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04" r:id="rId2"/>
  </p:sldMasterIdLst>
  <p:notesMasterIdLst>
    <p:notesMasterId r:id="rId93"/>
  </p:notesMasterIdLst>
  <p:handoutMasterIdLst>
    <p:handoutMasterId r:id="rId94"/>
  </p:handoutMasterIdLst>
  <p:sldIdLst>
    <p:sldId id="4573" r:id="rId3"/>
    <p:sldId id="4395" r:id="rId4"/>
    <p:sldId id="4582" r:id="rId5"/>
    <p:sldId id="4396" r:id="rId6"/>
    <p:sldId id="4507" r:id="rId7"/>
    <p:sldId id="4583" r:id="rId8"/>
    <p:sldId id="4509" r:id="rId9"/>
    <p:sldId id="4508" r:id="rId10"/>
    <p:sldId id="4584" r:id="rId11"/>
    <p:sldId id="4511" r:id="rId12"/>
    <p:sldId id="4514" r:id="rId13"/>
    <p:sldId id="4516" r:id="rId14"/>
    <p:sldId id="4512" r:id="rId15"/>
    <p:sldId id="4412" r:id="rId16"/>
    <p:sldId id="4518" r:id="rId17"/>
    <p:sldId id="4517" r:id="rId18"/>
    <p:sldId id="4519" r:id="rId19"/>
    <p:sldId id="4520" r:id="rId20"/>
    <p:sldId id="4585" r:id="rId21"/>
    <p:sldId id="4523" r:id="rId22"/>
    <p:sldId id="4522" r:id="rId23"/>
    <p:sldId id="4586" r:id="rId24"/>
    <p:sldId id="4409" r:id="rId25"/>
    <p:sldId id="4521" r:id="rId26"/>
    <p:sldId id="4528" r:id="rId27"/>
    <p:sldId id="4587" r:id="rId28"/>
    <p:sldId id="4529" r:id="rId29"/>
    <p:sldId id="4531" r:id="rId30"/>
    <p:sldId id="4533" r:id="rId31"/>
    <p:sldId id="4588" r:id="rId32"/>
    <p:sldId id="4535" r:id="rId33"/>
    <p:sldId id="4537" r:id="rId34"/>
    <p:sldId id="4589" r:id="rId35"/>
    <p:sldId id="4590" r:id="rId36"/>
    <p:sldId id="4539" r:id="rId37"/>
    <p:sldId id="4413" r:id="rId38"/>
    <p:sldId id="4541" r:id="rId39"/>
    <p:sldId id="4591" r:id="rId40"/>
    <p:sldId id="4592" r:id="rId41"/>
    <p:sldId id="4542" r:id="rId42"/>
    <p:sldId id="4593" r:id="rId43"/>
    <p:sldId id="4543" r:id="rId44"/>
    <p:sldId id="4414" r:id="rId45"/>
    <p:sldId id="4526" r:id="rId46"/>
    <p:sldId id="4594" r:id="rId47"/>
    <p:sldId id="4547" r:id="rId48"/>
    <p:sldId id="4548" r:id="rId49"/>
    <p:sldId id="4415" r:id="rId50"/>
    <p:sldId id="4527" r:id="rId51"/>
    <p:sldId id="4550" r:id="rId52"/>
    <p:sldId id="4551" r:id="rId53"/>
    <p:sldId id="4598" r:id="rId54"/>
    <p:sldId id="4595" r:id="rId55"/>
    <p:sldId id="4597" r:id="rId56"/>
    <p:sldId id="4552" r:id="rId57"/>
    <p:sldId id="4609" r:id="rId58"/>
    <p:sldId id="4600" r:id="rId59"/>
    <p:sldId id="4553" r:id="rId60"/>
    <p:sldId id="4601" r:id="rId61"/>
    <p:sldId id="4602" r:id="rId62"/>
    <p:sldId id="4603" r:id="rId63"/>
    <p:sldId id="4604" r:id="rId64"/>
    <p:sldId id="4599" r:id="rId65"/>
    <p:sldId id="4555" r:id="rId66"/>
    <p:sldId id="4605" r:id="rId67"/>
    <p:sldId id="4557" r:id="rId68"/>
    <p:sldId id="4558" r:id="rId69"/>
    <p:sldId id="4560" r:id="rId70"/>
    <p:sldId id="4561" r:id="rId71"/>
    <p:sldId id="4562" r:id="rId72"/>
    <p:sldId id="4563" r:id="rId73"/>
    <p:sldId id="4565" r:id="rId74"/>
    <p:sldId id="4566" r:id="rId75"/>
    <p:sldId id="4567" r:id="rId76"/>
    <p:sldId id="4568" r:id="rId77"/>
    <p:sldId id="4569" r:id="rId78"/>
    <p:sldId id="4570" r:id="rId79"/>
    <p:sldId id="4606" r:id="rId80"/>
    <p:sldId id="4564" r:id="rId81"/>
    <p:sldId id="4575" r:id="rId82"/>
    <p:sldId id="4576" r:id="rId83"/>
    <p:sldId id="4607" r:id="rId84"/>
    <p:sldId id="4608" r:id="rId85"/>
    <p:sldId id="4610" r:id="rId86"/>
    <p:sldId id="4611" r:id="rId87"/>
    <p:sldId id="4612" r:id="rId88"/>
    <p:sldId id="4554" r:id="rId89"/>
    <p:sldId id="4613" r:id="rId90"/>
    <p:sldId id="4614" r:id="rId91"/>
    <p:sldId id="4574" r:id="rId92"/>
  </p:sldIdLst>
  <p:sldSz cx="12192000" cy="6858000"/>
  <p:notesSz cx="6858000" cy="9144000"/>
  <p:defaultTextStyle>
    <a:defPPr>
      <a:defRPr lang="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84BFA4"/>
    <a:srgbClr val="B6D1E1"/>
    <a:srgbClr val="003841"/>
    <a:srgbClr val="003741"/>
    <a:srgbClr val="292239"/>
    <a:srgbClr val="EC2179"/>
    <a:srgbClr val="DACA3C"/>
    <a:srgbClr val="19753C"/>
    <a:srgbClr val="7ABF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7BFCB1-2869-4ACC-4211-6AF927C716D1}" v="36" dt="2025-06-10T17:43:48.057"/>
    <p1510:client id="{AA26469C-4BBA-B6F6-A069-13BF800C6DE5}" v="77" dt="2025-06-10T17:33:51.259"/>
    <p1510:client id="{C1691208-D18B-3C1B-9E09-FAD2AECD5364}" v="555" dt="2025-06-10T11:52:25.652"/>
    <p1510:client id="{FABF520C-760B-85A8-B8F8-6BAEE6A1D0BE}" v="9" dt="2025-06-10T11:04:37.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176"/>
    <p:restoredTop sz="94729"/>
  </p:normalViewPr>
  <p:slideViewPr>
    <p:cSldViewPr snapToGrid="0" snapToObjects="1">
      <p:cViewPr varScale="1">
        <p:scale>
          <a:sx n="75" d="100"/>
          <a:sy n="75" d="100"/>
        </p:scale>
        <p:origin x="27" y="27"/>
      </p:cViewPr>
      <p:guideLst/>
    </p:cSldViewPr>
  </p:slideViewPr>
  <p:notesTextViewPr>
    <p:cViewPr>
      <p:scale>
        <a:sx n="1" d="1"/>
        <a:sy n="1" d="1"/>
      </p:scale>
      <p:origin x="0" y="0"/>
    </p:cViewPr>
  </p:notesTextViewPr>
  <p:sorterViewPr>
    <p:cViewPr>
      <p:scale>
        <a:sx n="66" d="100"/>
        <a:sy n="66" d="100"/>
      </p:scale>
      <p:origin x="0" y="-9198"/>
    </p:cViewPr>
  </p:sorterViewPr>
  <p:notesViewPr>
    <p:cSldViewPr snapToGrid="0" snapToObjects="1">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9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notesMaster" Target="notesMasters/notes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74B3AB-1076-3847-9704-2735AAE6E6FB}" type="datetimeFigureOut">
              <a:rPr lang="en-US" smtClean="0"/>
              <a:t>6/10/2025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C00C95-E645-9447-A3F8-A17F92449908}" type="slidenum">
              <a:rPr lang="en-US" smtClean="0"/>
              <a:t>‹#›</a:t>
            </a:fld>
            <a:endParaRPr lang="en-US"/>
          </a:p>
        </p:txBody>
      </p:sp>
    </p:spTree>
    <p:extLst>
      <p:ext uri="{BB962C8B-B14F-4D97-AF65-F5344CB8AC3E}">
        <p14:creationId xmlns:p14="http://schemas.microsoft.com/office/powerpoint/2010/main" val="1494390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7370B-66A1-AB42-84E0-A4E6FD88C2A5}" type="datetimeFigureOut">
              <a:rPr lang="en-US" smtClean="0"/>
              <a:t>6/10/2025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AC054-D004-974A-8D8E-E228282ED491}" type="slidenum">
              <a:rPr lang="en-US" smtClean="0"/>
              <a:t>‹#›</a:t>
            </a:fld>
            <a:endParaRPr lang="en-US" dirty="0"/>
          </a:p>
        </p:txBody>
      </p:sp>
    </p:spTree>
    <p:extLst>
      <p:ext uri="{BB962C8B-B14F-4D97-AF65-F5344CB8AC3E}">
        <p14:creationId xmlns:p14="http://schemas.microsoft.com/office/powerpoint/2010/main" val="381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E02387AD-8169-9E5B-C2F5-F227CA5AFF10}"/>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116281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25366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FA4"/>
          </a:solidFill>
          <a:ln w="2370" cap="flat">
            <a:solidFill>
              <a:srgbClr val="84BFA4"/>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749302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853304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6116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1674725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369411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64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059217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51036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65318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88412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980409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33AFB0-F36C-BF56-3144-921B7757BB0A}"/>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1073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xt Page - Pink Heading">
    <p:spTree>
      <p:nvGrpSpPr>
        <p:cNvPr id="1" name=""/>
        <p:cNvGrpSpPr/>
        <p:nvPr/>
      </p:nvGrpSpPr>
      <p:grpSpPr>
        <a:xfrm>
          <a:off x="0" y="0"/>
          <a:ext cx="0" cy="0"/>
          <a:chOff x="0" y="0"/>
          <a:chExt cx="0" cy="0"/>
        </a:xfrm>
      </p:grpSpPr>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rgbClr val="382B1B"/>
                </a:solidFill>
                <a:latin typeface="+mn-lt"/>
              </a:defRPr>
            </a:lvl1pPr>
          </a:lstStyle>
          <a:p>
            <a:pPr lvl="0"/>
            <a:r>
              <a:rPr lang="en-US" dirty="0"/>
              <a:t>Heading</a:t>
            </a:r>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33AFB0-F36C-BF56-3144-921B7757BB0A}"/>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63947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6/10/2025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64" r:id="rId1"/>
    <p:sldLayoutId id="2147483791" r:id="rId2"/>
    <p:sldLayoutId id="2147483792" r:id="rId3"/>
    <p:sldLayoutId id="2147483793" r:id="rId4"/>
    <p:sldLayoutId id="2147483794"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5" r:id="rId14"/>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7"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researchleap.com/international-brand-strategy-case-analysis-according-moroccan-market/"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jayce-o.blogspot.com/2013/01/jam-packaging-designs-jam-label-ideas.html"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designerpeople.com/blog/packaging/healthy-food-packaging-design/"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ubiesintherubble.com/"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www.foodbuy.co.uk/case-studies/rubies-in-the-rubble/#:~:text=That%E2%80%99s%20why%20we%20work%20with%20Rubies%20in%20the,their%20ketchup%20full%20of%20surplus%20pears%20and%20apples." TargetMode="External"/><Relationship Id="rId4" Type="http://schemas.openxmlformats.org/officeDocument/2006/relationships/hyperlink" Target="https://fb.watch/zWrqVocMsw/"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jayce-o.blogspot.com/2013/01/jam-packaging-designs-jam-label-ideas.html?_sm_au_=iHVwT0HV1vs5JqS6" TargetMode="External"/><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shopify.ca/tools/business-name-generator" TargetMode="External"/><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hyperlink" Target="https://www.lego.com/en-us/aboutus/lego-group/the-lego-brand" TargetMode="Externa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www.mamaliuandsons.at/"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elovena.fi/" TargetMode="External"/><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hyperlink" Target="https://en.wikipedia.org/wiki/Eloven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ostanavarino.com/stories/navarino-icons-superfoods-from-messinia/" TargetMode="Externa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this.co/"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www.adweek.com/brand-marketing/the-brand-that-aims-to-see-the-funny-side-of-plant-based-food/" TargetMode="External"/><Relationship Id="rId2" Type="http://schemas.openxmlformats.org/officeDocument/2006/relationships/hyperlink" Target="https://www.peasofheaven.se/" TargetMode="Externa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oddbox.co.uk/"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fead.ca/blog/the-psychology-of-color-in-branding-for-food-entrepreneurs" TargetMode="Externa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sv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rbrandcafe.com/blog/psychology-of-colors-in-branding/" TargetMode="Externa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28.svg"/></Relationships>
</file>

<file path=ppt/slides/_rels/slide3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8.xml"/><Relationship Id="rId5" Type="http://schemas.openxmlformats.org/officeDocument/2006/relationships/image" Target="../media/image34.emf"/><Relationship Id="rId4" Type="http://schemas.openxmlformats.org/officeDocument/2006/relationships/package" Target="../embeddings/Microsoft_Word_Document.docx"/></Relationships>
</file>

<file path=ppt/slides/_rels/slide3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wallpaperflare.com/search?wallpaper=lentils" TargetMode="External"/><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linkedin.com/pulse/why-having-unique-value-proposition-must-todays-competitive-goud"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5.xml"/><Relationship Id="rId5" Type="http://schemas.openxmlformats.org/officeDocument/2006/relationships/image" Target="../media/image42.sv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hyperlink" Target="mailto:hello@yourbusiness.com" TargetMode="External"/><Relationship Id="rId2" Type="http://schemas.openxmlformats.org/officeDocument/2006/relationships/hyperlink" Target="http://www.yourfoodname.com/" TargetMode="Externa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hyperlink" Target="https://www.weebly.com/" TargetMode="External"/><Relationship Id="rId2" Type="http://schemas.openxmlformats.org/officeDocument/2006/relationships/hyperlink" Target="https://www.wix.com/iem/" TargetMode="External"/><Relationship Id="rId1" Type="http://schemas.openxmlformats.org/officeDocument/2006/relationships/slideLayout" Target="../slideLayouts/slideLayout8.xml"/><Relationship Id="rId5" Type="http://schemas.openxmlformats.org/officeDocument/2006/relationships/hyperlink" Target="https://www.wordpress.com/" TargetMode="External"/><Relationship Id="rId4" Type="http://schemas.openxmlformats.org/officeDocument/2006/relationships/hyperlink" Target="https://www.shopify.co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support.google.com/business" TargetMode="External"/><Relationship Id="rId7"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xml"/><Relationship Id="rId6" Type="http://schemas.openxmlformats.org/officeDocument/2006/relationships/hyperlink" Target="https://support.google.com/business/answer/3038063?hl=en&amp;ref_topic=4539639" TargetMode="External"/><Relationship Id="rId5" Type="http://schemas.openxmlformats.org/officeDocument/2006/relationships/hyperlink" Target="https://www.canva.com/" TargetMode="External"/><Relationship Id="rId4" Type="http://schemas.openxmlformats.org/officeDocument/2006/relationships/hyperlink" Target="https://www.qr-code-generator.com/"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trendhunter.com/trends/buldak-hot-sauce-packaging" TargetMode="External"/><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hyperlink" Target="https://www.facebook.com/business/learn" TargetMode="External"/><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s://www.instagram.com/" TargetMode="External"/><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56.png"/><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6.png"/><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hyperlink" Target="https://www.instagram.com/bonpuf/"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9.png"/><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79.xml.rels><?xml version="1.0" encoding="UTF-8" standalone="yes"?>
<Relationships xmlns="http://schemas.openxmlformats.org/package/2006/relationships"><Relationship Id="rId3" Type="http://schemas.openxmlformats.org/officeDocument/2006/relationships/hyperlink" Target="https://studio.youtube.com/" TargetMode="External"/><Relationship Id="rId2" Type="http://schemas.openxmlformats.org/officeDocument/2006/relationships/image" Target="../media/image59.png"/><Relationship Id="rId1" Type="http://schemas.openxmlformats.org/officeDocument/2006/relationships/slideLayout" Target="../slideLayouts/slideLayout13.xml"/><Relationship Id="rId6" Type="http://schemas.openxmlformats.org/officeDocument/2006/relationships/hyperlink" Target="https://www.canva.com/" TargetMode="External"/><Relationship Id="rId5" Type="http://schemas.openxmlformats.org/officeDocument/2006/relationships/hyperlink" Target="https://inshot.com/" TargetMode="External"/><Relationship Id="rId4" Type="http://schemas.openxmlformats.org/officeDocument/2006/relationships/hyperlink" Target="https://www.capcut.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www.lawyersandsettlements.com/blog/got-a-samsung-washer-explosion-story.html"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s://www.tiktok.com/en/" TargetMode="External"/><Relationship Id="rId2" Type="http://schemas.openxmlformats.org/officeDocument/2006/relationships/image" Target="../media/image61.png"/><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hyperlink" Target="https://www.mailerlite.com/" TargetMode="External"/><Relationship Id="rId2" Type="http://schemas.openxmlformats.org/officeDocument/2006/relationships/hyperlink" Target="https://mailchimp.com/" TargetMode="External"/><Relationship Id="rId1" Type="http://schemas.openxmlformats.org/officeDocument/2006/relationships/slideLayout" Target="../slideLayouts/slideLayout10.xml"/><Relationship Id="rId6" Type="http://schemas.openxmlformats.org/officeDocument/2006/relationships/hyperlink" Target="https://www.constantcontact.com/" TargetMode="External"/><Relationship Id="rId5" Type="http://schemas.openxmlformats.org/officeDocument/2006/relationships/hyperlink" Target="https://www.aweber.com/" TargetMode="External"/><Relationship Id="rId4" Type="http://schemas.openxmlformats.org/officeDocument/2006/relationships/hyperlink" Target="https://www.brevo.com/"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hyperlink" Target="https://betterhealthwhileaging.net/2013/09/" TargetMode="External"/><Relationship Id="rId2" Type="http://schemas.openxmlformats.org/officeDocument/2006/relationships/image" Target="../media/image65.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sv" sz="3300" dirty="0">
                <a:solidFill>
                  <a:schemeClr val="bg1"/>
                </a:solidFill>
              </a:rPr>
              <a:t>www.3kitchens.eu</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836514" y="3930500"/>
            <a:ext cx="9679085" cy="533188"/>
          </a:xfrm>
          <a:prstGeom prst="rect">
            <a:avLst/>
          </a:prstGeom>
        </p:spPr>
        <p:txBody>
          <a:bodyPr lIns="91440" tIns="45720" rIns="91440" bIns="45720"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sv" sz="5500" b="1" dirty="0">
                <a:latin typeface="Calibri"/>
                <a:ea typeface="Open Sans"/>
                <a:cs typeface="Calibri"/>
              </a:rPr>
              <a:t>MARKNADSFÖRING</a:t>
            </a:r>
            <a:br>
              <a:rPr lang="sv" sz="5500" b="1" dirty="0">
                <a:latin typeface="Calibri"/>
                <a:ea typeface="Open Sans"/>
                <a:cs typeface="Calibri"/>
              </a:rPr>
            </a:br>
            <a:r>
              <a:rPr lang="sv" sz="5500" b="1" dirty="0">
                <a:latin typeface="Calibri"/>
                <a:ea typeface="Open Sans"/>
                <a:cs typeface="Calibri"/>
              </a:rPr>
              <a:t>TILL ETT LÅGT PRIS</a:t>
            </a:r>
            <a:endParaRPr lang="sv" sz="5500" b="1" dirty="0">
              <a:solidFill>
                <a:srgbClr val="382B1B"/>
              </a:solidFill>
              <a:latin typeface="Calibri"/>
              <a:ea typeface="Open Sans"/>
              <a:cs typeface="Calibri"/>
            </a:endParaRPr>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840370" y="2829541"/>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sv" sz="4000" b="1" dirty="0">
                <a:highlight>
                  <a:srgbClr val="94C7B0"/>
                </a:highlight>
              </a:rPr>
              <a:t>STEG 5 </a:t>
            </a:r>
            <a:r>
              <a:rPr lang="sv" sz="4000" b="1" dirty="0">
                <a:solidFill>
                  <a:srgbClr val="94C7B0"/>
                </a:solidFill>
                <a:highlight>
                  <a:srgbClr val="94C7B0"/>
                </a:highlight>
              </a:rPr>
              <a:t>.</a:t>
            </a:r>
          </a:p>
        </p:txBody>
      </p:sp>
      <p:pic>
        <p:nvPicPr>
          <p:cNvPr id="6" name="Picture 5" descr="A group of donuts with a red sprinkle in the middle&#10;&#10;AI-generated content may be incorrect.">
            <a:extLst>
              <a:ext uri="{FF2B5EF4-FFF2-40B4-BE49-F238E27FC236}">
                <a16:creationId xmlns:a16="http://schemas.microsoft.com/office/drawing/2014/main" id="{6DB4721D-1FD7-8B0A-9C77-E4D1EF58B5AE}"/>
              </a:ext>
            </a:extLst>
          </p:cNvPr>
          <p:cNvPicPr>
            <a:picLocks noChangeAspect="1"/>
          </p:cNvPicPr>
          <p:nvPr/>
        </p:nvPicPr>
        <p:blipFill>
          <a:blip r:embed="rId2"/>
          <a:stretch>
            <a:fillRect/>
          </a:stretch>
        </p:blipFill>
        <p:spPr>
          <a:xfrm>
            <a:off x="7028295" y="481445"/>
            <a:ext cx="4838700" cy="3225800"/>
          </a:xfrm>
          <a:prstGeom prst="rect">
            <a:avLst/>
          </a:prstGeom>
        </p:spPr>
      </p:pic>
    </p:spTree>
    <p:extLst>
      <p:ext uri="{BB962C8B-B14F-4D97-AF65-F5344CB8AC3E}">
        <p14:creationId xmlns:p14="http://schemas.microsoft.com/office/powerpoint/2010/main" val="994954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sz="3200" dirty="0"/>
              <a:t>BRA MARKNADSFÖRING BÖRJAR MED DITT VARUMÄRKE</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720431" y="1657350"/>
            <a:ext cx="5413669" cy="321128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Ditt varumärke är mer än ditt namn och din logotyp (även om dessa är mycket viktiga).</a:t>
            </a:r>
          </a:p>
          <a:p>
            <a:pPr>
              <a:buClr>
                <a:srgbClr val="B6D1E1"/>
              </a:buClr>
            </a:pPr>
            <a:endParaRPr lang="en-US" dirty="0"/>
          </a:p>
          <a:p>
            <a:pPr>
              <a:buClr>
                <a:srgbClr val="B6D1E1"/>
              </a:buClr>
            </a:pPr>
            <a:r>
              <a:rPr lang="sv" dirty="0"/>
              <a:t>Ditt varumärke är ditt </a:t>
            </a:r>
            <a:r>
              <a:rPr lang="sv" b="1" dirty="0"/>
              <a:t>löfte </a:t>
            </a:r>
            <a:r>
              <a:rPr lang="sv" dirty="0"/>
              <a:t>till dina kunder – ett löfte om kvalitet, konsekvens, användbarhet, hållbarhet, allt som bidrar till att göra din produkt eller tjänst speciell i dina kunders medvetande.</a:t>
            </a:r>
          </a:p>
          <a:p>
            <a:pPr>
              <a:buClr>
                <a:srgbClr val="B6D1E1"/>
              </a:buClr>
            </a:pPr>
            <a:endParaRPr lang="en-US" dirty="0"/>
          </a:p>
          <a:p>
            <a:pPr>
              <a:buClr>
                <a:srgbClr val="B6D1E1"/>
              </a:buClr>
            </a:pPr>
            <a:r>
              <a:rPr lang="sv" dirty="0"/>
              <a:t>Varumärkesbyggandets främsta styrka är att det ska skapa en </a:t>
            </a:r>
            <a:r>
              <a:rPr lang="sv" b="1" dirty="0"/>
              <a:t>känslomässig koppling </a:t>
            </a:r>
            <a:r>
              <a:rPr lang="sv" dirty="0"/>
              <a:t>till konsumenten och stanna kvar i deras minne.</a:t>
            </a:r>
          </a:p>
          <a:p>
            <a:pPr>
              <a:buClr>
                <a:srgbClr val="B6D1E1"/>
              </a:buClr>
            </a:pPr>
            <a:endParaRPr lang="en-US" dirty="0"/>
          </a:p>
          <a:p>
            <a:pPr>
              <a:buClr>
                <a:srgbClr val="B6D1E1"/>
              </a:buClr>
            </a:pPr>
            <a:endParaRPr lang="en-US" dirty="0"/>
          </a:p>
        </p:txBody>
      </p:sp>
      <p:pic>
        <p:nvPicPr>
          <p:cNvPr id="2" name="Picture 1" descr="A close up of a logo&#10;&#10;Description automatically generated">
            <a:extLst>
              <a:ext uri="{FF2B5EF4-FFF2-40B4-BE49-F238E27FC236}">
                <a16:creationId xmlns:a16="http://schemas.microsoft.com/office/drawing/2014/main" id="{C1D511D5-B5D5-5B82-D32B-BFA057180AA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63478" y="1855410"/>
            <a:ext cx="4919345" cy="3499408"/>
          </a:xfrm>
          <a:prstGeom prst="rect">
            <a:avLst/>
          </a:prstGeom>
        </p:spPr>
      </p:pic>
    </p:spTree>
    <p:extLst>
      <p:ext uri="{BB962C8B-B14F-4D97-AF65-F5344CB8AC3E}">
        <p14:creationId xmlns:p14="http://schemas.microsoft.com/office/powerpoint/2010/main" val="3635125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5FDC5239-3171-D67B-9D05-32A760554752}"/>
              </a:ext>
            </a:extLst>
          </p:cNvPr>
          <p:cNvGrpSpPr/>
          <p:nvPr/>
        </p:nvGrpSpPr>
        <p:grpSpPr>
          <a:xfrm>
            <a:off x="3788227" y="310831"/>
            <a:ext cx="2032000" cy="821571"/>
            <a:chOff x="241671" y="232608"/>
            <a:chExt cx="3253532" cy="1315456"/>
          </a:xfrm>
        </p:grpSpPr>
        <p:grpSp>
          <p:nvGrpSpPr>
            <p:cNvPr id="7" name="Group 6">
              <a:extLst>
                <a:ext uri="{FF2B5EF4-FFF2-40B4-BE49-F238E27FC236}">
                  <a16:creationId xmlns:a16="http://schemas.microsoft.com/office/drawing/2014/main" id="{C0F6CEAB-51BE-FD8B-616E-439549DA1A4A}"/>
                </a:ext>
              </a:extLst>
            </p:cNvPr>
            <p:cNvGrpSpPr/>
            <p:nvPr/>
          </p:nvGrpSpPr>
          <p:grpSpPr>
            <a:xfrm>
              <a:off x="1379621" y="801155"/>
              <a:ext cx="2115582" cy="239682"/>
              <a:chOff x="1267333" y="1065256"/>
              <a:chExt cx="2115582" cy="239682"/>
            </a:xfrm>
          </p:grpSpPr>
          <p:cxnSp>
            <p:nvCxnSpPr>
              <p:cNvPr id="11" name="Straight Connector 10">
                <a:extLst>
                  <a:ext uri="{FF2B5EF4-FFF2-40B4-BE49-F238E27FC236}">
                    <a16:creationId xmlns:a16="http://schemas.microsoft.com/office/drawing/2014/main" id="{A6C1CE86-513D-6B03-585A-7480DC1FA88A}"/>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C2B9D36-C6C1-ECA0-A9C8-246BC5E196CF}"/>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Graphic 4">
              <a:extLst>
                <a:ext uri="{FF2B5EF4-FFF2-40B4-BE49-F238E27FC236}">
                  <a16:creationId xmlns:a16="http://schemas.microsoft.com/office/drawing/2014/main" id="{0CE8120B-D8AD-D64F-B75B-95A205A77246}"/>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0082A43E-1407-793F-6626-8F4DAA7FEF79}"/>
                </a:ext>
              </a:extLst>
            </p:cNvPr>
            <p:cNvSpPr txBox="1">
              <a:spLocks/>
            </p:cNvSpPr>
            <p:nvPr/>
          </p:nvSpPr>
          <p:spPr>
            <a:xfrm>
              <a:off x="241671" y="410718"/>
              <a:ext cx="1436415" cy="857158"/>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01</a:t>
              </a:r>
            </a:p>
          </p:txBody>
        </p:sp>
      </p:grpSp>
      <p:sp>
        <p:nvSpPr>
          <p:cNvPr id="13" name="TextBox 12">
            <a:extLst>
              <a:ext uri="{FF2B5EF4-FFF2-40B4-BE49-F238E27FC236}">
                <a16:creationId xmlns:a16="http://schemas.microsoft.com/office/drawing/2014/main" id="{9D341E66-C9CE-1511-C1AA-B10EEA0CFE67}"/>
              </a:ext>
            </a:extLst>
          </p:cNvPr>
          <p:cNvSpPr txBox="1"/>
          <p:nvPr/>
        </p:nvSpPr>
        <p:spPr>
          <a:xfrm>
            <a:off x="5842000" y="443518"/>
            <a:ext cx="6096000" cy="492443"/>
          </a:xfrm>
          <a:prstGeom prst="rect">
            <a:avLst/>
          </a:prstGeom>
          <a:noFill/>
        </p:spPr>
        <p:txBody>
          <a:bodyPr wrap="square" lIns="91440" tIns="45720" rIns="91440" bIns="45720" anchor="t">
            <a:spAutoFit/>
          </a:bodyPr>
          <a:lstStyle/>
          <a:p>
            <a:r>
              <a:rPr lang="sv" sz="2600" b="1" dirty="0">
                <a:solidFill>
                  <a:srgbClr val="382B1B"/>
                </a:solidFill>
              </a:rPr>
              <a:t>Identifiera din personlighet</a:t>
            </a:r>
          </a:p>
        </p:txBody>
      </p:sp>
      <p:sp>
        <p:nvSpPr>
          <p:cNvPr id="15" name="Text Placeholder 3">
            <a:extLst>
              <a:ext uri="{FF2B5EF4-FFF2-40B4-BE49-F238E27FC236}">
                <a16:creationId xmlns:a16="http://schemas.microsoft.com/office/drawing/2014/main" id="{B19091E2-91D1-5D76-54AD-901A9BDEFF02}"/>
              </a:ext>
            </a:extLst>
          </p:cNvPr>
          <p:cNvSpPr txBox="1">
            <a:spLocks/>
          </p:cNvSpPr>
          <p:nvPr/>
        </p:nvSpPr>
        <p:spPr>
          <a:xfrm>
            <a:off x="461128" y="694671"/>
            <a:ext cx="3303351" cy="200795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rPr>
              <a:t>NYCKLARNA TILL ATT BYGGA ETT STARKT VARUMVÄRKE ÄR:</a:t>
            </a:r>
          </a:p>
        </p:txBody>
      </p:sp>
      <p:sp>
        <p:nvSpPr>
          <p:cNvPr id="25" name="TextBox 24">
            <a:extLst>
              <a:ext uri="{FF2B5EF4-FFF2-40B4-BE49-F238E27FC236}">
                <a16:creationId xmlns:a16="http://schemas.microsoft.com/office/drawing/2014/main" id="{473ADABD-B941-6CC7-DA21-0EBDBBD9BBFE}"/>
              </a:ext>
            </a:extLst>
          </p:cNvPr>
          <p:cNvSpPr txBox="1"/>
          <p:nvPr/>
        </p:nvSpPr>
        <p:spPr>
          <a:xfrm>
            <a:off x="5950857" y="2703675"/>
            <a:ext cx="6096000" cy="492443"/>
          </a:xfrm>
          <a:prstGeom prst="rect">
            <a:avLst/>
          </a:prstGeom>
          <a:noFill/>
        </p:spPr>
        <p:txBody>
          <a:bodyPr wrap="square">
            <a:spAutoFit/>
          </a:bodyPr>
          <a:lstStyle/>
          <a:p>
            <a:r>
              <a:rPr lang="sv" sz="2600" b="1" dirty="0">
                <a:solidFill>
                  <a:srgbClr val="382B1B"/>
                </a:solidFill>
              </a:rPr>
              <a:t>Känn dina kärnvärden</a:t>
            </a:r>
          </a:p>
        </p:txBody>
      </p:sp>
      <p:grpSp>
        <p:nvGrpSpPr>
          <p:cNvPr id="51" name="Group 50">
            <a:extLst>
              <a:ext uri="{FF2B5EF4-FFF2-40B4-BE49-F238E27FC236}">
                <a16:creationId xmlns:a16="http://schemas.microsoft.com/office/drawing/2014/main" id="{6B3948FE-773F-7389-9966-288F2B584A5A}"/>
              </a:ext>
            </a:extLst>
          </p:cNvPr>
          <p:cNvGrpSpPr/>
          <p:nvPr/>
        </p:nvGrpSpPr>
        <p:grpSpPr>
          <a:xfrm>
            <a:off x="3788227" y="2524450"/>
            <a:ext cx="2032000" cy="821571"/>
            <a:chOff x="241671" y="232608"/>
            <a:chExt cx="3253532" cy="1315456"/>
          </a:xfrm>
        </p:grpSpPr>
        <p:grpSp>
          <p:nvGrpSpPr>
            <p:cNvPr id="52" name="Group 51">
              <a:extLst>
                <a:ext uri="{FF2B5EF4-FFF2-40B4-BE49-F238E27FC236}">
                  <a16:creationId xmlns:a16="http://schemas.microsoft.com/office/drawing/2014/main" id="{41CF0C7C-9AF1-C5FD-716A-E362953C4AA5}"/>
                </a:ext>
              </a:extLst>
            </p:cNvPr>
            <p:cNvGrpSpPr/>
            <p:nvPr/>
          </p:nvGrpSpPr>
          <p:grpSpPr>
            <a:xfrm>
              <a:off x="1379621" y="801155"/>
              <a:ext cx="2115582" cy="239682"/>
              <a:chOff x="1267333" y="1065256"/>
              <a:chExt cx="2115582" cy="239682"/>
            </a:xfrm>
          </p:grpSpPr>
          <p:cxnSp>
            <p:nvCxnSpPr>
              <p:cNvPr id="55" name="Straight Connector 54">
                <a:extLst>
                  <a:ext uri="{FF2B5EF4-FFF2-40B4-BE49-F238E27FC236}">
                    <a16:creationId xmlns:a16="http://schemas.microsoft.com/office/drawing/2014/main" id="{F50C3D22-253A-2D21-A8C8-3A9C2F807953}"/>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DB6DF857-A572-CDD9-B175-6CD87CD6D6E9}"/>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Graphic 4">
              <a:extLst>
                <a:ext uri="{FF2B5EF4-FFF2-40B4-BE49-F238E27FC236}">
                  <a16:creationId xmlns:a16="http://schemas.microsoft.com/office/drawing/2014/main" id="{2C094DD2-D11F-3BE4-905F-5DFCA1421952}"/>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Text Placeholder 23">
              <a:extLst>
                <a:ext uri="{FF2B5EF4-FFF2-40B4-BE49-F238E27FC236}">
                  <a16:creationId xmlns:a16="http://schemas.microsoft.com/office/drawing/2014/main" id="{51F68D2F-5B12-4AEC-717D-3413E14C9E62}"/>
                </a:ext>
              </a:extLst>
            </p:cNvPr>
            <p:cNvSpPr txBox="1">
              <a:spLocks/>
            </p:cNvSpPr>
            <p:nvPr/>
          </p:nvSpPr>
          <p:spPr>
            <a:xfrm>
              <a:off x="241671" y="410718"/>
              <a:ext cx="1436415" cy="857158"/>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02</a:t>
              </a:r>
            </a:p>
          </p:txBody>
        </p:sp>
      </p:grpSp>
      <p:sp>
        <p:nvSpPr>
          <p:cNvPr id="22" name="Text Placeholder 5">
            <a:extLst>
              <a:ext uri="{FF2B5EF4-FFF2-40B4-BE49-F238E27FC236}">
                <a16:creationId xmlns:a16="http://schemas.microsoft.com/office/drawing/2014/main" id="{2B143EB4-84DF-B28A-2C9E-42E35D363035}"/>
              </a:ext>
            </a:extLst>
          </p:cNvPr>
          <p:cNvSpPr txBox="1">
            <a:spLocks/>
          </p:cNvSpPr>
          <p:nvPr/>
        </p:nvSpPr>
        <p:spPr>
          <a:xfrm>
            <a:off x="5014750" y="1058752"/>
            <a:ext cx="7032107" cy="2425754"/>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340"/>
              </a:lnSpc>
              <a:spcBef>
                <a:spcPts val="0"/>
              </a:spcBef>
            </a:pPr>
            <a:r>
              <a:rPr lang="sv" sz="2200" dirty="0">
                <a:solidFill>
                  <a:srgbClr val="382B1B"/>
                </a:solidFill>
              </a:rPr>
              <a:t>Tänk på ditt matvarumärke som en person, vad är dess personlighet? Är </a:t>
            </a:r>
            <a:r>
              <a:rPr lang="sv" sz="2200" dirty="0"/>
              <a:t>det traditionellt och tröstande, djärvt och kryddigt, fräscht och rent, eller roligt och udda? Denna personlighet bör genomsyra din förpackning, logotyp, röst och till och med din meny eller dina produktnamn.</a:t>
            </a:r>
            <a:endParaRPr lang="en-US" sz="2200" dirty="0">
              <a:solidFill>
                <a:srgbClr val="382B1B"/>
              </a:solidFill>
            </a:endParaRPr>
          </a:p>
        </p:txBody>
      </p:sp>
      <p:sp>
        <p:nvSpPr>
          <p:cNvPr id="23" name="Text Placeholder 7">
            <a:extLst>
              <a:ext uri="{FF2B5EF4-FFF2-40B4-BE49-F238E27FC236}">
                <a16:creationId xmlns:a16="http://schemas.microsoft.com/office/drawing/2014/main" id="{3B6B331D-9252-42DF-AB98-8F35764FAE92}"/>
              </a:ext>
            </a:extLst>
          </p:cNvPr>
          <p:cNvSpPr txBox="1">
            <a:spLocks/>
          </p:cNvSpPr>
          <p:nvPr/>
        </p:nvSpPr>
        <p:spPr>
          <a:xfrm>
            <a:off x="4964932" y="3227806"/>
            <a:ext cx="6808980" cy="1309790"/>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340"/>
              </a:lnSpc>
              <a:spcBef>
                <a:spcPts val="0"/>
              </a:spcBef>
            </a:pPr>
            <a:r>
              <a:rPr lang="sv" sz="2200" dirty="0">
                <a:solidFill>
                  <a:srgbClr val="382B1B"/>
                </a:solidFill>
              </a:rPr>
              <a:t>Dessa bör ligga till grund för alla beslut du fattar gällande ditt varumärke. Genom att dela med dig av vad du står för som varumärke (t.ex. matsmaker </a:t>
            </a:r>
            <a:r>
              <a:rPr lang="sv" sz="2200" dirty="0" err="1">
                <a:solidFill>
                  <a:srgbClr val="382B1B"/>
                </a:solidFill>
              </a:rPr>
              <a:t>som </a:t>
            </a:r>
            <a:r>
              <a:rPr lang="sv" sz="2200" dirty="0">
                <a:solidFill>
                  <a:srgbClr val="382B1B"/>
                </a:solidFill>
              </a:rPr>
              <a:t>du har tagit med dig hemifrån) kommer du att attrahera kunder som delar dina övertygelser.</a:t>
            </a:r>
          </a:p>
        </p:txBody>
      </p:sp>
      <p:sp>
        <p:nvSpPr>
          <p:cNvPr id="24" name="Text Placeholder 9">
            <a:extLst>
              <a:ext uri="{FF2B5EF4-FFF2-40B4-BE49-F238E27FC236}">
                <a16:creationId xmlns:a16="http://schemas.microsoft.com/office/drawing/2014/main" id="{FAD534D5-EC1F-E05A-6032-6ACAD72B8474}"/>
              </a:ext>
            </a:extLst>
          </p:cNvPr>
          <p:cNvSpPr txBox="1">
            <a:spLocks/>
          </p:cNvSpPr>
          <p:nvPr/>
        </p:nvSpPr>
        <p:spPr>
          <a:xfrm>
            <a:off x="5014750" y="5409736"/>
            <a:ext cx="6759162" cy="1095829"/>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340"/>
              </a:lnSpc>
              <a:spcBef>
                <a:spcPts val="0"/>
              </a:spcBef>
            </a:pPr>
            <a:r>
              <a:rPr lang="sv" sz="2200" dirty="0"/>
              <a:t>Studera marknaden: vad saknas på hyllan, menyn eller marknadsståndet? Om alla andra använder sötsaker, kan ni välja salta produkter? Om andra använder plast, kan ni välja ekologiskt? </a:t>
            </a:r>
            <a:r>
              <a:rPr lang="sv" sz="2200" b="1" dirty="0"/>
              <a:t>Bra matvarumärken fyller luckor.</a:t>
            </a:r>
            <a:endParaRPr lang="en-US" sz="2200" dirty="0">
              <a:solidFill>
                <a:srgbClr val="382B1B"/>
              </a:solidFill>
            </a:endParaRPr>
          </a:p>
        </p:txBody>
      </p:sp>
      <p:sp>
        <p:nvSpPr>
          <p:cNvPr id="29" name="TextBox 28">
            <a:extLst>
              <a:ext uri="{FF2B5EF4-FFF2-40B4-BE49-F238E27FC236}">
                <a16:creationId xmlns:a16="http://schemas.microsoft.com/office/drawing/2014/main" id="{33E94579-347E-47A1-FC5B-C830B7AD458D}"/>
              </a:ext>
            </a:extLst>
          </p:cNvPr>
          <p:cNvSpPr txBox="1"/>
          <p:nvPr/>
        </p:nvSpPr>
        <p:spPr>
          <a:xfrm>
            <a:off x="5972630" y="4880819"/>
            <a:ext cx="6096000" cy="492443"/>
          </a:xfrm>
          <a:prstGeom prst="rect">
            <a:avLst/>
          </a:prstGeom>
          <a:noFill/>
        </p:spPr>
        <p:txBody>
          <a:bodyPr wrap="square">
            <a:spAutoFit/>
          </a:bodyPr>
          <a:lstStyle/>
          <a:p>
            <a:r>
              <a:rPr lang="sv" sz="2600" b="1" dirty="0">
                <a:solidFill>
                  <a:srgbClr val="382B1B"/>
                </a:solidFill>
              </a:rPr>
              <a:t>Var unik</a:t>
            </a:r>
          </a:p>
        </p:txBody>
      </p:sp>
      <p:grpSp>
        <p:nvGrpSpPr>
          <p:cNvPr id="30" name="Group 29">
            <a:extLst>
              <a:ext uri="{FF2B5EF4-FFF2-40B4-BE49-F238E27FC236}">
                <a16:creationId xmlns:a16="http://schemas.microsoft.com/office/drawing/2014/main" id="{DDE98446-C099-10A8-A82E-9D4D9460DAFC}"/>
              </a:ext>
            </a:extLst>
          </p:cNvPr>
          <p:cNvGrpSpPr/>
          <p:nvPr/>
        </p:nvGrpSpPr>
        <p:grpSpPr>
          <a:xfrm>
            <a:off x="3810000" y="4699778"/>
            <a:ext cx="2032000" cy="821571"/>
            <a:chOff x="241671" y="232608"/>
            <a:chExt cx="3253532" cy="1315456"/>
          </a:xfrm>
        </p:grpSpPr>
        <p:grpSp>
          <p:nvGrpSpPr>
            <p:cNvPr id="31" name="Group 30">
              <a:extLst>
                <a:ext uri="{FF2B5EF4-FFF2-40B4-BE49-F238E27FC236}">
                  <a16:creationId xmlns:a16="http://schemas.microsoft.com/office/drawing/2014/main" id="{54998451-B821-711F-D563-249996172655}"/>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8C724790-B62E-B300-CF70-9AF31BCE28B8}"/>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148CDCBB-2EC1-07FB-0A85-76F11292FAB8}"/>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Graphic 4">
              <a:extLst>
                <a:ext uri="{FF2B5EF4-FFF2-40B4-BE49-F238E27FC236}">
                  <a16:creationId xmlns:a16="http://schemas.microsoft.com/office/drawing/2014/main" id="{AE674482-DC7D-32FF-B3B6-8FE727EB6890}"/>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33" name="Text Placeholder 23">
              <a:extLst>
                <a:ext uri="{FF2B5EF4-FFF2-40B4-BE49-F238E27FC236}">
                  <a16:creationId xmlns:a16="http://schemas.microsoft.com/office/drawing/2014/main" id="{69CC9422-B34A-4AF6-16FA-CB27D45E8D9C}"/>
                </a:ext>
              </a:extLst>
            </p:cNvPr>
            <p:cNvSpPr txBox="1">
              <a:spLocks/>
            </p:cNvSpPr>
            <p:nvPr/>
          </p:nvSpPr>
          <p:spPr>
            <a:xfrm>
              <a:off x="241671" y="410718"/>
              <a:ext cx="1436415" cy="857158"/>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03</a:t>
              </a:r>
            </a:p>
          </p:txBody>
        </p:sp>
      </p:grpSp>
    </p:spTree>
    <p:extLst>
      <p:ext uri="{BB962C8B-B14F-4D97-AF65-F5344CB8AC3E}">
        <p14:creationId xmlns:p14="http://schemas.microsoft.com/office/powerpoint/2010/main" val="3320432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5FDC5239-3171-D67B-9D05-32A760554752}"/>
              </a:ext>
            </a:extLst>
          </p:cNvPr>
          <p:cNvGrpSpPr/>
          <p:nvPr/>
        </p:nvGrpSpPr>
        <p:grpSpPr>
          <a:xfrm>
            <a:off x="3795485" y="610378"/>
            <a:ext cx="2032000" cy="821571"/>
            <a:chOff x="241671" y="232608"/>
            <a:chExt cx="3253532" cy="1315456"/>
          </a:xfrm>
        </p:grpSpPr>
        <p:grpSp>
          <p:nvGrpSpPr>
            <p:cNvPr id="7" name="Group 6">
              <a:extLst>
                <a:ext uri="{FF2B5EF4-FFF2-40B4-BE49-F238E27FC236}">
                  <a16:creationId xmlns:a16="http://schemas.microsoft.com/office/drawing/2014/main" id="{C0F6CEAB-51BE-FD8B-616E-439549DA1A4A}"/>
                </a:ext>
              </a:extLst>
            </p:cNvPr>
            <p:cNvGrpSpPr/>
            <p:nvPr/>
          </p:nvGrpSpPr>
          <p:grpSpPr>
            <a:xfrm>
              <a:off x="1379621" y="801155"/>
              <a:ext cx="2115582" cy="239682"/>
              <a:chOff x="1267333" y="1065256"/>
              <a:chExt cx="2115582" cy="239682"/>
            </a:xfrm>
          </p:grpSpPr>
          <p:cxnSp>
            <p:nvCxnSpPr>
              <p:cNvPr id="11" name="Straight Connector 10">
                <a:extLst>
                  <a:ext uri="{FF2B5EF4-FFF2-40B4-BE49-F238E27FC236}">
                    <a16:creationId xmlns:a16="http://schemas.microsoft.com/office/drawing/2014/main" id="{A6C1CE86-513D-6B03-585A-7480DC1FA88A}"/>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C2B9D36-C6C1-ECA0-A9C8-246BC5E196CF}"/>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Graphic 4">
              <a:extLst>
                <a:ext uri="{FF2B5EF4-FFF2-40B4-BE49-F238E27FC236}">
                  <a16:creationId xmlns:a16="http://schemas.microsoft.com/office/drawing/2014/main" id="{0CE8120B-D8AD-D64F-B75B-95A205A77246}"/>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0082A43E-1407-793F-6626-8F4DAA7FEF79}"/>
                </a:ext>
              </a:extLst>
            </p:cNvPr>
            <p:cNvSpPr txBox="1">
              <a:spLocks/>
            </p:cNvSpPr>
            <p:nvPr/>
          </p:nvSpPr>
          <p:spPr>
            <a:xfrm>
              <a:off x="241671" y="410718"/>
              <a:ext cx="1436415" cy="857158"/>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04</a:t>
              </a:r>
            </a:p>
          </p:txBody>
        </p:sp>
      </p:grpSp>
      <p:sp>
        <p:nvSpPr>
          <p:cNvPr id="13" name="TextBox 12">
            <a:extLst>
              <a:ext uri="{FF2B5EF4-FFF2-40B4-BE49-F238E27FC236}">
                <a16:creationId xmlns:a16="http://schemas.microsoft.com/office/drawing/2014/main" id="{9D341E66-C9CE-1511-C1AA-B10EEA0CFE67}"/>
              </a:ext>
            </a:extLst>
          </p:cNvPr>
          <p:cNvSpPr txBox="1"/>
          <p:nvPr/>
        </p:nvSpPr>
        <p:spPr>
          <a:xfrm>
            <a:off x="5958115" y="809560"/>
            <a:ext cx="6096000" cy="492443"/>
          </a:xfrm>
          <a:prstGeom prst="rect">
            <a:avLst/>
          </a:prstGeom>
          <a:noFill/>
        </p:spPr>
        <p:txBody>
          <a:bodyPr wrap="square">
            <a:spAutoFit/>
          </a:bodyPr>
          <a:lstStyle/>
          <a:p>
            <a:r>
              <a:rPr lang="sv" sz="2600" b="1" dirty="0">
                <a:solidFill>
                  <a:srgbClr val="382B1B"/>
                </a:solidFill>
              </a:rPr>
              <a:t>Var konsekvent</a:t>
            </a:r>
          </a:p>
        </p:txBody>
      </p:sp>
      <p:sp>
        <p:nvSpPr>
          <p:cNvPr id="15" name="Text Placeholder 3">
            <a:extLst>
              <a:ext uri="{FF2B5EF4-FFF2-40B4-BE49-F238E27FC236}">
                <a16:creationId xmlns:a16="http://schemas.microsoft.com/office/drawing/2014/main" id="{B19091E2-91D1-5D76-54AD-901A9BDEFF02}"/>
              </a:ext>
            </a:extLst>
          </p:cNvPr>
          <p:cNvSpPr txBox="1">
            <a:spLocks/>
          </p:cNvSpPr>
          <p:nvPr/>
        </p:nvSpPr>
        <p:spPr>
          <a:xfrm>
            <a:off x="461128" y="717761"/>
            <a:ext cx="3210988" cy="199641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rPr>
              <a:t>NYCKLARNA TILL ATT BYGGA ETT STARKT VARUMÄRKE ÄR:</a:t>
            </a:r>
          </a:p>
        </p:txBody>
      </p:sp>
      <p:sp>
        <p:nvSpPr>
          <p:cNvPr id="25" name="TextBox 24">
            <a:extLst>
              <a:ext uri="{FF2B5EF4-FFF2-40B4-BE49-F238E27FC236}">
                <a16:creationId xmlns:a16="http://schemas.microsoft.com/office/drawing/2014/main" id="{473ADABD-B941-6CC7-DA21-0EBDBBD9BBFE}"/>
              </a:ext>
            </a:extLst>
          </p:cNvPr>
          <p:cNvSpPr txBox="1"/>
          <p:nvPr/>
        </p:nvSpPr>
        <p:spPr>
          <a:xfrm>
            <a:off x="5950857" y="2979447"/>
            <a:ext cx="6096000" cy="492443"/>
          </a:xfrm>
          <a:prstGeom prst="rect">
            <a:avLst/>
          </a:prstGeom>
          <a:noFill/>
        </p:spPr>
        <p:txBody>
          <a:bodyPr wrap="square">
            <a:spAutoFit/>
          </a:bodyPr>
          <a:lstStyle/>
          <a:p>
            <a:r>
              <a:rPr lang="sv" sz="2600" b="1" dirty="0">
                <a:solidFill>
                  <a:srgbClr val="382B1B"/>
                </a:solidFill>
              </a:rPr>
              <a:t>Gör saker ordentligt</a:t>
            </a:r>
          </a:p>
        </p:txBody>
      </p:sp>
      <p:grpSp>
        <p:nvGrpSpPr>
          <p:cNvPr id="51" name="Group 50">
            <a:extLst>
              <a:ext uri="{FF2B5EF4-FFF2-40B4-BE49-F238E27FC236}">
                <a16:creationId xmlns:a16="http://schemas.microsoft.com/office/drawing/2014/main" id="{6B3948FE-773F-7389-9966-288F2B584A5A}"/>
              </a:ext>
            </a:extLst>
          </p:cNvPr>
          <p:cNvGrpSpPr/>
          <p:nvPr/>
        </p:nvGrpSpPr>
        <p:grpSpPr>
          <a:xfrm>
            <a:off x="3788227" y="2800222"/>
            <a:ext cx="2032000" cy="821571"/>
            <a:chOff x="241671" y="232608"/>
            <a:chExt cx="3253532" cy="1315456"/>
          </a:xfrm>
        </p:grpSpPr>
        <p:grpSp>
          <p:nvGrpSpPr>
            <p:cNvPr id="52" name="Group 51">
              <a:extLst>
                <a:ext uri="{FF2B5EF4-FFF2-40B4-BE49-F238E27FC236}">
                  <a16:creationId xmlns:a16="http://schemas.microsoft.com/office/drawing/2014/main" id="{41CF0C7C-9AF1-C5FD-716A-E362953C4AA5}"/>
                </a:ext>
              </a:extLst>
            </p:cNvPr>
            <p:cNvGrpSpPr/>
            <p:nvPr/>
          </p:nvGrpSpPr>
          <p:grpSpPr>
            <a:xfrm>
              <a:off x="1379621" y="801155"/>
              <a:ext cx="2115582" cy="239682"/>
              <a:chOff x="1267333" y="1065256"/>
              <a:chExt cx="2115582" cy="239682"/>
            </a:xfrm>
          </p:grpSpPr>
          <p:cxnSp>
            <p:nvCxnSpPr>
              <p:cNvPr id="55" name="Straight Connector 54">
                <a:extLst>
                  <a:ext uri="{FF2B5EF4-FFF2-40B4-BE49-F238E27FC236}">
                    <a16:creationId xmlns:a16="http://schemas.microsoft.com/office/drawing/2014/main" id="{F50C3D22-253A-2D21-A8C8-3A9C2F807953}"/>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DB6DF857-A572-CDD9-B175-6CD87CD6D6E9}"/>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Graphic 4">
              <a:extLst>
                <a:ext uri="{FF2B5EF4-FFF2-40B4-BE49-F238E27FC236}">
                  <a16:creationId xmlns:a16="http://schemas.microsoft.com/office/drawing/2014/main" id="{2C094DD2-D11F-3BE4-905F-5DFCA1421952}"/>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Text Placeholder 23">
              <a:extLst>
                <a:ext uri="{FF2B5EF4-FFF2-40B4-BE49-F238E27FC236}">
                  <a16:creationId xmlns:a16="http://schemas.microsoft.com/office/drawing/2014/main" id="{51F68D2F-5B12-4AEC-717D-3413E14C9E62}"/>
                </a:ext>
              </a:extLst>
            </p:cNvPr>
            <p:cNvSpPr txBox="1">
              <a:spLocks/>
            </p:cNvSpPr>
            <p:nvPr/>
          </p:nvSpPr>
          <p:spPr>
            <a:xfrm>
              <a:off x="241671" y="410718"/>
              <a:ext cx="1436415" cy="857158"/>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05</a:t>
              </a:r>
            </a:p>
          </p:txBody>
        </p:sp>
      </p:grpSp>
      <p:sp>
        <p:nvSpPr>
          <p:cNvPr id="22" name="Text Placeholder 5">
            <a:extLst>
              <a:ext uri="{FF2B5EF4-FFF2-40B4-BE49-F238E27FC236}">
                <a16:creationId xmlns:a16="http://schemas.microsoft.com/office/drawing/2014/main" id="{2B143EB4-84DF-B28A-2C9E-42E35D363035}"/>
              </a:ext>
            </a:extLst>
          </p:cNvPr>
          <p:cNvSpPr txBox="1">
            <a:spLocks/>
          </p:cNvSpPr>
          <p:nvPr/>
        </p:nvSpPr>
        <p:spPr>
          <a:xfrm>
            <a:off x="5982000" y="1244726"/>
            <a:ext cx="5731027" cy="136784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340"/>
              </a:lnSpc>
              <a:spcBef>
                <a:spcPts val="0"/>
              </a:spcBef>
            </a:pPr>
            <a:endParaRPr lang="en-US" sz="2200" dirty="0">
              <a:solidFill>
                <a:srgbClr val="382B1B"/>
              </a:solidFill>
            </a:endParaRPr>
          </a:p>
        </p:txBody>
      </p:sp>
      <p:sp>
        <p:nvSpPr>
          <p:cNvPr id="23" name="Text Placeholder 7">
            <a:extLst>
              <a:ext uri="{FF2B5EF4-FFF2-40B4-BE49-F238E27FC236}">
                <a16:creationId xmlns:a16="http://schemas.microsoft.com/office/drawing/2014/main" id="{3B6B331D-9252-42DF-AB98-8F35764FAE92}"/>
              </a:ext>
            </a:extLst>
          </p:cNvPr>
          <p:cNvSpPr txBox="1">
            <a:spLocks/>
          </p:cNvSpPr>
          <p:nvPr/>
        </p:nvSpPr>
        <p:spPr>
          <a:xfrm>
            <a:off x="5247659" y="3621615"/>
            <a:ext cx="6550527" cy="2659615"/>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340"/>
              </a:lnSpc>
              <a:spcBef>
                <a:spcPts val="0"/>
              </a:spcBef>
            </a:pPr>
            <a:r>
              <a:rPr lang="sv" sz="1800" dirty="0"/>
              <a:t>Ta inte genvägar. Om du bara har budget för en bra etikett eller ett foto, gör det istället för tio dåliga. Kvalitetsförpackningar, tydliga etiketter, ren design och välbelysta foton bygger förtroende för din mat innan någon tar en tugga. </a:t>
            </a:r>
            <a:r>
              <a:rPr lang="sv" sz="1800" dirty="0">
                <a:solidFill>
                  <a:srgbClr val="382B1B"/>
                </a:solidFill>
              </a:rPr>
              <a:t>Varje kommunikation som går ut till dina kunder är en möjlighet att stärka ditt varumärke.</a:t>
            </a:r>
          </a:p>
          <a:p>
            <a:pPr>
              <a:lnSpc>
                <a:spcPts val="2340"/>
              </a:lnSpc>
              <a:spcBef>
                <a:spcPts val="0"/>
              </a:spcBef>
            </a:pPr>
            <a:endParaRPr lang="en-US" sz="2200" dirty="0">
              <a:solidFill>
                <a:srgbClr val="382B1B"/>
              </a:solidFill>
            </a:endParaRPr>
          </a:p>
          <a:p>
            <a:pPr>
              <a:lnSpc>
                <a:spcPts val="2340"/>
              </a:lnSpc>
              <a:spcBef>
                <a:spcPts val="0"/>
              </a:spcBef>
            </a:pPr>
            <a:endParaRPr lang="en-US" sz="2200" dirty="0">
              <a:solidFill>
                <a:srgbClr val="382B1B"/>
              </a:solidFill>
            </a:endParaRPr>
          </a:p>
        </p:txBody>
      </p:sp>
      <p:sp>
        <p:nvSpPr>
          <p:cNvPr id="3" name="TextBox 2">
            <a:extLst>
              <a:ext uri="{FF2B5EF4-FFF2-40B4-BE49-F238E27FC236}">
                <a16:creationId xmlns:a16="http://schemas.microsoft.com/office/drawing/2014/main" id="{3AABBF98-B431-DBCF-0A52-CBA9CA813D9E}"/>
              </a:ext>
            </a:extLst>
          </p:cNvPr>
          <p:cNvSpPr txBox="1"/>
          <p:nvPr/>
        </p:nvSpPr>
        <p:spPr>
          <a:xfrm>
            <a:off x="5247660" y="1383172"/>
            <a:ext cx="6550527" cy="1477328"/>
          </a:xfrm>
          <a:prstGeom prst="rect">
            <a:avLst/>
          </a:prstGeom>
          <a:noFill/>
        </p:spPr>
        <p:txBody>
          <a:bodyPr wrap="square" lIns="91440" tIns="45720" rIns="91440" bIns="45720" anchor="t">
            <a:spAutoFit/>
          </a:bodyPr>
          <a:lstStyle/>
          <a:p>
            <a:r>
              <a:rPr lang="sv" dirty="0"/>
              <a:t>Dina livsmedelsförpackningar, skyltar, inlägg på sociala medier och till och med dina uniformer eller leveranskassar ska alla berätta en och samma historia. Oavsett om du är på ett marknadsstånd eller levererar till en butik, ska kunderna omedelbart känna igen ditt varumärke.</a:t>
            </a:r>
            <a:endParaRPr lang="en-IE" dirty="0" err="1">
              <a:ea typeface="Calibri"/>
              <a:cs typeface="Calibri"/>
            </a:endParaRPr>
          </a:p>
        </p:txBody>
      </p:sp>
    </p:spTree>
    <p:extLst>
      <p:ext uri="{BB962C8B-B14F-4D97-AF65-F5344CB8AC3E}">
        <p14:creationId xmlns:p14="http://schemas.microsoft.com/office/powerpoint/2010/main" val="2166749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228898" y="311362"/>
            <a:ext cx="11810702" cy="720752"/>
          </a:xfrm>
        </p:spPr>
        <p:txBody>
          <a:bodyPr/>
          <a:lstStyle/>
          <a:p>
            <a:r>
              <a:rPr lang="sv" sz="3200" dirty="0"/>
              <a:t>DET ÄR EKONOMISKT LÖNSAMT ATT BYGGA ETT BRA VARUMÄRKE</a:t>
            </a:r>
          </a:p>
        </p:txBody>
      </p:sp>
      <p:sp>
        <p:nvSpPr>
          <p:cNvPr id="2" name="Text Placeholder 7">
            <a:extLst>
              <a:ext uri="{FF2B5EF4-FFF2-40B4-BE49-F238E27FC236}">
                <a16:creationId xmlns:a16="http://schemas.microsoft.com/office/drawing/2014/main" id="{DAAFE21F-F681-50BB-CAC9-75F42F453C3D}"/>
              </a:ext>
            </a:extLst>
          </p:cNvPr>
          <p:cNvSpPr txBox="1">
            <a:spLocks/>
          </p:cNvSpPr>
          <p:nvPr/>
        </p:nvSpPr>
        <p:spPr>
          <a:xfrm>
            <a:off x="2760252" y="1163926"/>
            <a:ext cx="8782893"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sv" b="1" dirty="0"/>
              <a:t>Är mindre fokuserade på pris. </a:t>
            </a:r>
            <a:r>
              <a:rPr lang="sv" dirty="0"/>
              <a:t>När kunder litar på ditt varumärke och tror på dina värderingar är det mer sannolikt att de väljer din produkt även om det inte är det billigaste alternativet på hyllan.</a:t>
            </a:r>
          </a:p>
          <a:p>
            <a:endParaRPr lang="en-GB" dirty="0"/>
          </a:p>
          <a:p>
            <a:pPr marL="342900" indent="-342900">
              <a:buFont typeface="Arial" panose="020B0604020202020204" pitchFamily="34" charset="0"/>
              <a:buChar char="•"/>
            </a:pPr>
            <a:r>
              <a:rPr lang="sv" b="1" dirty="0"/>
              <a:t>Känn dig känslomässigt kopplad till ditt företag </a:t>
            </a:r>
            <a:r>
              <a:rPr lang="sv" dirty="0"/>
              <a:t>. Denna koppling kommer ofta från gemensamma värderingar, en övertygande varumärkesberättelse eller en genomgående positiv upplevelse med din mat.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sv" b="1" dirty="0"/>
              <a:t>Sprid budskapet åt dig själv. </a:t>
            </a:r>
            <a:r>
              <a:rPr lang="sv" dirty="0"/>
              <a:t>Lojala kunder blir ofta entusiastiska varumärkesambassadörer, rekommenderar din mat till vänner, delar dina inlägg på sociala medier eller tar med din produkt till lokala evenemang.</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sv" b="1" dirty="0"/>
              <a:t>Stanna kvar hos er längre. </a:t>
            </a:r>
            <a:r>
              <a:rPr lang="sv" dirty="0"/>
              <a:t>Lojala kunder kommer tillbaka gång på gång, vilket innebär fler återkommande försäljningar och mer förutsägbara intäkter.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sv" b="1" dirty="0"/>
              <a:t>Kostar mindre att betjäna. </a:t>
            </a:r>
            <a:r>
              <a:rPr lang="sv" dirty="0"/>
              <a:t>Att vinna en ny kund kostar vanligtvis betydligt mer än att behålla en befintlig.</a:t>
            </a:r>
            <a:endParaRPr lang="en-US" dirty="0"/>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p:txBody>
      </p:sp>
      <p:sp>
        <p:nvSpPr>
          <p:cNvPr id="6" name="Text Placeholder 2">
            <a:extLst>
              <a:ext uri="{FF2B5EF4-FFF2-40B4-BE49-F238E27FC236}">
                <a16:creationId xmlns:a16="http://schemas.microsoft.com/office/drawing/2014/main" id="{F16CAEAE-0FC7-0605-6A51-81CB98E3D909}"/>
              </a:ext>
            </a:extLst>
          </p:cNvPr>
          <p:cNvSpPr txBox="1">
            <a:spLocks/>
          </p:cNvSpPr>
          <p:nvPr/>
        </p:nvSpPr>
        <p:spPr>
          <a:xfrm>
            <a:off x="115315" y="2595910"/>
            <a:ext cx="3272552" cy="1228725"/>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200"/>
              </a:spcBef>
              <a:buClr>
                <a:srgbClr val="B6D1E1"/>
              </a:buClr>
            </a:pPr>
            <a:r>
              <a:rPr lang="sv" sz="3600" b="1" i="1" dirty="0">
                <a:solidFill>
                  <a:srgbClr val="84BFA4"/>
                </a:solidFill>
              </a:rPr>
              <a:t>Varumärkes</a:t>
            </a:r>
            <a:br>
              <a:rPr lang="sv" sz="3600" b="1" i="1" dirty="0">
                <a:solidFill>
                  <a:srgbClr val="84BFA4"/>
                </a:solidFill>
              </a:rPr>
            </a:br>
            <a:r>
              <a:rPr lang="sv" sz="3600" b="1" i="1" dirty="0">
                <a:solidFill>
                  <a:srgbClr val="84BFA4"/>
                </a:solidFill>
              </a:rPr>
              <a:t>lojala kunder:</a:t>
            </a:r>
          </a:p>
          <a:p>
            <a:pPr marL="0" lvl="1" algn="l">
              <a:lnSpc>
                <a:spcPts val="2840"/>
              </a:lnSpc>
              <a:spcBef>
                <a:spcPts val="200"/>
              </a:spcBef>
              <a:buClr>
                <a:srgbClr val="B6D1E1"/>
              </a:buClr>
            </a:pPr>
            <a:endParaRPr lang="en-IE" sz="3600" b="1" i="1" dirty="0">
              <a:solidFill>
                <a:srgbClr val="84BFA4"/>
              </a:solidFill>
            </a:endParaRPr>
          </a:p>
        </p:txBody>
      </p:sp>
      <p:cxnSp>
        <p:nvCxnSpPr>
          <p:cNvPr id="7" name="Straight Connector 6">
            <a:extLst>
              <a:ext uri="{FF2B5EF4-FFF2-40B4-BE49-F238E27FC236}">
                <a16:creationId xmlns:a16="http://schemas.microsoft.com/office/drawing/2014/main" id="{3A2D9CEB-8B4C-0024-F4CC-8DFD45FA44CA}"/>
              </a:ext>
            </a:extLst>
          </p:cNvPr>
          <p:cNvCxnSpPr>
            <a:cxnSpLocks/>
          </p:cNvCxnSpPr>
          <p:nvPr/>
        </p:nvCxnSpPr>
        <p:spPr>
          <a:xfrm flipV="1">
            <a:off x="2699451" y="1527762"/>
            <a:ext cx="0" cy="357318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384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5584343" cy="3312543"/>
          </a:xfrm>
        </p:spPr>
        <p:txBody>
          <a:bodyPr vert="horz" lIns="91440" tIns="45720" rIns="91440" bIns="45720" rtlCol="0" anchor="t">
            <a:normAutofit/>
          </a:bodyPr>
          <a:lstStyle/>
          <a:p>
            <a:r>
              <a:rPr lang="sv" dirty="0"/>
              <a:t>DIN VARUMÄRKES</a:t>
            </a:r>
            <a:br>
              <a:rPr lang="sv" dirty="0"/>
            </a:br>
            <a:r>
              <a:rPr lang="sv" dirty="0"/>
              <a:t>BERÄTTELSE ÄR SÅ VIKTIG</a:t>
            </a:r>
          </a:p>
          <a:p>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02</a:t>
            </a:r>
          </a:p>
        </p:txBody>
      </p:sp>
      <p:pic>
        <p:nvPicPr>
          <p:cNvPr id="10" name="Graphic 9" descr="Storytelling with solid fill">
            <a:extLst>
              <a:ext uri="{FF2B5EF4-FFF2-40B4-BE49-F238E27FC236}">
                <a16:creationId xmlns:a16="http://schemas.microsoft.com/office/drawing/2014/main" id="{E51EF720-E6AB-EBAC-682B-6FA19C6DD3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1183" y="4337095"/>
            <a:ext cx="1896837" cy="1896837"/>
          </a:xfrm>
          <a:prstGeom prst="rect">
            <a:avLst/>
          </a:prstGeom>
        </p:spPr>
      </p:pic>
    </p:spTree>
    <p:extLst>
      <p:ext uri="{BB962C8B-B14F-4D97-AF65-F5344CB8AC3E}">
        <p14:creationId xmlns:p14="http://schemas.microsoft.com/office/powerpoint/2010/main" val="287450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B0C1672-D365-DE14-F8F1-03E937FE9A40}"/>
              </a:ext>
            </a:extLst>
          </p:cNvPr>
          <p:cNvSpPr>
            <a:spLocks noGrp="1"/>
          </p:cNvSpPr>
          <p:nvPr>
            <p:ph type="body" sz="quarter" idx="27"/>
          </p:nvPr>
        </p:nvSpPr>
        <p:spPr/>
        <p:txBody>
          <a:bodyPr/>
          <a:lstStyle/>
          <a:p>
            <a:r>
              <a:rPr lang="sv" dirty="0"/>
              <a:t>DIN VARUMÄRKESBERÄTTELSE ÄR SÅ VIKTIG</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566955" y="1436662"/>
            <a:ext cx="5490014" cy="390385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Din varumärkesberättelse är grunden för hur människor får kontakt med din livsmedelsverksamhet. Den förklarar:</a:t>
            </a:r>
          </a:p>
          <a:p>
            <a:pPr marL="342900" indent="-342900">
              <a:buClr>
                <a:srgbClr val="B6D1E1"/>
              </a:buClr>
              <a:buFont typeface="Arial" panose="020B0604020202020204" pitchFamily="34" charset="0"/>
              <a:buChar char="•"/>
            </a:pPr>
            <a:r>
              <a:rPr lang="sv" dirty="0"/>
              <a:t>Varför du började</a:t>
            </a:r>
          </a:p>
          <a:p>
            <a:pPr marL="342900" indent="-342900">
              <a:buClr>
                <a:srgbClr val="B6D1E1"/>
              </a:buClr>
              <a:buFont typeface="Arial" panose="020B0604020202020204" pitchFamily="34" charset="0"/>
              <a:buChar char="•"/>
            </a:pPr>
            <a:r>
              <a:rPr lang="sv" dirty="0"/>
              <a:t>Vad du bryr dig om</a:t>
            </a:r>
          </a:p>
          <a:p>
            <a:pPr marL="342900" indent="-342900">
              <a:buClr>
                <a:srgbClr val="B6D1E1"/>
              </a:buClr>
              <a:buFont typeface="Arial" panose="020B0604020202020204" pitchFamily="34" charset="0"/>
              <a:buChar char="•"/>
            </a:pPr>
            <a:r>
              <a:rPr lang="sv" dirty="0"/>
              <a:t>Hur din produkt passar in i människors liv</a:t>
            </a:r>
          </a:p>
          <a:p>
            <a:pPr>
              <a:buClr>
                <a:srgbClr val="B6D1E1"/>
              </a:buClr>
            </a:pPr>
            <a:endParaRPr lang="en-GB" dirty="0"/>
          </a:p>
          <a:p>
            <a:pPr>
              <a:buClr>
                <a:srgbClr val="B6D1E1"/>
              </a:buClr>
            </a:pPr>
            <a:r>
              <a:rPr lang="sv" dirty="0"/>
              <a:t>Det kan vara din passion för ditt kulturarv, hälsosam kost, ditt engagemang för hållbarhet eller en personlig resa som inspirerat dina recept.</a:t>
            </a:r>
            <a:endParaRPr lang="en-US" dirty="0"/>
          </a:p>
        </p:txBody>
      </p:sp>
      <p:sp>
        <p:nvSpPr>
          <p:cNvPr id="2" name="Text Placeholder 2">
            <a:extLst>
              <a:ext uri="{FF2B5EF4-FFF2-40B4-BE49-F238E27FC236}">
                <a16:creationId xmlns:a16="http://schemas.microsoft.com/office/drawing/2014/main" id="{F4FD55BF-F88F-5225-D680-6BFF462EA194}"/>
              </a:ext>
            </a:extLst>
          </p:cNvPr>
          <p:cNvSpPr txBox="1">
            <a:spLocks/>
          </p:cNvSpPr>
          <p:nvPr/>
        </p:nvSpPr>
        <p:spPr>
          <a:xfrm>
            <a:off x="161583" y="5211522"/>
            <a:ext cx="7404467" cy="1228725"/>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nSpc>
                <a:spcPts val="2840"/>
              </a:lnSpc>
              <a:spcBef>
                <a:spcPts val="200"/>
              </a:spcBef>
              <a:buClr>
                <a:srgbClr val="B6D1E1"/>
              </a:buClr>
            </a:pPr>
            <a:r>
              <a:rPr lang="sv" sz="3200" b="1" i="1" dirty="0">
                <a:solidFill>
                  <a:srgbClr val="B6D1E1"/>
                </a:solidFill>
              </a:rPr>
              <a:t>Varje del av din kundupplevelse, från förpackningar till sociala medier, bör återspegla vad du står för.</a:t>
            </a:r>
            <a:endParaRPr lang="en-IE" sz="4000" b="1" i="1" dirty="0">
              <a:solidFill>
                <a:srgbClr val="B6D1E1"/>
              </a:solidFill>
            </a:endParaRPr>
          </a:p>
          <a:p>
            <a:pPr marL="0" lvl="1">
              <a:lnSpc>
                <a:spcPts val="2840"/>
              </a:lnSpc>
              <a:spcBef>
                <a:spcPts val="200"/>
              </a:spcBef>
              <a:buClr>
                <a:srgbClr val="B6D1E1"/>
              </a:buClr>
            </a:pPr>
            <a:endParaRPr lang="en-IE" sz="3600" b="1" i="1" dirty="0">
              <a:solidFill>
                <a:srgbClr val="84BFA4"/>
              </a:solidFill>
            </a:endParaRPr>
          </a:p>
        </p:txBody>
      </p:sp>
      <p:cxnSp>
        <p:nvCxnSpPr>
          <p:cNvPr id="3" name="Straight Connector 2">
            <a:extLst>
              <a:ext uri="{FF2B5EF4-FFF2-40B4-BE49-F238E27FC236}">
                <a16:creationId xmlns:a16="http://schemas.microsoft.com/office/drawing/2014/main" id="{3CA43801-78A0-E20B-68C0-87DF7A641ABF}"/>
              </a:ext>
            </a:extLst>
          </p:cNvPr>
          <p:cNvCxnSpPr>
            <a:cxnSpLocks/>
          </p:cNvCxnSpPr>
          <p:nvPr/>
        </p:nvCxnSpPr>
        <p:spPr>
          <a:xfrm flipV="1">
            <a:off x="6455719" y="1954674"/>
            <a:ext cx="0" cy="26297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A row of jars of jam&#10;&#10;AI-generated content may be incorrect.">
            <a:extLst>
              <a:ext uri="{FF2B5EF4-FFF2-40B4-BE49-F238E27FC236}">
                <a16:creationId xmlns:a16="http://schemas.microsoft.com/office/drawing/2014/main" id="{C308A21F-21E2-C4A2-F666-A42D0638289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77000" y="1411047"/>
            <a:ext cx="5715000" cy="3800475"/>
          </a:xfrm>
          <a:prstGeom prst="rect">
            <a:avLst/>
          </a:prstGeom>
        </p:spPr>
      </p:pic>
    </p:spTree>
    <p:extLst>
      <p:ext uri="{BB962C8B-B14F-4D97-AF65-F5344CB8AC3E}">
        <p14:creationId xmlns:p14="http://schemas.microsoft.com/office/powerpoint/2010/main" val="2565976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4139007-955A-F00A-BF3D-D95D0869BB7E}"/>
              </a:ext>
            </a:extLst>
          </p:cNvPr>
          <p:cNvSpPr>
            <a:spLocks noGrp="1"/>
          </p:cNvSpPr>
          <p:nvPr>
            <p:ph type="body" sz="quarter" idx="27"/>
          </p:nvPr>
        </p:nvSpPr>
        <p:spPr/>
        <p:txBody>
          <a:bodyPr/>
          <a:lstStyle/>
          <a:p>
            <a:r>
              <a:rPr lang="sv" dirty="0"/>
              <a:t>DIN VARUMÄRKESBERÄTTELSE ÄR SÅ VIKTIG</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5769624" y="1487549"/>
            <a:ext cx="5624090"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Din varumärkesberättelse är en komplett bild bestående av fakta, känslor och tolkningar:</a:t>
            </a:r>
          </a:p>
          <a:p>
            <a:pPr>
              <a:buClr>
                <a:srgbClr val="B6D1E1"/>
              </a:buClr>
            </a:pPr>
            <a:endParaRPr lang="en-US" dirty="0"/>
          </a:p>
          <a:p>
            <a:pPr>
              <a:buClr>
                <a:srgbClr val="B6D1E1"/>
              </a:buClr>
            </a:pPr>
            <a:r>
              <a:rPr lang="sv" dirty="0"/>
              <a:t>En varumärkesberättelse inkluderar:</a:t>
            </a:r>
          </a:p>
          <a:p>
            <a:pPr>
              <a:buClr>
                <a:srgbClr val="B6D1E1"/>
              </a:buClr>
            </a:pPr>
            <a:endParaRPr lang="en-GB" dirty="0"/>
          </a:p>
          <a:p>
            <a:pPr marL="342900" indent="-342900">
              <a:buClr>
                <a:srgbClr val="B6D1E1"/>
              </a:buClr>
              <a:buFont typeface="Arial" panose="020B0604020202020204" pitchFamily="34" charset="0"/>
              <a:buChar char="•"/>
            </a:pPr>
            <a:r>
              <a:rPr lang="sv" dirty="0"/>
              <a:t>Anledningen till att ditt företag finns</a:t>
            </a:r>
          </a:p>
          <a:p>
            <a:pPr marL="342900" indent="-342900">
              <a:buClr>
                <a:srgbClr val="B6D1E1"/>
              </a:buClr>
              <a:buFont typeface="Arial" panose="020B0604020202020204" pitchFamily="34" charset="0"/>
              <a:buChar char="•"/>
            </a:pPr>
            <a:r>
              <a:rPr lang="sv" dirty="0"/>
              <a:t>Hur du väljer ingredienser och tillagar din mat</a:t>
            </a:r>
          </a:p>
          <a:p>
            <a:pPr marL="342900" indent="-342900">
              <a:buClr>
                <a:srgbClr val="B6D1E1"/>
              </a:buClr>
              <a:buFont typeface="Arial" panose="020B0604020202020204" pitchFamily="34" charset="0"/>
              <a:buChar char="•"/>
            </a:pPr>
            <a:r>
              <a:rPr lang="sv" dirty="0"/>
              <a:t>Hur du kommunicerar – genom design, ton, service och förpackning</a:t>
            </a:r>
          </a:p>
          <a:p>
            <a:pPr marL="342900" indent="-342900">
              <a:buClr>
                <a:srgbClr val="B6D1E1"/>
              </a:buClr>
              <a:buFont typeface="Arial" panose="020B0604020202020204" pitchFamily="34" charset="0"/>
              <a:buChar char="•"/>
            </a:pPr>
            <a:r>
              <a:rPr lang="sv" dirty="0"/>
              <a:t>De känslor och värderingar som ditt varumärke representerar (förtroende, glädje, gemenskap, innovation)</a:t>
            </a:r>
            <a:endParaRPr lang="en-US" dirty="0"/>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p:txBody>
      </p:sp>
      <p:sp>
        <p:nvSpPr>
          <p:cNvPr id="2" name="Text Placeholder 2">
            <a:extLst>
              <a:ext uri="{FF2B5EF4-FFF2-40B4-BE49-F238E27FC236}">
                <a16:creationId xmlns:a16="http://schemas.microsoft.com/office/drawing/2014/main" id="{F4FD55BF-F88F-5225-D680-6BFF462EA194}"/>
              </a:ext>
            </a:extLst>
          </p:cNvPr>
          <p:cNvSpPr txBox="1">
            <a:spLocks/>
          </p:cNvSpPr>
          <p:nvPr/>
        </p:nvSpPr>
        <p:spPr>
          <a:xfrm>
            <a:off x="360412" y="1642965"/>
            <a:ext cx="4853189" cy="1228725"/>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dirty="0"/>
              <a:t>Bra matvarumärken har en tydlig identitet som folk känner igen och relaterar till.</a:t>
            </a:r>
          </a:p>
          <a:p>
            <a:br>
              <a:rPr lang="en-GB" dirty="0"/>
            </a:br>
            <a:r>
              <a:rPr lang="sv" dirty="0"/>
              <a:t>De är byggda kring värderingar och personlighet som får kunderna att känna:</a:t>
            </a:r>
          </a:p>
          <a:p>
            <a:br>
              <a:rPr lang="en-GB" sz="2800" dirty="0"/>
            </a:br>
            <a:r>
              <a:rPr lang="sv" sz="2800" b="1" i="1" dirty="0">
                <a:solidFill>
                  <a:srgbClr val="B6D1E1"/>
                </a:solidFill>
              </a:rPr>
              <a:t>"Det här är för mig."</a:t>
            </a:r>
            <a:r>
              <a:rPr lang="sv" sz="2800" i="1" dirty="0">
                <a:solidFill>
                  <a:srgbClr val="B6D1E1"/>
                </a:solidFill>
              </a:rPr>
              <a:t> </a:t>
            </a:r>
          </a:p>
          <a:p>
            <a:endParaRPr lang="en-GB" sz="2800" i="1" dirty="0"/>
          </a:p>
          <a:p>
            <a:r>
              <a:rPr lang="sv" sz="2800" dirty="0"/>
              <a:t>eller</a:t>
            </a:r>
          </a:p>
          <a:p>
            <a:endParaRPr lang="en-GB" sz="2800" dirty="0"/>
          </a:p>
          <a:p>
            <a:r>
              <a:rPr lang="sv" sz="2800" i="1" dirty="0">
                <a:solidFill>
                  <a:srgbClr val="B6D1E1"/>
                </a:solidFill>
              </a:rPr>
              <a:t> </a:t>
            </a:r>
            <a:r>
              <a:rPr lang="sv" sz="2800" b="1" i="1" dirty="0">
                <a:solidFill>
                  <a:srgbClr val="B6D1E1"/>
                </a:solidFill>
              </a:rPr>
              <a:t>"Det här är någon jag litar på."</a:t>
            </a:r>
            <a:endParaRPr lang="en-GB" sz="2800" i="1" dirty="0">
              <a:solidFill>
                <a:srgbClr val="B6D1E1"/>
              </a:solidFill>
            </a:endParaRPr>
          </a:p>
          <a:p>
            <a:pPr marL="0" lvl="1" algn="l">
              <a:lnSpc>
                <a:spcPts val="3040"/>
              </a:lnSpc>
              <a:spcBef>
                <a:spcPts val="200"/>
              </a:spcBef>
              <a:buClr>
                <a:srgbClr val="B6D1E1"/>
              </a:buClr>
            </a:pPr>
            <a:endParaRPr lang="en-IE" sz="3600" b="1" i="1" dirty="0">
              <a:solidFill>
                <a:srgbClr val="84BFA4"/>
              </a:solidFill>
            </a:endParaRPr>
          </a:p>
        </p:txBody>
      </p:sp>
      <p:cxnSp>
        <p:nvCxnSpPr>
          <p:cNvPr id="3" name="Straight Connector 2">
            <a:extLst>
              <a:ext uri="{FF2B5EF4-FFF2-40B4-BE49-F238E27FC236}">
                <a16:creationId xmlns:a16="http://schemas.microsoft.com/office/drawing/2014/main" id="{3CA43801-78A0-E20B-68C0-87DF7A641ABF}"/>
              </a:ext>
            </a:extLst>
          </p:cNvPr>
          <p:cNvCxnSpPr>
            <a:cxnSpLocks/>
          </p:cNvCxnSpPr>
          <p:nvPr/>
        </p:nvCxnSpPr>
        <p:spPr>
          <a:xfrm flipV="1">
            <a:off x="5491612" y="1477790"/>
            <a:ext cx="0" cy="404097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C68DA9-CB05-66B4-10A3-ED4FA9B87663}"/>
              </a:ext>
            </a:extLst>
          </p:cNvPr>
          <p:cNvSpPr txBox="1"/>
          <p:nvPr/>
        </p:nvSpPr>
        <p:spPr>
          <a:xfrm>
            <a:off x="1234617" y="5741101"/>
            <a:ext cx="10669029" cy="954107"/>
          </a:xfrm>
          <a:prstGeom prst="rect">
            <a:avLst/>
          </a:prstGeom>
          <a:noFill/>
        </p:spPr>
        <p:txBody>
          <a:bodyPr wrap="square">
            <a:spAutoFit/>
          </a:bodyPr>
          <a:lstStyle/>
          <a:p>
            <a:pPr>
              <a:buClr>
                <a:srgbClr val="B6D1E1"/>
              </a:buClr>
            </a:pPr>
            <a:r>
              <a:rPr lang="sv" sz="2800" b="1" i="1" dirty="0">
                <a:solidFill>
                  <a:srgbClr val="84BFA4"/>
                </a:solidFill>
              </a:rPr>
              <a:t>Din berättelse är inte något extra – det är det som formar hur människor ser och minns ditt varumärke.</a:t>
            </a:r>
            <a:endParaRPr lang="en-US" sz="2800" b="1" i="1" dirty="0">
              <a:solidFill>
                <a:srgbClr val="84BFA4"/>
              </a:solidFill>
            </a:endParaRPr>
          </a:p>
        </p:txBody>
      </p:sp>
    </p:spTree>
    <p:extLst>
      <p:ext uri="{BB962C8B-B14F-4D97-AF65-F5344CB8AC3E}">
        <p14:creationId xmlns:p14="http://schemas.microsoft.com/office/powerpoint/2010/main" val="3471359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BF370E-28EE-CAB9-4FF2-501C97FFBA6B}"/>
              </a:ext>
            </a:extLst>
          </p:cNvPr>
          <p:cNvSpPr>
            <a:spLocks noGrp="1"/>
          </p:cNvSpPr>
          <p:nvPr>
            <p:ph type="body" sz="quarter" idx="27"/>
          </p:nvPr>
        </p:nvSpPr>
        <p:spPr/>
        <p:txBody>
          <a:bodyPr/>
          <a:lstStyle/>
          <a:p>
            <a:r>
              <a:rPr lang="sv" dirty="0"/>
              <a:t>DET ÄR VIKTIGT ATT LYFTA FRAM DITT VARUMÄRKE!</a:t>
            </a:r>
          </a:p>
        </p:txBody>
      </p:sp>
      <p:grpSp>
        <p:nvGrpSpPr>
          <p:cNvPr id="7" name="Group 6">
            <a:extLst>
              <a:ext uri="{FF2B5EF4-FFF2-40B4-BE49-F238E27FC236}">
                <a16:creationId xmlns:a16="http://schemas.microsoft.com/office/drawing/2014/main" id="{F2E090E4-44B4-8DEC-A18C-37293A34FC9E}"/>
              </a:ext>
            </a:extLst>
          </p:cNvPr>
          <p:cNvGrpSpPr/>
          <p:nvPr/>
        </p:nvGrpSpPr>
        <p:grpSpPr>
          <a:xfrm>
            <a:off x="6848690" y="2574808"/>
            <a:ext cx="5343310" cy="4469172"/>
            <a:chOff x="4308293" y="667658"/>
            <a:chExt cx="6811123" cy="5696857"/>
          </a:xfrm>
        </p:grpSpPr>
        <p:pic>
          <p:nvPicPr>
            <p:cNvPr id="8" name="Picture 7">
              <a:extLst>
                <a:ext uri="{FF2B5EF4-FFF2-40B4-BE49-F238E27FC236}">
                  <a16:creationId xmlns:a16="http://schemas.microsoft.com/office/drawing/2014/main" id="{BEC105FA-4896-40C5-7F83-0FD28DB28E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12" name="Rectangle 11">
              <a:extLst>
                <a:ext uri="{FF2B5EF4-FFF2-40B4-BE49-F238E27FC236}">
                  <a16:creationId xmlns:a16="http://schemas.microsoft.com/office/drawing/2014/main" id="{138BF6CC-1D5E-7531-3559-9F3C5C2AEE85}"/>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Placeholder 5">
            <a:extLst>
              <a:ext uri="{FF2B5EF4-FFF2-40B4-BE49-F238E27FC236}">
                <a16:creationId xmlns:a16="http://schemas.microsoft.com/office/drawing/2014/main" id="{AD6067A6-D63E-5D63-EBF1-E0FCC218C6D8}"/>
              </a:ext>
            </a:extLst>
          </p:cNvPr>
          <p:cNvPicPr>
            <a:picLocks noChangeAspect="1"/>
          </p:cNvPicPr>
          <p:nvPr/>
        </p:nvPicPr>
        <p:blipFill rotWithShape="1">
          <a:blip r:embed="rId3">
            <a:extLst>
              <a:ext uri="{28A0092B-C50C-407E-A947-70E740481C1C}">
                <a14:useLocalDpi xmlns:a14="http://schemas.microsoft.com/office/drawing/2010/main" val="0"/>
              </a:ext>
            </a:extLst>
          </a:blip>
          <a:srcRect t="6158" b="6158"/>
          <a:stretch/>
        </p:blipFill>
        <p:spPr>
          <a:xfrm flipH="1">
            <a:off x="7765141" y="2894470"/>
            <a:ext cx="4426857" cy="2911244"/>
          </a:xfrm>
          <a:prstGeom prst="rect">
            <a:avLst/>
          </a:prstGeom>
          <a:noFill/>
        </p:spPr>
      </p:pic>
      <p:sp>
        <p:nvSpPr>
          <p:cNvPr id="4" name="Rectangle 1">
            <a:extLst>
              <a:ext uri="{FF2B5EF4-FFF2-40B4-BE49-F238E27FC236}">
                <a16:creationId xmlns:a16="http://schemas.microsoft.com/office/drawing/2014/main" id="{A6A371BF-0E05-22E7-2D65-A3865B3ACD4D}"/>
              </a:ext>
            </a:extLst>
          </p:cNvPr>
          <p:cNvSpPr>
            <a:spLocks noChangeArrowheads="1"/>
          </p:cNvSpPr>
          <p:nvPr/>
        </p:nvSpPr>
        <p:spPr bwMode="auto">
          <a:xfrm>
            <a:off x="391247" y="1434385"/>
            <a:ext cx="6360339"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i="0" u="none" strike="noStrike" cap="none" normalizeH="0" baseline="0" dirty="0">
                <a:ln>
                  <a:noFill/>
                </a:ln>
                <a:solidFill>
                  <a:schemeClr val="tx1"/>
                </a:solidFill>
                <a:effectLst/>
              </a:rPr>
              <a:t>Livsmedelsindustrin är fylld med kraftfulla, välkända varumärken, men utmanande varumärken som ditt förändrar landskapet.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i="0" u="none" strike="noStrike" cap="none" normalizeH="0" baseline="0" dirty="0">
                <a:ln>
                  <a:noFill/>
                </a:ln>
                <a:solidFill>
                  <a:schemeClr val="tx1"/>
                </a:solidFill>
                <a:effectLst/>
              </a:rPr>
              <a:t>Din utmaning är att sticka ut, inte genom att vara större, utan genom att vara mer autentisk, mer kreativ eller mer meningsfull för kunden.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1" i="0" u="none" strike="noStrike" cap="none" normalizeH="0" baseline="0" dirty="0">
                <a:ln>
                  <a:noFill/>
                </a:ln>
                <a:solidFill>
                  <a:srgbClr val="84BFA4"/>
                </a:solidFill>
                <a:effectLst/>
              </a:rPr>
              <a:t>Tänk på vad bara du kan erbjuda. </a:t>
            </a:r>
            <a:br>
              <a:rPr kumimoji="0" lang="en-US" altLang="en-US" sz="2200" i="0" u="none" strike="noStrike" cap="none" normalizeH="0" baseline="0" dirty="0">
                <a:ln>
                  <a:noFill/>
                </a:ln>
                <a:solidFill>
                  <a:schemeClr val="tx1"/>
                </a:solidFill>
                <a:effectLst/>
              </a:rPr>
            </a:br>
            <a:r>
              <a:rPr kumimoji="0" lang="sv" altLang="en-US" sz="2200" i="0" u="none" strike="noStrike" cap="none" normalizeH="0" baseline="0" dirty="0">
                <a:ln>
                  <a:noFill/>
                </a:ln>
                <a:solidFill>
                  <a:schemeClr val="tx1"/>
                </a:solidFill>
                <a:effectLst/>
              </a:rPr>
              <a:t>Är det din berättelse? Dina ingredienser? Dina värderingar? Din samhörighet?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i="0" u="none" strike="noStrike" cap="none" normalizeH="0" baseline="0" dirty="0">
                <a:ln>
                  <a:noFill/>
                </a:ln>
                <a:solidFill>
                  <a:schemeClr val="tx1"/>
                </a:solidFill>
                <a:effectLst/>
              </a:rPr>
              <a:t>Du behöver inte spendera mer än de stora aktörerna, överglänsa dem i tydlighet och sammanhang.</a:t>
            </a:r>
          </a:p>
        </p:txBody>
      </p:sp>
    </p:spTree>
    <p:extLst>
      <p:ext uri="{BB962C8B-B14F-4D97-AF65-F5344CB8AC3E}">
        <p14:creationId xmlns:p14="http://schemas.microsoft.com/office/powerpoint/2010/main" val="179743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BF370E-28EE-CAB9-4FF2-501C97FFBA6B}"/>
              </a:ext>
            </a:extLst>
          </p:cNvPr>
          <p:cNvSpPr>
            <a:spLocks noGrp="1"/>
          </p:cNvSpPr>
          <p:nvPr>
            <p:ph type="body" sz="quarter" idx="27"/>
          </p:nvPr>
        </p:nvSpPr>
        <p:spPr/>
        <p:txBody>
          <a:bodyPr/>
          <a:lstStyle/>
          <a:p>
            <a:r>
              <a:rPr lang="sv" dirty="0"/>
              <a:t>VAD ÄR ETT CHALLENGER-MÄRKE?</a:t>
            </a:r>
          </a:p>
        </p:txBody>
      </p:sp>
      <p:cxnSp>
        <p:nvCxnSpPr>
          <p:cNvPr id="13" name="Straight Connector 12">
            <a:extLst>
              <a:ext uri="{FF2B5EF4-FFF2-40B4-BE49-F238E27FC236}">
                <a16:creationId xmlns:a16="http://schemas.microsoft.com/office/drawing/2014/main" id="{E6B7D16C-537A-E8A2-EBE4-265266EB8B77}"/>
              </a:ext>
            </a:extLst>
          </p:cNvPr>
          <p:cNvCxnSpPr>
            <a:cxnSpLocks/>
          </p:cNvCxnSpPr>
          <p:nvPr/>
        </p:nvCxnSpPr>
        <p:spPr>
          <a:xfrm flipV="1">
            <a:off x="8850578" y="1885732"/>
            <a:ext cx="0" cy="385961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9A1BAA0-4EE7-604A-D158-478A727426E0}"/>
              </a:ext>
            </a:extLst>
          </p:cNvPr>
          <p:cNvSpPr txBox="1"/>
          <p:nvPr/>
        </p:nvSpPr>
        <p:spPr>
          <a:xfrm>
            <a:off x="255573" y="1203219"/>
            <a:ext cx="7861242" cy="4832092"/>
          </a:xfrm>
          <a:prstGeom prst="rect">
            <a:avLst/>
          </a:prstGeom>
          <a:noFill/>
        </p:spPr>
        <p:txBody>
          <a:bodyPr wrap="square">
            <a:spAutoFit/>
          </a:bodyPr>
          <a:lstStyle/>
          <a:p>
            <a:pPr>
              <a:buNone/>
            </a:pPr>
            <a:r>
              <a:rPr lang="sv" sz="2200" dirty="0"/>
              <a:t>Ett utmanarvarumärke är ett företag som strävar efter att konkurrera med större, mer etablerade varumärken, inte genom att vara störst, utan genom att vara annorlunda, djärva och meningsfulla.</a:t>
            </a:r>
          </a:p>
          <a:p>
            <a:pPr>
              <a:buNone/>
            </a:pPr>
            <a:endParaRPr lang="en-GB" sz="2200" dirty="0"/>
          </a:p>
          <a:p>
            <a:pPr>
              <a:buNone/>
            </a:pPr>
            <a:r>
              <a:rPr lang="sv" sz="2200" dirty="0"/>
              <a:t>Inom livsmedelsvärlden är utmanarmärken vanligtvis mindre, oberoende företag som:</a:t>
            </a:r>
          </a:p>
          <a:p>
            <a:pPr>
              <a:buNone/>
            </a:pPr>
            <a:endParaRPr lang="en-GB" sz="2200" dirty="0"/>
          </a:p>
          <a:p>
            <a:pPr marL="342900" indent="-342900">
              <a:buFont typeface="Arial" panose="020B0604020202020204" pitchFamily="34" charset="0"/>
              <a:buChar char="•"/>
            </a:pPr>
            <a:r>
              <a:rPr lang="sv" sz="2200" dirty="0"/>
              <a:t>Erbjud något nytt eller omvälvande (t.ex. en ny smak, ett nytt format eller ett nytt värde)</a:t>
            </a:r>
          </a:p>
          <a:p>
            <a:pPr marL="342900" indent="-342900">
              <a:buFont typeface="Arial" panose="020B0604020202020204" pitchFamily="34" charset="0"/>
              <a:buChar char="•"/>
            </a:pPr>
            <a:r>
              <a:rPr lang="sv" sz="2200" dirty="0"/>
              <a:t>Ha ett tydligt uppdrag eller social påverkan (t.ex. hållbarhet, minskat avfall, stöd till rättvisemärkta producenter)</a:t>
            </a:r>
          </a:p>
          <a:p>
            <a:pPr marL="342900" indent="-342900">
              <a:buFont typeface="Arial" panose="020B0604020202020204" pitchFamily="34" charset="0"/>
              <a:buChar char="•"/>
            </a:pPr>
            <a:r>
              <a:rPr lang="sv" sz="2200" dirty="0"/>
              <a:t>Prata direkt till en specifik publik och bygg upp en lojal följarskara</a:t>
            </a:r>
          </a:p>
          <a:p>
            <a:pPr marL="342900" indent="-342900">
              <a:buFont typeface="Arial" panose="020B0604020202020204" pitchFamily="34" charset="0"/>
              <a:buChar char="•"/>
            </a:pPr>
            <a:r>
              <a:rPr lang="sv" sz="2200" dirty="0"/>
              <a:t>Använd kreativitet, berättande och samhörighet istället för stora reklambudgetar</a:t>
            </a:r>
          </a:p>
        </p:txBody>
      </p:sp>
      <p:pic>
        <p:nvPicPr>
          <p:cNvPr id="9" name="Picture 8" descr="A group of bags of food&#10;&#10;AI-generated content may be incorrect.">
            <a:extLst>
              <a:ext uri="{FF2B5EF4-FFF2-40B4-BE49-F238E27FC236}">
                <a16:creationId xmlns:a16="http://schemas.microsoft.com/office/drawing/2014/main" id="{8E5BB6C3-2D32-57B5-6853-4DC56D348E3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16815" y="2047262"/>
            <a:ext cx="3859614" cy="3859614"/>
          </a:xfrm>
          <a:prstGeom prst="rect">
            <a:avLst/>
          </a:prstGeom>
        </p:spPr>
      </p:pic>
    </p:spTree>
    <p:extLst>
      <p:ext uri="{BB962C8B-B14F-4D97-AF65-F5344CB8AC3E}">
        <p14:creationId xmlns:p14="http://schemas.microsoft.com/office/powerpoint/2010/main" val="1723750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409A7-A2F1-537A-E509-2002074542D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4110472-30B9-AE94-E78D-A7E52D21E5D2}"/>
              </a:ext>
            </a:extLst>
          </p:cNvPr>
          <p:cNvSpPr>
            <a:spLocks noGrp="1"/>
          </p:cNvSpPr>
          <p:nvPr>
            <p:ph type="body" sz="quarter" idx="27"/>
          </p:nvPr>
        </p:nvSpPr>
        <p:spPr/>
        <p:txBody>
          <a:bodyPr/>
          <a:lstStyle/>
          <a:p>
            <a:r>
              <a:rPr lang="sv" dirty="0"/>
              <a:t>DET ÄR VIKTIGT ATT LYFTA FRAM DITT VARUMÄRKE</a:t>
            </a:r>
          </a:p>
        </p:txBody>
      </p:sp>
      <p:sp>
        <p:nvSpPr>
          <p:cNvPr id="11" name="Text Placeholder 2">
            <a:extLst>
              <a:ext uri="{FF2B5EF4-FFF2-40B4-BE49-F238E27FC236}">
                <a16:creationId xmlns:a16="http://schemas.microsoft.com/office/drawing/2014/main" id="{56D6BE5C-6D9E-7035-AA39-386C08A10469}"/>
              </a:ext>
            </a:extLst>
          </p:cNvPr>
          <p:cNvSpPr txBox="1">
            <a:spLocks/>
          </p:cNvSpPr>
          <p:nvPr/>
        </p:nvSpPr>
        <p:spPr>
          <a:xfrm>
            <a:off x="689848" y="1652669"/>
            <a:ext cx="3548323" cy="1228725"/>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3040"/>
              </a:lnSpc>
              <a:spcBef>
                <a:spcPts val="200"/>
              </a:spcBef>
              <a:buClr>
                <a:srgbClr val="B6D1E1"/>
              </a:buClr>
            </a:pPr>
            <a:endParaRPr lang="en-IE" sz="3600" b="1" i="1" dirty="0">
              <a:solidFill>
                <a:srgbClr val="84BFA4"/>
              </a:solidFill>
            </a:endParaRPr>
          </a:p>
        </p:txBody>
      </p:sp>
      <p:cxnSp>
        <p:nvCxnSpPr>
          <p:cNvPr id="13" name="Straight Connector 12">
            <a:extLst>
              <a:ext uri="{FF2B5EF4-FFF2-40B4-BE49-F238E27FC236}">
                <a16:creationId xmlns:a16="http://schemas.microsoft.com/office/drawing/2014/main" id="{72841E25-004B-86B9-58DA-9BFD7DA82545}"/>
              </a:ext>
            </a:extLst>
          </p:cNvPr>
          <p:cNvCxnSpPr>
            <a:cxnSpLocks/>
          </p:cNvCxnSpPr>
          <p:nvPr/>
        </p:nvCxnSpPr>
        <p:spPr>
          <a:xfrm flipH="1" flipV="1">
            <a:off x="3801148" y="2177044"/>
            <a:ext cx="66845" cy="384343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2">
            <a:extLst>
              <a:ext uri="{FF2B5EF4-FFF2-40B4-BE49-F238E27FC236}">
                <a16:creationId xmlns:a16="http://schemas.microsoft.com/office/drawing/2014/main" id="{1C5F5D01-FCE1-8DDE-F5A8-78D7B3B7D2E1}"/>
              </a:ext>
            </a:extLst>
          </p:cNvPr>
          <p:cNvSpPr>
            <a:spLocks noChangeArrowheads="1"/>
          </p:cNvSpPr>
          <p:nvPr/>
        </p:nvSpPr>
        <p:spPr bwMode="auto">
          <a:xfrm>
            <a:off x="4002831" y="1652991"/>
            <a:ext cx="794910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0" i="0" u="none" strike="noStrike" cap="none" normalizeH="0" baseline="0" dirty="0">
                <a:ln>
                  <a:noFill/>
                </a:ln>
                <a:solidFill>
                  <a:schemeClr val="tx1"/>
                </a:solidFill>
                <a:effectLst/>
              </a:rPr>
              <a:t>På dagens matmarknad räcker det inte längre med god smak och rättvisa priser.</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200" b="0" i="0" u="none" strike="noStrike" cap="none" normalizeH="0" baseline="0" dirty="0">
                <a:ln>
                  <a:noFill/>
                </a:ln>
                <a:solidFill>
                  <a:schemeClr val="tx1"/>
                </a:solidFill>
                <a:effectLst/>
              </a:rPr>
            </a:br>
            <a:r>
              <a:rPr kumimoji="0" lang="sv" altLang="en-US" sz="2200" b="0" i="0" u="none" strike="noStrike" cap="none" normalizeH="0" baseline="0" dirty="0">
                <a:ln>
                  <a:noFill/>
                </a:ln>
                <a:solidFill>
                  <a:schemeClr val="tx1"/>
                </a:solidFill>
                <a:effectLst/>
              </a:rPr>
              <a:t>Kunderna letar efter </a:t>
            </a:r>
            <a:r>
              <a:rPr kumimoji="0" lang="sv" altLang="en-US" sz="2200" i="0" u="none" strike="noStrike" cap="none" normalizeH="0" baseline="0" dirty="0">
                <a:ln>
                  <a:noFill/>
                </a:ln>
                <a:solidFill>
                  <a:schemeClr val="tx1"/>
                </a:solidFill>
                <a:effectLst/>
              </a:rPr>
              <a:t>något djupare, </a:t>
            </a:r>
            <a:r>
              <a:rPr kumimoji="0" lang="sv" altLang="en-US" sz="2200" b="0" i="0" u="none" strike="noStrike" cap="none" normalizeH="0" baseline="0" dirty="0">
                <a:ln>
                  <a:noFill/>
                </a:ln>
                <a:solidFill>
                  <a:schemeClr val="tx1"/>
                </a:solidFill>
                <a:effectLst/>
              </a:rPr>
              <a:t>ett varumärke de känner en personlig koppling till.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0" i="0" u="none" strike="noStrike" cap="none" normalizeH="0" baseline="0" dirty="0">
                <a:ln>
                  <a:noFill/>
                </a:ln>
                <a:solidFill>
                  <a:schemeClr val="tx1"/>
                </a:solidFill>
                <a:effectLst/>
              </a:rPr>
              <a:t>De köper med känsla, lojalitet och syfte.</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200" b="0" i="0" u="none" strike="noStrike" cap="none" normalizeH="0" baseline="0" dirty="0">
                <a:ln>
                  <a:noFill/>
                </a:ln>
                <a:solidFill>
                  <a:schemeClr val="tx1"/>
                </a:solidFill>
                <a:effectLst/>
              </a:rPr>
            </a:br>
            <a:r>
              <a:rPr kumimoji="0" lang="sv" altLang="en-US" sz="2200" b="0" i="0" u="none" strike="noStrike" cap="none" normalizeH="0" baseline="0" dirty="0">
                <a:ln>
                  <a:noFill/>
                </a:ln>
                <a:solidFill>
                  <a:schemeClr val="tx1"/>
                </a:solidFill>
                <a:effectLst/>
              </a:rPr>
              <a:t>Därför behöver du mer än en bra produkt, du behöver ett </a:t>
            </a:r>
            <a:r>
              <a:rPr kumimoji="0" lang="sv" altLang="en-US" sz="2200" i="0" u="none" strike="noStrike" cap="none" normalizeH="0" baseline="0" dirty="0">
                <a:ln>
                  <a:noFill/>
                </a:ln>
                <a:solidFill>
                  <a:schemeClr val="tx1"/>
                </a:solidFill>
                <a:effectLst/>
              </a:rPr>
              <a:t>tydligt budskap </a:t>
            </a:r>
            <a:r>
              <a:rPr kumimoji="0" lang="sv" altLang="en-US" sz="2200" b="0" i="0" u="none" strike="noStrike" cap="none" normalizeH="0" baseline="0" dirty="0">
                <a:ln>
                  <a:noFill/>
                </a:ln>
                <a:solidFill>
                  <a:schemeClr val="tx1"/>
                </a:solidFill>
                <a:effectLst/>
              </a:rPr>
              <a:t>som visar vem du är, vad du står för och varför din produkt förtjänar deras förtroende.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a:p>
          <a:p>
            <a:pPr marL="0" marR="0" lvl="0" indent="0" algn="l" defTabSz="914400" rtl="0" eaLnBrk="0" fontAlgn="base" latinLnBrk="0" hangingPunct="0">
              <a:lnSpc>
                <a:spcPct val="100000"/>
              </a:lnSpc>
              <a:spcBef>
                <a:spcPct val="0"/>
              </a:spcBef>
              <a:spcAft>
                <a:spcPct val="0"/>
              </a:spcAft>
              <a:buClrTx/>
              <a:buSzTx/>
              <a:buFontTx/>
              <a:buNone/>
              <a:tabLst/>
            </a:pPr>
            <a:r>
              <a:rPr lang="sv" sz="2400" b="1" dirty="0"/>
              <a:t>Låt oss titta på ett exempel...</a:t>
            </a:r>
            <a:endParaRPr kumimoji="0" lang="en-US" altLang="en-US" sz="2200" b="1" i="0" u="none" strike="noStrike" cap="none" normalizeH="0" baseline="0" dirty="0">
              <a:ln>
                <a:noFill/>
              </a:ln>
              <a:solidFill>
                <a:schemeClr val="tx1"/>
              </a:solidFill>
              <a:effectLst/>
            </a:endParaRPr>
          </a:p>
        </p:txBody>
      </p:sp>
      <p:sp>
        <p:nvSpPr>
          <p:cNvPr id="9" name="TextBox 8">
            <a:extLst>
              <a:ext uri="{FF2B5EF4-FFF2-40B4-BE49-F238E27FC236}">
                <a16:creationId xmlns:a16="http://schemas.microsoft.com/office/drawing/2014/main" id="{D20C23A7-3A82-E099-A855-94347C54396C}"/>
              </a:ext>
            </a:extLst>
          </p:cNvPr>
          <p:cNvSpPr txBox="1"/>
          <p:nvPr/>
        </p:nvSpPr>
        <p:spPr>
          <a:xfrm>
            <a:off x="337841" y="1866408"/>
            <a:ext cx="3188118" cy="4031873"/>
          </a:xfrm>
          <a:prstGeom prst="rect">
            <a:avLst/>
          </a:prstGeom>
          <a:noFill/>
        </p:spPr>
        <p:txBody>
          <a:bodyPr wrap="square">
            <a:spAutoFit/>
          </a:bodyPr>
          <a:lstStyle/>
          <a:p>
            <a:r>
              <a:rPr lang="sv" sz="3200" b="1" i="1" dirty="0">
                <a:solidFill>
                  <a:srgbClr val="84BFA4"/>
                </a:solidFill>
              </a:rPr>
              <a:t>De starkaste matvarumärkena står för något – inte bara något att äta, utan något att tro på.</a:t>
            </a:r>
          </a:p>
        </p:txBody>
      </p:sp>
    </p:spTree>
    <p:extLst>
      <p:ext uri="{BB962C8B-B14F-4D97-AF65-F5344CB8AC3E}">
        <p14:creationId xmlns:p14="http://schemas.microsoft.com/office/powerpoint/2010/main" val="34814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072033" y="1747920"/>
            <a:ext cx="700387" cy="340283"/>
          </a:xfrm>
        </p:spPr>
        <p:txBody>
          <a:bodyPr/>
          <a:lstStyle/>
          <a:p>
            <a:pPr algn="l"/>
            <a:r>
              <a:rPr lang="sv" dirty="0"/>
              <a:t>01</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683225" y="1746319"/>
            <a:ext cx="9899174" cy="417138"/>
          </a:xfrm>
        </p:spPr>
        <p:txBody>
          <a:bodyPr/>
          <a:lstStyle/>
          <a:p>
            <a:pPr>
              <a:tabLst>
                <a:tab pos="8577263" algn="l"/>
              </a:tabLst>
            </a:pPr>
            <a:r>
              <a:rPr lang="sv" sz="2400" dirty="0"/>
              <a:t>Sambandet mellan marknadsföring och försäljning</a:t>
            </a:r>
            <a:r>
              <a:rPr lang="sv" sz="2400" b="0" i="0" dirty="0">
                <a:solidFill>
                  <a:srgbClr val="382B1B"/>
                </a:solidFill>
                <a:effectLst/>
              </a:rPr>
              <a:t>  </a:t>
            </a:r>
            <a:endParaRPr lang="en-US" dirty="0"/>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072033" y="2275067"/>
            <a:ext cx="700387" cy="340283"/>
          </a:xfrm>
        </p:spPr>
        <p:txBody>
          <a:bodyPr/>
          <a:lstStyle/>
          <a:p>
            <a:pPr algn="l"/>
            <a:r>
              <a:rPr lang="sv" dirty="0"/>
              <a:t>02</a:t>
            </a:r>
          </a:p>
        </p:txBody>
      </p:sp>
      <p:sp>
        <p:nvSpPr>
          <p:cNvPr id="13" name="Text Placeholder 12">
            <a:extLst>
              <a:ext uri="{FF2B5EF4-FFF2-40B4-BE49-F238E27FC236}">
                <a16:creationId xmlns:a16="http://schemas.microsoft.com/office/drawing/2014/main" id="{35550EAD-CDE7-A049-A8A1-223466EF4C8D}"/>
              </a:ext>
            </a:extLst>
          </p:cNvPr>
          <p:cNvSpPr>
            <a:spLocks noGrp="1"/>
          </p:cNvSpPr>
          <p:nvPr>
            <p:ph type="body" sz="quarter" idx="34"/>
          </p:nvPr>
        </p:nvSpPr>
        <p:spPr>
          <a:xfrm>
            <a:off x="1683225" y="2261741"/>
            <a:ext cx="9252000" cy="340283"/>
          </a:xfrm>
        </p:spPr>
        <p:txBody>
          <a:bodyPr/>
          <a:lstStyle/>
          <a:p>
            <a:pPr>
              <a:tabLst>
                <a:tab pos="8577263" algn="l"/>
              </a:tabLst>
            </a:pPr>
            <a:r>
              <a:rPr lang="sv" sz="2400" dirty="0"/>
              <a:t>Din varumärkesberättelse är så viktig</a:t>
            </a:r>
            <a:r>
              <a:rPr lang="sv" sz="2400" dirty="0">
                <a:solidFill>
                  <a:srgbClr val="382B1B"/>
                </a:solidFill>
              </a:rPr>
              <a:t> </a:t>
            </a:r>
            <a:endParaRPr lang="en-US" dirty="0"/>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sv" dirty="0"/>
              <a:t>Innehåll</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1072033" y="2802214"/>
            <a:ext cx="700387" cy="340283"/>
          </a:xfrm>
        </p:spPr>
        <p:txBody>
          <a:bodyPr/>
          <a:lstStyle/>
          <a:p>
            <a:pPr algn="l"/>
            <a:r>
              <a:rPr lang="sv" dirty="0"/>
              <a:t>03</a:t>
            </a:r>
          </a:p>
        </p:txBody>
      </p:sp>
      <p:sp>
        <p:nvSpPr>
          <p:cNvPr id="17" name="Text Placeholder 16">
            <a:extLst>
              <a:ext uri="{FF2B5EF4-FFF2-40B4-BE49-F238E27FC236}">
                <a16:creationId xmlns:a16="http://schemas.microsoft.com/office/drawing/2014/main" id="{3EEE745C-B480-F40C-D80E-DE7C8657394B}"/>
              </a:ext>
            </a:extLst>
          </p:cNvPr>
          <p:cNvSpPr>
            <a:spLocks noGrp="1"/>
          </p:cNvSpPr>
          <p:nvPr>
            <p:ph type="body" sz="quarter" idx="38"/>
          </p:nvPr>
        </p:nvSpPr>
        <p:spPr>
          <a:xfrm>
            <a:off x="1683225" y="2777163"/>
            <a:ext cx="9611307" cy="385361"/>
          </a:xfrm>
        </p:spPr>
        <p:txBody>
          <a:bodyPr/>
          <a:lstStyle/>
          <a:p>
            <a:pPr>
              <a:tabLst>
                <a:tab pos="8577263" algn="l"/>
              </a:tabLst>
            </a:pPr>
            <a:r>
              <a:rPr lang="sv" sz="2400" dirty="0"/>
              <a:t>Komma på ditt varumärkesnamn</a:t>
            </a:r>
            <a:r>
              <a:rPr lang="sv" sz="2400" b="0" i="0" dirty="0">
                <a:solidFill>
                  <a:srgbClr val="382B1B"/>
                </a:solidFill>
                <a:effectLst/>
              </a:rPr>
              <a:t> </a:t>
            </a:r>
            <a:endParaRPr lang="en-US" dirty="0"/>
          </a:p>
        </p:txBody>
      </p:sp>
      <p:sp>
        <p:nvSpPr>
          <p:cNvPr id="5" name="Text Placeholder 9">
            <a:extLst>
              <a:ext uri="{FF2B5EF4-FFF2-40B4-BE49-F238E27FC236}">
                <a16:creationId xmlns:a16="http://schemas.microsoft.com/office/drawing/2014/main" id="{AC5C4632-2C95-09F1-1F26-8A7AE57F5507}"/>
              </a:ext>
            </a:extLst>
          </p:cNvPr>
          <p:cNvSpPr txBox="1">
            <a:spLocks/>
          </p:cNvSpPr>
          <p:nvPr/>
        </p:nvSpPr>
        <p:spPr>
          <a:xfrm>
            <a:off x="1072033" y="3329361"/>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sv" dirty="0"/>
              <a:t>04</a:t>
            </a:r>
          </a:p>
        </p:txBody>
      </p:sp>
      <p:sp>
        <p:nvSpPr>
          <p:cNvPr id="6" name="Text Placeholder 10">
            <a:extLst>
              <a:ext uri="{FF2B5EF4-FFF2-40B4-BE49-F238E27FC236}">
                <a16:creationId xmlns:a16="http://schemas.microsoft.com/office/drawing/2014/main" id="{89D52AF4-217B-CB12-60C6-65D61A373397}"/>
              </a:ext>
            </a:extLst>
          </p:cNvPr>
          <p:cNvSpPr txBox="1">
            <a:spLocks/>
          </p:cNvSpPr>
          <p:nvPr/>
        </p:nvSpPr>
        <p:spPr>
          <a:xfrm>
            <a:off x="1683225" y="3292091"/>
            <a:ext cx="9899174" cy="41713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sv" sz="2400" dirty="0"/>
              <a:t>3 sätt att bygga ditt varumärkes förtroende, trovärdighet och rykte</a:t>
            </a:r>
            <a:endParaRPr lang="en-US" dirty="0"/>
          </a:p>
        </p:txBody>
      </p:sp>
      <p:sp>
        <p:nvSpPr>
          <p:cNvPr id="14" name="Text Placeholder 11">
            <a:extLst>
              <a:ext uri="{FF2B5EF4-FFF2-40B4-BE49-F238E27FC236}">
                <a16:creationId xmlns:a16="http://schemas.microsoft.com/office/drawing/2014/main" id="{8B766091-6D35-4638-3D93-3D32B6547588}"/>
              </a:ext>
            </a:extLst>
          </p:cNvPr>
          <p:cNvSpPr txBox="1">
            <a:spLocks/>
          </p:cNvSpPr>
          <p:nvPr/>
        </p:nvSpPr>
        <p:spPr>
          <a:xfrm>
            <a:off x="1072033" y="3856508"/>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sv" dirty="0"/>
              <a:t>05</a:t>
            </a:r>
          </a:p>
        </p:txBody>
      </p:sp>
      <p:sp>
        <p:nvSpPr>
          <p:cNvPr id="18" name="Text Placeholder 12">
            <a:extLst>
              <a:ext uri="{FF2B5EF4-FFF2-40B4-BE49-F238E27FC236}">
                <a16:creationId xmlns:a16="http://schemas.microsoft.com/office/drawing/2014/main" id="{319ABB91-09DE-6E83-8C2E-EE20FB97972F}"/>
              </a:ext>
            </a:extLst>
          </p:cNvPr>
          <p:cNvSpPr txBox="1">
            <a:spLocks/>
          </p:cNvSpPr>
          <p:nvPr/>
        </p:nvSpPr>
        <p:spPr>
          <a:xfrm>
            <a:off x="1683225" y="3851055"/>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sv" sz="2400" dirty="0"/>
              <a:t>Vad säljer du?</a:t>
            </a:r>
            <a:endParaRPr lang="en-US" dirty="0"/>
          </a:p>
        </p:txBody>
      </p:sp>
      <p:sp>
        <p:nvSpPr>
          <p:cNvPr id="19" name="Text Placeholder 15">
            <a:extLst>
              <a:ext uri="{FF2B5EF4-FFF2-40B4-BE49-F238E27FC236}">
                <a16:creationId xmlns:a16="http://schemas.microsoft.com/office/drawing/2014/main" id="{A2B668AE-7CE9-D334-8CF5-F56E27126543}"/>
              </a:ext>
            </a:extLst>
          </p:cNvPr>
          <p:cNvSpPr txBox="1">
            <a:spLocks/>
          </p:cNvSpPr>
          <p:nvPr/>
        </p:nvSpPr>
        <p:spPr>
          <a:xfrm>
            <a:off x="1072033" y="4383655"/>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sv" dirty="0"/>
              <a:t>06</a:t>
            </a:r>
          </a:p>
        </p:txBody>
      </p:sp>
      <p:sp>
        <p:nvSpPr>
          <p:cNvPr id="20" name="Text Placeholder 16">
            <a:extLst>
              <a:ext uri="{FF2B5EF4-FFF2-40B4-BE49-F238E27FC236}">
                <a16:creationId xmlns:a16="http://schemas.microsoft.com/office/drawing/2014/main" id="{8E42E303-5F4F-19B5-624B-77C6328BD466}"/>
              </a:ext>
            </a:extLst>
          </p:cNvPr>
          <p:cNvSpPr txBox="1">
            <a:spLocks/>
          </p:cNvSpPr>
          <p:nvPr/>
        </p:nvSpPr>
        <p:spPr>
          <a:xfrm>
            <a:off x="1683225" y="4529763"/>
            <a:ext cx="9611307" cy="38536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sv" sz="2400" dirty="0"/>
              <a:t>Din marknadsföringsverktygslåda </a:t>
            </a:r>
            <a:br>
              <a:rPr lang="sv" sz="2400" dirty="0"/>
            </a:br>
            <a:r>
              <a:rPr lang="sv" sz="2400" dirty="0"/>
              <a:t>– 11 kraftfulla verktyg att använda med en liten budget</a:t>
            </a:r>
            <a:endParaRPr lang="en-US" dirty="0"/>
          </a:p>
        </p:txBody>
      </p:sp>
      <p:pic>
        <p:nvPicPr>
          <p:cNvPr id="8" name="Picture 7">
            <a:extLst>
              <a:ext uri="{FF2B5EF4-FFF2-40B4-BE49-F238E27FC236}">
                <a16:creationId xmlns:a16="http://schemas.microsoft.com/office/drawing/2014/main" id="{483EBE1A-B05F-89D0-1522-9F2DD814F45E}"/>
              </a:ext>
            </a:extLst>
          </p:cNvPr>
          <p:cNvPicPr>
            <a:picLocks noChangeAspect="1"/>
          </p:cNvPicPr>
          <p:nvPr/>
        </p:nvPicPr>
        <p:blipFill>
          <a:blip r:embed="rId2"/>
          <a:stretch>
            <a:fillRect/>
          </a:stretch>
        </p:blipFill>
        <p:spPr>
          <a:xfrm>
            <a:off x="1072033" y="5412257"/>
            <a:ext cx="9570100" cy="1083793"/>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BF370E-28EE-CAB9-4FF2-501C97FFBA6B}"/>
              </a:ext>
            </a:extLst>
          </p:cNvPr>
          <p:cNvSpPr>
            <a:spLocks noGrp="1"/>
          </p:cNvSpPr>
          <p:nvPr>
            <p:ph type="body" sz="quarter" idx="27"/>
          </p:nvPr>
        </p:nvSpPr>
        <p:spPr>
          <a:xfrm>
            <a:off x="452007" y="322700"/>
            <a:ext cx="10907188" cy="720752"/>
          </a:xfrm>
        </p:spPr>
        <p:txBody>
          <a:bodyPr/>
          <a:lstStyle/>
          <a:p>
            <a:r>
              <a:rPr lang="sv" dirty="0"/>
              <a:t>EXEMPEL PÅ VARUMÄRKESLÖFTE..</a:t>
            </a:r>
          </a:p>
        </p:txBody>
      </p:sp>
      <p:grpSp>
        <p:nvGrpSpPr>
          <p:cNvPr id="4" name="Group 3">
            <a:extLst>
              <a:ext uri="{FF2B5EF4-FFF2-40B4-BE49-F238E27FC236}">
                <a16:creationId xmlns:a16="http://schemas.microsoft.com/office/drawing/2014/main" id="{F1FB193E-B665-93C4-6AE0-1648E9A1E8F5}"/>
              </a:ext>
            </a:extLst>
          </p:cNvPr>
          <p:cNvGrpSpPr/>
          <p:nvPr/>
        </p:nvGrpSpPr>
        <p:grpSpPr>
          <a:xfrm>
            <a:off x="5254171" y="644407"/>
            <a:ext cx="7039429" cy="5887815"/>
            <a:chOff x="4308293" y="667658"/>
            <a:chExt cx="6811123" cy="5696857"/>
          </a:xfrm>
        </p:grpSpPr>
        <p:pic>
          <p:nvPicPr>
            <p:cNvPr id="5" name="Picture 4">
              <a:extLst>
                <a:ext uri="{FF2B5EF4-FFF2-40B4-BE49-F238E27FC236}">
                  <a16:creationId xmlns:a16="http://schemas.microsoft.com/office/drawing/2014/main" id="{59C7A067-9022-9E99-90CC-68D559B18A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6" name="Rectangle 5">
              <a:extLst>
                <a:ext uri="{FF2B5EF4-FFF2-40B4-BE49-F238E27FC236}">
                  <a16:creationId xmlns:a16="http://schemas.microsoft.com/office/drawing/2014/main" id="{E6E28CFF-7692-E1D1-FA4C-4730BBF1C345}"/>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2">
            <a:extLst>
              <a:ext uri="{FF2B5EF4-FFF2-40B4-BE49-F238E27FC236}">
                <a16:creationId xmlns:a16="http://schemas.microsoft.com/office/drawing/2014/main" id="{D6D4B444-92E9-8839-8477-49EA66C9BE30}"/>
              </a:ext>
            </a:extLst>
          </p:cNvPr>
          <p:cNvSpPr>
            <a:spLocks noChangeArrowheads="1"/>
          </p:cNvSpPr>
          <p:nvPr/>
        </p:nvSpPr>
        <p:spPr bwMode="auto">
          <a:xfrm>
            <a:off x="229488" y="1032347"/>
            <a:ext cx="5866512"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400" b="1" i="0" u="none" strike="noStrike" cap="none" normalizeH="0" baseline="0" dirty="0">
                <a:ln>
                  <a:noFill/>
                </a:ln>
                <a:effectLst/>
              </a:rPr>
              <a:t>Rubiner i spillrorna </a:t>
            </a:r>
            <a:r>
              <a:rPr kumimoji="0" lang="sv" altLang="en-US" sz="2400" b="1" i="0" u="none" strike="noStrike" cap="none" normalizeH="0" baseline="0" dirty="0">
                <a:ln>
                  <a:noFill/>
                </a:ln>
                <a:effectLst/>
                <a:hlinkClick r:id="rId3">
                  <a:extLst>
                    <a:ext uri="{A12FA001-AC4F-418D-AE19-62706E023703}">
                      <ahyp:hlinkClr xmlns:ahyp="http://schemas.microsoft.com/office/drawing/2018/hyperlinkcolor" val="tx"/>
                    </a:ext>
                  </a:extLst>
                </a:hlinkClick>
              </a:rPr>
              <a:t>https://rubiesintherubble.com/</a:t>
            </a:r>
            <a:r>
              <a:rPr kumimoji="0" lang="sv" altLang="en-US" sz="2400" b="1" i="0" u="none" strike="noStrike" cap="none" normalizeH="0" baseline="0" dirty="0">
                <a:ln>
                  <a:noFill/>
                </a:ln>
                <a:effectLst/>
              </a:rPr>
              <a:t> </a:t>
            </a:r>
            <a:r>
              <a:rPr kumimoji="0" lang="sv" altLang="en-US" sz="2400" b="0" i="0" u="none" strike="noStrike" cap="none" normalizeH="0" baseline="0" dirty="0">
                <a:ln>
                  <a:noFill/>
                </a:ln>
                <a:effectLst/>
              </a:rPr>
              <a:t>är ett brittiskt livsmedelsmärke som förvandlar överskotts- och operfekta frukter och grönsaker till prisbelönta relish, chutneys och kryddor.</a:t>
            </a: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400" b="1" i="1" u="none" strike="noStrike" cap="none" normalizeH="0" baseline="0" dirty="0">
                <a:ln>
                  <a:noFill/>
                </a:ln>
                <a:solidFill>
                  <a:srgbClr val="84BFA4"/>
                </a:solidFill>
                <a:effectLst/>
              </a:rPr>
              <a:t>"Vi anser att mat ska värderas, inte slösas bort. Varje burk är fylld med ett syfte </a:t>
            </a:r>
            <a:r>
              <a:rPr lang="sv" altLang="en-US" sz="2400" b="1" i="1" dirty="0">
                <a:solidFill>
                  <a:srgbClr val="84BFA4"/>
                </a:solidFill>
              </a:rPr>
              <a:t>, </a:t>
            </a:r>
            <a:r>
              <a:rPr kumimoji="0" lang="sv" altLang="en-US" sz="2400" b="1" i="1" u="none" strike="noStrike" cap="none" normalizeH="0" baseline="0" dirty="0">
                <a:ln>
                  <a:noFill/>
                </a:ln>
                <a:solidFill>
                  <a:srgbClr val="84BFA4"/>
                </a:solidFill>
                <a:effectLst/>
              </a:rPr>
              <a:t>gjord med ingredienser som annars skulle ha gått till spillo men som räddats och förvandlats till något gott </a:t>
            </a:r>
            <a:r>
              <a:rPr kumimoji="0" lang="sv" altLang="en-US" sz="1800" b="1" i="1" u="none" strike="noStrike" cap="none" normalizeH="0" baseline="0" dirty="0">
                <a:ln>
                  <a:noFill/>
                </a:ln>
                <a:solidFill>
                  <a:srgbClr val="84BFA4"/>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i="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sv" altLang="en-US" b="1" dirty="0">
                <a:highlight>
                  <a:srgbClr val="B6D1E1"/>
                </a:highlight>
                <a:latin typeface="Arial" panose="020B0604020202020204" pitchFamily="34" charset="0"/>
              </a:rPr>
              <a:t>TITTA</a:t>
            </a:r>
            <a:r>
              <a:rPr lang="sv" altLang="en-US" b="1" i="1" dirty="0">
                <a:latin typeface="Arial" panose="020B0604020202020204" pitchFamily="34" charset="0"/>
              </a:rPr>
              <a:t> </a:t>
            </a:r>
            <a:r>
              <a:rPr lang="sv" altLang="en-US" b="1" dirty="0">
                <a:latin typeface="Arial" panose="020B0604020202020204" pitchFamily="34" charset="0"/>
                <a:hlinkClick r:id="rId4"/>
              </a:rPr>
              <a:t>https://fb.watch/zWrqVocMsw/</a:t>
            </a:r>
            <a:r>
              <a:rPr lang="sv" altLang="en-US"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1"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1800" b="1" u="none" strike="noStrike" cap="none" normalizeH="0" baseline="0" dirty="0">
                <a:ln>
                  <a:noFill/>
                </a:ln>
                <a:solidFill>
                  <a:schemeClr val="tx1"/>
                </a:solidFill>
                <a:effectLst/>
                <a:highlight>
                  <a:srgbClr val="B6D1E1"/>
                </a:highlight>
                <a:latin typeface="Arial" panose="020B0604020202020204" pitchFamily="34" charset="0"/>
              </a:rPr>
              <a:t>LÄS DERAS FALLSTUDIE</a:t>
            </a:r>
          </a:p>
          <a:p>
            <a:pPr marL="0" marR="0" lvl="0" indent="0" algn="l" defTabSz="914400" rtl="0" eaLnBrk="0" fontAlgn="base" latinLnBrk="0" hangingPunct="0">
              <a:lnSpc>
                <a:spcPct val="100000"/>
              </a:lnSpc>
              <a:spcBef>
                <a:spcPct val="0"/>
              </a:spcBef>
              <a:spcAft>
                <a:spcPct val="0"/>
              </a:spcAft>
              <a:buClrTx/>
              <a:buSzTx/>
              <a:buFontTx/>
              <a:buNone/>
              <a:tabLst/>
            </a:pPr>
            <a:r>
              <a:rPr lang="sv" sz="2000" b="1" dirty="0">
                <a:hlinkClick r:id="rId5"/>
              </a:rPr>
              <a:t>Så här bekämpar vi matsvinn med Rubies in the Rubble</a:t>
            </a:r>
            <a:endParaRPr kumimoji="0" lang="en-US" altLang="en-US" sz="2000" b="1" i="1" u="none" strike="noStrike" cap="none" normalizeH="0" baseline="0" dirty="0">
              <a:ln>
                <a:noFill/>
              </a:ln>
              <a:solidFill>
                <a:schemeClr val="tx1"/>
              </a:solidFill>
              <a:effectLst/>
              <a:latin typeface="Arial" panose="020B0604020202020204" pitchFamily="34" charset="0"/>
            </a:endParaRPr>
          </a:p>
        </p:txBody>
      </p:sp>
      <p:pic>
        <p:nvPicPr>
          <p:cNvPr id="13" name="Picture 12">
            <a:extLst>
              <a:ext uri="{FF2B5EF4-FFF2-40B4-BE49-F238E27FC236}">
                <a16:creationId xmlns:a16="http://schemas.microsoft.com/office/drawing/2014/main" id="{C43D8CC2-C427-F073-6AFE-ADE33FF2FF95}"/>
              </a:ext>
            </a:extLst>
          </p:cNvPr>
          <p:cNvPicPr>
            <a:picLocks noChangeAspect="1"/>
          </p:cNvPicPr>
          <p:nvPr/>
        </p:nvPicPr>
        <p:blipFill>
          <a:blip r:embed="rId6"/>
          <a:stretch>
            <a:fillRect/>
          </a:stretch>
        </p:blipFill>
        <p:spPr>
          <a:xfrm>
            <a:off x="6483308" y="1246804"/>
            <a:ext cx="5810292" cy="3400450"/>
          </a:xfrm>
          <a:prstGeom prst="rect">
            <a:avLst/>
          </a:prstGeom>
        </p:spPr>
      </p:pic>
    </p:spTree>
    <p:extLst>
      <p:ext uri="{BB962C8B-B14F-4D97-AF65-F5344CB8AC3E}">
        <p14:creationId xmlns:p14="http://schemas.microsoft.com/office/powerpoint/2010/main" val="880402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ABCC56-071F-3664-C49D-A5F818D58E67}"/>
              </a:ext>
            </a:extLst>
          </p:cNvPr>
          <p:cNvSpPr>
            <a:spLocks noGrp="1"/>
          </p:cNvSpPr>
          <p:nvPr>
            <p:ph type="body" sz="quarter" idx="27"/>
          </p:nvPr>
        </p:nvSpPr>
        <p:spPr>
          <a:xfrm>
            <a:off x="751414" y="378372"/>
            <a:ext cx="11176245" cy="1126708"/>
          </a:xfrm>
        </p:spPr>
        <p:txBody>
          <a:bodyPr/>
          <a:lstStyle/>
          <a:p>
            <a:r>
              <a:rPr lang="sv" dirty="0"/>
              <a:t>ELEMENTEN FÖR ATT SKAPA ELLER FÅNGA DIN VARUMÄRKESBERÄTTELSE…</a:t>
            </a:r>
          </a:p>
        </p:txBody>
      </p:sp>
      <p:sp>
        <p:nvSpPr>
          <p:cNvPr id="11" name="Text Placeholder 7">
            <a:extLst>
              <a:ext uri="{FF2B5EF4-FFF2-40B4-BE49-F238E27FC236}">
                <a16:creationId xmlns:a16="http://schemas.microsoft.com/office/drawing/2014/main" id="{C853BEC5-3A00-095C-125B-687F7CABA5FA}"/>
              </a:ext>
            </a:extLst>
          </p:cNvPr>
          <p:cNvSpPr txBox="1">
            <a:spLocks/>
          </p:cNvSpPr>
          <p:nvPr/>
        </p:nvSpPr>
        <p:spPr>
          <a:xfrm>
            <a:off x="282635" y="1885829"/>
            <a:ext cx="8021267" cy="321400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dirty="0"/>
              <a:t>Att skapa din varumärkesberättelse handlar om att koppla samman </a:t>
            </a:r>
            <a:r>
              <a:rPr lang="sv" b="1" dirty="0"/>
              <a:t>vem du är</a:t>
            </a:r>
            <a:r>
              <a:rPr lang="sv" dirty="0"/>
              <a:t>, </a:t>
            </a:r>
            <a:r>
              <a:rPr lang="sv" b="1" dirty="0"/>
              <a:t>varför du gör det du gör </a:t>
            </a:r>
            <a:r>
              <a:rPr lang="sv" dirty="0"/>
              <a:t>och </a:t>
            </a:r>
            <a:r>
              <a:rPr lang="sv" b="1" dirty="0"/>
              <a:t>hur kunderna upplever ditt företag</a:t>
            </a:r>
            <a:r>
              <a:rPr lang="sv" dirty="0"/>
              <a:t>. De mest kraftfulla berättelserna känns personliga, autentiska och minnesvärda.</a:t>
            </a:r>
          </a:p>
          <a:p>
            <a:pPr>
              <a:buNone/>
            </a:pPr>
            <a:endParaRPr lang="en-GB" dirty="0"/>
          </a:p>
          <a:p>
            <a:pPr>
              <a:buNone/>
            </a:pPr>
            <a:r>
              <a:rPr lang="sv" sz="2400" b="1" dirty="0">
                <a:solidFill>
                  <a:srgbClr val="B6D1E1"/>
                </a:solidFill>
              </a:rPr>
              <a:t>Börja med dessa kärnelement:</a:t>
            </a:r>
          </a:p>
          <a:p>
            <a:pPr>
              <a:buNone/>
            </a:pPr>
            <a:r>
              <a:rPr lang="sv" b="1" dirty="0">
                <a:solidFill>
                  <a:srgbClr val="84BFA4"/>
                </a:solidFill>
              </a:rPr>
              <a:t>1. Din personliga berättelse</a:t>
            </a:r>
          </a:p>
          <a:p>
            <a:pPr>
              <a:buNone/>
            </a:pPr>
            <a:r>
              <a:rPr lang="sv" dirty="0"/>
              <a:t>Vad fick dig att starta ditt livsmedelsföretag? </a:t>
            </a:r>
            <a:br>
              <a:rPr lang="en-GB" dirty="0"/>
            </a:br>
            <a:r>
              <a:rPr lang="sv" dirty="0"/>
              <a:t>Berätta om din bakgrund, din resa, viktiga beslut du fattade och viktiga personer eller ögonblick längs vägen.</a:t>
            </a:r>
          </a:p>
          <a:p>
            <a:pPr>
              <a:buNone/>
            </a:pPr>
            <a:endParaRPr lang="en-GB" dirty="0"/>
          </a:p>
          <a:p>
            <a:pPr>
              <a:buNone/>
            </a:pPr>
            <a:r>
              <a:rPr lang="sv" b="1" dirty="0">
                <a:solidFill>
                  <a:srgbClr val="84BFA4"/>
                </a:solidFill>
              </a:rPr>
              <a:t>2. Din passionshistoria</a:t>
            </a:r>
          </a:p>
          <a:p>
            <a:pPr>
              <a:buNone/>
            </a:pPr>
            <a:r>
              <a:rPr lang="sv" dirty="0"/>
              <a:t>Vad älskar du mest med mat, och varför är det viktigt för dig? </a:t>
            </a:r>
            <a:br>
              <a:rPr lang="en-GB" dirty="0"/>
            </a:br>
            <a:r>
              <a:rPr lang="sv" dirty="0"/>
              <a:t>Detta hjälper människor att förstå ditt engagemang och får ditt varumärke att kännas mänskligt.</a:t>
            </a:r>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3B351683-B6EF-5DCF-F0A0-E99DE4104E0D}"/>
              </a:ext>
            </a:extLst>
          </p:cNvPr>
          <p:cNvPicPr>
            <a:picLocks noChangeAspect="1"/>
          </p:cNvPicPr>
          <p:nvPr/>
        </p:nvPicPr>
        <p:blipFill rotWithShape="1">
          <a:blip r:embed="rId2">
            <a:extLst>
              <a:ext uri="{28A0092B-C50C-407E-A947-70E740481C1C}">
                <a14:useLocalDpi xmlns:a14="http://schemas.microsoft.com/office/drawing/2010/main" val="0"/>
              </a:ext>
            </a:extLst>
          </a:blip>
          <a:srcRect b="9198"/>
          <a:stretch/>
        </p:blipFill>
        <p:spPr>
          <a:xfrm>
            <a:off x="8431900" y="2567458"/>
            <a:ext cx="3477465" cy="2232971"/>
          </a:xfrm>
          <a:prstGeom prst="rect">
            <a:avLst/>
          </a:prstGeom>
        </p:spPr>
      </p:pic>
    </p:spTree>
    <p:extLst>
      <p:ext uri="{BB962C8B-B14F-4D97-AF65-F5344CB8AC3E}">
        <p14:creationId xmlns:p14="http://schemas.microsoft.com/office/powerpoint/2010/main" val="1904579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88795-F52A-D027-9D69-BF959A1266E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1BB2E31-0344-49E7-CE7F-0A07E50A2C51}"/>
              </a:ext>
            </a:extLst>
          </p:cNvPr>
          <p:cNvSpPr>
            <a:spLocks noGrp="1"/>
          </p:cNvSpPr>
          <p:nvPr>
            <p:ph type="body" sz="quarter" idx="27"/>
          </p:nvPr>
        </p:nvSpPr>
        <p:spPr>
          <a:xfrm>
            <a:off x="751414" y="378372"/>
            <a:ext cx="11176245" cy="1126708"/>
          </a:xfrm>
        </p:spPr>
        <p:txBody>
          <a:bodyPr/>
          <a:lstStyle/>
          <a:p>
            <a:r>
              <a:rPr lang="sv" dirty="0"/>
              <a:t>ELEMENTEN FÖR ATT SKAPA ELLER FÅNGA DIN VARUMÄRKESBERÄTTELSE…</a:t>
            </a:r>
          </a:p>
        </p:txBody>
      </p:sp>
      <p:sp>
        <p:nvSpPr>
          <p:cNvPr id="11" name="Text Placeholder 7">
            <a:extLst>
              <a:ext uri="{FF2B5EF4-FFF2-40B4-BE49-F238E27FC236}">
                <a16:creationId xmlns:a16="http://schemas.microsoft.com/office/drawing/2014/main" id="{C43C3517-207E-BF44-66A3-6AA9F7397F5A}"/>
              </a:ext>
            </a:extLst>
          </p:cNvPr>
          <p:cNvSpPr txBox="1">
            <a:spLocks/>
          </p:cNvSpPr>
          <p:nvPr/>
        </p:nvSpPr>
        <p:spPr>
          <a:xfrm>
            <a:off x="5559227" y="2031486"/>
            <a:ext cx="6214365" cy="321400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b="1" dirty="0">
                <a:solidFill>
                  <a:srgbClr val="84BFA4"/>
                </a:solidFill>
              </a:rPr>
              <a:t>3. Din personlighetshistoria</a:t>
            </a:r>
          </a:p>
          <a:p>
            <a:pPr>
              <a:buNone/>
            </a:pPr>
            <a:r>
              <a:rPr lang="sv" dirty="0"/>
              <a:t>Hur syns ditt varumärke i världen? </a:t>
            </a:r>
            <a:br>
              <a:rPr lang="en-GB" dirty="0"/>
            </a:br>
            <a:r>
              <a:rPr lang="sv" dirty="0"/>
              <a:t>Detta inkluderar din stil, din ton, din service – oavsett om du är varm och vänlig, djärv och energisk, eller lugn och eftertänksam. Det formar hur människor känner sig när de interagerar med dig.</a:t>
            </a:r>
          </a:p>
          <a:p>
            <a:pPr>
              <a:buNone/>
            </a:pPr>
            <a:endParaRPr lang="en-GB" dirty="0"/>
          </a:p>
          <a:p>
            <a:pPr>
              <a:buNone/>
            </a:pPr>
            <a:r>
              <a:rPr lang="sv" b="1" dirty="0">
                <a:solidFill>
                  <a:srgbClr val="84BFA4"/>
                </a:solidFill>
              </a:rPr>
              <a:t>4. Din kundberättelse</a:t>
            </a:r>
          </a:p>
          <a:p>
            <a:r>
              <a:rPr lang="sv" dirty="0"/>
              <a:t>Vad säger kunderna om dig? </a:t>
            </a:r>
            <a:br>
              <a:rPr lang="en-GB" dirty="0"/>
            </a:br>
            <a:r>
              <a:rPr lang="sv" dirty="0"/>
              <a:t>Använd riktig feedback, vittnesmål eller anekdoter. Detta visar att din berättelse inte bara kommer från dig, utan att den återspeglas av de människor du betjänar.</a:t>
            </a:r>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p:txBody>
      </p:sp>
      <p:pic>
        <p:nvPicPr>
          <p:cNvPr id="3" name="Picture 2" descr="A row of jars of different colored food&#10;&#10;AI-generated content may be incorrect.">
            <a:extLst>
              <a:ext uri="{FF2B5EF4-FFF2-40B4-BE49-F238E27FC236}">
                <a16:creationId xmlns:a16="http://schemas.microsoft.com/office/drawing/2014/main" id="{88335E66-9986-6922-BB71-16C49B2A892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18408" y="2386601"/>
            <a:ext cx="4762500" cy="3371850"/>
          </a:xfrm>
          <a:prstGeom prst="rect">
            <a:avLst/>
          </a:prstGeom>
        </p:spPr>
      </p:pic>
    </p:spTree>
    <p:extLst>
      <p:ext uri="{BB962C8B-B14F-4D97-AF65-F5344CB8AC3E}">
        <p14:creationId xmlns:p14="http://schemas.microsoft.com/office/powerpoint/2010/main" val="586222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2307772"/>
            <a:ext cx="6071064" cy="3488872"/>
          </a:xfrm>
        </p:spPr>
        <p:txBody>
          <a:bodyPr vert="horz" lIns="91440" tIns="45720" rIns="91440" bIns="45720" rtlCol="0" anchor="t">
            <a:normAutofit/>
          </a:bodyPr>
          <a:lstStyle/>
          <a:p>
            <a:r>
              <a:rPr lang="sv" sz="4800" dirty="0"/>
              <a:t>ATT TA</a:t>
            </a:r>
            <a:r>
              <a:rPr lang="sv" dirty="0"/>
              <a:t> </a:t>
            </a:r>
            <a:r>
              <a:rPr lang="sv" sz="4800" dirty="0"/>
              <a:t>FRAM DITT </a:t>
            </a:r>
            <a:r>
              <a:rPr lang="sv" dirty="0"/>
              <a:t>VARUMÄRKE</a:t>
            </a:r>
            <a:endParaRPr lang="en-GB" dirty="0"/>
          </a:p>
        </p:txBody>
      </p:sp>
    </p:spTree>
    <p:extLst>
      <p:ext uri="{BB962C8B-B14F-4D97-AF65-F5344CB8AC3E}">
        <p14:creationId xmlns:p14="http://schemas.microsoft.com/office/powerpoint/2010/main" val="3119779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8F465-BDE1-E3AC-23BE-1B0A2F066845}"/>
              </a:ext>
            </a:extLst>
          </p:cNvPr>
          <p:cNvSpPr>
            <a:spLocks noGrp="1"/>
          </p:cNvSpPr>
          <p:nvPr>
            <p:ph type="body" sz="quarter" idx="27"/>
          </p:nvPr>
        </p:nvSpPr>
        <p:spPr>
          <a:xfrm>
            <a:off x="689846" y="555761"/>
            <a:ext cx="10907188" cy="720752"/>
          </a:xfrm>
        </p:spPr>
        <p:txBody>
          <a:bodyPr/>
          <a:lstStyle/>
          <a:p>
            <a:r>
              <a:rPr lang="sv" dirty="0"/>
              <a:t>SÄTT ATT KOMMA PÅ DITT VARUMÄRKESNAMN…</a:t>
            </a:r>
          </a:p>
          <a:p>
            <a:endParaRPr lang="en-US" dirty="0"/>
          </a:p>
        </p:txBody>
      </p:sp>
      <p:sp>
        <p:nvSpPr>
          <p:cNvPr id="10" name="Text Placeholder 7">
            <a:extLst>
              <a:ext uri="{FF2B5EF4-FFF2-40B4-BE49-F238E27FC236}">
                <a16:creationId xmlns:a16="http://schemas.microsoft.com/office/drawing/2014/main" id="{F8741834-BAC7-7DA9-48CF-B24DD21A1DDA}"/>
              </a:ext>
            </a:extLst>
          </p:cNvPr>
          <p:cNvSpPr txBox="1">
            <a:spLocks/>
          </p:cNvSpPr>
          <p:nvPr/>
        </p:nvSpPr>
        <p:spPr>
          <a:xfrm>
            <a:off x="7132240" y="3294743"/>
            <a:ext cx="4629540" cy="155937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sz="2400" dirty="0"/>
              <a:t>Verktyg som Shopifys företagsnamnsgenerator kan hjälpa till att väcka idéer – men de bästa namnen är förankrade i vem du är och vad ditt företag står för.</a:t>
            </a:r>
          </a:p>
          <a:p>
            <a:pPr>
              <a:buNone/>
            </a:pPr>
            <a:endParaRPr lang="en-GB" sz="2400" dirty="0"/>
          </a:p>
          <a:p>
            <a:r>
              <a:rPr lang="sv" sz="2400" dirty="0"/>
              <a:t>Låt oss utforska några kreativa namngivningsmetoder…</a:t>
            </a:r>
          </a:p>
          <a:p>
            <a:pPr>
              <a:buClr>
                <a:srgbClr val="B6D1E1"/>
              </a:buClr>
            </a:pPr>
            <a:endParaRPr lang="en-US" dirty="0"/>
          </a:p>
          <a:p>
            <a:pPr>
              <a:buClr>
                <a:srgbClr val="B6D1E1"/>
              </a:buClr>
            </a:pPr>
            <a:endParaRPr lang="en-US" dirty="0"/>
          </a:p>
        </p:txBody>
      </p:sp>
      <p:sp>
        <p:nvSpPr>
          <p:cNvPr id="11" name="Text Placeholder 2">
            <a:extLst>
              <a:ext uri="{FF2B5EF4-FFF2-40B4-BE49-F238E27FC236}">
                <a16:creationId xmlns:a16="http://schemas.microsoft.com/office/drawing/2014/main" id="{E0D4B473-E34F-1DC1-8096-ADC911429950}"/>
              </a:ext>
            </a:extLst>
          </p:cNvPr>
          <p:cNvSpPr txBox="1">
            <a:spLocks/>
          </p:cNvSpPr>
          <p:nvPr/>
        </p:nvSpPr>
        <p:spPr>
          <a:xfrm>
            <a:off x="913689" y="1384264"/>
            <a:ext cx="11081239" cy="1228725"/>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sz="2800" dirty="0"/>
              <a:t>För att bygga ditt matvarumärke behöver du komma på:</a:t>
            </a:r>
          </a:p>
          <a:p>
            <a:pPr>
              <a:buNone/>
            </a:pPr>
            <a:endParaRPr lang="en-GB" sz="2800" dirty="0"/>
          </a:p>
          <a:p>
            <a:pPr marL="457200" indent="-457200">
              <a:buFont typeface="Arial" panose="020B0604020202020204" pitchFamily="34" charset="0"/>
              <a:buChar char="•"/>
            </a:pPr>
            <a:r>
              <a:rPr lang="sv" sz="2800" dirty="0"/>
              <a:t>Ett starkt och minnesvärt </a:t>
            </a:r>
            <a:r>
              <a:rPr lang="sv" sz="2800" b="1" dirty="0"/>
              <a:t>varumärke</a:t>
            </a:r>
            <a:endParaRPr lang="en-GB" sz="2800" dirty="0"/>
          </a:p>
          <a:p>
            <a:pPr marL="457200" indent="-457200">
              <a:buFont typeface="Arial" panose="020B0604020202020204" pitchFamily="34" charset="0"/>
              <a:buChar char="•"/>
            </a:pPr>
            <a:r>
              <a:rPr lang="sv" sz="2800" dirty="0"/>
              <a:t>En kort, tydlig </a:t>
            </a:r>
            <a:r>
              <a:rPr lang="sv" sz="2800" b="1" dirty="0"/>
              <a:t>slogan </a:t>
            </a:r>
            <a:r>
              <a:rPr lang="sv" sz="2800" dirty="0"/>
              <a:t>(vad ditt varumärke står för)</a:t>
            </a:r>
          </a:p>
          <a:p>
            <a:pPr marL="457200" indent="-457200">
              <a:buFont typeface="Arial" panose="020B0604020202020204" pitchFamily="34" charset="0"/>
              <a:buChar char="•"/>
            </a:pPr>
            <a:r>
              <a:rPr lang="sv" sz="2800" dirty="0"/>
              <a:t>En </a:t>
            </a:r>
            <a:r>
              <a:rPr lang="sv" sz="2800" b="1" dirty="0"/>
              <a:t>webbplatsdomän </a:t>
            </a:r>
            <a:r>
              <a:rPr lang="sv" sz="2800" dirty="0"/>
              <a:t>som matchar eller kompletterar ditt namn</a:t>
            </a:r>
          </a:p>
          <a:p>
            <a:pPr marL="0" lvl="1" algn="l">
              <a:lnSpc>
                <a:spcPts val="3040"/>
              </a:lnSpc>
              <a:spcBef>
                <a:spcPts val="200"/>
              </a:spcBef>
              <a:buClr>
                <a:srgbClr val="B6D1E1"/>
              </a:buClr>
            </a:pPr>
            <a:endParaRPr lang="en-IE" sz="3600" b="1" i="1" dirty="0">
              <a:solidFill>
                <a:srgbClr val="84BFA4"/>
              </a:solidFill>
            </a:endParaRPr>
          </a:p>
        </p:txBody>
      </p:sp>
      <p:cxnSp>
        <p:nvCxnSpPr>
          <p:cNvPr id="13" name="Straight Connector 12">
            <a:extLst>
              <a:ext uri="{FF2B5EF4-FFF2-40B4-BE49-F238E27FC236}">
                <a16:creationId xmlns:a16="http://schemas.microsoft.com/office/drawing/2014/main" id="{E6B7D16C-537A-E8A2-EBE4-265266EB8B77}"/>
              </a:ext>
            </a:extLst>
          </p:cNvPr>
          <p:cNvCxnSpPr>
            <a:cxnSpLocks/>
          </p:cNvCxnSpPr>
          <p:nvPr/>
        </p:nvCxnSpPr>
        <p:spPr>
          <a:xfrm flipV="1">
            <a:off x="6793274" y="3294743"/>
            <a:ext cx="0" cy="301897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1505D38-D922-EF97-2E75-3A29A9D980E5}"/>
              </a:ext>
            </a:extLst>
          </p:cNvPr>
          <p:cNvPicPr>
            <a:picLocks noChangeAspect="1"/>
          </p:cNvPicPr>
          <p:nvPr/>
        </p:nvPicPr>
        <p:blipFill rotWithShape="1">
          <a:blip r:embed="rId2">
            <a:extLst>
              <a:ext uri="{28A0092B-C50C-407E-A947-70E740481C1C}">
                <a14:useLocalDpi xmlns:a14="http://schemas.microsoft.com/office/drawing/2010/main" val="0"/>
              </a:ext>
            </a:extLst>
          </a:blip>
          <a:srcRect l="-3424" t="-1173" r="30537" b="12394"/>
          <a:stretch/>
        </p:blipFill>
        <p:spPr>
          <a:xfrm flipH="1">
            <a:off x="0" y="2969236"/>
            <a:ext cx="5971083" cy="4481824"/>
          </a:xfrm>
          <a:prstGeom prst="rect">
            <a:avLst/>
          </a:prstGeom>
        </p:spPr>
      </p:pic>
      <p:sp>
        <p:nvSpPr>
          <p:cNvPr id="8" name="Picture Placeholder 5">
            <a:hlinkClick r:id="rId3"/>
            <a:extLst>
              <a:ext uri="{FF2B5EF4-FFF2-40B4-BE49-F238E27FC236}">
                <a16:creationId xmlns:a16="http://schemas.microsoft.com/office/drawing/2014/main" id="{5303E3FD-84C1-544A-7AC1-3B7505D04776}"/>
              </a:ext>
            </a:extLst>
          </p:cNvPr>
          <p:cNvSpPr txBox="1">
            <a:spLocks/>
          </p:cNvSpPr>
          <p:nvPr/>
        </p:nvSpPr>
        <p:spPr>
          <a:xfrm>
            <a:off x="1593733" y="3771829"/>
            <a:ext cx="3338463" cy="2141168"/>
          </a:xfrm>
          <a:prstGeom prst="rect">
            <a:avLst/>
          </a:prstGeom>
          <a:blipFill>
            <a:blip r:embed="rId4"/>
            <a:srcRect/>
            <a:stretch>
              <a:fillRect l="-5556" t="103" r="-8608" b="103"/>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kern="1200" baseline="0">
                <a:solidFill>
                  <a:schemeClr val="bg1">
                    <a:lumMod val="50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9" name="Oval 8">
            <a:hlinkClick r:id="rId5"/>
            <a:extLst>
              <a:ext uri="{FF2B5EF4-FFF2-40B4-BE49-F238E27FC236}">
                <a16:creationId xmlns:a16="http://schemas.microsoft.com/office/drawing/2014/main" id="{22E893A5-2808-1B88-6EC2-524D74F7ED64}"/>
              </a:ext>
            </a:extLst>
          </p:cNvPr>
          <p:cNvSpPr/>
          <p:nvPr/>
        </p:nvSpPr>
        <p:spPr>
          <a:xfrm>
            <a:off x="4768384" y="4721297"/>
            <a:ext cx="1685925" cy="1685925"/>
          </a:xfrm>
          <a:prstGeom prst="ellipse">
            <a:avLst/>
          </a:prstGeom>
          <a:solidFill>
            <a:srgbClr val="B6D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 sz="2000" b="1" dirty="0">
                <a:solidFill>
                  <a:schemeClr val="bg1"/>
                </a:solidFill>
              </a:rPr>
              <a:t>KLICKA FÖR ATT VISA</a:t>
            </a:r>
          </a:p>
        </p:txBody>
      </p:sp>
      <p:grpSp>
        <p:nvGrpSpPr>
          <p:cNvPr id="12" name="Google Shape;612;p39">
            <a:extLst>
              <a:ext uri="{FF2B5EF4-FFF2-40B4-BE49-F238E27FC236}">
                <a16:creationId xmlns:a16="http://schemas.microsoft.com/office/drawing/2014/main" id="{962BA765-5603-A6F8-8C0F-4D0C4888D94D}"/>
              </a:ext>
            </a:extLst>
          </p:cNvPr>
          <p:cNvGrpSpPr/>
          <p:nvPr/>
        </p:nvGrpSpPr>
        <p:grpSpPr>
          <a:xfrm>
            <a:off x="5473857" y="5701364"/>
            <a:ext cx="453026" cy="462520"/>
            <a:chOff x="3951850" y="2985350"/>
            <a:chExt cx="407950" cy="416500"/>
          </a:xfrm>
        </p:grpSpPr>
        <p:sp>
          <p:nvSpPr>
            <p:cNvPr id="14" name="Google Shape;613;p39">
              <a:extLst>
                <a:ext uri="{FF2B5EF4-FFF2-40B4-BE49-F238E27FC236}">
                  <a16:creationId xmlns:a16="http://schemas.microsoft.com/office/drawing/2014/main" id="{C416C54A-8FB2-FEDB-C3ED-84A03BA1C64A}"/>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4;p39">
              <a:extLst>
                <a:ext uri="{FF2B5EF4-FFF2-40B4-BE49-F238E27FC236}">
                  <a16:creationId xmlns:a16="http://schemas.microsoft.com/office/drawing/2014/main" id="{02BAA89C-3D18-D0DF-FC77-5E53D08DB446}"/>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5;p39">
              <a:extLst>
                <a:ext uri="{FF2B5EF4-FFF2-40B4-BE49-F238E27FC236}">
                  <a16:creationId xmlns:a16="http://schemas.microsoft.com/office/drawing/2014/main" id="{0114F430-7C11-0D3D-26C0-CE0E6C67A2B7}"/>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6;p39">
              <a:extLst>
                <a:ext uri="{FF2B5EF4-FFF2-40B4-BE49-F238E27FC236}">
                  <a16:creationId xmlns:a16="http://schemas.microsoft.com/office/drawing/2014/main" id="{ED9FD4F4-04C0-8995-D58B-50AD230D3EA2}"/>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35319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D4F5C1-0033-25DA-F390-34D92CE0F919}"/>
              </a:ext>
            </a:extLst>
          </p:cNvPr>
          <p:cNvPicPr>
            <a:picLocks noChangeAspect="1"/>
          </p:cNvPicPr>
          <p:nvPr/>
        </p:nvPicPr>
        <p:blipFill>
          <a:blip r:embed="rId2"/>
          <a:stretch>
            <a:fillRect/>
          </a:stretch>
        </p:blipFill>
        <p:spPr>
          <a:xfrm>
            <a:off x="6592836" y="1764361"/>
            <a:ext cx="4242400" cy="2330205"/>
          </a:xfrm>
          <a:prstGeom prst="rect">
            <a:avLst/>
          </a:prstGeom>
        </p:spPr>
      </p:pic>
      <p:sp>
        <p:nvSpPr>
          <p:cNvPr id="2" name="Text Placeholder 1">
            <a:extLst>
              <a:ext uri="{FF2B5EF4-FFF2-40B4-BE49-F238E27FC236}">
                <a16:creationId xmlns:a16="http://schemas.microsoft.com/office/drawing/2014/main" id="{DF88F465-BDE1-E3AC-23BE-1B0A2F066845}"/>
              </a:ext>
            </a:extLst>
          </p:cNvPr>
          <p:cNvSpPr>
            <a:spLocks noGrp="1"/>
          </p:cNvSpPr>
          <p:nvPr>
            <p:ph type="body" sz="quarter" idx="27"/>
          </p:nvPr>
        </p:nvSpPr>
        <p:spPr/>
        <p:txBody>
          <a:bodyPr/>
          <a:lstStyle/>
          <a:p>
            <a:r>
              <a:rPr lang="sv" dirty="0"/>
              <a:t>SÄTT ATT KOMMA PÅ DITT VARUMÄRKESNAMN…</a:t>
            </a:r>
          </a:p>
        </p:txBody>
      </p:sp>
      <p:grpSp>
        <p:nvGrpSpPr>
          <p:cNvPr id="12" name="Google Shape;612;p39">
            <a:extLst>
              <a:ext uri="{FF2B5EF4-FFF2-40B4-BE49-F238E27FC236}">
                <a16:creationId xmlns:a16="http://schemas.microsoft.com/office/drawing/2014/main" id="{962BA765-5603-A6F8-8C0F-4D0C4888D94D}"/>
              </a:ext>
            </a:extLst>
          </p:cNvPr>
          <p:cNvGrpSpPr/>
          <p:nvPr/>
        </p:nvGrpSpPr>
        <p:grpSpPr>
          <a:xfrm>
            <a:off x="5473857" y="5701364"/>
            <a:ext cx="453026" cy="462520"/>
            <a:chOff x="3951850" y="2985350"/>
            <a:chExt cx="407950" cy="416500"/>
          </a:xfrm>
        </p:grpSpPr>
        <p:sp>
          <p:nvSpPr>
            <p:cNvPr id="14" name="Google Shape;613;p39">
              <a:extLst>
                <a:ext uri="{FF2B5EF4-FFF2-40B4-BE49-F238E27FC236}">
                  <a16:creationId xmlns:a16="http://schemas.microsoft.com/office/drawing/2014/main" id="{C416C54A-8FB2-FEDB-C3ED-84A03BA1C64A}"/>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4;p39">
              <a:extLst>
                <a:ext uri="{FF2B5EF4-FFF2-40B4-BE49-F238E27FC236}">
                  <a16:creationId xmlns:a16="http://schemas.microsoft.com/office/drawing/2014/main" id="{02BAA89C-3D18-D0DF-FC77-5E53D08DB446}"/>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5;p39">
              <a:extLst>
                <a:ext uri="{FF2B5EF4-FFF2-40B4-BE49-F238E27FC236}">
                  <a16:creationId xmlns:a16="http://schemas.microsoft.com/office/drawing/2014/main" id="{0114F430-7C11-0D3D-26C0-CE0E6C67A2B7}"/>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6;p39">
              <a:extLst>
                <a:ext uri="{FF2B5EF4-FFF2-40B4-BE49-F238E27FC236}">
                  <a16:creationId xmlns:a16="http://schemas.microsoft.com/office/drawing/2014/main" id="{ED9FD4F4-04C0-8995-D58B-50AD230D3EA2}"/>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 name="Straight Connector 2">
            <a:extLst>
              <a:ext uri="{FF2B5EF4-FFF2-40B4-BE49-F238E27FC236}">
                <a16:creationId xmlns:a16="http://schemas.microsoft.com/office/drawing/2014/main" id="{04DD2F48-B18B-E240-2F7B-CB4A67CE4E39}"/>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4" name="Text Placeholder 4">
            <a:extLst>
              <a:ext uri="{FF2B5EF4-FFF2-40B4-BE49-F238E27FC236}">
                <a16:creationId xmlns:a16="http://schemas.microsoft.com/office/drawing/2014/main" id="{F8B9BA60-5DAE-638A-3F41-8AB8562A727D}"/>
              </a:ext>
            </a:extLst>
          </p:cNvPr>
          <p:cNvSpPr txBox="1">
            <a:spLocks/>
          </p:cNvSpPr>
          <p:nvPr/>
        </p:nvSpPr>
        <p:spPr>
          <a:xfrm>
            <a:off x="2180492" y="1756269"/>
            <a:ext cx="3915508"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GRUNDARNAS NAMN</a:t>
            </a:r>
          </a:p>
          <a:p>
            <a:pPr>
              <a:lnSpc>
                <a:spcPts val="2940"/>
              </a:lnSpc>
            </a:pPr>
            <a:endParaRPr lang="en-US" sz="3200" b="1" dirty="0">
              <a:solidFill>
                <a:srgbClr val="94C7B0"/>
              </a:solidFill>
            </a:endParaRPr>
          </a:p>
        </p:txBody>
      </p:sp>
      <p:grpSp>
        <p:nvGrpSpPr>
          <p:cNvPr id="5" name="Group 4">
            <a:extLst>
              <a:ext uri="{FF2B5EF4-FFF2-40B4-BE49-F238E27FC236}">
                <a16:creationId xmlns:a16="http://schemas.microsoft.com/office/drawing/2014/main" id="{D86BD45D-4C9A-FD8A-8039-F1BEA103937B}"/>
              </a:ext>
            </a:extLst>
          </p:cNvPr>
          <p:cNvGrpSpPr/>
          <p:nvPr/>
        </p:nvGrpSpPr>
        <p:grpSpPr>
          <a:xfrm>
            <a:off x="721599" y="1587610"/>
            <a:ext cx="962058" cy="1191597"/>
            <a:chOff x="1828799" y="1798501"/>
            <a:chExt cx="1163784" cy="1441454"/>
          </a:xfrm>
        </p:grpSpPr>
        <p:sp>
          <p:nvSpPr>
            <p:cNvPr id="6" name="Graphic 4">
              <a:extLst>
                <a:ext uri="{FF2B5EF4-FFF2-40B4-BE49-F238E27FC236}">
                  <a16:creationId xmlns:a16="http://schemas.microsoft.com/office/drawing/2014/main" id="{C825A299-6A46-3B21-2B51-C34E099A7E6F}"/>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4">
              <a:extLst>
                <a:ext uri="{FF2B5EF4-FFF2-40B4-BE49-F238E27FC236}">
                  <a16:creationId xmlns:a16="http://schemas.microsoft.com/office/drawing/2014/main" id="{0210A782-C16D-1B80-B2DA-970656810800}"/>
                </a:ext>
              </a:extLst>
            </p:cNvPr>
            <p:cNvSpPr txBox="1">
              <a:spLocks/>
            </p:cNvSpPr>
            <p:nvPr/>
          </p:nvSpPr>
          <p:spPr>
            <a:xfrm>
              <a:off x="1828799" y="2277637"/>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000" b="1" dirty="0">
                  <a:solidFill>
                    <a:schemeClr val="bg1"/>
                  </a:solidFill>
                </a:rPr>
                <a:t>01</a:t>
              </a:r>
            </a:p>
          </p:txBody>
        </p:sp>
      </p:grpSp>
      <p:sp>
        <p:nvSpPr>
          <p:cNvPr id="21" name="Text Placeholder 2">
            <a:extLst>
              <a:ext uri="{FF2B5EF4-FFF2-40B4-BE49-F238E27FC236}">
                <a16:creationId xmlns:a16="http://schemas.microsoft.com/office/drawing/2014/main" id="{66C18D35-002F-F78B-5CB9-E732D2E6C4CE}"/>
              </a:ext>
            </a:extLst>
          </p:cNvPr>
          <p:cNvSpPr txBox="1">
            <a:spLocks/>
          </p:cNvSpPr>
          <p:nvPr/>
        </p:nvSpPr>
        <p:spPr>
          <a:xfrm>
            <a:off x="625336" y="2732882"/>
            <a:ext cx="5086174"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sz="2400" b="1" i="1" dirty="0"/>
              <a:t>Använda namn eller smeknamn på riktiga personer</a:t>
            </a:r>
          </a:p>
          <a:p>
            <a:endParaRPr lang="en-IE" dirty="0"/>
          </a:p>
          <a:p>
            <a:pPr>
              <a:buClr>
                <a:srgbClr val="B6D1E1"/>
              </a:buClr>
            </a:pPr>
            <a:r>
              <a:rPr lang="sv" b="1" dirty="0"/>
              <a:t>FÖRDELAR</a:t>
            </a:r>
          </a:p>
          <a:p>
            <a:pPr marL="342900" indent="-342900">
              <a:buClr>
                <a:srgbClr val="B6D1E1"/>
              </a:buClr>
              <a:buFont typeface="Arial" panose="020B0604020202020204" pitchFamily="34" charset="0"/>
              <a:buChar char="•"/>
            </a:pPr>
            <a:r>
              <a:rPr lang="sv" dirty="0"/>
              <a:t>Din ägarstämpel</a:t>
            </a:r>
          </a:p>
          <a:p>
            <a:pPr marL="342900" indent="-342900">
              <a:buClr>
                <a:srgbClr val="B6D1E1"/>
              </a:buClr>
              <a:buFont typeface="Arial" panose="020B0604020202020204" pitchFamily="34" charset="0"/>
              <a:buChar char="•"/>
            </a:pPr>
            <a:r>
              <a:rPr lang="sv" dirty="0"/>
              <a:t>Ett arv för din familj</a:t>
            </a:r>
          </a:p>
          <a:p>
            <a:pPr marL="342900" indent="-342900">
              <a:buClr>
                <a:srgbClr val="B6D1E1"/>
              </a:buClr>
              <a:buFont typeface="Arial" panose="020B0604020202020204" pitchFamily="34" charset="0"/>
              <a:buChar char="•"/>
            </a:pPr>
            <a:r>
              <a:rPr lang="sv" dirty="0"/>
              <a:t>Signalerar nationalitet eller inte</a:t>
            </a:r>
            <a:endParaRPr lang="sv" dirty="0">
              <a:ea typeface="Calibri" panose="020F0502020204030204"/>
              <a:cs typeface="Calibri" panose="020F0502020204030204"/>
            </a:endParaRPr>
          </a:p>
          <a:p>
            <a:pPr>
              <a:buClr>
                <a:srgbClr val="B6D1E1"/>
              </a:buClr>
            </a:pPr>
            <a:endParaRPr lang="sv" dirty="0">
              <a:ea typeface="Calibri" panose="020F0502020204030204"/>
              <a:cs typeface="Calibri" panose="020F0502020204030204"/>
            </a:endParaRPr>
          </a:p>
          <a:p>
            <a:pPr>
              <a:buClr>
                <a:srgbClr val="B6D1E1"/>
              </a:buClr>
            </a:pPr>
            <a:r>
              <a:rPr lang="sv" b="1" dirty="0"/>
              <a:t>NACKDELAR</a:t>
            </a:r>
          </a:p>
          <a:p>
            <a:pPr marL="342900" indent="-342900">
              <a:buClr>
                <a:srgbClr val="B6D1E1"/>
              </a:buClr>
              <a:buFont typeface="Arial" panose="020B0604020202020204" pitchFamily="34" charset="0"/>
              <a:buChar char="•"/>
            </a:pPr>
            <a:r>
              <a:rPr lang="sv" dirty="0"/>
              <a:t>Kan ta längre tid att etablera sig</a:t>
            </a:r>
          </a:p>
          <a:p>
            <a:pPr marL="342900" indent="-342900">
              <a:buClr>
                <a:srgbClr val="B6D1E1"/>
              </a:buClr>
              <a:buFont typeface="Arial" panose="020B0604020202020204" pitchFamily="34" charset="0"/>
              <a:buChar char="•"/>
            </a:pPr>
            <a:r>
              <a:rPr lang="sv" dirty="0"/>
              <a:t>Kan behöva en ytterligare beskrivning</a:t>
            </a:r>
          </a:p>
          <a:p>
            <a:pPr>
              <a:buClr>
                <a:srgbClr val="B6D1E1"/>
              </a:buClr>
            </a:pPr>
            <a:endParaRPr lang="en-IE" dirty="0"/>
          </a:p>
          <a:p>
            <a:endParaRPr lang="en-IE" dirty="0"/>
          </a:p>
        </p:txBody>
      </p:sp>
      <p:cxnSp>
        <p:nvCxnSpPr>
          <p:cNvPr id="22" name="Straight Connector 21">
            <a:extLst>
              <a:ext uri="{FF2B5EF4-FFF2-40B4-BE49-F238E27FC236}">
                <a16:creationId xmlns:a16="http://schemas.microsoft.com/office/drawing/2014/main" id="{62A45C04-634A-BA3C-74DF-12627E9854FC}"/>
              </a:ext>
            </a:extLst>
          </p:cNvPr>
          <p:cNvCxnSpPr>
            <a:cxnSpLocks/>
          </p:cNvCxnSpPr>
          <p:nvPr/>
        </p:nvCxnSpPr>
        <p:spPr>
          <a:xfrm flipV="1">
            <a:off x="5880331" y="2408561"/>
            <a:ext cx="0" cy="376001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6">
            <a:extLst>
              <a:ext uri="{FF2B5EF4-FFF2-40B4-BE49-F238E27FC236}">
                <a16:creationId xmlns:a16="http://schemas.microsoft.com/office/drawing/2014/main" id="{86030254-F56B-0F9A-C2C2-F54E6868A3C0}"/>
              </a:ext>
            </a:extLst>
          </p:cNvPr>
          <p:cNvSpPr>
            <a:spLocks noGrp="1"/>
          </p:cNvSpPr>
          <p:nvPr>
            <p:ph type="body" sz="quarter" idx="14"/>
          </p:nvPr>
        </p:nvSpPr>
        <p:spPr>
          <a:xfrm>
            <a:off x="6500226" y="5056939"/>
            <a:ext cx="6497531" cy="533704"/>
          </a:xfrm>
        </p:spPr>
        <p:txBody>
          <a:bodyPr/>
          <a:lstStyle/>
          <a:p>
            <a:r>
              <a:rPr lang="sv" dirty="0"/>
              <a:t>Exempel.. </a:t>
            </a:r>
            <a:r>
              <a:rPr lang="sv" b="1" dirty="0"/>
              <a:t>Mama Liu &amp; Sons</a:t>
            </a:r>
            <a:endParaRPr lang="en-US" b="1" dirty="0"/>
          </a:p>
        </p:txBody>
      </p:sp>
      <p:pic>
        <p:nvPicPr>
          <p:cNvPr id="24" name="Picture 23">
            <a:extLst>
              <a:ext uri="{FF2B5EF4-FFF2-40B4-BE49-F238E27FC236}">
                <a16:creationId xmlns:a16="http://schemas.microsoft.com/office/drawing/2014/main" id="{78D483DB-25D1-ADF4-4B3E-646181CB7853}"/>
              </a:ext>
            </a:extLst>
          </p:cNvPr>
          <p:cNvPicPr>
            <a:picLocks noChangeAspect="1"/>
          </p:cNvPicPr>
          <p:nvPr/>
        </p:nvPicPr>
        <p:blipFill rotWithShape="1">
          <a:blip r:embed="rId3">
            <a:extLst>
              <a:ext uri="{28A0092B-C50C-407E-A947-70E740481C1C}">
                <a14:useLocalDpi xmlns:a14="http://schemas.microsoft.com/office/drawing/2010/main" val="0"/>
              </a:ext>
            </a:extLst>
          </a:blip>
          <a:srcRect l="-3424" t="-1173" r="33125" b="12394"/>
          <a:stretch/>
        </p:blipFill>
        <p:spPr>
          <a:xfrm>
            <a:off x="6049152" y="920902"/>
            <a:ext cx="6142848" cy="4780462"/>
          </a:xfrm>
          <a:prstGeom prst="rect">
            <a:avLst/>
          </a:prstGeom>
        </p:spPr>
      </p:pic>
      <p:grpSp>
        <p:nvGrpSpPr>
          <p:cNvPr id="27" name="Google Shape;612;p39">
            <a:extLst>
              <a:ext uri="{FF2B5EF4-FFF2-40B4-BE49-F238E27FC236}">
                <a16:creationId xmlns:a16="http://schemas.microsoft.com/office/drawing/2014/main" id="{EA8DA8B9-6ED2-766E-51B1-14557A284397}"/>
              </a:ext>
            </a:extLst>
          </p:cNvPr>
          <p:cNvGrpSpPr/>
          <p:nvPr/>
        </p:nvGrpSpPr>
        <p:grpSpPr>
          <a:xfrm>
            <a:off x="7047327" y="4831716"/>
            <a:ext cx="418131" cy="426894"/>
            <a:chOff x="3951850" y="2985350"/>
            <a:chExt cx="407950" cy="416500"/>
          </a:xfrm>
        </p:grpSpPr>
        <p:sp>
          <p:nvSpPr>
            <p:cNvPr id="28" name="Google Shape;613;p39">
              <a:extLst>
                <a:ext uri="{FF2B5EF4-FFF2-40B4-BE49-F238E27FC236}">
                  <a16:creationId xmlns:a16="http://schemas.microsoft.com/office/drawing/2014/main" id="{D20793BF-DAB8-3088-1D1B-0DBD0CF8EE61}"/>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4;p39">
              <a:extLst>
                <a:ext uri="{FF2B5EF4-FFF2-40B4-BE49-F238E27FC236}">
                  <a16:creationId xmlns:a16="http://schemas.microsoft.com/office/drawing/2014/main" id="{D2D67CE0-8A74-A90A-4857-698E2165E899}"/>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5;p39">
              <a:extLst>
                <a:ext uri="{FF2B5EF4-FFF2-40B4-BE49-F238E27FC236}">
                  <a16:creationId xmlns:a16="http://schemas.microsoft.com/office/drawing/2014/main" id="{D3B94151-356C-5979-6F5E-16C6DD0DAD1D}"/>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6;p39">
              <a:extLst>
                <a:ext uri="{FF2B5EF4-FFF2-40B4-BE49-F238E27FC236}">
                  <a16:creationId xmlns:a16="http://schemas.microsoft.com/office/drawing/2014/main" id="{824C8151-FF17-629B-5C23-39B2026C0F7F}"/>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73808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9D81F-73DC-20E7-A801-1A5175DBF4A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05838E-D2E6-971C-BB3D-FAC5C68F8BF5}"/>
              </a:ext>
            </a:extLst>
          </p:cNvPr>
          <p:cNvSpPr>
            <a:spLocks noGrp="1"/>
          </p:cNvSpPr>
          <p:nvPr>
            <p:ph type="body" sz="quarter" idx="27"/>
          </p:nvPr>
        </p:nvSpPr>
        <p:spPr/>
        <p:txBody>
          <a:bodyPr/>
          <a:lstStyle/>
          <a:p>
            <a:r>
              <a:rPr lang="sv" dirty="0"/>
              <a:t>SÄTT ATT KOMMA PÅ DITT VARUMÄRKESNAMN…</a:t>
            </a:r>
          </a:p>
        </p:txBody>
      </p:sp>
      <p:grpSp>
        <p:nvGrpSpPr>
          <p:cNvPr id="12" name="Google Shape;612;p39">
            <a:extLst>
              <a:ext uri="{FF2B5EF4-FFF2-40B4-BE49-F238E27FC236}">
                <a16:creationId xmlns:a16="http://schemas.microsoft.com/office/drawing/2014/main" id="{5F1C2003-7EC0-AEE2-0BD5-EED137EFBBBC}"/>
              </a:ext>
            </a:extLst>
          </p:cNvPr>
          <p:cNvGrpSpPr/>
          <p:nvPr/>
        </p:nvGrpSpPr>
        <p:grpSpPr>
          <a:xfrm>
            <a:off x="5473857" y="5701364"/>
            <a:ext cx="453026" cy="462520"/>
            <a:chOff x="3951850" y="2985350"/>
            <a:chExt cx="407950" cy="416500"/>
          </a:xfrm>
        </p:grpSpPr>
        <p:sp>
          <p:nvSpPr>
            <p:cNvPr id="14" name="Google Shape;613;p39">
              <a:extLst>
                <a:ext uri="{FF2B5EF4-FFF2-40B4-BE49-F238E27FC236}">
                  <a16:creationId xmlns:a16="http://schemas.microsoft.com/office/drawing/2014/main" id="{F926873F-BCCD-34DB-429A-20DD2152BF47}"/>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4;p39">
              <a:extLst>
                <a:ext uri="{FF2B5EF4-FFF2-40B4-BE49-F238E27FC236}">
                  <a16:creationId xmlns:a16="http://schemas.microsoft.com/office/drawing/2014/main" id="{F11173F8-FF3C-2E99-9229-F11B27B7FC19}"/>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5;p39">
              <a:extLst>
                <a:ext uri="{FF2B5EF4-FFF2-40B4-BE49-F238E27FC236}">
                  <a16:creationId xmlns:a16="http://schemas.microsoft.com/office/drawing/2014/main" id="{7CEEF85F-21BA-3729-2202-DF3A1F9B3617}"/>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6;p39">
              <a:extLst>
                <a:ext uri="{FF2B5EF4-FFF2-40B4-BE49-F238E27FC236}">
                  <a16:creationId xmlns:a16="http://schemas.microsoft.com/office/drawing/2014/main" id="{766B7837-C6BB-C0F2-3685-37FD20D32320}"/>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4">
            <a:extLst>
              <a:ext uri="{FF2B5EF4-FFF2-40B4-BE49-F238E27FC236}">
                <a16:creationId xmlns:a16="http://schemas.microsoft.com/office/drawing/2014/main" id="{E8F1238E-4955-4F65-D04F-F71284583DD3}"/>
              </a:ext>
            </a:extLst>
          </p:cNvPr>
          <p:cNvSpPr txBox="1">
            <a:spLocks/>
          </p:cNvSpPr>
          <p:nvPr/>
        </p:nvSpPr>
        <p:spPr>
          <a:xfrm>
            <a:off x="1553173" y="1324201"/>
            <a:ext cx="8172082" cy="499535"/>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EXEMPEL PÅ GRUNDARENS NAMN</a:t>
            </a:r>
          </a:p>
          <a:p>
            <a:pPr>
              <a:lnSpc>
                <a:spcPts val="2940"/>
              </a:lnSpc>
            </a:pPr>
            <a:endParaRPr lang="en-US" sz="3200" b="1" dirty="0">
              <a:solidFill>
                <a:srgbClr val="94C7B0"/>
              </a:solidFill>
            </a:endParaRPr>
          </a:p>
        </p:txBody>
      </p:sp>
      <p:grpSp>
        <p:nvGrpSpPr>
          <p:cNvPr id="5" name="Group 4">
            <a:extLst>
              <a:ext uri="{FF2B5EF4-FFF2-40B4-BE49-F238E27FC236}">
                <a16:creationId xmlns:a16="http://schemas.microsoft.com/office/drawing/2014/main" id="{B732D469-2559-0EEE-9C51-658CAA0858A7}"/>
              </a:ext>
            </a:extLst>
          </p:cNvPr>
          <p:cNvGrpSpPr/>
          <p:nvPr/>
        </p:nvGrpSpPr>
        <p:grpSpPr>
          <a:xfrm>
            <a:off x="349365" y="1587610"/>
            <a:ext cx="962058" cy="1191597"/>
            <a:chOff x="1828799" y="1798501"/>
            <a:chExt cx="1163784" cy="1441454"/>
          </a:xfrm>
        </p:grpSpPr>
        <p:sp>
          <p:nvSpPr>
            <p:cNvPr id="6" name="Graphic 4">
              <a:extLst>
                <a:ext uri="{FF2B5EF4-FFF2-40B4-BE49-F238E27FC236}">
                  <a16:creationId xmlns:a16="http://schemas.microsoft.com/office/drawing/2014/main" id="{B1A4D4F0-AC46-7C5B-0225-E802A2E7D589}"/>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4">
              <a:extLst>
                <a:ext uri="{FF2B5EF4-FFF2-40B4-BE49-F238E27FC236}">
                  <a16:creationId xmlns:a16="http://schemas.microsoft.com/office/drawing/2014/main" id="{1F087780-CF66-FFF8-0F8A-5B976E529494}"/>
                </a:ext>
              </a:extLst>
            </p:cNvPr>
            <p:cNvSpPr txBox="1">
              <a:spLocks/>
            </p:cNvSpPr>
            <p:nvPr/>
          </p:nvSpPr>
          <p:spPr>
            <a:xfrm>
              <a:off x="1828799" y="2277637"/>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000" b="1" dirty="0">
                  <a:solidFill>
                    <a:schemeClr val="bg1"/>
                  </a:solidFill>
                </a:rPr>
                <a:t>01</a:t>
              </a:r>
            </a:p>
          </p:txBody>
        </p:sp>
      </p:grpSp>
      <p:grpSp>
        <p:nvGrpSpPr>
          <p:cNvPr id="27" name="Google Shape;612;p39">
            <a:extLst>
              <a:ext uri="{FF2B5EF4-FFF2-40B4-BE49-F238E27FC236}">
                <a16:creationId xmlns:a16="http://schemas.microsoft.com/office/drawing/2014/main" id="{228A27FE-AEBA-5FB1-506F-289D026DD232}"/>
              </a:ext>
            </a:extLst>
          </p:cNvPr>
          <p:cNvGrpSpPr/>
          <p:nvPr/>
        </p:nvGrpSpPr>
        <p:grpSpPr>
          <a:xfrm>
            <a:off x="7047327" y="4831716"/>
            <a:ext cx="418131" cy="426894"/>
            <a:chOff x="3951850" y="2985350"/>
            <a:chExt cx="407950" cy="416500"/>
          </a:xfrm>
        </p:grpSpPr>
        <p:sp>
          <p:nvSpPr>
            <p:cNvPr id="28" name="Google Shape;613;p39">
              <a:extLst>
                <a:ext uri="{FF2B5EF4-FFF2-40B4-BE49-F238E27FC236}">
                  <a16:creationId xmlns:a16="http://schemas.microsoft.com/office/drawing/2014/main" id="{594A197B-DFAC-AB34-DD81-D3982F897F04}"/>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4;p39">
              <a:extLst>
                <a:ext uri="{FF2B5EF4-FFF2-40B4-BE49-F238E27FC236}">
                  <a16:creationId xmlns:a16="http://schemas.microsoft.com/office/drawing/2014/main" id="{99BD5A66-854C-C264-C45C-439EF6D1A1E5}"/>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5;p39">
              <a:extLst>
                <a:ext uri="{FF2B5EF4-FFF2-40B4-BE49-F238E27FC236}">
                  <a16:creationId xmlns:a16="http://schemas.microsoft.com/office/drawing/2014/main" id="{226FDD23-FC6B-A239-1C07-DBF9831B5063}"/>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6;p39">
              <a:extLst>
                <a:ext uri="{FF2B5EF4-FFF2-40B4-BE49-F238E27FC236}">
                  <a16:creationId xmlns:a16="http://schemas.microsoft.com/office/drawing/2014/main" id="{A2683B7D-19AB-8D74-6D00-0BCA32355B02}"/>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 Placeholder 7">
            <a:extLst>
              <a:ext uri="{FF2B5EF4-FFF2-40B4-BE49-F238E27FC236}">
                <a16:creationId xmlns:a16="http://schemas.microsoft.com/office/drawing/2014/main" id="{B3FEB681-64E8-D570-BD9B-A5AE3C75A5BC}"/>
              </a:ext>
            </a:extLst>
          </p:cNvPr>
          <p:cNvSpPr>
            <a:spLocks noGrp="1"/>
          </p:cNvSpPr>
          <p:nvPr>
            <p:ph type="body" sz="quarter" idx="14"/>
          </p:nvPr>
        </p:nvSpPr>
        <p:spPr>
          <a:xfrm>
            <a:off x="1569855" y="1831551"/>
            <a:ext cx="10471094" cy="4672013"/>
          </a:xfrm>
        </p:spPr>
        <p:txBody>
          <a:bodyPr/>
          <a:lstStyle/>
          <a:p>
            <a:r>
              <a:rPr lang="sv" dirty="0"/>
              <a:t>Varumärke: Mama Liu &amp; Sons</a:t>
            </a:r>
          </a:p>
          <a:p>
            <a:r>
              <a:rPr lang="sv" dirty="0"/>
              <a:t>Grundare: Liu Chang</a:t>
            </a:r>
          </a:p>
          <a:p>
            <a:r>
              <a:rPr lang="sv" dirty="0"/>
              <a:t>Plats: Wien, Österrike</a:t>
            </a:r>
          </a:p>
          <a:p>
            <a:r>
              <a:rPr lang="sv" dirty="0"/>
              <a:t>Hemsida: </a:t>
            </a:r>
            <a:r>
              <a:rPr lang="sv" dirty="0">
                <a:hlinkClick r:id="rId2"/>
              </a:rPr>
              <a:t>https://www.mamaliuandsons.at/</a:t>
            </a:r>
            <a:endParaRPr lang="en-GB" dirty="0"/>
          </a:p>
          <a:p>
            <a:endParaRPr lang="en-GB" dirty="0"/>
          </a:p>
          <a:p>
            <a:r>
              <a:rPr lang="sv" b="1" dirty="0">
                <a:solidFill>
                  <a:srgbClr val="84BFA4"/>
                </a:solidFill>
              </a:rPr>
              <a:t>Namnberättelse:</a:t>
            </a:r>
          </a:p>
          <a:p>
            <a:r>
              <a:rPr lang="sv" dirty="0"/>
              <a:t>Varumärket "Mama Liu &amp; Sons" spelar på det tillgivna familjenamnet "Mama Liu", vilket syftar på grundarens mor, känd för sin hemlagade kinesiska matlagning. Namnet fångar en känsla av värme, tradition och familjäror. Det kombinerar personligt arv med en välkomnande, familjär identitet som omedelbart knyter an till kunderna.</a:t>
            </a:r>
          </a:p>
          <a:p>
            <a:endParaRPr lang="en-GB" dirty="0"/>
          </a:p>
          <a:p>
            <a:r>
              <a:rPr lang="sv" b="1" dirty="0">
                <a:solidFill>
                  <a:srgbClr val="84BFA4"/>
                </a:solidFill>
              </a:rPr>
              <a:t>Varför det fungerar:</a:t>
            </a:r>
          </a:p>
          <a:p>
            <a:r>
              <a:rPr lang="sv" dirty="0"/>
              <a:t>"Mama Liu" är ett vänligt smeknamn som förmedlar komfort och autenticitet. "&amp; Sons" ger en klassisk, kulturarvsinspirerad känsla, även om det är modernt och elegant. Namnet återspeglar hemlagad kvalitet, familjerecept och kinesiska kulturella rötter samtidigt som det är lätt att komma ihåg.</a:t>
            </a:r>
            <a:endParaRPr lang="en-IE" dirty="0"/>
          </a:p>
        </p:txBody>
      </p:sp>
    </p:spTree>
    <p:extLst>
      <p:ext uri="{BB962C8B-B14F-4D97-AF65-F5344CB8AC3E}">
        <p14:creationId xmlns:p14="http://schemas.microsoft.com/office/powerpoint/2010/main" val="744572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8F465-BDE1-E3AC-23BE-1B0A2F066845}"/>
              </a:ext>
            </a:extLst>
          </p:cNvPr>
          <p:cNvSpPr>
            <a:spLocks noGrp="1"/>
          </p:cNvSpPr>
          <p:nvPr>
            <p:ph type="body" sz="quarter" idx="27"/>
          </p:nvPr>
        </p:nvSpPr>
        <p:spPr/>
        <p:txBody>
          <a:bodyPr/>
          <a:lstStyle/>
          <a:p>
            <a:r>
              <a:rPr lang="sv" dirty="0"/>
              <a:t>SÄTT ATT KOMMA PÅ DITT VARUMÄRKESNAMN…</a:t>
            </a:r>
          </a:p>
        </p:txBody>
      </p:sp>
      <p:cxnSp>
        <p:nvCxnSpPr>
          <p:cNvPr id="3" name="Straight Connector 2">
            <a:extLst>
              <a:ext uri="{FF2B5EF4-FFF2-40B4-BE49-F238E27FC236}">
                <a16:creationId xmlns:a16="http://schemas.microsoft.com/office/drawing/2014/main" id="{04DD2F48-B18B-E240-2F7B-CB4A67CE4E39}"/>
              </a:ext>
            </a:extLst>
          </p:cNvPr>
          <p:cNvCxnSpPr>
            <a:cxnSpLocks/>
          </p:cNvCxnSpPr>
          <p:nvPr/>
        </p:nvCxnSpPr>
        <p:spPr>
          <a:xfrm flipH="1">
            <a:off x="818755" y="1754024"/>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4" name="Text Placeholder 4">
            <a:extLst>
              <a:ext uri="{FF2B5EF4-FFF2-40B4-BE49-F238E27FC236}">
                <a16:creationId xmlns:a16="http://schemas.microsoft.com/office/drawing/2014/main" id="{F8B9BA60-5DAE-638A-3F41-8AB8562A727D}"/>
              </a:ext>
            </a:extLst>
          </p:cNvPr>
          <p:cNvSpPr txBox="1">
            <a:spLocks/>
          </p:cNvSpPr>
          <p:nvPr/>
        </p:nvSpPr>
        <p:spPr>
          <a:xfrm>
            <a:off x="2095788" y="1571780"/>
            <a:ext cx="3465565"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PERSONIFIKATION</a:t>
            </a:r>
          </a:p>
        </p:txBody>
      </p:sp>
      <p:grpSp>
        <p:nvGrpSpPr>
          <p:cNvPr id="5" name="Group 4">
            <a:extLst>
              <a:ext uri="{FF2B5EF4-FFF2-40B4-BE49-F238E27FC236}">
                <a16:creationId xmlns:a16="http://schemas.microsoft.com/office/drawing/2014/main" id="{D86BD45D-4C9A-FD8A-8039-F1BEA103937B}"/>
              </a:ext>
            </a:extLst>
          </p:cNvPr>
          <p:cNvGrpSpPr/>
          <p:nvPr/>
        </p:nvGrpSpPr>
        <p:grpSpPr>
          <a:xfrm>
            <a:off x="599082" y="1158225"/>
            <a:ext cx="962058" cy="1191597"/>
            <a:chOff x="1828799" y="1798501"/>
            <a:chExt cx="1163784" cy="1441454"/>
          </a:xfrm>
        </p:grpSpPr>
        <p:sp>
          <p:nvSpPr>
            <p:cNvPr id="6" name="Graphic 4">
              <a:extLst>
                <a:ext uri="{FF2B5EF4-FFF2-40B4-BE49-F238E27FC236}">
                  <a16:creationId xmlns:a16="http://schemas.microsoft.com/office/drawing/2014/main" id="{C825A299-6A46-3B21-2B51-C34E099A7E6F}"/>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4">
              <a:extLst>
                <a:ext uri="{FF2B5EF4-FFF2-40B4-BE49-F238E27FC236}">
                  <a16:creationId xmlns:a16="http://schemas.microsoft.com/office/drawing/2014/main" id="{0210A782-C16D-1B80-B2DA-970656810800}"/>
                </a:ext>
              </a:extLst>
            </p:cNvPr>
            <p:cNvSpPr txBox="1">
              <a:spLocks/>
            </p:cNvSpPr>
            <p:nvPr/>
          </p:nvSpPr>
          <p:spPr>
            <a:xfrm>
              <a:off x="1828799" y="2277637"/>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000" b="1" dirty="0">
                  <a:solidFill>
                    <a:schemeClr val="bg1"/>
                  </a:solidFill>
                </a:rPr>
                <a:t>02</a:t>
              </a:r>
            </a:p>
          </p:txBody>
        </p:sp>
      </p:grpSp>
      <p:sp>
        <p:nvSpPr>
          <p:cNvPr id="21" name="Text Placeholder 2">
            <a:extLst>
              <a:ext uri="{FF2B5EF4-FFF2-40B4-BE49-F238E27FC236}">
                <a16:creationId xmlns:a16="http://schemas.microsoft.com/office/drawing/2014/main" id="{66C18D35-002F-F78B-5CB9-E732D2E6C4CE}"/>
              </a:ext>
            </a:extLst>
          </p:cNvPr>
          <p:cNvSpPr txBox="1">
            <a:spLocks/>
          </p:cNvSpPr>
          <p:nvPr/>
        </p:nvSpPr>
        <p:spPr>
          <a:xfrm>
            <a:off x="291318" y="2178422"/>
            <a:ext cx="6367602"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sz="2400" b="1" i="1" dirty="0"/>
              <a:t>Varumärken som tar sina namn från myter</a:t>
            </a:r>
          </a:p>
          <a:p>
            <a:endParaRPr lang="en-IE" dirty="0"/>
          </a:p>
          <a:p>
            <a:pPr>
              <a:buNone/>
            </a:pPr>
            <a:r>
              <a:rPr lang="sv" dirty="0" err="1"/>
              <a:t>Elovena </a:t>
            </a:r>
            <a:r>
              <a:rPr lang="sv" dirty="0"/>
              <a:t>är ett finskt livsmedelsmärke känt för sina havrebaserade produkter, inklusive gröt, flingor och snacksbars. Varumärket kombinerar "Elo", som betyder liv eller skörd på finska, och "Avena", det latinska ordet för havre, vilket återspeglar engagemanget för naturliga livsmedel.</a:t>
            </a:r>
          </a:p>
          <a:p>
            <a:pPr>
              <a:buNone/>
            </a:pPr>
            <a:endParaRPr lang="en-GB" b="1" dirty="0">
              <a:solidFill>
                <a:srgbClr val="84BFA4"/>
              </a:solidFill>
            </a:endParaRPr>
          </a:p>
          <a:p>
            <a:pPr>
              <a:buNone/>
            </a:pPr>
            <a:r>
              <a:rPr lang="sv" b="1" dirty="0">
                <a:solidFill>
                  <a:srgbClr val="84BFA4"/>
                </a:solidFill>
              </a:rPr>
              <a:t>Varför namnet fungerar </a:t>
            </a:r>
            <a:r>
              <a:rPr lang="sv" dirty="0">
                <a:solidFill>
                  <a:srgbClr val="84BFA4"/>
                </a:solidFill>
              </a:rPr>
              <a:t>:</a:t>
            </a:r>
          </a:p>
          <a:p>
            <a:pPr marL="342900" indent="-342900">
              <a:buFont typeface="Arial" panose="020B0604020202020204" pitchFamily="34" charset="0"/>
              <a:buChar char="•"/>
            </a:pPr>
            <a:r>
              <a:rPr lang="sv" b="1" dirty="0"/>
              <a:t>Kulturell betydelse </a:t>
            </a:r>
            <a:r>
              <a:rPr lang="sv" dirty="0"/>
              <a:t>: Namnet anspelar på finskt arv och landets koppling till högkvalitativ havre.</a:t>
            </a:r>
          </a:p>
          <a:p>
            <a:pPr marL="342900" indent="-342900">
              <a:buFont typeface="Arial" panose="020B0604020202020204" pitchFamily="34" charset="0"/>
              <a:buChar char="•"/>
            </a:pPr>
            <a:r>
              <a:rPr lang="sv" b="1" dirty="0"/>
              <a:t>Enkelhet och minnesvärdhet </a:t>
            </a:r>
            <a:r>
              <a:rPr lang="sv" dirty="0"/>
              <a:t>: " </a:t>
            </a:r>
            <a:r>
              <a:rPr lang="sv" dirty="0" err="1"/>
              <a:t>Elovena </a:t>
            </a:r>
            <a:r>
              <a:rPr lang="sv" dirty="0"/>
              <a:t>" är lätt att uttala och komma ihåg, vilket bidrar till varumärkesigenkänning.</a:t>
            </a:r>
          </a:p>
          <a:p>
            <a:endParaRPr lang="en-IE" dirty="0"/>
          </a:p>
        </p:txBody>
      </p:sp>
      <p:cxnSp>
        <p:nvCxnSpPr>
          <p:cNvPr id="22" name="Straight Connector 21">
            <a:extLst>
              <a:ext uri="{FF2B5EF4-FFF2-40B4-BE49-F238E27FC236}">
                <a16:creationId xmlns:a16="http://schemas.microsoft.com/office/drawing/2014/main" id="{62A45C04-634A-BA3C-74DF-12627E9854FC}"/>
              </a:ext>
            </a:extLst>
          </p:cNvPr>
          <p:cNvCxnSpPr>
            <a:cxnSpLocks/>
          </p:cNvCxnSpPr>
          <p:nvPr/>
        </p:nvCxnSpPr>
        <p:spPr>
          <a:xfrm flipV="1">
            <a:off x="6762363" y="2408561"/>
            <a:ext cx="0" cy="376001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78D483DB-25D1-ADF4-4B3E-646181CB7853}"/>
              </a:ext>
            </a:extLst>
          </p:cNvPr>
          <p:cNvPicPr>
            <a:picLocks noChangeAspect="1"/>
          </p:cNvPicPr>
          <p:nvPr/>
        </p:nvPicPr>
        <p:blipFill rotWithShape="1">
          <a:blip r:embed="rId2">
            <a:extLst>
              <a:ext uri="{28A0092B-C50C-407E-A947-70E740481C1C}">
                <a14:useLocalDpi xmlns:a14="http://schemas.microsoft.com/office/drawing/2010/main" val="0"/>
              </a:ext>
            </a:extLst>
          </a:blip>
          <a:srcRect l="-3424" t="-1173" r="33125" b="12394"/>
          <a:stretch/>
        </p:blipFill>
        <p:spPr>
          <a:xfrm>
            <a:off x="6630649" y="1231921"/>
            <a:ext cx="6142848" cy="4780462"/>
          </a:xfrm>
          <a:prstGeom prst="rect">
            <a:avLst/>
          </a:prstGeom>
        </p:spPr>
      </p:pic>
      <p:grpSp>
        <p:nvGrpSpPr>
          <p:cNvPr id="11" name="Google Shape;612;p39">
            <a:extLst>
              <a:ext uri="{FF2B5EF4-FFF2-40B4-BE49-F238E27FC236}">
                <a16:creationId xmlns:a16="http://schemas.microsoft.com/office/drawing/2014/main" id="{049C549F-7158-DDBD-DFC8-120B19EBF4DB}"/>
              </a:ext>
            </a:extLst>
          </p:cNvPr>
          <p:cNvGrpSpPr/>
          <p:nvPr/>
        </p:nvGrpSpPr>
        <p:grpSpPr>
          <a:xfrm>
            <a:off x="6979725" y="4954023"/>
            <a:ext cx="453026" cy="462520"/>
            <a:chOff x="3951850" y="2985350"/>
            <a:chExt cx="407950" cy="416500"/>
          </a:xfrm>
        </p:grpSpPr>
        <p:sp>
          <p:nvSpPr>
            <p:cNvPr id="13" name="Google Shape;613;p39">
              <a:extLst>
                <a:ext uri="{FF2B5EF4-FFF2-40B4-BE49-F238E27FC236}">
                  <a16:creationId xmlns:a16="http://schemas.microsoft.com/office/drawing/2014/main" id="{3E8FDB95-DBDA-7D46-E134-FC4B5FF1FB2F}"/>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4;p39">
              <a:extLst>
                <a:ext uri="{FF2B5EF4-FFF2-40B4-BE49-F238E27FC236}">
                  <a16:creationId xmlns:a16="http://schemas.microsoft.com/office/drawing/2014/main" id="{FA42B7F3-842F-D714-9787-A0486C02615E}"/>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5;p39">
              <a:extLst>
                <a:ext uri="{FF2B5EF4-FFF2-40B4-BE49-F238E27FC236}">
                  <a16:creationId xmlns:a16="http://schemas.microsoft.com/office/drawing/2014/main" id="{AEB81714-AB6B-F232-1260-B51332BAAFAD}"/>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6;p39">
              <a:extLst>
                <a:ext uri="{FF2B5EF4-FFF2-40B4-BE49-F238E27FC236}">
                  <a16:creationId xmlns:a16="http://schemas.microsoft.com/office/drawing/2014/main" id="{6433CA21-111E-A0E3-EA33-58F910AB9F44}"/>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0EA9D647-948F-77D7-F73E-4972F144F78F}"/>
              </a:ext>
            </a:extLst>
          </p:cNvPr>
          <p:cNvSpPr txBox="1"/>
          <p:nvPr/>
        </p:nvSpPr>
        <p:spPr>
          <a:xfrm>
            <a:off x="7194077" y="4816378"/>
            <a:ext cx="6388662" cy="1477328"/>
          </a:xfrm>
          <a:prstGeom prst="rect">
            <a:avLst/>
          </a:prstGeom>
          <a:noFill/>
        </p:spPr>
        <p:txBody>
          <a:bodyPr wrap="square">
            <a:spAutoFit/>
          </a:bodyPr>
          <a:lstStyle/>
          <a:p>
            <a:r>
              <a:rPr lang="sv" b="1" dirty="0">
                <a:solidFill>
                  <a:srgbClr val="84BFA4"/>
                </a:solidFill>
              </a:rPr>
              <a:t>BESÖK DERAS WEBBPLATS</a:t>
            </a:r>
          </a:p>
          <a:p>
            <a:r>
              <a:rPr lang="sv" b="1" dirty="0">
                <a:solidFill>
                  <a:srgbClr val="84BFA4"/>
                </a:solidFill>
                <a:hlinkClick r:id="rId3"/>
              </a:rPr>
              <a:t>https://elovena.fi/</a:t>
            </a:r>
            <a:endParaRPr lang="en-IE" b="1" dirty="0">
              <a:solidFill>
                <a:srgbClr val="84BFA4"/>
              </a:solidFill>
            </a:endParaRPr>
          </a:p>
          <a:p>
            <a:endParaRPr lang="en-IE" b="1" dirty="0">
              <a:solidFill>
                <a:srgbClr val="84BFA4"/>
              </a:solidFill>
            </a:endParaRPr>
          </a:p>
          <a:p>
            <a:r>
              <a:rPr lang="sv" b="1" dirty="0">
                <a:solidFill>
                  <a:srgbClr val="84BFA4"/>
                </a:solidFill>
              </a:rPr>
              <a:t>LÄS BERÄTTELSEN</a:t>
            </a:r>
          </a:p>
          <a:p>
            <a:r>
              <a:rPr lang="sv" b="1" dirty="0">
                <a:hlinkClick r:id="rId4"/>
              </a:rPr>
              <a:t>https://en.wikipedia.org/wiki/Elovena</a:t>
            </a:r>
            <a:r>
              <a:rPr lang="sv" b="1" dirty="0"/>
              <a:t> </a:t>
            </a:r>
          </a:p>
        </p:txBody>
      </p:sp>
      <p:pic>
        <p:nvPicPr>
          <p:cNvPr id="14" name="Picture 13">
            <a:extLst>
              <a:ext uri="{FF2B5EF4-FFF2-40B4-BE49-F238E27FC236}">
                <a16:creationId xmlns:a16="http://schemas.microsoft.com/office/drawing/2014/main" id="{3911EE32-D7CA-DDE3-95A6-8F73648A1978}"/>
              </a:ext>
            </a:extLst>
          </p:cNvPr>
          <p:cNvPicPr>
            <a:picLocks noChangeAspect="1"/>
          </p:cNvPicPr>
          <p:nvPr/>
        </p:nvPicPr>
        <p:blipFill>
          <a:blip r:embed="rId5"/>
          <a:stretch>
            <a:fillRect/>
          </a:stretch>
        </p:blipFill>
        <p:spPr>
          <a:xfrm>
            <a:off x="7256102" y="2041622"/>
            <a:ext cx="4110804" cy="2417090"/>
          </a:xfrm>
          <a:prstGeom prst="rect">
            <a:avLst/>
          </a:prstGeom>
        </p:spPr>
      </p:pic>
    </p:spTree>
    <p:extLst>
      <p:ext uri="{BB962C8B-B14F-4D97-AF65-F5344CB8AC3E}">
        <p14:creationId xmlns:p14="http://schemas.microsoft.com/office/powerpoint/2010/main" val="479051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8F465-BDE1-E3AC-23BE-1B0A2F066845}"/>
              </a:ext>
            </a:extLst>
          </p:cNvPr>
          <p:cNvSpPr>
            <a:spLocks noGrp="1"/>
          </p:cNvSpPr>
          <p:nvPr>
            <p:ph type="body" sz="quarter" idx="27"/>
          </p:nvPr>
        </p:nvSpPr>
        <p:spPr/>
        <p:txBody>
          <a:bodyPr/>
          <a:lstStyle/>
          <a:p>
            <a:r>
              <a:rPr lang="sv" dirty="0"/>
              <a:t>SÄTT ATT KOMMA PÅ DITT VARUMÄRKESNAMN…</a:t>
            </a:r>
          </a:p>
        </p:txBody>
      </p:sp>
      <p:cxnSp>
        <p:nvCxnSpPr>
          <p:cNvPr id="3" name="Straight Connector 2">
            <a:extLst>
              <a:ext uri="{FF2B5EF4-FFF2-40B4-BE49-F238E27FC236}">
                <a16:creationId xmlns:a16="http://schemas.microsoft.com/office/drawing/2014/main" id="{04DD2F48-B18B-E240-2F7B-CB4A67CE4E39}"/>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4" name="Text Placeholder 4">
            <a:extLst>
              <a:ext uri="{FF2B5EF4-FFF2-40B4-BE49-F238E27FC236}">
                <a16:creationId xmlns:a16="http://schemas.microsoft.com/office/drawing/2014/main" id="{F8B9BA60-5DAE-638A-3F41-8AB8562A727D}"/>
              </a:ext>
            </a:extLst>
          </p:cNvPr>
          <p:cNvSpPr txBox="1">
            <a:spLocks/>
          </p:cNvSpPr>
          <p:nvPr/>
        </p:nvSpPr>
        <p:spPr>
          <a:xfrm>
            <a:off x="2180492" y="1756269"/>
            <a:ext cx="2493108"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GEOGRAFI</a:t>
            </a:r>
          </a:p>
        </p:txBody>
      </p:sp>
      <p:grpSp>
        <p:nvGrpSpPr>
          <p:cNvPr id="5" name="Group 4">
            <a:extLst>
              <a:ext uri="{FF2B5EF4-FFF2-40B4-BE49-F238E27FC236}">
                <a16:creationId xmlns:a16="http://schemas.microsoft.com/office/drawing/2014/main" id="{D86BD45D-4C9A-FD8A-8039-F1BEA103937B}"/>
              </a:ext>
            </a:extLst>
          </p:cNvPr>
          <p:cNvGrpSpPr/>
          <p:nvPr/>
        </p:nvGrpSpPr>
        <p:grpSpPr>
          <a:xfrm>
            <a:off x="702515" y="1065011"/>
            <a:ext cx="962058" cy="1191597"/>
            <a:chOff x="1828799" y="1798501"/>
            <a:chExt cx="1163784" cy="1441454"/>
          </a:xfrm>
        </p:grpSpPr>
        <p:sp>
          <p:nvSpPr>
            <p:cNvPr id="6" name="Graphic 4">
              <a:extLst>
                <a:ext uri="{FF2B5EF4-FFF2-40B4-BE49-F238E27FC236}">
                  <a16:creationId xmlns:a16="http://schemas.microsoft.com/office/drawing/2014/main" id="{C825A299-6A46-3B21-2B51-C34E099A7E6F}"/>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4">
              <a:extLst>
                <a:ext uri="{FF2B5EF4-FFF2-40B4-BE49-F238E27FC236}">
                  <a16:creationId xmlns:a16="http://schemas.microsoft.com/office/drawing/2014/main" id="{0210A782-C16D-1B80-B2DA-970656810800}"/>
                </a:ext>
              </a:extLst>
            </p:cNvPr>
            <p:cNvSpPr txBox="1">
              <a:spLocks/>
            </p:cNvSpPr>
            <p:nvPr/>
          </p:nvSpPr>
          <p:spPr>
            <a:xfrm>
              <a:off x="1828799" y="2277637"/>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000" b="1" dirty="0">
                  <a:solidFill>
                    <a:schemeClr val="bg1"/>
                  </a:solidFill>
                </a:rPr>
                <a:t>03</a:t>
              </a:r>
            </a:p>
          </p:txBody>
        </p:sp>
      </p:grpSp>
      <p:sp>
        <p:nvSpPr>
          <p:cNvPr id="21" name="Text Placeholder 2">
            <a:extLst>
              <a:ext uri="{FF2B5EF4-FFF2-40B4-BE49-F238E27FC236}">
                <a16:creationId xmlns:a16="http://schemas.microsoft.com/office/drawing/2014/main" id="{66C18D35-002F-F78B-5CB9-E732D2E6C4CE}"/>
              </a:ext>
            </a:extLst>
          </p:cNvPr>
          <p:cNvSpPr txBox="1">
            <a:spLocks/>
          </p:cNvSpPr>
          <p:nvPr/>
        </p:nvSpPr>
        <p:spPr>
          <a:xfrm>
            <a:off x="697852" y="2208822"/>
            <a:ext cx="5336548" cy="328096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sz="2400" b="1" i="1" dirty="0"/>
              <a:t>Varumärken uppkallade efter ursprungsort</a:t>
            </a:r>
          </a:p>
          <a:p>
            <a:r>
              <a:rPr lang="sv" sz="2000" dirty="0">
                <a:hlinkClick r:id="rId2"/>
              </a:rPr>
              <a:t>Navarino Icons: Supermat från </a:t>
            </a:r>
            <a:r>
              <a:rPr lang="sv" sz="2000" dirty="0" err="1">
                <a:hlinkClick r:id="rId2"/>
              </a:rPr>
              <a:t>Messinia</a:t>
            </a:r>
            <a:endParaRPr lang="en-GB" sz="2000" dirty="0"/>
          </a:p>
          <a:p>
            <a:endParaRPr lang="en-GB" sz="2000" dirty="0"/>
          </a:p>
          <a:p>
            <a:r>
              <a:rPr lang="sv" b="1" dirty="0">
                <a:solidFill>
                  <a:schemeClr val="tx1"/>
                </a:solidFill>
              </a:rPr>
              <a:t>Navarino Icons </a:t>
            </a:r>
            <a:r>
              <a:rPr lang="sv" dirty="0">
                <a:solidFill>
                  <a:schemeClr val="tx1"/>
                </a:solidFill>
              </a:rPr>
              <a:t>är ett premiummärke inom grekisk mat som hyllar det rika kulinariska arvet i </a:t>
            </a:r>
            <a:r>
              <a:rPr lang="sv" dirty="0" err="1">
                <a:solidFill>
                  <a:schemeClr val="tx1"/>
                </a:solidFill>
              </a:rPr>
              <a:t>Messenien </a:t>
            </a:r>
            <a:r>
              <a:rPr lang="sv" dirty="0">
                <a:solidFill>
                  <a:schemeClr val="tx1"/>
                </a:solidFill>
              </a:rPr>
              <a:t>, en bördig region på Peloponnesos. Varumärket lanserades 2011 av Costa Navarino och syftar till att främja Messeniens historia och kultur genom traditionella matprodukter och konstföremål.</a:t>
            </a:r>
            <a:endParaRPr lang="en-IE" b="1" i="1" dirty="0">
              <a:solidFill>
                <a:schemeClr val="tx1"/>
              </a:solidFill>
              <a:hlinkClick r:id="rId2">
                <a:extLst>
                  <a:ext uri="{A12FA001-AC4F-418D-AE19-62706E023703}">
                    <ahyp:hlinkClr xmlns:ahyp="http://schemas.microsoft.com/office/drawing/2018/hyperlinkcolor" val="tx"/>
                  </a:ext>
                </a:extLst>
              </a:hlinkClick>
            </a:endParaRPr>
          </a:p>
          <a:p>
            <a:endParaRPr lang="en-IE" sz="2400" b="1" i="1" dirty="0">
              <a:solidFill>
                <a:srgbClr val="0563C1"/>
              </a:solidFill>
              <a:hlinkClick r:id="rId2">
                <a:extLst>
                  <a:ext uri="{A12FA001-AC4F-418D-AE19-62706E023703}">
                    <ahyp:hlinkClr xmlns:ahyp="http://schemas.microsoft.com/office/drawing/2018/hyperlinkcolor" val="tx"/>
                  </a:ext>
                </a:extLst>
              </a:hlinkClick>
            </a:endParaRPr>
          </a:p>
          <a:p>
            <a:r>
              <a:rPr lang="sv" sz="2400" b="1" dirty="0">
                <a:solidFill>
                  <a:srgbClr val="84BFA4"/>
                </a:solidFill>
                <a:hlinkClick r:id="rId2">
                  <a:extLst>
                    <a:ext uri="{A12FA001-AC4F-418D-AE19-62706E023703}">
                      <ahyp:hlinkClr xmlns:ahyp="http://schemas.microsoft.com/office/drawing/2018/hyperlinkcolor" val="tx"/>
                    </a:ext>
                  </a:extLst>
                </a:hlinkClick>
              </a:rPr>
              <a:t>LÄS: </a:t>
            </a:r>
            <a:r>
              <a:rPr lang="sv" sz="2000" dirty="0">
                <a:solidFill>
                  <a:srgbClr val="0563C1"/>
                </a:solidFill>
                <a:hlinkClick r:id="rId2">
                  <a:extLst>
                    <a:ext uri="{A12FA001-AC4F-418D-AE19-62706E023703}">
                      <ahyp:hlinkClr xmlns:ahyp="http://schemas.microsoft.com/office/drawing/2018/hyperlinkcolor" val="tx"/>
                    </a:ext>
                  </a:extLst>
                </a:hlinkClick>
              </a:rPr>
              <a:t>https://www.costanavarino.com/stories/navarino-icons-superfoods-from-messinia/</a:t>
            </a:r>
            <a:r>
              <a:rPr lang="sv" sz="2000" dirty="0"/>
              <a:t> </a:t>
            </a:r>
            <a:endParaRPr lang="en-IE" sz="2400" dirty="0"/>
          </a:p>
          <a:p>
            <a:endParaRPr lang="en-IE" sz="2400" b="1" i="1" dirty="0"/>
          </a:p>
          <a:p>
            <a:endParaRPr lang="en-IE" dirty="0"/>
          </a:p>
          <a:p>
            <a:endParaRPr lang="en-IE" dirty="0"/>
          </a:p>
          <a:p>
            <a:endParaRPr lang="en-IE" dirty="0"/>
          </a:p>
        </p:txBody>
      </p:sp>
      <p:cxnSp>
        <p:nvCxnSpPr>
          <p:cNvPr id="22" name="Straight Connector 21">
            <a:extLst>
              <a:ext uri="{FF2B5EF4-FFF2-40B4-BE49-F238E27FC236}">
                <a16:creationId xmlns:a16="http://schemas.microsoft.com/office/drawing/2014/main" id="{62A45C04-634A-BA3C-74DF-12627E9854FC}"/>
              </a:ext>
            </a:extLst>
          </p:cNvPr>
          <p:cNvCxnSpPr>
            <a:cxnSpLocks/>
          </p:cNvCxnSpPr>
          <p:nvPr/>
        </p:nvCxnSpPr>
        <p:spPr>
          <a:xfrm flipV="1">
            <a:off x="5880331" y="2408561"/>
            <a:ext cx="0" cy="376001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78D483DB-25D1-ADF4-4B3E-646181CB7853}"/>
              </a:ext>
            </a:extLst>
          </p:cNvPr>
          <p:cNvPicPr>
            <a:picLocks noChangeAspect="1"/>
          </p:cNvPicPr>
          <p:nvPr/>
        </p:nvPicPr>
        <p:blipFill rotWithShape="1">
          <a:blip r:embed="rId3">
            <a:extLst>
              <a:ext uri="{28A0092B-C50C-407E-A947-70E740481C1C}">
                <a14:useLocalDpi xmlns:a14="http://schemas.microsoft.com/office/drawing/2010/main" val="0"/>
              </a:ext>
            </a:extLst>
          </a:blip>
          <a:srcRect l="-3424" t="-1173" r="33125" b="12394"/>
          <a:stretch/>
        </p:blipFill>
        <p:spPr>
          <a:xfrm>
            <a:off x="6049152" y="1175656"/>
            <a:ext cx="6142848" cy="4780462"/>
          </a:xfrm>
          <a:prstGeom prst="rect">
            <a:avLst/>
          </a:prstGeom>
        </p:spPr>
      </p:pic>
      <p:grpSp>
        <p:nvGrpSpPr>
          <p:cNvPr id="12" name="Google Shape;612;p39">
            <a:extLst>
              <a:ext uri="{FF2B5EF4-FFF2-40B4-BE49-F238E27FC236}">
                <a16:creationId xmlns:a16="http://schemas.microsoft.com/office/drawing/2014/main" id="{BF22B97A-AFCC-E93A-03AF-0B372BC3E942}"/>
              </a:ext>
            </a:extLst>
          </p:cNvPr>
          <p:cNvGrpSpPr/>
          <p:nvPr/>
        </p:nvGrpSpPr>
        <p:grpSpPr>
          <a:xfrm>
            <a:off x="7444183" y="4852424"/>
            <a:ext cx="453026" cy="462520"/>
            <a:chOff x="3951850" y="2985350"/>
            <a:chExt cx="407950" cy="416500"/>
          </a:xfrm>
        </p:grpSpPr>
        <p:sp>
          <p:nvSpPr>
            <p:cNvPr id="14" name="Google Shape;613;p39">
              <a:extLst>
                <a:ext uri="{FF2B5EF4-FFF2-40B4-BE49-F238E27FC236}">
                  <a16:creationId xmlns:a16="http://schemas.microsoft.com/office/drawing/2014/main" id="{BFB95FC2-3A9C-C1E1-01D0-FA913CC5BDE4}"/>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4;p39">
              <a:extLst>
                <a:ext uri="{FF2B5EF4-FFF2-40B4-BE49-F238E27FC236}">
                  <a16:creationId xmlns:a16="http://schemas.microsoft.com/office/drawing/2014/main" id="{33F272F7-BD1F-9EB6-C4AA-23E9B6E4DA03}"/>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5;p39">
              <a:extLst>
                <a:ext uri="{FF2B5EF4-FFF2-40B4-BE49-F238E27FC236}">
                  <a16:creationId xmlns:a16="http://schemas.microsoft.com/office/drawing/2014/main" id="{6C59D5CD-F916-ECF8-A28E-B3EE19417F92}"/>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6;p39">
              <a:extLst>
                <a:ext uri="{FF2B5EF4-FFF2-40B4-BE49-F238E27FC236}">
                  <a16:creationId xmlns:a16="http://schemas.microsoft.com/office/drawing/2014/main" id="{78CE1C9D-EB1B-CFEE-E917-452A2B4B659A}"/>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CDB0FBA4-996E-CAE4-5DFC-A8EF94733485}"/>
              </a:ext>
            </a:extLst>
          </p:cNvPr>
          <p:cNvPicPr>
            <a:picLocks noChangeAspect="1"/>
          </p:cNvPicPr>
          <p:nvPr/>
        </p:nvPicPr>
        <p:blipFill>
          <a:blip r:embed="rId4"/>
          <a:stretch>
            <a:fillRect/>
          </a:stretch>
        </p:blipFill>
        <p:spPr>
          <a:xfrm>
            <a:off x="6474510" y="2055923"/>
            <a:ext cx="4889843" cy="2195885"/>
          </a:xfrm>
          <a:prstGeom prst="rect">
            <a:avLst/>
          </a:prstGeom>
        </p:spPr>
      </p:pic>
    </p:spTree>
    <p:extLst>
      <p:ext uri="{BB962C8B-B14F-4D97-AF65-F5344CB8AC3E}">
        <p14:creationId xmlns:p14="http://schemas.microsoft.com/office/powerpoint/2010/main" val="408114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8F465-BDE1-E3AC-23BE-1B0A2F066845}"/>
              </a:ext>
            </a:extLst>
          </p:cNvPr>
          <p:cNvSpPr>
            <a:spLocks noGrp="1"/>
          </p:cNvSpPr>
          <p:nvPr>
            <p:ph type="body" sz="quarter" idx="27"/>
          </p:nvPr>
        </p:nvSpPr>
        <p:spPr/>
        <p:txBody>
          <a:bodyPr/>
          <a:lstStyle/>
          <a:p>
            <a:r>
              <a:rPr lang="sv" dirty="0"/>
              <a:t>SÄTT ATT KOMMA PÅ DITT VARUMÄRKESNAMN…</a:t>
            </a:r>
          </a:p>
        </p:txBody>
      </p:sp>
      <p:cxnSp>
        <p:nvCxnSpPr>
          <p:cNvPr id="3" name="Straight Connector 2">
            <a:extLst>
              <a:ext uri="{FF2B5EF4-FFF2-40B4-BE49-F238E27FC236}">
                <a16:creationId xmlns:a16="http://schemas.microsoft.com/office/drawing/2014/main" id="{04DD2F48-B18B-E240-2F7B-CB4A67CE4E39}"/>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4" name="Text Placeholder 4">
            <a:extLst>
              <a:ext uri="{FF2B5EF4-FFF2-40B4-BE49-F238E27FC236}">
                <a16:creationId xmlns:a16="http://schemas.microsoft.com/office/drawing/2014/main" id="{F8B9BA60-5DAE-638A-3F41-8AB8562A727D}"/>
              </a:ext>
            </a:extLst>
          </p:cNvPr>
          <p:cNvSpPr txBox="1">
            <a:spLocks/>
          </p:cNvSpPr>
          <p:nvPr/>
        </p:nvSpPr>
        <p:spPr>
          <a:xfrm>
            <a:off x="2180492" y="1756269"/>
            <a:ext cx="2011182"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HUMOR</a:t>
            </a:r>
          </a:p>
        </p:txBody>
      </p:sp>
      <p:grpSp>
        <p:nvGrpSpPr>
          <p:cNvPr id="5" name="Group 4">
            <a:extLst>
              <a:ext uri="{FF2B5EF4-FFF2-40B4-BE49-F238E27FC236}">
                <a16:creationId xmlns:a16="http://schemas.microsoft.com/office/drawing/2014/main" id="{D86BD45D-4C9A-FD8A-8039-F1BEA103937B}"/>
              </a:ext>
            </a:extLst>
          </p:cNvPr>
          <p:cNvGrpSpPr/>
          <p:nvPr/>
        </p:nvGrpSpPr>
        <p:grpSpPr>
          <a:xfrm>
            <a:off x="721599" y="1587610"/>
            <a:ext cx="962058" cy="1191597"/>
            <a:chOff x="1828799" y="1798501"/>
            <a:chExt cx="1163784" cy="1441454"/>
          </a:xfrm>
        </p:grpSpPr>
        <p:sp>
          <p:nvSpPr>
            <p:cNvPr id="6" name="Graphic 4">
              <a:extLst>
                <a:ext uri="{FF2B5EF4-FFF2-40B4-BE49-F238E27FC236}">
                  <a16:creationId xmlns:a16="http://schemas.microsoft.com/office/drawing/2014/main" id="{C825A299-6A46-3B21-2B51-C34E099A7E6F}"/>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4">
              <a:extLst>
                <a:ext uri="{FF2B5EF4-FFF2-40B4-BE49-F238E27FC236}">
                  <a16:creationId xmlns:a16="http://schemas.microsoft.com/office/drawing/2014/main" id="{0210A782-C16D-1B80-B2DA-970656810800}"/>
                </a:ext>
              </a:extLst>
            </p:cNvPr>
            <p:cNvSpPr txBox="1">
              <a:spLocks/>
            </p:cNvSpPr>
            <p:nvPr/>
          </p:nvSpPr>
          <p:spPr>
            <a:xfrm>
              <a:off x="1828799" y="2277637"/>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000" b="1" dirty="0">
                  <a:solidFill>
                    <a:schemeClr val="bg1"/>
                  </a:solidFill>
                </a:rPr>
                <a:t>04</a:t>
              </a:r>
            </a:p>
          </p:txBody>
        </p:sp>
      </p:grpSp>
      <p:sp>
        <p:nvSpPr>
          <p:cNvPr id="8" name="TextBox 7">
            <a:extLst>
              <a:ext uri="{FF2B5EF4-FFF2-40B4-BE49-F238E27FC236}">
                <a16:creationId xmlns:a16="http://schemas.microsoft.com/office/drawing/2014/main" id="{D08C197E-04E5-85B6-8BFE-E6524647F848}"/>
              </a:ext>
            </a:extLst>
          </p:cNvPr>
          <p:cNvSpPr txBox="1"/>
          <p:nvPr/>
        </p:nvSpPr>
        <p:spPr>
          <a:xfrm>
            <a:off x="2180492" y="2223895"/>
            <a:ext cx="6097348" cy="369332"/>
          </a:xfrm>
          <a:prstGeom prst="rect">
            <a:avLst/>
          </a:prstGeom>
          <a:noFill/>
        </p:spPr>
        <p:txBody>
          <a:bodyPr wrap="square">
            <a:spAutoFit/>
          </a:bodyPr>
          <a:lstStyle/>
          <a:p>
            <a:r>
              <a:rPr lang="sv" dirty="0">
                <a:hlinkClick r:id="rId2"/>
              </a:rPr>
              <a:t>DETTA™ ÄR VÄXTBASERAT. LÖVAR.</a:t>
            </a:r>
            <a:endParaRPr lang="en-IE" dirty="0"/>
          </a:p>
        </p:txBody>
      </p:sp>
      <p:pic>
        <p:nvPicPr>
          <p:cNvPr id="11" name="Picture 10">
            <a:extLst>
              <a:ext uri="{FF2B5EF4-FFF2-40B4-BE49-F238E27FC236}">
                <a16:creationId xmlns:a16="http://schemas.microsoft.com/office/drawing/2014/main" id="{2FC07E7B-A9C5-3EC4-8328-CEF4128BA1D6}"/>
              </a:ext>
            </a:extLst>
          </p:cNvPr>
          <p:cNvPicPr>
            <a:picLocks noChangeAspect="1"/>
          </p:cNvPicPr>
          <p:nvPr/>
        </p:nvPicPr>
        <p:blipFill>
          <a:blip r:embed="rId3"/>
          <a:stretch>
            <a:fillRect/>
          </a:stretch>
        </p:blipFill>
        <p:spPr>
          <a:xfrm>
            <a:off x="7409401" y="1456635"/>
            <a:ext cx="4568279" cy="4711936"/>
          </a:xfrm>
          <a:prstGeom prst="rect">
            <a:avLst/>
          </a:prstGeom>
        </p:spPr>
      </p:pic>
      <p:sp>
        <p:nvSpPr>
          <p:cNvPr id="13" name="TextBox 12">
            <a:extLst>
              <a:ext uri="{FF2B5EF4-FFF2-40B4-BE49-F238E27FC236}">
                <a16:creationId xmlns:a16="http://schemas.microsoft.com/office/drawing/2014/main" id="{EBD74710-EB5D-EC90-209E-35F83719A1B9}"/>
              </a:ext>
            </a:extLst>
          </p:cNvPr>
          <p:cNvSpPr txBox="1"/>
          <p:nvPr/>
        </p:nvSpPr>
        <p:spPr>
          <a:xfrm>
            <a:off x="818755" y="2821587"/>
            <a:ext cx="6097348" cy="2462213"/>
          </a:xfrm>
          <a:prstGeom prst="rect">
            <a:avLst/>
          </a:prstGeom>
          <a:noFill/>
        </p:spPr>
        <p:txBody>
          <a:bodyPr wrap="square">
            <a:spAutoFit/>
          </a:bodyPr>
          <a:lstStyle/>
          <a:p>
            <a:r>
              <a:rPr lang="sv" sz="2200" dirty="0"/>
              <a:t>Från att driva med köttätare till att skämta om existentiella korvdilemman, lutar varumärket THIS sig åt en fräck ton som får växtbaserat ätande att kännas roligt, inte predikande.</a:t>
            </a:r>
          </a:p>
          <a:p>
            <a:endParaRPr lang="en-GB" sz="2200" dirty="0"/>
          </a:p>
          <a:p>
            <a:r>
              <a:rPr lang="sv" sz="2200" dirty="0"/>
              <a:t>Dess humor syftar till att avväpna, engagera och bygga en framstående varumärkesröst.</a:t>
            </a:r>
          </a:p>
        </p:txBody>
      </p:sp>
    </p:spTree>
    <p:extLst>
      <p:ext uri="{BB962C8B-B14F-4D97-AF65-F5344CB8AC3E}">
        <p14:creationId xmlns:p14="http://schemas.microsoft.com/office/powerpoint/2010/main" val="2811058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428449" y="1838064"/>
            <a:ext cx="11351463" cy="3762613"/>
          </a:xfrm>
        </p:spPr>
        <p:txBody>
          <a:bodyPr/>
          <a:lstStyle/>
          <a:p>
            <a:pPr marL="342900" indent="-342900">
              <a:buFont typeface="Arial" panose="020B0604020202020204" pitchFamily="34" charset="0"/>
              <a:buChar char="•"/>
            </a:pPr>
            <a:r>
              <a:rPr lang="sv" sz="2200" dirty="0">
                <a:solidFill>
                  <a:srgbClr val="382B1B"/>
                </a:solidFill>
              </a:rPr>
              <a:t>Förstå skillnaden mellan marknadsföring och försäljning och hur de samverkar för att få din verksamhet att växa</a:t>
            </a:r>
          </a:p>
          <a:p>
            <a:pPr marL="342900" indent="-342900">
              <a:buFont typeface="Arial" panose="020B0604020202020204" pitchFamily="34" charset="0"/>
              <a:buChar char="•"/>
            </a:pPr>
            <a:r>
              <a:rPr lang="sv" sz="2200" dirty="0">
                <a:solidFill>
                  <a:srgbClr val="382B1B"/>
                </a:solidFill>
              </a:rPr>
              <a:t>Förklara varför din varumärkesberättelse är viktig och hur du skapar ett varumärke som bygger förtroende</a:t>
            </a:r>
          </a:p>
          <a:p>
            <a:pPr marL="342900" indent="-342900">
              <a:buFont typeface="Arial" panose="020B0604020202020204" pitchFamily="34" charset="0"/>
              <a:buChar char="•"/>
            </a:pPr>
            <a:r>
              <a:rPr lang="sv" sz="2200" dirty="0">
                <a:solidFill>
                  <a:srgbClr val="382B1B"/>
                </a:solidFill>
              </a:rPr>
              <a:t>Identifiera vad som gör att din produkt eller tjänst sticker ut på en fullsatt och konkurrensutsatt livsmedelsmarknad</a:t>
            </a:r>
          </a:p>
          <a:p>
            <a:pPr marL="342900" indent="-342900">
              <a:buFont typeface="Arial" panose="020B0604020202020204" pitchFamily="34" charset="0"/>
              <a:buChar char="•"/>
            </a:pPr>
            <a:r>
              <a:rPr lang="sv" sz="2200" dirty="0">
                <a:solidFill>
                  <a:srgbClr val="382B1B"/>
                </a:solidFill>
              </a:rPr>
              <a:t>Lär dig hur du förvandlar produktfunktioner till meningsfulla fördelar som skapar en relation med dina kunder</a:t>
            </a:r>
          </a:p>
          <a:p>
            <a:pPr marL="342900" indent="-342900">
              <a:buFont typeface="Arial" panose="020B0604020202020204" pitchFamily="34" charset="0"/>
              <a:buChar char="•"/>
            </a:pPr>
            <a:r>
              <a:rPr lang="sv" sz="2200" dirty="0">
                <a:solidFill>
                  <a:srgbClr val="382B1B"/>
                </a:solidFill>
              </a:rPr>
              <a:t>Förstå 11 billiga och effektiva marknadsföringsverktyg som kommer att lyfta din nya livsmedelsverksamhet</a:t>
            </a:r>
          </a:p>
          <a:p>
            <a:pPr algn="ctr"/>
            <a:br>
              <a:rPr lang="en-GB" sz="2200" noProof="0" dirty="0">
                <a:solidFill>
                  <a:srgbClr val="382B1B"/>
                </a:solidFill>
              </a:rPr>
            </a:br>
            <a:endParaRPr lang="en-GB" sz="2200" noProof="0" dirty="0">
              <a:solidFill>
                <a:srgbClr val="382B1B"/>
              </a:solidFill>
            </a:endParaRPr>
          </a:p>
          <a:p>
            <a:pPr algn="ctr"/>
            <a:r>
              <a:rPr lang="sv" sz="2200" noProof="0" dirty="0">
                <a:solidFill>
                  <a:srgbClr val="382B1B"/>
                </a:solidFill>
              </a:rPr>
              <a:t> </a:t>
            </a:r>
          </a:p>
        </p:txBody>
      </p:sp>
      <p:sp>
        <p:nvSpPr>
          <p:cNvPr id="5" name="TextBox 4">
            <a:extLst>
              <a:ext uri="{FF2B5EF4-FFF2-40B4-BE49-F238E27FC236}">
                <a16:creationId xmlns:a16="http://schemas.microsoft.com/office/drawing/2014/main" id="{0FEFA252-3FAF-1C8E-B6D4-33DF8AC72F16}"/>
              </a:ext>
            </a:extLst>
          </p:cNvPr>
          <p:cNvSpPr txBox="1"/>
          <p:nvPr/>
        </p:nvSpPr>
        <p:spPr>
          <a:xfrm>
            <a:off x="399699" y="215796"/>
            <a:ext cx="11408964" cy="1077218"/>
          </a:xfrm>
          <a:prstGeom prst="rect">
            <a:avLst/>
          </a:prstGeom>
          <a:noFill/>
        </p:spPr>
        <p:txBody>
          <a:bodyPr wrap="square">
            <a:spAutoFit/>
          </a:bodyPr>
          <a:lstStyle/>
          <a:p>
            <a:pPr>
              <a:buNone/>
            </a:pPr>
            <a:r>
              <a:rPr lang="sv" sz="3200" b="1" dirty="0"/>
              <a:t>Lärandemål – Steg 5: Livsmedelsmarknadsföring till ett lågt pris</a:t>
            </a:r>
          </a:p>
          <a:p>
            <a:pPr>
              <a:buNone/>
            </a:pPr>
            <a:r>
              <a:rPr lang="sv" sz="3200" dirty="0"/>
              <a:t>Vid slutet av steg 5 kommer du att kunna:</a:t>
            </a:r>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34F46-37C4-7E4D-58CC-696716AB221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AD7FC08-D2C7-75EB-4C78-1A36E4FA6560}"/>
              </a:ext>
            </a:extLst>
          </p:cNvPr>
          <p:cNvSpPr>
            <a:spLocks noGrp="1"/>
          </p:cNvSpPr>
          <p:nvPr>
            <p:ph type="body" sz="quarter" idx="27"/>
          </p:nvPr>
        </p:nvSpPr>
        <p:spPr/>
        <p:txBody>
          <a:bodyPr/>
          <a:lstStyle/>
          <a:p>
            <a:r>
              <a:rPr lang="sv" dirty="0"/>
              <a:t>SÄTT ATT KOMMA PÅ DITT VARUMÄRKESNAMN…</a:t>
            </a:r>
          </a:p>
        </p:txBody>
      </p:sp>
      <p:cxnSp>
        <p:nvCxnSpPr>
          <p:cNvPr id="3" name="Straight Connector 2">
            <a:extLst>
              <a:ext uri="{FF2B5EF4-FFF2-40B4-BE49-F238E27FC236}">
                <a16:creationId xmlns:a16="http://schemas.microsoft.com/office/drawing/2014/main" id="{5CD163EE-A017-E485-B011-8DDF99E894BF}"/>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4" name="Text Placeholder 4">
            <a:extLst>
              <a:ext uri="{FF2B5EF4-FFF2-40B4-BE49-F238E27FC236}">
                <a16:creationId xmlns:a16="http://schemas.microsoft.com/office/drawing/2014/main" id="{8061D6AE-1696-262D-7EB5-9C1D841C2F47}"/>
              </a:ext>
            </a:extLst>
          </p:cNvPr>
          <p:cNvSpPr txBox="1">
            <a:spLocks/>
          </p:cNvSpPr>
          <p:nvPr/>
        </p:nvSpPr>
        <p:spPr>
          <a:xfrm>
            <a:off x="2180492" y="1756269"/>
            <a:ext cx="2011182"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HUMOR</a:t>
            </a:r>
          </a:p>
        </p:txBody>
      </p:sp>
      <p:grpSp>
        <p:nvGrpSpPr>
          <p:cNvPr id="5" name="Group 4">
            <a:extLst>
              <a:ext uri="{FF2B5EF4-FFF2-40B4-BE49-F238E27FC236}">
                <a16:creationId xmlns:a16="http://schemas.microsoft.com/office/drawing/2014/main" id="{7BDB1A69-93F3-3DA2-1EF1-0AAC7B02F83A}"/>
              </a:ext>
            </a:extLst>
          </p:cNvPr>
          <p:cNvGrpSpPr/>
          <p:nvPr/>
        </p:nvGrpSpPr>
        <p:grpSpPr>
          <a:xfrm>
            <a:off x="710144" y="1355703"/>
            <a:ext cx="962058" cy="1191597"/>
            <a:chOff x="1828799" y="1798501"/>
            <a:chExt cx="1163784" cy="1441454"/>
          </a:xfrm>
        </p:grpSpPr>
        <p:sp>
          <p:nvSpPr>
            <p:cNvPr id="6" name="Graphic 4">
              <a:extLst>
                <a:ext uri="{FF2B5EF4-FFF2-40B4-BE49-F238E27FC236}">
                  <a16:creationId xmlns:a16="http://schemas.microsoft.com/office/drawing/2014/main" id="{90E20B69-5728-B980-16DF-6134E838AD23}"/>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4">
              <a:extLst>
                <a:ext uri="{FF2B5EF4-FFF2-40B4-BE49-F238E27FC236}">
                  <a16:creationId xmlns:a16="http://schemas.microsoft.com/office/drawing/2014/main" id="{ACA3554E-00F0-3ECE-DD25-C1317258A52C}"/>
                </a:ext>
              </a:extLst>
            </p:cNvPr>
            <p:cNvSpPr txBox="1">
              <a:spLocks/>
            </p:cNvSpPr>
            <p:nvPr/>
          </p:nvSpPr>
          <p:spPr>
            <a:xfrm>
              <a:off x="1828799" y="2277637"/>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000" b="1" dirty="0">
                  <a:solidFill>
                    <a:schemeClr val="bg1"/>
                  </a:solidFill>
                </a:rPr>
                <a:t>04</a:t>
              </a:r>
            </a:p>
          </p:txBody>
        </p:sp>
      </p:grpSp>
      <p:sp>
        <p:nvSpPr>
          <p:cNvPr id="8" name="TextBox 7">
            <a:extLst>
              <a:ext uri="{FF2B5EF4-FFF2-40B4-BE49-F238E27FC236}">
                <a16:creationId xmlns:a16="http://schemas.microsoft.com/office/drawing/2014/main" id="{A4E55629-7093-9734-C51A-D6FDCD93F16A}"/>
              </a:ext>
            </a:extLst>
          </p:cNvPr>
          <p:cNvSpPr txBox="1"/>
          <p:nvPr/>
        </p:nvSpPr>
        <p:spPr>
          <a:xfrm>
            <a:off x="818755" y="2545609"/>
            <a:ext cx="6763482" cy="4154984"/>
          </a:xfrm>
          <a:prstGeom prst="rect">
            <a:avLst/>
          </a:prstGeom>
          <a:noFill/>
        </p:spPr>
        <p:txBody>
          <a:bodyPr wrap="square">
            <a:spAutoFit/>
          </a:bodyPr>
          <a:lstStyle/>
          <a:p>
            <a:pPr>
              <a:buNone/>
            </a:pPr>
            <a:r>
              <a:rPr lang="sv" sz="2200" b="1" dirty="0"/>
              <a:t>Peas of Heaven, </a:t>
            </a:r>
            <a:r>
              <a:rPr lang="sv" sz="2200" dirty="0"/>
              <a:t>Göteborg, Sverige </a:t>
            </a:r>
            <a:r>
              <a:rPr lang="sv" sz="2200" dirty="0">
                <a:hlinkClick r:id="rId2"/>
              </a:rPr>
              <a:t>https://www.peasofheaven.se/</a:t>
            </a:r>
            <a:r>
              <a:rPr lang="sv" sz="2200" dirty="0"/>
              <a:t>   </a:t>
            </a:r>
            <a:br>
              <a:rPr lang="en-GB" sz="2200" dirty="0"/>
            </a:br>
            <a:r>
              <a:rPr lang="sv" sz="2200" b="1" dirty="0">
                <a:solidFill>
                  <a:srgbClr val="84BFA4"/>
                </a:solidFill>
              </a:rPr>
              <a:t>Översikt </a:t>
            </a:r>
            <a:r>
              <a:rPr lang="sv" sz="2200" dirty="0">
                <a:solidFill>
                  <a:srgbClr val="84BFA4"/>
                </a:solidFill>
              </a:rPr>
              <a:t>: </a:t>
            </a:r>
            <a:r>
              <a:rPr lang="sv" sz="2200" dirty="0"/>
              <a:t>Peas of Heaven är en växtbaserad matstartup som producerar köttfria produkter som chorizo, bratwurst och hamburgare. Varumärket använder humor i sina marknadsföringskampanjer, som att avbilda växtbaserat kött som växer på fält, för att göra växtbaserad kost mer lättillgänglig och rolig.</a:t>
            </a:r>
          </a:p>
          <a:p>
            <a:endParaRPr lang="en-GB" sz="2200" dirty="0"/>
          </a:p>
          <a:p>
            <a:r>
              <a:rPr lang="sv" sz="2200" b="1" dirty="0">
                <a:solidFill>
                  <a:srgbClr val="84BFA4"/>
                </a:solidFill>
              </a:rPr>
              <a:t>LÄS </a:t>
            </a:r>
            <a:r>
              <a:rPr lang="sv" sz="2200" dirty="0"/>
              <a:t>: </a:t>
            </a:r>
            <a:r>
              <a:rPr lang="sv" sz="2200" dirty="0">
                <a:hlinkClick r:id="rId3"/>
              </a:rPr>
              <a:t>https://www.adweek.com/brand-marketing/the-brand-that-aims-to-see-the-funny-side-of-plant-based-food/</a:t>
            </a:r>
            <a:r>
              <a:rPr lang="sv" sz="2200" dirty="0"/>
              <a:t> </a:t>
            </a:r>
            <a:endParaRPr lang="en-IE" dirty="0"/>
          </a:p>
        </p:txBody>
      </p:sp>
      <p:pic>
        <p:nvPicPr>
          <p:cNvPr id="12" name="Picture 11">
            <a:extLst>
              <a:ext uri="{FF2B5EF4-FFF2-40B4-BE49-F238E27FC236}">
                <a16:creationId xmlns:a16="http://schemas.microsoft.com/office/drawing/2014/main" id="{464C84F7-3592-6B6F-842A-E0B92E233681}"/>
              </a:ext>
            </a:extLst>
          </p:cNvPr>
          <p:cNvPicPr>
            <a:picLocks noChangeAspect="1"/>
          </p:cNvPicPr>
          <p:nvPr/>
        </p:nvPicPr>
        <p:blipFill>
          <a:blip r:embed="rId4"/>
          <a:stretch>
            <a:fillRect/>
          </a:stretch>
        </p:blipFill>
        <p:spPr>
          <a:xfrm>
            <a:off x="7620385" y="2083055"/>
            <a:ext cx="4346946" cy="4154967"/>
          </a:xfrm>
          <a:prstGeom prst="rect">
            <a:avLst/>
          </a:prstGeom>
        </p:spPr>
      </p:pic>
    </p:spTree>
    <p:extLst>
      <p:ext uri="{BB962C8B-B14F-4D97-AF65-F5344CB8AC3E}">
        <p14:creationId xmlns:p14="http://schemas.microsoft.com/office/powerpoint/2010/main" val="3173033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8F465-BDE1-E3AC-23BE-1B0A2F066845}"/>
              </a:ext>
            </a:extLst>
          </p:cNvPr>
          <p:cNvSpPr>
            <a:spLocks noGrp="1"/>
          </p:cNvSpPr>
          <p:nvPr>
            <p:ph type="body" sz="quarter" idx="27"/>
          </p:nvPr>
        </p:nvSpPr>
        <p:spPr/>
        <p:txBody>
          <a:bodyPr/>
          <a:lstStyle/>
          <a:p>
            <a:r>
              <a:rPr lang="sv" dirty="0"/>
              <a:t>SÄTT ATT KOMMA PÅ DITT VARUMÄRKESNAMN…</a:t>
            </a:r>
          </a:p>
        </p:txBody>
      </p:sp>
      <p:cxnSp>
        <p:nvCxnSpPr>
          <p:cNvPr id="3" name="Straight Connector 2">
            <a:extLst>
              <a:ext uri="{FF2B5EF4-FFF2-40B4-BE49-F238E27FC236}">
                <a16:creationId xmlns:a16="http://schemas.microsoft.com/office/drawing/2014/main" id="{04DD2F48-B18B-E240-2F7B-CB4A67CE4E39}"/>
              </a:ext>
            </a:extLst>
          </p:cNvPr>
          <p:cNvCxnSpPr>
            <a:cxnSpLocks/>
          </p:cNvCxnSpPr>
          <p:nvPr/>
        </p:nvCxnSpPr>
        <p:spPr>
          <a:xfrm flipH="1">
            <a:off x="818755" y="1655926"/>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4" name="Text Placeholder 4">
            <a:extLst>
              <a:ext uri="{FF2B5EF4-FFF2-40B4-BE49-F238E27FC236}">
                <a16:creationId xmlns:a16="http://schemas.microsoft.com/office/drawing/2014/main" id="{F8B9BA60-5DAE-638A-3F41-8AB8562A727D}"/>
              </a:ext>
            </a:extLst>
          </p:cNvPr>
          <p:cNvSpPr txBox="1">
            <a:spLocks/>
          </p:cNvSpPr>
          <p:nvPr/>
        </p:nvSpPr>
        <p:spPr>
          <a:xfrm>
            <a:off x="2215128" y="1404120"/>
            <a:ext cx="5072362" cy="522626"/>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sv" sz="3200" b="1" dirty="0">
                <a:solidFill>
                  <a:srgbClr val="94C7B0"/>
                </a:solidFill>
              </a:rPr>
              <a:t>VÄRDERINGSBASERAD</a:t>
            </a:r>
          </a:p>
          <a:p>
            <a:pPr>
              <a:lnSpc>
                <a:spcPts val="2940"/>
              </a:lnSpc>
            </a:pPr>
            <a:endParaRPr lang="en-US" sz="3200" b="1" dirty="0">
              <a:solidFill>
                <a:srgbClr val="94C7B0"/>
              </a:solidFill>
            </a:endParaRPr>
          </a:p>
        </p:txBody>
      </p:sp>
      <p:grpSp>
        <p:nvGrpSpPr>
          <p:cNvPr id="5" name="Group 4">
            <a:extLst>
              <a:ext uri="{FF2B5EF4-FFF2-40B4-BE49-F238E27FC236}">
                <a16:creationId xmlns:a16="http://schemas.microsoft.com/office/drawing/2014/main" id="{D86BD45D-4C9A-FD8A-8039-F1BEA103937B}"/>
              </a:ext>
            </a:extLst>
          </p:cNvPr>
          <p:cNvGrpSpPr/>
          <p:nvPr/>
        </p:nvGrpSpPr>
        <p:grpSpPr>
          <a:xfrm>
            <a:off x="1018595" y="1160470"/>
            <a:ext cx="962058" cy="1191597"/>
            <a:chOff x="1828799" y="1798501"/>
            <a:chExt cx="1163784" cy="1441454"/>
          </a:xfrm>
        </p:grpSpPr>
        <p:sp>
          <p:nvSpPr>
            <p:cNvPr id="6" name="Graphic 4">
              <a:extLst>
                <a:ext uri="{FF2B5EF4-FFF2-40B4-BE49-F238E27FC236}">
                  <a16:creationId xmlns:a16="http://schemas.microsoft.com/office/drawing/2014/main" id="{C825A299-6A46-3B21-2B51-C34E099A7E6F}"/>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4">
              <a:extLst>
                <a:ext uri="{FF2B5EF4-FFF2-40B4-BE49-F238E27FC236}">
                  <a16:creationId xmlns:a16="http://schemas.microsoft.com/office/drawing/2014/main" id="{0210A782-C16D-1B80-B2DA-970656810800}"/>
                </a:ext>
              </a:extLst>
            </p:cNvPr>
            <p:cNvSpPr txBox="1">
              <a:spLocks/>
            </p:cNvSpPr>
            <p:nvPr/>
          </p:nvSpPr>
          <p:spPr>
            <a:xfrm>
              <a:off x="1828799" y="2277637"/>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000" b="1" dirty="0">
                  <a:solidFill>
                    <a:schemeClr val="bg1"/>
                  </a:solidFill>
                </a:rPr>
                <a:t>05</a:t>
              </a:r>
            </a:p>
          </p:txBody>
        </p:sp>
      </p:grpSp>
      <p:sp>
        <p:nvSpPr>
          <p:cNvPr id="7" name="Text Placeholder 2">
            <a:extLst>
              <a:ext uri="{FF2B5EF4-FFF2-40B4-BE49-F238E27FC236}">
                <a16:creationId xmlns:a16="http://schemas.microsoft.com/office/drawing/2014/main" id="{F8A16608-6C5C-A0C8-F32B-864F0C6F7762}"/>
              </a:ext>
            </a:extLst>
          </p:cNvPr>
          <p:cNvSpPr txBox="1">
            <a:spLocks/>
          </p:cNvSpPr>
          <p:nvPr/>
        </p:nvSpPr>
        <p:spPr>
          <a:xfrm>
            <a:off x="2232742" y="2559804"/>
            <a:ext cx="10042876"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dirty="0"/>
          </a:p>
        </p:txBody>
      </p:sp>
      <p:sp>
        <p:nvSpPr>
          <p:cNvPr id="11" name="TextBox 10">
            <a:extLst>
              <a:ext uri="{FF2B5EF4-FFF2-40B4-BE49-F238E27FC236}">
                <a16:creationId xmlns:a16="http://schemas.microsoft.com/office/drawing/2014/main" id="{513BBEFD-D31C-B92A-6BB8-5F0B2F8AE957}"/>
              </a:ext>
            </a:extLst>
          </p:cNvPr>
          <p:cNvSpPr txBox="1"/>
          <p:nvPr/>
        </p:nvSpPr>
        <p:spPr>
          <a:xfrm>
            <a:off x="495779" y="2056162"/>
            <a:ext cx="8514172" cy="4662829"/>
          </a:xfrm>
          <a:prstGeom prst="rect">
            <a:avLst/>
          </a:prstGeom>
          <a:noFill/>
        </p:spPr>
        <p:txBody>
          <a:bodyPr wrap="square" lIns="91440" tIns="45720" rIns="91440" bIns="45720" anchor="t">
            <a:spAutoFit/>
          </a:bodyPr>
          <a:lstStyle/>
          <a:p>
            <a:r>
              <a:rPr lang="sv" sz="2200" dirty="0" err="1"/>
              <a:t>Oddbox</a:t>
            </a:r>
            <a:r>
              <a:rPr lang="sv" sz="2200" dirty="0"/>
              <a:t> är en brittisk prenumerationstjänst för frukt och grönt med ett tydligt värderingsfokuserat varumärke som kretsar kring att bekämpa matsvinn. Men det som verkligen skiljer den från mängden är hur den förvandlar det uppdraget till en känslomässigt fängslande och användarvänlig upplevelse.</a:t>
            </a:r>
          </a:p>
          <a:p>
            <a:endParaRPr lang="en-GB" sz="800" dirty="0"/>
          </a:p>
          <a:p>
            <a:pPr marL="342900" indent="-342900">
              <a:buFont typeface="Arial" panose="020B0604020202020204" pitchFamily="34" charset="0"/>
              <a:buChar char="•"/>
            </a:pPr>
            <a:r>
              <a:rPr lang="sv" sz="2200" dirty="0">
                <a:solidFill>
                  <a:srgbClr val="84BFA4"/>
                </a:solidFill>
              </a:rPr>
              <a:t> </a:t>
            </a:r>
            <a:r>
              <a:rPr lang="sv" sz="2200" b="1" dirty="0">
                <a:solidFill>
                  <a:srgbClr val="84BFA4"/>
                </a:solidFill>
              </a:rPr>
              <a:t>Varumärkets kärnuppdrag: </a:t>
            </a:r>
            <a:r>
              <a:rPr lang="sv" sz="2200" dirty="0"/>
              <a:t>"Rädda överskottsfrukter och grönsaker för att bekämpa matsvinn och klimatförändringar."</a:t>
            </a:r>
          </a:p>
          <a:p>
            <a:pPr marL="342900" indent="-342900">
              <a:buFont typeface="Arial" panose="020B0604020202020204" pitchFamily="34" charset="0"/>
              <a:buChar char="•"/>
            </a:pPr>
            <a:r>
              <a:rPr lang="sv" sz="2200" b="1" dirty="0">
                <a:solidFill>
                  <a:srgbClr val="84BFA4"/>
                </a:solidFill>
              </a:rPr>
              <a:t>USP: </a:t>
            </a:r>
            <a:r>
              <a:rPr lang="sv" sz="2200" dirty="0"/>
              <a:t>Arbetar direkt med jordbrukare för att rädda produkter som är för stora, små, konstigt formade eller överskott från att gå till spillo.</a:t>
            </a:r>
          </a:p>
          <a:p>
            <a:pPr marL="342900" indent="-342900">
              <a:buFont typeface="Arial" panose="020B0604020202020204" pitchFamily="34" charset="0"/>
              <a:buChar char="•"/>
            </a:pPr>
            <a:r>
              <a:rPr lang="sv" sz="2200" b="1" dirty="0">
                <a:solidFill>
                  <a:srgbClr val="84BFA4"/>
                </a:solidFill>
              </a:rPr>
              <a:t>Modell: </a:t>
            </a:r>
            <a:r>
              <a:rPr lang="sv" sz="2200" dirty="0"/>
              <a:t>Prenumerationslådor som levereras till din dörr varannan eller varannan vecka, med detaljerad information om vad som finns i lådan och varför den skulle ha gått till spillo </a:t>
            </a:r>
            <a:r>
              <a:rPr lang="sv" dirty="0"/>
              <a:t>.</a:t>
            </a:r>
          </a:p>
          <a:p>
            <a:pPr marL="342900" indent="-342900">
              <a:buFont typeface="Arial" panose="020B0604020202020204" pitchFamily="34" charset="0"/>
              <a:buChar char="•"/>
            </a:pPr>
            <a:r>
              <a:rPr lang="sv" dirty="0"/>
              <a:t> </a:t>
            </a:r>
            <a:r>
              <a:rPr lang="sv" sz="2200" b="1" dirty="0">
                <a:solidFill>
                  <a:srgbClr val="84BFA4"/>
                </a:solidFill>
              </a:rPr>
              <a:t>BESÖK </a:t>
            </a:r>
            <a:r>
              <a:rPr lang="sv" sz="2200" dirty="0">
                <a:hlinkClick r:id="rId2"/>
              </a:rPr>
              <a:t>Wonky Fruit &amp; Veg | Härligt udda och levererat till din dörr</a:t>
            </a:r>
            <a:endParaRPr lang="en-IE" sz="2200" dirty="0"/>
          </a:p>
        </p:txBody>
      </p:sp>
      <p:pic>
        <p:nvPicPr>
          <p:cNvPr id="13" name="Picture 12">
            <a:extLst>
              <a:ext uri="{FF2B5EF4-FFF2-40B4-BE49-F238E27FC236}">
                <a16:creationId xmlns:a16="http://schemas.microsoft.com/office/drawing/2014/main" id="{99C90DEF-0AB5-496A-F4D8-7C83600AFA4D}"/>
              </a:ext>
            </a:extLst>
          </p:cNvPr>
          <p:cNvPicPr>
            <a:picLocks noChangeAspect="1"/>
          </p:cNvPicPr>
          <p:nvPr/>
        </p:nvPicPr>
        <p:blipFill>
          <a:blip r:embed="rId3"/>
          <a:stretch>
            <a:fillRect/>
          </a:stretch>
        </p:blipFill>
        <p:spPr>
          <a:xfrm>
            <a:off x="9039219" y="3458878"/>
            <a:ext cx="3003847" cy="1531060"/>
          </a:xfrm>
          <a:prstGeom prst="rect">
            <a:avLst/>
          </a:prstGeom>
        </p:spPr>
      </p:pic>
    </p:spTree>
    <p:extLst>
      <p:ext uri="{BB962C8B-B14F-4D97-AF65-F5344CB8AC3E}">
        <p14:creationId xmlns:p14="http://schemas.microsoft.com/office/powerpoint/2010/main" val="2398047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8F465-BDE1-E3AC-23BE-1B0A2F066845}"/>
              </a:ext>
            </a:extLst>
          </p:cNvPr>
          <p:cNvSpPr>
            <a:spLocks noGrp="1"/>
          </p:cNvSpPr>
          <p:nvPr>
            <p:ph type="body" sz="quarter" idx="27"/>
          </p:nvPr>
        </p:nvSpPr>
        <p:spPr/>
        <p:txBody>
          <a:bodyPr/>
          <a:lstStyle/>
          <a:p>
            <a:r>
              <a:rPr lang="sv" dirty="0"/>
              <a:t>FÄRGENS PSYKOLOGI INOM VARUMÄRKE</a:t>
            </a:r>
            <a:endParaRPr lang="en-US" dirty="0"/>
          </a:p>
        </p:txBody>
      </p:sp>
      <p:sp>
        <p:nvSpPr>
          <p:cNvPr id="10" name="Text Placeholder 7">
            <a:extLst>
              <a:ext uri="{FF2B5EF4-FFF2-40B4-BE49-F238E27FC236}">
                <a16:creationId xmlns:a16="http://schemas.microsoft.com/office/drawing/2014/main" id="{F8741834-BAC7-7DA9-48CF-B24DD21A1DDA}"/>
              </a:ext>
            </a:extLst>
          </p:cNvPr>
          <p:cNvSpPr txBox="1">
            <a:spLocks/>
          </p:cNvSpPr>
          <p:nvPr/>
        </p:nvSpPr>
        <p:spPr>
          <a:xfrm>
            <a:off x="141109" y="1415862"/>
            <a:ext cx="7350284" cy="155937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sz="2800" b="1" dirty="0">
                <a:solidFill>
                  <a:srgbClr val="84BFA4"/>
                </a:solidFill>
              </a:rPr>
              <a:t>Visse du att det finns en vetenskap bakom färg?</a:t>
            </a:r>
          </a:p>
          <a:p>
            <a:pPr>
              <a:buClr>
                <a:srgbClr val="B6D1E1"/>
              </a:buClr>
            </a:pPr>
            <a:r>
              <a:rPr lang="sv" dirty="0"/>
              <a:t>Varje färg bär på undermedvetna associationer. </a:t>
            </a:r>
            <a:br>
              <a:rPr lang="sv" dirty="0"/>
            </a:br>
            <a:r>
              <a:rPr lang="sv" dirty="0"/>
              <a:t>Här är en snabb sammanfattning:</a:t>
            </a:r>
          </a:p>
          <a:p>
            <a:pPr>
              <a:buClr>
                <a:srgbClr val="B6D1E1"/>
              </a:buClr>
            </a:pPr>
            <a:endParaRPr lang="en-US" dirty="0"/>
          </a:p>
          <a:p>
            <a:pPr marL="342900" indent="-342900">
              <a:buClr>
                <a:srgbClr val="B6D1E1"/>
              </a:buClr>
              <a:buFont typeface="Arial" panose="020B0604020202020204" pitchFamily="34" charset="0"/>
              <a:buChar char="•"/>
            </a:pPr>
            <a:r>
              <a:rPr lang="sv" dirty="0"/>
              <a:t>Grönt - Hållbarhet, hälsa, natur (t.ex. </a:t>
            </a:r>
            <a:r>
              <a:rPr lang="sv" dirty="0" err="1"/>
              <a:t>Oddbox</a:t>
            </a:r>
            <a:r>
              <a:rPr lang="sv" dirty="0"/>
              <a:t> )</a:t>
            </a:r>
          </a:p>
          <a:p>
            <a:pPr marL="342900" indent="-342900">
              <a:buClr>
                <a:srgbClr val="B6D1E1"/>
              </a:buClr>
              <a:buFont typeface="Arial" panose="020B0604020202020204" pitchFamily="34" charset="0"/>
              <a:buChar char="•"/>
            </a:pPr>
            <a:r>
              <a:rPr lang="sv" dirty="0"/>
              <a:t>Blå - Förtroende, lugn, professionalism (tänk vatten och frysta livsmedelsmärken)</a:t>
            </a:r>
          </a:p>
          <a:p>
            <a:pPr marL="342900" indent="-342900">
              <a:buClr>
                <a:srgbClr val="B6D1E1"/>
              </a:buClr>
              <a:buFont typeface="Arial" panose="020B0604020202020204" pitchFamily="34" charset="0"/>
              <a:buChar char="•"/>
            </a:pPr>
            <a:r>
              <a:rPr lang="sv" dirty="0"/>
              <a:t>Gul - Optimism, värme, uppmärksamhetsfångande (Tony's </a:t>
            </a:r>
            <a:r>
              <a:rPr lang="sv" dirty="0" err="1"/>
              <a:t>Chocolonely</a:t>
            </a:r>
            <a:r>
              <a:rPr lang="sv" dirty="0"/>
              <a:t> , Rubies in the Rubble)</a:t>
            </a:r>
          </a:p>
          <a:p>
            <a:pPr marL="342900" indent="-342900">
              <a:buClr>
                <a:srgbClr val="B6D1E1"/>
              </a:buClr>
              <a:buFont typeface="Arial" panose="020B0604020202020204" pitchFamily="34" charset="0"/>
              <a:buChar char="•"/>
            </a:pPr>
            <a:r>
              <a:rPr lang="sv" dirty="0"/>
              <a:t>Röd - Djärvhet, energi, brådska</a:t>
            </a:r>
          </a:p>
          <a:p>
            <a:pPr marL="342900" indent="-342900">
              <a:buClr>
                <a:srgbClr val="B6D1E1"/>
              </a:buClr>
              <a:buFont typeface="Arial" panose="020B0604020202020204" pitchFamily="34" charset="0"/>
              <a:buChar char="•"/>
            </a:pPr>
            <a:r>
              <a:rPr lang="sv" dirty="0"/>
              <a:t>Lila - Kreativitet, lyx, egenhet</a:t>
            </a:r>
          </a:p>
          <a:p>
            <a:pPr marL="342900" indent="-342900">
              <a:buClr>
                <a:srgbClr val="B6D1E1"/>
              </a:buClr>
              <a:buFont typeface="Arial" panose="020B0604020202020204" pitchFamily="34" charset="0"/>
              <a:buChar char="•"/>
            </a:pPr>
            <a:r>
              <a:rPr lang="sv" dirty="0"/>
              <a:t>Svartvitt - Modernitet, minimalism, sofistikering</a:t>
            </a:r>
          </a:p>
          <a:p>
            <a:pPr>
              <a:buClr>
                <a:srgbClr val="B6D1E1"/>
              </a:buClr>
            </a:pPr>
            <a:endParaRPr lang="en-US" sz="2800" dirty="0"/>
          </a:p>
          <a:p>
            <a:pPr>
              <a:buClr>
                <a:srgbClr val="B6D1E1"/>
              </a:buClr>
            </a:pPr>
            <a:endParaRPr lang="en-US" sz="2800" dirty="0"/>
          </a:p>
          <a:p>
            <a:pPr>
              <a:buClr>
                <a:srgbClr val="B6D1E1"/>
              </a:buClr>
            </a:pPr>
            <a:endParaRPr lang="en-US" i="1" dirty="0"/>
          </a:p>
        </p:txBody>
      </p:sp>
      <p:grpSp>
        <p:nvGrpSpPr>
          <p:cNvPr id="6" name="Google Shape;612;p39">
            <a:extLst>
              <a:ext uri="{FF2B5EF4-FFF2-40B4-BE49-F238E27FC236}">
                <a16:creationId xmlns:a16="http://schemas.microsoft.com/office/drawing/2014/main" id="{036901EA-4E75-50A5-B48A-865D55C44615}"/>
              </a:ext>
            </a:extLst>
          </p:cNvPr>
          <p:cNvGrpSpPr/>
          <p:nvPr/>
        </p:nvGrpSpPr>
        <p:grpSpPr>
          <a:xfrm>
            <a:off x="7962651" y="4145266"/>
            <a:ext cx="453026" cy="462520"/>
            <a:chOff x="3951850" y="2985350"/>
            <a:chExt cx="407950" cy="416500"/>
          </a:xfrm>
        </p:grpSpPr>
        <p:sp>
          <p:nvSpPr>
            <p:cNvPr id="18" name="Google Shape;613;p39">
              <a:extLst>
                <a:ext uri="{FF2B5EF4-FFF2-40B4-BE49-F238E27FC236}">
                  <a16:creationId xmlns:a16="http://schemas.microsoft.com/office/drawing/2014/main" id="{5B9BED3E-9A0F-38F5-17D9-010E9CE07974}"/>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4;p39">
              <a:extLst>
                <a:ext uri="{FF2B5EF4-FFF2-40B4-BE49-F238E27FC236}">
                  <a16:creationId xmlns:a16="http://schemas.microsoft.com/office/drawing/2014/main" id="{5E66C9C7-484A-8400-A31F-923C246FEB1D}"/>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5;p39">
              <a:extLst>
                <a:ext uri="{FF2B5EF4-FFF2-40B4-BE49-F238E27FC236}">
                  <a16:creationId xmlns:a16="http://schemas.microsoft.com/office/drawing/2014/main" id="{BB2F42CA-6153-22D2-9205-BE0D0433CF32}"/>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6;p39">
              <a:extLst>
                <a:ext uri="{FF2B5EF4-FFF2-40B4-BE49-F238E27FC236}">
                  <a16:creationId xmlns:a16="http://schemas.microsoft.com/office/drawing/2014/main" id="{F6D2ACE1-CE3F-DB76-343E-6B4925527524}"/>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ectangle 23">
            <a:extLst>
              <a:ext uri="{FF2B5EF4-FFF2-40B4-BE49-F238E27FC236}">
                <a16:creationId xmlns:a16="http://schemas.microsoft.com/office/drawing/2014/main" id="{578BA68E-987E-08BE-E400-DE7619C9BC33}"/>
              </a:ext>
            </a:extLst>
          </p:cNvPr>
          <p:cNvSpPr/>
          <p:nvPr/>
        </p:nvSpPr>
        <p:spPr>
          <a:xfrm>
            <a:off x="2156551" y="5761529"/>
            <a:ext cx="5215293" cy="880821"/>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
            <a:extLst>
              <a:ext uri="{FF2B5EF4-FFF2-40B4-BE49-F238E27FC236}">
                <a16:creationId xmlns:a16="http://schemas.microsoft.com/office/drawing/2014/main" id="{98892325-AC6E-4289-5F73-63CF6836837F}"/>
              </a:ext>
            </a:extLst>
          </p:cNvPr>
          <p:cNvSpPr txBox="1">
            <a:spLocks/>
          </p:cNvSpPr>
          <p:nvPr/>
        </p:nvSpPr>
        <p:spPr>
          <a:xfrm>
            <a:off x="2176974" y="5932379"/>
            <a:ext cx="5113675" cy="58758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sz="2400" dirty="0">
                <a:hlinkClick r:id="rId2"/>
              </a:rPr>
              <a:t>Färgpsykologin i varumärkesbyggande för livsmedelsentreprenörer — </a:t>
            </a:r>
            <a:endParaRPr lang="en-US" sz="3200" dirty="0"/>
          </a:p>
        </p:txBody>
      </p:sp>
      <p:grpSp>
        <p:nvGrpSpPr>
          <p:cNvPr id="26" name="Group 25">
            <a:extLst>
              <a:ext uri="{FF2B5EF4-FFF2-40B4-BE49-F238E27FC236}">
                <a16:creationId xmlns:a16="http://schemas.microsoft.com/office/drawing/2014/main" id="{7182B12E-9919-0580-FC7F-10FE76242B1C}"/>
              </a:ext>
            </a:extLst>
          </p:cNvPr>
          <p:cNvGrpSpPr/>
          <p:nvPr/>
        </p:nvGrpSpPr>
        <p:grpSpPr>
          <a:xfrm>
            <a:off x="337051" y="6063661"/>
            <a:ext cx="2788753" cy="578690"/>
            <a:chOff x="845728" y="5174850"/>
            <a:chExt cx="2788753" cy="578690"/>
          </a:xfrm>
        </p:grpSpPr>
        <p:grpSp>
          <p:nvGrpSpPr>
            <p:cNvPr id="27" name="Group 26">
              <a:extLst>
                <a:ext uri="{FF2B5EF4-FFF2-40B4-BE49-F238E27FC236}">
                  <a16:creationId xmlns:a16="http://schemas.microsoft.com/office/drawing/2014/main" id="{3FBDB810-44C5-81CE-5CAF-08BC726FAD17}"/>
                </a:ext>
              </a:extLst>
            </p:cNvPr>
            <p:cNvGrpSpPr/>
            <p:nvPr/>
          </p:nvGrpSpPr>
          <p:grpSpPr>
            <a:xfrm>
              <a:off x="845728" y="5174850"/>
              <a:ext cx="2788753" cy="578690"/>
              <a:chOff x="2045517" y="6166884"/>
              <a:chExt cx="2788753" cy="578690"/>
            </a:xfrm>
          </p:grpSpPr>
          <p:sp>
            <p:nvSpPr>
              <p:cNvPr id="29" name="Rectangle 28">
                <a:extLst>
                  <a:ext uri="{FF2B5EF4-FFF2-40B4-BE49-F238E27FC236}">
                    <a16:creationId xmlns:a16="http://schemas.microsoft.com/office/drawing/2014/main" id="{77739EE8-CEAC-63E3-D4C4-F2E3D61DDE35}"/>
                  </a:ext>
                </a:extLst>
              </p:cNvPr>
              <p:cNvSpPr/>
              <p:nvPr/>
            </p:nvSpPr>
            <p:spPr>
              <a:xfrm>
                <a:off x="2651051" y="6166884"/>
                <a:ext cx="1164347"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1EA355B-1BC8-B03A-DF9E-51CFB644F379}"/>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AEE0293-2FE7-F944-F6E6-A0F63CB0E8BC}"/>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dirty="0">
                    <a:latin typeface="Calibri" panose="020F0502020204030204" pitchFamily="34" charset="0"/>
                    <a:ea typeface="Times New Roman" panose="02020603050405020304" pitchFamily="18" charset="0"/>
                    <a:cs typeface="Times New Roman" panose="02020603050405020304" pitchFamily="18" charset="0"/>
                  </a:rPr>
                  <a:t>Läsa</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28" name="Graphic 27" descr="Books on shelf outline">
              <a:extLst>
                <a:ext uri="{FF2B5EF4-FFF2-40B4-BE49-F238E27FC236}">
                  <a16:creationId xmlns:a16="http://schemas.microsoft.com/office/drawing/2014/main" id="{BFFAFAB9-023A-DE6B-5AE5-E9E1EEE67C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791" y="5178054"/>
              <a:ext cx="551275" cy="551275"/>
            </a:xfrm>
            <a:prstGeom prst="rect">
              <a:avLst/>
            </a:prstGeom>
          </p:spPr>
        </p:pic>
      </p:grpSp>
      <p:pic>
        <p:nvPicPr>
          <p:cNvPr id="9221" name="Picture 5" descr="The Best Food Packaging Design Examples Of 2021">
            <a:extLst>
              <a:ext uri="{FF2B5EF4-FFF2-40B4-BE49-F238E27FC236}">
                <a16:creationId xmlns:a16="http://schemas.microsoft.com/office/drawing/2014/main" id="{755D49F8-D485-0066-D3A2-F5DDE64A0B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6443" y="3653678"/>
            <a:ext cx="4228506" cy="2590612"/>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Snack Packaging Design - jalexandriacreative.com">
            <a:extLst>
              <a:ext uri="{FF2B5EF4-FFF2-40B4-BE49-F238E27FC236}">
                <a16:creationId xmlns:a16="http://schemas.microsoft.com/office/drawing/2014/main" id="{AE6C6C3A-0B48-C13E-4680-BF2B9870778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377" b="6783"/>
          <a:stretch/>
        </p:blipFill>
        <p:spPr bwMode="auto">
          <a:xfrm>
            <a:off x="7489417" y="1298990"/>
            <a:ext cx="4575836" cy="222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515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01FC9-44B9-3822-F693-8A50A090BF5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509A4C1-99B4-00F1-673B-C7312C7D1CDF}"/>
              </a:ext>
            </a:extLst>
          </p:cNvPr>
          <p:cNvSpPr>
            <a:spLocks noGrp="1"/>
          </p:cNvSpPr>
          <p:nvPr>
            <p:ph type="body" sz="quarter" idx="27"/>
          </p:nvPr>
        </p:nvSpPr>
        <p:spPr/>
        <p:txBody>
          <a:bodyPr/>
          <a:lstStyle/>
          <a:p>
            <a:r>
              <a:rPr lang="sv" dirty="0"/>
              <a:t>FÄRGENS PSYKOLOGI INOM VARUMÄRKE</a:t>
            </a:r>
            <a:endParaRPr lang="en-US" dirty="0"/>
          </a:p>
        </p:txBody>
      </p:sp>
      <p:sp>
        <p:nvSpPr>
          <p:cNvPr id="10" name="Text Placeholder 7">
            <a:extLst>
              <a:ext uri="{FF2B5EF4-FFF2-40B4-BE49-F238E27FC236}">
                <a16:creationId xmlns:a16="http://schemas.microsoft.com/office/drawing/2014/main" id="{2DBCF6BE-DE57-C242-1A05-C290CA5381B5}"/>
              </a:ext>
            </a:extLst>
          </p:cNvPr>
          <p:cNvSpPr txBox="1">
            <a:spLocks/>
          </p:cNvSpPr>
          <p:nvPr/>
        </p:nvSpPr>
        <p:spPr>
          <a:xfrm>
            <a:off x="579812" y="1603111"/>
            <a:ext cx="4534354" cy="155937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solidFill>
                  <a:srgbClr val="84BFA4"/>
                </a:solidFill>
              </a:rPr>
              <a:t>Varför det spelar roll</a:t>
            </a:r>
          </a:p>
          <a:p>
            <a:pPr marL="342900" indent="-342900">
              <a:buClr>
                <a:srgbClr val="B6D1E1"/>
              </a:buClr>
              <a:buFont typeface="Arial" panose="020B0604020202020204" pitchFamily="34" charset="0"/>
              <a:buChar char="•"/>
            </a:pPr>
            <a:r>
              <a:rPr lang="sv" dirty="0"/>
              <a:t>Kunder bearbetar </a:t>
            </a:r>
            <a:r>
              <a:rPr lang="sv" dirty="0" err="1"/>
              <a:t>färg </a:t>
            </a:r>
            <a:r>
              <a:rPr lang="sv" dirty="0"/>
              <a:t>snabbare än text eller former.</a:t>
            </a:r>
          </a:p>
          <a:p>
            <a:pPr marL="342900" indent="-342900">
              <a:buClr>
                <a:srgbClr val="B6D1E1"/>
              </a:buClr>
              <a:buFont typeface="Arial" panose="020B0604020202020204" pitchFamily="34" charset="0"/>
              <a:buChar char="•"/>
            </a:pPr>
            <a:r>
              <a:rPr lang="sv" dirty="0"/>
              <a:t>Det bygger omedelbar igenkänning, framkallar känslor utan att säga ett ord</a:t>
            </a:r>
          </a:p>
          <a:p>
            <a:pPr marL="342900" indent="-342900">
              <a:buClr>
                <a:srgbClr val="B6D1E1"/>
              </a:buClr>
              <a:buFont typeface="Arial" panose="020B0604020202020204" pitchFamily="34" charset="0"/>
              <a:buChar char="•"/>
            </a:pPr>
            <a:r>
              <a:rPr lang="sv" dirty="0"/>
              <a:t>Den anpassar visuell identitet till varumärkesvärderingar (Är du rebellisk eller hälsosam? Premium eller lekfull?)</a:t>
            </a:r>
          </a:p>
          <a:p>
            <a:pPr marL="342900" indent="-342900">
              <a:buClr>
                <a:srgbClr val="B6D1E1"/>
              </a:buClr>
              <a:buFont typeface="Arial" panose="020B0604020202020204" pitchFamily="34" charset="0"/>
              <a:buChar char="•"/>
            </a:pPr>
            <a:endParaRPr lang="en-US" dirty="0"/>
          </a:p>
          <a:p>
            <a:pPr>
              <a:buClr>
                <a:srgbClr val="B6D1E1"/>
              </a:buClr>
            </a:pPr>
            <a:endParaRPr lang="en-US" sz="2800" dirty="0"/>
          </a:p>
          <a:p>
            <a:pPr>
              <a:buClr>
                <a:srgbClr val="B6D1E1"/>
              </a:buClr>
            </a:pPr>
            <a:endParaRPr lang="en-US" i="1" dirty="0"/>
          </a:p>
        </p:txBody>
      </p:sp>
      <p:grpSp>
        <p:nvGrpSpPr>
          <p:cNvPr id="6" name="Google Shape;612;p39">
            <a:extLst>
              <a:ext uri="{FF2B5EF4-FFF2-40B4-BE49-F238E27FC236}">
                <a16:creationId xmlns:a16="http://schemas.microsoft.com/office/drawing/2014/main" id="{7DD48331-0B23-1808-0588-6FF75D27F7BA}"/>
              </a:ext>
            </a:extLst>
          </p:cNvPr>
          <p:cNvGrpSpPr/>
          <p:nvPr/>
        </p:nvGrpSpPr>
        <p:grpSpPr>
          <a:xfrm>
            <a:off x="7962651" y="4145266"/>
            <a:ext cx="453026" cy="462520"/>
            <a:chOff x="3951850" y="2985350"/>
            <a:chExt cx="407950" cy="416500"/>
          </a:xfrm>
        </p:grpSpPr>
        <p:sp>
          <p:nvSpPr>
            <p:cNvPr id="18" name="Google Shape;613;p39">
              <a:extLst>
                <a:ext uri="{FF2B5EF4-FFF2-40B4-BE49-F238E27FC236}">
                  <a16:creationId xmlns:a16="http://schemas.microsoft.com/office/drawing/2014/main" id="{3F6A809B-ACBC-E1BE-3936-982107FCF701}"/>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4;p39">
              <a:extLst>
                <a:ext uri="{FF2B5EF4-FFF2-40B4-BE49-F238E27FC236}">
                  <a16:creationId xmlns:a16="http://schemas.microsoft.com/office/drawing/2014/main" id="{E5A4252A-3720-9AFD-58A4-FD29E4A08798}"/>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5;p39">
              <a:extLst>
                <a:ext uri="{FF2B5EF4-FFF2-40B4-BE49-F238E27FC236}">
                  <a16:creationId xmlns:a16="http://schemas.microsoft.com/office/drawing/2014/main" id="{49E80AB8-3EB1-5399-5DAB-F98FD52453F2}"/>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6;p39">
              <a:extLst>
                <a:ext uri="{FF2B5EF4-FFF2-40B4-BE49-F238E27FC236}">
                  <a16:creationId xmlns:a16="http://schemas.microsoft.com/office/drawing/2014/main" id="{DED4482B-FCE0-2475-D565-6C14129AB801}"/>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ectangle 23">
            <a:extLst>
              <a:ext uri="{FF2B5EF4-FFF2-40B4-BE49-F238E27FC236}">
                <a16:creationId xmlns:a16="http://schemas.microsoft.com/office/drawing/2014/main" id="{3FB91206-F827-8963-A2EB-D05F1A57F847}"/>
              </a:ext>
            </a:extLst>
          </p:cNvPr>
          <p:cNvSpPr/>
          <p:nvPr/>
        </p:nvSpPr>
        <p:spPr>
          <a:xfrm>
            <a:off x="2198152" y="5772932"/>
            <a:ext cx="5513557" cy="935880"/>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
            <a:extLst>
              <a:ext uri="{FF2B5EF4-FFF2-40B4-BE49-F238E27FC236}">
                <a16:creationId xmlns:a16="http://schemas.microsoft.com/office/drawing/2014/main" id="{306814A3-0875-FC0B-477B-BCE4CE9EE37F}"/>
              </a:ext>
            </a:extLst>
          </p:cNvPr>
          <p:cNvSpPr txBox="1">
            <a:spLocks/>
          </p:cNvSpPr>
          <p:nvPr/>
        </p:nvSpPr>
        <p:spPr>
          <a:xfrm>
            <a:off x="2245103" y="5960293"/>
            <a:ext cx="5557826" cy="58758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sz="2800" dirty="0" err="1">
                <a:hlinkClick r:id="rId2"/>
              </a:rPr>
              <a:t>Färgernas </a:t>
            </a:r>
            <a:r>
              <a:rPr lang="sv" sz="2800" dirty="0">
                <a:hlinkClick r:id="rId2"/>
              </a:rPr>
              <a:t>psykologi inom varumärkesbyggande</a:t>
            </a:r>
            <a:endParaRPr lang="en-GB" sz="2800" dirty="0"/>
          </a:p>
          <a:p>
            <a:r>
              <a:rPr lang="sv" sz="2000" b="1" dirty="0"/>
              <a:t>Matservering</a:t>
            </a:r>
            <a:endParaRPr lang="en-US" sz="2800" b="1" dirty="0"/>
          </a:p>
        </p:txBody>
      </p:sp>
      <p:grpSp>
        <p:nvGrpSpPr>
          <p:cNvPr id="26" name="Group 25">
            <a:extLst>
              <a:ext uri="{FF2B5EF4-FFF2-40B4-BE49-F238E27FC236}">
                <a16:creationId xmlns:a16="http://schemas.microsoft.com/office/drawing/2014/main" id="{E49B1A91-A7A2-F09F-6209-CB95CBC3C8E3}"/>
              </a:ext>
            </a:extLst>
          </p:cNvPr>
          <p:cNvGrpSpPr/>
          <p:nvPr/>
        </p:nvGrpSpPr>
        <p:grpSpPr>
          <a:xfrm>
            <a:off x="337051" y="6063661"/>
            <a:ext cx="2788753" cy="578690"/>
            <a:chOff x="845728" y="5174850"/>
            <a:chExt cx="2788753" cy="578690"/>
          </a:xfrm>
        </p:grpSpPr>
        <p:grpSp>
          <p:nvGrpSpPr>
            <p:cNvPr id="27" name="Group 26">
              <a:extLst>
                <a:ext uri="{FF2B5EF4-FFF2-40B4-BE49-F238E27FC236}">
                  <a16:creationId xmlns:a16="http://schemas.microsoft.com/office/drawing/2014/main" id="{7878C5C3-2A65-00CE-1A16-52A7E9ED0E14}"/>
                </a:ext>
              </a:extLst>
            </p:cNvPr>
            <p:cNvGrpSpPr/>
            <p:nvPr/>
          </p:nvGrpSpPr>
          <p:grpSpPr>
            <a:xfrm>
              <a:off x="845728" y="5174850"/>
              <a:ext cx="2788753" cy="578690"/>
              <a:chOff x="2045517" y="6166884"/>
              <a:chExt cx="2788753" cy="578690"/>
            </a:xfrm>
          </p:grpSpPr>
          <p:sp>
            <p:nvSpPr>
              <p:cNvPr id="29" name="Rectangle 28">
                <a:extLst>
                  <a:ext uri="{FF2B5EF4-FFF2-40B4-BE49-F238E27FC236}">
                    <a16:creationId xmlns:a16="http://schemas.microsoft.com/office/drawing/2014/main" id="{6A32E612-13D7-B73D-6A13-53EC96DA1C40}"/>
                  </a:ext>
                </a:extLst>
              </p:cNvPr>
              <p:cNvSpPr/>
              <p:nvPr/>
            </p:nvSpPr>
            <p:spPr>
              <a:xfrm>
                <a:off x="2651051" y="6166884"/>
                <a:ext cx="1164347"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86AFE16-062D-E891-2F00-17CB05B3EE9A}"/>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035FCF-5D5F-BADB-0D9B-287784ABBC59}"/>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dirty="0">
                    <a:latin typeface="Calibri" panose="020F0502020204030204" pitchFamily="34" charset="0"/>
                    <a:ea typeface="Times New Roman" panose="02020603050405020304" pitchFamily="18" charset="0"/>
                    <a:cs typeface="Times New Roman" panose="02020603050405020304" pitchFamily="18" charset="0"/>
                  </a:rPr>
                  <a:t>Läsa</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28" name="Graphic 27" descr="Books on shelf outline">
              <a:extLst>
                <a:ext uri="{FF2B5EF4-FFF2-40B4-BE49-F238E27FC236}">
                  <a16:creationId xmlns:a16="http://schemas.microsoft.com/office/drawing/2014/main" id="{EC5B1377-E208-DDC4-5EFF-33EA698D7C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791" y="5178054"/>
              <a:ext cx="551275" cy="551275"/>
            </a:xfrm>
            <a:prstGeom prst="rect">
              <a:avLst/>
            </a:prstGeom>
          </p:spPr>
        </p:pic>
      </p:grpSp>
      <p:pic>
        <p:nvPicPr>
          <p:cNvPr id="9" name="Picture 8">
            <a:extLst>
              <a:ext uri="{FF2B5EF4-FFF2-40B4-BE49-F238E27FC236}">
                <a16:creationId xmlns:a16="http://schemas.microsoft.com/office/drawing/2014/main" id="{BC649A7B-C759-6519-F398-97CFC57A6065}"/>
              </a:ext>
            </a:extLst>
          </p:cNvPr>
          <p:cNvPicPr>
            <a:picLocks noChangeAspect="1"/>
          </p:cNvPicPr>
          <p:nvPr/>
        </p:nvPicPr>
        <p:blipFill>
          <a:blip r:embed="rId5"/>
          <a:stretch>
            <a:fillRect/>
          </a:stretch>
        </p:blipFill>
        <p:spPr>
          <a:xfrm>
            <a:off x="5369050" y="1705098"/>
            <a:ext cx="6631557" cy="3684198"/>
          </a:xfrm>
          <a:prstGeom prst="rect">
            <a:avLst/>
          </a:prstGeom>
        </p:spPr>
      </p:pic>
    </p:spTree>
    <p:extLst>
      <p:ext uri="{BB962C8B-B14F-4D97-AF65-F5344CB8AC3E}">
        <p14:creationId xmlns:p14="http://schemas.microsoft.com/office/powerpoint/2010/main" val="4077515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62212-ECFC-0B56-F41B-F0BEEE67C08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CE2EA63-C0AB-C0B0-1151-A1B613EC7B6C}"/>
              </a:ext>
            </a:extLst>
          </p:cNvPr>
          <p:cNvSpPr>
            <a:spLocks noGrp="1"/>
          </p:cNvSpPr>
          <p:nvPr>
            <p:ph type="body" sz="quarter" idx="27"/>
          </p:nvPr>
        </p:nvSpPr>
        <p:spPr/>
        <p:txBody>
          <a:bodyPr/>
          <a:lstStyle/>
          <a:p>
            <a:r>
              <a:rPr lang="sv" dirty="0"/>
              <a:t>KULTURELL INNOVATION INOM VARUMÄRKE</a:t>
            </a:r>
            <a:endParaRPr lang="en-US" dirty="0"/>
          </a:p>
        </p:txBody>
      </p:sp>
      <p:grpSp>
        <p:nvGrpSpPr>
          <p:cNvPr id="6" name="Google Shape;612;p39">
            <a:extLst>
              <a:ext uri="{FF2B5EF4-FFF2-40B4-BE49-F238E27FC236}">
                <a16:creationId xmlns:a16="http://schemas.microsoft.com/office/drawing/2014/main" id="{FFBD9BC6-A53B-7553-A056-8C2C6ADF1A18}"/>
              </a:ext>
            </a:extLst>
          </p:cNvPr>
          <p:cNvGrpSpPr/>
          <p:nvPr/>
        </p:nvGrpSpPr>
        <p:grpSpPr>
          <a:xfrm>
            <a:off x="7962651" y="4145266"/>
            <a:ext cx="453026" cy="462520"/>
            <a:chOff x="3951850" y="2985350"/>
            <a:chExt cx="407950" cy="416500"/>
          </a:xfrm>
        </p:grpSpPr>
        <p:sp>
          <p:nvSpPr>
            <p:cNvPr id="18" name="Google Shape;613;p39">
              <a:extLst>
                <a:ext uri="{FF2B5EF4-FFF2-40B4-BE49-F238E27FC236}">
                  <a16:creationId xmlns:a16="http://schemas.microsoft.com/office/drawing/2014/main" id="{E2DC260B-A5C1-9CEA-1DEC-AF2B6DFC2E19}"/>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4;p39">
              <a:extLst>
                <a:ext uri="{FF2B5EF4-FFF2-40B4-BE49-F238E27FC236}">
                  <a16:creationId xmlns:a16="http://schemas.microsoft.com/office/drawing/2014/main" id="{9B0BE1CF-D2CB-D0F9-C700-D6A0EBB9EA20}"/>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5;p39">
              <a:extLst>
                <a:ext uri="{FF2B5EF4-FFF2-40B4-BE49-F238E27FC236}">
                  <a16:creationId xmlns:a16="http://schemas.microsoft.com/office/drawing/2014/main" id="{173EADA3-2C78-3290-4F06-25E9E265B80F}"/>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6;p39">
              <a:extLst>
                <a:ext uri="{FF2B5EF4-FFF2-40B4-BE49-F238E27FC236}">
                  <a16:creationId xmlns:a16="http://schemas.microsoft.com/office/drawing/2014/main" id="{E9071EAE-7473-A8C6-2DAE-EBD887A645A8}"/>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roup 25">
            <a:extLst>
              <a:ext uri="{FF2B5EF4-FFF2-40B4-BE49-F238E27FC236}">
                <a16:creationId xmlns:a16="http://schemas.microsoft.com/office/drawing/2014/main" id="{3AF24F5D-B129-26BF-1711-B17D64BC3BE9}"/>
              </a:ext>
            </a:extLst>
          </p:cNvPr>
          <p:cNvGrpSpPr/>
          <p:nvPr/>
        </p:nvGrpSpPr>
        <p:grpSpPr>
          <a:xfrm>
            <a:off x="337051" y="6063661"/>
            <a:ext cx="2788753" cy="578690"/>
            <a:chOff x="845728" y="5174850"/>
            <a:chExt cx="2788753" cy="578690"/>
          </a:xfrm>
        </p:grpSpPr>
        <p:grpSp>
          <p:nvGrpSpPr>
            <p:cNvPr id="27" name="Group 26">
              <a:extLst>
                <a:ext uri="{FF2B5EF4-FFF2-40B4-BE49-F238E27FC236}">
                  <a16:creationId xmlns:a16="http://schemas.microsoft.com/office/drawing/2014/main" id="{5D0F1B58-F65A-73AB-7D93-EEE09E5F4A38}"/>
                </a:ext>
              </a:extLst>
            </p:cNvPr>
            <p:cNvGrpSpPr/>
            <p:nvPr/>
          </p:nvGrpSpPr>
          <p:grpSpPr>
            <a:xfrm>
              <a:off x="845728" y="5174850"/>
              <a:ext cx="2788753" cy="578690"/>
              <a:chOff x="2045517" y="6166884"/>
              <a:chExt cx="2788753" cy="578690"/>
            </a:xfrm>
          </p:grpSpPr>
          <p:sp>
            <p:nvSpPr>
              <p:cNvPr id="29" name="Rectangle 28">
                <a:extLst>
                  <a:ext uri="{FF2B5EF4-FFF2-40B4-BE49-F238E27FC236}">
                    <a16:creationId xmlns:a16="http://schemas.microsoft.com/office/drawing/2014/main" id="{51156433-E0B5-D0E5-8218-E551EBA18F48}"/>
                  </a:ext>
                </a:extLst>
              </p:cNvPr>
              <p:cNvSpPr/>
              <p:nvPr/>
            </p:nvSpPr>
            <p:spPr>
              <a:xfrm>
                <a:off x="2651051" y="6166884"/>
                <a:ext cx="1164347"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474D5D6-9454-6B7E-0C68-D207B929046E}"/>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D6376D8-F6E1-CDD0-125D-BFBFDE29A257}"/>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dirty="0">
                    <a:latin typeface="Calibri" panose="020F0502020204030204" pitchFamily="34" charset="0"/>
                    <a:ea typeface="Times New Roman" panose="02020603050405020304" pitchFamily="18" charset="0"/>
                    <a:cs typeface="Times New Roman" panose="02020603050405020304" pitchFamily="18" charset="0"/>
                  </a:rPr>
                  <a:t>Läsa</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28" name="Graphic 27" descr="Books on shelf outline">
              <a:extLst>
                <a:ext uri="{FF2B5EF4-FFF2-40B4-BE49-F238E27FC236}">
                  <a16:creationId xmlns:a16="http://schemas.microsoft.com/office/drawing/2014/main" id="{99C6AF6D-B098-994C-1459-8A5F987B98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0791" y="5178054"/>
              <a:ext cx="551275" cy="551275"/>
            </a:xfrm>
            <a:prstGeom prst="rect">
              <a:avLst/>
            </a:prstGeom>
          </p:spPr>
        </p:pic>
      </p:grpSp>
      <p:sp>
        <p:nvSpPr>
          <p:cNvPr id="7" name="Rectangle 4">
            <a:extLst>
              <a:ext uri="{FF2B5EF4-FFF2-40B4-BE49-F238E27FC236}">
                <a16:creationId xmlns:a16="http://schemas.microsoft.com/office/drawing/2014/main" id="{3E83C036-8B51-D27E-8173-4CB0E1AF463E}"/>
              </a:ext>
            </a:extLst>
          </p:cNvPr>
          <p:cNvSpPr>
            <a:spLocks noChangeArrowheads="1"/>
          </p:cNvSpPr>
          <p:nvPr/>
        </p:nvSpPr>
        <p:spPr bwMode="auto">
          <a:xfrm>
            <a:off x="611874" y="1459090"/>
            <a:ext cx="1096825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sv" sz="2400" dirty="0"/>
              <a:t>För kvinnliga migrantföretagare inom livsmedel handlar den kulturella dimensionen om att uttrycka vem du är, var du kommer ifrån, vad du bryr dig om och bygga ett varumärke som knyter an till andra genom gemensamma värderingar och identitet.</a:t>
            </a:r>
          </a:p>
          <a:p>
            <a:endParaRPr lang="en-GB" sz="2400" dirty="0"/>
          </a:p>
          <a:p>
            <a:pPr>
              <a:buNone/>
            </a:pPr>
            <a:r>
              <a:rPr lang="sv" sz="2400" b="1" dirty="0"/>
              <a:t>Hur man bygger in en kulturell dimension i sitt varumärke:</a:t>
            </a:r>
          </a:p>
          <a:p>
            <a:pPr marL="342900" indent="-342900">
              <a:buFont typeface="Arial" panose="020B0604020202020204" pitchFamily="34" charset="0"/>
              <a:buChar char="•"/>
            </a:pPr>
            <a:r>
              <a:rPr lang="sv" sz="2400" dirty="0"/>
              <a:t>Berätta historien bakom dina ingredienser eller ditt arv</a:t>
            </a:r>
          </a:p>
          <a:p>
            <a:pPr marL="342900" indent="-342900">
              <a:buFont typeface="Arial" panose="020B0604020202020204" pitchFamily="34" charset="0"/>
              <a:buChar char="•"/>
            </a:pPr>
            <a:r>
              <a:rPr lang="sv" sz="2400" dirty="0"/>
              <a:t>Använd färger, symboler eller språk som återspeglar dina rötter eller värderingar</a:t>
            </a:r>
          </a:p>
          <a:p>
            <a:pPr marL="342900" indent="-342900">
              <a:buFont typeface="Arial" panose="020B0604020202020204" pitchFamily="34" charset="0"/>
              <a:buChar char="•"/>
            </a:pPr>
            <a:r>
              <a:rPr lang="sv" sz="2400" dirty="0"/>
              <a:t>Dela dina motivationer – som kvinna, som grundare, som förändringsledare</a:t>
            </a:r>
          </a:p>
          <a:p>
            <a:pPr marL="342900" indent="-342900">
              <a:buFont typeface="Arial" panose="020B0604020202020204" pitchFamily="34" charset="0"/>
              <a:buChar char="•"/>
            </a:pPr>
            <a:r>
              <a:rPr lang="sv" sz="2400" dirty="0"/>
              <a:t>Hylla gemenskapen – lyft fram samarbetspartners, odlare, familj och ritualer</a:t>
            </a:r>
          </a:p>
          <a:p>
            <a:pPr marL="342900" indent="-342900">
              <a:buFont typeface="Arial" panose="020B0604020202020204" pitchFamily="34" charset="0"/>
              <a:buChar char="•"/>
            </a:pPr>
            <a:r>
              <a:rPr lang="sv" sz="2400" dirty="0"/>
              <a:t>Dölj inte känslor – visa passion, motståndskraft, humor</a:t>
            </a:r>
          </a:p>
          <a:p>
            <a:endParaRPr lang="en-GB" sz="2400" dirty="0"/>
          </a:p>
        </p:txBody>
      </p:sp>
    </p:spTree>
    <p:extLst>
      <p:ext uri="{BB962C8B-B14F-4D97-AF65-F5344CB8AC3E}">
        <p14:creationId xmlns:p14="http://schemas.microsoft.com/office/powerpoint/2010/main" val="1258766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8F465-BDE1-E3AC-23BE-1B0A2F066845}"/>
              </a:ext>
            </a:extLst>
          </p:cNvPr>
          <p:cNvSpPr>
            <a:spLocks noGrp="1"/>
          </p:cNvSpPr>
          <p:nvPr>
            <p:ph type="body" sz="quarter" idx="27"/>
          </p:nvPr>
        </p:nvSpPr>
        <p:spPr/>
        <p:txBody>
          <a:bodyPr/>
          <a:lstStyle/>
          <a:p>
            <a:r>
              <a:rPr lang="sv" dirty="0"/>
              <a:t>BRA VARUMÄRKEN ÄR KONSEKVENTA OCH KREATIVA</a:t>
            </a:r>
          </a:p>
        </p:txBody>
      </p:sp>
      <p:sp>
        <p:nvSpPr>
          <p:cNvPr id="10" name="Text Placeholder 7">
            <a:extLst>
              <a:ext uri="{FF2B5EF4-FFF2-40B4-BE49-F238E27FC236}">
                <a16:creationId xmlns:a16="http://schemas.microsoft.com/office/drawing/2014/main" id="{F8741834-BAC7-7DA9-48CF-B24DD21A1DDA}"/>
              </a:ext>
            </a:extLst>
          </p:cNvPr>
          <p:cNvSpPr txBox="1">
            <a:spLocks/>
          </p:cNvSpPr>
          <p:nvPr/>
        </p:nvSpPr>
        <p:spPr>
          <a:xfrm>
            <a:off x="5563529" y="2104916"/>
            <a:ext cx="5805713" cy="155937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pPr>
            <a:r>
              <a:rPr lang="sv" sz="2400" dirty="0"/>
              <a:t>Berätta historien om ditt företag genom bilder</a:t>
            </a:r>
          </a:p>
          <a:p>
            <a:pPr marL="342900" indent="-342900">
              <a:buClr>
                <a:srgbClr val="B6D1E1"/>
              </a:buClr>
              <a:buFont typeface="Arial" panose="020B0604020202020204" pitchFamily="34" charset="0"/>
              <a:buChar char="•"/>
            </a:pPr>
            <a:r>
              <a:rPr lang="sv" sz="2400" dirty="0"/>
              <a:t>Bilder på dig själv, dina passioner och färdigheter</a:t>
            </a:r>
          </a:p>
          <a:p>
            <a:pPr marL="342900" indent="-342900">
              <a:buClr>
                <a:srgbClr val="B6D1E1"/>
              </a:buClr>
              <a:buFont typeface="Arial" panose="020B0604020202020204" pitchFamily="34" charset="0"/>
              <a:buChar char="•"/>
            </a:pPr>
            <a:r>
              <a:rPr lang="sv" sz="2400" dirty="0"/>
              <a:t>Foton av din produkt</a:t>
            </a:r>
          </a:p>
          <a:p>
            <a:pPr marL="342900" indent="-342900">
              <a:buClr>
                <a:srgbClr val="B6D1E1"/>
              </a:buClr>
              <a:buFont typeface="Arial" panose="020B0604020202020204" pitchFamily="34" charset="0"/>
              <a:buChar char="•"/>
            </a:pPr>
            <a:r>
              <a:rPr lang="sv" sz="2400" dirty="0"/>
              <a:t>Småbitar av arbetet bakom kulisserna</a:t>
            </a:r>
          </a:p>
          <a:p>
            <a:pPr marL="342900" indent="-342900">
              <a:buClr>
                <a:srgbClr val="B6D1E1"/>
              </a:buClr>
              <a:buFont typeface="Arial" panose="020B0604020202020204" pitchFamily="34" charset="0"/>
              <a:buChar char="•"/>
            </a:pPr>
            <a:r>
              <a:rPr lang="sv" sz="2400" dirty="0"/>
              <a:t>Vad motiverar/inspirerar dig?</a:t>
            </a:r>
          </a:p>
          <a:p>
            <a:pPr marL="342900" indent="-342900">
              <a:buClr>
                <a:srgbClr val="B6D1E1"/>
              </a:buClr>
              <a:buFont typeface="Arial" panose="020B0604020202020204" pitchFamily="34" charset="0"/>
              <a:buChar char="•"/>
            </a:pPr>
            <a:endParaRPr lang="en-US" sz="2400" dirty="0"/>
          </a:p>
          <a:p>
            <a:pPr marL="342900" indent="-342900">
              <a:buClr>
                <a:srgbClr val="B6D1E1"/>
              </a:buClr>
              <a:buFont typeface="Arial" panose="020B0604020202020204" pitchFamily="34" charset="0"/>
              <a:buChar char="•"/>
            </a:pPr>
            <a:endParaRPr lang="en-US" sz="2400" dirty="0"/>
          </a:p>
          <a:p>
            <a:pPr>
              <a:buClr>
                <a:srgbClr val="B6D1E1"/>
              </a:buClr>
            </a:pPr>
            <a:endParaRPr lang="en-US" sz="2400" dirty="0"/>
          </a:p>
          <a:p>
            <a:pPr>
              <a:buClr>
                <a:srgbClr val="B6D1E1"/>
              </a:buClr>
            </a:pPr>
            <a:endParaRPr lang="en-US" sz="2400" dirty="0"/>
          </a:p>
          <a:p>
            <a:pPr marL="342900" indent="-342900">
              <a:buClr>
                <a:srgbClr val="B6D1E1"/>
              </a:buClr>
              <a:buFont typeface="Arial" panose="020B0604020202020204" pitchFamily="34" charset="0"/>
              <a:buChar char="•"/>
            </a:pPr>
            <a:endParaRPr lang="en-US" dirty="0"/>
          </a:p>
        </p:txBody>
      </p:sp>
      <p:cxnSp>
        <p:nvCxnSpPr>
          <p:cNvPr id="13" name="Straight Connector 12">
            <a:extLst>
              <a:ext uri="{FF2B5EF4-FFF2-40B4-BE49-F238E27FC236}">
                <a16:creationId xmlns:a16="http://schemas.microsoft.com/office/drawing/2014/main" id="{E6B7D16C-537A-E8A2-EBE4-265266EB8B77}"/>
              </a:ext>
            </a:extLst>
          </p:cNvPr>
          <p:cNvCxnSpPr>
            <a:cxnSpLocks/>
          </p:cNvCxnSpPr>
          <p:nvPr/>
        </p:nvCxnSpPr>
        <p:spPr>
          <a:xfrm flipV="1">
            <a:off x="5298302" y="1451428"/>
            <a:ext cx="0" cy="193040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18FD5E0-9035-629F-5318-E3C475B114FA}"/>
              </a:ext>
            </a:extLst>
          </p:cNvPr>
          <p:cNvSpPr/>
          <p:nvPr/>
        </p:nvSpPr>
        <p:spPr>
          <a:xfrm>
            <a:off x="5752213" y="4363625"/>
            <a:ext cx="5617029" cy="907203"/>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A7F7BE4-8C51-E28A-4DF6-67754A9EF324}"/>
              </a:ext>
            </a:extLst>
          </p:cNvPr>
          <p:cNvGrpSpPr/>
          <p:nvPr/>
        </p:nvGrpSpPr>
        <p:grpSpPr>
          <a:xfrm>
            <a:off x="5790922" y="1492775"/>
            <a:ext cx="2788753" cy="604487"/>
            <a:chOff x="2045517" y="6141087"/>
            <a:chExt cx="2788753" cy="604487"/>
          </a:xfrm>
        </p:grpSpPr>
        <p:sp>
          <p:nvSpPr>
            <p:cNvPr id="5" name="Rectangle 4">
              <a:extLst>
                <a:ext uri="{FF2B5EF4-FFF2-40B4-BE49-F238E27FC236}">
                  <a16:creationId xmlns:a16="http://schemas.microsoft.com/office/drawing/2014/main" id="{D377AF6A-8F53-35C8-DED4-EB88AC3824BB}"/>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DAABF7-5ACC-E949-59EF-25752143ED80}"/>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F560DA3-1872-3B4A-F6BC-C6C3D8E6312C}"/>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dirty="0">
                  <a:effectLst/>
                  <a:latin typeface="Calibri" panose="020F0502020204030204" pitchFamily="34" charset="0"/>
                  <a:ea typeface="Times New Roman" panose="02020603050405020304" pitchFamily="18" charset="0"/>
                  <a:cs typeface="Times New Roman" panose="02020603050405020304" pitchFamily="18" charset="0"/>
                </a:rPr>
                <a:t>Utöva</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Graphic 10" descr="Clipboard Partially Ticked outline">
              <a:extLst>
                <a:ext uri="{FF2B5EF4-FFF2-40B4-BE49-F238E27FC236}">
                  <a16:creationId xmlns:a16="http://schemas.microsoft.com/office/drawing/2014/main" id="{6019DF30-E103-A363-451A-CD2609002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sp>
          <p:nvSpPr>
            <p:cNvPr id="7" name="Rectangle 6">
              <a:extLst>
                <a:ext uri="{FF2B5EF4-FFF2-40B4-BE49-F238E27FC236}">
                  <a16:creationId xmlns:a16="http://schemas.microsoft.com/office/drawing/2014/main" id="{18462297-0852-DDCD-BFF6-2E2F1E3E7AC5}"/>
                </a:ext>
              </a:extLst>
            </p:cNvPr>
            <p:cNvSpPr/>
            <p:nvPr/>
          </p:nvSpPr>
          <p:spPr>
            <a:xfrm>
              <a:off x="2045517" y="6141087"/>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 Placeholder 7">
            <a:extLst>
              <a:ext uri="{FF2B5EF4-FFF2-40B4-BE49-F238E27FC236}">
                <a16:creationId xmlns:a16="http://schemas.microsoft.com/office/drawing/2014/main" id="{0F4B4ACB-DE77-AFBF-8A79-A82FAB2E0494}"/>
              </a:ext>
            </a:extLst>
          </p:cNvPr>
          <p:cNvSpPr txBox="1">
            <a:spLocks/>
          </p:cNvSpPr>
          <p:nvPr/>
        </p:nvSpPr>
        <p:spPr>
          <a:xfrm>
            <a:off x="5790922" y="4420993"/>
            <a:ext cx="5457650" cy="42203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t>Ladda ner och slutför Berätta din berättelse-storyboarden</a:t>
            </a:r>
          </a:p>
          <a:p>
            <a:pPr>
              <a:buClr>
                <a:srgbClr val="B6D1E1"/>
              </a:buClr>
            </a:pPr>
            <a:endParaRPr lang="en-US" dirty="0"/>
          </a:p>
        </p:txBody>
      </p:sp>
      <p:sp>
        <p:nvSpPr>
          <p:cNvPr id="16" name="TextBox 15">
            <a:extLst>
              <a:ext uri="{FF2B5EF4-FFF2-40B4-BE49-F238E27FC236}">
                <a16:creationId xmlns:a16="http://schemas.microsoft.com/office/drawing/2014/main" id="{765FAE5C-01B1-DC9C-71AA-62DAD23F7E1A}"/>
              </a:ext>
            </a:extLst>
          </p:cNvPr>
          <p:cNvSpPr txBox="1"/>
          <p:nvPr/>
        </p:nvSpPr>
        <p:spPr>
          <a:xfrm>
            <a:off x="484452" y="1480237"/>
            <a:ext cx="4676717" cy="2462213"/>
          </a:xfrm>
          <a:prstGeom prst="rect">
            <a:avLst/>
          </a:prstGeom>
          <a:noFill/>
        </p:spPr>
        <p:txBody>
          <a:bodyPr wrap="square">
            <a:spAutoFit/>
          </a:bodyPr>
          <a:lstStyle/>
          <a:p>
            <a:pPr>
              <a:buNone/>
            </a:pPr>
            <a:r>
              <a:rPr lang="sv" sz="2200" b="1" dirty="0"/>
              <a:t>Den här övningen hjälper dig att berätta din varumärkeshistoria – med din röst och på dina villkor.</a:t>
            </a:r>
          </a:p>
          <a:p>
            <a:pPr>
              <a:buNone/>
            </a:pPr>
            <a:endParaRPr lang="en-GB" sz="2200" b="1" dirty="0"/>
          </a:p>
          <a:p>
            <a:r>
              <a:rPr lang="sv" sz="2200" dirty="0"/>
              <a:t>Din berättelse spelar roll. Det är det som kopplar samman din mat med dina värderingar, ditt syfte och din publik.</a:t>
            </a:r>
          </a:p>
        </p:txBody>
      </p:sp>
      <p:sp>
        <p:nvSpPr>
          <p:cNvPr id="15" name="TextBox 14">
            <a:extLst>
              <a:ext uri="{FF2B5EF4-FFF2-40B4-BE49-F238E27FC236}">
                <a16:creationId xmlns:a16="http://schemas.microsoft.com/office/drawing/2014/main" id="{1E980125-FB01-62FF-A674-D513608F5190}"/>
              </a:ext>
            </a:extLst>
          </p:cNvPr>
          <p:cNvSpPr txBox="1"/>
          <p:nvPr/>
        </p:nvSpPr>
        <p:spPr>
          <a:xfrm>
            <a:off x="6057987" y="5365225"/>
            <a:ext cx="1784181" cy="923330"/>
          </a:xfrm>
          <a:prstGeom prst="rect">
            <a:avLst/>
          </a:prstGeom>
          <a:noFill/>
        </p:spPr>
        <p:txBody>
          <a:bodyPr wrap="square">
            <a:spAutoFit/>
          </a:bodyPr>
          <a:lstStyle/>
          <a:p>
            <a:pPr marL="15875" indent="-15875" algn="ctr">
              <a:buClr>
                <a:srgbClr val="B6D1E1"/>
              </a:buClr>
            </a:pPr>
            <a:r>
              <a:rPr lang="sv" b="1" dirty="0">
                <a:solidFill>
                  <a:srgbClr val="94C7B0"/>
                </a:solidFill>
              </a:rPr>
              <a:t>Dubbelklicka </a:t>
            </a:r>
            <a:r>
              <a:rPr lang="sv" sz="1800" b="1" dirty="0">
                <a:solidFill>
                  <a:srgbClr val="94C7B0"/>
                </a:solidFill>
              </a:rPr>
              <a:t>på Word-ikonen</a:t>
            </a:r>
          </a:p>
          <a:p>
            <a:pPr marL="15875" indent="-15875" algn="ctr">
              <a:buClr>
                <a:srgbClr val="B6D1E1"/>
              </a:buClr>
            </a:pPr>
            <a:r>
              <a:rPr lang="sv" sz="1800" b="1" dirty="0">
                <a:solidFill>
                  <a:srgbClr val="94C7B0"/>
                </a:solidFill>
              </a:rPr>
              <a:t>att ladda ner</a:t>
            </a:r>
          </a:p>
        </p:txBody>
      </p:sp>
      <p:graphicFrame>
        <p:nvGraphicFramePr>
          <p:cNvPr id="17" name="Object 16">
            <a:extLst>
              <a:ext uri="{FF2B5EF4-FFF2-40B4-BE49-F238E27FC236}">
                <a16:creationId xmlns:a16="http://schemas.microsoft.com/office/drawing/2014/main" id="{0CC822E2-863C-716C-09D8-18BA2F322D89}"/>
              </a:ext>
            </a:extLst>
          </p:cNvPr>
          <p:cNvGraphicFramePr>
            <a:graphicFrameLocks noChangeAspect="1"/>
          </p:cNvGraphicFramePr>
          <p:nvPr>
            <p:extLst>
              <p:ext uri="{D42A27DB-BD31-4B8C-83A1-F6EECF244321}">
                <p14:modId xmlns:p14="http://schemas.microsoft.com/office/powerpoint/2010/main" val="394671819"/>
              </p:ext>
            </p:extLst>
          </p:nvPr>
        </p:nvGraphicFramePr>
        <p:xfrm>
          <a:off x="7920754" y="5436365"/>
          <a:ext cx="914400" cy="781050"/>
        </p:xfrm>
        <a:graphic>
          <a:graphicData uri="http://schemas.openxmlformats.org/presentationml/2006/ole">
            <mc:AlternateContent xmlns:mc="http://schemas.openxmlformats.org/markup-compatibility/2006">
              <mc:Choice xmlns:v="urn:schemas-microsoft-com:vml" Requires="v">
                <p:oleObj name="Document" showAsIcon="1" r:id="rId4" imgW="914249" imgH="781050" progId="Word.Document.12">
                  <p:embed/>
                </p:oleObj>
              </mc:Choice>
              <mc:Fallback>
                <p:oleObj name="Document" showAsIcon="1" r:id="rId4" imgW="914249" imgH="781050" progId="Word.Document.12">
                  <p:embed/>
                  <p:pic>
                    <p:nvPicPr>
                      <p:cNvPr id="17" name="Object 16">
                        <a:extLst>
                          <a:ext uri="{FF2B5EF4-FFF2-40B4-BE49-F238E27FC236}">
                            <a16:creationId xmlns:a16="http://schemas.microsoft.com/office/drawing/2014/main" id="{0CC822E2-863C-716C-09D8-18BA2F322D89}"/>
                          </a:ext>
                        </a:extLst>
                      </p:cNvPr>
                      <p:cNvPicPr/>
                      <p:nvPr/>
                    </p:nvPicPr>
                    <p:blipFill>
                      <a:blip r:embed="rId5"/>
                      <a:stretch>
                        <a:fillRect/>
                      </a:stretch>
                    </p:blipFill>
                    <p:spPr>
                      <a:xfrm>
                        <a:off x="7920754" y="5436365"/>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3734276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1" y="1983783"/>
            <a:ext cx="5621120" cy="3158610"/>
          </a:xfrm>
        </p:spPr>
        <p:txBody>
          <a:bodyPr vert="horz" lIns="91440" tIns="45720" rIns="91440" bIns="45720" rtlCol="0" anchor="t">
            <a:normAutofit/>
          </a:bodyPr>
          <a:lstStyle/>
          <a:p>
            <a:r>
              <a:rPr lang="sv" sz="4800" dirty="0"/>
              <a:t>3 SÄTT ATT BYGGA DITT VARUMÄRKES FÖRTROENDE, TROVÄRDIGHET </a:t>
            </a:r>
            <a:br>
              <a:rPr lang="sv" dirty="0"/>
            </a:br>
            <a:r>
              <a:rPr lang="sv" sz="4800" dirty="0"/>
              <a:t>OCH RYKTE</a:t>
            </a:r>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04</a:t>
            </a:r>
          </a:p>
        </p:txBody>
      </p:sp>
      <p:pic>
        <p:nvPicPr>
          <p:cNvPr id="10" name="Graphic 9" descr="Handshake with solid fill">
            <a:extLst>
              <a:ext uri="{FF2B5EF4-FFF2-40B4-BE49-F238E27FC236}">
                <a16:creationId xmlns:a16="http://schemas.microsoft.com/office/drawing/2014/main" id="{8CA93686-4E8F-06F7-CF19-7214D286C7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4731" y="4365171"/>
            <a:ext cx="1539222" cy="1539222"/>
          </a:xfrm>
          <a:prstGeom prst="rect">
            <a:avLst/>
          </a:prstGeom>
        </p:spPr>
      </p:pic>
    </p:spTree>
    <p:extLst>
      <p:ext uri="{BB962C8B-B14F-4D97-AF65-F5344CB8AC3E}">
        <p14:creationId xmlns:p14="http://schemas.microsoft.com/office/powerpoint/2010/main" val="461873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5FDC5239-3171-D67B-9D05-32A760554752}"/>
              </a:ext>
            </a:extLst>
          </p:cNvPr>
          <p:cNvGrpSpPr/>
          <p:nvPr/>
        </p:nvGrpSpPr>
        <p:grpSpPr>
          <a:xfrm>
            <a:off x="3795485" y="610378"/>
            <a:ext cx="1669143" cy="821571"/>
            <a:chOff x="241671" y="232608"/>
            <a:chExt cx="2672543" cy="1315456"/>
          </a:xfrm>
        </p:grpSpPr>
        <p:grpSp>
          <p:nvGrpSpPr>
            <p:cNvPr id="7" name="Group 6">
              <a:extLst>
                <a:ext uri="{FF2B5EF4-FFF2-40B4-BE49-F238E27FC236}">
                  <a16:creationId xmlns:a16="http://schemas.microsoft.com/office/drawing/2014/main" id="{C0F6CEAB-51BE-FD8B-616E-439549DA1A4A}"/>
                </a:ext>
              </a:extLst>
            </p:cNvPr>
            <p:cNvGrpSpPr/>
            <p:nvPr/>
          </p:nvGrpSpPr>
          <p:grpSpPr>
            <a:xfrm>
              <a:off x="798631" y="801155"/>
              <a:ext cx="2115583" cy="239682"/>
              <a:chOff x="686343" y="1065256"/>
              <a:chExt cx="2115583" cy="239682"/>
            </a:xfrm>
          </p:grpSpPr>
          <p:cxnSp>
            <p:nvCxnSpPr>
              <p:cNvPr id="11" name="Straight Connector 10">
                <a:extLst>
                  <a:ext uri="{FF2B5EF4-FFF2-40B4-BE49-F238E27FC236}">
                    <a16:creationId xmlns:a16="http://schemas.microsoft.com/office/drawing/2014/main" id="{A6C1CE86-513D-6B03-585A-7480DC1FA88A}"/>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C2B9D36-C6C1-ECA0-A9C8-246BC5E196CF}"/>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Graphic 4">
              <a:extLst>
                <a:ext uri="{FF2B5EF4-FFF2-40B4-BE49-F238E27FC236}">
                  <a16:creationId xmlns:a16="http://schemas.microsoft.com/office/drawing/2014/main" id="{0CE8120B-D8AD-D64F-B75B-95A205A77246}"/>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0082A43E-1407-793F-6626-8F4DAA7FEF79}"/>
                </a:ext>
              </a:extLst>
            </p:cNvPr>
            <p:cNvSpPr txBox="1">
              <a:spLocks/>
            </p:cNvSpPr>
            <p:nvPr/>
          </p:nvSpPr>
          <p:spPr>
            <a:xfrm>
              <a:off x="241671" y="410718"/>
              <a:ext cx="1436415" cy="857158"/>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01</a:t>
              </a:r>
            </a:p>
          </p:txBody>
        </p:sp>
      </p:grpSp>
      <p:sp>
        <p:nvSpPr>
          <p:cNvPr id="13" name="TextBox 12">
            <a:extLst>
              <a:ext uri="{FF2B5EF4-FFF2-40B4-BE49-F238E27FC236}">
                <a16:creationId xmlns:a16="http://schemas.microsoft.com/office/drawing/2014/main" id="{9D341E66-C9CE-1511-C1AA-B10EEA0CFE67}"/>
              </a:ext>
            </a:extLst>
          </p:cNvPr>
          <p:cNvSpPr txBox="1"/>
          <p:nvPr/>
        </p:nvSpPr>
        <p:spPr>
          <a:xfrm>
            <a:off x="5566230" y="809559"/>
            <a:ext cx="6096000" cy="892552"/>
          </a:xfrm>
          <a:prstGeom prst="rect">
            <a:avLst/>
          </a:prstGeom>
          <a:noFill/>
        </p:spPr>
        <p:txBody>
          <a:bodyPr wrap="square">
            <a:spAutoFit/>
          </a:bodyPr>
          <a:lstStyle/>
          <a:p>
            <a:r>
              <a:rPr lang="sv" sz="2600" b="1" dirty="0">
                <a:solidFill>
                  <a:srgbClr val="382B1B"/>
                </a:solidFill>
              </a:rPr>
              <a:t>STÄRK DIN TROVÄRDIGHET</a:t>
            </a:r>
          </a:p>
          <a:p>
            <a:endParaRPr lang="en-US" sz="2600" b="1" dirty="0">
              <a:solidFill>
                <a:srgbClr val="382B1B"/>
              </a:solidFill>
            </a:endParaRPr>
          </a:p>
        </p:txBody>
      </p:sp>
      <p:sp>
        <p:nvSpPr>
          <p:cNvPr id="15" name="Text Placeholder 3">
            <a:extLst>
              <a:ext uri="{FF2B5EF4-FFF2-40B4-BE49-F238E27FC236}">
                <a16:creationId xmlns:a16="http://schemas.microsoft.com/office/drawing/2014/main" id="{B19091E2-91D1-5D76-54AD-901A9BDEFF02}"/>
              </a:ext>
            </a:extLst>
          </p:cNvPr>
          <p:cNvSpPr txBox="1">
            <a:spLocks/>
          </p:cNvSpPr>
          <p:nvPr/>
        </p:nvSpPr>
        <p:spPr>
          <a:xfrm>
            <a:off x="461128" y="787033"/>
            <a:ext cx="3316874" cy="1927138"/>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rPr>
              <a:t>3 SÄTT ATT BYGGA DITT VARUMÄRKES FÖRTROENDE, TROVÄRDIGHET OCH RYKTE</a:t>
            </a:r>
          </a:p>
        </p:txBody>
      </p:sp>
      <p:sp>
        <p:nvSpPr>
          <p:cNvPr id="2" name="Text Placeholder 5">
            <a:extLst>
              <a:ext uri="{FF2B5EF4-FFF2-40B4-BE49-F238E27FC236}">
                <a16:creationId xmlns:a16="http://schemas.microsoft.com/office/drawing/2014/main" id="{9C1FC96A-C625-91C1-0253-57CCB79AEA8C}"/>
              </a:ext>
            </a:extLst>
          </p:cNvPr>
          <p:cNvSpPr txBox="1">
            <a:spLocks/>
          </p:cNvSpPr>
          <p:nvPr/>
        </p:nvSpPr>
        <p:spPr>
          <a:xfrm>
            <a:off x="4878016" y="1431949"/>
            <a:ext cx="7106288" cy="5176713"/>
          </a:xfrm>
          <a:prstGeom prst="rect">
            <a:avLst/>
          </a:prstGeom>
        </p:spPr>
        <p:txBody>
          <a:bodyPr lIns="91440" tIns="45720" rIns="91440" bIns="45720" anchor="t">
            <a:normAutofit fontScale="25000" lnSpcReduction="20000"/>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sz="8800" b="1" dirty="0">
                <a:solidFill>
                  <a:srgbClr val="84BFA4"/>
                </a:solidFill>
              </a:rPr>
              <a:t>Visa vem du är med stolthet</a:t>
            </a:r>
          </a:p>
          <a:p>
            <a:pPr>
              <a:buNone/>
            </a:pPr>
            <a:r>
              <a:rPr lang="sv" sz="8800" dirty="0"/>
              <a:t>Din personliga berättelse spelar roll, särskilt inom mat, där folk köper av </a:t>
            </a:r>
            <a:r>
              <a:rPr lang="sv" sz="8800" i="1" dirty="0"/>
              <a:t>andra</a:t>
            </a:r>
            <a:r>
              <a:rPr lang="sv" sz="8800" dirty="0"/>
              <a:t>.</a:t>
            </a:r>
            <a:endParaRPr lang="sv" sz="8800" dirty="0">
              <a:ea typeface="Calibri"/>
              <a:cs typeface="Calibri"/>
            </a:endParaRPr>
          </a:p>
          <a:p>
            <a:pPr>
              <a:buNone/>
            </a:pPr>
            <a:br>
              <a:rPr lang="en-GB" sz="8800" dirty="0"/>
            </a:br>
            <a:r>
              <a:rPr lang="sv" sz="8800" dirty="0"/>
              <a:t>Låt din publik se ansiktet och värderingarna bakom företaget.</a:t>
            </a:r>
          </a:p>
          <a:p>
            <a:pPr marL="342900" indent="-342900">
              <a:buFont typeface="Arial" panose="020B0604020202020204" pitchFamily="34" charset="0"/>
              <a:buChar char="•"/>
            </a:pPr>
            <a:r>
              <a:rPr lang="sv" sz="8800" dirty="0"/>
              <a:t>Använd ett tydligt, professionellt foto av dig själv i ditt marknadsföringsmaterial, din webbplats och dina sociala medier. Du behöver inte se professionell ut, bara genuin och självsäker.</a:t>
            </a:r>
          </a:p>
          <a:p>
            <a:pPr marL="342900" indent="-342900">
              <a:buFont typeface="Arial" panose="020B0604020202020204" pitchFamily="34" charset="0"/>
              <a:buChar char="•"/>
            </a:pPr>
            <a:r>
              <a:rPr lang="sv" sz="8800" dirty="0"/>
              <a:t>Dela det som motiverar dig: familj, rötter, smak, gemenskap – dessa är kraftfulla förtroendebyggare.</a:t>
            </a:r>
          </a:p>
          <a:p>
            <a:pPr marL="342900" indent="-342900">
              <a:buFont typeface="Arial" panose="020B0604020202020204" pitchFamily="34" charset="0"/>
              <a:buChar char="•"/>
            </a:pPr>
            <a:r>
              <a:rPr lang="sv" sz="8800" dirty="0"/>
              <a:t>Låt din visuella varumärkesbyggande återspegla din kultur, dina värderingar och din personlighet.</a:t>
            </a:r>
          </a:p>
          <a:p>
            <a:pPr>
              <a:lnSpc>
                <a:spcPts val="2340"/>
              </a:lnSpc>
              <a:spcBef>
                <a:spcPts val="0"/>
              </a:spcBef>
            </a:pPr>
            <a:endParaRPr lang="en-US" sz="2200" dirty="0">
              <a:solidFill>
                <a:srgbClr val="382B1B"/>
              </a:solidFill>
            </a:endParaRPr>
          </a:p>
        </p:txBody>
      </p:sp>
    </p:spTree>
    <p:extLst>
      <p:ext uri="{BB962C8B-B14F-4D97-AF65-F5344CB8AC3E}">
        <p14:creationId xmlns:p14="http://schemas.microsoft.com/office/powerpoint/2010/main" val="499718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BB39F-37D9-B15C-AE16-F252BAB64AC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3ECC4BA-F2DD-9678-6975-990DAEF7695A}"/>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A073A4A-232D-BE1A-AD20-2BCFA9F75EC2}"/>
              </a:ext>
            </a:extLst>
          </p:cNvPr>
          <p:cNvGrpSpPr/>
          <p:nvPr/>
        </p:nvGrpSpPr>
        <p:grpSpPr>
          <a:xfrm>
            <a:off x="3795485" y="610378"/>
            <a:ext cx="1669143" cy="821571"/>
            <a:chOff x="241671" y="232608"/>
            <a:chExt cx="2672543" cy="1315456"/>
          </a:xfrm>
        </p:grpSpPr>
        <p:grpSp>
          <p:nvGrpSpPr>
            <p:cNvPr id="7" name="Group 6">
              <a:extLst>
                <a:ext uri="{FF2B5EF4-FFF2-40B4-BE49-F238E27FC236}">
                  <a16:creationId xmlns:a16="http://schemas.microsoft.com/office/drawing/2014/main" id="{19FABDD4-046C-F3DC-228D-0E9DE2A92011}"/>
                </a:ext>
              </a:extLst>
            </p:cNvPr>
            <p:cNvGrpSpPr/>
            <p:nvPr/>
          </p:nvGrpSpPr>
          <p:grpSpPr>
            <a:xfrm>
              <a:off x="798631" y="801155"/>
              <a:ext cx="2115583" cy="239682"/>
              <a:chOff x="686343" y="1065256"/>
              <a:chExt cx="2115583" cy="239682"/>
            </a:xfrm>
          </p:grpSpPr>
          <p:cxnSp>
            <p:nvCxnSpPr>
              <p:cNvPr id="11" name="Straight Connector 10">
                <a:extLst>
                  <a:ext uri="{FF2B5EF4-FFF2-40B4-BE49-F238E27FC236}">
                    <a16:creationId xmlns:a16="http://schemas.microsoft.com/office/drawing/2014/main" id="{0BFA2D38-C6F5-9310-E09A-2266E6B06A9F}"/>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25123F5-DC0E-039B-F6BD-02F70EAFF4ED}"/>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Graphic 4">
              <a:extLst>
                <a:ext uri="{FF2B5EF4-FFF2-40B4-BE49-F238E27FC236}">
                  <a16:creationId xmlns:a16="http://schemas.microsoft.com/office/drawing/2014/main" id="{78C65934-68B2-BA34-AE33-60AF1AD9583A}"/>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A9CA988-ABCB-2016-3029-D7933936263E}"/>
                </a:ext>
              </a:extLst>
            </p:cNvPr>
            <p:cNvSpPr txBox="1">
              <a:spLocks/>
            </p:cNvSpPr>
            <p:nvPr/>
          </p:nvSpPr>
          <p:spPr>
            <a:xfrm>
              <a:off x="241671" y="410718"/>
              <a:ext cx="1436415" cy="857158"/>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01</a:t>
              </a:r>
            </a:p>
          </p:txBody>
        </p:sp>
      </p:grpSp>
      <p:sp>
        <p:nvSpPr>
          <p:cNvPr id="13" name="TextBox 12">
            <a:extLst>
              <a:ext uri="{FF2B5EF4-FFF2-40B4-BE49-F238E27FC236}">
                <a16:creationId xmlns:a16="http://schemas.microsoft.com/office/drawing/2014/main" id="{77175431-E0E0-93FC-B68B-32AE2C431EC1}"/>
              </a:ext>
            </a:extLst>
          </p:cNvPr>
          <p:cNvSpPr txBox="1"/>
          <p:nvPr/>
        </p:nvSpPr>
        <p:spPr>
          <a:xfrm>
            <a:off x="5566230" y="809559"/>
            <a:ext cx="6096000" cy="892552"/>
          </a:xfrm>
          <a:prstGeom prst="rect">
            <a:avLst/>
          </a:prstGeom>
          <a:noFill/>
        </p:spPr>
        <p:txBody>
          <a:bodyPr wrap="square">
            <a:spAutoFit/>
          </a:bodyPr>
          <a:lstStyle/>
          <a:p>
            <a:r>
              <a:rPr lang="sv" sz="2600" b="1" dirty="0">
                <a:solidFill>
                  <a:srgbClr val="382B1B"/>
                </a:solidFill>
              </a:rPr>
              <a:t>STÄRK DIN TROVÄRDIGHET</a:t>
            </a:r>
          </a:p>
          <a:p>
            <a:endParaRPr lang="en-US" sz="2600" b="1" dirty="0">
              <a:solidFill>
                <a:srgbClr val="382B1B"/>
              </a:solidFill>
            </a:endParaRPr>
          </a:p>
        </p:txBody>
      </p:sp>
      <p:sp>
        <p:nvSpPr>
          <p:cNvPr id="15" name="Text Placeholder 3">
            <a:extLst>
              <a:ext uri="{FF2B5EF4-FFF2-40B4-BE49-F238E27FC236}">
                <a16:creationId xmlns:a16="http://schemas.microsoft.com/office/drawing/2014/main" id="{FD46FD41-C847-39C9-0B63-AA29A03383DA}"/>
              </a:ext>
            </a:extLst>
          </p:cNvPr>
          <p:cNvSpPr txBox="1">
            <a:spLocks/>
          </p:cNvSpPr>
          <p:nvPr/>
        </p:nvSpPr>
        <p:spPr>
          <a:xfrm>
            <a:off x="461128" y="787033"/>
            <a:ext cx="3339965" cy="1927138"/>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rPr>
              <a:t>3 SÄTT ATT BYGGA DITT VARUMÄRKES FÖRTROENDE, TROVÄRDIGHET OCH RYKTE</a:t>
            </a:r>
          </a:p>
        </p:txBody>
      </p:sp>
      <p:sp>
        <p:nvSpPr>
          <p:cNvPr id="2" name="Text Placeholder 5">
            <a:extLst>
              <a:ext uri="{FF2B5EF4-FFF2-40B4-BE49-F238E27FC236}">
                <a16:creationId xmlns:a16="http://schemas.microsoft.com/office/drawing/2014/main" id="{F6B135A4-449A-0085-CFE8-25AB0DC80ED1}"/>
              </a:ext>
            </a:extLst>
          </p:cNvPr>
          <p:cNvSpPr txBox="1">
            <a:spLocks/>
          </p:cNvSpPr>
          <p:nvPr/>
        </p:nvSpPr>
        <p:spPr>
          <a:xfrm>
            <a:off x="4878016" y="1431950"/>
            <a:ext cx="6499386" cy="3455640"/>
          </a:xfrm>
          <a:prstGeom prst="rect">
            <a:avLst/>
          </a:prstGeom>
        </p:spPr>
        <p:txBody>
          <a:bodyPr>
            <a:normAutofit fontScale="32500" lnSpcReduction="20000"/>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sz="6800" b="1" dirty="0">
                <a:solidFill>
                  <a:srgbClr val="84BFA4"/>
                </a:solidFill>
              </a:rPr>
              <a:t>Låt din erfarenhet tala och översätt den till värde</a:t>
            </a:r>
          </a:p>
          <a:p>
            <a:pPr>
              <a:buNone/>
            </a:pPr>
            <a:r>
              <a:rPr lang="sv" sz="6800" dirty="0"/>
              <a:t>Din resa har lärt dig mycket. Berätta för folk varför det är viktigt för dem.</a:t>
            </a:r>
          </a:p>
          <a:p>
            <a:pPr marL="457200" indent="-457200">
              <a:buFont typeface="Arial" panose="020B0604020202020204" pitchFamily="34" charset="0"/>
              <a:buChar char="•"/>
            </a:pPr>
            <a:r>
              <a:rPr lang="sv" sz="6800" dirty="0"/>
              <a:t>Lista dina färdigheter, utbildning eller levda erfarenhet, oavsett om det är kulinarisk utbildning, inhemsk expertis eller många års praktisk praktik.</a:t>
            </a:r>
          </a:p>
          <a:p>
            <a:pPr marL="457200" indent="-457200">
              <a:buFont typeface="Arial" panose="020B0604020202020204" pitchFamily="34" charset="0"/>
              <a:buChar char="•"/>
            </a:pPr>
            <a:r>
              <a:rPr lang="sv" sz="6800" dirty="0"/>
              <a:t>Koppla dessa färdigheter till hur du hjälper andra: </a:t>
            </a:r>
            <a:r>
              <a:rPr lang="sv" sz="6800" i="1" dirty="0"/>
              <a:t>”Jag utbildade mig i regional etiopisk matlagning – vilket innebär att jag vet hur man blandar smak och tradition i varje sås jag gör.”</a:t>
            </a:r>
            <a:endParaRPr lang="en-GB" sz="6800" dirty="0"/>
          </a:p>
          <a:p>
            <a:endParaRPr lang="en-GB" sz="8800" dirty="0"/>
          </a:p>
          <a:p>
            <a:pPr>
              <a:lnSpc>
                <a:spcPts val="2340"/>
              </a:lnSpc>
              <a:spcBef>
                <a:spcPts val="0"/>
              </a:spcBef>
            </a:pPr>
            <a:endParaRPr lang="en-US" sz="2200" dirty="0">
              <a:solidFill>
                <a:srgbClr val="382B1B"/>
              </a:solidFill>
            </a:endParaRPr>
          </a:p>
        </p:txBody>
      </p:sp>
    </p:spTree>
    <p:extLst>
      <p:ext uri="{BB962C8B-B14F-4D97-AF65-F5344CB8AC3E}">
        <p14:creationId xmlns:p14="http://schemas.microsoft.com/office/powerpoint/2010/main" val="516402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F2584-11B0-4CA4-0284-E0B19411662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1324903B-7BA2-1F0D-E1DE-B96D902ECA21}"/>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114FAD3C-A500-08DF-6058-40B700692C94}"/>
              </a:ext>
            </a:extLst>
          </p:cNvPr>
          <p:cNvGrpSpPr/>
          <p:nvPr/>
        </p:nvGrpSpPr>
        <p:grpSpPr>
          <a:xfrm>
            <a:off x="3795485" y="610378"/>
            <a:ext cx="1669143" cy="821571"/>
            <a:chOff x="241671" y="232608"/>
            <a:chExt cx="2672543" cy="1315456"/>
          </a:xfrm>
        </p:grpSpPr>
        <p:grpSp>
          <p:nvGrpSpPr>
            <p:cNvPr id="7" name="Group 6">
              <a:extLst>
                <a:ext uri="{FF2B5EF4-FFF2-40B4-BE49-F238E27FC236}">
                  <a16:creationId xmlns:a16="http://schemas.microsoft.com/office/drawing/2014/main" id="{1DE32A95-533E-3279-BDBD-C117C516DBA9}"/>
                </a:ext>
              </a:extLst>
            </p:cNvPr>
            <p:cNvGrpSpPr/>
            <p:nvPr/>
          </p:nvGrpSpPr>
          <p:grpSpPr>
            <a:xfrm>
              <a:off x="798631" y="801155"/>
              <a:ext cx="2115583" cy="239682"/>
              <a:chOff x="686343" y="1065256"/>
              <a:chExt cx="2115583" cy="239682"/>
            </a:xfrm>
          </p:grpSpPr>
          <p:cxnSp>
            <p:nvCxnSpPr>
              <p:cNvPr id="11" name="Straight Connector 10">
                <a:extLst>
                  <a:ext uri="{FF2B5EF4-FFF2-40B4-BE49-F238E27FC236}">
                    <a16:creationId xmlns:a16="http://schemas.microsoft.com/office/drawing/2014/main" id="{813A168D-EE58-7611-475E-B39B215D38F1}"/>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CAD50759-5F88-FCD2-1BBC-46360408EBC7}"/>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Graphic 4">
              <a:extLst>
                <a:ext uri="{FF2B5EF4-FFF2-40B4-BE49-F238E27FC236}">
                  <a16:creationId xmlns:a16="http://schemas.microsoft.com/office/drawing/2014/main" id="{7FCC39A1-EEB7-C8BE-DF06-FB8B321DBC76}"/>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A32584CF-F2FB-C92E-7FED-FC35796C3A41}"/>
                </a:ext>
              </a:extLst>
            </p:cNvPr>
            <p:cNvSpPr txBox="1">
              <a:spLocks/>
            </p:cNvSpPr>
            <p:nvPr/>
          </p:nvSpPr>
          <p:spPr>
            <a:xfrm>
              <a:off x="241671" y="410718"/>
              <a:ext cx="1436415" cy="857158"/>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01</a:t>
              </a:r>
            </a:p>
          </p:txBody>
        </p:sp>
      </p:grpSp>
      <p:sp>
        <p:nvSpPr>
          <p:cNvPr id="13" name="TextBox 12">
            <a:extLst>
              <a:ext uri="{FF2B5EF4-FFF2-40B4-BE49-F238E27FC236}">
                <a16:creationId xmlns:a16="http://schemas.microsoft.com/office/drawing/2014/main" id="{5F95647A-7EAD-B216-7B5E-717EA68EEB28}"/>
              </a:ext>
            </a:extLst>
          </p:cNvPr>
          <p:cNvSpPr txBox="1"/>
          <p:nvPr/>
        </p:nvSpPr>
        <p:spPr>
          <a:xfrm>
            <a:off x="5566230" y="809559"/>
            <a:ext cx="6096000" cy="892552"/>
          </a:xfrm>
          <a:prstGeom prst="rect">
            <a:avLst/>
          </a:prstGeom>
          <a:noFill/>
        </p:spPr>
        <p:txBody>
          <a:bodyPr wrap="square">
            <a:spAutoFit/>
          </a:bodyPr>
          <a:lstStyle/>
          <a:p>
            <a:r>
              <a:rPr lang="sv" sz="2600" b="1" dirty="0">
                <a:solidFill>
                  <a:srgbClr val="382B1B"/>
                </a:solidFill>
              </a:rPr>
              <a:t>STÄRK DIN TROVÄRDIGHET</a:t>
            </a:r>
          </a:p>
          <a:p>
            <a:endParaRPr lang="en-US" sz="2600" b="1" dirty="0">
              <a:solidFill>
                <a:srgbClr val="382B1B"/>
              </a:solidFill>
            </a:endParaRPr>
          </a:p>
        </p:txBody>
      </p:sp>
      <p:sp>
        <p:nvSpPr>
          <p:cNvPr id="15" name="Text Placeholder 3">
            <a:extLst>
              <a:ext uri="{FF2B5EF4-FFF2-40B4-BE49-F238E27FC236}">
                <a16:creationId xmlns:a16="http://schemas.microsoft.com/office/drawing/2014/main" id="{48FF993A-CA55-5975-005B-081A465A03C0}"/>
              </a:ext>
            </a:extLst>
          </p:cNvPr>
          <p:cNvSpPr txBox="1">
            <a:spLocks/>
          </p:cNvSpPr>
          <p:nvPr/>
        </p:nvSpPr>
        <p:spPr>
          <a:xfrm>
            <a:off x="461128" y="787033"/>
            <a:ext cx="3316874" cy="1927138"/>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rPr>
              <a:t>3 SÄTT ATT BYGGA DITT VARUMÄRKES FÖRTROENDE, TROVÄRDIGHET OCH RYKTE</a:t>
            </a:r>
          </a:p>
        </p:txBody>
      </p:sp>
      <p:sp>
        <p:nvSpPr>
          <p:cNvPr id="2" name="Text Placeholder 5">
            <a:extLst>
              <a:ext uri="{FF2B5EF4-FFF2-40B4-BE49-F238E27FC236}">
                <a16:creationId xmlns:a16="http://schemas.microsoft.com/office/drawing/2014/main" id="{7B219309-16A8-431A-2689-B69EFA80FD5E}"/>
              </a:ext>
            </a:extLst>
          </p:cNvPr>
          <p:cNvSpPr txBox="1">
            <a:spLocks/>
          </p:cNvSpPr>
          <p:nvPr/>
        </p:nvSpPr>
        <p:spPr>
          <a:xfrm>
            <a:off x="4878016" y="1431950"/>
            <a:ext cx="6653134" cy="3714586"/>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sz="3100" b="1" dirty="0">
                <a:solidFill>
                  <a:srgbClr val="84BFA4"/>
                </a:solidFill>
              </a:rPr>
              <a:t>Låt andra tala för dig också</a:t>
            </a:r>
          </a:p>
          <a:p>
            <a:pPr>
              <a:buNone/>
            </a:pPr>
            <a:r>
              <a:rPr lang="sv" sz="3100" dirty="0"/>
              <a:t>Den starkaste rösten för ditt varumärke är ofta någon annans.</a:t>
            </a:r>
          </a:p>
          <a:p>
            <a:pPr marL="542925" indent="-542925">
              <a:buFont typeface="Arial" panose="020B0604020202020204" pitchFamily="34" charset="0"/>
              <a:buChar char="•"/>
            </a:pPr>
            <a:r>
              <a:rPr lang="sv" sz="3100" b="1" dirty="0"/>
              <a:t>Samla in vittnesmål </a:t>
            </a:r>
            <a:r>
              <a:rPr lang="sv" sz="3100" dirty="0"/>
              <a:t>från nöjda kunder, kunder eller partners. Även en uppriktig kommentar är guld värt.</a:t>
            </a:r>
          </a:p>
          <a:p>
            <a:pPr marL="542925" indent="-542925">
              <a:buFont typeface="Arial" panose="020B0604020202020204" pitchFamily="34" charset="0"/>
              <a:buChar char="•"/>
            </a:pPr>
            <a:r>
              <a:rPr lang="sv" sz="3100" b="1" dirty="0"/>
              <a:t>Be om rekommendationer </a:t>
            </a:r>
            <a:r>
              <a:rPr lang="sv" sz="3100" dirty="0"/>
              <a:t>eller citat som du kan använda på din webbplats eller förpackning.</a:t>
            </a:r>
          </a:p>
          <a:p>
            <a:pPr marL="542925" indent="-542925">
              <a:buFont typeface="Arial" panose="020B0604020202020204" pitchFamily="34" charset="0"/>
              <a:buChar char="•"/>
            </a:pPr>
            <a:r>
              <a:rPr lang="sv" sz="3100" b="1" dirty="0"/>
              <a:t>Gå med i lokala och online-grupper </a:t>
            </a:r>
            <a:r>
              <a:rPr lang="sv" sz="3100" dirty="0"/>
              <a:t>– från matnätverk till migrantkvinnors affärskretsar – där du kan bygga synlighet och ge såväl som ta emot stöd.</a:t>
            </a:r>
          </a:p>
          <a:p>
            <a:endParaRPr lang="en-GB" sz="2200" dirty="0"/>
          </a:p>
          <a:p>
            <a:pPr>
              <a:lnSpc>
                <a:spcPts val="2340"/>
              </a:lnSpc>
              <a:spcBef>
                <a:spcPts val="0"/>
              </a:spcBef>
            </a:pPr>
            <a:endParaRPr lang="en-US" sz="2200" dirty="0">
              <a:solidFill>
                <a:srgbClr val="382B1B"/>
              </a:solidFill>
            </a:endParaRPr>
          </a:p>
        </p:txBody>
      </p:sp>
    </p:spTree>
    <p:extLst>
      <p:ext uri="{BB962C8B-B14F-4D97-AF65-F5344CB8AC3E}">
        <p14:creationId xmlns:p14="http://schemas.microsoft.com/office/powerpoint/2010/main" val="249787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983783"/>
            <a:ext cx="6147263" cy="3158610"/>
          </a:xfrm>
        </p:spPr>
        <p:txBody>
          <a:bodyPr>
            <a:normAutofit/>
          </a:bodyPr>
          <a:lstStyle/>
          <a:p>
            <a:r>
              <a:rPr lang="sv" dirty="0"/>
              <a:t>SAMBANDET MELLAN MARKNADSFÖRING OCH FÖRSÄLJNING</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01</a:t>
            </a:r>
          </a:p>
        </p:txBody>
      </p:sp>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5FDC5239-3171-D67B-9D05-32A760554752}"/>
              </a:ext>
            </a:extLst>
          </p:cNvPr>
          <p:cNvGrpSpPr/>
          <p:nvPr/>
        </p:nvGrpSpPr>
        <p:grpSpPr>
          <a:xfrm>
            <a:off x="3808211" y="305351"/>
            <a:ext cx="1669143" cy="821571"/>
            <a:chOff x="241671" y="232608"/>
            <a:chExt cx="2672543" cy="1315456"/>
          </a:xfrm>
        </p:grpSpPr>
        <p:grpSp>
          <p:nvGrpSpPr>
            <p:cNvPr id="7" name="Group 6">
              <a:extLst>
                <a:ext uri="{FF2B5EF4-FFF2-40B4-BE49-F238E27FC236}">
                  <a16:creationId xmlns:a16="http://schemas.microsoft.com/office/drawing/2014/main" id="{C0F6CEAB-51BE-FD8B-616E-439549DA1A4A}"/>
                </a:ext>
              </a:extLst>
            </p:cNvPr>
            <p:cNvGrpSpPr/>
            <p:nvPr/>
          </p:nvGrpSpPr>
          <p:grpSpPr>
            <a:xfrm>
              <a:off x="798631" y="801155"/>
              <a:ext cx="2115583" cy="239682"/>
              <a:chOff x="686343" y="1065256"/>
              <a:chExt cx="2115583" cy="239682"/>
            </a:xfrm>
          </p:grpSpPr>
          <p:cxnSp>
            <p:nvCxnSpPr>
              <p:cNvPr id="11" name="Straight Connector 10">
                <a:extLst>
                  <a:ext uri="{FF2B5EF4-FFF2-40B4-BE49-F238E27FC236}">
                    <a16:creationId xmlns:a16="http://schemas.microsoft.com/office/drawing/2014/main" id="{A6C1CE86-513D-6B03-585A-7480DC1FA88A}"/>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C2B9D36-C6C1-ECA0-A9C8-246BC5E196CF}"/>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Graphic 4">
              <a:extLst>
                <a:ext uri="{FF2B5EF4-FFF2-40B4-BE49-F238E27FC236}">
                  <a16:creationId xmlns:a16="http://schemas.microsoft.com/office/drawing/2014/main" id="{0CE8120B-D8AD-D64F-B75B-95A205A77246}"/>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0082A43E-1407-793F-6626-8F4DAA7FEF79}"/>
                </a:ext>
              </a:extLst>
            </p:cNvPr>
            <p:cNvSpPr txBox="1">
              <a:spLocks/>
            </p:cNvSpPr>
            <p:nvPr/>
          </p:nvSpPr>
          <p:spPr>
            <a:xfrm>
              <a:off x="241671" y="410718"/>
              <a:ext cx="1436415" cy="857158"/>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02</a:t>
              </a:r>
            </a:p>
          </p:txBody>
        </p:sp>
      </p:grpSp>
      <p:sp>
        <p:nvSpPr>
          <p:cNvPr id="13" name="TextBox 12">
            <a:extLst>
              <a:ext uri="{FF2B5EF4-FFF2-40B4-BE49-F238E27FC236}">
                <a16:creationId xmlns:a16="http://schemas.microsoft.com/office/drawing/2014/main" id="{9D341E66-C9CE-1511-C1AA-B10EEA0CFE67}"/>
              </a:ext>
            </a:extLst>
          </p:cNvPr>
          <p:cNvSpPr txBox="1"/>
          <p:nvPr/>
        </p:nvSpPr>
        <p:spPr>
          <a:xfrm>
            <a:off x="5490576" y="469916"/>
            <a:ext cx="6096000" cy="492443"/>
          </a:xfrm>
          <a:prstGeom prst="rect">
            <a:avLst/>
          </a:prstGeom>
          <a:noFill/>
        </p:spPr>
        <p:txBody>
          <a:bodyPr wrap="square">
            <a:spAutoFit/>
          </a:bodyPr>
          <a:lstStyle/>
          <a:p>
            <a:r>
              <a:rPr lang="sv" sz="2600" b="1" dirty="0">
                <a:solidFill>
                  <a:srgbClr val="382B1B"/>
                </a:solidFill>
              </a:rPr>
              <a:t>VAR SYNLIG OCH TILLGÄNGLIG</a:t>
            </a:r>
          </a:p>
        </p:txBody>
      </p:sp>
      <p:sp>
        <p:nvSpPr>
          <p:cNvPr id="15" name="Text Placeholder 3">
            <a:extLst>
              <a:ext uri="{FF2B5EF4-FFF2-40B4-BE49-F238E27FC236}">
                <a16:creationId xmlns:a16="http://schemas.microsoft.com/office/drawing/2014/main" id="{B19091E2-91D1-5D76-54AD-901A9BDEFF02}"/>
              </a:ext>
            </a:extLst>
          </p:cNvPr>
          <p:cNvSpPr txBox="1">
            <a:spLocks/>
          </p:cNvSpPr>
          <p:nvPr/>
        </p:nvSpPr>
        <p:spPr>
          <a:xfrm>
            <a:off x="461128" y="717761"/>
            <a:ext cx="3524692" cy="199641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rPr>
              <a:t>3 SÄTT ATT BYGGA DITT VARUMÄRKES FÖRTROENDE, TROVÄRDIGHET OCH RYKTE</a:t>
            </a:r>
          </a:p>
        </p:txBody>
      </p:sp>
      <p:sp>
        <p:nvSpPr>
          <p:cNvPr id="2" name="Text Placeholder 5">
            <a:extLst>
              <a:ext uri="{FF2B5EF4-FFF2-40B4-BE49-F238E27FC236}">
                <a16:creationId xmlns:a16="http://schemas.microsoft.com/office/drawing/2014/main" id="{9C1FC96A-C625-91C1-0253-57CCB79AEA8C}"/>
              </a:ext>
            </a:extLst>
          </p:cNvPr>
          <p:cNvSpPr txBox="1">
            <a:spLocks/>
          </p:cNvSpPr>
          <p:nvPr/>
        </p:nvSpPr>
        <p:spPr>
          <a:xfrm>
            <a:off x="4613444" y="1026777"/>
            <a:ext cx="7330167" cy="5831223"/>
          </a:xfrm>
          <a:prstGeom prst="rect">
            <a:avLst/>
          </a:prstGeom>
        </p:spPr>
        <p:txBody>
          <a:bodyPr>
            <a:normAutofit fontScale="25000" lnSpcReduction="20000"/>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340"/>
              </a:lnSpc>
              <a:spcBef>
                <a:spcPts val="0"/>
              </a:spcBef>
            </a:pPr>
            <a:r>
              <a:rPr lang="sv" sz="8800" dirty="0"/>
              <a:t>Människor kan bara stödja ditt företag om de kan hitta dig, förstå vad du erbjuder och känna sig välkomna att få kontakt. </a:t>
            </a:r>
            <a:r>
              <a:rPr lang="sv" sz="8800" b="1" dirty="0"/>
              <a:t>Synlighet handlar inte om att skryta, det handlar om att synas. </a:t>
            </a:r>
            <a:r>
              <a:rPr lang="sv" sz="8800" dirty="0"/>
              <a:t>Och tillgänglighet innebär att vara öppen, lyhörd och relaterbar på ett sätt som fungerar för </a:t>
            </a:r>
            <a:r>
              <a:rPr lang="sv" sz="8800" i="1" dirty="0"/>
              <a:t>dig </a:t>
            </a:r>
            <a:r>
              <a:rPr lang="sv" sz="8800" dirty="0"/>
              <a:t>och dina kunder.</a:t>
            </a:r>
          </a:p>
          <a:p>
            <a:pPr marL="457200" indent="-457200">
              <a:lnSpc>
                <a:spcPct val="120000"/>
              </a:lnSpc>
              <a:buFont typeface="Arial" panose="020B0604020202020204" pitchFamily="34" charset="0"/>
              <a:buChar char="•"/>
            </a:pPr>
            <a:r>
              <a:rPr lang="sv" sz="8800" b="1" dirty="0"/>
              <a:t>Håll din online-närvaro uppdaterad. </a:t>
            </a:r>
            <a:r>
              <a:rPr lang="sv" sz="8800" dirty="0"/>
              <a:t>Se till att din kontaktinformation, öppettider och produkt-/tjänstinformation är lätt att hitta på din webbplats, Instagram eller WhatsApp Business-profil.</a:t>
            </a:r>
          </a:p>
          <a:p>
            <a:pPr marL="457200" indent="-457200">
              <a:lnSpc>
                <a:spcPct val="120000"/>
              </a:lnSpc>
              <a:buFont typeface="Arial" panose="020B0604020202020204" pitchFamily="34" charset="0"/>
              <a:buChar char="•"/>
            </a:pPr>
            <a:r>
              <a:rPr lang="sv" sz="8800" b="1" dirty="0"/>
              <a:t>Använd plattformar som dina kunder använder. </a:t>
            </a:r>
            <a:r>
              <a:rPr lang="sv" sz="8800" dirty="0"/>
              <a:t>Om din lokala publik använder Facebook eller meddelanden via WhatsApp, gå dit de är och gör det enkelt att nå dig.</a:t>
            </a:r>
          </a:p>
          <a:p>
            <a:pPr marL="457200" indent="-457200">
              <a:lnSpc>
                <a:spcPct val="120000"/>
              </a:lnSpc>
              <a:buFont typeface="Arial" panose="020B0604020202020204" pitchFamily="34" charset="0"/>
              <a:buChar char="•"/>
            </a:pPr>
            <a:r>
              <a:rPr lang="sv" sz="8800" b="1" dirty="0"/>
              <a:t>Visa upp dig på ditt eget sätt. </a:t>
            </a:r>
            <a:r>
              <a:rPr lang="sv" sz="8800" dirty="0"/>
              <a:t>Du behöver inte posta dagligen eller dansa på TikTok. Dela bara äkta, ärligt innehåll som speglar ditt arbete och din röst. Även ett starkt inlägg i veckan bygger kontakt.</a:t>
            </a:r>
          </a:p>
          <a:p>
            <a:pPr>
              <a:lnSpc>
                <a:spcPts val="2340"/>
              </a:lnSpc>
              <a:spcBef>
                <a:spcPts val="0"/>
              </a:spcBef>
            </a:pPr>
            <a:endParaRPr lang="en-US" sz="2200" dirty="0">
              <a:solidFill>
                <a:srgbClr val="382B1B"/>
              </a:solidFill>
            </a:endParaRPr>
          </a:p>
        </p:txBody>
      </p:sp>
    </p:spTree>
    <p:extLst>
      <p:ext uri="{BB962C8B-B14F-4D97-AF65-F5344CB8AC3E}">
        <p14:creationId xmlns:p14="http://schemas.microsoft.com/office/powerpoint/2010/main" val="2374585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C96CD-70DE-7219-E5D3-2F8BF5D4822A}"/>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952E6334-2FD3-5046-4133-1F87D45F6FF4}"/>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1EC9B796-6DD0-9694-5EE2-F2A9122DD22D}"/>
              </a:ext>
            </a:extLst>
          </p:cNvPr>
          <p:cNvGrpSpPr/>
          <p:nvPr/>
        </p:nvGrpSpPr>
        <p:grpSpPr>
          <a:xfrm>
            <a:off x="3808211" y="305351"/>
            <a:ext cx="1669143" cy="821571"/>
            <a:chOff x="241671" y="232608"/>
            <a:chExt cx="2672543" cy="1315456"/>
          </a:xfrm>
        </p:grpSpPr>
        <p:grpSp>
          <p:nvGrpSpPr>
            <p:cNvPr id="7" name="Group 6">
              <a:extLst>
                <a:ext uri="{FF2B5EF4-FFF2-40B4-BE49-F238E27FC236}">
                  <a16:creationId xmlns:a16="http://schemas.microsoft.com/office/drawing/2014/main" id="{E21A84D4-244E-ED63-C47F-C051A0494CF4}"/>
                </a:ext>
              </a:extLst>
            </p:cNvPr>
            <p:cNvGrpSpPr/>
            <p:nvPr/>
          </p:nvGrpSpPr>
          <p:grpSpPr>
            <a:xfrm>
              <a:off x="798631" y="801155"/>
              <a:ext cx="2115583" cy="239682"/>
              <a:chOff x="686343" y="1065256"/>
              <a:chExt cx="2115583" cy="239682"/>
            </a:xfrm>
          </p:grpSpPr>
          <p:cxnSp>
            <p:nvCxnSpPr>
              <p:cNvPr id="11" name="Straight Connector 10">
                <a:extLst>
                  <a:ext uri="{FF2B5EF4-FFF2-40B4-BE49-F238E27FC236}">
                    <a16:creationId xmlns:a16="http://schemas.microsoft.com/office/drawing/2014/main" id="{BA80834D-CF92-E82C-3041-D29A5290D84E}"/>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B91E82C-4CEA-C350-3084-5CE7B5FA9CAD}"/>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Graphic 4">
              <a:extLst>
                <a:ext uri="{FF2B5EF4-FFF2-40B4-BE49-F238E27FC236}">
                  <a16:creationId xmlns:a16="http://schemas.microsoft.com/office/drawing/2014/main" id="{CC5B6DF0-AA1D-0739-85D4-7D6A2727266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BB79D09-01C1-305F-BA31-774A25F078C9}"/>
                </a:ext>
              </a:extLst>
            </p:cNvPr>
            <p:cNvSpPr txBox="1">
              <a:spLocks/>
            </p:cNvSpPr>
            <p:nvPr/>
          </p:nvSpPr>
          <p:spPr>
            <a:xfrm>
              <a:off x="241671" y="410718"/>
              <a:ext cx="1436415" cy="857158"/>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02</a:t>
              </a:r>
            </a:p>
          </p:txBody>
        </p:sp>
      </p:grpSp>
      <p:sp>
        <p:nvSpPr>
          <p:cNvPr id="13" name="TextBox 12">
            <a:extLst>
              <a:ext uri="{FF2B5EF4-FFF2-40B4-BE49-F238E27FC236}">
                <a16:creationId xmlns:a16="http://schemas.microsoft.com/office/drawing/2014/main" id="{FC60CF97-3C18-1E63-77FC-86FF9272831A}"/>
              </a:ext>
            </a:extLst>
          </p:cNvPr>
          <p:cNvSpPr txBox="1"/>
          <p:nvPr/>
        </p:nvSpPr>
        <p:spPr>
          <a:xfrm>
            <a:off x="5490576" y="469916"/>
            <a:ext cx="6096000" cy="492443"/>
          </a:xfrm>
          <a:prstGeom prst="rect">
            <a:avLst/>
          </a:prstGeom>
          <a:noFill/>
        </p:spPr>
        <p:txBody>
          <a:bodyPr wrap="square">
            <a:spAutoFit/>
          </a:bodyPr>
          <a:lstStyle/>
          <a:p>
            <a:r>
              <a:rPr lang="sv" sz="2600" b="1" dirty="0">
                <a:solidFill>
                  <a:srgbClr val="382B1B"/>
                </a:solidFill>
              </a:rPr>
              <a:t>VAR SYNLIG OCH TILLGÄNGLIG</a:t>
            </a:r>
          </a:p>
        </p:txBody>
      </p:sp>
      <p:sp>
        <p:nvSpPr>
          <p:cNvPr id="15" name="Text Placeholder 3">
            <a:extLst>
              <a:ext uri="{FF2B5EF4-FFF2-40B4-BE49-F238E27FC236}">
                <a16:creationId xmlns:a16="http://schemas.microsoft.com/office/drawing/2014/main" id="{D6582C4D-4A43-C116-C89E-0680057A067B}"/>
              </a:ext>
            </a:extLst>
          </p:cNvPr>
          <p:cNvSpPr txBox="1">
            <a:spLocks/>
          </p:cNvSpPr>
          <p:nvPr/>
        </p:nvSpPr>
        <p:spPr>
          <a:xfrm>
            <a:off x="461128" y="717761"/>
            <a:ext cx="3328419" cy="2054137"/>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rPr>
              <a:t>3 SÄTT ATT BYGGA DITT VARUMÄRKES FÖRTROENDE, TROVÄRDIGHET OCH RYKTE</a:t>
            </a:r>
          </a:p>
        </p:txBody>
      </p:sp>
      <p:sp>
        <p:nvSpPr>
          <p:cNvPr id="2" name="Text Placeholder 5">
            <a:extLst>
              <a:ext uri="{FF2B5EF4-FFF2-40B4-BE49-F238E27FC236}">
                <a16:creationId xmlns:a16="http://schemas.microsoft.com/office/drawing/2014/main" id="{F2434F95-7DE3-8923-7F0B-CC08CE8BFCB9}"/>
              </a:ext>
            </a:extLst>
          </p:cNvPr>
          <p:cNvSpPr txBox="1">
            <a:spLocks/>
          </p:cNvSpPr>
          <p:nvPr/>
        </p:nvSpPr>
        <p:spPr>
          <a:xfrm>
            <a:off x="4655509" y="1281054"/>
            <a:ext cx="7330167" cy="3040092"/>
          </a:xfrm>
          <a:prstGeom prst="rect">
            <a:avLst/>
          </a:prstGeom>
        </p:spPr>
        <p:txBody>
          <a:bodyPr>
            <a:normAutofit fontScale="62500" lnSpcReduction="20000"/>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20000"/>
              </a:lnSpc>
              <a:buFont typeface="Arial" panose="020B0604020202020204" pitchFamily="34" charset="0"/>
              <a:buChar char="•"/>
            </a:pPr>
            <a:r>
              <a:rPr lang="sv" sz="3500" b="1" dirty="0"/>
              <a:t>Var tillgänglig. </a:t>
            </a:r>
            <a:r>
              <a:rPr lang="sv" sz="3500" dirty="0"/>
              <a:t>Om någon skickar ett meddelande till dig, svara varmt och tydligt. Använd vänligt språk. Inkludera bilder eller röstmeddelanden om det får dig att känna dig mer bekväm.</a:t>
            </a:r>
          </a:p>
          <a:p>
            <a:pPr marL="457200" indent="-457200">
              <a:lnSpc>
                <a:spcPct val="120000"/>
              </a:lnSpc>
              <a:buFont typeface="Arial" panose="020B0604020202020204" pitchFamily="34" charset="0"/>
              <a:buChar char="•"/>
            </a:pPr>
            <a:r>
              <a:rPr lang="sv" sz="3500" b="1" dirty="0"/>
              <a:t>Syns i ditt närområde. </a:t>
            </a:r>
            <a:r>
              <a:rPr lang="sv" sz="3500" dirty="0"/>
              <a:t>Marknader, lokala popup-restauranger, matkollektiv, en flyer i ett skyltfönster eller en pratstund vid skolavlämning kan göra ditt varumärke mer minnesvärt.</a:t>
            </a:r>
          </a:p>
          <a:p>
            <a:pPr>
              <a:lnSpc>
                <a:spcPts val="2340"/>
              </a:lnSpc>
              <a:spcBef>
                <a:spcPts val="0"/>
              </a:spcBef>
            </a:pPr>
            <a:endParaRPr lang="en-US" sz="2200" dirty="0">
              <a:solidFill>
                <a:srgbClr val="382B1B"/>
              </a:solidFill>
            </a:endParaRPr>
          </a:p>
        </p:txBody>
      </p:sp>
    </p:spTree>
    <p:extLst>
      <p:ext uri="{BB962C8B-B14F-4D97-AF65-F5344CB8AC3E}">
        <p14:creationId xmlns:p14="http://schemas.microsoft.com/office/powerpoint/2010/main" val="478124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5FDC5239-3171-D67B-9D05-32A760554752}"/>
              </a:ext>
            </a:extLst>
          </p:cNvPr>
          <p:cNvGrpSpPr/>
          <p:nvPr/>
        </p:nvGrpSpPr>
        <p:grpSpPr>
          <a:xfrm>
            <a:off x="3795485" y="610378"/>
            <a:ext cx="1669143" cy="821571"/>
            <a:chOff x="241671" y="232608"/>
            <a:chExt cx="2672543" cy="1315456"/>
          </a:xfrm>
        </p:grpSpPr>
        <p:grpSp>
          <p:nvGrpSpPr>
            <p:cNvPr id="7" name="Group 6">
              <a:extLst>
                <a:ext uri="{FF2B5EF4-FFF2-40B4-BE49-F238E27FC236}">
                  <a16:creationId xmlns:a16="http://schemas.microsoft.com/office/drawing/2014/main" id="{C0F6CEAB-51BE-FD8B-616E-439549DA1A4A}"/>
                </a:ext>
              </a:extLst>
            </p:cNvPr>
            <p:cNvGrpSpPr/>
            <p:nvPr/>
          </p:nvGrpSpPr>
          <p:grpSpPr>
            <a:xfrm>
              <a:off x="798631" y="801155"/>
              <a:ext cx="2115583" cy="239682"/>
              <a:chOff x="686343" y="1065256"/>
              <a:chExt cx="2115583" cy="239682"/>
            </a:xfrm>
          </p:grpSpPr>
          <p:cxnSp>
            <p:nvCxnSpPr>
              <p:cNvPr id="11" name="Straight Connector 10">
                <a:extLst>
                  <a:ext uri="{FF2B5EF4-FFF2-40B4-BE49-F238E27FC236}">
                    <a16:creationId xmlns:a16="http://schemas.microsoft.com/office/drawing/2014/main" id="{A6C1CE86-513D-6B03-585A-7480DC1FA88A}"/>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C2B9D36-C6C1-ECA0-A9C8-246BC5E196CF}"/>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Graphic 4">
              <a:extLst>
                <a:ext uri="{FF2B5EF4-FFF2-40B4-BE49-F238E27FC236}">
                  <a16:creationId xmlns:a16="http://schemas.microsoft.com/office/drawing/2014/main" id="{0CE8120B-D8AD-D64F-B75B-95A205A77246}"/>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0082A43E-1407-793F-6626-8F4DAA7FEF79}"/>
                </a:ext>
              </a:extLst>
            </p:cNvPr>
            <p:cNvSpPr txBox="1">
              <a:spLocks/>
            </p:cNvSpPr>
            <p:nvPr/>
          </p:nvSpPr>
          <p:spPr>
            <a:xfrm>
              <a:off x="241671" y="410718"/>
              <a:ext cx="1436415" cy="857158"/>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03</a:t>
              </a:r>
            </a:p>
          </p:txBody>
        </p:sp>
      </p:grpSp>
      <p:sp>
        <p:nvSpPr>
          <p:cNvPr id="13" name="TextBox 12">
            <a:extLst>
              <a:ext uri="{FF2B5EF4-FFF2-40B4-BE49-F238E27FC236}">
                <a16:creationId xmlns:a16="http://schemas.microsoft.com/office/drawing/2014/main" id="{9D341E66-C9CE-1511-C1AA-B10EEA0CFE67}"/>
              </a:ext>
            </a:extLst>
          </p:cNvPr>
          <p:cNvSpPr txBox="1"/>
          <p:nvPr/>
        </p:nvSpPr>
        <p:spPr>
          <a:xfrm>
            <a:off x="5566230" y="809559"/>
            <a:ext cx="6096000" cy="492443"/>
          </a:xfrm>
          <a:prstGeom prst="rect">
            <a:avLst/>
          </a:prstGeom>
          <a:noFill/>
        </p:spPr>
        <p:txBody>
          <a:bodyPr wrap="square">
            <a:spAutoFit/>
          </a:bodyPr>
          <a:lstStyle/>
          <a:p>
            <a:r>
              <a:rPr lang="sv" sz="2600" b="1" dirty="0">
                <a:solidFill>
                  <a:srgbClr val="382B1B"/>
                </a:solidFill>
              </a:rPr>
              <a:t>REFERENSER</a:t>
            </a:r>
          </a:p>
        </p:txBody>
      </p:sp>
      <p:sp>
        <p:nvSpPr>
          <p:cNvPr id="15" name="Text Placeholder 3">
            <a:extLst>
              <a:ext uri="{FF2B5EF4-FFF2-40B4-BE49-F238E27FC236}">
                <a16:creationId xmlns:a16="http://schemas.microsoft.com/office/drawing/2014/main" id="{B19091E2-91D1-5D76-54AD-901A9BDEFF02}"/>
              </a:ext>
            </a:extLst>
          </p:cNvPr>
          <p:cNvSpPr txBox="1">
            <a:spLocks/>
          </p:cNvSpPr>
          <p:nvPr/>
        </p:nvSpPr>
        <p:spPr>
          <a:xfrm>
            <a:off x="461128" y="787033"/>
            <a:ext cx="3339965" cy="1927138"/>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rPr>
              <a:t>3 SÄTT ATT BYGGA DITT VARUMÄRKES FÖRTROENDE, TROVÄRDIGHET OCH RYKTE</a:t>
            </a:r>
          </a:p>
        </p:txBody>
      </p:sp>
      <p:sp>
        <p:nvSpPr>
          <p:cNvPr id="2" name="Text Placeholder 5">
            <a:extLst>
              <a:ext uri="{FF2B5EF4-FFF2-40B4-BE49-F238E27FC236}">
                <a16:creationId xmlns:a16="http://schemas.microsoft.com/office/drawing/2014/main" id="{9C1FC96A-C625-91C1-0253-57CCB79AEA8C}"/>
              </a:ext>
            </a:extLst>
          </p:cNvPr>
          <p:cNvSpPr txBox="1">
            <a:spLocks/>
          </p:cNvSpPr>
          <p:nvPr/>
        </p:nvSpPr>
        <p:spPr>
          <a:xfrm>
            <a:off x="4844396" y="1387844"/>
            <a:ext cx="6945699" cy="4997967"/>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340"/>
              </a:lnSpc>
              <a:spcBef>
                <a:spcPts val="0"/>
              </a:spcBef>
            </a:pPr>
            <a:r>
              <a:rPr lang="sv" sz="2200" dirty="0">
                <a:solidFill>
                  <a:srgbClr val="382B1B"/>
                </a:solidFill>
              </a:rPr>
              <a:t>Muntliga ord är kraftfulla, särskilt inom livsmedels- och samhällsbaserade företag. Om någon älskar det du har gjort eller hur du har serverat dem, kommer de ofta gärna att sprida budskapet.</a:t>
            </a:r>
          </a:p>
          <a:p>
            <a:pPr>
              <a:lnSpc>
                <a:spcPts val="2340"/>
              </a:lnSpc>
              <a:spcBef>
                <a:spcPts val="0"/>
              </a:spcBef>
            </a:pPr>
            <a:br>
              <a:rPr lang="en-GB" sz="2200" dirty="0">
                <a:solidFill>
                  <a:srgbClr val="382B1B"/>
                </a:solidFill>
              </a:rPr>
            </a:br>
            <a:r>
              <a:rPr lang="sv" sz="2200" dirty="0">
                <a:solidFill>
                  <a:srgbClr val="382B1B"/>
                </a:solidFill>
              </a:rPr>
              <a:t>När du väl är igång, få så många kundrekommendationer som möjligt. Var inte rädd för att be om rekommendationer. Om du har gjort ett bra jobb för någon kommer de förmodligen mer än gärna att rekommendera dina vänner och affärskollegor till dig.</a:t>
            </a:r>
          </a:p>
          <a:p>
            <a:pPr>
              <a:lnSpc>
                <a:spcPts val="2340"/>
              </a:lnSpc>
              <a:spcBef>
                <a:spcPts val="0"/>
              </a:spcBef>
            </a:pPr>
            <a:endParaRPr lang="en-US" sz="2200" dirty="0">
              <a:solidFill>
                <a:srgbClr val="382B1B"/>
              </a:solidFill>
            </a:endParaRPr>
          </a:p>
          <a:p>
            <a:pPr>
              <a:lnSpc>
                <a:spcPts val="2340"/>
              </a:lnSpc>
              <a:spcBef>
                <a:spcPts val="0"/>
              </a:spcBef>
            </a:pPr>
            <a:r>
              <a:rPr lang="sv" sz="2200" b="1" dirty="0">
                <a:solidFill>
                  <a:srgbClr val="382B1B"/>
                </a:solidFill>
              </a:rPr>
              <a:t>Men om du inte frågar, kommer de sällan att tänka på att göra det. Lämna inte detta åt slumpen.</a:t>
            </a:r>
          </a:p>
          <a:p>
            <a:pPr marL="342900" indent="-342900">
              <a:lnSpc>
                <a:spcPts val="2340"/>
              </a:lnSpc>
              <a:spcBef>
                <a:spcPts val="0"/>
              </a:spcBef>
              <a:buClr>
                <a:srgbClr val="B6D1E1"/>
              </a:buClr>
              <a:buFont typeface="Arial" panose="020B0604020202020204" pitchFamily="34" charset="0"/>
              <a:buChar char="•"/>
            </a:pPr>
            <a:r>
              <a:rPr lang="sv" sz="2200" dirty="0">
                <a:solidFill>
                  <a:srgbClr val="382B1B"/>
                </a:solidFill>
              </a:rPr>
              <a:t>Är de nöjda med era matprodukter eller er tjänst?</a:t>
            </a:r>
          </a:p>
          <a:p>
            <a:pPr marL="342900" indent="-342900">
              <a:lnSpc>
                <a:spcPts val="2340"/>
              </a:lnSpc>
              <a:spcBef>
                <a:spcPts val="0"/>
              </a:spcBef>
              <a:buClr>
                <a:srgbClr val="B6D1E1"/>
              </a:buClr>
              <a:buFont typeface="Arial" panose="020B0604020202020204" pitchFamily="34" charset="0"/>
              <a:buChar char="•"/>
            </a:pPr>
            <a:r>
              <a:rPr lang="sv" sz="2200" dirty="0">
                <a:solidFill>
                  <a:srgbClr val="382B1B"/>
                </a:solidFill>
              </a:rPr>
              <a:t>Är de nöjda med jobbet du gjorde för dem?</a:t>
            </a:r>
          </a:p>
          <a:p>
            <a:pPr marL="342900" indent="-342900">
              <a:lnSpc>
                <a:spcPts val="2340"/>
              </a:lnSpc>
              <a:spcBef>
                <a:spcPts val="0"/>
              </a:spcBef>
              <a:buClr>
                <a:srgbClr val="B6D1E1"/>
              </a:buClr>
              <a:buFont typeface="Arial" panose="020B0604020202020204" pitchFamily="34" charset="0"/>
              <a:buChar char="•"/>
            </a:pPr>
            <a:r>
              <a:rPr lang="sv" sz="2200" dirty="0">
                <a:solidFill>
                  <a:srgbClr val="382B1B"/>
                </a:solidFill>
              </a:rPr>
              <a:t>Finns det något annat du kan göra för dem?</a:t>
            </a:r>
          </a:p>
          <a:p>
            <a:pPr>
              <a:lnSpc>
                <a:spcPts val="2340"/>
              </a:lnSpc>
              <a:spcBef>
                <a:spcPts val="0"/>
              </a:spcBef>
            </a:pPr>
            <a:endParaRPr lang="en-US" sz="2200" dirty="0">
              <a:solidFill>
                <a:srgbClr val="382B1B"/>
              </a:solidFill>
            </a:endParaRPr>
          </a:p>
        </p:txBody>
      </p:sp>
    </p:spTree>
    <p:extLst>
      <p:ext uri="{BB962C8B-B14F-4D97-AF65-F5344CB8AC3E}">
        <p14:creationId xmlns:p14="http://schemas.microsoft.com/office/powerpoint/2010/main" val="3442328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148114"/>
            <a:ext cx="5982597" cy="3217515"/>
          </a:xfrm>
        </p:spPr>
        <p:txBody>
          <a:bodyPr>
            <a:normAutofit/>
          </a:bodyPr>
          <a:lstStyle/>
          <a:p>
            <a:r>
              <a:rPr lang="sv" dirty="0"/>
              <a:t>VAD SÄLJER DU?</a:t>
            </a:r>
          </a:p>
          <a:p>
            <a:pPr>
              <a:lnSpc>
                <a:spcPct val="100000"/>
              </a:lnSpc>
            </a:pPr>
            <a:r>
              <a:rPr lang="sv" sz="2400" i="1" dirty="0"/>
              <a:t>Vi ska utforska försäljning mer ingående i steg 6 – men det är här ditt erbjudande börjar ta form.</a:t>
            </a:r>
            <a:endParaRPr lang="en-US" sz="2400" i="1"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05</a:t>
            </a:r>
          </a:p>
        </p:txBody>
      </p:sp>
    </p:spTree>
    <p:extLst>
      <p:ext uri="{BB962C8B-B14F-4D97-AF65-F5344CB8AC3E}">
        <p14:creationId xmlns:p14="http://schemas.microsoft.com/office/powerpoint/2010/main" val="3563695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0D725F0-718B-B03F-C4BF-0E6EE064CCF2}"/>
              </a:ext>
            </a:extLst>
          </p:cNvPr>
          <p:cNvSpPr>
            <a:spLocks noGrp="1"/>
          </p:cNvSpPr>
          <p:nvPr>
            <p:ph type="body" sz="quarter" idx="27"/>
          </p:nvPr>
        </p:nvSpPr>
        <p:spPr/>
        <p:txBody>
          <a:bodyPr/>
          <a:lstStyle/>
          <a:p>
            <a:r>
              <a:rPr lang="sv" dirty="0"/>
              <a:t>VAD SÄLJER DU?</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5747035" y="1274480"/>
            <a:ext cx="6277724"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solidFill>
                  <a:srgbClr val="84BFA4"/>
                </a:solidFill>
              </a:rPr>
              <a:t>Produktegenskaper</a:t>
            </a:r>
          </a:p>
          <a:p>
            <a:pPr>
              <a:buClr>
                <a:srgbClr val="B6D1E1"/>
              </a:buClr>
            </a:pPr>
            <a:r>
              <a:rPr lang="sv" dirty="0"/>
              <a:t>Funktioner är beskrivande, de beskriver vad en produkt eller tjänst gör.</a:t>
            </a:r>
          </a:p>
          <a:p>
            <a:pPr>
              <a:buClr>
                <a:srgbClr val="B6D1E1"/>
              </a:buClr>
            </a:pPr>
            <a:endParaRPr lang="en-US" dirty="0"/>
          </a:p>
          <a:p>
            <a:r>
              <a:rPr lang="sv" sz="2200" b="1" dirty="0"/>
              <a:t>Produktegenskaper </a:t>
            </a:r>
            <a:r>
              <a:rPr lang="sv" sz="2200" dirty="0"/>
              <a:t>= </a:t>
            </a:r>
            <a:r>
              <a:rPr lang="sv" sz="2200" b="1" dirty="0"/>
              <a:t>Vad det är </a:t>
            </a:r>
            <a:br>
              <a:rPr lang="en-GB" sz="2200" dirty="0"/>
            </a:br>
            <a:r>
              <a:rPr lang="sv" sz="2200" i="1" dirty="0"/>
              <a:t>(t.ex. handgjord surdeg, glutenfria kakor, långrostade kryddor)</a:t>
            </a:r>
          </a:p>
          <a:p>
            <a:pPr>
              <a:buFont typeface="Arial" panose="020B0604020202020204" pitchFamily="34" charset="0"/>
              <a:buChar char="•"/>
            </a:pPr>
            <a:endParaRPr lang="en-GB" sz="2200" dirty="0"/>
          </a:p>
          <a:p>
            <a:pPr>
              <a:buClr>
                <a:srgbClr val="B6D1E1"/>
              </a:buClr>
            </a:pPr>
            <a:r>
              <a:rPr lang="sv" b="1" dirty="0">
                <a:solidFill>
                  <a:srgbClr val="84BFA4"/>
                </a:solidFill>
              </a:rPr>
              <a:t>Produktfördelar</a:t>
            </a:r>
          </a:p>
          <a:p>
            <a:pPr>
              <a:buClr>
                <a:srgbClr val="B6D1E1"/>
              </a:buClr>
            </a:pPr>
            <a:r>
              <a:rPr lang="sv" sz="2200" dirty="0"/>
              <a:t>Fördelar säger vad din produkt gör för personen som äter den. Att möta </a:t>
            </a:r>
            <a:r>
              <a:rPr lang="sv" dirty="0"/>
              <a:t>konsumenternas behov är ett av de bästa sätten att sälja dina produkter/tjänster.</a:t>
            </a:r>
          </a:p>
          <a:p>
            <a:pPr>
              <a:buClr>
                <a:srgbClr val="B6D1E1"/>
              </a:buClr>
            </a:pPr>
            <a:endParaRPr lang="en-US" dirty="0"/>
          </a:p>
          <a:p>
            <a:r>
              <a:rPr lang="sv" sz="2200" b="1" dirty="0"/>
              <a:t>Produktfördelar </a:t>
            </a:r>
            <a:r>
              <a:rPr lang="sv" sz="2200" dirty="0"/>
              <a:t>= </a:t>
            </a:r>
            <a:r>
              <a:rPr lang="sv" sz="2200" b="1" dirty="0"/>
              <a:t>Varför det är viktigt </a:t>
            </a:r>
            <a:br>
              <a:rPr lang="en-GB" sz="2200" dirty="0"/>
            </a:br>
            <a:r>
              <a:rPr lang="sv" sz="2200" i="1" dirty="0"/>
              <a:t>(t.ex. lättare att smälta, förankrat i din kultur, perfekt för upptagna föräldrar, miljövänligt)</a:t>
            </a:r>
          </a:p>
          <a:p>
            <a:endParaRPr lang="en-GB" sz="2200" dirty="0"/>
          </a:p>
          <a:p>
            <a:pPr>
              <a:buClr>
                <a:srgbClr val="B6D1E1"/>
              </a:buClr>
            </a:pPr>
            <a:endParaRPr lang="en-US" dirty="0"/>
          </a:p>
          <a:p>
            <a:pPr>
              <a:buClr>
                <a:srgbClr val="B6D1E1"/>
              </a:buClr>
            </a:pPr>
            <a:endParaRPr lang="en-US" dirty="0"/>
          </a:p>
        </p:txBody>
      </p:sp>
      <p:cxnSp>
        <p:nvCxnSpPr>
          <p:cNvPr id="3" name="Straight Connector 2">
            <a:extLst>
              <a:ext uri="{FF2B5EF4-FFF2-40B4-BE49-F238E27FC236}">
                <a16:creationId xmlns:a16="http://schemas.microsoft.com/office/drawing/2014/main" id="{3CA43801-78A0-E20B-68C0-87DF7A641ABF}"/>
              </a:ext>
            </a:extLst>
          </p:cNvPr>
          <p:cNvCxnSpPr>
            <a:cxnSpLocks/>
          </p:cNvCxnSpPr>
          <p:nvPr/>
        </p:nvCxnSpPr>
        <p:spPr>
          <a:xfrm flipV="1">
            <a:off x="5356359" y="1506818"/>
            <a:ext cx="0" cy="285478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5" name="Text Placeholder 7">
            <a:extLst>
              <a:ext uri="{FF2B5EF4-FFF2-40B4-BE49-F238E27FC236}">
                <a16:creationId xmlns:a16="http://schemas.microsoft.com/office/drawing/2014/main" id="{BFAB4652-6473-B127-9737-0C2847F107B7}"/>
              </a:ext>
            </a:extLst>
          </p:cNvPr>
          <p:cNvSpPr txBox="1">
            <a:spLocks/>
          </p:cNvSpPr>
          <p:nvPr/>
        </p:nvSpPr>
        <p:spPr>
          <a:xfrm>
            <a:off x="727689" y="1580769"/>
            <a:ext cx="4628670"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a:p>
            <a:pPr>
              <a:buClr>
                <a:srgbClr val="B6D1E1"/>
              </a:buClr>
            </a:pPr>
            <a:endParaRPr lang="en-US" dirty="0"/>
          </a:p>
          <a:p>
            <a:pPr>
              <a:buClr>
                <a:srgbClr val="B6D1E1"/>
              </a:buClr>
            </a:pPr>
            <a:endParaRPr lang="en-US" dirty="0"/>
          </a:p>
        </p:txBody>
      </p:sp>
      <p:sp>
        <p:nvSpPr>
          <p:cNvPr id="14" name="TextBox 13">
            <a:extLst>
              <a:ext uri="{FF2B5EF4-FFF2-40B4-BE49-F238E27FC236}">
                <a16:creationId xmlns:a16="http://schemas.microsoft.com/office/drawing/2014/main" id="{7D5E9B56-0283-404E-7310-FD6DD50B791F}"/>
              </a:ext>
            </a:extLst>
          </p:cNvPr>
          <p:cNvSpPr txBox="1"/>
          <p:nvPr/>
        </p:nvSpPr>
        <p:spPr>
          <a:xfrm>
            <a:off x="727688" y="1414249"/>
            <a:ext cx="4496920" cy="3816429"/>
          </a:xfrm>
          <a:prstGeom prst="rect">
            <a:avLst/>
          </a:prstGeom>
          <a:noFill/>
        </p:spPr>
        <p:txBody>
          <a:bodyPr wrap="square" lIns="91440" tIns="45720" rIns="91440" bIns="45720" anchor="t">
            <a:spAutoFit/>
          </a:bodyPr>
          <a:lstStyle/>
          <a:p>
            <a:r>
              <a:rPr lang="sv" sz="2200" dirty="0"/>
              <a:t>Människor "köper inte bara mat", de köper det som betyder för dem. De köper:</a:t>
            </a:r>
          </a:p>
          <a:p>
            <a:pPr marL="285750" indent="-285750">
              <a:buFont typeface="Arial" panose="020B0604020202020204" pitchFamily="34" charset="0"/>
              <a:buChar char="•"/>
            </a:pPr>
            <a:r>
              <a:rPr lang="sv" sz="2200" dirty="0"/>
              <a:t>En känsla av hem eller komfort och näring</a:t>
            </a:r>
          </a:p>
          <a:p>
            <a:pPr marL="285750" indent="-285750">
              <a:buFont typeface="Arial" panose="020B0604020202020204" pitchFamily="34" charset="0"/>
              <a:buChar char="•"/>
            </a:pPr>
            <a:r>
              <a:rPr lang="sv" sz="2200" dirty="0"/>
              <a:t>Ett ögonblick av hälsa</a:t>
            </a:r>
          </a:p>
          <a:p>
            <a:pPr marL="285750" indent="-285750">
              <a:buFont typeface="Arial" panose="020B0604020202020204" pitchFamily="34" charset="0"/>
              <a:buChar char="•"/>
            </a:pPr>
            <a:r>
              <a:rPr lang="sv" sz="2200" dirty="0"/>
              <a:t>En upplevelse som speglar deras värderingar</a:t>
            </a:r>
          </a:p>
          <a:p>
            <a:pPr marL="285750" indent="-285750">
              <a:buFont typeface="Arial" panose="020B0604020202020204" pitchFamily="34" charset="0"/>
              <a:buChar char="•"/>
            </a:pPr>
            <a:endParaRPr lang="en-GB" sz="2200" dirty="0"/>
          </a:p>
          <a:p>
            <a:r>
              <a:rPr lang="sv" sz="2200" dirty="0"/>
              <a:t>Er berättelse, kultur och omsorg genomsyrar det ni säljer</a:t>
            </a:r>
            <a:r>
              <a:rPr lang="sv" dirty="0"/>
              <a:t>.</a:t>
            </a:r>
            <a:endParaRPr lang="en-IE" dirty="0"/>
          </a:p>
        </p:txBody>
      </p:sp>
    </p:spTree>
    <p:extLst>
      <p:ext uri="{BB962C8B-B14F-4D97-AF65-F5344CB8AC3E}">
        <p14:creationId xmlns:p14="http://schemas.microsoft.com/office/powerpoint/2010/main" val="559125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40EEC-F3DD-D23E-1E5F-D588F7138DD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67CFC3B-CC05-0601-ABAB-3110A9D50BD2}"/>
              </a:ext>
            </a:extLst>
          </p:cNvPr>
          <p:cNvSpPr>
            <a:spLocks noGrp="1"/>
          </p:cNvSpPr>
          <p:nvPr>
            <p:ph type="body" sz="quarter" idx="27"/>
          </p:nvPr>
        </p:nvSpPr>
        <p:spPr/>
        <p:txBody>
          <a:bodyPr/>
          <a:lstStyle/>
          <a:p>
            <a:r>
              <a:rPr lang="sv" dirty="0"/>
              <a:t>VAD SÄLJER DU?</a:t>
            </a:r>
          </a:p>
        </p:txBody>
      </p:sp>
      <p:sp>
        <p:nvSpPr>
          <p:cNvPr id="19" name="Text Placeholder 7">
            <a:extLst>
              <a:ext uri="{FF2B5EF4-FFF2-40B4-BE49-F238E27FC236}">
                <a16:creationId xmlns:a16="http://schemas.microsoft.com/office/drawing/2014/main" id="{C2447955-E0FB-F741-C983-D3D1649667F3}"/>
              </a:ext>
            </a:extLst>
          </p:cNvPr>
          <p:cNvSpPr txBox="1">
            <a:spLocks/>
          </p:cNvSpPr>
          <p:nvPr/>
        </p:nvSpPr>
        <p:spPr>
          <a:xfrm>
            <a:off x="582627" y="1274480"/>
            <a:ext cx="11442132"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2200" dirty="0"/>
          </a:p>
          <a:p>
            <a:pPr>
              <a:buClr>
                <a:srgbClr val="B6D1E1"/>
              </a:buClr>
            </a:pPr>
            <a:endParaRPr lang="en-US" dirty="0"/>
          </a:p>
          <a:p>
            <a:pPr>
              <a:buClr>
                <a:srgbClr val="B6D1E1"/>
              </a:buClr>
            </a:pPr>
            <a:endParaRPr lang="en-US" dirty="0"/>
          </a:p>
        </p:txBody>
      </p:sp>
      <p:sp>
        <p:nvSpPr>
          <p:cNvPr id="5" name="Text Placeholder 7">
            <a:extLst>
              <a:ext uri="{FF2B5EF4-FFF2-40B4-BE49-F238E27FC236}">
                <a16:creationId xmlns:a16="http://schemas.microsoft.com/office/drawing/2014/main" id="{3F87786D-34ED-5C3C-DED6-6349E0250BDA}"/>
              </a:ext>
            </a:extLst>
          </p:cNvPr>
          <p:cNvSpPr txBox="1">
            <a:spLocks/>
          </p:cNvSpPr>
          <p:nvPr/>
        </p:nvSpPr>
        <p:spPr>
          <a:xfrm>
            <a:off x="727689" y="1580769"/>
            <a:ext cx="4628670"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a:p>
            <a:pPr>
              <a:buClr>
                <a:srgbClr val="B6D1E1"/>
              </a:buClr>
            </a:pPr>
            <a:endParaRPr lang="en-US" dirty="0"/>
          </a:p>
          <a:p>
            <a:pPr>
              <a:buClr>
                <a:srgbClr val="B6D1E1"/>
              </a:buClr>
            </a:pPr>
            <a:endParaRPr lang="en-US" dirty="0"/>
          </a:p>
        </p:txBody>
      </p:sp>
      <p:graphicFrame>
        <p:nvGraphicFramePr>
          <p:cNvPr id="2" name="Table 1">
            <a:extLst>
              <a:ext uri="{FF2B5EF4-FFF2-40B4-BE49-F238E27FC236}">
                <a16:creationId xmlns:a16="http://schemas.microsoft.com/office/drawing/2014/main" id="{4E0615AB-9416-1C0A-17AE-4DCB88247A22}"/>
              </a:ext>
            </a:extLst>
          </p:cNvPr>
          <p:cNvGraphicFramePr>
            <a:graphicFrameLocks noGrp="1"/>
          </p:cNvGraphicFramePr>
          <p:nvPr>
            <p:extLst>
              <p:ext uri="{D42A27DB-BD31-4B8C-83A1-F6EECF244321}">
                <p14:modId xmlns:p14="http://schemas.microsoft.com/office/powerpoint/2010/main" val="3823943113"/>
              </p:ext>
            </p:extLst>
          </p:nvPr>
        </p:nvGraphicFramePr>
        <p:xfrm>
          <a:off x="838200" y="1580769"/>
          <a:ext cx="10515600" cy="426720"/>
        </p:xfrm>
        <a:graphic>
          <a:graphicData uri="http://schemas.openxmlformats.org/drawingml/2006/table">
            <a:tbl>
              <a:tblPr/>
              <a:tblGrid>
                <a:gridCol w="5257800">
                  <a:extLst>
                    <a:ext uri="{9D8B030D-6E8A-4147-A177-3AD203B41FA5}">
                      <a16:colId xmlns:a16="http://schemas.microsoft.com/office/drawing/2014/main" val="544950201"/>
                    </a:ext>
                  </a:extLst>
                </a:gridCol>
                <a:gridCol w="5257800">
                  <a:extLst>
                    <a:ext uri="{9D8B030D-6E8A-4147-A177-3AD203B41FA5}">
                      <a16:colId xmlns:a16="http://schemas.microsoft.com/office/drawing/2014/main" val="2287687079"/>
                    </a:ext>
                  </a:extLst>
                </a:gridCol>
              </a:tblGrid>
              <a:tr h="0">
                <a:tc>
                  <a:txBody>
                    <a:bodyPr/>
                    <a:lstStyle/>
                    <a:p>
                      <a:r>
                        <a:rPr lang="sv" sz="2200" b="1" dirty="0">
                          <a:highlight>
                            <a:srgbClr val="B6D1E1"/>
                          </a:highlight>
                        </a:rPr>
                        <a:t>Produktegenskaper</a:t>
                      </a:r>
                      <a:endParaRPr lang="en-IE" sz="2200" dirty="0">
                        <a:highlight>
                          <a:srgbClr val="B6D1E1"/>
                        </a:highlight>
                      </a:endParaRPr>
                    </a:p>
                  </a:txBody>
                  <a:tcPr anchor="ctr">
                    <a:lnL>
                      <a:noFill/>
                    </a:lnL>
                    <a:lnR>
                      <a:noFill/>
                    </a:lnR>
                    <a:lnT>
                      <a:noFill/>
                    </a:lnT>
                    <a:lnB>
                      <a:noFill/>
                    </a:lnB>
                    <a:noFill/>
                  </a:tcPr>
                </a:tc>
                <a:tc>
                  <a:txBody>
                    <a:bodyPr/>
                    <a:lstStyle/>
                    <a:p>
                      <a:r>
                        <a:rPr lang="sv" sz="2200" b="1" dirty="0">
                          <a:highlight>
                            <a:srgbClr val="B6D1E1"/>
                          </a:highlight>
                        </a:rPr>
                        <a:t>Produktfördelar</a:t>
                      </a:r>
                      <a:endParaRPr lang="en-IE" sz="2200" dirty="0">
                        <a:highlight>
                          <a:srgbClr val="B6D1E1"/>
                        </a:highlight>
                      </a:endParaRPr>
                    </a:p>
                  </a:txBody>
                  <a:tcPr anchor="ctr">
                    <a:lnL>
                      <a:noFill/>
                    </a:lnL>
                    <a:lnR>
                      <a:noFill/>
                    </a:lnR>
                    <a:lnT>
                      <a:noFill/>
                    </a:lnT>
                    <a:lnB>
                      <a:noFill/>
                    </a:lnB>
                    <a:noFill/>
                  </a:tcPr>
                </a:tc>
                <a:extLst>
                  <a:ext uri="{0D108BD9-81ED-4DB2-BD59-A6C34878D82A}">
                    <a16:rowId xmlns:a16="http://schemas.microsoft.com/office/drawing/2014/main" val="554661733"/>
                  </a:ext>
                </a:extLst>
              </a:tr>
            </a:tbl>
          </a:graphicData>
        </a:graphic>
      </p:graphicFrame>
      <p:graphicFrame>
        <p:nvGraphicFramePr>
          <p:cNvPr id="4" name="Table 3">
            <a:extLst>
              <a:ext uri="{FF2B5EF4-FFF2-40B4-BE49-F238E27FC236}">
                <a16:creationId xmlns:a16="http://schemas.microsoft.com/office/drawing/2014/main" id="{DD558D1D-8648-A87A-2F84-15AB463DB0F9}"/>
              </a:ext>
            </a:extLst>
          </p:cNvPr>
          <p:cNvGraphicFramePr>
            <a:graphicFrameLocks noGrp="1"/>
          </p:cNvGraphicFramePr>
          <p:nvPr>
            <p:extLst>
              <p:ext uri="{D42A27DB-BD31-4B8C-83A1-F6EECF244321}">
                <p14:modId xmlns:p14="http://schemas.microsoft.com/office/powerpoint/2010/main" val="2756532128"/>
              </p:ext>
            </p:extLst>
          </p:nvPr>
        </p:nvGraphicFramePr>
        <p:xfrm>
          <a:off x="838200" y="2039940"/>
          <a:ext cx="10515600" cy="701040"/>
        </p:xfrm>
        <a:graphic>
          <a:graphicData uri="http://schemas.openxmlformats.org/drawingml/2006/table">
            <a:tbl>
              <a:tblPr/>
              <a:tblGrid>
                <a:gridCol w="5257800">
                  <a:extLst>
                    <a:ext uri="{9D8B030D-6E8A-4147-A177-3AD203B41FA5}">
                      <a16:colId xmlns:a16="http://schemas.microsoft.com/office/drawing/2014/main" val="3285412341"/>
                    </a:ext>
                  </a:extLst>
                </a:gridCol>
                <a:gridCol w="5257800">
                  <a:extLst>
                    <a:ext uri="{9D8B030D-6E8A-4147-A177-3AD203B41FA5}">
                      <a16:colId xmlns:a16="http://schemas.microsoft.com/office/drawing/2014/main" val="387378540"/>
                    </a:ext>
                  </a:extLst>
                </a:gridCol>
              </a:tblGrid>
              <a:tr h="0">
                <a:tc>
                  <a:txBody>
                    <a:bodyPr/>
                    <a:lstStyle/>
                    <a:p>
                      <a:r>
                        <a:rPr lang="sv" sz="2200" dirty="0"/>
                        <a:t>Kryddad linssoppa gjord från grunden</a:t>
                      </a:r>
                    </a:p>
                  </a:txBody>
                  <a:tcPr anchor="ctr">
                    <a:lnL>
                      <a:noFill/>
                    </a:lnL>
                    <a:lnR>
                      <a:noFill/>
                    </a:lnR>
                    <a:lnT>
                      <a:noFill/>
                    </a:lnT>
                    <a:lnB>
                      <a:noFill/>
                    </a:lnB>
                    <a:noFill/>
                  </a:tcPr>
                </a:tc>
                <a:tc>
                  <a:txBody>
                    <a:bodyPr/>
                    <a:lstStyle/>
                    <a:p>
                      <a:r>
                        <a:rPr lang="sv" sz="2000" dirty="0">
                          <a:solidFill>
                            <a:schemeClr val="tx1"/>
                          </a:solidFill>
                        </a:rPr>
                        <a:t>En värmande, proteinrik rätt gjord med kärlek och tradition – perfekt för familjemåltider.</a:t>
                      </a:r>
                    </a:p>
                  </a:txBody>
                  <a:tcPr anchor="ctr">
                    <a:lnL>
                      <a:noFill/>
                    </a:lnL>
                    <a:lnR>
                      <a:noFill/>
                    </a:lnR>
                    <a:lnT>
                      <a:noFill/>
                    </a:lnT>
                    <a:lnB>
                      <a:noFill/>
                    </a:lnB>
                    <a:noFill/>
                  </a:tcPr>
                </a:tc>
                <a:extLst>
                  <a:ext uri="{0D108BD9-81ED-4DB2-BD59-A6C34878D82A}">
                    <a16:rowId xmlns:a16="http://schemas.microsoft.com/office/drawing/2014/main" val="538897653"/>
                  </a:ext>
                </a:extLst>
              </a:tr>
            </a:tbl>
          </a:graphicData>
        </a:graphic>
      </p:graphicFrame>
      <p:graphicFrame>
        <p:nvGraphicFramePr>
          <p:cNvPr id="7" name="Table 6">
            <a:extLst>
              <a:ext uri="{FF2B5EF4-FFF2-40B4-BE49-F238E27FC236}">
                <a16:creationId xmlns:a16="http://schemas.microsoft.com/office/drawing/2014/main" id="{7E44776B-1532-D37D-03E2-398608697A8E}"/>
              </a:ext>
            </a:extLst>
          </p:cNvPr>
          <p:cNvGraphicFramePr>
            <a:graphicFrameLocks noGrp="1"/>
          </p:cNvGraphicFramePr>
          <p:nvPr>
            <p:extLst>
              <p:ext uri="{D42A27DB-BD31-4B8C-83A1-F6EECF244321}">
                <p14:modId xmlns:p14="http://schemas.microsoft.com/office/powerpoint/2010/main" val="1474129983"/>
              </p:ext>
            </p:extLst>
          </p:nvPr>
        </p:nvGraphicFramePr>
        <p:xfrm>
          <a:off x="898216" y="3057861"/>
          <a:ext cx="10455584" cy="701040"/>
        </p:xfrm>
        <a:graphic>
          <a:graphicData uri="http://schemas.openxmlformats.org/drawingml/2006/table">
            <a:tbl>
              <a:tblPr/>
              <a:tblGrid>
                <a:gridCol w="5089811">
                  <a:extLst>
                    <a:ext uri="{9D8B030D-6E8A-4147-A177-3AD203B41FA5}">
                      <a16:colId xmlns:a16="http://schemas.microsoft.com/office/drawing/2014/main" val="1755222950"/>
                    </a:ext>
                  </a:extLst>
                </a:gridCol>
                <a:gridCol w="5365773">
                  <a:extLst>
                    <a:ext uri="{9D8B030D-6E8A-4147-A177-3AD203B41FA5}">
                      <a16:colId xmlns:a16="http://schemas.microsoft.com/office/drawing/2014/main" val="622643947"/>
                    </a:ext>
                  </a:extLst>
                </a:gridCol>
              </a:tblGrid>
              <a:tr h="0">
                <a:tc>
                  <a:txBody>
                    <a:bodyPr/>
                    <a:lstStyle/>
                    <a:p>
                      <a:r>
                        <a:rPr lang="sv" sz="2200" dirty="0"/>
                        <a:t>Växtbaserade, äggfria cupcakes</a:t>
                      </a:r>
                    </a:p>
                  </a:txBody>
                  <a:tcPr anchor="ctr">
                    <a:lnL>
                      <a:noFill/>
                    </a:lnL>
                    <a:lnR>
                      <a:noFill/>
                    </a:lnR>
                    <a:lnT>
                      <a:noFill/>
                    </a:lnT>
                    <a:lnB>
                      <a:noFill/>
                    </a:lnB>
                    <a:noFill/>
                  </a:tcPr>
                </a:tc>
                <a:tc>
                  <a:txBody>
                    <a:bodyPr/>
                    <a:lstStyle/>
                    <a:p>
                      <a:pPr marL="177800" indent="0"/>
                      <a:r>
                        <a:rPr lang="sv" sz="2000" dirty="0"/>
                        <a:t>Läckra, allergivänliga godsaker som inkluderar alla och stödjer en snällare planet.</a:t>
                      </a:r>
                    </a:p>
                  </a:txBody>
                  <a:tcPr anchor="ctr">
                    <a:lnL>
                      <a:noFill/>
                    </a:lnL>
                    <a:lnR>
                      <a:noFill/>
                    </a:lnR>
                    <a:lnT>
                      <a:noFill/>
                    </a:lnT>
                    <a:lnB>
                      <a:noFill/>
                    </a:lnB>
                    <a:noFill/>
                  </a:tcPr>
                </a:tc>
                <a:extLst>
                  <a:ext uri="{0D108BD9-81ED-4DB2-BD59-A6C34878D82A}">
                    <a16:rowId xmlns:a16="http://schemas.microsoft.com/office/drawing/2014/main" val="2201445667"/>
                  </a:ext>
                </a:extLst>
              </a:tr>
            </a:tbl>
          </a:graphicData>
        </a:graphic>
      </p:graphicFrame>
      <p:pic>
        <p:nvPicPr>
          <p:cNvPr id="11" name="Picture 10" descr="A group of beans in different colors&#10;&#10;AI-generated content may be incorrect.">
            <a:extLst>
              <a:ext uri="{FF2B5EF4-FFF2-40B4-BE49-F238E27FC236}">
                <a16:creationId xmlns:a16="http://schemas.microsoft.com/office/drawing/2014/main" id="{46828D7E-BCE7-A6A8-2A36-6E461D3D5014}"/>
              </a:ext>
            </a:extLst>
          </p:cNvPr>
          <p:cNvPicPr>
            <a:picLocks noChangeAspect="1"/>
          </p:cNvPicPr>
          <p:nvPr/>
        </p:nvPicPr>
        <p:blipFill>
          <a:blip r:embed="rId2">
            <a:extLst>
              <a:ext uri="{837473B0-CC2E-450A-ABE3-18F120FF3D39}">
                <a1611:picAttrSrcUrl xmlns:a1611="http://schemas.microsoft.com/office/drawing/2016/11/main" r:id="rId3"/>
              </a:ext>
            </a:extLst>
          </a:blip>
          <a:srcRect t="10029" b="38474"/>
          <a:stretch/>
        </p:blipFill>
        <p:spPr>
          <a:xfrm>
            <a:off x="0" y="4056061"/>
            <a:ext cx="12275618" cy="3046064"/>
          </a:xfrm>
          <a:prstGeom prst="rect">
            <a:avLst/>
          </a:prstGeom>
        </p:spPr>
      </p:pic>
    </p:spTree>
    <p:extLst>
      <p:ext uri="{BB962C8B-B14F-4D97-AF65-F5344CB8AC3E}">
        <p14:creationId xmlns:p14="http://schemas.microsoft.com/office/powerpoint/2010/main" val="1002942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FAD9F2A-9BD5-30BF-3E73-0B464AC1A583}"/>
              </a:ext>
            </a:extLst>
          </p:cNvPr>
          <p:cNvSpPr>
            <a:spLocks noGrp="1"/>
          </p:cNvSpPr>
          <p:nvPr>
            <p:ph type="body" sz="quarter" idx="27"/>
          </p:nvPr>
        </p:nvSpPr>
        <p:spPr>
          <a:xfrm>
            <a:off x="751412" y="542459"/>
            <a:ext cx="10907188" cy="720752"/>
          </a:xfrm>
        </p:spPr>
        <p:txBody>
          <a:bodyPr/>
          <a:lstStyle/>
          <a:p>
            <a:r>
              <a:rPr lang="sv" dirty="0"/>
              <a:t>Unikt säljargument (USP)</a:t>
            </a:r>
          </a:p>
          <a:p>
            <a:endParaRPr lang="en-US" dirty="0"/>
          </a:p>
        </p:txBody>
      </p:sp>
      <p:sp>
        <p:nvSpPr>
          <p:cNvPr id="12" name="TextBox 11">
            <a:extLst>
              <a:ext uri="{FF2B5EF4-FFF2-40B4-BE49-F238E27FC236}">
                <a16:creationId xmlns:a16="http://schemas.microsoft.com/office/drawing/2014/main" id="{334E1781-2B33-E879-EEE3-3F9582342B5B}"/>
              </a:ext>
            </a:extLst>
          </p:cNvPr>
          <p:cNvSpPr txBox="1"/>
          <p:nvPr/>
        </p:nvSpPr>
        <p:spPr>
          <a:xfrm>
            <a:off x="195815" y="1571920"/>
            <a:ext cx="6124065" cy="4154984"/>
          </a:xfrm>
          <a:prstGeom prst="rect">
            <a:avLst/>
          </a:prstGeom>
          <a:noFill/>
        </p:spPr>
        <p:txBody>
          <a:bodyPr wrap="square">
            <a:spAutoFit/>
          </a:bodyPr>
          <a:lstStyle/>
          <a:p>
            <a:pPr>
              <a:buNone/>
            </a:pPr>
            <a:r>
              <a:rPr lang="sv" b="1" dirty="0"/>
              <a:t> </a:t>
            </a:r>
            <a:r>
              <a:rPr lang="sv" sz="2200" dirty="0"/>
              <a:t>Det är detta som gör </a:t>
            </a:r>
            <a:r>
              <a:rPr lang="sv" sz="2200" i="1" dirty="0"/>
              <a:t>din </a:t>
            </a:r>
            <a:r>
              <a:rPr lang="sv" sz="2200" dirty="0"/>
              <a:t>produkt annorlunda och bättre för rätt personer. Om du inte kan identifiera, förklara eller lyfta fram vad som gör ditt företag eller din produkt unik jämfört med dina konkurrenter, kommer du inte att kunna rikta dina marknadsföringsinsatser framgångsrikt.</a:t>
            </a:r>
          </a:p>
          <a:p>
            <a:pPr>
              <a:buNone/>
            </a:pPr>
            <a:endParaRPr lang="en-GB" sz="2200" dirty="0"/>
          </a:p>
          <a:p>
            <a:pPr>
              <a:buNone/>
            </a:pPr>
            <a:r>
              <a:rPr lang="sv" sz="2200" dirty="0"/>
              <a:t>Ditt unika säljargument kan vara:</a:t>
            </a:r>
          </a:p>
          <a:p>
            <a:pPr marL="342900" indent="-342900">
              <a:buFont typeface="Arial" panose="020B0604020202020204" pitchFamily="34" charset="0"/>
              <a:buChar char="•"/>
            </a:pPr>
            <a:r>
              <a:rPr lang="sv" sz="2200" dirty="0"/>
              <a:t>Ett uppskattat familjerecept</a:t>
            </a:r>
          </a:p>
          <a:p>
            <a:pPr marL="342900" indent="-342900">
              <a:buFont typeface="Arial" panose="020B0604020202020204" pitchFamily="34" charset="0"/>
              <a:buChar char="•"/>
            </a:pPr>
            <a:r>
              <a:rPr lang="sv" sz="2200" dirty="0"/>
              <a:t>Inköp från lokala eller kvinnoledda leverantörer</a:t>
            </a:r>
          </a:p>
          <a:p>
            <a:pPr marL="342900" indent="-342900">
              <a:buFont typeface="Arial" panose="020B0604020202020204" pitchFamily="34" charset="0"/>
              <a:buChar char="•"/>
            </a:pPr>
            <a:r>
              <a:rPr lang="sv" sz="2200" dirty="0"/>
              <a:t>En djupgående förståelse för dina kunders kulturella smakpreferenser</a:t>
            </a:r>
          </a:p>
          <a:p>
            <a:pPr marL="342900" indent="-342900">
              <a:buFont typeface="Arial" panose="020B0604020202020204" pitchFamily="34" charset="0"/>
              <a:buChar char="•"/>
            </a:pPr>
            <a:r>
              <a:rPr lang="sv" sz="2200" dirty="0"/>
              <a:t>Nollavfalls- eller allergenvänlig förpackning</a:t>
            </a:r>
          </a:p>
        </p:txBody>
      </p:sp>
      <p:pic>
        <p:nvPicPr>
          <p:cNvPr id="18" name="Picture 17" descr="A diagram of a company&#10;&#10;AI-generated content may be incorrect.">
            <a:extLst>
              <a:ext uri="{FF2B5EF4-FFF2-40B4-BE49-F238E27FC236}">
                <a16:creationId xmlns:a16="http://schemas.microsoft.com/office/drawing/2014/main" id="{82C478BF-BA64-377F-19E4-9CD1F897B74B}"/>
              </a:ext>
            </a:extLst>
          </p:cNvPr>
          <p:cNvPicPr>
            <a:picLocks noChangeAspect="1"/>
          </p:cNvPicPr>
          <p:nvPr/>
        </p:nvPicPr>
        <p:blipFill>
          <a:blip r:embed="rId2">
            <a:extLst>
              <a:ext uri="{837473B0-CC2E-450A-ABE3-18F120FF3D39}">
                <a1611:picAttrSrcUrl xmlns:a1611="http://schemas.microsoft.com/office/drawing/2016/11/main" r:id="rId3"/>
              </a:ext>
            </a:extLst>
          </a:blip>
          <a:srcRect l="-1396" r="19044"/>
          <a:stretch/>
        </p:blipFill>
        <p:spPr>
          <a:xfrm>
            <a:off x="6376524" y="1830819"/>
            <a:ext cx="5549176" cy="3896085"/>
          </a:xfrm>
          <a:prstGeom prst="rect">
            <a:avLst/>
          </a:prstGeom>
        </p:spPr>
      </p:pic>
    </p:spTree>
    <p:extLst>
      <p:ext uri="{BB962C8B-B14F-4D97-AF65-F5344CB8AC3E}">
        <p14:creationId xmlns:p14="http://schemas.microsoft.com/office/powerpoint/2010/main" val="3143991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6B7D16C-537A-E8A2-EBE4-265266EB8B77}"/>
              </a:ext>
            </a:extLst>
          </p:cNvPr>
          <p:cNvCxnSpPr>
            <a:cxnSpLocks/>
          </p:cNvCxnSpPr>
          <p:nvPr/>
        </p:nvCxnSpPr>
        <p:spPr>
          <a:xfrm flipV="1">
            <a:off x="4906418" y="2336801"/>
            <a:ext cx="0" cy="3541485"/>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F217E43-3AB4-434F-FF53-3008931F758A}"/>
              </a:ext>
            </a:extLst>
          </p:cNvPr>
          <p:cNvSpPr/>
          <p:nvPr/>
        </p:nvSpPr>
        <p:spPr>
          <a:xfrm>
            <a:off x="2728687" y="703662"/>
            <a:ext cx="3555999" cy="588110"/>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0DD4515-698F-AA80-8581-E3828F99A12F}"/>
              </a:ext>
            </a:extLst>
          </p:cNvPr>
          <p:cNvGrpSpPr/>
          <p:nvPr/>
        </p:nvGrpSpPr>
        <p:grpSpPr>
          <a:xfrm>
            <a:off x="665984" y="684910"/>
            <a:ext cx="2788753" cy="578690"/>
            <a:chOff x="2045517" y="6166884"/>
            <a:chExt cx="2788753" cy="578690"/>
          </a:xfrm>
        </p:grpSpPr>
        <p:sp>
          <p:nvSpPr>
            <p:cNvPr id="4" name="Rectangle 3">
              <a:extLst>
                <a:ext uri="{FF2B5EF4-FFF2-40B4-BE49-F238E27FC236}">
                  <a16:creationId xmlns:a16="http://schemas.microsoft.com/office/drawing/2014/main" id="{FB21C162-48FE-2D5F-EC8C-13EEC8F343E6}"/>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86B8DFF-AE7E-631B-259F-11153A42555C}"/>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E6804E5-494D-EF16-E59C-1EE1C0A3158D}"/>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dirty="0">
                  <a:effectLst/>
                  <a:latin typeface="Calibri" panose="020F0502020204030204" pitchFamily="34" charset="0"/>
                  <a:ea typeface="Times New Roman" panose="02020603050405020304" pitchFamily="18" charset="0"/>
                  <a:cs typeface="Times New Roman" panose="02020603050405020304" pitchFamily="18" charset="0"/>
                </a:rPr>
                <a:t>Utöva</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Graphic 8" descr="Clipboard Partially Ticked outline">
              <a:extLst>
                <a:ext uri="{FF2B5EF4-FFF2-40B4-BE49-F238E27FC236}">
                  <a16:creationId xmlns:a16="http://schemas.microsoft.com/office/drawing/2014/main" id="{7E9EE082-2BD5-7F3E-398F-60C8E405C8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1" name="Text Placeholder 7">
            <a:extLst>
              <a:ext uri="{FF2B5EF4-FFF2-40B4-BE49-F238E27FC236}">
                <a16:creationId xmlns:a16="http://schemas.microsoft.com/office/drawing/2014/main" id="{E00F0852-C778-881F-6BCC-08C426786E9A}"/>
              </a:ext>
            </a:extLst>
          </p:cNvPr>
          <p:cNvSpPr txBox="1">
            <a:spLocks/>
          </p:cNvSpPr>
          <p:nvPr/>
        </p:nvSpPr>
        <p:spPr>
          <a:xfrm>
            <a:off x="3192866" y="826198"/>
            <a:ext cx="5457650" cy="42203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t>FÖRDELAR VS FUNKTIONER</a:t>
            </a:r>
            <a:endParaRPr lang="en-US" dirty="0"/>
          </a:p>
        </p:txBody>
      </p:sp>
      <p:sp>
        <p:nvSpPr>
          <p:cNvPr id="12" name="テキスト プレースホルダー 36">
            <a:extLst>
              <a:ext uri="{FF2B5EF4-FFF2-40B4-BE49-F238E27FC236}">
                <a16:creationId xmlns:a16="http://schemas.microsoft.com/office/drawing/2014/main" id="{5BB6471A-BDE0-4184-9BC2-E8933AF492C8}"/>
              </a:ext>
            </a:extLst>
          </p:cNvPr>
          <p:cNvSpPr txBox="1">
            <a:spLocks/>
          </p:cNvSpPr>
          <p:nvPr/>
        </p:nvSpPr>
        <p:spPr bwMode="auto">
          <a:xfrm>
            <a:off x="600456" y="2574308"/>
            <a:ext cx="4116688" cy="343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sv" altLang="ja-JP" sz="2200" b="0" i="0" u="none" strike="noStrike" kern="1200" cap="none" spc="0" normalizeH="0" baseline="0" noProof="0" dirty="0">
                <a:ln>
                  <a:noFill/>
                </a:ln>
                <a:solidFill>
                  <a:srgbClr val="382B1B"/>
                </a:solidFill>
                <a:effectLst/>
                <a:uLnTx/>
                <a:uFillTx/>
                <a:latin typeface="Calibri" charset="0"/>
              </a:rPr>
              <a:t>Ange fyra funktioner som din livsmedelsprodukt eller ditt företag kommer att erbjuda:</a:t>
            </a:r>
          </a:p>
          <a:p>
            <a:pPr marL="457200" marR="0" lvl="0" indent="-457200" algn="l" defTabSz="914400" rtl="0" eaLnBrk="1" fontAlgn="auto" latinLnBrk="0" hangingPunct="1">
              <a:lnSpc>
                <a:spcPct val="100000"/>
              </a:lnSpc>
              <a:spcBef>
                <a:spcPct val="20000"/>
              </a:spcBef>
              <a:spcAft>
                <a:spcPts val="0"/>
              </a:spcAft>
              <a:buClr>
                <a:srgbClr val="B6D1E1"/>
              </a:buClr>
              <a:buSzTx/>
              <a:buFont typeface="+mj-lt"/>
              <a:buAutoNum type="arabicPeriod"/>
              <a:tabLst/>
              <a:defRPr/>
            </a:pPr>
            <a:endParaRPr kumimoji="0" lang="en-IE" altLang="ja-JP" sz="2200" b="0" i="0" u="none" strike="noStrike" kern="1200" cap="none" spc="0" normalizeH="0" baseline="0" noProof="0" dirty="0">
              <a:ln>
                <a:noFill/>
              </a:ln>
              <a:solidFill>
                <a:srgbClr val="382B1B"/>
              </a:solidFill>
              <a:effectLst/>
              <a:uLnTx/>
              <a:uFillTx/>
              <a:latin typeface="Calibri" charset="0"/>
            </a:endParaRPr>
          </a:p>
          <a:p>
            <a:pPr marL="457200" lvl="0" indent="-457200">
              <a:buClr>
                <a:srgbClr val="B6D1E1"/>
              </a:buClr>
              <a:buFont typeface="+mj-lt"/>
              <a:buAutoNum type="arabicPeriod"/>
              <a:defRPr/>
            </a:pPr>
            <a:r>
              <a:rPr lang="sv" altLang="ja-JP" sz="2200" dirty="0">
                <a:solidFill>
                  <a:srgbClr val="382B1B"/>
                </a:solidFill>
                <a:latin typeface="Calibri" charset="0"/>
              </a:rPr>
              <a:t>________________________</a:t>
            </a:r>
            <a:endParaRPr kumimoji="0" lang="en-IE" altLang="ja-JP" sz="2200" b="0" i="0" u="none" strike="noStrike" kern="1200" cap="none" spc="0" normalizeH="0" baseline="0" noProof="0" dirty="0">
              <a:ln>
                <a:noFill/>
              </a:ln>
              <a:solidFill>
                <a:srgbClr val="382B1B"/>
              </a:solidFill>
              <a:effectLst/>
              <a:uLnTx/>
              <a:uFillTx/>
              <a:latin typeface="Calibri" charset="0"/>
            </a:endParaRPr>
          </a:p>
          <a:p>
            <a:pPr marL="457200" lvl="0" indent="-457200">
              <a:buClr>
                <a:srgbClr val="B6D1E1"/>
              </a:buClr>
              <a:buFont typeface="+mj-lt"/>
              <a:buAutoNum type="arabicPeriod"/>
              <a:defRPr/>
            </a:pPr>
            <a:r>
              <a:rPr lang="sv" altLang="ja-JP" sz="2200" dirty="0">
                <a:solidFill>
                  <a:srgbClr val="382B1B"/>
                </a:solidFill>
                <a:latin typeface="Calibri" charset="0"/>
              </a:rPr>
              <a:t>________________________</a:t>
            </a:r>
          </a:p>
          <a:p>
            <a:pPr marL="457200" lvl="0" indent="-457200">
              <a:buClr>
                <a:srgbClr val="B6D1E1"/>
              </a:buClr>
              <a:buFont typeface="+mj-lt"/>
              <a:buAutoNum type="arabicPeriod"/>
              <a:defRPr/>
            </a:pPr>
            <a:r>
              <a:rPr lang="sv" altLang="ja-JP" sz="2200" dirty="0">
                <a:solidFill>
                  <a:srgbClr val="382B1B"/>
                </a:solidFill>
                <a:latin typeface="Calibri" charset="0"/>
              </a:rPr>
              <a:t>________________________</a:t>
            </a:r>
          </a:p>
          <a:p>
            <a:pPr marL="457200" lvl="0" indent="-457200">
              <a:buClr>
                <a:srgbClr val="B6D1E1"/>
              </a:buClr>
              <a:buFont typeface="+mj-lt"/>
              <a:buAutoNum type="arabicPeriod"/>
              <a:defRPr/>
            </a:pPr>
            <a:r>
              <a:rPr lang="sv" altLang="ja-JP" sz="2200" dirty="0">
                <a:solidFill>
                  <a:srgbClr val="382B1B"/>
                </a:solidFill>
                <a:latin typeface="Calibri" charset="0"/>
              </a:rPr>
              <a:t>________________________</a:t>
            </a:r>
          </a:p>
        </p:txBody>
      </p:sp>
      <p:sp>
        <p:nvSpPr>
          <p:cNvPr id="15" name="Pentagon 14">
            <a:extLst>
              <a:ext uri="{FF2B5EF4-FFF2-40B4-BE49-F238E27FC236}">
                <a16:creationId xmlns:a16="http://schemas.microsoft.com/office/drawing/2014/main" id="{19701F64-F88B-A8B3-306B-AEA71BD71CA7}"/>
              </a:ext>
            </a:extLst>
          </p:cNvPr>
          <p:cNvSpPr/>
          <p:nvPr/>
        </p:nvSpPr>
        <p:spPr>
          <a:xfrm>
            <a:off x="4883402" y="2672211"/>
            <a:ext cx="2641042" cy="2826327"/>
          </a:xfrm>
          <a:prstGeom prst="homePlate">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FD5F5E5-A6E5-1BDB-78B0-E1668F886473}"/>
              </a:ext>
            </a:extLst>
          </p:cNvPr>
          <p:cNvSpPr txBox="1"/>
          <p:nvPr/>
        </p:nvSpPr>
        <p:spPr>
          <a:xfrm>
            <a:off x="5022652" y="3148253"/>
            <a:ext cx="2072372" cy="1862754"/>
          </a:xfrm>
          <a:prstGeom prst="rect">
            <a:avLst/>
          </a:prstGeom>
          <a:noFill/>
        </p:spPr>
        <p:txBody>
          <a:bodyPr wrap="square" rtlCol="0">
            <a:spAutoFit/>
          </a:bodyPr>
          <a:lstStyle/>
          <a:p>
            <a:pPr marL="0" marR="0" lvl="0" indent="0" defTabSz="914400" rtl="0" eaLnBrk="1" fontAlgn="auto" latinLnBrk="0" hangingPunct="1">
              <a:lnSpc>
                <a:spcPts val="2340"/>
              </a:lnSpc>
              <a:spcBef>
                <a:spcPts val="0"/>
              </a:spcBef>
              <a:spcAft>
                <a:spcPts val="0"/>
              </a:spcAft>
              <a:buClrTx/>
              <a:buSzTx/>
              <a:buFontTx/>
              <a:buNone/>
              <a:tabLst/>
              <a:defRPr/>
            </a:pPr>
            <a:r>
              <a:rPr kumimoji="0" lang="sv" sz="2200" b="0" i="0" u="none" strike="noStrike" kern="1200" cap="none" spc="0" normalizeH="0" baseline="0" noProof="0" dirty="0">
                <a:ln>
                  <a:noFill/>
                </a:ln>
                <a:solidFill>
                  <a:schemeClr val="bg1"/>
                </a:solidFill>
                <a:effectLst/>
                <a:uLnTx/>
                <a:uFillTx/>
                <a:latin typeface="Calibri" panose="020F0502020204030204"/>
                <a:ea typeface="+mn-ea"/>
                <a:cs typeface="+mn-cs"/>
              </a:rPr>
              <a:t>Fråga dig själv nu varför dessa funktioner är viktiga för att upptäcka dina fördelar!</a:t>
            </a:r>
          </a:p>
        </p:txBody>
      </p:sp>
      <p:sp>
        <p:nvSpPr>
          <p:cNvPr id="20" name="テキスト プレースホルダー 36">
            <a:extLst>
              <a:ext uri="{FF2B5EF4-FFF2-40B4-BE49-F238E27FC236}">
                <a16:creationId xmlns:a16="http://schemas.microsoft.com/office/drawing/2014/main" id="{BA88327C-F5AD-0DFD-C320-AB7DCF2A18E3}"/>
              </a:ext>
            </a:extLst>
          </p:cNvPr>
          <p:cNvSpPr txBox="1">
            <a:spLocks/>
          </p:cNvSpPr>
          <p:nvPr/>
        </p:nvSpPr>
        <p:spPr bwMode="auto">
          <a:xfrm>
            <a:off x="7713718" y="1583033"/>
            <a:ext cx="4116688" cy="391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sv" sz="2200" b="1" dirty="0">
                <a:latin typeface="+mn-lt"/>
              </a:rPr>
              <a:t>Förvandla nu varje funktion till en fördel – vad </a:t>
            </a:r>
            <a:r>
              <a:rPr lang="sv" sz="2200" b="1" i="1" dirty="0">
                <a:latin typeface="+mn-lt"/>
              </a:rPr>
              <a:t>gör den egentligen </a:t>
            </a:r>
            <a:r>
              <a:rPr lang="sv" sz="2200" b="1" dirty="0">
                <a:latin typeface="+mn-lt"/>
              </a:rPr>
              <a:t>för din kund? </a:t>
            </a:r>
            <a:br>
              <a:rPr lang="en-GB" sz="2200" dirty="0">
                <a:latin typeface="+mn-lt"/>
              </a:rPr>
            </a:br>
            <a:r>
              <a:rPr lang="sv" sz="2200" dirty="0">
                <a:latin typeface="+mn-lt"/>
              </a:rPr>
              <a:t>Ange det verkliga värdet bakom varje punkt </a:t>
            </a:r>
            <a:r>
              <a:rPr kumimoji="0" lang="sv" altLang="ja-JP" sz="2200" b="0" i="0" u="none" strike="noStrike" kern="1200" cap="none" spc="0" normalizeH="0" baseline="0" noProof="0" dirty="0">
                <a:ln>
                  <a:noFill/>
                </a:ln>
                <a:solidFill>
                  <a:srgbClr val="382B1B"/>
                </a:solidFill>
                <a:effectLst/>
                <a:uLnTx/>
                <a:uFillTx/>
                <a:latin typeface="+mn-lt"/>
              </a:rPr>
              <a:t>:</a:t>
            </a:r>
          </a:p>
          <a:p>
            <a:pPr marL="457200" marR="0" lvl="0" indent="-457200" algn="l" defTabSz="914400" rtl="0" eaLnBrk="1" fontAlgn="auto" latinLnBrk="0" hangingPunct="1">
              <a:lnSpc>
                <a:spcPct val="100000"/>
              </a:lnSpc>
              <a:spcBef>
                <a:spcPct val="20000"/>
              </a:spcBef>
              <a:spcAft>
                <a:spcPts val="0"/>
              </a:spcAft>
              <a:buClr>
                <a:srgbClr val="B6D1E1"/>
              </a:buClr>
              <a:buSzTx/>
              <a:buFont typeface="+mj-lt"/>
              <a:buAutoNum type="arabicPeriod"/>
              <a:tabLst/>
              <a:defRPr/>
            </a:pPr>
            <a:endParaRPr kumimoji="0" lang="en-IE" altLang="ja-JP" sz="2200" b="0" i="0" u="none" strike="noStrike" kern="1200" cap="none" spc="0" normalizeH="0" baseline="0" noProof="0" dirty="0">
              <a:ln>
                <a:noFill/>
              </a:ln>
              <a:solidFill>
                <a:srgbClr val="382B1B"/>
              </a:solidFill>
              <a:effectLst/>
              <a:uLnTx/>
              <a:uFillTx/>
              <a:latin typeface="Calibri" charset="0"/>
            </a:endParaRPr>
          </a:p>
          <a:p>
            <a:pPr marL="457200" lvl="0" indent="-457200">
              <a:buClr>
                <a:srgbClr val="B6D1E1"/>
              </a:buClr>
              <a:buFont typeface="+mj-lt"/>
              <a:buAutoNum type="arabicPeriod"/>
              <a:defRPr/>
            </a:pPr>
            <a:r>
              <a:rPr lang="sv" altLang="ja-JP" sz="2200" dirty="0">
                <a:solidFill>
                  <a:srgbClr val="382B1B"/>
                </a:solidFill>
                <a:latin typeface="Calibri" charset="0"/>
              </a:rPr>
              <a:t>________________________</a:t>
            </a:r>
            <a:endParaRPr kumimoji="0" lang="en-IE" altLang="ja-JP" sz="2200" b="0" i="0" u="none" strike="noStrike" kern="1200" cap="none" spc="0" normalizeH="0" baseline="0" noProof="0" dirty="0">
              <a:ln>
                <a:noFill/>
              </a:ln>
              <a:solidFill>
                <a:srgbClr val="382B1B"/>
              </a:solidFill>
              <a:effectLst/>
              <a:uLnTx/>
              <a:uFillTx/>
              <a:latin typeface="Calibri" charset="0"/>
            </a:endParaRPr>
          </a:p>
          <a:p>
            <a:pPr marL="457200" lvl="0" indent="-457200">
              <a:buClr>
                <a:srgbClr val="B6D1E1"/>
              </a:buClr>
              <a:buFont typeface="+mj-lt"/>
              <a:buAutoNum type="arabicPeriod"/>
              <a:defRPr/>
            </a:pPr>
            <a:r>
              <a:rPr lang="sv" altLang="ja-JP" sz="2200" dirty="0">
                <a:solidFill>
                  <a:srgbClr val="382B1B"/>
                </a:solidFill>
                <a:latin typeface="Calibri" charset="0"/>
              </a:rPr>
              <a:t>________________________</a:t>
            </a:r>
          </a:p>
          <a:p>
            <a:pPr marL="457200" lvl="0" indent="-457200">
              <a:buClr>
                <a:srgbClr val="B6D1E1"/>
              </a:buClr>
              <a:buFont typeface="+mj-lt"/>
              <a:buAutoNum type="arabicPeriod"/>
              <a:defRPr/>
            </a:pPr>
            <a:r>
              <a:rPr lang="sv" altLang="ja-JP" sz="2200" dirty="0">
                <a:solidFill>
                  <a:srgbClr val="382B1B"/>
                </a:solidFill>
                <a:latin typeface="Calibri" charset="0"/>
              </a:rPr>
              <a:t>________________________</a:t>
            </a:r>
          </a:p>
          <a:p>
            <a:pPr marL="457200" lvl="0" indent="-457200">
              <a:buClr>
                <a:srgbClr val="B6D1E1"/>
              </a:buClr>
              <a:buFont typeface="+mj-lt"/>
              <a:buAutoNum type="arabicPeriod"/>
              <a:defRPr/>
            </a:pPr>
            <a:r>
              <a:rPr lang="sv" altLang="ja-JP" sz="2200" dirty="0">
                <a:solidFill>
                  <a:srgbClr val="382B1B"/>
                </a:solidFill>
                <a:latin typeface="Calibri" charset="0"/>
              </a:rPr>
              <a:t>________________________</a:t>
            </a:r>
          </a:p>
        </p:txBody>
      </p:sp>
    </p:spTree>
    <p:extLst>
      <p:ext uri="{BB962C8B-B14F-4D97-AF65-F5344CB8AC3E}">
        <p14:creationId xmlns:p14="http://schemas.microsoft.com/office/powerpoint/2010/main" val="463197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06</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2307772"/>
            <a:ext cx="6071064" cy="3488872"/>
          </a:xfrm>
        </p:spPr>
        <p:txBody>
          <a:bodyPr vert="horz" lIns="91440" tIns="45720" rIns="91440" bIns="45720" rtlCol="0" anchor="t">
            <a:normAutofit/>
          </a:bodyPr>
          <a:lstStyle/>
          <a:p>
            <a:r>
              <a:rPr lang="sv" sz="4800" dirty="0"/>
              <a:t>DIN </a:t>
            </a:r>
            <a:r>
              <a:rPr lang="sv" dirty="0"/>
              <a:t>MARKNADSFÖRINGS</a:t>
            </a:r>
            <a:br>
              <a:rPr lang="sv" dirty="0"/>
            </a:br>
            <a:r>
              <a:rPr lang="sv" dirty="0"/>
              <a:t>VERKTYGSLÅDA</a:t>
            </a:r>
            <a:r>
              <a:rPr lang="sv" sz="4800" dirty="0"/>
              <a:t>…</a:t>
            </a:r>
            <a:endParaRPr lang="en-GB" dirty="0"/>
          </a:p>
        </p:txBody>
      </p:sp>
      <p:pic>
        <p:nvPicPr>
          <p:cNvPr id="10" name="Graphic 9" descr="Woman Shrugging with solid fill">
            <a:extLst>
              <a:ext uri="{FF2B5EF4-FFF2-40B4-BE49-F238E27FC236}">
                <a16:creationId xmlns:a16="http://schemas.microsoft.com/office/drawing/2014/main" id="{66793712-D8C6-8FBA-2281-3F89BC17ED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2153" y="4379975"/>
            <a:ext cx="1838160" cy="1838160"/>
          </a:xfrm>
          <a:prstGeom prst="rect">
            <a:avLst/>
          </a:prstGeom>
        </p:spPr>
      </p:pic>
      <p:pic>
        <p:nvPicPr>
          <p:cNvPr id="12" name="Graphic 11" descr="Briefcase with solid fill">
            <a:extLst>
              <a:ext uri="{FF2B5EF4-FFF2-40B4-BE49-F238E27FC236}">
                <a16:creationId xmlns:a16="http://schemas.microsoft.com/office/drawing/2014/main" id="{C5173436-ECA8-9AB8-3242-AC97B05650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9829" y="4812086"/>
            <a:ext cx="861929" cy="861929"/>
          </a:xfrm>
          <a:prstGeom prst="rect">
            <a:avLst/>
          </a:prstGeom>
        </p:spPr>
      </p:pic>
    </p:spTree>
    <p:extLst>
      <p:ext uri="{BB962C8B-B14F-4D97-AF65-F5344CB8AC3E}">
        <p14:creationId xmlns:p14="http://schemas.microsoft.com/office/powerpoint/2010/main" val="4029142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E2CC96-EBD4-6E58-FCC8-A38FA63B1597}"/>
              </a:ext>
            </a:extLst>
          </p:cNvPr>
          <p:cNvSpPr>
            <a:spLocks noGrp="1"/>
          </p:cNvSpPr>
          <p:nvPr>
            <p:ph type="body" sz="quarter" idx="27"/>
          </p:nvPr>
        </p:nvSpPr>
        <p:spPr>
          <a:xfrm>
            <a:off x="751412" y="311362"/>
            <a:ext cx="11846988" cy="720752"/>
          </a:xfrm>
        </p:spPr>
        <p:txBody>
          <a:bodyPr/>
          <a:lstStyle/>
          <a:p>
            <a:r>
              <a:rPr lang="sv" sz="2800" dirty="0"/>
              <a:t>DIN MARKNADSFÖRINGSVERKTYGSLÅDA</a:t>
            </a:r>
            <a:br>
              <a:rPr lang="sv" sz="2800" dirty="0"/>
            </a:br>
            <a:r>
              <a:rPr lang="sv" sz="2800" dirty="0"/>
              <a:t> – utgåva för livsmedelsföretag</a:t>
            </a:r>
          </a:p>
        </p:txBody>
      </p:sp>
      <p:sp>
        <p:nvSpPr>
          <p:cNvPr id="7" name="TextBox 6">
            <a:extLst>
              <a:ext uri="{FF2B5EF4-FFF2-40B4-BE49-F238E27FC236}">
                <a16:creationId xmlns:a16="http://schemas.microsoft.com/office/drawing/2014/main" id="{15382387-C0CD-5868-97B9-51D8F976765A}"/>
              </a:ext>
            </a:extLst>
          </p:cNvPr>
          <p:cNvSpPr txBox="1"/>
          <p:nvPr/>
        </p:nvSpPr>
        <p:spPr>
          <a:xfrm>
            <a:off x="753547" y="1214193"/>
            <a:ext cx="9043824" cy="6863417"/>
          </a:xfrm>
          <a:prstGeom prst="rect">
            <a:avLst/>
          </a:prstGeom>
          <a:noFill/>
        </p:spPr>
        <p:txBody>
          <a:bodyPr wrap="square" lIns="91440" tIns="45720" rIns="91440" bIns="45720" numCol="2" anchor="t">
            <a:spAutoFit/>
          </a:bodyPr>
          <a:lstStyle/>
          <a:p>
            <a:r>
              <a:rPr lang="sv" sz="2200" dirty="0"/>
              <a:t>Marknadsföring är hur människor upptäcker, litar på och kommer ihåg ditt varumärke. Den här verktygslådan är utformad för att ge dig praktiska och kostnadseffektiva verktyg som hjälper dig att synas med självförtroende, berätta din historia och få kontakt med de kunder som behöver det du erbjuder.</a:t>
            </a:r>
          </a:p>
          <a:p>
            <a:endParaRPr lang="en-GB" sz="2200" dirty="0"/>
          </a:p>
          <a:p>
            <a:r>
              <a:rPr lang="sv" sz="2200" dirty="0"/>
              <a:t>Vissa marknadsföringsverktyg kommer du att använda omedelbart, och andra kan introduceras allt eftersom verksamheten växer.</a:t>
            </a:r>
            <a:br>
              <a:rPr lang="sv" sz="2200" dirty="0"/>
            </a:br>
            <a:br>
              <a:rPr lang="sv" sz="2200" dirty="0"/>
            </a:br>
            <a:br>
              <a:rPr lang="sv" sz="2200" dirty="0"/>
            </a:br>
            <a:br>
              <a:rPr lang="sv" sz="2200" dirty="0"/>
            </a:br>
            <a:br>
              <a:rPr lang="sv" sz="2200" dirty="0"/>
            </a:br>
            <a:br>
              <a:rPr lang="sv" sz="2200" dirty="0"/>
            </a:br>
            <a:endParaRPr lang="sv" sz="2200" dirty="0"/>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sv" altLang="en-US" sz="2200" b="1" i="0" u="none" strike="noStrike" cap="none" normalizeH="0" baseline="0" dirty="0">
                <a:ln>
                  <a:noFill/>
                </a:ln>
                <a:effectLst/>
              </a:rPr>
              <a:t>Din webbnärvaro</a:t>
            </a:r>
            <a:endParaRPr lang="en-US" altLang="en-US" sz="2200" dirty="0"/>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sv" altLang="en-US" sz="2200" b="1" i="0" u="none" strike="noStrike" cap="none" normalizeH="0" baseline="0" dirty="0">
                <a:ln>
                  <a:noFill/>
                </a:ln>
                <a:solidFill>
                  <a:schemeClr val="tx1"/>
                </a:solidFill>
                <a:effectLst/>
              </a:rPr>
              <a:t>Förpackning</a:t>
            </a:r>
          </a:p>
          <a:p>
            <a:pPr marL="457200" indent="-457200" eaLnBrk="0" fontAlgn="base" hangingPunct="0">
              <a:spcBef>
                <a:spcPct val="0"/>
              </a:spcBef>
              <a:spcAft>
                <a:spcPct val="0"/>
              </a:spcAft>
              <a:buFont typeface="+mj-lt"/>
              <a:buAutoNum type="arabicPeriod"/>
            </a:pPr>
            <a:r>
              <a:rPr lang="sv" altLang="en-US" sz="2200" b="1" dirty="0"/>
              <a:t>Prova</a:t>
            </a:r>
            <a:r>
              <a:rPr kumimoji="0" lang="sv" altLang="en-US" sz="2200" b="1" i="0" u="none" strike="noStrike" cap="none" normalizeH="0" baseline="0" dirty="0">
                <a:ln>
                  <a:noFill/>
                </a:ln>
                <a:effectLst/>
              </a:rPr>
              <a:t> </a:t>
            </a:r>
            <a:r>
              <a:rPr lang="sv" altLang="en-US" sz="2200" b="1" dirty="0"/>
              <a:t>på </a:t>
            </a:r>
            <a:r>
              <a:rPr kumimoji="0" lang="sv" altLang="en-US" sz="2200" b="1" i="0" u="none" strike="noStrike" cap="none" normalizeH="0" baseline="0" dirty="0">
                <a:ln>
                  <a:noFill/>
                </a:ln>
                <a:effectLst/>
              </a:rPr>
              <a:t>och smakprov</a:t>
            </a:r>
            <a:endParaRPr lang="en-US" altLang="en-US" sz="2200" dirty="0"/>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sv" altLang="en-US" sz="2200" b="1" i="0" u="none" strike="noStrike" cap="none" normalizeH="0" baseline="0" dirty="0">
                <a:ln>
                  <a:noFill/>
                </a:ln>
                <a:solidFill>
                  <a:schemeClr val="tx1"/>
                </a:solidFill>
                <a:effectLst/>
              </a:rPr>
              <a:t>Receptkort eller serveringsidéer</a:t>
            </a:r>
            <a:endParaRPr lang="en-US" altLang="en-US" sz="2200" dirty="0"/>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sv" altLang="en-US" sz="2200" b="1" i="0" u="none" strike="noStrike" cap="none" normalizeH="0" baseline="0" dirty="0">
                <a:ln>
                  <a:noFill/>
                </a:ln>
                <a:solidFill>
                  <a:schemeClr val="tx1"/>
                </a:solidFill>
                <a:effectLst/>
              </a:rPr>
              <a:t>Fotografi som säljer</a:t>
            </a:r>
            <a:endParaRPr lang="en-US" altLang="en-US" sz="2200" dirty="0"/>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sv" altLang="en-US" sz="2200" b="1" i="0" u="none" strike="noStrike" cap="none" normalizeH="0" baseline="0" dirty="0">
                <a:ln>
                  <a:noFill/>
                </a:ln>
                <a:effectLst/>
              </a:rPr>
              <a:t>Bondens </a:t>
            </a:r>
            <a:r>
              <a:rPr lang="sv" altLang="en-US" sz="2200" b="1" dirty="0"/>
              <a:t>marknad</a:t>
            </a:r>
            <a:r>
              <a:rPr kumimoji="0" lang="sv" altLang="en-US" sz="2200" b="1" i="0" u="none" strike="noStrike" cap="none" normalizeH="0" baseline="0" dirty="0">
                <a:ln>
                  <a:noFill/>
                </a:ln>
                <a:effectLst/>
              </a:rPr>
              <a:t> och gatumässor</a:t>
            </a:r>
            <a:endParaRPr lang="en-US" altLang="en-US" sz="2200" dirty="0"/>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sv" altLang="en-US" sz="2200" b="1" i="0" u="none" strike="noStrike" cap="none" normalizeH="0" baseline="0" dirty="0">
                <a:ln>
                  <a:noFill/>
                </a:ln>
                <a:solidFill>
                  <a:schemeClr val="tx1"/>
                </a:solidFill>
                <a:effectLst/>
              </a:rPr>
              <a:t>Tryckt material</a:t>
            </a:r>
            <a:endParaRPr lang="en-US" altLang="en-US" sz="2200" dirty="0"/>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sv" altLang="en-US" sz="2200" b="1" i="0" u="none" strike="noStrike" cap="none" normalizeH="0" baseline="0" dirty="0">
                <a:ln>
                  <a:noFill/>
                </a:ln>
                <a:solidFill>
                  <a:schemeClr val="tx1"/>
                </a:solidFill>
                <a:effectLst/>
              </a:rPr>
              <a:t>Verktyg för sociala medier</a:t>
            </a:r>
            <a:endParaRPr lang="en-US" altLang="en-US" sz="2200" dirty="0"/>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sv" altLang="en-US" sz="2200" b="1" i="0" u="none" strike="noStrike" cap="none" normalizeH="0" baseline="0" dirty="0">
                <a:ln>
                  <a:noFill/>
                </a:ln>
                <a:solidFill>
                  <a:schemeClr val="tx1"/>
                </a:solidFill>
                <a:effectLst/>
              </a:rPr>
              <a:t>Lokala influencers eller kulturambassadörer</a:t>
            </a:r>
            <a:endParaRPr lang="en-US" altLang="en-US" sz="2200" dirty="0"/>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lang="sv" altLang="en-US" sz="2200" b="1" dirty="0"/>
              <a:t>Muntliga</a:t>
            </a:r>
            <a:r>
              <a:rPr kumimoji="0" lang="sv" altLang="en-US" sz="2200" b="1" i="0" u="none" strike="noStrike" cap="none" normalizeH="0" baseline="0" dirty="0">
                <a:ln>
                  <a:noFill/>
                </a:ln>
                <a:effectLst/>
              </a:rPr>
              <a:t> ord och </a:t>
            </a:r>
            <a:r>
              <a:rPr kumimoji="0" lang="sv" altLang="en-US" sz="2200" b="1" i="0" u="none" strike="noStrike" cap="none" normalizeH="0" baseline="0" dirty="0" err="1">
                <a:ln>
                  <a:noFill/>
                </a:ln>
                <a:effectLst/>
              </a:rPr>
              <a:t>WhatsApp</a:t>
            </a:r>
            <a:r>
              <a:rPr kumimoji="0" lang="sv" altLang="en-US" sz="2200" b="1" i="0" u="none" strike="noStrike" cap="none" normalizeH="0" baseline="0" dirty="0">
                <a:ln>
                  <a:noFill/>
                </a:ln>
                <a:effectLst/>
              </a:rPr>
              <a:t>-grupper</a:t>
            </a:r>
            <a:endParaRPr lang="sv" altLang="en-US" sz="2200" b="1" i="0" u="none" strike="noStrike" cap="none" normalizeH="0" baseline="0" dirty="0">
              <a:ln>
                <a:noFill/>
              </a:ln>
              <a:effectLst/>
              <a:ea typeface="Calibri"/>
              <a:cs typeface="Calibri"/>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sv" altLang="en-US" sz="2200" b="1" i="0" u="none" strike="noStrike" cap="none" normalizeH="0" baseline="0" dirty="0">
                <a:ln>
                  <a:noFill/>
                </a:ln>
                <a:solidFill>
                  <a:schemeClr val="tx1"/>
                </a:solidFill>
                <a:effectLst/>
              </a:rPr>
              <a:t>E-postmarknadsföring (valfritt men kraftfullt)</a:t>
            </a:r>
            <a:br>
              <a:rPr kumimoji="0" lang="en-US" altLang="en-US" sz="1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endParaRPr>
          </a:p>
          <a:p>
            <a:endParaRPr lang="en-GB" dirty="0"/>
          </a:p>
        </p:txBody>
      </p:sp>
      <p:pic>
        <p:nvPicPr>
          <p:cNvPr id="2" name="Picture 1">
            <a:extLst>
              <a:ext uri="{FF2B5EF4-FFF2-40B4-BE49-F238E27FC236}">
                <a16:creationId xmlns:a16="http://schemas.microsoft.com/office/drawing/2014/main" id="{E2AB19D0-36F9-5B88-7539-C0B7830280A8}"/>
              </a:ext>
            </a:extLst>
          </p:cNvPr>
          <p:cNvPicPr>
            <a:picLocks noChangeAspect="1"/>
          </p:cNvPicPr>
          <p:nvPr/>
        </p:nvPicPr>
        <p:blipFill>
          <a:blip r:embed="rId2"/>
          <a:stretch>
            <a:fillRect/>
          </a:stretch>
        </p:blipFill>
        <p:spPr>
          <a:xfrm>
            <a:off x="9542174" y="2566988"/>
            <a:ext cx="2066925" cy="2486025"/>
          </a:xfrm>
          <a:prstGeom prst="rect">
            <a:avLst/>
          </a:prstGeom>
        </p:spPr>
      </p:pic>
    </p:spTree>
    <p:extLst>
      <p:ext uri="{BB962C8B-B14F-4D97-AF65-F5344CB8AC3E}">
        <p14:creationId xmlns:p14="http://schemas.microsoft.com/office/powerpoint/2010/main" val="140750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sz="3200" dirty="0"/>
              <a:t>SAMBANDET MELLAN MARKNADSFÖRING OCH FÖRSÄLJNING</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531098" y="4009477"/>
            <a:ext cx="4647036" cy="273064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Tänk på det så här:</a:t>
            </a:r>
          </a:p>
          <a:p>
            <a:pPr>
              <a:buClr>
                <a:srgbClr val="B6D1E1"/>
              </a:buClr>
            </a:pPr>
            <a:br>
              <a:rPr lang="en-GB" dirty="0"/>
            </a:br>
            <a:r>
              <a:rPr lang="sv" b="1" dirty="0"/>
              <a:t>Marknadsföring tar kunden till din dörr.</a:t>
            </a:r>
            <a:br>
              <a:rPr lang="sv" b="1" dirty="0"/>
            </a:br>
            <a:endParaRPr lang="sv" b="1" dirty="0"/>
          </a:p>
          <a:p>
            <a:pPr>
              <a:buClr>
                <a:srgbClr val="B6D1E1"/>
              </a:buClr>
            </a:pPr>
            <a:r>
              <a:rPr lang="sv" b="1" dirty="0"/>
              <a:t>Försäljning övertygar dem att gå in och köpa.</a:t>
            </a:r>
            <a:endParaRPr lang="en-US" dirty="0"/>
          </a:p>
          <a:p>
            <a:pPr marL="342900" indent="-342900">
              <a:buClr>
                <a:srgbClr val="B6D1E1"/>
              </a:buClr>
              <a:buFont typeface="Arial" panose="020B0604020202020204" pitchFamily="34" charset="0"/>
              <a:buChar char="•"/>
            </a:pPr>
            <a:endParaRPr lang="en-US" dirty="0"/>
          </a:p>
        </p:txBody>
      </p:sp>
      <p:sp>
        <p:nvSpPr>
          <p:cNvPr id="2" name="Text Placeholder 2">
            <a:extLst>
              <a:ext uri="{FF2B5EF4-FFF2-40B4-BE49-F238E27FC236}">
                <a16:creationId xmlns:a16="http://schemas.microsoft.com/office/drawing/2014/main" id="{F4FD55BF-F88F-5225-D680-6BFF462EA194}"/>
              </a:ext>
            </a:extLst>
          </p:cNvPr>
          <p:cNvSpPr txBox="1">
            <a:spLocks/>
          </p:cNvSpPr>
          <p:nvPr/>
        </p:nvSpPr>
        <p:spPr>
          <a:xfrm>
            <a:off x="531098" y="1385064"/>
            <a:ext cx="4657727" cy="1228725"/>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200"/>
              </a:spcBef>
              <a:buClr>
                <a:srgbClr val="B6D1E1"/>
              </a:buClr>
            </a:pPr>
            <a:r>
              <a:rPr lang="sv" sz="2600" b="1" dirty="0">
                <a:solidFill>
                  <a:srgbClr val="84BFA4"/>
                </a:solidFill>
              </a:rPr>
              <a:t>Många undrar över skillnaden mellan försäljning och marknadsföring. Låt oss vara tydliga, även om marknadsföring och försäljning är relaterade inom affärsvärlden </a:t>
            </a:r>
            <a:r>
              <a:rPr lang="sv" sz="2600" b="1">
                <a:solidFill>
                  <a:srgbClr val="84BFA4"/>
                </a:solidFill>
              </a:rPr>
              <a:t>är de inte samma sak.</a:t>
            </a:r>
            <a:endParaRPr lang="sv" sz="2600" b="1" dirty="0">
              <a:solidFill>
                <a:srgbClr val="84BFA4"/>
              </a:solidFill>
            </a:endParaRPr>
          </a:p>
          <a:p>
            <a:pPr marL="0" lvl="1" algn="l">
              <a:lnSpc>
                <a:spcPts val="2840"/>
              </a:lnSpc>
              <a:spcBef>
                <a:spcPts val="200"/>
              </a:spcBef>
            </a:pPr>
            <a:br>
              <a:rPr lang="sv" sz="2600" b="1" dirty="0">
                <a:solidFill>
                  <a:srgbClr val="84BFA4"/>
                </a:solidFill>
              </a:rPr>
            </a:br>
            <a:br>
              <a:rPr lang="sv" sz="2600" b="1" dirty="0"/>
            </a:br>
            <a:br>
              <a:rPr lang="sv" sz="2600" b="1" dirty="0"/>
            </a:br>
            <a:endParaRPr lang="sv" sz="2600" b="1">
              <a:solidFill>
                <a:srgbClr val="84BFA4"/>
              </a:solidFill>
              <a:ea typeface="Calibri"/>
              <a:cs typeface="Calibri"/>
            </a:endParaRPr>
          </a:p>
        </p:txBody>
      </p:sp>
      <p:cxnSp>
        <p:nvCxnSpPr>
          <p:cNvPr id="3" name="Straight Connector 2">
            <a:extLst>
              <a:ext uri="{FF2B5EF4-FFF2-40B4-BE49-F238E27FC236}">
                <a16:creationId xmlns:a16="http://schemas.microsoft.com/office/drawing/2014/main" id="{3CA43801-78A0-E20B-68C0-87DF7A641ABF}"/>
              </a:ext>
            </a:extLst>
          </p:cNvPr>
          <p:cNvCxnSpPr>
            <a:cxnSpLocks/>
          </p:cNvCxnSpPr>
          <p:nvPr/>
        </p:nvCxnSpPr>
        <p:spPr>
          <a:xfrm flipV="1">
            <a:off x="5429838" y="1999426"/>
            <a:ext cx="0" cy="357318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1">
            <a:extLst>
              <a:ext uri="{FF2B5EF4-FFF2-40B4-BE49-F238E27FC236}">
                <a16:creationId xmlns:a16="http://schemas.microsoft.com/office/drawing/2014/main" id="{520ED139-6260-5F89-E91A-075A99416FBE}"/>
              </a:ext>
            </a:extLst>
          </p:cNvPr>
          <p:cNvSpPr>
            <a:spLocks noChangeArrowheads="1"/>
          </p:cNvSpPr>
          <p:nvPr/>
        </p:nvSpPr>
        <p:spPr bwMode="auto">
          <a:xfrm>
            <a:off x="5578920" y="1363943"/>
            <a:ext cx="6441629"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1" i="0" u="none" strike="noStrike" cap="none" normalizeH="0" baseline="0" dirty="0">
                <a:ln>
                  <a:noFill/>
                </a:ln>
                <a:solidFill>
                  <a:schemeClr val="tx1"/>
                </a:solidFill>
                <a:effectLst/>
              </a:rPr>
              <a:t>MARKNADSFÖRING</a:t>
            </a:r>
          </a:p>
          <a:p>
            <a:pPr marL="0" marR="0" lvl="0" indent="0" algn="l" defTabSz="914400" rtl="0" eaLnBrk="0" fontAlgn="base" latinLnBrk="0" hangingPunct="0">
              <a:lnSpc>
                <a:spcPct val="100000"/>
              </a:lnSpc>
              <a:spcBef>
                <a:spcPct val="0"/>
              </a:spcBef>
              <a:spcAft>
                <a:spcPct val="0"/>
              </a:spcAft>
              <a:buClrTx/>
              <a:buSzTx/>
              <a:tabLst/>
            </a:pPr>
            <a:r>
              <a:rPr kumimoji="0" lang="sv" altLang="en-US" sz="2200" b="1" i="0" u="none" strike="noStrike" cap="none" normalizeH="0" baseline="0" dirty="0">
                <a:ln>
                  <a:noFill/>
                </a:ln>
                <a:solidFill>
                  <a:schemeClr val="tx1"/>
                </a:solidFill>
                <a:effectLst/>
              </a:rPr>
              <a:t>Fokus </a:t>
            </a:r>
            <a:r>
              <a:rPr kumimoji="0" lang="sv" altLang="en-US" sz="2200" b="0" i="0" u="none" strike="noStrike" cap="none" normalizeH="0" baseline="0" dirty="0">
                <a:ln>
                  <a:noFill/>
                </a:ln>
                <a:solidFill>
                  <a:schemeClr val="tx1"/>
                </a:solidFill>
                <a:effectLst/>
              </a:rPr>
              <a:t>: Långsiktigt</a:t>
            </a:r>
          </a:p>
          <a:p>
            <a:pPr marL="0" marR="0" lvl="0" indent="0" algn="l" defTabSz="914400" rtl="0" eaLnBrk="0" fontAlgn="base" latinLnBrk="0" hangingPunct="0">
              <a:lnSpc>
                <a:spcPct val="100000"/>
              </a:lnSpc>
              <a:spcBef>
                <a:spcPct val="0"/>
              </a:spcBef>
              <a:spcAft>
                <a:spcPct val="0"/>
              </a:spcAft>
              <a:buClrTx/>
              <a:buSzTx/>
              <a:tabLst/>
            </a:pPr>
            <a:r>
              <a:rPr kumimoji="0" lang="sv" altLang="en-US" sz="2200" b="1" i="0" u="none" strike="noStrike" cap="none" normalizeH="0" baseline="0" dirty="0">
                <a:ln>
                  <a:noFill/>
                </a:ln>
                <a:solidFill>
                  <a:schemeClr val="tx1"/>
                </a:solidFill>
                <a:effectLst/>
              </a:rPr>
              <a:t>Syfte </a:t>
            </a:r>
            <a:r>
              <a:rPr kumimoji="0" lang="sv" altLang="en-US" sz="2200" b="0" i="0" u="none" strike="noStrike" cap="none" normalizeH="0" baseline="0" dirty="0">
                <a:ln>
                  <a:noFill/>
                </a:ln>
                <a:solidFill>
                  <a:schemeClr val="tx1"/>
                </a:solidFill>
                <a:effectLst/>
              </a:rPr>
              <a:t>: Att bygga medvetenhet och relationer</a:t>
            </a:r>
          </a:p>
          <a:p>
            <a:pPr marL="0" marR="0" lvl="0" indent="0" algn="l" defTabSz="914400" rtl="0" eaLnBrk="0" fontAlgn="base" latinLnBrk="0" hangingPunct="0">
              <a:lnSpc>
                <a:spcPct val="100000"/>
              </a:lnSpc>
              <a:spcBef>
                <a:spcPct val="0"/>
              </a:spcBef>
              <a:spcAft>
                <a:spcPct val="0"/>
              </a:spcAft>
              <a:buClrTx/>
              <a:buSzTx/>
              <a:tabLst/>
            </a:pPr>
            <a:r>
              <a:rPr kumimoji="0" lang="sv" altLang="en-US" sz="2200" b="1" i="0" u="none" strike="noStrike" cap="none" normalizeH="0" baseline="0" dirty="0">
                <a:ln>
                  <a:noFill/>
                </a:ln>
                <a:effectLst/>
              </a:rPr>
              <a:t>Tillvägagångssätt </a:t>
            </a:r>
            <a:r>
              <a:rPr kumimoji="0" lang="sv" altLang="en-US" sz="2200" b="0" i="0" u="none" strike="noStrike" cap="none" normalizeH="0" baseline="0" dirty="0">
                <a:ln>
                  <a:noFill/>
                </a:ln>
                <a:effectLst/>
              </a:rPr>
              <a:t>: Marknadsföring är dragningskraften </a:t>
            </a:r>
            <a:r>
              <a:rPr lang="sv" altLang="en-US" sz="2200" dirty="0"/>
              <a:t>Den </a:t>
            </a:r>
            <a:r>
              <a:rPr lang="sv" sz="2200" dirty="0"/>
              <a:t>hjälper kunderna att upptäcka din mat, få kontakt med din berättelse och vilja veta mer.</a:t>
            </a:r>
          </a:p>
          <a:p>
            <a:pPr marL="0" marR="0" lvl="0" indent="0" algn="l" defTabSz="914400" rtl="0" eaLnBrk="0" fontAlgn="base" latinLnBrk="0" hangingPunct="0">
              <a:lnSpc>
                <a:spcPct val="100000"/>
              </a:lnSpc>
              <a:spcBef>
                <a:spcPct val="0"/>
              </a:spcBef>
              <a:spcAft>
                <a:spcPct val="0"/>
              </a:spcAft>
              <a:buClrTx/>
              <a:buSzTx/>
              <a:tabLst/>
            </a:pPr>
            <a:endParaRPr lang="en-US" altLang="en-US" sz="2200" dirty="0"/>
          </a:p>
          <a:p>
            <a:pPr>
              <a:buNone/>
            </a:pPr>
            <a:r>
              <a:rPr lang="sv" sz="2200" b="1" dirty="0"/>
              <a:t>FÖRSÄLJNING</a:t>
            </a:r>
          </a:p>
          <a:p>
            <a:r>
              <a:rPr lang="sv" sz="2200" b="1" dirty="0"/>
              <a:t>Fokus </a:t>
            </a:r>
            <a:r>
              <a:rPr lang="sv" sz="2200" dirty="0"/>
              <a:t>: Kortsiktigt, handlingsbaserat</a:t>
            </a:r>
          </a:p>
          <a:p>
            <a:r>
              <a:rPr lang="sv" sz="2200" b="1" dirty="0"/>
              <a:t>Syfte </a:t>
            </a:r>
            <a:r>
              <a:rPr lang="sv" sz="2200" dirty="0"/>
              <a:t>: Att avsluta affären, få kunden att köpa</a:t>
            </a:r>
          </a:p>
          <a:p>
            <a:r>
              <a:rPr lang="sv" sz="2200" b="1" dirty="0"/>
              <a:t>Tillvägagångssätt </a:t>
            </a:r>
            <a:r>
              <a:rPr lang="sv" sz="2200" dirty="0"/>
              <a:t>: Försäljning är drivkraften</a:t>
            </a:r>
            <a:r>
              <a:rPr lang="sv" sz="2200" b="1" i="1" dirty="0"/>
              <a:t>. </a:t>
            </a:r>
            <a:br>
              <a:rPr lang="sv" sz="2200" b="1" i="1" dirty="0"/>
            </a:br>
            <a:r>
              <a:rPr lang="sv" sz="2200" dirty="0"/>
              <a:t>Det motiverar en specifik person att agera nu.</a:t>
            </a:r>
          </a:p>
          <a:p>
            <a:r>
              <a:rPr lang="sv" sz="2200" dirty="0"/>
              <a:t>Skräddarsydd för enskilda kunder och fokuserad på att omvandla intresse till köp.</a:t>
            </a:r>
            <a:endParaRPr lang="sv" sz="2200" dirty="0">
              <a:ea typeface="Calibri"/>
              <a:cs typeface="Calibri"/>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9" name="Straight Connector 8">
            <a:extLst>
              <a:ext uri="{FF2B5EF4-FFF2-40B4-BE49-F238E27FC236}">
                <a16:creationId xmlns:a16="http://schemas.microsoft.com/office/drawing/2014/main" id="{0267DEDF-7309-ED28-6D5C-EE5B56D9F651}"/>
              </a:ext>
            </a:extLst>
          </p:cNvPr>
          <p:cNvCxnSpPr>
            <a:cxnSpLocks/>
          </p:cNvCxnSpPr>
          <p:nvPr/>
        </p:nvCxnSpPr>
        <p:spPr>
          <a:xfrm>
            <a:off x="6756694" y="3838604"/>
            <a:ext cx="3708988"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491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E2CC96-EBD4-6E58-FCC8-A38FA63B1597}"/>
              </a:ext>
            </a:extLst>
          </p:cNvPr>
          <p:cNvSpPr>
            <a:spLocks noGrp="1"/>
          </p:cNvSpPr>
          <p:nvPr>
            <p:ph type="body" sz="quarter" idx="27"/>
          </p:nvPr>
        </p:nvSpPr>
        <p:spPr>
          <a:xfrm>
            <a:off x="751412" y="311362"/>
            <a:ext cx="11846988" cy="720752"/>
          </a:xfrm>
        </p:spPr>
        <p:txBody>
          <a:bodyPr/>
          <a:lstStyle/>
          <a:p>
            <a:r>
              <a:rPr lang="sv" dirty="0"/>
              <a:t>1. DIN WEBB PÅVERKAN</a:t>
            </a:r>
          </a:p>
        </p:txBody>
      </p:sp>
      <p:sp>
        <p:nvSpPr>
          <p:cNvPr id="2" name="Text Placeholder 7">
            <a:extLst>
              <a:ext uri="{FF2B5EF4-FFF2-40B4-BE49-F238E27FC236}">
                <a16:creationId xmlns:a16="http://schemas.microsoft.com/office/drawing/2014/main" id="{80CBECB8-84CC-20AC-F456-2C27D4604112}"/>
              </a:ext>
            </a:extLst>
          </p:cNvPr>
          <p:cNvSpPr txBox="1">
            <a:spLocks/>
          </p:cNvSpPr>
          <p:nvPr/>
        </p:nvSpPr>
        <p:spPr>
          <a:xfrm>
            <a:off x="5684317" y="1636258"/>
            <a:ext cx="5825511"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pPr>
            <a:r>
              <a:rPr lang="sv" dirty="0"/>
              <a:t>Definiera dina mål för webbplatsen</a:t>
            </a:r>
          </a:p>
          <a:p>
            <a:pPr marL="342900" indent="-342900">
              <a:buClr>
                <a:srgbClr val="B6D1E1"/>
              </a:buClr>
              <a:buFont typeface="Arial" panose="020B0604020202020204" pitchFamily="34" charset="0"/>
              <a:buChar char="•"/>
            </a:pPr>
            <a:r>
              <a:rPr lang="sv" dirty="0"/>
              <a:t>Vilken information vill du lyfta fram på webbplatsen?</a:t>
            </a:r>
          </a:p>
          <a:p>
            <a:pPr marL="342900" indent="-342900">
              <a:buClr>
                <a:srgbClr val="B6D1E1"/>
              </a:buClr>
              <a:buFont typeface="Arial" panose="020B0604020202020204" pitchFamily="34" charset="0"/>
              <a:buChar char="•"/>
            </a:pPr>
            <a:r>
              <a:rPr lang="sv" dirty="0"/>
              <a:t>Hur kan du lyfta fram dina unika försäljningsargument?</a:t>
            </a:r>
          </a:p>
          <a:p>
            <a:pPr marL="342900" indent="-342900">
              <a:buClr>
                <a:srgbClr val="B6D1E1"/>
              </a:buClr>
              <a:buFont typeface="Arial" panose="020B0604020202020204" pitchFamily="34" charset="0"/>
              <a:buChar char="•"/>
            </a:pPr>
            <a:r>
              <a:rPr lang="sv" dirty="0"/>
              <a:t>Hur vill du att besökaren ska uppleva detta? T.ex. genom video, bildgalleri, nedladdningar etc.</a:t>
            </a:r>
          </a:p>
          <a:p>
            <a:pPr marL="342900" indent="-342900">
              <a:buClr>
                <a:srgbClr val="B6D1E1"/>
              </a:buClr>
              <a:buFont typeface="Arial" panose="020B0604020202020204" pitchFamily="34" charset="0"/>
              <a:buChar char="•"/>
            </a:pPr>
            <a:r>
              <a:rPr lang="sv" dirty="0"/>
              <a:t>Vilken layout passar ditt företag?</a:t>
            </a:r>
          </a:p>
          <a:p>
            <a:pPr marL="342900" indent="-342900">
              <a:buClr>
                <a:srgbClr val="B6D1E1"/>
              </a:buClr>
              <a:buFont typeface="Arial" panose="020B0604020202020204" pitchFamily="34" charset="0"/>
              <a:buChar char="•"/>
            </a:pPr>
            <a:r>
              <a:rPr lang="sv" dirty="0"/>
              <a:t>Hur kan din webbplats fånga potentiella leads? T.ex. anmäla dig till vårt nyhetsbrev</a:t>
            </a:r>
          </a:p>
          <a:p>
            <a:pPr marL="342900" indent="-342900">
              <a:buClr>
                <a:srgbClr val="B6D1E1"/>
              </a:buClr>
              <a:buFont typeface="Arial" panose="020B0604020202020204" pitchFamily="34" charset="0"/>
              <a:buChar char="•"/>
            </a:pPr>
            <a:r>
              <a:rPr lang="sv" dirty="0"/>
              <a:t>Kostnadsöverväganden – kan en gratis webbplats ge samma funktionalitet som en anpassad design?</a:t>
            </a:r>
          </a:p>
          <a:p>
            <a:pPr marL="342900" indent="-342900">
              <a:buClr>
                <a:srgbClr val="B6D1E1"/>
              </a:buClr>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49DD836C-09B6-3695-D11F-56205B46F75A}"/>
              </a:ext>
            </a:extLst>
          </p:cNvPr>
          <p:cNvSpPr txBox="1">
            <a:spLocks/>
          </p:cNvSpPr>
          <p:nvPr/>
        </p:nvSpPr>
        <p:spPr>
          <a:xfrm>
            <a:off x="689848" y="1652669"/>
            <a:ext cx="4651409" cy="1228725"/>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200"/>
              </a:spcBef>
              <a:buClr>
                <a:srgbClr val="B6D1E1"/>
              </a:buClr>
            </a:pPr>
            <a:r>
              <a:rPr lang="sv" sz="3000" b="1" i="1" dirty="0">
                <a:solidFill>
                  <a:srgbClr val="84BFA4"/>
                </a:solidFill>
              </a:rPr>
              <a:t>Tänk på din webbplats som din knutpunkt som fungerar </a:t>
            </a:r>
            <a:r>
              <a:rPr lang="sv" sz="3000" b="1" i="1">
                <a:solidFill>
                  <a:srgbClr val="84BFA4"/>
                </a:solidFill>
              </a:rPr>
              <a:t>som din alltid öppna butik.</a:t>
            </a:r>
            <a:endParaRPr lang="en-US"/>
          </a:p>
          <a:p>
            <a:pPr marL="0" lvl="1" algn="l">
              <a:lnSpc>
                <a:spcPts val="2840"/>
              </a:lnSpc>
              <a:spcBef>
                <a:spcPts val="200"/>
              </a:spcBef>
            </a:pPr>
            <a:endParaRPr lang="sv" sz="3000" b="1" i="1" dirty="0">
              <a:solidFill>
                <a:srgbClr val="84BFA4"/>
              </a:solidFill>
            </a:endParaRPr>
          </a:p>
          <a:p>
            <a:pPr marL="0" lvl="1" algn="l">
              <a:lnSpc>
                <a:spcPts val="2840"/>
              </a:lnSpc>
              <a:spcBef>
                <a:spcPts val="200"/>
              </a:spcBef>
            </a:pPr>
            <a:r>
              <a:rPr lang="sv" sz="3000" b="1" i="1" dirty="0">
                <a:solidFill>
                  <a:srgbClr val="84BFA4"/>
                </a:solidFill>
              </a:rPr>
              <a:t>Det är vad folk ser när de letar efter dig. Se till att ditt </a:t>
            </a:r>
            <a:r>
              <a:rPr lang="sv" sz="3000" b="1" i="1">
                <a:solidFill>
                  <a:srgbClr val="84BFA4"/>
                </a:solidFill>
              </a:rPr>
              <a:t>första intryck är gott.</a:t>
            </a:r>
            <a:endParaRPr lang="sv"/>
          </a:p>
          <a:p>
            <a:pPr marL="0" lvl="1" algn="l">
              <a:lnSpc>
                <a:spcPts val="2840"/>
              </a:lnSpc>
              <a:spcBef>
                <a:spcPts val="200"/>
              </a:spcBef>
            </a:pPr>
            <a:endParaRPr lang="sv" sz="3000" b="1" i="1" dirty="0">
              <a:solidFill>
                <a:srgbClr val="84BFA4"/>
              </a:solidFill>
            </a:endParaRPr>
          </a:p>
          <a:p>
            <a:pPr marL="0" lvl="1" algn="l">
              <a:lnSpc>
                <a:spcPts val="2840"/>
              </a:lnSpc>
              <a:spcBef>
                <a:spcPts val="200"/>
              </a:spcBef>
            </a:pPr>
            <a:r>
              <a:rPr lang="sv" sz="3000" b="1" i="1" dirty="0">
                <a:solidFill>
                  <a:srgbClr val="84BFA4"/>
                </a:solidFill>
              </a:rPr>
              <a:t>Genomtänkt design och ansträngning för webbplatsen kommer att löna sig.</a:t>
            </a:r>
            <a:endParaRPr lang="sv">
              <a:ea typeface="Calibri"/>
              <a:cs typeface="Calibri"/>
            </a:endParaRPr>
          </a:p>
          <a:p>
            <a:pPr marL="0" lvl="1" algn="l">
              <a:lnSpc>
                <a:spcPts val="2840"/>
              </a:lnSpc>
              <a:spcBef>
                <a:spcPts val="200"/>
              </a:spcBef>
              <a:buClr>
                <a:srgbClr val="B6D1E1"/>
              </a:buClr>
            </a:pPr>
            <a:endParaRPr lang="en-IE" sz="3000" b="1" i="1" dirty="0">
              <a:solidFill>
                <a:srgbClr val="84BFA4"/>
              </a:solidFill>
            </a:endParaRPr>
          </a:p>
        </p:txBody>
      </p:sp>
      <p:cxnSp>
        <p:nvCxnSpPr>
          <p:cNvPr id="5" name="Straight Connector 4">
            <a:extLst>
              <a:ext uri="{FF2B5EF4-FFF2-40B4-BE49-F238E27FC236}">
                <a16:creationId xmlns:a16="http://schemas.microsoft.com/office/drawing/2014/main" id="{502CE8C7-56EB-F231-9EE7-744422D633C5}"/>
              </a:ext>
            </a:extLst>
          </p:cNvPr>
          <p:cNvCxnSpPr>
            <a:cxnSpLocks/>
          </p:cNvCxnSpPr>
          <p:nvPr/>
        </p:nvCxnSpPr>
        <p:spPr>
          <a:xfrm flipV="1">
            <a:off x="5414416" y="1434247"/>
            <a:ext cx="0" cy="457466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926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E2CC96-EBD4-6E58-FCC8-A38FA63B1597}"/>
              </a:ext>
            </a:extLst>
          </p:cNvPr>
          <p:cNvSpPr>
            <a:spLocks noGrp="1"/>
          </p:cNvSpPr>
          <p:nvPr>
            <p:ph type="body" sz="quarter" idx="27"/>
          </p:nvPr>
        </p:nvSpPr>
        <p:spPr>
          <a:xfrm>
            <a:off x="751412" y="311362"/>
            <a:ext cx="11846988" cy="720752"/>
          </a:xfrm>
        </p:spPr>
        <p:txBody>
          <a:bodyPr/>
          <a:lstStyle/>
          <a:p>
            <a:r>
              <a:rPr lang="sv" dirty="0"/>
              <a:t>DIN WEBBPLATS, GRUNDEN</a:t>
            </a:r>
          </a:p>
        </p:txBody>
      </p:sp>
      <p:sp>
        <p:nvSpPr>
          <p:cNvPr id="15" name="TextBox 14">
            <a:extLst>
              <a:ext uri="{FF2B5EF4-FFF2-40B4-BE49-F238E27FC236}">
                <a16:creationId xmlns:a16="http://schemas.microsoft.com/office/drawing/2014/main" id="{11AF9B82-9590-B3D2-6991-48C97E678253}"/>
              </a:ext>
            </a:extLst>
          </p:cNvPr>
          <p:cNvSpPr txBox="1"/>
          <p:nvPr/>
        </p:nvSpPr>
        <p:spPr>
          <a:xfrm>
            <a:off x="330625" y="1305495"/>
            <a:ext cx="8643441" cy="4801314"/>
          </a:xfrm>
          <a:prstGeom prst="rect">
            <a:avLst/>
          </a:prstGeom>
          <a:noFill/>
        </p:spPr>
        <p:txBody>
          <a:bodyPr wrap="square" lIns="91440" tIns="45720" rIns="91440" bIns="45720" anchor="t">
            <a:spAutoFit/>
          </a:bodyPr>
          <a:lstStyle/>
          <a:p>
            <a:r>
              <a:rPr lang="sv" b="1" dirty="0"/>
              <a:t>Köpa ditt domännamn</a:t>
            </a:r>
            <a:endParaRPr lang="sv" b="1">
              <a:ea typeface="Calibri"/>
              <a:cs typeface="Calibri"/>
            </a:endParaRPr>
          </a:p>
          <a:p>
            <a:endParaRPr lang="en-GB" dirty="0">
              <a:ea typeface="Calibri"/>
              <a:cs typeface="Calibri"/>
            </a:endParaRPr>
          </a:p>
          <a:p>
            <a:r>
              <a:rPr lang="sv" dirty="0"/>
              <a:t>Ditt domännamn är din onlineadress – som </a:t>
            </a:r>
            <a:r>
              <a:rPr lang="sv" dirty="0">
                <a:hlinkClick r:id="rId2"/>
              </a:rPr>
              <a:t>www.dittmatnamn.com </a:t>
            </a:r>
            <a:r>
              <a:rPr lang="sv" dirty="0"/>
              <a:t>. Det hjälper folk att hitta dig.</a:t>
            </a:r>
            <a:endParaRPr lang="sv">
              <a:ea typeface="Calibri"/>
              <a:cs typeface="Calibri"/>
            </a:endParaRPr>
          </a:p>
          <a:p>
            <a:endParaRPr lang="en-GB" dirty="0">
              <a:ea typeface="Calibri"/>
              <a:cs typeface="Calibri"/>
            </a:endParaRPr>
          </a:p>
          <a:p>
            <a:r>
              <a:rPr lang="sv" b="1" dirty="0">
                <a:solidFill>
                  <a:srgbClr val="84BFA4"/>
                </a:solidFill>
              </a:rPr>
              <a:t>Varför du behöver ett domännamn</a:t>
            </a:r>
            <a:endParaRPr lang="sv" b="1">
              <a:solidFill>
                <a:srgbClr val="84BFA4"/>
              </a:solidFill>
              <a:ea typeface="Calibri"/>
              <a:cs typeface="Calibri"/>
            </a:endParaRPr>
          </a:p>
          <a:p>
            <a:pPr marL="342900" indent="-342900">
              <a:buFont typeface="Arial" panose="020B0604020202020204" pitchFamily="34" charset="0"/>
              <a:buChar char="•"/>
            </a:pPr>
            <a:r>
              <a:rPr lang="sv" dirty="0"/>
              <a:t>Får ditt företag att se mer professionellt ut</a:t>
            </a:r>
            <a:endParaRPr lang="sv">
              <a:ea typeface="Calibri"/>
              <a:cs typeface="Calibri"/>
            </a:endParaRPr>
          </a:p>
          <a:p>
            <a:pPr marL="342900" indent="-342900">
              <a:buFont typeface="Arial" panose="020B0604020202020204" pitchFamily="34" charset="0"/>
              <a:buChar char="•"/>
            </a:pPr>
            <a:r>
              <a:rPr lang="sv" dirty="0"/>
              <a:t>Enklare för folk att söka och dela</a:t>
            </a:r>
            <a:endParaRPr lang="sv">
              <a:ea typeface="Calibri"/>
              <a:cs typeface="Calibri"/>
            </a:endParaRPr>
          </a:p>
          <a:p>
            <a:pPr marL="342900" indent="-342900">
              <a:buFont typeface="Arial" panose="020B0604020202020204" pitchFamily="34" charset="0"/>
              <a:buChar char="•"/>
            </a:pPr>
            <a:r>
              <a:rPr lang="sv" dirty="0"/>
              <a:t>Du äger ditt namn, inte en plattform som Facebook eller Instagram. Du kan använda det för e-post (t.ex. </a:t>
            </a:r>
            <a:r>
              <a:rPr lang="sv" dirty="0">
                <a:hlinkClick r:id="rId3"/>
              </a:rPr>
              <a:t>hello@dittföretag.com </a:t>
            </a:r>
            <a:r>
              <a:rPr lang="sv" dirty="0"/>
              <a:t>)</a:t>
            </a:r>
            <a:endParaRPr lang="sv">
              <a:ea typeface="Calibri"/>
              <a:cs typeface="Calibri"/>
            </a:endParaRPr>
          </a:p>
          <a:p>
            <a:endParaRPr lang="en-GB" dirty="0">
              <a:ea typeface="Calibri"/>
              <a:cs typeface="Calibri"/>
            </a:endParaRPr>
          </a:p>
          <a:p>
            <a:r>
              <a:rPr lang="sv" dirty="0">
                <a:solidFill>
                  <a:srgbClr val="84BFA4"/>
                </a:solidFill>
              </a:rPr>
              <a:t> </a:t>
            </a:r>
            <a:r>
              <a:rPr lang="sv" b="1" dirty="0">
                <a:solidFill>
                  <a:srgbClr val="84BFA4"/>
                </a:solidFill>
              </a:rPr>
              <a:t>Hur man väljer ett bra domännamn</a:t>
            </a:r>
            <a:endParaRPr lang="sv" b="1">
              <a:solidFill>
                <a:srgbClr val="84BFA4"/>
              </a:solidFill>
              <a:ea typeface="Calibri"/>
              <a:cs typeface="Calibri"/>
            </a:endParaRPr>
          </a:p>
          <a:p>
            <a:pPr marL="342900" indent="-342900">
              <a:buFont typeface="Arial" panose="020B0604020202020204" pitchFamily="34" charset="0"/>
              <a:buChar char="•"/>
            </a:pPr>
            <a:r>
              <a:rPr lang="sv" dirty="0"/>
              <a:t>Kort, enkelt och lätt att stava</a:t>
            </a:r>
            <a:endParaRPr lang="sv">
              <a:ea typeface="Calibri"/>
              <a:cs typeface="Calibri"/>
            </a:endParaRPr>
          </a:p>
          <a:p>
            <a:pPr marL="342900" indent="-342900">
              <a:buFont typeface="Arial" panose="020B0604020202020204" pitchFamily="34" charset="0"/>
              <a:buChar char="•"/>
            </a:pPr>
            <a:r>
              <a:rPr lang="sv" dirty="0"/>
              <a:t>Återspeglar ditt företagsnamn eller vad du säljer</a:t>
            </a:r>
            <a:endParaRPr lang="sv">
              <a:ea typeface="Calibri"/>
              <a:cs typeface="Calibri"/>
            </a:endParaRPr>
          </a:p>
          <a:p>
            <a:pPr marL="342900" indent="-342900">
              <a:buFont typeface="Arial" panose="020B0604020202020204" pitchFamily="34" charset="0"/>
              <a:buChar char="•"/>
            </a:pPr>
            <a:r>
              <a:rPr lang="sv" dirty="0"/>
              <a:t>Undvik siffror eller bindestreck (såvida de inte är en del av ditt varumärke)</a:t>
            </a:r>
            <a:endParaRPr lang="sv">
              <a:ea typeface="Calibri"/>
              <a:cs typeface="Calibri"/>
            </a:endParaRPr>
          </a:p>
          <a:p>
            <a:pPr marL="342900" indent="-342900">
              <a:buFont typeface="Arial" panose="020B0604020202020204" pitchFamily="34" charset="0"/>
              <a:buChar char="•"/>
            </a:pPr>
            <a:r>
              <a:rPr lang="sv" dirty="0"/>
              <a:t>Använd .com om du kan, eller ditt land (som .ie , .fr , .de)</a:t>
            </a:r>
            <a:endParaRPr lang="sv">
              <a:ea typeface="Calibri"/>
              <a:cs typeface="Calibri"/>
            </a:endParaRPr>
          </a:p>
          <a:p>
            <a:pPr marL="342900" indent="-342900">
              <a:buFont typeface="Arial" panose="020B0604020202020204" pitchFamily="34" charset="0"/>
              <a:buChar char="•"/>
            </a:pPr>
            <a:r>
              <a:rPr lang="sv" dirty="0"/>
              <a:t>Kontrollera att den inte redan är tagen eller varumärkesskyddad</a:t>
            </a:r>
            <a:endParaRPr lang="en-IE" dirty="0"/>
          </a:p>
        </p:txBody>
      </p:sp>
      <p:pic>
        <p:nvPicPr>
          <p:cNvPr id="2" name="Picture 1">
            <a:extLst>
              <a:ext uri="{FF2B5EF4-FFF2-40B4-BE49-F238E27FC236}">
                <a16:creationId xmlns:a16="http://schemas.microsoft.com/office/drawing/2014/main" id="{32B0359B-A408-FD5C-A02C-D71AA5210390}"/>
              </a:ext>
            </a:extLst>
          </p:cNvPr>
          <p:cNvPicPr>
            <a:picLocks noChangeAspect="1"/>
          </p:cNvPicPr>
          <p:nvPr/>
        </p:nvPicPr>
        <p:blipFill>
          <a:blip r:embed="rId4"/>
          <a:stretch>
            <a:fillRect/>
          </a:stretch>
        </p:blipFill>
        <p:spPr>
          <a:xfrm>
            <a:off x="8992033" y="3569999"/>
            <a:ext cx="2867025" cy="2581275"/>
          </a:xfrm>
          <a:prstGeom prst="rect">
            <a:avLst/>
          </a:prstGeom>
        </p:spPr>
      </p:pic>
    </p:spTree>
    <p:extLst>
      <p:ext uri="{BB962C8B-B14F-4D97-AF65-F5344CB8AC3E}">
        <p14:creationId xmlns:p14="http://schemas.microsoft.com/office/powerpoint/2010/main" val="3296723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D16F7-AB5E-4762-A794-1B32D1189F1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2AE2B0F-C339-A569-5770-B3639834195D}"/>
              </a:ext>
            </a:extLst>
          </p:cNvPr>
          <p:cNvSpPr>
            <a:spLocks noGrp="1"/>
          </p:cNvSpPr>
          <p:nvPr>
            <p:ph type="body" sz="quarter" idx="27"/>
          </p:nvPr>
        </p:nvSpPr>
        <p:spPr>
          <a:xfrm>
            <a:off x="751412" y="311362"/>
            <a:ext cx="11846988" cy="720752"/>
          </a:xfrm>
        </p:spPr>
        <p:txBody>
          <a:bodyPr/>
          <a:lstStyle/>
          <a:p>
            <a:r>
              <a:rPr lang="sv" dirty="0"/>
              <a:t>DIN WEBBPLATS, GRUNDEN</a:t>
            </a:r>
          </a:p>
        </p:txBody>
      </p:sp>
      <p:sp>
        <p:nvSpPr>
          <p:cNvPr id="6" name="Text Placeholder 4">
            <a:extLst>
              <a:ext uri="{FF2B5EF4-FFF2-40B4-BE49-F238E27FC236}">
                <a16:creationId xmlns:a16="http://schemas.microsoft.com/office/drawing/2014/main" id="{FA71AEB5-84FC-A336-0D3B-06B0C4422B32}"/>
              </a:ext>
            </a:extLst>
          </p:cNvPr>
          <p:cNvSpPr txBox="1">
            <a:spLocks/>
          </p:cNvSpPr>
          <p:nvPr/>
        </p:nvSpPr>
        <p:spPr>
          <a:xfrm>
            <a:off x="623477" y="1722541"/>
            <a:ext cx="11176373" cy="3975101"/>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320"/>
              </a:lnSpc>
              <a:spcBef>
                <a:spcPts val="0"/>
              </a:spcBef>
              <a:tabLst>
                <a:tab pos="2176463" algn="l"/>
              </a:tabLst>
            </a:pPr>
            <a:endParaRPr lang="en-US" sz="2200" dirty="0">
              <a:solidFill>
                <a:srgbClr val="382B1B"/>
              </a:solidFill>
            </a:endParaRPr>
          </a:p>
        </p:txBody>
      </p:sp>
      <p:sp>
        <p:nvSpPr>
          <p:cNvPr id="15" name="TextBox 14">
            <a:extLst>
              <a:ext uri="{FF2B5EF4-FFF2-40B4-BE49-F238E27FC236}">
                <a16:creationId xmlns:a16="http://schemas.microsoft.com/office/drawing/2014/main" id="{BBEFBA45-A311-C5B4-FC51-081A7DEAF9A8}"/>
              </a:ext>
            </a:extLst>
          </p:cNvPr>
          <p:cNvSpPr txBox="1"/>
          <p:nvPr/>
        </p:nvSpPr>
        <p:spPr>
          <a:xfrm>
            <a:off x="330625" y="1305495"/>
            <a:ext cx="10957764" cy="4216539"/>
          </a:xfrm>
          <a:prstGeom prst="rect">
            <a:avLst/>
          </a:prstGeom>
          <a:noFill/>
        </p:spPr>
        <p:txBody>
          <a:bodyPr wrap="square">
            <a:spAutoFit/>
          </a:bodyPr>
          <a:lstStyle/>
          <a:p>
            <a:r>
              <a:rPr lang="sv" sz="2400" b="1" dirty="0"/>
              <a:t>Var man kan köpa ett domännamn</a:t>
            </a:r>
          </a:p>
          <a:p>
            <a:r>
              <a:rPr lang="sv" sz="2200" dirty="0"/>
              <a:t>Du kan söka och köpa direkt från domänwebbplatser som:</a:t>
            </a:r>
          </a:p>
          <a:p>
            <a:endParaRPr lang="en-GB" sz="2200" dirty="0"/>
          </a:p>
          <a:p>
            <a:r>
              <a:rPr lang="sv" sz="2200" b="1" dirty="0">
                <a:solidFill>
                  <a:srgbClr val="84BFA4"/>
                </a:solidFill>
              </a:rPr>
              <a:t>Plattformsanteckningar</a:t>
            </a:r>
          </a:p>
          <a:p>
            <a:r>
              <a:rPr lang="sv" sz="2200" dirty="0"/>
              <a:t>Google Domains (sammanslagning med Squarespace) Enkelt för nybörjare. Namnbilligt, prisvärt och enkelt att använda.</a:t>
            </a:r>
          </a:p>
          <a:p>
            <a:r>
              <a:rPr lang="sv" sz="2200" dirty="0"/>
              <a:t>GoDaddy Populärt, men se upp för merförsäljningar</a:t>
            </a:r>
          </a:p>
          <a:p>
            <a:r>
              <a:rPr lang="sv" sz="2200" dirty="0"/>
              <a:t>Wix, Weebly, Shopify, du kan köpa medan du konfigurerar din webbplats</a:t>
            </a:r>
          </a:p>
          <a:p>
            <a:endParaRPr lang="en-GB" sz="2200" dirty="0"/>
          </a:p>
          <a:p>
            <a:r>
              <a:rPr lang="sv" sz="2400" b="1" dirty="0"/>
              <a:t>Kostnader:</a:t>
            </a:r>
          </a:p>
          <a:p>
            <a:r>
              <a:rPr lang="sv" sz="2200" dirty="0"/>
              <a:t>Vanligtvis mellan 10 och 20 euro/år. Du behöver inte betala för extrafunktioner som "webbplatsskydd" direkt.</a:t>
            </a:r>
            <a:endParaRPr lang="en-IE" sz="2200" dirty="0"/>
          </a:p>
        </p:txBody>
      </p:sp>
    </p:spTree>
    <p:extLst>
      <p:ext uri="{BB962C8B-B14F-4D97-AF65-F5344CB8AC3E}">
        <p14:creationId xmlns:p14="http://schemas.microsoft.com/office/powerpoint/2010/main" val="4937991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63AA2-5177-DF98-43A3-AAA43FEB216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8113671-0974-2CCF-69F3-244BA81320D6}"/>
              </a:ext>
            </a:extLst>
          </p:cNvPr>
          <p:cNvSpPr>
            <a:spLocks noGrp="1"/>
          </p:cNvSpPr>
          <p:nvPr>
            <p:ph type="body" sz="quarter" idx="27"/>
          </p:nvPr>
        </p:nvSpPr>
        <p:spPr>
          <a:xfrm>
            <a:off x="751412" y="311362"/>
            <a:ext cx="11846988" cy="720752"/>
          </a:xfrm>
        </p:spPr>
        <p:txBody>
          <a:bodyPr/>
          <a:lstStyle/>
          <a:p>
            <a:r>
              <a:rPr lang="sv" dirty="0"/>
              <a:t>UTVECKLA DET SJÄLV - WEBBPLATS ALTERNATIV</a:t>
            </a:r>
            <a:endParaRPr lang="en-US" dirty="0"/>
          </a:p>
        </p:txBody>
      </p:sp>
      <p:sp>
        <p:nvSpPr>
          <p:cNvPr id="6" name="Text Placeholder 4">
            <a:extLst>
              <a:ext uri="{FF2B5EF4-FFF2-40B4-BE49-F238E27FC236}">
                <a16:creationId xmlns:a16="http://schemas.microsoft.com/office/drawing/2014/main" id="{D1FA5391-7665-8CD3-3659-5E33D2C902A6}"/>
              </a:ext>
            </a:extLst>
          </p:cNvPr>
          <p:cNvSpPr txBox="1">
            <a:spLocks/>
          </p:cNvSpPr>
          <p:nvPr/>
        </p:nvSpPr>
        <p:spPr>
          <a:xfrm>
            <a:off x="623477" y="1722541"/>
            <a:ext cx="11176373" cy="3975101"/>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320"/>
              </a:lnSpc>
              <a:spcBef>
                <a:spcPts val="0"/>
              </a:spcBef>
              <a:tabLst>
                <a:tab pos="2176463" algn="l"/>
              </a:tabLst>
            </a:pPr>
            <a:endParaRPr lang="en-US" sz="2200" dirty="0">
              <a:solidFill>
                <a:srgbClr val="382B1B"/>
              </a:solidFill>
            </a:endParaRPr>
          </a:p>
        </p:txBody>
      </p:sp>
      <p:sp>
        <p:nvSpPr>
          <p:cNvPr id="15" name="TextBox 14">
            <a:extLst>
              <a:ext uri="{FF2B5EF4-FFF2-40B4-BE49-F238E27FC236}">
                <a16:creationId xmlns:a16="http://schemas.microsoft.com/office/drawing/2014/main" id="{E3FF6A36-7974-BF5B-F688-061DACBFA24B}"/>
              </a:ext>
            </a:extLst>
          </p:cNvPr>
          <p:cNvSpPr txBox="1"/>
          <p:nvPr/>
        </p:nvSpPr>
        <p:spPr>
          <a:xfrm>
            <a:off x="330626" y="1305495"/>
            <a:ext cx="11661770" cy="2277547"/>
          </a:xfrm>
          <a:prstGeom prst="rect">
            <a:avLst/>
          </a:prstGeom>
          <a:noFill/>
        </p:spPr>
        <p:txBody>
          <a:bodyPr wrap="square">
            <a:spAutoFit/>
          </a:bodyPr>
          <a:lstStyle/>
          <a:p>
            <a:r>
              <a:rPr kumimoji="0" lang="sv" altLang="en-US" sz="2200" b="1" i="0" u="none" strike="noStrike" cap="none" normalizeH="0" baseline="0" dirty="0">
                <a:ln>
                  <a:noFill/>
                </a:ln>
                <a:solidFill>
                  <a:schemeClr val="tx1"/>
                </a:solidFill>
                <a:effectLst/>
              </a:rPr>
              <a:t>Nybörjarvänliga hemsidebyggare</a:t>
            </a:r>
            <a:endParaRPr lang="en-GB" sz="2200" dirty="0"/>
          </a:p>
          <a:p>
            <a:r>
              <a:rPr lang="sv" sz="2200" dirty="0"/>
              <a:t>Du behöver inte anlita en webbdesigner eller vara en teknisk expert för att bygga en enkel och effektiv webbplats. Här är tillgängliga och budgetvänliga plattformar och tips som hjälper dig att komma igång </a:t>
            </a:r>
            <a:r>
              <a:rPr lang="sv" sz="2400" dirty="0"/>
              <a:t>:</a:t>
            </a:r>
          </a:p>
          <a:p>
            <a:endParaRPr lang="en-GB" sz="2400" dirty="0"/>
          </a:p>
          <a:p>
            <a:endParaRPr lang="en-GB" sz="2400" dirty="0"/>
          </a:p>
          <a:p>
            <a:r>
              <a:rPr lang="sv" sz="2200" dirty="0"/>
              <a:t>.</a:t>
            </a:r>
            <a:endParaRPr lang="en-IE" sz="2200" dirty="0"/>
          </a:p>
        </p:txBody>
      </p:sp>
      <p:graphicFrame>
        <p:nvGraphicFramePr>
          <p:cNvPr id="2" name="Table 1">
            <a:extLst>
              <a:ext uri="{FF2B5EF4-FFF2-40B4-BE49-F238E27FC236}">
                <a16:creationId xmlns:a16="http://schemas.microsoft.com/office/drawing/2014/main" id="{213292DF-912F-974E-B970-DB6C96AAE9E6}"/>
              </a:ext>
            </a:extLst>
          </p:cNvPr>
          <p:cNvGraphicFramePr>
            <a:graphicFrameLocks noGrp="1"/>
          </p:cNvGraphicFramePr>
          <p:nvPr>
            <p:extLst>
              <p:ext uri="{D42A27DB-BD31-4B8C-83A1-F6EECF244321}">
                <p14:modId xmlns:p14="http://schemas.microsoft.com/office/powerpoint/2010/main" val="4282961866"/>
              </p:ext>
            </p:extLst>
          </p:nvPr>
        </p:nvGraphicFramePr>
        <p:xfrm>
          <a:off x="474498" y="2516966"/>
          <a:ext cx="11517899" cy="4114800"/>
        </p:xfrm>
        <a:graphic>
          <a:graphicData uri="http://schemas.openxmlformats.org/drawingml/2006/table">
            <a:tbl>
              <a:tblPr/>
              <a:tblGrid>
                <a:gridCol w="3326379">
                  <a:extLst>
                    <a:ext uri="{9D8B030D-6E8A-4147-A177-3AD203B41FA5}">
                      <a16:colId xmlns:a16="http://schemas.microsoft.com/office/drawing/2014/main" val="1693988734"/>
                    </a:ext>
                  </a:extLst>
                </a:gridCol>
                <a:gridCol w="3212912">
                  <a:extLst>
                    <a:ext uri="{9D8B030D-6E8A-4147-A177-3AD203B41FA5}">
                      <a16:colId xmlns:a16="http://schemas.microsoft.com/office/drawing/2014/main" val="4160060552"/>
                    </a:ext>
                  </a:extLst>
                </a:gridCol>
                <a:gridCol w="4978608">
                  <a:extLst>
                    <a:ext uri="{9D8B030D-6E8A-4147-A177-3AD203B41FA5}">
                      <a16:colId xmlns:a16="http://schemas.microsoft.com/office/drawing/2014/main" val="3744485951"/>
                    </a:ext>
                  </a:extLst>
                </a:gridCol>
              </a:tblGrid>
              <a:tr h="371338">
                <a:tc>
                  <a:txBody>
                    <a:bodyPr/>
                    <a:lstStyle/>
                    <a:p>
                      <a:r>
                        <a:rPr lang="sv" sz="2000" b="1" dirty="0"/>
                        <a:t>Plattform</a:t>
                      </a:r>
                    </a:p>
                  </a:txBody>
                  <a:tcPr anchor="ctr">
                    <a:lnL>
                      <a:noFill/>
                    </a:lnL>
                    <a:lnR>
                      <a:noFill/>
                    </a:lnR>
                    <a:lnT>
                      <a:noFill/>
                    </a:lnT>
                    <a:lnB>
                      <a:noFill/>
                    </a:lnB>
                    <a:solidFill>
                      <a:srgbClr val="B6D1E1"/>
                    </a:solidFill>
                  </a:tcPr>
                </a:tc>
                <a:tc>
                  <a:txBody>
                    <a:bodyPr/>
                    <a:lstStyle/>
                    <a:p>
                      <a:r>
                        <a:rPr lang="sv" sz="2000" b="1" dirty="0"/>
                        <a:t>Vad det är bra för</a:t>
                      </a:r>
                    </a:p>
                  </a:txBody>
                  <a:tcPr anchor="ctr">
                    <a:lnL>
                      <a:noFill/>
                    </a:lnL>
                    <a:lnR>
                      <a:noFill/>
                    </a:lnR>
                    <a:lnT>
                      <a:noFill/>
                    </a:lnT>
                    <a:lnB>
                      <a:noFill/>
                    </a:lnB>
                    <a:solidFill>
                      <a:srgbClr val="B6D1E1"/>
                    </a:solidFill>
                  </a:tcPr>
                </a:tc>
                <a:tc>
                  <a:txBody>
                    <a:bodyPr/>
                    <a:lstStyle/>
                    <a:p>
                      <a:r>
                        <a:rPr lang="sv" sz="2000" b="1" dirty="0"/>
                        <a:t>Anteckningar</a:t>
                      </a:r>
                    </a:p>
                  </a:txBody>
                  <a:tcPr anchor="ctr">
                    <a:lnL>
                      <a:noFill/>
                    </a:lnL>
                    <a:lnR>
                      <a:noFill/>
                    </a:lnR>
                    <a:lnT>
                      <a:noFill/>
                    </a:lnT>
                    <a:lnB>
                      <a:noFill/>
                    </a:lnB>
                    <a:solidFill>
                      <a:srgbClr val="B6D1E1"/>
                    </a:solidFill>
                  </a:tcPr>
                </a:tc>
                <a:extLst>
                  <a:ext uri="{0D108BD9-81ED-4DB2-BD59-A6C34878D82A}">
                    <a16:rowId xmlns:a16="http://schemas.microsoft.com/office/drawing/2014/main" val="295654534"/>
                  </a:ext>
                </a:extLst>
              </a:tr>
              <a:tr h="656982">
                <a:tc>
                  <a:txBody>
                    <a:bodyPr/>
                    <a:lstStyle/>
                    <a:p>
                      <a:r>
                        <a:rPr lang="sv" sz="2000" b="1" dirty="0"/>
                        <a:t>Wix</a:t>
                      </a:r>
                    </a:p>
                    <a:p>
                      <a:r>
                        <a:rPr lang="sv" sz="2000" b="0" dirty="0">
                          <a:hlinkClick r:id="rId2"/>
                        </a:rPr>
                        <a:t>https://www.wix.com/</a:t>
                      </a:r>
                      <a:endParaRPr lang="en-IE" sz="2000" dirty="0"/>
                    </a:p>
                  </a:txBody>
                  <a:tcPr anchor="ctr">
                    <a:lnL>
                      <a:noFill/>
                    </a:lnL>
                    <a:lnR>
                      <a:noFill/>
                    </a:lnR>
                    <a:lnT>
                      <a:noFill/>
                    </a:lnT>
                    <a:lnB>
                      <a:noFill/>
                    </a:lnB>
                    <a:noFill/>
                  </a:tcPr>
                </a:tc>
                <a:tc>
                  <a:txBody>
                    <a:bodyPr/>
                    <a:lstStyle/>
                    <a:p>
                      <a:r>
                        <a:rPr lang="sv" sz="2000"/>
                        <a:t>Vackra mallar, enkel dra-och-släpp-funktion</a:t>
                      </a:r>
                    </a:p>
                  </a:txBody>
                  <a:tcPr anchor="ctr">
                    <a:lnL>
                      <a:noFill/>
                    </a:lnL>
                    <a:lnR>
                      <a:noFill/>
                    </a:lnR>
                    <a:lnT>
                      <a:noFill/>
                    </a:lnT>
                    <a:lnB>
                      <a:noFill/>
                    </a:lnB>
                    <a:noFill/>
                  </a:tcPr>
                </a:tc>
                <a:tc>
                  <a:txBody>
                    <a:bodyPr/>
                    <a:lstStyle/>
                    <a:p>
                      <a:r>
                        <a:rPr lang="sv" sz="2000"/>
                        <a:t>Gratis plan tillgänglig, perfekt för små livsmedelsföretag</a:t>
                      </a:r>
                    </a:p>
                  </a:txBody>
                  <a:tcPr anchor="ctr">
                    <a:lnL>
                      <a:noFill/>
                    </a:lnL>
                    <a:lnR>
                      <a:noFill/>
                    </a:lnR>
                    <a:lnT>
                      <a:noFill/>
                    </a:lnT>
                    <a:lnB>
                      <a:noFill/>
                    </a:lnB>
                    <a:noFill/>
                  </a:tcPr>
                </a:tc>
                <a:extLst>
                  <a:ext uri="{0D108BD9-81ED-4DB2-BD59-A6C34878D82A}">
                    <a16:rowId xmlns:a16="http://schemas.microsoft.com/office/drawing/2014/main" val="2584699659"/>
                  </a:ext>
                </a:extLst>
              </a:tr>
              <a:tr h="1228271">
                <a:tc>
                  <a:txBody>
                    <a:bodyPr/>
                    <a:lstStyle/>
                    <a:p>
                      <a:r>
                        <a:rPr lang="sv" sz="2000" b="1" dirty="0"/>
                        <a:t> </a:t>
                      </a:r>
                    </a:p>
                    <a:p>
                      <a:r>
                        <a:rPr lang="sv" sz="2000" b="1" dirty="0"/>
                        <a:t>Square/Weebly </a:t>
                      </a:r>
                      <a:r>
                        <a:rPr lang="sv" sz="2000" b="0" dirty="0">
                          <a:hlinkClick r:id="rId3"/>
                        </a:rPr>
                        <a:t>https://www.weebly.com/</a:t>
                      </a:r>
                      <a:r>
                        <a:rPr lang="sv" sz="2000" b="0" dirty="0"/>
                        <a:t>  </a:t>
                      </a:r>
                    </a:p>
                    <a:p>
                      <a:endParaRPr lang="en-IE" sz="2000" b="0" dirty="0"/>
                    </a:p>
                  </a:txBody>
                  <a:tcPr anchor="ctr">
                    <a:lnL>
                      <a:noFill/>
                    </a:lnL>
                    <a:lnR>
                      <a:noFill/>
                    </a:lnR>
                    <a:lnT>
                      <a:noFill/>
                    </a:lnT>
                    <a:lnB>
                      <a:noFill/>
                    </a:lnB>
                    <a:noFill/>
                  </a:tcPr>
                </a:tc>
                <a:tc>
                  <a:txBody>
                    <a:bodyPr/>
                    <a:lstStyle/>
                    <a:p>
                      <a:r>
                        <a:rPr lang="sv" sz="2000" dirty="0"/>
                        <a:t>Enkelt för matförsäljare med fysiska butiker eller onlinebutiker</a:t>
                      </a:r>
                    </a:p>
                  </a:txBody>
                  <a:tcPr anchor="ctr">
                    <a:lnL>
                      <a:noFill/>
                    </a:lnL>
                    <a:lnR>
                      <a:noFill/>
                    </a:lnR>
                    <a:lnT>
                      <a:noFill/>
                    </a:lnT>
                    <a:lnB>
                      <a:noFill/>
                    </a:lnB>
                    <a:noFill/>
                  </a:tcPr>
                </a:tc>
                <a:tc>
                  <a:txBody>
                    <a:bodyPr/>
                    <a:lstStyle/>
                    <a:p>
                      <a:r>
                        <a:rPr lang="sv" sz="2000"/>
                        <a:t>Bra om du redan använder Square för betalningar</a:t>
                      </a:r>
                    </a:p>
                  </a:txBody>
                  <a:tcPr anchor="ctr">
                    <a:lnL>
                      <a:noFill/>
                    </a:lnL>
                    <a:lnR>
                      <a:noFill/>
                    </a:lnR>
                    <a:lnT>
                      <a:noFill/>
                    </a:lnT>
                    <a:lnB>
                      <a:noFill/>
                    </a:lnB>
                    <a:noFill/>
                  </a:tcPr>
                </a:tc>
                <a:extLst>
                  <a:ext uri="{0D108BD9-81ED-4DB2-BD59-A6C34878D82A}">
                    <a16:rowId xmlns:a16="http://schemas.microsoft.com/office/drawing/2014/main" val="750285715"/>
                  </a:ext>
                </a:extLst>
              </a:tr>
              <a:tr h="942626">
                <a:tc>
                  <a:txBody>
                    <a:bodyPr/>
                    <a:lstStyle/>
                    <a:p>
                      <a:r>
                        <a:rPr lang="sv" sz="2000" b="1" dirty="0"/>
                        <a:t>Shopify </a:t>
                      </a:r>
                      <a:r>
                        <a:rPr lang="sv" sz="2000" b="0" dirty="0">
                          <a:hlinkClick r:id="rId4"/>
                        </a:rPr>
                        <a:t>https://www.shopify.com</a:t>
                      </a:r>
                      <a:endParaRPr lang="en-IE" sz="2000" b="0" dirty="0"/>
                    </a:p>
                    <a:p>
                      <a:endParaRPr lang="en-IE" sz="2000" b="0" dirty="0"/>
                    </a:p>
                  </a:txBody>
                  <a:tcPr anchor="ctr">
                    <a:lnL>
                      <a:noFill/>
                    </a:lnL>
                    <a:lnR>
                      <a:noFill/>
                    </a:lnR>
                    <a:lnT>
                      <a:noFill/>
                    </a:lnT>
                    <a:lnB>
                      <a:noFill/>
                    </a:lnB>
                    <a:noFill/>
                  </a:tcPr>
                </a:tc>
                <a:tc>
                  <a:txBody>
                    <a:bodyPr/>
                    <a:lstStyle/>
                    <a:p>
                      <a:r>
                        <a:rPr lang="sv" sz="2000"/>
                        <a:t>Om du är redo att sälja produkter online</a:t>
                      </a:r>
                    </a:p>
                  </a:txBody>
                  <a:tcPr anchor="ctr">
                    <a:lnL>
                      <a:noFill/>
                    </a:lnL>
                    <a:lnR>
                      <a:noFill/>
                    </a:lnR>
                    <a:lnT>
                      <a:noFill/>
                    </a:lnT>
                    <a:lnB>
                      <a:noFill/>
                    </a:lnB>
                    <a:noFill/>
                  </a:tcPr>
                </a:tc>
                <a:tc>
                  <a:txBody>
                    <a:bodyPr/>
                    <a:lstStyle/>
                    <a:p>
                      <a:r>
                        <a:rPr lang="sv" sz="2000" dirty="0"/>
                        <a:t>Bäst för e-handel, har högre månadskostnad</a:t>
                      </a:r>
                    </a:p>
                  </a:txBody>
                  <a:tcPr anchor="ctr">
                    <a:lnL>
                      <a:noFill/>
                    </a:lnL>
                    <a:lnR>
                      <a:noFill/>
                    </a:lnR>
                    <a:lnT>
                      <a:noFill/>
                    </a:lnT>
                    <a:lnB>
                      <a:noFill/>
                    </a:lnB>
                    <a:noFill/>
                  </a:tcPr>
                </a:tc>
                <a:extLst>
                  <a:ext uri="{0D108BD9-81ED-4DB2-BD59-A6C34878D82A}">
                    <a16:rowId xmlns:a16="http://schemas.microsoft.com/office/drawing/2014/main" val="207565346"/>
                  </a:ext>
                </a:extLst>
              </a:tr>
              <a:tr h="656982">
                <a:tc>
                  <a:txBody>
                    <a:bodyPr/>
                    <a:lstStyle/>
                    <a:p>
                      <a:r>
                        <a:rPr lang="sv" sz="2000" b="1" dirty="0"/>
                        <a:t>WordPress.com </a:t>
                      </a:r>
                      <a:r>
                        <a:rPr lang="sv" sz="2000" b="0" dirty="0">
                          <a:hlinkClick r:id="rId5"/>
                        </a:rPr>
                        <a:t>https://www.wordpress.com/</a:t>
                      </a:r>
                      <a:r>
                        <a:rPr lang="sv" sz="2000" b="0" dirty="0"/>
                        <a:t> </a:t>
                      </a:r>
                      <a:endParaRPr lang="en-IE" sz="2000" dirty="0"/>
                    </a:p>
                  </a:txBody>
                  <a:tcPr anchor="ctr">
                    <a:lnL>
                      <a:noFill/>
                    </a:lnL>
                    <a:lnR>
                      <a:noFill/>
                    </a:lnR>
                    <a:lnT>
                      <a:noFill/>
                    </a:lnT>
                    <a:lnB>
                      <a:noFill/>
                    </a:lnB>
                    <a:noFill/>
                  </a:tcPr>
                </a:tc>
                <a:tc>
                  <a:txBody>
                    <a:bodyPr/>
                    <a:lstStyle/>
                    <a:p>
                      <a:r>
                        <a:rPr lang="sv" sz="2000"/>
                        <a:t>Flexibel och skalbar</a:t>
                      </a:r>
                    </a:p>
                  </a:txBody>
                  <a:tcPr anchor="ctr">
                    <a:lnL>
                      <a:noFill/>
                    </a:lnL>
                    <a:lnR>
                      <a:noFill/>
                    </a:lnR>
                    <a:lnT>
                      <a:noFill/>
                    </a:lnT>
                    <a:lnB>
                      <a:noFill/>
                    </a:lnB>
                    <a:noFill/>
                  </a:tcPr>
                </a:tc>
                <a:tc>
                  <a:txBody>
                    <a:bodyPr/>
                    <a:lstStyle/>
                    <a:p>
                      <a:r>
                        <a:rPr lang="sv" sz="2000" dirty="0"/>
                        <a:t>Kräver lite mer installation, bra för bloggar eller informationsbaserade webbplatser</a:t>
                      </a:r>
                    </a:p>
                  </a:txBody>
                  <a:tcPr anchor="ctr">
                    <a:lnL>
                      <a:noFill/>
                    </a:lnL>
                    <a:lnR>
                      <a:noFill/>
                    </a:lnR>
                    <a:lnT>
                      <a:noFill/>
                    </a:lnT>
                    <a:lnB>
                      <a:noFill/>
                    </a:lnB>
                    <a:noFill/>
                  </a:tcPr>
                </a:tc>
                <a:extLst>
                  <a:ext uri="{0D108BD9-81ED-4DB2-BD59-A6C34878D82A}">
                    <a16:rowId xmlns:a16="http://schemas.microsoft.com/office/drawing/2014/main" val="1653063653"/>
                  </a:ext>
                </a:extLst>
              </a:tr>
            </a:tbl>
          </a:graphicData>
        </a:graphic>
      </p:graphicFrame>
    </p:spTree>
    <p:extLst>
      <p:ext uri="{BB962C8B-B14F-4D97-AF65-F5344CB8AC3E}">
        <p14:creationId xmlns:p14="http://schemas.microsoft.com/office/powerpoint/2010/main" val="3789619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AD7AB-7422-AB35-8C8B-56005AE337A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AE09CF6-6031-CD45-977C-C9CDD15E610A}"/>
              </a:ext>
            </a:extLst>
          </p:cNvPr>
          <p:cNvSpPr>
            <a:spLocks noGrp="1"/>
          </p:cNvSpPr>
          <p:nvPr>
            <p:ph type="body" sz="quarter" idx="27"/>
          </p:nvPr>
        </p:nvSpPr>
        <p:spPr>
          <a:xfrm>
            <a:off x="751412" y="311362"/>
            <a:ext cx="11846988" cy="720752"/>
          </a:xfrm>
        </p:spPr>
        <p:txBody>
          <a:bodyPr/>
          <a:lstStyle/>
          <a:p>
            <a:r>
              <a:rPr lang="sv" dirty="0"/>
              <a:t>DIN WEBBPLATS, GRUNDEN</a:t>
            </a:r>
          </a:p>
        </p:txBody>
      </p:sp>
      <p:sp>
        <p:nvSpPr>
          <p:cNvPr id="6" name="Text Placeholder 4">
            <a:extLst>
              <a:ext uri="{FF2B5EF4-FFF2-40B4-BE49-F238E27FC236}">
                <a16:creationId xmlns:a16="http://schemas.microsoft.com/office/drawing/2014/main" id="{0E707709-369A-0569-55E7-B1C63FAFAF84}"/>
              </a:ext>
            </a:extLst>
          </p:cNvPr>
          <p:cNvSpPr txBox="1">
            <a:spLocks/>
          </p:cNvSpPr>
          <p:nvPr/>
        </p:nvSpPr>
        <p:spPr>
          <a:xfrm>
            <a:off x="623477" y="1722541"/>
            <a:ext cx="11176373" cy="3975101"/>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320"/>
              </a:lnSpc>
              <a:spcBef>
                <a:spcPts val="0"/>
              </a:spcBef>
              <a:tabLst>
                <a:tab pos="2176463" algn="l"/>
              </a:tabLst>
            </a:pPr>
            <a:endParaRPr lang="en-US" sz="2200" dirty="0">
              <a:solidFill>
                <a:srgbClr val="382B1B"/>
              </a:solidFill>
            </a:endParaRPr>
          </a:p>
        </p:txBody>
      </p:sp>
      <p:sp>
        <p:nvSpPr>
          <p:cNvPr id="15" name="TextBox 14">
            <a:extLst>
              <a:ext uri="{FF2B5EF4-FFF2-40B4-BE49-F238E27FC236}">
                <a16:creationId xmlns:a16="http://schemas.microsoft.com/office/drawing/2014/main" id="{A6E08F28-10B2-4831-9E14-A0BB53D57AB5}"/>
              </a:ext>
            </a:extLst>
          </p:cNvPr>
          <p:cNvSpPr txBox="1"/>
          <p:nvPr/>
        </p:nvSpPr>
        <p:spPr>
          <a:xfrm>
            <a:off x="330626" y="1305495"/>
            <a:ext cx="11661770" cy="4708981"/>
          </a:xfrm>
          <a:prstGeom prst="rect">
            <a:avLst/>
          </a:prstGeom>
          <a:noFill/>
        </p:spPr>
        <p:txBody>
          <a:bodyPr wrap="square" lIns="91440" tIns="45720" rIns="91440" bIns="45720" anchor="t">
            <a:spAutoFit/>
          </a:bodyPr>
          <a:lstStyle/>
          <a:p>
            <a:r>
              <a:rPr lang="sv" sz="2000" b="1" dirty="0"/>
              <a:t>Hemsida – Gör ett starkt första intryck</a:t>
            </a:r>
            <a:endParaRPr lang="sv" sz="2000" b="1" dirty="0">
              <a:ea typeface="Calibri"/>
              <a:cs typeface="Calibri"/>
            </a:endParaRPr>
          </a:p>
          <a:p>
            <a:r>
              <a:rPr lang="sv" sz="2000" dirty="0"/>
              <a:t>Din hemsida bör besvara två viktiga frågor inom några sekunder:</a:t>
            </a:r>
            <a:endParaRPr lang="sv" sz="2000" dirty="0">
              <a:ea typeface="Calibri"/>
              <a:cs typeface="Calibri"/>
            </a:endParaRPr>
          </a:p>
          <a:p>
            <a:pPr marL="342900" indent="-342900">
              <a:buFont typeface="Arial" panose="020B0604020202020204" pitchFamily="34" charset="0"/>
              <a:buChar char="•"/>
            </a:pPr>
            <a:r>
              <a:rPr lang="sv" sz="2000" dirty="0"/>
              <a:t>Vad gör du? t.ex. "Vi gör handgjorda syriska bakverk med kärlek och lokala ingredienser."</a:t>
            </a:r>
            <a:endParaRPr lang="sv" sz="2000" dirty="0">
              <a:ea typeface="Calibri"/>
              <a:cs typeface="Calibri"/>
            </a:endParaRPr>
          </a:p>
          <a:p>
            <a:pPr marL="342900" indent="-342900">
              <a:buFont typeface="Arial" panose="020B0604020202020204" pitchFamily="34" charset="0"/>
              <a:buChar char="•"/>
            </a:pPr>
            <a:r>
              <a:rPr lang="sv" sz="2000" dirty="0"/>
              <a:t>Varför ska jag lita på er? Använd t.ex. riktiga foton, vänliga ord från kunder och er varumärkesberättelse.</a:t>
            </a:r>
            <a:endParaRPr lang="sv" sz="2000" dirty="0">
              <a:ea typeface="Calibri"/>
              <a:cs typeface="Calibri"/>
            </a:endParaRPr>
          </a:p>
          <a:p>
            <a:endParaRPr lang="en-GB" sz="2000" dirty="0">
              <a:ea typeface="Calibri"/>
              <a:cs typeface="Calibri"/>
            </a:endParaRPr>
          </a:p>
          <a:p>
            <a:r>
              <a:rPr lang="sv" sz="2000" b="1" dirty="0"/>
              <a:t>Om sidan – Dela din berättelse</a:t>
            </a:r>
            <a:endParaRPr lang="sv" sz="2000" b="1" dirty="0">
              <a:ea typeface="Calibri"/>
              <a:cs typeface="Calibri"/>
            </a:endParaRPr>
          </a:p>
          <a:p>
            <a:r>
              <a:rPr lang="sv" sz="2000" dirty="0"/>
              <a:t>Det är här förtroendet växer. Berätta för folk vem du är, vad som inspirerar din mat och vad du bryr dig om.</a:t>
            </a:r>
            <a:endParaRPr lang="sv" sz="2000" dirty="0">
              <a:ea typeface="Calibri"/>
              <a:cs typeface="Calibri"/>
            </a:endParaRPr>
          </a:p>
          <a:p>
            <a:pPr marL="342900" indent="-342900">
              <a:buFont typeface="Arial" panose="020B0604020202020204" pitchFamily="34" charset="0"/>
              <a:buChar char="•"/>
            </a:pPr>
            <a:r>
              <a:rPr lang="sv" sz="2000" dirty="0"/>
              <a:t>Dela din bakgrund, dina värderingar och din passion. Inkludera foton på dig själv och dina produkter.</a:t>
            </a:r>
            <a:endParaRPr lang="sv" sz="2000" dirty="0">
              <a:ea typeface="Calibri"/>
              <a:cs typeface="Calibri"/>
            </a:endParaRPr>
          </a:p>
          <a:p>
            <a:pPr marL="342900" indent="-342900">
              <a:buFont typeface="Arial" panose="020B0604020202020204" pitchFamily="34" charset="0"/>
              <a:buChar char="•"/>
            </a:pPr>
            <a:r>
              <a:rPr lang="sv" sz="2000" dirty="0"/>
              <a:t>Lägg till ett vittnesmål/en framgångshistoria.</a:t>
            </a:r>
            <a:endParaRPr lang="sv" sz="2000" dirty="0">
              <a:ea typeface="Calibri"/>
              <a:cs typeface="Calibri"/>
            </a:endParaRPr>
          </a:p>
          <a:p>
            <a:endParaRPr lang="en-GB" sz="2000" dirty="0">
              <a:ea typeface="Calibri"/>
              <a:cs typeface="Calibri"/>
            </a:endParaRPr>
          </a:p>
          <a:p>
            <a:r>
              <a:rPr lang="sv" sz="2000" b="1" dirty="0"/>
              <a:t>Kontaktsida</a:t>
            </a:r>
            <a:endParaRPr lang="sv" sz="2000" b="1" dirty="0">
              <a:ea typeface="Calibri"/>
              <a:cs typeface="Calibri"/>
            </a:endParaRPr>
          </a:p>
          <a:p>
            <a:r>
              <a:rPr lang="sv" sz="2000" dirty="0"/>
              <a:t>Gör det lätt att nå dig. Låt inte folk leta efter din information.</a:t>
            </a:r>
            <a:endParaRPr lang="sv" sz="2000" dirty="0">
              <a:ea typeface="Calibri"/>
              <a:cs typeface="Calibri"/>
            </a:endParaRPr>
          </a:p>
          <a:p>
            <a:pPr marL="342900" indent="-342900">
              <a:buFont typeface="Arial" panose="020B0604020202020204" pitchFamily="34" charset="0"/>
              <a:buChar char="•"/>
            </a:pPr>
            <a:r>
              <a:rPr lang="sv" sz="2000" dirty="0"/>
              <a:t>Visa ditt telefonnummer och din e-postadress tydligt – helst på varje sida.</a:t>
            </a:r>
            <a:endParaRPr lang="sv" sz="2000" dirty="0">
              <a:ea typeface="Calibri"/>
              <a:cs typeface="Calibri"/>
            </a:endParaRPr>
          </a:p>
          <a:p>
            <a:pPr marL="342900" indent="-342900">
              <a:buFont typeface="Arial" panose="020B0604020202020204" pitchFamily="34" charset="0"/>
              <a:buChar char="•"/>
            </a:pPr>
            <a:r>
              <a:rPr lang="sv" sz="2000" dirty="0"/>
              <a:t>Lägg till din plats eller ditt leveransområde om det är relevant.</a:t>
            </a:r>
            <a:endParaRPr lang="sv" sz="2000" dirty="0">
              <a:ea typeface="Calibri"/>
              <a:cs typeface="Calibri"/>
            </a:endParaRPr>
          </a:p>
          <a:p>
            <a:pPr marL="342900" indent="-342900">
              <a:buFont typeface="Arial" panose="020B0604020202020204" pitchFamily="34" charset="0"/>
              <a:buChar char="•"/>
            </a:pPr>
            <a:r>
              <a:rPr lang="sv" sz="2000" dirty="0"/>
              <a:t>Använd en Google Map om du har en fysisk plats. Ett enkelt kontaktformulär är en bra bonus.</a:t>
            </a:r>
            <a:endParaRPr lang="en-IE" sz="2000" dirty="0"/>
          </a:p>
        </p:txBody>
      </p:sp>
    </p:spTree>
    <p:extLst>
      <p:ext uri="{BB962C8B-B14F-4D97-AF65-F5344CB8AC3E}">
        <p14:creationId xmlns:p14="http://schemas.microsoft.com/office/powerpoint/2010/main" val="1207411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931295-2EB2-C7DB-3BCA-FFB1B2C1BEB4}"/>
              </a:ext>
            </a:extLst>
          </p:cNvPr>
          <p:cNvPicPr>
            <a:picLocks noChangeAspect="1"/>
          </p:cNvPicPr>
          <p:nvPr/>
        </p:nvPicPr>
        <p:blipFill rotWithShape="1">
          <a:blip r:embed="rId2">
            <a:extLst>
              <a:ext uri="{28A0092B-C50C-407E-A947-70E740481C1C}">
                <a14:useLocalDpi xmlns:a14="http://schemas.microsoft.com/office/drawing/2010/main" val="0"/>
              </a:ext>
            </a:extLst>
          </a:blip>
          <a:srcRect l="8387" t="10823" r="49050" b="5574"/>
          <a:stretch/>
        </p:blipFill>
        <p:spPr>
          <a:xfrm>
            <a:off x="7253514" y="600453"/>
            <a:ext cx="5167086" cy="6089679"/>
          </a:xfrm>
          <a:prstGeom prst="rect">
            <a:avLst/>
          </a:prstGeom>
        </p:spPr>
      </p:pic>
      <p:sp>
        <p:nvSpPr>
          <p:cNvPr id="4" name="Text Placeholder 3">
            <a:extLst>
              <a:ext uri="{FF2B5EF4-FFF2-40B4-BE49-F238E27FC236}">
                <a16:creationId xmlns:a16="http://schemas.microsoft.com/office/drawing/2014/main" id="{E9E2CC96-EBD4-6E58-FCC8-A38FA63B1597}"/>
              </a:ext>
            </a:extLst>
          </p:cNvPr>
          <p:cNvSpPr>
            <a:spLocks noGrp="1"/>
          </p:cNvSpPr>
          <p:nvPr>
            <p:ph type="body" sz="quarter" idx="27"/>
          </p:nvPr>
        </p:nvSpPr>
        <p:spPr>
          <a:xfrm>
            <a:off x="751412" y="311362"/>
            <a:ext cx="11846988" cy="720752"/>
          </a:xfrm>
        </p:spPr>
        <p:txBody>
          <a:bodyPr/>
          <a:lstStyle/>
          <a:p>
            <a:r>
              <a:rPr lang="sv" dirty="0"/>
              <a:t>DIN WEBBPLATS, GRUNDEN</a:t>
            </a:r>
          </a:p>
        </p:txBody>
      </p:sp>
      <p:sp>
        <p:nvSpPr>
          <p:cNvPr id="5" name="Text Placeholder 5">
            <a:extLst>
              <a:ext uri="{FF2B5EF4-FFF2-40B4-BE49-F238E27FC236}">
                <a16:creationId xmlns:a16="http://schemas.microsoft.com/office/drawing/2014/main" id="{406F041B-C5F3-57DD-FB08-8C7E24D25D06}"/>
              </a:ext>
            </a:extLst>
          </p:cNvPr>
          <p:cNvSpPr txBox="1">
            <a:spLocks/>
          </p:cNvSpPr>
          <p:nvPr/>
        </p:nvSpPr>
        <p:spPr>
          <a:xfrm>
            <a:off x="240710" y="1302925"/>
            <a:ext cx="8021838" cy="3642009"/>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sz="2400" b="1" dirty="0">
                <a:solidFill>
                  <a:srgbClr val="382B1B"/>
                </a:solidFill>
              </a:rPr>
              <a:t>GOOGLE MITT FÖRETAG</a:t>
            </a:r>
          </a:p>
          <a:p>
            <a:r>
              <a:rPr lang="sv" sz="2400" dirty="0">
                <a:solidFill>
                  <a:srgbClr val="382B1B"/>
                </a:solidFill>
              </a:rPr>
              <a:t>När du väl har en webbnärvaro kan du använda Google My Business för att få din företagsinformation att visas i Google Sök, Google Earth och andra Google-appar. </a:t>
            </a:r>
            <a:r>
              <a:rPr lang="sv" sz="2400" dirty="0">
                <a:solidFill>
                  <a:srgbClr val="382B1B"/>
                </a:solidFill>
                <a:hlinkClick r:id="rId3"/>
              </a:rPr>
              <a:t>https://support.google.com/business</a:t>
            </a:r>
            <a:r>
              <a:rPr lang="sv" sz="2400" dirty="0">
                <a:solidFill>
                  <a:srgbClr val="382B1B"/>
                </a:solidFill>
              </a:rPr>
              <a:t> </a:t>
            </a:r>
          </a:p>
          <a:p>
            <a:endParaRPr lang="en-US" sz="900" dirty="0">
              <a:solidFill>
                <a:srgbClr val="382B1B"/>
              </a:solidFill>
            </a:endParaRPr>
          </a:p>
          <a:p>
            <a:r>
              <a:rPr lang="sv" sz="2400" b="1" dirty="0">
                <a:solidFill>
                  <a:srgbClr val="382B1B"/>
                </a:solidFill>
              </a:rPr>
              <a:t>QR-KOD</a:t>
            </a:r>
          </a:p>
          <a:p>
            <a:r>
              <a:rPr lang="sv" sz="2400" dirty="0">
                <a:solidFill>
                  <a:srgbClr val="382B1B"/>
                </a:solidFill>
              </a:rPr>
              <a:t>En QR-kod (Quick Response Code) är en skannbar svartvit fyrkant som öppnar en specifik länk på en telefon, till exempel din webbplats, Instagram eller onlinemeny.</a:t>
            </a:r>
          </a:p>
          <a:p>
            <a:pPr>
              <a:buNone/>
            </a:pPr>
            <a:r>
              <a:rPr lang="sv" sz="2200" b="1" dirty="0"/>
              <a:t>Så här skapar du en gratis QR-kod:</a:t>
            </a:r>
          </a:p>
          <a:p>
            <a:pPr>
              <a:buFont typeface="+mj-lt"/>
              <a:buAutoNum type="arabicPeriod"/>
            </a:pPr>
            <a:r>
              <a:rPr lang="sv" sz="2200" dirty="0"/>
              <a:t>Gå till en gratis QR-kodgenerator som:</a:t>
            </a:r>
          </a:p>
          <a:p>
            <a:pPr marL="742950" lvl="1" indent="-285750">
              <a:buFont typeface="+mj-lt"/>
              <a:buAutoNum type="arabicPeriod"/>
            </a:pPr>
            <a:r>
              <a:rPr lang="sv" sz="2200" dirty="0">
                <a:hlinkClick r:id="rId4"/>
              </a:rPr>
              <a:t>https://www.qr-code-generator.com</a:t>
            </a:r>
            <a:endParaRPr lang="en-GB" sz="2200" dirty="0"/>
          </a:p>
          <a:p>
            <a:pPr marL="742950" lvl="1" indent="-285750">
              <a:buFont typeface="+mj-lt"/>
              <a:buAutoNum type="arabicPeriod"/>
            </a:pPr>
            <a:r>
              <a:rPr lang="sv" sz="2200" dirty="0">
                <a:hlinkClick r:id="rId5"/>
              </a:rPr>
              <a:t>https://www.canva.com</a:t>
            </a:r>
            <a:r>
              <a:rPr lang="sv" sz="2200" dirty="0"/>
              <a:t> </a:t>
            </a:r>
            <a:r>
              <a:rPr lang="sv" sz="2200" i="1" dirty="0"/>
              <a:t>(har ett QR-verktyg i designen)</a:t>
            </a:r>
            <a:endParaRPr lang="en-GB" sz="2200" dirty="0"/>
          </a:p>
          <a:p>
            <a:endParaRPr lang="en-US" sz="2400" dirty="0">
              <a:solidFill>
                <a:srgbClr val="382B1B"/>
              </a:solidFill>
            </a:endParaRPr>
          </a:p>
        </p:txBody>
      </p:sp>
      <p:pic>
        <p:nvPicPr>
          <p:cNvPr id="7" name="Picture Placeholder 7">
            <a:hlinkClick r:id="rId6"/>
            <a:extLst>
              <a:ext uri="{FF2B5EF4-FFF2-40B4-BE49-F238E27FC236}">
                <a16:creationId xmlns:a16="http://schemas.microsoft.com/office/drawing/2014/main" id="{B6A6CCEE-9AD6-88A4-58F2-60D426BE7019}"/>
              </a:ext>
            </a:extLst>
          </p:cNvPr>
          <p:cNvPicPr>
            <a:picLocks noChangeAspect="1"/>
          </p:cNvPicPr>
          <p:nvPr/>
        </p:nvPicPr>
        <p:blipFill rotWithShape="1">
          <a:blip r:embed="rId7">
            <a:extLst>
              <a:ext uri="{28A0092B-C50C-407E-A947-70E740481C1C}">
                <a14:useLocalDpi xmlns:a14="http://schemas.microsoft.com/office/drawing/2010/main" val="0"/>
              </a:ext>
            </a:extLst>
          </a:blip>
          <a:srcRect r="47008"/>
          <a:stretch/>
        </p:blipFill>
        <p:spPr>
          <a:xfrm>
            <a:off x="8770066" y="1220971"/>
            <a:ext cx="3542584" cy="4033653"/>
          </a:xfrm>
          <a:prstGeom prst="rect">
            <a:avLst/>
          </a:prstGeom>
        </p:spPr>
      </p:pic>
      <p:grpSp>
        <p:nvGrpSpPr>
          <p:cNvPr id="9" name="Google Shape;612;p39">
            <a:extLst>
              <a:ext uri="{FF2B5EF4-FFF2-40B4-BE49-F238E27FC236}">
                <a16:creationId xmlns:a16="http://schemas.microsoft.com/office/drawing/2014/main" id="{1E804813-218C-99D5-ED60-E8A53A9FD8EF}"/>
              </a:ext>
            </a:extLst>
          </p:cNvPr>
          <p:cNvGrpSpPr/>
          <p:nvPr/>
        </p:nvGrpSpPr>
        <p:grpSpPr>
          <a:xfrm>
            <a:off x="7809522" y="4133025"/>
            <a:ext cx="453026" cy="462520"/>
            <a:chOff x="3951850" y="2985350"/>
            <a:chExt cx="407950" cy="416500"/>
          </a:xfrm>
        </p:grpSpPr>
        <p:sp>
          <p:nvSpPr>
            <p:cNvPr id="10" name="Google Shape;613;p39">
              <a:extLst>
                <a:ext uri="{FF2B5EF4-FFF2-40B4-BE49-F238E27FC236}">
                  <a16:creationId xmlns:a16="http://schemas.microsoft.com/office/drawing/2014/main" id="{59A22717-C057-4FB6-9377-D66131D3F4B0}"/>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4;p39">
              <a:extLst>
                <a:ext uri="{FF2B5EF4-FFF2-40B4-BE49-F238E27FC236}">
                  <a16:creationId xmlns:a16="http://schemas.microsoft.com/office/drawing/2014/main" id="{6D0B9632-5022-D030-4FFD-EC5C63828A7D}"/>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5;p39">
              <a:extLst>
                <a:ext uri="{FF2B5EF4-FFF2-40B4-BE49-F238E27FC236}">
                  <a16:creationId xmlns:a16="http://schemas.microsoft.com/office/drawing/2014/main" id="{59A035E5-C0B6-05F5-DCA1-A4E6B4B32EC5}"/>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6;p39">
              <a:extLst>
                <a:ext uri="{FF2B5EF4-FFF2-40B4-BE49-F238E27FC236}">
                  <a16:creationId xmlns:a16="http://schemas.microsoft.com/office/drawing/2014/main" id="{BFE2D4B2-6FF0-261A-5BD2-617762A07195}"/>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923915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A4E0E-FA15-BD1A-AF9B-CEB794C8C92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55F136A-2A69-95C2-889D-3E62E951FB8F}"/>
              </a:ext>
            </a:extLst>
          </p:cNvPr>
          <p:cNvSpPr>
            <a:spLocks noGrp="1"/>
          </p:cNvSpPr>
          <p:nvPr>
            <p:ph type="body" sz="quarter" idx="27"/>
          </p:nvPr>
        </p:nvSpPr>
        <p:spPr>
          <a:xfrm>
            <a:off x="751412" y="311362"/>
            <a:ext cx="11846988" cy="720752"/>
          </a:xfrm>
        </p:spPr>
        <p:txBody>
          <a:bodyPr/>
          <a:lstStyle/>
          <a:p>
            <a:r>
              <a:rPr lang="sv" dirty="0"/>
              <a:t>DIN WEBBPLATS, GRUNDEN</a:t>
            </a:r>
          </a:p>
        </p:txBody>
      </p:sp>
      <p:sp>
        <p:nvSpPr>
          <p:cNvPr id="5" name="Text Placeholder 5">
            <a:extLst>
              <a:ext uri="{FF2B5EF4-FFF2-40B4-BE49-F238E27FC236}">
                <a16:creationId xmlns:a16="http://schemas.microsoft.com/office/drawing/2014/main" id="{3C235ACC-D653-0A5B-F8A1-A15E04F8655C}"/>
              </a:ext>
            </a:extLst>
          </p:cNvPr>
          <p:cNvSpPr txBox="1">
            <a:spLocks/>
          </p:cNvSpPr>
          <p:nvPr/>
        </p:nvSpPr>
        <p:spPr>
          <a:xfrm>
            <a:off x="451402" y="1302925"/>
            <a:ext cx="6965398" cy="3642009"/>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sz="2200" dirty="0"/>
              <a:t>2. Klistra in din länk (t.ex. din Instagram-sida, webbutik eller Google Form)</a:t>
            </a:r>
          </a:p>
          <a:p>
            <a:r>
              <a:rPr lang="sv" sz="2200" dirty="0"/>
              <a:t>3. Klicka på “Generera” och ladda ner QR-kodbilden</a:t>
            </a:r>
          </a:p>
          <a:p>
            <a:r>
              <a:rPr lang="sv" sz="2200" dirty="0"/>
              <a:t>4. Lägg till det i:</a:t>
            </a:r>
          </a:p>
          <a:p>
            <a:pPr marL="742950" lvl="1" indent="-285750">
              <a:buFont typeface="+mj-lt"/>
              <a:buAutoNum type="arabicPeriod"/>
            </a:pPr>
            <a:r>
              <a:rPr lang="sv" sz="2200" dirty="0"/>
              <a:t>Flygblad</a:t>
            </a:r>
          </a:p>
          <a:p>
            <a:pPr marL="742950" lvl="1" indent="-285750">
              <a:buFont typeface="+mj-lt"/>
              <a:buAutoNum type="arabicPeriod"/>
            </a:pPr>
            <a:r>
              <a:rPr lang="sv" sz="2200" dirty="0"/>
              <a:t>Livsmedelsförpackningar</a:t>
            </a:r>
          </a:p>
          <a:p>
            <a:pPr marL="742950" lvl="1" indent="-285750">
              <a:buFont typeface="+mj-lt"/>
              <a:buAutoNum type="arabicPeriod"/>
            </a:pPr>
            <a:r>
              <a:rPr lang="sv" sz="2200" dirty="0"/>
              <a:t>Popup-banners</a:t>
            </a:r>
          </a:p>
          <a:p>
            <a:pPr marL="742950" lvl="1" indent="-285750">
              <a:buFont typeface="+mj-lt"/>
              <a:buAutoNum type="arabicPeriod"/>
            </a:pPr>
            <a:r>
              <a:rPr lang="sv" sz="2200" dirty="0"/>
              <a:t>Receptkort</a:t>
            </a:r>
          </a:p>
          <a:p>
            <a:pPr marL="742950" lvl="1" indent="-285750">
              <a:buFont typeface="+mj-lt"/>
              <a:buAutoNum type="arabicPeriod"/>
            </a:pPr>
            <a:r>
              <a:rPr lang="sv" sz="2200" dirty="0"/>
              <a:t>Visitkort</a:t>
            </a:r>
          </a:p>
          <a:p>
            <a:endParaRPr lang="en-US" sz="2400" dirty="0">
              <a:solidFill>
                <a:srgbClr val="382B1B"/>
              </a:solidFill>
            </a:endParaRPr>
          </a:p>
        </p:txBody>
      </p:sp>
      <p:grpSp>
        <p:nvGrpSpPr>
          <p:cNvPr id="9" name="Google Shape;612;p39">
            <a:extLst>
              <a:ext uri="{FF2B5EF4-FFF2-40B4-BE49-F238E27FC236}">
                <a16:creationId xmlns:a16="http://schemas.microsoft.com/office/drawing/2014/main" id="{BA3DB313-92C4-97B6-23CF-25D0E0456E1F}"/>
              </a:ext>
            </a:extLst>
          </p:cNvPr>
          <p:cNvGrpSpPr/>
          <p:nvPr/>
        </p:nvGrpSpPr>
        <p:grpSpPr>
          <a:xfrm>
            <a:off x="7809522" y="4133025"/>
            <a:ext cx="453026" cy="462520"/>
            <a:chOff x="3951850" y="2985350"/>
            <a:chExt cx="407950" cy="416500"/>
          </a:xfrm>
        </p:grpSpPr>
        <p:sp>
          <p:nvSpPr>
            <p:cNvPr id="10" name="Google Shape;613;p39">
              <a:extLst>
                <a:ext uri="{FF2B5EF4-FFF2-40B4-BE49-F238E27FC236}">
                  <a16:creationId xmlns:a16="http://schemas.microsoft.com/office/drawing/2014/main" id="{2AD8E28D-EF85-5140-48E7-54C1A3E1AD11}"/>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4;p39">
              <a:extLst>
                <a:ext uri="{FF2B5EF4-FFF2-40B4-BE49-F238E27FC236}">
                  <a16:creationId xmlns:a16="http://schemas.microsoft.com/office/drawing/2014/main" id="{5343EF6B-9482-B922-5AB6-6158735A47AA}"/>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5;p39">
              <a:extLst>
                <a:ext uri="{FF2B5EF4-FFF2-40B4-BE49-F238E27FC236}">
                  <a16:creationId xmlns:a16="http://schemas.microsoft.com/office/drawing/2014/main" id="{0BA1D6D2-C6E5-4D8B-C77C-A54EF3E925C9}"/>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6;p39">
              <a:extLst>
                <a:ext uri="{FF2B5EF4-FFF2-40B4-BE49-F238E27FC236}">
                  <a16:creationId xmlns:a16="http://schemas.microsoft.com/office/drawing/2014/main" id="{172BD75C-E43D-BEE7-733A-2BBE476C4089}"/>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12AB1714-6BB5-B74C-46F0-7242EB5E5663}"/>
              </a:ext>
            </a:extLst>
          </p:cNvPr>
          <p:cNvSpPr txBox="1"/>
          <p:nvPr/>
        </p:nvSpPr>
        <p:spPr>
          <a:xfrm>
            <a:off x="7809522" y="1154198"/>
            <a:ext cx="4287228" cy="1785104"/>
          </a:xfrm>
          <a:prstGeom prst="rect">
            <a:avLst/>
          </a:prstGeom>
          <a:noFill/>
        </p:spPr>
        <p:txBody>
          <a:bodyPr wrap="square">
            <a:spAutoFit/>
          </a:bodyPr>
          <a:lstStyle/>
          <a:p>
            <a:pPr algn="l">
              <a:spcAft>
                <a:spcPts val="2250"/>
              </a:spcAft>
            </a:pPr>
            <a:r>
              <a:rPr lang="sv" sz="2200" b="1" i="0" dirty="0">
                <a:solidFill>
                  <a:srgbClr val="000000"/>
                </a:solidFill>
                <a:effectLst/>
                <a:highlight>
                  <a:srgbClr val="84BFA4"/>
                </a:highlight>
              </a:rPr>
              <a:t>Läs: </a:t>
            </a:r>
            <a:r>
              <a:rPr lang="sv" sz="2200" b="1" i="0" dirty="0" err="1">
                <a:solidFill>
                  <a:srgbClr val="000000"/>
                </a:solidFill>
                <a:effectLst/>
              </a:rPr>
              <a:t>Buldaks </a:t>
            </a:r>
            <a:r>
              <a:rPr lang="sv" sz="2200" b="1" i="0" dirty="0">
                <a:solidFill>
                  <a:srgbClr val="000000"/>
                </a:solidFill>
                <a:effectLst/>
              </a:rPr>
              <a:t>nya förpackning för het sås integrerar en praktisk QR-kod </a:t>
            </a:r>
            <a:r>
              <a:rPr lang="sv" sz="2200" b="0" i="0" dirty="0">
                <a:solidFill>
                  <a:srgbClr val="000000"/>
                </a:solidFill>
                <a:effectLst/>
                <a:hlinkClick r:id="rId2"/>
              </a:rPr>
              <a:t>https://www.trendhunter.com/trends/buldak-hot-sauce-packaging</a:t>
            </a:r>
            <a:r>
              <a:rPr lang="sv" sz="2200" b="0" i="0" dirty="0">
                <a:solidFill>
                  <a:srgbClr val="000000"/>
                </a:solidFill>
                <a:effectLst/>
              </a:rPr>
              <a:t> </a:t>
            </a:r>
          </a:p>
        </p:txBody>
      </p:sp>
      <p:cxnSp>
        <p:nvCxnSpPr>
          <p:cNvPr id="20" name="Straight Connector 19">
            <a:extLst>
              <a:ext uri="{FF2B5EF4-FFF2-40B4-BE49-F238E27FC236}">
                <a16:creationId xmlns:a16="http://schemas.microsoft.com/office/drawing/2014/main" id="{D99E057F-E6A3-6709-75C2-A9A9C102DA39}"/>
              </a:ext>
            </a:extLst>
          </p:cNvPr>
          <p:cNvCxnSpPr/>
          <p:nvPr/>
        </p:nvCxnSpPr>
        <p:spPr>
          <a:xfrm>
            <a:off x="7702550" y="1776145"/>
            <a:ext cx="0" cy="441325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D48DECA-5745-B133-ECC7-9C4C146911AD}"/>
              </a:ext>
            </a:extLst>
          </p:cNvPr>
          <p:cNvPicPr>
            <a:picLocks noChangeAspect="1"/>
          </p:cNvPicPr>
          <p:nvPr/>
        </p:nvPicPr>
        <p:blipFill>
          <a:blip r:embed="rId3"/>
          <a:stretch>
            <a:fillRect/>
          </a:stretch>
        </p:blipFill>
        <p:spPr>
          <a:xfrm>
            <a:off x="4224338" y="3729615"/>
            <a:ext cx="2842780" cy="2423680"/>
          </a:xfrm>
          <a:prstGeom prst="rect">
            <a:avLst/>
          </a:prstGeom>
        </p:spPr>
      </p:pic>
      <p:pic>
        <p:nvPicPr>
          <p:cNvPr id="6" name="Picture 5">
            <a:extLst>
              <a:ext uri="{FF2B5EF4-FFF2-40B4-BE49-F238E27FC236}">
                <a16:creationId xmlns:a16="http://schemas.microsoft.com/office/drawing/2014/main" id="{3CA5CB98-3A35-81FF-689A-B735691A7DFC}"/>
              </a:ext>
            </a:extLst>
          </p:cNvPr>
          <p:cNvPicPr>
            <a:picLocks noChangeAspect="1"/>
          </p:cNvPicPr>
          <p:nvPr/>
        </p:nvPicPr>
        <p:blipFill>
          <a:blip r:embed="rId4"/>
          <a:stretch>
            <a:fillRect/>
          </a:stretch>
        </p:blipFill>
        <p:spPr>
          <a:xfrm>
            <a:off x="8628207" y="3255530"/>
            <a:ext cx="2163041" cy="2748396"/>
          </a:xfrm>
          <a:prstGeom prst="rect">
            <a:avLst/>
          </a:prstGeom>
        </p:spPr>
      </p:pic>
    </p:spTree>
    <p:extLst>
      <p:ext uri="{BB962C8B-B14F-4D97-AF65-F5344CB8AC3E}">
        <p14:creationId xmlns:p14="http://schemas.microsoft.com/office/powerpoint/2010/main" val="2707429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349E1-8B29-74D0-D004-A668466AD28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D02B64-AB52-BFA2-92E0-EF1C7DBEC8FA}"/>
              </a:ext>
            </a:extLst>
          </p:cNvPr>
          <p:cNvSpPr>
            <a:spLocks noGrp="1"/>
          </p:cNvSpPr>
          <p:nvPr>
            <p:ph type="body" sz="quarter" idx="27"/>
          </p:nvPr>
        </p:nvSpPr>
        <p:spPr>
          <a:xfrm>
            <a:off x="751414" y="378372"/>
            <a:ext cx="8131329" cy="1126708"/>
          </a:xfrm>
        </p:spPr>
        <p:txBody>
          <a:bodyPr/>
          <a:lstStyle/>
          <a:p>
            <a:r>
              <a:rPr lang="sv" dirty="0"/>
              <a:t>2. FÖRPACKNING</a:t>
            </a:r>
          </a:p>
        </p:txBody>
      </p:sp>
      <p:sp>
        <p:nvSpPr>
          <p:cNvPr id="18" name="Text Placeholder 4">
            <a:extLst>
              <a:ext uri="{FF2B5EF4-FFF2-40B4-BE49-F238E27FC236}">
                <a16:creationId xmlns:a16="http://schemas.microsoft.com/office/drawing/2014/main" id="{C96E35D0-988F-A5CA-9ED5-4895BA5D751A}"/>
              </a:ext>
            </a:extLst>
          </p:cNvPr>
          <p:cNvSpPr>
            <a:spLocks noGrp="1"/>
          </p:cNvSpPr>
          <p:nvPr>
            <p:ph type="body" sz="quarter" idx="14"/>
          </p:nvPr>
        </p:nvSpPr>
        <p:spPr>
          <a:xfrm>
            <a:off x="477388" y="1818438"/>
            <a:ext cx="11237224" cy="4459055"/>
          </a:xfrm>
        </p:spPr>
        <p:txBody>
          <a:bodyPr/>
          <a:lstStyle/>
          <a:p>
            <a:pPr>
              <a:buNone/>
            </a:pPr>
            <a:r>
              <a:rPr lang="sv" b="1" dirty="0">
                <a:solidFill>
                  <a:srgbClr val="B6D1E1"/>
                </a:solidFill>
              </a:rPr>
              <a:t>Vad bra livsmedelsförpackningar gör:</a:t>
            </a:r>
          </a:p>
          <a:p>
            <a:pPr marL="342900" indent="-342900">
              <a:buFont typeface="Arial" panose="020B0604020202020204" pitchFamily="34" charset="0"/>
              <a:buChar char="•"/>
            </a:pPr>
            <a:r>
              <a:rPr lang="sv" b="1" dirty="0"/>
              <a:t>Skyddar </a:t>
            </a:r>
            <a:r>
              <a:rPr lang="sv" dirty="0"/>
              <a:t>maten</a:t>
            </a:r>
          </a:p>
          <a:p>
            <a:pPr marL="342900" indent="-342900">
              <a:buFont typeface="Arial" panose="020B0604020202020204" pitchFamily="34" charset="0"/>
              <a:buChar char="•"/>
            </a:pPr>
            <a:r>
              <a:rPr lang="sv" b="1" dirty="0"/>
              <a:t>Berättar din historia </a:t>
            </a:r>
            <a:r>
              <a:rPr lang="sv" dirty="0"/>
              <a:t>– arv, värderingar eller process</a:t>
            </a:r>
          </a:p>
          <a:p>
            <a:pPr marL="342900" indent="-342900">
              <a:buFont typeface="Arial" panose="020B0604020202020204" pitchFamily="34" charset="0"/>
              <a:buChar char="•"/>
            </a:pPr>
            <a:r>
              <a:rPr lang="sv" b="1" dirty="0"/>
              <a:t>Bygger förtroende </a:t>
            </a:r>
            <a:r>
              <a:rPr lang="sv" dirty="0"/>
              <a:t>– med tydliga ingredienser, datum och kontaktuppgifter</a:t>
            </a:r>
          </a:p>
          <a:p>
            <a:pPr marL="342900" indent="-342900">
              <a:buFont typeface="Arial" panose="020B0604020202020204" pitchFamily="34" charset="0"/>
              <a:buChar char="•"/>
            </a:pPr>
            <a:r>
              <a:rPr lang="sv" b="1" dirty="0"/>
              <a:t>Sticker ut </a:t>
            </a:r>
            <a:r>
              <a:rPr lang="sv" dirty="0"/>
              <a:t>– på hyllor, på marknader eller på ett foto</a:t>
            </a:r>
          </a:p>
          <a:p>
            <a:endParaRPr lang="en-GB" dirty="0"/>
          </a:p>
          <a:p>
            <a:pPr>
              <a:buNone/>
            </a:pPr>
            <a:r>
              <a:rPr lang="sv" b="1" dirty="0">
                <a:solidFill>
                  <a:srgbClr val="B6D1E1"/>
                </a:solidFill>
              </a:rPr>
              <a:t>Vad som ska inkluderas:</a:t>
            </a:r>
          </a:p>
          <a:p>
            <a:pPr marL="342900" indent="-342900">
              <a:buFont typeface="Arial" panose="020B0604020202020204" pitchFamily="34" charset="0"/>
              <a:buChar char="•"/>
            </a:pPr>
            <a:r>
              <a:rPr lang="sv" dirty="0"/>
              <a:t>Ditt företagsnamn + logotyp</a:t>
            </a:r>
          </a:p>
          <a:p>
            <a:pPr marL="342900" indent="-342900">
              <a:buFont typeface="Arial" panose="020B0604020202020204" pitchFamily="34" charset="0"/>
              <a:buChar char="•"/>
            </a:pPr>
            <a:r>
              <a:rPr lang="sv" dirty="0"/>
              <a:t>Ett kort meddelande eller slogan: </a:t>
            </a:r>
            <a:r>
              <a:rPr lang="sv" i="1" dirty="0"/>
              <a:t>”Gjord med kärlek i Lissabon”</a:t>
            </a:r>
            <a:endParaRPr lang="en-GB" dirty="0"/>
          </a:p>
          <a:p>
            <a:pPr marL="342900" indent="-342900">
              <a:buFont typeface="Arial" panose="020B0604020202020204" pitchFamily="34" charset="0"/>
              <a:buChar char="•"/>
            </a:pPr>
            <a:r>
              <a:rPr lang="sv" dirty="0"/>
              <a:t>Ingredienser och allergener (obligatoriskt vid försäljning offentligt)</a:t>
            </a:r>
          </a:p>
          <a:p>
            <a:pPr marL="342900" indent="-342900">
              <a:buFont typeface="Arial" panose="020B0604020202020204" pitchFamily="34" charset="0"/>
              <a:buChar char="•"/>
            </a:pPr>
            <a:r>
              <a:rPr lang="sv" dirty="0"/>
              <a:t>En uppmaning till handling: </a:t>
            </a:r>
            <a:r>
              <a:rPr lang="sv" i="1" dirty="0"/>
              <a:t>”Följ oss på Instagram @…”</a:t>
            </a:r>
            <a:endParaRPr lang="en-GB" dirty="0"/>
          </a:p>
          <a:p>
            <a:pPr marL="342900" indent="-342900">
              <a:buFont typeface="Arial" panose="020B0604020202020204" pitchFamily="34" charset="0"/>
              <a:buChar char="•"/>
            </a:pPr>
            <a:r>
              <a:rPr lang="sv" dirty="0"/>
              <a:t>Valfritt: QR-kod för recept, recensioner eller onlinebeställningar</a:t>
            </a:r>
          </a:p>
          <a:p>
            <a:pPr>
              <a:buNone/>
            </a:pPr>
            <a:endParaRPr lang="en-GB" b="1" dirty="0"/>
          </a:p>
          <a:p>
            <a:pPr>
              <a:buNone/>
            </a:pPr>
            <a:r>
              <a:rPr lang="sv" b="1" dirty="0"/>
              <a:t>Tips: </a:t>
            </a:r>
            <a:r>
              <a:rPr lang="sv" dirty="0"/>
              <a:t>Enkla förpackningar (papperspåsar, frimärken, etiketter) kan kännas speciella med rätt touch</a:t>
            </a:r>
          </a:p>
          <a:p>
            <a:pPr>
              <a:spcBef>
                <a:spcPts val="0"/>
              </a:spcBef>
              <a:tabLst>
                <a:tab pos="2741613" algn="l"/>
              </a:tabLst>
            </a:pPr>
            <a:endParaRPr lang="en-US" dirty="0"/>
          </a:p>
        </p:txBody>
      </p:sp>
    </p:spTree>
    <p:extLst>
      <p:ext uri="{BB962C8B-B14F-4D97-AF65-F5344CB8AC3E}">
        <p14:creationId xmlns:p14="http://schemas.microsoft.com/office/powerpoint/2010/main" val="22339964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366BF5-ACDE-F9E8-9E87-455069C25263}"/>
              </a:ext>
            </a:extLst>
          </p:cNvPr>
          <p:cNvSpPr>
            <a:spLocks noGrp="1"/>
          </p:cNvSpPr>
          <p:nvPr>
            <p:ph type="body" sz="quarter" idx="27"/>
          </p:nvPr>
        </p:nvSpPr>
        <p:spPr>
          <a:xfrm>
            <a:off x="751414" y="378372"/>
            <a:ext cx="8131329" cy="1126708"/>
          </a:xfrm>
        </p:spPr>
        <p:txBody>
          <a:bodyPr/>
          <a:lstStyle/>
          <a:p>
            <a:r>
              <a:rPr lang="sv" dirty="0"/>
              <a:t>3. PROVA PÅ OCH SMAKPROV</a:t>
            </a:r>
          </a:p>
        </p:txBody>
      </p:sp>
      <p:sp>
        <p:nvSpPr>
          <p:cNvPr id="18" name="Text Placeholder 4">
            <a:extLst>
              <a:ext uri="{FF2B5EF4-FFF2-40B4-BE49-F238E27FC236}">
                <a16:creationId xmlns:a16="http://schemas.microsoft.com/office/drawing/2014/main" id="{C58FEEEE-8959-7AE2-CAA7-0ABF783733C6}"/>
              </a:ext>
            </a:extLst>
          </p:cNvPr>
          <p:cNvSpPr>
            <a:spLocks noGrp="1"/>
          </p:cNvSpPr>
          <p:nvPr>
            <p:ph type="body" sz="quarter" idx="14"/>
          </p:nvPr>
        </p:nvSpPr>
        <p:spPr>
          <a:xfrm>
            <a:off x="488933" y="1495165"/>
            <a:ext cx="7946421" cy="4459055"/>
          </a:xfrm>
        </p:spPr>
        <p:txBody>
          <a:bodyPr/>
          <a:lstStyle/>
          <a:p>
            <a:pPr>
              <a:buNone/>
            </a:pPr>
            <a:r>
              <a:rPr lang="sv" b="1" dirty="0"/>
              <a:t>Det snabbaste sättet att vinna en kund? Låt dem smaka.</a:t>
            </a:r>
          </a:p>
          <a:p>
            <a:pPr>
              <a:buNone/>
            </a:pPr>
            <a:r>
              <a:rPr lang="sv" dirty="0"/>
              <a:t>Mat är känslomässigt, sensoriskt och minnesvärt, och att smaka förvandlar intresse till förtroende.</a:t>
            </a:r>
          </a:p>
          <a:p>
            <a:pPr>
              <a:buNone/>
            </a:pPr>
            <a:endParaRPr lang="en-GB" dirty="0"/>
          </a:p>
          <a:p>
            <a:pPr>
              <a:buNone/>
            </a:pPr>
            <a:r>
              <a:rPr lang="sv" b="1" dirty="0">
                <a:solidFill>
                  <a:srgbClr val="B6D1E1"/>
                </a:solidFill>
              </a:rPr>
              <a:t>Varför prover fungerar</a:t>
            </a:r>
          </a:p>
          <a:p>
            <a:pPr marL="342900" indent="-342900">
              <a:buFont typeface="Arial" panose="020B0604020202020204" pitchFamily="34" charset="0"/>
              <a:buChar char="•"/>
            </a:pPr>
            <a:r>
              <a:rPr lang="sv" dirty="0"/>
              <a:t>Folk kommer ihåg vad de smakade</a:t>
            </a:r>
          </a:p>
          <a:p>
            <a:pPr marL="342900" indent="-342900">
              <a:buFont typeface="Arial" panose="020B0604020202020204" pitchFamily="34" charset="0"/>
              <a:buChar char="•"/>
            </a:pPr>
            <a:r>
              <a:rPr lang="sv" dirty="0"/>
              <a:t>Bygger upp förtroende snabbt, särskilt för okänd eller kulturell mat</a:t>
            </a:r>
          </a:p>
          <a:p>
            <a:pPr marL="342900" indent="-342900">
              <a:buFont typeface="Arial" panose="020B0604020202020204" pitchFamily="34" charset="0"/>
              <a:buChar char="•"/>
            </a:pPr>
            <a:r>
              <a:rPr lang="sv" dirty="0"/>
              <a:t>Skapar en möjlighet att prata om din historia och dina värderingar</a:t>
            </a:r>
          </a:p>
          <a:p>
            <a:pPr marL="342900" indent="-342900">
              <a:buFont typeface="Arial" panose="020B0604020202020204" pitchFamily="34" charset="0"/>
              <a:buChar char="•"/>
            </a:pPr>
            <a:r>
              <a:rPr lang="sv" dirty="0"/>
              <a:t>Öppnar dörren för omedelbar feedback eller beställningar</a:t>
            </a:r>
          </a:p>
          <a:p>
            <a:pPr>
              <a:buNone/>
            </a:pPr>
            <a:endParaRPr lang="en-GB" dirty="0"/>
          </a:p>
          <a:p>
            <a:pPr>
              <a:buNone/>
            </a:pPr>
            <a:r>
              <a:rPr lang="sv" b="1" dirty="0">
                <a:solidFill>
                  <a:srgbClr val="B6D1E1"/>
                </a:solidFill>
              </a:rPr>
              <a:t>Var du kan erbjuda provsmakningar</a:t>
            </a:r>
          </a:p>
          <a:p>
            <a:pPr marL="342900" indent="-342900">
              <a:buFont typeface="Arial" panose="020B0604020202020204" pitchFamily="34" charset="0"/>
              <a:buChar char="•"/>
            </a:pPr>
            <a:r>
              <a:rPr lang="sv" dirty="0"/>
              <a:t>Lokala marknader, matmässor eller lokala festivaler</a:t>
            </a:r>
          </a:p>
          <a:p>
            <a:pPr marL="342900" indent="-342900">
              <a:buFont typeface="Arial" panose="020B0604020202020204" pitchFamily="34" charset="0"/>
              <a:buChar char="•"/>
            </a:pPr>
            <a:r>
              <a:rPr lang="sv" dirty="0"/>
              <a:t>Under popup-evenemang, öppna kök eller matlagningsdemonstrationer</a:t>
            </a:r>
          </a:p>
          <a:p>
            <a:pPr marL="342900" indent="-342900">
              <a:buFont typeface="Arial" panose="020B0604020202020204" pitchFamily="34" charset="0"/>
              <a:buChar char="•"/>
            </a:pPr>
            <a:r>
              <a:rPr lang="sv" dirty="0"/>
              <a:t>Vid nätverksevenemang, kvinnogrupper eller kulturella fester</a:t>
            </a:r>
            <a:endParaRPr lang="en-US" dirty="0"/>
          </a:p>
        </p:txBody>
      </p:sp>
      <p:pic>
        <p:nvPicPr>
          <p:cNvPr id="3" name="Picture 2">
            <a:extLst>
              <a:ext uri="{FF2B5EF4-FFF2-40B4-BE49-F238E27FC236}">
                <a16:creationId xmlns:a16="http://schemas.microsoft.com/office/drawing/2014/main" id="{AF48F4F8-BB86-C41B-D33F-2C844924F9F4}"/>
              </a:ext>
            </a:extLst>
          </p:cNvPr>
          <p:cNvPicPr>
            <a:picLocks noChangeAspect="1"/>
          </p:cNvPicPr>
          <p:nvPr/>
        </p:nvPicPr>
        <p:blipFill>
          <a:blip r:embed="rId2"/>
          <a:stretch>
            <a:fillRect/>
          </a:stretch>
        </p:blipFill>
        <p:spPr>
          <a:xfrm>
            <a:off x="8440449" y="2243859"/>
            <a:ext cx="3000375" cy="3848100"/>
          </a:xfrm>
          <a:prstGeom prst="rect">
            <a:avLst/>
          </a:prstGeom>
        </p:spPr>
      </p:pic>
    </p:spTree>
    <p:extLst>
      <p:ext uri="{BB962C8B-B14F-4D97-AF65-F5344CB8AC3E}">
        <p14:creationId xmlns:p14="http://schemas.microsoft.com/office/powerpoint/2010/main" val="903049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3271B-15DB-9B98-663A-469BF90BE89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3A2424-AE94-39F9-C3A1-3267DF8F8F93}"/>
              </a:ext>
            </a:extLst>
          </p:cNvPr>
          <p:cNvSpPr>
            <a:spLocks noGrp="1"/>
          </p:cNvSpPr>
          <p:nvPr>
            <p:ph type="body" sz="quarter" idx="27"/>
          </p:nvPr>
        </p:nvSpPr>
        <p:spPr>
          <a:xfrm>
            <a:off x="751414" y="378372"/>
            <a:ext cx="8131329" cy="1126708"/>
          </a:xfrm>
        </p:spPr>
        <p:txBody>
          <a:bodyPr/>
          <a:lstStyle/>
          <a:p>
            <a:r>
              <a:rPr lang="sv" dirty="0"/>
              <a:t>3. PROVA PÅ OCH SMAKPROV</a:t>
            </a:r>
            <a:endParaRPr lang="en-US" dirty="0"/>
          </a:p>
        </p:txBody>
      </p:sp>
      <p:sp>
        <p:nvSpPr>
          <p:cNvPr id="18" name="Text Placeholder 4">
            <a:extLst>
              <a:ext uri="{FF2B5EF4-FFF2-40B4-BE49-F238E27FC236}">
                <a16:creationId xmlns:a16="http://schemas.microsoft.com/office/drawing/2014/main" id="{0DAA0A23-7E9F-357D-5E9C-8A4EE95BA25B}"/>
              </a:ext>
            </a:extLst>
          </p:cNvPr>
          <p:cNvSpPr>
            <a:spLocks noGrp="1"/>
          </p:cNvSpPr>
          <p:nvPr>
            <p:ph type="body" sz="quarter" idx="14"/>
          </p:nvPr>
        </p:nvSpPr>
        <p:spPr>
          <a:xfrm>
            <a:off x="477389" y="1753124"/>
            <a:ext cx="7023736" cy="4524369"/>
          </a:xfrm>
        </p:spPr>
        <p:txBody>
          <a:bodyPr/>
          <a:lstStyle/>
          <a:p>
            <a:pPr>
              <a:buNone/>
            </a:pPr>
            <a:r>
              <a:rPr lang="sv" b="1" dirty="0">
                <a:solidFill>
                  <a:srgbClr val="B6D1E1"/>
                </a:solidFill>
              </a:rPr>
              <a:t>Vad man ska förbereda</a:t>
            </a:r>
          </a:p>
          <a:p>
            <a:pPr marL="342900" indent="-342900">
              <a:buFont typeface="Arial" panose="020B0604020202020204" pitchFamily="34" charset="0"/>
              <a:buChar char="•"/>
            </a:pPr>
            <a:r>
              <a:rPr lang="sv" dirty="0"/>
              <a:t>Små, säkra och lätta portioner</a:t>
            </a:r>
          </a:p>
          <a:p>
            <a:pPr marL="342900" indent="-342900">
              <a:buFont typeface="Arial" panose="020B0604020202020204" pitchFamily="34" charset="0"/>
              <a:buChar char="•"/>
            </a:pPr>
            <a:r>
              <a:rPr lang="sv" dirty="0"/>
              <a:t>En ren och inbjudande display (pappersservetter, brickor, tandpetare)</a:t>
            </a:r>
          </a:p>
          <a:p>
            <a:pPr marL="342900" indent="-342900">
              <a:buFont typeface="Arial" panose="020B0604020202020204" pitchFamily="34" charset="0"/>
              <a:buChar char="•"/>
            </a:pPr>
            <a:r>
              <a:rPr lang="sv" dirty="0"/>
              <a:t>Visitkort, prislista eller meny i närheten</a:t>
            </a:r>
          </a:p>
          <a:p>
            <a:pPr marL="342900" indent="-342900">
              <a:buFont typeface="Arial" panose="020B0604020202020204" pitchFamily="34" charset="0"/>
              <a:buChar char="•"/>
            </a:pPr>
            <a:r>
              <a:rPr lang="sv" dirty="0"/>
              <a:t>En kort presentation. En mening om vad de smakar och varför det är speciellt. Något i stil med: "Hej! Vill du prova en tugga av vår handgjorda kryddkaka? Det är min mormors recept från Aleppo."</a:t>
            </a:r>
          </a:p>
          <a:p>
            <a:pPr marL="342900" indent="-342900">
              <a:buFont typeface="Arial" panose="020B0604020202020204" pitchFamily="34" charset="0"/>
              <a:buChar char="•"/>
            </a:pPr>
            <a:endParaRPr lang="en-GB" dirty="0"/>
          </a:p>
          <a:p>
            <a:r>
              <a:rPr lang="sv" dirty="0"/>
              <a:t>Kostnaderna kan bli höga, så planera din budget noggrant och lägg pengar på provsmakningar där det ger mest värde.</a:t>
            </a:r>
            <a:endParaRPr lang="en-US" dirty="0">
              <a:ea typeface="Calibri" panose="020F0502020204030204"/>
              <a:cs typeface="Calibri" panose="020F0502020204030204"/>
            </a:endParaRPr>
          </a:p>
        </p:txBody>
      </p:sp>
      <p:pic>
        <p:nvPicPr>
          <p:cNvPr id="3" name="Picture 2">
            <a:extLst>
              <a:ext uri="{FF2B5EF4-FFF2-40B4-BE49-F238E27FC236}">
                <a16:creationId xmlns:a16="http://schemas.microsoft.com/office/drawing/2014/main" id="{451DF60C-5981-3CDD-0A5F-FA95F6768B3F}"/>
              </a:ext>
            </a:extLst>
          </p:cNvPr>
          <p:cNvPicPr>
            <a:picLocks noChangeAspect="1"/>
          </p:cNvPicPr>
          <p:nvPr/>
        </p:nvPicPr>
        <p:blipFill>
          <a:blip r:embed="rId2"/>
          <a:stretch>
            <a:fillRect/>
          </a:stretch>
        </p:blipFill>
        <p:spPr>
          <a:xfrm>
            <a:off x="7537883" y="2766580"/>
            <a:ext cx="3743325" cy="2571750"/>
          </a:xfrm>
          <a:prstGeom prst="rect">
            <a:avLst/>
          </a:prstGeom>
        </p:spPr>
      </p:pic>
    </p:spTree>
    <p:extLst>
      <p:ext uri="{BB962C8B-B14F-4D97-AF65-F5344CB8AC3E}">
        <p14:creationId xmlns:p14="http://schemas.microsoft.com/office/powerpoint/2010/main" val="1358047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1AB87-9F20-0F11-DE10-61CA2EDAFB6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0828654-EEEF-BBF6-2BBA-59D824951380}"/>
              </a:ext>
            </a:extLst>
          </p:cNvPr>
          <p:cNvSpPr>
            <a:spLocks noGrp="1"/>
          </p:cNvSpPr>
          <p:nvPr>
            <p:ph type="body" sz="quarter" idx="27"/>
          </p:nvPr>
        </p:nvSpPr>
        <p:spPr/>
        <p:txBody>
          <a:bodyPr/>
          <a:lstStyle/>
          <a:p>
            <a:r>
              <a:rPr lang="sv" dirty="0"/>
              <a:t>MARKNADSFÖRING är…</a:t>
            </a:r>
          </a:p>
        </p:txBody>
      </p:sp>
      <p:sp>
        <p:nvSpPr>
          <p:cNvPr id="3" name="Text Placeholder 4">
            <a:extLst>
              <a:ext uri="{FF2B5EF4-FFF2-40B4-BE49-F238E27FC236}">
                <a16:creationId xmlns:a16="http://schemas.microsoft.com/office/drawing/2014/main" id="{9BFCA47A-5F21-DED4-87F0-76179274B78F}"/>
              </a:ext>
            </a:extLst>
          </p:cNvPr>
          <p:cNvSpPr txBox="1">
            <a:spLocks/>
          </p:cNvSpPr>
          <p:nvPr/>
        </p:nvSpPr>
        <p:spPr>
          <a:xfrm>
            <a:off x="435432" y="1339510"/>
            <a:ext cx="6619418" cy="3849918"/>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a:p>
            <a:endParaRPr lang="en-US" dirty="0"/>
          </a:p>
        </p:txBody>
      </p:sp>
      <p:sp>
        <p:nvSpPr>
          <p:cNvPr id="9" name="TextBox 8">
            <a:extLst>
              <a:ext uri="{FF2B5EF4-FFF2-40B4-BE49-F238E27FC236}">
                <a16:creationId xmlns:a16="http://schemas.microsoft.com/office/drawing/2014/main" id="{82323469-3085-8848-7E50-EAE84BD59564}"/>
              </a:ext>
            </a:extLst>
          </p:cNvPr>
          <p:cNvSpPr txBox="1"/>
          <p:nvPr/>
        </p:nvSpPr>
        <p:spPr>
          <a:xfrm>
            <a:off x="435432" y="1597685"/>
            <a:ext cx="5481315" cy="4154984"/>
          </a:xfrm>
          <a:prstGeom prst="rect">
            <a:avLst/>
          </a:prstGeom>
          <a:noFill/>
        </p:spPr>
        <p:txBody>
          <a:bodyPr wrap="square" lIns="91440" tIns="45720" rIns="91440" bIns="45720" anchor="t">
            <a:spAutoFit/>
          </a:bodyPr>
          <a:lstStyle/>
          <a:p>
            <a:r>
              <a:rPr lang="sv" sz="2200" dirty="0"/>
              <a:t>...allt du gör för att placera din produkt eller tjänst i händerna på potentiella kunder. </a:t>
            </a:r>
            <a:br>
              <a:rPr lang="sv" sz="2200" dirty="0"/>
            </a:br>
            <a:r>
              <a:rPr lang="sv" sz="2200" dirty="0"/>
              <a:t>Det är så du skapar intresse, blir uppmärksammad och gör folk tillräckligt nyfikna för att vilja få en smak av vad du erbjuder.</a:t>
            </a:r>
          </a:p>
          <a:p>
            <a:endParaRPr lang="en-GB" sz="2200" dirty="0"/>
          </a:p>
          <a:p>
            <a:r>
              <a:rPr lang="sv" sz="2200" dirty="0"/>
              <a:t>Tänk dig marknadsföring som doften av nybakat bröd på en fullsatt marknad. </a:t>
            </a:r>
            <a:br>
              <a:rPr lang="sv" sz="2200" dirty="0"/>
            </a:br>
            <a:r>
              <a:rPr lang="sv" sz="2200" dirty="0"/>
              <a:t>Du behöver inte skrika för doften talar. </a:t>
            </a:r>
            <a:br>
              <a:rPr lang="sv" sz="2200" dirty="0"/>
            </a:br>
            <a:r>
              <a:rPr lang="sv" sz="2200" dirty="0"/>
              <a:t>Den lockar folk. När de väl är vid ditt stånd börjar försäljningen.</a:t>
            </a:r>
            <a:endParaRPr lang="en-IE" sz="2200" dirty="0"/>
          </a:p>
        </p:txBody>
      </p:sp>
      <p:pic>
        <p:nvPicPr>
          <p:cNvPr id="11" name="Picture 10" descr="Loaves of freshly baked sourdough bread">
            <a:extLst>
              <a:ext uri="{FF2B5EF4-FFF2-40B4-BE49-F238E27FC236}">
                <a16:creationId xmlns:a16="http://schemas.microsoft.com/office/drawing/2014/main" id="{12890C09-D412-7819-2199-F0689891CE1F}"/>
              </a:ext>
            </a:extLst>
          </p:cNvPr>
          <p:cNvPicPr>
            <a:picLocks noChangeAspect="1"/>
          </p:cNvPicPr>
          <p:nvPr/>
        </p:nvPicPr>
        <p:blipFill>
          <a:blip r:embed="rId2"/>
          <a:stretch>
            <a:fillRect/>
          </a:stretch>
        </p:blipFill>
        <p:spPr>
          <a:xfrm>
            <a:off x="6422568" y="2082800"/>
            <a:ext cx="5334000" cy="3556000"/>
          </a:xfrm>
          <a:prstGeom prst="rect">
            <a:avLst/>
          </a:prstGeom>
        </p:spPr>
      </p:pic>
    </p:spTree>
    <p:extLst>
      <p:ext uri="{BB962C8B-B14F-4D97-AF65-F5344CB8AC3E}">
        <p14:creationId xmlns:p14="http://schemas.microsoft.com/office/powerpoint/2010/main" val="2231325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46C34-5D46-D7F9-15A0-1A8CAF3F8B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CD3FAE0-B00F-4B9C-516F-097C475110EC}"/>
              </a:ext>
            </a:extLst>
          </p:cNvPr>
          <p:cNvSpPr>
            <a:spLocks noGrp="1"/>
          </p:cNvSpPr>
          <p:nvPr>
            <p:ph type="body" sz="quarter" idx="27"/>
          </p:nvPr>
        </p:nvSpPr>
        <p:spPr>
          <a:xfrm>
            <a:off x="751414" y="378372"/>
            <a:ext cx="8131329" cy="1126708"/>
          </a:xfrm>
        </p:spPr>
        <p:txBody>
          <a:bodyPr/>
          <a:lstStyle/>
          <a:p>
            <a:r>
              <a:rPr lang="sv" dirty="0"/>
              <a:t>4. RECEPTKORT</a:t>
            </a:r>
          </a:p>
        </p:txBody>
      </p:sp>
      <p:sp>
        <p:nvSpPr>
          <p:cNvPr id="18" name="Text Placeholder 4">
            <a:extLst>
              <a:ext uri="{FF2B5EF4-FFF2-40B4-BE49-F238E27FC236}">
                <a16:creationId xmlns:a16="http://schemas.microsoft.com/office/drawing/2014/main" id="{60AA6740-4BEC-0F38-490F-6D769A15C3DB}"/>
              </a:ext>
            </a:extLst>
          </p:cNvPr>
          <p:cNvSpPr>
            <a:spLocks noGrp="1"/>
          </p:cNvSpPr>
          <p:nvPr>
            <p:ph type="body" sz="quarter" idx="14"/>
          </p:nvPr>
        </p:nvSpPr>
        <p:spPr>
          <a:xfrm>
            <a:off x="477388" y="1818438"/>
            <a:ext cx="7477083" cy="4459055"/>
          </a:xfrm>
        </p:spPr>
        <p:txBody>
          <a:bodyPr/>
          <a:lstStyle/>
          <a:p>
            <a:pPr>
              <a:buNone/>
            </a:pPr>
            <a:r>
              <a:rPr lang="sv" sz="2000" b="1" dirty="0">
                <a:solidFill>
                  <a:srgbClr val="B6D1E1"/>
                </a:solidFill>
              </a:rPr>
              <a:t>Sälj inte bara en produkt, visa folk hur man tycker om den.</a:t>
            </a:r>
            <a:endParaRPr lang="sv" sz="2000" b="1" dirty="0">
              <a:solidFill>
                <a:srgbClr val="B6D1E1"/>
              </a:solidFill>
              <a:ea typeface="Calibri"/>
              <a:cs typeface="Calibri"/>
            </a:endParaRPr>
          </a:p>
          <a:p>
            <a:pPr>
              <a:buNone/>
            </a:pPr>
            <a:r>
              <a:rPr lang="sv" sz="2000" dirty="0">
                <a:solidFill>
                  <a:schemeClr val="tx1"/>
                </a:solidFill>
              </a:rPr>
              <a:t>Receptkort och serveringstips förvandlar din mat till en upplevelse.</a:t>
            </a:r>
            <a:endParaRPr lang="sv" sz="2000" dirty="0">
              <a:solidFill>
                <a:schemeClr val="tx1"/>
              </a:solidFill>
              <a:ea typeface="Calibri"/>
              <a:cs typeface="Calibri"/>
            </a:endParaRPr>
          </a:p>
          <a:p>
            <a:pPr>
              <a:buNone/>
            </a:pPr>
            <a:endParaRPr lang="en-GB" sz="2000" dirty="0">
              <a:solidFill>
                <a:schemeClr val="tx1"/>
              </a:solidFill>
              <a:ea typeface="Calibri"/>
              <a:cs typeface="Calibri"/>
            </a:endParaRPr>
          </a:p>
          <a:p>
            <a:pPr>
              <a:buNone/>
            </a:pPr>
            <a:r>
              <a:rPr lang="sv" sz="2000" b="1" dirty="0">
                <a:solidFill>
                  <a:srgbClr val="B6D1E1"/>
                </a:solidFill>
              </a:rPr>
              <a:t>Varför det fungerar</a:t>
            </a:r>
            <a:endParaRPr lang="sv" sz="2000" b="1" dirty="0">
              <a:solidFill>
                <a:srgbClr val="B6D1E1"/>
              </a:solidFill>
              <a:ea typeface="Calibri"/>
              <a:cs typeface="Calibri"/>
            </a:endParaRPr>
          </a:p>
          <a:p>
            <a:pPr>
              <a:buNone/>
            </a:pPr>
            <a:r>
              <a:rPr lang="sv" sz="2000" dirty="0">
                <a:solidFill>
                  <a:schemeClr val="tx1"/>
                </a:solidFill>
              </a:rPr>
              <a:t>Hjälper kunderna att känna sig trygga med att använda din produkt</a:t>
            </a:r>
            <a:endParaRPr lang="sv" sz="2000" dirty="0">
              <a:solidFill>
                <a:schemeClr val="tx1"/>
              </a:solidFill>
              <a:ea typeface="Calibri"/>
              <a:cs typeface="Calibri"/>
            </a:endParaRPr>
          </a:p>
          <a:p>
            <a:pPr>
              <a:buNone/>
            </a:pPr>
            <a:r>
              <a:rPr lang="sv" sz="2000" dirty="0">
                <a:solidFill>
                  <a:schemeClr val="tx1"/>
                </a:solidFill>
              </a:rPr>
              <a:t>Ger personlighet och kultur åt din förpackning eller ditt marknadsstånd</a:t>
            </a:r>
            <a:endParaRPr lang="sv" sz="2000" dirty="0">
              <a:solidFill>
                <a:schemeClr val="tx1"/>
              </a:solidFill>
              <a:ea typeface="Calibri"/>
              <a:cs typeface="Calibri"/>
            </a:endParaRPr>
          </a:p>
          <a:p>
            <a:pPr>
              <a:buNone/>
            </a:pPr>
            <a:r>
              <a:rPr lang="sv" sz="2000" dirty="0">
                <a:solidFill>
                  <a:schemeClr val="tx1"/>
                </a:solidFill>
              </a:rPr>
              <a:t>Uppmuntrar till återköp när kunder använder din produkt hemma</a:t>
            </a:r>
            <a:endParaRPr lang="sv" sz="2000" dirty="0">
              <a:solidFill>
                <a:schemeClr val="tx1"/>
              </a:solidFill>
              <a:ea typeface="Calibri"/>
              <a:cs typeface="Calibri"/>
            </a:endParaRPr>
          </a:p>
          <a:p>
            <a:pPr>
              <a:buNone/>
            </a:pPr>
            <a:endParaRPr lang="en-GB" sz="2000" dirty="0">
              <a:solidFill>
                <a:schemeClr val="tx1"/>
              </a:solidFill>
              <a:ea typeface="Calibri"/>
              <a:cs typeface="Calibri"/>
            </a:endParaRPr>
          </a:p>
          <a:p>
            <a:pPr>
              <a:buNone/>
            </a:pPr>
            <a:r>
              <a:rPr lang="sv" sz="2000" b="1" dirty="0">
                <a:solidFill>
                  <a:srgbClr val="B6D1E1"/>
                </a:solidFill>
              </a:rPr>
              <a:t>Vad som ska inkluderas</a:t>
            </a:r>
            <a:endParaRPr lang="sv" sz="2000" b="1" dirty="0">
              <a:solidFill>
                <a:srgbClr val="B6D1E1"/>
              </a:solidFill>
              <a:ea typeface="Calibri"/>
              <a:cs typeface="Calibri"/>
            </a:endParaRPr>
          </a:p>
          <a:p>
            <a:pPr marL="342900" indent="-342900">
              <a:buFont typeface="Arial" panose="020B0604020202020204" pitchFamily="34" charset="0"/>
              <a:buChar char="•"/>
            </a:pPr>
            <a:r>
              <a:rPr lang="sv" sz="2000" dirty="0">
                <a:solidFill>
                  <a:schemeClr val="tx1"/>
                </a:solidFill>
              </a:rPr>
              <a:t>Ett enkelt recept eller serveringstips (max 1–3 steg)</a:t>
            </a:r>
            <a:endParaRPr lang="sv" sz="2000" dirty="0">
              <a:solidFill>
                <a:schemeClr val="tx1"/>
              </a:solidFill>
              <a:ea typeface="Calibri"/>
              <a:cs typeface="Calibri"/>
            </a:endParaRPr>
          </a:p>
          <a:p>
            <a:pPr marL="342900" indent="-342900">
              <a:buFont typeface="Arial" panose="020B0604020202020204" pitchFamily="34" charset="0"/>
              <a:buChar char="•"/>
            </a:pPr>
            <a:r>
              <a:rPr lang="sv" sz="2000" dirty="0">
                <a:solidFill>
                  <a:schemeClr val="tx1"/>
                </a:solidFill>
              </a:rPr>
              <a:t>Ingredienser och hur du använder din produkt</a:t>
            </a:r>
            <a:endParaRPr lang="sv" sz="2000" dirty="0">
              <a:solidFill>
                <a:schemeClr val="tx1"/>
              </a:solidFill>
              <a:ea typeface="Calibri"/>
              <a:cs typeface="Calibri"/>
            </a:endParaRPr>
          </a:p>
          <a:p>
            <a:pPr marL="342900" indent="-342900">
              <a:buFont typeface="Arial" panose="020B0604020202020204" pitchFamily="34" charset="0"/>
              <a:buChar char="•"/>
            </a:pPr>
            <a:r>
              <a:rPr lang="sv" sz="2000" dirty="0">
                <a:solidFill>
                  <a:schemeClr val="tx1"/>
                </a:solidFill>
              </a:rPr>
              <a:t>En personlig anteckning eller ett minne — ”Denna dipsoppa påminner mig om familjemiddagar i Lagos”</a:t>
            </a:r>
            <a:endParaRPr lang="sv" sz="2000" dirty="0">
              <a:solidFill>
                <a:schemeClr val="tx1"/>
              </a:solidFill>
              <a:ea typeface="Calibri"/>
              <a:cs typeface="Calibri"/>
            </a:endParaRPr>
          </a:p>
          <a:p>
            <a:pPr marL="342900" indent="-342900">
              <a:buFont typeface="Arial" panose="020B0604020202020204" pitchFamily="34" charset="0"/>
              <a:buChar char="•"/>
            </a:pPr>
            <a:r>
              <a:rPr lang="sv" sz="2000" dirty="0">
                <a:solidFill>
                  <a:schemeClr val="tx1"/>
                </a:solidFill>
              </a:rPr>
              <a:t>Ditt användarnamn på sociala medier eller länk till webbplatsen</a:t>
            </a:r>
            <a:endParaRPr lang="sv" sz="2000" dirty="0">
              <a:solidFill>
                <a:schemeClr val="tx1"/>
              </a:solidFill>
              <a:ea typeface="Calibri"/>
              <a:cs typeface="Calibri"/>
            </a:endParaRPr>
          </a:p>
          <a:p>
            <a:pPr marL="342900" indent="-342900">
              <a:buFont typeface="Arial" panose="020B0604020202020204" pitchFamily="34" charset="0"/>
              <a:buChar char="•"/>
            </a:pPr>
            <a:r>
              <a:rPr lang="sv" sz="2000" dirty="0">
                <a:solidFill>
                  <a:schemeClr val="tx1"/>
                </a:solidFill>
              </a:rPr>
              <a:t>Valfritt: QR-kod till en video eller ett komplett recept</a:t>
            </a:r>
            <a:endParaRPr lang="en-US" sz="2000" dirty="0">
              <a:solidFill>
                <a:schemeClr val="tx1"/>
              </a:solidFill>
            </a:endParaRPr>
          </a:p>
        </p:txBody>
      </p:sp>
      <p:sp>
        <p:nvSpPr>
          <p:cNvPr id="12" name="TextBox 11">
            <a:extLst>
              <a:ext uri="{FF2B5EF4-FFF2-40B4-BE49-F238E27FC236}">
                <a16:creationId xmlns:a16="http://schemas.microsoft.com/office/drawing/2014/main" id="{9590A2DE-9104-7BFA-26D2-CF4222A1CA39}"/>
              </a:ext>
            </a:extLst>
          </p:cNvPr>
          <p:cNvSpPr txBox="1"/>
          <p:nvPr/>
        </p:nvSpPr>
        <p:spPr>
          <a:xfrm>
            <a:off x="8690847" y="2062806"/>
            <a:ext cx="3023766" cy="3970318"/>
          </a:xfrm>
          <a:prstGeom prst="rect">
            <a:avLst/>
          </a:prstGeom>
          <a:solidFill>
            <a:srgbClr val="B6D1E1"/>
          </a:solidFill>
        </p:spPr>
        <p:txBody>
          <a:bodyPr wrap="square">
            <a:spAutoFit/>
          </a:bodyPr>
          <a:lstStyle/>
          <a:p>
            <a:r>
              <a:rPr lang="sv" sz="2800" b="1" dirty="0">
                <a:solidFill>
                  <a:schemeClr val="tx1"/>
                </a:solidFill>
              </a:rPr>
              <a:t>Exempel:</a:t>
            </a:r>
          </a:p>
          <a:p>
            <a:r>
              <a:rPr lang="sv" sz="2800" i="1" dirty="0">
                <a:solidFill>
                  <a:schemeClr val="tx1"/>
                </a:solidFill>
              </a:rPr>
              <a:t>Prova vår roseharissa med rostade grönsaker eller rörd i couscous, en djärv nordafrikansk smakboost på under 5 minuter.</a:t>
            </a:r>
            <a:endParaRPr lang="en-IE" sz="2800" i="1" dirty="0"/>
          </a:p>
        </p:txBody>
      </p:sp>
    </p:spTree>
    <p:extLst>
      <p:ext uri="{BB962C8B-B14F-4D97-AF65-F5344CB8AC3E}">
        <p14:creationId xmlns:p14="http://schemas.microsoft.com/office/powerpoint/2010/main" val="21306505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38668-7449-06BD-E056-259A6E158CC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500206-9639-BA5A-C6ED-F58140BF395B}"/>
              </a:ext>
            </a:extLst>
          </p:cNvPr>
          <p:cNvSpPr>
            <a:spLocks noGrp="1"/>
          </p:cNvSpPr>
          <p:nvPr>
            <p:ph type="body" sz="quarter" idx="27"/>
          </p:nvPr>
        </p:nvSpPr>
        <p:spPr>
          <a:xfrm>
            <a:off x="751414" y="378372"/>
            <a:ext cx="8131329" cy="1126708"/>
          </a:xfrm>
        </p:spPr>
        <p:txBody>
          <a:bodyPr/>
          <a:lstStyle/>
          <a:p>
            <a:r>
              <a:rPr lang="sv" dirty="0"/>
              <a:t>5. FOTOGRAFI</a:t>
            </a:r>
          </a:p>
        </p:txBody>
      </p:sp>
      <p:sp>
        <p:nvSpPr>
          <p:cNvPr id="18" name="Text Placeholder 4">
            <a:extLst>
              <a:ext uri="{FF2B5EF4-FFF2-40B4-BE49-F238E27FC236}">
                <a16:creationId xmlns:a16="http://schemas.microsoft.com/office/drawing/2014/main" id="{125668B8-3964-9367-7E14-CD793AFD372E}"/>
              </a:ext>
            </a:extLst>
          </p:cNvPr>
          <p:cNvSpPr>
            <a:spLocks noGrp="1"/>
          </p:cNvSpPr>
          <p:nvPr>
            <p:ph type="body" sz="quarter" idx="14"/>
          </p:nvPr>
        </p:nvSpPr>
        <p:spPr>
          <a:xfrm>
            <a:off x="351369" y="1716694"/>
            <a:ext cx="7881685" cy="4459055"/>
          </a:xfrm>
        </p:spPr>
        <p:txBody>
          <a:bodyPr/>
          <a:lstStyle/>
          <a:p>
            <a:pPr>
              <a:buNone/>
            </a:pPr>
            <a:r>
              <a:rPr lang="sv" b="1" dirty="0">
                <a:solidFill>
                  <a:srgbClr val="B6D1E1"/>
                </a:solidFill>
              </a:rPr>
              <a:t>Människor äter först med ögonen.</a:t>
            </a:r>
          </a:p>
          <a:p>
            <a:pPr>
              <a:buNone/>
            </a:pPr>
            <a:r>
              <a:rPr lang="sv" dirty="0">
                <a:solidFill>
                  <a:schemeClr val="tx1"/>
                </a:solidFill>
              </a:rPr>
              <a:t>Starka bilder fångar uppmärksamhet och bygger en professionell image</a:t>
            </a:r>
          </a:p>
          <a:p>
            <a:pPr>
              <a:buNone/>
            </a:pPr>
            <a:r>
              <a:rPr lang="sv" dirty="0">
                <a:solidFill>
                  <a:schemeClr val="tx1"/>
                </a:solidFill>
              </a:rPr>
              <a:t>Hjälper kunderna att föreställa sig din mat vid deras bord</a:t>
            </a:r>
          </a:p>
          <a:p>
            <a:pPr>
              <a:buNone/>
            </a:pPr>
            <a:r>
              <a:rPr lang="sv" dirty="0">
                <a:solidFill>
                  <a:schemeClr val="tx1"/>
                </a:solidFill>
              </a:rPr>
              <a:t>Perfekt för Instagram, menyer, flyers och webbplatser</a:t>
            </a:r>
          </a:p>
          <a:p>
            <a:pPr>
              <a:buNone/>
            </a:pPr>
            <a:endParaRPr lang="en-GB" dirty="0">
              <a:solidFill>
                <a:schemeClr val="tx1"/>
              </a:solidFill>
            </a:endParaRPr>
          </a:p>
          <a:p>
            <a:pPr>
              <a:buNone/>
            </a:pPr>
            <a:r>
              <a:rPr lang="sv" dirty="0">
                <a:solidFill>
                  <a:schemeClr val="tx1"/>
                </a:solidFill>
              </a:rPr>
              <a:t> </a:t>
            </a:r>
            <a:r>
              <a:rPr lang="sv" b="1" dirty="0">
                <a:solidFill>
                  <a:srgbClr val="B6D1E1"/>
                </a:solidFill>
              </a:rPr>
              <a:t>Vad man ska fotografera</a:t>
            </a:r>
          </a:p>
          <a:p>
            <a:pPr marL="342900" indent="-342900">
              <a:buFont typeface="Arial" panose="020B0604020202020204" pitchFamily="34" charset="0"/>
              <a:buChar char="•"/>
            </a:pPr>
            <a:r>
              <a:rPr lang="sv" dirty="0">
                <a:solidFill>
                  <a:schemeClr val="tx1"/>
                </a:solidFill>
              </a:rPr>
              <a:t>Din färdiga rätt eller produkt i naturligt ljus</a:t>
            </a:r>
          </a:p>
          <a:p>
            <a:pPr marL="342900" indent="-342900">
              <a:buFont typeface="Arial" panose="020B0604020202020204" pitchFamily="34" charset="0"/>
              <a:buChar char="•"/>
            </a:pPr>
            <a:r>
              <a:rPr lang="sv" dirty="0">
                <a:solidFill>
                  <a:schemeClr val="tx1"/>
                </a:solidFill>
              </a:rPr>
              <a:t>Du i aktion — lagar mat, serverar eller säljer</a:t>
            </a:r>
          </a:p>
          <a:p>
            <a:pPr marL="342900" indent="-342900">
              <a:buFont typeface="Arial" panose="020B0604020202020204" pitchFamily="34" charset="0"/>
              <a:buChar char="•"/>
            </a:pPr>
            <a:r>
              <a:rPr lang="sv" dirty="0">
                <a:solidFill>
                  <a:schemeClr val="tx1"/>
                </a:solidFill>
              </a:rPr>
              <a:t>Ingredienser, kryddor, verktyg</a:t>
            </a:r>
          </a:p>
          <a:p>
            <a:pPr marL="342900" indent="-342900">
              <a:buFont typeface="Arial" panose="020B0604020202020204" pitchFamily="34" charset="0"/>
              <a:buChar char="•"/>
            </a:pPr>
            <a:r>
              <a:rPr lang="sv" dirty="0">
                <a:solidFill>
                  <a:schemeClr val="tx1"/>
                </a:solidFill>
              </a:rPr>
              <a:t>Folk som njuter av din mat (med tillstånd!)</a:t>
            </a:r>
          </a:p>
          <a:p>
            <a:pPr marL="342900" indent="-342900">
              <a:buFont typeface="Arial" panose="020B0604020202020204" pitchFamily="34" charset="0"/>
              <a:buChar char="•"/>
            </a:pPr>
            <a:endParaRPr lang="en-GB" dirty="0">
              <a:solidFill>
                <a:schemeClr val="tx1"/>
              </a:solidFill>
            </a:endParaRPr>
          </a:p>
          <a:p>
            <a:r>
              <a:rPr lang="sv" b="1" dirty="0">
                <a:solidFill>
                  <a:srgbClr val="B6D1E1"/>
                </a:solidFill>
              </a:rPr>
              <a:t>Tips för kraftfulla matfoton</a:t>
            </a:r>
          </a:p>
          <a:p>
            <a:pPr marL="342900" indent="-342900">
              <a:buFont typeface="Arial" panose="020B0604020202020204" pitchFamily="34" charset="0"/>
              <a:buChar char="•"/>
            </a:pPr>
            <a:r>
              <a:rPr lang="sv" dirty="0">
                <a:solidFill>
                  <a:schemeClr val="tx1"/>
                </a:solidFill>
              </a:rPr>
              <a:t>Använd naturligt ljus nära ett fönster, ingen blixt</a:t>
            </a:r>
          </a:p>
          <a:p>
            <a:pPr marL="342900" indent="-342900">
              <a:buFont typeface="Arial" panose="020B0604020202020204" pitchFamily="34" charset="0"/>
              <a:buChar char="•"/>
            </a:pPr>
            <a:r>
              <a:rPr lang="sv" dirty="0">
                <a:solidFill>
                  <a:schemeClr val="tx1"/>
                </a:solidFill>
              </a:rPr>
              <a:t>Håll bakgrunden enkel och ren</a:t>
            </a:r>
          </a:p>
          <a:p>
            <a:pPr marL="342900" indent="-342900">
              <a:buFont typeface="Arial" panose="020B0604020202020204" pitchFamily="34" charset="0"/>
              <a:buChar char="•"/>
            </a:pPr>
            <a:r>
              <a:rPr lang="sv" dirty="0">
                <a:solidFill>
                  <a:schemeClr val="tx1"/>
                </a:solidFill>
              </a:rPr>
              <a:t>Ta närbilder med textur och färg</a:t>
            </a:r>
          </a:p>
          <a:p>
            <a:pPr marL="342900" indent="-342900">
              <a:buFont typeface="Arial" panose="020B0604020202020204" pitchFamily="34" charset="0"/>
              <a:buChar char="•"/>
            </a:pPr>
            <a:r>
              <a:rPr lang="sv" dirty="0">
                <a:solidFill>
                  <a:schemeClr val="tx1"/>
                </a:solidFill>
              </a:rPr>
              <a:t>Använd din telefon – du behöver ingen avancerad utrustning</a:t>
            </a:r>
            <a:endParaRPr lang="en-US" dirty="0">
              <a:solidFill>
                <a:schemeClr val="tx1"/>
              </a:solidFill>
            </a:endParaRPr>
          </a:p>
        </p:txBody>
      </p:sp>
      <p:pic>
        <p:nvPicPr>
          <p:cNvPr id="3" name="Picture 2">
            <a:extLst>
              <a:ext uri="{FF2B5EF4-FFF2-40B4-BE49-F238E27FC236}">
                <a16:creationId xmlns:a16="http://schemas.microsoft.com/office/drawing/2014/main" id="{EFF0E3FA-19A1-29B7-2B3C-944D3D42AF70}"/>
              </a:ext>
            </a:extLst>
          </p:cNvPr>
          <p:cNvPicPr>
            <a:picLocks noChangeAspect="1"/>
          </p:cNvPicPr>
          <p:nvPr/>
        </p:nvPicPr>
        <p:blipFill>
          <a:blip r:embed="rId2"/>
          <a:stretch>
            <a:fillRect/>
          </a:stretch>
        </p:blipFill>
        <p:spPr>
          <a:xfrm>
            <a:off x="7437582" y="3428423"/>
            <a:ext cx="4267200" cy="2933700"/>
          </a:xfrm>
          <a:prstGeom prst="rect">
            <a:avLst/>
          </a:prstGeom>
        </p:spPr>
      </p:pic>
    </p:spTree>
    <p:extLst>
      <p:ext uri="{BB962C8B-B14F-4D97-AF65-F5344CB8AC3E}">
        <p14:creationId xmlns:p14="http://schemas.microsoft.com/office/powerpoint/2010/main" val="2973040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6F3CB-EB45-C7C3-E3F5-E82045BA830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0B1048-26DA-9473-EC18-F288B2AB55D7}"/>
              </a:ext>
            </a:extLst>
          </p:cNvPr>
          <p:cNvSpPr>
            <a:spLocks noGrp="1"/>
          </p:cNvSpPr>
          <p:nvPr>
            <p:ph type="body" sz="quarter" idx="27"/>
          </p:nvPr>
        </p:nvSpPr>
        <p:spPr>
          <a:xfrm>
            <a:off x="751414" y="616948"/>
            <a:ext cx="10694419" cy="1103618"/>
          </a:xfrm>
        </p:spPr>
        <p:txBody>
          <a:bodyPr/>
          <a:lstStyle/>
          <a:p>
            <a:r>
              <a:rPr lang="sv" dirty="0"/>
              <a:t>6. BONDENS MARKNAD OCH GATUMARKNADER</a:t>
            </a:r>
          </a:p>
          <a:p>
            <a:endParaRPr lang="en-US" dirty="0"/>
          </a:p>
        </p:txBody>
      </p:sp>
      <p:sp>
        <p:nvSpPr>
          <p:cNvPr id="18" name="Text Placeholder 4">
            <a:extLst>
              <a:ext uri="{FF2B5EF4-FFF2-40B4-BE49-F238E27FC236}">
                <a16:creationId xmlns:a16="http://schemas.microsoft.com/office/drawing/2014/main" id="{F354301A-4C86-0224-675D-1F7A92D5A416}"/>
              </a:ext>
            </a:extLst>
          </p:cNvPr>
          <p:cNvSpPr>
            <a:spLocks noGrp="1"/>
          </p:cNvSpPr>
          <p:nvPr>
            <p:ph type="body" sz="quarter" idx="14"/>
          </p:nvPr>
        </p:nvSpPr>
        <p:spPr>
          <a:xfrm>
            <a:off x="339824" y="1705149"/>
            <a:ext cx="8448126" cy="4459055"/>
          </a:xfrm>
        </p:spPr>
        <p:txBody>
          <a:bodyPr/>
          <a:lstStyle/>
          <a:p>
            <a:pPr>
              <a:buNone/>
            </a:pPr>
            <a:r>
              <a:rPr lang="sv" dirty="0">
                <a:solidFill>
                  <a:schemeClr val="tx1"/>
                </a:solidFill>
              </a:rPr>
              <a:t>Marknader och mässor är där kunderna ser, smakar och litar på ditt varumärke. De erbjuder en chans att sälja, få kontakt med människor och bygga upp din närvaro i samhället.</a:t>
            </a:r>
          </a:p>
          <a:p>
            <a:pPr>
              <a:buNone/>
            </a:pPr>
            <a:endParaRPr lang="en-GB" dirty="0">
              <a:solidFill>
                <a:schemeClr val="tx1"/>
              </a:solidFill>
            </a:endParaRPr>
          </a:p>
          <a:p>
            <a:pPr>
              <a:buNone/>
            </a:pPr>
            <a:r>
              <a:rPr lang="sv" b="1" dirty="0">
                <a:solidFill>
                  <a:srgbClr val="B6D1E1"/>
                </a:solidFill>
              </a:rPr>
              <a:t>Varför marknader fungerar</a:t>
            </a:r>
          </a:p>
          <a:p>
            <a:pPr marL="342900" indent="-342900">
              <a:buFont typeface="Arial" panose="020B0604020202020204" pitchFamily="34" charset="0"/>
              <a:buChar char="•"/>
            </a:pPr>
            <a:r>
              <a:rPr lang="sv" dirty="0">
                <a:solidFill>
                  <a:schemeClr val="tx1"/>
                </a:solidFill>
              </a:rPr>
              <a:t>Du pratar direkt med kunderna. Folk kan prova din mat på plats.</a:t>
            </a:r>
          </a:p>
          <a:p>
            <a:pPr marL="342900" indent="-342900">
              <a:buFont typeface="Arial" panose="020B0604020202020204" pitchFamily="34" charset="0"/>
              <a:buChar char="•"/>
            </a:pPr>
            <a:r>
              <a:rPr lang="sv" dirty="0">
                <a:solidFill>
                  <a:schemeClr val="tx1"/>
                </a:solidFill>
              </a:rPr>
              <a:t>Du bygger namnigenkänning och muntlig rekommendation</a:t>
            </a:r>
          </a:p>
          <a:p>
            <a:pPr marL="342900" indent="-342900">
              <a:buFont typeface="Arial" panose="020B0604020202020204" pitchFamily="34" charset="0"/>
              <a:buChar char="•"/>
            </a:pPr>
            <a:r>
              <a:rPr lang="sv" dirty="0">
                <a:solidFill>
                  <a:schemeClr val="tx1"/>
                </a:solidFill>
              </a:rPr>
              <a:t>Du lär dig vad folk älskar (och vad de ber om)</a:t>
            </a:r>
          </a:p>
          <a:p>
            <a:pPr marL="342900" indent="-342900">
              <a:buFont typeface="Arial" panose="020B0604020202020204" pitchFamily="34" charset="0"/>
              <a:buChar char="•"/>
            </a:pPr>
            <a:endParaRPr lang="en-GB" dirty="0">
              <a:solidFill>
                <a:schemeClr val="tx1"/>
              </a:solidFill>
            </a:endParaRPr>
          </a:p>
          <a:p>
            <a:r>
              <a:rPr lang="sv" b="1" dirty="0">
                <a:solidFill>
                  <a:srgbClr val="B6D1E1"/>
                </a:solidFill>
              </a:rPr>
              <a:t>Vad man ska ta med sig</a:t>
            </a:r>
          </a:p>
          <a:p>
            <a:pPr marL="342900" indent="-342900">
              <a:buFont typeface="Arial" panose="020B0604020202020204" pitchFamily="34" charset="0"/>
              <a:buChar char="•"/>
            </a:pPr>
            <a:r>
              <a:rPr lang="sv" dirty="0">
                <a:solidFill>
                  <a:schemeClr val="tx1"/>
                </a:solidFill>
              </a:rPr>
              <a:t>En ren och attraktiv bordsuppställning</a:t>
            </a:r>
          </a:p>
          <a:p>
            <a:pPr marL="342900" indent="-342900">
              <a:buFont typeface="Arial" panose="020B0604020202020204" pitchFamily="34" charset="0"/>
              <a:buChar char="•"/>
            </a:pPr>
            <a:r>
              <a:rPr lang="sv" dirty="0">
                <a:solidFill>
                  <a:schemeClr val="tx1"/>
                </a:solidFill>
              </a:rPr>
              <a:t>Skyltar med ditt namn, din berättelse och dina priser</a:t>
            </a:r>
          </a:p>
          <a:p>
            <a:pPr marL="342900" indent="-342900">
              <a:buFont typeface="Arial" panose="020B0604020202020204" pitchFamily="34" charset="0"/>
              <a:buChar char="•"/>
            </a:pPr>
            <a:r>
              <a:rPr lang="sv" dirty="0">
                <a:solidFill>
                  <a:schemeClr val="tx1"/>
                </a:solidFill>
              </a:rPr>
              <a:t>Visitkort, flygblad eller produktlistor</a:t>
            </a:r>
          </a:p>
          <a:p>
            <a:pPr marL="342900" indent="-342900">
              <a:buFont typeface="Arial" panose="020B0604020202020204" pitchFamily="34" charset="0"/>
              <a:buChar char="•"/>
            </a:pPr>
            <a:r>
              <a:rPr lang="sv" dirty="0">
                <a:solidFill>
                  <a:schemeClr val="tx1"/>
                </a:solidFill>
              </a:rPr>
              <a:t>Smakprover (säkra och små)</a:t>
            </a:r>
          </a:p>
          <a:p>
            <a:pPr marL="342900" indent="-342900">
              <a:buFont typeface="Arial" panose="020B0604020202020204" pitchFamily="34" charset="0"/>
              <a:buChar char="•"/>
            </a:pPr>
            <a:r>
              <a:rPr lang="sv" dirty="0">
                <a:solidFill>
                  <a:schemeClr val="tx1"/>
                </a:solidFill>
              </a:rPr>
              <a:t>Kortläsare eller QR-kod för mobilbetalningar</a:t>
            </a:r>
            <a:endParaRPr lang="en-US" dirty="0">
              <a:solidFill>
                <a:schemeClr val="tx1"/>
              </a:solidFill>
            </a:endParaRPr>
          </a:p>
        </p:txBody>
      </p:sp>
      <p:sp>
        <p:nvSpPr>
          <p:cNvPr id="4" name="TextBox 3">
            <a:extLst>
              <a:ext uri="{FF2B5EF4-FFF2-40B4-BE49-F238E27FC236}">
                <a16:creationId xmlns:a16="http://schemas.microsoft.com/office/drawing/2014/main" id="{248110F7-AA23-9CC9-69CF-39CBAB70F0AE}"/>
              </a:ext>
            </a:extLst>
          </p:cNvPr>
          <p:cNvSpPr txBox="1"/>
          <p:nvPr/>
        </p:nvSpPr>
        <p:spPr>
          <a:xfrm>
            <a:off x="8882743" y="2195738"/>
            <a:ext cx="3155894" cy="3816429"/>
          </a:xfrm>
          <a:prstGeom prst="rect">
            <a:avLst/>
          </a:prstGeom>
          <a:noFill/>
          <a:ln w="12700">
            <a:solidFill>
              <a:srgbClr val="84BFA4"/>
            </a:solidFill>
          </a:ln>
        </p:spPr>
        <p:txBody>
          <a:bodyPr wrap="square">
            <a:spAutoFit/>
          </a:bodyPr>
          <a:lstStyle/>
          <a:p>
            <a:r>
              <a:rPr lang="sv" sz="2200" dirty="0">
                <a:solidFill>
                  <a:schemeClr val="tx1"/>
                </a:solidFill>
              </a:rPr>
              <a:t> </a:t>
            </a:r>
            <a:r>
              <a:rPr lang="sv" sz="2200" b="1" dirty="0">
                <a:solidFill>
                  <a:schemeClr val="tx1"/>
                </a:solidFill>
              </a:rPr>
              <a:t>Tips för marknadsdagar</a:t>
            </a:r>
          </a:p>
          <a:p>
            <a:pPr marL="342900" indent="-342900">
              <a:buFont typeface="Arial" panose="020B0604020202020204" pitchFamily="34" charset="0"/>
              <a:buChar char="•"/>
            </a:pPr>
            <a:r>
              <a:rPr lang="sv" sz="2200" dirty="0">
                <a:solidFill>
                  <a:schemeClr val="tx1"/>
                </a:solidFill>
              </a:rPr>
              <a:t>Hälsa alla som går förbi – ett leende inbjuder till </a:t>
            </a:r>
            <a:r>
              <a:rPr lang="sv" sz="2200" dirty="0"/>
              <a:t>samtal</a:t>
            </a:r>
            <a:endParaRPr lang="en-GB" sz="2200" dirty="0">
              <a:solidFill>
                <a:schemeClr val="tx1"/>
              </a:solidFill>
            </a:endParaRPr>
          </a:p>
          <a:p>
            <a:pPr algn="ctr"/>
            <a:r>
              <a:rPr lang="sv" sz="2200" dirty="0">
                <a:solidFill>
                  <a:schemeClr val="tx1"/>
                </a:solidFill>
              </a:rPr>
              <a:t>"Vill du prova ett gratisprov?"</a:t>
            </a:r>
          </a:p>
          <a:p>
            <a:pPr marL="342900" indent="-342900">
              <a:buFont typeface="Arial" panose="020B0604020202020204" pitchFamily="34" charset="0"/>
              <a:buChar char="•"/>
            </a:pPr>
            <a:r>
              <a:rPr lang="sv" sz="2200" dirty="0">
                <a:solidFill>
                  <a:schemeClr val="tx1"/>
                </a:solidFill>
              </a:rPr>
              <a:t>Anteckna om</a:t>
            </a:r>
            <a:r>
              <a:rPr lang="sv" sz="2200" dirty="0"/>
              <a:t> </a:t>
            </a:r>
            <a:r>
              <a:rPr lang="sv" sz="2200" dirty="0">
                <a:solidFill>
                  <a:schemeClr val="tx1"/>
                </a:solidFill>
              </a:rPr>
              <a:t>vilka produkter säljer bra</a:t>
            </a:r>
          </a:p>
          <a:p>
            <a:pPr marL="342900" indent="-342900">
              <a:buFont typeface="Arial" panose="020B0604020202020204" pitchFamily="34" charset="0"/>
              <a:buChar char="•"/>
            </a:pPr>
            <a:r>
              <a:rPr lang="sv" sz="2200" dirty="0">
                <a:solidFill>
                  <a:schemeClr val="tx1"/>
                </a:solidFill>
              </a:rPr>
              <a:t>Ta foton och lägg upp dem på dina sociala sidor</a:t>
            </a:r>
            <a:endParaRPr lang="en-IE" sz="2200" dirty="0"/>
          </a:p>
        </p:txBody>
      </p:sp>
    </p:spTree>
    <p:extLst>
      <p:ext uri="{BB962C8B-B14F-4D97-AF65-F5344CB8AC3E}">
        <p14:creationId xmlns:p14="http://schemas.microsoft.com/office/powerpoint/2010/main" val="3710056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B49A9-5E2C-9C86-9F2D-667DC2E05AF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8CE1D42-A5C7-4EE5-8816-87D710700329}"/>
              </a:ext>
            </a:extLst>
          </p:cNvPr>
          <p:cNvSpPr>
            <a:spLocks noGrp="1"/>
          </p:cNvSpPr>
          <p:nvPr>
            <p:ph type="body" sz="quarter" idx="27"/>
          </p:nvPr>
        </p:nvSpPr>
        <p:spPr>
          <a:xfrm>
            <a:off x="751414" y="378372"/>
            <a:ext cx="10237570" cy="1126708"/>
          </a:xfrm>
        </p:spPr>
        <p:txBody>
          <a:bodyPr/>
          <a:lstStyle/>
          <a:p>
            <a:r>
              <a:rPr lang="sv" dirty="0"/>
              <a:t>7. TRYCKT MATERIAL – DET DU BEHÖVER MEST</a:t>
            </a:r>
          </a:p>
        </p:txBody>
      </p:sp>
      <p:sp>
        <p:nvSpPr>
          <p:cNvPr id="18" name="Text Placeholder 4">
            <a:extLst>
              <a:ext uri="{FF2B5EF4-FFF2-40B4-BE49-F238E27FC236}">
                <a16:creationId xmlns:a16="http://schemas.microsoft.com/office/drawing/2014/main" id="{45D695C9-4C7B-7F3A-5D49-94486A1DB957}"/>
              </a:ext>
            </a:extLst>
          </p:cNvPr>
          <p:cNvSpPr>
            <a:spLocks noGrp="1"/>
          </p:cNvSpPr>
          <p:nvPr>
            <p:ph type="body" sz="quarter" idx="14"/>
          </p:nvPr>
        </p:nvSpPr>
        <p:spPr>
          <a:xfrm>
            <a:off x="633535" y="1834622"/>
            <a:ext cx="11237224" cy="4459055"/>
          </a:xfrm>
        </p:spPr>
        <p:txBody>
          <a:bodyPr/>
          <a:lstStyle/>
          <a:p>
            <a:pPr>
              <a:tabLst>
                <a:tab pos="2741613" algn="l"/>
              </a:tabLst>
            </a:pPr>
            <a:r>
              <a:rPr lang="sv" dirty="0"/>
              <a:t>Även i vår digitala tidsålder spelar tryckta föremål fortfarande roll, </a:t>
            </a:r>
            <a:br>
              <a:rPr lang="sv" dirty="0"/>
            </a:br>
            <a:r>
              <a:rPr lang="sv" b="1" dirty="0"/>
              <a:t>när de är användbara, vackra och medvetna</a:t>
            </a:r>
            <a:r>
              <a:rPr lang="sv" dirty="0"/>
              <a:t>. </a:t>
            </a:r>
            <a:br>
              <a:rPr lang="en-GB" dirty="0"/>
            </a:br>
            <a:r>
              <a:rPr lang="sv" dirty="0"/>
              <a:t>Använd dem för att lämna ett bestående intryck utan att lämna ett stort fotavtryck.</a:t>
            </a:r>
          </a:p>
          <a:p>
            <a:pPr>
              <a:spcBef>
                <a:spcPts val="0"/>
              </a:spcBef>
              <a:tabLst>
                <a:tab pos="2741613" algn="l"/>
              </a:tabLst>
            </a:pPr>
            <a:endParaRPr lang="en-GB" dirty="0"/>
          </a:p>
          <a:p>
            <a:pPr>
              <a:spcBef>
                <a:spcPts val="0"/>
              </a:spcBef>
              <a:tabLst>
                <a:tab pos="2741613" algn="l"/>
              </a:tabLst>
            </a:pPr>
            <a:r>
              <a:rPr kumimoji="1" lang="sv" altLang="ja-JP" b="1" dirty="0">
                <a:latin typeface="Calibri" charset="0"/>
              </a:rPr>
              <a:t>Visitkort </a:t>
            </a:r>
            <a:r>
              <a:rPr kumimoji="1" lang="sv" altLang="ja-JP" dirty="0">
                <a:latin typeface="Calibri" charset="0"/>
              </a:rPr>
              <a:t>De må vara gammalmodiga men de är ett viktigt marknadsföringsverktyg för</a:t>
            </a:r>
          </a:p>
          <a:p>
            <a:pPr>
              <a:spcBef>
                <a:spcPts val="0"/>
              </a:spcBef>
              <a:tabLst>
                <a:tab pos="2741613" algn="l"/>
              </a:tabLst>
            </a:pPr>
            <a:r>
              <a:rPr kumimoji="1" lang="sv" altLang="ja-JP" dirty="0">
                <a:latin typeface="Calibri" charset="0"/>
              </a:rPr>
              <a:t>bygg upp din trovärdighet som företagare, nätverka och skapa</a:t>
            </a:r>
          </a:p>
          <a:p>
            <a:pPr>
              <a:spcBef>
                <a:spcPts val="0"/>
              </a:spcBef>
              <a:tabLst>
                <a:tab pos="2741613" algn="l"/>
              </a:tabLst>
            </a:pPr>
            <a:r>
              <a:rPr kumimoji="1" lang="sv" altLang="ja-JP" dirty="0">
                <a:latin typeface="Calibri" charset="0"/>
              </a:rPr>
              <a:t>kontakter (Du kan få 500 visitkort för mindre än 20 euro)</a:t>
            </a:r>
          </a:p>
          <a:p>
            <a:pPr>
              <a:spcBef>
                <a:spcPts val="0"/>
              </a:spcBef>
              <a:tabLst>
                <a:tab pos="2741613" algn="l"/>
              </a:tabLst>
            </a:pPr>
            <a:endParaRPr kumimoji="1" lang="en-IE" altLang="ja-JP" dirty="0">
              <a:latin typeface="Calibri" charset="0"/>
            </a:endParaRPr>
          </a:p>
          <a:p>
            <a:pPr>
              <a:spcBef>
                <a:spcPts val="0"/>
              </a:spcBef>
              <a:tabLst>
                <a:tab pos="2741613" algn="l"/>
              </a:tabLst>
            </a:pPr>
            <a:endParaRPr kumimoji="1" lang="en-IE" altLang="ja-JP" dirty="0">
              <a:latin typeface="Calibri" charset="0"/>
            </a:endParaRPr>
          </a:p>
          <a:p>
            <a:pPr>
              <a:spcBef>
                <a:spcPts val="0"/>
              </a:spcBef>
              <a:tabLst>
                <a:tab pos="2741613" algn="l"/>
              </a:tabLst>
            </a:pPr>
            <a:r>
              <a:rPr kumimoji="1" lang="sv" altLang="ja-JP" b="1" dirty="0">
                <a:latin typeface="Calibri" charset="0"/>
              </a:rPr>
              <a:t>Pressmeddelande </a:t>
            </a:r>
            <a:r>
              <a:rPr kumimoji="1" lang="sv" altLang="ja-JP" dirty="0">
                <a:latin typeface="Calibri" charset="0"/>
              </a:rPr>
              <a:t>För lokaltidningar – journalister och lokala nyhetsskribenter är alltid</a:t>
            </a:r>
          </a:p>
          <a:p>
            <a:pPr>
              <a:spcBef>
                <a:spcPts val="0"/>
              </a:spcBef>
              <a:tabLst>
                <a:tab pos="2741613" algn="l"/>
              </a:tabLst>
            </a:pPr>
            <a:r>
              <a:rPr kumimoji="1" lang="sv" altLang="ja-JP" dirty="0">
                <a:latin typeface="Calibri" charset="0"/>
              </a:rPr>
              <a:t>intresserad av lokala nyheter. Vid det här laget känner du till ditt unika säljargument, ha</a:t>
            </a:r>
          </a:p>
          <a:p>
            <a:pPr>
              <a:spcBef>
                <a:spcPts val="0"/>
              </a:spcBef>
              <a:tabLst>
                <a:tab pos="2741613" algn="l"/>
              </a:tabLst>
            </a:pPr>
            <a:r>
              <a:rPr kumimoji="1" lang="sv" altLang="ja-JP" dirty="0">
                <a:latin typeface="Calibri" charset="0"/>
              </a:rPr>
              <a:t>början på en varumärkesberättelse och kanske till och med ha ett lanseringsdatum för företaget –</a:t>
            </a:r>
          </a:p>
          <a:p>
            <a:pPr>
              <a:spcBef>
                <a:spcPts val="0"/>
              </a:spcBef>
              <a:tabLst>
                <a:tab pos="2741613" algn="l"/>
              </a:tabLst>
            </a:pPr>
            <a:r>
              <a:rPr kumimoji="1" lang="sv" altLang="ja-JP" dirty="0">
                <a:latin typeface="Calibri" charset="0"/>
              </a:rPr>
              <a:t>Samla allt detta i ett pressmeddelande så får du garanterat</a:t>
            </a:r>
          </a:p>
          <a:p>
            <a:pPr>
              <a:spcBef>
                <a:spcPts val="0"/>
              </a:spcBef>
              <a:tabLst>
                <a:tab pos="2741613" algn="l"/>
              </a:tabLst>
            </a:pPr>
            <a:r>
              <a:rPr kumimoji="1" lang="sv" altLang="ja-JP" dirty="0">
                <a:latin typeface="Calibri" charset="0"/>
              </a:rPr>
              <a:t>något tryckt</a:t>
            </a:r>
            <a:endParaRPr lang="en-US" dirty="0"/>
          </a:p>
        </p:txBody>
      </p:sp>
    </p:spTree>
    <p:extLst>
      <p:ext uri="{BB962C8B-B14F-4D97-AF65-F5344CB8AC3E}">
        <p14:creationId xmlns:p14="http://schemas.microsoft.com/office/powerpoint/2010/main" val="36149140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8. VERKTYG FÖR SOCIALA MEDIER</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5922818" y="1636258"/>
            <a:ext cx="5470896"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a:p>
            <a:pPr>
              <a:buClr>
                <a:srgbClr val="B6D1E1"/>
              </a:buClr>
            </a:pPr>
            <a:endParaRPr lang="en-US" dirty="0"/>
          </a:p>
        </p:txBody>
      </p:sp>
      <p:sp>
        <p:nvSpPr>
          <p:cNvPr id="2" name="Text Placeholder 2">
            <a:extLst>
              <a:ext uri="{FF2B5EF4-FFF2-40B4-BE49-F238E27FC236}">
                <a16:creationId xmlns:a16="http://schemas.microsoft.com/office/drawing/2014/main" id="{F4FD55BF-F88F-5225-D680-6BFF462EA194}"/>
              </a:ext>
            </a:extLst>
          </p:cNvPr>
          <p:cNvSpPr txBox="1">
            <a:spLocks/>
          </p:cNvSpPr>
          <p:nvPr/>
        </p:nvSpPr>
        <p:spPr>
          <a:xfrm>
            <a:off x="404607" y="1442276"/>
            <a:ext cx="3594592" cy="117145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ct val="100000"/>
              </a:lnSpc>
              <a:spcBef>
                <a:spcPts val="200"/>
              </a:spcBef>
              <a:buClr>
                <a:srgbClr val="B6D1E1"/>
              </a:buClr>
            </a:pPr>
            <a:r>
              <a:rPr lang="sv" b="1" i="1" dirty="0">
                <a:solidFill>
                  <a:srgbClr val="84BFA4"/>
                </a:solidFill>
              </a:rPr>
              <a:t>Sociala medier är ett av de bästa marknadsföringsverktygen för nystartade livsmedelsföretag. Varför?</a:t>
            </a:r>
          </a:p>
          <a:p>
            <a:pPr marL="0" lvl="1" algn="l">
              <a:lnSpc>
                <a:spcPct val="100000"/>
              </a:lnSpc>
              <a:spcBef>
                <a:spcPts val="200"/>
              </a:spcBef>
              <a:buClr>
                <a:srgbClr val="B6D1E1"/>
              </a:buClr>
            </a:pPr>
            <a:endParaRPr lang="en-IE" b="1" i="1" dirty="0">
              <a:solidFill>
                <a:srgbClr val="84BFA4"/>
              </a:solidFill>
            </a:endParaRPr>
          </a:p>
        </p:txBody>
      </p:sp>
      <p:cxnSp>
        <p:nvCxnSpPr>
          <p:cNvPr id="3" name="Straight Connector 2">
            <a:extLst>
              <a:ext uri="{FF2B5EF4-FFF2-40B4-BE49-F238E27FC236}">
                <a16:creationId xmlns:a16="http://schemas.microsoft.com/office/drawing/2014/main" id="{3CA43801-78A0-E20B-68C0-87DF7A641ABF}"/>
              </a:ext>
            </a:extLst>
          </p:cNvPr>
          <p:cNvCxnSpPr>
            <a:cxnSpLocks/>
          </p:cNvCxnSpPr>
          <p:nvPr/>
        </p:nvCxnSpPr>
        <p:spPr>
          <a:xfrm flipV="1">
            <a:off x="4056904" y="1636258"/>
            <a:ext cx="0" cy="37509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F7E64F-70CE-08D8-BEBB-13A7E4A71B78}"/>
              </a:ext>
            </a:extLst>
          </p:cNvPr>
          <p:cNvSpPr txBox="1"/>
          <p:nvPr/>
        </p:nvSpPr>
        <p:spPr>
          <a:xfrm>
            <a:off x="4183585" y="1271267"/>
            <a:ext cx="7938269" cy="5170646"/>
          </a:xfrm>
          <a:prstGeom prst="rect">
            <a:avLst/>
          </a:prstGeom>
          <a:noFill/>
        </p:spPr>
        <p:txBody>
          <a:bodyPr wrap="square">
            <a:spAutoFit/>
          </a:bodyPr>
          <a:lstStyle/>
          <a:p>
            <a:r>
              <a:rPr lang="sv" sz="2200" b="1" dirty="0">
                <a:solidFill>
                  <a:srgbClr val="84BFA4"/>
                </a:solidFill>
              </a:rPr>
              <a:t>Det är gratis. Det är flexibelt. Det fungerar.</a:t>
            </a:r>
          </a:p>
          <a:p>
            <a:pPr marL="342900" indent="-342900">
              <a:buFont typeface="Arial" panose="020B0604020202020204" pitchFamily="34" charset="0"/>
              <a:buChar char="•"/>
            </a:pPr>
            <a:r>
              <a:rPr lang="sv" sz="2200" dirty="0"/>
              <a:t>Du behöver ingen stor budget – bara tid, omsorg och konsekvens.</a:t>
            </a:r>
          </a:p>
          <a:p>
            <a:pPr marL="342900" indent="-342900">
              <a:buFont typeface="Arial" panose="020B0604020202020204" pitchFamily="34" charset="0"/>
              <a:buChar char="•"/>
            </a:pPr>
            <a:r>
              <a:rPr lang="sv" sz="2200" dirty="0"/>
              <a:t>Det hjälper dig att få kontakt med lokala kunder eller till och med nå människor globalt.</a:t>
            </a:r>
          </a:p>
          <a:p>
            <a:pPr marL="342900" indent="-342900">
              <a:buFont typeface="Arial" panose="020B0604020202020204" pitchFamily="34" charset="0"/>
              <a:buChar char="•"/>
            </a:pPr>
            <a:r>
              <a:rPr lang="sv" sz="2200" dirty="0"/>
              <a:t>Sociala medier låter dig visa din verkliga röst, kultur och bakom kulisserna, vilket bygger förtroende.</a:t>
            </a:r>
          </a:p>
          <a:p>
            <a:endParaRPr lang="en-GB" sz="2200" dirty="0"/>
          </a:p>
          <a:p>
            <a:r>
              <a:rPr lang="sv" sz="2200" b="1" dirty="0">
                <a:solidFill>
                  <a:srgbClr val="84BFA4"/>
                </a:solidFill>
              </a:rPr>
              <a:t>Varför det fungerar för mat:</a:t>
            </a:r>
          </a:p>
          <a:p>
            <a:pPr marL="342900" indent="-342900">
              <a:buFont typeface="Arial" panose="020B0604020202020204" pitchFamily="34" charset="0"/>
              <a:buChar char="•"/>
            </a:pPr>
            <a:r>
              <a:rPr lang="sv" sz="2200" dirty="0"/>
              <a:t>Folk älskar matinnehåll – det är visuellt, känslomässigt och delbart</a:t>
            </a:r>
          </a:p>
          <a:p>
            <a:pPr marL="342900" indent="-342900">
              <a:buFont typeface="Arial" panose="020B0604020202020204" pitchFamily="34" charset="0"/>
              <a:buChar char="•"/>
            </a:pPr>
            <a:r>
              <a:rPr lang="sv" sz="2200" dirty="0"/>
              <a:t>Du kan lägga upp bilder på dina rätter, ingredienser, familjerecept eller marknadsdagar</a:t>
            </a:r>
          </a:p>
          <a:p>
            <a:pPr marL="342900" indent="-342900">
              <a:buFont typeface="Arial" panose="020B0604020202020204" pitchFamily="34" charset="0"/>
              <a:buChar char="•"/>
            </a:pPr>
            <a:r>
              <a:rPr lang="sv" sz="2200" dirty="0"/>
              <a:t>Du kan använda berättelser, videor eller filmrullar för att visa hur din mat tillagas och varför det är viktigt.</a:t>
            </a:r>
          </a:p>
          <a:p>
            <a:endParaRPr lang="en-GB" sz="2200" dirty="0"/>
          </a:p>
          <a:p>
            <a:r>
              <a:rPr lang="sv" sz="2200" b="1" dirty="0"/>
              <a:t> </a:t>
            </a:r>
            <a:endParaRPr lang="en-IE" sz="2200" dirty="0"/>
          </a:p>
        </p:txBody>
      </p:sp>
      <p:pic>
        <p:nvPicPr>
          <p:cNvPr id="5" name="Picture 4">
            <a:extLst>
              <a:ext uri="{FF2B5EF4-FFF2-40B4-BE49-F238E27FC236}">
                <a16:creationId xmlns:a16="http://schemas.microsoft.com/office/drawing/2014/main" id="{65FCFD68-D4E9-0481-DA77-276D916C6B62}"/>
              </a:ext>
            </a:extLst>
          </p:cNvPr>
          <p:cNvPicPr>
            <a:picLocks noChangeAspect="1"/>
          </p:cNvPicPr>
          <p:nvPr/>
        </p:nvPicPr>
        <p:blipFill>
          <a:blip r:embed="rId2"/>
          <a:stretch>
            <a:fillRect/>
          </a:stretch>
        </p:blipFill>
        <p:spPr>
          <a:xfrm>
            <a:off x="409431" y="3743758"/>
            <a:ext cx="3152775" cy="2695575"/>
          </a:xfrm>
          <a:prstGeom prst="rect">
            <a:avLst/>
          </a:prstGeom>
        </p:spPr>
      </p:pic>
    </p:spTree>
    <p:extLst>
      <p:ext uri="{BB962C8B-B14F-4D97-AF65-F5344CB8AC3E}">
        <p14:creationId xmlns:p14="http://schemas.microsoft.com/office/powerpoint/2010/main" val="39124138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0198F-BF62-2750-F26C-F645189E20B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5E4CF1A-0A73-E404-BE6B-3790B349D29C}"/>
              </a:ext>
            </a:extLst>
          </p:cNvPr>
          <p:cNvSpPr>
            <a:spLocks noGrp="1"/>
          </p:cNvSpPr>
          <p:nvPr>
            <p:ph type="body" sz="quarter" idx="27"/>
          </p:nvPr>
        </p:nvSpPr>
        <p:spPr/>
        <p:txBody>
          <a:bodyPr/>
          <a:lstStyle/>
          <a:p>
            <a:r>
              <a:rPr lang="sv" dirty="0"/>
              <a:t>8. VERKTYG FÖR SOCIALA MEDIER</a:t>
            </a:r>
          </a:p>
        </p:txBody>
      </p:sp>
      <p:sp>
        <p:nvSpPr>
          <p:cNvPr id="19" name="Text Placeholder 7">
            <a:extLst>
              <a:ext uri="{FF2B5EF4-FFF2-40B4-BE49-F238E27FC236}">
                <a16:creationId xmlns:a16="http://schemas.microsoft.com/office/drawing/2014/main" id="{28CEC77B-EF64-DAB2-F0EB-5FAB278FAFBD}"/>
              </a:ext>
            </a:extLst>
          </p:cNvPr>
          <p:cNvSpPr txBox="1">
            <a:spLocks/>
          </p:cNvSpPr>
          <p:nvPr/>
        </p:nvSpPr>
        <p:spPr>
          <a:xfrm>
            <a:off x="5922818" y="1636258"/>
            <a:ext cx="5470896"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a:p>
            <a:pPr>
              <a:buClr>
                <a:srgbClr val="B6D1E1"/>
              </a:buClr>
            </a:pPr>
            <a:endParaRPr lang="en-US" dirty="0"/>
          </a:p>
        </p:txBody>
      </p:sp>
      <p:sp>
        <p:nvSpPr>
          <p:cNvPr id="12" name="TextBox 11">
            <a:extLst>
              <a:ext uri="{FF2B5EF4-FFF2-40B4-BE49-F238E27FC236}">
                <a16:creationId xmlns:a16="http://schemas.microsoft.com/office/drawing/2014/main" id="{8FC9AAC1-2544-3870-AD9F-302C727B0FD2}"/>
              </a:ext>
            </a:extLst>
          </p:cNvPr>
          <p:cNvSpPr txBox="1"/>
          <p:nvPr/>
        </p:nvSpPr>
        <p:spPr>
          <a:xfrm>
            <a:off x="4183585" y="1271267"/>
            <a:ext cx="7938269" cy="769441"/>
          </a:xfrm>
          <a:prstGeom prst="rect">
            <a:avLst/>
          </a:prstGeom>
          <a:noFill/>
        </p:spPr>
        <p:txBody>
          <a:bodyPr wrap="square">
            <a:spAutoFit/>
          </a:bodyPr>
          <a:lstStyle/>
          <a:p>
            <a:endParaRPr lang="en-GB" sz="2200" dirty="0"/>
          </a:p>
          <a:p>
            <a:r>
              <a:rPr lang="sv" sz="2200" b="1" dirty="0"/>
              <a:t> </a:t>
            </a:r>
            <a:endParaRPr lang="en-IE" sz="2200" dirty="0"/>
          </a:p>
        </p:txBody>
      </p:sp>
      <p:sp>
        <p:nvSpPr>
          <p:cNvPr id="6" name="TextBox 5">
            <a:extLst>
              <a:ext uri="{FF2B5EF4-FFF2-40B4-BE49-F238E27FC236}">
                <a16:creationId xmlns:a16="http://schemas.microsoft.com/office/drawing/2014/main" id="{D544330C-242E-4D9E-5544-172A56221DA3}"/>
              </a:ext>
            </a:extLst>
          </p:cNvPr>
          <p:cNvSpPr txBox="1"/>
          <p:nvPr/>
        </p:nvSpPr>
        <p:spPr>
          <a:xfrm>
            <a:off x="396511" y="1273071"/>
            <a:ext cx="7752170" cy="4832092"/>
          </a:xfrm>
          <a:prstGeom prst="rect">
            <a:avLst/>
          </a:prstGeom>
          <a:noFill/>
        </p:spPr>
        <p:txBody>
          <a:bodyPr wrap="square">
            <a:spAutoFit/>
          </a:bodyPr>
          <a:lstStyle/>
          <a:p>
            <a:pPr>
              <a:buNone/>
            </a:pPr>
            <a:r>
              <a:rPr lang="sv" sz="2200" b="1" dirty="0">
                <a:solidFill>
                  <a:srgbClr val="84BFA4"/>
                </a:solidFill>
              </a:rPr>
              <a:t>Bygg relationer, inte bara nå ut</a:t>
            </a:r>
          </a:p>
          <a:p>
            <a:pPr>
              <a:buNone/>
            </a:pPr>
            <a:endParaRPr lang="en-GB" sz="2200" b="1" dirty="0">
              <a:solidFill>
                <a:srgbClr val="84BFA4"/>
              </a:solidFill>
            </a:endParaRPr>
          </a:p>
          <a:p>
            <a:pPr marL="342900" indent="-342900">
              <a:buFont typeface="Arial" panose="020B0604020202020204" pitchFamily="34" charset="0"/>
              <a:buChar char="•"/>
            </a:pPr>
            <a:r>
              <a:rPr lang="sv" sz="2200" dirty="0"/>
              <a:t>Sociala medier handlar inte om att vara överallt. Det handlar om att synas där det spelar roll. Börja med en plattform där din publik redan finns (som Instagram eller Facebook). Fokusera på att posta regelbundet, svara varmt och berätta din historia ett inlägg i taget.</a:t>
            </a:r>
          </a:p>
          <a:p>
            <a:pPr marL="342900" indent="-342900">
              <a:buFont typeface="Arial" panose="020B0604020202020204" pitchFamily="34" charset="0"/>
              <a:buChar char="•"/>
            </a:pPr>
            <a:r>
              <a:rPr lang="sv" sz="2200" dirty="0"/>
              <a:t>Människor följer människor. Visa den mänskliga sidan av ditt matäventyr</a:t>
            </a:r>
          </a:p>
          <a:p>
            <a:pPr marL="342900" indent="-342900">
              <a:buFont typeface="Arial" panose="020B0604020202020204" pitchFamily="34" charset="0"/>
              <a:buChar char="•"/>
            </a:pPr>
            <a:r>
              <a:rPr lang="sv" sz="2200" dirty="0"/>
              <a:t>Det är okej att börja i liten skala: ett inlägg i veckan är bättre än tystnad</a:t>
            </a:r>
          </a:p>
          <a:p>
            <a:pPr marL="342900" indent="-342900">
              <a:buFont typeface="Arial" panose="020B0604020202020204" pitchFamily="34" charset="0"/>
              <a:buChar char="•"/>
            </a:pPr>
            <a:r>
              <a:rPr lang="sv" sz="2200" dirty="0"/>
              <a:t>Fokusera på kontakt, inte perfektion – riktiga berättelser bygger lojala följare</a:t>
            </a:r>
          </a:p>
          <a:p>
            <a:pPr marL="342900" indent="-342900">
              <a:buFont typeface="Arial" panose="020B0604020202020204" pitchFamily="34" charset="0"/>
              <a:buChar char="•"/>
            </a:pPr>
            <a:r>
              <a:rPr lang="sv" sz="2200" dirty="0"/>
              <a:t>Använd dina inlägg för att inbjuda till samtal: </a:t>
            </a:r>
            <a:r>
              <a:rPr lang="sv" sz="2200" i="1" dirty="0"/>
              <a:t>”Skulle du prova den här rätten?” </a:t>
            </a:r>
            <a:r>
              <a:rPr lang="sv" sz="2200" dirty="0"/>
              <a:t>eller </a:t>
            </a:r>
            <a:r>
              <a:rPr lang="sv" sz="2200" i="1" dirty="0"/>
              <a:t>”Vilken är din favoritkomfortmat?”</a:t>
            </a:r>
            <a:endParaRPr lang="en-GB" sz="2200" dirty="0"/>
          </a:p>
        </p:txBody>
      </p:sp>
      <p:pic>
        <p:nvPicPr>
          <p:cNvPr id="2" name="Picture 1">
            <a:extLst>
              <a:ext uri="{FF2B5EF4-FFF2-40B4-BE49-F238E27FC236}">
                <a16:creationId xmlns:a16="http://schemas.microsoft.com/office/drawing/2014/main" id="{405EC349-44CB-7E6F-1FD2-14F447AD94A4}"/>
              </a:ext>
            </a:extLst>
          </p:cNvPr>
          <p:cNvPicPr>
            <a:picLocks noChangeAspect="1"/>
          </p:cNvPicPr>
          <p:nvPr/>
        </p:nvPicPr>
        <p:blipFill>
          <a:blip r:embed="rId2"/>
          <a:stretch>
            <a:fillRect/>
          </a:stretch>
        </p:blipFill>
        <p:spPr>
          <a:xfrm>
            <a:off x="8430058" y="2536393"/>
            <a:ext cx="3228975" cy="3286125"/>
          </a:xfrm>
          <a:prstGeom prst="rect">
            <a:avLst/>
          </a:prstGeom>
        </p:spPr>
      </p:pic>
    </p:spTree>
    <p:extLst>
      <p:ext uri="{BB962C8B-B14F-4D97-AF65-F5344CB8AC3E}">
        <p14:creationId xmlns:p14="http://schemas.microsoft.com/office/powerpoint/2010/main" val="40203737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9C1FC96A-C625-91C1-0253-57CCB79AEA8C}"/>
              </a:ext>
            </a:extLst>
          </p:cNvPr>
          <p:cNvSpPr txBox="1">
            <a:spLocks/>
          </p:cNvSpPr>
          <p:nvPr/>
        </p:nvSpPr>
        <p:spPr>
          <a:xfrm>
            <a:off x="5108334" y="1494708"/>
            <a:ext cx="6487552" cy="483549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sz="2200" b="1" dirty="0"/>
              <a:t>Facebook är fortfarande en av de kraftfullaste plattformarna för att få ditt företag att växa.</a:t>
            </a:r>
          </a:p>
          <a:p>
            <a:pPr>
              <a:buNone/>
            </a:pPr>
            <a:br>
              <a:rPr lang="en-GB" sz="2200" dirty="0"/>
            </a:br>
            <a:r>
              <a:rPr lang="sv" sz="2200" dirty="0"/>
              <a:t>Många använder det redan dagligen, vilket gör det till en naturlig plats att bygga synlighet och förtroende.</a:t>
            </a:r>
          </a:p>
          <a:p>
            <a:pPr>
              <a:buNone/>
            </a:pPr>
            <a:r>
              <a:rPr lang="sv" sz="2200" dirty="0"/>
              <a:t>Skapa en </a:t>
            </a:r>
            <a:r>
              <a:rPr lang="sv" sz="2200" b="1" dirty="0"/>
              <a:t>företagssida </a:t>
            </a:r>
            <a:r>
              <a:rPr lang="sv" sz="2200" dirty="0"/>
              <a:t>för att:</a:t>
            </a:r>
          </a:p>
          <a:p>
            <a:pPr marL="342900" indent="-342900">
              <a:buFont typeface="Arial" panose="020B0604020202020204" pitchFamily="34" charset="0"/>
              <a:buChar char="•"/>
            </a:pPr>
            <a:r>
              <a:rPr lang="sv" sz="2200" dirty="0"/>
              <a:t>Lägg upp bilder på din mat</a:t>
            </a:r>
          </a:p>
          <a:p>
            <a:pPr marL="342900" indent="-342900">
              <a:buFont typeface="Arial" panose="020B0604020202020204" pitchFamily="34" charset="0"/>
              <a:buChar char="•"/>
            </a:pPr>
            <a:r>
              <a:rPr lang="sv" sz="2200" dirty="0"/>
              <a:t>Dela din berättelse och dina värderingar</a:t>
            </a:r>
          </a:p>
          <a:p>
            <a:pPr marL="342900" indent="-342900">
              <a:buFont typeface="Arial" panose="020B0604020202020204" pitchFamily="34" charset="0"/>
              <a:buChar char="•"/>
            </a:pPr>
            <a:r>
              <a:rPr lang="sv" sz="2200" dirty="0"/>
              <a:t>Meddela popup-evenemang, leveranser eller marknader</a:t>
            </a:r>
          </a:p>
          <a:p>
            <a:pPr marL="342900" indent="-342900">
              <a:buFont typeface="Arial" panose="020B0604020202020204" pitchFamily="34" charset="0"/>
              <a:buChar char="•"/>
            </a:pPr>
            <a:r>
              <a:rPr lang="sv" sz="2200" dirty="0"/>
              <a:t>Bygg en lojal gemenskap</a:t>
            </a:r>
          </a:p>
          <a:p>
            <a:r>
              <a:rPr lang="sv" sz="2200" i="1" dirty="0"/>
              <a:t>Det är gratis att använda och ett bra sätt att hålla kontakten med befintliga kunder och attrahera nya </a:t>
            </a:r>
            <a:r>
              <a:rPr lang="sv" sz="1200" i="1" dirty="0"/>
              <a:t>.</a:t>
            </a:r>
            <a:endParaRPr lang="en-GB" sz="1200" dirty="0"/>
          </a:p>
          <a:p>
            <a:pPr>
              <a:lnSpc>
                <a:spcPts val="2340"/>
              </a:lnSpc>
              <a:spcBef>
                <a:spcPts val="0"/>
              </a:spcBef>
            </a:pPr>
            <a:endParaRPr lang="en-US" sz="2200" dirty="0">
              <a:solidFill>
                <a:srgbClr val="382B1B"/>
              </a:solidFill>
            </a:endParaRPr>
          </a:p>
        </p:txBody>
      </p:sp>
      <p:sp>
        <p:nvSpPr>
          <p:cNvPr id="4" name="Text Placeholder 3">
            <a:extLst>
              <a:ext uri="{FF2B5EF4-FFF2-40B4-BE49-F238E27FC236}">
                <a16:creationId xmlns:a16="http://schemas.microsoft.com/office/drawing/2014/main" id="{13773324-A30E-31E8-6C3B-8C0BEF316807}"/>
              </a:ext>
            </a:extLst>
          </p:cNvPr>
          <p:cNvSpPr txBox="1">
            <a:spLocks/>
          </p:cNvSpPr>
          <p:nvPr/>
        </p:nvSpPr>
        <p:spPr>
          <a:xfrm>
            <a:off x="24709" y="3202343"/>
            <a:ext cx="4252057" cy="199641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highlight>
                  <a:srgbClr val="84BFA4"/>
                </a:highlight>
              </a:rPr>
              <a:t>FACEBOOK </a:t>
            </a:r>
            <a:r>
              <a:rPr lang="sv" b="1" dirty="0">
                <a:solidFill>
                  <a:schemeClr val="bg1"/>
                </a:solidFill>
              </a:rPr>
              <a:t>I FOKUS SOM MARKNADSFÖRINGSVERKTYG…</a:t>
            </a:r>
          </a:p>
          <a:p>
            <a:pPr>
              <a:lnSpc>
                <a:spcPts val="3720"/>
              </a:lnSpc>
              <a:spcBef>
                <a:spcPts val="0"/>
              </a:spcBef>
            </a:pPr>
            <a:endParaRPr lang="en-US" b="1" dirty="0">
              <a:solidFill>
                <a:schemeClr val="bg1"/>
              </a:solidFill>
            </a:endParaRPr>
          </a:p>
        </p:txBody>
      </p:sp>
      <p:pic>
        <p:nvPicPr>
          <p:cNvPr id="5" name="Picture 4">
            <a:extLst>
              <a:ext uri="{FF2B5EF4-FFF2-40B4-BE49-F238E27FC236}">
                <a16:creationId xmlns:a16="http://schemas.microsoft.com/office/drawing/2014/main" id="{E2EAFE42-B0DD-80E1-DFAD-97647580F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32" y="640371"/>
            <a:ext cx="918264" cy="918264"/>
          </a:xfrm>
          <a:prstGeom prst="rect">
            <a:avLst/>
          </a:prstGeom>
        </p:spPr>
      </p:pic>
      <p:grpSp>
        <p:nvGrpSpPr>
          <p:cNvPr id="8" name="Group 7">
            <a:extLst>
              <a:ext uri="{FF2B5EF4-FFF2-40B4-BE49-F238E27FC236}">
                <a16:creationId xmlns:a16="http://schemas.microsoft.com/office/drawing/2014/main" id="{DF764E4D-8701-5787-CFC7-8C977648B36D}"/>
              </a:ext>
            </a:extLst>
          </p:cNvPr>
          <p:cNvGrpSpPr/>
          <p:nvPr/>
        </p:nvGrpSpPr>
        <p:grpSpPr>
          <a:xfrm>
            <a:off x="4143336" y="965465"/>
            <a:ext cx="1321292" cy="149694"/>
            <a:chOff x="686343" y="1065256"/>
            <a:chExt cx="2115583" cy="239682"/>
          </a:xfrm>
        </p:grpSpPr>
        <p:cxnSp>
          <p:nvCxnSpPr>
            <p:cNvPr id="16" name="Straight Connector 15">
              <a:extLst>
                <a:ext uri="{FF2B5EF4-FFF2-40B4-BE49-F238E27FC236}">
                  <a16:creationId xmlns:a16="http://schemas.microsoft.com/office/drawing/2014/main" id="{BA4A849C-6388-B075-69C6-165C53133F44}"/>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CBB4F4E1-137F-0666-19CA-418BF33233C3}"/>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Graphic 4">
            <a:extLst>
              <a:ext uri="{FF2B5EF4-FFF2-40B4-BE49-F238E27FC236}">
                <a16:creationId xmlns:a16="http://schemas.microsoft.com/office/drawing/2014/main" id="{ED45AED2-2D92-B9A7-6327-1E574B34E26D}"/>
              </a:ext>
            </a:extLst>
          </p:cNvPr>
          <p:cNvSpPr/>
          <p:nvPr/>
        </p:nvSpPr>
        <p:spPr>
          <a:xfrm>
            <a:off x="3845975" y="610378"/>
            <a:ext cx="796808" cy="82157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3393CF5E-F26F-DCB5-D783-EDB159F8AF50}"/>
              </a:ext>
            </a:extLst>
          </p:cNvPr>
          <p:cNvSpPr txBox="1">
            <a:spLocks/>
          </p:cNvSpPr>
          <p:nvPr/>
        </p:nvSpPr>
        <p:spPr>
          <a:xfrm>
            <a:off x="3795485" y="721617"/>
            <a:ext cx="897116" cy="53534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01</a:t>
            </a:r>
          </a:p>
        </p:txBody>
      </p:sp>
      <p:sp>
        <p:nvSpPr>
          <p:cNvPr id="20" name="TextBox 19">
            <a:extLst>
              <a:ext uri="{FF2B5EF4-FFF2-40B4-BE49-F238E27FC236}">
                <a16:creationId xmlns:a16="http://schemas.microsoft.com/office/drawing/2014/main" id="{887A1F5D-8191-EE0F-ED5B-8E09A7BA3484}"/>
              </a:ext>
            </a:extLst>
          </p:cNvPr>
          <p:cNvSpPr txBox="1"/>
          <p:nvPr/>
        </p:nvSpPr>
        <p:spPr>
          <a:xfrm>
            <a:off x="5566230" y="767995"/>
            <a:ext cx="6096000" cy="584775"/>
          </a:xfrm>
          <a:prstGeom prst="rect">
            <a:avLst/>
          </a:prstGeom>
          <a:noFill/>
        </p:spPr>
        <p:txBody>
          <a:bodyPr wrap="square">
            <a:spAutoFit/>
          </a:bodyPr>
          <a:lstStyle/>
          <a:p>
            <a:r>
              <a:rPr lang="sv" sz="3200" b="1" dirty="0">
                <a:solidFill>
                  <a:srgbClr val="382B1B"/>
                </a:solidFill>
              </a:rPr>
              <a:t>FACEBOOK</a:t>
            </a:r>
          </a:p>
        </p:txBody>
      </p:sp>
    </p:spTree>
    <p:extLst>
      <p:ext uri="{BB962C8B-B14F-4D97-AF65-F5344CB8AC3E}">
        <p14:creationId xmlns:p14="http://schemas.microsoft.com/office/powerpoint/2010/main" val="29404283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5FDC5239-3171-D67B-9D05-32A760554752}"/>
              </a:ext>
            </a:extLst>
          </p:cNvPr>
          <p:cNvGrpSpPr/>
          <p:nvPr/>
        </p:nvGrpSpPr>
        <p:grpSpPr>
          <a:xfrm>
            <a:off x="3795485" y="610378"/>
            <a:ext cx="1669143" cy="821571"/>
            <a:chOff x="241671" y="232608"/>
            <a:chExt cx="2672543" cy="1315456"/>
          </a:xfrm>
        </p:grpSpPr>
        <p:grpSp>
          <p:nvGrpSpPr>
            <p:cNvPr id="7" name="Group 6">
              <a:extLst>
                <a:ext uri="{FF2B5EF4-FFF2-40B4-BE49-F238E27FC236}">
                  <a16:creationId xmlns:a16="http://schemas.microsoft.com/office/drawing/2014/main" id="{C0F6CEAB-51BE-FD8B-616E-439549DA1A4A}"/>
                </a:ext>
              </a:extLst>
            </p:cNvPr>
            <p:cNvGrpSpPr/>
            <p:nvPr/>
          </p:nvGrpSpPr>
          <p:grpSpPr>
            <a:xfrm>
              <a:off x="798631" y="801155"/>
              <a:ext cx="2115583" cy="239682"/>
              <a:chOff x="686343" y="1065256"/>
              <a:chExt cx="2115583" cy="239682"/>
            </a:xfrm>
          </p:grpSpPr>
          <p:cxnSp>
            <p:nvCxnSpPr>
              <p:cNvPr id="11" name="Straight Connector 10">
                <a:extLst>
                  <a:ext uri="{FF2B5EF4-FFF2-40B4-BE49-F238E27FC236}">
                    <a16:creationId xmlns:a16="http://schemas.microsoft.com/office/drawing/2014/main" id="{A6C1CE86-513D-6B03-585A-7480DC1FA88A}"/>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C2B9D36-C6C1-ECA0-A9C8-246BC5E196CF}"/>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Graphic 4">
              <a:extLst>
                <a:ext uri="{FF2B5EF4-FFF2-40B4-BE49-F238E27FC236}">
                  <a16:creationId xmlns:a16="http://schemas.microsoft.com/office/drawing/2014/main" id="{0CE8120B-D8AD-D64F-B75B-95A205A77246}"/>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0082A43E-1407-793F-6626-8F4DAA7FEF79}"/>
                </a:ext>
              </a:extLst>
            </p:cNvPr>
            <p:cNvSpPr txBox="1">
              <a:spLocks/>
            </p:cNvSpPr>
            <p:nvPr/>
          </p:nvSpPr>
          <p:spPr>
            <a:xfrm>
              <a:off x="241671" y="410718"/>
              <a:ext cx="1436415" cy="857158"/>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01</a:t>
              </a:r>
            </a:p>
          </p:txBody>
        </p:sp>
      </p:grpSp>
      <p:sp>
        <p:nvSpPr>
          <p:cNvPr id="13" name="TextBox 12">
            <a:extLst>
              <a:ext uri="{FF2B5EF4-FFF2-40B4-BE49-F238E27FC236}">
                <a16:creationId xmlns:a16="http://schemas.microsoft.com/office/drawing/2014/main" id="{9D341E66-C9CE-1511-C1AA-B10EEA0CFE67}"/>
              </a:ext>
            </a:extLst>
          </p:cNvPr>
          <p:cNvSpPr txBox="1"/>
          <p:nvPr/>
        </p:nvSpPr>
        <p:spPr>
          <a:xfrm>
            <a:off x="5503884" y="1600590"/>
            <a:ext cx="6096000" cy="492443"/>
          </a:xfrm>
          <a:prstGeom prst="rect">
            <a:avLst/>
          </a:prstGeom>
          <a:noFill/>
        </p:spPr>
        <p:txBody>
          <a:bodyPr wrap="square">
            <a:spAutoFit/>
          </a:bodyPr>
          <a:lstStyle/>
          <a:p>
            <a:r>
              <a:rPr lang="sv" sz="2600" b="1" dirty="0">
                <a:solidFill>
                  <a:srgbClr val="382B1B"/>
                </a:solidFill>
              </a:rPr>
              <a:t>HUR DET FUNGERAR I FÖRETAG</a:t>
            </a:r>
          </a:p>
        </p:txBody>
      </p:sp>
      <p:sp>
        <p:nvSpPr>
          <p:cNvPr id="15" name="Text Placeholder 3">
            <a:extLst>
              <a:ext uri="{FF2B5EF4-FFF2-40B4-BE49-F238E27FC236}">
                <a16:creationId xmlns:a16="http://schemas.microsoft.com/office/drawing/2014/main" id="{B19091E2-91D1-5D76-54AD-901A9BDEFF02}"/>
              </a:ext>
            </a:extLst>
          </p:cNvPr>
          <p:cNvSpPr txBox="1">
            <a:spLocks/>
          </p:cNvSpPr>
          <p:nvPr/>
        </p:nvSpPr>
        <p:spPr>
          <a:xfrm>
            <a:off x="140164" y="2682798"/>
            <a:ext cx="4275147" cy="207722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highlight>
                  <a:srgbClr val="84BFA4"/>
                </a:highlight>
              </a:rPr>
              <a:t>FACEBOOK I FOKUS SOM MARKNADSFÖRINGSVERKTYG…</a:t>
            </a:r>
          </a:p>
          <a:p>
            <a:pPr>
              <a:lnSpc>
                <a:spcPts val="3720"/>
              </a:lnSpc>
              <a:spcBef>
                <a:spcPts val="0"/>
              </a:spcBef>
            </a:pPr>
            <a:endParaRPr lang="en-US" b="1" dirty="0">
              <a:solidFill>
                <a:schemeClr val="bg1"/>
              </a:solidFill>
            </a:endParaRPr>
          </a:p>
        </p:txBody>
      </p:sp>
      <p:sp>
        <p:nvSpPr>
          <p:cNvPr id="2" name="Text Placeholder 5">
            <a:extLst>
              <a:ext uri="{FF2B5EF4-FFF2-40B4-BE49-F238E27FC236}">
                <a16:creationId xmlns:a16="http://schemas.microsoft.com/office/drawing/2014/main" id="{9C1FC96A-C625-91C1-0253-57CCB79AEA8C}"/>
              </a:ext>
            </a:extLst>
          </p:cNvPr>
          <p:cNvSpPr txBox="1">
            <a:spLocks/>
          </p:cNvSpPr>
          <p:nvPr/>
        </p:nvSpPr>
        <p:spPr>
          <a:xfrm>
            <a:off x="5527770" y="2231574"/>
            <a:ext cx="6383706" cy="4397826"/>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sz="2200" dirty="0"/>
              <a:t>Facebook belönar </a:t>
            </a:r>
            <a:r>
              <a:rPr lang="sv" sz="2200" b="1" dirty="0"/>
              <a:t>engagemang. </a:t>
            </a:r>
            <a:r>
              <a:rPr lang="sv" sz="2200" dirty="0"/>
              <a:t>Ju fler människor interagerar med dina inlägg, desto mer synlighet får du.</a:t>
            </a:r>
          </a:p>
          <a:p>
            <a:r>
              <a:rPr lang="sv" sz="2200" dirty="0">
                <a:solidFill>
                  <a:srgbClr val="382B1B"/>
                </a:solidFill>
              </a:rPr>
              <a:t>Ju oftare dina fans interagerar med dig, desto oftare kommer dina inlägg att publiceras i deras nyhetsflöde. Uppmuntra följare att engagera sig på fyra sätt.</a:t>
            </a:r>
          </a:p>
          <a:p>
            <a:pPr>
              <a:lnSpc>
                <a:spcPts val="2340"/>
              </a:lnSpc>
              <a:spcBef>
                <a:spcPts val="0"/>
              </a:spcBef>
            </a:pPr>
            <a:endParaRPr lang="en-US" sz="2200" dirty="0">
              <a:solidFill>
                <a:srgbClr val="382B1B"/>
              </a:solidFill>
            </a:endParaRPr>
          </a:p>
        </p:txBody>
      </p:sp>
      <p:pic>
        <p:nvPicPr>
          <p:cNvPr id="3" name="Picture 2">
            <a:extLst>
              <a:ext uri="{FF2B5EF4-FFF2-40B4-BE49-F238E27FC236}">
                <a16:creationId xmlns:a16="http://schemas.microsoft.com/office/drawing/2014/main" id="{B61D5B4B-2E1A-2446-37DC-71B4193DD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32" y="640371"/>
            <a:ext cx="918264" cy="918264"/>
          </a:xfrm>
          <a:prstGeom prst="rect">
            <a:avLst/>
          </a:prstGeom>
        </p:spPr>
      </p:pic>
      <p:sp>
        <p:nvSpPr>
          <p:cNvPr id="4" name="Rectangle 3">
            <a:extLst>
              <a:ext uri="{FF2B5EF4-FFF2-40B4-BE49-F238E27FC236}">
                <a16:creationId xmlns:a16="http://schemas.microsoft.com/office/drawing/2014/main" id="{90234049-A3F3-7A67-AFD3-63A959B8C508}"/>
              </a:ext>
            </a:extLst>
          </p:cNvPr>
          <p:cNvSpPr/>
          <p:nvPr/>
        </p:nvSpPr>
        <p:spPr>
          <a:xfrm>
            <a:off x="5610553" y="5391796"/>
            <a:ext cx="2426818" cy="430887"/>
          </a:xfrm>
          <a:prstGeom prst="rect">
            <a:avLst/>
          </a:prstGeom>
          <a:gradFill>
            <a:gsLst>
              <a:gs pos="10000">
                <a:srgbClr val="00A3CE"/>
              </a:gs>
              <a:gs pos="100000">
                <a:srgbClr val="0092B3"/>
              </a:gs>
            </a:gsLst>
            <a:lin ang="5400000" scaled="1"/>
          </a:gradFill>
        </p:spPr>
        <p:txBody>
          <a:bodyPr wrap="none">
            <a:spAutoFit/>
          </a:bodyPr>
          <a:lstStyle/>
          <a:p>
            <a:r>
              <a:rPr lang="sv" sz="2200" dirty="0">
                <a:solidFill>
                  <a:schemeClr val="bg1"/>
                </a:solidFill>
              </a:rPr>
              <a:t>Dela det med andra</a:t>
            </a:r>
            <a:endParaRPr lang="en-US" sz="2200" dirty="0">
              <a:solidFill>
                <a:schemeClr val="bg1"/>
              </a:solidFill>
            </a:endParaRPr>
          </a:p>
        </p:txBody>
      </p:sp>
      <p:sp>
        <p:nvSpPr>
          <p:cNvPr id="5" name="Rectangle 4">
            <a:extLst>
              <a:ext uri="{FF2B5EF4-FFF2-40B4-BE49-F238E27FC236}">
                <a16:creationId xmlns:a16="http://schemas.microsoft.com/office/drawing/2014/main" id="{BF884732-BAF2-975E-5864-4FE5F8D2122A}"/>
              </a:ext>
            </a:extLst>
          </p:cNvPr>
          <p:cNvSpPr/>
          <p:nvPr/>
        </p:nvSpPr>
        <p:spPr>
          <a:xfrm>
            <a:off x="5618343" y="4788775"/>
            <a:ext cx="2419157" cy="430887"/>
          </a:xfrm>
          <a:prstGeom prst="rect">
            <a:avLst/>
          </a:prstGeom>
          <a:gradFill>
            <a:gsLst>
              <a:gs pos="10000">
                <a:srgbClr val="00A3CE"/>
              </a:gs>
              <a:gs pos="100000">
                <a:srgbClr val="0092B3"/>
              </a:gs>
            </a:gsLst>
            <a:lin ang="5400000" scaled="1"/>
          </a:gradFill>
        </p:spPr>
        <p:txBody>
          <a:bodyPr wrap="square">
            <a:spAutoFit/>
          </a:bodyPr>
          <a:lstStyle/>
          <a:p>
            <a:r>
              <a:rPr lang="sv" sz="2200" dirty="0">
                <a:solidFill>
                  <a:schemeClr val="bg1"/>
                </a:solidFill>
              </a:rPr>
              <a:t>Klicka på en länk</a:t>
            </a:r>
            <a:endParaRPr lang="en-US" sz="2200" dirty="0">
              <a:solidFill>
                <a:schemeClr val="bg1"/>
              </a:solidFill>
            </a:endParaRPr>
          </a:p>
        </p:txBody>
      </p:sp>
      <p:sp>
        <p:nvSpPr>
          <p:cNvPr id="8" name="Rectangle 7">
            <a:extLst>
              <a:ext uri="{FF2B5EF4-FFF2-40B4-BE49-F238E27FC236}">
                <a16:creationId xmlns:a16="http://schemas.microsoft.com/office/drawing/2014/main" id="{2183BEF2-D7D0-0D70-6920-5E690EE9ADED}"/>
              </a:ext>
            </a:extLst>
          </p:cNvPr>
          <p:cNvSpPr/>
          <p:nvPr/>
        </p:nvSpPr>
        <p:spPr>
          <a:xfrm>
            <a:off x="5618343" y="4322104"/>
            <a:ext cx="1477168" cy="430887"/>
          </a:xfrm>
          <a:prstGeom prst="rect">
            <a:avLst/>
          </a:prstGeom>
          <a:gradFill>
            <a:gsLst>
              <a:gs pos="10000">
                <a:srgbClr val="00A3CE"/>
              </a:gs>
              <a:gs pos="100000">
                <a:srgbClr val="0092B3"/>
              </a:gs>
            </a:gsLst>
            <a:lin ang="5400000" scaled="1"/>
          </a:gradFill>
        </p:spPr>
        <p:txBody>
          <a:bodyPr wrap="square" lIns="91440" tIns="45720" rIns="91440" bIns="45720" anchor="t">
            <a:spAutoFit/>
          </a:bodyPr>
          <a:lstStyle/>
          <a:p>
            <a:r>
              <a:rPr lang="sv" altLang="en-US" sz="2200" dirty="0">
                <a:solidFill>
                  <a:schemeClr val="bg1"/>
                </a:solidFill>
              </a:rPr>
              <a:t>Gillar det</a:t>
            </a:r>
            <a:endParaRPr lang="en-US" sz="2200" dirty="0">
              <a:solidFill>
                <a:schemeClr val="bg1"/>
              </a:solidFill>
            </a:endParaRPr>
          </a:p>
        </p:txBody>
      </p:sp>
      <p:sp>
        <p:nvSpPr>
          <p:cNvPr id="16" name="Rectangle 15">
            <a:extLst>
              <a:ext uri="{FF2B5EF4-FFF2-40B4-BE49-F238E27FC236}">
                <a16:creationId xmlns:a16="http://schemas.microsoft.com/office/drawing/2014/main" id="{6927F807-18DE-92A4-C954-21A2BA764DD1}"/>
              </a:ext>
            </a:extLst>
          </p:cNvPr>
          <p:cNvSpPr/>
          <p:nvPr/>
        </p:nvSpPr>
        <p:spPr>
          <a:xfrm>
            <a:off x="5618343" y="5939285"/>
            <a:ext cx="2997238" cy="430887"/>
          </a:xfrm>
          <a:prstGeom prst="rect">
            <a:avLst/>
          </a:prstGeom>
          <a:gradFill>
            <a:gsLst>
              <a:gs pos="10000">
                <a:srgbClr val="00A3CE"/>
              </a:gs>
              <a:gs pos="100000">
                <a:srgbClr val="0092B3"/>
              </a:gs>
            </a:gsLst>
            <a:lin ang="5400000" scaled="1"/>
          </a:gradFill>
        </p:spPr>
        <p:txBody>
          <a:bodyPr wrap="square">
            <a:spAutoFit/>
          </a:bodyPr>
          <a:lstStyle/>
          <a:p>
            <a:r>
              <a:rPr lang="sv" sz="2200" dirty="0">
                <a:solidFill>
                  <a:schemeClr val="bg1"/>
                </a:solidFill>
              </a:rPr>
              <a:t>Lämna en kommentar</a:t>
            </a:r>
            <a:endParaRPr lang="en-US" sz="2200" dirty="0">
              <a:solidFill>
                <a:schemeClr val="bg1"/>
              </a:solidFill>
            </a:endParaRPr>
          </a:p>
        </p:txBody>
      </p:sp>
      <p:grpSp>
        <p:nvGrpSpPr>
          <p:cNvPr id="17" name="Group 16">
            <a:extLst>
              <a:ext uri="{FF2B5EF4-FFF2-40B4-BE49-F238E27FC236}">
                <a16:creationId xmlns:a16="http://schemas.microsoft.com/office/drawing/2014/main" id="{AABB3072-63CF-3CA4-A42C-2EF205B572B0}"/>
              </a:ext>
            </a:extLst>
          </p:cNvPr>
          <p:cNvGrpSpPr/>
          <p:nvPr/>
        </p:nvGrpSpPr>
        <p:grpSpPr>
          <a:xfrm>
            <a:off x="4143336" y="965465"/>
            <a:ext cx="1321292" cy="149694"/>
            <a:chOff x="686343" y="1065256"/>
            <a:chExt cx="2115583" cy="239682"/>
          </a:xfrm>
        </p:grpSpPr>
        <p:cxnSp>
          <p:nvCxnSpPr>
            <p:cNvPr id="18" name="Straight Connector 17">
              <a:extLst>
                <a:ext uri="{FF2B5EF4-FFF2-40B4-BE49-F238E27FC236}">
                  <a16:creationId xmlns:a16="http://schemas.microsoft.com/office/drawing/2014/main" id="{DBEFDFE0-C481-496F-C617-37CB05EB762C}"/>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2683D32D-DF80-1B9C-B442-7A719E561253}"/>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Graphic 4">
            <a:extLst>
              <a:ext uri="{FF2B5EF4-FFF2-40B4-BE49-F238E27FC236}">
                <a16:creationId xmlns:a16="http://schemas.microsoft.com/office/drawing/2014/main" id="{391F949A-B44B-3883-63BA-BA9924225C51}"/>
              </a:ext>
            </a:extLst>
          </p:cNvPr>
          <p:cNvSpPr/>
          <p:nvPr/>
        </p:nvSpPr>
        <p:spPr>
          <a:xfrm>
            <a:off x="3845975" y="610378"/>
            <a:ext cx="796808" cy="82157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2A01E15E-576A-51B5-CA86-71031D71C3EB}"/>
              </a:ext>
            </a:extLst>
          </p:cNvPr>
          <p:cNvSpPr txBox="1">
            <a:spLocks/>
          </p:cNvSpPr>
          <p:nvPr/>
        </p:nvSpPr>
        <p:spPr>
          <a:xfrm>
            <a:off x="3795485" y="721617"/>
            <a:ext cx="897116" cy="53534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01</a:t>
            </a:r>
          </a:p>
        </p:txBody>
      </p:sp>
      <p:sp>
        <p:nvSpPr>
          <p:cNvPr id="22" name="TextBox 21">
            <a:extLst>
              <a:ext uri="{FF2B5EF4-FFF2-40B4-BE49-F238E27FC236}">
                <a16:creationId xmlns:a16="http://schemas.microsoft.com/office/drawing/2014/main" id="{D795093C-6F44-5DC5-3EE2-44F12D8833AF}"/>
              </a:ext>
            </a:extLst>
          </p:cNvPr>
          <p:cNvSpPr txBox="1"/>
          <p:nvPr/>
        </p:nvSpPr>
        <p:spPr>
          <a:xfrm>
            <a:off x="5566230" y="767995"/>
            <a:ext cx="6096000" cy="584775"/>
          </a:xfrm>
          <a:prstGeom prst="rect">
            <a:avLst/>
          </a:prstGeom>
          <a:noFill/>
        </p:spPr>
        <p:txBody>
          <a:bodyPr wrap="square">
            <a:spAutoFit/>
          </a:bodyPr>
          <a:lstStyle/>
          <a:p>
            <a:r>
              <a:rPr lang="sv" sz="3200" b="1" dirty="0">
                <a:solidFill>
                  <a:srgbClr val="382B1B"/>
                </a:solidFill>
              </a:rPr>
              <a:t>FACEBOOK</a:t>
            </a:r>
          </a:p>
        </p:txBody>
      </p:sp>
    </p:spTree>
    <p:extLst>
      <p:ext uri="{BB962C8B-B14F-4D97-AF65-F5344CB8AC3E}">
        <p14:creationId xmlns:p14="http://schemas.microsoft.com/office/powerpoint/2010/main" val="28376610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0F6CEAB-51BE-FD8B-616E-439549DA1A4A}"/>
              </a:ext>
            </a:extLst>
          </p:cNvPr>
          <p:cNvGrpSpPr/>
          <p:nvPr/>
        </p:nvGrpSpPr>
        <p:grpSpPr>
          <a:xfrm>
            <a:off x="4143336" y="965465"/>
            <a:ext cx="1321292" cy="149694"/>
            <a:chOff x="686343" y="1065256"/>
            <a:chExt cx="2115583" cy="239682"/>
          </a:xfrm>
        </p:grpSpPr>
        <p:cxnSp>
          <p:nvCxnSpPr>
            <p:cNvPr id="11" name="Straight Connector 10">
              <a:extLst>
                <a:ext uri="{FF2B5EF4-FFF2-40B4-BE49-F238E27FC236}">
                  <a16:creationId xmlns:a16="http://schemas.microsoft.com/office/drawing/2014/main" id="{A6C1CE86-513D-6B03-585A-7480DC1FA88A}"/>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C2B9D36-C6C1-ECA0-A9C8-246BC5E196CF}"/>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Graphic 4">
            <a:extLst>
              <a:ext uri="{FF2B5EF4-FFF2-40B4-BE49-F238E27FC236}">
                <a16:creationId xmlns:a16="http://schemas.microsoft.com/office/drawing/2014/main" id="{A7CDE67B-50AD-D4DF-0ED0-5FCD7A4E342E}"/>
              </a:ext>
            </a:extLst>
          </p:cNvPr>
          <p:cNvSpPr/>
          <p:nvPr/>
        </p:nvSpPr>
        <p:spPr>
          <a:xfrm>
            <a:off x="3845975" y="610378"/>
            <a:ext cx="796808" cy="82157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D01D30BA-75EF-F94E-206C-5577B34BB1E9}"/>
              </a:ext>
            </a:extLst>
          </p:cNvPr>
          <p:cNvSpPr txBox="1">
            <a:spLocks/>
          </p:cNvSpPr>
          <p:nvPr/>
        </p:nvSpPr>
        <p:spPr>
          <a:xfrm>
            <a:off x="3795485" y="721617"/>
            <a:ext cx="897116" cy="53534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01</a:t>
            </a:r>
          </a:p>
        </p:txBody>
      </p:sp>
      <p:sp>
        <p:nvSpPr>
          <p:cNvPr id="19" name="TextBox 18">
            <a:extLst>
              <a:ext uri="{FF2B5EF4-FFF2-40B4-BE49-F238E27FC236}">
                <a16:creationId xmlns:a16="http://schemas.microsoft.com/office/drawing/2014/main" id="{7104BD35-D836-4ADD-5B5A-9C51E831D70C}"/>
              </a:ext>
            </a:extLst>
          </p:cNvPr>
          <p:cNvSpPr txBox="1"/>
          <p:nvPr/>
        </p:nvSpPr>
        <p:spPr>
          <a:xfrm>
            <a:off x="5566230" y="767995"/>
            <a:ext cx="6096000" cy="584775"/>
          </a:xfrm>
          <a:prstGeom prst="rect">
            <a:avLst/>
          </a:prstGeom>
          <a:noFill/>
        </p:spPr>
        <p:txBody>
          <a:bodyPr wrap="square">
            <a:spAutoFit/>
          </a:bodyPr>
          <a:lstStyle/>
          <a:p>
            <a:r>
              <a:rPr lang="sv" sz="3200" b="1" dirty="0">
                <a:solidFill>
                  <a:srgbClr val="382B1B"/>
                </a:solidFill>
              </a:rPr>
              <a:t>FACEBOOK</a:t>
            </a:r>
          </a:p>
        </p:txBody>
      </p:sp>
      <p:sp>
        <p:nvSpPr>
          <p:cNvPr id="23" name="TextBox 22">
            <a:extLst>
              <a:ext uri="{FF2B5EF4-FFF2-40B4-BE49-F238E27FC236}">
                <a16:creationId xmlns:a16="http://schemas.microsoft.com/office/drawing/2014/main" id="{C244A4A2-7B30-A04C-3926-DED78F0AAF66}"/>
              </a:ext>
            </a:extLst>
          </p:cNvPr>
          <p:cNvSpPr txBox="1"/>
          <p:nvPr/>
        </p:nvSpPr>
        <p:spPr>
          <a:xfrm>
            <a:off x="5614721" y="1829190"/>
            <a:ext cx="6096000" cy="492443"/>
          </a:xfrm>
          <a:prstGeom prst="rect">
            <a:avLst/>
          </a:prstGeom>
          <a:noFill/>
        </p:spPr>
        <p:txBody>
          <a:bodyPr wrap="square" lIns="91440" tIns="45720" rIns="91440" bIns="45720" anchor="t">
            <a:spAutoFit/>
          </a:bodyPr>
          <a:lstStyle/>
          <a:p>
            <a:r>
              <a:rPr lang="sv" sz="2600" b="1" dirty="0">
                <a:solidFill>
                  <a:srgbClr val="382B1B"/>
                </a:solidFill>
              </a:rPr>
              <a:t>GÖR ETT GOTT INTRYCK</a:t>
            </a:r>
          </a:p>
        </p:txBody>
      </p:sp>
      <p:sp>
        <p:nvSpPr>
          <p:cNvPr id="24" name="Text Placeholder 5">
            <a:extLst>
              <a:ext uri="{FF2B5EF4-FFF2-40B4-BE49-F238E27FC236}">
                <a16:creationId xmlns:a16="http://schemas.microsoft.com/office/drawing/2014/main" id="{F0BDDDD1-0147-2FB2-0260-5E6F9FCB0708}"/>
              </a:ext>
            </a:extLst>
          </p:cNvPr>
          <p:cNvSpPr txBox="1">
            <a:spLocks/>
          </p:cNvSpPr>
          <p:nvPr/>
        </p:nvSpPr>
        <p:spPr>
          <a:xfrm>
            <a:off x="5638607" y="2460174"/>
            <a:ext cx="6121984" cy="4397826"/>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sz="2200" dirty="0"/>
              <a:t>Ditt omslagsfoto och dina bilder säger mycket om ditt varumärke. </a:t>
            </a:r>
            <a:br>
              <a:rPr lang="en-GB" sz="2200" dirty="0"/>
            </a:br>
            <a:r>
              <a:rPr lang="sv" sz="2200" dirty="0"/>
              <a:t>Gör dem vackra, välkomnande och lättförståeliga.</a:t>
            </a:r>
          </a:p>
          <a:p>
            <a:pPr>
              <a:buNone/>
            </a:pPr>
            <a:r>
              <a:rPr lang="sv" sz="2200" dirty="0"/>
              <a:t>Använd gratisverktyg som:</a:t>
            </a:r>
          </a:p>
          <a:p>
            <a:pPr marL="342900" indent="-342900">
              <a:buFont typeface="Arial" panose="020B0604020202020204" pitchFamily="34" charset="0"/>
              <a:buChar char="•"/>
            </a:pPr>
            <a:r>
              <a:rPr lang="sv" sz="2200" b="1" dirty="0"/>
              <a:t>Canva.com </a:t>
            </a:r>
            <a:r>
              <a:rPr lang="sv" sz="2200" dirty="0"/>
              <a:t>– designa inlägg, omslag, menyer med era varumärkesfärger</a:t>
            </a:r>
          </a:p>
          <a:p>
            <a:pPr marL="342900" indent="-342900">
              <a:buFont typeface="Arial" panose="020B0604020202020204" pitchFamily="34" charset="0"/>
              <a:buChar char="•"/>
            </a:pPr>
            <a:r>
              <a:rPr lang="sv" sz="2200" b="1" dirty="0"/>
              <a:t>Pagemodo.com </a:t>
            </a:r>
            <a:r>
              <a:rPr lang="sv" sz="2200" dirty="0"/>
              <a:t>– för Facebook-specifika omslagsmallar (valfritt)</a:t>
            </a:r>
          </a:p>
          <a:p>
            <a:r>
              <a:rPr lang="sv" sz="2200" i="1" dirty="0"/>
              <a:t>Visa din mat, ditt ansikte eller ditt uppdrag direkt. Håll din siddesign fräsch med säsongsbetonade uppdateringar.</a:t>
            </a:r>
            <a:endParaRPr lang="en-GB" sz="2200" dirty="0"/>
          </a:p>
          <a:p>
            <a:pPr>
              <a:lnSpc>
                <a:spcPts val="2340"/>
              </a:lnSpc>
              <a:spcBef>
                <a:spcPts val="0"/>
              </a:spcBef>
              <a:buClr>
                <a:srgbClr val="84BFA4"/>
              </a:buClr>
            </a:pPr>
            <a:endParaRPr lang="en-US" sz="2200" dirty="0">
              <a:solidFill>
                <a:srgbClr val="382B1B"/>
              </a:solidFill>
            </a:endParaRPr>
          </a:p>
        </p:txBody>
      </p:sp>
      <p:pic>
        <p:nvPicPr>
          <p:cNvPr id="2" name="Picture 1">
            <a:extLst>
              <a:ext uri="{FF2B5EF4-FFF2-40B4-BE49-F238E27FC236}">
                <a16:creationId xmlns:a16="http://schemas.microsoft.com/office/drawing/2014/main" id="{ECE181E5-2860-539B-9064-7464F07BFB9C}"/>
              </a:ext>
            </a:extLst>
          </p:cNvPr>
          <p:cNvPicPr>
            <a:picLocks noChangeAspect="1"/>
          </p:cNvPicPr>
          <p:nvPr/>
        </p:nvPicPr>
        <p:blipFill rotWithShape="1">
          <a:blip r:embed="rId2">
            <a:extLst>
              <a:ext uri="{28A0092B-C50C-407E-A947-70E740481C1C}">
                <a14:useLocalDpi xmlns:a14="http://schemas.microsoft.com/office/drawing/2010/main" val="0"/>
              </a:ext>
            </a:extLst>
          </a:blip>
          <a:srcRect l="-3424" t="-1173" r="32238" b="31702"/>
          <a:stretch/>
        </p:blipFill>
        <p:spPr>
          <a:xfrm flipH="1">
            <a:off x="-98474" y="3219408"/>
            <a:ext cx="5945010" cy="3638592"/>
          </a:xfrm>
          <a:prstGeom prst="rect">
            <a:avLst/>
          </a:prstGeom>
        </p:spPr>
      </p:pic>
      <p:grpSp>
        <p:nvGrpSpPr>
          <p:cNvPr id="6" name="Google Shape;612;p39">
            <a:extLst>
              <a:ext uri="{FF2B5EF4-FFF2-40B4-BE49-F238E27FC236}">
                <a16:creationId xmlns:a16="http://schemas.microsoft.com/office/drawing/2014/main" id="{382A16A0-F8E4-C01E-3546-0211CA3717EE}"/>
              </a:ext>
            </a:extLst>
          </p:cNvPr>
          <p:cNvGrpSpPr/>
          <p:nvPr/>
        </p:nvGrpSpPr>
        <p:grpSpPr>
          <a:xfrm>
            <a:off x="5601630" y="5930602"/>
            <a:ext cx="453026" cy="462520"/>
            <a:chOff x="3951850" y="2985350"/>
            <a:chExt cx="407950" cy="416500"/>
          </a:xfrm>
        </p:grpSpPr>
        <p:sp>
          <p:nvSpPr>
            <p:cNvPr id="8" name="Google Shape;613;p39">
              <a:extLst>
                <a:ext uri="{FF2B5EF4-FFF2-40B4-BE49-F238E27FC236}">
                  <a16:creationId xmlns:a16="http://schemas.microsoft.com/office/drawing/2014/main" id="{FC3754BE-0D8B-5FE9-AC5A-8C410E4295BB}"/>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4;p39">
              <a:extLst>
                <a:ext uri="{FF2B5EF4-FFF2-40B4-BE49-F238E27FC236}">
                  <a16:creationId xmlns:a16="http://schemas.microsoft.com/office/drawing/2014/main" id="{675D1388-9B43-8951-32D1-28EE59E38688}"/>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5;p39">
              <a:extLst>
                <a:ext uri="{FF2B5EF4-FFF2-40B4-BE49-F238E27FC236}">
                  <a16:creationId xmlns:a16="http://schemas.microsoft.com/office/drawing/2014/main" id="{8B1A07D6-A312-9023-A71B-10312FD4AF4D}"/>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6;p39">
              <a:extLst>
                <a:ext uri="{FF2B5EF4-FFF2-40B4-BE49-F238E27FC236}">
                  <a16:creationId xmlns:a16="http://schemas.microsoft.com/office/drawing/2014/main" id="{F32BF3BD-50F0-87F8-43C6-D1FAE22249FE}"/>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 Placeholder 3">
            <a:extLst>
              <a:ext uri="{FF2B5EF4-FFF2-40B4-BE49-F238E27FC236}">
                <a16:creationId xmlns:a16="http://schemas.microsoft.com/office/drawing/2014/main" id="{A61FF052-262A-E945-9060-A385436909CF}"/>
              </a:ext>
            </a:extLst>
          </p:cNvPr>
          <p:cNvSpPr txBox="1">
            <a:spLocks/>
          </p:cNvSpPr>
          <p:nvPr/>
        </p:nvSpPr>
        <p:spPr>
          <a:xfrm>
            <a:off x="10642" y="432263"/>
            <a:ext cx="4263601" cy="404420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rPr>
              <a:t>FACEBOOK I FOKUS SOM MARKNADSFÖRINGSVERKTYG…</a:t>
            </a:r>
            <a:endParaRPr lang="en-US" dirty="0">
              <a:solidFill>
                <a:schemeClr val="bg1"/>
              </a:solidFill>
            </a:endParaRPr>
          </a:p>
          <a:p>
            <a:pPr>
              <a:lnSpc>
                <a:spcPts val="3720"/>
              </a:lnSpc>
              <a:spcBef>
                <a:spcPts val="0"/>
              </a:spcBef>
            </a:pPr>
            <a:endParaRPr lang="en-US" b="1" dirty="0">
              <a:solidFill>
                <a:schemeClr val="bg1"/>
              </a:solidFill>
            </a:endParaRPr>
          </a:p>
        </p:txBody>
      </p:sp>
    </p:spTree>
    <p:extLst>
      <p:ext uri="{BB962C8B-B14F-4D97-AF65-F5344CB8AC3E}">
        <p14:creationId xmlns:p14="http://schemas.microsoft.com/office/powerpoint/2010/main" val="23313618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0F6CEAB-51BE-FD8B-616E-439549DA1A4A}"/>
              </a:ext>
            </a:extLst>
          </p:cNvPr>
          <p:cNvGrpSpPr/>
          <p:nvPr/>
        </p:nvGrpSpPr>
        <p:grpSpPr>
          <a:xfrm>
            <a:off x="4143336" y="965465"/>
            <a:ext cx="1321292" cy="149694"/>
            <a:chOff x="686343" y="1065256"/>
            <a:chExt cx="2115583" cy="239682"/>
          </a:xfrm>
        </p:grpSpPr>
        <p:cxnSp>
          <p:nvCxnSpPr>
            <p:cNvPr id="11" name="Straight Connector 10">
              <a:extLst>
                <a:ext uri="{FF2B5EF4-FFF2-40B4-BE49-F238E27FC236}">
                  <a16:creationId xmlns:a16="http://schemas.microsoft.com/office/drawing/2014/main" id="{A6C1CE86-513D-6B03-585A-7480DC1FA88A}"/>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C2B9D36-C6C1-ECA0-A9C8-246BC5E196CF}"/>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3">
            <a:extLst>
              <a:ext uri="{FF2B5EF4-FFF2-40B4-BE49-F238E27FC236}">
                <a16:creationId xmlns:a16="http://schemas.microsoft.com/office/drawing/2014/main" id="{B19091E2-91D1-5D76-54AD-901A9BDEFF02}"/>
              </a:ext>
            </a:extLst>
          </p:cNvPr>
          <p:cNvSpPr txBox="1">
            <a:spLocks/>
          </p:cNvSpPr>
          <p:nvPr/>
        </p:nvSpPr>
        <p:spPr>
          <a:xfrm>
            <a:off x="1619" y="2428798"/>
            <a:ext cx="4390601" cy="199641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highlight>
                  <a:srgbClr val="84BFA4"/>
                </a:highlight>
              </a:rPr>
              <a:t>FACEBOOK </a:t>
            </a:r>
            <a:r>
              <a:rPr lang="sv" b="1" dirty="0">
                <a:solidFill>
                  <a:schemeClr val="bg1"/>
                </a:solidFill>
              </a:rPr>
              <a:t>I FOKUS SOM MARKNADSFÖRINGSVERKTYG…</a:t>
            </a:r>
          </a:p>
          <a:p>
            <a:pPr>
              <a:lnSpc>
                <a:spcPts val="3720"/>
              </a:lnSpc>
              <a:spcBef>
                <a:spcPts val="0"/>
              </a:spcBef>
            </a:pPr>
            <a:endParaRPr lang="en-US" b="1" dirty="0">
              <a:solidFill>
                <a:schemeClr val="bg1"/>
              </a:solidFill>
            </a:endParaRPr>
          </a:p>
        </p:txBody>
      </p:sp>
      <p:pic>
        <p:nvPicPr>
          <p:cNvPr id="3" name="Picture 2">
            <a:extLst>
              <a:ext uri="{FF2B5EF4-FFF2-40B4-BE49-F238E27FC236}">
                <a16:creationId xmlns:a16="http://schemas.microsoft.com/office/drawing/2014/main" id="{B61D5B4B-2E1A-2446-37DC-71B4193DD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32" y="640371"/>
            <a:ext cx="918264" cy="918264"/>
          </a:xfrm>
          <a:prstGeom prst="rect">
            <a:avLst/>
          </a:prstGeom>
        </p:spPr>
      </p:pic>
      <p:sp>
        <p:nvSpPr>
          <p:cNvPr id="17" name="Graphic 4">
            <a:extLst>
              <a:ext uri="{FF2B5EF4-FFF2-40B4-BE49-F238E27FC236}">
                <a16:creationId xmlns:a16="http://schemas.microsoft.com/office/drawing/2014/main" id="{A7CDE67B-50AD-D4DF-0ED0-5FCD7A4E342E}"/>
              </a:ext>
            </a:extLst>
          </p:cNvPr>
          <p:cNvSpPr/>
          <p:nvPr/>
        </p:nvSpPr>
        <p:spPr>
          <a:xfrm>
            <a:off x="3845975" y="610378"/>
            <a:ext cx="796808" cy="82157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D01D30BA-75EF-F94E-206C-5577B34BB1E9}"/>
              </a:ext>
            </a:extLst>
          </p:cNvPr>
          <p:cNvSpPr txBox="1">
            <a:spLocks/>
          </p:cNvSpPr>
          <p:nvPr/>
        </p:nvSpPr>
        <p:spPr>
          <a:xfrm>
            <a:off x="3795485" y="721617"/>
            <a:ext cx="897116" cy="53534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01</a:t>
            </a:r>
          </a:p>
        </p:txBody>
      </p:sp>
      <p:sp>
        <p:nvSpPr>
          <p:cNvPr id="19" name="TextBox 18">
            <a:extLst>
              <a:ext uri="{FF2B5EF4-FFF2-40B4-BE49-F238E27FC236}">
                <a16:creationId xmlns:a16="http://schemas.microsoft.com/office/drawing/2014/main" id="{7104BD35-D836-4ADD-5B5A-9C51E831D70C}"/>
              </a:ext>
            </a:extLst>
          </p:cNvPr>
          <p:cNvSpPr txBox="1"/>
          <p:nvPr/>
        </p:nvSpPr>
        <p:spPr>
          <a:xfrm>
            <a:off x="5566230" y="767995"/>
            <a:ext cx="6096000" cy="584775"/>
          </a:xfrm>
          <a:prstGeom prst="rect">
            <a:avLst/>
          </a:prstGeom>
          <a:noFill/>
        </p:spPr>
        <p:txBody>
          <a:bodyPr wrap="square">
            <a:spAutoFit/>
          </a:bodyPr>
          <a:lstStyle/>
          <a:p>
            <a:r>
              <a:rPr lang="sv" sz="3200" b="1" dirty="0">
                <a:solidFill>
                  <a:srgbClr val="382B1B"/>
                </a:solidFill>
              </a:rPr>
              <a:t>FACEBOOK - VAR SMART</a:t>
            </a:r>
          </a:p>
        </p:txBody>
      </p:sp>
      <p:sp>
        <p:nvSpPr>
          <p:cNvPr id="24" name="Text Placeholder 5">
            <a:extLst>
              <a:ext uri="{FF2B5EF4-FFF2-40B4-BE49-F238E27FC236}">
                <a16:creationId xmlns:a16="http://schemas.microsoft.com/office/drawing/2014/main" id="{F0BDDDD1-0147-2FB2-0260-5E6F9FCB0708}"/>
              </a:ext>
            </a:extLst>
          </p:cNvPr>
          <p:cNvSpPr txBox="1">
            <a:spLocks/>
          </p:cNvSpPr>
          <p:nvPr/>
        </p:nvSpPr>
        <p:spPr>
          <a:xfrm>
            <a:off x="4780231" y="1431949"/>
            <a:ext cx="7317361" cy="4397826"/>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sz="2200" dirty="0"/>
              <a:t>Få din tid på Facebook att arbeta för dig genom att använda enkla verktyg som sparar ansträngning och ökar synligheten.</a:t>
            </a:r>
          </a:p>
          <a:p>
            <a:pPr marL="342900" indent="-342900">
              <a:buFont typeface="Arial" panose="020B0604020202020204" pitchFamily="34" charset="0"/>
              <a:buChar char="•"/>
            </a:pPr>
            <a:r>
              <a:rPr lang="sv" sz="2200" dirty="0"/>
              <a:t> </a:t>
            </a:r>
            <a:r>
              <a:rPr lang="sv" sz="2200" b="1" dirty="0"/>
              <a:t>Schemalägg inlägg </a:t>
            </a:r>
            <a:br>
              <a:rPr lang="en-GB" sz="2200" dirty="0"/>
            </a:br>
            <a:r>
              <a:rPr lang="sv" sz="2200" dirty="0"/>
              <a:t>Skriv inlägg i förväg och schemalägg dem vid bra tidpunkter.</a:t>
            </a:r>
          </a:p>
          <a:p>
            <a:pPr marL="342900" indent="-342900">
              <a:buFont typeface="Arial" panose="020B0604020202020204" pitchFamily="34" charset="0"/>
              <a:buChar char="•"/>
            </a:pPr>
            <a:r>
              <a:rPr lang="sv" sz="2200" b="1" dirty="0"/>
              <a:t>Experimentera med frekvens </a:t>
            </a:r>
            <a:br>
              <a:rPr lang="en-GB" sz="2200" dirty="0"/>
            </a:br>
            <a:r>
              <a:rPr lang="sv" sz="2200" dirty="0"/>
              <a:t>Börja smått: 1–2 gånger i veckan. Testa vad som får uppmärksamhet (foton, recept, innehåll bakom kulisserna?).</a:t>
            </a:r>
          </a:p>
          <a:p>
            <a:pPr marL="342900" indent="-342900">
              <a:buFont typeface="Arial" panose="020B0604020202020204" pitchFamily="34" charset="0"/>
              <a:buChar char="•"/>
            </a:pPr>
            <a:r>
              <a:rPr lang="sv" sz="2200" b="1" dirty="0"/>
              <a:t>Använd Facebook-annonser (om du är redo). </a:t>
            </a:r>
            <a:br>
              <a:rPr lang="en-GB" sz="2200" dirty="0"/>
            </a:br>
            <a:r>
              <a:rPr lang="sv" sz="2200" dirty="0"/>
              <a:t>Även 1–2 euro per dag kan räcka långt om du riktar in dig på rätt målgrupp. Prova:</a:t>
            </a:r>
          </a:p>
          <a:p>
            <a:pPr marL="800100" lvl="1" indent="-342900">
              <a:buFont typeface="Arial" panose="020B0604020202020204" pitchFamily="34" charset="0"/>
              <a:buChar char="•"/>
            </a:pPr>
            <a:r>
              <a:rPr lang="sv" sz="2200" b="1" dirty="0"/>
              <a:t>Sidgilla-annonser </a:t>
            </a:r>
            <a:r>
              <a:rPr lang="sv" sz="2200" dirty="0"/>
              <a:t>– för att få fler följare</a:t>
            </a:r>
          </a:p>
          <a:p>
            <a:pPr marL="800100" lvl="1" indent="-342900">
              <a:buFont typeface="Arial" panose="020B0604020202020204" pitchFamily="34" charset="0"/>
              <a:buChar char="•"/>
            </a:pPr>
            <a:r>
              <a:rPr lang="sv" sz="2200" b="1" dirty="0"/>
              <a:t>Boostade inlägg </a:t>
            </a:r>
            <a:r>
              <a:rPr lang="sv" sz="2200" dirty="0"/>
              <a:t>– för att sprida ett populärt inlägg ytterligare</a:t>
            </a:r>
          </a:p>
          <a:p>
            <a:pPr marL="800100" lvl="1" indent="-342900">
              <a:buFont typeface="Arial" panose="020B0604020202020204" pitchFamily="34" charset="0"/>
              <a:buChar char="•"/>
            </a:pPr>
            <a:r>
              <a:rPr lang="sv" sz="2200" b="1" dirty="0"/>
              <a:t>Lokal inriktning </a:t>
            </a:r>
            <a:r>
              <a:rPr lang="sv" sz="2200" dirty="0"/>
              <a:t>– perfekt för matleveranser eller evenemang</a:t>
            </a:r>
          </a:p>
        </p:txBody>
      </p:sp>
    </p:spTree>
    <p:extLst>
      <p:ext uri="{BB962C8B-B14F-4D97-AF65-F5344CB8AC3E}">
        <p14:creationId xmlns:p14="http://schemas.microsoft.com/office/powerpoint/2010/main" val="423969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MARKNADSFÖRING HANDLAR OM ATT STICKA UT!</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510038" y="1584522"/>
            <a:ext cx="7541537" cy="321128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a:p>
            <a:pPr>
              <a:buClr>
                <a:srgbClr val="B6D1E1"/>
              </a:buClr>
            </a:pPr>
            <a:endParaRPr lang="en-US" dirty="0"/>
          </a:p>
          <a:p>
            <a:pPr>
              <a:buClr>
                <a:srgbClr val="B6D1E1"/>
              </a:buClr>
            </a:pPr>
            <a:endParaRPr lang="en-US" dirty="0"/>
          </a:p>
          <a:p>
            <a:pPr>
              <a:buClr>
                <a:srgbClr val="B6D1E1"/>
              </a:buClr>
            </a:pPr>
            <a:endParaRPr lang="en-US" dirty="0"/>
          </a:p>
        </p:txBody>
      </p:sp>
      <p:pic>
        <p:nvPicPr>
          <p:cNvPr id="2" name="Picture Placeholder 11" descr="A person holding a notebook and talking on the phone&#10;&#10;Description automatically generated">
            <a:extLst>
              <a:ext uri="{FF2B5EF4-FFF2-40B4-BE49-F238E27FC236}">
                <a16:creationId xmlns:a16="http://schemas.microsoft.com/office/drawing/2014/main" id="{33EB8832-9C4F-DE7C-AB79-4514A60B3D61}"/>
              </a:ext>
            </a:extLst>
          </p:cNvPr>
          <p:cNvPicPr>
            <a:picLocks noChangeAspect="1"/>
          </p:cNvPicPr>
          <p:nvPr/>
        </p:nvPicPr>
        <p:blipFill>
          <a:blip r:embed="rId2"/>
          <a:srcRect l="31122" r="31122"/>
          <a:stretch/>
        </p:blipFill>
        <p:spPr>
          <a:xfrm>
            <a:off x="9147222" y="1584522"/>
            <a:ext cx="2534740" cy="4476750"/>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9" name="TextBox 8">
            <a:extLst>
              <a:ext uri="{FF2B5EF4-FFF2-40B4-BE49-F238E27FC236}">
                <a16:creationId xmlns:a16="http://schemas.microsoft.com/office/drawing/2014/main" id="{C85938E5-6260-4653-EA90-F5F26F811504}"/>
              </a:ext>
            </a:extLst>
          </p:cNvPr>
          <p:cNvSpPr txBox="1"/>
          <p:nvPr/>
        </p:nvSpPr>
        <p:spPr>
          <a:xfrm>
            <a:off x="343018" y="1457729"/>
            <a:ext cx="8388287" cy="5170646"/>
          </a:xfrm>
          <a:prstGeom prst="rect">
            <a:avLst/>
          </a:prstGeom>
          <a:noFill/>
        </p:spPr>
        <p:txBody>
          <a:bodyPr wrap="square">
            <a:spAutoFit/>
          </a:bodyPr>
          <a:lstStyle/>
          <a:p>
            <a:r>
              <a:rPr lang="sv" sz="2200" dirty="0"/>
              <a:t>Marknadsföring är all interaktion mellan dig och någon som kan bli din kund. Det är inte en engångsåtgärd, det är ett sätt att tänka, synas och bygga relationer konsekvent.</a:t>
            </a:r>
          </a:p>
          <a:p>
            <a:endParaRPr lang="en-GB" sz="2200" dirty="0"/>
          </a:p>
          <a:p>
            <a:r>
              <a:rPr lang="sv" sz="2200" dirty="0"/>
              <a:t>Marknadsföring är hur du sticker ut i en värld full av valmöjligheter och detta gäller särskilt i matvärlden. Att sticka ut betyder inte alltid att spendera mer. För matentreprenörer, särskilt de som precis har börjat, betyder det:</a:t>
            </a:r>
          </a:p>
          <a:p>
            <a:endParaRPr lang="en-GB" sz="2200" dirty="0"/>
          </a:p>
          <a:p>
            <a:pPr marL="285750" indent="-285750">
              <a:buFont typeface="Arial" panose="020B0604020202020204" pitchFamily="34" charset="0"/>
              <a:buChar char="•"/>
            </a:pPr>
            <a:r>
              <a:rPr lang="sv" sz="2200" dirty="0"/>
              <a:t>Dela historien bakom din mat, varför du gör det du gör</a:t>
            </a:r>
          </a:p>
          <a:p>
            <a:pPr marL="285750" indent="-285750">
              <a:buFont typeface="Arial" panose="020B0604020202020204" pitchFamily="34" charset="0"/>
              <a:buChar char="•"/>
            </a:pPr>
            <a:r>
              <a:rPr lang="sv" sz="2200" dirty="0"/>
              <a:t>Använda färger, dofter, förpackningar eller displayer för att snabbt fånga uppmärksamhet</a:t>
            </a:r>
          </a:p>
          <a:p>
            <a:pPr marL="285750" indent="-285750">
              <a:buFont typeface="Arial" panose="020B0604020202020204" pitchFamily="34" charset="0"/>
              <a:buChar char="•"/>
            </a:pPr>
            <a:r>
              <a:rPr lang="sv" sz="2200" dirty="0"/>
              <a:t>Erbjuder en unik smak, service eller upplevelse som folk minns</a:t>
            </a:r>
          </a:p>
          <a:p>
            <a:pPr marL="285750" indent="-285750">
              <a:buFont typeface="Arial" panose="020B0604020202020204" pitchFamily="34" charset="0"/>
              <a:buChar char="•"/>
            </a:pPr>
            <a:r>
              <a:rPr lang="sv" sz="2200" dirty="0"/>
              <a:t>Visa din personlighet och dina värderingar i varje interaktion, både online och personligen</a:t>
            </a:r>
          </a:p>
          <a:p>
            <a:pPr marL="285750" indent="-285750">
              <a:buFont typeface="Arial" panose="020B0604020202020204" pitchFamily="34" charset="0"/>
              <a:buChar char="•"/>
            </a:pPr>
            <a:endParaRPr lang="en-GB" sz="2200" dirty="0"/>
          </a:p>
        </p:txBody>
      </p:sp>
    </p:spTree>
    <p:extLst>
      <p:ext uri="{BB962C8B-B14F-4D97-AF65-F5344CB8AC3E}">
        <p14:creationId xmlns:p14="http://schemas.microsoft.com/office/powerpoint/2010/main" val="32062281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23090" y="0"/>
            <a:ext cx="320142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0F6CEAB-51BE-FD8B-616E-439549DA1A4A}"/>
              </a:ext>
            </a:extLst>
          </p:cNvPr>
          <p:cNvGrpSpPr/>
          <p:nvPr/>
        </p:nvGrpSpPr>
        <p:grpSpPr>
          <a:xfrm>
            <a:off x="4143336" y="965465"/>
            <a:ext cx="1321292" cy="149694"/>
            <a:chOff x="686343" y="1065256"/>
            <a:chExt cx="2115583" cy="239682"/>
          </a:xfrm>
        </p:grpSpPr>
        <p:cxnSp>
          <p:nvCxnSpPr>
            <p:cNvPr id="11" name="Straight Connector 10">
              <a:extLst>
                <a:ext uri="{FF2B5EF4-FFF2-40B4-BE49-F238E27FC236}">
                  <a16:creationId xmlns:a16="http://schemas.microsoft.com/office/drawing/2014/main" id="{A6C1CE86-513D-6B03-585A-7480DC1FA88A}"/>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C2B9D36-C6C1-ECA0-A9C8-246BC5E196CF}"/>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3">
            <a:extLst>
              <a:ext uri="{FF2B5EF4-FFF2-40B4-BE49-F238E27FC236}">
                <a16:creationId xmlns:a16="http://schemas.microsoft.com/office/drawing/2014/main" id="{B19091E2-91D1-5D76-54AD-901A9BDEFF02}"/>
              </a:ext>
            </a:extLst>
          </p:cNvPr>
          <p:cNvSpPr txBox="1">
            <a:spLocks/>
          </p:cNvSpPr>
          <p:nvPr/>
        </p:nvSpPr>
        <p:spPr>
          <a:xfrm>
            <a:off x="-8069" y="3003189"/>
            <a:ext cx="3351511" cy="19964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sz="3200" b="1" dirty="0">
                <a:solidFill>
                  <a:schemeClr val="bg1"/>
                </a:solidFill>
                <a:highlight>
                  <a:srgbClr val="84BFA4"/>
                </a:highlight>
              </a:rPr>
              <a:t>F</a:t>
            </a:r>
            <a:r>
              <a:rPr lang="sv" sz="2800" b="1" dirty="0">
                <a:solidFill>
                  <a:schemeClr val="bg1"/>
                </a:solidFill>
                <a:highlight>
                  <a:srgbClr val="84BFA4"/>
                </a:highlight>
              </a:rPr>
              <a:t>ACEBOOK </a:t>
            </a:r>
            <a:r>
              <a:rPr lang="sv" sz="2800" b="1" dirty="0">
                <a:solidFill>
                  <a:schemeClr val="bg1"/>
                </a:solidFill>
              </a:rPr>
              <a:t>I FOKUS SOM MARKNADSFÖRINGSVERKTYG…</a:t>
            </a:r>
            <a:endParaRPr lang="sv" sz="2800" b="1" dirty="0">
              <a:solidFill>
                <a:schemeClr val="bg1"/>
              </a:solidFill>
              <a:ea typeface="Calibri"/>
              <a:cs typeface="Calibri"/>
            </a:endParaRPr>
          </a:p>
          <a:p>
            <a:pPr>
              <a:lnSpc>
                <a:spcPts val="3720"/>
              </a:lnSpc>
              <a:spcBef>
                <a:spcPts val="0"/>
              </a:spcBef>
            </a:pPr>
            <a:endParaRPr lang="en-US" b="1" dirty="0">
              <a:solidFill>
                <a:schemeClr val="bg1"/>
              </a:solidFill>
            </a:endParaRPr>
          </a:p>
        </p:txBody>
      </p:sp>
      <p:pic>
        <p:nvPicPr>
          <p:cNvPr id="3" name="Picture 2">
            <a:extLst>
              <a:ext uri="{FF2B5EF4-FFF2-40B4-BE49-F238E27FC236}">
                <a16:creationId xmlns:a16="http://schemas.microsoft.com/office/drawing/2014/main" id="{B61D5B4B-2E1A-2446-37DC-71B4193DD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32" y="640371"/>
            <a:ext cx="918264" cy="918264"/>
          </a:xfrm>
          <a:prstGeom prst="rect">
            <a:avLst/>
          </a:prstGeom>
        </p:spPr>
      </p:pic>
      <p:sp>
        <p:nvSpPr>
          <p:cNvPr id="17" name="Graphic 4">
            <a:extLst>
              <a:ext uri="{FF2B5EF4-FFF2-40B4-BE49-F238E27FC236}">
                <a16:creationId xmlns:a16="http://schemas.microsoft.com/office/drawing/2014/main" id="{A7CDE67B-50AD-D4DF-0ED0-5FCD7A4E342E}"/>
              </a:ext>
            </a:extLst>
          </p:cNvPr>
          <p:cNvSpPr/>
          <p:nvPr/>
        </p:nvSpPr>
        <p:spPr>
          <a:xfrm>
            <a:off x="3845975" y="610378"/>
            <a:ext cx="796808" cy="82157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D01D30BA-75EF-F94E-206C-5577B34BB1E9}"/>
              </a:ext>
            </a:extLst>
          </p:cNvPr>
          <p:cNvSpPr txBox="1">
            <a:spLocks/>
          </p:cNvSpPr>
          <p:nvPr/>
        </p:nvSpPr>
        <p:spPr>
          <a:xfrm>
            <a:off x="3795485" y="721617"/>
            <a:ext cx="897116" cy="53534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01</a:t>
            </a:r>
          </a:p>
        </p:txBody>
      </p:sp>
      <p:sp>
        <p:nvSpPr>
          <p:cNvPr id="19" name="TextBox 18">
            <a:extLst>
              <a:ext uri="{FF2B5EF4-FFF2-40B4-BE49-F238E27FC236}">
                <a16:creationId xmlns:a16="http://schemas.microsoft.com/office/drawing/2014/main" id="{7104BD35-D836-4ADD-5B5A-9C51E831D70C}"/>
              </a:ext>
            </a:extLst>
          </p:cNvPr>
          <p:cNvSpPr txBox="1"/>
          <p:nvPr/>
        </p:nvSpPr>
        <p:spPr>
          <a:xfrm>
            <a:off x="5566230" y="767995"/>
            <a:ext cx="6306902" cy="769441"/>
          </a:xfrm>
          <a:prstGeom prst="rect">
            <a:avLst/>
          </a:prstGeom>
          <a:noFill/>
        </p:spPr>
        <p:txBody>
          <a:bodyPr wrap="square" lIns="91440" tIns="45720" rIns="91440" bIns="45720" anchor="t">
            <a:spAutoFit/>
          </a:bodyPr>
          <a:lstStyle/>
          <a:p>
            <a:pPr eaLnBrk="0" fontAlgn="base" hangingPunct="0">
              <a:spcBef>
                <a:spcPct val="0"/>
              </a:spcBef>
              <a:spcAft>
                <a:spcPct val="0"/>
              </a:spcAft>
            </a:pPr>
            <a:r>
              <a:rPr kumimoji="0" lang="sv" altLang="en-US" sz="2200" b="1" i="0" u="none" strike="noStrike" cap="none" normalizeH="0" baseline="0" dirty="0">
                <a:ln>
                  <a:noFill/>
                </a:ln>
                <a:effectLst/>
              </a:rPr>
              <a:t>ÖVERSIKT ÖVER VIDEOSTRATEGI </a:t>
            </a:r>
            <a:br>
              <a:rPr lang="sv" altLang="en-US" sz="2200" b="1" dirty="0"/>
            </a:br>
            <a:r>
              <a:rPr kumimoji="0" lang="sv" altLang="en-US" sz="2200" b="1" i="0" u="none" strike="noStrike" cap="none" normalizeH="0" baseline="0" dirty="0">
                <a:ln>
                  <a:noFill/>
                </a:ln>
                <a:effectLst/>
              </a:rPr>
              <a:t>– LIVE vs. REELS vs. STORIES</a:t>
            </a:r>
          </a:p>
        </p:txBody>
      </p:sp>
      <p:graphicFrame>
        <p:nvGraphicFramePr>
          <p:cNvPr id="2" name="Table 1">
            <a:extLst>
              <a:ext uri="{FF2B5EF4-FFF2-40B4-BE49-F238E27FC236}">
                <a16:creationId xmlns:a16="http://schemas.microsoft.com/office/drawing/2014/main" id="{4544C1F9-F7F2-A99A-FC48-3234D8996D14}"/>
              </a:ext>
            </a:extLst>
          </p:cNvPr>
          <p:cNvGraphicFramePr>
            <a:graphicFrameLocks noGrp="1"/>
          </p:cNvGraphicFramePr>
          <p:nvPr>
            <p:extLst>
              <p:ext uri="{D42A27DB-BD31-4B8C-83A1-F6EECF244321}">
                <p14:modId xmlns:p14="http://schemas.microsoft.com/office/powerpoint/2010/main" val="3301228262"/>
              </p:ext>
            </p:extLst>
          </p:nvPr>
        </p:nvGraphicFramePr>
        <p:xfrm>
          <a:off x="3252738" y="1427371"/>
          <a:ext cx="8935784" cy="5192756"/>
        </p:xfrm>
        <a:graphic>
          <a:graphicData uri="http://schemas.openxmlformats.org/drawingml/2006/table">
            <a:tbl>
              <a:tblPr/>
              <a:tblGrid>
                <a:gridCol w="1448632">
                  <a:extLst>
                    <a:ext uri="{9D8B030D-6E8A-4147-A177-3AD203B41FA5}">
                      <a16:colId xmlns:a16="http://schemas.microsoft.com/office/drawing/2014/main" val="3970068539"/>
                    </a:ext>
                  </a:extLst>
                </a:gridCol>
                <a:gridCol w="2031101">
                  <a:extLst>
                    <a:ext uri="{9D8B030D-6E8A-4147-A177-3AD203B41FA5}">
                      <a16:colId xmlns:a16="http://schemas.microsoft.com/office/drawing/2014/main" val="1304560998"/>
                    </a:ext>
                  </a:extLst>
                </a:gridCol>
                <a:gridCol w="3222105">
                  <a:extLst>
                    <a:ext uri="{9D8B030D-6E8A-4147-A177-3AD203B41FA5}">
                      <a16:colId xmlns:a16="http://schemas.microsoft.com/office/drawing/2014/main" val="1281960689"/>
                    </a:ext>
                  </a:extLst>
                </a:gridCol>
                <a:gridCol w="2233946">
                  <a:extLst>
                    <a:ext uri="{9D8B030D-6E8A-4147-A177-3AD203B41FA5}">
                      <a16:colId xmlns:a16="http://schemas.microsoft.com/office/drawing/2014/main" val="1223559152"/>
                    </a:ext>
                  </a:extLst>
                </a:gridCol>
              </a:tblGrid>
              <a:tr h="310810">
                <a:tc>
                  <a:txBody>
                    <a:bodyPr/>
                    <a:lstStyle/>
                    <a:p>
                      <a:pPr lvl="0">
                        <a:buNone/>
                      </a:pPr>
                      <a:endParaRPr lang="sv" sz="2000" b="1" dirty="0"/>
                    </a:p>
                  </a:txBody>
                  <a:tcPr marL="77701" marR="77701" marT="38851" marB="38851" anchor="ctr">
                    <a:lnL w="0">
                      <a:noFill/>
                    </a:lnL>
                    <a:lnR w="0">
                      <a:noFill/>
                    </a:lnR>
                    <a:lnT w="0">
                      <a:noFill/>
                    </a:lnT>
                    <a:lnB w="0">
                      <a:noFill/>
                    </a:lnB>
                    <a:solidFill>
                      <a:schemeClr val="accent6">
                        <a:lumMod val="20000"/>
                        <a:lumOff val="80000"/>
                      </a:schemeClr>
                    </a:solidFill>
                  </a:tcPr>
                </a:tc>
                <a:tc>
                  <a:txBody>
                    <a:bodyPr/>
                    <a:lstStyle/>
                    <a:p>
                      <a:pPr lvl="0">
                        <a:buNone/>
                      </a:pPr>
                      <a:endParaRPr lang="sv" sz="2000" b="1" dirty="0"/>
                    </a:p>
                  </a:txBody>
                  <a:tcPr marL="77701" marR="77701" marT="38851" marB="38851" anchor="ctr">
                    <a:lnL w="0">
                      <a:noFill/>
                    </a:lnL>
                    <a:lnR w="0">
                      <a:noFill/>
                    </a:lnR>
                    <a:lnT w="0">
                      <a:noFill/>
                    </a:lnT>
                    <a:lnB w="0">
                      <a:noFill/>
                    </a:lnB>
                    <a:solidFill>
                      <a:schemeClr val="accent6">
                        <a:lumMod val="20000"/>
                        <a:lumOff val="80000"/>
                      </a:schemeClr>
                    </a:solidFill>
                  </a:tcPr>
                </a:tc>
                <a:tc>
                  <a:txBody>
                    <a:bodyPr/>
                    <a:lstStyle/>
                    <a:p>
                      <a:pPr lvl="0">
                        <a:buNone/>
                      </a:pPr>
                      <a:endParaRPr lang="sv" sz="2000" b="1" dirty="0"/>
                    </a:p>
                  </a:txBody>
                  <a:tcPr marL="77701" marR="77701" marT="38851" marB="38851" anchor="ctr">
                    <a:lnL w="0">
                      <a:noFill/>
                    </a:lnL>
                    <a:lnR w="0">
                      <a:noFill/>
                    </a:lnR>
                    <a:lnT w="0">
                      <a:noFill/>
                    </a:lnT>
                    <a:lnB w="0">
                      <a:noFill/>
                    </a:lnB>
                    <a:solidFill>
                      <a:schemeClr val="accent6">
                        <a:lumMod val="20000"/>
                        <a:lumOff val="80000"/>
                      </a:schemeClr>
                    </a:solidFill>
                  </a:tcPr>
                </a:tc>
                <a:tc>
                  <a:txBody>
                    <a:bodyPr/>
                    <a:lstStyle/>
                    <a:p>
                      <a:pPr lvl="0">
                        <a:buNone/>
                      </a:pPr>
                      <a:endParaRPr lang="sv" sz="2000" b="1" dirty="0"/>
                    </a:p>
                  </a:txBody>
                  <a:tcPr marL="77701" marR="77701" marT="38851" marB="38851" anchor="ctr">
                    <a:lnL w="0">
                      <a:noFill/>
                    </a:lnL>
                    <a:lnR w="0">
                      <a:noFill/>
                    </a:lnR>
                    <a:lnT w="0">
                      <a:noFill/>
                    </a:lnT>
                    <a:lnB w="0">
                      <a:noFill/>
                    </a:lnB>
                    <a:solidFill>
                      <a:schemeClr val="accent6">
                        <a:lumMod val="20000"/>
                        <a:lumOff val="80000"/>
                      </a:schemeClr>
                    </a:solidFill>
                  </a:tcPr>
                </a:tc>
                <a:extLst>
                  <a:ext uri="{0D108BD9-81ED-4DB2-BD59-A6C34878D82A}">
                    <a16:rowId xmlns:a16="http://schemas.microsoft.com/office/drawing/2014/main" val="4235700271"/>
                  </a:ext>
                </a:extLst>
              </a:tr>
              <a:tr h="310810">
                <a:tc>
                  <a:txBody>
                    <a:bodyPr/>
                    <a:lstStyle/>
                    <a:p>
                      <a:r>
                        <a:rPr lang="sv" sz="2000" b="1" dirty="0"/>
                        <a:t>Drag</a:t>
                      </a:r>
                    </a:p>
                  </a:txBody>
                  <a:tcPr marL="77702" marR="77702" marT="38851" marB="38851" anchor="ctr">
                    <a:lnL>
                      <a:noFill/>
                    </a:lnL>
                    <a:lnR>
                      <a:noFill/>
                    </a:lnR>
                    <a:lnT>
                      <a:noFill/>
                    </a:lnT>
                    <a:lnB>
                      <a:noFill/>
                    </a:lnB>
                    <a:solidFill>
                      <a:schemeClr val="accent6">
                        <a:lumMod val="20000"/>
                        <a:lumOff val="80000"/>
                      </a:schemeClr>
                    </a:solidFill>
                  </a:tcPr>
                </a:tc>
                <a:tc>
                  <a:txBody>
                    <a:bodyPr/>
                    <a:lstStyle/>
                    <a:p>
                      <a:r>
                        <a:rPr lang="sv" sz="2000" b="1" dirty="0"/>
                        <a:t>Facebook Live (även Instagram)</a:t>
                      </a:r>
                    </a:p>
                  </a:txBody>
                  <a:tcPr marL="77702" marR="77702" marT="38851" marB="38851" anchor="ctr">
                    <a:lnL>
                      <a:noFill/>
                    </a:lnL>
                    <a:lnR>
                      <a:noFill/>
                    </a:lnR>
                    <a:lnT>
                      <a:noFill/>
                    </a:lnT>
                    <a:lnB>
                      <a:noFill/>
                    </a:lnB>
                    <a:solidFill>
                      <a:schemeClr val="accent6">
                        <a:lumMod val="20000"/>
                        <a:lumOff val="80000"/>
                      </a:schemeClr>
                    </a:solidFill>
                  </a:tcPr>
                </a:tc>
                <a:tc>
                  <a:txBody>
                    <a:bodyPr/>
                    <a:lstStyle/>
                    <a:p>
                      <a:r>
                        <a:rPr lang="sv" sz="2000" b="1" dirty="0"/>
                        <a:t>Rullar</a:t>
                      </a:r>
                    </a:p>
                  </a:txBody>
                  <a:tcPr marL="77702" marR="77702" marT="38851" marB="38851" anchor="ctr">
                    <a:lnL>
                      <a:noFill/>
                    </a:lnL>
                    <a:lnR>
                      <a:noFill/>
                    </a:lnR>
                    <a:lnT>
                      <a:noFill/>
                    </a:lnT>
                    <a:lnB>
                      <a:noFill/>
                    </a:lnB>
                    <a:solidFill>
                      <a:schemeClr val="accent6">
                        <a:lumMod val="20000"/>
                        <a:lumOff val="80000"/>
                      </a:schemeClr>
                    </a:solidFill>
                  </a:tcPr>
                </a:tc>
                <a:tc>
                  <a:txBody>
                    <a:bodyPr/>
                    <a:lstStyle/>
                    <a:p>
                      <a:r>
                        <a:rPr lang="sv" sz="2000" b="1" dirty="0"/>
                        <a:t>Berättelser</a:t>
                      </a:r>
                    </a:p>
                  </a:txBody>
                  <a:tcPr marL="77702" marR="77702" marT="38851" marB="38851"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617891987"/>
                  </a:ext>
                </a:extLst>
              </a:tr>
              <a:tr h="543917">
                <a:tc>
                  <a:txBody>
                    <a:bodyPr/>
                    <a:lstStyle/>
                    <a:p>
                      <a:r>
                        <a:rPr lang="sv" sz="1200" b="1" dirty="0"/>
                        <a:t>Längd</a:t>
                      </a:r>
                      <a:endParaRPr lang="en-IE" sz="1200"/>
                    </a:p>
                  </a:txBody>
                  <a:tcPr marL="77702" marR="77702" marT="38851" marB="38851" anchor="ctr">
                    <a:lnL>
                      <a:noFill/>
                    </a:lnL>
                    <a:lnR>
                      <a:noFill/>
                    </a:lnR>
                    <a:lnT>
                      <a:noFill/>
                    </a:lnT>
                    <a:lnB>
                      <a:noFill/>
                    </a:lnB>
                    <a:noFill/>
                  </a:tcPr>
                </a:tc>
                <a:tc>
                  <a:txBody>
                    <a:bodyPr/>
                    <a:lstStyle/>
                    <a:p>
                      <a:r>
                        <a:rPr lang="sv" sz="1200" dirty="0"/>
                        <a:t>Upp till 4 timmar</a:t>
                      </a:r>
                    </a:p>
                  </a:txBody>
                  <a:tcPr marL="77702" marR="77702" marT="38851" marB="38851" anchor="ctr">
                    <a:lnL>
                      <a:noFill/>
                    </a:lnL>
                    <a:lnR>
                      <a:noFill/>
                    </a:lnR>
                    <a:lnT>
                      <a:noFill/>
                    </a:lnT>
                    <a:lnB>
                      <a:noFill/>
                    </a:lnB>
                    <a:noFill/>
                  </a:tcPr>
                </a:tc>
                <a:tc>
                  <a:txBody>
                    <a:bodyPr/>
                    <a:lstStyle/>
                    <a:p>
                      <a:r>
                        <a:rPr lang="sv" sz="1200" dirty="0"/>
                        <a:t>Upp till 90 sekunder</a:t>
                      </a:r>
                    </a:p>
                  </a:txBody>
                  <a:tcPr marL="77702" marR="77702" marT="38851" marB="38851" anchor="ctr">
                    <a:lnL>
                      <a:noFill/>
                    </a:lnL>
                    <a:lnR>
                      <a:noFill/>
                    </a:lnR>
                    <a:lnT>
                      <a:noFill/>
                    </a:lnT>
                    <a:lnB>
                      <a:noFill/>
                    </a:lnB>
                    <a:noFill/>
                  </a:tcPr>
                </a:tc>
                <a:tc>
                  <a:txBody>
                    <a:bodyPr/>
                    <a:lstStyle/>
                    <a:p>
                      <a:r>
                        <a:rPr lang="sv" sz="1200" dirty="0"/>
                        <a:t>15 sekunder per bild (försvinner inom 24 timmar)</a:t>
                      </a:r>
                    </a:p>
                  </a:txBody>
                  <a:tcPr marL="77702" marR="77702" marT="38851" marB="38851" anchor="ctr">
                    <a:lnL>
                      <a:noFill/>
                    </a:lnL>
                    <a:lnR>
                      <a:noFill/>
                    </a:lnR>
                    <a:lnT>
                      <a:noFill/>
                    </a:lnT>
                    <a:lnB>
                      <a:noFill/>
                    </a:lnB>
                    <a:noFill/>
                  </a:tcPr>
                </a:tc>
                <a:extLst>
                  <a:ext uri="{0D108BD9-81ED-4DB2-BD59-A6C34878D82A}">
                    <a16:rowId xmlns:a16="http://schemas.microsoft.com/office/drawing/2014/main" val="1834717970"/>
                  </a:ext>
                </a:extLst>
              </a:tr>
              <a:tr h="543917">
                <a:tc>
                  <a:txBody>
                    <a:bodyPr/>
                    <a:lstStyle/>
                    <a:p>
                      <a:r>
                        <a:rPr lang="sv" sz="1200" b="1" dirty="0"/>
                        <a:t>Stil</a:t>
                      </a:r>
                      <a:endParaRPr lang="en-IE" sz="1200" dirty="0"/>
                    </a:p>
                  </a:txBody>
                  <a:tcPr marL="77702" marR="77702" marT="38851" marB="38851" anchor="ctr">
                    <a:lnL>
                      <a:noFill/>
                    </a:lnL>
                    <a:lnR>
                      <a:noFill/>
                    </a:lnR>
                    <a:lnT>
                      <a:noFill/>
                    </a:lnT>
                    <a:lnB>
                      <a:noFill/>
                    </a:lnB>
                    <a:noFill/>
                  </a:tcPr>
                </a:tc>
                <a:tc>
                  <a:txBody>
                    <a:bodyPr/>
                    <a:lstStyle/>
                    <a:p>
                      <a:r>
                        <a:rPr lang="sv" sz="1200" dirty="0"/>
                        <a:t>Realtids-, oredigerad, konversationsbaserad</a:t>
                      </a:r>
                    </a:p>
                  </a:txBody>
                  <a:tcPr marL="77702" marR="77702" marT="38851" marB="38851" anchor="ctr">
                    <a:lnL>
                      <a:noFill/>
                    </a:lnL>
                    <a:lnR>
                      <a:noFill/>
                    </a:lnR>
                    <a:lnT>
                      <a:noFill/>
                    </a:lnT>
                    <a:lnB>
                      <a:noFill/>
                    </a:lnB>
                    <a:noFill/>
                  </a:tcPr>
                </a:tc>
                <a:tc>
                  <a:txBody>
                    <a:bodyPr/>
                    <a:lstStyle/>
                    <a:p>
                      <a:r>
                        <a:rPr lang="sv" sz="1200" dirty="0"/>
                        <a:t>Redigerad, snabb, fängslande</a:t>
                      </a:r>
                    </a:p>
                  </a:txBody>
                  <a:tcPr marL="77702" marR="77702" marT="38851" marB="38851" anchor="ctr">
                    <a:lnL>
                      <a:noFill/>
                    </a:lnL>
                    <a:lnR>
                      <a:noFill/>
                    </a:lnR>
                    <a:lnT>
                      <a:noFill/>
                    </a:lnT>
                    <a:lnB>
                      <a:noFill/>
                    </a:lnB>
                    <a:noFill/>
                  </a:tcPr>
                </a:tc>
                <a:tc>
                  <a:txBody>
                    <a:bodyPr/>
                    <a:lstStyle/>
                    <a:p>
                      <a:r>
                        <a:rPr lang="sv" sz="1200" dirty="0"/>
                        <a:t>Avslappnad, spontan, bakom kulisserna</a:t>
                      </a:r>
                    </a:p>
                  </a:txBody>
                  <a:tcPr marL="77702" marR="77702" marT="38851" marB="38851" anchor="ctr">
                    <a:lnL>
                      <a:noFill/>
                    </a:lnL>
                    <a:lnR>
                      <a:noFill/>
                    </a:lnR>
                    <a:lnT>
                      <a:noFill/>
                    </a:lnT>
                    <a:lnB>
                      <a:noFill/>
                    </a:lnB>
                    <a:noFill/>
                  </a:tcPr>
                </a:tc>
                <a:extLst>
                  <a:ext uri="{0D108BD9-81ED-4DB2-BD59-A6C34878D82A}">
                    <a16:rowId xmlns:a16="http://schemas.microsoft.com/office/drawing/2014/main" val="2258073143"/>
                  </a:ext>
                </a:extLst>
              </a:tr>
              <a:tr h="543917">
                <a:tc>
                  <a:txBody>
                    <a:bodyPr/>
                    <a:lstStyle/>
                    <a:p>
                      <a:r>
                        <a:rPr lang="sv" sz="1200" b="1" dirty="0"/>
                        <a:t>Bäst för</a:t>
                      </a:r>
                      <a:endParaRPr lang="en-IE" sz="1200" dirty="0"/>
                    </a:p>
                  </a:txBody>
                  <a:tcPr marL="77702" marR="77702" marT="38851" marB="38851" anchor="ctr">
                    <a:lnL>
                      <a:noFill/>
                    </a:lnL>
                    <a:lnR>
                      <a:noFill/>
                    </a:lnR>
                    <a:lnT>
                      <a:noFill/>
                    </a:lnT>
                    <a:lnB>
                      <a:noFill/>
                    </a:lnB>
                    <a:noFill/>
                  </a:tcPr>
                </a:tc>
                <a:tc>
                  <a:txBody>
                    <a:bodyPr/>
                    <a:lstStyle/>
                    <a:p>
                      <a:r>
                        <a:rPr lang="sv" sz="1200" dirty="0"/>
                        <a:t>Frågor och svar, demonstrationer, evenemang, lanseringar</a:t>
                      </a:r>
                    </a:p>
                  </a:txBody>
                  <a:tcPr marL="77702" marR="77702" marT="38851" marB="38851" anchor="ctr">
                    <a:lnL>
                      <a:noFill/>
                    </a:lnL>
                    <a:lnR>
                      <a:noFill/>
                    </a:lnR>
                    <a:lnT>
                      <a:noFill/>
                    </a:lnT>
                    <a:lnB>
                      <a:noFill/>
                    </a:lnB>
                    <a:noFill/>
                  </a:tcPr>
                </a:tc>
                <a:tc>
                  <a:txBody>
                    <a:bodyPr/>
                    <a:lstStyle/>
                    <a:p>
                      <a:r>
                        <a:rPr lang="sv" sz="1200" dirty="0"/>
                        <a:t>Matlagning, steg för steg, reaktioner, kulturella tips</a:t>
                      </a:r>
                    </a:p>
                  </a:txBody>
                  <a:tcPr marL="77702" marR="77702" marT="38851" marB="38851" anchor="ctr">
                    <a:lnL>
                      <a:noFill/>
                    </a:lnL>
                    <a:lnR>
                      <a:noFill/>
                    </a:lnR>
                    <a:lnT>
                      <a:noFill/>
                    </a:lnT>
                    <a:lnB>
                      <a:noFill/>
                    </a:lnB>
                    <a:noFill/>
                  </a:tcPr>
                </a:tc>
                <a:tc>
                  <a:txBody>
                    <a:bodyPr/>
                    <a:lstStyle/>
                    <a:p>
                      <a:r>
                        <a:rPr lang="sv" sz="1200" dirty="0"/>
                        <a:t>Dagliga uppdateringar, specialerbjudanden, snabba nyheter</a:t>
                      </a:r>
                    </a:p>
                  </a:txBody>
                  <a:tcPr marL="77702" marR="77702" marT="38851" marB="38851" anchor="ctr">
                    <a:lnL>
                      <a:noFill/>
                    </a:lnL>
                    <a:lnR>
                      <a:noFill/>
                    </a:lnR>
                    <a:lnT>
                      <a:noFill/>
                    </a:lnT>
                    <a:lnB>
                      <a:noFill/>
                    </a:lnB>
                    <a:noFill/>
                  </a:tcPr>
                </a:tc>
                <a:extLst>
                  <a:ext uri="{0D108BD9-81ED-4DB2-BD59-A6C34878D82A}">
                    <a16:rowId xmlns:a16="http://schemas.microsoft.com/office/drawing/2014/main" val="2023972781"/>
                  </a:ext>
                </a:extLst>
              </a:tr>
              <a:tr h="777025">
                <a:tc>
                  <a:txBody>
                    <a:bodyPr/>
                    <a:lstStyle/>
                    <a:p>
                      <a:r>
                        <a:rPr lang="sv" sz="1200" b="1" dirty="0"/>
                        <a:t>Synlighet</a:t>
                      </a:r>
                      <a:endParaRPr lang="en-IE" sz="1200" dirty="0"/>
                    </a:p>
                  </a:txBody>
                  <a:tcPr marL="77702" marR="77702" marT="38851" marB="38851" anchor="ctr">
                    <a:lnL>
                      <a:noFill/>
                    </a:lnL>
                    <a:lnR>
                      <a:noFill/>
                    </a:lnR>
                    <a:lnT>
                      <a:noFill/>
                    </a:lnT>
                    <a:lnB>
                      <a:noFill/>
                    </a:lnB>
                    <a:noFill/>
                  </a:tcPr>
                </a:tc>
                <a:tc>
                  <a:txBody>
                    <a:bodyPr/>
                    <a:lstStyle/>
                    <a:p>
                      <a:r>
                        <a:rPr lang="sv" sz="1200" dirty="0"/>
                        <a:t>Sett av följare som är online </a:t>
                      </a:r>
                      <a:r>
                        <a:rPr lang="sv" sz="1200" i="1" dirty="0"/>
                        <a:t>just nu</a:t>
                      </a:r>
                      <a:endParaRPr lang="en-GB" sz="1200" dirty="0"/>
                    </a:p>
                  </a:txBody>
                  <a:tcPr marL="77702" marR="77702" marT="38851" marB="38851" anchor="ctr">
                    <a:lnL>
                      <a:noFill/>
                    </a:lnL>
                    <a:lnR>
                      <a:noFill/>
                    </a:lnR>
                    <a:lnT>
                      <a:noFill/>
                    </a:lnT>
                    <a:lnB>
                      <a:noFill/>
                    </a:lnB>
                    <a:noFill/>
                  </a:tcPr>
                </a:tc>
                <a:tc>
                  <a:txBody>
                    <a:bodyPr/>
                    <a:lstStyle/>
                    <a:p>
                      <a:r>
                        <a:rPr lang="sv" sz="1200" dirty="0"/>
                        <a:t>Visas på fliken Utforska, hög upptäcktspotential</a:t>
                      </a:r>
                    </a:p>
                  </a:txBody>
                  <a:tcPr marL="77702" marR="77702" marT="38851" marB="38851" anchor="ctr">
                    <a:lnL>
                      <a:noFill/>
                    </a:lnL>
                    <a:lnR>
                      <a:noFill/>
                    </a:lnR>
                    <a:lnT>
                      <a:noFill/>
                    </a:lnT>
                    <a:lnB>
                      <a:noFill/>
                    </a:lnB>
                    <a:noFill/>
                  </a:tcPr>
                </a:tc>
                <a:tc>
                  <a:txBody>
                    <a:bodyPr/>
                    <a:lstStyle/>
                    <a:p>
                      <a:r>
                        <a:rPr lang="sv" sz="1200" dirty="0"/>
                        <a:t>Visas för följare, högt engagemang om det publiceras dagligen</a:t>
                      </a:r>
                    </a:p>
                  </a:txBody>
                  <a:tcPr marL="77702" marR="77702" marT="38851" marB="38851" anchor="ctr">
                    <a:lnL>
                      <a:noFill/>
                    </a:lnL>
                    <a:lnR>
                      <a:noFill/>
                    </a:lnR>
                    <a:lnT>
                      <a:noFill/>
                    </a:lnT>
                    <a:lnB>
                      <a:noFill/>
                    </a:lnB>
                    <a:noFill/>
                  </a:tcPr>
                </a:tc>
                <a:extLst>
                  <a:ext uri="{0D108BD9-81ED-4DB2-BD59-A6C34878D82A}">
                    <a16:rowId xmlns:a16="http://schemas.microsoft.com/office/drawing/2014/main" val="4083353853"/>
                  </a:ext>
                </a:extLst>
              </a:tr>
              <a:tr h="543917">
                <a:tc>
                  <a:txBody>
                    <a:bodyPr/>
                    <a:lstStyle/>
                    <a:p>
                      <a:r>
                        <a:rPr lang="sv" sz="1200" b="1" dirty="0"/>
                        <a:t>Redigering</a:t>
                      </a:r>
                      <a:endParaRPr lang="en-IE" sz="1200" dirty="0"/>
                    </a:p>
                  </a:txBody>
                  <a:tcPr marL="77702" marR="77702" marT="38851" marB="38851" anchor="ctr">
                    <a:lnL>
                      <a:noFill/>
                    </a:lnL>
                    <a:lnR>
                      <a:noFill/>
                    </a:lnR>
                    <a:lnT>
                      <a:noFill/>
                    </a:lnT>
                    <a:lnB>
                      <a:noFill/>
                    </a:lnB>
                    <a:noFill/>
                  </a:tcPr>
                </a:tc>
                <a:tc>
                  <a:txBody>
                    <a:bodyPr/>
                    <a:lstStyle/>
                    <a:p>
                      <a:r>
                        <a:rPr lang="sv" sz="1200" dirty="0"/>
                        <a:t>Inte möjligt under strömning (kan sparas senare)</a:t>
                      </a:r>
                    </a:p>
                  </a:txBody>
                  <a:tcPr marL="77702" marR="77702" marT="38851" marB="38851" anchor="ctr">
                    <a:lnL>
                      <a:noFill/>
                    </a:lnL>
                    <a:lnR>
                      <a:noFill/>
                    </a:lnR>
                    <a:lnT>
                      <a:noFill/>
                    </a:lnT>
                    <a:lnB>
                      <a:noFill/>
                    </a:lnB>
                    <a:noFill/>
                  </a:tcPr>
                </a:tc>
                <a:tc>
                  <a:txBody>
                    <a:bodyPr/>
                    <a:lstStyle/>
                    <a:p>
                      <a:r>
                        <a:rPr lang="sv" sz="1200" dirty="0"/>
                        <a:t>Fullständig redigering: musik, text, effekter</a:t>
                      </a:r>
                    </a:p>
                  </a:txBody>
                  <a:tcPr marL="77702" marR="77702" marT="38851" marB="38851" anchor="ctr">
                    <a:lnL>
                      <a:noFill/>
                    </a:lnL>
                    <a:lnR>
                      <a:noFill/>
                    </a:lnR>
                    <a:lnT>
                      <a:noFill/>
                    </a:lnT>
                    <a:lnB>
                      <a:noFill/>
                    </a:lnB>
                    <a:noFill/>
                  </a:tcPr>
                </a:tc>
                <a:tc>
                  <a:txBody>
                    <a:bodyPr/>
                    <a:lstStyle/>
                    <a:p>
                      <a:r>
                        <a:rPr lang="sv" sz="1200" dirty="0"/>
                        <a:t>Lägg till klistermärken, omröstningar, text, GIF-bilder</a:t>
                      </a:r>
                    </a:p>
                  </a:txBody>
                  <a:tcPr marL="77702" marR="77702" marT="38851" marB="38851" anchor="ctr">
                    <a:lnL>
                      <a:noFill/>
                    </a:lnL>
                    <a:lnR>
                      <a:noFill/>
                    </a:lnR>
                    <a:lnT>
                      <a:noFill/>
                    </a:lnT>
                    <a:lnB>
                      <a:noFill/>
                    </a:lnB>
                    <a:noFill/>
                  </a:tcPr>
                </a:tc>
                <a:extLst>
                  <a:ext uri="{0D108BD9-81ED-4DB2-BD59-A6C34878D82A}">
                    <a16:rowId xmlns:a16="http://schemas.microsoft.com/office/drawing/2014/main" val="951497704"/>
                  </a:ext>
                </a:extLst>
              </a:tr>
              <a:tr h="543917">
                <a:tc>
                  <a:txBody>
                    <a:bodyPr/>
                    <a:lstStyle/>
                    <a:p>
                      <a:r>
                        <a:rPr lang="sv" sz="1200" b="1" dirty="0"/>
                        <a:t>Investerad tid</a:t>
                      </a:r>
                      <a:endParaRPr lang="en-IE" sz="1200" dirty="0"/>
                    </a:p>
                  </a:txBody>
                  <a:tcPr marL="77702" marR="77702" marT="38851" marB="38851" anchor="ctr">
                    <a:lnL>
                      <a:noFill/>
                    </a:lnL>
                    <a:lnR>
                      <a:noFill/>
                    </a:lnR>
                    <a:lnT>
                      <a:noFill/>
                    </a:lnT>
                    <a:lnB>
                      <a:noFill/>
                    </a:lnB>
                    <a:noFill/>
                  </a:tcPr>
                </a:tc>
                <a:tc>
                  <a:txBody>
                    <a:bodyPr/>
                    <a:lstStyle/>
                    <a:p>
                      <a:r>
                        <a:rPr lang="sv" sz="1200" dirty="0"/>
                        <a:t>Medium (platt vad ska man säga)</a:t>
                      </a:r>
                    </a:p>
                  </a:txBody>
                  <a:tcPr marL="77702" marR="77702" marT="38851" marB="38851" anchor="ctr">
                    <a:lnL>
                      <a:noFill/>
                    </a:lnL>
                    <a:lnR>
                      <a:noFill/>
                    </a:lnR>
                    <a:lnT>
                      <a:noFill/>
                    </a:lnT>
                    <a:lnB>
                      <a:noFill/>
                    </a:lnB>
                    <a:noFill/>
                  </a:tcPr>
                </a:tc>
                <a:tc>
                  <a:txBody>
                    <a:bodyPr/>
                    <a:lstStyle/>
                    <a:p>
                      <a:r>
                        <a:rPr lang="sv" sz="1200" dirty="0"/>
                        <a:t>Hög (redigering, inlägg med avsikt)</a:t>
                      </a:r>
                    </a:p>
                  </a:txBody>
                  <a:tcPr marL="77702" marR="77702" marT="38851" marB="38851" anchor="ctr">
                    <a:lnL>
                      <a:noFill/>
                    </a:lnL>
                    <a:lnR>
                      <a:noFill/>
                    </a:lnR>
                    <a:lnT>
                      <a:noFill/>
                    </a:lnT>
                    <a:lnB>
                      <a:noFill/>
                    </a:lnB>
                    <a:noFill/>
                  </a:tcPr>
                </a:tc>
                <a:tc>
                  <a:txBody>
                    <a:bodyPr/>
                    <a:lstStyle/>
                    <a:p>
                      <a:r>
                        <a:rPr lang="sv" sz="1200" dirty="0"/>
                        <a:t>Låg (publicerar just nu)</a:t>
                      </a:r>
                    </a:p>
                  </a:txBody>
                  <a:tcPr marL="77702" marR="77702" marT="38851" marB="38851" anchor="ctr">
                    <a:lnL>
                      <a:noFill/>
                    </a:lnL>
                    <a:lnR>
                      <a:noFill/>
                    </a:lnR>
                    <a:lnT>
                      <a:noFill/>
                    </a:lnT>
                    <a:lnB>
                      <a:noFill/>
                    </a:lnB>
                    <a:noFill/>
                  </a:tcPr>
                </a:tc>
                <a:extLst>
                  <a:ext uri="{0D108BD9-81ED-4DB2-BD59-A6C34878D82A}">
                    <a16:rowId xmlns:a16="http://schemas.microsoft.com/office/drawing/2014/main" val="284442660"/>
                  </a:ext>
                </a:extLst>
              </a:tr>
              <a:tr h="543917">
                <a:tc>
                  <a:txBody>
                    <a:bodyPr/>
                    <a:lstStyle/>
                    <a:p>
                      <a:r>
                        <a:rPr lang="sv" sz="1200" b="1" dirty="0"/>
                        <a:t>Exempel på användning</a:t>
                      </a:r>
                      <a:endParaRPr lang="en-IE" sz="1200" dirty="0"/>
                    </a:p>
                  </a:txBody>
                  <a:tcPr marL="77702" marR="77702" marT="38851" marB="38851" anchor="ctr">
                    <a:lnL>
                      <a:noFill/>
                    </a:lnL>
                    <a:lnR>
                      <a:noFill/>
                    </a:lnR>
                    <a:lnT>
                      <a:noFill/>
                    </a:lnT>
                    <a:lnB>
                      <a:noFill/>
                    </a:lnB>
                    <a:noFill/>
                  </a:tcPr>
                </a:tc>
                <a:tc>
                  <a:txBody>
                    <a:bodyPr/>
                    <a:lstStyle/>
                    <a:p>
                      <a:r>
                        <a:rPr lang="sv" sz="1200" dirty="0"/>
                        <a:t>"Se mig förbereda mig inför helgens marknad"</a:t>
                      </a:r>
                    </a:p>
                  </a:txBody>
                  <a:tcPr marL="77702" marR="77702" marT="38851" marB="38851" anchor="ctr">
                    <a:lnL>
                      <a:noFill/>
                    </a:lnL>
                    <a:lnR>
                      <a:noFill/>
                    </a:lnR>
                    <a:lnT>
                      <a:noFill/>
                    </a:lnT>
                    <a:lnB>
                      <a:noFill/>
                    </a:lnB>
                    <a:noFill/>
                  </a:tcPr>
                </a:tc>
                <a:tc>
                  <a:txBody>
                    <a:bodyPr/>
                    <a:lstStyle/>
                    <a:p>
                      <a:r>
                        <a:rPr lang="sv" sz="1200" dirty="0"/>
                        <a:t>"3 sätt att använda vår tamarindchutney"</a:t>
                      </a:r>
                    </a:p>
                  </a:txBody>
                  <a:tcPr marL="77702" marR="77702" marT="38851" marB="38851" anchor="ctr">
                    <a:lnL>
                      <a:noFill/>
                    </a:lnL>
                    <a:lnR>
                      <a:noFill/>
                    </a:lnR>
                    <a:lnT>
                      <a:noFill/>
                    </a:lnT>
                    <a:lnB>
                      <a:noFill/>
                    </a:lnB>
                    <a:noFill/>
                  </a:tcPr>
                </a:tc>
                <a:tc>
                  <a:txBody>
                    <a:bodyPr/>
                    <a:lstStyle/>
                    <a:p>
                      <a:r>
                        <a:rPr lang="sv" sz="1200" dirty="0"/>
                        <a:t>“Dagens meny i ståndet”</a:t>
                      </a:r>
                    </a:p>
                  </a:txBody>
                  <a:tcPr marL="77702" marR="77702" marT="38851" marB="38851" anchor="ctr">
                    <a:lnL>
                      <a:noFill/>
                    </a:lnL>
                    <a:lnR>
                      <a:noFill/>
                    </a:lnR>
                    <a:lnT>
                      <a:noFill/>
                    </a:lnT>
                    <a:lnB>
                      <a:noFill/>
                    </a:lnB>
                    <a:noFill/>
                  </a:tcPr>
                </a:tc>
                <a:extLst>
                  <a:ext uri="{0D108BD9-81ED-4DB2-BD59-A6C34878D82A}">
                    <a16:rowId xmlns:a16="http://schemas.microsoft.com/office/drawing/2014/main" val="3944559427"/>
                  </a:ext>
                </a:extLst>
              </a:tr>
            </a:tbl>
          </a:graphicData>
        </a:graphic>
      </p:graphicFrame>
    </p:spTree>
    <p:extLst>
      <p:ext uri="{BB962C8B-B14F-4D97-AF65-F5344CB8AC3E}">
        <p14:creationId xmlns:p14="http://schemas.microsoft.com/office/powerpoint/2010/main" val="27414122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0F6CEAB-51BE-FD8B-616E-439549DA1A4A}"/>
              </a:ext>
            </a:extLst>
          </p:cNvPr>
          <p:cNvGrpSpPr/>
          <p:nvPr/>
        </p:nvGrpSpPr>
        <p:grpSpPr>
          <a:xfrm>
            <a:off x="4143336" y="965465"/>
            <a:ext cx="1321292" cy="149694"/>
            <a:chOff x="686343" y="1065256"/>
            <a:chExt cx="2115583" cy="239682"/>
          </a:xfrm>
        </p:grpSpPr>
        <p:cxnSp>
          <p:nvCxnSpPr>
            <p:cNvPr id="11" name="Straight Connector 10">
              <a:extLst>
                <a:ext uri="{FF2B5EF4-FFF2-40B4-BE49-F238E27FC236}">
                  <a16:creationId xmlns:a16="http://schemas.microsoft.com/office/drawing/2014/main" id="{A6C1CE86-513D-6B03-585A-7480DC1FA88A}"/>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C2B9D36-C6C1-ECA0-A9C8-246BC5E196CF}"/>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3">
            <a:extLst>
              <a:ext uri="{FF2B5EF4-FFF2-40B4-BE49-F238E27FC236}">
                <a16:creationId xmlns:a16="http://schemas.microsoft.com/office/drawing/2014/main" id="{B19091E2-91D1-5D76-54AD-901A9BDEFF02}"/>
              </a:ext>
            </a:extLst>
          </p:cNvPr>
          <p:cNvSpPr txBox="1">
            <a:spLocks/>
          </p:cNvSpPr>
          <p:nvPr/>
        </p:nvSpPr>
        <p:spPr>
          <a:xfrm>
            <a:off x="117073" y="2855980"/>
            <a:ext cx="4021147" cy="199641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highlight>
                  <a:srgbClr val="84BFA4"/>
                </a:highlight>
              </a:rPr>
              <a:t>FACEBOOK </a:t>
            </a:r>
            <a:r>
              <a:rPr lang="sv" b="1" dirty="0">
                <a:solidFill>
                  <a:schemeClr val="bg1"/>
                </a:solidFill>
              </a:rPr>
              <a:t>I FOKUS SOM MARKNADSFÖRINGSVERKTYG…</a:t>
            </a:r>
          </a:p>
          <a:p>
            <a:pPr>
              <a:lnSpc>
                <a:spcPts val="3720"/>
              </a:lnSpc>
              <a:spcBef>
                <a:spcPts val="0"/>
              </a:spcBef>
            </a:pPr>
            <a:endParaRPr lang="en-US" b="1" dirty="0">
              <a:solidFill>
                <a:schemeClr val="bg1"/>
              </a:solidFill>
            </a:endParaRPr>
          </a:p>
        </p:txBody>
      </p:sp>
      <p:pic>
        <p:nvPicPr>
          <p:cNvPr id="3" name="Picture 2">
            <a:extLst>
              <a:ext uri="{FF2B5EF4-FFF2-40B4-BE49-F238E27FC236}">
                <a16:creationId xmlns:a16="http://schemas.microsoft.com/office/drawing/2014/main" id="{B61D5B4B-2E1A-2446-37DC-71B4193DD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32" y="640371"/>
            <a:ext cx="918264" cy="918264"/>
          </a:xfrm>
          <a:prstGeom prst="rect">
            <a:avLst/>
          </a:prstGeom>
        </p:spPr>
      </p:pic>
      <p:sp>
        <p:nvSpPr>
          <p:cNvPr id="17" name="Graphic 4">
            <a:extLst>
              <a:ext uri="{FF2B5EF4-FFF2-40B4-BE49-F238E27FC236}">
                <a16:creationId xmlns:a16="http://schemas.microsoft.com/office/drawing/2014/main" id="{A7CDE67B-50AD-D4DF-0ED0-5FCD7A4E342E}"/>
              </a:ext>
            </a:extLst>
          </p:cNvPr>
          <p:cNvSpPr/>
          <p:nvPr/>
        </p:nvSpPr>
        <p:spPr>
          <a:xfrm>
            <a:off x="3845975" y="610378"/>
            <a:ext cx="796808" cy="82157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D01D30BA-75EF-F94E-206C-5577B34BB1E9}"/>
              </a:ext>
            </a:extLst>
          </p:cNvPr>
          <p:cNvSpPr txBox="1">
            <a:spLocks/>
          </p:cNvSpPr>
          <p:nvPr/>
        </p:nvSpPr>
        <p:spPr>
          <a:xfrm>
            <a:off x="3795485" y="721617"/>
            <a:ext cx="897116" cy="53534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01</a:t>
            </a:r>
          </a:p>
        </p:txBody>
      </p:sp>
      <p:sp>
        <p:nvSpPr>
          <p:cNvPr id="19" name="TextBox 18">
            <a:extLst>
              <a:ext uri="{FF2B5EF4-FFF2-40B4-BE49-F238E27FC236}">
                <a16:creationId xmlns:a16="http://schemas.microsoft.com/office/drawing/2014/main" id="{7104BD35-D836-4ADD-5B5A-9C51E831D70C}"/>
              </a:ext>
            </a:extLst>
          </p:cNvPr>
          <p:cNvSpPr txBox="1"/>
          <p:nvPr/>
        </p:nvSpPr>
        <p:spPr>
          <a:xfrm>
            <a:off x="5464628" y="341905"/>
            <a:ext cx="6798400" cy="1077218"/>
          </a:xfrm>
          <a:prstGeom prst="rect">
            <a:avLst/>
          </a:prstGeom>
          <a:noFill/>
        </p:spPr>
        <p:txBody>
          <a:bodyPr wrap="square">
            <a:spAutoFit/>
          </a:bodyPr>
          <a:lstStyle/>
          <a:p>
            <a:r>
              <a:rPr lang="sv" sz="3200" b="1" dirty="0"/>
              <a:t>Föreslagen strategi för livsmedelsentreprenörer</a:t>
            </a:r>
            <a:endParaRPr lang="en-US" sz="3200" b="1" dirty="0">
              <a:solidFill>
                <a:srgbClr val="382B1B"/>
              </a:solidFill>
            </a:endParaRPr>
          </a:p>
        </p:txBody>
      </p:sp>
      <p:grpSp>
        <p:nvGrpSpPr>
          <p:cNvPr id="6" name="Google Shape;612;p39">
            <a:extLst>
              <a:ext uri="{FF2B5EF4-FFF2-40B4-BE49-F238E27FC236}">
                <a16:creationId xmlns:a16="http://schemas.microsoft.com/office/drawing/2014/main" id="{6FE1FF0C-A8DD-78BE-87B6-C4C4C1E4A8A2}"/>
              </a:ext>
            </a:extLst>
          </p:cNvPr>
          <p:cNvGrpSpPr/>
          <p:nvPr/>
        </p:nvGrpSpPr>
        <p:grpSpPr>
          <a:xfrm>
            <a:off x="5684757" y="5514966"/>
            <a:ext cx="453026" cy="462520"/>
            <a:chOff x="3951850" y="2985350"/>
            <a:chExt cx="407950" cy="416500"/>
          </a:xfrm>
        </p:grpSpPr>
        <p:sp>
          <p:nvSpPr>
            <p:cNvPr id="8" name="Google Shape;613;p39">
              <a:extLst>
                <a:ext uri="{FF2B5EF4-FFF2-40B4-BE49-F238E27FC236}">
                  <a16:creationId xmlns:a16="http://schemas.microsoft.com/office/drawing/2014/main" id="{7A421931-AF2E-15FB-E029-D5FC977720C9}"/>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4;p39">
              <a:extLst>
                <a:ext uri="{FF2B5EF4-FFF2-40B4-BE49-F238E27FC236}">
                  <a16:creationId xmlns:a16="http://schemas.microsoft.com/office/drawing/2014/main" id="{92DC9A88-BC00-2C0B-110F-E516CBDC86A3}"/>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5;p39">
              <a:extLst>
                <a:ext uri="{FF2B5EF4-FFF2-40B4-BE49-F238E27FC236}">
                  <a16:creationId xmlns:a16="http://schemas.microsoft.com/office/drawing/2014/main" id="{92728129-9334-27B9-561E-7FC370E8DB50}"/>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6;p39">
              <a:extLst>
                <a:ext uri="{FF2B5EF4-FFF2-40B4-BE49-F238E27FC236}">
                  <a16:creationId xmlns:a16="http://schemas.microsoft.com/office/drawing/2014/main" id="{559B482D-1101-1878-32DD-D7131F8DD27F}"/>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a:extLst>
              <a:ext uri="{FF2B5EF4-FFF2-40B4-BE49-F238E27FC236}">
                <a16:creationId xmlns:a16="http://schemas.microsoft.com/office/drawing/2014/main" id="{E49EA021-83AC-D8C6-F54D-9F15E099F9BD}"/>
              </a:ext>
            </a:extLst>
          </p:cNvPr>
          <p:cNvSpPr txBox="1"/>
          <p:nvPr/>
        </p:nvSpPr>
        <p:spPr>
          <a:xfrm>
            <a:off x="5389781" y="1366685"/>
            <a:ext cx="5980013" cy="3477875"/>
          </a:xfrm>
          <a:prstGeom prst="rect">
            <a:avLst/>
          </a:prstGeom>
          <a:noFill/>
        </p:spPr>
        <p:txBody>
          <a:bodyPr wrap="square" lIns="91440" tIns="45720" rIns="91440" bIns="45720" anchor="t">
            <a:spAutoFit/>
          </a:bodyPr>
          <a:lstStyle/>
          <a:p>
            <a:pPr>
              <a:buNone/>
            </a:pPr>
            <a:endParaRPr lang="en-GB" sz="2200" b="1" dirty="0"/>
          </a:p>
          <a:p>
            <a:pPr marL="285750" indent="-285750">
              <a:buFont typeface="Arial" panose="020B0604020202020204" pitchFamily="34" charset="0"/>
              <a:buChar char="•"/>
            </a:pPr>
            <a:r>
              <a:rPr lang="sv" sz="2200" b="1" dirty="0"/>
              <a:t>Använd Reels </a:t>
            </a:r>
            <a:r>
              <a:rPr lang="sv" sz="2200" dirty="0"/>
              <a:t>för att locka nya följare (visa din mat, din process, din energi)</a:t>
            </a:r>
          </a:p>
          <a:p>
            <a:pPr marL="285750" indent="-285750">
              <a:buFont typeface="Arial" panose="020B0604020202020204" pitchFamily="34" charset="0"/>
              <a:buChar char="•"/>
            </a:pPr>
            <a:r>
              <a:rPr lang="sv" sz="2200" b="1" dirty="0"/>
              <a:t>Använd Stories </a:t>
            </a:r>
            <a:r>
              <a:rPr lang="sv" sz="2200" dirty="0"/>
              <a:t>för att bygga daglig kontakt (snabba uppdateringar, verkliga ögonblick, omröstningar)</a:t>
            </a:r>
          </a:p>
          <a:p>
            <a:pPr marL="285750" indent="-285750">
              <a:buFont typeface="Arial" panose="020B0604020202020204" pitchFamily="34" charset="0"/>
              <a:buChar char="•"/>
            </a:pPr>
            <a:r>
              <a:rPr lang="sv" sz="2200" b="1" dirty="0"/>
              <a:t>Använd Live </a:t>
            </a:r>
            <a:r>
              <a:rPr lang="sv" sz="2200" dirty="0"/>
              <a:t>då och då för lanseringar, frågor och svar eller när du vill prata direkt med folk</a:t>
            </a:r>
          </a:p>
          <a:p>
            <a:r>
              <a:rPr lang="sv" sz="2200" i="1" dirty="0"/>
              <a:t>TIPS: Du kan återanvända dina liveinspelningar som Reels. Ett innehåll kan tjäna flera syften.</a:t>
            </a:r>
            <a:endParaRPr lang="en-GB" sz="2200" dirty="0"/>
          </a:p>
        </p:txBody>
      </p:sp>
      <p:sp>
        <p:nvSpPr>
          <p:cNvPr id="23" name="TextBox 22">
            <a:extLst>
              <a:ext uri="{FF2B5EF4-FFF2-40B4-BE49-F238E27FC236}">
                <a16:creationId xmlns:a16="http://schemas.microsoft.com/office/drawing/2014/main" id="{169475EC-E3AE-EAA8-2700-CFC20705D46D}"/>
              </a:ext>
            </a:extLst>
          </p:cNvPr>
          <p:cNvSpPr txBox="1"/>
          <p:nvPr/>
        </p:nvSpPr>
        <p:spPr>
          <a:xfrm>
            <a:off x="4256315" y="5007913"/>
            <a:ext cx="7990112" cy="1754326"/>
          </a:xfrm>
          <a:prstGeom prst="rect">
            <a:avLst/>
          </a:prstGeom>
          <a:solidFill>
            <a:schemeClr val="accent6">
              <a:lumMod val="20000"/>
              <a:lumOff val="80000"/>
            </a:schemeClr>
          </a:solidFill>
        </p:spPr>
        <p:txBody>
          <a:bodyPr wrap="square">
            <a:spAutoFit/>
          </a:bodyPr>
          <a:lstStyle/>
          <a:p>
            <a:pPr>
              <a:buNone/>
            </a:pPr>
            <a:r>
              <a:rPr lang="sv" altLang="en-US" b="1" dirty="0">
                <a:highlight>
                  <a:srgbClr val="B6D1E1"/>
                </a:highlight>
                <a:latin typeface="Arial" panose="020B0604020202020204" pitchFamily="34" charset="0"/>
              </a:rPr>
              <a:t>HANDLING</a:t>
            </a:r>
            <a:r>
              <a:rPr lang="sv" altLang="en-US" b="1" dirty="0">
                <a:latin typeface="Arial" panose="020B0604020202020204" pitchFamily="34" charset="0"/>
              </a:rPr>
              <a:t>  </a:t>
            </a:r>
            <a:r>
              <a:rPr lang="sv" b="1" dirty="0"/>
              <a:t>Kompetensutveckling via gratis onlineutbildning</a:t>
            </a:r>
          </a:p>
          <a:p>
            <a:r>
              <a:rPr lang="sv" dirty="0"/>
              <a:t>Meta Blueprint erbjuder en omfattande uppsättning kostnadsfria kurser i egen takt som hjälper dig att utveckla dina marknadsföringsfärdigheter på Facebook, Messenger, Instagram och WhatsApp. Dessa kurser täcker ämnen som att skapa en företagssida, publicera innehåll och annonsering. </a:t>
            </a:r>
            <a:r>
              <a:rPr lang="sv" dirty="0">
                <a:hlinkClick r:id="rId3"/>
              </a:rPr>
              <a:t>https://www.facebook.com/business/learn</a:t>
            </a:r>
            <a:r>
              <a:rPr lang="sv" dirty="0"/>
              <a:t> </a:t>
            </a:r>
          </a:p>
        </p:txBody>
      </p:sp>
    </p:spTree>
    <p:extLst>
      <p:ext uri="{BB962C8B-B14F-4D97-AF65-F5344CB8AC3E}">
        <p14:creationId xmlns:p14="http://schemas.microsoft.com/office/powerpoint/2010/main" val="38635956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0F6CEAB-51BE-FD8B-616E-439549DA1A4A}"/>
              </a:ext>
            </a:extLst>
          </p:cNvPr>
          <p:cNvGrpSpPr/>
          <p:nvPr/>
        </p:nvGrpSpPr>
        <p:grpSpPr>
          <a:xfrm>
            <a:off x="4168792" y="646770"/>
            <a:ext cx="1321292" cy="149694"/>
            <a:chOff x="686343" y="1065256"/>
            <a:chExt cx="2115583" cy="239682"/>
          </a:xfrm>
        </p:grpSpPr>
        <p:cxnSp>
          <p:nvCxnSpPr>
            <p:cNvPr id="11" name="Straight Connector 10">
              <a:extLst>
                <a:ext uri="{FF2B5EF4-FFF2-40B4-BE49-F238E27FC236}">
                  <a16:creationId xmlns:a16="http://schemas.microsoft.com/office/drawing/2014/main" id="{A6C1CE86-513D-6B03-585A-7480DC1FA88A}"/>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C2B9D36-C6C1-ECA0-A9C8-246BC5E196CF}"/>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3">
            <a:extLst>
              <a:ext uri="{FF2B5EF4-FFF2-40B4-BE49-F238E27FC236}">
                <a16:creationId xmlns:a16="http://schemas.microsoft.com/office/drawing/2014/main" id="{B19091E2-91D1-5D76-54AD-901A9BDEFF02}"/>
              </a:ext>
            </a:extLst>
          </p:cNvPr>
          <p:cNvSpPr txBox="1">
            <a:spLocks/>
          </p:cNvSpPr>
          <p:nvPr/>
        </p:nvSpPr>
        <p:spPr>
          <a:xfrm>
            <a:off x="128619" y="2636616"/>
            <a:ext cx="4407500" cy="199641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highlight>
                  <a:srgbClr val="84BFA4"/>
                </a:highlight>
              </a:rPr>
              <a:t>INSTAGRAM </a:t>
            </a:r>
            <a:r>
              <a:rPr lang="sv" b="1" dirty="0">
                <a:solidFill>
                  <a:schemeClr val="bg1"/>
                </a:solidFill>
              </a:rPr>
              <a:t>I FOKUS SOM MARKNADSFÖRINGSVERKTYG…</a:t>
            </a:r>
          </a:p>
          <a:p>
            <a:pPr>
              <a:lnSpc>
                <a:spcPts val="3720"/>
              </a:lnSpc>
              <a:spcBef>
                <a:spcPts val="0"/>
              </a:spcBef>
            </a:pPr>
            <a:endParaRPr lang="en-US" b="1" dirty="0">
              <a:solidFill>
                <a:schemeClr val="bg1"/>
              </a:solidFill>
            </a:endParaRPr>
          </a:p>
        </p:txBody>
      </p:sp>
      <p:sp>
        <p:nvSpPr>
          <p:cNvPr id="17" name="Graphic 4">
            <a:extLst>
              <a:ext uri="{FF2B5EF4-FFF2-40B4-BE49-F238E27FC236}">
                <a16:creationId xmlns:a16="http://schemas.microsoft.com/office/drawing/2014/main" id="{A7CDE67B-50AD-D4DF-0ED0-5FCD7A4E342E}"/>
              </a:ext>
            </a:extLst>
          </p:cNvPr>
          <p:cNvSpPr/>
          <p:nvPr/>
        </p:nvSpPr>
        <p:spPr>
          <a:xfrm>
            <a:off x="3770388" y="235984"/>
            <a:ext cx="796808" cy="82157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D01D30BA-75EF-F94E-206C-5577B34BB1E9}"/>
              </a:ext>
            </a:extLst>
          </p:cNvPr>
          <p:cNvSpPr txBox="1">
            <a:spLocks/>
          </p:cNvSpPr>
          <p:nvPr/>
        </p:nvSpPr>
        <p:spPr>
          <a:xfrm>
            <a:off x="3720760" y="342708"/>
            <a:ext cx="897116" cy="53534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02</a:t>
            </a:r>
          </a:p>
        </p:txBody>
      </p:sp>
      <p:sp>
        <p:nvSpPr>
          <p:cNvPr id="19" name="TextBox 18">
            <a:extLst>
              <a:ext uri="{FF2B5EF4-FFF2-40B4-BE49-F238E27FC236}">
                <a16:creationId xmlns:a16="http://schemas.microsoft.com/office/drawing/2014/main" id="{7104BD35-D836-4ADD-5B5A-9C51E831D70C}"/>
              </a:ext>
            </a:extLst>
          </p:cNvPr>
          <p:cNvSpPr txBox="1"/>
          <p:nvPr/>
        </p:nvSpPr>
        <p:spPr>
          <a:xfrm>
            <a:off x="5490084" y="477118"/>
            <a:ext cx="5547247" cy="498791"/>
          </a:xfrm>
          <a:prstGeom prst="rect">
            <a:avLst/>
          </a:prstGeom>
          <a:noFill/>
        </p:spPr>
        <p:txBody>
          <a:bodyPr wrap="square">
            <a:spAutoFit/>
          </a:bodyPr>
          <a:lstStyle/>
          <a:p>
            <a:pPr>
              <a:lnSpc>
                <a:spcPts val="3140"/>
              </a:lnSpc>
            </a:pPr>
            <a:r>
              <a:rPr lang="sv" sz="3200" b="1" dirty="0">
                <a:solidFill>
                  <a:srgbClr val="382B1B"/>
                </a:solidFill>
              </a:rPr>
              <a:t>INSTAGRAM</a:t>
            </a:r>
          </a:p>
        </p:txBody>
      </p:sp>
      <p:sp>
        <p:nvSpPr>
          <p:cNvPr id="24" name="Text Placeholder 6">
            <a:extLst>
              <a:ext uri="{FF2B5EF4-FFF2-40B4-BE49-F238E27FC236}">
                <a16:creationId xmlns:a16="http://schemas.microsoft.com/office/drawing/2014/main" id="{DE0EF47B-9CD7-D2A0-F40A-8FBE65FDD8F9}"/>
              </a:ext>
            </a:extLst>
          </p:cNvPr>
          <p:cNvSpPr txBox="1">
            <a:spLocks/>
          </p:cNvSpPr>
          <p:nvPr/>
        </p:nvSpPr>
        <p:spPr>
          <a:xfrm>
            <a:off x="4592709" y="1060911"/>
            <a:ext cx="7599291" cy="432054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sz="2200" dirty="0">
                <a:solidFill>
                  <a:srgbClr val="382B1B"/>
                </a:solidFill>
              </a:rPr>
              <a:t>Instagram är en kraftfull plattform för att skapa visuellt innehåll. Den sägs vara 15 gånger kraftfullare än Facebook och är </a:t>
            </a:r>
            <a:r>
              <a:rPr lang="sv" sz="2200" dirty="0"/>
              <a:t>gjord för att visa upp vacker mat, ögonblick bakom kulisserna och din berättelse som grundare. Den är byggd för:</a:t>
            </a:r>
          </a:p>
          <a:p>
            <a:pPr marL="342900" indent="-342900">
              <a:buFont typeface="Arial" panose="020B0604020202020204" pitchFamily="34" charset="0"/>
              <a:buChar char="•"/>
            </a:pPr>
            <a:r>
              <a:rPr lang="sv" sz="2200" dirty="0"/>
              <a:t>Bilder på era rätter och förpackningar</a:t>
            </a:r>
          </a:p>
          <a:p>
            <a:pPr marL="342900" indent="-342900">
              <a:buFont typeface="Arial" panose="020B0604020202020204" pitchFamily="34" charset="0"/>
              <a:buChar char="•"/>
            </a:pPr>
            <a:r>
              <a:rPr lang="sv" sz="2200" dirty="0"/>
              <a:t>Korta videor om hur du lagar mat, förbereder eller serverar</a:t>
            </a:r>
          </a:p>
          <a:p>
            <a:pPr marL="342900" indent="-342900">
              <a:buFont typeface="Arial" panose="020B0604020202020204" pitchFamily="34" charset="0"/>
              <a:buChar char="•"/>
            </a:pPr>
            <a:r>
              <a:rPr lang="sv" sz="2200" dirty="0"/>
              <a:t>Verkliga berättelser – din kultur, ditt uppdrag, din personlighet</a:t>
            </a:r>
          </a:p>
          <a:p>
            <a:r>
              <a:rPr lang="sv" sz="2200" dirty="0"/>
              <a:t>Instagram har inbyggda redigeringsverktyg och filter som hjälper även nybörjare att få inlägg att se polerade och professionella ut.</a:t>
            </a:r>
          </a:p>
          <a:p>
            <a:pPr>
              <a:lnSpc>
                <a:spcPts val="2320"/>
              </a:lnSpc>
              <a:spcBef>
                <a:spcPts val="0"/>
              </a:spcBef>
            </a:pPr>
            <a:endParaRPr lang="en-US" sz="2200" dirty="0">
              <a:solidFill>
                <a:srgbClr val="382B1B"/>
              </a:solidFill>
            </a:endParaRPr>
          </a:p>
          <a:p>
            <a:pPr>
              <a:lnSpc>
                <a:spcPts val="2320"/>
              </a:lnSpc>
              <a:spcBef>
                <a:spcPts val="0"/>
              </a:spcBef>
            </a:pPr>
            <a:endParaRPr lang="en-US" sz="2200" dirty="0">
              <a:solidFill>
                <a:srgbClr val="382B1B"/>
              </a:solidFill>
            </a:endParaRPr>
          </a:p>
          <a:p>
            <a:pPr>
              <a:lnSpc>
                <a:spcPts val="2320"/>
              </a:lnSpc>
              <a:spcBef>
                <a:spcPts val="0"/>
              </a:spcBef>
            </a:pPr>
            <a:endParaRPr lang="en-US" sz="2200" dirty="0">
              <a:solidFill>
                <a:srgbClr val="382B1B"/>
              </a:solidFill>
            </a:endParaRPr>
          </a:p>
          <a:p>
            <a:pPr>
              <a:lnSpc>
                <a:spcPts val="2320"/>
              </a:lnSpc>
              <a:spcBef>
                <a:spcPts val="0"/>
              </a:spcBef>
            </a:pPr>
            <a:endParaRPr lang="en-US" sz="2200" dirty="0">
              <a:solidFill>
                <a:srgbClr val="382B1B"/>
              </a:solidFill>
            </a:endParaRPr>
          </a:p>
        </p:txBody>
      </p:sp>
      <p:pic>
        <p:nvPicPr>
          <p:cNvPr id="2" name="Picture 1">
            <a:extLst>
              <a:ext uri="{FF2B5EF4-FFF2-40B4-BE49-F238E27FC236}">
                <a16:creationId xmlns:a16="http://schemas.microsoft.com/office/drawing/2014/main" id="{9DE71A80-36E5-F1F1-0D8D-112EC55F1CE5}"/>
              </a:ext>
            </a:extLst>
          </p:cNvPr>
          <p:cNvPicPr>
            <a:picLocks noChangeAspect="1"/>
          </p:cNvPicPr>
          <p:nvPr/>
        </p:nvPicPr>
        <p:blipFill rotWithShape="1">
          <a:blip r:embed="rId2">
            <a:extLst>
              <a:ext uri="{28A0092B-C50C-407E-A947-70E740481C1C}">
                <a14:useLocalDpi xmlns:a14="http://schemas.microsoft.com/office/drawing/2010/main" val="0"/>
              </a:ext>
            </a:extLst>
          </a:blip>
          <a:srcRect l="-3424" t="-1173" r="32238" b="30968"/>
          <a:stretch/>
        </p:blipFill>
        <p:spPr>
          <a:xfrm>
            <a:off x="7009770" y="4124618"/>
            <a:ext cx="5297067" cy="3276301"/>
          </a:xfrm>
          <a:prstGeom prst="rect">
            <a:avLst/>
          </a:prstGeom>
        </p:spPr>
      </p:pic>
      <p:sp>
        <p:nvSpPr>
          <p:cNvPr id="3" name="Rectangle 2">
            <a:hlinkClick r:id="rId3"/>
            <a:extLst>
              <a:ext uri="{FF2B5EF4-FFF2-40B4-BE49-F238E27FC236}">
                <a16:creationId xmlns:a16="http://schemas.microsoft.com/office/drawing/2014/main" id="{B188837A-D903-E67F-C812-4F7F7CBA61DD}"/>
              </a:ext>
            </a:extLst>
          </p:cNvPr>
          <p:cNvSpPr/>
          <p:nvPr/>
        </p:nvSpPr>
        <p:spPr>
          <a:xfrm>
            <a:off x="7931785" y="4870599"/>
            <a:ext cx="3055275" cy="2006297"/>
          </a:xfrm>
          <a:prstGeom prst="rect">
            <a:avLst/>
          </a:prstGeom>
          <a:blipFill>
            <a:blip r:embed="rId4"/>
            <a:stretch>
              <a:fillRect l="-6756" r="-6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hlinkClick r:id="rId3"/>
            <a:extLst>
              <a:ext uri="{FF2B5EF4-FFF2-40B4-BE49-F238E27FC236}">
                <a16:creationId xmlns:a16="http://schemas.microsoft.com/office/drawing/2014/main" id="{3335F159-350B-B0C3-6ECC-4B7273FE04CA}"/>
              </a:ext>
            </a:extLst>
          </p:cNvPr>
          <p:cNvSpPr/>
          <p:nvPr/>
        </p:nvSpPr>
        <p:spPr>
          <a:xfrm>
            <a:off x="5879027" y="5162218"/>
            <a:ext cx="1685925" cy="1685925"/>
          </a:xfrm>
          <a:prstGeom prst="ellipse">
            <a:avLst/>
          </a:prstGeom>
          <a:solidFill>
            <a:srgbClr val="84BFA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 sz="2000" b="1" dirty="0">
                <a:solidFill>
                  <a:schemeClr val="bg1"/>
                </a:solidFill>
              </a:rPr>
              <a:t>KLICKA FÖR ATT VISA</a:t>
            </a:r>
          </a:p>
        </p:txBody>
      </p:sp>
      <p:grpSp>
        <p:nvGrpSpPr>
          <p:cNvPr id="5" name="Google Shape;612;p39">
            <a:extLst>
              <a:ext uri="{FF2B5EF4-FFF2-40B4-BE49-F238E27FC236}">
                <a16:creationId xmlns:a16="http://schemas.microsoft.com/office/drawing/2014/main" id="{776BACFE-A5AE-55F0-F02B-C95916CB466B}"/>
              </a:ext>
            </a:extLst>
          </p:cNvPr>
          <p:cNvGrpSpPr/>
          <p:nvPr/>
        </p:nvGrpSpPr>
        <p:grpSpPr>
          <a:xfrm>
            <a:off x="6563355" y="6104689"/>
            <a:ext cx="453026" cy="462520"/>
            <a:chOff x="3951850" y="2985350"/>
            <a:chExt cx="407950" cy="416500"/>
          </a:xfrm>
        </p:grpSpPr>
        <p:sp>
          <p:nvSpPr>
            <p:cNvPr id="6" name="Google Shape;613;p39">
              <a:extLst>
                <a:ext uri="{FF2B5EF4-FFF2-40B4-BE49-F238E27FC236}">
                  <a16:creationId xmlns:a16="http://schemas.microsoft.com/office/drawing/2014/main" id="{5FD5C9CA-EFD3-0A53-49E9-FCA40A939BB4}"/>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4;p39">
              <a:extLst>
                <a:ext uri="{FF2B5EF4-FFF2-40B4-BE49-F238E27FC236}">
                  <a16:creationId xmlns:a16="http://schemas.microsoft.com/office/drawing/2014/main" id="{F4F7634C-34C5-1F06-E154-D2657CDEB63F}"/>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5;p39">
              <a:extLst>
                <a:ext uri="{FF2B5EF4-FFF2-40B4-BE49-F238E27FC236}">
                  <a16:creationId xmlns:a16="http://schemas.microsoft.com/office/drawing/2014/main" id="{E1BAC15E-1A1D-5140-13D3-CC767687714B}"/>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6;p39">
              <a:extLst>
                <a:ext uri="{FF2B5EF4-FFF2-40B4-BE49-F238E27FC236}">
                  <a16:creationId xmlns:a16="http://schemas.microsoft.com/office/drawing/2014/main" id="{5E5CDCDF-C427-9B81-3E3B-0FC458B6C32A}"/>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15">
            <a:extLst>
              <a:ext uri="{FF2B5EF4-FFF2-40B4-BE49-F238E27FC236}">
                <a16:creationId xmlns:a16="http://schemas.microsoft.com/office/drawing/2014/main" id="{54FCFDFA-8B52-EDA9-8336-BCFC4CB311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17" y="618979"/>
            <a:ext cx="647113" cy="647113"/>
          </a:xfrm>
          <a:prstGeom prst="rect">
            <a:avLst/>
          </a:prstGeom>
        </p:spPr>
      </p:pic>
    </p:spTree>
    <p:extLst>
      <p:ext uri="{BB962C8B-B14F-4D97-AF65-F5344CB8AC3E}">
        <p14:creationId xmlns:p14="http://schemas.microsoft.com/office/powerpoint/2010/main" val="9787388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0F6CEAB-51BE-FD8B-616E-439549DA1A4A}"/>
              </a:ext>
            </a:extLst>
          </p:cNvPr>
          <p:cNvGrpSpPr/>
          <p:nvPr/>
        </p:nvGrpSpPr>
        <p:grpSpPr>
          <a:xfrm>
            <a:off x="4143336" y="965465"/>
            <a:ext cx="1321292" cy="149694"/>
            <a:chOff x="686343" y="1065256"/>
            <a:chExt cx="2115583" cy="239682"/>
          </a:xfrm>
        </p:grpSpPr>
        <p:cxnSp>
          <p:nvCxnSpPr>
            <p:cNvPr id="11" name="Straight Connector 10">
              <a:extLst>
                <a:ext uri="{FF2B5EF4-FFF2-40B4-BE49-F238E27FC236}">
                  <a16:creationId xmlns:a16="http://schemas.microsoft.com/office/drawing/2014/main" id="{A6C1CE86-513D-6B03-585A-7480DC1FA88A}"/>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C2B9D36-C6C1-ECA0-A9C8-246BC5E196CF}"/>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3">
            <a:extLst>
              <a:ext uri="{FF2B5EF4-FFF2-40B4-BE49-F238E27FC236}">
                <a16:creationId xmlns:a16="http://schemas.microsoft.com/office/drawing/2014/main" id="{B19091E2-91D1-5D76-54AD-901A9BDEFF02}"/>
              </a:ext>
            </a:extLst>
          </p:cNvPr>
          <p:cNvSpPr txBox="1">
            <a:spLocks/>
          </p:cNvSpPr>
          <p:nvPr/>
        </p:nvSpPr>
        <p:spPr>
          <a:xfrm>
            <a:off x="117073" y="2428798"/>
            <a:ext cx="4153501" cy="199641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highlight>
                  <a:srgbClr val="84BFA4"/>
                </a:highlight>
              </a:rPr>
              <a:t>INSTAGRAM </a:t>
            </a:r>
            <a:r>
              <a:rPr lang="sv" b="1" dirty="0">
                <a:solidFill>
                  <a:schemeClr val="bg1"/>
                </a:solidFill>
              </a:rPr>
              <a:t>I FOKUS SOM MARKNADSFÖRINGSVERKTYG…</a:t>
            </a:r>
          </a:p>
          <a:p>
            <a:pPr>
              <a:lnSpc>
                <a:spcPts val="3720"/>
              </a:lnSpc>
              <a:spcBef>
                <a:spcPts val="0"/>
              </a:spcBef>
            </a:pPr>
            <a:endParaRPr lang="en-US" b="1" dirty="0">
              <a:solidFill>
                <a:schemeClr val="bg1"/>
              </a:solidFill>
            </a:endParaRPr>
          </a:p>
        </p:txBody>
      </p:sp>
      <p:sp>
        <p:nvSpPr>
          <p:cNvPr id="17" name="Graphic 4">
            <a:extLst>
              <a:ext uri="{FF2B5EF4-FFF2-40B4-BE49-F238E27FC236}">
                <a16:creationId xmlns:a16="http://schemas.microsoft.com/office/drawing/2014/main" id="{A7CDE67B-50AD-D4DF-0ED0-5FCD7A4E342E}"/>
              </a:ext>
            </a:extLst>
          </p:cNvPr>
          <p:cNvSpPr/>
          <p:nvPr/>
        </p:nvSpPr>
        <p:spPr>
          <a:xfrm>
            <a:off x="3845975" y="610378"/>
            <a:ext cx="796808" cy="82157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D01D30BA-75EF-F94E-206C-5577B34BB1E9}"/>
              </a:ext>
            </a:extLst>
          </p:cNvPr>
          <p:cNvSpPr txBox="1">
            <a:spLocks/>
          </p:cNvSpPr>
          <p:nvPr/>
        </p:nvSpPr>
        <p:spPr>
          <a:xfrm>
            <a:off x="3795485" y="721617"/>
            <a:ext cx="897116" cy="53534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02</a:t>
            </a:r>
          </a:p>
        </p:txBody>
      </p:sp>
      <p:sp>
        <p:nvSpPr>
          <p:cNvPr id="19" name="TextBox 18">
            <a:extLst>
              <a:ext uri="{FF2B5EF4-FFF2-40B4-BE49-F238E27FC236}">
                <a16:creationId xmlns:a16="http://schemas.microsoft.com/office/drawing/2014/main" id="{7104BD35-D836-4ADD-5B5A-9C51E831D70C}"/>
              </a:ext>
            </a:extLst>
          </p:cNvPr>
          <p:cNvSpPr txBox="1"/>
          <p:nvPr/>
        </p:nvSpPr>
        <p:spPr>
          <a:xfrm>
            <a:off x="5462321" y="617904"/>
            <a:ext cx="6366974" cy="498855"/>
          </a:xfrm>
          <a:prstGeom prst="rect">
            <a:avLst/>
          </a:prstGeom>
          <a:noFill/>
        </p:spPr>
        <p:txBody>
          <a:bodyPr wrap="square">
            <a:spAutoFit/>
          </a:bodyPr>
          <a:lstStyle/>
          <a:p>
            <a:pPr>
              <a:lnSpc>
                <a:spcPts val="3140"/>
              </a:lnSpc>
            </a:pPr>
            <a:r>
              <a:rPr lang="sv" sz="3200" b="1" dirty="0">
                <a:solidFill>
                  <a:srgbClr val="382B1B"/>
                </a:solidFill>
              </a:rPr>
              <a:t>INSTAGRAM, vad ska man posta</a:t>
            </a:r>
          </a:p>
        </p:txBody>
      </p:sp>
      <p:pic>
        <p:nvPicPr>
          <p:cNvPr id="16" name="Picture 15">
            <a:extLst>
              <a:ext uri="{FF2B5EF4-FFF2-40B4-BE49-F238E27FC236}">
                <a16:creationId xmlns:a16="http://schemas.microsoft.com/office/drawing/2014/main" id="{54FCFDFA-8B52-EDA9-8336-BCFC4CB31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17" y="618979"/>
            <a:ext cx="647113" cy="647113"/>
          </a:xfrm>
          <a:prstGeom prst="rect">
            <a:avLst/>
          </a:prstGeom>
        </p:spPr>
      </p:pic>
      <p:sp>
        <p:nvSpPr>
          <p:cNvPr id="3" name="TextBox 2">
            <a:extLst>
              <a:ext uri="{FF2B5EF4-FFF2-40B4-BE49-F238E27FC236}">
                <a16:creationId xmlns:a16="http://schemas.microsoft.com/office/drawing/2014/main" id="{C1681919-D062-FACA-2851-707793B45FFD}"/>
              </a:ext>
            </a:extLst>
          </p:cNvPr>
          <p:cNvSpPr txBox="1"/>
          <p:nvPr/>
        </p:nvSpPr>
        <p:spPr>
          <a:xfrm>
            <a:off x="4751262" y="1427416"/>
            <a:ext cx="7440738" cy="4832092"/>
          </a:xfrm>
          <a:prstGeom prst="rect">
            <a:avLst/>
          </a:prstGeom>
          <a:noFill/>
        </p:spPr>
        <p:txBody>
          <a:bodyPr wrap="square" lIns="91440" tIns="45720" rIns="91440" bIns="45720" anchor="t">
            <a:spAutoFit/>
          </a:bodyPr>
          <a:lstStyle/>
          <a:p>
            <a:pPr>
              <a:buNone/>
            </a:pPr>
            <a:r>
              <a:rPr lang="sv" sz="2200" dirty="0"/>
              <a:t>Här är några enkla och effektiva sätt att komma igång:</a:t>
            </a:r>
          </a:p>
          <a:p>
            <a:pPr marL="342900" indent="-342900">
              <a:buFont typeface="Arial" panose="020B0604020202020204" pitchFamily="34" charset="0"/>
              <a:buChar char="•"/>
            </a:pPr>
            <a:r>
              <a:rPr lang="sv" sz="2200" b="1" dirty="0"/>
              <a:t>Koppla dina kanaler </a:t>
            </a:r>
            <a:br>
              <a:rPr lang="en-GB" sz="2200" dirty="0"/>
            </a:br>
            <a:r>
              <a:rPr lang="sv" sz="2200" dirty="0"/>
              <a:t>Länka Instagram till din Facebook för att spara tid och nå fler människor.</a:t>
            </a:r>
            <a:endParaRPr lang="sv" sz="2200" dirty="0">
              <a:ea typeface="Calibri"/>
              <a:cs typeface="Calibri"/>
            </a:endParaRPr>
          </a:p>
          <a:p>
            <a:pPr marL="342900" indent="-342900">
              <a:buFont typeface="Arial" panose="020B0604020202020204" pitchFamily="34" charset="0"/>
              <a:buChar char="•"/>
            </a:pPr>
            <a:r>
              <a:rPr lang="sv" sz="2200" b="1" dirty="0"/>
              <a:t>Publicera vad som känns äkta </a:t>
            </a:r>
            <a:br>
              <a:rPr lang="en-GB" sz="2200" dirty="0"/>
            </a:br>
            <a:r>
              <a:rPr lang="sv" sz="2200" dirty="0"/>
              <a:t>Du behöver inte finslipade matfotograferingar. Dela:</a:t>
            </a:r>
          </a:p>
          <a:p>
            <a:pPr marL="742950" lvl="1" indent="-285750">
              <a:buFont typeface="Arial" panose="020B0604020202020204" pitchFamily="34" charset="0"/>
              <a:buChar char="•"/>
            </a:pPr>
            <a:r>
              <a:rPr lang="sv" sz="2200" dirty="0"/>
              <a:t>Marknadsförberedelser</a:t>
            </a:r>
          </a:p>
          <a:p>
            <a:pPr marL="742950" lvl="1" indent="-285750">
              <a:buFont typeface="Arial" panose="020B0604020202020204" pitchFamily="34" charset="0"/>
              <a:buChar char="•"/>
            </a:pPr>
            <a:r>
              <a:rPr lang="sv" sz="2200" dirty="0"/>
              <a:t>Din köksinstallation</a:t>
            </a:r>
          </a:p>
          <a:p>
            <a:pPr marL="742950" lvl="1" indent="-285750">
              <a:buFont typeface="Arial" panose="020B0604020202020204" pitchFamily="34" charset="0"/>
              <a:buChar char="•"/>
            </a:pPr>
            <a:r>
              <a:rPr lang="sv" sz="2200" dirty="0"/>
              <a:t>Kulturella matritualer</a:t>
            </a:r>
          </a:p>
          <a:p>
            <a:pPr marL="742950" lvl="1" indent="-285750">
              <a:buFont typeface="Arial" panose="020B0604020202020204" pitchFamily="34" charset="0"/>
              <a:buChar char="•"/>
            </a:pPr>
            <a:r>
              <a:rPr lang="sv" sz="2200" dirty="0"/>
              <a:t>Förpackningsorder</a:t>
            </a:r>
          </a:p>
          <a:p>
            <a:pPr marL="342900" indent="-342900">
              <a:buFont typeface="Arial" panose="020B0604020202020204" pitchFamily="34" charset="0"/>
              <a:buChar char="•"/>
            </a:pPr>
            <a:r>
              <a:rPr lang="sv" sz="2200" b="1" dirty="0"/>
              <a:t>Använd korta videor. </a:t>
            </a:r>
            <a:br>
              <a:rPr lang="en-GB" sz="2200" dirty="0"/>
            </a:br>
            <a:r>
              <a:rPr lang="sv" sz="2200" dirty="0"/>
              <a:t>Videorullar och berättelser presterar bättre än statiska foton. Tänk 15–30 sekunder: "Hur jag serverar min favoriträtt" eller "Ett tips för att vika perfekta dumplings".</a:t>
            </a:r>
          </a:p>
        </p:txBody>
      </p:sp>
    </p:spTree>
    <p:extLst>
      <p:ext uri="{BB962C8B-B14F-4D97-AF65-F5344CB8AC3E}">
        <p14:creationId xmlns:p14="http://schemas.microsoft.com/office/powerpoint/2010/main" val="13050605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0F6CEAB-51BE-FD8B-616E-439549DA1A4A}"/>
              </a:ext>
            </a:extLst>
          </p:cNvPr>
          <p:cNvGrpSpPr/>
          <p:nvPr/>
        </p:nvGrpSpPr>
        <p:grpSpPr>
          <a:xfrm>
            <a:off x="4143336" y="965465"/>
            <a:ext cx="1321292" cy="149694"/>
            <a:chOff x="686343" y="1065256"/>
            <a:chExt cx="2115583" cy="239682"/>
          </a:xfrm>
        </p:grpSpPr>
        <p:cxnSp>
          <p:nvCxnSpPr>
            <p:cNvPr id="11" name="Straight Connector 10">
              <a:extLst>
                <a:ext uri="{FF2B5EF4-FFF2-40B4-BE49-F238E27FC236}">
                  <a16:creationId xmlns:a16="http://schemas.microsoft.com/office/drawing/2014/main" id="{A6C1CE86-513D-6B03-585A-7480DC1FA88A}"/>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C2B9D36-C6C1-ECA0-A9C8-246BC5E196CF}"/>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3">
            <a:extLst>
              <a:ext uri="{FF2B5EF4-FFF2-40B4-BE49-F238E27FC236}">
                <a16:creationId xmlns:a16="http://schemas.microsoft.com/office/drawing/2014/main" id="{B19091E2-91D1-5D76-54AD-901A9BDEFF02}"/>
              </a:ext>
            </a:extLst>
          </p:cNvPr>
          <p:cNvSpPr txBox="1">
            <a:spLocks/>
          </p:cNvSpPr>
          <p:nvPr/>
        </p:nvSpPr>
        <p:spPr>
          <a:xfrm>
            <a:off x="1619" y="2428798"/>
            <a:ext cx="4257410" cy="199641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highlight>
                  <a:srgbClr val="84BFA4"/>
                </a:highlight>
              </a:rPr>
              <a:t>INSTAGRAM </a:t>
            </a:r>
            <a:r>
              <a:rPr lang="sv" b="1" dirty="0">
                <a:solidFill>
                  <a:schemeClr val="bg1"/>
                </a:solidFill>
              </a:rPr>
              <a:t>I FOKUS SOM MARKNADSFÖRINGSVERKTYG…</a:t>
            </a:r>
          </a:p>
          <a:p>
            <a:pPr>
              <a:lnSpc>
                <a:spcPts val="3720"/>
              </a:lnSpc>
              <a:spcBef>
                <a:spcPts val="0"/>
              </a:spcBef>
            </a:pPr>
            <a:endParaRPr lang="en-US" b="1" dirty="0">
              <a:solidFill>
                <a:schemeClr val="bg1"/>
              </a:solidFill>
            </a:endParaRPr>
          </a:p>
        </p:txBody>
      </p:sp>
      <p:sp>
        <p:nvSpPr>
          <p:cNvPr id="17" name="Graphic 4">
            <a:extLst>
              <a:ext uri="{FF2B5EF4-FFF2-40B4-BE49-F238E27FC236}">
                <a16:creationId xmlns:a16="http://schemas.microsoft.com/office/drawing/2014/main" id="{A7CDE67B-50AD-D4DF-0ED0-5FCD7A4E342E}"/>
              </a:ext>
            </a:extLst>
          </p:cNvPr>
          <p:cNvSpPr/>
          <p:nvPr/>
        </p:nvSpPr>
        <p:spPr>
          <a:xfrm>
            <a:off x="3845975" y="610378"/>
            <a:ext cx="796808" cy="82157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D01D30BA-75EF-F94E-206C-5577B34BB1E9}"/>
              </a:ext>
            </a:extLst>
          </p:cNvPr>
          <p:cNvSpPr txBox="1">
            <a:spLocks/>
          </p:cNvSpPr>
          <p:nvPr/>
        </p:nvSpPr>
        <p:spPr>
          <a:xfrm>
            <a:off x="3795485" y="721617"/>
            <a:ext cx="897116" cy="53534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02</a:t>
            </a:r>
          </a:p>
        </p:txBody>
      </p:sp>
      <p:sp>
        <p:nvSpPr>
          <p:cNvPr id="19" name="TextBox 18">
            <a:extLst>
              <a:ext uri="{FF2B5EF4-FFF2-40B4-BE49-F238E27FC236}">
                <a16:creationId xmlns:a16="http://schemas.microsoft.com/office/drawing/2014/main" id="{7104BD35-D836-4ADD-5B5A-9C51E831D70C}"/>
              </a:ext>
            </a:extLst>
          </p:cNvPr>
          <p:cNvSpPr txBox="1"/>
          <p:nvPr/>
        </p:nvSpPr>
        <p:spPr>
          <a:xfrm>
            <a:off x="5566230" y="319795"/>
            <a:ext cx="5547247" cy="896399"/>
          </a:xfrm>
          <a:prstGeom prst="rect">
            <a:avLst/>
          </a:prstGeom>
          <a:noFill/>
        </p:spPr>
        <p:txBody>
          <a:bodyPr wrap="square">
            <a:spAutoFit/>
          </a:bodyPr>
          <a:lstStyle/>
          <a:p>
            <a:pPr>
              <a:lnSpc>
                <a:spcPts val="3140"/>
              </a:lnSpc>
            </a:pPr>
            <a:r>
              <a:rPr lang="sv" sz="3200" b="1" dirty="0">
                <a:solidFill>
                  <a:srgbClr val="382B1B"/>
                </a:solidFill>
              </a:rPr>
              <a:t>INSTAGRAM, bygg kontakt, inte bara innehåll</a:t>
            </a:r>
          </a:p>
        </p:txBody>
      </p:sp>
      <p:sp>
        <p:nvSpPr>
          <p:cNvPr id="24" name="Text Placeholder 6">
            <a:extLst>
              <a:ext uri="{FF2B5EF4-FFF2-40B4-BE49-F238E27FC236}">
                <a16:creationId xmlns:a16="http://schemas.microsoft.com/office/drawing/2014/main" id="{DE0EF47B-9CD7-D2A0-F40A-8FBE65FDD8F9}"/>
              </a:ext>
            </a:extLst>
          </p:cNvPr>
          <p:cNvSpPr txBox="1">
            <a:spLocks/>
          </p:cNvSpPr>
          <p:nvPr/>
        </p:nvSpPr>
        <p:spPr>
          <a:xfrm>
            <a:off x="4896579" y="1431949"/>
            <a:ext cx="7112002" cy="432054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sz="2200" dirty="0"/>
              <a:t>Gör Instagram till en tvåvägsgata, det är ett relationsverktyg.</a:t>
            </a:r>
          </a:p>
          <a:p>
            <a:pPr marL="342900" indent="-342900">
              <a:buFont typeface="Arial" panose="020B0604020202020204" pitchFamily="34" charset="0"/>
              <a:buChar char="•"/>
            </a:pPr>
            <a:r>
              <a:rPr lang="sv" sz="2200" b="1" dirty="0"/>
              <a:t>Svara på kommentarer. </a:t>
            </a:r>
            <a:r>
              <a:rPr lang="sv" sz="2200" dirty="0"/>
              <a:t>Säg tack, svara med emojis eller ställ en fråga tillbaka.</a:t>
            </a:r>
          </a:p>
          <a:p>
            <a:pPr marL="342900" indent="-342900">
              <a:buFont typeface="Arial" panose="020B0604020202020204" pitchFamily="34" charset="0"/>
              <a:buChar char="•"/>
            </a:pPr>
            <a:r>
              <a:rPr lang="sv" sz="2200" b="1" dirty="0"/>
              <a:t>Bjud in dina följare. </a:t>
            </a:r>
            <a:r>
              <a:rPr lang="sv" sz="2200" dirty="0"/>
              <a:t>Be folk att dela med sig av hur de använder din produkt. Använd enkla omröstningar för att öka engagemanget.</a:t>
            </a:r>
          </a:p>
          <a:p>
            <a:pPr marL="342900" indent="-342900">
              <a:buFont typeface="Arial" panose="020B0604020202020204" pitchFamily="34" charset="0"/>
              <a:buChar char="•"/>
            </a:pPr>
            <a:r>
              <a:rPr lang="sv" sz="2200" b="1" dirty="0"/>
              <a:t>Dela din röst och vision. </a:t>
            </a:r>
            <a:r>
              <a:rPr lang="sv" sz="2200" dirty="0"/>
              <a:t>Låt din personlighet lysa – din publik vill veta vem som står bakom maten.</a:t>
            </a:r>
          </a:p>
          <a:p>
            <a:pPr marL="342900" indent="-342900">
              <a:buFont typeface="Arial" panose="020B0604020202020204" pitchFamily="34" charset="0"/>
              <a:buChar char="•"/>
            </a:pPr>
            <a:r>
              <a:rPr lang="sv" sz="2200" b="1" dirty="0"/>
              <a:t>Använd hashtaggar klokt. </a:t>
            </a:r>
            <a:r>
              <a:rPr lang="sv" sz="2200" dirty="0"/>
              <a:t>Hashtaggar hjälper nya människor att upptäcka dina inlägg. Blanda breda taggar (#hemlagad, #gatumat, #växtbaserad) med specifika/lokala taggar (#dublinbakers, #syriansweets, #africanfoodlove).</a:t>
            </a:r>
          </a:p>
          <a:p>
            <a:pPr marL="342900" indent="-342900">
              <a:buFont typeface="Arial" panose="020B0604020202020204" pitchFamily="34" charset="0"/>
              <a:buChar char="•"/>
            </a:pPr>
            <a:r>
              <a:rPr lang="sv" sz="2200" b="1" dirty="0"/>
              <a:t>Använd max 5–10 relevanta hashtaggar per inlägg. </a:t>
            </a:r>
            <a:r>
              <a:rPr lang="sv" sz="2200" dirty="0"/>
              <a:t>Skapa en egen hashtagg (t.ex. #TasteWithAmina) så att folk kan tagga dig tillbaka.</a:t>
            </a:r>
          </a:p>
          <a:p>
            <a:pPr marL="342900" indent="-342900">
              <a:buFont typeface="Arial" panose="020B0604020202020204" pitchFamily="34" charset="0"/>
              <a:buChar char="•"/>
            </a:pPr>
            <a:endParaRPr lang="en-GB" sz="2200" dirty="0"/>
          </a:p>
          <a:p>
            <a:pPr marL="342900" indent="-342900">
              <a:lnSpc>
                <a:spcPts val="2320"/>
              </a:lnSpc>
              <a:spcBef>
                <a:spcPts val="0"/>
              </a:spcBef>
              <a:buClr>
                <a:srgbClr val="B6D1E1"/>
              </a:buClr>
              <a:buFont typeface="Arial" panose="020B0604020202020204" pitchFamily="34" charset="0"/>
              <a:buChar char="•"/>
            </a:pPr>
            <a:endParaRPr lang="en-US" sz="2200" dirty="0">
              <a:solidFill>
                <a:srgbClr val="382B1B"/>
              </a:solidFill>
            </a:endParaRPr>
          </a:p>
          <a:p>
            <a:pPr marL="342900" indent="-342900">
              <a:lnSpc>
                <a:spcPts val="2320"/>
              </a:lnSpc>
              <a:spcBef>
                <a:spcPts val="0"/>
              </a:spcBef>
              <a:buClr>
                <a:srgbClr val="B6D1E1"/>
              </a:buClr>
              <a:buFont typeface="Arial" panose="020B0604020202020204" pitchFamily="34" charset="0"/>
              <a:buChar char="•"/>
            </a:pPr>
            <a:endParaRPr lang="en-US" sz="2200" dirty="0">
              <a:solidFill>
                <a:srgbClr val="382B1B"/>
              </a:solidFill>
            </a:endParaRPr>
          </a:p>
          <a:p>
            <a:pPr marL="342900" indent="-342900">
              <a:lnSpc>
                <a:spcPts val="2320"/>
              </a:lnSpc>
              <a:spcBef>
                <a:spcPts val="0"/>
              </a:spcBef>
              <a:buClr>
                <a:srgbClr val="B6D1E1"/>
              </a:buClr>
              <a:buFont typeface="Arial" panose="020B0604020202020204" pitchFamily="34" charset="0"/>
              <a:buChar char="•"/>
            </a:pPr>
            <a:endParaRPr lang="en-US" sz="2200" dirty="0">
              <a:solidFill>
                <a:srgbClr val="382B1B"/>
              </a:solidFill>
            </a:endParaRPr>
          </a:p>
        </p:txBody>
      </p:sp>
      <p:pic>
        <p:nvPicPr>
          <p:cNvPr id="16" name="Picture 15">
            <a:extLst>
              <a:ext uri="{FF2B5EF4-FFF2-40B4-BE49-F238E27FC236}">
                <a16:creationId xmlns:a16="http://schemas.microsoft.com/office/drawing/2014/main" id="{54FCFDFA-8B52-EDA9-8336-BCFC4CB31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17" y="618979"/>
            <a:ext cx="647113" cy="647113"/>
          </a:xfrm>
          <a:prstGeom prst="rect">
            <a:avLst/>
          </a:prstGeom>
        </p:spPr>
      </p:pic>
    </p:spTree>
    <p:extLst>
      <p:ext uri="{BB962C8B-B14F-4D97-AF65-F5344CB8AC3E}">
        <p14:creationId xmlns:p14="http://schemas.microsoft.com/office/powerpoint/2010/main" val="24290100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0F6CEAB-51BE-FD8B-616E-439549DA1A4A}"/>
              </a:ext>
            </a:extLst>
          </p:cNvPr>
          <p:cNvGrpSpPr/>
          <p:nvPr/>
        </p:nvGrpSpPr>
        <p:grpSpPr>
          <a:xfrm>
            <a:off x="4168203" y="646770"/>
            <a:ext cx="1321292" cy="149694"/>
            <a:chOff x="686343" y="1065256"/>
            <a:chExt cx="2115583" cy="239682"/>
          </a:xfrm>
        </p:grpSpPr>
        <p:cxnSp>
          <p:nvCxnSpPr>
            <p:cNvPr id="11" name="Straight Connector 10">
              <a:extLst>
                <a:ext uri="{FF2B5EF4-FFF2-40B4-BE49-F238E27FC236}">
                  <a16:creationId xmlns:a16="http://schemas.microsoft.com/office/drawing/2014/main" id="{A6C1CE86-513D-6B03-585A-7480DC1FA88A}"/>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C2B9D36-C6C1-ECA0-A9C8-246BC5E196CF}"/>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3">
            <a:extLst>
              <a:ext uri="{FF2B5EF4-FFF2-40B4-BE49-F238E27FC236}">
                <a16:creationId xmlns:a16="http://schemas.microsoft.com/office/drawing/2014/main" id="{B19091E2-91D1-5D76-54AD-901A9BDEFF02}"/>
              </a:ext>
            </a:extLst>
          </p:cNvPr>
          <p:cNvSpPr txBox="1">
            <a:spLocks/>
          </p:cNvSpPr>
          <p:nvPr/>
        </p:nvSpPr>
        <p:spPr>
          <a:xfrm>
            <a:off x="1619" y="2625071"/>
            <a:ext cx="4245864" cy="199641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highlight>
                  <a:srgbClr val="84BFA4"/>
                </a:highlight>
              </a:rPr>
              <a:t>INSTAGRAM </a:t>
            </a:r>
            <a:r>
              <a:rPr lang="sv" b="1" dirty="0">
                <a:solidFill>
                  <a:schemeClr val="bg1"/>
                </a:solidFill>
              </a:rPr>
              <a:t>I FOKUS SOM MARKNADSFÖRINGSVERKTYG…</a:t>
            </a:r>
          </a:p>
          <a:p>
            <a:pPr>
              <a:lnSpc>
                <a:spcPts val="3720"/>
              </a:lnSpc>
              <a:spcBef>
                <a:spcPts val="0"/>
              </a:spcBef>
            </a:pPr>
            <a:endParaRPr lang="en-US" b="1" dirty="0">
              <a:solidFill>
                <a:schemeClr val="bg1"/>
              </a:solidFill>
            </a:endParaRPr>
          </a:p>
        </p:txBody>
      </p:sp>
      <p:sp>
        <p:nvSpPr>
          <p:cNvPr id="17" name="Graphic 4">
            <a:extLst>
              <a:ext uri="{FF2B5EF4-FFF2-40B4-BE49-F238E27FC236}">
                <a16:creationId xmlns:a16="http://schemas.microsoft.com/office/drawing/2014/main" id="{A7CDE67B-50AD-D4DF-0ED0-5FCD7A4E342E}"/>
              </a:ext>
            </a:extLst>
          </p:cNvPr>
          <p:cNvSpPr/>
          <p:nvPr/>
        </p:nvSpPr>
        <p:spPr>
          <a:xfrm>
            <a:off x="3768747" y="208193"/>
            <a:ext cx="796808" cy="82157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D01D30BA-75EF-F94E-206C-5577B34BB1E9}"/>
              </a:ext>
            </a:extLst>
          </p:cNvPr>
          <p:cNvSpPr txBox="1">
            <a:spLocks/>
          </p:cNvSpPr>
          <p:nvPr/>
        </p:nvSpPr>
        <p:spPr>
          <a:xfrm>
            <a:off x="3718593" y="407195"/>
            <a:ext cx="897116" cy="53534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02</a:t>
            </a:r>
          </a:p>
        </p:txBody>
      </p:sp>
      <p:sp>
        <p:nvSpPr>
          <p:cNvPr id="19" name="TextBox 18">
            <a:extLst>
              <a:ext uri="{FF2B5EF4-FFF2-40B4-BE49-F238E27FC236}">
                <a16:creationId xmlns:a16="http://schemas.microsoft.com/office/drawing/2014/main" id="{7104BD35-D836-4ADD-5B5A-9C51E831D70C}"/>
              </a:ext>
            </a:extLst>
          </p:cNvPr>
          <p:cNvSpPr txBox="1"/>
          <p:nvPr/>
        </p:nvSpPr>
        <p:spPr>
          <a:xfrm>
            <a:off x="5539313" y="490496"/>
            <a:ext cx="5547247" cy="498791"/>
          </a:xfrm>
          <a:prstGeom prst="rect">
            <a:avLst/>
          </a:prstGeom>
          <a:noFill/>
        </p:spPr>
        <p:txBody>
          <a:bodyPr wrap="square">
            <a:spAutoFit/>
          </a:bodyPr>
          <a:lstStyle/>
          <a:p>
            <a:pPr>
              <a:lnSpc>
                <a:spcPts val="3140"/>
              </a:lnSpc>
            </a:pPr>
            <a:r>
              <a:rPr lang="sv" sz="3200" b="1" dirty="0">
                <a:solidFill>
                  <a:srgbClr val="382B1B"/>
                </a:solidFill>
              </a:rPr>
              <a:t>INSTAGRAM</a:t>
            </a:r>
          </a:p>
        </p:txBody>
      </p:sp>
      <p:pic>
        <p:nvPicPr>
          <p:cNvPr id="16" name="Picture 15">
            <a:extLst>
              <a:ext uri="{FF2B5EF4-FFF2-40B4-BE49-F238E27FC236}">
                <a16:creationId xmlns:a16="http://schemas.microsoft.com/office/drawing/2014/main" id="{54FCFDFA-8B52-EDA9-8336-BCFC4CB31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17" y="618979"/>
            <a:ext cx="647113" cy="647113"/>
          </a:xfrm>
          <a:prstGeom prst="rect">
            <a:avLst/>
          </a:prstGeom>
        </p:spPr>
      </p:pic>
      <p:sp>
        <p:nvSpPr>
          <p:cNvPr id="10" name="TextBox 9">
            <a:extLst>
              <a:ext uri="{FF2B5EF4-FFF2-40B4-BE49-F238E27FC236}">
                <a16:creationId xmlns:a16="http://schemas.microsoft.com/office/drawing/2014/main" id="{45F300EE-0187-A967-0417-23731B77597E}"/>
              </a:ext>
            </a:extLst>
          </p:cNvPr>
          <p:cNvSpPr txBox="1"/>
          <p:nvPr/>
        </p:nvSpPr>
        <p:spPr>
          <a:xfrm>
            <a:off x="4707544" y="1155081"/>
            <a:ext cx="7210783" cy="532453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sv" sz="2000" b="1" dirty="0"/>
              <a:t>Ta personer och platser. </a:t>
            </a:r>
            <a:r>
              <a:rPr lang="sv" sz="2000" dirty="0"/>
              <a:t>Tagga din plats i varje inlägg (särskilt om du säljer lokalt). Tagga kunder, partners eller marknader när det är relevant. Detta ökar synligheten och uppmuntrar till delningar.</a:t>
            </a:r>
            <a:endParaRPr lang="sv" sz="2000" dirty="0">
              <a:ea typeface="Calibri"/>
              <a:cs typeface="Calibri"/>
            </a:endParaRPr>
          </a:p>
          <a:p>
            <a:pPr marL="342900" indent="-342900">
              <a:buFont typeface="Arial" panose="020B0604020202020204" pitchFamily="34" charset="0"/>
              <a:buChar char="•"/>
            </a:pPr>
            <a:r>
              <a:rPr lang="sv" sz="2000" b="1" dirty="0"/>
              <a:t>Använd Reels. </a:t>
            </a:r>
            <a:r>
              <a:rPr lang="sv" sz="2000" dirty="0"/>
              <a:t>Reels drivs mer av algoritmen än av foton. Enkla idéer: hälla sås, vända tunnbröd, paketera en beställning, servera en rätt.</a:t>
            </a:r>
            <a:endParaRPr lang="sv" sz="2000" dirty="0">
              <a:ea typeface="Calibri"/>
              <a:cs typeface="Calibri"/>
            </a:endParaRPr>
          </a:p>
          <a:p>
            <a:pPr marL="342900" indent="-342900">
              <a:buFont typeface="Arial" panose="020B0604020202020204" pitchFamily="34" charset="0"/>
              <a:buChar char="•"/>
            </a:pPr>
            <a:r>
              <a:rPr lang="sv" sz="2000" b="1" dirty="0"/>
              <a:t>Skriv bildtexter som berättar en historia </a:t>
            </a:r>
            <a:r>
              <a:rPr lang="sv" sz="2000" dirty="0"/>
              <a:t>. Dela korta, varma berättelser: ”Den här chutneyn är gjord precis som min mormor lärde mig.” ”Vi är uppe klockan 5 på morgonen för att gå till marknaden – önska oss lycka till!” Avsluta med en fråga eller en uppmaning till handling: ”Har du provat den här kombinationen förut?” ”Tagga någon som behöver detta!”</a:t>
            </a:r>
            <a:endParaRPr lang="sv" sz="2000" dirty="0">
              <a:ea typeface="Calibri"/>
              <a:cs typeface="Calibri"/>
            </a:endParaRPr>
          </a:p>
          <a:p>
            <a:pPr marL="342900" indent="-342900">
              <a:buFont typeface="Arial" panose="020B0604020202020204" pitchFamily="34" charset="0"/>
              <a:buChar char="•"/>
            </a:pPr>
            <a:r>
              <a:rPr lang="sv" sz="2000" b="1" dirty="0"/>
              <a:t>Publicera regelbundet (inte konstant). </a:t>
            </a:r>
            <a:r>
              <a:rPr lang="sv" sz="2000" dirty="0"/>
              <a:t>2–3 gånger i veckan räcker för att hålla sig synlig. Välj samma dagar eller tider om möjligt (Instagram belönar regelbundenhet). Använd en innehållskalender eller påminnelser för att bygga upp vanan.</a:t>
            </a:r>
            <a:endParaRPr lang="en-IE" sz="2000" dirty="0"/>
          </a:p>
        </p:txBody>
      </p:sp>
    </p:spTree>
    <p:extLst>
      <p:ext uri="{BB962C8B-B14F-4D97-AF65-F5344CB8AC3E}">
        <p14:creationId xmlns:p14="http://schemas.microsoft.com/office/powerpoint/2010/main" val="8093547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0F6CEAB-51BE-FD8B-616E-439549DA1A4A}"/>
              </a:ext>
            </a:extLst>
          </p:cNvPr>
          <p:cNvGrpSpPr/>
          <p:nvPr/>
        </p:nvGrpSpPr>
        <p:grpSpPr>
          <a:xfrm>
            <a:off x="4143336" y="965465"/>
            <a:ext cx="1321292" cy="149694"/>
            <a:chOff x="686343" y="1065256"/>
            <a:chExt cx="2115583" cy="239682"/>
          </a:xfrm>
        </p:grpSpPr>
        <p:cxnSp>
          <p:nvCxnSpPr>
            <p:cNvPr id="11" name="Straight Connector 10">
              <a:extLst>
                <a:ext uri="{FF2B5EF4-FFF2-40B4-BE49-F238E27FC236}">
                  <a16:creationId xmlns:a16="http://schemas.microsoft.com/office/drawing/2014/main" id="{A6C1CE86-513D-6B03-585A-7480DC1FA88A}"/>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C2B9D36-C6C1-ECA0-A9C8-246BC5E196CF}"/>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3">
            <a:extLst>
              <a:ext uri="{FF2B5EF4-FFF2-40B4-BE49-F238E27FC236}">
                <a16:creationId xmlns:a16="http://schemas.microsoft.com/office/drawing/2014/main" id="{B19091E2-91D1-5D76-54AD-901A9BDEFF02}"/>
              </a:ext>
            </a:extLst>
          </p:cNvPr>
          <p:cNvSpPr txBox="1">
            <a:spLocks/>
          </p:cNvSpPr>
          <p:nvPr/>
        </p:nvSpPr>
        <p:spPr>
          <a:xfrm>
            <a:off x="440346" y="4333798"/>
            <a:ext cx="3287592" cy="199641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highlight>
                  <a:srgbClr val="84BFA4"/>
                </a:highlight>
              </a:rPr>
              <a:t>INSTAGRAM </a:t>
            </a:r>
            <a:r>
              <a:rPr lang="sv" b="1" dirty="0">
                <a:solidFill>
                  <a:schemeClr val="bg1"/>
                </a:solidFill>
              </a:rPr>
              <a:t>I FOKUS SOM MARKNADSFÖRINGSVERKTYG…</a:t>
            </a:r>
          </a:p>
          <a:p>
            <a:pPr>
              <a:lnSpc>
                <a:spcPts val="3720"/>
              </a:lnSpc>
              <a:spcBef>
                <a:spcPts val="0"/>
              </a:spcBef>
            </a:pPr>
            <a:endParaRPr lang="en-US" b="1" dirty="0">
              <a:solidFill>
                <a:schemeClr val="bg1"/>
              </a:solidFill>
            </a:endParaRPr>
          </a:p>
        </p:txBody>
      </p:sp>
      <p:sp>
        <p:nvSpPr>
          <p:cNvPr id="17" name="Graphic 4">
            <a:extLst>
              <a:ext uri="{FF2B5EF4-FFF2-40B4-BE49-F238E27FC236}">
                <a16:creationId xmlns:a16="http://schemas.microsoft.com/office/drawing/2014/main" id="{A7CDE67B-50AD-D4DF-0ED0-5FCD7A4E342E}"/>
              </a:ext>
            </a:extLst>
          </p:cNvPr>
          <p:cNvSpPr/>
          <p:nvPr/>
        </p:nvSpPr>
        <p:spPr>
          <a:xfrm>
            <a:off x="3845975" y="610378"/>
            <a:ext cx="796808" cy="82157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D01D30BA-75EF-F94E-206C-5577B34BB1E9}"/>
              </a:ext>
            </a:extLst>
          </p:cNvPr>
          <p:cNvSpPr txBox="1">
            <a:spLocks/>
          </p:cNvSpPr>
          <p:nvPr/>
        </p:nvSpPr>
        <p:spPr>
          <a:xfrm>
            <a:off x="3795485" y="721617"/>
            <a:ext cx="897116" cy="53534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02</a:t>
            </a:r>
          </a:p>
        </p:txBody>
      </p:sp>
      <p:sp>
        <p:nvSpPr>
          <p:cNvPr id="19" name="TextBox 18">
            <a:extLst>
              <a:ext uri="{FF2B5EF4-FFF2-40B4-BE49-F238E27FC236}">
                <a16:creationId xmlns:a16="http://schemas.microsoft.com/office/drawing/2014/main" id="{7104BD35-D836-4ADD-5B5A-9C51E831D70C}"/>
              </a:ext>
            </a:extLst>
          </p:cNvPr>
          <p:cNvSpPr txBox="1"/>
          <p:nvPr/>
        </p:nvSpPr>
        <p:spPr>
          <a:xfrm>
            <a:off x="5566230" y="767995"/>
            <a:ext cx="5547247" cy="498791"/>
          </a:xfrm>
          <a:prstGeom prst="rect">
            <a:avLst/>
          </a:prstGeom>
          <a:noFill/>
        </p:spPr>
        <p:txBody>
          <a:bodyPr wrap="square">
            <a:spAutoFit/>
          </a:bodyPr>
          <a:lstStyle/>
          <a:p>
            <a:pPr>
              <a:lnSpc>
                <a:spcPts val="3140"/>
              </a:lnSpc>
            </a:pPr>
            <a:r>
              <a:rPr lang="sv" sz="3200" b="1" dirty="0">
                <a:solidFill>
                  <a:srgbClr val="382B1B"/>
                </a:solidFill>
              </a:rPr>
              <a:t>INSTAGRAM</a:t>
            </a:r>
          </a:p>
        </p:txBody>
      </p:sp>
      <p:pic>
        <p:nvPicPr>
          <p:cNvPr id="16" name="Picture 15">
            <a:extLst>
              <a:ext uri="{FF2B5EF4-FFF2-40B4-BE49-F238E27FC236}">
                <a16:creationId xmlns:a16="http://schemas.microsoft.com/office/drawing/2014/main" id="{54FCFDFA-8B52-EDA9-8336-BCFC4CB31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17" y="618979"/>
            <a:ext cx="647113" cy="647113"/>
          </a:xfrm>
          <a:prstGeom prst="rect">
            <a:avLst/>
          </a:prstGeom>
        </p:spPr>
      </p:pic>
      <p:sp>
        <p:nvSpPr>
          <p:cNvPr id="13" name="TextBox 12">
            <a:extLst>
              <a:ext uri="{FF2B5EF4-FFF2-40B4-BE49-F238E27FC236}">
                <a16:creationId xmlns:a16="http://schemas.microsoft.com/office/drawing/2014/main" id="{1E5A3A03-6489-D995-16ED-D0E78AB78CC7}"/>
              </a:ext>
            </a:extLst>
          </p:cNvPr>
          <p:cNvSpPr txBox="1"/>
          <p:nvPr/>
        </p:nvSpPr>
        <p:spPr>
          <a:xfrm>
            <a:off x="5586585" y="1254282"/>
            <a:ext cx="6096000" cy="1292662"/>
          </a:xfrm>
          <a:prstGeom prst="rect">
            <a:avLst/>
          </a:prstGeom>
          <a:noFill/>
        </p:spPr>
        <p:txBody>
          <a:bodyPr wrap="square">
            <a:spAutoFit/>
          </a:bodyPr>
          <a:lstStyle/>
          <a:p>
            <a:r>
              <a:rPr lang="sv" sz="2600" b="1" dirty="0">
                <a:solidFill>
                  <a:srgbClr val="382B1B"/>
                </a:solidFill>
              </a:rPr>
              <a:t>Exempel på en kvinna inom mat som utmärker sig på Instagram</a:t>
            </a:r>
          </a:p>
          <a:p>
            <a:endParaRPr lang="en-US" sz="2600" b="1" dirty="0">
              <a:solidFill>
                <a:srgbClr val="382B1B"/>
              </a:solidFill>
            </a:endParaRPr>
          </a:p>
        </p:txBody>
      </p:sp>
      <p:sp>
        <p:nvSpPr>
          <p:cNvPr id="2" name="Text Placeholder 6">
            <a:extLst>
              <a:ext uri="{FF2B5EF4-FFF2-40B4-BE49-F238E27FC236}">
                <a16:creationId xmlns:a16="http://schemas.microsoft.com/office/drawing/2014/main" id="{010769FA-C900-3BF8-977D-7B86149B495B}"/>
              </a:ext>
            </a:extLst>
          </p:cNvPr>
          <p:cNvSpPr txBox="1">
            <a:spLocks/>
          </p:cNvSpPr>
          <p:nvPr/>
        </p:nvSpPr>
        <p:spPr>
          <a:xfrm>
            <a:off x="5566949" y="2189285"/>
            <a:ext cx="5968559" cy="432054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sz="2200" b="1" dirty="0" err="1">
                <a:solidFill>
                  <a:srgbClr val="382B1B"/>
                </a:solidFill>
              </a:rPr>
              <a:t>Cloë </a:t>
            </a:r>
            <a:r>
              <a:rPr lang="sv" sz="2200" b="1" dirty="0">
                <a:solidFill>
                  <a:srgbClr val="382B1B"/>
                </a:solidFill>
              </a:rPr>
              <a:t>- Bon </a:t>
            </a:r>
            <a:r>
              <a:rPr lang="sv" sz="2200" b="1" dirty="0" err="1">
                <a:solidFill>
                  <a:srgbClr val="382B1B"/>
                </a:solidFill>
              </a:rPr>
              <a:t>Puff </a:t>
            </a:r>
            <a:r>
              <a:rPr lang="sv" sz="2200" b="1" dirty="0">
                <a:solidFill>
                  <a:srgbClr val="382B1B"/>
                </a:solidFill>
              </a:rPr>
              <a:t>sockervadd </a:t>
            </a:r>
            <a:r>
              <a:rPr lang="sv" sz="2200" dirty="0">
                <a:solidFill>
                  <a:srgbClr val="382B1B"/>
                </a:solidFill>
              </a:rPr>
              <a:t>original hantverksmässig sockervaddspuff</a:t>
            </a:r>
          </a:p>
        </p:txBody>
      </p:sp>
      <p:pic>
        <p:nvPicPr>
          <p:cNvPr id="3" name="Picture 2">
            <a:extLst>
              <a:ext uri="{FF2B5EF4-FFF2-40B4-BE49-F238E27FC236}">
                <a16:creationId xmlns:a16="http://schemas.microsoft.com/office/drawing/2014/main" id="{117736FA-E34B-78CA-1BFF-549CF4C38835}"/>
              </a:ext>
            </a:extLst>
          </p:cNvPr>
          <p:cNvPicPr>
            <a:picLocks noChangeAspect="1"/>
          </p:cNvPicPr>
          <p:nvPr/>
        </p:nvPicPr>
        <p:blipFill rotWithShape="1">
          <a:blip r:embed="rId3">
            <a:extLst>
              <a:ext uri="{28A0092B-C50C-407E-A947-70E740481C1C}">
                <a14:useLocalDpi xmlns:a14="http://schemas.microsoft.com/office/drawing/2010/main" val="0"/>
              </a:ext>
            </a:extLst>
          </a:blip>
          <a:srcRect l="-3424" t="-1173" r="32238" b="11399"/>
          <a:stretch/>
        </p:blipFill>
        <p:spPr>
          <a:xfrm>
            <a:off x="6246990" y="2650134"/>
            <a:ext cx="5945010" cy="4701993"/>
          </a:xfrm>
          <a:prstGeom prst="rect">
            <a:avLst/>
          </a:prstGeom>
        </p:spPr>
      </p:pic>
      <p:sp>
        <p:nvSpPr>
          <p:cNvPr id="4" name="Oval 3">
            <a:hlinkClick r:id="rId4"/>
            <a:extLst>
              <a:ext uri="{FF2B5EF4-FFF2-40B4-BE49-F238E27FC236}">
                <a16:creationId xmlns:a16="http://schemas.microsoft.com/office/drawing/2014/main" id="{0E5D854E-6654-594A-2849-CE9C070B4C1B}"/>
              </a:ext>
            </a:extLst>
          </p:cNvPr>
          <p:cNvSpPr/>
          <p:nvPr/>
        </p:nvSpPr>
        <p:spPr>
          <a:xfrm>
            <a:off x="5080884" y="4505871"/>
            <a:ext cx="1685925" cy="1685925"/>
          </a:xfrm>
          <a:prstGeom prst="ellipse">
            <a:avLst/>
          </a:prstGeom>
          <a:solidFill>
            <a:srgbClr val="84BFA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 sz="2000" b="1" dirty="0">
                <a:solidFill>
                  <a:schemeClr val="bg1"/>
                </a:solidFill>
              </a:rPr>
              <a:t>KLICKA FÖR ATT VISA</a:t>
            </a:r>
          </a:p>
        </p:txBody>
      </p:sp>
      <p:grpSp>
        <p:nvGrpSpPr>
          <p:cNvPr id="5" name="Google Shape;612;p39">
            <a:extLst>
              <a:ext uri="{FF2B5EF4-FFF2-40B4-BE49-F238E27FC236}">
                <a16:creationId xmlns:a16="http://schemas.microsoft.com/office/drawing/2014/main" id="{9CD17A92-8936-1BC7-B1E3-89CD9AA37E1C}"/>
              </a:ext>
            </a:extLst>
          </p:cNvPr>
          <p:cNvGrpSpPr/>
          <p:nvPr/>
        </p:nvGrpSpPr>
        <p:grpSpPr>
          <a:xfrm>
            <a:off x="5684757" y="5514966"/>
            <a:ext cx="453026" cy="462520"/>
            <a:chOff x="3951850" y="2985350"/>
            <a:chExt cx="407950" cy="416500"/>
          </a:xfrm>
        </p:grpSpPr>
        <p:sp>
          <p:nvSpPr>
            <p:cNvPr id="6" name="Google Shape;613;p39">
              <a:extLst>
                <a:ext uri="{FF2B5EF4-FFF2-40B4-BE49-F238E27FC236}">
                  <a16:creationId xmlns:a16="http://schemas.microsoft.com/office/drawing/2014/main" id="{34283B6E-4F9B-FD6E-9B30-08850EA95865}"/>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4;p39">
              <a:extLst>
                <a:ext uri="{FF2B5EF4-FFF2-40B4-BE49-F238E27FC236}">
                  <a16:creationId xmlns:a16="http://schemas.microsoft.com/office/drawing/2014/main" id="{2B7B681C-F5AB-7742-0B01-2550FCCF5128}"/>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5;p39">
              <a:extLst>
                <a:ext uri="{FF2B5EF4-FFF2-40B4-BE49-F238E27FC236}">
                  <a16:creationId xmlns:a16="http://schemas.microsoft.com/office/drawing/2014/main" id="{DE708809-CA48-4C4D-8EBE-D633426847B0}"/>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6;p39">
              <a:extLst>
                <a:ext uri="{FF2B5EF4-FFF2-40B4-BE49-F238E27FC236}">
                  <a16:creationId xmlns:a16="http://schemas.microsoft.com/office/drawing/2014/main" id="{48511C1E-C6BB-7B3D-C592-26640C1A61D8}"/>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hlinkClick r:id="rId4"/>
            <a:extLst>
              <a:ext uri="{FF2B5EF4-FFF2-40B4-BE49-F238E27FC236}">
                <a16:creationId xmlns:a16="http://schemas.microsoft.com/office/drawing/2014/main" id="{B4DF0D81-C0C8-A5B1-3EC9-E3062819245E}"/>
              </a:ext>
            </a:extLst>
          </p:cNvPr>
          <p:cNvSpPr/>
          <p:nvPr/>
        </p:nvSpPr>
        <p:spPr>
          <a:xfrm>
            <a:off x="7329103" y="3487977"/>
            <a:ext cx="3429000" cy="2251710"/>
          </a:xfrm>
          <a:prstGeom prst="rect">
            <a:avLst/>
          </a:prstGeom>
          <a:blipFill>
            <a:blip r:embed="rId5"/>
            <a:stretch>
              <a:fillRect l="-6756" r="-6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2444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1"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0F6CEAB-51BE-FD8B-616E-439549DA1A4A}"/>
              </a:ext>
            </a:extLst>
          </p:cNvPr>
          <p:cNvGrpSpPr/>
          <p:nvPr/>
        </p:nvGrpSpPr>
        <p:grpSpPr>
          <a:xfrm>
            <a:off x="4143336" y="965465"/>
            <a:ext cx="1321292" cy="149694"/>
            <a:chOff x="686343" y="1065256"/>
            <a:chExt cx="2115583" cy="239682"/>
          </a:xfrm>
        </p:grpSpPr>
        <p:cxnSp>
          <p:nvCxnSpPr>
            <p:cNvPr id="11" name="Straight Connector 10">
              <a:extLst>
                <a:ext uri="{FF2B5EF4-FFF2-40B4-BE49-F238E27FC236}">
                  <a16:creationId xmlns:a16="http://schemas.microsoft.com/office/drawing/2014/main" id="{A6C1CE86-513D-6B03-585A-7480DC1FA88A}"/>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C2B9D36-C6C1-ECA0-A9C8-246BC5E196CF}"/>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3">
            <a:extLst>
              <a:ext uri="{FF2B5EF4-FFF2-40B4-BE49-F238E27FC236}">
                <a16:creationId xmlns:a16="http://schemas.microsoft.com/office/drawing/2014/main" id="{B19091E2-91D1-5D76-54AD-901A9BDEFF02}"/>
              </a:ext>
            </a:extLst>
          </p:cNvPr>
          <p:cNvSpPr txBox="1">
            <a:spLocks/>
          </p:cNvSpPr>
          <p:nvPr/>
        </p:nvSpPr>
        <p:spPr>
          <a:xfrm>
            <a:off x="157317" y="4224941"/>
            <a:ext cx="4267306" cy="199641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rPr>
              <a:t>I FOKUS PÅ </a:t>
            </a:r>
            <a:r>
              <a:rPr lang="sv" b="1" dirty="0">
                <a:solidFill>
                  <a:schemeClr val="bg1"/>
                </a:solidFill>
                <a:highlight>
                  <a:srgbClr val="84BFA4"/>
                </a:highlight>
              </a:rPr>
              <a:t>X </a:t>
            </a:r>
            <a:r>
              <a:rPr lang="sv" b="1" dirty="0">
                <a:solidFill>
                  <a:schemeClr val="bg1"/>
                </a:solidFill>
              </a:rPr>
              <a:t>SOM ETT MARKNADSFÖRINGSVERKTYG…</a:t>
            </a:r>
          </a:p>
          <a:p>
            <a:pPr>
              <a:lnSpc>
                <a:spcPts val="3720"/>
              </a:lnSpc>
              <a:spcBef>
                <a:spcPts val="0"/>
              </a:spcBef>
            </a:pPr>
            <a:endParaRPr lang="en-US" b="1" dirty="0">
              <a:solidFill>
                <a:schemeClr val="bg1"/>
              </a:solidFill>
            </a:endParaRPr>
          </a:p>
        </p:txBody>
      </p:sp>
      <p:sp>
        <p:nvSpPr>
          <p:cNvPr id="17" name="Graphic 4">
            <a:extLst>
              <a:ext uri="{FF2B5EF4-FFF2-40B4-BE49-F238E27FC236}">
                <a16:creationId xmlns:a16="http://schemas.microsoft.com/office/drawing/2014/main" id="{A7CDE67B-50AD-D4DF-0ED0-5FCD7A4E342E}"/>
              </a:ext>
            </a:extLst>
          </p:cNvPr>
          <p:cNvSpPr/>
          <p:nvPr/>
        </p:nvSpPr>
        <p:spPr>
          <a:xfrm>
            <a:off x="3845975" y="610378"/>
            <a:ext cx="796808" cy="82157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D01D30BA-75EF-F94E-206C-5577B34BB1E9}"/>
              </a:ext>
            </a:extLst>
          </p:cNvPr>
          <p:cNvSpPr txBox="1">
            <a:spLocks/>
          </p:cNvSpPr>
          <p:nvPr/>
        </p:nvSpPr>
        <p:spPr>
          <a:xfrm>
            <a:off x="3795485" y="721617"/>
            <a:ext cx="897116" cy="53534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03</a:t>
            </a:r>
          </a:p>
        </p:txBody>
      </p:sp>
      <p:sp>
        <p:nvSpPr>
          <p:cNvPr id="19" name="TextBox 18">
            <a:extLst>
              <a:ext uri="{FF2B5EF4-FFF2-40B4-BE49-F238E27FC236}">
                <a16:creationId xmlns:a16="http://schemas.microsoft.com/office/drawing/2014/main" id="{7104BD35-D836-4ADD-5B5A-9C51E831D70C}"/>
              </a:ext>
            </a:extLst>
          </p:cNvPr>
          <p:cNvSpPr txBox="1"/>
          <p:nvPr/>
        </p:nvSpPr>
        <p:spPr>
          <a:xfrm>
            <a:off x="5566230" y="403544"/>
            <a:ext cx="6625770" cy="896399"/>
          </a:xfrm>
          <a:prstGeom prst="rect">
            <a:avLst/>
          </a:prstGeom>
          <a:noFill/>
        </p:spPr>
        <p:txBody>
          <a:bodyPr wrap="square">
            <a:spAutoFit/>
          </a:bodyPr>
          <a:lstStyle/>
          <a:p>
            <a:pPr>
              <a:lnSpc>
                <a:spcPts val="3140"/>
              </a:lnSpc>
            </a:pPr>
            <a:r>
              <a:rPr lang="sv" sz="3200" b="1" dirty="0">
                <a:solidFill>
                  <a:srgbClr val="382B1B"/>
                </a:solidFill>
              </a:rPr>
              <a:t>X (tidigare TWITTER) Är det rätt för dig?</a:t>
            </a:r>
          </a:p>
        </p:txBody>
      </p:sp>
      <p:sp>
        <p:nvSpPr>
          <p:cNvPr id="2" name="Text Placeholder 6">
            <a:extLst>
              <a:ext uri="{FF2B5EF4-FFF2-40B4-BE49-F238E27FC236}">
                <a16:creationId xmlns:a16="http://schemas.microsoft.com/office/drawing/2014/main" id="{010769FA-C900-3BF8-977D-7B86149B495B}"/>
              </a:ext>
            </a:extLst>
          </p:cNvPr>
          <p:cNvSpPr txBox="1">
            <a:spLocks/>
          </p:cNvSpPr>
          <p:nvPr/>
        </p:nvSpPr>
        <p:spPr>
          <a:xfrm>
            <a:off x="5616048" y="1256957"/>
            <a:ext cx="6334318" cy="256032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sv" sz="2200" dirty="0"/>
              <a:t>X (tidigare känt som Twitter) används fortfarande av vissa communities, särskilt journalister, matskribenter och nischade nätverk, men det är inte nödvändigt för de flesta matstartups.</a:t>
            </a:r>
          </a:p>
          <a:p>
            <a:pPr>
              <a:buNone/>
            </a:pPr>
            <a:r>
              <a:rPr lang="sv" sz="2200" dirty="0"/>
              <a:t>När X </a:t>
            </a:r>
            <a:r>
              <a:rPr lang="sv" sz="2200" i="1" dirty="0"/>
              <a:t>kan </a:t>
            </a:r>
            <a:r>
              <a:rPr lang="sv" sz="2200" dirty="0"/>
              <a:t>vara användbart:</a:t>
            </a:r>
          </a:p>
          <a:p>
            <a:pPr marL="342900" indent="-342900">
              <a:buFont typeface="Arial" panose="020B0604020202020204" pitchFamily="34" charset="0"/>
              <a:buChar char="•"/>
            </a:pPr>
            <a:r>
              <a:rPr lang="sv" sz="2200" dirty="0"/>
              <a:t>Du vill få kontakt med media, bloggare eller aktivister</a:t>
            </a:r>
          </a:p>
          <a:p>
            <a:pPr marL="342900" indent="-342900">
              <a:buFont typeface="Arial" panose="020B0604020202020204" pitchFamily="34" charset="0"/>
              <a:buChar char="•"/>
            </a:pPr>
            <a:r>
              <a:rPr lang="sv" sz="2200" dirty="0"/>
              <a:t>Du är en del av en rörelse för rättvis mat, kultur eller politik</a:t>
            </a:r>
          </a:p>
          <a:p>
            <a:pPr marL="342900" indent="-342900">
              <a:buFont typeface="Arial" panose="020B0604020202020204" pitchFamily="34" charset="0"/>
              <a:buChar char="•"/>
            </a:pPr>
            <a:r>
              <a:rPr lang="sv" sz="2200" dirty="0"/>
              <a:t>Du tycker om att skriva snabba tankar, tips eller länkar</a:t>
            </a:r>
          </a:p>
          <a:p>
            <a:pPr>
              <a:buNone/>
            </a:pPr>
            <a:r>
              <a:rPr lang="sv" sz="2200" dirty="0"/>
              <a:t>Men för de flesta små livsmedelsmärken är Instagram eller WhatsApp mer effektiva för att nå och engagera kunder.</a:t>
            </a:r>
          </a:p>
          <a:p>
            <a:pPr>
              <a:buNone/>
            </a:pPr>
            <a:r>
              <a:rPr lang="sv" sz="2200" dirty="0"/>
              <a:t>Om du använder X, behandla det som ett nätverksverktyg och inte en säljplattform.</a:t>
            </a:r>
          </a:p>
          <a:p>
            <a:endParaRPr lang="en-US" sz="2200" dirty="0">
              <a:solidFill>
                <a:srgbClr val="382B1B"/>
              </a:solidFill>
            </a:endParaRPr>
          </a:p>
        </p:txBody>
      </p:sp>
      <p:pic>
        <p:nvPicPr>
          <p:cNvPr id="21" name="Picture 20">
            <a:extLst>
              <a:ext uri="{FF2B5EF4-FFF2-40B4-BE49-F238E27FC236}">
                <a16:creationId xmlns:a16="http://schemas.microsoft.com/office/drawing/2014/main" id="{158FC43B-8531-12DE-D296-1275F2F82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27" y="727801"/>
            <a:ext cx="594562" cy="594562"/>
          </a:xfrm>
          <a:prstGeom prst="rect">
            <a:avLst/>
          </a:prstGeom>
        </p:spPr>
      </p:pic>
      <p:grpSp>
        <p:nvGrpSpPr>
          <p:cNvPr id="25" name="Google Shape;612;p39">
            <a:extLst>
              <a:ext uri="{FF2B5EF4-FFF2-40B4-BE49-F238E27FC236}">
                <a16:creationId xmlns:a16="http://schemas.microsoft.com/office/drawing/2014/main" id="{2B967EBC-7620-83CE-0ABC-43C5B4606416}"/>
              </a:ext>
            </a:extLst>
          </p:cNvPr>
          <p:cNvGrpSpPr/>
          <p:nvPr/>
        </p:nvGrpSpPr>
        <p:grpSpPr>
          <a:xfrm>
            <a:off x="5751380" y="4509126"/>
            <a:ext cx="453026" cy="462520"/>
            <a:chOff x="3951850" y="2985350"/>
            <a:chExt cx="407950" cy="416500"/>
          </a:xfrm>
        </p:grpSpPr>
        <p:sp>
          <p:nvSpPr>
            <p:cNvPr id="26" name="Google Shape;613;p39">
              <a:extLst>
                <a:ext uri="{FF2B5EF4-FFF2-40B4-BE49-F238E27FC236}">
                  <a16:creationId xmlns:a16="http://schemas.microsoft.com/office/drawing/2014/main" id="{2841F344-2096-E798-EE47-48F10455D24B}"/>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4;p39">
              <a:extLst>
                <a:ext uri="{FF2B5EF4-FFF2-40B4-BE49-F238E27FC236}">
                  <a16:creationId xmlns:a16="http://schemas.microsoft.com/office/drawing/2014/main" id="{95674639-1ED0-7952-7027-2FAC5EFFF018}"/>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5;p39">
              <a:extLst>
                <a:ext uri="{FF2B5EF4-FFF2-40B4-BE49-F238E27FC236}">
                  <a16:creationId xmlns:a16="http://schemas.microsoft.com/office/drawing/2014/main" id="{E3A96648-9E94-F3BE-A24A-B3FF5B2B8455}"/>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6;p39">
              <a:extLst>
                <a:ext uri="{FF2B5EF4-FFF2-40B4-BE49-F238E27FC236}">
                  <a16:creationId xmlns:a16="http://schemas.microsoft.com/office/drawing/2014/main" id="{F7C608BA-EE66-AE7F-BB47-5308ABC20D71}"/>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412454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BE04A-ABFD-88E7-54F9-4B8B067A78E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3D534EFE-8D01-0BCB-3D8C-5070C54A080A}"/>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8D88752-9652-3311-3BA9-0564F3A78F00}"/>
              </a:ext>
            </a:extLst>
          </p:cNvPr>
          <p:cNvGrpSpPr/>
          <p:nvPr/>
        </p:nvGrpSpPr>
        <p:grpSpPr>
          <a:xfrm>
            <a:off x="4143336" y="965465"/>
            <a:ext cx="1321292" cy="149694"/>
            <a:chOff x="686343" y="1065256"/>
            <a:chExt cx="2115583" cy="239682"/>
          </a:xfrm>
        </p:grpSpPr>
        <p:cxnSp>
          <p:nvCxnSpPr>
            <p:cNvPr id="11" name="Straight Connector 10">
              <a:extLst>
                <a:ext uri="{FF2B5EF4-FFF2-40B4-BE49-F238E27FC236}">
                  <a16:creationId xmlns:a16="http://schemas.microsoft.com/office/drawing/2014/main" id="{0726A8C5-9C7B-72AC-742A-D217F6A27E66}"/>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703E47F-8054-4C35-5D56-246EC357D4FC}"/>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3">
            <a:extLst>
              <a:ext uri="{FF2B5EF4-FFF2-40B4-BE49-F238E27FC236}">
                <a16:creationId xmlns:a16="http://schemas.microsoft.com/office/drawing/2014/main" id="{58C3DFC5-F46E-CD63-851D-6F13125470E8}"/>
              </a:ext>
            </a:extLst>
          </p:cNvPr>
          <p:cNvSpPr txBox="1">
            <a:spLocks/>
          </p:cNvSpPr>
          <p:nvPr/>
        </p:nvSpPr>
        <p:spPr>
          <a:xfrm>
            <a:off x="76480" y="1872720"/>
            <a:ext cx="4248757" cy="2148809"/>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highlight>
                  <a:srgbClr val="84BFA4"/>
                </a:highlight>
              </a:rPr>
              <a:t>YOUTUBE I </a:t>
            </a:r>
            <a:r>
              <a:rPr lang="sv" b="1" dirty="0">
                <a:solidFill>
                  <a:schemeClr val="bg1"/>
                </a:solidFill>
              </a:rPr>
              <a:t>FOKUS SOM MARKNADSFÖRINGSVERKTYG…</a:t>
            </a:r>
          </a:p>
          <a:p>
            <a:pPr>
              <a:lnSpc>
                <a:spcPts val="3720"/>
              </a:lnSpc>
              <a:spcBef>
                <a:spcPts val="0"/>
              </a:spcBef>
            </a:pPr>
            <a:endParaRPr lang="en-US" b="1" dirty="0">
              <a:solidFill>
                <a:schemeClr val="bg1"/>
              </a:solidFill>
            </a:endParaRPr>
          </a:p>
        </p:txBody>
      </p:sp>
      <p:sp>
        <p:nvSpPr>
          <p:cNvPr id="17" name="Graphic 4">
            <a:extLst>
              <a:ext uri="{FF2B5EF4-FFF2-40B4-BE49-F238E27FC236}">
                <a16:creationId xmlns:a16="http://schemas.microsoft.com/office/drawing/2014/main" id="{D97B4743-4DD2-8C95-CF8B-266C36B41C5E}"/>
              </a:ext>
            </a:extLst>
          </p:cNvPr>
          <p:cNvSpPr/>
          <p:nvPr/>
        </p:nvSpPr>
        <p:spPr>
          <a:xfrm>
            <a:off x="3845975" y="610378"/>
            <a:ext cx="796808" cy="82157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49E37947-4FEB-4B6D-436C-D831A1AFF12E}"/>
              </a:ext>
            </a:extLst>
          </p:cNvPr>
          <p:cNvSpPr txBox="1">
            <a:spLocks/>
          </p:cNvSpPr>
          <p:nvPr/>
        </p:nvSpPr>
        <p:spPr>
          <a:xfrm>
            <a:off x="3795485" y="721617"/>
            <a:ext cx="897116" cy="53534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04</a:t>
            </a:r>
          </a:p>
        </p:txBody>
      </p:sp>
      <p:sp>
        <p:nvSpPr>
          <p:cNvPr id="19" name="TextBox 18">
            <a:extLst>
              <a:ext uri="{FF2B5EF4-FFF2-40B4-BE49-F238E27FC236}">
                <a16:creationId xmlns:a16="http://schemas.microsoft.com/office/drawing/2014/main" id="{3EFFD7E8-6EB5-DB7E-7B39-EA51232F6081}"/>
              </a:ext>
            </a:extLst>
          </p:cNvPr>
          <p:cNvSpPr txBox="1"/>
          <p:nvPr/>
        </p:nvSpPr>
        <p:spPr>
          <a:xfrm>
            <a:off x="5566230" y="360558"/>
            <a:ext cx="5547247" cy="887422"/>
          </a:xfrm>
          <a:prstGeom prst="rect">
            <a:avLst/>
          </a:prstGeom>
          <a:noFill/>
        </p:spPr>
        <p:txBody>
          <a:bodyPr wrap="square" lIns="91440" tIns="45720" rIns="91440" bIns="45720" anchor="t">
            <a:spAutoFit/>
          </a:bodyPr>
          <a:lstStyle/>
          <a:p>
            <a:pPr>
              <a:lnSpc>
                <a:spcPts val="3140"/>
              </a:lnSpc>
            </a:pPr>
            <a:r>
              <a:rPr lang="sv" sz="2800" b="1" dirty="0">
                <a:solidFill>
                  <a:srgbClr val="382B1B"/>
                </a:solidFill>
              </a:rPr>
              <a:t>YOUTUBE, </a:t>
            </a:r>
            <a:r>
              <a:rPr lang="sv" sz="2800" b="1" dirty="0"/>
              <a:t>ETT KRAFTFULLT VERKTYG FÖR LIVSMEDELSMÄRKEN</a:t>
            </a:r>
            <a:r>
              <a:rPr lang="sv" sz="2800" b="1" dirty="0">
                <a:solidFill>
                  <a:srgbClr val="382B1B"/>
                </a:solidFill>
              </a:rPr>
              <a:t> </a:t>
            </a:r>
          </a:p>
        </p:txBody>
      </p:sp>
      <p:pic>
        <p:nvPicPr>
          <p:cNvPr id="21" name="Picture 20">
            <a:extLst>
              <a:ext uri="{FF2B5EF4-FFF2-40B4-BE49-F238E27FC236}">
                <a16:creationId xmlns:a16="http://schemas.microsoft.com/office/drawing/2014/main" id="{AD295AE4-233F-33D3-6899-F0930DAED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73" y="562355"/>
            <a:ext cx="880396" cy="880396"/>
          </a:xfrm>
          <a:prstGeom prst="rect">
            <a:avLst/>
          </a:prstGeom>
        </p:spPr>
      </p:pic>
      <p:pic>
        <p:nvPicPr>
          <p:cNvPr id="22" name="Picture 21">
            <a:extLst>
              <a:ext uri="{FF2B5EF4-FFF2-40B4-BE49-F238E27FC236}">
                <a16:creationId xmlns:a16="http://schemas.microsoft.com/office/drawing/2014/main" id="{5BB841E9-7E5B-3415-B4C1-7FEC73535B55}"/>
              </a:ext>
            </a:extLst>
          </p:cNvPr>
          <p:cNvPicPr>
            <a:picLocks noChangeAspect="1"/>
          </p:cNvPicPr>
          <p:nvPr/>
        </p:nvPicPr>
        <p:blipFill rotWithShape="1">
          <a:blip r:embed="rId3">
            <a:extLst>
              <a:ext uri="{28A0092B-C50C-407E-A947-70E740481C1C}">
                <a14:useLocalDpi xmlns:a14="http://schemas.microsoft.com/office/drawing/2010/main" val="0"/>
              </a:ext>
            </a:extLst>
          </a:blip>
          <a:srcRect l="8387" t="10823" r="9307" b="5574"/>
          <a:stretch/>
        </p:blipFill>
        <p:spPr>
          <a:xfrm>
            <a:off x="60226" y="4269323"/>
            <a:ext cx="4083110" cy="2488523"/>
          </a:xfrm>
          <a:prstGeom prst="rect">
            <a:avLst/>
          </a:prstGeom>
        </p:spPr>
      </p:pic>
      <p:sp>
        <p:nvSpPr>
          <p:cNvPr id="23" name="Rectangle 22">
            <a:extLst>
              <a:ext uri="{FF2B5EF4-FFF2-40B4-BE49-F238E27FC236}">
                <a16:creationId xmlns:a16="http://schemas.microsoft.com/office/drawing/2014/main" id="{5C90E8FB-CACF-6AF7-FA10-156492B00174}"/>
              </a:ext>
            </a:extLst>
          </p:cNvPr>
          <p:cNvSpPr/>
          <p:nvPr/>
        </p:nvSpPr>
        <p:spPr>
          <a:xfrm>
            <a:off x="668375" y="4481551"/>
            <a:ext cx="2930449" cy="1817259"/>
          </a:xfrm>
          <a:prstGeom prst="rect">
            <a:avLst/>
          </a:prstGeom>
          <a:blipFill>
            <a:blip r:embed="rId4"/>
            <a:stretch>
              <a:fillRect l="-6756" r="-6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C96119F-82EE-9083-FEAB-0936E0586576}"/>
              </a:ext>
            </a:extLst>
          </p:cNvPr>
          <p:cNvSpPr txBox="1"/>
          <p:nvPr/>
        </p:nvSpPr>
        <p:spPr>
          <a:xfrm>
            <a:off x="4801772" y="1359008"/>
            <a:ext cx="7225127" cy="5847755"/>
          </a:xfrm>
          <a:prstGeom prst="rect">
            <a:avLst/>
          </a:prstGeom>
          <a:noFill/>
        </p:spPr>
        <p:txBody>
          <a:bodyPr wrap="square" lIns="91440" tIns="45720" rIns="91440" bIns="45720" anchor="t">
            <a:spAutoFit/>
          </a:bodyPr>
          <a:lstStyle/>
          <a:p>
            <a:r>
              <a:rPr lang="sv" sz="2200" dirty="0"/>
              <a:t>YouTube är världens näst största sökmotor och är perfekt för att visa upp din mat i längre videoformat.</a:t>
            </a:r>
          </a:p>
          <a:p>
            <a:r>
              <a:rPr lang="sv" sz="2200" b="1" dirty="0"/>
              <a:t>Varför YouTube är viktigt:</a:t>
            </a:r>
          </a:p>
          <a:p>
            <a:pPr marL="285750" indent="-285750">
              <a:buFont typeface="Arial" panose="020B0604020202020204" pitchFamily="34" charset="0"/>
              <a:buChar char="•"/>
            </a:pPr>
            <a:r>
              <a:rPr lang="sv" sz="2200" dirty="0"/>
              <a:t>Folk söker efter hur man lagar mat, äter eller använder nya livsmedel</a:t>
            </a:r>
          </a:p>
          <a:p>
            <a:pPr marL="285750" indent="-285750">
              <a:buFont typeface="Arial" panose="020B0604020202020204" pitchFamily="34" charset="0"/>
              <a:buChar char="•"/>
            </a:pPr>
            <a:r>
              <a:rPr lang="sv" sz="2200" dirty="0"/>
              <a:t>Utmärkt för berättande: ursprung, kultur, syfte</a:t>
            </a:r>
          </a:p>
          <a:p>
            <a:pPr marL="285750" indent="-285750">
              <a:buFont typeface="Arial" panose="020B0604020202020204" pitchFamily="34" charset="0"/>
              <a:buChar char="•"/>
            </a:pPr>
            <a:r>
              <a:rPr lang="sv" sz="2200" dirty="0"/>
              <a:t>Videor syns i månader eller år, inte bara timmar</a:t>
            </a:r>
          </a:p>
          <a:p>
            <a:pPr marL="285750" indent="-285750">
              <a:buFont typeface="Arial" panose="020B0604020202020204" pitchFamily="34" charset="0"/>
              <a:buChar char="•"/>
            </a:pPr>
            <a:r>
              <a:rPr lang="sv" sz="2200" dirty="0"/>
              <a:t>Du kan länka videor på din webbplats, </a:t>
            </a:r>
            <a:r>
              <a:rPr lang="sv" sz="2200" dirty="0" err="1"/>
              <a:t>WhatsApp</a:t>
            </a:r>
            <a:r>
              <a:rPr lang="sv" sz="2200" dirty="0"/>
              <a:t>, </a:t>
            </a:r>
            <a:r>
              <a:rPr lang="sv" sz="2200" dirty="0" err="1"/>
              <a:t>Instagram</a:t>
            </a:r>
            <a:r>
              <a:rPr lang="sv" sz="2200" dirty="0"/>
              <a:t>-bio eller till och med QR-koder på förpackningar</a:t>
            </a:r>
            <a:endParaRPr lang="sv" sz="2200" dirty="0">
              <a:ea typeface="Calibri"/>
              <a:cs typeface="Calibri"/>
            </a:endParaRPr>
          </a:p>
          <a:p>
            <a:r>
              <a:rPr lang="sv" sz="2200" b="1" dirty="0"/>
              <a:t>Vad man ska posta:</a:t>
            </a:r>
          </a:p>
          <a:p>
            <a:pPr marL="285750" indent="-285750">
              <a:buFont typeface="Arial" panose="020B0604020202020204" pitchFamily="34" charset="0"/>
              <a:buChar char="•"/>
            </a:pPr>
            <a:r>
              <a:rPr lang="sv" sz="2200" dirty="0"/>
              <a:t>Hur man lagar eller serverar sin rätt, sina produkter eller sin tjänst</a:t>
            </a:r>
          </a:p>
          <a:p>
            <a:pPr marL="285750" indent="-285750">
              <a:buFont typeface="Arial" panose="020B0604020202020204" pitchFamily="34" charset="0"/>
              <a:buChar char="•"/>
            </a:pPr>
            <a:r>
              <a:rPr lang="sv" sz="2200" dirty="0"/>
              <a:t>Bakom kulisserna på en förberedelsedag</a:t>
            </a:r>
          </a:p>
          <a:p>
            <a:pPr marL="285750" indent="-285750">
              <a:buFont typeface="Arial" panose="020B0604020202020204" pitchFamily="34" charset="0"/>
              <a:buChar char="•"/>
            </a:pPr>
            <a:r>
              <a:rPr lang="sv" sz="2200" dirty="0"/>
              <a:t>Marknadsdag: vad vi sålde och lärde oss</a:t>
            </a:r>
          </a:p>
          <a:p>
            <a:pPr marL="285750" indent="-285750">
              <a:buFont typeface="Arial" panose="020B0604020202020204" pitchFamily="34" charset="0"/>
              <a:buChar char="•"/>
            </a:pPr>
            <a:r>
              <a:rPr lang="sv" sz="2200" dirty="0"/>
              <a:t>Min berättelse: varför jag startade den här livsmedelsverksamheten</a:t>
            </a:r>
          </a:p>
          <a:p>
            <a:endParaRPr lang="en-GB" sz="2200" dirty="0"/>
          </a:p>
        </p:txBody>
      </p:sp>
    </p:spTree>
    <p:extLst>
      <p:ext uri="{BB962C8B-B14F-4D97-AF65-F5344CB8AC3E}">
        <p14:creationId xmlns:p14="http://schemas.microsoft.com/office/powerpoint/2010/main" val="33359753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0F6CEAB-51BE-FD8B-616E-439549DA1A4A}"/>
              </a:ext>
            </a:extLst>
          </p:cNvPr>
          <p:cNvGrpSpPr/>
          <p:nvPr/>
        </p:nvGrpSpPr>
        <p:grpSpPr>
          <a:xfrm>
            <a:off x="4244043" y="482907"/>
            <a:ext cx="1321292" cy="149694"/>
            <a:chOff x="686343" y="1065256"/>
            <a:chExt cx="2115583" cy="239682"/>
          </a:xfrm>
        </p:grpSpPr>
        <p:cxnSp>
          <p:nvCxnSpPr>
            <p:cNvPr id="11" name="Straight Connector 10">
              <a:extLst>
                <a:ext uri="{FF2B5EF4-FFF2-40B4-BE49-F238E27FC236}">
                  <a16:creationId xmlns:a16="http://schemas.microsoft.com/office/drawing/2014/main" id="{A6C1CE86-513D-6B03-585A-7480DC1FA88A}"/>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C2B9D36-C6C1-ECA0-A9C8-246BC5E196CF}"/>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3">
            <a:extLst>
              <a:ext uri="{FF2B5EF4-FFF2-40B4-BE49-F238E27FC236}">
                <a16:creationId xmlns:a16="http://schemas.microsoft.com/office/drawing/2014/main" id="{B19091E2-91D1-5D76-54AD-901A9BDEFF02}"/>
              </a:ext>
            </a:extLst>
          </p:cNvPr>
          <p:cNvSpPr txBox="1">
            <a:spLocks/>
          </p:cNvSpPr>
          <p:nvPr/>
        </p:nvSpPr>
        <p:spPr>
          <a:xfrm>
            <a:off x="15803" y="4333798"/>
            <a:ext cx="4455585" cy="19964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highlight>
                  <a:srgbClr val="84BFA4"/>
                </a:highlight>
              </a:rPr>
              <a:t>YOUTUBE I </a:t>
            </a:r>
            <a:r>
              <a:rPr lang="sv" b="1" dirty="0">
                <a:solidFill>
                  <a:schemeClr val="bg1"/>
                </a:solidFill>
              </a:rPr>
              <a:t>FOKUS SOM ETT MARKNADSFÖRINGS</a:t>
            </a:r>
            <a:br>
              <a:rPr lang="sv" b="1" dirty="0">
                <a:solidFill>
                  <a:schemeClr val="bg1"/>
                </a:solidFill>
              </a:rPr>
            </a:br>
            <a:r>
              <a:rPr lang="sv" b="1" dirty="0">
                <a:solidFill>
                  <a:schemeClr val="bg1"/>
                </a:solidFill>
              </a:rPr>
              <a:t>VERKTYG…</a:t>
            </a:r>
          </a:p>
          <a:p>
            <a:pPr>
              <a:lnSpc>
                <a:spcPts val="3720"/>
              </a:lnSpc>
              <a:spcBef>
                <a:spcPts val="0"/>
              </a:spcBef>
            </a:pPr>
            <a:endParaRPr lang="en-US" b="1" dirty="0">
              <a:solidFill>
                <a:schemeClr val="bg1"/>
              </a:solidFill>
            </a:endParaRPr>
          </a:p>
        </p:txBody>
      </p:sp>
      <p:sp>
        <p:nvSpPr>
          <p:cNvPr id="17" name="Graphic 4">
            <a:extLst>
              <a:ext uri="{FF2B5EF4-FFF2-40B4-BE49-F238E27FC236}">
                <a16:creationId xmlns:a16="http://schemas.microsoft.com/office/drawing/2014/main" id="{A7CDE67B-50AD-D4DF-0ED0-5FCD7A4E342E}"/>
              </a:ext>
            </a:extLst>
          </p:cNvPr>
          <p:cNvSpPr/>
          <p:nvPr/>
        </p:nvSpPr>
        <p:spPr>
          <a:xfrm>
            <a:off x="3698244" y="43161"/>
            <a:ext cx="796808" cy="82157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D01D30BA-75EF-F94E-206C-5577B34BB1E9}"/>
              </a:ext>
            </a:extLst>
          </p:cNvPr>
          <p:cNvSpPr txBox="1">
            <a:spLocks/>
          </p:cNvSpPr>
          <p:nvPr/>
        </p:nvSpPr>
        <p:spPr>
          <a:xfrm>
            <a:off x="3683538" y="186277"/>
            <a:ext cx="897116" cy="53534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04</a:t>
            </a:r>
          </a:p>
        </p:txBody>
      </p:sp>
      <p:sp>
        <p:nvSpPr>
          <p:cNvPr id="19" name="TextBox 18">
            <a:extLst>
              <a:ext uri="{FF2B5EF4-FFF2-40B4-BE49-F238E27FC236}">
                <a16:creationId xmlns:a16="http://schemas.microsoft.com/office/drawing/2014/main" id="{7104BD35-D836-4ADD-5B5A-9C51E831D70C}"/>
              </a:ext>
            </a:extLst>
          </p:cNvPr>
          <p:cNvSpPr txBox="1"/>
          <p:nvPr/>
        </p:nvSpPr>
        <p:spPr>
          <a:xfrm>
            <a:off x="5524747" y="273449"/>
            <a:ext cx="5547247" cy="498855"/>
          </a:xfrm>
          <a:prstGeom prst="rect">
            <a:avLst/>
          </a:prstGeom>
          <a:noFill/>
        </p:spPr>
        <p:txBody>
          <a:bodyPr wrap="square">
            <a:spAutoFit/>
          </a:bodyPr>
          <a:lstStyle/>
          <a:p>
            <a:pPr>
              <a:lnSpc>
                <a:spcPts val="3140"/>
              </a:lnSpc>
            </a:pPr>
            <a:r>
              <a:rPr lang="sv" sz="3200" b="1" dirty="0">
                <a:solidFill>
                  <a:srgbClr val="382B1B"/>
                </a:solidFill>
              </a:rPr>
              <a:t>YOUTUBE, KOM IGÅNG</a:t>
            </a:r>
          </a:p>
        </p:txBody>
      </p:sp>
      <p:pic>
        <p:nvPicPr>
          <p:cNvPr id="21" name="Picture 20">
            <a:extLst>
              <a:ext uri="{FF2B5EF4-FFF2-40B4-BE49-F238E27FC236}">
                <a16:creationId xmlns:a16="http://schemas.microsoft.com/office/drawing/2014/main" id="{A5DCB0B0-B7C0-E242-F2AD-722C79AAE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73" y="562355"/>
            <a:ext cx="880396" cy="880396"/>
          </a:xfrm>
          <a:prstGeom prst="rect">
            <a:avLst/>
          </a:prstGeom>
        </p:spPr>
      </p:pic>
      <p:sp>
        <p:nvSpPr>
          <p:cNvPr id="24" name="Text Placeholder 6">
            <a:extLst>
              <a:ext uri="{FF2B5EF4-FFF2-40B4-BE49-F238E27FC236}">
                <a16:creationId xmlns:a16="http://schemas.microsoft.com/office/drawing/2014/main" id="{DE0EF47B-9CD7-D2A0-F40A-8FBE65FDD8F9}"/>
              </a:ext>
            </a:extLst>
          </p:cNvPr>
          <p:cNvSpPr txBox="1">
            <a:spLocks/>
          </p:cNvSpPr>
          <p:nvPr/>
        </p:nvSpPr>
        <p:spPr>
          <a:xfrm>
            <a:off x="5524747" y="1851661"/>
            <a:ext cx="6334318" cy="432054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320"/>
              </a:lnSpc>
              <a:spcBef>
                <a:spcPts val="0"/>
              </a:spcBef>
            </a:pPr>
            <a:endParaRPr lang="en-US" sz="2200" dirty="0">
              <a:solidFill>
                <a:srgbClr val="382B1B"/>
              </a:solidFill>
            </a:endParaRPr>
          </a:p>
        </p:txBody>
      </p:sp>
      <p:sp>
        <p:nvSpPr>
          <p:cNvPr id="9" name="TextBox 8">
            <a:extLst>
              <a:ext uri="{FF2B5EF4-FFF2-40B4-BE49-F238E27FC236}">
                <a16:creationId xmlns:a16="http://schemas.microsoft.com/office/drawing/2014/main" id="{22840D5D-1898-AB3E-E6A6-CE1EC2CDEADF}"/>
              </a:ext>
            </a:extLst>
          </p:cNvPr>
          <p:cNvSpPr txBox="1"/>
          <p:nvPr/>
        </p:nvSpPr>
        <p:spPr>
          <a:xfrm>
            <a:off x="4487965" y="752181"/>
            <a:ext cx="7696778" cy="6432530"/>
          </a:xfrm>
          <a:prstGeom prst="rect">
            <a:avLst/>
          </a:prstGeom>
          <a:noFill/>
        </p:spPr>
        <p:txBody>
          <a:bodyPr wrap="square" lIns="91440" tIns="45720" rIns="91440" bIns="45720" rtlCol="0" anchor="t">
            <a:spAutoFit/>
          </a:bodyPr>
          <a:lstStyle/>
          <a:p>
            <a:r>
              <a:rPr lang="sv" sz="2200" dirty="0"/>
              <a:t>YouTube hjälper till att bygga förtroende, inte bara gilla-markeringar. Det är din chans att lära ut, inspirera och skapa kontakt.</a:t>
            </a:r>
            <a:endParaRPr lang="en-IE" sz="2200" dirty="0"/>
          </a:p>
          <a:p>
            <a:pPr marL="342900" indent="-342900">
              <a:buFont typeface="Arial" panose="020B0604020202020204" pitchFamily="34" charset="0"/>
              <a:buChar char="•"/>
            </a:pPr>
            <a:r>
              <a:rPr lang="sv" sz="2200" dirty="0"/>
              <a:t>Öppna en YouTube-kanal med ditt Gmail-konto</a:t>
            </a:r>
          </a:p>
          <a:p>
            <a:pPr marL="285750" indent="-285750">
              <a:buFont typeface="Arial" panose="020B0604020202020204" pitchFamily="34" charset="0"/>
              <a:buChar char="•"/>
            </a:pPr>
            <a:r>
              <a:rPr lang="sv" sz="2200" dirty="0"/>
              <a:t>Ge din kanal ett namn som matchar din verksamhet</a:t>
            </a:r>
          </a:p>
          <a:p>
            <a:pPr marL="285750" indent="-285750">
              <a:buFont typeface="Arial" panose="020B0604020202020204" pitchFamily="34" charset="0"/>
              <a:buChar char="•"/>
            </a:pPr>
            <a:r>
              <a:rPr lang="sv" sz="2200" dirty="0"/>
              <a:t>Ladda upp korta videor (1–5 minuter till att börja med)</a:t>
            </a:r>
          </a:p>
          <a:p>
            <a:pPr marL="285750" indent="-285750">
              <a:buFont typeface="Arial" panose="020B0604020202020204" pitchFamily="34" charset="0"/>
              <a:buChar char="•"/>
            </a:pPr>
            <a:r>
              <a:rPr lang="sv" sz="2200" dirty="0"/>
              <a:t>Lägg till en miniatyrbild, en kort beskrivning och några nyckelord (som: ”hemlagad hummus” eller ”</a:t>
            </a:r>
            <a:r>
              <a:rPr lang="sv" sz="2200" dirty="0" err="1"/>
              <a:t>veganska</a:t>
            </a:r>
            <a:r>
              <a:rPr lang="sv" sz="2200" dirty="0"/>
              <a:t> snacks”)</a:t>
            </a:r>
            <a:endParaRPr lang="sv" sz="2200" dirty="0">
              <a:ea typeface="Calibri"/>
              <a:cs typeface="Calibri"/>
            </a:endParaRPr>
          </a:p>
          <a:p>
            <a:r>
              <a:rPr lang="sv" sz="2200" b="1" dirty="0"/>
              <a:t>Redigera dina videor med:</a:t>
            </a:r>
          </a:p>
          <a:p>
            <a:pPr marL="285750" indent="-285750">
              <a:buFont typeface="Arial" panose="020B0604020202020204" pitchFamily="34" charset="0"/>
              <a:buChar char="•"/>
            </a:pPr>
            <a:r>
              <a:rPr lang="sv" sz="2200" dirty="0">
                <a:hlinkClick r:id="rId3"/>
              </a:rPr>
              <a:t>YouTube Studio </a:t>
            </a:r>
            <a:r>
              <a:rPr lang="sv" sz="2200" dirty="0"/>
              <a:t>( </a:t>
            </a:r>
            <a:r>
              <a:rPr lang="sv" sz="2000" dirty="0"/>
              <a:t>grundläggande redigering och musik för uppladdade videor)</a:t>
            </a:r>
            <a:endParaRPr lang="en-GB" sz="2200" dirty="0"/>
          </a:p>
          <a:p>
            <a:pPr marL="285750" indent="-285750">
              <a:buFont typeface="Arial" panose="020B0604020202020204" pitchFamily="34" charset="0"/>
              <a:buChar char="•"/>
            </a:pPr>
            <a:r>
              <a:rPr lang="sv" sz="2200" dirty="0">
                <a:hlinkClick r:id="rId4"/>
              </a:rPr>
              <a:t>CapCut</a:t>
            </a:r>
            <a:r>
              <a:rPr lang="sv" sz="2200" dirty="0"/>
              <a:t> </a:t>
            </a:r>
            <a:r>
              <a:rPr lang="sv" sz="2000" dirty="0"/>
              <a:t>(videoredigering på mobil och dator, perfekt för filmklipp/shorts)</a:t>
            </a:r>
          </a:p>
          <a:p>
            <a:pPr marL="285750" indent="-285750">
              <a:buFont typeface="Arial" panose="020B0604020202020204" pitchFamily="34" charset="0"/>
              <a:buChar char="•"/>
            </a:pPr>
            <a:r>
              <a:rPr lang="sv" sz="2200" dirty="0">
                <a:hlinkClick r:id="rId5"/>
              </a:rPr>
              <a:t>InShot</a:t>
            </a:r>
            <a:r>
              <a:rPr lang="sv" sz="2200" dirty="0"/>
              <a:t> </a:t>
            </a:r>
            <a:r>
              <a:rPr lang="sv" sz="2000" dirty="0"/>
              <a:t>(enkel mobilapp för trimning, musik, text, export)</a:t>
            </a:r>
          </a:p>
          <a:p>
            <a:pPr marL="285750" indent="-285750">
              <a:buFont typeface="Arial" panose="020B0604020202020204" pitchFamily="34" charset="0"/>
              <a:buChar char="•"/>
            </a:pPr>
            <a:r>
              <a:rPr lang="sv" sz="2200" dirty="0">
                <a:hlinkClick r:id="rId6"/>
              </a:rPr>
              <a:t>Canva</a:t>
            </a:r>
            <a:r>
              <a:rPr lang="sv" sz="2200" dirty="0"/>
              <a:t> </a:t>
            </a:r>
            <a:r>
              <a:rPr lang="sv" sz="2000" dirty="0"/>
              <a:t>(enkla dra-och-släpp-videomallar, animationer, </a:t>
            </a:r>
            <a:r>
              <a:rPr lang="sv" sz="2000" dirty="0" err="1"/>
              <a:t>varumärkesbyggande</a:t>
            </a:r>
            <a:r>
              <a:rPr lang="sv" sz="2000" dirty="0"/>
              <a:t>)</a:t>
            </a:r>
            <a:endParaRPr lang="en-GB" sz="2200" dirty="0"/>
          </a:p>
          <a:p>
            <a:r>
              <a:rPr lang="sv" sz="2200" b="1" dirty="0">
                <a:solidFill>
                  <a:srgbClr val="382B1B"/>
                </a:solidFill>
                <a:highlight>
                  <a:srgbClr val="84BFA4"/>
                </a:highlight>
              </a:rPr>
              <a:t>Tips: </a:t>
            </a:r>
            <a:r>
              <a:rPr lang="sv" sz="2200" dirty="0"/>
              <a:t>Avsluta varje video med en uppmaning till handling: ”Beställ här”, ”Följ oss på Instagram”, ”Prenumerera för fler recept!”</a:t>
            </a:r>
          </a:p>
          <a:p>
            <a:endParaRPr lang="en-IE" sz="2200" dirty="0"/>
          </a:p>
        </p:txBody>
      </p:sp>
    </p:spTree>
    <p:extLst>
      <p:ext uri="{BB962C8B-B14F-4D97-AF65-F5344CB8AC3E}">
        <p14:creationId xmlns:p14="http://schemas.microsoft.com/office/powerpoint/2010/main" val="3541805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MARKNADSFÖRING SLUTAR ALDRIG</a:t>
            </a:r>
          </a:p>
        </p:txBody>
      </p:sp>
      <p:grpSp>
        <p:nvGrpSpPr>
          <p:cNvPr id="7" name="Group 6">
            <a:extLst>
              <a:ext uri="{FF2B5EF4-FFF2-40B4-BE49-F238E27FC236}">
                <a16:creationId xmlns:a16="http://schemas.microsoft.com/office/drawing/2014/main" id="{F2E090E4-44B4-8DEC-A18C-37293A34FC9E}"/>
              </a:ext>
            </a:extLst>
          </p:cNvPr>
          <p:cNvGrpSpPr/>
          <p:nvPr/>
        </p:nvGrpSpPr>
        <p:grpSpPr>
          <a:xfrm>
            <a:off x="6848690" y="2574808"/>
            <a:ext cx="5343310" cy="4469172"/>
            <a:chOff x="4308293" y="667658"/>
            <a:chExt cx="6811123" cy="5696857"/>
          </a:xfrm>
        </p:grpSpPr>
        <p:pic>
          <p:nvPicPr>
            <p:cNvPr id="8" name="Picture 7">
              <a:extLst>
                <a:ext uri="{FF2B5EF4-FFF2-40B4-BE49-F238E27FC236}">
                  <a16:creationId xmlns:a16="http://schemas.microsoft.com/office/drawing/2014/main" id="{BEC105FA-4896-40C5-7F83-0FD28DB28E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12" name="Rectangle 11">
              <a:extLst>
                <a:ext uri="{FF2B5EF4-FFF2-40B4-BE49-F238E27FC236}">
                  <a16:creationId xmlns:a16="http://schemas.microsoft.com/office/drawing/2014/main" id="{138BF6CC-1D5E-7531-3559-9F3C5C2AEE85}"/>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4">
            <a:extLst>
              <a:ext uri="{FF2B5EF4-FFF2-40B4-BE49-F238E27FC236}">
                <a16:creationId xmlns:a16="http://schemas.microsoft.com/office/drawing/2014/main" id="{F7423AB3-9322-FCF3-CAB1-3E3F5104924D}"/>
              </a:ext>
            </a:extLst>
          </p:cNvPr>
          <p:cNvSpPr txBox="1">
            <a:spLocks/>
          </p:cNvSpPr>
          <p:nvPr/>
        </p:nvSpPr>
        <p:spPr>
          <a:xfrm>
            <a:off x="435432" y="1339510"/>
            <a:ext cx="6619418" cy="384991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200" dirty="0"/>
          </a:p>
          <a:p>
            <a:r>
              <a:rPr lang="sv" sz="2200" dirty="0"/>
              <a:t>Marknadsföring slutar aldrig. Precis som tvätten är den aldrig klar! Det handlar om </a:t>
            </a:r>
            <a:r>
              <a:rPr lang="sv" sz="2200" b="1" dirty="0"/>
              <a:t>att sticka ut </a:t>
            </a:r>
            <a:r>
              <a:rPr lang="sv" sz="2200" dirty="0"/>
              <a:t>och försöka hårdare, varje dag (inte bara när du känner att du borde eller behöver).</a:t>
            </a:r>
          </a:p>
          <a:p>
            <a:r>
              <a:rPr lang="sv" sz="2200" dirty="0"/>
              <a:t>Marknadsföring handlar om </a:t>
            </a:r>
            <a:r>
              <a:rPr lang="sv" sz="2200" b="1" dirty="0"/>
              <a:t>relationer</a:t>
            </a:r>
            <a:r>
              <a:rPr lang="sv" sz="2200" dirty="0"/>
              <a:t>. </a:t>
            </a:r>
            <a:br>
              <a:rPr lang="sv" sz="2200" dirty="0"/>
            </a:br>
            <a:r>
              <a:rPr lang="sv" sz="2200" dirty="0"/>
              <a:t>Du är ditt viktigaste marknadsföringsverktyg.</a:t>
            </a:r>
          </a:p>
          <a:p>
            <a:r>
              <a:rPr lang="sv" sz="2200" dirty="0"/>
              <a:t>Marknadsföring handlar om att dela </a:t>
            </a:r>
            <a:r>
              <a:rPr lang="sv" sz="2200" b="1" dirty="0"/>
              <a:t>din unika berättelse</a:t>
            </a:r>
            <a:r>
              <a:rPr lang="sv" sz="2200" dirty="0"/>
              <a:t>, </a:t>
            </a:r>
            <a:r>
              <a:rPr lang="sv" sz="2200" b="1" dirty="0"/>
              <a:t>ditt erbjudande </a:t>
            </a:r>
            <a:r>
              <a:rPr lang="sv" sz="2200" dirty="0"/>
              <a:t>och </a:t>
            </a:r>
            <a:r>
              <a:rPr lang="sv" sz="2200" b="1" dirty="0"/>
              <a:t>din lösning </a:t>
            </a:r>
            <a:r>
              <a:rPr lang="sv" sz="2200" dirty="0"/>
              <a:t>med </a:t>
            </a:r>
            <a:r>
              <a:rPr lang="sv" sz="2200" b="1" dirty="0"/>
              <a:t>rätt personer.</a:t>
            </a:r>
          </a:p>
          <a:p>
            <a:endParaRPr lang="en-US" dirty="0"/>
          </a:p>
          <a:p>
            <a:endParaRPr lang="en-US" dirty="0"/>
          </a:p>
        </p:txBody>
      </p:sp>
      <p:pic>
        <p:nvPicPr>
          <p:cNvPr id="5" name="Picture 4" descr="A picture containing basket, sitting, blanket, table&#10;&#10;Description automatically generated">
            <a:extLst>
              <a:ext uri="{FF2B5EF4-FFF2-40B4-BE49-F238E27FC236}">
                <a16:creationId xmlns:a16="http://schemas.microsoft.com/office/drawing/2014/main" id="{6B3D549F-E90F-21A6-8268-6E0F1B05D75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97637" y="2905013"/>
            <a:ext cx="3758931" cy="2835221"/>
          </a:xfrm>
          <a:prstGeom prst="rect">
            <a:avLst/>
          </a:prstGeom>
        </p:spPr>
      </p:pic>
    </p:spTree>
    <p:extLst>
      <p:ext uri="{BB962C8B-B14F-4D97-AF65-F5344CB8AC3E}">
        <p14:creationId xmlns:p14="http://schemas.microsoft.com/office/powerpoint/2010/main" val="32674606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3A52B-DD33-871B-A3B1-6B08897C7D21}"/>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7B438B92-6BEE-5B46-11F2-5B576CB421CD}"/>
              </a:ext>
            </a:extLst>
          </p:cNvPr>
          <p:cNvSpPr/>
          <p:nvPr/>
        </p:nvSpPr>
        <p:spPr>
          <a:xfrm>
            <a:off x="-8988"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8215E00-44EE-8591-3921-8899A1249516}"/>
              </a:ext>
            </a:extLst>
          </p:cNvPr>
          <p:cNvGrpSpPr/>
          <p:nvPr/>
        </p:nvGrpSpPr>
        <p:grpSpPr>
          <a:xfrm>
            <a:off x="4295092" y="540903"/>
            <a:ext cx="1321292" cy="149694"/>
            <a:chOff x="686343" y="1065256"/>
            <a:chExt cx="2115583" cy="239682"/>
          </a:xfrm>
        </p:grpSpPr>
        <p:cxnSp>
          <p:nvCxnSpPr>
            <p:cNvPr id="11" name="Straight Connector 10">
              <a:extLst>
                <a:ext uri="{FF2B5EF4-FFF2-40B4-BE49-F238E27FC236}">
                  <a16:creationId xmlns:a16="http://schemas.microsoft.com/office/drawing/2014/main" id="{BCA5A3BA-B46C-8FCF-972C-A7F8EAC2584B}"/>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F4844D6-E300-06C1-3D87-F24417FCE686}"/>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3">
            <a:extLst>
              <a:ext uri="{FF2B5EF4-FFF2-40B4-BE49-F238E27FC236}">
                <a16:creationId xmlns:a16="http://schemas.microsoft.com/office/drawing/2014/main" id="{E037A749-0973-24A5-9F2E-04FEC9D79625}"/>
              </a:ext>
            </a:extLst>
          </p:cNvPr>
          <p:cNvSpPr txBox="1">
            <a:spLocks/>
          </p:cNvSpPr>
          <p:nvPr/>
        </p:nvSpPr>
        <p:spPr>
          <a:xfrm>
            <a:off x="13165" y="1710459"/>
            <a:ext cx="4234318" cy="199641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rPr>
              <a:t>FOKUS PÅ </a:t>
            </a:r>
            <a:r>
              <a:rPr lang="sv" b="1" dirty="0">
                <a:solidFill>
                  <a:schemeClr val="bg1"/>
                </a:solidFill>
                <a:highlight>
                  <a:srgbClr val="84BFA4"/>
                </a:highlight>
              </a:rPr>
              <a:t>TIKTOK </a:t>
            </a:r>
            <a:r>
              <a:rPr lang="sv" b="1" dirty="0">
                <a:solidFill>
                  <a:schemeClr val="bg1"/>
                </a:solidFill>
              </a:rPr>
              <a:t>SOM ETT MARKNADSFÖRINGSVERKTYG…</a:t>
            </a:r>
          </a:p>
          <a:p>
            <a:pPr>
              <a:lnSpc>
                <a:spcPts val="3720"/>
              </a:lnSpc>
              <a:spcBef>
                <a:spcPts val="0"/>
              </a:spcBef>
            </a:pPr>
            <a:endParaRPr lang="en-US" b="1" dirty="0">
              <a:solidFill>
                <a:schemeClr val="bg1"/>
              </a:solidFill>
            </a:endParaRPr>
          </a:p>
        </p:txBody>
      </p:sp>
      <p:sp>
        <p:nvSpPr>
          <p:cNvPr id="17" name="Graphic 4">
            <a:extLst>
              <a:ext uri="{FF2B5EF4-FFF2-40B4-BE49-F238E27FC236}">
                <a16:creationId xmlns:a16="http://schemas.microsoft.com/office/drawing/2014/main" id="{3D9CFE66-DB38-6684-15C2-7F919C3E07DC}"/>
              </a:ext>
            </a:extLst>
          </p:cNvPr>
          <p:cNvSpPr/>
          <p:nvPr/>
        </p:nvSpPr>
        <p:spPr>
          <a:xfrm>
            <a:off x="3808987" y="96028"/>
            <a:ext cx="796808" cy="82157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0AE2B878-33C8-429C-3CA0-4A0EE05B0DAE}"/>
              </a:ext>
            </a:extLst>
          </p:cNvPr>
          <p:cNvSpPr txBox="1">
            <a:spLocks/>
          </p:cNvSpPr>
          <p:nvPr/>
        </p:nvSpPr>
        <p:spPr>
          <a:xfrm>
            <a:off x="3758833" y="143645"/>
            <a:ext cx="897116" cy="53534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05</a:t>
            </a:r>
          </a:p>
        </p:txBody>
      </p:sp>
      <p:sp>
        <p:nvSpPr>
          <p:cNvPr id="19" name="TextBox 18">
            <a:extLst>
              <a:ext uri="{FF2B5EF4-FFF2-40B4-BE49-F238E27FC236}">
                <a16:creationId xmlns:a16="http://schemas.microsoft.com/office/drawing/2014/main" id="{DEBC7A87-89D2-52CC-A6AB-DEFAA04A8424}"/>
              </a:ext>
            </a:extLst>
          </p:cNvPr>
          <p:cNvSpPr txBox="1"/>
          <p:nvPr/>
        </p:nvSpPr>
        <p:spPr>
          <a:xfrm>
            <a:off x="5566230" y="303063"/>
            <a:ext cx="5547247" cy="498855"/>
          </a:xfrm>
          <a:prstGeom prst="rect">
            <a:avLst/>
          </a:prstGeom>
          <a:noFill/>
        </p:spPr>
        <p:txBody>
          <a:bodyPr wrap="square">
            <a:spAutoFit/>
          </a:bodyPr>
          <a:lstStyle/>
          <a:p>
            <a:pPr>
              <a:lnSpc>
                <a:spcPts val="3140"/>
              </a:lnSpc>
            </a:pPr>
            <a:r>
              <a:rPr lang="sv" sz="3200" b="1" dirty="0">
                <a:solidFill>
                  <a:srgbClr val="382B1B"/>
                </a:solidFill>
              </a:rPr>
              <a:t>TIKTOK</a:t>
            </a:r>
          </a:p>
        </p:txBody>
      </p:sp>
      <p:sp>
        <p:nvSpPr>
          <p:cNvPr id="2" name="Text Placeholder 6">
            <a:extLst>
              <a:ext uri="{FF2B5EF4-FFF2-40B4-BE49-F238E27FC236}">
                <a16:creationId xmlns:a16="http://schemas.microsoft.com/office/drawing/2014/main" id="{E5394B7B-1013-D393-3877-07C336DF3F38}"/>
              </a:ext>
            </a:extLst>
          </p:cNvPr>
          <p:cNvSpPr txBox="1">
            <a:spLocks/>
          </p:cNvSpPr>
          <p:nvPr/>
        </p:nvSpPr>
        <p:spPr>
          <a:xfrm>
            <a:off x="4547335" y="967952"/>
            <a:ext cx="6334318" cy="256032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200" dirty="0">
              <a:solidFill>
                <a:srgbClr val="382B1B"/>
              </a:solidFill>
            </a:endParaRPr>
          </a:p>
        </p:txBody>
      </p:sp>
      <p:sp>
        <p:nvSpPr>
          <p:cNvPr id="23" name="Rectangle 22">
            <a:extLst>
              <a:ext uri="{FF2B5EF4-FFF2-40B4-BE49-F238E27FC236}">
                <a16:creationId xmlns:a16="http://schemas.microsoft.com/office/drawing/2014/main" id="{7EA437D1-247A-8B17-EA30-DDDA07015C87}"/>
              </a:ext>
            </a:extLst>
          </p:cNvPr>
          <p:cNvSpPr/>
          <p:nvPr/>
        </p:nvSpPr>
        <p:spPr>
          <a:xfrm>
            <a:off x="1289051" y="5060949"/>
            <a:ext cx="2360434" cy="157148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21E2965-C8E8-32F0-160D-1F50AF15C4E8}"/>
              </a:ext>
            </a:extLst>
          </p:cNvPr>
          <p:cNvSpPr/>
          <p:nvPr/>
        </p:nvSpPr>
        <p:spPr>
          <a:xfrm>
            <a:off x="8215" y="5079615"/>
            <a:ext cx="1667491" cy="1359658"/>
          </a:xfrm>
          <a:prstGeom prst="ellipse">
            <a:avLst/>
          </a:prstGeom>
          <a:solidFill>
            <a:srgbClr val="84BFA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 sz="2000" b="1" dirty="0">
                <a:solidFill>
                  <a:schemeClr val="bg1"/>
                </a:solidFill>
                <a:hlinkClick r:id="rId3"/>
              </a:rPr>
              <a:t>KLICKA </a:t>
            </a:r>
            <a:r>
              <a:rPr lang="sv" sz="2000" b="1" dirty="0">
                <a:solidFill>
                  <a:schemeClr val="bg1"/>
                </a:solidFill>
              </a:rPr>
              <a:t>FÖR ATT VISA</a:t>
            </a:r>
          </a:p>
        </p:txBody>
      </p:sp>
      <p:grpSp>
        <p:nvGrpSpPr>
          <p:cNvPr id="25" name="Google Shape;612;p39">
            <a:extLst>
              <a:ext uri="{FF2B5EF4-FFF2-40B4-BE49-F238E27FC236}">
                <a16:creationId xmlns:a16="http://schemas.microsoft.com/office/drawing/2014/main" id="{FEF05DFE-5088-EBE2-0B50-9B261EA28A85}"/>
              </a:ext>
            </a:extLst>
          </p:cNvPr>
          <p:cNvGrpSpPr/>
          <p:nvPr/>
        </p:nvGrpSpPr>
        <p:grpSpPr>
          <a:xfrm>
            <a:off x="5751380" y="4509126"/>
            <a:ext cx="453026" cy="462520"/>
            <a:chOff x="3951850" y="2985350"/>
            <a:chExt cx="407950" cy="416500"/>
          </a:xfrm>
        </p:grpSpPr>
        <p:sp>
          <p:nvSpPr>
            <p:cNvPr id="26" name="Google Shape;613;p39">
              <a:extLst>
                <a:ext uri="{FF2B5EF4-FFF2-40B4-BE49-F238E27FC236}">
                  <a16:creationId xmlns:a16="http://schemas.microsoft.com/office/drawing/2014/main" id="{5CB3BA51-CE74-1F3B-7813-5466C5F16AAF}"/>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4;p39">
              <a:extLst>
                <a:ext uri="{FF2B5EF4-FFF2-40B4-BE49-F238E27FC236}">
                  <a16:creationId xmlns:a16="http://schemas.microsoft.com/office/drawing/2014/main" id="{04D5B660-BC91-10CB-03C9-A6635F7C49B1}"/>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5;p39">
              <a:extLst>
                <a:ext uri="{FF2B5EF4-FFF2-40B4-BE49-F238E27FC236}">
                  <a16:creationId xmlns:a16="http://schemas.microsoft.com/office/drawing/2014/main" id="{FEEE504B-F0B1-CB98-1523-65DEE95D3454}"/>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6;p39">
              <a:extLst>
                <a:ext uri="{FF2B5EF4-FFF2-40B4-BE49-F238E27FC236}">
                  <a16:creationId xmlns:a16="http://schemas.microsoft.com/office/drawing/2014/main" id="{B73A1831-0453-53BE-55BD-BC6E6C15F730}"/>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A9D71B01-6496-8375-D8FE-6ECEB48A20FD}"/>
              </a:ext>
            </a:extLst>
          </p:cNvPr>
          <p:cNvPicPr>
            <a:picLocks noChangeAspect="1"/>
          </p:cNvPicPr>
          <p:nvPr/>
        </p:nvPicPr>
        <p:blipFill>
          <a:blip r:embed="rId4"/>
          <a:stretch>
            <a:fillRect/>
          </a:stretch>
        </p:blipFill>
        <p:spPr>
          <a:xfrm>
            <a:off x="619122" y="765968"/>
            <a:ext cx="548688" cy="548688"/>
          </a:xfrm>
          <a:prstGeom prst="rect">
            <a:avLst/>
          </a:prstGeom>
        </p:spPr>
      </p:pic>
      <p:sp>
        <p:nvSpPr>
          <p:cNvPr id="33" name="TextBox 32">
            <a:extLst>
              <a:ext uri="{FF2B5EF4-FFF2-40B4-BE49-F238E27FC236}">
                <a16:creationId xmlns:a16="http://schemas.microsoft.com/office/drawing/2014/main" id="{FBF426F3-F68C-4D58-6AD7-6391234212C2}"/>
              </a:ext>
            </a:extLst>
          </p:cNvPr>
          <p:cNvSpPr txBox="1"/>
          <p:nvPr/>
        </p:nvSpPr>
        <p:spPr>
          <a:xfrm>
            <a:off x="4473575" y="893788"/>
            <a:ext cx="7597775" cy="4801314"/>
          </a:xfrm>
          <a:prstGeom prst="rect">
            <a:avLst/>
          </a:prstGeom>
          <a:noFill/>
        </p:spPr>
        <p:txBody>
          <a:bodyPr wrap="square">
            <a:spAutoFit/>
          </a:bodyPr>
          <a:lstStyle/>
          <a:p>
            <a:r>
              <a:rPr lang="sv" dirty="0"/>
              <a:t>TikTok är en av de kraftfullaste plattformarna för att snabbt bli uppmärksammad. Även om det är känt för sina trender (särskilt inom mat) och musik, är det också ett utmärkt verktyg för små livsmedelsföretag utan budget för att nå ut till nya målgrupper.</a:t>
            </a:r>
          </a:p>
          <a:p>
            <a:endParaRPr lang="en-GB" dirty="0"/>
          </a:p>
          <a:p>
            <a:r>
              <a:rPr lang="sv" b="1" dirty="0">
                <a:solidFill>
                  <a:srgbClr val="84BFA4"/>
                </a:solidFill>
              </a:rPr>
              <a:t>Varför TikTok fungerar:</a:t>
            </a:r>
          </a:p>
          <a:p>
            <a:pPr marL="285750" indent="-285750">
              <a:buFont typeface="Arial" panose="020B0604020202020204" pitchFamily="34" charset="0"/>
              <a:buChar char="•"/>
            </a:pPr>
            <a:r>
              <a:rPr lang="sv" dirty="0"/>
              <a:t>Korta videor = fast engagemang</a:t>
            </a:r>
          </a:p>
          <a:p>
            <a:pPr marL="285750" indent="-285750">
              <a:buFont typeface="Arial" panose="020B0604020202020204" pitchFamily="34" charset="0"/>
              <a:buChar char="•"/>
            </a:pPr>
            <a:r>
              <a:rPr lang="sv" dirty="0"/>
              <a:t>Algoritmen visar ditt innehåll för personer som inte redan följer dig</a:t>
            </a:r>
          </a:p>
          <a:p>
            <a:pPr marL="285750" indent="-285750">
              <a:buFont typeface="Arial" panose="020B0604020202020204" pitchFamily="34" charset="0"/>
              <a:buChar char="•"/>
            </a:pPr>
            <a:r>
              <a:rPr lang="sv" dirty="0"/>
              <a:t>Det är bra för att förklara vad man gör på ett sätt som är verkligt, enkelt och mänskligt.</a:t>
            </a:r>
          </a:p>
          <a:p>
            <a:pPr marL="285750" indent="-285750">
              <a:buFont typeface="Arial" panose="020B0604020202020204" pitchFamily="34" charset="0"/>
              <a:buChar char="•"/>
            </a:pPr>
            <a:endParaRPr lang="en-GB" dirty="0"/>
          </a:p>
          <a:p>
            <a:r>
              <a:rPr lang="sv" b="1" dirty="0">
                <a:solidFill>
                  <a:srgbClr val="84BFA4"/>
                </a:solidFill>
              </a:rPr>
              <a:t>Idéer för inlägg:</a:t>
            </a:r>
          </a:p>
          <a:p>
            <a:pPr marL="285750" indent="-285750">
              <a:buFont typeface="Arial" panose="020B0604020202020204" pitchFamily="34" charset="0"/>
              <a:buChar char="•"/>
            </a:pPr>
            <a:r>
              <a:rPr lang="sv" dirty="0"/>
              <a:t>Klipp bakom kulisserna från köket</a:t>
            </a:r>
          </a:p>
          <a:p>
            <a:pPr marL="285750" indent="-285750">
              <a:buFont typeface="Arial" panose="020B0604020202020204" pitchFamily="34" charset="0"/>
              <a:buChar char="•"/>
            </a:pPr>
            <a:r>
              <a:rPr lang="sv" dirty="0"/>
              <a:t>Steg-för-steg minirecept</a:t>
            </a:r>
          </a:p>
          <a:p>
            <a:pPr marL="285750" indent="-285750">
              <a:buFont typeface="Arial" panose="020B0604020202020204" pitchFamily="34" charset="0"/>
              <a:buChar char="•"/>
            </a:pPr>
            <a:r>
              <a:rPr lang="sv" dirty="0"/>
              <a:t>Kundreaktioner och vittnesmål</a:t>
            </a:r>
          </a:p>
          <a:p>
            <a:pPr marL="285750" indent="-285750">
              <a:buFont typeface="Arial" panose="020B0604020202020204" pitchFamily="34" charset="0"/>
              <a:buChar char="•"/>
            </a:pPr>
            <a:r>
              <a:rPr lang="sv" dirty="0"/>
              <a:t>Din varumärkesberättelse på under 60 sekunder</a:t>
            </a:r>
          </a:p>
          <a:p>
            <a:endParaRPr lang="en-GB" dirty="0"/>
          </a:p>
          <a:p>
            <a:r>
              <a:rPr lang="sv" dirty="0"/>
              <a:t>Du behöver inte dansa eller följa trender? Var autentisk, konsekvent och visa hjärtat bakom din mat.</a:t>
            </a:r>
            <a:endParaRPr lang="en-IE" dirty="0"/>
          </a:p>
        </p:txBody>
      </p:sp>
    </p:spTree>
    <p:extLst>
      <p:ext uri="{BB962C8B-B14F-4D97-AF65-F5344CB8AC3E}">
        <p14:creationId xmlns:p14="http://schemas.microsoft.com/office/powerpoint/2010/main" val="17170115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66E15-E2DF-A7DB-CC93-533491541573}"/>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6F835E55-1B6F-3639-6337-4F7C747149F8}"/>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7026E57-2699-C283-475D-CF254706A5E0}"/>
              </a:ext>
            </a:extLst>
          </p:cNvPr>
          <p:cNvGrpSpPr/>
          <p:nvPr/>
        </p:nvGrpSpPr>
        <p:grpSpPr>
          <a:xfrm>
            <a:off x="4143336" y="965465"/>
            <a:ext cx="1321292" cy="149694"/>
            <a:chOff x="686343" y="1065256"/>
            <a:chExt cx="2115583" cy="239682"/>
          </a:xfrm>
        </p:grpSpPr>
        <p:cxnSp>
          <p:nvCxnSpPr>
            <p:cNvPr id="11" name="Straight Connector 10">
              <a:extLst>
                <a:ext uri="{FF2B5EF4-FFF2-40B4-BE49-F238E27FC236}">
                  <a16:creationId xmlns:a16="http://schemas.microsoft.com/office/drawing/2014/main" id="{3382F5A6-F944-103B-2108-DD1D1FCE343B}"/>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0D78E3D-9832-8D6B-AFD3-0BBD6ACF0272}"/>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3">
            <a:extLst>
              <a:ext uri="{FF2B5EF4-FFF2-40B4-BE49-F238E27FC236}">
                <a16:creationId xmlns:a16="http://schemas.microsoft.com/office/drawing/2014/main" id="{242F163B-2BBC-A846-9451-887B0B282D82}"/>
              </a:ext>
            </a:extLst>
          </p:cNvPr>
          <p:cNvSpPr txBox="1">
            <a:spLocks/>
          </p:cNvSpPr>
          <p:nvPr/>
        </p:nvSpPr>
        <p:spPr>
          <a:xfrm>
            <a:off x="24710" y="2832889"/>
            <a:ext cx="4245864" cy="1961774"/>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rPr>
              <a:t>FOKUS PÅ </a:t>
            </a:r>
            <a:r>
              <a:rPr lang="sv" b="1" dirty="0">
                <a:solidFill>
                  <a:schemeClr val="bg1"/>
                </a:solidFill>
                <a:highlight>
                  <a:srgbClr val="84BFA4"/>
                </a:highlight>
              </a:rPr>
              <a:t>TIKTOK </a:t>
            </a:r>
            <a:r>
              <a:rPr lang="sv" b="1" dirty="0">
                <a:solidFill>
                  <a:schemeClr val="bg1"/>
                </a:solidFill>
              </a:rPr>
              <a:t>SOM ETT MARKNADSFÖRINGSVERKTYG…</a:t>
            </a:r>
          </a:p>
          <a:p>
            <a:pPr>
              <a:lnSpc>
                <a:spcPts val="3720"/>
              </a:lnSpc>
              <a:spcBef>
                <a:spcPts val="0"/>
              </a:spcBef>
            </a:pPr>
            <a:endParaRPr lang="en-US" b="1" dirty="0">
              <a:solidFill>
                <a:schemeClr val="bg1"/>
              </a:solidFill>
            </a:endParaRPr>
          </a:p>
        </p:txBody>
      </p:sp>
      <p:sp>
        <p:nvSpPr>
          <p:cNvPr id="17" name="Graphic 4">
            <a:extLst>
              <a:ext uri="{FF2B5EF4-FFF2-40B4-BE49-F238E27FC236}">
                <a16:creationId xmlns:a16="http://schemas.microsoft.com/office/drawing/2014/main" id="{E30E4956-629C-453D-4820-77A7F278F703}"/>
              </a:ext>
            </a:extLst>
          </p:cNvPr>
          <p:cNvSpPr/>
          <p:nvPr/>
        </p:nvSpPr>
        <p:spPr>
          <a:xfrm>
            <a:off x="3845975" y="610378"/>
            <a:ext cx="796808" cy="82157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3853EE44-3839-8155-F6C4-A53BD76A3437}"/>
              </a:ext>
            </a:extLst>
          </p:cNvPr>
          <p:cNvSpPr txBox="1">
            <a:spLocks/>
          </p:cNvSpPr>
          <p:nvPr/>
        </p:nvSpPr>
        <p:spPr>
          <a:xfrm>
            <a:off x="3795485" y="721617"/>
            <a:ext cx="897116" cy="53534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05</a:t>
            </a:r>
          </a:p>
        </p:txBody>
      </p:sp>
      <p:sp>
        <p:nvSpPr>
          <p:cNvPr id="19" name="TextBox 18">
            <a:extLst>
              <a:ext uri="{FF2B5EF4-FFF2-40B4-BE49-F238E27FC236}">
                <a16:creationId xmlns:a16="http://schemas.microsoft.com/office/drawing/2014/main" id="{8D5900D2-ECB1-1F30-F552-E6BFC7894104}"/>
              </a:ext>
            </a:extLst>
          </p:cNvPr>
          <p:cNvSpPr txBox="1"/>
          <p:nvPr/>
        </p:nvSpPr>
        <p:spPr>
          <a:xfrm>
            <a:off x="5528386" y="610378"/>
            <a:ext cx="6549570" cy="896399"/>
          </a:xfrm>
          <a:prstGeom prst="rect">
            <a:avLst/>
          </a:prstGeom>
          <a:noFill/>
        </p:spPr>
        <p:txBody>
          <a:bodyPr wrap="square">
            <a:spAutoFit/>
          </a:bodyPr>
          <a:lstStyle/>
          <a:p>
            <a:pPr>
              <a:lnSpc>
                <a:spcPts val="3140"/>
              </a:lnSpc>
            </a:pPr>
            <a:r>
              <a:rPr lang="sv" sz="3200" b="1" dirty="0">
                <a:solidFill>
                  <a:srgbClr val="382B1B"/>
                </a:solidFill>
              </a:rPr>
              <a:t>TIKTOK: </a:t>
            </a:r>
            <a:r>
              <a:rPr lang="sv" sz="2800" b="1" dirty="0">
                <a:solidFill>
                  <a:srgbClr val="382B1B"/>
                </a:solidFill>
              </a:rPr>
              <a:t>Förvandla följare till kunder</a:t>
            </a:r>
            <a:endParaRPr lang="en-US" sz="3200" b="1" dirty="0">
              <a:solidFill>
                <a:srgbClr val="382B1B"/>
              </a:solidFill>
            </a:endParaRPr>
          </a:p>
          <a:p>
            <a:pPr>
              <a:lnSpc>
                <a:spcPts val="3140"/>
              </a:lnSpc>
            </a:pPr>
            <a:endParaRPr lang="en-US" sz="3200" b="1" dirty="0">
              <a:solidFill>
                <a:srgbClr val="382B1B"/>
              </a:solidFill>
            </a:endParaRPr>
          </a:p>
        </p:txBody>
      </p:sp>
      <p:sp>
        <p:nvSpPr>
          <p:cNvPr id="2" name="Text Placeholder 6">
            <a:extLst>
              <a:ext uri="{FF2B5EF4-FFF2-40B4-BE49-F238E27FC236}">
                <a16:creationId xmlns:a16="http://schemas.microsoft.com/office/drawing/2014/main" id="{48B736D7-BAB0-761E-365C-81E7BB618652}"/>
              </a:ext>
            </a:extLst>
          </p:cNvPr>
          <p:cNvSpPr txBox="1">
            <a:spLocks/>
          </p:cNvSpPr>
          <p:nvPr/>
        </p:nvSpPr>
        <p:spPr>
          <a:xfrm>
            <a:off x="4642783" y="1438361"/>
            <a:ext cx="6038897" cy="3571889"/>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200" dirty="0">
              <a:solidFill>
                <a:srgbClr val="382B1B"/>
              </a:solidFill>
            </a:endParaRPr>
          </a:p>
        </p:txBody>
      </p:sp>
      <p:pic>
        <p:nvPicPr>
          <p:cNvPr id="8" name="Picture 7" descr="A white and blue logo&#10;&#10;Description automatically generated">
            <a:extLst>
              <a:ext uri="{FF2B5EF4-FFF2-40B4-BE49-F238E27FC236}">
                <a16:creationId xmlns:a16="http://schemas.microsoft.com/office/drawing/2014/main" id="{A0E2A829-D472-AC96-1281-7C684C3C836B}"/>
              </a:ext>
            </a:extLst>
          </p:cNvPr>
          <p:cNvPicPr>
            <a:picLocks noChangeAspect="1"/>
          </p:cNvPicPr>
          <p:nvPr/>
        </p:nvPicPr>
        <p:blipFill>
          <a:blip r:embed="rId2"/>
          <a:stretch>
            <a:fillRect/>
          </a:stretch>
        </p:blipFill>
        <p:spPr>
          <a:xfrm>
            <a:off x="620833" y="842574"/>
            <a:ext cx="545169" cy="545169"/>
          </a:xfrm>
          <a:prstGeom prst="rect">
            <a:avLst/>
          </a:prstGeom>
        </p:spPr>
      </p:pic>
      <p:sp>
        <p:nvSpPr>
          <p:cNvPr id="5" name="TextBox 4">
            <a:extLst>
              <a:ext uri="{FF2B5EF4-FFF2-40B4-BE49-F238E27FC236}">
                <a16:creationId xmlns:a16="http://schemas.microsoft.com/office/drawing/2014/main" id="{D8214B06-0B22-511A-DD44-1E4C849F1D59}"/>
              </a:ext>
            </a:extLst>
          </p:cNvPr>
          <p:cNvSpPr txBox="1"/>
          <p:nvPr/>
        </p:nvSpPr>
        <p:spPr>
          <a:xfrm>
            <a:off x="4424599" y="1224016"/>
            <a:ext cx="7642215" cy="5170646"/>
          </a:xfrm>
          <a:prstGeom prst="rect">
            <a:avLst/>
          </a:prstGeom>
          <a:noFill/>
        </p:spPr>
        <p:txBody>
          <a:bodyPr wrap="square">
            <a:spAutoFit/>
          </a:bodyPr>
          <a:lstStyle/>
          <a:p>
            <a:r>
              <a:rPr lang="sv" sz="2200" dirty="0"/>
              <a:t>Att få visningar är bra, men målet är riktiga relationer och försäljning. Så här går du från gilla-markeringar till lojala köpare:</a:t>
            </a:r>
          </a:p>
          <a:p>
            <a:endParaRPr lang="en-GB" sz="2200" dirty="0"/>
          </a:p>
          <a:p>
            <a:r>
              <a:rPr lang="sv" sz="2200" b="1" dirty="0">
                <a:solidFill>
                  <a:srgbClr val="84BFA4"/>
                </a:solidFill>
              </a:rPr>
              <a:t>Engagera dig aktivt:</a:t>
            </a:r>
          </a:p>
          <a:p>
            <a:pPr marL="285750" indent="-285750">
              <a:buFont typeface="Arial" panose="020B0604020202020204" pitchFamily="34" charset="0"/>
              <a:buChar char="•"/>
            </a:pPr>
            <a:r>
              <a:rPr lang="sv" sz="2200" dirty="0"/>
              <a:t>Svara på kommentarer och meddelanden. Visa att du lyssnar.</a:t>
            </a:r>
          </a:p>
          <a:p>
            <a:pPr marL="285750" indent="-285750">
              <a:buFont typeface="Arial" panose="020B0604020202020204" pitchFamily="34" charset="0"/>
              <a:buChar char="•"/>
            </a:pPr>
            <a:r>
              <a:rPr lang="sv" sz="2200" dirty="0"/>
              <a:t>Gilla och kommentera för att bygga förtroende och gemenskap</a:t>
            </a:r>
          </a:p>
          <a:p>
            <a:pPr marL="285750" indent="-285750">
              <a:buFont typeface="Arial" panose="020B0604020202020204" pitchFamily="34" charset="0"/>
              <a:buChar char="•"/>
            </a:pPr>
            <a:r>
              <a:rPr lang="sv" sz="2200" dirty="0"/>
              <a:t>Ställ frågor i bildtexterna: ”Skulle du prova?” eller ”Vad är din favorit?”</a:t>
            </a:r>
          </a:p>
          <a:p>
            <a:endParaRPr lang="en-GB" sz="2200" dirty="0"/>
          </a:p>
          <a:p>
            <a:r>
              <a:rPr lang="sv" sz="2200" b="1" dirty="0">
                <a:solidFill>
                  <a:srgbClr val="84BFA4"/>
                </a:solidFill>
              </a:rPr>
              <a:t>Få din profil att fungera för dig</a:t>
            </a:r>
          </a:p>
          <a:p>
            <a:pPr marL="285750" indent="-285750">
              <a:buFont typeface="Arial" panose="020B0604020202020204" pitchFamily="34" charset="0"/>
              <a:buChar char="•"/>
            </a:pPr>
            <a:r>
              <a:rPr lang="sv" sz="2200" dirty="0"/>
              <a:t>I bion, ange vad du erbjuder, t.ex. handgjorda veganska snacks, skicka ett direktmeddelande för beställning</a:t>
            </a:r>
          </a:p>
          <a:p>
            <a:pPr marL="285750" indent="-285750">
              <a:buFont typeface="Arial" panose="020B0604020202020204" pitchFamily="34" charset="0"/>
              <a:buChar char="•"/>
            </a:pPr>
            <a:r>
              <a:rPr lang="sv" sz="2200" dirty="0"/>
              <a:t>Inkludera länkar till din webbplats, WhatsApp eller beställningsformulär</a:t>
            </a:r>
          </a:p>
          <a:p>
            <a:pPr marL="285750" indent="-285750">
              <a:buFont typeface="Arial" panose="020B0604020202020204" pitchFamily="34" charset="0"/>
              <a:buChar char="•"/>
            </a:pPr>
            <a:r>
              <a:rPr lang="sv" sz="2200" dirty="0"/>
              <a:t>Använd en igenkännbar logotyp eller ett igenkännbart foto som profilbild</a:t>
            </a:r>
          </a:p>
          <a:p>
            <a:r>
              <a:rPr lang="sv" sz="2200" dirty="0"/>
              <a:t> </a:t>
            </a:r>
          </a:p>
        </p:txBody>
      </p:sp>
    </p:spTree>
    <p:extLst>
      <p:ext uri="{BB962C8B-B14F-4D97-AF65-F5344CB8AC3E}">
        <p14:creationId xmlns:p14="http://schemas.microsoft.com/office/powerpoint/2010/main" val="12676154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F02E1-9EED-C1B5-7BEA-A2044FA147A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76EE252-CF1C-5AFF-676F-32D2457638A4}"/>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E809E0E-709B-A891-7914-7AE1A0448664}"/>
              </a:ext>
            </a:extLst>
          </p:cNvPr>
          <p:cNvGrpSpPr/>
          <p:nvPr/>
        </p:nvGrpSpPr>
        <p:grpSpPr>
          <a:xfrm>
            <a:off x="4143336" y="965465"/>
            <a:ext cx="1321292" cy="149694"/>
            <a:chOff x="686343" y="1065256"/>
            <a:chExt cx="2115583" cy="239682"/>
          </a:xfrm>
        </p:grpSpPr>
        <p:cxnSp>
          <p:nvCxnSpPr>
            <p:cNvPr id="11" name="Straight Connector 10">
              <a:extLst>
                <a:ext uri="{FF2B5EF4-FFF2-40B4-BE49-F238E27FC236}">
                  <a16:creationId xmlns:a16="http://schemas.microsoft.com/office/drawing/2014/main" id="{8CDDCAA7-A9CA-116E-F6C2-952462C91F3D}"/>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A95C5AB-43D2-E68C-FDEB-D7F9F70A42F1}"/>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3">
            <a:extLst>
              <a:ext uri="{FF2B5EF4-FFF2-40B4-BE49-F238E27FC236}">
                <a16:creationId xmlns:a16="http://schemas.microsoft.com/office/drawing/2014/main" id="{6DBDD2A5-F382-20BF-C59E-3DE0652739ED}"/>
              </a:ext>
            </a:extLst>
          </p:cNvPr>
          <p:cNvSpPr txBox="1">
            <a:spLocks/>
          </p:cNvSpPr>
          <p:nvPr/>
        </p:nvSpPr>
        <p:spPr>
          <a:xfrm>
            <a:off x="1619" y="2786707"/>
            <a:ext cx="4257410" cy="199641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rPr>
              <a:t>FOKUS PÅ </a:t>
            </a:r>
            <a:r>
              <a:rPr lang="sv" b="1" dirty="0">
                <a:solidFill>
                  <a:schemeClr val="bg1"/>
                </a:solidFill>
                <a:highlight>
                  <a:srgbClr val="84BFA4"/>
                </a:highlight>
              </a:rPr>
              <a:t>TIKTOK </a:t>
            </a:r>
            <a:r>
              <a:rPr lang="sv" b="1" dirty="0">
                <a:solidFill>
                  <a:schemeClr val="bg1"/>
                </a:solidFill>
              </a:rPr>
              <a:t>SOM ETT MARKNADSFÖRINGSVERKTYG…</a:t>
            </a:r>
          </a:p>
          <a:p>
            <a:pPr>
              <a:lnSpc>
                <a:spcPts val="3720"/>
              </a:lnSpc>
              <a:spcBef>
                <a:spcPts val="0"/>
              </a:spcBef>
            </a:pPr>
            <a:endParaRPr lang="en-US" b="1" dirty="0">
              <a:solidFill>
                <a:schemeClr val="bg1"/>
              </a:solidFill>
            </a:endParaRPr>
          </a:p>
        </p:txBody>
      </p:sp>
      <p:sp>
        <p:nvSpPr>
          <p:cNvPr id="17" name="Graphic 4">
            <a:extLst>
              <a:ext uri="{FF2B5EF4-FFF2-40B4-BE49-F238E27FC236}">
                <a16:creationId xmlns:a16="http://schemas.microsoft.com/office/drawing/2014/main" id="{0D9BCE50-3246-8120-1138-A57E2E048BA9}"/>
              </a:ext>
            </a:extLst>
          </p:cNvPr>
          <p:cNvSpPr/>
          <p:nvPr/>
        </p:nvSpPr>
        <p:spPr>
          <a:xfrm>
            <a:off x="3845975" y="610378"/>
            <a:ext cx="796808" cy="82157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A37DA024-376D-2835-405C-C336E6C58A5E}"/>
              </a:ext>
            </a:extLst>
          </p:cNvPr>
          <p:cNvSpPr txBox="1">
            <a:spLocks/>
          </p:cNvSpPr>
          <p:nvPr/>
        </p:nvSpPr>
        <p:spPr>
          <a:xfrm>
            <a:off x="3795485" y="721617"/>
            <a:ext cx="897116" cy="53534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05</a:t>
            </a:r>
          </a:p>
        </p:txBody>
      </p:sp>
      <p:sp>
        <p:nvSpPr>
          <p:cNvPr id="19" name="TextBox 18">
            <a:extLst>
              <a:ext uri="{FF2B5EF4-FFF2-40B4-BE49-F238E27FC236}">
                <a16:creationId xmlns:a16="http://schemas.microsoft.com/office/drawing/2014/main" id="{A7F38DAF-EF39-6EAE-18D6-FABDC2DEDB25}"/>
              </a:ext>
            </a:extLst>
          </p:cNvPr>
          <p:cNvSpPr txBox="1"/>
          <p:nvPr/>
        </p:nvSpPr>
        <p:spPr>
          <a:xfrm>
            <a:off x="5528386" y="610378"/>
            <a:ext cx="6549570" cy="896399"/>
          </a:xfrm>
          <a:prstGeom prst="rect">
            <a:avLst/>
          </a:prstGeom>
          <a:noFill/>
        </p:spPr>
        <p:txBody>
          <a:bodyPr wrap="square">
            <a:spAutoFit/>
          </a:bodyPr>
          <a:lstStyle/>
          <a:p>
            <a:pPr>
              <a:lnSpc>
                <a:spcPts val="3140"/>
              </a:lnSpc>
            </a:pPr>
            <a:r>
              <a:rPr lang="sv" sz="3200" b="1" dirty="0">
                <a:solidFill>
                  <a:srgbClr val="382B1B"/>
                </a:solidFill>
              </a:rPr>
              <a:t>TIKTOK: </a:t>
            </a:r>
            <a:r>
              <a:rPr lang="sv" sz="2800" b="1" dirty="0">
                <a:solidFill>
                  <a:srgbClr val="382B1B"/>
                </a:solidFill>
              </a:rPr>
              <a:t>Förvandla följare till kunder</a:t>
            </a:r>
            <a:endParaRPr lang="en-US" sz="3200" b="1" dirty="0">
              <a:solidFill>
                <a:srgbClr val="382B1B"/>
              </a:solidFill>
            </a:endParaRPr>
          </a:p>
          <a:p>
            <a:pPr>
              <a:lnSpc>
                <a:spcPts val="3140"/>
              </a:lnSpc>
            </a:pPr>
            <a:endParaRPr lang="en-US" sz="3200" b="1" dirty="0">
              <a:solidFill>
                <a:srgbClr val="382B1B"/>
              </a:solidFill>
            </a:endParaRPr>
          </a:p>
        </p:txBody>
      </p:sp>
      <p:sp>
        <p:nvSpPr>
          <p:cNvPr id="2" name="Text Placeholder 6">
            <a:extLst>
              <a:ext uri="{FF2B5EF4-FFF2-40B4-BE49-F238E27FC236}">
                <a16:creationId xmlns:a16="http://schemas.microsoft.com/office/drawing/2014/main" id="{B15AACC0-C4AD-BC59-96E8-7BA73234AEEE}"/>
              </a:ext>
            </a:extLst>
          </p:cNvPr>
          <p:cNvSpPr txBox="1">
            <a:spLocks/>
          </p:cNvSpPr>
          <p:nvPr/>
        </p:nvSpPr>
        <p:spPr>
          <a:xfrm>
            <a:off x="4642783" y="1438361"/>
            <a:ext cx="6038897" cy="3571889"/>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200" dirty="0">
              <a:solidFill>
                <a:srgbClr val="382B1B"/>
              </a:solidFill>
            </a:endParaRPr>
          </a:p>
        </p:txBody>
      </p:sp>
      <p:pic>
        <p:nvPicPr>
          <p:cNvPr id="8" name="Picture 7" descr="A white and blue logo&#10;&#10;Description automatically generated">
            <a:extLst>
              <a:ext uri="{FF2B5EF4-FFF2-40B4-BE49-F238E27FC236}">
                <a16:creationId xmlns:a16="http://schemas.microsoft.com/office/drawing/2014/main" id="{0727C952-FC67-98DF-AE11-48F454A8F093}"/>
              </a:ext>
            </a:extLst>
          </p:cNvPr>
          <p:cNvPicPr>
            <a:picLocks noChangeAspect="1"/>
          </p:cNvPicPr>
          <p:nvPr/>
        </p:nvPicPr>
        <p:blipFill>
          <a:blip r:embed="rId2"/>
          <a:stretch>
            <a:fillRect/>
          </a:stretch>
        </p:blipFill>
        <p:spPr>
          <a:xfrm>
            <a:off x="620833" y="842574"/>
            <a:ext cx="545169" cy="545169"/>
          </a:xfrm>
          <a:prstGeom prst="rect">
            <a:avLst/>
          </a:prstGeom>
        </p:spPr>
      </p:pic>
      <p:sp>
        <p:nvSpPr>
          <p:cNvPr id="5" name="TextBox 4">
            <a:extLst>
              <a:ext uri="{FF2B5EF4-FFF2-40B4-BE49-F238E27FC236}">
                <a16:creationId xmlns:a16="http://schemas.microsoft.com/office/drawing/2014/main" id="{85194445-E6A6-DFC0-F33E-3D8991C575F3}"/>
              </a:ext>
            </a:extLst>
          </p:cNvPr>
          <p:cNvSpPr txBox="1"/>
          <p:nvPr/>
        </p:nvSpPr>
        <p:spPr>
          <a:xfrm>
            <a:off x="4642783" y="1111286"/>
            <a:ext cx="7642215" cy="5847755"/>
          </a:xfrm>
          <a:prstGeom prst="rect">
            <a:avLst/>
          </a:prstGeom>
          <a:noFill/>
        </p:spPr>
        <p:txBody>
          <a:bodyPr wrap="square" lIns="91440" tIns="45720" rIns="91440" bIns="45720" anchor="t">
            <a:spAutoFit/>
          </a:bodyPr>
          <a:lstStyle/>
          <a:p>
            <a:r>
              <a:rPr lang="sv" sz="2200" b="1" dirty="0">
                <a:solidFill>
                  <a:srgbClr val="84BFA4"/>
                </a:solidFill>
              </a:rPr>
              <a:t>Lägg till uppmaningar till handling</a:t>
            </a:r>
          </a:p>
          <a:p>
            <a:r>
              <a:rPr lang="sv" sz="2200" dirty="0"/>
              <a:t>I dina videotexter, vägled folk: ”Beställ i bion 🔗” ”Följ för fler enkla recept” ”Skicka direktmeddelande för att boka till evenemang”</a:t>
            </a:r>
            <a:endParaRPr lang="sv" sz="2200" dirty="0">
              <a:ea typeface="Calibri"/>
              <a:cs typeface="Calibri"/>
            </a:endParaRPr>
          </a:p>
          <a:p>
            <a:r>
              <a:rPr lang="sv" sz="2200" b="1" dirty="0">
                <a:solidFill>
                  <a:srgbClr val="84BFA4"/>
                </a:solidFill>
              </a:rPr>
              <a:t>Var konsekvent</a:t>
            </a:r>
          </a:p>
          <a:p>
            <a:r>
              <a:rPr lang="sv" sz="2200" dirty="0"/>
              <a:t>TikTok rekommenderar 1–4 inlägg per dag, men även 3–5 per vecka bygger </a:t>
            </a:r>
            <a:r>
              <a:rPr lang="sv" sz="2200" dirty="0" err="1"/>
              <a:t>momentum</a:t>
            </a:r>
            <a:endParaRPr lang="sv" sz="2200" dirty="0" err="1">
              <a:ea typeface="Calibri"/>
              <a:cs typeface="Calibri"/>
            </a:endParaRPr>
          </a:p>
          <a:p>
            <a:r>
              <a:rPr lang="sv" sz="2200" b="1" dirty="0">
                <a:solidFill>
                  <a:srgbClr val="B6D1E1"/>
                </a:solidFill>
              </a:rPr>
              <a:t>Komma igång med TikTok – Enkla steg för matentreprenörer</a:t>
            </a:r>
          </a:p>
          <a:p>
            <a:pPr>
              <a:buNone/>
            </a:pPr>
            <a:r>
              <a:rPr lang="sv" sz="2200" b="1" dirty="0">
                <a:solidFill>
                  <a:srgbClr val="84BFA4"/>
                </a:solidFill>
              </a:rPr>
              <a:t>1. Ladda ner appen och skapa din profil</a:t>
            </a:r>
          </a:p>
          <a:p>
            <a:pPr marL="342900" indent="-342900">
              <a:buFont typeface="Arial" panose="020B0604020202020204" pitchFamily="34" charset="0"/>
              <a:buChar char="•"/>
            </a:pPr>
            <a:r>
              <a:rPr lang="sv" sz="2200" dirty="0"/>
              <a:t>Använd ditt företagsnamn eller något kort och lätt att komma ihåg</a:t>
            </a:r>
          </a:p>
          <a:p>
            <a:pPr marL="342900" indent="-342900">
              <a:buFont typeface="Arial" panose="020B0604020202020204" pitchFamily="34" charset="0"/>
              <a:buChar char="•"/>
            </a:pPr>
            <a:r>
              <a:rPr lang="sv" sz="2200" dirty="0"/>
              <a:t>Lägg till ett profilfoto (ditt ansikte, mat eller logotyp)</a:t>
            </a:r>
          </a:p>
          <a:p>
            <a:pPr marL="342900" indent="-342900">
              <a:buFont typeface="Arial" panose="020B0604020202020204" pitchFamily="34" charset="0"/>
              <a:buChar char="•"/>
            </a:pPr>
            <a:r>
              <a:rPr lang="sv" sz="2200" dirty="0"/>
              <a:t>Skriv en kort biografi: Vad ni erbjuder + hur man beställer (t.ex. ”Hemlagade srilankesiska måltider. Skicka ett direktmeddelande för att boka!”)</a:t>
            </a:r>
          </a:p>
          <a:p>
            <a:pPr marL="342900" indent="-342900">
              <a:buFont typeface="Arial" panose="020B0604020202020204" pitchFamily="34" charset="0"/>
              <a:buChar char="•"/>
            </a:pPr>
            <a:r>
              <a:rPr lang="sv" sz="2200" dirty="0"/>
              <a:t>Länk till din Instagram, webbplats eller WhatsApp</a:t>
            </a:r>
          </a:p>
          <a:p>
            <a:endParaRPr lang="en-IE" sz="2200" b="1" dirty="0"/>
          </a:p>
        </p:txBody>
      </p:sp>
    </p:spTree>
    <p:extLst>
      <p:ext uri="{BB962C8B-B14F-4D97-AF65-F5344CB8AC3E}">
        <p14:creationId xmlns:p14="http://schemas.microsoft.com/office/powerpoint/2010/main" val="10059287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927FD-1966-5139-063B-25A18AA72AD6}"/>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F54D9188-D993-87FB-EAEE-A57C3A60D0F9}"/>
              </a:ext>
            </a:extLst>
          </p:cNvPr>
          <p:cNvSpPr/>
          <p:nvPr/>
        </p:nvSpPr>
        <p:spPr>
          <a:xfrm>
            <a:off x="0" y="0"/>
            <a:ext cx="426720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8272A3E-E2CE-23CB-8E8E-DA8B695F0B3A}"/>
              </a:ext>
            </a:extLst>
          </p:cNvPr>
          <p:cNvGrpSpPr/>
          <p:nvPr/>
        </p:nvGrpSpPr>
        <p:grpSpPr>
          <a:xfrm>
            <a:off x="4143336" y="965465"/>
            <a:ext cx="1321292" cy="149694"/>
            <a:chOff x="686343" y="1065256"/>
            <a:chExt cx="2115583" cy="239682"/>
          </a:xfrm>
        </p:grpSpPr>
        <p:cxnSp>
          <p:nvCxnSpPr>
            <p:cNvPr id="11" name="Straight Connector 10">
              <a:extLst>
                <a:ext uri="{FF2B5EF4-FFF2-40B4-BE49-F238E27FC236}">
                  <a16:creationId xmlns:a16="http://schemas.microsoft.com/office/drawing/2014/main" id="{CDDFE88E-CE67-237B-DA02-D81DFD9D73FC}"/>
                </a:ext>
              </a:extLst>
            </p:cNvPr>
            <p:cNvCxnSpPr>
              <a:cxnSpLocks/>
            </p:cNvCxnSpPr>
            <p:nvPr/>
          </p:nvCxnSpPr>
          <p:spPr>
            <a:xfrm flipH="1">
              <a:off x="686343" y="1185097"/>
              <a:ext cx="1946758"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C001B1DE-DF9B-247E-D136-966EE24CE995}"/>
                </a:ext>
              </a:extLst>
            </p:cNvPr>
            <p:cNvSpPr/>
            <p:nvPr/>
          </p:nvSpPr>
          <p:spPr>
            <a:xfrm>
              <a:off x="2562244"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3">
            <a:extLst>
              <a:ext uri="{FF2B5EF4-FFF2-40B4-BE49-F238E27FC236}">
                <a16:creationId xmlns:a16="http://schemas.microsoft.com/office/drawing/2014/main" id="{DE24B5ED-8EA6-CCFE-EFD8-CDDF17C9E0BD}"/>
              </a:ext>
            </a:extLst>
          </p:cNvPr>
          <p:cNvSpPr txBox="1">
            <a:spLocks/>
          </p:cNvSpPr>
          <p:nvPr/>
        </p:nvSpPr>
        <p:spPr>
          <a:xfrm>
            <a:off x="1619" y="2220980"/>
            <a:ext cx="4257410" cy="199641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720"/>
              </a:lnSpc>
              <a:spcBef>
                <a:spcPts val="0"/>
              </a:spcBef>
            </a:pPr>
            <a:r>
              <a:rPr lang="sv" b="1" dirty="0">
                <a:solidFill>
                  <a:schemeClr val="bg1"/>
                </a:solidFill>
              </a:rPr>
              <a:t>FOKUS PÅ </a:t>
            </a:r>
            <a:r>
              <a:rPr lang="sv" b="1" dirty="0">
                <a:solidFill>
                  <a:schemeClr val="bg1"/>
                </a:solidFill>
                <a:highlight>
                  <a:srgbClr val="84BFA4"/>
                </a:highlight>
              </a:rPr>
              <a:t>TIKTOK </a:t>
            </a:r>
            <a:r>
              <a:rPr lang="sv" b="1" dirty="0">
                <a:solidFill>
                  <a:schemeClr val="bg1"/>
                </a:solidFill>
              </a:rPr>
              <a:t>SOM ETT MARKNADSFÖRINGSVERKTYG…</a:t>
            </a:r>
          </a:p>
          <a:p>
            <a:pPr>
              <a:lnSpc>
                <a:spcPts val="3720"/>
              </a:lnSpc>
              <a:spcBef>
                <a:spcPts val="0"/>
              </a:spcBef>
            </a:pPr>
            <a:endParaRPr lang="en-US" b="1" dirty="0">
              <a:solidFill>
                <a:schemeClr val="bg1"/>
              </a:solidFill>
            </a:endParaRPr>
          </a:p>
        </p:txBody>
      </p:sp>
      <p:sp>
        <p:nvSpPr>
          <p:cNvPr id="17" name="Graphic 4">
            <a:extLst>
              <a:ext uri="{FF2B5EF4-FFF2-40B4-BE49-F238E27FC236}">
                <a16:creationId xmlns:a16="http://schemas.microsoft.com/office/drawing/2014/main" id="{08BA9253-2D40-5E58-C420-71E9706AE057}"/>
              </a:ext>
            </a:extLst>
          </p:cNvPr>
          <p:cNvSpPr/>
          <p:nvPr/>
        </p:nvSpPr>
        <p:spPr>
          <a:xfrm>
            <a:off x="3845975" y="610378"/>
            <a:ext cx="796808" cy="82157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0A6C7668-8FE7-6D16-B3A6-893427AE8BF8}"/>
              </a:ext>
            </a:extLst>
          </p:cNvPr>
          <p:cNvSpPr txBox="1">
            <a:spLocks/>
          </p:cNvSpPr>
          <p:nvPr/>
        </p:nvSpPr>
        <p:spPr>
          <a:xfrm>
            <a:off x="3795485" y="721617"/>
            <a:ext cx="897116" cy="53534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 sz="4000" dirty="0">
                <a:latin typeface="Calibri" panose="020F0502020204030204" pitchFamily="34" charset="0"/>
                <a:cs typeface="Calibri" panose="020F0502020204030204" pitchFamily="34" charset="0"/>
              </a:rPr>
              <a:t>05</a:t>
            </a:r>
          </a:p>
        </p:txBody>
      </p:sp>
      <p:sp>
        <p:nvSpPr>
          <p:cNvPr id="19" name="TextBox 18">
            <a:extLst>
              <a:ext uri="{FF2B5EF4-FFF2-40B4-BE49-F238E27FC236}">
                <a16:creationId xmlns:a16="http://schemas.microsoft.com/office/drawing/2014/main" id="{16907DDD-89C4-473C-53B8-62141F261CDA}"/>
              </a:ext>
            </a:extLst>
          </p:cNvPr>
          <p:cNvSpPr txBox="1"/>
          <p:nvPr/>
        </p:nvSpPr>
        <p:spPr>
          <a:xfrm>
            <a:off x="5528386" y="610378"/>
            <a:ext cx="6549570" cy="896399"/>
          </a:xfrm>
          <a:prstGeom prst="rect">
            <a:avLst/>
          </a:prstGeom>
          <a:noFill/>
        </p:spPr>
        <p:txBody>
          <a:bodyPr wrap="square">
            <a:spAutoFit/>
          </a:bodyPr>
          <a:lstStyle/>
          <a:p>
            <a:pPr>
              <a:lnSpc>
                <a:spcPts val="3140"/>
              </a:lnSpc>
            </a:pPr>
            <a:r>
              <a:rPr lang="sv" sz="3200" b="1" dirty="0">
                <a:solidFill>
                  <a:srgbClr val="382B1B"/>
                </a:solidFill>
              </a:rPr>
              <a:t>TIKTOK: </a:t>
            </a:r>
            <a:r>
              <a:rPr lang="sv" sz="2800" b="1" dirty="0">
                <a:solidFill>
                  <a:srgbClr val="382B1B"/>
                </a:solidFill>
              </a:rPr>
              <a:t>Förvandla följare till kunder</a:t>
            </a:r>
            <a:endParaRPr lang="en-US" sz="3200" b="1" dirty="0">
              <a:solidFill>
                <a:srgbClr val="382B1B"/>
              </a:solidFill>
            </a:endParaRPr>
          </a:p>
          <a:p>
            <a:pPr>
              <a:lnSpc>
                <a:spcPts val="3140"/>
              </a:lnSpc>
            </a:pPr>
            <a:endParaRPr lang="en-US" sz="3200" b="1" dirty="0">
              <a:solidFill>
                <a:srgbClr val="382B1B"/>
              </a:solidFill>
            </a:endParaRPr>
          </a:p>
        </p:txBody>
      </p:sp>
      <p:sp>
        <p:nvSpPr>
          <p:cNvPr id="2" name="Text Placeholder 6">
            <a:extLst>
              <a:ext uri="{FF2B5EF4-FFF2-40B4-BE49-F238E27FC236}">
                <a16:creationId xmlns:a16="http://schemas.microsoft.com/office/drawing/2014/main" id="{2120B63E-0EFF-E1A6-74B2-354172D5BAF5}"/>
              </a:ext>
            </a:extLst>
          </p:cNvPr>
          <p:cNvSpPr txBox="1">
            <a:spLocks/>
          </p:cNvSpPr>
          <p:nvPr/>
        </p:nvSpPr>
        <p:spPr>
          <a:xfrm>
            <a:off x="4642783" y="1438361"/>
            <a:ext cx="6038897" cy="3571889"/>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200" dirty="0">
              <a:solidFill>
                <a:srgbClr val="382B1B"/>
              </a:solidFill>
            </a:endParaRPr>
          </a:p>
        </p:txBody>
      </p:sp>
      <p:pic>
        <p:nvPicPr>
          <p:cNvPr id="8" name="Picture 7" descr="A white and blue logo&#10;&#10;Description automatically generated">
            <a:extLst>
              <a:ext uri="{FF2B5EF4-FFF2-40B4-BE49-F238E27FC236}">
                <a16:creationId xmlns:a16="http://schemas.microsoft.com/office/drawing/2014/main" id="{B406D7D0-1270-F154-2B37-BC033E4A5594}"/>
              </a:ext>
            </a:extLst>
          </p:cNvPr>
          <p:cNvPicPr>
            <a:picLocks noChangeAspect="1"/>
          </p:cNvPicPr>
          <p:nvPr/>
        </p:nvPicPr>
        <p:blipFill>
          <a:blip r:embed="rId2"/>
          <a:stretch>
            <a:fillRect/>
          </a:stretch>
        </p:blipFill>
        <p:spPr>
          <a:xfrm>
            <a:off x="620833" y="842574"/>
            <a:ext cx="545169" cy="545169"/>
          </a:xfrm>
          <a:prstGeom prst="rect">
            <a:avLst/>
          </a:prstGeom>
        </p:spPr>
      </p:pic>
      <p:sp>
        <p:nvSpPr>
          <p:cNvPr id="5" name="TextBox 4">
            <a:extLst>
              <a:ext uri="{FF2B5EF4-FFF2-40B4-BE49-F238E27FC236}">
                <a16:creationId xmlns:a16="http://schemas.microsoft.com/office/drawing/2014/main" id="{FFEE4C3A-79BC-4B68-F372-A97009A7D064}"/>
              </a:ext>
            </a:extLst>
          </p:cNvPr>
          <p:cNvSpPr txBox="1"/>
          <p:nvPr/>
        </p:nvSpPr>
        <p:spPr>
          <a:xfrm>
            <a:off x="4550419" y="1111286"/>
            <a:ext cx="7642215" cy="5170646"/>
          </a:xfrm>
          <a:prstGeom prst="rect">
            <a:avLst/>
          </a:prstGeom>
          <a:noFill/>
        </p:spPr>
        <p:txBody>
          <a:bodyPr wrap="square">
            <a:spAutoFit/>
          </a:bodyPr>
          <a:lstStyle/>
          <a:p>
            <a:r>
              <a:rPr lang="sv" sz="2200" b="1" dirty="0">
                <a:solidFill>
                  <a:srgbClr val="84BFA4"/>
                </a:solidFill>
              </a:rPr>
              <a:t>2. Följ andra matskapare</a:t>
            </a:r>
          </a:p>
          <a:p>
            <a:pPr marL="342900" indent="-342900">
              <a:buFont typeface="Arial" panose="020B0604020202020204" pitchFamily="34" charset="0"/>
              <a:buChar char="•"/>
            </a:pPr>
            <a:r>
              <a:rPr lang="sv" sz="2200" dirty="0"/>
              <a:t>Sök efter andra som tillverkar och säljer mat. Följ, gilla och kommentera för att lära dig mer och få kontakt</a:t>
            </a:r>
          </a:p>
          <a:p>
            <a:pPr marL="342900" indent="-342900">
              <a:buFont typeface="Arial" panose="020B0604020202020204" pitchFamily="34" charset="0"/>
              <a:buChar char="•"/>
            </a:pPr>
            <a:r>
              <a:rPr lang="sv" sz="2200" dirty="0"/>
              <a:t>Använd hashtaggar som #småföretag, #mattok, #veganmat, #diasporakitchen</a:t>
            </a:r>
            <a:br>
              <a:rPr lang="en-GB" sz="2200" b="1" dirty="0"/>
            </a:br>
            <a:endParaRPr lang="en-GB" sz="2200" b="1" dirty="0"/>
          </a:p>
          <a:p>
            <a:r>
              <a:rPr lang="sv" sz="2200" b="1" dirty="0">
                <a:solidFill>
                  <a:srgbClr val="84BFA4"/>
                </a:solidFill>
              </a:rPr>
              <a:t>3. Gör din första video</a:t>
            </a:r>
          </a:p>
          <a:p>
            <a:pPr marL="342900" indent="-342900">
              <a:buFont typeface="Arial" panose="020B0604020202020204" pitchFamily="34" charset="0"/>
              <a:buChar char="•"/>
            </a:pPr>
            <a:r>
              <a:rPr lang="sv" sz="2200" dirty="0"/>
              <a:t>Håll det enkelt: ”Det här är vad jag gjorde idag” ”Det är därför jag startade mitt företag” ”Vad finns i den här såsen?”</a:t>
            </a:r>
          </a:p>
          <a:p>
            <a:pPr marL="342900" indent="-342900">
              <a:buFont typeface="Arial" panose="020B0604020202020204" pitchFamily="34" charset="0"/>
              <a:buChar char="•"/>
            </a:pPr>
            <a:r>
              <a:rPr lang="sv" sz="2200" dirty="0"/>
              <a:t>Använd naturligt ljus, le och tala som om du pratar med en kund</a:t>
            </a:r>
          </a:p>
          <a:p>
            <a:endParaRPr lang="en-GB" sz="2200" b="1" dirty="0"/>
          </a:p>
          <a:p>
            <a:r>
              <a:rPr lang="sv" sz="2200" b="1" dirty="0">
                <a:solidFill>
                  <a:srgbClr val="84BFA4"/>
                </a:solidFill>
              </a:rPr>
              <a:t>4. Använd hashtaggar och bildtexter</a:t>
            </a:r>
          </a:p>
          <a:p>
            <a:pPr marL="342900" indent="-342900">
              <a:buFont typeface="Arial" panose="020B0604020202020204" pitchFamily="34" charset="0"/>
              <a:buChar char="•"/>
            </a:pPr>
            <a:r>
              <a:rPr lang="sv" sz="2200" dirty="0"/>
              <a:t>Lägg till 3–5 hashtaggar för att hjälpa folk att hitta din video</a:t>
            </a:r>
          </a:p>
          <a:p>
            <a:pPr marL="342900" indent="-342900">
              <a:buFont typeface="Arial" panose="020B0604020202020204" pitchFamily="34" charset="0"/>
              <a:buChar char="•"/>
            </a:pPr>
            <a:r>
              <a:rPr lang="sv" sz="2200" dirty="0"/>
              <a:t>Inkludera en uppmaning till handling: ”Följ för mer”, ”Beställ i bio”, ”Tagga någon som skulle älska detta”</a:t>
            </a:r>
            <a:endParaRPr lang="en-IE" sz="2200" dirty="0"/>
          </a:p>
        </p:txBody>
      </p:sp>
    </p:spTree>
    <p:extLst>
      <p:ext uri="{BB962C8B-B14F-4D97-AF65-F5344CB8AC3E}">
        <p14:creationId xmlns:p14="http://schemas.microsoft.com/office/powerpoint/2010/main" val="434092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29BE0-5E07-9C24-D37B-00AEC251F94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1039ED9-9626-4B6F-75C9-6F85A0BF7188}"/>
              </a:ext>
            </a:extLst>
          </p:cNvPr>
          <p:cNvSpPr>
            <a:spLocks noGrp="1"/>
          </p:cNvSpPr>
          <p:nvPr>
            <p:ph type="body" sz="quarter" idx="27"/>
          </p:nvPr>
        </p:nvSpPr>
        <p:spPr>
          <a:xfrm>
            <a:off x="751414" y="378372"/>
            <a:ext cx="11437699" cy="1126708"/>
          </a:xfrm>
        </p:spPr>
        <p:txBody>
          <a:bodyPr/>
          <a:lstStyle/>
          <a:p>
            <a:r>
              <a:rPr lang="sv" dirty="0"/>
              <a:t>9. LOKALA INFLUENCERS OCH KULTURAMBASSADÖRER</a:t>
            </a:r>
          </a:p>
        </p:txBody>
      </p:sp>
      <p:sp>
        <p:nvSpPr>
          <p:cNvPr id="18" name="Text Placeholder 4">
            <a:extLst>
              <a:ext uri="{FF2B5EF4-FFF2-40B4-BE49-F238E27FC236}">
                <a16:creationId xmlns:a16="http://schemas.microsoft.com/office/drawing/2014/main" id="{721C123C-03CD-A406-60FB-27E8F9380D8A}"/>
              </a:ext>
            </a:extLst>
          </p:cNvPr>
          <p:cNvSpPr>
            <a:spLocks noGrp="1"/>
          </p:cNvSpPr>
          <p:nvPr>
            <p:ph type="body" sz="quarter" idx="14"/>
          </p:nvPr>
        </p:nvSpPr>
        <p:spPr>
          <a:xfrm>
            <a:off x="477388" y="1818438"/>
            <a:ext cx="11162162" cy="4459055"/>
          </a:xfrm>
        </p:spPr>
        <p:txBody>
          <a:bodyPr/>
          <a:lstStyle/>
          <a:p>
            <a:pPr>
              <a:buNone/>
            </a:pPr>
            <a:r>
              <a:rPr lang="sv" dirty="0">
                <a:solidFill>
                  <a:schemeClr val="tx1"/>
                </a:solidFill>
              </a:rPr>
              <a:t>Du behöver inte en kändis, bara någon du litar på i din omgivning. Ett vänligt ord från rätt person kan göra mer än någon betald annons.</a:t>
            </a:r>
          </a:p>
          <a:p>
            <a:pPr>
              <a:buNone/>
            </a:pPr>
            <a:endParaRPr lang="en-GB" dirty="0">
              <a:solidFill>
                <a:schemeClr val="tx1"/>
              </a:solidFill>
            </a:endParaRPr>
          </a:p>
          <a:p>
            <a:pPr>
              <a:buNone/>
            </a:pPr>
            <a:r>
              <a:rPr lang="sv" b="1" dirty="0">
                <a:solidFill>
                  <a:srgbClr val="84BFA4"/>
                </a:solidFill>
              </a:rPr>
              <a:t>Vilka de är:</a:t>
            </a:r>
          </a:p>
          <a:p>
            <a:pPr marL="342900" indent="-342900">
              <a:buFont typeface="Arial" panose="020B0604020202020204" pitchFamily="34" charset="0"/>
              <a:buChar char="•"/>
            </a:pPr>
            <a:r>
              <a:rPr lang="sv" dirty="0">
                <a:solidFill>
                  <a:schemeClr val="tx1"/>
                </a:solidFill>
              </a:rPr>
              <a:t>En respekterad chef</a:t>
            </a:r>
          </a:p>
          <a:p>
            <a:pPr marL="342900" indent="-342900">
              <a:buFont typeface="Arial" panose="020B0604020202020204" pitchFamily="34" charset="0"/>
              <a:buChar char="•"/>
            </a:pPr>
            <a:r>
              <a:rPr lang="sv" dirty="0">
                <a:solidFill>
                  <a:schemeClr val="tx1"/>
                </a:solidFill>
              </a:rPr>
              <a:t>En välkänd ståndsförsäljare</a:t>
            </a:r>
          </a:p>
          <a:p>
            <a:pPr marL="342900" indent="-342900">
              <a:buFont typeface="Arial" panose="020B0604020202020204" pitchFamily="34" charset="0"/>
              <a:buChar char="•"/>
            </a:pPr>
            <a:r>
              <a:rPr lang="sv" dirty="0">
                <a:solidFill>
                  <a:schemeClr val="tx1"/>
                </a:solidFill>
              </a:rPr>
              <a:t>En matskribent, bloggare eller aktivist</a:t>
            </a:r>
          </a:p>
          <a:p>
            <a:pPr marL="342900" indent="-342900">
              <a:buFont typeface="Arial" panose="020B0604020202020204" pitchFamily="34" charset="0"/>
              <a:buChar char="•"/>
            </a:pPr>
            <a:r>
              <a:rPr lang="sv" dirty="0">
                <a:solidFill>
                  <a:schemeClr val="tx1"/>
                </a:solidFill>
              </a:rPr>
              <a:t>Någon som delar din kultur eller dina värderingar och redan har en lojal publik</a:t>
            </a:r>
          </a:p>
          <a:p>
            <a:pPr>
              <a:buNone/>
            </a:pPr>
            <a:endParaRPr lang="en-GB" dirty="0">
              <a:solidFill>
                <a:schemeClr val="tx1"/>
              </a:solidFill>
            </a:endParaRPr>
          </a:p>
          <a:p>
            <a:pPr>
              <a:buNone/>
            </a:pPr>
            <a:r>
              <a:rPr lang="sv" b="1" dirty="0">
                <a:solidFill>
                  <a:srgbClr val="84BFA4"/>
                </a:solidFill>
              </a:rPr>
              <a:t>Vad de kan göra:</a:t>
            </a:r>
          </a:p>
          <a:p>
            <a:pPr marL="342900" indent="-342900">
              <a:buFont typeface="Arial" panose="020B0604020202020204" pitchFamily="34" charset="0"/>
              <a:buChar char="•"/>
            </a:pPr>
            <a:r>
              <a:rPr lang="sv" dirty="0">
                <a:solidFill>
                  <a:schemeClr val="tx1"/>
                </a:solidFill>
              </a:rPr>
              <a:t>Samarbeta kring ett recept, en provsmakning eller ett liveevenemang</a:t>
            </a:r>
          </a:p>
          <a:p>
            <a:pPr marL="342900" indent="-342900">
              <a:buFont typeface="Arial" panose="020B0604020202020204" pitchFamily="34" charset="0"/>
              <a:buChar char="•"/>
            </a:pPr>
            <a:r>
              <a:rPr lang="sv" dirty="0">
                <a:solidFill>
                  <a:schemeClr val="tx1"/>
                </a:solidFill>
              </a:rPr>
              <a:t>Publicera om din produkt på Instagram eller Facebook</a:t>
            </a:r>
          </a:p>
          <a:p>
            <a:pPr marL="342900" indent="-342900">
              <a:buFont typeface="Arial" panose="020B0604020202020204" pitchFamily="34" charset="0"/>
              <a:buChar char="•"/>
            </a:pPr>
            <a:r>
              <a:rPr lang="sv" dirty="0">
                <a:solidFill>
                  <a:schemeClr val="tx1"/>
                </a:solidFill>
              </a:rPr>
              <a:t>Bjud in andra att prova din mat</a:t>
            </a:r>
          </a:p>
          <a:p>
            <a:pPr marL="342900" indent="-342900">
              <a:buFont typeface="Arial" panose="020B0604020202020204" pitchFamily="34" charset="0"/>
              <a:buChar char="•"/>
            </a:pPr>
            <a:r>
              <a:rPr lang="sv" dirty="0">
                <a:solidFill>
                  <a:schemeClr val="tx1"/>
                </a:solidFill>
              </a:rPr>
              <a:t>Berätta för deras följare varför de älskar det du gör</a:t>
            </a:r>
          </a:p>
          <a:p>
            <a:pPr>
              <a:buNone/>
            </a:pPr>
            <a:endParaRPr lang="en-GB" dirty="0">
              <a:solidFill>
                <a:schemeClr val="tx1"/>
              </a:solidFill>
            </a:endParaRPr>
          </a:p>
        </p:txBody>
      </p:sp>
    </p:spTree>
    <p:extLst>
      <p:ext uri="{BB962C8B-B14F-4D97-AF65-F5344CB8AC3E}">
        <p14:creationId xmlns:p14="http://schemas.microsoft.com/office/powerpoint/2010/main" val="14794533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142E3-CFD4-E8FB-6565-B2F29EE89A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AFAE18E-5A39-CDB2-B29D-1CB9F718AE31}"/>
              </a:ext>
            </a:extLst>
          </p:cNvPr>
          <p:cNvSpPr>
            <a:spLocks noGrp="1"/>
          </p:cNvSpPr>
          <p:nvPr>
            <p:ph type="body" sz="quarter" idx="27"/>
          </p:nvPr>
        </p:nvSpPr>
        <p:spPr>
          <a:xfrm>
            <a:off x="751414" y="378372"/>
            <a:ext cx="11093645" cy="1126708"/>
          </a:xfrm>
        </p:spPr>
        <p:txBody>
          <a:bodyPr/>
          <a:lstStyle/>
          <a:p>
            <a:r>
              <a:rPr lang="sv" dirty="0"/>
              <a:t>10. PERSONLIGA KONTAKTER OCH WHATSAPP-GRUPPER</a:t>
            </a:r>
            <a:endParaRPr lang="en-US" dirty="0"/>
          </a:p>
        </p:txBody>
      </p:sp>
      <p:sp>
        <p:nvSpPr>
          <p:cNvPr id="18" name="Text Placeholder 4">
            <a:extLst>
              <a:ext uri="{FF2B5EF4-FFF2-40B4-BE49-F238E27FC236}">
                <a16:creationId xmlns:a16="http://schemas.microsoft.com/office/drawing/2014/main" id="{202838A5-F764-ABAA-9160-C24F4C9770A2}"/>
              </a:ext>
            </a:extLst>
          </p:cNvPr>
          <p:cNvSpPr>
            <a:spLocks noGrp="1"/>
          </p:cNvSpPr>
          <p:nvPr>
            <p:ph type="body" sz="quarter" idx="14"/>
          </p:nvPr>
        </p:nvSpPr>
        <p:spPr>
          <a:xfrm>
            <a:off x="477388" y="1818438"/>
            <a:ext cx="4920112" cy="4459055"/>
          </a:xfrm>
        </p:spPr>
        <p:txBody>
          <a:bodyPr/>
          <a:lstStyle/>
          <a:p>
            <a:pPr>
              <a:buNone/>
            </a:pPr>
            <a:r>
              <a:rPr lang="sv" b="1" dirty="0">
                <a:solidFill>
                  <a:srgbClr val="84BFA4"/>
                </a:solidFill>
              </a:rPr>
              <a:t>Ditt nätverk är din första (och ofta bästa) marknadsföringskanal. </a:t>
            </a:r>
            <a:br>
              <a:rPr lang="en-GB" dirty="0"/>
            </a:br>
            <a:r>
              <a:rPr lang="sv" dirty="0"/>
              <a:t>Vänner, grannar och kunder kan hjälpa dig att få din verksamhet att växa snabbare än du tror.</a:t>
            </a:r>
          </a:p>
          <a:p>
            <a:pPr>
              <a:buNone/>
            </a:pPr>
            <a:endParaRPr lang="en-GB" dirty="0"/>
          </a:p>
          <a:p>
            <a:pPr>
              <a:buNone/>
            </a:pPr>
            <a:r>
              <a:rPr lang="sv" b="1" dirty="0">
                <a:solidFill>
                  <a:srgbClr val="84BFA4"/>
                </a:solidFill>
              </a:rPr>
              <a:t>Så här aktiverar du muntlig rekommendation:</a:t>
            </a:r>
          </a:p>
          <a:p>
            <a:pPr marL="342900" indent="-342900">
              <a:buFont typeface="Arial" panose="020B0604020202020204" pitchFamily="34" charset="0"/>
              <a:buChar char="•"/>
            </a:pPr>
            <a:r>
              <a:rPr lang="sv" dirty="0"/>
              <a:t>Be nöjda kunder att dela din information i lokala WhatsApp- eller Facebook-grupper</a:t>
            </a:r>
          </a:p>
          <a:p>
            <a:pPr marL="342900" indent="-342900">
              <a:buFont typeface="Arial" panose="020B0604020202020204" pitchFamily="34" charset="0"/>
              <a:buChar char="•"/>
            </a:pPr>
            <a:r>
              <a:rPr lang="sv" dirty="0"/>
              <a:t>Skapa en bild på "veckans meny" som du enkelt kan skicka</a:t>
            </a:r>
          </a:p>
          <a:p>
            <a:pPr marL="342900" indent="-342900">
              <a:buFont typeface="Arial" panose="020B0604020202020204" pitchFamily="34" charset="0"/>
              <a:buChar char="•"/>
            </a:pPr>
            <a:r>
              <a:rPr lang="sv" dirty="0"/>
              <a:t>Erbjud en "ta med en vän"- eller rekommendationsbonus (även ett litet tack räknas)</a:t>
            </a:r>
          </a:p>
          <a:p>
            <a:endParaRPr lang="en-GB" dirty="0"/>
          </a:p>
          <a:p>
            <a:pPr>
              <a:buNone/>
            </a:pPr>
            <a:endParaRPr lang="en-US" dirty="0">
              <a:solidFill>
                <a:schemeClr val="tx1"/>
              </a:solidFill>
            </a:endParaRPr>
          </a:p>
        </p:txBody>
      </p:sp>
      <p:sp>
        <p:nvSpPr>
          <p:cNvPr id="4" name="TextBox 3">
            <a:extLst>
              <a:ext uri="{FF2B5EF4-FFF2-40B4-BE49-F238E27FC236}">
                <a16:creationId xmlns:a16="http://schemas.microsoft.com/office/drawing/2014/main" id="{E628CF26-95DB-E661-73C9-BB025E4B922C}"/>
              </a:ext>
            </a:extLst>
          </p:cNvPr>
          <p:cNvSpPr txBox="1"/>
          <p:nvPr/>
        </p:nvSpPr>
        <p:spPr>
          <a:xfrm>
            <a:off x="5937250" y="1698380"/>
            <a:ext cx="6127750" cy="5016758"/>
          </a:xfrm>
          <a:prstGeom prst="rect">
            <a:avLst/>
          </a:prstGeom>
          <a:noFill/>
        </p:spPr>
        <p:txBody>
          <a:bodyPr wrap="square" lIns="91440" tIns="45720" rIns="91440" bIns="45720" anchor="t">
            <a:spAutoFit/>
          </a:bodyPr>
          <a:lstStyle/>
          <a:p>
            <a:pPr>
              <a:buNone/>
            </a:pPr>
            <a:r>
              <a:rPr lang="sv" sz="2000" b="1" dirty="0">
                <a:solidFill>
                  <a:srgbClr val="84BFA4"/>
                </a:solidFill>
              </a:rPr>
              <a:t>WhatsApp-tips för livsmedelsentreprenörer</a:t>
            </a:r>
            <a:endParaRPr lang="sv" sz="2000" b="1" dirty="0">
              <a:solidFill>
                <a:srgbClr val="84BFA4"/>
              </a:solidFill>
              <a:ea typeface="Calibri"/>
              <a:cs typeface="Calibri"/>
            </a:endParaRPr>
          </a:p>
          <a:p>
            <a:pPr>
              <a:buNone/>
            </a:pPr>
            <a:r>
              <a:rPr lang="sv" sz="2000" b="1" dirty="0"/>
              <a:t>1. Konfigurera en sändningskanal</a:t>
            </a:r>
            <a:endParaRPr lang="en-GB" sz="2000" dirty="0">
              <a:ea typeface="Calibri"/>
              <a:cs typeface="Calibri"/>
            </a:endParaRPr>
          </a:p>
          <a:p>
            <a:pPr marL="342900" indent="-342900">
              <a:buFont typeface="Arial" panose="020B0604020202020204" pitchFamily="34" charset="0"/>
              <a:buChar char="•"/>
            </a:pPr>
            <a:r>
              <a:rPr lang="sv" sz="2000" dirty="0"/>
              <a:t>Skapa en </a:t>
            </a:r>
            <a:r>
              <a:rPr lang="sv" sz="2000" b="1" dirty="0"/>
              <a:t>WhatsApp-sändningslista </a:t>
            </a:r>
            <a:r>
              <a:rPr lang="sv" sz="2000" dirty="0"/>
              <a:t>(inte en gruppchatt!)</a:t>
            </a:r>
            <a:endParaRPr lang="sv" sz="2000" dirty="0">
              <a:ea typeface="Calibri"/>
              <a:cs typeface="Calibri"/>
            </a:endParaRPr>
          </a:p>
          <a:p>
            <a:pPr marL="342900" indent="-342900">
              <a:buFont typeface="Arial" panose="020B0604020202020204" pitchFamily="34" charset="0"/>
              <a:buChar char="•"/>
            </a:pPr>
            <a:r>
              <a:rPr lang="sv" sz="2000" dirty="0"/>
              <a:t>Lägg till stamkunder som samtycker till att få uppdateringar</a:t>
            </a:r>
            <a:endParaRPr lang="sv" sz="2000" dirty="0">
              <a:ea typeface="Calibri"/>
              <a:cs typeface="Calibri"/>
            </a:endParaRPr>
          </a:p>
          <a:p>
            <a:pPr marL="342900" indent="-342900">
              <a:buFont typeface="Arial" panose="020B0604020202020204" pitchFamily="34" charset="0"/>
              <a:buChar char="•"/>
            </a:pPr>
            <a:r>
              <a:rPr lang="sv" sz="2000" dirty="0"/>
              <a:t>Skicka menyer, specialerbjudanden eller leveransaviseringar – de får ditt meddelande </a:t>
            </a:r>
            <a:r>
              <a:rPr lang="sv" sz="2000" b="1" dirty="0"/>
              <a:t>privat </a:t>
            </a:r>
            <a:r>
              <a:rPr lang="sv" sz="2000" dirty="0"/>
              <a:t>, som ett direkt sms.</a:t>
            </a:r>
            <a:endParaRPr lang="sv" sz="2000" dirty="0">
              <a:ea typeface="Calibri"/>
              <a:cs typeface="Calibri"/>
            </a:endParaRPr>
          </a:p>
          <a:p>
            <a:endParaRPr lang="en-GB" sz="2000" dirty="0">
              <a:ea typeface="Calibri"/>
              <a:cs typeface="Calibri"/>
            </a:endParaRPr>
          </a:p>
          <a:p>
            <a:pPr>
              <a:buNone/>
            </a:pPr>
            <a:r>
              <a:rPr lang="sv" sz="2000" b="1" dirty="0">
                <a:solidFill>
                  <a:srgbClr val="84BFA4"/>
                </a:solidFill>
              </a:rPr>
              <a:t>Använd WhatsApp Business</a:t>
            </a:r>
            <a:endParaRPr lang="en-GB" sz="2000">
              <a:solidFill>
                <a:srgbClr val="84BFA4"/>
              </a:solidFill>
              <a:ea typeface="Calibri"/>
              <a:cs typeface="Calibri"/>
            </a:endParaRPr>
          </a:p>
          <a:p>
            <a:pPr marL="342900" indent="-342900">
              <a:buFont typeface="Arial" panose="020B0604020202020204" pitchFamily="34" charset="0"/>
              <a:buChar char="•"/>
            </a:pPr>
            <a:r>
              <a:rPr lang="sv" sz="2000" dirty="0"/>
              <a:t>Ladda ner den kostnadsfria </a:t>
            </a:r>
            <a:r>
              <a:rPr lang="sv" sz="2000" b="1" dirty="0"/>
              <a:t>WhatsApp Business-appen</a:t>
            </a:r>
            <a:endParaRPr lang="en-GB" sz="2000" dirty="0">
              <a:ea typeface="Calibri"/>
              <a:cs typeface="Calibri"/>
            </a:endParaRPr>
          </a:p>
          <a:p>
            <a:pPr marL="342900" indent="-342900">
              <a:buFont typeface="Arial" panose="020B0604020202020204" pitchFamily="34" charset="0"/>
              <a:buChar char="•"/>
            </a:pPr>
            <a:r>
              <a:rPr lang="sv" sz="2000" dirty="0"/>
              <a:t>Ställ in </a:t>
            </a:r>
            <a:r>
              <a:rPr lang="sv" sz="2000" b="1" dirty="0"/>
              <a:t>autosvar </a:t>
            </a:r>
            <a:r>
              <a:rPr lang="sv" sz="2000" dirty="0"/>
              <a:t>när du är upptagen</a:t>
            </a:r>
            <a:endParaRPr lang="sv" sz="2000" dirty="0">
              <a:ea typeface="Calibri"/>
              <a:cs typeface="Calibri"/>
            </a:endParaRPr>
          </a:p>
          <a:p>
            <a:pPr marL="342900" indent="-342900">
              <a:buFont typeface="Arial" panose="020B0604020202020204" pitchFamily="34" charset="0"/>
              <a:buChar char="•"/>
            </a:pPr>
            <a:r>
              <a:rPr lang="sv" sz="2000" dirty="0"/>
              <a:t>Lägg till en </a:t>
            </a:r>
            <a:r>
              <a:rPr lang="sv" sz="2000" b="1" dirty="0"/>
              <a:t>produktkatalog </a:t>
            </a:r>
            <a:r>
              <a:rPr lang="sv" sz="2000" dirty="0"/>
              <a:t>, öppettider och snabba svar (som ”Tack för din beställning!”)</a:t>
            </a:r>
            <a:endParaRPr lang="sv" sz="2000" dirty="0">
              <a:ea typeface="Calibri"/>
              <a:cs typeface="Calibri"/>
            </a:endParaRPr>
          </a:p>
        </p:txBody>
      </p:sp>
      <p:cxnSp>
        <p:nvCxnSpPr>
          <p:cNvPr id="6" name="Straight Connector 5">
            <a:extLst>
              <a:ext uri="{FF2B5EF4-FFF2-40B4-BE49-F238E27FC236}">
                <a16:creationId xmlns:a16="http://schemas.microsoft.com/office/drawing/2014/main" id="{88568BE8-A601-1D78-0599-B3E2151E8CB0}"/>
              </a:ext>
            </a:extLst>
          </p:cNvPr>
          <p:cNvCxnSpPr/>
          <p:nvPr/>
        </p:nvCxnSpPr>
        <p:spPr>
          <a:xfrm>
            <a:off x="5626100" y="2012950"/>
            <a:ext cx="63500" cy="42645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6762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5D4BD-6EE8-BC28-DEBE-A3D7C790680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221047F-B06C-337D-A857-113DA6638DA9}"/>
              </a:ext>
            </a:extLst>
          </p:cNvPr>
          <p:cNvSpPr>
            <a:spLocks noGrp="1"/>
          </p:cNvSpPr>
          <p:nvPr>
            <p:ph type="body" sz="quarter" idx="27"/>
          </p:nvPr>
        </p:nvSpPr>
        <p:spPr>
          <a:xfrm>
            <a:off x="751414" y="378372"/>
            <a:ext cx="10124281" cy="1126708"/>
          </a:xfrm>
        </p:spPr>
        <p:txBody>
          <a:bodyPr/>
          <a:lstStyle/>
          <a:p>
            <a:r>
              <a:rPr lang="sv" dirty="0"/>
              <a:t>11. VISSTE DU ATT E-POSTMARKNADSFÖRING ÄR</a:t>
            </a:r>
            <a:br>
              <a:rPr lang="sv" dirty="0">
                <a:ea typeface="Calibri"/>
                <a:cs typeface="Calibri"/>
              </a:rPr>
            </a:br>
            <a:r>
              <a:rPr lang="sv" dirty="0"/>
              <a:t>        ETT KRAFTFULLT VERKTYG?</a:t>
            </a:r>
          </a:p>
        </p:txBody>
      </p:sp>
      <p:sp>
        <p:nvSpPr>
          <p:cNvPr id="5" name="TextBox 4">
            <a:extLst>
              <a:ext uri="{FF2B5EF4-FFF2-40B4-BE49-F238E27FC236}">
                <a16:creationId xmlns:a16="http://schemas.microsoft.com/office/drawing/2014/main" id="{CBAC9655-796C-0476-D958-E7F4CAB5BCF9}"/>
              </a:ext>
            </a:extLst>
          </p:cNvPr>
          <p:cNvSpPr txBox="1"/>
          <p:nvPr/>
        </p:nvSpPr>
        <p:spPr>
          <a:xfrm>
            <a:off x="546100" y="1754991"/>
            <a:ext cx="11379200" cy="4832092"/>
          </a:xfrm>
          <a:prstGeom prst="rect">
            <a:avLst/>
          </a:prstGeom>
          <a:noFill/>
        </p:spPr>
        <p:txBody>
          <a:bodyPr wrap="square">
            <a:spAutoFit/>
          </a:bodyPr>
          <a:lstStyle/>
          <a:p>
            <a:r>
              <a:rPr lang="sv" sz="2200" dirty="0"/>
              <a:t>Med e-post kan du prata direkt med dina kunder, i deras inkorg, när de har tid.</a:t>
            </a:r>
          </a:p>
          <a:p>
            <a:endParaRPr lang="en-GB" sz="2200" dirty="0"/>
          </a:p>
          <a:p>
            <a:r>
              <a:rPr lang="sv" sz="2200" b="1" dirty="0">
                <a:solidFill>
                  <a:srgbClr val="84BFA4"/>
                </a:solidFill>
              </a:rPr>
              <a:t>Varför det fungerar:</a:t>
            </a:r>
          </a:p>
          <a:p>
            <a:pPr marL="342900" indent="-342900">
              <a:buFont typeface="Arial" panose="020B0604020202020204" pitchFamily="34" charset="0"/>
              <a:buChar char="•"/>
            </a:pPr>
            <a:r>
              <a:rPr lang="sv" sz="2200" dirty="0"/>
              <a:t>Hög effekt till låg kostnad</a:t>
            </a:r>
          </a:p>
          <a:p>
            <a:pPr marL="342900" indent="-342900">
              <a:buFont typeface="Arial" panose="020B0604020202020204" pitchFamily="34" charset="0"/>
              <a:buChar char="•"/>
            </a:pPr>
            <a:r>
              <a:rPr lang="sv" sz="2200" dirty="0"/>
              <a:t>Du äger din kontaktlista, inte sociala medier</a:t>
            </a:r>
          </a:p>
          <a:p>
            <a:pPr marL="342900" indent="-342900">
              <a:buFont typeface="Arial" panose="020B0604020202020204" pitchFamily="34" charset="0"/>
              <a:buChar char="•"/>
            </a:pPr>
            <a:r>
              <a:rPr lang="sv" sz="2200" dirty="0"/>
              <a:t>Lätt att spåra öppningar, klick och registreringar</a:t>
            </a:r>
          </a:p>
          <a:p>
            <a:pPr marL="342900" indent="-342900">
              <a:buFont typeface="Arial" panose="020B0604020202020204" pitchFamily="34" charset="0"/>
              <a:buChar char="•"/>
            </a:pPr>
            <a:r>
              <a:rPr lang="sv" sz="2200" dirty="0"/>
              <a:t>Hjälper dig att bygga en lojal, återkommande kundbas</a:t>
            </a:r>
          </a:p>
          <a:p>
            <a:endParaRPr lang="en-GB" sz="2200" dirty="0"/>
          </a:p>
          <a:p>
            <a:r>
              <a:rPr lang="sv" sz="2200" dirty="0">
                <a:solidFill>
                  <a:srgbClr val="84BFA4"/>
                </a:solidFill>
              </a:rPr>
              <a:t>Bra gratisverktyg:</a:t>
            </a:r>
          </a:p>
          <a:p>
            <a:pPr marL="342900" indent="-342900">
              <a:buFont typeface="Arial" panose="020B0604020202020204" pitchFamily="34" charset="0"/>
              <a:buChar char="•"/>
            </a:pPr>
            <a:r>
              <a:rPr lang="sv" sz="2200" dirty="0">
                <a:hlinkClick r:id="rId2"/>
              </a:rPr>
              <a:t>Mailchimp.com </a:t>
            </a:r>
            <a:r>
              <a:rPr lang="sv" sz="2200" dirty="0"/>
              <a:t>– gratis för upp till 500 prenumeranter</a:t>
            </a:r>
          </a:p>
          <a:p>
            <a:pPr marL="342900" indent="-342900">
              <a:buFont typeface="Arial" panose="020B0604020202020204" pitchFamily="34" charset="0"/>
              <a:buChar char="•"/>
            </a:pPr>
            <a:r>
              <a:rPr lang="sv" sz="2200" dirty="0">
                <a:hlinkClick r:id="rId3"/>
              </a:rPr>
              <a:t>MailerLite.com </a:t>
            </a:r>
            <a:r>
              <a:rPr lang="sv" sz="2200" dirty="0"/>
              <a:t>– ren design, bra support</a:t>
            </a:r>
          </a:p>
          <a:p>
            <a:pPr marL="342900" indent="-342900">
              <a:buFont typeface="Arial" panose="020B0604020202020204" pitchFamily="34" charset="0"/>
              <a:buChar char="•"/>
            </a:pPr>
            <a:r>
              <a:rPr lang="sv" sz="2200" dirty="0">
                <a:hlinkClick r:id="rId4"/>
              </a:rPr>
              <a:t>Brevo.com </a:t>
            </a:r>
            <a:r>
              <a:rPr lang="sv" sz="2200" dirty="0"/>
              <a:t>(tidigare </a:t>
            </a:r>
            <a:r>
              <a:rPr lang="sv" sz="2200" dirty="0" err="1"/>
              <a:t>Sendinblue </a:t>
            </a:r>
            <a:r>
              <a:rPr lang="sv" sz="2200" dirty="0"/>
              <a:t>) – flerspråkig, bra för EU-företag</a:t>
            </a:r>
          </a:p>
          <a:p>
            <a:pPr marL="342900" indent="-342900">
              <a:buFont typeface="Arial" panose="020B0604020202020204" pitchFamily="34" charset="0"/>
              <a:buChar char="•"/>
            </a:pPr>
            <a:r>
              <a:rPr lang="sv" sz="2200" dirty="0"/>
              <a:t>Testa även: </a:t>
            </a:r>
            <a:r>
              <a:rPr lang="sv" sz="2200" dirty="0">
                <a:hlinkClick r:id="rId5"/>
              </a:rPr>
              <a:t>aweber.com </a:t>
            </a:r>
            <a:r>
              <a:rPr lang="sv" sz="2200" dirty="0"/>
              <a:t>, </a:t>
            </a:r>
            <a:r>
              <a:rPr lang="sv" sz="2200" dirty="0">
                <a:hlinkClick r:id="rId6"/>
              </a:rPr>
              <a:t>constantcontact.com</a:t>
            </a:r>
            <a:endParaRPr lang="en-GB" sz="2200" dirty="0"/>
          </a:p>
          <a:p>
            <a:endParaRPr lang="en-GB" sz="2200" dirty="0"/>
          </a:p>
        </p:txBody>
      </p:sp>
    </p:spTree>
    <p:extLst>
      <p:ext uri="{BB962C8B-B14F-4D97-AF65-F5344CB8AC3E}">
        <p14:creationId xmlns:p14="http://schemas.microsoft.com/office/powerpoint/2010/main" val="32111713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366BF5-ACDE-F9E8-9E87-455069C25263}"/>
              </a:ext>
            </a:extLst>
          </p:cNvPr>
          <p:cNvSpPr>
            <a:spLocks noGrp="1"/>
          </p:cNvSpPr>
          <p:nvPr>
            <p:ph type="body" sz="quarter" idx="27"/>
          </p:nvPr>
        </p:nvSpPr>
        <p:spPr>
          <a:xfrm>
            <a:off x="751414" y="378372"/>
            <a:ext cx="10124281" cy="1126708"/>
          </a:xfrm>
        </p:spPr>
        <p:txBody>
          <a:bodyPr/>
          <a:lstStyle/>
          <a:p>
            <a:r>
              <a:rPr lang="sv" dirty="0"/>
              <a:t>11. E-POSTMARKNADSFÖRING – börja i 3 enkla steg</a:t>
            </a:r>
          </a:p>
        </p:txBody>
      </p:sp>
      <p:sp>
        <p:nvSpPr>
          <p:cNvPr id="5" name="TextBox 4">
            <a:extLst>
              <a:ext uri="{FF2B5EF4-FFF2-40B4-BE49-F238E27FC236}">
                <a16:creationId xmlns:a16="http://schemas.microsoft.com/office/drawing/2014/main" id="{94F05B32-3A16-4C9B-1F00-3FAD791CC25F}"/>
              </a:ext>
            </a:extLst>
          </p:cNvPr>
          <p:cNvSpPr txBox="1"/>
          <p:nvPr/>
        </p:nvSpPr>
        <p:spPr>
          <a:xfrm>
            <a:off x="406400" y="1666091"/>
            <a:ext cx="7918450" cy="5170646"/>
          </a:xfrm>
          <a:prstGeom prst="rect">
            <a:avLst/>
          </a:prstGeom>
          <a:noFill/>
        </p:spPr>
        <p:txBody>
          <a:bodyPr wrap="square">
            <a:spAutoFit/>
          </a:bodyPr>
          <a:lstStyle/>
          <a:p>
            <a:pPr marL="457200" indent="-457200">
              <a:buAutoNum type="arabicPeriod"/>
            </a:pPr>
            <a:r>
              <a:rPr lang="sv" sz="2200" b="1" dirty="0">
                <a:solidFill>
                  <a:srgbClr val="84BFA4"/>
                </a:solidFill>
              </a:rPr>
              <a:t>Skapa en lista</a:t>
            </a:r>
          </a:p>
          <a:p>
            <a:r>
              <a:rPr lang="sv" sz="2200" dirty="0"/>
              <a:t>Börja med att lägga till personer du redan känner: tidigare kunder, vänner, familj eller personer från marknader.</a:t>
            </a:r>
          </a:p>
          <a:p>
            <a:r>
              <a:rPr lang="sv" sz="2200" dirty="0"/>
              <a:t>Du kan också importera registreringar från evenemang eller WhatsApp.</a:t>
            </a:r>
          </a:p>
          <a:p>
            <a:r>
              <a:rPr lang="sv" sz="2200" dirty="0"/>
              <a:t>Den här listan blir din e-postgemenskap – personer som vill höra från dig.</a:t>
            </a:r>
          </a:p>
          <a:p>
            <a:endParaRPr lang="en-GB" sz="2200" dirty="0"/>
          </a:p>
          <a:p>
            <a:r>
              <a:rPr lang="sv" sz="2200" b="1" dirty="0">
                <a:solidFill>
                  <a:srgbClr val="84BFA4"/>
                </a:solidFill>
              </a:rPr>
              <a:t>2. Utforma ett registreringsformulär</a:t>
            </a:r>
          </a:p>
          <a:p>
            <a:pPr marL="342900" indent="-342900">
              <a:buFont typeface="Arial" panose="020B0604020202020204" pitchFamily="34" charset="0"/>
              <a:buChar char="•"/>
            </a:pPr>
            <a:r>
              <a:rPr lang="sv" sz="2200" dirty="0"/>
              <a:t>Använd din e-postplattform (som Mailchimp eller </a:t>
            </a:r>
            <a:r>
              <a:rPr lang="sv" sz="2200" dirty="0" err="1"/>
              <a:t>MailerLite </a:t>
            </a:r>
            <a:r>
              <a:rPr lang="sv" sz="2200" dirty="0"/>
              <a:t>) för att skapa ett registreringsformulär.</a:t>
            </a:r>
          </a:p>
          <a:p>
            <a:pPr marL="342900" indent="-342900">
              <a:buFont typeface="Arial" panose="020B0604020202020204" pitchFamily="34" charset="0"/>
              <a:buChar char="•"/>
            </a:pPr>
            <a:r>
              <a:rPr lang="sv" sz="2200" dirty="0"/>
              <a:t>Bjud in formuläret till din webbplats och dela det på Instagram, WhatsApp eller via en QR-kod</a:t>
            </a:r>
          </a:p>
          <a:p>
            <a:pPr marL="342900" indent="-342900">
              <a:buFont typeface="Arial" panose="020B0604020202020204" pitchFamily="34" charset="0"/>
              <a:buChar char="•"/>
            </a:pPr>
            <a:r>
              <a:rPr lang="sv" sz="2200" dirty="0"/>
              <a:t>Håll registreringen enkel: bara namn, e-postadress och tillåtelse att skicka uppdateringar till dem</a:t>
            </a:r>
          </a:p>
          <a:p>
            <a:endParaRPr lang="en-GB" sz="2200" dirty="0"/>
          </a:p>
        </p:txBody>
      </p:sp>
      <p:pic>
        <p:nvPicPr>
          <p:cNvPr id="5127" name="Picture 7" descr="Free Vector blogger email template">
            <a:extLst>
              <a:ext uri="{FF2B5EF4-FFF2-40B4-BE49-F238E27FC236}">
                <a16:creationId xmlns:a16="http://schemas.microsoft.com/office/drawing/2014/main" id="{112E6D8E-90A1-ED7A-C151-DD27EC8B4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1182" y="1720850"/>
            <a:ext cx="3107267" cy="466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6097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F1578-5229-7641-744E-B382E2328FF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9E576C1-3B5F-CB6A-6C4D-8D904E7990E5}"/>
              </a:ext>
            </a:extLst>
          </p:cNvPr>
          <p:cNvSpPr>
            <a:spLocks noGrp="1"/>
          </p:cNvSpPr>
          <p:nvPr>
            <p:ph type="body" sz="quarter" idx="27"/>
          </p:nvPr>
        </p:nvSpPr>
        <p:spPr>
          <a:xfrm>
            <a:off x="751414" y="378372"/>
            <a:ext cx="10124281" cy="1126708"/>
          </a:xfrm>
        </p:spPr>
        <p:txBody>
          <a:bodyPr/>
          <a:lstStyle/>
          <a:p>
            <a:r>
              <a:rPr lang="sv" dirty="0"/>
              <a:t>11. E-POSTMARKNADSFÖRING – börja i 3 enkla steg</a:t>
            </a:r>
          </a:p>
        </p:txBody>
      </p:sp>
      <p:sp>
        <p:nvSpPr>
          <p:cNvPr id="5" name="TextBox 4">
            <a:extLst>
              <a:ext uri="{FF2B5EF4-FFF2-40B4-BE49-F238E27FC236}">
                <a16:creationId xmlns:a16="http://schemas.microsoft.com/office/drawing/2014/main" id="{C0B964EF-6833-2DE5-B535-F698DB2ECDD7}"/>
              </a:ext>
            </a:extLst>
          </p:cNvPr>
          <p:cNvSpPr txBox="1"/>
          <p:nvPr/>
        </p:nvSpPr>
        <p:spPr>
          <a:xfrm>
            <a:off x="406400" y="1666091"/>
            <a:ext cx="6667500" cy="4154984"/>
          </a:xfrm>
          <a:prstGeom prst="rect">
            <a:avLst/>
          </a:prstGeom>
          <a:noFill/>
        </p:spPr>
        <p:txBody>
          <a:bodyPr wrap="square">
            <a:spAutoFit/>
          </a:bodyPr>
          <a:lstStyle/>
          <a:p>
            <a:pPr marL="342900" indent="-342900">
              <a:buFont typeface="Arial" panose="020B0604020202020204" pitchFamily="34" charset="0"/>
              <a:buChar char="•"/>
            </a:pPr>
            <a:r>
              <a:rPr lang="sv" sz="2200" dirty="0"/>
              <a:t>Erbjud något litet i utbyte mot att du anmäler dig, t.ex. ett recept, gratis provsmakning eller tidig tillgång till din meny.</a:t>
            </a:r>
          </a:p>
          <a:p>
            <a:endParaRPr lang="en-GB" sz="2200" b="1" dirty="0">
              <a:solidFill>
                <a:srgbClr val="84BFA4"/>
              </a:solidFill>
            </a:endParaRPr>
          </a:p>
          <a:p>
            <a:r>
              <a:rPr lang="sv" sz="2200" b="1" dirty="0">
                <a:solidFill>
                  <a:srgbClr val="84BFA4"/>
                </a:solidFill>
              </a:rPr>
              <a:t>3. Skicka en kampanj</a:t>
            </a:r>
          </a:p>
          <a:p>
            <a:pPr marL="342900" indent="-342900">
              <a:buFont typeface="Arial" panose="020B0604020202020204" pitchFamily="34" charset="0"/>
              <a:buChar char="•"/>
            </a:pPr>
            <a:r>
              <a:rPr lang="sv" sz="2200" dirty="0"/>
              <a:t>En kampanj är helt enkelt ett e-postmeddelande du skickar till din lista.</a:t>
            </a:r>
          </a:p>
          <a:p>
            <a:pPr marL="342900" indent="-342900">
              <a:buFont typeface="Arial" panose="020B0604020202020204" pitchFamily="34" charset="0"/>
              <a:buChar char="•"/>
            </a:pPr>
            <a:r>
              <a:rPr lang="sv" sz="2200" dirty="0"/>
              <a:t>Du kan inkludera: Ett foto på din produkt eller ditt stånd, en kort berättelse eller kulturell inblick, en veckomeny, ett specialerbjudande och ett tack för ditt senaste stöd</a:t>
            </a:r>
          </a:p>
          <a:p>
            <a:pPr marL="342900" indent="-342900">
              <a:buFont typeface="Arial" panose="020B0604020202020204" pitchFamily="34" charset="0"/>
              <a:buChar char="•"/>
            </a:pPr>
            <a:r>
              <a:rPr lang="sv" sz="2200" dirty="0"/>
              <a:t>Se till att det är intressant och personligt; skriv som om du skriver till en kund du känner.</a:t>
            </a:r>
          </a:p>
          <a:p>
            <a:pPr marL="342900" indent="-342900">
              <a:buFont typeface="Arial" panose="020B0604020202020204" pitchFamily="34" charset="0"/>
              <a:buChar char="•"/>
            </a:pPr>
            <a:r>
              <a:rPr lang="sv" sz="2200" dirty="0"/>
              <a:t>Börja med ett e-postmeddelande per månad, bygg sedan ut det.</a:t>
            </a:r>
            <a:endParaRPr lang="en-IE" sz="2200" dirty="0"/>
          </a:p>
        </p:txBody>
      </p:sp>
      <p:pic>
        <p:nvPicPr>
          <p:cNvPr id="6148" name="Picture 4" descr="Vector food and beverage email newsletter template food promotion template email marketing landing page">
            <a:extLst>
              <a:ext uri="{FF2B5EF4-FFF2-40B4-BE49-F238E27FC236}">
                <a16:creationId xmlns:a16="http://schemas.microsoft.com/office/drawing/2014/main" id="{0DCD53FA-B093-5F31-E57D-C72E72AF5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806" y="1822449"/>
            <a:ext cx="4533194" cy="407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0505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BAC4F-2465-7094-F4C3-367DD6F6657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5F7CDC-8651-7561-2BF3-58980FE1AE87}"/>
              </a:ext>
            </a:extLst>
          </p:cNvPr>
          <p:cNvSpPr>
            <a:spLocks noGrp="1"/>
          </p:cNvSpPr>
          <p:nvPr>
            <p:ph type="body" sz="quarter" idx="27"/>
          </p:nvPr>
        </p:nvSpPr>
        <p:spPr>
          <a:xfrm>
            <a:off x="751414" y="378372"/>
            <a:ext cx="10124281" cy="1126708"/>
          </a:xfrm>
        </p:spPr>
        <p:txBody>
          <a:bodyPr/>
          <a:lstStyle/>
          <a:p>
            <a:r>
              <a:rPr lang="sv" dirty="0"/>
              <a:t>DET VIKTIGASTE VERKTYGET ÄR HANDLING.</a:t>
            </a:r>
            <a:endParaRPr lang="en-US" dirty="0"/>
          </a:p>
        </p:txBody>
      </p:sp>
      <p:sp>
        <p:nvSpPr>
          <p:cNvPr id="22" name="Rectangle 18">
            <a:extLst>
              <a:ext uri="{FF2B5EF4-FFF2-40B4-BE49-F238E27FC236}">
                <a16:creationId xmlns:a16="http://schemas.microsoft.com/office/drawing/2014/main" id="{2C06114A-655D-6133-34F6-5EB9B1BC2B60}"/>
              </a:ext>
            </a:extLst>
          </p:cNvPr>
          <p:cNvSpPr>
            <a:spLocks noChangeArrowheads="1"/>
          </p:cNvSpPr>
          <p:nvPr/>
        </p:nvSpPr>
        <p:spPr bwMode="auto">
          <a:xfrm>
            <a:off x="333665" y="1778114"/>
            <a:ext cx="7318085"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1" i="0" u="none" strike="noStrike" cap="none" normalizeH="0" baseline="0" dirty="0">
                <a:ln>
                  <a:noFill/>
                </a:ln>
                <a:solidFill>
                  <a:srgbClr val="382B1B"/>
                </a:solidFill>
                <a:effectLst/>
              </a:rPr>
              <a:t>Din verktygslåda är klar – välj nu dina verktyg</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i="0" u="none" strike="noStrike" cap="none" normalizeH="0" baseline="0" dirty="0">
                <a:ln>
                  <a:noFill/>
                </a:ln>
                <a:solidFill>
                  <a:srgbClr val="382B1B"/>
                </a:solidFill>
                <a:effectLst/>
              </a:rPr>
              <a:t>Du behöver inte använda alla marknadsföringsverktyg i början.</a:t>
            </a:r>
            <a:endParaRPr lang="en-US" altLang="en-US" sz="2200" dirty="0">
              <a:solidFill>
                <a:srgbClr val="382B1B"/>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i="0" u="none" strike="noStrike" cap="none" normalizeH="0" baseline="0" dirty="0">
                <a:ln>
                  <a:noFill/>
                </a:ln>
                <a:solidFill>
                  <a:srgbClr val="382B1B"/>
                </a:solidFill>
                <a:effectLst/>
              </a:rPr>
              <a:t>Börja med de som känns genomförbara, naturliga och rätt för ditt företag.</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a:solidFill>
                <a:srgbClr val="382B1B"/>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1" i="0" u="none" strike="noStrike" cap="none" normalizeH="0" baseline="0" dirty="0">
                <a:ln>
                  <a:noFill/>
                </a:ln>
                <a:solidFill>
                  <a:schemeClr val="tx1"/>
                </a:solidFill>
                <a:effectLst/>
              </a:rPr>
              <a:t>Fråga dig själv:</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Var spenderar mina kunder redan tid?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Vilket verktyg känns spännande eller lätt att prova först?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Kan jag satsa på ett litet steg den här veckan? Och bygga vidare därifrån.</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1" i="0" u="none" strike="noStrike" cap="none" normalizeH="0" baseline="0" dirty="0">
                <a:ln>
                  <a:noFill/>
                </a:ln>
                <a:solidFill>
                  <a:schemeClr val="tx1"/>
                </a:solidFill>
                <a:effectLst/>
              </a:rPr>
              <a:t>Gör nu en plan över de verktyg som bäst passar din verksamhet, vad du ska börja med och skriv ner din plan.</a:t>
            </a: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28" name="Picture 27" descr="A pencil and check marks on a paper&#10;&#10;AI-generated content may be incorrect.">
            <a:extLst>
              <a:ext uri="{FF2B5EF4-FFF2-40B4-BE49-F238E27FC236}">
                <a16:creationId xmlns:a16="http://schemas.microsoft.com/office/drawing/2014/main" id="{C107AF64-EB47-6537-C494-4D812926B44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59750" y="2387600"/>
            <a:ext cx="3371850" cy="3371850"/>
          </a:xfrm>
          <a:prstGeom prst="rect">
            <a:avLst/>
          </a:prstGeom>
        </p:spPr>
      </p:pic>
    </p:spTree>
    <p:extLst>
      <p:ext uri="{BB962C8B-B14F-4D97-AF65-F5344CB8AC3E}">
        <p14:creationId xmlns:p14="http://schemas.microsoft.com/office/powerpoint/2010/main" val="44095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55785-FC21-D5D0-859F-91D5D8600CE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B4553D5-6162-D208-73EA-667688E16F3F}"/>
              </a:ext>
            </a:extLst>
          </p:cNvPr>
          <p:cNvSpPr>
            <a:spLocks noGrp="1"/>
          </p:cNvSpPr>
          <p:nvPr>
            <p:ph type="body" sz="quarter" idx="27"/>
          </p:nvPr>
        </p:nvSpPr>
        <p:spPr/>
        <p:txBody>
          <a:bodyPr/>
          <a:lstStyle/>
          <a:p>
            <a:r>
              <a:rPr lang="sv" dirty="0"/>
              <a:t>HUR SER BRA MARKNADSFÖRING UT?</a:t>
            </a:r>
          </a:p>
        </p:txBody>
      </p:sp>
      <p:sp>
        <p:nvSpPr>
          <p:cNvPr id="19" name="Text Placeholder 7">
            <a:extLst>
              <a:ext uri="{FF2B5EF4-FFF2-40B4-BE49-F238E27FC236}">
                <a16:creationId xmlns:a16="http://schemas.microsoft.com/office/drawing/2014/main" id="{4ED7A92A-AD09-987D-3D29-D9FA54848150}"/>
              </a:ext>
            </a:extLst>
          </p:cNvPr>
          <p:cNvSpPr txBox="1">
            <a:spLocks/>
          </p:cNvSpPr>
          <p:nvPr/>
        </p:nvSpPr>
        <p:spPr>
          <a:xfrm>
            <a:off x="720431" y="1657350"/>
            <a:ext cx="5413669" cy="321128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a:p>
            <a:pPr>
              <a:buClr>
                <a:srgbClr val="B6D1E1"/>
              </a:buClr>
            </a:pPr>
            <a:endParaRPr lang="en-US" dirty="0"/>
          </a:p>
        </p:txBody>
      </p:sp>
      <p:sp>
        <p:nvSpPr>
          <p:cNvPr id="5" name="TextBox 4">
            <a:extLst>
              <a:ext uri="{FF2B5EF4-FFF2-40B4-BE49-F238E27FC236}">
                <a16:creationId xmlns:a16="http://schemas.microsoft.com/office/drawing/2014/main" id="{22AB3118-A6C2-CCC2-03FE-7B6138EF76FE}"/>
              </a:ext>
            </a:extLst>
          </p:cNvPr>
          <p:cNvSpPr txBox="1"/>
          <p:nvPr/>
        </p:nvSpPr>
        <p:spPr>
          <a:xfrm>
            <a:off x="269580" y="1482232"/>
            <a:ext cx="7128169" cy="4832092"/>
          </a:xfrm>
          <a:prstGeom prst="rect">
            <a:avLst/>
          </a:prstGeom>
          <a:noFill/>
        </p:spPr>
        <p:txBody>
          <a:bodyPr wrap="square">
            <a:spAutoFit/>
          </a:bodyPr>
          <a:lstStyle/>
          <a:p>
            <a:r>
              <a:rPr lang="sv" sz="2200" dirty="0"/>
              <a:t>Bra marknadsföring är mångfacetterad och dynamisk och kombinerar kreativitet, strategi och effektiv kommunikation för att nå ut till och nå ut till sin publik och uppnå specifika affärsmål. Men hur ser bra marknadsföring ut?</a:t>
            </a:r>
          </a:p>
          <a:p>
            <a:endParaRPr lang="en-GB" sz="2200" dirty="0"/>
          </a:p>
          <a:p>
            <a:r>
              <a:rPr lang="sv" sz="2200" b="1" dirty="0"/>
              <a:t>Det är ett kundcentrerat tillvägagångssätt</a:t>
            </a:r>
          </a:p>
          <a:p>
            <a:r>
              <a:rPr lang="sv" sz="2200" dirty="0"/>
              <a:t>Bra marknadsföring börjar med en djup förståelse för målgruppens behov, preferenser och svårighetspunkter. Denna insikt kommer från grundlig marknadsundersökning och direkt kundfeedback.</a:t>
            </a:r>
          </a:p>
          <a:p>
            <a:endParaRPr lang="en-GB" sz="2200" dirty="0"/>
          </a:p>
          <a:p>
            <a:r>
              <a:rPr lang="sv" sz="2200" dirty="0"/>
              <a:t>Hög nivå av personalisering och skräddarsydda marknadsföringsbudskap (precisionsmarknadsföring) för att möta de mycket specifika behoven och intressena hos olika kundsegment.</a:t>
            </a:r>
          </a:p>
        </p:txBody>
      </p:sp>
      <p:pic>
        <p:nvPicPr>
          <p:cNvPr id="8" name="Picture 7" descr="Sushi picked up with chopsticks">
            <a:extLst>
              <a:ext uri="{FF2B5EF4-FFF2-40B4-BE49-F238E27FC236}">
                <a16:creationId xmlns:a16="http://schemas.microsoft.com/office/drawing/2014/main" id="{87F72E52-4361-1DC0-B55E-8F5E671029DA}"/>
              </a:ext>
            </a:extLst>
          </p:cNvPr>
          <p:cNvPicPr>
            <a:picLocks noChangeAspect="1"/>
          </p:cNvPicPr>
          <p:nvPr/>
        </p:nvPicPr>
        <p:blipFill>
          <a:blip r:embed="rId2"/>
          <a:stretch>
            <a:fillRect/>
          </a:stretch>
        </p:blipFill>
        <p:spPr>
          <a:xfrm>
            <a:off x="7509262" y="2500086"/>
            <a:ext cx="4175691" cy="2783114"/>
          </a:xfrm>
          <a:prstGeom prst="rect">
            <a:avLst/>
          </a:prstGeom>
        </p:spPr>
      </p:pic>
    </p:spTree>
    <p:extLst>
      <p:ext uri="{BB962C8B-B14F-4D97-AF65-F5344CB8AC3E}">
        <p14:creationId xmlns:p14="http://schemas.microsoft.com/office/powerpoint/2010/main" val="15040280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sv" sz="3300" dirty="0">
                <a:solidFill>
                  <a:schemeClr val="bg1"/>
                </a:solidFill>
              </a:rPr>
              <a:t>www.3kitchens.eu</a:t>
            </a:r>
          </a:p>
        </p:txBody>
      </p:sp>
      <p:sp>
        <p:nvSpPr>
          <p:cNvPr id="6" name="Text Placeholder 5">
            <a:extLst>
              <a:ext uri="{FF2B5EF4-FFF2-40B4-BE49-F238E27FC236}">
                <a16:creationId xmlns:a16="http://schemas.microsoft.com/office/drawing/2014/main" id="{07A701C7-9F8D-8C93-76E1-59B2A33D3EFA}"/>
              </a:ext>
            </a:extLst>
          </p:cNvPr>
          <p:cNvSpPr txBox="1">
            <a:spLocks/>
          </p:cNvSpPr>
          <p:nvPr/>
        </p:nvSpPr>
        <p:spPr>
          <a:xfrm>
            <a:off x="1615189" y="2294242"/>
            <a:ext cx="4107576" cy="754230"/>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b="1" dirty="0">
                <a:solidFill>
                  <a:schemeClr val="tx1"/>
                </a:solidFill>
              </a:rPr>
              <a:t>Försäljningen är motorn i din livsmedelsverksamhet</a:t>
            </a:r>
          </a:p>
        </p:txBody>
      </p:sp>
      <p:sp>
        <p:nvSpPr>
          <p:cNvPr id="7" name="Text Placeholder 6">
            <a:extLst>
              <a:ext uri="{FF2B5EF4-FFF2-40B4-BE49-F238E27FC236}">
                <a16:creationId xmlns:a16="http://schemas.microsoft.com/office/drawing/2014/main" id="{E330AB77-C2CA-ADF9-1B26-57AE8A23C63F}"/>
              </a:ext>
            </a:extLst>
          </p:cNvPr>
          <p:cNvSpPr txBox="1">
            <a:spLocks/>
          </p:cNvSpPr>
          <p:nvPr/>
        </p:nvSpPr>
        <p:spPr>
          <a:xfrm>
            <a:off x="1090523" y="884800"/>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500" b="1" dirty="0">
                <a:solidFill>
                  <a:schemeClr val="tx1"/>
                </a:solidFill>
              </a:rPr>
              <a:t>Nästa - Steg 6</a:t>
            </a:r>
          </a:p>
        </p:txBody>
      </p:sp>
      <p:sp>
        <p:nvSpPr>
          <p:cNvPr id="8" name="Speech Bubble: Rectangle with Corners Rounded 7">
            <a:extLst>
              <a:ext uri="{FF2B5EF4-FFF2-40B4-BE49-F238E27FC236}">
                <a16:creationId xmlns:a16="http://schemas.microsoft.com/office/drawing/2014/main" id="{61ADDE71-5AB1-FF96-7AB7-D7B7F527389D}"/>
              </a:ext>
            </a:extLst>
          </p:cNvPr>
          <p:cNvSpPr/>
          <p:nvPr/>
        </p:nvSpPr>
        <p:spPr>
          <a:xfrm>
            <a:off x="1096820" y="1704526"/>
            <a:ext cx="5303980" cy="1816000"/>
          </a:xfrm>
          <a:prstGeom prst="wedgeRoundRect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Graphic 9" descr="Female Profile with solid fill">
            <a:extLst>
              <a:ext uri="{FF2B5EF4-FFF2-40B4-BE49-F238E27FC236}">
                <a16:creationId xmlns:a16="http://schemas.microsoft.com/office/drawing/2014/main" id="{207E2122-D50D-7C3D-47A1-8962C53E9D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34945" y="3520107"/>
            <a:ext cx="1562911" cy="1562911"/>
          </a:xfrm>
          <a:prstGeom prst="rect">
            <a:avLst/>
          </a:prstGeom>
        </p:spPr>
      </p:pic>
    </p:spTree>
    <p:extLst>
      <p:ext uri="{BB962C8B-B14F-4D97-AF65-F5344CB8AC3E}">
        <p14:creationId xmlns:p14="http://schemas.microsoft.com/office/powerpoint/2010/main" val="3423143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9576</Words>
  <Application>Microsoft Office PowerPoint</Application>
  <PresentationFormat>Widescreen</PresentationFormat>
  <Paragraphs>979</Paragraphs>
  <Slides>90</Slides>
  <Notes>0</Notes>
  <HiddenSlides>0</HiddenSlides>
  <MMClips>0</MMClips>
  <ScaleCrop>false</ScaleCrop>
  <HeadingPairs>
    <vt:vector size="4" baseType="variant">
      <vt:variant>
        <vt:lpstr>Theme</vt:lpstr>
      </vt:variant>
      <vt:variant>
        <vt:i4>2</vt:i4>
      </vt:variant>
      <vt:variant>
        <vt:lpstr>Slide Titles</vt:lpstr>
      </vt:variant>
      <vt:variant>
        <vt:i4>90</vt:i4>
      </vt:variant>
    </vt:vector>
  </HeadingPairs>
  <TitlesOfParts>
    <vt:vector size="92"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1468</cp:revision>
  <dcterms:created xsi:type="dcterms:W3CDTF">2018-09-19T09:23:58Z</dcterms:created>
  <dcterms:modified xsi:type="dcterms:W3CDTF">2025-06-10T17:46:30Z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2025-06-10T11:02:10Z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93c2fd55-5104-4ada-bbce-1750e8028a9e</vt:lpwstr>
  </property>
  <property fmtid="{D5CDD505-2E9C-101B-9397-08002B2CF9AE}" pid="8" name="MSIP_Label_35539ab5-6c40-44dc-bcab-aa0492abd251_ContentBits">
    <vt:lpwstr>0</vt:lpwstr>
  </property>
  <property fmtid="{D5CDD505-2E9C-101B-9397-08002B2CF9AE}" pid="9" name="MSIP_Label_35539ab5-6c40-44dc-bcab-aa0492abd251_Tag">
    <vt:lpwstr>10, 0, 1, 2</vt:lpwstr>
  </property>
</Properties>
</file>