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6"/>
  </p:notesMasterIdLst>
  <p:sldIdLst>
    <p:sldId id="4394" r:id="rId2"/>
    <p:sldId id="4395" r:id="rId3"/>
    <p:sldId id="4582" r:id="rId4"/>
    <p:sldId id="4396" r:id="rId5"/>
    <p:sldId id="4507" r:id="rId6"/>
    <p:sldId id="4508" r:id="rId7"/>
    <p:sldId id="4509" r:id="rId8"/>
    <p:sldId id="4510" r:id="rId9"/>
    <p:sldId id="4511" r:id="rId10"/>
    <p:sldId id="4512" r:id="rId11"/>
    <p:sldId id="4513" r:id="rId12"/>
    <p:sldId id="4583" r:id="rId13"/>
    <p:sldId id="4514" r:id="rId14"/>
    <p:sldId id="4515" r:id="rId15"/>
    <p:sldId id="4516" r:id="rId16"/>
    <p:sldId id="4517" r:id="rId17"/>
    <p:sldId id="4518" r:id="rId18"/>
    <p:sldId id="4519" r:id="rId19"/>
    <p:sldId id="4520" r:id="rId20"/>
    <p:sldId id="4412" r:id="rId21"/>
    <p:sldId id="4524" r:id="rId22"/>
    <p:sldId id="4526" r:id="rId23"/>
    <p:sldId id="4527" r:id="rId24"/>
    <p:sldId id="4528" r:id="rId25"/>
    <p:sldId id="4529" r:id="rId26"/>
    <p:sldId id="4530" r:id="rId27"/>
    <p:sldId id="4584" r:id="rId28"/>
    <p:sldId id="4531" r:id="rId29"/>
    <p:sldId id="4588" r:id="rId30"/>
    <p:sldId id="4587" r:id="rId31"/>
    <p:sldId id="4592" r:id="rId32"/>
    <p:sldId id="4585" r:id="rId33"/>
    <p:sldId id="4589" r:id="rId34"/>
    <p:sldId id="4591" r:id="rId35"/>
    <p:sldId id="4586" r:id="rId36"/>
    <p:sldId id="4532" r:id="rId37"/>
    <p:sldId id="4533" r:id="rId38"/>
    <p:sldId id="4534" r:id="rId39"/>
    <p:sldId id="4409" r:id="rId40"/>
    <p:sldId id="4535" r:id="rId41"/>
    <p:sldId id="4536" r:id="rId42"/>
    <p:sldId id="4537" r:id="rId43"/>
    <p:sldId id="4538" r:id="rId44"/>
    <p:sldId id="4539" r:id="rId45"/>
    <p:sldId id="4594" r:id="rId46"/>
    <p:sldId id="4593" r:id="rId47"/>
    <p:sldId id="4540" r:id="rId48"/>
    <p:sldId id="4595" r:id="rId49"/>
    <p:sldId id="4596" r:id="rId50"/>
    <p:sldId id="4597" r:id="rId51"/>
    <p:sldId id="4541" r:id="rId52"/>
    <p:sldId id="4598" r:id="rId53"/>
    <p:sldId id="4543" r:id="rId54"/>
    <p:sldId id="4544" r:id="rId55"/>
    <p:sldId id="4599" r:id="rId56"/>
    <p:sldId id="4545" r:id="rId57"/>
    <p:sldId id="4547" r:id="rId58"/>
    <p:sldId id="4600" r:id="rId59"/>
    <p:sldId id="4601" r:id="rId60"/>
    <p:sldId id="4549" r:id="rId61"/>
    <p:sldId id="4435" r:id="rId62"/>
    <p:sldId id="4551" r:id="rId63"/>
    <p:sldId id="4552" r:id="rId64"/>
    <p:sldId id="4553" r:id="rId65"/>
    <p:sldId id="4554" r:id="rId66"/>
    <p:sldId id="4555" r:id="rId67"/>
    <p:sldId id="4602" r:id="rId68"/>
    <p:sldId id="4603" r:id="rId69"/>
    <p:sldId id="4604" r:id="rId70"/>
    <p:sldId id="4605" r:id="rId71"/>
    <p:sldId id="4606" r:id="rId72"/>
    <p:sldId id="4558" r:id="rId73"/>
    <p:sldId id="4559" r:id="rId74"/>
    <p:sldId id="4560" r:id="rId75"/>
    <p:sldId id="4607" r:id="rId76"/>
    <p:sldId id="4608" r:id="rId77"/>
    <p:sldId id="4561" r:id="rId78"/>
    <p:sldId id="4562" r:id="rId79"/>
    <p:sldId id="4564" r:id="rId80"/>
    <p:sldId id="4609" r:id="rId81"/>
    <p:sldId id="4610" r:id="rId82"/>
    <p:sldId id="4569" r:id="rId83"/>
    <p:sldId id="4570" r:id="rId84"/>
    <p:sldId id="4574" r:id="rId85"/>
    <p:sldId id="4575" r:id="rId86"/>
    <p:sldId id="4580" r:id="rId87"/>
    <p:sldId id="4612" r:id="rId88"/>
    <p:sldId id="4613" r:id="rId89"/>
    <p:sldId id="4611" r:id="rId90"/>
    <p:sldId id="4413" r:id="rId91"/>
    <p:sldId id="4521" r:id="rId92"/>
    <p:sldId id="4522" r:id="rId93"/>
    <p:sldId id="4523" r:id="rId94"/>
    <p:sldId id="259" r:id="rId95"/>
  </p:sldIdLst>
  <p:sldSz cx="12192000" cy="6858000"/>
  <p:notesSz cx="6797675" cy="9929813"/>
  <p:defaultTextStyle>
    <a:defPPr>
      <a:defRPr lang="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492"/>
    <a:srgbClr val="E6C8C7"/>
    <a:srgbClr val="94C7B0"/>
    <a:srgbClr val="B6D1E1"/>
    <a:srgbClr val="382B1B"/>
    <a:srgbClr val="C54A9A"/>
    <a:srgbClr val="1EB3DD"/>
    <a:srgbClr val="F26B27"/>
    <a:srgbClr val="1E494F"/>
    <a:srgbClr val="142D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26E0CB-A1C3-3FA4-7C09-9AFFE089617B}" v="719" dt="2025-06-10T10:03:12.195"/>
    <p1510:client id="{FD127EDE-A49E-7910-2E01-68F0DF04045D}" v="94" dt="2025-06-10T10:43:51.4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729"/>
  </p:normalViewPr>
  <p:slideViewPr>
    <p:cSldViewPr snapToGrid="0" snapToObjects="1">
      <p:cViewPr varScale="1">
        <p:scale>
          <a:sx n="79" d="100"/>
          <a:sy n="79" d="100"/>
        </p:scale>
        <p:origin x="27" y="27"/>
      </p:cViewPr>
      <p:guideLst/>
    </p:cSldViewPr>
  </p:slideViewPr>
  <p:notesTextViewPr>
    <p:cViewPr>
      <p:scale>
        <a:sx n="1" d="1"/>
        <a:sy n="1" d="1"/>
      </p:scale>
      <p:origin x="0" y="0"/>
    </p:cViewPr>
  </p:notesTextViewPr>
  <p:sorterViewPr>
    <p:cViewPr>
      <p:scale>
        <a:sx n="66" d="100"/>
        <a:sy n="66" d="100"/>
      </p:scale>
      <p:origin x="0" y="-1258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01C2BBE5-951B-7448-9280-3E5E86F1213F}" type="datetimeFigureOut">
              <a:rPr lang="en-US" smtClean="0"/>
              <a:t>6/10/2025</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age - Blue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F42E20BC-9E42-8CD8-E998-585567ED2AC9}"/>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62238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Page - Green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6D936931-3960-923C-C14E-D32A29FD86F1}"/>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134029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7B33AFB0-F36C-BF56-3144-921B7757BB0A}"/>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004267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Page - Pink Heading">
    <p:spTree>
      <p:nvGrpSpPr>
        <p:cNvPr id="1" name=""/>
        <p:cNvGrpSpPr/>
        <p:nvPr/>
      </p:nvGrpSpPr>
      <p:grpSpPr>
        <a:xfrm>
          <a:off x="0" y="0"/>
          <a:ext cx="0" cy="0"/>
          <a:chOff x="0" y="0"/>
          <a:chExt cx="0" cy="0"/>
        </a:xfrm>
      </p:grpSpPr>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rgbClr val="382B1B"/>
                </a:solidFill>
                <a:latin typeface="+mn-lt"/>
              </a:defRPr>
            </a:lvl1pPr>
          </a:lstStyle>
          <a:p>
            <a:pPr lvl="0"/>
            <a:r>
              <a:rPr lang="en-US" dirty="0"/>
              <a:t>Heading</a:t>
            </a:r>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7B33AFB0-F36C-BF56-3144-921B7757BB0A}"/>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035446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283779"/>
            <a:ext cx="12192001" cy="1312589"/>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E02387AD-8169-9E5B-C2F5-F227CA5AFF10}"/>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014218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807849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FA4"/>
          </a:solidFill>
          <a:ln w="2370" cap="flat">
            <a:solidFill>
              <a:srgbClr val="84BFA4"/>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268416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0880D03-A705-64E3-CCFA-6DCD07D5CD6A}"/>
              </a:ext>
            </a:extLst>
          </p:cNvPr>
          <p:cNvSpPr/>
          <p:nvPr userDrawn="1"/>
        </p:nvSpPr>
        <p:spPr>
          <a:xfrm>
            <a:off x="-32399" y="2956988"/>
            <a:ext cx="12224399" cy="280904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dirty="0"/>
          </a:p>
        </p:txBody>
      </p:sp>
      <p:sp>
        <p:nvSpPr>
          <p:cNvPr id="3" name="Text Placeholder 23">
            <a:extLst>
              <a:ext uri="{FF2B5EF4-FFF2-40B4-BE49-F238E27FC236}">
                <a16:creationId xmlns:a16="http://schemas.microsoft.com/office/drawing/2014/main" id="{863E543B-8705-24D5-DEC3-B77FC8349197}"/>
              </a:ext>
            </a:extLst>
          </p:cNvPr>
          <p:cNvSpPr>
            <a:spLocks noGrp="1"/>
          </p:cNvSpPr>
          <p:nvPr>
            <p:ph type="body" sz="quarter" idx="19" hasCustomPrompt="1"/>
          </p:nvPr>
        </p:nvSpPr>
        <p:spPr>
          <a:xfrm>
            <a:off x="605556" y="4238576"/>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4" name="Text Placeholder 23">
            <a:extLst>
              <a:ext uri="{FF2B5EF4-FFF2-40B4-BE49-F238E27FC236}">
                <a16:creationId xmlns:a16="http://schemas.microsoft.com/office/drawing/2014/main" id="{CDAD5CB2-8DC6-978D-C3A5-C97374D80BCE}"/>
              </a:ext>
            </a:extLst>
          </p:cNvPr>
          <p:cNvSpPr>
            <a:spLocks noGrp="1"/>
          </p:cNvSpPr>
          <p:nvPr>
            <p:ph type="body" sz="quarter" idx="20" hasCustomPrompt="1"/>
          </p:nvPr>
        </p:nvSpPr>
        <p:spPr>
          <a:xfrm>
            <a:off x="605556" y="3429000"/>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sp>
        <p:nvSpPr>
          <p:cNvPr id="8" name="Freeform 7">
            <a:extLst>
              <a:ext uri="{FF2B5EF4-FFF2-40B4-BE49-F238E27FC236}">
                <a16:creationId xmlns:a16="http://schemas.microsoft.com/office/drawing/2014/main" id="{4D23C199-83E5-F55C-B410-186A0741E64B}"/>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9" name="Text Placeholder 23">
            <a:extLst>
              <a:ext uri="{FF2B5EF4-FFF2-40B4-BE49-F238E27FC236}">
                <a16:creationId xmlns:a16="http://schemas.microsoft.com/office/drawing/2014/main" id="{C4918968-197B-7C8B-78C3-E7F4C2D0BB8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186" name="Picture 185">
            <a:extLst>
              <a:ext uri="{FF2B5EF4-FFF2-40B4-BE49-F238E27FC236}">
                <a16:creationId xmlns:a16="http://schemas.microsoft.com/office/drawing/2014/main" id="{FF8BD4F1-C0C6-2250-6E8A-2F5F9565612C}"/>
              </a:ext>
            </a:extLst>
          </p:cNvPr>
          <p:cNvPicPr>
            <a:picLocks noChangeAspect="1"/>
          </p:cNvPicPr>
          <p:nvPr userDrawn="1"/>
        </p:nvPicPr>
        <p:blipFill>
          <a:blip r:embed="rId2"/>
          <a:stretch>
            <a:fillRect/>
          </a:stretch>
        </p:blipFill>
        <p:spPr>
          <a:xfrm>
            <a:off x="8228379" y="142875"/>
            <a:ext cx="3697966" cy="2673647"/>
          </a:xfrm>
          <a:prstGeom prst="rect">
            <a:avLst/>
          </a:prstGeom>
        </p:spPr>
      </p:pic>
      <p:pic>
        <p:nvPicPr>
          <p:cNvPr id="187" name="Picture 186" descr="Blue text on a black background&#10;&#10;Description automatically generated">
            <a:extLst>
              <a:ext uri="{FF2B5EF4-FFF2-40B4-BE49-F238E27FC236}">
                <a16:creationId xmlns:a16="http://schemas.microsoft.com/office/drawing/2014/main" id="{DA53F704-0F5F-575A-8E10-BF033CFA6361}"/>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1354984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Slide 2 - with icons">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785664"/>
            <a:ext cx="5745702" cy="1381662"/>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073905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3028949"/>
            <a:ext cx="12172692" cy="285826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6D1E1"/>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761624" y="3994283"/>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3 Kitchen’s</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803749" y="3303820"/>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61" name="Freeform 160">
            <a:extLst>
              <a:ext uri="{FF2B5EF4-FFF2-40B4-BE49-F238E27FC236}">
                <a16:creationId xmlns:a16="http://schemas.microsoft.com/office/drawing/2014/main" id="{E07D5DA6-BD85-D37F-F234-A8218F4A4F7F}"/>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162" name="Text Placeholder 23">
            <a:extLst>
              <a:ext uri="{FF2B5EF4-FFF2-40B4-BE49-F238E27FC236}">
                <a16:creationId xmlns:a16="http://schemas.microsoft.com/office/drawing/2014/main" id="{98391327-83D9-14CE-43F1-D3CEAC64819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4" name="Picture 3">
            <a:extLst>
              <a:ext uri="{FF2B5EF4-FFF2-40B4-BE49-F238E27FC236}">
                <a16:creationId xmlns:a16="http://schemas.microsoft.com/office/drawing/2014/main" id="{41866361-8606-E616-9F79-F4266A7722E1}"/>
              </a:ext>
            </a:extLst>
          </p:cNvPr>
          <p:cNvPicPr>
            <a:picLocks noChangeAspect="1"/>
          </p:cNvPicPr>
          <p:nvPr userDrawn="1"/>
        </p:nvPicPr>
        <p:blipFill>
          <a:blip r:embed="rId2"/>
          <a:stretch>
            <a:fillRect/>
          </a:stretch>
        </p:blipFill>
        <p:spPr>
          <a:xfrm>
            <a:off x="641716" y="157163"/>
            <a:ext cx="3697966" cy="267364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120CF01C-C5D0-9AA7-1900-1697BD6E9E2B}"/>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1315850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1160350" y="158120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995647" y="158192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1160350" y="211096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995647" y="211168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1160350" y="264072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995647" y="264144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1160350" y="3170486"/>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995647" y="3171207"/>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1160350" y="423001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995647" y="423073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355281"/>
            <a:ext cx="3771899"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1122886" y="439952"/>
            <a:ext cx="2491852"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888683" y="402034"/>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2" name="Text Placeholder 25">
            <a:extLst>
              <a:ext uri="{FF2B5EF4-FFF2-40B4-BE49-F238E27FC236}">
                <a16:creationId xmlns:a16="http://schemas.microsoft.com/office/drawing/2014/main" id="{F1DC4348-947F-0E18-2872-8D7CB915BA0E}"/>
              </a:ext>
            </a:extLst>
          </p:cNvPr>
          <p:cNvSpPr>
            <a:spLocks noGrp="1"/>
          </p:cNvSpPr>
          <p:nvPr>
            <p:ph type="body" sz="quarter" idx="37" hasCustomPrompt="1"/>
          </p:nvPr>
        </p:nvSpPr>
        <p:spPr>
          <a:xfrm>
            <a:off x="1169875" y="3700248"/>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3" name="Text Placeholder 25">
            <a:extLst>
              <a:ext uri="{FF2B5EF4-FFF2-40B4-BE49-F238E27FC236}">
                <a16:creationId xmlns:a16="http://schemas.microsoft.com/office/drawing/2014/main" id="{4CB82D13-A451-1A12-03F9-B5EC0911C0B5}"/>
              </a:ext>
            </a:extLst>
          </p:cNvPr>
          <p:cNvSpPr>
            <a:spLocks noGrp="1"/>
          </p:cNvSpPr>
          <p:nvPr>
            <p:ph type="body" sz="quarter" idx="38" hasCustomPrompt="1"/>
          </p:nvPr>
        </p:nvSpPr>
        <p:spPr>
          <a:xfrm>
            <a:off x="2005172" y="3700969"/>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 name="Text Placeholder 25">
            <a:extLst>
              <a:ext uri="{FF2B5EF4-FFF2-40B4-BE49-F238E27FC236}">
                <a16:creationId xmlns:a16="http://schemas.microsoft.com/office/drawing/2014/main" id="{EEE3E943-FFEF-CE00-9C44-CBD517E8CAC6}"/>
              </a:ext>
            </a:extLst>
          </p:cNvPr>
          <p:cNvSpPr>
            <a:spLocks noGrp="1"/>
          </p:cNvSpPr>
          <p:nvPr>
            <p:ph type="body" sz="quarter" idx="39" hasCustomPrompt="1"/>
          </p:nvPr>
        </p:nvSpPr>
        <p:spPr>
          <a:xfrm>
            <a:off x="1169875" y="475977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5" name="Text Placeholder 25">
            <a:extLst>
              <a:ext uri="{FF2B5EF4-FFF2-40B4-BE49-F238E27FC236}">
                <a16:creationId xmlns:a16="http://schemas.microsoft.com/office/drawing/2014/main" id="{66799961-EC6E-88A8-3F08-C08AC4A9D01B}"/>
              </a:ext>
            </a:extLst>
          </p:cNvPr>
          <p:cNvSpPr>
            <a:spLocks noGrp="1"/>
          </p:cNvSpPr>
          <p:nvPr>
            <p:ph type="body" sz="quarter" idx="40" hasCustomPrompt="1"/>
          </p:nvPr>
        </p:nvSpPr>
        <p:spPr>
          <a:xfrm>
            <a:off x="2005172" y="476049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 name="Text Placeholder 25">
            <a:extLst>
              <a:ext uri="{FF2B5EF4-FFF2-40B4-BE49-F238E27FC236}">
                <a16:creationId xmlns:a16="http://schemas.microsoft.com/office/drawing/2014/main" id="{09A8F262-DC25-7CD3-982A-8408B7BB6E0D}"/>
              </a:ext>
            </a:extLst>
          </p:cNvPr>
          <p:cNvSpPr>
            <a:spLocks noGrp="1"/>
          </p:cNvSpPr>
          <p:nvPr>
            <p:ph type="body" sz="quarter" idx="41" hasCustomPrompt="1"/>
          </p:nvPr>
        </p:nvSpPr>
        <p:spPr>
          <a:xfrm>
            <a:off x="1169875" y="528953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7" name="Text Placeholder 25">
            <a:extLst>
              <a:ext uri="{FF2B5EF4-FFF2-40B4-BE49-F238E27FC236}">
                <a16:creationId xmlns:a16="http://schemas.microsoft.com/office/drawing/2014/main" id="{EF6DA193-D18C-B849-86D8-DE4D7B914CA2}"/>
              </a:ext>
            </a:extLst>
          </p:cNvPr>
          <p:cNvSpPr>
            <a:spLocks noGrp="1"/>
          </p:cNvSpPr>
          <p:nvPr>
            <p:ph type="body" sz="quarter" idx="42" hasCustomPrompt="1"/>
          </p:nvPr>
        </p:nvSpPr>
        <p:spPr>
          <a:xfrm>
            <a:off x="2005172" y="5290262"/>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37AF5E91-17D3-C199-CCA5-87F371B14A06}"/>
              </a:ext>
            </a:extLst>
          </p:cNvPr>
          <p:cNvSpPr>
            <a:spLocks noGrp="1"/>
          </p:cNvSpPr>
          <p:nvPr>
            <p:ph type="body" sz="quarter" idx="43" hasCustomPrompt="1"/>
          </p:nvPr>
        </p:nvSpPr>
        <p:spPr>
          <a:xfrm>
            <a:off x="1200355" y="5751737"/>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9" name="Text Placeholder 25">
            <a:extLst>
              <a:ext uri="{FF2B5EF4-FFF2-40B4-BE49-F238E27FC236}">
                <a16:creationId xmlns:a16="http://schemas.microsoft.com/office/drawing/2014/main" id="{59EF5072-CE66-7F48-4644-421DEDA33B71}"/>
              </a:ext>
            </a:extLst>
          </p:cNvPr>
          <p:cNvSpPr>
            <a:spLocks noGrp="1"/>
          </p:cNvSpPr>
          <p:nvPr>
            <p:ph type="body" sz="quarter" idx="44" hasCustomPrompt="1"/>
          </p:nvPr>
        </p:nvSpPr>
        <p:spPr>
          <a:xfrm>
            <a:off x="2035652" y="575246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227072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Divider - Blue">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94C7B0"/>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94C7B0"/>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564437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Green">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94C7B0"/>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994918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Pinik">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6C8C7"/>
          </a:solidFill>
          <a:ln w="3060" cap="flat">
            <a:no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2" name="Text Placeholder 23">
            <a:extLst>
              <a:ext uri="{FF2B5EF4-FFF2-40B4-BE49-F238E27FC236}">
                <a16:creationId xmlns:a16="http://schemas.microsoft.com/office/drawing/2014/main" id="{C66106C3-0347-EAC0-D47D-0B5E956F5F00}"/>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pic>
        <p:nvPicPr>
          <p:cNvPr id="3" name="Picture 2">
            <a:extLst>
              <a:ext uri="{FF2B5EF4-FFF2-40B4-BE49-F238E27FC236}">
                <a16:creationId xmlns:a16="http://schemas.microsoft.com/office/drawing/2014/main" id="{4CF381D0-3BFC-8337-44D5-2A2FA148652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224028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6/10/2025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14.emf"/><Relationship Id="rId5" Type="http://schemas.openxmlformats.org/officeDocument/2006/relationships/package" Target="../embeddings/Microsoft_Excel_Macro-Enabled_Worksheet.xlsm"/><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hyperlink" Target="https://www.waveapps.com/" TargetMode="Externa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14.emf"/><Relationship Id="rId5" Type="http://schemas.openxmlformats.org/officeDocument/2006/relationships/package" Target="../embeddings/Microsoft_Excel_Macro-Enabled_Worksheet1.xlsm"/><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23.emf"/><Relationship Id="rId4" Type="http://schemas.openxmlformats.org/officeDocument/2006/relationships/package" Target="../embeddings/Microsoft_Word_Document.docx"/></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hyperlink" Target="https://www.almi.se/" TargetMode="External"/><Relationship Id="rId2" Type="http://schemas.openxmlformats.org/officeDocument/2006/relationships/hyperlink" Target="http://www.mikrofonden.se/"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hyperlink" Target="https://www.qredits.com/" TargetMode="External"/><Relationship Id="rId2" Type="http://schemas.openxmlformats.org/officeDocument/2006/relationships/hyperlink" Target="http://www.adie.org/" TargetMode="Externa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https://microfinanceireland.ie/" TargetMode="External"/><Relationship Id="rId2" Type="http://schemas.openxmlformats.org/officeDocument/2006/relationships/slideLayout" Target="../slideLayouts/slideLayout12.xml"/><Relationship Id="rId1" Type="http://schemas.openxmlformats.org/officeDocument/2006/relationships/video" Target="https://www.youtube.com/embed/I76rMe4fu-k?feature=oembed" TargetMode="External"/><Relationship Id="rId6" Type="http://schemas.openxmlformats.org/officeDocument/2006/relationships/hyperlink" Target="https://youtu.be/I76rMe4fu-k" TargetMode="External"/><Relationship Id="rId5" Type="http://schemas.openxmlformats.org/officeDocument/2006/relationships/image" Target="../media/image25.jpeg"/><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3" Type="http://schemas.openxmlformats.org/officeDocument/2006/relationships/hyperlink" Target="https://employment-social-affairs.ec.europa.eu/policies-and-activities/funding/microfinance-and-social-enterprise-finance_en" TargetMode="External"/><Relationship Id="rId2" Type="http://schemas.openxmlformats.org/officeDocument/2006/relationships/hyperlink" Target="http://www.european-microfinance.org/" TargetMode="Externa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hyperlink" Target="https://www.goethe.de/ins/tw/de/kul/mag/21519711.html" TargetMode="External"/><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hyperlink" Target="https://www.ulule.com/africa-blossoms/" TargetMode="External"/><Relationship Id="rId2" Type="http://schemas.openxmlformats.org/officeDocument/2006/relationships/hyperlink" Target="https://africa-blossoms.com/" TargetMode="Externa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2.xml"/><Relationship Id="rId1" Type="http://schemas.openxmlformats.org/officeDocument/2006/relationships/video" Target="https://www.youtube.com/embed/Th7DwztxAr0?feature=oembed"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europe.republic.com/academy/how-to-perfect-your-crowdfunding-video-pitch" TargetMode="External"/><Relationship Id="rId1" Type="http://schemas.openxmlformats.org/officeDocument/2006/relationships/slideLayout" Target="../slideLayouts/slideLayout12.xml"/><Relationship Id="rId4" Type="http://schemas.openxmlformats.org/officeDocument/2006/relationships/image" Target="../media/image32.svg"/></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0.xml"/><Relationship Id="rId1" Type="http://schemas.openxmlformats.org/officeDocument/2006/relationships/video" Target="https://www.youtube.com/embed/DJLwTh65AO0?feature=oembed" TargetMode="External"/><Relationship Id="rId5" Type="http://schemas.openxmlformats.org/officeDocument/2006/relationships/hyperlink" Target="https://www.youtube.com/watch?v=DJLwTh65AO0" TargetMode="External"/><Relationship Id="rId4" Type="http://schemas.openxmlformats.org/officeDocument/2006/relationships/image" Target="../media/image33.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video" Target="https://www.youtube.com/embed/q13UX4UCmKY?feature=oembed" TargetMode="External"/><Relationship Id="rId5" Type="http://schemas.openxmlformats.org/officeDocument/2006/relationships/hyperlink" Target="https://youtu.be/q13UX4UCmKY" TargetMode="External"/><Relationship Id="rId4" Type="http://schemas.openxmlformats.org/officeDocument/2006/relationships/image" Target="../media/image34.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hyperlink" Target="https://www.eban.org/guides-on-angel-investing/" TargetMode="External"/><Relationship Id="rId2" Type="http://schemas.openxmlformats.org/officeDocument/2006/relationships/hyperlink" Target="https://www.eban.org/" TargetMode="External"/><Relationship Id="rId1" Type="http://schemas.openxmlformats.org/officeDocument/2006/relationships/slideLayout" Target="../slideLayouts/slideLayout12.xml"/><Relationship Id="rId5" Type="http://schemas.openxmlformats.org/officeDocument/2006/relationships/image" Target="../media/image36.svg"/><Relationship Id="rId4" Type="http://schemas.openxmlformats.org/officeDocument/2006/relationships/image" Target="../media/image3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hyperlink" Target="https://www.forbes.com/sites/allbusiness/2015/02/05/20-things-all-entrepreneurs-should-know-about-angel-investors/?sh=20f04a91c1aa" TargetMode="Externa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hyperlink" Target="http://www.irishinvestmentnetwork.ie/" TargetMode="Externa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hyperlink" Target="https://europe.republic.com/" TargetMode="External"/><Relationship Id="rId2" Type="http://schemas.openxmlformats.org/officeDocument/2006/relationships/hyperlink" Target="https://www.crowdcube.com/" TargetMode="External"/><Relationship Id="rId1" Type="http://schemas.openxmlformats.org/officeDocument/2006/relationships/slideLayout" Target="../slideLayouts/slideLayout12.xml"/><Relationship Id="rId4" Type="http://schemas.openxmlformats.org/officeDocument/2006/relationships/hyperlink" Target="https://www.wiseed.com/"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9FD72E-B018-7A4F-CE1F-03F0EA76A7D6}"/>
              </a:ext>
            </a:extLst>
          </p:cNvPr>
          <p:cNvSpPr>
            <a:spLocks noGrp="1"/>
          </p:cNvSpPr>
          <p:nvPr>
            <p:ph type="body" sz="quarter" idx="45"/>
          </p:nvPr>
        </p:nvSpPr>
        <p:spPr/>
        <p:txBody>
          <a:bodyPr>
            <a:normAutofit/>
          </a:bodyPr>
          <a:lstStyle/>
          <a:p>
            <a:r>
              <a:rPr lang="sv" sz="3300" dirty="0">
                <a:solidFill>
                  <a:schemeClr val="bg1"/>
                </a:solidFill>
              </a:rPr>
              <a:t>www.3kitchens.eu</a:t>
            </a:r>
            <a:r>
              <a:rPr lang="sv" sz="3300" b="1" dirty="0">
                <a:solidFill>
                  <a:schemeClr val="bg1"/>
                </a:solidFill>
              </a:rPr>
              <a:t>​</a:t>
            </a:r>
            <a:r>
              <a:rPr lang="sv" sz="3300" dirty="0">
                <a:solidFill>
                  <a:schemeClr val="bg1"/>
                </a:solidFill>
              </a:rPr>
              <a:t>​</a:t>
            </a:r>
          </a:p>
        </p:txBody>
      </p:sp>
      <p:sp>
        <p:nvSpPr>
          <p:cNvPr id="11" name="Text Placeholder 5">
            <a:extLst>
              <a:ext uri="{FF2B5EF4-FFF2-40B4-BE49-F238E27FC236}">
                <a16:creationId xmlns:a16="http://schemas.microsoft.com/office/drawing/2014/main" id="{162C7119-7ED2-8164-B6B5-868826C8BB1A}"/>
              </a:ext>
            </a:extLst>
          </p:cNvPr>
          <p:cNvSpPr txBox="1">
            <a:spLocks/>
          </p:cNvSpPr>
          <p:nvPr/>
        </p:nvSpPr>
        <p:spPr>
          <a:xfrm>
            <a:off x="818205" y="3843580"/>
            <a:ext cx="7210442" cy="701474"/>
          </a:xfrm>
          <a:prstGeom prst="rect">
            <a:avLst/>
          </a:prstGeom>
        </p:spPr>
        <p:txBody>
          <a:bodyPr lIns="91440" tIns="45720" rIns="91440" bIns="45720"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sv" sz="4800" b="1" dirty="0">
                <a:latin typeface="Calibri"/>
                <a:ea typeface="Open Sans"/>
                <a:cs typeface="Calibri"/>
              </a:rPr>
              <a:t>EKONOMI OCH FINANSIERING AV DIN START UP VERKSAMHET</a:t>
            </a:r>
            <a:endParaRPr lang="sv" sz="4800" b="1" dirty="0"/>
          </a:p>
        </p:txBody>
      </p:sp>
      <p:sp>
        <p:nvSpPr>
          <p:cNvPr id="18" name="Text Placeholder 5">
            <a:extLst>
              <a:ext uri="{FF2B5EF4-FFF2-40B4-BE49-F238E27FC236}">
                <a16:creationId xmlns:a16="http://schemas.microsoft.com/office/drawing/2014/main" id="{6B94F400-A315-9C09-5BA7-2CFF4CA8A37F}"/>
              </a:ext>
            </a:extLst>
          </p:cNvPr>
          <p:cNvSpPr txBox="1">
            <a:spLocks/>
          </p:cNvSpPr>
          <p:nvPr/>
        </p:nvSpPr>
        <p:spPr>
          <a:xfrm>
            <a:off x="809374" y="2845039"/>
            <a:ext cx="5154139"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sv" sz="4000" b="1" dirty="0">
                <a:highlight>
                  <a:srgbClr val="94C7B0"/>
                </a:highlight>
              </a:rPr>
              <a:t>STEG 4 </a:t>
            </a:r>
            <a:r>
              <a:rPr lang="sv" sz="4000" b="1" dirty="0">
                <a:solidFill>
                  <a:srgbClr val="94C7B0"/>
                </a:solidFill>
                <a:highlight>
                  <a:srgbClr val="94C7B0"/>
                </a:highlight>
              </a:rPr>
              <a:t>.</a:t>
            </a:r>
          </a:p>
        </p:txBody>
      </p:sp>
      <p:pic>
        <p:nvPicPr>
          <p:cNvPr id="9" name="Picture 8" descr="Jars of coins">
            <a:extLst>
              <a:ext uri="{FF2B5EF4-FFF2-40B4-BE49-F238E27FC236}">
                <a16:creationId xmlns:a16="http://schemas.microsoft.com/office/drawing/2014/main" id="{E3543E1F-648C-810D-F61D-D914DD7921BB}"/>
              </a:ext>
            </a:extLst>
          </p:cNvPr>
          <p:cNvPicPr>
            <a:picLocks noChangeAspect="1"/>
          </p:cNvPicPr>
          <p:nvPr/>
        </p:nvPicPr>
        <p:blipFill>
          <a:blip r:embed="rId2"/>
          <a:stretch>
            <a:fillRect/>
          </a:stretch>
        </p:blipFill>
        <p:spPr>
          <a:xfrm>
            <a:off x="6530914" y="1556109"/>
            <a:ext cx="4918175" cy="3278783"/>
          </a:xfrm>
          <a:prstGeom prst="rect">
            <a:avLst/>
          </a:prstGeom>
        </p:spPr>
      </p:pic>
    </p:spTree>
    <p:extLst>
      <p:ext uri="{BB962C8B-B14F-4D97-AF65-F5344CB8AC3E}">
        <p14:creationId xmlns:p14="http://schemas.microsoft.com/office/powerpoint/2010/main" val="356164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TYPER AV KOSTNADER</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647861" y="1811971"/>
            <a:ext cx="7828571" cy="327437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422400" indent="-1422400">
              <a:buClr>
                <a:srgbClr val="B6D1E1"/>
              </a:buClr>
            </a:pPr>
            <a:r>
              <a:rPr lang="sv" b="1" dirty="0">
                <a:solidFill>
                  <a:srgbClr val="94C7B0"/>
                </a:solidFill>
              </a:rPr>
              <a:t>Fasta: </a:t>
            </a:r>
            <a:r>
              <a:rPr lang="sv" dirty="0"/>
              <a:t>De fasta kostnaderna förblir desamma, oavsett hur mycket du producerar, t.ex. hyra, lån på utrustning.</a:t>
            </a:r>
          </a:p>
          <a:p>
            <a:pPr marL="1422400" indent="-1422400">
              <a:buClr>
                <a:srgbClr val="B6D1E1"/>
              </a:buClr>
            </a:pPr>
            <a:endParaRPr lang="en-US" dirty="0"/>
          </a:p>
          <a:p>
            <a:pPr marL="1422400" indent="-1422400">
              <a:buClr>
                <a:srgbClr val="B6D1E1"/>
              </a:buClr>
            </a:pPr>
            <a:r>
              <a:rPr lang="sv" b="1" dirty="0">
                <a:solidFill>
                  <a:srgbClr val="94C7B0"/>
                </a:solidFill>
              </a:rPr>
              <a:t>Rörliga: </a:t>
            </a:r>
            <a:r>
              <a:rPr lang="sv" dirty="0"/>
              <a:t> Rörliga kostnader avser mängden varor eller tjänster du producerar. De är direkt kopplade till förändringar i aktivitet, t.ex. material, lager, förpackningar, verktyg. Ju mer du säljer, desto ökar dina rörliga kostnader. Till exempel producerar du marmelad/konserver till en kostnad av 2 euro per burk. Om du producerar 500 enheter blir din rörliga kostnad 1 000 euro.</a:t>
            </a:r>
          </a:p>
          <a:p>
            <a:pPr marL="1422400" indent="-1422400">
              <a:buClr>
                <a:srgbClr val="B6D1E1"/>
              </a:buClr>
            </a:pPr>
            <a:endParaRPr lang="en-US" dirty="0"/>
          </a:p>
          <a:p>
            <a:pPr marL="1422400" indent="-1422400">
              <a:buClr>
                <a:srgbClr val="B6D1E1"/>
              </a:buClr>
            </a:pPr>
            <a:endParaRPr lang="en-US" dirty="0"/>
          </a:p>
          <a:p>
            <a:pPr marL="1422400" indent="-1422400">
              <a:buClr>
                <a:srgbClr val="B6D1E1"/>
              </a:buClr>
            </a:pPr>
            <a:r>
              <a:rPr lang="sv" b="1" i="1" dirty="0"/>
              <a:t>Med stöd av fasta kostnader, - om din hyra är 100 euro per månad, då det ändras inte om du säljer 10 burkar sylt eller 1 000 burkar.</a:t>
            </a:r>
            <a:endParaRPr lang="sv" b="1" i="1" dirty="0">
              <a:ea typeface="Calibri"/>
              <a:cs typeface="Calibri"/>
            </a:endParaRPr>
          </a:p>
          <a:p>
            <a:pPr marL="1422400" indent="-1422400">
              <a:buClr>
                <a:srgbClr val="B6D1E1"/>
              </a:buClr>
            </a:pPr>
            <a:endParaRPr lang="en-US" dirty="0"/>
          </a:p>
          <a:p>
            <a:pPr marL="1422400" indent="-1422400">
              <a:buClr>
                <a:srgbClr val="B6D1E1"/>
              </a:buClr>
            </a:pPr>
            <a:endParaRPr lang="en-US" dirty="0"/>
          </a:p>
          <a:p>
            <a:pPr marL="1422400" indent="-1422400">
              <a:buClr>
                <a:srgbClr val="B6D1E1"/>
              </a:buClr>
            </a:pPr>
            <a:endParaRPr lang="en-US" dirty="0"/>
          </a:p>
        </p:txBody>
      </p:sp>
      <p:pic>
        <p:nvPicPr>
          <p:cNvPr id="2" name="Picture 1">
            <a:extLst>
              <a:ext uri="{FF2B5EF4-FFF2-40B4-BE49-F238E27FC236}">
                <a16:creationId xmlns:a16="http://schemas.microsoft.com/office/drawing/2014/main" id="{54A408D5-28E5-3DC2-6308-7F2F68887F79}"/>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888272" y="2874336"/>
            <a:ext cx="2724254" cy="2179403"/>
          </a:xfrm>
          <a:prstGeom prst="rect">
            <a:avLst/>
          </a:prstGeom>
        </p:spPr>
      </p:pic>
      <p:sp>
        <p:nvSpPr>
          <p:cNvPr id="6" name="Rectangle 5">
            <a:extLst>
              <a:ext uri="{FF2B5EF4-FFF2-40B4-BE49-F238E27FC236}">
                <a16:creationId xmlns:a16="http://schemas.microsoft.com/office/drawing/2014/main" id="{B93A374A-F1C6-3A94-DDB7-06ED1299AB85}"/>
              </a:ext>
            </a:extLst>
          </p:cNvPr>
          <p:cNvSpPr/>
          <p:nvPr/>
        </p:nvSpPr>
        <p:spPr>
          <a:xfrm>
            <a:off x="10665427" y="4590070"/>
            <a:ext cx="1043234" cy="369332"/>
          </a:xfrm>
          <a:prstGeom prst="rect">
            <a:avLst/>
          </a:prstGeom>
        </p:spPr>
        <p:txBody>
          <a:bodyPr wrap="none" lIns="91440" tIns="45720" rIns="91440" bIns="45720" anchor="t">
            <a:spAutoFit/>
          </a:bodyPr>
          <a:lstStyle/>
          <a:p>
            <a:pPr algn="ctr"/>
            <a:r>
              <a:rPr lang="sv" b="1" dirty="0">
                <a:solidFill>
                  <a:srgbClr val="94C7B0"/>
                </a:solidFill>
              </a:rPr>
              <a:t>RÖRLIGA</a:t>
            </a:r>
            <a:endParaRPr lang="en-US" dirty="0"/>
          </a:p>
        </p:txBody>
      </p:sp>
      <p:sp>
        <p:nvSpPr>
          <p:cNvPr id="7" name="Rectangle 6">
            <a:extLst>
              <a:ext uri="{FF2B5EF4-FFF2-40B4-BE49-F238E27FC236}">
                <a16:creationId xmlns:a16="http://schemas.microsoft.com/office/drawing/2014/main" id="{E61D6631-F684-F957-EA9B-D21F8B75DBE6}"/>
              </a:ext>
            </a:extLst>
          </p:cNvPr>
          <p:cNvSpPr/>
          <p:nvPr/>
        </p:nvSpPr>
        <p:spPr>
          <a:xfrm>
            <a:off x="9006327" y="4575782"/>
            <a:ext cx="736099" cy="369332"/>
          </a:xfrm>
          <a:prstGeom prst="rect">
            <a:avLst/>
          </a:prstGeom>
        </p:spPr>
        <p:txBody>
          <a:bodyPr wrap="none">
            <a:spAutoFit/>
          </a:bodyPr>
          <a:lstStyle/>
          <a:p>
            <a:pPr algn="ctr"/>
            <a:r>
              <a:rPr lang="sv" b="1" dirty="0">
                <a:solidFill>
                  <a:srgbClr val="94C7B0"/>
                </a:solidFill>
              </a:rPr>
              <a:t>FAST</a:t>
            </a:r>
          </a:p>
        </p:txBody>
      </p:sp>
    </p:spTree>
    <p:extLst>
      <p:ext uri="{BB962C8B-B14F-4D97-AF65-F5344CB8AC3E}">
        <p14:creationId xmlns:p14="http://schemas.microsoft.com/office/powerpoint/2010/main" val="1161107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PRISSÄTTNING OCH VINST</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647861" y="1458348"/>
            <a:ext cx="10010789"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6713" indent="-366713">
              <a:buClr>
                <a:srgbClr val="B6D1E1"/>
              </a:buClr>
              <a:buFont typeface="Arial" panose="020B0604020202020204" pitchFamily="34" charset="0"/>
              <a:buChar char="•"/>
            </a:pPr>
            <a:r>
              <a:rPr lang="sv" dirty="0"/>
              <a:t>Att prissätta din produkt eller tjänst är ett av de viktigaste affärsbesluten du kommer att fatta.</a:t>
            </a:r>
          </a:p>
          <a:p>
            <a:pPr>
              <a:buClr>
                <a:srgbClr val="B6D1E1"/>
              </a:buClr>
            </a:pPr>
            <a:endParaRPr lang="en-US" dirty="0"/>
          </a:p>
          <a:p>
            <a:pPr marL="366713" indent="-366713">
              <a:buClr>
                <a:srgbClr val="B6D1E1"/>
              </a:buClr>
              <a:buFont typeface="Arial" panose="020B0604020202020204" pitchFamily="34" charset="0"/>
              <a:buChar char="•"/>
            </a:pPr>
            <a:r>
              <a:rPr lang="sv" dirty="0"/>
              <a:t>Du måste erbjuda dina produkter till ett pris som din målmarknad är villig att betala – och ett som ger dig vinst – annars kommer du inte att vara i branschen länge!</a:t>
            </a:r>
          </a:p>
          <a:p>
            <a:pPr marL="366713" indent="-366713">
              <a:buClr>
                <a:srgbClr val="B6D1E1"/>
              </a:buClr>
              <a:buFont typeface="Arial" panose="020B0604020202020204" pitchFamily="34" charset="0"/>
              <a:buChar char="•"/>
            </a:pPr>
            <a:endParaRPr lang="en-US" dirty="0"/>
          </a:p>
          <a:p>
            <a:pPr marL="366713" indent="-366713">
              <a:buClr>
                <a:srgbClr val="B6D1E1"/>
              </a:buClr>
              <a:buFont typeface="Arial" panose="020B0604020202020204" pitchFamily="34" charset="0"/>
              <a:buChar char="•"/>
            </a:pPr>
            <a:r>
              <a:rPr lang="sv" dirty="0"/>
              <a:t>Din prissättning måste ta hänsyn till dina kostnader, men den måste också ta hänsyn till effekterna av konkurrens och kundens uppfattning om värde.</a:t>
            </a:r>
          </a:p>
          <a:p>
            <a:pPr marL="366713" indent="-366713">
              <a:buClr>
                <a:srgbClr val="B6D1E1"/>
              </a:buClr>
              <a:buFont typeface="Arial" panose="020B0604020202020204" pitchFamily="34" charset="0"/>
              <a:buChar char="•"/>
            </a:pPr>
            <a:endParaRPr lang="en-US" dirty="0"/>
          </a:p>
          <a:p>
            <a:pPr marL="366713" indent="-366713">
              <a:buClr>
                <a:srgbClr val="B6D1E1"/>
              </a:buClr>
              <a:buFont typeface="Arial" panose="020B0604020202020204" pitchFamily="34" charset="0"/>
              <a:buChar char="•"/>
            </a:pPr>
            <a:r>
              <a:rPr lang="sv" b="1" dirty="0"/>
              <a:t>Paket </a:t>
            </a:r>
            <a:r>
              <a:rPr lang="sv" dirty="0"/>
              <a:t>– Att kombinera produkter och tjänster kan vara ett sätt att öka det initiala priset (och därmed vinsten) genom att erbjuda ett mervärde som inte kostar dig något på kort sikt. Låt oss titta på ett exempel …</a:t>
            </a:r>
          </a:p>
          <a:p>
            <a:pPr marL="366713" indent="-366713">
              <a:buClr>
                <a:srgbClr val="B6D1E1"/>
              </a:buClr>
              <a:buFont typeface="Arial" panose="020B0604020202020204" pitchFamily="34" charset="0"/>
              <a:buChar char="•"/>
            </a:pPr>
            <a:endParaRPr lang="en-US" dirty="0"/>
          </a:p>
          <a:p>
            <a:pPr marL="366713" indent="-366713">
              <a:buClr>
                <a:srgbClr val="B6D1E1"/>
              </a:buClr>
              <a:buFont typeface="Arial" panose="020B0604020202020204" pitchFamily="34" charset="0"/>
              <a:buChar char="•"/>
            </a:pPr>
            <a:endParaRPr lang="en-US" dirty="0"/>
          </a:p>
          <a:p>
            <a:pPr marL="366713" indent="-366713">
              <a:buClr>
                <a:srgbClr val="B6D1E1"/>
              </a:buClr>
              <a:buFont typeface="Arial" panose="020B0604020202020204" pitchFamily="34" charset="0"/>
              <a:buChar char="•"/>
            </a:pPr>
            <a:endParaRPr lang="en-US" dirty="0"/>
          </a:p>
          <a:p>
            <a:pPr marL="366713" indent="-366713">
              <a:buClr>
                <a:srgbClr val="B6D1E1"/>
              </a:buClr>
              <a:buFont typeface="+mj-lt"/>
              <a:buAutoNum type="arabicPeriod"/>
            </a:pPr>
            <a:endParaRPr lang="en-US" dirty="0"/>
          </a:p>
        </p:txBody>
      </p:sp>
    </p:spTree>
    <p:extLst>
      <p:ext uri="{BB962C8B-B14F-4D97-AF65-F5344CB8AC3E}">
        <p14:creationId xmlns:p14="http://schemas.microsoft.com/office/powerpoint/2010/main" val="3112903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D3EFB-B8B0-1579-8B84-B9F7729443C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91B6548-6517-1C31-DDAD-16112CCD091B}"/>
              </a:ext>
            </a:extLst>
          </p:cNvPr>
          <p:cNvSpPr>
            <a:spLocks noGrp="1"/>
          </p:cNvSpPr>
          <p:nvPr>
            <p:ph type="body" sz="quarter" idx="27"/>
          </p:nvPr>
        </p:nvSpPr>
        <p:spPr/>
        <p:txBody>
          <a:bodyPr/>
          <a:lstStyle/>
          <a:p>
            <a:r>
              <a:rPr lang="sv" dirty="0"/>
              <a:t>EXEMPEL PÅ PAKETERING AV PRODUKTER</a:t>
            </a:r>
          </a:p>
        </p:txBody>
      </p:sp>
      <p:sp>
        <p:nvSpPr>
          <p:cNvPr id="19" name="Text Placeholder 7">
            <a:extLst>
              <a:ext uri="{FF2B5EF4-FFF2-40B4-BE49-F238E27FC236}">
                <a16:creationId xmlns:a16="http://schemas.microsoft.com/office/drawing/2014/main" id="{E576F041-58E5-5E7F-AD57-21103D39A010}"/>
              </a:ext>
            </a:extLst>
          </p:cNvPr>
          <p:cNvSpPr txBox="1">
            <a:spLocks/>
          </p:cNvSpPr>
          <p:nvPr/>
        </p:nvSpPr>
        <p:spPr>
          <a:xfrm>
            <a:off x="424470" y="1184870"/>
            <a:ext cx="11059825"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dirty="0"/>
              <a:t>En växtbaserad matentreprenör erbjuder ett </a:t>
            </a:r>
            <a:r>
              <a:rPr lang="sv" b="1" dirty="0"/>
              <a:t>Meal Prep Starter Bundle </a:t>
            </a:r>
            <a:r>
              <a:rPr lang="sv" dirty="0"/>
              <a:t>för nya kunder. Istället för att bara sälja individuella färdiga måltider skapar de ett värdefullt paket:</a:t>
            </a:r>
          </a:p>
          <a:p>
            <a:pPr>
              <a:buClr>
                <a:srgbClr val="B6D1E1"/>
              </a:buClr>
            </a:pPr>
            <a:endParaRPr lang="en-GB" dirty="0"/>
          </a:p>
          <a:p>
            <a:pPr marL="342900" indent="-342900">
              <a:buClr>
                <a:srgbClr val="B6D1E1"/>
              </a:buClr>
              <a:buFont typeface="Arial" panose="020B0604020202020204" pitchFamily="34" charset="0"/>
              <a:buChar char="•"/>
            </a:pPr>
            <a:r>
              <a:rPr lang="sv" dirty="0"/>
              <a:t>3 färdigrätter (kundens val)</a:t>
            </a:r>
          </a:p>
          <a:p>
            <a:pPr marL="342900" indent="-342900">
              <a:buClr>
                <a:srgbClr val="B6D1E1"/>
              </a:buClr>
              <a:buFont typeface="Arial" panose="020B0604020202020204" pitchFamily="34" charset="0"/>
              <a:buChar char="•"/>
            </a:pPr>
            <a:r>
              <a:rPr lang="sv" dirty="0"/>
              <a:t>1 extra hälsosamt mellanmål (lågt pris för företag, högt upplevt värde)</a:t>
            </a:r>
          </a:p>
          <a:p>
            <a:pPr marL="342900" indent="-342900">
              <a:buClr>
                <a:srgbClr val="B6D1E1"/>
              </a:buClr>
              <a:buFont typeface="Arial" panose="020B0604020202020204" pitchFamily="34" charset="0"/>
              <a:buChar char="•"/>
            </a:pPr>
            <a:r>
              <a:rPr lang="sv" dirty="0"/>
              <a:t>Digital matplaneringsguide (PDF, skapad en gång, kostar ingenting att distribuera)</a:t>
            </a:r>
          </a:p>
          <a:p>
            <a:pPr marL="342900" indent="-342900">
              <a:buClr>
                <a:srgbClr val="B6D1E1"/>
              </a:buClr>
              <a:buFont typeface="Arial" panose="020B0604020202020204" pitchFamily="34" charset="0"/>
              <a:buChar char="•"/>
            </a:pPr>
            <a:r>
              <a:rPr lang="sv" dirty="0"/>
              <a:t>Gratis 15-minuters konsultation med en kostcoach (virtuell, schemalagd under lugna perioder)</a:t>
            </a:r>
          </a:p>
          <a:p>
            <a:pPr>
              <a:buClr>
                <a:srgbClr val="B6D1E1"/>
              </a:buClr>
            </a:pPr>
            <a:endParaRPr lang="en-GB" dirty="0"/>
          </a:p>
          <a:p>
            <a:pPr>
              <a:buClr>
                <a:srgbClr val="B6D1E1"/>
              </a:buClr>
            </a:pPr>
            <a:r>
              <a:rPr lang="sv" b="1" dirty="0"/>
              <a:t>Paketpris:</a:t>
            </a:r>
          </a:p>
          <a:p>
            <a:pPr marL="342900" indent="-342900">
              <a:buClr>
                <a:srgbClr val="B6D1E1"/>
              </a:buClr>
              <a:buFont typeface="Arial" panose="020B0604020202020204" pitchFamily="34" charset="0"/>
              <a:buChar char="•"/>
            </a:pPr>
            <a:r>
              <a:rPr lang="sv" b="1" dirty="0"/>
              <a:t>Vid köp separat är priset för enskilda artiklar 45 €</a:t>
            </a:r>
          </a:p>
          <a:p>
            <a:pPr marL="342900" indent="-342900">
              <a:buClr>
                <a:srgbClr val="B6D1E1"/>
              </a:buClr>
              <a:buFont typeface="Arial" panose="020B0604020202020204" pitchFamily="34" charset="0"/>
              <a:buChar char="•"/>
            </a:pPr>
            <a:r>
              <a:rPr lang="sv" b="1" dirty="0"/>
              <a:t>Paketpris: 60+ €</a:t>
            </a:r>
          </a:p>
          <a:p>
            <a:pPr>
              <a:buClr>
                <a:srgbClr val="B6D1E1"/>
              </a:buClr>
            </a:pPr>
            <a:endParaRPr lang="en-GB" dirty="0"/>
          </a:p>
          <a:p>
            <a:pPr>
              <a:buClr>
                <a:srgbClr val="B6D1E1"/>
              </a:buClr>
            </a:pPr>
            <a:r>
              <a:rPr lang="sv" b="1" dirty="0"/>
              <a:t>Varför detta fungerar:</a:t>
            </a:r>
          </a:p>
          <a:p>
            <a:pPr marL="342900" indent="-342900">
              <a:buClr>
                <a:srgbClr val="B6D1E1"/>
              </a:buClr>
              <a:buFont typeface="Arial" panose="020B0604020202020204" pitchFamily="34" charset="0"/>
              <a:buChar char="•"/>
            </a:pPr>
            <a:r>
              <a:rPr lang="sv" dirty="0"/>
              <a:t>Det upplevda värdet är högt på grund av den extra bonusen och det exklusiva innehållet.</a:t>
            </a:r>
          </a:p>
          <a:p>
            <a:pPr marL="342900" indent="-342900">
              <a:buClr>
                <a:srgbClr val="B6D1E1"/>
              </a:buClr>
              <a:buFont typeface="Arial" panose="020B0604020202020204" pitchFamily="34" charset="0"/>
              <a:buChar char="•"/>
            </a:pPr>
            <a:r>
              <a:rPr lang="sv" dirty="0"/>
              <a:t>Kostnaderna är kontrollerade eftersom guiden och konsultationen kostar lite eller ingenting att producera</a:t>
            </a:r>
          </a:p>
          <a:p>
            <a:pPr marL="342900" indent="-342900">
              <a:buClr>
                <a:srgbClr val="B6D1E1"/>
              </a:buClr>
              <a:buFont typeface="Arial" panose="020B0604020202020204" pitchFamily="34" charset="0"/>
              <a:buChar char="•"/>
            </a:pPr>
            <a:r>
              <a:rPr lang="sv" dirty="0"/>
              <a:t>Ökad vinstmarginal per försäljning, samtidigt som kundlojaliteten ökar och framtida köp uppmuntras.</a:t>
            </a:r>
            <a:endParaRPr lang="en-US" dirty="0"/>
          </a:p>
          <a:p>
            <a:pPr marL="366713" indent="-366713">
              <a:buClr>
                <a:srgbClr val="B6D1E1"/>
              </a:buClr>
              <a:buFont typeface="Arial" panose="020B0604020202020204" pitchFamily="34" charset="0"/>
              <a:buChar char="•"/>
            </a:pPr>
            <a:endParaRPr lang="en-US" dirty="0"/>
          </a:p>
          <a:p>
            <a:pPr marL="366713" indent="-366713">
              <a:buClr>
                <a:srgbClr val="B6D1E1"/>
              </a:buClr>
              <a:buFont typeface="Arial" panose="020B0604020202020204" pitchFamily="34" charset="0"/>
              <a:buChar char="•"/>
            </a:pPr>
            <a:endParaRPr lang="en-US" dirty="0"/>
          </a:p>
          <a:p>
            <a:pPr marL="366713" indent="-366713">
              <a:buClr>
                <a:srgbClr val="B6D1E1"/>
              </a:buClr>
              <a:buFont typeface="+mj-lt"/>
              <a:buAutoNum type="arabicPeriod"/>
            </a:pPr>
            <a:endParaRPr lang="en-US" dirty="0"/>
          </a:p>
        </p:txBody>
      </p:sp>
    </p:spTree>
    <p:extLst>
      <p:ext uri="{BB962C8B-B14F-4D97-AF65-F5344CB8AC3E}">
        <p14:creationId xmlns:p14="http://schemas.microsoft.com/office/powerpoint/2010/main" val="726780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sz="3200" dirty="0"/>
              <a:t>DET FINNS TVÅ HUVUDSAKLIGA SÄTT ATT BERÄKNA KOSTNADS-/PRIS</a:t>
            </a:r>
          </a:p>
        </p:txBody>
      </p:sp>
      <p:sp>
        <p:nvSpPr>
          <p:cNvPr id="3" name="Text Placeholder 4">
            <a:extLst>
              <a:ext uri="{FF2B5EF4-FFF2-40B4-BE49-F238E27FC236}">
                <a16:creationId xmlns:a16="http://schemas.microsoft.com/office/drawing/2014/main" id="{14A8A603-3A06-5E5A-72C0-E15875D176B5}"/>
              </a:ext>
            </a:extLst>
          </p:cNvPr>
          <p:cNvSpPr>
            <a:spLocks noGrp="1"/>
          </p:cNvSpPr>
          <p:nvPr>
            <p:ph type="body" sz="quarter" idx="14"/>
          </p:nvPr>
        </p:nvSpPr>
        <p:spPr>
          <a:xfrm>
            <a:off x="680999" y="3614278"/>
            <a:ext cx="3408830" cy="1045795"/>
          </a:xfrm>
        </p:spPr>
        <p:txBody>
          <a:bodyPr anchor="t"/>
          <a:lstStyle/>
          <a:p>
            <a:pPr algn="ctr">
              <a:lnSpc>
                <a:spcPts val="3240"/>
              </a:lnSpc>
            </a:pPr>
            <a:r>
              <a:rPr lang="sv" sz="3200" b="1" dirty="0">
                <a:solidFill>
                  <a:srgbClr val="94C7B0"/>
                </a:solidFill>
              </a:rPr>
              <a:t>TOTALKOSTNADS</a:t>
            </a:r>
            <a:br>
              <a:rPr lang="sv" sz="3200" b="1" dirty="0">
                <a:solidFill>
                  <a:srgbClr val="94C7B0"/>
                </a:solidFill>
              </a:rPr>
            </a:br>
            <a:r>
              <a:rPr lang="sv" sz="3200" b="1" dirty="0">
                <a:solidFill>
                  <a:srgbClr val="94C7B0"/>
                </a:solidFill>
              </a:rPr>
              <a:t>ANPASSAS</a:t>
            </a:r>
          </a:p>
        </p:txBody>
      </p:sp>
      <p:sp>
        <p:nvSpPr>
          <p:cNvPr id="5" name="Text Placeholder 6">
            <a:extLst>
              <a:ext uri="{FF2B5EF4-FFF2-40B4-BE49-F238E27FC236}">
                <a16:creationId xmlns:a16="http://schemas.microsoft.com/office/drawing/2014/main" id="{42DC73DC-D9E0-D20A-FD56-58527B61E39E}"/>
              </a:ext>
            </a:extLst>
          </p:cNvPr>
          <p:cNvSpPr txBox="1">
            <a:spLocks/>
          </p:cNvSpPr>
          <p:nvPr/>
        </p:nvSpPr>
        <p:spPr>
          <a:xfrm>
            <a:off x="4508928" y="3657820"/>
            <a:ext cx="3670087" cy="1056681"/>
          </a:xfrm>
          <a:prstGeom prst="rect">
            <a:avLst/>
          </a:prstGeom>
        </p:spPr>
        <p:txBody>
          <a:bodyPr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240"/>
              </a:lnSpc>
            </a:pPr>
            <a:r>
              <a:rPr lang="sv" sz="3200" b="1" dirty="0">
                <a:solidFill>
                  <a:srgbClr val="94C7B0"/>
                </a:solidFill>
              </a:rPr>
              <a:t>BIDRAGSSÄTTNING</a:t>
            </a:r>
          </a:p>
        </p:txBody>
      </p:sp>
      <p:cxnSp>
        <p:nvCxnSpPr>
          <p:cNvPr id="8" name="Straight Connector 7">
            <a:extLst>
              <a:ext uri="{FF2B5EF4-FFF2-40B4-BE49-F238E27FC236}">
                <a16:creationId xmlns:a16="http://schemas.microsoft.com/office/drawing/2014/main" id="{F44195CD-63FB-DEAB-0F12-F0223FE7F43F}"/>
              </a:ext>
            </a:extLst>
          </p:cNvPr>
          <p:cNvCxnSpPr>
            <a:cxnSpLocks/>
          </p:cNvCxnSpPr>
          <p:nvPr/>
        </p:nvCxnSpPr>
        <p:spPr>
          <a:xfrm>
            <a:off x="4336473" y="1926737"/>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A0687B7-D0F4-C299-DDF3-CB877CD4CB65}"/>
              </a:ext>
            </a:extLst>
          </p:cNvPr>
          <p:cNvGrpSpPr/>
          <p:nvPr/>
        </p:nvGrpSpPr>
        <p:grpSpPr>
          <a:xfrm>
            <a:off x="1834519" y="2117156"/>
            <a:ext cx="1163784" cy="1546799"/>
            <a:chOff x="1828799" y="1798501"/>
            <a:chExt cx="1163784" cy="1546799"/>
          </a:xfrm>
        </p:grpSpPr>
        <p:sp>
          <p:nvSpPr>
            <p:cNvPr id="10" name="Graphic 4">
              <a:extLst>
                <a:ext uri="{FF2B5EF4-FFF2-40B4-BE49-F238E27FC236}">
                  <a16:creationId xmlns:a16="http://schemas.microsoft.com/office/drawing/2014/main" id="{6599B006-DBD9-839B-0744-40717CAD876B}"/>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11" name="Text Placeholder 4">
              <a:extLst>
                <a:ext uri="{FF2B5EF4-FFF2-40B4-BE49-F238E27FC236}">
                  <a16:creationId xmlns:a16="http://schemas.microsoft.com/office/drawing/2014/main" id="{F940FDA1-F68F-9673-FA5E-9536D817C856}"/>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01</a:t>
              </a:r>
            </a:p>
          </p:txBody>
        </p:sp>
      </p:grpSp>
      <p:grpSp>
        <p:nvGrpSpPr>
          <p:cNvPr id="12" name="Group 11">
            <a:extLst>
              <a:ext uri="{FF2B5EF4-FFF2-40B4-BE49-F238E27FC236}">
                <a16:creationId xmlns:a16="http://schemas.microsoft.com/office/drawing/2014/main" id="{2A9F0F18-45DF-7245-95AE-0D1CDE2B3BFB}"/>
              </a:ext>
            </a:extLst>
          </p:cNvPr>
          <p:cNvGrpSpPr/>
          <p:nvPr/>
        </p:nvGrpSpPr>
        <p:grpSpPr>
          <a:xfrm>
            <a:off x="5662448" y="2144865"/>
            <a:ext cx="1163784" cy="1546799"/>
            <a:chOff x="1828799" y="1798501"/>
            <a:chExt cx="1163784" cy="1546799"/>
          </a:xfrm>
        </p:grpSpPr>
        <p:sp>
          <p:nvSpPr>
            <p:cNvPr id="13" name="Graphic 4">
              <a:extLst>
                <a:ext uri="{FF2B5EF4-FFF2-40B4-BE49-F238E27FC236}">
                  <a16:creationId xmlns:a16="http://schemas.microsoft.com/office/drawing/2014/main" id="{D9F84709-D3F0-E48D-15D3-A798BC2098A8}"/>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14" name="Text Placeholder 4">
              <a:extLst>
                <a:ext uri="{FF2B5EF4-FFF2-40B4-BE49-F238E27FC236}">
                  <a16:creationId xmlns:a16="http://schemas.microsoft.com/office/drawing/2014/main" id="{F9E8F056-A358-45A8-594E-D49774CEF208}"/>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02</a:t>
              </a:r>
            </a:p>
          </p:txBody>
        </p:sp>
      </p:grpSp>
      <p:cxnSp>
        <p:nvCxnSpPr>
          <p:cNvPr id="15" name="Straight Connector 14">
            <a:extLst>
              <a:ext uri="{FF2B5EF4-FFF2-40B4-BE49-F238E27FC236}">
                <a16:creationId xmlns:a16="http://schemas.microsoft.com/office/drawing/2014/main" id="{FE3FD9A9-97DE-97A9-0BC1-BDA9F0663B47}"/>
              </a:ext>
            </a:extLst>
          </p:cNvPr>
          <p:cNvCxnSpPr>
            <a:cxnSpLocks/>
          </p:cNvCxnSpPr>
          <p:nvPr/>
        </p:nvCxnSpPr>
        <p:spPr>
          <a:xfrm>
            <a:off x="8354292" y="1926737"/>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descr="Coloured beads on a skewer">
            <a:extLst>
              <a:ext uri="{FF2B5EF4-FFF2-40B4-BE49-F238E27FC236}">
                <a16:creationId xmlns:a16="http://schemas.microsoft.com/office/drawing/2014/main" id="{21811E90-5D46-97A5-E6D7-E15966A4C6F3}"/>
              </a:ext>
            </a:extLst>
          </p:cNvPr>
          <p:cNvPicPr>
            <a:picLocks noChangeAspect="1"/>
          </p:cNvPicPr>
          <p:nvPr/>
        </p:nvPicPr>
        <p:blipFill>
          <a:blip r:embed="rId2"/>
          <a:stretch>
            <a:fillRect/>
          </a:stretch>
        </p:blipFill>
        <p:spPr>
          <a:xfrm>
            <a:off x="8683057" y="2639823"/>
            <a:ext cx="3155523" cy="2103682"/>
          </a:xfrm>
          <a:prstGeom prst="rect">
            <a:avLst/>
          </a:prstGeom>
        </p:spPr>
      </p:pic>
    </p:spTree>
    <p:extLst>
      <p:ext uri="{BB962C8B-B14F-4D97-AF65-F5344CB8AC3E}">
        <p14:creationId xmlns:p14="http://schemas.microsoft.com/office/powerpoint/2010/main" val="3601778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sz="3200" dirty="0"/>
              <a:t>DET FINNS TVÅ HUVUDSAKLIGA SÄTT ATT BERÄKNA KOSTNADS-/PRIS</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864837" y="3306063"/>
            <a:ext cx="5040017"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6713" indent="-366713">
              <a:buClr>
                <a:srgbClr val="B6D1E1"/>
              </a:buClr>
              <a:buFont typeface="Arial" panose="020B0604020202020204" pitchFamily="34" charset="0"/>
              <a:buChar char="•"/>
            </a:pPr>
            <a:r>
              <a:rPr lang="sv" dirty="0"/>
              <a:t>Beräkna alla kostnader för en produkt</a:t>
            </a:r>
          </a:p>
          <a:p>
            <a:pPr marL="366713" indent="-366713">
              <a:buClr>
                <a:srgbClr val="B6D1E1"/>
              </a:buClr>
              <a:buFont typeface="Arial" panose="020B0604020202020204" pitchFamily="34" charset="0"/>
              <a:buChar char="•"/>
            </a:pPr>
            <a:r>
              <a:rPr lang="sv" dirty="0"/>
              <a:t>Bestäm antalet enheter - hur många kan du </a:t>
            </a:r>
            <a:r>
              <a:rPr lang="sv" u="sng" dirty="0"/>
              <a:t>tillverka </a:t>
            </a:r>
            <a:r>
              <a:rPr lang="sv" dirty="0"/>
              <a:t>och, viktigast av allt, hur många kan du </a:t>
            </a:r>
            <a:r>
              <a:rPr lang="sv" u="sng" dirty="0"/>
              <a:t>sälja </a:t>
            </a:r>
            <a:r>
              <a:rPr lang="sv" dirty="0"/>
              <a:t>(det är en skillnad!)</a:t>
            </a:r>
          </a:p>
          <a:p>
            <a:pPr marL="366713" indent="-366713">
              <a:buClr>
                <a:srgbClr val="B6D1E1"/>
              </a:buClr>
              <a:buFont typeface="Arial" panose="020B0604020202020204" pitchFamily="34" charset="0"/>
              <a:buChar char="•"/>
            </a:pPr>
            <a:r>
              <a:rPr lang="sv" dirty="0"/>
              <a:t>Dividera totala kostnader med antal enheter</a:t>
            </a:r>
          </a:p>
          <a:p>
            <a:pPr marL="366713" indent="-366713">
              <a:buClr>
                <a:srgbClr val="B6D1E1"/>
              </a:buClr>
              <a:buFont typeface="Arial" panose="020B0604020202020204" pitchFamily="34" charset="0"/>
              <a:buChar char="•"/>
            </a:pPr>
            <a:r>
              <a:rPr lang="sv" dirty="0"/>
              <a:t>Lägg till vinstsiffran - det magiska talet som genererar priset till kunden</a:t>
            </a:r>
          </a:p>
          <a:p>
            <a:pPr marL="366713" indent="-366713">
              <a:buClr>
                <a:srgbClr val="B6D1E1"/>
              </a:buClr>
              <a:buFont typeface="Arial" panose="020B0604020202020204" pitchFamily="34" charset="0"/>
              <a:buChar char="•"/>
            </a:pPr>
            <a:endParaRPr lang="en-US" dirty="0"/>
          </a:p>
          <a:p>
            <a:pPr marL="366713" indent="-366713">
              <a:buClr>
                <a:srgbClr val="B6D1E1"/>
              </a:buClr>
              <a:buFont typeface="Arial" panose="020B0604020202020204" pitchFamily="34" charset="0"/>
              <a:buChar char="•"/>
            </a:pPr>
            <a:endParaRPr lang="en-US" dirty="0"/>
          </a:p>
          <a:p>
            <a:pPr marL="366713" indent="-366713">
              <a:buClr>
                <a:srgbClr val="B6D1E1"/>
              </a:buClr>
              <a:buFont typeface="Arial" panose="020B0604020202020204" pitchFamily="34" charset="0"/>
              <a:buChar char="•"/>
            </a:pPr>
            <a:endParaRPr lang="en-US" dirty="0"/>
          </a:p>
          <a:p>
            <a:pPr marL="366713" indent="-366713">
              <a:buClr>
                <a:srgbClr val="B6D1E1"/>
              </a:buClr>
              <a:buFont typeface="Arial" panose="020B0604020202020204" pitchFamily="34" charset="0"/>
              <a:buChar char="•"/>
            </a:pPr>
            <a:endParaRPr lang="en-US" dirty="0"/>
          </a:p>
          <a:p>
            <a:pPr marL="366713" indent="-366713">
              <a:buClr>
                <a:srgbClr val="B6D1E1"/>
              </a:buClr>
              <a:buFont typeface="+mj-lt"/>
              <a:buAutoNum type="arabicPeriod"/>
            </a:pPr>
            <a:endParaRPr lang="en-US" dirty="0"/>
          </a:p>
        </p:txBody>
      </p:sp>
      <p:sp>
        <p:nvSpPr>
          <p:cNvPr id="10" name="Text Placeholder 7">
            <a:extLst>
              <a:ext uri="{FF2B5EF4-FFF2-40B4-BE49-F238E27FC236}">
                <a16:creationId xmlns:a16="http://schemas.microsoft.com/office/drawing/2014/main" id="{ED83F930-9E13-AB2D-55DB-E41D13006FDE}"/>
              </a:ext>
            </a:extLst>
          </p:cNvPr>
          <p:cNvSpPr txBox="1">
            <a:spLocks/>
          </p:cNvSpPr>
          <p:nvPr/>
        </p:nvSpPr>
        <p:spPr>
          <a:xfrm>
            <a:off x="6550132" y="2872590"/>
            <a:ext cx="5040017"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b="1" dirty="0"/>
              <a:t>Fördelar</a:t>
            </a:r>
          </a:p>
          <a:p>
            <a:pPr marL="366713" indent="-366713">
              <a:buClr>
                <a:srgbClr val="B6D1E1"/>
              </a:buClr>
              <a:buFont typeface="Arial" panose="020B0604020202020204" pitchFamily="34" charset="0"/>
              <a:buChar char="•"/>
            </a:pPr>
            <a:r>
              <a:rPr lang="sv" dirty="0"/>
              <a:t>Enkel att använda</a:t>
            </a:r>
          </a:p>
          <a:p>
            <a:pPr marL="366713" indent="-366713">
              <a:buClr>
                <a:srgbClr val="B6D1E1"/>
              </a:buClr>
              <a:buFont typeface="Arial" panose="020B0604020202020204" pitchFamily="34" charset="0"/>
              <a:buChar char="•"/>
            </a:pPr>
            <a:r>
              <a:rPr lang="sv" dirty="0"/>
              <a:t>Garanterar att du gör vinst</a:t>
            </a:r>
          </a:p>
          <a:p>
            <a:pPr marL="366713" indent="-366713">
              <a:buClr>
                <a:srgbClr val="B6D1E1"/>
              </a:buClr>
              <a:buFont typeface="Arial" panose="020B0604020202020204" pitchFamily="34" charset="0"/>
              <a:buChar char="•"/>
            </a:pPr>
            <a:endParaRPr lang="en-US" dirty="0"/>
          </a:p>
          <a:p>
            <a:pPr>
              <a:buClr>
                <a:srgbClr val="B6D1E1"/>
              </a:buClr>
            </a:pPr>
            <a:r>
              <a:rPr lang="sv" b="1" dirty="0"/>
              <a:t>Nackdelar</a:t>
            </a:r>
          </a:p>
          <a:p>
            <a:pPr marL="366713" indent="-366713">
              <a:buClr>
                <a:srgbClr val="B6D1E1"/>
              </a:buClr>
              <a:buFont typeface="Arial" panose="020B0604020202020204" pitchFamily="34" charset="0"/>
              <a:buChar char="•"/>
            </a:pPr>
            <a:r>
              <a:rPr lang="sv" dirty="0"/>
              <a:t>Inte lämplig för fluktuerande verksamheter (och kostnaden för livsmedelsingredienser spelar in här)</a:t>
            </a:r>
          </a:p>
          <a:p>
            <a:pPr marL="366713" indent="-366713">
              <a:buClr>
                <a:srgbClr val="B6D1E1"/>
              </a:buClr>
              <a:buFont typeface="Arial" panose="020B0604020202020204" pitchFamily="34" charset="0"/>
              <a:buChar char="•"/>
            </a:pPr>
            <a:r>
              <a:rPr lang="sv" dirty="0"/>
              <a:t>Saknar flexibilitet för att fatta nya affärsbeslut</a:t>
            </a:r>
          </a:p>
          <a:p>
            <a:pPr marL="366713" indent="-366713">
              <a:buClr>
                <a:srgbClr val="B6D1E1"/>
              </a:buClr>
              <a:buFont typeface="Arial" panose="020B0604020202020204" pitchFamily="34" charset="0"/>
              <a:buChar char="•"/>
            </a:pPr>
            <a:endParaRPr lang="en-US" dirty="0"/>
          </a:p>
        </p:txBody>
      </p:sp>
      <p:cxnSp>
        <p:nvCxnSpPr>
          <p:cNvPr id="11" name="Straight Connector 10">
            <a:extLst>
              <a:ext uri="{FF2B5EF4-FFF2-40B4-BE49-F238E27FC236}">
                <a16:creationId xmlns:a16="http://schemas.microsoft.com/office/drawing/2014/main" id="{A4A9ED1F-0995-BE13-4253-0787437667BB}"/>
              </a:ext>
            </a:extLst>
          </p:cNvPr>
          <p:cNvCxnSpPr>
            <a:cxnSpLocks/>
          </p:cNvCxnSpPr>
          <p:nvPr/>
        </p:nvCxnSpPr>
        <p:spPr>
          <a:xfrm>
            <a:off x="6118778" y="3192650"/>
            <a:ext cx="0" cy="292918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21963DF-CBD5-2924-CD1A-9F93B684C210}"/>
              </a:ext>
            </a:extLst>
          </p:cNvPr>
          <p:cNvCxnSpPr>
            <a:cxnSpLocks/>
          </p:cNvCxnSpPr>
          <p:nvPr/>
        </p:nvCxnSpPr>
        <p:spPr>
          <a:xfrm flipH="1">
            <a:off x="818755" y="2248247"/>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2328886" y="2037623"/>
            <a:ext cx="5497943" cy="569924"/>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240"/>
              </a:lnSpc>
            </a:pPr>
            <a:r>
              <a:rPr lang="sv" sz="3200" b="1" dirty="0">
                <a:solidFill>
                  <a:srgbClr val="94C7B0"/>
                </a:solidFill>
              </a:rPr>
              <a:t>TOTALKOSTNADSANPASSNING</a:t>
            </a:r>
          </a:p>
        </p:txBody>
      </p:sp>
      <p:grpSp>
        <p:nvGrpSpPr>
          <p:cNvPr id="24" name="Group 23">
            <a:extLst>
              <a:ext uri="{FF2B5EF4-FFF2-40B4-BE49-F238E27FC236}">
                <a16:creationId xmlns:a16="http://schemas.microsoft.com/office/drawing/2014/main" id="{D775A3CA-2EB3-7AC5-756E-1E3D73CEFC33}"/>
              </a:ext>
            </a:extLst>
          </p:cNvPr>
          <p:cNvGrpSpPr/>
          <p:nvPr/>
        </p:nvGrpSpPr>
        <p:grpSpPr>
          <a:xfrm>
            <a:off x="721599" y="1659445"/>
            <a:ext cx="1119696" cy="1488201"/>
            <a:chOff x="1828799" y="1798501"/>
            <a:chExt cx="1163784" cy="1546799"/>
          </a:xfrm>
        </p:grpSpPr>
        <p:sp>
          <p:nvSpPr>
            <p:cNvPr id="25" name="Graphic 4">
              <a:extLst>
                <a:ext uri="{FF2B5EF4-FFF2-40B4-BE49-F238E27FC236}">
                  <a16:creationId xmlns:a16="http://schemas.microsoft.com/office/drawing/2014/main" id="{C80AD675-644D-94F4-75B5-82FF31A46F23}"/>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6" name="Text Placeholder 4">
              <a:extLst>
                <a:ext uri="{FF2B5EF4-FFF2-40B4-BE49-F238E27FC236}">
                  <a16:creationId xmlns:a16="http://schemas.microsoft.com/office/drawing/2014/main" id="{6380B3C9-340B-8770-5800-B6211C740CAF}"/>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01</a:t>
              </a:r>
            </a:p>
          </p:txBody>
        </p:sp>
      </p:grpSp>
    </p:spTree>
    <p:extLst>
      <p:ext uri="{BB962C8B-B14F-4D97-AF65-F5344CB8AC3E}">
        <p14:creationId xmlns:p14="http://schemas.microsoft.com/office/powerpoint/2010/main" val="2977253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sz="3200" dirty="0"/>
              <a:t>DET FINNS TVÅ HUVUDSAKLIGA SÄTT ATT BERÄKNA KOSTNADS-/PRIS</a:t>
            </a:r>
            <a:endParaRPr lang="en-US" dirty="0"/>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864837" y="3306063"/>
            <a:ext cx="5395286"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6713" indent="-366713">
              <a:buClr>
                <a:srgbClr val="B6D1E1"/>
              </a:buClr>
              <a:buFont typeface="Arial" panose="020B0604020202020204" pitchFamily="34" charset="0"/>
              <a:buChar char="•"/>
            </a:pPr>
            <a:r>
              <a:rPr lang="sv" dirty="0"/>
              <a:t>Den totala kostnaden, inklusive alla fasta och rörliga kostnader för att driva min sylt-/konserververksamhet i 1 år, är </a:t>
            </a:r>
            <a:r>
              <a:rPr lang="sv" b="1" dirty="0"/>
              <a:t>10 000 euro.</a:t>
            </a:r>
          </a:p>
          <a:p>
            <a:pPr marL="366713" indent="-366713">
              <a:buClr>
                <a:srgbClr val="B6D1E1"/>
              </a:buClr>
              <a:buFont typeface="Arial" panose="020B0604020202020204" pitchFamily="34" charset="0"/>
              <a:buChar char="•"/>
            </a:pPr>
            <a:r>
              <a:rPr lang="sv" dirty="0"/>
              <a:t>Jag förutspår att jag kan sälja </a:t>
            </a:r>
            <a:r>
              <a:rPr lang="sv" b="1" dirty="0"/>
              <a:t>10 000 </a:t>
            </a:r>
            <a:r>
              <a:rPr lang="sv" dirty="0"/>
              <a:t>krukor (enheter)</a:t>
            </a:r>
          </a:p>
          <a:p>
            <a:pPr marL="366713" indent="-366713">
              <a:buClr>
                <a:srgbClr val="B6D1E1"/>
              </a:buClr>
              <a:buFont typeface="Arial" panose="020B0604020202020204" pitchFamily="34" charset="0"/>
              <a:buChar char="•"/>
            </a:pPr>
            <a:r>
              <a:rPr lang="sv" dirty="0"/>
              <a:t>Jag vill göra en vinst på </a:t>
            </a:r>
            <a:r>
              <a:rPr lang="sv" b="1" dirty="0"/>
              <a:t>40 %</a:t>
            </a:r>
          </a:p>
          <a:p>
            <a:pPr marL="366713" indent="-366713">
              <a:buClr>
                <a:srgbClr val="B6D1E1"/>
              </a:buClr>
              <a:buFont typeface="Arial" panose="020B0604020202020204" pitchFamily="34" charset="0"/>
              <a:buChar char="•"/>
            </a:pPr>
            <a:r>
              <a:rPr lang="sv" dirty="0"/>
              <a:t>Priset som anges till kunden är </a:t>
            </a:r>
            <a:r>
              <a:rPr lang="sv" b="1" dirty="0"/>
              <a:t>1,40 € </a:t>
            </a:r>
            <a:r>
              <a:rPr lang="sv" dirty="0"/>
              <a:t>per enhet</a:t>
            </a:r>
          </a:p>
          <a:p>
            <a:pPr marL="366713" indent="-366713">
              <a:buClr>
                <a:srgbClr val="B6D1E1"/>
              </a:buClr>
              <a:buFont typeface="Arial" panose="020B0604020202020204" pitchFamily="34" charset="0"/>
              <a:buChar char="•"/>
            </a:pPr>
            <a:endParaRPr lang="en-US" dirty="0"/>
          </a:p>
          <a:p>
            <a:pPr marL="366713" indent="-366713">
              <a:buClr>
                <a:srgbClr val="B6D1E1"/>
              </a:buClr>
              <a:buFont typeface="Arial" panose="020B0604020202020204" pitchFamily="34" charset="0"/>
              <a:buChar char="•"/>
            </a:pPr>
            <a:endParaRPr lang="en-US" dirty="0"/>
          </a:p>
          <a:p>
            <a:pPr marL="366713" indent="-366713">
              <a:buClr>
                <a:srgbClr val="B6D1E1"/>
              </a:buClr>
              <a:buFont typeface="Arial" panose="020B0604020202020204" pitchFamily="34" charset="0"/>
              <a:buChar char="•"/>
            </a:pPr>
            <a:endParaRPr lang="en-US" dirty="0"/>
          </a:p>
          <a:p>
            <a:pPr marL="366713" indent="-366713">
              <a:buClr>
                <a:srgbClr val="B6D1E1"/>
              </a:buClr>
              <a:buFont typeface="Arial" panose="020B0604020202020204" pitchFamily="34" charset="0"/>
              <a:buChar char="•"/>
            </a:pPr>
            <a:endParaRPr lang="en-US" dirty="0"/>
          </a:p>
          <a:p>
            <a:pPr marL="366713" indent="-366713">
              <a:buClr>
                <a:srgbClr val="B6D1E1"/>
              </a:buClr>
              <a:buFont typeface="Arial" panose="020B0604020202020204" pitchFamily="34" charset="0"/>
              <a:buChar char="•"/>
            </a:pPr>
            <a:endParaRPr lang="en-US" dirty="0"/>
          </a:p>
          <a:p>
            <a:pPr marL="366713" indent="-366713">
              <a:buClr>
                <a:srgbClr val="B6D1E1"/>
              </a:buClr>
              <a:buFont typeface="+mj-lt"/>
              <a:buAutoNum type="arabicPeriod"/>
            </a:pPr>
            <a:endParaRPr lang="en-US" dirty="0"/>
          </a:p>
        </p:txBody>
      </p:sp>
      <p:sp>
        <p:nvSpPr>
          <p:cNvPr id="10" name="Text Placeholder 7">
            <a:extLst>
              <a:ext uri="{FF2B5EF4-FFF2-40B4-BE49-F238E27FC236}">
                <a16:creationId xmlns:a16="http://schemas.microsoft.com/office/drawing/2014/main" id="{ED83F930-9E13-AB2D-55DB-E41D13006FDE}"/>
              </a:ext>
            </a:extLst>
          </p:cNvPr>
          <p:cNvSpPr txBox="1">
            <a:spLocks/>
          </p:cNvSpPr>
          <p:nvPr/>
        </p:nvSpPr>
        <p:spPr>
          <a:xfrm>
            <a:off x="6972052" y="3166357"/>
            <a:ext cx="4732149"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b="1" i="1" dirty="0"/>
              <a:t>10 000 euro dividerat med 10 000 krukor</a:t>
            </a:r>
          </a:p>
          <a:p>
            <a:pPr>
              <a:buClr>
                <a:srgbClr val="B6D1E1"/>
              </a:buClr>
            </a:pPr>
            <a:r>
              <a:rPr lang="sv" b="1" i="1" dirty="0"/>
              <a:t>= 1 euro per kruka</a:t>
            </a:r>
          </a:p>
          <a:p>
            <a:pPr>
              <a:buClr>
                <a:srgbClr val="B6D1E1"/>
              </a:buClr>
            </a:pPr>
            <a:endParaRPr lang="en-US" b="1" i="1" dirty="0"/>
          </a:p>
          <a:p>
            <a:pPr>
              <a:buClr>
                <a:srgbClr val="B6D1E1"/>
              </a:buClr>
            </a:pPr>
            <a:r>
              <a:rPr lang="sv" b="1" i="1" dirty="0"/>
              <a:t>Lägg till vinst 40% - €0,40</a:t>
            </a:r>
          </a:p>
          <a:p>
            <a:pPr>
              <a:buClr>
                <a:srgbClr val="B6D1E1"/>
              </a:buClr>
            </a:pPr>
            <a:endParaRPr lang="en-US" b="1" i="1" dirty="0"/>
          </a:p>
          <a:p>
            <a:pPr>
              <a:buClr>
                <a:srgbClr val="B6D1E1"/>
              </a:buClr>
            </a:pPr>
            <a:r>
              <a:rPr lang="sv" b="1" i="1" dirty="0"/>
              <a:t>Pris 1,40 €</a:t>
            </a:r>
          </a:p>
          <a:p>
            <a:pPr>
              <a:buClr>
                <a:srgbClr val="B6D1E1"/>
              </a:buClr>
            </a:pPr>
            <a:endParaRPr lang="en-US" b="1" i="1" dirty="0"/>
          </a:p>
        </p:txBody>
      </p:sp>
      <p:cxnSp>
        <p:nvCxnSpPr>
          <p:cNvPr id="11" name="Straight Connector 10">
            <a:extLst>
              <a:ext uri="{FF2B5EF4-FFF2-40B4-BE49-F238E27FC236}">
                <a16:creationId xmlns:a16="http://schemas.microsoft.com/office/drawing/2014/main" id="{A4A9ED1F-0995-BE13-4253-0787437667BB}"/>
              </a:ext>
            </a:extLst>
          </p:cNvPr>
          <p:cNvCxnSpPr>
            <a:cxnSpLocks/>
          </p:cNvCxnSpPr>
          <p:nvPr/>
        </p:nvCxnSpPr>
        <p:spPr>
          <a:xfrm>
            <a:off x="6540809" y="3104726"/>
            <a:ext cx="0" cy="292918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21963DF-CBD5-2924-CD1A-9F93B684C210}"/>
              </a:ext>
            </a:extLst>
          </p:cNvPr>
          <p:cNvCxnSpPr>
            <a:cxnSpLocks/>
          </p:cNvCxnSpPr>
          <p:nvPr/>
        </p:nvCxnSpPr>
        <p:spPr>
          <a:xfrm flipH="1">
            <a:off x="818755" y="2248247"/>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2328886" y="2037623"/>
            <a:ext cx="5953468"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240"/>
              </a:lnSpc>
            </a:pPr>
            <a:r>
              <a:rPr lang="sv" sz="3200" b="1" u="sng" dirty="0">
                <a:solidFill>
                  <a:srgbClr val="94C7B0"/>
                </a:solidFill>
              </a:rPr>
              <a:t>EXEMPEL </a:t>
            </a:r>
            <a:r>
              <a:rPr lang="sv" sz="3200" b="1" dirty="0">
                <a:solidFill>
                  <a:srgbClr val="94C7B0"/>
                </a:solidFill>
              </a:rPr>
              <a:t>PÅ TOTALKOSTNADSANPASSNING</a:t>
            </a:r>
          </a:p>
        </p:txBody>
      </p:sp>
      <p:grpSp>
        <p:nvGrpSpPr>
          <p:cNvPr id="2" name="Group 1">
            <a:extLst>
              <a:ext uri="{FF2B5EF4-FFF2-40B4-BE49-F238E27FC236}">
                <a16:creationId xmlns:a16="http://schemas.microsoft.com/office/drawing/2014/main" id="{149260D0-6131-7FA1-F383-F5CB542D986D}"/>
              </a:ext>
            </a:extLst>
          </p:cNvPr>
          <p:cNvGrpSpPr/>
          <p:nvPr/>
        </p:nvGrpSpPr>
        <p:grpSpPr>
          <a:xfrm>
            <a:off x="721599" y="1659445"/>
            <a:ext cx="1119696" cy="1488201"/>
            <a:chOff x="1828799" y="1798501"/>
            <a:chExt cx="1163784" cy="1546799"/>
          </a:xfrm>
        </p:grpSpPr>
        <p:sp>
          <p:nvSpPr>
            <p:cNvPr id="3" name="Graphic 4">
              <a:extLst>
                <a:ext uri="{FF2B5EF4-FFF2-40B4-BE49-F238E27FC236}">
                  <a16:creationId xmlns:a16="http://schemas.microsoft.com/office/drawing/2014/main" id="{DADED53D-45D8-E722-B3D0-A35164B099A8}"/>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4">
              <a:extLst>
                <a:ext uri="{FF2B5EF4-FFF2-40B4-BE49-F238E27FC236}">
                  <a16:creationId xmlns:a16="http://schemas.microsoft.com/office/drawing/2014/main" id="{E42402EA-C4DD-6C07-0C9D-FF1D8E78DF88}"/>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01</a:t>
              </a:r>
            </a:p>
          </p:txBody>
        </p:sp>
      </p:grpSp>
    </p:spTree>
    <p:extLst>
      <p:ext uri="{BB962C8B-B14F-4D97-AF65-F5344CB8AC3E}">
        <p14:creationId xmlns:p14="http://schemas.microsoft.com/office/powerpoint/2010/main" val="4012502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sz="3200" dirty="0"/>
              <a:t>DET FINNS TVÅ HUVUDSAKLIGA SÄTT ATT BERÄKNA KOSTNADS-/PRIS</a:t>
            </a:r>
            <a:endParaRPr lang="en-US" dirty="0"/>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864836" y="3182969"/>
            <a:ext cx="7663702"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b="1" dirty="0"/>
              <a:t>Beräkna break-even</a:t>
            </a:r>
          </a:p>
          <a:p>
            <a:pPr>
              <a:buClr>
                <a:srgbClr val="B6D1E1"/>
              </a:buClr>
            </a:pPr>
            <a:r>
              <a:rPr lang="sv" dirty="0"/>
              <a:t>För att vara lönsam i affärer är det viktigt att veta vad din break-even-punkt är. Din break-even-punkt är den punkt där den totala försäljningen är lika med de totala kostnaderna eller utgifterna. Vid denna tidpunkt finns det ingen vinst eller förlust - med andra ord, du går "break-even".</a:t>
            </a:r>
          </a:p>
          <a:p>
            <a:pPr>
              <a:buClr>
                <a:srgbClr val="B6D1E1"/>
              </a:buClr>
            </a:pPr>
            <a:endParaRPr lang="en-US" dirty="0"/>
          </a:p>
          <a:p>
            <a:pPr>
              <a:buClr>
                <a:srgbClr val="B6D1E1"/>
              </a:buClr>
            </a:pPr>
            <a:r>
              <a:rPr lang="sv" b="1" dirty="0"/>
              <a:t>Varför är din brytpunkt viktig?</a:t>
            </a:r>
          </a:p>
          <a:p>
            <a:pPr>
              <a:buClr>
                <a:srgbClr val="B6D1E1"/>
              </a:buClr>
            </a:pPr>
            <a:r>
              <a:rPr lang="sv" dirty="0"/>
              <a:t>Ditt företag kan omsätta mycket pengar men ändå gå med förlust. Att känna till break-even-punkten är avgörande för att bestämma priser, sätta försäljningsbudgetar och utarbeta en affärsplan.</a:t>
            </a:r>
          </a:p>
          <a:p>
            <a:pPr>
              <a:buClr>
                <a:srgbClr val="B6D1E1"/>
              </a:buClr>
            </a:pPr>
            <a:endParaRPr lang="en-US" dirty="0"/>
          </a:p>
        </p:txBody>
      </p:sp>
      <p:sp>
        <p:nvSpPr>
          <p:cNvPr id="10" name="Text Placeholder 7">
            <a:extLst>
              <a:ext uri="{FF2B5EF4-FFF2-40B4-BE49-F238E27FC236}">
                <a16:creationId xmlns:a16="http://schemas.microsoft.com/office/drawing/2014/main" id="{ED83F930-9E13-AB2D-55DB-E41D13006FDE}"/>
              </a:ext>
            </a:extLst>
          </p:cNvPr>
          <p:cNvSpPr txBox="1">
            <a:spLocks/>
          </p:cNvSpPr>
          <p:nvPr/>
        </p:nvSpPr>
        <p:spPr>
          <a:xfrm>
            <a:off x="9230586" y="3373702"/>
            <a:ext cx="2600503"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buClr>
                <a:srgbClr val="B6D1E1"/>
              </a:buClr>
            </a:pPr>
            <a:r>
              <a:rPr lang="sv" b="1" i="1" dirty="0"/>
              <a:t>Den andra kostnadsmetoden (Contribution Approach) återspeglar break-even bättre.</a:t>
            </a:r>
          </a:p>
          <a:p>
            <a:pPr algn="ctr">
              <a:buClr>
                <a:srgbClr val="B6D1E1"/>
              </a:buClr>
            </a:pPr>
            <a:endParaRPr lang="en-US" b="1" i="1" dirty="0"/>
          </a:p>
        </p:txBody>
      </p:sp>
      <p:cxnSp>
        <p:nvCxnSpPr>
          <p:cNvPr id="11" name="Straight Connector 10">
            <a:extLst>
              <a:ext uri="{FF2B5EF4-FFF2-40B4-BE49-F238E27FC236}">
                <a16:creationId xmlns:a16="http://schemas.microsoft.com/office/drawing/2014/main" id="{A4A9ED1F-0995-BE13-4253-0787437667BB}"/>
              </a:ext>
            </a:extLst>
          </p:cNvPr>
          <p:cNvCxnSpPr>
            <a:cxnSpLocks/>
          </p:cNvCxnSpPr>
          <p:nvPr/>
        </p:nvCxnSpPr>
        <p:spPr>
          <a:xfrm>
            <a:off x="8879562" y="2928878"/>
            <a:ext cx="0" cy="347192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21963DF-CBD5-2924-CD1A-9F93B684C210}"/>
              </a:ext>
            </a:extLst>
          </p:cNvPr>
          <p:cNvCxnSpPr>
            <a:cxnSpLocks/>
          </p:cNvCxnSpPr>
          <p:nvPr/>
        </p:nvCxnSpPr>
        <p:spPr>
          <a:xfrm flipH="1">
            <a:off x="818755" y="2248247"/>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2469132" y="2015181"/>
            <a:ext cx="5953468"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240"/>
              </a:lnSpc>
            </a:pPr>
            <a:r>
              <a:rPr lang="sv" sz="3200" b="1" dirty="0">
                <a:solidFill>
                  <a:srgbClr val="94C7B0"/>
                </a:solidFill>
              </a:rPr>
              <a:t>VAD ÄR BREAK-EVEN?</a:t>
            </a:r>
          </a:p>
        </p:txBody>
      </p:sp>
      <p:grpSp>
        <p:nvGrpSpPr>
          <p:cNvPr id="3" name="Group 2">
            <a:extLst>
              <a:ext uri="{FF2B5EF4-FFF2-40B4-BE49-F238E27FC236}">
                <a16:creationId xmlns:a16="http://schemas.microsoft.com/office/drawing/2014/main" id="{CC943ABB-B5DA-7899-82E9-48ED2BA03C13}"/>
              </a:ext>
            </a:extLst>
          </p:cNvPr>
          <p:cNvGrpSpPr/>
          <p:nvPr/>
        </p:nvGrpSpPr>
        <p:grpSpPr>
          <a:xfrm>
            <a:off x="721599" y="1659445"/>
            <a:ext cx="1119696" cy="1488201"/>
            <a:chOff x="1828799" y="1798501"/>
            <a:chExt cx="1163784" cy="1546799"/>
          </a:xfrm>
        </p:grpSpPr>
        <p:sp>
          <p:nvSpPr>
            <p:cNvPr id="5" name="Graphic 4">
              <a:extLst>
                <a:ext uri="{FF2B5EF4-FFF2-40B4-BE49-F238E27FC236}">
                  <a16:creationId xmlns:a16="http://schemas.microsoft.com/office/drawing/2014/main" id="{611B137A-0186-6552-ADF2-2085F39CF243}"/>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6" name="Text Placeholder 4">
              <a:extLst>
                <a:ext uri="{FF2B5EF4-FFF2-40B4-BE49-F238E27FC236}">
                  <a16:creationId xmlns:a16="http://schemas.microsoft.com/office/drawing/2014/main" id="{C10A85F8-0032-94D7-19CD-4E9F5F1FE3E0}"/>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01</a:t>
              </a:r>
            </a:p>
          </p:txBody>
        </p:sp>
      </p:grpSp>
    </p:spTree>
    <p:extLst>
      <p:ext uri="{BB962C8B-B14F-4D97-AF65-F5344CB8AC3E}">
        <p14:creationId xmlns:p14="http://schemas.microsoft.com/office/powerpoint/2010/main" val="2348048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sz="3200" dirty="0"/>
              <a:t>DET FINNS TVÅ HUVUDSAKLIGA SÄTT ATT BERÄKNA KOSTNADS-/PRIS</a:t>
            </a:r>
            <a:endParaRPr lang="en-US" dirty="0"/>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864836" y="3182969"/>
            <a:ext cx="4990841"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Clr>
                <a:srgbClr val="B6D1E1"/>
              </a:buClr>
              <a:buFont typeface="Arial" panose="020B0604020202020204" pitchFamily="34" charset="0"/>
              <a:buChar char="•"/>
            </a:pPr>
            <a:r>
              <a:rPr lang="sv" dirty="0"/>
              <a:t>Bestäm försäljningspriset – påverkas av marknaden, t.ex. vad kunden är beredd att betala + vad konkurrenterna tar betalt</a:t>
            </a:r>
          </a:p>
          <a:p>
            <a:pPr marL="342900" indent="-342900">
              <a:buClr>
                <a:srgbClr val="B6D1E1"/>
              </a:buClr>
              <a:buFont typeface="Arial" panose="020B0604020202020204" pitchFamily="34" charset="0"/>
              <a:buChar char="•"/>
            </a:pPr>
            <a:r>
              <a:rPr lang="sv" dirty="0"/>
              <a:t>Dela upp kostnader i rörliga och fasta</a:t>
            </a:r>
          </a:p>
          <a:p>
            <a:pPr marL="342900" indent="-342900">
              <a:buClr>
                <a:srgbClr val="B6D1E1"/>
              </a:buClr>
              <a:buFont typeface="Arial" panose="020B0604020202020204" pitchFamily="34" charset="0"/>
              <a:buChar char="•"/>
            </a:pPr>
            <a:r>
              <a:rPr lang="sv" dirty="0"/>
              <a:t>Beräkna ”Bidrag” – försäljningspris minus rörliga kostnader.</a:t>
            </a:r>
          </a:p>
          <a:p>
            <a:pPr marL="342900" indent="-342900">
              <a:buClr>
                <a:srgbClr val="B6D1E1"/>
              </a:buClr>
              <a:buFont typeface="Arial" panose="020B0604020202020204" pitchFamily="34" charset="0"/>
              <a:buChar char="•"/>
            </a:pPr>
            <a:endParaRPr lang="en-US" dirty="0"/>
          </a:p>
          <a:p>
            <a:pPr>
              <a:buClr>
                <a:srgbClr val="B6D1E1"/>
              </a:buClr>
            </a:pPr>
            <a:endParaRPr lang="en-US" dirty="0"/>
          </a:p>
        </p:txBody>
      </p:sp>
      <p:cxnSp>
        <p:nvCxnSpPr>
          <p:cNvPr id="14" name="Straight Connector 13">
            <a:extLst>
              <a:ext uri="{FF2B5EF4-FFF2-40B4-BE49-F238E27FC236}">
                <a16:creationId xmlns:a16="http://schemas.microsoft.com/office/drawing/2014/main" id="{921963DF-CBD5-2924-CD1A-9F93B684C210}"/>
              </a:ext>
            </a:extLst>
          </p:cNvPr>
          <p:cNvCxnSpPr>
            <a:cxnSpLocks/>
          </p:cNvCxnSpPr>
          <p:nvPr/>
        </p:nvCxnSpPr>
        <p:spPr>
          <a:xfrm flipH="1">
            <a:off x="818755" y="2248247"/>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2328886" y="2037623"/>
            <a:ext cx="5039068"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240"/>
              </a:lnSpc>
            </a:pPr>
            <a:r>
              <a:rPr lang="sv" sz="3200" b="1" dirty="0">
                <a:solidFill>
                  <a:srgbClr val="94C7B0"/>
                </a:solidFill>
              </a:rPr>
              <a:t>BIDRAGSSÄTTNING</a:t>
            </a:r>
          </a:p>
          <a:p>
            <a:pPr>
              <a:lnSpc>
                <a:spcPts val="3240"/>
              </a:lnSpc>
            </a:pPr>
            <a:endParaRPr lang="en-US" sz="3200" b="1" u="sng" dirty="0">
              <a:solidFill>
                <a:srgbClr val="94C7B0"/>
              </a:solidFill>
            </a:endParaRPr>
          </a:p>
        </p:txBody>
      </p:sp>
      <p:sp>
        <p:nvSpPr>
          <p:cNvPr id="2" name="Text Placeholder 7">
            <a:extLst>
              <a:ext uri="{FF2B5EF4-FFF2-40B4-BE49-F238E27FC236}">
                <a16:creationId xmlns:a16="http://schemas.microsoft.com/office/drawing/2014/main" id="{1B682365-F442-9E34-530C-2D068C2BF7CB}"/>
              </a:ext>
            </a:extLst>
          </p:cNvPr>
          <p:cNvSpPr txBox="1">
            <a:spLocks/>
          </p:cNvSpPr>
          <p:nvPr/>
        </p:nvSpPr>
        <p:spPr>
          <a:xfrm>
            <a:off x="6427595" y="2725769"/>
            <a:ext cx="5539153"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b="1" dirty="0"/>
              <a:t>Exempel</a:t>
            </a:r>
          </a:p>
          <a:p>
            <a:pPr marL="342900" indent="-342900">
              <a:buClr>
                <a:srgbClr val="B6D1E1"/>
              </a:buClr>
              <a:buFont typeface="Arial" panose="020B0604020202020204" pitchFamily="34" charset="0"/>
              <a:buChar char="•"/>
            </a:pPr>
            <a:r>
              <a:rPr lang="sv" dirty="0"/>
              <a:t>Våra konkurrenter säljer sin sylt för 2,50 euro och kunderna verkar nöjda med att betala detta pris</a:t>
            </a:r>
          </a:p>
          <a:p>
            <a:pPr marL="342900" indent="-342900">
              <a:buClr>
                <a:srgbClr val="B6D1E1"/>
              </a:buClr>
              <a:buFont typeface="Arial" panose="020B0604020202020204" pitchFamily="34" charset="0"/>
              <a:buChar char="•"/>
            </a:pPr>
            <a:r>
              <a:rPr lang="sv" dirty="0"/>
              <a:t>Våra rörliga kostnader för att producera sylten är 0,75 €</a:t>
            </a:r>
          </a:p>
          <a:p>
            <a:pPr marL="342900" indent="-342900">
              <a:buClr>
                <a:srgbClr val="B6D1E1"/>
              </a:buClr>
              <a:buFont typeface="Arial" panose="020B0604020202020204" pitchFamily="34" charset="0"/>
              <a:buChar char="•"/>
            </a:pPr>
            <a:r>
              <a:rPr lang="sv" dirty="0"/>
              <a:t>Därför är bidraget 1,25 euro, vilket används för att betala våra fasta kostnader (hyra etc.), och när de fasta kostnaderna är betalda i sin helhet är bidragssaldot vinst.</a:t>
            </a:r>
          </a:p>
          <a:p>
            <a:pPr marL="342900" indent="-342900">
              <a:buClr>
                <a:srgbClr val="B6D1E1"/>
              </a:buClr>
              <a:buFont typeface="Arial" panose="020B0604020202020204" pitchFamily="34" charset="0"/>
              <a:buChar char="•"/>
            </a:pPr>
            <a:endParaRPr lang="en-US" dirty="0"/>
          </a:p>
        </p:txBody>
      </p:sp>
      <p:cxnSp>
        <p:nvCxnSpPr>
          <p:cNvPr id="5" name="Straight Connector 4">
            <a:extLst>
              <a:ext uri="{FF2B5EF4-FFF2-40B4-BE49-F238E27FC236}">
                <a16:creationId xmlns:a16="http://schemas.microsoft.com/office/drawing/2014/main" id="{7F4676E7-584E-4AAB-A478-85E7A2E82EF8}"/>
              </a:ext>
            </a:extLst>
          </p:cNvPr>
          <p:cNvCxnSpPr>
            <a:cxnSpLocks/>
          </p:cNvCxnSpPr>
          <p:nvPr/>
        </p:nvCxnSpPr>
        <p:spPr>
          <a:xfrm>
            <a:off x="6171531" y="2911293"/>
            <a:ext cx="0" cy="347192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D03300CC-1E53-A85C-E65A-AE4170E2A16C}"/>
              </a:ext>
            </a:extLst>
          </p:cNvPr>
          <p:cNvGrpSpPr/>
          <p:nvPr/>
        </p:nvGrpSpPr>
        <p:grpSpPr>
          <a:xfrm>
            <a:off x="721599" y="1659445"/>
            <a:ext cx="1119696" cy="1488201"/>
            <a:chOff x="1828799" y="1798501"/>
            <a:chExt cx="1163784" cy="1546799"/>
          </a:xfrm>
        </p:grpSpPr>
        <p:sp>
          <p:nvSpPr>
            <p:cNvPr id="7" name="Graphic 4">
              <a:extLst>
                <a:ext uri="{FF2B5EF4-FFF2-40B4-BE49-F238E27FC236}">
                  <a16:creationId xmlns:a16="http://schemas.microsoft.com/office/drawing/2014/main" id="{542CDF90-DF49-AF0A-75CA-8DAE4C33D1D6}"/>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4">
              <a:extLst>
                <a:ext uri="{FF2B5EF4-FFF2-40B4-BE49-F238E27FC236}">
                  <a16:creationId xmlns:a16="http://schemas.microsoft.com/office/drawing/2014/main" id="{413079E6-F55C-B4EF-B923-D5165738090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02</a:t>
              </a:r>
            </a:p>
          </p:txBody>
        </p:sp>
      </p:grpSp>
    </p:spTree>
    <p:extLst>
      <p:ext uri="{BB962C8B-B14F-4D97-AF65-F5344CB8AC3E}">
        <p14:creationId xmlns:p14="http://schemas.microsoft.com/office/powerpoint/2010/main" val="3437747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4 SAKER ATT VETA INOM PRISSÄTTNING</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3999799" y="1766887"/>
            <a:ext cx="7553293" cy="380743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Clr>
                <a:srgbClr val="B6D1E1"/>
              </a:buClr>
              <a:buFont typeface="+mj-lt"/>
              <a:buAutoNum type="arabicPeriod"/>
            </a:pPr>
            <a:r>
              <a:rPr lang="sv" b="1" dirty="0"/>
              <a:t>Var uppmärksam på tiden det tar</a:t>
            </a:r>
          </a:p>
          <a:p>
            <a:pPr marL="450850">
              <a:buClr>
                <a:srgbClr val="B6D1E1"/>
              </a:buClr>
            </a:pPr>
            <a:r>
              <a:rPr lang="sv" dirty="0"/>
              <a:t>Följ din tid över veckor/månader för att ta reda på den genomsnittliga tid det faktiskt tar att skapa din livsmedelsprodukt eller tillhandahålla dina huvudsakliga tjänster som du erbjuder. Med tiden kommer du att bli snabbare och bättre på det du gör. Du behöver veta hur mycket tid du lägger på en viss uppgift för att säkerställa att all din arbetstid redovisas. Din timlön är mycket viktig för uppskattningsändamål.</a:t>
            </a:r>
          </a:p>
          <a:p>
            <a:pPr marL="450850">
              <a:buClr>
                <a:srgbClr val="B6D1E1"/>
              </a:buClr>
            </a:pPr>
            <a:endParaRPr lang="en-US" dirty="0"/>
          </a:p>
          <a:p>
            <a:pPr marL="457200" indent="-457200">
              <a:buClr>
                <a:srgbClr val="B6D1E1"/>
              </a:buClr>
              <a:buFont typeface="+mj-lt"/>
              <a:buAutoNum type="arabicPeriod" startAt="2"/>
            </a:pPr>
            <a:r>
              <a:rPr lang="sv" b="1" dirty="0"/>
              <a:t>Vad är din klients/kunds budgetintervall, och vad tar dina konkurrenter ut?</a:t>
            </a:r>
          </a:p>
          <a:p>
            <a:pPr marL="450850">
              <a:buClr>
                <a:srgbClr val="B6D1E1"/>
              </a:buClr>
            </a:pPr>
            <a:r>
              <a:rPr lang="sv" dirty="0"/>
              <a:t>Du behöver veta vad dina konkurrenter tar betalt.</a:t>
            </a:r>
          </a:p>
          <a:p>
            <a:pPr marL="457200" indent="-457200">
              <a:buClr>
                <a:srgbClr val="B6D1E1"/>
              </a:buClr>
              <a:buFont typeface="+mj-lt"/>
              <a:buAutoNum type="arabicPeriod" startAt="2"/>
            </a:pPr>
            <a:endParaRPr lang="en-US" dirty="0"/>
          </a:p>
        </p:txBody>
      </p:sp>
      <p:sp>
        <p:nvSpPr>
          <p:cNvPr id="3" name="Text Placeholder 2">
            <a:extLst>
              <a:ext uri="{FF2B5EF4-FFF2-40B4-BE49-F238E27FC236}">
                <a16:creationId xmlns:a16="http://schemas.microsoft.com/office/drawing/2014/main" id="{6F6B64D0-2A87-8A67-4946-0451ED596F6E}"/>
              </a:ext>
            </a:extLst>
          </p:cNvPr>
          <p:cNvSpPr txBox="1">
            <a:spLocks/>
          </p:cNvSpPr>
          <p:nvPr/>
        </p:nvSpPr>
        <p:spPr>
          <a:xfrm>
            <a:off x="661955" y="1760847"/>
            <a:ext cx="3013230" cy="1600200"/>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840"/>
              </a:lnSpc>
              <a:spcBef>
                <a:spcPts val="200"/>
              </a:spcBef>
              <a:buClr>
                <a:srgbClr val="B6D1E1"/>
              </a:buClr>
            </a:pPr>
            <a:r>
              <a:rPr lang="sv" sz="3600" b="1" i="1" dirty="0">
                <a:solidFill>
                  <a:srgbClr val="84BFA4"/>
                </a:solidFill>
              </a:rPr>
              <a:t>Det finns några viktiga överväganden vid prissättning.</a:t>
            </a:r>
          </a:p>
          <a:p>
            <a:pPr marL="0" lvl="1" algn="l">
              <a:lnSpc>
                <a:spcPts val="2840"/>
              </a:lnSpc>
              <a:spcBef>
                <a:spcPts val="200"/>
              </a:spcBef>
              <a:buClr>
                <a:srgbClr val="B6D1E1"/>
              </a:buClr>
            </a:pPr>
            <a:endParaRPr lang="en-IE" sz="3600" b="1" i="1" dirty="0">
              <a:solidFill>
                <a:srgbClr val="84BFA4"/>
              </a:solidFill>
            </a:endParaRPr>
          </a:p>
          <a:p>
            <a:pPr marL="0" lvl="1" algn="l">
              <a:lnSpc>
                <a:spcPts val="2840"/>
              </a:lnSpc>
              <a:spcBef>
                <a:spcPts val="200"/>
              </a:spcBef>
              <a:buClr>
                <a:srgbClr val="B6D1E1"/>
              </a:buClr>
            </a:pPr>
            <a:r>
              <a:rPr lang="sv" sz="3600" b="1" i="1" dirty="0">
                <a:solidFill>
                  <a:srgbClr val="84BFA4"/>
                </a:solidFill>
              </a:rPr>
              <a:t>Se till att…</a:t>
            </a:r>
          </a:p>
          <a:p>
            <a:pPr marL="0" lvl="1" algn="l">
              <a:lnSpc>
                <a:spcPts val="2840"/>
              </a:lnSpc>
              <a:spcBef>
                <a:spcPts val="200"/>
              </a:spcBef>
              <a:buClr>
                <a:srgbClr val="B6D1E1"/>
              </a:buClr>
            </a:pPr>
            <a:endParaRPr lang="en-IE" b="1" dirty="0">
              <a:solidFill>
                <a:srgbClr val="84BFA4"/>
              </a:solidFill>
            </a:endParaRPr>
          </a:p>
        </p:txBody>
      </p:sp>
    </p:spTree>
    <p:extLst>
      <p:ext uri="{BB962C8B-B14F-4D97-AF65-F5344CB8AC3E}">
        <p14:creationId xmlns:p14="http://schemas.microsoft.com/office/powerpoint/2010/main" val="3904505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4 SAKER ATT VETA INOM PRISSÄTTNING</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4431323" y="1766887"/>
            <a:ext cx="7315200" cy="380743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Clr>
                <a:srgbClr val="B6D1E1"/>
              </a:buClr>
              <a:buFont typeface="+mj-lt"/>
              <a:buAutoNum type="arabicPeriod" startAt="3"/>
            </a:pPr>
            <a:r>
              <a:rPr lang="sv" b="1" dirty="0"/>
              <a:t>Betala dig själv en lön</a:t>
            </a:r>
          </a:p>
          <a:p>
            <a:pPr marL="503238">
              <a:buClr>
                <a:srgbClr val="B6D1E1"/>
              </a:buClr>
            </a:pPr>
            <a:r>
              <a:rPr lang="sv" dirty="0"/>
              <a:t>Att starta och driva ett eget livsmedelsföretag är en så stark känsla. Det är dock mycket viktigt att separera din privatekonomi och din företagsekonomi. Det är klokt att betala dig själv en lön. Bara för att vara tydlig, din lön som företagare kan vara fast eller inte. Men inkludera en fast </a:t>
            </a:r>
            <a:r>
              <a:rPr lang="sv" dirty="0" err="1"/>
              <a:t>arbetskraftskostnad </a:t>
            </a:r>
            <a:r>
              <a:rPr lang="sv" dirty="0"/>
              <a:t>i dina kalkyler - även om du börjar med en lägsta kostnad. I praktiken är en bra metod i början att betala dig själv en del av den vinst du gör under en månad (provisionsbasis).</a:t>
            </a:r>
          </a:p>
          <a:p>
            <a:pPr>
              <a:buClr>
                <a:srgbClr val="B6D1E1"/>
              </a:buClr>
            </a:pPr>
            <a:endParaRPr lang="en-US" dirty="0"/>
          </a:p>
          <a:p>
            <a:pPr marL="457200" indent="-457200">
              <a:buClr>
                <a:srgbClr val="B6D1E1"/>
              </a:buClr>
              <a:buFont typeface="+mj-lt"/>
              <a:buAutoNum type="arabicPeriod" startAt="4"/>
            </a:pPr>
            <a:r>
              <a:rPr lang="sv" b="1" dirty="0"/>
              <a:t>För tydliga register </a:t>
            </a:r>
            <a:r>
              <a:rPr lang="sv" dirty="0"/>
              <a:t>över alla dina inkomster och utgifter dagligen som rör ditt företag. Du behöver dessa för att ha kontroll över din verksamhet och kontrollera att du betalar alla dina räkningar.</a:t>
            </a:r>
          </a:p>
          <a:p>
            <a:pPr marL="457200" indent="-457200">
              <a:buClr>
                <a:srgbClr val="B6D1E1"/>
              </a:buClr>
              <a:buFont typeface="+mj-lt"/>
              <a:buAutoNum type="arabicPeriod" startAt="4"/>
            </a:pPr>
            <a:endParaRPr lang="en-US" dirty="0"/>
          </a:p>
          <a:p>
            <a:pPr marL="457200" indent="-457200">
              <a:buClr>
                <a:srgbClr val="B6D1E1"/>
              </a:buClr>
              <a:buFont typeface="+mj-lt"/>
              <a:buAutoNum type="arabicPeriod" startAt="2"/>
            </a:pPr>
            <a:endParaRPr lang="en-US" dirty="0"/>
          </a:p>
        </p:txBody>
      </p:sp>
      <p:sp>
        <p:nvSpPr>
          <p:cNvPr id="3" name="Text Placeholder 2">
            <a:extLst>
              <a:ext uri="{FF2B5EF4-FFF2-40B4-BE49-F238E27FC236}">
                <a16:creationId xmlns:a16="http://schemas.microsoft.com/office/drawing/2014/main" id="{6F6B64D0-2A87-8A67-4946-0451ED596F6E}"/>
              </a:ext>
            </a:extLst>
          </p:cNvPr>
          <p:cNvSpPr txBox="1">
            <a:spLocks/>
          </p:cNvSpPr>
          <p:nvPr/>
        </p:nvSpPr>
        <p:spPr>
          <a:xfrm>
            <a:off x="661955" y="1760847"/>
            <a:ext cx="3013230" cy="1600200"/>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840"/>
              </a:lnSpc>
              <a:spcBef>
                <a:spcPts val="200"/>
              </a:spcBef>
              <a:buClr>
                <a:srgbClr val="B6D1E1"/>
              </a:buClr>
            </a:pPr>
            <a:r>
              <a:rPr lang="sv" sz="3600" b="1" i="1" dirty="0">
                <a:solidFill>
                  <a:srgbClr val="84BFA4"/>
                </a:solidFill>
              </a:rPr>
              <a:t>Det finns några viktiga överväganden vid prissättning.</a:t>
            </a:r>
          </a:p>
          <a:p>
            <a:pPr marL="0" lvl="1" algn="l">
              <a:lnSpc>
                <a:spcPts val="2840"/>
              </a:lnSpc>
              <a:spcBef>
                <a:spcPts val="200"/>
              </a:spcBef>
              <a:buClr>
                <a:srgbClr val="B6D1E1"/>
              </a:buClr>
            </a:pPr>
            <a:endParaRPr lang="en-IE" sz="3600" b="1" i="1" dirty="0">
              <a:solidFill>
                <a:srgbClr val="84BFA4"/>
              </a:solidFill>
            </a:endParaRPr>
          </a:p>
          <a:p>
            <a:pPr marL="0" lvl="1" algn="l">
              <a:lnSpc>
                <a:spcPts val="2840"/>
              </a:lnSpc>
              <a:spcBef>
                <a:spcPts val="200"/>
              </a:spcBef>
              <a:buClr>
                <a:srgbClr val="B6D1E1"/>
              </a:buClr>
            </a:pPr>
            <a:r>
              <a:rPr lang="sv" sz="3600" b="1" i="1" dirty="0">
                <a:solidFill>
                  <a:srgbClr val="84BFA4"/>
                </a:solidFill>
              </a:rPr>
              <a:t>Se till att…</a:t>
            </a:r>
          </a:p>
          <a:p>
            <a:pPr marL="0" lvl="1" algn="l">
              <a:lnSpc>
                <a:spcPts val="2840"/>
              </a:lnSpc>
              <a:spcBef>
                <a:spcPts val="200"/>
              </a:spcBef>
              <a:buClr>
                <a:srgbClr val="B6D1E1"/>
              </a:buClr>
            </a:pPr>
            <a:endParaRPr lang="en-IE" b="1" dirty="0">
              <a:solidFill>
                <a:srgbClr val="84BFA4"/>
              </a:solidFill>
            </a:endParaRPr>
          </a:p>
        </p:txBody>
      </p:sp>
    </p:spTree>
    <p:extLst>
      <p:ext uri="{BB962C8B-B14F-4D97-AF65-F5344CB8AC3E}">
        <p14:creationId xmlns:p14="http://schemas.microsoft.com/office/powerpoint/2010/main" val="1791590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34BFA5F-B3CF-BE41-09F5-6C311EE103ED}"/>
              </a:ext>
            </a:extLst>
          </p:cNvPr>
          <p:cNvSpPr>
            <a:spLocks noGrp="1"/>
          </p:cNvSpPr>
          <p:nvPr>
            <p:ph type="body" sz="quarter" idx="31"/>
          </p:nvPr>
        </p:nvSpPr>
        <p:spPr>
          <a:xfrm>
            <a:off x="1043001" y="1720482"/>
            <a:ext cx="700387" cy="340283"/>
          </a:xfrm>
        </p:spPr>
        <p:txBody>
          <a:bodyPr/>
          <a:lstStyle/>
          <a:p>
            <a:pPr algn="l"/>
            <a:r>
              <a:rPr lang="sv" dirty="0"/>
              <a:t>01</a:t>
            </a:r>
          </a:p>
        </p:txBody>
      </p:sp>
      <p:sp>
        <p:nvSpPr>
          <p:cNvPr id="11" name="Text Placeholder 10">
            <a:extLst>
              <a:ext uri="{FF2B5EF4-FFF2-40B4-BE49-F238E27FC236}">
                <a16:creationId xmlns:a16="http://schemas.microsoft.com/office/drawing/2014/main" id="{763631CE-009C-DE19-38BD-DDE4CBD56E79}"/>
              </a:ext>
            </a:extLst>
          </p:cNvPr>
          <p:cNvSpPr>
            <a:spLocks noGrp="1"/>
          </p:cNvSpPr>
          <p:nvPr>
            <p:ph type="body" sz="quarter" idx="32"/>
          </p:nvPr>
        </p:nvSpPr>
        <p:spPr>
          <a:xfrm>
            <a:off x="1683226" y="1733395"/>
            <a:ext cx="9899174" cy="417138"/>
          </a:xfrm>
        </p:spPr>
        <p:txBody>
          <a:bodyPr/>
          <a:lstStyle/>
          <a:p>
            <a:pPr>
              <a:tabLst>
                <a:tab pos="8577263" algn="l"/>
              </a:tabLst>
            </a:pPr>
            <a:r>
              <a:rPr lang="sv" sz="2400" b="0" i="0" dirty="0">
                <a:solidFill>
                  <a:srgbClr val="382B1B"/>
                </a:solidFill>
                <a:effectLst/>
              </a:rPr>
              <a:t>Är ditt företag livskraftigt?</a:t>
            </a:r>
            <a:endParaRPr lang="en-US" dirty="0"/>
          </a:p>
        </p:txBody>
      </p:sp>
      <p:sp>
        <p:nvSpPr>
          <p:cNvPr id="12" name="Text Placeholder 11">
            <a:extLst>
              <a:ext uri="{FF2B5EF4-FFF2-40B4-BE49-F238E27FC236}">
                <a16:creationId xmlns:a16="http://schemas.microsoft.com/office/drawing/2014/main" id="{451A6549-FE59-E8F9-0A8F-363B024EDD80}"/>
              </a:ext>
            </a:extLst>
          </p:cNvPr>
          <p:cNvSpPr>
            <a:spLocks noGrp="1"/>
          </p:cNvSpPr>
          <p:nvPr>
            <p:ph type="body" sz="quarter" idx="33"/>
          </p:nvPr>
        </p:nvSpPr>
        <p:spPr>
          <a:xfrm>
            <a:off x="1043001" y="2235123"/>
            <a:ext cx="700387" cy="340283"/>
          </a:xfrm>
        </p:spPr>
        <p:txBody>
          <a:bodyPr/>
          <a:lstStyle/>
          <a:p>
            <a:pPr algn="l"/>
            <a:r>
              <a:rPr lang="sv" dirty="0"/>
              <a:t>02</a:t>
            </a:r>
          </a:p>
        </p:txBody>
      </p:sp>
      <p:sp>
        <p:nvSpPr>
          <p:cNvPr id="13" name="Text Placeholder 12">
            <a:extLst>
              <a:ext uri="{FF2B5EF4-FFF2-40B4-BE49-F238E27FC236}">
                <a16:creationId xmlns:a16="http://schemas.microsoft.com/office/drawing/2014/main" id="{35550EAD-CDE7-A049-A8A1-223466EF4C8D}"/>
              </a:ext>
            </a:extLst>
          </p:cNvPr>
          <p:cNvSpPr>
            <a:spLocks noGrp="1"/>
          </p:cNvSpPr>
          <p:nvPr>
            <p:ph type="body" sz="quarter" idx="34"/>
          </p:nvPr>
        </p:nvSpPr>
        <p:spPr>
          <a:xfrm>
            <a:off x="1683226" y="2248817"/>
            <a:ext cx="9252000" cy="340283"/>
          </a:xfrm>
        </p:spPr>
        <p:txBody>
          <a:bodyPr/>
          <a:lstStyle/>
          <a:p>
            <a:pPr>
              <a:tabLst>
                <a:tab pos="8577263" algn="l"/>
              </a:tabLst>
            </a:pPr>
            <a:r>
              <a:rPr lang="sv" sz="2400" dirty="0">
                <a:solidFill>
                  <a:srgbClr val="382B1B"/>
                </a:solidFill>
              </a:rPr>
              <a:t>Vilka ekonomiska resurser behöver du för att starta?</a:t>
            </a:r>
            <a:endParaRPr lang="en-US" dirty="0"/>
          </a:p>
        </p:txBody>
      </p:sp>
      <p:sp>
        <p:nvSpPr>
          <p:cNvPr id="15" name="Text Placeholder 14">
            <a:extLst>
              <a:ext uri="{FF2B5EF4-FFF2-40B4-BE49-F238E27FC236}">
                <a16:creationId xmlns:a16="http://schemas.microsoft.com/office/drawing/2014/main" id="{8D17AD58-DDB9-C658-CFCA-6A37100B8E7A}"/>
              </a:ext>
            </a:extLst>
          </p:cNvPr>
          <p:cNvSpPr>
            <a:spLocks noGrp="1"/>
          </p:cNvSpPr>
          <p:nvPr>
            <p:ph type="body" sz="quarter" idx="36"/>
          </p:nvPr>
        </p:nvSpPr>
        <p:spPr>
          <a:xfrm>
            <a:off x="1683226" y="3355861"/>
            <a:ext cx="9829736" cy="335595"/>
          </a:xfrm>
        </p:spPr>
        <p:txBody>
          <a:bodyPr/>
          <a:lstStyle/>
          <a:p>
            <a:pPr marL="342900" indent="-342900">
              <a:buClr>
                <a:srgbClr val="B6D1E1"/>
              </a:buClr>
              <a:buFont typeface="Arial" panose="020B0604020202020204" pitchFamily="34" charset="0"/>
              <a:buChar char="•"/>
              <a:tabLst>
                <a:tab pos="8577263" algn="l"/>
              </a:tabLst>
            </a:pPr>
            <a:r>
              <a:rPr lang="sv" sz="2400" b="0" i="0" dirty="0">
                <a:solidFill>
                  <a:srgbClr val="382B1B"/>
                </a:solidFill>
                <a:effectLst/>
              </a:rPr>
              <a:t>För nystartade företag inom livsmedelsindustrin</a:t>
            </a:r>
            <a:br>
              <a:rPr lang="sv" sz="2400" dirty="0"/>
            </a:br>
            <a:r>
              <a:rPr lang="sv" sz="2400" dirty="0"/>
              <a:t> </a:t>
            </a:r>
            <a:endParaRPr lang="sv" sz="2400" b="0" i="0" dirty="0">
              <a:solidFill>
                <a:srgbClr val="382B1B"/>
              </a:solidFill>
              <a:effectLst/>
            </a:endParaRPr>
          </a:p>
        </p:txBody>
      </p:sp>
      <p:sp>
        <p:nvSpPr>
          <p:cNvPr id="7" name="Text Placeholder 6">
            <a:extLst>
              <a:ext uri="{FF2B5EF4-FFF2-40B4-BE49-F238E27FC236}">
                <a16:creationId xmlns:a16="http://schemas.microsoft.com/office/drawing/2014/main" id="{3808F8CF-D8DE-7D32-5146-9EDAE2FE0039}"/>
              </a:ext>
            </a:extLst>
          </p:cNvPr>
          <p:cNvSpPr>
            <a:spLocks noGrp="1"/>
          </p:cNvSpPr>
          <p:nvPr>
            <p:ph type="body" sz="quarter" idx="27"/>
          </p:nvPr>
        </p:nvSpPr>
        <p:spPr/>
        <p:txBody>
          <a:bodyPr/>
          <a:lstStyle/>
          <a:p>
            <a:r>
              <a:rPr lang="sv" dirty="0"/>
              <a:t>Innehåll</a:t>
            </a:r>
          </a:p>
        </p:txBody>
      </p:sp>
      <p:sp>
        <p:nvSpPr>
          <p:cNvPr id="16" name="Text Placeholder 15">
            <a:extLst>
              <a:ext uri="{FF2B5EF4-FFF2-40B4-BE49-F238E27FC236}">
                <a16:creationId xmlns:a16="http://schemas.microsoft.com/office/drawing/2014/main" id="{D26FB171-DF03-3EEB-66D9-0B83C9551DB6}"/>
              </a:ext>
            </a:extLst>
          </p:cNvPr>
          <p:cNvSpPr>
            <a:spLocks noGrp="1"/>
          </p:cNvSpPr>
          <p:nvPr>
            <p:ph type="body" sz="quarter" idx="37"/>
          </p:nvPr>
        </p:nvSpPr>
        <p:spPr>
          <a:xfrm>
            <a:off x="1043001" y="2749764"/>
            <a:ext cx="700387" cy="340283"/>
          </a:xfrm>
        </p:spPr>
        <p:txBody>
          <a:bodyPr/>
          <a:lstStyle/>
          <a:p>
            <a:pPr algn="l"/>
            <a:r>
              <a:rPr lang="sv" dirty="0"/>
              <a:t>03</a:t>
            </a:r>
          </a:p>
        </p:txBody>
      </p:sp>
      <p:sp>
        <p:nvSpPr>
          <p:cNvPr id="17" name="Text Placeholder 16">
            <a:extLst>
              <a:ext uri="{FF2B5EF4-FFF2-40B4-BE49-F238E27FC236}">
                <a16:creationId xmlns:a16="http://schemas.microsoft.com/office/drawing/2014/main" id="{3EEE745C-B480-F40C-D80E-DE7C8657394B}"/>
              </a:ext>
            </a:extLst>
          </p:cNvPr>
          <p:cNvSpPr>
            <a:spLocks noGrp="1"/>
          </p:cNvSpPr>
          <p:nvPr>
            <p:ph type="body" sz="quarter" idx="38"/>
          </p:nvPr>
        </p:nvSpPr>
        <p:spPr>
          <a:xfrm>
            <a:off x="1683225" y="2764239"/>
            <a:ext cx="9611307" cy="385361"/>
          </a:xfrm>
        </p:spPr>
        <p:txBody>
          <a:bodyPr/>
          <a:lstStyle/>
          <a:p>
            <a:pPr>
              <a:tabLst>
                <a:tab pos="8577263" algn="l"/>
              </a:tabLst>
            </a:pPr>
            <a:r>
              <a:rPr lang="sv" sz="2400" b="0" i="0" dirty="0">
                <a:solidFill>
                  <a:srgbClr val="382B1B"/>
                </a:solidFill>
                <a:effectLst/>
              </a:rPr>
              <a:t>Var kan du hitta stöd?</a:t>
            </a:r>
            <a:endParaRPr lang="en-US" dirty="0"/>
          </a:p>
        </p:txBody>
      </p:sp>
      <p:sp>
        <p:nvSpPr>
          <p:cNvPr id="37" name="Text Placeholder 10">
            <a:extLst>
              <a:ext uri="{FF2B5EF4-FFF2-40B4-BE49-F238E27FC236}">
                <a16:creationId xmlns:a16="http://schemas.microsoft.com/office/drawing/2014/main" id="{0EFE9529-E8EA-6ADE-8AAE-BC01CCCB8E62}"/>
              </a:ext>
            </a:extLst>
          </p:cNvPr>
          <p:cNvSpPr txBox="1">
            <a:spLocks/>
          </p:cNvSpPr>
          <p:nvPr/>
        </p:nvSpPr>
        <p:spPr>
          <a:xfrm>
            <a:off x="546131" y="5597408"/>
            <a:ext cx="10841305" cy="108230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ts val="1860"/>
              </a:lnSpc>
              <a:tabLst>
                <a:tab pos="8577263" algn="l"/>
              </a:tabLst>
            </a:pPr>
            <a:r>
              <a:rPr lang="sv" sz="1800" dirty="0">
                <a:solidFill>
                  <a:schemeClr val="bg1"/>
                </a:solidFill>
              </a:rPr>
              <a:t>Att starta ett företag representerar en betydande möjlighet för kvinnliga migranter eller flyktingar. Det är dock känt att kvinnor fortfarande förlitar sig på personliga besparingar som sin huvudsakliga källa till företagsfinansiering. Så detta kan vara särskilt svårt när man återuppbygger ett liv i ett nytt land. För alla kvinnor, oavsett bakgrund, finns det en rädsla för att de ska bli avvisade eller möta svårigheter när de försöker få företagskredit och finansiering.</a:t>
            </a:r>
          </a:p>
          <a:p>
            <a:pPr algn="just">
              <a:lnSpc>
                <a:spcPts val="1860"/>
              </a:lnSpc>
              <a:tabLst>
                <a:tab pos="8577263" algn="l"/>
              </a:tabLst>
            </a:pPr>
            <a:endParaRPr lang="en-US" sz="1800" dirty="0"/>
          </a:p>
        </p:txBody>
      </p:sp>
      <p:sp>
        <p:nvSpPr>
          <p:cNvPr id="4" name="Text Placeholder 12">
            <a:extLst>
              <a:ext uri="{FF2B5EF4-FFF2-40B4-BE49-F238E27FC236}">
                <a16:creationId xmlns:a16="http://schemas.microsoft.com/office/drawing/2014/main" id="{123AD0F2-5FA4-5C82-572C-CB5E14C4FCE5}"/>
              </a:ext>
            </a:extLst>
          </p:cNvPr>
          <p:cNvSpPr txBox="1">
            <a:spLocks/>
          </p:cNvSpPr>
          <p:nvPr/>
        </p:nvSpPr>
        <p:spPr>
          <a:xfrm>
            <a:off x="1683226" y="3697407"/>
            <a:ext cx="9252000" cy="34028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Clr>
                <a:srgbClr val="B6D1E1"/>
              </a:buClr>
              <a:buFont typeface="Arial" panose="020B0604020202020204" pitchFamily="34" charset="0"/>
              <a:buChar char="•"/>
              <a:tabLst>
                <a:tab pos="8577263" algn="l"/>
              </a:tabLst>
            </a:pPr>
            <a:r>
              <a:rPr lang="sv" sz="2400" dirty="0"/>
              <a:t>Mer komplexa livsmedelsföretag</a:t>
            </a:r>
            <a:endParaRPr lang="en-US" dirty="0"/>
          </a:p>
        </p:txBody>
      </p:sp>
      <p:sp>
        <p:nvSpPr>
          <p:cNvPr id="8" name="Text Placeholder 15">
            <a:extLst>
              <a:ext uri="{FF2B5EF4-FFF2-40B4-BE49-F238E27FC236}">
                <a16:creationId xmlns:a16="http://schemas.microsoft.com/office/drawing/2014/main" id="{9B01CD32-94EA-A2D0-482B-23B81317AB37}"/>
              </a:ext>
            </a:extLst>
          </p:cNvPr>
          <p:cNvSpPr txBox="1">
            <a:spLocks/>
          </p:cNvSpPr>
          <p:nvPr/>
        </p:nvSpPr>
        <p:spPr>
          <a:xfrm>
            <a:off x="1043001" y="4293687"/>
            <a:ext cx="700387" cy="34028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1" kern="1200" baseline="0">
                <a:solidFill>
                  <a:srgbClr val="94C7B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sv" dirty="0"/>
              <a:t>04</a:t>
            </a:r>
          </a:p>
        </p:txBody>
      </p:sp>
      <p:sp>
        <p:nvSpPr>
          <p:cNvPr id="9" name="Text Placeholder 16">
            <a:extLst>
              <a:ext uri="{FF2B5EF4-FFF2-40B4-BE49-F238E27FC236}">
                <a16:creationId xmlns:a16="http://schemas.microsoft.com/office/drawing/2014/main" id="{1EE7E98E-BAA6-29E1-B131-C74C79665751}"/>
              </a:ext>
            </a:extLst>
          </p:cNvPr>
          <p:cNvSpPr txBox="1">
            <a:spLocks/>
          </p:cNvSpPr>
          <p:nvPr/>
        </p:nvSpPr>
        <p:spPr>
          <a:xfrm>
            <a:off x="1683226" y="4305817"/>
            <a:ext cx="9252000" cy="34028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8577263" algn="l"/>
              </a:tabLst>
            </a:pPr>
            <a:r>
              <a:rPr lang="sv" sz="2400" dirty="0"/>
              <a:t>Att övervinna ett "NEJ" när man söker finansiering</a:t>
            </a:r>
            <a:endParaRPr lang="en-US" dirty="0"/>
          </a:p>
        </p:txBody>
      </p:sp>
      <p:sp>
        <p:nvSpPr>
          <p:cNvPr id="3" name="TextBox 2">
            <a:extLst>
              <a:ext uri="{FF2B5EF4-FFF2-40B4-BE49-F238E27FC236}">
                <a16:creationId xmlns:a16="http://schemas.microsoft.com/office/drawing/2014/main" id="{9710493D-703D-8E64-D6D7-E8BE2A824A3A}"/>
              </a:ext>
            </a:extLst>
          </p:cNvPr>
          <p:cNvSpPr txBox="1"/>
          <p:nvPr/>
        </p:nvSpPr>
        <p:spPr>
          <a:xfrm>
            <a:off x="8229601" y="140763"/>
            <a:ext cx="3966411" cy="6561279"/>
          </a:xfrm>
          <a:prstGeom prst="rect">
            <a:avLst/>
          </a:prstGeom>
          <a:solidFill>
            <a:srgbClr val="E6C8C7"/>
          </a:solidFill>
        </p:spPr>
        <p:txBody>
          <a:bodyPr wrap="square" lIns="91440" tIns="45720" rIns="91440" bIns="45720" rtlCol="0" anchor="t">
            <a:spAutoFit/>
          </a:bodyPr>
          <a:lstStyle/>
          <a:p>
            <a:pPr>
              <a:buNone/>
            </a:pPr>
            <a:r>
              <a:rPr lang="sv" b="1" dirty="0"/>
              <a:t>OBS! </a:t>
            </a:r>
            <a:r>
              <a:rPr lang="sv" dirty="0"/>
              <a:t>Det här steget kan kännas långt och detaljerat, för det måste det vara. Det finns inga genvägar när det gäller ekonomi.</a:t>
            </a:r>
          </a:p>
          <a:p>
            <a:pPr marL="285750" indent="-285750">
              <a:buFont typeface="Arial" panose="020B0604020202020204" pitchFamily="34" charset="0"/>
              <a:buChar char="•"/>
            </a:pPr>
            <a:r>
              <a:rPr lang="sv" dirty="0"/>
              <a:t>Om du inte känner till dina kostnader kan du inte prissätta dina livsmedelsprodukter eller tjänster korrekt.</a:t>
            </a:r>
          </a:p>
          <a:p>
            <a:pPr marL="285750" indent="-285750">
              <a:buFont typeface="Arial" panose="020B0604020202020204" pitchFamily="34" charset="0"/>
              <a:buChar char="•"/>
            </a:pPr>
            <a:r>
              <a:rPr lang="sv" dirty="0"/>
              <a:t>Om du inte hanterar ditt kassaflöde riskerar du att få slut på pengar</a:t>
            </a:r>
          </a:p>
          <a:p>
            <a:pPr marL="285750" indent="-285750">
              <a:buFont typeface="Arial" panose="020B0604020202020204" pitchFamily="34" charset="0"/>
              <a:buChar char="•"/>
            </a:pPr>
            <a:r>
              <a:rPr lang="sv" dirty="0"/>
              <a:t>Om du inte förstår finansieringsalternativen riskerar du att gå miste om det stöd som finns tillgängligt för dig.</a:t>
            </a:r>
          </a:p>
          <a:p>
            <a:pPr marL="285750" indent="-285750">
              <a:buFont typeface="Arial" panose="020B0604020202020204" pitchFamily="34" charset="0"/>
              <a:buChar char="•"/>
            </a:pPr>
            <a:endParaRPr lang="sv" dirty="0"/>
          </a:p>
          <a:p>
            <a:r>
              <a:rPr lang="sv" dirty="0"/>
              <a:t>Den här modulen handlar om finansiell planering och finansiering för våra 3 </a:t>
            </a:r>
            <a:r>
              <a:rPr lang="sv" err="1"/>
              <a:t>Kitchens</a:t>
            </a:r>
            <a:r>
              <a:rPr lang="sv" dirty="0"/>
              <a:t> start </a:t>
            </a:r>
            <a:r>
              <a:rPr lang="sv" err="1"/>
              <a:t>ups</a:t>
            </a:r>
            <a:r>
              <a:rPr lang="sv" dirty="0"/>
              <a:t>. </a:t>
            </a:r>
            <a:endParaRPr lang="en-IE" b="1" dirty="0"/>
          </a:p>
          <a:p>
            <a:br>
              <a:rPr lang="sv" dirty="0">
                <a:ea typeface="Calibri"/>
                <a:cs typeface="Calibri"/>
              </a:rPr>
            </a:br>
            <a:r>
              <a:rPr lang="sv" dirty="0"/>
              <a:t>Oavsett om du behöver 500 euro eller 50 000 euro, hjälper det här steget dig att lista ut </a:t>
            </a:r>
            <a:r>
              <a:rPr lang="sv" b="1" dirty="0"/>
              <a:t>hur mycket, till vad och var du ska få det</a:t>
            </a:r>
            <a:r>
              <a:rPr lang="sv" dirty="0"/>
              <a:t>.</a:t>
            </a:r>
            <a:endParaRPr lang="en-IE" b="1" dirty="0">
              <a:ea typeface="Calibri"/>
              <a:cs typeface="Calibri"/>
            </a:endParaRPr>
          </a:p>
        </p:txBody>
      </p:sp>
      <p:pic>
        <p:nvPicPr>
          <p:cNvPr id="6" name="Picture 5">
            <a:extLst>
              <a:ext uri="{FF2B5EF4-FFF2-40B4-BE49-F238E27FC236}">
                <a16:creationId xmlns:a16="http://schemas.microsoft.com/office/drawing/2014/main" id="{67BBE868-D1F6-9E93-7184-FC473854E51B}"/>
              </a:ext>
            </a:extLst>
          </p:cNvPr>
          <p:cNvPicPr>
            <a:picLocks noChangeAspect="1"/>
          </p:cNvPicPr>
          <p:nvPr/>
        </p:nvPicPr>
        <p:blipFill>
          <a:blip r:embed="rId2"/>
          <a:stretch>
            <a:fillRect/>
          </a:stretch>
        </p:blipFill>
        <p:spPr>
          <a:xfrm>
            <a:off x="355164" y="5621926"/>
            <a:ext cx="7663608" cy="922571"/>
          </a:xfrm>
          <a:prstGeom prst="rect">
            <a:avLst/>
          </a:prstGeom>
        </p:spPr>
      </p:pic>
    </p:spTree>
    <p:extLst>
      <p:ext uri="{BB962C8B-B14F-4D97-AF65-F5344CB8AC3E}">
        <p14:creationId xmlns:p14="http://schemas.microsoft.com/office/powerpoint/2010/main" val="192433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5584343" cy="3312543"/>
          </a:xfrm>
        </p:spPr>
        <p:txBody>
          <a:bodyPr>
            <a:normAutofit/>
          </a:bodyPr>
          <a:lstStyle/>
          <a:p>
            <a:r>
              <a:rPr lang="sv" dirty="0"/>
              <a:t>VILKA FINANSIELLA RESURSER BEHÖVER DU FÖR ATT STARTA?</a:t>
            </a: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02</a:t>
            </a:r>
          </a:p>
        </p:txBody>
      </p:sp>
    </p:spTree>
    <p:extLst>
      <p:ext uri="{BB962C8B-B14F-4D97-AF65-F5344CB8AC3E}">
        <p14:creationId xmlns:p14="http://schemas.microsoft.com/office/powerpoint/2010/main" val="2874508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86C6AF-34AF-1428-3766-94CDFB5D512D}"/>
              </a:ext>
            </a:extLst>
          </p:cNvPr>
          <p:cNvSpPr>
            <a:spLocks noGrp="1"/>
          </p:cNvSpPr>
          <p:nvPr>
            <p:ph type="body" sz="quarter" idx="27"/>
          </p:nvPr>
        </p:nvSpPr>
        <p:spPr>
          <a:xfrm>
            <a:off x="751414" y="378372"/>
            <a:ext cx="10333577" cy="1126708"/>
          </a:xfrm>
        </p:spPr>
        <p:txBody>
          <a:bodyPr/>
          <a:lstStyle/>
          <a:p>
            <a:r>
              <a:rPr lang="sv" dirty="0"/>
              <a:t>DE 4 OMRÅDEN INOM DITT LIVSMEDELSFÖRETAG SOM DU BEHÖVER FINANSIERING TILL</a:t>
            </a:r>
          </a:p>
        </p:txBody>
      </p:sp>
      <p:sp>
        <p:nvSpPr>
          <p:cNvPr id="11" name="Text Placeholder 7">
            <a:extLst>
              <a:ext uri="{FF2B5EF4-FFF2-40B4-BE49-F238E27FC236}">
                <a16:creationId xmlns:a16="http://schemas.microsoft.com/office/drawing/2014/main" id="{3C06087B-E66A-C045-D563-C6BE089B404F}"/>
              </a:ext>
            </a:extLst>
          </p:cNvPr>
          <p:cNvSpPr txBox="1">
            <a:spLocks/>
          </p:cNvSpPr>
          <p:nvPr/>
        </p:nvSpPr>
        <p:spPr>
          <a:xfrm>
            <a:off x="608876" y="2013053"/>
            <a:ext cx="4265103"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dirty="0"/>
              <a:t>Även om många livsmedelsföretag kan startas med en liten budget, är det nästan omöjligt att starta ett företag utan någon budget.</a:t>
            </a:r>
          </a:p>
          <a:p>
            <a:pPr>
              <a:buClr>
                <a:srgbClr val="B6D1E1"/>
              </a:buClr>
            </a:pPr>
            <a:endParaRPr lang="en-US" dirty="0"/>
          </a:p>
          <a:p>
            <a:pPr>
              <a:buClr>
                <a:srgbClr val="B6D1E1"/>
              </a:buClr>
            </a:pPr>
            <a:r>
              <a:rPr lang="sv" dirty="0"/>
              <a:t>Du måste fastställa vilka medel du behöver för att starta din livsmedelsverksamhet och hur du ska skaffa dessa medel.</a:t>
            </a:r>
          </a:p>
          <a:p>
            <a:pPr>
              <a:buClr>
                <a:srgbClr val="B6D1E1"/>
              </a:buClr>
            </a:pPr>
            <a:endParaRPr lang="en-US" dirty="0"/>
          </a:p>
        </p:txBody>
      </p:sp>
      <p:sp>
        <p:nvSpPr>
          <p:cNvPr id="12" name="Text Placeholder 7">
            <a:extLst>
              <a:ext uri="{FF2B5EF4-FFF2-40B4-BE49-F238E27FC236}">
                <a16:creationId xmlns:a16="http://schemas.microsoft.com/office/drawing/2014/main" id="{0414483B-16D4-B382-CD6D-50A04B757F0B}"/>
              </a:ext>
            </a:extLst>
          </p:cNvPr>
          <p:cNvSpPr txBox="1">
            <a:spLocks/>
          </p:cNvSpPr>
          <p:nvPr/>
        </p:nvSpPr>
        <p:spPr>
          <a:xfrm>
            <a:off x="5966847" y="2275748"/>
            <a:ext cx="5362413"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b="1" dirty="0"/>
              <a:t>I grund och botten behöver du pengar för fyra viktiga faser…</a:t>
            </a:r>
          </a:p>
          <a:p>
            <a:pPr>
              <a:buClr>
                <a:srgbClr val="B6D1E1"/>
              </a:buClr>
            </a:pPr>
            <a:endParaRPr lang="en-US" b="1" dirty="0"/>
          </a:p>
          <a:p>
            <a:pPr marL="457200" indent="-457200">
              <a:buClr>
                <a:srgbClr val="B6D1E1"/>
              </a:buClr>
              <a:buFont typeface="+mj-lt"/>
              <a:buAutoNum type="arabicPeriod"/>
            </a:pPr>
            <a:r>
              <a:rPr lang="sv" dirty="0"/>
              <a:t>Den inledande utvecklingen av din livsmedelsprodukt eller tjänst</a:t>
            </a:r>
          </a:p>
          <a:p>
            <a:pPr marL="457200" indent="-457200">
              <a:buClr>
                <a:srgbClr val="B6D1E1"/>
              </a:buClr>
              <a:buFont typeface="+mj-lt"/>
              <a:buAutoNum type="arabicPeriod"/>
            </a:pPr>
            <a:r>
              <a:rPr lang="sv" dirty="0"/>
              <a:t>Marknadslanseringen av din livsmedelsprodukt eller tjänst</a:t>
            </a:r>
          </a:p>
          <a:p>
            <a:pPr marL="457200" indent="-457200">
              <a:buClr>
                <a:srgbClr val="B6D1E1"/>
              </a:buClr>
              <a:buFont typeface="+mj-lt"/>
              <a:buAutoNum type="arabicPeriod"/>
            </a:pPr>
            <a:r>
              <a:rPr lang="sv" dirty="0"/>
              <a:t>Kassaflöde för att driva din livsmedelsverksamhet</a:t>
            </a:r>
          </a:p>
          <a:p>
            <a:pPr marL="457200" indent="-457200">
              <a:buClr>
                <a:srgbClr val="B6D1E1"/>
              </a:buClr>
              <a:buFont typeface="+mj-lt"/>
              <a:buAutoNum type="arabicPeriod"/>
            </a:pPr>
            <a:r>
              <a:rPr lang="sv" dirty="0"/>
              <a:t>Finansiering för att du ska kunna leva!</a:t>
            </a:r>
          </a:p>
          <a:p>
            <a:pPr marL="366713" indent="-366713">
              <a:buClr>
                <a:srgbClr val="B6D1E1"/>
              </a:buClr>
              <a:buFont typeface="+mj-lt"/>
              <a:buAutoNum type="arabicPeriod"/>
            </a:pPr>
            <a:endParaRPr lang="en-US" dirty="0"/>
          </a:p>
        </p:txBody>
      </p:sp>
      <p:cxnSp>
        <p:nvCxnSpPr>
          <p:cNvPr id="13" name="Straight Connector 12">
            <a:extLst>
              <a:ext uri="{FF2B5EF4-FFF2-40B4-BE49-F238E27FC236}">
                <a16:creationId xmlns:a16="http://schemas.microsoft.com/office/drawing/2014/main" id="{6B842D96-3978-2FBD-DC7D-A3FE4C407631}"/>
              </a:ext>
            </a:extLst>
          </p:cNvPr>
          <p:cNvCxnSpPr>
            <a:cxnSpLocks/>
          </p:cNvCxnSpPr>
          <p:nvPr/>
        </p:nvCxnSpPr>
        <p:spPr>
          <a:xfrm flipV="1">
            <a:off x="5164475" y="2105349"/>
            <a:ext cx="0" cy="268362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65AB7FD-70C1-9D0B-825A-CA59F6455F61}"/>
              </a:ext>
            </a:extLst>
          </p:cNvPr>
          <p:cNvPicPr>
            <a:picLocks noChangeAspect="1"/>
          </p:cNvPicPr>
          <p:nvPr/>
        </p:nvPicPr>
        <p:blipFill>
          <a:blip r:embed="rId2"/>
          <a:stretch>
            <a:fillRect/>
          </a:stretch>
        </p:blipFill>
        <p:spPr>
          <a:xfrm>
            <a:off x="4040975" y="4788976"/>
            <a:ext cx="1867962" cy="1972567"/>
          </a:xfrm>
          <a:prstGeom prst="rect">
            <a:avLst/>
          </a:prstGeom>
        </p:spPr>
      </p:pic>
    </p:spTree>
    <p:extLst>
      <p:ext uri="{BB962C8B-B14F-4D97-AF65-F5344CB8AC3E}">
        <p14:creationId xmlns:p14="http://schemas.microsoft.com/office/powerpoint/2010/main" val="109792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DET BEHÖVS FINANSIERING FÖR 4 VIKTIGA FASER</a:t>
            </a:r>
          </a:p>
        </p:txBody>
      </p:sp>
      <p:sp>
        <p:nvSpPr>
          <p:cNvPr id="33" name="Text Placeholder 4">
            <a:extLst>
              <a:ext uri="{FF2B5EF4-FFF2-40B4-BE49-F238E27FC236}">
                <a16:creationId xmlns:a16="http://schemas.microsoft.com/office/drawing/2014/main" id="{32CBCF45-8524-0F4B-7BFA-9B245FD6F8E5}"/>
              </a:ext>
            </a:extLst>
          </p:cNvPr>
          <p:cNvSpPr>
            <a:spLocks noGrp="1"/>
          </p:cNvSpPr>
          <p:nvPr>
            <p:ph type="body" sz="quarter" idx="14"/>
          </p:nvPr>
        </p:nvSpPr>
        <p:spPr>
          <a:xfrm>
            <a:off x="804434" y="4083199"/>
            <a:ext cx="2466303" cy="822909"/>
          </a:xfrm>
        </p:spPr>
        <p:txBody>
          <a:bodyPr anchor="t"/>
          <a:lstStyle/>
          <a:p>
            <a:pPr algn="ctr">
              <a:lnSpc>
                <a:spcPts val="2940"/>
              </a:lnSpc>
            </a:pPr>
            <a:r>
              <a:rPr lang="sv" sz="2800" b="1" dirty="0">
                <a:solidFill>
                  <a:srgbClr val="94C7B0"/>
                </a:solidFill>
              </a:rPr>
              <a:t>KOSTNAD FÖR UTVECKLING</a:t>
            </a:r>
          </a:p>
          <a:p>
            <a:pPr algn="ctr">
              <a:lnSpc>
                <a:spcPts val="2940"/>
              </a:lnSpc>
            </a:pPr>
            <a:endParaRPr lang="en-US" sz="2800" b="1" dirty="0">
              <a:solidFill>
                <a:srgbClr val="94C7B0"/>
              </a:solidFill>
            </a:endParaRPr>
          </a:p>
        </p:txBody>
      </p:sp>
      <p:sp>
        <p:nvSpPr>
          <p:cNvPr id="34" name="Text Placeholder 6">
            <a:extLst>
              <a:ext uri="{FF2B5EF4-FFF2-40B4-BE49-F238E27FC236}">
                <a16:creationId xmlns:a16="http://schemas.microsoft.com/office/drawing/2014/main" id="{B97E6A3B-D594-640D-E987-5A249C377E40}"/>
              </a:ext>
            </a:extLst>
          </p:cNvPr>
          <p:cNvSpPr txBox="1">
            <a:spLocks/>
          </p:cNvSpPr>
          <p:nvPr/>
        </p:nvSpPr>
        <p:spPr>
          <a:xfrm>
            <a:off x="3635559" y="4083199"/>
            <a:ext cx="2694903" cy="822909"/>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940"/>
              </a:lnSpc>
            </a:pPr>
            <a:r>
              <a:rPr lang="sv" sz="2400" b="1" dirty="0">
                <a:solidFill>
                  <a:srgbClr val="94C7B0"/>
                </a:solidFill>
              </a:rPr>
              <a:t>MARKNADS-</a:t>
            </a:r>
            <a:br>
              <a:rPr lang="sv" sz="2400" b="1" dirty="0">
                <a:solidFill>
                  <a:srgbClr val="94C7B0"/>
                </a:solidFill>
              </a:rPr>
            </a:br>
            <a:r>
              <a:rPr lang="sv" sz="2400" b="1" dirty="0">
                <a:solidFill>
                  <a:srgbClr val="94C7B0"/>
                </a:solidFill>
              </a:rPr>
              <a:t>LANSERING AV DIN LIVSMEDELS-PRODUKT ELLER TJÄNST</a:t>
            </a:r>
          </a:p>
          <a:p>
            <a:pPr algn="ctr">
              <a:lnSpc>
                <a:spcPts val="2940"/>
              </a:lnSpc>
            </a:pPr>
            <a:endParaRPr lang="en-US" sz="2800" b="1" dirty="0">
              <a:solidFill>
                <a:srgbClr val="94C7B0"/>
              </a:solidFill>
            </a:endParaRPr>
          </a:p>
        </p:txBody>
      </p:sp>
      <p:grpSp>
        <p:nvGrpSpPr>
          <p:cNvPr id="35" name="Group 34">
            <a:extLst>
              <a:ext uri="{FF2B5EF4-FFF2-40B4-BE49-F238E27FC236}">
                <a16:creationId xmlns:a16="http://schemas.microsoft.com/office/drawing/2014/main" id="{C45D2517-AC81-E9A5-9424-9631D60433A2}"/>
              </a:ext>
            </a:extLst>
          </p:cNvPr>
          <p:cNvGrpSpPr/>
          <p:nvPr/>
        </p:nvGrpSpPr>
        <p:grpSpPr>
          <a:xfrm>
            <a:off x="1477737" y="2538676"/>
            <a:ext cx="1119696" cy="1488201"/>
            <a:chOff x="1828799" y="1798501"/>
            <a:chExt cx="1163784" cy="1546799"/>
          </a:xfrm>
        </p:grpSpPr>
        <p:sp>
          <p:nvSpPr>
            <p:cNvPr id="36" name="Graphic 4">
              <a:extLst>
                <a:ext uri="{FF2B5EF4-FFF2-40B4-BE49-F238E27FC236}">
                  <a16:creationId xmlns:a16="http://schemas.microsoft.com/office/drawing/2014/main" id="{A22142CD-D017-77E6-1EEE-091896FEBF3F}"/>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37" name="Text Placeholder 4">
              <a:extLst>
                <a:ext uri="{FF2B5EF4-FFF2-40B4-BE49-F238E27FC236}">
                  <a16:creationId xmlns:a16="http://schemas.microsoft.com/office/drawing/2014/main" id="{1147684C-0D82-2CB9-0CFC-1217E99ED74D}"/>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01</a:t>
              </a:r>
            </a:p>
          </p:txBody>
        </p:sp>
      </p:grpSp>
      <p:grpSp>
        <p:nvGrpSpPr>
          <p:cNvPr id="38" name="Group 37">
            <a:extLst>
              <a:ext uri="{FF2B5EF4-FFF2-40B4-BE49-F238E27FC236}">
                <a16:creationId xmlns:a16="http://schemas.microsoft.com/office/drawing/2014/main" id="{7EB50C76-9C03-01BA-394D-8CA5C868D728}"/>
              </a:ext>
            </a:extLst>
          </p:cNvPr>
          <p:cNvGrpSpPr/>
          <p:nvPr/>
        </p:nvGrpSpPr>
        <p:grpSpPr>
          <a:xfrm>
            <a:off x="4423162" y="2538676"/>
            <a:ext cx="1119696" cy="1488201"/>
            <a:chOff x="1828799" y="1798501"/>
            <a:chExt cx="1163784" cy="1546799"/>
          </a:xfrm>
        </p:grpSpPr>
        <p:sp>
          <p:nvSpPr>
            <p:cNvPr id="39" name="Graphic 4">
              <a:extLst>
                <a:ext uri="{FF2B5EF4-FFF2-40B4-BE49-F238E27FC236}">
                  <a16:creationId xmlns:a16="http://schemas.microsoft.com/office/drawing/2014/main" id="{B641CD39-CD32-423D-75F8-A00E1E52E297}"/>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40" name="Text Placeholder 4">
              <a:extLst>
                <a:ext uri="{FF2B5EF4-FFF2-40B4-BE49-F238E27FC236}">
                  <a16:creationId xmlns:a16="http://schemas.microsoft.com/office/drawing/2014/main" id="{F4497F24-8EF4-1C6A-EF02-829325E140B9}"/>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02</a:t>
              </a:r>
            </a:p>
          </p:txBody>
        </p:sp>
      </p:grpSp>
      <p:sp>
        <p:nvSpPr>
          <p:cNvPr id="45" name="Text Placeholder 4">
            <a:extLst>
              <a:ext uri="{FF2B5EF4-FFF2-40B4-BE49-F238E27FC236}">
                <a16:creationId xmlns:a16="http://schemas.microsoft.com/office/drawing/2014/main" id="{8BAF0C46-9EE1-1C48-6A15-B47209BB3FE8}"/>
              </a:ext>
            </a:extLst>
          </p:cNvPr>
          <p:cNvSpPr txBox="1">
            <a:spLocks/>
          </p:cNvSpPr>
          <p:nvPr/>
        </p:nvSpPr>
        <p:spPr>
          <a:xfrm>
            <a:off x="6805247" y="4083199"/>
            <a:ext cx="2285999" cy="82290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940"/>
              </a:lnSpc>
            </a:pPr>
            <a:r>
              <a:rPr lang="sv" sz="2400" b="1" dirty="0">
                <a:solidFill>
                  <a:srgbClr val="94C7B0"/>
                </a:solidFill>
              </a:rPr>
              <a:t>KASSAFLÖDE FÖR ATT DRIVA DITT LIVSMEDELS-FÖRETAG</a:t>
            </a:r>
            <a:endParaRPr lang="sv" sz="2400" b="1" dirty="0">
              <a:solidFill>
                <a:srgbClr val="94C7B0"/>
              </a:solidFill>
              <a:ea typeface="Calibri"/>
              <a:cs typeface="Calibri"/>
            </a:endParaRPr>
          </a:p>
        </p:txBody>
      </p:sp>
      <p:sp>
        <p:nvSpPr>
          <p:cNvPr id="46" name="Text Placeholder 6">
            <a:extLst>
              <a:ext uri="{FF2B5EF4-FFF2-40B4-BE49-F238E27FC236}">
                <a16:creationId xmlns:a16="http://schemas.microsoft.com/office/drawing/2014/main" id="{B82F6E1B-CA90-5FFC-A421-F8A7A07B6960}"/>
              </a:ext>
            </a:extLst>
          </p:cNvPr>
          <p:cNvSpPr txBox="1">
            <a:spLocks/>
          </p:cNvSpPr>
          <p:nvPr/>
        </p:nvSpPr>
        <p:spPr>
          <a:xfrm>
            <a:off x="9433459" y="4050542"/>
            <a:ext cx="2215930" cy="855566"/>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940"/>
              </a:lnSpc>
            </a:pPr>
            <a:r>
              <a:rPr lang="sv" sz="2400" b="1" dirty="0">
                <a:solidFill>
                  <a:srgbClr val="94C7B0"/>
                </a:solidFill>
              </a:rPr>
              <a:t>FINANSIERING FÖR ATT DU KAN LEVA!</a:t>
            </a:r>
            <a:endParaRPr lang="sv" sz="2400" b="1" dirty="0">
              <a:solidFill>
                <a:srgbClr val="94C7B0"/>
              </a:solidFill>
              <a:ea typeface="Calibri"/>
              <a:cs typeface="Calibri"/>
            </a:endParaRPr>
          </a:p>
          <a:p>
            <a:pPr algn="ctr">
              <a:lnSpc>
                <a:spcPts val="2940"/>
              </a:lnSpc>
            </a:pPr>
            <a:r>
              <a:rPr lang="sv" sz="2400" b="1" dirty="0">
                <a:solidFill>
                  <a:srgbClr val="94C7B0"/>
                </a:solidFill>
              </a:rPr>
              <a:t> </a:t>
            </a:r>
            <a:endParaRPr lang="sv" sz="2400" b="1" dirty="0">
              <a:solidFill>
                <a:srgbClr val="94C7B0"/>
              </a:solidFill>
              <a:ea typeface="Calibri"/>
              <a:cs typeface="Calibri"/>
            </a:endParaRPr>
          </a:p>
          <a:p>
            <a:pPr algn="ctr">
              <a:lnSpc>
                <a:spcPts val="2940"/>
              </a:lnSpc>
            </a:pPr>
            <a:endParaRPr lang="en-US" sz="2800" b="1" dirty="0">
              <a:solidFill>
                <a:srgbClr val="94C7B0"/>
              </a:solidFill>
            </a:endParaRPr>
          </a:p>
          <a:p>
            <a:pPr algn="ctr">
              <a:lnSpc>
                <a:spcPts val="2940"/>
              </a:lnSpc>
            </a:pPr>
            <a:endParaRPr lang="en-US" sz="2800" b="1" dirty="0">
              <a:solidFill>
                <a:srgbClr val="94C7B0"/>
              </a:solidFill>
            </a:endParaRPr>
          </a:p>
        </p:txBody>
      </p:sp>
      <p:grpSp>
        <p:nvGrpSpPr>
          <p:cNvPr id="47" name="Group 46">
            <a:extLst>
              <a:ext uri="{FF2B5EF4-FFF2-40B4-BE49-F238E27FC236}">
                <a16:creationId xmlns:a16="http://schemas.microsoft.com/office/drawing/2014/main" id="{EC214F2D-7244-B5AE-79EA-FD5D2BBB0659}"/>
              </a:ext>
            </a:extLst>
          </p:cNvPr>
          <p:cNvGrpSpPr/>
          <p:nvPr/>
        </p:nvGrpSpPr>
        <p:grpSpPr>
          <a:xfrm>
            <a:off x="7388398" y="2538676"/>
            <a:ext cx="1119696" cy="1488201"/>
            <a:chOff x="1828799" y="1798501"/>
            <a:chExt cx="1163784" cy="1546799"/>
          </a:xfrm>
        </p:grpSpPr>
        <p:sp>
          <p:nvSpPr>
            <p:cNvPr id="48" name="Graphic 4">
              <a:extLst>
                <a:ext uri="{FF2B5EF4-FFF2-40B4-BE49-F238E27FC236}">
                  <a16:creationId xmlns:a16="http://schemas.microsoft.com/office/drawing/2014/main" id="{C76E06DB-2D27-5434-6044-2A4B96B85DCF}"/>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49" name="Text Placeholder 4">
              <a:extLst>
                <a:ext uri="{FF2B5EF4-FFF2-40B4-BE49-F238E27FC236}">
                  <a16:creationId xmlns:a16="http://schemas.microsoft.com/office/drawing/2014/main" id="{52512A68-EC1F-5B72-15D9-672DCF5B53D5}"/>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03</a:t>
              </a:r>
            </a:p>
          </p:txBody>
        </p:sp>
      </p:grpSp>
      <p:grpSp>
        <p:nvGrpSpPr>
          <p:cNvPr id="50" name="Group 49">
            <a:extLst>
              <a:ext uri="{FF2B5EF4-FFF2-40B4-BE49-F238E27FC236}">
                <a16:creationId xmlns:a16="http://schemas.microsoft.com/office/drawing/2014/main" id="{E2001BEC-2E23-4614-2151-B42E875D4CD6}"/>
              </a:ext>
            </a:extLst>
          </p:cNvPr>
          <p:cNvGrpSpPr/>
          <p:nvPr/>
        </p:nvGrpSpPr>
        <p:grpSpPr>
          <a:xfrm>
            <a:off x="9876896" y="2538676"/>
            <a:ext cx="1119696" cy="1488201"/>
            <a:chOff x="1828799" y="1798501"/>
            <a:chExt cx="1163784" cy="1546799"/>
          </a:xfrm>
        </p:grpSpPr>
        <p:sp>
          <p:nvSpPr>
            <p:cNvPr id="51" name="Graphic 4">
              <a:extLst>
                <a:ext uri="{FF2B5EF4-FFF2-40B4-BE49-F238E27FC236}">
                  <a16:creationId xmlns:a16="http://schemas.microsoft.com/office/drawing/2014/main" id="{01EA781F-82B1-08D8-EECB-AEB58B8F67AF}"/>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2" name="Text Placeholder 4">
              <a:extLst>
                <a:ext uri="{FF2B5EF4-FFF2-40B4-BE49-F238E27FC236}">
                  <a16:creationId xmlns:a16="http://schemas.microsoft.com/office/drawing/2014/main" id="{9BA7B7A8-1AE9-7FEF-1D7A-A72FAB5C8989}"/>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04</a:t>
              </a:r>
            </a:p>
          </p:txBody>
        </p:sp>
      </p:grpSp>
      <p:cxnSp>
        <p:nvCxnSpPr>
          <p:cNvPr id="53" name="Straight Connector 52">
            <a:extLst>
              <a:ext uri="{FF2B5EF4-FFF2-40B4-BE49-F238E27FC236}">
                <a16:creationId xmlns:a16="http://schemas.microsoft.com/office/drawing/2014/main" id="{8DC3CF2E-6179-D0F6-74F3-1BB8D578BB06}"/>
              </a:ext>
            </a:extLst>
          </p:cNvPr>
          <p:cNvCxnSpPr>
            <a:cxnSpLocks/>
          </p:cNvCxnSpPr>
          <p:nvPr/>
        </p:nvCxnSpPr>
        <p:spPr>
          <a:xfrm flipV="1">
            <a:off x="3476351" y="2357396"/>
            <a:ext cx="0" cy="373274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4A627AD-D822-3223-6E6A-2958AF50DA1F}"/>
              </a:ext>
            </a:extLst>
          </p:cNvPr>
          <p:cNvCxnSpPr>
            <a:cxnSpLocks/>
          </p:cNvCxnSpPr>
          <p:nvPr/>
        </p:nvCxnSpPr>
        <p:spPr>
          <a:xfrm flipV="1">
            <a:off x="6424705" y="2357396"/>
            <a:ext cx="0" cy="373274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635B74A-00AE-D260-26AC-65B8E30E19AD}"/>
              </a:ext>
            </a:extLst>
          </p:cNvPr>
          <p:cNvCxnSpPr>
            <a:cxnSpLocks/>
          </p:cNvCxnSpPr>
          <p:nvPr/>
        </p:nvCxnSpPr>
        <p:spPr>
          <a:xfrm flipV="1">
            <a:off x="9373060" y="2357396"/>
            <a:ext cx="0" cy="373274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62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416C46-8DB1-9408-9A56-EE367163CF65}"/>
              </a:ext>
            </a:extLst>
          </p:cNvPr>
          <p:cNvSpPr>
            <a:spLocks noGrp="1"/>
          </p:cNvSpPr>
          <p:nvPr>
            <p:ph type="body" sz="quarter" idx="27"/>
          </p:nvPr>
        </p:nvSpPr>
        <p:spPr/>
        <p:txBody>
          <a:bodyPr/>
          <a:lstStyle/>
          <a:p>
            <a:r>
              <a:rPr lang="sv" dirty="0"/>
              <a:t>DET BEHÖVS FINANSIERING FÖR 4 VIKTIGA FASER</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2236589" y="2531371"/>
            <a:ext cx="9601201" cy="3389954"/>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dirty="0"/>
              <a:t>Kostnaden för att utveckla din livsmedelsprodukt eller tjänst varierar beroende på din företagstyp. För fysiska produkter måste du ta hänsyn till kostnaden för prover och trial and error, externa tester för hållbarhet, näringspåståenden </a:t>
            </a:r>
            <a:r>
              <a:rPr lang="sv"/>
              <a:t>etc, inköp av </a:t>
            </a:r>
            <a:r>
              <a:rPr lang="sv" dirty="0"/>
              <a:t>utrustning och material, utveckling av initialt lager för försäljning, förpackning och varumärkesbyggande.</a:t>
            </a:r>
          </a:p>
          <a:p>
            <a:pPr>
              <a:buClr>
                <a:srgbClr val="B6D1E1"/>
              </a:buClr>
            </a:pPr>
            <a:endParaRPr lang="en-US" dirty="0"/>
          </a:p>
          <a:p>
            <a:pPr>
              <a:buClr>
                <a:srgbClr val="B6D1E1"/>
              </a:buClr>
            </a:pPr>
            <a:r>
              <a:rPr lang="sv" dirty="0"/>
              <a:t>Om du behöver en fysisk lokal måste du ta hänsyn till kostnaden för deposition, månadshyra/leasing och inredningskostnader. Innan du bestämmer dig för en fysisk lokal, fundera över vad du behöver. Du behöver utrymme för tre aktiviteter – produktion/leverans av tjänster, lagring och administration. Mängden utrymme du behöver beror på din livsmedelsprodukttyp (högrisk- eller </a:t>
            </a:r>
            <a:r>
              <a:rPr lang="sv" dirty="0" err="1"/>
              <a:t>lågrisk</a:t>
            </a:r>
            <a:r>
              <a:rPr lang="sv" dirty="0"/>
              <a:t> /catering). </a:t>
            </a:r>
            <a:br>
              <a:rPr lang="sv" dirty="0"/>
            </a:br>
            <a:r>
              <a:rPr lang="sv" dirty="0"/>
              <a:t>Om du etablerar dig hemifrån, var realistisk om vad du kan uppnå på ett litet utrymme.</a:t>
            </a:r>
          </a:p>
        </p:txBody>
      </p:sp>
      <p:cxnSp>
        <p:nvCxnSpPr>
          <p:cNvPr id="14" name="Straight Connector 13">
            <a:extLst>
              <a:ext uri="{FF2B5EF4-FFF2-40B4-BE49-F238E27FC236}">
                <a16:creationId xmlns:a16="http://schemas.microsoft.com/office/drawing/2014/main" id="{921963DF-CBD5-2924-CD1A-9F93B684C210}"/>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2180492" y="1756269"/>
            <a:ext cx="4484077"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KOSTNAD FÖR UTVECKLING</a:t>
            </a:r>
          </a:p>
        </p:txBody>
      </p:sp>
      <p:grpSp>
        <p:nvGrpSpPr>
          <p:cNvPr id="6" name="Group 5">
            <a:extLst>
              <a:ext uri="{FF2B5EF4-FFF2-40B4-BE49-F238E27FC236}">
                <a16:creationId xmlns:a16="http://schemas.microsoft.com/office/drawing/2014/main" id="{4FCA9709-0E91-D5C8-6BEB-D901F59392EC}"/>
              </a:ext>
            </a:extLst>
          </p:cNvPr>
          <p:cNvGrpSpPr/>
          <p:nvPr/>
        </p:nvGrpSpPr>
        <p:grpSpPr>
          <a:xfrm>
            <a:off x="721599" y="1378091"/>
            <a:ext cx="1119696" cy="1488201"/>
            <a:chOff x="1828799" y="1798501"/>
            <a:chExt cx="1163784" cy="1546799"/>
          </a:xfrm>
        </p:grpSpPr>
        <p:sp>
          <p:nvSpPr>
            <p:cNvPr id="7" name="Graphic 4">
              <a:extLst>
                <a:ext uri="{FF2B5EF4-FFF2-40B4-BE49-F238E27FC236}">
                  <a16:creationId xmlns:a16="http://schemas.microsoft.com/office/drawing/2014/main" id="{7FDC3BF8-50BD-2189-A3A7-9B073EF988B5}"/>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4">
              <a:extLst>
                <a:ext uri="{FF2B5EF4-FFF2-40B4-BE49-F238E27FC236}">
                  <a16:creationId xmlns:a16="http://schemas.microsoft.com/office/drawing/2014/main" id="{90547F0B-30AB-A258-369E-2D3C8EBF59C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01</a:t>
              </a:r>
            </a:p>
          </p:txBody>
        </p:sp>
      </p:grpSp>
    </p:spTree>
    <p:extLst>
      <p:ext uri="{BB962C8B-B14F-4D97-AF65-F5344CB8AC3E}">
        <p14:creationId xmlns:p14="http://schemas.microsoft.com/office/powerpoint/2010/main" val="3238101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416C46-8DB1-9408-9A56-EE367163CF65}"/>
              </a:ext>
            </a:extLst>
          </p:cNvPr>
          <p:cNvSpPr>
            <a:spLocks noGrp="1"/>
          </p:cNvSpPr>
          <p:nvPr>
            <p:ph type="body" sz="quarter" idx="27"/>
          </p:nvPr>
        </p:nvSpPr>
        <p:spPr/>
        <p:txBody>
          <a:bodyPr/>
          <a:lstStyle/>
          <a:p>
            <a:r>
              <a:rPr lang="sv" dirty="0"/>
              <a:t>BEHÖVS FINANSIERING FÖR 4 VIKTIGA FASER</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2180492" y="3059723"/>
            <a:ext cx="9319845" cy="309101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dirty="0"/>
              <a:t>Att lansera en ny livsmedelsprodukt/tjänst på marknaden kan vara början på en spännande fas ... eller en dyr upplevelse. Precis som i många aspekter av livsmedelsbranschen är förberedelser nyckeln till framgång.</a:t>
            </a:r>
          </a:p>
          <a:p>
            <a:pPr>
              <a:buClr>
                <a:srgbClr val="B6D1E1"/>
              </a:buClr>
            </a:pPr>
            <a:endParaRPr lang="en-US" dirty="0"/>
          </a:p>
          <a:p>
            <a:pPr>
              <a:buClr>
                <a:srgbClr val="B6D1E1"/>
              </a:buClr>
            </a:pPr>
            <a:r>
              <a:rPr lang="sv" dirty="0"/>
              <a:t>Du måste balansera behovet av att skapa en känsla av förväntan och spänning inför din projektlansering, med att börja veckor eller till och med månader i förväg, med att vara så kostnadseffektiv som möjligt. Var så kreativ som möjligt och lägg tid på att få dina säljbudskap rätt för att vara så övertygande som möjligt.</a:t>
            </a:r>
          </a:p>
          <a:p>
            <a:pPr>
              <a:buClr>
                <a:srgbClr val="B6D1E1"/>
              </a:buClr>
            </a:pPr>
            <a:endParaRPr lang="en-US" dirty="0"/>
          </a:p>
          <a:p>
            <a:pPr>
              <a:buClr>
                <a:srgbClr val="B6D1E1"/>
              </a:buClr>
            </a:pPr>
            <a:r>
              <a:rPr lang="sv" dirty="0"/>
              <a:t>Sätt upp en budget och håll dig till den.</a:t>
            </a:r>
          </a:p>
          <a:p>
            <a:pPr>
              <a:buClr>
                <a:srgbClr val="B6D1E1"/>
              </a:buClr>
            </a:pPr>
            <a:endParaRPr lang="en-US" dirty="0"/>
          </a:p>
          <a:p>
            <a:pPr>
              <a:buClr>
                <a:srgbClr val="B6D1E1"/>
              </a:buClr>
            </a:pPr>
            <a:endParaRPr lang="en-US" dirty="0"/>
          </a:p>
        </p:txBody>
      </p:sp>
      <p:cxnSp>
        <p:nvCxnSpPr>
          <p:cNvPr id="14" name="Straight Connector 13">
            <a:extLst>
              <a:ext uri="{FF2B5EF4-FFF2-40B4-BE49-F238E27FC236}">
                <a16:creationId xmlns:a16="http://schemas.microsoft.com/office/drawing/2014/main" id="{921963DF-CBD5-2924-CD1A-9F93B684C210}"/>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2180492" y="1756269"/>
            <a:ext cx="5750170"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MARKNADSLANSERING AV DIN LIVSMEDELSPRODUKT ELLER TJÄNST</a:t>
            </a:r>
          </a:p>
        </p:txBody>
      </p:sp>
      <p:grpSp>
        <p:nvGrpSpPr>
          <p:cNvPr id="6" name="Group 5">
            <a:extLst>
              <a:ext uri="{FF2B5EF4-FFF2-40B4-BE49-F238E27FC236}">
                <a16:creationId xmlns:a16="http://schemas.microsoft.com/office/drawing/2014/main" id="{4FCA9709-0E91-D5C8-6BEB-D901F59392EC}"/>
              </a:ext>
            </a:extLst>
          </p:cNvPr>
          <p:cNvGrpSpPr/>
          <p:nvPr/>
        </p:nvGrpSpPr>
        <p:grpSpPr>
          <a:xfrm>
            <a:off x="721599" y="1378091"/>
            <a:ext cx="1119696" cy="1488201"/>
            <a:chOff x="1828799" y="1798501"/>
            <a:chExt cx="1163784" cy="1546799"/>
          </a:xfrm>
        </p:grpSpPr>
        <p:sp>
          <p:nvSpPr>
            <p:cNvPr id="7" name="Graphic 4">
              <a:extLst>
                <a:ext uri="{FF2B5EF4-FFF2-40B4-BE49-F238E27FC236}">
                  <a16:creationId xmlns:a16="http://schemas.microsoft.com/office/drawing/2014/main" id="{7FDC3BF8-50BD-2189-A3A7-9B073EF988B5}"/>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4">
              <a:extLst>
                <a:ext uri="{FF2B5EF4-FFF2-40B4-BE49-F238E27FC236}">
                  <a16:creationId xmlns:a16="http://schemas.microsoft.com/office/drawing/2014/main" id="{90547F0B-30AB-A258-369E-2D3C8EBF59C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02</a:t>
              </a:r>
            </a:p>
          </p:txBody>
        </p:sp>
      </p:grpSp>
    </p:spTree>
    <p:extLst>
      <p:ext uri="{BB962C8B-B14F-4D97-AF65-F5344CB8AC3E}">
        <p14:creationId xmlns:p14="http://schemas.microsoft.com/office/powerpoint/2010/main" val="310192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416C46-8DB1-9408-9A56-EE367163CF65}"/>
              </a:ext>
            </a:extLst>
          </p:cNvPr>
          <p:cNvSpPr>
            <a:spLocks noGrp="1"/>
          </p:cNvSpPr>
          <p:nvPr>
            <p:ph type="body" sz="quarter" idx="27"/>
          </p:nvPr>
        </p:nvSpPr>
        <p:spPr/>
        <p:txBody>
          <a:bodyPr/>
          <a:lstStyle/>
          <a:p>
            <a:r>
              <a:rPr lang="sv" dirty="0"/>
              <a:t>DET BEHÖVS FINANSIERING FÖR 4 VIKTIGA FASER</a:t>
            </a:r>
          </a:p>
        </p:txBody>
      </p:sp>
      <p:cxnSp>
        <p:nvCxnSpPr>
          <p:cNvPr id="14" name="Straight Connector 13">
            <a:extLst>
              <a:ext uri="{FF2B5EF4-FFF2-40B4-BE49-F238E27FC236}">
                <a16:creationId xmlns:a16="http://schemas.microsoft.com/office/drawing/2014/main" id="{921963DF-CBD5-2924-CD1A-9F93B684C210}"/>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2180492" y="1756269"/>
            <a:ext cx="6717323"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KASSAFLÖDE FÖR ATT DRIVA DITT FÖRETAG</a:t>
            </a:r>
          </a:p>
        </p:txBody>
      </p:sp>
      <p:grpSp>
        <p:nvGrpSpPr>
          <p:cNvPr id="6" name="Group 5">
            <a:extLst>
              <a:ext uri="{FF2B5EF4-FFF2-40B4-BE49-F238E27FC236}">
                <a16:creationId xmlns:a16="http://schemas.microsoft.com/office/drawing/2014/main" id="{4FCA9709-0E91-D5C8-6BEB-D901F59392EC}"/>
              </a:ext>
            </a:extLst>
          </p:cNvPr>
          <p:cNvGrpSpPr/>
          <p:nvPr/>
        </p:nvGrpSpPr>
        <p:grpSpPr>
          <a:xfrm>
            <a:off x="721599" y="1378091"/>
            <a:ext cx="1119696" cy="1488201"/>
            <a:chOff x="1828799" y="1798501"/>
            <a:chExt cx="1163784" cy="1546799"/>
          </a:xfrm>
        </p:grpSpPr>
        <p:sp>
          <p:nvSpPr>
            <p:cNvPr id="7" name="Graphic 4">
              <a:extLst>
                <a:ext uri="{FF2B5EF4-FFF2-40B4-BE49-F238E27FC236}">
                  <a16:creationId xmlns:a16="http://schemas.microsoft.com/office/drawing/2014/main" id="{7FDC3BF8-50BD-2189-A3A7-9B073EF988B5}"/>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4">
              <a:extLst>
                <a:ext uri="{FF2B5EF4-FFF2-40B4-BE49-F238E27FC236}">
                  <a16:creationId xmlns:a16="http://schemas.microsoft.com/office/drawing/2014/main" id="{90547F0B-30AB-A258-369E-2D3C8EBF59C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03</a:t>
              </a:r>
            </a:p>
          </p:txBody>
        </p:sp>
      </p:grpSp>
      <p:sp>
        <p:nvSpPr>
          <p:cNvPr id="3" name="Text Placeholder 7">
            <a:extLst>
              <a:ext uri="{FF2B5EF4-FFF2-40B4-BE49-F238E27FC236}">
                <a16:creationId xmlns:a16="http://schemas.microsoft.com/office/drawing/2014/main" id="{94CA1918-14DA-AAC9-1888-4A91DBBD686D}"/>
              </a:ext>
            </a:extLst>
          </p:cNvPr>
          <p:cNvSpPr txBox="1">
            <a:spLocks/>
          </p:cNvSpPr>
          <p:nvPr/>
        </p:nvSpPr>
        <p:spPr>
          <a:xfrm>
            <a:off x="2180492" y="2936631"/>
            <a:ext cx="9319845" cy="321410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dirty="0"/>
              <a:t>Att ha ett hälsosamt kassaflöde igång är avgörande för att starta ett företag. "Kontanter är kung eller drottning!" eftersom farorna med att få ont om kontanter är mycket verkliga för de flesta nystartade företag.</a:t>
            </a:r>
          </a:p>
          <a:p>
            <a:pPr>
              <a:buClr>
                <a:srgbClr val="B6D1E1"/>
              </a:buClr>
            </a:pPr>
            <a:endParaRPr lang="en-US" dirty="0"/>
          </a:p>
          <a:p>
            <a:pPr>
              <a:buClr>
                <a:srgbClr val="B6D1E1"/>
              </a:buClr>
            </a:pPr>
            <a:r>
              <a:rPr lang="sv" sz="2400" b="1" i="1" dirty="0">
                <a:solidFill>
                  <a:srgbClr val="94C7B0"/>
                </a:solidFill>
              </a:rPr>
              <a:t>En grundläggande kassaflödesprognos hjälper dig att identifiera var din livsmedelsverksamhet kommer att behöva stöd, antingen från egna resurser eller från en annan finansieringskälla (se nästa avsnitt).</a:t>
            </a:r>
          </a:p>
          <a:p>
            <a:pPr>
              <a:buClr>
                <a:srgbClr val="B6D1E1"/>
              </a:buClr>
            </a:pPr>
            <a:endParaRPr lang="en-US" dirty="0"/>
          </a:p>
          <a:p>
            <a:pPr>
              <a:buClr>
                <a:srgbClr val="B6D1E1"/>
              </a:buClr>
            </a:pPr>
            <a:r>
              <a:rPr lang="sv" dirty="0"/>
              <a:t>Att prognostisera kassaflöde handlar om kvalificerade gissningar, och det är mycket viktigt att samla bevis som stöder de siffror du beräknar.</a:t>
            </a:r>
          </a:p>
          <a:p>
            <a:pPr>
              <a:buClr>
                <a:srgbClr val="B6D1E1"/>
              </a:buClr>
            </a:pPr>
            <a:endParaRPr lang="en-US" dirty="0"/>
          </a:p>
        </p:txBody>
      </p:sp>
    </p:spTree>
    <p:extLst>
      <p:ext uri="{BB962C8B-B14F-4D97-AF65-F5344CB8AC3E}">
        <p14:creationId xmlns:p14="http://schemas.microsoft.com/office/powerpoint/2010/main" val="1297908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416C46-8DB1-9408-9A56-EE367163CF65}"/>
              </a:ext>
            </a:extLst>
          </p:cNvPr>
          <p:cNvSpPr>
            <a:spLocks noGrp="1"/>
          </p:cNvSpPr>
          <p:nvPr>
            <p:ph type="body" sz="quarter" idx="27"/>
          </p:nvPr>
        </p:nvSpPr>
        <p:spPr/>
        <p:txBody>
          <a:bodyPr/>
          <a:lstStyle/>
          <a:p>
            <a:r>
              <a:rPr lang="sv" dirty="0"/>
              <a:t>DET BEHÖVS FINANSIERING FÖR 4 VIKTIGA FASER</a:t>
            </a:r>
          </a:p>
        </p:txBody>
      </p:sp>
      <p:cxnSp>
        <p:nvCxnSpPr>
          <p:cNvPr id="14" name="Straight Connector 13">
            <a:extLst>
              <a:ext uri="{FF2B5EF4-FFF2-40B4-BE49-F238E27FC236}">
                <a16:creationId xmlns:a16="http://schemas.microsoft.com/office/drawing/2014/main" id="{921963DF-CBD5-2924-CD1A-9F93B684C210}"/>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1973664" y="1375269"/>
            <a:ext cx="9952054" cy="572435"/>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KASSAFLÖDE FÖR ATT DRIVA DITT FÖRETAG – NÅGRA TIPS</a:t>
            </a:r>
          </a:p>
        </p:txBody>
      </p:sp>
      <p:grpSp>
        <p:nvGrpSpPr>
          <p:cNvPr id="6" name="Group 5">
            <a:extLst>
              <a:ext uri="{FF2B5EF4-FFF2-40B4-BE49-F238E27FC236}">
                <a16:creationId xmlns:a16="http://schemas.microsoft.com/office/drawing/2014/main" id="{4FCA9709-0E91-D5C8-6BEB-D901F59392EC}"/>
              </a:ext>
            </a:extLst>
          </p:cNvPr>
          <p:cNvGrpSpPr/>
          <p:nvPr/>
        </p:nvGrpSpPr>
        <p:grpSpPr>
          <a:xfrm>
            <a:off x="721599" y="1378091"/>
            <a:ext cx="1119696" cy="1488201"/>
            <a:chOff x="1828799" y="1798501"/>
            <a:chExt cx="1163784" cy="1546799"/>
          </a:xfrm>
        </p:grpSpPr>
        <p:sp>
          <p:nvSpPr>
            <p:cNvPr id="7" name="Graphic 4">
              <a:extLst>
                <a:ext uri="{FF2B5EF4-FFF2-40B4-BE49-F238E27FC236}">
                  <a16:creationId xmlns:a16="http://schemas.microsoft.com/office/drawing/2014/main" id="{7FDC3BF8-50BD-2189-A3A7-9B073EF988B5}"/>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4">
              <a:extLst>
                <a:ext uri="{FF2B5EF4-FFF2-40B4-BE49-F238E27FC236}">
                  <a16:creationId xmlns:a16="http://schemas.microsoft.com/office/drawing/2014/main" id="{90547F0B-30AB-A258-369E-2D3C8EBF59C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03</a:t>
              </a:r>
            </a:p>
          </p:txBody>
        </p:sp>
      </p:grpSp>
      <p:sp>
        <p:nvSpPr>
          <p:cNvPr id="3" name="Text Placeholder 7">
            <a:extLst>
              <a:ext uri="{FF2B5EF4-FFF2-40B4-BE49-F238E27FC236}">
                <a16:creationId xmlns:a16="http://schemas.microsoft.com/office/drawing/2014/main" id="{94CA1918-14DA-AAC9-1888-4A91DBBD686D}"/>
              </a:ext>
            </a:extLst>
          </p:cNvPr>
          <p:cNvSpPr txBox="1">
            <a:spLocks/>
          </p:cNvSpPr>
          <p:nvPr/>
        </p:nvSpPr>
        <p:spPr>
          <a:xfrm>
            <a:off x="1985362" y="2224540"/>
            <a:ext cx="9671539" cy="346029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Clr>
                <a:srgbClr val="B6D1E1"/>
              </a:buClr>
              <a:buFont typeface="Arial" panose="020B0604020202020204" pitchFamily="34" charset="0"/>
              <a:buChar char="•"/>
            </a:pPr>
            <a:r>
              <a:rPr lang="sv" dirty="0"/>
              <a:t>Prata med potentiella kunder och ta reda på deras behov. I vissa fall kan du förhandssälja/hämta beställningar.</a:t>
            </a:r>
          </a:p>
          <a:p>
            <a:pPr marL="342900" indent="-342900">
              <a:buClr>
                <a:srgbClr val="B6D1E1"/>
              </a:buClr>
              <a:buFont typeface="Arial" panose="020B0604020202020204" pitchFamily="34" charset="0"/>
              <a:buChar char="•"/>
            </a:pPr>
            <a:r>
              <a:rPr lang="sv" b="1" dirty="0"/>
              <a:t>Förhandsförsäljning </a:t>
            </a:r>
            <a:r>
              <a:rPr lang="sv" dirty="0"/>
              <a:t>– Kunder förbeställer ibland till ett förmånligt pris och köper (och ibland till och med betalar) i förväg för att säkerställa att de har din matprodukt när de vill ha den. Catering vid ett evenemang är ett bra exempel – du MÅSTE ta ut en handpenning för din egen säkerhet och ditt kassaflöde.</a:t>
            </a:r>
          </a:p>
        </p:txBody>
      </p:sp>
      <p:sp>
        <p:nvSpPr>
          <p:cNvPr id="4" name="Rectangle 3">
            <a:extLst>
              <a:ext uri="{FF2B5EF4-FFF2-40B4-BE49-F238E27FC236}">
                <a16:creationId xmlns:a16="http://schemas.microsoft.com/office/drawing/2014/main" id="{A3304335-9123-FD31-CDE9-49408D42F8A5}"/>
              </a:ext>
            </a:extLst>
          </p:cNvPr>
          <p:cNvSpPr/>
          <p:nvPr/>
        </p:nvSpPr>
        <p:spPr>
          <a:xfrm>
            <a:off x="2432286" y="4699448"/>
            <a:ext cx="11131061" cy="2110154"/>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75D46235-B337-8A9C-4E4B-BF808D881E66}"/>
              </a:ext>
            </a:extLst>
          </p:cNvPr>
          <p:cNvGrpSpPr/>
          <p:nvPr/>
        </p:nvGrpSpPr>
        <p:grpSpPr>
          <a:xfrm>
            <a:off x="9146435" y="4152457"/>
            <a:ext cx="2788753" cy="578690"/>
            <a:chOff x="2045517" y="6166884"/>
            <a:chExt cx="2788753" cy="578690"/>
          </a:xfrm>
        </p:grpSpPr>
        <p:sp>
          <p:nvSpPr>
            <p:cNvPr id="9" name="Rectangle 8">
              <a:extLst>
                <a:ext uri="{FF2B5EF4-FFF2-40B4-BE49-F238E27FC236}">
                  <a16:creationId xmlns:a16="http://schemas.microsoft.com/office/drawing/2014/main" id="{6EA87155-3456-F844-6F2D-A750B5910F98}"/>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716FE2-6630-832D-2FA0-23D40466EB8A}"/>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457AD20-E94F-69DC-84AE-FB32C4E0A03A}"/>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sv" sz="3000" b="1" dirty="0">
                  <a:effectLst/>
                  <a:latin typeface="Calibri" panose="020F0502020204030204" pitchFamily="34" charset="0"/>
                  <a:ea typeface="Times New Roman" panose="02020603050405020304" pitchFamily="18" charset="0"/>
                  <a:cs typeface="Times New Roman" panose="02020603050405020304" pitchFamily="18" charset="0"/>
                </a:rPr>
                <a:t>Utöva</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2" name="Graphic 11" descr="Clipboard Partially Ticked outline">
              <a:extLst>
                <a:ext uri="{FF2B5EF4-FFF2-40B4-BE49-F238E27FC236}">
                  <a16:creationId xmlns:a16="http://schemas.microsoft.com/office/drawing/2014/main" id="{2BE73180-194D-F167-8ECA-98B888EA0F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3" name="Text Placeholder 2">
            <a:extLst>
              <a:ext uri="{FF2B5EF4-FFF2-40B4-BE49-F238E27FC236}">
                <a16:creationId xmlns:a16="http://schemas.microsoft.com/office/drawing/2014/main" id="{889A9EA9-47AA-880A-997B-CA7D18C96BF4}"/>
              </a:ext>
            </a:extLst>
          </p:cNvPr>
          <p:cNvSpPr txBox="1">
            <a:spLocks/>
          </p:cNvSpPr>
          <p:nvPr/>
        </p:nvSpPr>
        <p:spPr>
          <a:xfrm>
            <a:off x="828991" y="4750359"/>
            <a:ext cx="2510411" cy="81098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b="1" dirty="0">
                <a:solidFill>
                  <a:srgbClr val="94C7B0"/>
                </a:solidFill>
              </a:rPr>
              <a:t>Rita en enkel kassaflödesprognos i ett månatligt kalkylblad</a:t>
            </a:r>
            <a:endParaRPr lang="en-US" b="1" dirty="0">
              <a:solidFill>
                <a:srgbClr val="94C7B0"/>
              </a:solidFill>
            </a:endParaRPr>
          </a:p>
        </p:txBody>
      </p:sp>
      <p:sp>
        <p:nvSpPr>
          <p:cNvPr id="15" name="Text Placeholder 7">
            <a:extLst>
              <a:ext uri="{FF2B5EF4-FFF2-40B4-BE49-F238E27FC236}">
                <a16:creationId xmlns:a16="http://schemas.microsoft.com/office/drawing/2014/main" id="{B44CF808-E70B-F36F-E89A-64BC8826E0D0}"/>
              </a:ext>
            </a:extLst>
          </p:cNvPr>
          <p:cNvSpPr txBox="1">
            <a:spLocks/>
          </p:cNvSpPr>
          <p:nvPr/>
        </p:nvSpPr>
        <p:spPr>
          <a:xfrm>
            <a:off x="3323493" y="4783016"/>
            <a:ext cx="8247185" cy="1793631"/>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dirty="0"/>
              <a:t>Visa hur mycket du förväntar dig att få in från försäljningen (dina kundfordringar) baserat på din försäljningsprognos), hur mycket det kostar att stödja försäljningen och alla fasta kostnader som behövs för att driva livsmedelsverksamheten (hyra, räkningar för allmännyttiga tjänster, löner, försäkringar </a:t>
            </a:r>
            <a:r>
              <a:rPr lang="sv" dirty="0" err="1"/>
              <a:t>etc. </a:t>
            </a:r>
            <a:r>
              <a:rPr lang="sv" dirty="0"/>
              <a:t>). Se nästa sida ….</a:t>
            </a:r>
          </a:p>
        </p:txBody>
      </p:sp>
    </p:spTree>
    <p:extLst>
      <p:ext uri="{BB962C8B-B14F-4D97-AF65-F5344CB8AC3E}">
        <p14:creationId xmlns:p14="http://schemas.microsoft.com/office/powerpoint/2010/main" val="707902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04300-CD6A-537D-0DE6-A2A90900DFD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A401407-79B4-792E-9D8B-87389D273E1D}"/>
              </a:ext>
            </a:extLst>
          </p:cNvPr>
          <p:cNvSpPr>
            <a:spLocks noGrp="1"/>
          </p:cNvSpPr>
          <p:nvPr>
            <p:ph type="body" sz="quarter" idx="27"/>
          </p:nvPr>
        </p:nvSpPr>
        <p:spPr/>
        <p:txBody>
          <a:bodyPr/>
          <a:lstStyle/>
          <a:p>
            <a:r>
              <a:rPr lang="sv" dirty="0"/>
              <a:t>BEHÖVS FINANSIERING FÖR 4 VIKTIGA FASER</a:t>
            </a:r>
          </a:p>
        </p:txBody>
      </p:sp>
      <p:cxnSp>
        <p:nvCxnSpPr>
          <p:cNvPr id="14" name="Straight Connector 13">
            <a:extLst>
              <a:ext uri="{FF2B5EF4-FFF2-40B4-BE49-F238E27FC236}">
                <a16:creationId xmlns:a16="http://schemas.microsoft.com/office/drawing/2014/main" id="{E682A6E7-7901-22A3-DD78-E47DF0CB5029}"/>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C8CF4668-1316-F8F7-C138-BBB412810A1E}"/>
              </a:ext>
            </a:extLst>
          </p:cNvPr>
          <p:cNvSpPr txBox="1">
            <a:spLocks/>
          </p:cNvSpPr>
          <p:nvPr/>
        </p:nvSpPr>
        <p:spPr>
          <a:xfrm>
            <a:off x="751412" y="1466704"/>
            <a:ext cx="8950570"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KASSAFLÖDE, ett exempel – burkar med sylt</a:t>
            </a:r>
          </a:p>
        </p:txBody>
      </p:sp>
      <p:grpSp>
        <p:nvGrpSpPr>
          <p:cNvPr id="5" name="Group 4">
            <a:extLst>
              <a:ext uri="{FF2B5EF4-FFF2-40B4-BE49-F238E27FC236}">
                <a16:creationId xmlns:a16="http://schemas.microsoft.com/office/drawing/2014/main" id="{B06CA1C1-3EAC-B307-5730-8A5189384D40}"/>
              </a:ext>
            </a:extLst>
          </p:cNvPr>
          <p:cNvGrpSpPr/>
          <p:nvPr/>
        </p:nvGrpSpPr>
        <p:grpSpPr>
          <a:xfrm>
            <a:off x="8876414" y="1317007"/>
            <a:ext cx="2788753" cy="578690"/>
            <a:chOff x="2045517" y="6166884"/>
            <a:chExt cx="2788753" cy="578690"/>
          </a:xfrm>
        </p:grpSpPr>
        <p:sp>
          <p:nvSpPr>
            <p:cNvPr id="9" name="Rectangle 8">
              <a:extLst>
                <a:ext uri="{FF2B5EF4-FFF2-40B4-BE49-F238E27FC236}">
                  <a16:creationId xmlns:a16="http://schemas.microsoft.com/office/drawing/2014/main" id="{7FF27B7E-9FF8-EEE0-4292-563AE919E480}"/>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1DBA48-B39E-9BAC-680C-36BA16B6DD3D}"/>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F76CC-CAA0-BCBA-E86F-792C1EA9C7C7}"/>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sv" sz="3000" b="1" dirty="0">
                  <a:effectLst/>
                  <a:latin typeface="Calibri" panose="020F0502020204030204" pitchFamily="34" charset="0"/>
                  <a:ea typeface="Times New Roman" panose="02020603050405020304" pitchFamily="18" charset="0"/>
                  <a:cs typeface="Times New Roman" panose="02020603050405020304" pitchFamily="18" charset="0"/>
                </a:rPr>
                <a:t>Utöva</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2" name="Graphic 11" descr="Clipboard Partially Ticked outline">
              <a:extLst>
                <a:ext uri="{FF2B5EF4-FFF2-40B4-BE49-F238E27FC236}">
                  <a16:creationId xmlns:a16="http://schemas.microsoft.com/office/drawing/2014/main" id="{29981ACA-D2D1-3FA8-86CD-CFFAC49E57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5" name="Text Placeholder 7">
            <a:extLst>
              <a:ext uri="{FF2B5EF4-FFF2-40B4-BE49-F238E27FC236}">
                <a16:creationId xmlns:a16="http://schemas.microsoft.com/office/drawing/2014/main" id="{7A3C77ED-B518-18E3-80EE-9567F3544229}"/>
              </a:ext>
            </a:extLst>
          </p:cNvPr>
          <p:cNvSpPr txBox="1">
            <a:spLocks/>
          </p:cNvSpPr>
          <p:nvPr/>
        </p:nvSpPr>
        <p:spPr>
          <a:xfrm>
            <a:off x="551497" y="4125893"/>
            <a:ext cx="11307017" cy="1793631"/>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sz="2000" b="1" dirty="0"/>
              <a:t>Vad den här tabellen visar: </a:t>
            </a:r>
            <a:r>
              <a:rPr lang="sv" sz="2000" dirty="0"/>
              <a:t>För varje </a:t>
            </a:r>
            <a:r>
              <a:rPr lang="sv" sz="2000" b="1" dirty="0"/>
              <a:t>månad </a:t>
            </a:r>
            <a:r>
              <a:rPr lang="sv" sz="2000" dirty="0"/>
              <a:t>spåras sylt-verksamheten:</a:t>
            </a:r>
          </a:p>
          <a:p>
            <a:pPr marL="342900" indent="-342900">
              <a:buFont typeface="Arial" panose="020B0604020202020204" pitchFamily="34" charset="0"/>
              <a:buChar char="•"/>
            </a:pPr>
            <a:r>
              <a:rPr lang="sv" sz="2000" b="1" dirty="0"/>
              <a:t>Förväntad försäljning </a:t>
            </a:r>
            <a:r>
              <a:rPr lang="sv" sz="2000" dirty="0"/>
              <a:t>– total prognostiserad försäljning</a:t>
            </a:r>
            <a:endParaRPr lang="sv" sz="2000" dirty="0">
              <a:ea typeface="Calibri"/>
              <a:cs typeface="Calibri"/>
            </a:endParaRPr>
          </a:p>
          <a:p>
            <a:pPr marL="342900" indent="-342900">
              <a:buFont typeface="Arial" panose="020B0604020202020204" pitchFamily="34" charset="0"/>
              <a:buChar char="•"/>
            </a:pPr>
            <a:r>
              <a:rPr lang="sv" sz="2000" b="1" dirty="0"/>
              <a:t>Faktisk försäljning </a:t>
            </a:r>
            <a:r>
              <a:rPr lang="sv" sz="2000" dirty="0"/>
              <a:t>– faktisk inkomst som mottagits den månaden (från nuvarande eller tidigare försäljning).</a:t>
            </a:r>
          </a:p>
          <a:p>
            <a:pPr marL="342900" indent="-342900">
              <a:buFont typeface="Arial" panose="020B0604020202020204" pitchFamily="34" charset="0"/>
              <a:buChar char="•"/>
            </a:pPr>
            <a:r>
              <a:rPr lang="sv" sz="2000" b="1" dirty="0"/>
              <a:t>Kostnad för sålda varor (COGS) </a:t>
            </a:r>
            <a:r>
              <a:rPr lang="sv" sz="2000" dirty="0"/>
              <a:t>– rörliga kostnader kopplade till produktionsvolymen (ingredienser, burkar, etiketter).</a:t>
            </a:r>
          </a:p>
          <a:p>
            <a:pPr marL="342900" indent="-342900">
              <a:buFont typeface="Arial" panose="020B0604020202020204" pitchFamily="34" charset="0"/>
              <a:buChar char="•"/>
            </a:pPr>
            <a:r>
              <a:rPr lang="sv" sz="2000" b="1" dirty="0"/>
              <a:t>Fasta kostnader </a:t>
            </a:r>
            <a:r>
              <a:rPr lang="sv" sz="2000" dirty="0"/>
              <a:t>– löpande utgifter som hyra, försäkring och el och vatten (här: 1500 €/månad).</a:t>
            </a:r>
          </a:p>
          <a:p>
            <a:pPr marL="342900" indent="-342900">
              <a:buFont typeface="Arial" panose="020B0604020202020204" pitchFamily="34" charset="0"/>
              <a:buChar char="•"/>
            </a:pPr>
            <a:r>
              <a:rPr lang="sv" sz="2000" b="1" dirty="0"/>
              <a:t>Nettokassaflöde </a:t>
            </a:r>
            <a:r>
              <a:rPr lang="sv" sz="2000" dirty="0"/>
              <a:t>– vad som återstår efter att man dragit av kostnaderna och fasta kostnader från intjänade kassaflöden.</a:t>
            </a:r>
          </a:p>
        </p:txBody>
      </p:sp>
      <p:pic>
        <p:nvPicPr>
          <p:cNvPr id="17" name="Picture 16">
            <a:extLst>
              <a:ext uri="{FF2B5EF4-FFF2-40B4-BE49-F238E27FC236}">
                <a16:creationId xmlns:a16="http://schemas.microsoft.com/office/drawing/2014/main" id="{5F94BDED-C4D4-D1D6-9F23-27911D82A01C}"/>
              </a:ext>
            </a:extLst>
          </p:cNvPr>
          <p:cNvPicPr>
            <a:picLocks noChangeAspect="1"/>
          </p:cNvPicPr>
          <p:nvPr/>
        </p:nvPicPr>
        <p:blipFill>
          <a:blip r:embed="rId4"/>
          <a:stretch>
            <a:fillRect/>
          </a:stretch>
        </p:blipFill>
        <p:spPr>
          <a:xfrm>
            <a:off x="941088" y="2092769"/>
            <a:ext cx="5726638" cy="2037877"/>
          </a:xfrm>
          <a:prstGeom prst="rect">
            <a:avLst/>
          </a:prstGeom>
        </p:spPr>
      </p:pic>
      <p:graphicFrame>
        <p:nvGraphicFramePr>
          <p:cNvPr id="3" name="Object 2">
            <a:extLst>
              <a:ext uri="{FF2B5EF4-FFF2-40B4-BE49-F238E27FC236}">
                <a16:creationId xmlns:a16="http://schemas.microsoft.com/office/drawing/2014/main" id="{0CD16069-F8B7-BD7F-5960-667FC459AB2C}"/>
              </a:ext>
            </a:extLst>
          </p:cNvPr>
          <p:cNvGraphicFramePr>
            <a:graphicFrameLocks noChangeAspect="1"/>
          </p:cNvGraphicFramePr>
          <p:nvPr>
            <p:extLst>
              <p:ext uri="{D42A27DB-BD31-4B8C-83A1-F6EECF244321}">
                <p14:modId xmlns:p14="http://schemas.microsoft.com/office/powerpoint/2010/main" val="621020419"/>
              </p:ext>
            </p:extLst>
          </p:nvPr>
        </p:nvGraphicFramePr>
        <p:xfrm>
          <a:off x="9868006" y="2105396"/>
          <a:ext cx="914400" cy="781050"/>
        </p:xfrm>
        <a:graphic>
          <a:graphicData uri="http://schemas.openxmlformats.org/presentationml/2006/ole">
            <mc:AlternateContent xmlns:mc="http://schemas.openxmlformats.org/markup-compatibility/2006">
              <mc:Choice xmlns:v="urn:schemas-microsoft-com:vml" Requires="v">
                <p:oleObj name="Macro-Enabled Worksheet" showAsIcon="1" r:id="rId5" imgW="914249" imgH="781050" progId="Excel.SheetMacroEnabled.12">
                  <p:embed/>
                </p:oleObj>
              </mc:Choice>
              <mc:Fallback>
                <p:oleObj name="Macro-Enabled Worksheet" showAsIcon="1" r:id="rId5" imgW="914249" imgH="781050" progId="Excel.SheetMacroEnabled.12">
                  <p:embed/>
                  <p:pic>
                    <p:nvPicPr>
                      <p:cNvPr id="3" name="Object 2">
                        <a:extLst>
                          <a:ext uri="{FF2B5EF4-FFF2-40B4-BE49-F238E27FC236}">
                            <a16:creationId xmlns:a16="http://schemas.microsoft.com/office/drawing/2014/main" id="{0CD16069-F8B7-BD7F-5960-667FC459AB2C}"/>
                          </a:ext>
                        </a:extLst>
                      </p:cNvPr>
                      <p:cNvPicPr/>
                      <p:nvPr/>
                    </p:nvPicPr>
                    <p:blipFill>
                      <a:blip r:embed="rId6"/>
                      <a:stretch>
                        <a:fillRect/>
                      </a:stretch>
                    </p:blipFill>
                    <p:spPr>
                      <a:xfrm>
                        <a:off x="9868006" y="2105396"/>
                        <a:ext cx="914400" cy="78105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9E2459AE-6CB6-B89F-0B84-775A9036412A}"/>
              </a:ext>
            </a:extLst>
          </p:cNvPr>
          <p:cNvSpPr txBox="1"/>
          <p:nvPr/>
        </p:nvSpPr>
        <p:spPr>
          <a:xfrm>
            <a:off x="8991812" y="2875698"/>
            <a:ext cx="2666788" cy="830997"/>
          </a:xfrm>
          <a:prstGeom prst="rect">
            <a:avLst/>
          </a:prstGeom>
          <a:noFill/>
        </p:spPr>
        <p:txBody>
          <a:bodyPr wrap="square" rtlCol="0">
            <a:spAutoFit/>
          </a:bodyPr>
          <a:lstStyle/>
          <a:p>
            <a:r>
              <a:rPr lang="sv" sz="1600" b="1" dirty="0"/>
              <a:t>Dubbelklicka på den här Excel-ikonen för att ladda ner och spara en mall som du kan använda.</a:t>
            </a:r>
          </a:p>
        </p:txBody>
      </p:sp>
    </p:spTree>
    <p:extLst>
      <p:ext uri="{BB962C8B-B14F-4D97-AF65-F5344CB8AC3E}">
        <p14:creationId xmlns:p14="http://schemas.microsoft.com/office/powerpoint/2010/main" val="2660862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416C46-8DB1-9408-9A56-EE367163CF65}"/>
              </a:ext>
            </a:extLst>
          </p:cNvPr>
          <p:cNvSpPr>
            <a:spLocks noGrp="1"/>
          </p:cNvSpPr>
          <p:nvPr>
            <p:ph type="body" sz="quarter" idx="27"/>
          </p:nvPr>
        </p:nvSpPr>
        <p:spPr/>
        <p:txBody>
          <a:bodyPr/>
          <a:lstStyle/>
          <a:p>
            <a:r>
              <a:rPr lang="sv" dirty="0"/>
              <a:t>MÅNADLIG ÖVERSIKT FÖR VÅR SYLT-VERKSAMHET</a:t>
            </a:r>
          </a:p>
        </p:txBody>
      </p:sp>
      <p:sp>
        <p:nvSpPr>
          <p:cNvPr id="3" name="Text Placeholder 7">
            <a:extLst>
              <a:ext uri="{FF2B5EF4-FFF2-40B4-BE49-F238E27FC236}">
                <a16:creationId xmlns:a16="http://schemas.microsoft.com/office/drawing/2014/main" id="{94CA1918-14DA-AAC9-1888-4A91DBBD686D}"/>
              </a:ext>
            </a:extLst>
          </p:cNvPr>
          <p:cNvSpPr txBox="1">
            <a:spLocks/>
          </p:cNvSpPr>
          <p:nvPr/>
        </p:nvSpPr>
        <p:spPr>
          <a:xfrm>
            <a:off x="214874" y="1031827"/>
            <a:ext cx="11219936" cy="3460292"/>
          </a:xfrm>
          <a:prstGeom prst="rect">
            <a:avLst/>
          </a:prstGeom>
        </p:spPr>
        <p:txBody>
          <a:bodyPr vert="horz" lIns="91440" tIns="45720" rIns="91440" bIns="45720" numCol="2"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sz="2000" b="1" dirty="0">
                <a:solidFill>
                  <a:srgbClr val="94C7B0"/>
                </a:solidFill>
              </a:rPr>
              <a:t>Januari</a:t>
            </a:r>
          </a:p>
          <a:p>
            <a:r>
              <a:rPr lang="sv" sz="2000" dirty="0"/>
              <a:t>Förväntad försäljning: 2000 euro, men endast 1800 euro insamlade.</a:t>
            </a:r>
          </a:p>
          <a:p>
            <a:r>
              <a:rPr lang="sv" sz="2000" dirty="0"/>
              <a:t>Höga kostnader: 600 € (Kostnadsföreskrifter) + 1500 € = 2100 € i totala utgifter.</a:t>
            </a:r>
          </a:p>
          <a:p>
            <a:r>
              <a:rPr lang="sv" sz="2000" dirty="0"/>
              <a:t>➤ </a:t>
            </a:r>
            <a:r>
              <a:rPr lang="sv" sz="2000" b="1" dirty="0"/>
              <a:t>Nettokassaflöde: -300 euro </a:t>
            </a:r>
            <a:r>
              <a:rPr lang="sv" sz="2000" dirty="0"/>
              <a:t>(löpande förlust denna månad).</a:t>
            </a:r>
          </a:p>
          <a:p>
            <a:r>
              <a:rPr lang="sv" sz="2000" b="1" dirty="0">
                <a:solidFill>
                  <a:srgbClr val="94C7B0"/>
                </a:solidFill>
              </a:rPr>
              <a:t>Februari</a:t>
            </a:r>
            <a:endParaRPr lang="sv" sz="2000" b="1" dirty="0">
              <a:solidFill>
                <a:srgbClr val="94C7B0"/>
              </a:solidFill>
              <a:ea typeface="Calibri"/>
              <a:cs typeface="Calibri"/>
            </a:endParaRPr>
          </a:p>
          <a:p>
            <a:r>
              <a:rPr lang="sv" sz="2000" dirty="0"/>
              <a:t>Försäljningen ökar något; kontantinkomsten är 2100 euro. ➤ Fortfarande </a:t>
            </a:r>
            <a:r>
              <a:rPr lang="sv" sz="2000" b="1" dirty="0"/>
              <a:t>-60 euro </a:t>
            </a:r>
            <a:r>
              <a:rPr lang="sv" sz="2000" dirty="0"/>
              <a:t>, men bättre än januari, närmar sig break-even.</a:t>
            </a:r>
          </a:p>
          <a:p>
            <a:r>
              <a:rPr lang="sv" sz="2000" b="1" dirty="0">
                <a:solidFill>
                  <a:srgbClr val="94C7B0"/>
                </a:solidFill>
              </a:rPr>
              <a:t>Mars</a:t>
            </a:r>
            <a:endParaRPr lang="sv" sz="2000" b="1" dirty="0">
              <a:solidFill>
                <a:srgbClr val="94C7B0"/>
              </a:solidFill>
              <a:ea typeface="Calibri"/>
              <a:cs typeface="Calibri"/>
            </a:endParaRPr>
          </a:p>
          <a:p>
            <a:r>
              <a:rPr lang="sv" sz="2000" dirty="0"/>
              <a:t>Fortsatt försäljningstillväxt: 2300 € insamlade. Varukostnaden är 750 € (högre på grund av ökad produktion).</a:t>
            </a:r>
          </a:p>
          <a:p>
            <a:r>
              <a:rPr lang="sv" sz="2000" dirty="0"/>
              <a:t>➤ Äntligen, </a:t>
            </a:r>
            <a:r>
              <a:rPr lang="sv" sz="2000" b="1" dirty="0"/>
              <a:t>50 euro positivt kassaflöde </a:t>
            </a:r>
            <a:r>
              <a:rPr lang="sv" sz="2000" dirty="0"/>
              <a:t>– företaget börjar gå med vinst.</a:t>
            </a:r>
            <a:br>
              <a:rPr lang="sv" sz="2000" dirty="0">
                <a:ea typeface="Calibri"/>
                <a:cs typeface="Calibri"/>
              </a:rPr>
            </a:br>
            <a:br>
              <a:rPr lang="sv" sz="2000" dirty="0"/>
            </a:br>
            <a:br>
              <a:rPr lang="sv" sz="2000" dirty="0"/>
            </a:br>
            <a:endParaRPr lang="sv" sz="2000" dirty="0"/>
          </a:p>
          <a:p>
            <a:br>
              <a:rPr lang="sv" sz="2000" b="1" dirty="0">
                <a:solidFill>
                  <a:srgbClr val="94C7B0"/>
                </a:solidFill>
              </a:rPr>
            </a:br>
            <a:r>
              <a:rPr lang="sv" sz="2000" b="1" dirty="0">
                <a:solidFill>
                  <a:srgbClr val="94C7B0"/>
                </a:solidFill>
              </a:rPr>
              <a:t>April till juli</a:t>
            </a:r>
            <a:endParaRPr lang="sv" sz="2000" b="1" dirty="0">
              <a:solidFill>
                <a:srgbClr val="94C7B0"/>
              </a:solidFill>
              <a:ea typeface="Calibri"/>
              <a:cs typeface="Calibri"/>
            </a:endParaRPr>
          </a:p>
          <a:p>
            <a:r>
              <a:rPr lang="sv" sz="2000" dirty="0"/>
              <a:t>Ständig förbättring: högre försäljning och effektiv verksamhet.</a:t>
            </a:r>
          </a:p>
          <a:p>
            <a:r>
              <a:rPr lang="sv" sz="2000" dirty="0"/>
              <a:t>Bästa månad: </a:t>
            </a:r>
            <a:r>
              <a:rPr lang="sv" sz="2000" b="1" dirty="0"/>
              <a:t>Juni </a:t>
            </a:r>
            <a:r>
              <a:rPr lang="sv" sz="2000" dirty="0"/>
              <a:t>med 3000 € insamlade, kostnader på 2460 €.</a:t>
            </a:r>
          </a:p>
          <a:p>
            <a:r>
              <a:rPr lang="sv" sz="2000" dirty="0"/>
              <a:t>➤ </a:t>
            </a:r>
            <a:r>
              <a:rPr lang="sv" sz="2000" b="1" dirty="0"/>
              <a:t>Nettokassaflöde: 540 euro </a:t>
            </a:r>
            <a:r>
              <a:rPr lang="sv" sz="2000" dirty="0"/>
              <a:t>i juni – en god marginal.</a:t>
            </a:r>
          </a:p>
          <a:p>
            <a:r>
              <a:rPr lang="sv" sz="2000" b="1" dirty="0">
                <a:solidFill>
                  <a:srgbClr val="94C7B0"/>
                </a:solidFill>
              </a:rPr>
              <a:t>Augusti till oktober</a:t>
            </a:r>
            <a:endParaRPr lang="sv" sz="2000" b="1" dirty="0">
              <a:solidFill>
                <a:srgbClr val="94C7B0"/>
              </a:solidFill>
              <a:ea typeface="Calibri"/>
              <a:cs typeface="Calibri"/>
            </a:endParaRPr>
          </a:p>
          <a:p>
            <a:r>
              <a:rPr lang="sv" sz="2000" dirty="0"/>
              <a:t>Liten säsongsnedgång, men fortfarande lönsam.</a:t>
            </a:r>
          </a:p>
          <a:p>
            <a:r>
              <a:rPr lang="sv" sz="2000" dirty="0"/>
              <a:t>Verksamheten är stabil och genererar </a:t>
            </a:r>
            <a:r>
              <a:rPr lang="sv" sz="2000" b="1" dirty="0"/>
              <a:t>positivt kassaflöde </a:t>
            </a:r>
            <a:r>
              <a:rPr lang="sv" sz="2000" dirty="0"/>
              <a:t>(t.ex. 330 euro i augusti).</a:t>
            </a:r>
          </a:p>
          <a:p>
            <a:endParaRPr lang="en-GB" sz="2000" b="1" dirty="0"/>
          </a:p>
          <a:p>
            <a:r>
              <a:rPr lang="sv" sz="2000" b="1" dirty="0">
                <a:solidFill>
                  <a:srgbClr val="94C7B0"/>
                </a:solidFill>
              </a:rPr>
              <a:t>November och december</a:t>
            </a:r>
          </a:p>
          <a:p>
            <a:r>
              <a:rPr lang="sv" sz="2000" dirty="0"/>
              <a:t>Lägre efterfrågan? Försäljningen minskar.</a:t>
            </a:r>
          </a:p>
          <a:p>
            <a:r>
              <a:rPr lang="sv" sz="2000" dirty="0"/>
              <a:t>Insamlade kontanter sjunker återigen under kostnaderna.</a:t>
            </a:r>
          </a:p>
          <a:p>
            <a:r>
              <a:rPr lang="sv" sz="2000" dirty="0"/>
              <a:t>➤ </a:t>
            </a:r>
            <a:r>
              <a:rPr lang="sv" sz="2000" b="1" dirty="0"/>
              <a:t>Negativt kassaflöde </a:t>
            </a:r>
            <a:r>
              <a:rPr lang="sv" sz="2000" dirty="0"/>
              <a:t>: -90 € respektive -130 €.</a:t>
            </a:r>
          </a:p>
          <a:p>
            <a:pPr marL="342900" indent="-342900">
              <a:buClr>
                <a:srgbClr val="B6D1E1"/>
              </a:buClr>
              <a:buFont typeface="Arial" panose="020B0604020202020204" pitchFamily="34" charset="0"/>
              <a:buChar char="•"/>
            </a:pPr>
            <a:endParaRPr lang="en-US" sz="2000" dirty="0"/>
          </a:p>
          <a:p>
            <a:pPr>
              <a:buClr>
                <a:srgbClr val="B6D1E1"/>
              </a:buClr>
            </a:pPr>
            <a:endParaRPr lang="en-US" sz="2000" dirty="0"/>
          </a:p>
          <a:p>
            <a:pPr marL="342900" indent="-342900">
              <a:buClr>
                <a:srgbClr val="B6D1E1"/>
              </a:buClr>
              <a:buFont typeface="Arial" panose="020B0604020202020204" pitchFamily="34" charset="0"/>
              <a:buChar char="•"/>
            </a:pPr>
            <a:endParaRPr lang="en-US" dirty="0"/>
          </a:p>
        </p:txBody>
      </p:sp>
    </p:spTree>
    <p:extLst>
      <p:ext uri="{BB962C8B-B14F-4D97-AF65-F5344CB8AC3E}">
        <p14:creationId xmlns:p14="http://schemas.microsoft.com/office/powerpoint/2010/main" val="4165301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F607E-4DD3-8E47-8DA2-99504899E78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51F3A63-1BCB-E799-7AE6-EC4993D8610B}"/>
              </a:ext>
            </a:extLst>
          </p:cNvPr>
          <p:cNvSpPr>
            <a:spLocks noGrp="1"/>
          </p:cNvSpPr>
          <p:nvPr>
            <p:ph type="body" sz="quarter" idx="27"/>
          </p:nvPr>
        </p:nvSpPr>
        <p:spPr/>
        <p:txBody>
          <a:bodyPr/>
          <a:lstStyle/>
          <a:p>
            <a:r>
              <a:rPr lang="sv" dirty="0"/>
              <a:t>VAD BÖR VÅR SYLT-AFFÄRSPLAN INNEHÅLLA?</a:t>
            </a:r>
          </a:p>
        </p:txBody>
      </p:sp>
      <p:sp>
        <p:nvSpPr>
          <p:cNvPr id="3" name="Text Placeholder 7">
            <a:extLst>
              <a:ext uri="{FF2B5EF4-FFF2-40B4-BE49-F238E27FC236}">
                <a16:creationId xmlns:a16="http://schemas.microsoft.com/office/drawing/2014/main" id="{41CEA75C-5CEF-A765-D788-D3E538FCD203}"/>
              </a:ext>
            </a:extLst>
          </p:cNvPr>
          <p:cNvSpPr txBox="1">
            <a:spLocks/>
          </p:cNvSpPr>
          <p:nvPr/>
        </p:nvSpPr>
        <p:spPr>
          <a:xfrm>
            <a:off x="280188" y="1314856"/>
            <a:ext cx="11219936" cy="346029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p:txBody>
      </p:sp>
      <p:sp>
        <p:nvSpPr>
          <p:cNvPr id="10" name="TextBox 9">
            <a:extLst>
              <a:ext uri="{FF2B5EF4-FFF2-40B4-BE49-F238E27FC236}">
                <a16:creationId xmlns:a16="http://schemas.microsoft.com/office/drawing/2014/main" id="{1465EAC2-BB05-AAC9-72AA-08862198EFB4}"/>
              </a:ext>
            </a:extLst>
          </p:cNvPr>
          <p:cNvSpPr txBox="1"/>
          <p:nvPr/>
        </p:nvSpPr>
        <p:spPr>
          <a:xfrm>
            <a:off x="510626" y="1031827"/>
            <a:ext cx="10692911" cy="6186309"/>
          </a:xfrm>
          <a:prstGeom prst="rect">
            <a:avLst/>
          </a:prstGeom>
          <a:noFill/>
        </p:spPr>
        <p:txBody>
          <a:bodyPr wrap="square" lIns="91440" tIns="45720" rIns="91440" bIns="45720" anchor="t">
            <a:spAutoFit/>
          </a:bodyPr>
          <a:lstStyle/>
          <a:p>
            <a:r>
              <a:rPr lang="sv" sz="2000" b="1" dirty="0"/>
              <a:t>1. Planera för kassaflödesförseningen</a:t>
            </a:r>
            <a:endParaRPr lang="sv" sz="2000" b="1" dirty="0">
              <a:ea typeface="Calibri"/>
              <a:cs typeface="Calibri"/>
            </a:endParaRPr>
          </a:p>
          <a:p>
            <a:r>
              <a:rPr lang="sv" sz="2000" dirty="0"/>
              <a:t>Även om försäljningen ser bra ut på pappret, kommer pengarna inte alltid direkt.</a:t>
            </a:r>
            <a:endParaRPr lang="sv" sz="2000">
              <a:ea typeface="Calibri"/>
              <a:cs typeface="Calibri"/>
            </a:endParaRPr>
          </a:p>
          <a:p>
            <a:r>
              <a:rPr lang="sv" sz="2000" b="1" dirty="0">
                <a:solidFill>
                  <a:srgbClr val="B6D1E1"/>
                </a:solidFill>
              </a:rPr>
              <a:t>Åtgärder:</a:t>
            </a:r>
            <a:endParaRPr lang="sv" sz="2000" b="1" dirty="0">
              <a:solidFill>
                <a:srgbClr val="B6D1E1"/>
              </a:solidFill>
              <a:ea typeface="Calibri"/>
              <a:cs typeface="Calibri"/>
            </a:endParaRPr>
          </a:p>
          <a:p>
            <a:pPr marL="285750" indent="-285750">
              <a:buFont typeface="Arial" panose="020B0604020202020204" pitchFamily="34" charset="0"/>
              <a:buChar char="•"/>
            </a:pPr>
            <a:r>
              <a:rPr lang="sv" sz="2000" dirty="0"/>
              <a:t>Skapa en kassareserv (sparbuffert) för att täcka 1–3 månaders utgifter.</a:t>
            </a:r>
            <a:endParaRPr lang="sv" sz="2000" dirty="0">
              <a:ea typeface="Calibri"/>
              <a:cs typeface="Calibri"/>
            </a:endParaRPr>
          </a:p>
          <a:p>
            <a:pPr marL="285750" indent="-285750">
              <a:buFont typeface="Arial" panose="020B0604020202020204" pitchFamily="34" charset="0"/>
              <a:buChar char="•"/>
            </a:pPr>
            <a:r>
              <a:rPr lang="sv" sz="2000" dirty="0"/>
              <a:t>Erbjud incitament eller rabatter för tidig betalning för att påskynda kontantinflödet.</a:t>
            </a:r>
            <a:endParaRPr lang="sv" sz="2000" dirty="0">
              <a:ea typeface="Calibri"/>
              <a:cs typeface="Calibri"/>
            </a:endParaRPr>
          </a:p>
          <a:p>
            <a:pPr marL="285750" indent="-285750">
              <a:buFont typeface="Arial" panose="020B0604020202020204" pitchFamily="34" charset="0"/>
              <a:buChar char="•"/>
            </a:pPr>
            <a:r>
              <a:rPr lang="sv" sz="2000" dirty="0"/>
              <a:t>Överväg kortfristig finansiering (som en kreditgräns eller mikrolån) för att täcka perioder med låg likviditet</a:t>
            </a:r>
            <a:endParaRPr lang="sv" sz="2000" dirty="0">
              <a:ea typeface="Calibri"/>
              <a:cs typeface="Calibri"/>
            </a:endParaRPr>
          </a:p>
          <a:p>
            <a:endParaRPr lang="en-GB" sz="2000" dirty="0">
              <a:ea typeface="Calibri"/>
              <a:cs typeface="Calibri"/>
            </a:endParaRPr>
          </a:p>
          <a:p>
            <a:r>
              <a:rPr lang="sv" sz="2000" b="1" dirty="0"/>
              <a:t>2. Förstå och övervaka fasta kostnader</a:t>
            </a:r>
            <a:endParaRPr lang="sv" sz="2000" b="1" dirty="0">
              <a:ea typeface="Calibri"/>
              <a:cs typeface="Calibri"/>
            </a:endParaRPr>
          </a:p>
          <a:p>
            <a:r>
              <a:rPr lang="sv" sz="2000" dirty="0"/>
              <a:t>De fasta kostnaderna förblir desamma även om du inte säljer något. De är det största hotet under månader med låga priser.</a:t>
            </a:r>
            <a:endParaRPr lang="sv" sz="2000" dirty="0">
              <a:ea typeface="Calibri"/>
              <a:cs typeface="Calibri"/>
            </a:endParaRPr>
          </a:p>
          <a:p>
            <a:r>
              <a:rPr lang="sv" sz="2000" b="1" dirty="0">
                <a:solidFill>
                  <a:srgbClr val="B6D1E1"/>
                </a:solidFill>
              </a:rPr>
              <a:t>Åtgärder:</a:t>
            </a:r>
            <a:endParaRPr lang="sv" sz="2000" b="1" dirty="0">
              <a:solidFill>
                <a:srgbClr val="B6D1E1"/>
              </a:solidFill>
              <a:ea typeface="Calibri"/>
              <a:cs typeface="Calibri"/>
            </a:endParaRPr>
          </a:p>
          <a:p>
            <a:pPr marL="285750" indent="-285750">
              <a:buFont typeface="Arial" panose="020B0604020202020204" pitchFamily="34" charset="0"/>
              <a:buChar char="•"/>
            </a:pPr>
            <a:r>
              <a:rPr lang="sv" sz="2000" dirty="0"/>
              <a:t>Se över alla fasta kostnader och minska onödiga omkostnader (t.ex. delat kök istället för privat utrymme).</a:t>
            </a:r>
            <a:endParaRPr lang="sv" sz="2000" dirty="0">
              <a:ea typeface="Calibri"/>
              <a:cs typeface="Calibri"/>
            </a:endParaRPr>
          </a:p>
          <a:p>
            <a:pPr marL="285750" indent="-285750">
              <a:buFont typeface="Arial" panose="020B0604020202020204" pitchFamily="34" charset="0"/>
              <a:buChar char="•"/>
            </a:pPr>
            <a:r>
              <a:rPr lang="sv" sz="2000" dirty="0"/>
              <a:t>Om möjligt, konvertera fast till rörlig (t.ex. betala-per-användning-tjänster, timanställd personal istället för avlönad).</a:t>
            </a:r>
            <a:endParaRPr lang="sv" sz="2000" dirty="0">
              <a:ea typeface="Calibri"/>
              <a:cs typeface="Calibri"/>
            </a:endParaRPr>
          </a:p>
          <a:p>
            <a:pPr marL="285750" indent="-285750">
              <a:buFont typeface="Arial" panose="020B0604020202020204" pitchFamily="34" charset="0"/>
              <a:buChar char="•"/>
            </a:pPr>
            <a:r>
              <a:rPr lang="sv" sz="2000" dirty="0"/>
              <a:t>Bygg upp din prissättning för att säkerställa att du täcker fasta kostnader även under genomsnittliga försäljningsmånader.</a:t>
            </a:r>
            <a:endParaRPr lang="sv" sz="2000" dirty="0">
              <a:ea typeface="Calibri"/>
              <a:cs typeface="Calibri"/>
            </a:endParaRPr>
          </a:p>
          <a:p>
            <a:endParaRPr lang="en-GB" dirty="0"/>
          </a:p>
          <a:p>
            <a:endParaRPr lang="en-IE" dirty="0"/>
          </a:p>
        </p:txBody>
      </p:sp>
    </p:spTree>
    <p:extLst>
      <p:ext uri="{BB962C8B-B14F-4D97-AF65-F5344CB8AC3E}">
        <p14:creationId xmlns:p14="http://schemas.microsoft.com/office/powerpoint/2010/main" val="1798626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F00F-DA81-2264-54FC-820E378C31D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92FC35-DB9F-BA67-CE61-4AE2AD7C6AC3}"/>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2B399CCE-CC52-3489-F2B6-FBBFD3BBEB99}"/>
              </a:ext>
            </a:extLst>
          </p:cNvPr>
          <p:cNvSpPr>
            <a:spLocks noGrp="1"/>
          </p:cNvSpPr>
          <p:nvPr>
            <p:ph type="body" sz="quarter" idx="14"/>
          </p:nvPr>
        </p:nvSpPr>
        <p:spPr>
          <a:xfrm>
            <a:off x="232127" y="1641214"/>
            <a:ext cx="11576536" cy="3762613"/>
          </a:xfrm>
        </p:spPr>
        <p:txBody>
          <a:bodyPr/>
          <a:lstStyle/>
          <a:p>
            <a:pPr>
              <a:buNone/>
            </a:pPr>
            <a:r>
              <a:rPr lang="sv" sz="2200" dirty="0">
                <a:solidFill>
                  <a:schemeClr val="tx1"/>
                </a:solidFill>
              </a:rPr>
              <a:t>Vid slutet av detta steg kommer du att kunna:</a:t>
            </a:r>
          </a:p>
          <a:p>
            <a:pPr marL="342900" indent="-342900">
              <a:buAutoNum type="arabicPeriod"/>
            </a:pPr>
            <a:r>
              <a:rPr lang="sv" sz="2200" b="1" noProof="0" dirty="0">
                <a:solidFill>
                  <a:schemeClr val="tx1"/>
                </a:solidFill>
              </a:rPr>
              <a:t>Utvärdera den ekonomiska lönsamheten för din livsmedelsverksamhet </a:t>
            </a:r>
            <a:r>
              <a:rPr lang="sv" sz="2200" noProof="0" dirty="0">
                <a:solidFill>
                  <a:schemeClr val="tx1"/>
                </a:solidFill>
              </a:rPr>
              <a:t>genom att förstå kostnader, prissättning och vinstpotential.</a:t>
            </a:r>
          </a:p>
          <a:p>
            <a:pPr marL="342900" indent="-342900">
              <a:buAutoNum type="arabicPeriod"/>
            </a:pPr>
            <a:r>
              <a:rPr lang="sv" sz="2200" b="1" noProof="0" dirty="0">
                <a:solidFill>
                  <a:schemeClr val="tx1"/>
                </a:solidFill>
              </a:rPr>
              <a:t>Beräkna noggrant start-, drifts- och produktkostnader </a:t>
            </a:r>
            <a:r>
              <a:rPr lang="sv" sz="2200" noProof="0" dirty="0">
                <a:solidFill>
                  <a:schemeClr val="tx1"/>
                </a:solidFill>
              </a:rPr>
              <a:t>och använd detta för att effektivt prissätta och planera för hållbarhet.</a:t>
            </a:r>
          </a:p>
          <a:p>
            <a:pPr marL="342900" indent="-342900">
              <a:buAutoNum type="arabicPeriod"/>
            </a:pPr>
            <a:r>
              <a:rPr lang="sv" sz="2200" b="1" noProof="0" dirty="0">
                <a:solidFill>
                  <a:schemeClr val="tx1"/>
                </a:solidFill>
              </a:rPr>
              <a:t>Utveckla en enkel men effektiv kassaflödesprognos </a:t>
            </a:r>
            <a:r>
              <a:rPr lang="sv" sz="2200" noProof="0" dirty="0">
                <a:solidFill>
                  <a:schemeClr val="tx1"/>
                </a:solidFill>
              </a:rPr>
              <a:t>för att hantera intäkter, kostnader och rörelsekapitalbehov</a:t>
            </a:r>
          </a:p>
          <a:p>
            <a:pPr marL="342900" indent="-342900">
              <a:buAutoNum type="arabicPeriod"/>
            </a:pPr>
            <a:r>
              <a:rPr lang="sv" sz="2200" b="1" noProof="0" dirty="0">
                <a:solidFill>
                  <a:schemeClr val="tx1"/>
                </a:solidFill>
              </a:rPr>
              <a:t>Utforska och jämför finansieringsalternativ, </a:t>
            </a:r>
            <a:r>
              <a:rPr lang="sv" sz="2200" noProof="0" dirty="0">
                <a:solidFill>
                  <a:schemeClr val="tx1"/>
                </a:solidFill>
              </a:rPr>
              <a:t>inklusive bidrag, mikrofinansiering, crowdfunding och privata investeringar, och förstå vilket som passar din fas och dina mål.</a:t>
            </a:r>
          </a:p>
          <a:p>
            <a:pPr marL="342900" indent="-342900">
              <a:buAutoNum type="arabicPeriod"/>
            </a:pPr>
            <a:r>
              <a:rPr lang="sv" sz="2200" b="1" dirty="0"/>
              <a:t>Reagera konstruktivt på avslag på finansiering </a:t>
            </a:r>
            <a:r>
              <a:rPr lang="sv" sz="2200" dirty="0"/>
              <a:t>genom att lära av feedback, anpassa ditt tillvägagångssätt och stärka framtida ansökningar.</a:t>
            </a:r>
            <a:endParaRPr lang="en-GB" sz="2200" noProof="0" dirty="0">
              <a:solidFill>
                <a:schemeClr val="tx1"/>
              </a:solidFill>
            </a:endParaRPr>
          </a:p>
          <a:p>
            <a:pPr algn="ctr"/>
            <a:br>
              <a:rPr lang="en-GB" noProof="0" dirty="0"/>
            </a:br>
            <a:endParaRPr lang="en-GB" sz="1000" noProof="0" dirty="0"/>
          </a:p>
          <a:p>
            <a:pPr algn="ctr"/>
            <a:endParaRPr lang="en-GB" noProof="0" dirty="0"/>
          </a:p>
        </p:txBody>
      </p:sp>
      <p:sp>
        <p:nvSpPr>
          <p:cNvPr id="5" name="TextBox 4">
            <a:extLst>
              <a:ext uri="{FF2B5EF4-FFF2-40B4-BE49-F238E27FC236}">
                <a16:creationId xmlns:a16="http://schemas.microsoft.com/office/drawing/2014/main" id="{0FEFA252-3FAF-1C8E-B6D4-33DF8AC72F16}"/>
              </a:ext>
            </a:extLst>
          </p:cNvPr>
          <p:cNvSpPr txBox="1"/>
          <p:nvPr/>
        </p:nvSpPr>
        <p:spPr>
          <a:xfrm>
            <a:off x="399699" y="215796"/>
            <a:ext cx="11408964" cy="1077218"/>
          </a:xfrm>
          <a:prstGeom prst="rect">
            <a:avLst/>
          </a:prstGeom>
          <a:noFill/>
        </p:spPr>
        <p:txBody>
          <a:bodyPr wrap="square" lIns="91440" tIns="45720" rIns="91440" bIns="45720" anchor="t">
            <a:spAutoFit/>
          </a:bodyPr>
          <a:lstStyle/>
          <a:p>
            <a:r>
              <a:rPr lang="sv" sz="3200" b="1" dirty="0"/>
              <a:t>Lärandemål – Steg 4: Ekonomi och finansiering av din start </a:t>
            </a:r>
            <a:r>
              <a:rPr lang="sv" sz="3200" b="1" dirty="0" err="1"/>
              <a:t>up</a:t>
            </a:r>
          </a:p>
          <a:p>
            <a:pPr>
              <a:buNone/>
            </a:pPr>
            <a:r>
              <a:rPr lang="sv" sz="3200" dirty="0"/>
              <a:t>Vid slutet av steg 4 kommer du att kunna:</a:t>
            </a:r>
          </a:p>
        </p:txBody>
      </p:sp>
    </p:spTree>
    <p:extLst>
      <p:ext uri="{BB962C8B-B14F-4D97-AF65-F5344CB8AC3E}">
        <p14:creationId xmlns:p14="http://schemas.microsoft.com/office/powerpoint/2010/main" val="2716317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295A2-2965-F707-CFB2-2F6AB98D6A1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5A60CCB-3294-1029-0602-879C0D2AA68F}"/>
              </a:ext>
            </a:extLst>
          </p:cNvPr>
          <p:cNvSpPr>
            <a:spLocks noGrp="1"/>
          </p:cNvSpPr>
          <p:nvPr>
            <p:ph type="body" sz="quarter" idx="27"/>
          </p:nvPr>
        </p:nvSpPr>
        <p:spPr/>
        <p:txBody>
          <a:bodyPr/>
          <a:lstStyle/>
          <a:p>
            <a:r>
              <a:rPr lang="sv" dirty="0"/>
              <a:t>VAD BÖR VÅR SYLT-AFFÄRSPLAN INNEHÅLLA?</a:t>
            </a:r>
            <a:endParaRPr lang="en-US" dirty="0"/>
          </a:p>
        </p:txBody>
      </p:sp>
      <p:sp>
        <p:nvSpPr>
          <p:cNvPr id="3" name="Text Placeholder 7">
            <a:extLst>
              <a:ext uri="{FF2B5EF4-FFF2-40B4-BE49-F238E27FC236}">
                <a16:creationId xmlns:a16="http://schemas.microsoft.com/office/drawing/2014/main" id="{EB5D3EF1-51C2-6FCD-310D-1DEB0A8130E6}"/>
              </a:ext>
            </a:extLst>
          </p:cNvPr>
          <p:cNvSpPr txBox="1">
            <a:spLocks/>
          </p:cNvSpPr>
          <p:nvPr/>
        </p:nvSpPr>
        <p:spPr>
          <a:xfrm>
            <a:off x="280188" y="1314856"/>
            <a:ext cx="11219936" cy="346029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p:txBody>
      </p:sp>
      <p:sp>
        <p:nvSpPr>
          <p:cNvPr id="10" name="TextBox 9">
            <a:extLst>
              <a:ext uri="{FF2B5EF4-FFF2-40B4-BE49-F238E27FC236}">
                <a16:creationId xmlns:a16="http://schemas.microsoft.com/office/drawing/2014/main" id="{D21F3965-DE64-847C-376C-C87C537CBEDD}"/>
              </a:ext>
            </a:extLst>
          </p:cNvPr>
          <p:cNvSpPr txBox="1"/>
          <p:nvPr/>
        </p:nvSpPr>
        <p:spPr>
          <a:xfrm>
            <a:off x="652140" y="1314856"/>
            <a:ext cx="11259672" cy="5386090"/>
          </a:xfrm>
          <a:prstGeom prst="rect">
            <a:avLst/>
          </a:prstGeom>
          <a:noFill/>
        </p:spPr>
        <p:txBody>
          <a:bodyPr wrap="square">
            <a:spAutoFit/>
          </a:bodyPr>
          <a:lstStyle/>
          <a:p>
            <a:r>
              <a:rPr lang="sv" sz="2200" b="1" dirty="0"/>
              <a:t>3. Förbered dig på säsongsvariationer</a:t>
            </a:r>
          </a:p>
          <a:p>
            <a:r>
              <a:rPr lang="sv" sz="2200" dirty="0"/>
              <a:t>Försäljningen minskar under vissa månader (som december för syltbranschen – endast exempel).</a:t>
            </a:r>
          </a:p>
          <a:p>
            <a:r>
              <a:rPr lang="sv" sz="2200" b="1" dirty="0">
                <a:solidFill>
                  <a:srgbClr val="B6D1E1"/>
                </a:solidFill>
              </a:rPr>
              <a:t>Åtgärder:</a:t>
            </a:r>
          </a:p>
          <a:p>
            <a:pPr marL="285750" indent="-285750">
              <a:buFont typeface="Arial" panose="020B0604020202020204" pitchFamily="34" charset="0"/>
              <a:buChar char="•"/>
            </a:pPr>
            <a:r>
              <a:rPr lang="sv" sz="2200" dirty="0"/>
              <a:t>Använd vinster från kvartal 2 och 3 för att samla likviditet inför kvartal 4</a:t>
            </a:r>
          </a:p>
          <a:p>
            <a:pPr marL="285750" indent="-285750">
              <a:buFont typeface="Arial" panose="020B0604020202020204" pitchFamily="34" charset="0"/>
              <a:buChar char="•"/>
            </a:pPr>
            <a:r>
              <a:rPr lang="sv" sz="2200" dirty="0"/>
              <a:t>Lansera säsongsbetonade kampanjer eller presentprodukter för att öka vinterrean.</a:t>
            </a:r>
          </a:p>
          <a:p>
            <a:pPr marL="285750" indent="-285750">
              <a:buFont typeface="Arial" panose="020B0604020202020204" pitchFamily="34" charset="0"/>
              <a:buChar char="•"/>
            </a:pPr>
            <a:r>
              <a:rPr lang="sv" sz="2200" dirty="0"/>
              <a:t>Diversifiera ditt erbjudande, t.ex. om sylten blir segare på vintern, erbjud starka såser eller bakverk </a:t>
            </a:r>
            <a:r>
              <a:rPr lang="sv" dirty="0"/>
              <a:t>.</a:t>
            </a:r>
          </a:p>
          <a:p>
            <a:pPr marL="285750" indent="-285750">
              <a:buFont typeface="Arial" panose="020B0604020202020204" pitchFamily="34" charset="0"/>
              <a:buChar char="•"/>
            </a:pPr>
            <a:endParaRPr lang="en-GB" dirty="0"/>
          </a:p>
          <a:p>
            <a:pPr>
              <a:buNone/>
            </a:pPr>
            <a:r>
              <a:rPr lang="sv" sz="2200" b="1" dirty="0"/>
              <a:t>4. Följ kassaflödet månadsvis</a:t>
            </a:r>
          </a:p>
          <a:p>
            <a:pPr>
              <a:buNone/>
            </a:pPr>
            <a:r>
              <a:rPr lang="sv" sz="2200" dirty="0"/>
              <a:t>Utan regelbunden övervakning hopar sig problemen. Man måste vara väldigt strikt från början.</a:t>
            </a:r>
          </a:p>
          <a:p>
            <a:pPr>
              <a:buNone/>
            </a:pPr>
            <a:r>
              <a:rPr lang="sv" sz="2200" b="1" dirty="0">
                <a:solidFill>
                  <a:srgbClr val="B6D1E1"/>
                </a:solidFill>
              </a:rPr>
              <a:t>Åtgärder:</a:t>
            </a:r>
            <a:endParaRPr lang="en-GB" sz="2200" dirty="0">
              <a:solidFill>
                <a:srgbClr val="B6D1E1"/>
              </a:solidFill>
            </a:endParaRPr>
          </a:p>
          <a:p>
            <a:pPr>
              <a:buNone/>
            </a:pPr>
            <a:r>
              <a:rPr lang="sv" sz="2200" dirty="0"/>
              <a:t>Använd en enkel</a:t>
            </a:r>
            <a:r>
              <a:rPr lang="sv" sz="2200" b="1" dirty="0"/>
              <a:t> </a:t>
            </a:r>
            <a:r>
              <a:rPr lang="sv" sz="2200" dirty="0"/>
              <a:t>kalkylblad eller gratis bokföringsprogram (t.ex. Wave Accounting</a:t>
            </a:r>
          </a:p>
          <a:p>
            <a:r>
              <a:rPr lang="sv" sz="2200" dirty="0">
                <a:hlinkClick r:id="rId2"/>
              </a:rPr>
              <a:t>https://www.waveapps.com </a:t>
            </a:r>
            <a:r>
              <a:rPr lang="sv" sz="2200" dirty="0"/>
              <a:t>) till</a:t>
            </a:r>
          </a:p>
          <a:p>
            <a:pPr marL="285750" indent="-285750">
              <a:buFont typeface="Arial" panose="020B0604020202020204" pitchFamily="34" charset="0"/>
              <a:buChar char="•"/>
            </a:pPr>
            <a:r>
              <a:rPr lang="sv" sz="2200" dirty="0"/>
              <a:t>Spåra månatliga kontantintag/uttag.</a:t>
            </a:r>
          </a:p>
          <a:p>
            <a:pPr marL="285750" indent="-285750">
              <a:buFont typeface="Arial" panose="020B0604020202020204" pitchFamily="34" charset="0"/>
              <a:buChar char="•"/>
            </a:pPr>
            <a:r>
              <a:rPr lang="sv" sz="2200" dirty="0"/>
              <a:t>Gå igenom det i slutet av varje månad för att upptäcka trender eller problem tidigt.</a:t>
            </a:r>
          </a:p>
          <a:p>
            <a:pPr marL="285750" indent="-285750">
              <a:buFont typeface="Arial" panose="020B0604020202020204" pitchFamily="34" charset="0"/>
              <a:buChar char="•"/>
            </a:pPr>
            <a:r>
              <a:rPr lang="sv" sz="2200" dirty="0"/>
              <a:t>Justera prognoserna om försäljningen minskar eller kostnaderna stiger.</a:t>
            </a:r>
          </a:p>
          <a:p>
            <a:pPr marL="285750" indent="-285750">
              <a:buFont typeface="Arial" panose="020B0604020202020204" pitchFamily="34" charset="0"/>
              <a:buChar char="•"/>
            </a:pPr>
            <a:endParaRPr lang="en-IE" dirty="0"/>
          </a:p>
        </p:txBody>
      </p:sp>
    </p:spTree>
    <p:extLst>
      <p:ext uri="{BB962C8B-B14F-4D97-AF65-F5344CB8AC3E}">
        <p14:creationId xmlns:p14="http://schemas.microsoft.com/office/powerpoint/2010/main" val="2144887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1A852-4103-F610-4924-C6F411160EC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05EB67-C8B6-4484-C03A-9A4028E22899}"/>
              </a:ext>
            </a:extLst>
          </p:cNvPr>
          <p:cNvSpPr>
            <a:spLocks noGrp="1"/>
          </p:cNvSpPr>
          <p:nvPr>
            <p:ph type="body" sz="quarter" idx="27"/>
          </p:nvPr>
        </p:nvSpPr>
        <p:spPr/>
        <p:txBody>
          <a:bodyPr/>
          <a:lstStyle/>
          <a:p>
            <a:r>
              <a:rPr lang="sv" dirty="0"/>
              <a:t>DET BEHÖVS FINANSIERING FÖR 4 VIKTIGA FASER</a:t>
            </a:r>
          </a:p>
        </p:txBody>
      </p:sp>
      <p:cxnSp>
        <p:nvCxnSpPr>
          <p:cNvPr id="14" name="Straight Connector 13">
            <a:extLst>
              <a:ext uri="{FF2B5EF4-FFF2-40B4-BE49-F238E27FC236}">
                <a16:creationId xmlns:a16="http://schemas.microsoft.com/office/drawing/2014/main" id="{16198D9F-EC06-04CB-8B92-C12F0D22AE7D}"/>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BB23E4F2-ACF5-F607-89F1-A15156B78984}"/>
              </a:ext>
            </a:extLst>
          </p:cNvPr>
          <p:cNvSpPr txBox="1">
            <a:spLocks/>
          </p:cNvSpPr>
          <p:nvPr/>
        </p:nvSpPr>
        <p:spPr>
          <a:xfrm>
            <a:off x="2180492" y="1756269"/>
            <a:ext cx="8950570"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KASSAFLÖDE FÖR ATT DRIVA DITT FÖRETAG – NÅGRA TIPS</a:t>
            </a:r>
          </a:p>
        </p:txBody>
      </p:sp>
      <p:grpSp>
        <p:nvGrpSpPr>
          <p:cNvPr id="6" name="Group 5">
            <a:extLst>
              <a:ext uri="{FF2B5EF4-FFF2-40B4-BE49-F238E27FC236}">
                <a16:creationId xmlns:a16="http://schemas.microsoft.com/office/drawing/2014/main" id="{64E9B25E-DB62-F9FB-E187-44FF520A2048}"/>
              </a:ext>
            </a:extLst>
          </p:cNvPr>
          <p:cNvGrpSpPr/>
          <p:nvPr/>
        </p:nvGrpSpPr>
        <p:grpSpPr>
          <a:xfrm>
            <a:off x="721599" y="1378091"/>
            <a:ext cx="1119696" cy="1488201"/>
            <a:chOff x="1828799" y="1798501"/>
            <a:chExt cx="1163784" cy="1546799"/>
          </a:xfrm>
        </p:grpSpPr>
        <p:sp>
          <p:nvSpPr>
            <p:cNvPr id="7" name="Graphic 4">
              <a:extLst>
                <a:ext uri="{FF2B5EF4-FFF2-40B4-BE49-F238E27FC236}">
                  <a16:creationId xmlns:a16="http://schemas.microsoft.com/office/drawing/2014/main" id="{FC264AD1-9057-F195-D49A-DF3B2F22DBD5}"/>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4">
              <a:extLst>
                <a:ext uri="{FF2B5EF4-FFF2-40B4-BE49-F238E27FC236}">
                  <a16:creationId xmlns:a16="http://schemas.microsoft.com/office/drawing/2014/main" id="{87D68A5D-30EB-1304-7CA2-7421CE888E39}"/>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03</a:t>
              </a:r>
            </a:p>
          </p:txBody>
        </p:sp>
      </p:grpSp>
      <p:sp>
        <p:nvSpPr>
          <p:cNvPr id="3" name="Text Placeholder 7">
            <a:extLst>
              <a:ext uri="{FF2B5EF4-FFF2-40B4-BE49-F238E27FC236}">
                <a16:creationId xmlns:a16="http://schemas.microsoft.com/office/drawing/2014/main" id="{89F8937C-4274-EE18-F4E9-F3F899ED1837}"/>
              </a:ext>
            </a:extLst>
          </p:cNvPr>
          <p:cNvSpPr txBox="1">
            <a:spLocks/>
          </p:cNvSpPr>
          <p:nvPr/>
        </p:nvSpPr>
        <p:spPr>
          <a:xfrm>
            <a:off x="2176306" y="2533860"/>
            <a:ext cx="3077307" cy="346029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b="1" dirty="0"/>
              <a:t>Lagerhantering</a:t>
            </a:r>
          </a:p>
          <a:p>
            <a:pPr>
              <a:buClr>
                <a:srgbClr val="B6D1E1"/>
              </a:buClr>
            </a:pPr>
            <a:r>
              <a:rPr lang="sv" dirty="0"/>
              <a:t>Grundprincip - Håll lagren så låga som möjligt. Du måste motivera ett högre lagerhållning mot de kostnader som är förknippade med det.</a:t>
            </a:r>
          </a:p>
          <a:p>
            <a:pPr>
              <a:buClr>
                <a:srgbClr val="B6D1E1"/>
              </a:buClr>
            </a:pPr>
            <a:endParaRPr lang="en-US" dirty="0"/>
          </a:p>
        </p:txBody>
      </p:sp>
      <p:sp>
        <p:nvSpPr>
          <p:cNvPr id="4" name="Text Placeholder 7">
            <a:extLst>
              <a:ext uri="{FF2B5EF4-FFF2-40B4-BE49-F238E27FC236}">
                <a16:creationId xmlns:a16="http://schemas.microsoft.com/office/drawing/2014/main" id="{D5A74874-ADAF-C16A-FF8E-1408268FD002}"/>
              </a:ext>
            </a:extLst>
          </p:cNvPr>
          <p:cNvSpPr txBox="1">
            <a:spLocks/>
          </p:cNvSpPr>
          <p:nvPr/>
        </p:nvSpPr>
        <p:spPr>
          <a:xfrm>
            <a:off x="5687370" y="2533860"/>
            <a:ext cx="6013937" cy="346029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b="1" dirty="0"/>
              <a:t>Risker med stort lager</a:t>
            </a:r>
          </a:p>
          <a:p>
            <a:pPr marL="342900" indent="-342900">
              <a:buClr>
                <a:srgbClr val="B6D1E1"/>
              </a:buClr>
              <a:buFont typeface="Arial" panose="020B0604020202020204" pitchFamily="34" charset="0"/>
              <a:buChar char="•"/>
            </a:pPr>
            <a:r>
              <a:rPr lang="sv" dirty="0"/>
              <a:t>Ineffektiv användning av kontanter</a:t>
            </a:r>
          </a:p>
          <a:p>
            <a:pPr marL="342900" indent="-342900">
              <a:buClr>
                <a:srgbClr val="B6D1E1"/>
              </a:buClr>
              <a:buFont typeface="Arial" panose="020B0604020202020204" pitchFamily="34" charset="0"/>
              <a:buChar char="•"/>
            </a:pPr>
            <a:r>
              <a:rPr lang="sv" dirty="0"/>
              <a:t>Risk för föråldring/försämring</a:t>
            </a:r>
          </a:p>
          <a:p>
            <a:pPr marL="342900" indent="-342900">
              <a:buClr>
                <a:srgbClr val="B6D1E1"/>
              </a:buClr>
              <a:buFont typeface="Arial" panose="020B0604020202020204" pitchFamily="34" charset="0"/>
              <a:buChar char="•"/>
            </a:pPr>
            <a:r>
              <a:rPr lang="sv" dirty="0"/>
              <a:t>Du kan behöva rabattera för att rensa</a:t>
            </a:r>
          </a:p>
          <a:p>
            <a:pPr>
              <a:buClr>
                <a:srgbClr val="B6D1E1"/>
              </a:buClr>
            </a:pPr>
            <a:endParaRPr lang="en-US" dirty="0"/>
          </a:p>
          <a:p>
            <a:pPr>
              <a:buClr>
                <a:srgbClr val="B6D1E1"/>
              </a:buClr>
            </a:pPr>
            <a:r>
              <a:rPr lang="sv" b="1" dirty="0"/>
              <a:t>Risker med litet lager</a:t>
            </a:r>
            <a:endParaRPr lang="sv" b="1" dirty="0">
              <a:ea typeface="Calibri"/>
              <a:cs typeface="Calibri"/>
            </a:endParaRPr>
          </a:p>
          <a:p>
            <a:pPr marL="342900" indent="-342900">
              <a:buClr>
                <a:srgbClr val="B6D1E1"/>
              </a:buClr>
              <a:buFont typeface="Arial" panose="020B0604020202020204" pitchFamily="34" charset="0"/>
              <a:buChar char="•"/>
            </a:pPr>
            <a:r>
              <a:rPr lang="sv" dirty="0"/>
              <a:t>Höga leveranskostnader vid frekvent påfyllning av lager</a:t>
            </a:r>
          </a:p>
          <a:p>
            <a:pPr marL="342900" indent="-342900">
              <a:buClr>
                <a:srgbClr val="B6D1E1"/>
              </a:buClr>
              <a:buFont typeface="Arial" panose="020B0604020202020204" pitchFamily="34" charset="0"/>
              <a:buChar char="•"/>
            </a:pPr>
            <a:r>
              <a:rPr lang="sv" dirty="0"/>
              <a:t>Inte kvalificerad för mängdrabatter</a:t>
            </a:r>
          </a:p>
          <a:p>
            <a:pPr marL="342900" indent="-342900">
              <a:buClr>
                <a:srgbClr val="B6D1E1"/>
              </a:buClr>
              <a:buFont typeface="Arial" panose="020B0604020202020204" pitchFamily="34" charset="0"/>
              <a:buChar char="•"/>
            </a:pPr>
            <a:r>
              <a:rPr lang="sv" dirty="0"/>
              <a:t>Förlorade ordrar, försenad produktion i väntan på lager</a:t>
            </a:r>
          </a:p>
          <a:p>
            <a:pPr>
              <a:buClr>
                <a:srgbClr val="B6D1E1"/>
              </a:buClr>
            </a:pPr>
            <a:endParaRPr lang="en-US" dirty="0"/>
          </a:p>
        </p:txBody>
      </p:sp>
      <p:cxnSp>
        <p:nvCxnSpPr>
          <p:cNvPr id="5" name="Straight Connector 4">
            <a:extLst>
              <a:ext uri="{FF2B5EF4-FFF2-40B4-BE49-F238E27FC236}">
                <a16:creationId xmlns:a16="http://schemas.microsoft.com/office/drawing/2014/main" id="{1D02D5CD-0160-EC10-E5B8-425E47A5373C}"/>
              </a:ext>
            </a:extLst>
          </p:cNvPr>
          <p:cNvCxnSpPr>
            <a:cxnSpLocks/>
          </p:cNvCxnSpPr>
          <p:nvPr/>
        </p:nvCxnSpPr>
        <p:spPr>
          <a:xfrm flipV="1">
            <a:off x="5498583" y="2533243"/>
            <a:ext cx="0" cy="2372865"/>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EFD9882-BD91-C1F3-6058-6AD004690061}"/>
              </a:ext>
            </a:extLst>
          </p:cNvPr>
          <p:cNvGrpSpPr/>
          <p:nvPr/>
        </p:nvGrpSpPr>
        <p:grpSpPr>
          <a:xfrm>
            <a:off x="2937214" y="5011615"/>
            <a:ext cx="2996828" cy="1284355"/>
            <a:chOff x="2950517" y="2985038"/>
            <a:chExt cx="2842847" cy="1218363"/>
          </a:xfrm>
        </p:grpSpPr>
        <p:pic>
          <p:nvPicPr>
            <p:cNvPr id="11" name="Picture 10" descr="A picture containing text, clipart&#10;&#10;Description automatically generated">
              <a:extLst>
                <a:ext uri="{FF2B5EF4-FFF2-40B4-BE49-F238E27FC236}">
                  <a16:creationId xmlns:a16="http://schemas.microsoft.com/office/drawing/2014/main" id="{DDDC111C-BB4F-4488-8619-42F0775BC5CA}"/>
                </a:ext>
              </a:extLst>
            </p:cNvPr>
            <p:cNvPicPr>
              <a:picLocks noChangeAspect="1"/>
            </p:cNvPicPr>
            <p:nvPr/>
          </p:nvPicPr>
          <p:blipFill>
            <a:blip r:embed="rId2"/>
            <a:stretch>
              <a:fillRect/>
            </a:stretch>
          </p:blipFill>
          <p:spPr>
            <a:xfrm>
              <a:off x="2950517" y="2985038"/>
              <a:ext cx="2842847" cy="1218363"/>
            </a:xfrm>
            <a:prstGeom prst="rect">
              <a:avLst/>
            </a:prstGeom>
          </p:spPr>
        </p:pic>
        <p:pic>
          <p:nvPicPr>
            <p:cNvPr id="12" name="Picture 11" descr="Icon&#10;&#10;Description automatically generated">
              <a:extLst>
                <a:ext uri="{FF2B5EF4-FFF2-40B4-BE49-F238E27FC236}">
                  <a16:creationId xmlns:a16="http://schemas.microsoft.com/office/drawing/2014/main" id="{75C226DF-3C8A-49AF-A6C9-F07DA6050C3F}"/>
                </a:ext>
              </a:extLst>
            </p:cNvPr>
            <p:cNvPicPr>
              <a:picLocks noChangeAspect="1"/>
            </p:cNvPicPr>
            <p:nvPr/>
          </p:nvPicPr>
          <p:blipFill>
            <a:blip r:embed="rId3"/>
            <a:stretch>
              <a:fillRect/>
            </a:stretch>
          </p:blipFill>
          <p:spPr>
            <a:xfrm rot="20334973" flipH="1">
              <a:off x="3588381" y="3330994"/>
              <a:ext cx="236383" cy="257797"/>
            </a:xfrm>
            <a:prstGeom prst="rect">
              <a:avLst/>
            </a:prstGeom>
          </p:spPr>
        </p:pic>
      </p:grpSp>
    </p:spTree>
    <p:extLst>
      <p:ext uri="{BB962C8B-B14F-4D97-AF65-F5344CB8AC3E}">
        <p14:creationId xmlns:p14="http://schemas.microsoft.com/office/powerpoint/2010/main" val="1559404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A022C-6B92-D667-044B-BF92E536F71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648C528-9604-8F43-4C5D-C83C44877060}"/>
              </a:ext>
            </a:extLst>
          </p:cNvPr>
          <p:cNvSpPr>
            <a:spLocks noGrp="1"/>
          </p:cNvSpPr>
          <p:nvPr>
            <p:ph type="body" sz="quarter" idx="27"/>
          </p:nvPr>
        </p:nvSpPr>
        <p:spPr/>
        <p:txBody>
          <a:bodyPr/>
          <a:lstStyle/>
          <a:p>
            <a:r>
              <a:rPr lang="sv" dirty="0"/>
              <a:t>MÅNATLIG UPPGIFT FÖR VÅR CATERINGVERKSAMHET</a:t>
            </a:r>
          </a:p>
        </p:txBody>
      </p:sp>
      <p:cxnSp>
        <p:nvCxnSpPr>
          <p:cNvPr id="14" name="Straight Connector 13">
            <a:extLst>
              <a:ext uri="{FF2B5EF4-FFF2-40B4-BE49-F238E27FC236}">
                <a16:creationId xmlns:a16="http://schemas.microsoft.com/office/drawing/2014/main" id="{BEF729BA-5042-586A-39D5-D65EF7868966}"/>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9C80B387-78DA-9E41-5E0B-18017062CBDC}"/>
              </a:ext>
            </a:extLst>
          </p:cNvPr>
          <p:cNvSpPr txBox="1">
            <a:spLocks/>
          </p:cNvSpPr>
          <p:nvPr/>
        </p:nvSpPr>
        <p:spPr>
          <a:xfrm>
            <a:off x="469498" y="1360629"/>
            <a:ext cx="8950570"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KASSAFLÖDE, ett exempel – cateringverksamhet</a:t>
            </a:r>
          </a:p>
        </p:txBody>
      </p:sp>
      <p:grpSp>
        <p:nvGrpSpPr>
          <p:cNvPr id="5" name="Group 4">
            <a:extLst>
              <a:ext uri="{FF2B5EF4-FFF2-40B4-BE49-F238E27FC236}">
                <a16:creationId xmlns:a16="http://schemas.microsoft.com/office/drawing/2014/main" id="{83B100DE-9E3D-7DDC-4119-D0D5A3B7E3DF}"/>
              </a:ext>
            </a:extLst>
          </p:cNvPr>
          <p:cNvGrpSpPr/>
          <p:nvPr/>
        </p:nvGrpSpPr>
        <p:grpSpPr>
          <a:xfrm>
            <a:off x="9736685" y="1348903"/>
            <a:ext cx="2788753" cy="578690"/>
            <a:chOff x="2045517" y="6166884"/>
            <a:chExt cx="2788753" cy="578690"/>
          </a:xfrm>
        </p:grpSpPr>
        <p:sp>
          <p:nvSpPr>
            <p:cNvPr id="9" name="Rectangle 8">
              <a:extLst>
                <a:ext uri="{FF2B5EF4-FFF2-40B4-BE49-F238E27FC236}">
                  <a16:creationId xmlns:a16="http://schemas.microsoft.com/office/drawing/2014/main" id="{56DC1890-B28F-58E2-D757-0FA030FD60EC}"/>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E09E4F8-77B3-8DC3-F3E1-EA88441D47FB}"/>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E52885-EB49-BFBD-3B99-DB6381DFE494}"/>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sv" sz="3000" b="1" dirty="0">
                  <a:effectLst/>
                  <a:latin typeface="Calibri" panose="020F0502020204030204" pitchFamily="34" charset="0"/>
                  <a:ea typeface="Times New Roman" panose="02020603050405020304" pitchFamily="18" charset="0"/>
                  <a:cs typeface="Times New Roman" panose="02020603050405020304" pitchFamily="18" charset="0"/>
                </a:rPr>
                <a:t>Utöva</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2" name="Graphic 11" descr="Clipboard Partially Ticked outline">
              <a:extLst>
                <a:ext uri="{FF2B5EF4-FFF2-40B4-BE49-F238E27FC236}">
                  <a16:creationId xmlns:a16="http://schemas.microsoft.com/office/drawing/2014/main" id="{CC9B1AB3-6F0B-17C2-696D-D5EE73AE0C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5" name="Text Placeholder 7">
            <a:extLst>
              <a:ext uri="{FF2B5EF4-FFF2-40B4-BE49-F238E27FC236}">
                <a16:creationId xmlns:a16="http://schemas.microsoft.com/office/drawing/2014/main" id="{3A800EFA-9EA5-1070-E7A0-3B8828476DD2}"/>
              </a:ext>
            </a:extLst>
          </p:cNvPr>
          <p:cNvSpPr txBox="1">
            <a:spLocks/>
          </p:cNvSpPr>
          <p:nvPr/>
        </p:nvSpPr>
        <p:spPr>
          <a:xfrm>
            <a:off x="551497" y="4362737"/>
            <a:ext cx="11307017" cy="1793631"/>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sz="2000" b="1" dirty="0"/>
              <a:t>Vad den här tabellen visar: </a:t>
            </a:r>
            <a:r>
              <a:rPr lang="sv" sz="2000" dirty="0"/>
              <a:t>För varje </a:t>
            </a:r>
            <a:r>
              <a:rPr lang="sv" sz="2000" b="1" dirty="0"/>
              <a:t>månad </a:t>
            </a:r>
            <a:r>
              <a:rPr lang="sv" sz="2000" dirty="0"/>
              <a:t>spårar cateringverksamheten:</a:t>
            </a:r>
          </a:p>
          <a:p>
            <a:pPr marL="285750" indent="-285750">
              <a:buFont typeface="Arial" panose="020B0604020202020204" pitchFamily="34" charset="0"/>
              <a:buChar char="•"/>
            </a:pPr>
            <a:r>
              <a:rPr lang="sv" sz="1600" b="1" dirty="0"/>
              <a:t>Förväntad försäljning </a:t>
            </a:r>
            <a:r>
              <a:rPr lang="sv" sz="1600" dirty="0"/>
              <a:t>– det totala värdet av bokningar för den månaden.</a:t>
            </a:r>
          </a:p>
          <a:p>
            <a:pPr marL="285750" indent="-285750">
              <a:buFont typeface="Arial" panose="020B0604020202020204" pitchFamily="34" charset="0"/>
              <a:buChar char="•"/>
            </a:pPr>
            <a:r>
              <a:rPr lang="sv" sz="1600" b="1" dirty="0"/>
              <a:t>Insamlade depositioner </a:t>
            </a:r>
            <a:r>
              <a:rPr lang="sv" sz="1600" dirty="0"/>
              <a:t>– förskottsbetalningar för att säkra framtida evenemang (delförsäljning).</a:t>
            </a:r>
          </a:p>
          <a:p>
            <a:pPr marL="285750" indent="-285750">
              <a:buFont typeface="Arial" panose="020B0604020202020204" pitchFamily="34" charset="0"/>
              <a:buChar char="•"/>
            </a:pPr>
            <a:r>
              <a:rPr lang="sv" sz="1600" b="1" dirty="0"/>
              <a:t>Återstående inkasserade betalningar </a:t>
            </a:r>
            <a:r>
              <a:rPr lang="sv" sz="1600" dirty="0"/>
              <a:t>– resterande betalningar efter att tjänsten har levererats.</a:t>
            </a:r>
          </a:p>
          <a:p>
            <a:pPr marL="285750" indent="-285750">
              <a:buFont typeface="Arial" panose="020B0604020202020204" pitchFamily="34" charset="0"/>
              <a:buChar char="•"/>
            </a:pPr>
            <a:r>
              <a:rPr lang="sv" sz="1600" b="1" dirty="0"/>
              <a:t>Kostnad för sålda varor (COGS) </a:t>
            </a:r>
            <a:r>
              <a:rPr lang="sv" sz="1600" dirty="0"/>
              <a:t>– direkta kostnader för att genomföra evenemang (mat, personal, utrustning).</a:t>
            </a:r>
          </a:p>
          <a:p>
            <a:pPr marL="285750" indent="-285750">
              <a:buFont typeface="Arial" panose="020B0604020202020204" pitchFamily="34" charset="0"/>
              <a:buChar char="•"/>
            </a:pPr>
            <a:r>
              <a:rPr lang="sv" sz="1600" b="1" dirty="0"/>
              <a:t>Fasta kostnader </a:t>
            </a:r>
            <a:r>
              <a:rPr lang="sv" sz="1600" dirty="0"/>
              <a:t>– löpande månatliga utgifter (hyra, försäkring, löner etc.).</a:t>
            </a:r>
          </a:p>
          <a:p>
            <a:pPr marL="285750" indent="-285750">
              <a:buFont typeface="Arial" panose="020B0604020202020204" pitchFamily="34" charset="0"/>
              <a:buChar char="•"/>
            </a:pPr>
            <a:r>
              <a:rPr lang="sv" sz="1600" b="1" dirty="0"/>
              <a:t>Kontanter indrivna från gäldenärer </a:t>
            </a:r>
            <a:r>
              <a:rPr lang="sv" sz="1600" dirty="0"/>
              <a:t>– totala kassainnehav för månaden (insättningar + återstående betalningar).</a:t>
            </a:r>
          </a:p>
          <a:p>
            <a:pPr marL="285750" indent="-285750">
              <a:buFont typeface="Arial" panose="020B0604020202020204" pitchFamily="34" charset="0"/>
              <a:buChar char="•"/>
            </a:pPr>
            <a:r>
              <a:rPr lang="sv" sz="1600" b="1" dirty="0"/>
              <a:t>Nettokassaflöde </a:t>
            </a:r>
            <a:r>
              <a:rPr lang="sv" sz="1600" dirty="0"/>
              <a:t>– överskott eller underskott efter täckning av varukostnader och fasta kostnader.</a:t>
            </a:r>
          </a:p>
          <a:p>
            <a:pPr marL="342900" indent="-342900">
              <a:buFont typeface="Arial" panose="020B0604020202020204" pitchFamily="34" charset="0"/>
              <a:buChar char="•"/>
            </a:pPr>
            <a:endParaRPr lang="en-GB" sz="2000" dirty="0"/>
          </a:p>
        </p:txBody>
      </p:sp>
      <p:pic>
        <p:nvPicPr>
          <p:cNvPr id="4" name="Picture 3">
            <a:extLst>
              <a:ext uri="{FF2B5EF4-FFF2-40B4-BE49-F238E27FC236}">
                <a16:creationId xmlns:a16="http://schemas.microsoft.com/office/drawing/2014/main" id="{884D24A4-A5A6-6B92-59F8-26FB59C9A1CD}"/>
              </a:ext>
            </a:extLst>
          </p:cNvPr>
          <p:cNvPicPr>
            <a:picLocks noChangeAspect="1"/>
          </p:cNvPicPr>
          <p:nvPr/>
        </p:nvPicPr>
        <p:blipFill>
          <a:blip r:embed="rId4"/>
          <a:stretch>
            <a:fillRect/>
          </a:stretch>
        </p:blipFill>
        <p:spPr>
          <a:xfrm>
            <a:off x="551497" y="2079787"/>
            <a:ext cx="8498175" cy="2240812"/>
          </a:xfrm>
          <a:prstGeom prst="rect">
            <a:avLst/>
          </a:prstGeom>
        </p:spPr>
      </p:pic>
      <p:sp>
        <p:nvSpPr>
          <p:cNvPr id="6" name="TextBox 5">
            <a:extLst>
              <a:ext uri="{FF2B5EF4-FFF2-40B4-BE49-F238E27FC236}">
                <a16:creationId xmlns:a16="http://schemas.microsoft.com/office/drawing/2014/main" id="{9D57795B-DEA0-B6DD-5071-C0A23ABC627B}"/>
              </a:ext>
            </a:extLst>
          </p:cNvPr>
          <p:cNvSpPr txBox="1"/>
          <p:nvPr/>
        </p:nvSpPr>
        <p:spPr>
          <a:xfrm>
            <a:off x="10264249" y="2781867"/>
            <a:ext cx="1546905" cy="1169551"/>
          </a:xfrm>
          <a:prstGeom prst="rect">
            <a:avLst/>
          </a:prstGeom>
          <a:noFill/>
        </p:spPr>
        <p:txBody>
          <a:bodyPr wrap="square">
            <a:spAutoFit/>
          </a:bodyPr>
          <a:lstStyle/>
          <a:p>
            <a:r>
              <a:rPr lang="sv" sz="1400" b="1" dirty="0"/>
              <a:t>Dubbelklicka på den här Excel-ikonen för att ladda ner och spara en mall som du kan använda.</a:t>
            </a:r>
          </a:p>
        </p:txBody>
      </p:sp>
      <p:graphicFrame>
        <p:nvGraphicFramePr>
          <p:cNvPr id="7" name="Object 6">
            <a:extLst>
              <a:ext uri="{FF2B5EF4-FFF2-40B4-BE49-F238E27FC236}">
                <a16:creationId xmlns:a16="http://schemas.microsoft.com/office/drawing/2014/main" id="{DA8A4078-2901-A015-69DB-FC4C67CCAC2A}"/>
              </a:ext>
            </a:extLst>
          </p:cNvPr>
          <p:cNvGraphicFramePr>
            <a:graphicFrameLocks noChangeAspect="1"/>
          </p:cNvGraphicFramePr>
          <p:nvPr>
            <p:extLst>
              <p:ext uri="{D42A27DB-BD31-4B8C-83A1-F6EECF244321}">
                <p14:modId xmlns:p14="http://schemas.microsoft.com/office/powerpoint/2010/main" val="3690784752"/>
              </p:ext>
            </p:extLst>
          </p:nvPr>
        </p:nvGraphicFramePr>
        <p:xfrm>
          <a:off x="10433440" y="2104804"/>
          <a:ext cx="914400" cy="781050"/>
        </p:xfrm>
        <a:graphic>
          <a:graphicData uri="http://schemas.openxmlformats.org/presentationml/2006/ole">
            <mc:AlternateContent xmlns:mc="http://schemas.openxmlformats.org/markup-compatibility/2006">
              <mc:Choice xmlns:v="urn:schemas-microsoft-com:vml" Requires="v">
                <p:oleObj name="Macro-Enabled Worksheet" showAsIcon="1" r:id="rId5" imgW="914249" imgH="781050" progId="Excel.SheetMacroEnabled.12">
                  <p:embed/>
                </p:oleObj>
              </mc:Choice>
              <mc:Fallback>
                <p:oleObj name="Macro-Enabled Worksheet" showAsIcon="1" r:id="rId5" imgW="914249" imgH="781050" progId="Excel.SheetMacroEnabled.12">
                  <p:embed/>
                  <p:pic>
                    <p:nvPicPr>
                      <p:cNvPr id="7" name="Object 6">
                        <a:extLst>
                          <a:ext uri="{FF2B5EF4-FFF2-40B4-BE49-F238E27FC236}">
                            <a16:creationId xmlns:a16="http://schemas.microsoft.com/office/drawing/2014/main" id="{DA8A4078-2901-A015-69DB-FC4C67CCAC2A}"/>
                          </a:ext>
                        </a:extLst>
                      </p:cNvPr>
                      <p:cNvPicPr/>
                      <p:nvPr/>
                    </p:nvPicPr>
                    <p:blipFill>
                      <a:blip r:embed="rId6"/>
                      <a:stretch>
                        <a:fillRect/>
                      </a:stretch>
                    </p:blipFill>
                    <p:spPr>
                      <a:xfrm>
                        <a:off x="10433440" y="2104804"/>
                        <a:ext cx="914400" cy="781050"/>
                      </a:xfrm>
                      <a:prstGeom prst="rect">
                        <a:avLst/>
                      </a:prstGeom>
                    </p:spPr>
                  </p:pic>
                </p:oleObj>
              </mc:Fallback>
            </mc:AlternateContent>
          </a:graphicData>
        </a:graphic>
      </p:graphicFrame>
    </p:spTree>
    <p:extLst>
      <p:ext uri="{BB962C8B-B14F-4D97-AF65-F5344CB8AC3E}">
        <p14:creationId xmlns:p14="http://schemas.microsoft.com/office/powerpoint/2010/main" val="3341570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7F3A4-E8F2-9F6C-DCCF-0F7869377A3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F859137-CB4D-16E4-962E-4FA573935239}"/>
              </a:ext>
            </a:extLst>
          </p:cNvPr>
          <p:cNvSpPr>
            <a:spLocks noGrp="1"/>
          </p:cNvSpPr>
          <p:nvPr>
            <p:ph type="body" sz="quarter" idx="27"/>
          </p:nvPr>
        </p:nvSpPr>
        <p:spPr/>
        <p:txBody>
          <a:bodyPr/>
          <a:lstStyle/>
          <a:p>
            <a:r>
              <a:rPr lang="sv" dirty="0"/>
              <a:t>MÅNATLIG UPPGIFT FÖR VÅR CATERINGVERKSAMHET</a:t>
            </a:r>
          </a:p>
        </p:txBody>
      </p:sp>
      <p:sp>
        <p:nvSpPr>
          <p:cNvPr id="3" name="Text Placeholder 7">
            <a:extLst>
              <a:ext uri="{FF2B5EF4-FFF2-40B4-BE49-F238E27FC236}">
                <a16:creationId xmlns:a16="http://schemas.microsoft.com/office/drawing/2014/main" id="{AF861B8A-6195-2104-CB2F-4FE6E52FB9B9}"/>
              </a:ext>
            </a:extLst>
          </p:cNvPr>
          <p:cNvSpPr txBox="1">
            <a:spLocks/>
          </p:cNvSpPr>
          <p:nvPr/>
        </p:nvSpPr>
        <p:spPr>
          <a:xfrm>
            <a:off x="280188" y="1314856"/>
            <a:ext cx="11219936" cy="3460292"/>
          </a:xfrm>
          <a:prstGeom prst="rect">
            <a:avLst/>
          </a:prstGeom>
        </p:spPr>
        <p:txBody>
          <a:bodyPr vert="horz" lIns="91440" tIns="45720" rIns="91440" bIns="45720" numCol="2"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b="1" dirty="0"/>
              <a:t>januari</a:t>
            </a:r>
          </a:p>
          <a:p>
            <a:r>
              <a:rPr lang="sv" dirty="0"/>
              <a:t>Insamlade kontanter: 4500 €</a:t>
            </a:r>
          </a:p>
          <a:p>
            <a:r>
              <a:rPr lang="sv" dirty="0"/>
              <a:t>Totala kostnader: 2 000 € (Kostnadsföreskrifter) + 2 500 € = 4 500 € ➤ </a:t>
            </a:r>
            <a:r>
              <a:rPr lang="sv" b="1" dirty="0"/>
              <a:t>Nettokassaflöde: 0 € </a:t>
            </a:r>
            <a:r>
              <a:rPr lang="sv" dirty="0"/>
              <a:t>– break-even, troligen från lägre bokningar efter semestrar.</a:t>
            </a:r>
          </a:p>
          <a:p>
            <a:endParaRPr lang="en-GB" dirty="0"/>
          </a:p>
          <a:p>
            <a:r>
              <a:rPr lang="sv" b="1" dirty="0"/>
              <a:t>februari</a:t>
            </a:r>
          </a:p>
          <a:p>
            <a:r>
              <a:rPr lang="sv" dirty="0"/>
              <a:t>Starkare bokningar: 4950 € kontant inkasserat.</a:t>
            </a:r>
          </a:p>
          <a:p>
            <a:r>
              <a:rPr lang="sv" dirty="0"/>
              <a:t>Lägre kostnader än intäkter.</a:t>
            </a:r>
          </a:p>
          <a:p>
            <a:r>
              <a:rPr lang="sv" dirty="0"/>
              <a:t>➤ </a:t>
            </a:r>
            <a:r>
              <a:rPr lang="sv" b="1" dirty="0"/>
              <a:t>Nettokassaflöde: 250 €</a:t>
            </a:r>
          </a:p>
          <a:p>
            <a:endParaRPr lang="en-GB" dirty="0"/>
          </a:p>
          <a:p>
            <a:r>
              <a:rPr lang="sv" b="1" dirty="0"/>
              <a:t>Mars till juni</a:t>
            </a:r>
          </a:p>
          <a:p>
            <a:r>
              <a:rPr lang="sv" dirty="0"/>
              <a:t>Intäkter och uppbörd ökar stadigt.</a:t>
            </a:r>
          </a:p>
          <a:p>
            <a:r>
              <a:rPr lang="sv" dirty="0"/>
              <a:t>Bästa månad: </a:t>
            </a:r>
            <a:r>
              <a:rPr lang="sv" b="1" dirty="0"/>
              <a:t>Juni </a:t>
            </a:r>
            <a:r>
              <a:rPr lang="sv" dirty="0"/>
              <a:t>, samlade in 6750 € och tjänade </a:t>
            </a:r>
            <a:r>
              <a:rPr lang="sv" b="1" dirty="0"/>
              <a:t>netto 1250 € </a:t>
            </a:r>
            <a:r>
              <a:rPr lang="sv" dirty="0"/>
              <a:t>.</a:t>
            </a:r>
          </a:p>
          <a:p>
            <a:r>
              <a:rPr lang="sv" dirty="0"/>
              <a:t>Visar tillväxt och möjligen högsäsong för evenemang.</a:t>
            </a:r>
          </a:p>
          <a:p>
            <a:endParaRPr lang="en-GB" b="1" dirty="0"/>
          </a:p>
          <a:p>
            <a:r>
              <a:rPr lang="sv" b="1" dirty="0"/>
              <a:t>Juli till september</a:t>
            </a:r>
          </a:p>
          <a:p>
            <a:r>
              <a:rPr lang="sv" dirty="0"/>
              <a:t>Liten nedgång men fortfarande stark prestation.</a:t>
            </a:r>
          </a:p>
          <a:p>
            <a:r>
              <a:rPr lang="sv" dirty="0"/>
              <a:t>Kostnaderna förblir stabila.</a:t>
            </a:r>
          </a:p>
          <a:p>
            <a:r>
              <a:rPr lang="sv" dirty="0"/>
              <a:t>➤ Månatliga nettokassaflöden från </a:t>
            </a:r>
            <a:r>
              <a:rPr lang="sv" b="1" dirty="0"/>
              <a:t>1 100 till 850 euro, sunda och stabila.</a:t>
            </a:r>
          </a:p>
          <a:p>
            <a:endParaRPr lang="en-GB" dirty="0"/>
          </a:p>
          <a:p>
            <a:r>
              <a:rPr lang="sv" b="1" dirty="0"/>
              <a:t>Oktober till december</a:t>
            </a:r>
          </a:p>
          <a:p>
            <a:r>
              <a:rPr lang="sv" dirty="0"/>
              <a:t>Gradvis minskning av både inbetalningar och lönsamhet.</a:t>
            </a:r>
          </a:p>
          <a:p>
            <a:r>
              <a:rPr lang="sv" dirty="0"/>
              <a:t>December avslutas med </a:t>
            </a:r>
            <a:r>
              <a:rPr lang="sv" b="1" dirty="0"/>
              <a:t>400 euro </a:t>
            </a:r>
            <a:r>
              <a:rPr lang="sv" dirty="0"/>
              <a:t>netto – troligtvis färre evenemang runt helgerna – eller så kan det bli mer, planera därefter.</a:t>
            </a:r>
          </a:p>
          <a:p>
            <a:r>
              <a:rPr lang="sv" dirty="0"/>
              <a:t>➤ Men fortfarande positivt, vilket är ett gott tecken på kassaflödeshanteringen.</a:t>
            </a:r>
          </a:p>
          <a:p>
            <a:pPr marL="342900" indent="-342900">
              <a:buClr>
                <a:srgbClr val="B6D1E1"/>
              </a:buClr>
              <a:buFont typeface="Arial" panose="020B0604020202020204" pitchFamily="34" charset="0"/>
              <a:buChar char="•"/>
            </a:pPr>
            <a:endParaRPr lang="en-US" sz="2000" dirty="0"/>
          </a:p>
          <a:p>
            <a:pPr>
              <a:buClr>
                <a:srgbClr val="B6D1E1"/>
              </a:buClr>
            </a:pPr>
            <a:endParaRPr lang="en-US" sz="2000" dirty="0"/>
          </a:p>
          <a:p>
            <a:pPr marL="342900" indent="-342900">
              <a:buClr>
                <a:srgbClr val="B6D1E1"/>
              </a:buClr>
              <a:buFont typeface="Arial" panose="020B0604020202020204" pitchFamily="34" charset="0"/>
              <a:buChar char="•"/>
            </a:pPr>
            <a:endParaRPr lang="en-US" dirty="0"/>
          </a:p>
        </p:txBody>
      </p:sp>
    </p:spTree>
    <p:extLst>
      <p:ext uri="{BB962C8B-B14F-4D97-AF65-F5344CB8AC3E}">
        <p14:creationId xmlns:p14="http://schemas.microsoft.com/office/powerpoint/2010/main" val="3942592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E4C02-F89A-17A5-9286-DE9C7184AAE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D6DAA4-10DB-C1DC-63AC-FA0FEECA2D7B}"/>
              </a:ext>
            </a:extLst>
          </p:cNvPr>
          <p:cNvSpPr>
            <a:spLocks noGrp="1"/>
          </p:cNvSpPr>
          <p:nvPr>
            <p:ph type="body" sz="quarter" idx="27"/>
          </p:nvPr>
        </p:nvSpPr>
        <p:spPr/>
        <p:txBody>
          <a:bodyPr/>
          <a:lstStyle/>
          <a:p>
            <a:r>
              <a:rPr lang="sv" dirty="0"/>
              <a:t>VAD BÖR VÅR CATERING-AFFÄRSPLAN INNEHÅLLA?</a:t>
            </a:r>
          </a:p>
        </p:txBody>
      </p:sp>
      <p:sp>
        <p:nvSpPr>
          <p:cNvPr id="3" name="Text Placeholder 7">
            <a:extLst>
              <a:ext uri="{FF2B5EF4-FFF2-40B4-BE49-F238E27FC236}">
                <a16:creationId xmlns:a16="http://schemas.microsoft.com/office/drawing/2014/main" id="{CDB139FA-EA0C-316B-0A06-4FA15E4234FE}"/>
              </a:ext>
            </a:extLst>
          </p:cNvPr>
          <p:cNvSpPr txBox="1">
            <a:spLocks/>
          </p:cNvSpPr>
          <p:nvPr/>
        </p:nvSpPr>
        <p:spPr>
          <a:xfrm>
            <a:off x="280188" y="1314856"/>
            <a:ext cx="11219936" cy="346029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p:txBody>
      </p:sp>
      <p:sp>
        <p:nvSpPr>
          <p:cNvPr id="10" name="TextBox 9">
            <a:extLst>
              <a:ext uri="{FF2B5EF4-FFF2-40B4-BE49-F238E27FC236}">
                <a16:creationId xmlns:a16="http://schemas.microsoft.com/office/drawing/2014/main" id="{173A6EB8-6FCB-FF9F-CAE2-DEBD411CB978}"/>
              </a:ext>
            </a:extLst>
          </p:cNvPr>
          <p:cNvSpPr txBox="1"/>
          <p:nvPr/>
        </p:nvSpPr>
        <p:spPr>
          <a:xfrm>
            <a:off x="398846" y="1466320"/>
            <a:ext cx="10758225" cy="3139321"/>
          </a:xfrm>
          <a:prstGeom prst="rect">
            <a:avLst/>
          </a:prstGeom>
          <a:noFill/>
        </p:spPr>
        <p:txBody>
          <a:bodyPr wrap="square">
            <a:spAutoFit/>
          </a:bodyPr>
          <a:lstStyle/>
          <a:p>
            <a:r>
              <a:rPr lang="sv" sz="2200" dirty="0"/>
              <a:t>Förutom tipsen för syltbranschen, några cateringspecifika tips...</a:t>
            </a:r>
          </a:p>
          <a:p>
            <a:endParaRPr lang="en-GB" sz="2200" b="1" dirty="0"/>
          </a:p>
          <a:p>
            <a:pPr marL="342900" indent="-342900">
              <a:buFont typeface="Arial" panose="020B0604020202020204" pitchFamily="34" charset="0"/>
              <a:buChar char="•"/>
            </a:pPr>
            <a:r>
              <a:rPr lang="sv" sz="2200" b="1" dirty="0"/>
              <a:t>Insättningar hjälper till att jämna ut inkomsterna: </a:t>
            </a:r>
            <a:r>
              <a:rPr lang="sv" sz="2200" dirty="0"/>
              <a:t>Även om ett evenemang inte är förrän nästa månad, ger dagens insättning in kontanter nu, vilket är avgörande för att hantera rörelsekapitalet.</a:t>
            </a:r>
          </a:p>
          <a:p>
            <a:pPr marL="342900" indent="-342900">
              <a:buFont typeface="Arial" panose="020B0604020202020204" pitchFamily="34" charset="0"/>
              <a:buChar char="•"/>
            </a:pPr>
            <a:r>
              <a:rPr lang="sv" sz="2200" b="1" dirty="0"/>
              <a:t>Stabilisera fasta kostnader: </a:t>
            </a:r>
            <a:r>
              <a:rPr lang="sv" sz="2200" dirty="0"/>
              <a:t>när verksamheten känner till sina omkostnader och kan förutsäga break-even-nivåer. Naturligtvis, minska dessa där du kan.</a:t>
            </a:r>
          </a:p>
          <a:p>
            <a:pPr marL="342900" indent="-342900">
              <a:buFont typeface="Arial" panose="020B0604020202020204" pitchFamily="34" charset="0"/>
              <a:buChar char="•"/>
            </a:pPr>
            <a:r>
              <a:rPr lang="sv" sz="2200" b="1" dirty="0"/>
              <a:t>Högsäsonger </a:t>
            </a:r>
            <a:r>
              <a:rPr lang="sv" sz="2200" dirty="0"/>
              <a:t>ger högt kassaflöde – planera för lugna månader genom att spara eller diversifiera.</a:t>
            </a:r>
          </a:p>
          <a:p>
            <a:pPr marL="342900" indent="-342900">
              <a:buFont typeface="Arial" panose="020B0604020202020204" pitchFamily="34" charset="0"/>
              <a:buChar char="•"/>
            </a:pPr>
            <a:r>
              <a:rPr lang="sv" sz="2200" b="1" dirty="0"/>
              <a:t>Sträva efter att vara positiv varje månad </a:t>
            </a:r>
            <a:r>
              <a:rPr lang="sv" sz="2200" dirty="0"/>
              <a:t>– visar stark ekonomisk kontroll och strategisk användning av insättningar. Detta tar tid att uppnå.</a:t>
            </a:r>
            <a:endParaRPr lang="en-IE" dirty="0"/>
          </a:p>
        </p:txBody>
      </p:sp>
    </p:spTree>
    <p:extLst>
      <p:ext uri="{BB962C8B-B14F-4D97-AF65-F5344CB8AC3E}">
        <p14:creationId xmlns:p14="http://schemas.microsoft.com/office/powerpoint/2010/main" val="4079352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A83E2-66E9-3EA1-0E99-B6F92A53662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F292405-9E1D-24BA-B13C-4FCAB1F3FA8E}"/>
              </a:ext>
            </a:extLst>
          </p:cNvPr>
          <p:cNvSpPr>
            <a:spLocks noGrp="1"/>
          </p:cNvSpPr>
          <p:nvPr>
            <p:ph type="body" sz="quarter" idx="27"/>
          </p:nvPr>
        </p:nvSpPr>
        <p:spPr/>
        <p:txBody>
          <a:bodyPr/>
          <a:lstStyle/>
          <a:p>
            <a:r>
              <a:rPr lang="sv" dirty="0"/>
              <a:t>DET BEHÖVS FINANSIERING FÖR 4 VIKTIGA FASER</a:t>
            </a:r>
          </a:p>
        </p:txBody>
      </p:sp>
      <p:cxnSp>
        <p:nvCxnSpPr>
          <p:cNvPr id="14" name="Straight Connector 13">
            <a:extLst>
              <a:ext uri="{FF2B5EF4-FFF2-40B4-BE49-F238E27FC236}">
                <a16:creationId xmlns:a16="http://schemas.microsoft.com/office/drawing/2014/main" id="{A15DD76D-9BEE-DC9F-4AC0-7BC93B6AE3DA}"/>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AC39CD3C-4D75-6003-ED91-9EA417AC7613}"/>
              </a:ext>
            </a:extLst>
          </p:cNvPr>
          <p:cNvSpPr txBox="1">
            <a:spLocks/>
          </p:cNvSpPr>
          <p:nvPr/>
        </p:nvSpPr>
        <p:spPr>
          <a:xfrm>
            <a:off x="1864807" y="1516783"/>
            <a:ext cx="10137112"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KASSAFLÖDE FÖR ATT DRIVA DITT FÖRETAG – NÅGRA TIPS</a:t>
            </a:r>
          </a:p>
        </p:txBody>
      </p:sp>
      <p:grpSp>
        <p:nvGrpSpPr>
          <p:cNvPr id="6" name="Group 5">
            <a:extLst>
              <a:ext uri="{FF2B5EF4-FFF2-40B4-BE49-F238E27FC236}">
                <a16:creationId xmlns:a16="http://schemas.microsoft.com/office/drawing/2014/main" id="{EE5C8C9B-486F-D3BE-3482-7F14739093F8}"/>
              </a:ext>
            </a:extLst>
          </p:cNvPr>
          <p:cNvGrpSpPr/>
          <p:nvPr/>
        </p:nvGrpSpPr>
        <p:grpSpPr>
          <a:xfrm>
            <a:off x="721599" y="1378091"/>
            <a:ext cx="1119696" cy="1488201"/>
            <a:chOff x="1828799" y="1798501"/>
            <a:chExt cx="1163784" cy="1546799"/>
          </a:xfrm>
        </p:grpSpPr>
        <p:sp>
          <p:nvSpPr>
            <p:cNvPr id="7" name="Graphic 4">
              <a:extLst>
                <a:ext uri="{FF2B5EF4-FFF2-40B4-BE49-F238E27FC236}">
                  <a16:creationId xmlns:a16="http://schemas.microsoft.com/office/drawing/2014/main" id="{0938E688-8DF3-9408-E411-5FE58276D833}"/>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4">
              <a:extLst>
                <a:ext uri="{FF2B5EF4-FFF2-40B4-BE49-F238E27FC236}">
                  <a16:creationId xmlns:a16="http://schemas.microsoft.com/office/drawing/2014/main" id="{2256DF2D-158A-7552-EA48-B00554E85126}"/>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03</a:t>
              </a:r>
            </a:p>
          </p:txBody>
        </p:sp>
      </p:grpSp>
      <p:sp>
        <p:nvSpPr>
          <p:cNvPr id="3" name="Text Placeholder 7">
            <a:extLst>
              <a:ext uri="{FF2B5EF4-FFF2-40B4-BE49-F238E27FC236}">
                <a16:creationId xmlns:a16="http://schemas.microsoft.com/office/drawing/2014/main" id="{AA1F0ED0-3253-70D8-90F1-871D076164C7}"/>
              </a:ext>
            </a:extLst>
          </p:cNvPr>
          <p:cNvSpPr txBox="1">
            <a:spLocks/>
          </p:cNvSpPr>
          <p:nvPr/>
        </p:nvSpPr>
        <p:spPr>
          <a:xfrm>
            <a:off x="2180493" y="2532185"/>
            <a:ext cx="8423030" cy="346029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Clr>
                <a:srgbClr val="B6D1E1"/>
              </a:buClr>
              <a:buFont typeface="Arial" panose="020B0604020202020204" pitchFamily="34" charset="0"/>
              <a:buChar char="•"/>
            </a:pPr>
            <a:r>
              <a:rPr lang="sv" dirty="0"/>
              <a:t>Övervaka noggrant alla utgifter och var så sparsam som möjligt. Minska månatliga utgifter - köp in varor i bulk för att få rabatt, hyr mindre lokaler, byt elbolag.</a:t>
            </a:r>
          </a:p>
          <a:p>
            <a:pPr marL="342900" indent="-342900">
              <a:buClr>
                <a:srgbClr val="B6D1E1"/>
              </a:buClr>
              <a:buFont typeface="Arial" panose="020B0604020202020204" pitchFamily="34" charset="0"/>
              <a:buChar char="•"/>
            </a:pPr>
            <a:endParaRPr lang="en-US" dirty="0"/>
          </a:p>
          <a:p>
            <a:pPr marL="342900" indent="-342900">
              <a:buClr>
                <a:srgbClr val="B6D1E1"/>
              </a:buClr>
              <a:buFont typeface="Arial" panose="020B0604020202020204" pitchFamily="34" charset="0"/>
              <a:buChar char="•"/>
            </a:pPr>
            <a:r>
              <a:rPr lang="sv" dirty="0"/>
              <a:t>Samla in betalning från kunder snabbare (kanske ge en % rabatt för att stimulera detta).</a:t>
            </a:r>
          </a:p>
          <a:p>
            <a:pPr marL="342900" indent="-342900">
              <a:buClr>
                <a:srgbClr val="B6D1E1"/>
              </a:buClr>
              <a:buFont typeface="Arial" panose="020B0604020202020204" pitchFamily="34" charset="0"/>
              <a:buChar char="•"/>
            </a:pPr>
            <a:endParaRPr lang="en-US" dirty="0"/>
          </a:p>
          <a:p>
            <a:pPr marL="342900" indent="-342900">
              <a:buClr>
                <a:srgbClr val="B6D1E1"/>
              </a:buClr>
              <a:buFont typeface="Arial" panose="020B0604020202020204" pitchFamily="34" charset="0"/>
              <a:buChar char="•"/>
            </a:pPr>
            <a:r>
              <a:rPr lang="sv" dirty="0"/>
              <a:t>När kassan börjar ta slut måste man noga titta på hur man frigör långsamt omsättande lager och omvandlar det till kontanter. Hur minskar man lagret så att man driver en effektiv verksamhet utan </a:t>
            </a:r>
            <a:r>
              <a:rPr lang="sv" dirty="0" err="1"/>
              <a:t>att äventyra </a:t>
            </a:r>
            <a:r>
              <a:rPr lang="sv" dirty="0"/>
              <a:t>framtida försäljning genom att vara underlagerförsörjda? Detta är så viktigt i en livsmedelsverksamhet.</a:t>
            </a:r>
          </a:p>
          <a:p>
            <a:pPr marL="342900" indent="-342900">
              <a:buClr>
                <a:srgbClr val="B6D1E1"/>
              </a:buClr>
              <a:buFont typeface="Arial" panose="020B0604020202020204" pitchFamily="34" charset="0"/>
              <a:buChar char="•"/>
            </a:pPr>
            <a:endParaRPr lang="en-US" dirty="0"/>
          </a:p>
          <a:p>
            <a:pPr>
              <a:buClr>
                <a:srgbClr val="B6D1E1"/>
              </a:buClr>
            </a:pPr>
            <a:endParaRPr lang="en-US" dirty="0"/>
          </a:p>
          <a:p>
            <a:pPr marL="342900" indent="-342900">
              <a:buClr>
                <a:srgbClr val="B6D1E1"/>
              </a:buClr>
              <a:buFont typeface="Arial" panose="020B0604020202020204" pitchFamily="34" charset="0"/>
              <a:buChar char="•"/>
            </a:pPr>
            <a:endParaRPr lang="en-US" dirty="0"/>
          </a:p>
        </p:txBody>
      </p:sp>
    </p:spTree>
    <p:extLst>
      <p:ext uri="{BB962C8B-B14F-4D97-AF65-F5344CB8AC3E}">
        <p14:creationId xmlns:p14="http://schemas.microsoft.com/office/powerpoint/2010/main" val="3200497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416C46-8DB1-9408-9A56-EE367163CF65}"/>
              </a:ext>
            </a:extLst>
          </p:cNvPr>
          <p:cNvSpPr>
            <a:spLocks noGrp="1"/>
          </p:cNvSpPr>
          <p:nvPr>
            <p:ph type="body" sz="quarter" idx="27"/>
          </p:nvPr>
        </p:nvSpPr>
        <p:spPr/>
        <p:txBody>
          <a:bodyPr/>
          <a:lstStyle/>
          <a:p>
            <a:r>
              <a:rPr lang="sv" dirty="0"/>
              <a:t>DET BEHÖVS FINANSIERING FÖR 4 VIKTIGA FASER</a:t>
            </a:r>
          </a:p>
        </p:txBody>
      </p:sp>
      <p:cxnSp>
        <p:nvCxnSpPr>
          <p:cNvPr id="14" name="Straight Connector 13">
            <a:extLst>
              <a:ext uri="{FF2B5EF4-FFF2-40B4-BE49-F238E27FC236}">
                <a16:creationId xmlns:a16="http://schemas.microsoft.com/office/drawing/2014/main" id="{921963DF-CBD5-2924-CD1A-9F93B684C210}"/>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2180492" y="1756269"/>
            <a:ext cx="8950570"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KASSAFLÖDE FÖR ATT DRIVA DITT FÖRETAG – NÅGRA TIPS</a:t>
            </a:r>
          </a:p>
        </p:txBody>
      </p:sp>
      <p:grpSp>
        <p:nvGrpSpPr>
          <p:cNvPr id="6" name="Group 5">
            <a:extLst>
              <a:ext uri="{FF2B5EF4-FFF2-40B4-BE49-F238E27FC236}">
                <a16:creationId xmlns:a16="http://schemas.microsoft.com/office/drawing/2014/main" id="{4FCA9709-0E91-D5C8-6BEB-D901F59392EC}"/>
              </a:ext>
            </a:extLst>
          </p:cNvPr>
          <p:cNvGrpSpPr/>
          <p:nvPr/>
        </p:nvGrpSpPr>
        <p:grpSpPr>
          <a:xfrm>
            <a:off x="721599" y="1378091"/>
            <a:ext cx="1119696" cy="1488201"/>
            <a:chOff x="1828799" y="1798501"/>
            <a:chExt cx="1163784" cy="1546799"/>
          </a:xfrm>
        </p:grpSpPr>
        <p:sp>
          <p:nvSpPr>
            <p:cNvPr id="7" name="Graphic 4">
              <a:extLst>
                <a:ext uri="{FF2B5EF4-FFF2-40B4-BE49-F238E27FC236}">
                  <a16:creationId xmlns:a16="http://schemas.microsoft.com/office/drawing/2014/main" id="{7FDC3BF8-50BD-2189-A3A7-9B073EF988B5}"/>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4">
              <a:extLst>
                <a:ext uri="{FF2B5EF4-FFF2-40B4-BE49-F238E27FC236}">
                  <a16:creationId xmlns:a16="http://schemas.microsoft.com/office/drawing/2014/main" id="{90547F0B-30AB-A258-369E-2D3C8EBF59C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03</a:t>
              </a:r>
            </a:p>
          </p:txBody>
        </p:sp>
      </p:grpSp>
      <p:sp>
        <p:nvSpPr>
          <p:cNvPr id="3" name="Text Placeholder 7">
            <a:extLst>
              <a:ext uri="{FF2B5EF4-FFF2-40B4-BE49-F238E27FC236}">
                <a16:creationId xmlns:a16="http://schemas.microsoft.com/office/drawing/2014/main" id="{94CA1918-14DA-AAC9-1888-4A91DBBD686D}"/>
              </a:ext>
            </a:extLst>
          </p:cNvPr>
          <p:cNvSpPr txBox="1">
            <a:spLocks/>
          </p:cNvSpPr>
          <p:nvPr/>
        </p:nvSpPr>
        <p:spPr>
          <a:xfrm>
            <a:off x="2198077" y="2708031"/>
            <a:ext cx="3077307" cy="346029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b="1" dirty="0"/>
              <a:t>Lagerhantering</a:t>
            </a:r>
          </a:p>
          <a:p>
            <a:pPr>
              <a:buClr>
                <a:srgbClr val="B6D1E1"/>
              </a:buClr>
            </a:pPr>
            <a:r>
              <a:rPr lang="sv" dirty="0"/>
              <a:t>Grundprincip - Håll lagren så låga som möjligt. Du måste motivera ett högre lagerhållning mot de kostnader som är förknippade med det.</a:t>
            </a:r>
          </a:p>
          <a:p>
            <a:pPr>
              <a:buClr>
                <a:srgbClr val="B6D1E1"/>
              </a:buClr>
            </a:pPr>
            <a:endParaRPr lang="en-US" dirty="0"/>
          </a:p>
        </p:txBody>
      </p:sp>
      <p:sp>
        <p:nvSpPr>
          <p:cNvPr id="4" name="Text Placeholder 7">
            <a:extLst>
              <a:ext uri="{FF2B5EF4-FFF2-40B4-BE49-F238E27FC236}">
                <a16:creationId xmlns:a16="http://schemas.microsoft.com/office/drawing/2014/main" id="{45432849-A2C0-0787-33C2-15A7EFF9A887}"/>
              </a:ext>
            </a:extLst>
          </p:cNvPr>
          <p:cNvSpPr txBox="1">
            <a:spLocks/>
          </p:cNvSpPr>
          <p:nvPr/>
        </p:nvSpPr>
        <p:spPr>
          <a:xfrm>
            <a:off x="5785341" y="2708031"/>
            <a:ext cx="6013937" cy="346029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b="1" dirty="0"/>
              <a:t>Risker med överlager</a:t>
            </a:r>
          </a:p>
          <a:p>
            <a:pPr marL="342900" indent="-342900">
              <a:buClr>
                <a:srgbClr val="B6D1E1"/>
              </a:buClr>
              <a:buFont typeface="Arial" panose="020B0604020202020204" pitchFamily="34" charset="0"/>
              <a:buChar char="•"/>
            </a:pPr>
            <a:r>
              <a:rPr lang="sv" dirty="0"/>
              <a:t>Ineffektiv användning av kontanter</a:t>
            </a:r>
          </a:p>
          <a:p>
            <a:pPr marL="342900" indent="-342900">
              <a:buClr>
                <a:srgbClr val="B6D1E1"/>
              </a:buClr>
              <a:buFont typeface="Arial" panose="020B0604020202020204" pitchFamily="34" charset="0"/>
              <a:buChar char="•"/>
            </a:pPr>
            <a:r>
              <a:rPr lang="sv" dirty="0"/>
              <a:t>Risk för föråldring/försämring</a:t>
            </a:r>
          </a:p>
          <a:p>
            <a:pPr marL="342900" indent="-342900">
              <a:buClr>
                <a:srgbClr val="B6D1E1"/>
              </a:buClr>
              <a:buFont typeface="Arial" panose="020B0604020202020204" pitchFamily="34" charset="0"/>
              <a:buChar char="•"/>
            </a:pPr>
            <a:r>
              <a:rPr lang="sv" dirty="0"/>
              <a:t>Du kan behöva rabattera för att rensa</a:t>
            </a:r>
          </a:p>
          <a:p>
            <a:pPr>
              <a:buClr>
                <a:srgbClr val="B6D1E1"/>
              </a:buClr>
            </a:pPr>
            <a:endParaRPr lang="en-US" dirty="0"/>
          </a:p>
          <a:p>
            <a:pPr>
              <a:buClr>
                <a:srgbClr val="B6D1E1"/>
              </a:buClr>
            </a:pPr>
            <a:r>
              <a:rPr lang="sv" b="1" dirty="0"/>
              <a:t>Risker med underlager</a:t>
            </a:r>
          </a:p>
          <a:p>
            <a:pPr marL="342900" indent="-342900">
              <a:buClr>
                <a:srgbClr val="B6D1E1"/>
              </a:buClr>
              <a:buFont typeface="Arial" panose="020B0604020202020204" pitchFamily="34" charset="0"/>
              <a:buChar char="•"/>
            </a:pPr>
            <a:r>
              <a:rPr lang="sv" dirty="0"/>
              <a:t>Höga leveranskostnader vid frekvent påfyllning av lager</a:t>
            </a:r>
          </a:p>
          <a:p>
            <a:pPr marL="342900" indent="-342900">
              <a:buClr>
                <a:srgbClr val="B6D1E1"/>
              </a:buClr>
              <a:buFont typeface="Arial" panose="020B0604020202020204" pitchFamily="34" charset="0"/>
              <a:buChar char="•"/>
            </a:pPr>
            <a:r>
              <a:rPr lang="sv" dirty="0"/>
              <a:t>Inte kvalificerad för mängdrabatter</a:t>
            </a:r>
          </a:p>
          <a:p>
            <a:pPr marL="342900" indent="-342900">
              <a:buClr>
                <a:srgbClr val="B6D1E1"/>
              </a:buClr>
              <a:buFont typeface="Arial" panose="020B0604020202020204" pitchFamily="34" charset="0"/>
              <a:buChar char="•"/>
            </a:pPr>
            <a:r>
              <a:rPr lang="sv" dirty="0"/>
              <a:t>Förlorade ordrar, försenad produktion i väntan på lager</a:t>
            </a:r>
          </a:p>
          <a:p>
            <a:pPr>
              <a:buClr>
                <a:srgbClr val="B6D1E1"/>
              </a:buClr>
            </a:pPr>
            <a:endParaRPr lang="en-US" dirty="0"/>
          </a:p>
        </p:txBody>
      </p:sp>
      <p:cxnSp>
        <p:nvCxnSpPr>
          <p:cNvPr id="5" name="Straight Connector 4">
            <a:extLst>
              <a:ext uri="{FF2B5EF4-FFF2-40B4-BE49-F238E27FC236}">
                <a16:creationId xmlns:a16="http://schemas.microsoft.com/office/drawing/2014/main" id="{11E51CFD-81D6-2BE6-22EB-1BDE2CEEA651}"/>
              </a:ext>
            </a:extLst>
          </p:cNvPr>
          <p:cNvCxnSpPr>
            <a:cxnSpLocks/>
          </p:cNvCxnSpPr>
          <p:nvPr/>
        </p:nvCxnSpPr>
        <p:spPr>
          <a:xfrm flipV="1">
            <a:off x="5498583" y="2533243"/>
            <a:ext cx="0" cy="2372865"/>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011F5ABC-66FC-31A0-9F4C-C0F7321C69A7}"/>
              </a:ext>
            </a:extLst>
          </p:cNvPr>
          <p:cNvGrpSpPr/>
          <p:nvPr/>
        </p:nvGrpSpPr>
        <p:grpSpPr>
          <a:xfrm>
            <a:off x="2980756" y="5403500"/>
            <a:ext cx="2517857" cy="925127"/>
            <a:chOff x="2950517" y="2985038"/>
            <a:chExt cx="2842847" cy="1218363"/>
          </a:xfrm>
        </p:grpSpPr>
        <p:pic>
          <p:nvPicPr>
            <p:cNvPr id="11" name="Picture 10" descr="A picture containing text, clipart&#10;&#10;Description automatically generated">
              <a:extLst>
                <a:ext uri="{FF2B5EF4-FFF2-40B4-BE49-F238E27FC236}">
                  <a16:creationId xmlns:a16="http://schemas.microsoft.com/office/drawing/2014/main" id="{9BB3C472-CBFC-57E1-65A5-139686906C4E}"/>
                </a:ext>
              </a:extLst>
            </p:cNvPr>
            <p:cNvPicPr>
              <a:picLocks noChangeAspect="1"/>
            </p:cNvPicPr>
            <p:nvPr/>
          </p:nvPicPr>
          <p:blipFill>
            <a:blip r:embed="rId2"/>
            <a:stretch>
              <a:fillRect/>
            </a:stretch>
          </p:blipFill>
          <p:spPr>
            <a:xfrm>
              <a:off x="2950517" y="2985038"/>
              <a:ext cx="2842847" cy="1218363"/>
            </a:xfrm>
            <a:prstGeom prst="rect">
              <a:avLst/>
            </a:prstGeom>
          </p:spPr>
        </p:pic>
        <p:pic>
          <p:nvPicPr>
            <p:cNvPr id="12" name="Picture 11" descr="Icon&#10;&#10;Description automatically generated">
              <a:extLst>
                <a:ext uri="{FF2B5EF4-FFF2-40B4-BE49-F238E27FC236}">
                  <a16:creationId xmlns:a16="http://schemas.microsoft.com/office/drawing/2014/main" id="{EBA15470-19B1-2A4D-5939-6AA6B5AEF323}"/>
                </a:ext>
              </a:extLst>
            </p:cNvPr>
            <p:cNvPicPr>
              <a:picLocks noChangeAspect="1"/>
            </p:cNvPicPr>
            <p:nvPr/>
          </p:nvPicPr>
          <p:blipFill>
            <a:blip r:embed="rId3"/>
            <a:stretch>
              <a:fillRect/>
            </a:stretch>
          </p:blipFill>
          <p:spPr>
            <a:xfrm rot="20334973" flipH="1">
              <a:off x="3588381" y="3330994"/>
              <a:ext cx="236383" cy="257797"/>
            </a:xfrm>
            <a:prstGeom prst="rect">
              <a:avLst/>
            </a:prstGeom>
          </p:spPr>
        </p:pic>
      </p:grpSp>
    </p:spTree>
    <p:extLst>
      <p:ext uri="{BB962C8B-B14F-4D97-AF65-F5344CB8AC3E}">
        <p14:creationId xmlns:p14="http://schemas.microsoft.com/office/powerpoint/2010/main" val="1206690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416C46-8DB1-9408-9A56-EE367163CF65}"/>
              </a:ext>
            </a:extLst>
          </p:cNvPr>
          <p:cNvSpPr>
            <a:spLocks noGrp="1"/>
          </p:cNvSpPr>
          <p:nvPr>
            <p:ph type="body" sz="quarter" idx="27"/>
          </p:nvPr>
        </p:nvSpPr>
        <p:spPr/>
        <p:txBody>
          <a:bodyPr/>
          <a:lstStyle/>
          <a:p>
            <a:r>
              <a:rPr lang="sv" dirty="0"/>
              <a:t>DET BEHÖVS FINANSIERING FÖR 4 VIKTIGA FASER</a:t>
            </a:r>
          </a:p>
        </p:txBody>
      </p:sp>
      <p:cxnSp>
        <p:nvCxnSpPr>
          <p:cNvPr id="14" name="Straight Connector 13">
            <a:extLst>
              <a:ext uri="{FF2B5EF4-FFF2-40B4-BE49-F238E27FC236}">
                <a16:creationId xmlns:a16="http://schemas.microsoft.com/office/drawing/2014/main" id="{921963DF-CBD5-2924-CD1A-9F93B684C210}"/>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1886578" y="1495012"/>
            <a:ext cx="10054213" cy="474465"/>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KASSAFLÖDE FÖR ATT DRIVA DITT FÖRETAG – NÅGRA TIPS</a:t>
            </a:r>
          </a:p>
        </p:txBody>
      </p:sp>
      <p:grpSp>
        <p:nvGrpSpPr>
          <p:cNvPr id="6" name="Group 5">
            <a:extLst>
              <a:ext uri="{FF2B5EF4-FFF2-40B4-BE49-F238E27FC236}">
                <a16:creationId xmlns:a16="http://schemas.microsoft.com/office/drawing/2014/main" id="{4FCA9709-0E91-D5C8-6BEB-D901F59392EC}"/>
              </a:ext>
            </a:extLst>
          </p:cNvPr>
          <p:cNvGrpSpPr/>
          <p:nvPr/>
        </p:nvGrpSpPr>
        <p:grpSpPr>
          <a:xfrm>
            <a:off x="751412" y="1222792"/>
            <a:ext cx="1119696" cy="1488201"/>
            <a:chOff x="1828799" y="1798501"/>
            <a:chExt cx="1163784" cy="1546799"/>
          </a:xfrm>
        </p:grpSpPr>
        <p:sp>
          <p:nvSpPr>
            <p:cNvPr id="7" name="Graphic 4">
              <a:extLst>
                <a:ext uri="{FF2B5EF4-FFF2-40B4-BE49-F238E27FC236}">
                  <a16:creationId xmlns:a16="http://schemas.microsoft.com/office/drawing/2014/main" id="{7FDC3BF8-50BD-2189-A3A7-9B073EF988B5}"/>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4">
              <a:extLst>
                <a:ext uri="{FF2B5EF4-FFF2-40B4-BE49-F238E27FC236}">
                  <a16:creationId xmlns:a16="http://schemas.microsoft.com/office/drawing/2014/main" id="{90547F0B-30AB-A258-369E-2D3C8EBF59C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03</a:t>
              </a:r>
            </a:p>
          </p:txBody>
        </p:sp>
      </p:grpSp>
      <p:sp>
        <p:nvSpPr>
          <p:cNvPr id="3" name="Text Placeholder 7">
            <a:extLst>
              <a:ext uri="{FF2B5EF4-FFF2-40B4-BE49-F238E27FC236}">
                <a16:creationId xmlns:a16="http://schemas.microsoft.com/office/drawing/2014/main" id="{94CA1918-14DA-AAC9-1888-4A91DBBD686D}"/>
              </a:ext>
            </a:extLst>
          </p:cNvPr>
          <p:cNvSpPr txBox="1">
            <a:spLocks/>
          </p:cNvSpPr>
          <p:nvPr/>
        </p:nvSpPr>
        <p:spPr>
          <a:xfrm>
            <a:off x="378962" y="2370476"/>
            <a:ext cx="5334891" cy="346029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sz="1800" b="1" dirty="0"/>
              <a:t>Inför ett lagerhanteringssystem</a:t>
            </a:r>
            <a:endParaRPr lang="sv" sz="1800" b="1" dirty="0">
              <a:ea typeface="Calibri"/>
              <a:cs typeface="Calibri"/>
            </a:endParaRPr>
          </a:p>
          <a:p>
            <a:r>
              <a:rPr lang="sv" sz="1800" dirty="0"/>
              <a:t>Effektiv lagerkontroll hjälper till att minska svinn och förbättra vinstmarginalerna, vilket är mycket viktigt för lättfördärvliga ingredienser.</a:t>
            </a:r>
            <a:endParaRPr lang="sv" sz="1800" dirty="0">
              <a:ea typeface="Calibri"/>
              <a:cs typeface="Calibri"/>
            </a:endParaRPr>
          </a:p>
          <a:p>
            <a:pPr marL="342900" indent="-342900">
              <a:buFont typeface="Arial" panose="020B0604020202020204" pitchFamily="34" charset="0"/>
              <a:buChar char="•"/>
            </a:pPr>
            <a:r>
              <a:rPr lang="sv" sz="1800" b="1" dirty="0"/>
              <a:t>Spåra lagret </a:t>
            </a:r>
            <a:r>
              <a:rPr lang="sv" sz="1800" dirty="0"/>
              <a:t>: Använd ett kalkylblad eller en enkel lagerapp för att övervaka ingrediensnivåerna (mjöl, kryddor, burkar, förpackningar).</a:t>
            </a:r>
            <a:endParaRPr lang="sv" sz="1800" dirty="0">
              <a:ea typeface="Calibri"/>
              <a:cs typeface="Calibri"/>
            </a:endParaRPr>
          </a:p>
          <a:p>
            <a:pPr marL="342900" indent="-342900">
              <a:buFont typeface="Arial" panose="020B0604020202020204" pitchFamily="34" charset="0"/>
              <a:buChar char="•"/>
            </a:pPr>
            <a:r>
              <a:rPr lang="sv" sz="1800" b="1" dirty="0"/>
              <a:t>Tilldela värde </a:t>
            </a:r>
            <a:r>
              <a:rPr lang="sv" sz="1800" dirty="0"/>
              <a:t>: Koppla ett €-värde till varje lagervara – ta reda på vad som är bundet av oanvända ingredienser.</a:t>
            </a:r>
            <a:endParaRPr lang="sv" sz="1800" dirty="0">
              <a:ea typeface="Calibri"/>
              <a:cs typeface="Calibri"/>
            </a:endParaRPr>
          </a:p>
          <a:p>
            <a:pPr marL="342900" indent="-342900">
              <a:buFont typeface="Arial" panose="020B0604020202020204" pitchFamily="34" charset="0"/>
              <a:buChar char="•"/>
            </a:pPr>
            <a:r>
              <a:rPr lang="sv" sz="1800" b="1" dirty="0"/>
              <a:t>Håll koll på utgångsdatum </a:t>
            </a:r>
            <a:r>
              <a:rPr lang="sv" sz="1800" dirty="0"/>
              <a:t>: Rotera lagret med FIFO (först in, först ut) för att undvika förstöring.</a:t>
            </a:r>
            <a:endParaRPr lang="sv" sz="1800" dirty="0">
              <a:ea typeface="Calibri"/>
              <a:cs typeface="Calibri"/>
            </a:endParaRPr>
          </a:p>
          <a:p>
            <a:pPr marL="342900" indent="-342900">
              <a:buFont typeface="Arial" panose="020B0604020202020204" pitchFamily="34" charset="0"/>
              <a:buChar char="•"/>
            </a:pPr>
            <a:r>
              <a:rPr lang="sv" sz="1800" b="1" dirty="0"/>
              <a:t>Ta bort långsamma alternativ </a:t>
            </a:r>
            <a:r>
              <a:rPr lang="sv" sz="1800" dirty="0"/>
              <a:t>: Ta bort dem från menyn.</a:t>
            </a:r>
            <a:endParaRPr lang="en-US" sz="1800" dirty="0"/>
          </a:p>
        </p:txBody>
      </p:sp>
      <p:sp>
        <p:nvSpPr>
          <p:cNvPr id="4" name="Text Placeholder 7">
            <a:extLst>
              <a:ext uri="{FF2B5EF4-FFF2-40B4-BE49-F238E27FC236}">
                <a16:creationId xmlns:a16="http://schemas.microsoft.com/office/drawing/2014/main" id="{45432849-A2C0-0787-33C2-15A7EFF9A887}"/>
              </a:ext>
            </a:extLst>
          </p:cNvPr>
          <p:cNvSpPr txBox="1">
            <a:spLocks/>
          </p:cNvSpPr>
          <p:nvPr/>
        </p:nvSpPr>
        <p:spPr>
          <a:xfrm>
            <a:off x="6096000" y="2596137"/>
            <a:ext cx="5468816" cy="346029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b="1" dirty="0"/>
              <a:t>Kreditkontroll</a:t>
            </a:r>
          </a:p>
          <a:p>
            <a:pPr>
              <a:buClr>
                <a:srgbClr val="B6D1E1"/>
              </a:buClr>
            </a:pPr>
            <a:endParaRPr lang="en-US" b="1" dirty="0"/>
          </a:p>
          <a:p>
            <a:pPr marL="342900" indent="-342900">
              <a:buClr>
                <a:srgbClr val="B6D1E1"/>
              </a:buClr>
              <a:buFont typeface="Arial" panose="020B0604020202020204" pitchFamily="34" charset="0"/>
              <a:buChar char="•"/>
            </a:pPr>
            <a:r>
              <a:rPr lang="sv" dirty="0"/>
              <a:t>Ta maximal kredit från leverantörer</a:t>
            </a:r>
          </a:p>
          <a:p>
            <a:pPr marL="342900" indent="-342900">
              <a:buClr>
                <a:srgbClr val="B6D1E1"/>
              </a:buClr>
              <a:buFont typeface="Arial" panose="020B0604020202020204" pitchFamily="34" charset="0"/>
              <a:buChar char="•"/>
            </a:pPr>
            <a:r>
              <a:rPr lang="sv" dirty="0"/>
              <a:t>Se till att dina fakturor utfärdas direkt, vänta inte till månadsslutet</a:t>
            </a:r>
          </a:p>
          <a:p>
            <a:pPr marL="342900" indent="-342900">
              <a:buClr>
                <a:srgbClr val="B6D1E1"/>
              </a:buClr>
              <a:buFont typeface="Arial" panose="020B0604020202020204" pitchFamily="34" charset="0"/>
              <a:buChar char="•"/>
            </a:pPr>
            <a:r>
              <a:rPr lang="sv" dirty="0"/>
              <a:t>Försök att hålla din övertrassering till ett minimum</a:t>
            </a:r>
          </a:p>
          <a:p>
            <a:pPr marL="342900" indent="-342900">
              <a:buClr>
                <a:srgbClr val="B6D1E1"/>
              </a:buClr>
              <a:buFont typeface="Arial" panose="020B0604020202020204" pitchFamily="34" charset="0"/>
              <a:buChar char="•"/>
            </a:pPr>
            <a:r>
              <a:rPr lang="sv" dirty="0"/>
              <a:t>Ange tydligt dina villkor inklusive äganderättsförbehåll (äganderätt till varorna tills de är betalda i sin helhet)</a:t>
            </a:r>
            <a:endParaRPr lang="sv" dirty="0">
              <a:ea typeface="Calibri"/>
              <a:cs typeface="Calibri"/>
            </a:endParaRPr>
          </a:p>
          <a:p>
            <a:pPr>
              <a:buClr>
                <a:srgbClr val="B6D1E1"/>
              </a:buClr>
            </a:pPr>
            <a:endParaRPr lang="en-US" dirty="0"/>
          </a:p>
        </p:txBody>
      </p:sp>
      <p:cxnSp>
        <p:nvCxnSpPr>
          <p:cNvPr id="5" name="Straight Connector 4">
            <a:extLst>
              <a:ext uri="{FF2B5EF4-FFF2-40B4-BE49-F238E27FC236}">
                <a16:creationId xmlns:a16="http://schemas.microsoft.com/office/drawing/2014/main" id="{11E51CFD-81D6-2BE6-22EB-1BDE2CEEA651}"/>
              </a:ext>
            </a:extLst>
          </p:cNvPr>
          <p:cNvCxnSpPr>
            <a:cxnSpLocks/>
          </p:cNvCxnSpPr>
          <p:nvPr/>
        </p:nvCxnSpPr>
        <p:spPr>
          <a:xfrm flipV="1">
            <a:off x="5867860" y="2585997"/>
            <a:ext cx="0" cy="342794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795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416C46-8DB1-9408-9A56-EE367163CF65}"/>
              </a:ext>
            </a:extLst>
          </p:cNvPr>
          <p:cNvSpPr>
            <a:spLocks noGrp="1"/>
          </p:cNvSpPr>
          <p:nvPr>
            <p:ph type="body" sz="quarter" idx="27"/>
          </p:nvPr>
        </p:nvSpPr>
        <p:spPr/>
        <p:txBody>
          <a:bodyPr/>
          <a:lstStyle/>
          <a:p>
            <a:r>
              <a:rPr lang="sv" dirty="0"/>
              <a:t>DET BEHÖVS FINANSIERING FÖR 4 VIKTIGA FASER</a:t>
            </a:r>
          </a:p>
        </p:txBody>
      </p:sp>
      <p:cxnSp>
        <p:nvCxnSpPr>
          <p:cNvPr id="14" name="Straight Connector 13">
            <a:extLst>
              <a:ext uri="{FF2B5EF4-FFF2-40B4-BE49-F238E27FC236}">
                <a16:creationId xmlns:a16="http://schemas.microsoft.com/office/drawing/2014/main" id="{921963DF-CBD5-2924-CD1A-9F93B684C210}"/>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2115178" y="1440583"/>
            <a:ext cx="7343670" cy="844579"/>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FINANSIERING SÅ ATT DU KAN LEVA!</a:t>
            </a:r>
          </a:p>
        </p:txBody>
      </p:sp>
      <p:grpSp>
        <p:nvGrpSpPr>
          <p:cNvPr id="6" name="Group 5">
            <a:extLst>
              <a:ext uri="{FF2B5EF4-FFF2-40B4-BE49-F238E27FC236}">
                <a16:creationId xmlns:a16="http://schemas.microsoft.com/office/drawing/2014/main" id="{4FCA9709-0E91-D5C8-6BEB-D901F59392EC}"/>
              </a:ext>
            </a:extLst>
          </p:cNvPr>
          <p:cNvGrpSpPr/>
          <p:nvPr/>
        </p:nvGrpSpPr>
        <p:grpSpPr>
          <a:xfrm>
            <a:off x="721599" y="1378091"/>
            <a:ext cx="1119696" cy="1488201"/>
            <a:chOff x="1828799" y="1798501"/>
            <a:chExt cx="1163784" cy="1546799"/>
          </a:xfrm>
        </p:grpSpPr>
        <p:sp>
          <p:nvSpPr>
            <p:cNvPr id="7" name="Graphic 4">
              <a:extLst>
                <a:ext uri="{FF2B5EF4-FFF2-40B4-BE49-F238E27FC236}">
                  <a16:creationId xmlns:a16="http://schemas.microsoft.com/office/drawing/2014/main" id="{7FDC3BF8-50BD-2189-A3A7-9B073EF988B5}"/>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4">
              <a:extLst>
                <a:ext uri="{FF2B5EF4-FFF2-40B4-BE49-F238E27FC236}">
                  <a16:creationId xmlns:a16="http://schemas.microsoft.com/office/drawing/2014/main" id="{90547F0B-30AB-A258-369E-2D3C8EBF59C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04</a:t>
              </a:r>
            </a:p>
          </p:txBody>
        </p:sp>
      </p:grpSp>
      <p:sp>
        <p:nvSpPr>
          <p:cNvPr id="3" name="Text Placeholder 7">
            <a:extLst>
              <a:ext uri="{FF2B5EF4-FFF2-40B4-BE49-F238E27FC236}">
                <a16:creationId xmlns:a16="http://schemas.microsoft.com/office/drawing/2014/main" id="{94CA1918-14DA-AAC9-1888-4A91DBBD686D}"/>
              </a:ext>
            </a:extLst>
          </p:cNvPr>
          <p:cNvSpPr txBox="1">
            <a:spLocks/>
          </p:cNvSpPr>
          <p:nvPr/>
        </p:nvSpPr>
        <p:spPr>
          <a:xfrm>
            <a:off x="1671377" y="2536086"/>
            <a:ext cx="5000729" cy="346029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dirty="0"/>
              <a:t>Många kvinnor behåller ett deltidsjobb i början av sin livsmedelsverksamhet för att få en trygg inkomst. </a:t>
            </a:r>
            <a:br>
              <a:rPr lang="sv" dirty="0">
                <a:ea typeface="Calibri"/>
                <a:cs typeface="Calibri"/>
              </a:rPr>
            </a:br>
            <a:br>
              <a:rPr lang="sv" dirty="0">
                <a:ea typeface="Calibri"/>
                <a:cs typeface="Calibri"/>
              </a:rPr>
            </a:br>
            <a:r>
              <a:rPr lang="sv" dirty="0"/>
              <a:t>Att ha ett deltidsjobb samtidigt som man startar eget företag är ett sätt att säkra sina chanser, vilket ger dig en viss garanterad inkomst medan du arbetar med att utveckla ditt företag. </a:t>
            </a:r>
            <a:br>
              <a:rPr lang="sv" dirty="0"/>
            </a:br>
            <a:br>
              <a:rPr lang="sv" dirty="0"/>
            </a:br>
            <a:r>
              <a:rPr lang="sv" dirty="0"/>
              <a:t>Den mest uppenbara nackdelen är den tid det tar att bygga upp ditt företag</a:t>
            </a:r>
            <a:endParaRPr lang="en-US">
              <a:ea typeface="Calibri" panose="020F0502020204030204"/>
              <a:cs typeface="Calibri" panose="020F0502020204030204"/>
            </a:endParaRPr>
          </a:p>
        </p:txBody>
      </p:sp>
      <p:cxnSp>
        <p:nvCxnSpPr>
          <p:cNvPr id="5" name="Straight Connector 4">
            <a:extLst>
              <a:ext uri="{FF2B5EF4-FFF2-40B4-BE49-F238E27FC236}">
                <a16:creationId xmlns:a16="http://schemas.microsoft.com/office/drawing/2014/main" id="{11E51CFD-81D6-2BE6-22EB-1BDE2CEEA651}"/>
              </a:ext>
            </a:extLst>
          </p:cNvPr>
          <p:cNvCxnSpPr>
            <a:cxnSpLocks/>
          </p:cNvCxnSpPr>
          <p:nvPr/>
        </p:nvCxnSpPr>
        <p:spPr>
          <a:xfrm flipV="1">
            <a:off x="7169122" y="2691505"/>
            <a:ext cx="0" cy="358620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D5419A5C-3701-26E1-492F-D89E1A9A45FB}"/>
              </a:ext>
            </a:extLst>
          </p:cNvPr>
          <p:cNvSpPr txBox="1">
            <a:spLocks/>
          </p:cNvSpPr>
          <p:nvPr/>
        </p:nvSpPr>
        <p:spPr>
          <a:xfrm>
            <a:off x="7262447" y="2895315"/>
            <a:ext cx="4343400" cy="1228725"/>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nSpc>
                <a:spcPts val="2840"/>
              </a:lnSpc>
              <a:spcBef>
                <a:spcPts val="200"/>
              </a:spcBef>
              <a:buClr>
                <a:srgbClr val="B6D1E1"/>
              </a:buClr>
            </a:pPr>
            <a:r>
              <a:rPr lang="sv" sz="3600" b="1" i="1" dirty="0">
                <a:solidFill>
                  <a:srgbClr val="84BFA4"/>
                </a:solidFill>
              </a:rPr>
              <a:t>NÄSTA ..Undersök och utnyttja alla finansieringsinitiativ och statligt finansierade stödtjänster för</a:t>
            </a:r>
          </a:p>
          <a:p>
            <a:pPr marL="0" lvl="1">
              <a:lnSpc>
                <a:spcPts val="2840"/>
              </a:lnSpc>
              <a:spcBef>
                <a:spcPts val="200"/>
              </a:spcBef>
              <a:buClr>
                <a:srgbClr val="B6D1E1"/>
              </a:buClr>
            </a:pPr>
            <a:r>
              <a:rPr lang="sv" sz="3600" b="1" i="1" dirty="0">
                <a:solidFill>
                  <a:srgbClr val="84BFA4"/>
                </a:solidFill>
              </a:rPr>
              <a:t>småföretag.</a:t>
            </a:r>
          </a:p>
          <a:p>
            <a:pPr marL="0" lvl="1">
              <a:lnSpc>
                <a:spcPts val="2840"/>
              </a:lnSpc>
              <a:spcBef>
                <a:spcPts val="200"/>
              </a:spcBef>
              <a:buClr>
                <a:srgbClr val="B6D1E1"/>
              </a:buClr>
            </a:pPr>
            <a:endParaRPr lang="en-IE" dirty="0">
              <a:solidFill>
                <a:srgbClr val="84BFA4"/>
              </a:solidFill>
            </a:endParaRPr>
          </a:p>
        </p:txBody>
      </p:sp>
      <p:grpSp>
        <p:nvGrpSpPr>
          <p:cNvPr id="11" name="Group 10">
            <a:extLst>
              <a:ext uri="{FF2B5EF4-FFF2-40B4-BE49-F238E27FC236}">
                <a16:creationId xmlns:a16="http://schemas.microsoft.com/office/drawing/2014/main" id="{89CAA710-FDFE-AAFA-427C-B564EE3698E4}"/>
              </a:ext>
            </a:extLst>
          </p:cNvPr>
          <p:cNvGrpSpPr/>
          <p:nvPr/>
        </p:nvGrpSpPr>
        <p:grpSpPr>
          <a:xfrm>
            <a:off x="9681651" y="1409642"/>
            <a:ext cx="2211168" cy="1247308"/>
            <a:chOff x="2553056" y="439217"/>
            <a:chExt cx="2532805" cy="1656065"/>
          </a:xfrm>
        </p:grpSpPr>
        <p:pic>
          <p:nvPicPr>
            <p:cNvPr id="12" name="Picture 11" descr="Icon&#10;&#10;Description automatically generated">
              <a:extLst>
                <a:ext uri="{FF2B5EF4-FFF2-40B4-BE49-F238E27FC236}">
                  <a16:creationId xmlns:a16="http://schemas.microsoft.com/office/drawing/2014/main" id="{DEB1EC75-F58D-50F3-6511-7C9724A06D7C}"/>
                </a:ext>
              </a:extLst>
            </p:cNvPr>
            <p:cNvPicPr>
              <a:picLocks noChangeAspect="1"/>
            </p:cNvPicPr>
            <p:nvPr/>
          </p:nvPicPr>
          <p:blipFill>
            <a:blip r:embed="rId2"/>
            <a:stretch>
              <a:fillRect/>
            </a:stretch>
          </p:blipFill>
          <p:spPr>
            <a:xfrm>
              <a:off x="2553056" y="439217"/>
              <a:ext cx="2532805" cy="1656065"/>
            </a:xfrm>
            <a:prstGeom prst="rect">
              <a:avLst/>
            </a:prstGeom>
          </p:spPr>
        </p:pic>
        <p:pic>
          <p:nvPicPr>
            <p:cNvPr id="13" name="Picture 12" descr="Icon&#10;&#10;Description automatically generated">
              <a:extLst>
                <a:ext uri="{FF2B5EF4-FFF2-40B4-BE49-F238E27FC236}">
                  <a16:creationId xmlns:a16="http://schemas.microsoft.com/office/drawing/2014/main" id="{3CFB8D88-FADD-E15A-4ECB-813538C3F7B2}"/>
                </a:ext>
              </a:extLst>
            </p:cNvPr>
            <p:cNvPicPr>
              <a:picLocks noChangeAspect="1"/>
            </p:cNvPicPr>
            <p:nvPr/>
          </p:nvPicPr>
          <p:blipFill>
            <a:blip r:embed="rId3"/>
            <a:stretch>
              <a:fillRect/>
            </a:stretch>
          </p:blipFill>
          <p:spPr>
            <a:xfrm>
              <a:off x="4078203" y="707840"/>
              <a:ext cx="224095" cy="244396"/>
            </a:xfrm>
            <a:prstGeom prst="rect">
              <a:avLst/>
            </a:prstGeom>
          </p:spPr>
        </p:pic>
      </p:grpSp>
    </p:spTree>
    <p:extLst>
      <p:ext uri="{BB962C8B-B14F-4D97-AF65-F5344CB8AC3E}">
        <p14:creationId xmlns:p14="http://schemas.microsoft.com/office/powerpoint/2010/main" val="661446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03</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79" y="2623930"/>
            <a:ext cx="5226775" cy="3172713"/>
          </a:xfrm>
        </p:spPr>
        <p:txBody>
          <a:bodyPr>
            <a:normAutofit/>
          </a:bodyPr>
          <a:lstStyle/>
          <a:p>
            <a:r>
              <a:rPr lang="sv" dirty="0"/>
              <a:t>VAR KAN DU HITTA STÖD</a:t>
            </a:r>
            <a:endParaRPr lang="en-GB" dirty="0"/>
          </a:p>
        </p:txBody>
      </p:sp>
    </p:spTree>
    <p:extLst>
      <p:ext uri="{BB962C8B-B14F-4D97-AF65-F5344CB8AC3E}">
        <p14:creationId xmlns:p14="http://schemas.microsoft.com/office/powerpoint/2010/main" val="2661136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1983783"/>
            <a:ext cx="6147263" cy="3158610"/>
          </a:xfrm>
        </p:spPr>
        <p:txBody>
          <a:bodyPr vert="horz" lIns="91440" tIns="45720" rIns="91440" bIns="45720" rtlCol="0" anchor="t">
            <a:normAutofit/>
          </a:bodyPr>
          <a:lstStyle/>
          <a:p>
            <a:r>
              <a:rPr lang="sv" dirty="0"/>
              <a:t>KOMMER DITT FÖRETAG ATT VARA LIVSDUGLIGT?</a:t>
            </a: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01</a:t>
            </a:r>
          </a:p>
        </p:txBody>
      </p:sp>
    </p:spTree>
    <p:extLst>
      <p:ext uri="{BB962C8B-B14F-4D97-AF65-F5344CB8AC3E}">
        <p14:creationId xmlns:p14="http://schemas.microsoft.com/office/powerpoint/2010/main" val="2919955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98E2864-D55D-37B1-CBFF-48BDB0D64CE5}"/>
              </a:ext>
            </a:extLst>
          </p:cNvPr>
          <p:cNvSpPr>
            <a:spLocks noGrp="1"/>
          </p:cNvSpPr>
          <p:nvPr>
            <p:ph type="body" sz="quarter" idx="27"/>
          </p:nvPr>
        </p:nvSpPr>
        <p:spPr/>
        <p:txBody>
          <a:bodyPr/>
          <a:lstStyle/>
          <a:p>
            <a:r>
              <a:rPr lang="sv" dirty="0"/>
              <a:t>VAR KAN DU HITTA STÖD</a:t>
            </a:r>
            <a:endParaRPr lang="en-GB" dirty="0"/>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647860" y="1766887"/>
            <a:ext cx="4117857"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b="1" dirty="0"/>
              <a:t>Inte alla livsmedelsföretag behöver samma typ av finansiering eller stöd.</a:t>
            </a:r>
          </a:p>
          <a:p>
            <a:pPr>
              <a:buNone/>
            </a:pPr>
            <a:br>
              <a:rPr lang="en-GB" dirty="0"/>
            </a:br>
            <a:r>
              <a:rPr lang="sv" dirty="0"/>
              <a:t>Din affärsmodell, från hemlagad sylt som säljs på marknader till professionell catering av evenemang, kommer att forma den bästa vägen framåt.</a:t>
            </a:r>
          </a:p>
          <a:p>
            <a:pPr>
              <a:buNone/>
            </a:pPr>
            <a:endParaRPr lang="en-GB" dirty="0"/>
          </a:p>
          <a:p>
            <a:r>
              <a:rPr lang="sv" dirty="0"/>
              <a:t>Det här avsnittet är i </a:t>
            </a:r>
            <a:r>
              <a:rPr lang="sv" b="1" dirty="0"/>
              <a:t>två delar </a:t>
            </a:r>
            <a:r>
              <a:rPr lang="sv" dirty="0"/>
              <a:t>, beroende på </a:t>
            </a:r>
            <a:r>
              <a:rPr lang="sv" b="1" dirty="0"/>
              <a:t>komplexitetsnivån </a:t>
            </a:r>
            <a:r>
              <a:rPr lang="sv" dirty="0"/>
              <a:t>och </a:t>
            </a:r>
            <a:r>
              <a:rPr lang="sv" b="1" dirty="0"/>
              <a:t>investeringsbehovet </a:t>
            </a:r>
            <a:r>
              <a:rPr lang="sv" dirty="0"/>
              <a:t>för din livsmedelsstartup.</a:t>
            </a:r>
          </a:p>
        </p:txBody>
      </p:sp>
      <p:sp>
        <p:nvSpPr>
          <p:cNvPr id="25" name="Text Placeholder 4">
            <a:extLst>
              <a:ext uri="{FF2B5EF4-FFF2-40B4-BE49-F238E27FC236}">
                <a16:creationId xmlns:a16="http://schemas.microsoft.com/office/drawing/2014/main" id="{6A62C547-16AB-5436-E4F1-E4CD002B1AE2}"/>
              </a:ext>
            </a:extLst>
          </p:cNvPr>
          <p:cNvSpPr>
            <a:spLocks noGrp="1"/>
          </p:cNvSpPr>
          <p:nvPr>
            <p:ph type="body" sz="quarter" idx="14"/>
          </p:nvPr>
        </p:nvSpPr>
        <p:spPr>
          <a:xfrm>
            <a:off x="6089356" y="3543711"/>
            <a:ext cx="2607817" cy="866451"/>
          </a:xfrm>
        </p:spPr>
        <p:txBody>
          <a:bodyPr anchor="t"/>
          <a:lstStyle/>
          <a:p>
            <a:pPr algn="ctr">
              <a:lnSpc>
                <a:spcPts val="2940"/>
              </a:lnSpc>
            </a:pPr>
            <a:r>
              <a:rPr lang="sv" sz="2800" b="1" dirty="0">
                <a:solidFill>
                  <a:srgbClr val="94C7B0"/>
                </a:solidFill>
              </a:rPr>
              <a:t>LÅGA START</a:t>
            </a:r>
            <a:br>
              <a:rPr lang="sv" sz="2800" b="1" dirty="0">
                <a:solidFill>
                  <a:srgbClr val="94C7B0"/>
                </a:solidFill>
              </a:rPr>
            </a:br>
            <a:r>
              <a:rPr lang="sv" sz="2800" b="1" dirty="0">
                <a:solidFill>
                  <a:srgbClr val="94C7B0"/>
                </a:solidFill>
              </a:rPr>
              <a:t>INVESTERINGAR</a:t>
            </a:r>
          </a:p>
        </p:txBody>
      </p:sp>
      <p:sp>
        <p:nvSpPr>
          <p:cNvPr id="26" name="Text Placeholder 6">
            <a:extLst>
              <a:ext uri="{FF2B5EF4-FFF2-40B4-BE49-F238E27FC236}">
                <a16:creationId xmlns:a16="http://schemas.microsoft.com/office/drawing/2014/main" id="{F52B9798-120B-C438-52F6-A9A94810619C}"/>
              </a:ext>
            </a:extLst>
          </p:cNvPr>
          <p:cNvSpPr txBox="1">
            <a:spLocks/>
          </p:cNvSpPr>
          <p:nvPr/>
        </p:nvSpPr>
        <p:spPr>
          <a:xfrm>
            <a:off x="8920481" y="3587253"/>
            <a:ext cx="2694903" cy="822909"/>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940"/>
              </a:lnSpc>
            </a:pPr>
            <a:r>
              <a:rPr lang="sv" sz="2800" b="1" dirty="0">
                <a:solidFill>
                  <a:srgbClr val="94C7B0"/>
                </a:solidFill>
              </a:rPr>
              <a:t>MER KOMPLEXA </a:t>
            </a:r>
            <a:r>
              <a:rPr lang="sv" sz="2800" b="1">
                <a:solidFill>
                  <a:srgbClr val="94C7B0"/>
                </a:solidFill>
              </a:rPr>
              <a:t>START UP-</a:t>
            </a:r>
            <a:r>
              <a:rPr lang="sv" sz="2800" b="1" dirty="0">
                <a:solidFill>
                  <a:srgbClr val="94C7B0"/>
                </a:solidFill>
              </a:rPr>
              <a:t>INVESTERINGAR</a:t>
            </a:r>
          </a:p>
        </p:txBody>
      </p:sp>
      <p:grpSp>
        <p:nvGrpSpPr>
          <p:cNvPr id="27" name="Group 26">
            <a:extLst>
              <a:ext uri="{FF2B5EF4-FFF2-40B4-BE49-F238E27FC236}">
                <a16:creationId xmlns:a16="http://schemas.microsoft.com/office/drawing/2014/main" id="{C2DA4290-0737-E24F-72C6-06BC8D5D4C30}"/>
              </a:ext>
            </a:extLst>
          </p:cNvPr>
          <p:cNvGrpSpPr/>
          <p:nvPr/>
        </p:nvGrpSpPr>
        <p:grpSpPr>
          <a:xfrm>
            <a:off x="6762659" y="2042730"/>
            <a:ext cx="1119696" cy="1488201"/>
            <a:chOff x="1828799" y="1798501"/>
            <a:chExt cx="1163784" cy="1546799"/>
          </a:xfrm>
        </p:grpSpPr>
        <p:sp>
          <p:nvSpPr>
            <p:cNvPr id="28" name="Graphic 4">
              <a:extLst>
                <a:ext uri="{FF2B5EF4-FFF2-40B4-BE49-F238E27FC236}">
                  <a16:creationId xmlns:a16="http://schemas.microsoft.com/office/drawing/2014/main" id="{8DB4B580-BC29-AD60-85C2-DD52280EFF77}"/>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4">
              <a:extLst>
                <a:ext uri="{FF2B5EF4-FFF2-40B4-BE49-F238E27FC236}">
                  <a16:creationId xmlns:a16="http://schemas.microsoft.com/office/drawing/2014/main" id="{4651E2A7-75E4-2077-0D84-E1580578B612}"/>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01</a:t>
              </a:r>
            </a:p>
          </p:txBody>
        </p:sp>
      </p:grpSp>
      <p:grpSp>
        <p:nvGrpSpPr>
          <p:cNvPr id="30" name="Group 29">
            <a:extLst>
              <a:ext uri="{FF2B5EF4-FFF2-40B4-BE49-F238E27FC236}">
                <a16:creationId xmlns:a16="http://schemas.microsoft.com/office/drawing/2014/main" id="{F110AE4C-6AB2-87EA-09A4-23343C49FC68}"/>
              </a:ext>
            </a:extLst>
          </p:cNvPr>
          <p:cNvGrpSpPr/>
          <p:nvPr/>
        </p:nvGrpSpPr>
        <p:grpSpPr>
          <a:xfrm>
            <a:off x="9708084" y="2042730"/>
            <a:ext cx="1119696" cy="1488201"/>
            <a:chOff x="1828799" y="1798501"/>
            <a:chExt cx="1163784" cy="1546799"/>
          </a:xfrm>
        </p:grpSpPr>
        <p:sp>
          <p:nvSpPr>
            <p:cNvPr id="31" name="Graphic 4">
              <a:extLst>
                <a:ext uri="{FF2B5EF4-FFF2-40B4-BE49-F238E27FC236}">
                  <a16:creationId xmlns:a16="http://schemas.microsoft.com/office/drawing/2014/main" id="{4E75CA49-CD02-962B-8712-6AF8E2285ACD}"/>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32" name="Text Placeholder 4">
              <a:extLst>
                <a:ext uri="{FF2B5EF4-FFF2-40B4-BE49-F238E27FC236}">
                  <a16:creationId xmlns:a16="http://schemas.microsoft.com/office/drawing/2014/main" id="{E73128B2-B894-6B14-2F5E-3FD6DCB2D681}"/>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02</a:t>
              </a:r>
            </a:p>
          </p:txBody>
        </p:sp>
      </p:grpSp>
      <p:cxnSp>
        <p:nvCxnSpPr>
          <p:cNvPr id="33" name="Straight Connector 32">
            <a:extLst>
              <a:ext uri="{FF2B5EF4-FFF2-40B4-BE49-F238E27FC236}">
                <a16:creationId xmlns:a16="http://schemas.microsoft.com/office/drawing/2014/main" id="{D80D7BD4-2CF2-85DF-3E09-548F1A706A0D}"/>
              </a:ext>
            </a:extLst>
          </p:cNvPr>
          <p:cNvCxnSpPr>
            <a:cxnSpLocks/>
          </p:cNvCxnSpPr>
          <p:nvPr/>
        </p:nvCxnSpPr>
        <p:spPr>
          <a:xfrm flipV="1">
            <a:off x="8761273" y="1861450"/>
            <a:ext cx="0" cy="373274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896F72-1E82-FAFF-6274-7DAAC7AEF354}"/>
              </a:ext>
            </a:extLst>
          </p:cNvPr>
          <p:cNvCxnSpPr>
            <a:cxnSpLocks/>
          </p:cNvCxnSpPr>
          <p:nvPr/>
        </p:nvCxnSpPr>
        <p:spPr>
          <a:xfrm flipV="1">
            <a:off x="11709627" y="1861450"/>
            <a:ext cx="0" cy="373274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EE672B-9033-A1EF-B5AB-590625719986}"/>
              </a:ext>
            </a:extLst>
          </p:cNvPr>
          <p:cNvCxnSpPr>
            <a:cxnSpLocks/>
          </p:cNvCxnSpPr>
          <p:nvPr/>
        </p:nvCxnSpPr>
        <p:spPr>
          <a:xfrm flipV="1">
            <a:off x="6019166" y="2153335"/>
            <a:ext cx="0" cy="373274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6C00FD1D-AF1D-5DE7-83D2-0F84D72847D2}"/>
              </a:ext>
            </a:extLst>
          </p:cNvPr>
          <p:cNvGrpSpPr/>
          <p:nvPr/>
        </p:nvGrpSpPr>
        <p:grpSpPr>
          <a:xfrm>
            <a:off x="5064077" y="3728640"/>
            <a:ext cx="1006498" cy="2087999"/>
            <a:chOff x="1797479" y="2311504"/>
            <a:chExt cx="1006498" cy="2087999"/>
          </a:xfrm>
        </p:grpSpPr>
        <p:pic>
          <p:nvPicPr>
            <p:cNvPr id="43" name="Picture 42" descr="Icon&#10;&#10;Description automatically generated">
              <a:extLst>
                <a:ext uri="{FF2B5EF4-FFF2-40B4-BE49-F238E27FC236}">
                  <a16:creationId xmlns:a16="http://schemas.microsoft.com/office/drawing/2014/main" id="{BA1F00B2-9D4B-39D8-EE27-C6A5F4E1CCCC}"/>
                </a:ext>
              </a:extLst>
            </p:cNvPr>
            <p:cNvPicPr>
              <a:picLocks noChangeAspect="1"/>
            </p:cNvPicPr>
            <p:nvPr/>
          </p:nvPicPr>
          <p:blipFill>
            <a:blip r:embed="rId2"/>
            <a:stretch>
              <a:fillRect/>
            </a:stretch>
          </p:blipFill>
          <p:spPr>
            <a:xfrm>
              <a:off x="1797479" y="2311504"/>
              <a:ext cx="1006498" cy="2087999"/>
            </a:xfrm>
            <a:prstGeom prst="rect">
              <a:avLst/>
            </a:prstGeom>
          </p:spPr>
        </p:pic>
        <p:pic>
          <p:nvPicPr>
            <p:cNvPr id="44" name="Picture 43" descr="Icon&#10;&#10;Description automatically generated">
              <a:extLst>
                <a:ext uri="{FF2B5EF4-FFF2-40B4-BE49-F238E27FC236}">
                  <a16:creationId xmlns:a16="http://schemas.microsoft.com/office/drawing/2014/main" id="{DD35B2C5-DCFE-DAD4-C54D-8DF5E44ABEC4}"/>
                </a:ext>
              </a:extLst>
            </p:cNvPr>
            <p:cNvPicPr>
              <a:picLocks noChangeAspect="1"/>
            </p:cNvPicPr>
            <p:nvPr/>
          </p:nvPicPr>
          <p:blipFill>
            <a:blip r:embed="rId3"/>
            <a:stretch>
              <a:fillRect/>
            </a:stretch>
          </p:blipFill>
          <p:spPr>
            <a:xfrm flipH="1">
              <a:off x="2443741" y="3267026"/>
              <a:ext cx="179368" cy="195618"/>
            </a:xfrm>
            <a:prstGeom prst="rect">
              <a:avLst/>
            </a:prstGeom>
          </p:spPr>
        </p:pic>
      </p:grpSp>
      <p:grpSp>
        <p:nvGrpSpPr>
          <p:cNvPr id="45" name="Group 44">
            <a:extLst>
              <a:ext uri="{FF2B5EF4-FFF2-40B4-BE49-F238E27FC236}">
                <a16:creationId xmlns:a16="http://schemas.microsoft.com/office/drawing/2014/main" id="{290CEA39-47C2-8DF7-2A5B-6A203D2690A5}"/>
              </a:ext>
            </a:extLst>
          </p:cNvPr>
          <p:cNvGrpSpPr/>
          <p:nvPr/>
        </p:nvGrpSpPr>
        <p:grpSpPr>
          <a:xfrm>
            <a:off x="7479205" y="4549210"/>
            <a:ext cx="1285655" cy="2087999"/>
            <a:chOff x="3196937" y="4514086"/>
            <a:chExt cx="1285655" cy="2087999"/>
          </a:xfrm>
        </p:grpSpPr>
        <p:pic>
          <p:nvPicPr>
            <p:cNvPr id="46" name="Picture 45" descr="Icon&#10;&#10;Description automatically generated">
              <a:extLst>
                <a:ext uri="{FF2B5EF4-FFF2-40B4-BE49-F238E27FC236}">
                  <a16:creationId xmlns:a16="http://schemas.microsoft.com/office/drawing/2014/main" id="{418E200B-CF8C-F027-F021-F3FAC6E46DB7}"/>
                </a:ext>
              </a:extLst>
            </p:cNvPr>
            <p:cNvPicPr>
              <a:picLocks noChangeAspect="1"/>
            </p:cNvPicPr>
            <p:nvPr/>
          </p:nvPicPr>
          <p:blipFill>
            <a:blip r:embed="rId4"/>
            <a:stretch>
              <a:fillRect/>
            </a:stretch>
          </p:blipFill>
          <p:spPr>
            <a:xfrm>
              <a:off x="3196937" y="4514086"/>
              <a:ext cx="1285655" cy="2087999"/>
            </a:xfrm>
            <a:prstGeom prst="rect">
              <a:avLst/>
            </a:prstGeom>
          </p:spPr>
        </p:pic>
        <p:pic>
          <p:nvPicPr>
            <p:cNvPr id="47" name="Picture 46" descr="Icon&#10;&#10;Description automatically generated">
              <a:extLst>
                <a:ext uri="{FF2B5EF4-FFF2-40B4-BE49-F238E27FC236}">
                  <a16:creationId xmlns:a16="http://schemas.microsoft.com/office/drawing/2014/main" id="{9CE34FA5-1DC4-B808-8C17-A82694E78389}"/>
                </a:ext>
              </a:extLst>
            </p:cNvPr>
            <p:cNvPicPr>
              <a:picLocks noChangeAspect="1"/>
            </p:cNvPicPr>
            <p:nvPr/>
          </p:nvPicPr>
          <p:blipFill>
            <a:blip r:embed="rId3"/>
            <a:stretch>
              <a:fillRect/>
            </a:stretch>
          </p:blipFill>
          <p:spPr>
            <a:xfrm>
              <a:off x="3396580" y="5878033"/>
              <a:ext cx="179368" cy="195618"/>
            </a:xfrm>
            <a:prstGeom prst="rect">
              <a:avLst/>
            </a:prstGeom>
          </p:spPr>
        </p:pic>
      </p:grpSp>
    </p:spTree>
    <p:extLst>
      <p:ext uri="{BB962C8B-B14F-4D97-AF65-F5344CB8AC3E}">
        <p14:creationId xmlns:p14="http://schemas.microsoft.com/office/powerpoint/2010/main" val="212641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98E2864-D55D-37B1-CBFF-48BDB0D64CE5}"/>
              </a:ext>
            </a:extLst>
          </p:cNvPr>
          <p:cNvSpPr>
            <a:spLocks noGrp="1"/>
          </p:cNvSpPr>
          <p:nvPr>
            <p:ph type="body" sz="quarter" idx="27"/>
          </p:nvPr>
        </p:nvSpPr>
        <p:spPr/>
        <p:txBody>
          <a:bodyPr/>
          <a:lstStyle/>
          <a:p>
            <a:r>
              <a:rPr lang="sv" dirty="0"/>
              <a:t>SAMMANHANGET</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647862" y="1766887"/>
            <a:ext cx="4420084"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dirty="0"/>
              <a:t>Att starta ett företag representerar en betydande möjlighet för kvinnliga migranter eller flyktingar. Det är dock känt att kvinnor fortfarande förlitar sig på personliga besparingar som sin huvudsakliga källa till företagsfinansiering.</a:t>
            </a:r>
          </a:p>
          <a:p>
            <a:pPr>
              <a:buClr>
                <a:srgbClr val="B6D1E1"/>
              </a:buClr>
            </a:pPr>
            <a:endParaRPr lang="en-US" dirty="0"/>
          </a:p>
          <a:p>
            <a:pPr>
              <a:buClr>
                <a:srgbClr val="B6D1E1"/>
              </a:buClr>
            </a:pPr>
            <a:r>
              <a:rPr lang="sv" dirty="0"/>
              <a:t>Så detta kan vara särskilt svårt när man återuppbygger ett liv i ett nytt land. För alla kvinnor, oavsett bakgrund, finns det en rädsla för att de ska bli avvisade eller möta svårigheter när de försöker få företagskredit och finansiering.</a:t>
            </a:r>
          </a:p>
          <a:p>
            <a:pPr>
              <a:buClr>
                <a:srgbClr val="B6D1E1"/>
              </a:buClr>
            </a:pPr>
            <a:endParaRPr lang="en-US" dirty="0"/>
          </a:p>
        </p:txBody>
      </p:sp>
      <p:cxnSp>
        <p:nvCxnSpPr>
          <p:cNvPr id="33" name="Straight Connector 32">
            <a:extLst>
              <a:ext uri="{FF2B5EF4-FFF2-40B4-BE49-F238E27FC236}">
                <a16:creationId xmlns:a16="http://schemas.microsoft.com/office/drawing/2014/main" id="{D80D7BD4-2CF2-85DF-3E09-548F1A706A0D}"/>
              </a:ext>
            </a:extLst>
          </p:cNvPr>
          <p:cNvCxnSpPr>
            <a:cxnSpLocks/>
          </p:cNvCxnSpPr>
          <p:nvPr/>
        </p:nvCxnSpPr>
        <p:spPr>
          <a:xfrm flipV="1">
            <a:off x="5987073" y="1721964"/>
            <a:ext cx="0" cy="435337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BA9B77C6-AB4D-0A86-2AC8-25B32CC5DA9F}"/>
              </a:ext>
            </a:extLst>
          </p:cNvPr>
          <p:cNvSpPr txBox="1">
            <a:spLocks/>
          </p:cNvSpPr>
          <p:nvPr/>
        </p:nvSpPr>
        <p:spPr>
          <a:xfrm>
            <a:off x="6600798" y="1913436"/>
            <a:ext cx="4542481" cy="82290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2800" b="1">
                <a:solidFill>
                  <a:srgbClr val="94C7B0"/>
                </a:solidFill>
              </a:rPr>
              <a:t>LÅGA STARTINVESTERINGAR</a:t>
            </a:r>
            <a:endParaRPr lang="en-US" sz="2800" b="1" dirty="0">
              <a:solidFill>
                <a:srgbClr val="94C7B0"/>
              </a:solidFill>
            </a:endParaRPr>
          </a:p>
        </p:txBody>
      </p:sp>
      <p:grpSp>
        <p:nvGrpSpPr>
          <p:cNvPr id="8" name="Group 7">
            <a:extLst>
              <a:ext uri="{FF2B5EF4-FFF2-40B4-BE49-F238E27FC236}">
                <a16:creationId xmlns:a16="http://schemas.microsoft.com/office/drawing/2014/main" id="{F38CC1F8-D83B-9890-5884-32C62B7BA353}"/>
              </a:ext>
            </a:extLst>
          </p:cNvPr>
          <p:cNvGrpSpPr/>
          <p:nvPr/>
        </p:nvGrpSpPr>
        <p:grpSpPr>
          <a:xfrm>
            <a:off x="5383309" y="1546783"/>
            <a:ext cx="1119696" cy="1488201"/>
            <a:chOff x="1828799" y="1798501"/>
            <a:chExt cx="1163784" cy="1546799"/>
          </a:xfrm>
        </p:grpSpPr>
        <p:sp>
          <p:nvSpPr>
            <p:cNvPr id="9" name="Graphic 4">
              <a:extLst>
                <a:ext uri="{FF2B5EF4-FFF2-40B4-BE49-F238E27FC236}">
                  <a16:creationId xmlns:a16="http://schemas.microsoft.com/office/drawing/2014/main" id="{67DACCF0-07CD-8CF5-60D1-5521139C32B4}"/>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0" name="Text Placeholder 4">
              <a:extLst>
                <a:ext uri="{FF2B5EF4-FFF2-40B4-BE49-F238E27FC236}">
                  <a16:creationId xmlns:a16="http://schemas.microsoft.com/office/drawing/2014/main" id="{BBB8BFBA-37E4-A90B-5ACB-106623A985E4}"/>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01</a:t>
              </a:r>
            </a:p>
          </p:txBody>
        </p:sp>
      </p:grpSp>
      <p:sp>
        <p:nvSpPr>
          <p:cNvPr id="11" name="Text Placeholder 7">
            <a:extLst>
              <a:ext uri="{FF2B5EF4-FFF2-40B4-BE49-F238E27FC236}">
                <a16:creationId xmlns:a16="http://schemas.microsoft.com/office/drawing/2014/main" id="{F9870B84-8104-3966-963E-1CF83B5D5373}"/>
              </a:ext>
            </a:extLst>
          </p:cNvPr>
          <p:cNvSpPr txBox="1">
            <a:spLocks/>
          </p:cNvSpPr>
          <p:nvPr/>
        </p:nvSpPr>
        <p:spPr>
          <a:xfrm>
            <a:off x="6581128" y="2461729"/>
            <a:ext cx="5151087" cy="180030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dirty="0"/>
              <a:t>Den goda nyheten för kvinnliga företagare är att det finns </a:t>
            </a:r>
            <a:r>
              <a:rPr lang="sv" b="1" dirty="0"/>
              <a:t>en rad gratis och billiga resurser </a:t>
            </a:r>
            <a:r>
              <a:rPr lang="sv" dirty="0"/>
              <a:t>tillgängliga som kan hjälpa dem att övervinna många av dessa utmaningar och lyckas i affärer.</a:t>
            </a:r>
          </a:p>
          <a:p>
            <a:pPr>
              <a:buClr>
                <a:srgbClr val="B6D1E1"/>
              </a:buClr>
            </a:pPr>
            <a:endParaRPr lang="en-US" dirty="0"/>
          </a:p>
        </p:txBody>
      </p:sp>
      <p:sp>
        <p:nvSpPr>
          <p:cNvPr id="12" name="Text Placeholder 4">
            <a:extLst>
              <a:ext uri="{FF2B5EF4-FFF2-40B4-BE49-F238E27FC236}">
                <a16:creationId xmlns:a16="http://schemas.microsoft.com/office/drawing/2014/main" id="{DE76B3CB-9F28-C8D1-291E-DA04715C9F3E}"/>
              </a:ext>
            </a:extLst>
          </p:cNvPr>
          <p:cNvSpPr txBox="1">
            <a:spLocks/>
          </p:cNvSpPr>
          <p:nvPr/>
        </p:nvSpPr>
        <p:spPr>
          <a:xfrm>
            <a:off x="6536220" y="4571393"/>
            <a:ext cx="4297093" cy="82290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2800" b="1" dirty="0">
                <a:solidFill>
                  <a:srgbClr val="94C7B0"/>
                </a:solidFill>
              </a:rPr>
              <a:t>MER KOMPLEXA START UP-INVESTERINGAR</a:t>
            </a:r>
          </a:p>
        </p:txBody>
      </p:sp>
      <p:grpSp>
        <p:nvGrpSpPr>
          <p:cNvPr id="13" name="Group 12">
            <a:extLst>
              <a:ext uri="{FF2B5EF4-FFF2-40B4-BE49-F238E27FC236}">
                <a16:creationId xmlns:a16="http://schemas.microsoft.com/office/drawing/2014/main" id="{5FC52CE6-5A17-AAB5-1F3C-6E324CC9EA89}"/>
              </a:ext>
            </a:extLst>
          </p:cNvPr>
          <p:cNvGrpSpPr/>
          <p:nvPr/>
        </p:nvGrpSpPr>
        <p:grpSpPr>
          <a:xfrm>
            <a:off x="5318732" y="4204740"/>
            <a:ext cx="1119696" cy="1488201"/>
            <a:chOff x="1828799" y="1798501"/>
            <a:chExt cx="1163784" cy="1546799"/>
          </a:xfrm>
        </p:grpSpPr>
        <p:sp>
          <p:nvSpPr>
            <p:cNvPr id="14" name="Graphic 4">
              <a:extLst>
                <a:ext uri="{FF2B5EF4-FFF2-40B4-BE49-F238E27FC236}">
                  <a16:creationId xmlns:a16="http://schemas.microsoft.com/office/drawing/2014/main" id="{5A901D4A-0909-D008-2DBE-466561400E6B}"/>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5" name="Text Placeholder 4">
              <a:extLst>
                <a:ext uri="{FF2B5EF4-FFF2-40B4-BE49-F238E27FC236}">
                  <a16:creationId xmlns:a16="http://schemas.microsoft.com/office/drawing/2014/main" id="{259DB037-B487-8186-1214-6314D5CF1933}"/>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02</a:t>
              </a:r>
            </a:p>
          </p:txBody>
        </p:sp>
      </p:grpSp>
      <p:sp>
        <p:nvSpPr>
          <p:cNvPr id="16" name="Text Placeholder 7">
            <a:extLst>
              <a:ext uri="{FF2B5EF4-FFF2-40B4-BE49-F238E27FC236}">
                <a16:creationId xmlns:a16="http://schemas.microsoft.com/office/drawing/2014/main" id="{418DB1BF-59D0-4259-255D-AE51AC9B4EEE}"/>
              </a:ext>
            </a:extLst>
          </p:cNvPr>
          <p:cNvSpPr txBox="1">
            <a:spLocks/>
          </p:cNvSpPr>
          <p:nvPr/>
        </p:nvSpPr>
        <p:spPr>
          <a:xfrm>
            <a:off x="6516552" y="5398655"/>
            <a:ext cx="5033230" cy="8316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dirty="0"/>
              <a:t>Många fler alternativ finns också att följa</a:t>
            </a:r>
          </a:p>
          <a:p>
            <a:pPr>
              <a:buClr>
                <a:srgbClr val="B6D1E1"/>
              </a:buClr>
            </a:pPr>
            <a:endParaRPr lang="en-US" dirty="0"/>
          </a:p>
        </p:txBody>
      </p:sp>
    </p:spTree>
    <p:extLst>
      <p:ext uri="{BB962C8B-B14F-4D97-AF65-F5344CB8AC3E}">
        <p14:creationId xmlns:p14="http://schemas.microsoft.com/office/powerpoint/2010/main" val="3438454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B8532B8-1BCB-3193-ED49-A2A960AD2098}"/>
              </a:ext>
            </a:extLst>
          </p:cNvPr>
          <p:cNvSpPr>
            <a:spLocks noGrp="1"/>
          </p:cNvSpPr>
          <p:nvPr>
            <p:ph type="body" sz="quarter" idx="27"/>
          </p:nvPr>
        </p:nvSpPr>
        <p:spPr/>
        <p:txBody>
          <a:bodyPr/>
          <a:lstStyle/>
          <a:p>
            <a:r>
              <a:rPr lang="sv" dirty="0"/>
              <a:t>VAR KAN DU HITTA STÖD</a:t>
            </a:r>
            <a:endParaRPr lang="en-GB" dirty="0"/>
          </a:p>
        </p:txBody>
      </p:sp>
      <p:cxnSp>
        <p:nvCxnSpPr>
          <p:cNvPr id="14" name="Straight Connector 13">
            <a:extLst>
              <a:ext uri="{FF2B5EF4-FFF2-40B4-BE49-F238E27FC236}">
                <a16:creationId xmlns:a16="http://schemas.microsoft.com/office/drawing/2014/main" id="{921963DF-CBD5-2924-CD1A-9F93B684C210}"/>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2198077" y="1535365"/>
            <a:ext cx="6157596"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LÅGA STARTINVESTERINGAR – VAR KAN DU HITTA STÖD?</a:t>
            </a:r>
          </a:p>
        </p:txBody>
      </p:sp>
      <p:grpSp>
        <p:nvGrpSpPr>
          <p:cNvPr id="6" name="Group 5">
            <a:extLst>
              <a:ext uri="{FF2B5EF4-FFF2-40B4-BE49-F238E27FC236}">
                <a16:creationId xmlns:a16="http://schemas.microsoft.com/office/drawing/2014/main" id="{4FCA9709-0E91-D5C8-6BEB-D901F59392EC}"/>
              </a:ext>
            </a:extLst>
          </p:cNvPr>
          <p:cNvGrpSpPr/>
          <p:nvPr/>
        </p:nvGrpSpPr>
        <p:grpSpPr>
          <a:xfrm>
            <a:off x="721599" y="1378091"/>
            <a:ext cx="1119696" cy="1488201"/>
            <a:chOff x="1828799" y="1798501"/>
            <a:chExt cx="1163784" cy="1546799"/>
          </a:xfrm>
        </p:grpSpPr>
        <p:sp>
          <p:nvSpPr>
            <p:cNvPr id="7" name="Graphic 4">
              <a:extLst>
                <a:ext uri="{FF2B5EF4-FFF2-40B4-BE49-F238E27FC236}">
                  <a16:creationId xmlns:a16="http://schemas.microsoft.com/office/drawing/2014/main" id="{7FDC3BF8-50BD-2189-A3A7-9B073EF988B5}"/>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4">
              <a:extLst>
                <a:ext uri="{FF2B5EF4-FFF2-40B4-BE49-F238E27FC236}">
                  <a16:creationId xmlns:a16="http://schemas.microsoft.com/office/drawing/2014/main" id="{90547F0B-30AB-A258-369E-2D3C8EBF59C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01</a:t>
              </a:r>
            </a:p>
          </p:txBody>
        </p:sp>
      </p:grpSp>
      <p:sp>
        <p:nvSpPr>
          <p:cNvPr id="3" name="Text Placeholder 7">
            <a:extLst>
              <a:ext uri="{FF2B5EF4-FFF2-40B4-BE49-F238E27FC236}">
                <a16:creationId xmlns:a16="http://schemas.microsoft.com/office/drawing/2014/main" id="{94CA1918-14DA-AAC9-1888-4A91DBBD686D}"/>
              </a:ext>
            </a:extLst>
          </p:cNvPr>
          <p:cNvSpPr txBox="1">
            <a:spLocks/>
          </p:cNvSpPr>
          <p:nvPr/>
        </p:nvSpPr>
        <p:spPr>
          <a:xfrm>
            <a:off x="2198077" y="2422856"/>
            <a:ext cx="9317163" cy="322364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dirty="0"/>
              <a:t>Att starta ett litet livsmedelsföretag, som att sälja hemlagade produkter, catering hemifrån eller testa recept på lokala marknader, kräver inte alltid ett stort lån.</a:t>
            </a:r>
          </a:p>
          <a:p>
            <a:pPr>
              <a:buNone/>
            </a:pPr>
            <a:r>
              <a:rPr lang="sv" dirty="0"/>
              <a:t>Den goda nyheten för kvinnliga entreprenörer, särskilt migranter eller flyktingar, är att många gratis och billiga resurser kan hjälpa dig att börja med självförtroende, även om du börjar om eller förvaltar begränsade medel.</a:t>
            </a:r>
          </a:p>
          <a:p>
            <a:pPr>
              <a:buNone/>
            </a:pPr>
            <a:endParaRPr lang="en-GB" dirty="0"/>
          </a:p>
          <a:p>
            <a:r>
              <a:rPr lang="sv" dirty="0"/>
              <a:t>Traditionellt sett gick entreprenörer till sin bank för att få ett företagslån. </a:t>
            </a:r>
            <a:br>
              <a:rPr lang="en-GB" dirty="0"/>
            </a:br>
            <a:r>
              <a:rPr lang="sv" dirty="0"/>
              <a:t>Men vanligtvis kräver banker ofta en lång ekonomisk historia eller säkerhet, vilket de flesta nya grundare, särskilt nykomlingar, inte har. Som tur är har företagare andra alternativ öppna för sig. Nyckeln till framgång är att veta var man ska leta. Vi ska titta på några av dessa alternativ nu.</a:t>
            </a:r>
          </a:p>
          <a:p>
            <a:pPr>
              <a:buClr>
                <a:srgbClr val="B6D1E1"/>
              </a:buClr>
            </a:pPr>
            <a:endParaRPr lang="en-US" dirty="0"/>
          </a:p>
        </p:txBody>
      </p:sp>
      <p:sp>
        <p:nvSpPr>
          <p:cNvPr id="17" name="TextBox 16">
            <a:extLst>
              <a:ext uri="{FF2B5EF4-FFF2-40B4-BE49-F238E27FC236}">
                <a16:creationId xmlns:a16="http://schemas.microsoft.com/office/drawing/2014/main" id="{765E965F-D68A-CD01-7027-E927F48F0463}"/>
              </a:ext>
            </a:extLst>
          </p:cNvPr>
          <p:cNvSpPr txBox="1"/>
          <p:nvPr/>
        </p:nvSpPr>
        <p:spPr>
          <a:xfrm>
            <a:off x="393459" y="5896852"/>
            <a:ext cx="11736038" cy="769441"/>
          </a:xfrm>
          <a:prstGeom prst="rect">
            <a:avLst/>
          </a:prstGeom>
          <a:noFill/>
        </p:spPr>
        <p:txBody>
          <a:bodyPr wrap="square">
            <a:spAutoFit/>
          </a:bodyPr>
          <a:lstStyle/>
          <a:p>
            <a:r>
              <a:rPr lang="sv" sz="2200" dirty="0">
                <a:solidFill>
                  <a:schemeClr val="bg1"/>
                </a:solidFill>
                <a:highlight>
                  <a:srgbClr val="94C7B0"/>
                </a:highlight>
              </a:rPr>
              <a:t>För kvinnliga företagare med mer komplexa ekonomiska behov täcker vi även andra källor. </a:t>
            </a:r>
            <a:r>
              <a:rPr lang="sv" sz="2200" u="sng" dirty="0">
                <a:solidFill>
                  <a:schemeClr val="bg1"/>
                </a:solidFill>
                <a:highlight>
                  <a:srgbClr val="94C7B0"/>
                </a:highlight>
              </a:rPr>
              <a:t>OBS – allt innehåll som följer kommer att öka din medvetenhet om olika finansieringsmekanismer.</a:t>
            </a:r>
            <a:endParaRPr lang="en-US" sz="2200" dirty="0">
              <a:solidFill>
                <a:schemeClr val="bg1"/>
              </a:solidFill>
              <a:highlight>
                <a:srgbClr val="94C7B0"/>
              </a:highlight>
            </a:endParaRPr>
          </a:p>
        </p:txBody>
      </p:sp>
    </p:spTree>
    <p:extLst>
      <p:ext uri="{BB962C8B-B14F-4D97-AF65-F5344CB8AC3E}">
        <p14:creationId xmlns:p14="http://schemas.microsoft.com/office/powerpoint/2010/main" val="2624356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B8532B8-1BCB-3193-ED49-A2A960AD2098}"/>
              </a:ext>
            </a:extLst>
          </p:cNvPr>
          <p:cNvSpPr>
            <a:spLocks noGrp="1"/>
          </p:cNvSpPr>
          <p:nvPr>
            <p:ph type="body" sz="quarter" idx="27"/>
          </p:nvPr>
        </p:nvSpPr>
        <p:spPr/>
        <p:txBody>
          <a:bodyPr/>
          <a:lstStyle/>
          <a:p>
            <a:r>
              <a:rPr lang="sv" dirty="0"/>
              <a:t>VAR KAN DU HITTA STÖD</a:t>
            </a:r>
            <a:endParaRPr lang="en-GB" dirty="0"/>
          </a:p>
        </p:txBody>
      </p:sp>
      <p:cxnSp>
        <p:nvCxnSpPr>
          <p:cNvPr id="14" name="Straight Connector 13">
            <a:extLst>
              <a:ext uri="{FF2B5EF4-FFF2-40B4-BE49-F238E27FC236}">
                <a16:creationId xmlns:a16="http://schemas.microsoft.com/office/drawing/2014/main" id="{921963DF-CBD5-2924-CD1A-9F93B684C210}"/>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2180492" y="1756269"/>
            <a:ext cx="6157596"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LÅGA STARTINVESTERINGAR – VAR KAN DU HITTA STÖD?</a:t>
            </a:r>
          </a:p>
        </p:txBody>
      </p:sp>
      <p:grpSp>
        <p:nvGrpSpPr>
          <p:cNvPr id="6" name="Group 5">
            <a:extLst>
              <a:ext uri="{FF2B5EF4-FFF2-40B4-BE49-F238E27FC236}">
                <a16:creationId xmlns:a16="http://schemas.microsoft.com/office/drawing/2014/main" id="{4FCA9709-0E91-D5C8-6BEB-D901F59392EC}"/>
              </a:ext>
            </a:extLst>
          </p:cNvPr>
          <p:cNvGrpSpPr/>
          <p:nvPr/>
        </p:nvGrpSpPr>
        <p:grpSpPr>
          <a:xfrm>
            <a:off x="721599" y="1378091"/>
            <a:ext cx="1119696" cy="1488201"/>
            <a:chOff x="1828799" y="1798501"/>
            <a:chExt cx="1163784" cy="1546799"/>
          </a:xfrm>
        </p:grpSpPr>
        <p:sp>
          <p:nvSpPr>
            <p:cNvPr id="7" name="Graphic 4">
              <a:extLst>
                <a:ext uri="{FF2B5EF4-FFF2-40B4-BE49-F238E27FC236}">
                  <a16:creationId xmlns:a16="http://schemas.microsoft.com/office/drawing/2014/main" id="{7FDC3BF8-50BD-2189-A3A7-9B073EF988B5}"/>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4">
              <a:extLst>
                <a:ext uri="{FF2B5EF4-FFF2-40B4-BE49-F238E27FC236}">
                  <a16:creationId xmlns:a16="http://schemas.microsoft.com/office/drawing/2014/main" id="{90547F0B-30AB-A258-369E-2D3C8EBF59C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01</a:t>
              </a:r>
            </a:p>
          </p:txBody>
        </p:sp>
      </p:grpSp>
      <p:sp>
        <p:nvSpPr>
          <p:cNvPr id="3" name="Text Placeholder 7">
            <a:extLst>
              <a:ext uri="{FF2B5EF4-FFF2-40B4-BE49-F238E27FC236}">
                <a16:creationId xmlns:a16="http://schemas.microsoft.com/office/drawing/2014/main" id="{94CA1918-14DA-AAC9-1888-4A91DBBD686D}"/>
              </a:ext>
            </a:extLst>
          </p:cNvPr>
          <p:cNvSpPr txBox="1">
            <a:spLocks/>
          </p:cNvSpPr>
          <p:nvPr/>
        </p:nvSpPr>
        <p:spPr>
          <a:xfrm>
            <a:off x="2198078" y="3471620"/>
            <a:ext cx="7255888" cy="269670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b="1" dirty="0"/>
              <a:t>I det här avsnittet presenterar vi dig för</a:t>
            </a:r>
          </a:p>
          <a:p>
            <a:pPr marL="342900" indent="-342900">
              <a:buClr>
                <a:srgbClr val="B6D1E1"/>
              </a:buClr>
              <a:buFont typeface="Arial" panose="020B0604020202020204" pitchFamily="34" charset="0"/>
              <a:buChar char="•"/>
            </a:pPr>
            <a:r>
              <a:rPr lang="sv" dirty="0"/>
              <a:t>Privata investeringar från vänner och familj</a:t>
            </a:r>
          </a:p>
          <a:p>
            <a:pPr marL="342900" indent="-342900">
              <a:buClr>
                <a:srgbClr val="B6D1E1"/>
              </a:buClr>
              <a:buFont typeface="Arial" panose="020B0604020202020204" pitchFamily="34" charset="0"/>
              <a:buChar char="•"/>
            </a:pPr>
            <a:r>
              <a:rPr lang="sv" dirty="0"/>
              <a:t>Mikrokrediter och mikrofinansieringslån</a:t>
            </a:r>
          </a:p>
          <a:p>
            <a:pPr marL="342900" indent="-342900">
              <a:buClr>
                <a:srgbClr val="B6D1E1"/>
              </a:buClr>
              <a:buFont typeface="Arial" panose="020B0604020202020204" pitchFamily="34" charset="0"/>
              <a:buChar char="•"/>
            </a:pPr>
            <a:r>
              <a:rPr lang="sv" dirty="0"/>
              <a:t>Gräsrotsfinansiering</a:t>
            </a:r>
          </a:p>
          <a:p>
            <a:pPr marL="342900" indent="-342900">
              <a:buClr>
                <a:srgbClr val="B6D1E1"/>
              </a:buClr>
              <a:buFont typeface="Arial" panose="020B0604020202020204" pitchFamily="34" charset="0"/>
              <a:buChar char="•"/>
            </a:pPr>
            <a:r>
              <a:rPr lang="sv" dirty="0"/>
              <a:t>Bidrag</a:t>
            </a:r>
          </a:p>
          <a:p>
            <a:pPr>
              <a:buClr>
                <a:srgbClr val="B6D1E1"/>
              </a:buClr>
            </a:pPr>
            <a:endParaRPr lang="en-US" dirty="0"/>
          </a:p>
        </p:txBody>
      </p:sp>
      <p:grpSp>
        <p:nvGrpSpPr>
          <p:cNvPr id="2" name="Group 1">
            <a:extLst>
              <a:ext uri="{FF2B5EF4-FFF2-40B4-BE49-F238E27FC236}">
                <a16:creationId xmlns:a16="http://schemas.microsoft.com/office/drawing/2014/main" id="{3F51E562-58A3-40A1-3A48-10B01E21C2A9}"/>
              </a:ext>
            </a:extLst>
          </p:cNvPr>
          <p:cNvGrpSpPr/>
          <p:nvPr/>
        </p:nvGrpSpPr>
        <p:grpSpPr>
          <a:xfrm>
            <a:off x="7745880" y="2496476"/>
            <a:ext cx="3557889" cy="2787669"/>
            <a:chOff x="448873" y="4678394"/>
            <a:chExt cx="2490973" cy="1678570"/>
          </a:xfrm>
        </p:grpSpPr>
        <p:pic>
          <p:nvPicPr>
            <p:cNvPr id="4" name="Picture 3" descr="A picture containing text, vector graphics&#10;&#10;Description automatically generated">
              <a:extLst>
                <a:ext uri="{FF2B5EF4-FFF2-40B4-BE49-F238E27FC236}">
                  <a16:creationId xmlns:a16="http://schemas.microsoft.com/office/drawing/2014/main" id="{BCACD731-CE1C-C6E7-517B-6DDCCB146A07}"/>
                </a:ext>
              </a:extLst>
            </p:cNvPr>
            <p:cNvPicPr>
              <a:picLocks noChangeAspect="1"/>
            </p:cNvPicPr>
            <p:nvPr/>
          </p:nvPicPr>
          <p:blipFill>
            <a:blip r:embed="rId2"/>
            <a:stretch>
              <a:fillRect/>
            </a:stretch>
          </p:blipFill>
          <p:spPr>
            <a:xfrm>
              <a:off x="448873" y="4678394"/>
              <a:ext cx="2490973" cy="1678570"/>
            </a:xfrm>
            <a:prstGeom prst="rect">
              <a:avLst/>
            </a:prstGeom>
          </p:spPr>
        </p:pic>
        <p:pic>
          <p:nvPicPr>
            <p:cNvPr id="5" name="Picture 4" descr="Icon&#10;&#10;Description automatically generated">
              <a:extLst>
                <a:ext uri="{FF2B5EF4-FFF2-40B4-BE49-F238E27FC236}">
                  <a16:creationId xmlns:a16="http://schemas.microsoft.com/office/drawing/2014/main" id="{4DB1F86C-0121-930F-0209-DAC7D3B6838B}"/>
                </a:ext>
              </a:extLst>
            </p:cNvPr>
            <p:cNvPicPr>
              <a:picLocks noChangeAspect="1"/>
            </p:cNvPicPr>
            <p:nvPr/>
          </p:nvPicPr>
          <p:blipFill>
            <a:blip r:embed="rId3"/>
            <a:stretch>
              <a:fillRect/>
            </a:stretch>
          </p:blipFill>
          <p:spPr>
            <a:xfrm>
              <a:off x="1227241" y="5282793"/>
              <a:ext cx="132038" cy="144000"/>
            </a:xfrm>
            <a:prstGeom prst="rect">
              <a:avLst/>
            </a:prstGeom>
          </p:spPr>
        </p:pic>
        <p:pic>
          <p:nvPicPr>
            <p:cNvPr id="10" name="Picture 9" descr="Icon&#10;&#10;Description automatically generated">
              <a:extLst>
                <a:ext uri="{FF2B5EF4-FFF2-40B4-BE49-F238E27FC236}">
                  <a16:creationId xmlns:a16="http://schemas.microsoft.com/office/drawing/2014/main" id="{15001DFD-F67F-FDE8-B9A6-36552134EE31}"/>
                </a:ext>
              </a:extLst>
            </p:cNvPr>
            <p:cNvPicPr>
              <a:picLocks noChangeAspect="1"/>
            </p:cNvPicPr>
            <p:nvPr/>
          </p:nvPicPr>
          <p:blipFill>
            <a:blip r:embed="rId3"/>
            <a:stretch>
              <a:fillRect/>
            </a:stretch>
          </p:blipFill>
          <p:spPr>
            <a:xfrm>
              <a:off x="1902563" y="4788704"/>
              <a:ext cx="132038" cy="144000"/>
            </a:xfrm>
            <a:prstGeom prst="rect">
              <a:avLst/>
            </a:prstGeom>
          </p:spPr>
        </p:pic>
        <p:pic>
          <p:nvPicPr>
            <p:cNvPr id="11" name="Picture 10" descr="Icon&#10;&#10;Description automatically generated">
              <a:extLst>
                <a:ext uri="{FF2B5EF4-FFF2-40B4-BE49-F238E27FC236}">
                  <a16:creationId xmlns:a16="http://schemas.microsoft.com/office/drawing/2014/main" id="{0340D6DE-6DFC-161B-0522-4E17F3A41079}"/>
                </a:ext>
              </a:extLst>
            </p:cNvPr>
            <p:cNvPicPr>
              <a:picLocks noChangeAspect="1"/>
            </p:cNvPicPr>
            <p:nvPr/>
          </p:nvPicPr>
          <p:blipFill>
            <a:blip r:embed="rId3"/>
            <a:stretch>
              <a:fillRect/>
            </a:stretch>
          </p:blipFill>
          <p:spPr>
            <a:xfrm rot="19326072">
              <a:off x="1487752" y="5190070"/>
              <a:ext cx="132038" cy="144000"/>
            </a:xfrm>
            <a:prstGeom prst="rect">
              <a:avLst/>
            </a:prstGeom>
          </p:spPr>
        </p:pic>
      </p:grpSp>
    </p:spTree>
    <p:extLst>
      <p:ext uri="{BB962C8B-B14F-4D97-AF65-F5344CB8AC3E}">
        <p14:creationId xmlns:p14="http://schemas.microsoft.com/office/powerpoint/2010/main" val="3378101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B8532B8-1BCB-3193-ED49-A2A960AD2098}"/>
              </a:ext>
            </a:extLst>
          </p:cNvPr>
          <p:cNvSpPr>
            <a:spLocks noGrp="1"/>
          </p:cNvSpPr>
          <p:nvPr>
            <p:ph type="body" sz="quarter" idx="27"/>
          </p:nvPr>
        </p:nvSpPr>
        <p:spPr/>
        <p:txBody>
          <a:bodyPr/>
          <a:lstStyle/>
          <a:p>
            <a:r>
              <a:rPr lang="sv" dirty="0"/>
              <a:t>VAR KAN DU HITTA STÖD</a:t>
            </a:r>
            <a:endParaRPr lang="en-GB" dirty="0"/>
          </a:p>
        </p:txBody>
      </p:sp>
      <p:cxnSp>
        <p:nvCxnSpPr>
          <p:cNvPr id="14" name="Straight Connector 13">
            <a:extLst>
              <a:ext uri="{FF2B5EF4-FFF2-40B4-BE49-F238E27FC236}">
                <a16:creationId xmlns:a16="http://schemas.microsoft.com/office/drawing/2014/main" id="{921963DF-CBD5-2924-CD1A-9F93B684C210}"/>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599279" y="1420094"/>
            <a:ext cx="9338463"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LÅGA STARTINVESTERINGAR – Privata investeringar</a:t>
            </a:r>
          </a:p>
        </p:txBody>
      </p:sp>
      <p:sp>
        <p:nvSpPr>
          <p:cNvPr id="3" name="Text Placeholder 7">
            <a:extLst>
              <a:ext uri="{FF2B5EF4-FFF2-40B4-BE49-F238E27FC236}">
                <a16:creationId xmlns:a16="http://schemas.microsoft.com/office/drawing/2014/main" id="{94CA1918-14DA-AAC9-1888-4A91DBBD686D}"/>
              </a:ext>
            </a:extLst>
          </p:cNvPr>
          <p:cNvSpPr txBox="1">
            <a:spLocks/>
          </p:cNvSpPr>
          <p:nvPr/>
        </p:nvSpPr>
        <p:spPr>
          <a:xfrm>
            <a:off x="644706" y="1978400"/>
            <a:ext cx="10799319" cy="322364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b="1" dirty="0"/>
              <a:t>Privata investeringar </a:t>
            </a:r>
            <a:r>
              <a:rPr lang="sv" dirty="0"/>
              <a:t>är ofta ett bra alternativ för ett nytt livsmedelsföretag, särskilt när du kan visa potential för stark efterfrågan eller tillväxt. Denna typ av stöd kommer ofta inte bara med pengar, utan också med värdefulla råd, uppmuntran eller branschkontakter som traditionella långivare vanligtvis inte erbjuder. Många kvinnor börjar nära hemmet och vänder sig till vänner och familj. Även om detta kan vara ett bra sätt att komma igång, är det viktigt att skydda både ditt företag och dina relationer:</a:t>
            </a:r>
          </a:p>
          <a:p>
            <a:pPr>
              <a:buNone/>
            </a:pPr>
            <a:endParaRPr lang="en-GB" sz="600" dirty="0"/>
          </a:p>
          <a:p>
            <a:pPr marL="342900" indent="-342900">
              <a:buFont typeface="Arial" panose="020B0604020202020204" pitchFamily="34" charset="0"/>
              <a:buChar char="•"/>
            </a:pPr>
            <a:r>
              <a:rPr lang="sv" b="1" dirty="0"/>
              <a:t>Håll det professionellt</a:t>
            </a:r>
            <a:r>
              <a:rPr lang="sv" dirty="0"/>
              <a:t>: Skriv alltid avtal, även med nära och kära.</a:t>
            </a:r>
            <a:endParaRPr lang="sv" dirty="0">
              <a:ea typeface="Calibri"/>
              <a:cs typeface="Calibri"/>
            </a:endParaRPr>
          </a:p>
          <a:p>
            <a:pPr marL="342900" indent="-342900">
              <a:buFont typeface="Arial" panose="020B0604020202020204" pitchFamily="34" charset="0"/>
              <a:buChar char="•"/>
            </a:pPr>
            <a:r>
              <a:rPr lang="sv" b="1" dirty="0"/>
              <a:t>Sätt tydliga förväntningar</a:t>
            </a:r>
            <a:r>
              <a:rPr lang="sv" dirty="0"/>
              <a:t>: Förklara att nystartade företag medför risker och att det finns en möjlighet att de inte får tillbaka sina pengar.</a:t>
            </a:r>
          </a:p>
          <a:p>
            <a:pPr marL="342900" indent="-342900">
              <a:buFont typeface="Arial" panose="020B0604020202020204" pitchFamily="34" charset="0"/>
              <a:buChar char="•"/>
            </a:pPr>
            <a:r>
              <a:rPr lang="sv" b="1" dirty="0"/>
              <a:t>Behandla det som en formell investering</a:t>
            </a:r>
            <a:r>
              <a:rPr lang="sv" dirty="0"/>
              <a:t>: Dela en enkel affärsplan, kom överens om återbetalningsvillkor (om några) och kommunicera regelbundet.</a:t>
            </a:r>
          </a:p>
          <a:p>
            <a:endParaRPr lang="en-GB" dirty="0"/>
          </a:p>
          <a:p>
            <a:r>
              <a:rPr lang="sv" dirty="0"/>
              <a:t>Kom ihåg: Målet är att förverkliga din dröm utan att riskera dina viktigaste personliga kontakter.</a:t>
            </a:r>
          </a:p>
          <a:p>
            <a:pPr>
              <a:buClr>
                <a:srgbClr val="B6D1E1"/>
              </a:buClr>
            </a:pPr>
            <a:endParaRPr lang="en-US" dirty="0"/>
          </a:p>
        </p:txBody>
      </p:sp>
    </p:spTree>
    <p:extLst>
      <p:ext uri="{BB962C8B-B14F-4D97-AF65-F5344CB8AC3E}">
        <p14:creationId xmlns:p14="http://schemas.microsoft.com/office/powerpoint/2010/main" val="998067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83D29-C8A8-B0AA-C86A-B4234DF8A7A0}"/>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ACDB1289-902D-39AD-4F5E-E589A43CDA42}"/>
              </a:ext>
            </a:extLst>
          </p:cNvPr>
          <p:cNvSpPr>
            <a:spLocks noGrp="1"/>
          </p:cNvSpPr>
          <p:nvPr>
            <p:ph type="body" sz="quarter" idx="27"/>
          </p:nvPr>
        </p:nvSpPr>
        <p:spPr/>
        <p:txBody>
          <a:bodyPr/>
          <a:lstStyle/>
          <a:p>
            <a:r>
              <a:rPr lang="sv" dirty="0"/>
              <a:t>VAR KAN DU HITTA STÖD</a:t>
            </a:r>
            <a:endParaRPr lang="en-GB" dirty="0"/>
          </a:p>
        </p:txBody>
      </p:sp>
      <p:cxnSp>
        <p:nvCxnSpPr>
          <p:cNvPr id="14" name="Straight Connector 13">
            <a:extLst>
              <a:ext uri="{FF2B5EF4-FFF2-40B4-BE49-F238E27FC236}">
                <a16:creationId xmlns:a16="http://schemas.microsoft.com/office/drawing/2014/main" id="{5316924F-CB7A-BD97-CC2A-269222F42C85}"/>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10AB6AEF-9CA6-8784-9973-979A70E7FBDD}"/>
              </a:ext>
            </a:extLst>
          </p:cNvPr>
          <p:cNvSpPr txBox="1">
            <a:spLocks/>
          </p:cNvSpPr>
          <p:nvPr/>
        </p:nvSpPr>
        <p:spPr>
          <a:xfrm>
            <a:off x="487751" y="1474738"/>
            <a:ext cx="9338463"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LÅGA STARTINVESTERINGAR – Privata investeringar</a:t>
            </a:r>
          </a:p>
        </p:txBody>
      </p:sp>
      <p:sp>
        <p:nvSpPr>
          <p:cNvPr id="3" name="Text Placeholder 7">
            <a:extLst>
              <a:ext uri="{FF2B5EF4-FFF2-40B4-BE49-F238E27FC236}">
                <a16:creationId xmlns:a16="http://schemas.microsoft.com/office/drawing/2014/main" id="{D8BEB93C-F906-C43A-1E42-5D872857E4E2}"/>
              </a:ext>
            </a:extLst>
          </p:cNvPr>
          <p:cNvSpPr txBox="1">
            <a:spLocks/>
          </p:cNvSpPr>
          <p:nvPr/>
        </p:nvSpPr>
        <p:spPr>
          <a:xfrm>
            <a:off x="2170576" y="1993357"/>
            <a:ext cx="9666135" cy="322364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p:txBody>
      </p:sp>
      <p:sp>
        <p:nvSpPr>
          <p:cNvPr id="11" name="TextBox 10">
            <a:extLst>
              <a:ext uri="{FF2B5EF4-FFF2-40B4-BE49-F238E27FC236}">
                <a16:creationId xmlns:a16="http://schemas.microsoft.com/office/drawing/2014/main" id="{71719C16-4270-75EE-47F8-3D816C743063}"/>
              </a:ext>
            </a:extLst>
          </p:cNvPr>
          <p:cNvSpPr txBox="1"/>
          <p:nvPr/>
        </p:nvSpPr>
        <p:spPr>
          <a:xfrm>
            <a:off x="470648" y="2038269"/>
            <a:ext cx="7405235" cy="4493538"/>
          </a:xfrm>
          <a:prstGeom prst="rect">
            <a:avLst/>
          </a:prstGeom>
          <a:noFill/>
        </p:spPr>
        <p:txBody>
          <a:bodyPr wrap="square" lIns="91440" tIns="45720" rIns="91440" bIns="45720" anchor="t">
            <a:spAutoFit/>
          </a:bodyPr>
          <a:lstStyle/>
          <a:p>
            <a:r>
              <a:rPr lang="sv" sz="2200" b="1" dirty="0"/>
              <a:t>Olika sätt vänner och familj kan stötta dig på:</a:t>
            </a:r>
          </a:p>
          <a:p>
            <a:r>
              <a:rPr lang="sv" sz="2200" dirty="0"/>
              <a:t>Vänner och familj behöver inte alltid bidra med stora summor pengar. Stöd kan också ta formen av:</a:t>
            </a:r>
          </a:p>
          <a:p>
            <a:pPr marL="342900" indent="-342900">
              <a:buFont typeface="Arial" panose="020B0604020202020204" pitchFamily="34" charset="0"/>
              <a:buChar char="•"/>
            </a:pPr>
            <a:r>
              <a:rPr lang="sv" sz="2200" dirty="0"/>
              <a:t>Liten såddfinansiering (några hundra euro för att komma igång)</a:t>
            </a:r>
          </a:p>
          <a:p>
            <a:pPr marL="342900" indent="-342900">
              <a:buFont typeface="Arial" panose="020B0604020202020204" pitchFamily="34" charset="0"/>
              <a:buChar char="•"/>
            </a:pPr>
            <a:r>
              <a:rPr lang="sv" sz="2200" dirty="0"/>
              <a:t>Köpa/förbeställa dina första produkter för att testa marknaden</a:t>
            </a:r>
          </a:p>
          <a:p>
            <a:pPr marL="342900" indent="-342900">
              <a:buFont typeface="Arial" panose="020B0604020202020204" pitchFamily="34" charset="0"/>
              <a:buChar char="•"/>
            </a:pPr>
            <a:r>
              <a:rPr lang="sv" sz="2200" dirty="0"/>
              <a:t>Erbjuda utrustning, utrymme eller transport (t.ex. använda ett hemmakök eller låna en skåpbil)</a:t>
            </a:r>
          </a:p>
          <a:p>
            <a:pPr marL="342900" indent="-342900">
              <a:buFont typeface="Arial" panose="020B0604020202020204" pitchFamily="34" charset="0"/>
              <a:buChar char="•"/>
            </a:pPr>
            <a:r>
              <a:rPr lang="sv" sz="2200" dirty="0"/>
              <a:t>Kompetensstöd – kanske någon kan hjälpa till med redovisning, design eller marknadsföring.</a:t>
            </a:r>
            <a:endParaRPr lang="sv" sz="2200" dirty="0">
              <a:ea typeface="Calibri"/>
              <a:cs typeface="Calibri"/>
            </a:endParaRPr>
          </a:p>
          <a:p>
            <a:r>
              <a:rPr lang="sv" sz="2200" dirty="0"/>
              <a:t>Detta normaliserar icke-kontanta bidrag, vilka ofta är lika värdefulla för livsmedelsföretag i tidiga skeden.</a:t>
            </a:r>
          </a:p>
        </p:txBody>
      </p:sp>
      <p:pic>
        <p:nvPicPr>
          <p:cNvPr id="10" name="Picture 9" descr="Two women laughing">
            <a:extLst>
              <a:ext uri="{FF2B5EF4-FFF2-40B4-BE49-F238E27FC236}">
                <a16:creationId xmlns:a16="http://schemas.microsoft.com/office/drawing/2014/main" id="{0612DB6C-60F6-4AB7-1BD5-82A5AA897BBC}"/>
              </a:ext>
            </a:extLst>
          </p:cNvPr>
          <p:cNvPicPr>
            <a:picLocks noChangeAspect="1"/>
          </p:cNvPicPr>
          <p:nvPr/>
        </p:nvPicPr>
        <p:blipFill>
          <a:blip r:embed="rId2"/>
          <a:stretch>
            <a:fillRect/>
          </a:stretch>
        </p:blipFill>
        <p:spPr>
          <a:xfrm>
            <a:off x="7844781" y="2717856"/>
            <a:ext cx="4080075" cy="2720050"/>
          </a:xfrm>
          <a:prstGeom prst="rect">
            <a:avLst/>
          </a:prstGeom>
        </p:spPr>
      </p:pic>
    </p:spTree>
    <p:extLst>
      <p:ext uri="{BB962C8B-B14F-4D97-AF65-F5344CB8AC3E}">
        <p14:creationId xmlns:p14="http://schemas.microsoft.com/office/powerpoint/2010/main" val="3857213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8BF18-C8EC-0B7D-E9E1-8661CF608BEE}"/>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6748DB67-75F9-48A7-3341-AC7F5F7DF820}"/>
              </a:ext>
            </a:extLst>
          </p:cNvPr>
          <p:cNvSpPr>
            <a:spLocks noGrp="1"/>
          </p:cNvSpPr>
          <p:nvPr>
            <p:ph type="body" sz="quarter" idx="27"/>
          </p:nvPr>
        </p:nvSpPr>
        <p:spPr/>
        <p:txBody>
          <a:bodyPr/>
          <a:lstStyle/>
          <a:p>
            <a:r>
              <a:rPr lang="sv" dirty="0"/>
              <a:t>VAR KAN DU HITTA STÖD</a:t>
            </a:r>
            <a:endParaRPr lang="en-GB" dirty="0"/>
          </a:p>
        </p:txBody>
      </p:sp>
      <p:cxnSp>
        <p:nvCxnSpPr>
          <p:cNvPr id="14" name="Straight Connector 13">
            <a:extLst>
              <a:ext uri="{FF2B5EF4-FFF2-40B4-BE49-F238E27FC236}">
                <a16:creationId xmlns:a16="http://schemas.microsoft.com/office/drawing/2014/main" id="{A82E7A72-91FF-3C97-F94F-5413DD471EA6}"/>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90E4BC42-2D89-1B49-968B-77AB0E18522B}"/>
              </a:ext>
            </a:extLst>
          </p:cNvPr>
          <p:cNvSpPr txBox="1">
            <a:spLocks/>
          </p:cNvSpPr>
          <p:nvPr/>
        </p:nvSpPr>
        <p:spPr>
          <a:xfrm>
            <a:off x="769739" y="1460242"/>
            <a:ext cx="9338463"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LÅGA STARTINVESTERINGAR – Privata investeringar</a:t>
            </a:r>
          </a:p>
        </p:txBody>
      </p:sp>
      <p:sp>
        <p:nvSpPr>
          <p:cNvPr id="3" name="Text Placeholder 7">
            <a:extLst>
              <a:ext uri="{FF2B5EF4-FFF2-40B4-BE49-F238E27FC236}">
                <a16:creationId xmlns:a16="http://schemas.microsoft.com/office/drawing/2014/main" id="{2250DABE-DE4A-498D-8B2C-6B0804141906}"/>
              </a:ext>
            </a:extLst>
          </p:cNvPr>
          <p:cNvSpPr txBox="1">
            <a:spLocks/>
          </p:cNvSpPr>
          <p:nvPr/>
        </p:nvSpPr>
        <p:spPr>
          <a:xfrm>
            <a:off x="2170576" y="1993357"/>
            <a:ext cx="9666135" cy="322364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p:txBody>
      </p:sp>
      <p:sp>
        <p:nvSpPr>
          <p:cNvPr id="11" name="TextBox 10">
            <a:extLst>
              <a:ext uri="{FF2B5EF4-FFF2-40B4-BE49-F238E27FC236}">
                <a16:creationId xmlns:a16="http://schemas.microsoft.com/office/drawing/2014/main" id="{4EBA9CDF-7520-D7CC-70DD-245B1EEB237D}"/>
              </a:ext>
            </a:extLst>
          </p:cNvPr>
          <p:cNvSpPr txBox="1"/>
          <p:nvPr/>
        </p:nvSpPr>
        <p:spPr>
          <a:xfrm>
            <a:off x="751411" y="2027988"/>
            <a:ext cx="10507489" cy="3200876"/>
          </a:xfrm>
          <a:prstGeom prst="rect">
            <a:avLst/>
          </a:prstGeom>
          <a:noFill/>
        </p:spPr>
        <p:txBody>
          <a:bodyPr wrap="square">
            <a:spAutoFit/>
          </a:bodyPr>
          <a:lstStyle/>
          <a:p>
            <a:r>
              <a:rPr lang="sv" sz="2200" b="1" dirty="0"/>
              <a:t>Tips inför samtalet:</a:t>
            </a:r>
          </a:p>
          <a:p>
            <a:r>
              <a:rPr lang="sv" sz="2200" dirty="0"/>
              <a:t>Att kontakta vänner och familj om pengar kan vara pinsamt. Gör det </a:t>
            </a:r>
            <a:r>
              <a:rPr lang="sv" sz="2400" dirty="0"/>
              <a:t>professionellt och respektfullt. Här är </a:t>
            </a:r>
            <a:r>
              <a:rPr lang="sv" sz="2200" dirty="0"/>
              <a:t>några idéer.</a:t>
            </a:r>
          </a:p>
          <a:p>
            <a:endParaRPr lang="en-GB" sz="2200" dirty="0"/>
          </a:p>
          <a:p>
            <a:pPr marL="342900" indent="-342900">
              <a:buFont typeface="Arial" panose="020B0604020202020204" pitchFamily="34" charset="0"/>
              <a:buChar char="•"/>
            </a:pPr>
            <a:r>
              <a:rPr lang="sv" sz="2200" dirty="0"/>
              <a:t>Att framställa det som en möjlighet, inte en tjänst</a:t>
            </a:r>
          </a:p>
          <a:p>
            <a:pPr marL="342900" indent="-342900">
              <a:buFont typeface="Arial" panose="020B0604020202020204" pitchFamily="34" charset="0"/>
              <a:buChar char="•"/>
            </a:pPr>
            <a:r>
              <a:rPr lang="sv" sz="2200" dirty="0"/>
              <a:t>Att vara öppen med risker och tidslinjer</a:t>
            </a:r>
          </a:p>
          <a:p>
            <a:pPr marL="342900" indent="-342900">
              <a:buFont typeface="Arial" panose="020B0604020202020204" pitchFamily="34" charset="0"/>
              <a:buChar char="•"/>
            </a:pPr>
            <a:r>
              <a:rPr lang="sv" sz="2200" dirty="0"/>
              <a:t>Erbjuda en liten tackbonus (som gratis produkt, framtida catering eller en fast rabatt för löpande köp)</a:t>
            </a:r>
          </a:p>
          <a:p>
            <a:pPr marL="342900" indent="-342900">
              <a:buFont typeface="Arial" panose="020B0604020202020204" pitchFamily="34" charset="0"/>
              <a:buChar char="•"/>
            </a:pPr>
            <a:endParaRPr lang="en-GB" sz="2200" dirty="0"/>
          </a:p>
        </p:txBody>
      </p:sp>
      <p:grpSp>
        <p:nvGrpSpPr>
          <p:cNvPr id="16" name="Grupa 11">
            <a:extLst>
              <a:ext uri="{FF2B5EF4-FFF2-40B4-BE49-F238E27FC236}">
                <a16:creationId xmlns:a16="http://schemas.microsoft.com/office/drawing/2014/main" id="{D8FEB14F-64E2-45DD-6FC7-FF2248E2B443}"/>
              </a:ext>
            </a:extLst>
          </p:cNvPr>
          <p:cNvGrpSpPr/>
          <p:nvPr/>
        </p:nvGrpSpPr>
        <p:grpSpPr>
          <a:xfrm>
            <a:off x="751412" y="5066359"/>
            <a:ext cx="9071376" cy="1687855"/>
            <a:chOff x="6392064" y="2074265"/>
            <a:chExt cx="3250502" cy="1480279"/>
          </a:xfrm>
        </p:grpSpPr>
        <p:sp>
          <p:nvSpPr>
            <p:cNvPr id="17" name="Rectangle 16">
              <a:extLst>
                <a:ext uri="{FF2B5EF4-FFF2-40B4-BE49-F238E27FC236}">
                  <a16:creationId xmlns:a16="http://schemas.microsoft.com/office/drawing/2014/main" id="{F169784D-AAB2-B3E8-7D12-71BBECD8F6AA}"/>
                </a:ext>
              </a:extLst>
            </p:cNvPr>
            <p:cNvSpPr/>
            <p:nvPr/>
          </p:nvSpPr>
          <p:spPr>
            <a:xfrm>
              <a:off x="6718365" y="2373623"/>
              <a:ext cx="2924201" cy="1180921"/>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18" name="Group 17">
              <a:extLst>
                <a:ext uri="{FF2B5EF4-FFF2-40B4-BE49-F238E27FC236}">
                  <a16:creationId xmlns:a16="http://schemas.microsoft.com/office/drawing/2014/main" id="{BAF08A8C-9E45-D17A-57D1-478C9AF59831}"/>
                </a:ext>
              </a:extLst>
            </p:cNvPr>
            <p:cNvGrpSpPr/>
            <p:nvPr/>
          </p:nvGrpSpPr>
          <p:grpSpPr>
            <a:xfrm>
              <a:off x="6392064" y="2074265"/>
              <a:ext cx="2788753" cy="578690"/>
              <a:chOff x="2045517" y="6166884"/>
              <a:chExt cx="2788753" cy="578690"/>
            </a:xfrm>
          </p:grpSpPr>
          <p:sp>
            <p:nvSpPr>
              <p:cNvPr id="20" name="Rectangle 7">
                <a:extLst>
                  <a:ext uri="{FF2B5EF4-FFF2-40B4-BE49-F238E27FC236}">
                    <a16:creationId xmlns:a16="http://schemas.microsoft.com/office/drawing/2014/main" id="{01CB1F57-B7DE-1932-E718-DAB61D72F746}"/>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 name="Rectangle 8">
                <a:extLst>
                  <a:ext uri="{FF2B5EF4-FFF2-40B4-BE49-F238E27FC236}">
                    <a16:creationId xmlns:a16="http://schemas.microsoft.com/office/drawing/2014/main" id="{38B8032A-94AB-3A5A-B2F3-0C2E709DF8E0}"/>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 name="Rectangle 9">
                <a:extLst>
                  <a:ext uri="{FF2B5EF4-FFF2-40B4-BE49-F238E27FC236}">
                    <a16:creationId xmlns:a16="http://schemas.microsoft.com/office/drawing/2014/main" id="{B103AC45-DF85-A0ED-676D-A8EFA246161D}"/>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sv" sz="3000" b="1" noProof="0" dirty="0">
                    <a:effectLst/>
                    <a:latin typeface="Calibri" panose="020F0502020204030204" pitchFamily="34" charset="0"/>
                    <a:ea typeface="Times New Roman" panose="02020603050405020304" pitchFamily="18" charset="0"/>
                    <a:cs typeface="Times New Roman" panose="02020603050405020304" pitchFamily="18" charset="0"/>
                  </a:rPr>
                  <a:t>Utöva</a:t>
                </a:r>
                <a:endParaRPr lang="en-GB" sz="3000" noProof="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24" name="Graphic 10" descr="Clipboard Partially Ticked outline">
                <a:extLst>
                  <a:ext uri="{FF2B5EF4-FFF2-40B4-BE49-F238E27FC236}">
                    <a16:creationId xmlns:a16="http://schemas.microsoft.com/office/drawing/2014/main" id="{B0A7A4EE-CAA5-6FC6-99FA-683B6A5523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9" name="Text Placeholder 2">
              <a:extLst>
                <a:ext uri="{FF2B5EF4-FFF2-40B4-BE49-F238E27FC236}">
                  <a16:creationId xmlns:a16="http://schemas.microsoft.com/office/drawing/2014/main" id="{A0F1A360-AD36-E4B4-4856-CC04EA825B4F}"/>
                </a:ext>
              </a:extLst>
            </p:cNvPr>
            <p:cNvSpPr txBox="1">
              <a:spLocks/>
            </p:cNvSpPr>
            <p:nvPr/>
          </p:nvSpPr>
          <p:spPr>
            <a:xfrm>
              <a:off x="6914310" y="2754117"/>
              <a:ext cx="2728256" cy="53339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GB" b="1" noProof="0" dirty="0"/>
            </a:p>
          </p:txBody>
        </p:sp>
      </p:grpSp>
      <p:sp>
        <p:nvSpPr>
          <p:cNvPr id="26" name="TextBox 25">
            <a:extLst>
              <a:ext uri="{FF2B5EF4-FFF2-40B4-BE49-F238E27FC236}">
                <a16:creationId xmlns:a16="http://schemas.microsoft.com/office/drawing/2014/main" id="{A62B31B7-9487-21B6-06D1-6451143342FF}"/>
              </a:ext>
            </a:extLst>
          </p:cNvPr>
          <p:cNvSpPr txBox="1"/>
          <p:nvPr/>
        </p:nvSpPr>
        <p:spPr>
          <a:xfrm>
            <a:off x="1282036" y="5840876"/>
            <a:ext cx="4557782" cy="646331"/>
          </a:xfrm>
          <a:prstGeom prst="rect">
            <a:avLst/>
          </a:prstGeom>
          <a:noFill/>
        </p:spPr>
        <p:txBody>
          <a:bodyPr wrap="square">
            <a:spAutoFit/>
          </a:bodyPr>
          <a:lstStyle/>
          <a:p>
            <a:r>
              <a:rPr lang="sv" sz="1800" b="1" dirty="0"/>
              <a:t>Ladda ner och fyll i vår checklista för finansiering av vänner och familj</a:t>
            </a:r>
          </a:p>
        </p:txBody>
      </p:sp>
      <p:graphicFrame>
        <p:nvGraphicFramePr>
          <p:cNvPr id="27" name="Object 26">
            <a:extLst>
              <a:ext uri="{FF2B5EF4-FFF2-40B4-BE49-F238E27FC236}">
                <a16:creationId xmlns:a16="http://schemas.microsoft.com/office/drawing/2014/main" id="{904D001E-8F0A-9DEB-A25F-5F5EC33E1230}"/>
              </a:ext>
            </a:extLst>
          </p:cNvPr>
          <p:cNvGraphicFramePr>
            <a:graphicFrameLocks noChangeAspect="1"/>
          </p:cNvGraphicFramePr>
          <p:nvPr>
            <p:extLst>
              <p:ext uri="{D42A27DB-BD31-4B8C-83A1-F6EECF244321}">
                <p14:modId xmlns:p14="http://schemas.microsoft.com/office/powerpoint/2010/main" val="2943118855"/>
              </p:ext>
            </p:extLst>
          </p:nvPr>
        </p:nvGraphicFramePr>
        <p:xfrm>
          <a:off x="8017851" y="5770068"/>
          <a:ext cx="1129859" cy="965088"/>
        </p:xfrm>
        <a:graphic>
          <a:graphicData uri="http://schemas.openxmlformats.org/presentationml/2006/ole">
            <mc:AlternateContent xmlns:mc="http://schemas.openxmlformats.org/markup-compatibility/2006">
              <mc:Choice xmlns:v="urn:schemas-microsoft-com:vml" Requires="v">
                <p:oleObj name="Document" showAsIcon="1" r:id="rId4" imgW="914249" imgH="781050" progId="Word.Document.12">
                  <p:embed/>
                </p:oleObj>
              </mc:Choice>
              <mc:Fallback>
                <p:oleObj name="Document" showAsIcon="1" r:id="rId4" imgW="914249" imgH="781050" progId="Word.Document.12">
                  <p:embed/>
                  <p:pic>
                    <p:nvPicPr>
                      <p:cNvPr id="27" name="Object 26">
                        <a:extLst>
                          <a:ext uri="{FF2B5EF4-FFF2-40B4-BE49-F238E27FC236}">
                            <a16:creationId xmlns:a16="http://schemas.microsoft.com/office/drawing/2014/main" id="{904D001E-8F0A-9DEB-A25F-5F5EC33E1230}"/>
                          </a:ext>
                        </a:extLst>
                      </p:cNvPr>
                      <p:cNvPicPr/>
                      <p:nvPr/>
                    </p:nvPicPr>
                    <p:blipFill>
                      <a:blip r:embed="rId5"/>
                      <a:stretch>
                        <a:fillRect/>
                      </a:stretch>
                    </p:blipFill>
                    <p:spPr>
                      <a:xfrm>
                        <a:off x="8017851" y="5770068"/>
                        <a:ext cx="1129859" cy="965088"/>
                      </a:xfrm>
                      <a:prstGeom prst="rect">
                        <a:avLst/>
                      </a:prstGeom>
                    </p:spPr>
                  </p:pic>
                </p:oleObj>
              </mc:Fallback>
            </mc:AlternateContent>
          </a:graphicData>
        </a:graphic>
      </p:graphicFrame>
      <p:sp>
        <p:nvSpPr>
          <p:cNvPr id="29" name="TextBox 28">
            <a:extLst>
              <a:ext uri="{FF2B5EF4-FFF2-40B4-BE49-F238E27FC236}">
                <a16:creationId xmlns:a16="http://schemas.microsoft.com/office/drawing/2014/main" id="{E2832D11-5FB0-1E49-C269-1C272A8A5351}"/>
              </a:ext>
            </a:extLst>
          </p:cNvPr>
          <p:cNvSpPr txBox="1"/>
          <p:nvPr/>
        </p:nvSpPr>
        <p:spPr>
          <a:xfrm>
            <a:off x="6352184" y="5811967"/>
            <a:ext cx="1884898" cy="646331"/>
          </a:xfrm>
          <a:prstGeom prst="rect">
            <a:avLst/>
          </a:prstGeom>
          <a:noFill/>
        </p:spPr>
        <p:txBody>
          <a:bodyPr wrap="square">
            <a:spAutoFit/>
          </a:bodyPr>
          <a:lstStyle/>
          <a:p>
            <a:pPr marL="15875" indent="-15875" algn="ctr">
              <a:buClr>
                <a:srgbClr val="B6D1E1"/>
              </a:buClr>
            </a:pPr>
            <a:r>
              <a:rPr lang="sv" b="1" dirty="0">
                <a:solidFill>
                  <a:srgbClr val="94C7B0"/>
                </a:solidFill>
              </a:rPr>
              <a:t>Dubbelklicksikon</a:t>
            </a:r>
            <a:r>
              <a:rPr lang="sv" sz="1800" b="1" dirty="0">
                <a:solidFill>
                  <a:srgbClr val="94C7B0"/>
                </a:solidFill>
              </a:rPr>
              <a:t>​</a:t>
            </a:r>
          </a:p>
          <a:p>
            <a:pPr marL="15875" indent="-15875">
              <a:buClr>
                <a:srgbClr val="B6D1E1"/>
              </a:buClr>
            </a:pPr>
            <a:r>
              <a:rPr lang="sv" sz="1800" b="1" dirty="0">
                <a:solidFill>
                  <a:srgbClr val="94C7B0"/>
                </a:solidFill>
              </a:rPr>
              <a:t>att ladda ner</a:t>
            </a:r>
          </a:p>
        </p:txBody>
      </p:sp>
    </p:spTree>
    <p:extLst>
      <p:ext uri="{BB962C8B-B14F-4D97-AF65-F5344CB8AC3E}">
        <p14:creationId xmlns:p14="http://schemas.microsoft.com/office/powerpoint/2010/main" val="2896283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B8532B8-1BCB-3193-ED49-A2A960AD2098}"/>
              </a:ext>
            </a:extLst>
          </p:cNvPr>
          <p:cNvSpPr>
            <a:spLocks noGrp="1"/>
          </p:cNvSpPr>
          <p:nvPr>
            <p:ph type="body" sz="quarter" idx="27"/>
          </p:nvPr>
        </p:nvSpPr>
        <p:spPr/>
        <p:txBody>
          <a:bodyPr/>
          <a:lstStyle/>
          <a:p>
            <a:r>
              <a:rPr lang="sv" dirty="0"/>
              <a:t>VAR KAN DU HITTA STÖD</a:t>
            </a:r>
            <a:endParaRPr lang="en-GB" dirty="0"/>
          </a:p>
        </p:txBody>
      </p: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637112" y="1580113"/>
            <a:ext cx="11135788"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LÅGA STARTINVESTERINGAR - mikrokredit och mikrofinansiering</a:t>
            </a:r>
          </a:p>
        </p:txBody>
      </p:sp>
      <p:sp>
        <p:nvSpPr>
          <p:cNvPr id="2" name="Text Placeholder 7">
            <a:extLst>
              <a:ext uri="{FF2B5EF4-FFF2-40B4-BE49-F238E27FC236}">
                <a16:creationId xmlns:a16="http://schemas.microsoft.com/office/drawing/2014/main" id="{EBDC1A33-28C8-B894-5747-C443DC206F2B}"/>
              </a:ext>
            </a:extLst>
          </p:cNvPr>
          <p:cNvSpPr txBox="1">
            <a:spLocks/>
          </p:cNvSpPr>
          <p:nvPr/>
        </p:nvSpPr>
        <p:spPr>
          <a:xfrm>
            <a:off x="2030754" y="2911097"/>
            <a:ext cx="9406996" cy="322364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a:p>
            <a:pPr>
              <a:buClr>
                <a:srgbClr val="B6D1E1"/>
              </a:buClr>
            </a:pPr>
            <a:endParaRPr lang="en-US" dirty="0"/>
          </a:p>
          <a:p>
            <a:pPr>
              <a:buClr>
                <a:srgbClr val="B6D1E1"/>
              </a:buClr>
            </a:pPr>
            <a:endParaRPr lang="en-US" dirty="0"/>
          </a:p>
        </p:txBody>
      </p:sp>
      <p:sp>
        <p:nvSpPr>
          <p:cNvPr id="12" name="TextBox 11">
            <a:extLst>
              <a:ext uri="{FF2B5EF4-FFF2-40B4-BE49-F238E27FC236}">
                <a16:creationId xmlns:a16="http://schemas.microsoft.com/office/drawing/2014/main" id="{FE490DDE-8EA9-D9F1-FCF9-B5758DE21C58}"/>
              </a:ext>
            </a:extLst>
          </p:cNvPr>
          <p:cNvSpPr txBox="1"/>
          <p:nvPr/>
        </p:nvSpPr>
        <p:spPr>
          <a:xfrm>
            <a:off x="751412" y="2318313"/>
            <a:ext cx="10524318" cy="3816429"/>
          </a:xfrm>
          <a:prstGeom prst="rect">
            <a:avLst/>
          </a:prstGeom>
          <a:noFill/>
        </p:spPr>
        <p:txBody>
          <a:bodyPr wrap="square">
            <a:spAutoFit/>
          </a:bodyPr>
          <a:lstStyle/>
          <a:p>
            <a:r>
              <a:rPr lang="sv" sz="2200" dirty="0"/>
              <a:t>Mikrokrediter och mikrofinansiering kan vara kraftfulla verktyg för kvinnor som startar små livsmedelsföretag, särskilt om du inte kvalificerar dig för traditionella banklån eller saknar ekonomisk historik i ditt nya land.</a:t>
            </a:r>
          </a:p>
          <a:p>
            <a:endParaRPr lang="en-GB" sz="2200" dirty="0"/>
          </a:p>
          <a:p>
            <a:r>
              <a:rPr lang="sv" sz="2200" b="1" dirty="0"/>
              <a:t>Vad är skillnaden?</a:t>
            </a:r>
          </a:p>
          <a:p>
            <a:pPr marL="342900" indent="-342900">
              <a:buFont typeface="Arial" panose="020B0604020202020204" pitchFamily="34" charset="0"/>
              <a:buChar char="•"/>
            </a:pPr>
            <a:r>
              <a:rPr lang="sv" sz="2200" b="1" dirty="0">
                <a:solidFill>
                  <a:srgbClr val="94C7B0"/>
                </a:solidFill>
              </a:rPr>
              <a:t>Mikrokredit: </a:t>
            </a:r>
            <a:r>
              <a:rPr lang="sv" sz="2200" dirty="0"/>
              <a:t>Små lån (ofta 500–25 000 euro) erbjuds vanligtvis utan krav på säkerhet. Dessa lån kan beviljas individer eller grupper. Perfekt för att starta ditt livsmedelsföretag, hemcatering eller ditt första matstånd.</a:t>
            </a:r>
          </a:p>
          <a:p>
            <a:pPr marL="342900" indent="-342900">
              <a:buFont typeface="Arial" panose="020B0604020202020204" pitchFamily="34" charset="0"/>
              <a:buChar char="•"/>
            </a:pPr>
            <a:r>
              <a:rPr lang="sv" sz="2200" b="1" dirty="0">
                <a:solidFill>
                  <a:srgbClr val="94C7B0"/>
                </a:solidFill>
              </a:rPr>
              <a:t>Mikrofinansiering: </a:t>
            </a:r>
            <a:r>
              <a:rPr lang="sv" sz="2200" dirty="0"/>
              <a:t>Ett bredare system som inkluderar lån, sparkonton, försäkringar och ibland affärsutbildning. Det är utformat för att hjälpa låginkomsttagare att bygga hållbara företag.</a:t>
            </a:r>
            <a:endParaRPr lang="en-IE" sz="2200" dirty="0"/>
          </a:p>
        </p:txBody>
      </p:sp>
    </p:spTree>
    <p:extLst>
      <p:ext uri="{BB962C8B-B14F-4D97-AF65-F5344CB8AC3E}">
        <p14:creationId xmlns:p14="http://schemas.microsoft.com/office/powerpoint/2010/main" val="800895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C61E1-53D1-0D62-5214-49755CD4804B}"/>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AC791632-B69F-06E3-F1DE-EA14303D3693}"/>
              </a:ext>
            </a:extLst>
          </p:cNvPr>
          <p:cNvSpPr>
            <a:spLocks noGrp="1"/>
          </p:cNvSpPr>
          <p:nvPr>
            <p:ph type="body" sz="quarter" idx="27"/>
          </p:nvPr>
        </p:nvSpPr>
        <p:spPr/>
        <p:txBody>
          <a:bodyPr/>
          <a:lstStyle/>
          <a:p>
            <a:r>
              <a:rPr lang="sv" dirty="0"/>
              <a:t>VAR KAN DU HITTA STÖD</a:t>
            </a:r>
            <a:endParaRPr lang="en-GB" dirty="0"/>
          </a:p>
        </p:txBody>
      </p:sp>
      <p:sp>
        <p:nvSpPr>
          <p:cNvPr id="23" name="Text Placeholder 4">
            <a:extLst>
              <a:ext uri="{FF2B5EF4-FFF2-40B4-BE49-F238E27FC236}">
                <a16:creationId xmlns:a16="http://schemas.microsoft.com/office/drawing/2014/main" id="{F8BC2D76-3DD9-07A3-0CCF-1F48F7A7F891}"/>
              </a:ext>
            </a:extLst>
          </p:cNvPr>
          <p:cNvSpPr txBox="1">
            <a:spLocks/>
          </p:cNvSpPr>
          <p:nvPr/>
        </p:nvSpPr>
        <p:spPr>
          <a:xfrm>
            <a:off x="700924" y="1631577"/>
            <a:ext cx="11113349"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LÅGA STARTINVESTERINGAR - mikrokredit och mikrofinansiering</a:t>
            </a:r>
          </a:p>
        </p:txBody>
      </p:sp>
      <p:sp>
        <p:nvSpPr>
          <p:cNvPr id="2" name="Text Placeholder 7">
            <a:extLst>
              <a:ext uri="{FF2B5EF4-FFF2-40B4-BE49-F238E27FC236}">
                <a16:creationId xmlns:a16="http://schemas.microsoft.com/office/drawing/2014/main" id="{AFBD7313-A6C8-B74D-A757-85E8454D288A}"/>
              </a:ext>
            </a:extLst>
          </p:cNvPr>
          <p:cNvSpPr txBox="1">
            <a:spLocks/>
          </p:cNvSpPr>
          <p:nvPr/>
        </p:nvSpPr>
        <p:spPr>
          <a:xfrm>
            <a:off x="2030754" y="2911097"/>
            <a:ext cx="9406996" cy="322364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a:p>
            <a:pPr>
              <a:buClr>
                <a:srgbClr val="B6D1E1"/>
              </a:buClr>
            </a:pPr>
            <a:endParaRPr lang="en-US" dirty="0"/>
          </a:p>
          <a:p>
            <a:pPr>
              <a:buClr>
                <a:srgbClr val="B6D1E1"/>
              </a:buClr>
            </a:pPr>
            <a:endParaRPr lang="en-US" dirty="0"/>
          </a:p>
        </p:txBody>
      </p:sp>
      <p:sp>
        <p:nvSpPr>
          <p:cNvPr id="12" name="TextBox 11">
            <a:extLst>
              <a:ext uri="{FF2B5EF4-FFF2-40B4-BE49-F238E27FC236}">
                <a16:creationId xmlns:a16="http://schemas.microsoft.com/office/drawing/2014/main" id="{DD8815ED-06E9-CEA8-1886-1A95099E727D}"/>
              </a:ext>
            </a:extLst>
          </p:cNvPr>
          <p:cNvSpPr txBox="1"/>
          <p:nvPr/>
        </p:nvSpPr>
        <p:spPr>
          <a:xfrm>
            <a:off x="833841" y="2408071"/>
            <a:ext cx="10524318" cy="3477875"/>
          </a:xfrm>
          <a:prstGeom prst="rect">
            <a:avLst/>
          </a:prstGeom>
          <a:noFill/>
        </p:spPr>
        <p:txBody>
          <a:bodyPr wrap="square">
            <a:spAutoFit/>
          </a:bodyPr>
          <a:lstStyle/>
          <a:p>
            <a:r>
              <a:rPr lang="sv" sz="2200" b="1" dirty="0"/>
              <a:t>Varför det är användbart för livsmedelsföretag</a:t>
            </a:r>
          </a:p>
          <a:p>
            <a:pPr marL="342900" indent="-342900">
              <a:buFont typeface="Arial" panose="020B0604020202020204" pitchFamily="34" charset="0"/>
              <a:buChar char="•"/>
            </a:pPr>
            <a:r>
              <a:rPr lang="sv" sz="2200" dirty="0"/>
              <a:t>Flexibla villkor skräddarsydda för nya entreprenörer</a:t>
            </a:r>
          </a:p>
          <a:p>
            <a:pPr marL="342900" indent="-342900">
              <a:buFont typeface="Arial" panose="020B0604020202020204" pitchFamily="34" charset="0"/>
              <a:buChar char="•"/>
            </a:pPr>
            <a:r>
              <a:rPr lang="sv" sz="2200" dirty="0"/>
              <a:t>Lägre åtkomstbarriärer — ofta behövs ingen formell kredithistorik</a:t>
            </a:r>
          </a:p>
          <a:p>
            <a:pPr marL="342900" indent="-342900">
              <a:buFont typeface="Arial" panose="020B0604020202020204" pitchFamily="34" charset="0"/>
              <a:buChar char="•"/>
            </a:pPr>
            <a:r>
              <a:rPr lang="sv" sz="2200" dirty="0"/>
              <a:t>Grupplånealternativ för kvinnor som vill starta tillsammans eller saminvestera</a:t>
            </a:r>
          </a:p>
          <a:p>
            <a:pPr marL="342900" indent="-342900">
              <a:buFont typeface="Arial" panose="020B0604020202020204" pitchFamily="34" charset="0"/>
              <a:buChar char="•"/>
            </a:pPr>
            <a:r>
              <a:rPr lang="sv" sz="2200" dirty="0"/>
              <a:t>Extra stöd som affärscoachning, mentorskap eller utbildning i ekonomisk kunskap</a:t>
            </a:r>
          </a:p>
          <a:p>
            <a:endParaRPr lang="en-GB" sz="2200" dirty="0"/>
          </a:p>
          <a:p>
            <a:r>
              <a:rPr lang="sv" sz="2200" b="1" dirty="0"/>
              <a:t>Vad du vanligtvis behöver</a:t>
            </a:r>
          </a:p>
          <a:p>
            <a:pPr marL="342900" indent="-342900">
              <a:buFont typeface="Arial" panose="020B0604020202020204" pitchFamily="34" charset="0"/>
              <a:buChar char="•"/>
            </a:pPr>
            <a:r>
              <a:rPr lang="sv" sz="2200" dirty="0"/>
              <a:t>En grundläggande affärsplan</a:t>
            </a:r>
          </a:p>
          <a:p>
            <a:pPr marL="342900" indent="-342900">
              <a:buFont typeface="Arial" panose="020B0604020202020204" pitchFamily="34" charset="0"/>
              <a:buChar char="•"/>
            </a:pPr>
            <a:r>
              <a:rPr lang="sv" sz="2200" dirty="0"/>
              <a:t>Bevis på bosättning och ID</a:t>
            </a:r>
          </a:p>
          <a:p>
            <a:pPr marL="342900" indent="-342900">
              <a:buFont typeface="Arial" panose="020B0604020202020204" pitchFamily="34" charset="0"/>
              <a:buChar char="•"/>
            </a:pPr>
            <a:r>
              <a:rPr lang="sv" sz="2200" dirty="0"/>
              <a:t>Beskrivning av hur du kommer att använda lånet (t.ex. köksutrustning, licenser, emballage)</a:t>
            </a:r>
          </a:p>
        </p:txBody>
      </p:sp>
    </p:spTree>
    <p:extLst>
      <p:ext uri="{BB962C8B-B14F-4D97-AF65-F5344CB8AC3E}">
        <p14:creationId xmlns:p14="http://schemas.microsoft.com/office/powerpoint/2010/main" val="2690204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E6F86-4763-FDF0-F1B3-B57CDF0ABB20}"/>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E116DA07-981E-4AE6-F049-E4C3BF855C69}"/>
              </a:ext>
            </a:extLst>
          </p:cNvPr>
          <p:cNvSpPr>
            <a:spLocks noGrp="1"/>
          </p:cNvSpPr>
          <p:nvPr>
            <p:ph type="body" sz="quarter" idx="27"/>
          </p:nvPr>
        </p:nvSpPr>
        <p:spPr/>
        <p:txBody>
          <a:bodyPr/>
          <a:lstStyle/>
          <a:p>
            <a:r>
              <a:rPr lang="sv" dirty="0"/>
              <a:t>VAR KAN DU HITTA STÖD</a:t>
            </a:r>
            <a:endParaRPr lang="en-GB" dirty="0"/>
          </a:p>
        </p:txBody>
      </p:sp>
      <p:sp>
        <p:nvSpPr>
          <p:cNvPr id="4" name="Text Placeholder 3">
            <a:extLst>
              <a:ext uri="{FF2B5EF4-FFF2-40B4-BE49-F238E27FC236}">
                <a16:creationId xmlns:a16="http://schemas.microsoft.com/office/drawing/2014/main" id="{920953DA-5313-513A-59C3-5D4DEA5E3929}"/>
              </a:ext>
            </a:extLst>
          </p:cNvPr>
          <p:cNvSpPr>
            <a:spLocks noGrp="1"/>
          </p:cNvSpPr>
          <p:nvPr>
            <p:ph type="body" sz="quarter" idx="14"/>
          </p:nvPr>
        </p:nvSpPr>
        <p:spPr/>
        <p:txBody>
          <a:bodyPr/>
          <a:lstStyle/>
          <a:p>
            <a:endParaRPr lang="en-GB" sz="3600" dirty="0">
              <a:solidFill>
                <a:schemeClr val="bg1"/>
              </a:solidFill>
            </a:endParaRPr>
          </a:p>
          <a:p>
            <a:r>
              <a:rPr lang="sv" sz="3600" dirty="0">
                <a:solidFill>
                  <a:schemeClr val="bg1"/>
                </a:solidFill>
              </a:rPr>
              <a:t>LITE LÄSNING FÖR DJUPARE LÄRANDE</a:t>
            </a:r>
          </a:p>
        </p:txBody>
      </p:sp>
      <p:sp>
        <p:nvSpPr>
          <p:cNvPr id="20" name="Text Placeholder 2">
            <a:extLst>
              <a:ext uri="{FF2B5EF4-FFF2-40B4-BE49-F238E27FC236}">
                <a16:creationId xmlns:a16="http://schemas.microsoft.com/office/drawing/2014/main" id="{59520D8E-EB37-CF83-DE44-40A77A121D86}"/>
              </a:ext>
            </a:extLst>
          </p:cNvPr>
          <p:cNvSpPr txBox="1">
            <a:spLocks/>
          </p:cNvSpPr>
          <p:nvPr/>
        </p:nvSpPr>
        <p:spPr>
          <a:xfrm>
            <a:off x="700924" y="2235151"/>
            <a:ext cx="10865220" cy="3287810"/>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sz="2400" b="1" dirty="0">
                <a:solidFill>
                  <a:srgbClr val="B6D1E1"/>
                </a:solidFill>
              </a:rPr>
              <a:t>SVERIGE</a:t>
            </a:r>
          </a:p>
          <a:p>
            <a:pPr fontAlgn="base">
              <a:buClr>
                <a:srgbClr val="B6D1E1"/>
              </a:buClr>
            </a:pPr>
            <a:endParaRPr lang="en-IE" sz="2400" b="1" dirty="0"/>
          </a:p>
          <a:p>
            <a:pPr>
              <a:buNone/>
            </a:pPr>
            <a:r>
              <a:rPr lang="sv" b="1" i="1" dirty="0" err="1"/>
              <a:t>Mikrofonden</a:t>
            </a:r>
            <a:endParaRPr lang="en-IE" b="1" dirty="0"/>
          </a:p>
          <a:p>
            <a:pPr marL="342900" indent="-342900">
              <a:buFont typeface="Arial" panose="020B0604020202020204" pitchFamily="34" charset="0"/>
              <a:buChar char="•"/>
            </a:pPr>
            <a:r>
              <a:rPr lang="sv" dirty="0"/>
              <a:t>Ett socialt finansnätverk som erbjuder </a:t>
            </a:r>
            <a:r>
              <a:rPr lang="sv" b="1" dirty="0"/>
              <a:t>lån och garantier </a:t>
            </a:r>
            <a:r>
              <a:rPr lang="sv" dirty="0"/>
              <a:t>för kooperativ och sociala entreprenörer.</a:t>
            </a:r>
          </a:p>
          <a:p>
            <a:pPr marL="342900" indent="-342900">
              <a:buFont typeface="Arial" panose="020B0604020202020204" pitchFamily="34" charset="0"/>
              <a:buChar char="•"/>
            </a:pPr>
            <a:r>
              <a:rPr lang="sv" dirty="0"/>
              <a:t>Stödjer småföretag som banker vanligtvis inte finansierar.</a:t>
            </a:r>
          </a:p>
          <a:p>
            <a:pPr marL="342900" indent="-342900">
              <a:buFont typeface="Arial" panose="020B0604020202020204" pitchFamily="34" charset="0"/>
              <a:buChar char="•"/>
            </a:pPr>
            <a:r>
              <a:rPr lang="sv" dirty="0"/>
              <a:t>Hemsida: </a:t>
            </a:r>
            <a:r>
              <a:rPr lang="sv" dirty="0">
                <a:hlinkClick r:id="rId2"/>
              </a:rPr>
              <a:t>www.mikrofonden.se</a:t>
            </a:r>
            <a:endParaRPr lang="en-IE" dirty="0"/>
          </a:p>
          <a:p>
            <a:endParaRPr lang="en-IE" dirty="0"/>
          </a:p>
          <a:p>
            <a:pPr>
              <a:buNone/>
            </a:pPr>
            <a:r>
              <a:rPr lang="sv" b="1" i="1" dirty="0" err="1"/>
              <a:t>Almi</a:t>
            </a:r>
            <a:r>
              <a:rPr lang="sv" b="1" i="1" dirty="0"/>
              <a:t> </a:t>
            </a:r>
            <a:r>
              <a:rPr lang="sv" b="1" i="1" dirty="0" err="1"/>
              <a:t>Företagspartner</a:t>
            </a:r>
            <a:endParaRPr lang="en-IE" b="1" dirty="0"/>
          </a:p>
          <a:p>
            <a:pPr marL="342900" indent="-342900">
              <a:buFont typeface="Arial" panose="020B0604020202020204" pitchFamily="34" charset="0"/>
              <a:buChar char="•"/>
            </a:pPr>
            <a:r>
              <a:rPr lang="sv" dirty="0"/>
              <a:t>Statligt ägd långivare som erbjuder </a:t>
            </a:r>
            <a:r>
              <a:rPr lang="sv" b="1" dirty="0"/>
              <a:t>lån, rådgivning och innovationsstöd </a:t>
            </a:r>
            <a:r>
              <a:rPr lang="sv" dirty="0"/>
              <a:t>för entreprenörer.</a:t>
            </a:r>
          </a:p>
          <a:p>
            <a:pPr marL="342900" indent="-342900">
              <a:buFont typeface="Arial" panose="020B0604020202020204" pitchFamily="34" charset="0"/>
              <a:buChar char="•"/>
            </a:pPr>
            <a:r>
              <a:rPr lang="sv" dirty="0"/>
              <a:t>Används ofta av </a:t>
            </a:r>
            <a:r>
              <a:rPr lang="sv" b="1" dirty="0"/>
              <a:t>migrant- och kvinnliga entreprenörer </a:t>
            </a:r>
            <a:r>
              <a:rPr lang="sv" dirty="0"/>
              <a:t>.</a:t>
            </a:r>
          </a:p>
          <a:p>
            <a:pPr marL="342900" indent="-342900">
              <a:buFont typeface="Arial" panose="020B0604020202020204" pitchFamily="34" charset="0"/>
              <a:buChar char="•"/>
            </a:pPr>
            <a:r>
              <a:rPr lang="sv" dirty="0"/>
              <a:t>Hemsida: </a:t>
            </a:r>
            <a:r>
              <a:rPr lang="sv" dirty="0">
                <a:hlinkClick r:id="rId3"/>
              </a:rPr>
              <a:t>www.almi.se</a:t>
            </a:r>
            <a:endParaRPr lang="en-IE" dirty="0"/>
          </a:p>
          <a:p>
            <a:pPr fontAlgn="base">
              <a:buClr>
                <a:srgbClr val="B6D1E1"/>
              </a:buClr>
            </a:pPr>
            <a:endParaRPr lang="en-IE" dirty="0"/>
          </a:p>
          <a:p>
            <a:pPr fontAlgn="base">
              <a:buClr>
                <a:srgbClr val="B6D1E1"/>
              </a:buClr>
            </a:pPr>
            <a:endParaRPr lang="en-US" dirty="0"/>
          </a:p>
        </p:txBody>
      </p:sp>
      <p:sp>
        <p:nvSpPr>
          <p:cNvPr id="2" name="Text Placeholder 4">
            <a:extLst>
              <a:ext uri="{FF2B5EF4-FFF2-40B4-BE49-F238E27FC236}">
                <a16:creationId xmlns:a16="http://schemas.microsoft.com/office/drawing/2014/main" id="{4B21B4A8-A26D-99A5-73F7-1D850673423C}"/>
              </a:ext>
            </a:extLst>
          </p:cNvPr>
          <p:cNvSpPr txBox="1">
            <a:spLocks/>
          </p:cNvSpPr>
          <p:nvPr/>
        </p:nvSpPr>
        <p:spPr>
          <a:xfrm>
            <a:off x="700924" y="1631577"/>
            <a:ext cx="11113349"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LÅGA STARTINVESTERINGAR - mikrokredit och mikrofinansiering</a:t>
            </a:r>
          </a:p>
        </p:txBody>
      </p:sp>
    </p:spTree>
    <p:extLst>
      <p:ext uri="{BB962C8B-B14F-4D97-AF65-F5344CB8AC3E}">
        <p14:creationId xmlns:p14="http://schemas.microsoft.com/office/powerpoint/2010/main" val="3926334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PLANERA FÖR TILLVÄXT</a:t>
            </a:r>
            <a:endParaRPr lang="en-IE" dirty="0">
              <a:solidFill>
                <a:schemeClr val="bg2"/>
              </a:solidFill>
            </a:endParaRP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647861" y="1766887"/>
            <a:ext cx="5086512"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dirty="0"/>
              <a:t>Du har en bra idé för ett livsmedelsföretag, du har undersökt marknaden, är glad att den har potential och du har stöd från din omgivning.</a:t>
            </a:r>
          </a:p>
          <a:p>
            <a:pPr>
              <a:buClr>
                <a:srgbClr val="B6D1E1"/>
              </a:buClr>
            </a:pPr>
            <a:endParaRPr lang="en-US" dirty="0"/>
          </a:p>
          <a:p>
            <a:pPr>
              <a:buClr>
                <a:srgbClr val="B6D1E1"/>
              </a:buClr>
            </a:pPr>
            <a:r>
              <a:rPr lang="sv" dirty="0"/>
              <a:t>Innan du investerar din tid, energi och resurser måste du ta reda på om det är ett lönsamt företag. Lönsamhet mäter ditt företags förmåga att starta, växa och överleva.</a:t>
            </a:r>
          </a:p>
          <a:p>
            <a:pPr>
              <a:buClr>
                <a:srgbClr val="B6D1E1"/>
              </a:buClr>
            </a:pPr>
            <a:endParaRPr lang="en-US" dirty="0"/>
          </a:p>
          <a:p>
            <a:pPr>
              <a:buClr>
                <a:srgbClr val="B6D1E1"/>
              </a:buClr>
            </a:pPr>
            <a:endParaRPr lang="en-US" dirty="0"/>
          </a:p>
          <a:p>
            <a:pPr>
              <a:buClr>
                <a:srgbClr val="B6D1E1"/>
              </a:buClr>
            </a:pPr>
            <a:endParaRPr lang="en-US" dirty="0"/>
          </a:p>
          <a:p>
            <a:pPr>
              <a:buClr>
                <a:srgbClr val="B6D1E1"/>
              </a:buClr>
            </a:pPr>
            <a:endParaRPr lang="en-US" dirty="0"/>
          </a:p>
          <a:p>
            <a:pPr>
              <a:buClr>
                <a:srgbClr val="B6D1E1"/>
              </a:buClr>
            </a:pPr>
            <a:endParaRPr lang="en-US" dirty="0"/>
          </a:p>
          <a:p>
            <a:pPr>
              <a:buClr>
                <a:srgbClr val="B6D1E1"/>
              </a:buClr>
            </a:pPr>
            <a:endParaRPr lang="en-US" dirty="0"/>
          </a:p>
        </p:txBody>
      </p:sp>
      <p:sp>
        <p:nvSpPr>
          <p:cNvPr id="2" name="Text Placeholder 2">
            <a:extLst>
              <a:ext uri="{FF2B5EF4-FFF2-40B4-BE49-F238E27FC236}">
                <a16:creationId xmlns:a16="http://schemas.microsoft.com/office/drawing/2014/main" id="{F4FD55BF-F88F-5225-D680-6BFF462EA194}"/>
              </a:ext>
            </a:extLst>
          </p:cNvPr>
          <p:cNvSpPr txBox="1">
            <a:spLocks/>
          </p:cNvSpPr>
          <p:nvPr/>
        </p:nvSpPr>
        <p:spPr>
          <a:xfrm>
            <a:off x="6800363" y="2262269"/>
            <a:ext cx="4657727" cy="1228725"/>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nSpc>
                <a:spcPts val="2840"/>
              </a:lnSpc>
              <a:spcBef>
                <a:spcPts val="200"/>
              </a:spcBef>
              <a:buClr>
                <a:srgbClr val="B6D1E1"/>
              </a:buClr>
            </a:pPr>
            <a:r>
              <a:rPr lang="sv" sz="3600" b="1" i="1" dirty="0">
                <a:solidFill>
                  <a:srgbClr val="84BFA4"/>
                </a:solidFill>
              </a:rPr>
              <a:t>Kan du göra vinst till ett pris som dina kunder är villiga att betala?</a:t>
            </a:r>
          </a:p>
          <a:p>
            <a:pPr marL="0" lvl="1">
              <a:lnSpc>
                <a:spcPts val="2840"/>
              </a:lnSpc>
              <a:spcBef>
                <a:spcPts val="200"/>
              </a:spcBef>
              <a:buClr>
                <a:srgbClr val="B6D1E1"/>
              </a:buClr>
            </a:pPr>
            <a:endParaRPr lang="en-IE" dirty="0">
              <a:solidFill>
                <a:srgbClr val="84BFA4"/>
              </a:solidFill>
            </a:endParaRPr>
          </a:p>
        </p:txBody>
      </p:sp>
      <p:cxnSp>
        <p:nvCxnSpPr>
          <p:cNvPr id="3" name="Straight Connector 2">
            <a:extLst>
              <a:ext uri="{FF2B5EF4-FFF2-40B4-BE49-F238E27FC236}">
                <a16:creationId xmlns:a16="http://schemas.microsoft.com/office/drawing/2014/main" id="{3CA43801-78A0-E20B-68C0-87DF7A641ABF}"/>
              </a:ext>
            </a:extLst>
          </p:cNvPr>
          <p:cNvCxnSpPr>
            <a:cxnSpLocks/>
          </p:cNvCxnSpPr>
          <p:nvPr/>
        </p:nvCxnSpPr>
        <p:spPr>
          <a:xfrm flipV="1">
            <a:off x="6357846" y="1593904"/>
            <a:ext cx="0" cy="218768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491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C0730-F856-BC20-D01C-35D1D7201806}"/>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F07D728B-BFD3-AF2F-8A49-A96ADBC0FB86}"/>
              </a:ext>
            </a:extLst>
          </p:cNvPr>
          <p:cNvSpPr>
            <a:spLocks noGrp="1"/>
          </p:cNvSpPr>
          <p:nvPr>
            <p:ph type="body" sz="quarter" idx="27"/>
          </p:nvPr>
        </p:nvSpPr>
        <p:spPr/>
        <p:txBody>
          <a:bodyPr/>
          <a:lstStyle/>
          <a:p>
            <a:r>
              <a:rPr lang="sv" dirty="0"/>
              <a:t>VAR KAN DU HITTA STÖD</a:t>
            </a:r>
            <a:endParaRPr lang="en-GB" dirty="0"/>
          </a:p>
        </p:txBody>
      </p:sp>
      <p:sp>
        <p:nvSpPr>
          <p:cNvPr id="4" name="Text Placeholder 3">
            <a:extLst>
              <a:ext uri="{FF2B5EF4-FFF2-40B4-BE49-F238E27FC236}">
                <a16:creationId xmlns:a16="http://schemas.microsoft.com/office/drawing/2014/main" id="{16D86C88-9818-7752-B5AE-F90315AC201C}"/>
              </a:ext>
            </a:extLst>
          </p:cNvPr>
          <p:cNvSpPr>
            <a:spLocks noGrp="1"/>
          </p:cNvSpPr>
          <p:nvPr>
            <p:ph type="body" sz="quarter" idx="14"/>
          </p:nvPr>
        </p:nvSpPr>
        <p:spPr/>
        <p:txBody>
          <a:bodyPr/>
          <a:lstStyle/>
          <a:p>
            <a:endParaRPr lang="en-GB" sz="3600" dirty="0">
              <a:solidFill>
                <a:schemeClr val="bg1"/>
              </a:solidFill>
            </a:endParaRPr>
          </a:p>
          <a:p>
            <a:r>
              <a:rPr lang="sv" sz="3600" dirty="0">
                <a:solidFill>
                  <a:schemeClr val="bg1"/>
                </a:solidFill>
              </a:rPr>
              <a:t>LITE LÄSNING FÖR DJUPARE LÄRANDE</a:t>
            </a:r>
          </a:p>
        </p:txBody>
      </p:sp>
      <p:sp>
        <p:nvSpPr>
          <p:cNvPr id="20" name="Text Placeholder 2">
            <a:extLst>
              <a:ext uri="{FF2B5EF4-FFF2-40B4-BE49-F238E27FC236}">
                <a16:creationId xmlns:a16="http://schemas.microsoft.com/office/drawing/2014/main" id="{C5525F77-FF01-677B-F8DF-9ECCB97B7CD5}"/>
              </a:ext>
            </a:extLst>
          </p:cNvPr>
          <p:cNvSpPr txBox="1">
            <a:spLocks/>
          </p:cNvSpPr>
          <p:nvPr/>
        </p:nvSpPr>
        <p:spPr>
          <a:xfrm>
            <a:off x="700924" y="2235151"/>
            <a:ext cx="10865220" cy="3287810"/>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sz="2400" b="1" dirty="0">
                <a:solidFill>
                  <a:srgbClr val="B6D1E1"/>
                </a:solidFill>
              </a:rPr>
              <a:t>FRANKRIKE</a:t>
            </a:r>
          </a:p>
          <a:p>
            <a:pPr fontAlgn="base">
              <a:buClr>
                <a:srgbClr val="B6D1E1"/>
              </a:buClr>
            </a:pPr>
            <a:endParaRPr lang="en-IE" sz="2400" b="1" dirty="0"/>
          </a:p>
          <a:p>
            <a:pPr>
              <a:buNone/>
            </a:pPr>
            <a:r>
              <a:rPr lang="sv" b="1" i="1" dirty="0"/>
              <a:t>ADIE (Association pour le Droit à </a:t>
            </a:r>
            <a:r>
              <a:rPr lang="sv" b="1" i="1" dirty="0" err="1"/>
              <a:t>l'Initiative</a:t>
            </a:r>
            <a:r>
              <a:rPr lang="sv" b="1" i="1" dirty="0"/>
              <a:t> </a:t>
            </a:r>
            <a:r>
              <a:rPr lang="sv" b="1" i="1" dirty="0" err="1"/>
              <a:t>Ekonomi </a:t>
            </a:r>
            <a:r>
              <a:rPr lang="sv" b="1" i="1" dirty="0"/>
              <a:t>)</a:t>
            </a:r>
            <a:endParaRPr lang="en-GB" b="1" dirty="0"/>
          </a:p>
          <a:p>
            <a:pPr marL="342900" indent="-342900">
              <a:buFont typeface="Arial" panose="020B0604020202020204" pitchFamily="34" charset="0"/>
              <a:buChar char="•"/>
            </a:pPr>
            <a:r>
              <a:rPr lang="sv" dirty="0"/>
              <a:t>Erbjuder mikrolån (upp till 12 000 euro) och gratis affärscoachning.</a:t>
            </a:r>
          </a:p>
          <a:p>
            <a:pPr marL="342900" indent="-342900">
              <a:buFont typeface="Arial" panose="020B0604020202020204" pitchFamily="34" charset="0"/>
              <a:buChar char="•"/>
            </a:pPr>
            <a:r>
              <a:rPr lang="sv" dirty="0"/>
              <a:t>Fokus på kvinnor, migranter och arbetslösa.</a:t>
            </a:r>
          </a:p>
          <a:p>
            <a:pPr marL="342900" indent="-342900">
              <a:buFont typeface="Arial" panose="020B0604020202020204" pitchFamily="34" charset="0"/>
              <a:buChar char="•"/>
            </a:pPr>
            <a:r>
              <a:rPr lang="sv" dirty="0"/>
              <a:t>Utmärkt stöd för matstånd, catering och hemproduktion.</a:t>
            </a:r>
          </a:p>
          <a:p>
            <a:pPr marL="342900" indent="-342900">
              <a:buFont typeface="Arial" panose="020B0604020202020204" pitchFamily="34" charset="0"/>
              <a:buChar char="•"/>
            </a:pPr>
            <a:r>
              <a:rPr lang="sv" dirty="0"/>
              <a:t>Hemsida: </a:t>
            </a:r>
            <a:r>
              <a:rPr lang="sv" dirty="0">
                <a:hlinkClick r:id="rId2"/>
              </a:rPr>
              <a:t>www.adie.org</a:t>
            </a:r>
            <a:endParaRPr lang="en-GB" dirty="0"/>
          </a:p>
          <a:p>
            <a:pPr marL="342900" indent="-342900">
              <a:buFont typeface="Arial" panose="020B0604020202020204" pitchFamily="34" charset="0"/>
              <a:buChar char="•"/>
            </a:pPr>
            <a:endParaRPr lang="en-GB" dirty="0"/>
          </a:p>
          <a:p>
            <a:r>
              <a:rPr lang="sv" sz="2400" b="1" dirty="0">
                <a:solidFill>
                  <a:srgbClr val="B6D1E1"/>
                </a:solidFill>
              </a:rPr>
              <a:t>NEDERLÄNDERNA</a:t>
            </a:r>
          </a:p>
          <a:p>
            <a:pPr>
              <a:buNone/>
            </a:pPr>
            <a:r>
              <a:rPr lang="sv" b="1" i="1" dirty="0" err="1"/>
              <a:t>Qredits</a:t>
            </a:r>
            <a:endParaRPr lang="en-GB" b="1" dirty="0"/>
          </a:p>
          <a:p>
            <a:pPr marL="342900" indent="-342900">
              <a:buFont typeface="Arial" panose="020B0604020202020204" pitchFamily="34" charset="0"/>
              <a:buChar char="•"/>
            </a:pPr>
            <a:r>
              <a:rPr lang="sv" dirty="0"/>
              <a:t>Erbjuder mikrolån på upp till 50 000 euro för småföretag.</a:t>
            </a:r>
          </a:p>
          <a:p>
            <a:pPr marL="342900" indent="-342900">
              <a:buFont typeface="Arial" panose="020B0604020202020204" pitchFamily="34" charset="0"/>
              <a:buChar char="•"/>
            </a:pPr>
            <a:r>
              <a:rPr lang="sv" dirty="0"/>
              <a:t>Erbjuder mentorskap och onlineverktyg på flera språk.</a:t>
            </a:r>
          </a:p>
          <a:p>
            <a:pPr marL="342900" indent="-342900">
              <a:buFont typeface="Arial" panose="020B0604020202020204" pitchFamily="34" charset="0"/>
              <a:buChar char="•"/>
            </a:pPr>
            <a:r>
              <a:rPr lang="sv" dirty="0"/>
              <a:t>Tillgängligt för förstagångsentreprenörer, inklusive migranter.</a:t>
            </a:r>
          </a:p>
          <a:p>
            <a:pPr marL="342900" indent="-342900">
              <a:buFont typeface="Arial" panose="020B0604020202020204" pitchFamily="34" charset="0"/>
              <a:buChar char="•"/>
            </a:pPr>
            <a:r>
              <a:rPr lang="sv" dirty="0"/>
              <a:t>Hemsida: </a:t>
            </a:r>
            <a:r>
              <a:rPr lang="sv" dirty="0">
                <a:hlinkClick r:id="rId3"/>
              </a:rPr>
              <a:t>www.qredits.com</a:t>
            </a:r>
            <a:endParaRPr lang="en-GB" dirty="0"/>
          </a:p>
          <a:p>
            <a:endParaRPr lang="en-IE" sz="2400" b="1" dirty="0">
              <a:solidFill>
                <a:srgbClr val="B6D1E1"/>
              </a:solidFill>
            </a:endParaRPr>
          </a:p>
          <a:p>
            <a:pPr marL="342900" indent="-342900">
              <a:buFont typeface="Arial" panose="020B0604020202020204" pitchFamily="34" charset="0"/>
              <a:buChar char="•"/>
            </a:pPr>
            <a:endParaRPr lang="en-GB" dirty="0"/>
          </a:p>
          <a:p>
            <a:pPr fontAlgn="base">
              <a:buClr>
                <a:srgbClr val="B6D1E1"/>
              </a:buClr>
            </a:pPr>
            <a:endParaRPr lang="en-IE" dirty="0"/>
          </a:p>
          <a:p>
            <a:pPr fontAlgn="base">
              <a:buClr>
                <a:srgbClr val="B6D1E1"/>
              </a:buClr>
            </a:pPr>
            <a:endParaRPr lang="en-US" dirty="0"/>
          </a:p>
        </p:txBody>
      </p:sp>
      <p:sp>
        <p:nvSpPr>
          <p:cNvPr id="2" name="Text Placeholder 4">
            <a:extLst>
              <a:ext uri="{FF2B5EF4-FFF2-40B4-BE49-F238E27FC236}">
                <a16:creationId xmlns:a16="http://schemas.microsoft.com/office/drawing/2014/main" id="{A51F6E6C-041C-F988-B310-4A93610733E8}"/>
              </a:ext>
            </a:extLst>
          </p:cNvPr>
          <p:cNvSpPr txBox="1">
            <a:spLocks/>
          </p:cNvSpPr>
          <p:nvPr/>
        </p:nvSpPr>
        <p:spPr>
          <a:xfrm>
            <a:off x="700924" y="1631577"/>
            <a:ext cx="11113349"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LÅGA STARTINVESTERINGAR - mikrokredit och mikrofinansiering</a:t>
            </a:r>
          </a:p>
        </p:txBody>
      </p:sp>
    </p:spTree>
    <p:extLst>
      <p:ext uri="{BB962C8B-B14F-4D97-AF65-F5344CB8AC3E}">
        <p14:creationId xmlns:p14="http://schemas.microsoft.com/office/powerpoint/2010/main" val="2399201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sv" dirty="0"/>
              <a:t>VAR KAN DU HITTA STÖD</a:t>
            </a:r>
            <a:endParaRPr lang="en-GB" dirty="0"/>
          </a:p>
        </p:txBody>
      </p:sp>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14"/>
          </p:nvPr>
        </p:nvSpPr>
        <p:spPr/>
        <p:txBody>
          <a:bodyPr/>
          <a:lstStyle/>
          <a:p>
            <a:endParaRPr lang="en-GB" sz="3600" dirty="0">
              <a:solidFill>
                <a:schemeClr val="bg1"/>
              </a:solidFill>
            </a:endParaRPr>
          </a:p>
          <a:p>
            <a:r>
              <a:rPr lang="sv" sz="3600" dirty="0">
                <a:solidFill>
                  <a:schemeClr val="bg1"/>
                </a:solidFill>
              </a:rPr>
              <a:t>LITE LÄSNING FÖR DJUPARE LÄRANDE</a:t>
            </a:r>
          </a:p>
        </p:txBody>
      </p:sp>
      <p:sp>
        <p:nvSpPr>
          <p:cNvPr id="20" name="Text Placeholder 2">
            <a:extLst>
              <a:ext uri="{FF2B5EF4-FFF2-40B4-BE49-F238E27FC236}">
                <a16:creationId xmlns:a16="http://schemas.microsoft.com/office/drawing/2014/main" id="{38C227C8-22A8-E544-56E1-20757CC0EC2C}"/>
              </a:ext>
            </a:extLst>
          </p:cNvPr>
          <p:cNvSpPr txBox="1">
            <a:spLocks/>
          </p:cNvSpPr>
          <p:nvPr/>
        </p:nvSpPr>
        <p:spPr>
          <a:xfrm>
            <a:off x="659407" y="2579123"/>
            <a:ext cx="6283213" cy="2559391"/>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sz="2600" b="1" dirty="0"/>
              <a:t>IRLAND</a:t>
            </a:r>
          </a:p>
          <a:p>
            <a:pPr fontAlgn="base">
              <a:buClr>
                <a:srgbClr val="B6D1E1"/>
              </a:buClr>
            </a:pPr>
            <a:endParaRPr lang="en-IE" sz="2600" b="1" dirty="0"/>
          </a:p>
          <a:p>
            <a:pPr fontAlgn="base">
              <a:buClr>
                <a:srgbClr val="B6D1E1"/>
              </a:buClr>
            </a:pPr>
            <a:r>
              <a:rPr lang="sv" dirty="0">
                <a:hlinkClick r:id="rId3"/>
              </a:rPr>
              <a:t>https://microfinanceireland.ie/ </a:t>
            </a:r>
            <a:r>
              <a:rPr lang="sv" dirty="0"/>
              <a:t>tillhandahåller små lån genom regeringens lånefond för mikroföretag.</a:t>
            </a:r>
          </a:p>
          <a:p>
            <a:pPr marL="342900" indent="-342900" fontAlgn="base">
              <a:buClr>
                <a:srgbClr val="B6D1E1"/>
              </a:buClr>
              <a:buFont typeface="Arial" panose="020B0604020202020204" pitchFamily="34" charset="0"/>
              <a:buChar char="•"/>
            </a:pPr>
            <a:r>
              <a:rPr lang="sv" dirty="0"/>
              <a:t>erbjuder osäkrade företagslån på 2 000 till 25 000 euro för kommersiellt hållbara förslag. Enskilda firmor, handelsbolag och aktiebolag är alla berättigade att ansöka.</a:t>
            </a:r>
          </a:p>
          <a:p>
            <a:pPr marL="342900" indent="-342900" fontAlgn="base">
              <a:buClr>
                <a:srgbClr val="B6D1E1"/>
              </a:buClr>
              <a:buFont typeface="Arial" panose="020B0604020202020204" pitchFamily="34" charset="0"/>
              <a:buChar char="•"/>
            </a:pPr>
            <a:r>
              <a:rPr lang="sv" dirty="0"/>
              <a:t>MFI kan behandla ansökningar från företag som kan ha fått avslag på lån från sin bank. De granskar varje ansökan och baserar sitt beslut på företagets lönsamhet och din förmåga att återbetala lånet.</a:t>
            </a:r>
          </a:p>
          <a:p>
            <a:pPr marL="342900" indent="-342900" fontAlgn="base">
              <a:buClr>
                <a:srgbClr val="B6D1E1"/>
              </a:buClr>
              <a:buFont typeface="Arial" panose="020B0604020202020204" pitchFamily="34" charset="0"/>
              <a:buChar char="•"/>
            </a:pPr>
            <a:endParaRPr lang="en-US" dirty="0"/>
          </a:p>
        </p:txBody>
      </p:sp>
      <p:cxnSp>
        <p:nvCxnSpPr>
          <p:cNvPr id="15" name="Straight Connector 14">
            <a:extLst>
              <a:ext uri="{FF2B5EF4-FFF2-40B4-BE49-F238E27FC236}">
                <a16:creationId xmlns:a16="http://schemas.microsoft.com/office/drawing/2014/main" id="{0FA2D817-6D43-60C0-5A10-D6F0A713B59C}"/>
              </a:ext>
            </a:extLst>
          </p:cNvPr>
          <p:cNvCxnSpPr>
            <a:cxnSpLocks/>
          </p:cNvCxnSpPr>
          <p:nvPr/>
        </p:nvCxnSpPr>
        <p:spPr>
          <a:xfrm flipH="1">
            <a:off x="773154" y="2202906"/>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093BC9F4-9EEF-4C2D-9508-E5E3151C6A40}"/>
              </a:ext>
            </a:extLst>
          </p:cNvPr>
          <p:cNvGrpSpPr/>
          <p:nvPr/>
        </p:nvGrpSpPr>
        <p:grpSpPr>
          <a:xfrm>
            <a:off x="6848690" y="2574808"/>
            <a:ext cx="5343310" cy="4469172"/>
            <a:chOff x="4308293" y="667658"/>
            <a:chExt cx="6811123" cy="5696857"/>
          </a:xfrm>
        </p:grpSpPr>
        <p:pic>
          <p:nvPicPr>
            <p:cNvPr id="22" name="Picture 21">
              <a:extLst>
                <a:ext uri="{FF2B5EF4-FFF2-40B4-BE49-F238E27FC236}">
                  <a16:creationId xmlns:a16="http://schemas.microsoft.com/office/drawing/2014/main" id="{A8B1B43F-5062-046B-C312-2BDC93C853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23" name="Rectangle 22">
              <a:extLst>
                <a:ext uri="{FF2B5EF4-FFF2-40B4-BE49-F238E27FC236}">
                  <a16:creationId xmlns:a16="http://schemas.microsoft.com/office/drawing/2014/main" id="{4AC54811-1829-6A41-D956-5A68E5B2769B}"/>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Online Media 3" title="Joe's application to Microfinance Ireland">
            <a:hlinkClick r:id="" action="ppaction://media"/>
            <a:extLst>
              <a:ext uri="{FF2B5EF4-FFF2-40B4-BE49-F238E27FC236}">
                <a16:creationId xmlns:a16="http://schemas.microsoft.com/office/drawing/2014/main" id="{EA95896F-0518-B3C5-D3EB-487D59C806CE}"/>
              </a:ext>
            </a:extLst>
          </p:cNvPr>
          <p:cNvPicPr>
            <a:picLocks noRot="1" noChangeAspect="1"/>
          </p:cNvPicPr>
          <p:nvPr>
            <a:videoFile r:link="rId1"/>
          </p:nvPr>
        </p:nvPicPr>
        <p:blipFill>
          <a:blip r:embed="rId5"/>
          <a:stretch>
            <a:fillRect/>
          </a:stretch>
        </p:blipFill>
        <p:spPr>
          <a:xfrm>
            <a:off x="7783437" y="2859439"/>
            <a:ext cx="4408563" cy="2871606"/>
          </a:xfrm>
          <a:prstGeom prst="rect">
            <a:avLst/>
          </a:prstGeom>
        </p:spPr>
      </p:pic>
      <p:grpSp>
        <p:nvGrpSpPr>
          <p:cNvPr id="25" name="Group 24">
            <a:extLst>
              <a:ext uri="{FF2B5EF4-FFF2-40B4-BE49-F238E27FC236}">
                <a16:creationId xmlns:a16="http://schemas.microsoft.com/office/drawing/2014/main" id="{EFAA16C6-4E70-8891-2585-FF29D518E031}"/>
              </a:ext>
            </a:extLst>
          </p:cNvPr>
          <p:cNvGrpSpPr/>
          <p:nvPr/>
        </p:nvGrpSpPr>
        <p:grpSpPr>
          <a:xfrm rot="584197">
            <a:off x="6692447" y="2333402"/>
            <a:ext cx="1686910" cy="1686910"/>
            <a:chOff x="4240924" y="3373820"/>
            <a:chExt cx="1686910" cy="1686910"/>
          </a:xfrm>
        </p:grpSpPr>
        <p:sp>
          <p:nvSpPr>
            <p:cNvPr id="26" name="Oval 25">
              <a:extLst>
                <a:ext uri="{FF2B5EF4-FFF2-40B4-BE49-F238E27FC236}">
                  <a16:creationId xmlns:a16="http://schemas.microsoft.com/office/drawing/2014/main" id="{91DB8BDF-124A-E2CF-D8A2-D45769992E9C}"/>
                </a:ext>
              </a:extLst>
            </p:cNvPr>
            <p:cNvSpPr/>
            <p:nvPr/>
          </p:nvSpPr>
          <p:spPr>
            <a:xfrm>
              <a:off x="4240924" y="3373820"/>
              <a:ext cx="1686910" cy="1686910"/>
            </a:xfrm>
            <a:prstGeom prst="ellipse">
              <a:avLst/>
            </a:prstGeom>
            <a:solidFill>
              <a:srgbClr val="94C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8A329DE-718F-68D7-37A3-1E8228445108}"/>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sv" sz="3000" b="0" i="0" u="none" strike="noStrike" dirty="0">
                  <a:solidFill>
                    <a:schemeClr val="bg1"/>
                  </a:solidFill>
                  <a:effectLst/>
                  <a:latin typeface="Calibri" panose="020F0502020204030204" pitchFamily="34" charset="0"/>
                  <a:cs typeface="Calibri" panose="020F0502020204030204" pitchFamily="34" charset="0"/>
                </a:rPr>
                <a:t>Klicka för att </a:t>
              </a:r>
              <a:r>
                <a:rPr lang="sv" sz="3000" b="0" i="0" u="none" strike="noStrike" dirty="0">
                  <a:solidFill>
                    <a:schemeClr val="bg1"/>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visa</a:t>
              </a:r>
              <a:endParaRPr lang="en-GB" sz="3000" b="0" i="0" dirty="0">
                <a:solidFill>
                  <a:schemeClr val="bg1"/>
                </a:solidFill>
                <a:effectLst/>
                <a:latin typeface="Calibri" panose="020F0502020204030204" pitchFamily="34" charset="0"/>
                <a:cs typeface="Calibri" panose="020F0502020204030204" pitchFamily="34" charset="0"/>
              </a:endParaRPr>
            </a:p>
          </p:txBody>
        </p:sp>
      </p:grpSp>
      <p:sp>
        <p:nvSpPr>
          <p:cNvPr id="2" name="Text Placeholder 4">
            <a:extLst>
              <a:ext uri="{FF2B5EF4-FFF2-40B4-BE49-F238E27FC236}">
                <a16:creationId xmlns:a16="http://schemas.microsoft.com/office/drawing/2014/main" id="{68AF725D-A680-C8D1-3663-BE258750C584}"/>
              </a:ext>
            </a:extLst>
          </p:cNvPr>
          <p:cNvSpPr txBox="1">
            <a:spLocks/>
          </p:cNvSpPr>
          <p:nvPr/>
        </p:nvSpPr>
        <p:spPr>
          <a:xfrm>
            <a:off x="637112" y="1631435"/>
            <a:ext cx="11135788"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LÅGA STARTINVESTERINGAR - mikrokredit och mikrofinansiering</a:t>
            </a:r>
          </a:p>
        </p:txBody>
      </p:sp>
    </p:spTree>
    <p:extLst>
      <p:ext uri="{BB962C8B-B14F-4D97-AF65-F5344CB8AC3E}">
        <p14:creationId xmlns:p14="http://schemas.microsoft.com/office/powerpoint/2010/main" val="122835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4"/>
                                        </p:tgtEl>
                                      </p:cBhvr>
                                    </p:cmd>
                                  </p:childTnLst>
                                </p:cTn>
                              </p:par>
                            </p:childTnLst>
                          </p:cTn>
                        </p:par>
                      </p:childTnLst>
                    </p:cTn>
                  </p:par>
                </p:childTnLst>
              </p:cTn>
              <p:nextCondLst>
                <p:cond evt="onClick" delay="0">
                  <p:tgtEl>
                    <p:spTgt spid="24"/>
                  </p:tgtEl>
                </p:cond>
              </p:nextCondLst>
            </p:seq>
            <p:video>
              <p:cMediaNode vol="80000">
                <p:cTn id="12" fill="hold" display="0">
                  <p:stCondLst>
                    <p:cond delay="indefinite"/>
                  </p:stCondLst>
                </p:cTn>
                <p:tgtEl>
                  <p:spTgt spid="24"/>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2ADAC-724F-09AE-A9E2-1E39AC335201}"/>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22CB608A-C739-C24F-5811-310B073E82A0}"/>
              </a:ext>
            </a:extLst>
          </p:cNvPr>
          <p:cNvSpPr>
            <a:spLocks noGrp="1"/>
          </p:cNvSpPr>
          <p:nvPr>
            <p:ph type="body" sz="quarter" idx="27"/>
          </p:nvPr>
        </p:nvSpPr>
        <p:spPr/>
        <p:txBody>
          <a:bodyPr/>
          <a:lstStyle/>
          <a:p>
            <a:r>
              <a:rPr lang="sv" dirty="0"/>
              <a:t>VAR KAN DU HITTA STÖD</a:t>
            </a:r>
            <a:endParaRPr lang="en-GB" dirty="0"/>
          </a:p>
        </p:txBody>
      </p:sp>
      <p:sp>
        <p:nvSpPr>
          <p:cNvPr id="4" name="Text Placeholder 3">
            <a:extLst>
              <a:ext uri="{FF2B5EF4-FFF2-40B4-BE49-F238E27FC236}">
                <a16:creationId xmlns:a16="http://schemas.microsoft.com/office/drawing/2014/main" id="{C5C351B8-EDDA-0F4B-28B0-D5DF4D14F41C}"/>
              </a:ext>
            </a:extLst>
          </p:cNvPr>
          <p:cNvSpPr>
            <a:spLocks noGrp="1"/>
          </p:cNvSpPr>
          <p:nvPr>
            <p:ph type="body" sz="quarter" idx="14"/>
          </p:nvPr>
        </p:nvSpPr>
        <p:spPr/>
        <p:txBody>
          <a:bodyPr/>
          <a:lstStyle/>
          <a:p>
            <a:endParaRPr lang="en-GB" sz="3600" dirty="0">
              <a:solidFill>
                <a:schemeClr val="bg1"/>
              </a:solidFill>
            </a:endParaRPr>
          </a:p>
          <a:p>
            <a:r>
              <a:rPr lang="sv" sz="3600" dirty="0">
                <a:solidFill>
                  <a:schemeClr val="bg1"/>
                </a:solidFill>
              </a:rPr>
              <a:t>LITE LÄSNING FÖR DJUPARE LÄRANDE</a:t>
            </a:r>
          </a:p>
        </p:txBody>
      </p:sp>
      <p:sp>
        <p:nvSpPr>
          <p:cNvPr id="20" name="Text Placeholder 2">
            <a:extLst>
              <a:ext uri="{FF2B5EF4-FFF2-40B4-BE49-F238E27FC236}">
                <a16:creationId xmlns:a16="http://schemas.microsoft.com/office/drawing/2014/main" id="{B2476937-2656-AAEF-8D98-6621BA46F04E}"/>
              </a:ext>
            </a:extLst>
          </p:cNvPr>
          <p:cNvSpPr txBox="1">
            <a:spLocks/>
          </p:cNvSpPr>
          <p:nvPr/>
        </p:nvSpPr>
        <p:spPr>
          <a:xfrm>
            <a:off x="700924" y="2235151"/>
            <a:ext cx="10865220" cy="3287810"/>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sz="2400" b="1" dirty="0">
                <a:solidFill>
                  <a:srgbClr val="B6D1E1"/>
                </a:solidFill>
              </a:rPr>
              <a:t>EU-OMFATTANDE STÖD</a:t>
            </a:r>
          </a:p>
          <a:p>
            <a:pPr fontAlgn="base">
              <a:buClr>
                <a:srgbClr val="B6D1E1"/>
              </a:buClr>
            </a:pPr>
            <a:endParaRPr lang="en-IE" sz="2400" b="1" dirty="0"/>
          </a:p>
          <a:p>
            <a:pPr>
              <a:buNone/>
            </a:pPr>
            <a:r>
              <a:rPr lang="sv" sz="2000" b="1" i="1" dirty="0"/>
              <a:t>Europeiska mikrofinansieringsnätverket (EMN)</a:t>
            </a:r>
            <a:endParaRPr lang="en-GB" sz="2000" b="1" dirty="0"/>
          </a:p>
          <a:p>
            <a:pPr marL="342900" indent="-342900">
              <a:buFont typeface="Arial" panose="020B0604020202020204" pitchFamily="34" charset="0"/>
              <a:buChar char="•"/>
            </a:pPr>
            <a:r>
              <a:rPr lang="sv" sz="2000" dirty="0"/>
              <a:t>Kopplar samman mikrofinansinstitut i hela EU.</a:t>
            </a:r>
          </a:p>
          <a:p>
            <a:pPr marL="342900" indent="-342900">
              <a:buFont typeface="Arial" panose="020B0604020202020204" pitchFamily="34" charset="0"/>
              <a:buChar char="•"/>
            </a:pPr>
            <a:r>
              <a:rPr lang="sv" sz="2000" dirty="0"/>
              <a:t>Deras katalog hjälper dig att hitta en lokal, socialt fokuserad långivare i ditt land.</a:t>
            </a:r>
          </a:p>
          <a:p>
            <a:pPr marL="342900" indent="-342900">
              <a:buFont typeface="Arial" panose="020B0604020202020204" pitchFamily="34" charset="0"/>
              <a:buChar char="•"/>
            </a:pPr>
            <a:r>
              <a:rPr lang="sv" sz="2000" dirty="0"/>
              <a:t>Webbplats: </a:t>
            </a:r>
            <a:r>
              <a:rPr lang="sv" sz="2000" dirty="0">
                <a:hlinkClick r:id="rId2"/>
              </a:rPr>
              <a:t>www.european-microfinance.org</a:t>
            </a:r>
            <a:endParaRPr lang="en-GB" sz="2000" dirty="0"/>
          </a:p>
          <a:p>
            <a:endParaRPr lang="en-GB" sz="2000" dirty="0"/>
          </a:p>
          <a:p>
            <a:pPr>
              <a:buNone/>
            </a:pPr>
            <a:r>
              <a:rPr lang="sv" sz="2000" b="1" i="1" dirty="0"/>
              <a:t>EaSI Microfinance (EU-programmet)</a:t>
            </a:r>
            <a:endParaRPr lang="en-GB" sz="2000" b="1" dirty="0"/>
          </a:p>
          <a:p>
            <a:pPr marL="342900" indent="-342900">
              <a:buFont typeface="Arial" panose="020B0604020202020204" pitchFamily="34" charset="0"/>
              <a:buChar char="•"/>
            </a:pPr>
            <a:r>
              <a:rPr lang="sv" sz="2000" dirty="0"/>
              <a:t>EU-stödda lånegarantier för mikrofinansleverantörer.</a:t>
            </a:r>
          </a:p>
          <a:p>
            <a:pPr marL="342900" indent="-342900">
              <a:buFont typeface="Arial" panose="020B0604020202020204" pitchFamily="34" charset="0"/>
              <a:buChar char="•"/>
            </a:pPr>
            <a:r>
              <a:rPr lang="sv" sz="2000" dirty="0"/>
              <a:t>Entreprenörer kan ansöka via lokala partners i varje land.</a:t>
            </a:r>
          </a:p>
          <a:p>
            <a:pPr marL="342900" indent="-342900">
              <a:buFont typeface="Arial" panose="020B0604020202020204" pitchFamily="34" charset="0"/>
              <a:buChar char="•"/>
            </a:pPr>
            <a:r>
              <a:rPr lang="sv" sz="2000" dirty="0"/>
              <a:t>Kontrollera EU:s resurser </a:t>
            </a:r>
            <a:r>
              <a:rPr lang="sv" dirty="0">
                <a:hlinkClick r:id="rId3"/>
              </a:rPr>
              <a:t>Mikrofinansiering och finansiering av sociala företag - Europeiska kommissionen</a:t>
            </a:r>
            <a:r>
              <a:rPr lang="sv" dirty="0"/>
              <a:t> </a:t>
            </a:r>
            <a:r>
              <a:rPr lang="sv" sz="2000" dirty="0"/>
              <a:t>för att hitta EaSI-partners.</a:t>
            </a:r>
          </a:p>
          <a:p>
            <a:endParaRPr lang="en-IE" sz="2400" b="1" dirty="0">
              <a:solidFill>
                <a:srgbClr val="B6D1E1"/>
              </a:solidFill>
            </a:endParaRPr>
          </a:p>
          <a:p>
            <a:pPr marL="342900" indent="-342900">
              <a:buFont typeface="Arial" panose="020B0604020202020204" pitchFamily="34" charset="0"/>
              <a:buChar char="•"/>
            </a:pPr>
            <a:endParaRPr lang="en-GB" dirty="0"/>
          </a:p>
          <a:p>
            <a:pPr fontAlgn="base">
              <a:buClr>
                <a:srgbClr val="B6D1E1"/>
              </a:buClr>
            </a:pPr>
            <a:endParaRPr lang="en-IE" dirty="0"/>
          </a:p>
          <a:p>
            <a:pPr fontAlgn="base">
              <a:buClr>
                <a:srgbClr val="B6D1E1"/>
              </a:buClr>
            </a:pPr>
            <a:endParaRPr lang="en-US" dirty="0"/>
          </a:p>
        </p:txBody>
      </p:sp>
      <p:sp>
        <p:nvSpPr>
          <p:cNvPr id="2" name="Text Placeholder 4">
            <a:extLst>
              <a:ext uri="{FF2B5EF4-FFF2-40B4-BE49-F238E27FC236}">
                <a16:creationId xmlns:a16="http://schemas.microsoft.com/office/drawing/2014/main" id="{7291A15E-1A72-F331-3508-3A4B33F680AF}"/>
              </a:ext>
            </a:extLst>
          </p:cNvPr>
          <p:cNvSpPr txBox="1">
            <a:spLocks/>
          </p:cNvSpPr>
          <p:nvPr/>
        </p:nvSpPr>
        <p:spPr>
          <a:xfrm>
            <a:off x="700924" y="1631577"/>
            <a:ext cx="11113349"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LÅGA STARTINVESTERINGAR - mikrokredit och mikrofinansiering</a:t>
            </a:r>
          </a:p>
        </p:txBody>
      </p:sp>
    </p:spTree>
    <p:extLst>
      <p:ext uri="{BB962C8B-B14F-4D97-AF65-F5344CB8AC3E}">
        <p14:creationId xmlns:p14="http://schemas.microsoft.com/office/powerpoint/2010/main" val="2107104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sv" dirty="0"/>
              <a:t>VAR KAN DU HITTA STÖD</a:t>
            </a:r>
            <a:endParaRPr lang="en-GB" dirty="0"/>
          </a:p>
        </p:txBody>
      </p:sp>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14"/>
          </p:nvPr>
        </p:nvSpPr>
        <p:spPr/>
        <p:txBody>
          <a:bodyPr/>
          <a:lstStyle/>
          <a:p>
            <a:endParaRPr lang="en-GB" sz="3600" dirty="0">
              <a:solidFill>
                <a:schemeClr val="bg1"/>
              </a:solidFill>
            </a:endParaRPr>
          </a:p>
          <a:p>
            <a:r>
              <a:rPr lang="sv" sz="3600" dirty="0">
                <a:solidFill>
                  <a:schemeClr val="bg1"/>
                </a:solidFill>
              </a:rPr>
              <a:t>LÄSNING FÖR DJUPARE LÄRANDE</a:t>
            </a:r>
          </a:p>
        </p:txBody>
      </p:sp>
      <p:sp>
        <p:nvSpPr>
          <p:cNvPr id="20" name="Text Placeholder 2">
            <a:extLst>
              <a:ext uri="{FF2B5EF4-FFF2-40B4-BE49-F238E27FC236}">
                <a16:creationId xmlns:a16="http://schemas.microsoft.com/office/drawing/2014/main" id="{38C227C8-22A8-E544-56E1-20757CC0EC2C}"/>
              </a:ext>
            </a:extLst>
          </p:cNvPr>
          <p:cNvSpPr txBox="1">
            <a:spLocks/>
          </p:cNvSpPr>
          <p:nvPr/>
        </p:nvSpPr>
        <p:spPr>
          <a:xfrm>
            <a:off x="565674" y="1713322"/>
            <a:ext cx="7579814" cy="3148328"/>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sz="2000" dirty="0"/>
              <a:t>Gräsrotsfinansiering innebär att man samlar in små summor pengar från ett stort antal människor, ofta via </a:t>
            </a:r>
            <a:r>
              <a:rPr lang="sv" sz="2000" b="1" dirty="0"/>
              <a:t>onlineplattformar, </a:t>
            </a:r>
            <a:r>
              <a:rPr lang="sv" sz="2000" dirty="0"/>
              <a:t>för att finansiera ett nytt projekt, en ny produkt eller ett nytt företag. Gräsrotsfinansiering hjälper dig att:</a:t>
            </a:r>
            <a:endParaRPr lang="sv" sz="2000" dirty="0">
              <a:ea typeface="Calibri"/>
              <a:cs typeface="Calibri"/>
            </a:endParaRPr>
          </a:p>
          <a:p>
            <a:pPr marL="342900" indent="-342900">
              <a:buFont typeface="Arial" panose="020B0604020202020204" pitchFamily="34" charset="0"/>
              <a:buChar char="•"/>
            </a:pPr>
            <a:r>
              <a:rPr lang="sv" sz="2000" b="1" dirty="0"/>
              <a:t>Bygg en gemenskap </a:t>
            </a:r>
            <a:r>
              <a:rPr lang="sv" sz="2000" dirty="0"/>
              <a:t>av tidiga supportrar och kunder</a:t>
            </a:r>
            <a:endParaRPr lang="sv" sz="2000" dirty="0">
              <a:ea typeface="Calibri"/>
              <a:cs typeface="Calibri"/>
            </a:endParaRPr>
          </a:p>
          <a:p>
            <a:pPr marL="342900" indent="-342900">
              <a:buFont typeface="Arial" panose="020B0604020202020204" pitchFamily="34" charset="0"/>
              <a:buChar char="•"/>
            </a:pPr>
            <a:r>
              <a:rPr lang="sv" sz="2000" b="1" dirty="0"/>
              <a:t>Öka din synlighet </a:t>
            </a:r>
            <a:r>
              <a:rPr lang="sv" sz="2000" dirty="0"/>
              <a:t>i matvärlden</a:t>
            </a:r>
            <a:endParaRPr lang="sv" sz="2000" dirty="0">
              <a:ea typeface="Calibri"/>
              <a:cs typeface="Calibri"/>
            </a:endParaRPr>
          </a:p>
          <a:p>
            <a:pPr marL="342900" indent="-342900">
              <a:buFont typeface="Arial" panose="020B0604020202020204" pitchFamily="34" charset="0"/>
              <a:buChar char="•"/>
            </a:pPr>
            <a:r>
              <a:rPr lang="sv" sz="2000" b="1" dirty="0"/>
              <a:t>Öka trovärdigheten </a:t>
            </a:r>
            <a:r>
              <a:rPr lang="sv" sz="2000" dirty="0"/>
              <a:t>till ditt varumärke genom att visa att andra tror på din idé</a:t>
            </a:r>
            <a:br>
              <a:rPr lang="sv" sz="2000" dirty="0"/>
            </a:br>
            <a:endParaRPr lang="sv" sz="2000">
              <a:ea typeface="Calibri"/>
              <a:cs typeface="Calibri"/>
            </a:endParaRPr>
          </a:p>
          <a:p>
            <a:pPr fontAlgn="base">
              <a:buClr>
                <a:srgbClr val="B6D1E1"/>
              </a:buClr>
            </a:pPr>
            <a:r>
              <a:rPr lang="sv" sz="2000" b="1" dirty="0"/>
              <a:t>Är crowdfunding rätt för ditt företag?</a:t>
            </a:r>
            <a:endParaRPr lang="sv" sz="2000" b="1" dirty="0">
              <a:ea typeface="Calibri"/>
              <a:cs typeface="Calibri"/>
            </a:endParaRPr>
          </a:p>
          <a:p>
            <a:pPr fontAlgn="base">
              <a:buClr>
                <a:srgbClr val="B6D1E1"/>
              </a:buClr>
            </a:pPr>
            <a:r>
              <a:rPr lang="sv" sz="2000" dirty="0"/>
              <a:t>Gräsrotsfinansiering fungerar bäst för nystartade företag eller företag i tidigt skede som söker blygsam finansiering för att lansera eller växa. Det är särskilt framgångsrikt för:</a:t>
            </a:r>
            <a:endParaRPr lang="sv" sz="2000" dirty="0">
              <a:ea typeface="Calibri"/>
              <a:cs typeface="Calibri"/>
            </a:endParaRPr>
          </a:p>
          <a:p>
            <a:pPr marL="342900" indent="-342900" fontAlgn="base">
              <a:buClr>
                <a:srgbClr val="B6D1E1"/>
              </a:buClr>
              <a:buFont typeface="Arial" panose="020B0604020202020204" pitchFamily="34" charset="0"/>
              <a:buChar char="•"/>
            </a:pPr>
            <a:r>
              <a:rPr lang="sv" sz="2000" dirty="0"/>
              <a:t>Hantverksmässiga livsmedelsprodukter</a:t>
            </a:r>
            <a:endParaRPr lang="sv" sz="2000" dirty="0">
              <a:ea typeface="Calibri"/>
              <a:cs typeface="Calibri"/>
            </a:endParaRPr>
          </a:p>
          <a:p>
            <a:pPr marL="342900" indent="-342900" fontAlgn="base">
              <a:buClr>
                <a:srgbClr val="B6D1E1"/>
              </a:buClr>
              <a:buFont typeface="Arial" panose="020B0604020202020204" pitchFamily="34" charset="0"/>
              <a:buChar char="•"/>
            </a:pPr>
            <a:r>
              <a:rPr lang="sv" sz="2000" dirty="0"/>
              <a:t>Pop-up-restauranger, matstånd och food trucks</a:t>
            </a:r>
            <a:endParaRPr lang="sv" sz="2000" dirty="0">
              <a:ea typeface="Calibri"/>
              <a:cs typeface="Calibri"/>
            </a:endParaRPr>
          </a:p>
          <a:p>
            <a:pPr marL="342900" indent="-342900" fontAlgn="base">
              <a:buClr>
                <a:srgbClr val="B6D1E1"/>
              </a:buClr>
              <a:buFont typeface="Arial" panose="020B0604020202020204" pitchFamily="34" charset="0"/>
              <a:buChar char="•"/>
            </a:pPr>
            <a:r>
              <a:rPr lang="sv" sz="2000" dirty="0"/>
              <a:t>Nya förpackade varor (som såser, sylt eller bakverk)</a:t>
            </a:r>
            <a:endParaRPr lang="sv" sz="2000" dirty="0">
              <a:ea typeface="Calibri"/>
              <a:cs typeface="Calibri"/>
            </a:endParaRPr>
          </a:p>
          <a:p>
            <a:pPr marL="342900" indent="-342900" fontAlgn="base">
              <a:buClr>
                <a:srgbClr val="B6D1E1"/>
              </a:buClr>
              <a:buFont typeface="Arial" panose="020B0604020202020204" pitchFamily="34" charset="0"/>
              <a:buChar char="•"/>
            </a:pPr>
            <a:r>
              <a:rPr lang="sv" sz="2000" dirty="0"/>
              <a:t>Projekt med en personlig eller lokal berättelse bakom sig</a:t>
            </a:r>
            <a:endParaRPr lang="en-IE" sz="2000" dirty="0"/>
          </a:p>
          <a:p>
            <a:pPr fontAlgn="base">
              <a:buClr>
                <a:srgbClr val="B6D1E1"/>
              </a:buClr>
            </a:pPr>
            <a:endParaRPr lang="en-IE" dirty="0"/>
          </a:p>
          <a:p>
            <a:pPr fontAlgn="base">
              <a:buClr>
                <a:srgbClr val="B6D1E1"/>
              </a:buClr>
            </a:pPr>
            <a:endParaRPr lang="en-US" dirty="0"/>
          </a:p>
        </p:txBody>
      </p:sp>
      <p:sp>
        <p:nvSpPr>
          <p:cNvPr id="2" name="Text Placeholder 4">
            <a:extLst>
              <a:ext uri="{FF2B5EF4-FFF2-40B4-BE49-F238E27FC236}">
                <a16:creationId xmlns:a16="http://schemas.microsoft.com/office/drawing/2014/main" id="{51025631-2AC9-A2F2-9CE2-AD3B82F34195}"/>
              </a:ext>
            </a:extLst>
          </p:cNvPr>
          <p:cNvSpPr txBox="1">
            <a:spLocks/>
          </p:cNvSpPr>
          <p:nvPr/>
        </p:nvSpPr>
        <p:spPr>
          <a:xfrm>
            <a:off x="565674" y="1265062"/>
            <a:ext cx="11135788"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B6D1E1"/>
                </a:solidFill>
              </a:rPr>
              <a:t>LÅGA STARTINVESTERINGAR - Gräsrotsfinansiering</a:t>
            </a:r>
          </a:p>
        </p:txBody>
      </p:sp>
      <p:pic>
        <p:nvPicPr>
          <p:cNvPr id="5" name="Picture 4" descr="A person sitting at a desk looking at a computer screen&#10;&#10;AI-generated content may be incorrect.">
            <a:extLst>
              <a:ext uri="{FF2B5EF4-FFF2-40B4-BE49-F238E27FC236}">
                <a16:creationId xmlns:a16="http://schemas.microsoft.com/office/drawing/2014/main" id="{556315D0-3C9D-DB7D-ACC0-67E16518C76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233455" y="2826530"/>
            <a:ext cx="3734530" cy="2488420"/>
          </a:xfrm>
          <a:prstGeom prst="rect">
            <a:avLst/>
          </a:prstGeom>
        </p:spPr>
      </p:pic>
    </p:spTree>
    <p:extLst>
      <p:ext uri="{BB962C8B-B14F-4D97-AF65-F5344CB8AC3E}">
        <p14:creationId xmlns:p14="http://schemas.microsoft.com/office/powerpoint/2010/main" val="22522363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sv" dirty="0"/>
              <a:t>VAR KAN DU HITTA STÖD</a:t>
            </a:r>
            <a:endParaRPr lang="en-GB" dirty="0"/>
          </a:p>
        </p:txBody>
      </p:sp>
      <p:sp>
        <p:nvSpPr>
          <p:cNvPr id="20" name="Text Placeholder 2">
            <a:extLst>
              <a:ext uri="{FF2B5EF4-FFF2-40B4-BE49-F238E27FC236}">
                <a16:creationId xmlns:a16="http://schemas.microsoft.com/office/drawing/2014/main" id="{38C227C8-22A8-E544-56E1-20757CC0EC2C}"/>
              </a:ext>
            </a:extLst>
          </p:cNvPr>
          <p:cNvSpPr txBox="1">
            <a:spLocks/>
          </p:cNvSpPr>
          <p:nvPr/>
        </p:nvSpPr>
        <p:spPr>
          <a:xfrm>
            <a:off x="577508" y="1373645"/>
            <a:ext cx="7259405" cy="338080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b="1" dirty="0"/>
              <a:t>Varför det fungerar för mat:</a:t>
            </a:r>
          </a:p>
          <a:p>
            <a:pPr>
              <a:buNone/>
            </a:pPr>
            <a:endParaRPr lang="en-GB" b="1" dirty="0"/>
          </a:p>
          <a:p>
            <a:pPr marL="342900" indent="-342900">
              <a:buFont typeface="Arial" panose="020B0604020202020204" pitchFamily="34" charset="0"/>
              <a:buChar char="•"/>
            </a:pPr>
            <a:r>
              <a:rPr lang="sv" dirty="0"/>
              <a:t>Folk älskar att stödja oberoende matproducenter</a:t>
            </a:r>
          </a:p>
          <a:p>
            <a:pPr marL="342900" indent="-342900">
              <a:buFont typeface="Arial" panose="020B0604020202020204" pitchFamily="34" charset="0"/>
              <a:buChar char="•"/>
            </a:pPr>
            <a:r>
              <a:rPr lang="sv" dirty="0"/>
              <a:t>Belöningar är enkla att skapa, du kan erbjuda prover, presentkorgar, evenemangsinbjudningar</a:t>
            </a:r>
          </a:p>
          <a:p>
            <a:pPr marL="342900" indent="-342900">
              <a:buFont typeface="Arial" panose="020B0604020202020204" pitchFamily="34" charset="0"/>
              <a:buChar char="•"/>
            </a:pPr>
            <a:r>
              <a:rPr lang="sv" dirty="0"/>
              <a:t>Att dela din resa (foton, recept, videor) gör din kampanj engagerande och mänsklig</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r>
              <a:rPr lang="sv" b="1" dirty="0"/>
              <a:t>Vilken typ av crowdfunding passar dig?</a:t>
            </a:r>
          </a:p>
          <a:p>
            <a:r>
              <a:rPr lang="sv" dirty="0"/>
              <a:t>Gräsrotsfinansiering finns i olika former, var och en med sitt eget syfte och sina egna förväntningar. På nästa bild ser du en tydlig uppdelning av fyra typer av gräsrotsfinansiering som hjälper dig att välja den som bäst passar din matstartup.</a:t>
            </a:r>
            <a:endParaRPr lang="en-IE" b="1" dirty="0"/>
          </a:p>
        </p:txBody>
      </p:sp>
      <p:pic>
        <p:nvPicPr>
          <p:cNvPr id="14" name="Picture 13">
            <a:extLst>
              <a:ext uri="{FF2B5EF4-FFF2-40B4-BE49-F238E27FC236}">
                <a16:creationId xmlns:a16="http://schemas.microsoft.com/office/drawing/2014/main" id="{35C104FE-C0FB-2C3C-F579-97E6ACF6D4C2}"/>
              </a:ext>
            </a:extLst>
          </p:cNvPr>
          <p:cNvPicPr>
            <a:picLocks noChangeAspect="1"/>
          </p:cNvPicPr>
          <p:nvPr/>
        </p:nvPicPr>
        <p:blipFill>
          <a:blip r:embed="rId2"/>
          <a:stretch>
            <a:fillRect/>
          </a:stretch>
        </p:blipFill>
        <p:spPr>
          <a:xfrm>
            <a:off x="8114912" y="2189223"/>
            <a:ext cx="3730690" cy="3100833"/>
          </a:xfrm>
          <a:prstGeom prst="rect">
            <a:avLst/>
          </a:prstGeom>
        </p:spPr>
      </p:pic>
    </p:spTree>
    <p:extLst>
      <p:ext uri="{BB962C8B-B14F-4D97-AF65-F5344CB8AC3E}">
        <p14:creationId xmlns:p14="http://schemas.microsoft.com/office/powerpoint/2010/main" val="30401167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E037B-6B1A-A3F1-E897-2DFACD9E2E26}"/>
              </a:ext>
            </a:extLst>
          </p:cNvPr>
          <p:cNvSpPr>
            <a:spLocks noGrp="1"/>
          </p:cNvSpPr>
          <p:nvPr>
            <p:ph type="body" sz="quarter" idx="27"/>
          </p:nvPr>
        </p:nvSpPr>
        <p:spPr>
          <a:xfrm>
            <a:off x="543849" y="608682"/>
            <a:ext cx="10907188" cy="720752"/>
          </a:xfrm>
        </p:spPr>
        <p:txBody>
          <a:bodyPr/>
          <a:lstStyle/>
          <a:p>
            <a:r>
              <a:rPr lang="sv" sz="3600" b="1" dirty="0"/>
              <a:t>LÅGA STARTINVESTERINGAR - Gräsrotsfinansiering</a:t>
            </a:r>
          </a:p>
          <a:p>
            <a:endParaRPr lang="en-IE" dirty="0"/>
          </a:p>
        </p:txBody>
      </p:sp>
      <p:graphicFrame>
        <p:nvGraphicFramePr>
          <p:cNvPr id="4" name="Table 2">
            <a:extLst>
              <a:ext uri="{FF2B5EF4-FFF2-40B4-BE49-F238E27FC236}">
                <a16:creationId xmlns:a16="http://schemas.microsoft.com/office/drawing/2014/main" id="{CFB3C580-657E-E74F-7991-6380C8D417CB}"/>
              </a:ext>
            </a:extLst>
          </p:cNvPr>
          <p:cNvGraphicFramePr>
            <a:graphicFrameLocks noGrp="1"/>
          </p:cNvGraphicFramePr>
          <p:nvPr>
            <p:extLst>
              <p:ext uri="{D42A27DB-BD31-4B8C-83A1-F6EECF244321}">
                <p14:modId xmlns:p14="http://schemas.microsoft.com/office/powerpoint/2010/main" val="1955939681"/>
              </p:ext>
            </p:extLst>
          </p:nvPr>
        </p:nvGraphicFramePr>
        <p:xfrm>
          <a:off x="437071" y="3038090"/>
          <a:ext cx="11326415" cy="3383280"/>
        </p:xfrm>
        <a:graphic>
          <a:graphicData uri="http://schemas.openxmlformats.org/drawingml/2006/table">
            <a:tbl>
              <a:tblPr bandRow="1">
                <a:tableStyleId>{5940675A-B579-460E-94D1-54222C63F5DA}</a:tableStyleId>
              </a:tblPr>
              <a:tblGrid>
                <a:gridCol w="2265283">
                  <a:extLst>
                    <a:ext uri="{9D8B030D-6E8A-4147-A177-3AD203B41FA5}">
                      <a16:colId xmlns:a16="http://schemas.microsoft.com/office/drawing/2014/main" val="4205517258"/>
                    </a:ext>
                  </a:extLst>
                </a:gridCol>
                <a:gridCol w="2265283">
                  <a:extLst>
                    <a:ext uri="{9D8B030D-6E8A-4147-A177-3AD203B41FA5}">
                      <a16:colId xmlns:a16="http://schemas.microsoft.com/office/drawing/2014/main" val="1895718856"/>
                    </a:ext>
                  </a:extLst>
                </a:gridCol>
                <a:gridCol w="2265283">
                  <a:extLst>
                    <a:ext uri="{9D8B030D-6E8A-4147-A177-3AD203B41FA5}">
                      <a16:colId xmlns:a16="http://schemas.microsoft.com/office/drawing/2014/main" val="1643720986"/>
                    </a:ext>
                  </a:extLst>
                </a:gridCol>
                <a:gridCol w="2265283">
                  <a:extLst>
                    <a:ext uri="{9D8B030D-6E8A-4147-A177-3AD203B41FA5}">
                      <a16:colId xmlns:a16="http://schemas.microsoft.com/office/drawing/2014/main" val="2769437469"/>
                    </a:ext>
                  </a:extLst>
                </a:gridCol>
                <a:gridCol w="2265283">
                  <a:extLst>
                    <a:ext uri="{9D8B030D-6E8A-4147-A177-3AD203B41FA5}">
                      <a16:colId xmlns:a16="http://schemas.microsoft.com/office/drawing/2014/main" val="2844166177"/>
                    </a:ext>
                  </a:extLst>
                </a:gridCol>
              </a:tblGrid>
              <a:tr h="370840">
                <a:tc>
                  <a:txBody>
                    <a:bodyPr/>
                    <a:lstStyle/>
                    <a:p>
                      <a:pPr algn="ctr">
                        <a:lnSpc>
                          <a:spcPct val="100000"/>
                        </a:lnSpc>
                      </a:pPr>
                      <a:r>
                        <a:rPr lang="sv" sz="2000" b="1" noProof="0" dirty="0">
                          <a:solidFill>
                            <a:srgbClr val="382B1B"/>
                          </a:solidFill>
                          <a:latin typeface="+mn-lt"/>
                        </a:rPr>
                        <a:t>VAD ÄR DET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a:txBody>
                    <a:bodyPr/>
                    <a:lstStyle/>
                    <a:p>
                      <a:r>
                        <a:rPr lang="sv" sz="1800" dirty="0">
                          <a:latin typeface="+mn-lt"/>
                        </a:rPr>
                        <a:t>Supportrar ger pengar för att de tror på dig eller ditt uppdrag – utan att förvänta sig någon ekonomisk avkastning.</a:t>
                      </a:r>
                    </a:p>
                  </a:txBody>
                  <a:tcPr anchor="ctr">
                    <a:lnL w="12700" cap="flat" cmpd="sng" algn="ctr">
                      <a:solidFill>
                        <a:schemeClr val="bg1"/>
                      </a:solidFill>
                      <a:prstDash val="solid"/>
                      <a:round/>
                      <a:headEnd type="none" w="med" len="med"/>
                      <a:tailEnd type="none" w="med" len="med"/>
                    </a:lnL>
                  </a:tcPr>
                </a:tc>
                <a:tc>
                  <a:txBody>
                    <a:bodyPr/>
                    <a:lstStyle/>
                    <a:p>
                      <a:r>
                        <a:rPr lang="sv" sz="1800" dirty="0">
                          <a:latin typeface="+mn-lt"/>
                        </a:rPr>
                        <a:t>Stödjare finansierar skapandet av en specifik produkt (som en ny syltsmak eller matlåda) och får den när den är klar.</a:t>
                      </a:r>
                    </a:p>
                  </a:txBody>
                  <a:tcPr anchor="ctr"/>
                </a:tc>
                <a:tc>
                  <a:txBody>
                    <a:bodyPr/>
                    <a:lstStyle/>
                    <a:p>
                      <a:r>
                        <a:rPr lang="sv" sz="1800" dirty="0">
                          <a:latin typeface="+mn-lt"/>
                        </a:rPr>
                        <a:t>En grupp individer lånar ut pengar till dig, och du betalar tillbaka dem över tid med ränta</a:t>
                      </a:r>
                    </a:p>
                  </a:txBody>
                  <a:tcPr anchor="ctr"/>
                </a:tc>
                <a:tc>
                  <a:txBody>
                    <a:bodyPr/>
                    <a:lstStyle/>
                    <a:p>
                      <a:r>
                        <a:rPr lang="sv" sz="1800" dirty="0">
                          <a:latin typeface="+mn-lt"/>
                        </a:rPr>
                        <a:t>Sponsorer investerar i ditt företag och får en liten andel av ägandet (kapital).</a:t>
                      </a:r>
                    </a:p>
                  </a:txBody>
                  <a:tcPr anchor="ctr"/>
                </a:tc>
                <a:extLst>
                  <a:ext uri="{0D108BD9-81ED-4DB2-BD59-A6C34878D82A}">
                    <a16:rowId xmlns:a16="http://schemas.microsoft.com/office/drawing/2014/main" val="4149982825"/>
                  </a:ext>
                </a:extLst>
              </a:tr>
              <a:tr h="370840">
                <a:tc>
                  <a:txBody>
                    <a:bodyPr/>
                    <a:lstStyle/>
                    <a:p>
                      <a:pPr algn="ctr">
                        <a:lnSpc>
                          <a:spcPct val="100000"/>
                        </a:lnSpc>
                      </a:pPr>
                      <a:r>
                        <a:rPr lang="sv" sz="2000" b="1" noProof="0" dirty="0">
                          <a:solidFill>
                            <a:srgbClr val="382B1B"/>
                          </a:solidFill>
                          <a:latin typeface="+mn-lt"/>
                        </a:rPr>
                        <a:t>BÄST FÖR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sv" sz="1800" dirty="0">
                          <a:latin typeface="+mn-lt"/>
                        </a:rPr>
                        <a:t>Gemenskapskök, sociala matprojekt eller initiativ ledda av migrantkvinnor med social inverkan.</a:t>
                      </a:r>
                      <a:endParaRPr kumimoji="0" lang="en-GB" sz="18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lnL w="12700" cap="flat" cmpd="sng" algn="ctr">
                      <a:solidFill>
                        <a:schemeClr val="bg1"/>
                      </a:solidFill>
                      <a:prstDash val="solid"/>
                      <a:round/>
                      <a:headEnd type="none" w="med" len="med"/>
                      <a:tailEnd type="none" w="med" len="med"/>
                    </a:ln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sv" sz="1800" dirty="0">
                          <a:latin typeface="+mn-lt"/>
                        </a:rPr>
                        <a:t>Livsmedelsproducenter lanserar en produktlinje, popup-evenemang eller testkökserbjudanden.</a:t>
                      </a:r>
                      <a:endParaRPr kumimoji="0" lang="en-GB" sz="18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sv" sz="1800" dirty="0">
                          <a:latin typeface="+mn-lt"/>
                        </a:rPr>
                        <a:t>Entreprenörer som vill ha finansiering utan att ge upp ägarskapet.</a:t>
                      </a:r>
                      <a:endParaRPr kumimoji="0" lang="en-GB" sz="18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sv" sz="1800" dirty="0">
                          <a:latin typeface="+mn-lt"/>
                        </a:rPr>
                        <a:t>Skalbara livsmedelsföretag som förpackade varor eller franchisetagare som strävar efter tillväxt.</a:t>
                      </a:r>
                      <a:endParaRPr lang="en-IE" sz="1800" dirty="0">
                        <a:latin typeface="+mn-lt"/>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extLst>
                  <a:ext uri="{0D108BD9-81ED-4DB2-BD59-A6C34878D82A}">
                    <a16:rowId xmlns:a16="http://schemas.microsoft.com/office/drawing/2014/main" val="3892702306"/>
                  </a:ext>
                </a:extLst>
              </a:tr>
            </a:tbl>
          </a:graphicData>
        </a:graphic>
      </p:graphicFrame>
      <p:graphicFrame>
        <p:nvGraphicFramePr>
          <p:cNvPr id="5" name="Table 2">
            <a:extLst>
              <a:ext uri="{FF2B5EF4-FFF2-40B4-BE49-F238E27FC236}">
                <a16:creationId xmlns:a16="http://schemas.microsoft.com/office/drawing/2014/main" id="{1630D73D-5180-173F-0376-EDA3674F12E3}"/>
              </a:ext>
            </a:extLst>
          </p:cNvPr>
          <p:cNvGraphicFramePr>
            <a:graphicFrameLocks noGrp="1"/>
          </p:cNvGraphicFramePr>
          <p:nvPr>
            <p:extLst>
              <p:ext uri="{D42A27DB-BD31-4B8C-83A1-F6EECF244321}">
                <p14:modId xmlns:p14="http://schemas.microsoft.com/office/powerpoint/2010/main" val="2938327601"/>
              </p:ext>
            </p:extLst>
          </p:nvPr>
        </p:nvGraphicFramePr>
        <p:xfrm>
          <a:off x="2696679" y="1403378"/>
          <a:ext cx="9235032" cy="1432560"/>
        </p:xfrm>
        <a:graphic>
          <a:graphicData uri="http://schemas.openxmlformats.org/drawingml/2006/table">
            <a:tbl>
              <a:tblPr bandRow="1">
                <a:tableStyleId>{5940675A-B579-460E-94D1-54222C63F5DA}</a:tableStyleId>
              </a:tblPr>
              <a:tblGrid>
                <a:gridCol w="2272801">
                  <a:extLst>
                    <a:ext uri="{9D8B030D-6E8A-4147-A177-3AD203B41FA5}">
                      <a16:colId xmlns:a16="http://schemas.microsoft.com/office/drawing/2014/main" val="4205517258"/>
                    </a:ext>
                  </a:extLst>
                </a:gridCol>
                <a:gridCol w="2432957">
                  <a:extLst>
                    <a:ext uri="{9D8B030D-6E8A-4147-A177-3AD203B41FA5}">
                      <a16:colId xmlns:a16="http://schemas.microsoft.com/office/drawing/2014/main" val="1895718856"/>
                    </a:ext>
                  </a:extLst>
                </a:gridCol>
                <a:gridCol w="2112646">
                  <a:extLst>
                    <a:ext uri="{9D8B030D-6E8A-4147-A177-3AD203B41FA5}">
                      <a16:colId xmlns:a16="http://schemas.microsoft.com/office/drawing/2014/main" val="1643720986"/>
                    </a:ext>
                  </a:extLst>
                </a:gridCol>
                <a:gridCol w="2416628">
                  <a:extLst>
                    <a:ext uri="{9D8B030D-6E8A-4147-A177-3AD203B41FA5}">
                      <a16:colId xmlns:a16="http://schemas.microsoft.com/office/drawing/2014/main" val="2769437469"/>
                    </a:ext>
                  </a:extLst>
                </a:gridCol>
              </a:tblGrid>
              <a:tr h="385605">
                <a:tc gridSpan="4">
                  <a:txBody>
                    <a:bodyPr/>
                    <a:lstStyle/>
                    <a:p>
                      <a:pPr algn="ctr">
                        <a:lnSpc>
                          <a:spcPct val="100000"/>
                        </a:lnSpc>
                      </a:pPr>
                      <a:r>
                        <a:rPr lang="sv" sz="2200" b="1" noProof="0" dirty="0">
                          <a:solidFill>
                            <a:srgbClr val="382B1B"/>
                          </a:solidFill>
                        </a:rPr>
                        <a:t>TYP AV GRÄSROTSFINANSIERING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extLst>
                  <a:ext uri="{0D108BD9-81ED-4DB2-BD59-A6C34878D82A}">
                    <a16:rowId xmlns:a16="http://schemas.microsoft.com/office/drawing/2014/main" val="4149982825"/>
                  </a:ext>
                </a:extLst>
              </a:tr>
              <a:tr h="688580">
                <a:tc>
                  <a:txBody>
                    <a:bodyPr/>
                    <a:lstStyle/>
                    <a:p>
                      <a:pPr algn="ctr">
                        <a:lnSpc>
                          <a:spcPct val="100000"/>
                        </a:lnSpc>
                      </a:pPr>
                      <a:r>
                        <a:rPr lang="sv" sz="2000" b="1" dirty="0">
                          <a:solidFill>
                            <a:schemeClr val="bg1"/>
                          </a:solidFill>
                        </a:rPr>
                        <a:t>Donationsbaserad (</a:t>
                      </a:r>
                      <a:r>
                        <a:rPr lang="sv" sz="2000" b="1" dirty="0" err="1">
                          <a:solidFill>
                            <a:schemeClr val="bg1"/>
                          </a:solidFill>
                        </a:rPr>
                        <a:t>välgörenhets-finansiering</a:t>
                      </a:r>
                      <a:r>
                        <a:rPr lang="sv" sz="2000" b="1" dirty="0">
                          <a:solidFill>
                            <a:schemeClr val="bg1"/>
                          </a:solidFill>
                        </a:rPr>
                        <a:t>)</a:t>
                      </a:r>
                      <a:endParaRPr lang="en-GB" sz="2000" b="1" noProof="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lang="sv" sz="2000" b="1" dirty="0">
                          <a:solidFill>
                            <a:schemeClr val="bg1"/>
                          </a:solidFill>
                          <a:latin typeface="Calibri"/>
                        </a:rPr>
                        <a:t>Belöningsbaserad (förhandsförsäljning)</a:t>
                      </a:r>
                      <a:endParaRPr kumimoji="0" lang="en-GB" sz="2000" b="1" i="0" u="none" strike="noStrike" cap="none" normalizeH="0" baseline="0" noProof="0">
                        <a:ln>
                          <a:noFill/>
                        </a:ln>
                        <a:solidFill>
                          <a:schemeClr val="bg1"/>
                        </a:solidFill>
                        <a:effectLst/>
                        <a:latin typeface="Calibri"/>
                        <a:ea typeface="MS PGothic"/>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lang="sv" sz="2000" b="1" dirty="0">
                          <a:solidFill>
                            <a:schemeClr val="bg1"/>
                          </a:solidFill>
                        </a:rPr>
                        <a:t>Peer-to-peer-utlåning</a:t>
                      </a:r>
                      <a:endParaRPr kumimoji="0" lang="en-GB" sz="2000" b="1" i="0" u="none" strike="noStrike" cap="none" normalizeH="0" baseline="0" noProof="0">
                        <a:ln>
                          <a:noFill/>
                        </a:ln>
                        <a:solidFill>
                          <a:schemeClr val="bg1"/>
                        </a:solidFill>
                        <a:effectLst/>
                        <a:latin typeface="Calibri"/>
                        <a:ea typeface="MS PGothic"/>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lang="sv" sz="2000" b="1" dirty="0">
                          <a:solidFill>
                            <a:schemeClr val="bg1"/>
                          </a:solidFill>
                        </a:rPr>
                        <a:t>Aktiefinansiering</a:t>
                      </a:r>
                      <a:endParaRPr kumimoji="0" lang="en-GB" sz="2000" b="1" i="0" u="none" strike="noStrike" cap="none" normalizeH="0" baseline="0" noProof="0">
                        <a:ln>
                          <a:noFill/>
                        </a:ln>
                        <a:solidFill>
                          <a:schemeClr val="bg1"/>
                        </a:solidFill>
                        <a:effectLst/>
                        <a:latin typeface="Calibri"/>
                        <a:ea typeface="MS PGothic"/>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extLst>
                  <a:ext uri="{0D108BD9-81ED-4DB2-BD59-A6C34878D82A}">
                    <a16:rowId xmlns:a16="http://schemas.microsoft.com/office/drawing/2014/main" val="3892702306"/>
                  </a:ext>
                </a:extLst>
              </a:tr>
            </a:tbl>
          </a:graphicData>
        </a:graphic>
      </p:graphicFrame>
    </p:spTree>
    <p:extLst>
      <p:ext uri="{BB962C8B-B14F-4D97-AF65-F5344CB8AC3E}">
        <p14:creationId xmlns:p14="http://schemas.microsoft.com/office/powerpoint/2010/main" val="34867235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sv" dirty="0"/>
              <a:t>VAR KAN DU HITTA STÖD</a:t>
            </a:r>
            <a:endParaRPr lang="en-GB" dirty="0"/>
          </a:p>
        </p:txBody>
      </p:sp>
      <p:sp>
        <p:nvSpPr>
          <p:cNvPr id="20" name="Text Placeholder 2">
            <a:extLst>
              <a:ext uri="{FF2B5EF4-FFF2-40B4-BE49-F238E27FC236}">
                <a16:creationId xmlns:a16="http://schemas.microsoft.com/office/drawing/2014/main" id="{38C227C8-22A8-E544-56E1-20757CC0EC2C}"/>
              </a:ext>
            </a:extLst>
          </p:cNvPr>
          <p:cNvSpPr txBox="1">
            <a:spLocks/>
          </p:cNvSpPr>
          <p:nvPr/>
        </p:nvSpPr>
        <p:spPr>
          <a:xfrm>
            <a:off x="501826" y="1836176"/>
            <a:ext cx="8389406" cy="1137540"/>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sz="1800" dirty="0"/>
              <a:t>Olika plattformar möjliggör olika insamlingsmodeller. Att välja rätt plattform och finansieringsmodell är lika viktigt som att utforma din kampanj. I Europa stöder flera plattformar (som </a:t>
            </a:r>
            <a:r>
              <a:rPr lang="sv" sz="1800" err="1"/>
              <a:t>Ulule</a:t>
            </a:r>
            <a:r>
              <a:rPr lang="sv" sz="1800" dirty="0"/>
              <a:t> , Kickstarter, </a:t>
            </a:r>
            <a:r>
              <a:rPr lang="sv" sz="1800" err="1"/>
              <a:t>GoFundMe</a:t>
            </a:r>
            <a:r>
              <a:rPr lang="sv" sz="1800" dirty="0"/>
              <a:t> eller </a:t>
            </a:r>
            <a:r>
              <a:rPr lang="sv" sz="1800" err="1"/>
              <a:t>Goteo</a:t>
            </a:r>
            <a:r>
              <a:rPr lang="sv" sz="1800" dirty="0"/>
              <a:t> ) olika modeller och var och en har olika avgifter och finansieringsregler.</a:t>
            </a:r>
            <a:endParaRPr lang="en-US" sz="1800">
              <a:ea typeface="Calibri"/>
              <a:cs typeface="Calibri"/>
            </a:endParaRPr>
          </a:p>
          <a:p>
            <a:pPr fontAlgn="base">
              <a:buClr>
                <a:srgbClr val="B6D1E1"/>
              </a:buClr>
            </a:pPr>
            <a:r>
              <a:rPr lang="sv" dirty="0"/>
              <a:t> </a:t>
            </a:r>
            <a:endParaRPr lang="en-US" dirty="0"/>
          </a:p>
        </p:txBody>
      </p:sp>
      <p:grpSp>
        <p:nvGrpSpPr>
          <p:cNvPr id="2" name="Group 1">
            <a:extLst>
              <a:ext uri="{FF2B5EF4-FFF2-40B4-BE49-F238E27FC236}">
                <a16:creationId xmlns:a16="http://schemas.microsoft.com/office/drawing/2014/main" id="{744F90DD-5220-2D36-7E6E-BB2008C7EBA9}"/>
              </a:ext>
            </a:extLst>
          </p:cNvPr>
          <p:cNvGrpSpPr/>
          <p:nvPr/>
        </p:nvGrpSpPr>
        <p:grpSpPr>
          <a:xfrm>
            <a:off x="9507368" y="1591449"/>
            <a:ext cx="2151232" cy="1252394"/>
            <a:chOff x="5829800" y="4615307"/>
            <a:chExt cx="3231589" cy="1584771"/>
          </a:xfrm>
        </p:grpSpPr>
        <p:pic>
          <p:nvPicPr>
            <p:cNvPr id="3" name="Picture 2" descr="A picture containing text, tableware, dishware, plate&#10;&#10;Description automatically generated">
              <a:extLst>
                <a:ext uri="{FF2B5EF4-FFF2-40B4-BE49-F238E27FC236}">
                  <a16:creationId xmlns:a16="http://schemas.microsoft.com/office/drawing/2014/main" id="{E105AC69-9276-3FAD-7B93-9DF9EEE8C7AC}"/>
                </a:ext>
              </a:extLst>
            </p:cNvPr>
            <p:cNvPicPr>
              <a:picLocks noChangeAspect="1"/>
            </p:cNvPicPr>
            <p:nvPr/>
          </p:nvPicPr>
          <p:blipFill>
            <a:blip r:embed="rId2"/>
            <a:stretch>
              <a:fillRect/>
            </a:stretch>
          </p:blipFill>
          <p:spPr>
            <a:xfrm>
              <a:off x="5829800" y="4615307"/>
              <a:ext cx="3231589" cy="1584771"/>
            </a:xfrm>
            <a:prstGeom prst="rect">
              <a:avLst/>
            </a:prstGeom>
          </p:spPr>
        </p:pic>
        <p:pic>
          <p:nvPicPr>
            <p:cNvPr id="4" name="Picture 3" descr="Icon&#10;&#10;Description automatically generated">
              <a:extLst>
                <a:ext uri="{FF2B5EF4-FFF2-40B4-BE49-F238E27FC236}">
                  <a16:creationId xmlns:a16="http://schemas.microsoft.com/office/drawing/2014/main" id="{37683F57-FBAF-5BFD-05FC-86E8B893B124}"/>
                </a:ext>
              </a:extLst>
            </p:cNvPr>
            <p:cNvPicPr>
              <a:picLocks noChangeAspect="1"/>
            </p:cNvPicPr>
            <p:nvPr/>
          </p:nvPicPr>
          <p:blipFill>
            <a:blip r:embed="rId3"/>
            <a:stretch>
              <a:fillRect/>
            </a:stretch>
          </p:blipFill>
          <p:spPr>
            <a:xfrm>
              <a:off x="7048780" y="4951678"/>
              <a:ext cx="248404" cy="270907"/>
            </a:xfrm>
            <a:prstGeom prst="rect">
              <a:avLst/>
            </a:prstGeom>
          </p:spPr>
        </p:pic>
      </p:grpSp>
      <p:sp>
        <p:nvSpPr>
          <p:cNvPr id="6" name="TextBox 5">
            <a:extLst>
              <a:ext uri="{FF2B5EF4-FFF2-40B4-BE49-F238E27FC236}">
                <a16:creationId xmlns:a16="http://schemas.microsoft.com/office/drawing/2014/main" id="{AE2D3CD2-1895-445F-BA5D-2E9B3426DA7C}"/>
              </a:ext>
            </a:extLst>
          </p:cNvPr>
          <p:cNvSpPr txBox="1"/>
          <p:nvPr/>
        </p:nvSpPr>
        <p:spPr>
          <a:xfrm>
            <a:off x="501826" y="1347890"/>
            <a:ext cx="10095115" cy="479618"/>
          </a:xfrm>
          <a:prstGeom prst="rect">
            <a:avLst/>
          </a:prstGeom>
          <a:noFill/>
        </p:spPr>
        <p:txBody>
          <a:bodyPr wrap="square">
            <a:spAutoFit/>
          </a:bodyPr>
          <a:lstStyle/>
          <a:p>
            <a:pPr>
              <a:lnSpc>
                <a:spcPts val="2940"/>
              </a:lnSpc>
            </a:pPr>
            <a:r>
              <a:rPr lang="sv" sz="3200" b="1" dirty="0">
                <a:solidFill>
                  <a:srgbClr val="B6D1E1"/>
                </a:solidFill>
              </a:rPr>
              <a:t>LÅGA STARTINVESTERINGAR - Gräsrotsfinansiering</a:t>
            </a:r>
          </a:p>
        </p:txBody>
      </p:sp>
      <p:graphicFrame>
        <p:nvGraphicFramePr>
          <p:cNvPr id="22" name="Table 21">
            <a:extLst>
              <a:ext uri="{FF2B5EF4-FFF2-40B4-BE49-F238E27FC236}">
                <a16:creationId xmlns:a16="http://schemas.microsoft.com/office/drawing/2014/main" id="{3533B308-6DF4-E3C2-7E57-0580402D5FA1}"/>
              </a:ext>
            </a:extLst>
          </p:cNvPr>
          <p:cNvGraphicFramePr>
            <a:graphicFrameLocks noGrp="1"/>
          </p:cNvGraphicFramePr>
          <p:nvPr>
            <p:extLst>
              <p:ext uri="{D42A27DB-BD31-4B8C-83A1-F6EECF244321}">
                <p14:modId xmlns:p14="http://schemas.microsoft.com/office/powerpoint/2010/main" val="2549330549"/>
              </p:ext>
            </p:extLst>
          </p:nvPr>
        </p:nvGraphicFramePr>
        <p:xfrm>
          <a:off x="46181" y="3463636"/>
          <a:ext cx="12088681" cy="3048000"/>
        </p:xfrm>
        <a:graphic>
          <a:graphicData uri="http://schemas.openxmlformats.org/drawingml/2006/table">
            <a:tbl>
              <a:tblPr firstRow="1" bandRow="1">
                <a:tableStyleId>{5C22544A-7EE6-4342-B048-85BDC9FD1C3A}</a:tableStyleId>
              </a:tblPr>
              <a:tblGrid>
                <a:gridCol w="1855366">
                  <a:extLst>
                    <a:ext uri="{9D8B030D-6E8A-4147-A177-3AD203B41FA5}">
                      <a16:colId xmlns:a16="http://schemas.microsoft.com/office/drawing/2014/main" val="2267020541"/>
                    </a:ext>
                  </a:extLst>
                </a:gridCol>
                <a:gridCol w="6198453">
                  <a:extLst>
                    <a:ext uri="{9D8B030D-6E8A-4147-A177-3AD203B41FA5}">
                      <a16:colId xmlns:a16="http://schemas.microsoft.com/office/drawing/2014/main" val="1657455788"/>
                    </a:ext>
                  </a:extLst>
                </a:gridCol>
                <a:gridCol w="4034862">
                  <a:extLst>
                    <a:ext uri="{9D8B030D-6E8A-4147-A177-3AD203B41FA5}">
                      <a16:colId xmlns:a16="http://schemas.microsoft.com/office/drawing/2014/main" val="3752724056"/>
                    </a:ext>
                  </a:extLst>
                </a:gridCol>
              </a:tblGrid>
              <a:tr h="370839">
                <a:tc>
                  <a:txBody>
                    <a:bodyPr/>
                    <a:lstStyle/>
                    <a:p>
                      <a:r>
                        <a:rPr lang="sv" sz="1600" dirty="0"/>
                        <a:t>Vad som är involverat</a:t>
                      </a:r>
                      <a:endParaRPr lang="en-IE" sz="1600" dirty="0"/>
                    </a:p>
                  </a:txBody>
                  <a:tcPr>
                    <a:solidFill>
                      <a:srgbClr val="B6D1E1"/>
                    </a:solidFill>
                  </a:tcPr>
                </a:tc>
                <a:tc>
                  <a:txBody>
                    <a:bodyPr/>
                    <a:lstStyle/>
                    <a:p>
                      <a:r>
                        <a:rPr lang="sv" sz="1600" dirty="0"/>
                        <a:t>Vad du behöver veta</a:t>
                      </a:r>
                      <a:endParaRPr lang="en-IE" sz="1600" dirty="0"/>
                    </a:p>
                  </a:txBody>
                  <a:tcPr>
                    <a:solidFill>
                      <a:srgbClr val="B6D1E1"/>
                    </a:solidFill>
                  </a:tcPr>
                </a:tc>
                <a:tc>
                  <a:txBody>
                    <a:bodyPr/>
                    <a:lstStyle/>
                    <a:p>
                      <a:endParaRPr lang="sv" sz="1600" dirty="0"/>
                    </a:p>
                  </a:txBody>
                  <a:tcPr>
                    <a:solidFill>
                      <a:srgbClr val="B6D1E1"/>
                    </a:solidFill>
                  </a:tcPr>
                </a:tc>
                <a:extLst>
                  <a:ext uri="{0D108BD9-81ED-4DB2-BD59-A6C34878D82A}">
                    <a16:rowId xmlns:a16="http://schemas.microsoft.com/office/drawing/2014/main" val="1731532195"/>
                  </a:ext>
                </a:extLst>
              </a:tr>
              <a:tr h="37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 sz="1600" b="1" dirty="0"/>
                        <a:t>Avgift för plattformshotell</a:t>
                      </a:r>
                    </a:p>
                    <a:p>
                      <a:endParaRPr lang="en-IE" sz="1600" dirty="0"/>
                    </a:p>
                  </a:txBody>
                  <a:tcPr>
                    <a:solidFill>
                      <a:srgbClr val="B6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 sz="1600" dirty="0"/>
                        <a:t>Vissa plattformar tar ut en fast avgift bara för att vara värd för din kampanj, oavsett om den lyckas eller inte.</a:t>
                      </a:r>
                    </a:p>
                    <a:p>
                      <a:endParaRPr lang="en-IE" sz="1600" dirty="0"/>
                    </a:p>
                  </a:txBody>
                  <a:tcPr>
                    <a:solidFill>
                      <a:srgbClr val="B6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 sz="1600" dirty="0"/>
                        <a:t>Kontrollera alltid detta innan du lanserar – vissa EU-plattformar erbjuder gratis webbhotell men tar bara betalt om du lyckas.</a:t>
                      </a:r>
                    </a:p>
                  </a:txBody>
                  <a:tcPr>
                    <a:solidFill>
                      <a:srgbClr val="B6D1E1"/>
                    </a:solidFill>
                  </a:tcPr>
                </a:tc>
                <a:extLst>
                  <a:ext uri="{0D108BD9-81ED-4DB2-BD59-A6C34878D82A}">
                    <a16:rowId xmlns:a16="http://schemas.microsoft.com/office/drawing/2014/main" val="1602797353"/>
                  </a:ext>
                </a:extLst>
              </a:tr>
              <a:tr h="370839">
                <a:tc>
                  <a:txBody>
                    <a:bodyPr/>
                    <a:lstStyle/>
                    <a:p>
                      <a:r>
                        <a:rPr lang="sv" sz="1600" b="1" dirty="0"/>
                        <a:t>Framgångsavgift</a:t>
                      </a:r>
                      <a:endParaRPr lang="en-IE" sz="1600" b="1"/>
                    </a:p>
                  </a:txBody>
                  <a:tcPr>
                    <a:solidFill>
                      <a:srgbClr val="B6D1E1"/>
                    </a:solidFill>
                  </a:tcPr>
                </a:tc>
                <a:tc>
                  <a:txBody>
                    <a:bodyPr/>
                    <a:lstStyle/>
                    <a:p>
                      <a:r>
                        <a:rPr lang="sv" sz="1600" dirty="0"/>
                        <a:t>De flesta plattformar tar en </a:t>
                      </a:r>
                      <a:r>
                        <a:rPr lang="sv" sz="1600" b="0" dirty="0"/>
                        <a:t>procentandel av den totala insamlade summan, detta är deras huvudsakliga intäkter. Typiskt intervall: 3 % till 12 %. </a:t>
                      </a:r>
                      <a:r>
                        <a:rPr lang="sv" sz="1600" dirty="0"/>
                        <a:t>Plattformar som </a:t>
                      </a:r>
                      <a:r>
                        <a:rPr lang="sv" sz="1600" b="0" dirty="0"/>
                        <a:t>Kickstarter eller </a:t>
                      </a:r>
                      <a:r>
                        <a:rPr lang="sv" sz="1600" b="0" err="1"/>
                        <a:t>Ulule</a:t>
                      </a:r>
                      <a:r>
                        <a:rPr lang="sv" sz="1600" b="0" dirty="0"/>
                        <a:t>. </a:t>
                      </a:r>
                      <a:r>
                        <a:rPr lang="sv" sz="1600" dirty="0"/>
                        <a:t>dra av cirka </a:t>
                      </a:r>
                      <a:r>
                        <a:rPr lang="sv" sz="1600" b="0" dirty="0"/>
                        <a:t>0,5 %</a:t>
                      </a:r>
                      <a:endParaRPr lang="en-IE" sz="1600" b="0"/>
                    </a:p>
                  </a:txBody>
                  <a:tcPr>
                    <a:solidFill>
                      <a:srgbClr val="B6D1E1"/>
                    </a:solidFill>
                  </a:tcPr>
                </a:tc>
                <a:tc>
                  <a:txBody>
                    <a:bodyPr/>
                    <a:lstStyle/>
                    <a:p>
                      <a:r>
                        <a:rPr lang="sv" sz="1600" kern="1200" dirty="0">
                          <a:solidFill>
                            <a:schemeClr val="dk1"/>
                          </a:solidFill>
                          <a:effectLst/>
                          <a:latin typeface="+mn-lt"/>
                          <a:ea typeface="+mn-ea"/>
                          <a:cs typeface="+mn-cs"/>
                        </a:rPr>
                        <a:t>Se till att läsa det finstilta. Högre avgifter kan inkludera extra tjänster som marknadsföring eller coachning.</a:t>
                      </a:r>
                      <a:endParaRPr lang="en-IE" sz="1600" dirty="0"/>
                    </a:p>
                  </a:txBody>
                  <a:tcPr>
                    <a:solidFill>
                      <a:srgbClr val="B6D1E1"/>
                    </a:solidFill>
                  </a:tcPr>
                </a:tc>
                <a:extLst>
                  <a:ext uri="{0D108BD9-81ED-4DB2-BD59-A6C34878D82A}">
                    <a16:rowId xmlns:a16="http://schemas.microsoft.com/office/drawing/2014/main" val="640266935"/>
                  </a:ext>
                </a:extLst>
              </a:tr>
              <a:tr h="370839">
                <a:tc>
                  <a:txBody>
                    <a:bodyPr/>
                    <a:lstStyle/>
                    <a:p>
                      <a:pPr>
                        <a:lnSpc>
                          <a:spcPct val="115000"/>
                        </a:lnSpc>
                        <a:spcAft>
                          <a:spcPts val="1000"/>
                        </a:spcAft>
                        <a:buNone/>
                      </a:pPr>
                      <a:r>
                        <a:rPr lang="sv" sz="1600" b="1" dirty="0">
                          <a:effectLst/>
                          <a:latin typeface="+mn-lt"/>
                          <a:ea typeface="MS Mincho"/>
                          <a:cs typeface="Times New Roman"/>
                        </a:rPr>
                        <a:t>Avgift för betalningshantering</a:t>
                      </a:r>
                      <a:endParaRPr lang="en-IE" sz="1600" b="1">
                        <a:effectLst/>
                        <a:latin typeface="+mn-lt"/>
                        <a:ea typeface="MS Mincho"/>
                        <a:cs typeface="Times New Roman"/>
                      </a:endParaRPr>
                    </a:p>
                  </a:txBody>
                  <a:tcPr marL="68580" marR="68580" marT="0" marB="0">
                    <a:solidFill>
                      <a:srgbClr val="B6D1E1"/>
                    </a:solidFill>
                  </a:tcPr>
                </a:tc>
                <a:tc>
                  <a:txBody>
                    <a:bodyPr/>
                    <a:lstStyle/>
                    <a:p>
                      <a:r>
                        <a:rPr lang="sv" sz="1600" kern="1200" dirty="0">
                          <a:solidFill>
                            <a:schemeClr val="dk1"/>
                          </a:solidFill>
                          <a:effectLst/>
                          <a:latin typeface="+mn-lt"/>
                          <a:ea typeface="+mn-ea"/>
                          <a:cs typeface="+mn-cs"/>
                        </a:rPr>
                        <a:t>Varje transaktion (t.ex. kreditkort eller PayPal) har också en behandlingsavgift. Vanligtvis 2,5 % till 3,5 % per pantsättning.</a:t>
                      </a:r>
                      <a:endParaRPr lang="en-IE" sz="1600" b="0"/>
                    </a:p>
                  </a:txBody>
                  <a:tcPr>
                    <a:solidFill>
                      <a:srgbClr val="B6D1E1"/>
                    </a:solidFill>
                  </a:tcPr>
                </a:tc>
                <a:tc>
                  <a:txBody>
                    <a:bodyPr/>
                    <a:lstStyle/>
                    <a:p>
                      <a:r>
                        <a:rPr lang="sv" sz="1600" kern="1200" dirty="0">
                          <a:solidFill>
                            <a:schemeClr val="dk1"/>
                          </a:solidFill>
                          <a:effectLst/>
                          <a:latin typeface="+mn-lt"/>
                          <a:ea typeface="+mn-ea"/>
                          <a:cs typeface="+mn-cs"/>
                        </a:rPr>
                        <a:t>Ta hänsyn till detta i ditt insamlingsmål så att du inte blir utan pengar efter att avgifter har dragits av.</a:t>
                      </a:r>
                      <a:endParaRPr lang="en-IE" sz="1600" dirty="0"/>
                    </a:p>
                  </a:txBody>
                  <a:tcPr>
                    <a:solidFill>
                      <a:srgbClr val="B6D1E1"/>
                    </a:solidFill>
                  </a:tcPr>
                </a:tc>
                <a:extLst>
                  <a:ext uri="{0D108BD9-81ED-4DB2-BD59-A6C34878D82A}">
                    <a16:rowId xmlns:a16="http://schemas.microsoft.com/office/drawing/2014/main" val="420757087"/>
                  </a:ext>
                </a:extLst>
              </a:tr>
            </a:tbl>
          </a:graphicData>
        </a:graphic>
      </p:graphicFrame>
    </p:spTree>
    <p:extLst>
      <p:ext uri="{BB962C8B-B14F-4D97-AF65-F5344CB8AC3E}">
        <p14:creationId xmlns:p14="http://schemas.microsoft.com/office/powerpoint/2010/main" val="25608724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a:noFill/>
        </p:spPr>
        <p:txBody>
          <a:bodyPr/>
          <a:lstStyle/>
          <a:p>
            <a:r>
              <a:rPr lang="sv" dirty="0"/>
              <a:t>Bli inspirerad – Fallstudie om gräsrotsfinansiering</a:t>
            </a:r>
            <a:r>
              <a:rPr lang="sv" sz="3600" b="1" dirty="0">
                <a:solidFill>
                  <a:schemeClr val="bg1"/>
                </a:solidFill>
                <a:highlight>
                  <a:srgbClr val="B6D1E1"/>
                </a:highlight>
              </a:rPr>
              <a:t> </a:t>
            </a:r>
            <a:endParaRPr lang="en-GB" dirty="0"/>
          </a:p>
        </p:txBody>
      </p:sp>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14"/>
          </p:nvPr>
        </p:nvSpPr>
        <p:spPr/>
        <p:txBody>
          <a:bodyPr/>
          <a:lstStyle/>
          <a:p>
            <a:endParaRPr lang="en-GB" sz="3600" dirty="0">
              <a:solidFill>
                <a:schemeClr val="bg1"/>
              </a:solidFill>
            </a:endParaRPr>
          </a:p>
          <a:p>
            <a:r>
              <a:rPr lang="sv" sz="3600" dirty="0">
                <a:solidFill>
                  <a:schemeClr val="bg1"/>
                </a:solidFill>
              </a:rPr>
              <a:t>LITE LÄSNING FÖR DJUPARE LÄRANDE</a:t>
            </a:r>
          </a:p>
        </p:txBody>
      </p:sp>
      <p:sp>
        <p:nvSpPr>
          <p:cNvPr id="20" name="Text Placeholder 2">
            <a:extLst>
              <a:ext uri="{FF2B5EF4-FFF2-40B4-BE49-F238E27FC236}">
                <a16:creationId xmlns:a16="http://schemas.microsoft.com/office/drawing/2014/main" id="{38C227C8-22A8-E544-56E1-20757CC0EC2C}"/>
              </a:ext>
            </a:extLst>
          </p:cNvPr>
          <p:cNvSpPr txBox="1">
            <a:spLocks/>
          </p:cNvSpPr>
          <p:nvPr/>
        </p:nvSpPr>
        <p:spPr>
          <a:xfrm>
            <a:off x="490538" y="1357402"/>
            <a:ext cx="11074609" cy="1744240"/>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b="1" dirty="0"/>
              <a:t>Afrika Blossoms </a:t>
            </a:r>
            <a:r>
              <a:rPr lang="sv" dirty="0"/>
              <a:t>webbplats</a:t>
            </a:r>
            <a:r>
              <a:rPr lang="sv" b="1" dirty="0"/>
              <a:t> </a:t>
            </a:r>
            <a:r>
              <a:rPr lang="sv" dirty="0">
                <a:hlinkClick r:id="rId2"/>
              </a:rPr>
              <a:t>Kex Afrique et Culture – Afrika blommar</a:t>
            </a:r>
            <a:endParaRPr lang="en-IE" b="1" dirty="0"/>
          </a:p>
          <a:p>
            <a:pPr>
              <a:lnSpc>
                <a:spcPts val="1950"/>
              </a:lnSpc>
              <a:spcAft>
                <a:spcPts val="1875"/>
              </a:spcAft>
              <a:buNone/>
            </a:pPr>
            <a:r>
              <a:rPr lang="sv" b="1" dirty="0"/>
              <a:t>Land </a:t>
            </a:r>
            <a:r>
              <a:rPr lang="sv" dirty="0"/>
              <a:t>: Frankrike </a:t>
            </a:r>
            <a:br>
              <a:rPr lang="en-IE" dirty="0"/>
            </a:br>
            <a:r>
              <a:rPr lang="sv" b="1" dirty="0"/>
              <a:t>Grundare </a:t>
            </a:r>
            <a:r>
              <a:rPr lang="sv" dirty="0"/>
              <a:t>: Imelda </a:t>
            </a:r>
            <a:r>
              <a:rPr lang="sv" dirty="0" err="1"/>
              <a:t>Kabasi </a:t>
            </a:r>
            <a:br>
              <a:rPr lang="en-IE" dirty="0"/>
            </a:br>
            <a:r>
              <a:rPr lang="sv" b="1" dirty="0"/>
              <a:t>Plattform som används </a:t>
            </a:r>
            <a:r>
              <a:rPr lang="sv" dirty="0"/>
              <a:t>: </a:t>
            </a:r>
            <a:r>
              <a:rPr lang="sv" dirty="0" err="1">
                <a:hlinkClick r:id="rId3"/>
              </a:rPr>
              <a:t>Ulule </a:t>
            </a:r>
            <a:br>
              <a:rPr lang="en-IE" dirty="0"/>
            </a:br>
            <a:r>
              <a:rPr lang="sv" b="1" dirty="0"/>
              <a:t>Finansieringsmål </a:t>
            </a:r>
            <a:r>
              <a:rPr lang="sv" dirty="0"/>
              <a:t>: 4 000 € </a:t>
            </a:r>
            <a:br>
              <a:rPr lang="en-IE" dirty="0"/>
            </a:br>
            <a:r>
              <a:rPr lang="sv" b="1" dirty="0"/>
              <a:t>Insamlat belopp </a:t>
            </a:r>
            <a:r>
              <a:rPr lang="sv" dirty="0"/>
              <a:t>: 4 410 € från </a:t>
            </a:r>
            <a:r>
              <a:rPr lang="sv" dirty="0">
                <a:solidFill>
                  <a:srgbClr val="232221"/>
                </a:solidFill>
                <a:effectLst/>
                <a:latin typeface="sofia-pro"/>
              </a:rPr>
              <a:t>393 </a:t>
            </a:r>
            <a:r>
              <a:rPr lang="sv" b="0" dirty="0">
                <a:solidFill>
                  <a:srgbClr val="232221"/>
                </a:solidFill>
                <a:effectLst/>
                <a:latin typeface="sofia-pro"/>
              </a:rPr>
              <a:t>bidragsgivare</a:t>
            </a:r>
            <a:r>
              <a:rPr lang="sv" dirty="0">
                <a:solidFill>
                  <a:srgbClr val="232221"/>
                </a:solidFill>
                <a:latin typeface="sofia-pro"/>
              </a:rPr>
              <a:t>                                                                                                                  </a:t>
            </a:r>
            <a:r>
              <a:rPr lang="sv" b="1" dirty="0"/>
              <a:t>Modell </a:t>
            </a:r>
            <a:r>
              <a:rPr lang="sv" dirty="0"/>
              <a:t>: Belöningsbaserad gräsrotsfinansiering</a:t>
            </a:r>
          </a:p>
          <a:p>
            <a:endParaRPr lang="en-IE" dirty="0"/>
          </a:p>
          <a:p>
            <a:r>
              <a:rPr lang="sv" b="1" dirty="0">
                <a:solidFill>
                  <a:srgbClr val="B6D1E1"/>
                </a:solidFill>
              </a:rPr>
              <a:t>Berättelsen - </a:t>
            </a:r>
            <a:r>
              <a:rPr lang="sv" dirty="0"/>
              <a:t>Imelda </a:t>
            </a:r>
            <a:r>
              <a:rPr lang="sv" dirty="0" err="1"/>
              <a:t>Kabasi </a:t>
            </a:r>
            <a:r>
              <a:rPr lang="sv" dirty="0"/>
              <a:t>, ursprungligen från Demokratiska republiken Kongo, men nu bosatt i Frankrike, skapade Africa Blossoms för att fira afrikansk mat och kultur genom matlagningsworkshops och handgjorda cateringupplevelser. Hon ville stärka afrikanska kvinnor genom att främja kulinariska traditioner och entreprenörskap.</a:t>
            </a:r>
          </a:p>
          <a:p>
            <a:endParaRPr lang="en-GB" dirty="0"/>
          </a:p>
          <a:p>
            <a:r>
              <a:rPr lang="sv" b="1" dirty="0">
                <a:solidFill>
                  <a:srgbClr val="B6D1E1"/>
                </a:solidFill>
              </a:rPr>
              <a:t>Hennes mål - </a:t>
            </a:r>
            <a:r>
              <a:rPr lang="sv" dirty="0"/>
              <a:t>Imelda lanserade en crowdfunding-kampanj 2020 för att:</a:t>
            </a:r>
          </a:p>
          <a:p>
            <a:pPr marL="342900" indent="-342900">
              <a:buFont typeface="Arial" panose="020B0604020202020204" pitchFamily="34" charset="0"/>
              <a:buChar char="•"/>
            </a:pPr>
            <a:r>
              <a:rPr lang="sv" dirty="0"/>
              <a:t>Finansieringsutrustning och köksmaterial</a:t>
            </a:r>
          </a:p>
          <a:p>
            <a:pPr marL="342900" indent="-342900">
              <a:buFont typeface="Arial" panose="020B0604020202020204" pitchFamily="34" charset="0"/>
              <a:buChar char="•"/>
            </a:pPr>
            <a:r>
              <a:rPr lang="sv" dirty="0"/>
              <a:t>Utveckla förpackningar och varumärkesbyggande för hennes livsmedelsprodukter</a:t>
            </a:r>
          </a:p>
          <a:p>
            <a:pPr marL="342900" indent="-342900">
              <a:buFont typeface="Arial" panose="020B0604020202020204" pitchFamily="34" charset="0"/>
              <a:buChar char="•"/>
            </a:pPr>
            <a:r>
              <a:rPr lang="sv" dirty="0"/>
              <a:t>Utveckla hennes workshops för lokala kvinnor</a:t>
            </a:r>
            <a:endParaRPr lang="en-IE" dirty="0"/>
          </a:p>
        </p:txBody>
      </p:sp>
      <p:pic>
        <p:nvPicPr>
          <p:cNvPr id="21" name="Picture 20">
            <a:extLst>
              <a:ext uri="{FF2B5EF4-FFF2-40B4-BE49-F238E27FC236}">
                <a16:creationId xmlns:a16="http://schemas.microsoft.com/office/drawing/2014/main" id="{B4DE8ED1-9195-8E5C-DE32-13329F8C3746}"/>
              </a:ext>
            </a:extLst>
          </p:cNvPr>
          <p:cNvPicPr>
            <a:picLocks noChangeAspect="1"/>
          </p:cNvPicPr>
          <p:nvPr/>
        </p:nvPicPr>
        <p:blipFill>
          <a:blip r:embed="rId4"/>
          <a:stretch>
            <a:fillRect/>
          </a:stretch>
        </p:blipFill>
        <p:spPr>
          <a:xfrm>
            <a:off x="6877634" y="1847370"/>
            <a:ext cx="4426029" cy="1721875"/>
          </a:xfrm>
          <a:prstGeom prst="rect">
            <a:avLst/>
          </a:prstGeom>
        </p:spPr>
      </p:pic>
    </p:spTree>
    <p:extLst>
      <p:ext uri="{BB962C8B-B14F-4D97-AF65-F5344CB8AC3E}">
        <p14:creationId xmlns:p14="http://schemas.microsoft.com/office/powerpoint/2010/main" val="27421248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B912C-63A7-80DD-83BD-0D1DD7AE1A87}"/>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DF6EC842-88E7-5B05-D2B6-4778654BB4B3}"/>
              </a:ext>
            </a:extLst>
          </p:cNvPr>
          <p:cNvSpPr>
            <a:spLocks noGrp="1"/>
          </p:cNvSpPr>
          <p:nvPr>
            <p:ph type="body" sz="quarter" idx="27"/>
          </p:nvPr>
        </p:nvSpPr>
        <p:spPr>
          <a:noFill/>
        </p:spPr>
        <p:txBody>
          <a:bodyPr/>
          <a:lstStyle/>
          <a:p>
            <a:r>
              <a:rPr lang="sv" dirty="0"/>
              <a:t>Bli inspirerad – Fallstudie om gräsrotsfinansiering</a:t>
            </a:r>
            <a:r>
              <a:rPr lang="sv" sz="3600" b="1" dirty="0">
                <a:solidFill>
                  <a:schemeClr val="bg1"/>
                </a:solidFill>
                <a:highlight>
                  <a:srgbClr val="B6D1E1"/>
                </a:highlight>
              </a:rPr>
              <a:t> </a:t>
            </a:r>
            <a:endParaRPr lang="en-GB" dirty="0"/>
          </a:p>
        </p:txBody>
      </p:sp>
      <p:sp>
        <p:nvSpPr>
          <p:cNvPr id="4" name="Text Placeholder 3">
            <a:extLst>
              <a:ext uri="{FF2B5EF4-FFF2-40B4-BE49-F238E27FC236}">
                <a16:creationId xmlns:a16="http://schemas.microsoft.com/office/drawing/2014/main" id="{CEA4A936-95DA-833E-3204-D729A30599CF}"/>
              </a:ext>
            </a:extLst>
          </p:cNvPr>
          <p:cNvSpPr>
            <a:spLocks noGrp="1"/>
          </p:cNvSpPr>
          <p:nvPr>
            <p:ph type="body" sz="quarter" idx="14"/>
          </p:nvPr>
        </p:nvSpPr>
        <p:spPr/>
        <p:txBody>
          <a:bodyPr/>
          <a:lstStyle/>
          <a:p>
            <a:endParaRPr lang="en-GB" sz="3600" dirty="0">
              <a:solidFill>
                <a:schemeClr val="bg1"/>
              </a:solidFill>
            </a:endParaRPr>
          </a:p>
          <a:p>
            <a:r>
              <a:rPr lang="sv" sz="3600" dirty="0">
                <a:solidFill>
                  <a:schemeClr val="bg1"/>
                </a:solidFill>
              </a:rPr>
              <a:t>LITE LÄSNING FÖR DJUPARE LÄRANDE</a:t>
            </a:r>
          </a:p>
        </p:txBody>
      </p:sp>
      <p:sp>
        <p:nvSpPr>
          <p:cNvPr id="20" name="Text Placeholder 2">
            <a:extLst>
              <a:ext uri="{FF2B5EF4-FFF2-40B4-BE49-F238E27FC236}">
                <a16:creationId xmlns:a16="http://schemas.microsoft.com/office/drawing/2014/main" id="{A2E3F635-1275-9616-90FE-6543890864B9}"/>
              </a:ext>
            </a:extLst>
          </p:cNvPr>
          <p:cNvSpPr txBox="1">
            <a:spLocks/>
          </p:cNvSpPr>
          <p:nvPr/>
        </p:nvSpPr>
        <p:spPr>
          <a:xfrm>
            <a:off x="490539" y="1357402"/>
            <a:ext cx="6532951" cy="1744240"/>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sz="2000" b="1" dirty="0">
                <a:solidFill>
                  <a:srgbClr val="B6D1E1"/>
                </a:solidFill>
              </a:rPr>
              <a:t>Kampanjen - </a:t>
            </a:r>
            <a:r>
              <a:rPr lang="sv" sz="2000" dirty="0"/>
              <a:t>Imeldas kampanj , som hölls på </a:t>
            </a:r>
            <a:r>
              <a:rPr lang="sv" sz="2000" err="1"/>
              <a:t>Ulule</a:t>
            </a:r>
            <a:r>
              <a:rPr lang="sv" sz="2000" dirty="0"/>
              <a:t> , inkluderade:</a:t>
            </a:r>
            <a:endParaRPr lang="sv" sz="2000">
              <a:ea typeface="Calibri"/>
              <a:cs typeface="Calibri"/>
            </a:endParaRPr>
          </a:p>
          <a:p>
            <a:pPr marL="342900" indent="-342900">
              <a:buFont typeface="Arial" panose="020B0604020202020204" pitchFamily="34" charset="0"/>
              <a:buChar char="•"/>
            </a:pPr>
            <a:r>
              <a:rPr lang="sv" sz="2000" dirty="0"/>
              <a:t>Varm berättande om sina rötter och värderingar</a:t>
            </a:r>
            <a:endParaRPr lang="sv" sz="2000">
              <a:ea typeface="Calibri"/>
              <a:cs typeface="Calibri"/>
            </a:endParaRPr>
          </a:p>
          <a:p>
            <a:pPr marL="342900" indent="-342900">
              <a:buFont typeface="Arial" panose="020B0604020202020204" pitchFamily="34" charset="0"/>
              <a:buChar char="•"/>
            </a:pPr>
            <a:r>
              <a:rPr lang="sv" sz="2000" dirty="0"/>
              <a:t>Videor och foton som visar upp rätter, workshops och hennes uppdrag</a:t>
            </a:r>
            <a:endParaRPr lang="sv" sz="2000">
              <a:ea typeface="Calibri"/>
              <a:cs typeface="Calibri"/>
            </a:endParaRPr>
          </a:p>
          <a:p>
            <a:pPr marL="342900" indent="-342900">
              <a:buFont typeface="Arial" panose="020B0604020202020204" pitchFamily="34" charset="0"/>
              <a:buChar char="•"/>
            </a:pPr>
            <a:r>
              <a:rPr lang="sv" sz="2000" dirty="0"/>
              <a:t>Belöningar som:</a:t>
            </a:r>
            <a:endParaRPr lang="sv" sz="2000">
              <a:ea typeface="Calibri"/>
              <a:cs typeface="Calibri"/>
            </a:endParaRPr>
          </a:p>
          <a:p>
            <a:pPr marL="800100" lvl="1" indent="-342900" algn="l">
              <a:buFont typeface="Arial" panose="020B0604020202020204" pitchFamily="34" charset="0"/>
              <a:buChar char="•"/>
            </a:pPr>
            <a:r>
              <a:rPr lang="sv" sz="2000" dirty="0"/>
              <a:t>Ett tack på sociala medier</a:t>
            </a:r>
            <a:endParaRPr lang="sv" sz="2000">
              <a:ea typeface="Calibri"/>
              <a:cs typeface="Calibri"/>
            </a:endParaRPr>
          </a:p>
          <a:p>
            <a:pPr marL="800100" lvl="1" indent="-342900" algn="l">
              <a:buFont typeface="Arial" panose="020B0604020202020204" pitchFamily="34" charset="0"/>
              <a:buChar char="•"/>
            </a:pPr>
            <a:r>
              <a:rPr lang="sv" sz="2000" dirty="0"/>
              <a:t>Inbjudningar till provsmakningsevenemang</a:t>
            </a:r>
            <a:endParaRPr lang="sv" sz="2000">
              <a:ea typeface="Calibri"/>
              <a:cs typeface="Calibri"/>
            </a:endParaRPr>
          </a:p>
          <a:p>
            <a:pPr marL="800100" lvl="1" indent="-342900" algn="l">
              <a:buFont typeface="Arial" panose="020B0604020202020204" pitchFamily="34" charset="0"/>
              <a:buChar char="•"/>
            </a:pPr>
            <a:r>
              <a:rPr lang="sv" sz="2000" dirty="0"/>
              <a:t>Handgjorda afrikanska matkorgar.</a:t>
            </a:r>
            <a:endParaRPr lang="sv" sz="2000" dirty="0">
              <a:ea typeface="Calibri"/>
              <a:cs typeface="Calibri"/>
            </a:endParaRPr>
          </a:p>
          <a:p>
            <a:r>
              <a:rPr lang="sv" sz="2000" b="1" dirty="0">
                <a:solidFill>
                  <a:srgbClr val="B6D1E1"/>
                </a:solidFill>
              </a:rPr>
              <a:t>Resultaten</a:t>
            </a:r>
            <a:endParaRPr lang="sv" sz="2000" b="1">
              <a:solidFill>
                <a:srgbClr val="B6D1E1"/>
              </a:solidFill>
              <a:ea typeface="Calibri"/>
              <a:cs typeface="Calibri"/>
            </a:endParaRPr>
          </a:p>
          <a:p>
            <a:pPr marL="342900" indent="-342900">
              <a:buFont typeface="Arial" panose="020B0604020202020204" pitchFamily="34" charset="0"/>
              <a:buChar char="•"/>
            </a:pPr>
            <a:r>
              <a:rPr lang="sv" sz="2000" dirty="0"/>
              <a:t>Överträffade sitt finansieringsmål med 4 410 euro insamlade</a:t>
            </a:r>
            <a:endParaRPr lang="sv" sz="2000">
              <a:ea typeface="Calibri"/>
              <a:cs typeface="Calibri"/>
            </a:endParaRPr>
          </a:p>
          <a:p>
            <a:pPr marL="342900" indent="-342900">
              <a:buFont typeface="Arial" panose="020B0604020202020204" pitchFamily="34" charset="0"/>
              <a:buChar char="•"/>
            </a:pPr>
            <a:r>
              <a:rPr lang="sv" sz="2000" dirty="0"/>
              <a:t>Fick stöd från samhället, uppmärksamhet i pressen och synlighet</a:t>
            </a:r>
            <a:endParaRPr lang="sv" sz="2000">
              <a:ea typeface="Calibri"/>
              <a:cs typeface="Calibri"/>
            </a:endParaRPr>
          </a:p>
          <a:p>
            <a:pPr marL="342900" indent="-342900">
              <a:buFont typeface="Arial" panose="020B0604020202020204" pitchFamily="34" charset="0"/>
              <a:buChar char="•"/>
            </a:pPr>
            <a:r>
              <a:rPr lang="sv" sz="2000" dirty="0"/>
              <a:t>Använde pengar för att skala upp sin matverkstad</a:t>
            </a:r>
            <a:endParaRPr lang="sv" sz="2000">
              <a:ea typeface="Calibri"/>
              <a:cs typeface="Calibri"/>
            </a:endParaRPr>
          </a:p>
          <a:p>
            <a:pPr marL="342900" indent="-342900">
              <a:buFont typeface="Arial" panose="020B0604020202020204" pitchFamily="34" charset="0"/>
              <a:buChar char="•"/>
            </a:pPr>
            <a:r>
              <a:rPr lang="sv" sz="2000" dirty="0"/>
              <a:t>Byggde ett växande nätverk av kvinnliga entreprenörer kring afrikansk matlagning</a:t>
            </a:r>
            <a:endParaRPr lang="en-IE" sz="2000" dirty="0"/>
          </a:p>
        </p:txBody>
      </p:sp>
      <p:pic>
        <p:nvPicPr>
          <p:cNvPr id="14" name="Online Media 13" title="Africa Blossoms - Les Biscuits Qui Racontent L' Afrique ! (sous-titres en anglais)">
            <a:hlinkClick r:id="" action="ppaction://media"/>
            <a:extLst>
              <a:ext uri="{FF2B5EF4-FFF2-40B4-BE49-F238E27FC236}">
                <a16:creationId xmlns:a16="http://schemas.microsoft.com/office/drawing/2014/main" id="{7664CD7B-AF9A-E92A-E1AE-F7AA48B21A01}"/>
              </a:ext>
            </a:extLst>
          </p:cNvPr>
          <p:cNvPicPr>
            <a:picLocks noRot="1" noChangeAspect="1"/>
          </p:cNvPicPr>
          <p:nvPr>
            <a:videoFile r:link="rId1"/>
          </p:nvPr>
        </p:nvPicPr>
        <p:blipFill>
          <a:blip r:embed="rId3"/>
          <a:stretch>
            <a:fillRect/>
          </a:stretch>
        </p:blipFill>
        <p:spPr>
          <a:xfrm>
            <a:off x="7210416" y="2622444"/>
            <a:ext cx="4448184" cy="2513224"/>
          </a:xfrm>
          <a:prstGeom prst="rect">
            <a:avLst/>
          </a:prstGeom>
        </p:spPr>
      </p:pic>
    </p:spTree>
    <p:extLst>
      <p:ext uri="{BB962C8B-B14F-4D97-AF65-F5344CB8AC3E}">
        <p14:creationId xmlns:p14="http://schemas.microsoft.com/office/powerpoint/2010/main" val="250392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B912C-63A7-80DD-83BD-0D1DD7AE1A87}"/>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DF6EC842-88E7-5B05-D2B6-4778654BB4B3}"/>
              </a:ext>
            </a:extLst>
          </p:cNvPr>
          <p:cNvSpPr>
            <a:spLocks noGrp="1"/>
          </p:cNvSpPr>
          <p:nvPr>
            <p:ph type="body" sz="quarter" idx="27"/>
          </p:nvPr>
        </p:nvSpPr>
        <p:spPr>
          <a:noFill/>
        </p:spPr>
        <p:txBody>
          <a:bodyPr/>
          <a:lstStyle/>
          <a:p>
            <a:r>
              <a:rPr lang="sv" dirty="0"/>
              <a:t>Bli inspirerad – Fallstudie om gräsrotsfinansiering</a:t>
            </a:r>
            <a:r>
              <a:rPr lang="sv" sz="3600" b="1" dirty="0">
                <a:solidFill>
                  <a:schemeClr val="bg1"/>
                </a:solidFill>
                <a:highlight>
                  <a:srgbClr val="B6D1E1"/>
                </a:highlight>
              </a:rPr>
              <a:t> </a:t>
            </a:r>
            <a:endParaRPr lang="en-GB" dirty="0"/>
          </a:p>
        </p:txBody>
      </p:sp>
      <p:sp>
        <p:nvSpPr>
          <p:cNvPr id="4" name="Text Placeholder 3">
            <a:extLst>
              <a:ext uri="{FF2B5EF4-FFF2-40B4-BE49-F238E27FC236}">
                <a16:creationId xmlns:a16="http://schemas.microsoft.com/office/drawing/2014/main" id="{CEA4A936-95DA-833E-3204-D729A30599CF}"/>
              </a:ext>
            </a:extLst>
          </p:cNvPr>
          <p:cNvSpPr>
            <a:spLocks noGrp="1"/>
          </p:cNvSpPr>
          <p:nvPr>
            <p:ph type="body" sz="quarter" idx="14"/>
          </p:nvPr>
        </p:nvSpPr>
        <p:spPr/>
        <p:txBody>
          <a:bodyPr/>
          <a:lstStyle/>
          <a:p>
            <a:endParaRPr lang="en-GB" sz="3600" dirty="0">
              <a:solidFill>
                <a:schemeClr val="bg1"/>
              </a:solidFill>
            </a:endParaRPr>
          </a:p>
          <a:p>
            <a:r>
              <a:rPr lang="sv" sz="3600" dirty="0">
                <a:solidFill>
                  <a:schemeClr val="bg1"/>
                </a:solidFill>
              </a:rPr>
              <a:t>LÄSNING FÖR DJUPARE LÄRANDE</a:t>
            </a:r>
          </a:p>
        </p:txBody>
      </p:sp>
      <p:sp>
        <p:nvSpPr>
          <p:cNvPr id="20" name="Text Placeholder 2">
            <a:extLst>
              <a:ext uri="{FF2B5EF4-FFF2-40B4-BE49-F238E27FC236}">
                <a16:creationId xmlns:a16="http://schemas.microsoft.com/office/drawing/2014/main" id="{A2E3F635-1275-9616-90FE-6543890864B9}"/>
              </a:ext>
            </a:extLst>
          </p:cNvPr>
          <p:cNvSpPr txBox="1">
            <a:spLocks/>
          </p:cNvSpPr>
          <p:nvPr/>
        </p:nvSpPr>
        <p:spPr>
          <a:xfrm>
            <a:off x="490538" y="1357402"/>
            <a:ext cx="11385441" cy="1744240"/>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dirty="0"/>
              <a:t>Imelda erbjöd belöningsnivåer som var enkla, meningsfulla och direkt kopplade till hennes uppdrag att dela afrikansk mat och kultur:</a:t>
            </a:r>
          </a:p>
          <a:p>
            <a:pPr>
              <a:buNone/>
            </a:pPr>
            <a:endParaRPr lang="en-GB" dirty="0"/>
          </a:p>
          <a:p>
            <a:pPr marL="342900" indent="-342900">
              <a:buFont typeface="Arial" panose="020B0604020202020204" pitchFamily="34" charset="0"/>
              <a:buChar char="•"/>
            </a:pPr>
            <a:r>
              <a:rPr lang="sv" b="1" dirty="0"/>
              <a:t>5 € – Tack! </a:t>
            </a:r>
            <a:r>
              <a:rPr lang="sv" dirty="0"/>
              <a:t>Hon skickade ett tackmeddelande på sociala medier</a:t>
            </a:r>
          </a:p>
          <a:p>
            <a:pPr marL="342900" indent="-342900">
              <a:buFont typeface="Arial" panose="020B0604020202020204" pitchFamily="34" charset="0"/>
              <a:buChar char="•"/>
            </a:pPr>
            <a:r>
              <a:rPr lang="sv" b="1" dirty="0"/>
              <a:t>15 € – Digital receptbok. </a:t>
            </a:r>
            <a:r>
              <a:rPr lang="sv" dirty="0"/>
              <a:t>En PDF med 5 afrikanska recept från grundarens familj och erfarenhet.</a:t>
            </a:r>
          </a:p>
          <a:p>
            <a:pPr marL="342900" indent="-342900">
              <a:buFont typeface="Arial" panose="020B0604020202020204" pitchFamily="34" charset="0"/>
              <a:buChar char="•"/>
            </a:pPr>
            <a:r>
              <a:rPr lang="sv" b="1" dirty="0"/>
              <a:t>30 € – Provsmakningslåda. </a:t>
            </a:r>
            <a:r>
              <a:rPr lang="sv" dirty="0"/>
              <a:t>Ett urval av handgjorda afrikanska godsaker, inklusive de berömda </a:t>
            </a:r>
            <a:r>
              <a:rPr lang="sv" i="1" dirty="0"/>
              <a:t>Biscuits Sans Gluten Aux </a:t>
            </a:r>
            <a:r>
              <a:rPr lang="sv" i="1" dirty="0" err="1"/>
              <a:t>Graines </a:t>
            </a:r>
            <a:r>
              <a:rPr lang="sv" i="1" dirty="0"/>
              <a:t>De La Paix </a:t>
            </a:r>
            <a:r>
              <a:rPr lang="sv" dirty="0"/>
              <a:t>(Glutenfria fredsfrökex), levererade lokalt. Porto tillkom.</a:t>
            </a:r>
          </a:p>
          <a:p>
            <a:pPr marL="342900" indent="-342900">
              <a:buFont typeface="Arial" panose="020B0604020202020204" pitchFamily="34" charset="0"/>
              <a:buChar char="•"/>
            </a:pPr>
            <a:r>
              <a:rPr lang="sv" b="1" dirty="0"/>
              <a:t>50 € – Inbjudan till workshop. </a:t>
            </a:r>
            <a:r>
              <a:rPr lang="sv" dirty="0"/>
              <a:t>Tillgång till en afrikansk matlagningsworkshop. Lär dig recept, matlagningstekniker och historierna bakom dem.</a:t>
            </a:r>
          </a:p>
          <a:p>
            <a:pPr marL="342900" indent="-342900">
              <a:buFont typeface="Arial" panose="020B0604020202020204" pitchFamily="34" charset="0"/>
              <a:buChar char="•"/>
            </a:pPr>
            <a:r>
              <a:rPr lang="sv" b="1" dirty="0"/>
              <a:t>100 € – Premiumpaket </a:t>
            </a:r>
            <a:r>
              <a:rPr lang="sv" dirty="0"/>
              <a:t>Innehåller receptbok, provsmakningslåda och en plats i workshopen. Plus en personlig tackvideo</a:t>
            </a:r>
          </a:p>
          <a:p>
            <a:endParaRPr lang="en-GB" b="1" dirty="0"/>
          </a:p>
          <a:p>
            <a:r>
              <a:rPr lang="sv" b="1" dirty="0"/>
              <a:t>Varför det fungerade:</a:t>
            </a:r>
          </a:p>
          <a:p>
            <a:pPr marL="342900" indent="-342900">
              <a:buFont typeface="Arial" panose="020B0604020202020204" pitchFamily="34" charset="0"/>
              <a:buChar char="•"/>
            </a:pPr>
            <a:r>
              <a:rPr lang="sv" dirty="0"/>
              <a:t>Varje nivå erbjöd en personlig touch och kulturell autenticitet</a:t>
            </a:r>
          </a:p>
          <a:p>
            <a:pPr marL="342900" indent="-342900">
              <a:buFont typeface="Arial" panose="020B0604020202020204" pitchFamily="34" charset="0"/>
              <a:buChar char="•"/>
            </a:pPr>
            <a:r>
              <a:rPr lang="sv" dirty="0"/>
              <a:t>Tydligt värde — supportrar fick smaka, lära sig och få kontakt</a:t>
            </a:r>
          </a:p>
          <a:p>
            <a:pPr marL="342900" indent="-342900">
              <a:buFont typeface="Arial" panose="020B0604020202020204" pitchFamily="34" charset="0"/>
              <a:buChar char="•"/>
            </a:pPr>
            <a:r>
              <a:rPr lang="sv" dirty="0"/>
              <a:t>Bra blandning av prisvärda och premiumalternativ</a:t>
            </a:r>
          </a:p>
          <a:p>
            <a:pPr>
              <a:buNone/>
            </a:pPr>
            <a:endParaRPr lang="en-IE" dirty="0"/>
          </a:p>
        </p:txBody>
      </p:sp>
    </p:spTree>
    <p:extLst>
      <p:ext uri="{BB962C8B-B14F-4D97-AF65-F5344CB8AC3E}">
        <p14:creationId xmlns:p14="http://schemas.microsoft.com/office/powerpoint/2010/main" val="1963619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49775D0-B29A-9CD2-AEDC-1768CEC2722F}"/>
              </a:ext>
            </a:extLst>
          </p:cNvPr>
          <p:cNvSpPr>
            <a:spLocks noGrp="1"/>
          </p:cNvSpPr>
          <p:nvPr>
            <p:ph type="body" sz="quarter" idx="27"/>
          </p:nvPr>
        </p:nvSpPr>
        <p:spPr>
          <a:xfrm>
            <a:off x="751414" y="378372"/>
            <a:ext cx="7943135" cy="1126708"/>
          </a:xfrm>
        </p:spPr>
        <p:txBody>
          <a:bodyPr/>
          <a:lstStyle/>
          <a:p>
            <a:r>
              <a:rPr lang="sv" dirty="0"/>
              <a:t>PRISSÄTTNING, KOSTNADER OCH VINST – HUR SÄTTER DU DITT PRIS?</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678857" y="2309248"/>
            <a:ext cx="5473969" cy="3350540"/>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b="1" dirty="0"/>
              <a:t>Det finns 3 viktiga faktorer du behöver ta hänsyn till..</a:t>
            </a:r>
          </a:p>
          <a:p>
            <a:pPr marL="457200" indent="-457200">
              <a:buClr>
                <a:srgbClr val="B6D1E1"/>
              </a:buClr>
              <a:buFont typeface="+mj-lt"/>
              <a:buAutoNum type="arabicPeriod"/>
            </a:pPr>
            <a:r>
              <a:rPr lang="sv" dirty="0"/>
              <a:t>Det måste finnas ett tydligt behov för din livsmedelsprodukt eller tjänst (eller så måste du skapa ett). Detta är </a:t>
            </a:r>
            <a:r>
              <a:rPr lang="sv" b="1" dirty="0">
                <a:solidFill>
                  <a:srgbClr val="94C7B0"/>
                </a:solidFill>
              </a:rPr>
              <a:t>MÖJLIGHETEN.</a:t>
            </a:r>
          </a:p>
          <a:p>
            <a:pPr marL="457200" indent="-457200">
              <a:buClr>
                <a:srgbClr val="B6D1E1"/>
              </a:buClr>
              <a:buFont typeface="+mj-lt"/>
              <a:buAutoNum type="arabicPeriod"/>
            </a:pPr>
            <a:r>
              <a:rPr lang="sv" dirty="0"/>
              <a:t>Det behovet måste ha tillräcklig potential för att skapa en </a:t>
            </a:r>
            <a:r>
              <a:rPr lang="sv" b="1" dirty="0">
                <a:solidFill>
                  <a:srgbClr val="94C7B0"/>
                </a:solidFill>
              </a:rPr>
              <a:t>EFTERFRÅGAN.</a:t>
            </a:r>
          </a:p>
          <a:p>
            <a:pPr marL="457200" indent="-457200">
              <a:buClr>
                <a:srgbClr val="B6D1E1"/>
              </a:buClr>
              <a:buFont typeface="+mj-lt"/>
              <a:buAutoNum type="arabicPeriod"/>
            </a:pPr>
            <a:r>
              <a:rPr lang="sv" dirty="0"/>
              <a:t>Det bör finnas tillräckligt med </a:t>
            </a:r>
            <a:r>
              <a:rPr lang="sv" b="1" dirty="0">
                <a:solidFill>
                  <a:srgbClr val="94C7B0"/>
                </a:solidFill>
              </a:rPr>
              <a:t>€€ BELÖNING €€ </a:t>
            </a:r>
            <a:r>
              <a:rPr lang="sv" dirty="0"/>
              <a:t>inom din idé för att kunna stödja dina affärsbehov.</a:t>
            </a:r>
          </a:p>
          <a:p>
            <a:pPr>
              <a:buClr>
                <a:srgbClr val="B6D1E1"/>
              </a:buClr>
            </a:pPr>
            <a:endParaRPr lang="en-US" dirty="0"/>
          </a:p>
        </p:txBody>
      </p:sp>
      <p:sp>
        <p:nvSpPr>
          <p:cNvPr id="2" name="Text Placeholder 2">
            <a:extLst>
              <a:ext uri="{FF2B5EF4-FFF2-40B4-BE49-F238E27FC236}">
                <a16:creationId xmlns:a16="http://schemas.microsoft.com/office/drawing/2014/main" id="{F4FD55BF-F88F-5225-D680-6BFF462EA194}"/>
              </a:ext>
            </a:extLst>
          </p:cNvPr>
          <p:cNvSpPr txBox="1">
            <a:spLocks/>
          </p:cNvSpPr>
          <p:nvPr/>
        </p:nvSpPr>
        <p:spPr>
          <a:xfrm>
            <a:off x="7677381" y="2061461"/>
            <a:ext cx="4290677" cy="1600200"/>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nSpc>
                <a:spcPts val="2840"/>
              </a:lnSpc>
              <a:spcBef>
                <a:spcPts val="200"/>
              </a:spcBef>
              <a:buClr>
                <a:srgbClr val="B6D1E1"/>
              </a:buClr>
            </a:pPr>
            <a:r>
              <a:rPr lang="sv" sz="3600" i="1" dirty="0">
                <a:solidFill>
                  <a:srgbClr val="84BFA4"/>
                </a:solidFill>
              </a:rPr>
              <a:t>Många företag </a:t>
            </a:r>
            <a:r>
              <a:rPr lang="sv" sz="3200" i="1" dirty="0">
                <a:solidFill>
                  <a:srgbClr val="84BFA4"/>
                </a:solidFill>
              </a:rPr>
              <a:t>misslyckas (och misslyckas snabbt) eftersom de inte har fastställt eller har felberäknat </a:t>
            </a:r>
            <a:r>
              <a:rPr lang="sv" sz="3200" b="1" i="1" dirty="0">
                <a:solidFill>
                  <a:srgbClr val="84BFA4"/>
                </a:solidFill>
              </a:rPr>
              <a:t>BELÖNINGSASPEKTEN </a:t>
            </a:r>
            <a:br>
              <a:rPr lang="sv" sz="3200" b="1" i="1" dirty="0">
                <a:solidFill>
                  <a:srgbClr val="84BFA4"/>
                </a:solidFill>
              </a:rPr>
            </a:br>
            <a:r>
              <a:rPr lang="sv" sz="3200" i="1" dirty="0">
                <a:solidFill>
                  <a:srgbClr val="84BFA4"/>
                </a:solidFill>
              </a:rPr>
              <a:t>av sitt affärserbjudande.</a:t>
            </a:r>
            <a:endParaRPr lang="sv" sz="3200" i="1" dirty="0">
              <a:solidFill>
                <a:srgbClr val="84BFA4"/>
              </a:solidFill>
              <a:ea typeface="Calibri"/>
              <a:cs typeface="Calibri"/>
            </a:endParaRPr>
          </a:p>
          <a:p>
            <a:pPr marL="0" lvl="1">
              <a:lnSpc>
                <a:spcPts val="2840"/>
              </a:lnSpc>
              <a:spcBef>
                <a:spcPts val="200"/>
              </a:spcBef>
              <a:buClr>
                <a:srgbClr val="B6D1E1"/>
              </a:buClr>
            </a:pPr>
            <a:endParaRPr lang="en-IE" dirty="0">
              <a:solidFill>
                <a:srgbClr val="84BFA4"/>
              </a:solidFill>
            </a:endParaRPr>
          </a:p>
        </p:txBody>
      </p:sp>
      <p:cxnSp>
        <p:nvCxnSpPr>
          <p:cNvPr id="3" name="Straight Connector 2">
            <a:extLst>
              <a:ext uri="{FF2B5EF4-FFF2-40B4-BE49-F238E27FC236}">
                <a16:creationId xmlns:a16="http://schemas.microsoft.com/office/drawing/2014/main" id="{3CA43801-78A0-E20B-68C0-87DF7A641ABF}"/>
              </a:ext>
            </a:extLst>
          </p:cNvPr>
          <p:cNvCxnSpPr>
            <a:cxnSpLocks/>
          </p:cNvCxnSpPr>
          <p:nvPr/>
        </p:nvCxnSpPr>
        <p:spPr>
          <a:xfrm flipV="1">
            <a:off x="6636815" y="2198338"/>
            <a:ext cx="0" cy="238916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B360E55-A23D-5C8D-C26C-9CB0BABF19D1}"/>
              </a:ext>
            </a:extLst>
          </p:cNvPr>
          <p:cNvGrpSpPr/>
          <p:nvPr/>
        </p:nvGrpSpPr>
        <p:grpSpPr>
          <a:xfrm>
            <a:off x="6100243" y="5228998"/>
            <a:ext cx="1607232" cy="1106489"/>
            <a:chOff x="228600" y="2589279"/>
            <a:chExt cx="2935288" cy="1944688"/>
          </a:xfrm>
        </p:grpSpPr>
        <p:pic>
          <p:nvPicPr>
            <p:cNvPr id="13" name="Picture 12" descr="A picture containing text&#10;&#10;Description automatically generated">
              <a:extLst>
                <a:ext uri="{FF2B5EF4-FFF2-40B4-BE49-F238E27FC236}">
                  <a16:creationId xmlns:a16="http://schemas.microsoft.com/office/drawing/2014/main" id="{A09F4B96-F7D4-56FB-66D4-C9A063A47451}"/>
                </a:ext>
              </a:extLst>
            </p:cNvPr>
            <p:cNvPicPr>
              <a:picLocks noChangeAspect="1"/>
            </p:cNvPicPr>
            <p:nvPr/>
          </p:nvPicPr>
          <p:blipFill>
            <a:blip r:embed="rId2"/>
            <a:stretch>
              <a:fillRect/>
            </a:stretch>
          </p:blipFill>
          <p:spPr>
            <a:xfrm>
              <a:off x="228600" y="2589279"/>
              <a:ext cx="2935288" cy="1944688"/>
            </a:xfrm>
            <a:prstGeom prst="rect">
              <a:avLst/>
            </a:prstGeom>
          </p:spPr>
        </p:pic>
        <p:pic>
          <p:nvPicPr>
            <p:cNvPr id="14" name="Picture 13" descr="Icon&#10;&#10;Description automatically generated">
              <a:extLst>
                <a:ext uri="{FF2B5EF4-FFF2-40B4-BE49-F238E27FC236}">
                  <a16:creationId xmlns:a16="http://schemas.microsoft.com/office/drawing/2014/main" id="{8BE56187-83FD-ABBD-4268-2F1E85E08C0E}"/>
                </a:ext>
              </a:extLst>
            </p:cNvPr>
            <p:cNvPicPr>
              <a:picLocks noChangeAspect="1"/>
            </p:cNvPicPr>
            <p:nvPr/>
          </p:nvPicPr>
          <p:blipFill>
            <a:blip r:embed="rId3"/>
            <a:stretch>
              <a:fillRect/>
            </a:stretch>
          </p:blipFill>
          <p:spPr>
            <a:xfrm flipH="1">
              <a:off x="2493295" y="3198654"/>
              <a:ext cx="241903" cy="263817"/>
            </a:xfrm>
            <a:prstGeom prst="rect">
              <a:avLst/>
            </a:prstGeom>
          </p:spPr>
        </p:pic>
      </p:grpSp>
    </p:spTree>
    <p:extLst>
      <p:ext uri="{BB962C8B-B14F-4D97-AF65-F5344CB8AC3E}">
        <p14:creationId xmlns:p14="http://schemas.microsoft.com/office/powerpoint/2010/main" val="40314434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sv" dirty="0"/>
              <a:t>VAR KAN DU HITTA STÖD</a:t>
            </a:r>
            <a:endParaRPr lang="en-GB" dirty="0"/>
          </a:p>
        </p:txBody>
      </p:sp>
      <p:sp>
        <p:nvSpPr>
          <p:cNvPr id="5" name="Text Placeholder 2">
            <a:extLst>
              <a:ext uri="{FF2B5EF4-FFF2-40B4-BE49-F238E27FC236}">
                <a16:creationId xmlns:a16="http://schemas.microsoft.com/office/drawing/2014/main" id="{35E3B565-2C45-4C70-96E0-65FE82E6B186}"/>
              </a:ext>
            </a:extLst>
          </p:cNvPr>
          <p:cNvSpPr txBox="1">
            <a:spLocks/>
          </p:cNvSpPr>
          <p:nvPr/>
        </p:nvSpPr>
        <p:spPr>
          <a:xfrm>
            <a:off x="382895" y="2449143"/>
            <a:ext cx="11100398" cy="2773596"/>
          </a:xfrm>
          <a:prstGeom prst="rect">
            <a:avLst/>
          </a:prstGeom>
        </p:spPr>
        <p:txBody>
          <a:bodyPr vert="horz" lIns="91440" tIns="45720" rIns="91440" bIns="45720" numCol="2" spcCol="180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fontAlgn="base">
              <a:buClr>
                <a:srgbClr val="B6D1E1"/>
              </a:buClr>
              <a:buFont typeface="Arial" panose="020B0604020202020204" pitchFamily="34" charset="0"/>
              <a:buChar char="•"/>
            </a:pPr>
            <a:r>
              <a:rPr lang="sv" dirty="0"/>
              <a:t>Utmärkta videopresentationer är avgörande för framgångsrika crowdfundingkampanjer.</a:t>
            </a:r>
          </a:p>
          <a:p>
            <a:pPr marL="342900" indent="-342900" fontAlgn="base">
              <a:buClr>
                <a:srgbClr val="B6D1E1"/>
              </a:buClr>
              <a:buFont typeface="Arial" panose="020B0604020202020204" pitchFamily="34" charset="0"/>
              <a:buChar char="•"/>
            </a:pPr>
            <a:r>
              <a:rPr lang="sv" dirty="0"/>
              <a:t>Men att presentera sin produkt eller tjänst kräver övning, förberedelse och uthållighet.</a:t>
            </a:r>
          </a:p>
          <a:p>
            <a:pPr marL="342900" indent="-342900" fontAlgn="base">
              <a:buClr>
                <a:srgbClr val="B6D1E1"/>
              </a:buClr>
              <a:buFont typeface="Arial" panose="020B0604020202020204" pitchFamily="34" charset="0"/>
              <a:buChar char="•"/>
            </a:pPr>
            <a:r>
              <a:rPr lang="sv" dirty="0"/>
              <a:t>Gör din research genom att titta på andra videopresentationer.</a:t>
            </a:r>
          </a:p>
          <a:p>
            <a:pPr marL="342900" indent="-342900" fontAlgn="base">
              <a:buClr>
                <a:srgbClr val="B6D1E1"/>
              </a:buClr>
              <a:buFont typeface="Arial" panose="020B0604020202020204" pitchFamily="34" charset="0"/>
              <a:buChar char="•"/>
            </a:pPr>
            <a:endParaRPr lang="en-IE" dirty="0"/>
          </a:p>
          <a:p>
            <a:pPr marL="342900" indent="-342900" fontAlgn="base">
              <a:buClr>
                <a:srgbClr val="B6D1E1"/>
              </a:buClr>
              <a:buFont typeface="Arial" panose="020B0604020202020204" pitchFamily="34" charset="0"/>
              <a:buChar char="•"/>
            </a:pPr>
            <a:endParaRPr lang="en-IE" dirty="0"/>
          </a:p>
          <a:p>
            <a:pPr fontAlgn="base">
              <a:buClr>
                <a:srgbClr val="B6D1E1"/>
              </a:buClr>
            </a:pPr>
            <a:endParaRPr lang="en-IE" dirty="0"/>
          </a:p>
          <a:p>
            <a:pPr marL="342900" indent="-342900" fontAlgn="base">
              <a:buClr>
                <a:srgbClr val="B6D1E1"/>
              </a:buClr>
              <a:buFont typeface="Arial" panose="020B0604020202020204" pitchFamily="34" charset="0"/>
              <a:buChar char="•"/>
            </a:pPr>
            <a:r>
              <a:rPr lang="sv" dirty="0"/>
              <a:t>Skriv ett övertygande manus som enkelt och tydligt kommunicerar dina unika försäljningsargument.</a:t>
            </a:r>
          </a:p>
          <a:p>
            <a:pPr marL="342900" indent="-342900" fontAlgn="base">
              <a:buClr>
                <a:srgbClr val="B6D1E1"/>
              </a:buClr>
              <a:buFont typeface="Arial" panose="020B0604020202020204" pitchFamily="34" charset="0"/>
              <a:buChar char="•"/>
            </a:pPr>
            <a:r>
              <a:rPr lang="sv" dirty="0"/>
              <a:t>Registrera visionen med passion och entusiasm – det är smittsamt och kommer att ge tittaren förtroende för ditt engagemang.</a:t>
            </a:r>
          </a:p>
          <a:p>
            <a:pPr marL="342900" indent="-342900" fontAlgn="base">
              <a:buClr>
                <a:srgbClr val="B6D1E1"/>
              </a:buClr>
              <a:buFont typeface="Arial" panose="020B0604020202020204" pitchFamily="34" charset="0"/>
              <a:buChar char="•"/>
            </a:pPr>
            <a:r>
              <a:rPr lang="sv" dirty="0"/>
              <a:t>Filma om det tills det blir rätt.</a:t>
            </a:r>
          </a:p>
          <a:p>
            <a:pPr fontAlgn="base">
              <a:buClr>
                <a:srgbClr val="B6D1E1"/>
              </a:buClr>
            </a:pPr>
            <a:endParaRPr lang="en-US" dirty="0"/>
          </a:p>
        </p:txBody>
      </p:sp>
      <p:sp>
        <p:nvSpPr>
          <p:cNvPr id="2" name="Rectangle 1">
            <a:extLst>
              <a:ext uri="{FF2B5EF4-FFF2-40B4-BE49-F238E27FC236}">
                <a16:creationId xmlns:a16="http://schemas.microsoft.com/office/drawing/2014/main" id="{F8C2562B-AC41-2B0C-A135-1304BE29499D}"/>
              </a:ext>
            </a:extLst>
          </p:cNvPr>
          <p:cNvSpPr/>
          <p:nvPr/>
        </p:nvSpPr>
        <p:spPr>
          <a:xfrm>
            <a:off x="4078774" y="5114903"/>
            <a:ext cx="6255466" cy="790414"/>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7B05CE9-5D0D-6FA4-B9A2-9A0F80A3BE61}"/>
              </a:ext>
            </a:extLst>
          </p:cNvPr>
          <p:cNvSpPr txBox="1">
            <a:spLocks/>
          </p:cNvSpPr>
          <p:nvPr/>
        </p:nvSpPr>
        <p:spPr>
          <a:xfrm>
            <a:off x="4172274" y="5301163"/>
            <a:ext cx="5379297" cy="1406911"/>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dirty="0">
                <a:hlinkClick r:id="rId2"/>
              </a:rPr>
              <a:t>Hur du fulländar din crowdfunding-videopresentation | Republic Europe</a:t>
            </a:r>
            <a:endParaRPr lang="en-US" b="1" dirty="0"/>
          </a:p>
        </p:txBody>
      </p:sp>
      <p:grpSp>
        <p:nvGrpSpPr>
          <p:cNvPr id="4" name="Group 3">
            <a:extLst>
              <a:ext uri="{FF2B5EF4-FFF2-40B4-BE49-F238E27FC236}">
                <a16:creationId xmlns:a16="http://schemas.microsoft.com/office/drawing/2014/main" id="{D3CF6D1A-C532-7FB2-6414-2C92A9E2D94E}"/>
              </a:ext>
            </a:extLst>
          </p:cNvPr>
          <p:cNvGrpSpPr/>
          <p:nvPr/>
        </p:nvGrpSpPr>
        <p:grpSpPr>
          <a:xfrm>
            <a:off x="2240653" y="5222739"/>
            <a:ext cx="2788753" cy="578690"/>
            <a:chOff x="845728" y="5174850"/>
            <a:chExt cx="2788753" cy="578690"/>
          </a:xfrm>
        </p:grpSpPr>
        <p:grpSp>
          <p:nvGrpSpPr>
            <p:cNvPr id="6" name="Group 5">
              <a:extLst>
                <a:ext uri="{FF2B5EF4-FFF2-40B4-BE49-F238E27FC236}">
                  <a16:creationId xmlns:a16="http://schemas.microsoft.com/office/drawing/2014/main" id="{88FDF2E1-A428-112F-DA8C-C09A6884C859}"/>
                </a:ext>
              </a:extLst>
            </p:cNvPr>
            <p:cNvGrpSpPr/>
            <p:nvPr/>
          </p:nvGrpSpPr>
          <p:grpSpPr>
            <a:xfrm>
              <a:off x="845728" y="5174850"/>
              <a:ext cx="2788753" cy="578690"/>
              <a:chOff x="2045517" y="6166884"/>
              <a:chExt cx="2788753" cy="578690"/>
            </a:xfrm>
          </p:grpSpPr>
          <p:sp>
            <p:nvSpPr>
              <p:cNvPr id="8" name="Rectangle 7">
                <a:extLst>
                  <a:ext uri="{FF2B5EF4-FFF2-40B4-BE49-F238E27FC236}">
                    <a16:creationId xmlns:a16="http://schemas.microsoft.com/office/drawing/2014/main" id="{3DA413A0-B4E8-8866-F798-121121325FA1}"/>
                  </a:ext>
                </a:extLst>
              </p:cNvPr>
              <p:cNvSpPr/>
              <p:nvPr/>
            </p:nvSpPr>
            <p:spPr>
              <a:xfrm>
                <a:off x="2651051" y="6166884"/>
                <a:ext cx="1164347"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CA951D-57E6-8FCF-D8DA-595ED96FBC8D}"/>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F75C70D-0B47-BF0C-A6CB-5C75BCC9E7ED}"/>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sv" sz="3000" b="1" dirty="0">
                    <a:latin typeface="Calibri" panose="020F0502020204030204" pitchFamily="34" charset="0"/>
                    <a:ea typeface="Times New Roman" panose="02020603050405020304" pitchFamily="18" charset="0"/>
                    <a:cs typeface="Times New Roman" panose="02020603050405020304" pitchFamily="18" charset="0"/>
                  </a:rPr>
                  <a:t>Läsa</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pic>
          <p:nvPicPr>
            <p:cNvPr id="7" name="Graphic 6" descr="Books on shelf outline">
              <a:extLst>
                <a:ext uri="{FF2B5EF4-FFF2-40B4-BE49-F238E27FC236}">
                  <a16:creationId xmlns:a16="http://schemas.microsoft.com/office/drawing/2014/main" id="{7D109DF8-7567-A771-E886-2FE804AC28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791" y="5178054"/>
              <a:ext cx="551275" cy="551275"/>
            </a:xfrm>
            <a:prstGeom prst="rect">
              <a:avLst/>
            </a:prstGeom>
          </p:spPr>
        </p:pic>
      </p:grpSp>
      <p:sp>
        <p:nvSpPr>
          <p:cNvPr id="13" name="Text Placeholder 2">
            <a:extLst>
              <a:ext uri="{FF2B5EF4-FFF2-40B4-BE49-F238E27FC236}">
                <a16:creationId xmlns:a16="http://schemas.microsoft.com/office/drawing/2014/main" id="{1A5ECB88-D908-48FF-CA39-98A259C98A9C}"/>
              </a:ext>
            </a:extLst>
          </p:cNvPr>
          <p:cNvSpPr txBox="1">
            <a:spLocks/>
          </p:cNvSpPr>
          <p:nvPr/>
        </p:nvSpPr>
        <p:spPr>
          <a:xfrm>
            <a:off x="512049" y="1947621"/>
            <a:ext cx="5736955" cy="823993"/>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b="1" dirty="0"/>
              <a:t>En bra videopresentation är nyckeln!</a:t>
            </a:r>
            <a:endParaRPr lang="en-US" dirty="0"/>
          </a:p>
        </p:txBody>
      </p:sp>
      <p:sp>
        <p:nvSpPr>
          <p:cNvPr id="21" name="TextBox 20">
            <a:extLst>
              <a:ext uri="{FF2B5EF4-FFF2-40B4-BE49-F238E27FC236}">
                <a16:creationId xmlns:a16="http://schemas.microsoft.com/office/drawing/2014/main" id="{3270D243-46F9-9D31-7E11-ABAB81CAC12F}"/>
              </a:ext>
            </a:extLst>
          </p:cNvPr>
          <p:cNvSpPr txBox="1"/>
          <p:nvPr/>
        </p:nvSpPr>
        <p:spPr>
          <a:xfrm>
            <a:off x="501826" y="1347890"/>
            <a:ext cx="10095115" cy="479618"/>
          </a:xfrm>
          <a:prstGeom prst="rect">
            <a:avLst/>
          </a:prstGeom>
          <a:noFill/>
        </p:spPr>
        <p:txBody>
          <a:bodyPr wrap="square">
            <a:spAutoFit/>
          </a:bodyPr>
          <a:lstStyle/>
          <a:p>
            <a:pPr>
              <a:lnSpc>
                <a:spcPts val="2940"/>
              </a:lnSpc>
            </a:pPr>
            <a:r>
              <a:rPr lang="sv" sz="3200" b="1" dirty="0">
                <a:solidFill>
                  <a:srgbClr val="B6D1E1"/>
                </a:solidFill>
              </a:rPr>
              <a:t>LÅGA STARTINVESTERINGAR - Gräsrotsfinansiering</a:t>
            </a:r>
          </a:p>
        </p:txBody>
      </p:sp>
    </p:spTree>
    <p:extLst>
      <p:ext uri="{BB962C8B-B14F-4D97-AF65-F5344CB8AC3E}">
        <p14:creationId xmlns:p14="http://schemas.microsoft.com/office/powerpoint/2010/main" val="34519498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sv" dirty="0"/>
              <a:t>BLI INSPIRERAD</a:t>
            </a:r>
          </a:p>
        </p:txBody>
      </p:sp>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14"/>
          </p:nvPr>
        </p:nvSpPr>
        <p:spPr/>
        <p:txBody>
          <a:bodyPr/>
          <a:lstStyle/>
          <a:p>
            <a:endParaRPr lang="en-GB" sz="3600" dirty="0">
              <a:solidFill>
                <a:schemeClr val="bg1"/>
              </a:solidFill>
            </a:endParaRPr>
          </a:p>
          <a:p>
            <a:r>
              <a:rPr lang="sv" sz="3600" dirty="0">
                <a:solidFill>
                  <a:schemeClr val="bg1"/>
                </a:solidFill>
              </a:rPr>
              <a:t>LITE LÄSNING FÖR DJUPARE LÄRANDE</a:t>
            </a:r>
          </a:p>
        </p:txBody>
      </p:sp>
      <p:grpSp>
        <p:nvGrpSpPr>
          <p:cNvPr id="2" name="Group 1">
            <a:extLst>
              <a:ext uri="{FF2B5EF4-FFF2-40B4-BE49-F238E27FC236}">
                <a16:creationId xmlns:a16="http://schemas.microsoft.com/office/drawing/2014/main" id="{5A7500C9-18B9-80AA-667F-7EFE2CAC0C3E}"/>
              </a:ext>
            </a:extLst>
          </p:cNvPr>
          <p:cNvGrpSpPr/>
          <p:nvPr/>
        </p:nvGrpSpPr>
        <p:grpSpPr>
          <a:xfrm>
            <a:off x="5934085" y="1389187"/>
            <a:ext cx="6257915" cy="5234152"/>
            <a:chOff x="4308293" y="667658"/>
            <a:chExt cx="6811123" cy="5696857"/>
          </a:xfrm>
        </p:grpSpPr>
        <p:pic>
          <p:nvPicPr>
            <p:cNvPr id="3" name="Picture 2">
              <a:extLst>
                <a:ext uri="{FF2B5EF4-FFF2-40B4-BE49-F238E27FC236}">
                  <a16:creationId xmlns:a16="http://schemas.microsoft.com/office/drawing/2014/main" id="{7061EBD5-1E55-F846-1DDD-EA63284B89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5" name="Rectangle 4">
              <a:extLst>
                <a:ext uri="{FF2B5EF4-FFF2-40B4-BE49-F238E27FC236}">
                  <a16:creationId xmlns:a16="http://schemas.microsoft.com/office/drawing/2014/main" id="{DE548D0C-4DA2-E5C3-350E-5084B5C73683}"/>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Placeholder 2">
            <a:extLst>
              <a:ext uri="{FF2B5EF4-FFF2-40B4-BE49-F238E27FC236}">
                <a16:creationId xmlns:a16="http://schemas.microsoft.com/office/drawing/2014/main" id="{38C227C8-22A8-E544-56E1-20757CC0EC2C}"/>
              </a:ext>
            </a:extLst>
          </p:cNvPr>
          <p:cNvSpPr txBox="1">
            <a:spLocks/>
          </p:cNvSpPr>
          <p:nvPr/>
        </p:nvSpPr>
        <p:spPr>
          <a:xfrm>
            <a:off x="722022" y="1796142"/>
            <a:ext cx="3947950" cy="4467344"/>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lnSpc>
                <a:spcPct val="100000"/>
              </a:lnSpc>
              <a:buClr>
                <a:srgbClr val="B6D1E1"/>
              </a:buClr>
            </a:pPr>
            <a:r>
              <a:rPr lang="sv" sz="3200" dirty="0"/>
              <a:t>Stärkta kvinnor presenterar sina företag och delar sina berättelser</a:t>
            </a:r>
          </a:p>
          <a:p>
            <a:pPr fontAlgn="base">
              <a:buClr>
                <a:srgbClr val="B6D1E1"/>
              </a:buClr>
            </a:pPr>
            <a:endParaRPr lang="en-US" sz="2400" dirty="0"/>
          </a:p>
        </p:txBody>
      </p:sp>
      <p:pic>
        <p:nvPicPr>
          <p:cNvPr id="6" name="Online Media 1" title="Empowered women pitch their businesses and share their stories">
            <a:hlinkClick r:id="" action="ppaction://media"/>
            <a:extLst>
              <a:ext uri="{FF2B5EF4-FFF2-40B4-BE49-F238E27FC236}">
                <a16:creationId xmlns:a16="http://schemas.microsoft.com/office/drawing/2014/main" id="{9C94F058-10DB-29CC-BE6D-15828B187EF4}"/>
              </a:ext>
            </a:extLst>
          </p:cNvPr>
          <p:cNvPicPr>
            <a:picLocks noRot="1" noChangeAspect="1"/>
          </p:cNvPicPr>
          <p:nvPr>
            <a:videoFile r:link="rId1"/>
          </p:nvPr>
        </p:nvPicPr>
        <p:blipFill rotWithShape="1">
          <a:blip r:embed="rId4"/>
          <a:srcRect l="6869" r="6869"/>
          <a:stretch/>
        </p:blipFill>
        <p:spPr>
          <a:xfrm>
            <a:off x="7005234" y="1717174"/>
            <a:ext cx="5186766" cy="3397266"/>
          </a:xfrm>
          <a:prstGeom prst="rect">
            <a:avLst/>
          </a:prstGeom>
        </p:spPr>
      </p:pic>
      <p:grpSp>
        <p:nvGrpSpPr>
          <p:cNvPr id="7" name="Group 6">
            <a:extLst>
              <a:ext uri="{FF2B5EF4-FFF2-40B4-BE49-F238E27FC236}">
                <a16:creationId xmlns:a16="http://schemas.microsoft.com/office/drawing/2014/main" id="{B3BADFCF-6847-B7B5-7518-2626EB5AAAC6}"/>
              </a:ext>
            </a:extLst>
          </p:cNvPr>
          <p:cNvGrpSpPr/>
          <p:nvPr/>
        </p:nvGrpSpPr>
        <p:grpSpPr>
          <a:xfrm rot="584197">
            <a:off x="5428052" y="3230155"/>
            <a:ext cx="1686910" cy="1686910"/>
            <a:chOff x="4240924" y="3373820"/>
            <a:chExt cx="1686910" cy="1686910"/>
          </a:xfrm>
        </p:grpSpPr>
        <p:sp>
          <p:nvSpPr>
            <p:cNvPr id="8" name="Oval 7">
              <a:extLst>
                <a:ext uri="{FF2B5EF4-FFF2-40B4-BE49-F238E27FC236}">
                  <a16:creationId xmlns:a16="http://schemas.microsoft.com/office/drawing/2014/main" id="{2D8BAC3F-3238-4D46-3402-587AD52DA54C}"/>
                </a:ext>
              </a:extLst>
            </p:cNvPr>
            <p:cNvSpPr/>
            <p:nvPr/>
          </p:nvSpPr>
          <p:spPr>
            <a:xfrm>
              <a:off x="4240924" y="3373820"/>
              <a:ext cx="1686910" cy="1686910"/>
            </a:xfrm>
            <a:prstGeom prst="ellipse">
              <a:avLst/>
            </a:prstGeom>
            <a:solidFill>
              <a:srgbClr val="94C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561C99-32A4-E8AE-0921-40B30B6ED81E}"/>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sv" sz="3000" b="0" i="0" u="none" strike="noStrike" dirty="0">
                  <a:solidFill>
                    <a:schemeClr val="bg1"/>
                  </a:solidFill>
                  <a:effectLst/>
                  <a:latin typeface="Calibri" panose="020F0502020204030204" pitchFamily="34" charset="0"/>
                  <a:cs typeface="Calibri" panose="020F0502020204030204" pitchFamily="34" charset="0"/>
                </a:rPr>
                <a:t>Klicka för att </a:t>
              </a:r>
              <a:r>
                <a:rPr lang="sv" sz="3000" b="0" i="0" u="none" strike="noStrike" dirty="0">
                  <a:solidFill>
                    <a:schemeClr val="bg1"/>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visa</a:t>
              </a:r>
              <a:endParaRPr lang="en-GB" sz="3000" b="0" i="0" dirty="0">
                <a:solidFill>
                  <a:schemeClr val="bg1"/>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68924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sv" dirty="0"/>
              <a:t>VAR KAN DU HITTA STÖD</a:t>
            </a:r>
            <a:endParaRPr lang="en-GB" dirty="0"/>
          </a:p>
        </p:txBody>
      </p:sp>
      <p:cxnSp>
        <p:nvCxnSpPr>
          <p:cNvPr id="15" name="Straight Connector 14">
            <a:extLst>
              <a:ext uri="{FF2B5EF4-FFF2-40B4-BE49-F238E27FC236}">
                <a16:creationId xmlns:a16="http://schemas.microsoft.com/office/drawing/2014/main" id="{0FA2D817-6D43-60C0-5A10-D6F0A713B59C}"/>
              </a:ext>
            </a:extLst>
          </p:cNvPr>
          <p:cNvCxnSpPr>
            <a:cxnSpLocks/>
          </p:cNvCxnSpPr>
          <p:nvPr/>
        </p:nvCxnSpPr>
        <p:spPr>
          <a:xfrm flipH="1">
            <a:off x="-578090" y="1871526"/>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D26B58C7-C93E-28AC-8352-AB6CF8E4F046}"/>
              </a:ext>
            </a:extLst>
          </p:cNvPr>
          <p:cNvSpPr txBox="1">
            <a:spLocks/>
          </p:cNvSpPr>
          <p:nvPr/>
        </p:nvSpPr>
        <p:spPr>
          <a:xfrm>
            <a:off x="818754" y="1610935"/>
            <a:ext cx="7758653"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LÅGA STARTINVESTERINGAR - BIDRAG</a:t>
            </a:r>
          </a:p>
        </p:txBody>
      </p:sp>
      <p:sp>
        <p:nvSpPr>
          <p:cNvPr id="5" name="Text Placeholder 2">
            <a:extLst>
              <a:ext uri="{FF2B5EF4-FFF2-40B4-BE49-F238E27FC236}">
                <a16:creationId xmlns:a16="http://schemas.microsoft.com/office/drawing/2014/main" id="{35E3B565-2C45-4C70-96E0-65FE82E6B186}"/>
              </a:ext>
            </a:extLst>
          </p:cNvPr>
          <p:cNvSpPr txBox="1">
            <a:spLocks/>
          </p:cNvSpPr>
          <p:nvPr/>
        </p:nvSpPr>
        <p:spPr>
          <a:xfrm>
            <a:off x="751412" y="2230695"/>
            <a:ext cx="4437642" cy="322323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dirty="0"/>
              <a:t>Ett bidrag är ett bidrag, vanligtvis ekonomiskt, som ges av ett offentligt organ eller en stiftelse, till en individ eller ett företag för att underlätta ett specifikt affärsmål, t.ex. start, expansion etc.</a:t>
            </a:r>
          </a:p>
          <a:p>
            <a:pPr fontAlgn="base">
              <a:buClr>
                <a:srgbClr val="B6D1E1"/>
              </a:buClr>
            </a:pPr>
            <a:endParaRPr lang="en-IE" dirty="0"/>
          </a:p>
          <a:p>
            <a:pPr fontAlgn="base">
              <a:buClr>
                <a:srgbClr val="B6D1E1"/>
              </a:buClr>
            </a:pPr>
            <a:r>
              <a:rPr lang="sv" dirty="0"/>
              <a:t>Det finns många lokala, regionala och nationella bidragsmöjligheter. Börja din research om vilken som passar dig.</a:t>
            </a:r>
          </a:p>
          <a:p>
            <a:pPr fontAlgn="base">
              <a:buClr>
                <a:srgbClr val="B6D1E1"/>
              </a:buClr>
            </a:pPr>
            <a:endParaRPr lang="en-US" dirty="0"/>
          </a:p>
        </p:txBody>
      </p:sp>
      <p:sp>
        <p:nvSpPr>
          <p:cNvPr id="2" name="Text Placeholder 2">
            <a:extLst>
              <a:ext uri="{FF2B5EF4-FFF2-40B4-BE49-F238E27FC236}">
                <a16:creationId xmlns:a16="http://schemas.microsoft.com/office/drawing/2014/main" id="{D459100F-206C-7DD3-F41C-F4F1389CB6F1}"/>
              </a:ext>
            </a:extLst>
          </p:cNvPr>
          <p:cNvSpPr txBox="1">
            <a:spLocks/>
          </p:cNvSpPr>
          <p:nvPr/>
        </p:nvSpPr>
        <p:spPr>
          <a:xfrm>
            <a:off x="6205006" y="2228683"/>
            <a:ext cx="5117025" cy="322323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b="1" dirty="0">
                <a:solidFill>
                  <a:srgbClr val="B6D1E1"/>
                </a:solidFill>
              </a:rPr>
              <a:t>FRAMGÅNG MED ATT SÄKRA BIDRAGSFINANSIERING</a:t>
            </a:r>
          </a:p>
          <a:p>
            <a:pPr fontAlgn="base">
              <a:buClr>
                <a:srgbClr val="B6D1E1"/>
              </a:buClr>
            </a:pPr>
            <a:r>
              <a:rPr lang="sv" dirty="0"/>
              <a:t>Precis som att baka en kaka, beror en lyckad bidragsansökan på ingredienser (dig och ditt projekt) och att man följer ett bra recept!</a:t>
            </a:r>
          </a:p>
          <a:p>
            <a:pPr fontAlgn="base">
              <a:buClr>
                <a:srgbClr val="B6D1E1"/>
              </a:buClr>
            </a:pPr>
            <a:endParaRPr lang="en-IE" dirty="0"/>
          </a:p>
          <a:p>
            <a:pPr fontAlgn="base">
              <a:buClr>
                <a:srgbClr val="B6D1E1"/>
              </a:buClr>
            </a:pPr>
            <a:r>
              <a:rPr lang="sv" dirty="0"/>
              <a:t>I bilderna som följer delar vi med oss av våra bästa metoder, tips och tricks för att lyckas med dina bidrag. När du har ingredienserna och receptet rätt kan du söka finansiering på lokal, regional och kanske till och med nationell nivå.</a:t>
            </a:r>
            <a:endParaRPr lang="en-US" dirty="0"/>
          </a:p>
        </p:txBody>
      </p:sp>
      <p:cxnSp>
        <p:nvCxnSpPr>
          <p:cNvPr id="3" name="Straight Connector 2">
            <a:extLst>
              <a:ext uri="{FF2B5EF4-FFF2-40B4-BE49-F238E27FC236}">
                <a16:creationId xmlns:a16="http://schemas.microsoft.com/office/drawing/2014/main" id="{FF65711B-EAA9-FE8D-1AD6-540646D45569}"/>
              </a:ext>
            </a:extLst>
          </p:cNvPr>
          <p:cNvCxnSpPr>
            <a:cxnSpLocks/>
          </p:cNvCxnSpPr>
          <p:nvPr/>
        </p:nvCxnSpPr>
        <p:spPr>
          <a:xfrm flipV="1">
            <a:off x="5777127" y="2305364"/>
            <a:ext cx="0" cy="358620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5409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sv" dirty="0"/>
              <a:t>VAR KAN DU HITTA STÖD</a:t>
            </a:r>
            <a:endParaRPr lang="en-GB" dirty="0"/>
          </a:p>
        </p:txBody>
      </p:sp>
      <p:sp>
        <p:nvSpPr>
          <p:cNvPr id="5" name="Text Placeholder 2">
            <a:extLst>
              <a:ext uri="{FF2B5EF4-FFF2-40B4-BE49-F238E27FC236}">
                <a16:creationId xmlns:a16="http://schemas.microsoft.com/office/drawing/2014/main" id="{35E3B565-2C45-4C70-96E0-65FE82E6B186}"/>
              </a:ext>
            </a:extLst>
          </p:cNvPr>
          <p:cNvSpPr txBox="1">
            <a:spLocks/>
          </p:cNvSpPr>
          <p:nvPr/>
        </p:nvSpPr>
        <p:spPr>
          <a:xfrm>
            <a:off x="985045" y="2987886"/>
            <a:ext cx="5786003" cy="322323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sz="2600" dirty="0"/>
              <a:t>Intressant video om vad ett bidrag gör och inte gör.</a:t>
            </a:r>
            <a:endParaRPr lang="en-US" sz="2600" dirty="0"/>
          </a:p>
        </p:txBody>
      </p:sp>
      <p:grpSp>
        <p:nvGrpSpPr>
          <p:cNvPr id="4" name="Group 3">
            <a:extLst>
              <a:ext uri="{FF2B5EF4-FFF2-40B4-BE49-F238E27FC236}">
                <a16:creationId xmlns:a16="http://schemas.microsoft.com/office/drawing/2014/main" id="{F3CE73CE-BD40-C269-C13F-272BA56296F5}"/>
              </a:ext>
            </a:extLst>
          </p:cNvPr>
          <p:cNvGrpSpPr/>
          <p:nvPr/>
        </p:nvGrpSpPr>
        <p:grpSpPr>
          <a:xfrm>
            <a:off x="6848690" y="2574808"/>
            <a:ext cx="5343310" cy="4469172"/>
            <a:chOff x="4308293" y="667658"/>
            <a:chExt cx="6811123" cy="5696857"/>
          </a:xfrm>
        </p:grpSpPr>
        <p:pic>
          <p:nvPicPr>
            <p:cNvPr id="6" name="Picture 5">
              <a:extLst>
                <a:ext uri="{FF2B5EF4-FFF2-40B4-BE49-F238E27FC236}">
                  <a16:creationId xmlns:a16="http://schemas.microsoft.com/office/drawing/2014/main" id="{27D55386-C360-C651-B97E-434E5BE512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7" name="Rectangle 6">
              <a:extLst>
                <a:ext uri="{FF2B5EF4-FFF2-40B4-BE49-F238E27FC236}">
                  <a16:creationId xmlns:a16="http://schemas.microsoft.com/office/drawing/2014/main" id="{A269FA5A-D630-3CD9-3601-474EC416CC3C}"/>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Online Media 1" title="What Is A Grant?">
            <a:hlinkClick r:id="" action="ppaction://media"/>
            <a:extLst>
              <a:ext uri="{FF2B5EF4-FFF2-40B4-BE49-F238E27FC236}">
                <a16:creationId xmlns:a16="http://schemas.microsoft.com/office/drawing/2014/main" id="{C3210F9F-E1FA-E3BE-17B5-53D8144F8656}"/>
              </a:ext>
            </a:extLst>
          </p:cNvPr>
          <p:cNvPicPr>
            <a:picLocks noRot="1" noChangeAspect="1"/>
          </p:cNvPicPr>
          <p:nvPr>
            <a:videoFile r:link="rId1"/>
          </p:nvPr>
        </p:nvPicPr>
        <p:blipFill rotWithShape="1">
          <a:blip r:embed="rId4"/>
          <a:srcRect l="6522" r="6522"/>
          <a:stretch/>
        </p:blipFill>
        <p:spPr>
          <a:xfrm>
            <a:off x="7733654" y="2872805"/>
            <a:ext cx="4458346" cy="2896870"/>
          </a:xfrm>
          <a:prstGeom prst="rect">
            <a:avLst/>
          </a:prstGeom>
        </p:spPr>
      </p:pic>
      <p:grpSp>
        <p:nvGrpSpPr>
          <p:cNvPr id="20" name="Group 19">
            <a:extLst>
              <a:ext uri="{FF2B5EF4-FFF2-40B4-BE49-F238E27FC236}">
                <a16:creationId xmlns:a16="http://schemas.microsoft.com/office/drawing/2014/main" id="{B268B581-7A39-F2AB-F26B-02DC03E6157F}"/>
              </a:ext>
            </a:extLst>
          </p:cNvPr>
          <p:cNvGrpSpPr/>
          <p:nvPr/>
        </p:nvGrpSpPr>
        <p:grpSpPr>
          <a:xfrm rot="584197">
            <a:off x="6063482" y="4353783"/>
            <a:ext cx="1686910" cy="1686910"/>
            <a:chOff x="4240924" y="3373820"/>
            <a:chExt cx="1686910" cy="1686910"/>
          </a:xfrm>
        </p:grpSpPr>
        <p:sp>
          <p:nvSpPr>
            <p:cNvPr id="21" name="Oval 20">
              <a:extLst>
                <a:ext uri="{FF2B5EF4-FFF2-40B4-BE49-F238E27FC236}">
                  <a16:creationId xmlns:a16="http://schemas.microsoft.com/office/drawing/2014/main" id="{58EEFE8F-49B4-DB93-6B4E-6DF8A7717AB2}"/>
                </a:ext>
              </a:extLst>
            </p:cNvPr>
            <p:cNvSpPr/>
            <p:nvPr/>
          </p:nvSpPr>
          <p:spPr>
            <a:xfrm>
              <a:off x="4240924" y="3373820"/>
              <a:ext cx="1686910" cy="1686910"/>
            </a:xfrm>
            <a:prstGeom prst="ellipse">
              <a:avLst/>
            </a:prstGeom>
            <a:solidFill>
              <a:srgbClr val="94C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7D90CB0-4C36-BD47-7B23-55B58B8B869A}"/>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sv" sz="3000" b="0" i="0" u="none" strike="noStrike" dirty="0">
                  <a:solidFill>
                    <a:schemeClr val="bg1"/>
                  </a:solidFill>
                  <a:effectLst/>
                  <a:latin typeface="Calibri" panose="020F0502020204030204" pitchFamily="34" charset="0"/>
                  <a:cs typeface="Calibri" panose="020F0502020204030204" pitchFamily="34" charset="0"/>
                </a:rPr>
                <a:t>Klicka för att </a:t>
              </a:r>
              <a:r>
                <a:rPr lang="sv" sz="3000" b="0" i="0" u="none" strike="noStrike" dirty="0">
                  <a:solidFill>
                    <a:schemeClr val="bg1"/>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visa</a:t>
              </a:r>
              <a:endParaRPr lang="en-GB" sz="3000" b="0" i="0" dirty="0">
                <a:solidFill>
                  <a:schemeClr val="bg1"/>
                </a:solidFill>
                <a:effectLst/>
                <a:latin typeface="Calibri" panose="020F0502020204030204" pitchFamily="34" charset="0"/>
                <a:cs typeface="Calibri" panose="020F0502020204030204" pitchFamily="34" charset="0"/>
              </a:endParaRPr>
            </a:p>
          </p:txBody>
        </p:sp>
      </p:grpSp>
      <p:sp>
        <p:nvSpPr>
          <p:cNvPr id="2" name="Text Placeholder 4">
            <a:extLst>
              <a:ext uri="{FF2B5EF4-FFF2-40B4-BE49-F238E27FC236}">
                <a16:creationId xmlns:a16="http://schemas.microsoft.com/office/drawing/2014/main" id="{960E458F-5D78-B610-24E4-81676A2E3C48}"/>
              </a:ext>
            </a:extLst>
          </p:cNvPr>
          <p:cNvSpPr txBox="1">
            <a:spLocks/>
          </p:cNvSpPr>
          <p:nvPr/>
        </p:nvSpPr>
        <p:spPr>
          <a:xfrm>
            <a:off x="818754" y="1610935"/>
            <a:ext cx="7758653"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LÅGA STARTINVESTERINGAR - BIDRAG</a:t>
            </a:r>
          </a:p>
        </p:txBody>
      </p:sp>
    </p:spTree>
    <p:extLst>
      <p:ext uri="{BB962C8B-B14F-4D97-AF65-F5344CB8AC3E}">
        <p14:creationId xmlns:p14="http://schemas.microsoft.com/office/powerpoint/2010/main" val="67879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4"/>
                                        </p:tgtEl>
                                      </p:cBhvr>
                                    </p:cmd>
                                  </p:childTnLst>
                                </p:cTn>
                              </p:par>
                            </p:childTnLst>
                          </p:cTn>
                        </p:par>
                      </p:childTnLst>
                    </p:cTn>
                  </p:par>
                </p:childTnLst>
              </p:cTn>
              <p:nextCondLst>
                <p:cond evt="onClick" delay="0">
                  <p:tgtEl>
                    <p:spTgt spid="14"/>
                  </p:tgtEl>
                </p:cond>
              </p:nextCondLst>
            </p:seq>
            <p:video>
              <p:cMediaNode vol="80000">
                <p:cTn id="12" fill="hold" display="0">
                  <p:stCondLst>
                    <p:cond delay="indefinite"/>
                  </p:stCondLst>
                </p:cTn>
                <p:tgtEl>
                  <p:spTgt spid="14"/>
                </p:tgtEl>
              </p:cMediaNode>
            </p:vide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sv" dirty="0"/>
              <a:t>VAR KAN DU HITTA STÖD</a:t>
            </a:r>
            <a:endParaRPr lang="en-GB" dirty="0"/>
          </a:p>
        </p:txBody>
      </p:sp>
      <p:sp>
        <p:nvSpPr>
          <p:cNvPr id="5" name="Text Placeholder 2">
            <a:extLst>
              <a:ext uri="{FF2B5EF4-FFF2-40B4-BE49-F238E27FC236}">
                <a16:creationId xmlns:a16="http://schemas.microsoft.com/office/drawing/2014/main" id="{35E3B565-2C45-4C70-96E0-65FE82E6B186}"/>
              </a:ext>
            </a:extLst>
          </p:cNvPr>
          <p:cNvSpPr txBox="1">
            <a:spLocks/>
          </p:cNvSpPr>
          <p:nvPr/>
        </p:nvSpPr>
        <p:spPr>
          <a:xfrm>
            <a:off x="758714" y="2224159"/>
            <a:ext cx="10907188" cy="322323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dirty="0"/>
              <a:t>Finansiärers främsta prioritet är att ert företag är välplanerat och att det kommer att vara hållbart.</a:t>
            </a:r>
          </a:p>
          <a:p>
            <a:pPr fontAlgn="base">
              <a:buClr>
                <a:srgbClr val="B6D1E1"/>
              </a:buClr>
            </a:pPr>
            <a:endParaRPr lang="en-IE" dirty="0"/>
          </a:p>
          <a:p>
            <a:pPr fontAlgn="base">
              <a:buClr>
                <a:srgbClr val="B6D1E1"/>
              </a:buClr>
            </a:pPr>
            <a:r>
              <a:rPr lang="sv" dirty="0"/>
              <a:t>När du gör en effektiv ansökan, var tydlig med vad du behöver finansieringen till…</a:t>
            </a:r>
          </a:p>
          <a:p>
            <a:pPr fontAlgn="base">
              <a:buClr>
                <a:srgbClr val="B6D1E1"/>
              </a:buClr>
            </a:pPr>
            <a:endParaRPr lang="en-IE" dirty="0"/>
          </a:p>
          <a:p>
            <a:pPr marL="342900" indent="-342900">
              <a:buFont typeface="Arial" panose="020B0604020202020204" pitchFamily="34" charset="0"/>
              <a:buChar char="•"/>
            </a:pPr>
            <a:r>
              <a:rPr lang="sv" dirty="0"/>
              <a:t>Startkostnader t.ex. kökshyra, licensiering, första produktionsomgången</a:t>
            </a:r>
          </a:p>
          <a:p>
            <a:pPr marL="342900" indent="-342900">
              <a:buFont typeface="Arial" panose="020B0604020202020204" pitchFamily="34" charset="0"/>
              <a:buChar char="•"/>
            </a:pPr>
            <a:r>
              <a:rPr lang="sv" dirty="0"/>
              <a:t>Ny utrustning eller anläggningar, t.ex. ugnar, förpackningsverktyg, kylning</a:t>
            </a:r>
          </a:p>
          <a:p>
            <a:pPr marL="342900" indent="-342900">
              <a:buFont typeface="Arial" panose="020B0604020202020204" pitchFamily="34" charset="0"/>
              <a:buChar char="•"/>
            </a:pPr>
            <a:r>
              <a:rPr lang="sv" dirty="0"/>
              <a:t>Utveckla ett nytt produktsortiment, t.ex. testversioner, regionala recept, allergenfria alternativ</a:t>
            </a:r>
          </a:p>
          <a:p>
            <a:pPr marL="342900" indent="-342900">
              <a:buFont typeface="Arial" panose="020B0604020202020204" pitchFamily="34" charset="0"/>
              <a:buChar char="•"/>
            </a:pPr>
            <a:r>
              <a:rPr lang="sv" dirty="0"/>
              <a:t>Utbildning och kompetensutveckling, t.ex. livsmedelssäkerhetscertifiering, affärsplanering, marknadsföring i sociala medier</a:t>
            </a:r>
          </a:p>
          <a:p>
            <a:pPr marL="342900" indent="-342900">
              <a:buFont typeface="Arial" panose="020B0604020202020204" pitchFamily="34" charset="0"/>
              <a:buChar char="•"/>
            </a:pPr>
            <a:r>
              <a:rPr lang="sv" dirty="0"/>
              <a:t>Forskning och utveckling, t.ex. tester av hållbarhet, anskaffning av hållbara förpackningar, förädling av recept</a:t>
            </a:r>
          </a:p>
          <a:p>
            <a:pPr fontAlgn="base">
              <a:buClr>
                <a:srgbClr val="B6D1E1"/>
              </a:buClr>
            </a:pPr>
            <a:endParaRPr lang="en-IE" dirty="0"/>
          </a:p>
          <a:p>
            <a:pPr fontAlgn="base">
              <a:buClr>
                <a:srgbClr val="B6D1E1"/>
              </a:buClr>
            </a:pPr>
            <a:endParaRPr lang="en-IE" dirty="0"/>
          </a:p>
          <a:p>
            <a:pPr fontAlgn="base">
              <a:buClr>
                <a:srgbClr val="B6D1E1"/>
              </a:buClr>
            </a:pPr>
            <a:endParaRPr lang="en-US" dirty="0"/>
          </a:p>
        </p:txBody>
      </p:sp>
      <p:sp>
        <p:nvSpPr>
          <p:cNvPr id="2" name="Text Placeholder 4">
            <a:extLst>
              <a:ext uri="{FF2B5EF4-FFF2-40B4-BE49-F238E27FC236}">
                <a16:creationId xmlns:a16="http://schemas.microsoft.com/office/drawing/2014/main" id="{0E9ABA77-2A1F-C026-2178-3759F05830A0}"/>
              </a:ext>
            </a:extLst>
          </p:cNvPr>
          <p:cNvSpPr txBox="1">
            <a:spLocks/>
          </p:cNvSpPr>
          <p:nvPr/>
        </p:nvSpPr>
        <p:spPr>
          <a:xfrm>
            <a:off x="818754" y="1610935"/>
            <a:ext cx="7758653"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LÅGA STARTINVESTERINGAR - BIDRAG</a:t>
            </a:r>
          </a:p>
        </p:txBody>
      </p:sp>
    </p:spTree>
    <p:extLst>
      <p:ext uri="{BB962C8B-B14F-4D97-AF65-F5344CB8AC3E}">
        <p14:creationId xmlns:p14="http://schemas.microsoft.com/office/powerpoint/2010/main" val="16561528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sv" dirty="0"/>
              <a:t>VAR KAN DU HITTA STÖD</a:t>
            </a:r>
            <a:endParaRPr lang="en-GB" dirty="0"/>
          </a:p>
        </p:txBody>
      </p:sp>
      <p:sp>
        <p:nvSpPr>
          <p:cNvPr id="5" name="Text Placeholder 2">
            <a:extLst>
              <a:ext uri="{FF2B5EF4-FFF2-40B4-BE49-F238E27FC236}">
                <a16:creationId xmlns:a16="http://schemas.microsoft.com/office/drawing/2014/main" id="{35E3B565-2C45-4C70-96E0-65FE82E6B186}"/>
              </a:ext>
            </a:extLst>
          </p:cNvPr>
          <p:cNvSpPr txBox="1">
            <a:spLocks/>
          </p:cNvSpPr>
          <p:nvPr/>
        </p:nvSpPr>
        <p:spPr>
          <a:xfrm>
            <a:off x="424065" y="1483533"/>
            <a:ext cx="10275186" cy="3174159"/>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dirty="0"/>
              <a:t>Upp till 50 % av de ansökningar som finansiärer tar emot uppfyller inte deras publicerade kriterier. Som ett absolut minimum bör du läsa de riktlinjer som finansiären publicerar.</a:t>
            </a:r>
          </a:p>
          <a:p>
            <a:pPr fontAlgn="base">
              <a:buClr>
                <a:srgbClr val="B6D1E1"/>
              </a:buClr>
            </a:pPr>
            <a:endParaRPr lang="en-IE" dirty="0"/>
          </a:p>
          <a:p>
            <a:pPr fontAlgn="base">
              <a:buClr>
                <a:srgbClr val="B6D1E1"/>
              </a:buClr>
            </a:pPr>
            <a:r>
              <a:rPr lang="sv" b="1" dirty="0"/>
              <a:t>Tänk på: </a:t>
            </a:r>
            <a:r>
              <a:rPr lang="sv" dirty="0"/>
              <a:t>finansiärens motivation, formatet för att ansöka, finansieringsnivån, deadlines för inlämning, behörighet och beslutsprocessen.</a:t>
            </a:r>
          </a:p>
          <a:p>
            <a:pPr fontAlgn="base">
              <a:buClr>
                <a:srgbClr val="B6D1E1"/>
              </a:buClr>
            </a:pPr>
            <a:endParaRPr lang="en-IE" dirty="0"/>
          </a:p>
          <a:p>
            <a:pPr>
              <a:buNone/>
            </a:pPr>
            <a:r>
              <a:rPr lang="sv" dirty="0"/>
              <a:t>Koppla din finansieringsansökan till </a:t>
            </a:r>
            <a:r>
              <a:rPr lang="sv" b="1" dirty="0"/>
              <a:t>verkliga resultat </a:t>
            </a:r>
            <a:r>
              <a:rPr lang="sv" dirty="0"/>
              <a:t>:</a:t>
            </a:r>
          </a:p>
          <a:p>
            <a:pPr>
              <a:buNone/>
            </a:pPr>
            <a:endParaRPr lang="en-GB" dirty="0"/>
          </a:p>
          <a:p>
            <a:pPr marL="342900" indent="-342900">
              <a:buFont typeface="Arial" panose="020B0604020202020204" pitchFamily="34" charset="0"/>
              <a:buChar char="•"/>
            </a:pPr>
            <a:r>
              <a:rPr lang="sv" dirty="0"/>
              <a:t>Kommer det att hjälpa dig att öka försäljningen?</a:t>
            </a:r>
          </a:p>
          <a:p>
            <a:pPr marL="342900" indent="-342900">
              <a:buFont typeface="Arial" panose="020B0604020202020204" pitchFamily="34" charset="0"/>
              <a:buChar char="•"/>
            </a:pPr>
            <a:r>
              <a:rPr lang="sv" dirty="0"/>
              <a:t>Nå nya kunder?</a:t>
            </a:r>
          </a:p>
          <a:p>
            <a:pPr marL="342900" indent="-342900">
              <a:buFont typeface="Arial" panose="020B0604020202020204" pitchFamily="34" charset="0"/>
              <a:buChar char="•"/>
            </a:pPr>
            <a:r>
              <a:rPr lang="sv" dirty="0"/>
              <a:t>Ge dig själv och kanske andra jobb?</a:t>
            </a:r>
          </a:p>
          <a:p>
            <a:pPr marL="342900" indent="-342900">
              <a:buFont typeface="Arial" panose="020B0604020202020204" pitchFamily="34" charset="0"/>
              <a:buChar char="•"/>
            </a:pPr>
            <a:r>
              <a:rPr lang="sv" dirty="0"/>
              <a:t>Minska avfall eller förbättra hållbarheten?</a:t>
            </a:r>
          </a:p>
          <a:p>
            <a:endParaRPr lang="en-GB" dirty="0"/>
          </a:p>
          <a:p>
            <a:r>
              <a:rPr lang="sv" dirty="0"/>
              <a:t>En tydlig och säker förklaring av hur pengarna kommer att hjälpa dig att växa</a:t>
            </a:r>
          </a:p>
          <a:p>
            <a:r>
              <a:rPr lang="sv" dirty="0"/>
              <a:t>är nyckeln till framgång.</a:t>
            </a:r>
          </a:p>
          <a:p>
            <a:pPr fontAlgn="base">
              <a:buClr>
                <a:srgbClr val="B6D1E1"/>
              </a:buClr>
            </a:pPr>
            <a:endParaRPr lang="en-IE" dirty="0"/>
          </a:p>
          <a:p>
            <a:pPr fontAlgn="base">
              <a:buClr>
                <a:srgbClr val="B6D1E1"/>
              </a:buClr>
            </a:pPr>
            <a:endParaRPr lang="en-IE" dirty="0"/>
          </a:p>
          <a:p>
            <a:pPr fontAlgn="base">
              <a:buClr>
                <a:srgbClr val="B6D1E1"/>
              </a:buClr>
            </a:pPr>
            <a:endParaRPr lang="en-US" dirty="0"/>
          </a:p>
        </p:txBody>
      </p:sp>
      <p:grpSp>
        <p:nvGrpSpPr>
          <p:cNvPr id="3" name="Group 2">
            <a:extLst>
              <a:ext uri="{FF2B5EF4-FFF2-40B4-BE49-F238E27FC236}">
                <a16:creationId xmlns:a16="http://schemas.microsoft.com/office/drawing/2014/main" id="{E30F5BC2-3216-F253-92A2-D692DE0B853B}"/>
              </a:ext>
            </a:extLst>
          </p:cNvPr>
          <p:cNvGrpSpPr/>
          <p:nvPr/>
        </p:nvGrpSpPr>
        <p:grpSpPr>
          <a:xfrm>
            <a:off x="8724264" y="3551035"/>
            <a:ext cx="2669268" cy="1552803"/>
            <a:chOff x="8575675" y="2358219"/>
            <a:chExt cx="3311525" cy="1944688"/>
          </a:xfrm>
        </p:grpSpPr>
        <p:pic>
          <p:nvPicPr>
            <p:cNvPr id="4" name="Picture 3" descr="Icon&#10;&#10;Description automatically generated">
              <a:extLst>
                <a:ext uri="{FF2B5EF4-FFF2-40B4-BE49-F238E27FC236}">
                  <a16:creationId xmlns:a16="http://schemas.microsoft.com/office/drawing/2014/main" id="{1840D711-559E-14FE-A708-9F39D52D0E93}"/>
                </a:ext>
              </a:extLst>
            </p:cNvPr>
            <p:cNvPicPr>
              <a:picLocks noChangeAspect="1"/>
            </p:cNvPicPr>
            <p:nvPr/>
          </p:nvPicPr>
          <p:blipFill>
            <a:blip r:embed="rId2"/>
            <a:stretch>
              <a:fillRect/>
            </a:stretch>
          </p:blipFill>
          <p:spPr>
            <a:xfrm>
              <a:off x="8575675" y="2358219"/>
              <a:ext cx="3311525" cy="1944688"/>
            </a:xfrm>
            <a:prstGeom prst="rect">
              <a:avLst/>
            </a:prstGeom>
          </p:spPr>
        </p:pic>
        <p:pic>
          <p:nvPicPr>
            <p:cNvPr id="11" name="Picture 10" descr="Icon&#10;&#10;Description automatically generated">
              <a:extLst>
                <a:ext uri="{FF2B5EF4-FFF2-40B4-BE49-F238E27FC236}">
                  <a16:creationId xmlns:a16="http://schemas.microsoft.com/office/drawing/2014/main" id="{D171F304-CFA7-9F34-2607-1D674B5B17D9}"/>
                </a:ext>
              </a:extLst>
            </p:cNvPr>
            <p:cNvPicPr>
              <a:picLocks noChangeAspect="1"/>
            </p:cNvPicPr>
            <p:nvPr/>
          </p:nvPicPr>
          <p:blipFill>
            <a:blip r:embed="rId3"/>
            <a:stretch>
              <a:fillRect/>
            </a:stretch>
          </p:blipFill>
          <p:spPr>
            <a:xfrm>
              <a:off x="9326880" y="3330562"/>
              <a:ext cx="309245" cy="337260"/>
            </a:xfrm>
            <a:prstGeom prst="rect">
              <a:avLst/>
            </a:prstGeom>
          </p:spPr>
        </p:pic>
      </p:grpSp>
    </p:spTree>
    <p:extLst>
      <p:ext uri="{BB962C8B-B14F-4D97-AF65-F5344CB8AC3E}">
        <p14:creationId xmlns:p14="http://schemas.microsoft.com/office/powerpoint/2010/main" val="37360785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sv" dirty="0"/>
              <a:t>VAR KAN DU HITTA STÖD</a:t>
            </a:r>
            <a:endParaRPr lang="en-GB" dirty="0"/>
          </a:p>
        </p:txBody>
      </p:sp>
      <p:sp>
        <p:nvSpPr>
          <p:cNvPr id="5" name="Text Placeholder 2">
            <a:extLst>
              <a:ext uri="{FF2B5EF4-FFF2-40B4-BE49-F238E27FC236}">
                <a16:creationId xmlns:a16="http://schemas.microsoft.com/office/drawing/2014/main" id="{35E3B565-2C45-4C70-96E0-65FE82E6B186}"/>
              </a:ext>
            </a:extLst>
          </p:cNvPr>
          <p:cNvSpPr txBox="1">
            <a:spLocks/>
          </p:cNvSpPr>
          <p:nvPr/>
        </p:nvSpPr>
        <p:spPr>
          <a:xfrm>
            <a:off x="384795" y="1335041"/>
            <a:ext cx="11496795" cy="305017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sz="2800" b="1" dirty="0">
                <a:solidFill>
                  <a:srgbClr val="B6D1E1"/>
                </a:solidFill>
              </a:rPr>
              <a:t>BÄSTA TIPSEN</a:t>
            </a:r>
          </a:p>
          <a:p>
            <a:pPr fontAlgn="base">
              <a:buClr>
                <a:srgbClr val="B6D1E1"/>
              </a:buClr>
            </a:pPr>
            <a:endParaRPr lang="en-IE" b="1" dirty="0"/>
          </a:p>
          <a:p>
            <a:pPr fontAlgn="base">
              <a:buClr>
                <a:srgbClr val="B6D1E1"/>
              </a:buClr>
            </a:pPr>
            <a:r>
              <a:rPr lang="sv" b="1" dirty="0"/>
              <a:t>Människor ger till människor</a:t>
            </a:r>
          </a:p>
          <a:p>
            <a:pPr marL="342900" indent="-342900" fontAlgn="base">
              <a:buClr>
                <a:srgbClr val="B6D1E1"/>
              </a:buClr>
              <a:buFont typeface="Arial" panose="020B0604020202020204" pitchFamily="34" charset="0"/>
              <a:buChar char="•"/>
            </a:pPr>
            <a:r>
              <a:rPr lang="sv" dirty="0"/>
              <a:t>Var kreativ och engagerande kring din idé, det här är din chans att sticka ut från mängden. Sälj din idé och fånga läsarens intresse.</a:t>
            </a:r>
          </a:p>
          <a:p>
            <a:pPr marL="342900" indent="-342900" fontAlgn="base">
              <a:buClr>
                <a:srgbClr val="B6D1E1"/>
              </a:buClr>
              <a:buFont typeface="Arial" panose="020B0604020202020204" pitchFamily="34" charset="0"/>
              <a:buChar char="•"/>
            </a:pPr>
            <a:r>
              <a:rPr lang="sv" dirty="0"/>
              <a:t>Bygg upp din trovärdighet och var professionell!</a:t>
            </a:r>
          </a:p>
          <a:p>
            <a:pPr marL="342900" indent="-342900" fontAlgn="base">
              <a:buClr>
                <a:srgbClr val="B6D1E1"/>
              </a:buClr>
              <a:buFont typeface="Arial" panose="020B0604020202020204" pitchFamily="34" charset="0"/>
              <a:buChar char="•"/>
            </a:pPr>
            <a:r>
              <a:rPr lang="sv" dirty="0"/>
              <a:t>En av de främsta anledningarna till att ansökningar får finansiering är att finansiärerna är övertygade om att sökanden är välorganiserad och en kompetent initiativtagare att genomföra det föreslagna projektet.</a:t>
            </a:r>
          </a:p>
          <a:p>
            <a:pPr fontAlgn="base">
              <a:buClr>
                <a:srgbClr val="B6D1E1"/>
              </a:buClr>
            </a:pPr>
            <a:endParaRPr lang="en-IE" dirty="0"/>
          </a:p>
          <a:p>
            <a:pPr fontAlgn="base">
              <a:buClr>
                <a:srgbClr val="B6D1E1"/>
              </a:buClr>
            </a:pPr>
            <a:r>
              <a:rPr lang="sv" b="1" dirty="0"/>
              <a:t>Utgå inte från att finansiären har någon kunskap om din verksamhet eller bakgrund</a:t>
            </a:r>
          </a:p>
          <a:p>
            <a:pPr marL="342900" indent="-342900" fontAlgn="base">
              <a:buClr>
                <a:srgbClr val="B6D1E1"/>
              </a:buClr>
              <a:buFont typeface="Arial" panose="020B0604020202020204" pitchFamily="34" charset="0"/>
              <a:buChar char="•"/>
            </a:pPr>
            <a:r>
              <a:rPr lang="sv" dirty="0"/>
              <a:t>Beskriv ditt projekt sanningsenligt och koncist.</a:t>
            </a:r>
          </a:p>
          <a:p>
            <a:pPr marL="342900" indent="-342900" fontAlgn="base">
              <a:buClr>
                <a:srgbClr val="B6D1E1"/>
              </a:buClr>
              <a:buFont typeface="Arial" panose="020B0604020202020204" pitchFamily="34" charset="0"/>
              <a:buChar char="•"/>
            </a:pPr>
            <a:r>
              <a:rPr lang="sv" dirty="0"/>
              <a:t>Bryt ner applikationens krav i mindre bitar</a:t>
            </a:r>
          </a:p>
          <a:p>
            <a:pPr marL="342900" indent="-342900" fontAlgn="base">
              <a:buClr>
                <a:srgbClr val="B6D1E1"/>
              </a:buClr>
              <a:buFont typeface="Arial" panose="020B0604020202020204" pitchFamily="34" charset="0"/>
              <a:buChar char="•"/>
            </a:pPr>
            <a:r>
              <a:rPr lang="sv" dirty="0"/>
              <a:t>Tänk noga på presentationen; de flesta finansiärer läser många ansökningar och om en ansökan är lättläst och väl presenterad gör det deras liv enklare.</a:t>
            </a:r>
          </a:p>
          <a:p>
            <a:pPr marL="342900" indent="-342900" fontAlgn="base">
              <a:buClr>
                <a:srgbClr val="B6D1E1"/>
              </a:buClr>
              <a:buFont typeface="Arial" panose="020B0604020202020204" pitchFamily="34" charset="0"/>
              <a:buChar char="•"/>
            </a:pPr>
            <a:r>
              <a:rPr lang="sv" dirty="0"/>
              <a:t>Lova inte för mycket – du kommer en dag att behöva leverera.</a:t>
            </a:r>
          </a:p>
          <a:p>
            <a:pPr marL="342900" indent="-342900" fontAlgn="base">
              <a:buClr>
                <a:srgbClr val="B6D1E1"/>
              </a:buClr>
              <a:buFont typeface="Arial" panose="020B0604020202020204" pitchFamily="34" charset="0"/>
              <a:buChar char="•"/>
            </a:pPr>
            <a:r>
              <a:rPr lang="sv" dirty="0"/>
              <a:t>Det tar alltid mycket längre tid att ansöka om medel än man tror!</a:t>
            </a:r>
          </a:p>
          <a:p>
            <a:pPr fontAlgn="base">
              <a:buClr>
                <a:srgbClr val="B6D1E1"/>
              </a:buClr>
            </a:pPr>
            <a:endParaRPr lang="en-US" dirty="0"/>
          </a:p>
        </p:txBody>
      </p:sp>
    </p:spTree>
    <p:extLst>
      <p:ext uri="{BB962C8B-B14F-4D97-AF65-F5344CB8AC3E}">
        <p14:creationId xmlns:p14="http://schemas.microsoft.com/office/powerpoint/2010/main" val="16070696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F2231-2F2F-BDEC-0DB1-47E63FCB16F9}"/>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6A092CA4-68E1-1C66-3669-FB9A882C6E82}"/>
              </a:ext>
            </a:extLst>
          </p:cNvPr>
          <p:cNvSpPr>
            <a:spLocks noGrp="1"/>
          </p:cNvSpPr>
          <p:nvPr>
            <p:ph type="body" sz="quarter" idx="27"/>
          </p:nvPr>
        </p:nvSpPr>
        <p:spPr/>
        <p:txBody>
          <a:bodyPr/>
          <a:lstStyle/>
          <a:p>
            <a:r>
              <a:rPr lang="sv" dirty="0"/>
              <a:t>VAR KAN DU HITTA STÖD</a:t>
            </a:r>
            <a:endParaRPr lang="en-GB" dirty="0"/>
          </a:p>
        </p:txBody>
      </p:sp>
      <p:sp>
        <p:nvSpPr>
          <p:cNvPr id="5" name="Text Placeholder 2">
            <a:extLst>
              <a:ext uri="{FF2B5EF4-FFF2-40B4-BE49-F238E27FC236}">
                <a16:creationId xmlns:a16="http://schemas.microsoft.com/office/drawing/2014/main" id="{54BEC2F0-B5B6-2EFB-81A2-ACA307A3A606}"/>
              </a:ext>
            </a:extLst>
          </p:cNvPr>
          <p:cNvSpPr txBox="1">
            <a:spLocks/>
          </p:cNvSpPr>
          <p:nvPr/>
        </p:nvSpPr>
        <p:spPr>
          <a:xfrm>
            <a:off x="384795" y="1335041"/>
            <a:ext cx="11496795" cy="305017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sz="2800" b="1" dirty="0">
                <a:solidFill>
                  <a:srgbClr val="B6D1E1"/>
                </a:solidFill>
              </a:rPr>
              <a:t>BÄSTA TIPSEN</a:t>
            </a:r>
          </a:p>
          <a:p>
            <a:pPr fontAlgn="base">
              <a:buClr>
                <a:srgbClr val="B6D1E1"/>
              </a:buClr>
            </a:pPr>
            <a:endParaRPr lang="en-IE" b="1" dirty="0"/>
          </a:p>
          <a:p>
            <a:pPr fontAlgn="base">
              <a:buClr>
                <a:srgbClr val="B6D1E1"/>
              </a:buClr>
            </a:pPr>
            <a:r>
              <a:rPr lang="sv" b="1" dirty="0"/>
              <a:t>Kom ihåg att det är konkurrenskraftigt</a:t>
            </a:r>
          </a:p>
          <a:p>
            <a:pPr marL="342900" indent="-342900" fontAlgn="base">
              <a:buClr>
                <a:srgbClr val="B6D1E1"/>
              </a:buClr>
              <a:buFont typeface="Arial" panose="020B0604020202020204" pitchFamily="34" charset="0"/>
              <a:buChar char="•"/>
            </a:pPr>
            <a:r>
              <a:rPr lang="sv" dirty="0"/>
              <a:t>Visa fram din bästa sida</a:t>
            </a:r>
            <a:endParaRPr lang="sv" dirty="0">
              <a:ea typeface="Calibri"/>
              <a:cs typeface="Calibri"/>
            </a:endParaRPr>
          </a:p>
          <a:p>
            <a:pPr marL="342900" indent="-342900" fontAlgn="base">
              <a:buClr>
                <a:srgbClr val="B6D1E1"/>
              </a:buClr>
              <a:buFont typeface="Arial" panose="020B0604020202020204" pitchFamily="34" charset="0"/>
              <a:buChar char="•"/>
            </a:pPr>
            <a:r>
              <a:rPr lang="sv" dirty="0"/>
              <a:t>Skriv din ansökan på ett intressant sätt som fångar energin och andan i ditt projekt (journalistisk stil)</a:t>
            </a:r>
          </a:p>
          <a:p>
            <a:pPr marL="342900" indent="-342900" fontAlgn="base">
              <a:buClr>
                <a:srgbClr val="B6D1E1"/>
              </a:buClr>
              <a:buFont typeface="Arial" panose="020B0604020202020204" pitchFamily="34" charset="0"/>
              <a:buChar char="•"/>
            </a:pPr>
            <a:r>
              <a:rPr lang="sv" dirty="0"/>
              <a:t>Kraften i att bevisa behov. Det räcker inte att säga: ”vi vet … vi tror …”, och stödja det med relevant forskning.</a:t>
            </a:r>
          </a:p>
          <a:p>
            <a:pPr marL="342900" indent="-342900" fontAlgn="base">
              <a:buClr>
                <a:srgbClr val="B6D1E1"/>
              </a:buClr>
              <a:buFont typeface="Arial" panose="020B0604020202020204" pitchFamily="34" charset="0"/>
              <a:buChar char="•"/>
            </a:pPr>
            <a:r>
              <a:rPr lang="sv" dirty="0"/>
              <a:t>Visa att ditt projekt är ett komplement. Det konkurrerar inte med andra – varför du skiljer dig från andra är avgörande.</a:t>
            </a:r>
          </a:p>
          <a:p>
            <a:pPr marL="342900" indent="-342900" fontAlgn="base">
              <a:buClr>
                <a:srgbClr val="B6D1E1"/>
              </a:buClr>
              <a:buFont typeface="Arial" panose="020B0604020202020204" pitchFamily="34" charset="0"/>
              <a:buChar char="•"/>
            </a:pPr>
            <a:r>
              <a:rPr lang="sv" dirty="0"/>
              <a:t>Och sist men inte minst, prata definitivt med finansieringsmyndigheten innan du ansöker.</a:t>
            </a:r>
          </a:p>
          <a:p>
            <a:pPr fontAlgn="base">
              <a:buClr>
                <a:srgbClr val="B6D1E1"/>
              </a:buClr>
            </a:pPr>
            <a:endParaRPr lang="en-US" dirty="0"/>
          </a:p>
        </p:txBody>
      </p:sp>
    </p:spTree>
    <p:extLst>
      <p:ext uri="{BB962C8B-B14F-4D97-AF65-F5344CB8AC3E}">
        <p14:creationId xmlns:p14="http://schemas.microsoft.com/office/powerpoint/2010/main" val="41550653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8F471-724D-9F4E-54E3-8265BD556135}"/>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71BC3009-D773-B91A-A276-8360AED953AB}"/>
              </a:ext>
            </a:extLst>
          </p:cNvPr>
          <p:cNvSpPr>
            <a:spLocks noGrp="1"/>
          </p:cNvSpPr>
          <p:nvPr>
            <p:ph type="body" sz="quarter" idx="27"/>
          </p:nvPr>
        </p:nvSpPr>
        <p:spPr/>
        <p:txBody>
          <a:bodyPr/>
          <a:lstStyle/>
          <a:p>
            <a:r>
              <a:rPr lang="sv" dirty="0"/>
              <a:t>VAR KAN DU HITTA STÖD</a:t>
            </a:r>
            <a:endParaRPr lang="en-GB" dirty="0"/>
          </a:p>
        </p:txBody>
      </p:sp>
      <p:sp>
        <p:nvSpPr>
          <p:cNvPr id="5" name="Text Placeholder 2">
            <a:extLst>
              <a:ext uri="{FF2B5EF4-FFF2-40B4-BE49-F238E27FC236}">
                <a16:creationId xmlns:a16="http://schemas.microsoft.com/office/drawing/2014/main" id="{6A8D0A9B-BC5B-5CAF-6F7C-5FA84B082771}"/>
              </a:ext>
            </a:extLst>
          </p:cNvPr>
          <p:cNvSpPr txBox="1">
            <a:spLocks/>
          </p:cNvSpPr>
          <p:nvPr/>
        </p:nvSpPr>
        <p:spPr>
          <a:xfrm>
            <a:off x="384795" y="1335041"/>
            <a:ext cx="11496795" cy="305017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sz="2800" b="1" dirty="0">
                <a:solidFill>
                  <a:srgbClr val="B6D1E1"/>
                </a:solidFill>
              </a:rPr>
              <a:t>SVERIGE</a:t>
            </a:r>
          </a:p>
          <a:p>
            <a:pPr fontAlgn="base">
              <a:buClr>
                <a:srgbClr val="B6D1E1"/>
              </a:buClr>
            </a:pPr>
            <a:endParaRPr lang="en-IE" b="1" dirty="0"/>
          </a:p>
          <a:p>
            <a:pPr fontAlgn="base">
              <a:buClr>
                <a:srgbClr val="B6D1E1"/>
              </a:buClr>
            </a:pPr>
            <a:endParaRPr lang="en-US" dirty="0"/>
          </a:p>
        </p:txBody>
      </p:sp>
      <p:graphicFrame>
        <p:nvGraphicFramePr>
          <p:cNvPr id="2" name="Table 1">
            <a:extLst>
              <a:ext uri="{FF2B5EF4-FFF2-40B4-BE49-F238E27FC236}">
                <a16:creationId xmlns:a16="http://schemas.microsoft.com/office/drawing/2014/main" id="{D6724415-4C89-04EF-EBFD-A8B4A4EB0222}"/>
              </a:ext>
            </a:extLst>
          </p:cNvPr>
          <p:cNvGraphicFramePr>
            <a:graphicFrameLocks noGrp="1"/>
          </p:cNvGraphicFramePr>
          <p:nvPr>
            <p:extLst>
              <p:ext uri="{D42A27DB-BD31-4B8C-83A1-F6EECF244321}">
                <p14:modId xmlns:p14="http://schemas.microsoft.com/office/powerpoint/2010/main" val="2486504444"/>
              </p:ext>
            </p:extLst>
          </p:nvPr>
        </p:nvGraphicFramePr>
        <p:xfrm>
          <a:off x="630808" y="1816840"/>
          <a:ext cx="10897364" cy="4450689"/>
        </p:xfrm>
        <a:graphic>
          <a:graphicData uri="http://schemas.openxmlformats.org/drawingml/2006/table">
            <a:tbl>
              <a:tblPr/>
              <a:tblGrid>
                <a:gridCol w="1405555">
                  <a:extLst>
                    <a:ext uri="{9D8B030D-6E8A-4147-A177-3AD203B41FA5}">
                      <a16:colId xmlns:a16="http://schemas.microsoft.com/office/drawing/2014/main" val="1617009092"/>
                    </a:ext>
                  </a:extLst>
                </a:gridCol>
                <a:gridCol w="4043127">
                  <a:extLst>
                    <a:ext uri="{9D8B030D-6E8A-4147-A177-3AD203B41FA5}">
                      <a16:colId xmlns:a16="http://schemas.microsoft.com/office/drawing/2014/main" val="3829384549"/>
                    </a:ext>
                  </a:extLst>
                </a:gridCol>
                <a:gridCol w="2724341">
                  <a:extLst>
                    <a:ext uri="{9D8B030D-6E8A-4147-A177-3AD203B41FA5}">
                      <a16:colId xmlns:a16="http://schemas.microsoft.com/office/drawing/2014/main" val="2939049573"/>
                    </a:ext>
                  </a:extLst>
                </a:gridCol>
                <a:gridCol w="2724341">
                  <a:extLst>
                    <a:ext uri="{9D8B030D-6E8A-4147-A177-3AD203B41FA5}">
                      <a16:colId xmlns:a16="http://schemas.microsoft.com/office/drawing/2014/main" val="1534239146"/>
                    </a:ext>
                  </a:extLst>
                </a:gridCol>
              </a:tblGrid>
              <a:tr h="355211">
                <a:tc>
                  <a:txBody>
                    <a:bodyPr/>
                    <a:lstStyle/>
                    <a:p>
                      <a:r>
                        <a:rPr lang="sv" sz="2400" b="1" dirty="0">
                          <a:solidFill>
                            <a:srgbClr val="94C7B0"/>
                          </a:solidFill>
                        </a:rPr>
                        <a:t>Typ</a:t>
                      </a:r>
                    </a:p>
                  </a:txBody>
                  <a:tcPr marL="88803" marR="88803" marT="44401" marB="44401" anchor="ctr">
                    <a:lnL>
                      <a:noFill/>
                    </a:lnL>
                    <a:lnR>
                      <a:noFill/>
                    </a:lnR>
                    <a:lnT>
                      <a:noFill/>
                    </a:lnT>
                    <a:lnB>
                      <a:noFill/>
                    </a:lnB>
                    <a:noFill/>
                  </a:tcPr>
                </a:tc>
                <a:tc>
                  <a:txBody>
                    <a:bodyPr/>
                    <a:lstStyle/>
                    <a:p>
                      <a:r>
                        <a:rPr lang="sv" sz="2400" b="1" dirty="0">
                          <a:solidFill>
                            <a:srgbClr val="94C7B0"/>
                          </a:solidFill>
                        </a:rPr>
                        <a:t>Exempel på bidrag/stöd</a:t>
                      </a:r>
                    </a:p>
                  </a:txBody>
                  <a:tcPr marL="88803" marR="88803" marT="44401" marB="44401" anchor="ctr">
                    <a:lnL>
                      <a:noFill/>
                    </a:lnL>
                    <a:lnR>
                      <a:noFill/>
                    </a:lnR>
                    <a:lnT>
                      <a:noFill/>
                    </a:lnT>
                    <a:lnB>
                      <a:noFill/>
                    </a:lnB>
                    <a:noFill/>
                  </a:tcPr>
                </a:tc>
                <a:tc>
                  <a:txBody>
                    <a:bodyPr/>
                    <a:lstStyle/>
                    <a:p>
                      <a:r>
                        <a:rPr lang="sv" sz="2400" b="1">
                          <a:solidFill>
                            <a:srgbClr val="94C7B0"/>
                          </a:solidFill>
                        </a:rPr>
                        <a:t>Vem erbjuder det</a:t>
                      </a:r>
                    </a:p>
                  </a:txBody>
                  <a:tcPr marL="88803" marR="88803" marT="44401" marB="44401" anchor="ctr">
                    <a:lnL>
                      <a:noFill/>
                    </a:lnL>
                    <a:lnR>
                      <a:noFill/>
                    </a:lnR>
                    <a:lnT>
                      <a:noFill/>
                    </a:lnT>
                    <a:lnB>
                      <a:noFill/>
                    </a:lnB>
                    <a:noFill/>
                  </a:tcPr>
                </a:tc>
                <a:tc>
                  <a:txBody>
                    <a:bodyPr/>
                    <a:lstStyle/>
                    <a:p>
                      <a:r>
                        <a:rPr lang="sv" sz="2400" b="1" dirty="0">
                          <a:solidFill>
                            <a:srgbClr val="94C7B0"/>
                          </a:solidFill>
                        </a:rPr>
                        <a:t>Anteckningar</a:t>
                      </a:r>
                    </a:p>
                  </a:txBody>
                  <a:tcPr marL="88803" marR="88803" marT="44401" marB="44401" anchor="ctr">
                    <a:lnL>
                      <a:noFill/>
                    </a:lnL>
                    <a:lnR>
                      <a:noFill/>
                    </a:lnR>
                    <a:lnT>
                      <a:noFill/>
                    </a:lnT>
                    <a:lnB>
                      <a:noFill/>
                    </a:lnB>
                    <a:noFill/>
                  </a:tcPr>
                </a:tc>
                <a:extLst>
                  <a:ext uri="{0D108BD9-81ED-4DB2-BD59-A6C34878D82A}">
                    <a16:rowId xmlns:a16="http://schemas.microsoft.com/office/drawing/2014/main" val="376656784"/>
                  </a:ext>
                </a:extLst>
              </a:tr>
              <a:tr h="1420845">
                <a:tc>
                  <a:txBody>
                    <a:bodyPr/>
                    <a:lstStyle/>
                    <a:p>
                      <a:r>
                        <a:rPr lang="sv" sz="2400" b="1" dirty="0">
                          <a:solidFill>
                            <a:srgbClr val="B6D1E1"/>
                          </a:solidFill>
                        </a:rPr>
                        <a:t>Lokal</a:t>
                      </a:r>
                      <a:endParaRPr lang="en-IE" sz="2400" dirty="0">
                        <a:solidFill>
                          <a:srgbClr val="B6D1E1"/>
                        </a:solidFill>
                      </a:endParaRPr>
                    </a:p>
                  </a:txBody>
                  <a:tcPr marL="88803" marR="88803" marT="44401" marB="44401" anchor="ctr">
                    <a:lnL>
                      <a:noFill/>
                    </a:lnL>
                    <a:lnR>
                      <a:noFill/>
                    </a:lnR>
                    <a:lnT>
                      <a:noFill/>
                    </a:lnT>
                    <a:lnB>
                      <a:noFill/>
                    </a:lnB>
                    <a:noFill/>
                  </a:tcPr>
                </a:tc>
                <a:tc>
                  <a:txBody>
                    <a:bodyPr/>
                    <a:lstStyle/>
                    <a:p>
                      <a:r>
                        <a:rPr lang="sv" sz="1800" b="1" dirty="0" err="1"/>
                        <a:t>Starta </a:t>
                      </a:r>
                      <a:r>
                        <a:rPr lang="sv" sz="1800" b="1" dirty="0"/>
                        <a:t>Eget </a:t>
                      </a:r>
                      <a:r>
                        <a:rPr lang="sv" sz="1800" b="1" dirty="0" err="1"/>
                        <a:t>Bidrag</a:t>
                      </a:r>
                      <a:endParaRPr lang="en-IE" sz="1800" b="1" dirty="0"/>
                    </a:p>
                  </a:txBody>
                  <a:tcPr marL="88803" marR="88803" marT="44401" marB="44401" anchor="ctr">
                    <a:lnL>
                      <a:noFill/>
                    </a:lnL>
                    <a:lnR>
                      <a:noFill/>
                    </a:lnR>
                    <a:lnT>
                      <a:noFill/>
                    </a:lnT>
                    <a:lnB>
                      <a:noFill/>
                    </a:lnB>
                    <a:noFill/>
                  </a:tcPr>
                </a:tc>
                <a:tc>
                  <a:txBody>
                    <a:bodyPr/>
                    <a:lstStyle/>
                    <a:p>
                      <a:r>
                        <a:rPr lang="sv" sz="1800" dirty="0"/>
                        <a:t>Kommunal Arbetsförmedling (via Arbetsförmedlingen)</a:t>
                      </a:r>
                    </a:p>
                  </a:txBody>
                  <a:tcPr marL="88803" marR="88803" marT="44401" marB="44401" anchor="ctr">
                    <a:lnL>
                      <a:noFill/>
                    </a:lnL>
                    <a:lnR>
                      <a:noFill/>
                    </a:lnR>
                    <a:lnT>
                      <a:noFill/>
                    </a:lnT>
                    <a:lnB>
                      <a:noFill/>
                    </a:lnB>
                    <a:noFill/>
                  </a:tcPr>
                </a:tc>
                <a:tc>
                  <a:txBody>
                    <a:bodyPr/>
                    <a:lstStyle/>
                    <a:p>
                      <a:r>
                        <a:rPr lang="sv" sz="1800" dirty="0"/>
                        <a:t>För arbetslösa som startar företag. Kan inkludera coachning och ekonomiskt stöd.</a:t>
                      </a:r>
                    </a:p>
                  </a:txBody>
                  <a:tcPr marL="88803" marR="88803" marT="44401" marB="44401" anchor="ctr">
                    <a:lnL>
                      <a:noFill/>
                    </a:lnL>
                    <a:lnR>
                      <a:noFill/>
                    </a:lnR>
                    <a:lnT>
                      <a:noFill/>
                    </a:lnT>
                    <a:lnB>
                      <a:noFill/>
                    </a:lnB>
                    <a:noFill/>
                  </a:tcPr>
                </a:tc>
                <a:extLst>
                  <a:ext uri="{0D108BD9-81ED-4DB2-BD59-A6C34878D82A}">
                    <a16:rowId xmlns:a16="http://schemas.microsoft.com/office/drawing/2014/main" val="3319909931"/>
                  </a:ext>
                </a:extLst>
              </a:tr>
              <a:tr h="1420845">
                <a:tc>
                  <a:txBody>
                    <a:bodyPr/>
                    <a:lstStyle/>
                    <a:p>
                      <a:r>
                        <a:rPr lang="sv" sz="2400" b="1">
                          <a:solidFill>
                            <a:srgbClr val="B6D1E1"/>
                          </a:solidFill>
                        </a:rPr>
                        <a:t>Regional</a:t>
                      </a:r>
                      <a:endParaRPr lang="en-IE" sz="2400">
                        <a:solidFill>
                          <a:srgbClr val="B6D1E1"/>
                        </a:solidFill>
                      </a:endParaRPr>
                    </a:p>
                  </a:txBody>
                  <a:tcPr marL="88803" marR="88803" marT="44401" marB="44401" anchor="ctr">
                    <a:lnL>
                      <a:noFill/>
                    </a:lnL>
                    <a:lnR>
                      <a:noFill/>
                    </a:lnR>
                    <a:lnT>
                      <a:noFill/>
                    </a:lnT>
                    <a:lnB>
                      <a:noFill/>
                    </a:lnB>
                    <a:noFill/>
                  </a:tcPr>
                </a:tc>
                <a:tc>
                  <a:txBody>
                    <a:bodyPr/>
                    <a:lstStyle/>
                    <a:p>
                      <a:r>
                        <a:rPr lang="sv" sz="1800" b="1" dirty="0"/>
                        <a:t>ALMI Regionalt stöd</a:t>
                      </a:r>
                    </a:p>
                  </a:txBody>
                  <a:tcPr marL="88803" marR="88803" marT="44401" marB="44401" anchor="ctr">
                    <a:lnL>
                      <a:noFill/>
                    </a:lnL>
                    <a:lnR>
                      <a:noFill/>
                    </a:lnR>
                    <a:lnT>
                      <a:noFill/>
                    </a:lnT>
                    <a:lnB>
                      <a:noFill/>
                    </a:lnB>
                    <a:noFill/>
                  </a:tcPr>
                </a:tc>
                <a:tc>
                  <a:txBody>
                    <a:bodyPr/>
                    <a:lstStyle/>
                    <a:p>
                      <a:r>
                        <a:rPr lang="sv" sz="1800" dirty="0"/>
                        <a:t>ALMI </a:t>
                      </a:r>
                      <a:r>
                        <a:rPr lang="sv" sz="1800" dirty="0" err="1"/>
                        <a:t>Företagspartner</a:t>
                      </a:r>
                      <a:endParaRPr lang="en-IE" sz="1800" dirty="0"/>
                    </a:p>
                  </a:txBody>
                  <a:tcPr marL="88803" marR="88803" marT="44401" marB="44401" anchor="ctr">
                    <a:lnL>
                      <a:noFill/>
                    </a:lnL>
                    <a:lnR>
                      <a:noFill/>
                    </a:lnR>
                    <a:lnT>
                      <a:noFill/>
                    </a:lnT>
                    <a:lnB>
                      <a:noFill/>
                    </a:lnB>
                    <a:noFill/>
                  </a:tcPr>
                </a:tc>
                <a:tc>
                  <a:txBody>
                    <a:bodyPr/>
                    <a:lstStyle/>
                    <a:p>
                      <a:r>
                        <a:rPr lang="sv" sz="1800" dirty="0"/>
                        <a:t>Erbjuder lån och bidrag för utveckling av småföretag, inklusive kvinnliga/migrantgrundare.</a:t>
                      </a:r>
                    </a:p>
                  </a:txBody>
                  <a:tcPr marL="88803" marR="88803" marT="44401" marB="44401" anchor="ctr">
                    <a:lnL>
                      <a:noFill/>
                    </a:lnL>
                    <a:lnR>
                      <a:noFill/>
                    </a:lnR>
                    <a:lnT>
                      <a:noFill/>
                    </a:lnT>
                    <a:lnB>
                      <a:noFill/>
                    </a:lnB>
                    <a:noFill/>
                  </a:tcPr>
                </a:tc>
                <a:extLst>
                  <a:ext uri="{0D108BD9-81ED-4DB2-BD59-A6C34878D82A}">
                    <a16:rowId xmlns:a16="http://schemas.microsoft.com/office/drawing/2014/main" val="3633542305"/>
                  </a:ext>
                </a:extLst>
              </a:tr>
              <a:tr h="1154437">
                <a:tc>
                  <a:txBody>
                    <a:bodyPr/>
                    <a:lstStyle/>
                    <a:p>
                      <a:r>
                        <a:rPr lang="sv" sz="2400" b="1" dirty="0">
                          <a:solidFill>
                            <a:srgbClr val="B6D1E1"/>
                          </a:solidFill>
                        </a:rPr>
                        <a:t>Nationell</a:t>
                      </a:r>
                      <a:endParaRPr lang="en-IE" sz="2400" dirty="0">
                        <a:solidFill>
                          <a:srgbClr val="B6D1E1"/>
                        </a:solidFill>
                      </a:endParaRPr>
                    </a:p>
                  </a:txBody>
                  <a:tcPr marL="88803" marR="88803" marT="44401" marB="44401" anchor="ctr">
                    <a:lnL>
                      <a:noFill/>
                    </a:lnL>
                    <a:lnR>
                      <a:noFill/>
                    </a:lnR>
                    <a:lnT>
                      <a:noFill/>
                    </a:lnT>
                    <a:lnB>
                      <a:noFill/>
                    </a:lnB>
                    <a:noFill/>
                  </a:tcPr>
                </a:tc>
                <a:tc>
                  <a:txBody>
                    <a:bodyPr/>
                    <a:lstStyle/>
                    <a:p>
                      <a:r>
                        <a:rPr lang="sv" sz="1800" b="1" dirty="0" err="1"/>
                        <a:t>Tillväxtverket </a:t>
                      </a:r>
                      <a:r>
                        <a:rPr lang="sv" sz="1800" b="1" dirty="0"/>
                        <a:t>(Tillväxtverket)</a:t>
                      </a:r>
                    </a:p>
                  </a:txBody>
                  <a:tcPr marL="88803" marR="88803" marT="44401" marB="44401" anchor="ctr">
                    <a:lnL>
                      <a:noFill/>
                    </a:lnL>
                    <a:lnR>
                      <a:noFill/>
                    </a:lnR>
                    <a:lnT>
                      <a:noFill/>
                    </a:lnT>
                    <a:lnB>
                      <a:noFill/>
                    </a:lnB>
                    <a:noFill/>
                  </a:tcPr>
                </a:tc>
                <a:tc>
                  <a:txBody>
                    <a:bodyPr/>
                    <a:lstStyle/>
                    <a:p>
                      <a:r>
                        <a:rPr lang="sv" sz="1800"/>
                        <a:t>Myndighet</a:t>
                      </a:r>
                    </a:p>
                  </a:txBody>
                  <a:tcPr marL="88803" marR="88803" marT="44401" marB="44401" anchor="ctr">
                    <a:lnL>
                      <a:noFill/>
                    </a:lnL>
                    <a:lnR>
                      <a:noFill/>
                    </a:lnR>
                    <a:lnT>
                      <a:noFill/>
                    </a:lnT>
                    <a:lnB>
                      <a:noFill/>
                    </a:lnB>
                    <a:noFill/>
                  </a:tcPr>
                </a:tc>
                <a:tc>
                  <a:txBody>
                    <a:bodyPr/>
                    <a:lstStyle/>
                    <a:p>
                      <a:r>
                        <a:rPr lang="sv" sz="1800" dirty="0"/>
                        <a:t>Erbjuder utlysningar och stödprogram inriktade på innovation och jämlikhet.</a:t>
                      </a:r>
                    </a:p>
                  </a:txBody>
                  <a:tcPr marL="88803" marR="88803" marT="44401" marB="44401" anchor="ctr">
                    <a:lnL>
                      <a:noFill/>
                    </a:lnL>
                    <a:lnR>
                      <a:noFill/>
                    </a:lnR>
                    <a:lnT>
                      <a:noFill/>
                    </a:lnT>
                    <a:lnB>
                      <a:noFill/>
                    </a:lnB>
                    <a:noFill/>
                  </a:tcPr>
                </a:tc>
                <a:extLst>
                  <a:ext uri="{0D108BD9-81ED-4DB2-BD59-A6C34878D82A}">
                    <a16:rowId xmlns:a16="http://schemas.microsoft.com/office/drawing/2014/main" val="1788017124"/>
                  </a:ext>
                </a:extLst>
              </a:tr>
            </a:tbl>
          </a:graphicData>
        </a:graphic>
      </p:graphicFrame>
    </p:spTree>
    <p:extLst>
      <p:ext uri="{BB962C8B-B14F-4D97-AF65-F5344CB8AC3E}">
        <p14:creationId xmlns:p14="http://schemas.microsoft.com/office/powerpoint/2010/main" val="42936507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27A14-C89D-FDF8-C07E-15CE89805DF6}"/>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87D2CE8D-A57A-31EB-A678-4E4DD2ABC810}"/>
              </a:ext>
            </a:extLst>
          </p:cNvPr>
          <p:cNvSpPr>
            <a:spLocks noGrp="1"/>
          </p:cNvSpPr>
          <p:nvPr>
            <p:ph type="body" sz="quarter" idx="27"/>
          </p:nvPr>
        </p:nvSpPr>
        <p:spPr/>
        <p:txBody>
          <a:bodyPr/>
          <a:lstStyle/>
          <a:p>
            <a:r>
              <a:rPr lang="sv" dirty="0"/>
              <a:t>VAR KAN DU HITTA STÖD</a:t>
            </a:r>
            <a:endParaRPr lang="en-GB" dirty="0"/>
          </a:p>
        </p:txBody>
      </p:sp>
      <p:sp>
        <p:nvSpPr>
          <p:cNvPr id="5" name="Text Placeholder 2">
            <a:extLst>
              <a:ext uri="{FF2B5EF4-FFF2-40B4-BE49-F238E27FC236}">
                <a16:creationId xmlns:a16="http://schemas.microsoft.com/office/drawing/2014/main" id="{AEB7320C-2C0A-9916-57A6-A22007A52861}"/>
              </a:ext>
            </a:extLst>
          </p:cNvPr>
          <p:cNvSpPr txBox="1">
            <a:spLocks/>
          </p:cNvSpPr>
          <p:nvPr/>
        </p:nvSpPr>
        <p:spPr>
          <a:xfrm>
            <a:off x="384795" y="1335041"/>
            <a:ext cx="11496795" cy="305017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sz="2800" b="1" dirty="0">
                <a:solidFill>
                  <a:srgbClr val="B6D1E1"/>
                </a:solidFill>
              </a:rPr>
              <a:t>IRLAND</a:t>
            </a:r>
          </a:p>
          <a:p>
            <a:pPr fontAlgn="base">
              <a:buClr>
                <a:srgbClr val="B6D1E1"/>
              </a:buClr>
            </a:pPr>
            <a:endParaRPr lang="en-IE" b="1" dirty="0"/>
          </a:p>
          <a:p>
            <a:pPr fontAlgn="base">
              <a:buClr>
                <a:srgbClr val="B6D1E1"/>
              </a:buClr>
            </a:pPr>
            <a:endParaRPr lang="en-US" dirty="0"/>
          </a:p>
        </p:txBody>
      </p:sp>
      <p:graphicFrame>
        <p:nvGraphicFramePr>
          <p:cNvPr id="3" name="Table 2">
            <a:extLst>
              <a:ext uri="{FF2B5EF4-FFF2-40B4-BE49-F238E27FC236}">
                <a16:creationId xmlns:a16="http://schemas.microsoft.com/office/drawing/2014/main" id="{038DDBD6-6223-5902-A2F9-F9DD1490E733}"/>
              </a:ext>
            </a:extLst>
          </p:cNvPr>
          <p:cNvGraphicFramePr>
            <a:graphicFrameLocks noGrp="1"/>
          </p:cNvGraphicFramePr>
          <p:nvPr>
            <p:extLst>
              <p:ext uri="{D42A27DB-BD31-4B8C-83A1-F6EECF244321}">
                <p14:modId xmlns:p14="http://schemas.microsoft.com/office/powerpoint/2010/main" val="3546375126"/>
              </p:ext>
            </p:extLst>
          </p:nvPr>
        </p:nvGraphicFramePr>
        <p:xfrm>
          <a:off x="820732" y="1762802"/>
          <a:ext cx="10837868" cy="4845513"/>
        </p:xfrm>
        <a:graphic>
          <a:graphicData uri="http://schemas.openxmlformats.org/drawingml/2006/table">
            <a:tbl>
              <a:tblPr/>
              <a:tblGrid>
                <a:gridCol w="1418203">
                  <a:extLst>
                    <a:ext uri="{9D8B030D-6E8A-4147-A177-3AD203B41FA5}">
                      <a16:colId xmlns:a16="http://schemas.microsoft.com/office/drawing/2014/main" val="1693927876"/>
                    </a:ext>
                  </a:extLst>
                </a:gridCol>
                <a:gridCol w="2998694">
                  <a:extLst>
                    <a:ext uri="{9D8B030D-6E8A-4147-A177-3AD203B41FA5}">
                      <a16:colId xmlns:a16="http://schemas.microsoft.com/office/drawing/2014/main" val="3377810947"/>
                    </a:ext>
                  </a:extLst>
                </a:gridCol>
                <a:gridCol w="2286000">
                  <a:extLst>
                    <a:ext uri="{9D8B030D-6E8A-4147-A177-3AD203B41FA5}">
                      <a16:colId xmlns:a16="http://schemas.microsoft.com/office/drawing/2014/main" val="232496605"/>
                    </a:ext>
                  </a:extLst>
                </a:gridCol>
                <a:gridCol w="4134971">
                  <a:extLst>
                    <a:ext uri="{9D8B030D-6E8A-4147-A177-3AD203B41FA5}">
                      <a16:colId xmlns:a16="http://schemas.microsoft.com/office/drawing/2014/main" val="3696642391"/>
                    </a:ext>
                  </a:extLst>
                </a:gridCol>
              </a:tblGrid>
              <a:tr h="316461">
                <a:tc>
                  <a:txBody>
                    <a:bodyPr/>
                    <a:lstStyle/>
                    <a:p>
                      <a:r>
                        <a:rPr lang="sv" sz="2400" b="1" dirty="0">
                          <a:solidFill>
                            <a:srgbClr val="B6D1E1"/>
                          </a:solidFill>
                        </a:rPr>
                        <a:t>Typ</a:t>
                      </a:r>
                    </a:p>
                  </a:txBody>
                  <a:tcPr marL="79115" marR="79115" marT="39558" marB="39558" anchor="ctr">
                    <a:lnL>
                      <a:noFill/>
                    </a:lnL>
                    <a:lnR>
                      <a:noFill/>
                    </a:lnR>
                    <a:lnT>
                      <a:noFill/>
                    </a:lnT>
                    <a:lnB>
                      <a:noFill/>
                    </a:lnB>
                    <a:noFill/>
                  </a:tcPr>
                </a:tc>
                <a:tc>
                  <a:txBody>
                    <a:bodyPr/>
                    <a:lstStyle/>
                    <a:p>
                      <a:r>
                        <a:rPr lang="sv" sz="2400" b="1" dirty="0">
                          <a:solidFill>
                            <a:srgbClr val="B6D1E1"/>
                          </a:solidFill>
                        </a:rPr>
                        <a:t>Exempel på bidrag/stöd</a:t>
                      </a:r>
                    </a:p>
                  </a:txBody>
                  <a:tcPr marL="79115" marR="79115" marT="39558" marB="39558" anchor="ctr">
                    <a:lnL>
                      <a:noFill/>
                    </a:lnL>
                    <a:lnR>
                      <a:noFill/>
                    </a:lnR>
                    <a:lnT>
                      <a:noFill/>
                    </a:lnT>
                    <a:lnB>
                      <a:noFill/>
                    </a:lnB>
                    <a:noFill/>
                  </a:tcPr>
                </a:tc>
                <a:tc>
                  <a:txBody>
                    <a:bodyPr/>
                    <a:lstStyle/>
                    <a:p>
                      <a:r>
                        <a:rPr lang="sv" sz="2400" b="1" dirty="0">
                          <a:solidFill>
                            <a:srgbClr val="B6D1E1"/>
                          </a:solidFill>
                        </a:rPr>
                        <a:t>Vem erbjuder det</a:t>
                      </a:r>
                    </a:p>
                  </a:txBody>
                  <a:tcPr marL="79115" marR="79115" marT="39558" marB="39558" anchor="ctr">
                    <a:lnL>
                      <a:noFill/>
                    </a:lnL>
                    <a:lnR>
                      <a:noFill/>
                    </a:lnR>
                    <a:lnT>
                      <a:noFill/>
                    </a:lnT>
                    <a:lnB>
                      <a:noFill/>
                    </a:lnB>
                    <a:noFill/>
                  </a:tcPr>
                </a:tc>
                <a:tc>
                  <a:txBody>
                    <a:bodyPr/>
                    <a:lstStyle/>
                    <a:p>
                      <a:r>
                        <a:rPr lang="sv" sz="2400" b="1" dirty="0">
                          <a:solidFill>
                            <a:srgbClr val="B6D1E1"/>
                          </a:solidFill>
                        </a:rPr>
                        <a:t>Anteckningar</a:t>
                      </a:r>
                    </a:p>
                  </a:txBody>
                  <a:tcPr marL="79115" marR="79115" marT="39558" marB="39558" anchor="ctr">
                    <a:lnL>
                      <a:noFill/>
                    </a:lnL>
                    <a:lnR>
                      <a:noFill/>
                    </a:lnR>
                    <a:lnT>
                      <a:noFill/>
                    </a:lnT>
                    <a:lnB>
                      <a:noFill/>
                    </a:lnB>
                    <a:noFill/>
                  </a:tcPr>
                </a:tc>
                <a:extLst>
                  <a:ext uri="{0D108BD9-81ED-4DB2-BD59-A6C34878D82A}">
                    <a16:rowId xmlns:a16="http://schemas.microsoft.com/office/drawing/2014/main" val="1422705343"/>
                  </a:ext>
                </a:extLst>
              </a:tr>
              <a:tr h="1265844">
                <a:tc>
                  <a:txBody>
                    <a:bodyPr/>
                    <a:lstStyle/>
                    <a:p>
                      <a:r>
                        <a:rPr lang="sv" sz="2400" b="1" dirty="0">
                          <a:solidFill>
                            <a:srgbClr val="94C7B0"/>
                          </a:solidFill>
                        </a:rPr>
                        <a:t>Lokal</a:t>
                      </a:r>
                      <a:endParaRPr lang="en-IE" sz="2400" dirty="0">
                        <a:solidFill>
                          <a:srgbClr val="94C7B0"/>
                        </a:solidFill>
                      </a:endParaRPr>
                    </a:p>
                  </a:txBody>
                  <a:tcPr marL="79115" marR="79115" marT="39558" marB="39558" anchor="ctr">
                    <a:lnL>
                      <a:noFill/>
                    </a:lnL>
                    <a:lnR>
                      <a:noFill/>
                    </a:lnR>
                    <a:lnT>
                      <a:noFill/>
                    </a:lnT>
                    <a:lnB>
                      <a:noFill/>
                    </a:lnB>
                    <a:noFill/>
                  </a:tcPr>
                </a:tc>
                <a:tc>
                  <a:txBody>
                    <a:bodyPr/>
                    <a:lstStyle/>
                    <a:p>
                      <a:r>
                        <a:rPr lang="sv" sz="1800" b="1" dirty="0"/>
                        <a:t>Bidrag till genomförbarhetsstudie</a:t>
                      </a:r>
                    </a:p>
                  </a:txBody>
                  <a:tcPr marL="79115" marR="79115" marT="39558" marB="39558" anchor="ctr">
                    <a:lnL>
                      <a:noFill/>
                    </a:lnL>
                    <a:lnR>
                      <a:noFill/>
                    </a:lnR>
                    <a:lnT>
                      <a:noFill/>
                    </a:lnT>
                    <a:lnB>
                      <a:noFill/>
                    </a:lnB>
                    <a:noFill/>
                  </a:tcPr>
                </a:tc>
                <a:tc>
                  <a:txBody>
                    <a:bodyPr/>
                    <a:lstStyle/>
                    <a:p>
                      <a:r>
                        <a:rPr lang="sv" sz="1800" dirty="0"/>
                        <a:t>Lokalt företagskontor (LEO)</a:t>
                      </a:r>
                    </a:p>
                  </a:txBody>
                  <a:tcPr marL="79115" marR="79115" marT="39558" marB="39558" anchor="ctr">
                    <a:lnL>
                      <a:noFill/>
                    </a:lnL>
                    <a:lnR>
                      <a:noFill/>
                    </a:lnR>
                    <a:lnT>
                      <a:noFill/>
                    </a:lnT>
                    <a:lnB>
                      <a:noFill/>
                    </a:lnB>
                    <a:noFill/>
                  </a:tcPr>
                </a:tc>
                <a:tc>
                  <a:txBody>
                    <a:bodyPr/>
                    <a:lstStyle/>
                    <a:p>
                      <a:r>
                        <a:rPr lang="sv" sz="1800" dirty="0"/>
                        <a:t>Stödjer forskning, marknadsanalys och testning av nya produktidéer – perfekt för livsmedelskoncept i tidiga skeden.</a:t>
                      </a:r>
                    </a:p>
                  </a:txBody>
                  <a:tcPr marL="79115" marR="79115" marT="39558" marB="39558" anchor="ctr">
                    <a:lnL>
                      <a:noFill/>
                    </a:lnL>
                    <a:lnR>
                      <a:noFill/>
                    </a:lnR>
                    <a:lnT>
                      <a:noFill/>
                    </a:lnT>
                    <a:lnB>
                      <a:noFill/>
                    </a:lnB>
                    <a:noFill/>
                  </a:tcPr>
                </a:tc>
                <a:extLst>
                  <a:ext uri="{0D108BD9-81ED-4DB2-BD59-A6C34878D82A}">
                    <a16:rowId xmlns:a16="http://schemas.microsoft.com/office/drawing/2014/main" val="1171554119"/>
                  </a:ext>
                </a:extLst>
              </a:tr>
              <a:tr h="1265844">
                <a:tc>
                  <a:txBody>
                    <a:bodyPr/>
                    <a:lstStyle/>
                    <a:p>
                      <a:r>
                        <a:rPr lang="sv" sz="2400" b="1">
                          <a:solidFill>
                            <a:srgbClr val="94C7B0"/>
                          </a:solidFill>
                        </a:rPr>
                        <a:t>Regional</a:t>
                      </a:r>
                      <a:endParaRPr lang="en-IE" sz="2400">
                        <a:solidFill>
                          <a:srgbClr val="94C7B0"/>
                        </a:solidFill>
                      </a:endParaRPr>
                    </a:p>
                  </a:txBody>
                  <a:tcPr marL="79115" marR="79115" marT="39558" marB="39558" anchor="ctr">
                    <a:lnL>
                      <a:noFill/>
                    </a:lnL>
                    <a:lnR>
                      <a:noFill/>
                    </a:lnR>
                    <a:lnT>
                      <a:noFill/>
                    </a:lnT>
                    <a:lnB>
                      <a:noFill/>
                    </a:lnB>
                    <a:noFill/>
                  </a:tcPr>
                </a:tc>
                <a:tc>
                  <a:txBody>
                    <a:bodyPr/>
                    <a:lstStyle/>
                    <a:p>
                      <a:r>
                        <a:rPr lang="sv" sz="1800" b="1" dirty="0"/>
                        <a:t>Priming Grant</a:t>
                      </a:r>
                    </a:p>
                  </a:txBody>
                  <a:tcPr marL="79115" marR="79115" marT="39558" marB="39558" anchor="ctr">
                    <a:lnL>
                      <a:noFill/>
                    </a:lnL>
                    <a:lnR>
                      <a:noFill/>
                    </a:lnR>
                    <a:lnT>
                      <a:noFill/>
                    </a:lnT>
                    <a:lnB>
                      <a:noFill/>
                    </a:lnB>
                    <a:noFill/>
                  </a:tcPr>
                </a:tc>
                <a:tc>
                  <a:txBody>
                    <a:bodyPr/>
                    <a:lstStyle/>
                    <a:p>
                      <a:r>
                        <a:rPr lang="sv" sz="1800" dirty="0"/>
                        <a:t>LEO (regionalt baserad)</a:t>
                      </a:r>
                    </a:p>
                  </a:txBody>
                  <a:tcPr marL="79115" marR="79115" marT="39558" marB="39558" anchor="ctr">
                    <a:lnL>
                      <a:noFill/>
                    </a:lnL>
                    <a:lnR>
                      <a:noFill/>
                    </a:lnR>
                    <a:lnT>
                      <a:noFill/>
                    </a:lnT>
                    <a:lnB>
                      <a:noFill/>
                    </a:lnB>
                    <a:noFill/>
                  </a:tcPr>
                </a:tc>
                <a:tc>
                  <a:txBody>
                    <a:bodyPr/>
                    <a:lstStyle/>
                    <a:p>
                      <a:r>
                        <a:rPr lang="sv" sz="1800" dirty="0"/>
                        <a:t>Riktar sig till mikroföretag (under 10 anställda) som startar ett företag – täcker kapital-, löne- och etableringskostnader.</a:t>
                      </a:r>
                    </a:p>
                  </a:txBody>
                  <a:tcPr marL="79115" marR="79115" marT="39558" marB="39558" anchor="ctr">
                    <a:lnL>
                      <a:noFill/>
                    </a:lnL>
                    <a:lnR>
                      <a:noFill/>
                    </a:lnR>
                    <a:lnT>
                      <a:noFill/>
                    </a:lnT>
                    <a:lnB>
                      <a:noFill/>
                    </a:lnB>
                    <a:noFill/>
                  </a:tcPr>
                </a:tc>
                <a:extLst>
                  <a:ext uri="{0D108BD9-81ED-4DB2-BD59-A6C34878D82A}">
                    <a16:rowId xmlns:a16="http://schemas.microsoft.com/office/drawing/2014/main" val="3548341372"/>
                  </a:ext>
                </a:extLst>
              </a:tr>
              <a:tr h="1503189">
                <a:tc>
                  <a:txBody>
                    <a:bodyPr/>
                    <a:lstStyle/>
                    <a:p>
                      <a:r>
                        <a:rPr lang="sv" sz="2400" b="1" dirty="0">
                          <a:solidFill>
                            <a:srgbClr val="94C7B0"/>
                          </a:solidFill>
                        </a:rPr>
                        <a:t>Nationell</a:t>
                      </a:r>
                      <a:endParaRPr lang="en-IE" sz="2400" dirty="0">
                        <a:solidFill>
                          <a:srgbClr val="94C7B0"/>
                        </a:solidFill>
                      </a:endParaRPr>
                    </a:p>
                  </a:txBody>
                  <a:tcPr marL="79115" marR="79115" marT="39558" marB="39558" anchor="ctr">
                    <a:lnL>
                      <a:noFill/>
                    </a:lnL>
                    <a:lnR>
                      <a:noFill/>
                    </a:lnR>
                    <a:lnT>
                      <a:noFill/>
                    </a:lnT>
                    <a:lnB>
                      <a:noFill/>
                    </a:lnB>
                    <a:noFill/>
                  </a:tcPr>
                </a:tc>
                <a:tc>
                  <a:txBody>
                    <a:bodyPr/>
                    <a:lstStyle/>
                    <a:p>
                      <a:r>
                        <a:rPr lang="sv" sz="1800" b="1" dirty="0"/>
                        <a:t>Enterprise Ireland – Nya gränser / Innovationskuponger</a:t>
                      </a:r>
                    </a:p>
                  </a:txBody>
                  <a:tcPr marL="79115" marR="79115" marT="39558" marB="39558" anchor="ctr">
                    <a:lnL>
                      <a:noFill/>
                    </a:lnL>
                    <a:lnR>
                      <a:noFill/>
                    </a:lnR>
                    <a:lnT>
                      <a:noFill/>
                    </a:lnT>
                    <a:lnB>
                      <a:noFill/>
                    </a:lnB>
                    <a:noFill/>
                  </a:tcPr>
                </a:tc>
                <a:tc>
                  <a:txBody>
                    <a:bodyPr/>
                    <a:lstStyle/>
                    <a:p>
                      <a:r>
                        <a:rPr lang="sv" sz="1800"/>
                        <a:t>Enterprise Ireland</a:t>
                      </a:r>
                    </a:p>
                  </a:txBody>
                  <a:tcPr marL="79115" marR="79115" marT="39558" marB="39558" anchor="ctr">
                    <a:lnL>
                      <a:noFill/>
                    </a:lnL>
                    <a:lnR>
                      <a:noFill/>
                    </a:lnR>
                    <a:lnT>
                      <a:noFill/>
                    </a:lnT>
                    <a:lnB>
                      <a:noFill/>
                    </a:lnB>
                    <a:noFill/>
                  </a:tcPr>
                </a:tc>
                <a:tc>
                  <a:txBody>
                    <a:bodyPr/>
                    <a:lstStyle/>
                    <a:p>
                      <a:r>
                        <a:rPr lang="sv" sz="1800" dirty="0"/>
                        <a:t>Nationell finansiering och utbildning för nystartade företag med hög tillväxtpotential, inklusive innovation inom livsmedelsprodukter och marknadsexpansion.</a:t>
                      </a:r>
                    </a:p>
                  </a:txBody>
                  <a:tcPr marL="79115" marR="79115" marT="39558" marB="39558" anchor="ctr">
                    <a:lnL>
                      <a:noFill/>
                    </a:lnL>
                    <a:lnR>
                      <a:noFill/>
                    </a:lnR>
                    <a:lnT>
                      <a:noFill/>
                    </a:lnT>
                    <a:lnB>
                      <a:noFill/>
                    </a:lnB>
                    <a:noFill/>
                  </a:tcPr>
                </a:tc>
                <a:extLst>
                  <a:ext uri="{0D108BD9-81ED-4DB2-BD59-A6C34878D82A}">
                    <a16:rowId xmlns:a16="http://schemas.microsoft.com/office/drawing/2014/main" val="2557164616"/>
                  </a:ext>
                </a:extLst>
              </a:tr>
            </a:tbl>
          </a:graphicData>
        </a:graphic>
      </p:graphicFrame>
    </p:spTree>
    <p:extLst>
      <p:ext uri="{BB962C8B-B14F-4D97-AF65-F5344CB8AC3E}">
        <p14:creationId xmlns:p14="http://schemas.microsoft.com/office/powerpoint/2010/main" val="1681693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KOMMER DITT FÖRETAG ATT VARA LIVSDUGLIGT?</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615205" y="1538287"/>
            <a:ext cx="3350702"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dirty="0"/>
              <a:t>Utan att verkligen känna till dina kostnader kan du inte veta om du kommer att gå med vinst eller inte. Många startar företag och omsätter dem av misstag för att få vinst.</a:t>
            </a:r>
          </a:p>
          <a:p>
            <a:pPr>
              <a:buClr>
                <a:srgbClr val="B6D1E1"/>
              </a:buClr>
            </a:pPr>
            <a:endParaRPr lang="en-US" dirty="0"/>
          </a:p>
          <a:p>
            <a:pPr>
              <a:buClr>
                <a:srgbClr val="B6D1E1"/>
              </a:buClr>
            </a:pPr>
            <a:r>
              <a:rPr lang="sv" b="1" dirty="0"/>
              <a:t>Låt oss vara tydliga…</a:t>
            </a:r>
          </a:p>
          <a:p>
            <a:pPr>
              <a:buClr>
                <a:srgbClr val="B6D1E1"/>
              </a:buClr>
            </a:pPr>
            <a:endParaRPr lang="en-US" dirty="0"/>
          </a:p>
        </p:txBody>
      </p:sp>
      <p:sp>
        <p:nvSpPr>
          <p:cNvPr id="6" name="Text Placeholder 7">
            <a:extLst>
              <a:ext uri="{FF2B5EF4-FFF2-40B4-BE49-F238E27FC236}">
                <a16:creationId xmlns:a16="http://schemas.microsoft.com/office/drawing/2014/main" id="{4BC5934A-E1E4-DCF8-26DF-8E14CF7D0920}"/>
              </a:ext>
            </a:extLst>
          </p:cNvPr>
          <p:cNvSpPr txBox="1">
            <a:spLocks/>
          </p:cNvSpPr>
          <p:nvPr/>
        </p:nvSpPr>
        <p:spPr>
          <a:xfrm>
            <a:off x="4955583" y="1712828"/>
            <a:ext cx="6540285"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Clr>
                <a:srgbClr val="B6D1E1"/>
              </a:buClr>
              <a:buFont typeface="Arial" panose="020B0604020202020204" pitchFamily="34" charset="0"/>
              <a:buChar char="•"/>
            </a:pPr>
            <a:r>
              <a:rPr lang="sv" b="1" dirty="0">
                <a:solidFill>
                  <a:srgbClr val="94C7B0"/>
                </a:solidFill>
              </a:rPr>
              <a:t>Kostnad </a:t>
            </a:r>
            <a:r>
              <a:rPr lang="sv" dirty="0"/>
              <a:t>– den summa det tar för dig att producera produkten eller tjänsten för försäljning</a:t>
            </a:r>
          </a:p>
          <a:p>
            <a:pPr marL="342900" indent="-342900">
              <a:buClr>
                <a:srgbClr val="B6D1E1"/>
              </a:buClr>
              <a:buFont typeface="Arial" panose="020B0604020202020204" pitchFamily="34" charset="0"/>
              <a:buChar char="•"/>
            </a:pPr>
            <a:r>
              <a:rPr lang="sv" b="1" dirty="0">
                <a:solidFill>
                  <a:srgbClr val="94C7B0"/>
                </a:solidFill>
              </a:rPr>
              <a:t>Pris</a:t>
            </a:r>
            <a:r>
              <a:rPr lang="sv" b="1" dirty="0"/>
              <a:t> </a:t>
            </a:r>
            <a:r>
              <a:rPr lang="sv" dirty="0"/>
              <a:t>är försäljningspriset per enhet som kunderna betalar för din produkt eller tjänst. Så när kunderna frågar "Hur mycket kostar det" är ditt svar ditt pris.</a:t>
            </a:r>
          </a:p>
          <a:p>
            <a:pPr marL="342900" indent="-342900">
              <a:buClr>
                <a:srgbClr val="B6D1E1"/>
              </a:buClr>
              <a:buFont typeface="Arial" panose="020B0604020202020204" pitchFamily="34" charset="0"/>
              <a:buChar char="•"/>
            </a:pPr>
            <a:r>
              <a:rPr lang="sv" b="1" dirty="0">
                <a:solidFill>
                  <a:srgbClr val="94C7B0"/>
                </a:solidFill>
              </a:rPr>
              <a:t>Omsättning </a:t>
            </a:r>
            <a:r>
              <a:rPr lang="sv" dirty="0">
                <a:solidFill>
                  <a:srgbClr val="94C7B0"/>
                </a:solidFill>
              </a:rPr>
              <a:t>r </a:t>
            </a:r>
            <a:r>
              <a:rPr lang="sv" dirty="0"/>
              <a:t>är den summa pengar du tar in i verksamheten (genererad av försäljning)</a:t>
            </a:r>
          </a:p>
          <a:p>
            <a:pPr marL="342900" indent="-342900">
              <a:buClr>
                <a:srgbClr val="B6D1E1"/>
              </a:buClr>
              <a:buFont typeface="Arial" panose="020B0604020202020204" pitchFamily="34" charset="0"/>
              <a:buChar char="•"/>
            </a:pPr>
            <a:r>
              <a:rPr lang="sv" b="1" dirty="0">
                <a:solidFill>
                  <a:srgbClr val="94C7B0"/>
                </a:solidFill>
              </a:rPr>
              <a:t>Vinst </a:t>
            </a:r>
            <a:r>
              <a:rPr lang="sv" dirty="0"/>
              <a:t>är det som blir kvar när du har betalt alla dina kostnader</a:t>
            </a:r>
          </a:p>
          <a:p>
            <a:pPr marL="342900" indent="-342900">
              <a:buClr>
                <a:srgbClr val="B6D1E1"/>
              </a:buClr>
              <a:buFont typeface="Arial" panose="020B0604020202020204" pitchFamily="34" charset="0"/>
              <a:buChar char="•"/>
            </a:pPr>
            <a:endParaRPr lang="en-US" dirty="0"/>
          </a:p>
        </p:txBody>
      </p:sp>
      <p:cxnSp>
        <p:nvCxnSpPr>
          <p:cNvPr id="7" name="Straight Connector 6">
            <a:extLst>
              <a:ext uri="{FF2B5EF4-FFF2-40B4-BE49-F238E27FC236}">
                <a16:creationId xmlns:a16="http://schemas.microsoft.com/office/drawing/2014/main" id="{1B8B45F2-C0A2-AEDB-2090-E6155ED4FDD4}"/>
              </a:ext>
            </a:extLst>
          </p:cNvPr>
          <p:cNvCxnSpPr>
            <a:cxnSpLocks/>
          </p:cNvCxnSpPr>
          <p:nvPr/>
        </p:nvCxnSpPr>
        <p:spPr>
          <a:xfrm flipV="1">
            <a:off x="4358564" y="1717891"/>
            <a:ext cx="0" cy="274562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B8EC3F0-6234-C863-E955-78DD95A1901C}"/>
              </a:ext>
            </a:extLst>
          </p:cNvPr>
          <p:cNvGrpSpPr/>
          <p:nvPr/>
        </p:nvGrpSpPr>
        <p:grpSpPr>
          <a:xfrm>
            <a:off x="2066386" y="4372999"/>
            <a:ext cx="3311525" cy="1944688"/>
            <a:chOff x="8575675" y="2358219"/>
            <a:chExt cx="3311525" cy="1944688"/>
          </a:xfrm>
        </p:grpSpPr>
        <p:pic>
          <p:nvPicPr>
            <p:cNvPr id="13" name="Picture 12" descr="Icon&#10;&#10;Description automatically generated">
              <a:extLst>
                <a:ext uri="{FF2B5EF4-FFF2-40B4-BE49-F238E27FC236}">
                  <a16:creationId xmlns:a16="http://schemas.microsoft.com/office/drawing/2014/main" id="{FDEC25E4-557E-4CC7-2E4C-DF973AF1F1BE}"/>
                </a:ext>
              </a:extLst>
            </p:cNvPr>
            <p:cNvPicPr>
              <a:picLocks noChangeAspect="1"/>
            </p:cNvPicPr>
            <p:nvPr/>
          </p:nvPicPr>
          <p:blipFill>
            <a:blip r:embed="rId2"/>
            <a:stretch>
              <a:fillRect/>
            </a:stretch>
          </p:blipFill>
          <p:spPr>
            <a:xfrm>
              <a:off x="8575675" y="2358219"/>
              <a:ext cx="3311525" cy="1944688"/>
            </a:xfrm>
            <a:prstGeom prst="rect">
              <a:avLst/>
            </a:prstGeom>
          </p:spPr>
        </p:pic>
        <p:pic>
          <p:nvPicPr>
            <p:cNvPr id="14" name="Picture 13" descr="Icon&#10;&#10;Description automatically generated">
              <a:extLst>
                <a:ext uri="{FF2B5EF4-FFF2-40B4-BE49-F238E27FC236}">
                  <a16:creationId xmlns:a16="http://schemas.microsoft.com/office/drawing/2014/main" id="{B2789C8B-E510-9217-7E30-CCCDA47040D9}"/>
                </a:ext>
              </a:extLst>
            </p:cNvPr>
            <p:cNvPicPr>
              <a:picLocks noChangeAspect="1"/>
            </p:cNvPicPr>
            <p:nvPr/>
          </p:nvPicPr>
          <p:blipFill>
            <a:blip r:embed="rId3"/>
            <a:stretch>
              <a:fillRect/>
            </a:stretch>
          </p:blipFill>
          <p:spPr>
            <a:xfrm>
              <a:off x="9326880" y="3330562"/>
              <a:ext cx="309245" cy="337260"/>
            </a:xfrm>
            <a:prstGeom prst="rect">
              <a:avLst/>
            </a:prstGeom>
          </p:spPr>
        </p:pic>
      </p:grpSp>
    </p:spTree>
    <p:extLst>
      <p:ext uri="{BB962C8B-B14F-4D97-AF65-F5344CB8AC3E}">
        <p14:creationId xmlns:p14="http://schemas.microsoft.com/office/powerpoint/2010/main" val="40713865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656F4-633F-5240-1CD8-AE5C24BF37D3}"/>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839A7BAA-4E26-AD88-F3CA-BE70ED978C16}"/>
              </a:ext>
            </a:extLst>
          </p:cNvPr>
          <p:cNvSpPr>
            <a:spLocks noGrp="1"/>
          </p:cNvSpPr>
          <p:nvPr>
            <p:ph type="body" sz="quarter" idx="27"/>
          </p:nvPr>
        </p:nvSpPr>
        <p:spPr/>
        <p:txBody>
          <a:bodyPr/>
          <a:lstStyle/>
          <a:p>
            <a:r>
              <a:rPr lang="sv" dirty="0"/>
              <a:t>VAR KAN DU HITTA STÖD</a:t>
            </a:r>
            <a:endParaRPr lang="en-GB" dirty="0"/>
          </a:p>
        </p:txBody>
      </p:sp>
      <p:sp>
        <p:nvSpPr>
          <p:cNvPr id="5" name="Text Placeholder 2">
            <a:extLst>
              <a:ext uri="{FF2B5EF4-FFF2-40B4-BE49-F238E27FC236}">
                <a16:creationId xmlns:a16="http://schemas.microsoft.com/office/drawing/2014/main" id="{9E27B658-279E-10C3-F645-AE9F50A3F5E0}"/>
              </a:ext>
            </a:extLst>
          </p:cNvPr>
          <p:cNvSpPr txBox="1">
            <a:spLocks/>
          </p:cNvSpPr>
          <p:nvPr/>
        </p:nvSpPr>
        <p:spPr>
          <a:xfrm>
            <a:off x="384795" y="1335041"/>
            <a:ext cx="11496795" cy="305017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sz="2800" b="1" dirty="0">
                <a:solidFill>
                  <a:srgbClr val="B6D1E1"/>
                </a:solidFill>
              </a:rPr>
              <a:t>Frankrike</a:t>
            </a:r>
          </a:p>
          <a:p>
            <a:pPr fontAlgn="base">
              <a:buClr>
                <a:srgbClr val="B6D1E1"/>
              </a:buClr>
            </a:pPr>
            <a:endParaRPr lang="en-IE" b="1" dirty="0"/>
          </a:p>
          <a:p>
            <a:pPr fontAlgn="base">
              <a:buClr>
                <a:srgbClr val="B6D1E1"/>
              </a:buClr>
            </a:pPr>
            <a:endParaRPr lang="en-US" dirty="0"/>
          </a:p>
        </p:txBody>
      </p:sp>
      <p:graphicFrame>
        <p:nvGraphicFramePr>
          <p:cNvPr id="3" name="Table 2">
            <a:extLst>
              <a:ext uri="{FF2B5EF4-FFF2-40B4-BE49-F238E27FC236}">
                <a16:creationId xmlns:a16="http://schemas.microsoft.com/office/drawing/2014/main" id="{30122A93-BB12-6390-147B-BE6B4FE1FA9B}"/>
              </a:ext>
            </a:extLst>
          </p:cNvPr>
          <p:cNvGraphicFramePr>
            <a:graphicFrameLocks noGrp="1"/>
          </p:cNvGraphicFramePr>
          <p:nvPr>
            <p:extLst>
              <p:ext uri="{D42A27DB-BD31-4B8C-83A1-F6EECF244321}">
                <p14:modId xmlns:p14="http://schemas.microsoft.com/office/powerpoint/2010/main" val="571180641"/>
              </p:ext>
            </p:extLst>
          </p:nvPr>
        </p:nvGraphicFramePr>
        <p:xfrm>
          <a:off x="820732" y="1762802"/>
          <a:ext cx="10837868" cy="4845513"/>
        </p:xfrm>
        <a:graphic>
          <a:graphicData uri="http://schemas.openxmlformats.org/drawingml/2006/table">
            <a:tbl>
              <a:tblPr/>
              <a:tblGrid>
                <a:gridCol w="1418203">
                  <a:extLst>
                    <a:ext uri="{9D8B030D-6E8A-4147-A177-3AD203B41FA5}">
                      <a16:colId xmlns:a16="http://schemas.microsoft.com/office/drawing/2014/main" val="1693927876"/>
                    </a:ext>
                  </a:extLst>
                </a:gridCol>
                <a:gridCol w="2998694">
                  <a:extLst>
                    <a:ext uri="{9D8B030D-6E8A-4147-A177-3AD203B41FA5}">
                      <a16:colId xmlns:a16="http://schemas.microsoft.com/office/drawing/2014/main" val="3377810947"/>
                    </a:ext>
                  </a:extLst>
                </a:gridCol>
                <a:gridCol w="2286000">
                  <a:extLst>
                    <a:ext uri="{9D8B030D-6E8A-4147-A177-3AD203B41FA5}">
                      <a16:colId xmlns:a16="http://schemas.microsoft.com/office/drawing/2014/main" val="232496605"/>
                    </a:ext>
                  </a:extLst>
                </a:gridCol>
                <a:gridCol w="4134971">
                  <a:extLst>
                    <a:ext uri="{9D8B030D-6E8A-4147-A177-3AD203B41FA5}">
                      <a16:colId xmlns:a16="http://schemas.microsoft.com/office/drawing/2014/main" val="3696642391"/>
                    </a:ext>
                  </a:extLst>
                </a:gridCol>
              </a:tblGrid>
              <a:tr h="316461">
                <a:tc>
                  <a:txBody>
                    <a:bodyPr/>
                    <a:lstStyle/>
                    <a:p>
                      <a:r>
                        <a:rPr lang="sv" sz="2400" b="1" dirty="0">
                          <a:solidFill>
                            <a:srgbClr val="B6D1E1"/>
                          </a:solidFill>
                        </a:rPr>
                        <a:t>Typ</a:t>
                      </a:r>
                    </a:p>
                  </a:txBody>
                  <a:tcPr marL="79115" marR="79115" marT="39558" marB="39558" anchor="ctr">
                    <a:lnL>
                      <a:noFill/>
                    </a:lnL>
                    <a:lnR>
                      <a:noFill/>
                    </a:lnR>
                    <a:lnT>
                      <a:noFill/>
                    </a:lnT>
                    <a:lnB>
                      <a:noFill/>
                    </a:lnB>
                    <a:noFill/>
                  </a:tcPr>
                </a:tc>
                <a:tc>
                  <a:txBody>
                    <a:bodyPr/>
                    <a:lstStyle/>
                    <a:p>
                      <a:r>
                        <a:rPr lang="sv" sz="2400" b="1" dirty="0">
                          <a:solidFill>
                            <a:srgbClr val="B6D1E1"/>
                          </a:solidFill>
                        </a:rPr>
                        <a:t>Exempel på bidrag/stöd</a:t>
                      </a:r>
                    </a:p>
                  </a:txBody>
                  <a:tcPr marL="79115" marR="79115" marT="39558" marB="39558" anchor="ctr">
                    <a:lnL>
                      <a:noFill/>
                    </a:lnL>
                    <a:lnR>
                      <a:noFill/>
                    </a:lnR>
                    <a:lnT>
                      <a:noFill/>
                    </a:lnT>
                    <a:lnB>
                      <a:noFill/>
                    </a:lnB>
                    <a:noFill/>
                  </a:tcPr>
                </a:tc>
                <a:tc>
                  <a:txBody>
                    <a:bodyPr/>
                    <a:lstStyle/>
                    <a:p>
                      <a:r>
                        <a:rPr lang="sv" sz="2400" b="1" dirty="0">
                          <a:solidFill>
                            <a:srgbClr val="B6D1E1"/>
                          </a:solidFill>
                        </a:rPr>
                        <a:t>Vem erbjuder det</a:t>
                      </a:r>
                    </a:p>
                  </a:txBody>
                  <a:tcPr marL="79115" marR="79115" marT="39558" marB="39558" anchor="ctr">
                    <a:lnL>
                      <a:noFill/>
                    </a:lnL>
                    <a:lnR>
                      <a:noFill/>
                    </a:lnR>
                    <a:lnT>
                      <a:noFill/>
                    </a:lnT>
                    <a:lnB>
                      <a:noFill/>
                    </a:lnB>
                    <a:noFill/>
                  </a:tcPr>
                </a:tc>
                <a:tc>
                  <a:txBody>
                    <a:bodyPr/>
                    <a:lstStyle/>
                    <a:p>
                      <a:r>
                        <a:rPr lang="sv" sz="2400" b="1" dirty="0">
                          <a:solidFill>
                            <a:srgbClr val="B6D1E1"/>
                          </a:solidFill>
                        </a:rPr>
                        <a:t>Anteckningar</a:t>
                      </a:r>
                    </a:p>
                  </a:txBody>
                  <a:tcPr marL="79115" marR="79115" marT="39558" marB="39558" anchor="ctr">
                    <a:lnL>
                      <a:noFill/>
                    </a:lnL>
                    <a:lnR>
                      <a:noFill/>
                    </a:lnR>
                    <a:lnT>
                      <a:noFill/>
                    </a:lnT>
                    <a:lnB>
                      <a:noFill/>
                    </a:lnB>
                    <a:noFill/>
                  </a:tcPr>
                </a:tc>
                <a:extLst>
                  <a:ext uri="{0D108BD9-81ED-4DB2-BD59-A6C34878D82A}">
                    <a16:rowId xmlns:a16="http://schemas.microsoft.com/office/drawing/2014/main" val="1422705343"/>
                  </a:ext>
                </a:extLst>
              </a:tr>
              <a:tr h="1265844">
                <a:tc>
                  <a:txBody>
                    <a:bodyPr/>
                    <a:lstStyle/>
                    <a:p>
                      <a:r>
                        <a:rPr lang="sv" sz="2400" b="1" dirty="0">
                          <a:solidFill>
                            <a:srgbClr val="94C7B0"/>
                          </a:solidFill>
                        </a:rPr>
                        <a:t>Lokal</a:t>
                      </a:r>
                      <a:endParaRPr lang="en-IE" sz="2400" dirty="0">
                        <a:solidFill>
                          <a:srgbClr val="94C7B0"/>
                        </a:solidFill>
                      </a:endParaRPr>
                    </a:p>
                  </a:txBody>
                  <a:tcPr marL="79115" marR="79115" marT="39558" marB="39558" anchor="ctr">
                    <a:lnL>
                      <a:noFill/>
                    </a:lnL>
                    <a:lnR>
                      <a:noFill/>
                    </a:lnR>
                    <a:lnT>
                      <a:noFill/>
                    </a:lnT>
                    <a:lnB>
                      <a:noFill/>
                    </a:lnB>
                    <a:noFill/>
                  </a:tcPr>
                </a:tc>
                <a:tc>
                  <a:txBody>
                    <a:bodyPr/>
                    <a:lstStyle/>
                    <a:p>
                      <a:r>
                        <a:rPr lang="sv" b="1" dirty="0"/>
                        <a:t>Lokala initiativplattformar (PFIL)</a:t>
                      </a:r>
                    </a:p>
                  </a:txBody>
                  <a:tcPr anchor="ctr">
                    <a:lnL>
                      <a:noFill/>
                    </a:lnL>
                    <a:lnR>
                      <a:noFill/>
                    </a:lnR>
                    <a:lnT>
                      <a:noFill/>
                    </a:lnT>
                    <a:lnB>
                      <a:noFill/>
                    </a:lnB>
                    <a:noFill/>
                  </a:tcPr>
                </a:tc>
                <a:tc>
                  <a:txBody>
                    <a:bodyPr/>
                    <a:lstStyle/>
                    <a:p>
                      <a:r>
                        <a:rPr lang="sv" dirty="0"/>
                        <a:t>Stads- eller departementskontor</a:t>
                      </a:r>
                    </a:p>
                  </a:txBody>
                  <a:tcPr anchor="ctr">
                    <a:lnL>
                      <a:noFill/>
                    </a:lnL>
                    <a:lnR>
                      <a:noFill/>
                    </a:lnR>
                    <a:lnT>
                      <a:noFill/>
                    </a:lnT>
                    <a:lnB>
                      <a:noFill/>
                    </a:lnB>
                    <a:noFill/>
                  </a:tcPr>
                </a:tc>
                <a:tc>
                  <a:txBody>
                    <a:bodyPr/>
                    <a:lstStyle/>
                    <a:p>
                      <a:r>
                        <a:rPr lang="sv" dirty="0"/>
                        <a:t>Tillhandahålla mentorskap och mikrofinansiering, ofta för migrant- eller låginkomstföretagare.</a:t>
                      </a:r>
                      <a:endParaRPr lang="en-IE" dirty="0"/>
                    </a:p>
                  </a:txBody>
                  <a:tcPr anchor="ctr">
                    <a:lnL>
                      <a:noFill/>
                    </a:lnL>
                    <a:lnR>
                      <a:noFill/>
                    </a:lnR>
                    <a:lnT>
                      <a:noFill/>
                    </a:lnT>
                    <a:lnB>
                      <a:noFill/>
                    </a:lnB>
                    <a:noFill/>
                  </a:tcPr>
                </a:tc>
                <a:extLst>
                  <a:ext uri="{0D108BD9-81ED-4DB2-BD59-A6C34878D82A}">
                    <a16:rowId xmlns:a16="http://schemas.microsoft.com/office/drawing/2014/main" val="1171554119"/>
                  </a:ext>
                </a:extLst>
              </a:tr>
              <a:tr h="1265844">
                <a:tc>
                  <a:txBody>
                    <a:bodyPr/>
                    <a:lstStyle/>
                    <a:p>
                      <a:r>
                        <a:rPr lang="sv" sz="2400" b="1" dirty="0">
                          <a:solidFill>
                            <a:srgbClr val="94C7B0"/>
                          </a:solidFill>
                        </a:rPr>
                        <a:t>Regional</a:t>
                      </a:r>
                      <a:endParaRPr lang="en-IE" sz="2400" dirty="0">
                        <a:solidFill>
                          <a:srgbClr val="94C7B0"/>
                        </a:solidFill>
                      </a:endParaRPr>
                    </a:p>
                  </a:txBody>
                  <a:tcPr marL="79115" marR="79115" marT="39558" marB="39558" anchor="ctr">
                    <a:lnL>
                      <a:noFill/>
                    </a:lnL>
                    <a:lnR>
                      <a:noFill/>
                    </a:lnR>
                    <a:lnT>
                      <a:noFill/>
                    </a:lnT>
                    <a:lnB>
                      <a:noFill/>
                    </a:lnB>
                    <a:noFill/>
                  </a:tcPr>
                </a:tc>
                <a:tc>
                  <a:txBody>
                    <a:bodyPr/>
                    <a:lstStyle/>
                    <a:p>
                      <a:r>
                        <a:rPr lang="sv" b="1" dirty="0" err="1"/>
                        <a:t>Aides</a:t>
                      </a:r>
                      <a:r>
                        <a:rPr lang="sv" b="1" dirty="0"/>
                        <a:t> Regionales à la </a:t>
                      </a:r>
                      <a:r>
                        <a:rPr lang="sv" b="1" dirty="0" err="1"/>
                        <a:t>Création</a:t>
                      </a:r>
                      <a:r>
                        <a:rPr lang="sv" b="1" dirty="0"/>
                        <a:t> </a:t>
                      </a:r>
                      <a:r>
                        <a:rPr lang="sv" b="1" dirty="0" err="1"/>
                        <a:t>d'Entreprise</a:t>
                      </a:r>
                      <a:endParaRPr lang="en-IE" sz="1800" b="1" dirty="0" err="1"/>
                    </a:p>
                  </a:txBody>
                  <a:tcPr marL="79115" marR="79115" marT="39558" marB="39558" anchor="ctr">
                    <a:lnL>
                      <a:noFill/>
                    </a:lnL>
                    <a:lnR>
                      <a:noFill/>
                    </a:lnR>
                    <a:lnT>
                      <a:noFill/>
                    </a:lnT>
                    <a:lnB>
                      <a:noFill/>
                    </a:lnB>
                    <a:noFill/>
                  </a:tcPr>
                </a:tc>
                <a:tc>
                  <a:txBody>
                    <a:bodyPr/>
                    <a:lstStyle/>
                    <a:p>
                      <a:r>
                        <a:rPr lang="sv" dirty="0"/>
                        <a:t>Regionala råd (Conseils </a:t>
                      </a:r>
                      <a:r>
                        <a:rPr lang="sv" dirty="0" err="1"/>
                        <a:t>Régionaux</a:t>
                      </a:r>
                      <a:r>
                        <a:rPr lang="sv" dirty="0"/>
                        <a:t> )</a:t>
                      </a:r>
                      <a:endParaRPr lang="en-IE" sz="1800" dirty="0"/>
                    </a:p>
                  </a:txBody>
                  <a:tcPr marL="79115" marR="79115" marT="39558" marB="39558" anchor="ctr">
                    <a:lnL>
                      <a:noFill/>
                    </a:lnL>
                    <a:lnR>
                      <a:noFill/>
                    </a:lnR>
                    <a:lnT>
                      <a:noFill/>
                    </a:lnT>
                    <a:lnB>
                      <a:noFill/>
                    </a:lnB>
                    <a:noFill/>
                  </a:tcPr>
                </a:tc>
                <a:tc>
                  <a:txBody>
                    <a:bodyPr/>
                    <a:lstStyle/>
                    <a:p>
                      <a:r>
                        <a:rPr lang="sv" dirty="0"/>
                        <a:t>Regional finansiering för kvinnors entreprenörskap, inklusive livsmedelsföretag.</a:t>
                      </a:r>
                      <a:endParaRPr lang="en-GB" sz="1800" dirty="0"/>
                    </a:p>
                  </a:txBody>
                  <a:tcPr marL="79115" marR="79115" marT="39558" marB="39558" anchor="ctr">
                    <a:lnL>
                      <a:noFill/>
                    </a:lnL>
                    <a:lnR>
                      <a:noFill/>
                    </a:lnR>
                    <a:lnT>
                      <a:noFill/>
                    </a:lnT>
                    <a:lnB>
                      <a:noFill/>
                    </a:lnB>
                    <a:noFill/>
                  </a:tcPr>
                </a:tc>
                <a:extLst>
                  <a:ext uri="{0D108BD9-81ED-4DB2-BD59-A6C34878D82A}">
                    <a16:rowId xmlns:a16="http://schemas.microsoft.com/office/drawing/2014/main" val="3548341372"/>
                  </a:ext>
                </a:extLst>
              </a:tr>
              <a:tr h="1503189">
                <a:tc>
                  <a:txBody>
                    <a:bodyPr/>
                    <a:lstStyle/>
                    <a:p>
                      <a:r>
                        <a:rPr lang="sv" sz="2400" b="1" dirty="0">
                          <a:solidFill>
                            <a:srgbClr val="94C7B0"/>
                          </a:solidFill>
                        </a:rPr>
                        <a:t>Nationell</a:t>
                      </a:r>
                      <a:endParaRPr lang="en-IE" sz="2400" dirty="0">
                        <a:solidFill>
                          <a:srgbClr val="94C7B0"/>
                        </a:solidFill>
                      </a:endParaRPr>
                    </a:p>
                  </a:txBody>
                  <a:tcPr marL="79115" marR="79115" marT="39558" marB="39558" anchor="ctr">
                    <a:lnL>
                      <a:noFill/>
                    </a:lnL>
                    <a:lnR>
                      <a:noFill/>
                    </a:lnR>
                    <a:lnT>
                      <a:noFill/>
                    </a:lnT>
                    <a:lnB>
                      <a:noFill/>
                    </a:lnB>
                    <a:noFill/>
                  </a:tcPr>
                </a:tc>
                <a:tc>
                  <a:txBody>
                    <a:bodyPr/>
                    <a:lstStyle/>
                    <a:p>
                      <a:r>
                        <a:rPr lang="sv" b="1" dirty="0" err="1"/>
                        <a:t>Bpifrance</a:t>
                      </a:r>
                      <a:r>
                        <a:rPr lang="sv" b="1" dirty="0"/>
                        <a:t> (National Public Investment Bank)</a:t>
                      </a:r>
                      <a:endParaRPr lang="en-IE" sz="1800" b="1" dirty="0"/>
                    </a:p>
                  </a:txBody>
                  <a:tcPr marL="79115" marR="79115" marT="39558" marB="39558" anchor="ctr">
                    <a:lnL>
                      <a:noFill/>
                    </a:lnL>
                    <a:lnR>
                      <a:noFill/>
                    </a:lnR>
                    <a:lnT>
                      <a:noFill/>
                    </a:lnT>
                    <a:lnB>
                      <a:noFill/>
                    </a:lnB>
                    <a:noFill/>
                  </a:tcPr>
                </a:tc>
                <a:tc>
                  <a:txBody>
                    <a:bodyPr/>
                    <a:lstStyle/>
                    <a:p>
                      <a:r>
                        <a:rPr lang="sv" dirty="0"/>
                        <a:t>Regeringsstödd</a:t>
                      </a:r>
                      <a:endParaRPr lang="en-IE" sz="1800" dirty="0"/>
                    </a:p>
                  </a:txBody>
                  <a:tcPr marL="79115" marR="79115" marT="39558" marB="39558" anchor="ctr">
                    <a:lnL>
                      <a:noFill/>
                    </a:lnL>
                    <a:lnR>
                      <a:noFill/>
                    </a:lnR>
                    <a:lnT>
                      <a:noFill/>
                    </a:lnT>
                    <a:lnB>
                      <a:noFill/>
                    </a:lnB>
                    <a:noFill/>
                  </a:tcPr>
                </a:tc>
                <a:tc>
                  <a:txBody>
                    <a:bodyPr/>
                    <a:lstStyle/>
                    <a:p>
                      <a:r>
                        <a:rPr lang="sv" dirty="0"/>
                        <a:t>Innovationsinriktade bidrag och lån för utveckling av små och medelstora företag, särskilt genom </a:t>
                      </a:r>
                      <a:r>
                        <a:rPr lang="sv" b="1" dirty="0" err="1"/>
                        <a:t>Bpifrance</a:t>
                      </a:r>
                      <a:r>
                        <a:rPr lang="sv" b="1" dirty="0"/>
                        <a:t> Skapelse</a:t>
                      </a:r>
                      <a:r>
                        <a:rPr lang="sv" dirty="0"/>
                        <a:t>.</a:t>
                      </a:r>
                      <a:endParaRPr lang="en-IE" dirty="0"/>
                    </a:p>
                  </a:txBody>
                  <a:tcPr anchor="ctr">
                    <a:lnL>
                      <a:noFill/>
                    </a:lnL>
                    <a:lnR>
                      <a:noFill/>
                    </a:lnR>
                    <a:lnT>
                      <a:noFill/>
                    </a:lnT>
                    <a:lnB>
                      <a:noFill/>
                    </a:lnB>
                    <a:noFill/>
                  </a:tcPr>
                </a:tc>
                <a:extLst>
                  <a:ext uri="{0D108BD9-81ED-4DB2-BD59-A6C34878D82A}">
                    <a16:rowId xmlns:a16="http://schemas.microsoft.com/office/drawing/2014/main" val="2557164616"/>
                  </a:ext>
                </a:extLst>
              </a:tr>
            </a:tbl>
          </a:graphicData>
        </a:graphic>
      </p:graphicFrame>
    </p:spTree>
    <p:extLst>
      <p:ext uri="{BB962C8B-B14F-4D97-AF65-F5344CB8AC3E}">
        <p14:creationId xmlns:p14="http://schemas.microsoft.com/office/powerpoint/2010/main" val="11374370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51E68-1163-C9B3-8998-EED8AA968F91}"/>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42EB265B-CB65-309D-68F7-DB896C11C097}"/>
              </a:ext>
            </a:extLst>
          </p:cNvPr>
          <p:cNvSpPr>
            <a:spLocks noGrp="1"/>
          </p:cNvSpPr>
          <p:nvPr>
            <p:ph type="body" sz="quarter" idx="27"/>
          </p:nvPr>
        </p:nvSpPr>
        <p:spPr/>
        <p:txBody>
          <a:bodyPr/>
          <a:lstStyle/>
          <a:p>
            <a:r>
              <a:rPr lang="sv" dirty="0"/>
              <a:t>VAR KAN DU HITTA STÖD</a:t>
            </a:r>
            <a:endParaRPr lang="en-GB" dirty="0"/>
          </a:p>
        </p:txBody>
      </p:sp>
      <p:sp>
        <p:nvSpPr>
          <p:cNvPr id="5" name="Text Placeholder 2">
            <a:extLst>
              <a:ext uri="{FF2B5EF4-FFF2-40B4-BE49-F238E27FC236}">
                <a16:creationId xmlns:a16="http://schemas.microsoft.com/office/drawing/2014/main" id="{7D53E606-9506-0B01-7C4C-49D71DB00B8B}"/>
              </a:ext>
            </a:extLst>
          </p:cNvPr>
          <p:cNvSpPr txBox="1">
            <a:spLocks/>
          </p:cNvSpPr>
          <p:nvPr/>
        </p:nvSpPr>
        <p:spPr>
          <a:xfrm>
            <a:off x="384795" y="1335041"/>
            <a:ext cx="11496795" cy="305017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sz="2800" b="1" dirty="0">
                <a:solidFill>
                  <a:srgbClr val="B6D1E1"/>
                </a:solidFill>
              </a:rPr>
              <a:t>Nederländerna</a:t>
            </a:r>
          </a:p>
          <a:p>
            <a:pPr fontAlgn="base">
              <a:buClr>
                <a:srgbClr val="B6D1E1"/>
              </a:buClr>
            </a:pPr>
            <a:endParaRPr lang="en-IE" b="1" dirty="0"/>
          </a:p>
          <a:p>
            <a:pPr fontAlgn="base">
              <a:buClr>
                <a:srgbClr val="B6D1E1"/>
              </a:buClr>
            </a:pPr>
            <a:endParaRPr lang="en-US" dirty="0"/>
          </a:p>
        </p:txBody>
      </p:sp>
      <p:graphicFrame>
        <p:nvGraphicFramePr>
          <p:cNvPr id="3" name="Table 2">
            <a:extLst>
              <a:ext uri="{FF2B5EF4-FFF2-40B4-BE49-F238E27FC236}">
                <a16:creationId xmlns:a16="http://schemas.microsoft.com/office/drawing/2014/main" id="{A2B443DD-C5F6-0529-0E9F-166FEDCB3731}"/>
              </a:ext>
            </a:extLst>
          </p:cNvPr>
          <p:cNvGraphicFramePr>
            <a:graphicFrameLocks noGrp="1"/>
          </p:cNvGraphicFramePr>
          <p:nvPr>
            <p:extLst>
              <p:ext uri="{D42A27DB-BD31-4B8C-83A1-F6EECF244321}">
                <p14:modId xmlns:p14="http://schemas.microsoft.com/office/powerpoint/2010/main" val="3629253199"/>
              </p:ext>
            </p:extLst>
          </p:nvPr>
        </p:nvGraphicFramePr>
        <p:xfrm>
          <a:off x="820732" y="1762802"/>
          <a:ext cx="10837868" cy="4845513"/>
        </p:xfrm>
        <a:graphic>
          <a:graphicData uri="http://schemas.openxmlformats.org/drawingml/2006/table">
            <a:tbl>
              <a:tblPr/>
              <a:tblGrid>
                <a:gridCol w="1418203">
                  <a:extLst>
                    <a:ext uri="{9D8B030D-6E8A-4147-A177-3AD203B41FA5}">
                      <a16:colId xmlns:a16="http://schemas.microsoft.com/office/drawing/2014/main" val="1693927876"/>
                    </a:ext>
                  </a:extLst>
                </a:gridCol>
                <a:gridCol w="2998694">
                  <a:extLst>
                    <a:ext uri="{9D8B030D-6E8A-4147-A177-3AD203B41FA5}">
                      <a16:colId xmlns:a16="http://schemas.microsoft.com/office/drawing/2014/main" val="3377810947"/>
                    </a:ext>
                  </a:extLst>
                </a:gridCol>
                <a:gridCol w="2286000">
                  <a:extLst>
                    <a:ext uri="{9D8B030D-6E8A-4147-A177-3AD203B41FA5}">
                      <a16:colId xmlns:a16="http://schemas.microsoft.com/office/drawing/2014/main" val="232496605"/>
                    </a:ext>
                  </a:extLst>
                </a:gridCol>
                <a:gridCol w="4134971">
                  <a:extLst>
                    <a:ext uri="{9D8B030D-6E8A-4147-A177-3AD203B41FA5}">
                      <a16:colId xmlns:a16="http://schemas.microsoft.com/office/drawing/2014/main" val="3696642391"/>
                    </a:ext>
                  </a:extLst>
                </a:gridCol>
              </a:tblGrid>
              <a:tr h="316461">
                <a:tc>
                  <a:txBody>
                    <a:bodyPr/>
                    <a:lstStyle/>
                    <a:p>
                      <a:r>
                        <a:rPr lang="sv" sz="2400" b="1" dirty="0">
                          <a:solidFill>
                            <a:srgbClr val="B6D1E1"/>
                          </a:solidFill>
                        </a:rPr>
                        <a:t>Typ</a:t>
                      </a:r>
                    </a:p>
                  </a:txBody>
                  <a:tcPr marL="79115" marR="79115" marT="39558" marB="39558" anchor="ctr">
                    <a:lnL>
                      <a:noFill/>
                    </a:lnL>
                    <a:lnR>
                      <a:noFill/>
                    </a:lnR>
                    <a:lnT>
                      <a:noFill/>
                    </a:lnT>
                    <a:lnB>
                      <a:noFill/>
                    </a:lnB>
                    <a:noFill/>
                  </a:tcPr>
                </a:tc>
                <a:tc>
                  <a:txBody>
                    <a:bodyPr/>
                    <a:lstStyle/>
                    <a:p>
                      <a:r>
                        <a:rPr lang="sv" sz="2400" b="1" dirty="0">
                          <a:solidFill>
                            <a:srgbClr val="B6D1E1"/>
                          </a:solidFill>
                        </a:rPr>
                        <a:t>Exempel på bidrag/stöd</a:t>
                      </a:r>
                    </a:p>
                  </a:txBody>
                  <a:tcPr marL="79115" marR="79115" marT="39558" marB="39558" anchor="ctr">
                    <a:lnL>
                      <a:noFill/>
                    </a:lnL>
                    <a:lnR>
                      <a:noFill/>
                    </a:lnR>
                    <a:lnT>
                      <a:noFill/>
                    </a:lnT>
                    <a:lnB>
                      <a:noFill/>
                    </a:lnB>
                    <a:noFill/>
                  </a:tcPr>
                </a:tc>
                <a:tc>
                  <a:txBody>
                    <a:bodyPr/>
                    <a:lstStyle/>
                    <a:p>
                      <a:r>
                        <a:rPr lang="sv" sz="2400" b="1" dirty="0">
                          <a:solidFill>
                            <a:srgbClr val="B6D1E1"/>
                          </a:solidFill>
                        </a:rPr>
                        <a:t>Vem erbjuder det</a:t>
                      </a:r>
                    </a:p>
                  </a:txBody>
                  <a:tcPr marL="79115" marR="79115" marT="39558" marB="39558" anchor="ctr">
                    <a:lnL>
                      <a:noFill/>
                    </a:lnL>
                    <a:lnR>
                      <a:noFill/>
                    </a:lnR>
                    <a:lnT>
                      <a:noFill/>
                    </a:lnT>
                    <a:lnB>
                      <a:noFill/>
                    </a:lnB>
                    <a:noFill/>
                  </a:tcPr>
                </a:tc>
                <a:tc>
                  <a:txBody>
                    <a:bodyPr/>
                    <a:lstStyle/>
                    <a:p>
                      <a:r>
                        <a:rPr lang="sv" sz="2400" b="1" dirty="0">
                          <a:solidFill>
                            <a:srgbClr val="B6D1E1"/>
                          </a:solidFill>
                        </a:rPr>
                        <a:t>Anteckningar</a:t>
                      </a:r>
                    </a:p>
                  </a:txBody>
                  <a:tcPr marL="79115" marR="79115" marT="39558" marB="39558" anchor="ctr">
                    <a:lnL>
                      <a:noFill/>
                    </a:lnL>
                    <a:lnR>
                      <a:noFill/>
                    </a:lnR>
                    <a:lnT>
                      <a:noFill/>
                    </a:lnT>
                    <a:lnB>
                      <a:noFill/>
                    </a:lnB>
                    <a:noFill/>
                  </a:tcPr>
                </a:tc>
                <a:extLst>
                  <a:ext uri="{0D108BD9-81ED-4DB2-BD59-A6C34878D82A}">
                    <a16:rowId xmlns:a16="http://schemas.microsoft.com/office/drawing/2014/main" val="1422705343"/>
                  </a:ext>
                </a:extLst>
              </a:tr>
              <a:tr h="1265844">
                <a:tc>
                  <a:txBody>
                    <a:bodyPr/>
                    <a:lstStyle/>
                    <a:p>
                      <a:r>
                        <a:rPr lang="sv" sz="2400" b="1" dirty="0">
                          <a:solidFill>
                            <a:srgbClr val="94C7B0"/>
                          </a:solidFill>
                        </a:rPr>
                        <a:t>Lokal</a:t>
                      </a:r>
                      <a:endParaRPr lang="en-IE" sz="2400" dirty="0">
                        <a:solidFill>
                          <a:srgbClr val="94C7B0"/>
                        </a:solidFill>
                      </a:endParaRPr>
                    </a:p>
                  </a:txBody>
                  <a:tcPr marL="79115" marR="79115" marT="39558" marB="39558" anchor="ctr">
                    <a:lnL>
                      <a:noFill/>
                    </a:lnL>
                    <a:lnR>
                      <a:noFill/>
                    </a:lnR>
                    <a:lnT>
                      <a:noFill/>
                    </a:lnT>
                    <a:lnB>
                      <a:noFill/>
                    </a:lnB>
                    <a:noFill/>
                  </a:tcPr>
                </a:tc>
                <a:tc>
                  <a:txBody>
                    <a:bodyPr/>
                    <a:lstStyle/>
                    <a:p>
                      <a:r>
                        <a:rPr lang="sv" b="1" dirty="0"/>
                        <a:t>Kommunala innovationsfonder</a:t>
                      </a:r>
                      <a:endParaRPr lang="en-IE" sz="1800" b="1" dirty="0"/>
                    </a:p>
                  </a:txBody>
                  <a:tcPr marL="79115" marR="79115" marT="39558" marB="39558" anchor="ctr">
                    <a:lnL>
                      <a:noFill/>
                    </a:lnL>
                    <a:lnR>
                      <a:noFill/>
                    </a:lnR>
                    <a:lnT>
                      <a:noFill/>
                    </a:lnT>
                    <a:lnB>
                      <a:noFill/>
                    </a:lnB>
                    <a:noFill/>
                  </a:tcPr>
                </a:tc>
                <a:tc>
                  <a:txBody>
                    <a:bodyPr/>
                    <a:lstStyle/>
                    <a:p>
                      <a:r>
                        <a:rPr lang="sv" dirty="0" err="1"/>
                        <a:t>Gemeente </a:t>
                      </a:r>
                      <a:r>
                        <a:rPr lang="sv" dirty="0"/>
                        <a:t>(Kommun)</a:t>
                      </a:r>
                      <a:endParaRPr lang="en-IE" sz="1800" dirty="0"/>
                    </a:p>
                  </a:txBody>
                  <a:tcPr marL="79115" marR="79115" marT="39558" marB="39558" anchor="ctr">
                    <a:lnL>
                      <a:noFill/>
                    </a:lnL>
                    <a:lnR>
                      <a:noFill/>
                    </a:lnR>
                    <a:lnT>
                      <a:noFill/>
                    </a:lnT>
                    <a:lnB>
                      <a:noFill/>
                    </a:lnB>
                    <a:noFill/>
                  </a:tcPr>
                </a:tc>
                <a:tc>
                  <a:txBody>
                    <a:bodyPr/>
                    <a:lstStyle/>
                    <a:p>
                      <a:r>
                        <a:rPr lang="sv" dirty="0"/>
                        <a:t>Amsterdam, Rotterdam och andra stöder kvinnliga/migrantföretagare med innovationsbidrag.</a:t>
                      </a:r>
                      <a:endParaRPr lang="en-GB" sz="1800" dirty="0"/>
                    </a:p>
                  </a:txBody>
                  <a:tcPr marL="79115" marR="79115" marT="39558" marB="39558" anchor="ctr">
                    <a:lnL>
                      <a:noFill/>
                    </a:lnL>
                    <a:lnR>
                      <a:noFill/>
                    </a:lnR>
                    <a:lnT>
                      <a:noFill/>
                    </a:lnT>
                    <a:lnB>
                      <a:noFill/>
                    </a:lnB>
                    <a:noFill/>
                  </a:tcPr>
                </a:tc>
                <a:extLst>
                  <a:ext uri="{0D108BD9-81ED-4DB2-BD59-A6C34878D82A}">
                    <a16:rowId xmlns:a16="http://schemas.microsoft.com/office/drawing/2014/main" val="1171554119"/>
                  </a:ext>
                </a:extLst>
              </a:tr>
              <a:tr h="1265844">
                <a:tc>
                  <a:txBody>
                    <a:bodyPr/>
                    <a:lstStyle/>
                    <a:p>
                      <a:r>
                        <a:rPr lang="sv" sz="2400" b="1">
                          <a:solidFill>
                            <a:srgbClr val="94C7B0"/>
                          </a:solidFill>
                        </a:rPr>
                        <a:t>Regional</a:t>
                      </a:r>
                      <a:endParaRPr lang="en-IE" sz="2400">
                        <a:solidFill>
                          <a:srgbClr val="94C7B0"/>
                        </a:solidFill>
                      </a:endParaRPr>
                    </a:p>
                  </a:txBody>
                  <a:tcPr marL="79115" marR="79115" marT="39558" marB="39558" anchor="ctr">
                    <a:lnL>
                      <a:noFill/>
                    </a:lnL>
                    <a:lnR>
                      <a:noFill/>
                    </a:lnR>
                    <a:lnT>
                      <a:noFill/>
                    </a:lnT>
                    <a:lnB>
                      <a:noFill/>
                    </a:lnB>
                    <a:noFill/>
                  </a:tcPr>
                </a:tc>
                <a:tc>
                  <a:txBody>
                    <a:bodyPr/>
                    <a:lstStyle/>
                    <a:p>
                      <a:r>
                        <a:rPr lang="sv" b="1" dirty="0"/>
                        <a:t>ROM (Regionala utvecklingsorgan)</a:t>
                      </a:r>
                      <a:endParaRPr lang="en-IE" sz="1800" b="1" dirty="0"/>
                    </a:p>
                  </a:txBody>
                  <a:tcPr marL="79115" marR="79115" marT="39558" marB="39558" anchor="ctr">
                    <a:lnL>
                      <a:noFill/>
                    </a:lnL>
                    <a:lnR>
                      <a:noFill/>
                    </a:lnR>
                    <a:lnT>
                      <a:noFill/>
                    </a:lnT>
                    <a:lnB>
                      <a:noFill/>
                    </a:lnB>
                    <a:noFill/>
                  </a:tcPr>
                </a:tc>
                <a:tc>
                  <a:txBody>
                    <a:bodyPr/>
                    <a:lstStyle/>
                    <a:p>
                      <a:r>
                        <a:rPr lang="sv" dirty="0"/>
                        <a:t>Regionala ekonomiska nämnder</a:t>
                      </a:r>
                      <a:endParaRPr lang="en-IE" sz="1800" dirty="0"/>
                    </a:p>
                  </a:txBody>
                  <a:tcPr marL="79115" marR="79115" marT="39558" marB="39558" anchor="ctr">
                    <a:lnL>
                      <a:noFill/>
                    </a:lnL>
                    <a:lnR>
                      <a:noFill/>
                    </a:lnR>
                    <a:lnT>
                      <a:noFill/>
                    </a:lnT>
                    <a:lnB>
                      <a:noFill/>
                    </a:lnB>
                    <a:noFill/>
                  </a:tcPr>
                </a:tc>
                <a:tc>
                  <a:txBody>
                    <a:bodyPr/>
                    <a:lstStyle/>
                    <a:p>
                      <a:r>
                        <a:rPr lang="sv" dirty="0"/>
                        <a:t>Erbjud startstöd, förmånliga lån och tillgång till EU:s strukturfonder.</a:t>
                      </a:r>
                      <a:endParaRPr lang="en-GB" sz="1800" dirty="0"/>
                    </a:p>
                  </a:txBody>
                  <a:tcPr marL="79115" marR="79115" marT="39558" marB="39558" anchor="ctr">
                    <a:lnL>
                      <a:noFill/>
                    </a:lnL>
                    <a:lnR>
                      <a:noFill/>
                    </a:lnR>
                    <a:lnT>
                      <a:noFill/>
                    </a:lnT>
                    <a:lnB>
                      <a:noFill/>
                    </a:lnB>
                    <a:noFill/>
                  </a:tcPr>
                </a:tc>
                <a:extLst>
                  <a:ext uri="{0D108BD9-81ED-4DB2-BD59-A6C34878D82A}">
                    <a16:rowId xmlns:a16="http://schemas.microsoft.com/office/drawing/2014/main" val="3548341372"/>
                  </a:ext>
                </a:extLst>
              </a:tr>
              <a:tr h="1503189">
                <a:tc>
                  <a:txBody>
                    <a:bodyPr/>
                    <a:lstStyle/>
                    <a:p>
                      <a:r>
                        <a:rPr lang="sv" sz="2400" b="1" dirty="0">
                          <a:solidFill>
                            <a:srgbClr val="94C7B0"/>
                          </a:solidFill>
                        </a:rPr>
                        <a:t>Nationell</a:t>
                      </a:r>
                      <a:endParaRPr lang="en-IE" sz="2400" dirty="0">
                        <a:solidFill>
                          <a:srgbClr val="94C7B0"/>
                        </a:solidFill>
                      </a:endParaRPr>
                    </a:p>
                  </a:txBody>
                  <a:tcPr marL="79115" marR="79115" marT="39558" marB="39558" anchor="ctr">
                    <a:lnL>
                      <a:noFill/>
                    </a:lnL>
                    <a:lnR>
                      <a:noFill/>
                    </a:lnR>
                    <a:lnT>
                      <a:noFill/>
                    </a:lnT>
                    <a:lnB>
                      <a:noFill/>
                    </a:lnB>
                    <a:noFill/>
                  </a:tcPr>
                </a:tc>
                <a:tc>
                  <a:txBody>
                    <a:bodyPr/>
                    <a:lstStyle/>
                    <a:p>
                      <a:r>
                        <a:rPr lang="sv" b="1" dirty="0" err="1"/>
                        <a:t>Qredits </a:t>
                      </a:r>
                      <a:r>
                        <a:rPr lang="sv" b="1" dirty="0"/>
                        <a:t>mikrofinansiering + stödbidrag</a:t>
                      </a:r>
                      <a:endParaRPr lang="en-IE" sz="1800" b="1" dirty="0"/>
                    </a:p>
                  </a:txBody>
                  <a:tcPr marL="79115" marR="79115" marT="39558" marB="39558" anchor="ctr">
                    <a:lnL>
                      <a:noFill/>
                    </a:lnL>
                    <a:lnR>
                      <a:noFill/>
                    </a:lnR>
                    <a:lnT>
                      <a:noFill/>
                    </a:lnT>
                    <a:lnB>
                      <a:noFill/>
                    </a:lnB>
                    <a:noFill/>
                  </a:tcPr>
                </a:tc>
                <a:tc>
                  <a:txBody>
                    <a:bodyPr/>
                    <a:lstStyle/>
                    <a:p>
                      <a:r>
                        <a:rPr lang="sv" dirty="0"/>
                        <a:t>Regeringsstödd icke-statlig organisation</a:t>
                      </a:r>
                      <a:endParaRPr lang="en-IE" sz="1800" dirty="0"/>
                    </a:p>
                  </a:txBody>
                  <a:tcPr marL="79115" marR="79115" marT="39558" marB="39558" anchor="ctr">
                    <a:lnL>
                      <a:noFill/>
                    </a:lnL>
                    <a:lnR>
                      <a:noFill/>
                    </a:lnR>
                    <a:lnT>
                      <a:noFill/>
                    </a:lnT>
                    <a:lnB>
                      <a:noFill/>
                    </a:lnB>
                    <a:noFill/>
                  </a:tcPr>
                </a:tc>
                <a:tc>
                  <a:txBody>
                    <a:bodyPr/>
                    <a:lstStyle/>
                    <a:p>
                      <a:r>
                        <a:rPr lang="sv" dirty="0"/>
                        <a:t>Erbjuder mikrolån och utbildning; ofta i kombination med nationella företagssubventioner för migranter och kvinnor.</a:t>
                      </a:r>
                      <a:endParaRPr lang="en-GB" sz="1800" dirty="0"/>
                    </a:p>
                  </a:txBody>
                  <a:tcPr marL="79115" marR="79115" marT="39558" marB="39558" anchor="ctr">
                    <a:lnL>
                      <a:noFill/>
                    </a:lnL>
                    <a:lnR>
                      <a:noFill/>
                    </a:lnR>
                    <a:lnT>
                      <a:noFill/>
                    </a:lnT>
                    <a:lnB>
                      <a:noFill/>
                    </a:lnB>
                    <a:noFill/>
                  </a:tcPr>
                </a:tc>
                <a:extLst>
                  <a:ext uri="{0D108BD9-81ED-4DB2-BD59-A6C34878D82A}">
                    <a16:rowId xmlns:a16="http://schemas.microsoft.com/office/drawing/2014/main" val="2557164616"/>
                  </a:ext>
                </a:extLst>
              </a:tr>
            </a:tbl>
          </a:graphicData>
        </a:graphic>
      </p:graphicFrame>
    </p:spTree>
    <p:extLst>
      <p:ext uri="{BB962C8B-B14F-4D97-AF65-F5344CB8AC3E}">
        <p14:creationId xmlns:p14="http://schemas.microsoft.com/office/powerpoint/2010/main" val="40520215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sv" dirty="0"/>
              <a:t>VAR KAN DU HITTA STÖD</a:t>
            </a:r>
            <a:endParaRPr lang="en-GB" dirty="0"/>
          </a:p>
        </p:txBody>
      </p:sp>
      <p:cxnSp>
        <p:nvCxnSpPr>
          <p:cNvPr id="15" name="Straight Connector 14">
            <a:extLst>
              <a:ext uri="{FF2B5EF4-FFF2-40B4-BE49-F238E27FC236}">
                <a16:creationId xmlns:a16="http://schemas.microsoft.com/office/drawing/2014/main" id="{0FA2D817-6D43-60C0-5A10-D6F0A713B59C}"/>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D26B58C7-C93E-28AC-8352-AB6CF8E4F046}"/>
              </a:ext>
            </a:extLst>
          </p:cNvPr>
          <p:cNvSpPr txBox="1">
            <a:spLocks/>
          </p:cNvSpPr>
          <p:nvPr/>
        </p:nvSpPr>
        <p:spPr>
          <a:xfrm>
            <a:off x="2180491" y="1756269"/>
            <a:ext cx="7319969"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MER KOMPLEXA STARTUP-INVESTERINGAR</a:t>
            </a:r>
          </a:p>
        </p:txBody>
      </p:sp>
      <p:grpSp>
        <p:nvGrpSpPr>
          <p:cNvPr id="17" name="Group 16">
            <a:extLst>
              <a:ext uri="{FF2B5EF4-FFF2-40B4-BE49-F238E27FC236}">
                <a16:creationId xmlns:a16="http://schemas.microsoft.com/office/drawing/2014/main" id="{84D0314B-8D2F-1C48-2216-95520C278A1B}"/>
              </a:ext>
            </a:extLst>
          </p:cNvPr>
          <p:cNvGrpSpPr/>
          <p:nvPr/>
        </p:nvGrpSpPr>
        <p:grpSpPr>
          <a:xfrm>
            <a:off x="721599" y="1378091"/>
            <a:ext cx="1119696" cy="1488201"/>
            <a:chOff x="1828799" y="1798501"/>
            <a:chExt cx="1163784" cy="1546799"/>
          </a:xfrm>
        </p:grpSpPr>
        <p:sp>
          <p:nvSpPr>
            <p:cNvPr id="18" name="Graphic 4">
              <a:extLst>
                <a:ext uri="{FF2B5EF4-FFF2-40B4-BE49-F238E27FC236}">
                  <a16:creationId xmlns:a16="http://schemas.microsoft.com/office/drawing/2014/main" id="{438CFCF3-97AF-27B9-0E6F-EF94CBE166F5}"/>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9" name="Text Placeholder 4">
              <a:extLst>
                <a:ext uri="{FF2B5EF4-FFF2-40B4-BE49-F238E27FC236}">
                  <a16:creationId xmlns:a16="http://schemas.microsoft.com/office/drawing/2014/main" id="{BEF4200A-6E32-5A7B-9AE3-38301CD56DFF}"/>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02</a:t>
              </a:r>
            </a:p>
          </p:txBody>
        </p:sp>
      </p:grpSp>
      <p:sp>
        <p:nvSpPr>
          <p:cNvPr id="5" name="Text Placeholder 2">
            <a:extLst>
              <a:ext uri="{FF2B5EF4-FFF2-40B4-BE49-F238E27FC236}">
                <a16:creationId xmlns:a16="http://schemas.microsoft.com/office/drawing/2014/main" id="{35E3B565-2C45-4C70-96E0-65FE82E6B186}"/>
              </a:ext>
            </a:extLst>
          </p:cNvPr>
          <p:cNvSpPr txBox="1">
            <a:spLocks/>
          </p:cNvSpPr>
          <p:nvPr/>
        </p:nvSpPr>
        <p:spPr>
          <a:xfrm>
            <a:off x="923337" y="2939478"/>
            <a:ext cx="4525505" cy="305017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dirty="0"/>
              <a:t>Även om många av de metoder som nämns i föregående bilder gäller alla företag, är det här avsnittet specifikt avsett för djupare inlärning av mer komplexa finansieringskrav för startups.</a:t>
            </a:r>
            <a:endParaRPr lang="en-IE" b="1" dirty="0"/>
          </a:p>
        </p:txBody>
      </p:sp>
      <p:sp>
        <p:nvSpPr>
          <p:cNvPr id="2" name="Text Placeholder 2">
            <a:extLst>
              <a:ext uri="{FF2B5EF4-FFF2-40B4-BE49-F238E27FC236}">
                <a16:creationId xmlns:a16="http://schemas.microsoft.com/office/drawing/2014/main" id="{A28B23BF-6C45-A041-F19E-E24190371880}"/>
              </a:ext>
            </a:extLst>
          </p:cNvPr>
          <p:cNvSpPr txBox="1">
            <a:spLocks/>
          </p:cNvSpPr>
          <p:nvPr/>
        </p:nvSpPr>
        <p:spPr>
          <a:xfrm>
            <a:off x="5766718" y="2640207"/>
            <a:ext cx="6227069" cy="305017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b="1" dirty="0"/>
              <a:t>I det här avsnittet täcker vi</a:t>
            </a:r>
          </a:p>
          <a:p>
            <a:pPr marL="342900" indent="-342900" fontAlgn="base">
              <a:buClr>
                <a:srgbClr val="B6D1E1"/>
              </a:buClr>
              <a:buFont typeface="Arial" panose="020B0604020202020204" pitchFamily="34" charset="0"/>
              <a:buChar char="•"/>
            </a:pPr>
            <a:endParaRPr lang="en-IE" dirty="0"/>
          </a:p>
          <a:p>
            <a:pPr marL="342900" indent="-342900" fontAlgn="base">
              <a:buClr>
                <a:srgbClr val="B6D1E1"/>
              </a:buClr>
              <a:buFont typeface="Arial" panose="020B0604020202020204" pitchFamily="34" charset="0"/>
              <a:buChar char="•"/>
            </a:pPr>
            <a:r>
              <a:rPr lang="sv" dirty="0"/>
              <a:t>Banklån och kredit</a:t>
            </a:r>
          </a:p>
          <a:p>
            <a:pPr marL="342900" indent="-342900" fontAlgn="base">
              <a:buClr>
                <a:srgbClr val="B6D1E1"/>
              </a:buClr>
              <a:buFont typeface="Arial" panose="020B0604020202020204" pitchFamily="34" charset="0"/>
              <a:buChar char="•"/>
            </a:pPr>
            <a:r>
              <a:rPr lang="sv" dirty="0"/>
              <a:t>Ängelinvestering</a:t>
            </a:r>
          </a:p>
          <a:p>
            <a:pPr marL="342900" indent="-342900" fontAlgn="base">
              <a:buClr>
                <a:srgbClr val="B6D1E1"/>
              </a:buClr>
              <a:buFont typeface="Arial" panose="020B0604020202020204" pitchFamily="34" charset="0"/>
              <a:buChar char="•"/>
            </a:pPr>
            <a:r>
              <a:rPr lang="sv" dirty="0"/>
              <a:t>Riskkapital (VC)</a:t>
            </a:r>
          </a:p>
          <a:p>
            <a:pPr marL="342900" indent="-342900" fontAlgn="base">
              <a:buClr>
                <a:srgbClr val="B6D1E1"/>
              </a:buClr>
              <a:buFont typeface="Arial" panose="020B0604020202020204" pitchFamily="34" charset="0"/>
              <a:buChar char="•"/>
            </a:pPr>
            <a:r>
              <a:rPr lang="sv" dirty="0"/>
              <a:t>Aktiefinansiering</a:t>
            </a:r>
          </a:p>
          <a:p>
            <a:pPr marL="342900" indent="-342900" fontAlgn="base">
              <a:buClr>
                <a:srgbClr val="B6D1E1"/>
              </a:buClr>
              <a:buFont typeface="Arial" panose="020B0604020202020204" pitchFamily="34" charset="0"/>
              <a:buChar char="•"/>
            </a:pPr>
            <a:r>
              <a:rPr lang="sv" dirty="0"/>
              <a:t>Blandade finansierings-/samfinansieringsmodeller</a:t>
            </a:r>
            <a:endParaRPr lang="en-US" dirty="0"/>
          </a:p>
        </p:txBody>
      </p:sp>
      <p:cxnSp>
        <p:nvCxnSpPr>
          <p:cNvPr id="3" name="Straight Connector 2">
            <a:extLst>
              <a:ext uri="{FF2B5EF4-FFF2-40B4-BE49-F238E27FC236}">
                <a16:creationId xmlns:a16="http://schemas.microsoft.com/office/drawing/2014/main" id="{77E9485B-EB7C-8C0D-D1FA-EC45A9923652}"/>
              </a:ext>
            </a:extLst>
          </p:cNvPr>
          <p:cNvCxnSpPr>
            <a:cxnSpLocks/>
          </p:cNvCxnSpPr>
          <p:nvPr/>
        </p:nvCxnSpPr>
        <p:spPr>
          <a:xfrm flipV="1">
            <a:off x="5577608" y="2866292"/>
            <a:ext cx="0" cy="191149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8DA3ADA-E500-3CC6-F14A-B1B3E093FEA5}"/>
              </a:ext>
            </a:extLst>
          </p:cNvPr>
          <p:cNvGrpSpPr/>
          <p:nvPr/>
        </p:nvGrpSpPr>
        <p:grpSpPr>
          <a:xfrm>
            <a:off x="4269555" y="5024515"/>
            <a:ext cx="2557331" cy="1706536"/>
            <a:chOff x="4921017" y="4867599"/>
            <a:chExt cx="2591254" cy="1695031"/>
          </a:xfrm>
        </p:grpSpPr>
        <p:pic>
          <p:nvPicPr>
            <p:cNvPr id="12" name="Picture 11" descr="Icon&#10;&#10;Description automatically generated">
              <a:extLst>
                <a:ext uri="{FF2B5EF4-FFF2-40B4-BE49-F238E27FC236}">
                  <a16:creationId xmlns:a16="http://schemas.microsoft.com/office/drawing/2014/main" id="{DEFF3F7B-224A-037D-C3FC-3D6FFA725976}"/>
                </a:ext>
              </a:extLst>
            </p:cNvPr>
            <p:cNvPicPr>
              <a:picLocks noChangeAspect="1"/>
            </p:cNvPicPr>
            <p:nvPr/>
          </p:nvPicPr>
          <p:blipFill>
            <a:blip r:embed="rId2"/>
            <a:stretch>
              <a:fillRect/>
            </a:stretch>
          </p:blipFill>
          <p:spPr>
            <a:xfrm>
              <a:off x="4921017" y="4867599"/>
              <a:ext cx="2591254" cy="1695031"/>
            </a:xfrm>
            <a:prstGeom prst="rect">
              <a:avLst/>
            </a:prstGeom>
          </p:spPr>
        </p:pic>
        <p:pic>
          <p:nvPicPr>
            <p:cNvPr id="13" name="Picture 12" descr="Icon&#10;&#10;Description automatically generated">
              <a:extLst>
                <a:ext uri="{FF2B5EF4-FFF2-40B4-BE49-F238E27FC236}">
                  <a16:creationId xmlns:a16="http://schemas.microsoft.com/office/drawing/2014/main" id="{F02B95EE-F151-4589-F570-D8E7B62D8215}"/>
                </a:ext>
              </a:extLst>
            </p:cNvPr>
            <p:cNvPicPr>
              <a:picLocks noChangeAspect="1"/>
            </p:cNvPicPr>
            <p:nvPr/>
          </p:nvPicPr>
          <p:blipFill>
            <a:blip r:embed="rId3"/>
            <a:stretch>
              <a:fillRect/>
            </a:stretch>
          </p:blipFill>
          <p:spPr>
            <a:xfrm>
              <a:off x="6215529" y="5418048"/>
              <a:ext cx="222511" cy="242669"/>
            </a:xfrm>
            <a:prstGeom prst="rect">
              <a:avLst/>
            </a:prstGeom>
          </p:spPr>
        </p:pic>
      </p:grpSp>
    </p:spTree>
    <p:extLst>
      <p:ext uri="{BB962C8B-B14F-4D97-AF65-F5344CB8AC3E}">
        <p14:creationId xmlns:p14="http://schemas.microsoft.com/office/powerpoint/2010/main" val="33608134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sv" dirty="0"/>
              <a:t>MER KOMPLEXA STARTUP-INVESTERINGAR</a:t>
            </a:r>
          </a:p>
        </p:txBody>
      </p:sp>
      <p:sp>
        <p:nvSpPr>
          <p:cNvPr id="5" name="Text Placeholder 2">
            <a:extLst>
              <a:ext uri="{FF2B5EF4-FFF2-40B4-BE49-F238E27FC236}">
                <a16:creationId xmlns:a16="http://schemas.microsoft.com/office/drawing/2014/main" id="{35E3B565-2C45-4C70-96E0-65FE82E6B186}"/>
              </a:ext>
            </a:extLst>
          </p:cNvPr>
          <p:cNvSpPr txBox="1">
            <a:spLocks/>
          </p:cNvSpPr>
          <p:nvPr/>
        </p:nvSpPr>
        <p:spPr>
          <a:xfrm>
            <a:off x="407483" y="1347314"/>
            <a:ext cx="5428313" cy="305017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b="1" dirty="0"/>
              <a:t>Banklån</a:t>
            </a:r>
          </a:p>
          <a:p>
            <a:pPr fontAlgn="base">
              <a:buClr>
                <a:srgbClr val="B6D1E1"/>
              </a:buClr>
            </a:pPr>
            <a:endParaRPr lang="en-IE" dirty="0"/>
          </a:p>
          <a:p>
            <a:pPr fontAlgn="base">
              <a:buClr>
                <a:srgbClr val="B6D1E1"/>
              </a:buClr>
            </a:pPr>
            <a:r>
              <a:rPr lang="sv" dirty="0"/>
              <a:t>Ett banklån är en traditionell metod för att finansiera ett nytt eller växande företag. Banker förväntar sig vanligtvis:</a:t>
            </a:r>
          </a:p>
          <a:p>
            <a:pPr marL="342900" indent="-342900" fontAlgn="base">
              <a:buClr>
                <a:srgbClr val="B6D1E1"/>
              </a:buClr>
              <a:buFont typeface="Arial" panose="020B0604020202020204" pitchFamily="34" charset="0"/>
              <a:buChar char="•"/>
            </a:pPr>
            <a:r>
              <a:rPr lang="sv" dirty="0"/>
              <a:t>En robust och realistisk affärsplan</a:t>
            </a:r>
          </a:p>
          <a:p>
            <a:pPr marL="342900" indent="-342900" fontAlgn="base">
              <a:buClr>
                <a:srgbClr val="B6D1E1"/>
              </a:buClr>
              <a:buFont typeface="Arial" panose="020B0604020202020204" pitchFamily="34" charset="0"/>
              <a:buChar char="•"/>
            </a:pPr>
            <a:r>
              <a:rPr lang="sv" dirty="0"/>
              <a:t>Tydliga ekonomiska prognoser och återbetalningsförmåga.</a:t>
            </a:r>
          </a:p>
          <a:p>
            <a:pPr marL="342900" indent="-342900" fontAlgn="base">
              <a:buClr>
                <a:srgbClr val="B6D1E1"/>
              </a:buClr>
              <a:buFont typeface="Arial" panose="020B0604020202020204" pitchFamily="34" charset="0"/>
              <a:buChar char="•"/>
            </a:pPr>
            <a:r>
              <a:rPr lang="sv" dirty="0"/>
              <a:t>I många fall begär banken/långivaren personliga garantier eller säkerheter.</a:t>
            </a:r>
          </a:p>
          <a:p>
            <a:pPr fontAlgn="base">
              <a:buClr>
                <a:srgbClr val="B6D1E1"/>
              </a:buClr>
            </a:pPr>
            <a:endParaRPr lang="en-GB" b="1" dirty="0">
              <a:solidFill>
                <a:srgbClr val="94C7B0"/>
              </a:solidFill>
            </a:endParaRPr>
          </a:p>
          <a:p>
            <a:pPr fontAlgn="base">
              <a:buClr>
                <a:srgbClr val="B6D1E1"/>
              </a:buClr>
            </a:pPr>
            <a:r>
              <a:rPr lang="sv" b="1" dirty="0">
                <a:solidFill>
                  <a:srgbClr val="94C7B0"/>
                </a:solidFill>
              </a:rPr>
              <a:t>Tips: </a:t>
            </a:r>
            <a:r>
              <a:rPr lang="sv" dirty="0"/>
              <a:t>Om din affärsplan är stark och dina prognoser är solida, undvik att erbjuda personliga tillgångar som säkerhet om möjligt. Jämför alltid priser. Olika banker har olika utlåningskriterier och räntor, särskilt för nystartade företag eller kvinnoledda företag.</a:t>
            </a:r>
          </a:p>
          <a:p>
            <a:pPr fontAlgn="base">
              <a:buClr>
                <a:srgbClr val="B6D1E1"/>
              </a:buClr>
            </a:pPr>
            <a:endParaRPr lang="en-IE" dirty="0"/>
          </a:p>
          <a:p>
            <a:pPr fontAlgn="base">
              <a:buClr>
                <a:srgbClr val="B6D1E1"/>
              </a:buClr>
            </a:pPr>
            <a:endParaRPr lang="en-IE" b="1" dirty="0"/>
          </a:p>
        </p:txBody>
      </p:sp>
      <p:sp>
        <p:nvSpPr>
          <p:cNvPr id="2" name="Text Placeholder 2">
            <a:extLst>
              <a:ext uri="{FF2B5EF4-FFF2-40B4-BE49-F238E27FC236}">
                <a16:creationId xmlns:a16="http://schemas.microsoft.com/office/drawing/2014/main" id="{A28B23BF-6C45-A041-F19E-E24190371880}"/>
              </a:ext>
            </a:extLst>
          </p:cNvPr>
          <p:cNvSpPr txBox="1">
            <a:spLocks/>
          </p:cNvSpPr>
          <p:nvPr/>
        </p:nvSpPr>
        <p:spPr>
          <a:xfrm>
            <a:off x="6356205" y="1307260"/>
            <a:ext cx="5302395" cy="305017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b="1" dirty="0"/>
              <a:t>Kreditfaciliteter</a:t>
            </a:r>
          </a:p>
          <a:p>
            <a:pPr marL="342900" indent="-342900" fontAlgn="base">
              <a:buClr>
                <a:srgbClr val="B6D1E1"/>
              </a:buClr>
              <a:buFontTx/>
              <a:buChar char="-"/>
            </a:pPr>
            <a:endParaRPr lang="en-IE" b="1" dirty="0"/>
          </a:p>
          <a:p>
            <a:pPr>
              <a:buNone/>
            </a:pPr>
            <a:r>
              <a:rPr lang="sv" dirty="0"/>
              <a:t>Utöver engångslån kan banker erbjuda flexibla kreditverktyg såsom:</a:t>
            </a:r>
          </a:p>
          <a:p>
            <a:pPr>
              <a:buNone/>
            </a:pPr>
            <a:endParaRPr lang="en-GB" dirty="0"/>
          </a:p>
          <a:p>
            <a:pPr marL="342900" indent="-342900">
              <a:buFont typeface="Arial" panose="020B0604020202020204" pitchFamily="34" charset="0"/>
              <a:buChar char="•"/>
            </a:pPr>
            <a:r>
              <a:rPr lang="sv" b="1" dirty="0"/>
              <a:t>Övertrasseringar </a:t>
            </a:r>
            <a:r>
              <a:rPr lang="sv" dirty="0"/>
              <a:t>— kopplade till ditt företagskonto för kortfristiga kassaflödesbehov</a:t>
            </a:r>
          </a:p>
          <a:p>
            <a:pPr marL="342900" indent="-342900">
              <a:buFont typeface="Arial" panose="020B0604020202020204" pitchFamily="34" charset="0"/>
              <a:buChar char="•"/>
            </a:pPr>
            <a:r>
              <a:rPr lang="sv" b="1" dirty="0"/>
              <a:t>Kreditgränser </a:t>
            </a:r>
            <a:r>
              <a:rPr lang="sv" dirty="0"/>
              <a:t>– låna bara det du behöver när du behöver det, med ränta endast på det belopp som används</a:t>
            </a:r>
          </a:p>
          <a:p>
            <a:pPr marL="342900" indent="-342900">
              <a:buFont typeface="Arial" panose="020B0604020202020204" pitchFamily="34" charset="0"/>
              <a:buChar char="•"/>
            </a:pPr>
            <a:r>
              <a:rPr lang="sv" b="1" dirty="0"/>
              <a:t>Kreditkort för företag </a:t>
            </a:r>
            <a:r>
              <a:rPr lang="sv" dirty="0"/>
              <a:t>– användbara för att hantera små, återkommande kostnader</a:t>
            </a:r>
          </a:p>
          <a:p>
            <a:endParaRPr lang="en-GB" dirty="0"/>
          </a:p>
          <a:p>
            <a:r>
              <a:rPr lang="sv" dirty="0"/>
              <a:t>Dessa kan stödja den dagliga verksamheten men bör inte ersätta långsiktig finansiering.</a:t>
            </a:r>
          </a:p>
          <a:p>
            <a:pPr fontAlgn="base">
              <a:buClr>
                <a:srgbClr val="B6D1E1"/>
              </a:buClr>
            </a:pPr>
            <a:endParaRPr lang="en-IE" dirty="0"/>
          </a:p>
          <a:p>
            <a:pPr marL="342900" indent="-342900" fontAlgn="base">
              <a:buClr>
                <a:srgbClr val="B6D1E1"/>
              </a:buClr>
              <a:buFont typeface="Arial" panose="020B0604020202020204" pitchFamily="34" charset="0"/>
              <a:buChar char="•"/>
            </a:pPr>
            <a:endParaRPr lang="en-US" dirty="0"/>
          </a:p>
        </p:txBody>
      </p:sp>
      <p:cxnSp>
        <p:nvCxnSpPr>
          <p:cNvPr id="3" name="Straight Connector 2">
            <a:extLst>
              <a:ext uri="{FF2B5EF4-FFF2-40B4-BE49-F238E27FC236}">
                <a16:creationId xmlns:a16="http://schemas.microsoft.com/office/drawing/2014/main" id="{77E9485B-EB7C-8C0D-D1FA-EC45A9923652}"/>
              </a:ext>
            </a:extLst>
          </p:cNvPr>
          <p:cNvCxnSpPr>
            <a:cxnSpLocks/>
          </p:cNvCxnSpPr>
          <p:nvPr/>
        </p:nvCxnSpPr>
        <p:spPr>
          <a:xfrm flipV="1">
            <a:off x="5927450" y="2216858"/>
            <a:ext cx="0" cy="339932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1857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a:xfrm>
            <a:off x="571898" y="608682"/>
            <a:ext cx="10907188" cy="720752"/>
          </a:xfrm>
        </p:spPr>
        <p:txBody>
          <a:bodyPr/>
          <a:lstStyle/>
          <a:p>
            <a:r>
              <a:rPr lang="sv" sz="3200" dirty="0"/>
              <a:t>Att hantera din bank – vad du bör och inte bör göra för nystartade företagare</a:t>
            </a:r>
          </a:p>
          <a:p>
            <a:endParaRPr lang="en-GB" dirty="0"/>
          </a:p>
        </p:txBody>
      </p:sp>
      <p:sp>
        <p:nvSpPr>
          <p:cNvPr id="2" name="Text Placeholder 2">
            <a:extLst>
              <a:ext uri="{FF2B5EF4-FFF2-40B4-BE49-F238E27FC236}">
                <a16:creationId xmlns:a16="http://schemas.microsoft.com/office/drawing/2014/main" id="{A28B23BF-6C45-A041-F19E-E24190371880}"/>
              </a:ext>
            </a:extLst>
          </p:cNvPr>
          <p:cNvSpPr txBox="1">
            <a:spLocks/>
          </p:cNvSpPr>
          <p:nvPr/>
        </p:nvSpPr>
        <p:spPr>
          <a:xfrm>
            <a:off x="273380" y="1236517"/>
            <a:ext cx="11645240" cy="259813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endParaRPr lang="en-GB" b="1" dirty="0"/>
          </a:p>
          <a:p>
            <a:pPr fontAlgn="base">
              <a:buClr>
                <a:srgbClr val="B6D1E1"/>
              </a:buClr>
            </a:pPr>
            <a:r>
              <a:rPr lang="sv" b="1" dirty="0"/>
              <a:t>✅ GÖR:</a:t>
            </a:r>
          </a:p>
          <a:p>
            <a:pPr marL="342900" indent="-342900" fontAlgn="base">
              <a:buClr>
                <a:srgbClr val="B6D1E1"/>
              </a:buClr>
              <a:buFont typeface="Arial" panose="020B0604020202020204" pitchFamily="34" charset="0"/>
              <a:buChar char="•"/>
            </a:pPr>
            <a:r>
              <a:rPr lang="sv" dirty="0"/>
              <a:t>Var väl förberedd innan du träffar din bank. Ta med en tydlig affärsplan, en realistisk kassaflödesprognos och kunskap om din marknad.</a:t>
            </a:r>
          </a:p>
          <a:p>
            <a:pPr marL="342900" indent="-342900" fontAlgn="base">
              <a:buClr>
                <a:srgbClr val="B6D1E1"/>
              </a:buClr>
              <a:buFont typeface="Arial" panose="020B0604020202020204" pitchFamily="34" charset="0"/>
              <a:buChar char="•"/>
            </a:pPr>
            <a:r>
              <a:rPr lang="sv" dirty="0"/>
              <a:t>Håll din bank informerad, både i goda och dåliga tider. Transparens bygger förtroende. Dela framgångar och varna dem tidigt om eventuella svårigheter.</a:t>
            </a:r>
          </a:p>
          <a:p>
            <a:pPr marL="342900" indent="-342900" fontAlgn="base">
              <a:buClr>
                <a:srgbClr val="B6D1E1"/>
              </a:buClr>
              <a:buFont typeface="Arial" panose="020B0604020202020204" pitchFamily="34" charset="0"/>
              <a:buChar char="•"/>
            </a:pPr>
            <a:r>
              <a:rPr lang="sv" dirty="0"/>
              <a:t>Välj en bank i närheten. Att ha en lokal kontaktperson kan vara en verklig fördel för support och snabb respons.</a:t>
            </a:r>
          </a:p>
          <a:p>
            <a:pPr marL="342900" indent="-342900" fontAlgn="base">
              <a:buClr>
                <a:srgbClr val="B6D1E1"/>
              </a:buClr>
              <a:buFont typeface="Arial" panose="020B0604020202020204" pitchFamily="34" charset="0"/>
              <a:buChar char="•"/>
            </a:pPr>
            <a:r>
              <a:rPr lang="sv" dirty="0"/>
              <a:t>Jämför priser. Olika banker erbjuder olika villkor, särskilt de som har specifikt stöd för nystartade företag eller kvinnoledda företag.</a:t>
            </a:r>
          </a:p>
          <a:p>
            <a:pPr fontAlgn="base">
              <a:buClr>
                <a:srgbClr val="B6D1E1"/>
              </a:buClr>
            </a:pPr>
            <a:endParaRPr lang="en-GB" b="1" dirty="0"/>
          </a:p>
          <a:p>
            <a:pPr fontAlgn="base">
              <a:buClr>
                <a:srgbClr val="B6D1E1"/>
              </a:buClr>
            </a:pPr>
            <a:r>
              <a:rPr lang="sv" b="1" dirty="0"/>
              <a:t>❌ GÖR INTE:</a:t>
            </a:r>
          </a:p>
          <a:p>
            <a:pPr marL="342900" indent="-342900" fontAlgn="base">
              <a:buClr>
                <a:srgbClr val="B6D1E1"/>
              </a:buClr>
              <a:buFont typeface="Arial" panose="020B0604020202020204" pitchFamily="34" charset="0"/>
              <a:buChar char="•"/>
            </a:pPr>
            <a:r>
              <a:rPr lang="sv" dirty="0"/>
              <a:t>Skynda dig inte in i avtal utan att förstå villkoren. Läs alla villkor, särskilt gällande räntor, återbetalningsplaner och avgifter.</a:t>
            </a:r>
          </a:p>
          <a:p>
            <a:pPr marL="342900" indent="-342900" fontAlgn="base">
              <a:buClr>
                <a:srgbClr val="B6D1E1"/>
              </a:buClr>
              <a:buFont typeface="Arial" panose="020B0604020202020204" pitchFamily="34" charset="0"/>
              <a:buChar char="•"/>
            </a:pPr>
            <a:r>
              <a:rPr lang="sv" dirty="0"/>
              <a:t>Ge inte personliga garantier lättvindigt. Överväg detta bara om det är absolut nödvändigt och aldrig för mer än du har råd att förlora.</a:t>
            </a:r>
          </a:p>
          <a:p>
            <a:pPr marL="342900" indent="-342900" fontAlgn="base">
              <a:buClr>
                <a:srgbClr val="B6D1E1"/>
              </a:buClr>
              <a:buFont typeface="Arial" panose="020B0604020202020204" pitchFamily="34" charset="0"/>
              <a:buChar char="•"/>
            </a:pPr>
            <a:r>
              <a:rPr lang="sv" dirty="0"/>
              <a:t>Om du förväntar dig problem eller förseningar med likviditetsflödet, informera din bank i förväg. De kan erbjuda lösningar.</a:t>
            </a:r>
          </a:p>
          <a:p>
            <a:pPr fontAlgn="base">
              <a:buClr>
                <a:srgbClr val="B6D1E1"/>
              </a:buClr>
            </a:pPr>
            <a:endParaRPr lang="en-GB" b="1" dirty="0"/>
          </a:p>
          <a:p>
            <a:pPr fontAlgn="base">
              <a:buClr>
                <a:srgbClr val="B6D1E1"/>
              </a:buClr>
            </a:pPr>
            <a:endParaRPr lang="en-GB" b="1" dirty="0"/>
          </a:p>
          <a:p>
            <a:pPr marL="342900" indent="-342900" fontAlgn="base">
              <a:buClr>
                <a:srgbClr val="B6D1E1"/>
              </a:buClr>
              <a:buFont typeface="Wingdings" pitchFamily="2" charset="2"/>
              <a:buChar char="ü"/>
            </a:pPr>
            <a:endParaRPr lang="en-US" dirty="0"/>
          </a:p>
        </p:txBody>
      </p:sp>
    </p:spTree>
    <p:extLst>
      <p:ext uri="{BB962C8B-B14F-4D97-AF65-F5344CB8AC3E}">
        <p14:creationId xmlns:p14="http://schemas.microsoft.com/office/powerpoint/2010/main" val="31951647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6DA72-6BC4-F679-9E58-3634E96FF9AF}"/>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BF12241D-AC34-276F-6F2E-6071F9C8E564}"/>
              </a:ext>
            </a:extLst>
          </p:cNvPr>
          <p:cNvSpPr>
            <a:spLocks noGrp="1"/>
          </p:cNvSpPr>
          <p:nvPr>
            <p:ph type="body" sz="quarter" idx="27"/>
          </p:nvPr>
        </p:nvSpPr>
        <p:spPr/>
        <p:txBody>
          <a:bodyPr/>
          <a:lstStyle/>
          <a:p>
            <a:r>
              <a:rPr lang="sv" dirty="0"/>
              <a:t>VAR KAN DU HITTA STÖD</a:t>
            </a:r>
            <a:endParaRPr lang="en-GB" dirty="0"/>
          </a:p>
        </p:txBody>
      </p:sp>
      <p:sp>
        <p:nvSpPr>
          <p:cNvPr id="2" name="Text Placeholder 2">
            <a:extLst>
              <a:ext uri="{FF2B5EF4-FFF2-40B4-BE49-F238E27FC236}">
                <a16:creationId xmlns:a16="http://schemas.microsoft.com/office/drawing/2014/main" id="{D83C0FAC-BDCF-B2ED-E811-02628BB1A65F}"/>
              </a:ext>
            </a:extLst>
          </p:cNvPr>
          <p:cNvSpPr txBox="1">
            <a:spLocks/>
          </p:cNvSpPr>
          <p:nvPr/>
        </p:nvSpPr>
        <p:spPr>
          <a:xfrm>
            <a:off x="342937" y="1152369"/>
            <a:ext cx="11645240" cy="259813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endParaRPr lang="en-GB" b="1" dirty="0"/>
          </a:p>
          <a:p>
            <a:pPr fontAlgn="base">
              <a:buClr>
                <a:srgbClr val="B6D1E1"/>
              </a:buClr>
            </a:pPr>
            <a:r>
              <a:rPr lang="sv" b="1" dirty="0"/>
              <a:t>Få teknisk hjälp - jämför lånepaket</a:t>
            </a:r>
          </a:p>
          <a:p>
            <a:pPr fontAlgn="base">
              <a:buClr>
                <a:srgbClr val="B6D1E1"/>
              </a:buClr>
            </a:pPr>
            <a:r>
              <a:rPr lang="sv" dirty="0"/>
              <a:t>När man granskar låneerbjudanden presenterar inte alla långivare lånekostnaden på samma sätt. Vissa fokuserar på räntan, andra på det totala beloppet att återbetala. Detta kan göra det svårt att veta vilket alternativ som är bäst för ditt företag.</a:t>
            </a:r>
          </a:p>
          <a:p>
            <a:pPr fontAlgn="base">
              <a:buClr>
                <a:srgbClr val="B6D1E1"/>
              </a:buClr>
            </a:pPr>
            <a:endParaRPr lang="en-GB" dirty="0"/>
          </a:p>
          <a:p>
            <a:pPr fontAlgn="base">
              <a:buClr>
                <a:srgbClr val="B6D1E1"/>
              </a:buClr>
            </a:pPr>
            <a:r>
              <a:rPr lang="sv" b="1" dirty="0"/>
              <a:t>Viktiga tips för smartare lånejämförelse</a:t>
            </a:r>
          </a:p>
          <a:p>
            <a:pPr fontAlgn="base">
              <a:buClr>
                <a:srgbClr val="B6D1E1"/>
              </a:buClr>
            </a:pPr>
            <a:endParaRPr lang="en-GB" b="1" dirty="0"/>
          </a:p>
          <a:p>
            <a:pPr fontAlgn="base">
              <a:buClr>
                <a:srgbClr val="B6D1E1"/>
              </a:buClr>
            </a:pPr>
            <a:r>
              <a:rPr lang="sv" b="1" dirty="0">
                <a:solidFill>
                  <a:srgbClr val="94C7B0"/>
                </a:solidFill>
              </a:rPr>
              <a:t>1. Be om den effektiva räntan</a:t>
            </a:r>
          </a:p>
          <a:p>
            <a:pPr fontAlgn="base">
              <a:buClr>
                <a:srgbClr val="B6D1E1"/>
              </a:buClr>
            </a:pPr>
            <a:r>
              <a:rPr lang="sv" dirty="0"/>
              <a:t>Be alltid om den årliga räntan (APR). Den APR återspeglar lånets verkliga kostnad över ett år, inklusive ränta och alla </a:t>
            </a:r>
            <a:r>
              <a:rPr lang="sv" dirty="0" err="1"/>
              <a:t>avgifter. Den </a:t>
            </a:r>
            <a:r>
              <a:rPr lang="sv" dirty="0"/>
              <a:t>hjälper dig att jämföra olika lån med lika villkor, även om lånestrukturerna varierar.</a:t>
            </a:r>
          </a:p>
          <a:p>
            <a:pPr fontAlgn="base">
              <a:buClr>
                <a:srgbClr val="B6D1E1"/>
              </a:buClr>
            </a:pPr>
            <a:endParaRPr lang="en-GB" dirty="0"/>
          </a:p>
          <a:p>
            <a:pPr fontAlgn="base">
              <a:buClr>
                <a:srgbClr val="B6D1E1"/>
              </a:buClr>
            </a:pPr>
            <a:r>
              <a:rPr lang="sv" b="1" dirty="0">
                <a:solidFill>
                  <a:srgbClr val="94C7B0"/>
                </a:solidFill>
              </a:rPr>
              <a:t>2. Se upp för höga effektiva räntor</a:t>
            </a:r>
          </a:p>
          <a:p>
            <a:pPr fontAlgn="base">
              <a:buClr>
                <a:srgbClr val="B6D1E1"/>
              </a:buClr>
            </a:pPr>
            <a:r>
              <a:rPr lang="sv" dirty="0"/>
              <a:t>Alternativa långivare som erbjuder snabb finansiering eller arbetar med låntagare med låg kreditvärdighet kan ta ut mycket högre </a:t>
            </a:r>
            <a:r>
              <a:rPr lang="sv" dirty="0" err="1"/>
              <a:t>effektiv ränta </a:t>
            </a:r>
            <a:r>
              <a:rPr lang="sv" dirty="0"/>
              <a:t>. Var försiktig: bekvämlighet har ofta ett pris.</a:t>
            </a:r>
          </a:p>
          <a:p>
            <a:pPr fontAlgn="base">
              <a:buClr>
                <a:srgbClr val="B6D1E1"/>
              </a:buClr>
            </a:pPr>
            <a:endParaRPr lang="en-GB" dirty="0"/>
          </a:p>
          <a:p>
            <a:pPr fontAlgn="base">
              <a:buClr>
                <a:srgbClr val="B6D1E1"/>
              </a:buClr>
            </a:pPr>
            <a:r>
              <a:rPr lang="sv" dirty="0"/>
              <a:t>Ett exempel kommer att förklara……..</a:t>
            </a:r>
            <a:endParaRPr lang="en-US" dirty="0"/>
          </a:p>
        </p:txBody>
      </p:sp>
    </p:spTree>
    <p:extLst>
      <p:ext uri="{BB962C8B-B14F-4D97-AF65-F5344CB8AC3E}">
        <p14:creationId xmlns:p14="http://schemas.microsoft.com/office/powerpoint/2010/main" val="26236015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9D179-02F5-0383-02FE-2A0FDF00136D}"/>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A769600E-7D87-160F-02B9-5F0935859A14}"/>
              </a:ext>
            </a:extLst>
          </p:cNvPr>
          <p:cNvSpPr>
            <a:spLocks noGrp="1"/>
          </p:cNvSpPr>
          <p:nvPr>
            <p:ph type="body" sz="quarter" idx="27"/>
          </p:nvPr>
        </p:nvSpPr>
        <p:spPr/>
        <p:txBody>
          <a:bodyPr/>
          <a:lstStyle/>
          <a:p>
            <a:r>
              <a:rPr lang="sv" dirty="0"/>
              <a:t>VAR KAN DU HITTA STÖD</a:t>
            </a:r>
            <a:endParaRPr lang="en-GB" dirty="0"/>
          </a:p>
        </p:txBody>
      </p:sp>
      <p:sp>
        <p:nvSpPr>
          <p:cNvPr id="2" name="Text Placeholder 2">
            <a:extLst>
              <a:ext uri="{FF2B5EF4-FFF2-40B4-BE49-F238E27FC236}">
                <a16:creationId xmlns:a16="http://schemas.microsoft.com/office/drawing/2014/main" id="{BAB8BF89-C5D1-A26E-9796-8303056E5C06}"/>
              </a:ext>
            </a:extLst>
          </p:cNvPr>
          <p:cNvSpPr txBox="1">
            <a:spLocks/>
          </p:cNvSpPr>
          <p:nvPr/>
        </p:nvSpPr>
        <p:spPr>
          <a:xfrm>
            <a:off x="342937" y="1152369"/>
            <a:ext cx="11645240" cy="259813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endParaRPr lang="en-GB" b="1" dirty="0"/>
          </a:p>
          <a:p>
            <a:pPr fontAlgn="base">
              <a:buClr>
                <a:srgbClr val="B6D1E1"/>
              </a:buClr>
            </a:pPr>
            <a:endParaRPr lang="en-GB" b="1" dirty="0"/>
          </a:p>
        </p:txBody>
      </p:sp>
      <p:graphicFrame>
        <p:nvGraphicFramePr>
          <p:cNvPr id="3" name="Table 2">
            <a:extLst>
              <a:ext uri="{FF2B5EF4-FFF2-40B4-BE49-F238E27FC236}">
                <a16:creationId xmlns:a16="http://schemas.microsoft.com/office/drawing/2014/main" id="{CAB8A28F-F2E1-66B6-E7A7-694E43235721}"/>
              </a:ext>
            </a:extLst>
          </p:cNvPr>
          <p:cNvGraphicFramePr>
            <a:graphicFrameLocks noGrp="1"/>
          </p:cNvGraphicFramePr>
          <p:nvPr>
            <p:extLst>
              <p:ext uri="{D42A27DB-BD31-4B8C-83A1-F6EECF244321}">
                <p14:modId xmlns:p14="http://schemas.microsoft.com/office/powerpoint/2010/main" val="3511066097"/>
              </p:ext>
            </p:extLst>
          </p:nvPr>
        </p:nvGraphicFramePr>
        <p:xfrm>
          <a:off x="342936" y="1399877"/>
          <a:ext cx="11376174" cy="2103120"/>
        </p:xfrm>
        <a:graphic>
          <a:graphicData uri="http://schemas.openxmlformats.org/drawingml/2006/table">
            <a:tbl>
              <a:tblPr/>
              <a:tblGrid>
                <a:gridCol w="1896029">
                  <a:extLst>
                    <a:ext uri="{9D8B030D-6E8A-4147-A177-3AD203B41FA5}">
                      <a16:colId xmlns:a16="http://schemas.microsoft.com/office/drawing/2014/main" val="1374606637"/>
                    </a:ext>
                  </a:extLst>
                </a:gridCol>
                <a:gridCol w="1896029">
                  <a:extLst>
                    <a:ext uri="{9D8B030D-6E8A-4147-A177-3AD203B41FA5}">
                      <a16:colId xmlns:a16="http://schemas.microsoft.com/office/drawing/2014/main" val="1146684543"/>
                    </a:ext>
                  </a:extLst>
                </a:gridCol>
                <a:gridCol w="1896029">
                  <a:extLst>
                    <a:ext uri="{9D8B030D-6E8A-4147-A177-3AD203B41FA5}">
                      <a16:colId xmlns:a16="http://schemas.microsoft.com/office/drawing/2014/main" val="1292734498"/>
                    </a:ext>
                  </a:extLst>
                </a:gridCol>
                <a:gridCol w="1896029">
                  <a:extLst>
                    <a:ext uri="{9D8B030D-6E8A-4147-A177-3AD203B41FA5}">
                      <a16:colId xmlns:a16="http://schemas.microsoft.com/office/drawing/2014/main" val="3411624138"/>
                    </a:ext>
                  </a:extLst>
                </a:gridCol>
                <a:gridCol w="1896029">
                  <a:extLst>
                    <a:ext uri="{9D8B030D-6E8A-4147-A177-3AD203B41FA5}">
                      <a16:colId xmlns:a16="http://schemas.microsoft.com/office/drawing/2014/main" val="824478368"/>
                    </a:ext>
                  </a:extLst>
                </a:gridCol>
                <a:gridCol w="1896029">
                  <a:extLst>
                    <a:ext uri="{9D8B030D-6E8A-4147-A177-3AD203B41FA5}">
                      <a16:colId xmlns:a16="http://schemas.microsoft.com/office/drawing/2014/main" val="522861566"/>
                    </a:ext>
                  </a:extLst>
                </a:gridCol>
              </a:tblGrid>
              <a:tr h="0">
                <a:tc>
                  <a:txBody>
                    <a:bodyPr/>
                    <a:lstStyle/>
                    <a:p>
                      <a:r>
                        <a:rPr lang="sv" sz="2400" b="1" dirty="0">
                          <a:solidFill>
                            <a:srgbClr val="382B1B"/>
                          </a:solidFill>
                        </a:rPr>
                        <a:t>Långivare</a:t>
                      </a:r>
                    </a:p>
                  </a:txBody>
                  <a:tcPr anchor="ctr">
                    <a:lnL>
                      <a:noFill/>
                    </a:lnL>
                    <a:lnR>
                      <a:noFill/>
                    </a:lnR>
                    <a:lnT>
                      <a:noFill/>
                    </a:lnT>
                    <a:lnB>
                      <a:noFill/>
                    </a:lnB>
                    <a:solidFill>
                      <a:srgbClr val="E6C8C7"/>
                    </a:solidFill>
                  </a:tcPr>
                </a:tc>
                <a:tc>
                  <a:txBody>
                    <a:bodyPr/>
                    <a:lstStyle/>
                    <a:p>
                      <a:r>
                        <a:rPr lang="sv" sz="2400" b="1" dirty="0">
                          <a:solidFill>
                            <a:srgbClr val="382B1B"/>
                          </a:solidFill>
                        </a:rPr>
                        <a:t>Ränta</a:t>
                      </a:r>
                    </a:p>
                  </a:txBody>
                  <a:tcPr anchor="ctr">
                    <a:lnL>
                      <a:noFill/>
                    </a:lnL>
                    <a:lnR>
                      <a:noFill/>
                    </a:lnR>
                    <a:lnT>
                      <a:noFill/>
                    </a:lnT>
                    <a:lnB>
                      <a:noFill/>
                    </a:lnB>
                    <a:solidFill>
                      <a:srgbClr val="E6C8C7"/>
                    </a:solidFill>
                  </a:tcPr>
                </a:tc>
                <a:tc>
                  <a:txBody>
                    <a:bodyPr/>
                    <a:lstStyle/>
                    <a:p>
                      <a:r>
                        <a:rPr lang="sv" sz="2400" b="1" dirty="0">
                          <a:solidFill>
                            <a:srgbClr val="382B1B"/>
                          </a:solidFill>
                        </a:rPr>
                        <a:t>Avgifter</a:t>
                      </a:r>
                    </a:p>
                  </a:txBody>
                  <a:tcPr anchor="ctr">
                    <a:lnL>
                      <a:noFill/>
                    </a:lnL>
                    <a:lnR>
                      <a:noFill/>
                    </a:lnR>
                    <a:lnT>
                      <a:noFill/>
                    </a:lnT>
                    <a:lnB>
                      <a:noFill/>
                    </a:lnB>
                    <a:solidFill>
                      <a:srgbClr val="E6C8C7"/>
                    </a:solidFill>
                  </a:tcPr>
                </a:tc>
                <a:tc>
                  <a:txBody>
                    <a:bodyPr/>
                    <a:lstStyle/>
                    <a:p>
                      <a:r>
                        <a:rPr lang="sv" sz="2400" b="1" dirty="0">
                          <a:solidFill>
                            <a:srgbClr val="382B1B"/>
                          </a:solidFill>
                        </a:rPr>
                        <a:t>Kalla</a:t>
                      </a:r>
                    </a:p>
                  </a:txBody>
                  <a:tcPr anchor="ctr">
                    <a:lnL>
                      <a:noFill/>
                    </a:lnL>
                    <a:lnR>
                      <a:noFill/>
                    </a:lnR>
                    <a:lnT>
                      <a:noFill/>
                    </a:lnT>
                    <a:lnB>
                      <a:noFill/>
                    </a:lnB>
                    <a:solidFill>
                      <a:srgbClr val="E6C8C7"/>
                    </a:solidFill>
                  </a:tcPr>
                </a:tc>
                <a:tc>
                  <a:txBody>
                    <a:bodyPr/>
                    <a:lstStyle/>
                    <a:p>
                      <a:r>
                        <a:rPr lang="sv" sz="2400" b="1" dirty="0">
                          <a:solidFill>
                            <a:srgbClr val="382B1B"/>
                          </a:solidFill>
                        </a:rPr>
                        <a:t>Totalkostnad</a:t>
                      </a:r>
                    </a:p>
                  </a:txBody>
                  <a:tcPr anchor="ctr">
                    <a:lnL>
                      <a:noFill/>
                    </a:lnL>
                    <a:lnR>
                      <a:noFill/>
                    </a:lnR>
                    <a:lnT>
                      <a:noFill/>
                    </a:lnT>
                    <a:lnB>
                      <a:noFill/>
                    </a:lnB>
                    <a:solidFill>
                      <a:srgbClr val="E6C8C7"/>
                    </a:solidFill>
                  </a:tcPr>
                </a:tc>
                <a:tc>
                  <a:txBody>
                    <a:bodyPr/>
                    <a:lstStyle/>
                    <a:p>
                      <a:r>
                        <a:rPr lang="sv" sz="2400" b="1" dirty="0">
                          <a:solidFill>
                            <a:srgbClr val="382B1B"/>
                          </a:solidFill>
                        </a:rPr>
                        <a:t>APR</a:t>
                      </a:r>
                    </a:p>
                  </a:txBody>
                  <a:tcPr anchor="ctr">
                    <a:lnL>
                      <a:noFill/>
                    </a:lnL>
                    <a:lnR>
                      <a:noFill/>
                    </a:lnR>
                    <a:lnT>
                      <a:noFill/>
                    </a:lnT>
                    <a:lnB>
                      <a:noFill/>
                    </a:lnB>
                    <a:solidFill>
                      <a:srgbClr val="E6C8C7"/>
                    </a:solidFill>
                  </a:tcPr>
                </a:tc>
                <a:extLst>
                  <a:ext uri="{0D108BD9-81ED-4DB2-BD59-A6C34878D82A}">
                    <a16:rowId xmlns:a16="http://schemas.microsoft.com/office/drawing/2014/main" val="3234398059"/>
                  </a:ext>
                </a:extLst>
              </a:tr>
              <a:tr h="0">
                <a:tc>
                  <a:txBody>
                    <a:bodyPr/>
                    <a:lstStyle/>
                    <a:p>
                      <a:r>
                        <a:rPr lang="sv" sz="2400" b="1" dirty="0">
                          <a:solidFill>
                            <a:schemeClr val="bg1"/>
                          </a:solidFill>
                        </a:rPr>
                        <a:t>Bank A</a:t>
                      </a:r>
                      <a:endParaRPr lang="en-IE" sz="2400" dirty="0">
                        <a:solidFill>
                          <a:schemeClr val="bg1"/>
                        </a:solidFill>
                      </a:endParaRPr>
                    </a:p>
                  </a:txBody>
                  <a:tcPr anchor="ctr">
                    <a:lnL>
                      <a:noFill/>
                    </a:lnL>
                    <a:lnR>
                      <a:noFill/>
                    </a:lnR>
                    <a:lnT>
                      <a:noFill/>
                    </a:lnT>
                    <a:lnB>
                      <a:noFill/>
                    </a:lnB>
                    <a:solidFill>
                      <a:srgbClr val="94C7B0"/>
                    </a:solidFill>
                  </a:tcPr>
                </a:tc>
                <a:tc>
                  <a:txBody>
                    <a:bodyPr/>
                    <a:lstStyle/>
                    <a:p>
                      <a:r>
                        <a:rPr lang="sv" dirty="0"/>
                        <a:t>6 % per år</a:t>
                      </a:r>
                    </a:p>
                  </a:txBody>
                  <a:tcPr anchor="ctr">
                    <a:lnL>
                      <a:noFill/>
                    </a:lnL>
                    <a:lnR>
                      <a:noFill/>
                    </a:lnR>
                    <a:lnT>
                      <a:noFill/>
                    </a:lnT>
                    <a:lnB>
                      <a:noFill/>
                    </a:lnB>
                    <a:solidFill>
                      <a:srgbClr val="94C7B0"/>
                    </a:solidFill>
                  </a:tcPr>
                </a:tc>
                <a:tc>
                  <a:txBody>
                    <a:bodyPr/>
                    <a:lstStyle/>
                    <a:p>
                      <a:r>
                        <a:rPr lang="sv" dirty="0"/>
                        <a:t>100 € i administrationsavgift</a:t>
                      </a:r>
                    </a:p>
                  </a:txBody>
                  <a:tcPr anchor="ctr">
                    <a:lnL>
                      <a:noFill/>
                    </a:lnL>
                    <a:lnR>
                      <a:noFill/>
                    </a:lnR>
                    <a:lnT>
                      <a:noFill/>
                    </a:lnT>
                    <a:lnB>
                      <a:noFill/>
                    </a:lnB>
                    <a:solidFill>
                      <a:srgbClr val="94C7B0"/>
                    </a:solidFill>
                  </a:tcPr>
                </a:tc>
                <a:tc>
                  <a:txBody>
                    <a:bodyPr/>
                    <a:lstStyle/>
                    <a:p>
                      <a:r>
                        <a:rPr lang="sv" dirty="0"/>
                        <a:t>1 år</a:t>
                      </a:r>
                    </a:p>
                  </a:txBody>
                  <a:tcPr anchor="ctr">
                    <a:lnL>
                      <a:noFill/>
                    </a:lnL>
                    <a:lnR>
                      <a:noFill/>
                    </a:lnR>
                    <a:lnT>
                      <a:noFill/>
                    </a:lnT>
                    <a:lnB>
                      <a:noFill/>
                    </a:lnB>
                    <a:solidFill>
                      <a:srgbClr val="94C7B0"/>
                    </a:solidFill>
                  </a:tcPr>
                </a:tc>
                <a:tc>
                  <a:txBody>
                    <a:bodyPr/>
                    <a:lstStyle/>
                    <a:p>
                      <a:r>
                        <a:rPr lang="sv" dirty="0"/>
                        <a:t>10 600 euro</a:t>
                      </a:r>
                    </a:p>
                  </a:txBody>
                  <a:tcPr anchor="ctr">
                    <a:lnL>
                      <a:noFill/>
                    </a:lnL>
                    <a:lnR>
                      <a:noFill/>
                    </a:lnR>
                    <a:lnT>
                      <a:noFill/>
                    </a:lnT>
                    <a:lnB>
                      <a:noFill/>
                    </a:lnB>
                    <a:solidFill>
                      <a:srgbClr val="94C7B0"/>
                    </a:solidFill>
                  </a:tcPr>
                </a:tc>
                <a:tc>
                  <a:txBody>
                    <a:bodyPr/>
                    <a:lstStyle/>
                    <a:p>
                      <a:r>
                        <a:rPr lang="sv" b="1" dirty="0"/>
                        <a:t>6,14 %</a:t>
                      </a:r>
                      <a:endParaRPr lang="en-IE" dirty="0"/>
                    </a:p>
                  </a:txBody>
                  <a:tcPr anchor="ctr">
                    <a:lnL>
                      <a:noFill/>
                    </a:lnL>
                    <a:lnR>
                      <a:noFill/>
                    </a:lnR>
                    <a:lnT>
                      <a:noFill/>
                    </a:lnT>
                    <a:lnB>
                      <a:noFill/>
                    </a:lnB>
                    <a:solidFill>
                      <a:srgbClr val="94C7B0"/>
                    </a:solidFill>
                  </a:tcPr>
                </a:tc>
                <a:extLst>
                  <a:ext uri="{0D108BD9-81ED-4DB2-BD59-A6C34878D82A}">
                    <a16:rowId xmlns:a16="http://schemas.microsoft.com/office/drawing/2014/main" val="1905189113"/>
                  </a:ext>
                </a:extLst>
              </a:tr>
              <a:tr h="0">
                <a:tc>
                  <a:txBody>
                    <a:bodyPr/>
                    <a:lstStyle/>
                    <a:p>
                      <a:r>
                        <a:rPr lang="sv" sz="2400" b="1" dirty="0">
                          <a:solidFill>
                            <a:schemeClr val="bg1"/>
                          </a:solidFill>
                        </a:rPr>
                        <a:t>Långivare B</a:t>
                      </a:r>
                      <a:r>
                        <a:rPr lang="sv" sz="2400" dirty="0">
                          <a:solidFill>
                            <a:schemeClr val="bg1"/>
                          </a:solidFill>
                        </a:rPr>
                        <a:t> </a:t>
                      </a:r>
                      <a:r>
                        <a:rPr lang="sv" sz="1800" dirty="0">
                          <a:solidFill>
                            <a:schemeClr val="bg1"/>
                          </a:solidFill>
                        </a:rPr>
                        <a:t>(Snabblån)</a:t>
                      </a:r>
                      <a:endParaRPr lang="en-IE" sz="2400" dirty="0">
                        <a:solidFill>
                          <a:schemeClr val="bg1"/>
                        </a:solidFill>
                      </a:endParaRPr>
                    </a:p>
                  </a:txBody>
                  <a:tcPr anchor="ctr">
                    <a:lnL>
                      <a:noFill/>
                    </a:lnL>
                    <a:lnR>
                      <a:noFill/>
                    </a:lnR>
                    <a:lnT>
                      <a:noFill/>
                    </a:lnT>
                    <a:lnB>
                      <a:noFill/>
                    </a:lnB>
                    <a:solidFill>
                      <a:srgbClr val="B6D1E1"/>
                    </a:solidFill>
                  </a:tcPr>
                </a:tc>
                <a:tc>
                  <a:txBody>
                    <a:bodyPr/>
                    <a:lstStyle/>
                    <a:p>
                      <a:r>
                        <a:rPr lang="sv" dirty="0"/>
                        <a:t>3 % per månad</a:t>
                      </a:r>
                    </a:p>
                  </a:txBody>
                  <a:tcPr anchor="ctr">
                    <a:lnL>
                      <a:noFill/>
                    </a:lnL>
                    <a:lnR>
                      <a:noFill/>
                    </a:lnR>
                    <a:lnT>
                      <a:noFill/>
                    </a:lnT>
                    <a:lnB>
                      <a:noFill/>
                    </a:lnB>
                    <a:solidFill>
                      <a:srgbClr val="B6D1E1"/>
                    </a:solidFill>
                  </a:tcPr>
                </a:tc>
                <a:tc>
                  <a:txBody>
                    <a:bodyPr/>
                    <a:lstStyle/>
                    <a:p>
                      <a:r>
                        <a:rPr lang="sv"/>
                        <a:t>300 euro i avgift</a:t>
                      </a:r>
                    </a:p>
                  </a:txBody>
                  <a:tcPr anchor="ctr">
                    <a:lnL>
                      <a:noFill/>
                    </a:lnL>
                    <a:lnR>
                      <a:noFill/>
                    </a:lnR>
                    <a:lnT>
                      <a:noFill/>
                    </a:lnT>
                    <a:lnB>
                      <a:noFill/>
                    </a:lnB>
                    <a:solidFill>
                      <a:srgbClr val="B6D1E1"/>
                    </a:solidFill>
                  </a:tcPr>
                </a:tc>
                <a:tc>
                  <a:txBody>
                    <a:bodyPr/>
                    <a:lstStyle/>
                    <a:p>
                      <a:r>
                        <a:rPr lang="sv"/>
                        <a:t>1 år</a:t>
                      </a:r>
                    </a:p>
                  </a:txBody>
                  <a:tcPr anchor="ctr">
                    <a:lnL>
                      <a:noFill/>
                    </a:lnL>
                    <a:lnR>
                      <a:noFill/>
                    </a:lnR>
                    <a:lnT>
                      <a:noFill/>
                    </a:lnT>
                    <a:lnB>
                      <a:noFill/>
                    </a:lnB>
                    <a:solidFill>
                      <a:srgbClr val="B6D1E1"/>
                    </a:solidFill>
                  </a:tcPr>
                </a:tc>
                <a:tc>
                  <a:txBody>
                    <a:bodyPr/>
                    <a:lstStyle/>
                    <a:p>
                      <a:r>
                        <a:rPr lang="sv" dirty="0"/>
                        <a:t>12 360 euro</a:t>
                      </a:r>
                    </a:p>
                  </a:txBody>
                  <a:tcPr anchor="ctr">
                    <a:lnL>
                      <a:noFill/>
                    </a:lnL>
                    <a:lnR>
                      <a:noFill/>
                    </a:lnR>
                    <a:lnT>
                      <a:noFill/>
                    </a:lnT>
                    <a:lnB>
                      <a:noFill/>
                    </a:lnB>
                    <a:solidFill>
                      <a:srgbClr val="B6D1E1"/>
                    </a:solidFill>
                  </a:tcPr>
                </a:tc>
                <a:tc>
                  <a:txBody>
                    <a:bodyPr/>
                    <a:lstStyle/>
                    <a:p>
                      <a:r>
                        <a:rPr lang="sv" b="1" dirty="0"/>
                        <a:t>23,6 %</a:t>
                      </a:r>
                      <a:endParaRPr lang="en-IE" dirty="0"/>
                    </a:p>
                  </a:txBody>
                  <a:tcPr anchor="ctr">
                    <a:lnL>
                      <a:noFill/>
                    </a:lnL>
                    <a:lnR>
                      <a:noFill/>
                    </a:lnR>
                    <a:lnT>
                      <a:noFill/>
                    </a:lnT>
                    <a:lnB>
                      <a:noFill/>
                    </a:lnB>
                    <a:solidFill>
                      <a:srgbClr val="B6D1E1"/>
                    </a:solidFill>
                  </a:tcPr>
                </a:tc>
                <a:extLst>
                  <a:ext uri="{0D108BD9-81ED-4DB2-BD59-A6C34878D82A}">
                    <a16:rowId xmlns:a16="http://schemas.microsoft.com/office/drawing/2014/main" val="2338184753"/>
                  </a:ext>
                </a:extLst>
              </a:tr>
            </a:tbl>
          </a:graphicData>
        </a:graphic>
      </p:graphicFrame>
      <p:sp>
        <p:nvSpPr>
          <p:cNvPr id="5" name="TextBox 4">
            <a:extLst>
              <a:ext uri="{FF2B5EF4-FFF2-40B4-BE49-F238E27FC236}">
                <a16:creationId xmlns:a16="http://schemas.microsoft.com/office/drawing/2014/main" id="{6DF17623-97A4-CC0C-2BC2-D36FD91E5216}"/>
              </a:ext>
            </a:extLst>
          </p:cNvPr>
          <p:cNvSpPr txBox="1"/>
          <p:nvPr/>
        </p:nvSpPr>
        <p:spPr>
          <a:xfrm>
            <a:off x="751412" y="3426798"/>
            <a:ext cx="10907188" cy="2123658"/>
          </a:xfrm>
          <a:prstGeom prst="rect">
            <a:avLst/>
          </a:prstGeom>
          <a:noFill/>
        </p:spPr>
        <p:txBody>
          <a:bodyPr wrap="square">
            <a:spAutoFit/>
          </a:bodyPr>
          <a:lstStyle/>
          <a:p>
            <a:pPr>
              <a:buNone/>
            </a:pPr>
            <a:r>
              <a:rPr lang="sv" sz="2200" b="1" dirty="0"/>
              <a:t>Vad detta visar:</a:t>
            </a:r>
          </a:p>
          <a:p>
            <a:pPr marL="342900" indent="-342900">
              <a:buFont typeface="Arial" panose="020B0604020202020204" pitchFamily="34" charset="0"/>
              <a:buChar char="•"/>
            </a:pPr>
            <a:r>
              <a:rPr lang="sv" sz="2200" dirty="0"/>
              <a:t>Långivare B ser billigare ut vid första anblicken med en ränta på ”3 %. Men titta noga, det är månadsvis, inte årligt.</a:t>
            </a:r>
          </a:p>
          <a:p>
            <a:pPr marL="342900" indent="-342900">
              <a:buFont typeface="Arial" panose="020B0604020202020204" pitchFamily="34" charset="0"/>
              <a:buChar char="•"/>
            </a:pPr>
            <a:r>
              <a:rPr lang="sv" sz="2200" dirty="0"/>
              <a:t>När du väl inkluderar avgifter och omvandlar till årlig procentuell ränta blir det mycket dyrare.</a:t>
            </a:r>
          </a:p>
          <a:p>
            <a:pPr marL="342900" indent="-342900">
              <a:buFont typeface="Arial" panose="020B0604020202020204" pitchFamily="34" charset="0"/>
              <a:buChar char="•"/>
            </a:pPr>
            <a:r>
              <a:rPr lang="sv" sz="2200" dirty="0"/>
              <a:t>APR låter dig se den verkliga, fullständiga kostnaden för lånet och inte bara det ytliga beloppet.</a:t>
            </a:r>
          </a:p>
        </p:txBody>
      </p:sp>
    </p:spTree>
    <p:extLst>
      <p:ext uri="{BB962C8B-B14F-4D97-AF65-F5344CB8AC3E}">
        <p14:creationId xmlns:p14="http://schemas.microsoft.com/office/powerpoint/2010/main" val="20643438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sv" dirty="0"/>
              <a:t>VAR KAN DU HITTA STÖD</a:t>
            </a:r>
            <a:endParaRPr lang="en-GB" dirty="0"/>
          </a:p>
        </p:txBody>
      </p:sp>
      <p:sp>
        <p:nvSpPr>
          <p:cNvPr id="2" name="Text Placeholder 2">
            <a:extLst>
              <a:ext uri="{FF2B5EF4-FFF2-40B4-BE49-F238E27FC236}">
                <a16:creationId xmlns:a16="http://schemas.microsoft.com/office/drawing/2014/main" id="{A28B23BF-6C45-A041-F19E-E24190371880}"/>
              </a:ext>
            </a:extLst>
          </p:cNvPr>
          <p:cNvSpPr txBox="1">
            <a:spLocks/>
          </p:cNvSpPr>
          <p:nvPr/>
        </p:nvSpPr>
        <p:spPr>
          <a:xfrm>
            <a:off x="384268" y="1351429"/>
            <a:ext cx="11469314" cy="253800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b="1" dirty="0"/>
              <a:t>Att välja mellan en kreditgräns och ett traditionellt lån.</a:t>
            </a:r>
          </a:p>
          <a:p>
            <a:pPr fontAlgn="base">
              <a:buClr>
                <a:srgbClr val="B6D1E1"/>
              </a:buClr>
            </a:pPr>
            <a:endParaRPr lang="en-IE" dirty="0"/>
          </a:p>
          <a:p>
            <a:pPr fontAlgn="base">
              <a:buClr>
                <a:srgbClr val="B6D1E1"/>
              </a:buClr>
            </a:pPr>
            <a:r>
              <a:rPr lang="sv" dirty="0"/>
              <a:t>Att förstå skillnaden mellan ett företagslån och en kreditgräns kan hjälpa dig att välja det som bäst passar dina finansieringsbehov.</a:t>
            </a:r>
          </a:p>
          <a:p>
            <a:pPr fontAlgn="base">
              <a:buClr>
                <a:srgbClr val="B6D1E1"/>
              </a:buClr>
            </a:pPr>
            <a:endParaRPr lang="en-GB" dirty="0"/>
          </a:p>
          <a:p>
            <a:pPr fontAlgn="base">
              <a:buClr>
                <a:srgbClr val="B6D1E1"/>
              </a:buClr>
            </a:pPr>
            <a:endParaRPr lang="en-GB" dirty="0"/>
          </a:p>
          <a:p>
            <a:pPr fontAlgn="base">
              <a:buClr>
                <a:srgbClr val="B6D1E1"/>
              </a:buClr>
            </a:pPr>
            <a:endParaRPr lang="en-GB" dirty="0"/>
          </a:p>
          <a:p>
            <a:pPr marL="342900" indent="-342900" fontAlgn="base">
              <a:buClr>
                <a:srgbClr val="B6D1E1"/>
              </a:buClr>
              <a:buFont typeface="Wingdings" pitchFamily="2" charset="2"/>
              <a:buChar char="ü"/>
            </a:pPr>
            <a:endParaRPr lang="en-IE" dirty="0"/>
          </a:p>
          <a:p>
            <a:pPr marL="342900" indent="-342900" fontAlgn="base">
              <a:buClr>
                <a:srgbClr val="B6D1E1"/>
              </a:buClr>
              <a:buFont typeface="Wingdings" pitchFamily="2" charset="2"/>
              <a:buChar char="ü"/>
            </a:pPr>
            <a:endParaRPr lang="en-US" dirty="0"/>
          </a:p>
        </p:txBody>
      </p:sp>
      <p:graphicFrame>
        <p:nvGraphicFramePr>
          <p:cNvPr id="20" name="Table 19">
            <a:extLst>
              <a:ext uri="{FF2B5EF4-FFF2-40B4-BE49-F238E27FC236}">
                <a16:creationId xmlns:a16="http://schemas.microsoft.com/office/drawing/2014/main" id="{E05214A4-A6CF-3C72-4C00-76A2924590F2}"/>
              </a:ext>
            </a:extLst>
          </p:cNvPr>
          <p:cNvGraphicFramePr>
            <a:graphicFrameLocks noGrp="1"/>
          </p:cNvGraphicFramePr>
          <p:nvPr>
            <p:extLst>
              <p:ext uri="{D42A27DB-BD31-4B8C-83A1-F6EECF244321}">
                <p14:modId xmlns:p14="http://schemas.microsoft.com/office/powerpoint/2010/main" val="2860849064"/>
              </p:ext>
            </p:extLst>
          </p:nvPr>
        </p:nvGraphicFramePr>
        <p:xfrm>
          <a:off x="531159" y="2687320"/>
          <a:ext cx="11214848" cy="3627120"/>
        </p:xfrm>
        <a:graphic>
          <a:graphicData uri="http://schemas.openxmlformats.org/drawingml/2006/table">
            <a:tbl>
              <a:tblPr firstRow="1" bandRow="1">
                <a:tableStyleId>{5C22544A-7EE6-4342-B048-85BDC9FD1C3A}</a:tableStyleId>
              </a:tblPr>
              <a:tblGrid>
                <a:gridCol w="5607424">
                  <a:extLst>
                    <a:ext uri="{9D8B030D-6E8A-4147-A177-3AD203B41FA5}">
                      <a16:colId xmlns:a16="http://schemas.microsoft.com/office/drawing/2014/main" val="2609753889"/>
                    </a:ext>
                  </a:extLst>
                </a:gridCol>
                <a:gridCol w="5607424">
                  <a:extLst>
                    <a:ext uri="{9D8B030D-6E8A-4147-A177-3AD203B41FA5}">
                      <a16:colId xmlns:a16="http://schemas.microsoft.com/office/drawing/2014/main" val="322595583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 sz="2000" dirty="0"/>
                        <a:t>Företagslån</a:t>
                      </a:r>
                    </a:p>
                  </a:txBody>
                  <a:tcPr>
                    <a:solidFill>
                      <a:srgbClr val="B6D1E1"/>
                    </a:solidFill>
                  </a:tcPr>
                </a:tc>
                <a:tc>
                  <a:txBody>
                    <a:bodyPr/>
                    <a:lstStyle/>
                    <a:p>
                      <a:r>
                        <a:rPr lang="sv" sz="2000" dirty="0"/>
                        <a:t>Kreditgräns</a:t>
                      </a:r>
                      <a:endParaRPr lang="en-IE" sz="2000" dirty="0"/>
                    </a:p>
                  </a:txBody>
                  <a:tcPr>
                    <a:solidFill>
                      <a:srgbClr val="B6D1E1"/>
                    </a:solidFill>
                  </a:tcPr>
                </a:tc>
                <a:extLst>
                  <a:ext uri="{0D108BD9-81ED-4DB2-BD59-A6C34878D82A}">
                    <a16:rowId xmlns:a16="http://schemas.microsoft.com/office/drawing/2014/main" val="3815757865"/>
                  </a:ext>
                </a:extLst>
              </a:tr>
              <a:tr h="370840">
                <a:tc>
                  <a:txBody>
                    <a:bodyPr/>
                    <a:lstStyle/>
                    <a:p>
                      <a:pPr marL="0" indent="0" fontAlgn="base">
                        <a:buClr>
                          <a:srgbClr val="B6D1E1"/>
                        </a:buClr>
                        <a:buFont typeface="Arial" panose="020B0604020202020204" pitchFamily="34" charset="0"/>
                        <a:buNone/>
                      </a:pPr>
                      <a:r>
                        <a:rPr lang="sv" sz="2000" dirty="0"/>
                        <a:t>En fast summa pengar</a:t>
                      </a:r>
                    </a:p>
                    <a:p>
                      <a:pPr marL="0" indent="0" fontAlgn="base">
                        <a:buClr>
                          <a:srgbClr val="B6D1E1"/>
                        </a:buClr>
                        <a:buFont typeface="Arial" panose="020B0604020202020204" pitchFamily="34" charset="0"/>
                        <a:buNone/>
                      </a:pPr>
                      <a:r>
                        <a:rPr lang="sv" sz="2000" dirty="0"/>
                        <a:t>Återbetalas över en viss period med ränta</a:t>
                      </a:r>
                    </a:p>
                    <a:p>
                      <a:endParaRPr lang="en-IE" sz="2000" dirty="0"/>
                    </a:p>
                  </a:txBody>
                  <a:tcPr>
                    <a:solidFill>
                      <a:srgbClr val="B6D1E1"/>
                    </a:solidFill>
                  </a:tcPr>
                </a:tc>
                <a:tc>
                  <a:txBody>
                    <a:bodyPr/>
                    <a:lstStyle/>
                    <a:p>
                      <a:pPr marL="285750" indent="-285750">
                        <a:buFont typeface="Arial" panose="020B0604020202020204" pitchFamily="34" charset="0"/>
                        <a:buChar char="•"/>
                      </a:pPr>
                      <a:r>
                        <a:rPr lang="sv" sz="2000" dirty="0"/>
                        <a:t>Fungerar som ett kreditkort för ditt företag</a:t>
                      </a:r>
                    </a:p>
                    <a:p>
                      <a:pPr marL="285750" indent="-285750">
                        <a:buFont typeface="Arial" panose="020B0604020202020204" pitchFamily="34" charset="0"/>
                        <a:buChar char="•"/>
                      </a:pPr>
                      <a:r>
                        <a:rPr lang="sv" sz="2000" dirty="0"/>
                        <a:t>Godkänt för ett maximalt belopp, men betala endast ränta på de medel du faktiskt använder</a:t>
                      </a:r>
                    </a:p>
                    <a:p>
                      <a:pPr marL="285750" indent="-285750">
                        <a:buFont typeface="Arial" panose="020B0604020202020204" pitchFamily="34" charset="0"/>
                        <a:buChar char="•"/>
                      </a:pPr>
                      <a:r>
                        <a:rPr lang="sv" sz="2000" dirty="0"/>
                        <a:t>Flexibla återbetalningsvillkor</a:t>
                      </a:r>
                    </a:p>
                  </a:txBody>
                  <a:tcPr>
                    <a:solidFill>
                      <a:srgbClr val="B6D1E1"/>
                    </a:solidFill>
                  </a:tcPr>
                </a:tc>
                <a:extLst>
                  <a:ext uri="{0D108BD9-81ED-4DB2-BD59-A6C34878D82A}">
                    <a16:rowId xmlns:a16="http://schemas.microsoft.com/office/drawing/2014/main" val="12746928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 sz="2000" b="1" dirty="0"/>
                        <a:t>Bäst för</a:t>
                      </a:r>
                    </a:p>
                    <a:p>
                      <a:pPr marL="0" marR="0" lvl="0" indent="0" algn="l" defTabSz="914400" rtl="0" eaLnBrk="1" fontAlgn="auto" latinLnBrk="0" hangingPunct="1">
                        <a:lnSpc>
                          <a:spcPct val="100000"/>
                        </a:lnSpc>
                        <a:spcBef>
                          <a:spcPts val="0"/>
                        </a:spcBef>
                        <a:spcAft>
                          <a:spcPts val="0"/>
                        </a:spcAft>
                        <a:buClrTx/>
                        <a:buSzTx/>
                        <a:buFontTx/>
                        <a:buNone/>
                        <a:tabLst/>
                        <a:defRPr/>
                      </a:pPr>
                      <a:r>
                        <a:rPr lang="sv" sz="2000" dirty="0"/>
                        <a:t>Långsiktiga investeringar såsom utrustning, nya lokaler, större uppgraderingar eller expansion</a:t>
                      </a:r>
                    </a:p>
                    <a:p>
                      <a:endParaRPr lang="en-IE" sz="2000" dirty="0"/>
                    </a:p>
                  </a:txBody>
                  <a:tcPr>
                    <a:solidFill>
                      <a:srgbClr val="B6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 sz="2000" b="1" dirty="0"/>
                        <a:t>Bäst för</a:t>
                      </a:r>
                    </a:p>
                    <a:p>
                      <a:pPr marL="0" marR="0" lvl="0" indent="0" algn="l" defTabSz="914400" rtl="0" eaLnBrk="1" fontAlgn="auto" latinLnBrk="0" hangingPunct="1">
                        <a:lnSpc>
                          <a:spcPct val="100000"/>
                        </a:lnSpc>
                        <a:spcBef>
                          <a:spcPts val="0"/>
                        </a:spcBef>
                        <a:spcAft>
                          <a:spcPts val="0"/>
                        </a:spcAft>
                        <a:buClrTx/>
                        <a:buSzTx/>
                        <a:buFontTx/>
                        <a:buNone/>
                        <a:tabLst/>
                        <a:defRPr/>
                      </a:pPr>
                      <a:r>
                        <a:rPr lang="sv" sz="2000" dirty="0"/>
                        <a:t>Kortsiktiga eller säsongsbetonade behov såsom att köpa in lager, hantera kortsiktiga kassaflödessänkningar, täcka tillfälliga driftskostnader</a:t>
                      </a:r>
                      <a:endParaRPr lang="en-IE" sz="2000" dirty="0"/>
                    </a:p>
                    <a:p>
                      <a:endParaRPr lang="en-IE" sz="2000" dirty="0"/>
                    </a:p>
                  </a:txBody>
                  <a:tcPr>
                    <a:solidFill>
                      <a:srgbClr val="B6D1E1"/>
                    </a:solidFill>
                  </a:tcPr>
                </a:tc>
                <a:extLst>
                  <a:ext uri="{0D108BD9-81ED-4DB2-BD59-A6C34878D82A}">
                    <a16:rowId xmlns:a16="http://schemas.microsoft.com/office/drawing/2014/main" val="396848014"/>
                  </a:ext>
                </a:extLst>
              </a:tr>
            </a:tbl>
          </a:graphicData>
        </a:graphic>
      </p:graphicFrame>
    </p:spTree>
    <p:extLst>
      <p:ext uri="{BB962C8B-B14F-4D97-AF65-F5344CB8AC3E}">
        <p14:creationId xmlns:p14="http://schemas.microsoft.com/office/powerpoint/2010/main" val="26325168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sv" dirty="0"/>
              <a:t>VAR KAN DU HITTA STÖD</a:t>
            </a:r>
            <a:endParaRPr lang="en-GB" dirty="0"/>
          </a:p>
        </p:txBody>
      </p:sp>
      <p:sp>
        <p:nvSpPr>
          <p:cNvPr id="2" name="Text Placeholder 2">
            <a:extLst>
              <a:ext uri="{FF2B5EF4-FFF2-40B4-BE49-F238E27FC236}">
                <a16:creationId xmlns:a16="http://schemas.microsoft.com/office/drawing/2014/main" id="{A28B23BF-6C45-A041-F19E-E24190371880}"/>
              </a:ext>
            </a:extLst>
          </p:cNvPr>
          <p:cNvSpPr txBox="1">
            <a:spLocks/>
          </p:cNvSpPr>
          <p:nvPr/>
        </p:nvSpPr>
        <p:spPr>
          <a:xfrm>
            <a:off x="370821" y="1309761"/>
            <a:ext cx="11536550" cy="259813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b="1" dirty="0"/>
              <a:t>Planera noggrant, låna</a:t>
            </a:r>
          </a:p>
          <a:p>
            <a:pPr fontAlgn="base">
              <a:buClr>
                <a:srgbClr val="B6D1E1"/>
              </a:buClr>
            </a:pPr>
            <a:endParaRPr lang="en-IE" b="1" dirty="0"/>
          </a:p>
          <a:p>
            <a:pPr marL="342900" indent="-342900" fontAlgn="base">
              <a:buClr>
                <a:srgbClr val="B6D1E1"/>
              </a:buClr>
              <a:buFont typeface="Arial" panose="020B0604020202020204" pitchFamily="34" charset="0"/>
              <a:buChar char="•"/>
            </a:pPr>
            <a:r>
              <a:rPr lang="sv" b="1" dirty="0"/>
              <a:t>Vid rätt tidpunkt: </a:t>
            </a:r>
            <a:r>
              <a:rPr lang="sv" dirty="0"/>
              <a:t>När du planerar ditt företagslån, se till att du lånar vid rätt tidpunkt. Om du tar lånet för tidigt finns det risk att du spenderar större delen av det till andra ändamål än vad det var avsett för. Om du lånar för sent kan det sätta stopp för ditt företag eftersom du också måste betala räntan vid en tidpunkt då ditt företag kan växa exponentiellt.</a:t>
            </a:r>
          </a:p>
          <a:p>
            <a:pPr marL="342900" indent="-342900" fontAlgn="base">
              <a:buClr>
                <a:srgbClr val="B6D1E1"/>
              </a:buClr>
              <a:buFont typeface="Arial" panose="020B0604020202020204" pitchFamily="34" charset="0"/>
              <a:buChar char="•"/>
            </a:pPr>
            <a:r>
              <a:rPr lang="sv" b="1" dirty="0"/>
              <a:t>Rätt mängd: </a:t>
            </a:r>
            <a:r>
              <a:rPr lang="sv" dirty="0"/>
              <a:t>för lite kan leda till underkapitalisering och det kan medföra fler utmaningar för ditt startupföretag</a:t>
            </a:r>
          </a:p>
          <a:p>
            <a:pPr fontAlgn="base">
              <a:buClr>
                <a:srgbClr val="B6D1E1"/>
              </a:buClr>
            </a:pPr>
            <a:endParaRPr lang="en-IE" dirty="0"/>
          </a:p>
          <a:p>
            <a:pPr fontAlgn="base">
              <a:buClr>
                <a:srgbClr val="B6D1E1"/>
              </a:buClr>
            </a:pPr>
            <a:r>
              <a:rPr lang="sv" b="1" dirty="0"/>
              <a:t>Gör inte</a:t>
            </a:r>
          </a:p>
          <a:p>
            <a:pPr marL="342900" indent="-342900" fontAlgn="base">
              <a:buClr>
                <a:srgbClr val="B6D1E1"/>
              </a:buClr>
              <a:buFont typeface="Arial" panose="020B0604020202020204" pitchFamily="34" charset="0"/>
              <a:buChar char="•"/>
            </a:pPr>
            <a:r>
              <a:rPr lang="sv" b="1" dirty="0"/>
              <a:t>Blanda ditt företags- och privatkonto. </a:t>
            </a:r>
            <a:r>
              <a:rPr lang="sv" dirty="0"/>
              <a:t>Det är aldrig en bra idé att blanda dina företagspengar med dina privata pengar. Du kan bankera hos samma institution om du vill, men se till att du öppnar ett separat företagskonto. Om du överför pengar mellan de två, spara ett pappersspår.</a:t>
            </a:r>
          </a:p>
          <a:p>
            <a:pPr marL="342900" indent="-342900" fontAlgn="base">
              <a:buClr>
                <a:srgbClr val="B6D1E1"/>
              </a:buClr>
              <a:buFont typeface="Arial" panose="020B0604020202020204" pitchFamily="34" charset="0"/>
              <a:buChar char="•"/>
            </a:pPr>
            <a:r>
              <a:rPr lang="sv" b="1" dirty="0"/>
              <a:t>Gör misstaget att bara ansöka hos en enda typ av långivare. </a:t>
            </a:r>
            <a:r>
              <a:rPr lang="sv" dirty="0"/>
              <a:t>Att känna till alla dina alternativ gör det inte bara lättare att bestämma hur man väljer ett lämpligt företagslån, utan det ökar också chanserna att bli godkänd för ett lån.</a:t>
            </a:r>
          </a:p>
          <a:p>
            <a:pPr fontAlgn="base">
              <a:buClr>
                <a:srgbClr val="B6D1E1"/>
              </a:buClr>
            </a:pPr>
            <a:endParaRPr lang="en-IE" dirty="0"/>
          </a:p>
          <a:p>
            <a:pPr marL="342900" indent="-342900" fontAlgn="base">
              <a:buClr>
                <a:srgbClr val="B6D1E1"/>
              </a:buClr>
              <a:buFont typeface="Wingdings" pitchFamily="2" charset="2"/>
              <a:buChar char="ü"/>
            </a:pPr>
            <a:endParaRPr lang="en-IE" dirty="0"/>
          </a:p>
          <a:p>
            <a:pPr marL="342900" indent="-342900" fontAlgn="base">
              <a:buClr>
                <a:srgbClr val="B6D1E1"/>
              </a:buClr>
              <a:buFont typeface="Wingdings" pitchFamily="2" charset="2"/>
              <a:buChar char="ü"/>
            </a:pPr>
            <a:endParaRPr lang="en-US" dirty="0"/>
          </a:p>
        </p:txBody>
      </p:sp>
    </p:spTree>
    <p:extLst>
      <p:ext uri="{BB962C8B-B14F-4D97-AF65-F5344CB8AC3E}">
        <p14:creationId xmlns:p14="http://schemas.microsoft.com/office/powerpoint/2010/main" val="34839998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sv" dirty="0"/>
              <a:t>VAR KAN DU HITTA STÖD</a:t>
            </a:r>
            <a:endParaRPr lang="en-GB" dirty="0"/>
          </a:p>
        </p:txBody>
      </p:sp>
      <p:sp>
        <p:nvSpPr>
          <p:cNvPr id="2" name="Text Placeholder 2">
            <a:extLst>
              <a:ext uri="{FF2B5EF4-FFF2-40B4-BE49-F238E27FC236}">
                <a16:creationId xmlns:a16="http://schemas.microsoft.com/office/drawing/2014/main" id="{A28B23BF-6C45-A041-F19E-E24190371880}"/>
              </a:ext>
            </a:extLst>
          </p:cNvPr>
          <p:cNvSpPr txBox="1">
            <a:spLocks/>
          </p:cNvSpPr>
          <p:nvPr/>
        </p:nvSpPr>
        <p:spPr>
          <a:xfrm>
            <a:off x="519993" y="1589419"/>
            <a:ext cx="11299972" cy="259813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sz="2400" b="1" dirty="0"/>
              <a:t>AFFÄRSÄNGEL INVESTERING</a:t>
            </a:r>
          </a:p>
          <a:p>
            <a:pPr fontAlgn="base">
              <a:buClr>
                <a:srgbClr val="B6D1E1"/>
              </a:buClr>
            </a:pPr>
            <a:r>
              <a:rPr lang="sv" dirty="0"/>
              <a:t>Affärsänglar (eller "affärsänglar") är privatpersoner som investerar sina egna pengar i företag i tidigt skede eller nystartade företag. I gengäld får de:</a:t>
            </a:r>
          </a:p>
          <a:p>
            <a:pPr marL="342900" indent="-342900" fontAlgn="base">
              <a:buClr>
                <a:srgbClr val="B6D1E1"/>
              </a:buClr>
              <a:buFont typeface="Arial" panose="020B0604020202020204" pitchFamily="34" charset="0"/>
              <a:buChar char="•"/>
            </a:pPr>
            <a:r>
              <a:rPr lang="sv" dirty="0"/>
              <a:t>En ägarandel (känd som en aktiepost)</a:t>
            </a:r>
          </a:p>
          <a:p>
            <a:pPr marL="342900" indent="-342900" fontAlgn="base">
              <a:buClr>
                <a:srgbClr val="B6D1E1"/>
              </a:buClr>
              <a:buFont typeface="Arial" panose="020B0604020202020204" pitchFamily="34" charset="0"/>
              <a:buChar char="•"/>
            </a:pPr>
            <a:r>
              <a:rPr lang="sv" dirty="0"/>
              <a:t>Ibland en möjlighet att påverka affärsbeslut eller en plats i din rådgivande nämnd (om du har en)</a:t>
            </a:r>
          </a:p>
          <a:p>
            <a:pPr marL="342900" indent="-342900" fontAlgn="base">
              <a:buClr>
                <a:srgbClr val="B6D1E1"/>
              </a:buClr>
              <a:buFont typeface="Arial" panose="020B0604020202020204" pitchFamily="34" charset="0"/>
              <a:buChar char="•"/>
            </a:pPr>
            <a:endParaRPr lang="en-GB" dirty="0"/>
          </a:p>
          <a:p>
            <a:pPr fontAlgn="base">
              <a:buClr>
                <a:srgbClr val="B6D1E1"/>
              </a:buClr>
            </a:pPr>
            <a:r>
              <a:rPr lang="sv" b="1" dirty="0">
                <a:solidFill>
                  <a:srgbClr val="B6D1E1"/>
                </a:solidFill>
              </a:rPr>
              <a:t>Varför överväga en </a:t>
            </a:r>
            <a:r>
              <a:rPr lang="sv" b="1" dirty="0" err="1">
                <a:solidFill>
                  <a:srgbClr val="B6D1E1"/>
                </a:solidFill>
              </a:rPr>
              <a:t>affärsängelinvesterare</a:t>
            </a:r>
            <a:r>
              <a:rPr lang="sv" b="1" dirty="0">
                <a:solidFill>
                  <a:srgbClr val="B6D1E1"/>
                </a:solidFill>
              </a:rPr>
              <a:t>?</a:t>
            </a:r>
            <a:endParaRPr lang="sv" b="1" dirty="0">
              <a:solidFill>
                <a:srgbClr val="B6D1E1"/>
              </a:solidFill>
              <a:ea typeface="Calibri"/>
              <a:cs typeface="Calibri"/>
            </a:endParaRPr>
          </a:p>
          <a:p>
            <a:pPr fontAlgn="base">
              <a:buClr>
                <a:srgbClr val="B6D1E1"/>
              </a:buClr>
            </a:pPr>
            <a:r>
              <a:rPr lang="sv" dirty="0"/>
              <a:t>Förutom finansiering bidrar många ängelinvesterare med:</a:t>
            </a:r>
          </a:p>
          <a:p>
            <a:pPr marL="342900" indent="-342900" fontAlgn="base">
              <a:buClr>
                <a:srgbClr val="B6D1E1"/>
              </a:buClr>
              <a:buFont typeface="Arial" panose="020B0604020202020204" pitchFamily="34" charset="0"/>
              <a:buChar char="•"/>
            </a:pPr>
            <a:r>
              <a:rPr lang="sv" dirty="0"/>
              <a:t>Branscherfarenhet</a:t>
            </a:r>
          </a:p>
          <a:p>
            <a:pPr marL="342900" indent="-342900" fontAlgn="base">
              <a:buClr>
                <a:srgbClr val="B6D1E1"/>
              </a:buClr>
              <a:buFont typeface="Arial" panose="020B0604020202020204" pitchFamily="34" charset="0"/>
              <a:buChar char="•"/>
            </a:pPr>
            <a:r>
              <a:rPr lang="sv" dirty="0"/>
              <a:t>Mentorskap och vägledning</a:t>
            </a:r>
          </a:p>
          <a:p>
            <a:pPr marL="342900" indent="-342900" fontAlgn="base">
              <a:buClr>
                <a:srgbClr val="B6D1E1"/>
              </a:buClr>
              <a:buFont typeface="Arial" panose="020B0604020202020204" pitchFamily="34" charset="0"/>
              <a:buChar char="•"/>
            </a:pPr>
            <a:r>
              <a:rPr lang="sv" dirty="0"/>
              <a:t>Värdefulla kontakter och nätverk</a:t>
            </a:r>
          </a:p>
          <a:p>
            <a:pPr marL="342900" indent="-342900" fontAlgn="base">
              <a:buClr>
                <a:srgbClr val="B6D1E1"/>
              </a:buClr>
              <a:buFont typeface="Arial" panose="020B0604020202020204" pitchFamily="34" charset="0"/>
              <a:buChar char="•"/>
            </a:pPr>
            <a:endParaRPr lang="en-GB" dirty="0"/>
          </a:p>
          <a:p>
            <a:pPr fontAlgn="base">
              <a:buClr>
                <a:srgbClr val="B6D1E1"/>
              </a:buClr>
            </a:pPr>
            <a:r>
              <a:rPr lang="sv" dirty="0"/>
              <a:t>Denna kombination av kapital och strategiskt stöd kan vara oerhört värdefull för att hjälpa ett nytt livsmedelsföretag att skala upp, lansera sig inom detaljhandeln eller nå exportmarknader.</a:t>
            </a:r>
            <a:endParaRPr lang="en-IE" dirty="0"/>
          </a:p>
          <a:p>
            <a:pPr marL="342900" indent="-342900" fontAlgn="base">
              <a:buClr>
                <a:srgbClr val="B6D1E1"/>
              </a:buClr>
              <a:buFont typeface="Arial" panose="020B0604020202020204" pitchFamily="34" charset="0"/>
              <a:buChar char="•"/>
            </a:pPr>
            <a:endParaRPr lang="en-US" dirty="0"/>
          </a:p>
        </p:txBody>
      </p:sp>
      <p:grpSp>
        <p:nvGrpSpPr>
          <p:cNvPr id="3" name="Group 2">
            <a:extLst>
              <a:ext uri="{FF2B5EF4-FFF2-40B4-BE49-F238E27FC236}">
                <a16:creationId xmlns:a16="http://schemas.microsoft.com/office/drawing/2014/main" id="{445E0C11-B247-C285-E8AA-FAE4A18DF1CF}"/>
              </a:ext>
            </a:extLst>
          </p:cNvPr>
          <p:cNvGrpSpPr/>
          <p:nvPr/>
        </p:nvGrpSpPr>
        <p:grpSpPr>
          <a:xfrm>
            <a:off x="8879891" y="3099500"/>
            <a:ext cx="2490973" cy="1678570"/>
            <a:chOff x="448873" y="4678394"/>
            <a:chExt cx="2490973" cy="1678570"/>
          </a:xfrm>
        </p:grpSpPr>
        <p:pic>
          <p:nvPicPr>
            <p:cNvPr id="4" name="Picture 3" descr="A picture containing text, vector graphics&#10;&#10;Description automatically generated">
              <a:extLst>
                <a:ext uri="{FF2B5EF4-FFF2-40B4-BE49-F238E27FC236}">
                  <a16:creationId xmlns:a16="http://schemas.microsoft.com/office/drawing/2014/main" id="{D9AD1132-A7FD-CB69-F41C-9FBB74E50410}"/>
                </a:ext>
              </a:extLst>
            </p:cNvPr>
            <p:cNvPicPr>
              <a:picLocks noChangeAspect="1"/>
            </p:cNvPicPr>
            <p:nvPr/>
          </p:nvPicPr>
          <p:blipFill>
            <a:blip r:embed="rId2"/>
            <a:stretch>
              <a:fillRect/>
            </a:stretch>
          </p:blipFill>
          <p:spPr>
            <a:xfrm>
              <a:off x="448873" y="4678394"/>
              <a:ext cx="2490973" cy="1678570"/>
            </a:xfrm>
            <a:prstGeom prst="rect">
              <a:avLst/>
            </a:prstGeom>
          </p:spPr>
        </p:pic>
        <p:pic>
          <p:nvPicPr>
            <p:cNvPr id="6" name="Picture 5" descr="Icon&#10;&#10;Description automatically generated">
              <a:extLst>
                <a:ext uri="{FF2B5EF4-FFF2-40B4-BE49-F238E27FC236}">
                  <a16:creationId xmlns:a16="http://schemas.microsoft.com/office/drawing/2014/main" id="{6B920FF6-9780-9E7E-CA47-F66DEB9D3913}"/>
                </a:ext>
              </a:extLst>
            </p:cNvPr>
            <p:cNvPicPr>
              <a:picLocks noChangeAspect="1"/>
            </p:cNvPicPr>
            <p:nvPr/>
          </p:nvPicPr>
          <p:blipFill>
            <a:blip r:embed="rId3"/>
            <a:stretch>
              <a:fillRect/>
            </a:stretch>
          </p:blipFill>
          <p:spPr>
            <a:xfrm>
              <a:off x="1227241" y="5282793"/>
              <a:ext cx="132038" cy="144000"/>
            </a:xfrm>
            <a:prstGeom prst="rect">
              <a:avLst/>
            </a:prstGeom>
          </p:spPr>
        </p:pic>
        <p:pic>
          <p:nvPicPr>
            <p:cNvPr id="7" name="Picture 6" descr="Icon&#10;&#10;Description automatically generated">
              <a:extLst>
                <a:ext uri="{FF2B5EF4-FFF2-40B4-BE49-F238E27FC236}">
                  <a16:creationId xmlns:a16="http://schemas.microsoft.com/office/drawing/2014/main" id="{6DB94B60-CCB1-BBCF-2FED-00D21E9B34D3}"/>
                </a:ext>
              </a:extLst>
            </p:cNvPr>
            <p:cNvPicPr>
              <a:picLocks noChangeAspect="1"/>
            </p:cNvPicPr>
            <p:nvPr/>
          </p:nvPicPr>
          <p:blipFill>
            <a:blip r:embed="rId3"/>
            <a:stretch>
              <a:fillRect/>
            </a:stretch>
          </p:blipFill>
          <p:spPr>
            <a:xfrm>
              <a:off x="1902563" y="4788704"/>
              <a:ext cx="132038" cy="144000"/>
            </a:xfrm>
            <a:prstGeom prst="rect">
              <a:avLst/>
            </a:prstGeom>
          </p:spPr>
        </p:pic>
        <p:pic>
          <p:nvPicPr>
            <p:cNvPr id="8" name="Picture 7" descr="Icon&#10;&#10;Description automatically generated">
              <a:extLst>
                <a:ext uri="{FF2B5EF4-FFF2-40B4-BE49-F238E27FC236}">
                  <a16:creationId xmlns:a16="http://schemas.microsoft.com/office/drawing/2014/main" id="{74EE6878-C7B7-0778-4FAE-4254D59C9433}"/>
                </a:ext>
              </a:extLst>
            </p:cNvPr>
            <p:cNvPicPr>
              <a:picLocks noChangeAspect="1"/>
            </p:cNvPicPr>
            <p:nvPr/>
          </p:nvPicPr>
          <p:blipFill>
            <a:blip r:embed="rId3"/>
            <a:stretch>
              <a:fillRect/>
            </a:stretch>
          </p:blipFill>
          <p:spPr>
            <a:xfrm rot="19326072">
              <a:off x="1487752" y="5190070"/>
              <a:ext cx="132038" cy="144000"/>
            </a:xfrm>
            <a:prstGeom prst="rect">
              <a:avLst/>
            </a:prstGeom>
          </p:spPr>
        </p:pic>
      </p:grpSp>
    </p:spTree>
    <p:extLst>
      <p:ext uri="{BB962C8B-B14F-4D97-AF65-F5344CB8AC3E}">
        <p14:creationId xmlns:p14="http://schemas.microsoft.com/office/powerpoint/2010/main" val="3342238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KOSTNADER</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647861" y="1766887"/>
            <a:ext cx="5396477"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dirty="0"/>
              <a:t>Kostnaden är en </a:t>
            </a:r>
            <a:r>
              <a:rPr lang="sv" b="1" dirty="0"/>
              <a:t>värdering i pengar som måste återspegla och belöna din</a:t>
            </a:r>
          </a:p>
          <a:p>
            <a:pPr marL="366395" indent="-366395">
              <a:buClr>
                <a:srgbClr val="B6D1E1"/>
              </a:buClr>
              <a:buFont typeface="+mj-lt"/>
              <a:buAutoNum type="arabicPeriod"/>
            </a:pPr>
            <a:r>
              <a:rPr lang="sv" dirty="0"/>
              <a:t>Ansträngning</a:t>
            </a:r>
            <a:endParaRPr lang="sv" dirty="0">
              <a:ea typeface="Calibri" panose="020F0502020204030204"/>
              <a:cs typeface="Calibri" panose="020F0502020204030204"/>
            </a:endParaRPr>
          </a:p>
          <a:p>
            <a:pPr marL="366395" indent="-366395">
              <a:buClr>
                <a:srgbClr val="B6D1E1"/>
              </a:buClr>
              <a:buFont typeface="+mj-lt"/>
              <a:buAutoNum type="arabicPeriod"/>
            </a:pPr>
            <a:r>
              <a:rPr lang="sv" dirty="0"/>
              <a:t>Material</a:t>
            </a:r>
            <a:endParaRPr lang="sv" dirty="0">
              <a:ea typeface="Calibri" panose="020F0502020204030204"/>
              <a:cs typeface="Calibri" panose="020F0502020204030204"/>
            </a:endParaRPr>
          </a:p>
          <a:p>
            <a:pPr marL="366395" indent="-366395">
              <a:buClr>
                <a:srgbClr val="B6D1E1"/>
              </a:buClr>
              <a:buFont typeface="+mj-lt"/>
              <a:buAutoNum type="arabicPeriod"/>
            </a:pPr>
            <a:r>
              <a:rPr lang="sv" dirty="0"/>
              <a:t>Resurser</a:t>
            </a:r>
            <a:endParaRPr lang="sv" dirty="0">
              <a:ea typeface="Calibri" panose="020F0502020204030204"/>
              <a:cs typeface="Calibri" panose="020F0502020204030204"/>
            </a:endParaRPr>
          </a:p>
          <a:p>
            <a:pPr marL="366395" indent="-366395">
              <a:buClr>
                <a:srgbClr val="B6D1E1"/>
              </a:buClr>
              <a:buFont typeface="+mj-lt"/>
              <a:buAutoNum type="arabicPeriod"/>
            </a:pPr>
            <a:r>
              <a:rPr lang="sv" dirty="0"/>
              <a:t>Tid och förbrukade verktyg</a:t>
            </a:r>
            <a:endParaRPr lang="sv" dirty="0">
              <a:ea typeface="Calibri" panose="020F0502020204030204"/>
              <a:cs typeface="Calibri" panose="020F0502020204030204"/>
            </a:endParaRPr>
          </a:p>
          <a:p>
            <a:pPr marL="366395" indent="-366395">
              <a:buClr>
                <a:srgbClr val="B6D1E1"/>
              </a:buClr>
              <a:buFont typeface="+mj-lt"/>
              <a:buAutoNum type="arabicPeriod"/>
            </a:pPr>
            <a:r>
              <a:rPr lang="sv" dirty="0"/>
              <a:t>Risker som tagits och missade möjligheter (om du var anställd någon annanstans, hur mycket skulle du ha tjänat?)</a:t>
            </a:r>
            <a:endParaRPr lang="sv" dirty="0">
              <a:ea typeface="Calibri" panose="020F0502020204030204"/>
              <a:cs typeface="Calibri" panose="020F0502020204030204"/>
            </a:endParaRPr>
          </a:p>
          <a:p>
            <a:pPr marL="366395" indent="-366395">
              <a:buClr>
                <a:srgbClr val="B6D1E1"/>
              </a:buClr>
              <a:buFont typeface="+mj-lt"/>
              <a:buAutoNum type="arabicPeriod"/>
            </a:pPr>
            <a:endParaRPr lang="en-US" dirty="0">
              <a:ea typeface="Calibri" panose="020F0502020204030204"/>
              <a:cs typeface="Calibri" panose="020F0502020204030204"/>
            </a:endParaRPr>
          </a:p>
        </p:txBody>
      </p:sp>
      <p:sp>
        <p:nvSpPr>
          <p:cNvPr id="6" name="Text Placeholder 7">
            <a:extLst>
              <a:ext uri="{FF2B5EF4-FFF2-40B4-BE49-F238E27FC236}">
                <a16:creationId xmlns:a16="http://schemas.microsoft.com/office/drawing/2014/main" id="{4BC5934A-E1E4-DCF8-26DF-8E14CF7D0920}"/>
              </a:ext>
            </a:extLst>
          </p:cNvPr>
          <p:cNvSpPr txBox="1">
            <a:spLocks/>
          </p:cNvSpPr>
          <p:nvPr/>
        </p:nvSpPr>
        <p:spPr>
          <a:xfrm>
            <a:off x="7237708" y="1810799"/>
            <a:ext cx="4954292"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b="1" dirty="0"/>
              <a:t>Syftet med kostnadsberäkning är trefaldigt</a:t>
            </a:r>
          </a:p>
          <a:p>
            <a:pPr marL="366395" indent="-366395">
              <a:buClr>
                <a:srgbClr val="B6D1E1"/>
              </a:buClr>
              <a:buFont typeface="+mj-lt"/>
              <a:buAutoNum type="arabicPeriod"/>
            </a:pPr>
            <a:r>
              <a:rPr lang="sv" dirty="0"/>
              <a:t>Är att kontrollera kostnaden</a:t>
            </a:r>
            <a:endParaRPr lang="sv" dirty="0">
              <a:ea typeface="Calibri" panose="020F0502020204030204"/>
              <a:cs typeface="Calibri" panose="020F0502020204030204"/>
            </a:endParaRPr>
          </a:p>
          <a:p>
            <a:pPr marL="366395" indent="-366395">
              <a:buClr>
                <a:srgbClr val="B6D1E1"/>
              </a:buClr>
              <a:buFont typeface="+mj-lt"/>
              <a:buAutoNum type="arabicPeriod"/>
            </a:pPr>
            <a:r>
              <a:rPr lang="sv" dirty="0"/>
              <a:t>För att sätta ditt pris</a:t>
            </a:r>
            <a:endParaRPr lang="sv" dirty="0">
              <a:ea typeface="Calibri"/>
              <a:cs typeface="Calibri"/>
            </a:endParaRPr>
          </a:p>
          <a:p>
            <a:pPr marL="366395" indent="-366395">
              <a:buClr>
                <a:srgbClr val="B6D1E1"/>
              </a:buClr>
              <a:buFont typeface="+mj-lt"/>
              <a:buAutoNum type="arabicPeriod"/>
            </a:pPr>
            <a:r>
              <a:rPr lang="sv" dirty="0"/>
              <a:t>För att identifiera dina mest lönsamma försäljningar</a:t>
            </a:r>
            <a:endParaRPr lang="sv" dirty="0">
              <a:ea typeface="Calibri" panose="020F0502020204030204"/>
              <a:cs typeface="Calibri" panose="020F0502020204030204"/>
            </a:endParaRPr>
          </a:p>
          <a:p>
            <a:pPr marL="366395" indent="-366395">
              <a:buClr>
                <a:srgbClr val="B6D1E1"/>
              </a:buClr>
              <a:buFont typeface="+mj-lt"/>
              <a:buAutoNum type="arabicPeriod"/>
            </a:pPr>
            <a:endParaRPr lang="en-US" dirty="0">
              <a:ea typeface="Calibri" panose="020F0502020204030204"/>
              <a:cs typeface="Calibri" panose="020F0502020204030204"/>
            </a:endParaRPr>
          </a:p>
        </p:txBody>
      </p:sp>
      <p:cxnSp>
        <p:nvCxnSpPr>
          <p:cNvPr id="7" name="Straight Connector 6">
            <a:extLst>
              <a:ext uri="{FF2B5EF4-FFF2-40B4-BE49-F238E27FC236}">
                <a16:creationId xmlns:a16="http://schemas.microsoft.com/office/drawing/2014/main" id="{1B8B45F2-C0A2-AEDB-2090-E6155ED4FDD4}"/>
              </a:ext>
            </a:extLst>
          </p:cNvPr>
          <p:cNvCxnSpPr>
            <a:cxnSpLocks/>
          </p:cNvCxnSpPr>
          <p:nvPr/>
        </p:nvCxnSpPr>
        <p:spPr>
          <a:xfrm flipV="1">
            <a:off x="6466334" y="1609403"/>
            <a:ext cx="0" cy="2528644"/>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9754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471BD-C3F5-7070-455F-FF547B6F0281}"/>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BAF789A3-8065-9509-D7A9-42739F9C1698}"/>
              </a:ext>
            </a:extLst>
          </p:cNvPr>
          <p:cNvSpPr/>
          <p:nvPr/>
        </p:nvSpPr>
        <p:spPr>
          <a:xfrm>
            <a:off x="4078774" y="5227760"/>
            <a:ext cx="6255466" cy="790414"/>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04BB1A35-C3D9-35C4-8024-A6D3FB27256A}"/>
              </a:ext>
            </a:extLst>
          </p:cNvPr>
          <p:cNvSpPr>
            <a:spLocks noGrp="1"/>
          </p:cNvSpPr>
          <p:nvPr>
            <p:ph type="body" sz="quarter" idx="27"/>
          </p:nvPr>
        </p:nvSpPr>
        <p:spPr/>
        <p:txBody>
          <a:bodyPr/>
          <a:lstStyle/>
          <a:p>
            <a:r>
              <a:rPr lang="sv" dirty="0"/>
              <a:t>VAR KAN DU HITTA STÖD</a:t>
            </a:r>
            <a:endParaRPr lang="en-GB" dirty="0"/>
          </a:p>
        </p:txBody>
      </p:sp>
      <p:sp>
        <p:nvSpPr>
          <p:cNvPr id="2" name="Text Placeholder 2">
            <a:extLst>
              <a:ext uri="{FF2B5EF4-FFF2-40B4-BE49-F238E27FC236}">
                <a16:creationId xmlns:a16="http://schemas.microsoft.com/office/drawing/2014/main" id="{47BBA3B8-17E1-9067-FCD9-0DD383FAC4A9}"/>
              </a:ext>
            </a:extLst>
          </p:cNvPr>
          <p:cNvSpPr txBox="1">
            <a:spLocks/>
          </p:cNvSpPr>
          <p:nvPr/>
        </p:nvSpPr>
        <p:spPr>
          <a:xfrm>
            <a:off x="519993" y="1589419"/>
            <a:ext cx="10775536" cy="259813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dirty="0" err="1"/>
              <a:t>Affärsängelinvesteringar</a:t>
            </a:r>
            <a:r>
              <a:rPr lang="sv" dirty="0"/>
              <a:t> har ökat i hela Europa, särskilt för:</a:t>
            </a:r>
          </a:p>
          <a:p>
            <a:pPr marL="342900" indent="-342900">
              <a:buFont typeface="Arial" panose="020B0604020202020204" pitchFamily="34" charset="0"/>
              <a:buChar char="•"/>
            </a:pPr>
            <a:r>
              <a:rPr lang="sv" dirty="0"/>
              <a:t>Innovativa livsmedelsvarumärken</a:t>
            </a:r>
          </a:p>
          <a:p>
            <a:pPr marL="342900" indent="-342900">
              <a:buFont typeface="Arial" panose="020B0604020202020204" pitchFamily="34" charset="0"/>
              <a:buChar char="•"/>
            </a:pPr>
            <a:r>
              <a:rPr lang="sv" dirty="0"/>
              <a:t>Kvinnoledda företag</a:t>
            </a:r>
          </a:p>
          <a:p>
            <a:pPr marL="342900" indent="-342900">
              <a:buFont typeface="Arial" panose="020B0604020202020204" pitchFamily="34" charset="0"/>
              <a:buChar char="•"/>
            </a:pPr>
            <a:r>
              <a:rPr lang="sv" dirty="0"/>
              <a:t>Effektdrivna företag (t.ex. hållbarhet, migrantbaserade företag)</a:t>
            </a:r>
          </a:p>
          <a:p>
            <a:endParaRPr lang="en-IE" dirty="0"/>
          </a:p>
          <a:p>
            <a:r>
              <a:rPr lang="sv" dirty="0"/>
              <a:t>Nätverk som </a:t>
            </a:r>
            <a:r>
              <a:rPr lang="sv" b="1" dirty="0"/>
              <a:t>EBAN (European Business Angel Network) </a:t>
            </a:r>
            <a:r>
              <a:rPr lang="sv" dirty="0"/>
              <a:t>och nationella affärsängelorganisationer hjälper till att koppla samman entreprenörer med lämpliga investerare.</a:t>
            </a:r>
          </a:p>
          <a:p>
            <a:endParaRPr lang="en-IE" dirty="0"/>
          </a:p>
          <a:p>
            <a:r>
              <a:rPr lang="sv" b="1" i="0" dirty="0">
                <a:solidFill>
                  <a:srgbClr val="111111"/>
                </a:solidFill>
                <a:effectLst/>
              </a:rPr>
              <a:t>EBAN </a:t>
            </a:r>
            <a:r>
              <a:rPr lang="sv" dirty="0">
                <a:hlinkClick r:id="rId2"/>
              </a:rPr>
              <a:t>EBAN – Europas ledande nätverk för investerare i tidiga skeden</a:t>
            </a:r>
            <a:r>
              <a:rPr lang="sv" dirty="0"/>
              <a:t> </a:t>
            </a:r>
            <a:r>
              <a:rPr lang="sv" i="0" dirty="0">
                <a:solidFill>
                  <a:srgbClr val="111111"/>
                </a:solidFill>
                <a:effectLst/>
              </a:rPr>
              <a:t>är den paneuropeiska representanten för investerare i tidig fas och </a:t>
            </a:r>
            <a:r>
              <a:rPr lang="sv" b="0" i="0" dirty="0">
                <a:solidFill>
                  <a:srgbClr val="111111"/>
                </a:solidFill>
                <a:effectLst/>
              </a:rPr>
              <a:t>samlar över 100 medlemsorganisationer, mer än 200 dotterbolag och mer än 100 partners i mer än 50 länder i Europa och bortom.</a:t>
            </a:r>
            <a:endParaRPr lang="en-IE" dirty="0"/>
          </a:p>
          <a:p>
            <a:pPr marL="342900" indent="-342900" fontAlgn="base">
              <a:buClr>
                <a:srgbClr val="B6D1E1"/>
              </a:buClr>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DA7B3365-0D80-C4DA-8426-B0030F44CB46}"/>
              </a:ext>
            </a:extLst>
          </p:cNvPr>
          <p:cNvSpPr txBox="1"/>
          <p:nvPr/>
        </p:nvSpPr>
        <p:spPr>
          <a:xfrm>
            <a:off x="4307602" y="5358669"/>
            <a:ext cx="6094878" cy="523220"/>
          </a:xfrm>
          <a:prstGeom prst="rect">
            <a:avLst/>
          </a:prstGeom>
          <a:noFill/>
        </p:spPr>
        <p:txBody>
          <a:bodyPr wrap="square">
            <a:spAutoFit/>
          </a:bodyPr>
          <a:lstStyle/>
          <a:p>
            <a:r>
              <a:rPr lang="sv" sz="2800" dirty="0">
                <a:hlinkClick r:id="rId3"/>
              </a:rPr>
              <a:t>Guider om ängelinvesteringar – EBAN</a:t>
            </a:r>
            <a:endParaRPr lang="en-IE" sz="2800" dirty="0"/>
          </a:p>
        </p:txBody>
      </p:sp>
      <p:grpSp>
        <p:nvGrpSpPr>
          <p:cNvPr id="14" name="Group 13">
            <a:extLst>
              <a:ext uri="{FF2B5EF4-FFF2-40B4-BE49-F238E27FC236}">
                <a16:creationId xmlns:a16="http://schemas.microsoft.com/office/drawing/2014/main" id="{54EC7CB6-FE03-D07C-AEEF-A1D5EB84354A}"/>
              </a:ext>
            </a:extLst>
          </p:cNvPr>
          <p:cNvGrpSpPr/>
          <p:nvPr/>
        </p:nvGrpSpPr>
        <p:grpSpPr>
          <a:xfrm>
            <a:off x="2126353" y="5371342"/>
            <a:ext cx="2788753" cy="578690"/>
            <a:chOff x="845728" y="5174850"/>
            <a:chExt cx="2788753" cy="578690"/>
          </a:xfrm>
        </p:grpSpPr>
        <p:grpSp>
          <p:nvGrpSpPr>
            <p:cNvPr id="15" name="Group 14">
              <a:extLst>
                <a:ext uri="{FF2B5EF4-FFF2-40B4-BE49-F238E27FC236}">
                  <a16:creationId xmlns:a16="http://schemas.microsoft.com/office/drawing/2014/main" id="{E5D07858-6FA0-2985-4FDD-D7CF33FEE8EC}"/>
                </a:ext>
              </a:extLst>
            </p:cNvPr>
            <p:cNvGrpSpPr/>
            <p:nvPr/>
          </p:nvGrpSpPr>
          <p:grpSpPr>
            <a:xfrm>
              <a:off x="845728" y="5174850"/>
              <a:ext cx="2788753" cy="578690"/>
              <a:chOff x="2045517" y="6166884"/>
              <a:chExt cx="2788753" cy="578690"/>
            </a:xfrm>
          </p:grpSpPr>
          <p:sp>
            <p:nvSpPr>
              <p:cNvPr id="17" name="Rectangle 16">
                <a:extLst>
                  <a:ext uri="{FF2B5EF4-FFF2-40B4-BE49-F238E27FC236}">
                    <a16:creationId xmlns:a16="http://schemas.microsoft.com/office/drawing/2014/main" id="{DBE47CC8-AF2A-70A6-BDED-E6D7DD0A0A87}"/>
                  </a:ext>
                </a:extLst>
              </p:cNvPr>
              <p:cNvSpPr/>
              <p:nvPr/>
            </p:nvSpPr>
            <p:spPr>
              <a:xfrm>
                <a:off x="2651051" y="6166884"/>
                <a:ext cx="1164347"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FAB68C3-E904-2932-9DCF-30DD65564F96}"/>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F230B3A-2594-52D8-8548-CBD851966C7F}"/>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sv" sz="3000" b="1" dirty="0">
                    <a:latin typeface="Calibri" panose="020F0502020204030204" pitchFamily="34" charset="0"/>
                    <a:ea typeface="Times New Roman" panose="02020603050405020304" pitchFamily="18" charset="0"/>
                    <a:cs typeface="Times New Roman" panose="02020603050405020304" pitchFamily="18" charset="0"/>
                  </a:rPr>
                  <a:t>Läsa</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pic>
          <p:nvPicPr>
            <p:cNvPr id="16" name="Graphic 15" descr="Books on shelf outline">
              <a:extLst>
                <a:ext uri="{FF2B5EF4-FFF2-40B4-BE49-F238E27FC236}">
                  <a16:creationId xmlns:a16="http://schemas.microsoft.com/office/drawing/2014/main" id="{262312D1-59FE-8DCD-33F9-74BA798323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0791" y="5178054"/>
              <a:ext cx="551275" cy="551275"/>
            </a:xfrm>
            <a:prstGeom prst="rect">
              <a:avLst/>
            </a:prstGeom>
          </p:spPr>
        </p:pic>
      </p:grpSp>
    </p:spTree>
    <p:extLst>
      <p:ext uri="{BB962C8B-B14F-4D97-AF65-F5344CB8AC3E}">
        <p14:creationId xmlns:p14="http://schemas.microsoft.com/office/powerpoint/2010/main" val="223037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AB767-3453-CED1-E7E5-14562062DBE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5F27715-30BB-374C-6CEC-FCEBB26C2894}"/>
              </a:ext>
            </a:extLst>
          </p:cNvPr>
          <p:cNvSpPr txBox="1"/>
          <p:nvPr/>
        </p:nvSpPr>
        <p:spPr>
          <a:xfrm>
            <a:off x="8787653" y="6380629"/>
            <a:ext cx="2998694" cy="369332"/>
          </a:xfrm>
          <a:prstGeom prst="rect">
            <a:avLst/>
          </a:prstGeom>
          <a:solidFill>
            <a:schemeClr val="bg1"/>
          </a:solidFill>
        </p:spPr>
        <p:txBody>
          <a:bodyPr wrap="square" rtlCol="0">
            <a:spAutoFit/>
          </a:bodyPr>
          <a:lstStyle/>
          <a:p>
            <a:endParaRPr lang="en-IE" dirty="0"/>
          </a:p>
        </p:txBody>
      </p:sp>
      <p:sp>
        <p:nvSpPr>
          <p:cNvPr id="10" name="Text Placeholder 9">
            <a:extLst>
              <a:ext uri="{FF2B5EF4-FFF2-40B4-BE49-F238E27FC236}">
                <a16:creationId xmlns:a16="http://schemas.microsoft.com/office/drawing/2014/main" id="{D550B9F8-3823-AB15-EDE4-2091BB740C34}"/>
              </a:ext>
            </a:extLst>
          </p:cNvPr>
          <p:cNvSpPr>
            <a:spLocks noGrp="1"/>
          </p:cNvSpPr>
          <p:nvPr>
            <p:ph type="body" sz="quarter" idx="27"/>
          </p:nvPr>
        </p:nvSpPr>
        <p:spPr>
          <a:xfrm>
            <a:off x="642406" y="612767"/>
            <a:ext cx="10907188" cy="720752"/>
          </a:xfrm>
        </p:spPr>
        <p:txBody>
          <a:bodyPr/>
          <a:lstStyle/>
          <a:p>
            <a:r>
              <a:rPr lang="sv" dirty="0"/>
              <a:t>Checklista för Angel Investment Pitch</a:t>
            </a:r>
          </a:p>
          <a:p>
            <a:endParaRPr lang="en-GB" dirty="0"/>
          </a:p>
        </p:txBody>
      </p:sp>
      <p:sp>
        <p:nvSpPr>
          <p:cNvPr id="2" name="Text Placeholder 2">
            <a:extLst>
              <a:ext uri="{FF2B5EF4-FFF2-40B4-BE49-F238E27FC236}">
                <a16:creationId xmlns:a16="http://schemas.microsoft.com/office/drawing/2014/main" id="{54BCDF3A-B1EB-ADC4-86C9-CA4805B6B92A}"/>
              </a:ext>
            </a:extLst>
          </p:cNvPr>
          <p:cNvSpPr txBox="1">
            <a:spLocks/>
          </p:cNvSpPr>
          <p:nvPr/>
        </p:nvSpPr>
        <p:spPr>
          <a:xfrm>
            <a:off x="600675" y="1311269"/>
            <a:ext cx="11414271" cy="2598137"/>
          </a:xfrm>
          <a:prstGeom prst="rect">
            <a:avLst/>
          </a:prstGeom>
        </p:spPr>
        <p:txBody>
          <a:bodyPr vert="horz" lIns="91440" tIns="45720" rIns="91440" bIns="45720" numCol="2"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dirty="0"/>
              <a:t>Vad du behöver ha förberett innan du kontaktar en ängelinvesterare:</a:t>
            </a:r>
          </a:p>
          <a:p>
            <a:pPr>
              <a:buNone/>
            </a:pPr>
            <a:endParaRPr lang="en-GB" dirty="0"/>
          </a:p>
          <a:p>
            <a:pPr>
              <a:buNone/>
            </a:pPr>
            <a:r>
              <a:rPr lang="sv" b="1" dirty="0">
                <a:solidFill>
                  <a:srgbClr val="94C7B0"/>
                </a:solidFill>
              </a:rPr>
              <a:t>1. Tydlig affärsplan</a:t>
            </a:r>
          </a:p>
          <a:p>
            <a:pPr marL="342900" indent="-342900">
              <a:buFont typeface="Arial" panose="020B0604020202020204" pitchFamily="34" charset="0"/>
              <a:buChar char="•"/>
            </a:pPr>
            <a:r>
              <a:rPr lang="sv" dirty="0"/>
              <a:t>Kortfattad sammanfattning</a:t>
            </a:r>
          </a:p>
          <a:p>
            <a:pPr marL="342900" indent="-342900">
              <a:buFont typeface="Arial" panose="020B0604020202020204" pitchFamily="34" charset="0"/>
              <a:buChar char="•"/>
            </a:pPr>
            <a:r>
              <a:rPr lang="sv" dirty="0"/>
              <a:t>Tydligt marknadsbehov och din lösning</a:t>
            </a:r>
          </a:p>
          <a:p>
            <a:pPr marL="342900" indent="-342900">
              <a:buFont typeface="Arial" panose="020B0604020202020204" pitchFamily="34" charset="0"/>
              <a:buChar char="•"/>
            </a:pPr>
            <a:r>
              <a:rPr lang="sv" dirty="0"/>
              <a:t>Affärsmodell: hur ska du tjäna pengar?</a:t>
            </a:r>
          </a:p>
          <a:p>
            <a:pPr>
              <a:buFont typeface="Arial" panose="020B0604020202020204" pitchFamily="34" charset="0"/>
              <a:buChar char="•"/>
            </a:pPr>
            <a:endParaRPr lang="en-GB" dirty="0"/>
          </a:p>
          <a:p>
            <a:pPr>
              <a:buNone/>
            </a:pPr>
            <a:r>
              <a:rPr lang="sv" b="1" dirty="0">
                <a:solidFill>
                  <a:srgbClr val="94C7B0"/>
                </a:solidFill>
              </a:rPr>
              <a:t>2. Ekonomi</a:t>
            </a:r>
          </a:p>
          <a:p>
            <a:pPr marL="342900" indent="-342900">
              <a:buFont typeface="Arial" panose="020B0604020202020204" pitchFamily="34" charset="0"/>
              <a:buChar char="•"/>
            </a:pPr>
            <a:r>
              <a:rPr lang="sv" dirty="0"/>
              <a:t>3-årig kassaflödesprognos och brytpunkt</a:t>
            </a:r>
          </a:p>
          <a:p>
            <a:pPr marL="342900" indent="-342900">
              <a:buFont typeface="Arial" panose="020B0604020202020204" pitchFamily="34" charset="0"/>
              <a:buChar char="•"/>
            </a:pPr>
            <a:r>
              <a:rPr lang="sv" dirty="0"/>
              <a:t>Kapital som behövs och vad det ska användas till</a:t>
            </a:r>
          </a:p>
          <a:p>
            <a:pPr marL="342900" indent="-342900">
              <a:buFont typeface="Arial" panose="020B0604020202020204" pitchFamily="34" charset="0"/>
              <a:buChar char="•"/>
            </a:pPr>
            <a:r>
              <a:rPr lang="sv" dirty="0"/>
              <a:t>Erbjudet eget kapital (% ägarandel i utbyte mot investeringen)</a:t>
            </a:r>
          </a:p>
          <a:p>
            <a:endParaRPr lang="en-GB" dirty="0"/>
          </a:p>
          <a:p>
            <a:endParaRPr lang="en-GB" dirty="0"/>
          </a:p>
          <a:p>
            <a:endParaRPr lang="en-GB" dirty="0"/>
          </a:p>
          <a:p>
            <a:endParaRPr lang="en-GB" dirty="0"/>
          </a:p>
          <a:p>
            <a:pPr>
              <a:buNone/>
            </a:pPr>
            <a:r>
              <a:rPr lang="sv" b="1" dirty="0">
                <a:solidFill>
                  <a:srgbClr val="94C7B0"/>
                </a:solidFill>
              </a:rPr>
              <a:t>3. Pitch Deck</a:t>
            </a:r>
          </a:p>
          <a:p>
            <a:pPr marL="342900" indent="-342900">
              <a:buFont typeface="Arial" panose="020B0604020202020204" pitchFamily="34" charset="0"/>
              <a:buChar char="•"/>
            </a:pPr>
            <a:r>
              <a:rPr lang="sv" dirty="0"/>
              <a:t>10–15 bilder som täcker:</a:t>
            </a:r>
          </a:p>
          <a:p>
            <a:pPr marL="742950" lvl="1" indent="-285750" algn="l">
              <a:buFont typeface="Arial" panose="020B0604020202020204" pitchFamily="34" charset="0"/>
              <a:buChar char="•"/>
            </a:pPr>
            <a:r>
              <a:rPr lang="sv" sz="2200" dirty="0"/>
              <a:t>Problem och lösning</a:t>
            </a:r>
          </a:p>
          <a:p>
            <a:pPr marL="742950" lvl="1" indent="-285750" algn="l">
              <a:buFont typeface="Arial" panose="020B0604020202020204" pitchFamily="34" charset="0"/>
              <a:buChar char="•"/>
            </a:pPr>
            <a:r>
              <a:rPr lang="sv" sz="2200" dirty="0"/>
              <a:t>Marknadsmöjlighet</a:t>
            </a:r>
          </a:p>
          <a:p>
            <a:pPr marL="742950" lvl="1" indent="-285750" algn="l">
              <a:buFont typeface="Arial" panose="020B0604020202020204" pitchFamily="34" charset="0"/>
              <a:buChar char="•"/>
            </a:pPr>
            <a:r>
              <a:rPr lang="sv" sz="2200" dirty="0"/>
              <a:t>Produkt</a:t>
            </a:r>
          </a:p>
          <a:p>
            <a:pPr marL="742950" lvl="1" indent="-285750" algn="l">
              <a:buFont typeface="Arial" panose="020B0604020202020204" pitchFamily="34" charset="0"/>
              <a:buChar char="•"/>
            </a:pPr>
            <a:r>
              <a:rPr lang="sv" sz="2200" dirty="0"/>
              <a:t>Dragkraft hittills</a:t>
            </a:r>
          </a:p>
          <a:p>
            <a:pPr marL="742950" lvl="1" indent="-285750" algn="l">
              <a:buFont typeface="Arial" panose="020B0604020202020204" pitchFamily="34" charset="0"/>
              <a:buChar char="•"/>
            </a:pPr>
            <a:r>
              <a:rPr lang="sv" sz="2200" dirty="0"/>
              <a:t>Team</a:t>
            </a:r>
          </a:p>
          <a:p>
            <a:pPr marL="742950" lvl="1" indent="-285750" algn="l">
              <a:buFont typeface="Arial" panose="020B0604020202020204" pitchFamily="34" charset="0"/>
              <a:buChar char="•"/>
            </a:pPr>
            <a:r>
              <a:rPr lang="sv" sz="2200" dirty="0"/>
              <a:t>Ekonomi</a:t>
            </a:r>
          </a:p>
          <a:p>
            <a:pPr marL="742950" lvl="1" indent="-285750" algn="l">
              <a:buFont typeface="Arial" panose="020B0604020202020204" pitchFamily="34" charset="0"/>
              <a:buChar char="•"/>
            </a:pPr>
            <a:r>
              <a:rPr lang="sv" sz="2200" dirty="0"/>
              <a:t>Investeringserbjudande</a:t>
            </a:r>
          </a:p>
          <a:p>
            <a:pPr lvl="1" algn="l"/>
            <a:endParaRPr lang="en-GB" sz="2200" dirty="0"/>
          </a:p>
          <a:p>
            <a:pPr>
              <a:buNone/>
            </a:pPr>
            <a:r>
              <a:rPr lang="sv" b="1" dirty="0">
                <a:solidFill>
                  <a:srgbClr val="94C7B0"/>
                </a:solidFill>
              </a:rPr>
              <a:t>4. Exitstrategi</a:t>
            </a:r>
          </a:p>
          <a:p>
            <a:pPr marL="342900" indent="-342900">
              <a:buFont typeface="Arial" panose="020B0604020202020204" pitchFamily="34" charset="0"/>
              <a:buChar char="•"/>
            </a:pPr>
            <a:r>
              <a:rPr lang="sv" dirty="0"/>
              <a:t>Hur och när investeraren kan få avkastning (t.ex. framtida försäljning, återköp av aktier, intäktsdelning)</a:t>
            </a:r>
          </a:p>
          <a:p>
            <a:pPr>
              <a:buNone/>
            </a:pPr>
            <a:endParaRPr lang="en-US" dirty="0"/>
          </a:p>
        </p:txBody>
      </p:sp>
      <p:sp>
        <p:nvSpPr>
          <p:cNvPr id="4" name="TextBox 3">
            <a:extLst>
              <a:ext uri="{FF2B5EF4-FFF2-40B4-BE49-F238E27FC236}">
                <a16:creationId xmlns:a16="http://schemas.microsoft.com/office/drawing/2014/main" id="{32576798-F386-BEAF-33C6-8D8380B3BBC4}"/>
              </a:ext>
            </a:extLst>
          </p:cNvPr>
          <p:cNvSpPr txBox="1"/>
          <p:nvPr/>
        </p:nvSpPr>
        <p:spPr>
          <a:xfrm>
            <a:off x="1625694" y="5974257"/>
            <a:ext cx="8940612" cy="769441"/>
          </a:xfrm>
          <a:prstGeom prst="rect">
            <a:avLst/>
          </a:prstGeom>
          <a:noFill/>
        </p:spPr>
        <p:txBody>
          <a:bodyPr wrap="square">
            <a:spAutoFit/>
          </a:bodyPr>
          <a:lstStyle/>
          <a:p>
            <a:pPr>
              <a:buNone/>
            </a:pPr>
            <a:r>
              <a:rPr lang="sv" sz="2200" b="1" dirty="0">
                <a:solidFill>
                  <a:srgbClr val="94C7B0"/>
                </a:solidFill>
              </a:rPr>
              <a:t>5. Bevis på konceptet</a:t>
            </a:r>
          </a:p>
          <a:p>
            <a:pPr marL="342900" indent="-342900">
              <a:buFont typeface="Arial" panose="020B0604020202020204" pitchFamily="34" charset="0"/>
              <a:buChar char="•"/>
            </a:pPr>
            <a:r>
              <a:rPr lang="sv" sz="2200" dirty="0"/>
              <a:t>Produktprover, marknadstestdata, vittnesmål eller tidig försäljning</a:t>
            </a:r>
          </a:p>
        </p:txBody>
      </p:sp>
    </p:spTree>
    <p:extLst>
      <p:ext uri="{BB962C8B-B14F-4D97-AF65-F5344CB8AC3E}">
        <p14:creationId xmlns:p14="http://schemas.microsoft.com/office/powerpoint/2010/main" val="2131363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sv" dirty="0"/>
              <a:t>VAR KAN DU HITTA STÖD</a:t>
            </a:r>
            <a:endParaRPr lang="en-GB" dirty="0"/>
          </a:p>
        </p:txBody>
      </p:sp>
      <p:sp>
        <p:nvSpPr>
          <p:cNvPr id="2" name="Text Placeholder 2">
            <a:extLst>
              <a:ext uri="{FF2B5EF4-FFF2-40B4-BE49-F238E27FC236}">
                <a16:creationId xmlns:a16="http://schemas.microsoft.com/office/drawing/2014/main" id="{A28B23BF-6C45-A041-F19E-E24190371880}"/>
              </a:ext>
            </a:extLst>
          </p:cNvPr>
          <p:cNvSpPr txBox="1">
            <a:spLocks/>
          </p:cNvSpPr>
          <p:nvPr/>
        </p:nvSpPr>
        <p:spPr>
          <a:xfrm>
            <a:off x="4529366" y="1817382"/>
            <a:ext cx="6559296" cy="259813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fontAlgn="base">
              <a:buClr>
                <a:srgbClr val="B6D1E1"/>
              </a:buClr>
              <a:buFont typeface="+mj-lt"/>
              <a:buAutoNum type="arabicPeriod"/>
            </a:pPr>
            <a:r>
              <a:rPr lang="sv" dirty="0"/>
              <a:t>Grundarnas kvalitet, passion, engagemang och integritet</a:t>
            </a:r>
          </a:p>
          <a:p>
            <a:pPr marL="457200" indent="-457200" fontAlgn="base">
              <a:buClr>
                <a:srgbClr val="B6D1E1"/>
              </a:buClr>
              <a:buFont typeface="+mj-lt"/>
              <a:buAutoNum type="arabicPeriod"/>
            </a:pPr>
            <a:r>
              <a:rPr lang="sv" dirty="0"/>
              <a:t>Marknadsmöjligheten som tas upp och företagets potential att bli mycket stort</a:t>
            </a:r>
          </a:p>
          <a:p>
            <a:pPr marL="457200" indent="-457200" fontAlgn="base">
              <a:buClr>
                <a:srgbClr val="B6D1E1"/>
              </a:buClr>
              <a:buFont typeface="+mj-lt"/>
              <a:buAutoNum type="arabicPeriod"/>
            </a:pPr>
            <a:r>
              <a:rPr lang="sv" dirty="0"/>
              <a:t>En tydligt genomtänkt affärsplan och eventuella tidiga bevis på att planen har fått genomslag</a:t>
            </a:r>
          </a:p>
          <a:p>
            <a:pPr marL="457200" indent="-457200" fontAlgn="base">
              <a:buClr>
                <a:srgbClr val="B6D1E1"/>
              </a:buClr>
              <a:buFont typeface="+mj-lt"/>
              <a:buAutoNum type="arabicPeriod"/>
            </a:pPr>
            <a:r>
              <a:rPr lang="sv" dirty="0"/>
              <a:t>Intressant teknologi eller immateriella rättigheter</a:t>
            </a:r>
          </a:p>
          <a:p>
            <a:pPr marL="457200" indent="-457200" fontAlgn="base">
              <a:buClr>
                <a:srgbClr val="B6D1E1"/>
              </a:buClr>
              <a:buFont typeface="+mj-lt"/>
              <a:buAutoNum type="arabicPeriod"/>
            </a:pPr>
            <a:r>
              <a:rPr lang="sv" dirty="0"/>
              <a:t>En lämplig värdering med rimliga villkor</a:t>
            </a:r>
          </a:p>
          <a:p>
            <a:pPr marL="457200" indent="-457200" fontAlgn="base">
              <a:buClr>
                <a:srgbClr val="B6D1E1"/>
              </a:buClr>
              <a:buFont typeface="+mj-lt"/>
              <a:buAutoNum type="arabicPeriod"/>
            </a:pPr>
            <a:r>
              <a:rPr lang="sv" dirty="0"/>
              <a:t>Möjligheten att anskaffa ytterligare finansieringsrundor om framsteg görs</a:t>
            </a:r>
          </a:p>
          <a:p>
            <a:pPr marL="457200" indent="-457200" fontAlgn="base">
              <a:buClr>
                <a:srgbClr val="B6D1E1"/>
              </a:buClr>
              <a:buFont typeface="+mj-lt"/>
              <a:buAutoNum type="arabicPeriod"/>
            </a:pPr>
            <a:endParaRPr lang="en-US" dirty="0"/>
          </a:p>
        </p:txBody>
      </p:sp>
      <p:sp>
        <p:nvSpPr>
          <p:cNvPr id="5" name="Text Placeholder 2">
            <a:extLst>
              <a:ext uri="{FF2B5EF4-FFF2-40B4-BE49-F238E27FC236}">
                <a16:creationId xmlns:a16="http://schemas.microsoft.com/office/drawing/2014/main" id="{0544CB3F-96A0-99EC-0E51-5B62EA68A99A}"/>
              </a:ext>
            </a:extLst>
          </p:cNvPr>
          <p:cNvSpPr txBox="1">
            <a:spLocks/>
          </p:cNvSpPr>
          <p:nvPr/>
        </p:nvSpPr>
        <p:spPr>
          <a:xfrm>
            <a:off x="859330" y="1817382"/>
            <a:ext cx="2775849" cy="322323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sz="2400" b="1" dirty="0"/>
              <a:t>6 saker som affärsänglar, affärsänglar och privatpersoner bryr sig mest om</a:t>
            </a:r>
          </a:p>
          <a:p>
            <a:pPr fontAlgn="base">
              <a:buClr>
                <a:srgbClr val="B6D1E1"/>
              </a:buClr>
            </a:pPr>
            <a:endParaRPr lang="en-US" sz="2400" b="1" dirty="0"/>
          </a:p>
        </p:txBody>
      </p:sp>
      <p:sp>
        <p:nvSpPr>
          <p:cNvPr id="4" name="TextBox 3">
            <a:extLst>
              <a:ext uri="{FF2B5EF4-FFF2-40B4-BE49-F238E27FC236}">
                <a16:creationId xmlns:a16="http://schemas.microsoft.com/office/drawing/2014/main" id="{7F622E6D-4E94-2DFB-2A01-D2799B541C08}"/>
              </a:ext>
            </a:extLst>
          </p:cNvPr>
          <p:cNvSpPr txBox="1"/>
          <p:nvPr/>
        </p:nvSpPr>
        <p:spPr>
          <a:xfrm>
            <a:off x="859330" y="3545303"/>
            <a:ext cx="2023872" cy="553998"/>
          </a:xfrm>
          <a:prstGeom prst="rect">
            <a:avLst/>
          </a:prstGeom>
          <a:noFill/>
        </p:spPr>
        <p:txBody>
          <a:bodyPr wrap="square">
            <a:spAutoFit/>
          </a:bodyPr>
          <a:lstStyle/>
          <a:p>
            <a:pPr fontAlgn="base"/>
            <a:r>
              <a:rPr lang="sv" sz="1000" b="1" dirty="0">
                <a:solidFill>
                  <a:srgbClr val="382B1B"/>
                </a:solidFill>
              </a:rPr>
              <a:t>Källa </a:t>
            </a:r>
            <a:r>
              <a:rPr lang="sv" sz="1000" b="1" dirty="0">
                <a:solidFill>
                  <a:srgbClr val="382B1B"/>
                </a:solidFill>
                <a:hlinkClick r:id="rId2">
                  <a:extLst>
                    <a:ext uri="{A12FA001-AC4F-418D-AE19-62706E023703}">
                      <ahyp:hlinkClr xmlns:ahyp="http://schemas.microsoft.com/office/drawing/2018/hyperlinkcolor" val="tx"/>
                    </a:ext>
                  </a:extLst>
                </a:hlinkClick>
              </a:rPr>
              <a:t>20 saker alla entreprenörer bör veta om ängelinvesterare (forbes.com)</a:t>
            </a:r>
            <a:endParaRPr lang="en-IE" sz="1000" b="1" dirty="0">
              <a:solidFill>
                <a:srgbClr val="382B1B"/>
              </a:solidFill>
            </a:endParaRPr>
          </a:p>
        </p:txBody>
      </p:sp>
      <p:cxnSp>
        <p:nvCxnSpPr>
          <p:cNvPr id="6" name="Straight Connector 5">
            <a:extLst>
              <a:ext uri="{FF2B5EF4-FFF2-40B4-BE49-F238E27FC236}">
                <a16:creationId xmlns:a16="http://schemas.microsoft.com/office/drawing/2014/main" id="{7F18B29A-9900-8D61-B470-1DC3D596DA2F}"/>
              </a:ext>
            </a:extLst>
          </p:cNvPr>
          <p:cNvCxnSpPr>
            <a:cxnSpLocks/>
          </p:cNvCxnSpPr>
          <p:nvPr/>
        </p:nvCxnSpPr>
        <p:spPr>
          <a:xfrm flipV="1">
            <a:off x="4023329" y="1611533"/>
            <a:ext cx="0" cy="3429085"/>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4495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sv" dirty="0"/>
              <a:t>VAR KAN DU HITTA STÖD</a:t>
            </a:r>
            <a:endParaRPr lang="en-GB" dirty="0"/>
          </a:p>
        </p:txBody>
      </p:sp>
      <p:sp>
        <p:nvSpPr>
          <p:cNvPr id="2" name="Text Placeholder 2">
            <a:extLst>
              <a:ext uri="{FF2B5EF4-FFF2-40B4-BE49-F238E27FC236}">
                <a16:creationId xmlns:a16="http://schemas.microsoft.com/office/drawing/2014/main" id="{A28B23BF-6C45-A041-F19E-E24190371880}"/>
              </a:ext>
            </a:extLst>
          </p:cNvPr>
          <p:cNvSpPr txBox="1">
            <a:spLocks/>
          </p:cNvSpPr>
          <p:nvPr/>
        </p:nvSpPr>
        <p:spPr>
          <a:xfrm>
            <a:off x="805533" y="2283593"/>
            <a:ext cx="10853067" cy="259813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dirty="0"/>
              <a:t>De flesta nya företag kommer att ha svårt att få betydande kapital, men affärsängelinvesteringar kan hjälpa företag att nå nästa nivå av finansiering och expansion. Över hela Europa låter </a:t>
            </a:r>
            <a:r>
              <a:rPr lang="sv" b="1" dirty="0"/>
              <a:t>Angel Investment Networks </a:t>
            </a:r>
            <a:r>
              <a:rPr lang="sv" dirty="0"/>
              <a:t>medlemmar hitta och få kontakt med andra medlemmar gällande affärsinvesteringar och finansiering. Tusentals affärsänglar använder nätverket för att söka efter idéer, och entreprenörer registrerar sig dagligen.</a:t>
            </a:r>
          </a:p>
          <a:p>
            <a:pPr fontAlgn="base">
              <a:buClr>
                <a:srgbClr val="B6D1E1"/>
              </a:buClr>
            </a:pPr>
            <a:endParaRPr lang="en-IE" dirty="0"/>
          </a:p>
          <a:p>
            <a:pPr fontAlgn="base">
              <a:buClr>
                <a:srgbClr val="B6D1E1"/>
              </a:buClr>
            </a:pPr>
            <a:r>
              <a:rPr lang="sv" dirty="0"/>
              <a:t>EXEMPEL: </a:t>
            </a:r>
            <a:r>
              <a:rPr lang="sv" dirty="0">
                <a:hlinkClick r:id="rId2">
                  <a:extLst>
                    <a:ext uri="{A12FA001-AC4F-418D-AE19-62706E023703}">
                      <ahyp:hlinkClr xmlns:ahyp="http://schemas.microsoft.com/office/drawing/2018/hyperlinkcolor" val="tx"/>
                    </a:ext>
                  </a:extLst>
                </a:hlinkClick>
              </a:rPr>
              <a:t>Irish Investment Network </a:t>
            </a:r>
            <a:r>
              <a:rPr lang="sv" dirty="0"/>
              <a:t>har över 170 000 registrerade ängelinvesterare. Deras webbplats presenteras med</a:t>
            </a:r>
          </a:p>
          <a:p>
            <a:pPr fontAlgn="base">
              <a:buClr>
                <a:srgbClr val="B6D1E1"/>
              </a:buClr>
            </a:pPr>
            <a:endParaRPr lang="en-IE" dirty="0"/>
          </a:p>
          <a:p>
            <a:pPr marL="342900" indent="-342900" fontAlgn="base">
              <a:buClr>
                <a:srgbClr val="B6D1E1"/>
              </a:buClr>
              <a:buFont typeface="Arial" panose="020B0604020202020204" pitchFamily="34" charset="0"/>
              <a:buChar char="•"/>
            </a:pPr>
            <a:r>
              <a:rPr lang="sv" b="1" dirty="0"/>
              <a:t>Tydliga listningar </a:t>
            </a:r>
            <a:r>
              <a:rPr lang="sv" dirty="0"/>
              <a:t>publicerade ängelinvesterare som innehåller </a:t>
            </a:r>
            <a:r>
              <a:rPr lang="sv" b="1" dirty="0"/>
              <a:t>detaljer om deras specifika sektor(er)</a:t>
            </a:r>
          </a:p>
          <a:p>
            <a:pPr marL="342900" indent="-342900" fontAlgn="base">
              <a:buClr>
                <a:srgbClr val="B6D1E1"/>
              </a:buClr>
              <a:buFont typeface="Arial" panose="020B0604020202020204" pitchFamily="34" charset="0"/>
              <a:buChar char="•"/>
            </a:pPr>
            <a:r>
              <a:rPr lang="sv" b="1" dirty="0"/>
              <a:t>Potentiella investeringsbelopp</a:t>
            </a:r>
          </a:p>
          <a:p>
            <a:pPr marL="342900" indent="-342900" fontAlgn="base">
              <a:buClr>
                <a:srgbClr val="B6D1E1"/>
              </a:buClr>
              <a:buFont typeface="Arial" panose="020B0604020202020204" pitchFamily="34" charset="0"/>
              <a:buChar char="•"/>
            </a:pPr>
            <a:r>
              <a:rPr lang="sv" b="1" dirty="0"/>
              <a:t>Önskad plats </a:t>
            </a:r>
            <a:r>
              <a:rPr lang="sv" dirty="0"/>
              <a:t>för det potentiella affärsföretaget</a:t>
            </a:r>
          </a:p>
          <a:p>
            <a:pPr fontAlgn="base">
              <a:buClr>
                <a:srgbClr val="B6D1E1"/>
              </a:buClr>
            </a:pPr>
            <a:endParaRPr lang="en-US" dirty="0"/>
          </a:p>
        </p:txBody>
      </p:sp>
      <p:sp>
        <p:nvSpPr>
          <p:cNvPr id="5" name="Text Placeholder 2">
            <a:extLst>
              <a:ext uri="{FF2B5EF4-FFF2-40B4-BE49-F238E27FC236}">
                <a16:creationId xmlns:a16="http://schemas.microsoft.com/office/drawing/2014/main" id="{0544CB3F-96A0-99EC-0E51-5B62EA68A99A}"/>
              </a:ext>
            </a:extLst>
          </p:cNvPr>
          <p:cNvSpPr txBox="1">
            <a:spLocks/>
          </p:cNvSpPr>
          <p:nvPr/>
        </p:nvSpPr>
        <p:spPr>
          <a:xfrm>
            <a:off x="805533" y="1658494"/>
            <a:ext cx="7020265" cy="322323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sz="2400" b="1" dirty="0"/>
              <a:t>Nätverk för änglar</a:t>
            </a:r>
          </a:p>
          <a:p>
            <a:pPr fontAlgn="base">
              <a:buClr>
                <a:srgbClr val="B6D1E1"/>
              </a:buClr>
            </a:pPr>
            <a:endParaRPr lang="en-US" sz="2400" b="1" dirty="0"/>
          </a:p>
        </p:txBody>
      </p:sp>
    </p:spTree>
    <p:extLst>
      <p:ext uri="{BB962C8B-B14F-4D97-AF65-F5344CB8AC3E}">
        <p14:creationId xmlns:p14="http://schemas.microsoft.com/office/powerpoint/2010/main" val="22286920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sv" dirty="0"/>
              <a:t>VAR KAN DU HITTA STÖD</a:t>
            </a:r>
            <a:endParaRPr lang="en-GB" dirty="0"/>
          </a:p>
        </p:txBody>
      </p:sp>
      <p:sp>
        <p:nvSpPr>
          <p:cNvPr id="2" name="Text Placeholder 2">
            <a:extLst>
              <a:ext uri="{FF2B5EF4-FFF2-40B4-BE49-F238E27FC236}">
                <a16:creationId xmlns:a16="http://schemas.microsoft.com/office/drawing/2014/main" id="{A28B23BF-6C45-A041-F19E-E24190371880}"/>
              </a:ext>
            </a:extLst>
          </p:cNvPr>
          <p:cNvSpPr txBox="1">
            <a:spLocks/>
          </p:cNvSpPr>
          <p:nvPr/>
        </p:nvSpPr>
        <p:spPr>
          <a:xfrm>
            <a:off x="5303521" y="2800233"/>
            <a:ext cx="6559296" cy="259813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dirty="0"/>
              <a:t> </a:t>
            </a:r>
            <a:endParaRPr lang="en-US" dirty="0"/>
          </a:p>
        </p:txBody>
      </p:sp>
      <p:sp>
        <p:nvSpPr>
          <p:cNvPr id="5" name="Text Placeholder 2">
            <a:extLst>
              <a:ext uri="{FF2B5EF4-FFF2-40B4-BE49-F238E27FC236}">
                <a16:creationId xmlns:a16="http://schemas.microsoft.com/office/drawing/2014/main" id="{0544CB3F-96A0-99EC-0E51-5B62EA68A99A}"/>
              </a:ext>
            </a:extLst>
          </p:cNvPr>
          <p:cNvSpPr txBox="1">
            <a:spLocks/>
          </p:cNvSpPr>
          <p:nvPr/>
        </p:nvSpPr>
        <p:spPr>
          <a:xfrm>
            <a:off x="631628" y="1501419"/>
            <a:ext cx="10655321" cy="322323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b="1" dirty="0"/>
              <a:t>Riskkapital (VC)</a:t>
            </a:r>
          </a:p>
          <a:p>
            <a:pPr fontAlgn="base">
              <a:lnSpc>
                <a:spcPct val="100000"/>
              </a:lnSpc>
              <a:buClr>
                <a:srgbClr val="B6D1E1"/>
              </a:buClr>
            </a:pPr>
            <a:endParaRPr lang="en-IE" sz="1000" b="1" dirty="0"/>
          </a:p>
          <a:p>
            <a:pPr marL="342900" indent="-342900" fontAlgn="base">
              <a:buClr>
                <a:srgbClr val="B6D1E1"/>
              </a:buClr>
              <a:buFont typeface="Arial" panose="020B0604020202020204" pitchFamily="34" charset="0"/>
              <a:buChar char="•"/>
            </a:pPr>
            <a:r>
              <a:rPr lang="sv" dirty="0"/>
              <a:t>Kapital tillhandahålls av heltidsanställda, professionella företag (riskkapitalister) som investerar tillsammans med ledningen i ambitiösa, snabbväxande företag med potential att utvecklas till betydande verksamheter.</a:t>
            </a:r>
            <a:br>
              <a:rPr lang="sv" dirty="0"/>
            </a:br>
            <a:endParaRPr lang="sv" dirty="0"/>
          </a:p>
          <a:p>
            <a:pPr marL="342900" indent="-342900" fontAlgn="base">
              <a:buClr>
                <a:srgbClr val="B6D1E1"/>
              </a:buClr>
              <a:buFont typeface="Arial" panose="020B0604020202020204" pitchFamily="34" charset="0"/>
              <a:buChar char="•"/>
            </a:pPr>
            <a:r>
              <a:rPr lang="sv" dirty="0"/>
              <a:t>VC blir en allt vanligare finansieringskälla för innovativa eller skalbara livsmedelsföretag i Europa. Det är inte för alla nystartade företag. Det passar bäst om du: bygger ett skalbart, snabbt växande livsmedelsföretag (t.ex. växtbaserad produktlinje, livsmedelsteknik, hållbara förpackningar)</a:t>
            </a:r>
            <a:br>
              <a:rPr lang="sv" dirty="0"/>
            </a:br>
            <a:endParaRPr lang="sv" dirty="0"/>
          </a:p>
          <a:p>
            <a:pPr marL="342900" indent="-342900" fontAlgn="base">
              <a:buClr>
                <a:srgbClr val="B6D1E1"/>
              </a:buClr>
              <a:buFont typeface="Arial" panose="020B0604020202020204" pitchFamily="34" charset="0"/>
              <a:buChar char="•"/>
            </a:pPr>
            <a:r>
              <a:rPr lang="sv" dirty="0"/>
              <a:t>Kommer sannolikt att öka företagets trovärdighet avsevärt och ge ledningen expertis, stöd och tillgång till deras kontakter. Som en del av deras mentorskap och övervakning av sin investering kommer de sannolikt att söka styrelseledamöter – ta därför hänsyn till att skapa en styrelsestruktur i era etableringsplaner.</a:t>
            </a:r>
          </a:p>
          <a:p>
            <a:pPr fontAlgn="base">
              <a:buClr>
                <a:srgbClr val="B6D1E1"/>
              </a:buClr>
            </a:pPr>
            <a:endParaRPr lang="en-US" dirty="0"/>
          </a:p>
        </p:txBody>
      </p:sp>
    </p:spTree>
    <p:extLst>
      <p:ext uri="{BB962C8B-B14F-4D97-AF65-F5344CB8AC3E}">
        <p14:creationId xmlns:p14="http://schemas.microsoft.com/office/powerpoint/2010/main" val="39336220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sv" dirty="0"/>
              <a:t>VAR KAN DU HITTA STÖD</a:t>
            </a:r>
            <a:endParaRPr lang="en-GB" dirty="0"/>
          </a:p>
        </p:txBody>
      </p:sp>
      <p:sp>
        <p:nvSpPr>
          <p:cNvPr id="2" name="Text Placeholder 2">
            <a:extLst>
              <a:ext uri="{FF2B5EF4-FFF2-40B4-BE49-F238E27FC236}">
                <a16:creationId xmlns:a16="http://schemas.microsoft.com/office/drawing/2014/main" id="{A28B23BF-6C45-A041-F19E-E24190371880}"/>
              </a:ext>
            </a:extLst>
          </p:cNvPr>
          <p:cNvSpPr txBox="1">
            <a:spLocks/>
          </p:cNvSpPr>
          <p:nvPr/>
        </p:nvSpPr>
        <p:spPr>
          <a:xfrm>
            <a:off x="4450829" y="1817382"/>
            <a:ext cx="6559296" cy="259813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Clr>
                <a:srgbClr val="B6D1E1"/>
              </a:buClr>
              <a:buFont typeface="Wingdings" panose="05000000000000000000" pitchFamily="2" charset="2"/>
              <a:buChar char="ü"/>
            </a:pPr>
            <a:r>
              <a:rPr lang="sv" dirty="0"/>
              <a:t>Riskkapitalister försöker vanligtvis </a:t>
            </a:r>
            <a:r>
              <a:rPr lang="sv" b="1" dirty="0"/>
              <a:t>realisera sin investering inom fem år, </a:t>
            </a:r>
            <a:r>
              <a:rPr lang="sv" dirty="0"/>
              <a:t>antingen genom en försäljning av företaget eller genom att deras andel köps upp av företaget.</a:t>
            </a:r>
          </a:p>
          <a:p>
            <a:pPr>
              <a:buClr>
                <a:srgbClr val="B6D1E1"/>
              </a:buClr>
            </a:pPr>
            <a:endParaRPr lang="en-IE" dirty="0"/>
          </a:p>
          <a:p>
            <a:pPr marL="342900" indent="-342900">
              <a:buClr>
                <a:srgbClr val="B6D1E1"/>
              </a:buClr>
              <a:buFont typeface="Wingdings" panose="05000000000000000000" pitchFamily="2" charset="2"/>
              <a:buChar char="ü"/>
            </a:pPr>
            <a:r>
              <a:rPr lang="sv" dirty="0"/>
              <a:t>Riskkapitalfonder investerar vanligtvis i företag som </a:t>
            </a:r>
            <a:r>
              <a:rPr lang="sv" b="1" dirty="0"/>
              <a:t>tar in mer än 500 000 euro i eget kapital</a:t>
            </a:r>
            <a:r>
              <a:rPr lang="sv" dirty="0"/>
              <a:t>. Företagen måste vara verksamma inom en </a:t>
            </a:r>
            <a:r>
              <a:rPr lang="sv" b="1" dirty="0"/>
              <a:t>snabbt växande och attraktiv sektor, med en stark ledningsgrupp och påvisbara färdigheter</a:t>
            </a:r>
            <a:r>
              <a:rPr lang="sv" dirty="0"/>
              <a:t>. Produkten/tjänsten måste lösa ett tydligt identifierat problem.</a:t>
            </a:r>
          </a:p>
        </p:txBody>
      </p:sp>
      <p:sp>
        <p:nvSpPr>
          <p:cNvPr id="5" name="Text Placeholder 2">
            <a:extLst>
              <a:ext uri="{FF2B5EF4-FFF2-40B4-BE49-F238E27FC236}">
                <a16:creationId xmlns:a16="http://schemas.microsoft.com/office/drawing/2014/main" id="{0544CB3F-96A0-99EC-0E51-5B62EA68A99A}"/>
              </a:ext>
            </a:extLst>
          </p:cNvPr>
          <p:cNvSpPr txBox="1">
            <a:spLocks/>
          </p:cNvSpPr>
          <p:nvPr/>
        </p:nvSpPr>
        <p:spPr>
          <a:xfrm>
            <a:off x="900899" y="1817382"/>
            <a:ext cx="2775849" cy="322323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dirty="0"/>
              <a:t>Till skillnad från bankfinansiering </a:t>
            </a:r>
            <a:r>
              <a:rPr lang="sv" b="1" dirty="0"/>
              <a:t>söker riskkapitalister inte schemalagd återbetalning, </a:t>
            </a:r>
            <a:r>
              <a:rPr lang="sv" dirty="0"/>
              <a:t>utan en minoritet av ditt företags aktiekapital i utbyte mot kontanter.</a:t>
            </a:r>
          </a:p>
        </p:txBody>
      </p:sp>
      <p:cxnSp>
        <p:nvCxnSpPr>
          <p:cNvPr id="6" name="Straight Connector 5">
            <a:extLst>
              <a:ext uri="{FF2B5EF4-FFF2-40B4-BE49-F238E27FC236}">
                <a16:creationId xmlns:a16="http://schemas.microsoft.com/office/drawing/2014/main" id="{7F18B29A-9900-8D61-B470-1DC3D596DA2F}"/>
              </a:ext>
            </a:extLst>
          </p:cNvPr>
          <p:cNvCxnSpPr>
            <a:cxnSpLocks/>
          </p:cNvCxnSpPr>
          <p:nvPr/>
        </p:nvCxnSpPr>
        <p:spPr>
          <a:xfrm flipV="1">
            <a:off x="4085037" y="1714457"/>
            <a:ext cx="0" cy="3429085"/>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8664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1161F49-2159-4613-8E95-A9E50517CA07}"/>
              </a:ext>
            </a:extLst>
          </p:cNvPr>
          <p:cNvSpPr>
            <a:spLocks noGrp="1"/>
          </p:cNvSpPr>
          <p:nvPr>
            <p:ph type="body" sz="quarter" idx="27"/>
          </p:nvPr>
        </p:nvSpPr>
        <p:spPr>
          <a:xfrm>
            <a:off x="1" y="650028"/>
            <a:ext cx="12192000" cy="720752"/>
          </a:xfrm>
        </p:spPr>
        <p:txBody>
          <a:bodyPr/>
          <a:lstStyle/>
          <a:p>
            <a:pPr algn="ctr"/>
            <a:r>
              <a:rPr lang="sv" dirty="0"/>
              <a:t>SKILLNADEN MELLAN…</a:t>
            </a:r>
          </a:p>
          <a:p>
            <a:pPr algn="ctr"/>
            <a:endParaRPr lang="en-US" dirty="0"/>
          </a:p>
        </p:txBody>
      </p:sp>
      <p:graphicFrame>
        <p:nvGraphicFramePr>
          <p:cNvPr id="8" name="Table 7">
            <a:extLst>
              <a:ext uri="{FF2B5EF4-FFF2-40B4-BE49-F238E27FC236}">
                <a16:creationId xmlns:a16="http://schemas.microsoft.com/office/drawing/2014/main" id="{9A61F6B2-1A4A-1426-5871-0CF3A428C4C8}"/>
              </a:ext>
            </a:extLst>
          </p:cNvPr>
          <p:cNvGraphicFramePr>
            <a:graphicFrameLocks noGrp="1"/>
          </p:cNvGraphicFramePr>
          <p:nvPr>
            <p:extLst>
              <p:ext uri="{D42A27DB-BD31-4B8C-83A1-F6EECF244321}">
                <p14:modId xmlns:p14="http://schemas.microsoft.com/office/powerpoint/2010/main" val="1395777390"/>
              </p:ext>
            </p:extLst>
          </p:nvPr>
        </p:nvGraphicFramePr>
        <p:xfrm>
          <a:off x="457199" y="1021464"/>
          <a:ext cx="11362267" cy="5587308"/>
        </p:xfrm>
        <a:graphic>
          <a:graphicData uri="http://schemas.openxmlformats.org/drawingml/2006/table">
            <a:tbl>
              <a:tblPr firstRow="1" bandRow="1">
                <a:tableStyleId>{5C22544A-7EE6-4342-B048-85BDC9FD1C3A}</a:tableStyleId>
              </a:tblPr>
              <a:tblGrid>
                <a:gridCol w="5746284">
                  <a:extLst>
                    <a:ext uri="{9D8B030D-6E8A-4147-A177-3AD203B41FA5}">
                      <a16:colId xmlns:a16="http://schemas.microsoft.com/office/drawing/2014/main" val="2511320271"/>
                    </a:ext>
                  </a:extLst>
                </a:gridCol>
                <a:gridCol w="5615983">
                  <a:extLst>
                    <a:ext uri="{9D8B030D-6E8A-4147-A177-3AD203B41FA5}">
                      <a16:colId xmlns:a16="http://schemas.microsoft.com/office/drawing/2014/main" val="2510859457"/>
                    </a:ext>
                  </a:extLst>
                </a:gridCol>
              </a:tblGrid>
              <a:tr h="417335">
                <a:tc>
                  <a:txBody>
                    <a:bodyPr/>
                    <a:lstStyle/>
                    <a:p>
                      <a:pPr algn="ctr"/>
                      <a:r>
                        <a:rPr lang="sv" sz="2800" dirty="0" err="1">
                          <a:solidFill>
                            <a:schemeClr val="bg1"/>
                          </a:solidFill>
                        </a:rPr>
                        <a:t>Affärsängelinvesterare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D1E1"/>
                    </a:solidFill>
                  </a:tcPr>
                </a:tc>
                <a:tc>
                  <a:txBody>
                    <a:bodyPr/>
                    <a:lstStyle/>
                    <a:p>
                      <a:pPr algn="ctr"/>
                      <a:r>
                        <a:rPr lang="sv" sz="2800" b="1" kern="1200" dirty="0">
                          <a:solidFill>
                            <a:schemeClr val="bg1"/>
                          </a:solidFill>
                          <a:latin typeface="+mn-lt"/>
                          <a:ea typeface="+mn-ea"/>
                          <a:cs typeface="+mn-cs"/>
                        </a:rPr>
                        <a:t>Riskkapital</a:t>
                      </a:r>
                      <a:endParaRPr lang="en-IE" sz="2800" dirty="0">
                        <a:solidFill>
                          <a:srgbClr val="E9527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D1E1"/>
                    </a:solidFill>
                  </a:tcPr>
                </a:tc>
                <a:extLst>
                  <a:ext uri="{0D108BD9-81ED-4DB2-BD59-A6C34878D82A}">
                    <a16:rowId xmlns:a16="http://schemas.microsoft.com/office/drawing/2014/main" val="3925927922"/>
                  </a:ext>
                </a:extLst>
              </a:tr>
              <a:tr h="435488">
                <a:tc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 sz="2000" b="1" i="0" kern="1200" dirty="0">
                          <a:solidFill>
                            <a:srgbClr val="382B1B"/>
                          </a:solidFill>
                          <a:effectLst/>
                          <a:latin typeface="+mn-lt"/>
                          <a:ea typeface="+mn-ea"/>
                          <a:cs typeface="+mn-cs"/>
                        </a:rPr>
                        <a:t>Private equity </a:t>
                      </a:r>
                      <a:r>
                        <a:rPr lang="sv" sz="2000" b="0" i="0" kern="1200" dirty="0">
                          <a:solidFill>
                            <a:srgbClr val="382B1B"/>
                          </a:solidFill>
                          <a:effectLst/>
                          <a:latin typeface="+mn-lt"/>
                          <a:ea typeface="+mn-ea"/>
                          <a:cs typeface="+mn-cs"/>
                        </a:rPr>
                        <a:t>är helt enkelt aktier (aktier eller värdepapper) i ett företag som inte är noterat på aktiemarknaden.</a:t>
                      </a:r>
                    </a:p>
                  </a:txBody>
                  <a:tcPr anchor="ctr">
                    <a:lnL w="12700" cap="flat" cmpd="sng" algn="ctr">
                      <a:solidFill>
                        <a:srgbClr val="B6D1E1"/>
                      </a:solidFill>
                      <a:prstDash val="solid"/>
                      <a:round/>
                      <a:headEnd type="none" w="med" len="med"/>
                      <a:tailEnd type="none" w="med" len="med"/>
                    </a:lnL>
                    <a:lnR w="12700" cap="flat" cmpd="sng" algn="ctr">
                      <a:solidFill>
                        <a:srgbClr val="B6D1E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6D1E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extLst>
                  <a:ext uri="{0D108BD9-81ED-4DB2-BD59-A6C34878D82A}">
                    <a16:rowId xmlns:a16="http://schemas.microsoft.com/office/drawing/2014/main" val="3854540361"/>
                  </a:ext>
                </a:extLst>
              </a:tr>
              <a:tr h="4368108">
                <a:tc>
                  <a:txBody>
                    <a:bodyPr/>
                    <a:lstStyle/>
                    <a:p>
                      <a:pPr marL="342900" marR="0" lvl="0" indent="-342900" algn="l" defTabSz="914400" rtl="0" eaLnBrk="1" fontAlgn="auto" latinLnBrk="0" hangingPunct="1">
                        <a:lnSpc>
                          <a:spcPts val="2340"/>
                        </a:lnSpc>
                        <a:spcBef>
                          <a:spcPts val="0"/>
                        </a:spcBef>
                        <a:spcAft>
                          <a:spcPts val="0"/>
                        </a:spcAft>
                        <a:buClr>
                          <a:srgbClr val="B6D1E1"/>
                        </a:buClr>
                        <a:buSzTx/>
                        <a:buFont typeface="Arial" panose="020B0604020202020204" pitchFamily="34" charset="0"/>
                        <a:buChar char="•"/>
                        <a:tabLst/>
                        <a:defRPr/>
                      </a:pPr>
                      <a:r>
                        <a:rPr lang="sv" sz="2000" b="0" i="0" kern="1200" dirty="0">
                          <a:solidFill>
                            <a:srgbClr val="382B1B"/>
                          </a:solidFill>
                          <a:effectLst/>
                          <a:latin typeface="+mn-lt"/>
                          <a:ea typeface="+mn-ea"/>
                          <a:cs typeface="+mn-cs"/>
                        </a:rPr>
                        <a:t>En enskild investerare</a:t>
                      </a:r>
                    </a:p>
                    <a:p>
                      <a:pPr marL="342900" marR="0" lvl="0" indent="-342900" algn="l" defTabSz="914400" rtl="0" eaLnBrk="1" fontAlgn="auto" latinLnBrk="0" hangingPunct="1">
                        <a:lnSpc>
                          <a:spcPts val="2340"/>
                        </a:lnSpc>
                        <a:spcBef>
                          <a:spcPts val="0"/>
                        </a:spcBef>
                        <a:spcAft>
                          <a:spcPts val="0"/>
                        </a:spcAft>
                        <a:buClr>
                          <a:srgbClr val="B6D1E1"/>
                        </a:buClr>
                        <a:buSzTx/>
                        <a:buFont typeface="Arial" panose="020B0604020202020204" pitchFamily="34" charset="0"/>
                        <a:buChar char="•"/>
                        <a:tabLst/>
                        <a:defRPr/>
                      </a:pPr>
                      <a:r>
                        <a:rPr lang="sv" sz="2000" b="0" i="0" kern="1200" dirty="0">
                          <a:solidFill>
                            <a:srgbClr val="382B1B"/>
                          </a:solidFill>
                          <a:effectLst/>
                          <a:latin typeface="+mn-lt"/>
                          <a:ea typeface="+mn-ea"/>
                          <a:cs typeface="+mn-cs"/>
                        </a:rPr>
                        <a:t>Investeringsbelopp: 10 000–100 000 euro, ibland lite mer, grupper kan gå upp till 1 miljon euro</a:t>
                      </a:r>
                    </a:p>
                    <a:p>
                      <a:pPr marL="342900" indent="-342900">
                        <a:lnSpc>
                          <a:spcPts val="2340"/>
                        </a:lnSpc>
                        <a:buClr>
                          <a:srgbClr val="B6D1E1"/>
                        </a:buClr>
                        <a:buFont typeface="Arial" panose="020B0604020202020204" pitchFamily="34" charset="0"/>
                        <a:buChar char="•"/>
                      </a:pPr>
                      <a:r>
                        <a:rPr lang="sv" sz="2000" b="0" i="0" kern="1200" dirty="0">
                          <a:solidFill>
                            <a:srgbClr val="382B1B"/>
                          </a:solidFill>
                          <a:effectLst/>
                          <a:latin typeface="+mn-lt"/>
                          <a:ea typeface="+mn-ea"/>
                          <a:cs typeface="+mn-cs"/>
                        </a:rPr>
                        <a:t>Håll private equity från att ha gjort investeringar direkt i privata företag</a:t>
                      </a:r>
                    </a:p>
                    <a:p>
                      <a:pPr marL="342900" indent="-342900">
                        <a:lnSpc>
                          <a:spcPts val="2340"/>
                        </a:lnSpc>
                        <a:buClr>
                          <a:srgbClr val="B6D1E1"/>
                        </a:buClr>
                        <a:buFont typeface="Arial" panose="020B0604020202020204" pitchFamily="34" charset="0"/>
                        <a:buChar char="•"/>
                      </a:pPr>
                      <a:r>
                        <a:rPr lang="sv" sz="2000" b="0" i="0" kern="1200" dirty="0">
                          <a:solidFill>
                            <a:srgbClr val="382B1B"/>
                          </a:solidFill>
                          <a:effectLst/>
                          <a:latin typeface="+mn-lt"/>
                          <a:ea typeface="+mn-ea"/>
                          <a:cs typeface="+mn-cs"/>
                        </a:rPr>
                        <a:t>Individer är ofta framgångsrika affärsmän som investerar sina egna personliga medel i en potentiellt givande möjlighet</a:t>
                      </a:r>
                    </a:p>
                    <a:p>
                      <a:pPr marL="342900" indent="-342900">
                        <a:lnSpc>
                          <a:spcPts val="2340"/>
                        </a:lnSpc>
                        <a:buClr>
                          <a:srgbClr val="B6D1E1"/>
                        </a:buClr>
                        <a:buFont typeface="Arial" panose="020B0604020202020204" pitchFamily="34" charset="0"/>
                        <a:buChar char="•"/>
                      </a:pPr>
                      <a:r>
                        <a:rPr lang="sv" sz="2000" b="0" i="0" kern="1200" dirty="0">
                          <a:solidFill>
                            <a:srgbClr val="382B1B"/>
                          </a:solidFill>
                          <a:effectLst/>
                          <a:latin typeface="+mn-lt"/>
                          <a:ea typeface="+mn-ea"/>
                          <a:cs typeface="+mn-cs"/>
                        </a:rPr>
                        <a:t>Kan vara villig att investera i tidiga eller nystartade företag, såväl som etablerade företag</a:t>
                      </a:r>
                    </a:p>
                    <a:p>
                      <a:pPr marL="342900" indent="-342900">
                        <a:lnSpc>
                          <a:spcPts val="2340"/>
                        </a:lnSpc>
                        <a:buClr>
                          <a:srgbClr val="B6D1E1"/>
                        </a:buClr>
                        <a:buFont typeface="Arial" panose="020B0604020202020204" pitchFamily="34" charset="0"/>
                        <a:buChar char="•"/>
                      </a:pPr>
                      <a:r>
                        <a:rPr lang="sv" sz="2000" b="0" i="0" kern="1200" dirty="0">
                          <a:solidFill>
                            <a:srgbClr val="382B1B"/>
                          </a:solidFill>
                          <a:effectLst/>
                          <a:latin typeface="+mn-lt"/>
                          <a:ea typeface="+mn-ea"/>
                          <a:cs typeface="+mn-cs"/>
                        </a:rPr>
                        <a:t>Har erfarenhet och kontakter att bidra med</a:t>
                      </a:r>
                    </a:p>
                    <a:p>
                      <a:pPr marL="342900" indent="-342900">
                        <a:lnSpc>
                          <a:spcPts val="2340"/>
                        </a:lnSpc>
                        <a:buClr>
                          <a:srgbClr val="B6D1E1"/>
                        </a:buClr>
                        <a:buFont typeface="Arial" panose="020B0604020202020204" pitchFamily="34" charset="0"/>
                        <a:buChar char="•"/>
                      </a:pPr>
                      <a:r>
                        <a:rPr lang="sv" sz="2000" b="0" i="0" kern="1200" dirty="0">
                          <a:solidFill>
                            <a:srgbClr val="382B1B"/>
                          </a:solidFill>
                          <a:effectLst/>
                          <a:latin typeface="+mn-lt"/>
                          <a:ea typeface="+mn-ea"/>
                          <a:cs typeface="+mn-cs"/>
                        </a:rPr>
                        <a:t>Kan vara villig att vara "hands-off" eller "praktisk" och lägga till viktiga färdigheter</a:t>
                      </a:r>
                    </a:p>
                    <a:p>
                      <a:pPr marL="342900" indent="-342900">
                        <a:lnSpc>
                          <a:spcPts val="2340"/>
                        </a:lnSpc>
                        <a:buClr>
                          <a:srgbClr val="B6D1E1"/>
                        </a:buClr>
                        <a:buFont typeface="Arial" panose="020B0604020202020204" pitchFamily="34" charset="0"/>
                        <a:buChar char="•"/>
                      </a:pPr>
                      <a:endParaRPr lang="en-IE" sz="2000" b="0" i="0" kern="1200" dirty="0">
                        <a:solidFill>
                          <a:srgbClr val="382B1B"/>
                        </a:solidFill>
                        <a:effectLst/>
                        <a:latin typeface="+mn-lt"/>
                        <a:ea typeface="+mn-ea"/>
                        <a:cs typeface="+mn-cs"/>
                      </a:endParaRPr>
                    </a:p>
                  </a:txBody>
                  <a:tcPr anchor="ctr">
                    <a:lnL w="12700" cap="flat" cmpd="sng" algn="ctr">
                      <a:solidFill>
                        <a:srgbClr val="B6D1E1"/>
                      </a:solidFill>
                      <a:prstDash val="solid"/>
                      <a:round/>
                      <a:headEnd type="none" w="med" len="med"/>
                      <a:tailEnd type="none" w="med" len="med"/>
                    </a:lnL>
                    <a:lnR w="12700" cap="flat" cmpd="sng" algn="ctr">
                      <a:solidFill>
                        <a:srgbClr val="B6D1E1"/>
                      </a:solidFill>
                      <a:prstDash val="solid"/>
                      <a:round/>
                      <a:headEnd type="none" w="med" len="med"/>
                      <a:tailEnd type="none" w="med" len="med"/>
                    </a:lnR>
                    <a:lnT w="12700" cap="flat" cmpd="sng" algn="ctr">
                      <a:solidFill>
                        <a:srgbClr val="B6D1E1"/>
                      </a:solidFill>
                      <a:prstDash val="solid"/>
                      <a:round/>
                      <a:headEnd type="none" w="med" len="med"/>
                      <a:tailEnd type="none" w="med" len="med"/>
                    </a:lnT>
                    <a:lnB w="12700" cap="flat" cmpd="sng" algn="ctr">
                      <a:solidFill>
                        <a:srgbClr val="B6D1E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l" defTabSz="914400" rtl="0" eaLnBrk="1" fontAlgn="auto" latinLnBrk="0" hangingPunct="1">
                        <a:lnSpc>
                          <a:spcPts val="2340"/>
                        </a:lnSpc>
                        <a:spcBef>
                          <a:spcPts val="0"/>
                        </a:spcBef>
                        <a:spcAft>
                          <a:spcPts val="0"/>
                        </a:spcAft>
                        <a:buClr>
                          <a:srgbClr val="B6D1E1"/>
                        </a:buClr>
                        <a:buSzTx/>
                        <a:buFont typeface="Arial" panose="020B0604020202020204" pitchFamily="34" charset="0"/>
                        <a:buChar char="•"/>
                        <a:tabLst/>
                        <a:defRPr/>
                      </a:pPr>
                      <a:r>
                        <a:rPr lang="sv" sz="2000" b="0" i="0" kern="1200" dirty="0">
                          <a:solidFill>
                            <a:srgbClr val="382B1B"/>
                          </a:solidFill>
                          <a:effectLst/>
                          <a:latin typeface="+mn-lt"/>
                          <a:ea typeface="+mn-ea"/>
                          <a:cs typeface="+mn-cs"/>
                        </a:rPr>
                        <a:t>Ett företag eller verksamhet snarare än en individ</a:t>
                      </a:r>
                    </a:p>
                    <a:p>
                      <a:pPr marL="342900" marR="0" lvl="0" indent="-342900" algn="l" defTabSz="914400" rtl="0" eaLnBrk="1" fontAlgn="auto" latinLnBrk="0" hangingPunct="1">
                        <a:lnSpc>
                          <a:spcPts val="2340"/>
                        </a:lnSpc>
                        <a:spcBef>
                          <a:spcPts val="0"/>
                        </a:spcBef>
                        <a:spcAft>
                          <a:spcPts val="0"/>
                        </a:spcAft>
                        <a:buClr>
                          <a:srgbClr val="B6D1E1"/>
                        </a:buClr>
                        <a:buSzTx/>
                        <a:buFont typeface="Arial" panose="020B0604020202020204" pitchFamily="34" charset="0"/>
                        <a:buChar char="•"/>
                        <a:tabLst/>
                        <a:defRPr/>
                      </a:pPr>
                      <a:r>
                        <a:rPr lang="sv" sz="2000" b="0" i="0" kern="1200" dirty="0">
                          <a:solidFill>
                            <a:srgbClr val="382B1B"/>
                          </a:solidFill>
                          <a:effectLst/>
                          <a:latin typeface="+mn-lt"/>
                          <a:ea typeface="+mn-ea"/>
                          <a:cs typeface="+mn-cs"/>
                        </a:rPr>
                        <a:t>Investeringsbelopp: 1 miljon euro +</a:t>
                      </a:r>
                    </a:p>
                    <a:p>
                      <a:pPr marL="342900" indent="-342900">
                        <a:lnSpc>
                          <a:spcPts val="2340"/>
                        </a:lnSpc>
                        <a:buClr>
                          <a:srgbClr val="B6D1E1"/>
                        </a:buClr>
                        <a:buFont typeface="Arial" panose="020B0604020202020204" pitchFamily="34" charset="0"/>
                        <a:buChar char="•"/>
                      </a:pPr>
                      <a:r>
                        <a:rPr lang="sv" sz="2000" b="0" i="0" kern="1200" dirty="0">
                          <a:solidFill>
                            <a:srgbClr val="382B1B"/>
                          </a:solidFill>
                          <a:effectLst/>
                          <a:latin typeface="+mn-lt"/>
                          <a:ea typeface="+mn-ea"/>
                          <a:cs typeface="+mn-cs"/>
                        </a:rPr>
                        <a:t>Håll private equity från att ha gjort investeringar direkt i privata företag</a:t>
                      </a:r>
                    </a:p>
                    <a:p>
                      <a:pPr marL="342900" indent="-342900">
                        <a:lnSpc>
                          <a:spcPts val="2340"/>
                        </a:lnSpc>
                        <a:buClr>
                          <a:srgbClr val="B6D1E1"/>
                        </a:buClr>
                        <a:buFont typeface="Arial" panose="020B0604020202020204" pitchFamily="34" charset="0"/>
                        <a:buChar char="•"/>
                      </a:pPr>
                      <a:r>
                        <a:rPr lang="sv" sz="2000" b="0" i="0" kern="1200" dirty="0">
                          <a:solidFill>
                            <a:srgbClr val="382B1B"/>
                          </a:solidFill>
                          <a:effectLst/>
                          <a:latin typeface="+mn-lt"/>
                          <a:ea typeface="+mn-ea"/>
                          <a:cs typeface="+mn-cs"/>
                        </a:rPr>
                        <a:t>Kapital investeras av företag eller företag som använder andra människors pengar. De samlar in dessa pengar genom att erbjuda investerare en chans att delta i en fond som sedan används för att köpa aktier i ett privat företag.</a:t>
                      </a:r>
                    </a:p>
                    <a:p>
                      <a:pPr marL="342900" indent="-342900">
                        <a:lnSpc>
                          <a:spcPts val="2340"/>
                        </a:lnSpc>
                        <a:buClr>
                          <a:srgbClr val="B6D1E1"/>
                        </a:buClr>
                        <a:buFont typeface="Arial" panose="020B0604020202020204" pitchFamily="34" charset="0"/>
                        <a:buChar char="•"/>
                      </a:pPr>
                      <a:r>
                        <a:rPr lang="sv" sz="2000" b="0" i="0" kern="1200" dirty="0">
                          <a:solidFill>
                            <a:srgbClr val="382B1B"/>
                          </a:solidFill>
                          <a:effectLst/>
                          <a:latin typeface="+mn-lt"/>
                          <a:ea typeface="+mn-ea"/>
                          <a:cs typeface="+mn-cs"/>
                        </a:rPr>
                        <a:t>Sällan intresserad av tidiga skeden, såvida inte starka skäl övertygar (t.ex. högteknologi med redan framgångsrika grundare)</a:t>
                      </a:r>
                    </a:p>
                    <a:p>
                      <a:pPr marL="342900" indent="-342900">
                        <a:lnSpc>
                          <a:spcPts val="2340"/>
                        </a:lnSpc>
                        <a:buClr>
                          <a:srgbClr val="B6D1E1"/>
                        </a:buClr>
                        <a:buFont typeface="Arial" panose="020B0604020202020204" pitchFamily="34" charset="0"/>
                        <a:buChar char="•"/>
                      </a:pPr>
                      <a:r>
                        <a:rPr lang="sv" sz="2000" b="0" i="0" kern="1200" dirty="0">
                          <a:solidFill>
                            <a:srgbClr val="382B1B"/>
                          </a:solidFill>
                          <a:effectLst/>
                          <a:latin typeface="+mn-lt"/>
                          <a:ea typeface="+mn-ea"/>
                          <a:cs typeface="+mn-cs"/>
                        </a:rPr>
                        <a:t>Har kontakter</a:t>
                      </a:r>
                    </a:p>
                    <a:p>
                      <a:pPr marL="342900" indent="-342900">
                        <a:lnSpc>
                          <a:spcPts val="2340"/>
                        </a:lnSpc>
                        <a:buClr>
                          <a:srgbClr val="B6D1E1"/>
                        </a:buClr>
                        <a:buFont typeface="Arial" panose="020B0604020202020204" pitchFamily="34" charset="0"/>
                        <a:buChar char="•"/>
                      </a:pPr>
                      <a:r>
                        <a:rPr lang="sv" sz="2000" b="0" i="0" kern="1200" dirty="0">
                          <a:solidFill>
                            <a:srgbClr val="382B1B"/>
                          </a:solidFill>
                          <a:effectLst/>
                          <a:latin typeface="+mn-lt"/>
                          <a:ea typeface="+mn-ea"/>
                          <a:cs typeface="+mn-cs"/>
                        </a:rPr>
                        <a:t>Kräv plats ombord</a:t>
                      </a:r>
                    </a:p>
                  </a:txBody>
                  <a:tcPr anchor="ctr">
                    <a:lnL w="12700" cap="flat" cmpd="sng" algn="ctr">
                      <a:solidFill>
                        <a:srgbClr val="B6D1E1"/>
                      </a:solidFill>
                      <a:prstDash val="solid"/>
                      <a:round/>
                      <a:headEnd type="none" w="med" len="med"/>
                      <a:tailEnd type="none" w="med" len="med"/>
                    </a:lnL>
                    <a:lnR w="12700" cap="flat" cmpd="sng" algn="ctr">
                      <a:solidFill>
                        <a:srgbClr val="B6D1E1"/>
                      </a:solidFill>
                      <a:prstDash val="solid"/>
                      <a:round/>
                      <a:headEnd type="none" w="med" len="med"/>
                      <a:tailEnd type="none" w="med" len="med"/>
                    </a:lnR>
                    <a:lnT w="12700" cap="flat" cmpd="sng" algn="ctr">
                      <a:solidFill>
                        <a:srgbClr val="B6D1E1"/>
                      </a:solidFill>
                      <a:prstDash val="solid"/>
                      <a:round/>
                      <a:headEnd type="none" w="med" len="med"/>
                      <a:tailEnd type="none" w="med" len="med"/>
                    </a:lnT>
                    <a:lnB w="12700" cap="flat" cmpd="sng" algn="ctr">
                      <a:solidFill>
                        <a:srgbClr val="B6D1E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9003722"/>
                  </a:ext>
                </a:extLst>
              </a:tr>
            </a:tbl>
          </a:graphicData>
        </a:graphic>
      </p:graphicFrame>
    </p:spTree>
    <p:extLst>
      <p:ext uri="{BB962C8B-B14F-4D97-AF65-F5344CB8AC3E}">
        <p14:creationId xmlns:p14="http://schemas.microsoft.com/office/powerpoint/2010/main" val="38162756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A53C0-2A68-D6FB-65A5-EC53BCDB8AA4}"/>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5C25B7ED-15F2-6EC7-95CA-A3EA2DDC1CE6}"/>
              </a:ext>
            </a:extLst>
          </p:cNvPr>
          <p:cNvSpPr>
            <a:spLocks noGrp="1"/>
          </p:cNvSpPr>
          <p:nvPr>
            <p:ph type="body" sz="quarter" idx="27"/>
          </p:nvPr>
        </p:nvSpPr>
        <p:spPr/>
        <p:txBody>
          <a:bodyPr/>
          <a:lstStyle/>
          <a:p>
            <a:r>
              <a:rPr lang="sv" dirty="0"/>
              <a:t>VAR KAN DU HITTA STÖD</a:t>
            </a:r>
            <a:endParaRPr lang="en-GB" dirty="0"/>
          </a:p>
        </p:txBody>
      </p:sp>
      <p:sp>
        <p:nvSpPr>
          <p:cNvPr id="5" name="Text Placeholder 2">
            <a:extLst>
              <a:ext uri="{FF2B5EF4-FFF2-40B4-BE49-F238E27FC236}">
                <a16:creationId xmlns:a16="http://schemas.microsoft.com/office/drawing/2014/main" id="{B084D290-E445-B6FD-F27D-8C3C1CBD1615}"/>
              </a:ext>
            </a:extLst>
          </p:cNvPr>
          <p:cNvSpPr txBox="1">
            <a:spLocks/>
          </p:cNvSpPr>
          <p:nvPr/>
        </p:nvSpPr>
        <p:spPr>
          <a:xfrm>
            <a:off x="900899" y="1817382"/>
            <a:ext cx="2775849" cy="322323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dirty="0"/>
          </a:p>
        </p:txBody>
      </p:sp>
      <p:sp>
        <p:nvSpPr>
          <p:cNvPr id="52" name="TextBox 51">
            <a:extLst>
              <a:ext uri="{FF2B5EF4-FFF2-40B4-BE49-F238E27FC236}">
                <a16:creationId xmlns:a16="http://schemas.microsoft.com/office/drawing/2014/main" id="{390D89C1-310E-97BE-F8F3-92B37BBADC9D}"/>
              </a:ext>
            </a:extLst>
          </p:cNvPr>
          <p:cNvSpPr txBox="1"/>
          <p:nvPr/>
        </p:nvSpPr>
        <p:spPr>
          <a:xfrm>
            <a:off x="383913" y="1380015"/>
            <a:ext cx="10907188" cy="5601533"/>
          </a:xfrm>
          <a:prstGeom prst="rect">
            <a:avLst/>
          </a:prstGeom>
          <a:noFill/>
        </p:spPr>
        <p:txBody>
          <a:bodyPr wrap="square" rtlCol="0">
            <a:spAutoFit/>
          </a:bodyPr>
          <a:lstStyle/>
          <a:p>
            <a:r>
              <a:rPr lang="sv" sz="2200" b="1" dirty="0">
                <a:solidFill>
                  <a:srgbClr val="94C7B0"/>
                </a:solidFill>
              </a:rPr>
              <a:t>Aktiefinansiering – Vad är det?</a:t>
            </a:r>
          </a:p>
          <a:p>
            <a:r>
              <a:rPr lang="sv" sz="2200" dirty="0"/>
              <a:t>Med crowdfunding kan du samla in kapital genom att erbjuda aktier i ditt företag till ett stort antal små investerare, vanligtvis via en onlineplattform. Istället för att få en produkt eller belöning (som med traditionell crowdfunding) blir supportrar delägare i ditt företag.</a:t>
            </a:r>
          </a:p>
          <a:p>
            <a:endParaRPr lang="en-GB" sz="2200" dirty="0"/>
          </a:p>
          <a:p>
            <a:r>
              <a:rPr lang="sv" sz="2200" dirty="0">
                <a:solidFill>
                  <a:srgbClr val="B6D1E1"/>
                </a:solidFill>
              </a:rPr>
              <a:t>Viktiga funktioner:</a:t>
            </a:r>
          </a:p>
          <a:p>
            <a:pPr marL="285750" indent="-285750">
              <a:buFont typeface="Arial" panose="020B0604020202020204" pitchFamily="34" charset="0"/>
              <a:buChar char="•"/>
            </a:pPr>
            <a:r>
              <a:rPr lang="sv" sz="2200" dirty="0"/>
              <a:t>Skaffa kapital utan att gå via banker eller riskkapitalister</a:t>
            </a:r>
          </a:p>
          <a:p>
            <a:pPr marL="285750" indent="-285750">
              <a:buFont typeface="Arial" panose="020B0604020202020204" pitchFamily="34" charset="0"/>
              <a:buChar char="•"/>
            </a:pPr>
            <a:r>
              <a:rPr lang="sv" sz="2200" dirty="0"/>
              <a:t>Varje investerare får en liten andel i ditt företag</a:t>
            </a:r>
          </a:p>
          <a:p>
            <a:pPr marL="285750" indent="-285750">
              <a:buFont typeface="Arial" panose="020B0604020202020204" pitchFamily="34" charset="0"/>
              <a:buChar char="•"/>
            </a:pPr>
            <a:r>
              <a:rPr lang="sv" sz="2200" dirty="0"/>
              <a:t>Plattformar hanterar ofta efterlevnad och juridiskt pappersarbete</a:t>
            </a:r>
          </a:p>
          <a:p>
            <a:pPr marL="285750" indent="-285750">
              <a:buFont typeface="Arial" panose="020B0604020202020204" pitchFamily="34" charset="0"/>
              <a:buChar char="•"/>
            </a:pPr>
            <a:r>
              <a:rPr lang="sv" sz="2200" dirty="0"/>
              <a:t>Populära plattformar i EU:</a:t>
            </a:r>
          </a:p>
          <a:p>
            <a:pPr marL="742950" lvl="1" indent="-285750">
              <a:buFont typeface="Arial" panose="020B0604020202020204" pitchFamily="34" charset="0"/>
              <a:buChar char="•"/>
            </a:pPr>
            <a:r>
              <a:rPr lang="sv" sz="2400" dirty="0">
                <a:hlinkClick r:id="rId2"/>
              </a:rPr>
              <a:t>Investera i Europas bästa startups | </a:t>
            </a:r>
            <a:r>
              <a:rPr lang="sv" sz="2400" dirty="0" err="1">
                <a:hlinkClick r:id="rId2"/>
              </a:rPr>
              <a:t>Crowdcube</a:t>
            </a:r>
            <a:r>
              <a:rPr lang="sv" sz="2400" dirty="0">
                <a:hlinkClick r:id="rId2"/>
              </a:rPr>
              <a:t> </a:t>
            </a:r>
            <a:endParaRPr lang="en-GB" sz="2400" dirty="0"/>
          </a:p>
          <a:p>
            <a:pPr marL="742950" lvl="1" indent="-285750">
              <a:buFont typeface="Arial" panose="020B0604020202020204" pitchFamily="34" charset="0"/>
              <a:buChar char="•"/>
            </a:pPr>
            <a:r>
              <a:rPr lang="sv" sz="2400" dirty="0">
                <a:hlinkClick r:id="rId3"/>
              </a:rPr>
              <a:t>Investera online i startups via crowdfunding med aktier | Republic Europe</a:t>
            </a:r>
            <a:endParaRPr lang="en-GB" sz="2200" dirty="0"/>
          </a:p>
          <a:p>
            <a:pPr marL="742950" lvl="1" indent="-285750">
              <a:buFont typeface="Arial" panose="020B0604020202020204" pitchFamily="34" charset="0"/>
              <a:buChar char="•"/>
            </a:pPr>
            <a:r>
              <a:rPr lang="sv" sz="2400" dirty="0">
                <a:hlinkClick r:id="rId4"/>
              </a:rPr>
              <a:t>WiSEED - Investir dans le Crowdfunding immobilier et la transition énergétique</a:t>
            </a:r>
            <a:r>
              <a:rPr lang="sv" sz="2200" dirty="0"/>
              <a:t> </a:t>
            </a:r>
          </a:p>
          <a:p>
            <a:endParaRPr lang="en-GB" sz="2200" dirty="0"/>
          </a:p>
          <a:p>
            <a:pPr marL="285750" indent="-285750">
              <a:buFont typeface="Arial" panose="020B0604020202020204" pitchFamily="34" charset="0"/>
              <a:buChar char="•"/>
            </a:pPr>
            <a:endParaRPr lang="en-GB" sz="2200" dirty="0"/>
          </a:p>
        </p:txBody>
      </p:sp>
    </p:spTree>
    <p:extLst>
      <p:ext uri="{BB962C8B-B14F-4D97-AF65-F5344CB8AC3E}">
        <p14:creationId xmlns:p14="http://schemas.microsoft.com/office/powerpoint/2010/main" val="21751565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2ED6E-854F-CE7D-F8FD-1272309128F1}"/>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6A6D48ED-2F43-8974-881C-2B7006D3505B}"/>
              </a:ext>
            </a:extLst>
          </p:cNvPr>
          <p:cNvSpPr>
            <a:spLocks noGrp="1"/>
          </p:cNvSpPr>
          <p:nvPr>
            <p:ph type="body" sz="quarter" idx="27"/>
          </p:nvPr>
        </p:nvSpPr>
        <p:spPr/>
        <p:txBody>
          <a:bodyPr/>
          <a:lstStyle/>
          <a:p>
            <a:r>
              <a:rPr lang="sv" dirty="0"/>
              <a:t>VAR KAN DU HITTA STÖD</a:t>
            </a:r>
            <a:endParaRPr lang="en-GB" dirty="0"/>
          </a:p>
        </p:txBody>
      </p:sp>
      <p:sp>
        <p:nvSpPr>
          <p:cNvPr id="5" name="Text Placeholder 2">
            <a:extLst>
              <a:ext uri="{FF2B5EF4-FFF2-40B4-BE49-F238E27FC236}">
                <a16:creationId xmlns:a16="http://schemas.microsoft.com/office/drawing/2014/main" id="{78ECFDEA-86FC-BB94-1337-6E1463999D24}"/>
              </a:ext>
            </a:extLst>
          </p:cNvPr>
          <p:cNvSpPr txBox="1">
            <a:spLocks/>
          </p:cNvSpPr>
          <p:nvPr/>
        </p:nvSpPr>
        <p:spPr>
          <a:xfrm>
            <a:off x="900899" y="1817382"/>
            <a:ext cx="2775849" cy="322323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dirty="0"/>
          </a:p>
        </p:txBody>
      </p:sp>
      <p:sp>
        <p:nvSpPr>
          <p:cNvPr id="52" name="TextBox 51">
            <a:extLst>
              <a:ext uri="{FF2B5EF4-FFF2-40B4-BE49-F238E27FC236}">
                <a16:creationId xmlns:a16="http://schemas.microsoft.com/office/drawing/2014/main" id="{33E8ABF3-67C2-E5C4-E2F4-A079058FAA9B}"/>
              </a:ext>
            </a:extLst>
          </p:cNvPr>
          <p:cNvSpPr txBox="1"/>
          <p:nvPr/>
        </p:nvSpPr>
        <p:spPr>
          <a:xfrm>
            <a:off x="383913" y="1380015"/>
            <a:ext cx="11593044" cy="4154984"/>
          </a:xfrm>
          <a:prstGeom prst="rect">
            <a:avLst/>
          </a:prstGeom>
          <a:noFill/>
        </p:spPr>
        <p:txBody>
          <a:bodyPr wrap="square" rtlCol="0">
            <a:spAutoFit/>
          </a:bodyPr>
          <a:lstStyle/>
          <a:p>
            <a:r>
              <a:rPr lang="sv" sz="2200" b="1" dirty="0">
                <a:solidFill>
                  <a:srgbClr val="94C7B0"/>
                </a:solidFill>
              </a:rPr>
              <a:t>Varför Equity Crowdfunding fungerar för matstartups:</a:t>
            </a:r>
          </a:p>
          <a:p>
            <a:pPr marL="285750" indent="-285750">
              <a:buFont typeface="Arial" panose="020B0604020202020204" pitchFamily="34" charset="0"/>
              <a:buChar char="•"/>
            </a:pPr>
            <a:r>
              <a:rPr lang="sv" sz="2200" dirty="0"/>
              <a:t>Engagerar lojala kunder som delägare.</a:t>
            </a:r>
          </a:p>
          <a:p>
            <a:pPr marL="285750" indent="-285750">
              <a:buFont typeface="Arial" panose="020B0604020202020204" pitchFamily="34" charset="0"/>
              <a:buChar char="•"/>
            </a:pPr>
            <a:r>
              <a:rPr lang="sv" sz="2200" dirty="0"/>
              <a:t>Bygger community och varumärkesambassadörer</a:t>
            </a:r>
          </a:p>
          <a:p>
            <a:pPr marL="285750" indent="-285750">
              <a:buFont typeface="Arial" panose="020B0604020202020204" pitchFamily="34" charset="0"/>
              <a:buChar char="•"/>
            </a:pPr>
            <a:r>
              <a:rPr lang="sv" sz="2200" dirty="0"/>
              <a:t>Perfekt för konsumentorienterade företag som mat- och dryckesvarumärken, där människor får en känslomässig koppling till produkten</a:t>
            </a:r>
          </a:p>
          <a:p>
            <a:pPr marL="285750" indent="-285750">
              <a:buFont typeface="Arial" panose="020B0604020202020204" pitchFamily="34" charset="0"/>
              <a:buChar char="•"/>
            </a:pPr>
            <a:endParaRPr lang="en-GB" sz="2200" dirty="0"/>
          </a:p>
          <a:p>
            <a:r>
              <a:rPr lang="sv" sz="2200" b="1" dirty="0">
                <a:solidFill>
                  <a:srgbClr val="94C7B0"/>
                </a:solidFill>
              </a:rPr>
              <a:t>Att tänka på:</a:t>
            </a:r>
          </a:p>
          <a:p>
            <a:pPr marL="342900" indent="-342900">
              <a:buFont typeface="Arial" panose="020B0604020202020204" pitchFamily="34" charset="0"/>
              <a:buChar char="•"/>
            </a:pPr>
            <a:r>
              <a:rPr lang="sv" sz="2200" dirty="0"/>
              <a:t>Du behöver en stark affärsplan, ekonomi och en gedigen presentation.</a:t>
            </a:r>
          </a:p>
          <a:p>
            <a:pPr marL="342900" indent="-342900">
              <a:buFont typeface="Arial" panose="020B0604020202020204" pitchFamily="34" charset="0"/>
              <a:buChar char="•"/>
            </a:pPr>
            <a:r>
              <a:rPr lang="sv" sz="2200" dirty="0"/>
              <a:t>Du ger upp eget kapital, så se till att du känner dig bekväm med delat ägande</a:t>
            </a:r>
          </a:p>
          <a:p>
            <a:pPr marL="342900" indent="-342900">
              <a:buFont typeface="Arial" panose="020B0604020202020204" pitchFamily="34" charset="0"/>
              <a:buChar char="•"/>
            </a:pPr>
            <a:r>
              <a:rPr lang="sv" sz="2200" dirty="0"/>
              <a:t>Rättsliga och rapporteringsmässiga skyldigheter ökar när man har många aktieägare.</a:t>
            </a:r>
          </a:p>
          <a:p>
            <a:endParaRPr lang="en-GB" sz="2200" dirty="0"/>
          </a:p>
          <a:p>
            <a:r>
              <a:rPr lang="sv" sz="2200" dirty="0"/>
              <a:t> </a:t>
            </a:r>
          </a:p>
        </p:txBody>
      </p:sp>
    </p:spTree>
    <p:extLst>
      <p:ext uri="{BB962C8B-B14F-4D97-AF65-F5344CB8AC3E}">
        <p14:creationId xmlns:p14="http://schemas.microsoft.com/office/powerpoint/2010/main" val="24258808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47316-38EC-1C72-A45A-55CF7CA138B1}"/>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DA3CAD9D-1ACC-E0AA-B812-677786398A76}"/>
              </a:ext>
            </a:extLst>
          </p:cNvPr>
          <p:cNvSpPr>
            <a:spLocks noGrp="1"/>
          </p:cNvSpPr>
          <p:nvPr>
            <p:ph type="body" sz="quarter" idx="27"/>
          </p:nvPr>
        </p:nvSpPr>
        <p:spPr/>
        <p:txBody>
          <a:bodyPr/>
          <a:lstStyle/>
          <a:p>
            <a:r>
              <a:rPr lang="sv" dirty="0"/>
              <a:t>VAR KAN DU HITTA STÖD</a:t>
            </a:r>
            <a:endParaRPr lang="en-GB" dirty="0"/>
          </a:p>
        </p:txBody>
      </p:sp>
      <p:sp>
        <p:nvSpPr>
          <p:cNvPr id="5" name="Text Placeholder 2">
            <a:extLst>
              <a:ext uri="{FF2B5EF4-FFF2-40B4-BE49-F238E27FC236}">
                <a16:creationId xmlns:a16="http://schemas.microsoft.com/office/drawing/2014/main" id="{DF59EB48-524A-EC02-808D-91C2C160A96A}"/>
              </a:ext>
            </a:extLst>
          </p:cNvPr>
          <p:cNvSpPr txBox="1">
            <a:spLocks/>
          </p:cNvSpPr>
          <p:nvPr/>
        </p:nvSpPr>
        <p:spPr>
          <a:xfrm>
            <a:off x="900899" y="1817382"/>
            <a:ext cx="2775849" cy="322323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dirty="0"/>
          </a:p>
        </p:txBody>
      </p:sp>
      <p:sp>
        <p:nvSpPr>
          <p:cNvPr id="3" name="TextBox 2">
            <a:extLst>
              <a:ext uri="{FF2B5EF4-FFF2-40B4-BE49-F238E27FC236}">
                <a16:creationId xmlns:a16="http://schemas.microsoft.com/office/drawing/2014/main" id="{A6B9B442-25E8-21E3-01D9-F0B5E0E73ED4}"/>
              </a:ext>
            </a:extLst>
          </p:cNvPr>
          <p:cNvSpPr txBox="1"/>
          <p:nvPr/>
        </p:nvSpPr>
        <p:spPr>
          <a:xfrm>
            <a:off x="579213" y="1379577"/>
            <a:ext cx="10286999" cy="4985980"/>
          </a:xfrm>
          <a:prstGeom prst="rect">
            <a:avLst/>
          </a:prstGeom>
          <a:noFill/>
        </p:spPr>
        <p:txBody>
          <a:bodyPr wrap="square" lIns="91440" tIns="45720" rIns="91440" bIns="45720" anchor="t">
            <a:spAutoFit/>
          </a:bodyPr>
          <a:lstStyle/>
          <a:p>
            <a:r>
              <a:rPr lang="sv" sz="2000" b="1" dirty="0">
                <a:solidFill>
                  <a:srgbClr val="94C7B0"/>
                </a:solidFill>
              </a:rPr>
              <a:t>Blandade finansierings-/samfinansieringsmodeller</a:t>
            </a:r>
            <a:endParaRPr lang="en-GB" sz="2000" b="1" dirty="0">
              <a:solidFill>
                <a:srgbClr val="94C7B0"/>
              </a:solidFill>
            </a:endParaRPr>
          </a:p>
          <a:p>
            <a:r>
              <a:rPr lang="sv" sz="2000" dirty="0"/>
              <a:t>Blandfinansiering kombinerar olika typer av finansiering, såsom en blandning av bidrag, lån och privata investeringar, för att minska risker och stödja tillväxt, särskilt i verksamheter med inriktning på verksamheten eller företag i tidigt skede.</a:t>
            </a:r>
            <a:endParaRPr lang="sv" sz="2000" dirty="0">
              <a:ea typeface="Calibri"/>
              <a:cs typeface="Calibri"/>
            </a:endParaRPr>
          </a:p>
          <a:p>
            <a:endParaRPr lang="en-GB" sz="2000" dirty="0">
              <a:ea typeface="Calibri"/>
              <a:cs typeface="Calibri"/>
            </a:endParaRPr>
          </a:p>
          <a:p>
            <a:r>
              <a:rPr lang="sv" sz="2000" b="1" dirty="0">
                <a:solidFill>
                  <a:srgbClr val="94C7B0"/>
                </a:solidFill>
              </a:rPr>
              <a:t>Vanliga typer:</a:t>
            </a:r>
            <a:endParaRPr lang="sv" sz="2000" b="1" dirty="0">
              <a:solidFill>
                <a:srgbClr val="94C7B0"/>
              </a:solidFill>
              <a:ea typeface="Calibri"/>
              <a:cs typeface="Calibri"/>
            </a:endParaRPr>
          </a:p>
          <a:p>
            <a:pPr marL="285750" indent="-285750">
              <a:buFont typeface="Arial" panose="020B0604020202020204" pitchFamily="34" charset="0"/>
              <a:buChar char="•"/>
            </a:pPr>
            <a:r>
              <a:rPr lang="sv" sz="2000" dirty="0"/>
              <a:t>Bidrag + lån: Använd ett bidrag för att täcka FoU, ta sedan ett lån för att skala upp produktionen</a:t>
            </a:r>
            <a:endParaRPr lang="sv" sz="2000" dirty="0">
              <a:ea typeface="Calibri"/>
              <a:cs typeface="Calibri"/>
            </a:endParaRPr>
          </a:p>
          <a:p>
            <a:pPr marL="285750" indent="-285750">
              <a:buFont typeface="Arial" panose="020B0604020202020204" pitchFamily="34" charset="0"/>
              <a:buChar char="•"/>
            </a:pPr>
            <a:r>
              <a:rPr lang="sv" sz="2000" dirty="0"/>
              <a:t>Offentlig + privat: Statlig/EU-finansiering matchar ängel- eller riskkapitalinvesteringar</a:t>
            </a:r>
            <a:endParaRPr lang="sv" sz="2000" dirty="0">
              <a:ea typeface="Calibri"/>
              <a:cs typeface="Calibri"/>
            </a:endParaRPr>
          </a:p>
          <a:p>
            <a:pPr marL="285750" indent="-285750">
              <a:buFont typeface="Arial" panose="020B0604020202020204" pitchFamily="34" charset="0"/>
              <a:buChar char="•"/>
            </a:pPr>
            <a:r>
              <a:rPr lang="sv" sz="2000" dirty="0"/>
              <a:t>Effektfinansiering: Fonder riktade mot sociala företag eller hållbarhetsmål</a:t>
            </a:r>
            <a:endParaRPr lang="sv" sz="2000" dirty="0">
              <a:ea typeface="Calibri"/>
              <a:cs typeface="Calibri"/>
            </a:endParaRPr>
          </a:p>
          <a:p>
            <a:endParaRPr lang="en-GB" sz="2000" b="1" dirty="0">
              <a:solidFill>
                <a:srgbClr val="94C7B0"/>
              </a:solidFill>
              <a:ea typeface="Calibri"/>
              <a:cs typeface="Calibri"/>
            </a:endParaRPr>
          </a:p>
          <a:p>
            <a:r>
              <a:rPr lang="sv" sz="2000" b="1" dirty="0">
                <a:solidFill>
                  <a:srgbClr val="94C7B0"/>
                </a:solidFill>
              </a:rPr>
              <a:t>Varför det är användbart:</a:t>
            </a:r>
            <a:endParaRPr lang="sv" sz="2000" b="1" dirty="0">
              <a:solidFill>
                <a:srgbClr val="94C7B0"/>
              </a:solidFill>
              <a:ea typeface="Calibri"/>
              <a:cs typeface="Calibri"/>
            </a:endParaRPr>
          </a:p>
          <a:p>
            <a:pPr marL="285750" indent="-285750">
              <a:buFont typeface="Arial" panose="020B0604020202020204" pitchFamily="34" charset="0"/>
              <a:buChar char="•"/>
            </a:pPr>
            <a:r>
              <a:rPr lang="sv" sz="2000" dirty="0"/>
              <a:t>Hjälper till att minska risken vid tidiga investeringar för privata finansiärer</a:t>
            </a:r>
            <a:endParaRPr lang="sv" sz="2000" dirty="0">
              <a:ea typeface="Calibri"/>
              <a:cs typeface="Calibri"/>
            </a:endParaRPr>
          </a:p>
          <a:p>
            <a:pPr marL="285750" indent="-285750">
              <a:buFont typeface="Arial" panose="020B0604020202020204" pitchFamily="34" charset="0"/>
              <a:buChar char="•"/>
            </a:pPr>
            <a:r>
              <a:rPr lang="sv" sz="2000" dirty="0"/>
              <a:t>Gör det lättare för små eller underrepresenterade grundare att få tillgång till betydande kapital</a:t>
            </a:r>
            <a:endParaRPr lang="sv" sz="2000" dirty="0">
              <a:ea typeface="Calibri"/>
              <a:cs typeface="Calibri"/>
            </a:endParaRPr>
          </a:p>
          <a:p>
            <a:pPr marL="285750" indent="-285750">
              <a:buFont typeface="Arial" panose="020B0604020202020204" pitchFamily="34" charset="0"/>
              <a:buChar char="•"/>
            </a:pPr>
            <a:r>
              <a:rPr lang="sv" sz="2000" dirty="0"/>
              <a:t>Uppmuntrar tillväxt samtidigt som den bibehåller sitt mål</a:t>
            </a:r>
            <a:endParaRPr lang="en-IE" sz="2000" dirty="0"/>
          </a:p>
          <a:p>
            <a:pPr marL="285750"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2262108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DE 3 KOSTNADSDELARNA</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647861" y="1766887"/>
            <a:ext cx="7783217"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dirty="0"/>
              <a:t>Att beräkna kostnaderna för en fysisk livsmedelsprodukt är enkelt.</a:t>
            </a:r>
          </a:p>
          <a:p>
            <a:pPr>
              <a:buClr>
                <a:srgbClr val="B6D1E1"/>
              </a:buClr>
            </a:pPr>
            <a:r>
              <a:rPr lang="sv" dirty="0"/>
              <a:t>Din kostnad är den summa utgifter det tar att tillverka en produkt. Den består av </a:t>
            </a:r>
            <a:r>
              <a:rPr lang="sv" b="1" dirty="0"/>
              <a:t>tre element </a:t>
            </a:r>
            <a:r>
              <a:rPr lang="sv" dirty="0"/>
              <a:t>:</a:t>
            </a:r>
          </a:p>
          <a:p>
            <a:pPr marL="366713" indent="-366713">
              <a:buClr>
                <a:srgbClr val="B6D1E1"/>
              </a:buClr>
              <a:buFont typeface="+mj-lt"/>
              <a:buAutoNum type="arabicPeriod"/>
            </a:pPr>
            <a:endParaRPr lang="en-US" dirty="0"/>
          </a:p>
          <a:p>
            <a:pPr marL="366713" indent="-366713">
              <a:buClr>
                <a:srgbClr val="B6D1E1"/>
              </a:buClr>
              <a:buFont typeface="+mj-lt"/>
              <a:buAutoNum type="arabicPeriod"/>
            </a:pPr>
            <a:r>
              <a:rPr lang="sv" b="1" dirty="0"/>
              <a:t>Kostnaden för dina material </a:t>
            </a:r>
            <a:r>
              <a:rPr lang="sv" dirty="0"/>
              <a:t>inklusive emballage</a:t>
            </a:r>
          </a:p>
          <a:p>
            <a:pPr marL="366713" indent="-366713">
              <a:buClr>
                <a:srgbClr val="B6D1E1"/>
              </a:buClr>
              <a:buFont typeface="+mj-lt"/>
              <a:buAutoNum type="arabicPeriod"/>
            </a:pPr>
            <a:r>
              <a:rPr lang="sv" b="1" dirty="0"/>
              <a:t>Arbetskraft </a:t>
            </a:r>
            <a:r>
              <a:rPr lang="sv" dirty="0"/>
              <a:t>– kostnaden för din tid (eller annans) tid för att tillverka och sälja varan</a:t>
            </a:r>
          </a:p>
          <a:p>
            <a:pPr marL="366713" indent="-366713">
              <a:buClr>
                <a:srgbClr val="B6D1E1"/>
              </a:buClr>
              <a:buFont typeface="+mj-lt"/>
              <a:buAutoNum type="arabicPeriod"/>
            </a:pPr>
            <a:r>
              <a:rPr lang="sv" b="1" dirty="0"/>
              <a:t>Omkostnader </a:t>
            </a:r>
            <a:r>
              <a:rPr lang="sv" dirty="0"/>
              <a:t>– kostnaderna för att driva ett företag – t.ex. hyra, transport, marknadsföringskostnader</a:t>
            </a:r>
          </a:p>
          <a:p>
            <a:pPr marL="366713" indent="-366713">
              <a:buClr>
                <a:srgbClr val="B6D1E1"/>
              </a:buClr>
              <a:buFont typeface="+mj-lt"/>
              <a:buAutoNum type="arabicPeriod"/>
            </a:pPr>
            <a:endParaRPr lang="en-US" dirty="0"/>
          </a:p>
        </p:txBody>
      </p:sp>
      <p:sp>
        <p:nvSpPr>
          <p:cNvPr id="3" name="TextBox 2">
            <a:extLst>
              <a:ext uri="{FF2B5EF4-FFF2-40B4-BE49-F238E27FC236}">
                <a16:creationId xmlns:a16="http://schemas.microsoft.com/office/drawing/2014/main" id="{DF41C3B3-F68D-0667-463C-29E6B70E8AF6}"/>
              </a:ext>
            </a:extLst>
          </p:cNvPr>
          <p:cNvSpPr txBox="1"/>
          <p:nvPr/>
        </p:nvSpPr>
        <p:spPr>
          <a:xfrm>
            <a:off x="712923" y="4844534"/>
            <a:ext cx="7842142" cy="646331"/>
          </a:xfrm>
          <a:prstGeom prst="rect">
            <a:avLst/>
          </a:prstGeom>
          <a:noFill/>
        </p:spPr>
        <p:txBody>
          <a:bodyPr wrap="square">
            <a:spAutoFit/>
          </a:bodyPr>
          <a:lstStyle/>
          <a:p>
            <a:pPr>
              <a:buClr>
                <a:srgbClr val="EC2179"/>
              </a:buClr>
            </a:pPr>
            <a:r>
              <a:rPr lang="sv" sz="3600" b="1" dirty="0">
                <a:solidFill>
                  <a:srgbClr val="94C7B0"/>
                </a:solidFill>
              </a:rPr>
              <a:t>MATERIAL </a:t>
            </a:r>
            <a:r>
              <a:rPr lang="sv" sz="3600" b="1" dirty="0">
                <a:solidFill>
                  <a:srgbClr val="B6D1E1"/>
                </a:solidFill>
              </a:rPr>
              <a:t>+ </a:t>
            </a:r>
            <a:r>
              <a:rPr lang="sv" sz="3600" b="1" dirty="0">
                <a:solidFill>
                  <a:srgbClr val="94C7B0"/>
                </a:solidFill>
              </a:rPr>
              <a:t>ARBETE </a:t>
            </a:r>
            <a:r>
              <a:rPr lang="sv" sz="3600" b="1" dirty="0">
                <a:solidFill>
                  <a:srgbClr val="B6D1E1"/>
                </a:solidFill>
              </a:rPr>
              <a:t>+ </a:t>
            </a:r>
            <a:r>
              <a:rPr lang="sv" sz="3600" b="1" dirty="0">
                <a:solidFill>
                  <a:srgbClr val="94C7B0"/>
                </a:solidFill>
              </a:rPr>
              <a:t>OMKOSTNADER</a:t>
            </a:r>
          </a:p>
        </p:txBody>
      </p:sp>
      <p:cxnSp>
        <p:nvCxnSpPr>
          <p:cNvPr id="10" name="Straight Connector 9">
            <a:extLst>
              <a:ext uri="{FF2B5EF4-FFF2-40B4-BE49-F238E27FC236}">
                <a16:creationId xmlns:a16="http://schemas.microsoft.com/office/drawing/2014/main" id="{700BD27D-3816-666F-A232-9750DE6D1C86}"/>
              </a:ext>
            </a:extLst>
          </p:cNvPr>
          <p:cNvCxnSpPr>
            <a:cxnSpLocks/>
          </p:cNvCxnSpPr>
          <p:nvPr/>
        </p:nvCxnSpPr>
        <p:spPr>
          <a:xfrm>
            <a:off x="483988" y="4541004"/>
            <a:ext cx="7916093"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6218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1983783"/>
            <a:ext cx="5381757" cy="3158610"/>
          </a:xfrm>
        </p:spPr>
        <p:txBody>
          <a:bodyPr>
            <a:normAutofit/>
          </a:bodyPr>
          <a:lstStyle/>
          <a:p>
            <a:r>
              <a:rPr lang="sv" dirty="0">
                <a:latin typeface="Calibri" charset="0"/>
                <a:ea typeface="MS PGothic" charset="-128"/>
              </a:rPr>
              <a:t>ATT ÖVERVINNA ETT NEJ NÄR MAN SÖKER FINANSIERING</a:t>
            </a:r>
            <a:endParaRPr lang="en-IE" dirty="0"/>
          </a:p>
          <a:p>
            <a:endParaRPr lang="en-US"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04</a:t>
            </a:r>
          </a:p>
        </p:txBody>
      </p:sp>
    </p:spTree>
    <p:extLst>
      <p:ext uri="{BB962C8B-B14F-4D97-AF65-F5344CB8AC3E}">
        <p14:creationId xmlns:p14="http://schemas.microsoft.com/office/powerpoint/2010/main" val="23767862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sz="3200" dirty="0"/>
              <a:t>ATT ÖVERVINNA ETT NEJ NÄR MAN SÖKER FINANSIERING</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632363" y="1841876"/>
            <a:ext cx="4745549"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dirty="0"/>
              <a:t>Om receptet inte stämmer, och du inte får bidraget eller lyckas med din crowdfundingkampanj, se till att använda dessa avslag som en lärdom! Att möta ett nej kan vara nedslående.</a:t>
            </a:r>
          </a:p>
          <a:p>
            <a:endParaRPr lang="en-US" dirty="0"/>
          </a:p>
          <a:p>
            <a:r>
              <a:rPr lang="sv" dirty="0"/>
              <a:t>Men låt det inte ta överhanden. Överväg dessa steg för att öka dina chanser att bli omprövade, förbättra dina möjligheter att få finansiering i framtiden och generellt lindra stressen med att säkra finansiering.</a:t>
            </a:r>
          </a:p>
          <a:p>
            <a:endParaRPr lang="en-US" dirty="0"/>
          </a:p>
          <a:p>
            <a:endParaRPr lang="en-US" dirty="0"/>
          </a:p>
        </p:txBody>
      </p:sp>
      <p:cxnSp>
        <p:nvCxnSpPr>
          <p:cNvPr id="3" name="Straight Connector 2">
            <a:extLst>
              <a:ext uri="{FF2B5EF4-FFF2-40B4-BE49-F238E27FC236}">
                <a16:creationId xmlns:a16="http://schemas.microsoft.com/office/drawing/2014/main" id="{3CA43801-78A0-E20B-68C0-87DF7A641ABF}"/>
              </a:ext>
            </a:extLst>
          </p:cNvPr>
          <p:cNvCxnSpPr>
            <a:cxnSpLocks/>
          </p:cNvCxnSpPr>
          <p:nvPr/>
        </p:nvCxnSpPr>
        <p:spPr>
          <a:xfrm flipV="1">
            <a:off x="5877399" y="1624901"/>
            <a:ext cx="0" cy="432644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7">
            <a:extLst>
              <a:ext uri="{FF2B5EF4-FFF2-40B4-BE49-F238E27FC236}">
                <a16:creationId xmlns:a16="http://schemas.microsoft.com/office/drawing/2014/main" id="{31BA2EBC-F8AD-EE2E-5599-99E338C89CE7}"/>
              </a:ext>
            </a:extLst>
          </p:cNvPr>
          <p:cNvSpPr txBox="1">
            <a:spLocks/>
          </p:cNvSpPr>
          <p:nvPr/>
        </p:nvSpPr>
        <p:spPr>
          <a:xfrm>
            <a:off x="6400800" y="1841876"/>
            <a:ext cx="4850969" cy="3830504"/>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b="1" dirty="0"/>
              <a:t>Reflektera över ditt tillvägagångssätt </a:t>
            </a:r>
            <a:r>
              <a:rPr lang="sv" dirty="0"/>
              <a:t>och var ärlig mot dig själv. Hade du bråttom med ansökan? Tyckte du verkligen att du uppfyllde prioriteringarna eller gjorde du dig själv inte rättvisa genom att skriva om ditt projekt?</a:t>
            </a:r>
          </a:p>
          <a:p>
            <a:endParaRPr lang="en-US" dirty="0"/>
          </a:p>
          <a:p>
            <a:r>
              <a:rPr lang="sv" b="1" dirty="0"/>
              <a:t>Be om feedback, </a:t>
            </a:r>
            <a:r>
              <a:rPr lang="sv" dirty="0"/>
              <a:t>även om ditt avslagsbrev anger en anledning till ditt avslag, kan det ibland ge dig ett mer fullständigt och öppet svar att be om muntlig feedback.</a:t>
            </a:r>
          </a:p>
          <a:p>
            <a:endParaRPr lang="en-US" dirty="0"/>
          </a:p>
          <a:p>
            <a:endParaRPr lang="en-US" dirty="0"/>
          </a:p>
        </p:txBody>
      </p:sp>
    </p:spTree>
    <p:extLst>
      <p:ext uri="{BB962C8B-B14F-4D97-AF65-F5344CB8AC3E}">
        <p14:creationId xmlns:p14="http://schemas.microsoft.com/office/powerpoint/2010/main" val="32838676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sz="3200" dirty="0"/>
              <a:t>ATT ÖVERVINNA ETT NEJ NÄR MAN SÖKER FINANSIERING</a:t>
            </a:r>
            <a:endParaRPr lang="en-US" sz="3200" dirty="0"/>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632363" y="1841876"/>
            <a:ext cx="4451081"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b="1" dirty="0"/>
              <a:t>Agera professionellt </a:t>
            </a:r>
            <a:r>
              <a:rPr lang="sv" dirty="0"/>
              <a:t>även om du känner dig modfälld, håll ditt beteende och dina handlingar så professionella som möjligt.</a:t>
            </a:r>
          </a:p>
          <a:p>
            <a:endParaRPr lang="en-US" dirty="0"/>
          </a:p>
          <a:p>
            <a:r>
              <a:rPr lang="sv" dirty="0"/>
              <a:t>Om du artigt tackar den potentiella supportern för hans/hennes tid och följer upp om några veckor när du har samlat in mer information eller justerat din affärsmodell, kan du ha en mycket bättre chans att få finansieringen.</a:t>
            </a:r>
          </a:p>
        </p:txBody>
      </p:sp>
      <p:cxnSp>
        <p:nvCxnSpPr>
          <p:cNvPr id="3" name="Straight Connector 2">
            <a:extLst>
              <a:ext uri="{FF2B5EF4-FFF2-40B4-BE49-F238E27FC236}">
                <a16:creationId xmlns:a16="http://schemas.microsoft.com/office/drawing/2014/main" id="{3CA43801-78A0-E20B-68C0-87DF7A641ABF}"/>
              </a:ext>
            </a:extLst>
          </p:cNvPr>
          <p:cNvCxnSpPr>
            <a:cxnSpLocks/>
          </p:cNvCxnSpPr>
          <p:nvPr/>
        </p:nvCxnSpPr>
        <p:spPr>
          <a:xfrm flipV="1">
            <a:off x="5644925" y="1640400"/>
            <a:ext cx="0" cy="432644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7">
            <a:extLst>
              <a:ext uri="{FF2B5EF4-FFF2-40B4-BE49-F238E27FC236}">
                <a16:creationId xmlns:a16="http://schemas.microsoft.com/office/drawing/2014/main" id="{31BA2EBC-F8AD-EE2E-5599-99E338C89CE7}"/>
              </a:ext>
            </a:extLst>
          </p:cNvPr>
          <p:cNvSpPr txBox="1">
            <a:spLocks/>
          </p:cNvSpPr>
          <p:nvPr/>
        </p:nvSpPr>
        <p:spPr>
          <a:xfrm>
            <a:off x="6400800" y="1841876"/>
            <a:ext cx="4850969" cy="3830504"/>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b="1" dirty="0"/>
              <a:t>Ta reda på vad som fick finansiering</a:t>
            </a:r>
          </a:p>
          <a:p>
            <a:r>
              <a:rPr lang="sv" dirty="0"/>
              <a:t>Finansiärer publicerar ofta listor över vad de finansierat</a:t>
            </a:r>
          </a:p>
          <a:p>
            <a:endParaRPr lang="en-US" dirty="0"/>
          </a:p>
          <a:p>
            <a:pPr marL="342900" indent="-342900">
              <a:buClr>
                <a:srgbClr val="B6D1E1"/>
              </a:buClr>
              <a:buFont typeface="Arial" panose="020B0604020202020204" pitchFamily="34" charset="0"/>
              <a:buChar char="•"/>
            </a:pPr>
            <a:r>
              <a:rPr lang="sv" dirty="0"/>
              <a:t>Vad lägger du märke till med de projekt som fått finansiering?</a:t>
            </a:r>
          </a:p>
          <a:p>
            <a:pPr marL="342900" indent="-342900">
              <a:buClr>
                <a:srgbClr val="B6D1E1"/>
              </a:buClr>
              <a:buFont typeface="Arial" panose="020B0604020202020204" pitchFamily="34" charset="0"/>
              <a:buChar char="•"/>
            </a:pPr>
            <a:r>
              <a:rPr lang="sv" dirty="0"/>
              <a:t>Var företagen i ett annat skede än du?</a:t>
            </a:r>
          </a:p>
          <a:p>
            <a:pPr marL="342900" indent="-342900">
              <a:buClr>
                <a:srgbClr val="B6D1E1"/>
              </a:buClr>
              <a:buFont typeface="Arial" panose="020B0604020202020204" pitchFamily="34" charset="0"/>
              <a:buChar char="•"/>
            </a:pPr>
            <a:r>
              <a:rPr lang="sv" dirty="0"/>
              <a:t>Begärde du mycket mer (eller mindre) pengar än de fick?</a:t>
            </a:r>
          </a:p>
          <a:p>
            <a:pPr marL="342900" indent="-342900">
              <a:buClr>
                <a:srgbClr val="B6D1E1"/>
              </a:buClr>
              <a:buFont typeface="Arial" panose="020B0604020202020204" pitchFamily="34" charset="0"/>
              <a:buChar char="•"/>
            </a:pPr>
            <a:r>
              <a:rPr lang="sv" dirty="0"/>
              <a:t>Sökte du för aktiviteter som denna finansiär inte har stöttat?</a:t>
            </a:r>
          </a:p>
          <a:p>
            <a:endParaRPr lang="en-US" dirty="0"/>
          </a:p>
          <a:p>
            <a:endParaRPr lang="en-US" dirty="0"/>
          </a:p>
          <a:p>
            <a:endParaRPr lang="en-US" dirty="0"/>
          </a:p>
        </p:txBody>
      </p:sp>
    </p:spTree>
    <p:extLst>
      <p:ext uri="{BB962C8B-B14F-4D97-AF65-F5344CB8AC3E}">
        <p14:creationId xmlns:p14="http://schemas.microsoft.com/office/powerpoint/2010/main" val="23351453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sz="3200" dirty="0"/>
              <a:t>ATT ÖVERVINNA ETT NEJ NÄR MAN SÖKER FINANSIERING</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632363" y="1841876"/>
            <a:ext cx="4683556"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b="1" dirty="0"/>
              <a:t>Överväg dina alternativ</a:t>
            </a:r>
          </a:p>
          <a:p>
            <a:endParaRPr lang="en-US" b="1" dirty="0"/>
          </a:p>
          <a:p>
            <a:r>
              <a:rPr lang="sv" dirty="0"/>
              <a:t>Det finns inget rätt eller fel sätt att söka finansiering. Om en kanal verkar skapa fler hinder än möjligheter till framsteg kan det vara dags att ändra din strategi. Att öka dina chanser att få ett ja kan vara en enkel fråga om att välja rätt kanal (eller grupp av kanaler) att använda för att odla finansiering.</a:t>
            </a:r>
          </a:p>
          <a:p>
            <a:endParaRPr lang="en-US" b="1" dirty="0"/>
          </a:p>
          <a:p>
            <a:endParaRPr lang="en-US" b="1" dirty="0"/>
          </a:p>
          <a:p>
            <a:endParaRPr lang="en-US" dirty="0"/>
          </a:p>
        </p:txBody>
      </p:sp>
      <p:cxnSp>
        <p:nvCxnSpPr>
          <p:cNvPr id="3" name="Straight Connector 2">
            <a:extLst>
              <a:ext uri="{FF2B5EF4-FFF2-40B4-BE49-F238E27FC236}">
                <a16:creationId xmlns:a16="http://schemas.microsoft.com/office/drawing/2014/main" id="{3CA43801-78A0-E20B-68C0-87DF7A641ABF}"/>
              </a:ext>
            </a:extLst>
          </p:cNvPr>
          <p:cNvCxnSpPr>
            <a:cxnSpLocks/>
          </p:cNvCxnSpPr>
          <p:nvPr/>
        </p:nvCxnSpPr>
        <p:spPr>
          <a:xfrm flipV="1">
            <a:off x="5846402" y="1609403"/>
            <a:ext cx="0" cy="432644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7">
            <a:extLst>
              <a:ext uri="{FF2B5EF4-FFF2-40B4-BE49-F238E27FC236}">
                <a16:creationId xmlns:a16="http://schemas.microsoft.com/office/drawing/2014/main" id="{31BA2EBC-F8AD-EE2E-5599-99E338C89CE7}"/>
              </a:ext>
            </a:extLst>
          </p:cNvPr>
          <p:cNvSpPr txBox="1">
            <a:spLocks/>
          </p:cNvSpPr>
          <p:nvPr/>
        </p:nvSpPr>
        <p:spPr>
          <a:xfrm>
            <a:off x="6400800" y="1841876"/>
            <a:ext cx="4850969" cy="3830504"/>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b="1" dirty="0"/>
              <a:t>Titta på din affärsmodell</a:t>
            </a:r>
          </a:p>
          <a:p>
            <a:endParaRPr lang="en-US" b="1" dirty="0"/>
          </a:p>
          <a:p>
            <a:r>
              <a:rPr lang="sv" dirty="0"/>
              <a:t>Använd avslaget som en möjlighet att lära dig. Granska din affärsmodell för att upptäcka eventuella större brister eller svagheter.</a:t>
            </a:r>
          </a:p>
          <a:p>
            <a:endParaRPr lang="en-US" dirty="0"/>
          </a:p>
          <a:p>
            <a:r>
              <a:rPr lang="sv" dirty="0"/>
              <a:t>Att åtgärda dessa luckor kommer att göra din övergripande livsmedelsaffärsidé mer attraktiv för andra potentiella investerare och kan vara tillräckligt för att få ett bättre resultat andra gången.</a:t>
            </a:r>
          </a:p>
          <a:p>
            <a:endParaRPr lang="en-US" b="1" dirty="0"/>
          </a:p>
        </p:txBody>
      </p:sp>
    </p:spTree>
    <p:extLst>
      <p:ext uri="{BB962C8B-B14F-4D97-AF65-F5344CB8AC3E}">
        <p14:creationId xmlns:p14="http://schemas.microsoft.com/office/powerpoint/2010/main" val="26494582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US" dirty="0"/>
          </a:p>
        </p:txBody>
      </p:sp>
      <p:sp>
        <p:nvSpPr>
          <p:cNvPr id="4" name="Text Placeholder 3">
            <a:extLst>
              <a:ext uri="{FF2B5EF4-FFF2-40B4-BE49-F238E27FC236}">
                <a16:creationId xmlns:a16="http://schemas.microsoft.com/office/drawing/2014/main" id="{99BB1D1B-6B18-9AD0-144E-A66F9ADC9BF3}"/>
              </a:ext>
            </a:extLst>
          </p:cNvPr>
          <p:cNvSpPr>
            <a:spLocks noGrp="1"/>
          </p:cNvSpPr>
          <p:nvPr>
            <p:ph type="body" sz="quarter" idx="45"/>
          </p:nvPr>
        </p:nvSpPr>
        <p:spPr/>
        <p:txBody>
          <a:bodyPr>
            <a:normAutofit/>
          </a:bodyPr>
          <a:lstStyle/>
          <a:p>
            <a:r>
              <a:rPr lang="sv" sz="3300" dirty="0">
                <a:solidFill>
                  <a:schemeClr val="bg1"/>
                </a:solidFill>
              </a:rPr>
              <a:t>www.3kitchens.eu</a:t>
            </a:r>
            <a:r>
              <a:rPr lang="sv" sz="3300" b="1" dirty="0">
                <a:solidFill>
                  <a:schemeClr val="bg1"/>
                </a:solidFill>
              </a:rPr>
              <a:t>​</a:t>
            </a:r>
            <a:r>
              <a:rPr lang="sv" sz="3300" dirty="0">
                <a:solidFill>
                  <a:schemeClr val="bg1"/>
                </a:solidFill>
              </a:rPr>
              <a:t>​</a:t>
            </a:r>
          </a:p>
        </p:txBody>
      </p:sp>
      <p:grpSp>
        <p:nvGrpSpPr>
          <p:cNvPr id="8" name="Group 7">
            <a:extLst>
              <a:ext uri="{FF2B5EF4-FFF2-40B4-BE49-F238E27FC236}">
                <a16:creationId xmlns:a16="http://schemas.microsoft.com/office/drawing/2014/main" id="{3AEC95ED-124E-53DC-105D-3A505DEDCCBE}"/>
              </a:ext>
            </a:extLst>
          </p:cNvPr>
          <p:cNvGrpSpPr/>
          <p:nvPr/>
        </p:nvGrpSpPr>
        <p:grpSpPr>
          <a:xfrm>
            <a:off x="782841" y="696218"/>
            <a:ext cx="5317704" cy="4677840"/>
            <a:chOff x="2639536" y="4480401"/>
            <a:chExt cx="2257853" cy="1986172"/>
          </a:xfrm>
        </p:grpSpPr>
        <p:pic>
          <p:nvPicPr>
            <p:cNvPr id="9" name="Picture 8" descr="Icon&#10;&#10;Description automatically generated">
              <a:extLst>
                <a:ext uri="{FF2B5EF4-FFF2-40B4-BE49-F238E27FC236}">
                  <a16:creationId xmlns:a16="http://schemas.microsoft.com/office/drawing/2014/main" id="{34D7F1C2-F413-E30B-05D4-297FE2D33AD6}"/>
                </a:ext>
              </a:extLst>
            </p:cNvPr>
            <p:cNvPicPr>
              <a:picLocks noChangeAspect="1"/>
            </p:cNvPicPr>
            <p:nvPr/>
          </p:nvPicPr>
          <p:blipFill>
            <a:blip r:embed="rId2"/>
            <a:stretch>
              <a:fillRect/>
            </a:stretch>
          </p:blipFill>
          <p:spPr>
            <a:xfrm>
              <a:off x="2639536" y="4480401"/>
              <a:ext cx="2257853" cy="1986172"/>
            </a:xfrm>
            <a:prstGeom prst="rect">
              <a:avLst/>
            </a:prstGeom>
          </p:spPr>
        </p:pic>
        <p:pic>
          <p:nvPicPr>
            <p:cNvPr id="10" name="Picture 9" descr="Icon&#10;&#10;Description automatically generated">
              <a:extLst>
                <a:ext uri="{FF2B5EF4-FFF2-40B4-BE49-F238E27FC236}">
                  <a16:creationId xmlns:a16="http://schemas.microsoft.com/office/drawing/2014/main" id="{345D0655-0B75-AFB9-EEC5-0AA39F32D630}"/>
                </a:ext>
              </a:extLst>
            </p:cNvPr>
            <p:cNvPicPr>
              <a:picLocks noChangeAspect="1"/>
            </p:cNvPicPr>
            <p:nvPr/>
          </p:nvPicPr>
          <p:blipFill>
            <a:blip r:embed="rId3"/>
            <a:stretch>
              <a:fillRect/>
            </a:stretch>
          </p:blipFill>
          <p:spPr>
            <a:xfrm>
              <a:off x="2686704" y="5678830"/>
              <a:ext cx="204316" cy="222826"/>
            </a:xfrm>
            <a:prstGeom prst="rect">
              <a:avLst/>
            </a:prstGeom>
          </p:spPr>
        </p:pic>
      </p:grpSp>
      <p:sp>
        <p:nvSpPr>
          <p:cNvPr id="2" name="Text Placeholder 6">
            <a:extLst>
              <a:ext uri="{FF2B5EF4-FFF2-40B4-BE49-F238E27FC236}">
                <a16:creationId xmlns:a16="http://schemas.microsoft.com/office/drawing/2014/main" id="{973667BD-6CFA-DCE3-A9E5-F4FFD5D77281}"/>
              </a:ext>
            </a:extLst>
          </p:cNvPr>
          <p:cNvSpPr txBox="1">
            <a:spLocks/>
          </p:cNvSpPr>
          <p:nvPr/>
        </p:nvSpPr>
        <p:spPr>
          <a:xfrm>
            <a:off x="1389829" y="1719794"/>
            <a:ext cx="4060089" cy="178498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2600" b="1" dirty="0">
                <a:solidFill>
                  <a:srgbClr val="382B1B"/>
                </a:solidFill>
              </a:rPr>
              <a:t>Nästa steg 5</a:t>
            </a:r>
          </a:p>
          <a:p>
            <a:pPr algn="ctr"/>
            <a:r>
              <a:rPr lang="sv" sz="2600" dirty="0">
                <a:solidFill>
                  <a:srgbClr val="382B1B"/>
                </a:solidFill>
              </a:rPr>
              <a:t>Marknadsföring på en låg nivå</a:t>
            </a:r>
          </a:p>
        </p:txBody>
      </p:sp>
    </p:spTree>
    <p:extLst>
      <p:ext uri="{BB962C8B-B14F-4D97-AF65-F5344CB8AC3E}">
        <p14:creationId xmlns:p14="http://schemas.microsoft.com/office/powerpoint/2010/main" val="1667090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10774</Words>
  <Application>Microsoft Office PowerPoint</Application>
  <PresentationFormat>Widescreen</PresentationFormat>
  <Paragraphs>1097</Paragraphs>
  <Slides>94</Slides>
  <Notes>0</Notes>
  <HiddenSlides>0</HiddenSlides>
  <MMClips>4</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580</cp:revision>
  <cp:lastPrinted>2021-04-25T09:20:42Z</cp:lastPrinted>
  <dcterms:created xsi:type="dcterms:W3CDTF">2019-11-20T14:08:21Z</dcterms:created>
  <dcterms:modified xsi:type="dcterms:W3CDTF">2025-06-10T10:45:34Z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2025-06-10T08:45:13Z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b8a861ca-dd85-4a64-b8ed-5929c1f914d6</vt:lpwstr>
  </property>
  <property fmtid="{D5CDD505-2E9C-101B-9397-08002B2CF9AE}" pid="8" name="MSIP_Label_35539ab5-6c40-44dc-bcab-aa0492abd251_ContentBits">
    <vt:lpwstr>0</vt:lpwstr>
  </property>
  <property fmtid="{D5CDD505-2E9C-101B-9397-08002B2CF9AE}" pid="9" name="MSIP_Label_35539ab5-6c40-44dc-bcab-aa0492abd251_Tag">
    <vt:lpwstr>10, 0, 1, 2</vt:lpwstr>
  </property>
</Properties>
</file>