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4394" r:id="rId2"/>
    <p:sldId id="4395" r:id="rId3"/>
    <p:sldId id="4582" r:id="rId4"/>
    <p:sldId id="4396" r:id="rId5"/>
    <p:sldId id="4390" r:id="rId6"/>
    <p:sldId id="4417" r:id="rId7"/>
    <p:sldId id="4583" r:id="rId8"/>
    <p:sldId id="4584" r:id="rId9"/>
    <p:sldId id="4412" r:id="rId10"/>
    <p:sldId id="4447" r:id="rId11"/>
    <p:sldId id="4448" r:id="rId12"/>
    <p:sldId id="4585" r:id="rId13"/>
    <p:sldId id="4449" r:id="rId14"/>
    <p:sldId id="4586" r:id="rId15"/>
    <p:sldId id="4450" r:id="rId16"/>
    <p:sldId id="4451" r:id="rId17"/>
    <p:sldId id="4409" r:id="rId18"/>
    <p:sldId id="4452" r:id="rId19"/>
    <p:sldId id="4453" r:id="rId20"/>
    <p:sldId id="4473" r:id="rId21"/>
    <p:sldId id="4587" r:id="rId22"/>
    <p:sldId id="4588" r:id="rId23"/>
    <p:sldId id="4413" r:id="rId24"/>
    <p:sldId id="4475" r:id="rId25"/>
    <p:sldId id="4476" r:id="rId26"/>
    <p:sldId id="4477" r:id="rId27"/>
    <p:sldId id="4479" r:id="rId28"/>
    <p:sldId id="4480" r:id="rId29"/>
    <p:sldId id="4481" r:id="rId30"/>
    <p:sldId id="4482" r:id="rId31"/>
    <p:sldId id="4483" r:id="rId32"/>
    <p:sldId id="4414" r:id="rId33"/>
    <p:sldId id="4484" r:id="rId34"/>
    <p:sldId id="4419" r:id="rId35"/>
    <p:sldId id="4486" r:id="rId36"/>
    <p:sldId id="4488" r:id="rId37"/>
    <p:sldId id="4420" r:id="rId38"/>
    <p:sldId id="4500" r:id="rId39"/>
    <p:sldId id="4501" r:id="rId40"/>
    <p:sldId id="4502" r:id="rId41"/>
    <p:sldId id="4504" r:id="rId42"/>
    <p:sldId id="4415" r:id="rId43"/>
    <p:sldId id="4491" r:id="rId44"/>
    <p:sldId id="4492" r:id="rId45"/>
    <p:sldId id="4493" r:id="rId46"/>
    <p:sldId id="4494" r:id="rId47"/>
    <p:sldId id="4495" r:id="rId48"/>
    <p:sldId id="4496" r:id="rId49"/>
    <p:sldId id="4497" r:id="rId50"/>
    <p:sldId id="4498" r:id="rId51"/>
    <p:sldId id="4416" r:id="rId52"/>
    <p:sldId id="4499" r:id="rId53"/>
    <p:sldId id="4589" r:id="rId54"/>
    <p:sldId id="4506" r:id="rId55"/>
    <p:sldId id="4590" r:id="rId56"/>
    <p:sldId id="4591" r:id="rId57"/>
    <p:sldId id="4507" r:id="rId58"/>
    <p:sldId id="4592" r:id="rId59"/>
    <p:sldId id="259" r:id="rId60"/>
  </p:sldIdLst>
  <p:sldSz cx="12192000" cy="6858000"/>
  <p:notesSz cx="6797675" cy="9929813"/>
  <p:defaultTextStyle>
    <a:defPPr>
      <a:defRPr lang="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B1B"/>
    <a:srgbClr val="E6C8C7"/>
    <a:srgbClr val="84BFA4"/>
    <a:srgbClr val="B6D1E1"/>
    <a:srgbClr val="1EB3DD"/>
    <a:srgbClr val="142D55"/>
    <a:srgbClr val="F26B27"/>
    <a:srgbClr val="C54A9A"/>
    <a:srgbClr val="FFC65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F017CA-419A-65D8-8928-9A37AC7C6DDA}" v="251" dt="2025-06-16T11:52:00.5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706" autoAdjust="0"/>
    <p:restoredTop sz="94729"/>
  </p:normalViewPr>
  <p:slideViewPr>
    <p:cSldViewPr snapToGrid="0" snapToObjects="1">
      <p:cViewPr varScale="1">
        <p:scale>
          <a:sx n="76" d="100"/>
          <a:sy n="76" d="100"/>
        </p:scale>
        <p:origin x="27" y="201"/>
      </p:cViewPr>
      <p:guideLst/>
    </p:cSldViewPr>
  </p:slideViewPr>
  <p:notesTextViewPr>
    <p:cViewPr>
      <p:scale>
        <a:sx n="1" d="1"/>
        <a:sy n="1" d="1"/>
      </p:scale>
      <p:origin x="0" y="0"/>
    </p:cViewPr>
  </p:notesTextViewPr>
  <p:sorterViewPr>
    <p:cViewPr>
      <p:scale>
        <a:sx n="100" d="100"/>
        <a:sy n="100" d="100"/>
      </p:scale>
      <p:origin x="0" y="-322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6/16/2025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7848AD-6592-B642-AC77-A3318D8B851F}"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174440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F42E20BC-9E42-8CD8-E998-585567ED2AC9}"/>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538284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6D936931-3960-923C-C14E-D32A29FD86F1}"/>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299264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873729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 name="Picture 1">
            <a:extLst>
              <a:ext uri="{FF2B5EF4-FFF2-40B4-BE49-F238E27FC236}">
                <a16:creationId xmlns:a16="http://schemas.microsoft.com/office/drawing/2014/main" id="{E02387AD-8169-9E5B-C2F5-F227CA5AFF10}"/>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157508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59872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84BFA4"/>
          </a:solidFill>
          <a:ln w="2370" cap="flat">
            <a:solidFill>
              <a:srgbClr val="84BFA4"/>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6" name="Picture 5">
            <a:extLst>
              <a:ext uri="{FF2B5EF4-FFF2-40B4-BE49-F238E27FC236}">
                <a16:creationId xmlns:a16="http://schemas.microsoft.com/office/drawing/2014/main" id="{BDF24E77-073B-4D65-EAB5-B28434228A46}"/>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09493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672076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7848AD-6592-B642-AC77-A3318D8B851F}" type="datetimeFigureOut">
              <a:rPr lang="en-US" smtClean="0"/>
              <a:t>6/16/2025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7848AD-6592-B642-AC77-A3318D8B851F}" type="datetimeFigureOut">
              <a:rPr lang="en-US" smtClean="0"/>
              <a:t>6/16/2025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285758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14478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5067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436308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98695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7848AD-6592-B642-AC77-A3318D8B851F}" type="datetimeFigureOut">
              <a:rPr lang="en-US" smtClean="0"/>
              <a:t>6/16/2025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D58B29-4516-0E41-9E10-164871924BBC}"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wisdomtimes.com/blog/confidence-in-business/" TargetMode="External"/><Relationship Id="rId1" Type="http://schemas.openxmlformats.org/officeDocument/2006/relationships/slideLayout" Target="../slideLayouts/slideLayout12.xml"/><Relationship Id="rId4" Type="http://schemas.openxmlformats.org/officeDocument/2006/relationships/image" Target="../media/image9.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video" Target="https://www.youtube.com/embed/JDSisEGISwg?feature=oembed" TargetMode="External"/><Relationship Id="rId6" Type="http://schemas.openxmlformats.org/officeDocument/2006/relationships/hyperlink" Target="https://www.youtube.com/watch?v=JDSisEGISwg" TargetMode="External"/><Relationship Id="rId5" Type="http://schemas.openxmlformats.org/officeDocument/2006/relationships/hyperlink" Target="https://youtu.be/JDSisEGISwg" TargetMode="Externa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www.forbes.com/sites/brockblake/2019/04/23/3-steps-to-take-more-calculated-risks-as-an-entrepreneur/"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woodruffsawyer.com/insights/food-beverage-three-step-process-risk-management"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hyperlink" Target="https://svgsilh.com/image/1080462.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huffingtonpost.com/carissa-lada/what-does-success-look-like_b_5651592.html" TargetMode="External"/><Relationship Id="rId1" Type="http://schemas.openxmlformats.org/officeDocument/2006/relationships/slideLayout" Target="../slideLayouts/slideLayout12.xml"/><Relationship Id="rId5" Type="http://schemas.openxmlformats.org/officeDocument/2006/relationships/image" Target="../media/image20.jpg"/><Relationship Id="rId4" Type="http://schemas.openxmlformats.org/officeDocument/2006/relationships/image" Target="../media/image19.svg"/></Relationships>
</file>

<file path=ppt/slides/_rels/slide3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 Id="rId6" Type="http://schemas.openxmlformats.org/officeDocument/2006/relationships/hyperlink" Target="https://www.upyourcreativegenius.com/" TargetMode="External"/><Relationship Id="rId5" Type="http://schemas.openxmlformats.org/officeDocument/2006/relationships/image" Target="../media/image25.pn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3.png"/><Relationship Id="rId7" Type="http://schemas.openxmlformats.org/officeDocument/2006/relationships/image" Target="../media/image22.svg"/><Relationship Id="rId2" Type="http://schemas.openxmlformats.org/officeDocument/2006/relationships/slideLayout" Target="../slideLayouts/slideLayout16.xml"/><Relationship Id="rId1" Type="http://schemas.openxmlformats.org/officeDocument/2006/relationships/video" Target="https://www.youtube.com/embed/zESeeaFDVSw" TargetMode="External"/><Relationship Id="rId6" Type="http://schemas.openxmlformats.org/officeDocument/2006/relationships/image" Target="../media/image21.png"/><Relationship Id="rId5" Type="http://schemas.openxmlformats.org/officeDocument/2006/relationships/image" Target="../media/image10.png"/><Relationship Id="rId4" Type="http://schemas.openxmlformats.org/officeDocument/2006/relationships/image" Target="../media/image24.png"/><Relationship Id="rId9" Type="http://schemas.openxmlformats.org/officeDocument/2006/relationships/hyperlink" Target="https://www.youtube.com/watch?v=zESeeaFDVSw"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hyperlink" Target="https://www.verywellmind.com/healthy-ways-to-cope-with-failure-4163968"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commons.wikimedia.org/wiki/file:arched_floral_frame_by_samuel_stanesby.png" TargetMode="External"/><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11.xml"/><Relationship Id="rId5" Type="http://schemas.openxmlformats.org/officeDocument/2006/relationships/image" Target="../media/image34.emf"/><Relationship Id="rId4" Type="http://schemas.openxmlformats.org/officeDocument/2006/relationships/package" Target="../embeddings/Microsoft_Word_Document.docx"/></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vecteezy.com/video/21810655-worried-and-stressed-focused-young-woman-sitting-at-table-looking-at-laptop-stressed-and-worried-young-businesswoman-looking-thoughtfully-at-laptop-while-working-from-home-at-computer" TargetMode="External"/><Relationship Id="rId2" Type="http://schemas.openxmlformats.org/officeDocument/2006/relationships/image" Target="../media/image6.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stockcake.com/i/woman-serving-food_1087836_313132" TargetMode="External"/><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sv" sz="3300" dirty="0">
                <a:solidFill>
                  <a:schemeClr val="bg1"/>
                </a:solidFill>
              </a:rPr>
              <a:t>www.3kitchens.eu</a:t>
            </a:r>
            <a:r>
              <a:rPr lang="sv" sz="3300" b="1" dirty="0">
                <a:solidFill>
                  <a:schemeClr val="bg1"/>
                </a:solidFill>
              </a:rPr>
              <a:t>​</a:t>
            </a:r>
            <a:r>
              <a:rPr lang="sv" sz="3300" dirty="0">
                <a:solidFill>
                  <a:schemeClr val="bg1"/>
                </a:solidFill>
              </a:rPr>
              <a:t>​</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401036" y="3689444"/>
            <a:ext cx="7755133" cy="533188"/>
          </a:xfrm>
          <a:prstGeom prst="rect">
            <a:avLst/>
          </a:prstGeom>
        </p:spPr>
        <p:txBody>
          <a:bodyPr lIns="91440" tIns="45720" rIns="91440" bIns="45720"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sv" sz="5500" b="1" dirty="0">
                <a:latin typeface="Calibri"/>
                <a:ea typeface="Open Sans"/>
                <a:cs typeface="Calibri"/>
              </a:rPr>
              <a:t>FÖRTROENDET </a:t>
            </a:r>
            <a:r>
              <a:rPr lang="sv" sz="5500" b="1" dirty="0">
                <a:solidFill>
                  <a:srgbClr val="382B1B"/>
                </a:solidFill>
                <a:latin typeface="Calibri"/>
                <a:ea typeface="Open Sans"/>
                <a:cs typeface="Calibri"/>
              </a:rPr>
              <a:t>TILL</a:t>
            </a:r>
            <a:br>
              <a:rPr lang="sv" sz="5500" b="1" dirty="0">
                <a:solidFill>
                  <a:srgbClr val="382B1B"/>
                </a:solidFill>
                <a:latin typeface="Calibri"/>
                <a:ea typeface="Open Sans"/>
                <a:cs typeface="Calibri"/>
              </a:rPr>
            </a:br>
            <a:r>
              <a:rPr lang="sv" sz="5500" b="1" dirty="0">
                <a:latin typeface="Calibri"/>
                <a:ea typeface="Open Sans"/>
                <a:cs typeface="Calibri"/>
              </a:rPr>
              <a:t>ATT </a:t>
            </a:r>
            <a:r>
              <a:rPr lang="sv" sz="5500" b="1" dirty="0">
                <a:solidFill>
                  <a:srgbClr val="382B1B"/>
                </a:solidFill>
                <a:latin typeface="Calibri"/>
                <a:ea typeface="Open Sans"/>
                <a:cs typeface="Calibri"/>
              </a:rPr>
              <a:t>FORTSÄTTA VÄXA</a:t>
            </a:r>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401036" y="2829541"/>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sv" sz="4000" b="1" dirty="0">
                <a:highlight>
                  <a:srgbClr val="94C7B0"/>
                </a:highlight>
              </a:rPr>
              <a:t>STEG 8 </a:t>
            </a:r>
            <a:r>
              <a:rPr lang="sv" sz="4000" b="1" dirty="0">
                <a:solidFill>
                  <a:srgbClr val="94C7B0"/>
                </a:solidFill>
                <a:highlight>
                  <a:srgbClr val="94C7B0"/>
                </a:highlight>
              </a:rPr>
              <a:t>.</a:t>
            </a:r>
          </a:p>
        </p:txBody>
      </p:sp>
      <p:pic>
        <p:nvPicPr>
          <p:cNvPr id="14" name="Picture 13" descr="Woman working at food truck">
            <a:extLst>
              <a:ext uri="{FF2B5EF4-FFF2-40B4-BE49-F238E27FC236}">
                <a16:creationId xmlns:a16="http://schemas.microsoft.com/office/drawing/2014/main" id="{55044225-7977-D7BC-1DCA-60EAE4757EF9}"/>
              </a:ext>
            </a:extLst>
          </p:cNvPr>
          <p:cNvPicPr>
            <a:picLocks noChangeAspect="1"/>
          </p:cNvPicPr>
          <p:nvPr/>
        </p:nvPicPr>
        <p:blipFill>
          <a:blip r:embed="rId2"/>
          <a:stretch>
            <a:fillRect/>
          </a:stretch>
        </p:blipFill>
        <p:spPr>
          <a:xfrm>
            <a:off x="7008906" y="1257856"/>
            <a:ext cx="5044094" cy="3362729"/>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8 SÄTT ATT ÖKA DITT SJÄLVFÖRTROENDE I AFFÄRER</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29516" y="1566062"/>
            <a:ext cx="7350415" cy="4548987"/>
          </a:xfrm>
        </p:spPr>
        <p:txBody>
          <a:bodyPr numCol="1"/>
          <a:lstStyle/>
          <a:p>
            <a:pPr lvl="1" indent="-457200" algn="l">
              <a:lnSpc>
                <a:spcPts val="2340"/>
              </a:lnSpc>
              <a:spcBef>
                <a:spcPts val="200"/>
              </a:spcBef>
              <a:buClr>
                <a:srgbClr val="B6D1E1"/>
              </a:buClr>
              <a:buFont typeface="+mj-lt"/>
              <a:buAutoNum type="arabicPeriod"/>
            </a:pPr>
            <a:r>
              <a:rPr lang="sv" b="1" dirty="0">
                <a:solidFill>
                  <a:srgbClr val="84BFA4"/>
                </a:solidFill>
              </a:rPr>
              <a:t>Få klarhet i ditt högre syfte</a:t>
            </a:r>
          </a:p>
          <a:p>
            <a:r>
              <a:rPr lang="sv" dirty="0"/>
              <a:t>När du är förankrad i ett starkt syfte blir det lättare att prata om ditt arbete, dela dina erbjudanden och få kontakt med andra. Du marknadsför inte dig själv – du står för något du tror på. Det är där verkligt självförtroende börjar.</a:t>
            </a:r>
          </a:p>
          <a:p>
            <a:pPr marL="0" lvl="1" algn="l">
              <a:lnSpc>
                <a:spcPts val="2340"/>
              </a:lnSpc>
              <a:spcBef>
                <a:spcPts val="200"/>
              </a:spcBef>
              <a:buClr>
                <a:srgbClr val="B6D1E1"/>
              </a:buClr>
            </a:pPr>
            <a:endParaRPr lang="en-IE" dirty="0">
              <a:solidFill>
                <a:srgbClr val="382B1B"/>
              </a:solidFill>
            </a:endParaRPr>
          </a:p>
          <a:p>
            <a:pPr lvl="1" indent="-457200" algn="l">
              <a:lnSpc>
                <a:spcPts val="2340"/>
              </a:lnSpc>
              <a:spcBef>
                <a:spcPts val="200"/>
              </a:spcBef>
              <a:buClr>
                <a:srgbClr val="B6D1E1"/>
              </a:buClr>
              <a:buFont typeface="+mj-lt"/>
              <a:buAutoNum type="arabicPeriod" startAt="2"/>
            </a:pPr>
            <a:r>
              <a:rPr lang="sv" b="1" dirty="0">
                <a:solidFill>
                  <a:srgbClr val="84BFA4"/>
                </a:solidFill>
              </a:rPr>
              <a:t>Sluta vänta på att känna dig självsäker</a:t>
            </a:r>
          </a:p>
          <a:p>
            <a:pPr marL="0" lvl="1" algn="l">
              <a:lnSpc>
                <a:spcPts val="2340"/>
              </a:lnSpc>
              <a:spcBef>
                <a:spcPts val="200"/>
              </a:spcBef>
              <a:buClr>
                <a:srgbClr val="B6D1E1"/>
              </a:buClr>
            </a:pPr>
            <a:r>
              <a:rPr lang="sv" sz="2000" dirty="0">
                <a:solidFill>
                  <a:srgbClr val="382B1B"/>
                </a:solidFill>
              </a:rPr>
              <a:t>Många kvinnor tror att de behöver känna sig självsäkra innan de agerar. Men den övertygelsen håller oss fast.</a:t>
            </a:r>
          </a:p>
          <a:p>
            <a:pPr marL="0" lvl="1" algn="l">
              <a:lnSpc>
                <a:spcPts val="2340"/>
              </a:lnSpc>
              <a:spcBef>
                <a:spcPts val="200"/>
              </a:spcBef>
              <a:buClr>
                <a:srgbClr val="B6D1E1"/>
              </a:buClr>
            </a:pPr>
            <a:endParaRPr lang="en-GB" sz="2000" dirty="0">
              <a:solidFill>
                <a:srgbClr val="382B1B"/>
              </a:solidFill>
            </a:endParaRPr>
          </a:p>
          <a:p>
            <a:pPr marL="0" lvl="1" algn="l">
              <a:lnSpc>
                <a:spcPts val="2340"/>
              </a:lnSpc>
              <a:spcBef>
                <a:spcPts val="200"/>
              </a:spcBef>
              <a:buClr>
                <a:srgbClr val="B6D1E1"/>
              </a:buClr>
            </a:pPr>
            <a:r>
              <a:rPr lang="sv" sz="2000" dirty="0">
                <a:solidFill>
                  <a:srgbClr val="382B1B"/>
                </a:solidFill>
              </a:rPr>
              <a:t>Självförtroende kommer inte först – handling gör det. Sanningen är att du kan känna dig osäker och ändå gå vidare. Du kan vara rädd och ändå dyka upp på en marknad, prata med en kund eller sätta rättvisa priser på din mat. Agera som om du tror på dig själv, även om din röst darrar. Självförtroende kommer ofta efteråt, inte före.</a:t>
            </a:r>
            <a:endParaRPr lang="en-IE" sz="2000" dirty="0">
              <a:solidFill>
                <a:srgbClr val="382B1B"/>
              </a:solidFill>
            </a:endParaRPr>
          </a:p>
        </p:txBody>
      </p:sp>
      <p:sp>
        <p:nvSpPr>
          <p:cNvPr id="2" name="Rectangle 1">
            <a:extLst>
              <a:ext uri="{FF2B5EF4-FFF2-40B4-BE49-F238E27FC236}">
                <a16:creationId xmlns:a16="http://schemas.microsoft.com/office/drawing/2014/main" id="{10B5B6F2-90CB-C4A2-0837-5726F2CA6E69}"/>
              </a:ext>
            </a:extLst>
          </p:cNvPr>
          <p:cNvSpPr/>
          <p:nvPr/>
        </p:nvSpPr>
        <p:spPr>
          <a:xfrm>
            <a:off x="8272463" y="3800300"/>
            <a:ext cx="3571874" cy="2314749"/>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418A5ED5-1316-D74B-C50A-E0A58EEE0FC2}"/>
              </a:ext>
            </a:extLst>
          </p:cNvPr>
          <p:cNvSpPr txBox="1">
            <a:spLocks/>
          </p:cNvSpPr>
          <p:nvPr/>
        </p:nvSpPr>
        <p:spPr>
          <a:xfrm>
            <a:off x="7829550" y="4070577"/>
            <a:ext cx="3740605" cy="45856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sv" b="0" i="0" dirty="0">
                <a:effectLst/>
                <a:latin typeface="Calibri" panose="020F0502020204030204" pitchFamily="34" charset="0"/>
                <a:cs typeface="Calibri" panose="020F0502020204030204" pitchFamily="34" charset="0"/>
              </a:rPr>
              <a:t>Ryan James Lock är en internationell framgångscoach och affärskonsult. </a:t>
            </a:r>
            <a:r>
              <a:rPr lang="sv" dirty="0">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8 sätt att öka ditt självförtroende i affärsvärlden (wisdomtimes.com)</a:t>
            </a:r>
            <a:endParaRPr lang="en-US" b="1"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10C43670-283D-71BF-06CD-B2CC8FFB2F6E}"/>
              </a:ext>
            </a:extLst>
          </p:cNvPr>
          <p:cNvGrpSpPr/>
          <p:nvPr/>
        </p:nvGrpSpPr>
        <p:grpSpPr>
          <a:xfrm>
            <a:off x="9832566" y="3374625"/>
            <a:ext cx="2788753" cy="578690"/>
            <a:chOff x="845728" y="5174850"/>
            <a:chExt cx="2788753" cy="578690"/>
          </a:xfrm>
        </p:grpSpPr>
        <p:grpSp>
          <p:nvGrpSpPr>
            <p:cNvPr id="6" name="Group 5">
              <a:extLst>
                <a:ext uri="{FF2B5EF4-FFF2-40B4-BE49-F238E27FC236}">
                  <a16:creationId xmlns:a16="http://schemas.microsoft.com/office/drawing/2014/main" id="{5F768A0D-271D-5DD0-9192-D16A8664C83A}"/>
                </a:ext>
              </a:extLst>
            </p:cNvPr>
            <p:cNvGrpSpPr/>
            <p:nvPr/>
          </p:nvGrpSpPr>
          <p:grpSpPr>
            <a:xfrm>
              <a:off x="845728" y="5174850"/>
              <a:ext cx="2788753" cy="578690"/>
              <a:chOff x="2045517" y="6166884"/>
              <a:chExt cx="2788753" cy="578690"/>
            </a:xfrm>
          </p:grpSpPr>
          <p:sp>
            <p:nvSpPr>
              <p:cNvPr id="11" name="Rectangle 10">
                <a:extLst>
                  <a:ext uri="{FF2B5EF4-FFF2-40B4-BE49-F238E27FC236}">
                    <a16:creationId xmlns:a16="http://schemas.microsoft.com/office/drawing/2014/main" id="{817A064F-449E-F915-F416-BEDF92085C8D}"/>
                  </a:ext>
                </a:extLst>
              </p:cNvPr>
              <p:cNvSpPr/>
              <p:nvPr/>
            </p:nvSpPr>
            <p:spPr>
              <a:xfrm>
                <a:off x="2651051" y="6166884"/>
                <a:ext cx="1164347"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C6819E3-DCDD-E454-5F9C-0D75ECDA1C56}"/>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67F7DDD-B967-31BE-DA04-95F33E8F6C1D}"/>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latin typeface="Calibri" panose="020F0502020204030204" pitchFamily="34" charset="0"/>
                    <a:ea typeface="Times New Roman" panose="02020603050405020304" pitchFamily="18" charset="0"/>
                    <a:cs typeface="Times New Roman" panose="02020603050405020304" pitchFamily="18" charset="0"/>
                  </a:rPr>
                  <a:t>Läsa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10" name="Graphic 9" descr="Books on shelf outline">
              <a:extLst>
                <a:ext uri="{FF2B5EF4-FFF2-40B4-BE49-F238E27FC236}">
                  <a16:creationId xmlns:a16="http://schemas.microsoft.com/office/drawing/2014/main" id="{6DF28829-8F40-5A1B-A78C-952BB20E29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791" y="5178054"/>
              <a:ext cx="551275" cy="551275"/>
            </a:xfrm>
            <a:prstGeom prst="rect">
              <a:avLst/>
            </a:prstGeom>
          </p:spPr>
        </p:pic>
      </p:grpSp>
    </p:spTree>
    <p:extLst>
      <p:ext uri="{BB962C8B-B14F-4D97-AF65-F5344CB8AC3E}">
        <p14:creationId xmlns:p14="http://schemas.microsoft.com/office/powerpoint/2010/main" val="1079343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8 SÄTT ATT ÖKA DITT SJÄLVFÖRTROENDE I AFFÄRER</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07734" y="1353921"/>
            <a:ext cx="10950866" cy="4548987"/>
          </a:xfrm>
        </p:spPr>
        <p:txBody>
          <a:bodyPr numCol="1"/>
          <a:lstStyle/>
          <a:p>
            <a:pPr marL="0" lvl="1" algn="r">
              <a:lnSpc>
                <a:spcPts val="2340"/>
              </a:lnSpc>
              <a:spcBef>
                <a:spcPts val="200"/>
              </a:spcBef>
              <a:buClr>
                <a:srgbClr val="B6D1E1"/>
              </a:buClr>
            </a:pPr>
            <a:r>
              <a:rPr lang="sv" b="1" i="1" dirty="0">
                <a:solidFill>
                  <a:srgbClr val="B6D1E1"/>
                </a:solidFill>
              </a:rPr>
              <a:t>”När jag sålde på en marknad första gången skakade mina händer. Jag tänkte: 'Tänk om ingen köper?' Men jag sa till mig själv, bara ta mig igenom dagen. Och det gjorde jag. Den dagen förändrade allt eftersom jag inte väntade med att känna mig modig. Jag bara dök upp.” </a:t>
            </a:r>
            <a:br>
              <a:rPr lang="en-GB" dirty="0"/>
            </a:br>
            <a:r>
              <a:rPr lang="sv" i="1" dirty="0"/>
              <a:t>Mariam, syrisk hemmakock och cateringfirma, Berlin</a:t>
            </a:r>
          </a:p>
          <a:p>
            <a:pPr marL="0" lvl="1" algn="l">
              <a:lnSpc>
                <a:spcPts val="2340"/>
              </a:lnSpc>
              <a:spcBef>
                <a:spcPts val="200"/>
              </a:spcBef>
              <a:buClr>
                <a:srgbClr val="B6D1E1"/>
              </a:buClr>
            </a:pPr>
            <a:r>
              <a:rPr lang="sv" b="1" dirty="0">
                <a:solidFill>
                  <a:srgbClr val="84BFA4"/>
                </a:solidFill>
              </a:rPr>
              <a:t>3. Fokusera på fördelarna för kunden</a:t>
            </a:r>
          </a:p>
          <a:p>
            <a:pPr marL="493395" lvl="1" algn="l">
              <a:lnSpc>
                <a:spcPts val="2340"/>
              </a:lnSpc>
              <a:spcBef>
                <a:spcPts val="200"/>
              </a:spcBef>
              <a:buClr>
                <a:srgbClr val="B6D1E1"/>
              </a:buClr>
            </a:pPr>
            <a:r>
              <a:rPr lang="sv" dirty="0">
                <a:solidFill>
                  <a:srgbClr val="382B1B"/>
                </a:solidFill>
              </a:rPr>
              <a:t>När du marknadsför ditt företag, dina produkter eller tjänster, fokusera alltid på fördelarna för kunden. Människor har många valmöjligheter. Om du tydligt visar hur din mat gör deras liv bättre kommer de att komma ihåg dig.</a:t>
            </a:r>
            <a:endParaRPr lang="sv" dirty="0">
              <a:solidFill>
                <a:srgbClr val="382B1B"/>
              </a:solidFill>
              <a:ea typeface="Calibri" panose="020F0502020204030204"/>
              <a:cs typeface="Calibri" panose="020F0502020204030204"/>
            </a:endParaRPr>
          </a:p>
          <a:p>
            <a:pPr marL="493395" lvl="1" algn="l">
              <a:lnSpc>
                <a:spcPts val="2340"/>
              </a:lnSpc>
              <a:spcBef>
                <a:spcPts val="200"/>
              </a:spcBef>
              <a:buClr>
                <a:srgbClr val="B6D1E1"/>
              </a:buClr>
            </a:pPr>
            <a:r>
              <a:rPr lang="sv" dirty="0">
                <a:solidFill>
                  <a:srgbClr val="382B1B"/>
                </a:solidFill>
              </a:rPr>
              <a:t>När du fokuserar på att hjälpa någon annan blir det lättare att säga ifrån.</a:t>
            </a:r>
            <a:endParaRPr lang="sv" dirty="0">
              <a:solidFill>
                <a:srgbClr val="382B1B"/>
              </a:solidFill>
              <a:ea typeface="Calibri" panose="020F0502020204030204"/>
              <a:cs typeface="Calibri" panose="020F0502020204030204"/>
            </a:endParaRPr>
          </a:p>
          <a:p>
            <a:pPr marL="493395" lvl="1" algn="l">
              <a:lnSpc>
                <a:spcPts val="2340"/>
              </a:lnSpc>
              <a:spcBef>
                <a:spcPts val="200"/>
              </a:spcBef>
              <a:buClr>
                <a:srgbClr val="B6D1E1"/>
              </a:buClr>
            </a:pPr>
            <a:endParaRPr lang="en-GB" dirty="0">
              <a:solidFill>
                <a:srgbClr val="382B1B"/>
              </a:solidFill>
              <a:ea typeface="Calibri" panose="020F0502020204030204"/>
              <a:cs typeface="Calibri" panose="020F0502020204030204"/>
            </a:endParaRPr>
          </a:p>
          <a:p>
            <a:pPr marL="493395" lvl="1" algn="r">
              <a:lnSpc>
                <a:spcPts val="2340"/>
              </a:lnSpc>
              <a:spcBef>
                <a:spcPts val="200"/>
              </a:spcBef>
              <a:buClr>
                <a:srgbClr val="B6D1E1"/>
              </a:buClr>
            </a:pPr>
            <a:r>
              <a:rPr lang="sv" dirty="0">
                <a:solidFill>
                  <a:srgbClr val="382B1B"/>
                </a:solidFill>
              </a:rPr>
              <a:t> </a:t>
            </a:r>
            <a:r>
              <a:rPr lang="sv" b="1" i="1" dirty="0">
                <a:solidFill>
                  <a:srgbClr val="B6D1E1"/>
                </a:solidFill>
              </a:rPr>
              <a:t>”Jag brukade känna mig blyg när jag berättade för folk om mina kakor. Men sedan såg jag hur många av dem som sa att de smakade som deras mormors. Jag insåg att jag ger dem något de saknar. Det gav mig självförtroendet att prata om det med stolthet.”</a:t>
            </a:r>
            <a:endParaRPr lang="sv" b="1" i="1" dirty="0">
              <a:solidFill>
                <a:srgbClr val="B6D1E1"/>
              </a:solidFill>
              <a:ea typeface="Calibri" panose="020F0502020204030204"/>
              <a:cs typeface="Calibri" panose="020F0502020204030204"/>
            </a:endParaRPr>
          </a:p>
          <a:p>
            <a:pPr marL="493395" lvl="1" algn="r">
              <a:lnSpc>
                <a:spcPts val="2340"/>
              </a:lnSpc>
              <a:spcBef>
                <a:spcPts val="200"/>
              </a:spcBef>
              <a:buClr>
                <a:srgbClr val="B6D1E1"/>
              </a:buClr>
            </a:pPr>
            <a:r>
              <a:rPr lang="sv" i="1" dirty="0">
                <a:solidFill>
                  <a:srgbClr val="382B1B"/>
                </a:solidFill>
              </a:rPr>
              <a:t>Farzana, konditor, Italien</a:t>
            </a:r>
            <a:endParaRPr lang="en-IE" i="1" dirty="0">
              <a:solidFill>
                <a:srgbClr val="382B1B"/>
              </a:solidFill>
              <a:ea typeface="Calibri" panose="020F0502020204030204"/>
              <a:cs typeface="Calibri" panose="020F0502020204030204"/>
            </a:endParaRPr>
          </a:p>
          <a:p>
            <a:pPr marL="493395" lvl="1" algn="l">
              <a:lnSpc>
                <a:spcPts val="2340"/>
              </a:lnSpc>
              <a:spcBef>
                <a:spcPts val="200"/>
              </a:spcBef>
              <a:buClr>
                <a:srgbClr val="B6D1E1"/>
              </a:buClr>
            </a:pPr>
            <a:endParaRPr lang="en-IE" dirty="0">
              <a:solidFill>
                <a:srgbClr val="382B1B"/>
              </a:solidFill>
              <a:ea typeface="Calibri" panose="020F0502020204030204"/>
              <a:cs typeface="Calibri" panose="020F0502020204030204"/>
            </a:endParaRPr>
          </a:p>
        </p:txBody>
      </p:sp>
    </p:spTree>
    <p:extLst>
      <p:ext uri="{BB962C8B-B14F-4D97-AF65-F5344CB8AC3E}">
        <p14:creationId xmlns:p14="http://schemas.microsoft.com/office/powerpoint/2010/main" val="3941894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B37C7-2C69-BB55-F85C-4840F94EAF8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98A1802-696E-FF9A-A343-D7C84823895C}"/>
              </a:ext>
            </a:extLst>
          </p:cNvPr>
          <p:cNvSpPr>
            <a:spLocks noGrp="1"/>
          </p:cNvSpPr>
          <p:nvPr>
            <p:ph type="body" sz="quarter" idx="27"/>
          </p:nvPr>
        </p:nvSpPr>
        <p:spPr/>
        <p:txBody>
          <a:bodyPr/>
          <a:lstStyle/>
          <a:p>
            <a:r>
              <a:rPr lang="sv" dirty="0"/>
              <a:t>8 SÄTT ATT ÖKA DITT SJÄLVFÖRTROENDE I AFFÄRER</a:t>
            </a:r>
          </a:p>
        </p:txBody>
      </p:sp>
      <p:sp>
        <p:nvSpPr>
          <p:cNvPr id="12" name="Text Placeholder 2">
            <a:extLst>
              <a:ext uri="{FF2B5EF4-FFF2-40B4-BE49-F238E27FC236}">
                <a16:creationId xmlns:a16="http://schemas.microsoft.com/office/drawing/2014/main" id="{B8928868-313F-3860-6418-4BCD65391EB0}"/>
              </a:ext>
            </a:extLst>
          </p:cNvPr>
          <p:cNvSpPr>
            <a:spLocks noGrp="1"/>
          </p:cNvSpPr>
          <p:nvPr>
            <p:ph type="body" sz="quarter" idx="14"/>
          </p:nvPr>
        </p:nvSpPr>
        <p:spPr>
          <a:xfrm>
            <a:off x="346841" y="1353921"/>
            <a:ext cx="11779995" cy="4548987"/>
          </a:xfrm>
        </p:spPr>
        <p:txBody>
          <a:bodyPr numCol="1"/>
          <a:lstStyle/>
          <a:p>
            <a:pPr marL="493713" lvl="1" algn="l">
              <a:lnSpc>
                <a:spcPts val="2340"/>
              </a:lnSpc>
              <a:spcBef>
                <a:spcPts val="200"/>
              </a:spcBef>
              <a:buClr>
                <a:srgbClr val="B6D1E1"/>
              </a:buClr>
            </a:pPr>
            <a:endParaRPr lang="en-IE" dirty="0">
              <a:solidFill>
                <a:srgbClr val="382B1B"/>
              </a:solidFill>
            </a:endParaRPr>
          </a:p>
          <a:p>
            <a:pPr lvl="1" indent="-457200" algn="l">
              <a:lnSpc>
                <a:spcPts val="2340"/>
              </a:lnSpc>
              <a:spcBef>
                <a:spcPts val="200"/>
              </a:spcBef>
              <a:buClr>
                <a:srgbClr val="B6D1E1"/>
              </a:buClr>
              <a:buFont typeface="+mj-lt"/>
              <a:buAutoNum type="arabicPeriod" startAt="4"/>
            </a:pPr>
            <a:r>
              <a:rPr lang="sv" b="1" dirty="0">
                <a:solidFill>
                  <a:srgbClr val="84BFA4"/>
                </a:solidFill>
              </a:rPr>
              <a:t>Förstå: du är inte ditt arbete</a:t>
            </a:r>
          </a:p>
          <a:p>
            <a:pPr marL="493713" lvl="1" algn="l">
              <a:lnSpc>
                <a:spcPts val="2340"/>
              </a:lnSpc>
              <a:spcBef>
                <a:spcPts val="200"/>
              </a:spcBef>
              <a:buClr>
                <a:srgbClr val="B6D1E1"/>
              </a:buClr>
            </a:pPr>
            <a:r>
              <a:rPr lang="sv" dirty="0">
                <a:solidFill>
                  <a:srgbClr val="382B1B"/>
                </a:solidFill>
              </a:rPr>
              <a:t>Att driva ett livsmedelsföretag är djupt personligt, men du är inte ditt företag. Din mat kan bedömas. Dina priser kan ifrågasättas. Men det betyder inte att du blir avvisad.</a:t>
            </a:r>
          </a:p>
          <a:p>
            <a:pPr marL="493713" lvl="1" algn="l">
              <a:lnSpc>
                <a:spcPts val="2340"/>
              </a:lnSpc>
              <a:spcBef>
                <a:spcPts val="200"/>
              </a:spcBef>
              <a:buClr>
                <a:srgbClr val="B6D1E1"/>
              </a:buClr>
            </a:pPr>
            <a:endParaRPr lang="en-GB" dirty="0">
              <a:solidFill>
                <a:srgbClr val="382B1B"/>
              </a:solidFill>
            </a:endParaRPr>
          </a:p>
          <a:p>
            <a:pPr marL="493713" lvl="1" algn="l">
              <a:lnSpc>
                <a:spcPts val="2340"/>
              </a:lnSpc>
              <a:spcBef>
                <a:spcPts val="200"/>
              </a:spcBef>
              <a:buClr>
                <a:srgbClr val="B6D1E1"/>
              </a:buClr>
            </a:pPr>
            <a:r>
              <a:rPr lang="sv" dirty="0">
                <a:solidFill>
                  <a:srgbClr val="382B1B"/>
                </a:solidFill>
              </a:rPr>
              <a:t>När vi knyter vår självkänsla till vårt arbete känns varje bakslag som ett identitetsmisslyckande. Försök istället att se feedback som en del av att utveckla verksamheten, inte som kritik av dig själv. Du får vila. Att försöka igen. Att ändra riktning.</a:t>
            </a:r>
          </a:p>
          <a:p>
            <a:pPr marL="493713" lvl="1" algn="l">
              <a:lnSpc>
                <a:spcPts val="2340"/>
              </a:lnSpc>
              <a:spcBef>
                <a:spcPts val="200"/>
              </a:spcBef>
              <a:buClr>
                <a:srgbClr val="B6D1E1"/>
              </a:buClr>
            </a:pPr>
            <a:endParaRPr lang="en-GB" dirty="0">
              <a:solidFill>
                <a:srgbClr val="382B1B"/>
              </a:solidFill>
            </a:endParaRPr>
          </a:p>
          <a:p>
            <a:pPr marL="493713" lvl="1" algn="l">
              <a:lnSpc>
                <a:spcPts val="2340"/>
              </a:lnSpc>
              <a:spcBef>
                <a:spcPts val="200"/>
              </a:spcBef>
              <a:buClr>
                <a:srgbClr val="B6D1E1"/>
              </a:buClr>
            </a:pPr>
            <a:r>
              <a:rPr lang="sv" dirty="0">
                <a:solidFill>
                  <a:srgbClr val="382B1B"/>
                </a:solidFill>
              </a:rPr>
              <a:t>Ditt företag är något du bygger, inte något du är.</a:t>
            </a:r>
          </a:p>
          <a:p>
            <a:pPr marL="493713" lvl="1" algn="l">
              <a:lnSpc>
                <a:spcPts val="2340"/>
              </a:lnSpc>
              <a:spcBef>
                <a:spcPts val="200"/>
              </a:spcBef>
              <a:buClr>
                <a:srgbClr val="B6D1E1"/>
              </a:buClr>
            </a:pPr>
            <a:endParaRPr lang="en-GB" dirty="0">
              <a:solidFill>
                <a:srgbClr val="382B1B"/>
              </a:solidFill>
            </a:endParaRPr>
          </a:p>
          <a:p>
            <a:pPr marL="493713" lvl="1" algn="r">
              <a:lnSpc>
                <a:spcPts val="2340"/>
              </a:lnSpc>
              <a:spcBef>
                <a:spcPts val="200"/>
              </a:spcBef>
              <a:buClr>
                <a:srgbClr val="B6D1E1"/>
              </a:buClr>
            </a:pPr>
            <a:r>
              <a:rPr lang="sv" b="1" i="1" dirty="0">
                <a:solidFill>
                  <a:srgbClr val="B6D1E1"/>
                </a:solidFill>
              </a:rPr>
              <a:t>"Först, när folk inte köpte, kände jag att jag inte var tillräckligt bra. Men med tiden såg jag det annorlunda. Det är ett stånd, inte ett test av mitt värde. Vissa dagar säljer man mer. Vissa dagar gör man det inte. Jag slutade ta det personligt."</a:t>
            </a:r>
          </a:p>
          <a:p>
            <a:pPr marL="493713" lvl="1" algn="r">
              <a:lnSpc>
                <a:spcPts val="2340"/>
              </a:lnSpc>
              <a:spcBef>
                <a:spcPts val="200"/>
              </a:spcBef>
              <a:buClr>
                <a:srgbClr val="B6D1E1"/>
              </a:buClr>
            </a:pPr>
            <a:r>
              <a:rPr lang="sv" dirty="0">
                <a:solidFill>
                  <a:srgbClr val="382B1B"/>
                </a:solidFill>
              </a:rPr>
              <a:t> </a:t>
            </a:r>
            <a:r>
              <a:rPr lang="sv" i="1" dirty="0">
                <a:solidFill>
                  <a:srgbClr val="382B1B"/>
                </a:solidFill>
              </a:rPr>
              <a:t>Aisha, gatumatförsäljare, Frankrike</a:t>
            </a:r>
            <a:endParaRPr lang="en-IE" i="1"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p:txBody>
      </p:sp>
    </p:spTree>
    <p:extLst>
      <p:ext uri="{BB962C8B-B14F-4D97-AF65-F5344CB8AC3E}">
        <p14:creationId xmlns:p14="http://schemas.microsoft.com/office/powerpoint/2010/main" val="297467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8 SÄTT ATT ÖKA DITT SJÄLVFÖRTROENDE I AFFÄRER</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22022" y="1681843"/>
            <a:ext cx="11150891" cy="4548987"/>
          </a:xfrm>
        </p:spPr>
        <p:txBody>
          <a:bodyPr numCol="1"/>
          <a:lstStyle/>
          <a:p>
            <a:pPr lvl="1" indent="-457200" algn="l">
              <a:lnSpc>
                <a:spcPts val="2340"/>
              </a:lnSpc>
              <a:spcBef>
                <a:spcPts val="200"/>
              </a:spcBef>
              <a:buClr>
                <a:srgbClr val="B6D1E1"/>
              </a:buClr>
              <a:buFont typeface="+mj-lt"/>
              <a:buAutoNum type="arabicPeriod" startAt="5"/>
            </a:pPr>
            <a:r>
              <a:rPr lang="sv" b="1" dirty="0">
                <a:solidFill>
                  <a:srgbClr val="84BFA4"/>
                </a:solidFill>
              </a:rPr>
              <a:t>Lär dig att älska "nej"</a:t>
            </a:r>
          </a:p>
          <a:p>
            <a:pPr marL="493713" lvl="1" algn="l">
              <a:lnSpc>
                <a:spcPts val="2340"/>
              </a:lnSpc>
              <a:spcBef>
                <a:spcPts val="200"/>
              </a:spcBef>
              <a:buClr>
                <a:srgbClr val="B6D1E1"/>
              </a:buClr>
            </a:pPr>
            <a:r>
              <a:rPr lang="sv" dirty="0">
                <a:solidFill>
                  <a:srgbClr val="382B1B"/>
                </a:solidFill>
              </a:rPr>
              <a:t>Om du är rädd för att höra "nej" kommer du att ha svårt att växa. Varje avslag känns personligt, särskilt när din mat och kultur står på spel. Men "nej" är inte slutet – det är en del av processen.</a:t>
            </a:r>
          </a:p>
          <a:p>
            <a:pPr marL="493713" lvl="1" algn="l">
              <a:lnSpc>
                <a:spcPts val="2340"/>
              </a:lnSpc>
              <a:spcBef>
                <a:spcPts val="200"/>
              </a:spcBef>
              <a:buClr>
                <a:srgbClr val="B6D1E1"/>
              </a:buClr>
            </a:pPr>
            <a:endParaRPr lang="en-GB" dirty="0">
              <a:solidFill>
                <a:srgbClr val="382B1B"/>
              </a:solidFill>
            </a:endParaRPr>
          </a:p>
          <a:p>
            <a:pPr marL="493713" lvl="1" algn="l">
              <a:lnSpc>
                <a:spcPts val="2340"/>
              </a:lnSpc>
              <a:spcBef>
                <a:spcPts val="200"/>
              </a:spcBef>
              <a:buClr>
                <a:srgbClr val="B6D1E1"/>
              </a:buClr>
            </a:pPr>
            <a:r>
              <a:rPr lang="sv" dirty="0">
                <a:solidFill>
                  <a:srgbClr val="382B1B"/>
                </a:solidFill>
              </a:rPr>
              <a:t>Varje gång någon säger nej lär man sig något: hur man förbättrar sin presentation, hur man förklarar sin mat, hur man försöker igen med större tydlighet.</a:t>
            </a:r>
          </a:p>
          <a:p>
            <a:pPr marL="493713" lvl="1" algn="l">
              <a:lnSpc>
                <a:spcPts val="2340"/>
              </a:lnSpc>
              <a:spcBef>
                <a:spcPts val="200"/>
              </a:spcBef>
              <a:buClr>
                <a:srgbClr val="B6D1E1"/>
              </a:buClr>
            </a:pPr>
            <a:endParaRPr lang="en-GB" dirty="0">
              <a:solidFill>
                <a:srgbClr val="382B1B"/>
              </a:solidFill>
            </a:endParaRPr>
          </a:p>
          <a:p>
            <a:pPr marL="493713" lvl="1" algn="r">
              <a:lnSpc>
                <a:spcPts val="2340"/>
              </a:lnSpc>
              <a:spcBef>
                <a:spcPts val="200"/>
              </a:spcBef>
              <a:buClr>
                <a:srgbClr val="B6D1E1"/>
              </a:buClr>
            </a:pPr>
            <a:r>
              <a:rPr lang="sv" dirty="0">
                <a:solidFill>
                  <a:srgbClr val="382B1B"/>
                </a:solidFill>
              </a:rPr>
              <a:t> </a:t>
            </a:r>
            <a:r>
              <a:rPr lang="sv" b="1" dirty="0">
                <a:solidFill>
                  <a:srgbClr val="B6D1E1"/>
                </a:solidFill>
              </a:rPr>
              <a:t>”Först skämdes jag varje gång någon gick förbi mitt stånd utan att köpa. Men jag började fråga: ’Vad fungerade inte idag?’ Det hjälpte mig att ändra min presentation. Veckan därpå sålde jag slut.”</a:t>
            </a:r>
          </a:p>
          <a:p>
            <a:pPr marL="493713" lvl="1" algn="r">
              <a:lnSpc>
                <a:spcPts val="2340"/>
              </a:lnSpc>
              <a:spcBef>
                <a:spcPts val="200"/>
              </a:spcBef>
              <a:buClr>
                <a:srgbClr val="B6D1E1"/>
              </a:buClr>
            </a:pPr>
            <a:r>
              <a:rPr lang="sv" dirty="0">
                <a:solidFill>
                  <a:srgbClr val="382B1B"/>
                </a:solidFill>
              </a:rPr>
              <a:t> </a:t>
            </a:r>
            <a:r>
              <a:rPr lang="sv" i="1" dirty="0">
                <a:solidFill>
                  <a:srgbClr val="382B1B"/>
                </a:solidFill>
              </a:rPr>
              <a:t>Eleni, grekisk marknadsförsäljare, Bryssel</a:t>
            </a:r>
            <a:endParaRPr lang="en-IE" i="1"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p:txBody>
      </p:sp>
    </p:spTree>
    <p:extLst>
      <p:ext uri="{BB962C8B-B14F-4D97-AF65-F5344CB8AC3E}">
        <p14:creationId xmlns:p14="http://schemas.microsoft.com/office/powerpoint/2010/main" val="997622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AA6E2-A9DE-3E1D-1917-23982F44DC8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6C7D5FC4-DA43-9200-F3CA-7F316B1367BB}"/>
              </a:ext>
            </a:extLst>
          </p:cNvPr>
          <p:cNvSpPr>
            <a:spLocks noGrp="1"/>
          </p:cNvSpPr>
          <p:nvPr>
            <p:ph type="body" sz="quarter" idx="27"/>
          </p:nvPr>
        </p:nvSpPr>
        <p:spPr/>
        <p:txBody>
          <a:bodyPr/>
          <a:lstStyle/>
          <a:p>
            <a:r>
              <a:rPr lang="sv" dirty="0"/>
              <a:t>8 SÄTT ATT ÖKA DITT SJÄLVFÖRTROENDE I AFFÄRER</a:t>
            </a:r>
          </a:p>
        </p:txBody>
      </p:sp>
      <p:sp>
        <p:nvSpPr>
          <p:cNvPr id="12" name="Text Placeholder 2">
            <a:extLst>
              <a:ext uri="{FF2B5EF4-FFF2-40B4-BE49-F238E27FC236}">
                <a16:creationId xmlns:a16="http://schemas.microsoft.com/office/drawing/2014/main" id="{5CF14234-BD1F-DD05-3382-D9806A743541}"/>
              </a:ext>
            </a:extLst>
          </p:cNvPr>
          <p:cNvSpPr>
            <a:spLocks noGrp="1"/>
          </p:cNvSpPr>
          <p:nvPr>
            <p:ph type="body" sz="quarter" idx="14"/>
          </p:nvPr>
        </p:nvSpPr>
        <p:spPr>
          <a:xfrm>
            <a:off x="226493" y="1270025"/>
            <a:ext cx="11739014" cy="4548987"/>
          </a:xfrm>
        </p:spPr>
        <p:txBody>
          <a:bodyPr numCol="1"/>
          <a:lstStyle/>
          <a:p>
            <a:pPr marL="0" lvl="1" algn="l">
              <a:lnSpc>
                <a:spcPts val="2340"/>
              </a:lnSpc>
              <a:spcBef>
                <a:spcPts val="200"/>
              </a:spcBef>
              <a:buClr>
                <a:srgbClr val="B6D1E1"/>
              </a:buClr>
            </a:pPr>
            <a:r>
              <a:rPr lang="sv" b="1" dirty="0">
                <a:solidFill>
                  <a:srgbClr val="84BFA4"/>
                </a:solidFill>
              </a:rPr>
              <a:t>6. Kom över din rädsla för avslag</a:t>
            </a:r>
          </a:p>
          <a:p>
            <a:pPr marL="358775" lvl="1" algn="l">
              <a:lnSpc>
                <a:spcPts val="2340"/>
              </a:lnSpc>
              <a:spcBef>
                <a:spcPts val="200"/>
              </a:spcBef>
              <a:buClr>
                <a:srgbClr val="B6D1E1"/>
              </a:buClr>
            </a:pPr>
            <a:r>
              <a:rPr lang="sv" dirty="0">
                <a:solidFill>
                  <a:srgbClr val="382B1B"/>
                </a:solidFill>
              </a:rPr>
              <a:t>Avslag svider. Men i affärer är det normalt. Det handlar inte alltid om din mat eller ditt värde. Ibland handlar det bara om timing, budget eller smak. Du är fortfarande kapabel, skicklig och förtjänt, även om någon säger nej idag.</a:t>
            </a:r>
          </a:p>
          <a:p>
            <a:pPr marL="0" lvl="1" algn="r">
              <a:lnSpc>
                <a:spcPts val="2340"/>
              </a:lnSpc>
              <a:spcBef>
                <a:spcPts val="200"/>
              </a:spcBef>
              <a:buClr>
                <a:srgbClr val="B6D1E1"/>
              </a:buClr>
            </a:pPr>
            <a:r>
              <a:rPr lang="sv" b="1" dirty="0">
                <a:solidFill>
                  <a:srgbClr val="B6D1E1"/>
                </a:solidFill>
              </a:rPr>
              <a:t>”Ett kafé avvisade mig, och jag höll nästan på att sluta. Men en vän påminde mig: det var bara ett 'nej', det är inte slutet. Det andra kaféet sa ja. Det förändrade allt.”</a:t>
            </a:r>
          </a:p>
          <a:p>
            <a:pPr marL="0" lvl="1" algn="r">
              <a:lnSpc>
                <a:spcPts val="2340"/>
              </a:lnSpc>
              <a:spcBef>
                <a:spcPts val="200"/>
              </a:spcBef>
              <a:buClr>
                <a:srgbClr val="B6D1E1"/>
              </a:buClr>
            </a:pPr>
            <a:r>
              <a:rPr lang="sv" i="1" dirty="0">
                <a:solidFill>
                  <a:srgbClr val="382B1B"/>
                </a:solidFill>
              </a:rPr>
              <a:t>Nadia, syrisk cateringfirma, Paris</a:t>
            </a:r>
          </a:p>
          <a:p>
            <a:pPr marL="0" lvl="1" algn="r">
              <a:lnSpc>
                <a:spcPts val="2340"/>
              </a:lnSpc>
              <a:spcBef>
                <a:spcPts val="200"/>
              </a:spcBef>
              <a:buClr>
                <a:srgbClr val="B6D1E1"/>
              </a:buClr>
            </a:pPr>
            <a:endParaRPr lang="en-GB" i="1" dirty="0">
              <a:solidFill>
                <a:srgbClr val="382B1B"/>
              </a:solidFill>
            </a:endParaRPr>
          </a:p>
          <a:p>
            <a:pPr lvl="1" indent="-457200" algn="l">
              <a:lnSpc>
                <a:spcPts val="2340"/>
              </a:lnSpc>
              <a:spcBef>
                <a:spcPts val="200"/>
              </a:spcBef>
              <a:buClr>
                <a:srgbClr val="B6D1E1"/>
              </a:buClr>
              <a:buFont typeface="+mj-lt"/>
              <a:buAutoNum type="arabicPeriod" startAt="7"/>
            </a:pPr>
            <a:r>
              <a:rPr lang="sv" b="1" dirty="0">
                <a:solidFill>
                  <a:srgbClr val="84BFA4"/>
                </a:solidFill>
              </a:rPr>
              <a:t>Spela "Hur skulle jag bete mig..."</a:t>
            </a:r>
          </a:p>
          <a:p>
            <a:pPr marL="358775" lvl="1" algn="l">
              <a:lnSpc>
                <a:spcPts val="2340"/>
              </a:lnSpc>
              <a:spcBef>
                <a:spcPts val="200"/>
              </a:spcBef>
              <a:buClr>
                <a:srgbClr val="B6D1E1"/>
              </a:buClr>
            </a:pPr>
            <a:r>
              <a:rPr lang="sv" dirty="0">
                <a:solidFill>
                  <a:srgbClr val="382B1B"/>
                </a:solidFill>
              </a:rPr>
              <a:t>Självförtroende handlar ofta om tankesätt. Pröva detta: Fråga dig själv: "Hur skulle jag agera om jag trodde att jag kunde göra det här?" Agera sedan på det sättet. Pröva det i en dag. Små handlingar förändrar hur du ser dig själv – och hur andra ser dig också.</a:t>
            </a:r>
          </a:p>
          <a:p>
            <a:pPr marL="358775" lvl="1" indent="-358775" algn="r">
              <a:lnSpc>
                <a:spcPts val="2340"/>
              </a:lnSpc>
              <a:spcBef>
                <a:spcPts val="200"/>
              </a:spcBef>
              <a:buClr>
                <a:srgbClr val="B6D1E1"/>
              </a:buClr>
            </a:pPr>
            <a:r>
              <a:rPr lang="sv" b="1" dirty="0">
                <a:solidFill>
                  <a:srgbClr val="B6D1E1"/>
                </a:solidFill>
              </a:rPr>
              <a:t>”Jag brukade känna mig liten på marknader, som om jag inte hörde hemma. Sedan sa jag till mig själv: ’Låtsas att du är självsäker, även bara för idag.’ Jag log mer. Pratade mer. Och jag sålde mer. Självförtroende följde handling.”</a:t>
            </a:r>
            <a:endParaRPr lang="en-GB" b="1" i="1" dirty="0">
              <a:solidFill>
                <a:srgbClr val="B6D1E1"/>
              </a:solidFill>
            </a:endParaRPr>
          </a:p>
          <a:p>
            <a:pPr marL="358775" lvl="1" indent="-358775" algn="r">
              <a:lnSpc>
                <a:spcPts val="2340"/>
              </a:lnSpc>
              <a:spcBef>
                <a:spcPts val="200"/>
              </a:spcBef>
              <a:buClr>
                <a:srgbClr val="B6D1E1"/>
              </a:buClr>
            </a:pPr>
            <a:r>
              <a:rPr lang="sv" i="1" dirty="0">
                <a:solidFill>
                  <a:srgbClr val="382B1B"/>
                </a:solidFill>
              </a:rPr>
              <a:t>Anita, jamaicansk food truck-ägare, Rotterdam</a:t>
            </a:r>
          </a:p>
          <a:p>
            <a:pPr marL="493713" lvl="1" algn="l">
              <a:lnSpc>
                <a:spcPts val="2340"/>
              </a:lnSpc>
              <a:spcBef>
                <a:spcPts val="200"/>
              </a:spcBef>
              <a:buClr>
                <a:srgbClr val="B6D1E1"/>
              </a:buClr>
            </a:pPr>
            <a:endParaRPr lang="en-GB" dirty="0">
              <a:solidFill>
                <a:srgbClr val="382B1B"/>
              </a:solidFill>
            </a:endParaRPr>
          </a:p>
          <a:p>
            <a:pPr marL="493713" lvl="1" algn="l">
              <a:lnSpc>
                <a:spcPts val="2340"/>
              </a:lnSpc>
              <a:spcBef>
                <a:spcPts val="200"/>
              </a:spcBef>
              <a:buClr>
                <a:srgbClr val="B6D1E1"/>
              </a:buClr>
            </a:pPr>
            <a:endParaRPr lang="en-GB" dirty="0">
              <a:solidFill>
                <a:srgbClr val="382B1B"/>
              </a:solidFill>
            </a:endParaRPr>
          </a:p>
          <a:p>
            <a:pPr marL="493713" lvl="1" algn="r">
              <a:lnSpc>
                <a:spcPts val="2340"/>
              </a:lnSpc>
              <a:spcBef>
                <a:spcPts val="200"/>
              </a:spcBef>
              <a:buClr>
                <a:srgbClr val="B6D1E1"/>
              </a:buClr>
            </a:pPr>
            <a:r>
              <a:rPr lang="sv" dirty="0">
                <a:solidFill>
                  <a:srgbClr val="382B1B"/>
                </a:solidFill>
              </a:rPr>
              <a:t> </a:t>
            </a: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p:txBody>
      </p:sp>
    </p:spTree>
    <p:extLst>
      <p:ext uri="{BB962C8B-B14F-4D97-AF65-F5344CB8AC3E}">
        <p14:creationId xmlns:p14="http://schemas.microsoft.com/office/powerpoint/2010/main" val="1556357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8 SÄTT ATT ÖKA DITT SJÄLVFÖRTROENDE I AFFÄRER</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533400" y="1429595"/>
            <a:ext cx="11150891" cy="4548987"/>
          </a:xfrm>
        </p:spPr>
        <p:txBody>
          <a:bodyPr numCol="1"/>
          <a:lstStyle/>
          <a:p>
            <a:pPr marL="493713" lvl="1" algn="l">
              <a:lnSpc>
                <a:spcPts val="2340"/>
              </a:lnSpc>
              <a:spcBef>
                <a:spcPts val="200"/>
              </a:spcBef>
              <a:buClr>
                <a:srgbClr val="B6D1E1"/>
              </a:buClr>
            </a:pPr>
            <a:endParaRPr lang="en-IE" dirty="0">
              <a:solidFill>
                <a:srgbClr val="382B1B"/>
              </a:solidFill>
            </a:endParaRPr>
          </a:p>
          <a:p>
            <a:pPr lvl="1" indent="-457200" algn="l">
              <a:lnSpc>
                <a:spcPts val="2340"/>
              </a:lnSpc>
              <a:spcBef>
                <a:spcPts val="200"/>
              </a:spcBef>
              <a:buClr>
                <a:srgbClr val="B6D1E1"/>
              </a:buClr>
              <a:buFont typeface="+mj-lt"/>
              <a:buAutoNum type="arabicPeriod" startAt="8"/>
            </a:pPr>
            <a:r>
              <a:rPr lang="sv" b="1" dirty="0">
                <a:solidFill>
                  <a:srgbClr val="84BFA4"/>
                </a:solidFill>
              </a:rPr>
              <a:t>Öva</a:t>
            </a:r>
          </a:p>
          <a:p>
            <a:pPr marL="493713" lvl="1" algn="l">
              <a:lnSpc>
                <a:spcPts val="2340"/>
              </a:lnSpc>
              <a:spcBef>
                <a:spcPts val="200"/>
              </a:spcBef>
              <a:buClr>
                <a:srgbClr val="B6D1E1"/>
              </a:buClr>
            </a:pPr>
            <a:r>
              <a:rPr lang="sv" dirty="0">
                <a:solidFill>
                  <a:srgbClr val="382B1B"/>
                </a:solidFill>
              </a:rPr>
              <a:t>Självförtroende är inte en gåva. Det är en färdighet. Du bygger upp det genom att använda det. Börja i liten skala: lägg upp din meny, prata med en främling på en marknad, dela din mathistoria online. Varje modig handling räknas. Fråga dig själv dagligen:</a:t>
            </a:r>
          </a:p>
          <a:p>
            <a:pPr marL="493713" lvl="1" algn="l">
              <a:lnSpc>
                <a:spcPts val="2340"/>
              </a:lnSpc>
              <a:spcBef>
                <a:spcPts val="200"/>
              </a:spcBef>
              <a:buClr>
                <a:srgbClr val="B6D1E1"/>
              </a:buClr>
            </a:pPr>
            <a:endParaRPr lang="en-GB" dirty="0">
              <a:solidFill>
                <a:srgbClr val="382B1B"/>
              </a:solidFill>
            </a:endParaRPr>
          </a:p>
          <a:p>
            <a:pPr marL="493713" lvl="1">
              <a:lnSpc>
                <a:spcPts val="2340"/>
              </a:lnSpc>
              <a:spcBef>
                <a:spcPts val="200"/>
              </a:spcBef>
              <a:buClr>
                <a:srgbClr val="B6D1E1"/>
              </a:buClr>
            </a:pPr>
            <a:r>
              <a:rPr lang="sv" b="1" dirty="0">
                <a:solidFill>
                  <a:srgbClr val="382B1B"/>
                </a:solidFill>
              </a:rPr>
              <a:t>"Hur kan jag öva på självförtroende idag?"</a:t>
            </a:r>
          </a:p>
          <a:p>
            <a:pPr marL="493713" lvl="1" algn="l">
              <a:lnSpc>
                <a:spcPts val="2340"/>
              </a:lnSpc>
              <a:spcBef>
                <a:spcPts val="200"/>
              </a:spcBef>
              <a:buClr>
                <a:srgbClr val="B6D1E1"/>
              </a:buClr>
            </a:pPr>
            <a:endParaRPr lang="en-GB" dirty="0">
              <a:solidFill>
                <a:srgbClr val="382B1B"/>
              </a:solidFill>
            </a:endParaRPr>
          </a:p>
          <a:p>
            <a:pPr marL="493713" lvl="1" algn="r">
              <a:lnSpc>
                <a:spcPts val="2340"/>
              </a:lnSpc>
              <a:spcBef>
                <a:spcPts val="200"/>
              </a:spcBef>
              <a:buClr>
                <a:srgbClr val="B6D1E1"/>
              </a:buClr>
            </a:pPr>
            <a:r>
              <a:rPr lang="sv" b="1" dirty="0">
                <a:solidFill>
                  <a:srgbClr val="B6D1E1"/>
                </a:solidFill>
              </a:rPr>
              <a:t>Jag utmanade mig själv att presentera min mat för en ny person varje vecka. Först var jag nervös. Men nu är det rutin. Jag tror på min mat eftersom jag fortsatte att dyka upp.” </a:t>
            </a:r>
            <a:r>
              <a:rPr lang="sv" i="1" dirty="0">
                <a:solidFill>
                  <a:srgbClr val="382B1B"/>
                </a:solidFill>
              </a:rPr>
              <a:t>Leila, marockansk hemmakock, Milano</a:t>
            </a:r>
            <a:endParaRPr lang="en-IE" i="1"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a:p>
            <a:pPr marL="493713" lvl="1" algn="l">
              <a:lnSpc>
                <a:spcPts val="2340"/>
              </a:lnSpc>
              <a:spcBef>
                <a:spcPts val="200"/>
              </a:spcBef>
              <a:buClr>
                <a:srgbClr val="B6D1E1"/>
              </a:buClr>
            </a:pPr>
            <a:endParaRPr lang="en-IE" dirty="0">
              <a:solidFill>
                <a:srgbClr val="382B1B"/>
              </a:solidFill>
            </a:endParaRPr>
          </a:p>
        </p:txBody>
      </p:sp>
    </p:spTree>
    <p:extLst>
      <p:ext uri="{BB962C8B-B14F-4D97-AF65-F5344CB8AC3E}">
        <p14:creationId xmlns:p14="http://schemas.microsoft.com/office/powerpoint/2010/main" val="723147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FÖRTROENDE, EN VIKTIG INGREDIENS</a:t>
            </a:r>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686044" y="1664821"/>
            <a:ext cx="5178716" cy="4287730"/>
          </a:xfrm>
        </p:spPr>
        <p:txBody>
          <a:bodyPr numCol="1"/>
          <a:lstStyle/>
          <a:p>
            <a:pPr marL="0" lvl="1" algn="l">
              <a:lnSpc>
                <a:spcPts val="2340"/>
              </a:lnSpc>
              <a:spcBef>
                <a:spcPts val="200"/>
              </a:spcBef>
              <a:buClr>
                <a:srgbClr val="B6D1E1"/>
              </a:buClr>
            </a:pPr>
            <a:r>
              <a:rPr lang="sv" dirty="0">
                <a:solidFill>
                  <a:srgbClr val="382B1B"/>
                </a:solidFill>
              </a:rPr>
              <a:t>Självförtroende är lika, om inte viktigare, i livet än kompetens.</a:t>
            </a: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r>
              <a:rPr lang="sv" dirty="0">
                <a:solidFill>
                  <a:srgbClr val="382B1B"/>
                </a:solidFill>
              </a:rPr>
              <a:t>Att vara entreprenör kräver otroligt mycket självförtroende för saker man förmodligen aldrig skulle förvänta sig.</a:t>
            </a: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r>
              <a:rPr lang="sv" dirty="0">
                <a:solidFill>
                  <a:srgbClr val="382B1B"/>
                </a:solidFill>
              </a:rPr>
              <a:t>I den här videon diskuterar Erin fem oväntade situationer där du behöver självförtroende inom entreprenörskap, och delar med sig av en personlig erfarenhet som verkligen satte hennes självförtroende på prov.</a:t>
            </a:r>
          </a:p>
          <a:p>
            <a:pPr marL="0" lvl="1" algn="l">
              <a:lnSpc>
                <a:spcPts val="2340"/>
              </a:lnSpc>
              <a:spcBef>
                <a:spcPts val="200"/>
              </a:spcBef>
              <a:buClr>
                <a:srgbClr val="B6D1E1"/>
              </a:buClr>
            </a:pPr>
            <a:endParaRPr lang="en-IE" dirty="0">
              <a:solidFill>
                <a:srgbClr val="382B1B"/>
              </a:solidFill>
            </a:endParaRPr>
          </a:p>
        </p:txBody>
      </p:sp>
      <p:grpSp>
        <p:nvGrpSpPr>
          <p:cNvPr id="2" name="Group 1">
            <a:extLst>
              <a:ext uri="{FF2B5EF4-FFF2-40B4-BE49-F238E27FC236}">
                <a16:creationId xmlns:a16="http://schemas.microsoft.com/office/drawing/2014/main" id="{581540C7-7F33-AB64-112E-A47177E0C493}"/>
              </a:ext>
            </a:extLst>
          </p:cNvPr>
          <p:cNvGrpSpPr/>
          <p:nvPr/>
        </p:nvGrpSpPr>
        <p:grpSpPr>
          <a:xfrm>
            <a:off x="6510347" y="842193"/>
            <a:ext cx="5681653" cy="4752164"/>
            <a:chOff x="4308293" y="667658"/>
            <a:chExt cx="6811123" cy="5696857"/>
          </a:xfrm>
        </p:grpSpPr>
        <p:pic>
          <p:nvPicPr>
            <p:cNvPr id="3" name="Picture 2">
              <a:extLst>
                <a:ext uri="{FF2B5EF4-FFF2-40B4-BE49-F238E27FC236}">
                  <a16:creationId xmlns:a16="http://schemas.microsoft.com/office/drawing/2014/main" id="{7541E448-3D47-E904-D687-E08EB8651B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4" name="Rectangle 3">
              <a:extLst>
                <a:ext uri="{FF2B5EF4-FFF2-40B4-BE49-F238E27FC236}">
                  <a16:creationId xmlns:a16="http://schemas.microsoft.com/office/drawing/2014/main" id="{3A98CFB5-650E-75AA-EA9C-816C14C66526}"/>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2E5E6F7E-7F47-2356-25FD-14E14ADE2575}"/>
              </a:ext>
            </a:extLst>
          </p:cNvPr>
          <p:cNvSpPr txBox="1"/>
          <p:nvPr/>
        </p:nvSpPr>
        <p:spPr>
          <a:xfrm>
            <a:off x="6621517" y="5375814"/>
            <a:ext cx="5570483" cy="1139286"/>
          </a:xfrm>
          <a:prstGeom prst="rect">
            <a:avLst/>
          </a:prstGeom>
          <a:noFill/>
        </p:spPr>
        <p:txBody>
          <a:bodyPr wrap="square">
            <a:spAutoFit/>
          </a:bodyPr>
          <a:lstStyle/>
          <a:p>
            <a:pPr algn="ctr">
              <a:lnSpc>
                <a:spcPts val="2740"/>
              </a:lnSpc>
            </a:pPr>
            <a:r>
              <a:rPr lang="sv" sz="2800" b="1" i="0" u="none" strike="noStrike" dirty="0">
                <a:solidFill>
                  <a:srgbClr val="94C7B0"/>
                </a:solidFill>
                <a:effectLst/>
                <a:latin typeface="Calibri" panose="020F0502020204030204" pitchFamily="34" charset="0"/>
                <a:cs typeface="Calibri" panose="020F0502020204030204" pitchFamily="34" charset="0"/>
              </a:rPr>
              <a:t>Utmaningar jag står inför som ung, svart kvinna och företagare</a:t>
            </a:r>
          </a:p>
          <a:p>
            <a:pPr algn="ctr">
              <a:lnSpc>
                <a:spcPts val="2740"/>
              </a:lnSpc>
            </a:pPr>
            <a:endParaRPr lang="en-GB" sz="2800" b="1" i="0" dirty="0">
              <a:solidFill>
                <a:srgbClr val="94C7B0"/>
              </a:solidFill>
              <a:effectLst/>
              <a:latin typeface="Calibri" panose="020F0502020204030204" pitchFamily="34" charset="0"/>
              <a:cs typeface="Calibri" panose="020F0502020204030204" pitchFamily="34" charset="0"/>
            </a:endParaRPr>
          </a:p>
        </p:txBody>
      </p:sp>
      <p:pic>
        <p:nvPicPr>
          <p:cNvPr id="6" name="Online Media 3" title="CONFIDENCE IN ENTREPRENEURSHIP | Challenges I Face Being a Young, Black, Woman Business-Owner">
            <a:hlinkClick r:id="" action="ppaction://media"/>
            <a:extLst>
              <a:ext uri="{FF2B5EF4-FFF2-40B4-BE49-F238E27FC236}">
                <a16:creationId xmlns:a16="http://schemas.microsoft.com/office/drawing/2014/main" id="{607D8401-AB28-83A6-05AA-EC357DBB5C2A}"/>
              </a:ext>
            </a:extLst>
          </p:cNvPr>
          <p:cNvPicPr>
            <a:picLocks noRot="1" noChangeAspect="1"/>
          </p:cNvPicPr>
          <p:nvPr>
            <a:videoFile r:link="rId1"/>
          </p:nvPr>
        </p:nvPicPr>
        <p:blipFill rotWithShape="1">
          <a:blip r:embed="rId4"/>
          <a:srcRect l="5443" r="5443"/>
          <a:stretch/>
        </p:blipFill>
        <p:spPr>
          <a:xfrm>
            <a:off x="7401070" y="1175354"/>
            <a:ext cx="4790930" cy="3037549"/>
          </a:xfrm>
          <a:prstGeom prst="rect">
            <a:avLst/>
          </a:prstGeom>
        </p:spPr>
      </p:pic>
      <p:grpSp>
        <p:nvGrpSpPr>
          <p:cNvPr id="8" name="Group 7">
            <a:extLst>
              <a:ext uri="{FF2B5EF4-FFF2-40B4-BE49-F238E27FC236}">
                <a16:creationId xmlns:a16="http://schemas.microsoft.com/office/drawing/2014/main" id="{3BDFD46A-D5AD-9D6F-0440-E7F2DC408863}"/>
              </a:ext>
            </a:extLst>
          </p:cNvPr>
          <p:cNvGrpSpPr/>
          <p:nvPr/>
        </p:nvGrpSpPr>
        <p:grpSpPr>
          <a:xfrm rot="584197">
            <a:off x="6150686" y="1884204"/>
            <a:ext cx="1686910" cy="1686910"/>
            <a:chOff x="4240924" y="3373820"/>
            <a:chExt cx="1686910" cy="1686910"/>
          </a:xfrm>
        </p:grpSpPr>
        <p:sp>
          <p:nvSpPr>
            <p:cNvPr id="9" name="Oval 8">
              <a:extLst>
                <a:ext uri="{FF2B5EF4-FFF2-40B4-BE49-F238E27FC236}">
                  <a16:creationId xmlns:a16="http://schemas.microsoft.com/office/drawing/2014/main" id="{1C94396E-C08B-0AD6-7D1F-C470DDE3AEB0}"/>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457F0D6-EBDA-3FAA-0E93-7CF6E50C5B74}"/>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sv" sz="3000" b="0" i="0" u="none" strike="noStrike" dirty="0">
                  <a:solidFill>
                    <a:schemeClr val="bg1"/>
                  </a:solidFill>
                  <a:effectLst/>
                  <a:latin typeface="Calibri" panose="020F0502020204030204" pitchFamily="34" charset="0"/>
                  <a:cs typeface="Calibri" panose="020F0502020204030204" pitchFamily="34" charset="0"/>
                </a:rPr>
                <a:t>Klicka för att </a:t>
              </a:r>
              <a:r>
                <a:rPr lang="sv" sz="3000" b="0" i="0" u="none" strike="noStrike" dirty="0">
                  <a:solidFill>
                    <a:schemeClr val="bg1"/>
                  </a:solidFill>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visa</a:t>
              </a:r>
              <a:endParaRPr lang="en-GB" sz="3000" b="0" i="0" dirty="0">
                <a:solidFill>
                  <a:schemeClr val="bg1"/>
                </a:solidFill>
                <a:effectLst/>
                <a:latin typeface="Calibri" panose="020F0502020204030204" pitchFamily="34" charset="0"/>
                <a:cs typeface="Calibri" panose="020F0502020204030204" pitchFamily="34" charset="0"/>
              </a:endParaRPr>
            </a:p>
          </p:txBody>
        </p:sp>
      </p:grpSp>
      <p:sp>
        <p:nvSpPr>
          <p:cNvPr id="13" name="TextBox 12">
            <a:extLst>
              <a:ext uri="{FF2B5EF4-FFF2-40B4-BE49-F238E27FC236}">
                <a16:creationId xmlns:a16="http://schemas.microsoft.com/office/drawing/2014/main" id="{8C81D915-E58A-C6AD-0F49-F0C43C3BFF87}"/>
              </a:ext>
            </a:extLst>
          </p:cNvPr>
          <p:cNvSpPr txBox="1"/>
          <p:nvPr/>
        </p:nvSpPr>
        <p:spPr>
          <a:xfrm>
            <a:off x="2036905" y="6031314"/>
            <a:ext cx="11330676" cy="369332"/>
          </a:xfrm>
          <a:prstGeom prst="rect">
            <a:avLst/>
          </a:prstGeom>
          <a:noFill/>
        </p:spPr>
        <p:txBody>
          <a:bodyPr wrap="square">
            <a:spAutoFit/>
          </a:bodyPr>
          <a:lstStyle/>
          <a:p>
            <a:r>
              <a:rPr lang="sv" dirty="0">
                <a:hlinkClick r:id="rId6"/>
              </a:rPr>
              <a:t>FÖRTROENDE FÖR ENTREPRENÖRSKAP | Utmaningar jag står inför som ung, svart kvinna och företagare</a:t>
            </a:r>
            <a:endParaRPr lang="en-IE" dirty="0"/>
          </a:p>
        </p:txBody>
      </p:sp>
    </p:spTree>
    <p:extLst>
      <p:ext uri="{BB962C8B-B14F-4D97-AF65-F5344CB8AC3E}">
        <p14:creationId xmlns:p14="http://schemas.microsoft.com/office/powerpoint/2010/main" val="278270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2623930"/>
            <a:ext cx="6277892" cy="3172713"/>
          </a:xfrm>
        </p:spPr>
        <p:txBody>
          <a:bodyPr>
            <a:normAutofit/>
          </a:bodyPr>
          <a:lstStyle/>
          <a:p>
            <a:r>
              <a:rPr lang="sv" dirty="0"/>
              <a:t>ATT TA RISKER</a:t>
            </a:r>
            <a:endParaRPr lang="en-GB" dirty="0"/>
          </a:p>
        </p:txBody>
      </p:sp>
    </p:spTree>
    <p:extLst>
      <p:ext uri="{BB962C8B-B14F-4D97-AF65-F5344CB8AC3E}">
        <p14:creationId xmlns:p14="http://schemas.microsoft.com/office/powerpoint/2010/main" val="2661136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dirty="0"/>
              <a:t>ATT TA RISKER KONTRA ATT VARA RISKABEL</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543050"/>
            <a:ext cx="10474088" cy="4672013"/>
          </a:xfrm>
        </p:spPr>
        <p:txBody>
          <a:bodyPr/>
          <a:lstStyle/>
          <a:p>
            <a:pPr>
              <a:buClr>
                <a:srgbClr val="B6D1E1"/>
              </a:buClr>
            </a:pPr>
            <a:r>
              <a:rPr lang="sv" dirty="0"/>
              <a:t>Det är viktigt att förstå skillnaden mellan att ta risker och att vara riskabel.</a:t>
            </a:r>
          </a:p>
          <a:p>
            <a:pPr>
              <a:buClr>
                <a:srgbClr val="B6D1E1"/>
              </a:buClr>
            </a:pPr>
            <a:endParaRPr lang="en-US" dirty="0"/>
          </a:p>
          <a:p>
            <a:pPr marL="342900" indent="-342900">
              <a:buClr>
                <a:srgbClr val="B6D1E1"/>
              </a:buClr>
              <a:buFont typeface="Arial" panose="020B0604020202020204" pitchFamily="34" charset="0"/>
              <a:buChar char="•"/>
            </a:pPr>
            <a:r>
              <a:rPr lang="sv" dirty="0"/>
              <a:t>Att ta risker är en vanlig del av våra liv. Vi tar på oss vissa risker dagligen för att få värdefulla belöningar. De flesta av oss har lärt oss att lösa denna risk-mot-belöningsekvation snabbt i våra huvuden, och misslyckandefrekvensen är låg.</a:t>
            </a:r>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r>
              <a:rPr lang="sv" dirty="0"/>
              <a:t>Att vara riskfylld är å andra sidan ett </a:t>
            </a:r>
            <a:r>
              <a:rPr lang="sv" dirty="0" err="1"/>
              <a:t>beteende </a:t>
            </a:r>
            <a:r>
              <a:rPr lang="sv" dirty="0"/>
              <a:t>som </a:t>
            </a:r>
            <a:r>
              <a:rPr lang="sv" dirty="0" err="1"/>
              <a:t>kännetecknas </a:t>
            </a:r>
            <a:r>
              <a:rPr lang="sv" dirty="0"/>
              <a:t>av att man utför slarviga handlingar. Det innebär mycket högre misslyckandefrekvens och allvarligare konsekvenser.</a:t>
            </a:r>
          </a:p>
          <a:p>
            <a:pPr marL="342900" indent="-342900">
              <a:buClr>
                <a:srgbClr val="B6D1E1"/>
              </a:buClr>
              <a:buFont typeface="Arial" panose="020B0604020202020204" pitchFamily="34" charset="0"/>
              <a:buChar char="•"/>
            </a:pPr>
            <a:endParaRPr lang="en-US" dirty="0"/>
          </a:p>
          <a:p>
            <a:pPr>
              <a:buClr>
                <a:srgbClr val="B6D1E1"/>
              </a:buClr>
            </a:pPr>
            <a:r>
              <a:rPr lang="sv" dirty="0"/>
              <a:t>Som kvinnlig entreprenör kommer du ofta att ställas inför svåra beslut. För att hjälpa dig i dessa situationer finns här en effektiv trestegsprocess för att beräkna risk kontra belöning.</a:t>
            </a:r>
          </a:p>
          <a:p>
            <a:pPr>
              <a:buClr>
                <a:srgbClr val="B6D1E1"/>
              </a:buClr>
            </a:pPr>
            <a:endParaRPr lang="en-US" dirty="0"/>
          </a:p>
          <a:p>
            <a:pPr marL="342900" indent="-342900">
              <a:buClr>
                <a:srgbClr val="B6D1E1"/>
              </a:buClr>
              <a:buFont typeface="Arial" panose="020B0604020202020204" pitchFamily="34" charset="0"/>
              <a:buChar char="•"/>
            </a:pPr>
            <a:endParaRPr lang="en-US" dirty="0"/>
          </a:p>
          <a:p>
            <a:pPr>
              <a:buClr>
                <a:srgbClr val="B6D1E1"/>
              </a:buClr>
            </a:pPr>
            <a:endParaRPr lang="en-US" dirty="0"/>
          </a:p>
        </p:txBody>
      </p:sp>
    </p:spTree>
    <p:extLst>
      <p:ext uri="{BB962C8B-B14F-4D97-AF65-F5344CB8AC3E}">
        <p14:creationId xmlns:p14="http://schemas.microsoft.com/office/powerpoint/2010/main" val="35120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dirty="0"/>
              <a:t>BERÄKNA RISKER I 3 STEG</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429344" y="1221039"/>
            <a:ext cx="11483081" cy="4729163"/>
          </a:xfrm>
        </p:spPr>
        <p:txBody>
          <a:bodyPr/>
          <a:lstStyle/>
          <a:p>
            <a:pPr>
              <a:buClr>
                <a:srgbClr val="B6D1E1"/>
              </a:buClr>
            </a:pPr>
            <a:endParaRPr lang="en-US" dirty="0"/>
          </a:p>
          <a:p>
            <a:pPr marL="457200" indent="-457200">
              <a:buClr>
                <a:srgbClr val="B6D1E1"/>
              </a:buClr>
              <a:buFont typeface="+mj-lt"/>
              <a:buAutoNum type="arabicPeriod"/>
            </a:pPr>
            <a:r>
              <a:rPr lang="sv" b="1" dirty="0">
                <a:solidFill>
                  <a:srgbClr val="84BFA4"/>
                </a:solidFill>
              </a:rPr>
              <a:t>Ta bort rädslan för misslyckande</a:t>
            </a:r>
          </a:p>
          <a:p>
            <a:pPr marL="407988">
              <a:buClr>
                <a:srgbClr val="B6D1E1"/>
              </a:buClr>
            </a:pPr>
            <a:r>
              <a:rPr lang="sv" dirty="0"/>
              <a:t>Vi låter ofta rädslan för misslyckande hålla oss tillbaka. Det är den främsta anledningen till att de flesta undviker risker och därför aldrig fattar de nödvändiga besluten.</a:t>
            </a:r>
          </a:p>
          <a:p>
            <a:pPr marL="407988">
              <a:buClr>
                <a:srgbClr val="B6D1E1"/>
              </a:buClr>
            </a:pPr>
            <a:r>
              <a:rPr lang="sv" dirty="0"/>
              <a:t>Du behöver undersöka kostnaden av att inte ta en risk. Har du råd med det?</a:t>
            </a:r>
          </a:p>
          <a:p>
            <a:pPr>
              <a:buClr>
                <a:srgbClr val="B6D1E1"/>
              </a:buClr>
            </a:pPr>
            <a:endParaRPr lang="en-US" dirty="0"/>
          </a:p>
          <a:p>
            <a:pPr marL="457200" indent="-457200">
              <a:buClr>
                <a:srgbClr val="B6D1E1"/>
              </a:buClr>
              <a:buFont typeface="+mj-lt"/>
              <a:buAutoNum type="arabicPeriod" startAt="2"/>
            </a:pPr>
            <a:r>
              <a:rPr lang="sv" b="1" dirty="0">
                <a:solidFill>
                  <a:srgbClr val="84BFA4"/>
                </a:solidFill>
              </a:rPr>
              <a:t>Gör dina beräkningar</a:t>
            </a:r>
          </a:p>
          <a:p>
            <a:pPr marL="407988">
              <a:buClr>
                <a:srgbClr val="B6D1E1"/>
              </a:buClr>
            </a:pPr>
            <a:r>
              <a:rPr lang="sv" dirty="0"/>
              <a:t>När man väger risk kontra belöning måste man räkna bokstavligt.</a:t>
            </a:r>
          </a:p>
          <a:p>
            <a:pPr marL="407988">
              <a:buClr>
                <a:srgbClr val="B6D1E1"/>
              </a:buClr>
            </a:pPr>
            <a:r>
              <a:rPr lang="sv" dirty="0"/>
              <a:t>Titta på alla sätt du kan misslyckas på och vad det kommer att kosta dig. Fundera sedan på hur du kan tänja på gränserna tillräckligt för att göra några misstag och lära dig snabbt. Därifrån, justera din väg och fortsätt. Längs vägen kommer vissa beslut att vara fel, men du kommer att vänja dig vid det. Var öppen för att justera för att komma tillbaka på rätt spår.</a:t>
            </a:r>
          </a:p>
          <a:p>
            <a:pPr marL="407988">
              <a:buClr>
                <a:srgbClr val="B6D1E1"/>
              </a:buClr>
            </a:pPr>
            <a:endParaRPr lang="en-US" dirty="0"/>
          </a:p>
          <a:p>
            <a:pPr marL="457200" indent="-457200">
              <a:buClr>
                <a:srgbClr val="B6D1E1"/>
              </a:buClr>
              <a:buFont typeface="+mj-lt"/>
              <a:buAutoNum type="arabicPeriod" startAt="3"/>
            </a:pPr>
            <a:r>
              <a:rPr lang="sv" b="1" dirty="0">
                <a:solidFill>
                  <a:srgbClr val="84BFA4"/>
                </a:solidFill>
              </a:rPr>
              <a:t>Låt andra utmana dig</a:t>
            </a:r>
          </a:p>
          <a:p>
            <a:pPr marL="407988">
              <a:buClr>
                <a:srgbClr val="B6D1E1"/>
              </a:buClr>
            </a:pPr>
            <a:r>
              <a:rPr lang="sv" dirty="0"/>
              <a:t>För entreprenörer gäller att ju högre risken är, desto mer arbete finns det att göra. Du kan be andra i ditt nätverk att skapa en lista över anledningarna till varför något inte kommer att fungera. Detta hjälper dig att definiera riskerna tydligare.</a:t>
            </a:r>
          </a:p>
          <a:p>
            <a:pPr marL="407988">
              <a:buClr>
                <a:srgbClr val="B6D1E1"/>
              </a:buClr>
            </a:pPr>
            <a:endParaRPr lang="en-US" dirty="0"/>
          </a:p>
          <a:p>
            <a:pPr marL="407988">
              <a:buClr>
                <a:srgbClr val="B6D1E1"/>
              </a:buClr>
            </a:pPr>
            <a:endParaRPr lang="en-US" dirty="0"/>
          </a:p>
          <a:p>
            <a:pPr>
              <a:buClr>
                <a:srgbClr val="B6D1E1"/>
              </a:buClr>
            </a:pPr>
            <a:endParaRPr lang="en-US" dirty="0"/>
          </a:p>
          <a:p>
            <a:pPr marL="407988">
              <a:buClr>
                <a:srgbClr val="B6D1E1"/>
              </a:buClr>
            </a:pPr>
            <a:endParaRPr lang="en-US" dirty="0"/>
          </a:p>
          <a:p>
            <a:pPr>
              <a:buClr>
                <a:srgbClr val="B6D1E1"/>
              </a:buClr>
            </a:pPr>
            <a:endParaRPr lang="en-US" dirty="0"/>
          </a:p>
        </p:txBody>
      </p:sp>
      <p:sp>
        <p:nvSpPr>
          <p:cNvPr id="2" name="Rectangle 1">
            <a:extLst>
              <a:ext uri="{FF2B5EF4-FFF2-40B4-BE49-F238E27FC236}">
                <a16:creationId xmlns:a16="http://schemas.microsoft.com/office/drawing/2014/main" id="{8ECA5374-41AA-DF46-58AF-9A307F6BA1EB}"/>
              </a:ext>
            </a:extLst>
          </p:cNvPr>
          <p:cNvSpPr/>
          <p:nvPr/>
        </p:nvSpPr>
        <p:spPr>
          <a:xfrm>
            <a:off x="869494" y="6386915"/>
            <a:ext cx="6684136" cy="319446"/>
          </a:xfrm>
          <a:prstGeom prst="rect">
            <a:avLst/>
          </a:prstGeom>
        </p:spPr>
        <p:txBody>
          <a:bodyPr wrap="square">
            <a:spAutoFit/>
          </a:bodyPr>
          <a:lstStyle/>
          <a:p>
            <a:pPr>
              <a:lnSpc>
                <a:spcPct val="80000"/>
              </a:lnSpc>
            </a:pPr>
            <a:r>
              <a:rPr lang="sv" sz="1000" b="1" dirty="0">
                <a:solidFill>
                  <a:srgbClr val="382B1B"/>
                </a:solidFill>
              </a:rPr>
              <a:t>Källa: </a:t>
            </a:r>
            <a:r>
              <a:rPr lang="sv" sz="1000" b="1" dirty="0">
                <a:solidFill>
                  <a:srgbClr val="382B1B"/>
                </a:solidFill>
                <a:hlinkClick r:id="rId2">
                  <a:extLst>
                    <a:ext uri="{A12FA001-AC4F-418D-AE19-62706E023703}">
                      <ahyp:hlinkClr xmlns:ahyp="http://schemas.microsoft.com/office/drawing/2018/hyperlinkcolor" val="tx"/>
                    </a:ext>
                  </a:extLst>
                </a:hlinkClick>
              </a:rPr>
              <a:t>https://www.forbes.com/sites/brockblake/2019/04/23/3-steps-to-take-more-calculated-risks-as-an-entrepreneur/</a:t>
            </a:r>
            <a:r>
              <a:rPr lang="sv" b="1" dirty="0">
                <a:solidFill>
                  <a:srgbClr val="382B1B"/>
                </a:solidFill>
              </a:rPr>
              <a:t> </a:t>
            </a:r>
            <a:endParaRPr lang="en-IE" b="1" dirty="0">
              <a:solidFill>
                <a:srgbClr val="382B1B"/>
              </a:solidFill>
            </a:endParaRPr>
          </a:p>
        </p:txBody>
      </p:sp>
    </p:spTree>
    <p:extLst>
      <p:ext uri="{BB962C8B-B14F-4D97-AF65-F5344CB8AC3E}">
        <p14:creationId xmlns:p14="http://schemas.microsoft.com/office/powerpoint/2010/main" val="2986511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043001" y="1720482"/>
            <a:ext cx="700387" cy="340283"/>
          </a:xfrm>
        </p:spPr>
        <p:txBody>
          <a:bodyPr/>
          <a:lstStyle/>
          <a:p>
            <a:pPr algn="l"/>
            <a:r>
              <a:rPr lang="sv" dirty="0"/>
              <a:t>01</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683226" y="1733395"/>
            <a:ext cx="9252000" cy="340283"/>
          </a:xfrm>
        </p:spPr>
        <p:txBody>
          <a:bodyPr/>
          <a:lstStyle/>
          <a:p>
            <a:pPr>
              <a:tabLst>
                <a:tab pos="8577263" algn="l"/>
              </a:tabLst>
            </a:pPr>
            <a:r>
              <a:rPr lang="sv" sz="2400" b="0" i="0" dirty="0">
                <a:solidFill>
                  <a:srgbClr val="382B1B"/>
                </a:solidFill>
                <a:effectLst/>
              </a:rPr>
              <a:t>Entreprenörskap är inte </a:t>
            </a:r>
            <a:r>
              <a:rPr lang="sv" sz="2400" b="0" i="0">
                <a:solidFill>
                  <a:srgbClr val="382B1B"/>
                </a:solidFill>
                <a:effectLst/>
              </a:rPr>
              <a:t>ett jobb</a:t>
            </a:r>
            <a:r>
              <a:rPr lang="sv" sz="2400" b="0" i="0" dirty="0">
                <a:solidFill>
                  <a:srgbClr val="382B1B"/>
                </a:solidFill>
                <a:effectLst/>
              </a:rPr>
              <a:t> </a:t>
            </a:r>
            <a:endParaRPr lang="en-US"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043001" y="2235123"/>
            <a:ext cx="700387" cy="340283"/>
          </a:xfrm>
        </p:spPr>
        <p:txBody>
          <a:bodyPr/>
          <a:lstStyle/>
          <a:p>
            <a:pPr algn="l"/>
            <a:r>
              <a:rPr lang="sv" dirty="0"/>
              <a:t>02</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683226" y="2248817"/>
            <a:ext cx="9252000" cy="340283"/>
          </a:xfrm>
        </p:spPr>
        <p:txBody>
          <a:bodyPr/>
          <a:lstStyle/>
          <a:p>
            <a:pPr>
              <a:tabLst>
                <a:tab pos="8577263" algn="l"/>
              </a:tabLst>
            </a:pPr>
            <a:r>
              <a:rPr lang="sv" sz="2400" dirty="0">
                <a:solidFill>
                  <a:srgbClr val="382B1B"/>
                </a:solidFill>
              </a:rPr>
              <a:t>8 sätt att stärka ditt självförtroende i affärer</a:t>
            </a:r>
            <a:endParaRPr lang="en-US" dirty="0"/>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1043001" y="3264405"/>
            <a:ext cx="700387" cy="340283"/>
          </a:xfrm>
        </p:spPr>
        <p:txBody>
          <a:bodyPr/>
          <a:lstStyle/>
          <a:p>
            <a:pPr algn="l"/>
            <a:r>
              <a:rPr lang="sv" dirty="0"/>
              <a:t>04</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683226" y="3279661"/>
            <a:ext cx="9829736" cy="335595"/>
          </a:xfrm>
        </p:spPr>
        <p:txBody>
          <a:bodyPr/>
          <a:lstStyle/>
          <a:p>
            <a:pPr>
              <a:tabLst>
                <a:tab pos="8577263" algn="l"/>
              </a:tabLst>
            </a:pPr>
            <a:r>
              <a:rPr lang="sv" sz="2400" b="0" i="0" dirty="0">
                <a:solidFill>
                  <a:srgbClr val="382B1B"/>
                </a:solidFill>
                <a:effectLst/>
              </a:rPr>
              <a:t>Bygga motståndskraft</a:t>
            </a:r>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sv" dirty="0"/>
              <a:t>Innehåll</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043001" y="2749764"/>
            <a:ext cx="700387" cy="340283"/>
          </a:xfrm>
        </p:spPr>
        <p:txBody>
          <a:bodyPr/>
          <a:lstStyle/>
          <a:p>
            <a:pPr algn="l"/>
            <a:r>
              <a:rPr lang="sv" dirty="0"/>
              <a:t>03</a:t>
            </a:r>
          </a:p>
        </p:txBody>
      </p:sp>
      <p:sp>
        <p:nvSpPr>
          <p:cNvPr id="17" name="Text Placeholder 16">
            <a:extLst>
              <a:ext uri="{FF2B5EF4-FFF2-40B4-BE49-F238E27FC236}">
                <a16:creationId xmlns:a16="http://schemas.microsoft.com/office/drawing/2014/main" id="{3EEE745C-B480-F40C-D80E-DE7C8657394B}"/>
              </a:ext>
            </a:extLst>
          </p:cNvPr>
          <p:cNvSpPr>
            <a:spLocks noGrp="1"/>
          </p:cNvSpPr>
          <p:nvPr>
            <p:ph type="body" sz="quarter" idx="38"/>
          </p:nvPr>
        </p:nvSpPr>
        <p:spPr>
          <a:xfrm>
            <a:off x="1683226" y="2764239"/>
            <a:ext cx="9252000" cy="340283"/>
          </a:xfrm>
        </p:spPr>
        <p:txBody>
          <a:bodyPr/>
          <a:lstStyle/>
          <a:p>
            <a:pPr>
              <a:tabLst>
                <a:tab pos="8577263" algn="l"/>
              </a:tabLst>
            </a:pPr>
            <a:r>
              <a:rPr lang="sv" sz="2400" b="0" i="0" dirty="0">
                <a:solidFill>
                  <a:srgbClr val="382B1B"/>
                </a:solidFill>
                <a:effectLst/>
              </a:rPr>
              <a:t>Att ta risker</a:t>
            </a:r>
            <a:endParaRPr lang="en-US" dirty="0"/>
          </a:p>
        </p:txBody>
      </p:sp>
      <p:sp>
        <p:nvSpPr>
          <p:cNvPr id="37" name="Text Placeholder 10">
            <a:extLst>
              <a:ext uri="{FF2B5EF4-FFF2-40B4-BE49-F238E27FC236}">
                <a16:creationId xmlns:a16="http://schemas.microsoft.com/office/drawing/2014/main" id="{0EFE9529-E8EA-6ADE-8AAE-BC01CCCB8E62}"/>
              </a:ext>
            </a:extLst>
          </p:cNvPr>
          <p:cNvSpPr txBox="1">
            <a:spLocks/>
          </p:cNvSpPr>
          <p:nvPr/>
        </p:nvSpPr>
        <p:spPr>
          <a:xfrm>
            <a:off x="797922" y="5479856"/>
            <a:ext cx="10605183" cy="1082309"/>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ts val="1860"/>
              </a:lnSpc>
              <a:tabLst>
                <a:tab pos="8577263" algn="l"/>
              </a:tabLst>
            </a:pPr>
            <a:endParaRPr lang="en-GB" sz="1800" dirty="0">
              <a:solidFill>
                <a:srgbClr val="94C7B0"/>
              </a:solidFill>
              <a:highlight>
                <a:srgbClr val="94C7B0"/>
              </a:highlight>
            </a:endParaRPr>
          </a:p>
          <a:p>
            <a:pPr algn="just">
              <a:lnSpc>
                <a:spcPts val="1860"/>
              </a:lnSpc>
              <a:tabLst>
                <a:tab pos="8577263" algn="l"/>
              </a:tabLst>
            </a:pPr>
            <a:endParaRPr lang="en-US" sz="1800" dirty="0"/>
          </a:p>
        </p:txBody>
      </p:sp>
      <p:sp>
        <p:nvSpPr>
          <p:cNvPr id="2" name="TextBox 1">
            <a:extLst>
              <a:ext uri="{FF2B5EF4-FFF2-40B4-BE49-F238E27FC236}">
                <a16:creationId xmlns:a16="http://schemas.microsoft.com/office/drawing/2014/main" id="{95C8C671-8839-D62C-657C-A75DD9938526}"/>
              </a:ext>
            </a:extLst>
          </p:cNvPr>
          <p:cNvSpPr txBox="1"/>
          <p:nvPr/>
        </p:nvSpPr>
        <p:spPr>
          <a:xfrm>
            <a:off x="12930494" y="687080"/>
            <a:ext cx="9113520" cy="6170920"/>
          </a:xfrm>
          <a:prstGeom prst="rect">
            <a:avLst/>
          </a:prstGeom>
          <a:noFill/>
        </p:spPr>
        <p:txBody>
          <a:bodyPr wrap="square">
            <a:spAutoFit/>
          </a:bodyPr>
          <a:lstStyle/>
          <a:p>
            <a:pPr>
              <a:lnSpc>
                <a:spcPct val="150000"/>
              </a:lnSpc>
            </a:pPr>
            <a:r>
              <a:rPr lang="sv" sz="1800" b="0" i="0" dirty="0">
                <a:solidFill>
                  <a:srgbClr val="1EB3DD"/>
                </a:solidFill>
                <a:effectLst/>
              </a:rPr>
              <a:t> </a:t>
            </a:r>
          </a:p>
          <a:p>
            <a:pPr>
              <a:lnSpc>
                <a:spcPct val="150000"/>
              </a:lnSpc>
            </a:pPr>
            <a:r>
              <a:rPr lang="sv" dirty="0">
                <a:solidFill>
                  <a:srgbClr val="1EB3DD"/>
                </a:solidFill>
              </a:rPr>
              <a:t>        </a:t>
            </a:r>
            <a:r>
              <a:rPr lang="sv" b="1" dirty="0">
                <a:solidFill>
                  <a:srgbClr val="1EB3DD"/>
                </a:solidFill>
              </a:rPr>
              <a:t>SIDOR</a:t>
            </a:r>
            <a:endParaRPr lang="en-GB" sz="1800" b="1" i="0" dirty="0">
              <a:solidFill>
                <a:srgbClr val="1EB3DD"/>
              </a:solidFill>
              <a:effectLst/>
            </a:endParaRPr>
          </a:p>
          <a:p>
            <a:r>
              <a:rPr lang="sv" dirty="0">
                <a:solidFill>
                  <a:srgbClr val="1EB3DD"/>
                </a:solidFill>
              </a:rPr>
              <a:t>Entreprenörskap är inte ett jobb, det är en livsstil 4-7</a:t>
            </a:r>
          </a:p>
          <a:p>
            <a:r>
              <a:rPr lang="sv" sz="1800" b="0" i="0" dirty="0">
                <a:solidFill>
                  <a:srgbClr val="1EB3DD"/>
                </a:solidFill>
                <a:effectLst/>
              </a:rPr>
              <a:t>8 sätt att öka ditt självförtroende i affärer 8–13</a:t>
            </a:r>
          </a:p>
          <a:p>
            <a:r>
              <a:rPr lang="sv" sz="1800" b="0" i="0" dirty="0">
                <a:solidFill>
                  <a:srgbClr val="1EB3DD"/>
                </a:solidFill>
                <a:effectLst/>
              </a:rPr>
              <a:t>Att ta risker 14–19</a:t>
            </a:r>
          </a:p>
          <a:p>
            <a:r>
              <a:rPr lang="sv" dirty="0">
                <a:solidFill>
                  <a:srgbClr val="1EB3DD"/>
                </a:solidFill>
              </a:rPr>
              <a:t>Bygga motståndskraft - 7 användbara tips och tekniker för att övervinna stress 20–30</a:t>
            </a:r>
          </a:p>
          <a:p>
            <a:r>
              <a:rPr lang="sv" dirty="0">
                <a:solidFill>
                  <a:srgbClr val="1EB3DD"/>
                </a:solidFill>
              </a:rPr>
              <a:t>Definiera framgång 31-41</a:t>
            </a:r>
          </a:p>
          <a:p>
            <a:r>
              <a:rPr lang="sv" dirty="0">
                <a:solidFill>
                  <a:srgbClr val="1EB3DD"/>
                </a:solidFill>
              </a:rPr>
              <a:t>Lär dig att leva med misslyckanden 42-49</a:t>
            </a:r>
          </a:p>
          <a:p>
            <a:r>
              <a:rPr lang="sv" dirty="0">
                <a:solidFill>
                  <a:srgbClr val="1EB3DD"/>
                </a:solidFill>
              </a:rPr>
              <a:t>Hitta lyckan i ditt arbete och din affärsverksamhet 50-58</a:t>
            </a:r>
          </a:p>
          <a:p>
            <a:endParaRPr lang="en-GB" dirty="0">
              <a:solidFill>
                <a:srgbClr val="1EB3DD"/>
              </a:solidFill>
            </a:endParaRPr>
          </a:p>
          <a:p>
            <a:endParaRPr lang="en-GB" sz="1800" b="0" i="0" dirty="0">
              <a:solidFill>
                <a:srgbClr val="1EB3DD"/>
              </a:solidFill>
              <a:effectLst/>
            </a:endParaRPr>
          </a:p>
          <a:p>
            <a:r>
              <a:rPr lang="sv" sz="2000" b="0" i="0" dirty="0">
                <a:solidFill>
                  <a:srgbClr val="142D55"/>
                </a:solidFill>
                <a:effectLst/>
              </a:rPr>
              <a:t>Detta är ditt sista steg på vår EMIMENT-entreprenörskapsresa. Vi avslutar inte med att dela fler affärsråd, utan med att dela de viktigaste verktygen för att förbli motståndskraftig och realistisk. </a:t>
            </a:r>
            <a:r>
              <a:rPr lang="sv" sz="2000" dirty="0">
                <a:solidFill>
                  <a:srgbClr val="142D55"/>
                </a:solidFill>
              </a:rPr>
              <a:t>Din </a:t>
            </a:r>
            <a:r>
              <a:rPr lang="sv" sz="2000" b="0" i="0" dirty="0">
                <a:solidFill>
                  <a:srgbClr val="142D55"/>
                </a:solidFill>
                <a:effectLst/>
              </a:rPr>
              <a:t>plan är aldrig klar. För att hålla dig kvar i branschen behöver du styrka och vision för den givande vägen framåt.</a:t>
            </a:r>
          </a:p>
          <a:p>
            <a:pPr>
              <a:lnSpc>
                <a:spcPct val="150000"/>
              </a:lnSpc>
            </a:pPr>
            <a:r>
              <a:rPr lang="sv" sz="1800" b="0" i="0" dirty="0">
                <a:solidFill>
                  <a:srgbClr val="142D55"/>
                </a:solidFill>
                <a:effectLst/>
              </a:rPr>
              <a:t>  </a:t>
            </a:r>
          </a:p>
          <a:p>
            <a:endParaRPr lang="en-GB" dirty="0">
              <a:solidFill>
                <a:srgbClr val="1EB3DD"/>
              </a:solidFill>
            </a:endParaRPr>
          </a:p>
          <a:p>
            <a:endParaRPr lang="en-GB" sz="1800" b="0" i="0" dirty="0">
              <a:solidFill>
                <a:schemeClr val="accent1"/>
              </a:solidFill>
              <a:effectLst/>
            </a:endParaRPr>
          </a:p>
          <a:p>
            <a:endParaRPr lang="en-GB" sz="1800" b="0" i="0" dirty="0">
              <a:solidFill>
                <a:schemeClr val="accent1"/>
              </a:solidFill>
              <a:effectLst/>
            </a:endParaRPr>
          </a:p>
          <a:p>
            <a:endParaRPr lang="en-GB" sz="1800" b="0" i="0" dirty="0">
              <a:solidFill>
                <a:schemeClr val="accent1"/>
              </a:solidFill>
              <a:effectLst/>
            </a:endParaRPr>
          </a:p>
        </p:txBody>
      </p:sp>
      <p:sp>
        <p:nvSpPr>
          <p:cNvPr id="3" name="Text Placeholder 11">
            <a:extLst>
              <a:ext uri="{FF2B5EF4-FFF2-40B4-BE49-F238E27FC236}">
                <a16:creationId xmlns:a16="http://schemas.microsoft.com/office/drawing/2014/main" id="{14BB8E82-1B3A-98BE-7982-A0B2786F34D6}"/>
              </a:ext>
            </a:extLst>
          </p:cNvPr>
          <p:cNvSpPr txBox="1">
            <a:spLocks/>
          </p:cNvSpPr>
          <p:nvPr/>
        </p:nvSpPr>
        <p:spPr>
          <a:xfrm>
            <a:off x="1043001" y="3779046"/>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sv" dirty="0"/>
              <a:t>05</a:t>
            </a:r>
          </a:p>
        </p:txBody>
      </p:sp>
      <p:sp>
        <p:nvSpPr>
          <p:cNvPr id="4" name="Text Placeholder 12">
            <a:extLst>
              <a:ext uri="{FF2B5EF4-FFF2-40B4-BE49-F238E27FC236}">
                <a16:creationId xmlns:a16="http://schemas.microsoft.com/office/drawing/2014/main" id="{123AD0F2-5FA4-5C82-572C-CB5E14C4FCE5}"/>
              </a:ext>
            </a:extLst>
          </p:cNvPr>
          <p:cNvSpPr txBox="1">
            <a:spLocks/>
          </p:cNvSpPr>
          <p:nvPr/>
        </p:nvSpPr>
        <p:spPr>
          <a:xfrm>
            <a:off x="1683226" y="3790395"/>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sv" sz="2400" dirty="0"/>
              <a:t>Definiera framgång</a:t>
            </a:r>
            <a:endParaRPr lang="en-US" dirty="0"/>
          </a:p>
        </p:txBody>
      </p:sp>
      <p:sp>
        <p:nvSpPr>
          <p:cNvPr id="5" name="Text Placeholder 13">
            <a:extLst>
              <a:ext uri="{FF2B5EF4-FFF2-40B4-BE49-F238E27FC236}">
                <a16:creationId xmlns:a16="http://schemas.microsoft.com/office/drawing/2014/main" id="{F9D09B95-4E99-0AB7-F209-6EBE60C4E839}"/>
              </a:ext>
            </a:extLst>
          </p:cNvPr>
          <p:cNvSpPr txBox="1">
            <a:spLocks/>
          </p:cNvSpPr>
          <p:nvPr/>
        </p:nvSpPr>
        <p:spPr>
          <a:xfrm>
            <a:off x="1043001" y="4808326"/>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sv" dirty="0"/>
              <a:t>07</a:t>
            </a:r>
          </a:p>
        </p:txBody>
      </p:sp>
      <p:sp>
        <p:nvSpPr>
          <p:cNvPr id="6" name="Text Placeholder 14">
            <a:extLst>
              <a:ext uri="{FF2B5EF4-FFF2-40B4-BE49-F238E27FC236}">
                <a16:creationId xmlns:a16="http://schemas.microsoft.com/office/drawing/2014/main" id="{1FB5C4BA-24AB-5809-3839-146E51FA66DB}"/>
              </a:ext>
            </a:extLst>
          </p:cNvPr>
          <p:cNvSpPr txBox="1">
            <a:spLocks/>
          </p:cNvSpPr>
          <p:nvPr/>
        </p:nvSpPr>
        <p:spPr>
          <a:xfrm>
            <a:off x="1683226" y="4821239"/>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sv" sz="2400" dirty="0"/>
              <a:t>Hitta lyckan i ditt arbete och din affärsverksamhet</a:t>
            </a:r>
            <a:endParaRPr lang="en-US" dirty="0"/>
          </a:p>
        </p:txBody>
      </p:sp>
      <p:sp>
        <p:nvSpPr>
          <p:cNvPr id="8" name="Text Placeholder 15">
            <a:extLst>
              <a:ext uri="{FF2B5EF4-FFF2-40B4-BE49-F238E27FC236}">
                <a16:creationId xmlns:a16="http://schemas.microsoft.com/office/drawing/2014/main" id="{9B01CD32-94EA-A2D0-482B-23B81317AB37}"/>
              </a:ext>
            </a:extLst>
          </p:cNvPr>
          <p:cNvSpPr txBox="1">
            <a:spLocks/>
          </p:cNvSpPr>
          <p:nvPr/>
        </p:nvSpPr>
        <p:spPr>
          <a:xfrm>
            <a:off x="1043001" y="4293687"/>
            <a:ext cx="700387" cy="34028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a:buNone/>
              <a:defRPr sz="3200" b="1" kern="1200" baseline="0">
                <a:solidFill>
                  <a:srgbClr val="94C7B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l"/>
            <a:r>
              <a:rPr lang="sv" dirty="0"/>
              <a:t>06</a:t>
            </a:r>
          </a:p>
        </p:txBody>
      </p:sp>
      <p:sp>
        <p:nvSpPr>
          <p:cNvPr id="9" name="Text Placeholder 16">
            <a:extLst>
              <a:ext uri="{FF2B5EF4-FFF2-40B4-BE49-F238E27FC236}">
                <a16:creationId xmlns:a16="http://schemas.microsoft.com/office/drawing/2014/main" id="{1EE7E98E-BAA6-29E1-B131-C74C79665751}"/>
              </a:ext>
            </a:extLst>
          </p:cNvPr>
          <p:cNvSpPr txBox="1">
            <a:spLocks/>
          </p:cNvSpPr>
          <p:nvPr/>
        </p:nvSpPr>
        <p:spPr>
          <a:xfrm>
            <a:off x="1683226" y="4305817"/>
            <a:ext cx="9252000" cy="34028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tabLst>
                <a:tab pos="8577263" algn="l"/>
              </a:tabLst>
            </a:pPr>
            <a:r>
              <a:rPr lang="sv" sz="2400" dirty="0"/>
              <a:t>Lär dig att leva med misslyckanden</a:t>
            </a:r>
            <a:endParaRPr lang="en-US" dirty="0"/>
          </a:p>
        </p:txBody>
      </p:sp>
      <p:pic>
        <p:nvPicPr>
          <p:cNvPr id="18" name="Picture 17">
            <a:extLst>
              <a:ext uri="{FF2B5EF4-FFF2-40B4-BE49-F238E27FC236}">
                <a16:creationId xmlns:a16="http://schemas.microsoft.com/office/drawing/2014/main" id="{AE8E4E41-A13E-91AF-3C2F-328FEB45A5AC}"/>
              </a:ext>
            </a:extLst>
          </p:cNvPr>
          <p:cNvPicPr>
            <a:picLocks noChangeAspect="1"/>
          </p:cNvPicPr>
          <p:nvPr/>
        </p:nvPicPr>
        <p:blipFill>
          <a:blip r:embed="rId2"/>
          <a:srcRect r="79788"/>
          <a:stretch>
            <a:fillRect/>
          </a:stretch>
        </p:blipFill>
        <p:spPr>
          <a:xfrm>
            <a:off x="662690" y="5504123"/>
            <a:ext cx="1929081" cy="1112173"/>
          </a:xfrm>
          <a:prstGeom prst="rect">
            <a:avLst/>
          </a:prstGeom>
        </p:spPr>
      </p:pic>
      <p:pic>
        <p:nvPicPr>
          <p:cNvPr id="19" name="Picture 18">
            <a:extLst>
              <a:ext uri="{FF2B5EF4-FFF2-40B4-BE49-F238E27FC236}">
                <a16:creationId xmlns:a16="http://schemas.microsoft.com/office/drawing/2014/main" id="{F250BFF4-672F-DAFE-D7AB-BB004795A8DB}"/>
              </a:ext>
            </a:extLst>
          </p:cNvPr>
          <p:cNvPicPr>
            <a:picLocks noChangeAspect="1"/>
          </p:cNvPicPr>
          <p:nvPr/>
        </p:nvPicPr>
        <p:blipFill>
          <a:blip r:embed="rId3"/>
          <a:stretch>
            <a:fillRect/>
          </a:stretch>
        </p:blipFill>
        <p:spPr>
          <a:xfrm>
            <a:off x="2527703" y="5756029"/>
            <a:ext cx="9128469" cy="919659"/>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264860" y="378372"/>
            <a:ext cx="12416921" cy="1126708"/>
          </a:xfrm>
        </p:spPr>
        <p:txBody>
          <a:bodyPr/>
          <a:lstStyle/>
          <a:p>
            <a:r>
              <a:rPr lang="sv" dirty="0"/>
              <a:t>LIVSMEDEL OCH DRYCKER: EN 3-STEGSPROCESS FÖR RISKHANTERING</a:t>
            </a:r>
            <a:endParaRPr lang="bs-Latn-BA" dirty="0"/>
          </a:p>
        </p:txBody>
      </p:sp>
      <p:sp>
        <p:nvSpPr>
          <p:cNvPr id="5" name="Text Placeholder 4">
            <a:extLst>
              <a:ext uri="{FF2B5EF4-FFF2-40B4-BE49-F238E27FC236}">
                <a16:creationId xmlns:a16="http://schemas.microsoft.com/office/drawing/2014/main" id="{7FB70BDF-E364-2231-73AD-C2C21B3F0BCB}"/>
              </a:ext>
            </a:extLst>
          </p:cNvPr>
          <p:cNvSpPr>
            <a:spLocks noGrp="1"/>
          </p:cNvSpPr>
          <p:nvPr>
            <p:ph type="body" sz="quarter" idx="14"/>
          </p:nvPr>
        </p:nvSpPr>
        <p:spPr>
          <a:xfrm>
            <a:off x="448265" y="1807615"/>
            <a:ext cx="11098400" cy="4672013"/>
          </a:xfrm>
        </p:spPr>
        <p:txBody>
          <a:bodyPr/>
          <a:lstStyle/>
          <a:p>
            <a:pPr>
              <a:buClr>
                <a:srgbClr val="B6D1E1"/>
              </a:buClr>
            </a:pPr>
            <a:r>
              <a:rPr lang="sv" dirty="0"/>
              <a:t>En artikel med titeln </a:t>
            </a:r>
            <a:r>
              <a:rPr lang="sv" dirty="0">
                <a:hlinkClick r:id="rId2"/>
              </a:rPr>
              <a:t>Mat och dryck: En trestegsprocess för riskhantering | Woodruff Sawyer </a:t>
            </a:r>
            <a:r>
              <a:rPr lang="sv" dirty="0"/>
              <a:t>beskriver ett enkelt ramverk anpassat för livsmedels- och dryckesföretag som marknadsstånd, cateringföretag eller småskaliga produktionsenheter.</a:t>
            </a:r>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endParaRPr lang="en-US" dirty="0"/>
          </a:p>
        </p:txBody>
      </p:sp>
      <p:sp>
        <p:nvSpPr>
          <p:cNvPr id="3" name="TextBox 2">
            <a:extLst>
              <a:ext uri="{FF2B5EF4-FFF2-40B4-BE49-F238E27FC236}">
                <a16:creationId xmlns:a16="http://schemas.microsoft.com/office/drawing/2014/main" id="{E6244E76-78A1-1528-36FB-422A289C5A8D}"/>
              </a:ext>
            </a:extLst>
          </p:cNvPr>
          <p:cNvSpPr txBox="1"/>
          <p:nvPr/>
        </p:nvSpPr>
        <p:spPr>
          <a:xfrm>
            <a:off x="4353910" y="2817790"/>
            <a:ext cx="3484179" cy="3477875"/>
          </a:xfrm>
          <a:prstGeom prst="rect">
            <a:avLst/>
          </a:prstGeom>
          <a:solidFill>
            <a:srgbClr val="B6D1E1"/>
          </a:solidFill>
        </p:spPr>
        <p:txBody>
          <a:bodyPr wrap="square">
            <a:spAutoFit/>
          </a:bodyPr>
          <a:lstStyle/>
          <a:p>
            <a:pPr>
              <a:buClr>
                <a:srgbClr val="B6D1E1"/>
              </a:buClr>
            </a:pPr>
            <a:r>
              <a:rPr lang="sv" sz="2200" b="1" dirty="0">
                <a:solidFill>
                  <a:schemeClr val="bg1"/>
                </a:solidFill>
              </a:rPr>
              <a:t>2. Bedöm riskpåverkan och sannolikhet</a:t>
            </a:r>
          </a:p>
          <a:p>
            <a:pPr>
              <a:buClr>
                <a:srgbClr val="B6D1E1"/>
              </a:buClr>
            </a:pPr>
            <a:r>
              <a:rPr lang="sv" sz="2200" dirty="0"/>
              <a:t>Utvärdera hur sannolik varje risk är och vilken inverkan den kan ha – på kunder, vinster, verksamheter eller rykte. Denna prioritering hjälper dig att fokusera din tid och dina resurser där de är viktigast.</a:t>
            </a:r>
          </a:p>
        </p:txBody>
      </p:sp>
      <p:sp>
        <p:nvSpPr>
          <p:cNvPr id="6" name="TextBox 5">
            <a:extLst>
              <a:ext uri="{FF2B5EF4-FFF2-40B4-BE49-F238E27FC236}">
                <a16:creationId xmlns:a16="http://schemas.microsoft.com/office/drawing/2014/main" id="{03431564-E4B3-1033-43AD-A26EA8848397}"/>
              </a:ext>
            </a:extLst>
          </p:cNvPr>
          <p:cNvSpPr txBox="1"/>
          <p:nvPr/>
        </p:nvSpPr>
        <p:spPr>
          <a:xfrm>
            <a:off x="678969" y="2817790"/>
            <a:ext cx="3484179" cy="3477875"/>
          </a:xfrm>
          <a:prstGeom prst="rect">
            <a:avLst/>
          </a:prstGeom>
          <a:solidFill>
            <a:srgbClr val="E6C8C7"/>
          </a:solidFill>
        </p:spPr>
        <p:txBody>
          <a:bodyPr wrap="square">
            <a:spAutoFit/>
          </a:bodyPr>
          <a:lstStyle/>
          <a:p>
            <a:pPr>
              <a:buClr>
                <a:srgbClr val="B6D1E1"/>
              </a:buClr>
            </a:pPr>
            <a:r>
              <a:rPr lang="sv" sz="2200" b="1" dirty="0">
                <a:solidFill>
                  <a:schemeClr val="bg1"/>
                </a:solidFill>
              </a:rPr>
              <a:t>1. Identifiera risker</a:t>
            </a:r>
          </a:p>
          <a:p>
            <a:pPr>
              <a:buClr>
                <a:srgbClr val="B6D1E1"/>
              </a:buClr>
            </a:pPr>
            <a:r>
              <a:rPr lang="sv" sz="2200" dirty="0"/>
              <a:t>Förstå de unika hot som ditt företag står inför. Dessa kan inkludera problem med livsmedelssäkerheten, utrustningshaveri, låg försäljning, leveransproblem (som ingrediensbrist) eller bristande efterlevnad av regelverk.</a:t>
            </a:r>
          </a:p>
          <a:p>
            <a:pPr>
              <a:buClr>
                <a:srgbClr val="B6D1E1"/>
              </a:buClr>
            </a:pPr>
            <a:endParaRPr lang="en-GB" sz="2200" dirty="0"/>
          </a:p>
        </p:txBody>
      </p:sp>
      <p:sp>
        <p:nvSpPr>
          <p:cNvPr id="7" name="TextBox 6">
            <a:extLst>
              <a:ext uri="{FF2B5EF4-FFF2-40B4-BE49-F238E27FC236}">
                <a16:creationId xmlns:a16="http://schemas.microsoft.com/office/drawing/2014/main" id="{AB6E52F2-4CBF-1E05-4A17-86468BD48312}"/>
              </a:ext>
            </a:extLst>
          </p:cNvPr>
          <p:cNvSpPr txBox="1"/>
          <p:nvPr/>
        </p:nvSpPr>
        <p:spPr>
          <a:xfrm>
            <a:off x="8157867" y="2817790"/>
            <a:ext cx="3849151" cy="3477875"/>
          </a:xfrm>
          <a:prstGeom prst="rect">
            <a:avLst/>
          </a:prstGeom>
          <a:solidFill>
            <a:srgbClr val="84BFA4"/>
          </a:solidFill>
        </p:spPr>
        <p:txBody>
          <a:bodyPr wrap="square">
            <a:spAutoFit/>
          </a:bodyPr>
          <a:lstStyle/>
          <a:p>
            <a:r>
              <a:rPr lang="sv" sz="2200" b="1" dirty="0"/>
              <a:t>3. Hantera risker strategiskt </a:t>
            </a:r>
            <a:br>
              <a:rPr lang="en-GB" sz="2200" dirty="0"/>
            </a:br>
            <a:r>
              <a:rPr lang="sv" sz="2200" dirty="0"/>
              <a:t>Välj om du ska:</a:t>
            </a:r>
          </a:p>
          <a:p>
            <a:r>
              <a:rPr lang="sv" sz="2200" b="1" dirty="0"/>
              <a:t>Undvik </a:t>
            </a:r>
            <a:r>
              <a:rPr lang="sv" sz="2200" dirty="0"/>
              <a:t>(sluta göra riskabla saker)</a:t>
            </a:r>
          </a:p>
          <a:p>
            <a:r>
              <a:rPr lang="sv" sz="2200" b="1" dirty="0"/>
              <a:t>Kontroll </a:t>
            </a:r>
            <a:r>
              <a:rPr lang="sv" sz="2200" dirty="0"/>
              <a:t>(implementera säkerhetsrutiner, kvalitetskontroller, HACCP)</a:t>
            </a:r>
          </a:p>
          <a:p>
            <a:r>
              <a:rPr lang="sv" sz="2200" b="1" dirty="0"/>
              <a:t>Överför </a:t>
            </a:r>
            <a:r>
              <a:rPr lang="sv" sz="2200" dirty="0"/>
              <a:t>(teckna försäkring, dela ansvaret med partners)</a:t>
            </a:r>
          </a:p>
          <a:p>
            <a:r>
              <a:rPr lang="sv" sz="2200" b="1" dirty="0"/>
              <a:t>Acceptera </a:t>
            </a:r>
            <a:r>
              <a:rPr lang="sv" sz="2200" dirty="0"/>
              <a:t>(förbered dig på små risker med låg påverkan)</a:t>
            </a:r>
          </a:p>
        </p:txBody>
      </p:sp>
    </p:spTree>
    <p:extLst>
      <p:ext uri="{BB962C8B-B14F-4D97-AF65-F5344CB8AC3E}">
        <p14:creationId xmlns:p14="http://schemas.microsoft.com/office/powerpoint/2010/main" val="271160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3B214D-5845-AC21-7349-37E486C4F754}"/>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2D61C0DC-4FA3-FDDA-5350-8A4366C841C2}"/>
              </a:ext>
            </a:extLst>
          </p:cNvPr>
          <p:cNvSpPr>
            <a:spLocks noGrp="1"/>
          </p:cNvSpPr>
          <p:nvPr>
            <p:ph type="body" sz="quarter" idx="27"/>
          </p:nvPr>
        </p:nvSpPr>
        <p:spPr/>
        <p:txBody>
          <a:bodyPr/>
          <a:lstStyle/>
          <a:p>
            <a:r>
              <a:rPr lang="sv" dirty="0"/>
              <a:t>SPECIELL RIKTLINJ FÖR LIVSMEDELSSÄKERHET</a:t>
            </a:r>
          </a:p>
        </p:txBody>
      </p:sp>
      <p:sp>
        <p:nvSpPr>
          <p:cNvPr id="8" name="Text Placeholder 7">
            <a:extLst>
              <a:ext uri="{FF2B5EF4-FFF2-40B4-BE49-F238E27FC236}">
                <a16:creationId xmlns:a16="http://schemas.microsoft.com/office/drawing/2014/main" id="{2EBF844E-A08B-E6B9-CCFD-73E7BE3FD4B7}"/>
              </a:ext>
            </a:extLst>
          </p:cNvPr>
          <p:cNvSpPr>
            <a:spLocks noGrp="1"/>
          </p:cNvSpPr>
          <p:nvPr>
            <p:ph type="body" sz="quarter" idx="14"/>
          </p:nvPr>
        </p:nvSpPr>
        <p:spPr>
          <a:xfrm>
            <a:off x="429344" y="1485900"/>
            <a:ext cx="11483081" cy="4729163"/>
          </a:xfrm>
        </p:spPr>
        <p:txBody>
          <a:bodyPr/>
          <a:lstStyle/>
          <a:p>
            <a:pPr algn="ctr">
              <a:buClr>
                <a:srgbClr val="B6D1E1"/>
              </a:buClr>
            </a:pPr>
            <a:r>
              <a:rPr lang="sv" b="1" dirty="0">
                <a:highlight>
                  <a:srgbClr val="B6D1E1"/>
                </a:highlight>
              </a:rPr>
              <a:t>FORSKA OCH TILLÄMPA EU- OCH LANDSPECIFIKA RIKTLINJER OM LIVSMEDELSÄKERHET</a:t>
            </a:r>
            <a:r>
              <a:rPr lang="sv" dirty="0"/>
              <a:t> </a:t>
            </a:r>
          </a:p>
          <a:p>
            <a:pPr>
              <a:buClr>
                <a:srgbClr val="B6D1E1"/>
              </a:buClr>
            </a:pPr>
            <a:endParaRPr lang="en-US" dirty="0"/>
          </a:p>
          <a:p>
            <a:r>
              <a:rPr lang="sv" dirty="0"/>
              <a:t>För företag som hanterar och säljer livsmedel är livsmedelssäkerhet en stor risk – både juridiskt och för kundernas hälsa:</a:t>
            </a:r>
          </a:p>
          <a:p>
            <a:endParaRPr lang="en-IE" dirty="0"/>
          </a:p>
          <a:p>
            <a:r>
              <a:rPr lang="sv" b="1" dirty="0"/>
              <a:t>Riskbedömning för livsmedelssäkerhet </a:t>
            </a:r>
            <a:r>
              <a:rPr lang="sv" dirty="0"/>
              <a:t>(enligt system som HACCP eller ISO 22000) omfattar:</a:t>
            </a:r>
          </a:p>
          <a:p>
            <a:pPr marL="800100" lvl="1" indent="-342900" algn="l">
              <a:buFont typeface="Arial" panose="020B0604020202020204" pitchFamily="34" charset="0"/>
              <a:buChar char="•"/>
            </a:pPr>
            <a:r>
              <a:rPr lang="sv" dirty="0"/>
              <a:t>Identifiera faror (biologiska, kemiska, fysiska)</a:t>
            </a:r>
          </a:p>
          <a:p>
            <a:pPr marL="800100" lvl="1" indent="-342900" algn="l">
              <a:buFont typeface="Arial" panose="020B0604020202020204" pitchFamily="34" charset="0"/>
              <a:buChar char="•"/>
            </a:pPr>
            <a:r>
              <a:rPr lang="sv" dirty="0"/>
              <a:t>Utvärdera hur sannolika de är och deras allvarlighetsgrad</a:t>
            </a:r>
          </a:p>
          <a:p>
            <a:pPr marL="800100" lvl="1" indent="-342900" algn="l">
              <a:buFont typeface="Arial" panose="020B0604020202020204" pitchFamily="34" charset="0"/>
              <a:buChar char="•"/>
            </a:pPr>
            <a:r>
              <a:rPr lang="sv" dirty="0"/>
              <a:t>Att sätta kontrollpunkter för att förebygga risker</a:t>
            </a:r>
          </a:p>
          <a:p>
            <a:pPr lvl="1" algn="l"/>
            <a:endParaRPr lang="en-IE" dirty="0"/>
          </a:p>
          <a:p>
            <a:pPr marL="0" lvl="1" algn="l"/>
            <a:r>
              <a:rPr lang="sv" b="1" dirty="0"/>
              <a:t>Internationella standarder för livsmedelssäkerhet </a:t>
            </a:r>
            <a:r>
              <a:rPr lang="sv" dirty="0"/>
              <a:t>(som ISO 22000) ger ett strukturerat sätt att bygga och hantera dessa säkerhetssystem, vilket säkerställer spårbarhet, kvalitetsregister och leverantörskontroller.</a:t>
            </a:r>
          </a:p>
          <a:p>
            <a:pPr>
              <a:buClr>
                <a:srgbClr val="B6D1E1"/>
              </a:buClr>
            </a:pPr>
            <a:endParaRPr lang="en-US" dirty="0"/>
          </a:p>
          <a:p>
            <a:pPr marL="407988">
              <a:buClr>
                <a:srgbClr val="B6D1E1"/>
              </a:buClr>
            </a:pPr>
            <a:endParaRPr lang="en-US" dirty="0"/>
          </a:p>
          <a:p>
            <a:pPr>
              <a:buClr>
                <a:srgbClr val="B6D1E1"/>
              </a:buClr>
            </a:pPr>
            <a:endParaRPr lang="en-US" dirty="0"/>
          </a:p>
          <a:p>
            <a:pPr marL="407988">
              <a:buClr>
                <a:srgbClr val="B6D1E1"/>
              </a:buClr>
            </a:pPr>
            <a:endParaRPr lang="en-US" dirty="0"/>
          </a:p>
          <a:p>
            <a:pPr>
              <a:buClr>
                <a:srgbClr val="B6D1E1"/>
              </a:buClr>
            </a:pPr>
            <a:endParaRPr lang="en-US" dirty="0"/>
          </a:p>
        </p:txBody>
      </p:sp>
    </p:spTree>
    <p:extLst>
      <p:ext uri="{BB962C8B-B14F-4D97-AF65-F5344CB8AC3E}">
        <p14:creationId xmlns:p14="http://schemas.microsoft.com/office/powerpoint/2010/main" val="599182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94926-A531-EA99-6231-15A0B68FF77A}"/>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3063E95A-41F7-6E40-050F-25B44FA8F214}"/>
              </a:ext>
            </a:extLst>
          </p:cNvPr>
          <p:cNvSpPr>
            <a:spLocks noGrp="1"/>
          </p:cNvSpPr>
          <p:nvPr>
            <p:ph type="body" sz="quarter" idx="27"/>
          </p:nvPr>
        </p:nvSpPr>
        <p:spPr/>
        <p:txBody>
          <a:bodyPr/>
          <a:lstStyle/>
          <a:p>
            <a:r>
              <a:rPr lang="sv" dirty="0"/>
              <a:t>VARFÖR ÄR RISK VIKTIGT?</a:t>
            </a:r>
          </a:p>
        </p:txBody>
      </p:sp>
      <p:sp>
        <p:nvSpPr>
          <p:cNvPr id="8" name="Text Placeholder 7">
            <a:extLst>
              <a:ext uri="{FF2B5EF4-FFF2-40B4-BE49-F238E27FC236}">
                <a16:creationId xmlns:a16="http://schemas.microsoft.com/office/drawing/2014/main" id="{57A246A3-2601-0044-DF30-0DC3ED56504E}"/>
              </a:ext>
            </a:extLst>
          </p:cNvPr>
          <p:cNvSpPr>
            <a:spLocks noGrp="1"/>
          </p:cNvSpPr>
          <p:nvPr>
            <p:ph type="body" sz="quarter" idx="14"/>
          </p:nvPr>
        </p:nvSpPr>
        <p:spPr>
          <a:xfrm>
            <a:off x="299504" y="1347164"/>
            <a:ext cx="11483081" cy="4729163"/>
          </a:xfrm>
        </p:spPr>
        <p:txBody>
          <a:bodyPr/>
          <a:lstStyle/>
          <a:p>
            <a:pPr>
              <a:buClr>
                <a:srgbClr val="B6D1E1"/>
              </a:buClr>
            </a:pPr>
            <a:r>
              <a:rPr lang="sv" b="1" dirty="0"/>
              <a:t>Marginalerna i livsmedelsföretag är knappa, och misstag kan bli kostsamma.</a:t>
            </a:r>
          </a:p>
          <a:p>
            <a:pPr>
              <a:buClr>
                <a:srgbClr val="B6D1E1"/>
              </a:buClr>
            </a:pPr>
            <a:r>
              <a:rPr lang="sv" dirty="0"/>
              <a:t>En tydlig riskplan hjälper dig att följa säkerhetslagar, skydda kunder och undvika matsvinn</a:t>
            </a:r>
          </a:p>
          <a:p>
            <a:pPr>
              <a:buClr>
                <a:srgbClr val="B6D1E1"/>
              </a:buClr>
            </a:pPr>
            <a:r>
              <a:rPr lang="sv" dirty="0"/>
              <a:t>Det skyddar ditt rykte eftersom konsumenterna litar på dig när de ser tydliga säkerhetsåtgärder. Det hjälper dig att planera för oväntade situationer, som en lugn marknadsdag eller ett strömavbrott.</a:t>
            </a:r>
          </a:p>
          <a:p>
            <a:pPr>
              <a:buClr>
                <a:srgbClr val="B6D1E1"/>
              </a:buClr>
            </a:pPr>
            <a:endParaRPr lang="en-GB" dirty="0"/>
          </a:p>
          <a:p>
            <a:pPr>
              <a:buClr>
                <a:srgbClr val="B6D1E1"/>
              </a:buClr>
            </a:pPr>
            <a:r>
              <a:rPr lang="sv" b="1" dirty="0"/>
              <a:t>I praktiken: En enkel riskverktygslåda</a:t>
            </a:r>
          </a:p>
          <a:p>
            <a:pPr marL="342900" indent="-342900">
              <a:buClr>
                <a:srgbClr val="B6D1E1"/>
              </a:buClr>
              <a:buFont typeface="Arial" panose="020B0604020202020204" pitchFamily="34" charset="0"/>
              <a:buChar char="•"/>
            </a:pPr>
            <a:r>
              <a:rPr lang="sv" b="1" dirty="0"/>
              <a:t>Börja med en checklista </a:t>
            </a:r>
            <a:r>
              <a:rPr lang="sv" dirty="0"/>
              <a:t>: Lista vanliga risker – matförstöring, saknade ingredienser, låg försäljning, transportproblem, böter</a:t>
            </a:r>
          </a:p>
          <a:p>
            <a:pPr marL="342900" indent="-342900">
              <a:buClr>
                <a:srgbClr val="B6D1E1"/>
              </a:buClr>
              <a:buFont typeface="Arial" panose="020B0604020202020204" pitchFamily="34" charset="0"/>
              <a:buChar char="•"/>
            </a:pPr>
            <a:endParaRPr lang="en-GB" dirty="0"/>
          </a:p>
          <a:p>
            <a:pPr marL="342900" indent="-342900">
              <a:buClr>
                <a:srgbClr val="B6D1E1"/>
              </a:buClr>
              <a:buFont typeface="Arial" panose="020B0604020202020204" pitchFamily="34" charset="0"/>
              <a:buChar char="•"/>
            </a:pPr>
            <a:r>
              <a:rPr lang="sv" b="1" dirty="0"/>
              <a:t>Betygsätt varje på skalan 1–5: </a:t>
            </a:r>
            <a:r>
              <a:rPr lang="sv" dirty="0"/>
              <a:t>Hur troligt är det? Hur allvarligt kan det skada verksamheten?</a:t>
            </a:r>
          </a:p>
          <a:p>
            <a:pPr marL="342900" indent="-342900">
              <a:buClr>
                <a:srgbClr val="B6D1E1"/>
              </a:buClr>
              <a:buFont typeface="Arial" panose="020B0604020202020204" pitchFamily="34" charset="0"/>
              <a:buChar char="•"/>
            </a:pPr>
            <a:endParaRPr lang="en-GB" dirty="0"/>
          </a:p>
          <a:p>
            <a:pPr marL="342900" indent="-342900">
              <a:buClr>
                <a:srgbClr val="B6D1E1"/>
              </a:buClr>
              <a:buFont typeface="Arial" panose="020B0604020202020204" pitchFamily="34" charset="0"/>
              <a:buChar char="•"/>
            </a:pPr>
            <a:r>
              <a:rPr lang="sv" b="1" dirty="0"/>
              <a:t>Lägg till åtgärder:</a:t>
            </a:r>
          </a:p>
          <a:p>
            <a:pPr marL="800100" lvl="1" indent="-342900" algn="l">
              <a:buClr>
                <a:srgbClr val="B6D1E1"/>
              </a:buClr>
              <a:buFont typeface="Arial" panose="020B0604020202020204" pitchFamily="34" charset="0"/>
              <a:buChar char="•"/>
            </a:pPr>
            <a:r>
              <a:rPr lang="sv" dirty="0"/>
              <a:t>Hög risk: implementera strängare rutiner för livsmedelssäkerhet, kylkontroller</a:t>
            </a:r>
          </a:p>
          <a:p>
            <a:pPr marL="800100" lvl="1" indent="-342900" algn="l">
              <a:buClr>
                <a:srgbClr val="B6D1E1"/>
              </a:buClr>
              <a:buFont typeface="Arial" panose="020B0604020202020204" pitchFamily="34" charset="0"/>
              <a:buChar char="•"/>
            </a:pPr>
            <a:r>
              <a:rPr lang="sv" dirty="0"/>
              <a:t>Medelrisk: överväg försäkringsskydd</a:t>
            </a:r>
          </a:p>
          <a:p>
            <a:pPr marL="800100" lvl="1" indent="-342900" algn="l">
              <a:buClr>
                <a:srgbClr val="B6D1E1"/>
              </a:buClr>
              <a:buFont typeface="Arial" panose="020B0604020202020204" pitchFamily="34" charset="0"/>
              <a:buChar char="•"/>
            </a:pPr>
            <a:r>
              <a:rPr lang="sv" dirty="0"/>
              <a:t>Låg risk: övervaka och återbesök efter en månad</a:t>
            </a:r>
            <a:endParaRPr lang="sv" dirty="0">
              <a:ea typeface="Calibri"/>
              <a:cs typeface="Calibri"/>
            </a:endParaRPr>
          </a:p>
          <a:p>
            <a:pPr marL="342900" indent="-342900">
              <a:buClr>
                <a:srgbClr val="B6D1E1"/>
              </a:buClr>
              <a:buFont typeface="Arial" panose="020B0604020202020204" pitchFamily="34" charset="0"/>
              <a:buChar char="•"/>
            </a:pPr>
            <a:r>
              <a:rPr lang="sv" b="1" dirty="0"/>
              <a:t>Granska varje månad: </a:t>
            </a:r>
            <a:r>
              <a:rPr lang="sv" dirty="0"/>
              <a:t>Särskilt när du lägger till en ny rätt, öppnar ett stånd eller byter leverantör</a:t>
            </a:r>
            <a:endParaRPr lang="en-US" dirty="0"/>
          </a:p>
          <a:p>
            <a:pPr marL="750570" indent="-342900">
              <a:buClr>
                <a:srgbClr val="B6D1E1"/>
              </a:buClr>
              <a:buFont typeface="Arial" panose="020B0604020202020204" pitchFamily="34" charset="0"/>
              <a:buChar char="•"/>
            </a:pPr>
            <a:endParaRPr lang="en-US" dirty="0">
              <a:ea typeface="Calibri" panose="020F0502020204030204"/>
              <a:cs typeface="Calibri" panose="020F0502020204030204"/>
            </a:endParaRPr>
          </a:p>
          <a:p>
            <a:pPr marL="342900" indent="-342900">
              <a:buClr>
                <a:srgbClr val="B6D1E1"/>
              </a:buClr>
              <a:buFont typeface="Arial" panose="020B0604020202020204" pitchFamily="34" charset="0"/>
              <a:buChar char="•"/>
            </a:pPr>
            <a:endParaRPr lang="en-US" dirty="0"/>
          </a:p>
          <a:p>
            <a:pPr marL="407670">
              <a:buClr>
                <a:srgbClr val="B6D1E1"/>
              </a:buClr>
            </a:pPr>
            <a:endParaRPr lang="en-US" dirty="0">
              <a:ea typeface="Calibri" panose="020F0502020204030204"/>
              <a:cs typeface="Calibri" panose="020F0502020204030204"/>
            </a:endParaRPr>
          </a:p>
          <a:p>
            <a:pPr>
              <a:buClr>
                <a:srgbClr val="B6D1E1"/>
              </a:buClr>
            </a:pPr>
            <a:endParaRPr lang="en-US" dirty="0"/>
          </a:p>
        </p:txBody>
      </p:sp>
    </p:spTree>
    <p:extLst>
      <p:ext uri="{BB962C8B-B14F-4D97-AF65-F5344CB8AC3E}">
        <p14:creationId xmlns:p14="http://schemas.microsoft.com/office/powerpoint/2010/main" val="765877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2653553"/>
            <a:ext cx="6147263" cy="2163376"/>
          </a:xfrm>
        </p:spPr>
        <p:txBody>
          <a:bodyPr>
            <a:normAutofit/>
          </a:bodyPr>
          <a:lstStyle/>
          <a:p>
            <a:r>
              <a:rPr lang="sv" dirty="0"/>
              <a:t>BYGGA MOTSTÅNDSKRAFT</a:t>
            </a:r>
            <a:endParaRPr lang="en-GB"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04</a:t>
            </a:r>
          </a:p>
        </p:txBody>
      </p:sp>
    </p:spTree>
    <p:extLst>
      <p:ext uri="{BB962C8B-B14F-4D97-AF65-F5344CB8AC3E}">
        <p14:creationId xmlns:p14="http://schemas.microsoft.com/office/powerpoint/2010/main" val="1157451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ATT ÖVERVINNA STRESS</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34233" y="1448316"/>
            <a:ext cx="5545429" cy="4351563"/>
          </a:xfrm>
        </p:spPr>
        <p:txBody>
          <a:bodyPr/>
          <a:lstStyle/>
          <a:p>
            <a:r>
              <a:rPr lang="sv" dirty="0"/>
              <a:t>Motståndskraft handlar inte om att låtsas att saker är lätta. Det handlar om att hitta sätt att </a:t>
            </a:r>
            <a:r>
              <a:rPr lang="sv" b="1" dirty="0"/>
              <a:t>fortsätta även när det är svårt</a:t>
            </a:r>
            <a:r>
              <a:rPr lang="sv" dirty="0"/>
              <a:t>.</a:t>
            </a:r>
          </a:p>
          <a:p>
            <a:endParaRPr lang="en-GB" dirty="0"/>
          </a:p>
          <a:p>
            <a:r>
              <a:rPr lang="sv" dirty="0"/>
              <a:t>För migrantkvinnor som driver livsmedelsföretag innebär motståndskraft att möta språkbarriärer, ekonomiska påtryckningar eller till och med kulturella fördomar, och ändå dyka upp. Fortsätta laga mat. Fortsätta tro på sin dröm.</a:t>
            </a:r>
          </a:p>
          <a:p>
            <a:endParaRPr lang="en-GB" dirty="0"/>
          </a:p>
          <a:p>
            <a:r>
              <a:rPr lang="sv" b="1" dirty="0"/>
              <a:t>Så här ser motståndskraft ut i verkliga livet:</a:t>
            </a:r>
          </a:p>
          <a:p>
            <a:pPr marL="342900" indent="-342900">
              <a:buFont typeface="Arial" panose="020B0604020202020204" pitchFamily="34" charset="0"/>
              <a:buChar char="•"/>
            </a:pPr>
            <a:r>
              <a:rPr lang="sv" dirty="0"/>
              <a:t>Du anpassar din meny när en ingrediens inte är tillgänglig.</a:t>
            </a:r>
          </a:p>
          <a:p>
            <a:pPr marL="342900" indent="-342900">
              <a:buFont typeface="Arial" panose="020B0604020202020204" pitchFamily="34" charset="0"/>
              <a:buChar char="•"/>
            </a:pPr>
            <a:r>
              <a:rPr lang="sv" dirty="0"/>
              <a:t>Du försöker igen efter en marknadsdag utan försäljning.</a:t>
            </a:r>
          </a:p>
          <a:p>
            <a:pPr marL="342900" indent="-342900">
              <a:buFont typeface="Arial" panose="020B0604020202020204" pitchFamily="34" charset="0"/>
              <a:buChar char="•"/>
            </a:pPr>
            <a:r>
              <a:rPr lang="sv" dirty="0"/>
              <a:t>Du fortsätter, även när andra tvivlar på dig.</a:t>
            </a:r>
          </a:p>
          <a:p>
            <a:endParaRPr lang="en-GB" dirty="0"/>
          </a:p>
          <a:p>
            <a:endParaRPr lang="en-US" dirty="0"/>
          </a:p>
        </p:txBody>
      </p:sp>
      <p:sp>
        <p:nvSpPr>
          <p:cNvPr id="6" name="Text Placeholder 2">
            <a:extLst>
              <a:ext uri="{FF2B5EF4-FFF2-40B4-BE49-F238E27FC236}">
                <a16:creationId xmlns:a16="http://schemas.microsoft.com/office/drawing/2014/main" id="{918C58BA-BD5B-F0B7-DC27-E62A683C8954}"/>
              </a:ext>
            </a:extLst>
          </p:cNvPr>
          <p:cNvSpPr txBox="1">
            <a:spLocks/>
          </p:cNvSpPr>
          <p:nvPr/>
        </p:nvSpPr>
        <p:spPr>
          <a:xfrm>
            <a:off x="6971480" y="4613582"/>
            <a:ext cx="4586287"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40"/>
              </a:lnSpc>
            </a:pPr>
            <a:r>
              <a:rPr lang="sv" sz="3200" b="1" i="1" dirty="0">
                <a:solidFill>
                  <a:srgbClr val="84BFA4"/>
                </a:solidFill>
              </a:rPr>
              <a:t>Det finns 7 användbara tips och tekniker som du kan lära dig för att hjälpa dig genom stressen…</a:t>
            </a:r>
          </a:p>
          <a:p>
            <a:pPr>
              <a:lnSpc>
                <a:spcPts val="2540"/>
              </a:lnSpc>
            </a:pPr>
            <a:endParaRPr lang="en-US" sz="3200" b="1" i="1" dirty="0">
              <a:solidFill>
                <a:srgbClr val="84BFA4"/>
              </a:solidFill>
            </a:endParaRPr>
          </a:p>
        </p:txBody>
      </p:sp>
      <p:cxnSp>
        <p:nvCxnSpPr>
          <p:cNvPr id="7" name="Straight Connector 6">
            <a:extLst>
              <a:ext uri="{FF2B5EF4-FFF2-40B4-BE49-F238E27FC236}">
                <a16:creationId xmlns:a16="http://schemas.microsoft.com/office/drawing/2014/main" id="{827F195E-614A-5B5E-AE73-35C3160EF528}"/>
              </a:ext>
            </a:extLst>
          </p:cNvPr>
          <p:cNvCxnSpPr>
            <a:cxnSpLocks/>
          </p:cNvCxnSpPr>
          <p:nvPr/>
        </p:nvCxnSpPr>
        <p:spPr>
          <a:xfrm flipV="1">
            <a:off x="6295367" y="1561772"/>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descr="Woman in headscarf with raised bicep">
            <a:extLst>
              <a:ext uri="{FF2B5EF4-FFF2-40B4-BE49-F238E27FC236}">
                <a16:creationId xmlns:a16="http://schemas.microsoft.com/office/drawing/2014/main" id="{A69686FA-5C64-EA6C-190C-94A4C5522585}"/>
              </a:ext>
            </a:extLst>
          </p:cNvPr>
          <p:cNvPicPr>
            <a:picLocks noChangeAspect="1"/>
          </p:cNvPicPr>
          <p:nvPr/>
        </p:nvPicPr>
        <p:blipFill>
          <a:blip r:embed="rId2"/>
          <a:stretch>
            <a:fillRect/>
          </a:stretch>
        </p:blipFill>
        <p:spPr>
          <a:xfrm>
            <a:off x="7039566" y="1561772"/>
            <a:ext cx="4218852" cy="2812568"/>
          </a:xfrm>
          <a:prstGeom prst="rect">
            <a:avLst/>
          </a:prstGeom>
        </p:spPr>
      </p:pic>
    </p:spTree>
    <p:extLst>
      <p:ext uri="{BB962C8B-B14F-4D97-AF65-F5344CB8AC3E}">
        <p14:creationId xmlns:p14="http://schemas.microsoft.com/office/powerpoint/2010/main" val="2237957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01. BLI BÄTTRE PÅ ATT HANTERA FÖRÄNDRING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8" y="1771650"/>
            <a:ext cx="5248115" cy="4351563"/>
          </a:xfrm>
        </p:spPr>
        <p:txBody>
          <a:bodyPr/>
          <a:lstStyle/>
          <a:p>
            <a:r>
              <a:rPr lang="sv" dirty="0"/>
              <a:t>Besvikelser, förseningar och omvägar händer i alla företag. Det som spelar roll är </a:t>
            </a:r>
            <a:r>
              <a:rPr lang="sv" b="1" dirty="0"/>
              <a:t>hur du reagerar</a:t>
            </a:r>
            <a:r>
              <a:rPr lang="sv" dirty="0"/>
              <a:t>.</a:t>
            </a:r>
          </a:p>
          <a:p>
            <a:endParaRPr lang="en-GB" dirty="0"/>
          </a:p>
          <a:p>
            <a:r>
              <a:rPr lang="sv" dirty="0"/>
              <a:t>Att lära sig att förändra ditt tankesätt hjälper dig att komma tillbaka snabbare. Det ger dig utrymme att växa och att se alternativ som du inte kunde se tidigare. Detta är motståndskraft i praktiken.</a:t>
            </a:r>
          </a:p>
          <a:p>
            <a:endParaRPr lang="en-GB" dirty="0"/>
          </a:p>
          <a:p>
            <a:r>
              <a:rPr lang="sv" dirty="0"/>
              <a:t>Ju mer du övar på detta tankesätt, desto mer flexibel och självsäker kommer du att känna dig när saker och ting inte går enligt plan.</a:t>
            </a:r>
          </a:p>
          <a:p>
            <a:endParaRPr lang="en-US" dirty="0"/>
          </a:p>
          <a:p>
            <a:endParaRPr lang="en-US" dirty="0"/>
          </a:p>
        </p:txBody>
      </p:sp>
      <p:sp>
        <p:nvSpPr>
          <p:cNvPr id="6" name="Text Placeholder 2">
            <a:extLst>
              <a:ext uri="{FF2B5EF4-FFF2-40B4-BE49-F238E27FC236}">
                <a16:creationId xmlns:a16="http://schemas.microsoft.com/office/drawing/2014/main" id="{918C58BA-BD5B-F0B7-DC27-E62A683C8954}"/>
              </a:ext>
            </a:extLst>
          </p:cNvPr>
          <p:cNvSpPr txBox="1">
            <a:spLocks/>
          </p:cNvSpPr>
          <p:nvPr/>
        </p:nvSpPr>
        <p:spPr>
          <a:xfrm>
            <a:off x="7006886" y="1556499"/>
            <a:ext cx="4911845"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2540"/>
              </a:lnSpc>
            </a:pPr>
            <a:r>
              <a:rPr lang="sv" sz="3200" b="1" i="1" dirty="0">
                <a:solidFill>
                  <a:srgbClr val="84BFA4"/>
                </a:solidFill>
              </a:rPr>
              <a:t>"Hur du reagerar på problemet... är problemet."</a:t>
            </a:r>
          </a:p>
          <a:p>
            <a:pPr>
              <a:lnSpc>
                <a:spcPts val="2540"/>
              </a:lnSpc>
            </a:pPr>
            <a:endParaRPr lang="en-US" sz="3200" b="1" i="1" dirty="0">
              <a:solidFill>
                <a:srgbClr val="84BFA4"/>
              </a:solidFill>
            </a:endParaRPr>
          </a:p>
          <a:p>
            <a:pPr>
              <a:lnSpc>
                <a:spcPts val="2540"/>
              </a:lnSpc>
            </a:pPr>
            <a:r>
              <a:rPr lang="sv" sz="3200" b="1" dirty="0">
                <a:solidFill>
                  <a:srgbClr val="84BFA4"/>
                </a:solidFill>
              </a:rPr>
              <a:t>Frankie Perez</a:t>
            </a:r>
          </a:p>
          <a:p>
            <a:pPr>
              <a:lnSpc>
                <a:spcPts val="2540"/>
              </a:lnSpc>
            </a:pPr>
            <a:endParaRPr lang="en-US" sz="3200" b="1" dirty="0">
              <a:solidFill>
                <a:srgbClr val="84BFA4"/>
              </a:solidFill>
            </a:endParaRPr>
          </a:p>
          <a:p>
            <a:pPr>
              <a:lnSpc>
                <a:spcPts val="2540"/>
              </a:lnSpc>
            </a:pPr>
            <a:endParaRPr lang="en-US" sz="3200" b="1" dirty="0">
              <a:solidFill>
                <a:srgbClr val="84BFA4"/>
              </a:solidFill>
            </a:endParaRPr>
          </a:p>
          <a:p>
            <a:pPr>
              <a:lnSpc>
                <a:spcPts val="2540"/>
              </a:lnSpc>
            </a:pPr>
            <a:endParaRPr lang="en-US" sz="3200" b="1" i="1" dirty="0">
              <a:solidFill>
                <a:srgbClr val="84BFA4"/>
              </a:solidFill>
            </a:endParaRPr>
          </a:p>
          <a:p>
            <a:pPr>
              <a:lnSpc>
                <a:spcPts val="2540"/>
              </a:lnSpc>
            </a:pPr>
            <a:endParaRPr lang="en-US" sz="3200" b="1" i="1" dirty="0">
              <a:solidFill>
                <a:srgbClr val="84BFA4"/>
              </a:solidFill>
            </a:endParaRPr>
          </a:p>
        </p:txBody>
      </p:sp>
      <p:cxnSp>
        <p:nvCxnSpPr>
          <p:cNvPr id="9" name="Straight Connector 8">
            <a:extLst>
              <a:ext uri="{FF2B5EF4-FFF2-40B4-BE49-F238E27FC236}">
                <a16:creationId xmlns:a16="http://schemas.microsoft.com/office/drawing/2014/main" id="{13B77902-88F9-971A-244B-D9D4BD91F167}"/>
              </a:ext>
            </a:extLst>
          </p:cNvPr>
          <p:cNvCxnSpPr>
            <a:cxnSpLocks/>
          </p:cNvCxnSpPr>
          <p:nvPr/>
        </p:nvCxnSpPr>
        <p:spPr>
          <a:xfrm flipV="1">
            <a:off x="6709705" y="1590347"/>
            <a:ext cx="0" cy="412465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pic>
        <p:nvPicPr>
          <p:cNvPr id="12" name="Graphic 11">
            <a:extLst>
              <a:ext uri="{FF2B5EF4-FFF2-40B4-BE49-F238E27FC236}">
                <a16:creationId xmlns:a16="http://schemas.microsoft.com/office/drawing/2014/main" id="{EBC4AF56-AA14-1B39-87DD-D8B301A12F0E}"/>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7473820" y="3531476"/>
            <a:ext cx="4199872" cy="2098706"/>
          </a:xfrm>
          <a:prstGeom prst="rect">
            <a:avLst/>
          </a:prstGeom>
        </p:spPr>
      </p:pic>
    </p:spTree>
    <p:extLst>
      <p:ext uri="{BB962C8B-B14F-4D97-AF65-F5344CB8AC3E}">
        <p14:creationId xmlns:p14="http://schemas.microsoft.com/office/powerpoint/2010/main" val="439631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42406" y="601448"/>
            <a:ext cx="10907188" cy="720752"/>
          </a:xfrm>
        </p:spPr>
        <p:txBody>
          <a:bodyPr/>
          <a:lstStyle/>
          <a:p>
            <a:r>
              <a:rPr lang="sv" dirty="0"/>
              <a:t>02. UNDVIK UTBRÄNDHET PÅ ENTREPRENÖRSSKAP </a:t>
            </a:r>
          </a:p>
          <a:p>
            <a:endParaRPr lang="en-US"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19029" y="1794624"/>
            <a:ext cx="5326824" cy="4351563"/>
          </a:xfrm>
        </p:spPr>
        <p:txBody>
          <a:bodyPr/>
          <a:lstStyle/>
          <a:p>
            <a:r>
              <a:rPr lang="sv" dirty="0"/>
              <a:t>Även om du älskar ditt jobb kan du fortfarande bli utbränd.</a:t>
            </a:r>
          </a:p>
          <a:p>
            <a:endParaRPr lang="en-GB" dirty="0"/>
          </a:p>
          <a:p>
            <a:r>
              <a:rPr lang="sv" dirty="0"/>
              <a:t>Många kvinnliga entreprenörer, särskilt de som jonglerar familj och företag, känner sig utmattade efter månader av hårt arbete. Det är normalt. Det betyder inte att du misslyckas.</a:t>
            </a:r>
          </a:p>
          <a:p>
            <a:endParaRPr lang="en-GB" dirty="0"/>
          </a:p>
          <a:p>
            <a:r>
              <a:rPr lang="sv" dirty="0"/>
              <a:t>Utbrändhet är tyvärr vanligt bland kvinnliga entreprenörer. Efter månader eller år av ständig ansträngning är det bara naturligt att du börjar känna dig utmattad eller frustrerad i ditt företag.</a:t>
            </a:r>
          </a:p>
          <a:p>
            <a:endParaRPr lang="en-US" dirty="0"/>
          </a:p>
        </p:txBody>
      </p:sp>
      <p:cxnSp>
        <p:nvCxnSpPr>
          <p:cNvPr id="9" name="Straight Connector 8">
            <a:extLst>
              <a:ext uri="{FF2B5EF4-FFF2-40B4-BE49-F238E27FC236}">
                <a16:creationId xmlns:a16="http://schemas.microsoft.com/office/drawing/2014/main" id="{13B77902-88F9-971A-244B-D9D4BD91F167}"/>
              </a:ext>
            </a:extLst>
          </p:cNvPr>
          <p:cNvCxnSpPr>
            <a:cxnSpLocks/>
          </p:cNvCxnSpPr>
          <p:nvPr/>
        </p:nvCxnSpPr>
        <p:spPr>
          <a:xfrm flipV="1">
            <a:off x="6281080" y="1704647"/>
            <a:ext cx="0" cy="4410403"/>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E7BC335A-AE31-EE41-6A82-2CE57C3AD5FE}"/>
              </a:ext>
            </a:extLst>
          </p:cNvPr>
          <p:cNvSpPr txBox="1">
            <a:spLocks/>
          </p:cNvSpPr>
          <p:nvPr/>
        </p:nvSpPr>
        <p:spPr>
          <a:xfrm>
            <a:off x="6762912" y="1693185"/>
            <a:ext cx="4895688" cy="43515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solidFill>
                  <a:srgbClr val="84BFA4"/>
                </a:solidFill>
              </a:rPr>
              <a:t>För att undvika eller mildra den utbrändheten och förbli intresserad av ditt arbete, prova dessa långsiktiga strategier: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sv" dirty="0"/>
              <a:t>Sätt realistiska förväntningar (du behöver inte göra allt på en gång)</a:t>
            </a:r>
          </a:p>
          <a:p>
            <a:pPr marL="342900" indent="-342900">
              <a:buFont typeface="Arial" panose="020B0604020202020204" pitchFamily="34" charset="0"/>
              <a:buChar char="•"/>
            </a:pPr>
            <a:r>
              <a:rPr lang="sv" dirty="0"/>
              <a:t>Sätt gränser (särskilt kring tid)</a:t>
            </a:r>
          </a:p>
          <a:p>
            <a:pPr marL="342900" indent="-342900">
              <a:buFont typeface="Arial" panose="020B0604020202020204" pitchFamily="34" charset="0"/>
              <a:buChar char="•"/>
            </a:pPr>
            <a:r>
              <a:rPr lang="sv" dirty="0"/>
              <a:t>Ändra din rutin om du känner dig fastlåst</a:t>
            </a:r>
          </a:p>
          <a:p>
            <a:pPr marL="342900" indent="-342900">
              <a:buFont typeface="Arial" panose="020B0604020202020204" pitchFamily="34" charset="0"/>
              <a:buChar char="•"/>
            </a:pPr>
            <a:r>
              <a:rPr lang="sv" dirty="0"/>
              <a:t>Återupptäck </a:t>
            </a:r>
            <a:r>
              <a:rPr lang="sv" i="1" dirty="0"/>
              <a:t>varför </a:t>
            </a:r>
            <a:r>
              <a:rPr lang="sv" dirty="0"/>
              <a:t>du började</a:t>
            </a:r>
          </a:p>
          <a:p>
            <a:pPr marL="342900" indent="-342900">
              <a:buFont typeface="Arial" panose="020B0604020202020204" pitchFamily="34" charset="0"/>
              <a:buChar char="•"/>
            </a:pPr>
            <a:r>
              <a:rPr lang="sv" dirty="0"/>
              <a:t>Ta riktig ledigt – utan skuldkänslor</a:t>
            </a:r>
          </a:p>
          <a:p>
            <a:pPr marL="342900" indent="-342900">
              <a:buFont typeface="Arial" panose="020B0604020202020204" pitchFamily="34" charset="0"/>
              <a:buChar char="•"/>
            </a:pPr>
            <a:r>
              <a:rPr lang="sv" dirty="0"/>
              <a:t>Vila är en del av arbetet. Inte en belöning för när allt är "klart".</a:t>
            </a:r>
          </a:p>
          <a:p>
            <a:endParaRPr lang="en-US" dirty="0"/>
          </a:p>
        </p:txBody>
      </p:sp>
    </p:spTree>
    <p:extLst>
      <p:ext uri="{BB962C8B-B14F-4D97-AF65-F5344CB8AC3E}">
        <p14:creationId xmlns:p14="http://schemas.microsoft.com/office/powerpoint/2010/main" val="467285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42406" y="633642"/>
            <a:ext cx="10907188" cy="720752"/>
          </a:xfrm>
        </p:spPr>
        <p:txBody>
          <a:bodyPr/>
          <a:lstStyle/>
          <a:p>
            <a:r>
              <a:rPr lang="sv" dirty="0"/>
              <a:t>03. FASTSTÄLLA GRÄNSER</a:t>
            </a:r>
          </a:p>
          <a:p>
            <a:endParaRPr lang="en-US"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51132" y="1122111"/>
            <a:ext cx="5276691" cy="4351563"/>
          </a:xfrm>
        </p:spPr>
        <p:txBody>
          <a:bodyPr/>
          <a:lstStyle/>
          <a:p>
            <a:endParaRPr lang="en-US" b="1" dirty="0"/>
          </a:p>
          <a:p>
            <a:r>
              <a:rPr lang="sv" dirty="0"/>
              <a:t>Gränser är inte en svaghet. De är ett skydd för din energi, din hälsa och ditt företag. Utbrändhet uppstår när vi pressar oss själva för hårt eller förväntar oss för mycket för snabbt. Du kan känna press att lyckas snabbt, särskilt när pengarna är knappa. Men </a:t>
            </a:r>
            <a:r>
              <a:rPr lang="sv" b="1" dirty="0"/>
              <a:t>framgång tar tid </a:t>
            </a:r>
            <a:r>
              <a:rPr lang="sv" dirty="0"/>
              <a:t>. Istället för att sätta omöjliga mål (som att lansera om 2 veckor när 3 månader skulle vara hälsosammare), fråga:</a:t>
            </a:r>
            <a:endParaRPr lang="sv" dirty="0">
              <a:ea typeface="Calibri"/>
              <a:cs typeface="Calibri"/>
            </a:endParaRPr>
          </a:p>
          <a:p>
            <a:pPr marL="342900" indent="-342900">
              <a:buFont typeface="Arial" panose="020B0604020202020204" pitchFamily="34" charset="0"/>
              <a:buChar char="•"/>
            </a:pPr>
            <a:r>
              <a:rPr lang="sv" i="1" dirty="0"/>
              <a:t>Vilken tidsram kan jag hantera utan att skada mig själv?</a:t>
            </a:r>
          </a:p>
          <a:p>
            <a:pPr marL="342900" indent="-342900">
              <a:buFont typeface="Arial" panose="020B0604020202020204" pitchFamily="34" charset="0"/>
              <a:buChar char="•"/>
            </a:pPr>
            <a:r>
              <a:rPr lang="sv" i="1" dirty="0"/>
              <a:t>Vad kan jag göra bra, istället för att stressa med att göra allt?</a:t>
            </a:r>
            <a:endParaRPr lang="sv" i="1" dirty="0">
              <a:ea typeface="Calibri"/>
              <a:cs typeface="Calibri"/>
            </a:endParaRPr>
          </a:p>
          <a:p>
            <a:r>
              <a:rPr lang="sv" dirty="0"/>
              <a:t>Realistiska förväntningar hjälper dig att hålla dig stabil och bevara din glädje i det du bygger.</a:t>
            </a:r>
          </a:p>
          <a:p>
            <a:endParaRPr lang="en-US" dirty="0"/>
          </a:p>
        </p:txBody>
      </p:sp>
      <p:sp>
        <p:nvSpPr>
          <p:cNvPr id="7" name="Text Placeholder 2">
            <a:extLst>
              <a:ext uri="{FF2B5EF4-FFF2-40B4-BE49-F238E27FC236}">
                <a16:creationId xmlns:a16="http://schemas.microsoft.com/office/drawing/2014/main" id="{495400AA-8B4A-8AB8-AAA0-AB2E96B76B8D}"/>
              </a:ext>
            </a:extLst>
          </p:cNvPr>
          <p:cNvSpPr txBox="1">
            <a:spLocks/>
          </p:cNvSpPr>
          <p:nvPr/>
        </p:nvSpPr>
        <p:spPr>
          <a:xfrm>
            <a:off x="6786562" y="2343149"/>
            <a:ext cx="4986337" cy="3775301"/>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a:p>
            <a:endParaRPr lang="en-US" dirty="0"/>
          </a:p>
        </p:txBody>
      </p:sp>
      <p:cxnSp>
        <p:nvCxnSpPr>
          <p:cNvPr id="8" name="Straight Connector 7">
            <a:extLst>
              <a:ext uri="{FF2B5EF4-FFF2-40B4-BE49-F238E27FC236}">
                <a16:creationId xmlns:a16="http://schemas.microsoft.com/office/drawing/2014/main" id="{2BCD2D5B-20DB-0279-EEDA-67289206F8A5}"/>
              </a:ext>
            </a:extLst>
          </p:cNvPr>
          <p:cNvCxnSpPr>
            <a:cxnSpLocks/>
          </p:cNvCxnSpPr>
          <p:nvPr/>
        </p:nvCxnSpPr>
        <p:spPr>
          <a:xfrm flipV="1">
            <a:off x="6252506" y="2243138"/>
            <a:ext cx="0" cy="3043237"/>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243A926-0D0E-2A6C-8DDF-3BB1CBA45FA7}"/>
              </a:ext>
            </a:extLst>
          </p:cNvPr>
          <p:cNvSpPr txBox="1"/>
          <p:nvPr/>
        </p:nvSpPr>
        <p:spPr>
          <a:xfrm>
            <a:off x="6786562" y="1443728"/>
            <a:ext cx="4986337" cy="4493538"/>
          </a:xfrm>
          <a:prstGeom prst="rect">
            <a:avLst/>
          </a:prstGeom>
          <a:noFill/>
        </p:spPr>
        <p:txBody>
          <a:bodyPr wrap="square">
            <a:spAutoFit/>
          </a:bodyPr>
          <a:lstStyle/>
          <a:p>
            <a:r>
              <a:rPr lang="sv" sz="2200" dirty="0"/>
              <a:t>När man arbetar för sig själv är det lätt att känna att man alltid borde vara "på". Men det är en snabb väg till utmattning.</a:t>
            </a:r>
          </a:p>
          <a:p>
            <a:endParaRPr lang="en-GB" sz="2200" dirty="0"/>
          </a:p>
          <a:p>
            <a:r>
              <a:rPr lang="sv" sz="2200" dirty="0"/>
              <a:t>För att undvika utbrändhet, ge dig själv tydliga regler och håll dig till dem.</a:t>
            </a:r>
          </a:p>
          <a:p>
            <a:endParaRPr lang="en-GB" sz="2200" dirty="0"/>
          </a:p>
          <a:p>
            <a:r>
              <a:rPr lang="sv" sz="2200" dirty="0"/>
              <a:t>Prova saker som:</a:t>
            </a:r>
          </a:p>
          <a:p>
            <a:pPr marL="342900" indent="-342900">
              <a:buFont typeface="Arial" panose="020B0604020202020204" pitchFamily="34" charset="0"/>
              <a:buChar char="•"/>
            </a:pPr>
            <a:r>
              <a:rPr lang="sv" sz="2200" dirty="0"/>
              <a:t>Ingen svarstid på meddelanden efter 19:00</a:t>
            </a:r>
          </a:p>
          <a:p>
            <a:pPr marL="342900" indent="-342900">
              <a:buFont typeface="Arial" panose="020B0604020202020204" pitchFamily="34" charset="0"/>
              <a:buChar char="•"/>
            </a:pPr>
            <a:r>
              <a:rPr lang="sv" sz="2200" dirty="0"/>
              <a:t>Inget arbete under familjens måltider</a:t>
            </a:r>
          </a:p>
          <a:p>
            <a:pPr marL="342900" indent="-342900">
              <a:buFont typeface="Arial" panose="020B0604020202020204" pitchFamily="34" charset="0"/>
              <a:buChar char="•"/>
            </a:pPr>
            <a:r>
              <a:rPr lang="sv" sz="2200" dirty="0"/>
              <a:t>Jobbar bara halvdag på helgerna</a:t>
            </a:r>
          </a:p>
          <a:p>
            <a:pPr marL="342900" indent="-342900">
              <a:buFont typeface="Arial" panose="020B0604020202020204" pitchFamily="34" charset="0"/>
              <a:buChar char="•"/>
            </a:pPr>
            <a:r>
              <a:rPr lang="sv" sz="2200" dirty="0"/>
              <a:t>Att säga nej till evenemang eller beställningar som tar för mycket av dig</a:t>
            </a:r>
          </a:p>
        </p:txBody>
      </p:sp>
    </p:spTree>
    <p:extLst>
      <p:ext uri="{BB962C8B-B14F-4D97-AF65-F5344CB8AC3E}">
        <p14:creationId xmlns:p14="http://schemas.microsoft.com/office/powerpoint/2010/main" val="2145395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04. LÄR DIG ATT SÄGA "NEJ" UTAN SKULDKÄNSLOR </a:t>
            </a:r>
            <a:endParaRPr lang="en-US"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98712" y="1658138"/>
            <a:ext cx="7163329" cy="4351563"/>
          </a:xfrm>
        </p:spPr>
        <p:txBody>
          <a:bodyPr/>
          <a:lstStyle/>
          <a:p>
            <a:r>
              <a:rPr lang="sv" dirty="0"/>
              <a:t>Många kvinnor känner att de måste säga ja till varje förfrågan, varje beställning, varje inbjudan. Men inte varje möjlighet är värd det, särskilt om den leder till stress, </a:t>
            </a:r>
            <a:r>
              <a:rPr lang="sv" dirty="0" err="1"/>
              <a:t>underprissättning </a:t>
            </a:r>
            <a:r>
              <a:rPr lang="sv" dirty="0"/>
              <a:t>eller överväldigande beteende.</a:t>
            </a:r>
          </a:p>
          <a:p>
            <a:endParaRPr lang="en-GB" dirty="0"/>
          </a:p>
          <a:p>
            <a:r>
              <a:rPr lang="sv" dirty="0"/>
              <a:t>Det är okej att säga:</a:t>
            </a:r>
          </a:p>
          <a:p>
            <a:r>
              <a:rPr lang="sv" dirty="0"/>
              <a:t>❌ ”Den deadline är för tidig.”</a:t>
            </a:r>
          </a:p>
          <a:p>
            <a:r>
              <a:rPr lang="sv" dirty="0"/>
              <a:t>❌ ”Den budgeten täcker inte mina ingredienskostnader.”</a:t>
            </a:r>
          </a:p>
          <a:p>
            <a:r>
              <a:rPr lang="sv" dirty="0"/>
              <a:t>❌ ”Det passar inte mina mål just nu.”</a:t>
            </a:r>
          </a:p>
          <a:p>
            <a:endParaRPr lang="en-GB" dirty="0"/>
          </a:p>
          <a:p>
            <a:r>
              <a:rPr lang="sv" dirty="0"/>
              <a:t>Att säga nej är en del av att säga ja till dig själv, din vision och ditt långsiktiga välbefinnande. Du får skydda din tid och energi. Det är inte själviskt. Det är hållbart.</a:t>
            </a:r>
            <a:endParaRPr lang="en-US" dirty="0"/>
          </a:p>
        </p:txBody>
      </p:sp>
      <p:pic>
        <p:nvPicPr>
          <p:cNvPr id="11" name="Picture 10" descr="A person holding a letter&#10;&#10;AI-generated content may be incorrect.">
            <a:extLst>
              <a:ext uri="{FF2B5EF4-FFF2-40B4-BE49-F238E27FC236}">
                <a16:creationId xmlns:a16="http://schemas.microsoft.com/office/drawing/2014/main" id="{46D3F0CA-F856-13AE-05E9-B991DE2D3C59}"/>
              </a:ext>
            </a:extLst>
          </p:cNvPr>
          <p:cNvPicPr>
            <a:picLocks noChangeAspect="1"/>
          </p:cNvPicPr>
          <p:nvPr/>
        </p:nvPicPr>
        <p:blipFill>
          <a:blip r:embed="rId2"/>
          <a:stretch>
            <a:fillRect/>
          </a:stretch>
        </p:blipFill>
        <p:spPr>
          <a:xfrm>
            <a:off x="7482576" y="2375608"/>
            <a:ext cx="4374932" cy="2916621"/>
          </a:xfrm>
          <a:prstGeom prst="rect">
            <a:avLst/>
          </a:prstGeom>
        </p:spPr>
      </p:pic>
    </p:spTree>
    <p:extLst>
      <p:ext uri="{BB962C8B-B14F-4D97-AF65-F5344CB8AC3E}">
        <p14:creationId xmlns:p14="http://schemas.microsoft.com/office/powerpoint/2010/main" val="348165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05. </a:t>
            </a:r>
            <a:r>
              <a:rPr lang="sv" sz="3600" dirty="0"/>
              <a:t>PÅMINN DIG SJÄLV VARFÖR DU BÖRJADE</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687898" y="1494177"/>
            <a:ext cx="7421884" cy="4351563"/>
          </a:xfrm>
        </p:spPr>
        <p:txBody>
          <a:bodyPr/>
          <a:lstStyle/>
          <a:p>
            <a:r>
              <a:rPr lang="sv" dirty="0"/>
              <a:t>När saker känns tunga eller överväldigande, ta en stund för att återknyta kontakten med ditt ursprungliga syfte. Varför började du den här resan?</a:t>
            </a:r>
          </a:p>
          <a:p>
            <a:endParaRPr lang="en-GB" dirty="0"/>
          </a:p>
          <a:p>
            <a:pPr marL="342900" indent="-342900">
              <a:buFont typeface="Arial" panose="020B0604020202020204" pitchFamily="34" charset="0"/>
              <a:buChar char="•"/>
            </a:pPr>
            <a:r>
              <a:rPr lang="sv" dirty="0"/>
              <a:t>Var det för att dela med dig av din mat och kultur?</a:t>
            </a:r>
          </a:p>
          <a:p>
            <a:pPr marL="342900" indent="-342900">
              <a:buFont typeface="Arial" panose="020B0604020202020204" pitchFamily="34" charset="0"/>
              <a:buChar char="•"/>
            </a:pPr>
            <a:r>
              <a:rPr lang="sv" dirty="0"/>
              <a:t>För att försörja din familj?</a:t>
            </a:r>
          </a:p>
          <a:p>
            <a:pPr marL="342900" indent="-342900">
              <a:buFont typeface="Arial" panose="020B0604020202020204" pitchFamily="34" charset="0"/>
              <a:buChar char="•"/>
            </a:pPr>
            <a:r>
              <a:rPr lang="sv" dirty="0"/>
              <a:t>Att bygga något som verkligen var ditt eget?</a:t>
            </a:r>
          </a:p>
          <a:p>
            <a:endParaRPr lang="en-GB" dirty="0"/>
          </a:p>
          <a:p>
            <a:r>
              <a:rPr lang="sv" dirty="0"/>
              <a:t>Skriv ner det. Säg det högt. Håll det nära.</a:t>
            </a:r>
          </a:p>
          <a:p>
            <a:endParaRPr lang="en-GB" dirty="0"/>
          </a:p>
          <a:p>
            <a:r>
              <a:rPr lang="sv" dirty="0"/>
              <a:t>Ditt "varför" är ditt ankare när det blir tufft.</a:t>
            </a:r>
          </a:p>
          <a:p>
            <a:endParaRPr lang="en-GB" dirty="0"/>
          </a:p>
          <a:p>
            <a:pPr algn="r"/>
            <a:r>
              <a:rPr lang="sv" b="1" dirty="0">
                <a:solidFill>
                  <a:srgbClr val="84BFA4"/>
                </a:solidFill>
              </a:rPr>
              <a:t>"De dagar jag tvivlar på mig själv, går jag tillbaka till den första dagen jag sålde slut på bröd. Det minnet påminner mig om att jag hör hemma här."</a:t>
            </a:r>
          </a:p>
          <a:p>
            <a:pPr algn="r"/>
            <a:r>
              <a:rPr lang="sv" i="1" dirty="0"/>
              <a:t>Amena, bagare, Rotterdam</a:t>
            </a:r>
            <a:endParaRPr lang="en-US" i="1" dirty="0"/>
          </a:p>
        </p:txBody>
      </p:sp>
      <p:pic>
        <p:nvPicPr>
          <p:cNvPr id="5" name="Picture 4" descr="Cardboard box tied to several balloons floating in the sky">
            <a:extLst>
              <a:ext uri="{FF2B5EF4-FFF2-40B4-BE49-F238E27FC236}">
                <a16:creationId xmlns:a16="http://schemas.microsoft.com/office/drawing/2014/main" id="{AC84AED3-04ED-0FE6-C12D-D3FDEEA13C81}"/>
              </a:ext>
            </a:extLst>
          </p:cNvPr>
          <p:cNvPicPr>
            <a:picLocks noChangeAspect="1"/>
          </p:cNvPicPr>
          <p:nvPr/>
        </p:nvPicPr>
        <p:blipFill>
          <a:blip r:embed="rId2"/>
          <a:stretch>
            <a:fillRect/>
          </a:stretch>
        </p:blipFill>
        <p:spPr>
          <a:xfrm>
            <a:off x="8419691" y="2301766"/>
            <a:ext cx="3033962" cy="3679670"/>
          </a:xfrm>
          <a:prstGeom prst="rect">
            <a:avLst/>
          </a:prstGeom>
        </p:spPr>
      </p:pic>
    </p:spTree>
    <p:extLst>
      <p:ext uri="{BB962C8B-B14F-4D97-AF65-F5344CB8AC3E}">
        <p14:creationId xmlns:p14="http://schemas.microsoft.com/office/powerpoint/2010/main" val="4222088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63062" y="1642597"/>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420268" y="1670780"/>
            <a:ext cx="11351463" cy="3762613"/>
          </a:xfrm>
        </p:spPr>
        <p:txBody>
          <a:bodyPr vert="horz" lIns="91440" tIns="45720" rIns="91440" bIns="45720" rtlCol="0" anchor="t">
            <a:noAutofit/>
          </a:bodyPr>
          <a:lstStyle/>
          <a:p>
            <a:pPr marL="0" lvl="3" algn="l"/>
            <a:r>
              <a:rPr lang="sv" sz="2200" dirty="0">
                <a:solidFill>
                  <a:srgbClr val="382B1B"/>
                </a:solidFill>
              </a:rPr>
              <a:t>Detta är ditt sista steg på </a:t>
            </a:r>
            <a:r>
              <a:rPr lang="sv" sz="2200" b="1" dirty="0">
                <a:solidFill>
                  <a:srgbClr val="382B1B"/>
                </a:solidFill>
              </a:rPr>
              <a:t>3 KITCHENS </a:t>
            </a:r>
            <a:r>
              <a:rPr lang="sv" sz="2200" dirty="0">
                <a:solidFill>
                  <a:srgbClr val="382B1B"/>
                </a:solidFill>
              </a:rPr>
              <a:t>entreprenörskapslärandeäventyr. </a:t>
            </a:r>
            <a:br>
              <a:rPr lang="sv" sz="2200" dirty="0">
                <a:solidFill>
                  <a:srgbClr val="382B1B"/>
                </a:solidFill>
              </a:rPr>
            </a:br>
            <a:r>
              <a:rPr lang="sv" sz="2200" dirty="0">
                <a:solidFill>
                  <a:srgbClr val="382B1B"/>
                </a:solidFill>
              </a:rPr>
              <a:t>Vi avslutar inte med att dela fler affärsråd, utan med att dela de viktigaste verktygen för att förbli motståndskraftig och realistisk. Din plan är aldrig klar. För att hålla dig kvar i branschen behöver du styrka och vision för den givande vägen framåt. I detta sista steg kommer du att lära dig...</a:t>
            </a:r>
          </a:p>
          <a:p>
            <a:pPr marL="342900" lvl="3" indent="-342900" algn="l">
              <a:buFont typeface="Arial" panose="020B0604020202020204" pitchFamily="34" charset="0"/>
              <a:buChar char="•"/>
            </a:pPr>
            <a:r>
              <a:rPr lang="sv" sz="2200" dirty="0">
                <a:solidFill>
                  <a:srgbClr val="382B1B"/>
                </a:solidFill>
              </a:rPr>
              <a:t>Förstå hur självförtroende, inställning och motståndskraft påverkar ditt företags långsiktiga framgång</a:t>
            </a:r>
          </a:p>
          <a:p>
            <a:pPr marL="342900" lvl="3" indent="-342900" algn="l">
              <a:buFont typeface="Arial" panose="020B0604020202020204" pitchFamily="34" charset="0"/>
              <a:buChar char="•"/>
            </a:pPr>
            <a:r>
              <a:rPr lang="sv" sz="2200" dirty="0">
                <a:solidFill>
                  <a:srgbClr val="382B1B"/>
                </a:solidFill>
              </a:rPr>
              <a:t>Lär dig att använda praktiska verktyg för att hantera rädsla, självtvivel och pressen att lyckas</a:t>
            </a:r>
          </a:p>
          <a:p>
            <a:pPr marL="342900" lvl="3" indent="-342900" algn="l">
              <a:buFont typeface="Arial" panose="020B0604020202020204" pitchFamily="34" charset="0"/>
              <a:buChar char="•"/>
            </a:pPr>
            <a:r>
              <a:rPr lang="sv" sz="2200" dirty="0">
                <a:solidFill>
                  <a:srgbClr val="382B1B"/>
                </a:solidFill>
              </a:rPr>
              <a:t>Reflektera över misslyckanden och hur man kan omvandla dem till nyttig lärdom</a:t>
            </a:r>
          </a:p>
          <a:p>
            <a:pPr marL="342900" lvl="3" indent="-342900" algn="l">
              <a:buFont typeface="Arial" panose="020B0604020202020204" pitchFamily="34" charset="0"/>
              <a:buChar char="•"/>
            </a:pPr>
            <a:r>
              <a:rPr lang="sv" sz="2200" dirty="0">
                <a:solidFill>
                  <a:srgbClr val="382B1B"/>
                </a:solidFill>
              </a:rPr>
              <a:t>Definiera vad framgång innebär för dig personligen och professionellt</a:t>
            </a:r>
          </a:p>
          <a:p>
            <a:pPr marL="342900" lvl="3" indent="-342900" algn="l">
              <a:buFont typeface="Arial" panose="020B0604020202020204" pitchFamily="34" charset="0"/>
              <a:buChar char="•"/>
            </a:pPr>
            <a:r>
              <a:rPr lang="sv" sz="2200" dirty="0">
                <a:solidFill>
                  <a:srgbClr val="382B1B"/>
                </a:solidFill>
              </a:rPr>
              <a:t>Återknyt kontakten med det som ger dig energi, mening och glädje i ditt företag</a:t>
            </a:r>
          </a:p>
          <a:p>
            <a:pPr marL="342900" lvl="3" indent="-342900" algn="l">
              <a:buFont typeface="Arial" panose="020B0604020202020204" pitchFamily="34" charset="0"/>
              <a:buChar char="•"/>
            </a:pPr>
            <a:r>
              <a:rPr lang="sv" sz="2200" dirty="0">
                <a:solidFill>
                  <a:srgbClr val="382B1B"/>
                </a:solidFill>
              </a:rPr>
              <a:t>Inse när det är rätt tid att expandera verksamheten</a:t>
            </a:r>
          </a:p>
          <a:p>
            <a:pPr marL="342900" lvl="3" indent="-342900" algn="l">
              <a:buFont typeface="Arial" panose="020B0604020202020204" pitchFamily="34" charset="0"/>
              <a:buChar char="•"/>
            </a:pPr>
            <a:endParaRPr lang="en-GB" sz="2200" dirty="0">
              <a:solidFill>
                <a:srgbClr val="382B1B"/>
              </a:solidFill>
            </a:endParaRPr>
          </a:p>
          <a:p>
            <a:pPr marL="0" lvl="3" algn="l"/>
            <a:endParaRPr lang="en-GB" dirty="0">
              <a:solidFill>
                <a:srgbClr val="382B1B"/>
              </a:solidFill>
            </a:endParaRPr>
          </a:p>
          <a:p>
            <a:pPr lvl="3"/>
            <a:endParaRPr lang="en-GB" sz="2200" noProof="0" dirty="0">
              <a:solidFill>
                <a:srgbClr val="382B1B"/>
              </a:solidFill>
            </a:endParaRPr>
          </a:p>
        </p:txBody>
      </p:sp>
      <p:sp>
        <p:nvSpPr>
          <p:cNvPr id="5" name="TextBox 4">
            <a:extLst>
              <a:ext uri="{FF2B5EF4-FFF2-40B4-BE49-F238E27FC236}">
                <a16:creationId xmlns:a16="http://schemas.microsoft.com/office/drawing/2014/main" id="{0FEFA252-3FAF-1C8E-B6D4-33DF8AC72F16}"/>
              </a:ext>
            </a:extLst>
          </p:cNvPr>
          <p:cNvSpPr txBox="1"/>
          <p:nvPr/>
        </p:nvSpPr>
        <p:spPr>
          <a:xfrm>
            <a:off x="178055" y="454113"/>
            <a:ext cx="12192000" cy="954107"/>
          </a:xfrm>
          <a:prstGeom prst="rect">
            <a:avLst/>
          </a:prstGeom>
          <a:noFill/>
        </p:spPr>
        <p:txBody>
          <a:bodyPr wrap="square" lIns="91440" tIns="45720" rIns="91440" bIns="45720" anchor="t">
            <a:spAutoFit/>
          </a:bodyPr>
          <a:lstStyle/>
          <a:p>
            <a:r>
              <a:rPr lang="sv" sz="2800" b="1" dirty="0"/>
              <a:t>Lärandemål – Steg 8 Förtroendet </a:t>
            </a:r>
            <a:r>
              <a:rPr lang="sv" sz="2800" b="1" dirty="0">
                <a:solidFill>
                  <a:srgbClr val="382B1B"/>
                </a:solidFill>
              </a:rPr>
              <a:t>att</a:t>
            </a:r>
            <a:r>
              <a:rPr lang="sv" sz="2800" b="1" dirty="0"/>
              <a:t> </a:t>
            </a:r>
            <a:r>
              <a:rPr lang="sv" sz="2800" b="1" dirty="0">
                <a:solidFill>
                  <a:srgbClr val="382B1B"/>
                </a:solidFill>
              </a:rPr>
              <a:t>Fortsätta och att växa</a:t>
            </a:r>
          </a:p>
          <a:p>
            <a:pPr>
              <a:buNone/>
            </a:pPr>
            <a:endParaRPr lang="en-GB" sz="2800" b="1" dirty="0"/>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06. TA LEDIGT ÄR VIKTIGT</a:t>
            </a:r>
            <a:endParaRPr lang="en-US" sz="36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6" y="1771650"/>
            <a:ext cx="7062431" cy="4351563"/>
          </a:xfrm>
        </p:spPr>
        <p:txBody>
          <a:bodyPr/>
          <a:lstStyle/>
          <a:p>
            <a:r>
              <a:rPr lang="sv" dirty="0"/>
              <a:t>Du är inte en maskin. Du kan inte hälla ur en tom kopp.</a:t>
            </a:r>
          </a:p>
          <a:p>
            <a:r>
              <a:rPr lang="sv" dirty="0"/>
              <a:t>Att vila är inte lathet; det är en smart strategi.</a:t>
            </a:r>
          </a:p>
          <a:p>
            <a:endParaRPr lang="en-GB" dirty="0"/>
          </a:p>
          <a:p>
            <a:r>
              <a:rPr lang="sv" dirty="0"/>
              <a:t>Även korta pauser kan återställa ditt sinne, förbättra ditt fokus och få tillbaka din kreativitet. Oavsett om det är:</a:t>
            </a:r>
          </a:p>
          <a:p>
            <a:endParaRPr lang="en-GB" dirty="0"/>
          </a:p>
          <a:p>
            <a:pPr marL="342900" indent="-342900">
              <a:buFont typeface="Arial" panose="020B0604020202020204" pitchFamily="34" charset="0"/>
              <a:buChar char="•"/>
            </a:pPr>
            <a:r>
              <a:rPr lang="sv" dirty="0"/>
              <a:t>Några minuters djupandning</a:t>
            </a:r>
          </a:p>
          <a:p>
            <a:pPr marL="342900" indent="-342900">
              <a:buFont typeface="Arial" panose="020B0604020202020204" pitchFamily="34" charset="0"/>
              <a:buChar char="•"/>
            </a:pPr>
            <a:r>
              <a:rPr lang="sv" dirty="0"/>
              <a:t>En promenad runt kvarteret</a:t>
            </a:r>
          </a:p>
          <a:p>
            <a:pPr marL="342900" indent="-342900">
              <a:buFont typeface="Arial" panose="020B0604020202020204" pitchFamily="34" charset="0"/>
              <a:buChar char="•"/>
            </a:pPr>
            <a:r>
              <a:rPr lang="sv" dirty="0"/>
              <a:t>En heldag utan affärssamtal</a:t>
            </a:r>
          </a:p>
          <a:p>
            <a:endParaRPr lang="en-GB" dirty="0"/>
          </a:p>
          <a:p>
            <a:r>
              <a:rPr lang="sv" dirty="0"/>
              <a:t>Ledighet är inte en belöning. Det är en del av att driva ett hållbart företag.</a:t>
            </a:r>
          </a:p>
          <a:p>
            <a:endParaRPr lang="en-GB" dirty="0"/>
          </a:p>
        </p:txBody>
      </p:sp>
      <p:pic>
        <p:nvPicPr>
          <p:cNvPr id="9" name="Picture 8" descr="Alarm clocks with mouths">
            <a:extLst>
              <a:ext uri="{FF2B5EF4-FFF2-40B4-BE49-F238E27FC236}">
                <a16:creationId xmlns:a16="http://schemas.microsoft.com/office/drawing/2014/main" id="{796D84FB-14DA-A7E7-F6E9-7297ED5A5CED}"/>
              </a:ext>
            </a:extLst>
          </p:cNvPr>
          <p:cNvPicPr>
            <a:picLocks noChangeAspect="1"/>
          </p:cNvPicPr>
          <p:nvPr/>
        </p:nvPicPr>
        <p:blipFill>
          <a:blip r:embed="rId2"/>
          <a:srcRect l="43500"/>
          <a:stretch>
            <a:fillRect/>
          </a:stretch>
        </p:blipFill>
        <p:spPr>
          <a:xfrm>
            <a:off x="8147620" y="1702675"/>
            <a:ext cx="3372244" cy="4010748"/>
          </a:xfrm>
          <a:prstGeom prst="rect">
            <a:avLst/>
          </a:prstGeom>
        </p:spPr>
      </p:pic>
    </p:spTree>
    <p:extLst>
      <p:ext uri="{BB962C8B-B14F-4D97-AF65-F5344CB8AC3E}">
        <p14:creationId xmlns:p14="http://schemas.microsoft.com/office/powerpoint/2010/main" val="2369711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07. SKAPA DIN IDEALA MILJÖ</a:t>
            </a:r>
            <a:endParaRPr lang="en-US" sz="36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7" y="1771650"/>
            <a:ext cx="7913769" cy="4351563"/>
          </a:xfrm>
        </p:spPr>
        <p:txBody>
          <a:bodyPr/>
          <a:lstStyle/>
          <a:p>
            <a:r>
              <a:rPr lang="sv" dirty="0"/>
              <a:t>Platsen där du lagar mat, arbetar eller tänker har en betydande inverkan på hur du mår.</a:t>
            </a:r>
          </a:p>
          <a:p>
            <a:endParaRPr lang="en-GB" dirty="0"/>
          </a:p>
          <a:p>
            <a:r>
              <a:rPr lang="sv" dirty="0"/>
              <a:t>Oavsett om det är ditt hemmakök, ett lånat stånd eller en lugn vrå för planering, kan din omgivning antingen stressa dig eller stötta dig.</a:t>
            </a:r>
          </a:p>
          <a:p>
            <a:endParaRPr lang="en-GB" dirty="0"/>
          </a:p>
          <a:p>
            <a:r>
              <a:rPr lang="sv" b="1" dirty="0"/>
              <a:t>Be:</a:t>
            </a:r>
          </a:p>
          <a:p>
            <a:pPr marL="342900" indent="-342900">
              <a:buFont typeface="Arial" panose="020B0604020202020204" pitchFamily="34" charset="0"/>
              <a:buChar char="•"/>
            </a:pPr>
            <a:r>
              <a:rPr lang="sv" dirty="0"/>
              <a:t>Känner jag mig lugn och fokuserad här?</a:t>
            </a:r>
          </a:p>
          <a:p>
            <a:pPr marL="342900" indent="-342900">
              <a:buFont typeface="Arial" panose="020B0604020202020204" pitchFamily="34" charset="0"/>
              <a:buChar char="•"/>
            </a:pPr>
            <a:r>
              <a:rPr lang="sv" dirty="0"/>
              <a:t>Är det här utrymmet rent, säkert och inrett för mitt flöde?</a:t>
            </a:r>
          </a:p>
          <a:p>
            <a:pPr marL="342900" indent="-342900">
              <a:buFont typeface="Arial" panose="020B0604020202020204" pitchFamily="34" charset="0"/>
              <a:buChar char="•"/>
            </a:pPr>
            <a:r>
              <a:rPr lang="sv" dirty="0"/>
              <a:t>Vilka små förändringar skulle få det här att kännas mer som mitt?</a:t>
            </a:r>
            <a:endParaRPr lang="en-US" dirty="0"/>
          </a:p>
        </p:txBody>
      </p:sp>
      <p:pic>
        <p:nvPicPr>
          <p:cNvPr id="20" name="Picture 19" descr="A person working on a computer&#10;&#10;AI-generated content may be incorrect.">
            <a:extLst>
              <a:ext uri="{FF2B5EF4-FFF2-40B4-BE49-F238E27FC236}">
                <a16:creationId xmlns:a16="http://schemas.microsoft.com/office/drawing/2014/main" id="{71E5FEFF-B3E1-E6D9-F063-1383C6240B3D}"/>
              </a:ext>
            </a:extLst>
          </p:cNvPr>
          <p:cNvPicPr>
            <a:picLocks noChangeAspect="1"/>
          </p:cNvPicPr>
          <p:nvPr/>
        </p:nvPicPr>
        <p:blipFill>
          <a:blip r:embed="rId2"/>
          <a:stretch>
            <a:fillRect/>
          </a:stretch>
        </p:blipFill>
        <p:spPr>
          <a:xfrm>
            <a:off x="8791962" y="1576550"/>
            <a:ext cx="2919499" cy="4379661"/>
          </a:xfrm>
          <a:prstGeom prst="rect">
            <a:avLst/>
          </a:prstGeom>
        </p:spPr>
      </p:pic>
    </p:spTree>
    <p:extLst>
      <p:ext uri="{BB962C8B-B14F-4D97-AF65-F5344CB8AC3E}">
        <p14:creationId xmlns:p14="http://schemas.microsoft.com/office/powerpoint/2010/main" val="1324916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p:txBody>
          <a:bodyPr>
            <a:normAutofit/>
          </a:bodyPr>
          <a:lstStyle/>
          <a:p>
            <a:r>
              <a:rPr lang="sv" dirty="0"/>
              <a:t>ATT DEFINIERA FRAMGÅNG</a:t>
            </a:r>
            <a:endParaRPr lang="en-GB"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05</a:t>
            </a:r>
          </a:p>
        </p:txBody>
      </p:sp>
    </p:spTree>
    <p:extLst>
      <p:ext uri="{BB962C8B-B14F-4D97-AF65-F5344CB8AC3E}">
        <p14:creationId xmlns:p14="http://schemas.microsoft.com/office/powerpoint/2010/main" val="2245709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FRAMGÅNG – HUR SER DET UT?</a:t>
            </a:r>
            <a:endParaRPr lang="en-GB"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652654" y="1423289"/>
            <a:ext cx="7450821" cy="4548987"/>
          </a:xfrm>
        </p:spPr>
        <p:txBody>
          <a:bodyPr numCol="1"/>
          <a:lstStyle/>
          <a:p>
            <a:r>
              <a:rPr lang="sv" dirty="0">
                <a:solidFill>
                  <a:srgbClr val="382B1B"/>
                </a:solidFill>
              </a:rPr>
              <a:t>Vi ser alla framgång på olika sätt. </a:t>
            </a:r>
            <a:r>
              <a:rPr lang="sv" dirty="0"/>
              <a:t>Din definition av framgång formas av din berättelse: din kultur, dina mål, dina värderingar och de utmaningar du redan har övervunnit.</a:t>
            </a:r>
          </a:p>
          <a:p>
            <a:endParaRPr lang="en-GB" dirty="0"/>
          </a:p>
          <a:p>
            <a:r>
              <a:rPr lang="sv" dirty="0"/>
              <a:t>Som migrantkvinna kan framgång handla </a:t>
            </a:r>
            <a:r>
              <a:rPr lang="sv" b="1" dirty="0"/>
              <a:t>om mer än inkomst, </a:t>
            </a:r>
            <a:r>
              <a:rPr lang="sv" dirty="0"/>
              <a:t>det kan handla om frihet, stabilitet, värdighet eller att bygga något för sina barn.</a:t>
            </a:r>
          </a:p>
          <a:p>
            <a:endParaRPr lang="en-GB" dirty="0"/>
          </a:p>
          <a:p>
            <a:r>
              <a:rPr lang="sv" dirty="0">
                <a:solidFill>
                  <a:srgbClr val="382B1B"/>
                </a:solidFill>
              </a:rPr>
              <a:t>Framgång kan vara komplex, men den kan också vara ganska enkel. </a:t>
            </a:r>
            <a:r>
              <a:rPr lang="sv" dirty="0"/>
              <a:t>Det handlar om att nå det som är viktigt för </a:t>
            </a:r>
            <a:r>
              <a:rPr lang="sv" b="1" dirty="0"/>
              <a:t>dig </a:t>
            </a:r>
            <a:r>
              <a:rPr lang="sv" dirty="0"/>
              <a:t>– även om andra inte ser det.</a:t>
            </a:r>
          </a:p>
          <a:p>
            <a:endParaRPr lang="en-GB" dirty="0"/>
          </a:p>
          <a:p>
            <a:r>
              <a:rPr lang="sv" dirty="0"/>
              <a:t>För att gå framåt med självförtroende är det viktigt att ha en tydlig </a:t>
            </a:r>
            <a:r>
              <a:rPr lang="sv" b="1" dirty="0"/>
              <a:t>personlig definition av framgång</a:t>
            </a:r>
            <a:r>
              <a:rPr lang="sv" dirty="0"/>
              <a:t>. Det är den versionen som verkligen kommer att motivera dig.</a:t>
            </a: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endParaRPr lang="en-IE" dirty="0">
              <a:solidFill>
                <a:srgbClr val="382B1B"/>
              </a:solidFill>
            </a:endParaRPr>
          </a:p>
          <a:p>
            <a:pPr marL="0" lvl="1" algn="l">
              <a:lnSpc>
                <a:spcPts val="2340"/>
              </a:lnSpc>
              <a:spcBef>
                <a:spcPts val="200"/>
              </a:spcBef>
              <a:buClr>
                <a:srgbClr val="B6D1E1"/>
              </a:buClr>
            </a:pPr>
            <a:endParaRPr lang="en-IE" dirty="0">
              <a:solidFill>
                <a:srgbClr val="382B1B"/>
              </a:solidFill>
            </a:endParaRPr>
          </a:p>
        </p:txBody>
      </p:sp>
      <p:sp>
        <p:nvSpPr>
          <p:cNvPr id="8" name="TextBox 7">
            <a:extLst>
              <a:ext uri="{FF2B5EF4-FFF2-40B4-BE49-F238E27FC236}">
                <a16:creationId xmlns:a16="http://schemas.microsoft.com/office/drawing/2014/main" id="{72CC25B9-DBC5-9241-1AC6-CE097F2DCB70}"/>
              </a:ext>
            </a:extLst>
          </p:cNvPr>
          <p:cNvSpPr txBox="1"/>
          <p:nvPr/>
        </p:nvSpPr>
        <p:spPr>
          <a:xfrm>
            <a:off x="7969319" y="2312829"/>
            <a:ext cx="3854819" cy="2062103"/>
          </a:xfrm>
          <a:prstGeom prst="rect">
            <a:avLst/>
          </a:prstGeom>
          <a:solidFill>
            <a:srgbClr val="E6C8C7"/>
          </a:solidFill>
        </p:spPr>
        <p:txBody>
          <a:bodyPr wrap="square" lIns="91440" tIns="45720" rIns="91440" bIns="45720" anchor="t">
            <a:spAutoFit/>
          </a:bodyPr>
          <a:lstStyle/>
          <a:p>
            <a:r>
              <a:rPr lang="sv" sz="3200" b="1" dirty="0">
                <a:solidFill>
                  <a:schemeClr val="tx1">
                    <a:lumMod val="50000"/>
                    <a:lumOff val="50000"/>
                  </a:schemeClr>
                </a:solidFill>
              </a:rPr>
              <a:t>Vad betyder framgång för dig, just nu, i ditt liv och din affärsverksamhet?</a:t>
            </a:r>
            <a:endParaRPr lang="en-IE" sz="3200" b="1" dirty="0">
              <a:solidFill>
                <a:schemeClr val="tx1">
                  <a:lumMod val="50000"/>
                  <a:lumOff val="50000"/>
                </a:schemeClr>
              </a:solidFill>
            </a:endParaRPr>
          </a:p>
        </p:txBody>
      </p:sp>
    </p:spTree>
    <p:extLst>
      <p:ext uri="{BB962C8B-B14F-4D97-AF65-F5344CB8AC3E}">
        <p14:creationId xmlns:p14="http://schemas.microsoft.com/office/powerpoint/2010/main" val="16246207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96DE59-51B8-751E-CECE-4F219E43FAA3}"/>
              </a:ext>
            </a:extLst>
          </p:cNvPr>
          <p:cNvSpPr>
            <a:spLocks noGrp="1"/>
          </p:cNvSpPr>
          <p:nvPr>
            <p:ph type="body" sz="quarter" idx="27"/>
          </p:nvPr>
        </p:nvSpPr>
        <p:spPr/>
        <p:txBody>
          <a:bodyPr/>
          <a:lstStyle/>
          <a:p>
            <a:r>
              <a:rPr lang="sv" dirty="0"/>
              <a:t>VISSTE DU ATT – DET FINNS 10 TYPER AV FRAMGÅNG ?</a:t>
            </a:r>
            <a:endParaRPr lang="en-US" dirty="0"/>
          </a:p>
        </p:txBody>
      </p:sp>
      <p:sp>
        <p:nvSpPr>
          <p:cNvPr id="5" name="Text Placeholder 3">
            <a:extLst>
              <a:ext uri="{FF2B5EF4-FFF2-40B4-BE49-F238E27FC236}">
                <a16:creationId xmlns:a16="http://schemas.microsoft.com/office/drawing/2014/main" id="{9DF60E08-7850-C8F6-2603-33D01123D979}"/>
              </a:ext>
            </a:extLst>
          </p:cNvPr>
          <p:cNvSpPr>
            <a:spLocks noGrp="1"/>
          </p:cNvSpPr>
          <p:nvPr>
            <p:ph type="body" sz="quarter" idx="14"/>
          </p:nvPr>
        </p:nvSpPr>
        <p:spPr>
          <a:xfrm>
            <a:off x="749232" y="1543050"/>
            <a:ext cx="11202601" cy="4672013"/>
          </a:xfrm>
        </p:spPr>
        <p:txBody>
          <a:bodyPr/>
          <a:lstStyle/>
          <a:p>
            <a:pPr marL="457200" indent="-457200">
              <a:lnSpc>
                <a:spcPts val="2940"/>
              </a:lnSpc>
              <a:buClr>
                <a:srgbClr val="B6D1E1"/>
              </a:buClr>
              <a:buFont typeface="+mj-lt"/>
              <a:buAutoNum type="arabicPeriod"/>
              <a:tabLst>
                <a:tab pos="3767138" algn="l"/>
              </a:tabLst>
            </a:pPr>
            <a:r>
              <a:rPr lang="sv" b="1" dirty="0"/>
              <a:t>MATERIELLA FRAMGÅNGAR</a:t>
            </a:r>
            <a:r>
              <a:rPr lang="sv" dirty="0"/>
              <a:t> </a:t>
            </a:r>
            <a:r>
              <a:rPr lang="sv" i="1" dirty="0"/>
              <a:t>Att ha råd med det man behöver (och en del av det man vill ha)</a:t>
            </a:r>
            <a:endParaRPr lang="en-US" i="1" dirty="0"/>
          </a:p>
          <a:p>
            <a:pPr marL="457200" indent="-457200">
              <a:lnSpc>
                <a:spcPts val="2940"/>
              </a:lnSpc>
              <a:buClr>
                <a:srgbClr val="B6D1E1"/>
              </a:buClr>
              <a:buFont typeface="+mj-lt"/>
              <a:buAutoNum type="arabicPeriod"/>
              <a:tabLst>
                <a:tab pos="3767138" algn="l"/>
              </a:tabLst>
            </a:pPr>
            <a:r>
              <a:rPr lang="sv" b="1" dirty="0"/>
              <a:t>EMOTIONELL FRAMGÅNG</a:t>
            </a:r>
            <a:r>
              <a:rPr lang="sv" dirty="0"/>
              <a:t> </a:t>
            </a:r>
            <a:r>
              <a:rPr lang="sv" i="1" dirty="0"/>
              <a:t>Relationer, självkänsla, tillfredsställelse</a:t>
            </a:r>
          </a:p>
          <a:p>
            <a:pPr marL="457200" indent="-457200">
              <a:lnSpc>
                <a:spcPts val="2940"/>
              </a:lnSpc>
              <a:buClr>
                <a:srgbClr val="B6D1E1"/>
              </a:buClr>
              <a:buFont typeface="+mj-lt"/>
              <a:buAutoNum type="arabicPeriod"/>
              <a:tabLst>
                <a:tab pos="3767138" algn="l"/>
              </a:tabLst>
            </a:pPr>
            <a:r>
              <a:rPr lang="sv" b="1" dirty="0"/>
              <a:t>INTELLEKTUELL FRAMGÅNG</a:t>
            </a:r>
            <a:r>
              <a:rPr lang="sv" dirty="0"/>
              <a:t> </a:t>
            </a:r>
            <a:r>
              <a:rPr lang="sv" i="1" dirty="0"/>
              <a:t>Lärande, förståelse, utmanande</a:t>
            </a:r>
          </a:p>
          <a:p>
            <a:pPr marL="457200" indent="-457200">
              <a:lnSpc>
                <a:spcPts val="2940"/>
              </a:lnSpc>
              <a:buClr>
                <a:srgbClr val="B6D1E1"/>
              </a:buClr>
              <a:buFont typeface="+mj-lt"/>
              <a:buAutoNum type="arabicPeriod"/>
              <a:tabLst>
                <a:tab pos="3767138" algn="l"/>
              </a:tabLst>
            </a:pPr>
            <a:r>
              <a:rPr lang="sv" b="1" dirty="0"/>
              <a:t>ANDLIG FRAMGÅNG</a:t>
            </a:r>
            <a:r>
              <a:rPr lang="sv" dirty="0"/>
              <a:t> </a:t>
            </a:r>
            <a:r>
              <a:rPr lang="sv" i="1" dirty="0"/>
              <a:t>Anslut till ditt syfte eller din tro </a:t>
            </a:r>
          </a:p>
          <a:p>
            <a:pPr marL="457200" indent="-457200">
              <a:lnSpc>
                <a:spcPts val="2940"/>
              </a:lnSpc>
              <a:buClr>
                <a:srgbClr val="B6D1E1"/>
              </a:buClr>
              <a:buFont typeface="+mj-lt"/>
              <a:buAutoNum type="arabicPeriod"/>
              <a:tabLst>
                <a:tab pos="3767138" algn="l"/>
              </a:tabLst>
            </a:pPr>
            <a:r>
              <a:rPr lang="sv" b="1" dirty="0"/>
              <a:t>FYSISK FRAMGÅNG</a:t>
            </a:r>
            <a:r>
              <a:rPr lang="sv" dirty="0"/>
              <a:t> </a:t>
            </a:r>
            <a:r>
              <a:rPr lang="sv" i="1" dirty="0"/>
              <a:t>Att ha energi, hälsa och balans</a:t>
            </a:r>
            <a:endParaRPr lang="en-US" i="1" dirty="0"/>
          </a:p>
          <a:p>
            <a:pPr marL="457200" indent="-457200">
              <a:lnSpc>
                <a:spcPts val="2940"/>
              </a:lnSpc>
              <a:buClr>
                <a:srgbClr val="B6D1E1"/>
              </a:buClr>
              <a:buFont typeface="+mj-lt"/>
              <a:buAutoNum type="arabicPeriod"/>
              <a:tabLst>
                <a:tab pos="3767138" algn="l"/>
              </a:tabLst>
            </a:pPr>
            <a:r>
              <a:rPr lang="sv" b="1" dirty="0"/>
              <a:t>KOMMERSIELL FRAMGÅNG</a:t>
            </a:r>
            <a:r>
              <a:rPr lang="sv" dirty="0"/>
              <a:t> </a:t>
            </a:r>
            <a:r>
              <a:rPr lang="sv" i="1" dirty="0"/>
              <a:t>Affärstillväxt, vinst, rykte</a:t>
            </a:r>
          </a:p>
          <a:p>
            <a:pPr marL="457200" indent="-457200">
              <a:lnSpc>
                <a:spcPts val="2940"/>
              </a:lnSpc>
              <a:buClr>
                <a:srgbClr val="B6D1E1"/>
              </a:buClr>
              <a:buFont typeface="+mj-lt"/>
              <a:buAutoNum type="arabicPeriod"/>
              <a:tabLst>
                <a:tab pos="3767138" algn="l"/>
              </a:tabLst>
            </a:pPr>
            <a:r>
              <a:rPr lang="sv" b="1" dirty="0"/>
              <a:t>EVANGELISK FRAMGÅNG</a:t>
            </a:r>
            <a:r>
              <a:rPr lang="sv" dirty="0"/>
              <a:t> </a:t>
            </a:r>
            <a:r>
              <a:rPr lang="sv" i="1" dirty="0"/>
              <a:t>Dela din berättelse, kultur eller värderingar med andra</a:t>
            </a:r>
            <a:endParaRPr lang="en-US" i="1" dirty="0"/>
          </a:p>
          <a:p>
            <a:pPr marL="457200" indent="-457200">
              <a:lnSpc>
                <a:spcPts val="2940"/>
              </a:lnSpc>
              <a:buClr>
                <a:srgbClr val="B6D1E1"/>
              </a:buClr>
              <a:buFont typeface="+mj-lt"/>
              <a:buAutoNum type="arabicPeriod"/>
              <a:tabLst>
                <a:tab pos="3767138" algn="l"/>
              </a:tabLst>
            </a:pPr>
            <a:r>
              <a:rPr lang="sv" b="1" dirty="0"/>
              <a:t>MILJÖ</a:t>
            </a:r>
            <a:r>
              <a:rPr lang="sv" dirty="0"/>
              <a:t> </a:t>
            </a:r>
            <a:r>
              <a:rPr lang="sv" i="1" dirty="0"/>
              <a:t>Att skapa en plats som känns bra och hållbar</a:t>
            </a:r>
            <a:endParaRPr lang="en-US" i="1" dirty="0"/>
          </a:p>
          <a:p>
            <a:pPr marL="457200" indent="-457200">
              <a:lnSpc>
                <a:spcPts val="2940"/>
              </a:lnSpc>
              <a:buClr>
                <a:srgbClr val="B6D1E1"/>
              </a:buClr>
              <a:buFont typeface="+mj-lt"/>
              <a:buAutoNum type="arabicPeriod"/>
              <a:tabLst>
                <a:tab pos="3767138" algn="l"/>
              </a:tabLst>
            </a:pPr>
            <a:r>
              <a:rPr lang="sv" b="1" dirty="0"/>
              <a:t>TIDSFRAMGÅNG</a:t>
            </a:r>
            <a:r>
              <a:rPr lang="sv" dirty="0"/>
              <a:t> </a:t>
            </a:r>
            <a:r>
              <a:rPr lang="sv" i="1" dirty="0"/>
              <a:t>Att kontrollera hur du spenderar dina dagar</a:t>
            </a:r>
            <a:endParaRPr lang="en-US" i="1" dirty="0"/>
          </a:p>
          <a:p>
            <a:pPr marL="457200" indent="-457200">
              <a:lnSpc>
                <a:spcPts val="2940"/>
              </a:lnSpc>
              <a:buClr>
                <a:srgbClr val="B6D1E1"/>
              </a:buClr>
              <a:buFont typeface="+mj-lt"/>
              <a:buAutoNum type="arabicPeriod"/>
              <a:tabLst>
                <a:tab pos="3767138" algn="l"/>
              </a:tabLst>
            </a:pPr>
            <a:r>
              <a:rPr lang="sv" b="1" dirty="0"/>
              <a:t>KOLLEKTIV FRAMGÅNG</a:t>
            </a:r>
            <a:r>
              <a:rPr lang="sv" dirty="0"/>
              <a:t>  </a:t>
            </a:r>
            <a:r>
              <a:rPr lang="sv" i="1" dirty="0"/>
              <a:t>Lyfter upp andra när du reser dig</a:t>
            </a:r>
            <a:endParaRPr lang="en-US" i="1" dirty="0"/>
          </a:p>
          <a:p>
            <a:pPr marL="457200" indent="-457200">
              <a:lnSpc>
                <a:spcPts val="2940"/>
              </a:lnSpc>
              <a:buClr>
                <a:srgbClr val="B6D1E1"/>
              </a:buClr>
              <a:buFont typeface="+mj-lt"/>
              <a:buAutoNum type="arabicPeriod"/>
              <a:tabLst>
                <a:tab pos="3767138" algn="l"/>
              </a:tabLst>
            </a:pPr>
            <a:endParaRPr lang="en-US" dirty="0"/>
          </a:p>
          <a:p>
            <a:pPr marL="457200" indent="-457200">
              <a:lnSpc>
                <a:spcPts val="2940"/>
              </a:lnSpc>
              <a:buClr>
                <a:srgbClr val="B6D1E1"/>
              </a:buClr>
              <a:buFont typeface="+mj-lt"/>
              <a:buAutoNum type="arabicPeriod"/>
              <a:tabLst>
                <a:tab pos="3767138" algn="l"/>
              </a:tabLst>
            </a:pPr>
            <a:endParaRPr lang="en-US" dirty="0"/>
          </a:p>
          <a:p>
            <a:pPr marL="457200" indent="-457200">
              <a:lnSpc>
                <a:spcPts val="2940"/>
              </a:lnSpc>
              <a:buClr>
                <a:srgbClr val="B6D1E1"/>
              </a:buClr>
              <a:buFont typeface="+mj-lt"/>
              <a:buAutoNum type="arabicPeriod"/>
              <a:tabLst>
                <a:tab pos="3767138" algn="l"/>
              </a:tabLst>
            </a:pPr>
            <a:endParaRPr lang="en-US" dirty="0"/>
          </a:p>
          <a:p>
            <a:pPr marL="457200" indent="-457200">
              <a:lnSpc>
                <a:spcPts val="2940"/>
              </a:lnSpc>
              <a:buClr>
                <a:srgbClr val="B6D1E1"/>
              </a:buClr>
              <a:buFont typeface="+mj-lt"/>
              <a:buAutoNum type="arabicPeriod"/>
              <a:tabLst>
                <a:tab pos="3767138" algn="l"/>
              </a:tabLst>
            </a:pPr>
            <a:endParaRPr lang="en-US" dirty="0"/>
          </a:p>
        </p:txBody>
      </p:sp>
    </p:spTree>
    <p:extLst>
      <p:ext uri="{BB962C8B-B14F-4D97-AF65-F5344CB8AC3E}">
        <p14:creationId xmlns:p14="http://schemas.microsoft.com/office/powerpoint/2010/main" val="2998982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sv" dirty="0"/>
              <a:t>ATT DEFINIERA FRAMGÅNG PÅ DINA EGNA VILLKOR</a:t>
            </a:r>
            <a:endParaRPr lang="en-GB"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473795" y="1135165"/>
            <a:ext cx="11262056" cy="4548987"/>
          </a:xfrm>
        </p:spPr>
        <p:txBody>
          <a:bodyPr numCol="1"/>
          <a:lstStyle/>
          <a:p>
            <a:endParaRPr lang="en-GB" dirty="0"/>
          </a:p>
          <a:p>
            <a:pPr marL="0" lvl="1" algn="l">
              <a:lnSpc>
                <a:spcPts val="2340"/>
              </a:lnSpc>
              <a:spcBef>
                <a:spcPts val="200"/>
              </a:spcBef>
              <a:buClr>
                <a:srgbClr val="B6D1E1"/>
              </a:buClr>
            </a:pPr>
            <a:r>
              <a:rPr lang="sv" dirty="0">
                <a:solidFill>
                  <a:srgbClr val="382B1B"/>
                </a:solidFill>
              </a:rPr>
              <a:t>Varje erfarenhet du har haft, dina val och dina utmaningar har lärt dig något viktigt om vem du är och vad som är viktigt för dig.</a:t>
            </a:r>
          </a:p>
          <a:p>
            <a:pPr marL="0" lvl="1" algn="l">
              <a:lnSpc>
                <a:spcPts val="2340"/>
              </a:lnSpc>
              <a:spcBef>
                <a:spcPts val="200"/>
              </a:spcBef>
              <a:buClr>
                <a:srgbClr val="B6D1E1"/>
              </a:buClr>
            </a:pPr>
            <a:endParaRPr lang="en-GB" dirty="0">
              <a:solidFill>
                <a:srgbClr val="382B1B"/>
              </a:solidFill>
            </a:endParaRPr>
          </a:p>
          <a:p>
            <a:pPr marL="0" lvl="1" algn="l">
              <a:lnSpc>
                <a:spcPts val="2340"/>
              </a:lnSpc>
              <a:spcBef>
                <a:spcPts val="200"/>
              </a:spcBef>
              <a:buClr>
                <a:srgbClr val="B6D1E1"/>
              </a:buClr>
            </a:pPr>
            <a:r>
              <a:rPr lang="sv" dirty="0">
                <a:solidFill>
                  <a:srgbClr val="382B1B"/>
                </a:solidFill>
              </a:rPr>
              <a:t>Använd dessa lärdomar för att vägleda dig i vad framgång innebär i ditt liv och din verksamhet. Det behöver inte matcha någon annans idé. Det behöver inte vara stort. Det måste bara kännas rätt för dig. Sluta jämföra din väg med någon annans. Din version av framgång är redan giltig, för den är din.</a:t>
            </a:r>
          </a:p>
          <a:p>
            <a:pPr marL="0" lvl="1" algn="l">
              <a:lnSpc>
                <a:spcPts val="2340"/>
              </a:lnSpc>
              <a:spcBef>
                <a:spcPts val="200"/>
              </a:spcBef>
              <a:buClr>
                <a:srgbClr val="B6D1E1"/>
              </a:buClr>
            </a:pPr>
            <a:endParaRPr lang="en-GB" dirty="0">
              <a:solidFill>
                <a:srgbClr val="382B1B"/>
              </a:solidFill>
            </a:endParaRPr>
          </a:p>
          <a:p>
            <a:pPr marL="0" lvl="1" algn="l">
              <a:lnSpc>
                <a:spcPts val="2340"/>
              </a:lnSpc>
              <a:spcBef>
                <a:spcPts val="200"/>
              </a:spcBef>
              <a:buClr>
                <a:srgbClr val="B6D1E1"/>
              </a:buClr>
            </a:pPr>
            <a:r>
              <a:rPr lang="sv" b="1" dirty="0">
                <a:solidFill>
                  <a:srgbClr val="382B1B"/>
                </a:solidFill>
              </a:rPr>
              <a:t>Du kan definiera framgång som:</a:t>
            </a:r>
          </a:p>
          <a:p>
            <a:pPr marL="342900" lvl="1" indent="-342900" algn="l">
              <a:lnSpc>
                <a:spcPts val="2340"/>
              </a:lnSpc>
              <a:spcBef>
                <a:spcPts val="200"/>
              </a:spcBef>
              <a:buClr>
                <a:srgbClr val="B6D1E1"/>
              </a:buClr>
              <a:buFont typeface="Arial" panose="020B0604020202020204" pitchFamily="34" charset="0"/>
              <a:buChar char="•"/>
            </a:pPr>
            <a:r>
              <a:rPr lang="sv" dirty="0">
                <a:solidFill>
                  <a:srgbClr val="382B1B"/>
                </a:solidFill>
              </a:rPr>
              <a:t>Sälj din mat med förtroende</a:t>
            </a:r>
          </a:p>
          <a:p>
            <a:pPr marL="342900" lvl="1" indent="-342900" algn="l">
              <a:lnSpc>
                <a:spcPts val="2340"/>
              </a:lnSpc>
              <a:spcBef>
                <a:spcPts val="200"/>
              </a:spcBef>
              <a:buClr>
                <a:srgbClr val="B6D1E1"/>
              </a:buClr>
              <a:buFont typeface="Arial" panose="020B0604020202020204" pitchFamily="34" charset="0"/>
              <a:buChar char="•"/>
            </a:pPr>
            <a:r>
              <a:rPr lang="sv" dirty="0">
                <a:solidFill>
                  <a:srgbClr val="382B1B"/>
                </a:solidFill>
              </a:rPr>
              <a:t>Att balansera familj och företag med värdighet</a:t>
            </a:r>
          </a:p>
          <a:p>
            <a:pPr marL="342900" lvl="1" indent="-342900" algn="l">
              <a:lnSpc>
                <a:spcPts val="2340"/>
              </a:lnSpc>
              <a:spcBef>
                <a:spcPts val="200"/>
              </a:spcBef>
              <a:buClr>
                <a:srgbClr val="B6D1E1"/>
              </a:buClr>
              <a:buFont typeface="Arial" panose="020B0604020202020204" pitchFamily="34" charset="0"/>
              <a:buChar char="•"/>
            </a:pPr>
            <a:r>
              <a:rPr lang="sv" dirty="0">
                <a:solidFill>
                  <a:srgbClr val="382B1B"/>
                </a:solidFill>
              </a:rPr>
              <a:t>Känner mig stolt över din berättelse och vart den tar dig</a:t>
            </a:r>
          </a:p>
          <a:p>
            <a:pPr marL="342900" lvl="1" indent="-342900" algn="l">
              <a:lnSpc>
                <a:spcPts val="2340"/>
              </a:lnSpc>
              <a:spcBef>
                <a:spcPts val="200"/>
              </a:spcBef>
              <a:buClr>
                <a:srgbClr val="B6D1E1"/>
              </a:buClr>
              <a:buFont typeface="Arial" panose="020B0604020202020204" pitchFamily="34" charset="0"/>
              <a:buChar char="•"/>
            </a:pPr>
            <a:r>
              <a:rPr lang="sv" dirty="0">
                <a:solidFill>
                  <a:srgbClr val="382B1B"/>
                </a:solidFill>
              </a:rPr>
              <a:t>Att tjäna precis tillräckligt för att skapa utrymme, frihet eller glädje</a:t>
            </a:r>
          </a:p>
          <a:p>
            <a:pPr marL="342900" lvl="1" indent="-342900" algn="l">
              <a:lnSpc>
                <a:spcPts val="2340"/>
              </a:lnSpc>
              <a:spcBef>
                <a:spcPts val="200"/>
              </a:spcBef>
              <a:buClr>
                <a:srgbClr val="B6D1E1"/>
              </a:buClr>
              <a:buFont typeface="Arial" panose="020B0604020202020204" pitchFamily="34" charset="0"/>
              <a:buChar char="•"/>
            </a:pPr>
            <a:endParaRPr lang="en-GB" dirty="0">
              <a:solidFill>
                <a:srgbClr val="382B1B"/>
              </a:solidFill>
            </a:endParaRPr>
          </a:p>
          <a:p>
            <a:pPr marL="0" lvl="1" algn="l">
              <a:lnSpc>
                <a:spcPts val="2340"/>
              </a:lnSpc>
              <a:spcBef>
                <a:spcPts val="200"/>
              </a:spcBef>
              <a:buClr>
                <a:srgbClr val="B6D1E1"/>
              </a:buClr>
            </a:pPr>
            <a:endParaRPr lang="en-IE" dirty="0">
              <a:solidFill>
                <a:srgbClr val="382B1B"/>
              </a:solidFill>
            </a:endParaRPr>
          </a:p>
        </p:txBody>
      </p:sp>
      <p:sp>
        <p:nvSpPr>
          <p:cNvPr id="9" name="Rectangle 8">
            <a:extLst>
              <a:ext uri="{FF2B5EF4-FFF2-40B4-BE49-F238E27FC236}">
                <a16:creationId xmlns:a16="http://schemas.microsoft.com/office/drawing/2014/main" id="{520CE5E9-EA8D-7758-D725-AAB57CD346DA}"/>
              </a:ext>
            </a:extLst>
          </p:cNvPr>
          <p:cNvSpPr/>
          <p:nvPr/>
        </p:nvSpPr>
        <p:spPr>
          <a:xfrm>
            <a:off x="1986357" y="5787204"/>
            <a:ext cx="5629275" cy="800100"/>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 dirty="0">
                <a:solidFill>
                  <a:srgbClr val="382B1B"/>
                </a:solidFill>
                <a:hlinkClick r:id="rId2">
                  <a:extLst>
                    <a:ext uri="{A12FA001-AC4F-418D-AE19-62706E023703}">
                      <ahyp:hlinkClr xmlns:ahyp="http://schemas.microsoft.com/office/drawing/2018/hyperlinkcolor" val="tx"/>
                    </a:ext>
                  </a:extLst>
                </a:hlinkClick>
              </a:rPr>
              <a:t>http://www.huffingtonpost.com/carissa-lada/what-does-success-look-like_b_5651592.html</a:t>
            </a:r>
            <a:endParaRPr lang="en-US" dirty="0"/>
          </a:p>
        </p:txBody>
      </p:sp>
      <p:grpSp>
        <p:nvGrpSpPr>
          <p:cNvPr id="10" name="Group 9">
            <a:extLst>
              <a:ext uri="{FF2B5EF4-FFF2-40B4-BE49-F238E27FC236}">
                <a16:creationId xmlns:a16="http://schemas.microsoft.com/office/drawing/2014/main" id="{DF8ABB2B-D2ED-BF23-7403-3EF2FBB4B670}"/>
              </a:ext>
            </a:extLst>
          </p:cNvPr>
          <p:cNvGrpSpPr/>
          <p:nvPr/>
        </p:nvGrpSpPr>
        <p:grpSpPr>
          <a:xfrm>
            <a:off x="173095" y="5993307"/>
            <a:ext cx="2788753" cy="578690"/>
            <a:chOff x="845728" y="5174850"/>
            <a:chExt cx="2788753" cy="578690"/>
          </a:xfrm>
        </p:grpSpPr>
        <p:grpSp>
          <p:nvGrpSpPr>
            <p:cNvPr id="11" name="Group 10">
              <a:extLst>
                <a:ext uri="{FF2B5EF4-FFF2-40B4-BE49-F238E27FC236}">
                  <a16:creationId xmlns:a16="http://schemas.microsoft.com/office/drawing/2014/main" id="{82A1DBB2-26FB-EC42-C9C5-899A0432B988}"/>
                </a:ext>
              </a:extLst>
            </p:cNvPr>
            <p:cNvGrpSpPr/>
            <p:nvPr/>
          </p:nvGrpSpPr>
          <p:grpSpPr>
            <a:xfrm>
              <a:off x="845728" y="5174850"/>
              <a:ext cx="2788753" cy="578690"/>
              <a:chOff x="2045517" y="6166884"/>
              <a:chExt cx="2788753" cy="578690"/>
            </a:xfrm>
          </p:grpSpPr>
          <p:sp>
            <p:nvSpPr>
              <p:cNvPr id="14" name="Rectangle 13">
                <a:extLst>
                  <a:ext uri="{FF2B5EF4-FFF2-40B4-BE49-F238E27FC236}">
                    <a16:creationId xmlns:a16="http://schemas.microsoft.com/office/drawing/2014/main" id="{6364EC64-BA7F-DC6D-6736-A16E06ADDD53}"/>
                  </a:ext>
                </a:extLst>
              </p:cNvPr>
              <p:cNvSpPr/>
              <p:nvPr/>
            </p:nvSpPr>
            <p:spPr>
              <a:xfrm>
                <a:off x="2651051" y="6166884"/>
                <a:ext cx="1164347"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DEDE3A9-F78D-CAC5-2C12-84BDD177CD39}"/>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4EA7AB1-9399-1FD3-2AFB-0462D824D975}"/>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latin typeface="Calibri" panose="020F0502020204030204" pitchFamily="34" charset="0"/>
                    <a:ea typeface="Times New Roman" panose="02020603050405020304" pitchFamily="18" charset="0"/>
                    <a:cs typeface="Times New Roman" panose="02020603050405020304" pitchFamily="18" charset="0"/>
                  </a:rPr>
                  <a:t>Läsa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pic>
          <p:nvPicPr>
            <p:cNvPr id="13" name="Graphic 12" descr="Books on shelf outline">
              <a:extLst>
                <a:ext uri="{FF2B5EF4-FFF2-40B4-BE49-F238E27FC236}">
                  <a16:creationId xmlns:a16="http://schemas.microsoft.com/office/drawing/2014/main" id="{60B91CB9-DB59-8CEC-8C17-61AEAEF4AA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791" y="5178054"/>
              <a:ext cx="551275" cy="551275"/>
            </a:xfrm>
            <a:prstGeom prst="rect">
              <a:avLst/>
            </a:prstGeom>
          </p:spPr>
        </p:pic>
      </p:grpSp>
      <p:pic>
        <p:nvPicPr>
          <p:cNvPr id="22" name="Picture 21" descr="A page of a diary with writing on it&#10;&#10;AI-generated content may be incorrect.">
            <a:extLst>
              <a:ext uri="{FF2B5EF4-FFF2-40B4-BE49-F238E27FC236}">
                <a16:creationId xmlns:a16="http://schemas.microsoft.com/office/drawing/2014/main" id="{B290FD93-0641-6C5B-E71E-DA25DCA1C8B0}"/>
              </a:ext>
            </a:extLst>
          </p:cNvPr>
          <p:cNvPicPr>
            <a:picLocks noChangeAspect="1"/>
          </p:cNvPicPr>
          <p:nvPr/>
        </p:nvPicPr>
        <p:blipFill>
          <a:blip r:embed="rId5"/>
          <a:stretch>
            <a:fillRect/>
          </a:stretch>
        </p:blipFill>
        <p:spPr>
          <a:xfrm>
            <a:off x="8062982" y="3584579"/>
            <a:ext cx="3521442" cy="2342756"/>
          </a:xfrm>
          <a:prstGeom prst="rect">
            <a:avLst/>
          </a:prstGeom>
        </p:spPr>
      </p:pic>
    </p:spTree>
    <p:extLst>
      <p:ext uri="{BB962C8B-B14F-4D97-AF65-F5344CB8AC3E}">
        <p14:creationId xmlns:p14="http://schemas.microsoft.com/office/powerpoint/2010/main" val="1832383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pPr>
              <a:tabLst>
                <a:tab pos="1990725" algn="l"/>
              </a:tabLst>
            </a:pPr>
            <a:r>
              <a:rPr lang="sv" sz="3600" dirty="0"/>
              <a:t>DEFINIERA FRAMGÅNG PÅ DINA EGNA VILLKOR</a:t>
            </a:r>
            <a:endParaRPr lang="en-IE" dirty="0"/>
          </a:p>
        </p:txBody>
      </p:sp>
      <p:sp>
        <p:nvSpPr>
          <p:cNvPr id="12" name="Text Placeholder 2">
            <a:extLst>
              <a:ext uri="{FF2B5EF4-FFF2-40B4-BE49-F238E27FC236}">
                <a16:creationId xmlns:a16="http://schemas.microsoft.com/office/drawing/2014/main" id="{DEF3F513-8F96-B0AE-40D5-8E4DDCC3F4AC}"/>
              </a:ext>
            </a:extLst>
          </p:cNvPr>
          <p:cNvSpPr>
            <a:spLocks noGrp="1"/>
          </p:cNvSpPr>
          <p:nvPr>
            <p:ph type="body" sz="quarter" idx="14"/>
          </p:nvPr>
        </p:nvSpPr>
        <p:spPr>
          <a:xfrm>
            <a:off x="722024" y="1662793"/>
            <a:ext cx="4864390" cy="4548987"/>
          </a:xfrm>
        </p:spPr>
        <p:txBody>
          <a:bodyPr numCol="1"/>
          <a:lstStyle/>
          <a:p>
            <a:r>
              <a:rPr lang="sv" b="1" dirty="0" err="1"/>
              <a:t>Reflektion </a:t>
            </a:r>
            <a:r>
              <a:rPr lang="sv" b="1" dirty="0"/>
              <a:t>och visualisering</a:t>
            </a:r>
          </a:p>
          <a:p>
            <a:endParaRPr lang="en-IE" b="1" dirty="0"/>
          </a:p>
          <a:p>
            <a:pPr marL="342900" indent="-342900">
              <a:buClr>
                <a:srgbClr val="B6D1E1"/>
              </a:buClr>
              <a:buFont typeface="Arial" panose="020B0604020202020204" pitchFamily="34" charset="0"/>
              <a:buChar char="•"/>
            </a:pPr>
            <a:r>
              <a:rPr lang="sv" dirty="0"/>
              <a:t>Vem vill du vara?</a:t>
            </a:r>
          </a:p>
          <a:p>
            <a:pPr marL="342900" indent="-342900">
              <a:buClr>
                <a:srgbClr val="B6D1E1"/>
              </a:buClr>
              <a:buFont typeface="Arial" panose="020B0604020202020204" pitchFamily="34" charset="0"/>
              <a:buChar char="•"/>
            </a:pPr>
            <a:r>
              <a:rPr lang="sv" dirty="0"/>
              <a:t>Avklädd alla förväntningar är det meningen med ditt liv att bli ditt sanna jag.</a:t>
            </a:r>
          </a:p>
          <a:p>
            <a:pPr marL="342900" indent="-342900">
              <a:buClr>
                <a:srgbClr val="B6D1E1"/>
              </a:buClr>
              <a:buFont typeface="Arial" panose="020B0604020202020204" pitchFamily="34" charset="0"/>
              <a:buChar char="•"/>
            </a:pPr>
            <a:r>
              <a:rPr lang="sv" dirty="0"/>
              <a:t>Vad är din passion? Din verkliga passion, om det inte fanns några hinder.</a:t>
            </a:r>
          </a:p>
          <a:p>
            <a:endParaRPr lang="en-IE" dirty="0">
              <a:solidFill>
                <a:srgbClr val="382B1B"/>
              </a:solidFill>
            </a:endParaRPr>
          </a:p>
        </p:txBody>
      </p:sp>
      <p:sp>
        <p:nvSpPr>
          <p:cNvPr id="2" name="Rectangle 1">
            <a:extLst>
              <a:ext uri="{FF2B5EF4-FFF2-40B4-BE49-F238E27FC236}">
                <a16:creationId xmlns:a16="http://schemas.microsoft.com/office/drawing/2014/main" id="{8186DB98-52C0-76FF-312C-9BECBFC2E8F2}"/>
              </a:ext>
            </a:extLst>
          </p:cNvPr>
          <p:cNvSpPr/>
          <p:nvPr/>
        </p:nvSpPr>
        <p:spPr>
          <a:xfrm>
            <a:off x="700086" y="5066447"/>
            <a:ext cx="4702629" cy="834292"/>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3AA480DA-1B36-868D-1096-B30E911B8C79}"/>
              </a:ext>
            </a:extLst>
          </p:cNvPr>
          <p:cNvGrpSpPr/>
          <p:nvPr/>
        </p:nvGrpSpPr>
        <p:grpSpPr>
          <a:xfrm>
            <a:off x="2806744" y="4669117"/>
            <a:ext cx="2788753" cy="578690"/>
            <a:chOff x="2045517" y="6166884"/>
            <a:chExt cx="2788753" cy="578690"/>
          </a:xfrm>
        </p:grpSpPr>
        <p:sp>
          <p:nvSpPr>
            <p:cNvPr id="4" name="Rectangle 3">
              <a:extLst>
                <a:ext uri="{FF2B5EF4-FFF2-40B4-BE49-F238E27FC236}">
                  <a16:creationId xmlns:a16="http://schemas.microsoft.com/office/drawing/2014/main" id="{9ACDAAE5-38BC-F8DB-2ACF-788E504788D2}"/>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E5A2E4B-3B9F-CAB1-74B4-EDF9FAD8B7BB}"/>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0AC240-3485-941E-F7CC-3D2E067E1B19}"/>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effectLst/>
                  <a:latin typeface="Calibri" panose="020F0502020204030204" pitchFamily="34" charset="0"/>
                  <a:ea typeface="Times New Roman" panose="02020603050405020304" pitchFamily="18" charset="0"/>
                  <a:cs typeface="Times New Roman" panose="02020603050405020304" pitchFamily="18" charset="0"/>
                </a:rPr>
                <a:t>Utöva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9" name="Graphic 18" descr="Clipboard Partially Ticked outline">
              <a:extLst>
                <a:ext uri="{FF2B5EF4-FFF2-40B4-BE49-F238E27FC236}">
                  <a16:creationId xmlns:a16="http://schemas.microsoft.com/office/drawing/2014/main" id="{7572B225-B984-4278-490E-E9AAA98E62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20" name="Text Placeholder 2">
            <a:extLst>
              <a:ext uri="{FF2B5EF4-FFF2-40B4-BE49-F238E27FC236}">
                <a16:creationId xmlns:a16="http://schemas.microsoft.com/office/drawing/2014/main" id="{F60B2D03-C296-5D7A-44BE-BF853E0D8D55}"/>
              </a:ext>
            </a:extLst>
          </p:cNvPr>
          <p:cNvSpPr txBox="1">
            <a:spLocks/>
          </p:cNvSpPr>
          <p:nvPr/>
        </p:nvSpPr>
        <p:spPr>
          <a:xfrm>
            <a:off x="-736827" y="5365297"/>
            <a:ext cx="5845629"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sv" b="1" dirty="0"/>
              <a:t>Definiera framgång på dina egna villkor</a:t>
            </a:r>
            <a:endParaRPr lang="en-US" b="1" dirty="0"/>
          </a:p>
        </p:txBody>
      </p:sp>
      <p:sp>
        <p:nvSpPr>
          <p:cNvPr id="21" name="Text Placeholder 2">
            <a:extLst>
              <a:ext uri="{FF2B5EF4-FFF2-40B4-BE49-F238E27FC236}">
                <a16:creationId xmlns:a16="http://schemas.microsoft.com/office/drawing/2014/main" id="{A05E8F21-C5FA-B2CE-EC2B-9354B8FBEAFB}"/>
              </a:ext>
            </a:extLst>
          </p:cNvPr>
          <p:cNvSpPr txBox="1">
            <a:spLocks/>
          </p:cNvSpPr>
          <p:nvPr/>
        </p:nvSpPr>
        <p:spPr>
          <a:xfrm>
            <a:off x="6272214" y="1662793"/>
            <a:ext cx="5457824" cy="4548987"/>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b="1" dirty="0"/>
              <a:t>Våga vara annorlunda. Definiera och mät dina framgångar på ett annat sätt.</a:t>
            </a:r>
          </a:p>
          <a:p>
            <a:pPr marL="342900" indent="-342900">
              <a:buClr>
                <a:srgbClr val="B6D1E1"/>
              </a:buClr>
              <a:buFont typeface="Arial" panose="020B0604020202020204" pitchFamily="34" charset="0"/>
              <a:buChar char="•"/>
            </a:pPr>
            <a:r>
              <a:rPr lang="sv" dirty="0"/>
              <a:t>För mycket konformitet leder till grupptänkande och misslyckande.</a:t>
            </a:r>
          </a:p>
          <a:p>
            <a:pPr marL="342900" indent="-342900">
              <a:buClr>
                <a:srgbClr val="B6D1E1"/>
              </a:buClr>
              <a:buFont typeface="Arial" panose="020B0604020202020204" pitchFamily="34" charset="0"/>
              <a:buChar char="•"/>
            </a:pPr>
            <a:r>
              <a:rPr lang="sv" dirty="0"/>
              <a:t>För att vara en sann entreprenör måste du tänka annorlunda och inte känna pressen att anpassa dig.</a:t>
            </a:r>
          </a:p>
          <a:p>
            <a:pPr marL="342900" indent="-342900">
              <a:buClr>
                <a:srgbClr val="B6D1E1"/>
              </a:buClr>
              <a:buFont typeface="Arial" panose="020B0604020202020204" pitchFamily="34" charset="0"/>
              <a:buChar char="•"/>
            </a:pPr>
            <a:r>
              <a:rPr lang="sv" dirty="0"/>
              <a:t>Känn inte behovet av att definiera dina framgångar utifrån andra människors måttstockar.</a:t>
            </a:r>
          </a:p>
          <a:p>
            <a:endParaRPr lang="en-IE" dirty="0"/>
          </a:p>
        </p:txBody>
      </p:sp>
      <p:cxnSp>
        <p:nvCxnSpPr>
          <p:cNvPr id="22" name="Straight Connector 21">
            <a:extLst>
              <a:ext uri="{FF2B5EF4-FFF2-40B4-BE49-F238E27FC236}">
                <a16:creationId xmlns:a16="http://schemas.microsoft.com/office/drawing/2014/main" id="{F6C0713C-FB7C-7404-9A8B-19B7F66E94B4}"/>
              </a:ext>
            </a:extLst>
          </p:cNvPr>
          <p:cNvCxnSpPr>
            <a:cxnSpLocks/>
          </p:cNvCxnSpPr>
          <p:nvPr/>
        </p:nvCxnSpPr>
        <p:spPr>
          <a:xfrm flipV="1">
            <a:off x="5838169" y="1657350"/>
            <a:ext cx="0" cy="262890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1932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a:xfrm>
            <a:off x="751415" y="378372"/>
            <a:ext cx="11224072" cy="1126708"/>
          </a:xfrm>
        </p:spPr>
        <p:txBody>
          <a:bodyPr/>
          <a:lstStyle/>
          <a:p>
            <a:r>
              <a:rPr lang="sv" dirty="0"/>
              <a:t>ATT SÄTTA REALISTISKA OCH UPPNÅBBA ENTREPRENÖRIELLA SMARTA MÅL</a:t>
            </a:r>
          </a:p>
        </p:txBody>
      </p:sp>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526229" y="1738108"/>
            <a:ext cx="11379890" cy="358577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a:lnSpc>
                <a:spcPts val="2340"/>
              </a:lnSpc>
              <a:spcBef>
                <a:spcPts val="0"/>
              </a:spcBef>
            </a:pPr>
            <a:r>
              <a:rPr lang="sv" sz="2200" dirty="0">
                <a:solidFill>
                  <a:srgbClr val="382B1B"/>
                </a:solidFill>
              </a:rPr>
              <a:t>Målsättning är en viktig del av livet och arbetet. Det finns några parametrar för målsättning som vi bör känna till och följa. Det enklaste sättet att komma ihåg dem är att tänka </a:t>
            </a:r>
            <a:r>
              <a:rPr lang="sv" sz="2200" b="1" dirty="0">
                <a:solidFill>
                  <a:srgbClr val="382B1B"/>
                </a:solidFill>
              </a:rPr>
              <a:t>SMART.</a:t>
            </a:r>
          </a:p>
          <a:p>
            <a:pPr marL="0" lvl="1" algn="l">
              <a:lnSpc>
                <a:spcPts val="2340"/>
              </a:lnSpc>
              <a:spcBef>
                <a:spcPts val="0"/>
              </a:spcBef>
            </a:pPr>
            <a:endParaRPr lang="en-US" sz="2200" dirty="0">
              <a:solidFill>
                <a:srgbClr val="382B1B"/>
              </a:solidFill>
            </a:endParaRPr>
          </a:p>
          <a:p>
            <a:pPr marL="0" lvl="1" algn="l">
              <a:lnSpc>
                <a:spcPts val="2340"/>
              </a:lnSpc>
              <a:spcBef>
                <a:spcPts val="0"/>
              </a:spcBef>
              <a:buClr>
                <a:srgbClr val="B6D1E1"/>
              </a:buClr>
            </a:pPr>
            <a:endParaRPr lang="en-US" sz="2200" dirty="0">
              <a:solidFill>
                <a:srgbClr val="382B1B"/>
              </a:solidFill>
            </a:endParaRPr>
          </a:p>
          <a:p>
            <a:pPr marL="0" lvl="1" algn="l">
              <a:lnSpc>
                <a:spcPts val="2340"/>
              </a:lnSpc>
              <a:spcBef>
                <a:spcPts val="0"/>
              </a:spcBef>
              <a:buClr>
                <a:srgbClr val="B6D1E1"/>
              </a:buClr>
            </a:pPr>
            <a:endParaRPr lang="en-US" sz="2200" dirty="0">
              <a:solidFill>
                <a:srgbClr val="382B1B"/>
              </a:solidFill>
            </a:endParaRPr>
          </a:p>
          <a:p>
            <a:pPr marL="0" lvl="1" algn="l">
              <a:lnSpc>
                <a:spcPts val="2340"/>
              </a:lnSpc>
              <a:spcBef>
                <a:spcPts val="0"/>
              </a:spcBef>
              <a:buClr>
                <a:srgbClr val="B6D1E1"/>
              </a:buClr>
            </a:pPr>
            <a:endParaRPr lang="en-GB" sz="2200" b="1" dirty="0">
              <a:solidFill>
                <a:srgbClr val="382B1B"/>
              </a:solidFill>
            </a:endParaRPr>
          </a:p>
          <a:p>
            <a:pPr marL="0" lvl="1" algn="l">
              <a:lnSpc>
                <a:spcPts val="2340"/>
              </a:lnSpc>
              <a:spcBef>
                <a:spcPts val="0"/>
              </a:spcBef>
            </a:pPr>
            <a:endParaRPr lang="en-US" sz="2400" b="1" dirty="0">
              <a:solidFill>
                <a:srgbClr val="382B1B"/>
              </a:solidFill>
            </a:endParaRPr>
          </a:p>
        </p:txBody>
      </p:sp>
      <p:sp>
        <p:nvSpPr>
          <p:cNvPr id="11" name="TextBox 10">
            <a:extLst>
              <a:ext uri="{FF2B5EF4-FFF2-40B4-BE49-F238E27FC236}">
                <a16:creationId xmlns:a16="http://schemas.microsoft.com/office/drawing/2014/main" id="{64159B77-0D5F-D195-B36A-769326BA6ECD}"/>
              </a:ext>
            </a:extLst>
          </p:cNvPr>
          <p:cNvSpPr txBox="1"/>
          <p:nvPr/>
        </p:nvSpPr>
        <p:spPr>
          <a:xfrm>
            <a:off x="1411542" y="2599973"/>
            <a:ext cx="2764852" cy="1849224"/>
          </a:xfrm>
          <a:prstGeom prst="rect">
            <a:avLst/>
          </a:prstGeom>
          <a:solidFill>
            <a:srgbClr val="84BFA4"/>
          </a:solidFill>
        </p:spPr>
        <p:txBody>
          <a:bodyPr wrap="square">
            <a:spAutoFit/>
          </a:bodyPr>
          <a:lstStyle/>
          <a:p>
            <a:pPr marL="0" lvl="1" algn="l">
              <a:lnSpc>
                <a:spcPts val="2340"/>
              </a:lnSpc>
              <a:spcBef>
                <a:spcPts val="0"/>
              </a:spcBef>
              <a:buClr>
                <a:srgbClr val="B6D1E1"/>
              </a:buClr>
            </a:pPr>
            <a:r>
              <a:rPr lang="sv" sz="2000" b="1" dirty="0">
                <a:solidFill>
                  <a:srgbClr val="382B1B"/>
                </a:solidFill>
              </a:rPr>
              <a:t>Specifik.</a:t>
            </a:r>
          </a:p>
          <a:p>
            <a:pPr marL="0" lvl="1" algn="l">
              <a:lnSpc>
                <a:spcPts val="2340"/>
              </a:lnSpc>
              <a:spcBef>
                <a:spcPts val="0"/>
              </a:spcBef>
              <a:buClr>
                <a:srgbClr val="B6D1E1"/>
              </a:buClr>
            </a:pPr>
            <a:r>
              <a:rPr lang="sv" sz="2000" dirty="0">
                <a:solidFill>
                  <a:srgbClr val="382B1B"/>
                </a:solidFill>
              </a:rPr>
              <a:t>Målen måste vara mycket tydliga och så detaljerade som möjligt </a:t>
            </a:r>
            <a:r>
              <a:rPr lang="sv" sz="1800" dirty="0">
                <a:solidFill>
                  <a:srgbClr val="382B1B"/>
                </a:solidFill>
              </a:rPr>
              <a:t>.</a:t>
            </a:r>
          </a:p>
          <a:p>
            <a:pPr marL="0" lvl="1" algn="l">
              <a:lnSpc>
                <a:spcPts val="2340"/>
              </a:lnSpc>
              <a:spcBef>
                <a:spcPts val="0"/>
              </a:spcBef>
              <a:buClr>
                <a:srgbClr val="B6D1E1"/>
              </a:buClr>
            </a:pPr>
            <a:endParaRPr lang="en-US" sz="1800" dirty="0">
              <a:solidFill>
                <a:srgbClr val="382B1B"/>
              </a:solidFill>
            </a:endParaRPr>
          </a:p>
          <a:p>
            <a:pPr marL="0" lvl="1" algn="l">
              <a:lnSpc>
                <a:spcPts val="2340"/>
              </a:lnSpc>
              <a:spcBef>
                <a:spcPts val="0"/>
              </a:spcBef>
              <a:buClr>
                <a:srgbClr val="B6D1E1"/>
              </a:buClr>
            </a:pPr>
            <a:endParaRPr lang="en-US" dirty="0">
              <a:solidFill>
                <a:srgbClr val="382B1B"/>
              </a:solidFill>
            </a:endParaRPr>
          </a:p>
        </p:txBody>
      </p:sp>
      <p:sp>
        <p:nvSpPr>
          <p:cNvPr id="14" name="TextBox 13">
            <a:extLst>
              <a:ext uri="{FF2B5EF4-FFF2-40B4-BE49-F238E27FC236}">
                <a16:creationId xmlns:a16="http://schemas.microsoft.com/office/drawing/2014/main" id="{1A93CF5B-03F3-6A90-B240-51CD661691D5}"/>
              </a:ext>
            </a:extLst>
          </p:cNvPr>
          <p:cNvSpPr txBox="1"/>
          <p:nvPr/>
        </p:nvSpPr>
        <p:spPr>
          <a:xfrm>
            <a:off x="4597647" y="2599973"/>
            <a:ext cx="2817297" cy="1862048"/>
          </a:xfrm>
          <a:prstGeom prst="rect">
            <a:avLst/>
          </a:prstGeom>
          <a:solidFill>
            <a:srgbClr val="B6D1E1"/>
          </a:solidFill>
        </p:spPr>
        <p:txBody>
          <a:bodyPr wrap="square">
            <a:spAutoFit/>
          </a:bodyPr>
          <a:lstStyle/>
          <a:p>
            <a:pPr marL="0" lvl="1" algn="l">
              <a:lnSpc>
                <a:spcPts val="2340"/>
              </a:lnSpc>
              <a:spcBef>
                <a:spcPts val="0"/>
              </a:spcBef>
              <a:buClr>
                <a:srgbClr val="B6D1E1"/>
              </a:buClr>
            </a:pPr>
            <a:r>
              <a:rPr lang="sv" sz="2000" b="1" dirty="0">
                <a:solidFill>
                  <a:srgbClr val="382B1B"/>
                </a:solidFill>
              </a:rPr>
              <a:t>Mätbar.</a:t>
            </a:r>
          </a:p>
          <a:p>
            <a:pPr marL="0" lvl="1" algn="l">
              <a:lnSpc>
                <a:spcPts val="2340"/>
              </a:lnSpc>
              <a:spcBef>
                <a:spcPts val="0"/>
              </a:spcBef>
              <a:buClr>
                <a:srgbClr val="B6D1E1"/>
              </a:buClr>
            </a:pPr>
            <a:r>
              <a:rPr lang="sv" sz="2000" dirty="0">
                <a:solidFill>
                  <a:srgbClr val="382B1B"/>
                </a:solidFill>
              </a:rPr>
              <a:t>Mål måste vara konkreta; resultat måste vara mätbara. Fråga dig själv "När?" och "Hur mycket?"</a:t>
            </a:r>
          </a:p>
        </p:txBody>
      </p:sp>
      <p:sp>
        <p:nvSpPr>
          <p:cNvPr id="16" name="TextBox 15">
            <a:extLst>
              <a:ext uri="{FF2B5EF4-FFF2-40B4-BE49-F238E27FC236}">
                <a16:creationId xmlns:a16="http://schemas.microsoft.com/office/drawing/2014/main" id="{BD5396A3-CD4A-6794-5370-087F33757AAB}"/>
              </a:ext>
            </a:extLst>
          </p:cNvPr>
          <p:cNvSpPr txBox="1"/>
          <p:nvPr/>
        </p:nvSpPr>
        <p:spPr>
          <a:xfrm>
            <a:off x="7836197" y="2599973"/>
            <a:ext cx="3046423" cy="1862048"/>
          </a:xfrm>
          <a:prstGeom prst="rect">
            <a:avLst/>
          </a:prstGeom>
          <a:solidFill>
            <a:srgbClr val="E6C8C7"/>
          </a:solidFill>
        </p:spPr>
        <p:txBody>
          <a:bodyPr wrap="square">
            <a:spAutoFit/>
          </a:bodyPr>
          <a:lstStyle/>
          <a:p>
            <a:pPr marL="0" lvl="1" algn="l">
              <a:lnSpc>
                <a:spcPts val="2340"/>
              </a:lnSpc>
              <a:spcBef>
                <a:spcPts val="0"/>
              </a:spcBef>
              <a:buClr>
                <a:srgbClr val="B6D1E1"/>
              </a:buClr>
            </a:pPr>
            <a:r>
              <a:rPr lang="sv" sz="2000" b="1" dirty="0">
                <a:solidFill>
                  <a:srgbClr val="382B1B"/>
                </a:solidFill>
              </a:rPr>
              <a:t>Handlingsinriktad </a:t>
            </a:r>
            <a:r>
              <a:rPr lang="sv" sz="2000" dirty="0">
                <a:solidFill>
                  <a:srgbClr val="382B1B"/>
                </a:solidFill>
              </a:rPr>
              <a:t>.</a:t>
            </a:r>
          </a:p>
          <a:p>
            <a:pPr marL="0" lvl="1" algn="l">
              <a:lnSpc>
                <a:spcPts val="2340"/>
              </a:lnSpc>
              <a:spcBef>
                <a:spcPts val="0"/>
              </a:spcBef>
              <a:buClr>
                <a:srgbClr val="B6D1E1"/>
              </a:buClr>
            </a:pPr>
            <a:r>
              <a:rPr lang="sv" sz="2000" dirty="0">
                <a:solidFill>
                  <a:srgbClr val="382B1B"/>
                </a:solidFill>
              </a:rPr>
              <a:t>Se till att du kan identifiera de steg du behöver ta för att nå varje mål.</a:t>
            </a:r>
          </a:p>
          <a:p>
            <a:pPr marL="0" lvl="1" algn="l">
              <a:lnSpc>
                <a:spcPts val="2340"/>
              </a:lnSpc>
              <a:spcBef>
                <a:spcPts val="0"/>
              </a:spcBef>
              <a:buClr>
                <a:srgbClr val="B6D1E1"/>
              </a:buClr>
            </a:pPr>
            <a:endParaRPr lang="en-US" sz="2000" dirty="0">
              <a:solidFill>
                <a:srgbClr val="382B1B"/>
              </a:solidFill>
            </a:endParaRPr>
          </a:p>
          <a:p>
            <a:pPr marL="0" lvl="1" algn="l">
              <a:lnSpc>
                <a:spcPts val="2340"/>
              </a:lnSpc>
              <a:spcBef>
                <a:spcPts val="0"/>
              </a:spcBef>
              <a:buClr>
                <a:srgbClr val="B6D1E1"/>
              </a:buClr>
            </a:pPr>
            <a:endParaRPr lang="en-US" sz="2000" dirty="0">
              <a:solidFill>
                <a:srgbClr val="382B1B"/>
              </a:solidFill>
            </a:endParaRPr>
          </a:p>
        </p:txBody>
      </p:sp>
      <p:sp>
        <p:nvSpPr>
          <p:cNvPr id="18" name="TextBox 17">
            <a:extLst>
              <a:ext uri="{FF2B5EF4-FFF2-40B4-BE49-F238E27FC236}">
                <a16:creationId xmlns:a16="http://schemas.microsoft.com/office/drawing/2014/main" id="{C2B1F0C0-29FC-018C-B79B-69D9D45D40AE}"/>
              </a:ext>
            </a:extLst>
          </p:cNvPr>
          <p:cNvSpPr txBox="1"/>
          <p:nvPr/>
        </p:nvSpPr>
        <p:spPr>
          <a:xfrm>
            <a:off x="1411542" y="4631480"/>
            <a:ext cx="4784411" cy="1554272"/>
          </a:xfrm>
          <a:prstGeom prst="rect">
            <a:avLst/>
          </a:prstGeom>
          <a:solidFill>
            <a:srgbClr val="B6D1E1"/>
          </a:solidFill>
        </p:spPr>
        <p:txBody>
          <a:bodyPr wrap="square">
            <a:spAutoFit/>
          </a:bodyPr>
          <a:lstStyle/>
          <a:p>
            <a:pPr marL="0" lvl="1" algn="l">
              <a:lnSpc>
                <a:spcPts val="2340"/>
              </a:lnSpc>
              <a:spcBef>
                <a:spcPts val="0"/>
              </a:spcBef>
              <a:buClr>
                <a:srgbClr val="B6D1E1"/>
              </a:buClr>
            </a:pPr>
            <a:r>
              <a:rPr lang="sv" sz="1800" b="1" dirty="0">
                <a:solidFill>
                  <a:srgbClr val="382B1B"/>
                </a:solidFill>
              </a:rPr>
              <a:t>Realistisk. </a:t>
            </a:r>
            <a:r>
              <a:rPr lang="sv" sz="1800" dirty="0">
                <a:solidFill>
                  <a:srgbClr val="382B1B"/>
                </a:solidFill>
              </a:rPr>
              <a:t>Var ärlig om vad som är möjligt för dig just nu, med tanke på din tid, dina resurser och ditt stöd. Ett mål bör utmana dig men inte överväldiga dig. </a:t>
            </a:r>
            <a:r>
              <a:rPr lang="sv" sz="1800" b="1" dirty="0">
                <a:solidFill>
                  <a:srgbClr val="382B1B"/>
                </a:solidFill>
              </a:rPr>
              <a:t>Exempel: </a:t>
            </a:r>
            <a:r>
              <a:rPr lang="sv" sz="1800" dirty="0">
                <a:solidFill>
                  <a:srgbClr val="382B1B"/>
                </a:solidFill>
              </a:rPr>
              <a:t>Utveckla en ny produkt per månad, inte lansera 10 på en gång.</a:t>
            </a:r>
          </a:p>
        </p:txBody>
      </p:sp>
      <p:sp>
        <p:nvSpPr>
          <p:cNvPr id="20" name="TextBox 19">
            <a:extLst>
              <a:ext uri="{FF2B5EF4-FFF2-40B4-BE49-F238E27FC236}">
                <a16:creationId xmlns:a16="http://schemas.microsoft.com/office/drawing/2014/main" id="{6D5B1D33-6812-77EB-6720-6DE816ADB277}"/>
              </a:ext>
            </a:extLst>
          </p:cNvPr>
          <p:cNvSpPr txBox="1"/>
          <p:nvPr/>
        </p:nvSpPr>
        <p:spPr>
          <a:xfrm>
            <a:off x="6242507" y="4631480"/>
            <a:ext cx="4770741" cy="1554272"/>
          </a:xfrm>
          <a:prstGeom prst="rect">
            <a:avLst/>
          </a:prstGeom>
          <a:solidFill>
            <a:srgbClr val="84BFA4"/>
          </a:solidFill>
        </p:spPr>
        <p:txBody>
          <a:bodyPr wrap="square" lIns="91440" tIns="45720" rIns="91440" bIns="45720" anchor="t">
            <a:spAutoFit/>
          </a:bodyPr>
          <a:lstStyle/>
          <a:p>
            <a:pPr marL="0" lvl="1" algn="l">
              <a:lnSpc>
                <a:spcPts val="2340"/>
              </a:lnSpc>
              <a:spcBef>
                <a:spcPts val="0"/>
              </a:spcBef>
              <a:buClr>
                <a:srgbClr val="B6D1E1"/>
              </a:buClr>
            </a:pPr>
            <a:r>
              <a:rPr lang="sv" sz="1800" b="1" dirty="0">
                <a:solidFill>
                  <a:srgbClr val="382B1B"/>
                </a:solidFill>
              </a:rPr>
              <a:t>Tidsbunden.</a:t>
            </a:r>
            <a:r>
              <a:rPr lang="sv" b="1" dirty="0">
                <a:solidFill>
                  <a:srgbClr val="382B1B"/>
                </a:solidFill>
              </a:rPr>
              <a:t> </a:t>
            </a:r>
            <a:r>
              <a:rPr lang="sv" sz="1800" dirty="0">
                <a:solidFill>
                  <a:srgbClr val="382B1B"/>
                </a:solidFill>
              </a:rPr>
              <a:t>Sätt en deadline. Det hjälper dig att fokusera och agera. Fråga: ”När?”. </a:t>
            </a:r>
            <a:r>
              <a:rPr lang="sv" sz="1800" b="1" dirty="0">
                <a:solidFill>
                  <a:srgbClr val="382B1B"/>
                </a:solidFill>
              </a:rPr>
              <a:t>Exempel</a:t>
            </a:r>
            <a:r>
              <a:rPr lang="sv" sz="1800" dirty="0">
                <a:solidFill>
                  <a:srgbClr val="382B1B"/>
                </a:solidFill>
              </a:rPr>
              <a:t>: ”Jag kommer att ansöka till två popup-marknader före slutet av nästa månad.”</a:t>
            </a:r>
            <a:endParaRPr lang="en-US" dirty="0">
              <a:solidFill>
                <a:srgbClr val="382B1B"/>
              </a:solidFill>
            </a:endParaRPr>
          </a:p>
          <a:p>
            <a:pPr marL="0" lvl="1" algn="l">
              <a:lnSpc>
                <a:spcPts val="2340"/>
              </a:lnSpc>
              <a:spcBef>
                <a:spcPts val="0"/>
              </a:spcBef>
              <a:buClr>
                <a:srgbClr val="B6D1E1"/>
              </a:buClr>
            </a:pPr>
            <a:endParaRPr lang="en-US" sz="1800" dirty="0">
              <a:solidFill>
                <a:srgbClr val="382B1B"/>
              </a:solidFill>
            </a:endParaRPr>
          </a:p>
        </p:txBody>
      </p:sp>
    </p:spTree>
    <p:extLst>
      <p:ext uri="{BB962C8B-B14F-4D97-AF65-F5344CB8AC3E}">
        <p14:creationId xmlns:p14="http://schemas.microsoft.com/office/powerpoint/2010/main" val="1630079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p:txBody>
          <a:bodyPr/>
          <a:lstStyle/>
          <a:p>
            <a:r>
              <a:rPr lang="sv" dirty="0"/>
              <a:t>"RITA DIN FRAMTID"                                                    VISUELLT TILLVÄGAGÅNGSMETODE FÖR MÅLSÄTTNING</a:t>
            </a:r>
            <a:endParaRPr lang="en-GB" dirty="0"/>
          </a:p>
        </p:txBody>
      </p:sp>
      <p:sp>
        <p:nvSpPr>
          <p:cNvPr id="8" name="Text Placeholder 7">
            <a:extLst>
              <a:ext uri="{FF2B5EF4-FFF2-40B4-BE49-F238E27FC236}">
                <a16:creationId xmlns:a16="http://schemas.microsoft.com/office/drawing/2014/main" id="{B91FE580-B29E-D432-9F5A-D9BCDBEB0506}"/>
              </a:ext>
            </a:extLst>
          </p:cNvPr>
          <p:cNvSpPr>
            <a:spLocks noGrp="1"/>
          </p:cNvSpPr>
          <p:nvPr>
            <p:ph type="body" sz="quarter" idx="14"/>
          </p:nvPr>
        </p:nvSpPr>
        <p:spPr>
          <a:xfrm>
            <a:off x="749233" y="2200275"/>
            <a:ext cx="4732405" cy="3286125"/>
          </a:xfrm>
        </p:spPr>
        <p:txBody>
          <a:bodyPr/>
          <a:lstStyle/>
          <a:p>
            <a:pPr marL="342900" indent="-342900">
              <a:buClr>
                <a:srgbClr val="B6D1E1"/>
              </a:buClr>
              <a:buFont typeface="Arial" panose="020B0604020202020204" pitchFamily="34" charset="0"/>
              <a:buChar char="•"/>
            </a:pPr>
            <a:r>
              <a:rPr lang="sv" b="1" dirty="0"/>
              <a:t>Målsättning är inte raketforskning</a:t>
            </a:r>
            <a:br>
              <a:rPr lang="sv" b="1" dirty="0"/>
            </a:br>
            <a:endParaRPr lang="sv" b="1" dirty="0">
              <a:ea typeface="Calibri"/>
              <a:cs typeface="Calibri"/>
            </a:endParaRPr>
          </a:p>
          <a:p>
            <a:pPr marL="342900" indent="-342900">
              <a:buClr>
                <a:srgbClr val="B6D1E1"/>
              </a:buClr>
              <a:buFont typeface="Arial" panose="020B0604020202020204" pitchFamily="34" charset="0"/>
              <a:buChar char="•"/>
            </a:pPr>
            <a:r>
              <a:rPr lang="sv" dirty="0"/>
              <a:t>Den visuella målsättaren Patti Dobrowolski fängslar och inspirerar publiken med hjälp av verktyget för affärsledning: Drawing Solutions.</a:t>
            </a:r>
          </a:p>
          <a:p>
            <a:pPr marL="342900" indent="-342900">
              <a:buClr>
                <a:srgbClr val="B6D1E1"/>
              </a:buClr>
              <a:buFont typeface="Arial" panose="020B0604020202020204" pitchFamily="34" charset="0"/>
              <a:buChar char="•"/>
            </a:pPr>
            <a:r>
              <a:rPr lang="sv" dirty="0"/>
              <a:t>Att rita din framtid hjälper dig att sätta dina mål, visualisera din önskade framtid, skapa positiv förändring, förbättra kulturen och accelerera teamets prestationer för ett bättre slutresultat.</a:t>
            </a:r>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p:txBody>
      </p:sp>
      <p:grpSp>
        <p:nvGrpSpPr>
          <p:cNvPr id="2" name="Group 1">
            <a:extLst>
              <a:ext uri="{FF2B5EF4-FFF2-40B4-BE49-F238E27FC236}">
                <a16:creationId xmlns:a16="http://schemas.microsoft.com/office/drawing/2014/main" id="{8B258AEF-EA9E-B867-C730-A1AC4495B5A8}"/>
              </a:ext>
            </a:extLst>
          </p:cNvPr>
          <p:cNvGrpSpPr/>
          <p:nvPr/>
        </p:nvGrpSpPr>
        <p:grpSpPr>
          <a:xfrm>
            <a:off x="5479514" y="5029200"/>
            <a:ext cx="1703526" cy="1578429"/>
            <a:chOff x="5824538" y="486113"/>
            <a:chExt cx="2251075" cy="1949450"/>
          </a:xfrm>
        </p:grpSpPr>
        <p:pic>
          <p:nvPicPr>
            <p:cNvPr id="4" name="Picture 3" descr="A picture containing text&#10;&#10;Description automatically generated">
              <a:extLst>
                <a:ext uri="{FF2B5EF4-FFF2-40B4-BE49-F238E27FC236}">
                  <a16:creationId xmlns:a16="http://schemas.microsoft.com/office/drawing/2014/main" id="{FAF0B0E3-AE8F-473D-3968-1ED4F879B8CF}"/>
                </a:ext>
              </a:extLst>
            </p:cNvPr>
            <p:cNvPicPr>
              <a:picLocks noChangeAspect="1"/>
            </p:cNvPicPr>
            <p:nvPr/>
          </p:nvPicPr>
          <p:blipFill>
            <a:blip r:embed="rId2"/>
            <a:stretch>
              <a:fillRect/>
            </a:stretch>
          </p:blipFill>
          <p:spPr>
            <a:xfrm>
              <a:off x="5824538" y="486113"/>
              <a:ext cx="2251075" cy="1949450"/>
            </a:xfrm>
            <a:prstGeom prst="rect">
              <a:avLst/>
            </a:prstGeom>
          </p:spPr>
        </p:pic>
        <p:pic>
          <p:nvPicPr>
            <p:cNvPr id="5" name="Picture 4" descr="Icon&#10;&#10;Description automatically generated">
              <a:extLst>
                <a:ext uri="{FF2B5EF4-FFF2-40B4-BE49-F238E27FC236}">
                  <a16:creationId xmlns:a16="http://schemas.microsoft.com/office/drawing/2014/main" id="{C470E245-859E-FAB0-F6A5-20CF68EB18CE}"/>
                </a:ext>
              </a:extLst>
            </p:cNvPr>
            <p:cNvPicPr>
              <a:picLocks noChangeAspect="1"/>
            </p:cNvPicPr>
            <p:nvPr/>
          </p:nvPicPr>
          <p:blipFill>
            <a:blip r:embed="rId3"/>
            <a:stretch>
              <a:fillRect/>
            </a:stretch>
          </p:blipFill>
          <p:spPr>
            <a:xfrm flipH="1">
              <a:off x="7667363" y="1271051"/>
              <a:ext cx="258679" cy="282113"/>
            </a:xfrm>
            <a:prstGeom prst="rect">
              <a:avLst/>
            </a:prstGeom>
          </p:spPr>
        </p:pic>
      </p:grpSp>
      <p:grpSp>
        <p:nvGrpSpPr>
          <p:cNvPr id="21" name="Group 20">
            <a:extLst>
              <a:ext uri="{FF2B5EF4-FFF2-40B4-BE49-F238E27FC236}">
                <a16:creationId xmlns:a16="http://schemas.microsoft.com/office/drawing/2014/main" id="{1E5173E0-8672-567F-A9F9-8E6670AE816B}"/>
              </a:ext>
            </a:extLst>
          </p:cNvPr>
          <p:cNvGrpSpPr/>
          <p:nvPr/>
        </p:nvGrpSpPr>
        <p:grpSpPr>
          <a:xfrm>
            <a:off x="6510347" y="1599430"/>
            <a:ext cx="5681653" cy="4752164"/>
            <a:chOff x="4308293" y="667658"/>
            <a:chExt cx="6811123" cy="5696857"/>
          </a:xfrm>
        </p:grpSpPr>
        <p:pic>
          <p:nvPicPr>
            <p:cNvPr id="22" name="Picture 21">
              <a:extLst>
                <a:ext uri="{FF2B5EF4-FFF2-40B4-BE49-F238E27FC236}">
                  <a16:creationId xmlns:a16="http://schemas.microsoft.com/office/drawing/2014/main" id="{40D233FE-A2CA-547E-A19F-9C89D8FF1C9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23" name="Rectangle 22">
              <a:extLst>
                <a:ext uri="{FF2B5EF4-FFF2-40B4-BE49-F238E27FC236}">
                  <a16:creationId xmlns:a16="http://schemas.microsoft.com/office/drawing/2014/main" id="{BB032733-38CE-F282-75E9-7ACD09E7DE7C}"/>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a:extLst>
              <a:ext uri="{FF2B5EF4-FFF2-40B4-BE49-F238E27FC236}">
                <a16:creationId xmlns:a16="http://schemas.microsoft.com/office/drawing/2014/main" id="{F18E00F1-3409-B94D-37D2-40B57CFF7771}"/>
              </a:ext>
            </a:extLst>
          </p:cNvPr>
          <p:cNvPicPr>
            <a:picLocks noChangeAspect="1"/>
          </p:cNvPicPr>
          <p:nvPr/>
        </p:nvPicPr>
        <p:blipFill rotWithShape="1">
          <a:blip r:embed="rId5"/>
          <a:srcRect l="1822" t="909" r="11682"/>
          <a:stretch/>
        </p:blipFill>
        <p:spPr>
          <a:xfrm>
            <a:off x="7429500" y="1914525"/>
            <a:ext cx="4762500" cy="3114674"/>
          </a:xfrm>
          <a:prstGeom prst="rect">
            <a:avLst/>
          </a:prstGeom>
        </p:spPr>
      </p:pic>
      <p:grpSp>
        <p:nvGrpSpPr>
          <p:cNvPr id="25" name="Group 24">
            <a:extLst>
              <a:ext uri="{FF2B5EF4-FFF2-40B4-BE49-F238E27FC236}">
                <a16:creationId xmlns:a16="http://schemas.microsoft.com/office/drawing/2014/main" id="{2777738B-7611-363B-D187-44F18F182938}"/>
              </a:ext>
            </a:extLst>
          </p:cNvPr>
          <p:cNvGrpSpPr/>
          <p:nvPr/>
        </p:nvGrpSpPr>
        <p:grpSpPr>
          <a:xfrm rot="584197">
            <a:off x="6150686" y="2641441"/>
            <a:ext cx="1686910" cy="1686910"/>
            <a:chOff x="4240924" y="3373820"/>
            <a:chExt cx="1686910" cy="1686910"/>
          </a:xfrm>
        </p:grpSpPr>
        <p:sp>
          <p:nvSpPr>
            <p:cNvPr id="26" name="Oval 25">
              <a:extLst>
                <a:ext uri="{FF2B5EF4-FFF2-40B4-BE49-F238E27FC236}">
                  <a16:creationId xmlns:a16="http://schemas.microsoft.com/office/drawing/2014/main" id="{93654DF0-B5EB-1357-E440-55F01115E5EF}"/>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9D521593-DA0D-41A3-C33D-36F5854DBFA0}"/>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sv" sz="3000" b="0" i="0" u="none" strike="noStrike" dirty="0">
                  <a:solidFill>
                    <a:schemeClr val="bg1"/>
                  </a:solidFill>
                  <a:effectLst/>
                  <a:latin typeface="Calibri" panose="020F0502020204030204" pitchFamily="34" charset="0"/>
                  <a:cs typeface="Calibri" panose="020F0502020204030204" pitchFamily="34" charset="0"/>
                </a:rPr>
                <a:t>Klicka för att </a:t>
              </a:r>
              <a:r>
                <a:rPr lang="sv" sz="3000" b="0" i="0" u="none" strike="noStrike" dirty="0">
                  <a:solidFill>
                    <a:schemeClr val="bg1"/>
                  </a:solidFill>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visa</a:t>
              </a:r>
              <a:endParaRPr lang="en-GB" sz="30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911473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350C9F-80B4-AFCF-3792-8A343D9774E9}"/>
              </a:ext>
            </a:extLst>
          </p:cNvPr>
          <p:cNvSpPr>
            <a:spLocks noGrp="1"/>
          </p:cNvSpPr>
          <p:nvPr>
            <p:ph type="body" sz="quarter" idx="27"/>
          </p:nvPr>
        </p:nvSpPr>
        <p:spPr>
          <a:xfrm>
            <a:off x="196243" y="378372"/>
            <a:ext cx="11973306" cy="1213793"/>
          </a:xfrm>
        </p:spPr>
        <p:txBody>
          <a:bodyPr/>
          <a:lstStyle/>
          <a:p>
            <a:r>
              <a:rPr lang="sv" dirty="0"/>
              <a:t>ÖVNING : SE VISUELLA MÅLSÄTTNINGAR "RITA DIN FRAMTID"</a:t>
            </a:r>
          </a:p>
        </p:txBody>
      </p:sp>
      <p:sp>
        <p:nvSpPr>
          <p:cNvPr id="8" name="Text Placeholder 7">
            <a:extLst>
              <a:ext uri="{FF2B5EF4-FFF2-40B4-BE49-F238E27FC236}">
                <a16:creationId xmlns:a16="http://schemas.microsoft.com/office/drawing/2014/main" id="{B91FE580-B29E-D432-9F5A-D9BCDBEB0506}"/>
              </a:ext>
            </a:extLst>
          </p:cNvPr>
          <p:cNvSpPr>
            <a:spLocks noGrp="1"/>
          </p:cNvSpPr>
          <p:nvPr>
            <p:ph type="body" sz="quarter" idx="14"/>
          </p:nvPr>
        </p:nvSpPr>
        <p:spPr>
          <a:xfrm>
            <a:off x="738348" y="2200275"/>
            <a:ext cx="4590890" cy="1628775"/>
          </a:xfrm>
        </p:spPr>
        <p:txBody>
          <a:bodyPr/>
          <a:lstStyle/>
          <a:p>
            <a:pPr>
              <a:buClr>
                <a:srgbClr val="B6D1E1"/>
              </a:buClr>
            </a:pPr>
            <a:r>
              <a:rPr lang="sv" dirty="0"/>
              <a:t>I detta TEDx-föredrag tecknar Patti en visuell representation av framtiden och den önskade verkligheten för Joe, en aspirerande entreprenör.</a:t>
            </a:r>
          </a:p>
        </p:txBody>
      </p:sp>
      <p:grpSp>
        <p:nvGrpSpPr>
          <p:cNvPr id="2" name="Group 1">
            <a:extLst>
              <a:ext uri="{FF2B5EF4-FFF2-40B4-BE49-F238E27FC236}">
                <a16:creationId xmlns:a16="http://schemas.microsoft.com/office/drawing/2014/main" id="{8B258AEF-EA9E-B867-C730-A1AC4495B5A8}"/>
              </a:ext>
            </a:extLst>
          </p:cNvPr>
          <p:cNvGrpSpPr/>
          <p:nvPr/>
        </p:nvGrpSpPr>
        <p:grpSpPr>
          <a:xfrm>
            <a:off x="4389582" y="4371975"/>
            <a:ext cx="2639697" cy="2286000"/>
            <a:chOff x="5824538" y="486113"/>
            <a:chExt cx="2251075" cy="1949450"/>
          </a:xfrm>
        </p:grpSpPr>
        <p:pic>
          <p:nvPicPr>
            <p:cNvPr id="4" name="Picture 3" descr="A picture containing text&#10;&#10;Description automatically generated">
              <a:extLst>
                <a:ext uri="{FF2B5EF4-FFF2-40B4-BE49-F238E27FC236}">
                  <a16:creationId xmlns:a16="http://schemas.microsoft.com/office/drawing/2014/main" id="{FAF0B0E3-AE8F-473D-3968-1ED4F879B8CF}"/>
                </a:ext>
              </a:extLst>
            </p:cNvPr>
            <p:cNvPicPr>
              <a:picLocks noChangeAspect="1"/>
            </p:cNvPicPr>
            <p:nvPr/>
          </p:nvPicPr>
          <p:blipFill>
            <a:blip r:embed="rId3"/>
            <a:stretch>
              <a:fillRect/>
            </a:stretch>
          </p:blipFill>
          <p:spPr>
            <a:xfrm>
              <a:off x="5824538" y="486113"/>
              <a:ext cx="2251075" cy="1949450"/>
            </a:xfrm>
            <a:prstGeom prst="rect">
              <a:avLst/>
            </a:prstGeom>
          </p:spPr>
        </p:pic>
        <p:pic>
          <p:nvPicPr>
            <p:cNvPr id="5" name="Picture 4" descr="Icon&#10;&#10;Description automatically generated">
              <a:extLst>
                <a:ext uri="{FF2B5EF4-FFF2-40B4-BE49-F238E27FC236}">
                  <a16:creationId xmlns:a16="http://schemas.microsoft.com/office/drawing/2014/main" id="{C470E245-859E-FAB0-F6A5-20CF68EB18CE}"/>
                </a:ext>
              </a:extLst>
            </p:cNvPr>
            <p:cNvPicPr>
              <a:picLocks noChangeAspect="1"/>
            </p:cNvPicPr>
            <p:nvPr/>
          </p:nvPicPr>
          <p:blipFill>
            <a:blip r:embed="rId4"/>
            <a:stretch>
              <a:fillRect/>
            </a:stretch>
          </p:blipFill>
          <p:spPr>
            <a:xfrm flipH="1">
              <a:off x="7667363" y="1271051"/>
              <a:ext cx="258679" cy="282113"/>
            </a:xfrm>
            <a:prstGeom prst="rect">
              <a:avLst/>
            </a:prstGeom>
          </p:spPr>
        </p:pic>
      </p:grpSp>
      <p:grpSp>
        <p:nvGrpSpPr>
          <p:cNvPr id="21" name="Group 20">
            <a:extLst>
              <a:ext uri="{FF2B5EF4-FFF2-40B4-BE49-F238E27FC236}">
                <a16:creationId xmlns:a16="http://schemas.microsoft.com/office/drawing/2014/main" id="{1E5173E0-8672-567F-A9F9-8E6670AE816B}"/>
              </a:ext>
            </a:extLst>
          </p:cNvPr>
          <p:cNvGrpSpPr/>
          <p:nvPr/>
        </p:nvGrpSpPr>
        <p:grpSpPr>
          <a:xfrm>
            <a:off x="6510347" y="1599430"/>
            <a:ext cx="5681653" cy="4752164"/>
            <a:chOff x="4308293" y="667658"/>
            <a:chExt cx="6811123" cy="5696857"/>
          </a:xfrm>
        </p:grpSpPr>
        <p:pic>
          <p:nvPicPr>
            <p:cNvPr id="22" name="Picture 21">
              <a:extLst>
                <a:ext uri="{FF2B5EF4-FFF2-40B4-BE49-F238E27FC236}">
                  <a16:creationId xmlns:a16="http://schemas.microsoft.com/office/drawing/2014/main" id="{40D233FE-A2CA-547E-A19F-9C89D8FF1C9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23" name="Rectangle 22">
              <a:extLst>
                <a:ext uri="{FF2B5EF4-FFF2-40B4-BE49-F238E27FC236}">
                  <a16:creationId xmlns:a16="http://schemas.microsoft.com/office/drawing/2014/main" id="{BB032733-38CE-F282-75E9-7ACD09E7DE7C}"/>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09C81A8C-74AF-0A2A-6B48-54BE18CDFD98}"/>
              </a:ext>
            </a:extLst>
          </p:cNvPr>
          <p:cNvSpPr/>
          <p:nvPr/>
        </p:nvSpPr>
        <p:spPr>
          <a:xfrm>
            <a:off x="700087" y="4652109"/>
            <a:ext cx="3071814" cy="862865"/>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322B7D4-2ED9-9575-B58C-79BC4CF85B58}"/>
              </a:ext>
            </a:extLst>
          </p:cNvPr>
          <p:cNvGrpSpPr/>
          <p:nvPr/>
        </p:nvGrpSpPr>
        <p:grpSpPr>
          <a:xfrm>
            <a:off x="920794" y="4240493"/>
            <a:ext cx="2788753" cy="578690"/>
            <a:chOff x="2045517" y="6166884"/>
            <a:chExt cx="2788753" cy="578690"/>
          </a:xfrm>
        </p:grpSpPr>
        <p:sp>
          <p:nvSpPr>
            <p:cNvPr id="15" name="Rectangle 14">
              <a:extLst>
                <a:ext uri="{FF2B5EF4-FFF2-40B4-BE49-F238E27FC236}">
                  <a16:creationId xmlns:a16="http://schemas.microsoft.com/office/drawing/2014/main" id="{33A8C295-9DB5-4690-E41C-BE4DD74FB131}"/>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A318BD1-C43C-20D2-BBE8-24BC07C6D2EF}"/>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2BBF7F6-472E-5B38-E7C1-FF771409AA3A}"/>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effectLst/>
                  <a:latin typeface="Calibri" panose="020F0502020204030204" pitchFamily="34" charset="0"/>
                  <a:ea typeface="Times New Roman" panose="02020603050405020304" pitchFamily="18" charset="0"/>
                  <a:cs typeface="Times New Roman" panose="02020603050405020304" pitchFamily="18" charset="0"/>
                </a:rPr>
                <a:t>Utöva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8" name="Graphic 17" descr="Clipboard Partially Ticked outline">
              <a:extLst>
                <a:ext uri="{FF2B5EF4-FFF2-40B4-BE49-F238E27FC236}">
                  <a16:creationId xmlns:a16="http://schemas.microsoft.com/office/drawing/2014/main" id="{7C37BF3F-569B-8EDB-BA4E-BA6BB635A5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052084" y="6198780"/>
              <a:ext cx="520997" cy="520997"/>
            </a:xfrm>
            <a:prstGeom prst="rect">
              <a:avLst/>
            </a:prstGeom>
          </p:spPr>
        </p:pic>
      </p:grpSp>
      <p:sp>
        <p:nvSpPr>
          <p:cNvPr id="19" name="Text Placeholder 2">
            <a:extLst>
              <a:ext uri="{FF2B5EF4-FFF2-40B4-BE49-F238E27FC236}">
                <a16:creationId xmlns:a16="http://schemas.microsoft.com/office/drawing/2014/main" id="{CD1749C0-6FF5-CCF9-6C0A-14B75C702D32}"/>
              </a:ext>
            </a:extLst>
          </p:cNvPr>
          <p:cNvSpPr txBox="1">
            <a:spLocks/>
          </p:cNvSpPr>
          <p:nvPr/>
        </p:nvSpPr>
        <p:spPr>
          <a:xfrm>
            <a:off x="957263" y="4950960"/>
            <a:ext cx="4151539" cy="77832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t>Rita din framtid</a:t>
            </a:r>
            <a:endParaRPr lang="en-US" b="1" dirty="0"/>
          </a:p>
        </p:txBody>
      </p:sp>
      <p:pic>
        <p:nvPicPr>
          <p:cNvPr id="20" name="zESeeaFDVSw">
            <a:hlinkClick r:id="" action="ppaction://media"/>
            <a:extLst>
              <a:ext uri="{FF2B5EF4-FFF2-40B4-BE49-F238E27FC236}">
                <a16:creationId xmlns:a16="http://schemas.microsoft.com/office/drawing/2014/main" id="{4395585E-3354-60DC-AEC6-CA00429C44F5}"/>
              </a:ext>
            </a:extLst>
          </p:cNvPr>
          <p:cNvPicPr>
            <a:picLocks noRot="1" noChangeAspect="1"/>
          </p:cNvPicPr>
          <p:nvPr>
            <a:videoFile r:link="rId1"/>
          </p:nvPr>
        </p:nvPicPr>
        <p:blipFill rotWithShape="1">
          <a:blip r:embed="rId8"/>
          <a:srcRect l="1164" t="9073" r="6445" b="9223"/>
          <a:stretch/>
        </p:blipFill>
        <p:spPr>
          <a:xfrm>
            <a:off x="7543800" y="1889101"/>
            <a:ext cx="4648200" cy="3082949"/>
          </a:xfrm>
          <a:prstGeom prst="rect">
            <a:avLst/>
          </a:prstGeom>
          <a:ln w="88900" cap="sq" cmpd="thickThin">
            <a:solidFill>
              <a:srgbClr val="000000"/>
            </a:solidFill>
            <a:prstDash val="solid"/>
            <a:miter lim="800000"/>
          </a:ln>
          <a:effectLst>
            <a:innerShdw blurRad="76200">
              <a:srgbClr val="000000"/>
            </a:innerShdw>
          </a:effectLst>
        </p:spPr>
      </p:pic>
      <p:grpSp>
        <p:nvGrpSpPr>
          <p:cNvPr id="28" name="Group 27">
            <a:extLst>
              <a:ext uri="{FF2B5EF4-FFF2-40B4-BE49-F238E27FC236}">
                <a16:creationId xmlns:a16="http://schemas.microsoft.com/office/drawing/2014/main" id="{2941B0BD-D23F-FF67-786A-B95E5FC9DE79}"/>
              </a:ext>
            </a:extLst>
          </p:cNvPr>
          <p:cNvGrpSpPr/>
          <p:nvPr/>
        </p:nvGrpSpPr>
        <p:grpSpPr>
          <a:xfrm rot="584197">
            <a:off x="6422147" y="2041367"/>
            <a:ext cx="1686910" cy="1686910"/>
            <a:chOff x="4240924" y="3373820"/>
            <a:chExt cx="1686910" cy="1686910"/>
          </a:xfrm>
        </p:grpSpPr>
        <p:sp>
          <p:nvSpPr>
            <p:cNvPr id="29" name="Oval 28">
              <a:extLst>
                <a:ext uri="{FF2B5EF4-FFF2-40B4-BE49-F238E27FC236}">
                  <a16:creationId xmlns:a16="http://schemas.microsoft.com/office/drawing/2014/main" id="{A735C274-5FAF-F762-BE28-717C67C46E5C}"/>
                </a:ext>
              </a:extLst>
            </p:cNvPr>
            <p:cNvSpPr/>
            <p:nvPr/>
          </p:nvSpPr>
          <p:spPr>
            <a:xfrm>
              <a:off x="4240924" y="3373820"/>
              <a:ext cx="1686910" cy="1686910"/>
            </a:xfrm>
            <a:prstGeom prst="ellipse">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C1F55DE-961E-2F1B-B593-E2854EB5C61E}"/>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sv" sz="3000" b="0" i="0" u="none" strike="noStrike" dirty="0">
                  <a:solidFill>
                    <a:schemeClr val="bg1"/>
                  </a:solidFill>
                  <a:effectLst/>
                  <a:latin typeface="Calibri" panose="020F0502020204030204" pitchFamily="34" charset="0"/>
                  <a:cs typeface="Calibri" panose="020F0502020204030204" pitchFamily="34" charset="0"/>
                </a:rPr>
                <a:t>Klicka för att </a:t>
              </a:r>
              <a:r>
                <a:rPr lang="sv" sz="3000" b="0" i="0" u="none" strike="noStrike" dirty="0">
                  <a:solidFill>
                    <a:schemeClr val="bg1"/>
                  </a:solidFill>
                  <a:effectLst/>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visa</a:t>
              </a:r>
              <a:endParaRPr lang="en-GB" sz="3000" b="0" i="0" dirty="0">
                <a:solidFill>
                  <a:schemeClr val="bg1"/>
                </a:solidFill>
                <a:effectLst/>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794364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0"/>
                                        </p:tgtEl>
                                      </p:cBhvr>
                                    </p:cmd>
                                  </p:childTnLst>
                                </p:cTn>
                              </p:par>
                            </p:childTnLst>
                          </p:cTn>
                        </p:par>
                      </p:childTnLst>
                    </p:cTn>
                  </p:par>
                </p:childTnLst>
              </p:cTn>
              <p:nextCondLst>
                <p:cond evt="onClick" delay="0">
                  <p:tgtEl>
                    <p:spTgt spid="20"/>
                  </p:tgtEl>
                </p:cond>
              </p:nextCondLst>
            </p:seq>
            <p:video>
              <p:cMediaNode vol="80000">
                <p:cTn id="7" fill="hold" display="0">
                  <p:stCondLst>
                    <p:cond delay="indefinite"/>
                  </p:stCondLst>
                </p:cTn>
                <p:tgtEl>
                  <p:spTgt spid="20"/>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658319"/>
            <a:ext cx="6147263" cy="3158610"/>
          </a:xfrm>
        </p:spPr>
        <p:txBody>
          <a:bodyPr>
            <a:normAutofit/>
          </a:bodyPr>
          <a:lstStyle/>
          <a:p>
            <a:r>
              <a:rPr lang="sv" dirty="0"/>
              <a:t>ENTREPRENÖRSKAP ÄR INTE ETT JOBB – DET ÄR EN LIVSSTIL</a:t>
            </a:r>
            <a:endParaRPr lang="en-GB"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01</a:t>
            </a:r>
          </a:p>
        </p:txBody>
      </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dirty="0"/>
              <a:t>MALL FÖR ”RITA DIN FRAMTID ”</a:t>
            </a:r>
            <a:endParaRPr lang="en-IE" dirty="0">
              <a:solidFill>
                <a:schemeClr val="bg2"/>
              </a:solidFill>
            </a:endParaRPr>
          </a:p>
        </p:txBody>
      </p:sp>
      <p:pic>
        <p:nvPicPr>
          <p:cNvPr id="2" name="Picture 1">
            <a:extLst>
              <a:ext uri="{FF2B5EF4-FFF2-40B4-BE49-F238E27FC236}">
                <a16:creationId xmlns:a16="http://schemas.microsoft.com/office/drawing/2014/main" id="{BB3F51C9-2BE5-47A9-CC46-4A2FF4B3600E}"/>
              </a:ext>
            </a:extLst>
          </p:cNvPr>
          <p:cNvPicPr>
            <a:picLocks noChangeAspect="1"/>
          </p:cNvPicPr>
          <p:nvPr/>
        </p:nvPicPr>
        <p:blipFill>
          <a:blip r:embed="rId2"/>
          <a:stretch>
            <a:fillRect/>
          </a:stretch>
        </p:blipFill>
        <p:spPr>
          <a:xfrm>
            <a:off x="663576" y="1305344"/>
            <a:ext cx="7694612" cy="5293893"/>
          </a:xfrm>
          <a:prstGeom prst="rect">
            <a:avLst/>
          </a:prstGeom>
        </p:spPr>
      </p:pic>
      <p:sp>
        <p:nvSpPr>
          <p:cNvPr id="3" name="TextBox 2">
            <a:extLst>
              <a:ext uri="{FF2B5EF4-FFF2-40B4-BE49-F238E27FC236}">
                <a16:creationId xmlns:a16="http://schemas.microsoft.com/office/drawing/2014/main" id="{01F5533C-EDF3-6E9E-CFFE-87BCB71D2641}"/>
              </a:ext>
            </a:extLst>
          </p:cNvPr>
          <p:cNvSpPr txBox="1"/>
          <p:nvPr/>
        </p:nvSpPr>
        <p:spPr>
          <a:xfrm>
            <a:off x="8669287" y="5557838"/>
            <a:ext cx="2560689" cy="646331"/>
          </a:xfrm>
          <a:prstGeom prst="rect">
            <a:avLst/>
          </a:prstGeom>
          <a:noFill/>
        </p:spPr>
        <p:txBody>
          <a:bodyPr wrap="square" rtlCol="0">
            <a:spAutoFit/>
          </a:bodyPr>
          <a:lstStyle/>
          <a:p>
            <a:r>
              <a:rPr lang="sv" sz="1200" b="1" dirty="0">
                <a:solidFill>
                  <a:srgbClr val="382B1B"/>
                </a:solidFill>
              </a:rPr>
              <a:t>Källa </a:t>
            </a:r>
            <a:r>
              <a:rPr lang="sv" sz="1200" b="1" dirty="0" err="1">
                <a:solidFill>
                  <a:srgbClr val="382B1B"/>
                </a:solidFill>
              </a:rPr>
              <a:t>: </a:t>
            </a:r>
            <a:r>
              <a:rPr lang="sv" sz="1200" b="1" dirty="0">
                <a:solidFill>
                  <a:srgbClr val="382B1B"/>
                </a:solidFill>
              </a:rPr>
              <a:t>https://upyourcreativegenius.com/keynote-speaker/draw-your-future/</a:t>
            </a:r>
          </a:p>
        </p:txBody>
      </p:sp>
    </p:spTree>
    <p:extLst>
      <p:ext uri="{BB962C8B-B14F-4D97-AF65-F5344CB8AC3E}">
        <p14:creationId xmlns:p14="http://schemas.microsoft.com/office/powerpoint/2010/main" val="32028260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sz="3600" dirty="0"/>
              <a:t>HUR MAN "RITAR DIN FRAMTID"</a:t>
            </a:r>
            <a:endParaRPr lang="en-IE" sz="3600" dirty="0">
              <a:solidFill>
                <a:schemeClr val="bg2"/>
              </a:solidFill>
            </a:endParaRPr>
          </a:p>
        </p:txBody>
      </p:sp>
      <p:sp>
        <p:nvSpPr>
          <p:cNvPr id="5" name="Text Placeholder 7">
            <a:extLst>
              <a:ext uri="{FF2B5EF4-FFF2-40B4-BE49-F238E27FC236}">
                <a16:creationId xmlns:a16="http://schemas.microsoft.com/office/drawing/2014/main" id="{5D394A3B-AA81-7B83-371C-C53D2673E199}"/>
              </a:ext>
            </a:extLst>
          </p:cNvPr>
          <p:cNvSpPr>
            <a:spLocks noGrp="1"/>
          </p:cNvSpPr>
          <p:nvPr>
            <p:ph type="body" sz="quarter" idx="14"/>
          </p:nvPr>
        </p:nvSpPr>
        <p:spPr>
          <a:xfrm>
            <a:off x="638335" y="3000375"/>
            <a:ext cx="8877141" cy="3314699"/>
          </a:xfrm>
        </p:spPr>
        <p:txBody>
          <a:bodyPr/>
          <a:lstStyle/>
          <a:p>
            <a:pPr marL="457200" indent="-457200">
              <a:buClr>
                <a:srgbClr val="B6D1E1"/>
              </a:buClr>
              <a:buFont typeface="+mj-lt"/>
              <a:buAutoNum type="arabicPeriod"/>
            </a:pPr>
            <a:r>
              <a:rPr lang="sv" dirty="0"/>
              <a:t>Börja till vänster och skriv 1–2 ordsrepresentationer av var du befinner dig just nu. Efter att du skrivit varje ord, rita en liten bild som visuellt representerar det. Det behöver inte vara en exakt visuell bild, det kan vara ett frågetecken eller utropstecken runt ett område av spänning, förvirring etc.</a:t>
            </a:r>
          </a:p>
          <a:p>
            <a:pPr marL="457200" indent="-457200">
              <a:buClr>
                <a:srgbClr val="B6D1E1"/>
              </a:buClr>
              <a:buFont typeface="+mj-lt"/>
              <a:buAutoNum type="arabicPeriod"/>
            </a:pPr>
            <a:r>
              <a:rPr lang="sv" dirty="0"/>
              <a:t>Gör samma sak för den andra sidan och rita hur du vill att din framtid ska se ut. Mellan de två sidorna finns tre pilar.</a:t>
            </a:r>
          </a:p>
          <a:p>
            <a:pPr marL="457200" indent="-457200">
              <a:buClr>
                <a:srgbClr val="B6D1E1"/>
              </a:buClr>
              <a:buFont typeface="+mj-lt"/>
              <a:buAutoNum type="arabicPeriod"/>
            </a:pPr>
            <a:r>
              <a:rPr lang="sv" dirty="0"/>
              <a:t>När du har skrivit ner så många ord och bilder som möjligt, använd pilarna för att skriva tre "åtgärdssteg" som kan hjälpa till att förverkliga den föreställda framtiden.</a:t>
            </a:r>
          </a:p>
          <a:p>
            <a:pPr>
              <a:buClr>
                <a:srgbClr val="B6D1E1"/>
              </a:buClr>
            </a:pPr>
            <a:endParaRPr lang="en-US" dirty="0"/>
          </a:p>
          <a:p>
            <a:pPr>
              <a:buClr>
                <a:srgbClr val="B6D1E1"/>
              </a:buClr>
            </a:pPr>
            <a:endParaRPr lang="en-US" dirty="0"/>
          </a:p>
        </p:txBody>
      </p:sp>
      <p:sp>
        <p:nvSpPr>
          <p:cNvPr id="12" name="Rectangle 11">
            <a:extLst>
              <a:ext uri="{FF2B5EF4-FFF2-40B4-BE49-F238E27FC236}">
                <a16:creationId xmlns:a16="http://schemas.microsoft.com/office/drawing/2014/main" id="{F91CFE64-B083-CDD1-546A-A027B5E0DB75}"/>
              </a:ext>
            </a:extLst>
          </p:cNvPr>
          <p:cNvSpPr/>
          <p:nvPr/>
        </p:nvSpPr>
        <p:spPr>
          <a:xfrm>
            <a:off x="7443788" y="1751747"/>
            <a:ext cx="4274002" cy="834292"/>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AA8C47E-19D9-7809-0637-C4B592B78AF0}"/>
              </a:ext>
            </a:extLst>
          </p:cNvPr>
          <p:cNvGrpSpPr/>
          <p:nvPr/>
        </p:nvGrpSpPr>
        <p:grpSpPr>
          <a:xfrm>
            <a:off x="9121819" y="1354417"/>
            <a:ext cx="2788753" cy="578690"/>
            <a:chOff x="2045517" y="6166884"/>
            <a:chExt cx="2788753" cy="578690"/>
          </a:xfrm>
        </p:grpSpPr>
        <p:sp>
          <p:nvSpPr>
            <p:cNvPr id="14" name="Rectangle 13">
              <a:extLst>
                <a:ext uri="{FF2B5EF4-FFF2-40B4-BE49-F238E27FC236}">
                  <a16:creationId xmlns:a16="http://schemas.microsoft.com/office/drawing/2014/main" id="{A66C610B-EF74-63D3-9039-06D20E70FD5D}"/>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E71358-950A-10EE-1B4C-1AF6F6A6885D}"/>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DB0591-15E3-678A-5392-BEF338489B69}"/>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effectLst/>
                  <a:latin typeface="Calibri" panose="020F0502020204030204" pitchFamily="34" charset="0"/>
                  <a:ea typeface="Times New Roman" panose="02020603050405020304" pitchFamily="18" charset="0"/>
                  <a:cs typeface="Times New Roman" panose="02020603050405020304" pitchFamily="18" charset="0"/>
                </a:rPr>
                <a:t>Utöva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7" name="Graphic 16" descr="Clipboard Partially Ticked outline">
              <a:extLst>
                <a:ext uri="{FF2B5EF4-FFF2-40B4-BE49-F238E27FC236}">
                  <a16:creationId xmlns:a16="http://schemas.microsoft.com/office/drawing/2014/main" id="{8FB352DC-E255-5BC3-86C1-325EB669A9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18" name="Text Placeholder 2">
            <a:extLst>
              <a:ext uri="{FF2B5EF4-FFF2-40B4-BE49-F238E27FC236}">
                <a16:creationId xmlns:a16="http://schemas.microsoft.com/office/drawing/2014/main" id="{9B7FD60E-AA6F-0905-14C1-78C28C3FD75D}"/>
              </a:ext>
            </a:extLst>
          </p:cNvPr>
          <p:cNvSpPr txBox="1">
            <a:spLocks/>
          </p:cNvSpPr>
          <p:nvPr/>
        </p:nvSpPr>
        <p:spPr>
          <a:xfrm>
            <a:off x="7386637" y="2050597"/>
            <a:ext cx="4037239" cy="49257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sv" b="1" dirty="0"/>
              <a:t>Hur man "rita sin framtid"</a:t>
            </a:r>
            <a:endParaRPr lang="en-US" b="1" dirty="0"/>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647861" y="1766887"/>
            <a:ext cx="5938678" cy="3328987"/>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b="1" dirty="0"/>
              <a:t>Det här är en aktivitet som hjälper dig att kartlägga din framtid. Skaffa ett stort tomt papper.</a:t>
            </a:r>
            <a:endParaRPr lang="en-US" dirty="0"/>
          </a:p>
        </p:txBody>
      </p:sp>
    </p:spTree>
    <p:extLst>
      <p:ext uri="{BB962C8B-B14F-4D97-AF65-F5344CB8AC3E}">
        <p14:creationId xmlns:p14="http://schemas.microsoft.com/office/powerpoint/2010/main" val="1104193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06</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p:txBody>
          <a:bodyPr>
            <a:normAutofit/>
          </a:bodyPr>
          <a:lstStyle/>
          <a:p>
            <a:r>
              <a:rPr lang="sv" dirty="0"/>
              <a:t>LÄR DIG ATT LEVA MED MISSLYCKANDEN</a:t>
            </a:r>
            <a:endParaRPr lang="en-GB" dirty="0"/>
          </a:p>
        </p:txBody>
      </p:sp>
    </p:spTree>
    <p:extLst>
      <p:ext uri="{BB962C8B-B14F-4D97-AF65-F5344CB8AC3E}">
        <p14:creationId xmlns:p14="http://schemas.microsoft.com/office/powerpoint/2010/main" val="3345006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dirty="0"/>
              <a:t>LÄR DIG ATT LEVA MED MISSLYCKANDEN</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7" y="1631534"/>
            <a:ext cx="5176873" cy="4186238"/>
          </a:xfrm>
        </p:spPr>
        <p:txBody>
          <a:bodyPr/>
          <a:lstStyle/>
          <a:p>
            <a:pPr>
              <a:buClr>
                <a:srgbClr val="B6D1E1"/>
              </a:buClr>
            </a:pPr>
            <a:r>
              <a:rPr lang="sv" dirty="0"/>
              <a:t>Misslyckande gör ont; det går inte att förneka.</a:t>
            </a:r>
          </a:p>
          <a:p>
            <a:pPr>
              <a:buClr>
                <a:srgbClr val="B6D1E1"/>
              </a:buClr>
            </a:pPr>
            <a:endParaRPr lang="en-GB" dirty="0"/>
          </a:p>
          <a:p>
            <a:pPr>
              <a:buClr>
                <a:srgbClr val="B6D1E1"/>
              </a:buClr>
            </a:pPr>
            <a:r>
              <a:rPr lang="sv" dirty="0"/>
              <a:t>Oavsett om det är en dålig marknadsdag, en rätt som inte sålde eller en möjlighet som inte fungerade, är det lätt att känna sig modfälld.</a:t>
            </a:r>
          </a:p>
          <a:p>
            <a:pPr>
              <a:buClr>
                <a:srgbClr val="B6D1E1"/>
              </a:buClr>
            </a:pPr>
            <a:endParaRPr lang="en-GB" dirty="0"/>
          </a:p>
          <a:p>
            <a:pPr>
              <a:buClr>
                <a:srgbClr val="B6D1E1"/>
              </a:buClr>
            </a:pPr>
            <a:r>
              <a:rPr lang="sv" dirty="0"/>
              <a:t>Men misslyckande betyder inte slutet. Det betyder att du försökte. Och varje gång du försöker lär du dig vad du ska göra härnäst.</a:t>
            </a:r>
          </a:p>
          <a:p>
            <a:pPr>
              <a:buClr>
                <a:srgbClr val="B6D1E1"/>
              </a:buClr>
            </a:pPr>
            <a:endParaRPr lang="en-GB" dirty="0"/>
          </a:p>
          <a:p>
            <a:pPr>
              <a:buClr>
                <a:srgbClr val="B6D1E1"/>
              </a:buClr>
            </a:pPr>
            <a:r>
              <a:rPr lang="sv" dirty="0"/>
              <a:t>Det som spelar roll är hur du reagerar. Ju bättre du blir på att möta misslyckanden, desto snabbare återhämtar du dig och desto starkare kan ditt nästa drag bli.</a:t>
            </a:r>
            <a:endParaRPr lang="en-US" dirty="0"/>
          </a:p>
        </p:txBody>
      </p:sp>
      <p:sp>
        <p:nvSpPr>
          <p:cNvPr id="4" name="Text Placeholder 2">
            <a:extLst>
              <a:ext uri="{FF2B5EF4-FFF2-40B4-BE49-F238E27FC236}">
                <a16:creationId xmlns:a16="http://schemas.microsoft.com/office/drawing/2014/main" id="{A822BF57-3484-E9CB-872A-8520CA95737C}"/>
              </a:ext>
            </a:extLst>
          </p:cNvPr>
          <p:cNvSpPr txBox="1">
            <a:spLocks/>
          </p:cNvSpPr>
          <p:nvPr/>
        </p:nvSpPr>
        <p:spPr>
          <a:xfrm>
            <a:off x="7272336" y="2143125"/>
            <a:ext cx="3571876" cy="1228725"/>
          </a:xfrm>
          <a:prstGeom prst="rect">
            <a:avLst/>
          </a:prstGeom>
        </p:spPr>
        <p:txBody>
          <a:bodyPr vert="horz" lIns="91440" tIns="45720" rIns="91440" bIns="45720" numCol="1"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nSpc>
                <a:spcPts val="2840"/>
              </a:lnSpc>
              <a:spcBef>
                <a:spcPts val="200"/>
              </a:spcBef>
              <a:buClr>
                <a:srgbClr val="B6D1E1"/>
              </a:buClr>
            </a:pPr>
            <a:r>
              <a:rPr lang="sv" sz="3600" b="1" i="1" dirty="0">
                <a:solidFill>
                  <a:srgbClr val="B6D1E1"/>
                </a:solidFill>
              </a:rPr>
              <a:t> </a:t>
            </a:r>
          </a:p>
          <a:p>
            <a:pPr lvl="1" indent="-457200" algn="l">
              <a:lnSpc>
                <a:spcPts val="2840"/>
              </a:lnSpc>
              <a:spcBef>
                <a:spcPts val="200"/>
              </a:spcBef>
              <a:buClr>
                <a:srgbClr val="B6D1E1"/>
              </a:buClr>
              <a:buFont typeface="+mj-lt"/>
              <a:buAutoNum type="arabicPeriod"/>
            </a:pPr>
            <a:endParaRPr lang="en-IE" dirty="0">
              <a:solidFill>
                <a:srgbClr val="382B1B"/>
              </a:solidFill>
            </a:endParaRPr>
          </a:p>
        </p:txBody>
      </p:sp>
      <p:cxnSp>
        <p:nvCxnSpPr>
          <p:cNvPr id="5" name="Straight Connector 4">
            <a:extLst>
              <a:ext uri="{FF2B5EF4-FFF2-40B4-BE49-F238E27FC236}">
                <a16:creationId xmlns:a16="http://schemas.microsoft.com/office/drawing/2014/main" id="{68EC2CF4-1064-E0A1-2F6B-2F8A4EE57AD6}"/>
              </a:ext>
            </a:extLst>
          </p:cNvPr>
          <p:cNvCxnSpPr>
            <a:cxnSpLocks/>
          </p:cNvCxnSpPr>
          <p:nvPr/>
        </p:nvCxnSpPr>
        <p:spPr>
          <a:xfrm flipV="1">
            <a:off x="6152494" y="1800225"/>
            <a:ext cx="0" cy="315753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950FEAC-7BF9-6FA5-5B4B-9392DB6C4E3B}"/>
              </a:ext>
            </a:extLst>
          </p:cNvPr>
          <p:cNvSpPr txBox="1"/>
          <p:nvPr/>
        </p:nvSpPr>
        <p:spPr>
          <a:xfrm>
            <a:off x="7272336" y="2247325"/>
            <a:ext cx="4181314" cy="2554545"/>
          </a:xfrm>
          <a:prstGeom prst="rect">
            <a:avLst/>
          </a:prstGeom>
          <a:noFill/>
        </p:spPr>
        <p:txBody>
          <a:bodyPr wrap="square">
            <a:spAutoFit/>
          </a:bodyPr>
          <a:lstStyle/>
          <a:p>
            <a:r>
              <a:rPr lang="sv" sz="3200" b="1" i="1" dirty="0">
                <a:solidFill>
                  <a:srgbClr val="84BFA4"/>
                </a:solidFill>
              </a:rPr>
              <a:t>I det här avsnittet utforskar vi 7 praktiska sätt att möta misslyckanden och fortsätta, utan att tappa modet.</a:t>
            </a:r>
            <a:endParaRPr lang="en-IE" sz="3200" b="1" i="1" dirty="0">
              <a:solidFill>
                <a:srgbClr val="84BFA4"/>
              </a:solidFill>
            </a:endParaRPr>
          </a:p>
        </p:txBody>
      </p:sp>
    </p:spTree>
    <p:extLst>
      <p:ext uri="{BB962C8B-B14F-4D97-AF65-F5344CB8AC3E}">
        <p14:creationId xmlns:p14="http://schemas.microsoft.com/office/powerpoint/2010/main" val="5588600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dirty="0"/>
              <a:t>01. OMFAMNA DINA KÄNSLOR</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14890" y="1335881"/>
            <a:ext cx="10747290" cy="4186238"/>
          </a:xfrm>
        </p:spPr>
        <p:txBody>
          <a:bodyPr/>
          <a:lstStyle/>
          <a:p>
            <a:pPr>
              <a:buClr>
                <a:srgbClr val="B6D1E1"/>
              </a:buClr>
            </a:pPr>
            <a:r>
              <a:rPr lang="sv" dirty="0"/>
              <a:t>Håll det inte inne. När något går fel är det okej att känna sig ledsen, arg eller besviken.</a:t>
            </a:r>
          </a:p>
          <a:p>
            <a:pPr>
              <a:buClr>
                <a:srgbClr val="B6D1E1"/>
              </a:buClr>
            </a:pPr>
            <a:r>
              <a:rPr lang="sv" dirty="0"/>
              <a:t>Forskning visar att det att namnge och känna sina känslor faktiskt kan hjälpa dig att gå framåt snabbare än att låtsas att allt är bra. Låt dig själv känna det. Det är okej att säga:</a:t>
            </a:r>
          </a:p>
          <a:p>
            <a:pPr marL="342900" indent="-342900">
              <a:buClr>
                <a:srgbClr val="B6D1E1"/>
              </a:buClr>
              <a:buFont typeface="Arial" panose="020B0604020202020204" pitchFamily="34" charset="0"/>
              <a:buChar char="•"/>
            </a:pPr>
            <a:r>
              <a:rPr lang="sv" i="1" dirty="0"/>
              <a:t>"Det här känns orättvist."</a:t>
            </a:r>
          </a:p>
          <a:p>
            <a:pPr marL="342900" indent="-342900">
              <a:buClr>
                <a:srgbClr val="B6D1E1"/>
              </a:buClr>
              <a:buFont typeface="Arial" panose="020B0604020202020204" pitchFamily="34" charset="0"/>
              <a:buChar char="•"/>
            </a:pPr>
            <a:r>
              <a:rPr lang="sv" i="1" dirty="0"/>
              <a:t>"Jag jobbade så hårt och det blev inte av."</a:t>
            </a:r>
          </a:p>
          <a:p>
            <a:pPr marL="342900" indent="-342900">
              <a:buClr>
                <a:srgbClr val="B6D1E1"/>
              </a:buClr>
              <a:buFont typeface="Arial" panose="020B0604020202020204" pitchFamily="34" charset="0"/>
              <a:buChar char="•"/>
            </a:pPr>
            <a:r>
              <a:rPr lang="sv" i="1" dirty="0"/>
              <a:t>"Jag skäms över att den inte sålde."</a:t>
            </a:r>
          </a:p>
          <a:p>
            <a:pPr>
              <a:buClr>
                <a:srgbClr val="B6D1E1"/>
              </a:buClr>
            </a:pPr>
            <a:endParaRPr lang="en-GB" dirty="0"/>
          </a:p>
          <a:p>
            <a:pPr>
              <a:buClr>
                <a:srgbClr val="B6D1E1"/>
              </a:buClr>
            </a:pPr>
            <a:r>
              <a:rPr lang="sv" dirty="0"/>
              <a:t>När du väl har känt det, försök att reflektera:</a:t>
            </a:r>
          </a:p>
          <a:p>
            <a:pPr marL="342900" indent="-342900">
              <a:buClr>
                <a:srgbClr val="B6D1E1"/>
              </a:buClr>
              <a:buFont typeface="Arial" panose="020B0604020202020204" pitchFamily="34" charset="0"/>
              <a:buChar char="•"/>
            </a:pPr>
            <a:r>
              <a:rPr lang="sv" dirty="0"/>
              <a:t>Vad var under min kontroll?</a:t>
            </a:r>
          </a:p>
          <a:p>
            <a:pPr marL="342900" indent="-342900">
              <a:buClr>
                <a:srgbClr val="B6D1E1"/>
              </a:buClr>
              <a:buFont typeface="Arial" panose="020B0604020202020204" pitchFamily="34" charset="0"/>
              <a:buChar char="•"/>
            </a:pPr>
            <a:r>
              <a:rPr lang="sv" dirty="0"/>
              <a:t>Vad ska jag prova nästa gång?</a:t>
            </a:r>
          </a:p>
          <a:p>
            <a:pPr marL="342900" indent="-342900">
              <a:buClr>
                <a:srgbClr val="B6D1E1"/>
              </a:buClr>
              <a:buFont typeface="Arial" panose="020B0604020202020204" pitchFamily="34" charset="0"/>
              <a:buChar char="•"/>
            </a:pPr>
            <a:r>
              <a:rPr lang="sv" dirty="0"/>
              <a:t>Vad kan jag förlåta mig själv för?</a:t>
            </a:r>
          </a:p>
          <a:p>
            <a:pPr>
              <a:buClr>
                <a:srgbClr val="B6D1E1"/>
              </a:buClr>
            </a:pPr>
            <a:endParaRPr lang="en-GB" dirty="0"/>
          </a:p>
          <a:p>
            <a:pPr>
              <a:buClr>
                <a:srgbClr val="B6D1E1"/>
              </a:buClr>
            </a:pPr>
            <a:r>
              <a:rPr lang="sv" dirty="0"/>
              <a:t>Du kanske till och med vill skriva en liten reflektionsanteckning:</a:t>
            </a:r>
          </a:p>
          <a:p>
            <a:pPr>
              <a:buClr>
                <a:srgbClr val="B6D1E1"/>
              </a:buClr>
            </a:pPr>
            <a:r>
              <a:rPr lang="sv" dirty="0"/>
              <a:t>"Detta hände."</a:t>
            </a:r>
          </a:p>
          <a:p>
            <a:pPr>
              <a:buClr>
                <a:srgbClr val="B6D1E1"/>
              </a:buClr>
            </a:pPr>
            <a:r>
              <a:rPr lang="sv" dirty="0"/>
              <a:t>"Det här är vad jag lärde mig."</a:t>
            </a:r>
          </a:p>
          <a:p>
            <a:pPr>
              <a:buClr>
                <a:srgbClr val="B6D1E1"/>
              </a:buClr>
            </a:pPr>
            <a:r>
              <a:rPr lang="sv" dirty="0"/>
              <a:t>"Så här kommer jag att gå vidare."</a:t>
            </a:r>
            <a:endParaRPr lang="en-US" dirty="0"/>
          </a:p>
        </p:txBody>
      </p:sp>
      <p:sp>
        <p:nvSpPr>
          <p:cNvPr id="4" name="Rectangle 3">
            <a:extLst>
              <a:ext uri="{FF2B5EF4-FFF2-40B4-BE49-F238E27FC236}">
                <a16:creationId xmlns:a16="http://schemas.microsoft.com/office/drawing/2014/main" id="{E43F5FA0-1AB5-EEA0-6E2E-92A049F0F16C}"/>
              </a:ext>
            </a:extLst>
          </p:cNvPr>
          <p:cNvSpPr/>
          <p:nvPr/>
        </p:nvSpPr>
        <p:spPr>
          <a:xfrm>
            <a:off x="6365659" y="5596990"/>
            <a:ext cx="4702629" cy="834292"/>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5C488522-BADA-A552-2B88-F433817614BF}"/>
              </a:ext>
            </a:extLst>
          </p:cNvPr>
          <p:cNvGrpSpPr/>
          <p:nvPr/>
        </p:nvGrpSpPr>
        <p:grpSpPr>
          <a:xfrm>
            <a:off x="1772045" y="4508404"/>
            <a:ext cx="9886556" cy="1064604"/>
            <a:chOff x="2052084" y="6198780"/>
            <a:chExt cx="8919235" cy="985529"/>
          </a:xfrm>
        </p:grpSpPr>
        <p:sp>
          <p:nvSpPr>
            <p:cNvPr id="10" name="Rectangle 9">
              <a:extLst>
                <a:ext uri="{FF2B5EF4-FFF2-40B4-BE49-F238E27FC236}">
                  <a16:creationId xmlns:a16="http://schemas.microsoft.com/office/drawing/2014/main" id="{B49A2287-13E6-30E4-3878-CABC40EE60BF}"/>
                </a:ext>
              </a:extLst>
            </p:cNvPr>
            <p:cNvSpPr/>
            <p:nvPr/>
          </p:nvSpPr>
          <p:spPr>
            <a:xfrm>
              <a:off x="8738481" y="6605619"/>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5FE716-ADA0-9549-EA24-5E817E2FB651}"/>
                </a:ext>
              </a:extLst>
            </p:cNvPr>
            <p:cNvSpPr/>
            <p:nvPr/>
          </p:nvSpPr>
          <p:spPr>
            <a:xfrm>
              <a:off x="8182566" y="6605619"/>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E5E6EA5-848F-C750-6BDC-766A5E59E1EB}"/>
                </a:ext>
              </a:extLst>
            </p:cNvPr>
            <p:cNvSpPr/>
            <p:nvPr/>
          </p:nvSpPr>
          <p:spPr>
            <a:xfrm>
              <a:off x="8879321" y="6782830"/>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effectLst/>
                  <a:latin typeface="Calibri" panose="020F0502020204030204" pitchFamily="34" charset="0"/>
                  <a:ea typeface="Times New Roman" panose="02020603050405020304" pitchFamily="18" charset="0"/>
                  <a:cs typeface="Times New Roman" panose="02020603050405020304" pitchFamily="18" charset="0"/>
                </a:rPr>
                <a:t>Läsa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4" name="Graphic 13" descr="Clipboard Partially Ticked outline">
              <a:extLst>
                <a:ext uri="{FF2B5EF4-FFF2-40B4-BE49-F238E27FC236}">
                  <a16:creationId xmlns:a16="http://schemas.microsoft.com/office/drawing/2014/main" id="{B87C12FE-B1AF-CE0C-B17A-30C1A44248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3" name="Rectangle 2">
            <a:extLst>
              <a:ext uri="{FF2B5EF4-FFF2-40B4-BE49-F238E27FC236}">
                <a16:creationId xmlns:a16="http://schemas.microsoft.com/office/drawing/2014/main" id="{86CC474F-6FC2-A20D-9671-86CCC59FAC13}"/>
              </a:ext>
            </a:extLst>
          </p:cNvPr>
          <p:cNvSpPr/>
          <p:nvPr/>
        </p:nvSpPr>
        <p:spPr>
          <a:xfrm>
            <a:off x="6447668" y="5647879"/>
            <a:ext cx="4294527" cy="646331"/>
          </a:xfrm>
          <a:prstGeom prst="rect">
            <a:avLst/>
          </a:prstGeom>
          <a:ln>
            <a:noFill/>
          </a:ln>
        </p:spPr>
        <p:txBody>
          <a:bodyPr wrap="square">
            <a:spAutoFit/>
          </a:bodyPr>
          <a:lstStyle/>
          <a:p>
            <a:r>
              <a:rPr lang="sv" b="1" dirty="0">
                <a:solidFill>
                  <a:srgbClr val="382B1B"/>
                </a:solidFill>
                <a:latin typeface="Calibri" panose="020F0502020204030204" pitchFamily="34" charset="0"/>
                <a:cs typeface="Calibri" panose="020F0502020204030204" pitchFamily="34" charset="0"/>
              </a:rPr>
              <a:t> </a:t>
            </a:r>
            <a:r>
              <a:rPr lang="sv" b="1" dirty="0">
                <a:solidFill>
                  <a:srgbClr val="382B1B"/>
                </a:solidFill>
                <a:latin typeface="Calibri" panose="020F0502020204030204" pitchFamily="34" charset="0"/>
                <a:cs typeface="Calibri" panose="020F0502020204030204" pitchFamily="34" charset="0"/>
                <a:hlinkClick r:id="rId4"/>
              </a:rPr>
              <a:t>https://www.verywellmind.com/healthy-ways-to-cope-with-failure-4163968</a:t>
            </a:r>
            <a:r>
              <a:rPr lang="sv" b="1" dirty="0">
                <a:solidFill>
                  <a:srgbClr val="382B1B"/>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691748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r>
              <a:rPr lang="sv" dirty="0"/>
              <a:t>02. ÖVA HÄLSOSAMMA HANDLINGSFÄRDIGHETER</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86634" y="1335881"/>
            <a:ext cx="11369934" cy="4186238"/>
          </a:xfrm>
        </p:spPr>
        <p:txBody>
          <a:bodyPr/>
          <a:lstStyle/>
          <a:p>
            <a:pPr>
              <a:buClr>
                <a:srgbClr val="B6D1E1"/>
              </a:buClr>
            </a:pPr>
            <a:r>
              <a:rPr lang="sv" sz="2000" dirty="0"/>
              <a:t> När saker går fel hamnar många av oss i ohälsosamma mönster utan att märka det:</a:t>
            </a:r>
            <a:endParaRPr lang="sv" sz="2000" dirty="0">
              <a:ea typeface="Calibri"/>
              <a:cs typeface="Calibri"/>
            </a:endParaRPr>
          </a:p>
          <a:p>
            <a:pPr marL="342900" indent="-342900">
              <a:buClr>
                <a:srgbClr val="B6D1E1"/>
              </a:buClr>
              <a:buFont typeface="Arial" panose="020B0604020202020204" pitchFamily="34" charset="0"/>
              <a:buChar char="•"/>
            </a:pPr>
            <a:r>
              <a:rPr lang="sv" sz="2000" dirty="0"/>
              <a:t>Att skylla hårt på oss själva</a:t>
            </a:r>
            <a:endParaRPr lang="sv" sz="2000" dirty="0">
              <a:ea typeface="Calibri"/>
              <a:cs typeface="Calibri"/>
            </a:endParaRPr>
          </a:p>
          <a:p>
            <a:pPr marL="342900" indent="-342900">
              <a:buClr>
                <a:srgbClr val="B6D1E1"/>
              </a:buClr>
              <a:buFont typeface="Arial" panose="020B0604020202020204" pitchFamily="34" charset="0"/>
              <a:buChar char="•"/>
            </a:pPr>
            <a:r>
              <a:rPr lang="sv" sz="2000" dirty="0"/>
              <a:t>Ignorera misslyckandet och fortsätta framåt i tystnad</a:t>
            </a:r>
            <a:endParaRPr lang="sv" sz="2000" dirty="0">
              <a:ea typeface="Calibri"/>
              <a:cs typeface="Calibri"/>
            </a:endParaRPr>
          </a:p>
          <a:p>
            <a:pPr marL="342900" indent="-342900">
              <a:buClr>
                <a:srgbClr val="B6D1E1"/>
              </a:buClr>
              <a:buFont typeface="Arial" panose="020B0604020202020204" pitchFamily="34" charset="0"/>
              <a:buChar char="•"/>
            </a:pPr>
            <a:r>
              <a:rPr lang="sv" sz="2000" dirty="0"/>
              <a:t>Jobbar hårdare och hårdare utan vila</a:t>
            </a:r>
            <a:endParaRPr lang="sv" sz="2000" dirty="0">
              <a:ea typeface="Calibri"/>
              <a:cs typeface="Calibri"/>
            </a:endParaRPr>
          </a:p>
          <a:p>
            <a:pPr marL="342900" indent="-342900">
              <a:buClr>
                <a:srgbClr val="B6D1E1"/>
              </a:buClr>
              <a:buFont typeface="Arial" panose="020B0604020202020204" pitchFamily="34" charset="0"/>
              <a:buChar char="•"/>
            </a:pPr>
            <a:r>
              <a:rPr lang="sv" sz="2000" dirty="0"/>
              <a:t>Att dra sig tillbaka från hjälp, gemenskap eller stöd</a:t>
            </a:r>
            <a:endParaRPr lang="sv" sz="2000" dirty="0">
              <a:ea typeface="Calibri"/>
              <a:cs typeface="Calibri"/>
            </a:endParaRPr>
          </a:p>
          <a:p>
            <a:pPr>
              <a:buClr>
                <a:srgbClr val="B6D1E1"/>
              </a:buClr>
            </a:pPr>
            <a:endParaRPr lang="en-GB" sz="2000" dirty="0">
              <a:ea typeface="Calibri"/>
              <a:cs typeface="Calibri"/>
            </a:endParaRPr>
          </a:p>
          <a:p>
            <a:pPr>
              <a:buClr>
                <a:srgbClr val="B6D1E1"/>
              </a:buClr>
            </a:pPr>
            <a:r>
              <a:rPr lang="sv" sz="2000" dirty="0"/>
              <a:t>Dessa reaktioner är naturliga, men inte hållbara. Bygg en verktygslåda med hälsosamma reaktioner, t.ex.:</a:t>
            </a:r>
            <a:endParaRPr lang="sv" sz="2000" dirty="0">
              <a:ea typeface="Calibri"/>
              <a:cs typeface="Calibri"/>
            </a:endParaRPr>
          </a:p>
          <a:p>
            <a:pPr marL="342900" indent="-342900">
              <a:buClr>
                <a:srgbClr val="B6D1E1"/>
              </a:buClr>
              <a:buFont typeface="Arial" panose="020B0604020202020204" pitchFamily="34" charset="0"/>
              <a:buChar char="•"/>
            </a:pPr>
            <a:r>
              <a:rPr lang="sv" sz="2000" dirty="0"/>
              <a:t>Känslomässiga verktyg: Ring någon som lyssnar med vänlighet, inte dömande</a:t>
            </a:r>
            <a:endParaRPr lang="sv" sz="2000" dirty="0">
              <a:ea typeface="Calibri"/>
              <a:cs typeface="Calibri"/>
            </a:endParaRPr>
          </a:p>
          <a:p>
            <a:pPr marL="342900" indent="-342900">
              <a:buClr>
                <a:srgbClr val="B6D1E1"/>
              </a:buClr>
              <a:buFont typeface="Arial" panose="020B0604020202020204" pitchFamily="34" charset="0"/>
              <a:buChar char="•"/>
            </a:pPr>
            <a:r>
              <a:rPr lang="sv" sz="2000" dirty="0"/>
              <a:t>Säg högt: ”Det här är svårt, men det definierar inte mig.”</a:t>
            </a:r>
            <a:endParaRPr lang="sv" sz="2000" dirty="0">
              <a:ea typeface="Calibri"/>
              <a:cs typeface="Calibri"/>
            </a:endParaRPr>
          </a:p>
          <a:p>
            <a:pPr marL="342900" indent="-342900">
              <a:buClr>
                <a:srgbClr val="B6D1E1"/>
              </a:buClr>
              <a:buFont typeface="Arial" panose="020B0604020202020204" pitchFamily="34" charset="0"/>
              <a:buChar char="•"/>
            </a:pPr>
            <a:r>
              <a:rPr lang="sv" sz="2000" dirty="0"/>
              <a:t>Skriv ner de saker du gjorde rätt</a:t>
            </a:r>
            <a:endParaRPr lang="sv" sz="2000" dirty="0">
              <a:ea typeface="Calibri"/>
              <a:cs typeface="Calibri"/>
            </a:endParaRPr>
          </a:p>
        </p:txBody>
      </p:sp>
      <p:sp>
        <p:nvSpPr>
          <p:cNvPr id="3" name="TextBox 2">
            <a:extLst>
              <a:ext uri="{FF2B5EF4-FFF2-40B4-BE49-F238E27FC236}">
                <a16:creationId xmlns:a16="http://schemas.microsoft.com/office/drawing/2014/main" id="{5FBEBD93-3413-BDC5-D338-8124896B0E54}"/>
              </a:ext>
            </a:extLst>
          </p:cNvPr>
          <p:cNvSpPr txBox="1"/>
          <p:nvPr/>
        </p:nvSpPr>
        <p:spPr>
          <a:xfrm>
            <a:off x="588126" y="4318827"/>
            <a:ext cx="5176872" cy="2554545"/>
          </a:xfrm>
          <a:prstGeom prst="rect">
            <a:avLst/>
          </a:prstGeom>
          <a:solidFill>
            <a:srgbClr val="B6D1E1"/>
          </a:solidFill>
        </p:spPr>
        <p:txBody>
          <a:bodyPr wrap="square">
            <a:spAutoFit/>
          </a:bodyPr>
          <a:lstStyle/>
          <a:p>
            <a:pPr>
              <a:buClr>
                <a:srgbClr val="B6D1E1"/>
              </a:buClr>
            </a:pPr>
            <a:r>
              <a:rPr lang="sv" sz="2000" b="1" dirty="0"/>
              <a:t>Fysiska verktyg:</a:t>
            </a:r>
          </a:p>
          <a:p>
            <a:pPr marL="342900" indent="-342900">
              <a:buClr>
                <a:srgbClr val="B6D1E1"/>
              </a:buClr>
              <a:buFont typeface="Arial" panose="020B0604020202020204" pitchFamily="34" charset="0"/>
              <a:buChar char="•"/>
            </a:pPr>
            <a:r>
              <a:rPr lang="sv" sz="2000" dirty="0"/>
              <a:t>Gå en promenad, stretcha eller rör på kroppen</a:t>
            </a:r>
          </a:p>
          <a:p>
            <a:pPr marL="342900" indent="-342900">
              <a:buClr>
                <a:srgbClr val="B6D1E1"/>
              </a:buClr>
              <a:buFont typeface="Arial" panose="020B0604020202020204" pitchFamily="34" charset="0"/>
              <a:buChar char="•"/>
            </a:pPr>
            <a:r>
              <a:rPr lang="sv" sz="2000" dirty="0"/>
              <a:t>Laga mat för bekvämlighet, inte för att sälja</a:t>
            </a:r>
          </a:p>
          <a:p>
            <a:pPr marL="342900" indent="-342900">
              <a:buClr>
                <a:srgbClr val="B6D1E1"/>
              </a:buClr>
              <a:buFont typeface="Arial" panose="020B0604020202020204" pitchFamily="34" charset="0"/>
              <a:buChar char="•"/>
            </a:pPr>
            <a:r>
              <a:rPr lang="sv" sz="2000" dirty="0"/>
              <a:t>Vila. Tupplur. Paus. (Detta räknas som återhämtning)</a:t>
            </a:r>
          </a:p>
          <a:p>
            <a:pPr marL="342900" indent="-342900">
              <a:buClr>
                <a:srgbClr val="B6D1E1"/>
              </a:buClr>
              <a:buFont typeface="Arial" panose="020B0604020202020204" pitchFamily="34" charset="0"/>
              <a:buChar char="•"/>
            </a:pPr>
            <a:endParaRPr lang="en-GB" sz="2000" dirty="0"/>
          </a:p>
          <a:p>
            <a:pPr marL="342900" indent="-342900">
              <a:buClr>
                <a:srgbClr val="B6D1E1"/>
              </a:buClr>
              <a:buFont typeface="Arial" panose="020B0604020202020204" pitchFamily="34" charset="0"/>
              <a:buChar char="•"/>
            </a:pPr>
            <a:endParaRPr lang="en-IE" sz="2000" dirty="0"/>
          </a:p>
        </p:txBody>
      </p:sp>
      <p:sp>
        <p:nvSpPr>
          <p:cNvPr id="7" name="TextBox 6">
            <a:extLst>
              <a:ext uri="{FF2B5EF4-FFF2-40B4-BE49-F238E27FC236}">
                <a16:creationId xmlns:a16="http://schemas.microsoft.com/office/drawing/2014/main" id="{421A47CD-E712-CBD3-B0CB-4C2D669C2AAC}"/>
              </a:ext>
            </a:extLst>
          </p:cNvPr>
          <p:cNvSpPr txBox="1"/>
          <p:nvPr/>
        </p:nvSpPr>
        <p:spPr>
          <a:xfrm>
            <a:off x="5882716" y="4303412"/>
            <a:ext cx="6061164" cy="2554545"/>
          </a:xfrm>
          <a:prstGeom prst="rect">
            <a:avLst/>
          </a:prstGeom>
          <a:solidFill>
            <a:srgbClr val="84BFA4"/>
          </a:solidFill>
        </p:spPr>
        <p:txBody>
          <a:bodyPr wrap="square">
            <a:spAutoFit/>
          </a:bodyPr>
          <a:lstStyle/>
          <a:p>
            <a:pPr>
              <a:buClr>
                <a:srgbClr val="B6D1E1"/>
              </a:buClr>
            </a:pPr>
            <a:r>
              <a:rPr lang="sv" sz="2000" b="1" dirty="0"/>
              <a:t>Verktyg för företag:</a:t>
            </a:r>
          </a:p>
          <a:p>
            <a:pPr marL="285750" indent="-285750">
              <a:buClr>
                <a:srgbClr val="B6D1E1"/>
              </a:buClr>
              <a:buFont typeface="Arial" panose="020B0604020202020204" pitchFamily="34" charset="0"/>
              <a:buChar char="•"/>
            </a:pPr>
            <a:r>
              <a:rPr lang="sv" sz="2000" dirty="0"/>
              <a:t>Gå igenom vad som gick fel med ett lugnt sinne senare</a:t>
            </a:r>
          </a:p>
          <a:p>
            <a:pPr marL="285750" indent="-285750">
              <a:buClr>
                <a:srgbClr val="B6D1E1"/>
              </a:buClr>
              <a:buFont typeface="Arial" panose="020B0604020202020204" pitchFamily="34" charset="0"/>
              <a:buChar char="•"/>
            </a:pPr>
            <a:r>
              <a:rPr lang="sv" sz="2000" dirty="0"/>
              <a:t>Anpassa din plan istället för att skrota den helt</a:t>
            </a:r>
          </a:p>
          <a:p>
            <a:pPr marL="285750" indent="-285750">
              <a:buClr>
                <a:srgbClr val="B6D1E1"/>
              </a:buClr>
              <a:buFont typeface="Arial" panose="020B0604020202020204" pitchFamily="34" charset="0"/>
              <a:buChar char="•"/>
            </a:pPr>
            <a:r>
              <a:rPr lang="sv" sz="2000" dirty="0"/>
              <a:t>Påminn dig själv: Ett misslyckande raderar inte dina totala framsteg</a:t>
            </a:r>
          </a:p>
          <a:p>
            <a:pPr marL="285750" indent="-285750">
              <a:buClr>
                <a:srgbClr val="B6D1E1"/>
              </a:buClr>
              <a:buFont typeface="Arial" panose="020B0604020202020204" pitchFamily="34" charset="0"/>
              <a:buChar char="•"/>
            </a:pPr>
            <a:r>
              <a:rPr lang="sv" sz="2000" dirty="0"/>
              <a:t>Självvård är ingen lyx; det är faktiskt en överlevnadsförmåga!</a:t>
            </a:r>
            <a:endParaRPr lang="en-US" sz="2000" dirty="0"/>
          </a:p>
        </p:txBody>
      </p:sp>
    </p:spTree>
    <p:extLst>
      <p:ext uri="{BB962C8B-B14F-4D97-AF65-F5344CB8AC3E}">
        <p14:creationId xmlns:p14="http://schemas.microsoft.com/office/powerpoint/2010/main" val="42575703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sv" dirty="0"/>
              <a:t>03. OM MISSLYCKANDE</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505410"/>
            <a:ext cx="10783092" cy="4186238"/>
          </a:xfrm>
        </p:spPr>
        <p:txBody>
          <a:bodyPr/>
          <a:lstStyle/>
          <a:p>
            <a:pPr>
              <a:buClr>
                <a:srgbClr val="B6D1E1"/>
              </a:buClr>
            </a:pPr>
            <a:r>
              <a:rPr lang="sv" dirty="0"/>
              <a:t>Ibland är det inte misslyckandet i sig som håller oss tillbaka, utan vad vi har lärt oss att tro om misslyckande. Kanske har du hört:</a:t>
            </a:r>
          </a:p>
          <a:p>
            <a:pPr>
              <a:buClr>
                <a:srgbClr val="B6D1E1"/>
              </a:buClr>
            </a:pPr>
            <a:endParaRPr lang="en-GB" i="1" dirty="0"/>
          </a:p>
          <a:p>
            <a:pPr marL="342900" indent="-342900">
              <a:buClr>
                <a:srgbClr val="B6D1E1"/>
              </a:buClr>
              <a:buFont typeface="Arial" panose="020B0604020202020204" pitchFamily="34" charset="0"/>
              <a:buChar char="•"/>
            </a:pPr>
            <a:r>
              <a:rPr lang="sv" i="1" dirty="0"/>
              <a:t>"Om du misslyckas betyder det att du inte är tillräckligt bra."</a:t>
            </a:r>
          </a:p>
          <a:p>
            <a:pPr marL="342900" indent="-342900">
              <a:buClr>
                <a:srgbClr val="B6D1E1"/>
              </a:buClr>
              <a:buFont typeface="Arial" panose="020B0604020202020204" pitchFamily="34" charset="0"/>
              <a:buChar char="•"/>
            </a:pPr>
            <a:r>
              <a:rPr lang="sv" i="1" dirty="0"/>
              <a:t>"Folk kommer att sluta lita på dig."</a:t>
            </a:r>
          </a:p>
          <a:p>
            <a:pPr marL="342900" indent="-342900">
              <a:buClr>
                <a:srgbClr val="B6D1E1"/>
              </a:buClr>
              <a:buFont typeface="Arial" panose="020B0604020202020204" pitchFamily="34" charset="0"/>
              <a:buChar char="•"/>
            </a:pPr>
            <a:r>
              <a:rPr lang="sv" i="1" dirty="0"/>
              <a:t>"Du får bara en chans."</a:t>
            </a:r>
          </a:p>
          <a:p>
            <a:pPr>
              <a:buClr>
                <a:srgbClr val="B6D1E1"/>
              </a:buClr>
            </a:pPr>
            <a:endParaRPr lang="en-GB" dirty="0"/>
          </a:p>
          <a:p>
            <a:pPr>
              <a:buClr>
                <a:srgbClr val="B6D1E1"/>
              </a:buClr>
            </a:pPr>
            <a:r>
              <a:rPr lang="sv" dirty="0"/>
              <a:t>Dessa tankar är inte sanna, men de kan bli djupt rotade. Migrantkvinnor känner ofta extra press att bevisa sig själva i en ny kultur, ett nytt språk eller ett nytt system. Men att glömma en ingrediens, göra en långsam försäljning eller inte förstå ett formulär betyder inte att man misslyckas. Framgång i ett nytt land kan innebära att helt enkelt dyka upp, lära sig och fortsätta – även när det är svårt.</a:t>
            </a:r>
          </a:p>
          <a:p>
            <a:pPr>
              <a:buClr>
                <a:srgbClr val="B6D1E1"/>
              </a:buClr>
            </a:pPr>
            <a:endParaRPr lang="en-GB" dirty="0"/>
          </a:p>
          <a:p>
            <a:pPr algn="r">
              <a:buClr>
                <a:srgbClr val="B6D1E1"/>
              </a:buClr>
            </a:pPr>
            <a:r>
              <a:rPr lang="sv" b="1" i="1" dirty="0">
                <a:solidFill>
                  <a:srgbClr val="B6D1E1"/>
                </a:solidFill>
              </a:rPr>
              <a:t>”Jag brukade skämmas för att jag inte förstod affärssvenska. Nu säger jag: ’Jag lär mig fortfarande. Fråga mig igen.’ Det är inte misslyckande, det är styrka.”</a:t>
            </a:r>
          </a:p>
          <a:p>
            <a:pPr algn="r">
              <a:buClr>
                <a:srgbClr val="B6D1E1"/>
              </a:buClr>
            </a:pPr>
            <a:r>
              <a:rPr lang="sv" dirty="0"/>
              <a:t>Lamia, popup-kock, Sverige</a:t>
            </a:r>
            <a:endParaRPr lang="en-US" dirty="0"/>
          </a:p>
        </p:txBody>
      </p:sp>
    </p:spTree>
    <p:extLst>
      <p:ext uri="{BB962C8B-B14F-4D97-AF65-F5344CB8AC3E}">
        <p14:creationId xmlns:p14="http://schemas.microsoft.com/office/powerpoint/2010/main" val="1844035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sv" dirty="0"/>
              <a:t>04. UTVECKLA REALISTISKA TANKAR OM MISSLYCKANDE</a:t>
            </a:r>
            <a:endParaRPr lang="en-GB" dirty="0"/>
          </a:p>
        </p:txBody>
      </p:sp>
      <p:sp>
        <p:nvSpPr>
          <p:cNvPr id="3" name="TextBox 2">
            <a:extLst>
              <a:ext uri="{FF2B5EF4-FFF2-40B4-BE49-F238E27FC236}">
                <a16:creationId xmlns:a16="http://schemas.microsoft.com/office/drawing/2014/main" id="{1954023A-0617-8DD5-8FC2-7937E403D4DD}"/>
              </a:ext>
            </a:extLst>
          </p:cNvPr>
          <p:cNvSpPr txBox="1"/>
          <p:nvPr/>
        </p:nvSpPr>
        <p:spPr>
          <a:xfrm>
            <a:off x="632197" y="1450775"/>
            <a:ext cx="11040592" cy="5170646"/>
          </a:xfrm>
          <a:prstGeom prst="rect">
            <a:avLst/>
          </a:prstGeom>
          <a:noFill/>
        </p:spPr>
        <p:txBody>
          <a:bodyPr wrap="square" lIns="91440" tIns="45720" rIns="91440" bIns="45720" anchor="t">
            <a:spAutoFit/>
          </a:bodyPr>
          <a:lstStyle/>
          <a:p>
            <a:r>
              <a:rPr lang="sv" sz="2200" dirty="0"/>
              <a:t>När du tänker ”Jag kommer aldrig att få det här rätt”, stanna upp och fråga:</a:t>
            </a:r>
          </a:p>
          <a:p>
            <a:r>
              <a:rPr lang="sv" sz="2200" dirty="0"/>
              <a:t>   </a:t>
            </a:r>
            <a:r>
              <a:rPr lang="sv" sz="2200" i="1" dirty="0"/>
              <a:t>Är det verkligen sant? Eller är det rädsla som talar?</a:t>
            </a:r>
          </a:p>
          <a:p>
            <a:endParaRPr lang="en-GB" sz="2200" dirty="0"/>
          </a:p>
          <a:p>
            <a:r>
              <a:rPr lang="sv" sz="2200" dirty="0"/>
              <a:t>Försök sedan att ersätta den tanken med en som är ärlig och hjälpsam:</a:t>
            </a:r>
            <a:endParaRPr lang="sv" sz="2200" dirty="0">
              <a:ea typeface="Calibri"/>
              <a:cs typeface="Calibri"/>
            </a:endParaRPr>
          </a:p>
          <a:p>
            <a:pPr marL="342900" indent="-342900">
              <a:buFont typeface="Arial" panose="020B0604020202020204" pitchFamily="34" charset="0"/>
              <a:buChar char="•"/>
            </a:pPr>
            <a:r>
              <a:rPr lang="sv" sz="2200" i="1" dirty="0"/>
              <a:t>"Det här är svårt, men jag lär mig."</a:t>
            </a:r>
          </a:p>
          <a:p>
            <a:pPr marL="342900" indent="-342900">
              <a:buFont typeface="Arial" panose="020B0604020202020204" pitchFamily="34" charset="0"/>
              <a:buChar char="•"/>
            </a:pPr>
            <a:r>
              <a:rPr lang="sv" sz="2200" i="1" dirty="0"/>
              <a:t>"Ett enda misslyckande avbryter inte mina framsteg."</a:t>
            </a:r>
          </a:p>
          <a:p>
            <a:pPr marL="342900" indent="-342900">
              <a:buFont typeface="Arial" panose="020B0604020202020204" pitchFamily="34" charset="0"/>
              <a:buChar char="•"/>
            </a:pPr>
            <a:r>
              <a:rPr lang="sv" sz="2200" i="1" dirty="0"/>
              <a:t>"Det här misstaget visar att jag försöker växa."</a:t>
            </a:r>
            <a:br>
              <a:rPr lang="sv" sz="2200" i="1" dirty="0"/>
            </a:br>
            <a:endParaRPr lang="sv" sz="2200" i="1" dirty="0"/>
          </a:p>
          <a:p>
            <a:endParaRPr lang="en-GB" sz="2200" dirty="0"/>
          </a:p>
          <a:p>
            <a:r>
              <a:rPr lang="sv" sz="2200" dirty="0"/>
              <a:t>Dessa små förändringar i tänkandet kallas </a:t>
            </a:r>
            <a:r>
              <a:rPr lang="sv" sz="2200" b="1" dirty="0"/>
              <a:t>omformulering </a:t>
            </a:r>
            <a:r>
              <a:rPr lang="sv" sz="2200" dirty="0"/>
              <a:t>. De raderar inte smärta, men de hjälper dig att gå vidare med mindre rädsla. Upprepa dem ofta – särskilt i stunder av tvivel.</a:t>
            </a:r>
          </a:p>
          <a:p>
            <a:endParaRPr lang="en-GB" sz="2200" dirty="0"/>
          </a:p>
          <a:p>
            <a:pPr algn="r"/>
            <a:r>
              <a:rPr lang="sv" sz="2200" b="1" i="1" dirty="0"/>
              <a:t>” </a:t>
            </a:r>
            <a:r>
              <a:rPr lang="sv" sz="2200" b="1" i="1" dirty="0">
                <a:solidFill>
                  <a:srgbClr val="B6D1E1"/>
                </a:solidFill>
              </a:rPr>
              <a:t>När mitt första evenemang var lugnt trodde jag att det var ett tecken att sluta. Men jag sa till mig själv: 'Det är bara en dag.' Nästa marknad gick mycket bättre.”</a:t>
            </a:r>
          </a:p>
          <a:p>
            <a:pPr algn="r"/>
            <a:r>
              <a:rPr lang="sv" sz="2200" dirty="0"/>
              <a:t>Reyna, chutneymakare, Nederländerna</a:t>
            </a:r>
            <a:endParaRPr lang="en-IE" sz="2200" dirty="0"/>
          </a:p>
        </p:txBody>
      </p:sp>
      <p:pic>
        <p:nvPicPr>
          <p:cNvPr id="9" name="Picture 8" descr="A rectangular frame with flowers&#10;&#10;AI-generated content may be incorrect.">
            <a:extLst>
              <a:ext uri="{FF2B5EF4-FFF2-40B4-BE49-F238E27FC236}">
                <a16:creationId xmlns:a16="http://schemas.microsoft.com/office/drawing/2014/main" id="{C80D30A5-A798-945F-6B3A-40606C1B755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96368" y="1323053"/>
            <a:ext cx="2373620" cy="3278777"/>
          </a:xfrm>
          <a:prstGeom prst="rect">
            <a:avLst/>
          </a:prstGeom>
        </p:spPr>
      </p:pic>
      <p:sp>
        <p:nvSpPr>
          <p:cNvPr id="11" name="TextBox 10">
            <a:extLst>
              <a:ext uri="{FF2B5EF4-FFF2-40B4-BE49-F238E27FC236}">
                <a16:creationId xmlns:a16="http://schemas.microsoft.com/office/drawing/2014/main" id="{C5F6C774-1C88-3C23-2BEC-9B6C01300461}"/>
              </a:ext>
            </a:extLst>
          </p:cNvPr>
          <p:cNvSpPr txBox="1"/>
          <p:nvPr/>
        </p:nvSpPr>
        <p:spPr>
          <a:xfrm>
            <a:off x="9797968" y="2623833"/>
            <a:ext cx="1368897" cy="338554"/>
          </a:xfrm>
          <a:prstGeom prst="rect">
            <a:avLst/>
          </a:prstGeom>
          <a:noFill/>
        </p:spPr>
        <p:txBody>
          <a:bodyPr wrap="square" lIns="91440" tIns="45720" rIns="91440" bIns="45720" rtlCol="0" anchor="t">
            <a:spAutoFit/>
          </a:bodyPr>
          <a:lstStyle/>
          <a:p>
            <a:r>
              <a:rPr lang="sv" sz="1600" b="1" dirty="0"/>
              <a:t>Omformulera</a:t>
            </a:r>
          </a:p>
        </p:txBody>
      </p:sp>
    </p:spTree>
    <p:extLst>
      <p:ext uri="{BB962C8B-B14F-4D97-AF65-F5344CB8AC3E}">
        <p14:creationId xmlns:p14="http://schemas.microsoft.com/office/powerpoint/2010/main" val="217316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sv" dirty="0"/>
              <a:t>05. TA EN LÄMPLIG ANSVARSNIVÅ</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51411" y="1384802"/>
            <a:ext cx="11252219" cy="4414838"/>
          </a:xfrm>
        </p:spPr>
        <p:txBody>
          <a:bodyPr/>
          <a:lstStyle/>
          <a:p>
            <a:pPr>
              <a:buClr>
                <a:srgbClr val="B6D1E1"/>
              </a:buClr>
            </a:pPr>
            <a:r>
              <a:rPr lang="sv" dirty="0"/>
              <a:t>Ansvar betyder inte att klandra. Det betyder makt att forma vad som händer härnäst.</a:t>
            </a:r>
          </a:p>
          <a:p>
            <a:pPr>
              <a:buClr>
                <a:srgbClr val="B6D1E1"/>
              </a:buClr>
            </a:pPr>
            <a:r>
              <a:rPr lang="sv" dirty="0"/>
              <a:t>När saker går fel tenderar vi att göra en av två saker:</a:t>
            </a:r>
          </a:p>
          <a:p>
            <a:pPr>
              <a:buClr>
                <a:srgbClr val="B6D1E1"/>
              </a:buClr>
            </a:pPr>
            <a:endParaRPr lang="en-GB" dirty="0"/>
          </a:p>
          <a:p>
            <a:pPr marL="342900" indent="-342900">
              <a:buClr>
                <a:srgbClr val="B6D1E1"/>
              </a:buClr>
              <a:buFont typeface="Arial" panose="020B0604020202020204" pitchFamily="34" charset="0"/>
              <a:buChar char="•"/>
            </a:pPr>
            <a:endParaRPr lang="en-GB" dirty="0"/>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r>
              <a:rPr lang="sv" b="1" dirty="0"/>
              <a:t>Ta dig tid att fråga:</a:t>
            </a:r>
          </a:p>
          <a:p>
            <a:pPr>
              <a:buClr>
                <a:srgbClr val="B6D1E1"/>
              </a:buClr>
            </a:pPr>
            <a:r>
              <a:rPr lang="sv" dirty="0"/>
              <a:t>Vad hade jag i mina händer? Vad låg utanför min kontroll? Vad kunde jag justera nästa gång?</a:t>
            </a:r>
            <a:endParaRPr lang="sv" dirty="0">
              <a:ea typeface="Calibri"/>
              <a:cs typeface="Calibri"/>
            </a:endParaRPr>
          </a:p>
          <a:p>
            <a:pPr algn="r">
              <a:buClr>
                <a:srgbClr val="B6D1E1"/>
              </a:buClr>
            </a:pPr>
            <a:r>
              <a:rPr lang="sv" dirty="0"/>
              <a:t>" </a:t>
            </a:r>
            <a:r>
              <a:rPr lang="sv" b="1" i="1" dirty="0">
                <a:solidFill>
                  <a:srgbClr val="B6D1E1"/>
                </a:solidFill>
              </a:rPr>
              <a:t>Jag kunde inte kontrollera vädret som stängde marknaden, men jag kunde planera för en</a:t>
            </a:r>
          </a:p>
          <a:p>
            <a:pPr algn="r">
              <a:buClr>
                <a:srgbClr val="B6D1E1"/>
              </a:buClr>
            </a:pPr>
            <a:r>
              <a:rPr lang="sv" b="1" i="1" dirty="0">
                <a:solidFill>
                  <a:srgbClr val="B6D1E1"/>
                </a:solidFill>
              </a:rPr>
              <a:t>reservplats. Nu har jag alltid en plan B.”</a:t>
            </a:r>
          </a:p>
          <a:p>
            <a:pPr algn="r">
              <a:buClr>
                <a:srgbClr val="B6D1E1"/>
              </a:buClr>
            </a:pPr>
            <a:r>
              <a:rPr lang="sv" dirty="0"/>
              <a:t>Chinyere, matståndsägare, Dublin</a:t>
            </a:r>
            <a:endParaRPr lang="en-US" dirty="0"/>
          </a:p>
        </p:txBody>
      </p:sp>
      <p:sp>
        <p:nvSpPr>
          <p:cNvPr id="4" name="TextBox 3">
            <a:extLst>
              <a:ext uri="{FF2B5EF4-FFF2-40B4-BE49-F238E27FC236}">
                <a16:creationId xmlns:a16="http://schemas.microsoft.com/office/drawing/2014/main" id="{B417082C-A9D5-275D-23D1-20BC90D2B43E}"/>
              </a:ext>
            </a:extLst>
          </p:cNvPr>
          <p:cNvSpPr txBox="1"/>
          <p:nvPr/>
        </p:nvSpPr>
        <p:spPr>
          <a:xfrm>
            <a:off x="2008136" y="2227764"/>
            <a:ext cx="2722705" cy="1015663"/>
          </a:xfrm>
          <a:prstGeom prst="rect">
            <a:avLst/>
          </a:prstGeom>
          <a:noFill/>
          <a:ln w="50800">
            <a:solidFill>
              <a:srgbClr val="84BFA4"/>
            </a:solidFill>
          </a:ln>
        </p:spPr>
        <p:txBody>
          <a:bodyPr wrap="square">
            <a:spAutoFit/>
          </a:bodyPr>
          <a:lstStyle/>
          <a:p>
            <a:pPr algn="ctr">
              <a:buClr>
                <a:srgbClr val="B6D1E1"/>
              </a:buClr>
            </a:pPr>
            <a:r>
              <a:rPr lang="sv" sz="2000" b="1" dirty="0"/>
              <a:t>Skylla oss själva för allt, även det som inte var under vår kontroll</a:t>
            </a:r>
          </a:p>
        </p:txBody>
      </p:sp>
      <p:sp>
        <p:nvSpPr>
          <p:cNvPr id="6" name="TextBox 5">
            <a:extLst>
              <a:ext uri="{FF2B5EF4-FFF2-40B4-BE49-F238E27FC236}">
                <a16:creationId xmlns:a16="http://schemas.microsoft.com/office/drawing/2014/main" id="{43441435-DFC6-94BF-5551-EBD2A197E468}"/>
              </a:ext>
            </a:extLst>
          </p:cNvPr>
          <p:cNvSpPr txBox="1"/>
          <p:nvPr/>
        </p:nvSpPr>
        <p:spPr>
          <a:xfrm>
            <a:off x="7695677" y="2254530"/>
            <a:ext cx="2527212" cy="1015663"/>
          </a:xfrm>
          <a:prstGeom prst="rect">
            <a:avLst/>
          </a:prstGeom>
          <a:noFill/>
          <a:ln w="50800">
            <a:solidFill>
              <a:srgbClr val="84BFA4"/>
            </a:solidFill>
          </a:ln>
        </p:spPr>
        <p:txBody>
          <a:bodyPr wrap="square">
            <a:spAutoFit/>
          </a:bodyPr>
          <a:lstStyle/>
          <a:p>
            <a:pPr algn="ctr">
              <a:buClr>
                <a:srgbClr val="B6D1E1"/>
              </a:buClr>
            </a:pPr>
            <a:r>
              <a:rPr lang="sv" sz="2000" b="1" dirty="0"/>
              <a:t>Skyll helt på andra och missa chansen att lära dig</a:t>
            </a:r>
          </a:p>
        </p:txBody>
      </p:sp>
      <p:sp>
        <p:nvSpPr>
          <p:cNvPr id="9" name="TextBox 8">
            <a:extLst>
              <a:ext uri="{FF2B5EF4-FFF2-40B4-BE49-F238E27FC236}">
                <a16:creationId xmlns:a16="http://schemas.microsoft.com/office/drawing/2014/main" id="{7387CE54-280C-961E-2736-20A5DFD95261}"/>
              </a:ext>
            </a:extLst>
          </p:cNvPr>
          <p:cNvSpPr txBox="1"/>
          <p:nvPr/>
        </p:nvSpPr>
        <p:spPr>
          <a:xfrm>
            <a:off x="4140761" y="3757210"/>
            <a:ext cx="5083793" cy="430887"/>
          </a:xfrm>
          <a:prstGeom prst="rect">
            <a:avLst/>
          </a:prstGeom>
          <a:solidFill>
            <a:srgbClr val="E6C8C7"/>
          </a:solidFill>
        </p:spPr>
        <p:txBody>
          <a:bodyPr wrap="square" lIns="91440" tIns="45720" rIns="91440" bIns="45720" anchor="t">
            <a:spAutoFit/>
          </a:bodyPr>
          <a:lstStyle/>
          <a:p>
            <a:pPr>
              <a:buClr>
                <a:srgbClr val="B6D1E1"/>
              </a:buClr>
            </a:pPr>
            <a:r>
              <a:rPr lang="sv" sz="2200" b="1" dirty="0"/>
              <a:t>   </a:t>
            </a:r>
            <a:r>
              <a:rPr lang="sv" sz="2200" b="1" dirty="0">
                <a:solidFill>
                  <a:srgbClr val="382B1B"/>
                </a:solidFill>
              </a:rPr>
              <a:t>Det verkliga ansvaret ligger däremellan</a:t>
            </a:r>
            <a:r>
              <a:rPr lang="sv" sz="2000" b="1" dirty="0">
                <a:solidFill>
                  <a:srgbClr val="382B1B"/>
                </a:solidFill>
              </a:rPr>
              <a:t>.</a:t>
            </a:r>
          </a:p>
        </p:txBody>
      </p:sp>
      <p:sp>
        <p:nvSpPr>
          <p:cNvPr id="10" name="Arrow: Up 9">
            <a:extLst>
              <a:ext uri="{FF2B5EF4-FFF2-40B4-BE49-F238E27FC236}">
                <a16:creationId xmlns:a16="http://schemas.microsoft.com/office/drawing/2014/main" id="{70F9F4C4-3E12-F973-4507-9DA5A7485D14}"/>
              </a:ext>
            </a:extLst>
          </p:cNvPr>
          <p:cNvSpPr/>
          <p:nvPr/>
        </p:nvSpPr>
        <p:spPr>
          <a:xfrm>
            <a:off x="5779913" y="3106972"/>
            <a:ext cx="866692" cy="644056"/>
          </a:xfrm>
          <a:prstGeom prst="upArrow">
            <a:avLst/>
          </a:prstGeom>
          <a:solidFill>
            <a:srgbClr val="E6C8C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2189819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sv" dirty="0"/>
              <a:t>06. SKAPA EN PLAN FÖR ATT GÅ FRAMÅT</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479792" y="1560589"/>
            <a:ext cx="10928135" cy="4414838"/>
          </a:xfrm>
        </p:spPr>
        <p:txBody>
          <a:bodyPr/>
          <a:lstStyle/>
          <a:p>
            <a:r>
              <a:rPr lang="sv" dirty="0"/>
              <a:t>Att tänka på vad som gick fel är normalt, men att fastna där kommer inte att hjälpa dig att växa.</a:t>
            </a:r>
          </a:p>
          <a:p>
            <a:r>
              <a:rPr lang="sv" dirty="0"/>
              <a:t>Istället för att upprepa misslyckandet om och om igen, flytta ditt fokus framåt:</a:t>
            </a:r>
          </a:p>
          <a:p>
            <a:pPr marL="342900" indent="-342900">
              <a:buFont typeface="Arial" panose="020B0604020202020204" pitchFamily="34" charset="0"/>
              <a:buChar char="•"/>
            </a:pPr>
            <a:r>
              <a:rPr lang="sv" dirty="0"/>
              <a:t>Vad exakt hände?</a:t>
            </a:r>
          </a:p>
          <a:p>
            <a:pPr marL="342900" indent="-342900">
              <a:buFont typeface="Arial" panose="020B0604020202020204" pitchFamily="34" charset="0"/>
              <a:buChar char="•"/>
            </a:pPr>
            <a:r>
              <a:rPr lang="sv" dirty="0"/>
              <a:t>Vad skulle du göra annorlunda nästa gång?</a:t>
            </a:r>
          </a:p>
          <a:p>
            <a:pPr marL="342900" indent="-342900">
              <a:buFont typeface="Arial" panose="020B0604020202020204" pitchFamily="34" charset="0"/>
              <a:buChar char="•"/>
            </a:pPr>
            <a:r>
              <a:rPr lang="sv" dirty="0"/>
              <a:t>Vem eller vad skulle kunna stötta dig bättre?</a:t>
            </a:r>
          </a:p>
          <a:p>
            <a:pPr marL="342900" indent="-342900">
              <a:buFont typeface="Arial" panose="020B0604020202020204" pitchFamily="34" charset="0"/>
              <a:buChar char="•"/>
            </a:pPr>
            <a:r>
              <a:rPr lang="sv" dirty="0"/>
              <a:t>Förvandla nu svaren till en liten plan:</a:t>
            </a:r>
          </a:p>
          <a:p>
            <a:pPr marL="342900" indent="-342900">
              <a:buFont typeface="Arial" panose="020B0604020202020204" pitchFamily="34" charset="0"/>
              <a:buChar char="•"/>
            </a:pPr>
            <a:r>
              <a:rPr lang="sv" dirty="0"/>
              <a:t>Justera din prissättning</a:t>
            </a:r>
          </a:p>
          <a:p>
            <a:pPr marL="342900" indent="-342900">
              <a:buFont typeface="Arial" panose="020B0604020202020204" pitchFamily="34" charset="0"/>
              <a:buChar char="•"/>
            </a:pPr>
            <a:r>
              <a:rPr lang="sv" dirty="0"/>
              <a:t>Förbättra din installation</a:t>
            </a:r>
          </a:p>
          <a:p>
            <a:pPr marL="342900" indent="-342900">
              <a:buFont typeface="Arial" panose="020B0604020202020204" pitchFamily="34" charset="0"/>
              <a:buChar char="•"/>
            </a:pPr>
            <a:r>
              <a:rPr lang="sv" dirty="0"/>
              <a:t>Be om hjälp eller utbildning</a:t>
            </a:r>
          </a:p>
          <a:p>
            <a:r>
              <a:rPr lang="sv" dirty="0"/>
              <a:t>Försök igen och gör den förändring som behövs. Kom ihåg att varje misstag bär med sig en lärdom – </a:t>
            </a:r>
            <a:r>
              <a:rPr lang="sv" b="1" dirty="0"/>
              <a:t>men </a:t>
            </a:r>
            <a:r>
              <a:rPr lang="sv" dirty="0"/>
              <a:t>det hjälper dig bara om du tillämpar den.</a:t>
            </a:r>
          </a:p>
          <a:p>
            <a:endParaRPr lang="en-GB" dirty="0"/>
          </a:p>
          <a:p>
            <a:pPr algn="r"/>
            <a:r>
              <a:rPr lang="sv" b="1" i="1" dirty="0">
                <a:solidFill>
                  <a:srgbClr val="B6D1E1"/>
                </a:solidFill>
              </a:rPr>
              <a:t>”Jag tog inte med mig tillräckligt med förpackningar till min andra marknad. Jag gjorde en checklista till nästa och nu använder jag den varje gång. Det där misstaget gjorde mig bättre.” </a:t>
            </a:r>
            <a:br>
              <a:rPr lang="en-GB" dirty="0"/>
            </a:br>
            <a:r>
              <a:rPr lang="sv" dirty="0"/>
              <a:t>Arwa, matståndsägare, Madrid</a:t>
            </a:r>
          </a:p>
          <a:p>
            <a:pPr>
              <a:buClr>
                <a:srgbClr val="B6D1E1"/>
              </a:buClr>
            </a:pPr>
            <a:endParaRPr lang="en-US" dirty="0"/>
          </a:p>
        </p:txBody>
      </p:sp>
    </p:spTree>
    <p:extLst>
      <p:ext uri="{BB962C8B-B14F-4D97-AF65-F5344CB8AC3E}">
        <p14:creationId xmlns:p14="http://schemas.microsoft.com/office/powerpoint/2010/main" val="2573465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207127" y="311362"/>
            <a:ext cx="11778044" cy="720752"/>
          </a:xfrm>
        </p:spPr>
        <p:txBody>
          <a:bodyPr/>
          <a:lstStyle/>
          <a:p>
            <a:r>
              <a:rPr lang="sv" sz="3600" dirty="0"/>
              <a:t>ENTREPRENÖRSKAP ÄR INTE ETT JOBB – DET ÄR EN LIVSSTIL</a:t>
            </a:r>
            <a:endParaRPr lang="en-GB" sz="36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23039" y="1549175"/>
            <a:ext cx="11426324" cy="4351563"/>
          </a:xfrm>
        </p:spPr>
        <p:txBody>
          <a:bodyPr/>
          <a:lstStyle/>
          <a:p>
            <a:pPr algn="just"/>
            <a:r>
              <a:rPr lang="sv" dirty="0"/>
              <a:t>Entreprenörskap kan vara spännande, kreativt och stärkande, men det är också krävande. Till skillnad från ett jobb du kan lämna vid dörren, påverkar det att vara entreprenör ofta alla delar av ditt liv, från din tid och energi till dina relationer och ditt välbefinnande.</a:t>
            </a:r>
          </a:p>
          <a:p>
            <a:pPr algn="just"/>
            <a:endParaRPr lang="en-GB" dirty="0"/>
          </a:p>
          <a:p>
            <a:pPr algn="just"/>
            <a:r>
              <a:rPr lang="sv" dirty="0"/>
              <a:t>Särskilt för migrantkvinnor medför entreprenörskap unika belöningar och påfrestningar:</a:t>
            </a:r>
          </a:p>
          <a:p>
            <a:pPr algn="just"/>
            <a:endParaRPr lang="en-GB" dirty="0"/>
          </a:p>
          <a:p>
            <a:pPr marL="342900" indent="-342900" algn="just">
              <a:buFont typeface="Arial" panose="020B0604020202020204" pitchFamily="34" charset="0"/>
              <a:buChar char="•"/>
            </a:pPr>
            <a:r>
              <a:rPr lang="sv" dirty="0"/>
              <a:t>Du kanske jonglerar med familj, kulturell anpassning och begränsade resurser.</a:t>
            </a:r>
          </a:p>
          <a:p>
            <a:pPr marL="342900" indent="-342900" algn="just">
              <a:buFont typeface="Arial" panose="020B0604020202020204" pitchFamily="34" charset="0"/>
              <a:buChar char="•"/>
            </a:pPr>
            <a:r>
              <a:rPr lang="sv" dirty="0"/>
              <a:t>Du kanske bygger ett företag utan ett skyddsnät, eller möter tvivel från andra eller från dig själv.</a:t>
            </a:r>
          </a:p>
          <a:p>
            <a:pPr algn="just"/>
            <a:endParaRPr lang="en-GB" dirty="0"/>
          </a:p>
          <a:p>
            <a:pPr algn="just"/>
            <a:r>
              <a:rPr lang="sv" dirty="0"/>
              <a:t>Som din egen chef finns det ingen garanterad inkomst, ingen utcheckning och ingen annan som tar över när du är trött. Detta gör entreprenörskap lika mycket till en fråga om motståndskraft och självförtroende som affärsplanering. Det är därför vi börjar detta sista steg med att inse verkligheten:</a:t>
            </a:r>
          </a:p>
          <a:p>
            <a:pPr algn="ctr"/>
            <a:endParaRPr lang="en-GB" sz="900" b="1" i="1" dirty="0">
              <a:solidFill>
                <a:srgbClr val="84BFA4"/>
              </a:solidFill>
            </a:endParaRPr>
          </a:p>
          <a:p>
            <a:pPr algn="ctr"/>
            <a:r>
              <a:rPr lang="sv" sz="2800" b="1" i="1" dirty="0">
                <a:solidFill>
                  <a:srgbClr val="84BFA4"/>
                </a:solidFill>
              </a:rPr>
              <a:t>Det här är inte bara arbete. Det är ditt liv.</a:t>
            </a:r>
          </a:p>
          <a:p>
            <a:pPr algn="ctr"/>
            <a:r>
              <a:rPr lang="sv" dirty="0"/>
              <a:t>Ditt välbefinnande måste vara en del av din affärsplan.</a:t>
            </a:r>
            <a:endParaRPr lang="en-GB" b="1" i="1" dirty="0">
              <a:solidFill>
                <a:srgbClr val="84BFA4"/>
              </a:solidFill>
            </a:endParaRPr>
          </a:p>
          <a:p>
            <a:endParaRPr lang="en-US" dirty="0"/>
          </a:p>
        </p:txBody>
      </p:sp>
    </p:spTree>
    <p:extLst>
      <p:ext uri="{BB962C8B-B14F-4D97-AF65-F5344CB8AC3E}">
        <p14:creationId xmlns:p14="http://schemas.microsoft.com/office/powerpoint/2010/main" val="70822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1" y="311362"/>
            <a:ext cx="12193063" cy="720752"/>
          </a:xfrm>
        </p:spPr>
        <p:txBody>
          <a:bodyPr/>
          <a:lstStyle/>
          <a:p>
            <a:r>
              <a:rPr lang="sv" dirty="0"/>
              <a:t>07. MÖT DINA RÄDSLOR</a:t>
            </a:r>
            <a:endParaRPr lang="en-GB" dirty="0"/>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348152" y="1484915"/>
            <a:ext cx="11495695" cy="4414838"/>
          </a:xfrm>
        </p:spPr>
        <p:txBody>
          <a:bodyPr/>
          <a:lstStyle/>
          <a:p>
            <a:pPr>
              <a:buClr>
                <a:srgbClr val="B6D1E1"/>
              </a:buClr>
            </a:pPr>
            <a:r>
              <a:rPr lang="sv" dirty="0"/>
              <a:t>För det mesta handlar rädsla inte om misslyckande; det handlar om vad vi tror att det betyder:</a:t>
            </a:r>
          </a:p>
          <a:p>
            <a:pPr marL="342900" indent="-342900">
              <a:buClr>
                <a:srgbClr val="B6D1E1"/>
              </a:buClr>
              <a:buFont typeface="Arial" panose="020B0604020202020204" pitchFamily="34" charset="0"/>
              <a:buChar char="•"/>
            </a:pPr>
            <a:r>
              <a:rPr lang="sv" dirty="0"/>
              <a:t>"Folk kommer att döma mig."</a:t>
            </a:r>
          </a:p>
          <a:p>
            <a:pPr marL="342900" indent="-342900">
              <a:buClr>
                <a:srgbClr val="B6D1E1"/>
              </a:buClr>
              <a:buFont typeface="Arial" panose="020B0604020202020204" pitchFamily="34" charset="0"/>
              <a:buChar char="•"/>
            </a:pPr>
            <a:r>
              <a:rPr lang="sv" dirty="0"/>
              <a:t>"Jag kommer att förlora pengar."</a:t>
            </a:r>
          </a:p>
          <a:p>
            <a:pPr marL="342900" indent="-342900">
              <a:buClr>
                <a:srgbClr val="B6D1E1"/>
              </a:buClr>
              <a:buFont typeface="Arial" panose="020B0604020202020204" pitchFamily="34" charset="0"/>
              <a:buChar char="•"/>
            </a:pPr>
            <a:r>
              <a:rPr lang="sv" dirty="0"/>
              <a:t>"Jag kommer inte att veta vad jag ska göra härnäst."</a:t>
            </a:r>
          </a:p>
          <a:p>
            <a:pPr>
              <a:buClr>
                <a:srgbClr val="B6D1E1"/>
              </a:buClr>
            </a:pPr>
            <a:endParaRPr lang="en-GB" dirty="0"/>
          </a:p>
          <a:p>
            <a:pPr>
              <a:buClr>
                <a:srgbClr val="B6D1E1"/>
              </a:buClr>
            </a:pPr>
            <a:r>
              <a:rPr lang="sv" dirty="0"/>
              <a:t>Men rädslan krymper när vi möter den. Börja i liten skala.</a:t>
            </a:r>
          </a:p>
          <a:p>
            <a:pPr marL="342900" indent="-342900">
              <a:buClr>
                <a:srgbClr val="B6D1E1"/>
              </a:buClr>
              <a:buFont typeface="Arial" panose="020B0604020202020204" pitchFamily="34" charset="0"/>
              <a:buChar char="•"/>
            </a:pPr>
            <a:r>
              <a:rPr lang="sv" dirty="0"/>
              <a:t>Säg ja till ett nytt evenemang</a:t>
            </a:r>
          </a:p>
          <a:p>
            <a:pPr marL="342900" indent="-342900">
              <a:buClr>
                <a:srgbClr val="B6D1E1"/>
              </a:buClr>
              <a:buFont typeface="Arial" panose="020B0604020202020204" pitchFamily="34" charset="0"/>
              <a:buChar char="•"/>
            </a:pPr>
            <a:r>
              <a:rPr lang="sv" dirty="0"/>
              <a:t>Ansök om ett litet bidrag</a:t>
            </a:r>
          </a:p>
          <a:p>
            <a:pPr marL="342900" indent="-342900">
              <a:buClr>
                <a:srgbClr val="B6D1E1"/>
              </a:buClr>
              <a:buFont typeface="Arial" panose="020B0604020202020204" pitchFamily="34" charset="0"/>
              <a:buChar char="•"/>
            </a:pPr>
            <a:r>
              <a:rPr lang="sv" dirty="0"/>
              <a:t>Lägg upp ett foto på din mat online</a:t>
            </a:r>
          </a:p>
          <a:p>
            <a:pPr marL="342900" indent="-342900">
              <a:buClr>
                <a:srgbClr val="B6D1E1"/>
              </a:buClr>
              <a:buFont typeface="Arial" panose="020B0604020202020204" pitchFamily="34" charset="0"/>
              <a:buChar char="•"/>
            </a:pPr>
            <a:r>
              <a:rPr lang="sv" dirty="0"/>
              <a:t>Presentera dig för någon på marknaden</a:t>
            </a:r>
          </a:p>
          <a:p>
            <a:pPr>
              <a:buClr>
                <a:srgbClr val="B6D1E1"/>
              </a:buClr>
            </a:pPr>
            <a:endParaRPr lang="en-GB" dirty="0"/>
          </a:p>
          <a:p>
            <a:pPr>
              <a:buClr>
                <a:srgbClr val="B6D1E1"/>
              </a:buClr>
            </a:pPr>
            <a:r>
              <a:rPr lang="sv" dirty="0"/>
              <a:t>Varje modig handling bygger din styrka och bevisar att även om du snubblar kan du resa dig upp igen. De mest framgångsrika entreprenörerna har alla misslyckats. Det som fick dem att lyckas är att de inte stannade där.</a:t>
            </a:r>
          </a:p>
          <a:p>
            <a:pPr algn="r">
              <a:buClr>
                <a:srgbClr val="B6D1E1"/>
              </a:buClr>
            </a:pPr>
            <a:r>
              <a:rPr lang="sv" b="1" i="1" dirty="0">
                <a:solidFill>
                  <a:srgbClr val="B6D1E1"/>
                </a:solidFill>
              </a:rPr>
              <a:t>"Första gången jag gav en matdemonstration höll jag nästan på att ställa in. Men jag gjorde det – och nu älskar jag att prata om min mat. Rädslan försvann inte. Jag bara gick igenom den."</a:t>
            </a:r>
          </a:p>
          <a:p>
            <a:pPr algn="r">
              <a:buClr>
                <a:srgbClr val="B6D1E1"/>
              </a:buClr>
            </a:pPr>
            <a:r>
              <a:rPr lang="sv" b="1" i="1" dirty="0">
                <a:solidFill>
                  <a:srgbClr val="B6D1E1"/>
                </a:solidFill>
              </a:rPr>
              <a:t> </a:t>
            </a:r>
            <a:r>
              <a:rPr lang="sv" dirty="0"/>
              <a:t>Raheema, kökschef i Amsterdam</a:t>
            </a:r>
            <a:endParaRPr lang="en-US" dirty="0"/>
          </a:p>
        </p:txBody>
      </p:sp>
    </p:spTree>
    <p:extLst>
      <p:ext uri="{BB962C8B-B14F-4D97-AF65-F5344CB8AC3E}">
        <p14:creationId xmlns:p14="http://schemas.microsoft.com/office/powerpoint/2010/main" val="4114643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p:txBody>
          <a:bodyPr>
            <a:normAutofit/>
          </a:bodyPr>
          <a:lstStyle/>
          <a:p>
            <a:r>
              <a:rPr lang="sv" sz="4800" dirty="0"/>
              <a:t>HITTA LYCKA I DITT ARBETE OCH FÖRETAG</a:t>
            </a:r>
            <a:endParaRPr lang="en-GB" sz="4800"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07</a:t>
            </a:r>
          </a:p>
        </p:txBody>
      </p:sp>
    </p:spTree>
    <p:extLst>
      <p:ext uri="{BB962C8B-B14F-4D97-AF65-F5344CB8AC3E}">
        <p14:creationId xmlns:p14="http://schemas.microsoft.com/office/powerpoint/2010/main" val="29847394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sv" sz="3600" dirty="0"/>
              <a:t>HITTA LYCKA I DITT ARBETE OCH FÖRETAG</a:t>
            </a:r>
            <a:endParaRPr lang="en-GB" sz="3600" dirty="0"/>
          </a:p>
        </p:txBody>
      </p:sp>
      <p:sp>
        <p:nvSpPr>
          <p:cNvPr id="6" name="Text Placeholder 2">
            <a:extLst>
              <a:ext uri="{FF2B5EF4-FFF2-40B4-BE49-F238E27FC236}">
                <a16:creationId xmlns:a16="http://schemas.microsoft.com/office/drawing/2014/main" id="{918C58BA-BD5B-F0B7-DC27-E62A683C8954}"/>
              </a:ext>
            </a:extLst>
          </p:cNvPr>
          <p:cNvSpPr txBox="1">
            <a:spLocks/>
          </p:cNvSpPr>
          <p:nvPr/>
        </p:nvSpPr>
        <p:spPr>
          <a:xfrm>
            <a:off x="449960" y="1583223"/>
            <a:ext cx="11208640"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dirty="0"/>
              <a:t>Att driva eget företag är hårt arbete. De flesta dagar är det tröttsamt. Vissa dagar är det frustrerande. Men mitt i allt detta kan det ändå kännas bra. För många kvinnor, särskilt de som har varit tvungna att börja om på en ny plats, finns det en unik sorts lycka som kommer av att veta:</a:t>
            </a:r>
          </a:p>
          <a:p>
            <a:pPr marL="342900" indent="-342900">
              <a:buFont typeface="Arial" panose="020B0604020202020204" pitchFamily="34" charset="0"/>
              <a:buChar char="•"/>
            </a:pPr>
            <a:r>
              <a:rPr lang="sv" dirty="0"/>
              <a:t>Du tjänade dina egna pengar</a:t>
            </a:r>
          </a:p>
          <a:p>
            <a:pPr marL="342900" indent="-342900">
              <a:buFont typeface="Arial" panose="020B0604020202020204" pitchFamily="34" charset="0"/>
              <a:buChar char="•"/>
            </a:pPr>
            <a:r>
              <a:rPr lang="sv" dirty="0"/>
              <a:t>Du matade någon med din mat</a:t>
            </a:r>
          </a:p>
          <a:p>
            <a:pPr marL="342900" indent="-342900">
              <a:buFont typeface="Arial" panose="020B0604020202020204" pitchFamily="34" charset="0"/>
              <a:buChar char="•"/>
            </a:pPr>
            <a:r>
              <a:rPr lang="sv" dirty="0"/>
              <a:t>Du hade kontroll över din dag, din tid, dina val</a:t>
            </a:r>
          </a:p>
          <a:p>
            <a:endParaRPr lang="en-GB" dirty="0"/>
          </a:p>
          <a:p>
            <a:endParaRPr lang="en-GB" dirty="0"/>
          </a:p>
          <a:p>
            <a:r>
              <a:rPr lang="sv" dirty="0"/>
              <a:t>Lycka i affärer är inte något man förtjänar </a:t>
            </a:r>
            <a:r>
              <a:rPr lang="sv" i="1" dirty="0"/>
              <a:t>efter </a:t>
            </a:r>
            <a:r>
              <a:rPr lang="sv" dirty="0"/>
              <a:t>framgång. Det är något man kan välja att odla längs vägen.</a:t>
            </a:r>
          </a:p>
          <a:p>
            <a:endParaRPr lang="en-GB" dirty="0"/>
          </a:p>
          <a:p>
            <a:pPr algn="r"/>
            <a:r>
              <a:rPr lang="sv" b="1" i="1" dirty="0">
                <a:solidFill>
                  <a:srgbClr val="B6D1E1"/>
                </a:solidFill>
              </a:rPr>
              <a:t>"Det är inte lätt. Jag går och lägger mig utmattad. Men när jag ser någon äta min mat och le, och/eller när jag räknar mina vinster, känner jag mig mätt inombords..."</a:t>
            </a:r>
          </a:p>
          <a:p>
            <a:pPr algn="r"/>
            <a:r>
              <a:rPr lang="sv" dirty="0"/>
              <a:t>Zeinab, hemmakock och matståndsägare, Malmö</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8907484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35B71-369F-B012-83D7-68723F75628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031D725-70E9-03A2-8149-38EF18B8286E}"/>
              </a:ext>
            </a:extLst>
          </p:cNvPr>
          <p:cNvSpPr>
            <a:spLocks noGrp="1"/>
          </p:cNvSpPr>
          <p:nvPr>
            <p:ph type="body" sz="quarter" idx="27"/>
          </p:nvPr>
        </p:nvSpPr>
        <p:spPr/>
        <p:txBody>
          <a:bodyPr/>
          <a:lstStyle/>
          <a:p>
            <a:r>
              <a:rPr lang="sv" sz="3600" dirty="0"/>
              <a:t>HITTA </a:t>
            </a:r>
            <a:r>
              <a:rPr lang="sv" dirty="0"/>
              <a:t>DET SOM GÖR DIG GLAD</a:t>
            </a:r>
            <a:endParaRPr lang="en-GB" sz="3600" dirty="0"/>
          </a:p>
        </p:txBody>
      </p:sp>
      <p:sp>
        <p:nvSpPr>
          <p:cNvPr id="6" name="Text Placeholder 2">
            <a:extLst>
              <a:ext uri="{FF2B5EF4-FFF2-40B4-BE49-F238E27FC236}">
                <a16:creationId xmlns:a16="http://schemas.microsoft.com/office/drawing/2014/main" id="{7897D06E-3B77-0E7E-1889-FFB852446B7C}"/>
              </a:ext>
            </a:extLst>
          </p:cNvPr>
          <p:cNvSpPr txBox="1">
            <a:spLocks/>
          </p:cNvSpPr>
          <p:nvPr/>
        </p:nvSpPr>
        <p:spPr>
          <a:xfrm>
            <a:off x="449959" y="1583223"/>
            <a:ext cx="7459210" cy="418963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 dirty="0"/>
              <a:t>Ja, affärer är seriösa. Men det betyder inte att det inte också kan vara roligt. Roligt betyder inte oprofessionellt. Det betyder att njuta av det man bygger.</a:t>
            </a:r>
          </a:p>
          <a:p>
            <a:pPr marL="342900" indent="-342900">
              <a:buFont typeface="Arial" panose="020B0604020202020204" pitchFamily="34" charset="0"/>
              <a:buChar char="•"/>
            </a:pPr>
            <a:r>
              <a:rPr lang="sv" dirty="0"/>
              <a:t>Dans i köket medan du förbereder beställningar.</a:t>
            </a:r>
          </a:p>
          <a:p>
            <a:pPr marL="342900" indent="-342900">
              <a:buFont typeface="Arial" panose="020B0604020202020204" pitchFamily="34" charset="0"/>
              <a:buChar char="•"/>
            </a:pPr>
            <a:r>
              <a:rPr lang="sv" dirty="0"/>
              <a:t>Skrattar med kunderna.</a:t>
            </a:r>
          </a:p>
          <a:p>
            <a:pPr marL="342900" indent="-342900">
              <a:buFont typeface="Arial" panose="020B0604020202020204" pitchFamily="34" charset="0"/>
              <a:buChar char="•"/>
            </a:pPr>
            <a:r>
              <a:rPr lang="sv" dirty="0"/>
              <a:t>Känner mig stolt över din kreativitet.</a:t>
            </a:r>
          </a:p>
          <a:p>
            <a:pPr marL="342900" indent="-342900">
              <a:buFont typeface="Arial" panose="020B0604020202020204" pitchFamily="34" charset="0"/>
              <a:buChar char="•"/>
            </a:pPr>
            <a:endParaRPr lang="en-GB" dirty="0"/>
          </a:p>
          <a:p>
            <a:r>
              <a:rPr lang="sv" dirty="0"/>
              <a:t>För många kvinnor är det roliga en del av det som håller igång verksamheten, särskilt när tiderna är tuffa. Du kan hitta och dela roliga saker genom att:</a:t>
            </a:r>
          </a:p>
          <a:p>
            <a:pPr marL="342900" indent="-342900">
              <a:buFont typeface="Arial" panose="020B0604020202020204" pitchFamily="34" charset="0"/>
              <a:buChar char="•"/>
            </a:pPr>
            <a:r>
              <a:rPr lang="sv" dirty="0"/>
              <a:t>Att välja din egen spellista</a:t>
            </a:r>
          </a:p>
          <a:p>
            <a:pPr marL="342900" indent="-342900">
              <a:buFont typeface="Arial" panose="020B0604020202020204" pitchFamily="34" charset="0"/>
              <a:buChar char="•"/>
            </a:pPr>
            <a:r>
              <a:rPr lang="sv" dirty="0"/>
              <a:t>Designa ditt stånd</a:t>
            </a:r>
          </a:p>
          <a:p>
            <a:pPr marL="342900" indent="-342900">
              <a:buFont typeface="Arial" panose="020B0604020202020204" pitchFamily="34" charset="0"/>
              <a:buChar char="•"/>
            </a:pPr>
            <a:r>
              <a:rPr lang="sv" dirty="0"/>
              <a:t>Namnge dina produkter</a:t>
            </a:r>
          </a:p>
          <a:p>
            <a:pPr marL="342900" indent="-342900">
              <a:buFont typeface="Arial" panose="020B0604020202020204" pitchFamily="34" charset="0"/>
              <a:buChar char="•"/>
            </a:pPr>
            <a:r>
              <a:rPr lang="sv" dirty="0"/>
              <a:t>Att se dina idéer komma till liv</a:t>
            </a:r>
          </a:p>
          <a:p>
            <a:pPr marL="342900" indent="-342900">
              <a:buFont typeface="Arial" panose="020B0604020202020204" pitchFamily="34" charset="0"/>
              <a:buChar char="•"/>
            </a:pPr>
            <a:endParaRPr lang="en-GB" dirty="0"/>
          </a:p>
          <a:p>
            <a:r>
              <a:rPr lang="sv" dirty="0"/>
              <a:t>Om du njuter av det kommer andra att känna det. </a:t>
            </a:r>
            <a:br>
              <a:rPr lang="en-GB" dirty="0"/>
            </a:br>
            <a:r>
              <a:rPr lang="sv" dirty="0"/>
              <a:t>Folk köper inte bara din mat, de köper din energi.</a:t>
            </a:r>
          </a:p>
          <a:p>
            <a:endParaRPr lang="en-GB" dirty="0"/>
          </a:p>
          <a:p>
            <a:endParaRPr lang="en-GB" dirty="0"/>
          </a:p>
          <a:p>
            <a:endParaRPr lang="en-GB" dirty="0"/>
          </a:p>
          <a:p>
            <a:endParaRPr lang="en-GB" dirty="0"/>
          </a:p>
        </p:txBody>
      </p:sp>
      <p:pic>
        <p:nvPicPr>
          <p:cNvPr id="3" name="Picture 2" descr="Pineapple with birthday hat">
            <a:extLst>
              <a:ext uri="{FF2B5EF4-FFF2-40B4-BE49-F238E27FC236}">
                <a16:creationId xmlns:a16="http://schemas.microsoft.com/office/drawing/2014/main" id="{7AD63D11-63F5-ED27-98A8-0F1BFF02ACDA}"/>
              </a:ext>
            </a:extLst>
          </p:cNvPr>
          <p:cNvPicPr>
            <a:picLocks noChangeAspect="1"/>
          </p:cNvPicPr>
          <p:nvPr/>
        </p:nvPicPr>
        <p:blipFill>
          <a:blip r:embed="rId2"/>
          <a:stretch>
            <a:fillRect/>
          </a:stretch>
        </p:blipFill>
        <p:spPr>
          <a:xfrm>
            <a:off x="8137769" y="1876892"/>
            <a:ext cx="3833446" cy="3833446"/>
          </a:xfrm>
          <a:prstGeom prst="rect">
            <a:avLst/>
          </a:prstGeom>
        </p:spPr>
      </p:pic>
    </p:spTree>
    <p:extLst>
      <p:ext uri="{BB962C8B-B14F-4D97-AF65-F5344CB8AC3E}">
        <p14:creationId xmlns:p14="http://schemas.microsoft.com/office/powerpoint/2010/main" val="21213863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2" y="311362"/>
            <a:ext cx="11451473" cy="720752"/>
          </a:xfrm>
        </p:spPr>
        <p:txBody>
          <a:bodyPr/>
          <a:lstStyle/>
          <a:p>
            <a:r>
              <a:rPr lang="sv" dirty="0"/>
              <a:t>NJUT AV DIN EGEN FRAMGÅNG OCH SE MOT FRAMTIDEN</a:t>
            </a:r>
            <a:endParaRPr lang="en-IE" dirty="0">
              <a:solidFill>
                <a:schemeClr val="bg2"/>
              </a:solidFill>
            </a:endParaRP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468106" y="1634026"/>
            <a:ext cx="60811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Njut av din egen framgång. Du får skratta, vila och fira små vinster. Stå tillbaka och se bortom idag för att avgöra vad som är bäst för ditt företag och dig själv på lång sikt.</a:t>
            </a:r>
          </a:p>
          <a:p>
            <a:pPr>
              <a:buClr>
                <a:srgbClr val="B6D1E1"/>
              </a:buClr>
            </a:pPr>
            <a:endParaRPr lang="en-US" dirty="0"/>
          </a:p>
          <a:p>
            <a:r>
              <a:rPr lang="sv" dirty="0"/>
              <a:t>Så, när du går vidare med din livsmedelsverksamhet, kom ihåg detta:</a:t>
            </a:r>
          </a:p>
          <a:p>
            <a:endParaRPr lang="en-GB" dirty="0"/>
          </a:p>
          <a:p>
            <a:pPr marL="342900" indent="-342900">
              <a:buFont typeface="Arial" panose="020B0604020202020204" pitchFamily="34" charset="0"/>
              <a:buChar char="•"/>
            </a:pPr>
            <a:r>
              <a:rPr lang="sv" dirty="0"/>
              <a:t>Du får </a:t>
            </a:r>
            <a:r>
              <a:rPr lang="sv" b="1" dirty="0"/>
              <a:t>njuta av din egen framgång </a:t>
            </a:r>
            <a:r>
              <a:rPr lang="sv" dirty="0"/>
              <a:t>.</a:t>
            </a:r>
          </a:p>
          <a:p>
            <a:pPr marL="342900" indent="-342900">
              <a:buFont typeface="Arial" panose="020B0604020202020204" pitchFamily="34" charset="0"/>
              <a:buChar char="•"/>
            </a:pPr>
            <a:r>
              <a:rPr lang="sv" dirty="0"/>
              <a:t>Du får </a:t>
            </a:r>
            <a:r>
              <a:rPr lang="sv" b="1" dirty="0"/>
              <a:t>skratta, vila, fira små framgångar </a:t>
            </a:r>
            <a:r>
              <a:rPr lang="sv" dirty="0"/>
              <a:t>.</a:t>
            </a:r>
          </a:p>
          <a:p>
            <a:pPr marL="342900" indent="-342900">
              <a:buFont typeface="Arial" panose="020B0604020202020204" pitchFamily="34" charset="0"/>
              <a:buChar char="•"/>
            </a:pPr>
            <a:r>
              <a:rPr lang="sv" dirty="0"/>
              <a:t>Du får bygga ett företag som ger </a:t>
            </a:r>
            <a:r>
              <a:rPr lang="sv" b="1" dirty="0"/>
              <a:t>dig </a:t>
            </a:r>
            <a:r>
              <a:rPr lang="sv" dirty="0"/>
              <a:t>glädje – inte bara kunder.</a:t>
            </a:r>
          </a:p>
          <a:p>
            <a:pPr>
              <a:buClr>
                <a:srgbClr val="B6D1E1"/>
              </a:buClr>
            </a:pPr>
            <a:endParaRPr lang="en-US" dirty="0"/>
          </a:p>
          <a:p>
            <a:pPr>
              <a:buClr>
                <a:srgbClr val="B6D1E1"/>
              </a:buClr>
            </a:pPr>
            <a:endParaRPr lang="en-US" dirty="0"/>
          </a:p>
          <a:p>
            <a:pPr>
              <a:buClr>
                <a:srgbClr val="B6D1E1"/>
              </a:buClr>
            </a:pPr>
            <a:endParaRPr lang="en-US" dirty="0"/>
          </a:p>
          <a:p>
            <a:pPr>
              <a:buClr>
                <a:srgbClr val="B6D1E1"/>
              </a:buClr>
            </a:pPr>
            <a:endParaRPr lang="en-US" dirty="0"/>
          </a:p>
        </p:txBody>
      </p:sp>
      <p:pic>
        <p:nvPicPr>
          <p:cNvPr id="7" name="Picture 6" descr="Sunflower field">
            <a:extLst>
              <a:ext uri="{FF2B5EF4-FFF2-40B4-BE49-F238E27FC236}">
                <a16:creationId xmlns:a16="http://schemas.microsoft.com/office/drawing/2014/main" id="{45114895-8A47-5E1F-7D7F-6684BFA1813B}"/>
              </a:ext>
            </a:extLst>
          </p:cNvPr>
          <p:cNvPicPr>
            <a:picLocks noChangeAspect="1"/>
          </p:cNvPicPr>
          <p:nvPr/>
        </p:nvPicPr>
        <p:blipFill>
          <a:blip r:embed="rId2"/>
          <a:stretch>
            <a:fillRect/>
          </a:stretch>
        </p:blipFill>
        <p:spPr>
          <a:xfrm>
            <a:off x="7076552" y="2248785"/>
            <a:ext cx="4582048" cy="3053953"/>
          </a:xfrm>
          <a:prstGeom prst="rect">
            <a:avLst/>
          </a:prstGeom>
        </p:spPr>
      </p:pic>
    </p:spTree>
    <p:extLst>
      <p:ext uri="{BB962C8B-B14F-4D97-AF65-F5344CB8AC3E}">
        <p14:creationId xmlns:p14="http://schemas.microsoft.com/office/powerpoint/2010/main" val="42108567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E4395-7876-7288-153E-207EDFD2537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E34AD8B-49D9-284B-46A3-B7CA4424475F}"/>
              </a:ext>
            </a:extLst>
          </p:cNvPr>
          <p:cNvSpPr>
            <a:spLocks noGrp="1"/>
          </p:cNvSpPr>
          <p:nvPr>
            <p:ph type="body" sz="quarter" idx="27"/>
          </p:nvPr>
        </p:nvSpPr>
        <p:spPr>
          <a:xfrm>
            <a:off x="203200" y="311362"/>
            <a:ext cx="12223262" cy="720752"/>
          </a:xfrm>
        </p:spPr>
        <p:txBody>
          <a:bodyPr/>
          <a:lstStyle/>
          <a:p>
            <a:r>
              <a:rPr lang="sv" dirty="0"/>
              <a:t>NÄR ÄR DET DAGS ATT VÄXA I DITT FÖRETAG?</a:t>
            </a:r>
            <a:endParaRPr lang="en-IE" dirty="0">
              <a:solidFill>
                <a:schemeClr val="bg2"/>
              </a:solidFill>
            </a:endParaRPr>
          </a:p>
        </p:txBody>
      </p:sp>
      <p:sp>
        <p:nvSpPr>
          <p:cNvPr id="19" name="Text Placeholder 7">
            <a:extLst>
              <a:ext uri="{FF2B5EF4-FFF2-40B4-BE49-F238E27FC236}">
                <a16:creationId xmlns:a16="http://schemas.microsoft.com/office/drawing/2014/main" id="{A77B16CF-BC92-0A81-FC53-53BAFDCAF7AA}"/>
              </a:ext>
            </a:extLst>
          </p:cNvPr>
          <p:cNvSpPr txBox="1">
            <a:spLocks/>
          </p:cNvSpPr>
          <p:nvPr/>
        </p:nvSpPr>
        <p:spPr>
          <a:xfrm>
            <a:off x="585337" y="1462087"/>
            <a:ext cx="105515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sv" dirty="0"/>
              <a:t>Här är tecken på att du kanske är redo att ta nästa steg:</a:t>
            </a:r>
          </a:p>
          <a:p>
            <a:pPr>
              <a:buClr>
                <a:srgbClr val="B6D1E1"/>
              </a:buClr>
            </a:pPr>
            <a:endParaRPr lang="en-GB" dirty="0"/>
          </a:p>
          <a:p>
            <a:r>
              <a:rPr lang="sv" b="1" dirty="0">
                <a:solidFill>
                  <a:srgbClr val="84BFA4"/>
                </a:solidFill>
              </a:rPr>
              <a:t>Ni säljer ständigt slut </a:t>
            </a:r>
            <a:r>
              <a:rPr lang="sv" b="1" dirty="0"/>
              <a:t>- </a:t>
            </a:r>
            <a:r>
              <a:rPr lang="sv" dirty="0"/>
              <a:t>Ni kan inte hålla jämna steg med efterfrågan, och folk ber om mer.</a:t>
            </a:r>
          </a:p>
          <a:p>
            <a:r>
              <a:rPr lang="sv" b="1" dirty="0">
                <a:solidFill>
                  <a:srgbClr val="84BFA4"/>
                </a:solidFill>
              </a:rPr>
              <a:t>Du tackar nej till möjligheter </a:t>
            </a:r>
            <a:r>
              <a:rPr lang="sv" b="1" dirty="0"/>
              <a:t>– </a:t>
            </a:r>
            <a:r>
              <a:rPr lang="sv" dirty="0"/>
              <a:t>popup-företag, evenemang, samarbeten, men du har helt enkelt inte tid eller kapacitet.</a:t>
            </a:r>
          </a:p>
          <a:p>
            <a:r>
              <a:rPr lang="sv" b="1" dirty="0">
                <a:solidFill>
                  <a:srgbClr val="84BFA4"/>
                </a:solidFill>
              </a:rPr>
              <a:t>Du har bemästrat din rutin </a:t>
            </a:r>
            <a:r>
              <a:rPr lang="sv" b="1" dirty="0"/>
              <a:t>– </a:t>
            </a:r>
            <a:r>
              <a:rPr lang="sv" dirty="0"/>
              <a:t>Du har byggt upp en gedigen process, och den fungerar. Nu vill du göra det i större skala eller på en ny plats.</a:t>
            </a:r>
          </a:p>
          <a:p>
            <a:r>
              <a:rPr lang="sv" b="1" dirty="0">
                <a:solidFill>
                  <a:srgbClr val="84BFA4"/>
                </a:solidFill>
              </a:rPr>
              <a:t>Du vill ha mer tid för strategi </a:t>
            </a:r>
            <a:r>
              <a:rPr lang="sv" b="1" dirty="0"/>
              <a:t>– </a:t>
            </a:r>
            <a:r>
              <a:rPr lang="sv" dirty="0"/>
              <a:t>Du spenderar all din tid i vardagen och behöver hjälp så att du kan fokusera på att utveckla din vision.</a:t>
            </a:r>
          </a:p>
          <a:p>
            <a:r>
              <a:rPr lang="sv" b="1" dirty="0">
                <a:solidFill>
                  <a:srgbClr val="84BFA4"/>
                </a:solidFill>
              </a:rPr>
              <a:t>Du har en stadig inkomst och kan återinvestera </a:t>
            </a:r>
            <a:r>
              <a:rPr lang="sv" b="1" dirty="0"/>
              <a:t>– </a:t>
            </a:r>
            <a:r>
              <a:rPr lang="sv" dirty="0"/>
              <a:t>Du har sparat eller tjänat tillräckligt för att köpa bättre verktyg, hyra utrymme eller anlita support, utan att riskera din kärninkomst.</a:t>
            </a:r>
          </a:p>
          <a:p>
            <a:endParaRPr lang="en-GB" dirty="0"/>
          </a:p>
          <a:p>
            <a:r>
              <a:rPr lang="sv" dirty="0"/>
              <a:t>Fråga dig själv: </a:t>
            </a:r>
            <a:r>
              <a:rPr lang="sv" b="1" dirty="0"/>
              <a:t>”Vill jag växa nu eller känner jag bara att jag borde?”</a:t>
            </a:r>
            <a:br>
              <a:rPr lang="en-GB" dirty="0"/>
            </a:br>
            <a:endParaRPr lang="en-GB" dirty="0"/>
          </a:p>
          <a:p>
            <a:r>
              <a:rPr lang="sv" dirty="0"/>
              <a:t>Välj utveckling när det är spännande, inte bara utmattande.</a:t>
            </a:r>
          </a:p>
          <a:p>
            <a:pPr>
              <a:buClr>
                <a:srgbClr val="B6D1E1"/>
              </a:buClr>
            </a:pPr>
            <a:endParaRPr lang="en-US" dirty="0"/>
          </a:p>
        </p:txBody>
      </p:sp>
    </p:spTree>
    <p:extLst>
      <p:ext uri="{BB962C8B-B14F-4D97-AF65-F5344CB8AC3E}">
        <p14:creationId xmlns:p14="http://schemas.microsoft.com/office/powerpoint/2010/main" val="1702841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40727-5846-68F9-40CB-E1766B59290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9FE7254-2603-E66A-1881-831EE1E0408C}"/>
              </a:ext>
            </a:extLst>
          </p:cNvPr>
          <p:cNvSpPr>
            <a:spLocks noGrp="1"/>
          </p:cNvSpPr>
          <p:nvPr>
            <p:ph type="body" sz="quarter" idx="27"/>
          </p:nvPr>
        </p:nvSpPr>
        <p:spPr>
          <a:xfrm>
            <a:off x="226109" y="446456"/>
            <a:ext cx="11266416" cy="720752"/>
          </a:xfrm>
        </p:spPr>
        <p:txBody>
          <a:bodyPr/>
          <a:lstStyle/>
          <a:p>
            <a:r>
              <a:rPr lang="sv" dirty="0"/>
              <a:t>VÄX MED DITT FÖRETAG UTAN ATT ÖVERANSTRÄNGA DIG</a:t>
            </a:r>
            <a:endParaRPr lang="en-IE" dirty="0">
              <a:solidFill>
                <a:schemeClr val="bg2"/>
              </a:solidFill>
            </a:endParaRPr>
          </a:p>
        </p:txBody>
      </p:sp>
      <p:sp>
        <p:nvSpPr>
          <p:cNvPr id="19" name="Text Placeholder 7">
            <a:extLst>
              <a:ext uri="{FF2B5EF4-FFF2-40B4-BE49-F238E27FC236}">
                <a16:creationId xmlns:a16="http://schemas.microsoft.com/office/drawing/2014/main" id="{C3367E96-F074-8206-8C88-529938DE1C77}"/>
              </a:ext>
            </a:extLst>
          </p:cNvPr>
          <p:cNvSpPr txBox="1">
            <a:spLocks/>
          </p:cNvSpPr>
          <p:nvPr/>
        </p:nvSpPr>
        <p:spPr>
          <a:xfrm>
            <a:off x="585337" y="1462087"/>
            <a:ext cx="105515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2" name="TextBox 11">
            <a:extLst>
              <a:ext uri="{FF2B5EF4-FFF2-40B4-BE49-F238E27FC236}">
                <a16:creationId xmlns:a16="http://schemas.microsoft.com/office/drawing/2014/main" id="{7688E305-0E2D-4BB3-E979-AEC70DDFFE77}"/>
              </a:ext>
            </a:extLst>
          </p:cNvPr>
          <p:cNvSpPr txBox="1"/>
          <p:nvPr/>
        </p:nvSpPr>
        <p:spPr>
          <a:xfrm>
            <a:off x="742462" y="1486377"/>
            <a:ext cx="6400800" cy="5170646"/>
          </a:xfrm>
          <a:prstGeom prst="rect">
            <a:avLst/>
          </a:prstGeom>
          <a:noFill/>
        </p:spPr>
        <p:txBody>
          <a:bodyPr wrap="square" lIns="91440" tIns="45720" rIns="91440" bIns="45720" anchor="t">
            <a:spAutoFit/>
          </a:bodyPr>
          <a:lstStyle/>
          <a:p>
            <a:r>
              <a:rPr lang="sv" sz="2200" dirty="0"/>
              <a:t>Tillväxt behöver inte innebära stora investeringar eller långa arbetsdagar. Du kan växa långsamt, klokt och på ett sätt som fungerar för dig.</a:t>
            </a:r>
          </a:p>
          <a:p>
            <a:r>
              <a:rPr lang="sv" sz="2200" dirty="0"/>
              <a:t>Här är smarta och hanterbara sätt att få din livsmedelsverksamhet att växa:</a:t>
            </a:r>
          </a:p>
          <a:p>
            <a:pPr marL="457200" indent="-457200">
              <a:buAutoNum type="arabicPeriod"/>
            </a:pPr>
            <a:r>
              <a:rPr lang="sv" sz="2200" b="1" dirty="0">
                <a:solidFill>
                  <a:srgbClr val="84BFA4"/>
                </a:solidFill>
              </a:rPr>
              <a:t>Höj dina priser </a:t>
            </a:r>
            <a:r>
              <a:rPr lang="sv" sz="2200" dirty="0">
                <a:solidFill>
                  <a:srgbClr val="382B1B"/>
                </a:solidFill>
              </a:rPr>
              <a:t>(</a:t>
            </a:r>
            <a:r>
              <a:rPr lang="sv" sz="2200" dirty="0"/>
              <a:t>om du tar för lite betalt). Även en liten höjning kan öka din inkomst och återspegla ditt värde.</a:t>
            </a:r>
          </a:p>
          <a:p>
            <a:pPr marL="457200" indent="-457200">
              <a:buAutoNum type="arabicPeriod"/>
            </a:pPr>
            <a:r>
              <a:rPr lang="sv" sz="2200" b="1" dirty="0">
                <a:solidFill>
                  <a:srgbClr val="84BFA4"/>
                </a:solidFill>
              </a:rPr>
              <a:t>Lägg till en ny produkt eller tjänst</a:t>
            </a:r>
            <a:r>
              <a:rPr lang="sv" sz="2200" dirty="0"/>
              <a:t>. Testa en säsongsbetonad rätt, cateringalternativ eller leveranstjänst men lansera inte allt på en gång!</a:t>
            </a:r>
          </a:p>
          <a:p>
            <a:pPr marL="457200" indent="-457200">
              <a:buAutoNum type="arabicPeriod"/>
            </a:pPr>
            <a:r>
              <a:rPr lang="sv" sz="2200" b="1" dirty="0">
                <a:solidFill>
                  <a:srgbClr val="84BFA4"/>
                </a:solidFill>
              </a:rPr>
              <a:t>Samarbeta med andra</a:t>
            </a:r>
            <a:r>
              <a:rPr lang="sv" sz="2200" dirty="0"/>
              <a:t>. Dela ett försäljningsställe, samarbeta vid evenemang eller turas om att besöka marknader. Samarbete minskar kostnader och press.</a:t>
            </a:r>
          </a:p>
        </p:txBody>
      </p:sp>
      <p:pic>
        <p:nvPicPr>
          <p:cNvPr id="6" name="Picture 5" descr="A couple of women wearing aprons&#10;&#10;AI-generated content may be incorrect.">
            <a:extLst>
              <a:ext uri="{FF2B5EF4-FFF2-40B4-BE49-F238E27FC236}">
                <a16:creationId xmlns:a16="http://schemas.microsoft.com/office/drawing/2014/main" id="{B8323114-5FBC-3D24-088E-AADAE34D0D65}"/>
              </a:ext>
            </a:extLst>
          </p:cNvPr>
          <p:cNvPicPr>
            <a:picLocks noChangeAspect="1"/>
          </p:cNvPicPr>
          <p:nvPr/>
        </p:nvPicPr>
        <p:blipFill>
          <a:blip r:embed="rId2"/>
          <a:stretch>
            <a:fillRect/>
          </a:stretch>
        </p:blipFill>
        <p:spPr>
          <a:xfrm>
            <a:off x="8077378" y="1555260"/>
            <a:ext cx="2946221" cy="4419331"/>
          </a:xfrm>
          <a:prstGeom prst="rect">
            <a:avLst/>
          </a:prstGeom>
        </p:spPr>
      </p:pic>
    </p:spTree>
    <p:extLst>
      <p:ext uri="{BB962C8B-B14F-4D97-AF65-F5344CB8AC3E}">
        <p14:creationId xmlns:p14="http://schemas.microsoft.com/office/powerpoint/2010/main" val="4116488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585337" y="577085"/>
            <a:ext cx="10907188" cy="720752"/>
          </a:xfrm>
        </p:spPr>
        <p:txBody>
          <a:bodyPr/>
          <a:lstStyle/>
          <a:p>
            <a:r>
              <a:rPr lang="sv" dirty="0"/>
              <a:t>VÄX I DITT FÖRETAG UTAN ATT ÖVERANSTRÄNGA DIG</a:t>
            </a:r>
            <a:endParaRPr lang="en-IE" dirty="0">
              <a:solidFill>
                <a:schemeClr val="bg2"/>
              </a:solidFill>
            </a:endParaRPr>
          </a:p>
          <a:p>
            <a:endParaRPr lang="en-IE" dirty="0">
              <a:solidFill>
                <a:schemeClr val="bg2"/>
              </a:solidFill>
            </a:endParaRPr>
          </a:p>
        </p:txBody>
      </p:sp>
      <p:sp>
        <p:nvSpPr>
          <p:cNvPr id="19" name="Text Placeholder 7">
            <a:extLst>
              <a:ext uri="{FF2B5EF4-FFF2-40B4-BE49-F238E27FC236}">
                <a16:creationId xmlns:a16="http://schemas.microsoft.com/office/drawing/2014/main" id="{DAC94866-CABE-DF0C-BF23-F0C0BC137043}"/>
              </a:ext>
            </a:extLst>
          </p:cNvPr>
          <p:cNvSpPr txBox="1">
            <a:spLocks/>
          </p:cNvSpPr>
          <p:nvPr/>
        </p:nvSpPr>
        <p:spPr>
          <a:xfrm>
            <a:off x="585337" y="1462087"/>
            <a:ext cx="105515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2" name="TextBox 11">
            <a:extLst>
              <a:ext uri="{FF2B5EF4-FFF2-40B4-BE49-F238E27FC236}">
                <a16:creationId xmlns:a16="http://schemas.microsoft.com/office/drawing/2014/main" id="{682420A0-9804-3347-2C79-37D651C0CE50}"/>
              </a:ext>
            </a:extLst>
          </p:cNvPr>
          <p:cNvSpPr txBox="1"/>
          <p:nvPr/>
        </p:nvSpPr>
        <p:spPr>
          <a:xfrm>
            <a:off x="590062" y="1682321"/>
            <a:ext cx="7116744" cy="3827314"/>
          </a:xfrm>
          <a:prstGeom prst="rect">
            <a:avLst/>
          </a:prstGeom>
          <a:noFill/>
        </p:spPr>
        <p:txBody>
          <a:bodyPr wrap="square" lIns="91440" tIns="45720" rIns="91440" bIns="45720" anchor="t">
            <a:spAutoFit/>
          </a:bodyPr>
          <a:lstStyle/>
          <a:p>
            <a:r>
              <a:rPr lang="sv" sz="2200" b="1" dirty="0">
                <a:solidFill>
                  <a:srgbClr val="84BFA4"/>
                </a:solidFill>
              </a:rPr>
              <a:t>4. Förbättra dina system </a:t>
            </a:r>
            <a:br>
              <a:rPr lang="sv" sz="2200" b="1" dirty="0">
                <a:solidFill>
                  <a:srgbClr val="84BFA4"/>
                </a:solidFill>
              </a:rPr>
            </a:br>
            <a:r>
              <a:rPr lang="sv" sz="2200" dirty="0"/>
              <a:t>Skapa checklistor, förberedelserutiner eller mallar för att spara tid och minska stress.</a:t>
            </a:r>
          </a:p>
          <a:p>
            <a:r>
              <a:rPr lang="sv" sz="2200" b="1" dirty="0">
                <a:solidFill>
                  <a:srgbClr val="84BFA4"/>
                </a:solidFill>
              </a:rPr>
              <a:t>5. Gå med i ett lokalt kök, nätverk eller program. </a:t>
            </a:r>
            <a:br>
              <a:rPr lang="sv" sz="2200" b="1" dirty="0">
                <a:solidFill>
                  <a:srgbClr val="84BFA4"/>
                </a:solidFill>
              </a:rPr>
            </a:br>
            <a:r>
              <a:rPr lang="sv" sz="2200" dirty="0"/>
              <a:t>Att få tillgång till utrustning, utbildning eller marknader kan öppna dörrar utan stora investeringar.</a:t>
            </a:r>
          </a:p>
          <a:p>
            <a:r>
              <a:rPr lang="sv" sz="2200" b="1" dirty="0">
                <a:solidFill>
                  <a:srgbClr val="84BFA4"/>
                </a:solidFill>
              </a:rPr>
              <a:t>6. Lägg bara ut en uppgift. </a:t>
            </a:r>
            <a:br>
              <a:rPr lang="sv" sz="2200" b="1" dirty="0">
                <a:solidFill>
                  <a:srgbClr val="84BFA4"/>
                </a:solidFill>
              </a:rPr>
            </a:br>
            <a:r>
              <a:rPr lang="sv" sz="2200" dirty="0"/>
              <a:t>Oavsett om det gäller redovisning, paketering eller sociala medier, skapar bara några timmar i veckan utrymme för tillväxt.</a:t>
            </a:r>
          </a:p>
          <a:p>
            <a:endParaRPr lang="en-GB" sz="2200" dirty="0"/>
          </a:p>
        </p:txBody>
      </p:sp>
      <p:pic>
        <p:nvPicPr>
          <p:cNvPr id="18" name="Picture 17" descr="A person in an apron smiling&#10;&#10;AI-generated content may be incorrect.">
            <a:extLst>
              <a:ext uri="{FF2B5EF4-FFF2-40B4-BE49-F238E27FC236}">
                <a16:creationId xmlns:a16="http://schemas.microsoft.com/office/drawing/2014/main" id="{61F697B1-DA49-B169-E79C-165D7ABEF96C}"/>
              </a:ext>
            </a:extLst>
          </p:cNvPr>
          <p:cNvPicPr>
            <a:picLocks noChangeAspect="1"/>
          </p:cNvPicPr>
          <p:nvPr/>
        </p:nvPicPr>
        <p:blipFill>
          <a:blip r:embed="rId2"/>
          <a:srcRect l="23664" r="29373"/>
          <a:stretch>
            <a:fillRect/>
          </a:stretch>
        </p:blipFill>
        <p:spPr>
          <a:xfrm>
            <a:off x="8323858" y="1486377"/>
            <a:ext cx="2970189" cy="4224215"/>
          </a:xfrm>
          <a:prstGeom prst="rect">
            <a:avLst/>
          </a:prstGeom>
        </p:spPr>
      </p:pic>
    </p:spTree>
    <p:extLst>
      <p:ext uri="{BB962C8B-B14F-4D97-AF65-F5344CB8AC3E}">
        <p14:creationId xmlns:p14="http://schemas.microsoft.com/office/powerpoint/2010/main" val="10304918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7AC7A-5E62-0910-1126-9463A3BE6E9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08B69DC-AB37-8097-199E-7FD3F5014FE1}"/>
              </a:ext>
            </a:extLst>
          </p:cNvPr>
          <p:cNvSpPr>
            <a:spLocks noGrp="1"/>
          </p:cNvSpPr>
          <p:nvPr>
            <p:ph type="body" sz="quarter" idx="27"/>
          </p:nvPr>
        </p:nvSpPr>
        <p:spPr>
          <a:xfrm>
            <a:off x="585337" y="577085"/>
            <a:ext cx="10907188" cy="720752"/>
          </a:xfrm>
        </p:spPr>
        <p:txBody>
          <a:bodyPr/>
          <a:lstStyle/>
          <a:p>
            <a:r>
              <a:rPr lang="sv" dirty="0"/>
              <a:t>ÖVNING: ATT VÄXA I DITT FÖRETAG</a:t>
            </a:r>
            <a:endParaRPr lang="en-IE" dirty="0">
              <a:solidFill>
                <a:schemeClr val="bg2"/>
              </a:solidFill>
            </a:endParaRPr>
          </a:p>
          <a:p>
            <a:r>
              <a:rPr lang="en-IE" dirty="0">
                <a:solidFill>
                  <a:schemeClr val="bg2"/>
                </a:solidFill>
                <a:ea typeface="Calibri"/>
                <a:cs typeface="Calibri"/>
              </a:rPr>
              <a:t>I </a:t>
            </a:r>
            <a:endParaRPr lang="en-IE" dirty="0">
              <a:solidFill>
                <a:schemeClr val="bg2"/>
              </a:solidFill>
            </a:endParaRPr>
          </a:p>
        </p:txBody>
      </p:sp>
      <p:sp>
        <p:nvSpPr>
          <p:cNvPr id="19" name="Text Placeholder 7">
            <a:extLst>
              <a:ext uri="{FF2B5EF4-FFF2-40B4-BE49-F238E27FC236}">
                <a16:creationId xmlns:a16="http://schemas.microsoft.com/office/drawing/2014/main" id="{342FD745-E314-2AA2-5AC1-11C457F51D8F}"/>
              </a:ext>
            </a:extLst>
          </p:cNvPr>
          <p:cNvSpPr txBox="1">
            <a:spLocks/>
          </p:cNvSpPr>
          <p:nvPr/>
        </p:nvSpPr>
        <p:spPr>
          <a:xfrm>
            <a:off x="585337" y="1462087"/>
            <a:ext cx="10551585" cy="3319463"/>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endParaRPr lang="en-US" dirty="0"/>
          </a:p>
        </p:txBody>
      </p:sp>
      <p:sp>
        <p:nvSpPr>
          <p:cNvPr id="11" name="TextBox 10">
            <a:extLst>
              <a:ext uri="{FF2B5EF4-FFF2-40B4-BE49-F238E27FC236}">
                <a16:creationId xmlns:a16="http://schemas.microsoft.com/office/drawing/2014/main" id="{551C1363-7A8C-D487-A6B1-BEC595205F4A}"/>
              </a:ext>
            </a:extLst>
          </p:cNvPr>
          <p:cNvSpPr txBox="1"/>
          <p:nvPr/>
        </p:nvSpPr>
        <p:spPr>
          <a:xfrm>
            <a:off x="585337" y="1462087"/>
            <a:ext cx="7254299" cy="3970318"/>
          </a:xfrm>
          <a:prstGeom prst="rect">
            <a:avLst/>
          </a:prstGeom>
          <a:noFill/>
        </p:spPr>
        <p:txBody>
          <a:bodyPr wrap="square" rtlCol="0">
            <a:spAutoFit/>
          </a:bodyPr>
          <a:lstStyle/>
          <a:p>
            <a:r>
              <a:rPr lang="sv" b="1" dirty="0"/>
              <a:t>Hur man gör det</a:t>
            </a:r>
          </a:p>
          <a:p>
            <a:pPr marL="285750" indent="-285750">
              <a:buFont typeface="Arial" panose="020B0604020202020204" pitchFamily="34" charset="0"/>
              <a:buChar char="•"/>
            </a:pPr>
            <a:r>
              <a:rPr lang="sv" dirty="0"/>
              <a:t>Ta 15–20 minuter tyst tid (eller gör det i par eller grupp om ni föredrar diskussion).</a:t>
            </a:r>
          </a:p>
          <a:p>
            <a:pPr marL="285750" indent="-285750">
              <a:buFont typeface="Arial" panose="020B0604020202020204" pitchFamily="34" charset="0"/>
              <a:buChar char="•"/>
            </a:pPr>
            <a:r>
              <a:rPr lang="sv" dirty="0"/>
              <a:t>Gå igenom varje avsnitt i reflektionsguiden:</a:t>
            </a:r>
          </a:p>
          <a:p>
            <a:pPr marL="742950" lvl="1" indent="-285750">
              <a:buFont typeface="Arial" panose="020B0604020202020204" pitchFamily="34" charset="0"/>
              <a:buChar char="•"/>
            </a:pPr>
            <a:r>
              <a:rPr lang="sv" dirty="0"/>
              <a:t>Kryssa i det som känns sant för dig</a:t>
            </a:r>
          </a:p>
          <a:p>
            <a:pPr marL="742950" lvl="1" indent="-285750">
              <a:buFont typeface="Arial" panose="020B0604020202020204" pitchFamily="34" charset="0"/>
              <a:buChar char="•"/>
            </a:pPr>
            <a:r>
              <a:rPr lang="sv" dirty="0"/>
              <a:t>Lägg till dina egna tankar och idéer</a:t>
            </a:r>
          </a:p>
          <a:p>
            <a:pPr marL="742950" lvl="1" indent="-285750">
              <a:buFont typeface="Arial" panose="020B0604020202020204" pitchFamily="34" charset="0"/>
              <a:buChar char="•"/>
            </a:pPr>
            <a:r>
              <a:rPr lang="sv" dirty="0"/>
              <a:t>Var ärlig – det här är för dig</a:t>
            </a:r>
          </a:p>
          <a:p>
            <a:pPr marL="742950" lvl="1" indent="-285750">
              <a:buFont typeface="Arial" panose="020B0604020202020204" pitchFamily="34" charset="0"/>
              <a:buChar char="•"/>
            </a:pPr>
            <a:r>
              <a:rPr lang="sv" dirty="0"/>
              <a:t>Använd avsnittet ”Personliga anteckningar” för att planera en liten åtgärd eller be om stöd.</a:t>
            </a:r>
          </a:p>
          <a:p>
            <a:br>
              <a:rPr lang="en-GB" dirty="0"/>
            </a:br>
            <a:r>
              <a:rPr lang="sv" b="1" dirty="0"/>
              <a:t>Uppmaningar till reflektion:</a:t>
            </a:r>
          </a:p>
          <a:p>
            <a:r>
              <a:rPr lang="sv" dirty="0"/>
              <a:t>"Vilken typ av tillväxt känns rätt – inte bara nödvändig?"</a:t>
            </a:r>
          </a:p>
          <a:p>
            <a:r>
              <a:rPr lang="sv" dirty="0"/>
              <a:t>"Vad skulle få mig att trivas mer på mitt arbete?"</a:t>
            </a:r>
          </a:p>
          <a:p>
            <a:r>
              <a:rPr lang="sv" dirty="0"/>
              <a:t>"Vad är ett litet steg jag skulle kunna ta under de kommande två veckorna?"</a:t>
            </a:r>
            <a:endParaRPr lang="en-IE" dirty="0"/>
          </a:p>
        </p:txBody>
      </p:sp>
      <p:sp>
        <p:nvSpPr>
          <p:cNvPr id="21" name="Rectangle 20">
            <a:extLst>
              <a:ext uri="{FF2B5EF4-FFF2-40B4-BE49-F238E27FC236}">
                <a16:creationId xmlns:a16="http://schemas.microsoft.com/office/drawing/2014/main" id="{E31BEE79-D1A3-FE5F-4422-5C112B24B8FA}"/>
              </a:ext>
            </a:extLst>
          </p:cNvPr>
          <p:cNvSpPr/>
          <p:nvPr/>
        </p:nvSpPr>
        <p:spPr>
          <a:xfrm>
            <a:off x="7443788" y="1751747"/>
            <a:ext cx="4274002" cy="834292"/>
          </a:xfrm>
          <a:prstGeom prst="rect">
            <a:avLst/>
          </a:prstGeom>
          <a:solidFill>
            <a:schemeClr val="bg1"/>
          </a:solidFill>
          <a:ln w="28575">
            <a:solidFill>
              <a:srgbClr val="B6D1E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42E29B4-887F-738E-8A90-BD48BA48E095}"/>
              </a:ext>
            </a:extLst>
          </p:cNvPr>
          <p:cNvGrpSpPr/>
          <p:nvPr/>
        </p:nvGrpSpPr>
        <p:grpSpPr>
          <a:xfrm>
            <a:off x="9121819" y="1354417"/>
            <a:ext cx="2788753" cy="578690"/>
            <a:chOff x="2045517" y="6166884"/>
            <a:chExt cx="2788753" cy="578690"/>
          </a:xfrm>
        </p:grpSpPr>
        <p:sp>
          <p:nvSpPr>
            <p:cNvPr id="23" name="Rectangle 22">
              <a:extLst>
                <a:ext uri="{FF2B5EF4-FFF2-40B4-BE49-F238E27FC236}">
                  <a16:creationId xmlns:a16="http://schemas.microsoft.com/office/drawing/2014/main" id="{6D526AB1-910B-BCD8-6BEB-B3EE4850782D}"/>
                </a:ext>
              </a:extLst>
            </p:cNvPr>
            <p:cNvSpPr/>
            <p:nvPr/>
          </p:nvSpPr>
          <p:spPr>
            <a:xfrm>
              <a:off x="2651051" y="6166884"/>
              <a:ext cx="1712853" cy="578690"/>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2F9B88B-D995-6C34-FA06-0642EB06DFBC}"/>
                </a:ext>
              </a:extLst>
            </p:cNvPr>
            <p:cNvSpPr/>
            <p:nvPr/>
          </p:nvSpPr>
          <p:spPr>
            <a:xfrm>
              <a:off x="2045517" y="6166884"/>
              <a:ext cx="555915" cy="578690"/>
            </a:xfrm>
            <a:prstGeom prst="rect">
              <a:avLst/>
            </a:prstGeom>
            <a:solidFill>
              <a:srgbClr val="84BFA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6097927-2895-9579-E412-1CF0C796AEEE}"/>
                </a:ext>
              </a:extLst>
            </p:cNvPr>
            <p:cNvSpPr/>
            <p:nvPr/>
          </p:nvSpPr>
          <p:spPr>
            <a:xfrm>
              <a:off x="2742272" y="6344095"/>
              <a:ext cx="2091998" cy="38678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marL="228600" indent="-228600">
                <a:lnSpc>
                  <a:spcPct val="150000"/>
                </a:lnSpc>
                <a:tabLst>
                  <a:tab pos="228600" algn="l"/>
                  <a:tab pos="457200" algn="l"/>
                </a:tabLst>
              </a:pPr>
              <a:r>
                <a:rPr lang="sv" sz="3000" b="1" dirty="0">
                  <a:effectLst/>
                  <a:latin typeface="Calibri" panose="020F0502020204030204" pitchFamily="34" charset="0"/>
                  <a:ea typeface="Times New Roman" panose="02020603050405020304" pitchFamily="18" charset="0"/>
                  <a:cs typeface="Times New Roman" panose="02020603050405020304" pitchFamily="18" charset="0"/>
                </a:rPr>
                <a:t>Utöva</a:t>
              </a:r>
              <a:endParaRPr lang="en-IE" sz="3000"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6" name="Graphic 25" descr="Clipboard Partially Ticked outline">
              <a:extLst>
                <a:ext uri="{FF2B5EF4-FFF2-40B4-BE49-F238E27FC236}">
                  <a16:creationId xmlns:a16="http://schemas.microsoft.com/office/drawing/2014/main" id="{F4FBD977-61FA-9C2C-FEF1-B18DCAA8F0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2084" y="6198780"/>
              <a:ext cx="520997" cy="520997"/>
            </a:xfrm>
            <a:prstGeom prst="rect">
              <a:avLst/>
            </a:prstGeom>
          </p:spPr>
        </p:pic>
      </p:grpSp>
      <p:sp>
        <p:nvSpPr>
          <p:cNvPr id="27" name="Text Placeholder 2">
            <a:extLst>
              <a:ext uri="{FF2B5EF4-FFF2-40B4-BE49-F238E27FC236}">
                <a16:creationId xmlns:a16="http://schemas.microsoft.com/office/drawing/2014/main" id="{BAF843B2-091A-57D5-6A8C-E6439279B340}"/>
              </a:ext>
            </a:extLst>
          </p:cNvPr>
          <p:cNvSpPr txBox="1">
            <a:spLocks/>
          </p:cNvSpPr>
          <p:nvPr/>
        </p:nvSpPr>
        <p:spPr>
          <a:xfrm>
            <a:off x="7386637" y="2050597"/>
            <a:ext cx="4037239" cy="492578"/>
          </a:xfrm>
          <a:prstGeom prst="rect">
            <a:avLst/>
          </a:prstGeom>
        </p:spPr>
        <p:txBody>
          <a:bodyPr vert="horz" lIns="91440" tIns="45720" rIns="91440" bIns="45720" rtlCol="0"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r">
              <a:buClr>
                <a:srgbClr val="B6D1E1"/>
              </a:buClr>
            </a:pPr>
            <a:r>
              <a:rPr lang="sv" b="1" dirty="0"/>
              <a:t>När ska verksamheten växa?</a:t>
            </a:r>
            <a:endParaRPr lang="en-US" b="1" dirty="0"/>
          </a:p>
        </p:txBody>
      </p:sp>
      <p:sp>
        <p:nvSpPr>
          <p:cNvPr id="29" name="TextBox 28">
            <a:extLst>
              <a:ext uri="{FF2B5EF4-FFF2-40B4-BE49-F238E27FC236}">
                <a16:creationId xmlns:a16="http://schemas.microsoft.com/office/drawing/2014/main" id="{91A53580-C748-601C-DA57-5FEA5D94FDF3}"/>
              </a:ext>
            </a:extLst>
          </p:cNvPr>
          <p:cNvSpPr txBox="1"/>
          <p:nvPr/>
        </p:nvSpPr>
        <p:spPr>
          <a:xfrm>
            <a:off x="9320574" y="2623469"/>
            <a:ext cx="2333297" cy="923330"/>
          </a:xfrm>
          <a:prstGeom prst="rect">
            <a:avLst/>
          </a:prstGeom>
          <a:noFill/>
        </p:spPr>
        <p:txBody>
          <a:bodyPr wrap="square">
            <a:spAutoFit/>
          </a:bodyPr>
          <a:lstStyle/>
          <a:p>
            <a:r>
              <a:rPr lang="sv" sz="1800" b="1" dirty="0">
                <a:highlight>
                  <a:srgbClr val="E6C8C7"/>
                </a:highlight>
              </a:rPr>
              <a:t>DUBBELKLICKA PÅ WORD DOC-IKONEN för den fil du behöver</a:t>
            </a:r>
            <a:endParaRPr lang="en-US" sz="1800" b="1" dirty="0">
              <a:highlight>
                <a:srgbClr val="E6C8C7"/>
              </a:highlight>
            </a:endParaRPr>
          </a:p>
        </p:txBody>
      </p:sp>
      <p:graphicFrame>
        <p:nvGraphicFramePr>
          <p:cNvPr id="30" name="Object 29">
            <a:extLst>
              <a:ext uri="{FF2B5EF4-FFF2-40B4-BE49-F238E27FC236}">
                <a16:creationId xmlns:a16="http://schemas.microsoft.com/office/drawing/2014/main" id="{616B908F-88F8-F09B-41A6-1BC8651C8912}"/>
              </a:ext>
            </a:extLst>
          </p:cNvPr>
          <p:cNvGraphicFramePr>
            <a:graphicFrameLocks noChangeAspect="1"/>
          </p:cNvGraphicFramePr>
          <p:nvPr>
            <p:extLst>
              <p:ext uri="{D42A27DB-BD31-4B8C-83A1-F6EECF244321}">
                <p14:modId xmlns:p14="http://schemas.microsoft.com/office/powerpoint/2010/main" val="2104566012"/>
              </p:ext>
            </p:extLst>
          </p:nvPr>
        </p:nvGraphicFramePr>
        <p:xfrm>
          <a:off x="9908799" y="3689427"/>
          <a:ext cx="914400" cy="781050"/>
        </p:xfrm>
        <a:graphic>
          <a:graphicData uri="http://schemas.openxmlformats.org/presentationml/2006/ole">
            <mc:AlternateContent xmlns:mc="http://schemas.openxmlformats.org/markup-compatibility/2006">
              <mc:Choice xmlns:v="urn:schemas-microsoft-com:vml" Requires="v">
                <p:oleObj name="Document" showAsIcon="1" r:id="rId4" imgW="914249" imgH="781050" progId="Word.Document.12">
                  <p:embed/>
                </p:oleObj>
              </mc:Choice>
              <mc:Fallback>
                <p:oleObj name="Document" showAsIcon="1" r:id="rId4" imgW="914249" imgH="781050" progId="Word.Document.12">
                  <p:embed/>
                  <p:pic>
                    <p:nvPicPr>
                      <p:cNvPr id="30" name="Object 29">
                        <a:extLst>
                          <a:ext uri="{FF2B5EF4-FFF2-40B4-BE49-F238E27FC236}">
                            <a16:creationId xmlns:a16="http://schemas.microsoft.com/office/drawing/2014/main" id="{616B908F-88F8-F09B-41A6-1BC8651C8912}"/>
                          </a:ext>
                        </a:extLst>
                      </p:cNvPr>
                      <p:cNvPicPr/>
                      <p:nvPr/>
                    </p:nvPicPr>
                    <p:blipFill>
                      <a:blip r:embed="rId5"/>
                      <a:stretch>
                        <a:fillRect/>
                      </a:stretch>
                    </p:blipFill>
                    <p:spPr>
                      <a:xfrm>
                        <a:off x="9908799" y="3689427"/>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2645478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sv" sz="3300" dirty="0">
                <a:solidFill>
                  <a:schemeClr val="bg1"/>
                </a:solidFill>
              </a:rPr>
              <a:t>www.3kitchens.eu</a:t>
            </a:r>
            <a:r>
              <a:rPr lang="sv" sz="3300" b="1" dirty="0">
                <a:solidFill>
                  <a:schemeClr val="bg1"/>
                </a:solidFill>
              </a:rPr>
              <a:t>​</a:t>
            </a:r>
            <a:r>
              <a:rPr lang="sv" sz="3300" dirty="0">
                <a:solidFill>
                  <a:schemeClr val="bg1"/>
                </a:solidFill>
              </a:rPr>
              <a:t>​</a:t>
            </a:r>
          </a:p>
        </p:txBody>
      </p:sp>
      <p:grpSp>
        <p:nvGrpSpPr>
          <p:cNvPr id="8" name="Group 7">
            <a:extLst>
              <a:ext uri="{FF2B5EF4-FFF2-40B4-BE49-F238E27FC236}">
                <a16:creationId xmlns:a16="http://schemas.microsoft.com/office/drawing/2014/main" id="{3AEC95ED-124E-53DC-105D-3A505DEDCCBE}"/>
              </a:ext>
            </a:extLst>
          </p:cNvPr>
          <p:cNvGrpSpPr/>
          <p:nvPr/>
        </p:nvGrpSpPr>
        <p:grpSpPr>
          <a:xfrm>
            <a:off x="782841" y="696218"/>
            <a:ext cx="5317704" cy="4677840"/>
            <a:chOff x="2639536" y="4480401"/>
            <a:chExt cx="2257853" cy="1986172"/>
          </a:xfrm>
        </p:grpSpPr>
        <p:pic>
          <p:nvPicPr>
            <p:cNvPr id="9" name="Picture 8" descr="Icon&#10;&#10;Description automatically generated">
              <a:extLst>
                <a:ext uri="{FF2B5EF4-FFF2-40B4-BE49-F238E27FC236}">
                  <a16:creationId xmlns:a16="http://schemas.microsoft.com/office/drawing/2014/main" id="{34D7F1C2-F413-E30B-05D4-297FE2D33AD6}"/>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0" name="Picture 9" descr="Icon&#10;&#10;Description automatically generated">
              <a:extLst>
                <a:ext uri="{FF2B5EF4-FFF2-40B4-BE49-F238E27FC236}">
                  <a16:creationId xmlns:a16="http://schemas.microsoft.com/office/drawing/2014/main" id="{345D0655-0B75-AFB9-EEC5-0AA39F32D630}"/>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1" name="Text Placeholder 5">
            <a:extLst>
              <a:ext uri="{FF2B5EF4-FFF2-40B4-BE49-F238E27FC236}">
                <a16:creationId xmlns:a16="http://schemas.microsoft.com/office/drawing/2014/main" id="{86E1AAB6-9C85-6827-B56A-1FF3D2980C71}"/>
              </a:ext>
            </a:extLst>
          </p:cNvPr>
          <p:cNvSpPr txBox="1">
            <a:spLocks/>
          </p:cNvSpPr>
          <p:nvPr/>
        </p:nvSpPr>
        <p:spPr>
          <a:xfrm>
            <a:off x="1965789" y="2105444"/>
            <a:ext cx="3195486" cy="1413319"/>
          </a:xfrm>
          <a:prstGeom prst="rect">
            <a:avLst/>
          </a:prstGeom>
        </p:spPr>
        <p:txBody>
          <a:bodyPr vert="horz" lIns="91440" tIns="45720" rIns="91440" bIns="45720" rtlCol="0" anchor="ctr">
            <a:normAutofit fontScale="92500" lnSpcReduction="10000"/>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2000" b="1" dirty="0">
                <a:solidFill>
                  <a:srgbClr val="84BFA4"/>
                </a:solidFill>
              </a:rPr>
              <a:t>DU HAR SLUTFÖRT VÅRT 3 KITCHENS LÄRANDE ÄVENTYR.</a:t>
            </a:r>
          </a:p>
          <a:p>
            <a:pPr algn="ctr"/>
            <a:r>
              <a:rPr lang="sv" sz="2000" b="1" dirty="0">
                <a:solidFill>
                  <a:srgbClr val="84BFA4"/>
                </a:solidFill>
              </a:rPr>
              <a:t>VI ÖNSKAR DIG ALL FRAMGÅNG.</a:t>
            </a:r>
          </a:p>
        </p:txBody>
      </p:sp>
      <p:sp>
        <p:nvSpPr>
          <p:cNvPr id="12" name="Text Placeholder 6">
            <a:extLst>
              <a:ext uri="{FF2B5EF4-FFF2-40B4-BE49-F238E27FC236}">
                <a16:creationId xmlns:a16="http://schemas.microsoft.com/office/drawing/2014/main" id="{61EAE043-D67C-7A66-63CA-C65D6B9F559C}"/>
              </a:ext>
            </a:extLst>
          </p:cNvPr>
          <p:cNvSpPr txBox="1">
            <a:spLocks/>
          </p:cNvSpPr>
          <p:nvPr/>
        </p:nvSpPr>
        <p:spPr>
          <a:xfrm>
            <a:off x="1533488" y="1437518"/>
            <a:ext cx="4060089" cy="837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sv" sz="2800" b="1" dirty="0">
                <a:solidFill>
                  <a:schemeClr val="tx1"/>
                </a:solidFill>
              </a:rPr>
              <a:t>Grattis!</a:t>
            </a:r>
          </a:p>
        </p:txBody>
      </p:sp>
    </p:spTree>
    <p:extLst>
      <p:ext uri="{BB962C8B-B14F-4D97-AF65-F5344CB8AC3E}">
        <p14:creationId xmlns:p14="http://schemas.microsoft.com/office/powerpoint/2010/main" val="166709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286853" y="368119"/>
            <a:ext cx="11905147" cy="720752"/>
          </a:xfrm>
        </p:spPr>
        <p:txBody>
          <a:bodyPr/>
          <a:lstStyle/>
          <a:p>
            <a:r>
              <a:rPr lang="sv" sz="3600" dirty="0"/>
              <a:t>ENTREPRENÖRSKAP – STÄRKANDE</a:t>
            </a:r>
            <a:endParaRPr lang="en-GB" sz="36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286853" y="1317604"/>
            <a:ext cx="7734642" cy="4351563"/>
          </a:xfrm>
        </p:spPr>
        <p:txBody>
          <a:bodyPr/>
          <a:lstStyle/>
          <a:p>
            <a:r>
              <a:rPr lang="sv" b="1" dirty="0"/>
              <a:t>Varför? För att entreprenörskap innebär:</a:t>
            </a:r>
          </a:p>
          <a:p>
            <a:pPr marL="342900" indent="-342900">
              <a:buFont typeface="Arial" panose="020B0604020202020204" pitchFamily="34" charset="0"/>
              <a:buChar char="•"/>
            </a:pPr>
            <a:r>
              <a:rPr lang="sv" dirty="0"/>
              <a:t>Att fatta hundratals små beslut varje dag, utan att alltid veta det "rätta" svaret.</a:t>
            </a:r>
          </a:p>
          <a:p>
            <a:pPr marL="342900" indent="-342900">
              <a:buFont typeface="Arial" panose="020B0604020202020204" pitchFamily="34" charset="0"/>
              <a:buChar char="•"/>
            </a:pPr>
            <a:r>
              <a:rPr lang="sv" dirty="0"/>
              <a:t>Att bära pressen att representera sin kultur eller sitt samhälle genom mat.</a:t>
            </a:r>
          </a:p>
          <a:p>
            <a:pPr marL="342900" indent="-342900">
              <a:buFont typeface="Arial" panose="020B0604020202020204" pitchFamily="34" charset="0"/>
              <a:buChar char="•"/>
            </a:pPr>
            <a:r>
              <a:rPr lang="sv" dirty="0"/>
              <a:t>Att inte ha någon reservplan om försäljningen går trögt, lagren tar slut eller barnomsorgen faller igenom.</a:t>
            </a:r>
          </a:p>
          <a:p>
            <a:endParaRPr lang="en-US" dirty="0"/>
          </a:p>
          <a:p>
            <a:r>
              <a:rPr lang="sv" b="1" dirty="0"/>
              <a:t>Men det betyder också:</a:t>
            </a:r>
          </a:p>
          <a:p>
            <a:pPr marL="342900" indent="-342900">
              <a:buFont typeface="Arial" panose="020B0604020202020204" pitchFamily="34" charset="0"/>
              <a:buChar char="•"/>
            </a:pPr>
            <a:r>
              <a:rPr lang="sv" dirty="0"/>
              <a:t>Att ha friheten att laga det man tror på.</a:t>
            </a:r>
          </a:p>
          <a:p>
            <a:pPr marL="342900" indent="-342900">
              <a:buFont typeface="Arial" panose="020B0604020202020204" pitchFamily="34" charset="0"/>
              <a:buChar char="•"/>
            </a:pPr>
            <a:r>
              <a:rPr lang="sv" dirty="0"/>
              <a:t>Att kunna arbeta på sätt som återspeglar dina värderingar och traditioner.</a:t>
            </a:r>
          </a:p>
          <a:p>
            <a:pPr marL="342900" indent="-342900">
              <a:buFont typeface="Arial" panose="020B0604020202020204" pitchFamily="34" charset="0"/>
              <a:buChar char="•"/>
            </a:pPr>
            <a:r>
              <a:rPr lang="sv" dirty="0"/>
              <a:t>Att skapa något som tillhör dig och som ingen kan ta ifrån dig.</a:t>
            </a:r>
          </a:p>
          <a:p>
            <a:pPr marL="342900" indent="-342900">
              <a:buFont typeface="Arial" panose="020B0604020202020204" pitchFamily="34" charset="0"/>
              <a:buChar char="•"/>
            </a:pPr>
            <a:r>
              <a:rPr lang="sv" dirty="0"/>
              <a:t>Att bygga något som din familj kan vara stolt över.</a:t>
            </a:r>
          </a:p>
          <a:p>
            <a:endParaRPr lang="en-US" dirty="0"/>
          </a:p>
        </p:txBody>
      </p:sp>
      <p:pic>
        <p:nvPicPr>
          <p:cNvPr id="8" name="Picture 7" descr="A person with her hand on her head&#10;&#10;AI-generated content may be incorrect.">
            <a:extLst>
              <a:ext uri="{FF2B5EF4-FFF2-40B4-BE49-F238E27FC236}">
                <a16:creationId xmlns:a16="http://schemas.microsoft.com/office/drawing/2014/main" id="{4EE6E33B-C934-62D7-5CCF-4501AA0C7D4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125197" y="2446809"/>
            <a:ext cx="3789330" cy="2131498"/>
          </a:xfrm>
          <a:prstGeom prst="rect">
            <a:avLst/>
          </a:prstGeom>
        </p:spPr>
      </p:pic>
    </p:spTree>
    <p:extLst>
      <p:ext uri="{BB962C8B-B14F-4D97-AF65-F5344CB8AC3E}">
        <p14:creationId xmlns:p14="http://schemas.microsoft.com/office/powerpoint/2010/main" val="1877908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F6CD9-D965-937C-4D97-FA9D49BA56E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6EF02AD-1CE3-723A-7AA1-A845CBDAD2B0}"/>
              </a:ext>
            </a:extLst>
          </p:cNvPr>
          <p:cNvSpPr>
            <a:spLocks noGrp="1"/>
          </p:cNvSpPr>
          <p:nvPr>
            <p:ph type="body" sz="quarter" idx="27"/>
          </p:nvPr>
        </p:nvSpPr>
        <p:spPr>
          <a:xfrm>
            <a:off x="286853" y="368119"/>
            <a:ext cx="11905147" cy="720752"/>
          </a:xfrm>
        </p:spPr>
        <p:txBody>
          <a:bodyPr/>
          <a:lstStyle/>
          <a:p>
            <a:r>
              <a:rPr lang="sv" dirty="0"/>
              <a:t>Du startar ett livsmedelsföretag OCH du börjar också om</a:t>
            </a:r>
            <a:endParaRPr lang="en-GB" sz="3600" dirty="0"/>
          </a:p>
        </p:txBody>
      </p:sp>
      <p:sp>
        <p:nvSpPr>
          <p:cNvPr id="3" name="Text Placeholder 2">
            <a:extLst>
              <a:ext uri="{FF2B5EF4-FFF2-40B4-BE49-F238E27FC236}">
                <a16:creationId xmlns:a16="http://schemas.microsoft.com/office/drawing/2014/main" id="{7C9C6B8C-5711-960C-D06C-9CABB3A3C5B7}"/>
              </a:ext>
            </a:extLst>
          </p:cNvPr>
          <p:cNvSpPr>
            <a:spLocks noGrp="1"/>
          </p:cNvSpPr>
          <p:nvPr>
            <p:ph type="body" sz="quarter" idx="14"/>
          </p:nvPr>
        </p:nvSpPr>
        <p:spPr>
          <a:xfrm>
            <a:off x="217485" y="1088871"/>
            <a:ext cx="8264363" cy="4351563"/>
          </a:xfrm>
        </p:spPr>
        <p:txBody>
          <a:bodyPr/>
          <a:lstStyle/>
          <a:p>
            <a:endParaRPr lang="en-US" dirty="0"/>
          </a:p>
          <a:p>
            <a:r>
              <a:rPr lang="sv" dirty="0"/>
              <a:t>När man ger sig in i entreprenörskap inom mat, särskilt i ett nytt land, handlar det om mer än vinst. </a:t>
            </a:r>
            <a:r>
              <a:rPr lang="sv" b="1" dirty="0"/>
              <a:t>Det handlar om att återta handlingsfriheten.</a:t>
            </a:r>
            <a:endParaRPr lang="sv" b="1">
              <a:ea typeface="Calibri"/>
              <a:cs typeface="Calibri"/>
            </a:endParaRPr>
          </a:p>
          <a:p>
            <a:pPr marL="342900" indent="-342900">
              <a:buFont typeface="Arial" panose="020B0604020202020204" pitchFamily="34" charset="0"/>
              <a:buChar char="•"/>
            </a:pPr>
            <a:r>
              <a:rPr lang="sv" dirty="0"/>
              <a:t>Det handlar om att bevisa ditt värde i ett system som kanske ännu inte ser det.</a:t>
            </a:r>
          </a:p>
          <a:p>
            <a:pPr marL="342900" indent="-342900">
              <a:buFont typeface="Arial" panose="020B0604020202020204" pitchFamily="34" charset="0"/>
              <a:buChar char="•"/>
            </a:pPr>
            <a:r>
              <a:rPr lang="sv" dirty="0"/>
              <a:t>Det handlar om att säga: ”Mina färdigheter, min historia, min mat – de här spelar roll.”</a:t>
            </a:r>
            <a:endParaRPr lang="sv">
              <a:ea typeface="Calibri"/>
              <a:cs typeface="Calibri"/>
            </a:endParaRPr>
          </a:p>
          <a:p>
            <a:r>
              <a:rPr lang="sv" b="1" dirty="0"/>
              <a:t>Emotionellt arbete är verkligt</a:t>
            </a:r>
          </a:p>
          <a:p>
            <a:r>
              <a:rPr lang="sv" dirty="0"/>
              <a:t>Att driva företag kräver mer än matlagning; det kräver känslomässig styrka. Du behöver</a:t>
            </a:r>
          </a:p>
          <a:p>
            <a:pPr marL="342900" indent="-342900">
              <a:buFont typeface="Arial" panose="020B0604020202020204" pitchFamily="34" charset="0"/>
              <a:buChar char="•"/>
            </a:pPr>
            <a:r>
              <a:rPr lang="sv" dirty="0"/>
              <a:t>Modet att visa upp sin mat och sin identitet.</a:t>
            </a:r>
          </a:p>
          <a:p>
            <a:pPr marL="342900" indent="-342900">
              <a:buFont typeface="Arial" panose="020B0604020202020204" pitchFamily="34" charset="0"/>
              <a:buChar char="•"/>
            </a:pPr>
            <a:r>
              <a:rPr lang="sv" dirty="0"/>
              <a:t>Energin att återhämta sig från avslag eller kritik.</a:t>
            </a:r>
          </a:p>
          <a:p>
            <a:pPr marL="342900" indent="-342900">
              <a:buFont typeface="Arial" panose="020B0604020202020204" pitchFamily="34" charset="0"/>
              <a:buChar char="•"/>
            </a:pPr>
            <a:r>
              <a:rPr lang="sv" dirty="0"/>
              <a:t>Tålamodet att förklara vad man gör, varför det är viktigt och varför det kostar vad det kostar.</a:t>
            </a:r>
          </a:p>
          <a:p>
            <a:pPr marL="342900" indent="-342900">
              <a:buFont typeface="Arial" panose="020B0604020202020204" pitchFamily="34" charset="0"/>
              <a:buChar char="•"/>
            </a:pPr>
            <a:r>
              <a:rPr lang="sv" dirty="0"/>
              <a:t>Modet att prissätta sitt arbete rättvist, även när andra ber om rabatter.</a:t>
            </a:r>
            <a:endParaRPr lang="sv" dirty="0">
              <a:ea typeface="Calibri"/>
              <a:cs typeface="Calibri"/>
            </a:endParaRPr>
          </a:p>
          <a:p>
            <a:r>
              <a:rPr lang="sv" dirty="0"/>
              <a:t>Och eftersom du gör det själv bär du allt – inte bara receptet, utan även ansvaret.</a:t>
            </a:r>
            <a:endParaRPr lang="en-US" dirty="0"/>
          </a:p>
        </p:txBody>
      </p:sp>
      <p:pic>
        <p:nvPicPr>
          <p:cNvPr id="5" name="Picture 4" descr="A person holding a tray of food&#10;&#10;AI-generated content may be incorrect.">
            <a:extLst>
              <a:ext uri="{FF2B5EF4-FFF2-40B4-BE49-F238E27FC236}">
                <a16:creationId xmlns:a16="http://schemas.microsoft.com/office/drawing/2014/main" id="{F9352844-9310-4018-24F6-BC74FEDEE8E0}"/>
              </a:ext>
            </a:extLst>
          </p:cNvPr>
          <p:cNvPicPr>
            <a:picLocks noChangeAspect="1"/>
          </p:cNvPicPr>
          <p:nvPr/>
        </p:nvPicPr>
        <p:blipFill>
          <a:blip r:embed="rId2">
            <a:extLst>
              <a:ext uri="{837473B0-CC2E-450A-ABE3-18F120FF3D39}">
                <a1611:picAttrSrcUrl xmlns:a1611="http://schemas.microsoft.com/office/drawing/2016/11/main" r:id="rId3"/>
              </a:ext>
            </a:extLst>
          </a:blip>
          <a:srcRect l="35298" r="9499"/>
          <a:stretch>
            <a:fillRect/>
          </a:stretch>
        </p:blipFill>
        <p:spPr>
          <a:xfrm>
            <a:off x="8558561" y="2080276"/>
            <a:ext cx="3309722" cy="3360158"/>
          </a:xfrm>
          <a:prstGeom prst="rect">
            <a:avLst/>
          </a:prstGeom>
        </p:spPr>
      </p:pic>
    </p:spTree>
    <p:extLst>
      <p:ext uri="{BB962C8B-B14F-4D97-AF65-F5344CB8AC3E}">
        <p14:creationId xmlns:p14="http://schemas.microsoft.com/office/powerpoint/2010/main" val="203887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6F2360-76FF-F542-0821-0133D8BD98D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B1F63FC-1829-B163-56E3-2EACEC6BB9A4}"/>
              </a:ext>
            </a:extLst>
          </p:cNvPr>
          <p:cNvSpPr>
            <a:spLocks noGrp="1"/>
          </p:cNvSpPr>
          <p:nvPr>
            <p:ph type="body" sz="quarter" idx="27"/>
          </p:nvPr>
        </p:nvSpPr>
        <p:spPr>
          <a:xfrm>
            <a:off x="286853" y="368119"/>
            <a:ext cx="11905147" cy="720752"/>
          </a:xfrm>
        </p:spPr>
        <p:txBody>
          <a:bodyPr/>
          <a:lstStyle/>
          <a:p>
            <a:r>
              <a:rPr lang="sv" dirty="0"/>
              <a:t>Du startar ett livsmedelsföretag OCH du börjar också om</a:t>
            </a:r>
            <a:endParaRPr lang="en-GB" sz="3600" dirty="0"/>
          </a:p>
        </p:txBody>
      </p:sp>
      <p:sp>
        <p:nvSpPr>
          <p:cNvPr id="3" name="Text Placeholder 2">
            <a:extLst>
              <a:ext uri="{FF2B5EF4-FFF2-40B4-BE49-F238E27FC236}">
                <a16:creationId xmlns:a16="http://schemas.microsoft.com/office/drawing/2014/main" id="{54AA65B0-6AAC-A5B5-4118-FACD48E84544}"/>
              </a:ext>
            </a:extLst>
          </p:cNvPr>
          <p:cNvSpPr>
            <a:spLocks noGrp="1"/>
          </p:cNvSpPr>
          <p:nvPr>
            <p:ph type="body" sz="quarter" idx="14"/>
          </p:nvPr>
        </p:nvSpPr>
        <p:spPr>
          <a:xfrm>
            <a:off x="286853" y="1448325"/>
            <a:ext cx="11618294" cy="4351563"/>
          </a:xfrm>
        </p:spPr>
        <p:txBody>
          <a:bodyPr/>
          <a:lstStyle/>
          <a:p>
            <a:r>
              <a:rPr lang="sv" b="1" dirty="0"/>
              <a:t>Små steg räknas</a:t>
            </a:r>
          </a:p>
          <a:p>
            <a:r>
              <a:rPr lang="sv" dirty="0"/>
              <a:t>Du behöver inte växa snabbt. Du behöver växa stark. Det betyder:</a:t>
            </a:r>
          </a:p>
          <a:p>
            <a:pPr marL="342900" indent="-342900">
              <a:buFont typeface="Arial" panose="020B0604020202020204" pitchFamily="34" charset="0"/>
              <a:buChar char="•"/>
            </a:pPr>
            <a:r>
              <a:rPr lang="sv" dirty="0"/>
              <a:t>Att säga nej till saker som inte stämmer överens med din vision.</a:t>
            </a:r>
          </a:p>
          <a:p>
            <a:pPr marL="342900" indent="-342900">
              <a:buFont typeface="Arial" panose="020B0604020202020204" pitchFamily="34" charset="0"/>
              <a:buChar char="•"/>
            </a:pPr>
            <a:r>
              <a:rPr lang="sv" dirty="0"/>
              <a:t>Att säga ja till hjälp när det erbjuds.</a:t>
            </a:r>
          </a:p>
          <a:p>
            <a:pPr marL="342900" indent="-342900">
              <a:buFont typeface="Arial" panose="020B0604020202020204" pitchFamily="34" charset="0"/>
              <a:buChar char="•"/>
            </a:pPr>
            <a:r>
              <a:rPr lang="sv" dirty="0"/>
              <a:t>Att sätta gränser mellan arbete och vila även när ditt företag är din passion</a:t>
            </a:r>
          </a:p>
          <a:p>
            <a:pPr marL="342900" indent="-342900">
              <a:buFont typeface="Arial" panose="020B0604020202020204" pitchFamily="34" charset="0"/>
              <a:buChar char="•"/>
            </a:pPr>
            <a:r>
              <a:rPr lang="sv" dirty="0"/>
              <a:t>Att förlåta sig själv när det är svårt eller långsamt, eller rörigt</a:t>
            </a:r>
          </a:p>
          <a:p>
            <a:endParaRPr lang="en-GB" dirty="0"/>
          </a:p>
          <a:p>
            <a:r>
              <a:rPr lang="sv" dirty="0"/>
              <a:t>Du ligger inte efter; du bygger något nytt. På dina egna villkor.</a:t>
            </a:r>
          </a:p>
          <a:p>
            <a:endParaRPr lang="en-GB" dirty="0"/>
          </a:p>
          <a:p>
            <a:r>
              <a:rPr lang="sv" b="1" dirty="0"/>
              <a:t>Omdefiniera framgång</a:t>
            </a:r>
          </a:p>
          <a:p>
            <a:r>
              <a:rPr lang="sv" dirty="0"/>
              <a:t>Framgång behöver inte betyda att bli kändiskock eller öppna fem restauranger. Det kan betyda:</a:t>
            </a:r>
          </a:p>
          <a:p>
            <a:pPr marL="342900" indent="-342900">
              <a:buFont typeface="Arial" panose="020B0604020202020204" pitchFamily="34" charset="0"/>
              <a:buChar char="•"/>
            </a:pPr>
            <a:r>
              <a:rPr lang="sv" dirty="0"/>
              <a:t>Att ha en pålitlig inkomstkälla</a:t>
            </a:r>
          </a:p>
          <a:p>
            <a:pPr marL="342900" indent="-342900">
              <a:buFont typeface="Arial" panose="020B0604020202020204" pitchFamily="34" charset="0"/>
              <a:buChar char="•"/>
            </a:pPr>
            <a:r>
              <a:rPr lang="sv" dirty="0"/>
              <a:t>Att vara känd och respekterad på din lokala marknad</a:t>
            </a:r>
          </a:p>
          <a:p>
            <a:pPr marL="342900" indent="-342900">
              <a:buFont typeface="Arial" panose="020B0604020202020204" pitchFamily="34" charset="0"/>
              <a:buChar char="•"/>
            </a:pPr>
            <a:r>
              <a:rPr lang="sv" dirty="0"/>
              <a:t>Stödja din familj utan att ge upp vem du är</a:t>
            </a:r>
          </a:p>
          <a:p>
            <a:pPr marL="342900" indent="-342900">
              <a:buFont typeface="Arial" panose="020B0604020202020204" pitchFamily="34" charset="0"/>
              <a:buChar char="•"/>
            </a:pPr>
            <a:r>
              <a:rPr lang="sv" dirty="0"/>
              <a:t>Att trivas med sitt arbete – även om det fortfarande är svårt</a:t>
            </a:r>
            <a:endParaRPr lang="en-US" dirty="0"/>
          </a:p>
        </p:txBody>
      </p:sp>
    </p:spTree>
    <p:extLst>
      <p:ext uri="{BB962C8B-B14F-4D97-AF65-F5344CB8AC3E}">
        <p14:creationId xmlns:p14="http://schemas.microsoft.com/office/powerpoint/2010/main" val="105556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8" y="2053086"/>
            <a:ext cx="5584343" cy="3312543"/>
          </a:xfrm>
        </p:spPr>
        <p:txBody>
          <a:bodyPr>
            <a:normAutofit/>
          </a:bodyPr>
          <a:lstStyle/>
          <a:p>
            <a:r>
              <a:rPr lang="sv" dirty="0"/>
              <a:t>8 SÄTT ATT ÖKA DITT SJÄLVFÖRTROENDE I AFFÄRER</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sv" dirty="0"/>
              <a:t>02</a:t>
            </a:r>
          </a:p>
        </p:txBody>
      </p:sp>
    </p:spTree>
    <p:extLst>
      <p:ext uri="{BB962C8B-B14F-4D97-AF65-F5344CB8AC3E}">
        <p14:creationId xmlns:p14="http://schemas.microsoft.com/office/powerpoint/2010/main" val="28745081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6936</Words>
  <Application>Microsoft Office PowerPoint</Application>
  <PresentationFormat>Widescreen</PresentationFormat>
  <Paragraphs>631</Paragraphs>
  <Slides>59</Slides>
  <Notes>0</Notes>
  <HiddenSlides>0</HiddenSlides>
  <MMClips>2</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387</cp:revision>
  <cp:lastPrinted>2021-03-30T19:00:04Z</cp:lastPrinted>
  <dcterms:created xsi:type="dcterms:W3CDTF">2019-11-20T14:08:21Z</dcterms:created>
  <dcterms:modified xsi:type="dcterms:W3CDTF">2025-06-16T11:52:29Z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2025-06-16T11:21:28Z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cdfe2fcc-84c1-4760-ae52-bb9998dcb4ae</vt:lpwstr>
  </property>
  <property fmtid="{D5CDD505-2E9C-101B-9397-08002B2CF9AE}" pid="8" name="MSIP_Label_35539ab5-6c40-44dc-bcab-aa0492abd251_ContentBits">
    <vt:lpwstr>0</vt:lpwstr>
  </property>
  <property fmtid="{D5CDD505-2E9C-101B-9397-08002B2CF9AE}" pid="9" name="MSIP_Label_35539ab5-6c40-44dc-bcab-aa0492abd251_Tag">
    <vt:lpwstr>10, 0, 1, 2</vt:lpwstr>
  </property>
</Properties>
</file>