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4394" r:id="rId2"/>
    <p:sldId id="4395" r:id="rId3"/>
    <p:sldId id="4582" r:id="rId4"/>
    <p:sldId id="4396" r:id="rId5"/>
    <p:sldId id="4390" r:id="rId6"/>
    <p:sldId id="4397" r:id="rId7"/>
    <p:sldId id="4583" r:id="rId8"/>
    <p:sldId id="4398" r:id="rId9"/>
    <p:sldId id="4399" r:id="rId10"/>
    <p:sldId id="280" r:id="rId11"/>
    <p:sldId id="4584" r:id="rId12"/>
    <p:sldId id="4585" r:id="rId13"/>
    <p:sldId id="4586" r:id="rId14"/>
    <p:sldId id="4587" r:id="rId15"/>
    <p:sldId id="4405" r:id="rId16"/>
    <p:sldId id="260" r:id="rId17"/>
    <p:sldId id="4400" r:id="rId18"/>
    <p:sldId id="4401" r:id="rId19"/>
    <p:sldId id="4402" r:id="rId20"/>
    <p:sldId id="4403" r:id="rId21"/>
    <p:sldId id="4404" r:id="rId22"/>
    <p:sldId id="4588" r:id="rId23"/>
    <p:sldId id="4406" r:id="rId24"/>
    <p:sldId id="282" r:id="rId25"/>
    <p:sldId id="4412" r:id="rId26"/>
    <p:sldId id="4413" r:id="rId27"/>
    <p:sldId id="4414" r:id="rId28"/>
    <p:sldId id="290" r:id="rId29"/>
    <p:sldId id="4415" r:id="rId30"/>
    <p:sldId id="4416" r:id="rId31"/>
    <p:sldId id="4421" r:id="rId32"/>
    <p:sldId id="4589" r:id="rId33"/>
    <p:sldId id="4408" r:id="rId34"/>
    <p:sldId id="4422" r:id="rId35"/>
    <p:sldId id="4423" r:id="rId36"/>
    <p:sldId id="4424" r:id="rId37"/>
    <p:sldId id="4409" r:id="rId38"/>
    <p:sldId id="4425" r:id="rId39"/>
    <p:sldId id="4426" r:id="rId40"/>
    <p:sldId id="4427" r:id="rId41"/>
    <p:sldId id="4590" r:id="rId42"/>
    <p:sldId id="4428" r:id="rId43"/>
    <p:sldId id="4592" r:id="rId44"/>
    <p:sldId id="4593" r:id="rId45"/>
    <p:sldId id="4591" r:id="rId46"/>
    <p:sldId id="4410" r:id="rId47"/>
    <p:sldId id="4430" r:id="rId48"/>
    <p:sldId id="4594" r:id="rId49"/>
    <p:sldId id="4431" r:id="rId50"/>
    <p:sldId id="4432" r:id="rId51"/>
    <p:sldId id="438" r:id="rId52"/>
    <p:sldId id="433" r:id="rId53"/>
    <p:sldId id="4433" r:id="rId54"/>
    <p:sldId id="4434" r:id="rId55"/>
    <p:sldId id="4435" r:id="rId56"/>
    <p:sldId id="4436" r:id="rId57"/>
    <p:sldId id="4419" r:id="rId58"/>
    <p:sldId id="259" r:id="rId59"/>
  </p:sldIdLst>
  <p:sldSz cx="12192000" cy="6858000"/>
  <p:notesSz cx="6797675" cy="9929813"/>
  <p:defaultTextStyle>
    <a:defPPr>
      <a:defRPr lang="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7B0"/>
    <a:srgbClr val="B6D1E1"/>
    <a:srgbClr val="E6C8C7"/>
    <a:srgbClr val="382B1B"/>
    <a:srgbClr val="142D55"/>
    <a:srgbClr val="1EB3DD"/>
    <a:srgbClr val="222222"/>
    <a:srgbClr val="C54A9A"/>
    <a:srgbClr val="F26B27"/>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DD97A-72C9-E1F7-A2FE-3165D02511EC}" v="163" dt="2025-06-16T07:26:09.226"/>
    <p1510:client id="{D5699AB7-0C07-E34C-F767-DEC27F15C6DF}" v="92" dt="2025-06-16T11:16:53.3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6" autoAdjust="0"/>
    <p:restoredTop sz="94729"/>
  </p:normalViewPr>
  <p:slideViewPr>
    <p:cSldViewPr snapToGrid="0" snapToObjects="1">
      <p:cViewPr varScale="1">
        <p:scale>
          <a:sx n="83" d="100"/>
          <a:sy n="83" d="100"/>
        </p:scale>
        <p:origin x="30" y="3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6/16/2025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398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6235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529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01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12651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0250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7633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058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289028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903136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19467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67931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8965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2" name="Rounded Rectangle 11"/>
          <p:cNvSpPr/>
          <p:nvPr userDrawn="1"/>
        </p:nvSpPr>
        <p:spPr>
          <a:xfrm rot="16200000">
            <a:off x="5984599" y="4179308"/>
            <a:ext cx="3245241" cy="91670"/>
          </a:xfrm>
          <a:prstGeom prst="roundRect">
            <a:avLst>
              <a:gd name="adj" fmla="val 50000"/>
            </a:avLst>
          </a:prstGeom>
          <a:solidFill>
            <a:srgbClr val="E6C8C7"/>
          </a:solidFill>
          <a:ln>
            <a:solidFill>
              <a:srgbClr val="E6C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1C3E9-7851-587A-B177-A11150156279}"/>
              </a:ext>
            </a:extLst>
          </p:cNvPr>
          <p:cNvPicPr>
            <a:picLocks noChangeAspect="1"/>
          </p:cNvPicPr>
          <p:nvPr userDrawn="1"/>
        </p:nvPicPr>
        <p:blipFill rotWithShape="1">
          <a:blip r:embed="rId26"/>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1" r:id="rId4"/>
    <p:sldLayoutId id="2147483661" r:id="rId5"/>
    <p:sldLayoutId id="2147483667" r:id="rId6"/>
    <p:sldLayoutId id="2147483662" r:id="rId7"/>
    <p:sldLayoutId id="2147483652" r:id="rId8"/>
    <p:sldLayoutId id="2147483656" r:id="rId9"/>
    <p:sldLayoutId id="2147483657" r:id="rId10"/>
    <p:sldLayoutId id="2147483658" r:id="rId11"/>
    <p:sldLayoutId id="2147483670" r:id="rId12"/>
    <p:sldLayoutId id="2147483673" r:id="rId13"/>
    <p:sldLayoutId id="2147483680" r:id="rId14"/>
    <p:sldLayoutId id="2147483686" r:id="rId15"/>
    <p:sldLayoutId id="2147483683" r:id="rId16"/>
    <p:sldLayoutId id="2147483687" r:id="rId17"/>
    <p:sldLayoutId id="2147483681" r:id="rId18"/>
    <p:sldLayoutId id="2147483685" r:id="rId19"/>
    <p:sldLayoutId id="2147483679" r:id="rId20"/>
    <p:sldLayoutId id="2147483677" r:id="rId21"/>
    <p:sldLayoutId id="2147483684" r:id="rId22"/>
    <p:sldLayoutId id="2147483678" r:id="rId23"/>
    <p:sldLayoutId id="214748368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ik.com/premium-photo/multicultural-females-only-talking-planning-business-strategy-growth-together-meeting-office-happy-marketing-team-women-collaborating-project-working-proposal_30899376.htm" TargetMode="Externa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lightofideas.net/Articles/Dynamic%20Duos%20-%20the%20Power%20of%20Creative%20Partnerships%20-%20Summer%202006.pdf"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bd.ong/en/inequality/do-you-know-the-project-food-relations/" TargetMode="External"/><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6.xml"/><Relationship Id="rId1" Type="http://schemas.openxmlformats.org/officeDocument/2006/relationships/video" Target="https://www.youtube.com/embed/0fDEMeNtid0?feature=oembed" TargetMode="External"/><Relationship Id="rId4" Type="http://schemas.openxmlformats.org/officeDocument/2006/relationships/hyperlink" Target="https://youtu.be/0fDEMeNtid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grateful.org/become-a-migrateful-chef/" TargetMode="External"/><Relationship Id="rId2" Type="http://schemas.openxmlformats.org/officeDocument/2006/relationships/hyperlink" Target="https://www.migrateful.org/about-migrateful/team/#read-more" TargetMode="Externa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www.wallpaperflare.com/the-muppets-wallpaper-mvftu" TargetMode="External"/><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www.freepik.com/premium-ai-image/celebrating-world-food-day-global-unity-through-food-culture_278634913.htm" TargetMode="External"/><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infoupdate.org/significance-of-yin-yang-symbol/" TargetMode="External"/><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18.xml"/><Relationship Id="rId4" Type="http://schemas.openxmlformats.org/officeDocument/2006/relationships/hyperlink" Target="https://www.leaderfactor.com/post/use-psychological-safety-to-decrease-social-friction-in-the-workplac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8.xml"/><Relationship Id="rId1" Type="http://schemas.openxmlformats.org/officeDocument/2006/relationships/video" Target="https://www.youtube.com/embed/nx5wdXm7QT8?feature=oembed" TargetMode="External"/><Relationship Id="rId4" Type="http://schemas.openxmlformats.org/officeDocument/2006/relationships/hyperlink" Target="https://youtu.be/nx5wdXm7QT8"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clarku.edu/integration-and-belonging/2024/11/19/belonging-talks-series/#:~:text=In%20Fall%202024%2C%20the%20Integration%20and%20Belonging%20Hub,and%20as%20contributing%20to%20sustainable%20and%20inclusive%20societies." TargetMode="External"/><Relationship Id="rId2" Type="http://schemas.openxmlformats.org/officeDocument/2006/relationships/slideLayout" Target="../slideLayouts/slideLayout18.xml"/><Relationship Id="rId1" Type="http://schemas.openxmlformats.org/officeDocument/2006/relationships/video" Target="https://www.youtube.com/embed/FNI4QbCb45s?feature=oembed" TargetMode="Externa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hyperlink" Target="https://www.mazimas.co.uk/" TargetMode="External"/><Relationship Id="rId2" Type="http://schemas.openxmlformats.org/officeDocument/2006/relationships/slideLayout" Target="../slideLayouts/slideLayout18.xml"/><Relationship Id="rId1" Type="http://schemas.openxmlformats.org/officeDocument/2006/relationships/video" Target="https://player.vimeo.com/video/88170678?app_id=122963" TargetMode="External"/><Relationship Id="rId5" Type="http://schemas.openxmlformats.org/officeDocument/2006/relationships/image" Target="../media/image41.jpeg"/><Relationship Id="rId4" Type="http://schemas.openxmlformats.org/officeDocument/2006/relationships/hyperlink" Target="iframe%20title=%22vimeo-player%22%20src=%22https:/player.vimeo.com/video/88170678?h=01ba381701%22%20width=%22640%22%20height=%22360%22%20frameborder=%220%22%20%20%20%20allowfullscreen%3e%3c\iframe"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www.meetup.com/"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hyperlink" Target="https://www.bni.com/"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www.wearetern.org/" TargetMode="External"/><Relationship Id="rId2" Type="http://schemas.openxmlformats.org/officeDocument/2006/relationships/hyperlink" Target="https://www.wearetern.org/herfuture-forward/" TargetMode="Externa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egate.eu/"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s://wegate.eu/"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hyperlink" Target="https://youtu.be/7eRyPdlEJ4Y" TargetMode="External"/><Relationship Id="rId3" Type="http://schemas.openxmlformats.org/officeDocument/2006/relationships/slideLayout" Target="../slideLayouts/slideLayout3.xml"/><Relationship Id="rId7" Type="http://schemas.openxmlformats.org/officeDocument/2006/relationships/hyperlink" Target="https://youtu.be/E5xTbn6OnAA" TargetMode="External"/><Relationship Id="rId2" Type="http://schemas.openxmlformats.org/officeDocument/2006/relationships/video" Target="https://www.youtube.com/embed/E5xTbn6OnAA?feature=oembed" TargetMode="External"/><Relationship Id="rId1" Type="http://schemas.openxmlformats.org/officeDocument/2006/relationships/video" Target="https://www.youtube.com/embed/7eRyPdlEJ4Y?feature=oembed" TargetMode="Externa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hyperlink" Target="https://wegate.eu/" TargetMode="External"/><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hyperlink" Target="https://wegate.eu/" TargetMode="External"/><Relationship Id="rId2" Type="http://schemas.openxmlformats.org/officeDocument/2006/relationships/hyperlink" Target="https://smallbusinessbc.ca/article/how-women-network-differently-men/" TargetMode="Externa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hyperlink" Target="https://wegate.eu/" TargetMode="External"/><Relationship Id="rId2" Type="http://schemas.openxmlformats.org/officeDocument/2006/relationships/hyperlink" Target="https://smallbusinessbc.ca/article/how-women-network-differently-men/" TargetMode="Externa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https://www.wegate.eu/" TargetMode="External"/><Relationship Id="rId2" Type="http://schemas.openxmlformats.org/officeDocument/2006/relationships/hyperlink" Target="https://www.migrantwomennetwork.org/listofmembers/" TargetMode="Externa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www.researchgate.net/publication/363761724_Why_Peer_Support_Matters_Entrepreneurial_Stressors_Emotional_Exhaustion_and_Growth_Intentions_of_Women_Entrepreneurs"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513361" y="3791633"/>
            <a:ext cx="7419879" cy="533188"/>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5500" b="1" dirty="0">
                <a:solidFill>
                  <a:srgbClr val="382B1B"/>
                </a:solidFill>
                <a:latin typeface="Calibri"/>
                <a:ea typeface="Open Sans"/>
                <a:cs typeface="Calibri"/>
              </a:rPr>
              <a:t>KRAFTEN I </a:t>
            </a:r>
            <a:br>
              <a:rPr lang="sv" sz="5500" b="1" dirty="0">
                <a:solidFill>
                  <a:srgbClr val="382B1B"/>
                </a:solidFill>
                <a:latin typeface="Calibri"/>
                <a:ea typeface="Open Sans"/>
                <a:cs typeface="Calibri"/>
              </a:rPr>
            </a:br>
            <a:r>
              <a:rPr lang="sv" sz="5500" b="1" dirty="0">
                <a:latin typeface="Calibri"/>
                <a:ea typeface="Open Sans"/>
                <a:cs typeface="Calibri"/>
              </a:rPr>
              <a:t>SAMARBETE + NÄTVERK</a:t>
            </a:r>
          </a:p>
          <a:p>
            <a:pPr>
              <a:lnSpc>
                <a:spcPts val="4600"/>
              </a:lnSpc>
            </a:pPr>
            <a:endParaRPr lang="en-US" sz="5500" b="1" dirty="0"/>
          </a:p>
          <a:p>
            <a:endParaRPr lang="en-US" sz="550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645632" y="2875423"/>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4000" b="1" dirty="0">
                <a:highlight>
                  <a:srgbClr val="94C7B0"/>
                </a:highlight>
              </a:rPr>
              <a:t>STEG 7 </a:t>
            </a:r>
            <a:r>
              <a:rPr lang="sv" sz="4000" b="1" dirty="0">
                <a:solidFill>
                  <a:srgbClr val="94C7B0"/>
                </a:solidFill>
                <a:highlight>
                  <a:srgbClr val="94C7B0"/>
                </a:highlight>
              </a:rPr>
              <a:t>.</a:t>
            </a:r>
          </a:p>
          <a:p>
            <a:pPr>
              <a:lnSpc>
                <a:spcPts val="4600"/>
              </a:lnSpc>
            </a:pPr>
            <a:endParaRPr lang="en-US" sz="5500" b="1" dirty="0">
              <a:solidFill>
                <a:srgbClr val="94C7B0"/>
              </a:solidFill>
              <a:highlight>
                <a:srgbClr val="94C7B0"/>
              </a:highlight>
            </a:endParaRPr>
          </a:p>
          <a:p>
            <a:endParaRPr lang="en-US" sz="5500" dirty="0">
              <a:solidFill>
                <a:srgbClr val="94C7B0"/>
              </a:solidFill>
              <a:highlight>
                <a:srgbClr val="94C7B0"/>
              </a:highlight>
            </a:endParaRPr>
          </a:p>
        </p:txBody>
      </p:sp>
      <p:pic>
        <p:nvPicPr>
          <p:cNvPr id="19" name="Picture 18" descr="A group of people looking at a computer&#10;&#10;AI-generated content may be incorrect.">
            <a:extLst>
              <a:ext uri="{FF2B5EF4-FFF2-40B4-BE49-F238E27FC236}">
                <a16:creationId xmlns:a16="http://schemas.microsoft.com/office/drawing/2014/main" id="{A674D904-568E-E131-4B3F-72707F6335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41665" y="1149496"/>
            <a:ext cx="5770200" cy="3180062"/>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5014D-A349-4049-C644-62110B7D83CC}"/>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a:xfrm>
            <a:off x="1639836" y="557939"/>
            <a:ext cx="5745702" cy="1609387"/>
          </a:xfrm>
        </p:spPr>
        <p:txBody>
          <a:bodyPr/>
          <a:lstStyle/>
          <a:p>
            <a:pPr algn="ctr"/>
            <a:r>
              <a:rPr lang="sv" b="1" dirty="0"/>
              <a:t>VARFÖR SAMARBETA?</a:t>
            </a:r>
          </a:p>
          <a:p>
            <a:pPr algn="ctr"/>
            <a:endParaRPr lang="en-US" dirty="0"/>
          </a:p>
        </p:txBody>
      </p:sp>
      <p:sp>
        <p:nvSpPr>
          <p:cNvPr id="6" name="Text Placeholder 5"/>
          <p:cNvSpPr>
            <a:spLocks noGrp="1"/>
          </p:cNvSpPr>
          <p:nvPr>
            <p:ph type="body" sz="quarter" idx="14"/>
          </p:nvPr>
        </p:nvSpPr>
        <p:spPr>
          <a:xfrm>
            <a:off x="1525536" y="1849279"/>
            <a:ext cx="5745702" cy="3644887"/>
          </a:xfrm>
        </p:spPr>
        <p:txBody>
          <a:bodyPr/>
          <a:lstStyle/>
          <a:p>
            <a:pPr algn="ctr" fontAlgn="base"/>
            <a:r>
              <a:rPr lang="sv" sz="3000" dirty="0"/>
              <a:t>" </a:t>
            </a:r>
            <a:r>
              <a:rPr lang="sv" sz="3000" i="1" dirty="0"/>
              <a:t>En bra partner låter dig sväva utan att driva iväg. </a:t>
            </a:r>
            <a:br>
              <a:rPr lang="en-IE" sz="3000" i="1" dirty="0"/>
            </a:br>
            <a:r>
              <a:rPr lang="sv" sz="3000" i="1" dirty="0"/>
              <a:t>Ibland är de vinden som lyfter dig upp. Ibland är de de som </a:t>
            </a:r>
            <a:br>
              <a:rPr lang="en-IE" sz="3000" i="1" dirty="0"/>
            </a:br>
            <a:r>
              <a:rPr lang="sv" sz="3000" i="1" dirty="0"/>
              <a:t>är på marken och håller i </a:t>
            </a:r>
            <a:br>
              <a:rPr lang="en-IE" sz="3000" i="1" dirty="0"/>
            </a:br>
            <a:r>
              <a:rPr lang="sv" sz="3000" i="1" dirty="0"/>
              <a:t>draklinans snöre. Vi måste spela alla dessa roller för varandra. "</a:t>
            </a:r>
          </a:p>
          <a:p>
            <a:pPr algn="ctr" fontAlgn="base"/>
            <a:r>
              <a:rPr lang="sv" dirty="0"/>
              <a:t>​</a:t>
            </a:r>
          </a:p>
          <a:p>
            <a:pPr algn="ctr"/>
            <a:br>
              <a:rPr lang="en-US" dirty="0"/>
            </a:br>
            <a:endParaRPr lang="en-US" sz="1000" dirty="0"/>
          </a:p>
          <a:p>
            <a:pPr algn="ctr"/>
            <a:endParaRPr lang="en-US" dirty="0"/>
          </a:p>
        </p:txBody>
      </p:sp>
      <p:sp>
        <p:nvSpPr>
          <p:cNvPr id="2" name="Rectangle 1">
            <a:extLst>
              <a:ext uri="{FF2B5EF4-FFF2-40B4-BE49-F238E27FC236}">
                <a16:creationId xmlns:a16="http://schemas.microsoft.com/office/drawing/2014/main" id="{44F062B4-F11B-F149-806E-71F2096C3604}"/>
              </a:ext>
            </a:extLst>
          </p:cNvPr>
          <p:cNvSpPr/>
          <p:nvPr/>
        </p:nvSpPr>
        <p:spPr>
          <a:xfrm>
            <a:off x="420680" y="5920353"/>
            <a:ext cx="11544012" cy="307777"/>
          </a:xfrm>
          <a:prstGeom prst="rect">
            <a:avLst/>
          </a:prstGeom>
        </p:spPr>
        <p:txBody>
          <a:bodyPr wrap="square">
            <a:spAutoFit/>
          </a:bodyPr>
          <a:lstStyle/>
          <a:p>
            <a:pPr fontAlgn="base"/>
            <a:r>
              <a:rPr lang="sv" sz="1400" b="1" dirty="0">
                <a:solidFill>
                  <a:srgbClr val="382B1B"/>
                </a:solidFill>
                <a:latin typeface="Calibri" panose="020F0502020204030204" pitchFamily="34" charset="0"/>
              </a:rPr>
              <a:t>Källa </a:t>
            </a:r>
            <a:r>
              <a:rPr lang="sv" sz="1400" dirty="0">
                <a:solidFill>
                  <a:srgbClr val="382B1B"/>
                </a:solidFill>
                <a:latin typeface="Calibri" panose="020F0502020204030204" pitchFamily="34" charset="0"/>
              </a:rPr>
              <a:t>: </a:t>
            </a:r>
            <a:r>
              <a:rPr lang="sv" sz="1400" u="sng" dirty="0">
                <a:solidFill>
                  <a:srgbClr val="382B1B"/>
                </a:solidFill>
                <a:latin typeface="Calibri" panose="020F0502020204030204" pitchFamily="34" charset="0"/>
                <a:hlinkClick r:id="rId2">
                  <a:extLst>
                    <a:ext uri="{A12FA001-AC4F-418D-AE19-62706E023703}">
                      <ahyp:hlinkClr xmlns:ahyp="http://schemas.microsoft.com/office/drawing/2018/hyperlinkcolor" val="tx"/>
                    </a:ext>
                  </a:extLst>
                </a:hlinkClick>
              </a:rPr>
              <a:t>http://www.flightofideas.net/Articles/Dynamic%20Duos%20-%20the%20Power%20of%20Creative%20Partnerships%20-%20Summer%202006.pdf</a:t>
            </a:r>
            <a:r>
              <a:rPr lang="sv" sz="1400" u="sng" dirty="0">
                <a:solidFill>
                  <a:srgbClr val="382B1B"/>
                </a:solidFill>
                <a:latin typeface="Calibri" panose="020F0502020204030204" pitchFamily="34" charset="0"/>
              </a:rPr>
              <a:t> </a:t>
            </a:r>
            <a:r>
              <a:rPr lang="sv" sz="1400" dirty="0">
                <a:solidFill>
                  <a:srgbClr val="382B1B"/>
                </a:solidFill>
                <a:latin typeface="Calibri" panose="020F0502020204030204" pitchFamily="34" charset="0"/>
              </a:rPr>
              <a:t> ​</a:t>
            </a:r>
            <a:endParaRPr lang="en-US" sz="1400" b="0" i="0" dirty="0">
              <a:solidFill>
                <a:srgbClr val="382B1B"/>
              </a:solidFill>
              <a:effectLst/>
            </a:endParaRPr>
          </a:p>
        </p:txBody>
      </p:sp>
      <p:grpSp>
        <p:nvGrpSpPr>
          <p:cNvPr id="11" name="Group 10">
            <a:extLst>
              <a:ext uri="{FF2B5EF4-FFF2-40B4-BE49-F238E27FC236}">
                <a16:creationId xmlns:a16="http://schemas.microsoft.com/office/drawing/2014/main" id="{315BFC68-06EC-4852-B96F-6B25281DC090}"/>
              </a:ext>
            </a:extLst>
          </p:cNvPr>
          <p:cNvGrpSpPr/>
          <p:nvPr/>
        </p:nvGrpSpPr>
        <p:grpSpPr>
          <a:xfrm>
            <a:off x="7585116" y="2098092"/>
            <a:ext cx="4138319" cy="3403806"/>
            <a:chOff x="2427288" y="2575748"/>
            <a:chExt cx="2139950" cy="1960563"/>
          </a:xfrm>
        </p:grpSpPr>
        <p:pic>
          <p:nvPicPr>
            <p:cNvPr id="12" name="Picture 11" descr="Logo&#10;&#10;Description automatically generated with medium confidence">
              <a:extLst>
                <a:ext uri="{FF2B5EF4-FFF2-40B4-BE49-F238E27FC236}">
                  <a16:creationId xmlns:a16="http://schemas.microsoft.com/office/drawing/2014/main" id="{F36A90CD-AB68-4234-A6CB-D6690C1F61C7}"/>
                </a:ext>
              </a:extLst>
            </p:cNvPr>
            <p:cNvPicPr>
              <a:picLocks noChangeAspect="1"/>
            </p:cNvPicPr>
            <p:nvPr/>
          </p:nvPicPr>
          <p:blipFill>
            <a:blip r:embed="rId3"/>
            <a:stretch>
              <a:fillRect/>
            </a:stretch>
          </p:blipFill>
          <p:spPr>
            <a:xfrm>
              <a:off x="2427288" y="2575748"/>
              <a:ext cx="2139950" cy="1960563"/>
            </a:xfrm>
            <a:prstGeom prst="rect">
              <a:avLst/>
            </a:prstGeom>
          </p:spPr>
        </p:pic>
        <p:pic>
          <p:nvPicPr>
            <p:cNvPr id="13" name="Picture 12" descr="Icon&#10;&#10;Description automatically generated">
              <a:extLst>
                <a:ext uri="{FF2B5EF4-FFF2-40B4-BE49-F238E27FC236}">
                  <a16:creationId xmlns:a16="http://schemas.microsoft.com/office/drawing/2014/main" id="{8130490F-2C65-44A4-A28C-C2DEF3053933}"/>
                </a:ext>
              </a:extLst>
            </p:cNvPr>
            <p:cNvPicPr>
              <a:picLocks noChangeAspect="1"/>
            </p:cNvPicPr>
            <p:nvPr/>
          </p:nvPicPr>
          <p:blipFill>
            <a:blip r:embed="rId4"/>
            <a:stretch>
              <a:fillRect/>
            </a:stretch>
          </p:blipFill>
          <p:spPr>
            <a:xfrm rot="527299">
              <a:off x="2635908" y="3570300"/>
              <a:ext cx="203889" cy="222359"/>
            </a:xfrm>
            <a:prstGeom prst="rect">
              <a:avLst/>
            </a:prstGeom>
          </p:spPr>
        </p:pic>
        <p:pic>
          <p:nvPicPr>
            <p:cNvPr id="14" name="Picture 13" descr="Icon&#10;&#10;Description automatically generated">
              <a:extLst>
                <a:ext uri="{FF2B5EF4-FFF2-40B4-BE49-F238E27FC236}">
                  <a16:creationId xmlns:a16="http://schemas.microsoft.com/office/drawing/2014/main" id="{0A5B0171-CF73-417A-8356-4180D27EEFE0}"/>
                </a:ext>
              </a:extLst>
            </p:cNvPr>
            <p:cNvPicPr>
              <a:picLocks noChangeAspect="1"/>
            </p:cNvPicPr>
            <p:nvPr/>
          </p:nvPicPr>
          <p:blipFill>
            <a:blip r:embed="rId4"/>
            <a:stretch>
              <a:fillRect/>
            </a:stretch>
          </p:blipFill>
          <p:spPr>
            <a:xfrm rot="1719499">
              <a:off x="3018202" y="2805245"/>
              <a:ext cx="203889" cy="222359"/>
            </a:xfrm>
            <a:prstGeom prst="rect">
              <a:avLst/>
            </a:prstGeom>
          </p:spPr>
        </p:pic>
      </p:grpSp>
    </p:spTree>
    <p:extLst>
      <p:ext uri="{BB962C8B-B14F-4D97-AF65-F5344CB8AC3E}">
        <p14:creationId xmlns:p14="http://schemas.microsoft.com/office/powerpoint/2010/main" val="65610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F38AE-F229-764F-AF5D-CC0F422D3E5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A3AD1B-AF29-4911-A5EF-BAE3E81153C4}"/>
              </a:ext>
            </a:extLst>
          </p:cNvPr>
          <p:cNvSpPr>
            <a:spLocks noGrp="1"/>
          </p:cNvSpPr>
          <p:nvPr>
            <p:ph type="body" sz="quarter" idx="27"/>
          </p:nvPr>
        </p:nvSpPr>
        <p:spPr>
          <a:xfrm>
            <a:off x="485412" y="311362"/>
            <a:ext cx="10907188" cy="720752"/>
          </a:xfrm>
        </p:spPr>
        <p:txBody>
          <a:bodyPr/>
          <a:lstStyle/>
          <a:p>
            <a:r>
              <a:rPr lang="sv" dirty="0"/>
              <a:t>FALLSTUDIE - SAMARBETE SKAPAR TILLHÖRIGHET</a:t>
            </a:r>
          </a:p>
        </p:txBody>
      </p:sp>
      <p:sp>
        <p:nvSpPr>
          <p:cNvPr id="6" name="Text Placeholder 5">
            <a:extLst>
              <a:ext uri="{FF2B5EF4-FFF2-40B4-BE49-F238E27FC236}">
                <a16:creationId xmlns:a16="http://schemas.microsoft.com/office/drawing/2014/main" id="{8AE4B069-1244-FBFC-E992-DB19C0520C22}"/>
              </a:ext>
            </a:extLst>
          </p:cNvPr>
          <p:cNvSpPr>
            <a:spLocks noGrp="1"/>
          </p:cNvSpPr>
          <p:nvPr>
            <p:ph type="body" sz="quarter" idx="14"/>
          </p:nvPr>
        </p:nvSpPr>
        <p:spPr>
          <a:xfrm>
            <a:off x="205413" y="1458902"/>
            <a:ext cx="7160275" cy="4672013"/>
          </a:xfrm>
        </p:spPr>
        <p:txBody>
          <a:bodyPr/>
          <a:lstStyle/>
          <a:p>
            <a:r>
              <a:rPr lang="sv" b="1" i="1" dirty="0"/>
              <a:t>Du är inte ensam, och det förändrar allt.</a:t>
            </a:r>
          </a:p>
          <a:p>
            <a:r>
              <a:rPr lang="sv" dirty="0"/>
              <a:t>Isolering är ett av de största dolda hindren för migrerande entreprenörer. Och ännu mer för kvinnor. Utöver affärsverksamhet erbjuder samarbeten emotionellt stöd och en känsla av gemenskap. Att känna sig sedd och stöttad ökar motivation, motståndskraft och stolthet.</a:t>
            </a:r>
          </a:p>
          <a:p>
            <a:endParaRPr lang="en-GB" dirty="0"/>
          </a:p>
          <a:p>
            <a:endParaRPr lang="en-GB" dirty="0"/>
          </a:p>
          <a:p>
            <a:endParaRPr lang="en-IE" dirty="0"/>
          </a:p>
        </p:txBody>
      </p:sp>
      <p:pic>
        <p:nvPicPr>
          <p:cNvPr id="8" name="Picture 7">
            <a:extLst>
              <a:ext uri="{FF2B5EF4-FFF2-40B4-BE49-F238E27FC236}">
                <a16:creationId xmlns:a16="http://schemas.microsoft.com/office/drawing/2014/main" id="{CB1F8349-C7CA-71AE-1A16-01A2217B2FBB}"/>
              </a:ext>
            </a:extLst>
          </p:cNvPr>
          <p:cNvPicPr>
            <a:picLocks noChangeAspect="1"/>
          </p:cNvPicPr>
          <p:nvPr/>
        </p:nvPicPr>
        <p:blipFill>
          <a:blip r:embed="rId2"/>
          <a:stretch>
            <a:fillRect/>
          </a:stretch>
        </p:blipFill>
        <p:spPr>
          <a:xfrm>
            <a:off x="7506101" y="1376382"/>
            <a:ext cx="4332737" cy="1905360"/>
          </a:xfrm>
          <a:prstGeom prst="rect">
            <a:avLst/>
          </a:prstGeom>
        </p:spPr>
      </p:pic>
      <p:sp>
        <p:nvSpPr>
          <p:cNvPr id="10" name="TextBox 9">
            <a:extLst>
              <a:ext uri="{FF2B5EF4-FFF2-40B4-BE49-F238E27FC236}">
                <a16:creationId xmlns:a16="http://schemas.microsoft.com/office/drawing/2014/main" id="{BD969C5E-E25F-A5BF-FD7D-04AE1E66B19C}"/>
              </a:ext>
            </a:extLst>
          </p:cNvPr>
          <p:cNvSpPr txBox="1"/>
          <p:nvPr/>
        </p:nvSpPr>
        <p:spPr>
          <a:xfrm>
            <a:off x="205413" y="3281742"/>
            <a:ext cx="11467187" cy="3139321"/>
          </a:xfrm>
          <a:prstGeom prst="rect">
            <a:avLst/>
          </a:prstGeom>
          <a:noFill/>
        </p:spPr>
        <p:txBody>
          <a:bodyPr wrap="square">
            <a:spAutoFit/>
          </a:bodyPr>
          <a:lstStyle/>
          <a:p>
            <a:r>
              <a:rPr lang="sv" sz="2200" b="1" dirty="0">
                <a:solidFill>
                  <a:srgbClr val="94C7B0"/>
                </a:solidFill>
              </a:rPr>
              <a:t>Livsmedelsrelationer (Italien, Tyskland, Spanien, Grekland)</a:t>
            </a:r>
          </a:p>
          <a:p>
            <a:r>
              <a:rPr lang="sv" sz="2200" b="1" dirty="0"/>
              <a:t>BESÖK </a:t>
            </a:r>
            <a:r>
              <a:rPr lang="sv" sz="2200" dirty="0">
                <a:hlinkClick r:id="rId3"/>
              </a:rPr>
              <a:t>Känner du till projektet Food Relations? - ABD</a:t>
            </a:r>
            <a:endParaRPr lang="en-GB" sz="2200" b="1" dirty="0"/>
          </a:p>
          <a:p>
            <a:r>
              <a:rPr lang="sv" sz="2200" dirty="0"/>
              <a:t>Ett europeiskt initiativ från 2019 som syftar till att stärka migrant- och flyktingkvinnor genom mat, med pilotprojekt i Milano, Freiburg, Thessaloniki och Barcelona.</a:t>
            </a:r>
          </a:p>
          <a:p>
            <a:endParaRPr lang="en-GB" sz="2200" b="1" dirty="0"/>
          </a:p>
          <a:p>
            <a:r>
              <a:rPr lang="sv" sz="2200" b="1" dirty="0"/>
              <a:t>Hur det fungerar </a:t>
            </a:r>
            <a:r>
              <a:rPr lang="sv" sz="2200" dirty="0"/>
              <a:t>:</a:t>
            </a:r>
          </a:p>
          <a:p>
            <a:pPr marL="800100" lvl="1" indent="-342900" algn="l">
              <a:buFont typeface="Arial" panose="020B0604020202020204" pitchFamily="34" charset="0"/>
              <a:buChar char="•"/>
            </a:pPr>
            <a:r>
              <a:rPr lang="sv" sz="2200" dirty="0"/>
              <a:t>Utbildning i interkulturella gemenskapskök (5-månaderskurser)</a:t>
            </a:r>
          </a:p>
          <a:p>
            <a:pPr marL="800100" lvl="1" indent="-342900" algn="l">
              <a:buFont typeface="Arial" panose="020B0604020202020204" pitchFamily="34" charset="0"/>
              <a:buChar char="•"/>
            </a:pPr>
            <a:r>
              <a:rPr lang="sv" sz="2200" dirty="0"/>
              <a:t>Deltagarna skapar tillsammans produkter som speglar deras olika kulinariska traditioner</a:t>
            </a:r>
          </a:p>
          <a:p>
            <a:pPr marL="800100" lvl="1" indent="-342900" algn="l">
              <a:buFont typeface="Arial" panose="020B0604020202020204" pitchFamily="34" charset="0"/>
              <a:buChar char="•"/>
            </a:pPr>
            <a:r>
              <a:rPr lang="sv" sz="2200" dirty="0"/>
              <a:t>Lansering av varumärket </a:t>
            </a:r>
            <a:r>
              <a:rPr lang="sv" sz="2200" b="1" dirty="0"/>
              <a:t>”Como en Familia” </a:t>
            </a:r>
            <a:r>
              <a:rPr lang="sv" sz="2200" dirty="0"/>
              <a:t>– kvinnoledat och samhällsdrivet</a:t>
            </a:r>
          </a:p>
        </p:txBody>
      </p:sp>
    </p:spTree>
    <p:extLst>
      <p:ext uri="{BB962C8B-B14F-4D97-AF65-F5344CB8AC3E}">
        <p14:creationId xmlns:p14="http://schemas.microsoft.com/office/powerpoint/2010/main" val="182809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D4B9-445F-BDED-0EDF-FB096E803E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92179D-B410-D8EE-BB7C-37967226FACA}"/>
              </a:ext>
            </a:extLst>
          </p:cNvPr>
          <p:cNvSpPr>
            <a:spLocks noGrp="1"/>
          </p:cNvSpPr>
          <p:nvPr>
            <p:ph type="body" sz="quarter" idx="27"/>
          </p:nvPr>
        </p:nvSpPr>
        <p:spPr/>
        <p:txBody>
          <a:bodyPr/>
          <a:lstStyle/>
          <a:p>
            <a:r>
              <a:rPr lang="sv" dirty="0"/>
              <a:t>FALLSTUDIE - Saha! Food Truck – Malta</a:t>
            </a:r>
          </a:p>
        </p:txBody>
      </p:sp>
      <p:sp>
        <p:nvSpPr>
          <p:cNvPr id="10" name="TextBox 9">
            <a:extLst>
              <a:ext uri="{FF2B5EF4-FFF2-40B4-BE49-F238E27FC236}">
                <a16:creationId xmlns:a16="http://schemas.microsoft.com/office/drawing/2014/main" id="{980ED266-C13D-BA5A-1175-8CCB4F9DEFAB}"/>
              </a:ext>
            </a:extLst>
          </p:cNvPr>
          <p:cNvSpPr txBox="1"/>
          <p:nvPr/>
        </p:nvSpPr>
        <p:spPr>
          <a:xfrm>
            <a:off x="109966" y="1284648"/>
            <a:ext cx="7328652" cy="5509200"/>
          </a:xfrm>
          <a:prstGeom prst="rect">
            <a:avLst/>
          </a:prstGeom>
          <a:noFill/>
        </p:spPr>
        <p:txBody>
          <a:bodyPr wrap="square">
            <a:spAutoFit/>
          </a:bodyPr>
          <a:lstStyle/>
          <a:p>
            <a:r>
              <a:rPr lang="sv" sz="2200" dirty="0"/>
              <a:t>Ett initiativ från Migrant Women Association Malta år 2018 samlade in över </a:t>
            </a:r>
            <a:r>
              <a:rPr lang="sv" sz="2200" b="1" dirty="0"/>
              <a:t>50 000 euro för att starta en food truck </a:t>
            </a:r>
            <a:r>
              <a:rPr lang="sv" sz="2200" dirty="0"/>
              <a:t>som helt drivs av migrantkvinnor.</a:t>
            </a:r>
          </a:p>
          <a:p>
            <a:endParaRPr lang="en-GB" sz="2200" b="1" dirty="0"/>
          </a:p>
          <a:p>
            <a:r>
              <a:rPr lang="sv" sz="2200" b="1" dirty="0"/>
              <a:t>Hur det fungerade </a:t>
            </a:r>
            <a:r>
              <a:rPr lang="sv" sz="2200" dirty="0"/>
              <a:t>:</a:t>
            </a:r>
          </a:p>
          <a:p>
            <a:pPr marL="800100" lvl="1" indent="-342900">
              <a:buFont typeface="Arial" panose="020B0604020202020204" pitchFamily="34" charset="0"/>
              <a:buChar char="•"/>
            </a:pPr>
            <a:r>
              <a:rPr lang="sv" sz="2200" dirty="0"/>
              <a:t>Crowdfundad startup som täcker köksinstallationer, anpassningar och licensiering</a:t>
            </a:r>
          </a:p>
          <a:p>
            <a:pPr marL="800100" lvl="1" indent="-342900">
              <a:buFont typeface="Arial" panose="020B0604020202020204" pitchFamily="34" charset="0"/>
              <a:buChar char="•"/>
            </a:pPr>
            <a:r>
              <a:rPr lang="sv" sz="2200" dirty="0"/>
              <a:t>Kvinnliga kockar turades om att köra lastbilen på lokala marknader och evenemang</a:t>
            </a:r>
          </a:p>
          <a:p>
            <a:r>
              <a:rPr lang="sv" sz="2200" b="1" dirty="0"/>
              <a:t>Varför det spelar roll </a:t>
            </a:r>
            <a:r>
              <a:rPr lang="sv" sz="2200" dirty="0"/>
              <a:t>:</a:t>
            </a:r>
          </a:p>
          <a:p>
            <a:pPr marL="800100" lvl="1" indent="-342900">
              <a:buFont typeface="Arial" panose="020B0604020202020204" pitchFamily="34" charset="0"/>
              <a:buChar char="•"/>
            </a:pPr>
            <a:r>
              <a:rPr lang="sv" sz="2200" dirty="0"/>
              <a:t>Skapade sysselsättning och synlighet för migrantkvinnor</a:t>
            </a:r>
          </a:p>
          <a:p>
            <a:pPr marL="800100" lvl="1" indent="-342900">
              <a:buFont typeface="Arial" panose="020B0604020202020204" pitchFamily="34" charset="0"/>
              <a:buChar char="•"/>
            </a:pPr>
            <a:r>
              <a:rPr lang="sv" sz="2200" dirty="0"/>
              <a:t>Möjliggjorde kulturellt utbyte och samhällsnärvaro genom mat</a:t>
            </a:r>
          </a:p>
          <a:p>
            <a:pPr marL="800100" lvl="1" indent="-342900">
              <a:buFont typeface="Arial" panose="020B0604020202020204" pitchFamily="34" charset="0"/>
              <a:buChar char="•"/>
            </a:pPr>
            <a:r>
              <a:rPr lang="sv" sz="2200" dirty="0"/>
              <a:t>Visar solidaritet och stärker social integration</a:t>
            </a:r>
          </a:p>
          <a:p>
            <a:pPr marL="800100" lvl="1" indent="-342900" algn="l">
              <a:buFont typeface="Arial" panose="020B0604020202020204" pitchFamily="34" charset="0"/>
              <a:buChar char="•"/>
            </a:pPr>
            <a:endParaRPr lang="en-GB" sz="2200" dirty="0"/>
          </a:p>
        </p:txBody>
      </p:sp>
      <p:pic>
        <p:nvPicPr>
          <p:cNvPr id="5" name="Online Media 4" title="SAHA! Trailer">
            <a:hlinkClick r:id="" action="ppaction://media"/>
            <a:extLst>
              <a:ext uri="{FF2B5EF4-FFF2-40B4-BE49-F238E27FC236}">
                <a16:creationId xmlns:a16="http://schemas.microsoft.com/office/drawing/2014/main" id="{EA113CB6-B821-63A4-7A74-C4898D378B6C}"/>
              </a:ext>
            </a:extLst>
          </p:cNvPr>
          <p:cNvPicPr>
            <a:picLocks noRot="1" noChangeAspect="1"/>
          </p:cNvPicPr>
          <p:nvPr>
            <a:videoFile r:link="rId1"/>
          </p:nvPr>
        </p:nvPicPr>
        <p:blipFill>
          <a:blip r:embed="rId3"/>
          <a:stretch>
            <a:fillRect/>
          </a:stretch>
        </p:blipFill>
        <p:spPr>
          <a:xfrm>
            <a:off x="7707492" y="2768554"/>
            <a:ext cx="4145114" cy="2341989"/>
          </a:xfrm>
          <a:prstGeom prst="rect">
            <a:avLst/>
          </a:prstGeom>
        </p:spPr>
      </p:pic>
      <p:sp>
        <p:nvSpPr>
          <p:cNvPr id="9" name="TextBox 8">
            <a:extLst>
              <a:ext uri="{FF2B5EF4-FFF2-40B4-BE49-F238E27FC236}">
                <a16:creationId xmlns:a16="http://schemas.microsoft.com/office/drawing/2014/main" id="{FF24E1AD-87ED-DAE8-EB45-03F39127C355}"/>
              </a:ext>
            </a:extLst>
          </p:cNvPr>
          <p:cNvSpPr txBox="1"/>
          <p:nvPr/>
        </p:nvSpPr>
        <p:spPr>
          <a:xfrm>
            <a:off x="8197344" y="5237220"/>
            <a:ext cx="6095064" cy="369332"/>
          </a:xfrm>
          <a:prstGeom prst="rect">
            <a:avLst/>
          </a:prstGeom>
          <a:noFill/>
        </p:spPr>
        <p:txBody>
          <a:bodyPr wrap="square">
            <a:spAutoFit/>
          </a:bodyPr>
          <a:lstStyle/>
          <a:p>
            <a:r>
              <a:rPr lang="sv" dirty="0">
                <a:hlinkClick r:id="rId4"/>
              </a:rPr>
              <a:t>https://youtu.be/0fDEMeNtid0</a:t>
            </a:r>
            <a:r>
              <a:rPr lang="sv" dirty="0"/>
              <a:t> </a:t>
            </a:r>
          </a:p>
        </p:txBody>
      </p:sp>
      <p:sp>
        <p:nvSpPr>
          <p:cNvPr id="11" name="TextBox 10">
            <a:extLst>
              <a:ext uri="{FF2B5EF4-FFF2-40B4-BE49-F238E27FC236}">
                <a16:creationId xmlns:a16="http://schemas.microsoft.com/office/drawing/2014/main" id="{FBCCF405-272A-660C-63F0-1066F85B87FF}"/>
              </a:ext>
            </a:extLst>
          </p:cNvPr>
          <p:cNvSpPr txBox="1"/>
          <p:nvPr/>
        </p:nvSpPr>
        <p:spPr>
          <a:xfrm>
            <a:off x="7661484" y="1943663"/>
            <a:ext cx="4145114" cy="646331"/>
          </a:xfrm>
          <a:prstGeom prst="rect">
            <a:avLst/>
          </a:prstGeom>
          <a:noFill/>
        </p:spPr>
        <p:txBody>
          <a:bodyPr wrap="square" rtlCol="0">
            <a:spAutoFit/>
          </a:bodyPr>
          <a:lstStyle/>
          <a:p>
            <a:r>
              <a:rPr lang="sv" b="1" dirty="0">
                <a:highlight>
                  <a:srgbClr val="E6C8C7"/>
                </a:highlight>
              </a:rPr>
              <a:t>SE EN KORT VIDEO</a:t>
            </a:r>
          </a:p>
          <a:p>
            <a:r>
              <a:rPr lang="sv" b="1" dirty="0"/>
              <a:t>AV DERAS INSAMLINGSKAMPANJ</a:t>
            </a:r>
          </a:p>
        </p:txBody>
      </p:sp>
    </p:spTree>
    <p:extLst>
      <p:ext uri="{BB962C8B-B14F-4D97-AF65-F5344CB8AC3E}">
        <p14:creationId xmlns:p14="http://schemas.microsoft.com/office/powerpoint/2010/main" val="5688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D4B9-445F-BDED-0EDF-FB096E803E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92179D-B410-D8EE-BB7C-37967226FACA}"/>
              </a:ext>
            </a:extLst>
          </p:cNvPr>
          <p:cNvSpPr>
            <a:spLocks noGrp="1"/>
          </p:cNvSpPr>
          <p:nvPr>
            <p:ph type="body" sz="quarter" idx="27"/>
          </p:nvPr>
        </p:nvSpPr>
        <p:spPr/>
        <p:txBody>
          <a:bodyPr lIns="91440" tIns="45720" rIns="91440" bIns="45720" anchor="ctr">
            <a:noAutofit/>
          </a:bodyPr>
          <a:lstStyle/>
          <a:p>
            <a:r>
              <a:rPr lang="sv" dirty="0"/>
              <a:t>FALLSTUDIE - </a:t>
            </a:r>
            <a:r>
              <a:rPr lang="sv" dirty="0" err="1"/>
              <a:t>Migrateful</a:t>
            </a:r>
            <a:endParaRPr lang="en-US" dirty="0" err="1"/>
          </a:p>
        </p:txBody>
      </p:sp>
      <p:sp>
        <p:nvSpPr>
          <p:cNvPr id="10" name="TextBox 9">
            <a:extLst>
              <a:ext uri="{FF2B5EF4-FFF2-40B4-BE49-F238E27FC236}">
                <a16:creationId xmlns:a16="http://schemas.microsoft.com/office/drawing/2014/main" id="{980ED266-C13D-BA5A-1175-8CCB4F9DEFAB}"/>
              </a:ext>
            </a:extLst>
          </p:cNvPr>
          <p:cNvSpPr txBox="1"/>
          <p:nvPr/>
        </p:nvSpPr>
        <p:spPr>
          <a:xfrm>
            <a:off x="149234" y="1194891"/>
            <a:ext cx="7620361" cy="5970865"/>
          </a:xfrm>
          <a:prstGeom prst="rect">
            <a:avLst/>
          </a:prstGeom>
          <a:noFill/>
        </p:spPr>
        <p:txBody>
          <a:bodyPr wrap="square">
            <a:spAutoFit/>
          </a:bodyPr>
          <a:lstStyle/>
          <a:p>
            <a:r>
              <a:rPr lang="sv" sz="2400" dirty="0" err="1"/>
              <a:t>Migrateful </a:t>
            </a:r>
            <a:r>
              <a:rPr lang="sv" sz="2400" dirty="0"/>
              <a:t>är ett välkänt socialt företag baserat i London där flykting- och migrantkvinnor (och män) tillsammans håller </a:t>
            </a:r>
            <a:r>
              <a:rPr lang="sv" sz="2400" i="1" dirty="0"/>
              <a:t>matlagningskurser och </a:t>
            </a:r>
            <a:r>
              <a:rPr lang="sv" sz="2400" dirty="0"/>
              <a:t>delar sina traditionella kök med ...</a:t>
            </a:r>
          </a:p>
          <a:p>
            <a:endParaRPr lang="en-GB" sz="2400" b="1" dirty="0"/>
          </a:p>
          <a:p>
            <a:r>
              <a:rPr lang="sv" sz="2400" b="1" dirty="0"/>
              <a:t>Hur migrantkvinnor samarbetar:</a:t>
            </a:r>
            <a:endParaRPr lang="en-GB" sz="2400" dirty="0"/>
          </a:p>
          <a:p>
            <a:pPr marL="342900" indent="-342900">
              <a:buFont typeface="Arial" panose="020B0604020202020204" pitchFamily="34" charset="0"/>
              <a:buChar char="•"/>
            </a:pPr>
            <a:r>
              <a:rPr lang="sv" sz="2400" dirty="0"/>
              <a:t>Små kockteam utformar och undervisar tillsammans i kurser med recept från länder som Iran, Rwanda, Syrien och Colombia.</a:t>
            </a:r>
          </a:p>
          <a:p>
            <a:pPr marL="342900" indent="-342900">
              <a:buFont typeface="Arial" panose="020B0604020202020204" pitchFamily="34" charset="0"/>
              <a:buChar char="•"/>
            </a:pPr>
            <a:r>
              <a:rPr lang="sv" sz="2400" dirty="0"/>
              <a:t>De stöttar varandra under löpande sessioner, en leder matlagningen medan en annan hanterar historieberättande, ingrediensförsörjning och logistik.</a:t>
            </a:r>
          </a:p>
          <a:p>
            <a:pPr marL="342900" indent="-342900">
              <a:buFont typeface="Arial" panose="020B0604020202020204" pitchFamily="34" charset="0"/>
              <a:buChar char="•"/>
            </a:pPr>
            <a:r>
              <a:rPr lang="sv" sz="2400" dirty="0"/>
              <a:t>De delar erfarenheter och marknadsföringsidéer och hjälper varandra att växa och anpassa sig.</a:t>
            </a:r>
          </a:p>
          <a:p>
            <a:endParaRPr lang="en-GB" sz="2400" b="1" dirty="0"/>
          </a:p>
          <a:p>
            <a:pPr lvl="1" algn="l"/>
            <a:endParaRPr lang="en-GB" sz="2200" dirty="0"/>
          </a:p>
        </p:txBody>
      </p:sp>
      <p:pic>
        <p:nvPicPr>
          <p:cNvPr id="7" name="Picture 6">
            <a:extLst>
              <a:ext uri="{FF2B5EF4-FFF2-40B4-BE49-F238E27FC236}">
                <a16:creationId xmlns:a16="http://schemas.microsoft.com/office/drawing/2014/main" id="{921FA931-90E4-557B-445C-575B013B2F77}"/>
              </a:ext>
            </a:extLst>
          </p:cNvPr>
          <p:cNvPicPr>
            <a:picLocks noChangeAspect="1"/>
          </p:cNvPicPr>
          <p:nvPr/>
        </p:nvPicPr>
        <p:blipFill>
          <a:blip r:embed="rId2"/>
          <a:stretch>
            <a:fillRect/>
          </a:stretch>
        </p:blipFill>
        <p:spPr>
          <a:xfrm>
            <a:off x="7809844" y="2187467"/>
            <a:ext cx="4108730" cy="2878197"/>
          </a:xfrm>
          <a:prstGeom prst="rect">
            <a:avLst/>
          </a:prstGeom>
        </p:spPr>
      </p:pic>
      <p:sp>
        <p:nvSpPr>
          <p:cNvPr id="8" name="TextBox 7">
            <a:extLst>
              <a:ext uri="{FF2B5EF4-FFF2-40B4-BE49-F238E27FC236}">
                <a16:creationId xmlns:a16="http://schemas.microsoft.com/office/drawing/2014/main" id="{717DAF00-B312-6FB4-71A0-189BCB5DBE28}"/>
              </a:ext>
            </a:extLst>
          </p:cNvPr>
          <p:cNvSpPr txBox="1"/>
          <p:nvPr/>
        </p:nvSpPr>
        <p:spPr>
          <a:xfrm>
            <a:off x="8891558" y="5120388"/>
            <a:ext cx="3950713" cy="276999"/>
          </a:xfrm>
          <a:prstGeom prst="rect">
            <a:avLst/>
          </a:prstGeom>
          <a:noFill/>
        </p:spPr>
        <p:txBody>
          <a:bodyPr wrap="square" rtlCol="0">
            <a:spAutoFit/>
          </a:bodyPr>
          <a:lstStyle/>
          <a:p>
            <a:r>
              <a:rPr lang="sv" sz="1200" b="1" dirty="0"/>
              <a:t>Skärmdump från </a:t>
            </a:r>
            <a:r>
              <a:rPr lang="sv" sz="1200" b="1" dirty="0" err="1"/>
              <a:t>Migratefuls </a:t>
            </a:r>
            <a:r>
              <a:rPr lang="sv" sz="1200" b="1" dirty="0"/>
              <a:t>webbplats</a:t>
            </a:r>
          </a:p>
        </p:txBody>
      </p:sp>
    </p:spTree>
    <p:extLst>
      <p:ext uri="{BB962C8B-B14F-4D97-AF65-F5344CB8AC3E}">
        <p14:creationId xmlns:p14="http://schemas.microsoft.com/office/powerpoint/2010/main" val="225987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BF5E4-1334-3E0B-6E33-5366FAD1903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9063C8E-249C-832A-FB99-0CDE515EE237}"/>
              </a:ext>
            </a:extLst>
          </p:cNvPr>
          <p:cNvSpPr>
            <a:spLocks noGrp="1"/>
          </p:cNvSpPr>
          <p:nvPr>
            <p:ph type="body" sz="quarter" idx="27"/>
          </p:nvPr>
        </p:nvSpPr>
        <p:spPr/>
        <p:txBody>
          <a:bodyPr lIns="91440" tIns="45720" rIns="91440" bIns="45720" anchor="ctr">
            <a:noAutofit/>
          </a:bodyPr>
          <a:lstStyle/>
          <a:p>
            <a:r>
              <a:rPr lang="sv" dirty="0"/>
              <a:t>FALLSTUDIE - </a:t>
            </a:r>
            <a:r>
              <a:rPr lang="sv" dirty="0" err="1"/>
              <a:t>Migrateful</a:t>
            </a:r>
            <a:endParaRPr lang="en-US" dirty="0" err="1"/>
          </a:p>
        </p:txBody>
      </p:sp>
      <p:sp>
        <p:nvSpPr>
          <p:cNvPr id="10" name="TextBox 9">
            <a:extLst>
              <a:ext uri="{FF2B5EF4-FFF2-40B4-BE49-F238E27FC236}">
                <a16:creationId xmlns:a16="http://schemas.microsoft.com/office/drawing/2014/main" id="{96F69978-BFAC-E784-311A-DCB6B405B01D}"/>
              </a:ext>
            </a:extLst>
          </p:cNvPr>
          <p:cNvSpPr txBox="1"/>
          <p:nvPr/>
        </p:nvSpPr>
        <p:spPr>
          <a:xfrm>
            <a:off x="149235" y="1194891"/>
            <a:ext cx="7261332" cy="4862870"/>
          </a:xfrm>
          <a:prstGeom prst="rect">
            <a:avLst/>
          </a:prstGeom>
          <a:noFill/>
        </p:spPr>
        <p:txBody>
          <a:bodyPr wrap="square">
            <a:spAutoFit/>
          </a:bodyPr>
          <a:lstStyle/>
          <a:p>
            <a:endParaRPr lang="en-GB" sz="2400" b="1" dirty="0"/>
          </a:p>
          <a:p>
            <a:r>
              <a:rPr lang="sv" sz="2400" b="1" dirty="0"/>
              <a:t>Affärspåverkan:</a:t>
            </a:r>
            <a:endParaRPr lang="en-GB" sz="2400" dirty="0"/>
          </a:p>
          <a:p>
            <a:pPr marL="342900" indent="-342900">
              <a:buFont typeface="Arial" panose="020B0604020202020204" pitchFamily="34" charset="0"/>
              <a:buChar char="•"/>
            </a:pPr>
            <a:r>
              <a:rPr lang="sv" sz="2400" dirty="0"/>
              <a:t>Kockar tjänar pengar genom undervisning; vissa arbetar även med catering, privata middagar och receptutveckling.</a:t>
            </a:r>
          </a:p>
          <a:p>
            <a:pPr marL="342900" indent="-342900">
              <a:buFont typeface="Arial" panose="020B0604020202020204" pitchFamily="34" charset="0"/>
              <a:buChar char="•"/>
            </a:pPr>
            <a:r>
              <a:rPr lang="sv" sz="2400" dirty="0"/>
              <a:t>Delad synlighet bygger varumärkesrykte och omvandlar individuell kunskap till ett blomstrande samhällsföretag.</a:t>
            </a:r>
          </a:p>
          <a:p>
            <a:pPr marL="342900" indent="-342900">
              <a:buFont typeface="Arial" panose="020B0604020202020204" pitchFamily="34" charset="0"/>
              <a:buChar char="•"/>
            </a:pPr>
            <a:endParaRPr lang="en-GB" sz="2400" dirty="0"/>
          </a:p>
          <a:p>
            <a:r>
              <a:rPr lang="sv" sz="2400" dirty="0"/>
              <a:t>Ett fascinerande samarbete (det är ett socialt företag och en välgörenhetsorganisation), kolla in</a:t>
            </a:r>
          </a:p>
          <a:p>
            <a:r>
              <a:rPr lang="sv" sz="2400" dirty="0"/>
              <a:t>Teamet </a:t>
            </a:r>
            <a:r>
              <a:rPr lang="sv" sz="2400" dirty="0">
                <a:hlinkClick r:id="rId2"/>
              </a:rPr>
              <a:t>| </a:t>
            </a:r>
            <a:r>
              <a:rPr lang="sv" sz="2400" dirty="0" err="1">
                <a:hlinkClick r:id="rId2"/>
              </a:rPr>
              <a:t>Migrerande</a:t>
            </a:r>
            <a:endParaRPr lang="en-GB" sz="2400" dirty="0"/>
          </a:p>
          <a:p>
            <a:r>
              <a:rPr lang="sv" sz="2400" dirty="0">
                <a:hlinkClick r:id="rId3"/>
              </a:rPr>
              <a:t>Bli en </a:t>
            </a:r>
            <a:r>
              <a:rPr lang="sv" sz="2400" dirty="0" err="1">
                <a:hlinkClick r:id="rId3"/>
              </a:rPr>
              <a:t>migrerande </a:t>
            </a:r>
            <a:r>
              <a:rPr lang="sv" sz="2400" dirty="0">
                <a:hlinkClick r:id="rId3"/>
              </a:rPr>
              <a:t>kock | </a:t>
            </a:r>
            <a:r>
              <a:rPr lang="sv" sz="2400" dirty="0" err="1">
                <a:hlinkClick r:id="rId3"/>
              </a:rPr>
              <a:t>Migrerande</a:t>
            </a:r>
            <a:r>
              <a:rPr lang="sv" sz="2400" dirty="0"/>
              <a:t> </a:t>
            </a:r>
            <a:endParaRPr lang="en-GB" sz="2400" dirty="0"/>
          </a:p>
          <a:p>
            <a:pPr marL="800100" lvl="1" indent="-342900" algn="l">
              <a:buFont typeface="Arial" panose="020B0604020202020204" pitchFamily="34" charset="0"/>
              <a:buChar char="•"/>
            </a:pPr>
            <a:endParaRPr lang="en-GB" sz="2200" dirty="0"/>
          </a:p>
        </p:txBody>
      </p:sp>
      <p:pic>
        <p:nvPicPr>
          <p:cNvPr id="3" name="Picture 2">
            <a:extLst>
              <a:ext uri="{FF2B5EF4-FFF2-40B4-BE49-F238E27FC236}">
                <a16:creationId xmlns:a16="http://schemas.microsoft.com/office/drawing/2014/main" id="{48601186-371F-9F6F-6DD7-3BB3725196C5}"/>
              </a:ext>
            </a:extLst>
          </p:cNvPr>
          <p:cNvPicPr>
            <a:picLocks noChangeAspect="1"/>
          </p:cNvPicPr>
          <p:nvPr/>
        </p:nvPicPr>
        <p:blipFill>
          <a:blip r:embed="rId4"/>
          <a:stretch>
            <a:fillRect/>
          </a:stretch>
        </p:blipFill>
        <p:spPr>
          <a:xfrm>
            <a:off x="7632253" y="2030753"/>
            <a:ext cx="4082446" cy="2705807"/>
          </a:xfrm>
          <a:prstGeom prst="rect">
            <a:avLst/>
          </a:prstGeom>
        </p:spPr>
      </p:pic>
      <p:sp>
        <p:nvSpPr>
          <p:cNvPr id="7" name="TextBox 6">
            <a:extLst>
              <a:ext uri="{FF2B5EF4-FFF2-40B4-BE49-F238E27FC236}">
                <a16:creationId xmlns:a16="http://schemas.microsoft.com/office/drawing/2014/main" id="{86BC7281-37DE-CE32-D72A-A4BFFCF0C480}"/>
              </a:ext>
            </a:extLst>
          </p:cNvPr>
          <p:cNvSpPr txBox="1"/>
          <p:nvPr/>
        </p:nvSpPr>
        <p:spPr>
          <a:xfrm>
            <a:off x="7707887" y="4874930"/>
            <a:ext cx="3950713" cy="276999"/>
          </a:xfrm>
          <a:prstGeom prst="rect">
            <a:avLst/>
          </a:prstGeom>
          <a:noFill/>
        </p:spPr>
        <p:txBody>
          <a:bodyPr wrap="square" rtlCol="0">
            <a:spAutoFit/>
          </a:bodyPr>
          <a:lstStyle/>
          <a:p>
            <a:r>
              <a:rPr lang="sv" sz="1200" b="1" dirty="0"/>
              <a:t>Foto från </a:t>
            </a:r>
            <a:r>
              <a:rPr lang="sv" sz="1200" b="1" dirty="0" err="1"/>
              <a:t>Migratefuls </a:t>
            </a:r>
            <a:r>
              <a:rPr lang="sv" sz="1200" b="1" dirty="0"/>
              <a:t>webbplats</a:t>
            </a:r>
          </a:p>
        </p:txBody>
      </p:sp>
    </p:spTree>
    <p:extLst>
      <p:ext uri="{BB962C8B-B14F-4D97-AF65-F5344CB8AC3E}">
        <p14:creationId xmlns:p14="http://schemas.microsoft.com/office/powerpoint/2010/main" val="82248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30" y="1684463"/>
            <a:ext cx="5977314" cy="3681167"/>
          </a:xfrm>
        </p:spPr>
        <p:txBody>
          <a:bodyPr>
            <a:normAutofit/>
          </a:bodyPr>
          <a:lstStyle/>
          <a:p>
            <a:r>
              <a:rPr lang="sv" dirty="0"/>
              <a:t>HUR SAMARBETE KOMMER ATT HJÄLPA DITT NYA LIVSMEDELSFÖRETAG</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02</a:t>
            </a:r>
          </a:p>
        </p:txBody>
      </p:sp>
    </p:spTree>
    <p:extLst>
      <p:ext uri="{BB962C8B-B14F-4D97-AF65-F5344CB8AC3E}">
        <p14:creationId xmlns:p14="http://schemas.microsoft.com/office/powerpoint/2010/main" val="323555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A1D7C5-5485-202C-D444-41ADEDF2D334}"/>
              </a:ext>
            </a:extLst>
          </p:cNvPr>
          <p:cNvGrpSpPr/>
          <p:nvPr/>
        </p:nvGrpSpPr>
        <p:grpSpPr>
          <a:xfrm>
            <a:off x="8314266" y="4092481"/>
            <a:ext cx="2808288" cy="1960563"/>
            <a:chOff x="9078913" y="2575748"/>
            <a:chExt cx="2808288" cy="1960563"/>
          </a:xfrm>
        </p:grpSpPr>
        <p:pic>
          <p:nvPicPr>
            <p:cNvPr id="3" name="Picture 2" descr="A picture containing graphical user interface&#10;&#10;Description automatically generated">
              <a:extLst>
                <a:ext uri="{FF2B5EF4-FFF2-40B4-BE49-F238E27FC236}">
                  <a16:creationId xmlns:a16="http://schemas.microsoft.com/office/drawing/2014/main" id="{23BA243E-0FBD-E927-566F-0D56C8B032D3}"/>
                </a:ext>
              </a:extLst>
            </p:cNvPr>
            <p:cNvPicPr>
              <a:picLocks noChangeAspect="1"/>
            </p:cNvPicPr>
            <p:nvPr/>
          </p:nvPicPr>
          <p:blipFill>
            <a:blip r:embed="rId2"/>
            <a:stretch>
              <a:fillRect/>
            </a:stretch>
          </p:blipFill>
          <p:spPr>
            <a:xfrm>
              <a:off x="9078913" y="2575748"/>
              <a:ext cx="2808288" cy="1960563"/>
            </a:xfrm>
            <a:prstGeom prst="rect">
              <a:avLst/>
            </a:prstGeom>
          </p:spPr>
        </p:pic>
        <p:pic>
          <p:nvPicPr>
            <p:cNvPr id="5" name="Picture 4" descr="Icon&#10;&#10;Description automatically generated">
              <a:extLst>
                <a:ext uri="{FF2B5EF4-FFF2-40B4-BE49-F238E27FC236}">
                  <a16:creationId xmlns:a16="http://schemas.microsoft.com/office/drawing/2014/main" id="{39EC111B-C73E-581B-8CBA-063790D61274}"/>
                </a:ext>
              </a:extLst>
            </p:cNvPr>
            <p:cNvPicPr>
              <a:picLocks noChangeAspect="1"/>
            </p:cNvPicPr>
            <p:nvPr/>
          </p:nvPicPr>
          <p:blipFill>
            <a:blip r:embed="rId3"/>
            <a:stretch>
              <a:fillRect/>
            </a:stretch>
          </p:blipFill>
          <p:spPr>
            <a:xfrm>
              <a:off x="9548273" y="3525344"/>
              <a:ext cx="198028" cy="215968"/>
            </a:xfrm>
            <a:prstGeom prst="rect">
              <a:avLst/>
            </a:prstGeom>
          </p:spPr>
        </p:pic>
      </p:grpSp>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6 SÄTT SOM SAMARBETE HJÄLPER DITT FÖRETAG</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p:txBody>
          <a:bodyPr/>
          <a:lstStyle/>
          <a:p>
            <a:r>
              <a:rPr lang="sv" sz="2400" b="1" i="1" dirty="0">
                <a:solidFill>
                  <a:srgbClr val="94C7B0"/>
                </a:solidFill>
              </a:rPr>
              <a:t>De kontakter du skapar med andra och de olika sätt ni samarbetar på kommer att hjälpa dig att utveckla ditt företag till nya nivåer. Det finns</a:t>
            </a:r>
            <a:endParaRPr lang="en-US" dirty="0"/>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670926" y="2396118"/>
            <a:ext cx="7592852" cy="3183467"/>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AutoNum type="arabicPeriod"/>
            </a:pPr>
            <a:r>
              <a:rPr lang="sv" sz="2400" b="1" dirty="0">
                <a:solidFill>
                  <a:srgbClr val="B6D1E1"/>
                </a:solidFill>
              </a:rPr>
              <a:t>Samarbete kommer att inspirera dig</a:t>
            </a:r>
          </a:p>
          <a:p>
            <a:pPr marL="457200" indent="-457200">
              <a:buAutoNum type="arabicPeriod"/>
            </a:pPr>
            <a:endParaRPr lang="en-US" b="1" dirty="0"/>
          </a:p>
          <a:p>
            <a:r>
              <a:rPr lang="sv" dirty="0"/>
              <a:t>Att driva ett livsmedelsföretag kan snabbt bli rutin, särskilt när man arbetar på egen hand. Men att få kontakt med andra ger ny energi och kreativa idéer.</a:t>
            </a:r>
          </a:p>
          <a:p>
            <a:endParaRPr lang="en-GB" dirty="0"/>
          </a:p>
          <a:p>
            <a:r>
              <a:rPr lang="sv" dirty="0"/>
              <a:t>Att prata med en annan kvinna om hur hon tillagar eller säljer sin mat kan visa dig ett bättre, snabbare eller vackrare sätt att göra det på.</a:t>
            </a:r>
          </a:p>
          <a:p>
            <a:endParaRPr lang="en-GB" dirty="0"/>
          </a:p>
          <a:p>
            <a:r>
              <a:rPr lang="sv" dirty="0"/>
              <a:t>Att dela din berättelse kan hjälpa någon annan och att höra deras kan återuppväcka din egen motivation. Inspiration kommer från att dela utrymme, dela berättelser och se att du inte är ensam.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3515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6 SÄTT SOM SAMARBETE HJÄLPER DITT FÖRETAG</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7726865" cy="4672013"/>
          </a:xfrm>
        </p:spPr>
        <p:txBody>
          <a:bodyPr/>
          <a:lstStyle/>
          <a:p>
            <a:r>
              <a:rPr lang="sv" sz="2400" b="1" dirty="0">
                <a:solidFill>
                  <a:srgbClr val="B6D1E1"/>
                </a:solidFill>
              </a:rPr>
              <a:t>2. Samarbete hjälper dig att utöka ditt nätverk</a:t>
            </a:r>
          </a:p>
          <a:p>
            <a:endParaRPr lang="en-US" b="1" dirty="0"/>
          </a:p>
          <a:p>
            <a:r>
              <a:rPr lang="sv" dirty="0"/>
              <a:t>Att få ett företag att växa kräver mer än god mat – det kräver kontakter. Men detta kan vara mer utmanande. Att vara framgångsrik i affärer kräver att du konsekvent knyter kontakter och bildar allianser. Men gör det naturligt, varje gång du deltar i en gemensam utbildning, ett evenemang eller en kökssession möter du människor som kan hjälpa dig att gå framåt.</a:t>
            </a:r>
          </a:p>
          <a:p>
            <a:endParaRPr lang="en-GB" dirty="0"/>
          </a:p>
          <a:p>
            <a:r>
              <a:rPr lang="sv" dirty="0"/>
              <a:t>Framgångsrika entreprenörer har ett gemensamt intresse av att träffa nya människor och bygga upp en lista med kontakter och kollegor. Muntliga rekommendationer, gemensamma leverantörer eller kundintroduktioner kommer ofta inifrån ditt nätverk. För migrantkvinnor gör samarbete det lättare att bygga relationer som öppnar nya dörrar.</a:t>
            </a:r>
          </a:p>
          <a:p>
            <a:endParaRPr lang="en-GB" dirty="0"/>
          </a:p>
        </p:txBody>
      </p:sp>
      <p:grpSp>
        <p:nvGrpSpPr>
          <p:cNvPr id="4" name="Group 3">
            <a:extLst>
              <a:ext uri="{FF2B5EF4-FFF2-40B4-BE49-F238E27FC236}">
                <a16:creationId xmlns:a16="http://schemas.microsoft.com/office/drawing/2014/main" id="{BEE84A1D-3BB4-2305-87E4-E9AC8031EC89}"/>
              </a:ext>
            </a:extLst>
          </p:cNvPr>
          <p:cNvGrpSpPr/>
          <p:nvPr/>
        </p:nvGrpSpPr>
        <p:grpSpPr>
          <a:xfrm>
            <a:off x="8805003" y="3403204"/>
            <a:ext cx="2519459" cy="2081567"/>
            <a:chOff x="9282256" y="2040688"/>
            <a:chExt cx="2519459" cy="2081567"/>
          </a:xfrm>
        </p:grpSpPr>
        <p:pic>
          <p:nvPicPr>
            <p:cNvPr id="6" name="Picture 5" descr="A picture containing text, vector graphics&#10;&#10;Description automatically generated">
              <a:extLst>
                <a:ext uri="{FF2B5EF4-FFF2-40B4-BE49-F238E27FC236}">
                  <a16:creationId xmlns:a16="http://schemas.microsoft.com/office/drawing/2014/main" id="{C580D5DC-EF98-3C1E-5260-57320BCA5647}"/>
                </a:ext>
              </a:extLst>
            </p:cNvPr>
            <p:cNvPicPr>
              <a:picLocks noChangeAspect="1"/>
            </p:cNvPicPr>
            <p:nvPr/>
          </p:nvPicPr>
          <p:blipFill>
            <a:blip r:embed="rId2"/>
            <a:stretch>
              <a:fillRect/>
            </a:stretch>
          </p:blipFill>
          <p:spPr>
            <a:xfrm>
              <a:off x="9282256" y="2040688"/>
              <a:ext cx="2414740" cy="2081567"/>
            </a:xfrm>
            <a:prstGeom prst="rect">
              <a:avLst/>
            </a:prstGeom>
          </p:spPr>
        </p:pic>
        <p:pic>
          <p:nvPicPr>
            <p:cNvPr id="8" name="Picture 7" descr="Icon&#10;&#10;Description automatically generated">
              <a:extLst>
                <a:ext uri="{FF2B5EF4-FFF2-40B4-BE49-F238E27FC236}">
                  <a16:creationId xmlns:a16="http://schemas.microsoft.com/office/drawing/2014/main" id="{22CF0C2E-A5A2-E1AA-010F-B67A4999CF2B}"/>
                </a:ext>
              </a:extLst>
            </p:cNvPr>
            <p:cNvPicPr>
              <a:picLocks noChangeAspect="1"/>
            </p:cNvPicPr>
            <p:nvPr/>
          </p:nvPicPr>
          <p:blipFill>
            <a:blip r:embed="rId3"/>
            <a:stretch>
              <a:fillRect/>
            </a:stretch>
          </p:blipFill>
          <p:spPr>
            <a:xfrm rot="20513963">
              <a:off x="9494683" y="2987120"/>
              <a:ext cx="211128" cy="230255"/>
            </a:xfrm>
            <a:prstGeom prst="rect">
              <a:avLst/>
            </a:prstGeom>
          </p:spPr>
        </p:pic>
        <p:pic>
          <p:nvPicPr>
            <p:cNvPr id="10" name="Picture 9" descr="Icon&#10;&#10;Description automatically generated">
              <a:extLst>
                <a:ext uri="{FF2B5EF4-FFF2-40B4-BE49-F238E27FC236}">
                  <a16:creationId xmlns:a16="http://schemas.microsoft.com/office/drawing/2014/main" id="{46C2E8EC-D60C-9651-A6ED-C5F42A1E870B}"/>
                </a:ext>
              </a:extLst>
            </p:cNvPr>
            <p:cNvPicPr>
              <a:picLocks noChangeAspect="1"/>
            </p:cNvPicPr>
            <p:nvPr/>
          </p:nvPicPr>
          <p:blipFill>
            <a:blip r:embed="rId3"/>
            <a:stretch>
              <a:fillRect/>
            </a:stretch>
          </p:blipFill>
          <p:spPr>
            <a:xfrm rot="1086037" flipH="1">
              <a:off x="11590587" y="2879728"/>
              <a:ext cx="211128" cy="230255"/>
            </a:xfrm>
            <a:prstGeom prst="rect">
              <a:avLst/>
            </a:prstGeom>
          </p:spPr>
        </p:pic>
      </p:grpSp>
    </p:spTree>
    <p:extLst>
      <p:ext uri="{BB962C8B-B14F-4D97-AF65-F5344CB8AC3E}">
        <p14:creationId xmlns:p14="http://schemas.microsoft.com/office/powerpoint/2010/main" val="22401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6 SÄTT SOM SAMARBETE HJÄLPER DITT FÖRETAG</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6628611" cy="4672013"/>
          </a:xfrm>
        </p:spPr>
        <p:txBody>
          <a:bodyPr/>
          <a:lstStyle/>
          <a:p>
            <a:r>
              <a:rPr lang="sv" sz="2400" b="1" dirty="0"/>
              <a:t>3. Samarbete är lärorikt</a:t>
            </a:r>
          </a:p>
          <a:p>
            <a:endParaRPr lang="en-US" b="1" dirty="0"/>
          </a:p>
          <a:p>
            <a:r>
              <a:rPr lang="sv" dirty="0"/>
              <a:t>En av de största fördelarna med samarbete är möjligheten till lärande. Faktum är att varje interaktion du har med någon utanför din närmaste krets kan lära dig något värdefullt.</a:t>
            </a:r>
          </a:p>
          <a:p>
            <a:endParaRPr lang="en-US" dirty="0"/>
          </a:p>
          <a:p>
            <a:r>
              <a:rPr lang="sv" dirty="0"/>
              <a:t>Att samarbeta med andra innebär att lära sig av deras styrkor, deras misstag och deras erfarenheter, till exempel att lära sig ett snabbare sätt att kostnadsberäkna din meny, eller en smart strategi för att hantera livsmedelsinspektörer.</a:t>
            </a:r>
            <a:endParaRPr lang="en-US" dirty="0"/>
          </a:p>
        </p:txBody>
      </p:sp>
      <p:pic>
        <p:nvPicPr>
          <p:cNvPr id="2" name="Picture 1" descr="Icon&#10;&#10;Description automatically generated with medium confidence">
            <a:extLst>
              <a:ext uri="{FF2B5EF4-FFF2-40B4-BE49-F238E27FC236}">
                <a16:creationId xmlns:a16="http://schemas.microsoft.com/office/drawing/2014/main" id="{EA8F99F0-3E67-90D2-D51A-6E1247458DBD}"/>
              </a:ext>
            </a:extLst>
          </p:cNvPr>
          <p:cNvPicPr>
            <a:picLocks noChangeAspect="1"/>
          </p:cNvPicPr>
          <p:nvPr/>
        </p:nvPicPr>
        <p:blipFill>
          <a:blip r:embed="rId2"/>
          <a:stretch>
            <a:fillRect/>
          </a:stretch>
        </p:blipFill>
        <p:spPr>
          <a:xfrm>
            <a:off x="8170219" y="3029968"/>
            <a:ext cx="3157958" cy="1495657"/>
          </a:xfrm>
          <a:prstGeom prst="rect">
            <a:avLst/>
          </a:prstGeom>
        </p:spPr>
      </p:pic>
    </p:spTree>
    <p:extLst>
      <p:ext uri="{BB962C8B-B14F-4D97-AF65-F5344CB8AC3E}">
        <p14:creationId xmlns:p14="http://schemas.microsoft.com/office/powerpoint/2010/main" val="227412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6 SÄTT SOM SAMARBETE HJÄLPER DITT FÖRETAG</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480296" y="1296218"/>
            <a:ext cx="7233200" cy="4672013"/>
          </a:xfrm>
        </p:spPr>
        <p:txBody>
          <a:bodyPr lIns="91440" tIns="45720" rIns="91440" bIns="45720" anchor="t">
            <a:noAutofit/>
          </a:bodyPr>
          <a:lstStyle/>
          <a:p>
            <a:r>
              <a:rPr lang="sv" sz="2400" b="1" dirty="0"/>
              <a:t>4. Samarbete kan hjälpa dig att spara pengar</a:t>
            </a:r>
          </a:p>
          <a:p>
            <a:r>
              <a:rPr lang="sv" dirty="0"/>
              <a:t>Att arbeta ensam innebär att betala för allt själv: tid, utrymme och förnödenheter. Samarbete gör det möjligt för människor att dela kök, verktyg, transporter eller till och med marknadsstånd, vilket minskar pressen på en enskild person.</a:t>
            </a:r>
            <a:endParaRPr lang="sv">
              <a:ea typeface="Calibri"/>
              <a:cs typeface="Calibri"/>
            </a:endParaRPr>
          </a:p>
          <a:p>
            <a:endParaRPr lang="en-GB" dirty="0"/>
          </a:p>
          <a:p>
            <a:r>
              <a:rPr lang="sv" dirty="0"/>
              <a:t>Det låter dig också dela upp uppgifter, t.ex. en person hanterar beställningar, en annan lagar mat och en annan marknadsför.</a:t>
            </a:r>
          </a:p>
          <a:p>
            <a:endParaRPr lang="en-GB" dirty="0"/>
          </a:p>
          <a:p>
            <a:r>
              <a:rPr lang="sv" dirty="0"/>
              <a:t>Till exempel:</a:t>
            </a:r>
            <a:endParaRPr lang="sv" dirty="0">
              <a:ea typeface="Calibri"/>
              <a:cs typeface="Calibri"/>
            </a:endParaRPr>
          </a:p>
          <a:p>
            <a:r>
              <a:rPr lang="sv" dirty="0"/>
              <a:t>Om du samarbetar med ett annat företag genom att dela marknadsföringskostnaderna kan du fördubbla din budget! Du kan dela en mässmonter med en kompletterande partner och sedan marknadsföra deras deltagande tillsammans. Detta kan locka fler kunder och förbättra besökarnas upplevelse i din monter.</a:t>
            </a:r>
          </a:p>
          <a:p>
            <a:endParaRPr lang="en-US" dirty="0"/>
          </a:p>
          <a:p>
            <a:endParaRPr lang="en-US" dirty="0"/>
          </a:p>
        </p:txBody>
      </p:sp>
      <p:grpSp>
        <p:nvGrpSpPr>
          <p:cNvPr id="3" name="Group 2">
            <a:extLst>
              <a:ext uri="{FF2B5EF4-FFF2-40B4-BE49-F238E27FC236}">
                <a16:creationId xmlns:a16="http://schemas.microsoft.com/office/drawing/2014/main" id="{45EEE707-2FD6-FE2F-5454-098BC7F25FD1}"/>
              </a:ext>
            </a:extLst>
          </p:cNvPr>
          <p:cNvGrpSpPr/>
          <p:nvPr/>
        </p:nvGrpSpPr>
        <p:grpSpPr>
          <a:xfrm>
            <a:off x="7904480" y="2388420"/>
            <a:ext cx="3936365" cy="2773485"/>
            <a:chOff x="8575675" y="2358219"/>
            <a:chExt cx="3311525" cy="1944688"/>
          </a:xfrm>
        </p:grpSpPr>
        <p:pic>
          <p:nvPicPr>
            <p:cNvPr id="4" name="Picture 3" descr="Icon&#10;&#10;Description automatically generated">
              <a:extLst>
                <a:ext uri="{FF2B5EF4-FFF2-40B4-BE49-F238E27FC236}">
                  <a16:creationId xmlns:a16="http://schemas.microsoft.com/office/drawing/2014/main" id="{35251D9E-D4A5-1E09-4818-C5680455D3C6}"/>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5" name="Picture 4" descr="Icon&#10;&#10;Description automatically generated">
              <a:extLst>
                <a:ext uri="{FF2B5EF4-FFF2-40B4-BE49-F238E27FC236}">
                  <a16:creationId xmlns:a16="http://schemas.microsoft.com/office/drawing/2014/main" id="{D6F924E3-A8C7-9C21-B569-83C357E43CB6}"/>
                </a:ext>
              </a:extLst>
            </p:cNvPr>
            <p:cNvPicPr>
              <a:picLocks noChangeAspect="1"/>
            </p:cNvPicPr>
            <p:nvPr/>
          </p:nvPicPr>
          <p:blipFill>
            <a:blip r:embed="rId3"/>
            <a:stretch>
              <a:fillRect/>
            </a:stretch>
          </p:blipFill>
          <p:spPr>
            <a:xfrm>
              <a:off x="9326880" y="3330562"/>
              <a:ext cx="309245" cy="337260"/>
            </a:xfrm>
            <a:prstGeom prst="rect">
              <a:avLst/>
            </a:prstGeom>
          </p:spPr>
        </p:pic>
      </p:grpSp>
    </p:spTree>
    <p:extLst>
      <p:ext uri="{BB962C8B-B14F-4D97-AF65-F5344CB8AC3E}">
        <p14:creationId xmlns:p14="http://schemas.microsoft.com/office/powerpoint/2010/main" val="38532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51A461-4813-6B14-EF8A-9D460210B74B}"/>
              </a:ext>
            </a:extLst>
          </p:cNvPr>
          <p:cNvSpPr>
            <a:spLocks noGrp="1"/>
          </p:cNvSpPr>
          <p:nvPr>
            <p:ph type="body" sz="quarter" idx="29"/>
          </p:nvPr>
        </p:nvSpPr>
        <p:spPr>
          <a:xfrm>
            <a:off x="1295260" y="1737064"/>
            <a:ext cx="700387" cy="340283"/>
          </a:xfrm>
        </p:spPr>
        <p:txBody>
          <a:bodyPr/>
          <a:lstStyle/>
          <a:p>
            <a:pPr algn="l"/>
            <a:r>
              <a:rPr lang="sv" dirty="0"/>
              <a:t>01</a:t>
            </a:r>
          </a:p>
        </p:txBody>
      </p:sp>
      <p:sp>
        <p:nvSpPr>
          <p:cNvPr id="9" name="Text Placeholder 8">
            <a:extLst>
              <a:ext uri="{FF2B5EF4-FFF2-40B4-BE49-F238E27FC236}">
                <a16:creationId xmlns:a16="http://schemas.microsoft.com/office/drawing/2014/main" id="{24865BFA-128A-D79C-949E-52C09AAEF1E3}"/>
              </a:ext>
            </a:extLst>
          </p:cNvPr>
          <p:cNvSpPr>
            <a:spLocks noGrp="1"/>
          </p:cNvSpPr>
          <p:nvPr>
            <p:ph type="body" sz="quarter" idx="30"/>
          </p:nvPr>
        </p:nvSpPr>
        <p:spPr>
          <a:xfrm>
            <a:off x="1995647" y="1771267"/>
            <a:ext cx="9252000" cy="340283"/>
          </a:xfrm>
        </p:spPr>
        <p:txBody>
          <a:bodyPr/>
          <a:lstStyle/>
          <a:p>
            <a:pPr>
              <a:tabLst>
                <a:tab pos="8577263" algn="l"/>
              </a:tabLst>
            </a:pPr>
            <a:r>
              <a:rPr lang="sv" sz="2400" b="0" i="0" dirty="0">
                <a:solidFill>
                  <a:srgbClr val="382B1B"/>
                </a:solidFill>
                <a:effectLst/>
              </a:rPr>
              <a:t>Vad är samarbete och varför är det viktigt?</a:t>
            </a:r>
            <a:endParaRPr lang="en-US" dirty="0"/>
          </a:p>
        </p:txBody>
      </p:sp>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251905" y="2264420"/>
            <a:ext cx="700387" cy="340283"/>
          </a:xfrm>
        </p:spPr>
        <p:txBody>
          <a:bodyPr/>
          <a:lstStyle/>
          <a:p>
            <a:pPr algn="l"/>
            <a:r>
              <a:rPr lang="sv" dirty="0"/>
              <a:t>02</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995647" y="2331195"/>
            <a:ext cx="9252000" cy="340283"/>
          </a:xfrm>
        </p:spPr>
        <p:txBody>
          <a:bodyPr/>
          <a:lstStyle/>
          <a:p>
            <a:pPr>
              <a:tabLst>
                <a:tab pos="8577263" algn="l"/>
              </a:tabLst>
            </a:pPr>
            <a:r>
              <a:rPr lang="sv" sz="2400" b="0" i="0" dirty="0">
                <a:solidFill>
                  <a:srgbClr val="382B1B"/>
                </a:solidFill>
                <a:effectLst/>
              </a:rPr>
              <a:t>Hur samarbete kan hjälpa ditt </a:t>
            </a:r>
            <a:r>
              <a:rPr lang="sv" sz="2400" dirty="0"/>
              <a:t>nya </a:t>
            </a:r>
            <a:r>
              <a:rPr lang="sv" sz="2400" b="0" i="0" dirty="0">
                <a:solidFill>
                  <a:srgbClr val="382B1B"/>
                </a:solidFill>
                <a:effectLst/>
              </a:rPr>
              <a:t>livsmedelsföretag</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251905" y="2779165"/>
            <a:ext cx="700387" cy="340283"/>
          </a:xfrm>
        </p:spPr>
        <p:txBody>
          <a:bodyPr/>
          <a:lstStyle/>
          <a:p>
            <a:pPr algn="l"/>
            <a:r>
              <a:rPr lang="sv" dirty="0"/>
              <a:t>03</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995647" y="2816040"/>
            <a:ext cx="9252000" cy="340283"/>
          </a:xfrm>
        </p:spPr>
        <p:txBody>
          <a:bodyPr/>
          <a:lstStyle/>
          <a:p>
            <a:pPr>
              <a:tabLst>
                <a:tab pos="8577263" algn="l"/>
              </a:tabLst>
            </a:pPr>
            <a:r>
              <a:rPr lang="sv" sz="2400" dirty="0">
                <a:solidFill>
                  <a:srgbClr val="382B1B"/>
                </a:solidFill>
              </a:rPr>
              <a:t>Hur man blir en bra samarbetspartner i 6 </a:t>
            </a:r>
            <a:r>
              <a:rPr lang="sv" sz="2400" dirty="0"/>
              <a:t>steg</a:t>
            </a:r>
            <a:r>
              <a:rPr lang="sv" sz="2400" dirty="0">
                <a:solidFill>
                  <a:srgbClr val="382B1B"/>
                </a:solidFill>
              </a:rPr>
              <a:t> </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251905" y="3902397"/>
            <a:ext cx="700387" cy="340283"/>
          </a:xfrm>
        </p:spPr>
        <p:txBody>
          <a:bodyPr/>
          <a:lstStyle/>
          <a:p>
            <a:pPr algn="l"/>
            <a:r>
              <a:rPr lang="sv" dirty="0"/>
              <a:t>05</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995647" y="3316162"/>
            <a:ext cx="9252000" cy="340283"/>
          </a:xfrm>
        </p:spPr>
        <p:txBody>
          <a:bodyPr/>
          <a:lstStyle/>
          <a:p>
            <a:pPr>
              <a:tabLst>
                <a:tab pos="8577263" algn="l"/>
              </a:tabLst>
            </a:pPr>
            <a:r>
              <a:rPr lang="sv" sz="2400" b="0" i="0" dirty="0">
                <a:solidFill>
                  <a:srgbClr val="382B1B"/>
                </a:solidFill>
                <a:effectLst/>
              </a:rPr>
              <a:t>Att hitta personer att samarbeta med</a:t>
            </a:r>
            <a:endParaRPr lang="en-US" dirty="0"/>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sv" dirty="0"/>
              <a:t>Innehåll</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251905" y="3340781"/>
            <a:ext cx="700387" cy="340283"/>
          </a:xfrm>
        </p:spPr>
        <p:txBody>
          <a:bodyPr/>
          <a:lstStyle/>
          <a:p>
            <a:pPr algn="l"/>
            <a:r>
              <a:rPr lang="sv" dirty="0"/>
              <a:t>04</a:t>
            </a:r>
          </a:p>
        </p:txBody>
      </p:sp>
      <p:sp>
        <p:nvSpPr>
          <p:cNvPr id="18" name="Text Placeholder 17">
            <a:extLst>
              <a:ext uri="{FF2B5EF4-FFF2-40B4-BE49-F238E27FC236}">
                <a16:creationId xmlns:a16="http://schemas.microsoft.com/office/drawing/2014/main" id="{7A1E4365-7E61-1912-1950-ABBFAFB9FE9B}"/>
              </a:ext>
            </a:extLst>
          </p:cNvPr>
          <p:cNvSpPr>
            <a:spLocks noGrp="1"/>
          </p:cNvSpPr>
          <p:nvPr>
            <p:ph type="body" sz="quarter" idx="39"/>
          </p:nvPr>
        </p:nvSpPr>
        <p:spPr>
          <a:xfrm>
            <a:off x="1251904" y="4437945"/>
            <a:ext cx="700387" cy="340283"/>
          </a:xfrm>
        </p:spPr>
        <p:txBody>
          <a:bodyPr/>
          <a:lstStyle/>
          <a:p>
            <a:pPr algn="l"/>
            <a:r>
              <a:rPr lang="sv" dirty="0"/>
              <a:t>06</a:t>
            </a:r>
          </a:p>
        </p:txBody>
      </p:sp>
      <p:sp>
        <p:nvSpPr>
          <p:cNvPr id="19" name="Text Placeholder 18">
            <a:extLst>
              <a:ext uri="{FF2B5EF4-FFF2-40B4-BE49-F238E27FC236}">
                <a16:creationId xmlns:a16="http://schemas.microsoft.com/office/drawing/2014/main" id="{6FA4C262-2959-D588-EF5D-50169B243410}"/>
              </a:ext>
            </a:extLst>
          </p:cNvPr>
          <p:cNvSpPr>
            <a:spLocks noGrp="1"/>
          </p:cNvSpPr>
          <p:nvPr>
            <p:ph type="body" sz="quarter" idx="40"/>
          </p:nvPr>
        </p:nvSpPr>
        <p:spPr>
          <a:xfrm>
            <a:off x="1995647" y="3864630"/>
            <a:ext cx="9252000" cy="340283"/>
          </a:xfrm>
        </p:spPr>
        <p:txBody>
          <a:bodyPr/>
          <a:lstStyle/>
          <a:p>
            <a:pPr>
              <a:tabLst>
                <a:tab pos="8577263" algn="l"/>
              </a:tabLst>
            </a:pPr>
            <a:r>
              <a:rPr lang="sv" sz="2400" dirty="0">
                <a:solidFill>
                  <a:srgbClr val="382B1B"/>
                </a:solidFill>
              </a:rPr>
              <a:t>Tips och verktyg för framgångsrika samarbeten</a:t>
            </a:r>
            <a:endParaRPr lang="en-US" dirty="0"/>
          </a:p>
        </p:txBody>
      </p:sp>
      <p:sp>
        <p:nvSpPr>
          <p:cNvPr id="21" name="Text Placeholder 20">
            <a:extLst>
              <a:ext uri="{FF2B5EF4-FFF2-40B4-BE49-F238E27FC236}">
                <a16:creationId xmlns:a16="http://schemas.microsoft.com/office/drawing/2014/main" id="{AA65A630-4AC6-486D-08D3-E3E3E20E387C}"/>
              </a:ext>
            </a:extLst>
          </p:cNvPr>
          <p:cNvSpPr>
            <a:spLocks noGrp="1"/>
          </p:cNvSpPr>
          <p:nvPr>
            <p:ph type="body" sz="quarter" idx="42"/>
          </p:nvPr>
        </p:nvSpPr>
        <p:spPr>
          <a:xfrm>
            <a:off x="1995647" y="4558885"/>
            <a:ext cx="9252000" cy="340283"/>
          </a:xfrm>
        </p:spPr>
        <p:txBody>
          <a:bodyPr/>
          <a:lstStyle/>
          <a:p>
            <a:pPr>
              <a:tabLst>
                <a:tab pos="8572500" algn="l"/>
              </a:tabLst>
            </a:pPr>
            <a:r>
              <a:rPr lang="sv" sz="2400" b="0" i="0" dirty="0">
                <a:solidFill>
                  <a:srgbClr val="382B1B"/>
                </a:solidFill>
                <a:effectLst/>
              </a:rPr>
              <a:t>Kraften i nätverkande, inklusive </a:t>
            </a:r>
            <a:r>
              <a:rPr lang="sv" sz="2400" dirty="0"/>
              <a:t>europeiska nätverk för kvinnliga livsmedelsentreprenörer</a:t>
            </a:r>
            <a:r>
              <a:rPr lang="sv" sz="2400" b="0" i="0" dirty="0">
                <a:solidFill>
                  <a:srgbClr val="382B1B"/>
                </a:solidFill>
                <a:effectLst/>
              </a:rPr>
              <a:t> </a:t>
            </a:r>
            <a:endParaRPr lang="en-US" dirty="0"/>
          </a:p>
        </p:txBody>
      </p:sp>
      <p:pic>
        <p:nvPicPr>
          <p:cNvPr id="30" name="Picture 29">
            <a:extLst>
              <a:ext uri="{FF2B5EF4-FFF2-40B4-BE49-F238E27FC236}">
                <a16:creationId xmlns:a16="http://schemas.microsoft.com/office/drawing/2014/main" id="{F396F9B5-0D41-12E0-1B09-068F520E9627}"/>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31" name="Picture 30">
            <a:extLst>
              <a:ext uri="{FF2B5EF4-FFF2-40B4-BE49-F238E27FC236}">
                <a16:creationId xmlns:a16="http://schemas.microsoft.com/office/drawing/2014/main" id="{107AA35B-1821-FE68-C901-BA1031FBB12B}"/>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6 SÄTT SOM SAMARBETE HJÄLPER DITT FÖRETAG</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288309" y="1414763"/>
            <a:ext cx="7343200" cy="4672013"/>
          </a:xfrm>
        </p:spPr>
        <p:txBody>
          <a:bodyPr/>
          <a:lstStyle/>
          <a:p>
            <a:r>
              <a:rPr lang="sv" sz="2400" b="1" dirty="0"/>
              <a:t>5. Samarbete bygger självförtroende och löser problem</a:t>
            </a:r>
            <a:endParaRPr lang="en-US" sz="2400" b="1" dirty="0"/>
          </a:p>
          <a:p>
            <a:endParaRPr lang="en-US" dirty="0"/>
          </a:p>
          <a:p>
            <a:r>
              <a:rPr lang="sv" dirty="0"/>
              <a:t>Att driva ett livsmedelsföretag innebär ständiga utmaningar, från prissättning och inköp av ingredienser till att hantera tillstånd och kundfeedback. Att hantera dessa på egen hand kan vara överväldigande. Men när ni samarbetar behöver ni inte lösa allt på egen hand. Att dela problem högt hjälper till att minska stress och leder ofta till mer effektiva och snabbare lösningar.</a:t>
            </a:r>
          </a:p>
          <a:p>
            <a:endParaRPr lang="en-GB" dirty="0"/>
          </a:p>
          <a:p>
            <a:r>
              <a:rPr lang="sv" dirty="0"/>
              <a:t>Olika kvinnor har olika livserfarenheter, kulturella kunskaper och affärsidéer. Du kanske upptäcker att någon annan redan har stött på samma problem som du kämpar med och vet hur man löser det.</a:t>
            </a:r>
          </a:p>
          <a:p>
            <a:endParaRPr lang="en-GB" dirty="0"/>
          </a:p>
          <a:p>
            <a:r>
              <a:rPr lang="sv" dirty="0"/>
              <a:t>Samarbete bygger självförtroende eftersom man inte är fast i sitt eget huvud.</a:t>
            </a:r>
            <a:endParaRPr lang="en-US" dirty="0"/>
          </a:p>
          <a:p>
            <a:endParaRPr lang="en-US" dirty="0"/>
          </a:p>
        </p:txBody>
      </p:sp>
      <p:grpSp>
        <p:nvGrpSpPr>
          <p:cNvPr id="2" name="Group 1">
            <a:extLst>
              <a:ext uri="{FF2B5EF4-FFF2-40B4-BE49-F238E27FC236}">
                <a16:creationId xmlns:a16="http://schemas.microsoft.com/office/drawing/2014/main" id="{0957AB9D-0DAF-0C63-4C38-78781F7326A9}"/>
              </a:ext>
            </a:extLst>
          </p:cNvPr>
          <p:cNvGrpSpPr/>
          <p:nvPr/>
        </p:nvGrpSpPr>
        <p:grpSpPr>
          <a:xfrm>
            <a:off x="8250900" y="2501270"/>
            <a:ext cx="3861848" cy="2087559"/>
            <a:chOff x="621996" y="2199388"/>
            <a:chExt cx="3524358" cy="1854885"/>
          </a:xfrm>
        </p:grpSpPr>
        <p:grpSp>
          <p:nvGrpSpPr>
            <p:cNvPr id="6" name="Graphic 472">
              <a:extLst>
                <a:ext uri="{FF2B5EF4-FFF2-40B4-BE49-F238E27FC236}">
                  <a16:creationId xmlns:a16="http://schemas.microsoft.com/office/drawing/2014/main" id="{A8BDE0EC-18C5-8F7D-F68F-6B1A62729F0F}"/>
                </a:ext>
              </a:extLst>
            </p:cNvPr>
            <p:cNvGrpSpPr/>
            <p:nvPr/>
          </p:nvGrpSpPr>
          <p:grpSpPr>
            <a:xfrm>
              <a:off x="621996" y="2199388"/>
              <a:ext cx="3524358" cy="1854885"/>
              <a:chOff x="621996" y="3996349"/>
              <a:chExt cx="3524358" cy="1854885"/>
            </a:xfrm>
          </p:grpSpPr>
          <p:grpSp>
            <p:nvGrpSpPr>
              <p:cNvPr id="12" name="Graphic 472">
                <a:extLst>
                  <a:ext uri="{FF2B5EF4-FFF2-40B4-BE49-F238E27FC236}">
                    <a16:creationId xmlns:a16="http://schemas.microsoft.com/office/drawing/2014/main" id="{10C690C1-972A-3D09-0522-91276FB4EAEA}"/>
                  </a:ext>
                </a:extLst>
              </p:cNvPr>
              <p:cNvGrpSpPr/>
              <p:nvPr/>
            </p:nvGrpSpPr>
            <p:grpSpPr>
              <a:xfrm>
                <a:off x="621996" y="5251294"/>
                <a:ext cx="3524358" cy="599940"/>
                <a:chOff x="621996" y="5251294"/>
                <a:chExt cx="3524358" cy="599940"/>
              </a:xfrm>
            </p:grpSpPr>
            <p:sp>
              <p:nvSpPr>
                <p:cNvPr id="83" name="Graphic 472">
                  <a:extLst>
                    <a:ext uri="{FF2B5EF4-FFF2-40B4-BE49-F238E27FC236}">
                      <a16:creationId xmlns:a16="http://schemas.microsoft.com/office/drawing/2014/main" id="{2083580B-CBD8-E569-68D6-F8FC5675DB17}"/>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6670659A-F6A3-6D04-F5A1-AB82426DD63F}"/>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a:p>
              </p:txBody>
            </p:sp>
            <p:sp>
              <p:nvSpPr>
                <p:cNvPr id="85" name="Graphic 472">
                  <a:extLst>
                    <a:ext uri="{FF2B5EF4-FFF2-40B4-BE49-F238E27FC236}">
                      <a16:creationId xmlns:a16="http://schemas.microsoft.com/office/drawing/2014/main" id="{422590C4-475E-22A9-B21D-F1C9DA9D8AB0}"/>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a:p>
              </p:txBody>
            </p:sp>
            <p:sp>
              <p:nvSpPr>
                <p:cNvPr id="86" name="Graphic 472">
                  <a:extLst>
                    <a:ext uri="{FF2B5EF4-FFF2-40B4-BE49-F238E27FC236}">
                      <a16:creationId xmlns:a16="http://schemas.microsoft.com/office/drawing/2014/main" id="{8A3478A7-BAB3-4692-83A2-A8C10FA98BC0}"/>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a:p>
              </p:txBody>
            </p:sp>
          </p:grpSp>
          <p:grpSp>
            <p:nvGrpSpPr>
              <p:cNvPr id="13" name="Graphic 472">
                <a:extLst>
                  <a:ext uri="{FF2B5EF4-FFF2-40B4-BE49-F238E27FC236}">
                    <a16:creationId xmlns:a16="http://schemas.microsoft.com/office/drawing/2014/main" id="{9C07AEE7-EF13-19C7-61C3-A1A1D4F02C78}"/>
                  </a:ext>
                </a:extLst>
              </p:cNvPr>
              <p:cNvGrpSpPr/>
              <p:nvPr/>
            </p:nvGrpSpPr>
            <p:grpSpPr>
              <a:xfrm>
                <a:off x="2577939" y="4078238"/>
                <a:ext cx="1038422" cy="1650011"/>
                <a:chOff x="2577939" y="4078238"/>
                <a:chExt cx="1038422" cy="1650011"/>
              </a:xfrm>
            </p:grpSpPr>
            <p:sp>
              <p:nvSpPr>
                <p:cNvPr id="51" name="Graphic 472">
                  <a:extLst>
                    <a:ext uri="{FF2B5EF4-FFF2-40B4-BE49-F238E27FC236}">
                      <a16:creationId xmlns:a16="http://schemas.microsoft.com/office/drawing/2014/main" id="{686415B3-3437-00D9-06FB-88341293E0EC}"/>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A4B8F447-6FA2-9CEC-21A6-E357BC47FF11}"/>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3E811241-89CB-CC1C-4E82-D8FCFD9D73EA}"/>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17DE6927-B9C6-0EED-5014-A15BAD0E06AC}"/>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0003842C-FF05-DD62-7A69-A08772B8EA98}"/>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9AAEF836-D635-BE48-0471-B5F6044AAA72}"/>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a:p>
              </p:txBody>
            </p:sp>
            <p:sp>
              <p:nvSpPr>
                <p:cNvPr id="57" name="Graphic 472">
                  <a:extLst>
                    <a:ext uri="{FF2B5EF4-FFF2-40B4-BE49-F238E27FC236}">
                      <a16:creationId xmlns:a16="http://schemas.microsoft.com/office/drawing/2014/main" id="{CC330D58-72CA-9EC6-0B54-59072578AD09}"/>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84C5E1F9-0299-4210-E880-68AE30D541F9}"/>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BECBE0B9-CB11-C8B9-B21D-A8DBE318D6B2}"/>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7AB3EDC9-266A-06F0-C320-32622E821B33}"/>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4E41F03A-756E-DAD7-85F4-90C98F52BD9F}"/>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7237DDA0-14DC-A40B-9F75-F37EF91E1B44}"/>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0F13E2D0-D985-5963-4A91-A451EB2540CC}"/>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97EE2398-7857-347D-DAAA-C6FA439D49B7}"/>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922C7A8C-0B43-99FB-E9D5-CF887B627AD9}"/>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6D38ED85-4A1A-3C5B-E7BF-F3877A60ED00}"/>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693EC309-0CD6-0EA7-AB02-33FD163B4C27}"/>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6C2C722F-29F7-5C12-3DE5-FAC6AB89F181}"/>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A1211071-636F-78E6-8775-D97329494E6E}"/>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0D9CACDB-EBF3-CE2A-A2B6-63B5A6CD3FAD}"/>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73E73D9D-9817-68A3-2139-62A5CEFA0F75}"/>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9C4BC5C9-C7EB-F262-5CC3-0AE58EC1C329}"/>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DBF45FD1-1CC7-6065-01B1-BD0DD63F83F4}"/>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833B2382-30EA-7B2E-0491-54317AF58EA0}"/>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1235B6E0-B923-CA87-B5B0-0C30384FFC85}"/>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8559924D-2A9B-A394-80B1-4D7668A5FA6B}"/>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D605BB39-6466-12D3-0096-683EB37C0F54}"/>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424D324C-4DF2-9FFD-5340-6DBD39AE6027}"/>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8A45F2CF-9B15-D4C9-9A49-046419D41ECC}"/>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77487C8E-C764-0595-F4D6-ADBFAEC02C87}"/>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3456189C-EC08-C646-7F34-64BD6551E37F}"/>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370B303E-63E3-6983-1D6E-CFBCA63C8CA6}"/>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a:p>
              </p:txBody>
            </p:sp>
          </p:grpSp>
          <p:grpSp>
            <p:nvGrpSpPr>
              <p:cNvPr id="14" name="Graphic 472">
                <a:extLst>
                  <a:ext uri="{FF2B5EF4-FFF2-40B4-BE49-F238E27FC236}">
                    <a16:creationId xmlns:a16="http://schemas.microsoft.com/office/drawing/2014/main" id="{532A61E6-E562-87B7-5500-6223EBC72C31}"/>
                  </a:ext>
                </a:extLst>
              </p:cNvPr>
              <p:cNvGrpSpPr/>
              <p:nvPr/>
            </p:nvGrpSpPr>
            <p:grpSpPr>
              <a:xfrm>
                <a:off x="1246175" y="4808531"/>
                <a:ext cx="393706" cy="784548"/>
                <a:chOff x="1246175" y="4808531"/>
                <a:chExt cx="393706" cy="784548"/>
              </a:xfrm>
            </p:grpSpPr>
            <p:sp>
              <p:nvSpPr>
                <p:cNvPr id="43" name="Graphic 472">
                  <a:extLst>
                    <a:ext uri="{FF2B5EF4-FFF2-40B4-BE49-F238E27FC236}">
                      <a16:creationId xmlns:a16="http://schemas.microsoft.com/office/drawing/2014/main" id="{25708770-8D99-7B76-8830-01F19C11E3FF}"/>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6B86EFEC-4B11-B6C7-DB1B-F99F76E02E34}"/>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7F76C86A-C0A0-E6C4-0730-58F0E6A309C8}"/>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613D6974-F1B6-28EB-13E3-42FB486AC0E9}"/>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AF5DE1D7-632F-96C1-5350-FF80C7CFC4BF}"/>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297B2B40-1B26-2AF0-250E-7DA0EAB02799}"/>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FE40581B-71A7-B34D-015E-3ED4B11F6A60}"/>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11677384-7052-FA20-EEBC-275F93D41DF8}"/>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a:p>
              </p:txBody>
            </p:sp>
          </p:grpSp>
          <p:grpSp>
            <p:nvGrpSpPr>
              <p:cNvPr id="15" name="Graphic 472">
                <a:extLst>
                  <a:ext uri="{FF2B5EF4-FFF2-40B4-BE49-F238E27FC236}">
                    <a16:creationId xmlns:a16="http://schemas.microsoft.com/office/drawing/2014/main" id="{1EA1839E-6B0D-E699-1CE9-240726357DBA}"/>
                  </a:ext>
                </a:extLst>
              </p:cNvPr>
              <p:cNvGrpSpPr/>
              <p:nvPr/>
            </p:nvGrpSpPr>
            <p:grpSpPr>
              <a:xfrm>
                <a:off x="1815511" y="4486968"/>
                <a:ext cx="475815" cy="841020"/>
                <a:chOff x="1815511" y="4486968"/>
                <a:chExt cx="475815" cy="841020"/>
              </a:xfrm>
            </p:grpSpPr>
            <p:sp>
              <p:nvSpPr>
                <p:cNvPr id="38" name="Graphic 472">
                  <a:extLst>
                    <a:ext uri="{FF2B5EF4-FFF2-40B4-BE49-F238E27FC236}">
                      <a16:creationId xmlns:a16="http://schemas.microsoft.com/office/drawing/2014/main" id="{118956BA-95F8-54E1-E4E3-9CDE565F5CB8}"/>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7D0EC0CB-012D-01E6-CF2D-23C5678E5F08}"/>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5A073889-8BC1-C4C6-8892-4815ACFC3EC5}"/>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92FAD5E0-A471-42B6-01CB-5846BB288699}"/>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F68F7CBF-04E2-9EF7-69FC-17F28A90B149}"/>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a:p>
              </p:txBody>
            </p:sp>
          </p:grpSp>
          <p:grpSp>
            <p:nvGrpSpPr>
              <p:cNvPr id="16" name="Graphic 472">
                <a:extLst>
                  <a:ext uri="{FF2B5EF4-FFF2-40B4-BE49-F238E27FC236}">
                    <a16:creationId xmlns:a16="http://schemas.microsoft.com/office/drawing/2014/main" id="{D04377A1-7478-6EA6-555B-7ABFDBF96B41}"/>
                  </a:ext>
                </a:extLst>
              </p:cNvPr>
              <p:cNvGrpSpPr/>
              <p:nvPr/>
            </p:nvGrpSpPr>
            <p:grpSpPr>
              <a:xfrm>
                <a:off x="863981" y="4546603"/>
                <a:ext cx="406680" cy="772992"/>
                <a:chOff x="863981" y="4546603"/>
                <a:chExt cx="406680" cy="772992"/>
              </a:xfrm>
            </p:grpSpPr>
            <p:sp>
              <p:nvSpPr>
                <p:cNvPr id="31" name="Graphic 472">
                  <a:extLst>
                    <a:ext uri="{FF2B5EF4-FFF2-40B4-BE49-F238E27FC236}">
                      <a16:creationId xmlns:a16="http://schemas.microsoft.com/office/drawing/2014/main" id="{3E9675FF-7996-DFAA-75F7-098765B2D742}"/>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6D7344C2-94A6-157E-3C6C-3DB61B8C2DE4}"/>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93B55459-48BD-9AF5-7D02-852A230B1F92}"/>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FBA60D97-5A55-6825-5C81-50311E5D96F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2D2AC349-F100-94C2-157E-94FFFBD99EC4}"/>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0B14D195-EDBE-7BC3-51C8-D4E32BC83223}"/>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9F7854FD-4470-BBDD-4786-8548AD75D7BA}"/>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a:p>
              </p:txBody>
            </p:sp>
          </p:grpSp>
          <p:grpSp>
            <p:nvGrpSpPr>
              <p:cNvPr id="17" name="Graphic 472">
                <a:extLst>
                  <a:ext uri="{FF2B5EF4-FFF2-40B4-BE49-F238E27FC236}">
                    <a16:creationId xmlns:a16="http://schemas.microsoft.com/office/drawing/2014/main" id="{1A13061A-8D9E-02A4-B363-6188028E4FD8}"/>
                  </a:ext>
                </a:extLst>
              </p:cNvPr>
              <p:cNvGrpSpPr/>
              <p:nvPr/>
            </p:nvGrpSpPr>
            <p:grpSpPr>
              <a:xfrm>
                <a:off x="2351753" y="3996349"/>
                <a:ext cx="593075" cy="1449087"/>
                <a:chOff x="2351753" y="3996349"/>
                <a:chExt cx="593075" cy="1449087"/>
              </a:xfrm>
            </p:grpSpPr>
            <p:sp>
              <p:nvSpPr>
                <p:cNvPr id="18" name="Graphic 472">
                  <a:extLst>
                    <a:ext uri="{FF2B5EF4-FFF2-40B4-BE49-F238E27FC236}">
                      <a16:creationId xmlns:a16="http://schemas.microsoft.com/office/drawing/2014/main" id="{550DC71B-5B3D-AEB7-A1D7-9BC4B03A66C8}"/>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a:p>
              </p:txBody>
            </p:sp>
            <p:sp>
              <p:nvSpPr>
                <p:cNvPr id="19" name="Graphic 472">
                  <a:extLst>
                    <a:ext uri="{FF2B5EF4-FFF2-40B4-BE49-F238E27FC236}">
                      <a16:creationId xmlns:a16="http://schemas.microsoft.com/office/drawing/2014/main" id="{66CED419-54E9-A049-B7EB-6D673162C4CC}"/>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a:p>
              </p:txBody>
            </p:sp>
            <p:sp>
              <p:nvSpPr>
                <p:cNvPr id="20" name="Graphic 472">
                  <a:extLst>
                    <a:ext uri="{FF2B5EF4-FFF2-40B4-BE49-F238E27FC236}">
                      <a16:creationId xmlns:a16="http://schemas.microsoft.com/office/drawing/2014/main" id="{E58E1621-6EDE-5AF6-B16F-C361D450B6FB}"/>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1504A905-CFD8-D012-39E4-2B95774A89A7}"/>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D6E8F6E3-869E-0C2D-4805-747EDD77D16E}"/>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4048657E-9AB3-3F17-9847-7DC32D96A5B5}"/>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ABFC72CD-3A81-91B3-A187-1C28963399F4}"/>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20B9C8E0-40C7-075D-0017-35C010937E11}"/>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E1047CC9-E681-C547-F3C2-5F200D0ABA35}"/>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3AC6B905-B4A7-E579-A102-F6726ADF2EA3}"/>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3E7E473B-CF97-4D78-CBE7-B8B8F4CB0299}"/>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a:p>
              </p:txBody>
            </p:sp>
            <p:sp>
              <p:nvSpPr>
                <p:cNvPr id="29" name="Graphic 472">
                  <a:extLst>
                    <a:ext uri="{FF2B5EF4-FFF2-40B4-BE49-F238E27FC236}">
                      <a16:creationId xmlns:a16="http://schemas.microsoft.com/office/drawing/2014/main" id="{60423057-4810-345A-F794-2A0B8230EDD3}"/>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8980DF12-DFA4-ED56-E438-08001663388B}"/>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a:p>
              </p:txBody>
            </p:sp>
          </p:grpSp>
        </p:grpSp>
        <p:sp>
          <p:nvSpPr>
            <p:cNvPr id="8" name="Graphic 472">
              <a:extLst>
                <a:ext uri="{FF2B5EF4-FFF2-40B4-BE49-F238E27FC236}">
                  <a16:creationId xmlns:a16="http://schemas.microsoft.com/office/drawing/2014/main" id="{B421761A-B6E2-6758-5A4E-6962D306379B}"/>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0" name="Graphic 472">
              <a:extLst>
                <a:ext uri="{FF2B5EF4-FFF2-40B4-BE49-F238E27FC236}">
                  <a16:creationId xmlns:a16="http://schemas.microsoft.com/office/drawing/2014/main" id="{F6155761-62CE-CCF3-04D0-34264F2D841E}"/>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1" name="Graphic 472">
              <a:extLst>
                <a:ext uri="{FF2B5EF4-FFF2-40B4-BE49-F238E27FC236}">
                  <a16:creationId xmlns:a16="http://schemas.microsoft.com/office/drawing/2014/main" id="{74A3B3FC-C78A-914E-E912-C374F6EF08EE}"/>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871AC208-652D-BCB5-92BE-A85FE6245366}"/>
              </a:ext>
            </a:extLst>
          </p:cNvPr>
          <p:cNvSpPr txBox="1"/>
          <p:nvPr/>
        </p:nvSpPr>
        <p:spPr>
          <a:xfrm>
            <a:off x="8504316" y="4655975"/>
            <a:ext cx="3154284" cy="923330"/>
          </a:xfrm>
          <a:prstGeom prst="rect">
            <a:avLst/>
          </a:prstGeom>
          <a:noFill/>
        </p:spPr>
        <p:txBody>
          <a:bodyPr wrap="square">
            <a:spAutoFit/>
          </a:bodyPr>
          <a:lstStyle/>
          <a:p>
            <a:r>
              <a:rPr lang="sv" dirty="0"/>
              <a:t>"Ett delat problem är ett halverat problem" är ett talesätt, men det är också en affärsstrategi.</a:t>
            </a:r>
            <a:endParaRPr lang="en-IE" dirty="0"/>
          </a:p>
        </p:txBody>
      </p:sp>
    </p:spTree>
    <p:extLst>
      <p:ext uri="{BB962C8B-B14F-4D97-AF65-F5344CB8AC3E}">
        <p14:creationId xmlns:p14="http://schemas.microsoft.com/office/powerpoint/2010/main" val="31434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6 SÄTT SOM SAMARBETE HJÄLPER DITT FÖRETAG</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8" y="1543050"/>
            <a:ext cx="7906378" cy="4672013"/>
          </a:xfrm>
        </p:spPr>
        <p:txBody>
          <a:bodyPr/>
          <a:lstStyle/>
          <a:p>
            <a:r>
              <a:rPr lang="sv" sz="2400" b="1" dirty="0"/>
              <a:t>6. Samarbete i praktiken är vinn-vinn-situation</a:t>
            </a:r>
          </a:p>
          <a:p>
            <a:endParaRPr lang="en-US" dirty="0"/>
          </a:p>
          <a:p>
            <a:r>
              <a:rPr lang="sv" dirty="0"/>
              <a:t>När människor samarbetar har alla något att vinna, och det är det som gör det kraftfullt.</a:t>
            </a:r>
          </a:p>
          <a:p>
            <a:endParaRPr lang="en-GB" dirty="0"/>
          </a:p>
          <a:p>
            <a:pPr marL="342900" indent="-342900">
              <a:buFont typeface="Arial" panose="020B0604020202020204" pitchFamily="34" charset="0"/>
              <a:buChar char="•"/>
            </a:pPr>
            <a:r>
              <a:rPr lang="sv" dirty="0"/>
              <a:t>En kvinna som bakar bröd kan samarbeta med någon som gör chutney. Båda erbjuder en mer tilltalande produkt tillsammans.</a:t>
            </a:r>
          </a:p>
          <a:p>
            <a:pPr marL="342900" indent="-342900">
              <a:buFont typeface="Arial" panose="020B0604020202020204" pitchFamily="34" charset="0"/>
              <a:buChar char="•"/>
            </a:pPr>
            <a:r>
              <a:rPr lang="sv" dirty="0"/>
              <a:t>Två företag kan dela ett marknadsstånd: det ena säljer varma måltider, det andra sötsaker. Var och en lockar fler kunder till det andra.</a:t>
            </a:r>
          </a:p>
          <a:p>
            <a:pPr marL="342900" indent="-342900">
              <a:buFont typeface="Arial" panose="020B0604020202020204" pitchFamily="34" charset="0"/>
              <a:buChar char="•"/>
            </a:pPr>
            <a:r>
              <a:rPr lang="sv" dirty="0"/>
              <a:t>En livsmedelsentreprenör kan visa upp en annans produkt på sociala medier, och båda utökar sin publik.</a:t>
            </a:r>
          </a:p>
          <a:p>
            <a:endParaRPr lang="en-GB" dirty="0"/>
          </a:p>
          <a:p>
            <a:r>
              <a:rPr lang="sv" dirty="0"/>
              <a:t>Samarbete betyder inte att ge upp något; det betyder att skapa mer värde tillsammans än man skulle kunna på egen hand. I matvärlden är samarbete ofta den ingrediens som förvandlar småföretag till favoriter i lokalsamhället.</a:t>
            </a:r>
            <a:endParaRPr lang="en-US" dirty="0"/>
          </a:p>
          <a:p>
            <a:endParaRPr lang="en-US" dirty="0"/>
          </a:p>
          <a:p>
            <a:endParaRPr lang="en-US" dirty="0"/>
          </a:p>
        </p:txBody>
      </p:sp>
      <p:grpSp>
        <p:nvGrpSpPr>
          <p:cNvPr id="3" name="Group 2">
            <a:extLst>
              <a:ext uri="{FF2B5EF4-FFF2-40B4-BE49-F238E27FC236}">
                <a16:creationId xmlns:a16="http://schemas.microsoft.com/office/drawing/2014/main" id="{5F843B35-D2BB-DE82-56A5-FD45C091184B}"/>
              </a:ext>
            </a:extLst>
          </p:cNvPr>
          <p:cNvGrpSpPr/>
          <p:nvPr/>
        </p:nvGrpSpPr>
        <p:grpSpPr>
          <a:xfrm>
            <a:off x="9436396" y="2193261"/>
            <a:ext cx="2222204" cy="3113126"/>
            <a:chOff x="3196937" y="4514086"/>
            <a:chExt cx="1285655" cy="2087999"/>
          </a:xfrm>
        </p:grpSpPr>
        <p:pic>
          <p:nvPicPr>
            <p:cNvPr id="4" name="Picture 3" descr="Icon&#10;&#10;Description automatically generated">
              <a:extLst>
                <a:ext uri="{FF2B5EF4-FFF2-40B4-BE49-F238E27FC236}">
                  <a16:creationId xmlns:a16="http://schemas.microsoft.com/office/drawing/2014/main" id="{BCC8D7D2-CF4F-B9C3-9396-6329C17D90C5}"/>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5" name="Picture 4" descr="Icon&#10;&#10;Description automatically generated">
              <a:extLst>
                <a:ext uri="{FF2B5EF4-FFF2-40B4-BE49-F238E27FC236}">
                  <a16:creationId xmlns:a16="http://schemas.microsoft.com/office/drawing/2014/main" id="{DE43C385-D95A-D537-C0DB-B40C572E0127}"/>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349753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5A27-EC29-DCB2-B069-C15CC42BB5E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4782C0D-7D8A-ED68-A313-B5A1A27DA60A}"/>
              </a:ext>
            </a:extLst>
          </p:cNvPr>
          <p:cNvSpPr>
            <a:spLocks noGrp="1"/>
          </p:cNvSpPr>
          <p:nvPr>
            <p:ph type="body" sz="quarter" idx="27"/>
          </p:nvPr>
        </p:nvSpPr>
        <p:spPr>
          <a:xfrm>
            <a:off x="689704" y="575023"/>
            <a:ext cx="10907188" cy="720752"/>
          </a:xfrm>
        </p:spPr>
        <p:txBody>
          <a:bodyPr/>
          <a:lstStyle/>
          <a:p>
            <a:r>
              <a:rPr lang="sv" dirty="0"/>
              <a:t>ÖVNING – Kartlägg dina medarbetare</a:t>
            </a:r>
          </a:p>
          <a:p>
            <a:r>
              <a:rPr lang="sv" dirty="0"/>
              <a:t> </a:t>
            </a:r>
          </a:p>
        </p:txBody>
      </p:sp>
      <p:sp>
        <p:nvSpPr>
          <p:cNvPr id="9" name="Text Placeholder 8">
            <a:extLst>
              <a:ext uri="{FF2B5EF4-FFF2-40B4-BE49-F238E27FC236}">
                <a16:creationId xmlns:a16="http://schemas.microsoft.com/office/drawing/2014/main" id="{716B7D0D-7F4E-1895-4AEA-51B8474FB48A}"/>
              </a:ext>
            </a:extLst>
          </p:cNvPr>
          <p:cNvSpPr>
            <a:spLocks noGrp="1"/>
          </p:cNvSpPr>
          <p:nvPr>
            <p:ph type="body" sz="quarter" idx="14"/>
          </p:nvPr>
        </p:nvSpPr>
        <p:spPr>
          <a:xfrm>
            <a:off x="751412" y="1498171"/>
            <a:ext cx="7545506" cy="4672013"/>
          </a:xfrm>
        </p:spPr>
        <p:txBody>
          <a:bodyPr lIns="91440" tIns="45720" rIns="91440" bIns="45720" anchor="t">
            <a:noAutofit/>
          </a:bodyPr>
          <a:lstStyle/>
          <a:p>
            <a:r>
              <a:rPr lang="sv" dirty="0"/>
              <a:t>Det här enkla verktyget hjälper dig att visualisera ditt stödnätverk. Börja med att sätta dig själv i centrum.</a:t>
            </a:r>
          </a:p>
          <a:p>
            <a:endParaRPr lang="en-GB" dirty="0"/>
          </a:p>
          <a:p>
            <a:r>
              <a:rPr lang="sv" dirty="0"/>
              <a:t>Tänk sedan på vilka som finns runt omkring dig:</a:t>
            </a:r>
          </a:p>
          <a:p>
            <a:endParaRPr lang="en-GB" dirty="0"/>
          </a:p>
          <a:p>
            <a:pPr marL="342900" indent="-342900">
              <a:buFont typeface="Arial" panose="020B0604020202020204" pitchFamily="34" charset="0"/>
              <a:buChar char="•"/>
            </a:pPr>
            <a:r>
              <a:rPr lang="sv" b="1" dirty="0">
                <a:solidFill>
                  <a:srgbClr val="B6D1E1"/>
                </a:solidFill>
              </a:rPr>
              <a:t>Inner Circle </a:t>
            </a:r>
            <a:r>
              <a:rPr lang="sv" dirty="0"/>
              <a:t>– Personer du redan samarbetar med (t.ex. medsäljare, användare av delade kök)</a:t>
            </a:r>
          </a:p>
          <a:p>
            <a:pPr marL="342900" indent="-342900">
              <a:buFont typeface="Arial" panose="020B0604020202020204" pitchFamily="34" charset="0"/>
              <a:buChar char="•"/>
            </a:pPr>
            <a:r>
              <a:rPr lang="sv" b="1" dirty="0">
                <a:solidFill>
                  <a:srgbClr val="94C7B0"/>
                </a:solidFill>
              </a:rPr>
              <a:t>Mellancirkeln </a:t>
            </a:r>
            <a:r>
              <a:rPr lang="sv" dirty="0"/>
              <a:t>– Människor du känner men inte har arbetat med än</a:t>
            </a:r>
          </a:p>
          <a:p>
            <a:pPr marL="342900" indent="-342900">
              <a:buFont typeface="Arial" panose="020B0604020202020204" pitchFamily="34" charset="0"/>
              <a:buChar char="•"/>
            </a:pPr>
            <a:r>
              <a:rPr lang="sv" b="1" dirty="0">
                <a:solidFill>
                  <a:srgbClr val="E6C8C7"/>
                </a:solidFill>
              </a:rPr>
              <a:t>Yttre cirkeln </a:t>
            </a:r>
            <a:r>
              <a:rPr lang="sv" dirty="0"/>
              <a:t>– Personer eller grupper du vill få kontakt med (t.ex. butiker, mentorer, evenemangsarrangörer)</a:t>
            </a:r>
          </a:p>
          <a:p>
            <a:endParaRPr lang="en-GB" dirty="0"/>
          </a:p>
          <a:p>
            <a:r>
              <a:rPr lang="sv" dirty="0"/>
              <a:t>Använd den här kartan för att reflektera, planera dina nästa steg och se hur samarbete kan få din livsmedelsverksamhet att växa.</a:t>
            </a:r>
          </a:p>
          <a:p>
            <a:endParaRPr lang="en-GB" dirty="0"/>
          </a:p>
          <a:p>
            <a:r>
              <a:rPr lang="sv" b="1" dirty="0">
                <a:highlight>
                  <a:srgbClr val="E6C8C7"/>
                </a:highlight>
              </a:rPr>
              <a:t>LADDA NER MALLEN SOM HJÄLPER DIG</a:t>
            </a:r>
          </a:p>
          <a:p>
            <a:r>
              <a:rPr lang="sv" sz="1600" b="1" dirty="0">
                <a:highlight>
                  <a:srgbClr val="E6C8C7"/>
                </a:highlight>
              </a:rPr>
              <a:t>DUBBELKLICKA PÅ WORD DOC-IKONEN</a:t>
            </a:r>
            <a:endParaRPr lang="en-US" sz="1600" b="1" dirty="0">
              <a:highlight>
                <a:srgbClr val="E6C8C7"/>
              </a:highlight>
            </a:endParaRPr>
          </a:p>
          <a:p>
            <a:endParaRPr lang="en-US" dirty="0"/>
          </a:p>
        </p:txBody>
      </p:sp>
      <p:pic>
        <p:nvPicPr>
          <p:cNvPr id="8" name="Picture 7" descr="A diagram of a business diagram&#10;&#10;AI-generated content may be incorrect.">
            <a:extLst>
              <a:ext uri="{FF2B5EF4-FFF2-40B4-BE49-F238E27FC236}">
                <a16:creationId xmlns:a16="http://schemas.microsoft.com/office/drawing/2014/main" id="{EFDF6177-6849-BE02-8B93-7A08EEE440A4}"/>
              </a:ext>
            </a:extLst>
          </p:cNvPr>
          <p:cNvPicPr>
            <a:picLocks noChangeAspect="1"/>
          </p:cNvPicPr>
          <p:nvPr/>
        </p:nvPicPr>
        <p:blipFill>
          <a:blip r:embed="rId2"/>
          <a:stretch>
            <a:fillRect/>
          </a:stretch>
        </p:blipFill>
        <p:spPr>
          <a:xfrm>
            <a:off x="8179112" y="1788597"/>
            <a:ext cx="3569970" cy="3505200"/>
          </a:xfrm>
          <a:prstGeom prst="rect">
            <a:avLst/>
          </a:prstGeom>
        </p:spPr>
      </p:pic>
      <p:graphicFrame>
        <p:nvGraphicFramePr>
          <p:cNvPr id="10" name="Object 9">
            <a:extLst>
              <a:ext uri="{FF2B5EF4-FFF2-40B4-BE49-F238E27FC236}">
                <a16:creationId xmlns:a16="http://schemas.microsoft.com/office/drawing/2014/main" id="{5E0C291E-5D63-6064-E587-EEF25B3CAF3F}"/>
              </a:ext>
            </a:extLst>
          </p:cNvPr>
          <p:cNvGraphicFramePr>
            <a:graphicFrameLocks noChangeAspect="1"/>
          </p:cNvGraphicFramePr>
          <p:nvPr>
            <p:extLst>
              <p:ext uri="{D42A27DB-BD31-4B8C-83A1-F6EECF244321}">
                <p14:modId xmlns:p14="http://schemas.microsoft.com/office/powerpoint/2010/main" val="3805129543"/>
              </p:ext>
            </p:extLst>
          </p:nvPr>
        </p:nvGraphicFramePr>
        <p:xfrm>
          <a:off x="6096000" y="5892452"/>
          <a:ext cx="914400" cy="781050"/>
        </p:xfrm>
        <a:graphic>
          <a:graphicData uri="http://schemas.openxmlformats.org/presentationml/2006/ole">
            <mc:AlternateContent xmlns:mc="http://schemas.openxmlformats.org/markup-compatibility/2006">
              <mc:Choice xmlns:v="urn:schemas-microsoft-com:vml" Requires="v">
                <p:oleObj name="Document" showAsIcon="1" r:id="rId3" imgW="914249" imgH="781050" progId="Word.Document.12">
                  <p:embed/>
                </p:oleObj>
              </mc:Choice>
              <mc:Fallback>
                <p:oleObj name="Document" showAsIcon="1" r:id="rId3" imgW="914249" imgH="781050" progId="Word.Document.12">
                  <p:embed/>
                  <p:pic>
                    <p:nvPicPr>
                      <p:cNvPr id="10" name="Object 9">
                        <a:extLst>
                          <a:ext uri="{FF2B5EF4-FFF2-40B4-BE49-F238E27FC236}">
                            <a16:creationId xmlns:a16="http://schemas.microsoft.com/office/drawing/2014/main" id="{5E0C291E-5D63-6064-E587-EEF25B3CAF3F}"/>
                          </a:ext>
                        </a:extLst>
                      </p:cNvPr>
                      <p:cNvPicPr/>
                      <p:nvPr/>
                    </p:nvPicPr>
                    <p:blipFill>
                      <a:blip r:embed="rId4"/>
                      <a:stretch>
                        <a:fillRect/>
                      </a:stretch>
                    </p:blipFill>
                    <p:spPr>
                      <a:xfrm>
                        <a:off x="6096000" y="5892452"/>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12792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4570647" y="2721528"/>
            <a:ext cx="7180953" cy="2253043"/>
          </a:xfrm>
        </p:spPr>
        <p:txBody>
          <a:bodyPr lIns="91440" tIns="45720" rIns="91440" bIns="45720" anchor="t">
            <a:normAutofit/>
          </a:bodyPr>
          <a:lstStyle/>
          <a:p>
            <a:r>
              <a:rPr lang="sv" sz="4800" dirty="0">
                <a:highlight>
                  <a:srgbClr val="E6C8C7"/>
                </a:highlight>
              </a:rPr>
              <a:t>HUR MAN BLIR EN BRA </a:t>
            </a:r>
            <a:r>
              <a:rPr lang="sv" dirty="0">
                <a:highlight>
                  <a:srgbClr val="E6C8C7"/>
                </a:highlight>
              </a:rPr>
              <a:t>PARTNER FÖR SAMARBETE</a:t>
            </a:r>
            <a:endParaRPr lang="sv" sz="4800" dirty="0">
              <a:solidFill>
                <a:schemeClr val="bg1"/>
              </a:solidFill>
              <a:highlight>
                <a:srgbClr val="E6C8C7"/>
              </a:highlight>
              <a:ea typeface="Calibri"/>
              <a:cs typeface="Calibri"/>
            </a:endParaRPr>
          </a:p>
          <a:p>
            <a:pPr marL="0" indent="0">
              <a:buFont typeface="Arial"/>
              <a:buNone/>
            </a:pPr>
            <a:endParaRPr lang="en-US" sz="4000" dirty="0">
              <a:solidFill>
                <a:schemeClr val="bg1"/>
              </a:solidFill>
              <a:highlight>
                <a:srgbClr val="E6C8C7"/>
              </a:highlight>
            </a:endParaRPr>
          </a:p>
        </p:txBody>
      </p:sp>
    </p:spTree>
    <p:extLst>
      <p:ext uri="{BB962C8B-B14F-4D97-AF65-F5344CB8AC3E}">
        <p14:creationId xmlns:p14="http://schemas.microsoft.com/office/powerpoint/2010/main" val="3454145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446614" y="378372"/>
            <a:ext cx="11582476" cy="1126708"/>
          </a:xfrm>
        </p:spPr>
        <p:txBody>
          <a:bodyPr lIns="91440" tIns="45720" rIns="91440" bIns="45720" anchor="ctr">
            <a:noAutofit/>
          </a:bodyPr>
          <a:lstStyle/>
          <a:p>
            <a:r>
              <a:rPr lang="sv" dirty="0"/>
              <a:t>DET BÖRJAR MED DIG </a:t>
            </a:r>
            <a:br>
              <a:rPr lang="sv" dirty="0"/>
            </a:br>
            <a:r>
              <a:rPr lang="sv" dirty="0"/>
              <a:t>– HUR MAN BLIR EN BRA PARTNER FÖR SAMARBETE</a:t>
            </a:r>
            <a:endParaRPr lang="sv" dirty="0">
              <a:ea typeface="Calibri"/>
              <a:cs typeface="Calibri"/>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6884" y="2021627"/>
            <a:ext cx="7008808" cy="4672013"/>
          </a:xfrm>
        </p:spPr>
        <p:txBody>
          <a:bodyPr/>
          <a:lstStyle/>
          <a:p>
            <a:pPr marL="342900" indent="-342900">
              <a:buClr>
                <a:srgbClr val="B6D1E1"/>
              </a:buClr>
              <a:buFont typeface="Arial" panose="020B0604020202020204" pitchFamily="34" charset="0"/>
              <a:buChar char="•"/>
            </a:pPr>
            <a:r>
              <a:rPr lang="sv" dirty="0"/>
              <a:t>Du inser att samarbete och kunskapsdelning kan ta din livsmedelsverksamhet längre än att arbeta ensam.</a:t>
            </a:r>
          </a:p>
          <a:p>
            <a:pPr>
              <a:buClr>
                <a:srgbClr val="B6D1E1"/>
              </a:buClr>
            </a:pPr>
            <a:endParaRPr lang="en-GB" dirty="0"/>
          </a:p>
          <a:p>
            <a:pPr marL="342900" indent="-342900">
              <a:buClr>
                <a:srgbClr val="B6D1E1"/>
              </a:buClr>
              <a:buFont typeface="Arial" panose="020B0604020202020204" pitchFamily="34" charset="0"/>
              <a:buChar char="•"/>
            </a:pPr>
            <a:r>
              <a:rPr lang="sv" dirty="0"/>
              <a:t>Du värdesätter din egen mat och dina färdigheter, men du ser också värdet i att lära av andra, särskilt när det hjälper alla att förbättra sig.</a:t>
            </a:r>
          </a:p>
          <a:p>
            <a:pPr>
              <a:buClr>
                <a:srgbClr val="B6D1E1"/>
              </a:buClr>
            </a:pPr>
            <a:endParaRPr lang="en-GB" dirty="0"/>
          </a:p>
          <a:p>
            <a:pPr marL="342900" indent="-342900">
              <a:buClr>
                <a:srgbClr val="B6D1E1"/>
              </a:buClr>
              <a:buFont typeface="Arial" panose="020B0604020202020204" pitchFamily="34" charset="0"/>
              <a:buChar char="•"/>
            </a:pPr>
            <a:r>
              <a:rPr lang="sv" dirty="0"/>
              <a:t>Du är öppen för olika sätt att laga mat och göra affärer – även om de inte är dina egna.</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sv" dirty="0"/>
              <a:t>Du närmar dig samarbete som ett recept: med nyfikenhet och flexibilitet. Du vet att det alltid finns något att lära av hur andra lagar mat eller driver sina företag.</a:t>
            </a:r>
            <a:endParaRPr lang="en-US"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pic>
        <p:nvPicPr>
          <p:cNvPr id="3" name="Picture 2" descr="A close-up of hands making a triangle&#10;&#10;AI-generated content may be incorrect.">
            <a:extLst>
              <a:ext uri="{FF2B5EF4-FFF2-40B4-BE49-F238E27FC236}">
                <a16:creationId xmlns:a16="http://schemas.microsoft.com/office/drawing/2014/main" id="{7DE022EA-12B3-96AB-4177-14E69C9E60B0}"/>
              </a:ext>
            </a:extLst>
          </p:cNvPr>
          <p:cNvPicPr>
            <a:picLocks noChangeAspect="1"/>
          </p:cNvPicPr>
          <p:nvPr/>
        </p:nvPicPr>
        <p:blipFill>
          <a:blip r:embed="rId2"/>
          <a:stretch>
            <a:fillRect/>
          </a:stretch>
        </p:blipFill>
        <p:spPr>
          <a:xfrm>
            <a:off x="7595692" y="2956373"/>
            <a:ext cx="4272167" cy="2403806"/>
          </a:xfrm>
          <a:prstGeom prst="rect">
            <a:avLst/>
          </a:prstGeom>
        </p:spPr>
      </p:pic>
    </p:spTree>
    <p:extLst>
      <p:ext uri="{BB962C8B-B14F-4D97-AF65-F5344CB8AC3E}">
        <p14:creationId xmlns:p14="http://schemas.microsoft.com/office/powerpoint/2010/main" val="120913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lIns="91440" tIns="45720" rIns="91440" bIns="45720" anchor="ctr">
            <a:noAutofit/>
          </a:bodyPr>
          <a:lstStyle/>
          <a:p>
            <a:pPr fontAlgn="base"/>
            <a:r>
              <a:rPr lang="sv" dirty="0"/>
              <a:t>TOPP 8 EGENSKAPER HOS EN BRA SAMARBETSPARTNER</a:t>
            </a:r>
            <a:endParaRPr lang="sv" i="0" dirty="0">
              <a:effectLst/>
              <a:ea typeface="Calibri"/>
              <a:cs typeface="Calibri"/>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7" y="1543050"/>
            <a:ext cx="10920253" cy="4672013"/>
          </a:xfrm>
        </p:spPr>
        <p:txBody>
          <a:bodyPr/>
          <a:lstStyle/>
          <a:p>
            <a:pPr marL="457200" indent="-457200">
              <a:buClr>
                <a:srgbClr val="B6D1E1"/>
              </a:buClr>
              <a:buFont typeface="+mj-lt"/>
              <a:buAutoNum type="arabicPeriod"/>
            </a:pPr>
            <a:r>
              <a:rPr lang="sv" b="1" dirty="0">
                <a:solidFill>
                  <a:srgbClr val="94C7B0"/>
                </a:solidFill>
              </a:rPr>
              <a:t>Teamfokus </a:t>
            </a:r>
            <a:r>
              <a:rPr lang="sv" dirty="0"/>
              <a:t>– För att framgångsrikt samarbeta behöver du vara en lagspelare och tänka på "vi" snarare än "jag". En bra samarbetspartner är uppmärksam på gemensamma mål och gruppens framgång.</a:t>
            </a:r>
          </a:p>
          <a:p>
            <a:pPr marL="457200" indent="-457200">
              <a:buClr>
                <a:srgbClr val="B6D1E1"/>
              </a:buClr>
              <a:buFont typeface="+mj-lt"/>
              <a:buAutoNum type="arabicPeriod"/>
            </a:pPr>
            <a:endParaRPr lang="en-US" dirty="0"/>
          </a:p>
          <a:p>
            <a:pPr marL="457200" indent="-457200">
              <a:buClr>
                <a:srgbClr val="B6D1E1"/>
              </a:buClr>
              <a:buFont typeface="+mj-lt"/>
              <a:buAutoNum type="arabicPeriod"/>
            </a:pPr>
            <a:r>
              <a:rPr lang="sv" b="1" dirty="0">
                <a:solidFill>
                  <a:srgbClr val="94C7B0"/>
                </a:solidFill>
              </a:rPr>
              <a:t>Generös </a:t>
            </a:r>
            <a:r>
              <a:rPr lang="sv" dirty="0"/>
              <a:t>– En bra samarbetspartner är villig att ta första steget och bidra, även om de inte får rampljuset. Generöshet är också en otroligt önskvärd ledarskapsegenskap.</a:t>
            </a:r>
            <a:br>
              <a:rPr lang="en-US" dirty="0"/>
            </a:br>
            <a:endParaRPr lang="en-US" dirty="0"/>
          </a:p>
          <a:p>
            <a:pPr marL="457200" indent="-457200">
              <a:buClr>
                <a:srgbClr val="B6D1E1"/>
              </a:buClr>
              <a:buFont typeface="+mj-lt"/>
              <a:buAutoNum type="arabicPeriod"/>
            </a:pPr>
            <a:r>
              <a:rPr lang="sv" b="1" dirty="0">
                <a:solidFill>
                  <a:srgbClr val="94C7B0"/>
                </a:solidFill>
              </a:rPr>
              <a:t>Nyfiken</a:t>
            </a:r>
            <a:r>
              <a:rPr lang="sv" dirty="0">
                <a:solidFill>
                  <a:srgbClr val="94C7B0"/>
                </a:solidFill>
              </a:rPr>
              <a:t> </a:t>
            </a:r>
            <a:r>
              <a:rPr lang="sv" dirty="0"/>
              <a:t>- Bra samarbetspartners är bra på att ställa rätt frågor. De förhör inte; de ​​följer helt enkelt sin naturliga nyfikenhet eftersom de vill förstå.</a:t>
            </a:r>
          </a:p>
          <a:p>
            <a:pPr marL="457200" indent="-457200">
              <a:buClr>
                <a:srgbClr val="B6D1E1"/>
              </a:buClr>
              <a:buFont typeface="+mj-lt"/>
              <a:buAutoNum type="arabicPeriod"/>
            </a:pPr>
            <a:endParaRPr lang="en-US" dirty="0"/>
          </a:p>
          <a:p>
            <a:pPr marL="457200" indent="-457200">
              <a:buClr>
                <a:srgbClr val="B6D1E1"/>
              </a:buClr>
              <a:buFont typeface="+mj-lt"/>
              <a:buAutoNum type="arabicPeriod"/>
            </a:pPr>
            <a:r>
              <a:rPr lang="sv" b="1" dirty="0">
                <a:solidFill>
                  <a:srgbClr val="94C7B0"/>
                </a:solidFill>
              </a:rPr>
              <a:t>Uppskattande </a:t>
            </a:r>
            <a:r>
              <a:rPr lang="sv" dirty="0"/>
              <a:t>– De bästa samarbetspartnerna uttrycker uppriktig uppskattning för allt som teammedlemmar har bidragit med. De är inte blyga för att uttrycka denna uppskattning, och de ger beröm där beröm förtjänas.</a:t>
            </a:r>
          </a:p>
          <a:p>
            <a:pPr marL="457200" indent="-457200">
              <a:buClr>
                <a:srgbClr val="B6D1E1"/>
              </a:buClr>
              <a:buFont typeface="+mj-lt"/>
              <a:buAutoNum type="arabicPeriod"/>
            </a:pPr>
            <a:endParaRPr lang="en-US" dirty="0"/>
          </a:p>
          <a:p>
            <a:pPr marL="457200" indent="-457200">
              <a:buClr>
                <a:srgbClr val="B6D1E1"/>
              </a:buClr>
              <a:buFont typeface="+mj-lt"/>
              <a:buAutoNum type="arabicPeriod"/>
            </a:pPr>
            <a:r>
              <a:rPr lang="sv" b="1" dirty="0">
                <a:solidFill>
                  <a:srgbClr val="94C7B0"/>
                </a:solidFill>
              </a:rPr>
              <a:t>Lyssnar för att förstå </a:t>
            </a:r>
            <a:r>
              <a:rPr lang="sv" dirty="0"/>
              <a:t>– Bra samarbetspartners lyssnar uppmärksamt på vad som sägs. Men ännu viktigare är att de lyssnar för att förstå.</a:t>
            </a:r>
          </a:p>
          <a:p>
            <a:pPr>
              <a:buClr>
                <a:srgbClr val="B6D1E1"/>
              </a:buClr>
            </a:pPr>
            <a:endParaRPr lang="en-US" dirty="0"/>
          </a:p>
          <a:p>
            <a:pPr marL="342900" indent="-342900">
              <a:buClr>
                <a:srgbClr val="B6D1E1"/>
              </a:buClr>
              <a:buFont typeface="Arial" panose="020B0604020202020204" pitchFamily="34" charset="0"/>
              <a:buChar char="•"/>
            </a:pPr>
            <a:endParaRPr lang="en-US" dirty="0"/>
          </a:p>
        </p:txBody>
      </p:sp>
    </p:spTree>
    <p:extLst>
      <p:ext uri="{BB962C8B-B14F-4D97-AF65-F5344CB8AC3E}">
        <p14:creationId xmlns:p14="http://schemas.microsoft.com/office/powerpoint/2010/main" val="293606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lIns="91440" tIns="45720" rIns="91440" bIns="45720" anchor="ctr">
            <a:noAutofit/>
          </a:bodyPr>
          <a:lstStyle/>
          <a:p>
            <a:pPr fontAlgn="base"/>
            <a:r>
              <a:rPr lang="sv" dirty="0"/>
              <a:t>TOPP 8 EGENSKAPER HOS EN BRA SAMARBETSPARTNER</a:t>
            </a:r>
            <a:endParaRPr lang="en-US" b="0"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0"/>
            <a:ext cx="7508081" cy="4672013"/>
          </a:xfrm>
        </p:spPr>
        <p:txBody>
          <a:bodyPr/>
          <a:lstStyle/>
          <a:p>
            <a:pPr marL="457200" indent="-457200">
              <a:buClr>
                <a:srgbClr val="B6D1E1"/>
              </a:buClr>
              <a:buFont typeface="+mj-lt"/>
              <a:buAutoNum type="arabicPeriod" startAt="6"/>
            </a:pPr>
            <a:r>
              <a:rPr lang="sv" b="1" dirty="0">
                <a:solidFill>
                  <a:srgbClr val="94C7B0"/>
                </a:solidFill>
              </a:rPr>
              <a:t>Ger och förväntar sig förtroende </a:t>
            </a:r>
            <a:r>
              <a:rPr lang="sv" dirty="0"/>
              <a:t>- Mer än något annat bygger framgångsrika samarbeten på trygghet och förtroende. Bra samarbetspartners hjälper till att skapa och upprätthålla den förtroendefulla miljön. De ger sitt förtroende fritt och förväntar sig att få förtroende tillbaka.</a:t>
            </a:r>
          </a:p>
          <a:p>
            <a:pPr>
              <a:buClr>
                <a:srgbClr val="B6D1E1"/>
              </a:buClr>
            </a:pPr>
            <a:endParaRPr lang="en-US" dirty="0"/>
          </a:p>
          <a:p>
            <a:pPr marL="449263" indent="-449263">
              <a:buClr>
                <a:srgbClr val="B6D1E1"/>
              </a:buClr>
            </a:pPr>
            <a:r>
              <a:rPr lang="sv" b="1" dirty="0">
                <a:solidFill>
                  <a:srgbClr val="B6D1E1"/>
                </a:solidFill>
              </a:rPr>
              <a:t>7. </a:t>
            </a:r>
            <a:r>
              <a:rPr lang="sv" b="1" dirty="0">
                <a:solidFill>
                  <a:srgbClr val="94C7B0"/>
                </a:solidFill>
              </a:rPr>
              <a:t>Bygger relationer </a:t>
            </a:r>
            <a:r>
              <a:rPr lang="sv" dirty="0"/>
              <a:t>- Samarbete handlar om att arbeta tillsammans. Bra samarbetspartners ser värdet i att ha goda kontakter och arbetar hårt för att bygga och upprätthålla relationer med andra.</a:t>
            </a:r>
          </a:p>
          <a:p>
            <a:pPr>
              <a:buClr>
                <a:srgbClr val="B6D1E1"/>
              </a:buClr>
            </a:pPr>
            <a:endParaRPr lang="en-US" dirty="0"/>
          </a:p>
          <a:p>
            <a:pPr marL="449263" indent="-449263">
              <a:buClr>
                <a:srgbClr val="B6D1E1"/>
              </a:buClr>
            </a:pPr>
            <a:r>
              <a:rPr lang="sv" b="1" dirty="0">
                <a:solidFill>
                  <a:srgbClr val="B6D1E1"/>
                </a:solidFill>
              </a:rPr>
              <a:t>8. </a:t>
            </a:r>
            <a:r>
              <a:rPr lang="sv" b="1" dirty="0">
                <a:solidFill>
                  <a:srgbClr val="94C7B0"/>
                </a:solidFill>
              </a:rPr>
              <a:t>Diplomatisk </a:t>
            </a:r>
            <a:r>
              <a:rPr lang="sv" dirty="0"/>
              <a:t>– De bästa samarbetspartnerna är diplomater. De vet att relationer bygger på ömsesidig respekt.</a:t>
            </a:r>
          </a:p>
          <a:p>
            <a:pPr marL="457200" indent="-457200">
              <a:buClr>
                <a:srgbClr val="B6D1E1"/>
              </a:buClr>
              <a:buFont typeface="+mj-lt"/>
              <a:buAutoNum type="arabicPeriod" startAt="6"/>
            </a:pPr>
            <a:endParaRPr lang="en-US" dirty="0"/>
          </a:p>
          <a:p>
            <a:pPr marL="457200" indent="-457200">
              <a:buClr>
                <a:srgbClr val="B6D1E1"/>
              </a:buClr>
              <a:buFont typeface="+mj-lt"/>
              <a:buAutoNum type="arabicPeriod" startAt="6"/>
            </a:pPr>
            <a:endParaRPr lang="en-US" dirty="0"/>
          </a:p>
        </p:txBody>
      </p:sp>
      <p:sp>
        <p:nvSpPr>
          <p:cNvPr id="3" name="TextBox 2">
            <a:extLst>
              <a:ext uri="{FF2B5EF4-FFF2-40B4-BE49-F238E27FC236}">
                <a16:creationId xmlns:a16="http://schemas.microsoft.com/office/drawing/2014/main" id="{880F3FFC-372D-56CD-44C4-9DA0CEDA1CB3}"/>
              </a:ext>
            </a:extLst>
          </p:cNvPr>
          <p:cNvSpPr txBox="1"/>
          <p:nvPr/>
        </p:nvSpPr>
        <p:spPr>
          <a:xfrm>
            <a:off x="856901" y="5691843"/>
            <a:ext cx="5729023" cy="523220"/>
          </a:xfrm>
          <a:prstGeom prst="rect">
            <a:avLst/>
          </a:prstGeom>
          <a:noFill/>
        </p:spPr>
        <p:txBody>
          <a:bodyPr wrap="square">
            <a:spAutoFit/>
          </a:bodyPr>
          <a:lstStyle/>
          <a:p>
            <a:pPr>
              <a:buClr>
                <a:srgbClr val="B6D1E1"/>
              </a:buClr>
            </a:pPr>
            <a:r>
              <a:rPr lang="sv" sz="1400" b="1" i="1" dirty="0"/>
              <a:t>Anpassad från källa: www.samepage.io/blog/10-top-qualities-great-collaborator</a:t>
            </a:r>
          </a:p>
        </p:txBody>
      </p:sp>
      <p:pic>
        <p:nvPicPr>
          <p:cNvPr id="4" name="Picture 3" descr="A person making a dough&#10;&#10;AI-generated content may be incorrect.">
            <a:extLst>
              <a:ext uri="{FF2B5EF4-FFF2-40B4-BE49-F238E27FC236}">
                <a16:creationId xmlns:a16="http://schemas.microsoft.com/office/drawing/2014/main" id="{3E2C6009-EB58-A6CB-AC8C-A4F1C3778C4E}"/>
              </a:ext>
            </a:extLst>
          </p:cNvPr>
          <p:cNvPicPr>
            <a:picLocks noChangeAspect="1"/>
          </p:cNvPicPr>
          <p:nvPr/>
        </p:nvPicPr>
        <p:blipFill>
          <a:blip r:embed="rId2"/>
          <a:stretch>
            <a:fillRect/>
          </a:stretch>
        </p:blipFill>
        <p:spPr>
          <a:xfrm>
            <a:off x="8097138" y="2425288"/>
            <a:ext cx="3810491" cy="2470015"/>
          </a:xfrm>
          <a:prstGeom prst="rect">
            <a:avLst/>
          </a:prstGeom>
        </p:spPr>
      </p:pic>
    </p:spTree>
    <p:extLst>
      <p:ext uri="{BB962C8B-B14F-4D97-AF65-F5344CB8AC3E}">
        <p14:creationId xmlns:p14="http://schemas.microsoft.com/office/powerpoint/2010/main" val="35120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77676" cy="1126708"/>
          </a:xfrm>
        </p:spPr>
        <p:txBody>
          <a:bodyPr/>
          <a:lstStyle/>
          <a:p>
            <a:r>
              <a:rPr lang="sv" dirty="0"/>
              <a:t>TYPER AV SAMARBETARPERSONER​ VILKEN TROR DU ATT DU KAN VARA?​</a:t>
            </a:r>
          </a:p>
        </p:txBody>
      </p:sp>
      <p:pic>
        <p:nvPicPr>
          <p:cNvPr id="4" name="Picture 2">
            <a:extLst>
              <a:ext uri="{FF2B5EF4-FFF2-40B4-BE49-F238E27FC236}">
                <a16:creationId xmlns:a16="http://schemas.microsoft.com/office/drawing/2014/main" id="{E902D0E2-C72A-56D9-E98A-78B25E5A510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66246" y="1722534"/>
            <a:ext cx="6159034" cy="500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37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lIns="91440" tIns="45720" rIns="91440" bIns="45720" anchor="ctr">
            <a:noAutofit/>
          </a:bodyPr>
          <a:lstStyle/>
          <a:p>
            <a:r>
              <a:rPr lang="sv" sz="2800" dirty="0"/>
              <a:t>TYPER AV SAMARBETSPARTNERS - ÄNDAMÅLSINRIKTADE ANVÄNDARE</a:t>
            </a: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sv" dirty="0"/>
              <a:t> </a:t>
            </a:r>
          </a:p>
        </p:txBody>
      </p:sp>
      <p:sp>
        <p:nvSpPr>
          <p:cNvPr id="32" name="Text Placeholder 2">
            <a:extLst>
              <a:ext uri="{FF2B5EF4-FFF2-40B4-BE49-F238E27FC236}">
                <a16:creationId xmlns:a16="http://schemas.microsoft.com/office/drawing/2014/main" id="{3461EC6F-2A5D-7A38-E5E2-F5B0ABCD39E8}"/>
              </a:ext>
            </a:extLst>
          </p:cNvPr>
          <p:cNvSpPr txBox="1">
            <a:spLocks/>
          </p:cNvSpPr>
          <p:nvPr/>
        </p:nvSpPr>
        <p:spPr>
          <a:xfrm>
            <a:off x="795443" y="3853006"/>
            <a:ext cx="2324250" cy="697353"/>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b="1">
                <a:solidFill>
                  <a:srgbClr val="94C7B0"/>
                </a:solidFill>
              </a:rPr>
              <a:t>Den smygande ninjan</a:t>
            </a:r>
          </a:p>
          <a:p>
            <a:pPr fontAlgn="base"/>
            <a:endParaRPr lang="en-IE" b="1" dirty="0">
              <a:solidFill>
                <a:srgbClr val="94C7B0"/>
              </a:solidFill>
            </a:endParaRPr>
          </a:p>
        </p:txBody>
      </p:sp>
      <p:sp>
        <p:nvSpPr>
          <p:cNvPr id="33" name="Text Placeholder 2">
            <a:extLst>
              <a:ext uri="{FF2B5EF4-FFF2-40B4-BE49-F238E27FC236}">
                <a16:creationId xmlns:a16="http://schemas.microsoft.com/office/drawing/2014/main" id="{E566F868-DF98-7605-8E14-855D17E748C5}"/>
              </a:ext>
            </a:extLst>
          </p:cNvPr>
          <p:cNvSpPr txBox="1">
            <a:spLocks/>
          </p:cNvSpPr>
          <p:nvPr/>
        </p:nvSpPr>
        <p:spPr>
          <a:xfrm>
            <a:off x="844049" y="2162754"/>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b="1" dirty="0">
                <a:solidFill>
                  <a:srgbClr val="94C7B0"/>
                </a:solidFill>
              </a:rPr>
              <a:t>Verkställande direktören</a:t>
            </a:r>
            <a:endParaRPr lang="en-US" b="1" i="0" dirty="0">
              <a:solidFill>
                <a:srgbClr val="94C7B0"/>
              </a:solidFill>
              <a:effectLst/>
            </a:endParaRPr>
          </a:p>
        </p:txBody>
      </p:sp>
      <p:sp>
        <p:nvSpPr>
          <p:cNvPr id="34" name="Text Placeholder 2">
            <a:extLst>
              <a:ext uri="{FF2B5EF4-FFF2-40B4-BE49-F238E27FC236}">
                <a16:creationId xmlns:a16="http://schemas.microsoft.com/office/drawing/2014/main" id="{A7A7B5E9-4C83-DBF2-D8B4-FA1ABD20069D}"/>
              </a:ext>
            </a:extLst>
          </p:cNvPr>
          <p:cNvSpPr txBox="1">
            <a:spLocks/>
          </p:cNvSpPr>
          <p:nvPr/>
        </p:nvSpPr>
        <p:spPr>
          <a:xfrm>
            <a:off x="844049" y="5237368"/>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b="1" dirty="0">
                <a:solidFill>
                  <a:srgbClr val="94C7B0"/>
                </a:solidFill>
              </a:rPr>
              <a:t>Uppgiftsmästaren</a:t>
            </a:r>
            <a:endParaRPr lang="en-US" b="1" i="0" dirty="0">
              <a:solidFill>
                <a:srgbClr val="94C7B0"/>
              </a:solidFill>
              <a:effectLst/>
            </a:endParaRPr>
          </a:p>
        </p:txBody>
      </p:sp>
      <p:sp>
        <p:nvSpPr>
          <p:cNvPr id="35" name="Text Placeholder 2">
            <a:extLst>
              <a:ext uri="{FF2B5EF4-FFF2-40B4-BE49-F238E27FC236}">
                <a16:creationId xmlns:a16="http://schemas.microsoft.com/office/drawing/2014/main" id="{2A13FDE8-DD91-A84B-0DF9-478F28DD14DB}"/>
              </a:ext>
            </a:extLst>
          </p:cNvPr>
          <p:cNvSpPr txBox="1">
            <a:spLocks/>
          </p:cNvSpPr>
          <p:nvPr/>
        </p:nvSpPr>
        <p:spPr>
          <a:xfrm>
            <a:off x="4794151" y="1981082"/>
            <a:ext cx="613135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dirty="0">
                <a:solidFill>
                  <a:srgbClr val="382B1B"/>
                </a:solidFill>
              </a:rPr>
              <a:t>Beslutsfattare som drivs av tid, snabbhet och effektivitet.</a:t>
            </a:r>
            <a:endParaRPr lang="en-US" b="0" i="0" dirty="0">
              <a:solidFill>
                <a:srgbClr val="382B1B"/>
              </a:solidFill>
              <a:effectLst/>
            </a:endParaRPr>
          </a:p>
        </p:txBody>
      </p:sp>
      <p:sp>
        <p:nvSpPr>
          <p:cNvPr id="36" name="Text Placeholder 2">
            <a:extLst>
              <a:ext uri="{FF2B5EF4-FFF2-40B4-BE49-F238E27FC236}">
                <a16:creationId xmlns:a16="http://schemas.microsoft.com/office/drawing/2014/main" id="{B943A2F8-F5B5-3AE1-837F-6C2309737F24}"/>
              </a:ext>
            </a:extLst>
          </p:cNvPr>
          <p:cNvSpPr txBox="1">
            <a:spLocks/>
          </p:cNvSpPr>
          <p:nvPr/>
        </p:nvSpPr>
        <p:spPr>
          <a:xfrm>
            <a:off x="4794150" y="3466523"/>
            <a:ext cx="6998457" cy="69735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dirty="0">
                <a:solidFill>
                  <a:srgbClr val="382B1B"/>
                </a:solidFill>
              </a:rPr>
              <a:t>Gillar att ligga lågt och övervaka utan för mycket inblandning.</a:t>
            </a:r>
            <a:endParaRPr lang="en-US" b="0" i="0" dirty="0">
              <a:solidFill>
                <a:srgbClr val="382B1B"/>
              </a:solidFill>
              <a:effectLst/>
            </a:endParaRPr>
          </a:p>
        </p:txBody>
      </p:sp>
      <p:sp>
        <p:nvSpPr>
          <p:cNvPr id="37" name="Text Placeholder 2">
            <a:extLst>
              <a:ext uri="{FF2B5EF4-FFF2-40B4-BE49-F238E27FC236}">
                <a16:creationId xmlns:a16="http://schemas.microsoft.com/office/drawing/2014/main" id="{C3B45423-A910-013E-89D1-6A1827570C5F}"/>
              </a:ext>
            </a:extLst>
          </p:cNvPr>
          <p:cNvSpPr txBox="1">
            <a:spLocks/>
          </p:cNvSpPr>
          <p:nvPr/>
        </p:nvSpPr>
        <p:spPr>
          <a:xfrm>
            <a:off x="4821668" y="4951964"/>
            <a:ext cx="6797518" cy="69735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dirty="0">
                <a:solidFill>
                  <a:srgbClr val="382B1B"/>
                </a:solidFill>
              </a:rPr>
              <a:t>Älskar att vara organiserad, är operativt fokuserad och angelägen om att få saker gjorda, älskar listor och handlingsplaner.</a:t>
            </a:r>
            <a:endParaRPr lang="en-US" b="0" i="0" dirty="0">
              <a:solidFill>
                <a:srgbClr val="382B1B"/>
              </a:solidFill>
              <a:effectLst/>
            </a:endParaRPr>
          </a:p>
        </p:txBody>
      </p:sp>
      <p:pic>
        <p:nvPicPr>
          <p:cNvPr id="38" name="Picture 2">
            <a:extLst>
              <a:ext uri="{FF2B5EF4-FFF2-40B4-BE49-F238E27FC236}">
                <a16:creationId xmlns:a16="http://schemas.microsoft.com/office/drawing/2014/main" id="{D215D667-E56C-7F80-E852-AB79729111C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42898" y="1433308"/>
            <a:ext cx="1343008" cy="14282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3453AC83-4FC5-342B-5E23-D2A50462A9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29797" y="3139928"/>
            <a:ext cx="1228602" cy="14636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a:extLst>
              <a:ext uri="{FF2B5EF4-FFF2-40B4-BE49-F238E27FC236}">
                <a16:creationId xmlns:a16="http://schemas.microsoft.com/office/drawing/2014/main" id="{853774ED-73FF-0D8F-E8AA-AFD1654AA3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5951" y="4899963"/>
            <a:ext cx="1425863" cy="160971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B24EF008-5C9D-697B-92D5-CAA6B9E66A96}"/>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B734A65-121E-E571-69F3-2DA680CBE40F}"/>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42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a:xfrm>
            <a:off x="185355" y="311362"/>
            <a:ext cx="11473245" cy="720752"/>
          </a:xfrm>
        </p:spPr>
        <p:txBody>
          <a:bodyPr lIns="91440" tIns="45720" rIns="91440" bIns="45720" anchor="ctr">
            <a:noAutofit/>
          </a:bodyPr>
          <a:lstStyle/>
          <a:p>
            <a:r>
              <a:rPr lang="sv" dirty="0"/>
              <a:t>TYPER AV SAMARBETSPARTNERS </a:t>
            </a:r>
            <a:endParaRPr lang="en-IE" b="0" i="0" dirty="0">
              <a:effectLst/>
            </a:endParaRP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sv" dirty="0"/>
              <a:t> </a:t>
            </a:r>
          </a:p>
        </p:txBody>
      </p:sp>
      <p:sp>
        <p:nvSpPr>
          <p:cNvPr id="2" name="Text Placeholder 2">
            <a:extLst>
              <a:ext uri="{FF2B5EF4-FFF2-40B4-BE49-F238E27FC236}">
                <a16:creationId xmlns:a16="http://schemas.microsoft.com/office/drawing/2014/main" id="{57802FCD-25A1-BDD6-8E26-FB9F405E0A26}"/>
              </a:ext>
            </a:extLst>
          </p:cNvPr>
          <p:cNvSpPr>
            <a:spLocks noGrp="1"/>
          </p:cNvSpPr>
          <p:nvPr>
            <p:ph type="body" sz="quarter" idx="14"/>
          </p:nvPr>
        </p:nvSpPr>
        <p:spPr>
          <a:xfrm>
            <a:off x="780987" y="3526640"/>
            <a:ext cx="2192048" cy="697353"/>
          </a:xfrm>
        </p:spPr>
        <p:txBody>
          <a:bodyPr/>
          <a:lstStyle/>
          <a:p>
            <a:pPr fontAlgn="base"/>
            <a:r>
              <a:rPr lang="sv" b="1" dirty="0">
                <a:solidFill>
                  <a:srgbClr val="94C7B0"/>
                </a:solidFill>
              </a:rPr>
              <a:t>Experten</a:t>
            </a:r>
            <a:endParaRPr lang="en-IE" b="1" i="0" dirty="0">
              <a:solidFill>
                <a:srgbClr val="94C7B0"/>
              </a:solidFill>
              <a:effectLst/>
            </a:endParaRPr>
          </a:p>
        </p:txBody>
      </p:sp>
      <p:pic>
        <p:nvPicPr>
          <p:cNvPr id="3" name="Picture 7">
            <a:extLst>
              <a:ext uri="{FF2B5EF4-FFF2-40B4-BE49-F238E27FC236}">
                <a16:creationId xmlns:a16="http://schemas.microsoft.com/office/drawing/2014/main" id="{6F1FFD75-28E1-4A82-5B1D-395EE1FD9CF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3035" y="1546316"/>
            <a:ext cx="1273366" cy="1243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5C26BA83-A914-102F-723D-9F849BBD76EB}"/>
              </a:ext>
            </a:extLst>
          </p:cNvPr>
          <p:cNvSpPr txBox="1">
            <a:spLocks/>
          </p:cNvSpPr>
          <p:nvPr/>
        </p:nvSpPr>
        <p:spPr>
          <a:xfrm>
            <a:off x="780987" y="198933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b="1" dirty="0">
                <a:solidFill>
                  <a:srgbClr val="94C7B0"/>
                </a:solidFill>
              </a:rPr>
              <a:t>Ringledaren</a:t>
            </a:r>
          </a:p>
        </p:txBody>
      </p:sp>
      <p:pic>
        <p:nvPicPr>
          <p:cNvPr id="5" name="Picture 11">
            <a:extLst>
              <a:ext uri="{FF2B5EF4-FFF2-40B4-BE49-F238E27FC236}">
                <a16:creationId xmlns:a16="http://schemas.microsoft.com/office/drawing/2014/main" id="{9517DD29-61D9-5D7D-B7EA-D4E8B27AB2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3035" y="3017302"/>
            <a:ext cx="1407912" cy="14747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69FB357A-9F77-5747-EC9A-A4942EC81DF4}"/>
              </a:ext>
            </a:extLst>
          </p:cNvPr>
          <p:cNvSpPr txBox="1">
            <a:spLocks/>
          </p:cNvSpPr>
          <p:nvPr/>
        </p:nvSpPr>
        <p:spPr>
          <a:xfrm>
            <a:off x="759216" y="4960663"/>
            <a:ext cx="237710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b="1" dirty="0">
                <a:solidFill>
                  <a:srgbClr val="94C7B0"/>
                </a:solidFill>
              </a:rPr>
              <a:t>Societetsdamen</a:t>
            </a:r>
          </a:p>
        </p:txBody>
      </p:sp>
      <p:pic>
        <p:nvPicPr>
          <p:cNvPr id="7" name="Picture 15">
            <a:extLst>
              <a:ext uri="{FF2B5EF4-FFF2-40B4-BE49-F238E27FC236}">
                <a16:creationId xmlns:a16="http://schemas.microsoft.com/office/drawing/2014/main" id="{39E98146-DEB4-FED2-52F1-94C83CC025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5227" y="4719362"/>
            <a:ext cx="1245720" cy="1322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CF5E1028-6461-F388-241C-0B4644FAFC38}"/>
              </a:ext>
            </a:extLst>
          </p:cNvPr>
          <p:cNvSpPr txBox="1">
            <a:spLocks/>
          </p:cNvSpPr>
          <p:nvPr/>
        </p:nvSpPr>
        <p:spPr>
          <a:xfrm>
            <a:off x="4731090" y="1807661"/>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dirty="0">
                <a:solidFill>
                  <a:srgbClr val="382B1B"/>
                </a:solidFill>
              </a:rPr>
              <a:t>Den som skapar stora idéer, startar diskussioner och initierar samarbeten, med massor av kreativ energi.</a:t>
            </a:r>
          </a:p>
        </p:txBody>
      </p:sp>
      <p:sp>
        <p:nvSpPr>
          <p:cNvPr id="9" name="Text Placeholder 2">
            <a:extLst>
              <a:ext uri="{FF2B5EF4-FFF2-40B4-BE49-F238E27FC236}">
                <a16:creationId xmlns:a16="http://schemas.microsoft.com/office/drawing/2014/main" id="{2C9B1256-A1E1-EE23-5226-C644895E71DC}"/>
              </a:ext>
            </a:extLst>
          </p:cNvPr>
          <p:cNvSpPr txBox="1">
            <a:spLocks/>
          </p:cNvSpPr>
          <p:nvPr/>
        </p:nvSpPr>
        <p:spPr>
          <a:xfrm>
            <a:off x="4731089" y="3293102"/>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dirty="0">
                <a:solidFill>
                  <a:srgbClr val="382B1B"/>
                </a:solidFill>
              </a:rPr>
              <a:t>Gränsen på nörd, älskar att prova och bemästra nya och innovativa arbetssätt.</a:t>
            </a:r>
          </a:p>
        </p:txBody>
      </p:sp>
      <p:sp>
        <p:nvSpPr>
          <p:cNvPr id="10" name="Text Placeholder 2">
            <a:extLst>
              <a:ext uri="{FF2B5EF4-FFF2-40B4-BE49-F238E27FC236}">
                <a16:creationId xmlns:a16="http://schemas.microsoft.com/office/drawing/2014/main" id="{623A6125-2532-7A0C-897D-3149B71C6D17}"/>
              </a:ext>
            </a:extLst>
          </p:cNvPr>
          <p:cNvSpPr txBox="1">
            <a:spLocks/>
          </p:cNvSpPr>
          <p:nvPr/>
        </p:nvSpPr>
        <p:spPr>
          <a:xfrm>
            <a:off x="4758606" y="4778543"/>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dirty="0">
                <a:solidFill>
                  <a:srgbClr val="382B1B"/>
                </a:solidFill>
              </a:rPr>
              <a:t>Naturlig historieberättare och kontaktperson, god kommunikationsförmåga och van vid sociala samtal på Facebook, Twitter etc.</a:t>
            </a:r>
          </a:p>
        </p:txBody>
      </p:sp>
      <p:cxnSp>
        <p:nvCxnSpPr>
          <p:cNvPr id="11" name="Straight Connector 10">
            <a:extLst>
              <a:ext uri="{FF2B5EF4-FFF2-40B4-BE49-F238E27FC236}">
                <a16:creationId xmlns:a16="http://schemas.microsoft.com/office/drawing/2014/main" id="{04015399-A8E9-89D4-EEBB-E2AB0D4355E1}"/>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337399-7801-2ABB-A7D3-8C2D0C5B064D}"/>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37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134535" y="1718322"/>
            <a:ext cx="11841320" cy="4644355"/>
          </a:xfrm>
        </p:spPr>
        <p:txBody>
          <a:bodyPr lIns="91440" tIns="45720" rIns="91440" bIns="45720" anchor="t">
            <a:noAutofit/>
          </a:bodyPr>
          <a:lstStyle/>
          <a:p>
            <a:pPr marL="457200" indent="-457200">
              <a:buAutoNum type="arabicPeriod"/>
            </a:pPr>
            <a:r>
              <a:rPr lang="sv" sz="2000" noProof="0" dirty="0">
                <a:solidFill>
                  <a:srgbClr val="382B1B"/>
                </a:solidFill>
              </a:rPr>
              <a:t>Förstå vad samarbete innebär och varför det är viktigt för migrantkvinnor som arbetar inom livsmedelsindustrin.</a:t>
            </a:r>
            <a:endParaRPr lang="sv" sz="2000" noProof="0" dirty="0">
              <a:solidFill>
                <a:srgbClr val="382B1B"/>
              </a:solidFill>
              <a:ea typeface="Calibri"/>
              <a:cs typeface="Calibri"/>
            </a:endParaRPr>
          </a:p>
          <a:p>
            <a:pPr marL="457200" indent="-457200">
              <a:buAutoNum type="arabicPeriod"/>
            </a:pPr>
            <a:r>
              <a:rPr lang="sv" sz="2000" noProof="0" dirty="0">
                <a:solidFill>
                  <a:srgbClr val="382B1B"/>
                </a:solidFill>
              </a:rPr>
              <a:t>Inse fördelarna med samarbete för att bygga en starkare och mer motståndskraftig livsmedelsverksamhet.</a:t>
            </a:r>
            <a:endParaRPr lang="sv" sz="2000" noProof="0" dirty="0">
              <a:solidFill>
                <a:srgbClr val="382B1B"/>
              </a:solidFill>
              <a:ea typeface="Calibri"/>
              <a:cs typeface="Calibri"/>
            </a:endParaRPr>
          </a:p>
          <a:p>
            <a:pPr marL="457200" indent="-457200">
              <a:buAutoNum type="arabicPeriod"/>
            </a:pPr>
            <a:r>
              <a:rPr lang="sv" sz="2000" noProof="0" dirty="0">
                <a:solidFill>
                  <a:srgbClr val="382B1B"/>
                </a:solidFill>
              </a:rPr>
              <a:t>Du kommer att lära dig de viktigaste egenskaperna hos en stark samarbetspartner och reflektera över dina egna styrkor.</a:t>
            </a:r>
            <a:endParaRPr lang="sv" sz="2000" noProof="0" dirty="0">
              <a:solidFill>
                <a:srgbClr val="382B1B"/>
              </a:solidFill>
              <a:ea typeface="Calibri"/>
              <a:cs typeface="Calibri"/>
            </a:endParaRPr>
          </a:p>
          <a:p>
            <a:pPr marL="457200" indent="-457200">
              <a:buAutoNum type="arabicPeriod"/>
            </a:pPr>
            <a:r>
              <a:rPr lang="sv" sz="2000" noProof="0" dirty="0">
                <a:solidFill>
                  <a:srgbClr val="382B1B"/>
                </a:solidFill>
              </a:rPr>
              <a:t>Öva på att använda en enkel 6-stegsprocess för att starta och hantera framgångsrika samarbeten.</a:t>
            </a:r>
            <a:endParaRPr lang="sv" sz="2000" noProof="0" dirty="0">
              <a:solidFill>
                <a:srgbClr val="382B1B"/>
              </a:solidFill>
              <a:ea typeface="Calibri"/>
              <a:cs typeface="Calibri"/>
            </a:endParaRPr>
          </a:p>
          <a:p>
            <a:pPr marL="457200" indent="-457200">
              <a:buAutoNum type="arabicPeriod"/>
            </a:pPr>
            <a:r>
              <a:rPr lang="sv" sz="2000" dirty="0"/>
              <a:t>Lär </a:t>
            </a:r>
            <a:r>
              <a:rPr lang="sv" sz="2000" noProof="0" dirty="0">
                <a:solidFill>
                  <a:srgbClr val="382B1B"/>
                </a:solidFill>
              </a:rPr>
              <a:t>dig hur du identifierar och kartlägger potentiella samarbetspartners i ditt nätverk eller din gemenskap.</a:t>
            </a:r>
            <a:endParaRPr lang="sv" sz="2000" noProof="0" dirty="0">
              <a:solidFill>
                <a:srgbClr val="382B1B"/>
              </a:solidFill>
              <a:ea typeface="Calibri"/>
              <a:cs typeface="Calibri"/>
            </a:endParaRPr>
          </a:p>
          <a:p>
            <a:pPr marL="457200" indent="-457200">
              <a:buAutoNum type="arabicPeriod"/>
            </a:pPr>
            <a:r>
              <a:rPr lang="sv" sz="2000" noProof="0" dirty="0">
                <a:solidFill>
                  <a:srgbClr val="382B1B"/>
                </a:solidFill>
              </a:rPr>
              <a:t>Förstå skillnaden mellan nätverkande och samarbete och när man ska använda var och en.</a:t>
            </a:r>
            <a:endParaRPr lang="sv" sz="2000" noProof="0" dirty="0">
              <a:solidFill>
                <a:srgbClr val="382B1B"/>
              </a:solidFill>
              <a:ea typeface="Calibri"/>
              <a:cs typeface="Calibri"/>
            </a:endParaRPr>
          </a:p>
          <a:p>
            <a:pPr marL="457200" indent="-457200">
              <a:buAutoNum type="arabicPeriod"/>
            </a:pPr>
            <a:r>
              <a:rPr lang="sv" sz="2000" noProof="0" dirty="0">
                <a:solidFill>
                  <a:srgbClr val="382B1B"/>
                </a:solidFill>
              </a:rPr>
              <a:t>Utforska var du kan hitta samarbetspartners, inklusive lokala evenemang, onlineplattformar och europeiska nätverk.</a:t>
            </a:r>
            <a:endParaRPr lang="sv" sz="2000" noProof="0" dirty="0">
              <a:solidFill>
                <a:srgbClr val="382B1B"/>
              </a:solidFill>
              <a:ea typeface="Calibri"/>
              <a:cs typeface="Calibri"/>
            </a:endParaRPr>
          </a:p>
        </p:txBody>
      </p:sp>
      <p:sp>
        <p:nvSpPr>
          <p:cNvPr id="5" name="TextBox 4">
            <a:extLst>
              <a:ext uri="{FF2B5EF4-FFF2-40B4-BE49-F238E27FC236}">
                <a16:creationId xmlns:a16="http://schemas.microsoft.com/office/drawing/2014/main" id="{0FEFA252-3FAF-1C8E-B6D4-33DF8AC72F16}"/>
              </a:ext>
            </a:extLst>
          </p:cNvPr>
          <p:cNvSpPr txBox="1"/>
          <p:nvPr/>
        </p:nvSpPr>
        <p:spPr>
          <a:xfrm>
            <a:off x="133912" y="192503"/>
            <a:ext cx="12192000" cy="1015663"/>
          </a:xfrm>
          <a:prstGeom prst="rect">
            <a:avLst/>
          </a:prstGeom>
          <a:noFill/>
        </p:spPr>
        <p:txBody>
          <a:bodyPr wrap="square">
            <a:spAutoFit/>
          </a:bodyPr>
          <a:lstStyle/>
          <a:p>
            <a:pPr>
              <a:buNone/>
            </a:pPr>
            <a:r>
              <a:rPr lang="sv" sz="2800" b="1" dirty="0"/>
              <a:t>Lärandemål – Steg 7 Kraften i samarbeten + nätverk</a:t>
            </a:r>
          </a:p>
          <a:p>
            <a:pPr>
              <a:buNone/>
            </a:pPr>
            <a:r>
              <a:rPr lang="sv" sz="3200" dirty="0"/>
              <a:t>Vid slutet av steg 7 kommer du att kunna:</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lIns="91440" tIns="45720" rIns="91440" bIns="45720" anchor="ctr">
            <a:noAutofit/>
          </a:bodyPr>
          <a:lstStyle/>
          <a:p>
            <a:r>
              <a:rPr lang="sv" sz="3200" dirty="0"/>
              <a:t>TYPER AV SAMARBETSPARTNERS </a:t>
            </a:r>
            <a:endParaRPr lang="en-IE" sz="3200" b="0" i="0" dirty="0">
              <a:effectLst/>
            </a:endParaRP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sv" dirty="0"/>
              <a:t> </a:t>
            </a:r>
          </a:p>
        </p:txBody>
      </p:sp>
      <p:sp>
        <p:nvSpPr>
          <p:cNvPr id="12" name="Text Placeholder 2">
            <a:extLst>
              <a:ext uri="{FF2B5EF4-FFF2-40B4-BE49-F238E27FC236}">
                <a16:creationId xmlns:a16="http://schemas.microsoft.com/office/drawing/2014/main" id="{81B2A1E9-05AE-78E2-1098-28F7A0C10786}"/>
              </a:ext>
            </a:extLst>
          </p:cNvPr>
          <p:cNvSpPr txBox="1">
            <a:spLocks/>
          </p:cNvSpPr>
          <p:nvPr/>
        </p:nvSpPr>
        <p:spPr>
          <a:xfrm>
            <a:off x="733691" y="3782602"/>
            <a:ext cx="2192048" cy="697353"/>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b="1">
                <a:solidFill>
                  <a:srgbClr val="94C7B0"/>
                </a:solidFill>
              </a:rPr>
              <a:t>Dinosaurien</a:t>
            </a:r>
            <a:endParaRPr lang="en-IE" b="1" dirty="0">
              <a:solidFill>
                <a:srgbClr val="94C7B0"/>
              </a:solidFill>
            </a:endParaRPr>
          </a:p>
        </p:txBody>
      </p:sp>
      <p:sp>
        <p:nvSpPr>
          <p:cNvPr id="13" name="Text Placeholder 2">
            <a:extLst>
              <a:ext uri="{FF2B5EF4-FFF2-40B4-BE49-F238E27FC236}">
                <a16:creationId xmlns:a16="http://schemas.microsoft.com/office/drawing/2014/main" id="{2D78422C-6731-3190-94E4-614076520918}"/>
              </a:ext>
            </a:extLst>
          </p:cNvPr>
          <p:cNvSpPr txBox="1">
            <a:spLocks/>
          </p:cNvSpPr>
          <p:nvPr/>
        </p:nvSpPr>
        <p:spPr>
          <a:xfrm>
            <a:off x="733691" y="2146989"/>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b="1" dirty="0">
                <a:solidFill>
                  <a:srgbClr val="94C7B0"/>
                </a:solidFill>
              </a:rPr>
              <a:t>Siloisten</a:t>
            </a:r>
            <a:r>
              <a:rPr lang="sv" b="1" dirty="0" err="1">
                <a:solidFill>
                  <a:srgbClr val="94C7B0"/>
                </a:solidFill>
              </a:rPr>
              <a:t>​</a:t>
            </a:r>
            <a:endParaRPr lang="en-IE" b="1" i="0" dirty="0">
              <a:solidFill>
                <a:srgbClr val="94C7B0"/>
              </a:solidFill>
              <a:effectLst/>
            </a:endParaRPr>
          </a:p>
        </p:txBody>
      </p:sp>
      <p:sp>
        <p:nvSpPr>
          <p:cNvPr id="14" name="Text Placeholder 2">
            <a:extLst>
              <a:ext uri="{FF2B5EF4-FFF2-40B4-BE49-F238E27FC236}">
                <a16:creationId xmlns:a16="http://schemas.microsoft.com/office/drawing/2014/main" id="{4FEE5392-D52B-3310-6ECA-6B414FE824C6}"/>
              </a:ext>
            </a:extLst>
          </p:cNvPr>
          <p:cNvSpPr txBox="1">
            <a:spLocks/>
          </p:cNvSpPr>
          <p:nvPr/>
        </p:nvSpPr>
        <p:spPr>
          <a:xfrm>
            <a:off x="733691" y="522160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b="1" dirty="0">
                <a:solidFill>
                  <a:srgbClr val="94C7B0"/>
                </a:solidFill>
              </a:rPr>
              <a:t>Skeptikern</a:t>
            </a:r>
            <a:r>
              <a:rPr lang="sv" b="1" dirty="0" err="1">
                <a:solidFill>
                  <a:srgbClr val="94C7B0"/>
                </a:solidFill>
              </a:rPr>
              <a:t>​</a:t>
            </a:r>
            <a:endParaRPr lang="en-IE" b="1" i="0" dirty="0">
              <a:solidFill>
                <a:srgbClr val="94C7B0"/>
              </a:solidFill>
              <a:effectLst/>
            </a:endParaRPr>
          </a:p>
        </p:txBody>
      </p:sp>
      <p:sp>
        <p:nvSpPr>
          <p:cNvPr id="15" name="Text Placeholder 2">
            <a:extLst>
              <a:ext uri="{FF2B5EF4-FFF2-40B4-BE49-F238E27FC236}">
                <a16:creationId xmlns:a16="http://schemas.microsoft.com/office/drawing/2014/main" id="{0FEF6AD2-4200-B21A-DFC1-03E84C84F118}"/>
              </a:ext>
            </a:extLst>
          </p:cNvPr>
          <p:cNvSpPr txBox="1">
            <a:spLocks/>
          </p:cNvSpPr>
          <p:nvPr/>
        </p:nvSpPr>
        <p:spPr>
          <a:xfrm>
            <a:off x="4683793" y="1965317"/>
            <a:ext cx="690386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dirty="0">
                <a:solidFill>
                  <a:srgbClr val="382B1B"/>
                </a:solidFill>
              </a:rPr>
              <a:t>Tycker om att arbeta ensam, är ofta ovillig att dela pågående arbete, gillar att hamstra information.</a:t>
            </a:r>
            <a:endParaRPr lang="en-US" b="0" i="0" dirty="0">
              <a:solidFill>
                <a:srgbClr val="382B1B"/>
              </a:solidFill>
              <a:effectLst/>
            </a:endParaRPr>
          </a:p>
        </p:txBody>
      </p:sp>
      <p:sp>
        <p:nvSpPr>
          <p:cNvPr id="16" name="Text Placeholder 2">
            <a:extLst>
              <a:ext uri="{FF2B5EF4-FFF2-40B4-BE49-F238E27FC236}">
                <a16:creationId xmlns:a16="http://schemas.microsoft.com/office/drawing/2014/main" id="{DC9D1EE6-C054-4F00-DD56-DC805AFEABDF}"/>
              </a:ext>
            </a:extLst>
          </p:cNvPr>
          <p:cNvSpPr txBox="1">
            <a:spLocks/>
          </p:cNvSpPr>
          <p:nvPr/>
        </p:nvSpPr>
        <p:spPr>
          <a:xfrm>
            <a:off x="4683792" y="3655710"/>
            <a:ext cx="690386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dirty="0">
                <a:solidFill>
                  <a:srgbClr val="382B1B"/>
                </a:solidFill>
              </a:rPr>
              <a:t>En vanemänniska, inte förtjust i att prova nya saker, tar emot uppmuntran att omfamna nya verktyg.</a:t>
            </a:r>
            <a:endParaRPr lang="en-US" b="0" i="0" dirty="0">
              <a:solidFill>
                <a:srgbClr val="382B1B"/>
              </a:solidFill>
              <a:effectLst/>
            </a:endParaRPr>
          </a:p>
        </p:txBody>
      </p:sp>
      <p:sp>
        <p:nvSpPr>
          <p:cNvPr id="17" name="Text Placeholder 2">
            <a:extLst>
              <a:ext uri="{FF2B5EF4-FFF2-40B4-BE49-F238E27FC236}">
                <a16:creationId xmlns:a16="http://schemas.microsoft.com/office/drawing/2014/main" id="{78EC115D-EABF-A223-5C87-C50BC006BEF2}"/>
              </a:ext>
            </a:extLst>
          </p:cNvPr>
          <p:cNvSpPr txBox="1">
            <a:spLocks/>
          </p:cNvSpPr>
          <p:nvPr/>
        </p:nvSpPr>
        <p:spPr>
          <a:xfrm>
            <a:off x="4711309" y="5141151"/>
            <a:ext cx="668715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dirty="0">
                <a:solidFill>
                  <a:srgbClr val="382B1B"/>
                </a:solidFill>
              </a:rPr>
              <a:t>Kan vara mycket högljudda motståndare till </a:t>
            </a:r>
            <a:r>
              <a:rPr lang="sv" dirty="0" err="1">
                <a:solidFill>
                  <a:srgbClr val="382B1B"/>
                </a:solidFill>
              </a:rPr>
              <a:t>samarbete, </a:t>
            </a:r>
            <a:r>
              <a:rPr lang="sv" dirty="0">
                <a:solidFill>
                  <a:srgbClr val="382B1B"/>
                </a:solidFill>
              </a:rPr>
              <a:t>fokuserar ofta på WIIFM-mentaliteten (vad får jag ut av det?).</a:t>
            </a:r>
          </a:p>
        </p:txBody>
      </p:sp>
      <p:pic>
        <p:nvPicPr>
          <p:cNvPr id="18" name="Picture 2">
            <a:extLst>
              <a:ext uri="{FF2B5EF4-FFF2-40B4-BE49-F238E27FC236}">
                <a16:creationId xmlns:a16="http://schemas.microsoft.com/office/drawing/2014/main" id="{A3AF4780-1F4A-4816-729A-321E2046A4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7753" y="1617082"/>
            <a:ext cx="1061564" cy="1228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3FEBB193-530F-5B47-AA68-950A7184D2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5739" y="3224936"/>
            <a:ext cx="1245720" cy="12942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506BEFF1-E9D1-2A58-43B1-7EFC7AFEE8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4643" y="4801372"/>
            <a:ext cx="1407911" cy="133853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A60AA507-4ABD-FBA3-401C-C2ABD4F78E2C}"/>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D028F0-452F-B41F-A040-221112BE4F1C}"/>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1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6 STEG FÖR ATT SAMARBETA FRAMGÅNGSRIKT</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55470" y="1543050"/>
            <a:ext cx="3677573" cy="4416315"/>
          </a:xfrm>
          <a:solidFill>
            <a:srgbClr val="E6C8C7"/>
          </a:solidFill>
        </p:spPr>
        <p:txBody>
          <a:bodyPr/>
          <a:lstStyle/>
          <a:p>
            <a:pPr>
              <a:buClr>
                <a:srgbClr val="B6D1E1"/>
              </a:buClr>
            </a:pPr>
            <a:r>
              <a:rPr lang="sv" b="1" dirty="0">
                <a:solidFill>
                  <a:schemeClr val="bg1"/>
                </a:solidFill>
              </a:rPr>
              <a:t>1. Välj rätt samarbetspartners</a:t>
            </a:r>
          </a:p>
          <a:p>
            <a:pPr>
              <a:buClr>
                <a:srgbClr val="B6D1E1"/>
              </a:buClr>
            </a:pPr>
            <a:endParaRPr lang="en-GB" b="1" dirty="0"/>
          </a:p>
          <a:p>
            <a:pPr>
              <a:buClr>
                <a:srgbClr val="B6D1E1"/>
              </a:buClr>
            </a:pPr>
            <a:r>
              <a:rPr lang="sv" sz="2400" dirty="0"/>
              <a:t>Arbeta med människor som bidrar med olika styrkor – färdigheter, idéer eller tillgångar som du inte redan har.</a:t>
            </a:r>
          </a:p>
          <a:p>
            <a:pPr>
              <a:buClr>
                <a:srgbClr val="B6D1E1"/>
              </a:buClr>
            </a:pPr>
            <a:endParaRPr lang="en-GB" sz="2400" dirty="0"/>
          </a:p>
          <a:p>
            <a:pPr>
              <a:buClr>
                <a:srgbClr val="B6D1E1"/>
              </a:buClr>
            </a:pPr>
            <a:r>
              <a:rPr lang="sv" sz="2400" dirty="0"/>
              <a:t>Inom livsmedelsbranschen kan det vara någon med erfarenhet av förpackningar, kontakter med evenemang eller tillgång till kök.</a:t>
            </a:r>
            <a:endParaRPr lang="en-US" sz="2400" dirty="0"/>
          </a:p>
        </p:txBody>
      </p:sp>
      <p:sp>
        <p:nvSpPr>
          <p:cNvPr id="7" name="Text Placeholder 2">
            <a:extLst>
              <a:ext uri="{FF2B5EF4-FFF2-40B4-BE49-F238E27FC236}">
                <a16:creationId xmlns:a16="http://schemas.microsoft.com/office/drawing/2014/main" id="{222DB568-D826-6F30-AE00-58CE1B369C5D}"/>
              </a:ext>
            </a:extLst>
          </p:cNvPr>
          <p:cNvSpPr txBox="1">
            <a:spLocks/>
          </p:cNvSpPr>
          <p:nvPr/>
        </p:nvSpPr>
        <p:spPr>
          <a:xfrm>
            <a:off x="4574665" y="1543050"/>
            <a:ext cx="3318346" cy="4416315"/>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solidFill>
                  <a:schemeClr val="bg1"/>
                </a:solidFill>
              </a:rPr>
              <a:t>2. Var tydlig med rollerna</a:t>
            </a:r>
          </a:p>
          <a:p>
            <a:pPr>
              <a:buClr>
                <a:srgbClr val="B6D1E1"/>
              </a:buClr>
            </a:pPr>
            <a:endParaRPr lang="en-GB" dirty="0"/>
          </a:p>
          <a:p>
            <a:pPr>
              <a:buClr>
                <a:srgbClr val="B6D1E1"/>
              </a:buClr>
            </a:pPr>
            <a:r>
              <a:rPr lang="sv" dirty="0"/>
              <a:t>Innan ni börjar, kom överens om vem som gör vad, vem som lagar mat, vem som hanterar försäljningen och vem som postar på sociala medier.</a:t>
            </a:r>
          </a:p>
          <a:p>
            <a:pPr>
              <a:buClr>
                <a:srgbClr val="B6D1E1"/>
              </a:buClr>
            </a:pPr>
            <a:endParaRPr lang="en-GB" dirty="0"/>
          </a:p>
          <a:p>
            <a:pPr>
              <a:buClr>
                <a:srgbClr val="B6D1E1"/>
              </a:buClr>
            </a:pPr>
            <a:r>
              <a:rPr lang="sv" dirty="0"/>
              <a:t>Tydlighet undviker förvirring, spänning eller besvikelse senare.</a:t>
            </a:r>
            <a:endParaRPr lang="en-US" dirty="0"/>
          </a:p>
        </p:txBody>
      </p:sp>
      <p:sp>
        <p:nvSpPr>
          <p:cNvPr id="8" name="Text Placeholder 2">
            <a:extLst>
              <a:ext uri="{FF2B5EF4-FFF2-40B4-BE49-F238E27FC236}">
                <a16:creationId xmlns:a16="http://schemas.microsoft.com/office/drawing/2014/main" id="{805803C3-9814-9B1C-F975-792FABA734BD}"/>
              </a:ext>
            </a:extLst>
          </p:cNvPr>
          <p:cNvSpPr txBox="1">
            <a:spLocks/>
          </p:cNvSpPr>
          <p:nvPr/>
        </p:nvSpPr>
        <p:spPr>
          <a:xfrm>
            <a:off x="8340255" y="1520961"/>
            <a:ext cx="3318345" cy="4416315"/>
          </a:xfrm>
          <a:prstGeom prst="rect">
            <a:avLst/>
          </a:prstGeom>
          <a:solidFill>
            <a:srgbClr val="94C7B0"/>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solidFill>
                  <a:schemeClr val="bg1"/>
                </a:solidFill>
              </a:rPr>
              <a:t>3. Planera hur du ska kommunicera</a:t>
            </a:r>
          </a:p>
          <a:p>
            <a:pPr>
              <a:buClr>
                <a:srgbClr val="B6D1E1"/>
              </a:buClr>
            </a:pPr>
            <a:endParaRPr lang="en-GB" dirty="0"/>
          </a:p>
          <a:p>
            <a:pPr>
              <a:buClr>
                <a:srgbClr val="B6D1E1"/>
              </a:buClr>
            </a:pPr>
            <a:r>
              <a:rPr lang="sv" dirty="0"/>
              <a:t>God kommunikation håller saker igång och undviker antaganden.</a:t>
            </a:r>
            <a:endParaRPr lang="en-US" dirty="0"/>
          </a:p>
          <a:p>
            <a:pPr>
              <a:buClr>
                <a:srgbClr val="B6D1E1"/>
              </a:buClr>
            </a:pPr>
            <a:endParaRPr lang="en-GB" dirty="0"/>
          </a:p>
          <a:p>
            <a:pPr>
              <a:buClr>
                <a:srgbClr val="B6D1E1"/>
              </a:buClr>
            </a:pPr>
            <a:r>
              <a:rPr lang="sv" dirty="0"/>
              <a:t>Bestäm hur och när ni ska prata – WhatsApp, röstmeddelanden, möten?</a:t>
            </a:r>
          </a:p>
          <a:p>
            <a:pPr>
              <a:buClr>
                <a:srgbClr val="B6D1E1"/>
              </a:buClr>
            </a:pPr>
            <a:endParaRPr lang="en-GB" dirty="0"/>
          </a:p>
        </p:txBody>
      </p:sp>
    </p:spTree>
    <p:extLst>
      <p:ext uri="{BB962C8B-B14F-4D97-AF65-F5344CB8AC3E}">
        <p14:creationId xmlns:p14="http://schemas.microsoft.com/office/powerpoint/2010/main" val="395348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0331-D43B-E3C8-7E91-23E6F27374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1ABD3B-932D-8AE2-5387-5D1310807BD9}"/>
              </a:ext>
            </a:extLst>
          </p:cNvPr>
          <p:cNvSpPr>
            <a:spLocks noGrp="1"/>
          </p:cNvSpPr>
          <p:nvPr>
            <p:ph type="body" sz="quarter" idx="27"/>
          </p:nvPr>
        </p:nvSpPr>
        <p:spPr/>
        <p:txBody>
          <a:bodyPr/>
          <a:lstStyle/>
          <a:p>
            <a:r>
              <a:rPr lang="sv" dirty="0"/>
              <a:t>6 STEG FÖR ATT SAMARBETA FRAMGÅNGSRIKT</a:t>
            </a:r>
          </a:p>
        </p:txBody>
      </p:sp>
      <p:sp>
        <p:nvSpPr>
          <p:cNvPr id="3" name="Text Placeholder 2">
            <a:extLst>
              <a:ext uri="{FF2B5EF4-FFF2-40B4-BE49-F238E27FC236}">
                <a16:creationId xmlns:a16="http://schemas.microsoft.com/office/drawing/2014/main" id="{9CEFAB2C-BA68-8E17-0D4A-E698030A32B8}"/>
              </a:ext>
            </a:extLst>
          </p:cNvPr>
          <p:cNvSpPr>
            <a:spLocks noGrp="1"/>
          </p:cNvSpPr>
          <p:nvPr>
            <p:ph type="body" sz="quarter" idx="14"/>
          </p:nvPr>
        </p:nvSpPr>
        <p:spPr>
          <a:xfrm>
            <a:off x="751412" y="1543050"/>
            <a:ext cx="3318346" cy="4416315"/>
          </a:xfrm>
          <a:solidFill>
            <a:srgbClr val="E6C8C7"/>
          </a:solidFill>
        </p:spPr>
        <p:txBody>
          <a:bodyPr/>
          <a:lstStyle/>
          <a:p>
            <a:pPr>
              <a:buClr>
                <a:srgbClr val="B6D1E1"/>
              </a:buClr>
            </a:pPr>
            <a:r>
              <a:rPr lang="sv" b="1" dirty="0">
                <a:solidFill>
                  <a:schemeClr val="bg1"/>
                </a:solidFill>
              </a:rPr>
              <a:t>4. Var öppen och respektfull</a:t>
            </a:r>
          </a:p>
          <a:p>
            <a:pPr>
              <a:buClr>
                <a:srgbClr val="B6D1E1"/>
              </a:buClr>
            </a:pPr>
            <a:endParaRPr lang="en-GB" b="1" dirty="0"/>
          </a:p>
          <a:p>
            <a:pPr>
              <a:buClr>
                <a:srgbClr val="B6D1E1"/>
              </a:buClr>
            </a:pPr>
            <a:r>
              <a:rPr lang="sv" dirty="0"/>
              <a:t>Skapa en plats där alla känner sig trygga med att dela idéer, även om de inte är perfekta.</a:t>
            </a:r>
          </a:p>
          <a:p>
            <a:pPr>
              <a:buClr>
                <a:srgbClr val="B6D1E1"/>
              </a:buClr>
            </a:pPr>
            <a:endParaRPr lang="en-GB" dirty="0"/>
          </a:p>
          <a:p>
            <a:pPr>
              <a:buClr>
                <a:srgbClr val="B6D1E1"/>
              </a:buClr>
            </a:pPr>
            <a:r>
              <a:rPr lang="sv" dirty="0"/>
              <a:t>Att lyssna väl bygger förtroende och leder till bättre lösningar.</a:t>
            </a:r>
          </a:p>
        </p:txBody>
      </p:sp>
      <p:sp>
        <p:nvSpPr>
          <p:cNvPr id="7" name="Text Placeholder 2">
            <a:extLst>
              <a:ext uri="{FF2B5EF4-FFF2-40B4-BE49-F238E27FC236}">
                <a16:creationId xmlns:a16="http://schemas.microsoft.com/office/drawing/2014/main" id="{A108F30D-28FF-95B8-52B4-9CA1D1D806DE}"/>
              </a:ext>
            </a:extLst>
          </p:cNvPr>
          <p:cNvSpPr txBox="1">
            <a:spLocks/>
          </p:cNvSpPr>
          <p:nvPr/>
        </p:nvSpPr>
        <p:spPr>
          <a:xfrm>
            <a:off x="4574665" y="1543050"/>
            <a:ext cx="3318346" cy="4416315"/>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solidFill>
                  <a:schemeClr val="bg1"/>
                </a:solidFill>
              </a:rPr>
              <a:t>5. Skriv ner saker</a:t>
            </a:r>
          </a:p>
          <a:p>
            <a:pPr>
              <a:buClr>
                <a:srgbClr val="B6D1E1"/>
              </a:buClr>
            </a:pPr>
            <a:endParaRPr lang="en-GB" dirty="0"/>
          </a:p>
          <a:p>
            <a:pPr>
              <a:buClr>
                <a:srgbClr val="B6D1E1"/>
              </a:buClr>
            </a:pPr>
            <a:r>
              <a:rPr lang="sv" dirty="0"/>
              <a:t>Håll koll på beslut: prissättning, uppgiftslistor, ståndbokningar, beställningar.</a:t>
            </a:r>
          </a:p>
          <a:p>
            <a:pPr>
              <a:buClr>
                <a:srgbClr val="B6D1E1"/>
              </a:buClr>
            </a:pPr>
            <a:endParaRPr lang="en-GB" dirty="0"/>
          </a:p>
          <a:p>
            <a:pPr>
              <a:buClr>
                <a:srgbClr val="B6D1E1"/>
              </a:buClr>
            </a:pPr>
            <a:r>
              <a:rPr lang="sv" dirty="0"/>
              <a:t>En delad anteckningsbok, ett whiteboardfoto eller en digital anteckning kan spara tid och förhindra missförstånd.</a:t>
            </a:r>
          </a:p>
        </p:txBody>
      </p:sp>
      <p:sp>
        <p:nvSpPr>
          <p:cNvPr id="8" name="Text Placeholder 2">
            <a:extLst>
              <a:ext uri="{FF2B5EF4-FFF2-40B4-BE49-F238E27FC236}">
                <a16:creationId xmlns:a16="http://schemas.microsoft.com/office/drawing/2014/main" id="{F2D59C20-0B55-8BC8-BE62-F9C2C3335D1A}"/>
              </a:ext>
            </a:extLst>
          </p:cNvPr>
          <p:cNvSpPr txBox="1">
            <a:spLocks/>
          </p:cNvSpPr>
          <p:nvPr/>
        </p:nvSpPr>
        <p:spPr>
          <a:xfrm>
            <a:off x="8340255" y="1520961"/>
            <a:ext cx="3318345" cy="4416315"/>
          </a:xfrm>
          <a:prstGeom prst="rect">
            <a:avLst/>
          </a:prstGeom>
          <a:solidFill>
            <a:srgbClr val="94C7B0"/>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solidFill>
                  <a:schemeClr val="bg1"/>
                </a:solidFill>
              </a:rPr>
              <a:t>6. Kolla in regelbundet</a:t>
            </a:r>
          </a:p>
          <a:p>
            <a:pPr>
              <a:buClr>
                <a:srgbClr val="B6D1E1"/>
              </a:buClr>
            </a:pPr>
            <a:endParaRPr lang="en-GB" dirty="0"/>
          </a:p>
          <a:p>
            <a:pPr>
              <a:buClr>
                <a:srgbClr val="B6D1E1"/>
              </a:buClr>
            </a:pPr>
            <a:r>
              <a:rPr lang="sv" dirty="0"/>
              <a:t>Vänta inte på att problemen ska växa.</a:t>
            </a:r>
          </a:p>
          <a:p>
            <a:pPr>
              <a:buClr>
                <a:srgbClr val="B6D1E1"/>
              </a:buClr>
            </a:pPr>
            <a:endParaRPr lang="en-GB" dirty="0"/>
          </a:p>
          <a:p>
            <a:pPr>
              <a:buClr>
                <a:srgbClr val="B6D1E1"/>
              </a:buClr>
            </a:pPr>
            <a:r>
              <a:rPr lang="sv" dirty="0"/>
              <a:t>Kom överens om att träffas eller skicka meddelanden regelbundet för att utvärdera framsteg, åtgärda problem tidigt och fira framgångar tillsammans.</a:t>
            </a:r>
          </a:p>
        </p:txBody>
      </p:sp>
    </p:spTree>
    <p:extLst>
      <p:ext uri="{BB962C8B-B14F-4D97-AF65-F5344CB8AC3E}">
        <p14:creationId xmlns:p14="http://schemas.microsoft.com/office/powerpoint/2010/main" val="2766167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9" y="2053086"/>
            <a:ext cx="5533260" cy="3312543"/>
          </a:xfrm>
        </p:spPr>
        <p:txBody>
          <a:bodyPr>
            <a:normAutofit/>
          </a:bodyPr>
          <a:lstStyle/>
          <a:p>
            <a:r>
              <a:rPr lang="sv" dirty="0"/>
              <a:t>ATT HITTA MÄNNISKOR ATT SAMARBETA MED</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04</a:t>
            </a:r>
          </a:p>
        </p:txBody>
      </p:sp>
      <p:pic>
        <p:nvPicPr>
          <p:cNvPr id="6" name="Picture 5" descr="Icon&#10;&#10;Description automatically generated with medium confidence">
            <a:extLst>
              <a:ext uri="{FF2B5EF4-FFF2-40B4-BE49-F238E27FC236}">
                <a16:creationId xmlns:a16="http://schemas.microsoft.com/office/drawing/2014/main" id="{5C5C82BA-73E3-9553-ECEE-655D99C0F179}"/>
              </a:ext>
            </a:extLst>
          </p:cNvPr>
          <p:cNvPicPr>
            <a:picLocks noChangeAspect="1"/>
          </p:cNvPicPr>
          <p:nvPr/>
        </p:nvPicPr>
        <p:blipFill>
          <a:blip r:embed="rId2"/>
          <a:stretch>
            <a:fillRect/>
          </a:stretch>
        </p:blipFill>
        <p:spPr>
          <a:xfrm>
            <a:off x="620498" y="4006844"/>
            <a:ext cx="3883283" cy="1839182"/>
          </a:xfrm>
          <a:prstGeom prst="rect">
            <a:avLst/>
          </a:prstGeom>
        </p:spPr>
      </p:pic>
    </p:spTree>
    <p:extLst>
      <p:ext uri="{BB962C8B-B14F-4D97-AF65-F5344CB8AC3E}">
        <p14:creationId xmlns:p14="http://schemas.microsoft.com/office/powerpoint/2010/main" val="2920838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ATT HITTA MÄNNISKOR ATT SAMARBETA MED</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441027" y="1441723"/>
            <a:ext cx="11390075" cy="2776859"/>
          </a:xfrm>
        </p:spPr>
        <p:txBody>
          <a:bodyPr/>
          <a:lstStyle/>
          <a:p>
            <a:r>
              <a:rPr lang="sv" sz="2800" b="1" dirty="0"/>
              <a:t>VÄNNER FÖRST</a:t>
            </a:r>
          </a:p>
          <a:p>
            <a:endParaRPr lang="en-US" dirty="0"/>
          </a:p>
          <a:p>
            <a:pPr>
              <a:buClr>
                <a:srgbClr val="B6D1E1"/>
              </a:buClr>
            </a:pPr>
            <a:r>
              <a:rPr lang="sv" dirty="0"/>
              <a:t>Om du söker en samarbetspartner, leta först bland dina vänner. Vänskap kan vara en solid och gemensam grund för ett bra kreativt partnerskap. Medan vissa människor argumenterar mot att blanda affärer och vänskap, var tydlig med roller, ersättning och förväntningar från början. Vänskap och affärer kan fungera tillsammans när det finns ärlighet och respekt.</a:t>
            </a:r>
          </a:p>
          <a:p>
            <a:pPr>
              <a:buClr>
                <a:srgbClr val="B6D1E1"/>
              </a:buClr>
            </a:pPr>
            <a:endParaRPr lang="en-US" dirty="0"/>
          </a:p>
          <a:p>
            <a:pPr>
              <a:buClr>
                <a:srgbClr val="B6D1E1"/>
              </a:buClr>
            </a:pPr>
            <a:r>
              <a:rPr lang="sv" b="1" dirty="0">
                <a:solidFill>
                  <a:srgbClr val="B6D1E1"/>
                </a:solidFill>
              </a:rPr>
              <a:t>Se dig omkring: </a:t>
            </a:r>
            <a:r>
              <a:rPr lang="sv" dirty="0"/>
              <a:t>finns det någon du har lagat mat med, sålt vid sidan av eller stöttat tidigare? Det är en bra början.</a:t>
            </a:r>
          </a:p>
          <a:p>
            <a:endParaRPr lang="en-US" dirty="0"/>
          </a:p>
          <a:p>
            <a:endParaRPr lang="en-US" dirty="0"/>
          </a:p>
          <a:p>
            <a:endParaRPr lang="en-US" dirty="0"/>
          </a:p>
        </p:txBody>
      </p:sp>
      <p:pic>
        <p:nvPicPr>
          <p:cNvPr id="4" name="Picture 3" descr="A group of puppets with different faces&#10;&#10;AI-generated content may be incorrect.">
            <a:extLst>
              <a:ext uri="{FF2B5EF4-FFF2-40B4-BE49-F238E27FC236}">
                <a16:creationId xmlns:a16="http://schemas.microsoft.com/office/drawing/2014/main" id="{8DEECAEB-8701-C0AA-AE17-C4F87157DE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68229" y="3971750"/>
            <a:ext cx="4135976" cy="2323646"/>
          </a:xfrm>
          <a:prstGeom prst="rect">
            <a:avLst/>
          </a:prstGeom>
        </p:spPr>
      </p:pic>
      <p:sp>
        <p:nvSpPr>
          <p:cNvPr id="6" name="TextBox 5">
            <a:extLst>
              <a:ext uri="{FF2B5EF4-FFF2-40B4-BE49-F238E27FC236}">
                <a16:creationId xmlns:a16="http://schemas.microsoft.com/office/drawing/2014/main" id="{19E498AA-3C03-B092-8D68-0FB4CADAF3BF}"/>
              </a:ext>
            </a:extLst>
          </p:cNvPr>
          <p:cNvSpPr txBox="1"/>
          <p:nvPr/>
        </p:nvSpPr>
        <p:spPr>
          <a:xfrm>
            <a:off x="441027" y="4333669"/>
            <a:ext cx="6095064" cy="2123658"/>
          </a:xfrm>
          <a:prstGeom prst="rect">
            <a:avLst/>
          </a:prstGeom>
          <a:noFill/>
        </p:spPr>
        <p:txBody>
          <a:bodyPr wrap="square">
            <a:spAutoFit/>
          </a:bodyPr>
          <a:lstStyle/>
          <a:p>
            <a:r>
              <a:rPr lang="sv" sz="2200" dirty="0"/>
              <a:t>Den bortgångne Jim Henson, upphovsmannen till Mupparna, förklarar</a:t>
            </a:r>
          </a:p>
          <a:p>
            <a:pPr algn="ctr"/>
            <a:r>
              <a:rPr lang="sv" sz="2200" i="1" dirty="0"/>
              <a:t>"När man jobbar med sina vänner känns det inte alls som arbete. Det känns kul. Jag gillar att jobba med människor jag känner och litar på. Med dem kommer idéerna naturligt."</a:t>
            </a:r>
            <a:endParaRPr lang="en-US" sz="2200" i="1" dirty="0"/>
          </a:p>
        </p:txBody>
      </p:sp>
    </p:spTree>
    <p:extLst>
      <p:ext uri="{BB962C8B-B14F-4D97-AF65-F5344CB8AC3E}">
        <p14:creationId xmlns:p14="http://schemas.microsoft.com/office/powerpoint/2010/main" val="4166587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ATT HITTA MÄNNISKOR ATT SAMARBETA MED</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547615" y="1447683"/>
            <a:ext cx="6975150" cy="4672013"/>
          </a:xfrm>
        </p:spPr>
        <p:txBody>
          <a:bodyPr/>
          <a:lstStyle/>
          <a:p>
            <a:r>
              <a:rPr lang="sv" sz="2800" b="1" dirty="0"/>
              <a:t>ÄNDAMÅLSENHET</a:t>
            </a:r>
          </a:p>
          <a:p>
            <a:endParaRPr lang="en-US" sz="2400" b="1" dirty="0"/>
          </a:p>
          <a:p>
            <a:pPr marL="342900" indent="-342900">
              <a:buClr>
                <a:srgbClr val="B6D1E1"/>
              </a:buClr>
              <a:buFont typeface="Arial" panose="020B0604020202020204" pitchFamily="34" charset="0"/>
              <a:buChar char="•"/>
            </a:pPr>
            <a:r>
              <a:rPr lang="sv" dirty="0"/>
              <a:t>Underskatta aldrig kraften i gemensamma mål. De kan försätta berg även när samarbetspartners är långt ifrån varandra.</a:t>
            </a:r>
          </a:p>
          <a:p>
            <a:pPr>
              <a:buClr>
                <a:srgbClr val="B6D1E1"/>
              </a:buClr>
            </a:pPr>
            <a:r>
              <a:rPr lang="sv" dirty="0"/>
              <a:t>​</a:t>
            </a:r>
          </a:p>
          <a:p>
            <a:pPr marL="342900" indent="-342900">
              <a:buClr>
                <a:srgbClr val="B6D1E1"/>
              </a:buClr>
              <a:buFont typeface="Arial" panose="020B0604020202020204" pitchFamily="34" charset="0"/>
              <a:buChar char="•"/>
            </a:pPr>
            <a:r>
              <a:rPr lang="sv" dirty="0"/>
              <a:t>Samarbete fungerar bäst när alla vill samma sak, oavsett om det handlar om att sälja mer mat, gå med i en marknad eller lansera ett gemensamt varumärke.</a:t>
            </a:r>
          </a:p>
          <a:p>
            <a:pPr>
              <a:buClr>
                <a:srgbClr val="B6D1E1"/>
              </a:buClr>
            </a:pPr>
            <a:endParaRPr lang="en-GB" dirty="0"/>
          </a:p>
          <a:p>
            <a:pPr marL="342900" indent="-342900">
              <a:buClr>
                <a:srgbClr val="B6D1E1"/>
              </a:buClr>
              <a:buFont typeface="Arial" panose="020B0604020202020204" pitchFamily="34" charset="0"/>
              <a:buChar char="•"/>
            </a:pPr>
            <a:r>
              <a:rPr lang="sv" dirty="0"/>
              <a:t>Även om era personligheter eller färdigheter skiljer sig åt, skapar ett gemensamt syfte fokus och hjälper till att lösa problem snabbare.</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sv" dirty="0"/>
              <a:t>Bra samarbetspartners pratar öppet, fattar gemensamma beslut och respekterar varandras bidrag.</a:t>
            </a:r>
            <a:endParaRPr lang="en-US" dirty="0"/>
          </a:p>
          <a:p>
            <a:endParaRPr lang="en-US" b="1" dirty="0"/>
          </a:p>
          <a:p>
            <a:r>
              <a:rPr lang="sv" dirty="0"/>
              <a:t>​</a:t>
            </a:r>
          </a:p>
          <a:p>
            <a:endParaRPr lang="en-US" dirty="0"/>
          </a:p>
          <a:p>
            <a:endParaRPr lang="en-US" dirty="0"/>
          </a:p>
          <a:p>
            <a:endParaRPr lang="en-US" dirty="0"/>
          </a:p>
          <a:p>
            <a:endParaRPr lang="en-US" dirty="0"/>
          </a:p>
        </p:txBody>
      </p:sp>
      <p:pic>
        <p:nvPicPr>
          <p:cNvPr id="4" name="Picture 3" descr="A group of people eating around a table with a map of the world&#10;&#10;AI-generated content may be incorrect.">
            <a:extLst>
              <a:ext uri="{FF2B5EF4-FFF2-40B4-BE49-F238E27FC236}">
                <a16:creationId xmlns:a16="http://schemas.microsoft.com/office/drawing/2014/main" id="{EFDEE012-125E-E5AE-ED22-3CC64550558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74586" y="2370381"/>
            <a:ext cx="4026095" cy="2684063"/>
          </a:xfrm>
          <a:prstGeom prst="rect">
            <a:avLst/>
          </a:prstGeom>
        </p:spPr>
      </p:pic>
    </p:spTree>
    <p:extLst>
      <p:ext uri="{BB962C8B-B14F-4D97-AF65-F5344CB8AC3E}">
        <p14:creationId xmlns:p14="http://schemas.microsoft.com/office/powerpoint/2010/main" val="2099462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ATT HITTA MÄNNISKOR ATT SAMARBETA MED</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6520755" cy="4672013"/>
          </a:xfrm>
        </p:spPr>
        <p:txBody>
          <a:bodyPr/>
          <a:lstStyle/>
          <a:p>
            <a:r>
              <a:rPr lang="sv" sz="2800" b="1" dirty="0"/>
              <a:t>YIN &amp; YANG</a:t>
            </a:r>
            <a:endParaRPr lang="en-US" sz="2400" b="1" dirty="0"/>
          </a:p>
          <a:p>
            <a:pPr marL="342900" indent="-342900">
              <a:buClr>
                <a:srgbClr val="B6D1E1"/>
              </a:buClr>
              <a:buFont typeface="Arial" panose="020B0604020202020204" pitchFamily="34" charset="0"/>
              <a:buChar char="•"/>
            </a:pPr>
            <a:endParaRPr lang="en-US" dirty="0"/>
          </a:p>
          <a:p>
            <a:pPr marL="342900" indent="-342900" fontAlgn="base">
              <a:buClr>
                <a:srgbClr val="B6D1E1"/>
              </a:buClr>
              <a:buFont typeface="Arial" panose="020B0604020202020204" pitchFamily="34" charset="0"/>
              <a:buChar char="•"/>
            </a:pPr>
            <a:r>
              <a:rPr lang="sv" dirty="0">
                <a:solidFill>
                  <a:srgbClr val="382B1B"/>
                </a:solidFill>
              </a:rPr>
              <a:t>Alla samarbetspartners är inte likadana – och det är bra. En av er kanske är bra på att laga mat, den andra på sociala medier. Eller så föredrar en av er att umgås ansikte mot ansikte, medan den andra trivs bakom kulisserna.</a:t>
            </a:r>
          </a:p>
          <a:p>
            <a:pPr fontAlgn="base">
              <a:buClr>
                <a:srgbClr val="B6D1E1"/>
              </a:buClr>
            </a:pPr>
            <a:endParaRPr lang="en-GB" dirty="0">
              <a:solidFill>
                <a:srgbClr val="382B1B"/>
              </a:solidFill>
            </a:endParaRPr>
          </a:p>
          <a:p>
            <a:pPr marL="342900" indent="-342900" fontAlgn="base">
              <a:buClr>
                <a:srgbClr val="B6D1E1"/>
              </a:buClr>
              <a:buFont typeface="Arial" panose="020B0604020202020204" pitchFamily="34" charset="0"/>
              <a:buChar char="•"/>
            </a:pPr>
            <a:r>
              <a:rPr lang="sv" dirty="0">
                <a:solidFill>
                  <a:srgbClr val="382B1B"/>
                </a:solidFill>
              </a:rPr>
              <a:t>Använd era olikheter som styrkor istället för att bråka. Det som känns som "motsatsen" kan bli balanserat med rätt kommunikation och förtroende.</a:t>
            </a:r>
          </a:p>
          <a:p>
            <a:pPr fontAlgn="base">
              <a:buClr>
                <a:srgbClr val="B6D1E1"/>
              </a:buClr>
            </a:pPr>
            <a:endParaRPr lang="en-US" dirty="0">
              <a:solidFill>
                <a:srgbClr val="382B1B"/>
              </a:solidFill>
            </a:endParaRPr>
          </a:p>
          <a:p>
            <a:pPr marL="342900" indent="-342900" fontAlgn="base">
              <a:buClr>
                <a:srgbClr val="B6D1E1"/>
              </a:buClr>
              <a:buFont typeface="Arial" panose="020B0604020202020204" pitchFamily="34" charset="0"/>
              <a:buChar char="•"/>
            </a:pPr>
            <a:r>
              <a:rPr lang="sv" dirty="0">
                <a:solidFill>
                  <a:srgbClr val="382B1B"/>
                </a:solidFill>
              </a:rPr>
              <a:t>Bra samarbetspartners vet hur man firar sina olikheter.</a:t>
            </a:r>
            <a:endParaRPr lang="en-US" dirty="0">
              <a:solidFill>
                <a:srgbClr val="382B1B"/>
              </a:solidFill>
              <a:latin typeface="Arial" panose="020B0604020202020204" pitchFamily="34" charset="0"/>
            </a:endParaRPr>
          </a:p>
          <a:p>
            <a:endParaRPr lang="en-US" dirty="0"/>
          </a:p>
          <a:p>
            <a:endParaRPr lang="en-US" dirty="0"/>
          </a:p>
        </p:txBody>
      </p:sp>
      <p:pic>
        <p:nvPicPr>
          <p:cNvPr id="3" name="Picture 2" descr="A yin yang symbol on a stone surface&#10;&#10;AI-generated content may be incorrect.">
            <a:extLst>
              <a:ext uri="{FF2B5EF4-FFF2-40B4-BE49-F238E27FC236}">
                <a16:creationId xmlns:a16="http://schemas.microsoft.com/office/drawing/2014/main" id="{37090C72-7626-7F2B-540F-788A1274DD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9595" y="2553737"/>
            <a:ext cx="3978443" cy="2650638"/>
          </a:xfrm>
          <a:prstGeom prst="rect">
            <a:avLst/>
          </a:prstGeom>
        </p:spPr>
      </p:pic>
    </p:spTree>
    <p:extLst>
      <p:ext uri="{BB962C8B-B14F-4D97-AF65-F5344CB8AC3E}">
        <p14:creationId xmlns:p14="http://schemas.microsoft.com/office/powerpoint/2010/main" val="3480808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05</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1880558"/>
            <a:ext cx="5136125" cy="2438405"/>
          </a:xfrm>
        </p:spPr>
        <p:txBody>
          <a:bodyPr>
            <a:normAutofit/>
          </a:bodyPr>
          <a:lstStyle/>
          <a:p>
            <a:pPr marL="0" indent="0">
              <a:buNone/>
            </a:pPr>
            <a:r>
              <a:rPr lang="sv" sz="4800" dirty="0">
                <a:solidFill>
                  <a:schemeClr val="bg1"/>
                </a:solidFill>
                <a:highlight>
                  <a:srgbClr val="E6C8C7"/>
                </a:highlight>
              </a:rPr>
              <a:t>TIPS OCH VERKTYG FÖR FRAMGÅNGSRIKA SAMARBETEN</a:t>
            </a:r>
            <a:endParaRPr lang="en-US" sz="4000" dirty="0">
              <a:solidFill>
                <a:schemeClr val="bg1"/>
              </a:solidFill>
              <a:highlight>
                <a:srgbClr val="E6C8C7"/>
              </a:highlight>
            </a:endParaRPr>
          </a:p>
        </p:txBody>
      </p:sp>
    </p:spTree>
    <p:extLst>
      <p:ext uri="{BB962C8B-B14F-4D97-AF65-F5344CB8AC3E}">
        <p14:creationId xmlns:p14="http://schemas.microsoft.com/office/powerpoint/2010/main" val="2661136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sv" dirty="0"/>
              <a:t>TIPS FÖR FRAMGÅNGSRIKA SAMARBETEN</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0"/>
            <a:ext cx="7149962" cy="4672013"/>
          </a:xfrm>
        </p:spPr>
        <p:txBody>
          <a:bodyPr/>
          <a:lstStyle/>
          <a:p>
            <a:r>
              <a:rPr lang="sv" b="1" dirty="0"/>
              <a:t>Tänk på detta när du planerar och arbetar med andra:</a:t>
            </a:r>
          </a:p>
          <a:p>
            <a:endParaRPr lang="en-GB" dirty="0"/>
          </a:p>
          <a:p>
            <a:pPr marL="342900" indent="-342900">
              <a:buFont typeface="Arial" panose="020B0604020202020204" pitchFamily="34" charset="0"/>
              <a:buChar char="•"/>
            </a:pPr>
            <a:r>
              <a:rPr lang="sv" dirty="0"/>
              <a:t>Var öppen för idéer som inte är dina – du kanske hittar ett bättre sätt.</a:t>
            </a:r>
          </a:p>
          <a:p>
            <a:pPr marL="342900" indent="-342900">
              <a:buFont typeface="Arial" panose="020B0604020202020204" pitchFamily="34" charset="0"/>
              <a:buChar char="•"/>
            </a:pPr>
            <a:r>
              <a:rPr lang="sv" dirty="0"/>
              <a:t>Var inte rädd för riktningsförändringar. Bra samarbeten anpassar sig.</a:t>
            </a:r>
          </a:p>
          <a:p>
            <a:pPr marL="342900" indent="-342900">
              <a:buFont typeface="Arial" panose="020B0604020202020204" pitchFamily="34" charset="0"/>
              <a:buChar char="•"/>
            </a:pPr>
            <a:r>
              <a:rPr lang="sv" dirty="0"/>
              <a:t>Ärlighet är en viktig ingrediens i alla samarbeten; se till att varje aktör vet och är tydlig med vad de förväntar sig av partnerskapet från början. Det måste finnas tydlighet kring varför samarbetet äger rum och vad varje partner hoppas uppnå.</a:t>
            </a:r>
          </a:p>
          <a:p>
            <a:pPr marL="342900" indent="-342900">
              <a:buFont typeface="Arial" panose="020B0604020202020204" pitchFamily="34" charset="0"/>
              <a:buChar char="•"/>
            </a:pPr>
            <a:r>
              <a:rPr lang="sv" dirty="0"/>
              <a:t>Samarbeta med människor som bryr sig om processen, inte bara resultatet.</a:t>
            </a:r>
          </a:p>
          <a:p>
            <a:pPr marL="342900" indent="-342900">
              <a:buFont typeface="Arial" panose="020B0604020202020204" pitchFamily="34" charset="0"/>
              <a:buChar char="•"/>
            </a:pPr>
            <a:r>
              <a:rPr lang="sv" dirty="0"/>
              <a:t>Dokumentera viktiga avtal – särskilt om pengar, tid och kredit.</a:t>
            </a:r>
          </a:p>
          <a:p>
            <a:pPr marL="342900" indent="-342900">
              <a:buFont typeface="Arial" panose="020B0604020202020204" pitchFamily="34" charset="0"/>
              <a:buChar char="•"/>
            </a:pPr>
            <a:r>
              <a:rPr lang="sv" dirty="0"/>
              <a:t>Var öppen för idéer du inte förväntade dig.</a:t>
            </a:r>
          </a:p>
          <a:p>
            <a:pPr marL="457200" indent="-457200">
              <a:buClr>
                <a:srgbClr val="B6D1E1"/>
              </a:buClr>
              <a:buFont typeface="Arial" panose="020B0604020202020204" pitchFamily="34" charset="0"/>
              <a:buChar char="•"/>
            </a:pPr>
            <a:endParaRPr lang="en-US" dirty="0"/>
          </a:p>
        </p:txBody>
      </p:sp>
      <p:pic>
        <p:nvPicPr>
          <p:cNvPr id="7" name="Picture 6" descr="A few women in white coats preparing food&#10;&#10;AI-generated content may be incorrect.">
            <a:extLst>
              <a:ext uri="{FF2B5EF4-FFF2-40B4-BE49-F238E27FC236}">
                <a16:creationId xmlns:a16="http://schemas.microsoft.com/office/drawing/2014/main" id="{6835930C-B26B-511F-6130-6FAA908E8258}"/>
              </a:ext>
            </a:extLst>
          </p:cNvPr>
          <p:cNvPicPr>
            <a:picLocks noChangeAspect="1"/>
          </p:cNvPicPr>
          <p:nvPr/>
        </p:nvPicPr>
        <p:blipFill>
          <a:blip r:embed="rId2"/>
          <a:stretch>
            <a:fillRect/>
          </a:stretch>
        </p:blipFill>
        <p:spPr>
          <a:xfrm>
            <a:off x="7965583" y="2574086"/>
            <a:ext cx="3769188" cy="2513068"/>
          </a:xfrm>
          <a:prstGeom prst="rect">
            <a:avLst/>
          </a:prstGeom>
        </p:spPr>
      </p:pic>
    </p:spTree>
    <p:extLst>
      <p:ext uri="{BB962C8B-B14F-4D97-AF65-F5344CB8AC3E}">
        <p14:creationId xmlns:p14="http://schemas.microsoft.com/office/powerpoint/2010/main" val="3908432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sv" dirty="0"/>
              <a:t>UTMANING MED OMSORG</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80959" y="1304791"/>
            <a:ext cx="11110215" cy="4857750"/>
          </a:xfrm>
        </p:spPr>
        <p:txBody>
          <a:bodyPr numCol="2"/>
          <a:lstStyle/>
          <a:p>
            <a:pPr>
              <a:buClr>
                <a:srgbClr val="B6D1E1"/>
              </a:buClr>
            </a:pPr>
            <a:r>
              <a:rPr lang="sv" b="1" dirty="0"/>
              <a:t>Samarbete ska utmana dig, inte stressa dig.</a:t>
            </a:r>
          </a:p>
          <a:p>
            <a:pPr>
              <a:buClr>
                <a:srgbClr val="B6D1E1"/>
              </a:buClr>
            </a:pPr>
            <a:br>
              <a:rPr lang="en-GB" dirty="0"/>
            </a:br>
            <a:r>
              <a:rPr lang="sv" dirty="0"/>
              <a:t>Spänningar kan vara ett tecken på tillväxt, om de hanteras varsamt. Bra samarbete betyder inte att man alltid är överens. Det betyder att man bryr sig tillräckligt för att ifrågasätta. Om man arbetar tillsammans är det för att man vill att projektet ska lyckas, inte bara överleva. Det innebär ibland att man utmanar varandra på ett respektfullt och tillväxtfokuserat sätt.</a:t>
            </a:r>
          </a:p>
          <a:p>
            <a:pPr>
              <a:buClr>
                <a:srgbClr val="B6D1E1"/>
              </a:buClr>
            </a:pPr>
            <a:endParaRPr lang="en-GB" dirty="0"/>
          </a:p>
          <a:p>
            <a:pPr>
              <a:buClr>
                <a:srgbClr val="B6D1E1"/>
              </a:buClr>
            </a:pPr>
            <a:r>
              <a:rPr lang="sv" b="1" dirty="0">
                <a:solidFill>
                  <a:srgbClr val="94C7B0"/>
                </a:solidFill>
              </a:rPr>
              <a:t>Ställ de svåra frågorna:</a:t>
            </a:r>
          </a:p>
          <a:p>
            <a:pPr marL="342900" indent="-342900">
              <a:buClr>
                <a:srgbClr val="B6D1E1"/>
              </a:buClr>
              <a:buFont typeface="Arial" panose="020B0604020202020204" pitchFamily="34" charset="0"/>
              <a:buChar char="•"/>
            </a:pPr>
            <a:r>
              <a:rPr lang="sv" dirty="0"/>
              <a:t>Är det här verkligen den bästa tiden för det evenemanget?</a:t>
            </a:r>
          </a:p>
          <a:p>
            <a:pPr marL="342900" indent="-342900">
              <a:buClr>
                <a:srgbClr val="B6D1E1"/>
              </a:buClr>
              <a:buFont typeface="Arial" panose="020B0604020202020204" pitchFamily="34" charset="0"/>
              <a:buChar char="•"/>
            </a:pPr>
            <a:r>
              <a:rPr lang="sv" dirty="0"/>
              <a:t>Uppnår vi den kvalitet vi utlovat?</a:t>
            </a:r>
          </a:p>
          <a:p>
            <a:pPr marL="342900" indent="-342900">
              <a:buClr>
                <a:srgbClr val="B6D1E1"/>
              </a:buClr>
              <a:buFont typeface="Arial" panose="020B0604020202020204" pitchFamily="34" charset="0"/>
              <a:buChar char="•"/>
            </a:pPr>
            <a:r>
              <a:rPr lang="sv" dirty="0"/>
              <a:t>Är detta mål fortfarande realistiskt – eller spelar vi för säkert?</a:t>
            </a:r>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r>
              <a:rPr lang="sv" b="1" dirty="0">
                <a:solidFill>
                  <a:srgbClr val="94C7B0"/>
                </a:solidFill>
              </a:rPr>
              <a:t>Sträva efter framsteg – inte perfektion eller kontroll:</a:t>
            </a:r>
          </a:p>
          <a:p>
            <a:pPr marL="342900" indent="-342900">
              <a:buClr>
                <a:srgbClr val="B6D1E1"/>
              </a:buClr>
              <a:buFont typeface="Arial" panose="020B0604020202020204" pitchFamily="34" charset="0"/>
              <a:buChar char="•"/>
            </a:pPr>
            <a:r>
              <a:rPr lang="sv" dirty="0"/>
              <a:t>Håll varandra igång, istället för att fastna i gamla vanor.</a:t>
            </a:r>
          </a:p>
          <a:p>
            <a:pPr marL="342900" indent="-342900">
              <a:buClr>
                <a:srgbClr val="B6D1E1"/>
              </a:buClr>
              <a:buFont typeface="Arial" panose="020B0604020202020204" pitchFamily="34" charset="0"/>
              <a:buChar char="•"/>
            </a:pPr>
            <a:r>
              <a:rPr lang="sv" dirty="0"/>
              <a:t>Säg till om något inte fungerar, tidigt och vänligt.</a:t>
            </a:r>
          </a:p>
          <a:p>
            <a:pPr marL="342900" indent="-342900">
              <a:buClr>
                <a:srgbClr val="B6D1E1"/>
              </a:buClr>
              <a:buFont typeface="Arial" panose="020B0604020202020204" pitchFamily="34" charset="0"/>
              <a:buChar char="•"/>
            </a:pPr>
            <a:r>
              <a:rPr lang="sv" dirty="0"/>
              <a:t>Fokusera på lösningar, inte skuldbeläggande.</a:t>
            </a:r>
          </a:p>
          <a:p>
            <a:pPr>
              <a:buClr>
                <a:srgbClr val="B6D1E1"/>
              </a:buClr>
            </a:pPr>
            <a:endParaRPr lang="en-GB" dirty="0"/>
          </a:p>
          <a:p>
            <a:pPr>
              <a:buClr>
                <a:srgbClr val="B6D1E1"/>
              </a:buClr>
            </a:pPr>
            <a:r>
              <a:rPr lang="sv" b="1" dirty="0">
                <a:solidFill>
                  <a:srgbClr val="94C7B0"/>
                </a:solidFill>
              </a:rPr>
              <a:t>Håll varandra ansvariga:</a:t>
            </a:r>
          </a:p>
          <a:p>
            <a:pPr marL="342900" indent="-342900">
              <a:buClr>
                <a:srgbClr val="B6D1E1"/>
              </a:buClr>
              <a:buFont typeface="Arial" panose="020B0604020202020204" pitchFamily="34" charset="0"/>
              <a:buChar char="•"/>
            </a:pPr>
            <a:r>
              <a:rPr lang="sv" dirty="0"/>
              <a:t>Be om uppdateringar utan att döma.</a:t>
            </a:r>
          </a:p>
          <a:p>
            <a:pPr marL="342900" indent="-342900">
              <a:buClr>
                <a:srgbClr val="B6D1E1"/>
              </a:buClr>
              <a:buFont typeface="Arial" panose="020B0604020202020204" pitchFamily="34" charset="0"/>
              <a:buChar char="•"/>
            </a:pPr>
            <a:r>
              <a:rPr lang="sv" dirty="0"/>
              <a:t>Håll fokus på handlingar, inte bara idéer.</a:t>
            </a:r>
          </a:p>
          <a:p>
            <a:pPr marL="342900" indent="-342900">
              <a:buClr>
                <a:srgbClr val="B6D1E1"/>
              </a:buClr>
              <a:buFont typeface="Arial" panose="020B0604020202020204" pitchFamily="34" charset="0"/>
              <a:buChar char="•"/>
            </a:pPr>
            <a:r>
              <a:rPr lang="sv" dirty="0"/>
              <a:t>Uppmuntra till stort tänkande – var inte rädd för att säga: ”Vi skulle kunna gå längre.”</a:t>
            </a:r>
          </a:p>
        </p:txBody>
      </p:sp>
    </p:spTree>
    <p:extLst>
      <p:ext uri="{BB962C8B-B14F-4D97-AF65-F5344CB8AC3E}">
        <p14:creationId xmlns:p14="http://schemas.microsoft.com/office/powerpoint/2010/main" val="55741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358554"/>
            <a:ext cx="5947007" cy="2253043"/>
          </a:xfrm>
        </p:spPr>
        <p:txBody>
          <a:bodyPr/>
          <a:lstStyle/>
          <a:p>
            <a:r>
              <a:rPr lang="sv" dirty="0"/>
              <a:t>Vad är samarbete och varför är det viktigt?</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01</a:t>
            </a:r>
          </a:p>
        </p:txBody>
      </p:sp>
      <p:sp>
        <p:nvSpPr>
          <p:cNvPr id="11" name="TextBox 10">
            <a:extLst>
              <a:ext uri="{FF2B5EF4-FFF2-40B4-BE49-F238E27FC236}">
                <a16:creationId xmlns:a16="http://schemas.microsoft.com/office/drawing/2014/main" id="{95F90A32-A0FC-37BC-21BC-1CA66506E47B}"/>
              </a:ext>
            </a:extLst>
          </p:cNvPr>
          <p:cNvSpPr txBox="1"/>
          <p:nvPr/>
        </p:nvSpPr>
        <p:spPr>
          <a:xfrm>
            <a:off x="5342262" y="3901406"/>
            <a:ext cx="5749071" cy="1200329"/>
          </a:xfrm>
          <a:prstGeom prst="rect">
            <a:avLst/>
          </a:prstGeom>
          <a:noFill/>
        </p:spPr>
        <p:txBody>
          <a:bodyPr wrap="square">
            <a:spAutoFit/>
          </a:bodyPr>
          <a:lstStyle/>
          <a:p>
            <a:r>
              <a:rPr lang="sv" sz="2400" b="0" i="0" dirty="0">
                <a:solidFill>
                  <a:schemeClr val="bg1"/>
                </a:solidFill>
                <a:effectLst/>
                <a:latin typeface="Calibri" panose="020F0502020204030204" pitchFamily="34" charset="0"/>
                <a:cs typeface="Calibri" panose="020F0502020204030204" pitchFamily="34" charset="0"/>
              </a:rPr>
              <a:t>Samarbete är ett populärt modeord nuförtiden </a:t>
            </a:r>
            <a:r>
              <a:rPr lang="sv" sz="2400" dirty="0">
                <a:solidFill>
                  <a:schemeClr val="bg1"/>
                </a:solidFill>
                <a:latin typeface="Calibri" panose="020F0502020204030204" pitchFamily="34" charset="0"/>
                <a:cs typeface="Calibri" panose="020F0502020204030204" pitchFamily="34" charset="0"/>
              </a:rPr>
              <a:t>, men det är en verkligt kraftfull affärsstrategi som kan </a:t>
            </a:r>
            <a:r>
              <a:rPr lang="sv" sz="2400" b="0" i="0" dirty="0">
                <a:solidFill>
                  <a:schemeClr val="bg1"/>
                </a:solidFill>
                <a:effectLst/>
                <a:latin typeface="Calibri" panose="020F0502020204030204" pitchFamily="34" charset="0"/>
                <a:cs typeface="Calibri" panose="020F0502020204030204" pitchFamily="34" charset="0"/>
              </a:rPr>
              <a:t>hjälpa dig på vägen.</a:t>
            </a:r>
            <a:endParaRPr lang="en-IE"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sv" dirty="0"/>
              <a:t>PLANERA FÖR FRIKTION</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473904"/>
            <a:ext cx="7254769" cy="4672013"/>
          </a:xfrm>
        </p:spPr>
        <p:txBody>
          <a:bodyPr/>
          <a:lstStyle/>
          <a:p>
            <a:pPr>
              <a:buClr>
                <a:srgbClr val="B6D1E1"/>
              </a:buClr>
            </a:pPr>
            <a:r>
              <a:rPr lang="sv" dirty="0"/>
              <a:t>Två personer är ofta oense om den bästa lösningen på ett problem. Men meningsskiljaktigheter är möjligheter till insikt och kan leda till att man lär sig ett nytt perspektiv på problemet.</a:t>
            </a:r>
          </a:p>
          <a:p>
            <a:pPr>
              <a:buClr>
                <a:srgbClr val="B6D1E1"/>
              </a:buClr>
            </a:pPr>
            <a:endParaRPr lang="en-US" dirty="0"/>
          </a:p>
          <a:p>
            <a:pPr>
              <a:buClr>
                <a:srgbClr val="B6D1E1"/>
              </a:buClr>
            </a:pPr>
            <a:r>
              <a:rPr lang="sv" b="1" dirty="0"/>
              <a:t>Några saker att tänka på:</a:t>
            </a:r>
          </a:p>
          <a:p>
            <a:pPr>
              <a:buClr>
                <a:srgbClr val="B6D1E1"/>
              </a:buClr>
            </a:pPr>
            <a:endParaRPr lang="en-US" dirty="0"/>
          </a:p>
          <a:p>
            <a:pPr>
              <a:buClr>
                <a:srgbClr val="B6D1E1"/>
              </a:buClr>
            </a:pPr>
            <a:r>
              <a:rPr lang="sv" b="1" dirty="0">
                <a:solidFill>
                  <a:srgbClr val="94C7B0"/>
                </a:solidFill>
              </a:rPr>
              <a:t>Välj dina strider: </a:t>
            </a:r>
            <a:r>
              <a:rPr lang="sv" dirty="0"/>
              <a:t>Bestäm vilka strider du ska utkämpa. Väg kostnaderna och fördelarna med varje debatt och om det är värt friktionen. Var inte rädd för att försvara en bra idé med passion, men undvik att skapa onödiga argument.</a:t>
            </a:r>
          </a:p>
          <a:p>
            <a:pPr>
              <a:buClr>
                <a:srgbClr val="B6D1E1"/>
              </a:buClr>
            </a:pPr>
            <a:endParaRPr lang="en-US" dirty="0"/>
          </a:p>
          <a:p>
            <a:pPr>
              <a:buClr>
                <a:srgbClr val="B6D1E1"/>
              </a:buClr>
            </a:pPr>
            <a:r>
              <a:rPr lang="sv" b="1" dirty="0">
                <a:solidFill>
                  <a:srgbClr val="94C7B0"/>
                </a:solidFill>
              </a:rPr>
              <a:t>Lyssna efter passion </a:t>
            </a:r>
            <a:r>
              <a:rPr lang="sv" b="1" dirty="0"/>
              <a:t>: </a:t>
            </a:r>
            <a:r>
              <a:rPr lang="sv" dirty="0"/>
              <a:t>Var medveten om den andra personens passion när det uppstår oenighet. Om de försvarar sina idéer kan det vara ett tillfälle för dig att lyssna mer.</a:t>
            </a:r>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sp>
        <p:nvSpPr>
          <p:cNvPr id="10" name="Rectangle 9">
            <a:extLst>
              <a:ext uri="{FF2B5EF4-FFF2-40B4-BE49-F238E27FC236}">
                <a16:creationId xmlns:a16="http://schemas.microsoft.com/office/drawing/2014/main" id="{EB00E2FE-C812-1CFF-ACBF-7E6764066269}"/>
              </a:ext>
            </a:extLst>
          </p:cNvPr>
          <p:cNvSpPr/>
          <p:nvPr/>
        </p:nvSpPr>
        <p:spPr>
          <a:xfrm>
            <a:off x="734683" y="5899696"/>
            <a:ext cx="8314723" cy="246221"/>
          </a:xfrm>
          <a:prstGeom prst="rect">
            <a:avLst/>
          </a:prstGeom>
        </p:spPr>
        <p:txBody>
          <a:bodyPr wrap="square">
            <a:spAutoFit/>
          </a:bodyPr>
          <a:lstStyle/>
          <a:p>
            <a:pPr fontAlgn="base"/>
            <a:r>
              <a:rPr lang="sv" sz="1000" b="1" dirty="0">
                <a:solidFill>
                  <a:srgbClr val="382B1B"/>
                </a:solidFill>
                <a:latin typeface="Calibri" panose="020F0502020204030204" pitchFamily="34" charset="0"/>
                <a:cs typeface="Calibri" panose="020F0502020204030204" pitchFamily="34" charset="0"/>
              </a:rPr>
              <a:t>Anpassad från : </a:t>
            </a:r>
            <a:r>
              <a:rPr lang="sv" sz="1000" b="1" u="sng" dirty="0">
                <a:solidFill>
                  <a:srgbClr val="382B1B"/>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https://medium.com/@jasonkeath/partners-in-crime-the-power-of-finding-your-creative-collaborator-7d8aaf7af07b</a:t>
            </a:r>
            <a:r>
              <a:rPr lang="sv" sz="1000" b="1" dirty="0">
                <a:solidFill>
                  <a:srgbClr val="382B1B"/>
                </a:solidFill>
                <a:latin typeface="Calibri" panose="020F0502020204030204" pitchFamily="34" charset="0"/>
                <a:cs typeface="Calibri" panose="020F0502020204030204" pitchFamily="34" charset="0"/>
              </a:rPr>
              <a:t> ​</a:t>
            </a:r>
            <a:endParaRPr lang="en-US" sz="1000" b="1" i="0" dirty="0">
              <a:solidFill>
                <a:srgbClr val="382B1B"/>
              </a:solidFill>
              <a:effectLst/>
              <a:latin typeface="Calibri" panose="020F0502020204030204" pitchFamily="34" charset="0"/>
              <a:cs typeface="Calibri" panose="020F0502020204030204" pitchFamily="34" charset="0"/>
            </a:endParaRPr>
          </a:p>
        </p:txBody>
      </p:sp>
      <p:pic>
        <p:nvPicPr>
          <p:cNvPr id="5" name="Picture 4" descr="Hands pulling a rope with a piece of paper&#10;&#10;AI-generated content may be incorrect.">
            <a:extLst>
              <a:ext uri="{FF2B5EF4-FFF2-40B4-BE49-F238E27FC236}">
                <a16:creationId xmlns:a16="http://schemas.microsoft.com/office/drawing/2014/main" id="{4A53D734-7A6E-C7A4-8FD9-3AD61E1CEA7B}"/>
              </a:ext>
            </a:extLst>
          </p:cNvPr>
          <p:cNvPicPr>
            <a:picLocks noChangeAspect="1"/>
          </p:cNvPicPr>
          <p:nvPr/>
        </p:nvPicPr>
        <p:blipFill>
          <a:blip r:embed="rId3">
            <a:extLst>
              <a:ext uri="{837473B0-CC2E-450A-ABE3-18F120FF3D39}">
                <a1611:picAttrSrcUrl xmlns:a1611="http://schemas.microsoft.com/office/drawing/2016/11/main" r:id="rId4"/>
              </a:ext>
            </a:extLst>
          </a:blip>
          <a:srcRect r="9783"/>
          <a:stretch>
            <a:fillRect/>
          </a:stretch>
        </p:blipFill>
        <p:spPr>
          <a:xfrm>
            <a:off x="8469840" y="2723261"/>
            <a:ext cx="2983813" cy="1996225"/>
          </a:xfrm>
          <a:prstGeom prst="rect">
            <a:avLst/>
          </a:prstGeom>
        </p:spPr>
      </p:pic>
    </p:spTree>
    <p:extLst>
      <p:ext uri="{BB962C8B-B14F-4D97-AF65-F5344CB8AC3E}">
        <p14:creationId xmlns:p14="http://schemas.microsoft.com/office/powerpoint/2010/main" val="1545779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F7DA8-8039-969A-9040-CE063048A2C9}"/>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BCE639FE-9CEE-3AC1-55F5-528104C0BB79}"/>
              </a:ext>
            </a:extLst>
          </p:cNvPr>
          <p:cNvSpPr>
            <a:spLocks noGrp="1"/>
          </p:cNvSpPr>
          <p:nvPr>
            <p:ph type="body" sz="quarter" idx="27"/>
          </p:nvPr>
        </p:nvSpPr>
        <p:spPr/>
        <p:txBody>
          <a:bodyPr lIns="91440" tIns="45720" rIns="91440" bIns="45720" anchor="ctr">
            <a:noAutofit/>
          </a:bodyPr>
          <a:lstStyle/>
          <a:p>
            <a:pPr fontAlgn="base"/>
            <a:r>
              <a:rPr lang="sv" sz="3200" i="0" dirty="0">
                <a:effectLst/>
              </a:rPr>
              <a:t>Inspiration från verkligheten: </a:t>
            </a:r>
            <a:br>
              <a:rPr lang="sv" sz="3200" dirty="0"/>
            </a:br>
            <a:r>
              <a:rPr lang="sv" sz="3200" i="0" dirty="0">
                <a:effectLst/>
              </a:rPr>
              <a:t>Hur samarbete skapar möjligheter</a:t>
            </a:r>
            <a:endParaRPr lang="en-US" sz="3200" i="0" dirty="0">
              <a:effectLst/>
            </a:endParaRPr>
          </a:p>
        </p:txBody>
      </p:sp>
      <p:sp>
        <p:nvSpPr>
          <p:cNvPr id="8" name="Text Placeholder 7">
            <a:extLst>
              <a:ext uri="{FF2B5EF4-FFF2-40B4-BE49-F238E27FC236}">
                <a16:creationId xmlns:a16="http://schemas.microsoft.com/office/drawing/2014/main" id="{4AB1C231-D85B-0525-0F88-1F4EFBBF0278}"/>
              </a:ext>
            </a:extLst>
          </p:cNvPr>
          <p:cNvSpPr>
            <a:spLocks noGrp="1"/>
          </p:cNvSpPr>
          <p:nvPr>
            <p:ph type="body" sz="quarter" idx="14"/>
          </p:nvPr>
        </p:nvSpPr>
        <p:spPr>
          <a:xfrm>
            <a:off x="590241" y="1710475"/>
            <a:ext cx="6126091" cy="4672013"/>
          </a:xfrm>
        </p:spPr>
        <p:txBody>
          <a:bodyPr/>
          <a:lstStyle/>
          <a:p>
            <a:r>
              <a:rPr lang="sv" sz="2400" b="1" dirty="0"/>
              <a:t>Aishah Al </a:t>
            </a:r>
            <a:r>
              <a:rPr lang="sv" sz="2400" b="1" dirty="0" err="1"/>
              <a:t>Fadhalah </a:t>
            </a:r>
            <a:r>
              <a:rPr lang="sv" sz="2400" b="1" dirty="0"/>
              <a:t>: Att skapa en gemenskap genom mat</a:t>
            </a:r>
          </a:p>
          <a:p>
            <a:endParaRPr lang="en-GB" sz="2400" b="1" dirty="0"/>
          </a:p>
          <a:p>
            <a:r>
              <a:rPr lang="sv" sz="2400" dirty="0"/>
              <a:t>Aishah var med och grundade </a:t>
            </a:r>
            <a:r>
              <a:rPr lang="sv" sz="2400" i="1" dirty="0"/>
              <a:t>Mera Kitchen Collective </a:t>
            </a:r>
            <a:r>
              <a:rPr lang="sv" sz="2400" dirty="0"/>
              <a:t>, ett arbetarägt kooperativ som stärker flykting- och invandrarkvinnor genom matlagning och samhällsbyggande.</a:t>
            </a:r>
          </a:p>
          <a:p>
            <a:br>
              <a:rPr lang="en-GB" sz="2400" dirty="0"/>
            </a:br>
            <a:r>
              <a:rPr lang="sv" sz="2400" dirty="0"/>
              <a:t>Hon delar med sig av hur mat förenar människor, låser upp karriärer och för nykomlingar från isolering till ledarskap.</a:t>
            </a:r>
          </a:p>
          <a:p>
            <a:endParaRPr lang="en-GB" sz="2400" dirty="0"/>
          </a:p>
          <a:p>
            <a:r>
              <a:rPr lang="sv" sz="2400" b="1" dirty="0">
                <a:solidFill>
                  <a:srgbClr val="94C7B0"/>
                </a:solidFill>
              </a:rPr>
              <a:t>Se hennes TEDx-föredrag för mer inspiration! </a:t>
            </a:r>
            <a:r>
              <a:rPr lang="sv" sz="2400" b="1" dirty="0">
                <a:solidFill>
                  <a:srgbClr val="94C7B0"/>
                </a:solidFill>
                <a:sym typeface="Wingdings" panose="05000000000000000000" pitchFamily="2" charset="2"/>
              </a:rPr>
              <a:t></a:t>
            </a:r>
            <a:endParaRPr lang="en-GB" sz="2400" dirty="0"/>
          </a:p>
          <a:p>
            <a:pPr>
              <a:buClr>
                <a:srgbClr val="B6D1E1"/>
              </a:buClr>
            </a:pPr>
            <a:endParaRPr lang="en-US" dirty="0"/>
          </a:p>
          <a:p>
            <a:pPr marL="457200" indent="-457200">
              <a:buClr>
                <a:srgbClr val="B6D1E1"/>
              </a:buClr>
              <a:buFont typeface="+mj-lt"/>
              <a:buAutoNum type="arabicPeriod"/>
            </a:pPr>
            <a:endParaRPr lang="en-US" dirty="0"/>
          </a:p>
        </p:txBody>
      </p:sp>
      <p:pic>
        <p:nvPicPr>
          <p:cNvPr id="3" name="Online Media 2" title="Creating a Community Through Food | Aisha Al Fadhalah | TEDxJHU">
            <a:hlinkClick r:id="" action="ppaction://media"/>
            <a:extLst>
              <a:ext uri="{FF2B5EF4-FFF2-40B4-BE49-F238E27FC236}">
                <a16:creationId xmlns:a16="http://schemas.microsoft.com/office/drawing/2014/main" id="{315856F8-71E4-2258-5662-0462360AA55E}"/>
              </a:ext>
            </a:extLst>
          </p:cNvPr>
          <p:cNvPicPr>
            <a:picLocks noRot="1" noChangeAspect="1"/>
          </p:cNvPicPr>
          <p:nvPr>
            <a:videoFile r:link="rId1"/>
          </p:nvPr>
        </p:nvPicPr>
        <p:blipFill>
          <a:blip r:embed="rId3"/>
          <a:stretch>
            <a:fillRect/>
          </a:stretch>
        </p:blipFill>
        <p:spPr>
          <a:xfrm>
            <a:off x="7219682" y="2101306"/>
            <a:ext cx="4438918" cy="2507989"/>
          </a:xfrm>
          <a:prstGeom prst="rect">
            <a:avLst/>
          </a:prstGeom>
        </p:spPr>
      </p:pic>
      <p:sp>
        <p:nvSpPr>
          <p:cNvPr id="5" name="TextBox 4">
            <a:extLst>
              <a:ext uri="{FF2B5EF4-FFF2-40B4-BE49-F238E27FC236}">
                <a16:creationId xmlns:a16="http://schemas.microsoft.com/office/drawing/2014/main" id="{531E376D-3005-FDDC-7BF5-587C92B08731}"/>
              </a:ext>
            </a:extLst>
          </p:cNvPr>
          <p:cNvSpPr txBox="1"/>
          <p:nvPr/>
        </p:nvSpPr>
        <p:spPr>
          <a:xfrm>
            <a:off x="7638783" y="4783359"/>
            <a:ext cx="6094926" cy="369332"/>
          </a:xfrm>
          <a:prstGeom prst="rect">
            <a:avLst/>
          </a:prstGeom>
          <a:noFill/>
        </p:spPr>
        <p:txBody>
          <a:bodyPr wrap="square">
            <a:spAutoFit/>
          </a:bodyPr>
          <a:lstStyle/>
          <a:p>
            <a:r>
              <a:rPr lang="sv" dirty="0">
                <a:hlinkClick r:id="rId4"/>
              </a:rPr>
              <a:t>https://youtu.be/nx5wdXm7QT8</a:t>
            </a:r>
            <a:r>
              <a:rPr lang="sv" dirty="0"/>
              <a:t> </a:t>
            </a:r>
          </a:p>
        </p:txBody>
      </p:sp>
    </p:spTree>
    <p:extLst>
      <p:ext uri="{BB962C8B-B14F-4D97-AF65-F5344CB8AC3E}">
        <p14:creationId xmlns:p14="http://schemas.microsoft.com/office/powerpoint/2010/main" val="12299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lIns="91440" tIns="45720" rIns="91440" bIns="45720" anchor="ctr">
            <a:noAutofit/>
          </a:bodyPr>
          <a:lstStyle/>
          <a:p>
            <a:pPr fontAlgn="base"/>
            <a:r>
              <a:rPr lang="sv" i="0" dirty="0">
                <a:effectLst/>
              </a:rPr>
              <a:t>VAR </a:t>
            </a:r>
            <a:r>
              <a:rPr lang="sv" dirty="0"/>
              <a:t>HITTAR MAN SAMARBETSPARTNERS?</a:t>
            </a:r>
            <a:endParaRPr lang="en-US"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00088" y="1414261"/>
            <a:ext cx="11020063" cy="4672013"/>
          </a:xfrm>
        </p:spPr>
        <p:txBody>
          <a:bodyPr/>
          <a:lstStyle/>
          <a:p>
            <a:r>
              <a:rPr lang="sv" dirty="0"/>
              <a:t>Du behöver inte vänta på att samarbetspartners ska komma till dig – det finns många sätt att hitta människor som delar din energi, dina idéer och dina mål.</a:t>
            </a:r>
          </a:p>
          <a:p>
            <a:endParaRPr lang="en-GB" b="1" dirty="0"/>
          </a:p>
          <a:p>
            <a:r>
              <a:rPr lang="sv" b="1" dirty="0">
                <a:solidFill>
                  <a:srgbClr val="94C7B0"/>
                </a:solidFill>
              </a:rPr>
              <a:t>Sociala medier (t.ex. Facebookgrupper)</a:t>
            </a:r>
          </a:p>
          <a:p>
            <a:pPr marL="342900" indent="-342900">
              <a:buFont typeface="Arial" panose="020B0604020202020204" pitchFamily="34" charset="0"/>
              <a:buChar char="•"/>
            </a:pPr>
            <a:r>
              <a:rPr lang="sv" dirty="0"/>
              <a:t>Gå med i öppna grupper inriktade på livsmedelsföretag, lokala marknader, kvinnliga entreprenörer eller migrantgrupper.</a:t>
            </a:r>
          </a:p>
          <a:p>
            <a:pPr marL="342900" indent="-342900">
              <a:buFont typeface="Arial" panose="020B0604020202020204" pitchFamily="34" charset="0"/>
              <a:buChar char="•"/>
            </a:pPr>
            <a:r>
              <a:rPr lang="sv" dirty="0"/>
              <a:t>Scrolla inte bara – presentera dig själv, ställ frågor och erbjud hjälp.</a:t>
            </a:r>
          </a:p>
          <a:p>
            <a:pPr marL="342900" indent="-342900">
              <a:buFont typeface="Arial" panose="020B0604020202020204" pitchFamily="34" charset="0"/>
              <a:buChar char="•"/>
            </a:pPr>
            <a:r>
              <a:rPr lang="sv" dirty="0"/>
              <a:t>Du kan också skapa din egen privata grupp för att hålla kontakten med kollegor eller samarbetspartners från ett utbildningsprogram eller projekt.</a:t>
            </a:r>
          </a:p>
          <a:p>
            <a:endParaRPr lang="en-GB" b="1" dirty="0"/>
          </a:p>
          <a:p>
            <a:r>
              <a:rPr lang="sv" b="1" dirty="0">
                <a:solidFill>
                  <a:srgbClr val="94C7B0"/>
                </a:solidFill>
              </a:rPr>
              <a:t>Forum för entreprenörer, utlandsboende och kvinnor</a:t>
            </a:r>
          </a:p>
          <a:p>
            <a:pPr marL="342900" indent="-342900">
              <a:buFont typeface="Arial" panose="020B0604020202020204" pitchFamily="34" charset="0"/>
              <a:buChar char="•"/>
            </a:pPr>
            <a:r>
              <a:rPr lang="sv" dirty="0"/>
              <a:t>Leta efter entreprenörskapsforum, expat-utrymmen eller kvinnliga nätverk som inkluderar migrantröster.</a:t>
            </a:r>
          </a:p>
          <a:p>
            <a:pPr marL="342900" indent="-342900">
              <a:buFont typeface="Arial" panose="020B0604020202020204" pitchFamily="34" charset="0"/>
              <a:buChar char="•"/>
            </a:pPr>
            <a:r>
              <a:rPr lang="sv" dirty="0"/>
              <a:t>Dessa är utmärkta för att be om råd, dela möjligheter eller hitta personer med liknande mål.</a:t>
            </a:r>
          </a:p>
          <a:p>
            <a:pPr marL="342900" indent="-342900">
              <a:buFont typeface="Arial" panose="020B0604020202020204" pitchFamily="34" charset="0"/>
              <a:buChar char="•"/>
            </a:pPr>
            <a:r>
              <a:rPr lang="sv" b="1" dirty="0"/>
              <a:t>Expat.com </a:t>
            </a:r>
            <a:r>
              <a:rPr lang="sv" dirty="0"/>
              <a:t>erbjuder utrymme för att nätverka, be om stöd och marknadsföra ditt företag.</a:t>
            </a:r>
          </a:p>
          <a:p>
            <a:pPr>
              <a:buClr>
                <a:srgbClr val="B6D1E1"/>
              </a:buClr>
            </a:pPr>
            <a:endParaRPr lang="en-US" dirty="0"/>
          </a:p>
        </p:txBody>
      </p:sp>
    </p:spTree>
    <p:extLst>
      <p:ext uri="{BB962C8B-B14F-4D97-AF65-F5344CB8AC3E}">
        <p14:creationId xmlns:p14="http://schemas.microsoft.com/office/powerpoint/2010/main" val="800240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3C93-3C62-7BB9-809F-E3F470211B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258271-906C-2B22-ABF8-C8197DBFCFFE}"/>
              </a:ext>
            </a:extLst>
          </p:cNvPr>
          <p:cNvSpPr>
            <a:spLocks noGrp="1"/>
          </p:cNvSpPr>
          <p:nvPr>
            <p:ph type="body" sz="quarter" idx="27"/>
          </p:nvPr>
        </p:nvSpPr>
        <p:spPr/>
        <p:txBody>
          <a:bodyPr lIns="91440" tIns="45720" rIns="91440" bIns="45720" anchor="ctr">
            <a:noAutofit/>
          </a:bodyPr>
          <a:lstStyle/>
          <a:p>
            <a:pPr fontAlgn="base"/>
            <a:r>
              <a:rPr lang="sv" i="0" dirty="0">
                <a:effectLst/>
              </a:rPr>
              <a:t>VAR </a:t>
            </a:r>
            <a:r>
              <a:rPr lang="sv" dirty="0"/>
              <a:t>HITTAR MAN SAMARBETSPARTNERS?</a:t>
            </a:r>
            <a:endParaRPr lang="en-US" i="0" dirty="0">
              <a:effectLst/>
            </a:endParaRPr>
          </a:p>
        </p:txBody>
      </p:sp>
      <p:sp>
        <p:nvSpPr>
          <p:cNvPr id="3" name="Text Placeholder 2">
            <a:extLst>
              <a:ext uri="{FF2B5EF4-FFF2-40B4-BE49-F238E27FC236}">
                <a16:creationId xmlns:a16="http://schemas.microsoft.com/office/drawing/2014/main" id="{EDD44CE1-C5ED-7804-65A5-D371202B2459}"/>
              </a:ext>
            </a:extLst>
          </p:cNvPr>
          <p:cNvSpPr>
            <a:spLocks noGrp="1"/>
          </p:cNvSpPr>
          <p:nvPr>
            <p:ph type="body" sz="quarter" idx="14"/>
          </p:nvPr>
        </p:nvSpPr>
        <p:spPr>
          <a:xfrm>
            <a:off x="326223" y="1433580"/>
            <a:ext cx="6918143" cy="4672013"/>
          </a:xfrm>
        </p:spPr>
        <p:txBody>
          <a:bodyPr lIns="91440" tIns="45720" rIns="91440" bIns="45720" anchor="t">
            <a:noAutofit/>
          </a:bodyPr>
          <a:lstStyle/>
          <a:p>
            <a:r>
              <a:rPr lang="sv" b="1" dirty="0"/>
              <a:t>Thessaloniki, Grekland – Samtal om mat, migration och tillhörighet</a:t>
            </a:r>
          </a:p>
          <a:p>
            <a:r>
              <a:rPr lang="sv" dirty="0">
                <a:hlinkClick r:id="rId3"/>
              </a:rPr>
              <a:t>Samtal om tillhörighet – serie om mat och migration | Integration och tillhörighet</a:t>
            </a:r>
            <a:endParaRPr lang="en-IE" b="1" dirty="0"/>
          </a:p>
          <a:p>
            <a:endParaRPr lang="en-IE" b="1" dirty="0"/>
          </a:p>
          <a:p>
            <a:r>
              <a:rPr lang="sv" sz="2000" b="1" dirty="0"/>
              <a:t>Vad det är: </a:t>
            </a:r>
            <a:r>
              <a:rPr lang="sv" sz="2000" dirty="0"/>
              <a:t>Akademiska och lokala evenemang som använder mat för att utforska migration, kultur och tillhörighet</a:t>
            </a:r>
            <a:endParaRPr lang="sv" sz="2000" dirty="0">
              <a:ea typeface="Calibri"/>
              <a:cs typeface="Calibri"/>
            </a:endParaRPr>
          </a:p>
          <a:p>
            <a:endParaRPr lang="en-IE" sz="2000" b="1" dirty="0">
              <a:ea typeface="Calibri"/>
              <a:cs typeface="Calibri"/>
            </a:endParaRPr>
          </a:p>
          <a:p>
            <a:r>
              <a:rPr lang="sv" sz="2000" b="1" dirty="0"/>
              <a:t>När: </a:t>
            </a:r>
            <a:r>
              <a:rPr lang="sv" sz="2000" dirty="0"/>
              <a:t>Pågående; Till exempel workshop om kulinarisk hållbarhet som en praktik för tillhörighet och motståndskraft för syriska flyktingar</a:t>
            </a:r>
            <a:endParaRPr lang="sv" sz="2000" dirty="0">
              <a:ea typeface="Calibri"/>
              <a:cs typeface="Calibri"/>
            </a:endParaRPr>
          </a:p>
          <a:p>
            <a:endParaRPr lang="en-IE" sz="2000" dirty="0">
              <a:ea typeface="Calibri"/>
              <a:cs typeface="Calibri"/>
            </a:endParaRPr>
          </a:p>
          <a:p>
            <a:r>
              <a:rPr lang="sv" sz="2000" b="1" dirty="0"/>
              <a:t>Varför det hjälper: </a:t>
            </a:r>
            <a:r>
              <a:rPr lang="sv" sz="2000" dirty="0"/>
              <a:t>Blandar historieberättande, forskning och praktiskt samarbete, öppnar dörrar för nätverkande, medkockar och är värdar.</a:t>
            </a:r>
            <a:endParaRPr lang="sv" sz="2000" dirty="0">
              <a:ea typeface="Calibri"/>
              <a:cs typeface="Calibri"/>
            </a:endParaRPr>
          </a:p>
          <a:p>
            <a:endParaRPr lang="en-IE" dirty="0"/>
          </a:p>
          <a:p>
            <a:r>
              <a:rPr lang="sv" b="1" dirty="0">
                <a:highlight>
                  <a:srgbClr val="B6D1E1"/>
                </a:highlight>
              </a:rPr>
              <a:t>Leta i ditt eget samhälle efter liknande evenemang</a:t>
            </a:r>
          </a:p>
          <a:p>
            <a:endParaRPr lang="en-IE" dirty="0"/>
          </a:p>
          <a:p>
            <a:endParaRPr lang="en-IE" dirty="0"/>
          </a:p>
        </p:txBody>
      </p:sp>
      <p:pic>
        <p:nvPicPr>
          <p:cNvPr id="4" name="Online Media 3" title="Culinary Sustainability as a Belonging and Resilience Practice for Syrian Refugees">
            <a:hlinkClick r:id="" action="ppaction://media"/>
            <a:extLst>
              <a:ext uri="{FF2B5EF4-FFF2-40B4-BE49-F238E27FC236}">
                <a16:creationId xmlns:a16="http://schemas.microsoft.com/office/drawing/2014/main" id="{E4BD5B1D-9BE2-3828-C1C2-3F26281C5E84}"/>
              </a:ext>
            </a:extLst>
          </p:cNvPr>
          <p:cNvPicPr>
            <a:picLocks noRot="1" noChangeAspect="1"/>
          </p:cNvPicPr>
          <p:nvPr>
            <a:videoFile r:link="rId1"/>
          </p:nvPr>
        </p:nvPicPr>
        <p:blipFill>
          <a:blip r:embed="rId4"/>
          <a:stretch>
            <a:fillRect/>
          </a:stretch>
        </p:blipFill>
        <p:spPr>
          <a:xfrm>
            <a:off x="7354846" y="2363273"/>
            <a:ext cx="4510931" cy="2548676"/>
          </a:xfrm>
          <a:prstGeom prst="rect">
            <a:avLst/>
          </a:prstGeom>
        </p:spPr>
      </p:pic>
      <p:sp>
        <p:nvSpPr>
          <p:cNvPr id="6" name="TextBox 5">
            <a:extLst>
              <a:ext uri="{FF2B5EF4-FFF2-40B4-BE49-F238E27FC236}">
                <a16:creationId xmlns:a16="http://schemas.microsoft.com/office/drawing/2014/main" id="{EF60704E-D723-E3D8-EB97-00C8C6E930E1}"/>
              </a:ext>
            </a:extLst>
          </p:cNvPr>
          <p:cNvSpPr txBox="1"/>
          <p:nvPr/>
        </p:nvSpPr>
        <p:spPr>
          <a:xfrm>
            <a:off x="8070224" y="5015179"/>
            <a:ext cx="6094926" cy="369332"/>
          </a:xfrm>
          <a:prstGeom prst="rect">
            <a:avLst/>
          </a:prstGeom>
          <a:noFill/>
        </p:spPr>
        <p:txBody>
          <a:bodyPr wrap="square">
            <a:spAutoFit/>
          </a:bodyPr>
          <a:lstStyle/>
          <a:p>
            <a:r>
              <a:rPr lang="sv" dirty="0"/>
              <a:t>https://youtu.be/FNI4QbCb45s</a:t>
            </a:r>
          </a:p>
        </p:txBody>
      </p:sp>
      <p:sp>
        <p:nvSpPr>
          <p:cNvPr id="9" name="TextBox 8">
            <a:extLst>
              <a:ext uri="{FF2B5EF4-FFF2-40B4-BE49-F238E27FC236}">
                <a16:creationId xmlns:a16="http://schemas.microsoft.com/office/drawing/2014/main" id="{4CF0219D-284F-F697-7EA8-37D31C812C5B}"/>
              </a:ext>
            </a:extLst>
          </p:cNvPr>
          <p:cNvSpPr txBox="1"/>
          <p:nvPr/>
        </p:nvSpPr>
        <p:spPr>
          <a:xfrm>
            <a:off x="7476186" y="1762957"/>
            <a:ext cx="7083380" cy="369332"/>
          </a:xfrm>
          <a:prstGeom prst="rect">
            <a:avLst/>
          </a:prstGeom>
          <a:noFill/>
        </p:spPr>
        <p:txBody>
          <a:bodyPr wrap="square">
            <a:spAutoFit/>
          </a:bodyPr>
          <a:lstStyle/>
          <a:p>
            <a:r>
              <a:rPr lang="sv" sz="1800" b="1" dirty="0">
                <a:solidFill>
                  <a:srgbClr val="94C7B0"/>
                </a:solidFill>
              </a:rPr>
              <a:t>Se deras video för mer inspiration! </a:t>
            </a:r>
            <a:r>
              <a:rPr lang="sv" sz="1800" b="1" dirty="0">
                <a:solidFill>
                  <a:srgbClr val="94C7B0"/>
                </a:solidFill>
                <a:sym typeface="Wingdings" panose="05000000000000000000" pitchFamily="2" charset="2"/>
              </a:rPr>
              <a:t></a:t>
            </a:r>
            <a:endParaRPr lang="en-GB" sz="1800" dirty="0"/>
          </a:p>
        </p:txBody>
      </p:sp>
    </p:spTree>
    <p:extLst>
      <p:ext uri="{BB962C8B-B14F-4D97-AF65-F5344CB8AC3E}">
        <p14:creationId xmlns:p14="http://schemas.microsoft.com/office/powerpoint/2010/main" val="31578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3C93-3C62-7BB9-809F-E3F470211B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258271-906C-2B22-ABF8-C8197DBFCFFE}"/>
              </a:ext>
            </a:extLst>
          </p:cNvPr>
          <p:cNvSpPr>
            <a:spLocks noGrp="1"/>
          </p:cNvSpPr>
          <p:nvPr>
            <p:ph type="body" sz="quarter" idx="27"/>
          </p:nvPr>
        </p:nvSpPr>
        <p:spPr/>
        <p:txBody>
          <a:bodyPr lIns="91440" tIns="45720" rIns="91440" bIns="45720" anchor="ctr">
            <a:noAutofit/>
          </a:bodyPr>
          <a:lstStyle/>
          <a:p>
            <a:pPr fontAlgn="base"/>
            <a:r>
              <a:rPr lang="sv" i="0" dirty="0">
                <a:effectLst/>
              </a:rPr>
              <a:t>VAR </a:t>
            </a:r>
            <a:r>
              <a:rPr lang="sv" dirty="0"/>
              <a:t>HITTAR MAN SAMARBETSPARTNERS?</a:t>
            </a:r>
            <a:endParaRPr lang="en-US" i="0" dirty="0">
              <a:effectLst/>
            </a:endParaRPr>
          </a:p>
        </p:txBody>
      </p:sp>
      <p:sp>
        <p:nvSpPr>
          <p:cNvPr id="3" name="Text Placeholder 2">
            <a:extLst>
              <a:ext uri="{FF2B5EF4-FFF2-40B4-BE49-F238E27FC236}">
                <a16:creationId xmlns:a16="http://schemas.microsoft.com/office/drawing/2014/main" id="{EDD44CE1-C5ED-7804-65A5-D371202B2459}"/>
              </a:ext>
            </a:extLst>
          </p:cNvPr>
          <p:cNvSpPr>
            <a:spLocks noGrp="1"/>
          </p:cNvSpPr>
          <p:nvPr>
            <p:ph type="body" sz="quarter" idx="14"/>
          </p:nvPr>
        </p:nvSpPr>
        <p:spPr>
          <a:xfrm>
            <a:off x="326223" y="1433580"/>
            <a:ext cx="6918143" cy="4672013"/>
          </a:xfrm>
        </p:spPr>
        <p:txBody>
          <a:bodyPr/>
          <a:lstStyle/>
          <a:p>
            <a:r>
              <a:rPr lang="sv" dirty="0" err="1"/>
              <a:t>Mazí </a:t>
            </a:r>
            <a:r>
              <a:rPr lang="sv" dirty="0"/>
              <a:t>Mas är en kringresande restaurang i London (men dyker även upp i Tyskland) som erbjuder spännande, autentisk global hemlagad matlagning till allmänheten, och därmed skapar arbetstillfällen för blivande kvinnliga matentreprenörer från migrant- och flyktinggrupper.</a:t>
            </a:r>
          </a:p>
          <a:p>
            <a:r>
              <a:rPr lang="sv" dirty="0"/>
              <a:t> </a:t>
            </a:r>
          </a:p>
          <a:p>
            <a:r>
              <a:rPr lang="sv" dirty="0"/>
              <a:t>' </a:t>
            </a:r>
            <a:r>
              <a:rPr lang="sv" dirty="0" err="1"/>
              <a:t>Mazí </a:t>
            </a:r>
            <a:r>
              <a:rPr lang="sv" dirty="0"/>
              <a:t>mas' betyder 'med oss' på grekiska och skapar en plats där långtidsarbetslösa och socialt marginaliserade kvinnor kan öppna sin egen restaurang, en oförverkligad dröm för många.</a:t>
            </a:r>
          </a:p>
          <a:p>
            <a:endParaRPr lang="en-GB" dirty="0"/>
          </a:p>
          <a:p>
            <a:r>
              <a:rPr lang="sv" b="1" dirty="0"/>
              <a:t>Läs mer: </a:t>
            </a:r>
            <a:r>
              <a:rPr lang="sv" dirty="0" err="1">
                <a:hlinkClick r:id="rId3"/>
              </a:rPr>
              <a:t>mazí </a:t>
            </a:r>
            <a:r>
              <a:rPr lang="sv" dirty="0">
                <a:hlinkClick r:id="rId3"/>
              </a:rPr>
              <a:t>mas global hemlagning för allmänheten</a:t>
            </a:r>
            <a:endParaRPr lang="en-GB" dirty="0"/>
          </a:p>
          <a:p>
            <a:endParaRPr lang="en-GB" dirty="0"/>
          </a:p>
          <a:p>
            <a:endParaRPr lang="en-IE" dirty="0"/>
          </a:p>
          <a:p>
            <a:r>
              <a:rPr lang="sv" b="1" dirty="0">
                <a:highlight>
                  <a:srgbClr val="B6D1E1"/>
                </a:highlight>
              </a:rPr>
              <a:t>Leta i ditt eget samhälle efter liknande evenemang</a:t>
            </a:r>
          </a:p>
          <a:p>
            <a:endParaRPr lang="en-IE" dirty="0"/>
          </a:p>
          <a:p>
            <a:endParaRPr lang="en-IE" dirty="0"/>
          </a:p>
        </p:txBody>
      </p:sp>
      <p:sp>
        <p:nvSpPr>
          <p:cNvPr id="6" name="TextBox 5">
            <a:extLst>
              <a:ext uri="{FF2B5EF4-FFF2-40B4-BE49-F238E27FC236}">
                <a16:creationId xmlns:a16="http://schemas.microsoft.com/office/drawing/2014/main" id="{EF60704E-D723-E3D8-EB97-00C8C6E930E1}"/>
              </a:ext>
            </a:extLst>
          </p:cNvPr>
          <p:cNvSpPr txBox="1"/>
          <p:nvPr/>
        </p:nvSpPr>
        <p:spPr>
          <a:xfrm>
            <a:off x="9061897" y="5015179"/>
            <a:ext cx="6094926" cy="369332"/>
          </a:xfrm>
          <a:prstGeom prst="rect">
            <a:avLst/>
          </a:prstGeom>
          <a:noFill/>
        </p:spPr>
        <p:txBody>
          <a:bodyPr wrap="square">
            <a:spAutoFit/>
          </a:bodyPr>
          <a:lstStyle/>
          <a:p>
            <a:r>
              <a:rPr lang="sv" dirty="0">
                <a:hlinkClick r:id="rId4" action="ppaction://hlinkfile"/>
              </a:rPr>
              <a:t>Länk till video</a:t>
            </a:r>
            <a:endParaRPr lang="en-IE" dirty="0"/>
          </a:p>
        </p:txBody>
      </p:sp>
      <p:sp>
        <p:nvSpPr>
          <p:cNvPr id="9" name="TextBox 8">
            <a:extLst>
              <a:ext uri="{FF2B5EF4-FFF2-40B4-BE49-F238E27FC236}">
                <a16:creationId xmlns:a16="http://schemas.microsoft.com/office/drawing/2014/main" id="{4CF0219D-284F-F697-7EA8-37D31C812C5B}"/>
              </a:ext>
            </a:extLst>
          </p:cNvPr>
          <p:cNvSpPr txBox="1"/>
          <p:nvPr/>
        </p:nvSpPr>
        <p:spPr>
          <a:xfrm>
            <a:off x="7476186" y="1762957"/>
            <a:ext cx="7083380" cy="369332"/>
          </a:xfrm>
          <a:prstGeom prst="rect">
            <a:avLst/>
          </a:prstGeom>
          <a:noFill/>
        </p:spPr>
        <p:txBody>
          <a:bodyPr wrap="square">
            <a:spAutoFit/>
          </a:bodyPr>
          <a:lstStyle/>
          <a:p>
            <a:r>
              <a:rPr lang="sv" sz="1800" b="1" dirty="0">
                <a:solidFill>
                  <a:srgbClr val="94C7B0"/>
                </a:solidFill>
              </a:rPr>
              <a:t>Se deras video för mer inspiration! </a:t>
            </a:r>
            <a:r>
              <a:rPr lang="sv" sz="1800" b="1" dirty="0">
                <a:solidFill>
                  <a:srgbClr val="94C7B0"/>
                </a:solidFill>
                <a:sym typeface="Wingdings" panose="05000000000000000000" pitchFamily="2" charset="2"/>
              </a:rPr>
              <a:t></a:t>
            </a:r>
            <a:endParaRPr lang="en-GB" sz="1800" dirty="0"/>
          </a:p>
        </p:txBody>
      </p:sp>
      <p:pic>
        <p:nvPicPr>
          <p:cNvPr id="7" name="Online Media 6" title="Introducing MAZÍ MAS">
            <a:hlinkClick r:id="" action="ppaction://media"/>
            <a:extLst>
              <a:ext uri="{FF2B5EF4-FFF2-40B4-BE49-F238E27FC236}">
                <a16:creationId xmlns:a16="http://schemas.microsoft.com/office/drawing/2014/main" id="{40F1A1C5-4875-0192-8091-45C74DAF80C1}"/>
              </a:ext>
            </a:extLst>
          </p:cNvPr>
          <p:cNvPicPr>
            <a:picLocks noRot="1" noChangeAspect="1"/>
          </p:cNvPicPr>
          <p:nvPr>
            <a:videoFile r:link="rId1"/>
          </p:nvPr>
        </p:nvPicPr>
        <p:blipFill>
          <a:blip r:embed="rId5"/>
          <a:stretch>
            <a:fillRect/>
          </a:stretch>
        </p:blipFill>
        <p:spPr>
          <a:xfrm>
            <a:off x="7538476" y="2356680"/>
            <a:ext cx="4327301" cy="2434107"/>
          </a:xfrm>
          <a:prstGeom prst="rect">
            <a:avLst/>
          </a:prstGeom>
        </p:spPr>
      </p:pic>
    </p:spTree>
    <p:extLst>
      <p:ext uri="{BB962C8B-B14F-4D97-AF65-F5344CB8AC3E}">
        <p14:creationId xmlns:p14="http://schemas.microsoft.com/office/powerpoint/2010/main" val="28197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3444-B144-27CB-8FF4-394386A422F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FC8A3ED-9E2F-55F0-5699-1721684EA58D}"/>
              </a:ext>
            </a:extLst>
          </p:cNvPr>
          <p:cNvSpPr>
            <a:spLocks noGrp="1"/>
          </p:cNvSpPr>
          <p:nvPr>
            <p:ph type="body" sz="quarter" idx="27"/>
          </p:nvPr>
        </p:nvSpPr>
        <p:spPr/>
        <p:txBody>
          <a:bodyPr lIns="91440" tIns="45720" rIns="91440" bIns="45720" anchor="ctr">
            <a:noAutofit/>
          </a:bodyPr>
          <a:lstStyle/>
          <a:p>
            <a:pPr fontAlgn="base"/>
            <a:r>
              <a:rPr lang="sv" i="0" dirty="0">
                <a:effectLst/>
              </a:rPr>
              <a:t>VAR </a:t>
            </a:r>
            <a:r>
              <a:rPr lang="sv" dirty="0"/>
              <a:t>HITTAR MAN SAMARBETSPARTNERS?</a:t>
            </a:r>
            <a:endParaRPr lang="en-US" i="0" dirty="0">
              <a:effectLst/>
            </a:endParaRPr>
          </a:p>
        </p:txBody>
      </p:sp>
      <p:sp>
        <p:nvSpPr>
          <p:cNvPr id="8" name="Text Placeholder 7">
            <a:extLst>
              <a:ext uri="{FF2B5EF4-FFF2-40B4-BE49-F238E27FC236}">
                <a16:creationId xmlns:a16="http://schemas.microsoft.com/office/drawing/2014/main" id="{369EC946-76F2-3332-A002-38C5F4DE0F95}"/>
              </a:ext>
            </a:extLst>
          </p:cNvPr>
          <p:cNvSpPr>
            <a:spLocks noGrp="1"/>
          </p:cNvSpPr>
          <p:nvPr>
            <p:ph type="body" sz="quarter" idx="14"/>
          </p:nvPr>
        </p:nvSpPr>
        <p:spPr>
          <a:xfrm>
            <a:off x="500088" y="1414261"/>
            <a:ext cx="11020063" cy="4672013"/>
          </a:xfrm>
        </p:spPr>
        <p:txBody>
          <a:bodyPr/>
          <a:lstStyle/>
          <a:p>
            <a:r>
              <a:rPr lang="sv" b="1" dirty="0"/>
              <a:t>Meetup (app/webbplats)</a:t>
            </a:r>
          </a:p>
          <a:p>
            <a:r>
              <a:rPr lang="sv" b="1" dirty="0">
                <a:hlinkClick r:id="rId2"/>
              </a:rPr>
              <a:t>www.meetup.com</a:t>
            </a:r>
            <a:r>
              <a:rPr lang="sv" b="1" dirty="0"/>
              <a:t> </a:t>
            </a:r>
            <a:r>
              <a:rPr lang="sv" dirty="0"/>
              <a:t>är en global plattform där människor skapar och deltar </a:t>
            </a:r>
            <a:r>
              <a:rPr lang="sv" b="1" dirty="0"/>
              <a:t>i evenemang, antingen fysiskt eller online, </a:t>
            </a:r>
            <a:r>
              <a:rPr lang="sv" dirty="0"/>
              <a:t>baserat på gemensamma intressen, som mat, entreprenörskap eller kvinnors egenmakt. Det är gratis att gå med som deltagare och det är tillgängligt i de flesta EU-städer.</a:t>
            </a:r>
          </a:p>
          <a:p>
            <a:endParaRPr lang="en-GB" dirty="0"/>
          </a:p>
          <a:p>
            <a:r>
              <a:rPr lang="sv" b="1" dirty="0">
                <a:solidFill>
                  <a:srgbClr val="94C7B0"/>
                </a:solidFill>
              </a:rPr>
              <a:t>Du kan bläddra:</a:t>
            </a:r>
          </a:p>
          <a:p>
            <a:pPr marL="342900" indent="-342900">
              <a:buFont typeface="Arial" panose="020B0604020202020204" pitchFamily="34" charset="0"/>
              <a:buChar char="•"/>
            </a:pPr>
            <a:r>
              <a:rPr lang="sv" dirty="0"/>
              <a:t>Träffar för matentreprenörer</a:t>
            </a:r>
          </a:p>
          <a:p>
            <a:pPr marL="342900" indent="-342900">
              <a:buFont typeface="Arial" panose="020B0604020202020204" pitchFamily="34" charset="0"/>
              <a:buChar char="•"/>
            </a:pPr>
            <a:r>
              <a:rPr lang="sv" dirty="0"/>
              <a:t>Evenemang för migrantsamhällen</a:t>
            </a:r>
          </a:p>
          <a:p>
            <a:pPr marL="342900" indent="-342900">
              <a:buFont typeface="Arial" panose="020B0604020202020204" pitchFamily="34" charset="0"/>
              <a:buChar char="•"/>
            </a:pPr>
            <a:r>
              <a:rPr lang="sv" dirty="0"/>
              <a:t>Kvinnor i affärsblandare</a:t>
            </a:r>
          </a:p>
          <a:p>
            <a:pPr marL="342900" indent="-342900">
              <a:buFont typeface="Arial" panose="020B0604020202020204" pitchFamily="34" charset="0"/>
              <a:buChar char="•"/>
            </a:pPr>
            <a:r>
              <a:rPr lang="sv" dirty="0"/>
              <a:t>Lokala marknadsgrupper eller hållbarhetsworkshops</a:t>
            </a:r>
          </a:p>
          <a:p>
            <a:pPr marL="342900" indent="-342900">
              <a:buFont typeface="Arial" panose="020B0604020202020204" pitchFamily="34" charset="0"/>
              <a:buChar char="•"/>
            </a:pPr>
            <a:endParaRPr lang="en-GB" dirty="0"/>
          </a:p>
          <a:p>
            <a:r>
              <a:rPr lang="sv" b="1" dirty="0">
                <a:solidFill>
                  <a:srgbClr val="94C7B0"/>
                </a:solidFill>
              </a:rPr>
              <a:t>Exempel:</a:t>
            </a:r>
          </a:p>
          <a:p>
            <a:pPr marL="342900" indent="-342900">
              <a:buFont typeface="Arial" panose="020B0604020202020204" pitchFamily="34" charset="0"/>
              <a:buChar char="•"/>
            </a:pPr>
            <a:r>
              <a:rPr lang="sv" dirty="0"/>
              <a:t>Matstartups och hållbarhet – Haag, Nederländerna</a:t>
            </a:r>
          </a:p>
          <a:p>
            <a:pPr marL="342900" indent="-342900">
              <a:buFont typeface="Arial" panose="020B0604020202020204" pitchFamily="34" charset="0"/>
              <a:buChar char="•"/>
            </a:pPr>
            <a:r>
              <a:rPr lang="sv" dirty="0"/>
              <a:t>Kvinnor som skapar (mat och konst) – Berlin, Tyskland</a:t>
            </a:r>
          </a:p>
          <a:p>
            <a:pPr marL="342900" indent="-342900">
              <a:buFont typeface="Arial" panose="020B0604020202020204" pitchFamily="34" charset="0"/>
              <a:buChar char="•"/>
            </a:pPr>
            <a:r>
              <a:rPr lang="sv" dirty="0"/>
              <a:t>Refugee Women Connect (Pop-up-evenemang) – Liverpool, Storbritannien</a:t>
            </a:r>
          </a:p>
          <a:p>
            <a:pPr marL="342900" indent="-342900">
              <a:buFont typeface="Arial" panose="020B0604020202020204" pitchFamily="34" charset="0"/>
              <a:buChar char="•"/>
            </a:pPr>
            <a:r>
              <a:rPr lang="sv" dirty="0"/>
              <a:t>Kvinnliga grundare inom mat – Barcelona, ​​Spanien</a:t>
            </a:r>
          </a:p>
          <a:p>
            <a:endParaRPr lang="en-GB" dirty="0"/>
          </a:p>
          <a:p>
            <a:pPr>
              <a:buClr>
                <a:srgbClr val="B6D1E1"/>
              </a:buClr>
            </a:pPr>
            <a:endParaRPr lang="en-US" dirty="0"/>
          </a:p>
        </p:txBody>
      </p:sp>
    </p:spTree>
    <p:extLst>
      <p:ext uri="{BB962C8B-B14F-4D97-AF65-F5344CB8AC3E}">
        <p14:creationId xmlns:p14="http://schemas.microsoft.com/office/powerpoint/2010/main" val="1383479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432649"/>
            <a:ext cx="5947007" cy="1178948"/>
          </a:xfrm>
        </p:spPr>
        <p:txBody>
          <a:bodyPr/>
          <a:lstStyle/>
          <a:p>
            <a:r>
              <a:rPr lang="sv" dirty="0"/>
              <a:t>NÄTVERKANDE</a:t>
            </a:r>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06</a:t>
            </a:r>
          </a:p>
        </p:txBody>
      </p:sp>
      <p:grpSp>
        <p:nvGrpSpPr>
          <p:cNvPr id="2" name="Group 1">
            <a:extLst>
              <a:ext uri="{FF2B5EF4-FFF2-40B4-BE49-F238E27FC236}">
                <a16:creationId xmlns:a16="http://schemas.microsoft.com/office/drawing/2014/main" id="{0320F794-A888-D932-5C44-5FD198E6DB7C}"/>
              </a:ext>
            </a:extLst>
          </p:cNvPr>
          <p:cNvGrpSpPr/>
          <p:nvPr/>
        </p:nvGrpSpPr>
        <p:grpSpPr>
          <a:xfrm>
            <a:off x="936426" y="3634452"/>
            <a:ext cx="3574426" cy="2418560"/>
            <a:chOff x="4971468" y="422003"/>
            <a:chExt cx="2965473" cy="1616400"/>
          </a:xfrm>
        </p:grpSpPr>
        <p:pic>
          <p:nvPicPr>
            <p:cNvPr id="3" name="Picture 2" descr="Logo, icon&#10;&#10;Description automatically generated">
              <a:extLst>
                <a:ext uri="{FF2B5EF4-FFF2-40B4-BE49-F238E27FC236}">
                  <a16:creationId xmlns:a16="http://schemas.microsoft.com/office/drawing/2014/main" id="{FEF3E6E9-3BC5-A042-C8E4-A5E107281FE3}"/>
                </a:ext>
              </a:extLst>
            </p:cNvPr>
            <p:cNvPicPr>
              <a:picLocks noChangeAspect="1"/>
            </p:cNvPicPr>
            <p:nvPr/>
          </p:nvPicPr>
          <p:blipFill>
            <a:blip r:embed="rId2"/>
            <a:stretch>
              <a:fillRect/>
            </a:stretch>
          </p:blipFill>
          <p:spPr>
            <a:xfrm>
              <a:off x="4971468" y="422003"/>
              <a:ext cx="2965473" cy="1616400"/>
            </a:xfrm>
            <a:prstGeom prst="rect">
              <a:avLst/>
            </a:prstGeom>
          </p:spPr>
        </p:pic>
        <p:pic>
          <p:nvPicPr>
            <p:cNvPr id="11" name="Picture 10" descr="Icon&#10;&#10;Description automatically generated">
              <a:extLst>
                <a:ext uri="{FF2B5EF4-FFF2-40B4-BE49-F238E27FC236}">
                  <a16:creationId xmlns:a16="http://schemas.microsoft.com/office/drawing/2014/main" id="{B27AFDBC-5108-CAB7-901C-68420701A67A}"/>
                </a:ext>
              </a:extLst>
            </p:cNvPr>
            <p:cNvPicPr>
              <a:picLocks noChangeAspect="1"/>
            </p:cNvPicPr>
            <p:nvPr/>
          </p:nvPicPr>
          <p:blipFill>
            <a:blip r:embed="rId3"/>
            <a:stretch>
              <a:fillRect/>
            </a:stretch>
          </p:blipFill>
          <p:spPr>
            <a:xfrm flipH="1">
              <a:off x="7510228" y="1060033"/>
              <a:ext cx="179368" cy="195618"/>
            </a:xfrm>
            <a:prstGeom prst="rect">
              <a:avLst/>
            </a:prstGeom>
          </p:spPr>
        </p:pic>
        <p:pic>
          <p:nvPicPr>
            <p:cNvPr id="12" name="Picture 11" descr="Icon&#10;&#10;Description automatically generated">
              <a:extLst>
                <a:ext uri="{FF2B5EF4-FFF2-40B4-BE49-F238E27FC236}">
                  <a16:creationId xmlns:a16="http://schemas.microsoft.com/office/drawing/2014/main" id="{A6E73A10-8A56-DE52-335B-56E2768CDCE2}"/>
                </a:ext>
              </a:extLst>
            </p:cNvPr>
            <p:cNvPicPr>
              <a:picLocks noChangeAspect="1"/>
            </p:cNvPicPr>
            <p:nvPr/>
          </p:nvPicPr>
          <p:blipFill>
            <a:blip r:embed="rId3"/>
            <a:stretch>
              <a:fillRect/>
            </a:stretch>
          </p:blipFill>
          <p:spPr>
            <a:xfrm>
              <a:off x="5103741" y="1034585"/>
              <a:ext cx="179368" cy="195618"/>
            </a:xfrm>
            <a:prstGeom prst="rect">
              <a:avLst/>
            </a:prstGeom>
          </p:spPr>
        </p:pic>
        <p:pic>
          <p:nvPicPr>
            <p:cNvPr id="13" name="Picture 12" descr="Icon&#10;&#10;Description automatically generated">
              <a:extLst>
                <a:ext uri="{FF2B5EF4-FFF2-40B4-BE49-F238E27FC236}">
                  <a16:creationId xmlns:a16="http://schemas.microsoft.com/office/drawing/2014/main" id="{7DA3B36B-CCCC-6888-984B-1F4A2F37FD37}"/>
                </a:ext>
              </a:extLst>
            </p:cNvPr>
            <p:cNvPicPr>
              <a:picLocks noChangeAspect="1"/>
            </p:cNvPicPr>
            <p:nvPr/>
          </p:nvPicPr>
          <p:blipFill>
            <a:blip r:embed="rId3"/>
            <a:stretch>
              <a:fillRect/>
            </a:stretch>
          </p:blipFill>
          <p:spPr>
            <a:xfrm rot="851555" flipH="1">
              <a:off x="6732729" y="716487"/>
              <a:ext cx="179368" cy="195618"/>
            </a:xfrm>
            <a:prstGeom prst="rect">
              <a:avLst/>
            </a:prstGeom>
          </p:spPr>
        </p:pic>
      </p:grpSp>
      <p:sp>
        <p:nvSpPr>
          <p:cNvPr id="14" name="TextBox 13">
            <a:extLst>
              <a:ext uri="{FF2B5EF4-FFF2-40B4-BE49-F238E27FC236}">
                <a16:creationId xmlns:a16="http://schemas.microsoft.com/office/drawing/2014/main" id="{2B74398E-060D-161A-998D-144AA2496923}"/>
              </a:ext>
            </a:extLst>
          </p:cNvPr>
          <p:cNvSpPr txBox="1"/>
          <p:nvPr/>
        </p:nvSpPr>
        <p:spPr>
          <a:xfrm>
            <a:off x="5212895" y="3709878"/>
            <a:ext cx="6101080" cy="2086725"/>
          </a:xfrm>
          <a:prstGeom prst="rect">
            <a:avLst/>
          </a:prstGeom>
          <a:noFill/>
        </p:spPr>
        <p:txBody>
          <a:bodyPr wrap="square" lIns="91440" tIns="45720" rIns="91440" bIns="45720" anchor="t">
            <a:spAutoFit/>
          </a:bodyPr>
          <a:lstStyle/>
          <a:p>
            <a:pPr marR="0" lvl="0" algn="l" defTabSz="914400" rtl="0" eaLnBrk="1" fontAlgn="base" latinLnBrk="0" hangingPunct="1">
              <a:lnSpc>
                <a:spcPct val="90000"/>
              </a:lnSpc>
              <a:spcBef>
                <a:spcPts val="1000"/>
              </a:spcBef>
              <a:spcAft>
                <a:spcPts val="0"/>
              </a:spcAft>
              <a:buClrTx/>
              <a:buSzTx/>
              <a:tabLst/>
              <a:defRPr/>
            </a:pPr>
            <a:r>
              <a:rPr kumimoji="0" lang="sv" sz="2400" b="0" i="0" u="none" strike="noStrike" kern="1200" cap="none" spc="0" normalizeH="0" baseline="0" noProof="0" dirty="0">
                <a:ln>
                  <a:noFill/>
                </a:ln>
                <a:solidFill>
                  <a:schemeClr val="bg1"/>
                </a:solidFill>
                <a:effectLst/>
                <a:uLnTx/>
                <a:uFillTx/>
                <a:latin typeface="Calibri" panose="020F0502020204030204"/>
                <a:ea typeface="+mn-ea"/>
                <a:cs typeface="+mn-cs"/>
              </a:rPr>
              <a:t>Som kvinnlig migrerande livsmedelsentreprenör kan du ibland känna dig ensam, utan några andra resurser att använda än dina egna. Att hitta ditt nätverk eller din stam innebär att ha en färdig grupp som ger stöd och uppmuntran.</a:t>
            </a:r>
          </a:p>
        </p:txBody>
      </p:sp>
    </p:spTree>
    <p:extLst>
      <p:ext uri="{BB962C8B-B14F-4D97-AF65-F5344CB8AC3E}">
        <p14:creationId xmlns:p14="http://schemas.microsoft.com/office/powerpoint/2010/main" val="3485559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1" y="311362"/>
            <a:ext cx="11554347" cy="720752"/>
          </a:xfrm>
        </p:spPr>
        <p:txBody>
          <a:bodyPr/>
          <a:lstStyle/>
          <a:p>
            <a:pPr fontAlgn="base"/>
            <a:r>
              <a:rPr lang="sv" sz="3300" dirty="0"/>
              <a:t>SKILLNADEN MELLAN SAMARBETE OCH NÄTVERKANDE</a:t>
            </a:r>
            <a:endParaRPr lang="en-BA" sz="33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186744" y="1388697"/>
            <a:ext cx="5801931" cy="4857557"/>
          </a:xfrm>
          <a:solidFill>
            <a:srgbClr val="E6C8C7"/>
          </a:solidFill>
        </p:spPr>
        <p:txBody>
          <a:bodyPr/>
          <a:lstStyle/>
          <a:p>
            <a:pPr lvl="0" fontAlgn="base">
              <a:buClr>
                <a:srgbClr val="B6D1E1"/>
              </a:buClr>
            </a:pPr>
            <a:r>
              <a:rPr lang="sv" b="1" dirty="0">
                <a:latin typeface="Calibri" panose="020F0502020204030204" pitchFamily="34" charset="0"/>
                <a:cs typeface="Calibri" panose="020F0502020204030204" pitchFamily="34" charset="0"/>
              </a:rPr>
              <a:t>SAMARBETE</a:t>
            </a:r>
          </a:p>
          <a:p>
            <a:pPr lvl="0" fontAlgn="base">
              <a:buClr>
                <a:srgbClr val="B6D1E1"/>
              </a:buClr>
            </a:pPr>
            <a:endParaRPr lang="en-GB" dirty="0">
              <a:latin typeface="Calibri" panose="020F0502020204030204" pitchFamily="34" charset="0"/>
              <a:cs typeface="Calibri" panose="020F0502020204030204" pitchFamily="34" charset="0"/>
            </a:endParaRPr>
          </a:p>
          <a:p>
            <a:pPr lvl="0" fontAlgn="base">
              <a:buClr>
                <a:srgbClr val="B6D1E1"/>
              </a:buClr>
            </a:pPr>
            <a:r>
              <a:rPr lang="sv" dirty="0">
                <a:latin typeface="Calibri" panose="020F0502020204030204" pitchFamily="34" charset="0"/>
                <a:cs typeface="Calibri" panose="020F0502020204030204" pitchFamily="34" charset="0"/>
              </a:rPr>
              <a:t>Att arbeta tillsammans mot ett gemensamt mål eller projekt.</a:t>
            </a:r>
          </a:p>
          <a:p>
            <a:pPr fontAlgn="base">
              <a:buClr>
                <a:srgbClr val="B6D1E1"/>
              </a:buClr>
            </a:pPr>
            <a:r>
              <a:rPr lang="sv" dirty="0">
                <a:latin typeface="Calibri" panose="020F0502020204030204" pitchFamily="34" charset="0"/>
                <a:cs typeface="Calibri" panose="020F0502020204030204" pitchFamily="34" charset="0"/>
              </a:rPr>
              <a:t>Samarbete = Låt oss göra något tillsammans.</a:t>
            </a:r>
            <a:endParaRPr lang="en-US" dirty="0">
              <a:latin typeface="Calibri" panose="020F0502020204030204" pitchFamily="34" charset="0"/>
              <a:cs typeface="Calibri" panose="020F0502020204030204" pitchFamily="34" charset="0"/>
            </a:endParaRPr>
          </a:p>
          <a:p>
            <a:pPr lvl="0" fontAlgn="base">
              <a:buClr>
                <a:srgbClr val="B6D1E1"/>
              </a:buClr>
            </a:pPr>
            <a:endParaRPr lang="en-GB" dirty="0">
              <a:latin typeface="Calibri" panose="020F0502020204030204" pitchFamily="34" charset="0"/>
              <a:cs typeface="Calibri" panose="020F0502020204030204" pitchFamily="34" charset="0"/>
            </a:endParaRPr>
          </a:p>
          <a:p>
            <a:pPr lvl="0" fontAlgn="base">
              <a:buClr>
                <a:srgbClr val="B6D1E1"/>
              </a:buClr>
            </a:pPr>
            <a:r>
              <a:rPr lang="sv" b="1" dirty="0">
                <a:latin typeface="Calibri" panose="020F0502020204030204" pitchFamily="34" charset="0"/>
                <a:cs typeface="Calibri" panose="020F0502020204030204" pitchFamily="34" charset="0"/>
              </a:rPr>
              <a:t>Viktiga funktioner:</a:t>
            </a:r>
          </a:p>
          <a:p>
            <a:pPr marL="342900" lvl="0" indent="-342900" fontAlgn="base">
              <a:buClr>
                <a:srgbClr val="B6D1E1"/>
              </a:buClr>
              <a:buFont typeface="Arial" panose="020B0604020202020204" pitchFamily="34" charset="0"/>
              <a:buChar char="•"/>
            </a:pPr>
            <a:r>
              <a:rPr lang="sv" dirty="0">
                <a:latin typeface="Calibri" panose="020F0502020204030204" pitchFamily="34" charset="0"/>
                <a:cs typeface="Calibri" panose="020F0502020204030204" pitchFamily="34" charset="0"/>
              </a:rPr>
              <a:t>Innebär gemensamma handlingar (inte bara samtal)</a:t>
            </a:r>
          </a:p>
          <a:p>
            <a:pPr marL="342900" lvl="0" indent="-342900" fontAlgn="base">
              <a:buClr>
                <a:srgbClr val="B6D1E1"/>
              </a:buClr>
              <a:buFont typeface="Arial" panose="020B0604020202020204" pitchFamily="34" charset="0"/>
              <a:buChar char="•"/>
            </a:pPr>
            <a:r>
              <a:rPr lang="sv" dirty="0">
                <a:latin typeface="Calibri" panose="020F0502020204030204" pitchFamily="34" charset="0"/>
                <a:cs typeface="Calibri" panose="020F0502020204030204" pitchFamily="34" charset="0"/>
              </a:rPr>
              <a:t>Inkluderar ofta delade uppgifter, beslutsfattande eller resultat</a:t>
            </a:r>
          </a:p>
          <a:p>
            <a:pPr marL="342900" lvl="0" indent="-342900" fontAlgn="base">
              <a:buClr>
                <a:srgbClr val="B6D1E1"/>
              </a:buClr>
              <a:buFont typeface="Arial" panose="020B0604020202020204" pitchFamily="34" charset="0"/>
              <a:buChar char="•"/>
            </a:pPr>
            <a:r>
              <a:rPr lang="sv" dirty="0">
                <a:latin typeface="Calibri" panose="020F0502020204030204" pitchFamily="34" charset="0"/>
                <a:cs typeface="Calibri" panose="020F0502020204030204" pitchFamily="34" charset="0"/>
              </a:rPr>
              <a:t>Kräver förtroende, kommunikation och ansvarstagande</a:t>
            </a:r>
          </a:p>
          <a:p>
            <a:pPr marL="342900" lvl="0" indent="-342900" fontAlgn="base">
              <a:buClr>
                <a:srgbClr val="B6D1E1"/>
              </a:buClr>
              <a:buFont typeface="Arial" panose="020B0604020202020204" pitchFamily="34" charset="0"/>
              <a:buChar char="•"/>
            </a:pPr>
            <a:r>
              <a:rPr lang="sv" dirty="0">
                <a:latin typeface="Calibri" panose="020F0502020204030204" pitchFamily="34" charset="0"/>
                <a:cs typeface="Calibri" panose="020F0502020204030204" pitchFamily="34" charset="0"/>
              </a:rPr>
              <a:t>Sker över tid, inte bara i ett enda ögonblick</a:t>
            </a:r>
          </a:p>
          <a:p>
            <a:pPr lvl="0" fontAlgn="base">
              <a:buClr>
                <a:srgbClr val="B6D1E1"/>
              </a:buClr>
            </a:pPr>
            <a:endParaRPr lang="en-GB" dirty="0">
              <a:latin typeface="Calibri" panose="020F0502020204030204" pitchFamily="34" charset="0"/>
              <a:cs typeface="Calibri" panose="020F0502020204030204" pitchFamily="34" charset="0"/>
            </a:endParaRPr>
          </a:p>
        </p:txBody>
      </p:sp>
      <p:sp>
        <p:nvSpPr>
          <p:cNvPr id="2" name="Text Placeholder 2">
            <a:extLst>
              <a:ext uri="{FF2B5EF4-FFF2-40B4-BE49-F238E27FC236}">
                <a16:creationId xmlns:a16="http://schemas.microsoft.com/office/drawing/2014/main" id="{63BEE948-67C1-F78C-9973-32E8CEF28B94}"/>
              </a:ext>
            </a:extLst>
          </p:cNvPr>
          <p:cNvSpPr txBox="1">
            <a:spLocks/>
          </p:cNvSpPr>
          <p:nvPr/>
        </p:nvSpPr>
        <p:spPr>
          <a:xfrm>
            <a:off x="6147473" y="1392915"/>
            <a:ext cx="5752605" cy="4857557"/>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sv" b="1" dirty="0">
                <a:latin typeface="Calibri" panose="020F0502020204030204" pitchFamily="34" charset="0"/>
                <a:cs typeface="Calibri" panose="020F0502020204030204" pitchFamily="34" charset="0"/>
              </a:rPr>
              <a:t>NÄTVERKANDE</a:t>
            </a:r>
          </a:p>
          <a:p>
            <a:pPr fontAlgn="base">
              <a:buClr>
                <a:srgbClr val="B6D1E1"/>
              </a:buClr>
            </a:pPr>
            <a:endParaRPr lang="en-GB" dirty="0">
              <a:latin typeface="Calibri" panose="020F0502020204030204" pitchFamily="34" charset="0"/>
              <a:cs typeface="Calibri" panose="020F0502020204030204" pitchFamily="34" charset="0"/>
            </a:endParaRPr>
          </a:p>
          <a:p>
            <a:pPr fontAlgn="base">
              <a:buClr>
                <a:srgbClr val="B6D1E1"/>
              </a:buClr>
            </a:pPr>
            <a:r>
              <a:rPr lang="sv" dirty="0">
                <a:latin typeface="Calibri" panose="020F0502020204030204" pitchFamily="34" charset="0"/>
                <a:cs typeface="Calibri" panose="020F0502020204030204" pitchFamily="34" charset="0"/>
              </a:rPr>
              <a:t>Bygga och underhålla professionella relationer</a:t>
            </a:r>
          </a:p>
          <a:p>
            <a:pPr fontAlgn="base">
              <a:buClr>
                <a:srgbClr val="B6D1E1"/>
              </a:buClr>
            </a:pPr>
            <a:r>
              <a:rPr lang="sv" dirty="0">
                <a:latin typeface="Calibri" panose="020F0502020204030204" pitchFamily="34" charset="0"/>
                <a:cs typeface="Calibri" panose="020F0502020204030204" pitchFamily="34" charset="0"/>
              </a:rPr>
              <a:t>Nätverkande = Låt oss lära känna varandra.</a:t>
            </a:r>
          </a:p>
          <a:p>
            <a:pPr fontAlgn="base">
              <a:buClr>
                <a:srgbClr val="B6D1E1"/>
              </a:buClr>
            </a:pPr>
            <a:endParaRPr lang="en-GB" b="1" dirty="0">
              <a:latin typeface="Calibri" panose="020F0502020204030204" pitchFamily="34" charset="0"/>
              <a:cs typeface="Calibri" panose="020F0502020204030204" pitchFamily="34" charset="0"/>
            </a:endParaRPr>
          </a:p>
          <a:p>
            <a:pPr fontAlgn="base">
              <a:buClr>
                <a:srgbClr val="B6D1E1"/>
              </a:buClr>
            </a:pPr>
            <a:r>
              <a:rPr lang="sv" b="1" dirty="0">
                <a:latin typeface="Calibri" panose="020F0502020204030204" pitchFamily="34" charset="0"/>
                <a:cs typeface="Calibri" panose="020F0502020204030204" pitchFamily="34" charset="0"/>
              </a:rPr>
              <a:t>Viktiga funktioner:</a:t>
            </a:r>
          </a:p>
          <a:p>
            <a:pPr marL="342900" indent="-342900" fontAlgn="base">
              <a:buClr>
                <a:srgbClr val="94C7B0"/>
              </a:buClr>
              <a:buFont typeface="Arial" panose="020B0604020202020204" pitchFamily="34" charset="0"/>
              <a:buChar char="•"/>
            </a:pPr>
            <a:r>
              <a:rPr lang="sv" dirty="0">
                <a:latin typeface="Calibri" panose="020F0502020204030204" pitchFamily="34" charset="0"/>
                <a:cs typeface="Calibri" panose="020F0502020204030204" pitchFamily="34" charset="0"/>
              </a:rPr>
              <a:t>Träffa människor, utbyta idéer eller information</a:t>
            </a:r>
          </a:p>
          <a:p>
            <a:pPr marL="342900" indent="-342900" fontAlgn="base">
              <a:buClr>
                <a:srgbClr val="94C7B0"/>
              </a:buClr>
              <a:buFont typeface="Arial" panose="020B0604020202020204" pitchFamily="34" charset="0"/>
              <a:buChar char="•"/>
            </a:pPr>
            <a:r>
              <a:rPr lang="sv" dirty="0">
                <a:latin typeface="Calibri" panose="020F0502020204030204" pitchFamily="34" charset="0"/>
                <a:cs typeface="Calibri" panose="020F0502020204030204" pitchFamily="34" charset="0"/>
              </a:rPr>
              <a:t>Leder inte alltid till omedelbara åtgärder</a:t>
            </a:r>
          </a:p>
          <a:p>
            <a:pPr marL="342900" indent="-342900" fontAlgn="base">
              <a:buClr>
                <a:srgbClr val="94C7B0"/>
              </a:buClr>
              <a:buFont typeface="Arial" panose="020B0604020202020204" pitchFamily="34" charset="0"/>
              <a:buChar char="•"/>
            </a:pPr>
            <a:r>
              <a:rPr lang="sv" dirty="0">
                <a:latin typeface="Calibri" panose="020F0502020204030204" pitchFamily="34" charset="0"/>
                <a:cs typeface="Calibri" panose="020F0502020204030204" pitchFamily="34" charset="0"/>
              </a:rPr>
              <a:t>Hjälper till att öka synlighet, rykte och tillgång till möjligheter</a:t>
            </a:r>
          </a:p>
          <a:p>
            <a:pPr marL="342900" indent="-342900" fontAlgn="base">
              <a:buClr>
                <a:srgbClr val="94C7B0"/>
              </a:buClr>
              <a:buFont typeface="Arial" panose="020B0604020202020204" pitchFamily="34" charset="0"/>
              <a:buChar char="•"/>
            </a:pPr>
            <a:r>
              <a:rPr lang="sv" dirty="0">
                <a:latin typeface="Calibri" panose="020F0502020204030204" pitchFamily="34" charset="0"/>
                <a:cs typeface="Calibri" panose="020F0502020204030204" pitchFamily="34" charset="0"/>
              </a:rPr>
              <a:t>Kan leda till samarbete senare</a:t>
            </a:r>
          </a:p>
          <a:p>
            <a:pPr fontAlgn="base">
              <a:buClr>
                <a:srgbClr val="B6D1E1"/>
              </a:buClr>
            </a:pPr>
            <a:endParaRPr lang="en-GB" dirty="0">
              <a:latin typeface="Calibri" panose="020F0502020204030204" pitchFamily="34" charset="0"/>
              <a:cs typeface="Calibri" panose="020F0502020204030204" pitchFamily="34" charset="0"/>
            </a:endParaRPr>
          </a:p>
          <a:p>
            <a:pPr fontAlgn="base">
              <a:buClr>
                <a:srgbClr val="B6D1E1"/>
              </a:buClr>
            </a:pPr>
            <a:r>
              <a:rPr lang="sv" dirty="0">
                <a:latin typeface="Calibri" panose="020F0502020204030204" pitchFamily="34" charset="0"/>
                <a:cs typeface="Calibri" panose="020F0502020204030204" pitchFamily="34" charset="0"/>
              </a:rPr>
              <a:t>Exempel inom livsmedelsbranschen:</a:t>
            </a:r>
          </a:p>
          <a:p>
            <a:pPr fontAlgn="base">
              <a:buClr>
                <a:srgbClr val="B6D1E1"/>
              </a:buClr>
            </a:pPr>
            <a:r>
              <a:rPr lang="sv" dirty="0">
                <a:latin typeface="Calibri" panose="020F0502020204030204" pitchFamily="34" charset="0"/>
                <a:cs typeface="Calibri" panose="020F0502020204030204" pitchFamily="34" charset="0"/>
              </a:rPr>
              <a:t>Delta i en matfestival eller utbildning</a:t>
            </a:r>
          </a:p>
          <a:p>
            <a:pPr fontAlgn="base">
              <a:buClr>
                <a:srgbClr val="B6D1E1"/>
              </a:buClr>
            </a:pPr>
            <a:r>
              <a:rPr lang="sv" dirty="0">
                <a:latin typeface="Calibri" panose="020F0502020204030204" pitchFamily="34" charset="0"/>
                <a:cs typeface="Calibri" panose="020F0502020204030204" pitchFamily="34" charset="0"/>
              </a:rPr>
              <a:t>Presentera dig själv på sociala medier</a:t>
            </a:r>
          </a:p>
          <a:p>
            <a:pPr fontAlgn="base">
              <a:buClr>
                <a:srgbClr val="B6D1E1"/>
              </a:buCl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58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60E6-4046-3C51-C338-312561F4295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6D9C08F-1722-8AF9-B8CC-4F470F5DFDF6}"/>
              </a:ext>
            </a:extLst>
          </p:cNvPr>
          <p:cNvSpPr>
            <a:spLocks noGrp="1"/>
          </p:cNvSpPr>
          <p:nvPr>
            <p:ph type="body" sz="quarter" idx="27"/>
          </p:nvPr>
        </p:nvSpPr>
        <p:spPr/>
        <p:txBody>
          <a:bodyPr/>
          <a:lstStyle/>
          <a:p>
            <a:pPr fontAlgn="base"/>
            <a:r>
              <a:rPr lang="sv"/>
              <a:t>VAD ÄR NÄTVERKANDE?</a:t>
            </a:r>
            <a:endParaRPr lang="en-BA" dirty="0"/>
          </a:p>
        </p:txBody>
      </p:sp>
      <p:sp>
        <p:nvSpPr>
          <p:cNvPr id="3" name="Text Placeholder 2">
            <a:extLst>
              <a:ext uri="{FF2B5EF4-FFF2-40B4-BE49-F238E27FC236}">
                <a16:creationId xmlns:a16="http://schemas.microsoft.com/office/drawing/2014/main" id="{C38F020C-05DB-92B8-4DBD-A36059DFDB3A}"/>
              </a:ext>
            </a:extLst>
          </p:cNvPr>
          <p:cNvSpPr>
            <a:spLocks noGrp="1"/>
          </p:cNvSpPr>
          <p:nvPr>
            <p:ph type="body" sz="quarter" idx="14"/>
          </p:nvPr>
        </p:nvSpPr>
        <p:spPr>
          <a:xfrm>
            <a:off x="738349" y="1734207"/>
            <a:ext cx="4401210" cy="3599794"/>
          </a:xfrm>
        </p:spPr>
        <p:txBody>
          <a:bodyPr/>
          <a:lstStyle/>
          <a:p>
            <a:pPr marL="342900" lvl="0" indent="-342900" fontAlgn="base">
              <a:buClr>
                <a:srgbClr val="B6D1E1"/>
              </a:buClr>
              <a:buFont typeface="Arial" panose="020B0604020202020204" pitchFamily="34" charset="0"/>
              <a:buChar char="•"/>
            </a:pPr>
            <a:r>
              <a:rPr lang="sv" dirty="0">
                <a:latin typeface="Calibri" panose="020F0502020204030204" pitchFamily="34" charset="0"/>
                <a:cs typeface="Calibri" panose="020F0502020204030204" pitchFamily="34" charset="0"/>
              </a:rPr>
              <a:t>Nätverkande kommer att vara mycket användbart i starten av din livsmedelsverksamhet när du har mindre väl uppkopplad.</a:t>
            </a:r>
          </a:p>
          <a:p>
            <a:pPr marL="342900" lvl="0" indent="-342900" fontAlgn="base">
              <a:buClr>
                <a:srgbClr val="B6D1E1"/>
              </a:buClr>
              <a:buFont typeface="Arial" panose="020B0604020202020204" pitchFamily="34" charset="0"/>
              <a:buChar char="•"/>
            </a:pPr>
            <a:r>
              <a:rPr lang="sv" dirty="0">
                <a:latin typeface="Calibri" panose="020F0502020204030204" pitchFamily="34" charset="0"/>
                <a:cs typeface="Calibri" panose="020F0502020204030204" pitchFamily="34" charset="0"/>
              </a:rPr>
              <a:t>Nätverkande håller dig uppdaterad om möjligheter. Du kan vända dig till fler människor för hjälp och råd.</a:t>
            </a:r>
          </a:p>
          <a:p>
            <a:pPr marL="342900" lvl="0" indent="-342900" fontAlgn="base">
              <a:buClr>
                <a:srgbClr val="B6D1E1"/>
              </a:buClr>
              <a:buFont typeface="Arial" panose="020B0604020202020204" pitchFamily="34" charset="0"/>
              <a:buChar char="•"/>
            </a:pPr>
            <a:r>
              <a:rPr lang="sv" dirty="0">
                <a:latin typeface="Calibri" panose="020F0502020204030204" pitchFamily="34" charset="0"/>
                <a:cs typeface="Calibri" panose="020F0502020204030204" pitchFamily="34" charset="0"/>
              </a:rPr>
              <a:t>Effektiva nätverkare är mer benägna att erbjudas möjligheter.</a:t>
            </a:r>
          </a:p>
          <a:p>
            <a:pPr marL="342900" lvl="0" indent="-342900" fontAlgn="base">
              <a:buClr>
                <a:srgbClr val="B6D1E1"/>
              </a:buClr>
              <a:buFont typeface="Arial" panose="020B0604020202020204" pitchFamily="34" charset="0"/>
              <a:buChar char="•"/>
            </a:pPr>
            <a:r>
              <a:rPr lang="sv" dirty="0">
                <a:latin typeface="Calibri" panose="020F0502020204030204" pitchFamily="34" charset="0"/>
                <a:cs typeface="Calibri" panose="020F0502020204030204" pitchFamily="34" charset="0"/>
              </a:rPr>
              <a:t>Nätverkande låter dig bidra med något till andra och bygga ditt rykte – människor köper människor.</a:t>
            </a: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9118DA6-FED0-AF8A-374F-DBC8F243FF1A}"/>
              </a:ext>
            </a:extLst>
          </p:cNvPr>
          <p:cNvSpPr txBox="1"/>
          <p:nvPr/>
        </p:nvSpPr>
        <p:spPr>
          <a:xfrm>
            <a:off x="5732653" y="1604086"/>
            <a:ext cx="6186741" cy="5402248"/>
          </a:xfrm>
          <a:prstGeom prst="rect">
            <a:avLst/>
          </a:prstGeom>
          <a:noFill/>
        </p:spPr>
        <p:txBody>
          <a:bodyPr wrap="square">
            <a:spAutoFit/>
          </a:bodyPr>
          <a:lstStyle/>
          <a:p>
            <a:pPr>
              <a:lnSpc>
                <a:spcPts val="2340"/>
              </a:lnSpc>
            </a:pPr>
            <a:r>
              <a:rPr lang="sv" sz="2200" dirty="0">
                <a:solidFill>
                  <a:srgbClr val="382B1B"/>
                </a:solidFill>
              </a:rPr>
              <a:t>Oxford Dictionary definierar verbet ”att nätverka” som att</a:t>
            </a:r>
          </a:p>
          <a:p>
            <a:pPr algn="ctr">
              <a:lnSpc>
                <a:spcPts val="2340"/>
              </a:lnSpc>
            </a:pPr>
            <a:r>
              <a:rPr lang="sv" sz="2200" b="1" dirty="0">
                <a:solidFill>
                  <a:srgbClr val="94C7B0"/>
                </a:solidFill>
              </a:rPr>
              <a:t>"interagera med andra för att utbyta information och utveckla professionella eller sociala kontakter"</a:t>
            </a:r>
          </a:p>
          <a:p>
            <a:pPr>
              <a:lnSpc>
                <a:spcPts val="2340"/>
              </a:lnSpc>
            </a:pPr>
            <a:endParaRPr lang="en-US" sz="2200" dirty="0">
              <a:solidFill>
                <a:srgbClr val="382B1B"/>
              </a:solidFill>
            </a:endParaRPr>
          </a:p>
          <a:p>
            <a:pPr>
              <a:lnSpc>
                <a:spcPts val="2340"/>
              </a:lnSpc>
            </a:pPr>
            <a:r>
              <a:rPr lang="sv" sz="2200" dirty="0">
                <a:solidFill>
                  <a:srgbClr val="382B1B"/>
                </a:solidFill>
              </a:rPr>
              <a:t>Nätverkande är en mycket avsiktlig och medveten handling. Det sker inte av en slump, och det är en tvåvägsprocess.</a:t>
            </a:r>
          </a:p>
          <a:p>
            <a:pPr>
              <a:lnSpc>
                <a:spcPts val="2340"/>
              </a:lnSpc>
            </a:pPr>
            <a:endParaRPr lang="en-US" sz="2200" dirty="0">
              <a:solidFill>
                <a:srgbClr val="382B1B"/>
              </a:solidFill>
            </a:endParaRPr>
          </a:p>
          <a:p>
            <a:pPr>
              <a:lnSpc>
                <a:spcPts val="2340"/>
              </a:lnSpc>
            </a:pPr>
            <a:r>
              <a:rPr lang="sv" sz="2200" dirty="0">
                <a:solidFill>
                  <a:srgbClr val="382B1B"/>
                </a:solidFill>
              </a:rPr>
              <a:t>Av relevans för våra tre köksstudenter visar analyser att kvinnor i de flesta kulturer nätverkar på ett annat sätt än män. Kvinnor har vanligtvis mindre nätverk och närmare relationer med sina kontakter än män.</a:t>
            </a:r>
          </a:p>
          <a:p>
            <a:pPr>
              <a:lnSpc>
                <a:spcPts val="2340"/>
              </a:lnSpc>
            </a:pPr>
            <a:endParaRPr lang="en-US" sz="2200" dirty="0">
              <a:solidFill>
                <a:srgbClr val="382B1B"/>
              </a:solidFill>
            </a:endParaRPr>
          </a:p>
          <a:p>
            <a:pPr>
              <a:lnSpc>
                <a:spcPts val="2340"/>
              </a:lnSpc>
            </a:pPr>
            <a:endParaRPr lang="en-US" sz="2200" dirty="0">
              <a:solidFill>
                <a:srgbClr val="382B1B"/>
              </a:solidFill>
            </a:endParaRPr>
          </a:p>
          <a:p>
            <a:pPr>
              <a:lnSpc>
                <a:spcPts val="2340"/>
              </a:lnSpc>
            </a:pPr>
            <a:endParaRPr lang="en-US" sz="2200" dirty="0">
              <a:solidFill>
                <a:srgbClr val="382B1B"/>
              </a:solidFill>
            </a:endParaRPr>
          </a:p>
          <a:p>
            <a:pPr>
              <a:lnSpc>
                <a:spcPts val="2340"/>
              </a:lnSpc>
            </a:pPr>
            <a:endParaRPr lang="en-US" sz="2200" dirty="0">
              <a:solidFill>
                <a:srgbClr val="382B1B"/>
              </a:solidFill>
            </a:endParaRPr>
          </a:p>
        </p:txBody>
      </p:sp>
      <p:cxnSp>
        <p:nvCxnSpPr>
          <p:cNvPr id="6" name="Straight Connector 5">
            <a:extLst>
              <a:ext uri="{FF2B5EF4-FFF2-40B4-BE49-F238E27FC236}">
                <a16:creationId xmlns:a16="http://schemas.microsoft.com/office/drawing/2014/main" id="{DC40BAD2-4EF6-859F-B6C0-355B483EDA39}"/>
              </a:ext>
            </a:extLst>
          </p:cNvPr>
          <p:cNvCxnSpPr>
            <a:cxnSpLocks/>
          </p:cNvCxnSpPr>
          <p:nvPr/>
        </p:nvCxnSpPr>
        <p:spPr>
          <a:xfrm flipV="1">
            <a:off x="5352392" y="1418897"/>
            <a:ext cx="0" cy="4698124"/>
          </a:xfrm>
          <a:prstGeom prst="line">
            <a:avLst/>
          </a:prstGeom>
          <a:ln w="28575">
            <a:solidFill>
              <a:srgbClr val="94C7B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699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pPr fontAlgn="base"/>
            <a:r>
              <a:rPr lang="sv" dirty="0"/>
              <a:t>TYPER AV NÄTVERK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244699" y="1215610"/>
            <a:ext cx="11747679" cy="2065283"/>
          </a:xfrm>
        </p:spPr>
        <p:txBody>
          <a:bodyPr lIns="91440" tIns="45720" rIns="91440" bIns="45720" anchor="t">
            <a:noAutofit/>
          </a:bodyPr>
          <a:lstStyle/>
          <a:p>
            <a:r>
              <a:rPr lang="sv" dirty="0"/>
              <a:t>Nätverkande hjälper dig att träffa människor som kan stödja, vägleda eller öppna dörrar för ditt företag. Det är ett billigt och värdefullt sätt att bygga relationer, vilket leder till rekommendationer, lärande och samarbete.</a:t>
            </a:r>
          </a:p>
          <a:p>
            <a:endParaRPr lang="en-GB" dirty="0"/>
          </a:p>
          <a:p>
            <a:endParaRPr lang="en-GB" dirty="0"/>
          </a:p>
        </p:txBody>
      </p:sp>
      <p:sp>
        <p:nvSpPr>
          <p:cNvPr id="11" name="Rectangle 1">
            <a:extLst>
              <a:ext uri="{FF2B5EF4-FFF2-40B4-BE49-F238E27FC236}">
                <a16:creationId xmlns:a16="http://schemas.microsoft.com/office/drawing/2014/main" id="{1F57DF7A-051A-81ED-2CC4-1405007CDAA7}"/>
              </a:ext>
            </a:extLst>
          </p:cNvPr>
          <p:cNvSpPr>
            <a:spLocks noChangeArrowheads="1"/>
          </p:cNvSpPr>
          <p:nvPr/>
        </p:nvSpPr>
        <p:spPr bwMode="auto">
          <a:xfrm>
            <a:off x="244699" y="2041404"/>
            <a:ext cx="11907626"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sv" altLang="en-US" sz="2200" b="1" i="0" u="none" strike="noStrike" cap="none" normalizeH="0" baseline="0" dirty="0">
                <a:ln>
                  <a:noFill/>
                </a:ln>
                <a:solidFill>
                  <a:srgbClr val="B6D1E1"/>
                </a:solidFill>
                <a:effectLst/>
              </a:rPr>
              <a:t>Formella nätverk </a:t>
            </a:r>
            <a:br>
              <a:rPr kumimoji="0" lang="en-US" altLang="en-US" sz="2200" b="0" i="0" u="none" strike="noStrike" cap="none" normalizeH="0" baseline="0" dirty="0">
                <a:ln>
                  <a:noFill/>
                </a:ln>
                <a:solidFill>
                  <a:schemeClr val="tx1"/>
                </a:solidFill>
                <a:effectLst/>
              </a:rPr>
            </a:br>
            <a:r>
              <a:rPr kumimoji="0" lang="sv" altLang="en-US" sz="2200" b="0" i="0" u="none" strike="noStrike" cap="none" normalizeH="0" baseline="0" dirty="0">
                <a:ln>
                  <a:noFill/>
                </a:ln>
                <a:solidFill>
                  <a:schemeClr val="tx1"/>
                </a:solidFill>
                <a:effectLst/>
              </a:rPr>
              <a:t>Betalda, strukturerade grupper som träffas regelbundet för att utbyta affärsrekommendationer. </a:t>
            </a:r>
            <a:br>
              <a:rPr kumimoji="0" lang="en-US" altLang="en-US" sz="2200" b="0" i="0" u="none" strike="noStrike" cap="none" normalizeH="0" baseline="0" dirty="0">
                <a:ln>
                  <a:noFill/>
                </a:ln>
                <a:solidFill>
                  <a:schemeClr val="tx1"/>
                </a:solidFill>
                <a:effectLst/>
              </a:rPr>
            </a:br>
            <a:r>
              <a:rPr kumimoji="0" lang="sv" altLang="en-US" sz="2200" b="1" i="0" u="none" strike="noStrike" cap="none" normalizeH="0" baseline="0" dirty="0">
                <a:ln>
                  <a:noFill/>
                </a:ln>
                <a:solidFill>
                  <a:schemeClr val="tx1"/>
                </a:solidFill>
                <a:effectLst/>
              </a:rPr>
              <a:t>Exempel:</a:t>
            </a:r>
            <a:r>
              <a:rPr kumimoji="0" lang="sv" altLang="en-US" sz="2200" b="0" i="0" u="none" strike="noStrike" cap="none" normalizeH="0" baseline="0" dirty="0">
                <a:ln>
                  <a:noFill/>
                </a:ln>
                <a:solidFill>
                  <a:schemeClr val="tx1"/>
                </a:solidFill>
                <a:effectLst/>
              </a:rPr>
              <a:t> </a:t>
            </a:r>
            <a:r>
              <a:rPr kumimoji="0" lang="sv" altLang="en-US" sz="2200" b="0" i="0" u="none" strike="noStrike" cap="none" normalizeH="0" baseline="0" dirty="0">
                <a:ln>
                  <a:noFill/>
                </a:ln>
                <a:solidFill>
                  <a:schemeClr val="tx1"/>
                </a:solidFill>
                <a:effectLst/>
                <a:hlinkClick r:id="rId2"/>
              </a:rPr>
              <a:t>BNI (Internationellt affärsnätverk)</a:t>
            </a:r>
            <a:endParaRPr kumimoji="0" lang="en-US" altLang="en-US" sz="2200" b="0" i="0" u="none" strike="noStrike" cap="none" normalizeH="0" baseline="0" dirty="0">
              <a:ln>
                <a:noFill/>
              </a:ln>
              <a:solidFill>
                <a:schemeClr val="tx1"/>
              </a:solidFill>
              <a:effectLst/>
            </a:endParaRPr>
          </a:p>
          <a:p>
            <a:pPr eaLnBrk="0" fontAlgn="base" hangingPunct="0">
              <a:spcBef>
                <a:spcPct val="0"/>
              </a:spcBef>
              <a:spcAft>
                <a:spcPct val="0"/>
              </a:spcAft>
            </a:pPr>
            <a:r>
              <a:rPr kumimoji="0" lang="sv" altLang="en-US" sz="2200" b="0" i="0" u="none" strike="noStrike" cap="none" normalizeH="0" baseline="0" dirty="0">
                <a:ln>
                  <a:noFill/>
                </a:ln>
                <a:effectLst/>
              </a:rPr>
              <a:t>Bäst för kvinnor som är redo att öka försäljningen genom aktiva </a:t>
            </a:r>
            <a:r>
              <a:rPr lang="sv" altLang="en-US" sz="2200" dirty="0"/>
              <a:t>partnerskap</a:t>
            </a:r>
            <a:r>
              <a:rPr kumimoji="0" lang="sv" altLang="en-US" sz="2200" b="0" i="0" u="none" strike="noStrike" cap="none" normalizeH="0" baseline="0" dirty="0">
                <a:ln>
                  <a:noFill/>
                </a:ln>
                <a:effectLst/>
              </a:rPr>
              <a:t>.</a:t>
            </a:r>
            <a:br>
              <a:rPr lang="sv" altLang="en-US" sz="2200" dirty="0"/>
            </a:br>
            <a:endParaRPr lang="sv" altLang="en-US" sz="2200" b="0" i="0" u="none" strike="noStrike" cap="none" normalizeH="0" baseline="0" dirty="0">
              <a:ln>
                <a:noFill/>
              </a:ln>
              <a:effectLst/>
              <a:ea typeface="Calibri"/>
              <a:cs typeface="Calibri"/>
            </a:endParaRPr>
          </a:p>
          <a:p>
            <a:pPr eaLnBrk="0" fontAlgn="base" hangingPunct="0">
              <a:spcBef>
                <a:spcPct val="0"/>
              </a:spcBef>
              <a:spcAft>
                <a:spcPct val="0"/>
              </a:spcAft>
              <a:buFontTx/>
              <a:buAutoNum type="arabicPeriod" startAt="2"/>
            </a:pPr>
            <a:r>
              <a:rPr kumimoji="0" lang="sv" altLang="en-US" sz="2200" b="1" i="0" u="none" strike="noStrike" cap="none" normalizeH="0" baseline="0" dirty="0">
                <a:ln>
                  <a:noFill/>
                </a:ln>
                <a:solidFill>
                  <a:srgbClr val="B6D1E1"/>
                </a:solidFill>
                <a:effectLst/>
              </a:rPr>
              <a:t>Tillfälliga kontaktnätverk </a:t>
            </a:r>
            <a:br>
              <a:rPr kumimoji="0" lang="en-US" altLang="en-US" sz="2200" b="0" i="0" u="none" strike="noStrike" cap="none" normalizeH="0" baseline="0" dirty="0">
                <a:ln>
                  <a:noFill/>
                </a:ln>
                <a:solidFill>
                  <a:schemeClr val="tx1"/>
                </a:solidFill>
                <a:effectLst/>
              </a:rPr>
            </a:br>
            <a:r>
              <a:rPr kumimoji="0" lang="sv" altLang="en-US" sz="2200" b="0" i="0" u="none" strike="noStrike" cap="none" normalizeH="0" baseline="0" dirty="0">
                <a:ln>
                  <a:noFill/>
                </a:ln>
                <a:effectLst/>
              </a:rPr>
              <a:t>Öppna evenemang där deltagandet är flexibelt. Utmärkt</a:t>
            </a:r>
            <a:r>
              <a:rPr lang="sv" altLang="en-US" sz="2200" dirty="0"/>
              <a:t> för </a:t>
            </a:r>
            <a:r>
              <a:rPr kumimoji="0" lang="sv" altLang="en-US" sz="2200" b="0" i="0" u="none" strike="noStrike" cap="none" normalizeH="0" baseline="0" dirty="0">
                <a:ln>
                  <a:noFill/>
                </a:ln>
                <a:effectLst/>
              </a:rPr>
              <a:t>att träffa människor lokalt. </a:t>
            </a:r>
            <a:r>
              <a:rPr kumimoji="0" lang="sv" altLang="en-US" sz="2200" i="0" u="none" strike="noStrike" cap="none" normalizeH="0" baseline="0" dirty="0">
                <a:ln>
                  <a:noFill/>
                </a:ln>
                <a:effectLst/>
              </a:rPr>
              <a:t>Exempel:</a:t>
            </a:r>
            <a:endParaRPr lang="sv" altLang="en-US" sz="2200" i="0" u="none" strike="noStrike" cap="none" normalizeH="0" baseline="0" dirty="0">
              <a:ln>
                <a:noFill/>
              </a:ln>
              <a:effectLst/>
              <a:ea typeface="Calibri"/>
              <a:cs typeface="Calibri"/>
            </a:endParaRPr>
          </a:p>
          <a:p>
            <a:pPr marL="0" marR="0" lvl="0" indent="0" algn="l" defTabSz="914400" rtl="0" eaLnBrk="0" fontAlgn="base" latinLnBrk="0" hangingPunct="0">
              <a:lnSpc>
                <a:spcPct val="100000"/>
              </a:lnSpc>
              <a:spcBef>
                <a:spcPct val="0"/>
              </a:spcBef>
              <a:spcAft>
                <a:spcPct val="0"/>
              </a:spcAft>
              <a:buClrTx/>
              <a:buSzTx/>
              <a:tabLst/>
            </a:pPr>
            <a:r>
              <a:rPr kumimoji="0" lang="sv" altLang="en-US" sz="2200" b="0" i="0" u="none" strike="noStrike" cap="none" normalizeH="0" baseline="0" dirty="0">
                <a:ln>
                  <a:noFill/>
                </a:ln>
                <a:solidFill>
                  <a:schemeClr val="tx1"/>
                </a:solidFill>
                <a:effectLst/>
              </a:rPr>
              <a:t>Lokal handelskammare. Bra för att utforska möjligheter utan långsiktiga åtaganden.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p>
          <a:p>
            <a:pPr marL="0" marR="0" lvl="0" indent="0" algn="l" defTabSz="914400">
              <a:lnSpc>
                <a:spcPct val="100000"/>
              </a:lnSpc>
              <a:spcBef>
                <a:spcPct val="0"/>
              </a:spcBef>
              <a:spcAft>
                <a:spcPct val="0"/>
              </a:spcAft>
              <a:buClrTx/>
              <a:buSzTx/>
              <a:buFontTx/>
              <a:buNone/>
              <a:tabLst/>
            </a:pPr>
            <a:endParaRPr lang="en-US" altLang="en-US" sz="2200" b="0" i="0" u="none" strike="noStrike" cap="none" normalizeH="0" baseline="0" dirty="0">
              <a:ln>
                <a:noFill/>
              </a:ln>
              <a:solidFill>
                <a:schemeClr val="tx1"/>
              </a:solidFill>
              <a:effectLst/>
              <a:ea typeface="Calibri" panose="020F0502020204030204"/>
              <a:cs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p>
          <a:p>
            <a:pPr eaLnBrk="0" fontAlgn="base" hangingPunct="0">
              <a:spcBef>
                <a:spcPct val="0"/>
              </a:spcBef>
              <a:spcAft>
                <a:spcPct val="0"/>
              </a:spcAft>
            </a:pPr>
            <a:endParaRPr lang="en-US" altLang="en-US" sz="22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tabLst/>
            </a:pPr>
            <a:r>
              <a:rPr lang="sv" altLang="en-US" sz="2200" b="1" dirty="0">
                <a:solidFill>
                  <a:srgbClr val="B6D1E1"/>
                </a:solidFill>
              </a:rPr>
              <a:t>3. Regionala livsmedelsnätverk</a:t>
            </a:r>
          </a:p>
          <a:p>
            <a:pPr lvl="0" eaLnBrk="0" fontAlgn="base" hangingPunct="0">
              <a:spcBef>
                <a:spcPct val="0"/>
              </a:spcBef>
              <a:spcAft>
                <a:spcPct val="0"/>
              </a:spcAft>
            </a:pPr>
            <a:r>
              <a:rPr lang="sv" sz="2200" dirty="0"/>
              <a:t>Lokala organisationer, kooperativ eller partnerskap som stöder småskaliga livsmedelsproducenter, cateringfirmor, odlare och försäljare i ett specifikt område eller region.</a:t>
            </a:r>
          </a:p>
          <a:p>
            <a:pPr lvl="0" eaLnBrk="0" fontAlgn="base" hangingPunct="0">
              <a:spcBef>
                <a:spcPct val="0"/>
              </a:spcBef>
              <a:spcAft>
                <a:spcPct val="0"/>
              </a:spcAft>
            </a:pPr>
            <a:endParaRPr lang="en-US" altLang="en-US" sz="600" b="1" dirty="0">
              <a:solidFill>
                <a:srgbClr val="000000"/>
              </a:solidFill>
              <a:ea typeface="Calibri" panose="020F0502020204030204"/>
              <a:cs typeface="Calibri" panose="020F0502020204030204"/>
            </a:endParaRPr>
          </a:p>
          <a:p>
            <a:pPr eaLnBrk="0" fontAlgn="base" hangingPunct="0">
              <a:spcBef>
                <a:spcPct val="0"/>
              </a:spcBef>
              <a:spcAft>
                <a:spcPct val="0"/>
              </a:spcAft>
            </a:pPr>
            <a:r>
              <a:rPr lang="sv" altLang="en-US" sz="2200" b="1" dirty="0">
                <a:solidFill>
                  <a:srgbClr val="B6D1E1"/>
                </a:solidFill>
              </a:rPr>
              <a:t>4.</a:t>
            </a:r>
            <a:r>
              <a:rPr lang="sv" altLang="en-US" sz="2200" b="1" dirty="0"/>
              <a:t> </a:t>
            </a:r>
            <a:r>
              <a:rPr kumimoji="0" lang="sv" altLang="en-US" sz="2200" b="1" i="0" u="none" strike="noStrike" cap="none" normalizeH="0" baseline="0" dirty="0">
                <a:ln>
                  <a:noFill/>
                </a:ln>
                <a:solidFill>
                  <a:srgbClr val="B6D1E1"/>
                </a:solidFill>
                <a:effectLst/>
              </a:rPr>
              <a:t>Onlinenätverk </a:t>
            </a:r>
            <a:br>
              <a:rPr kumimoji="0" lang="en-US" altLang="en-US" sz="2200" b="0" i="0" u="none" strike="noStrike" cap="none" normalizeH="0" baseline="0" dirty="0">
                <a:ln>
                  <a:noFill/>
                </a:ln>
                <a:solidFill>
                  <a:schemeClr val="tx1"/>
                </a:solidFill>
                <a:effectLst/>
              </a:rPr>
            </a:br>
            <a:r>
              <a:rPr kumimoji="0" lang="sv" altLang="en-US" sz="2200" b="0" i="0" u="none" strike="noStrike" cap="none" normalizeH="0" baseline="0" dirty="0">
                <a:ln>
                  <a:noFill/>
                </a:ln>
                <a:solidFill>
                  <a:schemeClr val="tx1"/>
                </a:solidFill>
                <a:effectLst/>
              </a:rPr>
              <a:t>Sociala medier och nischforum för mat-, kvinnliga eller migrantföretagare. </a:t>
            </a:r>
            <a:r>
              <a:rPr lang="sv" altLang="en-US" sz="2200" dirty="0"/>
              <a:t>Perfekt för att hålla kontakten, ställa frågor och lära av andra.</a:t>
            </a:r>
          </a:p>
          <a:p>
            <a:pPr marL="0" marR="0" lvl="0" indent="0" algn="l" defTabSz="914400" rtl="0" eaLnBrk="0" fontAlgn="base" latinLnBrk="0" hangingPunct="0">
              <a:lnSpc>
                <a:spcPct val="100000"/>
              </a:lnSpc>
              <a:spcBef>
                <a:spcPct val="0"/>
              </a:spcBef>
              <a:spcAft>
                <a:spcPct val="0"/>
              </a:spcAft>
              <a:buClrTx/>
              <a:buSzTx/>
              <a:tabLst/>
            </a:pPr>
            <a:r>
              <a:rPr kumimoji="0" lang="sv" altLang="en-US" sz="2200" b="1" i="0" u="none" strike="noStrike" cap="none" normalizeH="0" baseline="0" dirty="0">
                <a:ln>
                  <a:noFill/>
                </a:ln>
                <a:solidFill>
                  <a:schemeClr val="tx1"/>
                </a:solidFill>
                <a:effectLst/>
              </a:rPr>
              <a:t>Exempel:</a:t>
            </a:r>
            <a:endParaRPr kumimoji="0" lang="en-US" altLang="en-US" sz="2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sv" altLang="en-US" sz="2200" b="0" i="0" u="none" strike="noStrike" cap="none" normalizeH="0" baseline="0" dirty="0">
                <a:ln>
                  <a:noFill/>
                </a:ln>
                <a:solidFill>
                  <a:schemeClr val="tx1"/>
                </a:solidFill>
                <a:effectLst/>
              </a:rPr>
              <a:t>Facebookgrupper (t.ex. ”Women in Food EU” </a:t>
            </a:r>
            <a:r>
              <a:rPr lang="sv" altLang="en-US" sz="2200" dirty="0"/>
              <a:t>)</a:t>
            </a:r>
            <a:endParaRPr kumimoji="0" lang="en-US" altLang="en-US" sz="2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sv" altLang="en-US" sz="2200" b="0" i="0" u="none" strike="noStrike" cap="none" normalizeH="0" baseline="0" dirty="0">
                <a:ln>
                  <a:noFill/>
                </a:ln>
                <a:solidFill>
                  <a:schemeClr val="tx1"/>
                </a:solidFill>
                <a:effectLst/>
              </a:rPr>
              <a:t>LinkedIn-grupper, Slack-communities</a:t>
            </a:r>
          </a:p>
        </p:txBody>
      </p:sp>
    </p:spTree>
    <p:extLst>
      <p:ext uri="{BB962C8B-B14F-4D97-AF65-F5344CB8AC3E}">
        <p14:creationId xmlns:p14="http://schemas.microsoft.com/office/powerpoint/2010/main" val="73284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VAD ÄR SAMARBETE?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2863" y="1397197"/>
            <a:ext cx="7344292" cy="3790950"/>
          </a:xfrm>
        </p:spPr>
        <p:txBody>
          <a:bodyPr/>
          <a:lstStyle/>
          <a:p>
            <a:r>
              <a:rPr lang="sv" dirty="0"/>
              <a:t>Samarbete är den process där två eller fler personer eller organisationer arbetar tillsammans för att uppnå gemensamma mål. I samband med migrantkvinnor och mat kan detta innebära:</a:t>
            </a:r>
          </a:p>
          <a:p>
            <a:endParaRPr lang="en-GB" dirty="0"/>
          </a:p>
          <a:p>
            <a:pPr marL="342900" indent="-342900">
              <a:buFont typeface="Arial" panose="020B0604020202020204" pitchFamily="34" charset="0"/>
              <a:buChar char="•"/>
            </a:pPr>
            <a:r>
              <a:rPr lang="sv" b="1" dirty="0"/>
              <a:t>Samla resurser </a:t>
            </a:r>
            <a:r>
              <a:rPr lang="sv" dirty="0"/>
              <a:t>för att få tillgång till kök, utrustning och marknader</a:t>
            </a:r>
          </a:p>
          <a:p>
            <a:pPr marL="342900" indent="-342900">
              <a:buFont typeface="Arial" panose="020B0604020202020204" pitchFamily="34" charset="0"/>
              <a:buChar char="•"/>
            </a:pPr>
            <a:r>
              <a:rPr lang="sv" b="1" dirty="0"/>
              <a:t>Dela kunskap och stödja varandras verksamheter </a:t>
            </a:r>
            <a:r>
              <a:rPr lang="sv" dirty="0"/>
              <a:t>genom mentorskap, samförsäljning och rekommendationer</a:t>
            </a:r>
          </a:p>
          <a:p>
            <a:pPr marL="342900" indent="-342900">
              <a:buFont typeface="Arial" panose="020B0604020202020204" pitchFamily="34" charset="0"/>
              <a:buChar char="•"/>
            </a:pPr>
            <a:r>
              <a:rPr lang="sv" b="1" dirty="0"/>
              <a:t>Bygga nätverk </a:t>
            </a:r>
            <a:r>
              <a:rPr lang="sv" dirty="0"/>
              <a:t>som skapar trygghet, förtroende och möjligheter till tillväxt</a:t>
            </a:r>
          </a:p>
          <a:p>
            <a:pPr marL="342900" indent="-342900">
              <a:buFont typeface="Arial" panose="020B0604020202020204" pitchFamily="34" charset="0"/>
              <a:buChar char="•"/>
            </a:pPr>
            <a:endParaRPr lang="en-GB" dirty="0"/>
          </a:p>
          <a:p>
            <a:r>
              <a:rPr lang="sv" dirty="0"/>
              <a:t>Många migrantkvinnor möter hinder, vare sig det gäller språk, isolering eller systemisk ojämlikhet. Men genom samarbete kan de bygga kollektiv styrka. Från matlagningscirklar och gemensamma kök till kooperativ catering och gemensamma företag blir samarbete en bro, från överlevnad till framgång.</a:t>
            </a:r>
          </a:p>
          <a:p>
            <a:endParaRPr lang="en-US" dirty="0"/>
          </a:p>
          <a:p>
            <a:endParaRPr lang="en-US" dirty="0"/>
          </a:p>
        </p:txBody>
      </p:sp>
      <p:pic>
        <p:nvPicPr>
          <p:cNvPr id="10" name="Picture 9">
            <a:extLst>
              <a:ext uri="{FF2B5EF4-FFF2-40B4-BE49-F238E27FC236}">
                <a16:creationId xmlns:a16="http://schemas.microsoft.com/office/drawing/2014/main" id="{9821BCB1-BE78-0F01-0E3A-E69B7AD074C0}"/>
              </a:ext>
            </a:extLst>
          </p:cNvPr>
          <p:cNvPicPr>
            <a:picLocks noChangeAspect="1"/>
          </p:cNvPicPr>
          <p:nvPr/>
        </p:nvPicPr>
        <p:blipFill>
          <a:blip r:embed="rId2"/>
          <a:stretch>
            <a:fillRect/>
          </a:stretch>
        </p:blipFill>
        <p:spPr>
          <a:xfrm>
            <a:off x="8013670" y="2306147"/>
            <a:ext cx="3702539" cy="3027854"/>
          </a:xfrm>
          <a:prstGeom prst="rect">
            <a:avLst/>
          </a:prstGeom>
        </p:spPr>
      </p:pic>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72511"/>
            <a:ext cx="10820476" cy="716804"/>
          </a:xfrm>
        </p:spPr>
        <p:txBody>
          <a:bodyPr/>
          <a:lstStyle/>
          <a:p>
            <a:pPr fontAlgn="base">
              <a:lnSpc>
                <a:spcPts val="3420"/>
              </a:lnSpc>
              <a:spcBef>
                <a:spcPts val="0"/>
              </a:spcBef>
            </a:pPr>
            <a:r>
              <a:rPr lang="sv" dirty="0"/>
              <a:t>Nätverket för entreprenöriella flyktingar - Stödjer flyktingar till företagande, Storbritannien</a:t>
            </a:r>
          </a:p>
          <a:p>
            <a:pPr fontAlgn="base">
              <a:lnSpc>
                <a:spcPts val="36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50" y="2349062"/>
            <a:ext cx="5725512" cy="4338967"/>
          </a:xfrm>
        </p:spPr>
        <p:txBody>
          <a:bodyPr/>
          <a:lstStyle/>
          <a:p>
            <a:pPr fontAlgn="base"/>
            <a:r>
              <a:rPr lang="sv" sz="2200" i="0" dirty="0">
                <a:effectLst/>
              </a:rPr>
              <a:t>TERN gör det möjligt för flyktingar att blomstra genom kraften i sina egna idéer. Deras mål är att starta 2000 flyktingledda företag till 2025.</a:t>
            </a:r>
          </a:p>
          <a:p>
            <a:pPr fontAlgn="base"/>
            <a:endParaRPr lang="en-GB" sz="2200" i="0" dirty="0">
              <a:effectLst/>
            </a:endParaRPr>
          </a:p>
          <a:p>
            <a:pPr fontAlgn="base"/>
            <a:r>
              <a:rPr lang="sv" sz="2200" dirty="0"/>
              <a:t>Det har hjälpt många kvinnoledda företag genom </a:t>
            </a:r>
            <a:r>
              <a:rPr lang="sv" b="1" dirty="0">
                <a:hlinkClick r:id="rId2">
                  <a:extLst>
                    <a:ext uri="{A12FA001-AC4F-418D-AE19-62706E023703}">
                      <ahyp:hlinkClr xmlns:ahyp="http://schemas.microsoft.com/office/drawing/2018/hyperlinkcolor" val="tx"/>
                    </a:ext>
                  </a:extLst>
                </a:hlinkClick>
              </a:rPr>
              <a:t>Wearetern | Herfutureforward</a:t>
            </a:r>
            <a:r>
              <a:rPr lang="sv" b="1" dirty="0"/>
              <a:t> </a:t>
            </a:r>
            <a:r>
              <a:rPr lang="sv" dirty="0"/>
              <a:t>– full av fantastiska exempel på stärkta flyktingar</a:t>
            </a:r>
          </a:p>
          <a:p>
            <a:pPr fontAlgn="base"/>
            <a:r>
              <a:rPr lang="sv" dirty="0"/>
              <a:t>affärskvinnor</a:t>
            </a:r>
          </a:p>
          <a:p>
            <a:pPr fontAlgn="base"/>
            <a:endParaRPr lang="en-IE" dirty="0"/>
          </a:p>
          <a:p>
            <a:pPr fontAlgn="base"/>
            <a:endParaRPr lang="en-US" b="0" i="0" dirty="0">
              <a:effectLst/>
            </a:endParaRPr>
          </a:p>
        </p:txBody>
      </p:sp>
      <p:sp>
        <p:nvSpPr>
          <p:cNvPr id="7" name="TextBox 6">
            <a:extLst>
              <a:ext uri="{FF2B5EF4-FFF2-40B4-BE49-F238E27FC236}">
                <a16:creationId xmlns:a16="http://schemas.microsoft.com/office/drawing/2014/main" id="{08DD11A1-5C82-F61E-30B4-B0A6419FF515}"/>
              </a:ext>
            </a:extLst>
          </p:cNvPr>
          <p:cNvSpPr txBox="1"/>
          <p:nvPr/>
        </p:nvSpPr>
        <p:spPr>
          <a:xfrm>
            <a:off x="543911" y="1387366"/>
            <a:ext cx="4989786" cy="553998"/>
          </a:xfrm>
          <a:prstGeom prst="rect">
            <a:avLst/>
          </a:prstGeom>
          <a:noFill/>
        </p:spPr>
        <p:txBody>
          <a:bodyPr wrap="square">
            <a:spAutoFit/>
          </a:bodyPr>
          <a:lstStyle/>
          <a:p>
            <a:r>
              <a:rPr lang="sv" sz="3000" b="1" dirty="0">
                <a:solidFill>
                  <a:schemeClr val="bg1"/>
                </a:solidFill>
                <a:highlight>
                  <a:srgbClr val="E6C8C7"/>
                </a:highlight>
              </a:rPr>
              <a:t>STRÅLKLIPP PÅ TÄRNA </a:t>
            </a:r>
            <a:r>
              <a:rPr lang="sv" sz="3000" b="1" dirty="0">
                <a:solidFill>
                  <a:srgbClr val="E6C8C7"/>
                </a:solidFill>
                <a:highlight>
                  <a:srgbClr val="E6C8C7"/>
                </a:highlight>
              </a:rPr>
              <a:t>.</a:t>
            </a:r>
            <a:endParaRPr lang="en-US" sz="3000" b="1" dirty="0">
              <a:solidFill>
                <a:srgbClr val="E6C8C7"/>
              </a:solidFill>
              <a:highlight>
                <a:srgbClr val="E6C8C7"/>
              </a:highligh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672587" y="4943824"/>
            <a:ext cx="3191569" cy="526810"/>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fontAlgn="base">
              <a:tabLst>
                <a:tab pos="538163" algn="l"/>
              </a:tabLst>
            </a:pPr>
            <a:r>
              <a:rPr lang="sv" dirty="0">
                <a:solidFill>
                  <a:srgbClr val="94C7B0"/>
                </a:solidFill>
                <a:hlinkClick r:id="rId3">
                  <a:extLst>
                    <a:ext uri="{A12FA001-AC4F-418D-AE19-62706E023703}">
                      <ahyp:hlinkClr xmlns:ahyp="http://schemas.microsoft.com/office/drawing/2018/hyperlinkcolor" val="tx"/>
                    </a:ext>
                  </a:extLst>
                </a:hlinkClick>
              </a:rPr>
              <a:t>www.wearetern.org</a:t>
            </a:r>
            <a:r>
              <a:rPr lang="sv" dirty="0">
                <a:solidFill>
                  <a:srgbClr val="94C7B0"/>
                </a:solidFill>
              </a:rPr>
              <a:t> </a:t>
            </a:r>
          </a:p>
          <a:p>
            <a:pPr lvl="1" algn="l" fontAlgn="base"/>
            <a:endParaRPr lang="en-IE" dirty="0"/>
          </a:p>
          <a:p>
            <a:pPr fontAlgn="base"/>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r>
              <a:rPr lang="sv" dirty="0">
                <a:hlinkClick r:id="rId4"/>
              </a:rPr>
              <a:t>​</a:t>
            </a:r>
            <a:endParaRPr lang="en-IE" dirty="0"/>
          </a:p>
          <a:p>
            <a:endParaRPr lang="en-US" dirty="0"/>
          </a:p>
        </p:txBody>
      </p:sp>
      <p:grpSp>
        <p:nvGrpSpPr>
          <p:cNvPr id="9" name="Group 8">
            <a:extLst>
              <a:ext uri="{FF2B5EF4-FFF2-40B4-BE49-F238E27FC236}">
                <a16:creationId xmlns:a16="http://schemas.microsoft.com/office/drawing/2014/main" id="{67C8A9AE-0C74-AA8D-9C67-8DA3D37E0D7E}"/>
              </a:ext>
            </a:extLst>
          </p:cNvPr>
          <p:cNvGrpSpPr/>
          <p:nvPr/>
        </p:nvGrpSpPr>
        <p:grpSpPr>
          <a:xfrm>
            <a:off x="5934085" y="1403130"/>
            <a:ext cx="6257915" cy="5234152"/>
            <a:chOff x="4308293" y="667658"/>
            <a:chExt cx="6811123" cy="5696857"/>
          </a:xfrm>
        </p:grpSpPr>
        <p:pic>
          <p:nvPicPr>
            <p:cNvPr id="10" name="Picture 9">
              <a:extLst>
                <a:ext uri="{FF2B5EF4-FFF2-40B4-BE49-F238E27FC236}">
                  <a16:creationId xmlns:a16="http://schemas.microsoft.com/office/drawing/2014/main" id="{4AFF5B6C-B44F-37F4-F9CB-8DE67D2422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1" name="Rectangle 10">
              <a:extLst>
                <a:ext uri="{FF2B5EF4-FFF2-40B4-BE49-F238E27FC236}">
                  <a16:creationId xmlns:a16="http://schemas.microsoft.com/office/drawing/2014/main" id="{57F1D689-B9C6-BDFE-7856-E1DEC68FAA4B}"/>
                </a:ext>
              </a:extLst>
            </p:cNvPr>
            <p:cNvSpPr/>
            <p:nvPr/>
          </p:nvSpPr>
          <p:spPr>
            <a:xfrm>
              <a:off x="5544457" y="1088571"/>
              <a:ext cx="3779157"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9A8FE2BB-C711-9304-0713-B41BB7224CD9}"/>
              </a:ext>
            </a:extLst>
          </p:cNvPr>
          <p:cNvPicPr>
            <a:picLocks noChangeAspect="1"/>
          </p:cNvPicPr>
          <p:nvPr/>
        </p:nvPicPr>
        <p:blipFill rotWithShape="1">
          <a:blip r:embed="rId6"/>
          <a:srcRect l="13467" t="3912" r="1206" b="2609"/>
          <a:stretch/>
        </p:blipFill>
        <p:spPr>
          <a:xfrm>
            <a:off x="7036675" y="1765737"/>
            <a:ext cx="5155325" cy="3389585"/>
          </a:xfrm>
          <a:prstGeom prst="rect">
            <a:avLst/>
          </a:prstGeom>
        </p:spPr>
      </p:pic>
    </p:spTree>
    <p:extLst>
      <p:ext uri="{BB962C8B-B14F-4D97-AF65-F5344CB8AC3E}">
        <p14:creationId xmlns:p14="http://schemas.microsoft.com/office/powerpoint/2010/main" val="9104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765926" y="2349062"/>
            <a:ext cx="2891674" cy="2634901"/>
          </a:xfrm>
        </p:spPr>
        <p:txBody>
          <a:bodyPr lIns="91440" tIns="45720" rIns="91440" bIns="45720" anchor="t">
            <a:noAutofit/>
          </a:bodyPr>
          <a:lstStyle/>
          <a:p>
            <a:pPr marL="0" lvl="1" algn="l" fontAlgn="base">
              <a:tabLst>
                <a:tab pos="538163" algn="l"/>
              </a:tabLst>
            </a:pPr>
            <a:r>
              <a:rPr lang="sv" b="1" dirty="0">
                <a:solidFill>
                  <a:srgbClr val="382B1B"/>
                </a:solidFill>
              </a:rPr>
              <a:t>Undersök de nätverksplattformar som du kan använda </a:t>
            </a:r>
            <a:endParaRPr lang="sv" b="1" dirty="0">
              <a:solidFill>
                <a:srgbClr val="382B1B"/>
              </a:solidFill>
              <a:ea typeface="Calibri"/>
              <a:cs typeface="Calibri"/>
            </a:endParaRPr>
          </a:p>
          <a:p>
            <a:endParaRPr lang="en-US" dirty="0">
              <a:solidFill>
                <a:srgbClr val="382B1B"/>
              </a:solidFill>
            </a:endParaRPr>
          </a:p>
        </p:txBody>
      </p:sp>
      <p:cxnSp>
        <p:nvCxnSpPr>
          <p:cNvPr id="2" name="Straight Connector 1">
            <a:extLst>
              <a:ext uri="{FF2B5EF4-FFF2-40B4-BE49-F238E27FC236}">
                <a16:creationId xmlns:a16="http://schemas.microsoft.com/office/drawing/2014/main" id="{ECB0370D-2DE0-D06B-A61E-8F7531DF86AC}"/>
              </a:ext>
            </a:extLst>
          </p:cNvPr>
          <p:cNvCxnSpPr/>
          <p:nvPr/>
        </p:nvCxnSpPr>
        <p:spPr>
          <a:xfrm>
            <a:off x="457200" y="1087822"/>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94BDF61F-CB2C-172B-755B-2FF9EB3948F1}"/>
              </a:ext>
            </a:extLst>
          </p:cNvPr>
          <p:cNvSpPr txBox="1">
            <a:spLocks/>
          </p:cNvSpPr>
          <p:nvPr/>
        </p:nvSpPr>
        <p:spPr>
          <a:xfrm>
            <a:off x="767989" y="830835"/>
            <a:ext cx="9649486" cy="69735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sv">
                <a:solidFill>
                  <a:schemeClr val="bg1"/>
                </a:solidFill>
                <a:highlight>
                  <a:srgbClr val="B6D1E1"/>
                </a:highlight>
              </a:rPr>
              <a:t> </a:t>
            </a:r>
            <a:r>
              <a:rPr lang="sv" b="1">
                <a:solidFill>
                  <a:schemeClr val="bg1"/>
                </a:solidFill>
                <a:highlight>
                  <a:srgbClr val="B6D1E1"/>
                </a:highlight>
              </a:rPr>
              <a:t>TRÄNING </a:t>
            </a:r>
            <a:r>
              <a:rPr lang="sv">
                <a:solidFill>
                  <a:srgbClr val="B6D1E1"/>
                </a:solidFill>
                <a:highlight>
                  <a:srgbClr val="B6D1E1"/>
                </a:highlight>
              </a:rPr>
              <a:t>.</a:t>
            </a:r>
            <a:endParaRPr lang="en-BA" dirty="0">
              <a:solidFill>
                <a:srgbClr val="B6D1E1"/>
              </a:solidFill>
              <a:highlight>
                <a:srgbClr val="B6D1E1"/>
              </a:highlight>
            </a:endParaRPr>
          </a:p>
        </p:txBody>
      </p:sp>
      <p:sp>
        <p:nvSpPr>
          <p:cNvPr id="7" name="Text Placeholder 5">
            <a:extLst>
              <a:ext uri="{FF2B5EF4-FFF2-40B4-BE49-F238E27FC236}">
                <a16:creationId xmlns:a16="http://schemas.microsoft.com/office/drawing/2014/main" id="{7A17B59E-02A0-6DC9-58B7-806124D43434}"/>
              </a:ext>
            </a:extLst>
          </p:cNvPr>
          <p:cNvSpPr txBox="1">
            <a:spLocks/>
          </p:cNvSpPr>
          <p:nvPr/>
        </p:nvSpPr>
        <p:spPr>
          <a:xfrm>
            <a:off x="3787649" y="2422635"/>
            <a:ext cx="7610820" cy="263490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363" lvl="1" indent="-360363" algn="l" fontAlgn="base">
              <a:buClr>
                <a:srgbClr val="B6D1E1"/>
              </a:buClr>
              <a:buFont typeface="Arial" panose="020B0604020202020204" pitchFamily="34" charset="0"/>
              <a:buChar char="•"/>
            </a:pPr>
            <a:r>
              <a:rPr lang="sv" dirty="0">
                <a:solidFill>
                  <a:srgbClr val="382B1B"/>
                </a:solidFill>
              </a:rPr>
              <a:t>Område/region</a:t>
            </a:r>
          </a:p>
          <a:p>
            <a:pPr marL="360363" lvl="1" indent="-360363" algn="l" fontAlgn="base">
              <a:buClr>
                <a:srgbClr val="B6D1E1"/>
              </a:buClr>
              <a:buFont typeface="Arial" panose="020B0604020202020204" pitchFamily="34" charset="0"/>
              <a:buChar char="•"/>
            </a:pPr>
            <a:r>
              <a:rPr lang="sv" dirty="0">
                <a:solidFill>
                  <a:srgbClr val="382B1B"/>
                </a:solidFill>
              </a:rPr>
              <a:t>Sektor</a:t>
            </a:r>
          </a:p>
          <a:p>
            <a:pPr marL="360363" lvl="1" indent="-360363" algn="l" fontAlgn="base">
              <a:buClr>
                <a:srgbClr val="B6D1E1"/>
              </a:buClr>
              <a:buFont typeface="Arial" panose="020B0604020202020204" pitchFamily="34" charset="0"/>
              <a:buChar char="•"/>
            </a:pPr>
            <a:r>
              <a:rPr lang="sv" dirty="0">
                <a:solidFill>
                  <a:srgbClr val="382B1B"/>
                </a:solidFill>
              </a:rPr>
              <a:t>Onlinespecifika som är relevanta för din verksamhet</a:t>
            </a:r>
          </a:p>
          <a:p>
            <a:pPr fontAlgn="base"/>
            <a:endParaRPr lang="en-US" dirty="0">
              <a:solidFill>
                <a:srgbClr val="382B1B"/>
              </a:solidFill>
              <a:latin typeface="Arial" panose="020B0604020202020204" pitchFamily="34" charset="0"/>
            </a:endParaRPr>
          </a:p>
          <a:p>
            <a:pPr fontAlgn="base"/>
            <a:endParaRPr lang="en-US" dirty="0">
              <a:solidFill>
                <a:srgbClr val="382B1B"/>
              </a:solidFill>
            </a:endParaRPr>
          </a:p>
          <a:p>
            <a:pPr fontAlgn="base"/>
            <a:r>
              <a:rPr lang="sv" dirty="0">
                <a:solidFill>
                  <a:srgbClr val="382B1B"/>
                </a:solidFill>
                <a:hlinkClick r:id="rId2">
                  <a:extLst>
                    <a:ext uri="{A12FA001-AC4F-418D-AE19-62706E023703}">
                      <ahyp:hlinkClr xmlns:ahyp="http://schemas.microsoft.com/office/drawing/2018/hyperlinkcolor" val="tx"/>
                    </a:ext>
                  </a:extLst>
                </a:hlinkClick>
              </a:rPr>
              <a:t>​</a:t>
            </a:r>
            <a:endParaRPr lang="en-IE" dirty="0">
              <a:solidFill>
                <a:srgbClr val="382B1B"/>
              </a:solidFill>
            </a:endParaRPr>
          </a:p>
          <a:p>
            <a:endParaRPr lang="en-US" dirty="0">
              <a:solidFill>
                <a:srgbClr val="382B1B"/>
              </a:solidFill>
            </a:endParaRPr>
          </a:p>
        </p:txBody>
      </p:sp>
      <p:sp>
        <p:nvSpPr>
          <p:cNvPr id="8" name="Text Placeholder 5">
            <a:extLst>
              <a:ext uri="{FF2B5EF4-FFF2-40B4-BE49-F238E27FC236}">
                <a16:creationId xmlns:a16="http://schemas.microsoft.com/office/drawing/2014/main" id="{A3BCD302-F8F2-A401-F4BC-1E705E8920A4}"/>
              </a:ext>
            </a:extLst>
          </p:cNvPr>
          <p:cNvSpPr txBox="1">
            <a:spLocks/>
          </p:cNvSpPr>
          <p:nvPr/>
        </p:nvSpPr>
        <p:spPr>
          <a:xfrm>
            <a:off x="792202" y="4527899"/>
            <a:ext cx="8115315" cy="97426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fontAlgn="base"/>
            <a:r>
              <a:rPr lang="sv" b="1" i="1" dirty="0">
                <a:solidFill>
                  <a:srgbClr val="94C7B0"/>
                </a:solidFill>
              </a:rPr>
              <a:t>Hur mycket tid kan du avsätta för nätverkande varje månad?</a:t>
            </a:r>
          </a:p>
          <a:p>
            <a:pPr lvl="1" algn="l" fontAlgn="base"/>
            <a:endParaRPr lang="en-IE" b="1" i="1" dirty="0">
              <a:solidFill>
                <a:srgbClr val="B6D1E1"/>
              </a:solidFill>
            </a:endParaRPr>
          </a:p>
          <a:p>
            <a:pPr fontAlgn="base"/>
            <a:endParaRPr lang="en-IE" b="1" i="1" dirty="0">
              <a:solidFill>
                <a:srgbClr val="B6D1E1"/>
              </a:solidFill>
            </a:endParaRPr>
          </a:p>
          <a:p>
            <a:pPr fontAlgn="base"/>
            <a:endParaRPr lang="en-US" b="1" i="1" dirty="0">
              <a:solidFill>
                <a:srgbClr val="B6D1E1"/>
              </a:solidFill>
              <a:latin typeface="Arial" panose="020B0604020202020204" pitchFamily="34" charset="0"/>
            </a:endParaRPr>
          </a:p>
          <a:p>
            <a:pPr fontAlgn="base"/>
            <a:endParaRPr lang="en-US" b="1" i="1" dirty="0">
              <a:solidFill>
                <a:srgbClr val="B6D1E1"/>
              </a:solidFill>
            </a:endParaRPr>
          </a:p>
          <a:p>
            <a:pPr fontAlgn="base"/>
            <a:r>
              <a:rPr lang="sv" b="1" i="1" dirty="0">
                <a:solidFill>
                  <a:srgbClr val="B6D1E1"/>
                </a:solidFill>
                <a:hlinkClick r:id="rId2">
                  <a:extLst>
                    <a:ext uri="{A12FA001-AC4F-418D-AE19-62706E023703}">
                      <ahyp:hlinkClr xmlns:ahyp="http://schemas.microsoft.com/office/drawing/2018/hyperlinkcolor" val="tx"/>
                    </a:ext>
                  </a:extLst>
                </a:hlinkClick>
              </a:rPr>
              <a:t>​</a:t>
            </a:r>
            <a:endParaRPr lang="en-IE" b="1" i="1" dirty="0">
              <a:solidFill>
                <a:srgbClr val="B6D1E1"/>
              </a:solidFill>
            </a:endParaRPr>
          </a:p>
          <a:p>
            <a:endParaRPr lang="en-US" b="1" i="1" dirty="0">
              <a:solidFill>
                <a:srgbClr val="B6D1E1"/>
              </a:solidFill>
            </a:endParaRPr>
          </a:p>
        </p:txBody>
      </p:sp>
      <p:cxnSp>
        <p:nvCxnSpPr>
          <p:cNvPr id="9" name="Straight Connector 8">
            <a:extLst>
              <a:ext uri="{FF2B5EF4-FFF2-40B4-BE49-F238E27FC236}">
                <a16:creationId xmlns:a16="http://schemas.microsoft.com/office/drawing/2014/main" id="{28AA8592-CD6B-1982-BED8-228C91CF9D55}"/>
              </a:ext>
            </a:extLst>
          </p:cNvPr>
          <p:cNvCxnSpPr>
            <a:cxnSpLocks/>
          </p:cNvCxnSpPr>
          <p:nvPr/>
        </p:nvCxnSpPr>
        <p:spPr>
          <a:xfrm>
            <a:off x="3589282" y="2406870"/>
            <a:ext cx="0" cy="150297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563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E2A87A-ED78-624C-D0BC-A8A7C582A865}"/>
              </a:ext>
            </a:extLst>
          </p:cNvPr>
          <p:cNvGrpSpPr/>
          <p:nvPr/>
        </p:nvGrpSpPr>
        <p:grpSpPr>
          <a:xfrm>
            <a:off x="5934085" y="204952"/>
            <a:ext cx="6257915" cy="5234152"/>
            <a:chOff x="4308293" y="667658"/>
            <a:chExt cx="6811123" cy="5696857"/>
          </a:xfrm>
        </p:grpSpPr>
        <p:pic>
          <p:nvPicPr>
            <p:cNvPr id="3" name="Picture 2">
              <a:extLst>
                <a:ext uri="{FF2B5EF4-FFF2-40B4-BE49-F238E27FC236}">
                  <a16:creationId xmlns:a16="http://schemas.microsoft.com/office/drawing/2014/main" id="{6DC43C1A-610D-36D8-BD4D-8669F7CB4D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618ECBEA-BDDA-CEB6-77EA-C2B2B899461B}"/>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DA3988C-FDAB-5ED7-25B3-BE17C624C184}"/>
              </a:ext>
            </a:extLst>
          </p:cNvPr>
          <p:cNvGrpSpPr/>
          <p:nvPr/>
        </p:nvGrpSpPr>
        <p:grpSpPr>
          <a:xfrm flipH="1">
            <a:off x="0" y="1481960"/>
            <a:ext cx="6257915" cy="5234152"/>
            <a:chOff x="4308293" y="667658"/>
            <a:chExt cx="6811123" cy="5696857"/>
          </a:xfrm>
        </p:grpSpPr>
        <p:pic>
          <p:nvPicPr>
            <p:cNvPr id="8" name="Picture 7">
              <a:extLst>
                <a:ext uri="{FF2B5EF4-FFF2-40B4-BE49-F238E27FC236}">
                  <a16:creationId xmlns:a16="http://schemas.microsoft.com/office/drawing/2014/main" id="{552E0737-89C3-5C40-912D-69DAE5805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6E4510E-3681-0812-1539-98BED9B93055}"/>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Online Media 9" title="Networking tips for introverts">
            <a:hlinkClick r:id="" action="ppaction://media"/>
            <a:extLst>
              <a:ext uri="{FF2B5EF4-FFF2-40B4-BE49-F238E27FC236}">
                <a16:creationId xmlns:a16="http://schemas.microsoft.com/office/drawing/2014/main" id="{A8BBCB38-7824-37F9-CEB5-E5A2C984620B}"/>
              </a:ext>
            </a:extLst>
          </p:cNvPr>
          <p:cNvPicPr>
            <a:picLocks noRot="1" noChangeAspect="1"/>
          </p:cNvPicPr>
          <p:nvPr>
            <a:videoFile r:link="rId1"/>
          </p:nvPr>
        </p:nvPicPr>
        <p:blipFill rotWithShape="1">
          <a:blip r:embed="rId5"/>
          <a:srcRect t="1811" r="17373" b="2686"/>
          <a:stretch/>
        </p:blipFill>
        <p:spPr>
          <a:xfrm>
            <a:off x="0" y="1827921"/>
            <a:ext cx="5151471" cy="3364192"/>
          </a:xfrm>
          <a:prstGeom prst="rect">
            <a:avLst/>
          </a:prstGeom>
        </p:spPr>
      </p:pic>
      <p:pic>
        <p:nvPicPr>
          <p:cNvPr id="26" name="Online Media 12" title="10 Simple Ways To Improve Your Networking Skills - How To Network With People Even If You're Shy!">
            <a:hlinkClick r:id="" action="ppaction://media"/>
            <a:extLst>
              <a:ext uri="{FF2B5EF4-FFF2-40B4-BE49-F238E27FC236}">
                <a16:creationId xmlns:a16="http://schemas.microsoft.com/office/drawing/2014/main" id="{B4C7BDF7-6DB9-1723-DA84-8CACB0D91398}"/>
              </a:ext>
            </a:extLst>
          </p:cNvPr>
          <p:cNvPicPr>
            <a:picLocks noRot="1" noChangeAspect="1"/>
          </p:cNvPicPr>
          <p:nvPr>
            <a:videoFile r:link="rId2"/>
          </p:nvPr>
        </p:nvPicPr>
        <p:blipFill rotWithShape="1">
          <a:blip r:embed="rId6"/>
          <a:srcRect l="7089" r="7089"/>
          <a:stretch/>
        </p:blipFill>
        <p:spPr>
          <a:xfrm>
            <a:off x="7047186" y="570077"/>
            <a:ext cx="5144814" cy="3387069"/>
          </a:xfrm>
          <a:prstGeom prst="rect">
            <a:avLst/>
          </a:prstGeom>
        </p:spPr>
      </p:pic>
      <p:grpSp>
        <p:nvGrpSpPr>
          <p:cNvPr id="27" name="Group 26">
            <a:extLst>
              <a:ext uri="{FF2B5EF4-FFF2-40B4-BE49-F238E27FC236}">
                <a16:creationId xmlns:a16="http://schemas.microsoft.com/office/drawing/2014/main" id="{0EA1F38D-97CF-8299-93C9-445880978154}"/>
              </a:ext>
            </a:extLst>
          </p:cNvPr>
          <p:cNvGrpSpPr/>
          <p:nvPr/>
        </p:nvGrpSpPr>
        <p:grpSpPr>
          <a:xfrm rot="584197">
            <a:off x="6222123" y="357352"/>
            <a:ext cx="1686910" cy="1686910"/>
            <a:chOff x="4240924" y="3373820"/>
            <a:chExt cx="1686910" cy="1686910"/>
          </a:xfrm>
        </p:grpSpPr>
        <p:sp>
          <p:nvSpPr>
            <p:cNvPr id="28" name="Oval 27">
              <a:extLst>
                <a:ext uri="{FF2B5EF4-FFF2-40B4-BE49-F238E27FC236}">
                  <a16:creationId xmlns:a16="http://schemas.microsoft.com/office/drawing/2014/main" id="{8143D58F-8305-8185-643C-22165647F5EB}"/>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85884C3-6392-1905-6794-8F520861923B}"/>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F1802E30-6E67-6C2A-9CDE-D20D6C4805C3}"/>
              </a:ext>
            </a:extLst>
          </p:cNvPr>
          <p:cNvGrpSpPr/>
          <p:nvPr/>
        </p:nvGrpSpPr>
        <p:grpSpPr>
          <a:xfrm rot="584197">
            <a:off x="4099036" y="4466900"/>
            <a:ext cx="1686910" cy="1686910"/>
            <a:chOff x="4240924" y="3373820"/>
            <a:chExt cx="1686910" cy="1686910"/>
          </a:xfrm>
        </p:grpSpPr>
        <p:sp>
          <p:nvSpPr>
            <p:cNvPr id="31" name="Oval 30">
              <a:extLst>
                <a:ext uri="{FF2B5EF4-FFF2-40B4-BE49-F238E27FC236}">
                  <a16:creationId xmlns:a16="http://schemas.microsoft.com/office/drawing/2014/main" id="{EF58C344-0167-A627-089D-218994F71B6C}"/>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CFB9FA4-E215-F556-DE55-57712637A88C}"/>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cxnSp>
        <p:nvCxnSpPr>
          <p:cNvPr id="35" name="Straight Connector 34">
            <a:extLst>
              <a:ext uri="{FF2B5EF4-FFF2-40B4-BE49-F238E27FC236}">
                <a16:creationId xmlns:a16="http://schemas.microsoft.com/office/drawing/2014/main" id="{0DE716C2-F4FE-8A8A-5678-577EFFBCA469}"/>
              </a:ext>
            </a:extLst>
          </p:cNvPr>
          <p:cNvCxnSpPr>
            <a:cxnSpLocks/>
          </p:cNvCxnSpPr>
          <p:nvPr/>
        </p:nvCxnSpPr>
        <p:spPr>
          <a:xfrm>
            <a:off x="6038194" y="299547"/>
            <a:ext cx="0" cy="613278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39C8C50-B299-7DC2-4F92-521C64FE02C9}"/>
              </a:ext>
            </a:extLst>
          </p:cNvPr>
          <p:cNvSpPr txBox="1"/>
          <p:nvPr/>
        </p:nvSpPr>
        <p:spPr>
          <a:xfrm>
            <a:off x="935422" y="562837"/>
            <a:ext cx="3352799" cy="799834"/>
          </a:xfrm>
          <a:prstGeom prst="rect">
            <a:avLst/>
          </a:prstGeom>
          <a:noFill/>
        </p:spPr>
        <p:txBody>
          <a:bodyPr wrap="square">
            <a:spAutoFit/>
          </a:bodyPr>
          <a:lstStyle/>
          <a:p>
            <a:pPr algn="ctr" fontAlgn="base">
              <a:lnSpc>
                <a:spcPts val="2740"/>
              </a:lnSpc>
            </a:pPr>
            <a:r>
              <a:rPr lang="sv" sz="3000" b="1" dirty="0">
                <a:solidFill>
                  <a:srgbClr val="94C7B0"/>
                </a:solidFill>
                <a:latin typeface="Calibri" panose="020F0502020204030204" pitchFamily="34" charset="0"/>
                <a:cs typeface="Calibri" panose="020F0502020204030204" pitchFamily="34" charset="0"/>
              </a:rPr>
              <a:t>3 </a:t>
            </a:r>
            <a:r>
              <a:rPr lang="sv" sz="3000" b="1" i="0" dirty="0">
                <a:solidFill>
                  <a:srgbClr val="94C7B0"/>
                </a:solidFill>
                <a:effectLst/>
                <a:latin typeface="Calibri" panose="020F0502020204030204" pitchFamily="34" charset="0"/>
                <a:cs typeface="Calibri" panose="020F0502020204030204" pitchFamily="34" charset="0"/>
              </a:rPr>
              <a:t>nätverkstips för introverta</a:t>
            </a:r>
          </a:p>
        </p:txBody>
      </p:sp>
      <p:sp>
        <p:nvSpPr>
          <p:cNvPr id="40" name="TextBox 39">
            <a:extLst>
              <a:ext uri="{FF2B5EF4-FFF2-40B4-BE49-F238E27FC236}">
                <a16:creationId xmlns:a16="http://schemas.microsoft.com/office/drawing/2014/main" id="{FEEED610-42E0-9B30-FA8A-11623D1AA7D8}"/>
              </a:ext>
            </a:extLst>
          </p:cNvPr>
          <p:cNvSpPr txBox="1"/>
          <p:nvPr/>
        </p:nvSpPr>
        <p:spPr>
          <a:xfrm>
            <a:off x="6290441" y="5134837"/>
            <a:ext cx="5570483" cy="1139286"/>
          </a:xfrm>
          <a:prstGeom prst="rect">
            <a:avLst/>
          </a:prstGeom>
          <a:noFill/>
        </p:spPr>
        <p:txBody>
          <a:bodyPr wrap="square">
            <a:spAutoFit/>
          </a:bodyPr>
          <a:lstStyle/>
          <a:p>
            <a:pPr algn="ctr">
              <a:lnSpc>
                <a:spcPts val="2740"/>
              </a:lnSpc>
            </a:pPr>
            <a:r>
              <a:rPr lang="sv" sz="2800" b="1" i="0" u="none" strike="noStrike" dirty="0">
                <a:solidFill>
                  <a:srgbClr val="94C7B0"/>
                </a:solidFill>
                <a:effectLst/>
                <a:latin typeface="Calibri" panose="020F0502020204030204" pitchFamily="34" charset="0"/>
                <a:cs typeface="Calibri" panose="020F0502020204030204" pitchFamily="34" charset="0"/>
              </a:rPr>
              <a:t>10 enkla sätt att förbättra dina nätverksfärdigheter - Hur du nätverkar med människor även om du är blyg!</a:t>
            </a:r>
            <a:endParaRPr lang="en-GB" sz="2800" b="1" i="0" dirty="0">
              <a:solidFill>
                <a:srgbClr val="94C7B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0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5"/>
                                        </p:tgtEl>
                                      </p:cBhvr>
                                    </p:cmd>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6"/>
                                        </p:tgtEl>
                                      </p:cBhvr>
                                    </p:cmd>
                                  </p:childTnLst>
                                </p:cTn>
                              </p:par>
                            </p:childTnLst>
                          </p:cTn>
                        </p:par>
                      </p:childTnLst>
                    </p:cTn>
                  </p:par>
                </p:childTnLst>
              </p:cTn>
              <p:nextCondLst>
                <p:cond evt="onClick" delay="0">
                  <p:tgtEl>
                    <p:spTgt spid="26"/>
                  </p:tgtEl>
                </p:cond>
              </p:nextCondLst>
            </p:seq>
            <p:video>
              <p:cMediaNode vol="80000">
                <p:cTn id="21" fill="hold" display="0">
                  <p:stCondLst>
                    <p:cond delay="indefinite"/>
                  </p:stCondLst>
                </p:cTn>
                <p:tgtEl>
                  <p:spTgt spid="25"/>
                </p:tgtEl>
              </p:cMediaNode>
            </p:video>
            <p:video>
              <p:cMediaNode vol="80000">
                <p:cTn id="22" fill="hold" display="0">
                  <p:stCondLst>
                    <p:cond delay="indefinite"/>
                  </p:stCondLst>
                </p:cTn>
                <p:tgtEl>
                  <p:spTgt spid="2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11183082" cy="732569"/>
          </a:xfrm>
        </p:spPr>
        <p:txBody>
          <a:bodyPr/>
          <a:lstStyle/>
          <a:p>
            <a:pPr fontAlgn="base">
              <a:lnSpc>
                <a:spcPts val="3420"/>
              </a:lnSpc>
              <a:spcBef>
                <a:spcPts val="0"/>
              </a:spcBef>
            </a:pPr>
            <a:r>
              <a:rPr lang="sv" dirty="0"/>
              <a:t>SKILLNADEN I KVINNLIGT NÄTVERKANDE</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301766"/>
            <a:ext cx="10533995" cy="4386263"/>
          </a:xfrm>
        </p:spPr>
        <p:txBody>
          <a:bodyPr/>
          <a:lstStyle/>
          <a:p>
            <a:pPr marL="342900" indent="-342900" fontAlgn="base">
              <a:buClr>
                <a:srgbClr val="B6D1E1"/>
              </a:buClr>
              <a:buFont typeface="Arial" panose="020B0604020202020204" pitchFamily="34" charset="0"/>
              <a:buChar char="•"/>
            </a:pPr>
            <a:r>
              <a:rPr lang="sv" sz="2200" i="0" dirty="0">
                <a:effectLst/>
              </a:rPr>
              <a:t>Kvinnor är mer fokuserade på att bygga långsiktiga personliga kontakter eller vänskaper.</a:t>
            </a:r>
          </a:p>
          <a:p>
            <a:pPr marL="342900" indent="-342900" fontAlgn="base">
              <a:buClr>
                <a:srgbClr val="B6D1E1"/>
              </a:buClr>
              <a:buFont typeface="Arial" panose="020B0604020202020204" pitchFamily="34" charset="0"/>
              <a:buChar char="•"/>
            </a:pPr>
            <a:r>
              <a:rPr lang="sv" sz="2200" i="0" dirty="0">
                <a:effectLst/>
              </a:rPr>
              <a:t>Kvinnor knyter ofta kontakter genom människor de känner och tenderar att bilda mindre, djupare nätverk baserade på förtroende.</a:t>
            </a:r>
          </a:p>
          <a:p>
            <a:pPr marL="342900" indent="-342900" fontAlgn="base">
              <a:buClr>
                <a:srgbClr val="B6D1E1"/>
              </a:buClr>
              <a:buFont typeface="Arial" panose="020B0604020202020204" pitchFamily="34" charset="0"/>
              <a:buChar char="•"/>
            </a:pPr>
            <a:r>
              <a:rPr lang="sv" sz="2200" i="0" dirty="0">
                <a:effectLst/>
              </a:rPr>
              <a:t>De söker också ofta råd för både personliga och professionella behov.</a:t>
            </a:r>
          </a:p>
          <a:p>
            <a:pPr marL="342900" indent="-342900" fontAlgn="base">
              <a:buClr>
                <a:srgbClr val="B6D1E1"/>
              </a:buClr>
              <a:buFont typeface="Arial" panose="020B0604020202020204" pitchFamily="34" charset="0"/>
              <a:buChar char="•"/>
            </a:pPr>
            <a:r>
              <a:rPr lang="sv" sz="2200" i="0" dirty="0">
                <a:effectLst/>
              </a:rPr>
              <a:t>Till skillnad från män tvekar kvinnor generellt att fråga om vad de vill ha ut av ett nätverkande. Istället tänker de först på vad de kan göra för den andra personen.</a:t>
            </a:r>
          </a:p>
          <a:p>
            <a:pPr marL="342900" indent="-342900" fontAlgn="base">
              <a:buClr>
                <a:srgbClr val="B6D1E1"/>
              </a:buClr>
              <a:buFont typeface="Arial" panose="020B0604020202020204" pitchFamily="34" charset="0"/>
              <a:buChar char="•"/>
            </a:pPr>
            <a:r>
              <a:rPr lang="sv" sz="2200" i="0" dirty="0">
                <a:effectLst/>
              </a:rPr>
              <a:t>Många kvinnor vill inte gå på evenemang efter jobbet, eftersom de vill komma hem och vara med sina familjer (majoriteten av kvinnorna är fortfarande de primära vårdgivarna).</a:t>
            </a:r>
          </a:p>
          <a:p>
            <a:pPr marL="342900" indent="-342900" fontAlgn="base">
              <a:buClr>
                <a:srgbClr val="B6D1E1"/>
              </a:buClr>
              <a:buFont typeface="Arial" panose="020B0604020202020204" pitchFamily="34" charset="0"/>
              <a:buChar char="•"/>
            </a:pPr>
            <a:endParaRPr lang="en-US"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533697"/>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highlight>
                  <a:srgbClr val="B6D1E1"/>
                </a:highlight>
              </a:rPr>
              <a:t>LÄS </a:t>
            </a:r>
            <a:r>
              <a:rPr lang="sv" b="1" dirty="0">
                <a:solidFill>
                  <a:srgbClr val="B6D1E1"/>
                </a:solidFill>
                <a:highlight>
                  <a:srgbClr val="B6D1E1"/>
                </a:highlight>
              </a:rPr>
              <a:t>.</a:t>
            </a:r>
            <a:r>
              <a:rPr lang="sv" b="1" dirty="0">
                <a:solidFill>
                  <a:schemeClr val="bg1"/>
                </a:solidFill>
                <a:highlight>
                  <a:srgbClr val="B6D1E1"/>
                </a:highlight>
              </a:rPr>
              <a:t> </a:t>
            </a:r>
            <a:r>
              <a:rPr lang="sv" dirty="0">
                <a:solidFill>
                  <a:srgbClr val="94C7B0"/>
                </a:solidFill>
              </a:rPr>
              <a:t>  </a:t>
            </a:r>
            <a:r>
              <a:rPr lang="sv" dirty="0">
                <a:solidFill>
                  <a:srgbClr val="94C7B0"/>
                </a:solidFill>
                <a:hlinkClick r:id="rId2">
                  <a:extLst>
                    <a:ext uri="{A12FA001-AC4F-418D-AE19-62706E023703}">
                      <ahyp:hlinkClr xmlns:ahyp="http://schemas.microsoft.com/office/drawing/2018/hyperlinkcolor" val="tx"/>
                    </a:ext>
                  </a:extLst>
                </a:hlinkClick>
              </a:rPr>
              <a:t>Varför kvinnor behöver nätverka annorlunda än män för att nå framgång (forbes.com)</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r>
              <a:rPr lang="sv" dirty="0">
                <a:solidFill>
                  <a:srgbClr val="94C7B0"/>
                </a:solidFill>
                <a:hlinkClick r:id="rId3">
                  <a:extLst>
                    <a:ext uri="{A12FA001-AC4F-418D-AE19-62706E023703}">
                      <ahyp:hlinkClr xmlns:ahyp="http://schemas.microsoft.com/office/drawing/2018/hyperlinkcolor" val="tx"/>
                    </a:ext>
                  </a:extLst>
                </a:hlinkClick>
              </a:rPr>
              <a:t>​</a:t>
            </a:r>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4113247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8282228" cy="732569"/>
          </a:xfrm>
        </p:spPr>
        <p:txBody>
          <a:bodyPr lIns="91440" tIns="45720" rIns="91440" bIns="45720" anchor="ctr">
            <a:noAutofit/>
          </a:bodyPr>
          <a:lstStyle/>
          <a:p>
            <a:pPr fontAlgn="base">
              <a:lnSpc>
                <a:spcPts val="3420"/>
              </a:lnSpc>
              <a:spcBef>
                <a:spcPts val="0"/>
              </a:spcBef>
            </a:pPr>
            <a:r>
              <a:rPr lang="sv" dirty="0"/>
              <a:t>FÖR DJUPARE LÄRANDE, </a:t>
            </a:r>
            <a:br>
              <a:rPr lang="sv" dirty="0"/>
            </a:br>
            <a:r>
              <a:rPr lang="sv" dirty="0"/>
              <a:t>SKILLNADEN I KVINNLIGT NÄTVERKANDE</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301766"/>
            <a:ext cx="10533995" cy="4386263"/>
          </a:xfrm>
        </p:spPr>
        <p:txBody>
          <a:bodyPr/>
          <a:lstStyle/>
          <a:p>
            <a:pPr marL="342900" indent="-342900" fontAlgn="base">
              <a:buClr>
                <a:srgbClr val="B6D1E1"/>
              </a:buClr>
              <a:buFont typeface="Arial" panose="020B0604020202020204" pitchFamily="34" charset="0"/>
              <a:buChar char="•"/>
            </a:pPr>
            <a:r>
              <a:rPr lang="sv" sz="2200" i="0" dirty="0">
                <a:effectLst/>
              </a:rPr>
              <a:t>Män går generellt in i nätverksmöjligheter med större klarhet i vad de vill uppnå och med fokus enbart på sina professionella behov.</a:t>
            </a:r>
          </a:p>
          <a:p>
            <a:pPr marL="342900" indent="-342900" fontAlgn="base">
              <a:buClr>
                <a:srgbClr val="B6D1E1"/>
              </a:buClr>
              <a:buFont typeface="Arial" panose="020B0604020202020204" pitchFamily="34" charset="0"/>
              <a:buChar char="•"/>
            </a:pPr>
            <a:r>
              <a:rPr lang="sv" sz="2200" i="0" dirty="0">
                <a:effectLst/>
              </a:rPr>
              <a:t>Kvinnor knyter kontakter på flera nivåer: Medan många kvinnor är intresserade av att lära sig mer om affärsverksamhet och hur de kan förbättra sina egna, vill de också dela med sig av de personliga utmaningar de möter när de driver både ett företag och samtidigt försörjer familjen. En stor del av nätverkandet är processen där kvinnor skapar kontakter med varandra.</a:t>
            </a:r>
          </a:p>
          <a:p>
            <a:pPr marL="342900" indent="-342900" fontAlgn="base">
              <a:buClr>
                <a:srgbClr val="B6D1E1"/>
              </a:buClr>
              <a:buFont typeface="Arial" panose="020B0604020202020204" pitchFamily="34" charset="0"/>
              <a:buChar char="•"/>
            </a:pPr>
            <a:r>
              <a:rPr lang="sv" sz="2200" i="0" dirty="0">
                <a:effectLst/>
              </a:rPr>
              <a:t>I en nätverksgrupp för kvinnor känner sig kvinnor trygga med att uttrycka hur de KÄNNER inför sina utmaningar i arbetet/livet och söka stöd och råd hos andra kvinnor med liknande erfarenheter.</a:t>
            </a:r>
          </a:p>
          <a:p>
            <a:pPr marL="342900" indent="-342900" fontAlgn="base">
              <a:buClr>
                <a:srgbClr val="B6D1E1"/>
              </a:buClr>
              <a:buFont typeface="Arial" panose="020B0604020202020204" pitchFamily="34" charset="0"/>
              <a:buChar char="•"/>
            </a:pPr>
            <a:endParaRPr lang="en-IE" sz="2200" i="0" dirty="0">
              <a:effectLst/>
            </a:endParaRPr>
          </a:p>
          <a:p>
            <a:pPr marL="342900" indent="-342900" fontAlgn="base">
              <a:buClr>
                <a:srgbClr val="B6D1E1"/>
              </a:buClr>
              <a:buFont typeface="Arial" panose="020B0604020202020204" pitchFamily="34" charset="0"/>
              <a:buChar char="•"/>
            </a:pPr>
            <a:endParaRPr lang="en-US"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533697"/>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highlight>
                  <a:srgbClr val="B6D1E1"/>
                </a:highlight>
              </a:rPr>
              <a:t>LÄS </a:t>
            </a:r>
            <a:r>
              <a:rPr lang="sv" b="1" dirty="0">
                <a:solidFill>
                  <a:srgbClr val="94C7B0"/>
                </a:solidFill>
                <a:highlight>
                  <a:srgbClr val="B6D1E1"/>
                </a:highlight>
              </a:rPr>
              <a:t>.</a:t>
            </a:r>
            <a:r>
              <a:rPr lang="sv" b="1" dirty="0">
                <a:solidFill>
                  <a:srgbClr val="94C7B0"/>
                </a:solidFill>
              </a:rPr>
              <a:t>      </a:t>
            </a:r>
            <a:r>
              <a:rPr lang="sv" dirty="0">
                <a:solidFill>
                  <a:srgbClr val="94C7B0"/>
                </a:solidFill>
                <a:hlinkClick r:id="rId2">
                  <a:extLst>
                    <a:ext uri="{A12FA001-AC4F-418D-AE19-62706E023703}">
                      <ahyp:hlinkClr xmlns:ahyp="http://schemas.microsoft.com/office/drawing/2018/hyperlinkcolor" val="tx"/>
                    </a:ext>
                  </a:extLst>
                </a:hlinkClick>
              </a:rPr>
              <a:t>Hur kvinnor nätverkar annorlunda än män - Small Business BC</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r>
              <a:rPr lang="sv" dirty="0">
                <a:solidFill>
                  <a:srgbClr val="94C7B0"/>
                </a:solidFill>
                <a:hlinkClick r:id="rId3">
                  <a:extLst>
                    <a:ext uri="{A12FA001-AC4F-418D-AE19-62706E023703}">
                      <ahyp:hlinkClr xmlns:ahyp="http://schemas.microsoft.com/office/drawing/2018/hyperlinkcolor" val="tx"/>
                    </a:ext>
                  </a:extLst>
                </a:hlinkClick>
              </a:rPr>
              <a:t>​</a:t>
            </a:r>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1317988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8282228" cy="732569"/>
          </a:xfrm>
        </p:spPr>
        <p:txBody>
          <a:bodyPr/>
          <a:lstStyle/>
          <a:p>
            <a:pPr fontAlgn="base">
              <a:lnSpc>
                <a:spcPts val="3420"/>
              </a:lnSpc>
              <a:spcBef>
                <a:spcPts val="0"/>
              </a:spcBef>
            </a:pPr>
            <a:r>
              <a:rPr lang="sv" dirty="0"/>
              <a:t>SKILLNADEN I KVINNLIGT NÄTVERKANDE</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033753"/>
            <a:ext cx="10723182" cy="3531476"/>
          </a:xfrm>
        </p:spPr>
        <p:txBody>
          <a:bodyPr/>
          <a:lstStyle/>
          <a:p>
            <a:pPr fontAlgn="base">
              <a:buClr>
                <a:srgbClr val="B6D1E1"/>
              </a:buClr>
            </a:pPr>
            <a:r>
              <a:rPr lang="sv" sz="2200" b="1" i="0" dirty="0">
                <a:effectLst/>
              </a:rPr>
              <a:t>Kvinnor är skapade för att skapa kontakt</a:t>
            </a:r>
          </a:p>
          <a:p>
            <a:pPr marL="342900" indent="-342900" fontAlgn="base">
              <a:buClr>
                <a:srgbClr val="B6D1E1"/>
              </a:buClr>
              <a:buFont typeface="Arial" panose="020B0604020202020204" pitchFamily="34" charset="0"/>
              <a:buChar char="•"/>
            </a:pPr>
            <a:r>
              <a:rPr lang="sv" sz="2200" i="0" dirty="0">
                <a:effectLst/>
              </a:rPr>
              <a:t>Kvinnor är skapade för att skapa kontakter och kan vara naturliga nätverkare. Vanligtvis vill kvinnor se andra kvinnor lyckas. Även om de erkänner konkurrenter föredrar de att bygga kapacitet framför konkurrens. I vissa fall försöker kvinnor samarbeta med sina konkurrenter och hitta sätt där de två företagen kan samarbeta till ömsesidig nytta.</a:t>
            </a:r>
          </a:p>
          <a:p>
            <a:pPr marL="342900" indent="-342900" fontAlgn="base">
              <a:buClr>
                <a:srgbClr val="B6D1E1"/>
              </a:buClr>
              <a:buFont typeface="Arial" panose="020B0604020202020204" pitchFamily="34" charset="0"/>
              <a:buChar char="•"/>
            </a:pPr>
            <a:endParaRPr lang="en-IE" sz="2200" i="0" dirty="0">
              <a:effectLst/>
            </a:endParaRPr>
          </a:p>
          <a:p>
            <a:pPr fontAlgn="base">
              <a:buClr>
                <a:srgbClr val="B6D1E1"/>
              </a:buClr>
            </a:pPr>
            <a:r>
              <a:rPr lang="sv" sz="2200" b="1" i="0" dirty="0">
                <a:effectLst/>
              </a:rPr>
              <a:t>Drottningbiet är inte en nätverkare</a:t>
            </a:r>
          </a:p>
          <a:p>
            <a:pPr marL="342900" indent="-342900" fontAlgn="base">
              <a:buClr>
                <a:srgbClr val="B6D1E1"/>
              </a:buClr>
              <a:buFont typeface="Arial" panose="020B0604020202020204" pitchFamily="34" charset="0"/>
              <a:buChar char="•"/>
            </a:pPr>
            <a:r>
              <a:rPr lang="sv" sz="2200" i="0" dirty="0">
                <a:effectLst/>
              </a:rPr>
              <a:t>Kvinnor kämpar generellt sett fortfarande för att definiera sin plats i affärsvärlden. Genom att knyta kontakter och nätverka med jämnåriga bekräftar de sin viktiga roll och övervinner även den ensamhet som kan uppstå av att vara kvinna i näringslivet.</a:t>
            </a:r>
          </a:p>
          <a:p>
            <a:pPr marL="342900" indent="-342900" fontAlgn="base">
              <a:buClr>
                <a:srgbClr val="B6D1E1"/>
              </a:buClr>
              <a:buFont typeface="Arial" panose="020B0604020202020204" pitchFamily="34" charset="0"/>
              <a:buChar char="•"/>
            </a:pPr>
            <a:endParaRPr lang="en-IE" sz="2200" i="0" dirty="0">
              <a:effectLst/>
            </a:endParaRPr>
          </a:p>
          <a:p>
            <a:pPr marL="342900" indent="-342900" fontAlgn="base">
              <a:buClr>
                <a:srgbClr val="B6D1E1"/>
              </a:buClr>
              <a:buFont typeface="Arial" panose="020B0604020202020204" pitchFamily="34" charset="0"/>
              <a:buChar char="•"/>
            </a:pPr>
            <a:endParaRPr lang="en-US"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533697"/>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chemeClr val="bg1"/>
                </a:solidFill>
                <a:highlight>
                  <a:srgbClr val="B6D1E1"/>
                </a:highlight>
              </a:rPr>
              <a:t>LÄS </a:t>
            </a:r>
            <a:r>
              <a:rPr lang="sv" b="1" dirty="0">
                <a:solidFill>
                  <a:srgbClr val="94C7B0"/>
                </a:solidFill>
                <a:highlight>
                  <a:srgbClr val="B6D1E1"/>
                </a:highlight>
              </a:rPr>
              <a:t>.</a:t>
            </a:r>
            <a:r>
              <a:rPr lang="sv" b="1" dirty="0">
                <a:solidFill>
                  <a:srgbClr val="94C7B0"/>
                </a:solidFill>
              </a:rPr>
              <a:t>      </a:t>
            </a:r>
            <a:r>
              <a:rPr lang="sv" dirty="0">
                <a:solidFill>
                  <a:srgbClr val="94C7B0"/>
                </a:solidFill>
                <a:hlinkClick r:id="rId2">
                  <a:extLst>
                    <a:ext uri="{A12FA001-AC4F-418D-AE19-62706E023703}">
                      <ahyp:hlinkClr xmlns:ahyp="http://schemas.microsoft.com/office/drawing/2018/hyperlinkcolor" val="tx"/>
                    </a:ext>
                  </a:extLst>
                </a:hlinkClick>
              </a:rPr>
              <a:t>Hur kvinnor nätverkar annorlunda än män - Small Business BC</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r>
              <a:rPr lang="sv" dirty="0">
                <a:solidFill>
                  <a:srgbClr val="94C7B0"/>
                </a:solidFill>
                <a:hlinkClick r:id="rId3">
                  <a:extLst>
                    <a:ext uri="{A12FA001-AC4F-418D-AE19-62706E023703}">
                      <ahyp:hlinkClr xmlns:ahyp="http://schemas.microsoft.com/office/drawing/2018/hyperlinkcolor" val="tx"/>
                    </a:ext>
                  </a:extLst>
                </a:hlinkClick>
              </a:rPr>
              <a:t>​</a:t>
            </a:r>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1255561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pPr fontAlgn="base"/>
            <a:r>
              <a:rPr lang="sv" dirty="0"/>
              <a:t>ATT ÖVERVINNA HINDER FÖR NÄTVERKANDE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13632" y="2081048"/>
            <a:ext cx="6415201" cy="4130566"/>
          </a:xfrm>
        </p:spPr>
        <p:txBody>
          <a:bodyPr lIns="91440" tIns="45720" rIns="91440" bIns="45720" anchor="t">
            <a:noAutofit/>
          </a:bodyPr>
          <a:lstStyle/>
          <a:p>
            <a:pPr fontAlgn="base">
              <a:buClr>
                <a:srgbClr val="B6D1E1"/>
              </a:buClr>
            </a:pPr>
            <a:r>
              <a:rPr lang="sv" dirty="0"/>
              <a:t>Nätverkande har ibland negativa konnotationer som återspeglar misstanke om motiven bakom det.</a:t>
            </a:r>
          </a:p>
          <a:p>
            <a:pPr fontAlgn="base">
              <a:buClr>
                <a:srgbClr val="B6D1E1"/>
              </a:buClr>
            </a:pPr>
            <a:endParaRPr lang="en-IE" dirty="0"/>
          </a:p>
          <a:p>
            <a:pPr fontAlgn="base">
              <a:buClr>
                <a:srgbClr val="B6D1E1"/>
              </a:buClr>
            </a:pPr>
            <a:r>
              <a:rPr lang="sv" dirty="0"/>
              <a:t>Du kanske har hört folk kommentera till exempel </a:t>
            </a:r>
            <a:br>
              <a:rPr lang="sv" dirty="0"/>
            </a:br>
            <a:r>
              <a:rPr lang="sv" dirty="0"/>
              <a:t>”</a:t>
            </a:r>
            <a:r>
              <a:rPr lang="sv" b="1" i="1" dirty="0"/>
              <a:t>gamla killarnas nätverk </a:t>
            </a:r>
            <a:r>
              <a:rPr lang="sv" dirty="0"/>
              <a:t>” vilket är en uppenbar utmaning för kvinnliga migrantföretagare, men nya typer av nätverk och nya sätt att nätverka har dykt upp vilket innebär att tillgängligheten till nätverkande ökar hela tiden.</a:t>
            </a:r>
          </a:p>
          <a:p>
            <a:pPr fontAlgn="base">
              <a:buClr>
                <a:srgbClr val="B6D1E1"/>
              </a:buClr>
            </a:pPr>
            <a:endParaRPr lang="en-IE" dirty="0"/>
          </a:p>
          <a:p>
            <a:pPr fontAlgn="base">
              <a:buClr>
                <a:srgbClr val="B6D1E1"/>
              </a:buClr>
            </a:pPr>
            <a:endParaRPr lang="en-US" dirty="0"/>
          </a:p>
        </p:txBody>
      </p:sp>
      <p:pic>
        <p:nvPicPr>
          <p:cNvPr id="5" name="Picture 4" descr="Fists being raised">
            <a:extLst>
              <a:ext uri="{FF2B5EF4-FFF2-40B4-BE49-F238E27FC236}">
                <a16:creationId xmlns:a16="http://schemas.microsoft.com/office/drawing/2014/main" id="{B5F4B293-D836-0339-0ECD-CF76662FC341}"/>
              </a:ext>
            </a:extLst>
          </p:cNvPr>
          <p:cNvPicPr>
            <a:picLocks noChangeAspect="1"/>
          </p:cNvPicPr>
          <p:nvPr/>
        </p:nvPicPr>
        <p:blipFill>
          <a:blip r:embed="rId2"/>
          <a:stretch>
            <a:fillRect/>
          </a:stretch>
        </p:blipFill>
        <p:spPr>
          <a:xfrm>
            <a:off x="7115828" y="2468013"/>
            <a:ext cx="4842202" cy="2747929"/>
          </a:xfrm>
          <a:prstGeom prst="rect">
            <a:avLst/>
          </a:prstGeom>
        </p:spPr>
      </p:pic>
    </p:spTree>
    <p:extLst>
      <p:ext uri="{BB962C8B-B14F-4D97-AF65-F5344CB8AC3E}">
        <p14:creationId xmlns:p14="http://schemas.microsoft.com/office/powerpoint/2010/main" val="2430930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RELEVANTA EUROPEISKA NÄTVERK FÖR </a:t>
            </a:r>
            <a:br>
              <a:rPr lang="en-US" dirty="0"/>
            </a:br>
            <a:r>
              <a:rPr lang="sv" dirty="0"/>
              <a:t>KVINNLIGA ENTREPRENÖRER</a:t>
            </a:r>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424755" y="1755080"/>
            <a:ext cx="11178666"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sz="2400" dirty="0"/>
              <a:t>Flera inflytelserika europeiska nätverk stöder kvinnliga och migrantentreprenörer inom livsmedel och relaterade sektorer.</a:t>
            </a:r>
          </a:p>
          <a:p>
            <a:endParaRPr lang="en-GB" sz="2400" b="1" dirty="0"/>
          </a:p>
          <a:p>
            <a:r>
              <a:rPr lang="sv" sz="2400" b="1" dirty="0">
                <a:solidFill>
                  <a:srgbClr val="94C7B0"/>
                </a:solidFill>
              </a:rPr>
              <a:t>Europeiska nätverket för migrerande kvinnor ( </a:t>
            </a:r>
            <a:r>
              <a:rPr lang="sv" sz="2400" b="1" dirty="0" err="1">
                <a:solidFill>
                  <a:srgbClr val="94C7B0"/>
                </a:solidFill>
              </a:rPr>
              <a:t>ENoMW </a:t>
            </a:r>
            <a:r>
              <a:rPr lang="sv" sz="2400" b="1" dirty="0">
                <a:solidFill>
                  <a:srgbClr val="94C7B0"/>
                </a:solidFill>
              </a:rPr>
              <a:t>)</a:t>
            </a:r>
          </a:p>
          <a:p>
            <a:r>
              <a:rPr lang="sv" sz="2400" dirty="0"/>
              <a:t>En plattform ledd av migrantkvinnor som förenar över 50 gräsrotsgrupper i över 20 europeiska länder. Fokuserar på </a:t>
            </a:r>
            <a:r>
              <a:rPr lang="sv" sz="2400" b="1" dirty="0"/>
              <a:t>opinionsbildning, kapacitetsuppbyggnad och solidaritet </a:t>
            </a:r>
            <a:r>
              <a:rPr lang="sv" sz="2400" dirty="0"/>
              <a:t>och erbjuder ett starkt nätverk av jämlikar. Kontakta ditt lokala nätverk via</a:t>
            </a:r>
          </a:p>
          <a:p>
            <a:pPr algn="ctr"/>
            <a:r>
              <a:rPr lang="sv" sz="2400" b="1" dirty="0">
                <a:hlinkClick r:id="rId2"/>
              </a:rPr>
              <a:t>Medlemslista - Europeiska nätverket för migrantkvinnor</a:t>
            </a:r>
            <a:endParaRPr lang="en-GB" sz="2400" b="1" dirty="0"/>
          </a:p>
          <a:p>
            <a:pPr algn="ctr"/>
            <a:endParaRPr lang="en-GB" sz="2400" b="1" dirty="0"/>
          </a:p>
          <a:p>
            <a:r>
              <a:rPr lang="sv" sz="2400" b="1" dirty="0" err="1">
                <a:solidFill>
                  <a:srgbClr val="94C7B0"/>
                </a:solidFill>
              </a:rPr>
              <a:t>WEgate</a:t>
            </a:r>
            <a:endParaRPr lang="en-GB" sz="2400" b="1" dirty="0">
              <a:solidFill>
                <a:srgbClr val="94C7B0"/>
              </a:solidFill>
            </a:endParaRPr>
          </a:p>
          <a:p>
            <a:r>
              <a:rPr lang="sv" sz="2400" dirty="0"/>
              <a:t>En onlineportal finansierad av Europeiska kommissionen för kvinnoledda </a:t>
            </a:r>
            <a:r>
              <a:rPr lang="sv" sz="2400" dirty="0" err="1"/>
              <a:t>startups </a:t>
            </a:r>
            <a:r>
              <a:rPr lang="sv" sz="2400" dirty="0"/>
              <a:t>. Inkluderar verktyg, evenemang, finansieringsutlysningar, mentorskap och etablerade nätverk som Women Business Angels. Användbar för att hitta resurser, kontakter och expertis som är relevant för migrerande entreprenörer. Inkluderar livsmedelsföretag, sociala företag, detaljhandel, teknik, hälsa, vård och tjänster.</a:t>
            </a:r>
          </a:p>
          <a:p>
            <a:pPr algn="ctr"/>
            <a:r>
              <a:rPr lang="sv" sz="2400" b="1" dirty="0" err="1">
                <a:hlinkClick r:id="rId3"/>
              </a:rPr>
              <a:t>WEgate </a:t>
            </a:r>
            <a:r>
              <a:rPr lang="sv" sz="2400" b="1" dirty="0">
                <a:hlinkClick r:id="rId3"/>
              </a:rPr>
              <a:t>- </a:t>
            </a:r>
            <a:r>
              <a:rPr lang="sv" sz="2400" b="1" dirty="0" err="1">
                <a:hlinkClick r:id="rId3"/>
              </a:rPr>
              <a:t>WEgate</a:t>
            </a:r>
            <a:endParaRPr lang="en-GB" sz="2400" b="1" dirty="0"/>
          </a:p>
          <a:p>
            <a:endParaRPr lang="en-GB" sz="2400" b="1" dirty="0"/>
          </a:p>
          <a:p>
            <a:br>
              <a:rPr lang="en-US" sz="2400" dirty="0"/>
            </a:br>
            <a:endParaRPr lang="en-US" sz="2400" dirty="0"/>
          </a:p>
          <a:p>
            <a:r>
              <a:rPr lang="sv" sz="2400" b="1" dirty="0"/>
              <a:t>​</a:t>
            </a:r>
          </a:p>
          <a:p>
            <a:endParaRPr lang="en-US" sz="2400" b="1" dirty="0"/>
          </a:p>
        </p:txBody>
      </p:sp>
    </p:spTree>
    <p:extLst>
      <p:ext uri="{BB962C8B-B14F-4D97-AF65-F5344CB8AC3E}">
        <p14:creationId xmlns:p14="http://schemas.microsoft.com/office/powerpoint/2010/main" val="2998982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FED0CEF-5480-594B-842F-6C552AA6D594}"/>
              </a:ext>
            </a:extLst>
          </p:cNvPr>
          <p:cNvGrpSpPr/>
          <p:nvPr/>
        </p:nvGrpSpPr>
        <p:grpSpPr>
          <a:xfrm>
            <a:off x="416427" y="296790"/>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1104012" y="1985970"/>
            <a:ext cx="4060089" cy="837258"/>
          </a:xfrm>
          <a:prstGeom prst="rect">
            <a:avLst/>
          </a:prstGeom>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9600" b="1" dirty="0">
                <a:solidFill>
                  <a:srgbClr val="382B1B"/>
                </a:solidFill>
              </a:rPr>
              <a:t>Nästa och sista steg, steg 8</a:t>
            </a:r>
          </a:p>
          <a:p>
            <a:pPr algn="ctr"/>
            <a:r>
              <a:rPr lang="sv" sz="9600" b="1" dirty="0">
                <a:solidFill>
                  <a:srgbClr val="382B1B"/>
                </a:solidFill>
              </a:rPr>
              <a:t>SJÄLVFÖRTROENDET ATT FORTSÄTTA OCH VÄXA</a:t>
            </a:r>
          </a:p>
          <a:p>
            <a:pPr algn="ctr"/>
            <a:r>
              <a:rPr lang="sv" sz="9600" dirty="0">
                <a:solidFill>
                  <a:srgbClr val="382B1B"/>
                </a:solidFill>
              </a:rPr>
              <a:t>Motståndskraft, riskhantering och välbefinnande</a:t>
            </a:r>
          </a:p>
          <a:p>
            <a:pPr algn="ctr"/>
            <a:endParaRPr lang="en-GB" sz="4500" dirty="0">
              <a:solidFill>
                <a:srgbClr val="382B1B"/>
              </a:solidFill>
            </a:endParaRPr>
          </a:p>
          <a:p>
            <a:pPr algn="ctr"/>
            <a:endParaRPr lang="en-US" sz="4500" dirty="0">
              <a:solidFill>
                <a:srgbClr val="382B1B"/>
              </a:solidFill>
            </a:endParaRPr>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VAD ÄR SAMARBETE?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90538" y="1425244"/>
            <a:ext cx="10514944" cy="3790950"/>
          </a:xfrm>
        </p:spPr>
        <p:txBody>
          <a:bodyPr/>
          <a:lstStyle/>
          <a:p>
            <a:r>
              <a:rPr lang="sv" dirty="0"/>
              <a:t>När migrantkvinnor möts kring mat gör de mer än att bara ge näring – de bygger framtider. Den här typen av samarbeten kan hjälpa dig att navigera i okända system, förstärka dina kulturella tillgångar och skapa mer motståndskraftiga inkomstvägar.</a:t>
            </a:r>
          </a:p>
          <a:p>
            <a:endParaRPr lang="en-GB" dirty="0"/>
          </a:p>
          <a:p>
            <a:r>
              <a:rPr lang="sv" dirty="0"/>
              <a:t>Samarbete ger </a:t>
            </a:r>
            <a:r>
              <a:rPr lang="sv" b="1" dirty="0"/>
              <a:t>tillgång till kompetenser, nätverk och resurser </a:t>
            </a:r>
            <a:r>
              <a:rPr lang="sv" dirty="0"/>
              <a:t>som gör att idéer kan omsättas i praktiken.</a:t>
            </a:r>
          </a:p>
          <a:p>
            <a:endParaRPr lang="en-GB" dirty="0"/>
          </a:p>
          <a:p>
            <a:r>
              <a:rPr lang="sv" dirty="0"/>
              <a:t>Detta kan innebära:</a:t>
            </a:r>
          </a:p>
          <a:p>
            <a:endParaRPr lang="en-GB" dirty="0"/>
          </a:p>
          <a:p>
            <a:pPr marL="342900" indent="-342900">
              <a:buFont typeface="Arial" panose="020B0604020202020204" pitchFamily="34" charset="0"/>
              <a:buChar char="•"/>
            </a:pPr>
            <a:r>
              <a:rPr lang="sv" dirty="0"/>
              <a:t>Utveckla en ny livsmedelsprodukt genom att kombinera traditionell kunskap med kommersiell insikt</a:t>
            </a:r>
          </a:p>
          <a:p>
            <a:pPr marL="342900" indent="-342900">
              <a:buFont typeface="Arial" panose="020B0604020202020204" pitchFamily="34" charset="0"/>
              <a:buChar char="•"/>
            </a:pPr>
            <a:r>
              <a:rPr lang="sv" dirty="0"/>
              <a:t>Dela ett licensierat köksutrymme för att minska startkostnaderna</a:t>
            </a:r>
          </a:p>
          <a:p>
            <a:pPr marL="342900" indent="-342900">
              <a:buFont typeface="Arial" panose="020B0604020202020204" pitchFamily="34" charset="0"/>
              <a:buChar char="•"/>
            </a:pPr>
            <a:r>
              <a:rPr lang="sv" dirty="0"/>
              <a:t>Medvärdskap för en gemensam måltid för att bygga upp ett gott rykte och lokalt förtroende</a:t>
            </a:r>
          </a:p>
          <a:p>
            <a:pPr marL="342900" indent="-342900">
              <a:buFont typeface="Arial" panose="020B0604020202020204" pitchFamily="34" charset="0"/>
              <a:buChar char="•"/>
            </a:pPr>
            <a:r>
              <a:rPr lang="sv" dirty="0"/>
              <a:t>Samarbeta med andra för att få synlighet, få tillgång till finansiering eller uppfylla juridiska och säkerhetsmässiga standarder</a:t>
            </a:r>
          </a:p>
          <a:p>
            <a:endParaRPr lang="en-GB" dirty="0"/>
          </a:p>
          <a:p>
            <a:endParaRPr lang="en-US" dirty="0"/>
          </a:p>
          <a:p>
            <a:endParaRPr lang="en-US" dirty="0"/>
          </a:p>
          <a:p>
            <a:endParaRPr lang="en-US" dirty="0"/>
          </a:p>
        </p:txBody>
      </p:sp>
    </p:spTree>
    <p:extLst>
      <p:ext uri="{BB962C8B-B14F-4D97-AF65-F5344CB8AC3E}">
        <p14:creationId xmlns:p14="http://schemas.microsoft.com/office/powerpoint/2010/main" val="332078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F82CE9-43EF-C763-BEAE-24F00CAA8800}"/>
              </a:ext>
            </a:extLst>
          </p:cNvPr>
          <p:cNvSpPr>
            <a:spLocks noGrp="1"/>
          </p:cNvSpPr>
          <p:nvPr>
            <p:ph type="body" sz="quarter" idx="27"/>
          </p:nvPr>
        </p:nvSpPr>
        <p:spPr/>
        <p:txBody>
          <a:bodyPr lIns="91440" tIns="45720" rIns="91440" bIns="45720" anchor="ctr">
            <a:noAutofit/>
          </a:bodyPr>
          <a:lstStyle/>
          <a:p>
            <a:r>
              <a:rPr lang="sv" dirty="0"/>
              <a:t>SAMARBETE BLIR INTE AV EN SLUMP</a:t>
            </a:r>
            <a:endParaRPr lang="en-IE" dirty="0"/>
          </a:p>
        </p:txBody>
      </p:sp>
      <p:sp>
        <p:nvSpPr>
          <p:cNvPr id="3" name="Text Placeholder 2">
            <a:extLst>
              <a:ext uri="{FF2B5EF4-FFF2-40B4-BE49-F238E27FC236}">
                <a16:creationId xmlns:a16="http://schemas.microsoft.com/office/drawing/2014/main" id="{DFF73FD0-CCCC-ED91-B1F8-636070C82560}"/>
              </a:ext>
            </a:extLst>
          </p:cNvPr>
          <p:cNvSpPr>
            <a:spLocks noGrp="1"/>
          </p:cNvSpPr>
          <p:nvPr>
            <p:ph type="body" sz="quarter" idx="14"/>
          </p:nvPr>
        </p:nvSpPr>
        <p:spPr>
          <a:xfrm>
            <a:off x="485905" y="1329877"/>
            <a:ext cx="6745147" cy="4672013"/>
          </a:xfrm>
        </p:spPr>
        <p:txBody>
          <a:bodyPr/>
          <a:lstStyle/>
          <a:p>
            <a:r>
              <a:rPr lang="sv" dirty="0"/>
              <a:t>Det kräver:</a:t>
            </a:r>
          </a:p>
          <a:p>
            <a:pPr marL="342900" indent="-342900">
              <a:buFont typeface="Arial" panose="020B0604020202020204" pitchFamily="34" charset="0"/>
              <a:buChar char="•"/>
            </a:pPr>
            <a:r>
              <a:rPr lang="sv" dirty="0"/>
              <a:t>Tid och förtroende</a:t>
            </a:r>
          </a:p>
          <a:p>
            <a:pPr marL="342900" indent="-342900">
              <a:buFont typeface="Arial" panose="020B0604020202020204" pitchFamily="34" charset="0"/>
              <a:buChar char="•"/>
            </a:pPr>
            <a:r>
              <a:rPr lang="sv" dirty="0"/>
              <a:t>Gemensamma värderingar och tydliga mål</a:t>
            </a:r>
          </a:p>
          <a:p>
            <a:pPr marL="342900" indent="-342900">
              <a:buFont typeface="Arial" panose="020B0604020202020204" pitchFamily="34" charset="0"/>
              <a:buChar char="•"/>
            </a:pPr>
            <a:r>
              <a:rPr lang="sv" dirty="0"/>
              <a:t>En kultur som är öppen för förändring och lärande</a:t>
            </a:r>
          </a:p>
          <a:p>
            <a:pPr marL="342900" indent="-342900">
              <a:buFont typeface="Arial" panose="020B0604020202020204" pitchFamily="34" charset="0"/>
              <a:buChar char="•"/>
            </a:pPr>
            <a:r>
              <a:rPr lang="sv" dirty="0"/>
              <a:t>Ansträngningar från alla parter att lyssna, anpassa sig och följa upp</a:t>
            </a:r>
          </a:p>
          <a:p>
            <a:endParaRPr lang="en-GB" dirty="0"/>
          </a:p>
          <a:p>
            <a:r>
              <a:rPr lang="sv" dirty="0"/>
              <a:t>Inom mat är samarbete särskilt kraftfullt eftersom mat är i sig socialt.</a:t>
            </a:r>
          </a:p>
          <a:p>
            <a:endParaRPr lang="en-GB" dirty="0"/>
          </a:p>
          <a:p>
            <a:r>
              <a:rPr lang="sv" dirty="0"/>
              <a:t>När förtroende, presentation och konsekvens är nyckeln till din affärsframgång, kan samarbete skapa större effekt, intäkter och hållbarhet än att arbeta ensamt någonsin skulle kunna.</a:t>
            </a:r>
          </a:p>
          <a:p>
            <a:endParaRPr lang="en-GB" dirty="0"/>
          </a:p>
          <a:p>
            <a:r>
              <a:rPr lang="sv" dirty="0"/>
              <a:t>Samarbete handlar om att dela arbetet men också om att mångfaldiga möjligheterna.</a:t>
            </a:r>
          </a:p>
          <a:p>
            <a:endParaRPr lang="en-IE" dirty="0"/>
          </a:p>
        </p:txBody>
      </p:sp>
      <p:pic>
        <p:nvPicPr>
          <p:cNvPr id="7" name="Picture 6" descr="Smaller arrows pointing towards a bigger arrow">
            <a:extLst>
              <a:ext uri="{FF2B5EF4-FFF2-40B4-BE49-F238E27FC236}">
                <a16:creationId xmlns:a16="http://schemas.microsoft.com/office/drawing/2014/main" id="{B6BA7BA4-D4CF-C20B-97D4-DD24C2DE8B7A}"/>
              </a:ext>
            </a:extLst>
          </p:cNvPr>
          <p:cNvPicPr>
            <a:picLocks noChangeAspect="1"/>
          </p:cNvPicPr>
          <p:nvPr/>
        </p:nvPicPr>
        <p:blipFill>
          <a:blip r:embed="rId2"/>
          <a:stretch>
            <a:fillRect/>
          </a:stretch>
        </p:blipFill>
        <p:spPr>
          <a:xfrm>
            <a:off x="7775204" y="2512107"/>
            <a:ext cx="3948141" cy="2632094"/>
          </a:xfrm>
          <a:prstGeom prst="rect">
            <a:avLst/>
          </a:prstGeom>
        </p:spPr>
      </p:pic>
    </p:spTree>
    <p:extLst>
      <p:ext uri="{BB962C8B-B14F-4D97-AF65-F5344CB8AC3E}">
        <p14:creationId xmlns:p14="http://schemas.microsoft.com/office/powerpoint/2010/main" val="206907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VÄRDET AV SAMARBETE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81540" y="1831288"/>
            <a:ext cx="4938786" cy="3790950"/>
          </a:xfrm>
        </p:spPr>
        <p:txBody>
          <a:bodyPr/>
          <a:lstStyle/>
          <a:p>
            <a:r>
              <a:rPr lang="sv" dirty="0"/>
              <a:t>Vi känner till talesättet – </a:t>
            </a:r>
            <a:r>
              <a:rPr lang="sv" b="1" dirty="0"/>
              <a:t>ett delat problem är ett halverat problem. </a:t>
            </a:r>
            <a:r>
              <a:rPr lang="sv" dirty="0"/>
              <a:t>Forskning visar att det minskar stressnivåerna att diskutera problem med människor i liknande situationer.</a:t>
            </a:r>
          </a:p>
          <a:p>
            <a:endParaRPr lang="en-US" dirty="0"/>
          </a:p>
          <a:p>
            <a:r>
              <a:rPr lang="sv" dirty="0"/>
              <a:t>Problem känns inte lika överväldigande när man pratar om dem, och två personer har större chans att hitta en lösning än en.</a:t>
            </a:r>
          </a:p>
          <a:p>
            <a:endParaRPr lang="en-US" dirty="0"/>
          </a:p>
        </p:txBody>
      </p:sp>
      <p:sp>
        <p:nvSpPr>
          <p:cNvPr id="10" name="TextBox 9">
            <a:extLst>
              <a:ext uri="{FF2B5EF4-FFF2-40B4-BE49-F238E27FC236}">
                <a16:creationId xmlns:a16="http://schemas.microsoft.com/office/drawing/2014/main" id="{5A561523-7E9D-F806-20EF-044CD0802564}"/>
              </a:ext>
            </a:extLst>
          </p:cNvPr>
          <p:cNvSpPr txBox="1"/>
          <p:nvPr/>
        </p:nvSpPr>
        <p:spPr>
          <a:xfrm>
            <a:off x="6311592" y="1253073"/>
            <a:ext cx="5394846" cy="4832092"/>
          </a:xfrm>
          <a:prstGeom prst="rect">
            <a:avLst/>
          </a:prstGeom>
          <a:noFill/>
        </p:spPr>
        <p:txBody>
          <a:bodyPr wrap="square" lIns="91440" tIns="45720" rIns="91440" bIns="45720" anchor="t">
            <a:spAutoFit/>
          </a:bodyPr>
          <a:lstStyle/>
          <a:p>
            <a:pPr>
              <a:buNone/>
            </a:pPr>
            <a:r>
              <a:rPr lang="sv" sz="2000" b="1" dirty="0"/>
              <a:t>Kamratstöd minskar stress i entreprenörskapet</a:t>
            </a:r>
            <a:endParaRPr lang="sv" sz="2000" b="1" dirty="0">
              <a:ea typeface="Calibri"/>
              <a:cs typeface="Calibri"/>
            </a:endParaRPr>
          </a:p>
          <a:p>
            <a:r>
              <a:rPr lang="sv" sz="2000" dirty="0"/>
              <a:t>En studie med 300 sydafrikanska kvinnliga entreprenörer fann att </a:t>
            </a:r>
            <a:r>
              <a:rPr lang="sv" sz="2000" b="1" dirty="0"/>
              <a:t>stöd från jämnåriga avsevärt minskade emotionell utmattning </a:t>
            </a:r>
            <a:r>
              <a:rPr lang="sv" sz="2000" dirty="0"/>
              <a:t>, vilket bidrog till att skydda deras drivkraft att expandera sina företag. Utan stöd från jämnåriga minskade stressen från entreprenörskapet direkt deras avsikt att skala upp verksamheten; med stöd från jämnåriga var den negativa effekten mycket mindre.</a:t>
            </a:r>
            <a:br>
              <a:rPr lang="sv" sz="2000" dirty="0"/>
            </a:br>
            <a:endParaRPr lang="sv" sz="2000" dirty="0">
              <a:ea typeface="Calibri"/>
              <a:cs typeface="Calibri"/>
            </a:endParaRPr>
          </a:p>
          <a:p>
            <a:r>
              <a:rPr lang="sv" sz="2200" dirty="0"/>
              <a:t>LÄS ARTIKELN - </a:t>
            </a:r>
            <a:r>
              <a:rPr lang="sv" sz="2200" dirty="0">
                <a:hlinkClick r:id="rId2"/>
              </a:rPr>
              <a:t>(PDF) Varför stöd från kollegor är viktigt: Entreprenöriella stressfaktorer, emotionell utmattning och kvinnliga entreprenörers tillväxtintentioner</a:t>
            </a:r>
            <a:endParaRPr lang="en-GB" sz="2200" dirty="0"/>
          </a:p>
        </p:txBody>
      </p:sp>
      <p:cxnSp>
        <p:nvCxnSpPr>
          <p:cNvPr id="12" name="Straight Connector 11">
            <a:extLst>
              <a:ext uri="{FF2B5EF4-FFF2-40B4-BE49-F238E27FC236}">
                <a16:creationId xmlns:a16="http://schemas.microsoft.com/office/drawing/2014/main" id="{B84315F6-520E-44E1-FF6D-146F4CA1C49D}"/>
              </a:ext>
            </a:extLst>
          </p:cNvPr>
          <p:cNvCxnSpPr>
            <a:cxnSpLocks/>
          </p:cNvCxnSpPr>
          <p:nvPr/>
        </p:nvCxnSpPr>
        <p:spPr>
          <a:xfrm>
            <a:off x="5637866" y="1413674"/>
            <a:ext cx="0" cy="46168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69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VÄRDET AV SAMARBETE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1759" y="1329878"/>
            <a:ext cx="7524911" cy="3790950"/>
          </a:xfrm>
        </p:spPr>
        <p:txBody>
          <a:bodyPr/>
          <a:lstStyle/>
          <a:p>
            <a:r>
              <a:rPr lang="sv" dirty="0"/>
              <a:t>När du bollar idéer med någon eller lutar dig mot någon för deras idéer och kritik, förstärker du dina egna förmågor på flera sätt.</a:t>
            </a:r>
          </a:p>
          <a:p>
            <a:endParaRPr lang="en-US" dirty="0"/>
          </a:p>
          <a:p>
            <a:pPr marL="342900" indent="-342900">
              <a:buFont typeface="Arial" panose="020B0604020202020204" pitchFamily="34" charset="0"/>
              <a:buChar char="•"/>
            </a:pPr>
            <a:r>
              <a:rPr lang="sv" b="1" dirty="0">
                <a:solidFill>
                  <a:srgbClr val="94C7B0"/>
                </a:solidFill>
              </a:rPr>
              <a:t>Momentum: </a:t>
            </a:r>
            <a:r>
              <a:rPr lang="sv" dirty="0"/>
              <a:t>Någon annan stödjer dig för att ta nästa steg</a:t>
            </a:r>
          </a:p>
          <a:p>
            <a:pPr marL="342900" indent="-342900">
              <a:buFont typeface="Arial" panose="020B0604020202020204" pitchFamily="34" charset="0"/>
              <a:buChar char="•"/>
            </a:pPr>
            <a:r>
              <a:rPr lang="sv" b="1" dirty="0">
                <a:solidFill>
                  <a:srgbClr val="94C7B0"/>
                </a:solidFill>
              </a:rPr>
              <a:t>Källor: </a:t>
            </a:r>
            <a:r>
              <a:rPr lang="sv" dirty="0"/>
              <a:t>Du lägger till ytterligare ett livstids kunskap med fler idéer, mer forskning, </a:t>
            </a:r>
            <a:r>
              <a:rPr lang="sv" dirty="0" err="1"/>
              <a:t>etc.</a:t>
            </a:r>
            <a:endParaRPr lang="en-US" dirty="0"/>
          </a:p>
          <a:p>
            <a:pPr marL="342900" indent="-342900">
              <a:buFont typeface="Arial" panose="020B0604020202020204" pitchFamily="34" charset="0"/>
              <a:buChar char="•"/>
            </a:pPr>
            <a:r>
              <a:rPr lang="sv" b="1" dirty="0">
                <a:solidFill>
                  <a:srgbClr val="94C7B0"/>
                </a:solidFill>
              </a:rPr>
              <a:t>Perspektiv: </a:t>
            </a:r>
            <a:r>
              <a:rPr lang="sv" dirty="0"/>
              <a:t>Du ser vinklar och brister som du inte skulle ha sett själv</a:t>
            </a:r>
          </a:p>
          <a:p>
            <a:pPr marL="342900" indent="-342900">
              <a:buFont typeface="Arial" panose="020B0604020202020204" pitchFamily="34" charset="0"/>
              <a:buChar char="•"/>
            </a:pPr>
            <a:r>
              <a:rPr lang="sv" b="1" dirty="0">
                <a:solidFill>
                  <a:srgbClr val="94C7B0"/>
                </a:solidFill>
              </a:rPr>
              <a:t>Hastighet: </a:t>
            </a:r>
            <a:r>
              <a:rPr lang="sv" dirty="0"/>
              <a:t>Du kan arbeta snabbare och identifiera bättre idéer snabbare</a:t>
            </a:r>
          </a:p>
          <a:p>
            <a:pPr marL="342900" indent="-342900">
              <a:buFont typeface="Arial" panose="020B0604020202020204" pitchFamily="34" charset="0"/>
              <a:buChar char="•"/>
            </a:pPr>
            <a:r>
              <a:rPr lang="sv" b="1" dirty="0">
                <a:solidFill>
                  <a:srgbClr val="94C7B0"/>
                </a:solidFill>
              </a:rPr>
              <a:t>Beslut: </a:t>
            </a:r>
            <a:r>
              <a:rPr lang="sv" dirty="0"/>
              <a:t>Ett bollplank hjälper dig att diskutera igenom dina egna beslut och lättare förstå dina egna tankar.</a:t>
            </a:r>
          </a:p>
          <a:p>
            <a:pPr marL="342900" indent="-342900">
              <a:buFont typeface="Arial" panose="020B0604020202020204" pitchFamily="34" charset="0"/>
              <a:buChar char="•"/>
            </a:pPr>
            <a:r>
              <a:rPr lang="sv" b="1" dirty="0">
                <a:solidFill>
                  <a:srgbClr val="94C7B0"/>
                </a:solidFill>
              </a:rPr>
              <a:t>Validering: </a:t>
            </a:r>
            <a:r>
              <a:rPr lang="sv" dirty="0"/>
              <a:t>En bra samarbetspartner ser inte bara bristerna i ditt arbete utan kan också hjälpa till att stödja dina bästa idéer och sporra dig framåt i rätt riktning.</a:t>
            </a:r>
          </a:p>
          <a:p>
            <a:endParaRPr lang="en-US" dirty="0"/>
          </a:p>
          <a:p>
            <a:endParaRPr lang="en-US" dirty="0"/>
          </a:p>
          <a:p>
            <a:endParaRPr lang="en-US" dirty="0"/>
          </a:p>
        </p:txBody>
      </p:sp>
      <p:pic>
        <p:nvPicPr>
          <p:cNvPr id="5" name="Picture 4" descr="Top shot of a representation of networks with stick figures.">
            <a:extLst>
              <a:ext uri="{FF2B5EF4-FFF2-40B4-BE49-F238E27FC236}">
                <a16:creationId xmlns:a16="http://schemas.microsoft.com/office/drawing/2014/main" id="{0F0D7671-11FF-1E1D-EDF2-8359AEF9EAAB}"/>
              </a:ext>
            </a:extLst>
          </p:cNvPr>
          <p:cNvPicPr>
            <a:picLocks noChangeAspect="1"/>
          </p:cNvPicPr>
          <p:nvPr/>
        </p:nvPicPr>
        <p:blipFill>
          <a:blip r:embed="rId2"/>
          <a:stretch>
            <a:fillRect/>
          </a:stretch>
        </p:blipFill>
        <p:spPr>
          <a:xfrm>
            <a:off x="8034773" y="2518347"/>
            <a:ext cx="4030373" cy="2353456"/>
          </a:xfrm>
          <a:prstGeom prst="rect">
            <a:avLst/>
          </a:prstGeom>
        </p:spPr>
      </p:pic>
    </p:spTree>
    <p:extLst>
      <p:ext uri="{BB962C8B-B14F-4D97-AF65-F5344CB8AC3E}">
        <p14:creationId xmlns:p14="http://schemas.microsoft.com/office/powerpoint/2010/main" val="231491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5705</Words>
  <Application>Microsoft Office PowerPoint</Application>
  <PresentationFormat>Widescreen</PresentationFormat>
  <Paragraphs>567</Paragraphs>
  <Slides>58</Slides>
  <Notes>0</Notes>
  <HiddenSlides>0</HiddenSlides>
  <MMClips>6</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263</cp:revision>
  <cp:lastPrinted>2021-04-23T17:00:41Z</cp:lastPrinted>
  <dcterms:created xsi:type="dcterms:W3CDTF">2019-11-20T14:08:21Z</dcterms:created>
  <dcterms:modified xsi:type="dcterms:W3CDTF">2025-06-16T11:20:26Z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2025-06-16T07:17:04Z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b22fe1e4-9684-4ab5-bffd-3ba53974ed8c</vt:lpwstr>
  </property>
  <property fmtid="{D5CDD505-2E9C-101B-9397-08002B2CF9AE}" pid="8" name="MSIP_Label_35539ab5-6c40-44dc-bcab-aa0492abd251_ContentBits">
    <vt:lpwstr>0</vt:lpwstr>
  </property>
  <property fmtid="{D5CDD505-2E9C-101B-9397-08002B2CF9AE}" pid="9" name="MSIP_Label_35539ab5-6c40-44dc-bcab-aa0492abd251_Tag">
    <vt:lpwstr>10, 0, 1, 2</vt:lpwstr>
  </property>
</Properties>
</file>