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4394" r:id="rId2"/>
    <p:sldId id="4395" r:id="rId3"/>
    <p:sldId id="4582" r:id="rId4"/>
    <p:sldId id="4396" r:id="rId5"/>
    <p:sldId id="4390" r:id="rId6"/>
    <p:sldId id="4417" r:id="rId7"/>
    <p:sldId id="4583" r:id="rId8"/>
    <p:sldId id="4584" r:id="rId9"/>
    <p:sldId id="4412" r:id="rId10"/>
    <p:sldId id="4447" r:id="rId11"/>
    <p:sldId id="4448" r:id="rId12"/>
    <p:sldId id="4585" r:id="rId13"/>
    <p:sldId id="4449" r:id="rId14"/>
    <p:sldId id="4586" r:id="rId15"/>
    <p:sldId id="4450" r:id="rId16"/>
    <p:sldId id="4451" r:id="rId17"/>
    <p:sldId id="4409" r:id="rId18"/>
    <p:sldId id="4452" r:id="rId19"/>
    <p:sldId id="4453" r:id="rId20"/>
    <p:sldId id="4473" r:id="rId21"/>
    <p:sldId id="4587" r:id="rId22"/>
    <p:sldId id="4588" r:id="rId23"/>
    <p:sldId id="4413" r:id="rId24"/>
    <p:sldId id="4475" r:id="rId25"/>
    <p:sldId id="4476" r:id="rId26"/>
    <p:sldId id="4477" r:id="rId27"/>
    <p:sldId id="4479" r:id="rId28"/>
    <p:sldId id="4480" r:id="rId29"/>
    <p:sldId id="4481" r:id="rId30"/>
    <p:sldId id="4482" r:id="rId31"/>
    <p:sldId id="4483" r:id="rId32"/>
    <p:sldId id="4414" r:id="rId33"/>
    <p:sldId id="4484" r:id="rId34"/>
    <p:sldId id="4419" r:id="rId35"/>
    <p:sldId id="4486" r:id="rId36"/>
    <p:sldId id="4488" r:id="rId37"/>
    <p:sldId id="4420" r:id="rId38"/>
    <p:sldId id="4500" r:id="rId39"/>
    <p:sldId id="4501" r:id="rId40"/>
    <p:sldId id="4502" r:id="rId41"/>
    <p:sldId id="4504" r:id="rId42"/>
    <p:sldId id="4415" r:id="rId43"/>
    <p:sldId id="4491" r:id="rId44"/>
    <p:sldId id="4492" r:id="rId45"/>
    <p:sldId id="4493" r:id="rId46"/>
    <p:sldId id="4494" r:id="rId47"/>
    <p:sldId id="4495" r:id="rId48"/>
    <p:sldId id="4496" r:id="rId49"/>
    <p:sldId id="4497" r:id="rId50"/>
    <p:sldId id="4498" r:id="rId51"/>
    <p:sldId id="4416" r:id="rId52"/>
    <p:sldId id="4499" r:id="rId53"/>
    <p:sldId id="4589" r:id="rId54"/>
    <p:sldId id="4506" r:id="rId55"/>
    <p:sldId id="4590" r:id="rId56"/>
    <p:sldId id="4591" r:id="rId57"/>
    <p:sldId id="4507" r:id="rId58"/>
    <p:sldId id="4592" r:id="rId59"/>
    <p:sldId id="259" r:id="rId60"/>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E6C8C7"/>
    <a:srgbClr val="84BFA4"/>
    <a:srgbClr val="B6D1E1"/>
    <a:srgbClr val="1EB3DD"/>
    <a:srgbClr val="142D55"/>
    <a:srgbClr val="F26B27"/>
    <a:srgbClr val="C54A9A"/>
    <a:srgbClr val="FFC6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706" autoAdjust="0"/>
    <p:restoredTop sz="94729"/>
  </p:normalViewPr>
  <p:slideViewPr>
    <p:cSldViewPr snapToGrid="0" snapToObjects="1">
      <p:cViewPr varScale="1">
        <p:scale>
          <a:sx n="76" d="100"/>
          <a:sy n="76" d="100"/>
        </p:scale>
        <p:origin x="27" y="201"/>
      </p:cViewPr>
      <p:guideLst/>
    </p:cSldViewPr>
  </p:slideViewPr>
  <p:notesTextViewPr>
    <p:cViewPr>
      <p:scale>
        <a:sx n="1" d="1"/>
        <a:sy n="1" d="1"/>
      </p:scale>
      <p:origin x="0" y="0"/>
    </p:cViewPr>
  </p:notesTextViewPr>
  <p:sorterViewPr>
    <p:cViewPr>
      <p:scale>
        <a:sx n="100" d="100"/>
        <a:sy n="100" d="100"/>
      </p:scale>
      <p:origin x="0" y="-32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6/16/2025</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174440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538284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299264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873729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E02387AD-8169-9E5B-C2F5-F227CA5AFF10}"/>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157508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59872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FA4"/>
          </a:solidFill>
          <a:ln w="2370" cap="flat">
            <a:solidFill>
              <a:srgbClr val="84BFA4"/>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09493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7207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285758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14478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5067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43630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98695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wisdomtimes.com/blog/confidence-in-business/" TargetMode="External"/><Relationship Id="rId1" Type="http://schemas.openxmlformats.org/officeDocument/2006/relationships/slideLayout" Target="../slideLayouts/slideLayout12.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ideo" Target="https://www.youtube.com/embed/JDSisEGISwg?feature=oembed" TargetMode="External"/><Relationship Id="rId6" Type="http://schemas.openxmlformats.org/officeDocument/2006/relationships/hyperlink" Target="https://www.youtube.com/watch?v=JDSisEGISwg" TargetMode="External"/><Relationship Id="rId5" Type="http://schemas.openxmlformats.org/officeDocument/2006/relationships/hyperlink" Target="https://youtu.be/JDSisEGISwg" TargetMode="Externa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www.forbes.com/sites/brockblake/2019/04/23/3-steps-to-take-more-calculated-risks-as-an-entrepreneur/"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oodruffsawyer.com/insights/food-beverage-three-step-process-risk-management"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hyperlink" Target="https://svgsilh.com/image/1080462.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huffingtonpost.com/carissa-lada/what-does-success-look-like_b_5651592.html" TargetMode="External"/><Relationship Id="rId1" Type="http://schemas.openxmlformats.org/officeDocument/2006/relationships/slideLayout" Target="../slideLayouts/slideLayout12.xml"/><Relationship Id="rId5" Type="http://schemas.openxmlformats.org/officeDocument/2006/relationships/image" Target="../media/image20.jpg"/><Relationship Id="rId4" Type="http://schemas.openxmlformats.org/officeDocument/2006/relationships/image" Target="../media/image19.svg"/></Relationships>
</file>

<file path=ppt/slides/_rels/slide3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 Id="rId6" Type="http://schemas.openxmlformats.org/officeDocument/2006/relationships/hyperlink" Target="https://www.upyourcreativegenius.com/" TargetMode="External"/><Relationship Id="rId5" Type="http://schemas.openxmlformats.org/officeDocument/2006/relationships/image" Target="../media/image25.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png"/><Relationship Id="rId7" Type="http://schemas.openxmlformats.org/officeDocument/2006/relationships/image" Target="../media/image22.svg"/><Relationship Id="rId2" Type="http://schemas.openxmlformats.org/officeDocument/2006/relationships/slideLayout" Target="../slideLayouts/slideLayout16.xml"/><Relationship Id="rId1" Type="http://schemas.openxmlformats.org/officeDocument/2006/relationships/video" Target="https://www.youtube.com/embed/zESeeaFDVSw" TargetMode="Externa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24.png"/><Relationship Id="rId9" Type="http://schemas.openxmlformats.org/officeDocument/2006/relationships/hyperlink" Target="https://www.youtube.com/watch?v=zESeeaFDVS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hyperlink" Target="https://www.verywellmind.com/healthy-ways-to-cope-with-failure-4163968"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commons.wikimedia.org/wiki/file:arched_floral_frame_by_samuel_stanesby.png" TargetMode="External"/><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11.xml"/><Relationship Id="rId5" Type="http://schemas.openxmlformats.org/officeDocument/2006/relationships/image" Target="../media/image34.emf"/><Relationship Id="rId4" Type="http://schemas.openxmlformats.org/officeDocument/2006/relationships/package" Target="../embeddings/Microsoft_Word_Document.docx"/></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vecteezy.com/video/21810655-worried-and-stressed-focused-young-woman-sitting-at-table-looking-at-laptop-stressed-and-worried-young-businesswoman-looking-thoughtfully-at-laptop-while-working-from-home-at-computer" TargetMode="External"/><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stockcake.com/i/woman-serving-food_1087836_313132" TargetMode="External"/><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en-US" sz="3300" dirty="0">
                <a:solidFill>
                  <a:schemeClr val="bg1"/>
                </a:solidFill>
              </a:rPr>
              <a:t>www.</a:t>
            </a:r>
            <a:r>
              <a:rPr lang="en-US" sz="3300" b="1" dirty="0">
                <a:solidFill>
                  <a:schemeClr val="bg1"/>
                </a:solidFill>
              </a:rPr>
              <a:t>3kitchens</a:t>
            </a:r>
            <a:r>
              <a:rPr lang="en-US" sz="3300" dirty="0">
                <a:solidFill>
                  <a:schemeClr val="bg1"/>
                </a:solidFill>
              </a:rPr>
              <a:t>.eu</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401036" y="3689444"/>
            <a:ext cx="7755133"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5500" b="1" dirty="0"/>
              <a:t>THE CONFIDENCE                                </a:t>
            </a:r>
            <a:r>
              <a:rPr lang="en-US" sz="5500" b="1" dirty="0">
                <a:solidFill>
                  <a:srgbClr val="382B1B"/>
                </a:solidFill>
              </a:rPr>
              <a:t>TO</a:t>
            </a:r>
            <a:r>
              <a:rPr lang="en-US" sz="5500" b="1" dirty="0"/>
              <a:t> </a:t>
            </a:r>
            <a:r>
              <a:rPr lang="en-US" sz="5500" b="1" dirty="0">
                <a:solidFill>
                  <a:srgbClr val="382B1B"/>
                </a:solidFill>
              </a:rPr>
              <a:t>KEEP GOING AND GROWING </a:t>
            </a:r>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401036" y="2829541"/>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4000" b="1" dirty="0">
                <a:highlight>
                  <a:srgbClr val="94C7B0"/>
                </a:highlight>
              </a:rPr>
              <a:t> STEP 8</a:t>
            </a:r>
            <a:r>
              <a:rPr lang="en-US" sz="4000" b="1" dirty="0">
                <a:solidFill>
                  <a:srgbClr val="94C7B0"/>
                </a:solidFill>
                <a:highlight>
                  <a:srgbClr val="94C7B0"/>
                </a:highlight>
              </a:rPr>
              <a:t>.</a:t>
            </a:r>
          </a:p>
        </p:txBody>
      </p:sp>
      <p:pic>
        <p:nvPicPr>
          <p:cNvPr id="14" name="Picture 13" descr="Woman working at food truck">
            <a:extLst>
              <a:ext uri="{FF2B5EF4-FFF2-40B4-BE49-F238E27FC236}">
                <a16:creationId xmlns:a16="http://schemas.microsoft.com/office/drawing/2014/main" id="{55044225-7977-D7BC-1DCA-60EAE4757EF9}"/>
              </a:ext>
            </a:extLst>
          </p:cNvPr>
          <p:cNvPicPr>
            <a:picLocks noChangeAspect="1"/>
          </p:cNvPicPr>
          <p:nvPr/>
        </p:nvPicPr>
        <p:blipFill>
          <a:blip r:embed="rId2"/>
          <a:stretch>
            <a:fillRect/>
          </a:stretch>
        </p:blipFill>
        <p:spPr>
          <a:xfrm>
            <a:off x="7008906" y="1257856"/>
            <a:ext cx="5044094" cy="3362729"/>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dirty="0"/>
              <a:t>8 WAYS TO BOOST YOUR CONFIDENCE IN BUSINESS</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29516" y="1566062"/>
            <a:ext cx="7350415" cy="4548987"/>
          </a:xfrm>
        </p:spPr>
        <p:txBody>
          <a:bodyPr numCol="1"/>
          <a:lstStyle/>
          <a:p>
            <a:pPr lvl="1" indent="-457200" algn="l">
              <a:lnSpc>
                <a:spcPts val="2340"/>
              </a:lnSpc>
              <a:spcBef>
                <a:spcPts val="200"/>
              </a:spcBef>
              <a:buClr>
                <a:srgbClr val="B6D1E1"/>
              </a:buClr>
              <a:buFont typeface="+mj-lt"/>
              <a:buAutoNum type="arabicPeriod"/>
            </a:pPr>
            <a:r>
              <a:rPr lang="en-IE" b="1" dirty="0">
                <a:solidFill>
                  <a:srgbClr val="84BFA4"/>
                </a:solidFill>
              </a:rPr>
              <a:t>Get clear on your higher purpose</a:t>
            </a:r>
          </a:p>
          <a:p>
            <a:r>
              <a:rPr lang="en-GB" dirty="0"/>
              <a:t>When you’re rooted in a strong purpose, it becomes easier to speak about your work, share your offers, and connect with others. You’re not promoting yourself—you’re standing for something you believe in. That’s where real confidence begins.</a:t>
            </a:r>
          </a:p>
          <a:p>
            <a:pPr marL="0" lvl="1" algn="l">
              <a:lnSpc>
                <a:spcPts val="2340"/>
              </a:lnSpc>
              <a:spcBef>
                <a:spcPts val="200"/>
              </a:spcBef>
              <a:buClr>
                <a:srgbClr val="B6D1E1"/>
              </a:buClr>
            </a:pPr>
            <a:endParaRPr lang="en-IE" dirty="0">
              <a:solidFill>
                <a:srgbClr val="382B1B"/>
              </a:solidFill>
            </a:endParaRPr>
          </a:p>
          <a:p>
            <a:pPr lvl="1" indent="-457200" algn="l">
              <a:lnSpc>
                <a:spcPts val="2340"/>
              </a:lnSpc>
              <a:spcBef>
                <a:spcPts val="200"/>
              </a:spcBef>
              <a:buClr>
                <a:srgbClr val="B6D1E1"/>
              </a:buClr>
              <a:buFont typeface="+mj-lt"/>
              <a:buAutoNum type="arabicPeriod" startAt="2"/>
            </a:pPr>
            <a:r>
              <a:rPr lang="en-IE" b="1" dirty="0">
                <a:solidFill>
                  <a:srgbClr val="84BFA4"/>
                </a:solidFill>
              </a:rPr>
              <a:t>Stop waiting to feel confident</a:t>
            </a:r>
          </a:p>
          <a:p>
            <a:pPr marL="0" lvl="1" algn="l">
              <a:lnSpc>
                <a:spcPts val="2340"/>
              </a:lnSpc>
              <a:spcBef>
                <a:spcPts val="200"/>
              </a:spcBef>
              <a:buClr>
                <a:srgbClr val="B6D1E1"/>
              </a:buClr>
            </a:pPr>
            <a:r>
              <a:rPr lang="en-GB" sz="2000" dirty="0">
                <a:solidFill>
                  <a:srgbClr val="382B1B"/>
                </a:solidFill>
              </a:rPr>
              <a:t>Many women believe they need to feel confident before they take action. But that belief keeps us stuck. </a:t>
            </a:r>
          </a:p>
          <a:p>
            <a:pPr marL="0" lvl="1" algn="l">
              <a:lnSpc>
                <a:spcPts val="2340"/>
              </a:lnSpc>
              <a:spcBef>
                <a:spcPts val="200"/>
              </a:spcBef>
              <a:buClr>
                <a:srgbClr val="B6D1E1"/>
              </a:buClr>
            </a:pPr>
            <a:endParaRPr lang="en-GB" sz="2000" dirty="0">
              <a:solidFill>
                <a:srgbClr val="382B1B"/>
              </a:solidFill>
            </a:endParaRPr>
          </a:p>
          <a:p>
            <a:pPr marL="0" lvl="1" algn="l">
              <a:lnSpc>
                <a:spcPts val="2340"/>
              </a:lnSpc>
              <a:spcBef>
                <a:spcPts val="200"/>
              </a:spcBef>
              <a:buClr>
                <a:srgbClr val="B6D1E1"/>
              </a:buClr>
            </a:pPr>
            <a:r>
              <a:rPr lang="en-GB" sz="2000" dirty="0">
                <a:solidFill>
                  <a:srgbClr val="382B1B"/>
                </a:solidFill>
              </a:rPr>
              <a:t>Confidence doesn’t come first—action does. The truth is, you can feel unsure and still move forward. You can be scared and still show up at a market, talk to a customer, or price your food fairly. Act as if you believe in yourself, even if your voice shakes. Confidence often comes after, not before.</a:t>
            </a:r>
            <a:endParaRPr lang="en-IE" sz="2000" dirty="0">
              <a:solidFill>
                <a:srgbClr val="382B1B"/>
              </a:solidFill>
            </a:endParaRPr>
          </a:p>
        </p:txBody>
      </p:sp>
      <p:sp>
        <p:nvSpPr>
          <p:cNvPr id="2" name="Rectangle 1">
            <a:extLst>
              <a:ext uri="{FF2B5EF4-FFF2-40B4-BE49-F238E27FC236}">
                <a16:creationId xmlns:a16="http://schemas.microsoft.com/office/drawing/2014/main" id="{10B5B6F2-90CB-C4A2-0837-5726F2CA6E69}"/>
              </a:ext>
            </a:extLst>
          </p:cNvPr>
          <p:cNvSpPr/>
          <p:nvPr/>
        </p:nvSpPr>
        <p:spPr>
          <a:xfrm>
            <a:off x="8272463" y="3800300"/>
            <a:ext cx="3571874" cy="2314749"/>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18A5ED5-1316-D74B-C50A-E0A58EEE0FC2}"/>
              </a:ext>
            </a:extLst>
          </p:cNvPr>
          <p:cNvSpPr txBox="1">
            <a:spLocks/>
          </p:cNvSpPr>
          <p:nvPr/>
        </p:nvSpPr>
        <p:spPr>
          <a:xfrm>
            <a:off x="7829550" y="4070577"/>
            <a:ext cx="3740605" cy="45856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en-GB" b="0" i="0" dirty="0">
                <a:effectLst/>
                <a:latin typeface="Calibri" panose="020F0502020204030204" pitchFamily="34" charset="0"/>
                <a:cs typeface="Calibri" panose="020F0502020204030204" pitchFamily="34" charset="0"/>
              </a:rPr>
              <a:t>Ryan James Lock is an international success coach and business consultant.               </a:t>
            </a:r>
            <a:r>
              <a:rPr lang="en-GB"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 Ways To Boost Your Confidence In Business (wisdomtimes.com</a:t>
            </a:r>
            <a:endParaRPr lang="en-US" b="1"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10C43670-283D-71BF-06CD-B2CC8FFB2F6E}"/>
              </a:ext>
            </a:extLst>
          </p:cNvPr>
          <p:cNvGrpSpPr/>
          <p:nvPr/>
        </p:nvGrpSpPr>
        <p:grpSpPr>
          <a:xfrm>
            <a:off x="9832566" y="3374625"/>
            <a:ext cx="2788753" cy="578690"/>
            <a:chOff x="845728" y="5174850"/>
            <a:chExt cx="2788753" cy="578690"/>
          </a:xfrm>
        </p:grpSpPr>
        <p:grpSp>
          <p:nvGrpSpPr>
            <p:cNvPr id="6" name="Group 5">
              <a:extLst>
                <a:ext uri="{FF2B5EF4-FFF2-40B4-BE49-F238E27FC236}">
                  <a16:creationId xmlns:a16="http://schemas.microsoft.com/office/drawing/2014/main" id="{5F768A0D-271D-5DD0-9192-D16A8664C83A}"/>
                </a:ext>
              </a:extLst>
            </p:cNvPr>
            <p:cNvGrpSpPr/>
            <p:nvPr/>
          </p:nvGrpSpPr>
          <p:grpSpPr>
            <a:xfrm>
              <a:off x="845728" y="5174850"/>
              <a:ext cx="2788753" cy="578690"/>
              <a:chOff x="2045517" y="6166884"/>
              <a:chExt cx="2788753" cy="578690"/>
            </a:xfrm>
          </p:grpSpPr>
          <p:sp>
            <p:nvSpPr>
              <p:cNvPr id="11" name="Rectangle 10">
                <a:extLst>
                  <a:ext uri="{FF2B5EF4-FFF2-40B4-BE49-F238E27FC236}">
                    <a16:creationId xmlns:a16="http://schemas.microsoft.com/office/drawing/2014/main" id="{817A064F-449E-F915-F416-BEDF92085C8D}"/>
                  </a:ext>
                </a:extLst>
              </p:cNvPr>
              <p:cNvSpPr/>
              <p:nvPr/>
            </p:nvSpPr>
            <p:spPr>
              <a:xfrm>
                <a:off x="2651051" y="6166884"/>
                <a:ext cx="1164347"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6819E3-DCDD-E454-5F9C-0D75ECDA1C56}"/>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7F7DDD-B967-31BE-DA04-95F33E8F6C1D}"/>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latin typeface="Calibri" panose="020F0502020204030204" pitchFamily="34" charset="0"/>
                    <a:ea typeface="Times New Roman" panose="02020603050405020304" pitchFamily="18" charset="0"/>
                    <a:cs typeface="Times New Roman" panose="02020603050405020304" pitchFamily="18" charset="0"/>
                  </a:rPr>
                  <a:t>Read</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10" name="Graphic 9" descr="Books on shelf outline">
              <a:extLst>
                <a:ext uri="{FF2B5EF4-FFF2-40B4-BE49-F238E27FC236}">
                  <a16:creationId xmlns:a16="http://schemas.microsoft.com/office/drawing/2014/main" id="{6DF28829-8F40-5A1B-A78C-952BB20E29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791" y="5178054"/>
              <a:ext cx="551275" cy="551275"/>
            </a:xfrm>
            <a:prstGeom prst="rect">
              <a:avLst/>
            </a:prstGeom>
          </p:spPr>
        </p:pic>
      </p:grpSp>
    </p:spTree>
    <p:extLst>
      <p:ext uri="{BB962C8B-B14F-4D97-AF65-F5344CB8AC3E}">
        <p14:creationId xmlns:p14="http://schemas.microsoft.com/office/powerpoint/2010/main" val="1079343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dirty="0"/>
              <a:t>8 WAYS TO BOOST YOUR CONFIDENCE IN BUSINESS</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07734" y="1353921"/>
            <a:ext cx="10950866" cy="4548987"/>
          </a:xfrm>
        </p:spPr>
        <p:txBody>
          <a:bodyPr numCol="1"/>
          <a:lstStyle/>
          <a:p>
            <a:pPr marL="0" lvl="1" algn="r">
              <a:lnSpc>
                <a:spcPts val="2340"/>
              </a:lnSpc>
              <a:spcBef>
                <a:spcPts val="200"/>
              </a:spcBef>
              <a:buClr>
                <a:srgbClr val="B6D1E1"/>
              </a:buClr>
            </a:pPr>
            <a:r>
              <a:rPr lang="en-GB" b="1" i="1" dirty="0">
                <a:solidFill>
                  <a:srgbClr val="B6D1E1"/>
                </a:solidFill>
              </a:rPr>
              <a:t>“When I first sold at a market, my hands were shaking. I thought, ‘What if no one buys?’ But I told myself, just get through the day. And I did. That day changed everything because I didn’t wait to feel brave. I just showed up.”</a:t>
            </a:r>
            <a:br>
              <a:rPr lang="en-GB" dirty="0"/>
            </a:br>
            <a:r>
              <a:rPr lang="en-GB" i="1" dirty="0"/>
              <a:t>Mariam, Syrian home cook &amp; caterer, Berlin</a:t>
            </a:r>
          </a:p>
          <a:p>
            <a:pPr marL="0" lvl="1" algn="l">
              <a:lnSpc>
                <a:spcPts val="2340"/>
              </a:lnSpc>
              <a:spcBef>
                <a:spcPts val="200"/>
              </a:spcBef>
              <a:buClr>
                <a:srgbClr val="B6D1E1"/>
              </a:buClr>
            </a:pPr>
            <a:endParaRPr lang="en-GB" b="1" i="1" dirty="0">
              <a:solidFill>
                <a:srgbClr val="84BFA4"/>
              </a:solidFill>
            </a:endParaRPr>
          </a:p>
          <a:p>
            <a:pPr marL="0" lvl="1" algn="l">
              <a:lnSpc>
                <a:spcPts val="2340"/>
              </a:lnSpc>
              <a:spcBef>
                <a:spcPts val="200"/>
              </a:spcBef>
              <a:buClr>
                <a:srgbClr val="B6D1E1"/>
              </a:buClr>
            </a:pPr>
            <a:r>
              <a:rPr lang="en-IE" b="1" dirty="0">
                <a:solidFill>
                  <a:srgbClr val="84BFA4"/>
                </a:solidFill>
              </a:rPr>
              <a:t>3. Focus on the benefits to the customer</a:t>
            </a:r>
          </a:p>
          <a:p>
            <a:pPr marL="493713" lvl="1" algn="l">
              <a:lnSpc>
                <a:spcPts val="2340"/>
              </a:lnSpc>
              <a:spcBef>
                <a:spcPts val="200"/>
              </a:spcBef>
              <a:buClr>
                <a:srgbClr val="B6D1E1"/>
              </a:buClr>
            </a:pPr>
            <a:r>
              <a:rPr lang="en-IE" dirty="0">
                <a:solidFill>
                  <a:srgbClr val="382B1B"/>
                </a:solidFill>
              </a:rPr>
              <a:t>When promoting your business, products or services always focus on the benefits to the customer. </a:t>
            </a:r>
            <a:r>
              <a:rPr lang="en-GB" dirty="0">
                <a:solidFill>
                  <a:srgbClr val="382B1B"/>
                </a:solidFill>
              </a:rPr>
              <a:t>People have a lot of choices. If you clearly show how your food makes their life better, they’ll remember you. </a:t>
            </a:r>
          </a:p>
          <a:p>
            <a:pPr marL="493713" lvl="1" algn="l">
              <a:lnSpc>
                <a:spcPts val="2340"/>
              </a:lnSpc>
              <a:spcBef>
                <a:spcPts val="200"/>
              </a:spcBef>
              <a:buClr>
                <a:srgbClr val="B6D1E1"/>
              </a:buClr>
            </a:pPr>
            <a:r>
              <a:rPr lang="en-GB" dirty="0">
                <a:solidFill>
                  <a:srgbClr val="382B1B"/>
                </a:solidFill>
              </a:rPr>
              <a:t>When your focus is on helping someone else, it becomes easier to speak up. </a:t>
            </a:r>
          </a:p>
          <a:p>
            <a:pPr marL="493713" lvl="1" algn="l">
              <a:lnSpc>
                <a:spcPts val="2340"/>
              </a:lnSpc>
              <a:spcBef>
                <a:spcPts val="200"/>
              </a:spcBef>
              <a:buClr>
                <a:srgbClr val="B6D1E1"/>
              </a:buClr>
            </a:pPr>
            <a:endParaRPr lang="en-GB" dirty="0">
              <a:solidFill>
                <a:srgbClr val="382B1B"/>
              </a:solidFill>
            </a:endParaRPr>
          </a:p>
          <a:p>
            <a:pPr marL="493713" lvl="1" algn="r">
              <a:lnSpc>
                <a:spcPts val="2340"/>
              </a:lnSpc>
              <a:spcBef>
                <a:spcPts val="200"/>
              </a:spcBef>
              <a:buClr>
                <a:srgbClr val="B6D1E1"/>
              </a:buClr>
            </a:pPr>
            <a:r>
              <a:rPr lang="en-GB" dirty="0">
                <a:solidFill>
                  <a:srgbClr val="382B1B"/>
                </a:solidFill>
              </a:rPr>
              <a:t> </a:t>
            </a:r>
            <a:r>
              <a:rPr lang="en-GB" b="1" i="1" dirty="0">
                <a:solidFill>
                  <a:srgbClr val="B6D1E1"/>
                </a:solidFill>
              </a:rPr>
              <a:t>“I used to feel shy telling people about my cakes. But then I saw how many of them said it tasted like their grandmother’s. I realised I’m giving them something they miss. That gave me the confidence to talk about it proudly.”</a:t>
            </a:r>
          </a:p>
          <a:p>
            <a:pPr marL="493713" lvl="1" algn="r">
              <a:lnSpc>
                <a:spcPts val="2340"/>
              </a:lnSpc>
              <a:spcBef>
                <a:spcPts val="200"/>
              </a:spcBef>
              <a:buClr>
                <a:srgbClr val="B6D1E1"/>
              </a:buClr>
            </a:pPr>
            <a:r>
              <a:rPr lang="en-GB" i="1" dirty="0">
                <a:solidFill>
                  <a:srgbClr val="382B1B"/>
                </a:solidFill>
              </a:rPr>
              <a:t>Farzana, pastry cook, Italy</a:t>
            </a:r>
            <a:endParaRPr lang="en-IE" i="1" dirty="0">
              <a:solidFill>
                <a:srgbClr val="382B1B"/>
              </a:solidFill>
            </a:endParaRPr>
          </a:p>
          <a:p>
            <a:pPr marL="493713" lvl="1" algn="l">
              <a:lnSpc>
                <a:spcPts val="2340"/>
              </a:lnSpc>
              <a:spcBef>
                <a:spcPts val="200"/>
              </a:spcBef>
              <a:buClr>
                <a:srgbClr val="B6D1E1"/>
              </a:buClr>
            </a:pPr>
            <a:endParaRPr lang="en-IE" dirty="0">
              <a:solidFill>
                <a:srgbClr val="382B1B"/>
              </a:solidFill>
            </a:endParaRPr>
          </a:p>
        </p:txBody>
      </p:sp>
    </p:spTree>
    <p:extLst>
      <p:ext uri="{BB962C8B-B14F-4D97-AF65-F5344CB8AC3E}">
        <p14:creationId xmlns:p14="http://schemas.microsoft.com/office/powerpoint/2010/main" val="394189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B37C7-2C69-BB55-F85C-4840F94EAF8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98A1802-696E-FF9A-A343-D7C84823895C}"/>
              </a:ext>
            </a:extLst>
          </p:cNvPr>
          <p:cNvSpPr>
            <a:spLocks noGrp="1"/>
          </p:cNvSpPr>
          <p:nvPr>
            <p:ph type="body" sz="quarter" idx="27"/>
          </p:nvPr>
        </p:nvSpPr>
        <p:spPr/>
        <p:txBody>
          <a:bodyPr/>
          <a:lstStyle/>
          <a:p>
            <a:r>
              <a:rPr lang="en-GB" dirty="0"/>
              <a:t>8 WAYS TO BOOST YOUR CONFIDENCE IN BUSINESS</a:t>
            </a:r>
          </a:p>
        </p:txBody>
      </p:sp>
      <p:sp>
        <p:nvSpPr>
          <p:cNvPr id="12" name="Text Placeholder 2">
            <a:extLst>
              <a:ext uri="{FF2B5EF4-FFF2-40B4-BE49-F238E27FC236}">
                <a16:creationId xmlns:a16="http://schemas.microsoft.com/office/drawing/2014/main" id="{B8928868-313F-3860-6418-4BCD65391EB0}"/>
              </a:ext>
            </a:extLst>
          </p:cNvPr>
          <p:cNvSpPr>
            <a:spLocks noGrp="1"/>
          </p:cNvSpPr>
          <p:nvPr>
            <p:ph type="body" sz="quarter" idx="14"/>
          </p:nvPr>
        </p:nvSpPr>
        <p:spPr>
          <a:xfrm>
            <a:off x="346841" y="1353921"/>
            <a:ext cx="11779995" cy="4548987"/>
          </a:xfrm>
        </p:spPr>
        <p:txBody>
          <a:bodyPr numCol="1"/>
          <a:lstStyle/>
          <a:p>
            <a:pPr marL="493713" lvl="1" algn="l">
              <a:lnSpc>
                <a:spcPts val="2340"/>
              </a:lnSpc>
              <a:spcBef>
                <a:spcPts val="200"/>
              </a:spcBef>
              <a:buClr>
                <a:srgbClr val="B6D1E1"/>
              </a:buClr>
            </a:pPr>
            <a:endParaRPr lang="en-IE" dirty="0">
              <a:solidFill>
                <a:srgbClr val="382B1B"/>
              </a:solidFill>
            </a:endParaRPr>
          </a:p>
          <a:p>
            <a:pPr lvl="1" indent="-457200" algn="l">
              <a:lnSpc>
                <a:spcPts val="2340"/>
              </a:lnSpc>
              <a:spcBef>
                <a:spcPts val="200"/>
              </a:spcBef>
              <a:buClr>
                <a:srgbClr val="B6D1E1"/>
              </a:buClr>
              <a:buFont typeface="+mj-lt"/>
              <a:buAutoNum type="arabicPeriod" startAt="4"/>
            </a:pPr>
            <a:r>
              <a:rPr lang="en-IE" b="1" dirty="0">
                <a:solidFill>
                  <a:srgbClr val="84BFA4"/>
                </a:solidFill>
              </a:rPr>
              <a:t>Understand: you are not your work</a:t>
            </a:r>
          </a:p>
          <a:p>
            <a:pPr marL="493713" lvl="1" algn="l">
              <a:lnSpc>
                <a:spcPts val="2340"/>
              </a:lnSpc>
              <a:spcBef>
                <a:spcPts val="200"/>
              </a:spcBef>
              <a:buClr>
                <a:srgbClr val="B6D1E1"/>
              </a:buClr>
            </a:pPr>
            <a:r>
              <a:rPr lang="en-GB" dirty="0">
                <a:solidFill>
                  <a:srgbClr val="382B1B"/>
                </a:solidFill>
              </a:rPr>
              <a:t>Running a food business is deeply personal, but you are not your business. Your food can be judged. Your prices might be questioned. But that doesn’t mean you are being rejected.</a:t>
            </a:r>
          </a:p>
          <a:p>
            <a:pPr marL="493713" lvl="1" algn="l">
              <a:lnSpc>
                <a:spcPts val="2340"/>
              </a:lnSpc>
              <a:spcBef>
                <a:spcPts val="200"/>
              </a:spcBef>
              <a:buClr>
                <a:srgbClr val="B6D1E1"/>
              </a:buClr>
            </a:pPr>
            <a:endParaRPr lang="en-GB" dirty="0">
              <a:solidFill>
                <a:srgbClr val="382B1B"/>
              </a:solidFill>
            </a:endParaRPr>
          </a:p>
          <a:p>
            <a:pPr marL="493713" lvl="1" algn="l">
              <a:lnSpc>
                <a:spcPts val="2340"/>
              </a:lnSpc>
              <a:spcBef>
                <a:spcPts val="200"/>
              </a:spcBef>
              <a:buClr>
                <a:srgbClr val="B6D1E1"/>
              </a:buClr>
            </a:pPr>
            <a:r>
              <a:rPr lang="en-GB" dirty="0">
                <a:solidFill>
                  <a:srgbClr val="382B1B"/>
                </a:solidFill>
              </a:rPr>
              <a:t>When we tie our self-worth to our work, every setback feels like a failure of identity. Instead, try seeing feedback as part of growing the business, not as criticism of you. You are allowed to rest. To try again. To change direction. </a:t>
            </a:r>
          </a:p>
          <a:p>
            <a:pPr marL="493713" lvl="1" algn="l">
              <a:lnSpc>
                <a:spcPts val="2340"/>
              </a:lnSpc>
              <a:spcBef>
                <a:spcPts val="200"/>
              </a:spcBef>
              <a:buClr>
                <a:srgbClr val="B6D1E1"/>
              </a:buClr>
            </a:pPr>
            <a:endParaRPr lang="en-GB" dirty="0">
              <a:solidFill>
                <a:srgbClr val="382B1B"/>
              </a:solidFill>
            </a:endParaRPr>
          </a:p>
          <a:p>
            <a:pPr marL="493713" lvl="1" algn="l">
              <a:lnSpc>
                <a:spcPts val="2340"/>
              </a:lnSpc>
              <a:spcBef>
                <a:spcPts val="200"/>
              </a:spcBef>
              <a:buClr>
                <a:srgbClr val="B6D1E1"/>
              </a:buClr>
            </a:pPr>
            <a:r>
              <a:rPr lang="en-GB" dirty="0">
                <a:solidFill>
                  <a:srgbClr val="382B1B"/>
                </a:solidFill>
              </a:rPr>
              <a:t>Your business is something you build, not something you are.</a:t>
            </a:r>
          </a:p>
          <a:p>
            <a:pPr marL="493713" lvl="1" algn="l">
              <a:lnSpc>
                <a:spcPts val="2340"/>
              </a:lnSpc>
              <a:spcBef>
                <a:spcPts val="200"/>
              </a:spcBef>
              <a:buClr>
                <a:srgbClr val="B6D1E1"/>
              </a:buClr>
            </a:pPr>
            <a:endParaRPr lang="en-GB" dirty="0">
              <a:solidFill>
                <a:srgbClr val="382B1B"/>
              </a:solidFill>
            </a:endParaRPr>
          </a:p>
          <a:p>
            <a:pPr marL="493713" lvl="1" algn="r">
              <a:lnSpc>
                <a:spcPts val="2340"/>
              </a:lnSpc>
              <a:spcBef>
                <a:spcPts val="200"/>
              </a:spcBef>
              <a:buClr>
                <a:srgbClr val="B6D1E1"/>
              </a:buClr>
            </a:pPr>
            <a:r>
              <a:rPr lang="en-GB" b="1" i="1" dirty="0">
                <a:solidFill>
                  <a:srgbClr val="B6D1E1"/>
                </a:solidFill>
              </a:rPr>
              <a:t> “At first, when people didn’t buy, I felt like I wasn’t good enough. But over time, I saw it differently. It’s a stall, not a test of my value. Some days you sell more. Some days you don’t. I stopped taking it personally.</a:t>
            </a:r>
          </a:p>
          <a:p>
            <a:pPr marL="493713" lvl="1" algn="r">
              <a:lnSpc>
                <a:spcPts val="2340"/>
              </a:lnSpc>
              <a:spcBef>
                <a:spcPts val="200"/>
              </a:spcBef>
              <a:buClr>
                <a:srgbClr val="B6D1E1"/>
              </a:buClr>
            </a:pPr>
            <a:r>
              <a:rPr lang="en-GB" dirty="0">
                <a:solidFill>
                  <a:srgbClr val="382B1B"/>
                </a:solidFill>
              </a:rPr>
              <a:t> </a:t>
            </a:r>
            <a:r>
              <a:rPr lang="en-GB" i="1" dirty="0">
                <a:solidFill>
                  <a:srgbClr val="382B1B"/>
                </a:solidFill>
              </a:rPr>
              <a:t>Aisha, street food vendor, France</a:t>
            </a:r>
            <a:endParaRPr lang="en-IE" i="1"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p:txBody>
      </p:sp>
    </p:spTree>
    <p:extLst>
      <p:ext uri="{BB962C8B-B14F-4D97-AF65-F5344CB8AC3E}">
        <p14:creationId xmlns:p14="http://schemas.microsoft.com/office/powerpoint/2010/main" val="297467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dirty="0"/>
              <a:t>8 WAYS TO BOOST YOUR CONFIDENCE IN BUSINESS</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22022" y="1681843"/>
            <a:ext cx="11150891" cy="4548987"/>
          </a:xfrm>
        </p:spPr>
        <p:txBody>
          <a:bodyPr numCol="1"/>
          <a:lstStyle/>
          <a:p>
            <a:pPr lvl="1" indent="-457200" algn="l">
              <a:lnSpc>
                <a:spcPts val="2340"/>
              </a:lnSpc>
              <a:spcBef>
                <a:spcPts val="200"/>
              </a:spcBef>
              <a:buClr>
                <a:srgbClr val="B6D1E1"/>
              </a:buClr>
              <a:buFont typeface="+mj-lt"/>
              <a:buAutoNum type="arabicPeriod" startAt="5"/>
            </a:pPr>
            <a:r>
              <a:rPr lang="en-IE" b="1" dirty="0">
                <a:solidFill>
                  <a:srgbClr val="84BFA4"/>
                </a:solidFill>
              </a:rPr>
              <a:t>Learn to love “No”</a:t>
            </a:r>
          </a:p>
          <a:p>
            <a:pPr marL="493713" lvl="1" algn="l">
              <a:lnSpc>
                <a:spcPts val="2340"/>
              </a:lnSpc>
              <a:spcBef>
                <a:spcPts val="200"/>
              </a:spcBef>
              <a:buClr>
                <a:srgbClr val="B6D1E1"/>
              </a:buClr>
            </a:pPr>
            <a:r>
              <a:rPr lang="en-GB" dirty="0">
                <a:solidFill>
                  <a:srgbClr val="382B1B"/>
                </a:solidFill>
              </a:rPr>
              <a:t>If you're afraid of hearing "no," you’ll find it hard to grow. Every rejection feels personal, especially when your food and culture are on the line. But “no” isn’t the end—it’s part of the process.</a:t>
            </a:r>
          </a:p>
          <a:p>
            <a:pPr marL="493713" lvl="1" algn="l">
              <a:lnSpc>
                <a:spcPts val="2340"/>
              </a:lnSpc>
              <a:spcBef>
                <a:spcPts val="200"/>
              </a:spcBef>
              <a:buClr>
                <a:srgbClr val="B6D1E1"/>
              </a:buClr>
            </a:pPr>
            <a:endParaRPr lang="en-GB" dirty="0">
              <a:solidFill>
                <a:srgbClr val="382B1B"/>
              </a:solidFill>
            </a:endParaRPr>
          </a:p>
          <a:p>
            <a:pPr marL="493713" lvl="1" algn="l">
              <a:lnSpc>
                <a:spcPts val="2340"/>
              </a:lnSpc>
              <a:spcBef>
                <a:spcPts val="200"/>
              </a:spcBef>
              <a:buClr>
                <a:srgbClr val="B6D1E1"/>
              </a:buClr>
            </a:pPr>
            <a:r>
              <a:rPr lang="en-GB" dirty="0">
                <a:solidFill>
                  <a:srgbClr val="382B1B"/>
                </a:solidFill>
              </a:rPr>
              <a:t>Each time someone says no, you learn something: how to improve your pitch, how to explain your food, how to try again with more clarity.</a:t>
            </a:r>
          </a:p>
          <a:p>
            <a:pPr marL="493713" lvl="1" algn="l">
              <a:lnSpc>
                <a:spcPts val="2340"/>
              </a:lnSpc>
              <a:spcBef>
                <a:spcPts val="200"/>
              </a:spcBef>
              <a:buClr>
                <a:srgbClr val="B6D1E1"/>
              </a:buClr>
            </a:pPr>
            <a:endParaRPr lang="en-GB" dirty="0">
              <a:solidFill>
                <a:srgbClr val="382B1B"/>
              </a:solidFill>
            </a:endParaRPr>
          </a:p>
          <a:p>
            <a:pPr marL="493713" lvl="1" algn="r">
              <a:lnSpc>
                <a:spcPts val="2340"/>
              </a:lnSpc>
              <a:spcBef>
                <a:spcPts val="200"/>
              </a:spcBef>
              <a:buClr>
                <a:srgbClr val="B6D1E1"/>
              </a:buClr>
            </a:pPr>
            <a:r>
              <a:rPr lang="en-GB" dirty="0">
                <a:solidFill>
                  <a:srgbClr val="382B1B"/>
                </a:solidFill>
              </a:rPr>
              <a:t> </a:t>
            </a:r>
            <a:r>
              <a:rPr lang="en-GB" b="1" dirty="0">
                <a:solidFill>
                  <a:srgbClr val="B6D1E1"/>
                </a:solidFill>
              </a:rPr>
              <a:t>“At first, I was embarrassed every time someone walked past my stall without buying. But I started asking, ‘What didn’t work today?’ That helped me change my display. The next week, I sold out.”</a:t>
            </a:r>
          </a:p>
          <a:p>
            <a:pPr marL="493713" lvl="1" algn="r">
              <a:lnSpc>
                <a:spcPts val="2340"/>
              </a:lnSpc>
              <a:spcBef>
                <a:spcPts val="200"/>
              </a:spcBef>
              <a:buClr>
                <a:srgbClr val="B6D1E1"/>
              </a:buClr>
            </a:pPr>
            <a:r>
              <a:rPr lang="en-GB" dirty="0">
                <a:solidFill>
                  <a:srgbClr val="382B1B"/>
                </a:solidFill>
              </a:rPr>
              <a:t> </a:t>
            </a:r>
            <a:r>
              <a:rPr lang="en-GB" i="1" dirty="0">
                <a:solidFill>
                  <a:srgbClr val="382B1B"/>
                </a:solidFill>
              </a:rPr>
              <a:t>Eleni, Greek market vendor, Brussels</a:t>
            </a:r>
            <a:endParaRPr lang="en-IE" i="1"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p:txBody>
      </p:sp>
    </p:spTree>
    <p:extLst>
      <p:ext uri="{BB962C8B-B14F-4D97-AF65-F5344CB8AC3E}">
        <p14:creationId xmlns:p14="http://schemas.microsoft.com/office/powerpoint/2010/main" val="99762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AA6E2-A9DE-3E1D-1917-23982F44DC8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C7D5FC4-DA43-9200-F3CA-7F316B1367BB}"/>
              </a:ext>
            </a:extLst>
          </p:cNvPr>
          <p:cNvSpPr>
            <a:spLocks noGrp="1"/>
          </p:cNvSpPr>
          <p:nvPr>
            <p:ph type="body" sz="quarter" idx="27"/>
          </p:nvPr>
        </p:nvSpPr>
        <p:spPr/>
        <p:txBody>
          <a:bodyPr/>
          <a:lstStyle/>
          <a:p>
            <a:r>
              <a:rPr lang="en-GB" dirty="0"/>
              <a:t>8 WAYS TO BOOST YOUR CONFIDENCE IN BUSINESS</a:t>
            </a:r>
          </a:p>
        </p:txBody>
      </p:sp>
      <p:sp>
        <p:nvSpPr>
          <p:cNvPr id="12" name="Text Placeholder 2">
            <a:extLst>
              <a:ext uri="{FF2B5EF4-FFF2-40B4-BE49-F238E27FC236}">
                <a16:creationId xmlns:a16="http://schemas.microsoft.com/office/drawing/2014/main" id="{5CF14234-BD1F-DD05-3382-D9806A743541}"/>
              </a:ext>
            </a:extLst>
          </p:cNvPr>
          <p:cNvSpPr>
            <a:spLocks noGrp="1"/>
          </p:cNvSpPr>
          <p:nvPr>
            <p:ph type="body" sz="quarter" idx="14"/>
          </p:nvPr>
        </p:nvSpPr>
        <p:spPr>
          <a:xfrm>
            <a:off x="226493" y="1270025"/>
            <a:ext cx="11739014" cy="4548987"/>
          </a:xfrm>
        </p:spPr>
        <p:txBody>
          <a:bodyPr numCol="1"/>
          <a:lstStyle/>
          <a:p>
            <a:pPr marL="0" lvl="1" algn="l">
              <a:lnSpc>
                <a:spcPts val="2340"/>
              </a:lnSpc>
              <a:spcBef>
                <a:spcPts val="200"/>
              </a:spcBef>
              <a:buClr>
                <a:srgbClr val="B6D1E1"/>
              </a:buClr>
            </a:pPr>
            <a:r>
              <a:rPr lang="en-IE" b="1" dirty="0">
                <a:solidFill>
                  <a:srgbClr val="84BFA4"/>
                </a:solidFill>
              </a:rPr>
              <a:t>6. </a:t>
            </a:r>
            <a:r>
              <a:rPr lang="en-GB" b="1" dirty="0">
                <a:solidFill>
                  <a:srgbClr val="84BFA4"/>
                </a:solidFill>
              </a:rPr>
              <a:t>Get over your fear of rejection</a:t>
            </a:r>
          </a:p>
          <a:p>
            <a:pPr marL="358775" lvl="1" algn="l">
              <a:lnSpc>
                <a:spcPts val="2340"/>
              </a:lnSpc>
              <a:spcBef>
                <a:spcPts val="200"/>
              </a:spcBef>
              <a:buClr>
                <a:srgbClr val="B6D1E1"/>
              </a:buClr>
            </a:pPr>
            <a:r>
              <a:rPr lang="en-GB" dirty="0">
                <a:solidFill>
                  <a:srgbClr val="382B1B"/>
                </a:solidFill>
              </a:rPr>
              <a:t>Rejection stings. But in business, it’s normal. It’s not always about your food or your worth. Sometimes it’s just timing, budget, or taste. You are still capable, skilled, and deserving, even if someone says no today.</a:t>
            </a:r>
          </a:p>
          <a:p>
            <a:pPr marL="0" lvl="1" algn="r">
              <a:lnSpc>
                <a:spcPts val="2340"/>
              </a:lnSpc>
              <a:spcBef>
                <a:spcPts val="200"/>
              </a:spcBef>
              <a:buClr>
                <a:srgbClr val="B6D1E1"/>
              </a:buClr>
            </a:pPr>
            <a:r>
              <a:rPr lang="en-GB" b="1" dirty="0">
                <a:solidFill>
                  <a:srgbClr val="B6D1E1"/>
                </a:solidFill>
              </a:rPr>
              <a:t> “One café turned me down, and I almost stopped. But a friend reminded me: it was just one ‘no’, it is not the end. The second café said yes. That changed everything.”</a:t>
            </a:r>
          </a:p>
          <a:p>
            <a:pPr marL="0" lvl="1" algn="r">
              <a:lnSpc>
                <a:spcPts val="2340"/>
              </a:lnSpc>
              <a:spcBef>
                <a:spcPts val="200"/>
              </a:spcBef>
              <a:buClr>
                <a:srgbClr val="B6D1E1"/>
              </a:buClr>
            </a:pPr>
            <a:r>
              <a:rPr lang="en-GB" i="1" dirty="0">
                <a:solidFill>
                  <a:srgbClr val="382B1B"/>
                </a:solidFill>
              </a:rPr>
              <a:t>Nadia, Syrian caterer, Paris</a:t>
            </a:r>
          </a:p>
          <a:p>
            <a:pPr marL="0" lvl="1" algn="r">
              <a:lnSpc>
                <a:spcPts val="2340"/>
              </a:lnSpc>
              <a:spcBef>
                <a:spcPts val="200"/>
              </a:spcBef>
              <a:buClr>
                <a:srgbClr val="B6D1E1"/>
              </a:buClr>
            </a:pPr>
            <a:endParaRPr lang="en-GB" i="1" dirty="0">
              <a:solidFill>
                <a:srgbClr val="382B1B"/>
              </a:solidFill>
            </a:endParaRPr>
          </a:p>
          <a:p>
            <a:pPr lvl="1" indent="-457200" algn="l">
              <a:lnSpc>
                <a:spcPts val="2340"/>
              </a:lnSpc>
              <a:spcBef>
                <a:spcPts val="200"/>
              </a:spcBef>
              <a:buClr>
                <a:srgbClr val="B6D1E1"/>
              </a:buClr>
              <a:buFont typeface="+mj-lt"/>
              <a:buAutoNum type="arabicPeriod" startAt="7"/>
            </a:pPr>
            <a:r>
              <a:rPr lang="en-IE" b="1" dirty="0">
                <a:solidFill>
                  <a:srgbClr val="84BFA4"/>
                </a:solidFill>
              </a:rPr>
              <a:t>Play “How would I act….”</a:t>
            </a:r>
          </a:p>
          <a:p>
            <a:pPr marL="358775" lvl="1" algn="l">
              <a:lnSpc>
                <a:spcPts val="2340"/>
              </a:lnSpc>
              <a:spcBef>
                <a:spcPts val="200"/>
              </a:spcBef>
              <a:buClr>
                <a:srgbClr val="B6D1E1"/>
              </a:buClr>
            </a:pPr>
            <a:r>
              <a:rPr lang="en-GB" dirty="0">
                <a:solidFill>
                  <a:srgbClr val="382B1B"/>
                </a:solidFill>
              </a:rPr>
              <a:t>Confidence is often about mindset. Try this: Ask yourself, “How would I act if I believed I could do this?” Then act that way. Try it for one day. Small actions shift how you see yourself—and how others see you too.</a:t>
            </a:r>
          </a:p>
          <a:p>
            <a:pPr marL="358775" lvl="1" indent="-358775" algn="r">
              <a:lnSpc>
                <a:spcPts val="2340"/>
              </a:lnSpc>
              <a:spcBef>
                <a:spcPts val="200"/>
              </a:spcBef>
              <a:buClr>
                <a:srgbClr val="B6D1E1"/>
              </a:buClr>
            </a:pPr>
            <a:r>
              <a:rPr lang="en-GB" b="1" dirty="0">
                <a:solidFill>
                  <a:srgbClr val="B6D1E1"/>
                </a:solidFill>
              </a:rPr>
              <a:t> “I used to feel small at markets, like I didn’t belong. Then I told myself: ‘Pretend you’re confident, even just for today.’ I smiled more. Talked more. And I sold more. Confidence followed action.”</a:t>
            </a:r>
            <a:endParaRPr lang="en-GB" b="1" i="1" dirty="0">
              <a:solidFill>
                <a:srgbClr val="B6D1E1"/>
              </a:solidFill>
            </a:endParaRPr>
          </a:p>
          <a:p>
            <a:pPr marL="358775" lvl="1" indent="-358775" algn="r">
              <a:lnSpc>
                <a:spcPts val="2340"/>
              </a:lnSpc>
              <a:spcBef>
                <a:spcPts val="200"/>
              </a:spcBef>
              <a:buClr>
                <a:srgbClr val="B6D1E1"/>
              </a:buClr>
            </a:pPr>
            <a:r>
              <a:rPr lang="en-GB" i="1" dirty="0">
                <a:solidFill>
                  <a:srgbClr val="382B1B"/>
                </a:solidFill>
              </a:rPr>
              <a:t> Anita, Jamaican food truck owner, Rotterdam</a:t>
            </a:r>
          </a:p>
          <a:p>
            <a:pPr marL="493713" lvl="1" algn="l">
              <a:lnSpc>
                <a:spcPts val="2340"/>
              </a:lnSpc>
              <a:spcBef>
                <a:spcPts val="200"/>
              </a:spcBef>
              <a:buClr>
                <a:srgbClr val="B6D1E1"/>
              </a:buClr>
            </a:pPr>
            <a:endParaRPr lang="en-GB" dirty="0">
              <a:solidFill>
                <a:srgbClr val="382B1B"/>
              </a:solidFill>
            </a:endParaRPr>
          </a:p>
          <a:p>
            <a:pPr marL="493713" lvl="1" algn="l">
              <a:lnSpc>
                <a:spcPts val="2340"/>
              </a:lnSpc>
              <a:spcBef>
                <a:spcPts val="200"/>
              </a:spcBef>
              <a:buClr>
                <a:srgbClr val="B6D1E1"/>
              </a:buClr>
            </a:pPr>
            <a:endParaRPr lang="en-GB" dirty="0">
              <a:solidFill>
                <a:srgbClr val="382B1B"/>
              </a:solidFill>
            </a:endParaRPr>
          </a:p>
          <a:p>
            <a:pPr marL="493713" lvl="1" algn="r">
              <a:lnSpc>
                <a:spcPts val="2340"/>
              </a:lnSpc>
              <a:spcBef>
                <a:spcPts val="200"/>
              </a:spcBef>
              <a:buClr>
                <a:srgbClr val="B6D1E1"/>
              </a:buClr>
            </a:pPr>
            <a:r>
              <a:rPr lang="en-GB" dirty="0">
                <a:solidFill>
                  <a:srgbClr val="382B1B"/>
                </a:solidFill>
              </a:rPr>
              <a:t> </a:t>
            </a: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p:txBody>
      </p:sp>
    </p:spTree>
    <p:extLst>
      <p:ext uri="{BB962C8B-B14F-4D97-AF65-F5344CB8AC3E}">
        <p14:creationId xmlns:p14="http://schemas.microsoft.com/office/powerpoint/2010/main" val="1556357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dirty="0"/>
              <a:t>8 WAYS TO BOOST YOUR CONFIDENCE IN BUSINESS</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533400" y="1429595"/>
            <a:ext cx="11150891" cy="4548987"/>
          </a:xfrm>
        </p:spPr>
        <p:txBody>
          <a:bodyPr numCol="1"/>
          <a:lstStyle/>
          <a:p>
            <a:pPr marL="493713" lvl="1" algn="l">
              <a:lnSpc>
                <a:spcPts val="2340"/>
              </a:lnSpc>
              <a:spcBef>
                <a:spcPts val="200"/>
              </a:spcBef>
              <a:buClr>
                <a:srgbClr val="B6D1E1"/>
              </a:buClr>
            </a:pPr>
            <a:endParaRPr lang="en-IE" dirty="0">
              <a:solidFill>
                <a:srgbClr val="382B1B"/>
              </a:solidFill>
            </a:endParaRPr>
          </a:p>
          <a:p>
            <a:pPr lvl="1" indent="-457200" algn="l">
              <a:lnSpc>
                <a:spcPts val="2340"/>
              </a:lnSpc>
              <a:spcBef>
                <a:spcPts val="200"/>
              </a:spcBef>
              <a:buClr>
                <a:srgbClr val="B6D1E1"/>
              </a:buClr>
              <a:buFont typeface="+mj-lt"/>
              <a:buAutoNum type="arabicPeriod" startAt="8"/>
            </a:pPr>
            <a:r>
              <a:rPr lang="en-IE" b="1" dirty="0">
                <a:solidFill>
                  <a:srgbClr val="84BFA4"/>
                </a:solidFill>
              </a:rPr>
              <a:t>Practice</a:t>
            </a:r>
          </a:p>
          <a:p>
            <a:pPr marL="493713" lvl="1" algn="l">
              <a:lnSpc>
                <a:spcPts val="2340"/>
              </a:lnSpc>
              <a:spcBef>
                <a:spcPts val="200"/>
              </a:spcBef>
              <a:buClr>
                <a:srgbClr val="B6D1E1"/>
              </a:buClr>
            </a:pPr>
            <a:r>
              <a:rPr lang="en-GB" dirty="0">
                <a:solidFill>
                  <a:srgbClr val="382B1B"/>
                </a:solidFill>
              </a:rPr>
              <a:t>Confidence isn’t a gift. It is a skill. You build it by using it. Start small: post your menu, talk to a stranger at a market, share your food story online. Every act of courage counts. Ask yourself daily: </a:t>
            </a:r>
          </a:p>
          <a:p>
            <a:pPr marL="493713" lvl="1" algn="l">
              <a:lnSpc>
                <a:spcPts val="2340"/>
              </a:lnSpc>
              <a:spcBef>
                <a:spcPts val="200"/>
              </a:spcBef>
              <a:buClr>
                <a:srgbClr val="B6D1E1"/>
              </a:buClr>
            </a:pPr>
            <a:endParaRPr lang="en-GB" dirty="0">
              <a:solidFill>
                <a:srgbClr val="382B1B"/>
              </a:solidFill>
            </a:endParaRPr>
          </a:p>
          <a:p>
            <a:pPr marL="493713" lvl="1">
              <a:lnSpc>
                <a:spcPts val="2340"/>
              </a:lnSpc>
              <a:spcBef>
                <a:spcPts val="200"/>
              </a:spcBef>
              <a:buClr>
                <a:srgbClr val="B6D1E1"/>
              </a:buClr>
            </a:pPr>
            <a:r>
              <a:rPr lang="en-GB" b="1" dirty="0">
                <a:solidFill>
                  <a:srgbClr val="382B1B"/>
                </a:solidFill>
              </a:rPr>
              <a:t>“How can I practise confidence today?” </a:t>
            </a:r>
          </a:p>
          <a:p>
            <a:pPr marL="493713" lvl="1" algn="l">
              <a:lnSpc>
                <a:spcPts val="2340"/>
              </a:lnSpc>
              <a:spcBef>
                <a:spcPts val="200"/>
              </a:spcBef>
              <a:buClr>
                <a:srgbClr val="B6D1E1"/>
              </a:buClr>
            </a:pPr>
            <a:endParaRPr lang="en-GB" dirty="0">
              <a:solidFill>
                <a:srgbClr val="382B1B"/>
              </a:solidFill>
            </a:endParaRPr>
          </a:p>
          <a:p>
            <a:pPr marL="493713" lvl="1" algn="r">
              <a:lnSpc>
                <a:spcPts val="2340"/>
              </a:lnSpc>
              <a:spcBef>
                <a:spcPts val="200"/>
              </a:spcBef>
              <a:buClr>
                <a:srgbClr val="B6D1E1"/>
              </a:buClr>
            </a:pPr>
            <a:r>
              <a:rPr lang="en-GB" b="1" dirty="0">
                <a:solidFill>
                  <a:srgbClr val="B6D1E1"/>
                </a:solidFill>
              </a:rPr>
              <a:t>I challenged myself to introduce my food to one new person every week. At first, I was nervous. But now it’s routine. I believe in my food because I kept showing up.” </a:t>
            </a:r>
            <a:r>
              <a:rPr lang="en-GB" i="1" dirty="0">
                <a:solidFill>
                  <a:srgbClr val="382B1B"/>
                </a:solidFill>
              </a:rPr>
              <a:t>Leila, Moroccan home cook, Milan</a:t>
            </a:r>
            <a:endParaRPr lang="en-IE" i="1"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p:txBody>
      </p:sp>
    </p:spTree>
    <p:extLst>
      <p:ext uri="{BB962C8B-B14F-4D97-AF65-F5344CB8AC3E}">
        <p14:creationId xmlns:p14="http://schemas.microsoft.com/office/powerpoint/2010/main" val="72314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GB" dirty="0"/>
              <a:t>CONFIDENCE, A KEY INGREDIENT  </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686044" y="1664821"/>
            <a:ext cx="5178716" cy="4287730"/>
          </a:xfrm>
        </p:spPr>
        <p:txBody>
          <a:bodyPr numCol="1"/>
          <a:lstStyle/>
          <a:p>
            <a:pPr marL="0" lvl="1" algn="l">
              <a:lnSpc>
                <a:spcPts val="2340"/>
              </a:lnSpc>
              <a:spcBef>
                <a:spcPts val="200"/>
              </a:spcBef>
              <a:buClr>
                <a:srgbClr val="B6D1E1"/>
              </a:buClr>
            </a:pPr>
            <a:r>
              <a:rPr lang="en-IE" dirty="0">
                <a:solidFill>
                  <a:srgbClr val="382B1B"/>
                </a:solidFill>
              </a:rPr>
              <a:t>Confidence is just as, if not more, important in life than competence.</a:t>
            </a: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r>
              <a:rPr lang="en-IE" dirty="0">
                <a:solidFill>
                  <a:srgbClr val="382B1B"/>
                </a:solidFill>
              </a:rPr>
              <a:t> Being an entrepreneur takes an incredible amount of confidence for things you probably would never expect. </a:t>
            </a: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r>
              <a:rPr lang="en-IE" dirty="0">
                <a:solidFill>
                  <a:srgbClr val="382B1B"/>
                </a:solidFill>
              </a:rPr>
              <a:t>In this video, Erin  discusses 5 unexpected situations you need confidence for in entrepreneurship, and share a recent personal experience that truly put her confidence to the test. 	</a:t>
            </a:r>
          </a:p>
          <a:p>
            <a:pPr marL="0" lvl="1" algn="l">
              <a:lnSpc>
                <a:spcPts val="2340"/>
              </a:lnSpc>
              <a:spcBef>
                <a:spcPts val="200"/>
              </a:spcBef>
              <a:buClr>
                <a:srgbClr val="B6D1E1"/>
              </a:buClr>
            </a:pPr>
            <a:endParaRPr lang="en-IE" dirty="0">
              <a:solidFill>
                <a:srgbClr val="382B1B"/>
              </a:solidFill>
            </a:endParaRPr>
          </a:p>
        </p:txBody>
      </p:sp>
      <p:grpSp>
        <p:nvGrpSpPr>
          <p:cNvPr id="2" name="Group 1">
            <a:extLst>
              <a:ext uri="{FF2B5EF4-FFF2-40B4-BE49-F238E27FC236}">
                <a16:creationId xmlns:a16="http://schemas.microsoft.com/office/drawing/2014/main" id="{581540C7-7F33-AB64-112E-A47177E0C493}"/>
              </a:ext>
            </a:extLst>
          </p:cNvPr>
          <p:cNvGrpSpPr/>
          <p:nvPr/>
        </p:nvGrpSpPr>
        <p:grpSpPr>
          <a:xfrm>
            <a:off x="6510347" y="842193"/>
            <a:ext cx="5681653" cy="4752164"/>
            <a:chOff x="4308293" y="667658"/>
            <a:chExt cx="6811123" cy="5696857"/>
          </a:xfrm>
        </p:grpSpPr>
        <p:pic>
          <p:nvPicPr>
            <p:cNvPr id="3" name="Picture 2">
              <a:extLst>
                <a:ext uri="{FF2B5EF4-FFF2-40B4-BE49-F238E27FC236}">
                  <a16:creationId xmlns:a16="http://schemas.microsoft.com/office/drawing/2014/main" id="{7541E448-3D47-E904-D687-E08EB8651B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4" name="Rectangle 3">
              <a:extLst>
                <a:ext uri="{FF2B5EF4-FFF2-40B4-BE49-F238E27FC236}">
                  <a16:creationId xmlns:a16="http://schemas.microsoft.com/office/drawing/2014/main" id="{3A98CFB5-650E-75AA-EA9C-816C14C66526}"/>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2E5E6F7E-7F47-2356-25FD-14E14ADE2575}"/>
              </a:ext>
            </a:extLst>
          </p:cNvPr>
          <p:cNvSpPr txBox="1"/>
          <p:nvPr/>
        </p:nvSpPr>
        <p:spPr>
          <a:xfrm>
            <a:off x="6621517" y="5375814"/>
            <a:ext cx="5570483" cy="1139286"/>
          </a:xfrm>
          <a:prstGeom prst="rect">
            <a:avLst/>
          </a:prstGeom>
          <a:noFill/>
        </p:spPr>
        <p:txBody>
          <a:bodyPr wrap="square">
            <a:spAutoFit/>
          </a:bodyPr>
          <a:lstStyle/>
          <a:p>
            <a:pPr algn="ctr">
              <a:lnSpc>
                <a:spcPts val="2740"/>
              </a:lnSpc>
            </a:pPr>
            <a:r>
              <a:rPr lang="en-GB" sz="2800" b="1" i="0" u="none" strike="noStrike" dirty="0">
                <a:solidFill>
                  <a:srgbClr val="94C7B0"/>
                </a:solidFill>
                <a:effectLst/>
                <a:latin typeface="Calibri" panose="020F0502020204030204" pitchFamily="34" charset="0"/>
                <a:cs typeface="Calibri" panose="020F0502020204030204" pitchFamily="34" charset="0"/>
              </a:rPr>
              <a:t>Challenges I Face Being a Young, Black, Woman Business-Owner</a:t>
            </a:r>
          </a:p>
          <a:p>
            <a:pPr algn="ctr">
              <a:lnSpc>
                <a:spcPts val="2740"/>
              </a:lnSpc>
            </a:pPr>
            <a:endParaRPr lang="en-GB" sz="2800" b="1" i="0" dirty="0">
              <a:solidFill>
                <a:srgbClr val="94C7B0"/>
              </a:solidFill>
              <a:effectLst/>
              <a:latin typeface="Calibri" panose="020F0502020204030204" pitchFamily="34" charset="0"/>
              <a:cs typeface="Calibri" panose="020F0502020204030204" pitchFamily="34" charset="0"/>
            </a:endParaRPr>
          </a:p>
        </p:txBody>
      </p:sp>
      <p:pic>
        <p:nvPicPr>
          <p:cNvPr id="6" name="Online Media 3" title="CONFIDENCE IN ENTREPRENEURSHIP | Challenges I Face Being a Young, Black, Woman Business-Owner">
            <a:hlinkClick r:id="" action="ppaction://media"/>
            <a:extLst>
              <a:ext uri="{FF2B5EF4-FFF2-40B4-BE49-F238E27FC236}">
                <a16:creationId xmlns:a16="http://schemas.microsoft.com/office/drawing/2014/main" id="{607D8401-AB28-83A6-05AA-EC357DBB5C2A}"/>
              </a:ext>
            </a:extLst>
          </p:cNvPr>
          <p:cNvPicPr>
            <a:picLocks noRot="1" noChangeAspect="1"/>
          </p:cNvPicPr>
          <p:nvPr>
            <a:videoFile r:link="rId1"/>
          </p:nvPr>
        </p:nvPicPr>
        <p:blipFill rotWithShape="1">
          <a:blip r:embed="rId4"/>
          <a:srcRect l="5443" r="5443"/>
          <a:stretch/>
        </p:blipFill>
        <p:spPr>
          <a:xfrm>
            <a:off x="7401070" y="1175354"/>
            <a:ext cx="4790930" cy="3037549"/>
          </a:xfrm>
          <a:prstGeom prst="rect">
            <a:avLst/>
          </a:prstGeom>
        </p:spPr>
      </p:pic>
      <p:grpSp>
        <p:nvGrpSpPr>
          <p:cNvPr id="8" name="Group 7">
            <a:extLst>
              <a:ext uri="{FF2B5EF4-FFF2-40B4-BE49-F238E27FC236}">
                <a16:creationId xmlns:a16="http://schemas.microsoft.com/office/drawing/2014/main" id="{3BDFD46A-D5AD-9D6F-0440-E7F2DC408863}"/>
              </a:ext>
            </a:extLst>
          </p:cNvPr>
          <p:cNvGrpSpPr/>
          <p:nvPr/>
        </p:nvGrpSpPr>
        <p:grpSpPr>
          <a:xfrm rot="584197">
            <a:off x="6150686" y="1884204"/>
            <a:ext cx="1686910" cy="1686910"/>
            <a:chOff x="4240924" y="3373820"/>
            <a:chExt cx="1686910" cy="1686910"/>
          </a:xfrm>
        </p:grpSpPr>
        <p:sp>
          <p:nvSpPr>
            <p:cNvPr id="9" name="Oval 8">
              <a:extLst>
                <a:ext uri="{FF2B5EF4-FFF2-40B4-BE49-F238E27FC236}">
                  <a16:creationId xmlns:a16="http://schemas.microsoft.com/office/drawing/2014/main" id="{1C94396E-C08B-0AD6-7D1F-C470DDE3AEB0}"/>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457F0D6-EBDA-3FAA-0E93-7CF6E50C5B74}"/>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Click to </a:t>
              </a:r>
              <a:r>
                <a:rPr lang="en-GB" sz="3000" b="0" i="0" u="none" strike="noStrike" dirty="0">
                  <a:solidFill>
                    <a:schemeClr val="bg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View</a:t>
              </a:r>
              <a:endParaRPr lang="en-GB" sz="3000" b="0" i="0" dirty="0">
                <a:solidFill>
                  <a:schemeClr val="bg1"/>
                </a:solidFill>
                <a:effectLst/>
                <a:latin typeface="Calibri" panose="020F0502020204030204" pitchFamily="34" charset="0"/>
                <a:cs typeface="Calibri" panose="020F0502020204030204" pitchFamily="34" charset="0"/>
              </a:endParaRPr>
            </a:p>
          </p:txBody>
        </p:sp>
      </p:grpSp>
      <p:sp>
        <p:nvSpPr>
          <p:cNvPr id="13" name="TextBox 12">
            <a:extLst>
              <a:ext uri="{FF2B5EF4-FFF2-40B4-BE49-F238E27FC236}">
                <a16:creationId xmlns:a16="http://schemas.microsoft.com/office/drawing/2014/main" id="{8C81D915-E58A-C6AD-0F49-F0C43C3BFF87}"/>
              </a:ext>
            </a:extLst>
          </p:cNvPr>
          <p:cNvSpPr txBox="1"/>
          <p:nvPr/>
        </p:nvSpPr>
        <p:spPr>
          <a:xfrm>
            <a:off x="2036905" y="6031314"/>
            <a:ext cx="11330676" cy="369332"/>
          </a:xfrm>
          <a:prstGeom prst="rect">
            <a:avLst/>
          </a:prstGeom>
          <a:noFill/>
        </p:spPr>
        <p:txBody>
          <a:bodyPr wrap="square">
            <a:spAutoFit/>
          </a:bodyPr>
          <a:lstStyle/>
          <a:p>
            <a:r>
              <a:rPr lang="en-GB" dirty="0">
                <a:hlinkClick r:id="rId6"/>
              </a:rPr>
              <a:t>CONFIDENCE IN ENTREPRENEURSHIP | Challenges I Face Being a Young, Black, Woman Business-Owner</a:t>
            </a:r>
            <a:endParaRPr lang="en-IE" dirty="0"/>
          </a:p>
        </p:txBody>
      </p:sp>
    </p:spTree>
    <p:extLst>
      <p:ext uri="{BB962C8B-B14F-4D97-AF65-F5344CB8AC3E}">
        <p14:creationId xmlns:p14="http://schemas.microsoft.com/office/powerpoint/2010/main" val="278270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2623930"/>
            <a:ext cx="6277892" cy="3172713"/>
          </a:xfrm>
        </p:spPr>
        <p:txBody>
          <a:bodyPr>
            <a:normAutofit/>
          </a:bodyPr>
          <a:lstStyle/>
          <a:p>
            <a:r>
              <a:rPr lang="bs-Latn-BA" dirty="0"/>
              <a:t>TAKING RISKS</a:t>
            </a:r>
            <a:endParaRPr lang="en-GB" dirty="0"/>
          </a:p>
        </p:txBody>
      </p:sp>
    </p:spTree>
    <p:extLst>
      <p:ext uri="{BB962C8B-B14F-4D97-AF65-F5344CB8AC3E}">
        <p14:creationId xmlns:p14="http://schemas.microsoft.com/office/powerpoint/2010/main" val="266113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bs-Latn-BA" dirty="0"/>
              <a:t>TAKING RISKS VS. BEING RISKY</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543050"/>
            <a:ext cx="10474088" cy="4672013"/>
          </a:xfrm>
        </p:spPr>
        <p:txBody>
          <a:bodyPr/>
          <a:lstStyle/>
          <a:p>
            <a:pPr>
              <a:buClr>
                <a:srgbClr val="B6D1E1"/>
              </a:buClr>
            </a:pPr>
            <a:r>
              <a:rPr lang="en-US" dirty="0"/>
              <a:t>It’s important to understand the difference between taking risks and being risky.</a:t>
            </a:r>
          </a:p>
          <a:p>
            <a:pPr>
              <a:buClr>
                <a:srgbClr val="B6D1E1"/>
              </a:buClr>
            </a:pPr>
            <a:endParaRPr lang="en-US" dirty="0"/>
          </a:p>
          <a:p>
            <a:pPr marL="342900" indent="-342900">
              <a:buClr>
                <a:srgbClr val="B6D1E1"/>
              </a:buClr>
              <a:buFont typeface="Arial" panose="020B0604020202020204" pitchFamily="34" charset="0"/>
              <a:buChar char="•"/>
            </a:pPr>
            <a:r>
              <a:rPr lang="en-US" dirty="0"/>
              <a:t>Taking risks is a regular part of our lives. We take on certain risks daily in order to enjoy valuable rewards. Most of us have learned to solve this risk vs. reward equation quickly in our heads, and failure rates are low.</a:t>
            </a:r>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r>
              <a:rPr lang="en-US" dirty="0"/>
              <a:t>Being risky, on the other hand, is a </a:t>
            </a:r>
            <a:r>
              <a:rPr lang="en-US" dirty="0" err="1"/>
              <a:t>behaviour</a:t>
            </a:r>
            <a:r>
              <a:rPr lang="en-US" dirty="0"/>
              <a:t> trait which is </a:t>
            </a:r>
            <a:r>
              <a:rPr lang="en-US" dirty="0" err="1"/>
              <a:t>characterised</a:t>
            </a:r>
            <a:r>
              <a:rPr lang="en-US" dirty="0"/>
              <a:t> by doing careless actions. It involves much higher failure rates and more serious consequences.</a:t>
            </a:r>
          </a:p>
          <a:p>
            <a:pPr marL="342900" indent="-342900">
              <a:buClr>
                <a:srgbClr val="B6D1E1"/>
              </a:buClr>
              <a:buFont typeface="Arial" panose="020B0604020202020204" pitchFamily="34" charset="0"/>
              <a:buChar char="•"/>
            </a:pPr>
            <a:endParaRPr lang="en-US" dirty="0"/>
          </a:p>
          <a:p>
            <a:pPr>
              <a:buClr>
                <a:srgbClr val="B6D1E1"/>
              </a:buClr>
            </a:pPr>
            <a:r>
              <a:rPr lang="en-US" dirty="0"/>
              <a:t>As an woman entrepreneur, you will often be faced with difficult decisions. To help you in these situations, here is an effective three-step process for calculating risk vs. reward.</a:t>
            </a:r>
          </a:p>
          <a:p>
            <a:pPr>
              <a:buClr>
                <a:srgbClr val="B6D1E1"/>
              </a:buClr>
            </a:pPr>
            <a:endParaRPr lang="en-US" dirty="0"/>
          </a:p>
          <a:p>
            <a:pPr marL="342900" indent="-342900">
              <a:buClr>
                <a:srgbClr val="B6D1E1"/>
              </a:buClr>
              <a:buFont typeface="Arial" panose="020B0604020202020204" pitchFamily="34" charset="0"/>
              <a:buChar char="•"/>
            </a:pPr>
            <a:endParaRPr lang="en-US" dirty="0"/>
          </a:p>
          <a:p>
            <a:pPr>
              <a:buClr>
                <a:srgbClr val="B6D1E1"/>
              </a:buClr>
            </a:pPr>
            <a:endParaRPr lang="en-US" dirty="0"/>
          </a:p>
        </p:txBody>
      </p:sp>
    </p:spTree>
    <p:extLst>
      <p:ext uri="{BB962C8B-B14F-4D97-AF65-F5344CB8AC3E}">
        <p14:creationId xmlns:p14="http://schemas.microsoft.com/office/powerpoint/2010/main" val="35120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bs-Latn-BA" dirty="0"/>
              <a:t>CALCULATING RISKS IN 3 STEPS</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429344" y="1221039"/>
            <a:ext cx="11483081" cy="4729163"/>
          </a:xfrm>
        </p:spPr>
        <p:txBody>
          <a:bodyPr/>
          <a:lstStyle/>
          <a:p>
            <a:pPr>
              <a:buClr>
                <a:srgbClr val="B6D1E1"/>
              </a:buClr>
            </a:pPr>
            <a:endParaRPr lang="en-US" dirty="0"/>
          </a:p>
          <a:p>
            <a:pPr marL="457200" indent="-457200">
              <a:buClr>
                <a:srgbClr val="B6D1E1"/>
              </a:buClr>
              <a:buFont typeface="+mj-lt"/>
              <a:buAutoNum type="arabicPeriod"/>
            </a:pPr>
            <a:r>
              <a:rPr lang="en-US" b="1" dirty="0">
                <a:solidFill>
                  <a:srgbClr val="84BFA4"/>
                </a:solidFill>
              </a:rPr>
              <a:t>Remove the fear of failure</a:t>
            </a:r>
          </a:p>
          <a:p>
            <a:pPr marL="407988">
              <a:buClr>
                <a:srgbClr val="B6D1E1"/>
              </a:buClr>
            </a:pPr>
            <a:r>
              <a:rPr lang="en-US" dirty="0"/>
              <a:t>We often let fear of failure hold us back. It is the number one reason why most people avoid risk, and therefore never end up making the necessary decisions. </a:t>
            </a:r>
          </a:p>
          <a:p>
            <a:pPr marL="407988">
              <a:buClr>
                <a:srgbClr val="B6D1E1"/>
              </a:buClr>
            </a:pPr>
            <a:r>
              <a:rPr lang="en-US" dirty="0"/>
              <a:t>You need to examine the cost of not taking a risk. Can you afford it?</a:t>
            </a:r>
          </a:p>
          <a:p>
            <a:pPr>
              <a:buClr>
                <a:srgbClr val="B6D1E1"/>
              </a:buClr>
            </a:pPr>
            <a:endParaRPr lang="en-US" dirty="0"/>
          </a:p>
          <a:p>
            <a:pPr marL="457200" indent="-457200">
              <a:buClr>
                <a:srgbClr val="B6D1E1"/>
              </a:buClr>
              <a:buFont typeface="+mj-lt"/>
              <a:buAutoNum type="arabicPeriod" startAt="2"/>
            </a:pPr>
            <a:r>
              <a:rPr lang="en-US" b="1" dirty="0">
                <a:solidFill>
                  <a:srgbClr val="84BFA4"/>
                </a:solidFill>
              </a:rPr>
              <a:t>Do your sums</a:t>
            </a:r>
          </a:p>
          <a:p>
            <a:pPr marL="407988">
              <a:buClr>
                <a:srgbClr val="B6D1E1"/>
              </a:buClr>
            </a:pPr>
            <a:r>
              <a:rPr lang="en-US" dirty="0"/>
              <a:t>When weighing on risk vs. reward, you need to do the sums, literally. </a:t>
            </a:r>
          </a:p>
          <a:p>
            <a:pPr marL="407988">
              <a:buClr>
                <a:srgbClr val="B6D1E1"/>
              </a:buClr>
            </a:pPr>
            <a:r>
              <a:rPr lang="en-US" dirty="0"/>
              <a:t>Look at all the ways you can fail and what it will cost you. Then, consider how you can push the boundaries just enough to make some mistakes and learn quickly. From there, adjust your way and go.  Along the way, some decisions will be wrong, but you’ll get comfortable with that. Be open to adjusting to get back on track.</a:t>
            </a:r>
          </a:p>
          <a:p>
            <a:pPr marL="407988">
              <a:buClr>
                <a:srgbClr val="B6D1E1"/>
              </a:buClr>
            </a:pPr>
            <a:endParaRPr lang="en-US" dirty="0"/>
          </a:p>
          <a:p>
            <a:pPr marL="457200" indent="-457200">
              <a:buClr>
                <a:srgbClr val="B6D1E1"/>
              </a:buClr>
              <a:buFont typeface="+mj-lt"/>
              <a:buAutoNum type="arabicPeriod" startAt="3"/>
            </a:pPr>
            <a:r>
              <a:rPr lang="en-US" b="1" dirty="0">
                <a:solidFill>
                  <a:srgbClr val="84BFA4"/>
                </a:solidFill>
              </a:rPr>
              <a:t>Let others challenge you</a:t>
            </a:r>
          </a:p>
          <a:p>
            <a:pPr marL="407988">
              <a:buClr>
                <a:srgbClr val="B6D1E1"/>
              </a:buClr>
            </a:pPr>
            <a:r>
              <a:rPr lang="en-US" dirty="0"/>
              <a:t>For entrepreneurs, the higher the risk, the more homework there is to do. You can ask others in your network to create a list of the reasons why something won’t work. This will help you define the risks more clearly.</a:t>
            </a:r>
          </a:p>
          <a:p>
            <a:pPr marL="407988">
              <a:buClr>
                <a:srgbClr val="B6D1E1"/>
              </a:buClr>
            </a:pPr>
            <a:endParaRPr lang="en-US" dirty="0"/>
          </a:p>
          <a:p>
            <a:pPr marL="407988">
              <a:buClr>
                <a:srgbClr val="B6D1E1"/>
              </a:buClr>
            </a:pPr>
            <a:endParaRPr lang="en-US" dirty="0"/>
          </a:p>
          <a:p>
            <a:pPr>
              <a:buClr>
                <a:srgbClr val="B6D1E1"/>
              </a:buClr>
            </a:pPr>
            <a:endParaRPr lang="en-US" dirty="0"/>
          </a:p>
          <a:p>
            <a:pPr marL="407988">
              <a:buClr>
                <a:srgbClr val="B6D1E1"/>
              </a:buClr>
            </a:pPr>
            <a:endParaRPr lang="en-US" dirty="0"/>
          </a:p>
          <a:p>
            <a:pPr>
              <a:buClr>
                <a:srgbClr val="B6D1E1"/>
              </a:buClr>
            </a:pPr>
            <a:endParaRPr lang="en-US" dirty="0"/>
          </a:p>
        </p:txBody>
      </p:sp>
      <p:sp>
        <p:nvSpPr>
          <p:cNvPr id="2" name="Rectangle 1">
            <a:extLst>
              <a:ext uri="{FF2B5EF4-FFF2-40B4-BE49-F238E27FC236}">
                <a16:creationId xmlns:a16="http://schemas.microsoft.com/office/drawing/2014/main" id="{8ECA5374-41AA-DF46-58AF-9A307F6BA1EB}"/>
              </a:ext>
            </a:extLst>
          </p:cNvPr>
          <p:cNvSpPr/>
          <p:nvPr/>
        </p:nvSpPr>
        <p:spPr>
          <a:xfrm>
            <a:off x="869494" y="6386915"/>
            <a:ext cx="6684136" cy="319446"/>
          </a:xfrm>
          <a:prstGeom prst="rect">
            <a:avLst/>
          </a:prstGeom>
        </p:spPr>
        <p:txBody>
          <a:bodyPr wrap="square">
            <a:spAutoFit/>
          </a:bodyPr>
          <a:lstStyle/>
          <a:p>
            <a:pPr>
              <a:lnSpc>
                <a:spcPct val="80000"/>
              </a:lnSpc>
            </a:pPr>
            <a:r>
              <a:rPr lang="en-IE" sz="1000" b="1" dirty="0">
                <a:solidFill>
                  <a:srgbClr val="382B1B"/>
                </a:solidFill>
              </a:rPr>
              <a:t>Source: </a:t>
            </a:r>
            <a:r>
              <a:rPr lang="en-IE" sz="1000" b="1" dirty="0">
                <a:solidFill>
                  <a:srgbClr val="382B1B"/>
                </a:solidFill>
                <a:hlinkClick r:id="rId2">
                  <a:extLst>
                    <a:ext uri="{A12FA001-AC4F-418D-AE19-62706E023703}">
                      <ahyp:hlinkClr xmlns:ahyp="http://schemas.microsoft.com/office/drawing/2018/hyperlinkcolor" val="tx"/>
                    </a:ext>
                  </a:extLst>
                </a:hlinkClick>
              </a:rPr>
              <a:t>https://www.forbes.com/sites/brockblake/2019/04/23/3-steps-to-take-more-calculated-risks-as-an-entrepreneur/</a:t>
            </a:r>
            <a:r>
              <a:rPr lang="bs-Latn-BA" b="1" dirty="0">
                <a:solidFill>
                  <a:srgbClr val="382B1B"/>
                </a:solidFill>
              </a:rPr>
              <a:t> </a:t>
            </a:r>
            <a:endParaRPr lang="en-IE" b="1" dirty="0">
              <a:solidFill>
                <a:srgbClr val="382B1B"/>
              </a:solidFill>
            </a:endParaRPr>
          </a:p>
        </p:txBody>
      </p:sp>
    </p:spTree>
    <p:extLst>
      <p:ext uri="{BB962C8B-B14F-4D97-AF65-F5344CB8AC3E}">
        <p14:creationId xmlns:p14="http://schemas.microsoft.com/office/powerpoint/2010/main" val="2986511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043001" y="1720482"/>
            <a:ext cx="700387" cy="340283"/>
          </a:xfrm>
        </p:spPr>
        <p:txBody>
          <a:bodyPr/>
          <a:lstStyle/>
          <a:p>
            <a:pPr algn="l"/>
            <a:r>
              <a:rPr lang="en-US" dirty="0"/>
              <a:t>01</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683226" y="1733395"/>
            <a:ext cx="9252000" cy="340283"/>
          </a:xfrm>
        </p:spPr>
        <p:txBody>
          <a:bodyPr/>
          <a:lstStyle/>
          <a:p>
            <a:pPr>
              <a:tabLst>
                <a:tab pos="8577263" algn="l"/>
              </a:tabLst>
            </a:pPr>
            <a:r>
              <a:rPr lang="en-GB" sz="2400" b="0" i="0" dirty="0">
                <a:solidFill>
                  <a:srgbClr val="382B1B"/>
                </a:solidFill>
                <a:effectLst/>
              </a:rPr>
              <a:t>Entrepreneurship isn’t </a:t>
            </a:r>
            <a:r>
              <a:rPr lang="en-GB" sz="2400" b="0" i="0">
                <a:solidFill>
                  <a:srgbClr val="382B1B"/>
                </a:solidFill>
                <a:effectLst/>
              </a:rPr>
              <a:t>a job</a:t>
            </a:r>
            <a:r>
              <a:rPr lang="en-GB" sz="2400" b="0" i="0" dirty="0">
                <a:solidFill>
                  <a:srgbClr val="382B1B"/>
                </a:solidFill>
                <a:effectLst/>
              </a:rPr>
              <a:t>	</a:t>
            </a:r>
            <a:endParaRPr lang="en-US" dirty="0"/>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043001" y="2235123"/>
            <a:ext cx="700387" cy="340283"/>
          </a:xfrm>
        </p:spPr>
        <p:txBody>
          <a:bodyPr/>
          <a:lstStyle/>
          <a:p>
            <a:pPr algn="l"/>
            <a:r>
              <a:rPr lang="en-US" dirty="0"/>
              <a:t>02</a:t>
            </a:r>
          </a:p>
        </p:txBody>
      </p:sp>
      <p:sp>
        <p:nvSpPr>
          <p:cNvPr id="13" name="Text Placeholder 12">
            <a:extLst>
              <a:ext uri="{FF2B5EF4-FFF2-40B4-BE49-F238E27FC236}">
                <a16:creationId xmlns:a16="http://schemas.microsoft.com/office/drawing/2014/main" id="{35550EAD-CDE7-A049-A8A1-223466EF4C8D}"/>
              </a:ext>
            </a:extLst>
          </p:cNvPr>
          <p:cNvSpPr>
            <a:spLocks noGrp="1"/>
          </p:cNvSpPr>
          <p:nvPr>
            <p:ph type="body" sz="quarter" idx="34"/>
          </p:nvPr>
        </p:nvSpPr>
        <p:spPr>
          <a:xfrm>
            <a:off x="1683226" y="2248817"/>
            <a:ext cx="9252000" cy="340283"/>
          </a:xfrm>
        </p:spPr>
        <p:txBody>
          <a:bodyPr/>
          <a:lstStyle/>
          <a:p>
            <a:pPr>
              <a:tabLst>
                <a:tab pos="8577263" algn="l"/>
              </a:tabLst>
            </a:pPr>
            <a:r>
              <a:rPr lang="en-GB" sz="2400" dirty="0">
                <a:solidFill>
                  <a:srgbClr val="382B1B"/>
                </a:solidFill>
              </a:rPr>
              <a:t>8 ways to boost your confidence in business	</a:t>
            </a:r>
            <a:endParaRPr lang="en-US" dirty="0"/>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1043001" y="3264405"/>
            <a:ext cx="700387" cy="340283"/>
          </a:xfrm>
        </p:spPr>
        <p:txBody>
          <a:bodyPr/>
          <a:lstStyle/>
          <a:p>
            <a:pPr algn="l"/>
            <a:r>
              <a:rPr lang="en-US" dirty="0"/>
              <a:t>04</a:t>
            </a:r>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683226" y="3279661"/>
            <a:ext cx="9829736" cy="335595"/>
          </a:xfrm>
        </p:spPr>
        <p:txBody>
          <a:bodyPr/>
          <a:lstStyle/>
          <a:p>
            <a:pPr>
              <a:tabLst>
                <a:tab pos="8577263" algn="l"/>
              </a:tabLst>
            </a:pPr>
            <a:r>
              <a:rPr lang="en-GB" sz="2400" b="0" i="0" dirty="0">
                <a:solidFill>
                  <a:srgbClr val="382B1B"/>
                </a:solidFill>
                <a:effectLst/>
              </a:rPr>
              <a:t>Building Resilience 		</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en-US" dirty="0"/>
              <a:t>Contents</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1043001" y="2749764"/>
            <a:ext cx="700387" cy="340283"/>
          </a:xfrm>
        </p:spPr>
        <p:txBody>
          <a:bodyPr/>
          <a:lstStyle/>
          <a:p>
            <a:pPr algn="l"/>
            <a:r>
              <a:rPr lang="en-US" dirty="0"/>
              <a:t>03</a:t>
            </a:r>
          </a:p>
        </p:txBody>
      </p:sp>
      <p:sp>
        <p:nvSpPr>
          <p:cNvPr id="17" name="Text Placeholder 16">
            <a:extLst>
              <a:ext uri="{FF2B5EF4-FFF2-40B4-BE49-F238E27FC236}">
                <a16:creationId xmlns:a16="http://schemas.microsoft.com/office/drawing/2014/main" id="{3EEE745C-B480-F40C-D80E-DE7C8657394B}"/>
              </a:ext>
            </a:extLst>
          </p:cNvPr>
          <p:cNvSpPr>
            <a:spLocks noGrp="1"/>
          </p:cNvSpPr>
          <p:nvPr>
            <p:ph type="body" sz="quarter" idx="38"/>
          </p:nvPr>
        </p:nvSpPr>
        <p:spPr>
          <a:xfrm>
            <a:off x="1683226" y="2764239"/>
            <a:ext cx="9252000" cy="340283"/>
          </a:xfrm>
        </p:spPr>
        <p:txBody>
          <a:bodyPr/>
          <a:lstStyle/>
          <a:p>
            <a:pPr>
              <a:tabLst>
                <a:tab pos="8577263" algn="l"/>
              </a:tabLst>
            </a:pPr>
            <a:r>
              <a:rPr lang="en-GB" sz="2400" b="0" i="0" dirty="0">
                <a:solidFill>
                  <a:srgbClr val="382B1B"/>
                </a:solidFill>
                <a:effectLst/>
              </a:rPr>
              <a:t>Taking Risks	</a:t>
            </a:r>
            <a:endParaRPr lang="en-US" dirty="0"/>
          </a:p>
        </p:txBody>
      </p:sp>
      <p:sp>
        <p:nvSpPr>
          <p:cNvPr id="37" name="Text Placeholder 10">
            <a:extLst>
              <a:ext uri="{FF2B5EF4-FFF2-40B4-BE49-F238E27FC236}">
                <a16:creationId xmlns:a16="http://schemas.microsoft.com/office/drawing/2014/main" id="{0EFE9529-E8EA-6ADE-8AAE-BC01CCCB8E62}"/>
              </a:ext>
            </a:extLst>
          </p:cNvPr>
          <p:cNvSpPr txBox="1">
            <a:spLocks/>
          </p:cNvSpPr>
          <p:nvPr/>
        </p:nvSpPr>
        <p:spPr>
          <a:xfrm>
            <a:off x="797922" y="5479856"/>
            <a:ext cx="10605183" cy="108230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ts val="1860"/>
              </a:lnSpc>
              <a:tabLst>
                <a:tab pos="8577263" algn="l"/>
              </a:tabLst>
            </a:pPr>
            <a:endParaRPr lang="en-GB" sz="1800" dirty="0">
              <a:solidFill>
                <a:srgbClr val="94C7B0"/>
              </a:solidFill>
              <a:highlight>
                <a:srgbClr val="94C7B0"/>
              </a:highlight>
            </a:endParaRPr>
          </a:p>
          <a:p>
            <a:pPr algn="just">
              <a:lnSpc>
                <a:spcPts val="1860"/>
              </a:lnSpc>
              <a:tabLst>
                <a:tab pos="8577263" algn="l"/>
              </a:tabLst>
            </a:pPr>
            <a:endParaRPr lang="en-US" sz="1800" dirty="0"/>
          </a:p>
        </p:txBody>
      </p:sp>
      <p:sp>
        <p:nvSpPr>
          <p:cNvPr id="2" name="TextBox 1">
            <a:extLst>
              <a:ext uri="{FF2B5EF4-FFF2-40B4-BE49-F238E27FC236}">
                <a16:creationId xmlns:a16="http://schemas.microsoft.com/office/drawing/2014/main" id="{95C8C671-8839-D62C-657C-A75DD9938526}"/>
              </a:ext>
            </a:extLst>
          </p:cNvPr>
          <p:cNvSpPr txBox="1"/>
          <p:nvPr/>
        </p:nvSpPr>
        <p:spPr>
          <a:xfrm>
            <a:off x="12930494" y="687080"/>
            <a:ext cx="9113520" cy="6170920"/>
          </a:xfrm>
          <a:prstGeom prst="rect">
            <a:avLst/>
          </a:prstGeom>
          <a:noFill/>
        </p:spPr>
        <p:txBody>
          <a:bodyPr wrap="square">
            <a:spAutoFit/>
          </a:bodyPr>
          <a:lstStyle/>
          <a:p>
            <a:pPr>
              <a:lnSpc>
                <a:spcPct val="150000"/>
              </a:lnSpc>
            </a:pPr>
            <a:r>
              <a:rPr lang="en-GB" sz="1800" b="0" i="0" dirty="0">
                <a:solidFill>
                  <a:srgbClr val="1EB3DD"/>
                </a:solidFill>
                <a:effectLst/>
              </a:rPr>
              <a:t>	</a:t>
            </a:r>
          </a:p>
          <a:p>
            <a:pPr>
              <a:lnSpc>
                <a:spcPct val="150000"/>
              </a:lnSpc>
            </a:pPr>
            <a:r>
              <a:rPr lang="en-GB" dirty="0">
                <a:solidFill>
                  <a:srgbClr val="1EB3DD"/>
                </a:solidFill>
              </a:rPr>
              <a:t>								</a:t>
            </a:r>
            <a:r>
              <a:rPr lang="en-GB" b="1" dirty="0">
                <a:solidFill>
                  <a:srgbClr val="1EB3DD"/>
                </a:solidFill>
              </a:rPr>
              <a:t>PAGES</a:t>
            </a:r>
            <a:endParaRPr lang="en-GB" sz="1800" b="1" i="0" dirty="0">
              <a:solidFill>
                <a:srgbClr val="1EB3DD"/>
              </a:solidFill>
              <a:effectLst/>
            </a:endParaRPr>
          </a:p>
          <a:p>
            <a:r>
              <a:rPr lang="en-GB" dirty="0">
                <a:solidFill>
                  <a:srgbClr val="1EB3DD"/>
                </a:solidFill>
              </a:rPr>
              <a:t>Entrepreneurship isn’t a job, it’s a lifestyle				4- 7	</a:t>
            </a:r>
          </a:p>
          <a:p>
            <a:r>
              <a:rPr lang="en-GB" sz="1800" b="0" i="0" dirty="0">
                <a:solidFill>
                  <a:srgbClr val="1EB3DD"/>
                </a:solidFill>
                <a:effectLst/>
              </a:rPr>
              <a:t>8 ways to boost your confidence in business				8 - 13</a:t>
            </a:r>
          </a:p>
          <a:p>
            <a:r>
              <a:rPr lang="en-GB" sz="1800" b="0" i="0" dirty="0">
                <a:solidFill>
                  <a:srgbClr val="1EB3DD"/>
                </a:solidFill>
                <a:effectLst/>
              </a:rPr>
              <a:t>Taking risks							14 - 19</a:t>
            </a:r>
          </a:p>
          <a:p>
            <a:r>
              <a:rPr lang="en-IE" dirty="0">
                <a:solidFill>
                  <a:srgbClr val="1EB3DD"/>
                </a:solidFill>
              </a:rPr>
              <a:t>B</a:t>
            </a:r>
            <a:r>
              <a:rPr lang="bs-Latn-BA" dirty="0">
                <a:solidFill>
                  <a:srgbClr val="1EB3DD"/>
                </a:solidFill>
              </a:rPr>
              <a:t>uilding </a:t>
            </a:r>
            <a:r>
              <a:rPr lang="en-US" dirty="0">
                <a:solidFill>
                  <a:srgbClr val="1EB3DD"/>
                </a:solidFill>
              </a:rPr>
              <a:t>resilience - 7 useful tips and techniques to overcome stress		20 – 30</a:t>
            </a:r>
          </a:p>
          <a:p>
            <a:r>
              <a:rPr lang="en-US" dirty="0">
                <a:solidFill>
                  <a:srgbClr val="1EB3DD"/>
                </a:solidFill>
              </a:rPr>
              <a:t>Defining Success							31- 41</a:t>
            </a:r>
          </a:p>
          <a:p>
            <a:r>
              <a:rPr lang="en-US" dirty="0">
                <a:solidFill>
                  <a:srgbClr val="1EB3DD"/>
                </a:solidFill>
              </a:rPr>
              <a:t>Learn to live with failure						42-  49</a:t>
            </a:r>
          </a:p>
          <a:p>
            <a:r>
              <a:rPr lang="en-GB" dirty="0">
                <a:solidFill>
                  <a:srgbClr val="1EB3DD"/>
                </a:solidFill>
              </a:rPr>
              <a:t>Find happiness in your work and business 				50 - 58</a:t>
            </a:r>
          </a:p>
          <a:p>
            <a:endParaRPr lang="en-GB" dirty="0">
              <a:solidFill>
                <a:srgbClr val="1EB3DD"/>
              </a:solidFill>
            </a:endParaRPr>
          </a:p>
          <a:p>
            <a:endParaRPr lang="en-GB" sz="1800" b="0" i="0" dirty="0">
              <a:solidFill>
                <a:srgbClr val="1EB3DD"/>
              </a:solidFill>
              <a:effectLst/>
            </a:endParaRPr>
          </a:p>
          <a:p>
            <a:r>
              <a:rPr lang="en-GB" sz="2000" b="0" i="0" dirty="0">
                <a:solidFill>
                  <a:srgbClr val="142D55"/>
                </a:solidFill>
                <a:effectLst/>
              </a:rPr>
              <a:t>This is your final step on our EMIMENT entrepreneurship journey, we end, not by sharing more business advice, we end by sharing the essential tools to stay resilient and realistic. </a:t>
            </a:r>
            <a:r>
              <a:rPr lang="en-GB" sz="2000" dirty="0">
                <a:solidFill>
                  <a:srgbClr val="142D55"/>
                </a:solidFill>
              </a:rPr>
              <a:t>Y</a:t>
            </a:r>
            <a:r>
              <a:rPr lang="en-GB" sz="2000" b="0" i="0" dirty="0">
                <a:solidFill>
                  <a:srgbClr val="142D55"/>
                </a:solidFill>
                <a:effectLst/>
              </a:rPr>
              <a:t>our plan is never finished. In order to stay in business,  you need strength and vision for the rewarding road ahead. </a:t>
            </a:r>
          </a:p>
          <a:p>
            <a:pPr>
              <a:lnSpc>
                <a:spcPct val="150000"/>
              </a:lnSpc>
            </a:pPr>
            <a:r>
              <a:rPr lang="en-GB" sz="1800" b="0" i="0" dirty="0">
                <a:solidFill>
                  <a:srgbClr val="142D55"/>
                </a:solidFill>
                <a:effectLst/>
              </a:rPr>
              <a:t>		</a:t>
            </a:r>
          </a:p>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
        <p:nvSpPr>
          <p:cNvPr id="3" name="Text Placeholder 11">
            <a:extLst>
              <a:ext uri="{FF2B5EF4-FFF2-40B4-BE49-F238E27FC236}">
                <a16:creationId xmlns:a16="http://schemas.microsoft.com/office/drawing/2014/main" id="{14BB8E82-1B3A-98BE-7982-A0B2786F34D6}"/>
              </a:ext>
            </a:extLst>
          </p:cNvPr>
          <p:cNvSpPr txBox="1">
            <a:spLocks/>
          </p:cNvSpPr>
          <p:nvPr/>
        </p:nvSpPr>
        <p:spPr>
          <a:xfrm>
            <a:off x="1043001" y="3779046"/>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dirty="0"/>
              <a:t>05</a:t>
            </a:r>
          </a:p>
        </p:txBody>
      </p:sp>
      <p:sp>
        <p:nvSpPr>
          <p:cNvPr id="4" name="Text Placeholder 12">
            <a:extLst>
              <a:ext uri="{FF2B5EF4-FFF2-40B4-BE49-F238E27FC236}">
                <a16:creationId xmlns:a16="http://schemas.microsoft.com/office/drawing/2014/main" id="{123AD0F2-5FA4-5C82-572C-CB5E14C4FCE5}"/>
              </a:ext>
            </a:extLst>
          </p:cNvPr>
          <p:cNvSpPr txBox="1">
            <a:spLocks/>
          </p:cNvSpPr>
          <p:nvPr/>
        </p:nvSpPr>
        <p:spPr>
          <a:xfrm>
            <a:off x="1683226" y="3790395"/>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en-GB" sz="2400" dirty="0"/>
              <a:t>Defining Success	</a:t>
            </a:r>
            <a:endParaRPr lang="en-US" dirty="0"/>
          </a:p>
        </p:txBody>
      </p:sp>
      <p:sp>
        <p:nvSpPr>
          <p:cNvPr id="5" name="Text Placeholder 13">
            <a:extLst>
              <a:ext uri="{FF2B5EF4-FFF2-40B4-BE49-F238E27FC236}">
                <a16:creationId xmlns:a16="http://schemas.microsoft.com/office/drawing/2014/main" id="{F9D09B95-4E99-0AB7-F209-6EBE60C4E839}"/>
              </a:ext>
            </a:extLst>
          </p:cNvPr>
          <p:cNvSpPr txBox="1">
            <a:spLocks/>
          </p:cNvSpPr>
          <p:nvPr/>
        </p:nvSpPr>
        <p:spPr>
          <a:xfrm>
            <a:off x="1043001" y="4808326"/>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dirty="0"/>
              <a:t>07</a:t>
            </a:r>
          </a:p>
        </p:txBody>
      </p:sp>
      <p:sp>
        <p:nvSpPr>
          <p:cNvPr id="6" name="Text Placeholder 14">
            <a:extLst>
              <a:ext uri="{FF2B5EF4-FFF2-40B4-BE49-F238E27FC236}">
                <a16:creationId xmlns:a16="http://schemas.microsoft.com/office/drawing/2014/main" id="{1FB5C4BA-24AB-5809-3839-146E51FA66DB}"/>
              </a:ext>
            </a:extLst>
          </p:cNvPr>
          <p:cNvSpPr txBox="1">
            <a:spLocks/>
          </p:cNvSpPr>
          <p:nvPr/>
        </p:nvSpPr>
        <p:spPr>
          <a:xfrm>
            <a:off x="1683226" y="4821239"/>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en-GB" sz="2400" dirty="0"/>
              <a:t>Find happiness in your work and business	 </a:t>
            </a:r>
            <a:endParaRPr lang="en-US" dirty="0"/>
          </a:p>
        </p:txBody>
      </p:sp>
      <p:sp>
        <p:nvSpPr>
          <p:cNvPr id="8" name="Text Placeholder 15">
            <a:extLst>
              <a:ext uri="{FF2B5EF4-FFF2-40B4-BE49-F238E27FC236}">
                <a16:creationId xmlns:a16="http://schemas.microsoft.com/office/drawing/2014/main" id="{9B01CD32-94EA-A2D0-482B-23B81317AB37}"/>
              </a:ext>
            </a:extLst>
          </p:cNvPr>
          <p:cNvSpPr txBox="1">
            <a:spLocks/>
          </p:cNvSpPr>
          <p:nvPr/>
        </p:nvSpPr>
        <p:spPr>
          <a:xfrm>
            <a:off x="1043001" y="4293687"/>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dirty="0"/>
              <a:t>06</a:t>
            </a:r>
          </a:p>
        </p:txBody>
      </p:sp>
      <p:sp>
        <p:nvSpPr>
          <p:cNvPr id="9" name="Text Placeholder 16">
            <a:extLst>
              <a:ext uri="{FF2B5EF4-FFF2-40B4-BE49-F238E27FC236}">
                <a16:creationId xmlns:a16="http://schemas.microsoft.com/office/drawing/2014/main" id="{1EE7E98E-BAA6-29E1-B131-C74C79665751}"/>
              </a:ext>
            </a:extLst>
          </p:cNvPr>
          <p:cNvSpPr txBox="1">
            <a:spLocks/>
          </p:cNvSpPr>
          <p:nvPr/>
        </p:nvSpPr>
        <p:spPr>
          <a:xfrm>
            <a:off x="1683226" y="4305817"/>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en-GB" sz="2400" dirty="0"/>
              <a:t>Learn to live with failure	</a:t>
            </a:r>
            <a:endParaRPr lang="en-US" dirty="0"/>
          </a:p>
        </p:txBody>
      </p:sp>
      <p:pic>
        <p:nvPicPr>
          <p:cNvPr id="18" name="Picture 17">
            <a:extLst>
              <a:ext uri="{FF2B5EF4-FFF2-40B4-BE49-F238E27FC236}">
                <a16:creationId xmlns:a16="http://schemas.microsoft.com/office/drawing/2014/main" id="{AE8E4E41-A13E-91AF-3C2F-328FEB45A5AC}"/>
              </a:ext>
            </a:extLst>
          </p:cNvPr>
          <p:cNvPicPr>
            <a:picLocks noChangeAspect="1"/>
          </p:cNvPicPr>
          <p:nvPr/>
        </p:nvPicPr>
        <p:blipFill>
          <a:blip r:embed="rId2"/>
          <a:srcRect r="79788"/>
          <a:stretch>
            <a:fillRect/>
          </a:stretch>
        </p:blipFill>
        <p:spPr>
          <a:xfrm>
            <a:off x="662690" y="5504123"/>
            <a:ext cx="1929081" cy="1112173"/>
          </a:xfrm>
          <a:prstGeom prst="rect">
            <a:avLst/>
          </a:prstGeom>
        </p:spPr>
      </p:pic>
      <p:pic>
        <p:nvPicPr>
          <p:cNvPr id="19" name="Picture 18">
            <a:extLst>
              <a:ext uri="{FF2B5EF4-FFF2-40B4-BE49-F238E27FC236}">
                <a16:creationId xmlns:a16="http://schemas.microsoft.com/office/drawing/2014/main" id="{F250BFF4-672F-DAFE-D7AB-BB004795A8DB}"/>
              </a:ext>
            </a:extLst>
          </p:cNvPr>
          <p:cNvPicPr>
            <a:picLocks noChangeAspect="1"/>
          </p:cNvPicPr>
          <p:nvPr/>
        </p:nvPicPr>
        <p:blipFill>
          <a:blip r:embed="rId3"/>
          <a:stretch>
            <a:fillRect/>
          </a:stretch>
        </p:blipFill>
        <p:spPr>
          <a:xfrm>
            <a:off x="2527703" y="5756029"/>
            <a:ext cx="9128469" cy="919659"/>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264860" y="378372"/>
            <a:ext cx="12416921" cy="1126708"/>
          </a:xfrm>
        </p:spPr>
        <p:txBody>
          <a:bodyPr/>
          <a:lstStyle/>
          <a:p>
            <a:r>
              <a:rPr lang="en-GB" dirty="0"/>
              <a:t>FOOD &amp; BEV: A 3-STEP PROCESS FOR RISK MANAGEMENT</a:t>
            </a:r>
            <a:endParaRPr lang="bs-Latn-BA" dirty="0"/>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448265" y="1807615"/>
            <a:ext cx="11098400" cy="4672013"/>
          </a:xfrm>
        </p:spPr>
        <p:txBody>
          <a:bodyPr/>
          <a:lstStyle/>
          <a:p>
            <a:pPr>
              <a:buClr>
                <a:srgbClr val="B6D1E1"/>
              </a:buClr>
            </a:pPr>
            <a:r>
              <a:rPr lang="en-GB" dirty="0"/>
              <a:t>An article titled </a:t>
            </a:r>
            <a:r>
              <a:rPr lang="en-GB" dirty="0">
                <a:hlinkClick r:id="rId2"/>
              </a:rPr>
              <a:t>Food &amp; Bev: A Three-Step Process for Risk Management | Woodruff Sawyer</a:t>
            </a:r>
            <a:r>
              <a:rPr lang="en-GB" dirty="0"/>
              <a:t> outlines a simple framework tailored to food and beverage businesses like market stalls, catering ventures, or small-scale production units</a:t>
            </a:r>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endParaRPr lang="en-US" dirty="0"/>
          </a:p>
        </p:txBody>
      </p:sp>
      <p:sp>
        <p:nvSpPr>
          <p:cNvPr id="3" name="TextBox 2">
            <a:extLst>
              <a:ext uri="{FF2B5EF4-FFF2-40B4-BE49-F238E27FC236}">
                <a16:creationId xmlns:a16="http://schemas.microsoft.com/office/drawing/2014/main" id="{E6244E76-78A1-1528-36FB-422A289C5A8D}"/>
              </a:ext>
            </a:extLst>
          </p:cNvPr>
          <p:cNvSpPr txBox="1"/>
          <p:nvPr/>
        </p:nvSpPr>
        <p:spPr>
          <a:xfrm>
            <a:off x="4353910" y="2817790"/>
            <a:ext cx="3484179" cy="3477875"/>
          </a:xfrm>
          <a:prstGeom prst="rect">
            <a:avLst/>
          </a:prstGeom>
          <a:solidFill>
            <a:srgbClr val="B6D1E1"/>
          </a:solidFill>
        </p:spPr>
        <p:txBody>
          <a:bodyPr wrap="square">
            <a:spAutoFit/>
          </a:bodyPr>
          <a:lstStyle/>
          <a:p>
            <a:pPr>
              <a:buClr>
                <a:srgbClr val="B6D1E1"/>
              </a:buClr>
            </a:pPr>
            <a:r>
              <a:rPr lang="en-GB" sz="2200" b="1" dirty="0">
                <a:solidFill>
                  <a:schemeClr val="bg1"/>
                </a:solidFill>
              </a:rPr>
              <a:t>2. Assess Risk Impact &amp; Likelihood</a:t>
            </a:r>
          </a:p>
          <a:p>
            <a:pPr>
              <a:buClr>
                <a:srgbClr val="B6D1E1"/>
              </a:buClr>
            </a:pPr>
            <a:r>
              <a:rPr lang="en-GB" sz="2200" dirty="0"/>
              <a:t>Evaluate how likely each risk is, and what impact it could have—on customers, profits, operations, or reputation. This prioritization helps focus your time and resources where they matter most.</a:t>
            </a:r>
          </a:p>
        </p:txBody>
      </p:sp>
      <p:sp>
        <p:nvSpPr>
          <p:cNvPr id="6" name="TextBox 5">
            <a:extLst>
              <a:ext uri="{FF2B5EF4-FFF2-40B4-BE49-F238E27FC236}">
                <a16:creationId xmlns:a16="http://schemas.microsoft.com/office/drawing/2014/main" id="{03431564-E4B3-1033-43AD-A26EA8848397}"/>
              </a:ext>
            </a:extLst>
          </p:cNvPr>
          <p:cNvSpPr txBox="1"/>
          <p:nvPr/>
        </p:nvSpPr>
        <p:spPr>
          <a:xfrm>
            <a:off x="678969" y="2817790"/>
            <a:ext cx="3484179" cy="3477875"/>
          </a:xfrm>
          <a:prstGeom prst="rect">
            <a:avLst/>
          </a:prstGeom>
          <a:solidFill>
            <a:srgbClr val="E6C8C7"/>
          </a:solidFill>
        </p:spPr>
        <p:txBody>
          <a:bodyPr wrap="square">
            <a:spAutoFit/>
          </a:bodyPr>
          <a:lstStyle/>
          <a:p>
            <a:pPr>
              <a:buClr>
                <a:srgbClr val="B6D1E1"/>
              </a:buClr>
            </a:pPr>
            <a:r>
              <a:rPr lang="en-GB" sz="2200" b="1" dirty="0">
                <a:solidFill>
                  <a:schemeClr val="bg1"/>
                </a:solidFill>
              </a:rPr>
              <a:t>1.  Identify Risks</a:t>
            </a:r>
          </a:p>
          <a:p>
            <a:pPr>
              <a:buClr>
                <a:srgbClr val="B6D1E1"/>
              </a:buClr>
            </a:pPr>
            <a:r>
              <a:rPr lang="en-GB" sz="2200" dirty="0"/>
              <a:t>Understand the unique threats your business faces. These could include food safety issues, equipment breakdowns, low sales, supply problems (such as ingredient shortages), or regulatory non-compliance.</a:t>
            </a:r>
          </a:p>
          <a:p>
            <a:pPr>
              <a:buClr>
                <a:srgbClr val="B6D1E1"/>
              </a:buClr>
            </a:pPr>
            <a:endParaRPr lang="en-GB" sz="2200" dirty="0"/>
          </a:p>
        </p:txBody>
      </p:sp>
      <p:sp>
        <p:nvSpPr>
          <p:cNvPr id="7" name="TextBox 6">
            <a:extLst>
              <a:ext uri="{FF2B5EF4-FFF2-40B4-BE49-F238E27FC236}">
                <a16:creationId xmlns:a16="http://schemas.microsoft.com/office/drawing/2014/main" id="{AB6E52F2-4CBF-1E05-4A17-86468BD48312}"/>
              </a:ext>
            </a:extLst>
          </p:cNvPr>
          <p:cNvSpPr txBox="1"/>
          <p:nvPr/>
        </p:nvSpPr>
        <p:spPr>
          <a:xfrm>
            <a:off x="8157867" y="2817790"/>
            <a:ext cx="3849151" cy="3477875"/>
          </a:xfrm>
          <a:prstGeom prst="rect">
            <a:avLst/>
          </a:prstGeom>
          <a:solidFill>
            <a:srgbClr val="84BFA4"/>
          </a:solidFill>
        </p:spPr>
        <p:txBody>
          <a:bodyPr wrap="square">
            <a:spAutoFit/>
          </a:bodyPr>
          <a:lstStyle/>
          <a:p>
            <a:r>
              <a:rPr lang="en-GB" sz="2200" b="1" dirty="0"/>
              <a:t>3. Manage Risks Strategically</a:t>
            </a:r>
            <a:br>
              <a:rPr lang="en-GB" sz="2200" dirty="0"/>
            </a:br>
            <a:r>
              <a:rPr lang="en-GB" sz="2200" dirty="0"/>
              <a:t>Choose whether to:</a:t>
            </a:r>
          </a:p>
          <a:p>
            <a:r>
              <a:rPr lang="en-GB" sz="2200" b="1" dirty="0"/>
              <a:t>Avoid</a:t>
            </a:r>
            <a:r>
              <a:rPr lang="en-GB" sz="2200" dirty="0"/>
              <a:t> (stop doing risky things)</a:t>
            </a:r>
          </a:p>
          <a:p>
            <a:r>
              <a:rPr lang="en-GB" sz="2200" b="1" dirty="0"/>
              <a:t>Control</a:t>
            </a:r>
            <a:r>
              <a:rPr lang="en-GB" sz="2200" dirty="0"/>
              <a:t> (implement safety procedures, quality checks, HACCP)</a:t>
            </a:r>
          </a:p>
          <a:p>
            <a:r>
              <a:rPr lang="en-GB" sz="2200" b="1" dirty="0"/>
              <a:t>Transfer</a:t>
            </a:r>
            <a:r>
              <a:rPr lang="en-GB" sz="2200" dirty="0"/>
              <a:t> (get insurance, share responsibility with partners)</a:t>
            </a:r>
          </a:p>
          <a:p>
            <a:r>
              <a:rPr lang="en-GB" sz="2200" b="1" dirty="0"/>
              <a:t>Accept</a:t>
            </a:r>
            <a:r>
              <a:rPr lang="en-GB" sz="2200" dirty="0"/>
              <a:t> (prepare for small, low‑impact risks)</a:t>
            </a:r>
          </a:p>
        </p:txBody>
      </p:sp>
    </p:spTree>
    <p:extLst>
      <p:ext uri="{BB962C8B-B14F-4D97-AF65-F5344CB8AC3E}">
        <p14:creationId xmlns:p14="http://schemas.microsoft.com/office/powerpoint/2010/main" val="2711600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B214D-5845-AC21-7349-37E486C4F754}"/>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2D61C0DC-4FA3-FDDA-5350-8A4366C841C2}"/>
              </a:ext>
            </a:extLst>
          </p:cNvPr>
          <p:cNvSpPr>
            <a:spLocks noGrp="1"/>
          </p:cNvSpPr>
          <p:nvPr>
            <p:ph type="body" sz="quarter" idx="27"/>
          </p:nvPr>
        </p:nvSpPr>
        <p:spPr/>
        <p:txBody>
          <a:bodyPr/>
          <a:lstStyle/>
          <a:p>
            <a:r>
              <a:rPr lang="en-GB" dirty="0"/>
              <a:t>FOOD SAFETY-SPECIFIC GUIDANCE</a:t>
            </a:r>
          </a:p>
        </p:txBody>
      </p:sp>
      <p:sp>
        <p:nvSpPr>
          <p:cNvPr id="8" name="Text Placeholder 7">
            <a:extLst>
              <a:ext uri="{FF2B5EF4-FFF2-40B4-BE49-F238E27FC236}">
                <a16:creationId xmlns:a16="http://schemas.microsoft.com/office/drawing/2014/main" id="{2EBF844E-A08B-E6B9-CCFD-73E7BE3FD4B7}"/>
              </a:ext>
            </a:extLst>
          </p:cNvPr>
          <p:cNvSpPr>
            <a:spLocks noGrp="1"/>
          </p:cNvSpPr>
          <p:nvPr>
            <p:ph type="body" sz="quarter" idx="14"/>
          </p:nvPr>
        </p:nvSpPr>
        <p:spPr>
          <a:xfrm>
            <a:off x="429344" y="1485900"/>
            <a:ext cx="11483081" cy="4729163"/>
          </a:xfrm>
        </p:spPr>
        <p:txBody>
          <a:bodyPr/>
          <a:lstStyle/>
          <a:p>
            <a:pPr algn="ctr">
              <a:buClr>
                <a:srgbClr val="B6D1E1"/>
              </a:buClr>
            </a:pPr>
            <a:r>
              <a:rPr lang="en-US" b="1" dirty="0">
                <a:highlight>
                  <a:srgbClr val="B6D1E1"/>
                </a:highlight>
              </a:rPr>
              <a:t>RESEARCH AND APPLY EU AND COUNTRY SPECIFIC FOOD SAFETY GUIDANCE</a:t>
            </a:r>
            <a:r>
              <a:rPr lang="en-US" dirty="0"/>
              <a:t> </a:t>
            </a:r>
          </a:p>
          <a:p>
            <a:pPr>
              <a:buClr>
                <a:srgbClr val="B6D1E1"/>
              </a:buClr>
            </a:pPr>
            <a:endParaRPr lang="en-US" dirty="0"/>
          </a:p>
          <a:p>
            <a:r>
              <a:rPr lang="en-IE" dirty="0"/>
              <a:t>For businesses that handle and sell food, food safety is a major risk—both legally and for customer health:</a:t>
            </a:r>
          </a:p>
          <a:p>
            <a:endParaRPr lang="en-IE" dirty="0"/>
          </a:p>
          <a:p>
            <a:r>
              <a:rPr lang="en-IE" b="1" dirty="0"/>
              <a:t>Food safety risk assessment</a:t>
            </a:r>
            <a:r>
              <a:rPr lang="en-IE" dirty="0"/>
              <a:t> (under systems like HACCP or ISO 22000) involves:</a:t>
            </a:r>
          </a:p>
          <a:p>
            <a:pPr marL="800100" lvl="1" indent="-342900" algn="l">
              <a:buFont typeface="Arial" panose="020B0604020202020204" pitchFamily="34" charset="0"/>
              <a:buChar char="•"/>
            </a:pPr>
            <a:r>
              <a:rPr lang="en-IE" dirty="0"/>
              <a:t>Identifying hazards (biological, chemical, physical)</a:t>
            </a:r>
          </a:p>
          <a:p>
            <a:pPr marL="800100" lvl="1" indent="-342900" algn="l">
              <a:buFont typeface="Arial" panose="020B0604020202020204" pitchFamily="34" charset="0"/>
              <a:buChar char="•"/>
            </a:pPr>
            <a:r>
              <a:rPr lang="en-IE" dirty="0"/>
              <a:t>Evaluating how likely they are and their severity</a:t>
            </a:r>
          </a:p>
          <a:p>
            <a:pPr marL="800100" lvl="1" indent="-342900" algn="l">
              <a:buFont typeface="Arial" panose="020B0604020202020204" pitchFamily="34" charset="0"/>
              <a:buChar char="•"/>
            </a:pPr>
            <a:r>
              <a:rPr lang="en-IE" dirty="0"/>
              <a:t>Setting control points to prevent risks </a:t>
            </a:r>
          </a:p>
          <a:p>
            <a:pPr lvl="1" algn="l"/>
            <a:endParaRPr lang="en-IE" dirty="0"/>
          </a:p>
          <a:p>
            <a:pPr marL="0" lvl="1" algn="l"/>
            <a:r>
              <a:rPr lang="en-IE" b="1" dirty="0"/>
              <a:t>International food safety standards </a:t>
            </a:r>
            <a:r>
              <a:rPr lang="en-IE" dirty="0"/>
              <a:t>(like ISO 22000) provide a structured way to build and manage these safety systems, ensuring traceability, quality records, and supplier checks </a:t>
            </a:r>
          </a:p>
          <a:p>
            <a:pPr>
              <a:buClr>
                <a:srgbClr val="B6D1E1"/>
              </a:buClr>
            </a:pPr>
            <a:endParaRPr lang="en-US" dirty="0"/>
          </a:p>
          <a:p>
            <a:pPr marL="407988">
              <a:buClr>
                <a:srgbClr val="B6D1E1"/>
              </a:buClr>
            </a:pPr>
            <a:endParaRPr lang="en-US" dirty="0"/>
          </a:p>
          <a:p>
            <a:pPr>
              <a:buClr>
                <a:srgbClr val="B6D1E1"/>
              </a:buClr>
            </a:pPr>
            <a:endParaRPr lang="en-US" dirty="0"/>
          </a:p>
          <a:p>
            <a:pPr marL="407988">
              <a:buClr>
                <a:srgbClr val="B6D1E1"/>
              </a:buClr>
            </a:pPr>
            <a:endParaRPr lang="en-US" dirty="0"/>
          </a:p>
          <a:p>
            <a:pPr>
              <a:buClr>
                <a:srgbClr val="B6D1E1"/>
              </a:buClr>
            </a:pPr>
            <a:endParaRPr lang="en-US" dirty="0"/>
          </a:p>
        </p:txBody>
      </p:sp>
    </p:spTree>
    <p:extLst>
      <p:ext uri="{BB962C8B-B14F-4D97-AF65-F5344CB8AC3E}">
        <p14:creationId xmlns:p14="http://schemas.microsoft.com/office/powerpoint/2010/main" val="599182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94926-A531-EA99-6231-15A0B68FF77A}"/>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3063E95A-41F7-6E40-050F-25B44FA8F214}"/>
              </a:ext>
            </a:extLst>
          </p:cNvPr>
          <p:cNvSpPr>
            <a:spLocks noGrp="1"/>
          </p:cNvSpPr>
          <p:nvPr>
            <p:ph type="body" sz="quarter" idx="27"/>
          </p:nvPr>
        </p:nvSpPr>
        <p:spPr/>
        <p:txBody>
          <a:bodyPr/>
          <a:lstStyle/>
          <a:p>
            <a:r>
              <a:rPr lang="en-GB" dirty="0"/>
              <a:t>WHY RISK MATTERS?</a:t>
            </a:r>
          </a:p>
        </p:txBody>
      </p:sp>
      <p:sp>
        <p:nvSpPr>
          <p:cNvPr id="8" name="Text Placeholder 7">
            <a:extLst>
              <a:ext uri="{FF2B5EF4-FFF2-40B4-BE49-F238E27FC236}">
                <a16:creationId xmlns:a16="http://schemas.microsoft.com/office/drawing/2014/main" id="{57A246A3-2601-0044-DF30-0DC3ED56504E}"/>
              </a:ext>
            </a:extLst>
          </p:cNvPr>
          <p:cNvSpPr>
            <a:spLocks noGrp="1"/>
          </p:cNvSpPr>
          <p:nvPr>
            <p:ph type="body" sz="quarter" idx="14"/>
          </p:nvPr>
        </p:nvSpPr>
        <p:spPr>
          <a:xfrm>
            <a:off x="299504" y="1347164"/>
            <a:ext cx="11483081" cy="4729163"/>
          </a:xfrm>
        </p:spPr>
        <p:txBody>
          <a:bodyPr/>
          <a:lstStyle/>
          <a:p>
            <a:pPr>
              <a:buClr>
                <a:srgbClr val="B6D1E1"/>
              </a:buClr>
            </a:pPr>
            <a:r>
              <a:rPr lang="en-GB" b="1" dirty="0"/>
              <a:t>Margins in food businesses are tight, and mistakes can be costly. </a:t>
            </a:r>
          </a:p>
          <a:p>
            <a:pPr>
              <a:buClr>
                <a:srgbClr val="B6D1E1"/>
              </a:buClr>
            </a:pPr>
            <a:r>
              <a:rPr lang="en-GB" dirty="0"/>
              <a:t>A clear risk plan helps you stay compliant with safety laws, protect customers, and avoid food waste</a:t>
            </a:r>
          </a:p>
          <a:p>
            <a:pPr>
              <a:buClr>
                <a:srgbClr val="B6D1E1"/>
              </a:buClr>
            </a:pPr>
            <a:r>
              <a:rPr lang="en-GB" dirty="0"/>
              <a:t>It protects your reputation as consumers trust you when they see clear safety steps. It helps you plan for unexpected situations, like a slow market day or a power outage</a:t>
            </a:r>
          </a:p>
          <a:p>
            <a:pPr>
              <a:buClr>
                <a:srgbClr val="B6D1E1"/>
              </a:buClr>
            </a:pPr>
            <a:endParaRPr lang="en-GB" dirty="0"/>
          </a:p>
          <a:p>
            <a:pPr>
              <a:buClr>
                <a:srgbClr val="B6D1E1"/>
              </a:buClr>
            </a:pPr>
            <a:r>
              <a:rPr lang="en-GB" b="1" dirty="0"/>
              <a:t>In Practice: A Simple Risk Toolkit</a:t>
            </a:r>
          </a:p>
          <a:p>
            <a:pPr marL="342900" indent="-342900">
              <a:buClr>
                <a:srgbClr val="B6D1E1"/>
              </a:buClr>
              <a:buFont typeface="Arial" panose="020B0604020202020204" pitchFamily="34" charset="0"/>
              <a:buChar char="•"/>
            </a:pPr>
            <a:r>
              <a:rPr lang="en-GB" b="1" dirty="0"/>
              <a:t>Start with a checklist</a:t>
            </a:r>
            <a:r>
              <a:rPr lang="en-GB" dirty="0"/>
              <a:t>: List common risks—food spoilage, missing ingredients, low sales, transport issues, regulatory fines</a:t>
            </a:r>
          </a:p>
          <a:p>
            <a:pPr marL="342900" indent="-342900">
              <a:buClr>
                <a:srgbClr val="B6D1E1"/>
              </a:buClr>
              <a:buFont typeface="Arial" panose="020B0604020202020204" pitchFamily="34" charset="0"/>
              <a:buChar char="•"/>
            </a:pPr>
            <a:endParaRPr lang="en-GB" dirty="0"/>
          </a:p>
          <a:p>
            <a:pPr marL="342900" indent="-342900">
              <a:buClr>
                <a:srgbClr val="B6D1E1"/>
              </a:buClr>
              <a:buFont typeface="Arial" panose="020B0604020202020204" pitchFamily="34" charset="0"/>
              <a:buChar char="•"/>
            </a:pPr>
            <a:r>
              <a:rPr lang="en-GB" b="1" dirty="0"/>
              <a:t>Rate each on scale 1–5:</a:t>
            </a:r>
            <a:r>
              <a:rPr lang="en-GB" dirty="0"/>
              <a:t> How likely is it? How badly could it hurt the business?</a:t>
            </a:r>
          </a:p>
          <a:p>
            <a:pPr marL="342900" indent="-342900">
              <a:buClr>
                <a:srgbClr val="B6D1E1"/>
              </a:buClr>
              <a:buFont typeface="Arial" panose="020B0604020202020204" pitchFamily="34" charset="0"/>
              <a:buChar char="•"/>
            </a:pPr>
            <a:endParaRPr lang="en-GB" dirty="0"/>
          </a:p>
          <a:p>
            <a:pPr marL="342900" indent="-342900">
              <a:buClr>
                <a:srgbClr val="B6D1E1"/>
              </a:buClr>
              <a:buFont typeface="Arial" panose="020B0604020202020204" pitchFamily="34" charset="0"/>
              <a:buChar char="•"/>
            </a:pPr>
            <a:r>
              <a:rPr lang="en-GB" b="1" dirty="0"/>
              <a:t>Add actions:</a:t>
            </a:r>
          </a:p>
          <a:p>
            <a:pPr marL="800100" lvl="1" indent="-342900" algn="l">
              <a:buClr>
                <a:srgbClr val="B6D1E1"/>
              </a:buClr>
              <a:buFont typeface="Arial" panose="020B0604020202020204" pitchFamily="34" charset="0"/>
              <a:buChar char="•"/>
            </a:pPr>
            <a:r>
              <a:rPr lang="en-GB" dirty="0"/>
              <a:t>High-risk: implement stricter food safety routines, fridge checks</a:t>
            </a:r>
          </a:p>
          <a:p>
            <a:pPr marL="800100" lvl="1" indent="-342900" algn="l">
              <a:buClr>
                <a:srgbClr val="B6D1E1"/>
              </a:buClr>
              <a:buFont typeface="Arial" panose="020B0604020202020204" pitchFamily="34" charset="0"/>
              <a:buChar char="•"/>
            </a:pPr>
            <a:r>
              <a:rPr lang="en-GB" dirty="0"/>
              <a:t>Medium-risk: consider insurance coverage</a:t>
            </a:r>
          </a:p>
          <a:p>
            <a:pPr marL="800100" lvl="1" indent="-342900" algn="l">
              <a:buClr>
                <a:srgbClr val="B6D1E1"/>
              </a:buClr>
              <a:buFont typeface="Arial" panose="020B0604020202020204" pitchFamily="34" charset="0"/>
              <a:buChar char="•"/>
            </a:pPr>
            <a:r>
              <a:rPr lang="en-GB" dirty="0"/>
              <a:t>Low-risk: monitor and revisit after a month</a:t>
            </a:r>
          </a:p>
          <a:p>
            <a:pPr marL="342900" indent="-342900">
              <a:buClr>
                <a:srgbClr val="B6D1E1"/>
              </a:buClr>
              <a:buFont typeface="Arial" panose="020B0604020202020204" pitchFamily="34" charset="0"/>
              <a:buChar char="•"/>
            </a:pPr>
            <a:endParaRPr lang="en-GB" dirty="0"/>
          </a:p>
          <a:p>
            <a:pPr marL="342900" indent="-342900">
              <a:buClr>
                <a:srgbClr val="B6D1E1"/>
              </a:buClr>
              <a:buFont typeface="Arial" panose="020B0604020202020204" pitchFamily="34" charset="0"/>
              <a:buChar char="•"/>
            </a:pPr>
            <a:r>
              <a:rPr lang="en-GB" b="1" dirty="0"/>
              <a:t>Review monthly: </a:t>
            </a:r>
            <a:r>
              <a:rPr lang="en-GB" dirty="0"/>
              <a:t>Especially when you add a new dish, open a stall, or change suppliers</a:t>
            </a:r>
            <a:endParaRPr lang="en-US" dirty="0"/>
          </a:p>
          <a:p>
            <a:pPr marL="750888"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a:p>
            <a:pPr marL="407988">
              <a:buClr>
                <a:srgbClr val="B6D1E1"/>
              </a:buClr>
            </a:pPr>
            <a:endParaRPr lang="en-US" dirty="0"/>
          </a:p>
          <a:p>
            <a:pPr>
              <a:buClr>
                <a:srgbClr val="B6D1E1"/>
              </a:buClr>
            </a:pPr>
            <a:endParaRPr lang="en-US" dirty="0"/>
          </a:p>
        </p:txBody>
      </p:sp>
    </p:spTree>
    <p:extLst>
      <p:ext uri="{BB962C8B-B14F-4D97-AF65-F5344CB8AC3E}">
        <p14:creationId xmlns:p14="http://schemas.microsoft.com/office/powerpoint/2010/main" val="765877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2653553"/>
            <a:ext cx="6147263" cy="2163376"/>
          </a:xfrm>
        </p:spPr>
        <p:txBody>
          <a:bodyPr>
            <a:normAutofit/>
          </a:bodyPr>
          <a:lstStyle/>
          <a:p>
            <a:r>
              <a:rPr lang="bs-Latn-BA" dirty="0"/>
              <a:t>BUILDING </a:t>
            </a:r>
            <a:r>
              <a:rPr lang="en-US" dirty="0"/>
              <a:t>RESILIENCE</a:t>
            </a:r>
            <a:endParaRPr lang="en-GB"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1157451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OVERCOMING STRESS</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34233" y="1448316"/>
            <a:ext cx="5262401" cy="4351563"/>
          </a:xfrm>
        </p:spPr>
        <p:txBody>
          <a:bodyPr/>
          <a:lstStyle/>
          <a:p>
            <a:r>
              <a:rPr lang="en-GB" dirty="0"/>
              <a:t>Resilience is not about pretending things are easy. It’s about finding ways to </a:t>
            </a:r>
            <a:r>
              <a:rPr lang="en-GB" b="1" dirty="0"/>
              <a:t>keep going even when things are hard</a:t>
            </a:r>
            <a:r>
              <a:rPr lang="en-GB" dirty="0"/>
              <a:t>.</a:t>
            </a:r>
          </a:p>
          <a:p>
            <a:endParaRPr lang="en-GB" dirty="0"/>
          </a:p>
          <a:p>
            <a:r>
              <a:rPr lang="en-GB" dirty="0"/>
              <a:t>For migrant women running food businesses, resilience means facing language barriers, financial pressures, or even cultural bias, and still showing up. Still cooking. Still believing in your dream.</a:t>
            </a:r>
          </a:p>
          <a:p>
            <a:endParaRPr lang="en-GB" dirty="0"/>
          </a:p>
          <a:p>
            <a:r>
              <a:rPr lang="en-GB" b="1" dirty="0"/>
              <a:t>Here’s what resilience looks like in real life:</a:t>
            </a:r>
          </a:p>
          <a:p>
            <a:pPr marL="342900" indent="-342900">
              <a:buFont typeface="Arial" panose="020B0604020202020204" pitchFamily="34" charset="0"/>
              <a:buChar char="•"/>
            </a:pPr>
            <a:r>
              <a:rPr lang="en-GB" dirty="0"/>
              <a:t>You adapt your menu when an ingredient is unavailable.</a:t>
            </a:r>
          </a:p>
          <a:p>
            <a:pPr marL="342900" indent="-342900">
              <a:buFont typeface="Arial" panose="020B0604020202020204" pitchFamily="34" charset="0"/>
              <a:buChar char="•"/>
            </a:pPr>
            <a:r>
              <a:rPr lang="en-GB" dirty="0"/>
              <a:t>You try again after a market day with no sales.</a:t>
            </a:r>
          </a:p>
          <a:p>
            <a:pPr marL="342900" indent="-342900">
              <a:buFont typeface="Arial" panose="020B0604020202020204" pitchFamily="34" charset="0"/>
              <a:buChar char="•"/>
            </a:pPr>
            <a:r>
              <a:rPr lang="en-GB" dirty="0"/>
              <a:t>You keep going, even when others doubt you.</a:t>
            </a:r>
          </a:p>
          <a:p>
            <a:endParaRPr lang="en-GB" dirty="0"/>
          </a:p>
          <a:p>
            <a:endParaRPr lang="en-US" dirty="0"/>
          </a:p>
        </p:txBody>
      </p:sp>
      <p:sp>
        <p:nvSpPr>
          <p:cNvPr id="6" name="Text Placeholder 2">
            <a:extLst>
              <a:ext uri="{FF2B5EF4-FFF2-40B4-BE49-F238E27FC236}">
                <a16:creationId xmlns:a16="http://schemas.microsoft.com/office/drawing/2014/main" id="{918C58BA-BD5B-F0B7-DC27-E62A683C8954}"/>
              </a:ext>
            </a:extLst>
          </p:cNvPr>
          <p:cNvSpPr txBox="1">
            <a:spLocks/>
          </p:cNvSpPr>
          <p:nvPr/>
        </p:nvSpPr>
        <p:spPr>
          <a:xfrm>
            <a:off x="6971480" y="4613582"/>
            <a:ext cx="4586287"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40"/>
              </a:lnSpc>
            </a:pPr>
            <a:r>
              <a:rPr lang="en-US" sz="3200" b="1" i="1" dirty="0">
                <a:solidFill>
                  <a:srgbClr val="84BFA4"/>
                </a:solidFill>
              </a:rPr>
              <a:t>There are 7 useful tips and techniques which you can learn to help you through the stress…</a:t>
            </a:r>
          </a:p>
          <a:p>
            <a:pPr>
              <a:lnSpc>
                <a:spcPts val="2540"/>
              </a:lnSpc>
            </a:pPr>
            <a:endParaRPr lang="en-US" sz="3200" b="1" i="1" dirty="0">
              <a:solidFill>
                <a:srgbClr val="84BFA4"/>
              </a:solidFill>
            </a:endParaRPr>
          </a:p>
        </p:txBody>
      </p:sp>
      <p:cxnSp>
        <p:nvCxnSpPr>
          <p:cNvPr id="7" name="Straight Connector 6">
            <a:extLst>
              <a:ext uri="{FF2B5EF4-FFF2-40B4-BE49-F238E27FC236}">
                <a16:creationId xmlns:a16="http://schemas.microsoft.com/office/drawing/2014/main" id="{827F195E-614A-5B5E-AE73-35C3160EF528}"/>
              </a:ext>
            </a:extLst>
          </p:cNvPr>
          <p:cNvCxnSpPr>
            <a:cxnSpLocks/>
          </p:cNvCxnSpPr>
          <p:nvPr/>
        </p:nvCxnSpPr>
        <p:spPr>
          <a:xfrm flipV="1">
            <a:off x="6295367" y="1561772"/>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descr="Woman in headscarf with raised bicep">
            <a:extLst>
              <a:ext uri="{FF2B5EF4-FFF2-40B4-BE49-F238E27FC236}">
                <a16:creationId xmlns:a16="http://schemas.microsoft.com/office/drawing/2014/main" id="{A69686FA-5C64-EA6C-190C-94A4C5522585}"/>
              </a:ext>
            </a:extLst>
          </p:cNvPr>
          <p:cNvPicPr>
            <a:picLocks noChangeAspect="1"/>
          </p:cNvPicPr>
          <p:nvPr/>
        </p:nvPicPr>
        <p:blipFill>
          <a:blip r:embed="rId2"/>
          <a:stretch>
            <a:fillRect/>
          </a:stretch>
        </p:blipFill>
        <p:spPr>
          <a:xfrm>
            <a:off x="7039566" y="1561772"/>
            <a:ext cx="4218852" cy="2812568"/>
          </a:xfrm>
          <a:prstGeom prst="rect">
            <a:avLst/>
          </a:prstGeom>
        </p:spPr>
      </p:pic>
    </p:spTree>
    <p:extLst>
      <p:ext uri="{BB962C8B-B14F-4D97-AF65-F5344CB8AC3E}">
        <p14:creationId xmlns:p14="http://schemas.microsoft.com/office/powerpoint/2010/main" val="2237957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01. GET BETTER AT DEALING WITH CHANGE</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8" y="1771650"/>
            <a:ext cx="5248115" cy="4351563"/>
          </a:xfrm>
        </p:spPr>
        <p:txBody>
          <a:bodyPr/>
          <a:lstStyle/>
          <a:p>
            <a:r>
              <a:rPr lang="en-GB" dirty="0"/>
              <a:t>Disappointment, delays, and detours happen in every business. What matters is </a:t>
            </a:r>
            <a:r>
              <a:rPr lang="en-GB" b="1" dirty="0"/>
              <a:t>how you respond</a:t>
            </a:r>
            <a:r>
              <a:rPr lang="en-GB" dirty="0"/>
              <a:t>.</a:t>
            </a:r>
          </a:p>
          <a:p>
            <a:endParaRPr lang="en-GB" dirty="0"/>
          </a:p>
          <a:p>
            <a:r>
              <a:rPr lang="en-GB" dirty="0"/>
              <a:t>Learning to shift your mindset helps you bounce back faster. It gives you space to grow, and to see options you couldn’t before. This is resilience in action.</a:t>
            </a:r>
          </a:p>
          <a:p>
            <a:endParaRPr lang="en-GB" dirty="0"/>
          </a:p>
          <a:p>
            <a:r>
              <a:rPr lang="en-GB" dirty="0"/>
              <a:t>The more you practise this mindset, the more flexible and confident you’ll feel when things don’t go to plan.</a:t>
            </a:r>
          </a:p>
          <a:p>
            <a:endParaRPr lang="en-US" dirty="0"/>
          </a:p>
          <a:p>
            <a:endParaRPr lang="en-US" dirty="0"/>
          </a:p>
        </p:txBody>
      </p:sp>
      <p:sp>
        <p:nvSpPr>
          <p:cNvPr id="6" name="Text Placeholder 2">
            <a:extLst>
              <a:ext uri="{FF2B5EF4-FFF2-40B4-BE49-F238E27FC236}">
                <a16:creationId xmlns:a16="http://schemas.microsoft.com/office/drawing/2014/main" id="{918C58BA-BD5B-F0B7-DC27-E62A683C8954}"/>
              </a:ext>
            </a:extLst>
          </p:cNvPr>
          <p:cNvSpPr txBox="1">
            <a:spLocks/>
          </p:cNvSpPr>
          <p:nvPr/>
        </p:nvSpPr>
        <p:spPr>
          <a:xfrm>
            <a:off x="7006886" y="1556499"/>
            <a:ext cx="4911845"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40"/>
              </a:lnSpc>
            </a:pPr>
            <a:r>
              <a:rPr lang="en-US" sz="3200" b="1" i="1" dirty="0">
                <a:solidFill>
                  <a:srgbClr val="84BFA4"/>
                </a:solidFill>
              </a:rPr>
              <a:t>“How you respond to the issue…is the issue.“ </a:t>
            </a:r>
          </a:p>
          <a:p>
            <a:pPr>
              <a:lnSpc>
                <a:spcPts val="2540"/>
              </a:lnSpc>
            </a:pPr>
            <a:endParaRPr lang="en-US" sz="3200" b="1" i="1" dirty="0">
              <a:solidFill>
                <a:srgbClr val="84BFA4"/>
              </a:solidFill>
            </a:endParaRPr>
          </a:p>
          <a:p>
            <a:pPr>
              <a:lnSpc>
                <a:spcPts val="2540"/>
              </a:lnSpc>
            </a:pPr>
            <a:r>
              <a:rPr lang="en-US" sz="3200" b="1" dirty="0">
                <a:solidFill>
                  <a:srgbClr val="84BFA4"/>
                </a:solidFill>
              </a:rPr>
              <a:t>Frankie Perez</a:t>
            </a:r>
          </a:p>
          <a:p>
            <a:pPr>
              <a:lnSpc>
                <a:spcPts val="2540"/>
              </a:lnSpc>
            </a:pPr>
            <a:endParaRPr lang="en-US" sz="3200" b="1" dirty="0">
              <a:solidFill>
                <a:srgbClr val="84BFA4"/>
              </a:solidFill>
            </a:endParaRPr>
          </a:p>
          <a:p>
            <a:pPr>
              <a:lnSpc>
                <a:spcPts val="2540"/>
              </a:lnSpc>
            </a:pPr>
            <a:endParaRPr lang="en-US" sz="3200" b="1" dirty="0">
              <a:solidFill>
                <a:srgbClr val="84BFA4"/>
              </a:solidFill>
            </a:endParaRPr>
          </a:p>
          <a:p>
            <a:pPr>
              <a:lnSpc>
                <a:spcPts val="2540"/>
              </a:lnSpc>
            </a:pPr>
            <a:endParaRPr lang="en-US" sz="3200" b="1" i="1" dirty="0">
              <a:solidFill>
                <a:srgbClr val="84BFA4"/>
              </a:solidFill>
            </a:endParaRPr>
          </a:p>
          <a:p>
            <a:pPr>
              <a:lnSpc>
                <a:spcPts val="2540"/>
              </a:lnSpc>
            </a:pPr>
            <a:endParaRPr lang="en-US" sz="3200" b="1" i="1" dirty="0">
              <a:solidFill>
                <a:srgbClr val="84BFA4"/>
              </a:solidFill>
            </a:endParaRPr>
          </a:p>
        </p:txBody>
      </p:sp>
      <p:cxnSp>
        <p:nvCxnSpPr>
          <p:cNvPr id="9" name="Straight Connector 8">
            <a:extLst>
              <a:ext uri="{FF2B5EF4-FFF2-40B4-BE49-F238E27FC236}">
                <a16:creationId xmlns:a16="http://schemas.microsoft.com/office/drawing/2014/main" id="{13B77902-88F9-971A-244B-D9D4BD91F167}"/>
              </a:ext>
            </a:extLst>
          </p:cNvPr>
          <p:cNvCxnSpPr>
            <a:cxnSpLocks/>
          </p:cNvCxnSpPr>
          <p:nvPr/>
        </p:nvCxnSpPr>
        <p:spPr>
          <a:xfrm flipV="1">
            <a:off x="6709705" y="1590347"/>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EBC4AF56-AA14-1B39-87DD-D8B301A12F0E}"/>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7473820" y="3531476"/>
            <a:ext cx="4199872" cy="2098706"/>
          </a:xfrm>
          <a:prstGeom prst="rect">
            <a:avLst/>
          </a:prstGeom>
        </p:spPr>
      </p:pic>
    </p:spTree>
    <p:extLst>
      <p:ext uri="{BB962C8B-B14F-4D97-AF65-F5344CB8AC3E}">
        <p14:creationId xmlns:p14="http://schemas.microsoft.com/office/powerpoint/2010/main" val="439631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42406" y="601448"/>
            <a:ext cx="10907188" cy="720752"/>
          </a:xfrm>
        </p:spPr>
        <p:txBody>
          <a:bodyPr/>
          <a:lstStyle/>
          <a:p>
            <a:r>
              <a:rPr lang="en-US" dirty="0"/>
              <a:t>02. </a:t>
            </a:r>
            <a:r>
              <a:rPr lang="bs-Latn-BA" dirty="0"/>
              <a:t>AVOID ENTREPRENEURSHIP BURNOUT</a:t>
            </a:r>
            <a:r>
              <a:rPr lang="en-US" dirty="0"/>
              <a:t> </a:t>
            </a:r>
          </a:p>
          <a:p>
            <a:endParaRPr lang="en-US"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519029" y="1794624"/>
            <a:ext cx="5326824" cy="4351563"/>
          </a:xfrm>
        </p:spPr>
        <p:txBody>
          <a:bodyPr/>
          <a:lstStyle/>
          <a:p>
            <a:r>
              <a:rPr lang="en-GB" dirty="0"/>
              <a:t>Even if you love your work, you can still burn out.</a:t>
            </a:r>
          </a:p>
          <a:p>
            <a:endParaRPr lang="en-GB" dirty="0"/>
          </a:p>
          <a:p>
            <a:r>
              <a:rPr lang="en-GB" dirty="0"/>
              <a:t>Many women entrepreneurs, especially those juggling family and business, feel exhausted after months of pushing hard. That’s normal. It doesn’t mean you’re failing.</a:t>
            </a:r>
          </a:p>
          <a:p>
            <a:endParaRPr lang="en-GB" dirty="0"/>
          </a:p>
          <a:p>
            <a:r>
              <a:rPr lang="en-US" dirty="0"/>
              <a:t>Burnout is unfortunately common among women entrepreneurs. After months or years of constant effort, it’s only natural that you’d start feeling exhausted or frustrated in your business. </a:t>
            </a:r>
          </a:p>
          <a:p>
            <a:endParaRPr lang="en-US" dirty="0"/>
          </a:p>
        </p:txBody>
      </p:sp>
      <p:cxnSp>
        <p:nvCxnSpPr>
          <p:cNvPr id="9" name="Straight Connector 8">
            <a:extLst>
              <a:ext uri="{FF2B5EF4-FFF2-40B4-BE49-F238E27FC236}">
                <a16:creationId xmlns:a16="http://schemas.microsoft.com/office/drawing/2014/main" id="{13B77902-88F9-971A-244B-D9D4BD91F167}"/>
              </a:ext>
            </a:extLst>
          </p:cNvPr>
          <p:cNvCxnSpPr>
            <a:cxnSpLocks/>
          </p:cNvCxnSpPr>
          <p:nvPr/>
        </p:nvCxnSpPr>
        <p:spPr>
          <a:xfrm flipV="1">
            <a:off x="6281080" y="1704647"/>
            <a:ext cx="0" cy="441040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E7BC335A-AE31-EE41-6A82-2CE57C3AD5FE}"/>
              </a:ext>
            </a:extLst>
          </p:cNvPr>
          <p:cNvSpPr txBox="1">
            <a:spLocks/>
          </p:cNvSpPr>
          <p:nvPr/>
        </p:nvSpPr>
        <p:spPr>
          <a:xfrm>
            <a:off x="6762912" y="1693185"/>
            <a:ext cx="4895688" cy="43515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84BFA4"/>
                </a:solidFill>
              </a:rPr>
              <a:t>To avoid or mitigate that burnout and remain interested in your work, try these long-term strategies: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GB" dirty="0"/>
              <a:t>Set realistic expectations (you don’t have to do it all at once)</a:t>
            </a:r>
          </a:p>
          <a:p>
            <a:pPr marL="342900" indent="-342900">
              <a:buFont typeface="Arial" panose="020B0604020202020204" pitchFamily="34" charset="0"/>
              <a:buChar char="•"/>
            </a:pPr>
            <a:r>
              <a:rPr lang="en-GB" dirty="0"/>
              <a:t>Establish boundaries (especially around time)</a:t>
            </a:r>
          </a:p>
          <a:p>
            <a:pPr marL="342900" indent="-342900">
              <a:buFont typeface="Arial" panose="020B0604020202020204" pitchFamily="34" charset="0"/>
              <a:buChar char="•"/>
            </a:pPr>
            <a:r>
              <a:rPr lang="en-GB" dirty="0"/>
              <a:t>Change up your routine if you feel stuck</a:t>
            </a:r>
          </a:p>
          <a:p>
            <a:pPr marL="342900" indent="-342900">
              <a:buFont typeface="Arial" panose="020B0604020202020204" pitchFamily="34" charset="0"/>
              <a:buChar char="•"/>
            </a:pPr>
            <a:r>
              <a:rPr lang="en-GB" dirty="0"/>
              <a:t>Reconnect with </a:t>
            </a:r>
            <a:r>
              <a:rPr lang="en-GB" i="1" dirty="0"/>
              <a:t>why</a:t>
            </a:r>
            <a:r>
              <a:rPr lang="en-GB" dirty="0"/>
              <a:t> you started</a:t>
            </a:r>
          </a:p>
          <a:p>
            <a:pPr marL="342900" indent="-342900">
              <a:buFont typeface="Arial" panose="020B0604020202020204" pitchFamily="34" charset="0"/>
              <a:buChar char="•"/>
            </a:pPr>
            <a:r>
              <a:rPr lang="en-GB" dirty="0"/>
              <a:t>Take real time off—no guilt</a:t>
            </a:r>
          </a:p>
          <a:p>
            <a:pPr marL="342900" indent="-342900">
              <a:buFont typeface="Arial" panose="020B0604020202020204" pitchFamily="34" charset="0"/>
              <a:buChar char="•"/>
            </a:pPr>
            <a:r>
              <a:rPr lang="en-GB" dirty="0"/>
              <a:t>Rest is part of the work. Not a reward for when it’s “all done.”</a:t>
            </a:r>
          </a:p>
          <a:p>
            <a:endParaRPr lang="en-US" dirty="0"/>
          </a:p>
        </p:txBody>
      </p:sp>
    </p:spTree>
    <p:extLst>
      <p:ext uri="{BB962C8B-B14F-4D97-AF65-F5344CB8AC3E}">
        <p14:creationId xmlns:p14="http://schemas.microsoft.com/office/powerpoint/2010/main" val="467285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42406" y="633642"/>
            <a:ext cx="10907188" cy="720752"/>
          </a:xfrm>
        </p:spPr>
        <p:txBody>
          <a:bodyPr/>
          <a:lstStyle/>
          <a:p>
            <a:r>
              <a:rPr lang="en-IE" dirty="0"/>
              <a:t>03. ESTABLISH BOUNDARIES</a:t>
            </a:r>
          </a:p>
          <a:p>
            <a:endParaRPr lang="en-US"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551132" y="1122111"/>
            <a:ext cx="5276691" cy="4351563"/>
          </a:xfrm>
        </p:spPr>
        <p:txBody>
          <a:bodyPr/>
          <a:lstStyle/>
          <a:p>
            <a:endParaRPr lang="en-US" b="1" dirty="0"/>
          </a:p>
          <a:p>
            <a:r>
              <a:rPr lang="en-GB" dirty="0"/>
              <a:t>Boundaries are not a weakness. They are protection for your energy, your health, and your business. Burnout happens when we push ourselves too hard or expect too much too fast. You may feel pressure to succeed quickly, especially when money is tight. But </a:t>
            </a:r>
            <a:r>
              <a:rPr lang="en-GB" b="1" dirty="0"/>
              <a:t>success takes time</a:t>
            </a:r>
            <a:r>
              <a:rPr lang="en-GB" dirty="0"/>
              <a:t>. Instead of setting impossible goals (like launching in 2 weeks when 3 months would be healthier), ask:</a:t>
            </a:r>
          </a:p>
          <a:p>
            <a:endParaRPr lang="en-GB" dirty="0"/>
          </a:p>
          <a:p>
            <a:pPr marL="342900" indent="-342900">
              <a:buFont typeface="Arial" panose="020B0604020202020204" pitchFamily="34" charset="0"/>
              <a:buChar char="•"/>
            </a:pPr>
            <a:r>
              <a:rPr lang="en-GB" i="1" dirty="0"/>
              <a:t>What’s a timeline I can manage without hurting myself?</a:t>
            </a:r>
          </a:p>
          <a:p>
            <a:pPr marL="342900" indent="-342900">
              <a:buFont typeface="Arial" panose="020B0604020202020204" pitchFamily="34" charset="0"/>
              <a:buChar char="•"/>
            </a:pPr>
            <a:r>
              <a:rPr lang="en-GB" i="1" dirty="0"/>
              <a:t>What can I do well, rather than rushing to do it all?</a:t>
            </a:r>
          </a:p>
          <a:p>
            <a:endParaRPr lang="en-GB" dirty="0"/>
          </a:p>
          <a:p>
            <a:r>
              <a:rPr lang="en-GB" dirty="0"/>
              <a:t>Realistic expectations help you stay steady and protect your joy in what you’re building.</a:t>
            </a:r>
          </a:p>
          <a:p>
            <a:endParaRPr lang="en-US" dirty="0"/>
          </a:p>
        </p:txBody>
      </p:sp>
      <p:sp>
        <p:nvSpPr>
          <p:cNvPr id="7" name="Text Placeholder 2">
            <a:extLst>
              <a:ext uri="{FF2B5EF4-FFF2-40B4-BE49-F238E27FC236}">
                <a16:creationId xmlns:a16="http://schemas.microsoft.com/office/drawing/2014/main" id="{495400AA-8B4A-8AB8-AAA0-AB2E96B76B8D}"/>
              </a:ext>
            </a:extLst>
          </p:cNvPr>
          <p:cNvSpPr txBox="1">
            <a:spLocks/>
          </p:cNvSpPr>
          <p:nvPr/>
        </p:nvSpPr>
        <p:spPr>
          <a:xfrm>
            <a:off x="6786562" y="2343149"/>
            <a:ext cx="4986337" cy="377530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a:p>
            <a:endParaRPr lang="en-US" dirty="0"/>
          </a:p>
        </p:txBody>
      </p:sp>
      <p:cxnSp>
        <p:nvCxnSpPr>
          <p:cNvPr id="8" name="Straight Connector 7">
            <a:extLst>
              <a:ext uri="{FF2B5EF4-FFF2-40B4-BE49-F238E27FC236}">
                <a16:creationId xmlns:a16="http://schemas.microsoft.com/office/drawing/2014/main" id="{2BCD2D5B-20DB-0279-EEDA-67289206F8A5}"/>
              </a:ext>
            </a:extLst>
          </p:cNvPr>
          <p:cNvCxnSpPr>
            <a:cxnSpLocks/>
          </p:cNvCxnSpPr>
          <p:nvPr/>
        </p:nvCxnSpPr>
        <p:spPr>
          <a:xfrm flipV="1">
            <a:off x="6252506" y="2243138"/>
            <a:ext cx="0" cy="304323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43A926-0D0E-2A6C-8DDF-3BB1CBA45FA7}"/>
              </a:ext>
            </a:extLst>
          </p:cNvPr>
          <p:cNvSpPr txBox="1"/>
          <p:nvPr/>
        </p:nvSpPr>
        <p:spPr>
          <a:xfrm>
            <a:off x="6786562" y="1443728"/>
            <a:ext cx="4986337" cy="4493538"/>
          </a:xfrm>
          <a:prstGeom prst="rect">
            <a:avLst/>
          </a:prstGeom>
          <a:noFill/>
        </p:spPr>
        <p:txBody>
          <a:bodyPr wrap="square">
            <a:spAutoFit/>
          </a:bodyPr>
          <a:lstStyle/>
          <a:p>
            <a:r>
              <a:rPr lang="en-GB" sz="2200" dirty="0"/>
              <a:t>When you work for yourself, it’s easy to feel like you should always be “on.” But that’s a fast road to exhaustion.</a:t>
            </a:r>
          </a:p>
          <a:p>
            <a:endParaRPr lang="en-GB" sz="2200" dirty="0"/>
          </a:p>
          <a:p>
            <a:r>
              <a:rPr lang="en-GB" sz="2200" dirty="0"/>
              <a:t>To avoid burnout, give yourself clear rules, and stick to them.</a:t>
            </a:r>
          </a:p>
          <a:p>
            <a:endParaRPr lang="en-GB" sz="2200" dirty="0"/>
          </a:p>
          <a:p>
            <a:r>
              <a:rPr lang="en-GB" sz="2200" dirty="0"/>
              <a:t>Try things like:</a:t>
            </a:r>
          </a:p>
          <a:p>
            <a:pPr marL="342900" indent="-342900">
              <a:buFont typeface="Arial" panose="020B0604020202020204" pitchFamily="34" charset="0"/>
              <a:buChar char="•"/>
            </a:pPr>
            <a:r>
              <a:rPr lang="en-GB" sz="2200" dirty="0"/>
              <a:t>No answering messages after 7pm</a:t>
            </a:r>
          </a:p>
          <a:p>
            <a:pPr marL="342900" indent="-342900">
              <a:buFont typeface="Arial" panose="020B0604020202020204" pitchFamily="34" charset="0"/>
              <a:buChar char="•"/>
            </a:pPr>
            <a:r>
              <a:rPr lang="en-GB" sz="2200" dirty="0"/>
              <a:t>No work during family mealtimes</a:t>
            </a:r>
          </a:p>
          <a:p>
            <a:pPr marL="342900" indent="-342900">
              <a:buFont typeface="Arial" panose="020B0604020202020204" pitchFamily="34" charset="0"/>
              <a:buChar char="•"/>
            </a:pPr>
            <a:r>
              <a:rPr lang="en-GB" sz="2200" dirty="0"/>
              <a:t>Only working a half-day on weekends</a:t>
            </a:r>
          </a:p>
          <a:p>
            <a:pPr marL="342900" indent="-342900">
              <a:buFont typeface="Arial" panose="020B0604020202020204" pitchFamily="34" charset="0"/>
              <a:buChar char="•"/>
            </a:pPr>
            <a:r>
              <a:rPr lang="en-GB" sz="2200" dirty="0"/>
              <a:t>Saying no to events or orders that take too much from you</a:t>
            </a:r>
          </a:p>
        </p:txBody>
      </p:sp>
    </p:spTree>
    <p:extLst>
      <p:ext uri="{BB962C8B-B14F-4D97-AF65-F5344CB8AC3E}">
        <p14:creationId xmlns:p14="http://schemas.microsoft.com/office/powerpoint/2010/main" val="2145395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04.</a:t>
            </a:r>
            <a:r>
              <a:rPr lang="en-GB" dirty="0"/>
              <a:t> LEARN TO SAY “NO” WITHOUT GUILT</a:t>
            </a:r>
            <a:r>
              <a:rPr lang="en-IE" dirty="0"/>
              <a:t> </a:t>
            </a:r>
            <a:endParaRPr lang="en-US"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98712" y="1658138"/>
            <a:ext cx="7163329" cy="4351563"/>
          </a:xfrm>
        </p:spPr>
        <p:txBody>
          <a:bodyPr/>
          <a:lstStyle/>
          <a:p>
            <a:r>
              <a:rPr lang="en-GB" dirty="0"/>
              <a:t>Many women feel they must say yes to every request, every order, every invitation. But not every opportunity is worth it, especially if it leads to stress, </a:t>
            </a:r>
            <a:r>
              <a:rPr lang="en-GB" dirty="0" err="1"/>
              <a:t>underpricing</a:t>
            </a:r>
            <a:r>
              <a:rPr lang="en-GB" dirty="0"/>
              <a:t>, or overwhelm.</a:t>
            </a:r>
          </a:p>
          <a:p>
            <a:endParaRPr lang="en-GB" dirty="0"/>
          </a:p>
          <a:p>
            <a:r>
              <a:rPr lang="en-GB" dirty="0"/>
              <a:t>It’s okay to say:</a:t>
            </a:r>
          </a:p>
          <a:p>
            <a:r>
              <a:rPr lang="en-GB" dirty="0"/>
              <a:t>❌ “That deadline is too soon.”</a:t>
            </a:r>
          </a:p>
          <a:p>
            <a:r>
              <a:rPr lang="en-GB" dirty="0"/>
              <a:t>❌ “That budget won’t cover my ingredient costs.”</a:t>
            </a:r>
          </a:p>
          <a:p>
            <a:r>
              <a:rPr lang="en-GB" dirty="0"/>
              <a:t>❌ “That doesn’t fit with my goals right now.”</a:t>
            </a:r>
          </a:p>
          <a:p>
            <a:endParaRPr lang="en-GB" dirty="0"/>
          </a:p>
          <a:p>
            <a:r>
              <a:rPr lang="en-GB" dirty="0"/>
              <a:t>Saying no is part of saying yes to yourself, your vision, and your long-term wellbeing. You are allowed to protect your time and energy. That’s not selfish. It is sustainable.</a:t>
            </a:r>
            <a:endParaRPr lang="en-US" dirty="0"/>
          </a:p>
        </p:txBody>
      </p:sp>
      <p:pic>
        <p:nvPicPr>
          <p:cNvPr id="11" name="Picture 10" descr="A person holding a letter&#10;&#10;AI-generated content may be incorrect.">
            <a:extLst>
              <a:ext uri="{FF2B5EF4-FFF2-40B4-BE49-F238E27FC236}">
                <a16:creationId xmlns:a16="http://schemas.microsoft.com/office/drawing/2014/main" id="{46D3F0CA-F856-13AE-05E9-B991DE2D3C59}"/>
              </a:ext>
            </a:extLst>
          </p:cNvPr>
          <p:cNvPicPr>
            <a:picLocks noChangeAspect="1"/>
          </p:cNvPicPr>
          <p:nvPr/>
        </p:nvPicPr>
        <p:blipFill>
          <a:blip r:embed="rId2"/>
          <a:stretch>
            <a:fillRect/>
          </a:stretch>
        </p:blipFill>
        <p:spPr>
          <a:xfrm>
            <a:off x="7482576" y="2375608"/>
            <a:ext cx="4374932" cy="2916621"/>
          </a:xfrm>
          <a:prstGeom prst="rect">
            <a:avLst/>
          </a:prstGeom>
        </p:spPr>
      </p:pic>
    </p:spTree>
    <p:extLst>
      <p:ext uri="{BB962C8B-B14F-4D97-AF65-F5344CB8AC3E}">
        <p14:creationId xmlns:p14="http://schemas.microsoft.com/office/powerpoint/2010/main" val="348165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05. </a:t>
            </a:r>
            <a:r>
              <a:rPr lang="en-US" sz="3600" dirty="0"/>
              <a:t>REMIND YOURSELF WHY YOU STARTED</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87898" y="1494177"/>
            <a:ext cx="7421884" cy="4351563"/>
          </a:xfrm>
        </p:spPr>
        <p:txBody>
          <a:bodyPr/>
          <a:lstStyle/>
          <a:p>
            <a:r>
              <a:rPr lang="en-GB" dirty="0"/>
              <a:t>When things feel heavy or overwhelming, take a moment to reconnect with your original purpose. Why did you start this journey?</a:t>
            </a:r>
          </a:p>
          <a:p>
            <a:endParaRPr lang="en-GB" dirty="0"/>
          </a:p>
          <a:p>
            <a:pPr marL="342900" indent="-342900">
              <a:buFont typeface="Arial" panose="020B0604020202020204" pitchFamily="34" charset="0"/>
              <a:buChar char="•"/>
            </a:pPr>
            <a:r>
              <a:rPr lang="en-GB" dirty="0"/>
              <a:t>Was it to share your food and culture?</a:t>
            </a:r>
          </a:p>
          <a:p>
            <a:pPr marL="342900" indent="-342900">
              <a:buFont typeface="Arial" panose="020B0604020202020204" pitchFamily="34" charset="0"/>
              <a:buChar char="•"/>
            </a:pPr>
            <a:r>
              <a:rPr lang="en-GB" dirty="0"/>
              <a:t>To support your family?</a:t>
            </a:r>
          </a:p>
          <a:p>
            <a:pPr marL="342900" indent="-342900">
              <a:buFont typeface="Arial" panose="020B0604020202020204" pitchFamily="34" charset="0"/>
              <a:buChar char="•"/>
            </a:pPr>
            <a:r>
              <a:rPr lang="en-GB" dirty="0"/>
              <a:t>To build something that was truly your own?</a:t>
            </a:r>
          </a:p>
          <a:p>
            <a:endParaRPr lang="en-GB" dirty="0"/>
          </a:p>
          <a:p>
            <a:r>
              <a:rPr lang="en-GB" dirty="0"/>
              <a:t>Write it down. Say it out loud. Keep it close.</a:t>
            </a:r>
          </a:p>
          <a:p>
            <a:endParaRPr lang="en-GB" dirty="0"/>
          </a:p>
          <a:p>
            <a:r>
              <a:rPr lang="en-GB" dirty="0"/>
              <a:t>Your “why” is  your anchor when things get tough.</a:t>
            </a:r>
          </a:p>
          <a:p>
            <a:endParaRPr lang="en-GB" dirty="0"/>
          </a:p>
          <a:p>
            <a:pPr algn="r"/>
            <a:r>
              <a:rPr lang="en-GB" b="1" dirty="0">
                <a:solidFill>
                  <a:srgbClr val="84BFA4"/>
                </a:solidFill>
              </a:rPr>
              <a:t>“On the days I doubt myself, I go back to the first day I sold out of bread. That memory reminds me I belong here.”</a:t>
            </a:r>
          </a:p>
          <a:p>
            <a:pPr algn="r"/>
            <a:r>
              <a:rPr lang="en-GB" i="1" dirty="0"/>
              <a:t>Amena, baker, Rotterdam</a:t>
            </a:r>
            <a:endParaRPr lang="en-US" i="1" dirty="0"/>
          </a:p>
        </p:txBody>
      </p:sp>
      <p:pic>
        <p:nvPicPr>
          <p:cNvPr id="5" name="Picture 4" descr="Cardboard box tied to several balloons floating in the sky">
            <a:extLst>
              <a:ext uri="{FF2B5EF4-FFF2-40B4-BE49-F238E27FC236}">
                <a16:creationId xmlns:a16="http://schemas.microsoft.com/office/drawing/2014/main" id="{AC84AED3-04ED-0FE6-C12D-D3FDEEA13C81}"/>
              </a:ext>
            </a:extLst>
          </p:cNvPr>
          <p:cNvPicPr>
            <a:picLocks noChangeAspect="1"/>
          </p:cNvPicPr>
          <p:nvPr/>
        </p:nvPicPr>
        <p:blipFill>
          <a:blip r:embed="rId2"/>
          <a:stretch>
            <a:fillRect/>
          </a:stretch>
        </p:blipFill>
        <p:spPr>
          <a:xfrm>
            <a:off x="8419691" y="2301766"/>
            <a:ext cx="3033962" cy="3679670"/>
          </a:xfrm>
          <a:prstGeom prst="rect">
            <a:avLst/>
          </a:prstGeom>
        </p:spPr>
      </p:pic>
    </p:spTree>
    <p:extLst>
      <p:ext uri="{BB962C8B-B14F-4D97-AF65-F5344CB8AC3E}">
        <p14:creationId xmlns:p14="http://schemas.microsoft.com/office/powerpoint/2010/main" val="4222088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63062" y="1642597"/>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420268" y="1670780"/>
            <a:ext cx="11351463" cy="3762613"/>
          </a:xfrm>
        </p:spPr>
        <p:txBody>
          <a:bodyPr/>
          <a:lstStyle/>
          <a:p>
            <a:pPr marL="0" lvl="3" algn="l"/>
            <a:r>
              <a:rPr lang="en-GB" sz="2200" dirty="0">
                <a:solidFill>
                  <a:srgbClr val="382B1B"/>
                </a:solidFill>
              </a:rPr>
              <a:t>This is your final step on the </a:t>
            </a:r>
            <a:r>
              <a:rPr lang="en-GB" sz="2200" b="1" dirty="0">
                <a:solidFill>
                  <a:srgbClr val="382B1B"/>
                </a:solidFill>
              </a:rPr>
              <a:t>3 KITCHENS </a:t>
            </a:r>
            <a:r>
              <a:rPr lang="en-GB" sz="2200" dirty="0">
                <a:solidFill>
                  <a:srgbClr val="382B1B"/>
                </a:solidFill>
              </a:rPr>
              <a:t>entrepreneurship learning adventure. We end, not by sharing more business advice, but by sharing the essential tools to stay resilient and realistic. Your plan is never finished. In order to stay in business,  you need strength and vision for the rewarding road ahead.   In this final step, you will learn..</a:t>
            </a:r>
          </a:p>
          <a:p>
            <a:pPr marL="342900" lvl="3" indent="-342900" algn="l">
              <a:buFont typeface="Arial" panose="020B0604020202020204" pitchFamily="34" charset="0"/>
              <a:buChar char="•"/>
            </a:pPr>
            <a:r>
              <a:rPr lang="en-GB" sz="2200" dirty="0">
                <a:solidFill>
                  <a:srgbClr val="382B1B"/>
                </a:solidFill>
              </a:rPr>
              <a:t>Understand how confidence, mindset, and resilience affect the long-term success of your business</a:t>
            </a:r>
          </a:p>
          <a:p>
            <a:pPr marL="342900" lvl="3" indent="-342900" algn="l">
              <a:buFont typeface="Arial" panose="020B0604020202020204" pitchFamily="34" charset="0"/>
              <a:buChar char="•"/>
            </a:pPr>
            <a:r>
              <a:rPr lang="en-GB" sz="2200" dirty="0">
                <a:solidFill>
                  <a:srgbClr val="382B1B"/>
                </a:solidFill>
              </a:rPr>
              <a:t>Learn to use practical tools to manage fear, self-doubt, and the pressure to succeed</a:t>
            </a:r>
          </a:p>
          <a:p>
            <a:pPr marL="342900" lvl="3" indent="-342900" algn="l">
              <a:buFont typeface="Arial" panose="020B0604020202020204" pitchFamily="34" charset="0"/>
              <a:buChar char="•"/>
            </a:pPr>
            <a:r>
              <a:rPr lang="en-GB" sz="2200" dirty="0">
                <a:solidFill>
                  <a:srgbClr val="382B1B"/>
                </a:solidFill>
              </a:rPr>
              <a:t>Reflect on failure and how to turn it into useful learning</a:t>
            </a:r>
          </a:p>
          <a:p>
            <a:pPr marL="342900" lvl="3" indent="-342900" algn="l">
              <a:buFont typeface="Arial" panose="020B0604020202020204" pitchFamily="34" charset="0"/>
              <a:buChar char="•"/>
            </a:pPr>
            <a:r>
              <a:rPr lang="en-GB" sz="2200" dirty="0">
                <a:solidFill>
                  <a:srgbClr val="382B1B"/>
                </a:solidFill>
              </a:rPr>
              <a:t>Define what success means for you personally and professionally</a:t>
            </a:r>
          </a:p>
          <a:p>
            <a:pPr marL="342900" lvl="3" indent="-342900" algn="l">
              <a:buFont typeface="Arial" panose="020B0604020202020204" pitchFamily="34" charset="0"/>
              <a:buChar char="•"/>
            </a:pPr>
            <a:r>
              <a:rPr lang="en-GB" sz="2200" dirty="0">
                <a:solidFill>
                  <a:srgbClr val="382B1B"/>
                </a:solidFill>
              </a:rPr>
              <a:t>Reconnect with what brings you energy, purpose, and joy in your business</a:t>
            </a:r>
          </a:p>
          <a:p>
            <a:pPr marL="342900" lvl="3" indent="-342900" algn="l">
              <a:buFont typeface="Arial" panose="020B0604020202020204" pitchFamily="34" charset="0"/>
              <a:buChar char="•"/>
            </a:pPr>
            <a:r>
              <a:rPr lang="en-GB" sz="2200" dirty="0">
                <a:solidFill>
                  <a:srgbClr val="382B1B"/>
                </a:solidFill>
              </a:rPr>
              <a:t>Recognise when it’s the right time to grow the business</a:t>
            </a:r>
          </a:p>
          <a:p>
            <a:pPr marL="342900" lvl="3" indent="-342900" algn="l">
              <a:buFont typeface="Arial" panose="020B0604020202020204" pitchFamily="34" charset="0"/>
              <a:buChar char="•"/>
            </a:pPr>
            <a:endParaRPr lang="en-GB" sz="2200" dirty="0">
              <a:solidFill>
                <a:srgbClr val="382B1B"/>
              </a:solidFill>
            </a:endParaRPr>
          </a:p>
          <a:p>
            <a:pPr marL="0" lvl="3" algn="l"/>
            <a:endParaRPr lang="en-GB" dirty="0">
              <a:solidFill>
                <a:srgbClr val="382B1B"/>
              </a:solidFill>
            </a:endParaRPr>
          </a:p>
          <a:p>
            <a:pPr lvl="3"/>
            <a:endParaRPr lang="en-GB" sz="2200" noProof="0" dirty="0">
              <a:solidFill>
                <a:srgbClr val="382B1B"/>
              </a:solidFill>
            </a:endParaRPr>
          </a:p>
        </p:txBody>
      </p:sp>
      <p:sp>
        <p:nvSpPr>
          <p:cNvPr id="5" name="TextBox 4">
            <a:extLst>
              <a:ext uri="{FF2B5EF4-FFF2-40B4-BE49-F238E27FC236}">
                <a16:creationId xmlns:a16="http://schemas.microsoft.com/office/drawing/2014/main" id="{0FEFA252-3FAF-1C8E-B6D4-33DF8AC72F16}"/>
              </a:ext>
            </a:extLst>
          </p:cNvPr>
          <p:cNvSpPr txBox="1"/>
          <p:nvPr/>
        </p:nvSpPr>
        <p:spPr>
          <a:xfrm>
            <a:off x="178055" y="454113"/>
            <a:ext cx="12192000" cy="954107"/>
          </a:xfrm>
          <a:prstGeom prst="rect">
            <a:avLst/>
          </a:prstGeom>
          <a:noFill/>
        </p:spPr>
        <p:txBody>
          <a:bodyPr wrap="square">
            <a:spAutoFit/>
          </a:bodyPr>
          <a:lstStyle/>
          <a:p>
            <a:r>
              <a:rPr lang="en-GB" sz="2800" b="1" dirty="0"/>
              <a:t>Learning Objectives – Step 8 </a:t>
            </a:r>
            <a:r>
              <a:rPr lang="en-US" sz="2800" b="1" dirty="0"/>
              <a:t>The Confidence </a:t>
            </a:r>
            <a:r>
              <a:rPr lang="en-US" sz="2800" b="1" dirty="0">
                <a:solidFill>
                  <a:srgbClr val="382B1B"/>
                </a:solidFill>
              </a:rPr>
              <a:t>To</a:t>
            </a:r>
            <a:r>
              <a:rPr lang="en-US" sz="2800" b="1" dirty="0"/>
              <a:t> </a:t>
            </a:r>
            <a:r>
              <a:rPr lang="en-US" sz="2800" b="1" dirty="0">
                <a:solidFill>
                  <a:srgbClr val="382B1B"/>
                </a:solidFill>
              </a:rPr>
              <a:t>Keep Going And Growing </a:t>
            </a:r>
          </a:p>
          <a:p>
            <a:pPr>
              <a:buNone/>
            </a:pPr>
            <a:endParaRPr lang="en-GB" sz="2800" b="1" dirty="0"/>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06. </a:t>
            </a:r>
            <a:r>
              <a:rPr lang="en-US" dirty="0"/>
              <a:t>TAKE REAL TIME OFF</a:t>
            </a:r>
            <a:endParaRPr lang="en-US" sz="36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6" y="1771650"/>
            <a:ext cx="7062431" cy="4351563"/>
          </a:xfrm>
        </p:spPr>
        <p:txBody>
          <a:bodyPr/>
          <a:lstStyle/>
          <a:p>
            <a:r>
              <a:rPr lang="en-GB" dirty="0"/>
              <a:t>You are not a machine. You cannot pour from an empty cup.</a:t>
            </a:r>
          </a:p>
          <a:p>
            <a:r>
              <a:rPr lang="en-GB" dirty="0"/>
              <a:t>Resting is not laziness; it’s a smart strategy.</a:t>
            </a:r>
          </a:p>
          <a:p>
            <a:endParaRPr lang="en-GB" dirty="0"/>
          </a:p>
          <a:p>
            <a:r>
              <a:rPr lang="en-GB" dirty="0"/>
              <a:t>Even short breaks can reset your mind, improve your focus, and bring back your creativity. Whether it’s:</a:t>
            </a:r>
          </a:p>
          <a:p>
            <a:endParaRPr lang="en-GB" dirty="0"/>
          </a:p>
          <a:p>
            <a:pPr marL="342900" indent="-342900">
              <a:buFont typeface="Arial" panose="020B0604020202020204" pitchFamily="34" charset="0"/>
              <a:buChar char="•"/>
            </a:pPr>
            <a:r>
              <a:rPr lang="en-GB" dirty="0"/>
              <a:t>A few minutes of deep breathing</a:t>
            </a:r>
          </a:p>
          <a:p>
            <a:pPr marL="342900" indent="-342900">
              <a:buFont typeface="Arial" panose="020B0604020202020204" pitchFamily="34" charset="0"/>
              <a:buChar char="•"/>
            </a:pPr>
            <a:r>
              <a:rPr lang="en-GB" dirty="0"/>
              <a:t>A walk around the block</a:t>
            </a:r>
          </a:p>
          <a:p>
            <a:pPr marL="342900" indent="-342900">
              <a:buFont typeface="Arial" panose="020B0604020202020204" pitchFamily="34" charset="0"/>
              <a:buChar char="•"/>
            </a:pPr>
            <a:r>
              <a:rPr lang="en-GB" dirty="0"/>
              <a:t>A full day with no business talk</a:t>
            </a:r>
          </a:p>
          <a:p>
            <a:endParaRPr lang="en-GB" dirty="0"/>
          </a:p>
          <a:p>
            <a:r>
              <a:rPr lang="en-GB" dirty="0"/>
              <a:t>Time off isn’t a reward. It’s part of running a sustainable business.</a:t>
            </a:r>
          </a:p>
          <a:p>
            <a:endParaRPr lang="en-GB" dirty="0"/>
          </a:p>
        </p:txBody>
      </p:sp>
      <p:pic>
        <p:nvPicPr>
          <p:cNvPr id="9" name="Picture 8" descr="Alarm clocks with mouths">
            <a:extLst>
              <a:ext uri="{FF2B5EF4-FFF2-40B4-BE49-F238E27FC236}">
                <a16:creationId xmlns:a16="http://schemas.microsoft.com/office/drawing/2014/main" id="{796D84FB-14DA-A7E7-F6E9-7297ED5A5CED}"/>
              </a:ext>
            </a:extLst>
          </p:cNvPr>
          <p:cNvPicPr>
            <a:picLocks noChangeAspect="1"/>
          </p:cNvPicPr>
          <p:nvPr/>
        </p:nvPicPr>
        <p:blipFill>
          <a:blip r:embed="rId2"/>
          <a:srcRect l="43500"/>
          <a:stretch>
            <a:fillRect/>
          </a:stretch>
        </p:blipFill>
        <p:spPr>
          <a:xfrm>
            <a:off x="8147620" y="1702675"/>
            <a:ext cx="3372244" cy="4010748"/>
          </a:xfrm>
          <a:prstGeom prst="rect">
            <a:avLst/>
          </a:prstGeom>
        </p:spPr>
      </p:pic>
    </p:spTree>
    <p:extLst>
      <p:ext uri="{BB962C8B-B14F-4D97-AF65-F5344CB8AC3E}">
        <p14:creationId xmlns:p14="http://schemas.microsoft.com/office/powerpoint/2010/main" val="2369711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07. </a:t>
            </a:r>
            <a:r>
              <a:rPr lang="en-US" dirty="0"/>
              <a:t>CREATE YOUR IDEAL ENVIRONMENT</a:t>
            </a:r>
            <a:endParaRPr lang="en-US" sz="36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7" y="1771650"/>
            <a:ext cx="7913769" cy="4351563"/>
          </a:xfrm>
        </p:spPr>
        <p:txBody>
          <a:bodyPr/>
          <a:lstStyle/>
          <a:p>
            <a:r>
              <a:rPr lang="en-GB" dirty="0"/>
              <a:t>The space where you cook, work, or think has a significant impact on how you feel.</a:t>
            </a:r>
          </a:p>
          <a:p>
            <a:endParaRPr lang="en-GB" dirty="0"/>
          </a:p>
          <a:p>
            <a:r>
              <a:rPr lang="en-GB" dirty="0"/>
              <a:t>Whether it’s your home kitchen, a borrowed stall, or a quiet corner for planning, your environment can either stress you out or support you.</a:t>
            </a:r>
          </a:p>
          <a:p>
            <a:endParaRPr lang="en-GB" dirty="0"/>
          </a:p>
          <a:p>
            <a:r>
              <a:rPr lang="en-GB" b="1" dirty="0"/>
              <a:t>Ask:</a:t>
            </a:r>
          </a:p>
          <a:p>
            <a:pPr marL="342900" indent="-342900">
              <a:buFont typeface="Arial" panose="020B0604020202020204" pitchFamily="34" charset="0"/>
              <a:buChar char="•"/>
            </a:pPr>
            <a:r>
              <a:rPr lang="en-GB" dirty="0"/>
              <a:t>Do I feel calm and focused here?</a:t>
            </a:r>
          </a:p>
          <a:p>
            <a:pPr marL="342900" indent="-342900">
              <a:buFont typeface="Arial" panose="020B0604020202020204" pitchFamily="34" charset="0"/>
              <a:buChar char="•"/>
            </a:pPr>
            <a:r>
              <a:rPr lang="en-GB" dirty="0"/>
              <a:t>Is this space clean, safe, and set up for my flow?</a:t>
            </a:r>
          </a:p>
          <a:p>
            <a:pPr marL="342900" indent="-342900">
              <a:buFont typeface="Arial" panose="020B0604020202020204" pitchFamily="34" charset="0"/>
              <a:buChar char="•"/>
            </a:pPr>
            <a:r>
              <a:rPr lang="en-GB" dirty="0"/>
              <a:t>What small changes would make this feel more like mine?</a:t>
            </a:r>
            <a:endParaRPr lang="en-US" dirty="0"/>
          </a:p>
        </p:txBody>
      </p:sp>
      <p:pic>
        <p:nvPicPr>
          <p:cNvPr id="20" name="Picture 19" descr="A person working on a computer&#10;&#10;AI-generated content may be incorrect.">
            <a:extLst>
              <a:ext uri="{FF2B5EF4-FFF2-40B4-BE49-F238E27FC236}">
                <a16:creationId xmlns:a16="http://schemas.microsoft.com/office/drawing/2014/main" id="{71E5FEFF-B3E1-E6D9-F063-1383C6240B3D}"/>
              </a:ext>
            </a:extLst>
          </p:cNvPr>
          <p:cNvPicPr>
            <a:picLocks noChangeAspect="1"/>
          </p:cNvPicPr>
          <p:nvPr/>
        </p:nvPicPr>
        <p:blipFill>
          <a:blip r:embed="rId2"/>
          <a:stretch>
            <a:fillRect/>
          </a:stretch>
        </p:blipFill>
        <p:spPr>
          <a:xfrm>
            <a:off x="8791962" y="1576550"/>
            <a:ext cx="2919499" cy="4379661"/>
          </a:xfrm>
          <a:prstGeom prst="rect">
            <a:avLst/>
          </a:prstGeom>
        </p:spPr>
      </p:pic>
    </p:spTree>
    <p:extLst>
      <p:ext uri="{BB962C8B-B14F-4D97-AF65-F5344CB8AC3E}">
        <p14:creationId xmlns:p14="http://schemas.microsoft.com/office/powerpoint/2010/main" val="1324916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p:txBody>
          <a:bodyPr>
            <a:normAutofit/>
          </a:bodyPr>
          <a:lstStyle/>
          <a:p>
            <a:r>
              <a:rPr lang="bs-Latn-BA" dirty="0"/>
              <a:t>DEFINING SUCCESS</a:t>
            </a:r>
            <a:endParaRPr lang="en-GB"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2245709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bs-Latn-BA" dirty="0"/>
              <a:t>SUCCESS – WHAT DOES IT LOOK LIKE?</a:t>
            </a:r>
            <a:endParaRPr lang="en-GB"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652654" y="1423289"/>
            <a:ext cx="7450821" cy="4548987"/>
          </a:xfrm>
        </p:spPr>
        <p:txBody>
          <a:bodyPr numCol="1"/>
          <a:lstStyle/>
          <a:p>
            <a:r>
              <a:rPr lang="en-IE" dirty="0">
                <a:solidFill>
                  <a:srgbClr val="382B1B"/>
                </a:solidFill>
              </a:rPr>
              <a:t>We all see success differently. </a:t>
            </a:r>
            <a:r>
              <a:rPr lang="en-GB" dirty="0"/>
              <a:t>Your definition of success is shaped by your story: your culture, your goals, your values, and the challenges you’ve already overcome. </a:t>
            </a:r>
          </a:p>
          <a:p>
            <a:endParaRPr lang="en-GB" dirty="0"/>
          </a:p>
          <a:p>
            <a:r>
              <a:rPr lang="en-GB" dirty="0"/>
              <a:t>As a migrant woman, success may be </a:t>
            </a:r>
            <a:r>
              <a:rPr lang="en-GB" b="1" dirty="0"/>
              <a:t>about more than income, </a:t>
            </a:r>
            <a:r>
              <a:rPr lang="en-GB" dirty="0"/>
              <a:t>it might be about freedom, stability, dignity, or building something for your children.</a:t>
            </a:r>
          </a:p>
          <a:p>
            <a:endParaRPr lang="en-GB" dirty="0"/>
          </a:p>
          <a:p>
            <a:r>
              <a:rPr lang="en-IE" dirty="0">
                <a:solidFill>
                  <a:srgbClr val="382B1B"/>
                </a:solidFill>
              </a:rPr>
              <a:t>Success can be complex, but it can also be quite simple. </a:t>
            </a:r>
            <a:r>
              <a:rPr lang="en-GB" dirty="0"/>
              <a:t>It’s about reaching what matters to </a:t>
            </a:r>
            <a:r>
              <a:rPr lang="en-GB" b="1" dirty="0"/>
              <a:t>you</a:t>
            </a:r>
            <a:r>
              <a:rPr lang="en-GB" dirty="0"/>
              <a:t>—even if others don’t see it.</a:t>
            </a:r>
          </a:p>
          <a:p>
            <a:endParaRPr lang="en-GB" dirty="0"/>
          </a:p>
          <a:p>
            <a:r>
              <a:rPr lang="en-GB" dirty="0"/>
              <a:t>To move forward with confidence, it’s essential to have a clear </a:t>
            </a:r>
            <a:r>
              <a:rPr lang="en-GB" b="1" dirty="0"/>
              <a:t>personal definition of success</a:t>
            </a:r>
            <a:r>
              <a:rPr lang="en-GB" dirty="0"/>
              <a:t>. That’s the version that will truly motivate you.</a:t>
            </a: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endParaRPr lang="en-IE" dirty="0">
              <a:solidFill>
                <a:srgbClr val="382B1B"/>
              </a:solidFill>
            </a:endParaRPr>
          </a:p>
        </p:txBody>
      </p:sp>
      <p:sp>
        <p:nvSpPr>
          <p:cNvPr id="8" name="TextBox 7">
            <a:extLst>
              <a:ext uri="{FF2B5EF4-FFF2-40B4-BE49-F238E27FC236}">
                <a16:creationId xmlns:a16="http://schemas.microsoft.com/office/drawing/2014/main" id="{72CC25B9-DBC5-9241-1AC6-CE097F2DCB70}"/>
              </a:ext>
            </a:extLst>
          </p:cNvPr>
          <p:cNvSpPr txBox="1"/>
          <p:nvPr/>
        </p:nvSpPr>
        <p:spPr>
          <a:xfrm>
            <a:off x="8872832" y="2312829"/>
            <a:ext cx="2951306" cy="2554545"/>
          </a:xfrm>
          <a:prstGeom prst="rect">
            <a:avLst/>
          </a:prstGeom>
          <a:solidFill>
            <a:srgbClr val="E6C8C7"/>
          </a:solidFill>
        </p:spPr>
        <p:txBody>
          <a:bodyPr wrap="square">
            <a:spAutoFit/>
          </a:bodyPr>
          <a:lstStyle/>
          <a:p>
            <a:r>
              <a:rPr lang="en-GB" sz="3200" b="1" dirty="0">
                <a:solidFill>
                  <a:schemeClr val="tx1">
                    <a:lumMod val="50000"/>
                    <a:lumOff val="50000"/>
                  </a:schemeClr>
                </a:solidFill>
              </a:rPr>
              <a:t>What does success mean to you, right now, in your life and business?</a:t>
            </a:r>
            <a:endParaRPr lang="en-IE" sz="3200" b="1" dirty="0">
              <a:solidFill>
                <a:schemeClr val="tx1">
                  <a:lumMod val="50000"/>
                  <a:lumOff val="50000"/>
                </a:schemeClr>
              </a:solidFill>
            </a:endParaRPr>
          </a:p>
        </p:txBody>
      </p:sp>
    </p:spTree>
    <p:extLst>
      <p:ext uri="{BB962C8B-B14F-4D97-AF65-F5344CB8AC3E}">
        <p14:creationId xmlns:p14="http://schemas.microsoft.com/office/powerpoint/2010/main" val="1624620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96DE59-51B8-751E-CECE-4F219E43FAA3}"/>
              </a:ext>
            </a:extLst>
          </p:cNvPr>
          <p:cNvSpPr>
            <a:spLocks noGrp="1"/>
          </p:cNvSpPr>
          <p:nvPr>
            <p:ph type="body" sz="quarter" idx="27"/>
          </p:nvPr>
        </p:nvSpPr>
        <p:spPr/>
        <p:txBody>
          <a:bodyPr/>
          <a:lstStyle/>
          <a:p>
            <a:r>
              <a:rPr lang="bs-Latn-BA" dirty="0"/>
              <a:t>DID YOU KNOW – </a:t>
            </a:r>
            <a:r>
              <a:rPr lang="en-US" dirty="0"/>
              <a:t>THERE ARE</a:t>
            </a:r>
            <a:r>
              <a:rPr lang="bs-Latn-BA" dirty="0"/>
              <a:t> </a:t>
            </a:r>
            <a:r>
              <a:rPr lang="en-US" dirty="0"/>
              <a:t>10 TYPES OF SUCCESS</a:t>
            </a:r>
            <a:r>
              <a:rPr lang="bs-Latn-BA" dirty="0"/>
              <a:t>?</a:t>
            </a:r>
            <a:endParaRPr lang="en-US" dirty="0"/>
          </a:p>
        </p:txBody>
      </p:sp>
      <p:sp>
        <p:nvSpPr>
          <p:cNvPr id="5" name="Text Placeholder 3">
            <a:extLst>
              <a:ext uri="{FF2B5EF4-FFF2-40B4-BE49-F238E27FC236}">
                <a16:creationId xmlns:a16="http://schemas.microsoft.com/office/drawing/2014/main" id="{9DF60E08-7850-C8F6-2603-33D01123D979}"/>
              </a:ext>
            </a:extLst>
          </p:cNvPr>
          <p:cNvSpPr>
            <a:spLocks noGrp="1"/>
          </p:cNvSpPr>
          <p:nvPr>
            <p:ph type="body" sz="quarter" idx="14"/>
          </p:nvPr>
        </p:nvSpPr>
        <p:spPr>
          <a:xfrm>
            <a:off x="738347" y="1543050"/>
            <a:ext cx="10963115" cy="4672013"/>
          </a:xfrm>
        </p:spPr>
        <p:txBody>
          <a:bodyPr/>
          <a:lstStyle/>
          <a:p>
            <a:pPr marL="457200" indent="-457200">
              <a:lnSpc>
                <a:spcPts val="2940"/>
              </a:lnSpc>
              <a:buClr>
                <a:srgbClr val="B6D1E1"/>
              </a:buClr>
              <a:buFont typeface="+mj-lt"/>
              <a:buAutoNum type="arabicPeriod"/>
              <a:tabLst>
                <a:tab pos="3767138" algn="l"/>
              </a:tabLst>
            </a:pPr>
            <a:r>
              <a:rPr lang="en-US" b="1" dirty="0"/>
              <a:t>MATERIAL SUCCESS </a:t>
            </a:r>
            <a:r>
              <a:rPr lang="en-US" dirty="0"/>
              <a:t>	</a:t>
            </a:r>
            <a:r>
              <a:rPr lang="en-GB" i="1" dirty="0"/>
              <a:t>Being able to afford what you need (and some of what you 	want)</a:t>
            </a:r>
            <a:endParaRPr lang="en-US" i="1" dirty="0"/>
          </a:p>
          <a:p>
            <a:pPr marL="457200" indent="-457200">
              <a:lnSpc>
                <a:spcPts val="2940"/>
              </a:lnSpc>
              <a:buClr>
                <a:srgbClr val="B6D1E1"/>
              </a:buClr>
              <a:buFont typeface="+mj-lt"/>
              <a:buAutoNum type="arabicPeriod"/>
              <a:tabLst>
                <a:tab pos="3767138" algn="l"/>
              </a:tabLst>
            </a:pPr>
            <a:r>
              <a:rPr lang="en-US" b="1" dirty="0"/>
              <a:t>EMOTIONAL SUCCESS </a:t>
            </a:r>
            <a:r>
              <a:rPr lang="en-US" dirty="0"/>
              <a:t>	</a:t>
            </a:r>
            <a:r>
              <a:rPr lang="en-US" i="1" dirty="0"/>
              <a:t>Relationships, self-esteem, contentment </a:t>
            </a:r>
          </a:p>
          <a:p>
            <a:pPr marL="457200" indent="-457200">
              <a:lnSpc>
                <a:spcPts val="2940"/>
              </a:lnSpc>
              <a:buClr>
                <a:srgbClr val="B6D1E1"/>
              </a:buClr>
              <a:buFont typeface="+mj-lt"/>
              <a:buAutoNum type="arabicPeriod"/>
              <a:tabLst>
                <a:tab pos="3767138" algn="l"/>
              </a:tabLst>
            </a:pPr>
            <a:r>
              <a:rPr lang="en-US" b="1" dirty="0"/>
              <a:t>INTELLECTUAL SUCCESS </a:t>
            </a:r>
            <a:r>
              <a:rPr lang="en-US" dirty="0"/>
              <a:t>	</a:t>
            </a:r>
            <a:r>
              <a:rPr lang="en-US" i="1" dirty="0"/>
              <a:t>Learning, understanding, challenging </a:t>
            </a:r>
          </a:p>
          <a:p>
            <a:pPr marL="457200" indent="-457200">
              <a:lnSpc>
                <a:spcPts val="2940"/>
              </a:lnSpc>
              <a:buClr>
                <a:srgbClr val="B6D1E1"/>
              </a:buClr>
              <a:buFont typeface="+mj-lt"/>
              <a:buAutoNum type="arabicPeriod"/>
              <a:tabLst>
                <a:tab pos="3767138" algn="l"/>
              </a:tabLst>
            </a:pPr>
            <a:r>
              <a:rPr lang="en-US" b="1" dirty="0"/>
              <a:t>SPIRITUAL SUCCESS</a:t>
            </a:r>
            <a:r>
              <a:rPr lang="en-US" dirty="0"/>
              <a:t>	</a:t>
            </a:r>
            <a:r>
              <a:rPr lang="en-GB" i="1" dirty="0"/>
              <a:t>Connecting with your purpose or faith</a:t>
            </a:r>
            <a:r>
              <a:rPr lang="en-US" i="1" dirty="0"/>
              <a:t> </a:t>
            </a:r>
          </a:p>
          <a:p>
            <a:pPr marL="457200" indent="-457200">
              <a:lnSpc>
                <a:spcPts val="2940"/>
              </a:lnSpc>
              <a:buClr>
                <a:srgbClr val="B6D1E1"/>
              </a:buClr>
              <a:buFont typeface="+mj-lt"/>
              <a:buAutoNum type="arabicPeriod"/>
              <a:tabLst>
                <a:tab pos="3767138" algn="l"/>
              </a:tabLst>
            </a:pPr>
            <a:r>
              <a:rPr lang="en-US" b="1" dirty="0"/>
              <a:t>PHYSICAL SUCCESS</a:t>
            </a:r>
            <a:r>
              <a:rPr lang="en-US" dirty="0"/>
              <a:t>	</a:t>
            </a:r>
            <a:r>
              <a:rPr lang="en-GB" i="1" dirty="0"/>
              <a:t>Having energy, health, and balance</a:t>
            </a:r>
            <a:endParaRPr lang="en-US" i="1" dirty="0"/>
          </a:p>
          <a:p>
            <a:pPr marL="457200" indent="-457200">
              <a:lnSpc>
                <a:spcPts val="2940"/>
              </a:lnSpc>
              <a:buClr>
                <a:srgbClr val="B6D1E1"/>
              </a:buClr>
              <a:buFont typeface="+mj-lt"/>
              <a:buAutoNum type="arabicPeriod"/>
              <a:tabLst>
                <a:tab pos="3767138" algn="l"/>
              </a:tabLst>
            </a:pPr>
            <a:r>
              <a:rPr lang="en-US" b="1" dirty="0"/>
              <a:t>COMMERCIAL SUCCESS</a:t>
            </a:r>
            <a:r>
              <a:rPr lang="en-US" dirty="0"/>
              <a:t>	</a:t>
            </a:r>
            <a:r>
              <a:rPr lang="en-US" i="1" dirty="0"/>
              <a:t>Business growth, profit, reputation </a:t>
            </a:r>
          </a:p>
          <a:p>
            <a:pPr marL="457200" indent="-457200">
              <a:lnSpc>
                <a:spcPts val="2940"/>
              </a:lnSpc>
              <a:buClr>
                <a:srgbClr val="B6D1E1"/>
              </a:buClr>
              <a:buFont typeface="+mj-lt"/>
              <a:buAutoNum type="arabicPeriod"/>
              <a:tabLst>
                <a:tab pos="3767138" algn="l"/>
              </a:tabLst>
            </a:pPr>
            <a:r>
              <a:rPr lang="en-US" b="1" dirty="0"/>
              <a:t>EVANGELICAL SUCCESS </a:t>
            </a:r>
            <a:r>
              <a:rPr lang="en-US" dirty="0"/>
              <a:t>	</a:t>
            </a:r>
            <a:r>
              <a:rPr lang="en-GB" i="1" dirty="0"/>
              <a:t>Sharing your story, culture, or values with others</a:t>
            </a:r>
            <a:endParaRPr lang="en-US" i="1" dirty="0"/>
          </a:p>
          <a:p>
            <a:pPr marL="457200" indent="-457200">
              <a:lnSpc>
                <a:spcPts val="2940"/>
              </a:lnSpc>
              <a:buClr>
                <a:srgbClr val="B6D1E1"/>
              </a:buClr>
              <a:buFont typeface="+mj-lt"/>
              <a:buAutoNum type="arabicPeriod"/>
              <a:tabLst>
                <a:tab pos="3767138" algn="l"/>
              </a:tabLst>
            </a:pPr>
            <a:r>
              <a:rPr lang="en-US" b="1" dirty="0"/>
              <a:t>ENVIRONMENTAL </a:t>
            </a:r>
            <a:r>
              <a:rPr lang="en-US" dirty="0"/>
              <a:t>	</a:t>
            </a:r>
            <a:r>
              <a:rPr lang="en-GB" i="1" dirty="0"/>
              <a:t>Creating space that feels good and sustainable</a:t>
            </a:r>
            <a:endParaRPr lang="en-US" i="1" dirty="0"/>
          </a:p>
          <a:p>
            <a:pPr marL="457200" indent="-457200">
              <a:lnSpc>
                <a:spcPts val="2940"/>
              </a:lnSpc>
              <a:buClr>
                <a:srgbClr val="B6D1E1"/>
              </a:buClr>
              <a:buFont typeface="+mj-lt"/>
              <a:buAutoNum type="arabicPeriod"/>
              <a:tabLst>
                <a:tab pos="3767138" algn="l"/>
              </a:tabLst>
            </a:pPr>
            <a:r>
              <a:rPr lang="en-US" b="1" dirty="0"/>
              <a:t>TIME SUCCESS</a:t>
            </a:r>
            <a:r>
              <a:rPr lang="en-US" dirty="0"/>
              <a:t>	</a:t>
            </a:r>
            <a:r>
              <a:rPr lang="en-GB" i="1" dirty="0"/>
              <a:t>Controlling how you spend your days</a:t>
            </a:r>
            <a:endParaRPr lang="en-US" i="1" dirty="0"/>
          </a:p>
          <a:p>
            <a:pPr marL="457200" indent="-457200">
              <a:lnSpc>
                <a:spcPts val="2940"/>
              </a:lnSpc>
              <a:buClr>
                <a:srgbClr val="B6D1E1"/>
              </a:buClr>
              <a:buFont typeface="+mj-lt"/>
              <a:buAutoNum type="arabicPeriod"/>
              <a:tabLst>
                <a:tab pos="3767138" algn="l"/>
              </a:tabLst>
            </a:pPr>
            <a:r>
              <a:rPr lang="en-US" b="1" dirty="0"/>
              <a:t>COLLECTIVE SUCCESS </a:t>
            </a:r>
            <a:r>
              <a:rPr lang="en-US" dirty="0"/>
              <a:t>	</a:t>
            </a:r>
            <a:r>
              <a:rPr lang="en-GB" dirty="0"/>
              <a:t> </a:t>
            </a:r>
            <a:r>
              <a:rPr lang="en-GB" i="1" dirty="0"/>
              <a:t>Lifting others up as you rise</a:t>
            </a:r>
            <a:endParaRPr lang="en-US" i="1" dirty="0"/>
          </a:p>
          <a:p>
            <a:pPr marL="457200" indent="-457200">
              <a:lnSpc>
                <a:spcPts val="2940"/>
              </a:lnSpc>
              <a:buClr>
                <a:srgbClr val="B6D1E1"/>
              </a:buClr>
              <a:buFont typeface="+mj-lt"/>
              <a:buAutoNum type="arabicPeriod"/>
              <a:tabLst>
                <a:tab pos="3767138" algn="l"/>
              </a:tabLst>
            </a:pPr>
            <a:endParaRPr lang="en-US" dirty="0"/>
          </a:p>
          <a:p>
            <a:pPr marL="457200" indent="-457200">
              <a:lnSpc>
                <a:spcPts val="2940"/>
              </a:lnSpc>
              <a:buClr>
                <a:srgbClr val="B6D1E1"/>
              </a:buClr>
              <a:buFont typeface="+mj-lt"/>
              <a:buAutoNum type="arabicPeriod"/>
              <a:tabLst>
                <a:tab pos="3767138" algn="l"/>
              </a:tabLst>
            </a:pPr>
            <a:endParaRPr lang="en-US" dirty="0"/>
          </a:p>
          <a:p>
            <a:pPr marL="457200" indent="-457200">
              <a:lnSpc>
                <a:spcPts val="2940"/>
              </a:lnSpc>
              <a:buClr>
                <a:srgbClr val="B6D1E1"/>
              </a:buClr>
              <a:buFont typeface="+mj-lt"/>
              <a:buAutoNum type="arabicPeriod"/>
              <a:tabLst>
                <a:tab pos="3767138" algn="l"/>
              </a:tabLst>
            </a:pPr>
            <a:endParaRPr lang="en-US" dirty="0"/>
          </a:p>
          <a:p>
            <a:pPr marL="457200" indent="-457200">
              <a:lnSpc>
                <a:spcPts val="2940"/>
              </a:lnSpc>
              <a:buClr>
                <a:srgbClr val="B6D1E1"/>
              </a:buClr>
              <a:buFont typeface="+mj-lt"/>
              <a:buAutoNum type="arabicPeriod"/>
              <a:tabLst>
                <a:tab pos="3767138" algn="l"/>
              </a:tabLst>
            </a:pPr>
            <a:endParaRPr lang="en-US" dirty="0"/>
          </a:p>
        </p:txBody>
      </p:sp>
    </p:spTree>
    <p:extLst>
      <p:ext uri="{BB962C8B-B14F-4D97-AF65-F5344CB8AC3E}">
        <p14:creationId xmlns:p14="http://schemas.microsoft.com/office/powerpoint/2010/main" val="2998982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bs-Latn-BA" dirty="0"/>
              <a:t>DEFINING SUCCESS ON YOUR OWN TERMS</a:t>
            </a:r>
            <a:endParaRPr lang="en-GB"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73795" y="1135165"/>
            <a:ext cx="11262056" cy="4548987"/>
          </a:xfrm>
        </p:spPr>
        <p:txBody>
          <a:bodyPr numCol="1"/>
          <a:lstStyle/>
          <a:p>
            <a:endParaRPr lang="en-GB" dirty="0"/>
          </a:p>
          <a:p>
            <a:pPr marL="0" lvl="1" algn="l">
              <a:lnSpc>
                <a:spcPts val="2340"/>
              </a:lnSpc>
              <a:spcBef>
                <a:spcPts val="200"/>
              </a:spcBef>
              <a:buClr>
                <a:srgbClr val="B6D1E1"/>
              </a:buClr>
            </a:pPr>
            <a:r>
              <a:rPr lang="en-GB" dirty="0">
                <a:solidFill>
                  <a:srgbClr val="382B1B"/>
                </a:solidFill>
              </a:rPr>
              <a:t>Every experience you’ve had, your choices, and your challenges have taught you something important about who you are and what matters to you.</a:t>
            </a:r>
          </a:p>
          <a:p>
            <a:pPr marL="0" lvl="1" algn="l">
              <a:lnSpc>
                <a:spcPts val="2340"/>
              </a:lnSpc>
              <a:spcBef>
                <a:spcPts val="200"/>
              </a:spcBef>
              <a:buClr>
                <a:srgbClr val="B6D1E1"/>
              </a:buClr>
            </a:pPr>
            <a:endParaRPr lang="en-GB" dirty="0">
              <a:solidFill>
                <a:srgbClr val="382B1B"/>
              </a:solidFill>
            </a:endParaRPr>
          </a:p>
          <a:p>
            <a:pPr marL="0" lvl="1" algn="l">
              <a:lnSpc>
                <a:spcPts val="2340"/>
              </a:lnSpc>
              <a:spcBef>
                <a:spcPts val="200"/>
              </a:spcBef>
              <a:buClr>
                <a:srgbClr val="B6D1E1"/>
              </a:buClr>
            </a:pPr>
            <a:r>
              <a:rPr lang="en-GB" dirty="0">
                <a:solidFill>
                  <a:srgbClr val="382B1B"/>
                </a:solidFill>
              </a:rPr>
              <a:t>Use those lessons to guide what success means in your life and business. It doesn’t need to match anyone else’s idea. It doesn’t have to be big. It just has to feel right to you. Stop comparing your path to someone else’s. Your version of success is already valid, because it’s yours.</a:t>
            </a:r>
          </a:p>
          <a:p>
            <a:pPr marL="0" lvl="1" algn="l">
              <a:lnSpc>
                <a:spcPts val="2340"/>
              </a:lnSpc>
              <a:spcBef>
                <a:spcPts val="200"/>
              </a:spcBef>
              <a:buClr>
                <a:srgbClr val="B6D1E1"/>
              </a:buClr>
            </a:pPr>
            <a:endParaRPr lang="en-GB" dirty="0">
              <a:solidFill>
                <a:srgbClr val="382B1B"/>
              </a:solidFill>
            </a:endParaRPr>
          </a:p>
          <a:p>
            <a:pPr marL="0" lvl="1" algn="l">
              <a:lnSpc>
                <a:spcPts val="2340"/>
              </a:lnSpc>
              <a:spcBef>
                <a:spcPts val="200"/>
              </a:spcBef>
              <a:buClr>
                <a:srgbClr val="B6D1E1"/>
              </a:buClr>
            </a:pPr>
            <a:r>
              <a:rPr lang="en-GB" b="1" dirty="0">
                <a:solidFill>
                  <a:srgbClr val="382B1B"/>
                </a:solidFill>
              </a:rPr>
              <a:t>You might define success as:</a:t>
            </a:r>
          </a:p>
          <a:p>
            <a:pPr marL="342900" lvl="1" indent="-342900" algn="l">
              <a:lnSpc>
                <a:spcPts val="2340"/>
              </a:lnSpc>
              <a:spcBef>
                <a:spcPts val="200"/>
              </a:spcBef>
              <a:buClr>
                <a:srgbClr val="B6D1E1"/>
              </a:buClr>
              <a:buFont typeface="Arial" panose="020B0604020202020204" pitchFamily="34" charset="0"/>
              <a:buChar char="•"/>
            </a:pPr>
            <a:r>
              <a:rPr lang="en-GB" dirty="0">
                <a:solidFill>
                  <a:srgbClr val="382B1B"/>
                </a:solidFill>
              </a:rPr>
              <a:t>Selling your food with confidence</a:t>
            </a:r>
          </a:p>
          <a:p>
            <a:pPr marL="342900" lvl="1" indent="-342900" algn="l">
              <a:lnSpc>
                <a:spcPts val="2340"/>
              </a:lnSpc>
              <a:spcBef>
                <a:spcPts val="200"/>
              </a:spcBef>
              <a:buClr>
                <a:srgbClr val="B6D1E1"/>
              </a:buClr>
              <a:buFont typeface="Arial" panose="020B0604020202020204" pitchFamily="34" charset="0"/>
              <a:buChar char="•"/>
            </a:pPr>
            <a:r>
              <a:rPr lang="en-GB" dirty="0">
                <a:solidFill>
                  <a:srgbClr val="382B1B"/>
                </a:solidFill>
              </a:rPr>
              <a:t>Balancing family and business with dignity</a:t>
            </a:r>
          </a:p>
          <a:p>
            <a:pPr marL="342900" lvl="1" indent="-342900" algn="l">
              <a:lnSpc>
                <a:spcPts val="2340"/>
              </a:lnSpc>
              <a:spcBef>
                <a:spcPts val="200"/>
              </a:spcBef>
              <a:buClr>
                <a:srgbClr val="B6D1E1"/>
              </a:buClr>
              <a:buFont typeface="Arial" panose="020B0604020202020204" pitchFamily="34" charset="0"/>
              <a:buChar char="•"/>
            </a:pPr>
            <a:r>
              <a:rPr lang="en-GB" dirty="0">
                <a:solidFill>
                  <a:srgbClr val="382B1B"/>
                </a:solidFill>
              </a:rPr>
              <a:t>Feeling proud of your story and where it’s taking you</a:t>
            </a:r>
          </a:p>
          <a:p>
            <a:pPr marL="342900" lvl="1" indent="-342900" algn="l">
              <a:lnSpc>
                <a:spcPts val="2340"/>
              </a:lnSpc>
              <a:spcBef>
                <a:spcPts val="200"/>
              </a:spcBef>
              <a:buClr>
                <a:srgbClr val="B6D1E1"/>
              </a:buClr>
              <a:buFont typeface="Arial" panose="020B0604020202020204" pitchFamily="34" charset="0"/>
              <a:buChar char="•"/>
            </a:pPr>
            <a:r>
              <a:rPr lang="en-GB" dirty="0">
                <a:solidFill>
                  <a:srgbClr val="382B1B"/>
                </a:solidFill>
              </a:rPr>
              <a:t>Earning just enough to create space, freedom, or joy</a:t>
            </a:r>
          </a:p>
          <a:p>
            <a:pPr marL="342900" lvl="1" indent="-342900" algn="l">
              <a:lnSpc>
                <a:spcPts val="2340"/>
              </a:lnSpc>
              <a:spcBef>
                <a:spcPts val="200"/>
              </a:spcBef>
              <a:buClr>
                <a:srgbClr val="B6D1E1"/>
              </a:buClr>
              <a:buFont typeface="Arial" panose="020B0604020202020204" pitchFamily="34" charset="0"/>
              <a:buChar char="•"/>
            </a:pPr>
            <a:endParaRPr lang="en-GB" dirty="0">
              <a:solidFill>
                <a:srgbClr val="382B1B"/>
              </a:solidFill>
            </a:endParaRPr>
          </a:p>
          <a:p>
            <a:pPr marL="0" lvl="1" algn="l">
              <a:lnSpc>
                <a:spcPts val="2340"/>
              </a:lnSpc>
              <a:spcBef>
                <a:spcPts val="200"/>
              </a:spcBef>
              <a:buClr>
                <a:srgbClr val="B6D1E1"/>
              </a:buClr>
            </a:pPr>
            <a:endParaRPr lang="en-IE" dirty="0">
              <a:solidFill>
                <a:srgbClr val="382B1B"/>
              </a:solidFill>
            </a:endParaRPr>
          </a:p>
        </p:txBody>
      </p:sp>
      <p:sp>
        <p:nvSpPr>
          <p:cNvPr id="9" name="Rectangle 8">
            <a:extLst>
              <a:ext uri="{FF2B5EF4-FFF2-40B4-BE49-F238E27FC236}">
                <a16:creationId xmlns:a16="http://schemas.microsoft.com/office/drawing/2014/main" id="{520CE5E9-EA8D-7758-D725-AAB57CD346DA}"/>
              </a:ext>
            </a:extLst>
          </p:cNvPr>
          <p:cNvSpPr/>
          <p:nvPr/>
        </p:nvSpPr>
        <p:spPr>
          <a:xfrm>
            <a:off x="1986357" y="5787204"/>
            <a:ext cx="5629275" cy="800100"/>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solidFill>
                  <a:srgbClr val="382B1B"/>
                </a:solidFill>
                <a:hlinkClick r:id="rId2">
                  <a:extLst>
                    <a:ext uri="{A12FA001-AC4F-418D-AE19-62706E023703}">
                      <ahyp:hlinkClr xmlns:ahyp="http://schemas.microsoft.com/office/drawing/2018/hyperlinkcolor" val="tx"/>
                    </a:ext>
                  </a:extLst>
                </a:hlinkClick>
              </a:rPr>
              <a:t>http://www.huffingtonpost.com/carissa-lada/what-does-success-look-like_b_5651592.html</a:t>
            </a:r>
            <a:endParaRPr lang="en-US" dirty="0"/>
          </a:p>
        </p:txBody>
      </p:sp>
      <p:grpSp>
        <p:nvGrpSpPr>
          <p:cNvPr id="10" name="Group 9">
            <a:extLst>
              <a:ext uri="{FF2B5EF4-FFF2-40B4-BE49-F238E27FC236}">
                <a16:creationId xmlns:a16="http://schemas.microsoft.com/office/drawing/2014/main" id="{DF8ABB2B-D2ED-BF23-7403-3EF2FBB4B670}"/>
              </a:ext>
            </a:extLst>
          </p:cNvPr>
          <p:cNvGrpSpPr/>
          <p:nvPr/>
        </p:nvGrpSpPr>
        <p:grpSpPr>
          <a:xfrm>
            <a:off x="173095" y="5993307"/>
            <a:ext cx="2788753" cy="578690"/>
            <a:chOff x="845728" y="5174850"/>
            <a:chExt cx="2788753" cy="578690"/>
          </a:xfrm>
        </p:grpSpPr>
        <p:grpSp>
          <p:nvGrpSpPr>
            <p:cNvPr id="11" name="Group 10">
              <a:extLst>
                <a:ext uri="{FF2B5EF4-FFF2-40B4-BE49-F238E27FC236}">
                  <a16:creationId xmlns:a16="http://schemas.microsoft.com/office/drawing/2014/main" id="{82A1DBB2-26FB-EC42-C9C5-899A0432B988}"/>
                </a:ext>
              </a:extLst>
            </p:cNvPr>
            <p:cNvGrpSpPr/>
            <p:nvPr/>
          </p:nvGrpSpPr>
          <p:grpSpPr>
            <a:xfrm>
              <a:off x="845728" y="5174850"/>
              <a:ext cx="2788753" cy="578690"/>
              <a:chOff x="2045517" y="6166884"/>
              <a:chExt cx="2788753" cy="578690"/>
            </a:xfrm>
          </p:grpSpPr>
          <p:sp>
            <p:nvSpPr>
              <p:cNvPr id="14" name="Rectangle 13">
                <a:extLst>
                  <a:ext uri="{FF2B5EF4-FFF2-40B4-BE49-F238E27FC236}">
                    <a16:creationId xmlns:a16="http://schemas.microsoft.com/office/drawing/2014/main" id="{6364EC64-BA7F-DC6D-6736-A16E06ADDD53}"/>
                  </a:ext>
                </a:extLst>
              </p:cNvPr>
              <p:cNvSpPr/>
              <p:nvPr/>
            </p:nvSpPr>
            <p:spPr>
              <a:xfrm>
                <a:off x="2651051" y="6166884"/>
                <a:ext cx="1164347"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EDE3A9-F78D-CAC5-2C12-84BDD177CD39}"/>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EA7AB1-9399-1FD3-2AFB-0462D824D975}"/>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latin typeface="Calibri" panose="020F0502020204030204" pitchFamily="34" charset="0"/>
                    <a:ea typeface="Times New Roman" panose="02020603050405020304" pitchFamily="18" charset="0"/>
                    <a:cs typeface="Times New Roman" panose="02020603050405020304" pitchFamily="18" charset="0"/>
                  </a:rPr>
                  <a:t>Read</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13" name="Graphic 12" descr="Books on shelf outline">
              <a:extLst>
                <a:ext uri="{FF2B5EF4-FFF2-40B4-BE49-F238E27FC236}">
                  <a16:creationId xmlns:a16="http://schemas.microsoft.com/office/drawing/2014/main" id="{60B91CB9-DB59-8CEC-8C17-61AEAEF4AA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791" y="5178054"/>
              <a:ext cx="551275" cy="551275"/>
            </a:xfrm>
            <a:prstGeom prst="rect">
              <a:avLst/>
            </a:prstGeom>
          </p:spPr>
        </p:pic>
      </p:grpSp>
      <p:pic>
        <p:nvPicPr>
          <p:cNvPr id="22" name="Picture 21" descr="A page of a diary with writing on it&#10;&#10;AI-generated content may be incorrect.">
            <a:extLst>
              <a:ext uri="{FF2B5EF4-FFF2-40B4-BE49-F238E27FC236}">
                <a16:creationId xmlns:a16="http://schemas.microsoft.com/office/drawing/2014/main" id="{B290FD93-0641-6C5B-E71E-DA25DCA1C8B0}"/>
              </a:ext>
            </a:extLst>
          </p:cNvPr>
          <p:cNvPicPr>
            <a:picLocks noChangeAspect="1"/>
          </p:cNvPicPr>
          <p:nvPr/>
        </p:nvPicPr>
        <p:blipFill>
          <a:blip r:embed="rId5"/>
          <a:stretch>
            <a:fillRect/>
          </a:stretch>
        </p:blipFill>
        <p:spPr>
          <a:xfrm>
            <a:off x="8062982" y="3584579"/>
            <a:ext cx="3521442" cy="2342756"/>
          </a:xfrm>
          <a:prstGeom prst="rect">
            <a:avLst/>
          </a:prstGeom>
        </p:spPr>
      </p:pic>
    </p:spTree>
    <p:extLst>
      <p:ext uri="{BB962C8B-B14F-4D97-AF65-F5344CB8AC3E}">
        <p14:creationId xmlns:p14="http://schemas.microsoft.com/office/powerpoint/2010/main" val="1832383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pPr>
              <a:tabLst>
                <a:tab pos="1990725" algn="l"/>
              </a:tabLst>
            </a:pPr>
            <a:r>
              <a:rPr lang="en-US" sz="3600" dirty="0"/>
              <a:t>DEFINE SUCCESS ON YOUR OWN TERMS</a:t>
            </a:r>
            <a:endParaRPr lang="en-IE"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22024" y="1662793"/>
            <a:ext cx="4864390" cy="4548987"/>
          </a:xfrm>
        </p:spPr>
        <p:txBody>
          <a:bodyPr numCol="1"/>
          <a:lstStyle/>
          <a:p>
            <a:r>
              <a:rPr lang="en-IE" b="1" dirty="0" err="1"/>
              <a:t>Relfection</a:t>
            </a:r>
            <a:r>
              <a:rPr lang="en-IE" b="1" dirty="0"/>
              <a:t> and Visualisation </a:t>
            </a:r>
          </a:p>
          <a:p>
            <a:endParaRPr lang="en-IE" b="1" dirty="0"/>
          </a:p>
          <a:p>
            <a:pPr marL="342900" indent="-342900">
              <a:buClr>
                <a:srgbClr val="B6D1E1"/>
              </a:buClr>
              <a:buFont typeface="Arial" panose="020B0604020202020204" pitchFamily="34" charset="0"/>
              <a:buChar char="•"/>
            </a:pPr>
            <a:r>
              <a:rPr lang="en-IE" dirty="0"/>
              <a:t>Who do you want to be? </a:t>
            </a:r>
          </a:p>
          <a:p>
            <a:pPr marL="342900" indent="-342900">
              <a:buClr>
                <a:srgbClr val="B6D1E1"/>
              </a:buClr>
              <a:buFont typeface="Arial" panose="020B0604020202020204" pitchFamily="34" charset="0"/>
              <a:buChar char="•"/>
            </a:pPr>
            <a:r>
              <a:rPr lang="en-IE" dirty="0"/>
              <a:t>Stripped of all expectations, becoming your true self is your life’s purpose.</a:t>
            </a:r>
          </a:p>
          <a:p>
            <a:pPr marL="342900" indent="-342900">
              <a:buClr>
                <a:srgbClr val="B6D1E1"/>
              </a:buClr>
              <a:buFont typeface="Arial" panose="020B0604020202020204" pitchFamily="34" charset="0"/>
              <a:buChar char="•"/>
            </a:pPr>
            <a:r>
              <a:rPr lang="en-IE" dirty="0"/>
              <a:t>What is your passion? Your real passion, if there were no obstacles.</a:t>
            </a:r>
          </a:p>
          <a:p>
            <a:endParaRPr lang="en-IE" dirty="0">
              <a:solidFill>
                <a:srgbClr val="382B1B"/>
              </a:solidFill>
            </a:endParaRPr>
          </a:p>
        </p:txBody>
      </p:sp>
      <p:sp>
        <p:nvSpPr>
          <p:cNvPr id="2" name="Rectangle 1">
            <a:extLst>
              <a:ext uri="{FF2B5EF4-FFF2-40B4-BE49-F238E27FC236}">
                <a16:creationId xmlns:a16="http://schemas.microsoft.com/office/drawing/2014/main" id="{8186DB98-52C0-76FF-312C-9BECBFC2E8F2}"/>
              </a:ext>
            </a:extLst>
          </p:cNvPr>
          <p:cNvSpPr/>
          <p:nvPr/>
        </p:nvSpPr>
        <p:spPr>
          <a:xfrm>
            <a:off x="700086" y="5066447"/>
            <a:ext cx="4702629" cy="834292"/>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AA480DA-1B36-868D-1096-B30E911B8C79}"/>
              </a:ext>
            </a:extLst>
          </p:cNvPr>
          <p:cNvGrpSpPr/>
          <p:nvPr/>
        </p:nvGrpSpPr>
        <p:grpSpPr>
          <a:xfrm>
            <a:off x="2806744" y="4669117"/>
            <a:ext cx="2788753" cy="578690"/>
            <a:chOff x="2045517" y="6166884"/>
            <a:chExt cx="2788753" cy="578690"/>
          </a:xfrm>
        </p:grpSpPr>
        <p:sp>
          <p:nvSpPr>
            <p:cNvPr id="4" name="Rectangle 3">
              <a:extLst>
                <a:ext uri="{FF2B5EF4-FFF2-40B4-BE49-F238E27FC236}">
                  <a16:creationId xmlns:a16="http://schemas.microsoft.com/office/drawing/2014/main" id="{9ACDAAE5-38BC-F8DB-2ACF-788E504788D2}"/>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E5A2E4B-3B9F-CAB1-74B4-EDF9FAD8B7BB}"/>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0AC240-3485-941E-F7CC-3D2E067E1B19}"/>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Exercise</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9" name="Graphic 18" descr="Clipboard Partially Ticked outline">
              <a:extLst>
                <a:ext uri="{FF2B5EF4-FFF2-40B4-BE49-F238E27FC236}">
                  <a16:creationId xmlns:a16="http://schemas.microsoft.com/office/drawing/2014/main" id="{7572B225-B984-4278-490E-E9AAA98E62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20" name="Text Placeholder 2">
            <a:extLst>
              <a:ext uri="{FF2B5EF4-FFF2-40B4-BE49-F238E27FC236}">
                <a16:creationId xmlns:a16="http://schemas.microsoft.com/office/drawing/2014/main" id="{F60B2D03-C296-5D7A-44BE-BF853E0D8D55}"/>
              </a:ext>
            </a:extLst>
          </p:cNvPr>
          <p:cNvSpPr txBox="1">
            <a:spLocks/>
          </p:cNvSpPr>
          <p:nvPr/>
        </p:nvSpPr>
        <p:spPr>
          <a:xfrm>
            <a:off x="-736827" y="5365297"/>
            <a:ext cx="5845629" cy="77832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en-IE" b="1" dirty="0"/>
              <a:t>Define Success on your Own Terms </a:t>
            </a:r>
            <a:endParaRPr lang="en-US" b="1" dirty="0"/>
          </a:p>
        </p:txBody>
      </p:sp>
      <p:sp>
        <p:nvSpPr>
          <p:cNvPr id="21" name="Text Placeholder 2">
            <a:extLst>
              <a:ext uri="{FF2B5EF4-FFF2-40B4-BE49-F238E27FC236}">
                <a16:creationId xmlns:a16="http://schemas.microsoft.com/office/drawing/2014/main" id="{A05E8F21-C5FA-B2CE-EC2B-9354B8FBEAFB}"/>
              </a:ext>
            </a:extLst>
          </p:cNvPr>
          <p:cNvSpPr txBox="1">
            <a:spLocks/>
          </p:cNvSpPr>
          <p:nvPr/>
        </p:nvSpPr>
        <p:spPr>
          <a:xfrm>
            <a:off x="6272214" y="1662793"/>
            <a:ext cx="5457824" cy="454898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t>Dare to be different. Define and measure your successes differently. </a:t>
            </a:r>
          </a:p>
          <a:p>
            <a:pPr marL="342900" indent="-342900">
              <a:buClr>
                <a:srgbClr val="B6D1E1"/>
              </a:buClr>
              <a:buFont typeface="Arial" panose="020B0604020202020204" pitchFamily="34" charset="0"/>
              <a:buChar char="•"/>
            </a:pPr>
            <a:r>
              <a:rPr lang="en-IE" dirty="0"/>
              <a:t>Too much conformity leads to group think and failure. </a:t>
            </a:r>
          </a:p>
          <a:p>
            <a:pPr marL="342900" indent="-342900">
              <a:buClr>
                <a:srgbClr val="B6D1E1"/>
              </a:buClr>
              <a:buFont typeface="Arial" panose="020B0604020202020204" pitchFamily="34" charset="0"/>
              <a:buChar char="•"/>
            </a:pPr>
            <a:r>
              <a:rPr lang="en-IE" dirty="0"/>
              <a:t>To be a true entrepreneur, you need to think differently and not feel the pressure to conform. </a:t>
            </a:r>
          </a:p>
          <a:p>
            <a:pPr marL="342900" indent="-342900">
              <a:buClr>
                <a:srgbClr val="B6D1E1"/>
              </a:buClr>
              <a:buFont typeface="Arial" panose="020B0604020202020204" pitchFamily="34" charset="0"/>
              <a:buChar char="•"/>
            </a:pPr>
            <a:r>
              <a:rPr lang="en-IE" dirty="0"/>
              <a:t>Don’t feel the need to define your successes by other people‘s standards. </a:t>
            </a:r>
          </a:p>
          <a:p>
            <a:endParaRPr lang="en-IE" dirty="0"/>
          </a:p>
        </p:txBody>
      </p:sp>
      <p:cxnSp>
        <p:nvCxnSpPr>
          <p:cNvPr id="22" name="Straight Connector 21">
            <a:extLst>
              <a:ext uri="{FF2B5EF4-FFF2-40B4-BE49-F238E27FC236}">
                <a16:creationId xmlns:a16="http://schemas.microsoft.com/office/drawing/2014/main" id="{F6C0713C-FB7C-7404-9A8B-19B7F66E94B4}"/>
              </a:ext>
            </a:extLst>
          </p:cNvPr>
          <p:cNvCxnSpPr>
            <a:cxnSpLocks/>
          </p:cNvCxnSpPr>
          <p:nvPr/>
        </p:nvCxnSpPr>
        <p:spPr>
          <a:xfrm flipV="1">
            <a:off x="5838169" y="1657350"/>
            <a:ext cx="0" cy="262890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193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5" y="378372"/>
            <a:ext cx="11224072" cy="1126708"/>
          </a:xfrm>
        </p:spPr>
        <p:txBody>
          <a:bodyPr/>
          <a:lstStyle/>
          <a:p>
            <a:r>
              <a:rPr lang="en-US" dirty="0"/>
              <a:t>SETTING REALISTIC AND ACHIEVABLE ENTREPRENEURIAL SMART GOALS</a:t>
            </a:r>
          </a:p>
        </p:txBody>
      </p:sp>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526229" y="1738108"/>
            <a:ext cx="11379890" cy="358577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US" sz="2200" dirty="0">
                <a:solidFill>
                  <a:srgbClr val="382B1B"/>
                </a:solidFill>
              </a:rPr>
              <a:t>Goal setting is an important part of life and business. There are some parameters to goal setting that we should know and follow. The easiest way to remember them is to think </a:t>
            </a:r>
            <a:r>
              <a:rPr lang="en-US" sz="2200" b="1" dirty="0">
                <a:solidFill>
                  <a:srgbClr val="382B1B"/>
                </a:solidFill>
              </a:rPr>
              <a:t>SMART.</a:t>
            </a:r>
          </a:p>
          <a:p>
            <a:pPr marL="0" lvl="1" algn="l">
              <a:lnSpc>
                <a:spcPts val="2340"/>
              </a:lnSpc>
              <a:spcBef>
                <a:spcPts val="0"/>
              </a:spcBef>
            </a:pPr>
            <a:endParaRPr lang="en-US" sz="2200" dirty="0">
              <a:solidFill>
                <a:srgbClr val="382B1B"/>
              </a:solidFill>
            </a:endParaRPr>
          </a:p>
          <a:p>
            <a:pPr marL="0" lvl="1" algn="l">
              <a:lnSpc>
                <a:spcPts val="2340"/>
              </a:lnSpc>
              <a:spcBef>
                <a:spcPts val="0"/>
              </a:spcBef>
              <a:buClr>
                <a:srgbClr val="B6D1E1"/>
              </a:buClr>
            </a:pPr>
            <a:endParaRPr lang="en-US" sz="2200" dirty="0">
              <a:solidFill>
                <a:srgbClr val="382B1B"/>
              </a:solidFill>
            </a:endParaRPr>
          </a:p>
          <a:p>
            <a:pPr marL="0" lvl="1" algn="l">
              <a:lnSpc>
                <a:spcPts val="2340"/>
              </a:lnSpc>
              <a:spcBef>
                <a:spcPts val="0"/>
              </a:spcBef>
              <a:buClr>
                <a:srgbClr val="B6D1E1"/>
              </a:buClr>
            </a:pPr>
            <a:endParaRPr lang="en-US" sz="2200" dirty="0">
              <a:solidFill>
                <a:srgbClr val="382B1B"/>
              </a:solidFill>
            </a:endParaRPr>
          </a:p>
          <a:p>
            <a:pPr marL="0" lvl="1" algn="l">
              <a:lnSpc>
                <a:spcPts val="2340"/>
              </a:lnSpc>
              <a:spcBef>
                <a:spcPts val="0"/>
              </a:spcBef>
              <a:buClr>
                <a:srgbClr val="B6D1E1"/>
              </a:buClr>
            </a:pPr>
            <a:endParaRPr lang="en-GB" sz="2200" b="1" dirty="0">
              <a:solidFill>
                <a:srgbClr val="382B1B"/>
              </a:solidFill>
            </a:endParaRPr>
          </a:p>
          <a:p>
            <a:pPr marL="0" lvl="1" algn="l">
              <a:lnSpc>
                <a:spcPts val="2340"/>
              </a:lnSpc>
              <a:spcBef>
                <a:spcPts val="0"/>
              </a:spcBef>
            </a:pPr>
            <a:endParaRPr lang="en-US" sz="2400" b="1" dirty="0">
              <a:solidFill>
                <a:srgbClr val="382B1B"/>
              </a:solidFill>
            </a:endParaRPr>
          </a:p>
        </p:txBody>
      </p:sp>
      <p:sp>
        <p:nvSpPr>
          <p:cNvPr id="11" name="TextBox 10">
            <a:extLst>
              <a:ext uri="{FF2B5EF4-FFF2-40B4-BE49-F238E27FC236}">
                <a16:creationId xmlns:a16="http://schemas.microsoft.com/office/drawing/2014/main" id="{64159B77-0D5F-D195-B36A-769326BA6ECD}"/>
              </a:ext>
            </a:extLst>
          </p:cNvPr>
          <p:cNvSpPr txBox="1"/>
          <p:nvPr/>
        </p:nvSpPr>
        <p:spPr>
          <a:xfrm>
            <a:off x="1411542" y="2599973"/>
            <a:ext cx="2764852" cy="1849224"/>
          </a:xfrm>
          <a:prstGeom prst="rect">
            <a:avLst/>
          </a:prstGeom>
          <a:solidFill>
            <a:srgbClr val="84BFA4"/>
          </a:solidFill>
        </p:spPr>
        <p:txBody>
          <a:bodyPr wrap="square">
            <a:spAutoFit/>
          </a:bodyPr>
          <a:lstStyle/>
          <a:p>
            <a:pPr marL="0" lvl="1" algn="l">
              <a:lnSpc>
                <a:spcPts val="2340"/>
              </a:lnSpc>
              <a:spcBef>
                <a:spcPts val="0"/>
              </a:spcBef>
              <a:buClr>
                <a:srgbClr val="B6D1E1"/>
              </a:buClr>
            </a:pPr>
            <a:r>
              <a:rPr lang="en-US" sz="2000" b="1" dirty="0">
                <a:solidFill>
                  <a:srgbClr val="382B1B"/>
                </a:solidFill>
              </a:rPr>
              <a:t>Specific. </a:t>
            </a:r>
          </a:p>
          <a:p>
            <a:pPr marL="0" lvl="1" algn="l">
              <a:lnSpc>
                <a:spcPts val="2340"/>
              </a:lnSpc>
              <a:spcBef>
                <a:spcPts val="0"/>
              </a:spcBef>
              <a:buClr>
                <a:srgbClr val="B6D1E1"/>
              </a:buClr>
            </a:pPr>
            <a:r>
              <a:rPr lang="en-US" sz="2000" dirty="0">
                <a:solidFill>
                  <a:srgbClr val="382B1B"/>
                </a:solidFill>
              </a:rPr>
              <a:t>Goals need to be very clear and as detailed as possibl</a:t>
            </a:r>
            <a:r>
              <a:rPr lang="en-US" sz="1800" dirty="0">
                <a:solidFill>
                  <a:srgbClr val="382B1B"/>
                </a:solidFill>
              </a:rPr>
              <a:t>e.</a:t>
            </a:r>
          </a:p>
          <a:p>
            <a:pPr marL="0" lvl="1" algn="l">
              <a:lnSpc>
                <a:spcPts val="2340"/>
              </a:lnSpc>
              <a:spcBef>
                <a:spcPts val="0"/>
              </a:spcBef>
              <a:buClr>
                <a:srgbClr val="B6D1E1"/>
              </a:buClr>
            </a:pPr>
            <a:endParaRPr lang="en-US" sz="1800" dirty="0">
              <a:solidFill>
                <a:srgbClr val="382B1B"/>
              </a:solidFill>
            </a:endParaRPr>
          </a:p>
          <a:p>
            <a:pPr marL="0" lvl="1" algn="l">
              <a:lnSpc>
                <a:spcPts val="2340"/>
              </a:lnSpc>
              <a:spcBef>
                <a:spcPts val="0"/>
              </a:spcBef>
              <a:buClr>
                <a:srgbClr val="B6D1E1"/>
              </a:buClr>
            </a:pPr>
            <a:endParaRPr lang="en-US" dirty="0">
              <a:solidFill>
                <a:srgbClr val="382B1B"/>
              </a:solidFill>
            </a:endParaRPr>
          </a:p>
        </p:txBody>
      </p:sp>
      <p:sp>
        <p:nvSpPr>
          <p:cNvPr id="14" name="TextBox 13">
            <a:extLst>
              <a:ext uri="{FF2B5EF4-FFF2-40B4-BE49-F238E27FC236}">
                <a16:creationId xmlns:a16="http://schemas.microsoft.com/office/drawing/2014/main" id="{1A93CF5B-03F3-6A90-B240-51CD661691D5}"/>
              </a:ext>
            </a:extLst>
          </p:cNvPr>
          <p:cNvSpPr txBox="1"/>
          <p:nvPr/>
        </p:nvSpPr>
        <p:spPr>
          <a:xfrm>
            <a:off x="4597647" y="2599973"/>
            <a:ext cx="2817297" cy="1862048"/>
          </a:xfrm>
          <a:prstGeom prst="rect">
            <a:avLst/>
          </a:prstGeom>
          <a:solidFill>
            <a:srgbClr val="B6D1E1"/>
          </a:solidFill>
        </p:spPr>
        <p:txBody>
          <a:bodyPr wrap="square">
            <a:spAutoFit/>
          </a:bodyPr>
          <a:lstStyle/>
          <a:p>
            <a:pPr marL="0" lvl="1" algn="l">
              <a:lnSpc>
                <a:spcPts val="2340"/>
              </a:lnSpc>
              <a:spcBef>
                <a:spcPts val="0"/>
              </a:spcBef>
              <a:buClr>
                <a:srgbClr val="B6D1E1"/>
              </a:buClr>
            </a:pPr>
            <a:r>
              <a:rPr lang="en-US" sz="2000" b="1" dirty="0">
                <a:solidFill>
                  <a:srgbClr val="382B1B"/>
                </a:solidFill>
              </a:rPr>
              <a:t>Measurable. </a:t>
            </a:r>
          </a:p>
          <a:p>
            <a:pPr marL="0" lvl="1" algn="l">
              <a:lnSpc>
                <a:spcPts val="2340"/>
              </a:lnSpc>
              <a:spcBef>
                <a:spcPts val="0"/>
              </a:spcBef>
              <a:buClr>
                <a:srgbClr val="B6D1E1"/>
              </a:buClr>
            </a:pPr>
            <a:r>
              <a:rPr lang="en-US" sz="2000" dirty="0">
                <a:solidFill>
                  <a:srgbClr val="382B1B"/>
                </a:solidFill>
              </a:rPr>
              <a:t>Goals need to be tangible; results need to be measurable. Ask yourself “When?” and “How much?” </a:t>
            </a:r>
          </a:p>
        </p:txBody>
      </p:sp>
      <p:sp>
        <p:nvSpPr>
          <p:cNvPr id="16" name="TextBox 15">
            <a:extLst>
              <a:ext uri="{FF2B5EF4-FFF2-40B4-BE49-F238E27FC236}">
                <a16:creationId xmlns:a16="http://schemas.microsoft.com/office/drawing/2014/main" id="{BD5396A3-CD4A-6794-5370-087F33757AAB}"/>
              </a:ext>
            </a:extLst>
          </p:cNvPr>
          <p:cNvSpPr txBox="1"/>
          <p:nvPr/>
        </p:nvSpPr>
        <p:spPr>
          <a:xfrm>
            <a:off x="7836197" y="2599973"/>
            <a:ext cx="3046423" cy="1862048"/>
          </a:xfrm>
          <a:prstGeom prst="rect">
            <a:avLst/>
          </a:prstGeom>
          <a:solidFill>
            <a:srgbClr val="E6C8C7"/>
          </a:solidFill>
        </p:spPr>
        <p:txBody>
          <a:bodyPr wrap="square">
            <a:spAutoFit/>
          </a:bodyPr>
          <a:lstStyle/>
          <a:p>
            <a:pPr marL="0" lvl="1" algn="l">
              <a:lnSpc>
                <a:spcPts val="2340"/>
              </a:lnSpc>
              <a:spcBef>
                <a:spcPts val="0"/>
              </a:spcBef>
              <a:buClr>
                <a:srgbClr val="B6D1E1"/>
              </a:buClr>
            </a:pPr>
            <a:r>
              <a:rPr lang="en-US" sz="2000" b="1" dirty="0">
                <a:solidFill>
                  <a:srgbClr val="382B1B"/>
                </a:solidFill>
              </a:rPr>
              <a:t>Action-oriented</a:t>
            </a:r>
            <a:r>
              <a:rPr lang="en-US" sz="2000" dirty="0">
                <a:solidFill>
                  <a:srgbClr val="382B1B"/>
                </a:solidFill>
              </a:rPr>
              <a:t>. </a:t>
            </a:r>
          </a:p>
          <a:p>
            <a:pPr marL="0" lvl="1" algn="l">
              <a:lnSpc>
                <a:spcPts val="2340"/>
              </a:lnSpc>
              <a:spcBef>
                <a:spcPts val="0"/>
              </a:spcBef>
              <a:buClr>
                <a:srgbClr val="B6D1E1"/>
              </a:buClr>
            </a:pPr>
            <a:r>
              <a:rPr lang="en-US" sz="2000" dirty="0">
                <a:solidFill>
                  <a:srgbClr val="382B1B"/>
                </a:solidFill>
              </a:rPr>
              <a:t>Make sure you can identify the steps you need to take to reach each goal.</a:t>
            </a:r>
          </a:p>
          <a:p>
            <a:pPr marL="0" lvl="1" algn="l">
              <a:lnSpc>
                <a:spcPts val="2340"/>
              </a:lnSpc>
              <a:spcBef>
                <a:spcPts val="0"/>
              </a:spcBef>
              <a:buClr>
                <a:srgbClr val="B6D1E1"/>
              </a:buClr>
            </a:pPr>
            <a:endParaRPr lang="en-US" sz="2000" dirty="0">
              <a:solidFill>
                <a:srgbClr val="382B1B"/>
              </a:solidFill>
            </a:endParaRPr>
          </a:p>
          <a:p>
            <a:pPr marL="0" lvl="1" algn="l">
              <a:lnSpc>
                <a:spcPts val="2340"/>
              </a:lnSpc>
              <a:spcBef>
                <a:spcPts val="0"/>
              </a:spcBef>
              <a:buClr>
                <a:srgbClr val="B6D1E1"/>
              </a:buClr>
            </a:pPr>
            <a:endParaRPr lang="en-US" sz="2000" dirty="0">
              <a:solidFill>
                <a:srgbClr val="382B1B"/>
              </a:solidFill>
            </a:endParaRPr>
          </a:p>
        </p:txBody>
      </p:sp>
      <p:sp>
        <p:nvSpPr>
          <p:cNvPr id="18" name="TextBox 17">
            <a:extLst>
              <a:ext uri="{FF2B5EF4-FFF2-40B4-BE49-F238E27FC236}">
                <a16:creationId xmlns:a16="http://schemas.microsoft.com/office/drawing/2014/main" id="{C2B1F0C0-29FC-018C-B79B-69D9D45D40AE}"/>
              </a:ext>
            </a:extLst>
          </p:cNvPr>
          <p:cNvSpPr txBox="1"/>
          <p:nvPr/>
        </p:nvSpPr>
        <p:spPr>
          <a:xfrm>
            <a:off x="1411542" y="4631480"/>
            <a:ext cx="4784411" cy="1554272"/>
          </a:xfrm>
          <a:prstGeom prst="rect">
            <a:avLst/>
          </a:prstGeom>
          <a:solidFill>
            <a:srgbClr val="B6D1E1"/>
          </a:solidFill>
        </p:spPr>
        <p:txBody>
          <a:bodyPr wrap="square">
            <a:spAutoFit/>
          </a:bodyPr>
          <a:lstStyle/>
          <a:p>
            <a:pPr marL="0" lvl="1" algn="l">
              <a:lnSpc>
                <a:spcPts val="2340"/>
              </a:lnSpc>
              <a:spcBef>
                <a:spcPts val="0"/>
              </a:spcBef>
              <a:buClr>
                <a:srgbClr val="B6D1E1"/>
              </a:buClr>
            </a:pPr>
            <a:r>
              <a:rPr lang="en-GB" sz="1800" b="1" dirty="0">
                <a:solidFill>
                  <a:srgbClr val="382B1B"/>
                </a:solidFill>
              </a:rPr>
              <a:t>Realistic. </a:t>
            </a:r>
            <a:r>
              <a:rPr lang="en-GB" sz="1800" dirty="0">
                <a:solidFill>
                  <a:srgbClr val="382B1B"/>
                </a:solidFill>
              </a:rPr>
              <a:t>Be honest about what’s possible for you right now, given your time, resources, and support. A goal should challenge you but not overwhelm you.  </a:t>
            </a:r>
            <a:r>
              <a:rPr lang="en-GB" sz="1800" b="1" dirty="0">
                <a:solidFill>
                  <a:srgbClr val="382B1B"/>
                </a:solidFill>
              </a:rPr>
              <a:t>Example: </a:t>
            </a:r>
            <a:r>
              <a:rPr lang="en-GB" sz="1800" dirty="0">
                <a:solidFill>
                  <a:srgbClr val="382B1B"/>
                </a:solidFill>
              </a:rPr>
              <a:t>Develop one new product per month, not launching 10 at once.</a:t>
            </a:r>
          </a:p>
        </p:txBody>
      </p:sp>
      <p:sp>
        <p:nvSpPr>
          <p:cNvPr id="20" name="TextBox 19">
            <a:extLst>
              <a:ext uri="{FF2B5EF4-FFF2-40B4-BE49-F238E27FC236}">
                <a16:creationId xmlns:a16="http://schemas.microsoft.com/office/drawing/2014/main" id="{6D5B1D33-6812-77EB-6720-6DE816ADB277}"/>
              </a:ext>
            </a:extLst>
          </p:cNvPr>
          <p:cNvSpPr txBox="1"/>
          <p:nvPr/>
        </p:nvSpPr>
        <p:spPr>
          <a:xfrm>
            <a:off x="6275164" y="4631480"/>
            <a:ext cx="4607456" cy="1554272"/>
          </a:xfrm>
          <a:prstGeom prst="rect">
            <a:avLst/>
          </a:prstGeom>
          <a:solidFill>
            <a:srgbClr val="84BFA4"/>
          </a:solidFill>
        </p:spPr>
        <p:txBody>
          <a:bodyPr wrap="square">
            <a:spAutoFit/>
          </a:bodyPr>
          <a:lstStyle/>
          <a:p>
            <a:pPr marL="0" lvl="1" algn="l">
              <a:lnSpc>
                <a:spcPts val="2340"/>
              </a:lnSpc>
              <a:spcBef>
                <a:spcPts val="0"/>
              </a:spcBef>
              <a:buClr>
                <a:srgbClr val="B6D1E1"/>
              </a:buClr>
            </a:pPr>
            <a:r>
              <a:rPr lang="en-GB" sz="1800" b="1" dirty="0">
                <a:solidFill>
                  <a:srgbClr val="382B1B"/>
                </a:solidFill>
              </a:rPr>
              <a:t>Time-Bound. </a:t>
            </a:r>
            <a:r>
              <a:rPr lang="en-GB" b="1" dirty="0">
                <a:solidFill>
                  <a:srgbClr val="382B1B"/>
                </a:solidFill>
              </a:rPr>
              <a:t> </a:t>
            </a:r>
            <a:r>
              <a:rPr lang="en-GB" sz="1800" dirty="0">
                <a:solidFill>
                  <a:srgbClr val="382B1B"/>
                </a:solidFill>
              </a:rPr>
              <a:t>Set a deadline. It helps you focus and take action. Ask: “By when?”. </a:t>
            </a:r>
            <a:r>
              <a:rPr lang="en-GB" sz="1800" b="1" dirty="0">
                <a:solidFill>
                  <a:srgbClr val="382B1B"/>
                </a:solidFill>
              </a:rPr>
              <a:t>Example</a:t>
            </a:r>
            <a:r>
              <a:rPr lang="en-GB" sz="1800" dirty="0">
                <a:solidFill>
                  <a:srgbClr val="382B1B"/>
                </a:solidFill>
              </a:rPr>
              <a:t>: “I’ll apply for two pop-up markets before the end of next month.”</a:t>
            </a:r>
            <a:endParaRPr lang="en-US" dirty="0">
              <a:solidFill>
                <a:srgbClr val="382B1B"/>
              </a:solidFill>
            </a:endParaRPr>
          </a:p>
          <a:p>
            <a:pPr marL="0" lvl="1" algn="l">
              <a:lnSpc>
                <a:spcPts val="2340"/>
              </a:lnSpc>
              <a:spcBef>
                <a:spcPts val="0"/>
              </a:spcBef>
              <a:buClr>
                <a:srgbClr val="B6D1E1"/>
              </a:buClr>
            </a:pPr>
            <a:endParaRPr lang="en-US" sz="1800" dirty="0">
              <a:solidFill>
                <a:srgbClr val="382B1B"/>
              </a:solidFill>
            </a:endParaRPr>
          </a:p>
        </p:txBody>
      </p:sp>
    </p:spTree>
    <p:extLst>
      <p:ext uri="{BB962C8B-B14F-4D97-AF65-F5344CB8AC3E}">
        <p14:creationId xmlns:p14="http://schemas.microsoft.com/office/powerpoint/2010/main" val="1630079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p:txBody>
          <a:bodyPr/>
          <a:lstStyle/>
          <a:p>
            <a:r>
              <a:rPr lang="en-US" dirty="0"/>
              <a:t>“DRAW YOUR FUTURE”</a:t>
            </a:r>
            <a:r>
              <a:rPr lang="bs-Latn-BA" dirty="0"/>
              <a:t>                                                    </a:t>
            </a:r>
            <a:r>
              <a:rPr lang="en-US" dirty="0"/>
              <a:t>VISUAL APPROACH TO GOAL SETTING</a:t>
            </a:r>
            <a:endParaRPr lang="en-GB" dirty="0"/>
          </a:p>
        </p:txBody>
      </p:sp>
      <p:sp>
        <p:nvSpPr>
          <p:cNvPr id="8" name="Text Placeholder 7">
            <a:extLst>
              <a:ext uri="{FF2B5EF4-FFF2-40B4-BE49-F238E27FC236}">
                <a16:creationId xmlns:a16="http://schemas.microsoft.com/office/drawing/2014/main" id="{B91FE580-B29E-D432-9F5A-D9BCDBEB0506}"/>
              </a:ext>
            </a:extLst>
          </p:cNvPr>
          <p:cNvSpPr>
            <a:spLocks noGrp="1"/>
          </p:cNvSpPr>
          <p:nvPr>
            <p:ph type="body" sz="quarter" idx="14"/>
          </p:nvPr>
        </p:nvSpPr>
        <p:spPr>
          <a:xfrm>
            <a:off x="738348" y="2200275"/>
            <a:ext cx="4362290" cy="3286125"/>
          </a:xfrm>
        </p:spPr>
        <p:txBody>
          <a:bodyPr/>
          <a:lstStyle/>
          <a:p>
            <a:pPr marL="342900" indent="-342900">
              <a:buClr>
                <a:srgbClr val="B6D1E1"/>
              </a:buClr>
              <a:buFont typeface="Arial" panose="020B0604020202020204" pitchFamily="34" charset="0"/>
              <a:buChar char="•"/>
            </a:pPr>
            <a:r>
              <a:rPr lang="en-US" b="1" dirty="0"/>
              <a:t>Goal Setting Isn’t Rocket Science</a:t>
            </a:r>
          </a:p>
          <a:p>
            <a:pPr marL="342900" indent="-342900">
              <a:buClr>
                <a:srgbClr val="B6D1E1"/>
              </a:buClr>
              <a:buFont typeface="Arial" panose="020B0604020202020204" pitchFamily="34" charset="0"/>
              <a:buChar char="•"/>
            </a:pPr>
            <a:r>
              <a:rPr lang="en-US" dirty="0"/>
              <a:t>Visual goal setter Patti Dobrowolski captivates and inspires audiences using the business leadership tool: Drawing Solutions.</a:t>
            </a:r>
          </a:p>
          <a:p>
            <a:pPr marL="342900" indent="-342900">
              <a:buClr>
                <a:srgbClr val="B6D1E1"/>
              </a:buClr>
              <a:buFont typeface="Arial" panose="020B0604020202020204" pitchFamily="34" charset="0"/>
              <a:buChar char="•"/>
            </a:pPr>
            <a:r>
              <a:rPr lang="en-US" dirty="0"/>
              <a:t>Drawing your future helps you to set your goals, envision your desired future, create positive change, enhance culture and accelerate team performance for a better bottom line.</a:t>
            </a:r>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p:txBody>
      </p:sp>
      <p:grpSp>
        <p:nvGrpSpPr>
          <p:cNvPr id="2" name="Group 1">
            <a:extLst>
              <a:ext uri="{FF2B5EF4-FFF2-40B4-BE49-F238E27FC236}">
                <a16:creationId xmlns:a16="http://schemas.microsoft.com/office/drawing/2014/main" id="{8B258AEF-EA9E-B867-C730-A1AC4495B5A8}"/>
              </a:ext>
            </a:extLst>
          </p:cNvPr>
          <p:cNvGrpSpPr/>
          <p:nvPr/>
        </p:nvGrpSpPr>
        <p:grpSpPr>
          <a:xfrm>
            <a:off x="4532457" y="4572000"/>
            <a:ext cx="2639697" cy="2286000"/>
            <a:chOff x="5824538" y="486113"/>
            <a:chExt cx="2251075" cy="1949450"/>
          </a:xfrm>
        </p:grpSpPr>
        <p:pic>
          <p:nvPicPr>
            <p:cNvPr id="4" name="Picture 3" descr="A picture containing text&#10;&#10;Description automatically generated">
              <a:extLst>
                <a:ext uri="{FF2B5EF4-FFF2-40B4-BE49-F238E27FC236}">
                  <a16:creationId xmlns:a16="http://schemas.microsoft.com/office/drawing/2014/main" id="{FAF0B0E3-AE8F-473D-3968-1ED4F879B8CF}"/>
                </a:ext>
              </a:extLst>
            </p:cNvPr>
            <p:cNvPicPr>
              <a:picLocks noChangeAspect="1"/>
            </p:cNvPicPr>
            <p:nvPr/>
          </p:nvPicPr>
          <p:blipFill>
            <a:blip r:embed="rId2"/>
            <a:stretch>
              <a:fillRect/>
            </a:stretch>
          </p:blipFill>
          <p:spPr>
            <a:xfrm>
              <a:off x="5824538" y="486113"/>
              <a:ext cx="2251075" cy="1949450"/>
            </a:xfrm>
            <a:prstGeom prst="rect">
              <a:avLst/>
            </a:prstGeom>
          </p:spPr>
        </p:pic>
        <p:pic>
          <p:nvPicPr>
            <p:cNvPr id="5" name="Picture 4" descr="Icon&#10;&#10;Description automatically generated">
              <a:extLst>
                <a:ext uri="{FF2B5EF4-FFF2-40B4-BE49-F238E27FC236}">
                  <a16:creationId xmlns:a16="http://schemas.microsoft.com/office/drawing/2014/main" id="{C470E245-859E-FAB0-F6A5-20CF68EB18CE}"/>
                </a:ext>
              </a:extLst>
            </p:cNvPr>
            <p:cNvPicPr>
              <a:picLocks noChangeAspect="1"/>
            </p:cNvPicPr>
            <p:nvPr/>
          </p:nvPicPr>
          <p:blipFill>
            <a:blip r:embed="rId3"/>
            <a:stretch>
              <a:fillRect/>
            </a:stretch>
          </p:blipFill>
          <p:spPr>
            <a:xfrm flipH="1">
              <a:off x="7667363" y="1271051"/>
              <a:ext cx="258679" cy="282113"/>
            </a:xfrm>
            <a:prstGeom prst="rect">
              <a:avLst/>
            </a:prstGeom>
          </p:spPr>
        </p:pic>
      </p:grpSp>
      <p:grpSp>
        <p:nvGrpSpPr>
          <p:cNvPr id="21" name="Group 20">
            <a:extLst>
              <a:ext uri="{FF2B5EF4-FFF2-40B4-BE49-F238E27FC236}">
                <a16:creationId xmlns:a16="http://schemas.microsoft.com/office/drawing/2014/main" id="{1E5173E0-8672-567F-A9F9-8E6670AE816B}"/>
              </a:ext>
            </a:extLst>
          </p:cNvPr>
          <p:cNvGrpSpPr/>
          <p:nvPr/>
        </p:nvGrpSpPr>
        <p:grpSpPr>
          <a:xfrm>
            <a:off x="6510347" y="1599430"/>
            <a:ext cx="5681653" cy="4752164"/>
            <a:chOff x="4308293" y="667658"/>
            <a:chExt cx="6811123" cy="5696857"/>
          </a:xfrm>
        </p:grpSpPr>
        <p:pic>
          <p:nvPicPr>
            <p:cNvPr id="22" name="Picture 21">
              <a:extLst>
                <a:ext uri="{FF2B5EF4-FFF2-40B4-BE49-F238E27FC236}">
                  <a16:creationId xmlns:a16="http://schemas.microsoft.com/office/drawing/2014/main" id="{40D233FE-A2CA-547E-A19F-9C89D8FF1C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23" name="Rectangle 22">
              <a:extLst>
                <a:ext uri="{FF2B5EF4-FFF2-40B4-BE49-F238E27FC236}">
                  <a16:creationId xmlns:a16="http://schemas.microsoft.com/office/drawing/2014/main" id="{BB032733-38CE-F282-75E9-7ACD09E7DE7C}"/>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a:extLst>
              <a:ext uri="{FF2B5EF4-FFF2-40B4-BE49-F238E27FC236}">
                <a16:creationId xmlns:a16="http://schemas.microsoft.com/office/drawing/2014/main" id="{F18E00F1-3409-B94D-37D2-40B57CFF7771}"/>
              </a:ext>
            </a:extLst>
          </p:cNvPr>
          <p:cNvPicPr>
            <a:picLocks noChangeAspect="1"/>
          </p:cNvPicPr>
          <p:nvPr/>
        </p:nvPicPr>
        <p:blipFill rotWithShape="1">
          <a:blip r:embed="rId5"/>
          <a:srcRect l="1822" t="909" r="11682"/>
          <a:stretch/>
        </p:blipFill>
        <p:spPr>
          <a:xfrm>
            <a:off x="7429500" y="1914525"/>
            <a:ext cx="4762500" cy="3114674"/>
          </a:xfrm>
          <a:prstGeom prst="rect">
            <a:avLst/>
          </a:prstGeom>
        </p:spPr>
      </p:pic>
      <p:grpSp>
        <p:nvGrpSpPr>
          <p:cNvPr id="25" name="Group 24">
            <a:extLst>
              <a:ext uri="{FF2B5EF4-FFF2-40B4-BE49-F238E27FC236}">
                <a16:creationId xmlns:a16="http://schemas.microsoft.com/office/drawing/2014/main" id="{2777738B-7611-363B-D187-44F18F182938}"/>
              </a:ext>
            </a:extLst>
          </p:cNvPr>
          <p:cNvGrpSpPr/>
          <p:nvPr/>
        </p:nvGrpSpPr>
        <p:grpSpPr>
          <a:xfrm rot="584197">
            <a:off x="6150686" y="2641441"/>
            <a:ext cx="1686910" cy="1686910"/>
            <a:chOff x="4240924" y="3373820"/>
            <a:chExt cx="1686910" cy="1686910"/>
          </a:xfrm>
        </p:grpSpPr>
        <p:sp>
          <p:nvSpPr>
            <p:cNvPr id="26" name="Oval 25">
              <a:extLst>
                <a:ext uri="{FF2B5EF4-FFF2-40B4-BE49-F238E27FC236}">
                  <a16:creationId xmlns:a16="http://schemas.microsoft.com/office/drawing/2014/main" id="{93654DF0-B5EB-1357-E440-55F01115E5EF}"/>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D521593-DA0D-41A3-C33D-36F5854DBFA0}"/>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Click to </a:t>
              </a:r>
              <a:r>
                <a:rPr lang="en-GB" sz="3000" b="0" i="0" u="none" strike="noStrike" dirty="0">
                  <a:solidFill>
                    <a:schemeClr val="bg1"/>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View</a:t>
              </a:r>
              <a:endParaRPr lang="en-GB" sz="3000" b="0" i="0" dirty="0">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11473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751414" y="378372"/>
            <a:ext cx="6378049" cy="1126708"/>
          </a:xfrm>
        </p:spPr>
        <p:txBody>
          <a:bodyPr/>
          <a:lstStyle/>
          <a:p>
            <a:r>
              <a:rPr lang="en-US" dirty="0"/>
              <a:t>EXERCISE</a:t>
            </a:r>
            <a:r>
              <a:rPr lang="bs-Latn-BA" dirty="0"/>
              <a:t>: </a:t>
            </a:r>
            <a:r>
              <a:rPr lang="en-US" dirty="0"/>
              <a:t>WATCH VISUAL GOAL SETTING</a:t>
            </a:r>
            <a:r>
              <a:rPr lang="bs-Latn-BA" dirty="0"/>
              <a:t> </a:t>
            </a:r>
            <a:r>
              <a:rPr lang="en-US" dirty="0"/>
              <a:t>“DRAW YOUR FUTURE”</a:t>
            </a:r>
          </a:p>
        </p:txBody>
      </p:sp>
      <p:sp>
        <p:nvSpPr>
          <p:cNvPr id="8" name="Text Placeholder 7">
            <a:extLst>
              <a:ext uri="{FF2B5EF4-FFF2-40B4-BE49-F238E27FC236}">
                <a16:creationId xmlns:a16="http://schemas.microsoft.com/office/drawing/2014/main" id="{B91FE580-B29E-D432-9F5A-D9BCDBEB0506}"/>
              </a:ext>
            </a:extLst>
          </p:cNvPr>
          <p:cNvSpPr>
            <a:spLocks noGrp="1"/>
          </p:cNvSpPr>
          <p:nvPr>
            <p:ph type="body" sz="quarter" idx="14"/>
          </p:nvPr>
        </p:nvSpPr>
        <p:spPr>
          <a:xfrm>
            <a:off x="738348" y="2200275"/>
            <a:ext cx="4590890" cy="1628775"/>
          </a:xfrm>
        </p:spPr>
        <p:txBody>
          <a:bodyPr/>
          <a:lstStyle/>
          <a:p>
            <a:pPr>
              <a:buClr>
                <a:srgbClr val="B6D1E1"/>
              </a:buClr>
            </a:pPr>
            <a:r>
              <a:rPr lang="en-US" dirty="0"/>
              <a:t>In this TEDx talk, Patti draws a visual representation for the future and desired reality of Joe, an aspiring entrepreneur</a:t>
            </a:r>
          </a:p>
        </p:txBody>
      </p:sp>
      <p:grpSp>
        <p:nvGrpSpPr>
          <p:cNvPr id="2" name="Group 1">
            <a:extLst>
              <a:ext uri="{FF2B5EF4-FFF2-40B4-BE49-F238E27FC236}">
                <a16:creationId xmlns:a16="http://schemas.microsoft.com/office/drawing/2014/main" id="{8B258AEF-EA9E-B867-C730-A1AC4495B5A8}"/>
              </a:ext>
            </a:extLst>
          </p:cNvPr>
          <p:cNvGrpSpPr/>
          <p:nvPr/>
        </p:nvGrpSpPr>
        <p:grpSpPr>
          <a:xfrm>
            <a:off x="4389582" y="4371975"/>
            <a:ext cx="2639697" cy="2286000"/>
            <a:chOff x="5824538" y="486113"/>
            <a:chExt cx="2251075" cy="1949450"/>
          </a:xfrm>
        </p:grpSpPr>
        <p:pic>
          <p:nvPicPr>
            <p:cNvPr id="4" name="Picture 3" descr="A picture containing text&#10;&#10;Description automatically generated">
              <a:extLst>
                <a:ext uri="{FF2B5EF4-FFF2-40B4-BE49-F238E27FC236}">
                  <a16:creationId xmlns:a16="http://schemas.microsoft.com/office/drawing/2014/main" id="{FAF0B0E3-AE8F-473D-3968-1ED4F879B8CF}"/>
                </a:ext>
              </a:extLst>
            </p:cNvPr>
            <p:cNvPicPr>
              <a:picLocks noChangeAspect="1"/>
            </p:cNvPicPr>
            <p:nvPr/>
          </p:nvPicPr>
          <p:blipFill>
            <a:blip r:embed="rId3"/>
            <a:stretch>
              <a:fillRect/>
            </a:stretch>
          </p:blipFill>
          <p:spPr>
            <a:xfrm>
              <a:off x="5824538" y="486113"/>
              <a:ext cx="2251075" cy="1949450"/>
            </a:xfrm>
            <a:prstGeom prst="rect">
              <a:avLst/>
            </a:prstGeom>
          </p:spPr>
        </p:pic>
        <p:pic>
          <p:nvPicPr>
            <p:cNvPr id="5" name="Picture 4" descr="Icon&#10;&#10;Description automatically generated">
              <a:extLst>
                <a:ext uri="{FF2B5EF4-FFF2-40B4-BE49-F238E27FC236}">
                  <a16:creationId xmlns:a16="http://schemas.microsoft.com/office/drawing/2014/main" id="{C470E245-859E-FAB0-F6A5-20CF68EB18CE}"/>
                </a:ext>
              </a:extLst>
            </p:cNvPr>
            <p:cNvPicPr>
              <a:picLocks noChangeAspect="1"/>
            </p:cNvPicPr>
            <p:nvPr/>
          </p:nvPicPr>
          <p:blipFill>
            <a:blip r:embed="rId4"/>
            <a:stretch>
              <a:fillRect/>
            </a:stretch>
          </p:blipFill>
          <p:spPr>
            <a:xfrm flipH="1">
              <a:off x="7667363" y="1271051"/>
              <a:ext cx="258679" cy="282113"/>
            </a:xfrm>
            <a:prstGeom prst="rect">
              <a:avLst/>
            </a:prstGeom>
          </p:spPr>
        </p:pic>
      </p:grpSp>
      <p:grpSp>
        <p:nvGrpSpPr>
          <p:cNvPr id="21" name="Group 20">
            <a:extLst>
              <a:ext uri="{FF2B5EF4-FFF2-40B4-BE49-F238E27FC236}">
                <a16:creationId xmlns:a16="http://schemas.microsoft.com/office/drawing/2014/main" id="{1E5173E0-8672-567F-A9F9-8E6670AE816B}"/>
              </a:ext>
            </a:extLst>
          </p:cNvPr>
          <p:cNvGrpSpPr/>
          <p:nvPr/>
        </p:nvGrpSpPr>
        <p:grpSpPr>
          <a:xfrm>
            <a:off x="6510347" y="1599430"/>
            <a:ext cx="5681653" cy="4752164"/>
            <a:chOff x="4308293" y="667658"/>
            <a:chExt cx="6811123" cy="5696857"/>
          </a:xfrm>
        </p:grpSpPr>
        <p:pic>
          <p:nvPicPr>
            <p:cNvPr id="22" name="Picture 21">
              <a:extLst>
                <a:ext uri="{FF2B5EF4-FFF2-40B4-BE49-F238E27FC236}">
                  <a16:creationId xmlns:a16="http://schemas.microsoft.com/office/drawing/2014/main" id="{40D233FE-A2CA-547E-A19F-9C89D8FF1C9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23" name="Rectangle 22">
              <a:extLst>
                <a:ext uri="{FF2B5EF4-FFF2-40B4-BE49-F238E27FC236}">
                  <a16:creationId xmlns:a16="http://schemas.microsoft.com/office/drawing/2014/main" id="{BB032733-38CE-F282-75E9-7ACD09E7DE7C}"/>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09C81A8C-74AF-0A2A-6B48-54BE18CDFD98}"/>
              </a:ext>
            </a:extLst>
          </p:cNvPr>
          <p:cNvSpPr/>
          <p:nvPr/>
        </p:nvSpPr>
        <p:spPr>
          <a:xfrm>
            <a:off x="700087" y="4652109"/>
            <a:ext cx="3071814" cy="862865"/>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322B7D4-2ED9-9575-B58C-79BC4CF85B58}"/>
              </a:ext>
            </a:extLst>
          </p:cNvPr>
          <p:cNvGrpSpPr/>
          <p:nvPr/>
        </p:nvGrpSpPr>
        <p:grpSpPr>
          <a:xfrm>
            <a:off x="920794" y="4240493"/>
            <a:ext cx="2788753" cy="578690"/>
            <a:chOff x="2045517" y="6166884"/>
            <a:chExt cx="2788753" cy="578690"/>
          </a:xfrm>
        </p:grpSpPr>
        <p:sp>
          <p:nvSpPr>
            <p:cNvPr id="15" name="Rectangle 14">
              <a:extLst>
                <a:ext uri="{FF2B5EF4-FFF2-40B4-BE49-F238E27FC236}">
                  <a16:creationId xmlns:a16="http://schemas.microsoft.com/office/drawing/2014/main" id="{33A8C295-9DB5-4690-E41C-BE4DD74FB131}"/>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A318BD1-C43C-20D2-BBE8-24BC07C6D2EF}"/>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2BBF7F6-472E-5B38-E7C1-FF771409AA3A}"/>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Exercise</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8" name="Graphic 17" descr="Clipboard Partially Ticked outline">
              <a:extLst>
                <a:ext uri="{FF2B5EF4-FFF2-40B4-BE49-F238E27FC236}">
                  <a16:creationId xmlns:a16="http://schemas.microsoft.com/office/drawing/2014/main" id="{7C37BF3F-569B-8EDB-BA4E-BA6BB635A5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52084" y="6198780"/>
              <a:ext cx="520997" cy="520997"/>
            </a:xfrm>
            <a:prstGeom prst="rect">
              <a:avLst/>
            </a:prstGeom>
          </p:spPr>
        </p:pic>
      </p:grpSp>
      <p:sp>
        <p:nvSpPr>
          <p:cNvPr id="19" name="Text Placeholder 2">
            <a:extLst>
              <a:ext uri="{FF2B5EF4-FFF2-40B4-BE49-F238E27FC236}">
                <a16:creationId xmlns:a16="http://schemas.microsoft.com/office/drawing/2014/main" id="{CD1749C0-6FF5-CCF9-6C0A-14B75C702D32}"/>
              </a:ext>
            </a:extLst>
          </p:cNvPr>
          <p:cNvSpPr txBox="1">
            <a:spLocks/>
          </p:cNvSpPr>
          <p:nvPr/>
        </p:nvSpPr>
        <p:spPr>
          <a:xfrm>
            <a:off x="957263" y="4950960"/>
            <a:ext cx="4151539" cy="77832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IE" b="1" dirty="0"/>
              <a:t>Draw your future</a:t>
            </a:r>
            <a:endParaRPr lang="en-US" b="1" dirty="0"/>
          </a:p>
        </p:txBody>
      </p:sp>
      <p:pic>
        <p:nvPicPr>
          <p:cNvPr id="20" name="zESeeaFDVSw">
            <a:hlinkClick r:id="" action="ppaction://media"/>
            <a:extLst>
              <a:ext uri="{FF2B5EF4-FFF2-40B4-BE49-F238E27FC236}">
                <a16:creationId xmlns:a16="http://schemas.microsoft.com/office/drawing/2014/main" id="{4395585E-3354-60DC-AEC6-CA00429C44F5}"/>
              </a:ext>
            </a:extLst>
          </p:cNvPr>
          <p:cNvPicPr>
            <a:picLocks noRot="1" noChangeAspect="1"/>
          </p:cNvPicPr>
          <p:nvPr>
            <a:videoFile r:link="rId1"/>
          </p:nvPr>
        </p:nvPicPr>
        <p:blipFill rotWithShape="1">
          <a:blip r:embed="rId8"/>
          <a:srcRect l="1164" t="9073" r="6445" b="9223"/>
          <a:stretch/>
        </p:blipFill>
        <p:spPr>
          <a:xfrm>
            <a:off x="7543800" y="1889101"/>
            <a:ext cx="4648200" cy="3082949"/>
          </a:xfrm>
          <a:prstGeom prst="rect">
            <a:avLst/>
          </a:prstGeom>
          <a:ln w="88900" cap="sq" cmpd="thickThin">
            <a:solidFill>
              <a:srgbClr val="000000"/>
            </a:solidFill>
            <a:prstDash val="solid"/>
            <a:miter lim="800000"/>
          </a:ln>
          <a:effectLst>
            <a:innerShdw blurRad="76200">
              <a:srgbClr val="000000"/>
            </a:innerShdw>
          </a:effectLst>
        </p:spPr>
      </p:pic>
      <p:grpSp>
        <p:nvGrpSpPr>
          <p:cNvPr id="28" name="Group 27">
            <a:extLst>
              <a:ext uri="{FF2B5EF4-FFF2-40B4-BE49-F238E27FC236}">
                <a16:creationId xmlns:a16="http://schemas.microsoft.com/office/drawing/2014/main" id="{2941B0BD-D23F-FF67-786A-B95E5FC9DE79}"/>
              </a:ext>
            </a:extLst>
          </p:cNvPr>
          <p:cNvGrpSpPr/>
          <p:nvPr/>
        </p:nvGrpSpPr>
        <p:grpSpPr>
          <a:xfrm rot="584197">
            <a:off x="6422147" y="2041367"/>
            <a:ext cx="1686910" cy="1686910"/>
            <a:chOff x="4240924" y="3373820"/>
            <a:chExt cx="1686910" cy="1686910"/>
          </a:xfrm>
        </p:grpSpPr>
        <p:sp>
          <p:nvSpPr>
            <p:cNvPr id="29" name="Oval 28">
              <a:extLst>
                <a:ext uri="{FF2B5EF4-FFF2-40B4-BE49-F238E27FC236}">
                  <a16:creationId xmlns:a16="http://schemas.microsoft.com/office/drawing/2014/main" id="{A735C274-5FAF-F762-BE28-717C67C46E5C}"/>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C1F55DE-961E-2F1B-B593-E2854EB5C61E}"/>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Click to </a:t>
              </a:r>
              <a:r>
                <a:rPr lang="en-GB" sz="3000" b="0" i="0" u="none" strike="noStrike" dirty="0">
                  <a:solidFill>
                    <a:schemeClr val="bg1"/>
                  </a:solidFill>
                  <a:effectLst/>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View</a:t>
              </a:r>
              <a:endParaRPr lang="en-GB" sz="3000" b="0" i="0" dirty="0">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94364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0"/>
                                        </p:tgtEl>
                                      </p:cBhvr>
                                    </p:cmd>
                                  </p:childTnLst>
                                </p:cTn>
                              </p:par>
                            </p:childTnLst>
                          </p:cTn>
                        </p:par>
                      </p:childTnLst>
                    </p:cTn>
                  </p:par>
                </p:childTnLst>
              </p:cTn>
              <p:nextCondLst>
                <p:cond evt="onClick" delay="0">
                  <p:tgtEl>
                    <p:spTgt spid="20"/>
                  </p:tgtEl>
                </p:cond>
              </p:nextCondLst>
            </p:seq>
            <p:video>
              <p:cMediaNode vol="80000">
                <p:cTn id="7" fill="hold" display="0">
                  <p:stCondLst>
                    <p:cond delay="indefinite"/>
                  </p:stCondLst>
                </p:cTn>
                <p:tgtEl>
                  <p:spTgt spid="20"/>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658319"/>
            <a:ext cx="6147263" cy="3158610"/>
          </a:xfrm>
        </p:spPr>
        <p:txBody>
          <a:bodyPr>
            <a:normAutofit/>
          </a:bodyPr>
          <a:lstStyle/>
          <a:p>
            <a:r>
              <a:rPr lang="bs-Latn-BA" dirty="0"/>
              <a:t>ENTREPRENEURSHIP ISN‘T A JOB – IT‘S A LIFESTYLE</a:t>
            </a:r>
            <a:endParaRPr lang="en-GB"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“DRAW YOUR FUTURE”</a:t>
            </a:r>
            <a:r>
              <a:rPr lang="bs-Latn-BA" dirty="0"/>
              <a:t> TEMPLATE</a:t>
            </a:r>
            <a:endParaRPr lang="en-IE" dirty="0">
              <a:solidFill>
                <a:schemeClr val="bg2"/>
              </a:solidFill>
            </a:endParaRPr>
          </a:p>
        </p:txBody>
      </p:sp>
      <p:pic>
        <p:nvPicPr>
          <p:cNvPr id="2" name="Picture 1">
            <a:extLst>
              <a:ext uri="{FF2B5EF4-FFF2-40B4-BE49-F238E27FC236}">
                <a16:creationId xmlns:a16="http://schemas.microsoft.com/office/drawing/2014/main" id="{BB3F51C9-2BE5-47A9-CC46-4A2FF4B3600E}"/>
              </a:ext>
            </a:extLst>
          </p:cNvPr>
          <p:cNvPicPr>
            <a:picLocks noChangeAspect="1"/>
          </p:cNvPicPr>
          <p:nvPr/>
        </p:nvPicPr>
        <p:blipFill>
          <a:blip r:embed="rId2"/>
          <a:stretch>
            <a:fillRect/>
          </a:stretch>
        </p:blipFill>
        <p:spPr>
          <a:xfrm>
            <a:off x="663576" y="1305344"/>
            <a:ext cx="7694612" cy="5293893"/>
          </a:xfrm>
          <a:prstGeom prst="rect">
            <a:avLst/>
          </a:prstGeom>
        </p:spPr>
      </p:pic>
      <p:sp>
        <p:nvSpPr>
          <p:cNvPr id="3" name="TextBox 2">
            <a:extLst>
              <a:ext uri="{FF2B5EF4-FFF2-40B4-BE49-F238E27FC236}">
                <a16:creationId xmlns:a16="http://schemas.microsoft.com/office/drawing/2014/main" id="{01F5533C-EDF3-6E9E-CFFE-87BCB71D2641}"/>
              </a:ext>
            </a:extLst>
          </p:cNvPr>
          <p:cNvSpPr txBox="1"/>
          <p:nvPr/>
        </p:nvSpPr>
        <p:spPr>
          <a:xfrm>
            <a:off x="8669287" y="5557838"/>
            <a:ext cx="2560689" cy="646331"/>
          </a:xfrm>
          <a:prstGeom prst="rect">
            <a:avLst/>
          </a:prstGeom>
          <a:noFill/>
        </p:spPr>
        <p:txBody>
          <a:bodyPr wrap="square" rtlCol="0">
            <a:spAutoFit/>
          </a:bodyPr>
          <a:lstStyle/>
          <a:p>
            <a:r>
              <a:rPr lang="en-IE" sz="1200" b="1" dirty="0">
                <a:solidFill>
                  <a:srgbClr val="382B1B"/>
                </a:solidFill>
              </a:rPr>
              <a:t>Source: https://</a:t>
            </a:r>
            <a:r>
              <a:rPr lang="en-IE" sz="1200" b="1" dirty="0" err="1">
                <a:solidFill>
                  <a:srgbClr val="382B1B"/>
                </a:solidFill>
              </a:rPr>
              <a:t>upyourcreativegenius.com</a:t>
            </a:r>
            <a:r>
              <a:rPr lang="en-IE" sz="1200" b="1" dirty="0">
                <a:solidFill>
                  <a:srgbClr val="382B1B"/>
                </a:solidFill>
              </a:rPr>
              <a:t>/keynote-speaker/draw-your-future/</a:t>
            </a:r>
          </a:p>
        </p:txBody>
      </p:sp>
    </p:spTree>
    <p:extLst>
      <p:ext uri="{BB962C8B-B14F-4D97-AF65-F5344CB8AC3E}">
        <p14:creationId xmlns:p14="http://schemas.microsoft.com/office/powerpoint/2010/main" val="3202826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sz="3600" dirty="0"/>
              <a:t>HOW TO “DRAW YOUR FUTURE”</a:t>
            </a:r>
            <a:endParaRPr lang="en-IE" sz="3600" dirty="0">
              <a:solidFill>
                <a:schemeClr val="bg2"/>
              </a:solidFill>
            </a:endParaRPr>
          </a:p>
        </p:txBody>
      </p:sp>
      <p:sp>
        <p:nvSpPr>
          <p:cNvPr id="5" name="Text Placeholder 7">
            <a:extLst>
              <a:ext uri="{FF2B5EF4-FFF2-40B4-BE49-F238E27FC236}">
                <a16:creationId xmlns:a16="http://schemas.microsoft.com/office/drawing/2014/main" id="{5D394A3B-AA81-7B83-371C-C53D2673E199}"/>
              </a:ext>
            </a:extLst>
          </p:cNvPr>
          <p:cNvSpPr>
            <a:spLocks noGrp="1"/>
          </p:cNvSpPr>
          <p:nvPr>
            <p:ph type="body" sz="quarter" idx="14"/>
          </p:nvPr>
        </p:nvSpPr>
        <p:spPr>
          <a:xfrm>
            <a:off x="638335" y="3000375"/>
            <a:ext cx="8877141" cy="3314699"/>
          </a:xfrm>
        </p:spPr>
        <p:txBody>
          <a:bodyPr/>
          <a:lstStyle/>
          <a:p>
            <a:pPr marL="457200" indent="-457200">
              <a:buClr>
                <a:srgbClr val="B6D1E1"/>
              </a:buClr>
              <a:buFont typeface="+mj-lt"/>
              <a:buAutoNum type="arabicPeriod"/>
            </a:pPr>
            <a:r>
              <a:rPr lang="en-US" dirty="0"/>
              <a:t>Starting on the left write 1–2-word representations of where you're currently at. After writing each word draw a small picture to visually represent it. It doesn't have to be an exact visual, it could be a question mark or exclamation point around an area of tension, confusion, etc. </a:t>
            </a:r>
          </a:p>
          <a:p>
            <a:pPr marL="457200" indent="-457200">
              <a:buClr>
                <a:srgbClr val="B6D1E1"/>
              </a:buClr>
              <a:buFont typeface="+mj-lt"/>
              <a:buAutoNum type="arabicPeriod"/>
            </a:pPr>
            <a:r>
              <a:rPr lang="en-US" dirty="0"/>
              <a:t>Do the same thing for the other side, drawing what you want your future to be. In between the two sides are three arrows. </a:t>
            </a:r>
          </a:p>
          <a:p>
            <a:pPr marL="457200" indent="-457200">
              <a:buClr>
                <a:srgbClr val="B6D1E1"/>
              </a:buClr>
              <a:buFont typeface="+mj-lt"/>
              <a:buAutoNum type="arabicPeriod"/>
            </a:pPr>
            <a:r>
              <a:rPr lang="en-US" dirty="0"/>
              <a:t>After finishing writing down as many words and pictures as possible, use the arrows to write three "action steps" that can help make that imagined future a reality.</a:t>
            </a:r>
          </a:p>
          <a:p>
            <a:pPr>
              <a:buClr>
                <a:srgbClr val="B6D1E1"/>
              </a:buClr>
            </a:pPr>
            <a:endParaRPr lang="en-US" dirty="0"/>
          </a:p>
          <a:p>
            <a:pPr>
              <a:buClr>
                <a:srgbClr val="B6D1E1"/>
              </a:buClr>
            </a:pPr>
            <a:endParaRPr lang="en-US" dirty="0"/>
          </a:p>
        </p:txBody>
      </p:sp>
      <p:sp>
        <p:nvSpPr>
          <p:cNvPr id="12" name="Rectangle 11">
            <a:extLst>
              <a:ext uri="{FF2B5EF4-FFF2-40B4-BE49-F238E27FC236}">
                <a16:creationId xmlns:a16="http://schemas.microsoft.com/office/drawing/2014/main" id="{F91CFE64-B083-CDD1-546A-A027B5E0DB75}"/>
              </a:ext>
            </a:extLst>
          </p:cNvPr>
          <p:cNvSpPr/>
          <p:nvPr/>
        </p:nvSpPr>
        <p:spPr>
          <a:xfrm>
            <a:off x="7443788" y="1751747"/>
            <a:ext cx="4274002" cy="834292"/>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AA8C47E-19D9-7809-0637-C4B592B78AF0}"/>
              </a:ext>
            </a:extLst>
          </p:cNvPr>
          <p:cNvGrpSpPr/>
          <p:nvPr/>
        </p:nvGrpSpPr>
        <p:grpSpPr>
          <a:xfrm>
            <a:off x="9121819" y="1354417"/>
            <a:ext cx="2788753" cy="578690"/>
            <a:chOff x="2045517" y="6166884"/>
            <a:chExt cx="2788753" cy="578690"/>
          </a:xfrm>
        </p:grpSpPr>
        <p:sp>
          <p:nvSpPr>
            <p:cNvPr id="14" name="Rectangle 13">
              <a:extLst>
                <a:ext uri="{FF2B5EF4-FFF2-40B4-BE49-F238E27FC236}">
                  <a16:creationId xmlns:a16="http://schemas.microsoft.com/office/drawing/2014/main" id="{A66C610B-EF74-63D3-9039-06D20E70FD5D}"/>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E71358-950A-10EE-1B4C-1AF6F6A6885D}"/>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DB0591-15E3-678A-5392-BEF338489B69}"/>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Exercise</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7" name="Graphic 16" descr="Clipboard Partially Ticked outline">
              <a:extLst>
                <a:ext uri="{FF2B5EF4-FFF2-40B4-BE49-F238E27FC236}">
                  <a16:creationId xmlns:a16="http://schemas.microsoft.com/office/drawing/2014/main" id="{8FB352DC-E255-5BC3-86C1-325EB669A9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8" name="Text Placeholder 2">
            <a:extLst>
              <a:ext uri="{FF2B5EF4-FFF2-40B4-BE49-F238E27FC236}">
                <a16:creationId xmlns:a16="http://schemas.microsoft.com/office/drawing/2014/main" id="{9B7FD60E-AA6F-0905-14C1-78C28C3FD75D}"/>
              </a:ext>
            </a:extLst>
          </p:cNvPr>
          <p:cNvSpPr txBox="1">
            <a:spLocks/>
          </p:cNvSpPr>
          <p:nvPr/>
        </p:nvSpPr>
        <p:spPr>
          <a:xfrm>
            <a:off x="7386637" y="2050597"/>
            <a:ext cx="4037239" cy="49257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en-IE" b="1" dirty="0"/>
              <a:t>How to “Draw your Future”</a:t>
            </a:r>
            <a:endParaRPr lang="en-US" b="1" dirty="0"/>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47861" y="1766887"/>
            <a:ext cx="5938678" cy="332898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b="1" dirty="0"/>
              <a:t>This is an activity will help you map your future. Get a large blank page</a:t>
            </a:r>
            <a:endParaRPr lang="en-US" dirty="0"/>
          </a:p>
        </p:txBody>
      </p:sp>
    </p:spTree>
    <p:extLst>
      <p:ext uri="{BB962C8B-B14F-4D97-AF65-F5344CB8AC3E}">
        <p14:creationId xmlns:p14="http://schemas.microsoft.com/office/powerpoint/2010/main" val="1104193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06</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p:txBody>
          <a:bodyPr>
            <a:normAutofit/>
          </a:bodyPr>
          <a:lstStyle/>
          <a:p>
            <a:r>
              <a:rPr lang="bs-Latn-BA" dirty="0"/>
              <a:t>LEARN TO LIVE WITH FAILURE</a:t>
            </a:r>
            <a:endParaRPr lang="en-GB" dirty="0"/>
          </a:p>
        </p:txBody>
      </p:sp>
    </p:spTree>
    <p:extLst>
      <p:ext uri="{BB962C8B-B14F-4D97-AF65-F5344CB8AC3E}">
        <p14:creationId xmlns:p14="http://schemas.microsoft.com/office/powerpoint/2010/main" val="3345006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bs-Latn-BA" dirty="0"/>
              <a:t>LEARN TO LIVE WITH FAILURE</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7" y="1631534"/>
            <a:ext cx="5176873" cy="4186238"/>
          </a:xfrm>
        </p:spPr>
        <p:txBody>
          <a:bodyPr/>
          <a:lstStyle/>
          <a:p>
            <a:pPr>
              <a:buClr>
                <a:srgbClr val="B6D1E1"/>
              </a:buClr>
            </a:pPr>
            <a:r>
              <a:rPr lang="en-GB" dirty="0"/>
              <a:t>Failure hurts; there’s no denying it.</a:t>
            </a:r>
          </a:p>
          <a:p>
            <a:pPr>
              <a:buClr>
                <a:srgbClr val="B6D1E1"/>
              </a:buClr>
            </a:pPr>
            <a:endParaRPr lang="en-GB" dirty="0"/>
          </a:p>
          <a:p>
            <a:pPr>
              <a:buClr>
                <a:srgbClr val="B6D1E1"/>
              </a:buClr>
            </a:pPr>
            <a:r>
              <a:rPr lang="en-GB" dirty="0"/>
              <a:t> Whether it’s a bad market day, a dish that didn’t sell, or an opportunity that didn’t work out, it’s easy to feel discouraged.</a:t>
            </a:r>
          </a:p>
          <a:p>
            <a:pPr>
              <a:buClr>
                <a:srgbClr val="B6D1E1"/>
              </a:buClr>
            </a:pPr>
            <a:endParaRPr lang="en-GB" dirty="0"/>
          </a:p>
          <a:p>
            <a:pPr>
              <a:buClr>
                <a:srgbClr val="B6D1E1"/>
              </a:buClr>
            </a:pPr>
            <a:r>
              <a:rPr lang="en-GB" dirty="0"/>
              <a:t>But failure doesn’t mean the end. It means you tried. And every time you try, you’re learning what to do next.</a:t>
            </a:r>
          </a:p>
          <a:p>
            <a:pPr>
              <a:buClr>
                <a:srgbClr val="B6D1E1"/>
              </a:buClr>
            </a:pPr>
            <a:endParaRPr lang="en-GB" dirty="0"/>
          </a:p>
          <a:p>
            <a:pPr>
              <a:buClr>
                <a:srgbClr val="B6D1E1"/>
              </a:buClr>
            </a:pPr>
            <a:r>
              <a:rPr lang="en-GB" dirty="0"/>
              <a:t>What matters is how you respond. The better you get at facing failure, the faster you recover and the stronger your next move can be.</a:t>
            </a:r>
            <a:endParaRPr lang="en-US" dirty="0"/>
          </a:p>
        </p:txBody>
      </p:sp>
      <p:sp>
        <p:nvSpPr>
          <p:cNvPr id="4" name="Text Placeholder 2">
            <a:extLst>
              <a:ext uri="{FF2B5EF4-FFF2-40B4-BE49-F238E27FC236}">
                <a16:creationId xmlns:a16="http://schemas.microsoft.com/office/drawing/2014/main" id="{A822BF57-3484-E9CB-872A-8520CA95737C}"/>
              </a:ext>
            </a:extLst>
          </p:cNvPr>
          <p:cNvSpPr txBox="1">
            <a:spLocks/>
          </p:cNvSpPr>
          <p:nvPr/>
        </p:nvSpPr>
        <p:spPr>
          <a:xfrm>
            <a:off x="7272336" y="2143125"/>
            <a:ext cx="3571876" cy="1228725"/>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nSpc>
                <a:spcPts val="2840"/>
              </a:lnSpc>
              <a:spcBef>
                <a:spcPts val="200"/>
              </a:spcBef>
              <a:buClr>
                <a:srgbClr val="B6D1E1"/>
              </a:buClr>
            </a:pPr>
            <a:r>
              <a:rPr lang="en-IE" sz="3600" b="1" i="1" dirty="0">
                <a:solidFill>
                  <a:srgbClr val="B6D1E1"/>
                </a:solidFill>
              </a:rPr>
              <a:t> </a:t>
            </a:r>
          </a:p>
          <a:p>
            <a:pPr lvl="1" indent="-457200" algn="l">
              <a:lnSpc>
                <a:spcPts val="2840"/>
              </a:lnSpc>
              <a:spcBef>
                <a:spcPts val="200"/>
              </a:spcBef>
              <a:buClr>
                <a:srgbClr val="B6D1E1"/>
              </a:buClr>
              <a:buFont typeface="+mj-lt"/>
              <a:buAutoNum type="arabicPeriod"/>
            </a:pPr>
            <a:endParaRPr lang="en-IE" dirty="0">
              <a:solidFill>
                <a:srgbClr val="382B1B"/>
              </a:solidFill>
            </a:endParaRPr>
          </a:p>
        </p:txBody>
      </p:sp>
      <p:cxnSp>
        <p:nvCxnSpPr>
          <p:cNvPr id="5" name="Straight Connector 4">
            <a:extLst>
              <a:ext uri="{FF2B5EF4-FFF2-40B4-BE49-F238E27FC236}">
                <a16:creationId xmlns:a16="http://schemas.microsoft.com/office/drawing/2014/main" id="{68EC2CF4-1064-E0A1-2F6B-2F8A4EE57AD6}"/>
              </a:ext>
            </a:extLst>
          </p:cNvPr>
          <p:cNvCxnSpPr>
            <a:cxnSpLocks/>
          </p:cNvCxnSpPr>
          <p:nvPr/>
        </p:nvCxnSpPr>
        <p:spPr>
          <a:xfrm flipV="1">
            <a:off x="6152494" y="1800225"/>
            <a:ext cx="0" cy="315753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950FEAC-7BF9-6FA5-5B4B-9392DB6C4E3B}"/>
              </a:ext>
            </a:extLst>
          </p:cNvPr>
          <p:cNvSpPr txBox="1"/>
          <p:nvPr/>
        </p:nvSpPr>
        <p:spPr>
          <a:xfrm>
            <a:off x="7272336" y="2247325"/>
            <a:ext cx="4181314" cy="2554545"/>
          </a:xfrm>
          <a:prstGeom prst="rect">
            <a:avLst/>
          </a:prstGeom>
          <a:noFill/>
        </p:spPr>
        <p:txBody>
          <a:bodyPr wrap="square">
            <a:spAutoFit/>
          </a:bodyPr>
          <a:lstStyle/>
          <a:p>
            <a:r>
              <a:rPr lang="en-GB" sz="3200" b="1" i="1" dirty="0">
                <a:solidFill>
                  <a:srgbClr val="84BFA4"/>
                </a:solidFill>
              </a:rPr>
              <a:t>In this section, we explore 7 practical ways to face failure and keep going, without losing heart.</a:t>
            </a:r>
            <a:endParaRPr lang="en-IE" sz="3200" b="1" i="1" dirty="0">
              <a:solidFill>
                <a:srgbClr val="84BFA4"/>
              </a:solidFill>
            </a:endParaRPr>
          </a:p>
        </p:txBody>
      </p:sp>
    </p:spTree>
    <p:extLst>
      <p:ext uri="{BB962C8B-B14F-4D97-AF65-F5344CB8AC3E}">
        <p14:creationId xmlns:p14="http://schemas.microsoft.com/office/powerpoint/2010/main" val="558860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bs-Latn-BA" dirty="0"/>
              <a:t>01.  EMBRACE YOUR EMOTIONS</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14890" y="1335881"/>
            <a:ext cx="10747290" cy="4186238"/>
          </a:xfrm>
        </p:spPr>
        <p:txBody>
          <a:bodyPr/>
          <a:lstStyle/>
          <a:p>
            <a:pPr>
              <a:buClr>
                <a:srgbClr val="B6D1E1"/>
              </a:buClr>
            </a:pPr>
            <a:r>
              <a:rPr lang="en-GB" dirty="0"/>
              <a:t>Don’t bottle it up. When something goes wrong, it’s okay to feel sad, angry, or disappointed. </a:t>
            </a:r>
          </a:p>
          <a:p>
            <a:pPr>
              <a:buClr>
                <a:srgbClr val="B6D1E1"/>
              </a:buClr>
            </a:pPr>
            <a:r>
              <a:rPr lang="en-GB" dirty="0"/>
              <a:t>Research shows that naming and feeling your emotions can actually help you move forward faster than pretending everything’s fine. Let yourself feel it.  It’s okay to say:</a:t>
            </a:r>
          </a:p>
          <a:p>
            <a:pPr marL="342900" indent="-342900">
              <a:buClr>
                <a:srgbClr val="B6D1E1"/>
              </a:buClr>
              <a:buFont typeface="Arial" panose="020B0604020202020204" pitchFamily="34" charset="0"/>
              <a:buChar char="•"/>
            </a:pPr>
            <a:r>
              <a:rPr lang="en-GB" i="1" dirty="0"/>
              <a:t>“This feels unfair.”</a:t>
            </a:r>
          </a:p>
          <a:p>
            <a:pPr marL="342900" indent="-342900">
              <a:buClr>
                <a:srgbClr val="B6D1E1"/>
              </a:buClr>
              <a:buFont typeface="Arial" panose="020B0604020202020204" pitchFamily="34" charset="0"/>
              <a:buChar char="•"/>
            </a:pPr>
            <a:r>
              <a:rPr lang="en-GB" i="1" dirty="0"/>
              <a:t>“I worked so hard and it didn’t turn out.”</a:t>
            </a:r>
          </a:p>
          <a:p>
            <a:pPr marL="342900" indent="-342900">
              <a:buClr>
                <a:srgbClr val="B6D1E1"/>
              </a:buClr>
              <a:buFont typeface="Arial" panose="020B0604020202020204" pitchFamily="34" charset="0"/>
              <a:buChar char="•"/>
            </a:pPr>
            <a:r>
              <a:rPr lang="en-GB" i="1" dirty="0"/>
              <a:t>“I’m embarrassed that it didn’t sell.”</a:t>
            </a:r>
          </a:p>
          <a:p>
            <a:pPr>
              <a:buClr>
                <a:srgbClr val="B6D1E1"/>
              </a:buClr>
            </a:pPr>
            <a:endParaRPr lang="en-GB" dirty="0"/>
          </a:p>
          <a:p>
            <a:pPr>
              <a:buClr>
                <a:srgbClr val="B6D1E1"/>
              </a:buClr>
            </a:pPr>
            <a:r>
              <a:rPr lang="en-GB" dirty="0"/>
              <a:t>Once you’ve felt it, try reflecting:</a:t>
            </a:r>
          </a:p>
          <a:p>
            <a:pPr marL="342900" indent="-342900">
              <a:buClr>
                <a:srgbClr val="B6D1E1"/>
              </a:buClr>
              <a:buFont typeface="Arial" panose="020B0604020202020204" pitchFamily="34" charset="0"/>
              <a:buChar char="•"/>
            </a:pPr>
            <a:r>
              <a:rPr lang="en-GB" dirty="0"/>
              <a:t>What was in my control?</a:t>
            </a:r>
          </a:p>
          <a:p>
            <a:pPr marL="342900" indent="-342900">
              <a:buClr>
                <a:srgbClr val="B6D1E1"/>
              </a:buClr>
              <a:buFont typeface="Arial" panose="020B0604020202020204" pitchFamily="34" charset="0"/>
              <a:buChar char="•"/>
            </a:pPr>
            <a:r>
              <a:rPr lang="en-GB" dirty="0"/>
              <a:t>What will I try next time?</a:t>
            </a:r>
          </a:p>
          <a:p>
            <a:pPr marL="342900" indent="-342900">
              <a:buClr>
                <a:srgbClr val="B6D1E1"/>
              </a:buClr>
              <a:buFont typeface="Arial" panose="020B0604020202020204" pitchFamily="34" charset="0"/>
              <a:buChar char="•"/>
            </a:pPr>
            <a:r>
              <a:rPr lang="en-GB" dirty="0"/>
              <a:t>What can I forgive myself for?                                                                                                  </a:t>
            </a:r>
          </a:p>
          <a:p>
            <a:pPr>
              <a:buClr>
                <a:srgbClr val="B6D1E1"/>
              </a:buClr>
            </a:pPr>
            <a:endParaRPr lang="en-GB" dirty="0"/>
          </a:p>
          <a:p>
            <a:pPr>
              <a:buClr>
                <a:srgbClr val="B6D1E1"/>
              </a:buClr>
            </a:pPr>
            <a:r>
              <a:rPr lang="en-GB" dirty="0"/>
              <a:t>You may even want to write a small reflection note:</a:t>
            </a:r>
          </a:p>
          <a:p>
            <a:pPr>
              <a:buClr>
                <a:srgbClr val="B6D1E1"/>
              </a:buClr>
            </a:pPr>
            <a:r>
              <a:rPr lang="en-GB" dirty="0"/>
              <a:t>“This happened.”</a:t>
            </a:r>
          </a:p>
          <a:p>
            <a:pPr>
              <a:buClr>
                <a:srgbClr val="B6D1E1"/>
              </a:buClr>
            </a:pPr>
            <a:r>
              <a:rPr lang="en-GB" dirty="0"/>
              <a:t>“This is what I learned.”</a:t>
            </a:r>
          </a:p>
          <a:p>
            <a:pPr>
              <a:buClr>
                <a:srgbClr val="B6D1E1"/>
              </a:buClr>
            </a:pPr>
            <a:r>
              <a:rPr lang="en-GB" dirty="0"/>
              <a:t>“This is how I will move forward.”</a:t>
            </a:r>
            <a:endParaRPr lang="en-US" dirty="0"/>
          </a:p>
        </p:txBody>
      </p:sp>
      <p:sp>
        <p:nvSpPr>
          <p:cNvPr id="4" name="Rectangle 3">
            <a:extLst>
              <a:ext uri="{FF2B5EF4-FFF2-40B4-BE49-F238E27FC236}">
                <a16:creationId xmlns:a16="http://schemas.microsoft.com/office/drawing/2014/main" id="{E43F5FA0-1AB5-EEA0-6E2E-92A049F0F16C}"/>
              </a:ext>
            </a:extLst>
          </p:cNvPr>
          <p:cNvSpPr/>
          <p:nvPr/>
        </p:nvSpPr>
        <p:spPr>
          <a:xfrm>
            <a:off x="6365659" y="5596990"/>
            <a:ext cx="4702629" cy="834292"/>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C488522-BADA-A552-2B88-F433817614BF}"/>
              </a:ext>
            </a:extLst>
          </p:cNvPr>
          <p:cNvGrpSpPr/>
          <p:nvPr/>
        </p:nvGrpSpPr>
        <p:grpSpPr>
          <a:xfrm>
            <a:off x="1772045" y="4508404"/>
            <a:ext cx="9886556" cy="1064604"/>
            <a:chOff x="2052084" y="6198780"/>
            <a:chExt cx="8919235" cy="985529"/>
          </a:xfrm>
        </p:grpSpPr>
        <p:sp>
          <p:nvSpPr>
            <p:cNvPr id="10" name="Rectangle 9">
              <a:extLst>
                <a:ext uri="{FF2B5EF4-FFF2-40B4-BE49-F238E27FC236}">
                  <a16:creationId xmlns:a16="http://schemas.microsoft.com/office/drawing/2014/main" id="{B49A2287-13E6-30E4-3878-CABC40EE60BF}"/>
                </a:ext>
              </a:extLst>
            </p:cNvPr>
            <p:cNvSpPr/>
            <p:nvPr/>
          </p:nvSpPr>
          <p:spPr>
            <a:xfrm>
              <a:off x="8738481" y="6605619"/>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5FE716-ADA0-9549-EA24-5E817E2FB651}"/>
                </a:ext>
              </a:extLst>
            </p:cNvPr>
            <p:cNvSpPr/>
            <p:nvPr/>
          </p:nvSpPr>
          <p:spPr>
            <a:xfrm>
              <a:off x="8182566" y="6605619"/>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E5E6EA5-848F-C750-6BDC-766A5E59E1EB}"/>
                </a:ext>
              </a:extLst>
            </p:cNvPr>
            <p:cNvSpPr/>
            <p:nvPr/>
          </p:nvSpPr>
          <p:spPr>
            <a:xfrm>
              <a:off x="8879321" y="6782830"/>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Read</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4" name="Graphic 13" descr="Clipboard Partially Ticked outline">
              <a:extLst>
                <a:ext uri="{FF2B5EF4-FFF2-40B4-BE49-F238E27FC236}">
                  <a16:creationId xmlns:a16="http://schemas.microsoft.com/office/drawing/2014/main" id="{B87C12FE-B1AF-CE0C-B17A-30C1A44248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3" name="Rectangle 2">
            <a:extLst>
              <a:ext uri="{FF2B5EF4-FFF2-40B4-BE49-F238E27FC236}">
                <a16:creationId xmlns:a16="http://schemas.microsoft.com/office/drawing/2014/main" id="{86CC474F-6FC2-A20D-9671-86CCC59FAC13}"/>
              </a:ext>
            </a:extLst>
          </p:cNvPr>
          <p:cNvSpPr/>
          <p:nvPr/>
        </p:nvSpPr>
        <p:spPr>
          <a:xfrm>
            <a:off x="6447668" y="5647879"/>
            <a:ext cx="4294527" cy="646331"/>
          </a:xfrm>
          <a:prstGeom prst="rect">
            <a:avLst/>
          </a:prstGeom>
          <a:ln>
            <a:noFill/>
          </a:ln>
        </p:spPr>
        <p:txBody>
          <a:bodyPr wrap="square">
            <a:spAutoFit/>
          </a:bodyPr>
          <a:lstStyle/>
          <a:p>
            <a:r>
              <a:rPr lang="bs-Latn-BA" b="1" dirty="0">
                <a:solidFill>
                  <a:srgbClr val="382B1B"/>
                </a:solidFill>
                <a:latin typeface="Calibri" panose="020F0502020204030204" pitchFamily="34" charset="0"/>
                <a:cs typeface="Calibri" panose="020F0502020204030204" pitchFamily="34" charset="0"/>
              </a:rPr>
              <a:t> </a:t>
            </a:r>
            <a:r>
              <a:rPr lang="en-GB" b="1" dirty="0">
                <a:solidFill>
                  <a:srgbClr val="382B1B"/>
                </a:solidFill>
                <a:latin typeface="Calibri" panose="020F0502020204030204" pitchFamily="34" charset="0"/>
                <a:cs typeface="Calibri" panose="020F0502020204030204" pitchFamily="34" charset="0"/>
                <a:hlinkClick r:id="rId4"/>
              </a:rPr>
              <a:t>https://www.verywellmind.com/healthy-ways-to-cope-with-failure-4163968</a:t>
            </a:r>
            <a:r>
              <a:rPr lang="en-GB" b="1" dirty="0">
                <a:solidFill>
                  <a:srgbClr val="382B1B"/>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91748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bs-Latn-BA" dirty="0"/>
              <a:t>02. PRACTICE HEALTHY COPING SKILLS  </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86634" y="1335881"/>
            <a:ext cx="11369934" cy="4186238"/>
          </a:xfrm>
        </p:spPr>
        <p:txBody>
          <a:bodyPr/>
          <a:lstStyle/>
          <a:p>
            <a:pPr>
              <a:buClr>
                <a:srgbClr val="B6D1E1"/>
              </a:buClr>
            </a:pPr>
            <a:r>
              <a:rPr lang="en-US" dirty="0"/>
              <a:t> </a:t>
            </a:r>
            <a:r>
              <a:rPr lang="en-GB" dirty="0"/>
              <a:t>When things go wrong, many of us fall into unhealthy patterns without noticing:</a:t>
            </a:r>
          </a:p>
          <a:p>
            <a:pPr marL="342900" indent="-342900">
              <a:buClr>
                <a:srgbClr val="B6D1E1"/>
              </a:buClr>
              <a:buFont typeface="Arial" panose="020B0604020202020204" pitchFamily="34" charset="0"/>
              <a:buChar char="•"/>
            </a:pPr>
            <a:r>
              <a:rPr lang="en-GB" dirty="0"/>
              <a:t>Blaming ourselves harshly</a:t>
            </a:r>
          </a:p>
          <a:p>
            <a:pPr marL="342900" indent="-342900">
              <a:buClr>
                <a:srgbClr val="B6D1E1"/>
              </a:buClr>
              <a:buFont typeface="Arial" panose="020B0604020202020204" pitchFamily="34" charset="0"/>
              <a:buChar char="•"/>
            </a:pPr>
            <a:r>
              <a:rPr lang="en-GB" dirty="0"/>
              <a:t>Ignoring the failure and pushing forward in silence</a:t>
            </a:r>
          </a:p>
          <a:p>
            <a:pPr marL="342900" indent="-342900">
              <a:buClr>
                <a:srgbClr val="B6D1E1"/>
              </a:buClr>
              <a:buFont typeface="Arial" panose="020B0604020202020204" pitchFamily="34" charset="0"/>
              <a:buChar char="•"/>
            </a:pPr>
            <a:r>
              <a:rPr lang="en-GB" dirty="0"/>
              <a:t>Working harder and harder without rest</a:t>
            </a:r>
          </a:p>
          <a:p>
            <a:pPr marL="342900" indent="-342900">
              <a:buClr>
                <a:srgbClr val="B6D1E1"/>
              </a:buClr>
              <a:buFont typeface="Arial" panose="020B0604020202020204" pitchFamily="34" charset="0"/>
              <a:buChar char="•"/>
            </a:pPr>
            <a:r>
              <a:rPr lang="en-GB" dirty="0"/>
              <a:t>Withdrawing from help, community, or support</a:t>
            </a:r>
          </a:p>
          <a:p>
            <a:pPr>
              <a:buClr>
                <a:srgbClr val="B6D1E1"/>
              </a:buClr>
            </a:pPr>
            <a:endParaRPr lang="en-GB" dirty="0"/>
          </a:p>
          <a:p>
            <a:pPr>
              <a:buClr>
                <a:srgbClr val="B6D1E1"/>
              </a:buClr>
            </a:pPr>
            <a:r>
              <a:rPr lang="en-GB" dirty="0"/>
              <a:t>These responses are natural, but not sustainable. Build a toolkit of healthy responses, e.g.:</a:t>
            </a:r>
          </a:p>
          <a:p>
            <a:pPr marL="342900" indent="-342900">
              <a:buClr>
                <a:srgbClr val="B6D1E1"/>
              </a:buClr>
              <a:buFont typeface="Arial" panose="020B0604020202020204" pitchFamily="34" charset="0"/>
              <a:buChar char="•"/>
            </a:pPr>
            <a:r>
              <a:rPr lang="en-GB" dirty="0"/>
              <a:t>Emotional tools: Call someone who listens with kindness, not judgment</a:t>
            </a:r>
          </a:p>
          <a:p>
            <a:pPr marL="342900" indent="-342900">
              <a:buClr>
                <a:srgbClr val="B6D1E1"/>
              </a:buClr>
              <a:buFont typeface="Arial" panose="020B0604020202020204" pitchFamily="34" charset="0"/>
              <a:buChar char="•"/>
            </a:pPr>
            <a:r>
              <a:rPr lang="en-GB" dirty="0"/>
              <a:t>Say aloud: “This is difficult, but it doesn’t define me.” </a:t>
            </a:r>
          </a:p>
          <a:p>
            <a:pPr marL="342900" indent="-342900">
              <a:buClr>
                <a:srgbClr val="B6D1E1"/>
              </a:buClr>
              <a:buFont typeface="Arial" panose="020B0604020202020204" pitchFamily="34" charset="0"/>
              <a:buChar char="•"/>
            </a:pPr>
            <a:r>
              <a:rPr lang="en-GB" dirty="0"/>
              <a:t>Write down the things you did do right</a:t>
            </a:r>
          </a:p>
          <a:p>
            <a:pPr marL="342900" indent="-342900">
              <a:buClr>
                <a:srgbClr val="B6D1E1"/>
              </a:buClr>
              <a:buFont typeface="Arial" panose="020B0604020202020204" pitchFamily="34" charset="0"/>
              <a:buChar char="•"/>
            </a:pPr>
            <a:endParaRPr lang="en-GB" dirty="0"/>
          </a:p>
        </p:txBody>
      </p:sp>
      <p:sp>
        <p:nvSpPr>
          <p:cNvPr id="3" name="TextBox 2">
            <a:extLst>
              <a:ext uri="{FF2B5EF4-FFF2-40B4-BE49-F238E27FC236}">
                <a16:creationId xmlns:a16="http://schemas.microsoft.com/office/drawing/2014/main" id="{5FBEBD93-3413-BDC5-D338-8124896B0E54}"/>
              </a:ext>
            </a:extLst>
          </p:cNvPr>
          <p:cNvSpPr txBox="1"/>
          <p:nvPr/>
        </p:nvSpPr>
        <p:spPr>
          <a:xfrm>
            <a:off x="751412" y="4558312"/>
            <a:ext cx="4980930" cy="1938992"/>
          </a:xfrm>
          <a:prstGeom prst="rect">
            <a:avLst/>
          </a:prstGeom>
          <a:solidFill>
            <a:srgbClr val="B6D1E1"/>
          </a:solidFill>
        </p:spPr>
        <p:txBody>
          <a:bodyPr wrap="square">
            <a:spAutoFit/>
          </a:bodyPr>
          <a:lstStyle/>
          <a:p>
            <a:pPr>
              <a:buClr>
                <a:srgbClr val="B6D1E1"/>
              </a:buClr>
            </a:pPr>
            <a:r>
              <a:rPr lang="en-GB" sz="2000" b="1" dirty="0"/>
              <a:t>Physical tools:</a:t>
            </a:r>
          </a:p>
          <a:p>
            <a:pPr marL="342900" indent="-342900">
              <a:buClr>
                <a:srgbClr val="B6D1E1"/>
              </a:buClr>
              <a:buFont typeface="Arial" panose="020B0604020202020204" pitchFamily="34" charset="0"/>
              <a:buChar char="•"/>
            </a:pPr>
            <a:r>
              <a:rPr lang="en-GB" sz="2000" dirty="0"/>
              <a:t>Go for a walk, stretch, or move your body</a:t>
            </a:r>
          </a:p>
          <a:p>
            <a:pPr marL="342900" indent="-342900">
              <a:buClr>
                <a:srgbClr val="B6D1E1"/>
              </a:buClr>
              <a:buFont typeface="Arial" panose="020B0604020202020204" pitchFamily="34" charset="0"/>
              <a:buChar char="•"/>
            </a:pPr>
            <a:r>
              <a:rPr lang="en-GB" sz="2000" dirty="0"/>
              <a:t>Cook for comfort, not for selling</a:t>
            </a:r>
          </a:p>
          <a:p>
            <a:pPr marL="342900" indent="-342900">
              <a:buClr>
                <a:srgbClr val="B6D1E1"/>
              </a:buClr>
              <a:buFont typeface="Arial" panose="020B0604020202020204" pitchFamily="34" charset="0"/>
              <a:buChar char="•"/>
            </a:pPr>
            <a:r>
              <a:rPr lang="en-GB" sz="2000" dirty="0"/>
              <a:t>Rest. Nap. Pause. (This counts as recovery)</a:t>
            </a:r>
          </a:p>
          <a:p>
            <a:pPr marL="342900" indent="-342900">
              <a:buClr>
                <a:srgbClr val="B6D1E1"/>
              </a:buClr>
              <a:buFont typeface="Arial" panose="020B0604020202020204" pitchFamily="34" charset="0"/>
              <a:buChar char="•"/>
            </a:pPr>
            <a:endParaRPr lang="en-GB" sz="2000" dirty="0"/>
          </a:p>
          <a:p>
            <a:pPr marL="342900" indent="-342900">
              <a:buClr>
                <a:srgbClr val="B6D1E1"/>
              </a:buClr>
              <a:buFont typeface="Arial" panose="020B0604020202020204" pitchFamily="34" charset="0"/>
              <a:buChar char="•"/>
            </a:pPr>
            <a:endParaRPr lang="en-IE" sz="2000" dirty="0"/>
          </a:p>
        </p:txBody>
      </p:sp>
      <p:sp>
        <p:nvSpPr>
          <p:cNvPr id="7" name="TextBox 6">
            <a:extLst>
              <a:ext uri="{FF2B5EF4-FFF2-40B4-BE49-F238E27FC236}">
                <a16:creationId xmlns:a16="http://schemas.microsoft.com/office/drawing/2014/main" id="{421A47CD-E712-CBD3-B0CB-4C2D669C2AAC}"/>
              </a:ext>
            </a:extLst>
          </p:cNvPr>
          <p:cNvSpPr txBox="1"/>
          <p:nvPr/>
        </p:nvSpPr>
        <p:spPr>
          <a:xfrm>
            <a:off x="5926259" y="4532012"/>
            <a:ext cx="5897879" cy="1938992"/>
          </a:xfrm>
          <a:prstGeom prst="rect">
            <a:avLst/>
          </a:prstGeom>
          <a:solidFill>
            <a:srgbClr val="84BFA4"/>
          </a:solidFill>
        </p:spPr>
        <p:txBody>
          <a:bodyPr wrap="square">
            <a:spAutoFit/>
          </a:bodyPr>
          <a:lstStyle/>
          <a:p>
            <a:pPr>
              <a:buClr>
                <a:srgbClr val="B6D1E1"/>
              </a:buClr>
            </a:pPr>
            <a:r>
              <a:rPr lang="en-GB" sz="2000" b="1" dirty="0"/>
              <a:t>Business tools:</a:t>
            </a:r>
          </a:p>
          <a:p>
            <a:pPr marL="285750" indent="-285750">
              <a:buClr>
                <a:srgbClr val="B6D1E1"/>
              </a:buClr>
              <a:buFont typeface="Arial" panose="020B0604020202020204" pitchFamily="34" charset="0"/>
              <a:buChar char="•"/>
            </a:pPr>
            <a:r>
              <a:rPr lang="en-GB" sz="2000" dirty="0"/>
              <a:t>Review what went wrong with a calm mind later</a:t>
            </a:r>
          </a:p>
          <a:p>
            <a:pPr marL="285750" indent="-285750">
              <a:buClr>
                <a:srgbClr val="B6D1E1"/>
              </a:buClr>
              <a:buFont typeface="Arial" panose="020B0604020202020204" pitchFamily="34" charset="0"/>
              <a:buChar char="•"/>
            </a:pPr>
            <a:r>
              <a:rPr lang="en-GB" sz="2000" dirty="0"/>
              <a:t>Adjust your plan instead of scrapping it entirely </a:t>
            </a:r>
          </a:p>
          <a:p>
            <a:pPr marL="285750" indent="-285750">
              <a:buClr>
                <a:srgbClr val="B6D1E1"/>
              </a:buClr>
              <a:buFont typeface="Arial" panose="020B0604020202020204" pitchFamily="34" charset="0"/>
              <a:buChar char="•"/>
            </a:pPr>
            <a:r>
              <a:rPr lang="en-GB" sz="2000" dirty="0"/>
              <a:t>Remind yourself: One failure doesn’t erase your overall progress</a:t>
            </a:r>
          </a:p>
          <a:p>
            <a:pPr marL="285750" indent="-285750">
              <a:buClr>
                <a:srgbClr val="B6D1E1"/>
              </a:buClr>
              <a:buFont typeface="Arial" panose="020B0604020202020204" pitchFamily="34" charset="0"/>
              <a:buChar char="•"/>
            </a:pPr>
            <a:r>
              <a:rPr lang="en-GB" sz="2000" dirty="0"/>
              <a:t>Self-care is not a luxury; it’s actually a survival skill!</a:t>
            </a:r>
            <a:endParaRPr lang="en-US" sz="2000" dirty="0"/>
          </a:p>
        </p:txBody>
      </p:sp>
    </p:spTree>
    <p:extLst>
      <p:ext uri="{BB962C8B-B14F-4D97-AF65-F5344CB8AC3E}">
        <p14:creationId xmlns:p14="http://schemas.microsoft.com/office/powerpoint/2010/main" val="4257570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bs-Latn-BA" dirty="0"/>
              <a:t>03. ACKNOWLEDGE IRRATIONAL BELIEFS ABOUT FAILURE  </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505410"/>
            <a:ext cx="10783092" cy="4186238"/>
          </a:xfrm>
        </p:spPr>
        <p:txBody>
          <a:bodyPr/>
          <a:lstStyle/>
          <a:p>
            <a:pPr>
              <a:buClr>
                <a:srgbClr val="B6D1E1"/>
              </a:buClr>
            </a:pPr>
            <a:r>
              <a:rPr lang="en-GB" dirty="0"/>
              <a:t>Sometimes, what holds us back isn’t the failure itself, it’s what we’ve been taught to believe about failure. Maybe you’ve heard:</a:t>
            </a:r>
          </a:p>
          <a:p>
            <a:pPr>
              <a:buClr>
                <a:srgbClr val="B6D1E1"/>
              </a:buClr>
            </a:pPr>
            <a:endParaRPr lang="en-GB" i="1" dirty="0"/>
          </a:p>
          <a:p>
            <a:pPr marL="342900" indent="-342900">
              <a:buClr>
                <a:srgbClr val="B6D1E1"/>
              </a:buClr>
              <a:buFont typeface="Arial" panose="020B0604020202020204" pitchFamily="34" charset="0"/>
              <a:buChar char="•"/>
            </a:pPr>
            <a:r>
              <a:rPr lang="en-GB" i="1" dirty="0"/>
              <a:t>“If you fail, it means you’re not good enough.”</a:t>
            </a:r>
          </a:p>
          <a:p>
            <a:pPr marL="342900" indent="-342900">
              <a:buClr>
                <a:srgbClr val="B6D1E1"/>
              </a:buClr>
              <a:buFont typeface="Arial" panose="020B0604020202020204" pitchFamily="34" charset="0"/>
              <a:buChar char="•"/>
            </a:pPr>
            <a:r>
              <a:rPr lang="en-GB" i="1" dirty="0"/>
              <a:t>“People will stop trusting you.”</a:t>
            </a:r>
          </a:p>
          <a:p>
            <a:pPr marL="342900" indent="-342900">
              <a:buClr>
                <a:srgbClr val="B6D1E1"/>
              </a:buClr>
              <a:buFont typeface="Arial" panose="020B0604020202020204" pitchFamily="34" charset="0"/>
              <a:buChar char="•"/>
            </a:pPr>
            <a:r>
              <a:rPr lang="en-GB" i="1" dirty="0"/>
              <a:t>“You only get one chance.”</a:t>
            </a:r>
          </a:p>
          <a:p>
            <a:pPr>
              <a:buClr>
                <a:srgbClr val="B6D1E1"/>
              </a:buClr>
            </a:pPr>
            <a:endParaRPr lang="en-GB" dirty="0"/>
          </a:p>
          <a:p>
            <a:pPr>
              <a:buClr>
                <a:srgbClr val="B6D1E1"/>
              </a:buClr>
            </a:pPr>
            <a:r>
              <a:rPr lang="en-GB" dirty="0"/>
              <a:t>These thoughts are not true, but they can become deeply rooted. Migrant women often feel extra pressure to prove themselves in a new culture, language, or system. But forgetting one ingredient, making a slow sale, or not understanding a form does not mean you’re failing.  Success in a new country might mean simply showing up, learning, and continuing—even when it’s hard.</a:t>
            </a:r>
          </a:p>
          <a:p>
            <a:pPr>
              <a:buClr>
                <a:srgbClr val="B6D1E1"/>
              </a:buClr>
            </a:pPr>
            <a:endParaRPr lang="en-GB" dirty="0"/>
          </a:p>
          <a:p>
            <a:pPr algn="r">
              <a:buClr>
                <a:srgbClr val="B6D1E1"/>
              </a:buClr>
            </a:pPr>
            <a:r>
              <a:rPr lang="en-GB" b="1" i="1" dirty="0">
                <a:solidFill>
                  <a:srgbClr val="B6D1E1"/>
                </a:solidFill>
              </a:rPr>
              <a:t> “I used to feel ashamed for not understanding business Swedish. Now I say, ‘I’m still learning. Ask me again.’ That’s not failure, that’s strength.”</a:t>
            </a:r>
          </a:p>
          <a:p>
            <a:pPr algn="r">
              <a:buClr>
                <a:srgbClr val="B6D1E1"/>
              </a:buClr>
            </a:pPr>
            <a:r>
              <a:rPr lang="en-GB" dirty="0"/>
              <a:t>Lamia, pop-up cook, Sweden</a:t>
            </a:r>
            <a:endParaRPr lang="en-US" dirty="0"/>
          </a:p>
        </p:txBody>
      </p:sp>
    </p:spTree>
    <p:extLst>
      <p:ext uri="{BB962C8B-B14F-4D97-AF65-F5344CB8AC3E}">
        <p14:creationId xmlns:p14="http://schemas.microsoft.com/office/powerpoint/2010/main" val="184403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bs-Latn-BA" dirty="0"/>
              <a:t>04.  </a:t>
            </a:r>
            <a:r>
              <a:rPr lang="en-US" dirty="0"/>
              <a:t>DEVELOP REALISTIC THOUGHTS ABOUT FAILURE</a:t>
            </a:r>
            <a:endParaRPr lang="en-GB" dirty="0"/>
          </a:p>
        </p:txBody>
      </p:sp>
      <p:sp>
        <p:nvSpPr>
          <p:cNvPr id="3" name="TextBox 2">
            <a:extLst>
              <a:ext uri="{FF2B5EF4-FFF2-40B4-BE49-F238E27FC236}">
                <a16:creationId xmlns:a16="http://schemas.microsoft.com/office/drawing/2014/main" id="{1954023A-0617-8DD5-8FC2-7937E403D4DD}"/>
              </a:ext>
            </a:extLst>
          </p:cNvPr>
          <p:cNvSpPr txBox="1"/>
          <p:nvPr/>
        </p:nvSpPr>
        <p:spPr>
          <a:xfrm>
            <a:off x="632197" y="1450775"/>
            <a:ext cx="11040592" cy="5170646"/>
          </a:xfrm>
          <a:prstGeom prst="rect">
            <a:avLst/>
          </a:prstGeom>
          <a:noFill/>
        </p:spPr>
        <p:txBody>
          <a:bodyPr wrap="square">
            <a:spAutoFit/>
          </a:bodyPr>
          <a:lstStyle/>
          <a:p>
            <a:r>
              <a:rPr lang="en-GB" sz="2200" dirty="0"/>
              <a:t>When you think, “I’ll never get this right,” pause and ask:</a:t>
            </a:r>
          </a:p>
          <a:p>
            <a:r>
              <a:rPr lang="en-GB" sz="2200" dirty="0"/>
              <a:t>			</a:t>
            </a:r>
            <a:r>
              <a:rPr lang="en-GB" sz="2200" i="1" dirty="0"/>
              <a:t> Is that really true? Or is it fear talking?</a:t>
            </a:r>
          </a:p>
          <a:p>
            <a:endParaRPr lang="en-GB" sz="2200" dirty="0"/>
          </a:p>
          <a:p>
            <a:r>
              <a:rPr lang="en-GB" sz="2200" dirty="0"/>
              <a:t>Then try replacing that thought with one that’s honest and helpful:</a:t>
            </a:r>
          </a:p>
          <a:p>
            <a:endParaRPr lang="en-GB" sz="2200" dirty="0"/>
          </a:p>
          <a:p>
            <a:pPr marL="342900" indent="-342900">
              <a:buFont typeface="Arial" panose="020B0604020202020204" pitchFamily="34" charset="0"/>
              <a:buChar char="•"/>
            </a:pPr>
            <a:r>
              <a:rPr lang="en-GB" sz="2200" i="1" dirty="0"/>
              <a:t>“This is hard, but I’m learning.”</a:t>
            </a:r>
          </a:p>
          <a:p>
            <a:pPr marL="342900" indent="-342900">
              <a:buFont typeface="Arial" panose="020B0604020202020204" pitchFamily="34" charset="0"/>
              <a:buChar char="•"/>
            </a:pPr>
            <a:r>
              <a:rPr lang="en-GB" sz="2200" i="1" dirty="0"/>
              <a:t>“One failure doesn’t cancel my progress.”</a:t>
            </a:r>
          </a:p>
          <a:p>
            <a:pPr marL="342900" indent="-342900">
              <a:buFont typeface="Arial" panose="020B0604020202020204" pitchFamily="34" charset="0"/>
              <a:buChar char="•"/>
            </a:pPr>
            <a:r>
              <a:rPr lang="en-GB" sz="2200" i="1" dirty="0"/>
              <a:t>“This mistake shows I’m trying to grow.”</a:t>
            </a:r>
          </a:p>
          <a:p>
            <a:endParaRPr lang="en-GB" sz="2200" dirty="0"/>
          </a:p>
          <a:p>
            <a:r>
              <a:rPr lang="en-GB" sz="2200" dirty="0"/>
              <a:t>These small shifts in thinking are called </a:t>
            </a:r>
            <a:r>
              <a:rPr lang="en-GB" sz="2200" b="1" dirty="0"/>
              <a:t>reframing</a:t>
            </a:r>
            <a:r>
              <a:rPr lang="en-GB" sz="2200" dirty="0"/>
              <a:t>. They don’t erase pain, but they help you move forward with less fear. Repeat them often—especially in moments of doubt. </a:t>
            </a:r>
          </a:p>
          <a:p>
            <a:endParaRPr lang="en-GB" sz="2200" dirty="0"/>
          </a:p>
          <a:p>
            <a:pPr algn="r"/>
            <a:r>
              <a:rPr lang="en-GB" sz="2200" b="1" i="1" dirty="0"/>
              <a:t>“</a:t>
            </a:r>
            <a:r>
              <a:rPr lang="en-GB" sz="2200" b="1" i="1" dirty="0">
                <a:solidFill>
                  <a:srgbClr val="B6D1E1"/>
                </a:solidFill>
              </a:rPr>
              <a:t>When my first event was quiet, I thought it was a sign to quit. But I told myself: ‘It’s just one day.’ The next market went much better.”</a:t>
            </a:r>
          </a:p>
          <a:p>
            <a:pPr algn="r"/>
            <a:r>
              <a:rPr lang="en-GB" sz="2200" dirty="0"/>
              <a:t>Reyna, chutney maker, The Netherlands</a:t>
            </a:r>
            <a:endParaRPr lang="en-IE" sz="2200" dirty="0"/>
          </a:p>
        </p:txBody>
      </p:sp>
      <p:pic>
        <p:nvPicPr>
          <p:cNvPr id="9" name="Picture 8" descr="A rectangular frame with flowers&#10;&#10;AI-generated content may be incorrect.">
            <a:extLst>
              <a:ext uri="{FF2B5EF4-FFF2-40B4-BE49-F238E27FC236}">
                <a16:creationId xmlns:a16="http://schemas.microsoft.com/office/drawing/2014/main" id="{C80D30A5-A798-945F-6B3A-40606C1B755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78653" y="1214196"/>
            <a:ext cx="2079706" cy="3017520"/>
          </a:xfrm>
          <a:prstGeom prst="rect">
            <a:avLst/>
          </a:prstGeom>
        </p:spPr>
      </p:pic>
      <p:sp>
        <p:nvSpPr>
          <p:cNvPr id="11" name="TextBox 10">
            <a:extLst>
              <a:ext uri="{FF2B5EF4-FFF2-40B4-BE49-F238E27FC236}">
                <a16:creationId xmlns:a16="http://schemas.microsoft.com/office/drawing/2014/main" id="{C5F6C774-1C88-3C23-2BEC-9B6C01300461}"/>
              </a:ext>
            </a:extLst>
          </p:cNvPr>
          <p:cNvSpPr txBox="1"/>
          <p:nvPr/>
        </p:nvSpPr>
        <p:spPr>
          <a:xfrm>
            <a:off x="9547597" y="2427890"/>
            <a:ext cx="1172955" cy="400110"/>
          </a:xfrm>
          <a:prstGeom prst="rect">
            <a:avLst/>
          </a:prstGeom>
          <a:noFill/>
        </p:spPr>
        <p:txBody>
          <a:bodyPr wrap="square" rtlCol="0">
            <a:spAutoFit/>
          </a:bodyPr>
          <a:lstStyle/>
          <a:p>
            <a:r>
              <a:rPr lang="en-IE" sz="2000" b="1" dirty="0"/>
              <a:t>Reframe </a:t>
            </a:r>
          </a:p>
        </p:txBody>
      </p:sp>
    </p:spTree>
    <p:extLst>
      <p:ext uri="{BB962C8B-B14F-4D97-AF65-F5344CB8AC3E}">
        <p14:creationId xmlns:p14="http://schemas.microsoft.com/office/powerpoint/2010/main" val="217316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bs-Latn-BA" dirty="0"/>
              <a:t>05. ACCEPT AN APPROPRIATE LEVEL OF RESPONSIBILITY</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51411" y="1384802"/>
            <a:ext cx="11252219" cy="4414838"/>
          </a:xfrm>
        </p:spPr>
        <p:txBody>
          <a:bodyPr/>
          <a:lstStyle/>
          <a:p>
            <a:pPr>
              <a:buClr>
                <a:srgbClr val="B6D1E1"/>
              </a:buClr>
            </a:pPr>
            <a:r>
              <a:rPr lang="en-GB" dirty="0"/>
              <a:t>Responsibility doesn’t mean blame. It means power to shape what happens next.</a:t>
            </a:r>
          </a:p>
          <a:p>
            <a:pPr>
              <a:buClr>
                <a:srgbClr val="B6D1E1"/>
              </a:buClr>
            </a:pPr>
            <a:r>
              <a:rPr lang="en-GB" dirty="0"/>
              <a:t>When things go wrong, we tend to do one of two things:</a:t>
            </a:r>
          </a:p>
          <a:p>
            <a:pPr>
              <a:buClr>
                <a:srgbClr val="B6D1E1"/>
              </a:buClr>
            </a:pPr>
            <a:endParaRPr lang="en-GB" dirty="0"/>
          </a:p>
          <a:p>
            <a:pPr marL="342900" indent="-342900">
              <a:buClr>
                <a:srgbClr val="B6D1E1"/>
              </a:buClr>
              <a:buFont typeface="Arial" panose="020B0604020202020204" pitchFamily="34" charset="0"/>
              <a:buChar char="•"/>
            </a:pPr>
            <a:endParaRPr lang="en-GB" dirty="0"/>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r>
              <a:rPr lang="en-GB" b="1" dirty="0"/>
              <a:t>Take time to ask:</a:t>
            </a:r>
          </a:p>
          <a:p>
            <a:pPr>
              <a:buClr>
                <a:srgbClr val="B6D1E1"/>
              </a:buClr>
            </a:pPr>
            <a:r>
              <a:rPr lang="en-GB" dirty="0"/>
              <a:t>What was in my hands?           What was outside of my control?       What could I adjust next time?</a:t>
            </a:r>
          </a:p>
          <a:p>
            <a:pPr>
              <a:buClr>
                <a:srgbClr val="B6D1E1"/>
              </a:buClr>
            </a:pPr>
            <a:endParaRPr lang="en-GB" dirty="0"/>
          </a:p>
          <a:p>
            <a:pPr algn="r">
              <a:buClr>
                <a:srgbClr val="B6D1E1"/>
              </a:buClr>
            </a:pPr>
            <a:r>
              <a:rPr lang="en-GB" dirty="0"/>
              <a:t> “</a:t>
            </a:r>
            <a:r>
              <a:rPr lang="en-GB" b="1" i="1" dirty="0">
                <a:solidFill>
                  <a:srgbClr val="B6D1E1"/>
                </a:solidFill>
              </a:rPr>
              <a:t>I couldn’t control the weather that closed the market but I could plan for a</a:t>
            </a:r>
          </a:p>
          <a:p>
            <a:pPr algn="r">
              <a:buClr>
                <a:srgbClr val="B6D1E1"/>
              </a:buClr>
            </a:pPr>
            <a:r>
              <a:rPr lang="en-GB" b="1" i="1" dirty="0">
                <a:solidFill>
                  <a:srgbClr val="B6D1E1"/>
                </a:solidFill>
              </a:rPr>
              <a:t> backup location. Now I always have a Plan B.”</a:t>
            </a:r>
          </a:p>
          <a:p>
            <a:pPr algn="r">
              <a:buClr>
                <a:srgbClr val="B6D1E1"/>
              </a:buClr>
            </a:pPr>
            <a:r>
              <a:rPr lang="en-GB" dirty="0"/>
              <a:t>Chinyere, food stall owner, Dublin</a:t>
            </a:r>
            <a:endParaRPr lang="en-US" dirty="0"/>
          </a:p>
        </p:txBody>
      </p:sp>
      <p:sp>
        <p:nvSpPr>
          <p:cNvPr id="4" name="TextBox 3">
            <a:extLst>
              <a:ext uri="{FF2B5EF4-FFF2-40B4-BE49-F238E27FC236}">
                <a16:creationId xmlns:a16="http://schemas.microsoft.com/office/drawing/2014/main" id="{B417082C-A9D5-275D-23D1-20BC90D2B43E}"/>
              </a:ext>
            </a:extLst>
          </p:cNvPr>
          <p:cNvSpPr txBox="1"/>
          <p:nvPr/>
        </p:nvSpPr>
        <p:spPr>
          <a:xfrm>
            <a:off x="2008136" y="2227764"/>
            <a:ext cx="2722705" cy="1015663"/>
          </a:xfrm>
          <a:prstGeom prst="rect">
            <a:avLst/>
          </a:prstGeom>
          <a:noFill/>
          <a:ln w="50800">
            <a:solidFill>
              <a:srgbClr val="84BFA4"/>
            </a:solidFill>
          </a:ln>
        </p:spPr>
        <p:txBody>
          <a:bodyPr wrap="square">
            <a:spAutoFit/>
          </a:bodyPr>
          <a:lstStyle/>
          <a:p>
            <a:pPr algn="ctr">
              <a:buClr>
                <a:srgbClr val="B6D1E1"/>
              </a:buClr>
            </a:pPr>
            <a:r>
              <a:rPr lang="en-GB" sz="2000" b="1" dirty="0"/>
              <a:t>Blame ourselves for everything, even what wasn’t in our control</a:t>
            </a:r>
          </a:p>
        </p:txBody>
      </p:sp>
      <p:sp>
        <p:nvSpPr>
          <p:cNvPr id="6" name="TextBox 5">
            <a:extLst>
              <a:ext uri="{FF2B5EF4-FFF2-40B4-BE49-F238E27FC236}">
                <a16:creationId xmlns:a16="http://schemas.microsoft.com/office/drawing/2014/main" id="{43441435-DFC6-94BF-5551-EBD2A197E468}"/>
              </a:ext>
            </a:extLst>
          </p:cNvPr>
          <p:cNvSpPr txBox="1"/>
          <p:nvPr/>
        </p:nvSpPr>
        <p:spPr>
          <a:xfrm>
            <a:off x="7695677" y="2254530"/>
            <a:ext cx="2527212" cy="1015663"/>
          </a:xfrm>
          <a:prstGeom prst="rect">
            <a:avLst/>
          </a:prstGeom>
          <a:noFill/>
          <a:ln w="50800">
            <a:solidFill>
              <a:srgbClr val="84BFA4"/>
            </a:solidFill>
          </a:ln>
        </p:spPr>
        <p:txBody>
          <a:bodyPr wrap="square">
            <a:spAutoFit/>
          </a:bodyPr>
          <a:lstStyle/>
          <a:p>
            <a:pPr algn="ctr">
              <a:buClr>
                <a:srgbClr val="B6D1E1"/>
              </a:buClr>
            </a:pPr>
            <a:r>
              <a:rPr lang="en-GB" sz="2000" b="1" dirty="0"/>
              <a:t>Blame others completely, and lose the chance to learn</a:t>
            </a:r>
          </a:p>
        </p:txBody>
      </p:sp>
      <p:sp>
        <p:nvSpPr>
          <p:cNvPr id="9" name="TextBox 8">
            <a:extLst>
              <a:ext uri="{FF2B5EF4-FFF2-40B4-BE49-F238E27FC236}">
                <a16:creationId xmlns:a16="http://schemas.microsoft.com/office/drawing/2014/main" id="{7387CE54-280C-961E-2736-20A5DFD95261}"/>
              </a:ext>
            </a:extLst>
          </p:cNvPr>
          <p:cNvSpPr txBox="1"/>
          <p:nvPr/>
        </p:nvSpPr>
        <p:spPr>
          <a:xfrm>
            <a:off x="4140761" y="3757210"/>
            <a:ext cx="4637479" cy="430887"/>
          </a:xfrm>
          <a:prstGeom prst="rect">
            <a:avLst/>
          </a:prstGeom>
          <a:solidFill>
            <a:srgbClr val="E6C8C7"/>
          </a:solidFill>
        </p:spPr>
        <p:txBody>
          <a:bodyPr wrap="square">
            <a:spAutoFit/>
          </a:bodyPr>
          <a:lstStyle/>
          <a:p>
            <a:pPr>
              <a:buClr>
                <a:srgbClr val="B6D1E1"/>
              </a:buClr>
            </a:pPr>
            <a:r>
              <a:rPr lang="en-GB" sz="2200" b="1" dirty="0"/>
              <a:t>   </a:t>
            </a:r>
            <a:r>
              <a:rPr lang="en-GB" sz="2200" b="1" dirty="0">
                <a:solidFill>
                  <a:srgbClr val="382B1B"/>
                </a:solidFill>
              </a:rPr>
              <a:t>True responsibility lies in between</a:t>
            </a:r>
            <a:r>
              <a:rPr lang="en-GB" sz="2000" b="1" dirty="0">
                <a:solidFill>
                  <a:srgbClr val="382B1B"/>
                </a:solidFill>
              </a:rPr>
              <a:t>.</a:t>
            </a:r>
          </a:p>
        </p:txBody>
      </p:sp>
      <p:sp>
        <p:nvSpPr>
          <p:cNvPr id="10" name="Arrow: Up 9">
            <a:extLst>
              <a:ext uri="{FF2B5EF4-FFF2-40B4-BE49-F238E27FC236}">
                <a16:creationId xmlns:a16="http://schemas.microsoft.com/office/drawing/2014/main" id="{70F9F4C4-3E12-F973-4507-9DA5A7485D14}"/>
              </a:ext>
            </a:extLst>
          </p:cNvPr>
          <p:cNvSpPr/>
          <p:nvPr/>
        </p:nvSpPr>
        <p:spPr>
          <a:xfrm>
            <a:off x="5779913" y="3106972"/>
            <a:ext cx="866692" cy="644056"/>
          </a:xfrm>
          <a:prstGeom prst="upArrow">
            <a:avLst/>
          </a:prstGeom>
          <a:solidFill>
            <a:srgbClr val="E6C8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218981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bs-Latn-BA" dirty="0"/>
              <a:t>06. CREATE A PLAN FOR MOVING FORWARD </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479792" y="1560589"/>
            <a:ext cx="10928135" cy="4414838"/>
          </a:xfrm>
        </p:spPr>
        <p:txBody>
          <a:bodyPr/>
          <a:lstStyle/>
          <a:p>
            <a:r>
              <a:rPr lang="en-GB" dirty="0"/>
              <a:t>Thinking about what went wrong is normal, but getting stuck there won’t help you grow.</a:t>
            </a:r>
          </a:p>
          <a:p>
            <a:r>
              <a:rPr lang="en-GB" dirty="0"/>
              <a:t>Instead of replaying the failure again and again, shift your focus forward:</a:t>
            </a:r>
          </a:p>
          <a:p>
            <a:pPr marL="342900" indent="-342900">
              <a:buFont typeface="Arial" panose="020B0604020202020204" pitchFamily="34" charset="0"/>
              <a:buChar char="•"/>
            </a:pPr>
            <a:r>
              <a:rPr lang="en-GB" dirty="0"/>
              <a:t>What exactly happened?</a:t>
            </a:r>
          </a:p>
          <a:p>
            <a:pPr marL="342900" indent="-342900">
              <a:buFont typeface="Arial" panose="020B0604020202020204" pitchFamily="34" charset="0"/>
              <a:buChar char="•"/>
            </a:pPr>
            <a:r>
              <a:rPr lang="en-GB" dirty="0"/>
              <a:t>What would you do differently next time?</a:t>
            </a:r>
          </a:p>
          <a:p>
            <a:pPr marL="342900" indent="-342900">
              <a:buFont typeface="Arial" panose="020B0604020202020204" pitchFamily="34" charset="0"/>
              <a:buChar char="•"/>
            </a:pPr>
            <a:r>
              <a:rPr lang="en-GB" dirty="0"/>
              <a:t>Who or what could support you better?</a:t>
            </a:r>
          </a:p>
          <a:p>
            <a:pPr marL="342900" indent="-342900">
              <a:buFont typeface="Arial" panose="020B0604020202020204" pitchFamily="34" charset="0"/>
              <a:buChar char="•"/>
            </a:pPr>
            <a:r>
              <a:rPr lang="en-GB" dirty="0"/>
              <a:t>Now turn those answers into a small plan:</a:t>
            </a:r>
          </a:p>
          <a:p>
            <a:pPr marL="342900" indent="-342900">
              <a:buFont typeface="Arial" panose="020B0604020202020204" pitchFamily="34" charset="0"/>
              <a:buChar char="•"/>
            </a:pPr>
            <a:r>
              <a:rPr lang="en-GB" dirty="0"/>
              <a:t>Adjust your pricing</a:t>
            </a:r>
          </a:p>
          <a:p>
            <a:pPr marL="342900" indent="-342900">
              <a:buFont typeface="Arial" panose="020B0604020202020204" pitchFamily="34" charset="0"/>
              <a:buChar char="•"/>
            </a:pPr>
            <a:r>
              <a:rPr lang="en-GB" dirty="0"/>
              <a:t>Improve your setup</a:t>
            </a:r>
          </a:p>
          <a:p>
            <a:pPr marL="342900" indent="-342900">
              <a:buFont typeface="Arial" panose="020B0604020202020204" pitchFamily="34" charset="0"/>
              <a:buChar char="•"/>
            </a:pPr>
            <a:r>
              <a:rPr lang="en-GB" dirty="0"/>
              <a:t>Ask for help or training</a:t>
            </a:r>
          </a:p>
          <a:p>
            <a:r>
              <a:rPr lang="en-GB" dirty="0"/>
              <a:t>Try again, making the change that is needed.  Remember, every mistake carries a lesson—</a:t>
            </a:r>
            <a:r>
              <a:rPr lang="en-GB" b="1" dirty="0"/>
              <a:t>but </a:t>
            </a:r>
            <a:r>
              <a:rPr lang="en-GB" dirty="0"/>
              <a:t>it only helps you if you apply it.</a:t>
            </a:r>
          </a:p>
          <a:p>
            <a:endParaRPr lang="en-GB" dirty="0"/>
          </a:p>
          <a:p>
            <a:pPr algn="r"/>
            <a:r>
              <a:rPr lang="en-GB" b="1" i="1" dirty="0">
                <a:solidFill>
                  <a:srgbClr val="B6D1E1"/>
                </a:solidFill>
              </a:rPr>
              <a:t>“I didn’t bring enough packaging for my second market. I made a checklist for the next one and now I use it every time. That one mistake made me better.”</a:t>
            </a:r>
            <a:br>
              <a:rPr lang="en-GB" dirty="0"/>
            </a:br>
            <a:r>
              <a:rPr lang="en-GB" dirty="0"/>
              <a:t>Arwa, food stall owner, Madrid</a:t>
            </a:r>
          </a:p>
          <a:p>
            <a:pPr>
              <a:buClr>
                <a:srgbClr val="B6D1E1"/>
              </a:buClr>
            </a:pPr>
            <a:endParaRPr lang="en-US" dirty="0"/>
          </a:p>
        </p:txBody>
      </p:sp>
    </p:spTree>
    <p:extLst>
      <p:ext uri="{BB962C8B-B14F-4D97-AF65-F5344CB8AC3E}">
        <p14:creationId xmlns:p14="http://schemas.microsoft.com/office/powerpoint/2010/main" val="257346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bs-Latn-BA" sz="3600" dirty="0"/>
              <a:t>ENTREPRENEURSHIP ISN‘T A JOB – IT‘S A LIFESTYLE</a:t>
            </a:r>
            <a:endParaRPr lang="en-GB" sz="36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23039" y="1549175"/>
            <a:ext cx="11426324" cy="4351563"/>
          </a:xfrm>
        </p:spPr>
        <p:txBody>
          <a:bodyPr/>
          <a:lstStyle/>
          <a:p>
            <a:pPr algn="just"/>
            <a:r>
              <a:rPr lang="en-GB" dirty="0"/>
              <a:t>Entrepreneurship can be exciting, creative, and empowering, but it’s also demanding. Unlike a job you can leave at the door, being an entrepreneur often affects every part of your life, from your time and energy to your relationships and wellbeing.</a:t>
            </a:r>
          </a:p>
          <a:p>
            <a:pPr algn="just"/>
            <a:endParaRPr lang="en-GB" dirty="0"/>
          </a:p>
          <a:p>
            <a:pPr algn="just"/>
            <a:r>
              <a:rPr lang="en-GB" dirty="0"/>
              <a:t>Especially for migrant women, entrepreneurship brings unique rewards and pressures:</a:t>
            </a:r>
          </a:p>
          <a:p>
            <a:pPr algn="just"/>
            <a:endParaRPr lang="en-GB" dirty="0"/>
          </a:p>
          <a:p>
            <a:pPr marL="342900" indent="-342900" algn="just">
              <a:buFont typeface="Arial" panose="020B0604020202020204" pitchFamily="34" charset="0"/>
              <a:buChar char="•"/>
            </a:pPr>
            <a:r>
              <a:rPr lang="en-GB" dirty="0"/>
              <a:t>You may be juggling family, cultural adjustment, and limited resources.  </a:t>
            </a:r>
          </a:p>
          <a:p>
            <a:pPr marL="342900" indent="-342900" algn="just">
              <a:buFont typeface="Arial" panose="020B0604020202020204" pitchFamily="34" charset="0"/>
              <a:buChar char="•"/>
            </a:pPr>
            <a:r>
              <a:rPr lang="en-GB" dirty="0"/>
              <a:t>You may be building a business without a safety net, or facing doubts from others or from yourself.</a:t>
            </a:r>
          </a:p>
          <a:p>
            <a:pPr algn="just"/>
            <a:endParaRPr lang="en-GB" dirty="0"/>
          </a:p>
          <a:p>
            <a:pPr algn="just"/>
            <a:r>
              <a:rPr lang="en-GB" dirty="0"/>
              <a:t>As your own boss, there’s no guaranteed income, no clocking out, and no one else to take over when you're tired. This makes entrepreneurship as much about resilience and self-belief as business planning.  That’s why we start this final step by recognising the reality:</a:t>
            </a:r>
          </a:p>
          <a:p>
            <a:pPr algn="ctr"/>
            <a:endParaRPr lang="en-GB" sz="900" b="1" i="1" dirty="0">
              <a:solidFill>
                <a:srgbClr val="84BFA4"/>
              </a:solidFill>
            </a:endParaRPr>
          </a:p>
          <a:p>
            <a:pPr algn="ctr"/>
            <a:r>
              <a:rPr lang="en-GB" sz="2800" b="1" i="1" dirty="0">
                <a:solidFill>
                  <a:srgbClr val="84BFA4"/>
                </a:solidFill>
              </a:rPr>
              <a:t>This isn’t only work. It’s your life.</a:t>
            </a:r>
          </a:p>
          <a:p>
            <a:pPr algn="ctr"/>
            <a:r>
              <a:rPr lang="en-GB" dirty="0"/>
              <a:t>Your wellbeing needs to be part of your business plan.</a:t>
            </a:r>
            <a:endParaRPr lang="en-GB" b="1" i="1" dirty="0">
              <a:solidFill>
                <a:srgbClr val="84BFA4"/>
              </a:solidFill>
            </a:endParaRPr>
          </a:p>
          <a:p>
            <a:endParaRPr lang="en-US" dirty="0"/>
          </a:p>
        </p:txBody>
      </p:sp>
    </p:spTree>
    <p:extLst>
      <p:ext uri="{BB962C8B-B14F-4D97-AF65-F5344CB8AC3E}">
        <p14:creationId xmlns:p14="http://schemas.microsoft.com/office/powerpoint/2010/main" val="70822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bs-Latn-BA" dirty="0"/>
              <a:t>07. FACE YOUR FEARS </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348152" y="1484915"/>
            <a:ext cx="11495695" cy="4414838"/>
          </a:xfrm>
        </p:spPr>
        <p:txBody>
          <a:bodyPr/>
          <a:lstStyle/>
          <a:p>
            <a:pPr>
              <a:buClr>
                <a:srgbClr val="B6D1E1"/>
              </a:buClr>
            </a:pPr>
            <a:r>
              <a:rPr lang="en-GB" dirty="0"/>
              <a:t>Most of the time, fear isn’t about failure; it’s about what we think it means:</a:t>
            </a:r>
          </a:p>
          <a:p>
            <a:pPr marL="342900" indent="-342900">
              <a:buClr>
                <a:srgbClr val="B6D1E1"/>
              </a:buClr>
              <a:buFont typeface="Arial" panose="020B0604020202020204" pitchFamily="34" charset="0"/>
              <a:buChar char="•"/>
            </a:pPr>
            <a:r>
              <a:rPr lang="en-GB" dirty="0"/>
              <a:t>“People will judge me.”</a:t>
            </a:r>
          </a:p>
          <a:p>
            <a:pPr marL="342900" indent="-342900">
              <a:buClr>
                <a:srgbClr val="B6D1E1"/>
              </a:buClr>
              <a:buFont typeface="Arial" panose="020B0604020202020204" pitchFamily="34" charset="0"/>
              <a:buChar char="•"/>
            </a:pPr>
            <a:r>
              <a:rPr lang="en-GB" dirty="0"/>
              <a:t>“I’ll lose money.”</a:t>
            </a:r>
          </a:p>
          <a:p>
            <a:pPr marL="342900" indent="-342900">
              <a:buClr>
                <a:srgbClr val="B6D1E1"/>
              </a:buClr>
              <a:buFont typeface="Arial" panose="020B0604020202020204" pitchFamily="34" charset="0"/>
              <a:buChar char="•"/>
            </a:pPr>
            <a:r>
              <a:rPr lang="en-GB" dirty="0"/>
              <a:t>“I won’t know what to do next.”</a:t>
            </a:r>
          </a:p>
          <a:p>
            <a:pPr>
              <a:buClr>
                <a:srgbClr val="B6D1E1"/>
              </a:buClr>
            </a:pPr>
            <a:endParaRPr lang="en-GB" dirty="0"/>
          </a:p>
          <a:p>
            <a:pPr>
              <a:buClr>
                <a:srgbClr val="B6D1E1"/>
              </a:buClr>
            </a:pPr>
            <a:r>
              <a:rPr lang="en-GB" dirty="0"/>
              <a:t>But fear shrinks when we face it. Start small.</a:t>
            </a:r>
          </a:p>
          <a:p>
            <a:pPr marL="342900" indent="-342900">
              <a:buClr>
                <a:srgbClr val="B6D1E1"/>
              </a:buClr>
              <a:buFont typeface="Arial" panose="020B0604020202020204" pitchFamily="34" charset="0"/>
              <a:buChar char="•"/>
            </a:pPr>
            <a:r>
              <a:rPr lang="en-GB" dirty="0"/>
              <a:t>Say yes to a new event</a:t>
            </a:r>
          </a:p>
          <a:p>
            <a:pPr marL="342900" indent="-342900">
              <a:buClr>
                <a:srgbClr val="B6D1E1"/>
              </a:buClr>
              <a:buFont typeface="Arial" panose="020B0604020202020204" pitchFamily="34" charset="0"/>
              <a:buChar char="•"/>
            </a:pPr>
            <a:r>
              <a:rPr lang="en-GB" dirty="0"/>
              <a:t>Apply for a small grant</a:t>
            </a:r>
          </a:p>
          <a:p>
            <a:pPr marL="342900" indent="-342900">
              <a:buClr>
                <a:srgbClr val="B6D1E1"/>
              </a:buClr>
              <a:buFont typeface="Arial" panose="020B0604020202020204" pitchFamily="34" charset="0"/>
              <a:buChar char="•"/>
            </a:pPr>
            <a:r>
              <a:rPr lang="en-GB" dirty="0"/>
              <a:t>Post a photo of your food online</a:t>
            </a:r>
          </a:p>
          <a:p>
            <a:pPr marL="342900" indent="-342900">
              <a:buClr>
                <a:srgbClr val="B6D1E1"/>
              </a:buClr>
              <a:buFont typeface="Arial" panose="020B0604020202020204" pitchFamily="34" charset="0"/>
              <a:buChar char="•"/>
            </a:pPr>
            <a:r>
              <a:rPr lang="en-GB" dirty="0"/>
              <a:t>Introduce yourself to someone at the market</a:t>
            </a:r>
          </a:p>
          <a:p>
            <a:pPr>
              <a:buClr>
                <a:srgbClr val="B6D1E1"/>
              </a:buClr>
            </a:pPr>
            <a:endParaRPr lang="en-GB" dirty="0"/>
          </a:p>
          <a:p>
            <a:pPr>
              <a:buClr>
                <a:srgbClr val="B6D1E1"/>
              </a:buClr>
            </a:pPr>
            <a:r>
              <a:rPr lang="en-GB" dirty="0"/>
              <a:t>Each brave act builds your strength and proves that even if you stumble, you can get back up. The most successful entrepreneurs have all failed. What made them succeed is that they didn’t stop there. </a:t>
            </a:r>
          </a:p>
          <a:p>
            <a:pPr algn="r">
              <a:buClr>
                <a:srgbClr val="B6D1E1"/>
              </a:buClr>
            </a:pPr>
            <a:r>
              <a:rPr lang="en-GB" b="1" i="1" dirty="0">
                <a:solidFill>
                  <a:srgbClr val="B6D1E1"/>
                </a:solidFill>
              </a:rPr>
              <a:t>“The first time I gave a food demo, I almost cancelled. But I did it—and now I love talking about my food. The fear didn’t go away. I just moved through it.”</a:t>
            </a:r>
          </a:p>
          <a:p>
            <a:pPr algn="r">
              <a:buClr>
                <a:srgbClr val="B6D1E1"/>
              </a:buClr>
            </a:pPr>
            <a:r>
              <a:rPr lang="en-GB" b="1" i="1" dirty="0">
                <a:solidFill>
                  <a:srgbClr val="B6D1E1"/>
                </a:solidFill>
              </a:rPr>
              <a:t> </a:t>
            </a:r>
            <a:r>
              <a:rPr lang="en-GB" dirty="0"/>
              <a:t>Raheema, community kitchen lead, Amsterdam</a:t>
            </a:r>
            <a:endParaRPr lang="en-US" dirty="0"/>
          </a:p>
        </p:txBody>
      </p:sp>
    </p:spTree>
    <p:extLst>
      <p:ext uri="{BB962C8B-B14F-4D97-AF65-F5344CB8AC3E}">
        <p14:creationId xmlns:p14="http://schemas.microsoft.com/office/powerpoint/2010/main" val="4114643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p:txBody>
          <a:bodyPr>
            <a:normAutofit/>
          </a:bodyPr>
          <a:lstStyle/>
          <a:p>
            <a:r>
              <a:rPr lang="en-US" sz="4800" dirty="0"/>
              <a:t>FIND HAPPINESS IN YOUR WORK AND BUSINESS</a:t>
            </a:r>
            <a:endParaRPr lang="en-GB" sz="480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07</a:t>
            </a:r>
          </a:p>
        </p:txBody>
      </p:sp>
    </p:spTree>
    <p:extLst>
      <p:ext uri="{BB962C8B-B14F-4D97-AF65-F5344CB8AC3E}">
        <p14:creationId xmlns:p14="http://schemas.microsoft.com/office/powerpoint/2010/main" val="2984739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sz="3600" dirty="0"/>
              <a:t>FIND HAPPINESS IN YOUR WORK AND BUSINESS</a:t>
            </a:r>
            <a:endParaRPr lang="en-GB" sz="3600" dirty="0"/>
          </a:p>
        </p:txBody>
      </p:sp>
      <p:sp>
        <p:nvSpPr>
          <p:cNvPr id="6" name="Text Placeholder 2">
            <a:extLst>
              <a:ext uri="{FF2B5EF4-FFF2-40B4-BE49-F238E27FC236}">
                <a16:creationId xmlns:a16="http://schemas.microsoft.com/office/drawing/2014/main" id="{918C58BA-BD5B-F0B7-DC27-E62A683C8954}"/>
              </a:ext>
            </a:extLst>
          </p:cNvPr>
          <p:cNvSpPr txBox="1">
            <a:spLocks/>
          </p:cNvSpPr>
          <p:nvPr/>
        </p:nvSpPr>
        <p:spPr>
          <a:xfrm>
            <a:off x="449960" y="1583223"/>
            <a:ext cx="11208640"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Running your own business is hard work. Most days, it’s tiring. Some days, it’s frustrating. But in the middle of all that, it can still feel good. For many women, especially those who’ve had to start over in a new place, there’s a unique kind of happiness that comes from knowing:</a:t>
            </a:r>
          </a:p>
          <a:p>
            <a:pPr marL="342900" indent="-342900">
              <a:buFont typeface="Arial" panose="020B0604020202020204" pitchFamily="34" charset="0"/>
              <a:buChar char="•"/>
            </a:pPr>
            <a:r>
              <a:rPr lang="en-GB" dirty="0"/>
              <a:t>You made your own money</a:t>
            </a:r>
          </a:p>
          <a:p>
            <a:pPr marL="342900" indent="-342900">
              <a:buFont typeface="Arial" panose="020B0604020202020204" pitchFamily="34" charset="0"/>
              <a:buChar char="•"/>
            </a:pPr>
            <a:r>
              <a:rPr lang="en-GB" dirty="0"/>
              <a:t>You fed someone with your food</a:t>
            </a:r>
          </a:p>
          <a:p>
            <a:pPr marL="342900" indent="-342900">
              <a:buFont typeface="Arial" panose="020B0604020202020204" pitchFamily="34" charset="0"/>
              <a:buChar char="•"/>
            </a:pPr>
            <a:r>
              <a:rPr lang="en-GB" dirty="0"/>
              <a:t>You had control over your day, your time, your choices</a:t>
            </a:r>
          </a:p>
          <a:p>
            <a:endParaRPr lang="en-GB" dirty="0"/>
          </a:p>
          <a:p>
            <a:endParaRPr lang="en-GB" dirty="0"/>
          </a:p>
          <a:p>
            <a:r>
              <a:rPr lang="en-GB" dirty="0"/>
              <a:t>Happiness in business isn't something you earn </a:t>
            </a:r>
            <a:r>
              <a:rPr lang="en-GB" i="1" dirty="0"/>
              <a:t>after</a:t>
            </a:r>
            <a:r>
              <a:rPr lang="en-GB" dirty="0"/>
              <a:t> success. It is something you can choose to cultivate along the way.</a:t>
            </a:r>
          </a:p>
          <a:p>
            <a:endParaRPr lang="en-GB" dirty="0"/>
          </a:p>
          <a:p>
            <a:pPr algn="r"/>
            <a:r>
              <a:rPr lang="en-GB" b="1" i="1" dirty="0">
                <a:solidFill>
                  <a:srgbClr val="B6D1E1"/>
                </a:solidFill>
              </a:rPr>
              <a:t>“It’s not easy. I go to bed exhausted. But when I see someone eat my food and smile and or when I count my profits, I feel full inside..”</a:t>
            </a:r>
          </a:p>
          <a:p>
            <a:pPr algn="r"/>
            <a:r>
              <a:rPr lang="en-GB" dirty="0"/>
              <a:t> Zeinab, home cook &amp; food stall owner, Malmo</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890748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35B71-369F-B012-83D7-68723F75628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031D725-70E9-03A2-8149-38EF18B8286E}"/>
              </a:ext>
            </a:extLst>
          </p:cNvPr>
          <p:cNvSpPr>
            <a:spLocks noGrp="1"/>
          </p:cNvSpPr>
          <p:nvPr>
            <p:ph type="body" sz="quarter" idx="27"/>
          </p:nvPr>
        </p:nvSpPr>
        <p:spPr/>
        <p:txBody>
          <a:bodyPr/>
          <a:lstStyle/>
          <a:p>
            <a:r>
              <a:rPr lang="en-US" sz="3600" dirty="0"/>
              <a:t>FIND FUN</a:t>
            </a:r>
            <a:endParaRPr lang="en-GB" sz="3600" dirty="0"/>
          </a:p>
        </p:txBody>
      </p:sp>
      <p:sp>
        <p:nvSpPr>
          <p:cNvPr id="6" name="Text Placeholder 2">
            <a:extLst>
              <a:ext uri="{FF2B5EF4-FFF2-40B4-BE49-F238E27FC236}">
                <a16:creationId xmlns:a16="http://schemas.microsoft.com/office/drawing/2014/main" id="{7897D06E-3B77-0E7E-1889-FFB852446B7C}"/>
              </a:ext>
            </a:extLst>
          </p:cNvPr>
          <p:cNvSpPr txBox="1">
            <a:spLocks/>
          </p:cNvSpPr>
          <p:nvPr/>
        </p:nvSpPr>
        <p:spPr>
          <a:xfrm>
            <a:off x="449959" y="1583223"/>
            <a:ext cx="7459210"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Yes,  business is serious.  But that doesn’t mean it can’t also be fun. Fun doesn’t mean unprofessional. It means enjoying what you’re building.</a:t>
            </a:r>
          </a:p>
          <a:p>
            <a:pPr marL="342900" indent="-342900">
              <a:buFont typeface="Arial" panose="020B0604020202020204" pitchFamily="34" charset="0"/>
              <a:buChar char="•"/>
            </a:pPr>
            <a:r>
              <a:rPr lang="en-GB" dirty="0"/>
              <a:t>Dancing in your kitchen while you prep orders.</a:t>
            </a:r>
          </a:p>
          <a:p>
            <a:pPr marL="342900" indent="-342900">
              <a:buFont typeface="Arial" panose="020B0604020202020204" pitchFamily="34" charset="0"/>
              <a:buChar char="•"/>
            </a:pPr>
            <a:r>
              <a:rPr lang="en-GB" dirty="0"/>
              <a:t>Laughing with customers.</a:t>
            </a:r>
          </a:p>
          <a:p>
            <a:pPr marL="342900" indent="-342900">
              <a:buFont typeface="Arial" panose="020B0604020202020204" pitchFamily="34" charset="0"/>
              <a:buChar char="•"/>
            </a:pPr>
            <a:r>
              <a:rPr lang="en-GB" dirty="0"/>
              <a:t>Feeling proud of your creativity.</a:t>
            </a:r>
          </a:p>
          <a:p>
            <a:pPr marL="342900" indent="-342900">
              <a:buFont typeface="Arial" panose="020B0604020202020204" pitchFamily="34" charset="0"/>
              <a:buChar char="•"/>
            </a:pPr>
            <a:endParaRPr lang="en-GB" dirty="0"/>
          </a:p>
          <a:p>
            <a:r>
              <a:rPr lang="en-GB" dirty="0"/>
              <a:t>For many women, fun is part of what keeps the business going especially when times are tough. You can find and share fun by:</a:t>
            </a:r>
          </a:p>
          <a:p>
            <a:pPr marL="342900" indent="-342900">
              <a:buFont typeface="Arial" panose="020B0604020202020204" pitchFamily="34" charset="0"/>
              <a:buChar char="•"/>
            </a:pPr>
            <a:r>
              <a:rPr lang="en-GB" dirty="0"/>
              <a:t>Choosing your own playlist</a:t>
            </a:r>
          </a:p>
          <a:p>
            <a:pPr marL="342900" indent="-342900">
              <a:buFont typeface="Arial" panose="020B0604020202020204" pitchFamily="34" charset="0"/>
              <a:buChar char="•"/>
            </a:pPr>
            <a:r>
              <a:rPr lang="en-GB" dirty="0"/>
              <a:t>Designing your stall</a:t>
            </a:r>
          </a:p>
          <a:p>
            <a:pPr marL="342900" indent="-342900">
              <a:buFont typeface="Arial" panose="020B0604020202020204" pitchFamily="34" charset="0"/>
              <a:buChar char="•"/>
            </a:pPr>
            <a:r>
              <a:rPr lang="en-GB" dirty="0"/>
              <a:t>Naming your products</a:t>
            </a:r>
          </a:p>
          <a:p>
            <a:pPr marL="342900" indent="-342900">
              <a:buFont typeface="Arial" panose="020B0604020202020204" pitchFamily="34" charset="0"/>
              <a:buChar char="•"/>
            </a:pPr>
            <a:r>
              <a:rPr lang="en-GB" dirty="0"/>
              <a:t>Seeing your ideas come to life</a:t>
            </a:r>
          </a:p>
          <a:p>
            <a:pPr marL="342900" indent="-342900">
              <a:buFont typeface="Arial" panose="020B0604020202020204" pitchFamily="34" charset="0"/>
              <a:buChar char="•"/>
            </a:pPr>
            <a:endParaRPr lang="en-GB" dirty="0"/>
          </a:p>
          <a:p>
            <a:r>
              <a:rPr lang="en-GB" dirty="0"/>
              <a:t>If you’re enjoying it, others will feel it.</a:t>
            </a:r>
            <a:br>
              <a:rPr lang="en-GB" dirty="0"/>
            </a:br>
            <a:r>
              <a:rPr lang="en-GB" dirty="0"/>
              <a:t>People not only buy your food, they buy your energy.</a:t>
            </a:r>
          </a:p>
          <a:p>
            <a:endParaRPr lang="en-GB" dirty="0"/>
          </a:p>
          <a:p>
            <a:endParaRPr lang="en-GB" dirty="0"/>
          </a:p>
          <a:p>
            <a:endParaRPr lang="en-GB" dirty="0"/>
          </a:p>
          <a:p>
            <a:endParaRPr lang="en-GB" dirty="0"/>
          </a:p>
        </p:txBody>
      </p:sp>
      <p:pic>
        <p:nvPicPr>
          <p:cNvPr id="3" name="Picture 2" descr="Pineapple with birthday hat">
            <a:extLst>
              <a:ext uri="{FF2B5EF4-FFF2-40B4-BE49-F238E27FC236}">
                <a16:creationId xmlns:a16="http://schemas.microsoft.com/office/drawing/2014/main" id="{7AD63D11-63F5-ED27-98A8-0F1BFF02ACDA}"/>
              </a:ext>
            </a:extLst>
          </p:cNvPr>
          <p:cNvPicPr>
            <a:picLocks noChangeAspect="1"/>
          </p:cNvPicPr>
          <p:nvPr/>
        </p:nvPicPr>
        <p:blipFill>
          <a:blip r:embed="rId2"/>
          <a:stretch>
            <a:fillRect/>
          </a:stretch>
        </p:blipFill>
        <p:spPr>
          <a:xfrm>
            <a:off x="8137769" y="1876892"/>
            <a:ext cx="3833446" cy="3833446"/>
          </a:xfrm>
          <a:prstGeom prst="rect">
            <a:avLst/>
          </a:prstGeom>
        </p:spPr>
      </p:pic>
    </p:spTree>
    <p:extLst>
      <p:ext uri="{BB962C8B-B14F-4D97-AF65-F5344CB8AC3E}">
        <p14:creationId xmlns:p14="http://schemas.microsoft.com/office/powerpoint/2010/main" val="21213863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ENJOY YOUR OWN SUCCESS AND LOOK TO THE FUTURE</a:t>
            </a:r>
            <a:endParaRPr lang="en-IE" dirty="0">
              <a:solidFill>
                <a:schemeClr val="bg2"/>
              </a:solidFill>
            </a:endParaRP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468106" y="1634026"/>
            <a:ext cx="60811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dirty="0"/>
              <a:t>Enjoy your own success. You’re allowed to laugh, rest, celebrate small wins. </a:t>
            </a:r>
            <a:r>
              <a:rPr lang="en-US" dirty="0"/>
              <a:t>Stand back and look beyond today to determine what's in the best interest of your business and yourself over the long run. </a:t>
            </a:r>
          </a:p>
          <a:p>
            <a:pPr>
              <a:buClr>
                <a:srgbClr val="B6D1E1"/>
              </a:buClr>
            </a:pPr>
            <a:endParaRPr lang="en-US" dirty="0"/>
          </a:p>
          <a:p>
            <a:r>
              <a:rPr lang="en-GB" dirty="0"/>
              <a:t>So, as you move forward with your food business, remember this:</a:t>
            </a:r>
          </a:p>
          <a:p>
            <a:endParaRPr lang="en-GB" dirty="0"/>
          </a:p>
          <a:p>
            <a:pPr marL="342900" indent="-342900">
              <a:buFont typeface="Arial" panose="020B0604020202020204" pitchFamily="34" charset="0"/>
              <a:buChar char="•"/>
            </a:pPr>
            <a:r>
              <a:rPr lang="en-GB" dirty="0"/>
              <a:t>You’re allowed to </a:t>
            </a:r>
            <a:r>
              <a:rPr lang="en-GB" b="1" dirty="0"/>
              <a:t>enjoy your own success</a:t>
            </a:r>
            <a:r>
              <a:rPr lang="en-GB" dirty="0"/>
              <a:t>.</a:t>
            </a:r>
          </a:p>
          <a:p>
            <a:pPr marL="342900" indent="-342900">
              <a:buFont typeface="Arial" panose="020B0604020202020204" pitchFamily="34" charset="0"/>
              <a:buChar char="•"/>
            </a:pPr>
            <a:r>
              <a:rPr lang="en-GB" dirty="0"/>
              <a:t>You’re allowed to </a:t>
            </a:r>
            <a:r>
              <a:rPr lang="en-GB" b="1" dirty="0"/>
              <a:t>laugh, rest, celebrate small wins</a:t>
            </a:r>
            <a:r>
              <a:rPr lang="en-GB" dirty="0"/>
              <a:t>.</a:t>
            </a:r>
          </a:p>
          <a:p>
            <a:pPr marL="342900" indent="-342900">
              <a:buFont typeface="Arial" panose="020B0604020202020204" pitchFamily="34" charset="0"/>
              <a:buChar char="•"/>
            </a:pPr>
            <a:r>
              <a:rPr lang="en-GB" dirty="0"/>
              <a:t>You’re allowed to build a business that brings </a:t>
            </a:r>
            <a:r>
              <a:rPr lang="en-GB" b="1" dirty="0"/>
              <a:t>you</a:t>
            </a:r>
            <a:r>
              <a:rPr lang="en-GB" dirty="0"/>
              <a:t> joy—not just customers.</a:t>
            </a:r>
          </a:p>
          <a:p>
            <a:pPr>
              <a:buClr>
                <a:srgbClr val="B6D1E1"/>
              </a:buClr>
            </a:pPr>
            <a:endParaRPr lang="en-US" dirty="0"/>
          </a:p>
          <a:p>
            <a:pPr>
              <a:buClr>
                <a:srgbClr val="B6D1E1"/>
              </a:buClr>
            </a:pPr>
            <a:endParaRPr lang="en-US" dirty="0"/>
          </a:p>
          <a:p>
            <a:pPr>
              <a:buClr>
                <a:srgbClr val="B6D1E1"/>
              </a:buClr>
            </a:pPr>
            <a:endParaRPr lang="en-US" dirty="0"/>
          </a:p>
          <a:p>
            <a:pPr>
              <a:buClr>
                <a:srgbClr val="B6D1E1"/>
              </a:buClr>
            </a:pPr>
            <a:endParaRPr lang="en-US" dirty="0"/>
          </a:p>
        </p:txBody>
      </p:sp>
      <p:pic>
        <p:nvPicPr>
          <p:cNvPr id="7" name="Picture 6" descr="Sunflower field">
            <a:extLst>
              <a:ext uri="{FF2B5EF4-FFF2-40B4-BE49-F238E27FC236}">
                <a16:creationId xmlns:a16="http://schemas.microsoft.com/office/drawing/2014/main" id="{45114895-8A47-5E1F-7D7F-6684BFA1813B}"/>
              </a:ext>
            </a:extLst>
          </p:cNvPr>
          <p:cNvPicPr>
            <a:picLocks noChangeAspect="1"/>
          </p:cNvPicPr>
          <p:nvPr/>
        </p:nvPicPr>
        <p:blipFill>
          <a:blip r:embed="rId2"/>
          <a:stretch>
            <a:fillRect/>
          </a:stretch>
        </p:blipFill>
        <p:spPr>
          <a:xfrm>
            <a:off x="7076552" y="2248785"/>
            <a:ext cx="4582048" cy="3053953"/>
          </a:xfrm>
          <a:prstGeom prst="rect">
            <a:avLst/>
          </a:prstGeom>
        </p:spPr>
      </p:pic>
    </p:spTree>
    <p:extLst>
      <p:ext uri="{BB962C8B-B14F-4D97-AF65-F5344CB8AC3E}">
        <p14:creationId xmlns:p14="http://schemas.microsoft.com/office/powerpoint/2010/main" val="4210856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E4395-7876-7288-153E-207EDFD2537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E34AD8B-49D9-284B-46A3-B7CA4424475F}"/>
              </a:ext>
            </a:extLst>
          </p:cNvPr>
          <p:cNvSpPr>
            <a:spLocks noGrp="1"/>
          </p:cNvSpPr>
          <p:nvPr>
            <p:ph type="body" sz="quarter" idx="27"/>
          </p:nvPr>
        </p:nvSpPr>
        <p:spPr>
          <a:xfrm>
            <a:off x="203200" y="311362"/>
            <a:ext cx="12223262" cy="720752"/>
          </a:xfrm>
        </p:spPr>
        <p:txBody>
          <a:bodyPr/>
          <a:lstStyle/>
          <a:p>
            <a:r>
              <a:rPr lang="en-IE" dirty="0"/>
              <a:t>WHEN IS IT TIME TO GROW YOUR BUSINESS ?</a:t>
            </a:r>
            <a:endParaRPr lang="en-IE" dirty="0">
              <a:solidFill>
                <a:schemeClr val="bg2"/>
              </a:solidFill>
            </a:endParaRPr>
          </a:p>
        </p:txBody>
      </p:sp>
      <p:sp>
        <p:nvSpPr>
          <p:cNvPr id="19" name="Text Placeholder 7">
            <a:extLst>
              <a:ext uri="{FF2B5EF4-FFF2-40B4-BE49-F238E27FC236}">
                <a16:creationId xmlns:a16="http://schemas.microsoft.com/office/drawing/2014/main" id="{A77B16CF-BC92-0A81-FC53-53BAFDCAF7AA}"/>
              </a:ext>
            </a:extLst>
          </p:cNvPr>
          <p:cNvSpPr txBox="1">
            <a:spLocks/>
          </p:cNvSpPr>
          <p:nvPr/>
        </p:nvSpPr>
        <p:spPr>
          <a:xfrm>
            <a:off x="585337" y="1462087"/>
            <a:ext cx="105515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dirty="0"/>
              <a:t>Here are signs that you might be ready to take the next step:</a:t>
            </a:r>
          </a:p>
          <a:p>
            <a:pPr>
              <a:buClr>
                <a:srgbClr val="B6D1E1"/>
              </a:buClr>
            </a:pPr>
            <a:endParaRPr lang="en-GB" dirty="0"/>
          </a:p>
          <a:p>
            <a:r>
              <a:rPr lang="en-GB" b="1" dirty="0">
                <a:solidFill>
                  <a:srgbClr val="84BFA4"/>
                </a:solidFill>
              </a:rPr>
              <a:t>You’re consistently selling out </a:t>
            </a:r>
            <a:r>
              <a:rPr lang="en-GB" b="1" dirty="0"/>
              <a:t>- </a:t>
            </a:r>
            <a:r>
              <a:rPr lang="en-GB" dirty="0"/>
              <a:t>You can’t keep up with demand, and people are asking for more.</a:t>
            </a:r>
          </a:p>
          <a:p>
            <a:r>
              <a:rPr lang="en-GB" b="1" dirty="0">
                <a:solidFill>
                  <a:srgbClr val="84BFA4"/>
                </a:solidFill>
              </a:rPr>
              <a:t>You’re turning down opportunities </a:t>
            </a:r>
            <a:r>
              <a:rPr lang="en-GB" b="1" dirty="0"/>
              <a:t>- </a:t>
            </a:r>
            <a:r>
              <a:rPr lang="en-GB" dirty="0"/>
              <a:t>Pop-ups, events, collaborations but you just don’t have the time or capacity.</a:t>
            </a:r>
          </a:p>
          <a:p>
            <a:r>
              <a:rPr lang="en-GB" b="1" dirty="0">
                <a:solidFill>
                  <a:srgbClr val="84BFA4"/>
                </a:solidFill>
              </a:rPr>
              <a:t>You’ve mastered your routine </a:t>
            </a:r>
            <a:r>
              <a:rPr lang="en-GB" b="1" dirty="0"/>
              <a:t>- </a:t>
            </a:r>
            <a:r>
              <a:rPr lang="en-GB" dirty="0"/>
              <a:t>You’ve built a solid process, and it’s working. Now you want to do it at a bigger scale or a new location.</a:t>
            </a:r>
          </a:p>
          <a:p>
            <a:r>
              <a:rPr lang="en-GB" b="1" dirty="0">
                <a:solidFill>
                  <a:srgbClr val="84BFA4"/>
                </a:solidFill>
              </a:rPr>
              <a:t>You want more time for strategy </a:t>
            </a:r>
            <a:r>
              <a:rPr lang="en-GB" b="1" dirty="0"/>
              <a:t>- </a:t>
            </a:r>
            <a:r>
              <a:rPr lang="en-GB" dirty="0"/>
              <a:t>You’re spending all your time in the day-to-day, and need help so you can focus on growing your vision.</a:t>
            </a:r>
          </a:p>
          <a:p>
            <a:r>
              <a:rPr lang="en-GB" b="1" dirty="0">
                <a:solidFill>
                  <a:srgbClr val="84BFA4"/>
                </a:solidFill>
              </a:rPr>
              <a:t>You have steady income and can reinvest </a:t>
            </a:r>
            <a:r>
              <a:rPr lang="en-GB" b="1" dirty="0"/>
              <a:t>- </a:t>
            </a:r>
            <a:r>
              <a:rPr lang="en-GB" dirty="0"/>
              <a:t>You’ve saved or earned enough to buy better tools, rent space, or bring in support , without risking your core income.</a:t>
            </a:r>
          </a:p>
          <a:p>
            <a:endParaRPr lang="en-GB" dirty="0"/>
          </a:p>
          <a:p>
            <a:r>
              <a:rPr lang="en-GB" dirty="0"/>
              <a:t>Ask yourself:  </a:t>
            </a:r>
            <a:r>
              <a:rPr lang="en-GB" b="1" dirty="0"/>
              <a:t>“Do I want to grow now or am I just feeling I should?”</a:t>
            </a:r>
            <a:br>
              <a:rPr lang="en-GB" dirty="0"/>
            </a:br>
            <a:endParaRPr lang="en-GB" dirty="0"/>
          </a:p>
          <a:p>
            <a:r>
              <a:rPr lang="en-GB" dirty="0"/>
              <a:t>Choose growth when it’s exciting, not just exhausting.</a:t>
            </a:r>
          </a:p>
          <a:p>
            <a:pPr>
              <a:buClr>
                <a:srgbClr val="B6D1E1"/>
              </a:buClr>
            </a:pPr>
            <a:endParaRPr lang="en-US" dirty="0"/>
          </a:p>
        </p:txBody>
      </p:sp>
    </p:spTree>
    <p:extLst>
      <p:ext uri="{BB962C8B-B14F-4D97-AF65-F5344CB8AC3E}">
        <p14:creationId xmlns:p14="http://schemas.microsoft.com/office/powerpoint/2010/main" val="1702841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40727-5846-68F9-40CB-E1766B59290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9FE7254-2603-E66A-1881-831EE1E0408C}"/>
              </a:ext>
            </a:extLst>
          </p:cNvPr>
          <p:cNvSpPr>
            <a:spLocks noGrp="1"/>
          </p:cNvSpPr>
          <p:nvPr>
            <p:ph type="body" sz="quarter" idx="27"/>
          </p:nvPr>
        </p:nvSpPr>
        <p:spPr>
          <a:xfrm>
            <a:off x="585337" y="577085"/>
            <a:ext cx="10907188" cy="720752"/>
          </a:xfrm>
        </p:spPr>
        <p:txBody>
          <a:bodyPr/>
          <a:lstStyle/>
          <a:p>
            <a:r>
              <a:rPr lang="en-IE" dirty="0"/>
              <a:t>GROW YOUR BUSINESS WITHOUT OVERSTRETCHING </a:t>
            </a:r>
            <a:endParaRPr lang="en-IE" dirty="0">
              <a:solidFill>
                <a:schemeClr val="bg2"/>
              </a:solidFill>
            </a:endParaRPr>
          </a:p>
          <a:p>
            <a:endParaRPr lang="en-IE" dirty="0">
              <a:solidFill>
                <a:schemeClr val="bg2"/>
              </a:solidFill>
            </a:endParaRPr>
          </a:p>
        </p:txBody>
      </p:sp>
      <p:sp>
        <p:nvSpPr>
          <p:cNvPr id="19" name="Text Placeholder 7">
            <a:extLst>
              <a:ext uri="{FF2B5EF4-FFF2-40B4-BE49-F238E27FC236}">
                <a16:creationId xmlns:a16="http://schemas.microsoft.com/office/drawing/2014/main" id="{C3367E96-F074-8206-8C88-529938DE1C77}"/>
              </a:ext>
            </a:extLst>
          </p:cNvPr>
          <p:cNvSpPr txBox="1">
            <a:spLocks/>
          </p:cNvSpPr>
          <p:nvPr/>
        </p:nvSpPr>
        <p:spPr>
          <a:xfrm>
            <a:off x="585337" y="1462087"/>
            <a:ext cx="105515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2" name="TextBox 11">
            <a:extLst>
              <a:ext uri="{FF2B5EF4-FFF2-40B4-BE49-F238E27FC236}">
                <a16:creationId xmlns:a16="http://schemas.microsoft.com/office/drawing/2014/main" id="{7688E305-0E2D-4BB3-E979-AEC70DDFFE77}"/>
              </a:ext>
            </a:extLst>
          </p:cNvPr>
          <p:cNvSpPr txBox="1"/>
          <p:nvPr/>
        </p:nvSpPr>
        <p:spPr>
          <a:xfrm>
            <a:off x="742462" y="1486377"/>
            <a:ext cx="6400800" cy="4832092"/>
          </a:xfrm>
          <a:prstGeom prst="rect">
            <a:avLst/>
          </a:prstGeom>
          <a:noFill/>
        </p:spPr>
        <p:txBody>
          <a:bodyPr wrap="square">
            <a:spAutoFit/>
          </a:bodyPr>
          <a:lstStyle/>
          <a:p>
            <a:r>
              <a:rPr lang="en-GB" sz="2200" dirty="0"/>
              <a:t>Growth doesn’t have to mean huge investment or long hours. You can grow slowly, wisely, and in a way that works for you.</a:t>
            </a:r>
          </a:p>
          <a:p>
            <a:r>
              <a:rPr lang="en-GB" sz="2200" dirty="0"/>
              <a:t>Here are smart, manageable ways to grow your food business:</a:t>
            </a:r>
          </a:p>
          <a:p>
            <a:pPr marL="457200" indent="-457200">
              <a:buAutoNum type="arabicPeriod"/>
            </a:pPr>
            <a:r>
              <a:rPr lang="en-GB" sz="2200" b="1" dirty="0">
                <a:solidFill>
                  <a:srgbClr val="84BFA4"/>
                </a:solidFill>
              </a:rPr>
              <a:t>Increase your prices </a:t>
            </a:r>
            <a:r>
              <a:rPr lang="en-GB" sz="2200" dirty="0">
                <a:solidFill>
                  <a:srgbClr val="382B1B"/>
                </a:solidFill>
              </a:rPr>
              <a:t>(</a:t>
            </a:r>
            <a:r>
              <a:rPr lang="en-GB" sz="2200" dirty="0"/>
              <a:t>if you’re undercharging). Even a small increase can boost your income and reflect your value.</a:t>
            </a:r>
          </a:p>
          <a:p>
            <a:pPr marL="457200" indent="-457200">
              <a:buAutoNum type="arabicPeriod"/>
            </a:pPr>
            <a:r>
              <a:rPr lang="en-GB" sz="2200" b="1" dirty="0">
                <a:solidFill>
                  <a:srgbClr val="84BFA4"/>
                </a:solidFill>
              </a:rPr>
              <a:t>Add one new product or service</a:t>
            </a:r>
            <a:r>
              <a:rPr lang="en-GB" sz="2200" dirty="0"/>
              <a:t>. Test a seasonal dish, catering option, or delivery service but don’t launch everything at once!</a:t>
            </a:r>
          </a:p>
          <a:p>
            <a:pPr marL="457200" indent="-457200">
              <a:buAutoNum type="arabicPeriod"/>
            </a:pPr>
            <a:r>
              <a:rPr lang="en-GB" sz="2200" b="1" dirty="0">
                <a:solidFill>
                  <a:srgbClr val="84BFA4"/>
                </a:solidFill>
              </a:rPr>
              <a:t>Work with others</a:t>
            </a:r>
            <a:r>
              <a:rPr lang="en-GB" sz="2200" dirty="0"/>
              <a:t>. Share a sales outlet, partner on events, or take turns at markets. Collaboration reduces cost and pressure.</a:t>
            </a:r>
          </a:p>
        </p:txBody>
      </p:sp>
      <p:pic>
        <p:nvPicPr>
          <p:cNvPr id="6" name="Picture 5" descr="A couple of women wearing aprons&#10;&#10;AI-generated content may be incorrect.">
            <a:extLst>
              <a:ext uri="{FF2B5EF4-FFF2-40B4-BE49-F238E27FC236}">
                <a16:creationId xmlns:a16="http://schemas.microsoft.com/office/drawing/2014/main" id="{B8323114-5FBC-3D24-088E-AADAE34D0D65}"/>
              </a:ext>
            </a:extLst>
          </p:cNvPr>
          <p:cNvPicPr>
            <a:picLocks noChangeAspect="1"/>
          </p:cNvPicPr>
          <p:nvPr/>
        </p:nvPicPr>
        <p:blipFill>
          <a:blip r:embed="rId2"/>
          <a:stretch>
            <a:fillRect/>
          </a:stretch>
        </p:blipFill>
        <p:spPr>
          <a:xfrm>
            <a:off x="8077378" y="1555260"/>
            <a:ext cx="2946221" cy="4419331"/>
          </a:xfrm>
          <a:prstGeom prst="rect">
            <a:avLst/>
          </a:prstGeom>
        </p:spPr>
      </p:pic>
    </p:spTree>
    <p:extLst>
      <p:ext uri="{BB962C8B-B14F-4D97-AF65-F5344CB8AC3E}">
        <p14:creationId xmlns:p14="http://schemas.microsoft.com/office/powerpoint/2010/main" val="4116488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585337" y="577085"/>
            <a:ext cx="10907188" cy="720752"/>
          </a:xfrm>
        </p:spPr>
        <p:txBody>
          <a:bodyPr/>
          <a:lstStyle/>
          <a:p>
            <a:r>
              <a:rPr lang="en-IE" dirty="0"/>
              <a:t>GROW YOUR BUSINESS WITHOUT OVERSTRETCHING </a:t>
            </a:r>
            <a:endParaRPr lang="en-IE" dirty="0">
              <a:solidFill>
                <a:schemeClr val="bg2"/>
              </a:solidFill>
            </a:endParaRPr>
          </a:p>
          <a:p>
            <a:endParaRPr lang="en-IE" dirty="0">
              <a:solidFill>
                <a:schemeClr val="bg2"/>
              </a:solidFill>
            </a:endParaRP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585337" y="1462087"/>
            <a:ext cx="105515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2" name="TextBox 11">
            <a:extLst>
              <a:ext uri="{FF2B5EF4-FFF2-40B4-BE49-F238E27FC236}">
                <a16:creationId xmlns:a16="http://schemas.microsoft.com/office/drawing/2014/main" id="{682420A0-9804-3347-2C79-37D651C0CE50}"/>
              </a:ext>
            </a:extLst>
          </p:cNvPr>
          <p:cNvSpPr txBox="1"/>
          <p:nvPr/>
        </p:nvSpPr>
        <p:spPr>
          <a:xfrm>
            <a:off x="742462" y="1486377"/>
            <a:ext cx="6822830" cy="3139321"/>
          </a:xfrm>
          <a:prstGeom prst="rect">
            <a:avLst/>
          </a:prstGeom>
          <a:noFill/>
        </p:spPr>
        <p:txBody>
          <a:bodyPr wrap="square">
            <a:spAutoFit/>
          </a:bodyPr>
          <a:lstStyle/>
          <a:p>
            <a:r>
              <a:rPr lang="en-GB" sz="2200" b="1" dirty="0">
                <a:solidFill>
                  <a:srgbClr val="84BFA4"/>
                </a:solidFill>
              </a:rPr>
              <a:t>4. Improve your systems</a:t>
            </a:r>
            <a:r>
              <a:rPr lang="en-GB" sz="2200" dirty="0"/>
              <a:t>. Create checklists, prep routines, or templates to save time and reduce stress.</a:t>
            </a:r>
          </a:p>
          <a:p>
            <a:r>
              <a:rPr lang="en-GB" sz="2200" b="1" dirty="0">
                <a:solidFill>
                  <a:srgbClr val="84BFA4"/>
                </a:solidFill>
              </a:rPr>
              <a:t>5. Join a local kitchen, network, or programme. </a:t>
            </a:r>
            <a:r>
              <a:rPr lang="en-GB" sz="2200" dirty="0"/>
              <a:t>Gaining access to equipment, training, or markets can open doors without huge investment.</a:t>
            </a:r>
          </a:p>
          <a:p>
            <a:r>
              <a:rPr lang="en-GB" sz="2200" b="1" dirty="0">
                <a:solidFill>
                  <a:srgbClr val="84BFA4"/>
                </a:solidFill>
              </a:rPr>
              <a:t>6. Outsource just one task. </a:t>
            </a:r>
            <a:r>
              <a:rPr lang="en-GB" sz="2200" dirty="0"/>
              <a:t>Whether it's accounting, packaging, or social media,  freeing up just a few hours a week makes space to grow.</a:t>
            </a:r>
          </a:p>
          <a:p>
            <a:endParaRPr lang="en-GB" sz="2200" dirty="0"/>
          </a:p>
        </p:txBody>
      </p:sp>
      <p:pic>
        <p:nvPicPr>
          <p:cNvPr id="18" name="Picture 17" descr="A person in an apron smiling&#10;&#10;AI-generated content may be incorrect.">
            <a:extLst>
              <a:ext uri="{FF2B5EF4-FFF2-40B4-BE49-F238E27FC236}">
                <a16:creationId xmlns:a16="http://schemas.microsoft.com/office/drawing/2014/main" id="{61F697B1-DA49-B169-E79C-165D7ABEF96C}"/>
              </a:ext>
            </a:extLst>
          </p:cNvPr>
          <p:cNvPicPr>
            <a:picLocks noChangeAspect="1"/>
          </p:cNvPicPr>
          <p:nvPr/>
        </p:nvPicPr>
        <p:blipFill>
          <a:blip r:embed="rId2"/>
          <a:srcRect l="23664" r="29373"/>
          <a:stretch>
            <a:fillRect/>
          </a:stretch>
        </p:blipFill>
        <p:spPr>
          <a:xfrm>
            <a:off x="8323858" y="1486377"/>
            <a:ext cx="2970189" cy="4224215"/>
          </a:xfrm>
          <a:prstGeom prst="rect">
            <a:avLst/>
          </a:prstGeom>
        </p:spPr>
      </p:pic>
    </p:spTree>
    <p:extLst>
      <p:ext uri="{BB962C8B-B14F-4D97-AF65-F5344CB8AC3E}">
        <p14:creationId xmlns:p14="http://schemas.microsoft.com/office/powerpoint/2010/main" val="1030491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7AC7A-5E62-0910-1126-9463A3BE6E9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08B69DC-AB37-8097-199E-7FD3F5014FE1}"/>
              </a:ext>
            </a:extLst>
          </p:cNvPr>
          <p:cNvSpPr>
            <a:spLocks noGrp="1"/>
          </p:cNvSpPr>
          <p:nvPr>
            <p:ph type="body" sz="quarter" idx="27"/>
          </p:nvPr>
        </p:nvSpPr>
        <p:spPr>
          <a:xfrm>
            <a:off x="585337" y="577085"/>
            <a:ext cx="10907188" cy="720752"/>
          </a:xfrm>
        </p:spPr>
        <p:txBody>
          <a:bodyPr/>
          <a:lstStyle/>
          <a:p>
            <a:r>
              <a:rPr lang="en-IE" dirty="0"/>
              <a:t>EXERCISE: GROWING YOUR BUSINESS</a:t>
            </a:r>
            <a:endParaRPr lang="en-IE" dirty="0">
              <a:solidFill>
                <a:schemeClr val="bg2"/>
              </a:solidFill>
            </a:endParaRPr>
          </a:p>
          <a:p>
            <a:endParaRPr lang="en-IE" dirty="0">
              <a:solidFill>
                <a:schemeClr val="bg2"/>
              </a:solidFill>
            </a:endParaRPr>
          </a:p>
        </p:txBody>
      </p:sp>
      <p:sp>
        <p:nvSpPr>
          <p:cNvPr id="19" name="Text Placeholder 7">
            <a:extLst>
              <a:ext uri="{FF2B5EF4-FFF2-40B4-BE49-F238E27FC236}">
                <a16:creationId xmlns:a16="http://schemas.microsoft.com/office/drawing/2014/main" id="{342FD745-E314-2AA2-5AC1-11C457F51D8F}"/>
              </a:ext>
            </a:extLst>
          </p:cNvPr>
          <p:cNvSpPr txBox="1">
            <a:spLocks/>
          </p:cNvSpPr>
          <p:nvPr/>
        </p:nvSpPr>
        <p:spPr>
          <a:xfrm>
            <a:off x="585337" y="1462087"/>
            <a:ext cx="105515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1" name="TextBox 10">
            <a:extLst>
              <a:ext uri="{FF2B5EF4-FFF2-40B4-BE49-F238E27FC236}">
                <a16:creationId xmlns:a16="http://schemas.microsoft.com/office/drawing/2014/main" id="{551C1363-7A8C-D487-A6B1-BEC595205F4A}"/>
              </a:ext>
            </a:extLst>
          </p:cNvPr>
          <p:cNvSpPr txBox="1"/>
          <p:nvPr/>
        </p:nvSpPr>
        <p:spPr>
          <a:xfrm>
            <a:off x="585337" y="1462087"/>
            <a:ext cx="7254299" cy="3970318"/>
          </a:xfrm>
          <a:prstGeom prst="rect">
            <a:avLst/>
          </a:prstGeom>
          <a:noFill/>
        </p:spPr>
        <p:txBody>
          <a:bodyPr wrap="square" rtlCol="0">
            <a:spAutoFit/>
          </a:bodyPr>
          <a:lstStyle/>
          <a:p>
            <a:r>
              <a:rPr lang="en-GB" b="1" dirty="0"/>
              <a:t>How to do it</a:t>
            </a:r>
          </a:p>
          <a:p>
            <a:pPr marL="285750" indent="-285750">
              <a:buFont typeface="Arial" panose="020B0604020202020204" pitchFamily="34" charset="0"/>
              <a:buChar char="•"/>
            </a:pPr>
            <a:r>
              <a:rPr lang="en-GB" dirty="0"/>
              <a:t>Take 15–20 minutes of quiet time (or do it in pairs or a group if you prefer discussion).</a:t>
            </a:r>
          </a:p>
          <a:p>
            <a:pPr marL="285750" indent="-285750">
              <a:buFont typeface="Arial" panose="020B0604020202020204" pitchFamily="34" charset="0"/>
              <a:buChar char="•"/>
            </a:pPr>
            <a:r>
              <a:rPr lang="en-GB" dirty="0"/>
              <a:t>Go through each section of the reflection guide:</a:t>
            </a:r>
          </a:p>
          <a:p>
            <a:pPr marL="742950" lvl="1" indent="-285750">
              <a:buFont typeface="Arial" panose="020B0604020202020204" pitchFamily="34" charset="0"/>
              <a:buChar char="•"/>
            </a:pPr>
            <a:r>
              <a:rPr lang="en-GB" dirty="0"/>
              <a:t>Tick what feels true for you</a:t>
            </a:r>
          </a:p>
          <a:p>
            <a:pPr marL="742950" lvl="1" indent="-285750">
              <a:buFont typeface="Arial" panose="020B0604020202020204" pitchFamily="34" charset="0"/>
              <a:buChar char="•"/>
            </a:pPr>
            <a:r>
              <a:rPr lang="en-GB" dirty="0"/>
              <a:t>Add your own thoughts and ideas</a:t>
            </a:r>
          </a:p>
          <a:p>
            <a:pPr marL="742950" lvl="1" indent="-285750">
              <a:buFont typeface="Arial" panose="020B0604020202020204" pitchFamily="34" charset="0"/>
              <a:buChar char="•"/>
            </a:pPr>
            <a:r>
              <a:rPr lang="en-GB" dirty="0"/>
              <a:t>Be honest — this is for you</a:t>
            </a:r>
          </a:p>
          <a:p>
            <a:pPr marL="742950" lvl="1" indent="-285750">
              <a:buFont typeface="Arial" panose="020B0604020202020204" pitchFamily="34" charset="0"/>
              <a:buChar char="•"/>
            </a:pPr>
            <a:r>
              <a:rPr lang="en-GB" dirty="0"/>
              <a:t>Use the “Personal Notes” section to plan one small action or ask for support.</a:t>
            </a:r>
          </a:p>
          <a:p>
            <a:br>
              <a:rPr lang="en-GB" dirty="0"/>
            </a:br>
            <a:r>
              <a:rPr lang="en-GB" b="1" dirty="0"/>
              <a:t>Prompts for reflection:</a:t>
            </a:r>
          </a:p>
          <a:p>
            <a:r>
              <a:rPr lang="en-GB" dirty="0"/>
              <a:t>“What kind of growth feels right — not just necessary?”</a:t>
            </a:r>
          </a:p>
          <a:p>
            <a:r>
              <a:rPr lang="en-GB" dirty="0"/>
              <a:t>“What would help me enjoy my work more?”</a:t>
            </a:r>
          </a:p>
          <a:p>
            <a:r>
              <a:rPr lang="en-GB" dirty="0"/>
              <a:t>“What’s one small step I could take in the next 2 weeks?”</a:t>
            </a:r>
            <a:endParaRPr lang="en-IE" dirty="0"/>
          </a:p>
        </p:txBody>
      </p:sp>
      <p:sp>
        <p:nvSpPr>
          <p:cNvPr id="21" name="Rectangle 20">
            <a:extLst>
              <a:ext uri="{FF2B5EF4-FFF2-40B4-BE49-F238E27FC236}">
                <a16:creationId xmlns:a16="http://schemas.microsoft.com/office/drawing/2014/main" id="{E31BEE79-D1A3-FE5F-4422-5C112B24B8FA}"/>
              </a:ext>
            </a:extLst>
          </p:cNvPr>
          <p:cNvSpPr/>
          <p:nvPr/>
        </p:nvSpPr>
        <p:spPr>
          <a:xfrm>
            <a:off x="7443788" y="1751747"/>
            <a:ext cx="4274002" cy="834292"/>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42E29B4-887F-738E-8A90-BD48BA48E095}"/>
              </a:ext>
            </a:extLst>
          </p:cNvPr>
          <p:cNvGrpSpPr/>
          <p:nvPr/>
        </p:nvGrpSpPr>
        <p:grpSpPr>
          <a:xfrm>
            <a:off x="9121819" y="1354417"/>
            <a:ext cx="2788753" cy="578690"/>
            <a:chOff x="2045517" y="6166884"/>
            <a:chExt cx="2788753" cy="578690"/>
          </a:xfrm>
        </p:grpSpPr>
        <p:sp>
          <p:nvSpPr>
            <p:cNvPr id="23" name="Rectangle 22">
              <a:extLst>
                <a:ext uri="{FF2B5EF4-FFF2-40B4-BE49-F238E27FC236}">
                  <a16:creationId xmlns:a16="http://schemas.microsoft.com/office/drawing/2014/main" id="{6D526AB1-910B-BCD8-6BEB-B3EE4850782D}"/>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2F9B88B-D995-6C34-FA06-0642EB06DFBC}"/>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6097927-2895-9579-E412-1CF0C796AEEE}"/>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Exercise</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6" name="Graphic 25" descr="Clipboard Partially Ticked outline">
              <a:extLst>
                <a:ext uri="{FF2B5EF4-FFF2-40B4-BE49-F238E27FC236}">
                  <a16:creationId xmlns:a16="http://schemas.microsoft.com/office/drawing/2014/main" id="{F4FBD977-61FA-9C2C-FEF1-B18DCAA8F0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27" name="Text Placeholder 2">
            <a:extLst>
              <a:ext uri="{FF2B5EF4-FFF2-40B4-BE49-F238E27FC236}">
                <a16:creationId xmlns:a16="http://schemas.microsoft.com/office/drawing/2014/main" id="{BAF843B2-091A-57D5-6A8C-E6439279B340}"/>
              </a:ext>
            </a:extLst>
          </p:cNvPr>
          <p:cNvSpPr txBox="1">
            <a:spLocks/>
          </p:cNvSpPr>
          <p:nvPr/>
        </p:nvSpPr>
        <p:spPr>
          <a:xfrm>
            <a:off x="7386637" y="2050597"/>
            <a:ext cx="4037239" cy="49257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en-IE" b="1" dirty="0"/>
              <a:t>When to grow the business</a:t>
            </a:r>
            <a:endParaRPr lang="en-US" b="1" dirty="0"/>
          </a:p>
        </p:txBody>
      </p:sp>
      <p:sp>
        <p:nvSpPr>
          <p:cNvPr id="29" name="TextBox 28">
            <a:extLst>
              <a:ext uri="{FF2B5EF4-FFF2-40B4-BE49-F238E27FC236}">
                <a16:creationId xmlns:a16="http://schemas.microsoft.com/office/drawing/2014/main" id="{91A53580-C748-601C-DA57-5FEA5D94FDF3}"/>
              </a:ext>
            </a:extLst>
          </p:cNvPr>
          <p:cNvSpPr txBox="1"/>
          <p:nvPr/>
        </p:nvSpPr>
        <p:spPr>
          <a:xfrm>
            <a:off x="9320574" y="2623469"/>
            <a:ext cx="2333297" cy="923330"/>
          </a:xfrm>
          <a:prstGeom prst="rect">
            <a:avLst/>
          </a:prstGeom>
          <a:noFill/>
        </p:spPr>
        <p:txBody>
          <a:bodyPr wrap="square">
            <a:spAutoFit/>
          </a:bodyPr>
          <a:lstStyle/>
          <a:p>
            <a:r>
              <a:rPr lang="en-GB" sz="1800" b="1" dirty="0">
                <a:highlight>
                  <a:srgbClr val="E6C8C7"/>
                </a:highlight>
              </a:rPr>
              <a:t>DOUBLE CLICK WORD DOC ICON for the file you need</a:t>
            </a:r>
            <a:endParaRPr lang="en-US" sz="1800" b="1" dirty="0">
              <a:highlight>
                <a:srgbClr val="E6C8C7"/>
              </a:highlight>
            </a:endParaRPr>
          </a:p>
        </p:txBody>
      </p:sp>
      <p:graphicFrame>
        <p:nvGraphicFramePr>
          <p:cNvPr id="30" name="Object 29">
            <a:extLst>
              <a:ext uri="{FF2B5EF4-FFF2-40B4-BE49-F238E27FC236}">
                <a16:creationId xmlns:a16="http://schemas.microsoft.com/office/drawing/2014/main" id="{616B908F-88F8-F09B-41A6-1BC8651C8912}"/>
              </a:ext>
            </a:extLst>
          </p:cNvPr>
          <p:cNvGraphicFramePr>
            <a:graphicFrameLocks noChangeAspect="1"/>
          </p:cNvGraphicFramePr>
          <p:nvPr>
            <p:extLst>
              <p:ext uri="{D42A27DB-BD31-4B8C-83A1-F6EECF244321}">
                <p14:modId xmlns:p14="http://schemas.microsoft.com/office/powerpoint/2010/main" val="2104566012"/>
              </p:ext>
            </p:extLst>
          </p:nvPr>
        </p:nvGraphicFramePr>
        <p:xfrm>
          <a:off x="9908799" y="3689427"/>
          <a:ext cx="914400" cy="781050"/>
        </p:xfrm>
        <a:graphic>
          <a:graphicData uri="http://schemas.openxmlformats.org/presentationml/2006/ole">
            <mc:AlternateContent xmlns:mc="http://schemas.openxmlformats.org/markup-compatibility/2006">
              <mc:Choice xmlns:v="urn:schemas-microsoft-com:vml" Requires="v">
                <p:oleObj name="Document" showAsIcon="1" r:id="rId4" imgW="914249" imgH="781050" progId="Word.Document.12">
                  <p:embed/>
                </p:oleObj>
              </mc:Choice>
              <mc:Fallback>
                <p:oleObj name="Document" showAsIcon="1" r:id="rId4" imgW="914249" imgH="781050" progId="Word.Document.12">
                  <p:embed/>
                  <p:pic>
                    <p:nvPicPr>
                      <p:cNvPr id="0" name=""/>
                      <p:cNvPicPr/>
                      <p:nvPr/>
                    </p:nvPicPr>
                    <p:blipFill>
                      <a:blip r:embed="rId5"/>
                      <a:stretch>
                        <a:fillRect/>
                      </a:stretch>
                    </p:blipFill>
                    <p:spPr>
                      <a:xfrm>
                        <a:off x="9908799" y="3689427"/>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2645478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en-US" sz="3300" dirty="0">
                <a:solidFill>
                  <a:schemeClr val="bg1"/>
                </a:solidFill>
              </a:rPr>
              <a:t>www.</a:t>
            </a:r>
            <a:r>
              <a:rPr lang="en-US" sz="3300" b="1" dirty="0">
                <a:solidFill>
                  <a:schemeClr val="bg1"/>
                </a:solidFill>
              </a:rPr>
              <a:t>3kitchens</a:t>
            </a:r>
            <a:r>
              <a:rPr lang="en-US" sz="3300" dirty="0">
                <a:solidFill>
                  <a:schemeClr val="bg1"/>
                </a:solidFill>
              </a:rPr>
              <a:t>.eu</a:t>
            </a:r>
          </a:p>
        </p:txBody>
      </p:sp>
      <p:grpSp>
        <p:nvGrpSpPr>
          <p:cNvPr id="8" name="Group 7">
            <a:extLst>
              <a:ext uri="{FF2B5EF4-FFF2-40B4-BE49-F238E27FC236}">
                <a16:creationId xmlns:a16="http://schemas.microsoft.com/office/drawing/2014/main" id="{3AEC95ED-124E-53DC-105D-3A505DEDCCBE}"/>
              </a:ext>
            </a:extLst>
          </p:cNvPr>
          <p:cNvGrpSpPr/>
          <p:nvPr/>
        </p:nvGrpSpPr>
        <p:grpSpPr>
          <a:xfrm>
            <a:off x="782841" y="696218"/>
            <a:ext cx="5317704" cy="4677840"/>
            <a:chOff x="2639536" y="4480401"/>
            <a:chExt cx="2257853" cy="1986172"/>
          </a:xfrm>
        </p:grpSpPr>
        <p:pic>
          <p:nvPicPr>
            <p:cNvPr id="9" name="Picture 8" descr="Icon&#10;&#10;Description automatically generated">
              <a:extLst>
                <a:ext uri="{FF2B5EF4-FFF2-40B4-BE49-F238E27FC236}">
                  <a16:creationId xmlns:a16="http://schemas.microsoft.com/office/drawing/2014/main" id="{34D7F1C2-F413-E30B-05D4-297FE2D33AD6}"/>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0" name="Picture 9" descr="Icon&#10;&#10;Description automatically generated">
              <a:extLst>
                <a:ext uri="{FF2B5EF4-FFF2-40B4-BE49-F238E27FC236}">
                  <a16:creationId xmlns:a16="http://schemas.microsoft.com/office/drawing/2014/main" id="{345D0655-0B75-AFB9-EEC5-0AA39F32D630}"/>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1" name="Text Placeholder 5">
            <a:extLst>
              <a:ext uri="{FF2B5EF4-FFF2-40B4-BE49-F238E27FC236}">
                <a16:creationId xmlns:a16="http://schemas.microsoft.com/office/drawing/2014/main" id="{86E1AAB6-9C85-6827-B56A-1FF3D2980C71}"/>
              </a:ext>
            </a:extLst>
          </p:cNvPr>
          <p:cNvSpPr txBox="1">
            <a:spLocks/>
          </p:cNvSpPr>
          <p:nvPr/>
        </p:nvSpPr>
        <p:spPr>
          <a:xfrm>
            <a:off x="1965789" y="2105444"/>
            <a:ext cx="3195486" cy="1413319"/>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000" b="1" dirty="0">
                <a:solidFill>
                  <a:srgbClr val="84BFA4"/>
                </a:solidFill>
              </a:rPr>
              <a:t>YOU HAVE COMPLETED OUR 3 KITCHENS LEARNING ADVENTURE. </a:t>
            </a:r>
          </a:p>
          <a:p>
            <a:pPr algn="ctr"/>
            <a:r>
              <a:rPr lang="en-US" sz="2000" b="1" dirty="0">
                <a:solidFill>
                  <a:srgbClr val="84BFA4"/>
                </a:solidFill>
              </a:rPr>
              <a:t>WE WISH YOU EVERY POSSIBLE SUCCESS.</a:t>
            </a:r>
          </a:p>
        </p:txBody>
      </p:sp>
      <p:sp>
        <p:nvSpPr>
          <p:cNvPr id="12" name="Text Placeholder 6">
            <a:extLst>
              <a:ext uri="{FF2B5EF4-FFF2-40B4-BE49-F238E27FC236}">
                <a16:creationId xmlns:a16="http://schemas.microsoft.com/office/drawing/2014/main" id="{61EAE043-D67C-7A66-63CA-C65D6B9F559C}"/>
              </a:ext>
            </a:extLst>
          </p:cNvPr>
          <p:cNvSpPr txBox="1">
            <a:spLocks/>
          </p:cNvSpPr>
          <p:nvPr/>
        </p:nvSpPr>
        <p:spPr>
          <a:xfrm>
            <a:off x="1533488" y="1437518"/>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800" b="1" dirty="0">
                <a:solidFill>
                  <a:schemeClr val="tx1"/>
                </a:solidFill>
              </a:rPr>
              <a:t>Congratulations!</a:t>
            </a:r>
          </a:p>
        </p:txBody>
      </p:sp>
    </p:spTree>
    <p:extLst>
      <p:ext uri="{BB962C8B-B14F-4D97-AF65-F5344CB8AC3E}">
        <p14:creationId xmlns:p14="http://schemas.microsoft.com/office/powerpoint/2010/main" val="166709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286853" y="368119"/>
            <a:ext cx="11905147" cy="720752"/>
          </a:xfrm>
        </p:spPr>
        <p:txBody>
          <a:bodyPr/>
          <a:lstStyle/>
          <a:p>
            <a:r>
              <a:rPr lang="bs-Latn-BA" sz="3600" dirty="0"/>
              <a:t>ENTREPRENEURSHIP </a:t>
            </a:r>
            <a:r>
              <a:rPr lang="en-IE" sz="3600" dirty="0"/>
              <a:t>– EMPOWERING AND OVERWHELMING</a:t>
            </a:r>
            <a:endParaRPr lang="en-GB" sz="36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286853" y="1317604"/>
            <a:ext cx="7734642" cy="4351563"/>
          </a:xfrm>
        </p:spPr>
        <p:txBody>
          <a:bodyPr/>
          <a:lstStyle/>
          <a:p>
            <a:r>
              <a:rPr lang="en-GB" b="1" dirty="0"/>
              <a:t>Why? Because entrepreneurship means:</a:t>
            </a:r>
          </a:p>
          <a:p>
            <a:pPr marL="342900" indent="-342900">
              <a:buFont typeface="Arial" panose="020B0604020202020204" pitchFamily="34" charset="0"/>
              <a:buChar char="•"/>
            </a:pPr>
            <a:r>
              <a:rPr lang="en-GB" dirty="0"/>
              <a:t>Making hundreds of tiny decisions every day, without always knowing the “right” answer.</a:t>
            </a:r>
          </a:p>
          <a:p>
            <a:pPr marL="342900" indent="-342900">
              <a:buFont typeface="Arial" panose="020B0604020202020204" pitchFamily="34" charset="0"/>
              <a:buChar char="•"/>
            </a:pPr>
            <a:r>
              <a:rPr lang="en-GB" dirty="0"/>
              <a:t>Carrying the pressure of representing your culture or community through food.</a:t>
            </a:r>
          </a:p>
          <a:p>
            <a:pPr marL="342900" indent="-342900">
              <a:buFont typeface="Arial" panose="020B0604020202020204" pitchFamily="34" charset="0"/>
              <a:buChar char="•"/>
            </a:pPr>
            <a:r>
              <a:rPr lang="en-GB" dirty="0"/>
              <a:t>Having no backup plan if sales are slow, supplies run out, or childcare falls through.</a:t>
            </a:r>
          </a:p>
          <a:p>
            <a:endParaRPr lang="en-US" dirty="0"/>
          </a:p>
          <a:p>
            <a:r>
              <a:rPr lang="en-GB" b="1" dirty="0"/>
              <a:t>But it also means:</a:t>
            </a:r>
          </a:p>
          <a:p>
            <a:pPr marL="342900" indent="-342900">
              <a:buFont typeface="Arial" panose="020B0604020202020204" pitchFamily="34" charset="0"/>
              <a:buChar char="•"/>
            </a:pPr>
            <a:r>
              <a:rPr lang="en-GB" dirty="0"/>
              <a:t>Having the freedom to cook what you believe in.</a:t>
            </a:r>
          </a:p>
          <a:p>
            <a:pPr marL="342900" indent="-342900">
              <a:buFont typeface="Arial" panose="020B0604020202020204" pitchFamily="34" charset="0"/>
              <a:buChar char="•"/>
            </a:pPr>
            <a:r>
              <a:rPr lang="en-GB" dirty="0"/>
              <a:t>Being able to work in ways that reflect your values and traditions.</a:t>
            </a:r>
          </a:p>
          <a:p>
            <a:pPr marL="342900" indent="-342900">
              <a:buFont typeface="Arial" panose="020B0604020202020204" pitchFamily="34" charset="0"/>
              <a:buChar char="•"/>
            </a:pPr>
            <a:r>
              <a:rPr lang="en-GB" dirty="0"/>
              <a:t>Creating something that belongs to you and no one can take it away.</a:t>
            </a:r>
          </a:p>
          <a:p>
            <a:pPr marL="342900" indent="-342900">
              <a:buFont typeface="Arial" panose="020B0604020202020204" pitchFamily="34" charset="0"/>
              <a:buChar char="•"/>
            </a:pPr>
            <a:r>
              <a:rPr lang="en-GB" dirty="0"/>
              <a:t>Building something your Family can be proud of.</a:t>
            </a:r>
          </a:p>
          <a:p>
            <a:endParaRPr lang="en-US" dirty="0"/>
          </a:p>
        </p:txBody>
      </p:sp>
      <p:pic>
        <p:nvPicPr>
          <p:cNvPr id="8" name="Picture 7" descr="A person with her hand on her head&#10;&#10;AI-generated content may be incorrect.">
            <a:extLst>
              <a:ext uri="{FF2B5EF4-FFF2-40B4-BE49-F238E27FC236}">
                <a16:creationId xmlns:a16="http://schemas.microsoft.com/office/drawing/2014/main" id="{4EE6E33B-C934-62D7-5CCF-4501AA0C7D4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25197" y="2446809"/>
            <a:ext cx="3789330" cy="2131498"/>
          </a:xfrm>
          <a:prstGeom prst="rect">
            <a:avLst/>
          </a:prstGeom>
        </p:spPr>
      </p:pic>
    </p:spTree>
    <p:extLst>
      <p:ext uri="{BB962C8B-B14F-4D97-AF65-F5344CB8AC3E}">
        <p14:creationId xmlns:p14="http://schemas.microsoft.com/office/powerpoint/2010/main" val="187790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F6CD9-D965-937C-4D97-FA9D49BA56E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6EF02AD-1CE3-723A-7AA1-A845CBDAD2B0}"/>
              </a:ext>
            </a:extLst>
          </p:cNvPr>
          <p:cNvSpPr>
            <a:spLocks noGrp="1"/>
          </p:cNvSpPr>
          <p:nvPr>
            <p:ph type="body" sz="quarter" idx="27"/>
          </p:nvPr>
        </p:nvSpPr>
        <p:spPr>
          <a:xfrm>
            <a:off x="286853" y="368119"/>
            <a:ext cx="11905147" cy="720752"/>
          </a:xfrm>
        </p:spPr>
        <p:txBody>
          <a:bodyPr/>
          <a:lstStyle/>
          <a:p>
            <a:r>
              <a:rPr lang="en-GB" dirty="0"/>
              <a:t>You’re Starting a Food Business AND You’re Also Starting Over</a:t>
            </a:r>
            <a:endParaRPr lang="en-GB" sz="3600" dirty="0"/>
          </a:p>
        </p:txBody>
      </p:sp>
      <p:sp>
        <p:nvSpPr>
          <p:cNvPr id="3" name="Text Placeholder 2">
            <a:extLst>
              <a:ext uri="{FF2B5EF4-FFF2-40B4-BE49-F238E27FC236}">
                <a16:creationId xmlns:a16="http://schemas.microsoft.com/office/drawing/2014/main" id="{7C9C6B8C-5711-960C-D06C-9CABB3A3C5B7}"/>
              </a:ext>
            </a:extLst>
          </p:cNvPr>
          <p:cNvSpPr>
            <a:spLocks noGrp="1"/>
          </p:cNvSpPr>
          <p:nvPr>
            <p:ph type="body" sz="quarter" idx="14"/>
          </p:nvPr>
        </p:nvSpPr>
        <p:spPr>
          <a:xfrm>
            <a:off x="217485" y="1088871"/>
            <a:ext cx="8264363" cy="4351563"/>
          </a:xfrm>
        </p:spPr>
        <p:txBody>
          <a:bodyPr/>
          <a:lstStyle/>
          <a:p>
            <a:endParaRPr lang="en-US" dirty="0"/>
          </a:p>
          <a:p>
            <a:r>
              <a:rPr lang="en-GB" dirty="0"/>
              <a:t>When you step into food entrepreneurship, especially in a new country, it’s more than profit. </a:t>
            </a:r>
            <a:r>
              <a:rPr lang="en-GB" b="1" dirty="0"/>
              <a:t>It’s about reclaiming agency.</a:t>
            </a:r>
          </a:p>
          <a:p>
            <a:endParaRPr lang="en-GB" dirty="0"/>
          </a:p>
          <a:p>
            <a:pPr marL="342900" indent="-342900">
              <a:buFont typeface="Arial" panose="020B0604020202020204" pitchFamily="34" charset="0"/>
              <a:buChar char="•"/>
            </a:pPr>
            <a:r>
              <a:rPr lang="en-GB" dirty="0"/>
              <a:t>It’s about proving your value in a system that may not yet see it.</a:t>
            </a:r>
          </a:p>
          <a:p>
            <a:pPr marL="342900" indent="-342900">
              <a:buFont typeface="Arial" panose="020B0604020202020204" pitchFamily="34" charset="0"/>
              <a:buChar char="•"/>
            </a:pPr>
            <a:r>
              <a:rPr lang="en-GB" dirty="0"/>
              <a:t>It’s about saying: “My skills, my story, my food—these matter.”</a:t>
            </a:r>
          </a:p>
          <a:p>
            <a:endParaRPr lang="en-GB" dirty="0"/>
          </a:p>
          <a:p>
            <a:r>
              <a:rPr lang="en-GB" b="1" dirty="0"/>
              <a:t>Emotional Labour Is Real</a:t>
            </a:r>
          </a:p>
          <a:p>
            <a:r>
              <a:rPr lang="en-GB" dirty="0"/>
              <a:t>Running a business takes more than cooking; it requires emotional strength.  You need</a:t>
            </a:r>
          </a:p>
          <a:p>
            <a:pPr marL="342900" indent="-342900">
              <a:buFont typeface="Arial" panose="020B0604020202020204" pitchFamily="34" charset="0"/>
              <a:buChar char="•"/>
            </a:pPr>
            <a:r>
              <a:rPr lang="en-GB" dirty="0"/>
              <a:t>The courage to put your food and your identity on display.</a:t>
            </a:r>
          </a:p>
          <a:p>
            <a:pPr marL="342900" indent="-342900">
              <a:buFont typeface="Arial" panose="020B0604020202020204" pitchFamily="34" charset="0"/>
              <a:buChar char="•"/>
            </a:pPr>
            <a:r>
              <a:rPr lang="en-GB" dirty="0"/>
              <a:t>The energy to bounce back from rejection or criticism.</a:t>
            </a:r>
          </a:p>
          <a:p>
            <a:pPr marL="342900" indent="-342900">
              <a:buFont typeface="Arial" panose="020B0604020202020204" pitchFamily="34" charset="0"/>
              <a:buChar char="•"/>
            </a:pPr>
            <a:r>
              <a:rPr lang="en-GB" dirty="0"/>
              <a:t>The patience to explain what you're doing, why it matters, and why it costs what it costs.</a:t>
            </a:r>
          </a:p>
          <a:p>
            <a:pPr marL="342900" indent="-342900">
              <a:buFont typeface="Arial" panose="020B0604020202020204" pitchFamily="34" charset="0"/>
              <a:buChar char="•"/>
            </a:pPr>
            <a:r>
              <a:rPr lang="en-GB" dirty="0"/>
              <a:t>The bravery to price your work fairly, even when others ask for discounts.</a:t>
            </a:r>
          </a:p>
          <a:p>
            <a:endParaRPr lang="en-GB" dirty="0"/>
          </a:p>
          <a:p>
            <a:r>
              <a:rPr lang="en-GB" dirty="0"/>
              <a:t>And because you’re doing it on your own, you carry it all—not just the recipe, but the responsibility.</a:t>
            </a:r>
            <a:endParaRPr lang="en-US" dirty="0"/>
          </a:p>
        </p:txBody>
      </p:sp>
      <p:pic>
        <p:nvPicPr>
          <p:cNvPr id="5" name="Picture 4" descr="A person holding a tray of food&#10;&#10;AI-generated content may be incorrect.">
            <a:extLst>
              <a:ext uri="{FF2B5EF4-FFF2-40B4-BE49-F238E27FC236}">
                <a16:creationId xmlns:a16="http://schemas.microsoft.com/office/drawing/2014/main" id="{F9352844-9310-4018-24F6-BC74FEDEE8E0}"/>
              </a:ext>
            </a:extLst>
          </p:cNvPr>
          <p:cNvPicPr>
            <a:picLocks noChangeAspect="1"/>
          </p:cNvPicPr>
          <p:nvPr/>
        </p:nvPicPr>
        <p:blipFill>
          <a:blip r:embed="rId2">
            <a:extLst>
              <a:ext uri="{837473B0-CC2E-450A-ABE3-18F120FF3D39}">
                <a1611:picAttrSrcUrl xmlns:a1611="http://schemas.microsoft.com/office/drawing/2016/11/main" r:id="rId3"/>
              </a:ext>
            </a:extLst>
          </a:blip>
          <a:srcRect l="35298" r="9499"/>
          <a:stretch>
            <a:fillRect/>
          </a:stretch>
        </p:blipFill>
        <p:spPr>
          <a:xfrm>
            <a:off x="8558561" y="2080276"/>
            <a:ext cx="3309722" cy="3360158"/>
          </a:xfrm>
          <a:prstGeom prst="rect">
            <a:avLst/>
          </a:prstGeom>
        </p:spPr>
      </p:pic>
    </p:spTree>
    <p:extLst>
      <p:ext uri="{BB962C8B-B14F-4D97-AF65-F5344CB8AC3E}">
        <p14:creationId xmlns:p14="http://schemas.microsoft.com/office/powerpoint/2010/main" val="203887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F2360-76FF-F542-0821-0133D8BD98D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B1F63FC-1829-B163-56E3-2EACEC6BB9A4}"/>
              </a:ext>
            </a:extLst>
          </p:cNvPr>
          <p:cNvSpPr>
            <a:spLocks noGrp="1"/>
          </p:cNvSpPr>
          <p:nvPr>
            <p:ph type="body" sz="quarter" idx="27"/>
          </p:nvPr>
        </p:nvSpPr>
        <p:spPr>
          <a:xfrm>
            <a:off x="286853" y="368119"/>
            <a:ext cx="11905147" cy="720752"/>
          </a:xfrm>
        </p:spPr>
        <p:txBody>
          <a:bodyPr/>
          <a:lstStyle/>
          <a:p>
            <a:r>
              <a:rPr lang="en-GB" dirty="0"/>
              <a:t>You’re Starting a Food Business AND You’re Also Starting Over</a:t>
            </a:r>
            <a:endParaRPr lang="en-GB" sz="3600" dirty="0"/>
          </a:p>
        </p:txBody>
      </p:sp>
      <p:sp>
        <p:nvSpPr>
          <p:cNvPr id="3" name="Text Placeholder 2">
            <a:extLst>
              <a:ext uri="{FF2B5EF4-FFF2-40B4-BE49-F238E27FC236}">
                <a16:creationId xmlns:a16="http://schemas.microsoft.com/office/drawing/2014/main" id="{54AA65B0-6AAC-A5B5-4118-FACD48E84544}"/>
              </a:ext>
            </a:extLst>
          </p:cNvPr>
          <p:cNvSpPr>
            <a:spLocks noGrp="1"/>
          </p:cNvSpPr>
          <p:nvPr>
            <p:ph type="body" sz="quarter" idx="14"/>
          </p:nvPr>
        </p:nvSpPr>
        <p:spPr>
          <a:xfrm>
            <a:off x="286853" y="1448325"/>
            <a:ext cx="11618294" cy="4351563"/>
          </a:xfrm>
        </p:spPr>
        <p:txBody>
          <a:bodyPr/>
          <a:lstStyle/>
          <a:p>
            <a:r>
              <a:rPr lang="en-GB" b="1" dirty="0"/>
              <a:t>Small Steps Count</a:t>
            </a:r>
          </a:p>
          <a:p>
            <a:r>
              <a:rPr lang="en-GB" dirty="0"/>
              <a:t>You don’t need to grow fast. You need to grow strong. That means:</a:t>
            </a:r>
          </a:p>
          <a:p>
            <a:pPr marL="342900" indent="-342900">
              <a:buFont typeface="Arial" panose="020B0604020202020204" pitchFamily="34" charset="0"/>
              <a:buChar char="•"/>
            </a:pPr>
            <a:r>
              <a:rPr lang="en-GB" dirty="0"/>
              <a:t>Saying no to things that don’t align with your vision. </a:t>
            </a:r>
          </a:p>
          <a:p>
            <a:pPr marL="342900" indent="-342900">
              <a:buFont typeface="Arial" panose="020B0604020202020204" pitchFamily="34" charset="0"/>
              <a:buChar char="•"/>
            </a:pPr>
            <a:r>
              <a:rPr lang="en-GB" dirty="0"/>
              <a:t>Saying yes to help when it’s offered. </a:t>
            </a:r>
          </a:p>
          <a:p>
            <a:pPr marL="342900" indent="-342900">
              <a:buFont typeface="Arial" panose="020B0604020202020204" pitchFamily="34" charset="0"/>
              <a:buChar char="•"/>
            </a:pPr>
            <a:r>
              <a:rPr lang="en-GB" dirty="0"/>
              <a:t>Setting boundaries between work and rest even when your business is your passion</a:t>
            </a:r>
          </a:p>
          <a:p>
            <a:pPr marL="342900" indent="-342900">
              <a:buFont typeface="Arial" panose="020B0604020202020204" pitchFamily="34" charset="0"/>
              <a:buChar char="•"/>
            </a:pPr>
            <a:r>
              <a:rPr lang="en-GB" dirty="0"/>
              <a:t>Forgiving yourself when it’s hard or slow, or messy</a:t>
            </a:r>
          </a:p>
          <a:p>
            <a:endParaRPr lang="en-GB" dirty="0"/>
          </a:p>
          <a:p>
            <a:r>
              <a:rPr lang="en-GB" dirty="0"/>
              <a:t>You’re not behind; you’re building something new. On your own terms.</a:t>
            </a:r>
          </a:p>
          <a:p>
            <a:endParaRPr lang="en-GB" dirty="0"/>
          </a:p>
          <a:p>
            <a:r>
              <a:rPr lang="en-GB" b="1" dirty="0"/>
              <a:t>Redefine Success</a:t>
            </a:r>
          </a:p>
          <a:p>
            <a:r>
              <a:rPr lang="en-GB" dirty="0"/>
              <a:t>Success doesn’t have to mean becoming a celebrity chef or opening five locations. It can mean: </a:t>
            </a:r>
          </a:p>
          <a:p>
            <a:pPr marL="342900" indent="-342900">
              <a:buFont typeface="Arial" panose="020B0604020202020204" pitchFamily="34" charset="0"/>
              <a:buChar char="•"/>
            </a:pPr>
            <a:r>
              <a:rPr lang="en-GB" dirty="0"/>
              <a:t>Having one reliable income stream</a:t>
            </a:r>
          </a:p>
          <a:p>
            <a:pPr marL="342900" indent="-342900">
              <a:buFont typeface="Arial" panose="020B0604020202020204" pitchFamily="34" charset="0"/>
              <a:buChar char="•"/>
            </a:pPr>
            <a:r>
              <a:rPr lang="en-GB" dirty="0"/>
              <a:t>Being known and respected in your local market</a:t>
            </a:r>
          </a:p>
          <a:p>
            <a:pPr marL="342900" indent="-342900">
              <a:buFont typeface="Arial" panose="020B0604020202020204" pitchFamily="34" charset="0"/>
              <a:buChar char="•"/>
            </a:pPr>
            <a:r>
              <a:rPr lang="en-GB" dirty="0"/>
              <a:t>Supporting your family without giving up who you are</a:t>
            </a:r>
          </a:p>
          <a:p>
            <a:pPr marL="342900" indent="-342900">
              <a:buFont typeface="Arial" panose="020B0604020202020204" pitchFamily="34" charset="0"/>
              <a:buChar char="•"/>
            </a:pPr>
            <a:r>
              <a:rPr lang="en-GB" dirty="0"/>
              <a:t>Enjoying your work—even if it’s still hard</a:t>
            </a:r>
            <a:endParaRPr lang="en-US" dirty="0"/>
          </a:p>
        </p:txBody>
      </p:sp>
    </p:spTree>
    <p:extLst>
      <p:ext uri="{BB962C8B-B14F-4D97-AF65-F5344CB8AC3E}">
        <p14:creationId xmlns:p14="http://schemas.microsoft.com/office/powerpoint/2010/main" val="105556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5584343" cy="3312543"/>
          </a:xfrm>
        </p:spPr>
        <p:txBody>
          <a:bodyPr>
            <a:normAutofit/>
          </a:bodyPr>
          <a:lstStyle/>
          <a:p>
            <a:r>
              <a:rPr lang="en-GB" dirty="0"/>
              <a:t>8 WAYS TO BOOST YOUR CONFIDENCE IN BUSINESS</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2874508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6936</Words>
  <Application>Microsoft Office PowerPoint</Application>
  <PresentationFormat>Widescreen</PresentationFormat>
  <Paragraphs>631</Paragraphs>
  <Slides>59</Slides>
  <Notes>0</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5" baseType="lpstr">
      <vt:lpstr>Arial</vt:lpstr>
      <vt:lpstr>Calibri</vt:lpstr>
      <vt:lpstr>Calibri Light</vt:lpstr>
      <vt:lpstr>Montserrat</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286</cp:revision>
  <cp:lastPrinted>2021-03-30T19:00:04Z</cp:lastPrinted>
  <dcterms:created xsi:type="dcterms:W3CDTF">2019-11-20T14:08:21Z</dcterms:created>
  <dcterms:modified xsi:type="dcterms:W3CDTF">2025-06-16T06:59:00Z</dcterms:modified>
</cp:coreProperties>
</file>