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4394" r:id="rId2"/>
    <p:sldId id="4395" r:id="rId3"/>
    <p:sldId id="4582" r:id="rId4"/>
    <p:sldId id="4396" r:id="rId5"/>
    <p:sldId id="4390" r:id="rId6"/>
    <p:sldId id="4397" r:id="rId7"/>
    <p:sldId id="4583" r:id="rId8"/>
    <p:sldId id="4398" r:id="rId9"/>
    <p:sldId id="4399" r:id="rId10"/>
    <p:sldId id="280" r:id="rId11"/>
    <p:sldId id="4584" r:id="rId12"/>
    <p:sldId id="4585" r:id="rId13"/>
    <p:sldId id="4586" r:id="rId14"/>
    <p:sldId id="4587" r:id="rId15"/>
    <p:sldId id="4405" r:id="rId16"/>
    <p:sldId id="260" r:id="rId17"/>
    <p:sldId id="4400" r:id="rId18"/>
    <p:sldId id="4401" r:id="rId19"/>
    <p:sldId id="4402" r:id="rId20"/>
    <p:sldId id="4403" r:id="rId21"/>
    <p:sldId id="4404" r:id="rId22"/>
    <p:sldId id="4588" r:id="rId23"/>
    <p:sldId id="4406" r:id="rId24"/>
    <p:sldId id="282" r:id="rId25"/>
    <p:sldId id="4412" r:id="rId26"/>
    <p:sldId id="4413" r:id="rId27"/>
    <p:sldId id="4414" r:id="rId28"/>
    <p:sldId id="290" r:id="rId29"/>
    <p:sldId id="4415" r:id="rId30"/>
    <p:sldId id="4416" r:id="rId31"/>
    <p:sldId id="4421" r:id="rId32"/>
    <p:sldId id="4589" r:id="rId33"/>
    <p:sldId id="4408" r:id="rId34"/>
    <p:sldId id="4422" r:id="rId35"/>
    <p:sldId id="4423" r:id="rId36"/>
    <p:sldId id="4424" r:id="rId37"/>
    <p:sldId id="4409" r:id="rId38"/>
    <p:sldId id="4425" r:id="rId39"/>
    <p:sldId id="4426" r:id="rId40"/>
    <p:sldId id="4427" r:id="rId41"/>
    <p:sldId id="4590" r:id="rId42"/>
    <p:sldId id="4428" r:id="rId43"/>
    <p:sldId id="4592" r:id="rId44"/>
    <p:sldId id="4593" r:id="rId45"/>
    <p:sldId id="4591" r:id="rId46"/>
    <p:sldId id="4410" r:id="rId47"/>
    <p:sldId id="4430" r:id="rId48"/>
    <p:sldId id="4594" r:id="rId49"/>
    <p:sldId id="4431" r:id="rId50"/>
    <p:sldId id="4432" r:id="rId51"/>
    <p:sldId id="438" r:id="rId52"/>
    <p:sldId id="433" r:id="rId53"/>
    <p:sldId id="4433" r:id="rId54"/>
    <p:sldId id="4434" r:id="rId55"/>
    <p:sldId id="4435" r:id="rId56"/>
    <p:sldId id="4436" r:id="rId57"/>
    <p:sldId id="4419" r:id="rId58"/>
    <p:sldId id="259" r:id="rId5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B6D1E1"/>
    <a:srgbClr val="E6C8C7"/>
    <a:srgbClr val="382B1B"/>
    <a:srgbClr val="142D55"/>
    <a:srgbClr val="1EB3DD"/>
    <a:srgbClr val="222222"/>
    <a:srgbClr val="C54A9A"/>
    <a:srgbClr val="F26B27"/>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6" autoAdjust="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39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623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529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01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1265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0250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7633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058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8902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0313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1946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67931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896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2" name="Rounded Rectangle 11"/>
          <p:cNvSpPr/>
          <p:nvPr userDrawn="1"/>
        </p:nvSpPr>
        <p:spPr>
          <a:xfrm rot="16200000">
            <a:off x="5984599" y="4179308"/>
            <a:ext cx="3245241" cy="91670"/>
          </a:xfrm>
          <a:prstGeom prst="roundRect">
            <a:avLst>
              <a:gd name="adj" fmla="val 50000"/>
            </a:avLst>
          </a:prstGeom>
          <a:solidFill>
            <a:srgbClr val="E6C8C7"/>
          </a:solidFill>
          <a:ln>
            <a:solidFill>
              <a:srgbClr val="E6C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26"/>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2" r:id="rId7"/>
    <p:sldLayoutId id="2147483652" r:id="rId8"/>
    <p:sldLayoutId id="2147483656" r:id="rId9"/>
    <p:sldLayoutId id="2147483657" r:id="rId10"/>
    <p:sldLayoutId id="2147483658" r:id="rId11"/>
    <p:sldLayoutId id="2147483670" r:id="rId12"/>
    <p:sldLayoutId id="2147483673" r:id="rId13"/>
    <p:sldLayoutId id="2147483680" r:id="rId14"/>
    <p:sldLayoutId id="2147483686" r:id="rId15"/>
    <p:sldLayoutId id="2147483683" r:id="rId16"/>
    <p:sldLayoutId id="2147483687" r:id="rId17"/>
    <p:sldLayoutId id="2147483681" r:id="rId18"/>
    <p:sldLayoutId id="2147483685" r:id="rId19"/>
    <p:sldLayoutId id="2147483679" r:id="rId20"/>
    <p:sldLayoutId id="2147483677" r:id="rId21"/>
    <p:sldLayoutId id="2147483684" r:id="rId22"/>
    <p:sldLayoutId id="2147483678" r:id="rId23"/>
    <p:sldLayoutId id="214748368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premium-photo/multicultural-females-only-talking-planning-business-strategy-growth-together-meeting-office-happy-marketing-team-women-collaborating-project-working-proposal_30899376.htm"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lightofideas.net/Articles/Dynamic%20Duos%20-%20the%20Power%20of%20Creative%20Partnerships%20-%20Summer%202006.pdf"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bd.ong/en/inequality/do-you-know-the-project-food-relations/"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6.xml"/><Relationship Id="rId1" Type="http://schemas.openxmlformats.org/officeDocument/2006/relationships/video" Target="https://www.youtube.com/embed/0fDEMeNtid0?feature=oembed" TargetMode="External"/><Relationship Id="rId4" Type="http://schemas.openxmlformats.org/officeDocument/2006/relationships/hyperlink" Target="https://youtu.be/0fDEMeNtid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eful.org/become-a-migrateful-chef/" TargetMode="External"/><Relationship Id="rId2" Type="http://schemas.openxmlformats.org/officeDocument/2006/relationships/hyperlink" Target="https://www.migrateful.org/about-migrateful/team/#read-more" TargetMode="Externa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allpaperflare.com/the-muppets-wallpaper-mvftu" TargetMode="External"/><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freepik.com/premium-ai-image/celebrating-world-food-day-global-unity-through-food-culture_278634913.htm" TargetMode="External"/><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infoupdate.org/significance-of-yin-yang-symbol/" TargetMode="External"/><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18.xml"/><Relationship Id="rId4" Type="http://schemas.openxmlformats.org/officeDocument/2006/relationships/hyperlink" Target="https://www.leaderfactor.com/post/use-psychological-safety-to-decrease-social-friction-in-the-workplac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video" Target="https://www.youtube.com/embed/nx5wdXm7QT8?feature=oembed" TargetMode="External"/><Relationship Id="rId4" Type="http://schemas.openxmlformats.org/officeDocument/2006/relationships/hyperlink" Target="https://youtu.be/nx5wdXm7QT8"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clarku.edu/integration-and-belonging/2024/11/19/belonging-talks-series/#:~:text=In%20Fall%202024%2C%20the%20Integration%20and%20Belonging%20Hub,and%20as%20contributing%20to%20sustainable%20and%20inclusive%20societies." TargetMode="External"/><Relationship Id="rId2" Type="http://schemas.openxmlformats.org/officeDocument/2006/relationships/slideLayout" Target="../slideLayouts/slideLayout18.xml"/><Relationship Id="rId1" Type="http://schemas.openxmlformats.org/officeDocument/2006/relationships/video" Target="https://www.youtube.com/embed/FNI4QbCb45s?feature=oembed" TargetMode="Externa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s://www.mazimas.co.uk/" TargetMode="External"/><Relationship Id="rId2" Type="http://schemas.openxmlformats.org/officeDocument/2006/relationships/slideLayout" Target="../slideLayouts/slideLayout18.xml"/><Relationship Id="rId1" Type="http://schemas.openxmlformats.org/officeDocument/2006/relationships/video" Target="https://player.vimeo.com/video/88170678?app_id=122963" TargetMode="External"/><Relationship Id="rId5" Type="http://schemas.openxmlformats.org/officeDocument/2006/relationships/image" Target="../media/image41.jpeg"/><Relationship Id="rId4" Type="http://schemas.openxmlformats.org/officeDocument/2006/relationships/hyperlink" Target="iframe%20title=%22vimeo-player%22%20src=%22https:/player.vimeo.com/video/88170678?h=01ba381701%22%20width=%22640%22%20height=%22360%22%20frameborder=%220%22%20%20%20%20allowfullscreen%3e%3c\iframe"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meetup.com/"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hyperlink" Target="https://www.bni.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www.wearetern.org/" TargetMode="External"/><Relationship Id="rId2" Type="http://schemas.openxmlformats.org/officeDocument/2006/relationships/hyperlink" Target="https://www.wearetern.org/herfuture-forward/" TargetMode="Externa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egate.eu/"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egate.eu/"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hyperlink" Target="https://youtu.be/7eRyPdlEJ4Y" TargetMode="External"/><Relationship Id="rId3" Type="http://schemas.openxmlformats.org/officeDocument/2006/relationships/slideLayout" Target="../slideLayouts/slideLayout3.xml"/><Relationship Id="rId7" Type="http://schemas.openxmlformats.org/officeDocument/2006/relationships/hyperlink" Target="https://youtu.be/E5xTbn6OnAA" TargetMode="External"/><Relationship Id="rId2" Type="http://schemas.openxmlformats.org/officeDocument/2006/relationships/video" Target="https://www.youtube.com/embed/E5xTbn6OnAA?feature=oembed" TargetMode="External"/><Relationship Id="rId1" Type="http://schemas.openxmlformats.org/officeDocument/2006/relationships/video" Target="https://www.youtube.com/embed/7eRyPdlEJ4Y?feature=oembed" TargetMode="Externa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hyperlink" Target="https://wegate.eu/"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s://wegate.eu/" TargetMode="External"/><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s://wegate.eu/" TargetMode="External"/><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wegate.eu/" TargetMode="External"/><Relationship Id="rId2" Type="http://schemas.openxmlformats.org/officeDocument/2006/relationships/hyperlink" Target="https://www.migrantwomennetwork.org/listofmembers/" TargetMode="Externa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researchgate.net/publication/363761724_Why_Peer_Support_Matters_Entrepreneurial_Stressors_Emotional_Exhaustion_and_Growth_Intentions_of_Women_Entrepreneurs"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dirty="0">
                <a:solidFill>
                  <a:schemeClr val="bg1"/>
                </a:solidFill>
              </a:rPr>
              <a:t>www.</a:t>
            </a:r>
            <a:r>
              <a:rPr lang="en-US" sz="3300" b="1" dirty="0">
                <a:solidFill>
                  <a:schemeClr val="bg1"/>
                </a:solidFill>
              </a:rPr>
              <a:t>3kitchens</a:t>
            </a:r>
            <a:r>
              <a:rPr lang="en-US" sz="3300" dirty="0">
                <a:solidFill>
                  <a:schemeClr val="bg1"/>
                </a:solidFill>
              </a:rPr>
              <a:t>.eu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513361" y="3791633"/>
            <a:ext cx="741987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solidFill>
                  <a:srgbClr val="382B1B"/>
                </a:solidFill>
              </a:rPr>
              <a:t>THE POWER OF </a:t>
            </a:r>
            <a:r>
              <a:rPr lang="en-US" sz="5500" b="1" dirty="0"/>
              <a:t>COLLABORATION                            + NETWORKS </a:t>
            </a:r>
          </a:p>
          <a:p>
            <a:pPr>
              <a:lnSpc>
                <a:spcPts val="4600"/>
              </a:lnSpc>
            </a:pPr>
            <a:endParaRPr lang="en-US" sz="5500" b="1" dirty="0"/>
          </a:p>
          <a:p>
            <a:endParaRPr lang="en-US" sz="550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645632" y="2875423"/>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STEP 7</a:t>
            </a:r>
            <a:r>
              <a:rPr lang="en-US" sz="4000" b="1" dirty="0">
                <a:solidFill>
                  <a:srgbClr val="94C7B0"/>
                </a:solidFill>
                <a:highlight>
                  <a:srgbClr val="94C7B0"/>
                </a:highlight>
              </a:rPr>
              <a:t>.</a:t>
            </a:r>
          </a:p>
          <a:p>
            <a:pPr>
              <a:lnSpc>
                <a:spcPts val="4600"/>
              </a:lnSpc>
            </a:pPr>
            <a:endParaRPr lang="en-US" sz="5500" b="1" dirty="0">
              <a:solidFill>
                <a:srgbClr val="94C7B0"/>
              </a:solidFill>
              <a:highlight>
                <a:srgbClr val="94C7B0"/>
              </a:highlight>
            </a:endParaRPr>
          </a:p>
          <a:p>
            <a:endParaRPr lang="en-US" sz="5500" dirty="0">
              <a:solidFill>
                <a:srgbClr val="94C7B0"/>
              </a:solidFill>
              <a:highlight>
                <a:srgbClr val="94C7B0"/>
              </a:highlight>
            </a:endParaRPr>
          </a:p>
        </p:txBody>
      </p:sp>
      <p:pic>
        <p:nvPicPr>
          <p:cNvPr id="19" name="Picture 18" descr="A group of people looking at a computer&#10;&#10;AI-generated content may be incorrect.">
            <a:extLst>
              <a:ext uri="{FF2B5EF4-FFF2-40B4-BE49-F238E27FC236}">
                <a16:creationId xmlns:a16="http://schemas.microsoft.com/office/drawing/2014/main" id="{A674D904-568E-E131-4B3F-72707F6335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859359"/>
            <a:ext cx="5770200" cy="318006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014D-A349-4049-C644-62110B7D83CC}"/>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1639836" y="557939"/>
            <a:ext cx="5745702" cy="1609387"/>
          </a:xfrm>
        </p:spPr>
        <p:txBody>
          <a:bodyPr/>
          <a:lstStyle/>
          <a:p>
            <a:pPr algn="ctr"/>
            <a:r>
              <a:rPr lang="en-BA" b="1" dirty="0"/>
              <a:t>WHY COLLABORATE?</a:t>
            </a:r>
          </a:p>
          <a:p>
            <a:pPr algn="ctr"/>
            <a:endParaRPr lang="en-US" dirty="0"/>
          </a:p>
        </p:txBody>
      </p:sp>
      <p:sp>
        <p:nvSpPr>
          <p:cNvPr id="6" name="Text Placeholder 5"/>
          <p:cNvSpPr>
            <a:spLocks noGrp="1"/>
          </p:cNvSpPr>
          <p:nvPr>
            <p:ph type="body" sz="quarter" idx="14"/>
          </p:nvPr>
        </p:nvSpPr>
        <p:spPr>
          <a:xfrm>
            <a:off x="1525536" y="1849279"/>
            <a:ext cx="5745702" cy="3644887"/>
          </a:xfrm>
        </p:spPr>
        <p:txBody>
          <a:bodyPr/>
          <a:lstStyle/>
          <a:p>
            <a:pPr algn="ctr" fontAlgn="base"/>
            <a:r>
              <a:rPr lang="en-IE" sz="3000" dirty="0"/>
              <a:t>“</a:t>
            </a:r>
            <a:r>
              <a:rPr lang="en-IE" sz="3000" i="1" dirty="0"/>
              <a:t>A great partner lets you soar without drifting away. </a:t>
            </a:r>
            <a:br>
              <a:rPr lang="en-IE" sz="3000" i="1" dirty="0"/>
            </a:br>
            <a:r>
              <a:rPr lang="en-IE" sz="3000" i="1" dirty="0"/>
              <a:t>Sometimes they are the </a:t>
            </a:r>
            <a:r>
              <a:rPr lang="en-US" sz="3000" dirty="0"/>
              <a:t>​              </a:t>
            </a:r>
            <a:r>
              <a:rPr lang="en-IE" sz="3000" i="1" dirty="0"/>
              <a:t>wind that’s hoisting you up. Sometimes they are the ones </a:t>
            </a:r>
            <a:br>
              <a:rPr lang="en-IE" sz="3000" i="1" dirty="0"/>
            </a:br>
            <a:r>
              <a:rPr lang="en-IE" sz="3000" i="1" dirty="0"/>
              <a:t>on the ground, holding the</a:t>
            </a:r>
            <a:br>
              <a:rPr lang="en-IE" sz="3000" i="1" dirty="0"/>
            </a:br>
            <a:r>
              <a:rPr lang="en-IE" sz="3000" i="1" dirty="0"/>
              <a:t>kite string. We need to play all of these </a:t>
            </a:r>
            <a:r>
              <a:rPr lang="en-US" sz="3000" dirty="0"/>
              <a:t>​</a:t>
            </a:r>
            <a:r>
              <a:rPr lang="en-IE" sz="3000" i="1" dirty="0"/>
              <a:t>roles for each other.”</a:t>
            </a:r>
            <a:r>
              <a:rPr lang="en-US" sz="3000" dirty="0"/>
              <a:t>​</a:t>
            </a:r>
          </a:p>
          <a:p>
            <a:pPr algn="ctr" fontAlgn="base"/>
            <a:r>
              <a:rPr lang="en-US" dirty="0"/>
              <a:t>​</a:t>
            </a:r>
          </a:p>
          <a:p>
            <a:pPr algn="ctr"/>
            <a:br>
              <a:rPr lang="en-US" dirty="0"/>
            </a:br>
            <a:endParaRPr lang="en-US" sz="1000" dirty="0"/>
          </a:p>
          <a:p>
            <a:pPr algn="ctr"/>
            <a:endParaRPr lang="en-US" dirty="0"/>
          </a:p>
        </p:txBody>
      </p:sp>
      <p:sp>
        <p:nvSpPr>
          <p:cNvPr id="2" name="Rectangle 1">
            <a:extLst>
              <a:ext uri="{FF2B5EF4-FFF2-40B4-BE49-F238E27FC236}">
                <a16:creationId xmlns:a16="http://schemas.microsoft.com/office/drawing/2014/main" id="{44F062B4-F11B-F149-806E-71F2096C3604}"/>
              </a:ext>
            </a:extLst>
          </p:cNvPr>
          <p:cNvSpPr/>
          <p:nvPr/>
        </p:nvSpPr>
        <p:spPr>
          <a:xfrm>
            <a:off x="420680" y="5920353"/>
            <a:ext cx="11544012" cy="307777"/>
          </a:xfrm>
          <a:prstGeom prst="rect">
            <a:avLst/>
          </a:prstGeom>
        </p:spPr>
        <p:txBody>
          <a:bodyPr wrap="square">
            <a:spAutoFit/>
          </a:bodyPr>
          <a:lstStyle/>
          <a:p>
            <a:pPr fontAlgn="base"/>
            <a:r>
              <a:rPr lang="en-IE" sz="1400" b="1" dirty="0">
                <a:solidFill>
                  <a:srgbClr val="382B1B"/>
                </a:solidFill>
                <a:latin typeface="Calibri" panose="020F0502020204030204" pitchFamily="34" charset="0"/>
              </a:rPr>
              <a:t>Source</a:t>
            </a:r>
            <a:r>
              <a:rPr lang="en-IE" sz="1400" dirty="0">
                <a:solidFill>
                  <a:srgbClr val="382B1B"/>
                </a:solidFill>
                <a:latin typeface="Calibri" panose="020F0502020204030204" pitchFamily="34" charset="0"/>
              </a:rPr>
              <a:t>: </a:t>
            </a:r>
            <a:r>
              <a:rPr lang="en-IE" sz="1400" u="sng" dirty="0">
                <a:solidFill>
                  <a:srgbClr val="382B1B"/>
                </a:solidFill>
                <a:latin typeface="Calibri" panose="020F0502020204030204" pitchFamily="34" charset="0"/>
                <a:hlinkClick r:id="rId2">
                  <a:extLst>
                    <a:ext uri="{A12FA001-AC4F-418D-AE19-62706E023703}">
                      <ahyp:hlinkClr xmlns:ahyp="http://schemas.microsoft.com/office/drawing/2018/hyperlinkcolor" val="tx"/>
                    </a:ext>
                  </a:extLst>
                </a:hlinkClick>
              </a:rPr>
              <a:t>http://www.flightofideas.net/Articles/Dynamic%20Duos%20-%20the%20Power%20of%20Creative%20Partnerships%20-%20Summer%202006.pdf</a:t>
            </a:r>
            <a:r>
              <a:rPr lang="en-IE" sz="1400" u="sng" dirty="0">
                <a:solidFill>
                  <a:srgbClr val="382B1B"/>
                </a:solidFill>
                <a:latin typeface="Calibri" panose="020F0502020204030204" pitchFamily="34" charset="0"/>
              </a:rPr>
              <a:t> </a:t>
            </a:r>
            <a:r>
              <a:rPr lang="en-IE" sz="1400" dirty="0">
                <a:solidFill>
                  <a:srgbClr val="382B1B"/>
                </a:solidFill>
                <a:latin typeface="Calibri" panose="020F0502020204030204" pitchFamily="34" charset="0"/>
              </a:rPr>
              <a:t> </a:t>
            </a:r>
            <a:r>
              <a:rPr lang="en-US" sz="1400" dirty="0">
                <a:solidFill>
                  <a:srgbClr val="382B1B"/>
                </a:solidFill>
                <a:latin typeface="Calibri" panose="020F0502020204030204" pitchFamily="34" charset="0"/>
              </a:rPr>
              <a:t>​</a:t>
            </a:r>
            <a:endParaRPr lang="en-US" sz="1400" b="0" i="0" dirty="0">
              <a:solidFill>
                <a:srgbClr val="382B1B"/>
              </a:solidFill>
              <a:effectLst/>
            </a:endParaRPr>
          </a:p>
        </p:txBody>
      </p:sp>
      <p:grpSp>
        <p:nvGrpSpPr>
          <p:cNvPr id="11" name="Group 10">
            <a:extLst>
              <a:ext uri="{FF2B5EF4-FFF2-40B4-BE49-F238E27FC236}">
                <a16:creationId xmlns:a16="http://schemas.microsoft.com/office/drawing/2014/main" id="{315BFC68-06EC-4852-B96F-6B25281DC090}"/>
              </a:ext>
            </a:extLst>
          </p:cNvPr>
          <p:cNvGrpSpPr/>
          <p:nvPr/>
        </p:nvGrpSpPr>
        <p:grpSpPr>
          <a:xfrm>
            <a:off x="7585116" y="2098092"/>
            <a:ext cx="4138319" cy="3403806"/>
            <a:chOff x="2427288" y="2575748"/>
            <a:chExt cx="2139950" cy="1960563"/>
          </a:xfrm>
        </p:grpSpPr>
        <p:pic>
          <p:nvPicPr>
            <p:cNvPr id="12" name="Picture 11" descr="Logo&#10;&#10;Description automatically generated with medium confidence">
              <a:extLst>
                <a:ext uri="{FF2B5EF4-FFF2-40B4-BE49-F238E27FC236}">
                  <a16:creationId xmlns:a16="http://schemas.microsoft.com/office/drawing/2014/main" id="{F36A90CD-AB68-4234-A6CB-D6690C1F61C7}"/>
                </a:ext>
              </a:extLst>
            </p:cNvPr>
            <p:cNvPicPr>
              <a:picLocks noChangeAspect="1"/>
            </p:cNvPicPr>
            <p:nvPr/>
          </p:nvPicPr>
          <p:blipFill>
            <a:blip r:embed="rId3"/>
            <a:stretch>
              <a:fillRect/>
            </a:stretch>
          </p:blipFill>
          <p:spPr>
            <a:xfrm>
              <a:off x="2427288" y="2575748"/>
              <a:ext cx="2139950" cy="1960563"/>
            </a:xfrm>
            <a:prstGeom prst="rect">
              <a:avLst/>
            </a:prstGeom>
          </p:spPr>
        </p:pic>
        <p:pic>
          <p:nvPicPr>
            <p:cNvPr id="13" name="Picture 12" descr="Icon&#10;&#10;Description automatically generated">
              <a:extLst>
                <a:ext uri="{FF2B5EF4-FFF2-40B4-BE49-F238E27FC236}">
                  <a16:creationId xmlns:a16="http://schemas.microsoft.com/office/drawing/2014/main" id="{8130490F-2C65-44A4-A28C-C2DEF3053933}"/>
                </a:ext>
              </a:extLst>
            </p:cNvPr>
            <p:cNvPicPr>
              <a:picLocks noChangeAspect="1"/>
            </p:cNvPicPr>
            <p:nvPr/>
          </p:nvPicPr>
          <p:blipFill>
            <a:blip r:embed="rId4"/>
            <a:stretch>
              <a:fillRect/>
            </a:stretch>
          </p:blipFill>
          <p:spPr>
            <a:xfrm rot="527299">
              <a:off x="2635908" y="3570300"/>
              <a:ext cx="203889" cy="222359"/>
            </a:xfrm>
            <a:prstGeom prst="rect">
              <a:avLst/>
            </a:prstGeom>
          </p:spPr>
        </p:pic>
        <p:pic>
          <p:nvPicPr>
            <p:cNvPr id="14" name="Picture 13" descr="Icon&#10;&#10;Description automatically generated">
              <a:extLst>
                <a:ext uri="{FF2B5EF4-FFF2-40B4-BE49-F238E27FC236}">
                  <a16:creationId xmlns:a16="http://schemas.microsoft.com/office/drawing/2014/main" id="{0A5B0171-CF73-417A-8356-4180D27EEFE0}"/>
                </a:ext>
              </a:extLst>
            </p:cNvPr>
            <p:cNvPicPr>
              <a:picLocks noChangeAspect="1"/>
            </p:cNvPicPr>
            <p:nvPr/>
          </p:nvPicPr>
          <p:blipFill>
            <a:blip r:embed="rId4"/>
            <a:stretch>
              <a:fillRect/>
            </a:stretch>
          </p:blipFill>
          <p:spPr>
            <a:xfrm rot="1719499">
              <a:off x="3018202" y="2805245"/>
              <a:ext cx="203889" cy="222359"/>
            </a:xfrm>
            <a:prstGeom prst="rect">
              <a:avLst/>
            </a:prstGeom>
          </p:spPr>
        </p:pic>
      </p:grpSp>
    </p:spTree>
    <p:extLst>
      <p:ext uri="{BB962C8B-B14F-4D97-AF65-F5344CB8AC3E}">
        <p14:creationId xmlns:p14="http://schemas.microsoft.com/office/powerpoint/2010/main" val="65610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38AE-F229-764F-AF5D-CC0F422D3E5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A3AD1B-AF29-4911-A5EF-BAE3E81153C4}"/>
              </a:ext>
            </a:extLst>
          </p:cNvPr>
          <p:cNvSpPr>
            <a:spLocks noGrp="1"/>
          </p:cNvSpPr>
          <p:nvPr>
            <p:ph type="body" sz="quarter" idx="27"/>
          </p:nvPr>
        </p:nvSpPr>
        <p:spPr>
          <a:xfrm>
            <a:off x="485412" y="311362"/>
            <a:ext cx="10907188" cy="720752"/>
          </a:xfrm>
        </p:spPr>
        <p:txBody>
          <a:bodyPr/>
          <a:lstStyle/>
          <a:p>
            <a:r>
              <a:rPr lang="en-US" dirty="0"/>
              <a:t>CASE STUDY - COLLABORATION CREATES BELONGING</a:t>
            </a:r>
          </a:p>
        </p:txBody>
      </p:sp>
      <p:sp>
        <p:nvSpPr>
          <p:cNvPr id="6" name="Text Placeholder 5">
            <a:extLst>
              <a:ext uri="{FF2B5EF4-FFF2-40B4-BE49-F238E27FC236}">
                <a16:creationId xmlns:a16="http://schemas.microsoft.com/office/drawing/2014/main" id="{8AE4B069-1244-FBFC-E992-DB19C0520C22}"/>
              </a:ext>
            </a:extLst>
          </p:cNvPr>
          <p:cNvSpPr>
            <a:spLocks noGrp="1"/>
          </p:cNvSpPr>
          <p:nvPr>
            <p:ph type="body" sz="quarter" idx="14"/>
          </p:nvPr>
        </p:nvSpPr>
        <p:spPr>
          <a:xfrm>
            <a:off x="205413" y="1458902"/>
            <a:ext cx="7160275" cy="4672013"/>
          </a:xfrm>
        </p:spPr>
        <p:txBody>
          <a:bodyPr/>
          <a:lstStyle/>
          <a:p>
            <a:r>
              <a:rPr lang="en-GB" b="1" i="1" dirty="0"/>
              <a:t>You’re not alone, and that changes everything.</a:t>
            </a:r>
          </a:p>
          <a:p>
            <a:r>
              <a:rPr lang="en-GB" dirty="0"/>
              <a:t>Isolation is one of the biggest hidden barriers for migrant entrepreneurs. And even more so for women.  Beyond business, collaborative opportunities offer emotional support and a sense of community. Feeling seen and supported increases motivation, resilience, and pride.</a:t>
            </a:r>
          </a:p>
          <a:p>
            <a:endParaRPr lang="en-GB" dirty="0"/>
          </a:p>
          <a:p>
            <a:endParaRPr lang="en-GB" dirty="0"/>
          </a:p>
          <a:p>
            <a:endParaRPr lang="en-IE" dirty="0"/>
          </a:p>
        </p:txBody>
      </p:sp>
      <p:pic>
        <p:nvPicPr>
          <p:cNvPr id="8" name="Picture 7">
            <a:extLst>
              <a:ext uri="{FF2B5EF4-FFF2-40B4-BE49-F238E27FC236}">
                <a16:creationId xmlns:a16="http://schemas.microsoft.com/office/drawing/2014/main" id="{CB1F8349-C7CA-71AE-1A16-01A2217B2FBB}"/>
              </a:ext>
            </a:extLst>
          </p:cNvPr>
          <p:cNvPicPr>
            <a:picLocks noChangeAspect="1"/>
          </p:cNvPicPr>
          <p:nvPr/>
        </p:nvPicPr>
        <p:blipFill>
          <a:blip r:embed="rId2"/>
          <a:stretch>
            <a:fillRect/>
          </a:stretch>
        </p:blipFill>
        <p:spPr>
          <a:xfrm>
            <a:off x="7506101" y="1376382"/>
            <a:ext cx="4332737" cy="1905360"/>
          </a:xfrm>
          <a:prstGeom prst="rect">
            <a:avLst/>
          </a:prstGeom>
        </p:spPr>
      </p:pic>
      <p:sp>
        <p:nvSpPr>
          <p:cNvPr id="10" name="TextBox 9">
            <a:extLst>
              <a:ext uri="{FF2B5EF4-FFF2-40B4-BE49-F238E27FC236}">
                <a16:creationId xmlns:a16="http://schemas.microsoft.com/office/drawing/2014/main" id="{BD969C5E-E25F-A5BF-FD7D-04AE1E66B19C}"/>
              </a:ext>
            </a:extLst>
          </p:cNvPr>
          <p:cNvSpPr txBox="1"/>
          <p:nvPr/>
        </p:nvSpPr>
        <p:spPr>
          <a:xfrm>
            <a:off x="205413" y="3281742"/>
            <a:ext cx="11467187" cy="3139321"/>
          </a:xfrm>
          <a:prstGeom prst="rect">
            <a:avLst/>
          </a:prstGeom>
          <a:noFill/>
        </p:spPr>
        <p:txBody>
          <a:bodyPr wrap="square">
            <a:spAutoFit/>
          </a:bodyPr>
          <a:lstStyle/>
          <a:p>
            <a:r>
              <a:rPr lang="en-GB" sz="2200" b="1" dirty="0">
                <a:solidFill>
                  <a:srgbClr val="94C7B0"/>
                </a:solidFill>
              </a:rPr>
              <a:t>Food Relations (Italy, Germany, Spain, Greece)</a:t>
            </a:r>
          </a:p>
          <a:p>
            <a:r>
              <a:rPr lang="en-GB" sz="2200" b="1" dirty="0"/>
              <a:t>VISIT </a:t>
            </a:r>
            <a:r>
              <a:rPr lang="en-GB" sz="2200" dirty="0">
                <a:hlinkClick r:id="rId3"/>
              </a:rPr>
              <a:t>Do You Know the Project Food Relations? - ABD</a:t>
            </a:r>
            <a:endParaRPr lang="en-GB" sz="2200" b="1" dirty="0"/>
          </a:p>
          <a:p>
            <a:r>
              <a:rPr lang="en-GB" sz="2200" dirty="0"/>
              <a:t>A 2019 European initiative designed to empower migrant and refugee women through food, running pilots in Milan, Freiburg, Thessaloniki, and Barcelona. </a:t>
            </a:r>
          </a:p>
          <a:p>
            <a:endParaRPr lang="en-GB" sz="2200" b="1" dirty="0"/>
          </a:p>
          <a:p>
            <a:r>
              <a:rPr lang="en-GB" sz="2200" b="1" dirty="0"/>
              <a:t>How it works</a:t>
            </a:r>
            <a:r>
              <a:rPr lang="en-GB" sz="2200" dirty="0"/>
              <a:t>:</a:t>
            </a:r>
          </a:p>
          <a:p>
            <a:pPr marL="800100" lvl="1" indent="-342900" algn="l">
              <a:buFont typeface="Arial" panose="020B0604020202020204" pitchFamily="34" charset="0"/>
              <a:buChar char="•"/>
            </a:pPr>
            <a:r>
              <a:rPr lang="en-GB" sz="2200" dirty="0"/>
              <a:t>Training in intercultural community kitchens (5-month courses)</a:t>
            </a:r>
          </a:p>
          <a:p>
            <a:pPr marL="800100" lvl="1" indent="-342900" algn="l">
              <a:buFont typeface="Arial" panose="020B0604020202020204" pitchFamily="34" charset="0"/>
              <a:buChar char="•"/>
            </a:pPr>
            <a:r>
              <a:rPr lang="en-GB" sz="2200" dirty="0"/>
              <a:t>Participants co-create products reflecting their diverse culinary traditions</a:t>
            </a:r>
          </a:p>
          <a:p>
            <a:pPr marL="800100" lvl="1" indent="-342900" algn="l">
              <a:buFont typeface="Arial" panose="020B0604020202020204" pitchFamily="34" charset="0"/>
              <a:buChar char="•"/>
            </a:pPr>
            <a:r>
              <a:rPr lang="en-GB" sz="2200" dirty="0"/>
              <a:t>Launch of a </a:t>
            </a:r>
            <a:r>
              <a:rPr lang="en-GB" sz="2200" b="1" dirty="0"/>
              <a:t>“Como en Familia”</a:t>
            </a:r>
            <a:r>
              <a:rPr lang="en-GB" sz="2200" dirty="0"/>
              <a:t> brand—woman-led and community-run</a:t>
            </a:r>
          </a:p>
        </p:txBody>
      </p:sp>
    </p:spTree>
    <p:extLst>
      <p:ext uri="{BB962C8B-B14F-4D97-AF65-F5344CB8AC3E}">
        <p14:creationId xmlns:p14="http://schemas.microsoft.com/office/powerpoint/2010/main" val="182809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en-US" dirty="0"/>
              <a:t>CASE STUDY - Saha! Food Truck – Malta</a:t>
            </a:r>
          </a:p>
        </p:txBody>
      </p:sp>
      <p:sp>
        <p:nvSpPr>
          <p:cNvPr id="10" name="TextBox 9">
            <a:extLst>
              <a:ext uri="{FF2B5EF4-FFF2-40B4-BE49-F238E27FC236}">
                <a16:creationId xmlns:a16="http://schemas.microsoft.com/office/drawing/2014/main" id="{980ED266-C13D-BA5A-1175-8CCB4F9DEFAB}"/>
              </a:ext>
            </a:extLst>
          </p:cNvPr>
          <p:cNvSpPr txBox="1"/>
          <p:nvPr/>
        </p:nvSpPr>
        <p:spPr>
          <a:xfrm>
            <a:off x="109966" y="1284648"/>
            <a:ext cx="7328652" cy="5509200"/>
          </a:xfrm>
          <a:prstGeom prst="rect">
            <a:avLst/>
          </a:prstGeom>
          <a:noFill/>
        </p:spPr>
        <p:txBody>
          <a:bodyPr wrap="square">
            <a:spAutoFit/>
          </a:bodyPr>
          <a:lstStyle/>
          <a:p>
            <a:r>
              <a:rPr lang="en-GB" sz="2200" dirty="0"/>
              <a:t>An initiative by the Migrant Women Association Malta in 2018 raised over </a:t>
            </a:r>
            <a:r>
              <a:rPr lang="en-GB" sz="2200" b="1" dirty="0"/>
              <a:t>€50,000 to start a food truck</a:t>
            </a:r>
            <a:r>
              <a:rPr lang="en-GB" sz="2200" dirty="0"/>
              <a:t> entirely run by migrant women. </a:t>
            </a:r>
          </a:p>
          <a:p>
            <a:endParaRPr lang="en-GB" sz="2200" b="1" dirty="0"/>
          </a:p>
          <a:p>
            <a:r>
              <a:rPr lang="en-GB" sz="2200" b="1" dirty="0"/>
              <a:t>How it worked</a:t>
            </a:r>
            <a:r>
              <a:rPr lang="en-GB" sz="2200" dirty="0"/>
              <a:t>:</a:t>
            </a:r>
          </a:p>
          <a:p>
            <a:pPr marL="800100" lvl="1" indent="-342900">
              <a:buFont typeface="Arial" panose="020B0604020202020204" pitchFamily="34" charset="0"/>
              <a:buChar char="•"/>
            </a:pPr>
            <a:r>
              <a:rPr lang="en-GB" sz="2200" dirty="0"/>
              <a:t>Crowdfunded startup covering kitchen setup, adaptations, and licensing</a:t>
            </a:r>
          </a:p>
          <a:p>
            <a:pPr marL="800100" lvl="1" indent="-342900">
              <a:buFont typeface="Arial" panose="020B0604020202020204" pitchFamily="34" charset="0"/>
              <a:buChar char="•"/>
            </a:pPr>
            <a:r>
              <a:rPr lang="en-GB" sz="2200" dirty="0"/>
              <a:t>Women chefs took turns operating the truck at local markets and events</a:t>
            </a:r>
          </a:p>
          <a:p>
            <a:r>
              <a:rPr lang="en-GB" sz="2200" b="1" dirty="0"/>
              <a:t>Why it matters</a:t>
            </a:r>
            <a:r>
              <a:rPr lang="en-GB" sz="2200" dirty="0"/>
              <a:t>:</a:t>
            </a:r>
          </a:p>
          <a:p>
            <a:pPr marL="800100" lvl="1" indent="-342900">
              <a:buFont typeface="Arial" panose="020B0604020202020204" pitchFamily="34" charset="0"/>
              <a:buChar char="•"/>
            </a:pPr>
            <a:r>
              <a:rPr lang="en-GB" sz="2200" dirty="0"/>
              <a:t>Created employment and visibility for migrant women</a:t>
            </a:r>
          </a:p>
          <a:p>
            <a:pPr marL="800100" lvl="1" indent="-342900">
              <a:buFont typeface="Arial" panose="020B0604020202020204" pitchFamily="34" charset="0"/>
              <a:buChar char="•"/>
            </a:pPr>
            <a:r>
              <a:rPr lang="en-GB" sz="2200" dirty="0"/>
              <a:t>Enabled cultural exchange and community presence through food</a:t>
            </a:r>
          </a:p>
          <a:p>
            <a:pPr marL="800100" lvl="1" indent="-342900">
              <a:buFont typeface="Arial" panose="020B0604020202020204" pitchFamily="34" charset="0"/>
              <a:buChar char="•"/>
            </a:pPr>
            <a:r>
              <a:rPr lang="en-GB" sz="2200" dirty="0"/>
              <a:t>Demonstrates solidarity, strengthening social integration</a:t>
            </a:r>
          </a:p>
          <a:p>
            <a:pPr marL="800100" lvl="1" indent="-342900" algn="l">
              <a:buFont typeface="Arial" panose="020B0604020202020204" pitchFamily="34" charset="0"/>
              <a:buChar char="•"/>
            </a:pPr>
            <a:endParaRPr lang="en-GB" sz="2200" dirty="0"/>
          </a:p>
        </p:txBody>
      </p:sp>
      <p:pic>
        <p:nvPicPr>
          <p:cNvPr id="5" name="Online Media 4" title="SAHA! Trailer">
            <a:hlinkClick r:id="" action="ppaction://media"/>
            <a:extLst>
              <a:ext uri="{FF2B5EF4-FFF2-40B4-BE49-F238E27FC236}">
                <a16:creationId xmlns:a16="http://schemas.microsoft.com/office/drawing/2014/main" id="{EA113CB6-B821-63A4-7A74-C4898D378B6C}"/>
              </a:ext>
            </a:extLst>
          </p:cNvPr>
          <p:cNvPicPr>
            <a:picLocks noRot="1" noChangeAspect="1"/>
          </p:cNvPicPr>
          <p:nvPr>
            <a:videoFile r:link="rId1"/>
          </p:nvPr>
        </p:nvPicPr>
        <p:blipFill>
          <a:blip r:embed="rId3"/>
          <a:stretch>
            <a:fillRect/>
          </a:stretch>
        </p:blipFill>
        <p:spPr>
          <a:xfrm>
            <a:off x="7707492" y="2768554"/>
            <a:ext cx="4145114" cy="2341989"/>
          </a:xfrm>
          <a:prstGeom prst="rect">
            <a:avLst/>
          </a:prstGeom>
        </p:spPr>
      </p:pic>
      <p:sp>
        <p:nvSpPr>
          <p:cNvPr id="9" name="TextBox 8">
            <a:extLst>
              <a:ext uri="{FF2B5EF4-FFF2-40B4-BE49-F238E27FC236}">
                <a16:creationId xmlns:a16="http://schemas.microsoft.com/office/drawing/2014/main" id="{FF24E1AD-87ED-DAE8-EB45-03F39127C355}"/>
              </a:ext>
            </a:extLst>
          </p:cNvPr>
          <p:cNvSpPr txBox="1"/>
          <p:nvPr/>
        </p:nvSpPr>
        <p:spPr>
          <a:xfrm>
            <a:off x="8197344" y="5237220"/>
            <a:ext cx="6095064" cy="369332"/>
          </a:xfrm>
          <a:prstGeom prst="rect">
            <a:avLst/>
          </a:prstGeom>
          <a:noFill/>
        </p:spPr>
        <p:txBody>
          <a:bodyPr wrap="square">
            <a:spAutoFit/>
          </a:bodyPr>
          <a:lstStyle/>
          <a:p>
            <a:r>
              <a:rPr lang="en-IE" dirty="0">
                <a:hlinkClick r:id="rId4"/>
              </a:rPr>
              <a:t>https://youtu.be/0fDEMeNtid0</a:t>
            </a:r>
            <a:r>
              <a:rPr lang="en-IE" dirty="0"/>
              <a:t> </a:t>
            </a:r>
          </a:p>
        </p:txBody>
      </p:sp>
      <p:sp>
        <p:nvSpPr>
          <p:cNvPr id="11" name="TextBox 10">
            <a:extLst>
              <a:ext uri="{FF2B5EF4-FFF2-40B4-BE49-F238E27FC236}">
                <a16:creationId xmlns:a16="http://schemas.microsoft.com/office/drawing/2014/main" id="{FBCCF405-272A-660C-63F0-1066F85B87FF}"/>
              </a:ext>
            </a:extLst>
          </p:cNvPr>
          <p:cNvSpPr txBox="1"/>
          <p:nvPr/>
        </p:nvSpPr>
        <p:spPr>
          <a:xfrm>
            <a:off x="7661484" y="1943663"/>
            <a:ext cx="4145114" cy="646331"/>
          </a:xfrm>
          <a:prstGeom prst="rect">
            <a:avLst/>
          </a:prstGeom>
          <a:noFill/>
        </p:spPr>
        <p:txBody>
          <a:bodyPr wrap="square" rtlCol="0">
            <a:spAutoFit/>
          </a:bodyPr>
          <a:lstStyle/>
          <a:p>
            <a:r>
              <a:rPr lang="en-IE" b="1" dirty="0">
                <a:highlight>
                  <a:srgbClr val="E6C8C7"/>
                </a:highlight>
              </a:rPr>
              <a:t>WATCH A SHORT VIDEO </a:t>
            </a:r>
          </a:p>
          <a:p>
            <a:r>
              <a:rPr lang="en-IE" b="1" dirty="0"/>
              <a:t>OF THEIR FUNDRAISING CAMPAIGN</a:t>
            </a:r>
          </a:p>
        </p:txBody>
      </p:sp>
    </p:spTree>
    <p:extLst>
      <p:ext uri="{BB962C8B-B14F-4D97-AF65-F5344CB8AC3E}">
        <p14:creationId xmlns:p14="http://schemas.microsoft.com/office/powerpoint/2010/main" val="5688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en-US" dirty="0"/>
              <a:t>CASE STUDY - </a:t>
            </a:r>
            <a:r>
              <a:rPr lang="en-US" dirty="0" err="1"/>
              <a:t>Migrateful</a:t>
            </a:r>
            <a:endParaRPr lang="en-US" dirty="0"/>
          </a:p>
        </p:txBody>
      </p:sp>
      <p:sp>
        <p:nvSpPr>
          <p:cNvPr id="10" name="TextBox 9">
            <a:extLst>
              <a:ext uri="{FF2B5EF4-FFF2-40B4-BE49-F238E27FC236}">
                <a16:creationId xmlns:a16="http://schemas.microsoft.com/office/drawing/2014/main" id="{980ED266-C13D-BA5A-1175-8CCB4F9DEFAB}"/>
              </a:ext>
            </a:extLst>
          </p:cNvPr>
          <p:cNvSpPr txBox="1"/>
          <p:nvPr/>
        </p:nvSpPr>
        <p:spPr>
          <a:xfrm>
            <a:off x="149234" y="1194891"/>
            <a:ext cx="7620361" cy="5970865"/>
          </a:xfrm>
          <a:prstGeom prst="rect">
            <a:avLst/>
          </a:prstGeom>
          <a:noFill/>
        </p:spPr>
        <p:txBody>
          <a:bodyPr wrap="square">
            <a:spAutoFit/>
          </a:bodyPr>
          <a:lstStyle/>
          <a:p>
            <a:r>
              <a:rPr lang="en-GB" sz="2400" dirty="0" err="1"/>
              <a:t>Migrateful</a:t>
            </a:r>
            <a:r>
              <a:rPr lang="en-GB" sz="2400" dirty="0"/>
              <a:t> is a renowned London-based social enterprise where refugee and migrant women (and men) collaboratively deliver </a:t>
            </a:r>
            <a:r>
              <a:rPr lang="en-GB" sz="2400" i="1" dirty="0"/>
              <a:t>cookery classes, </a:t>
            </a:r>
            <a:r>
              <a:rPr lang="en-GB" sz="2400" dirty="0"/>
              <a:t>sharing their traditional cuisines with the </a:t>
            </a:r>
          </a:p>
          <a:p>
            <a:endParaRPr lang="en-GB" sz="2400" b="1" dirty="0"/>
          </a:p>
          <a:p>
            <a:r>
              <a:rPr lang="en-GB" sz="2400" b="1" dirty="0"/>
              <a:t>How migrant women collaborate:</a:t>
            </a:r>
            <a:endParaRPr lang="en-GB" sz="2400" dirty="0"/>
          </a:p>
          <a:p>
            <a:pPr marL="342900" indent="-342900">
              <a:buFont typeface="Arial" panose="020B0604020202020204" pitchFamily="34" charset="0"/>
              <a:buChar char="•"/>
            </a:pPr>
            <a:r>
              <a:rPr lang="en-GB" sz="2400" dirty="0"/>
              <a:t>Small teams of chefs co-design and co-teach classes featuring recipes from countries such as Iran, Rwanda, Syria, and Colombia.</a:t>
            </a:r>
          </a:p>
          <a:p>
            <a:pPr marL="342900" indent="-342900">
              <a:buFont typeface="Arial" panose="020B0604020202020204" pitchFamily="34" charset="0"/>
              <a:buChar char="•"/>
            </a:pPr>
            <a:r>
              <a:rPr lang="en-GB" sz="2400" dirty="0"/>
              <a:t>They support each other in running sessions, one leads cooking while another handles storytelling, ingredient sourcing, and logistics.</a:t>
            </a:r>
          </a:p>
          <a:p>
            <a:pPr marL="342900" indent="-342900">
              <a:buFont typeface="Arial" panose="020B0604020202020204" pitchFamily="34" charset="0"/>
              <a:buChar char="•"/>
            </a:pPr>
            <a:r>
              <a:rPr lang="en-GB" sz="2400" dirty="0"/>
              <a:t>They pool experiences and marketing ideas, helping each other grow and adapt.</a:t>
            </a:r>
          </a:p>
          <a:p>
            <a:endParaRPr lang="en-GB" sz="2400" b="1" dirty="0"/>
          </a:p>
          <a:p>
            <a:pPr lvl="1" algn="l"/>
            <a:endParaRPr lang="en-GB" sz="2200" dirty="0"/>
          </a:p>
        </p:txBody>
      </p:sp>
      <p:pic>
        <p:nvPicPr>
          <p:cNvPr id="7" name="Picture 6">
            <a:extLst>
              <a:ext uri="{FF2B5EF4-FFF2-40B4-BE49-F238E27FC236}">
                <a16:creationId xmlns:a16="http://schemas.microsoft.com/office/drawing/2014/main" id="{921FA931-90E4-557B-445C-575B013B2F77}"/>
              </a:ext>
            </a:extLst>
          </p:cNvPr>
          <p:cNvPicPr>
            <a:picLocks noChangeAspect="1"/>
          </p:cNvPicPr>
          <p:nvPr/>
        </p:nvPicPr>
        <p:blipFill>
          <a:blip r:embed="rId2"/>
          <a:stretch>
            <a:fillRect/>
          </a:stretch>
        </p:blipFill>
        <p:spPr>
          <a:xfrm>
            <a:off x="7809844" y="2187467"/>
            <a:ext cx="4108730" cy="2878197"/>
          </a:xfrm>
          <a:prstGeom prst="rect">
            <a:avLst/>
          </a:prstGeom>
        </p:spPr>
      </p:pic>
      <p:sp>
        <p:nvSpPr>
          <p:cNvPr id="8" name="TextBox 7">
            <a:extLst>
              <a:ext uri="{FF2B5EF4-FFF2-40B4-BE49-F238E27FC236}">
                <a16:creationId xmlns:a16="http://schemas.microsoft.com/office/drawing/2014/main" id="{717DAF00-B312-6FB4-71A0-189BCB5DBE28}"/>
              </a:ext>
            </a:extLst>
          </p:cNvPr>
          <p:cNvSpPr txBox="1"/>
          <p:nvPr/>
        </p:nvSpPr>
        <p:spPr>
          <a:xfrm>
            <a:off x="8891558" y="5120388"/>
            <a:ext cx="3950713" cy="276999"/>
          </a:xfrm>
          <a:prstGeom prst="rect">
            <a:avLst/>
          </a:prstGeom>
          <a:noFill/>
        </p:spPr>
        <p:txBody>
          <a:bodyPr wrap="square" rtlCol="0">
            <a:spAutoFit/>
          </a:bodyPr>
          <a:lstStyle/>
          <a:p>
            <a:r>
              <a:rPr lang="en-IE" sz="1200" b="1" dirty="0"/>
              <a:t>Screenshot from the </a:t>
            </a:r>
            <a:r>
              <a:rPr lang="en-IE" sz="1200" b="1" dirty="0" err="1"/>
              <a:t>Migrateful</a:t>
            </a:r>
            <a:r>
              <a:rPr lang="en-IE" sz="1200" b="1" dirty="0"/>
              <a:t> website</a:t>
            </a:r>
          </a:p>
        </p:txBody>
      </p:sp>
    </p:spTree>
    <p:extLst>
      <p:ext uri="{BB962C8B-B14F-4D97-AF65-F5344CB8AC3E}">
        <p14:creationId xmlns:p14="http://schemas.microsoft.com/office/powerpoint/2010/main" val="22598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F5E4-1334-3E0B-6E33-5366FAD190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063C8E-249C-832A-FB99-0CDE515EE237}"/>
              </a:ext>
            </a:extLst>
          </p:cNvPr>
          <p:cNvSpPr>
            <a:spLocks noGrp="1"/>
          </p:cNvSpPr>
          <p:nvPr>
            <p:ph type="body" sz="quarter" idx="27"/>
          </p:nvPr>
        </p:nvSpPr>
        <p:spPr/>
        <p:txBody>
          <a:bodyPr/>
          <a:lstStyle/>
          <a:p>
            <a:r>
              <a:rPr lang="en-US" dirty="0"/>
              <a:t>CASE STUDY - </a:t>
            </a:r>
            <a:r>
              <a:rPr lang="en-US" dirty="0" err="1"/>
              <a:t>Migrateful</a:t>
            </a:r>
            <a:endParaRPr lang="en-US" dirty="0"/>
          </a:p>
        </p:txBody>
      </p:sp>
      <p:sp>
        <p:nvSpPr>
          <p:cNvPr id="10" name="TextBox 9">
            <a:extLst>
              <a:ext uri="{FF2B5EF4-FFF2-40B4-BE49-F238E27FC236}">
                <a16:creationId xmlns:a16="http://schemas.microsoft.com/office/drawing/2014/main" id="{96F69978-BFAC-E784-311A-DCB6B405B01D}"/>
              </a:ext>
            </a:extLst>
          </p:cNvPr>
          <p:cNvSpPr txBox="1"/>
          <p:nvPr/>
        </p:nvSpPr>
        <p:spPr>
          <a:xfrm>
            <a:off x="149235" y="1194891"/>
            <a:ext cx="7261332" cy="4862870"/>
          </a:xfrm>
          <a:prstGeom prst="rect">
            <a:avLst/>
          </a:prstGeom>
          <a:noFill/>
        </p:spPr>
        <p:txBody>
          <a:bodyPr wrap="square">
            <a:spAutoFit/>
          </a:bodyPr>
          <a:lstStyle/>
          <a:p>
            <a:endParaRPr lang="en-GB" sz="2400" b="1" dirty="0"/>
          </a:p>
          <a:p>
            <a:r>
              <a:rPr lang="en-GB" sz="2400" b="1" dirty="0"/>
              <a:t>Business impact:</a:t>
            </a:r>
            <a:endParaRPr lang="en-GB" sz="2400" dirty="0"/>
          </a:p>
          <a:p>
            <a:pPr marL="342900" indent="-342900">
              <a:buFont typeface="Arial" panose="020B0604020202020204" pitchFamily="34" charset="0"/>
              <a:buChar char="•"/>
            </a:pPr>
            <a:r>
              <a:rPr lang="en-GB" sz="2400" dirty="0"/>
              <a:t>Chefs earn income through teaching; some branch into catering, private dining, and recipe development.</a:t>
            </a:r>
          </a:p>
          <a:p>
            <a:pPr marL="342900" indent="-342900">
              <a:buFont typeface="Arial" panose="020B0604020202020204" pitchFamily="34" charset="0"/>
              <a:buChar char="•"/>
            </a:pPr>
            <a:r>
              <a:rPr lang="en-GB" sz="2400" dirty="0"/>
              <a:t>Shared visibility builds brand reputation, transforming individual knowledge into a thriving community enterprise.</a:t>
            </a:r>
          </a:p>
          <a:p>
            <a:pPr marL="342900" indent="-342900">
              <a:buFont typeface="Arial" panose="020B0604020202020204" pitchFamily="34" charset="0"/>
              <a:buChar char="•"/>
            </a:pPr>
            <a:endParaRPr lang="en-GB" sz="2400" dirty="0"/>
          </a:p>
          <a:p>
            <a:r>
              <a:rPr lang="en-GB" sz="2400" dirty="0"/>
              <a:t>A fascinating collaboration (it is a social enterprise and a charity), check out</a:t>
            </a:r>
          </a:p>
          <a:p>
            <a:r>
              <a:rPr lang="en-GB" sz="2400" dirty="0"/>
              <a:t>The </a:t>
            </a:r>
            <a:r>
              <a:rPr lang="en-IE" sz="2400" dirty="0">
                <a:hlinkClick r:id="rId2"/>
              </a:rPr>
              <a:t>Team | </a:t>
            </a:r>
            <a:r>
              <a:rPr lang="en-IE" sz="2400" dirty="0" err="1">
                <a:hlinkClick r:id="rId2"/>
              </a:rPr>
              <a:t>Migrateful</a:t>
            </a:r>
            <a:endParaRPr lang="en-GB" sz="2400" dirty="0"/>
          </a:p>
          <a:p>
            <a:r>
              <a:rPr lang="en-IE" sz="2400" dirty="0">
                <a:hlinkClick r:id="rId3"/>
              </a:rPr>
              <a:t>Become A </a:t>
            </a:r>
            <a:r>
              <a:rPr lang="en-IE" sz="2400" dirty="0" err="1">
                <a:hlinkClick r:id="rId3"/>
              </a:rPr>
              <a:t>Migrateful</a:t>
            </a:r>
            <a:r>
              <a:rPr lang="en-IE" sz="2400" dirty="0">
                <a:hlinkClick r:id="rId3"/>
              </a:rPr>
              <a:t> Chef | </a:t>
            </a:r>
            <a:r>
              <a:rPr lang="en-IE" sz="2400" dirty="0" err="1">
                <a:hlinkClick r:id="rId3"/>
              </a:rPr>
              <a:t>Migrateful</a:t>
            </a:r>
            <a:r>
              <a:rPr lang="en-IE" sz="2400" dirty="0"/>
              <a:t> </a:t>
            </a:r>
            <a:endParaRPr lang="en-GB" sz="2400" dirty="0"/>
          </a:p>
          <a:p>
            <a:pPr marL="800100" lvl="1" indent="-342900" algn="l">
              <a:buFont typeface="Arial" panose="020B0604020202020204" pitchFamily="34" charset="0"/>
              <a:buChar char="•"/>
            </a:pPr>
            <a:endParaRPr lang="en-GB" sz="2200" dirty="0"/>
          </a:p>
        </p:txBody>
      </p:sp>
      <p:pic>
        <p:nvPicPr>
          <p:cNvPr id="3" name="Picture 2">
            <a:extLst>
              <a:ext uri="{FF2B5EF4-FFF2-40B4-BE49-F238E27FC236}">
                <a16:creationId xmlns:a16="http://schemas.microsoft.com/office/drawing/2014/main" id="{48601186-371F-9F6F-6DD7-3BB3725196C5}"/>
              </a:ext>
            </a:extLst>
          </p:cNvPr>
          <p:cNvPicPr>
            <a:picLocks noChangeAspect="1"/>
          </p:cNvPicPr>
          <p:nvPr/>
        </p:nvPicPr>
        <p:blipFill>
          <a:blip r:embed="rId4"/>
          <a:stretch>
            <a:fillRect/>
          </a:stretch>
        </p:blipFill>
        <p:spPr>
          <a:xfrm>
            <a:off x="7632253" y="2030753"/>
            <a:ext cx="4082446" cy="2705807"/>
          </a:xfrm>
          <a:prstGeom prst="rect">
            <a:avLst/>
          </a:prstGeom>
        </p:spPr>
      </p:pic>
      <p:sp>
        <p:nvSpPr>
          <p:cNvPr id="7" name="TextBox 6">
            <a:extLst>
              <a:ext uri="{FF2B5EF4-FFF2-40B4-BE49-F238E27FC236}">
                <a16:creationId xmlns:a16="http://schemas.microsoft.com/office/drawing/2014/main" id="{86BC7281-37DE-CE32-D72A-A4BFFCF0C480}"/>
              </a:ext>
            </a:extLst>
          </p:cNvPr>
          <p:cNvSpPr txBox="1"/>
          <p:nvPr/>
        </p:nvSpPr>
        <p:spPr>
          <a:xfrm>
            <a:off x="7707887" y="4874930"/>
            <a:ext cx="3950713" cy="276999"/>
          </a:xfrm>
          <a:prstGeom prst="rect">
            <a:avLst/>
          </a:prstGeom>
          <a:noFill/>
        </p:spPr>
        <p:txBody>
          <a:bodyPr wrap="square" rtlCol="0">
            <a:spAutoFit/>
          </a:bodyPr>
          <a:lstStyle/>
          <a:p>
            <a:r>
              <a:rPr lang="en-IE" sz="1200" b="1" dirty="0"/>
              <a:t>Photo from </a:t>
            </a:r>
            <a:r>
              <a:rPr lang="en-IE" sz="1200" b="1" dirty="0" err="1"/>
              <a:t>Migrateful</a:t>
            </a:r>
            <a:r>
              <a:rPr lang="en-IE" sz="1200" b="1" dirty="0"/>
              <a:t> website</a:t>
            </a:r>
          </a:p>
        </p:txBody>
      </p:sp>
    </p:spTree>
    <p:extLst>
      <p:ext uri="{BB962C8B-B14F-4D97-AF65-F5344CB8AC3E}">
        <p14:creationId xmlns:p14="http://schemas.microsoft.com/office/powerpoint/2010/main" val="82248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30" y="1673578"/>
            <a:ext cx="5084686" cy="3692052"/>
          </a:xfrm>
        </p:spPr>
        <p:txBody>
          <a:bodyPr>
            <a:normAutofit/>
          </a:bodyPr>
          <a:lstStyle/>
          <a:p>
            <a:r>
              <a:rPr lang="en-US" dirty="0"/>
              <a:t>HOW COLLABORATION WILL HELP YOUR NEW FOOD BUSINESS</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23555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A1D7C5-5485-202C-D444-41ADEDF2D334}"/>
              </a:ext>
            </a:extLst>
          </p:cNvPr>
          <p:cNvGrpSpPr/>
          <p:nvPr/>
        </p:nvGrpSpPr>
        <p:grpSpPr>
          <a:xfrm>
            <a:off x="8314266" y="4092481"/>
            <a:ext cx="2808288" cy="1960563"/>
            <a:chOff x="9078913" y="2575748"/>
            <a:chExt cx="2808288" cy="1960563"/>
          </a:xfrm>
        </p:grpSpPr>
        <p:pic>
          <p:nvPicPr>
            <p:cNvPr id="3" name="Picture 2" descr="A picture containing graphical user interface&#10;&#10;Description automatically generated">
              <a:extLst>
                <a:ext uri="{FF2B5EF4-FFF2-40B4-BE49-F238E27FC236}">
                  <a16:creationId xmlns:a16="http://schemas.microsoft.com/office/drawing/2014/main" id="{23BA243E-0FBD-E927-566F-0D56C8B032D3}"/>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5" name="Picture 4" descr="Icon&#10;&#10;Description automatically generated">
              <a:extLst>
                <a:ext uri="{FF2B5EF4-FFF2-40B4-BE49-F238E27FC236}">
                  <a16:creationId xmlns:a16="http://schemas.microsoft.com/office/drawing/2014/main" id="{39EC111B-C73E-581B-8CBA-063790D61274}"/>
                </a:ext>
              </a:extLst>
            </p:cNvPr>
            <p:cNvPicPr>
              <a:picLocks noChangeAspect="1"/>
            </p:cNvPicPr>
            <p:nvPr/>
          </p:nvPicPr>
          <p:blipFill>
            <a:blip r:embed="rId3"/>
            <a:stretch>
              <a:fillRect/>
            </a:stretch>
          </p:blipFill>
          <p:spPr>
            <a:xfrm>
              <a:off x="9548273" y="3525344"/>
              <a:ext cx="198028" cy="215968"/>
            </a:xfrm>
            <a:prstGeom prst="rect">
              <a:avLst/>
            </a:prstGeom>
          </p:spPr>
        </p:pic>
      </p:grpSp>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WAYS COLLABORATION WILL HELP YOUR BUSINESS</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p:txBody>
          <a:bodyPr/>
          <a:lstStyle/>
          <a:p>
            <a:r>
              <a:rPr lang="en-US" sz="2400" b="1" i="1" dirty="0">
                <a:solidFill>
                  <a:srgbClr val="94C7B0"/>
                </a:solidFill>
              </a:rPr>
              <a:t>The connections you form with others, and the different ways you collaborate will help you grow your business to new levels.  There are</a:t>
            </a:r>
            <a:endParaRPr lang="en-US"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670926" y="2396118"/>
            <a:ext cx="7592852" cy="3183467"/>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AutoNum type="arabicPeriod"/>
            </a:pPr>
            <a:r>
              <a:rPr lang="en-US" sz="2400" b="1" dirty="0">
                <a:solidFill>
                  <a:srgbClr val="B6D1E1"/>
                </a:solidFill>
              </a:rPr>
              <a:t>Collaboration Will Inspire You</a:t>
            </a:r>
          </a:p>
          <a:p>
            <a:pPr marL="457200" indent="-457200">
              <a:buAutoNum type="arabicPeriod"/>
            </a:pPr>
            <a:endParaRPr lang="en-US" b="1" dirty="0"/>
          </a:p>
          <a:p>
            <a:r>
              <a:rPr lang="en-GB" dirty="0"/>
              <a:t>Running a food business can quickly become routine, especially when you're working on your own. But connecting with others sparks new energy and creative ideas.</a:t>
            </a:r>
          </a:p>
          <a:p>
            <a:endParaRPr lang="en-GB" dirty="0"/>
          </a:p>
          <a:p>
            <a:r>
              <a:rPr lang="en-GB" dirty="0"/>
              <a:t>Talking to another woman about how she prepares or sells her food might show you a better, faster, or more beautiful way to do it.</a:t>
            </a:r>
          </a:p>
          <a:p>
            <a:endParaRPr lang="en-GB" dirty="0"/>
          </a:p>
          <a:p>
            <a:r>
              <a:rPr lang="en-GB" dirty="0"/>
              <a:t>Sharing your story may help someone else and hearing theirs may reignite your own motivation. Inspiration comes from sharing space, sharing stories, and seeing that you're not alone.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351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WAYS COLLABORATION WILL HELP YOUR BUSINESS</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7726865" cy="4672013"/>
          </a:xfrm>
        </p:spPr>
        <p:txBody>
          <a:bodyPr/>
          <a:lstStyle/>
          <a:p>
            <a:r>
              <a:rPr lang="en-US" sz="2400" b="1" dirty="0">
                <a:solidFill>
                  <a:srgbClr val="B6D1E1"/>
                </a:solidFill>
              </a:rPr>
              <a:t>2. Collaboration Helps You Grow Your Network</a:t>
            </a:r>
          </a:p>
          <a:p>
            <a:endParaRPr lang="en-US" b="1" dirty="0"/>
          </a:p>
          <a:p>
            <a:r>
              <a:rPr lang="en-GB" dirty="0"/>
              <a:t>Growing a business takes more than good food—it takes connections. But </a:t>
            </a:r>
            <a:r>
              <a:rPr lang="en-US" dirty="0"/>
              <a:t>this can be more challenging. Being successful in business requires that you consistently make connections and form alliances. </a:t>
            </a:r>
            <a:r>
              <a:rPr lang="en-GB" dirty="0"/>
              <a:t>But do it naturally, every time you attend a shared training, event, or kitchen session, you’re meeting people who can help you move forward.</a:t>
            </a:r>
          </a:p>
          <a:p>
            <a:endParaRPr lang="en-GB" dirty="0"/>
          </a:p>
          <a:p>
            <a:r>
              <a:rPr lang="en-US" dirty="0"/>
              <a:t>Successful entrepreneurs have a common interest in meeting new people and building a list of contacts and colleagues.   </a:t>
            </a:r>
            <a:r>
              <a:rPr lang="en-GB" dirty="0"/>
              <a:t>Word of mouth, referrals, shared suppliers, or introductions to customers often come from within your network. For migrant women, collaboration makes it easier to build the relationships that open new doors.</a:t>
            </a:r>
          </a:p>
          <a:p>
            <a:endParaRPr lang="en-GB" dirty="0"/>
          </a:p>
        </p:txBody>
      </p:sp>
      <p:grpSp>
        <p:nvGrpSpPr>
          <p:cNvPr id="4" name="Group 3">
            <a:extLst>
              <a:ext uri="{FF2B5EF4-FFF2-40B4-BE49-F238E27FC236}">
                <a16:creationId xmlns:a16="http://schemas.microsoft.com/office/drawing/2014/main" id="{BEE84A1D-3BB4-2305-87E4-E9AC8031EC89}"/>
              </a:ext>
            </a:extLst>
          </p:cNvPr>
          <p:cNvGrpSpPr/>
          <p:nvPr/>
        </p:nvGrpSpPr>
        <p:grpSpPr>
          <a:xfrm>
            <a:off x="8805003" y="3403204"/>
            <a:ext cx="2519459" cy="2081567"/>
            <a:chOff x="9282256" y="2040688"/>
            <a:chExt cx="2519459" cy="2081567"/>
          </a:xfrm>
        </p:grpSpPr>
        <p:pic>
          <p:nvPicPr>
            <p:cNvPr id="6" name="Picture 5" descr="A picture containing text, vector graphics&#10;&#10;Description automatically generated">
              <a:extLst>
                <a:ext uri="{FF2B5EF4-FFF2-40B4-BE49-F238E27FC236}">
                  <a16:creationId xmlns:a16="http://schemas.microsoft.com/office/drawing/2014/main" id="{C580D5DC-EF98-3C1E-5260-57320BCA5647}"/>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8" name="Picture 7" descr="Icon&#10;&#10;Description automatically generated">
              <a:extLst>
                <a:ext uri="{FF2B5EF4-FFF2-40B4-BE49-F238E27FC236}">
                  <a16:creationId xmlns:a16="http://schemas.microsoft.com/office/drawing/2014/main" id="{22CF0C2E-A5A2-E1AA-010F-B67A4999CF2B}"/>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0" name="Picture 9" descr="Icon&#10;&#10;Description automatically generated">
              <a:extLst>
                <a:ext uri="{FF2B5EF4-FFF2-40B4-BE49-F238E27FC236}">
                  <a16:creationId xmlns:a16="http://schemas.microsoft.com/office/drawing/2014/main" id="{46C2E8EC-D60C-9651-A6ED-C5F42A1E870B}"/>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Tree>
    <p:extLst>
      <p:ext uri="{BB962C8B-B14F-4D97-AF65-F5344CB8AC3E}">
        <p14:creationId xmlns:p14="http://schemas.microsoft.com/office/powerpoint/2010/main" val="22401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WAYS COLLABORATION WILL HELP YOUR BUSINESS</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628611" cy="4672013"/>
          </a:xfrm>
        </p:spPr>
        <p:txBody>
          <a:bodyPr/>
          <a:lstStyle/>
          <a:p>
            <a:r>
              <a:rPr lang="en-US" sz="2400" b="1" dirty="0"/>
              <a:t>3. Collaboration Is Educational</a:t>
            </a:r>
          </a:p>
          <a:p>
            <a:endParaRPr lang="en-US" b="1" dirty="0"/>
          </a:p>
          <a:p>
            <a:r>
              <a:rPr lang="en-US" dirty="0"/>
              <a:t>One of the biggest benefits of collaboration is the opportunity for learning. In fact, every interaction you have with someone outside of your immediate circle can teach you something valuable.</a:t>
            </a:r>
          </a:p>
          <a:p>
            <a:endParaRPr lang="en-US" dirty="0"/>
          </a:p>
          <a:p>
            <a:r>
              <a:rPr lang="en-GB" dirty="0"/>
              <a:t>Collaborating with others means learning from their strengths, their mistakes, and their experience e.g. learning a quicker way to cost your menu, or a smart strategy for dealing with food inspectors.</a:t>
            </a:r>
            <a:endParaRPr lang="en-US" dirty="0"/>
          </a:p>
        </p:txBody>
      </p:sp>
      <p:pic>
        <p:nvPicPr>
          <p:cNvPr id="2" name="Picture 1" descr="Icon&#10;&#10;Description automatically generated with medium confidence">
            <a:extLst>
              <a:ext uri="{FF2B5EF4-FFF2-40B4-BE49-F238E27FC236}">
                <a16:creationId xmlns:a16="http://schemas.microsoft.com/office/drawing/2014/main" id="{EA8F99F0-3E67-90D2-D51A-6E1247458DBD}"/>
              </a:ext>
            </a:extLst>
          </p:cNvPr>
          <p:cNvPicPr>
            <a:picLocks noChangeAspect="1"/>
          </p:cNvPicPr>
          <p:nvPr/>
        </p:nvPicPr>
        <p:blipFill>
          <a:blip r:embed="rId2"/>
          <a:stretch>
            <a:fillRect/>
          </a:stretch>
        </p:blipFill>
        <p:spPr>
          <a:xfrm>
            <a:off x="8170219" y="3029968"/>
            <a:ext cx="3157958" cy="1495657"/>
          </a:xfrm>
          <a:prstGeom prst="rect">
            <a:avLst/>
          </a:prstGeom>
        </p:spPr>
      </p:pic>
    </p:spTree>
    <p:extLst>
      <p:ext uri="{BB962C8B-B14F-4D97-AF65-F5344CB8AC3E}">
        <p14:creationId xmlns:p14="http://schemas.microsoft.com/office/powerpoint/2010/main" val="227412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WAYS COLLABORATION WILL HELP YOUR BUSINESS</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80296" y="1296218"/>
            <a:ext cx="7233200" cy="4672013"/>
          </a:xfrm>
        </p:spPr>
        <p:txBody>
          <a:bodyPr/>
          <a:lstStyle/>
          <a:p>
            <a:r>
              <a:rPr lang="en-US" sz="2400" b="1" dirty="0"/>
              <a:t>4. Collaboration Can Help You Save Money</a:t>
            </a:r>
          </a:p>
          <a:p>
            <a:endParaRPr lang="en-US" dirty="0"/>
          </a:p>
          <a:p>
            <a:r>
              <a:rPr lang="en-GB" dirty="0"/>
              <a:t>Working alone means paying for everything on your own: time, space, and supplies. Collaboration allows people to share kitchens, tools, transport, or even market stalls, reducing the pressure on any one person.</a:t>
            </a:r>
          </a:p>
          <a:p>
            <a:endParaRPr lang="en-GB" dirty="0"/>
          </a:p>
          <a:p>
            <a:r>
              <a:rPr lang="en-GB" dirty="0"/>
              <a:t>It also allows you to split tasks, e.g., one person handles orders, another cooks, and another markets. </a:t>
            </a:r>
          </a:p>
          <a:p>
            <a:endParaRPr lang="en-GB" dirty="0"/>
          </a:p>
          <a:p>
            <a:r>
              <a:rPr lang="en-GB" dirty="0"/>
              <a:t>For example:</a:t>
            </a:r>
          </a:p>
          <a:p>
            <a:endParaRPr lang="en-GB" dirty="0"/>
          </a:p>
          <a:p>
            <a:r>
              <a:rPr lang="en-GB" dirty="0"/>
              <a:t>If </a:t>
            </a:r>
            <a:r>
              <a:rPr lang="en-US" dirty="0"/>
              <a:t>you collaborate with another business in sharing marketing expenses; you can double your budget!  You might share a trade show stand with a complementary partner, then co-market their participation. This can attract more customers and enhance the experience visitors have to your stand.</a:t>
            </a:r>
          </a:p>
          <a:p>
            <a:endParaRPr lang="en-US" dirty="0"/>
          </a:p>
          <a:p>
            <a:endParaRPr lang="en-US" dirty="0"/>
          </a:p>
        </p:txBody>
      </p:sp>
      <p:grpSp>
        <p:nvGrpSpPr>
          <p:cNvPr id="3" name="Group 2">
            <a:extLst>
              <a:ext uri="{FF2B5EF4-FFF2-40B4-BE49-F238E27FC236}">
                <a16:creationId xmlns:a16="http://schemas.microsoft.com/office/drawing/2014/main" id="{45EEE707-2FD6-FE2F-5454-098BC7F25FD1}"/>
              </a:ext>
            </a:extLst>
          </p:cNvPr>
          <p:cNvGrpSpPr/>
          <p:nvPr/>
        </p:nvGrpSpPr>
        <p:grpSpPr>
          <a:xfrm>
            <a:off x="7904480" y="2388420"/>
            <a:ext cx="3936365" cy="2773485"/>
            <a:chOff x="8575675" y="2358219"/>
            <a:chExt cx="3311525" cy="1944688"/>
          </a:xfrm>
        </p:grpSpPr>
        <p:pic>
          <p:nvPicPr>
            <p:cNvPr id="4" name="Picture 3" descr="Icon&#10;&#10;Description automatically generated">
              <a:extLst>
                <a:ext uri="{FF2B5EF4-FFF2-40B4-BE49-F238E27FC236}">
                  <a16:creationId xmlns:a16="http://schemas.microsoft.com/office/drawing/2014/main" id="{35251D9E-D4A5-1E09-4818-C5680455D3C6}"/>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5" name="Picture 4" descr="Icon&#10;&#10;Description automatically generated">
              <a:extLst>
                <a:ext uri="{FF2B5EF4-FFF2-40B4-BE49-F238E27FC236}">
                  <a16:creationId xmlns:a16="http://schemas.microsoft.com/office/drawing/2014/main" id="{D6F924E3-A8C7-9C21-B569-83C357E43CB6}"/>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38532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51A461-4813-6B14-EF8A-9D460210B74B}"/>
              </a:ext>
            </a:extLst>
          </p:cNvPr>
          <p:cNvSpPr>
            <a:spLocks noGrp="1"/>
          </p:cNvSpPr>
          <p:nvPr>
            <p:ph type="body" sz="quarter" idx="29"/>
          </p:nvPr>
        </p:nvSpPr>
        <p:spPr>
          <a:xfrm>
            <a:off x="1295260" y="1737064"/>
            <a:ext cx="700387" cy="340283"/>
          </a:xfrm>
        </p:spPr>
        <p:txBody>
          <a:bodyPr/>
          <a:lstStyle/>
          <a:p>
            <a:pPr algn="l"/>
            <a:r>
              <a:rPr lang="en-US" dirty="0"/>
              <a:t>01</a:t>
            </a:r>
          </a:p>
        </p:txBody>
      </p:sp>
      <p:sp>
        <p:nvSpPr>
          <p:cNvPr id="9" name="Text Placeholder 8">
            <a:extLst>
              <a:ext uri="{FF2B5EF4-FFF2-40B4-BE49-F238E27FC236}">
                <a16:creationId xmlns:a16="http://schemas.microsoft.com/office/drawing/2014/main" id="{24865BFA-128A-D79C-949E-52C09AAEF1E3}"/>
              </a:ext>
            </a:extLst>
          </p:cNvPr>
          <p:cNvSpPr>
            <a:spLocks noGrp="1"/>
          </p:cNvSpPr>
          <p:nvPr>
            <p:ph type="body" sz="quarter" idx="30"/>
          </p:nvPr>
        </p:nvSpPr>
        <p:spPr>
          <a:xfrm>
            <a:off x="1995647" y="1771267"/>
            <a:ext cx="9252000" cy="340283"/>
          </a:xfrm>
        </p:spPr>
        <p:txBody>
          <a:bodyPr/>
          <a:lstStyle/>
          <a:p>
            <a:pPr>
              <a:tabLst>
                <a:tab pos="8577263" algn="l"/>
              </a:tabLst>
            </a:pPr>
            <a:r>
              <a:rPr lang="en-GB" sz="2400" b="0" i="0" dirty="0">
                <a:solidFill>
                  <a:srgbClr val="382B1B"/>
                </a:solidFill>
                <a:effectLst/>
              </a:rPr>
              <a:t>What is collaboration and why is it important?                                	</a:t>
            </a:r>
            <a:endParaRPr lang="en-US" dirty="0"/>
          </a:p>
        </p:txBody>
      </p:sp>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251905" y="2264420"/>
            <a:ext cx="700387" cy="340283"/>
          </a:xfrm>
        </p:spPr>
        <p:txBody>
          <a:bodyPr/>
          <a:lstStyle/>
          <a:p>
            <a:pPr algn="l"/>
            <a:r>
              <a:rPr lang="en-US" dirty="0"/>
              <a:t>02</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995647" y="2331195"/>
            <a:ext cx="9252000" cy="340283"/>
          </a:xfrm>
        </p:spPr>
        <p:txBody>
          <a:bodyPr/>
          <a:lstStyle/>
          <a:p>
            <a:pPr>
              <a:tabLst>
                <a:tab pos="8577263" algn="l"/>
              </a:tabLst>
            </a:pPr>
            <a:r>
              <a:rPr lang="en-GB" sz="2400" b="0" i="0" dirty="0">
                <a:solidFill>
                  <a:srgbClr val="382B1B"/>
                </a:solidFill>
                <a:effectLst/>
              </a:rPr>
              <a:t>How collaboration will help you</a:t>
            </a:r>
            <a:r>
              <a:rPr lang="en-GB" sz="2400" dirty="0"/>
              <a:t>r </a:t>
            </a:r>
            <a:r>
              <a:rPr lang="en-GB" sz="2400" b="0" i="0" dirty="0">
                <a:solidFill>
                  <a:srgbClr val="382B1B"/>
                </a:solidFill>
                <a:effectLst/>
              </a:rPr>
              <a:t>new food business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251905" y="2779165"/>
            <a:ext cx="700387" cy="340283"/>
          </a:xfrm>
        </p:spPr>
        <p:txBody>
          <a:bodyPr/>
          <a:lstStyle/>
          <a:p>
            <a:pPr algn="l"/>
            <a:r>
              <a:rPr lang="en-US" dirty="0"/>
              <a:t>03</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995647" y="2816040"/>
            <a:ext cx="9252000" cy="340283"/>
          </a:xfrm>
        </p:spPr>
        <p:txBody>
          <a:bodyPr/>
          <a:lstStyle/>
          <a:p>
            <a:pPr>
              <a:tabLst>
                <a:tab pos="8577263" algn="l"/>
              </a:tabLst>
            </a:pPr>
            <a:r>
              <a:rPr lang="en-GB" sz="2400" dirty="0">
                <a:solidFill>
                  <a:srgbClr val="382B1B"/>
                </a:solidFill>
              </a:rPr>
              <a:t>How to be a great collaborator in 6 ste</a:t>
            </a:r>
            <a:r>
              <a:rPr lang="en-GB" sz="2400" dirty="0"/>
              <a:t>ps</a:t>
            </a:r>
            <a:r>
              <a:rPr lang="en-GB" sz="2400" dirty="0">
                <a:solidFill>
                  <a:srgbClr val="382B1B"/>
                </a:solidFill>
              </a:rPr>
              <a:t>	</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251905" y="3902397"/>
            <a:ext cx="700387" cy="340283"/>
          </a:xfrm>
        </p:spPr>
        <p:txBody>
          <a:bodyPr/>
          <a:lstStyle/>
          <a:p>
            <a:pPr algn="l"/>
            <a:r>
              <a:rPr lang="en-US" dirty="0"/>
              <a:t>05</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995647" y="3316162"/>
            <a:ext cx="9252000" cy="340283"/>
          </a:xfrm>
        </p:spPr>
        <p:txBody>
          <a:bodyPr/>
          <a:lstStyle/>
          <a:p>
            <a:pPr>
              <a:tabLst>
                <a:tab pos="8577263" algn="l"/>
              </a:tabLst>
            </a:pPr>
            <a:r>
              <a:rPr lang="en-GB" sz="2400" b="0" i="0" dirty="0">
                <a:solidFill>
                  <a:srgbClr val="382B1B"/>
                </a:solidFill>
                <a:effectLst/>
              </a:rPr>
              <a:t>Finding people to collaborate with 	</a:t>
            </a:r>
            <a:endParaRPr lang="en-US" dirty="0"/>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Contents</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251905" y="3340781"/>
            <a:ext cx="700387" cy="340283"/>
          </a:xfrm>
        </p:spPr>
        <p:txBody>
          <a:bodyPr/>
          <a:lstStyle/>
          <a:p>
            <a:pPr algn="l"/>
            <a:r>
              <a:rPr lang="en-US" dirty="0"/>
              <a:t>04</a:t>
            </a:r>
          </a:p>
        </p:txBody>
      </p:sp>
      <p:sp>
        <p:nvSpPr>
          <p:cNvPr id="18" name="Text Placeholder 17">
            <a:extLst>
              <a:ext uri="{FF2B5EF4-FFF2-40B4-BE49-F238E27FC236}">
                <a16:creationId xmlns:a16="http://schemas.microsoft.com/office/drawing/2014/main" id="{7A1E4365-7E61-1912-1950-ABBFAFB9FE9B}"/>
              </a:ext>
            </a:extLst>
          </p:cNvPr>
          <p:cNvSpPr>
            <a:spLocks noGrp="1"/>
          </p:cNvSpPr>
          <p:nvPr>
            <p:ph type="body" sz="quarter" idx="39"/>
          </p:nvPr>
        </p:nvSpPr>
        <p:spPr>
          <a:xfrm>
            <a:off x="1251904" y="4437945"/>
            <a:ext cx="700387" cy="340283"/>
          </a:xfrm>
        </p:spPr>
        <p:txBody>
          <a:bodyPr/>
          <a:lstStyle/>
          <a:p>
            <a:pPr algn="l"/>
            <a:r>
              <a:rPr lang="en-US" dirty="0"/>
              <a:t>06</a:t>
            </a:r>
          </a:p>
        </p:txBody>
      </p:sp>
      <p:sp>
        <p:nvSpPr>
          <p:cNvPr id="19" name="Text Placeholder 18">
            <a:extLst>
              <a:ext uri="{FF2B5EF4-FFF2-40B4-BE49-F238E27FC236}">
                <a16:creationId xmlns:a16="http://schemas.microsoft.com/office/drawing/2014/main" id="{6FA4C262-2959-D588-EF5D-50169B243410}"/>
              </a:ext>
            </a:extLst>
          </p:cNvPr>
          <p:cNvSpPr>
            <a:spLocks noGrp="1"/>
          </p:cNvSpPr>
          <p:nvPr>
            <p:ph type="body" sz="quarter" idx="40"/>
          </p:nvPr>
        </p:nvSpPr>
        <p:spPr>
          <a:xfrm>
            <a:off x="1995647" y="3864630"/>
            <a:ext cx="9252000" cy="340283"/>
          </a:xfrm>
        </p:spPr>
        <p:txBody>
          <a:bodyPr/>
          <a:lstStyle/>
          <a:p>
            <a:pPr>
              <a:tabLst>
                <a:tab pos="8577263" algn="l"/>
              </a:tabLst>
            </a:pPr>
            <a:r>
              <a:rPr lang="en-GB" sz="2400" dirty="0">
                <a:solidFill>
                  <a:srgbClr val="382B1B"/>
                </a:solidFill>
              </a:rPr>
              <a:t>Tips and tools  for successful collaborations	</a:t>
            </a:r>
            <a:endParaRPr lang="en-US" dirty="0"/>
          </a:p>
        </p:txBody>
      </p:sp>
      <p:sp>
        <p:nvSpPr>
          <p:cNvPr id="21" name="Text Placeholder 20">
            <a:extLst>
              <a:ext uri="{FF2B5EF4-FFF2-40B4-BE49-F238E27FC236}">
                <a16:creationId xmlns:a16="http://schemas.microsoft.com/office/drawing/2014/main" id="{AA65A630-4AC6-486D-08D3-E3E3E20E387C}"/>
              </a:ext>
            </a:extLst>
          </p:cNvPr>
          <p:cNvSpPr>
            <a:spLocks noGrp="1"/>
          </p:cNvSpPr>
          <p:nvPr>
            <p:ph type="body" sz="quarter" idx="42"/>
          </p:nvPr>
        </p:nvSpPr>
        <p:spPr>
          <a:xfrm>
            <a:off x="1995647" y="4558885"/>
            <a:ext cx="9252000" cy="340283"/>
          </a:xfrm>
        </p:spPr>
        <p:txBody>
          <a:bodyPr/>
          <a:lstStyle/>
          <a:p>
            <a:pPr>
              <a:tabLst>
                <a:tab pos="8572500" algn="l"/>
              </a:tabLst>
            </a:pPr>
            <a:r>
              <a:rPr lang="en-GB" sz="2400" b="0" i="0" dirty="0">
                <a:solidFill>
                  <a:srgbClr val="382B1B"/>
                </a:solidFill>
                <a:effectLst/>
              </a:rPr>
              <a:t>The Power of Networking, including </a:t>
            </a:r>
            <a:r>
              <a:rPr lang="fr-FR" sz="2400" dirty="0"/>
              <a:t>European Networks for female food entrepreneurs </a:t>
            </a:r>
            <a:r>
              <a:rPr lang="en-GB" sz="2400" b="0" i="0" dirty="0">
                <a:solidFill>
                  <a:srgbClr val="382B1B"/>
                </a:solidFill>
                <a:effectLst/>
              </a:rPr>
              <a:t>	</a:t>
            </a:r>
            <a:endParaRPr lang="en-US" dirty="0"/>
          </a:p>
        </p:txBody>
      </p:sp>
      <p:pic>
        <p:nvPicPr>
          <p:cNvPr id="30" name="Picture 29">
            <a:extLst>
              <a:ext uri="{FF2B5EF4-FFF2-40B4-BE49-F238E27FC236}">
                <a16:creationId xmlns:a16="http://schemas.microsoft.com/office/drawing/2014/main" id="{F396F9B5-0D41-12E0-1B09-068F520E9627}"/>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31" name="Picture 30">
            <a:extLst>
              <a:ext uri="{FF2B5EF4-FFF2-40B4-BE49-F238E27FC236}">
                <a16:creationId xmlns:a16="http://schemas.microsoft.com/office/drawing/2014/main" id="{107AA35B-1821-FE68-C901-BA1031FBB12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WAYS COLLABORATION WILL HELP YOUR BUSINESS</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288309" y="1621592"/>
            <a:ext cx="7343200" cy="4672013"/>
          </a:xfrm>
        </p:spPr>
        <p:txBody>
          <a:bodyPr/>
          <a:lstStyle/>
          <a:p>
            <a:r>
              <a:rPr lang="en-US" sz="2400" b="1" dirty="0"/>
              <a:t>5. </a:t>
            </a:r>
            <a:r>
              <a:rPr lang="en-GB" sz="2400" b="1" dirty="0"/>
              <a:t>Collaboration Builds Confidence and Solves Problems</a:t>
            </a:r>
            <a:endParaRPr lang="en-US" sz="2400" b="1" dirty="0"/>
          </a:p>
          <a:p>
            <a:endParaRPr lang="en-US" dirty="0"/>
          </a:p>
          <a:p>
            <a:r>
              <a:rPr lang="en-GB" dirty="0"/>
              <a:t>Running a food business comes with constant challenges, from pricing and sourcing ingredients to navigating permits and customer feedback. Facing these alone can be overwhelming. But when you collaborate, you don’t have to solve everything by yourself. Sharing problems out loud helps reduce stress and often leads to more effective, faster solutions.</a:t>
            </a:r>
          </a:p>
          <a:p>
            <a:endParaRPr lang="en-GB" dirty="0"/>
          </a:p>
          <a:p>
            <a:r>
              <a:rPr lang="en-GB" dirty="0"/>
              <a:t>Different women bring different life experiences, cultural knowledge, and business ideas. You might find that someone else has already faced the issue you’re struggling with and knows a way through it.</a:t>
            </a:r>
          </a:p>
          <a:p>
            <a:endParaRPr lang="en-GB" dirty="0"/>
          </a:p>
          <a:p>
            <a:r>
              <a:rPr lang="en-GB" dirty="0"/>
              <a:t>Collaboration builds confidence because you're not stuck in your own head. </a:t>
            </a:r>
            <a:endParaRPr lang="en-US" dirty="0"/>
          </a:p>
          <a:p>
            <a:endParaRPr lang="en-US" dirty="0"/>
          </a:p>
        </p:txBody>
      </p:sp>
      <p:grpSp>
        <p:nvGrpSpPr>
          <p:cNvPr id="2" name="Group 1">
            <a:extLst>
              <a:ext uri="{FF2B5EF4-FFF2-40B4-BE49-F238E27FC236}">
                <a16:creationId xmlns:a16="http://schemas.microsoft.com/office/drawing/2014/main" id="{0957AB9D-0DAF-0C63-4C38-78781F7326A9}"/>
              </a:ext>
            </a:extLst>
          </p:cNvPr>
          <p:cNvGrpSpPr/>
          <p:nvPr/>
        </p:nvGrpSpPr>
        <p:grpSpPr>
          <a:xfrm>
            <a:off x="8250900" y="2501270"/>
            <a:ext cx="3861848" cy="2087559"/>
            <a:chOff x="621996" y="2199388"/>
            <a:chExt cx="3524358" cy="1854885"/>
          </a:xfrm>
        </p:grpSpPr>
        <p:grpSp>
          <p:nvGrpSpPr>
            <p:cNvPr id="6" name="Graphic 472">
              <a:extLst>
                <a:ext uri="{FF2B5EF4-FFF2-40B4-BE49-F238E27FC236}">
                  <a16:creationId xmlns:a16="http://schemas.microsoft.com/office/drawing/2014/main" id="{A8BDE0EC-18C5-8F7D-F68F-6B1A62729F0F}"/>
                </a:ext>
              </a:extLst>
            </p:cNvPr>
            <p:cNvGrpSpPr/>
            <p:nvPr/>
          </p:nvGrpSpPr>
          <p:grpSpPr>
            <a:xfrm>
              <a:off x="621996" y="2199388"/>
              <a:ext cx="3524358" cy="1854885"/>
              <a:chOff x="621996" y="3996349"/>
              <a:chExt cx="3524358" cy="1854885"/>
            </a:xfrm>
          </p:grpSpPr>
          <p:grpSp>
            <p:nvGrpSpPr>
              <p:cNvPr id="12" name="Graphic 472">
                <a:extLst>
                  <a:ext uri="{FF2B5EF4-FFF2-40B4-BE49-F238E27FC236}">
                    <a16:creationId xmlns:a16="http://schemas.microsoft.com/office/drawing/2014/main" id="{10C690C1-972A-3D09-0522-91276FB4EAEA}"/>
                  </a:ext>
                </a:extLst>
              </p:cNvPr>
              <p:cNvGrpSpPr/>
              <p:nvPr/>
            </p:nvGrpSpPr>
            <p:grpSpPr>
              <a:xfrm>
                <a:off x="621996" y="5251294"/>
                <a:ext cx="3524358" cy="599940"/>
                <a:chOff x="621996" y="5251294"/>
                <a:chExt cx="3524358" cy="599940"/>
              </a:xfrm>
            </p:grpSpPr>
            <p:sp>
              <p:nvSpPr>
                <p:cNvPr id="83" name="Graphic 472">
                  <a:extLst>
                    <a:ext uri="{FF2B5EF4-FFF2-40B4-BE49-F238E27FC236}">
                      <a16:creationId xmlns:a16="http://schemas.microsoft.com/office/drawing/2014/main" id="{2083580B-CBD8-E569-68D6-F8FC5675DB17}"/>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6670659A-F6A3-6D04-F5A1-AB82426DD63F}"/>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422590C4-475E-22A9-B21D-F1C9DA9D8AB0}"/>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8A3478A7-BAB3-4692-83A2-A8C10FA98BC0}"/>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3" name="Graphic 472">
                <a:extLst>
                  <a:ext uri="{FF2B5EF4-FFF2-40B4-BE49-F238E27FC236}">
                    <a16:creationId xmlns:a16="http://schemas.microsoft.com/office/drawing/2014/main" id="{9C07AEE7-EF13-19C7-61C3-A1A1D4F02C78}"/>
                  </a:ext>
                </a:extLst>
              </p:cNvPr>
              <p:cNvGrpSpPr/>
              <p:nvPr/>
            </p:nvGrpSpPr>
            <p:grpSpPr>
              <a:xfrm>
                <a:off x="2577939" y="4078238"/>
                <a:ext cx="1038422" cy="1650011"/>
                <a:chOff x="2577939" y="4078238"/>
                <a:chExt cx="1038422" cy="1650011"/>
              </a:xfrm>
            </p:grpSpPr>
            <p:sp>
              <p:nvSpPr>
                <p:cNvPr id="51" name="Graphic 472">
                  <a:extLst>
                    <a:ext uri="{FF2B5EF4-FFF2-40B4-BE49-F238E27FC236}">
                      <a16:creationId xmlns:a16="http://schemas.microsoft.com/office/drawing/2014/main" id="{686415B3-3437-00D9-06FB-88341293E0EC}"/>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A4B8F447-6FA2-9CEC-21A6-E357BC47FF11}"/>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3E811241-89CB-CC1C-4E82-D8FCFD9D73EA}"/>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17DE6927-B9C6-0EED-5014-A15BAD0E06AC}"/>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0003842C-FF05-DD62-7A69-A08772B8EA98}"/>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9AAEF836-D635-BE48-0471-B5F6044AAA72}"/>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CC330D58-72CA-9EC6-0B54-59072578AD09}"/>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84C5E1F9-0299-4210-E880-68AE30D541F9}"/>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BECBE0B9-CB11-C8B9-B21D-A8DBE318D6B2}"/>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7AB3EDC9-266A-06F0-C320-32622E821B33}"/>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4E41F03A-756E-DAD7-85F4-90C98F52BD9F}"/>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7237DDA0-14DC-A40B-9F75-F37EF91E1B44}"/>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0F13E2D0-D985-5963-4A91-A451EB2540CC}"/>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97EE2398-7857-347D-DAAA-C6FA439D49B7}"/>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922C7A8C-0B43-99FB-E9D5-CF887B627AD9}"/>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6D38ED85-4A1A-3C5B-E7BF-F3877A60ED00}"/>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693EC309-0CD6-0EA7-AB02-33FD163B4C27}"/>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6C2C722F-29F7-5C12-3DE5-FAC6AB89F181}"/>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A1211071-636F-78E6-8775-D97329494E6E}"/>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0D9CACDB-EBF3-CE2A-A2B6-63B5A6CD3FAD}"/>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73E73D9D-9817-68A3-2139-62A5CEFA0F75}"/>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C4BC5C9-C7EB-F262-5CC3-0AE58EC1C329}"/>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DBF45FD1-1CC7-6065-01B1-BD0DD63F83F4}"/>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833B2382-30EA-7B2E-0491-54317AF58EA0}"/>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1235B6E0-B923-CA87-B5B0-0C30384FFC85}"/>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8559924D-2A9B-A394-80B1-4D7668A5FA6B}"/>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D605BB39-6466-12D3-0096-683EB37C0F54}"/>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424D324C-4DF2-9FFD-5340-6DBD39AE6027}"/>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8A45F2CF-9B15-D4C9-9A49-046419D41ECC}"/>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77487C8E-C764-0595-F4D6-ADBFAEC02C87}"/>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3456189C-EC08-C646-7F34-64BD6551E37F}"/>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370B303E-63E3-6983-1D6E-CFBCA63C8CA6}"/>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4" name="Graphic 472">
                <a:extLst>
                  <a:ext uri="{FF2B5EF4-FFF2-40B4-BE49-F238E27FC236}">
                    <a16:creationId xmlns:a16="http://schemas.microsoft.com/office/drawing/2014/main" id="{532A61E6-E562-87B7-5500-6223EBC72C31}"/>
                  </a:ext>
                </a:extLst>
              </p:cNvPr>
              <p:cNvGrpSpPr/>
              <p:nvPr/>
            </p:nvGrpSpPr>
            <p:grpSpPr>
              <a:xfrm>
                <a:off x="1246175" y="4808531"/>
                <a:ext cx="393706" cy="784548"/>
                <a:chOff x="1246175" y="4808531"/>
                <a:chExt cx="393706" cy="784548"/>
              </a:xfrm>
            </p:grpSpPr>
            <p:sp>
              <p:nvSpPr>
                <p:cNvPr id="43" name="Graphic 472">
                  <a:extLst>
                    <a:ext uri="{FF2B5EF4-FFF2-40B4-BE49-F238E27FC236}">
                      <a16:creationId xmlns:a16="http://schemas.microsoft.com/office/drawing/2014/main" id="{25708770-8D99-7B76-8830-01F19C11E3FF}"/>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6B86EFEC-4B11-B6C7-DB1B-F99F76E02E34}"/>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7F76C86A-C0A0-E6C4-0730-58F0E6A309C8}"/>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613D6974-F1B6-28EB-13E3-42FB486AC0E9}"/>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AF5DE1D7-632F-96C1-5350-FF80C7CFC4BF}"/>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297B2B40-1B26-2AF0-250E-7DA0EAB02799}"/>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FE40581B-71A7-B34D-015E-3ED4B11F6A60}"/>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11677384-7052-FA20-EEBC-275F93D41DF8}"/>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5" name="Graphic 472">
                <a:extLst>
                  <a:ext uri="{FF2B5EF4-FFF2-40B4-BE49-F238E27FC236}">
                    <a16:creationId xmlns:a16="http://schemas.microsoft.com/office/drawing/2014/main" id="{1EA1839E-6B0D-E699-1CE9-240726357DBA}"/>
                  </a:ext>
                </a:extLst>
              </p:cNvPr>
              <p:cNvGrpSpPr/>
              <p:nvPr/>
            </p:nvGrpSpPr>
            <p:grpSpPr>
              <a:xfrm>
                <a:off x="1815511" y="4486968"/>
                <a:ext cx="475815" cy="841020"/>
                <a:chOff x="1815511" y="4486968"/>
                <a:chExt cx="475815" cy="841020"/>
              </a:xfrm>
            </p:grpSpPr>
            <p:sp>
              <p:nvSpPr>
                <p:cNvPr id="38" name="Graphic 472">
                  <a:extLst>
                    <a:ext uri="{FF2B5EF4-FFF2-40B4-BE49-F238E27FC236}">
                      <a16:creationId xmlns:a16="http://schemas.microsoft.com/office/drawing/2014/main" id="{118956BA-95F8-54E1-E4E3-9CDE565F5CB8}"/>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7D0EC0CB-012D-01E6-CF2D-23C5678E5F08}"/>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5A073889-8BC1-C4C6-8892-4815ACFC3EC5}"/>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92FAD5E0-A471-42B6-01CB-5846BB288699}"/>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F68F7CBF-04E2-9EF7-69FC-17F28A90B149}"/>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D04377A1-7478-6EA6-555B-7ABFDBF96B41}"/>
                  </a:ext>
                </a:extLst>
              </p:cNvPr>
              <p:cNvGrpSpPr/>
              <p:nvPr/>
            </p:nvGrpSpPr>
            <p:grpSpPr>
              <a:xfrm>
                <a:off x="863981" y="4546603"/>
                <a:ext cx="406680" cy="772992"/>
                <a:chOff x="863981" y="4546603"/>
                <a:chExt cx="406680" cy="772992"/>
              </a:xfrm>
            </p:grpSpPr>
            <p:sp>
              <p:nvSpPr>
                <p:cNvPr id="31" name="Graphic 472">
                  <a:extLst>
                    <a:ext uri="{FF2B5EF4-FFF2-40B4-BE49-F238E27FC236}">
                      <a16:creationId xmlns:a16="http://schemas.microsoft.com/office/drawing/2014/main" id="{3E9675FF-7996-DFAA-75F7-098765B2D74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6D7344C2-94A6-157E-3C6C-3DB61B8C2DE4}"/>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93B55459-48BD-9AF5-7D02-852A230B1F9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BA60D97-5A55-6825-5C81-50311E5D96F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2D2AC349-F100-94C2-157E-94FFFBD99EC4}"/>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0B14D195-EDBE-7BC3-51C8-D4E32BC83223}"/>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9F7854FD-4470-BBDD-4786-8548AD75D7BA}"/>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1A13061A-8D9E-02A4-B363-6188028E4FD8}"/>
                  </a:ext>
                </a:extLst>
              </p:cNvPr>
              <p:cNvGrpSpPr/>
              <p:nvPr/>
            </p:nvGrpSpPr>
            <p:grpSpPr>
              <a:xfrm>
                <a:off x="2351753" y="3996349"/>
                <a:ext cx="593075" cy="1449087"/>
                <a:chOff x="2351753" y="3996349"/>
                <a:chExt cx="593075" cy="1449087"/>
              </a:xfrm>
            </p:grpSpPr>
            <p:sp>
              <p:nvSpPr>
                <p:cNvPr id="18" name="Graphic 472">
                  <a:extLst>
                    <a:ext uri="{FF2B5EF4-FFF2-40B4-BE49-F238E27FC236}">
                      <a16:creationId xmlns:a16="http://schemas.microsoft.com/office/drawing/2014/main" id="{550DC71B-5B3D-AEB7-A1D7-9BC4B03A66C8}"/>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19" name="Graphic 472">
                  <a:extLst>
                    <a:ext uri="{FF2B5EF4-FFF2-40B4-BE49-F238E27FC236}">
                      <a16:creationId xmlns:a16="http://schemas.microsoft.com/office/drawing/2014/main" id="{66CED419-54E9-A049-B7EB-6D673162C4CC}"/>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0" name="Graphic 472">
                  <a:extLst>
                    <a:ext uri="{FF2B5EF4-FFF2-40B4-BE49-F238E27FC236}">
                      <a16:creationId xmlns:a16="http://schemas.microsoft.com/office/drawing/2014/main" id="{E58E1621-6EDE-5AF6-B16F-C361D450B6FB}"/>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1504A905-CFD8-D012-39E4-2B95774A89A7}"/>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D6E8F6E3-869E-0C2D-4805-747EDD77D16E}"/>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4048657E-9AB3-3F17-9847-7DC32D96A5B5}"/>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ABFC72CD-3A81-91B3-A187-1C28963399F4}"/>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20B9C8E0-40C7-075D-0017-35C010937E11}"/>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E1047CC9-E681-C547-F3C2-5F200D0ABA35}"/>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3AC6B905-B4A7-E579-A102-F6726ADF2EA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3E7E473B-CF97-4D78-CBE7-B8B8F4CB0299}"/>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60423057-4810-345A-F794-2A0B8230EDD3}"/>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8980DF12-DFA4-ED56-E438-08001663388B}"/>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8" name="Graphic 472">
              <a:extLst>
                <a:ext uri="{FF2B5EF4-FFF2-40B4-BE49-F238E27FC236}">
                  <a16:creationId xmlns:a16="http://schemas.microsoft.com/office/drawing/2014/main" id="{B421761A-B6E2-6758-5A4E-6962D306379B}"/>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0" name="Graphic 472">
              <a:extLst>
                <a:ext uri="{FF2B5EF4-FFF2-40B4-BE49-F238E27FC236}">
                  <a16:creationId xmlns:a16="http://schemas.microsoft.com/office/drawing/2014/main" id="{F6155761-62CE-CCF3-04D0-34264F2D841E}"/>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1" name="Graphic 472">
              <a:extLst>
                <a:ext uri="{FF2B5EF4-FFF2-40B4-BE49-F238E27FC236}">
                  <a16:creationId xmlns:a16="http://schemas.microsoft.com/office/drawing/2014/main" id="{74A3B3FC-C78A-914E-E912-C374F6EF08EE}"/>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871AC208-652D-BCB5-92BE-A85FE6245366}"/>
              </a:ext>
            </a:extLst>
          </p:cNvPr>
          <p:cNvSpPr txBox="1"/>
          <p:nvPr/>
        </p:nvSpPr>
        <p:spPr>
          <a:xfrm>
            <a:off x="8504316" y="4655975"/>
            <a:ext cx="3154284" cy="923330"/>
          </a:xfrm>
          <a:prstGeom prst="rect">
            <a:avLst/>
          </a:prstGeom>
          <a:noFill/>
        </p:spPr>
        <p:txBody>
          <a:bodyPr wrap="square">
            <a:spAutoFit/>
          </a:bodyPr>
          <a:lstStyle/>
          <a:p>
            <a:r>
              <a:rPr lang="en-GB" dirty="0"/>
              <a:t>“A problem shared is a problem halved” is a saying, but it’s also a business strategy</a:t>
            </a:r>
            <a:endParaRPr lang="en-IE" dirty="0"/>
          </a:p>
        </p:txBody>
      </p:sp>
    </p:spTree>
    <p:extLst>
      <p:ext uri="{BB962C8B-B14F-4D97-AF65-F5344CB8AC3E}">
        <p14:creationId xmlns:p14="http://schemas.microsoft.com/office/powerpoint/2010/main" val="31434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WAYS COLLABORATION WILL HELP YOUR BUSINESS</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8" y="1543050"/>
            <a:ext cx="7906378" cy="4672013"/>
          </a:xfrm>
        </p:spPr>
        <p:txBody>
          <a:bodyPr/>
          <a:lstStyle/>
          <a:p>
            <a:r>
              <a:rPr lang="en-US" sz="2400" b="1" dirty="0"/>
              <a:t>6. Collaboration in Action Is Win-Win</a:t>
            </a:r>
          </a:p>
          <a:p>
            <a:endParaRPr lang="en-US" dirty="0"/>
          </a:p>
          <a:p>
            <a:r>
              <a:rPr lang="en-GB" dirty="0"/>
              <a:t>When people collaborate, everyone has something to gain, and that’s what makes it powerful.</a:t>
            </a:r>
          </a:p>
          <a:p>
            <a:endParaRPr lang="en-GB" dirty="0"/>
          </a:p>
          <a:p>
            <a:pPr marL="342900" indent="-342900">
              <a:buFont typeface="Arial" panose="020B0604020202020204" pitchFamily="34" charset="0"/>
              <a:buChar char="•"/>
            </a:pPr>
            <a:r>
              <a:rPr lang="en-GB" dirty="0"/>
              <a:t>A woman who bakes bread can partner with someone who makes chutney. Both offer a more appealing product together.</a:t>
            </a:r>
          </a:p>
          <a:p>
            <a:pPr marL="342900" indent="-342900">
              <a:buFont typeface="Arial" panose="020B0604020202020204" pitchFamily="34" charset="0"/>
              <a:buChar char="•"/>
            </a:pPr>
            <a:r>
              <a:rPr lang="en-GB" dirty="0"/>
              <a:t>Two businesses can share a market stall: one selling hot meals, the other sweets. Each draws more customers to the other.</a:t>
            </a:r>
          </a:p>
          <a:p>
            <a:pPr marL="342900" indent="-342900">
              <a:buFont typeface="Arial" panose="020B0604020202020204" pitchFamily="34" charset="0"/>
              <a:buChar char="•"/>
            </a:pPr>
            <a:r>
              <a:rPr lang="en-GB" dirty="0"/>
              <a:t>One food entrepreneur might feature another’s product on social media, and both grow their audience.</a:t>
            </a:r>
          </a:p>
          <a:p>
            <a:endParaRPr lang="en-GB" dirty="0"/>
          </a:p>
          <a:p>
            <a:r>
              <a:rPr lang="en-GB" dirty="0"/>
              <a:t>Collaboration doesn’t mean giving something up; it means creating more value together than you could alone. In the food world, collaboration is often the ingredient that turns small businesses into community favourites.</a:t>
            </a:r>
            <a:endParaRPr lang="en-US" dirty="0"/>
          </a:p>
          <a:p>
            <a:endParaRPr lang="en-US" dirty="0"/>
          </a:p>
          <a:p>
            <a:endParaRPr lang="en-US" dirty="0"/>
          </a:p>
        </p:txBody>
      </p:sp>
      <p:grpSp>
        <p:nvGrpSpPr>
          <p:cNvPr id="3" name="Group 2">
            <a:extLst>
              <a:ext uri="{FF2B5EF4-FFF2-40B4-BE49-F238E27FC236}">
                <a16:creationId xmlns:a16="http://schemas.microsoft.com/office/drawing/2014/main" id="{5F843B35-D2BB-DE82-56A5-FD45C091184B}"/>
              </a:ext>
            </a:extLst>
          </p:cNvPr>
          <p:cNvGrpSpPr/>
          <p:nvPr/>
        </p:nvGrpSpPr>
        <p:grpSpPr>
          <a:xfrm>
            <a:off x="9436396" y="2193261"/>
            <a:ext cx="2222204" cy="3113126"/>
            <a:chOff x="3196937" y="4514086"/>
            <a:chExt cx="1285655" cy="2087999"/>
          </a:xfrm>
        </p:grpSpPr>
        <p:pic>
          <p:nvPicPr>
            <p:cNvPr id="4" name="Picture 3" descr="Icon&#10;&#10;Description automatically generated">
              <a:extLst>
                <a:ext uri="{FF2B5EF4-FFF2-40B4-BE49-F238E27FC236}">
                  <a16:creationId xmlns:a16="http://schemas.microsoft.com/office/drawing/2014/main" id="{BCC8D7D2-CF4F-B9C3-9396-6329C17D90C5}"/>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5" name="Picture 4" descr="Icon&#10;&#10;Description automatically generated">
              <a:extLst>
                <a:ext uri="{FF2B5EF4-FFF2-40B4-BE49-F238E27FC236}">
                  <a16:creationId xmlns:a16="http://schemas.microsoft.com/office/drawing/2014/main" id="{DE43C385-D95A-D537-C0DB-B40C572E0127}"/>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349753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5A27-EC29-DCB2-B069-C15CC42BB5E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4782C0D-7D8A-ED68-A313-B5A1A27DA60A}"/>
              </a:ext>
            </a:extLst>
          </p:cNvPr>
          <p:cNvSpPr>
            <a:spLocks noGrp="1"/>
          </p:cNvSpPr>
          <p:nvPr>
            <p:ph type="body" sz="quarter" idx="27"/>
          </p:nvPr>
        </p:nvSpPr>
        <p:spPr>
          <a:xfrm>
            <a:off x="689704" y="575023"/>
            <a:ext cx="10907188" cy="720752"/>
          </a:xfrm>
        </p:spPr>
        <p:txBody>
          <a:bodyPr/>
          <a:lstStyle/>
          <a:p>
            <a:r>
              <a:rPr lang="en-US" dirty="0"/>
              <a:t>EXERCISE -Mapping Your Collaborators</a:t>
            </a:r>
          </a:p>
          <a:p>
            <a:r>
              <a:rPr lang="en-US" dirty="0"/>
              <a:t> </a:t>
            </a:r>
          </a:p>
        </p:txBody>
      </p:sp>
      <p:sp>
        <p:nvSpPr>
          <p:cNvPr id="9" name="Text Placeholder 8">
            <a:extLst>
              <a:ext uri="{FF2B5EF4-FFF2-40B4-BE49-F238E27FC236}">
                <a16:creationId xmlns:a16="http://schemas.microsoft.com/office/drawing/2014/main" id="{716B7D0D-7F4E-1895-4AEA-51B8474FB48A}"/>
              </a:ext>
            </a:extLst>
          </p:cNvPr>
          <p:cNvSpPr>
            <a:spLocks noGrp="1"/>
          </p:cNvSpPr>
          <p:nvPr>
            <p:ph type="body" sz="quarter" idx="14"/>
          </p:nvPr>
        </p:nvSpPr>
        <p:spPr>
          <a:xfrm>
            <a:off x="751412" y="1498171"/>
            <a:ext cx="7545506" cy="4672013"/>
          </a:xfrm>
        </p:spPr>
        <p:txBody>
          <a:bodyPr/>
          <a:lstStyle/>
          <a:p>
            <a:r>
              <a:rPr lang="en-GB" dirty="0"/>
              <a:t>This simple tool helps you visualise your support network.</a:t>
            </a:r>
          </a:p>
          <a:p>
            <a:r>
              <a:rPr lang="en-GB" dirty="0"/>
              <a:t>Start by placing yourself at the centre. </a:t>
            </a:r>
          </a:p>
          <a:p>
            <a:endParaRPr lang="en-GB" dirty="0"/>
          </a:p>
          <a:p>
            <a:r>
              <a:rPr lang="en-GB" dirty="0"/>
              <a:t>Then think about who’s around you:</a:t>
            </a:r>
          </a:p>
          <a:p>
            <a:endParaRPr lang="en-GB" dirty="0"/>
          </a:p>
          <a:p>
            <a:pPr marL="342900" indent="-342900">
              <a:buFont typeface="Arial" panose="020B0604020202020204" pitchFamily="34" charset="0"/>
              <a:buChar char="•"/>
            </a:pPr>
            <a:r>
              <a:rPr lang="en-GB" b="1" dirty="0">
                <a:solidFill>
                  <a:srgbClr val="B6D1E1"/>
                </a:solidFill>
              </a:rPr>
              <a:t>Inner Circle </a:t>
            </a:r>
            <a:r>
              <a:rPr lang="en-GB" dirty="0"/>
              <a:t>– People you already collaborate with (e.g. co-sellers, shared kitchen users)</a:t>
            </a:r>
          </a:p>
          <a:p>
            <a:pPr marL="342900" indent="-342900">
              <a:buFont typeface="Arial" panose="020B0604020202020204" pitchFamily="34" charset="0"/>
              <a:buChar char="•"/>
            </a:pPr>
            <a:r>
              <a:rPr lang="en-GB" b="1" dirty="0">
                <a:solidFill>
                  <a:srgbClr val="94C7B0"/>
                </a:solidFill>
              </a:rPr>
              <a:t>Middle Circle </a:t>
            </a:r>
            <a:r>
              <a:rPr lang="en-GB" dirty="0"/>
              <a:t>– People you know but haven’t worked with yet</a:t>
            </a:r>
          </a:p>
          <a:p>
            <a:pPr marL="342900" indent="-342900">
              <a:buFont typeface="Arial" panose="020B0604020202020204" pitchFamily="34" charset="0"/>
              <a:buChar char="•"/>
            </a:pPr>
            <a:r>
              <a:rPr lang="en-GB" b="1" dirty="0">
                <a:solidFill>
                  <a:srgbClr val="E6C8C7"/>
                </a:solidFill>
              </a:rPr>
              <a:t>Outer Circle </a:t>
            </a:r>
            <a:r>
              <a:rPr lang="en-GB" dirty="0"/>
              <a:t>– People or groups you want to connect with (e.g. shops, mentors, event organisers)</a:t>
            </a:r>
          </a:p>
          <a:p>
            <a:endParaRPr lang="en-GB" dirty="0"/>
          </a:p>
          <a:p>
            <a:r>
              <a:rPr lang="en-GB" dirty="0"/>
              <a:t>Use this map to reflect, plan your next steps, and see how collaboration can grow your food business.</a:t>
            </a:r>
          </a:p>
          <a:p>
            <a:endParaRPr lang="en-GB" dirty="0"/>
          </a:p>
          <a:p>
            <a:r>
              <a:rPr lang="en-GB" b="1" dirty="0">
                <a:highlight>
                  <a:srgbClr val="E6C8C7"/>
                </a:highlight>
              </a:rPr>
              <a:t>DOWNLOAD THE TEMPLATE TO HELP YOU</a:t>
            </a:r>
          </a:p>
          <a:p>
            <a:r>
              <a:rPr lang="en-GB" sz="1600" b="1" dirty="0">
                <a:highlight>
                  <a:srgbClr val="E6C8C7"/>
                </a:highlight>
              </a:rPr>
              <a:t>DOUBLE CLICK WORD DOC ICON</a:t>
            </a:r>
            <a:endParaRPr lang="en-US" sz="1600" b="1" dirty="0">
              <a:highlight>
                <a:srgbClr val="E6C8C7"/>
              </a:highlight>
            </a:endParaRPr>
          </a:p>
          <a:p>
            <a:endParaRPr lang="en-US" dirty="0"/>
          </a:p>
        </p:txBody>
      </p:sp>
      <p:pic>
        <p:nvPicPr>
          <p:cNvPr id="8" name="Picture 7" descr="A diagram of a business diagram&#10;&#10;AI-generated content may be incorrect.">
            <a:extLst>
              <a:ext uri="{FF2B5EF4-FFF2-40B4-BE49-F238E27FC236}">
                <a16:creationId xmlns:a16="http://schemas.microsoft.com/office/drawing/2014/main" id="{EFDF6177-6849-BE02-8B93-7A08EEE440A4}"/>
              </a:ext>
            </a:extLst>
          </p:cNvPr>
          <p:cNvPicPr>
            <a:picLocks noChangeAspect="1"/>
          </p:cNvPicPr>
          <p:nvPr/>
        </p:nvPicPr>
        <p:blipFill>
          <a:blip r:embed="rId2"/>
          <a:stretch>
            <a:fillRect/>
          </a:stretch>
        </p:blipFill>
        <p:spPr>
          <a:xfrm>
            <a:off x="8179112" y="1788597"/>
            <a:ext cx="3569970" cy="3505200"/>
          </a:xfrm>
          <a:prstGeom prst="rect">
            <a:avLst/>
          </a:prstGeom>
        </p:spPr>
      </p:pic>
      <p:graphicFrame>
        <p:nvGraphicFramePr>
          <p:cNvPr id="10" name="Object 9">
            <a:extLst>
              <a:ext uri="{FF2B5EF4-FFF2-40B4-BE49-F238E27FC236}">
                <a16:creationId xmlns:a16="http://schemas.microsoft.com/office/drawing/2014/main" id="{5E0C291E-5D63-6064-E587-EEF25B3CAF3F}"/>
              </a:ext>
            </a:extLst>
          </p:cNvPr>
          <p:cNvGraphicFramePr>
            <a:graphicFrameLocks noChangeAspect="1"/>
          </p:cNvGraphicFramePr>
          <p:nvPr>
            <p:extLst>
              <p:ext uri="{D42A27DB-BD31-4B8C-83A1-F6EECF244321}">
                <p14:modId xmlns:p14="http://schemas.microsoft.com/office/powerpoint/2010/main" val="3805129543"/>
              </p:ext>
            </p:extLst>
          </p:nvPr>
        </p:nvGraphicFramePr>
        <p:xfrm>
          <a:off x="6096000" y="5892452"/>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0" name=""/>
                      <p:cNvPicPr/>
                      <p:nvPr/>
                    </p:nvPicPr>
                    <p:blipFill>
                      <a:blip r:embed="rId4"/>
                      <a:stretch>
                        <a:fillRect/>
                      </a:stretch>
                    </p:blipFill>
                    <p:spPr>
                      <a:xfrm>
                        <a:off x="6096000" y="5892452"/>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12792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pPr marL="0" indent="0">
              <a:buNone/>
            </a:pPr>
            <a:r>
              <a:rPr lang="en-IE" sz="4800" dirty="0">
                <a:solidFill>
                  <a:schemeClr val="bg1"/>
                </a:solidFill>
                <a:highlight>
                  <a:srgbClr val="E6C8C7"/>
                </a:highlight>
              </a:rPr>
              <a:t>HOW TO BE A GREAT COLLABORATOR</a:t>
            </a:r>
            <a:endParaRPr lang="en-BA" sz="4800" dirty="0">
              <a:solidFill>
                <a:schemeClr val="bg1"/>
              </a:solidFill>
              <a:highlight>
                <a:srgbClr val="E6C8C7"/>
              </a:highlight>
            </a:endParaRPr>
          </a:p>
          <a:p>
            <a:pPr marL="0" indent="0">
              <a:buFont typeface="Arial"/>
              <a:buNone/>
            </a:pPr>
            <a:endParaRPr lang="en-US" sz="4000" dirty="0">
              <a:solidFill>
                <a:schemeClr val="bg1"/>
              </a:solidFill>
              <a:highlight>
                <a:srgbClr val="E6C8C7"/>
              </a:highlight>
            </a:endParaRPr>
          </a:p>
        </p:txBody>
      </p:sp>
    </p:spTree>
    <p:extLst>
      <p:ext uri="{BB962C8B-B14F-4D97-AF65-F5344CB8AC3E}">
        <p14:creationId xmlns:p14="http://schemas.microsoft.com/office/powerpoint/2010/main" val="345414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en-US" dirty="0"/>
              <a:t>STARTING WITH YOU -                                                                 HOW TO BE A GREAT COLLABORATOR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884" y="2021627"/>
            <a:ext cx="7008808" cy="4672013"/>
          </a:xfrm>
        </p:spPr>
        <p:txBody>
          <a:bodyPr/>
          <a:lstStyle/>
          <a:p>
            <a:pPr marL="342900" indent="-342900">
              <a:buClr>
                <a:srgbClr val="B6D1E1"/>
              </a:buClr>
              <a:buFont typeface="Arial" panose="020B0604020202020204" pitchFamily="34" charset="0"/>
              <a:buChar char="•"/>
            </a:pPr>
            <a:r>
              <a:rPr lang="en-GB" dirty="0"/>
              <a:t>You recognise that working together and sharing knowledge can take your food business further than working alone.</a:t>
            </a:r>
          </a:p>
          <a:p>
            <a:pPr>
              <a:buClr>
                <a:srgbClr val="B6D1E1"/>
              </a:buClr>
            </a:pPr>
            <a:endParaRPr lang="en-GB" dirty="0"/>
          </a:p>
          <a:p>
            <a:pPr marL="342900" indent="-342900">
              <a:buClr>
                <a:srgbClr val="B6D1E1"/>
              </a:buClr>
              <a:buFont typeface="Arial" panose="020B0604020202020204" pitchFamily="34" charset="0"/>
              <a:buChar char="•"/>
            </a:pPr>
            <a:r>
              <a:rPr lang="en-GB" dirty="0"/>
              <a:t>You value your own food and skills, but you also see the value in learning from others, especially when it helps everyone improve.</a:t>
            </a:r>
          </a:p>
          <a:p>
            <a:pPr>
              <a:buClr>
                <a:srgbClr val="B6D1E1"/>
              </a:buClr>
            </a:pPr>
            <a:endParaRPr lang="en-GB" dirty="0"/>
          </a:p>
          <a:p>
            <a:pPr marL="342900" indent="-342900">
              <a:buClr>
                <a:srgbClr val="B6D1E1"/>
              </a:buClr>
              <a:buFont typeface="Arial" panose="020B0604020202020204" pitchFamily="34" charset="0"/>
              <a:buChar char="•"/>
            </a:pPr>
            <a:r>
              <a:rPr lang="en-GB" dirty="0"/>
              <a:t>You are open to different ways of cooking and doing business—even if they’re not your own.</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dirty="0"/>
              <a:t>You approach collaboration like a recipe: with curiosity and flexibility. You know there is always something to learn from how others cook or run their business.</a:t>
            </a: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pic>
        <p:nvPicPr>
          <p:cNvPr id="3" name="Picture 2" descr="A close-up of hands making a triangle&#10;&#10;AI-generated content may be incorrect.">
            <a:extLst>
              <a:ext uri="{FF2B5EF4-FFF2-40B4-BE49-F238E27FC236}">
                <a16:creationId xmlns:a16="http://schemas.microsoft.com/office/drawing/2014/main" id="{7DE022EA-12B3-96AB-4177-14E69C9E60B0}"/>
              </a:ext>
            </a:extLst>
          </p:cNvPr>
          <p:cNvPicPr>
            <a:picLocks noChangeAspect="1"/>
          </p:cNvPicPr>
          <p:nvPr/>
        </p:nvPicPr>
        <p:blipFill>
          <a:blip r:embed="rId2"/>
          <a:stretch>
            <a:fillRect/>
          </a:stretch>
        </p:blipFill>
        <p:spPr>
          <a:xfrm>
            <a:off x="7595692" y="2956373"/>
            <a:ext cx="4272167" cy="2403806"/>
          </a:xfrm>
          <a:prstGeom prst="rect">
            <a:avLst/>
          </a:prstGeom>
        </p:spPr>
      </p:pic>
    </p:spTree>
    <p:extLst>
      <p:ext uri="{BB962C8B-B14F-4D97-AF65-F5344CB8AC3E}">
        <p14:creationId xmlns:p14="http://schemas.microsoft.com/office/powerpoint/2010/main" val="120913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dirty="0"/>
              <a:t>TOP 8 CHARACTERISTICS OF A GREAT COLLABORATOR</a:t>
            </a:r>
            <a:endParaRPr lang="en-US"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543050"/>
            <a:ext cx="10920253" cy="4672013"/>
          </a:xfrm>
        </p:spPr>
        <p:txBody>
          <a:bodyPr/>
          <a:lstStyle/>
          <a:p>
            <a:pPr marL="457200" indent="-457200">
              <a:buClr>
                <a:srgbClr val="B6D1E1"/>
              </a:buClr>
              <a:buFont typeface="+mj-lt"/>
              <a:buAutoNum type="arabicPeriod"/>
            </a:pPr>
            <a:r>
              <a:rPr lang="en-US" b="1" dirty="0">
                <a:solidFill>
                  <a:srgbClr val="94C7B0"/>
                </a:solidFill>
              </a:rPr>
              <a:t>Team focused </a:t>
            </a:r>
            <a:r>
              <a:rPr lang="en-US" dirty="0"/>
              <a:t>- To successfully collaborate, you need to be a team player and think about "we" rather than "I". A great collaborator is mindful of shared goals and the success of the group.​</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en-US" b="1" dirty="0">
                <a:solidFill>
                  <a:srgbClr val="94C7B0"/>
                </a:solidFill>
              </a:rPr>
              <a:t>Generous</a:t>
            </a:r>
            <a:r>
              <a:rPr lang="en-US" dirty="0"/>
              <a:t> - A great collaborator is willing to take the first step and pitch in, even if they won't get the spotlight. Generosity is also an incredibly desirable leadership characteristic.</a:t>
            </a:r>
            <a:br>
              <a:rPr lang="en-US" dirty="0"/>
            </a:br>
            <a:endParaRPr lang="en-US" dirty="0"/>
          </a:p>
          <a:p>
            <a:pPr marL="457200" indent="-457200">
              <a:buClr>
                <a:srgbClr val="B6D1E1"/>
              </a:buClr>
              <a:buFont typeface="+mj-lt"/>
              <a:buAutoNum type="arabicPeriod"/>
            </a:pPr>
            <a:r>
              <a:rPr lang="en-US" b="1" dirty="0">
                <a:solidFill>
                  <a:srgbClr val="94C7B0"/>
                </a:solidFill>
              </a:rPr>
              <a:t>Curious</a:t>
            </a:r>
            <a:r>
              <a:rPr lang="en-US" dirty="0">
                <a:solidFill>
                  <a:srgbClr val="94C7B0"/>
                </a:solidFill>
              </a:rPr>
              <a:t> </a:t>
            </a:r>
            <a:r>
              <a:rPr lang="en-US" dirty="0"/>
              <a:t>- Great collaborators are good at asking the right questions. They don’t interrogate; they simply follow their natural curiosity because they want to understand.​</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en-US" b="1" dirty="0">
                <a:solidFill>
                  <a:srgbClr val="94C7B0"/>
                </a:solidFill>
              </a:rPr>
              <a:t>Appreciative </a:t>
            </a:r>
            <a:r>
              <a:rPr lang="en-US" dirty="0"/>
              <a:t>- The best collaborators express sincere appreciation for all that team members have contributed.  They’re not shy about expressing this appreciation, and they give credit where credit is due.</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en-US" b="1" dirty="0">
                <a:solidFill>
                  <a:srgbClr val="94C7B0"/>
                </a:solidFill>
              </a:rPr>
              <a:t>Listens to understand </a:t>
            </a:r>
            <a:r>
              <a:rPr lang="en-US" dirty="0"/>
              <a:t>- Great collaborators listen attentively to what is being said. But more importantly, they listen to understand. ​</a:t>
            </a:r>
          </a:p>
          <a:p>
            <a:pPr>
              <a:buClr>
                <a:srgbClr val="B6D1E1"/>
              </a:buClr>
            </a:pPr>
            <a:endParaRPr lang="en-US" dirty="0"/>
          </a:p>
          <a:p>
            <a:pPr marL="342900" indent="-342900">
              <a:buClr>
                <a:srgbClr val="B6D1E1"/>
              </a:buClr>
              <a:buFont typeface="Arial" panose="020B0604020202020204" pitchFamily="34" charset="0"/>
              <a:buChar char="•"/>
            </a:pPr>
            <a:endParaRPr lang="en-US" dirty="0"/>
          </a:p>
        </p:txBody>
      </p:sp>
    </p:spTree>
    <p:extLst>
      <p:ext uri="{BB962C8B-B14F-4D97-AF65-F5344CB8AC3E}">
        <p14:creationId xmlns:p14="http://schemas.microsoft.com/office/powerpoint/2010/main" val="293606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dirty="0"/>
              <a:t>TOP 8 CHARACTERISTICS OF A GREAT COLLABORATOR</a:t>
            </a:r>
            <a:endParaRPr lang="en-US"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7508081" cy="4672013"/>
          </a:xfrm>
        </p:spPr>
        <p:txBody>
          <a:bodyPr/>
          <a:lstStyle/>
          <a:p>
            <a:pPr marL="457200" indent="-457200">
              <a:buClr>
                <a:srgbClr val="B6D1E1"/>
              </a:buClr>
              <a:buFont typeface="+mj-lt"/>
              <a:buAutoNum type="arabicPeriod" startAt="6"/>
            </a:pPr>
            <a:r>
              <a:rPr lang="en-US" b="1" dirty="0">
                <a:solidFill>
                  <a:srgbClr val="94C7B0"/>
                </a:solidFill>
              </a:rPr>
              <a:t>Gives and expects trust </a:t>
            </a:r>
            <a:r>
              <a:rPr lang="en-US" dirty="0"/>
              <a:t>- More than anything, highly successful collaborations are built on safety and trust. Great collaborators help create and maintain that trusting environment. They give their trust freely and expect to receive trust in return.</a:t>
            </a:r>
          </a:p>
          <a:p>
            <a:pPr>
              <a:buClr>
                <a:srgbClr val="B6D1E1"/>
              </a:buClr>
            </a:pPr>
            <a:endParaRPr lang="en-US" dirty="0"/>
          </a:p>
          <a:p>
            <a:pPr marL="449263" indent="-449263">
              <a:buClr>
                <a:srgbClr val="B6D1E1"/>
              </a:buClr>
            </a:pPr>
            <a:r>
              <a:rPr lang="en-US" b="1" dirty="0">
                <a:solidFill>
                  <a:srgbClr val="B6D1E1"/>
                </a:solidFill>
              </a:rPr>
              <a:t>7</a:t>
            </a:r>
            <a:r>
              <a:rPr lang="en-US" b="1" dirty="0">
                <a:solidFill>
                  <a:srgbClr val="94C7B0"/>
                </a:solidFill>
              </a:rPr>
              <a:t>.    Builds relationships </a:t>
            </a:r>
            <a:r>
              <a:rPr lang="en-US" dirty="0"/>
              <a:t>- Collaboration is all about working together. Great collaborators see the value in being well-connected and work hard to build and maintain relationships with others.​</a:t>
            </a:r>
          </a:p>
          <a:p>
            <a:pPr>
              <a:buClr>
                <a:srgbClr val="B6D1E1"/>
              </a:buClr>
            </a:pPr>
            <a:endParaRPr lang="en-US" dirty="0"/>
          </a:p>
          <a:p>
            <a:pPr marL="449263" indent="-449263">
              <a:buClr>
                <a:srgbClr val="B6D1E1"/>
              </a:buClr>
            </a:pPr>
            <a:r>
              <a:rPr lang="en-US" b="1" dirty="0">
                <a:solidFill>
                  <a:srgbClr val="B6D1E1"/>
                </a:solidFill>
              </a:rPr>
              <a:t>8.    </a:t>
            </a:r>
            <a:r>
              <a:rPr lang="en-US" b="1" dirty="0">
                <a:solidFill>
                  <a:srgbClr val="94C7B0"/>
                </a:solidFill>
              </a:rPr>
              <a:t>Diplomatic</a:t>
            </a:r>
            <a:r>
              <a:rPr lang="en-US" dirty="0"/>
              <a:t> - The best collaborators are diplomats. They know that relationships are built on mutual respect.</a:t>
            </a:r>
          </a:p>
          <a:p>
            <a:pPr marL="457200" indent="-457200">
              <a:buClr>
                <a:srgbClr val="B6D1E1"/>
              </a:buClr>
              <a:buFont typeface="+mj-lt"/>
              <a:buAutoNum type="arabicPeriod" startAt="6"/>
            </a:pPr>
            <a:endParaRPr lang="en-US" dirty="0"/>
          </a:p>
          <a:p>
            <a:pPr marL="457200" indent="-457200">
              <a:buClr>
                <a:srgbClr val="B6D1E1"/>
              </a:buClr>
              <a:buFont typeface="+mj-lt"/>
              <a:buAutoNum type="arabicPeriod" startAt="6"/>
            </a:pPr>
            <a:endParaRPr lang="en-US" dirty="0"/>
          </a:p>
        </p:txBody>
      </p:sp>
      <p:sp>
        <p:nvSpPr>
          <p:cNvPr id="3" name="TextBox 2">
            <a:extLst>
              <a:ext uri="{FF2B5EF4-FFF2-40B4-BE49-F238E27FC236}">
                <a16:creationId xmlns:a16="http://schemas.microsoft.com/office/drawing/2014/main" id="{880F3FFC-372D-56CD-44C4-9DA0CEDA1CB3}"/>
              </a:ext>
            </a:extLst>
          </p:cNvPr>
          <p:cNvSpPr txBox="1"/>
          <p:nvPr/>
        </p:nvSpPr>
        <p:spPr>
          <a:xfrm>
            <a:off x="856901" y="5691843"/>
            <a:ext cx="5729023" cy="523220"/>
          </a:xfrm>
          <a:prstGeom prst="rect">
            <a:avLst/>
          </a:prstGeom>
          <a:noFill/>
        </p:spPr>
        <p:txBody>
          <a:bodyPr wrap="square">
            <a:spAutoFit/>
          </a:bodyPr>
          <a:lstStyle/>
          <a:p>
            <a:pPr>
              <a:buClr>
                <a:srgbClr val="B6D1E1"/>
              </a:buClr>
            </a:pPr>
            <a:r>
              <a:rPr lang="en-US" sz="1400" b="1" i="1" dirty="0"/>
              <a:t>Adapted from Source: www.samepage.io/blog/10-top-qualities-great-collaborator ​</a:t>
            </a:r>
          </a:p>
        </p:txBody>
      </p:sp>
      <p:pic>
        <p:nvPicPr>
          <p:cNvPr id="4" name="Picture 3" descr="A person making a dough&#10;&#10;AI-generated content may be incorrect.">
            <a:extLst>
              <a:ext uri="{FF2B5EF4-FFF2-40B4-BE49-F238E27FC236}">
                <a16:creationId xmlns:a16="http://schemas.microsoft.com/office/drawing/2014/main" id="{3E2C6009-EB58-A6CB-AC8C-A4F1C3778C4E}"/>
              </a:ext>
            </a:extLst>
          </p:cNvPr>
          <p:cNvPicPr>
            <a:picLocks noChangeAspect="1"/>
          </p:cNvPicPr>
          <p:nvPr/>
        </p:nvPicPr>
        <p:blipFill>
          <a:blip r:embed="rId2"/>
          <a:stretch>
            <a:fillRect/>
          </a:stretch>
        </p:blipFill>
        <p:spPr>
          <a:xfrm>
            <a:off x="8097138" y="2425288"/>
            <a:ext cx="3810491" cy="2470015"/>
          </a:xfrm>
          <a:prstGeom prst="rect">
            <a:avLst/>
          </a:prstGeom>
        </p:spPr>
      </p:pic>
    </p:spTree>
    <p:extLst>
      <p:ext uri="{BB962C8B-B14F-4D97-AF65-F5344CB8AC3E}">
        <p14:creationId xmlns:p14="http://schemas.microsoft.com/office/powerpoint/2010/main" val="3512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en-US" dirty="0"/>
              <a:t>TYPES OF COLLABORATORS​                                                WHICH ONE DO YOU THINK YOU MIGHT BE?​</a:t>
            </a:r>
          </a:p>
        </p:txBody>
      </p:sp>
      <p:pic>
        <p:nvPicPr>
          <p:cNvPr id="4" name="Picture 2">
            <a:extLst>
              <a:ext uri="{FF2B5EF4-FFF2-40B4-BE49-F238E27FC236}">
                <a16:creationId xmlns:a16="http://schemas.microsoft.com/office/drawing/2014/main" id="{E902D0E2-C72A-56D9-E98A-78B25E5A51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6246" y="1722534"/>
            <a:ext cx="6159034" cy="50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3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US" dirty="0"/>
              <a:t>TYPES OF COLLABORATORS - PURPOSE DRIVEN USERS​</a:t>
            </a: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32" name="Text Placeholder 2">
            <a:extLst>
              <a:ext uri="{FF2B5EF4-FFF2-40B4-BE49-F238E27FC236}">
                <a16:creationId xmlns:a16="http://schemas.microsoft.com/office/drawing/2014/main" id="{3461EC6F-2A5D-7A38-E5E2-F5B0ABCD39E8}"/>
              </a:ext>
            </a:extLst>
          </p:cNvPr>
          <p:cNvSpPr txBox="1">
            <a:spLocks/>
          </p:cNvSpPr>
          <p:nvPr/>
        </p:nvSpPr>
        <p:spPr>
          <a:xfrm>
            <a:off x="795443" y="3853006"/>
            <a:ext cx="2324250"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rgbClr val="94C7B0"/>
                </a:solidFill>
              </a:rPr>
              <a:t>The Stealth Ninja</a:t>
            </a:r>
            <a:r>
              <a:rPr lang="en-US" b="1">
                <a:solidFill>
                  <a:srgbClr val="94C7B0"/>
                </a:solidFill>
              </a:rPr>
              <a:t>​</a:t>
            </a:r>
          </a:p>
          <a:p>
            <a:pPr fontAlgn="base"/>
            <a:endParaRPr lang="en-IE" b="1" dirty="0">
              <a:solidFill>
                <a:srgbClr val="94C7B0"/>
              </a:solidFill>
            </a:endParaRPr>
          </a:p>
        </p:txBody>
      </p:sp>
      <p:sp>
        <p:nvSpPr>
          <p:cNvPr id="33" name="Text Placeholder 2">
            <a:extLst>
              <a:ext uri="{FF2B5EF4-FFF2-40B4-BE49-F238E27FC236}">
                <a16:creationId xmlns:a16="http://schemas.microsoft.com/office/drawing/2014/main" id="{E566F868-DF98-7605-8E14-855D17E748C5}"/>
              </a:ext>
            </a:extLst>
          </p:cNvPr>
          <p:cNvSpPr txBox="1">
            <a:spLocks/>
          </p:cNvSpPr>
          <p:nvPr/>
        </p:nvSpPr>
        <p:spPr>
          <a:xfrm>
            <a:off x="844049" y="2162754"/>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The Executive</a:t>
            </a:r>
            <a:r>
              <a:rPr lang="en-US" b="1" dirty="0">
                <a:solidFill>
                  <a:srgbClr val="94C7B0"/>
                </a:solidFill>
              </a:rPr>
              <a:t>​</a:t>
            </a:r>
            <a:endParaRPr lang="en-US" b="1" i="0" dirty="0">
              <a:solidFill>
                <a:srgbClr val="94C7B0"/>
              </a:solidFill>
              <a:effectLst/>
            </a:endParaRPr>
          </a:p>
        </p:txBody>
      </p:sp>
      <p:sp>
        <p:nvSpPr>
          <p:cNvPr id="34" name="Text Placeholder 2">
            <a:extLst>
              <a:ext uri="{FF2B5EF4-FFF2-40B4-BE49-F238E27FC236}">
                <a16:creationId xmlns:a16="http://schemas.microsoft.com/office/drawing/2014/main" id="{A7A7B5E9-4C83-DBF2-D8B4-FA1ABD20069D}"/>
              </a:ext>
            </a:extLst>
          </p:cNvPr>
          <p:cNvSpPr txBox="1">
            <a:spLocks/>
          </p:cNvSpPr>
          <p:nvPr/>
        </p:nvSpPr>
        <p:spPr>
          <a:xfrm>
            <a:off x="844049" y="5237368"/>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The Taskmaster</a:t>
            </a:r>
            <a:r>
              <a:rPr lang="en-US" b="1" dirty="0">
                <a:solidFill>
                  <a:srgbClr val="94C7B0"/>
                </a:solidFill>
              </a:rPr>
              <a:t>​</a:t>
            </a:r>
            <a:endParaRPr lang="en-US" b="1" i="0" dirty="0">
              <a:solidFill>
                <a:srgbClr val="94C7B0"/>
              </a:solidFill>
              <a:effectLst/>
            </a:endParaRPr>
          </a:p>
        </p:txBody>
      </p:sp>
      <p:sp>
        <p:nvSpPr>
          <p:cNvPr id="35" name="Text Placeholder 2">
            <a:extLst>
              <a:ext uri="{FF2B5EF4-FFF2-40B4-BE49-F238E27FC236}">
                <a16:creationId xmlns:a16="http://schemas.microsoft.com/office/drawing/2014/main" id="{2A13FDE8-DD91-A84B-0DF9-478F28DD14DB}"/>
              </a:ext>
            </a:extLst>
          </p:cNvPr>
          <p:cNvSpPr txBox="1">
            <a:spLocks/>
          </p:cNvSpPr>
          <p:nvPr/>
        </p:nvSpPr>
        <p:spPr>
          <a:xfrm>
            <a:off x="4794151" y="1981082"/>
            <a:ext cx="613135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Decision maker that is driven by time, speed and efficiency.</a:t>
            </a:r>
            <a:endParaRPr lang="en-US" b="0" i="0" dirty="0">
              <a:solidFill>
                <a:srgbClr val="382B1B"/>
              </a:solidFill>
              <a:effectLst/>
            </a:endParaRPr>
          </a:p>
        </p:txBody>
      </p:sp>
      <p:sp>
        <p:nvSpPr>
          <p:cNvPr id="36" name="Text Placeholder 2">
            <a:extLst>
              <a:ext uri="{FF2B5EF4-FFF2-40B4-BE49-F238E27FC236}">
                <a16:creationId xmlns:a16="http://schemas.microsoft.com/office/drawing/2014/main" id="{B943A2F8-F5B5-3AE1-837F-6C2309737F24}"/>
              </a:ext>
            </a:extLst>
          </p:cNvPr>
          <p:cNvSpPr txBox="1">
            <a:spLocks/>
          </p:cNvSpPr>
          <p:nvPr/>
        </p:nvSpPr>
        <p:spPr>
          <a:xfrm>
            <a:off x="4794150" y="3466523"/>
            <a:ext cx="69984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Likes to lay low and oversee without too much involvement</a:t>
            </a:r>
            <a:r>
              <a:rPr lang="en-US" dirty="0">
                <a:solidFill>
                  <a:srgbClr val="382B1B"/>
                </a:solidFill>
              </a:rPr>
              <a:t>​.</a:t>
            </a:r>
            <a:endParaRPr lang="en-US" b="0" i="0" dirty="0">
              <a:solidFill>
                <a:srgbClr val="382B1B"/>
              </a:solidFill>
              <a:effectLst/>
            </a:endParaRPr>
          </a:p>
        </p:txBody>
      </p:sp>
      <p:sp>
        <p:nvSpPr>
          <p:cNvPr id="37" name="Text Placeholder 2">
            <a:extLst>
              <a:ext uri="{FF2B5EF4-FFF2-40B4-BE49-F238E27FC236}">
                <a16:creationId xmlns:a16="http://schemas.microsoft.com/office/drawing/2014/main" id="{C3B45423-A910-013E-89D1-6A1827570C5F}"/>
              </a:ext>
            </a:extLst>
          </p:cNvPr>
          <p:cNvSpPr txBox="1">
            <a:spLocks/>
          </p:cNvSpPr>
          <p:nvPr/>
        </p:nvSpPr>
        <p:spPr>
          <a:xfrm>
            <a:off x="4821668" y="4951964"/>
            <a:ext cx="679751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Loves being organised, is operational focused and keen to get things done, loves lists and action plans</a:t>
            </a:r>
            <a:r>
              <a:rPr lang="en-US" dirty="0">
                <a:solidFill>
                  <a:srgbClr val="382B1B"/>
                </a:solidFill>
              </a:rPr>
              <a:t>​.</a:t>
            </a:r>
            <a:endParaRPr lang="en-US" b="0" i="0" dirty="0">
              <a:solidFill>
                <a:srgbClr val="382B1B"/>
              </a:solidFill>
              <a:effectLst/>
            </a:endParaRPr>
          </a:p>
        </p:txBody>
      </p:sp>
      <p:pic>
        <p:nvPicPr>
          <p:cNvPr id="38" name="Picture 2">
            <a:extLst>
              <a:ext uri="{FF2B5EF4-FFF2-40B4-BE49-F238E27FC236}">
                <a16:creationId xmlns:a16="http://schemas.microsoft.com/office/drawing/2014/main" id="{D215D667-E56C-7F80-E852-AB79729111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2898" y="1433308"/>
            <a:ext cx="1343008" cy="14282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3453AC83-4FC5-342B-5E23-D2A50462A9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9797" y="3139928"/>
            <a:ext cx="1228602" cy="14636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853774ED-73FF-0D8F-E8AA-AFD1654AA3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5951" y="4899963"/>
            <a:ext cx="1425863" cy="160971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B24EF008-5C9D-697B-92D5-CAA6B9E66A96}"/>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734A65-121E-E571-69F3-2DA680CBE40F}"/>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4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IE" dirty="0"/>
              <a:t>TYPES OF COLLABORATORS - POWER USERS​</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2" name="Text Placeholder 2">
            <a:extLst>
              <a:ext uri="{FF2B5EF4-FFF2-40B4-BE49-F238E27FC236}">
                <a16:creationId xmlns:a16="http://schemas.microsoft.com/office/drawing/2014/main" id="{57802FCD-25A1-BDD6-8E26-FB9F405E0A26}"/>
              </a:ext>
            </a:extLst>
          </p:cNvPr>
          <p:cNvSpPr>
            <a:spLocks noGrp="1"/>
          </p:cNvSpPr>
          <p:nvPr>
            <p:ph type="body" sz="quarter" idx="14"/>
          </p:nvPr>
        </p:nvSpPr>
        <p:spPr>
          <a:xfrm>
            <a:off x="780987" y="3526640"/>
            <a:ext cx="2192048" cy="697353"/>
          </a:xfrm>
        </p:spPr>
        <p:txBody>
          <a:bodyPr/>
          <a:lstStyle/>
          <a:p>
            <a:pPr fontAlgn="base"/>
            <a:r>
              <a:rPr lang="en-IE" b="1" dirty="0">
                <a:solidFill>
                  <a:srgbClr val="94C7B0"/>
                </a:solidFill>
              </a:rPr>
              <a:t>The Expert​</a:t>
            </a:r>
            <a:endParaRPr lang="en-IE" b="1" i="0" dirty="0">
              <a:solidFill>
                <a:srgbClr val="94C7B0"/>
              </a:solidFill>
              <a:effectLst/>
            </a:endParaRPr>
          </a:p>
        </p:txBody>
      </p:sp>
      <p:pic>
        <p:nvPicPr>
          <p:cNvPr id="3" name="Picture 7">
            <a:extLst>
              <a:ext uri="{FF2B5EF4-FFF2-40B4-BE49-F238E27FC236}">
                <a16:creationId xmlns:a16="http://schemas.microsoft.com/office/drawing/2014/main" id="{6F1FFD75-28E1-4A82-5B1D-395EE1FD9C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3035" y="1546316"/>
            <a:ext cx="1273366" cy="1243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5C26BA83-A914-102F-723D-9F849BBD76EB}"/>
              </a:ext>
            </a:extLst>
          </p:cNvPr>
          <p:cNvSpPr txBox="1">
            <a:spLocks/>
          </p:cNvSpPr>
          <p:nvPr/>
        </p:nvSpPr>
        <p:spPr>
          <a:xfrm>
            <a:off x="780987" y="198933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The Ring Leader​</a:t>
            </a:r>
          </a:p>
        </p:txBody>
      </p:sp>
      <p:pic>
        <p:nvPicPr>
          <p:cNvPr id="5" name="Picture 11">
            <a:extLst>
              <a:ext uri="{FF2B5EF4-FFF2-40B4-BE49-F238E27FC236}">
                <a16:creationId xmlns:a16="http://schemas.microsoft.com/office/drawing/2014/main" id="{9517DD29-61D9-5D7D-B7EA-D4E8B27AB2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3035" y="3017302"/>
            <a:ext cx="1407912" cy="1474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69FB357A-9F77-5747-EC9A-A4942EC81DF4}"/>
              </a:ext>
            </a:extLst>
          </p:cNvPr>
          <p:cNvSpPr txBox="1">
            <a:spLocks/>
          </p:cNvSpPr>
          <p:nvPr/>
        </p:nvSpPr>
        <p:spPr>
          <a:xfrm>
            <a:off x="780987" y="496066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The Socialite</a:t>
            </a:r>
          </a:p>
        </p:txBody>
      </p:sp>
      <p:pic>
        <p:nvPicPr>
          <p:cNvPr id="7" name="Picture 15">
            <a:extLst>
              <a:ext uri="{FF2B5EF4-FFF2-40B4-BE49-F238E27FC236}">
                <a16:creationId xmlns:a16="http://schemas.microsoft.com/office/drawing/2014/main" id="{39E98146-DEB4-FED2-52F1-94C83CC025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5227" y="4719362"/>
            <a:ext cx="1245720" cy="1322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F5E1028-6461-F388-241C-0B4644FAFC38}"/>
              </a:ext>
            </a:extLst>
          </p:cNvPr>
          <p:cNvSpPr txBox="1">
            <a:spLocks/>
          </p:cNvSpPr>
          <p:nvPr/>
        </p:nvSpPr>
        <p:spPr>
          <a:xfrm>
            <a:off x="4731090" y="1807661"/>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The Big ideas person, discussion starter and collaboration initiator, lots of creative energy.​</a:t>
            </a:r>
          </a:p>
        </p:txBody>
      </p:sp>
      <p:sp>
        <p:nvSpPr>
          <p:cNvPr id="9" name="Text Placeholder 2">
            <a:extLst>
              <a:ext uri="{FF2B5EF4-FFF2-40B4-BE49-F238E27FC236}">
                <a16:creationId xmlns:a16="http://schemas.microsoft.com/office/drawing/2014/main" id="{2C9B1256-A1E1-EE23-5226-C644895E71DC}"/>
              </a:ext>
            </a:extLst>
          </p:cNvPr>
          <p:cNvSpPr txBox="1">
            <a:spLocks/>
          </p:cNvSpPr>
          <p:nvPr/>
        </p:nvSpPr>
        <p:spPr>
          <a:xfrm>
            <a:off x="4731089" y="3293102"/>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Borderline geek, loves trying and mastering, new and innovative ways of working.</a:t>
            </a:r>
          </a:p>
        </p:txBody>
      </p:sp>
      <p:sp>
        <p:nvSpPr>
          <p:cNvPr id="10" name="Text Placeholder 2">
            <a:extLst>
              <a:ext uri="{FF2B5EF4-FFF2-40B4-BE49-F238E27FC236}">
                <a16:creationId xmlns:a16="http://schemas.microsoft.com/office/drawing/2014/main" id="{623A6125-2532-7A0C-897D-3149B71C6D17}"/>
              </a:ext>
            </a:extLst>
          </p:cNvPr>
          <p:cNvSpPr txBox="1">
            <a:spLocks/>
          </p:cNvSpPr>
          <p:nvPr/>
        </p:nvSpPr>
        <p:spPr>
          <a:xfrm>
            <a:off x="4758606" y="4778543"/>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Natural storyteller  and connector, great communication skills and is used to social conversations on Facebook, Twitter etc.</a:t>
            </a:r>
          </a:p>
        </p:txBody>
      </p:sp>
      <p:cxnSp>
        <p:nvCxnSpPr>
          <p:cNvPr id="11" name="Straight Connector 10">
            <a:extLst>
              <a:ext uri="{FF2B5EF4-FFF2-40B4-BE49-F238E27FC236}">
                <a16:creationId xmlns:a16="http://schemas.microsoft.com/office/drawing/2014/main" id="{04015399-A8E9-89D4-EEBB-E2AB0D4355E1}"/>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337399-7801-2ABB-A7D3-8C2D0C5B064D}"/>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7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8449" y="1838064"/>
            <a:ext cx="11351463" cy="3762613"/>
          </a:xfrm>
        </p:spPr>
        <p:txBody>
          <a:bodyPr/>
          <a:lstStyle/>
          <a:p>
            <a:pPr marL="457200" indent="-457200">
              <a:buAutoNum type="arabicPeriod"/>
            </a:pPr>
            <a:r>
              <a:rPr lang="en-GB" sz="2200" noProof="0" dirty="0">
                <a:solidFill>
                  <a:srgbClr val="382B1B"/>
                </a:solidFill>
              </a:rPr>
              <a:t>Understand what collaboration means and why it matters for migrant women working in food.</a:t>
            </a:r>
          </a:p>
          <a:p>
            <a:pPr marL="457200" indent="-457200">
              <a:buAutoNum type="arabicPeriod"/>
            </a:pPr>
            <a:r>
              <a:rPr lang="en-GB" sz="2200" noProof="0" dirty="0">
                <a:solidFill>
                  <a:srgbClr val="382B1B"/>
                </a:solidFill>
              </a:rPr>
              <a:t>Recognise the benefits of collaboration in building a stronger, more resilient food business.</a:t>
            </a:r>
          </a:p>
          <a:p>
            <a:pPr marL="457200" indent="-457200">
              <a:buAutoNum type="arabicPeriod"/>
            </a:pPr>
            <a:r>
              <a:rPr lang="en-GB" sz="2200" noProof="0" dirty="0">
                <a:solidFill>
                  <a:srgbClr val="382B1B"/>
                </a:solidFill>
              </a:rPr>
              <a:t>You will learn the key characteristics of a strong collaborator and reflect on your own strengths.</a:t>
            </a:r>
          </a:p>
          <a:p>
            <a:pPr marL="457200" indent="-457200">
              <a:buAutoNum type="arabicPeriod"/>
            </a:pPr>
            <a:r>
              <a:rPr lang="en-GB" sz="2200" noProof="0" dirty="0">
                <a:solidFill>
                  <a:srgbClr val="382B1B"/>
                </a:solidFill>
              </a:rPr>
              <a:t>Practice using a simple 6-step process for starting and managing successful collaborations.</a:t>
            </a:r>
          </a:p>
          <a:p>
            <a:pPr marL="457200" indent="-457200">
              <a:buAutoNum type="arabicPeriod"/>
            </a:pPr>
            <a:r>
              <a:rPr lang="en-GB" sz="2200" dirty="0"/>
              <a:t>L</a:t>
            </a:r>
            <a:r>
              <a:rPr lang="en-GB" sz="2200" noProof="0" dirty="0">
                <a:solidFill>
                  <a:srgbClr val="382B1B"/>
                </a:solidFill>
              </a:rPr>
              <a:t>earn how to identify and map potential collaborators in your network or community.</a:t>
            </a:r>
          </a:p>
          <a:p>
            <a:pPr marL="457200" indent="-457200">
              <a:buAutoNum type="arabicPeriod"/>
            </a:pPr>
            <a:r>
              <a:rPr lang="en-GB" sz="2200" noProof="0" dirty="0">
                <a:solidFill>
                  <a:srgbClr val="382B1B"/>
                </a:solidFill>
              </a:rPr>
              <a:t>Understand the difference between networking and collaboration and when to use each.</a:t>
            </a:r>
          </a:p>
          <a:p>
            <a:pPr marL="457200" indent="-457200">
              <a:buAutoNum type="arabicPeriod"/>
            </a:pPr>
            <a:r>
              <a:rPr lang="en-GB" sz="2200" noProof="0" dirty="0">
                <a:solidFill>
                  <a:srgbClr val="382B1B"/>
                </a:solidFill>
              </a:rPr>
              <a:t>Explore where to find collaborators, including local events, online platforms, and European networks.</a:t>
            </a:r>
          </a:p>
        </p:txBody>
      </p:sp>
      <p:sp>
        <p:nvSpPr>
          <p:cNvPr id="5" name="TextBox 4">
            <a:extLst>
              <a:ext uri="{FF2B5EF4-FFF2-40B4-BE49-F238E27FC236}">
                <a16:creationId xmlns:a16="http://schemas.microsoft.com/office/drawing/2014/main" id="{0FEFA252-3FAF-1C8E-B6D4-33DF8AC72F16}"/>
              </a:ext>
            </a:extLst>
          </p:cNvPr>
          <p:cNvSpPr txBox="1"/>
          <p:nvPr/>
        </p:nvSpPr>
        <p:spPr>
          <a:xfrm>
            <a:off x="133912" y="192503"/>
            <a:ext cx="12192000" cy="1015663"/>
          </a:xfrm>
          <a:prstGeom prst="rect">
            <a:avLst/>
          </a:prstGeom>
          <a:noFill/>
        </p:spPr>
        <p:txBody>
          <a:bodyPr wrap="square">
            <a:spAutoFit/>
          </a:bodyPr>
          <a:lstStyle/>
          <a:p>
            <a:pPr>
              <a:buNone/>
            </a:pPr>
            <a:r>
              <a:rPr lang="en-GB" sz="2800" b="1" dirty="0"/>
              <a:t>Learning Objectives – Step 7 The Power of Collaborations + Networks </a:t>
            </a:r>
          </a:p>
          <a:p>
            <a:pPr>
              <a:buNone/>
            </a:pPr>
            <a:r>
              <a:rPr lang="en-GB" sz="3200" dirty="0"/>
              <a:t>By the end of Step 7, you will be able to:</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IE" dirty="0"/>
              <a:t>TYPES OF COLLABORATORS - RELUCTANT USERS</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12" name="Text Placeholder 2">
            <a:extLst>
              <a:ext uri="{FF2B5EF4-FFF2-40B4-BE49-F238E27FC236}">
                <a16:creationId xmlns:a16="http://schemas.microsoft.com/office/drawing/2014/main" id="{81B2A1E9-05AE-78E2-1098-28F7A0C10786}"/>
              </a:ext>
            </a:extLst>
          </p:cNvPr>
          <p:cNvSpPr txBox="1">
            <a:spLocks/>
          </p:cNvSpPr>
          <p:nvPr/>
        </p:nvSpPr>
        <p:spPr>
          <a:xfrm>
            <a:off x="733691" y="3782602"/>
            <a:ext cx="2192048"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rgbClr val="94C7B0"/>
                </a:solidFill>
              </a:rPr>
              <a:t>The Dinosaur</a:t>
            </a:r>
            <a:endParaRPr lang="en-IE" b="1" dirty="0">
              <a:solidFill>
                <a:srgbClr val="94C7B0"/>
              </a:solidFill>
            </a:endParaRPr>
          </a:p>
        </p:txBody>
      </p:sp>
      <p:sp>
        <p:nvSpPr>
          <p:cNvPr id="13" name="Text Placeholder 2">
            <a:extLst>
              <a:ext uri="{FF2B5EF4-FFF2-40B4-BE49-F238E27FC236}">
                <a16:creationId xmlns:a16="http://schemas.microsoft.com/office/drawing/2014/main" id="{2D78422C-6731-3190-94E4-614076520918}"/>
              </a:ext>
            </a:extLst>
          </p:cNvPr>
          <p:cNvSpPr txBox="1">
            <a:spLocks/>
          </p:cNvSpPr>
          <p:nvPr/>
        </p:nvSpPr>
        <p:spPr>
          <a:xfrm>
            <a:off x="733691" y="214698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The </a:t>
            </a:r>
            <a:r>
              <a:rPr lang="en-IE" b="1" dirty="0" err="1">
                <a:solidFill>
                  <a:srgbClr val="94C7B0"/>
                </a:solidFill>
              </a:rPr>
              <a:t>Siloist</a:t>
            </a:r>
            <a:r>
              <a:rPr lang="en-IE" b="1" dirty="0">
                <a:solidFill>
                  <a:srgbClr val="94C7B0"/>
                </a:solidFill>
              </a:rPr>
              <a:t>​</a:t>
            </a:r>
            <a:endParaRPr lang="en-IE" b="1" i="0" dirty="0">
              <a:solidFill>
                <a:srgbClr val="94C7B0"/>
              </a:solidFill>
              <a:effectLst/>
            </a:endParaRPr>
          </a:p>
        </p:txBody>
      </p:sp>
      <p:sp>
        <p:nvSpPr>
          <p:cNvPr id="14" name="Text Placeholder 2">
            <a:extLst>
              <a:ext uri="{FF2B5EF4-FFF2-40B4-BE49-F238E27FC236}">
                <a16:creationId xmlns:a16="http://schemas.microsoft.com/office/drawing/2014/main" id="{4FEE5392-D52B-3310-6ECA-6B414FE824C6}"/>
              </a:ext>
            </a:extLst>
          </p:cNvPr>
          <p:cNvSpPr txBox="1">
            <a:spLocks/>
          </p:cNvSpPr>
          <p:nvPr/>
        </p:nvSpPr>
        <p:spPr>
          <a:xfrm>
            <a:off x="733691" y="522160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The </a:t>
            </a:r>
            <a:r>
              <a:rPr lang="en-IE" b="1" dirty="0" err="1">
                <a:solidFill>
                  <a:srgbClr val="94C7B0"/>
                </a:solidFill>
              </a:rPr>
              <a:t>Skeptic</a:t>
            </a:r>
            <a:r>
              <a:rPr lang="en-IE" b="1" dirty="0">
                <a:solidFill>
                  <a:srgbClr val="94C7B0"/>
                </a:solidFill>
              </a:rPr>
              <a:t>​</a:t>
            </a:r>
            <a:endParaRPr lang="en-IE" b="1" i="0" dirty="0">
              <a:solidFill>
                <a:srgbClr val="94C7B0"/>
              </a:solidFill>
              <a:effectLst/>
            </a:endParaRPr>
          </a:p>
        </p:txBody>
      </p:sp>
      <p:sp>
        <p:nvSpPr>
          <p:cNvPr id="15" name="Text Placeholder 2">
            <a:extLst>
              <a:ext uri="{FF2B5EF4-FFF2-40B4-BE49-F238E27FC236}">
                <a16:creationId xmlns:a16="http://schemas.microsoft.com/office/drawing/2014/main" id="{0FEF6AD2-4200-B21A-DFC1-03E84C84F118}"/>
              </a:ext>
            </a:extLst>
          </p:cNvPr>
          <p:cNvSpPr txBox="1">
            <a:spLocks/>
          </p:cNvSpPr>
          <p:nvPr/>
        </p:nvSpPr>
        <p:spPr>
          <a:xfrm>
            <a:off x="4683793" y="1965317"/>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Enjoys working alone, often reluctant to</a:t>
            </a:r>
            <a:r>
              <a:rPr lang="en-US" dirty="0">
                <a:solidFill>
                  <a:srgbClr val="382B1B"/>
                </a:solidFill>
              </a:rPr>
              <a:t>​ </a:t>
            </a:r>
            <a:r>
              <a:rPr lang="en-IE" dirty="0">
                <a:solidFill>
                  <a:srgbClr val="382B1B"/>
                </a:solidFill>
              </a:rPr>
              <a:t>share work in progress, likes to hoard</a:t>
            </a:r>
            <a:r>
              <a:rPr lang="en-US" dirty="0">
                <a:solidFill>
                  <a:srgbClr val="382B1B"/>
                </a:solidFill>
              </a:rPr>
              <a:t> </a:t>
            </a:r>
            <a:r>
              <a:rPr lang="en-IE" dirty="0">
                <a:solidFill>
                  <a:srgbClr val="382B1B"/>
                </a:solidFill>
              </a:rPr>
              <a:t>information.</a:t>
            </a:r>
            <a:endParaRPr lang="en-US" b="0" i="0" dirty="0">
              <a:solidFill>
                <a:srgbClr val="382B1B"/>
              </a:solidFill>
              <a:effectLst/>
            </a:endParaRPr>
          </a:p>
        </p:txBody>
      </p:sp>
      <p:sp>
        <p:nvSpPr>
          <p:cNvPr id="16" name="Text Placeholder 2">
            <a:extLst>
              <a:ext uri="{FF2B5EF4-FFF2-40B4-BE49-F238E27FC236}">
                <a16:creationId xmlns:a16="http://schemas.microsoft.com/office/drawing/2014/main" id="{DC9D1EE6-C054-4F00-DD56-DC805AFEABDF}"/>
              </a:ext>
            </a:extLst>
          </p:cNvPr>
          <p:cNvSpPr txBox="1">
            <a:spLocks/>
          </p:cNvSpPr>
          <p:nvPr/>
        </p:nvSpPr>
        <p:spPr>
          <a:xfrm>
            <a:off x="4683792" y="3655710"/>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Creature of habit, not keen on trying</a:t>
            </a:r>
            <a:r>
              <a:rPr lang="en-US" dirty="0">
                <a:solidFill>
                  <a:srgbClr val="382B1B"/>
                </a:solidFill>
              </a:rPr>
              <a:t>​ </a:t>
            </a:r>
            <a:r>
              <a:rPr lang="en-IE" dirty="0">
                <a:solidFill>
                  <a:srgbClr val="382B1B"/>
                </a:solidFill>
              </a:rPr>
              <a:t>new things, takes encourage to embrace</a:t>
            </a:r>
            <a:r>
              <a:rPr lang="en-US" dirty="0">
                <a:solidFill>
                  <a:srgbClr val="382B1B"/>
                </a:solidFill>
              </a:rPr>
              <a:t>​ </a:t>
            </a:r>
            <a:r>
              <a:rPr lang="en-IE" dirty="0">
                <a:solidFill>
                  <a:srgbClr val="382B1B"/>
                </a:solidFill>
              </a:rPr>
              <a:t>new tools.</a:t>
            </a:r>
            <a:endParaRPr lang="en-US" b="0" i="0" dirty="0">
              <a:solidFill>
                <a:srgbClr val="382B1B"/>
              </a:solidFill>
              <a:effectLst/>
            </a:endParaRPr>
          </a:p>
        </p:txBody>
      </p:sp>
      <p:sp>
        <p:nvSpPr>
          <p:cNvPr id="17" name="Text Placeholder 2">
            <a:extLst>
              <a:ext uri="{FF2B5EF4-FFF2-40B4-BE49-F238E27FC236}">
                <a16:creationId xmlns:a16="http://schemas.microsoft.com/office/drawing/2014/main" id="{78EC115D-EABF-A223-5C87-C50BC006BEF2}"/>
              </a:ext>
            </a:extLst>
          </p:cNvPr>
          <p:cNvSpPr txBox="1">
            <a:spLocks/>
          </p:cNvSpPr>
          <p:nvPr/>
        </p:nvSpPr>
        <p:spPr>
          <a:xfrm>
            <a:off x="4711309" y="5141151"/>
            <a:ext cx="668715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Can be very vocal opponents to </a:t>
            </a:r>
            <a:r>
              <a:rPr lang="en-IE" dirty="0" err="1">
                <a:solidFill>
                  <a:srgbClr val="382B1B"/>
                </a:solidFill>
              </a:rPr>
              <a:t>collaboration,often</a:t>
            </a:r>
            <a:r>
              <a:rPr lang="en-IE" dirty="0">
                <a:solidFill>
                  <a:srgbClr val="382B1B"/>
                </a:solidFill>
              </a:rPr>
              <a:t> focus on the WIIFM (what’s in it for me?) mentality.</a:t>
            </a:r>
          </a:p>
        </p:txBody>
      </p:sp>
      <p:pic>
        <p:nvPicPr>
          <p:cNvPr id="18" name="Picture 2">
            <a:extLst>
              <a:ext uri="{FF2B5EF4-FFF2-40B4-BE49-F238E27FC236}">
                <a16:creationId xmlns:a16="http://schemas.microsoft.com/office/drawing/2014/main" id="{A3AF4780-1F4A-4816-729A-321E2046A4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7753" y="1617082"/>
            <a:ext cx="1061564" cy="1228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FEBB193-530F-5B47-AA68-950A7184D2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5739" y="3224936"/>
            <a:ext cx="1245720" cy="12942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506BEFF1-E9D1-2A58-43B1-7EFC7AFEE8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4643" y="4801372"/>
            <a:ext cx="1407911" cy="133853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A60AA507-4ABD-FBA3-401C-C2ABD4F78E2C}"/>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D028F0-452F-B41F-A040-221112BE4F1C}"/>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1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6 STEPS TO COLLABORATE SUCCESSFULLY </a:t>
            </a:r>
            <a:r>
              <a:rPr lang="en-US" dirty="0"/>
              <a: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en-GB" b="1" dirty="0">
                <a:solidFill>
                  <a:schemeClr val="bg1"/>
                </a:solidFill>
              </a:rPr>
              <a:t>1.  Choose the right collaborators</a:t>
            </a:r>
          </a:p>
          <a:p>
            <a:pPr>
              <a:buClr>
                <a:srgbClr val="B6D1E1"/>
              </a:buClr>
            </a:pPr>
            <a:endParaRPr lang="en-GB" b="1" dirty="0"/>
          </a:p>
          <a:p>
            <a:pPr>
              <a:buClr>
                <a:srgbClr val="B6D1E1"/>
              </a:buClr>
            </a:pPr>
            <a:r>
              <a:rPr lang="en-GB" sz="2400" dirty="0"/>
              <a:t>Work with people who bring different strengths to the table—skills, ideas, or access you don’t already have. </a:t>
            </a:r>
          </a:p>
          <a:p>
            <a:pPr>
              <a:buClr>
                <a:srgbClr val="B6D1E1"/>
              </a:buClr>
            </a:pPr>
            <a:endParaRPr lang="en-GB" sz="2400" dirty="0"/>
          </a:p>
          <a:p>
            <a:pPr>
              <a:buClr>
                <a:srgbClr val="B6D1E1"/>
              </a:buClr>
            </a:pPr>
            <a:r>
              <a:rPr lang="en-GB" sz="2400" dirty="0"/>
              <a:t>In food, that might be someone with packaging experience, event contacts, or kitchen access.</a:t>
            </a:r>
            <a:endParaRPr lang="en-US" sz="2400" dirty="0"/>
          </a:p>
        </p:txBody>
      </p:sp>
      <p:sp>
        <p:nvSpPr>
          <p:cNvPr id="7" name="Text Placeholder 2">
            <a:extLst>
              <a:ext uri="{FF2B5EF4-FFF2-40B4-BE49-F238E27FC236}">
                <a16:creationId xmlns:a16="http://schemas.microsoft.com/office/drawing/2014/main" id="{222DB568-D826-6F30-AE00-58CE1B369C5D}"/>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2. Be clear about roles</a:t>
            </a:r>
          </a:p>
          <a:p>
            <a:pPr>
              <a:buClr>
                <a:srgbClr val="B6D1E1"/>
              </a:buClr>
            </a:pPr>
            <a:endParaRPr lang="en-GB" dirty="0"/>
          </a:p>
          <a:p>
            <a:pPr>
              <a:buClr>
                <a:srgbClr val="B6D1E1"/>
              </a:buClr>
            </a:pPr>
            <a:r>
              <a:rPr lang="en-GB" dirty="0"/>
              <a:t>Before you start, agree on who does what, who’s cooking, who’s handling sales, who’s posting on social media. </a:t>
            </a:r>
          </a:p>
          <a:p>
            <a:pPr>
              <a:buClr>
                <a:srgbClr val="B6D1E1"/>
              </a:buClr>
            </a:pPr>
            <a:endParaRPr lang="en-GB" dirty="0"/>
          </a:p>
          <a:p>
            <a:pPr>
              <a:buClr>
                <a:srgbClr val="B6D1E1"/>
              </a:buClr>
            </a:pPr>
            <a:r>
              <a:rPr lang="en-GB" dirty="0"/>
              <a:t>Clarity avoids confusion, tension, or disappointment later on.</a:t>
            </a:r>
            <a:endParaRPr lang="en-US" dirty="0"/>
          </a:p>
        </p:txBody>
      </p:sp>
      <p:sp>
        <p:nvSpPr>
          <p:cNvPr id="8" name="Text Placeholder 2">
            <a:extLst>
              <a:ext uri="{FF2B5EF4-FFF2-40B4-BE49-F238E27FC236}">
                <a16:creationId xmlns:a16="http://schemas.microsoft.com/office/drawing/2014/main" id="{805803C3-9814-9B1C-F975-792FABA734BD}"/>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3.  Plan how you’ll communicate</a:t>
            </a:r>
          </a:p>
          <a:p>
            <a:pPr>
              <a:buClr>
                <a:srgbClr val="B6D1E1"/>
              </a:buClr>
            </a:pPr>
            <a:endParaRPr lang="en-GB" dirty="0"/>
          </a:p>
          <a:p>
            <a:pPr>
              <a:buClr>
                <a:srgbClr val="B6D1E1"/>
              </a:buClr>
            </a:pPr>
            <a:r>
              <a:rPr lang="en-GB" dirty="0"/>
              <a:t>Good communication keeps things moving and avoids assumptions.</a:t>
            </a:r>
            <a:endParaRPr lang="en-US" dirty="0"/>
          </a:p>
          <a:p>
            <a:pPr>
              <a:buClr>
                <a:srgbClr val="B6D1E1"/>
              </a:buClr>
            </a:pPr>
            <a:endParaRPr lang="en-GB" dirty="0"/>
          </a:p>
          <a:p>
            <a:pPr>
              <a:buClr>
                <a:srgbClr val="B6D1E1"/>
              </a:buClr>
            </a:pPr>
            <a:r>
              <a:rPr lang="en-GB" dirty="0"/>
              <a:t>Decide how and when you’ll talk—WhatsApp, voice notes, meetings?</a:t>
            </a:r>
          </a:p>
          <a:p>
            <a:pPr>
              <a:buClr>
                <a:srgbClr val="B6D1E1"/>
              </a:buClr>
            </a:pPr>
            <a:endParaRPr lang="en-GB" dirty="0"/>
          </a:p>
        </p:txBody>
      </p:sp>
    </p:spTree>
    <p:extLst>
      <p:ext uri="{BB962C8B-B14F-4D97-AF65-F5344CB8AC3E}">
        <p14:creationId xmlns:p14="http://schemas.microsoft.com/office/powerpoint/2010/main" val="395348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0331-D43B-E3C8-7E91-23E6F27374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1ABD3B-932D-8AE2-5387-5D1310807BD9}"/>
              </a:ext>
            </a:extLst>
          </p:cNvPr>
          <p:cNvSpPr>
            <a:spLocks noGrp="1"/>
          </p:cNvSpPr>
          <p:nvPr>
            <p:ph type="body" sz="quarter" idx="27"/>
          </p:nvPr>
        </p:nvSpPr>
        <p:spPr/>
        <p:txBody>
          <a:bodyPr/>
          <a:lstStyle/>
          <a:p>
            <a:r>
              <a:rPr lang="en-IE" dirty="0"/>
              <a:t>6 STEPS TO COLLABORATE SUCCESSFULLY </a:t>
            </a:r>
            <a:r>
              <a:rPr lang="en-US" dirty="0"/>
              <a:t>​</a:t>
            </a:r>
          </a:p>
        </p:txBody>
      </p:sp>
      <p:sp>
        <p:nvSpPr>
          <p:cNvPr id="3" name="Text Placeholder 2">
            <a:extLst>
              <a:ext uri="{FF2B5EF4-FFF2-40B4-BE49-F238E27FC236}">
                <a16:creationId xmlns:a16="http://schemas.microsoft.com/office/drawing/2014/main" id="{9CEFAB2C-BA68-8E17-0D4A-E698030A32B8}"/>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en-GB" b="1" dirty="0">
                <a:solidFill>
                  <a:schemeClr val="bg1"/>
                </a:solidFill>
              </a:rPr>
              <a:t>4.  Be open and respectful</a:t>
            </a:r>
          </a:p>
          <a:p>
            <a:pPr>
              <a:buClr>
                <a:srgbClr val="B6D1E1"/>
              </a:buClr>
            </a:pPr>
            <a:endParaRPr lang="en-GB" b="1" dirty="0"/>
          </a:p>
          <a:p>
            <a:pPr>
              <a:buClr>
                <a:srgbClr val="B6D1E1"/>
              </a:buClr>
            </a:pPr>
            <a:r>
              <a:rPr lang="en-GB" dirty="0"/>
              <a:t>Create a space where everyone feels safe to share ideas, even if they’re not perfect.</a:t>
            </a:r>
          </a:p>
          <a:p>
            <a:pPr>
              <a:buClr>
                <a:srgbClr val="B6D1E1"/>
              </a:buClr>
            </a:pPr>
            <a:endParaRPr lang="en-GB" dirty="0"/>
          </a:p>
          <a:p>
            <a:pPr>
              <a:buClr>
                <a:srgbClr val="B6D1E1"/>
              </a:buClr>
            </a:pPr>
            <a:r>
              <a:rPr lang="en-GB" dirty="0"/>
              <a:t>Listening well builds trust and leads to better solutions.</a:t>
            </a:r>
          </a:p>
        </p:txBody>
      </p:sp>
      <p:sp>
        <p:nvSpPr>
          <p:cNvPr id="7" name="Text Placeholder 2">
            <a:extLst>
              <a:ext uri="{FF2B5EF4-FFF2-40B4-BE49-F238E27FC236}">
                <a16:creationId xmlns:a16="http://schemas.microsoft.com/office/drawing/2014/main" id="{A108F30D-28FF-95B8-52B4-9CA1D1D806DE}"/>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5.  Write things down</a:t>
            </a:r>
          </a:p>
          <a:p>
            <a:pPr>
              <a:buClr>
                <a:srgbClr val="B6D1E1"/>
              </a:buClr>
            </a:pPr>
            <a:endParaRPr lang="en-GB" dirty="0"/>
          </a:p>
          <a:p>
            <a:pPr>
              <a:buClr>
                <a:srgbClr val="B6D1E1"/>
              </a:buClr>
            </a:pPr>
            <a:r>
              <a:rPr lang="en-GB" dirty="0"/>
              <a:t>Keep track of decisions: pricing, task lists, stall bookings, orders. </a:t>
            </a:r>
          </a:p>
          <a:p>
            <a:pPr>
              <a:buClr>
                <a:srgbClr val="B6D1E1"/>
              </a:buClr>
            </a:pPr>
            <a:endParaRPr lang="en-GB" dirty="0"/>
          </a:p>
          <a:p>
            <a:pPr>
              <a:buClr>
                <a:srgbClr val="B6D1E1"/>
              </a:buClr>
            </a:pPr>
            <a:r>
              <a:rPr lang="en-GB" dirty="0"/>
              <a:t>A shared notebook, whiteboard photo, or digital note can save time and prevent misunderstandings.</a:t>
            </a:r>
          </a:p>
        </p:txBody>
      </p:sp>
      <p:sp>
        <p:nvSpPr>
          <p:cNvPr id="8" name="Text Placeholder 2">
            <a:extLst>
              <a:ext uri="{FF2B5EF4-FFF2-40B4-BE49-F238E27FC236}">
                <a16:creationId xmlns:a16="http://schemas.microsoft.com/office/drawing/2014/main" id="{F2D59C20-0B55-8BC8-BE62-F9C2C3335D1A}"/>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6. Check in regularly</a:t>
            </a:r>
          </a:p>
          <a:p>
            <a:pPr>
              <a:buClr>
                <a:srgbClr val="B6D1E1"/>
              </a:buClr>
            </a:pPr>
            <a:endParaRPr lang="en-GB" dirty="0"/>
          </a:p>
          <a:p>
            <a:pPr>
              <a:buClr>
                <a:srgbClr val="B6D1E1"/>
              </a:buClr>
            </a:pPr>
            <a:r>
              <a:rPr lang="en-GB" dirty="0"/>
              <a:t>Don’t wait for problems to grow. </a:t>
            </a:r>
          </a:p>
          <a:p>
            <a:pPr>
              <a:buClr>
                <a:srgbClr val="B6D1E1"/>
              </a:buClr>
            </a:pPr>
            <a:endParaRPr lang="en-GB" dirty="0"/>
          </a:p>
          <a:p>
            <a:pPr>
              <a:buClr>
                <a:srgbClr val="B6D1E1"/>
              </a:buClr>
            </a:pPr>
            <a:r>
              <a:rPr lang="en-GB" dirty="0"/>
              <a:t>Agree to meet or message regularly to review progress, fix issues early, and celebrate wins together.</a:t>
            </a:r>
          </a:p>
        </p:txBody>
      </p:sp>
    </p:spTree>
    <p:extLst>
      <p:ext uri="{BB962C8B-B14F-4D97-AF65-F5344CB8AC3E}">
        <p14:creationId xmlns:p14="http://schemas.microsoft.com/office/powerpoint/2010/main" val="276616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053086"/>
            <a:ext cx="5533260" cy="3312543"/>
          </a:xfrm>
        </p:spPr>
        <p:txBody>
          <a:bodyPr>
            <a:normAutofit/>
          </a:bodyPr>
          <a:lstStyle/>
          <a:p>
            <a:r>
              <a:rPr lang="en-US" dirty="0"/>
              <a:t>FINDING PEOPLE TO COLLABORATE WITH </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pic>
        <p:nvPicPr>
          <p:cNvPr id="6" name="Picture 5" descr="Icon&#10;&#10;Description automatically generated with medium confidence">
            <a:extLst>
              <a:ext uri="{FF2B5EF4-FFF2-40B4-BE49-F238E27FC236}">
                <a16:creationId xmlns:a16="http://schemas.microsoft.com/office/drawing/2014/main" id="{5C5C82BA-73E3-9553-ECEE-655D99C0F179}"/>
              </a:ext>
            </a:extLst>
          </p:cNvPr>
          <p:cNvPicPr>
            <a:picLocks noChangeAspect="1"/>
          </p:cNvPicPr>
          <p:nvPr/>
        </p:nvPicPr>
        <p:blipFill>
          <a:blip r:embed="rId2"/>
          <a:stretch>
            <a:fillRect/>
          </a:stretch>
        </p:blipFill>
        <p:spPr>
          <a:xfrm>
            <a:off x="620498" y="4006844"/>
            <a:ext cx="3883283" cy="1839182"/>
          </a:xfrm>
          <a:prstGeom prst="rect">
            <a:avLst/>
          </a:prstGeom>
        </p:spPr>
      </p:pic>
    </p:spTree>
    <p:extLst>
      <p:ext uri="{BB962C8B-B14F-4D97-AF65-F5344CB8AC3E}">
        <p14:creationId xmlns:p14="http://schemas.microsoft.com/office/powerpoint/2010/main" val="2920838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FINDING PEOPLE TO COLLABORATE WITH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41027" y="1441723"/>
            <a:ext cx="11390075" cy="2776859"/>
          </a:xfrm>
        </p:spPr>
        <p:txBody>
          <a:bodyPr/>
          <a:lstStyle/>
          <a:p>
            <a:r>
              <a:rPr lang="en-US" sz="2800" b="1" dirty="0"/>
              <a:t>FRIENDS FIRST</a:t>
            </a:r>
          </a:p>
          <a:p>
            <a:endParaRPr lang="en-US" dirty="0"/>
          </a:p>
          <a:p>
            <a:pPr>
              <a:buClr>
                <a:srgbClr val="B6D1E1"/>
              </a:buClr>
            </a:pPr>
            <a:r>
              <a:rPr lang="en-US" dirty="0"/>
              <a:t>If you are seeking a collaboration partner, look first among your friends. Friendship can be a solid and common foundation for a good creative partnership. ​ While some people argue against mixing business and friendships. </a:t>
            </a:r>
            <a:r>
              <a:rPr lang="en-GB" dirty="0"/>
              <a:t>Be clear about roles, compensation, and expectations from the outset. Friendship and business can work together when there’s honesty and respect.</a:t>
            </a:r>
          </a:p>
          <a:p>
            <a:pPr>
              <a:buClr>
                <a:srgbClr val="B6D1E1"/>
              </a:buClr>
            </a:pPr>
            <a:endParaRPr lang="en-US" dirty="0"/>
          </a:p>
          <a:p>
            <a:pPr>
              <a:buClr>
                <a:srgbClr val="B6D1E1"/>
              </a:buClr>
            </a:pPr>
            <a:r>
              <a:rPr lang="en-GB" b="1" dirty="0">
                <a:solidFill>
                  <a:srgbClr val="B6D1E1"/>
                </a:solidFill>
              </a:rPr>
              <a:t>Look around: </a:t>
            </a:r>
            <a:r>
              <a:rPr lang="en-GB" dirty="0"/>
              <a:t>is there someone you’ve cooked with, sold beside or supported in the past? That’s a good place to start. </a:t>
            </a:r>
          </a:p>
          <a:p>
            <a:endParaRPr lang="en-US" dirty="0"/>
          </a:p>
          <a:p>
            <a:endParaRPr lang="en-US" dirty="0"/>
          </a:p>
          <a:p>
            <a:endParaRPr lang="en-US" dirty="0"/>
          </a:p>
        </p:txBody>
      </p:sp>
      <p:pic>
        <p:nvPicPr>
          <p:cNvPr id="4" name="Picture 3" descr="A group of puppets with different faces&#10;&#10;AI-generated content may be incorrect.">
            <a:extLst>
              <a:ext uri="{FF2B5EF4-FFF2-40B4-BE49-F238E27FC236}">
                <a16:creationId xmlns:a16="http://schemas.microsoft.com/office/drawing/2014/main" id="{8DEECAEB-8701-C0AA-AE17-C4F87157DE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68229" y="3971750"/>
            <a:ext cx="4135976" cy="2323646"/>
          </a:xfrm>
          <a:prstGeom prst="rect">
            <a:avLst/>
          </a:prstGeom>
        </p:spPr>
      </p:pic>
      <p:sp>
        <p:nvSpPr>
          <p:cNvPr id="6" name="TextBox 5">
            <a:extLst>
              <a:ext uri="{FF2B5EF4-FFF2-40B4-BE49-F238E27FC236}">
                <a16:creationId xmlns:a16="http://schemas.microsoft.com/office/drawing/2014/main" id="{19E498AA-3C03-B092-8D68-0FB4CADAF3BF}"/>
              </a:ext>
            </a:extLst>
          </p:cNvPr>
          <p:cNvSpPr txBox="1"/>
          <p:nvPr/>
        </p:nvSpPr>
        <p:spPr>
          <a:xfrm>
            <a:off x="441027" y="4333669"/>
            <a:ext cx="6095064" cy="2123658"/>
          </a:xfrm>
          <a:prstGeom prst="rect">
            <a:avLst/>
          </a:prstGeom>
          <a:noFill/>
        </p:spPr>
        <p:txBody>
          <a:bodyPr wrap="square">
            <a:spAutoFit/>
          </a:bodyPr>
          <a:lstStyle/>
          <a:p>
            <a:r>
              <a:rPr lang="en-GB" sz="2200" dirty="0"/>
              <a:t>The late </a:t>
            </a:r>
            <a:r>
              <a:rPr lang="en-IE" sz="2200" dirty="0"/>
              <a:t>Jim Henson, originator of The Muppets explains </a:t>
            </a:r>
          </a:p>
          <a:p>
            <a:pPr algn="ctr"/>
            <a:r>
              <a:rPr lang="en-GB" sz="2200" i="1" dirty="0"/>
              <a:t>“When you work with your friends, it doesn’t feel like work at all. It feels like fun. I like to work with people I know and trust. With them, the ideas come naturally.”</a:t>
            </a:r>
            <a:endParaRPr lang="en-US" sz="2200" i="1" dirty="0"/>
          </a:p>
        </p:txBody>
      </p:sp>
    </p:spTree>
    <p:extLst>
      <p:ext uri="{BB962C8B-B14F-4D97-AF65-F5344CB8AC3E}">
        <p14:creationId xmlns:p14="http://schemas.microsoft.com/office/powerpoint/2010/main" val="416658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FINDING PEOPLE TO COLLABORATE WITH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547615" y="1447683"/>
            <a:ext cx="6975150" cy="4672013"/>
          </a:xfrm>
        </p:spPr>
        <p:txBody>
          <a:bodyPr/>
          <a:lstStyle/>
          <a:p>
            <a:r>
              <a:rPr lang="en-US" sz="2800" b="1" dirty="0"/>
              <a:t>UNITY OF PURPOSE</a:t>
            </a:r>
          </a:p>
          <a:p>
            <a:endParaRPr lang="en-US" sz="2400" b="1" dirty="0"/>
          </a:p>
          <a:p>
            <a:pPr marL="342900" indent="-342900">
              <a:buClr>
                <a:srgbClr val="B6D1E1"/>
              </a:buClr>
              <a:buFont typeface="Arial" panose="020B0604020202020204" pitchFamily="34" charset="0"/>
              <a:buChar char="•"/>
            </a:pPr>
            <a:r>
              <a:rPr lang="en-US" dirty="0"/>
              <a:t>Never underestimate the power of common goals. They can move mountains even when collaborators are distant from each other. </a:t>
            </a:r>
          </a:p>
          <a:p>
            <a:pPr>
              <a:buClr>
                <a:srgbClr val="B6D1E1"/>
              </a:buClr>
            </a:pPr>
            <a:r>
              <a:rPr lang="en-US" dirty="0"/>
              <a:t>​</a:t>
            </a:r>
          </a:p>
          <a:p>
            <a:pPr marL="342900" indent="-342900">
              <a:buClr>
                <a:srgbClr val="B6D1E1"/>
              </a:buClr>
              <a:buFont typeface="Arial" panose="020B0604020202020204" pitchFamily="34" charset="0"/>
              <a:buChar char="•"/>
            </a:pPr>
            <a:r>
              <a:rPr lang="en-GB" dirty="0"/>
              <a:t>Collaboration works best when everyone wants the same thing, whether it’s selling more food, joining a market, or launching a group brand.</a:t>
            </a:r>
          </a:p>
          <a:p>
            <a:pPr>
              <a:buClr>
                <a:srgbClr val="B6D1E1"/>
              </a:buClr>
            </a:pPr>
            <a:endParaRPr lang="en-GB" dirty="0"/>
          </a:p>
          <a:p>
            <a:pPr marL="342900" indent="-342900">
              <a:buClr>
                <a:srgbClr val="B6D1E1"/>
              </a:buClr>
              <a:buFont typeface="Arial" panose="020B0604020202020204" pitchFamily="34" charset="0"/>
              <a:buChar char="•"/>
            </a:pPr>
            <a:r>
              <a:rPr lang="en-GB" dirty="0"/>
              <a:t>Even if your personalities or skills are different, a common purpose creates focus and helps solve problems faster.</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dirty="0"/>
              <a:t>Great collaborators talk openly, make shared decisions, and respect each other’s contribution.</a:t>
            </a:r>
            <a:endParaRPr lang="en-US" dirty="0"/>
          </a:p>
          <a:p>
            <a:endParaRPr lang="en-US" b="1" dirty="0"/>
          </a:p>
          <a:p>
            <a:r>
              <a:rPr lang="en-US" dirty="0"/>
              <a:t>​</a:t>
            </a:r>
          </a:p>
          <a:p>
            <a:endParaRPr lang="en-US" dirty="0"/>
          </a:p>
          <a:p>
            <a:endParaRPr lang="en-US" dirty="0"/>
          </a:p>
          <a:p>
            <a:endParaRPr lang="en-US" dirty="0"/>
          </a:p>
          <a:p>
            <a:endParaRPr lang="en-US" dirty="0"/>
          </a:p>
        </p:txBody>
      </p:sp>
      <p:pic>
        <p:nvPicPr>
          <p:cNvPr id="4" name="Picture 3" descr="A group of people eating around a table with a map of the world&#10;&#10;AI-generated content may be incorrect.">
            <a:extLst>
              <a:ext uri="{FF2B5EF4-FFF2-40B4-BE49-F238E27FC236}">
                <a16:creationId xmlns:a16="http://schemas.microsoft.com/office/drawing/2014/main" id="{EFDEE012-125E-E5AE-ED22-3CC6455055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4586" y="2370381"/>
            <a:ext cx="4026095" cy="2684063"/>
          </a:xfrm>
          <a:prstGeom prst="rect">
            <a:avLst/>
          </a:prstGeom>
        </p:spPr>
      </p:pic>
    </p:spTree>
    <p:extLst>
      <p:ext uri="{BB962C8B-B14F-4D97-AF65-F5344CB8AC3E}">
        <p14:creationId xmlns:p14="http://schemas.microsoft.com/office/powerpoint/2010/main" val="209946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FINDING PEOPLE TO COLLABORATE WITH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520755" cy="4672013"/>
          </a:xfrm>
        </p:spPr>
        <p:txBody>
          <a:bodyPr/>
          <a:lstStyle/>
          <a:p>
            <a:r>
              <a:rPr lang="en-US" sz="2800" b="1" dirty="0"/>
              <a:t>YIN &amp; YANG​</a:t>
            </a:r>
            <a:endParaRPr lang="en-US" sz="2400" b="1" dirty="0"/>
          </a:p>
          <a:p>
            <a:pPr marL="342900" indent="-342900">
              <a:buClr>
                <a:srgbClr val="B6D1E1"/>
              </a:buClr>
              <a:buFont typeface="Arial" panose="020B0604020202020204" pitchFamily="34" charset="0"/>
              <a:buChar char="•"/>
            </a:pPr>
            <a:endParaRPr lang="en-US" dirty="0"/>
          </a:p>
          <a:p>
            <a:pPr marL="342900" indent="-342900" fontAlgn="base">
              <a:buClr>
                <a:srgbClr val="B6D1E1"/>
              </a:buClr>
              <a:buFont typeface="Arial" panose="020B0604020202020204" pitchFamily="34" charset="0"/>
              <a:buChar char="•"/>
            </a:pPr>
            <a:r>
              <a:rPr lang="en-GB" dirty="0">
                <a:solidFill>
                  <a:srgbClr val="382B1B"/>
                </a:solidFill>
              </a:rPr>
              <a:t>Not all collaborators are alike—and that’s a good thing. One of you might be great at cooking, the other at social media. Or one prefers face-to-face, while the other thrives behind the scenes. </a:t>
            </a:r>
          </a:p>
          <a:p>
            <a:pPr fontAlgn="base">
              <a:buClr>
                <a:srgbClr val="B6D1E1"/>
              </a:buClr>
            </a:pPr>
            <a:endParaRPr lang="en-GB" dirty="0">
              <a:solidFill>
                <a:srgbClr val="382B1B"/>
              </a:solidFill>
            </a:endParaRPr>
          </a:p>
          <a:p>
            <a:pPr marL="342900" indent="-342900" fontAlgn="base">
              <a:buClr>
                <a:srgbClr val="B6D1E1"/>
              </a:buClr>
              <a:buFont typeface="Arial" panose="020B0604020202020204" pitchFamily="34" charset="0"/>
              <a:buChar char="•"/>
            </a:pPr>
            <a:r>
              <a:rPr lang="en-GB" dirty="0">
                <a:solidFill>
                  <a:srgbClr val="382B1B"/>
                </a:solidFill>
              </a:rPr>
              <a:t>Instead of clashing, use your differences as strengths. What feels like “opposite” can become balanced, with the right communication and trust.</a:t>
            </a:r>
          </a:p>
          <a:p>
            <a:pPr fontAlgn="base">
              <a:buClr>
                <a:srgbClr val="B6D1E1"/>
              </a:buClr>
            </a:pPr>
            <a:endParaRPr lang="en-US" dirty="0">
              <a:solidFill>
                <a:srgbClr val="382B1B"/>
              </a:solidFill>
            </a:endParaRPr>
          </a:p>
          <a:p>
            <a:pPr marL="342900" indent="-342900" fontAlgn="base">
              <a:buClr>
                <a:srgbClr val="B6D1E1"/>
              </a:buClr>
              <a:buFont typeface="Arial" panose="020B0604020202020204" pitchFamily="34" charset="0"/>
              <a:buChar char="•"/>
            </a:pPr>
            <a:r>
              <a:rPr lang="en-IE" dirty="0">
                <a:solidFill>
                  <a:srgbClr val="382B1B"/>
                </a:solidFill>
              </a:rPr>
              <a:t>Great collaborators know how to celebrate their differences. </a:t>
            </a:r>
            <a:endParaRPr lang="en-US" dirty="0">
              <a:solidFill>
                <a:srgbClr val="382B1B"/>
              </a:solidFill>
              <a:latin typeface="Arial" panose="020B0604020202020204" pitchFamily="34" charset="0"/>
            </a:endParaRPr>
          </a:p>
          <a:p>
            <a:endParaRPr lang="en-US" dirty="0"/>
          </a:p>
          <a:p>
            <a:endParaRPr lang="en-US" dirty="0"/>
          </a:p>
        </p:txBody>
      </p:sp>
      <p:pic>
        <p:nvPicPr>
          <p:cNvPr id="3" name="Picture 2" descr="A yin yang symbol on a stone surface&#10;&#10;AI-generated content may be incorrect.">
            <a:extLst>
              <a:ext uri="{FF2B5EF4-FFF2-40B4-BE49-F238E27FC236}">
                <a16:creationId xmlns:a16="http://schemas.microsoft.com/office/drawing/2014/main" id="{37090C72-7626-7F2B-540F-788A1274DD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9595" y="2553737"/>
            <a:ext cx="3978443" cy="2650638"/>
          </a:xfrm>
          <a:prstGeom prst="rect">
            <a:avLst/>
          </a:prstGeom>
        </p:spPr>
      </p:pic>
    </p:spTree>
    <p:extLst>
      <p:ext uri="{BB962C8B-B14F-4D97-AF65-F5344CB8AC3E}">
        <p14:creationId xmlns:p14="http://schemas.microsoft.com/office/powerpoint/2010/main" val="348080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5136125" cy="2438405"/>
          </a:xfrm>
        </p:spPr>
        <p:txBody>
          <a:bodyPr>
            <a:normAutofit/>
          </a:bodyPr>
          <a:lstStyle/>
          <a:p>
            <a:pPr marL="0" indent="0">
              <a:buNone/>
            </a:pPr>
            <a:r>
              <a:rPr lang="en-IE" sz="4800" dirty="0">
                <a:solidFill>
                  <a:schemeClr val="bg1"/>
                </a:solidFill>
                <a:highlight>
                  <a:srgbClr val="E6C8C7"/>
                </a:highlight>
              </a:rPr>
              <a:t>TIPS AND TOOLS  FOR SUCCESSFUL COLLABORATIONS</a:t>
            </a:r>
            <a:endParaRPr lang="en-US" sz="4000" dirty="0">
              <a:solidFill>
                <a:schemeClr val="bg1"/>
              </a:solidFill>
              <a:highlight>
                <a:srgbClr val="E6C8C7"/>
              </a:highlight>
            </a:endParaRPr>
          </a:p>
        </p:txBody>
      </p:sp>
    </p:spTree>
    <p:extLst>
      <p:ext uri="{BB962C8B-B14F-4D97-AF65-F5344CB8AC3E}">
        <p14:creationId xmlns:p14="http://schemas.microsoft.com/office/powerpoint/2010/main" val="2661136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TIPS FOR SUCCESSFUL COLLABORATIONS​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7149962" cy="4672013"/>
          </a:xfrm>
        </p:spPr>
        <p:txBody>
          <a:bodyPr/>
          <a:lstStyle/>
          <a:p>
            <a:r>
              <a:rPr lang="en-GB" b="1" dirty="0"/>
              <a:t>Keep these in mind as you plan and work with others:</a:t>
            </a:r>
          </a:p>
          <a:p>
            <a:endParaRPr lang="en-GB" dirty="0"/>
          </a:p>
          <a:p>
            <a:pPr marL="342900" indent="-342900">
              <a:buFont typeface="Arial" panose="020B0604020202020204" pitchFamily="34" charset="0"/>
              <a:buChar char="•"/>
            </a:pPr>
            <a:r>
              <a:rPr lang="en-GB" dirty="0"/>
              <a:t>Be open to ideas that aren't yours—you might find a better way.</a:t>
            </a:r>
          </a:p>
          <a:p>
            <a:pPr marL="342900" indent="-342900">
              <a:buFont typeface="Arial" panose="020B0604020202020204" pitchFamily="34" charset="0"/>
              <a:buChar char="•"/>
            </a:pPr>
            <a:r>
              <a:rPr lang="en-GB" dirty="0"/>
              <a:t>Don’t fear changes in direction. Great collaborations adapt.</a:t>
            </a:r>
          </a:p>
          <a:p>
            <a:pPr marL="342900" indent="-342900">
              <a:buFont typeface="Arial" panose="020B0604020202020204" pitchFamily="34" charset="0"/>
              <a:buChar char="•"/>
            </a:pPr>
            <a:r>
              <a:rPr lang="en-US" dirty="0"/>
              <a:t>Honesty is key ingredient of any collaboration; make sure each player knows and is clear about what they expect from the partnership from the outset. There needs to be clarity on why the collaboration is taking place and what each partner hopes to achieve.​</a:t>
            </a:r>
          </a:p>
          <a:p>
            <a:pPr marL="342900" indent="-342900">
              <a:buFont typeface="Arial" panose="020B0604020202020204" pitchFamily="34" charset="0"/>
              <a:buChar char="•"/>
            </a:pPr>
            <a:r>
              <a:rPr lang="en-GB" dirty="0"/>
              <a:t>Collaborate with people who care about the process, not just the outcome.</a:t>
            </a:r>
          </a:p>
          <a:p>
            <a:pPr marL="342900" indent="-342900">
              <a:buFont typeface="Arial" panose="020B0604020202020204" pitchFamily="34" charset="0"/>
              <a:buChar char="•"/>
            </a:pPr>
            <a:r>
              <a:rPr lang="en-GB" dirty="0"/>
              <a:t>Document key agreements—especially about money, time, and credit.</a:t>
            </a:r>
          </a:p>
          <a:p>
            <a:pPr marL="342900" indent="-342900">
              <a:buFont typeface="Arial" panose="020B0604020202020204" pitchFamily="34" charset="0"/>
              <a:buChar char="•"/>
            </a:pPr>
            <a:r>
              <a:rPr lang="en-US" dirty="0"/>
              <a:t>Stay open to ideas you didn't expect. ​</a:t>
            </a:r>
          </a:p>
          <a:p>
            <a:pPr marL="457200" indent="-457200">
              <a:buClr>
                <a:srgbClr val="B6D1E1"/>
              </a:buClr>
              <a:buFont typeface="Arial" panose="020B0604020202020204" pitchFamily="34" charset="0"/>
              <a:buChar char="•"/>
            </a:pPr>
            <a:endParaRPr lang="en-US" dirty="0"/>
          </a:p>
        </p:txBody>
      </p:sp>
      <p:pic>
        <p:nvPicPr>
          <p:cNvPr id="7" name="Picture 6" descr="A few women in white coats preparing food&#10;&#10;AI-generated content may be incorrect.">
            <a:extLst>
              <a:ext uri="{FF2B5EF4-FFF2-40B4-BE49-F238E27FC236}">
                <a16:creationId xmlns:a16="http://schemas.microsoft.com/office/drawing/2014/main" id="{6835930C-B26B-511F-6130-6FAA908E8258}"/>
              </a:ext>
            </a:extLst>
          </p:cNvPr>
          <p:cNvPicPr>
            <a:picLocks noChangeAspect="1"/>
          </p:cNvPicPr>
          <p:nvPr/>
        </p:nvPicPr>
        <p:blipFill>
          <a:blip r:embed="rId2"/>
          <a:stretch>
            <a:fillRect/>
          </a:stretch>
        </p:blipFill>
        <p:spPr>
          <a:xfrm>
            <a:off x="7965583" y="2574086"/>
            <a:ext cx="3769188" cy="2513068"/>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CHALLENGE WITH CARE</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80959" y="1304791"/>
            <a:ext cx="11110215" cy="4857750"/>
          </a:xfrm>
        </p:spPr>
        <p:txBody>
          <a:bodyPr numCol="2"/>
          <a:lstStyle/>
          <a:p>
            <a:pPr>
              <a:buClr>
                <a:srgbClr val="B6D1E1"/>
              </a:buClr>
            </a:pPr>
            <a:r>
              <a:rPr lang="en-GB" b="1" dirty="0"/>
              <a:t>Collaboration should stretch you, not stress you.</a:t>
            </a:r>
          </a:p>
          <a:p>
            <a:pPr>
              <a:buClr>
                <a:srgbClr val="B6D1E1"/>
              </a:buClr>
            </a:pPr>
            <a:br>
              <a:rPr lang="en-GB" dirty="0"/>
            </a:br>
            <a:r>
              <a:rPr lang="en-GB" dirty="0"/>
              <a:t>Tension can be a sign of growth, if it’s handled with care. Good collaboration doesn’t mean always agreeing. It means caring enough to question. If you’re working together, it’s because you want the project to succeed, not just survive. That sometimes means challenging each other in a respectful, growth-focused way.</a:t>
            </a:r>
          </a:p>
          <a:p>
            <a:pPr>
              <a:buClr>
                <a:srgbClr val="B6D1E1"/>
              </a:buClr>
            </a:pPr>
            <a:endParaRPr lang="en-GB" dirty="0"/>
          </a:p>
          <a:p>
            <a:pPr>
              <a:buClr>
                <a:srgbClr val="B6D1E1"/>
              </a:buClr>
            </a:pPr>
            <a:r>
              <a:rPr lang="en-GB" b="1" dirty="0">
                <a:solidFill>
                  <a:srgbClr val="94C7B0"/>
                </a:solidFill>
              </a:rPr>
              <a:t>Ask the tough questions:</a:t>
            </a:r>
          </a:p>
          <a:p>
            <a:pPr marL="342900" indent="-342900">
              <a:buClr>
                <a:srgbClr val="B6D1E1"/>
              </a:buClr>
              <a:buFont typeface="Arial" panose="020B0604020202020204" pitchFamily="34" charset="0"/>
              <a:buChar char="•"/>
            </a:pPr>
            <a:r>
              <a:rPr lang="en-GB" dirty="0"/>
              <a:t>Is this really the best time for that event?</a:t>
            </a:r>
          </a:p>
          <a:p>
            <a:pPr marL="342900" indent="-342900">
              <a:buClr>
                <a:srgbClr val="B6D1E1"/>
              </a:buClr>
              <a:buFont typeface="Arial" panose="020B0604020202020204" pitchFamily="34" charset="0"/>
              <a:buChar char="•"/>
            </a:pPr>
            <a:r>
              <a:rPr lang="en-GB" dirty="0"/>
              <a:t>Are we reaching the quality we promised?</a:t>
            </a:r>
          </a:p>
          <a:p>
            <a:pPr marL="342900" indent="-342900">
              <a:buClr>
                <a:srgbClr val="B6D1E1"/>
              </a:buClr>
              <a:buFont typeface="Arial" panose="020B0604020202020204" pitchFamily="34" charset="0"/>
              <a:buChar char="•"/>
            </a:pPr>
            <a:r>
              <a:rPr lang="en-GB" dirty="0"/>
              <a:t>Is this goal still realistic—or are we playing it too safe?</a:t>
            </a:r>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r>
              <a:rPr lang="en-GB" b="1" dirty="0">
                <a:solidFill>
                  <a:srgbClr val="94C7B0"/>
                </a:solidFill>
              </a:rPr>
              <a:t>Push for progress—not perfection or control:</a:t>
            </a:r>
          </a:p>
          <a:p>
            <a:pPr marL="342900" indent="-342900">
              <a:buClr>
                <a:srgbClr val="B6D1E1"/>
              </a:buClr>
              <a:buFont typeface="Arial" panose="020B0604020202020204" pitchFamily="34" charset="0"/>
              <a:buChar char="•"/>
            </a:pPr>
            <a:r>
              <a:rPr lang="en-GB" dirty="0"/>
              <a:t> Keep each other moving forward, rather than getting stuck in old habits.</a:t>
            </a:r>
          </a:p>
          <a:p>
            <a:pPr marL="342900" indent="-342900">
              <a:buClr>
                <a:srgbClr val="B6D1E1"/>
              </a:buClr>
              <a:buFont typeface="Arial" panose="020B0604020202020204" pitchFamily="34" charset="0"/>
              <a:buChar char="•"/>
            </a:pPr>
            <a:r>
              <a:rPr lang="en-GB" dirty="0"/>
              <a:t>Speak up if something isn’t working, early and kindly.</a:t>
            </a:r>
          </a:p>
          <a:p>
            <a:pPr marL="342900" indent="-342900">
              <a:buClr>
                <a:srgbClr val="B6D1E1"/>
              </a:buClr>
              <a:buFont typeface="Arial" panose="020B0604020202020204" pitchFamily="34" charset="0"/>
              <a:buChar char="•"/>
            </a:pPr>
            <a:r>
              <a:rPr lang="en-GB" dirty="0"/>
              <a:t>Focus on solutions, not blame.</a:t>
            </a:r>
          </a:p>
          <a:p>
            <a:pPr>
              <a:buClr>
                <a:srgbClr val="B6D1E1"/>
              </a:buClr>
            </a:pPr>
            <a:endParaRPr lang="en-GB" dirty="0"/>
          </a:p>
          <a:p>
            <a:pPr>
              <a:buClr>
                <a:srgbClr val="B6D1E1"/>
              </a:buClr>
            </a:pPr>
            <a:r>
              <a:rPr lang="en-GB" b="1" dirty="0">
                <a:solidFill>
                  <a:srgbClr val="94C7B0"/>
                </a:solidFill>
              </a:rPr>
              <a:t>Keep each other accountable:</a:t>
            </a:r>
          </a:p>
          <a:p>
            <a:pPr marL="342900" indent="-342900">
              <a:buClr>
                <a:srgbClr val="B6D1E1"/>
              </a:buClr>
              <a:buFont typeface="Arial" panose="020B0604020202020204" pitchFamily="34" charset="0"/>
              <a:buChar char="•"/>
            </a:pPr>
            <a:r>
              <a:rPr lang="en-GB" dirty="0"/>
              <a:t>Ask for updates without judgment.</a:t>
            </a:r>
          </a:p>
          <a:p>
            <a:pPr marL="342900" indent="-342900">
              <a:buClr>
                <a:srgbClr val="B6D1E1"/>
              </a:buClr>
              <a:buFont typeface="Arial" panose="020B0604020202020204" pitchFamily="34" charset="0"/>
              <a:buChar char="•"/>
            </a:pPr>
            <a:r>
              <a:rPr lang="en-GB" dirty="0"/>
              <a:t>Stay focused on actions, not just ideas.</a:t>
            </a:r>
          </a:p>
          <a:p>
            <a:pPr marL="342900" indent="-342900">
              <a:buClr>
                <a:srgbClr val="B6D1E1"/>
              </a:buClr>
              <a:buFont typeface="Arial" panose="020B0604020202020204" pitchFamily="34" charset="0"/>
              <a:buChar char="•"/>
            </a:pPr>
            <a:r>
              <a:rPr lang="en-GB" dirty="0"/>
              <a:t>Encourage big thinking—don’t be afraid to say, “We could go further.”</a:t>
            </a:r>
          </a:p>
        </p:txBody>
      </p:sp>
    </p:spTree>
    <p:extLst>
      <p:ext uri="{BB962C8B-B14F-4D97-AF65-F5344CB8AC3E}">
        <p14:creationId xmlns:p14="http://schemas.microsoft.com/office/powerpoint/2010/main" val="55741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5947007" cy="2253043"/>
          </a:xfrm>
        </p:spPr>
        <p:txBody>
          <a:bodyPr/>
          <a:lstStyle/>
          <a:p>
            <a:r>
              <a:rPr lang="en-US" dirty="0"/>
              <a:t>What is collaboration and why is it important? </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
        <p:nvSpPr>
          <p:cNvPr id="11" name="TextBox 10">
            <a:extLst>
              <a:ext uri="{FF2B5EF4-FFF2-40B4-BE49-F238E27FC236}">
                <a16:creationId xmlns:a16="http://schemas.microsoft.com/office/drawing/2014/main" id="{95F90A32-A0FC-37BC-21BC-1CA66506E47B}"/>
              </a:ext>
            </a:extLst>
          </p:cNvPr>
          <p:cNvSpPr txBox="1"/>
          <p:nvPr/>
        </p:nvSpPr>
        <p:spPr>
          <a:xfrm>
            <a:off x="5342262" y="3901406"/>
            <a:ext cx="5749071" cy="1200329"/>
          </a:xfrm>
          <a:prstGeom prst="rect">
            <a:avLst/>
          </a:prstGeom>
          <a:noFill/>
        </p:spPr>
        <p:txBody>
          <a:bodyPr wrap="square">
            <a:spAutoFit/>
          </a:bodyPr>
          <a:lstStyle/>
          <a:p>
            <a:r>
              <a:rPr lang="en-GB" sz="2400" b="0" i="0" dirty="0">
                <a:solidFill>
                  <a:schemeClr val="bg1"/>
                </a:solidFill>
                <a:effectLst/>
                <a:latin typeface="Calibri" panose="020F0502020204030204" pitchFamily="34" charset="0"/>
                <a:cs typeface="Calibri" panose="020F0502020204030204" pitchFamily="34" charset="0"/>
              </a:rPr>
              <a:t>Collaboration is a popular buzzword these days</a:t>
            </a:r>
            <a:r>
              <a:rPr lang="en-GB" sz="2400" dirty="0">
                <a:solidFill>
                  <a:schemeClr val="bg1"/>
                </a:solidFill>
                <a:latin typeface="Calibri" panose="020F0502020204030204" pitchFamily="34" charset="0"/>
                <a:cs typeface="Calibri" panose="020F0502020204030204" pitchFamily="34" charset="0"/>
              </a:rPr>
              <a:t>, but it is a truly powerful business approach that can</a:t>
            </a:r>
            <a:r>
              <a:rPr lang="en-GB" sz="2400" b="0" i="0" dirty="0">
                <a:solidFill>
                  <a:schemeClr val="bg1"/>
                </a:solidFill>
                <a:effectLst/>
                <a:latin typeface="Calibri" panose="020F0502020204030204" pitchFamily="34" charset="0"/>
                <a:cs typeface="Calibri" panose="020F0502020204030204" pitchFamily="34" charset="0"/>
              </a:rPr>
              <a:t> help you on your way.</a:t>
            </a:r>
            <a:endParaRPr lang="en-IE"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PLAN FOR FRICTION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473904"/>
            <a:ext cx="7254769" cy="4672013"/>
          </a:xfrm>
        </p:spPr>
        <p:txBody>
          <a:bodyPr/>
          <a:lstStyle/>
          <a:p>
            <a:pPr>
              <a:buClr>
                <a:srgbClr val="B6D1E1"/>
              </a:buClr>
            </a:pPr>
            <a:r>
              <a:rPr lang="en-US" dirty="0"/>
              <a:t>Two people will often disagree on the best solution to a problem. But disagreements are opportunities for insight and can lead you to learn a new perspective on the problem.</a:t>
            </a:r>
          </a:p>
          <a:p>
            <a:pPr>
              <a:buClr>
                <a:srgbClr val="B6D1E1"/>
              </a:buClr>
            </a:pPr>
            <a:endParaRPr lang="en-US" dirty="0"/>
          </a:p>
          <a:p>
            <a:pPr>
              <a:buClr>
                <a:srgbClr val="B6D1E1"/>
              </a:buClr>
            </a:pPr>
            <a:r>
              <a:rPr lang="en-US" b="1" dirty="0"/>
              <a:t>Some things to consider:​</a:t>
            </a:r>
          </a:p>
          <a:p>
            <a:pPr>
              <a:buClr>
                <a:srgbClr val="B6D1E1"/>
              </a:buClr>
            </a:pPr>
            <a:endParaRPr lang="en-US" dirty="0"/>
          </a:p>
          <a:p>
            <a:pPr>
              <a:buClr>
                <a:srgbClr val="B6D1E1"/>
              </a:buClr>
            </a:pPr>
            <a:r>
              <a:rPr lang="en-US" b="1" dirty="0">
                <a:solidFill>
                  <a:srgbClr val="94C7B0"/>
                </a:solidFill>
              </a:rPr>
              <a:t>Pick Your Battles: </a:t>
            </a:r>
            <a:r>
              <a:rPr lang="en-US" dirty="0"/>
              <a:t>Decide which battles to fight. Weigh the cost and benefits of each debate and whether it is worth the friction. Don’t be afraid to defend a great idea with passion, but avoid creating unnecessary arguments.​</a:t>
            </a:r>
          </a:p>
          <a:p>
            <a:pPr>
              <a:buClr>
                <a:srgbClr val="B6D1E1"/>
              </a:buClr>
            </a:pPr>
            <a:endParaRPr lang="en-US" dirty="0"/>
          </a:p>
          <a:p>
            <a:pPr>
              <a:buClr>
                <a:srgbClr val="B6D1E1"/>
              </a:buClr>
            </a:pPr>
            <a:r>
              <a:rPr lang="en-US" b="1" dirty="0">
                <a:solidFill>
                  <a:srgbClr val="94C7B0"/>
                </a:solidFill>
              </a:rPr>
              <a:t>Listen For Passion</a:t>
            </a:r>
            <a:r>
              <a:rPr lang="en-US" b="1" dirty="0"/>
              <a:t>: </a:t>
            </a:r>
            <a:r>
              <a:rPr lang="en-US" dirty="0"/>
              <a:t>Be cognizant of the other person’s passion when disagreement takes place. If they are defending their ideas,  it might be an opportunity for you to listen more.</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sp>
        <p:nvSpPr>
          <p:cNvPr id="10" name="Rectangle 9">
            <a:extLst>
              <a:ext uri="{FF2B5EF4-FFF2-40B4-BE49-F238E27FC236}">
                <a16:creationId xmlns:a16="http://schemas.microsoft.com/office/drawing/2014/main" id="{EB00E2FE-C812-1CFF-ACBF-7E6764066269}"/>
              </a:ext>
            </a:extLst>
          </p:cNvPr>
          <p:cNvSpPr/>
          <p:nvPr/>
        </p:nvSpPr>
        <p:spPr>
          <a:xfrm>
            <a:off x="734683" y="5899696"/>
            <a:ext cx="8314723" cy="246221"/>
          </a:xfrm>
          <a:prstGeom prst="rect">
            <a:avLst/>
          </a:prstGeom>
        </p:spPr>
        <p:txBody>
          <a:bodyPr wrap="square">
            <a:spAutoFit/>
          </a:bodyPr>
          <a:lstStyle/>
          <a:p>
            <a:pPr fontAlgn="base"/>
            <a:r>
              <a:rPr lang="en-IE" sz="1000" b="1" dirty="0">
                <a:solidFill>
                  <a:srgbClr val="382B1B"/>
                </a:solidFill>
                <a:latin typeface="Calibri" panose="020F0502020204030204" pitchFamily="34" charset="0"/>
                <a:cs typeface="Calibri" panose="020F0502020204030204" pitchFamily="34" charset="0"/>
              </a:rPr>
              <a:t>Adapted from:</a:t>
            </a:r>
            <a:r>
              <a:rPr lang="en-US" sz="1000" b="1" dirty="0">
                <a:solidFill>
                  <a:srgbClr val="382B1B"/>
                </a:solidFill>
                <a:latin typeface="Calibri" panose="020F0502020204030204" pitchFamily="34" charset="0"/>
                <a:cs typeface="Calibri" panose="020F0502020204030204" pitchFamily="34" charset="0"/>
              </a:rPr>
              <a:t>​</a:t>
            </a:r>
            <a:r>
              <a:rPr lang="en-IE" sz="1000" b="1" dirty="0">
                <a:solidFill>
                  <a:srgbClr val="382B1B"/>
                </a:solidFill>
                <a:latin typeface="Calibri" panose="020F0502020204030204" pitchFamily="34" charset="0"/>
                <a:cs typeface="Calibri" panose="020F0502020204030204" pitchFamily="34" charset="0"/>
              </a:rPr>
              <a:t> </a:t>
            </a:r>
            <a:r>
              <a:rPr lang="en-IE" sz="1000" b="1" u="sng" dirty="0">
                <a:solidFill>
                  <a:srgbClr val="382B1B"/>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https://medium.com/@jasonkeath/partners-in-crime-the-power-of-finding-your-creative-collaborator-7d8aaf7af07b</a:t>
            </a:r>
            <a:r>
              <a:rPr lang="en-IE" sz="1000" b="1" dirty="0">
                <a:solidFill>
                  <a:srgbClr val="382B1B"/>
                </a:solidFill>
                <a:latin typeface="Calibri" panose="020F0502020204030204" pitchFamily="34" charset="0"/>
                <a:cs typeface="Calibri" panose="020F0502020204030204" pitchFamily="34" charset="0"/>
              </a:rPr>
              <a:t> </a:t>
            </a:r>
            <a:r>
              <a:rPr lang="en-US" sz="1000" b="1" dirty="0">
                <a:solidFill>
                  <a:srgbClr val="382B1B"/>
                </a:solidFill>
                <a:latin typeface="Calibri" panose="020F0502020204030204" pitchFamily="34" charset="0"/>
                <a:cs typeface="Calibri" panose="020F0502020204030204" pitchFamily="34" charset="0"/>
              </a:rPr>
              <a:t>​</a:t>
            </a:r>
            <a:endParaRPr lang="en-US" sz="1000" b="1" i="0" dirty="0">
              <a:solidFill>
                <a:srgbClr val="382B1B"/>
              </a:solidFill>
              <a:effectLst/>
              <a:latin typeface="Calibri" panose="020F0502020204030204" pitchFamily="34" charset="0"/>
              <a:cs typeface="Calibri" panose="020F0502020204030204" pitchFamily="34" charset="0"/>
            </a:endParaRPr>
          </a:p>
        </p:txBody>
      </p:sp>
      <p:pic>
        <p:nvPicPr>
          <p:cNvPr id="5" name="Picture 4" descr="Hands pulling a rope with a piece of paper&#10;&#10;AI-generated content may be incorrect.">
            <a:extLst>
              <a:ext uri="{FF2B5EF4-FFF2-40B4-BE49-F238E27FC236}">
                <a16:creationId xmlns:a16="http://schemas.microsoft.com/office/drawing/2014/main" id="{4A53D734-7A6E-C7A4-8FD9-3AD61E1CEA7B}"/>
              </a:ext>
            </a:extLst>
          </p:cNvPr>
          <p:cNvPicPr>
            <a:picLocks noChangeAspect="1"/>
          </p:cNvPicPr>
          <p:nvPr/>
        </p:nvPicPr>
        <p:blipFill>
          <a:blip r:embed="rId3">
            <a:extLst>
              <a:ext uri="{837473B0-CC2E-450A-ABE3-18F120FF3D39}">
                <a1611:picAttrSrcUrl xmlns:a1611="http://schemas.microsoft.com/office/drawing/2016/11/main" r:id="rId4"/>
              </a:ext>
            </a:extLst>
          </a:blip>
          <a:srcRect r="9783"/>
          <a:stretch>
            <a:fillRect/>
          </a:stretch>
        </p:blipFill>
        <p:spPr>
          <a:xfrm>
            <a:off x="8469840" y="2723261"/>
            <a:ext cx="2983813" cy="1996225"/>
          </a:xfrm>
          <a:prstGeom prst="rect">
            <a:avLst/>
          </a:prstGeom>
        </p:spPr>
      </p:pic>
    </p:spTree>
    <p:extLst>
      <p:ext uri="{BB962C8B-B14F-4D97-AF65-F5344CB8AC3E}">
        <p14:creationId xmlns:p14="http://schemas.microsoft.com/office/powerpoint/2010/main" val="1545779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F7DA8-8039-969A-9040-CE063048A2C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BCE639FE-9CEE-3AC1-55F5-528104C0BB79}"/>
              </a:ext>
            </a:extLst>
          </p:cNvPr>
          <p:cNvSpPr>
            <a:spLocks noGrp="1"/>
          </p:cNvSpPr>
          <p:nvPr>
            <p:ph type="body" sz="quarter" idx="27"/>
          </p:nvPr>
        </p:nvSpPr>
        <p:spPr/>
        <p:txBody>
          <a:bodyPr/>
          <a:lstStyle/>
          <a:p>
            <a:pPr fontAlgn="base"/>
            <a:r>
              <a:rPr lang="en-GB" sz="3200" i="0" dirty="0">
                <a:effectLst/>
              </a:rPr>
              <a:t>Real-World Inspiration: How Collaboration Creates Opportunity</a:t>
            </a:r>
            <a:endParaRPr lang="en-US" sz="3200" i="0" dirty="0">
              <a:effectLst/>
            </a:endParaRPr>
          </a:p>
        </p:txBody>
      </p:sp>
      <p:sp>
        <p:nvSpPr>
          <p:cNvPr id="8" name="Text Placeholder 7">
            <a:extLst>
              <a:ext uri="{FF2B5EF4-FFF2-40B4-BE49-F238E27FC236}">
                <a16:creationId xmlns:a16="http://schemas.microsoft.com/office/drawing/2014/main" id="{4AB1C231-D85B-0525-0F88-1F4EFBBF0278}"/>
              </a:ext>
            </a:extLst>
          </p:cNvPr>
          <p:cNvSpPr>
            <a:spLocks noGrp="1"/>
          </p:cNvSpPr>
          <p:nvPr>
            <p:ph type="body" sz="quarter" idx="14"/>
          </p:nvPr>
        </p:nvSpPr>
        <p:spPr>
          <a:xfrm>
            <a:off x="590241" y="1710475"/>
            <a:ext cx="6126091" cy="4672013"/>
          </a:xfrm>
        </p:spPr>
        <p:txBody>
          <a:bodyPr/>
          <a:lstStyle/>
          <a:p>
            <a:r>
              <a:rPr lang="en-GB" sz="2400" b="1" dirty="0"/>
              <a:t>Aishah Al </a:t>
            </a:r>
            <a:r>
              <a:rPr lang="en-GB" sz="2400" b="1" dirty="0" err="1"/>
              <a:t>Fadhalah</a:t>
            </a:r>
            <a:r>
              <a:rPr lang="en-GB" sz="2400" b="1" dirty="0"/>
              <a:t>: Creating a Community Through Food</a:t>
            </a:r>
          </a:p>
          <a:p>
            <a:endParaRPr lang="en-GB" sz="2400" b="1" dirty="0"/>
          </a:p>
          <a:p>
            <a:r>
              <a:rPr lang="en-GB" sz="2400" dirty="0"/>
              <a:t>Aishah co‑founded </a:t>
            </a:r>
            <a:r>
              <a:rPr lang="en-GB" sz="2400" i="1" dirty="0"/>
              <a:t>Mera Kitchen Collective</a:t>
            </a:r>
            <a:r>
              <a:rPr lang="en-GB" sz="2400" dirty="0"/>
              <a:t>, a worker‑owned cooperative empowering refugee and immigrant women through cooking and community building. </a:t>
            </a:r>
          </a:p>
          <a:p>
            <a:br>
              <a:rPr lang="en-GB" sz="2400" dirty="0"/>
            </a:br>
            <a:r>
              <a:rPr lang="en-GB" sz="2400" dirty="0"/>
              <a:t>She shares how food connects people, unlocks careers, and moves newcomers from isolation to leadership.</a:t>
            </a:r>
          </a:p>
          <a:p>
            <a:endParaRPr lang="en-GB" sz="2400" dirty="0"/>
          </a:p>
          <a:p>
            <a:r>
              <a:rPr lang="en-GB" sz="2400" b="1" dirty="0">
                <a:solidFill>
                  <a:srgbClr val="94C7B0"/>
                </a:solidFill>
              </a:rPr>
              <a:t>Watch her TEDx talk for more inspiration! </a:t>
            </a:r>
            <a:r>
              <a:rPr lang="en-GB" sz="2400" b="1" dirty="0">
                <a:solidFill>
                  <a:srgbClr val="94C7B0"/>
                </a:solidFill>
                <a:sym typeface="Wingdings" panose="05000000000000000000" pitchFamily="2" charset="2"/>
              </a:rPr>
              <a:t></a:t>
            </a:r>
            <a:endParaRPr lang="en-GB" sz="2400" dirty="0"/>
          </a:p>
          <a:p>
            <a:pPr>
              <a:buClr>
                <a:srgbClr val="B6D1E1"/>
              </a:buClr>
            </a:pPr>
            <a:endParaRPr lang="en-US" dirty="0"/>
          </a:p>
          <a:p>
            <a:pPr marL="457200" indent="-457200">
              <a:buClr>
                <a:srgbClr val="B6D1E1"/>
              </a:buClr>
              <a:buFont typeface="+mj-lt"/>
              <a:buAutoNum type="arabicPeriod"/>
            </a:pPr>
            <a:endParaRPr lang="en-US" dirty="0"/>
          </a:p>
        </p:txBody>
      </p:sp>
      <p:pic>
        <p:nvPicPr>
          <p:cNvPr id="3" name="Online Media 2" title="Creating a Community Through Food | Aisha Al Fadhalah | TEDxJHU">
            <a:hlinkClick r:id="" action="ppaction://media"/>
            <a:extLst>
              <a:ext uri="{FF2B5EF4-FFF2-40B4-BE49-F238E27FC236}">
                <a16:creationId xmlns:a16="http://schemas.microsoft.com/office/drawing/2014/main" id="{315856F8-71E4-2258-5662-0462360AA55E}"/>
              </a:ext>
            </a:extLst>
          </p:cNvPr>
          <p:cNvPicPr>
            <a:picLocks noRot="1" noChangeAspect="1"/>
          </p:cNvPicPr>
          <p:nvPr>
            <a:videoFile r:link="rId1"/>
          </p:nvPr>
        </p:nvPicPr>
        <p:blipFill>
          <a:blip r:embed="rId3"/>
          <a:stretch>
            <a:fillRect/>
          </a:stretch>
        </p:blipFill>
        <p:spPr>
          <a:xfrm>
            <a:off x="7219682" y="2101306"/>
            <a:ext cx="4438918" cy="2507989"/>
          </a:xfrm>
          <a:prstGeom prst="rect">
            <a:avLst/>
          </a:prstGeom>
        </p:spPr>
      </p:pic>
      <p:sp>
        <p:nvSpPr>
          <p:cNvPr id="5" name="TextBox 4">
            <a:extLst>
              <a:ext uri="{FF2B5EF4-FFF2-40B4-BE49-F238E27FC236}">
                <a16:creationId xmlns:a16="http://schemas.microsoft.com/office/drawing/2014/main" id="{531E376D-3005-FDDC-7BF5-587C92B08731}"/>
              </a:ext>
            </a:extLst>
          </p:cNvPr>
          <p:cNvSpPr txBox="1"/>
          <p:nvPr/>
        </p:nvSpPr>
        <p:spPr>
          <a:xfrm>
            <a:off x="7638783" y="4783359"/>
            <a:ext cx="6094926" cy="369332"/>
          </a:xfrm>
          <a:prstGeom prst="rect">
            <a:avLst/>
          </a:prstGeom>
          <a:noFill/>
        </p:spPr>
        <p:txBody>
          <a:bodyPr wrap="square">
            <a:spAutoFit/>
          </a:bodyPr>
          <a:lstStyle/>
          <a:p>
            <a:r>
              <a:rPr lang="en-IE" dirty="0">
                <a:hlinkClick r:id="rId4"/>
              </a:rPr>
              <a:t>https://youtu.be/nx5wdXm7QT8</a:t>
            </a:r>
            <a:r>
              <a:rPr lang="en-IE" dirty="0"/>
              <a:t> </a:t>
            </a:r>
          </a:p>
        </p:txBody>
      </p:sp>
    </p:spTree>
    <p:extLst>
      <p:ext uri="{BB962C8B-B14F-4D97-AF65-F5344CB8AC3E}">
        <p14:creationId xmlns:p14="http://schemas.microsoft.com/office/powerpoint/2010/main" val="12299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i="0" dirty="0">
                <a:effectLst/>
              </a:rPr>
              <a:t>WHERE </a:t>
            </a:r>
            <a:r>
              <a:rPr lang="en-IE" dirty="0"/>
              <a:t>TO FIND COLLABORATORS? </a:t>
            </a:r>
            <a:endParaRPr lang="en-US"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0088" y="1414261"/>
            <a:ext cx="11020063" cy="4672013"/>
          </a:xfrm>
        </p:spPr>
        <p:txBody>
          <a:bodyPr/>
          <a:lstStyle/>
          <a:p>
            <a:r>
              <a:rPr lang="en-GB" dirty="0"/>
              <a:t>You don’t have to wait for collaborators to come to you—there are many ways to find people who share your energy, ideas, and goals.</a:t>
            </a:r>
          </a:p>
          <a:p>
            <a:endParaRPr lang="en-GB" b="1" dirty="0"/>
          </a:p>
          <a:p>
            <a:r>
              <a:rPr lang="en-GB" b="1" dirty="0">
                <a:solidFill>
                  <a:srgbClr val="94C7B0"/>
                </a:solidFill>
              </a:rPr>
              <a:t>Social Media (e.g. Facebook Groups)</a:t>
            </a:r>
          </a:p>
          <a:p>
            <a:pPr marL="342900" indent="-342900">
              <a:buFont typeface="Arial" panose="020B0604020202020204" pitchFamily="34" charset="0"/>
              <a:buChar char="•"/>
            </a:pPr>
            <a:r>
              <a:rPr lang="en-GB" dirty="0"/>
              <a:t>Join open groups focused on food business, local markets, women entrepreneurs, or migrant communities.</a:t>
            </a:r>
          </a:p>
          <a:p>
            <a:pPr marL="342900" indent="-342900">
              <a:buFont typeface="Arial" panose="020B0604020202020204" pitchFamily="34" charset="0"/>
              <a:buChar char="•"/>
            </a:pPr>
            <a:r>
              <a:rPr lang="en-GB" dirty="0"/>
              <a:t>Don’t just scroll—introduce yourself, ask questions, and offer help.</a:t>
            </a:r>
          </a:p>
          <a:p>
            <a:pPr marL="342900" indent="-342900">
              <a:buFont typeface="Arial" panose="020B0604020202020204" pitchFamily="34" charset="0"/>
              <a:buChar char="•"/>
            </a:pPr>
            <a:r>
              <a:rPr lang="en-GB" dirty="0"/>
              <a:t>You can also create your own private group to stay connected with peers or collaborators from a training program or project.</a:t>
            </a:r>
          </a:p>
          <a:p>
            <a:endParaRPr lang="en-GB" b="1" dirty="0"/>
          </a:p>
          <a:p>
            <a:r>
              <a:rPr lang="en-GB" b="1" dirty="0">
                <a:solidFill>
                  <a:srgbClr val="94C7B0"/>
                </a:solidFill>
              </a:rPr>
              <a:t>Forums for Entrepreneurs, Expats &amp; Women</a:t>
            </a:r>
          </a:p>
          <a:p>
            <a:pPr marL="342900" indent="-342900">
              <a:buFont typeface="Arial" panose="020B0604020202020204" pitchFamily="34" charset="0"/>
              <a:buChar char="•"/>
            </a:pPr>
            <a:r>
              <a:rPr lang="en-GB" dirty="0"/>
              <a:t>Look for entrepreneurship forums, expat spaces, or women’s networks that include migrant voices.</a:t>
            </a:r>
          </a:p>
          <a:p>
            <a:pPr marL="342900" indent="-342900">
              <a:buFont typeface="Arial" panose="020B0604020202020204" pitchFamily="34" charset="0"/>
              <a:buChar char="•"/>
            </a:pPr>
            <a:r>
              <a:rPr lang="en-GB" dirty="0"/>
              <a:t>These are great for asking advice, sharing opportunities, or finding people with similar goals.</a:t>
            </a:r>
          </a:p>
          <a:p>
            <a:pPr marL="342900" indent="-342900">
              <a:buFont typeface="Arial" panose="020B0604020202020204" pitchFamily="34" charset="0"/>
              <a:buChar char="•"/>
            </a:pPr>
            <a:r>
              <a:rPr lang="en-GB" b="1" dirty="0"/>
              <a:t>Expat.com</a:t>
            </a:r>
            <a:r>
              <a:rPr lang="en-GB" dirty="0"/>
              <a:t> offers space to network, ask for support, and promote your business.</a:t>
            </a:r>
          </a:p>
          <a:p>
            <a:pPr>
              <a:buClr>
                <a:srgbClr val="B6D1E1"/>
              </a:buClr>
            </a:pPr>
            <a:endParaRPr lang="en-US" dirty="0"/>
          </a:p>
        </p:txBody>
      </p:sp>
    </p:spTree>
    <p:extLst>
      <p:ext uri="{BB962C8B-B14F-4D97-AF65-F5344CB8AC3E}">
        <p14:creationId xmlns:p14="http://schemas.microsoft.com/office/powerpoint/2010/main" val="80024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a:lstStyle/>
          <a:p>
            <a:pPr fontAlgn="base"/>
            <a:r>
              <a:rPr lang="en-IE" i="0" dirty="0">
                <a:effectLst/>
              </a:rPr>
              <a:t>WHERE </a:t>
            </a:r>
            <a:r>
              <a:rPr lang="en-IE" dirty="0"/>
              <a:t>TO FIND COLLABORATORS? </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a:lstStyle/>
          <a:p>
            <a:r>
              <a:rPr lang="en-IE" b="1" dirty="0"/>
              <a:t>Thessaloniki, Greece – Food, Migration &amp; Belonging Talks</a:t>
            </a:r>
          </a:p>
          <a:p>
            <a:r>
              <a:rPr lang="en-GB" dirty="0">
                <a:hlinkClick r:id="rId3"/>
              </a:rPr>
              <a:t>Belonging Talks Series on Food and Migration | Integration and Belonging</a:t>
            </a:r>
            <a:endParaRPr lang="en-IE" b="1" dirty="0"/>
          </a:p>
          <a:p>
            <a:endParaRPr lang="en-IE" b="1" dirty="0"/>
          </a:p>
          <a:p>
            <a:r>
              <a:rPr lang="en-IE" b="1" dirty="0"/>
              <a:t>What it is:</a:t>
            </a:r>
            <a:r>
              <a:rPr lang="en-IE" dirty="0"/>
              <a:t> Academic &amp; community events using food to explore migration, culture, and belonging</a:t>
            </a:r>
          </a:p>
          <a:p>
            <a:endParaRPr lang="en-IE" b="1" dirty="0"/>
          </a:p>
          <a:p>
            <a:r>
              <a:rPr lang="en-IE" b="1" dirty="0"/>
              <a:t>When:</a:t>
            </a:r>
            <a:r>
              <a:rPr lang="en-IE" dirty="0"/>
              <a:t> Ongoing; For example workshop on  </a:t>
            </a:r>
            <a:r>
              <a:rPr lang="en-GB" dirty="0"/>
              <a:t>Culinary Sustainability as a Belonging and Resilience Practice for Syrian Refugees</a:t>
            </a:r>
          </a:p>
          <a:p>
            <a:endParaRPr lang="en-IE" dirty="0"/>
          </a:p>
          <a:p>
            <a:endParaRPr lang="en-IE" b="1" dirty="0"/>
          </a:p>
          <a:p>
            <a:r>
              <a:rPr lang="en-IE" b="1" dirty="0"/>
              <a:t>Why it helps:</a:t>
            </a:r>
            <a:r>
              <a:rPr lang="en-IE" dirty="0"/>
              <a:t> Mixes storytelling, research, and practical collaboration, opening doors to network, co-cook, co-host.</a:t>
            </a:r>
          </a:p>
          <a:p>
            <a:endParaRPr lang="en-IE" dirty="0"/>
          </a:p>
          <a:p>
            <a:r>
              <a:rPr lang="en-IE" b="1" dirty="0">
                <a:highlight>
                  <a:srgbClr val="B6D1E1"/>
                </a:highlight>
              </a:rPr>
              <a:t>Look in your own community for similar events</a:t>
            </a:r>
          </a:p>
          <a:p>
            <a:endParaRPr lang="en-IE" dirty="0"/>
          </a:p>
          <a:p>
            <a:endParaRPr lang="en-IE" dirty="0"/>
          </a:p>
        </p:txBody>
      </p:sp>
      <p:pic>
        <p:nvPicPr>
          <p:cNvPr id="4" name="Online Media 3" title="Culinary Sustainability as a Belonging and Resilience Practice for Syrian Refugees">
            <a:hlinkClick r:id="" action="ppaction://media"/>
            <a:extLst>
              <a:ext uri="{FF2B5EF4-FFF2-40B4-BE49-F238E27FC236}">
                <a16:creationId xmlns:a16="http://schemas.microsoft.com/office/drawing/2014/main" id="{E4BD5B1D-9BE2-3828-C1C2-3F26281C5E84}"/>
              </a:ext>
            </a:extLst>
          </p:cNvPr>
          <p:cNvPicPr>
            <a:picLocks noRot="1" noChangeAspect="1"/>
          </p:cNvPicPr>
          <p:nvPr>
            <a:videoFile r:link="rId1"/>
          </p:nvPr>
        </p:nvPicPr>
        <p:blipFill>
          <a:blip r:embed="rId4"/>
          <a:stretch>
            <a:fillRect/>
          </a:stretch>
        </p:blipFill>
        <p:spPr>
          <a:xfrm>
            <a:off x="7354846" y="2363273"/>
            <a:ext cx="4510931" cy="2548676"/>
          </a:xfrm>
          <a:prstGeom prst="rect">
            <a:avLst/>
          </a:prstGeom>
        </p:spPr>
      </p:pic>
      <p:sp>
        <p:nvSpPr>
          <p:cNvPr id="6" name="TextBox 5">
            <a:extLst>
              <a:ext uri="{FF2B5EF4-FFF2-40B4-BE49-F238E27FC236}">
                <a16:creationId xmlns:a16="http://schemas.microsoft.com/office/drawing/2014/main" id="{EF60704E-D723-E3D8-EB97-00C8C6E930E1}"/>
              </a:ext>
            </a:extLst>
          </p:cNvPr>
          <p:cNvSpPr txBox="1"/>
          <p:nvPr/>
        </p:nvSpPr>
        <p:spPr>
          <a:xfrm>
            <a:off x="8070224" y="5015179"/>
            <a:ext cx="6094926" cy="369332"/>
          </a:xfrm>
          <a:prstGeom prst="rect">
            <a:avLst/>
          </a:prstGeom>
          <a:noFill/>
        </p:spPr>
        <p:txBody>
          <a:bodyPr wrap="square">
            <a:spAutoFit/>
          </a:bodyPr>
          <a:lstStyle/>
          <a:p>
            <a:r>
              <a:rPr lang="en-IE" dirty="0"/>
              <a:t>https://youtu.be/FNI4QbCb45s</a:t>
            </a:r>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en-GB" sz="1800" b="1" dirty="0">
                <a:solidFill>
                  <a:srgbClr val="94C7B0"/>
                </a:solidFill>
              </a:rPr>
              <a:t>Watch their video for more inspiration! </a:t>
            </a:r>
            <a:r>
              <a:rPr lang="en-GB" sz="1800" b="1" dirty="0">
                <a:solidFill>
                  <a:srgbClr val="94C7B0"/>
                </a:solidFill>
                <a:sym typeface="Wingdings" panose="05000000000000000000" pitchFamily="2" charset="2"/>
              </a:rPr>
              <a:t></a:t>
            </a:r>
            <a:endParaRPr lang="en-GB" sz="1800" dirty="0"/>
          </a:p>
        </p:txBody>
      </p:sp>
    </p:spTree>
    <p:extLst>
      <p:ext uri="{BB962C8B-B14F-4D97-AF65-F5344CB8AC3E}">
        <p14:creationId xmlns:p14="http://schemas.microsoft.com/office/powerpoint/2010/main" val="31578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a:lstStyle/>
          <a:p>
            <a:pPr fontAlgn="base"/>
            <a:r>
              <a:rPr lang="en-IE" i="0" dirty="0">
                <a:effectLst/>
              </a:rPr>
              <a:t>WHERE </a:t>
            </a:r>
            <a:r>
              <a:rPr lang="en-IE" dirty="0"/>
              <a:t>TO FIND COLLABORATORS? </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a:lstStyle/>
          <a:p>
            <a:r>
              <a:rPr lang="en-GB" dirty="0" err="1"/>
              <a:t>Mazí</a:t>
            </a:r>
            <a:r>
              <a:rPr lang="en-GB" dirty="0"/>
              <a:t> Mas is a roaming restaurant in London (but also pops up in Germany) that brings exciting, authentic global home cooking to the public, and in so doing creates employment opportunities for aspiring women food entrepreneurs from migrant and refugee communities.</a:t>
            </a:r>
          </a:p>
          <a:p>
            <a:r>
              <a:rPr lang="en-GB" dirty="0"/>
              <a:t> </a:t>
            </a:r>
          </a:p>
          <a:p>
            <a:r>
              <a:rPr lang="en-GB" dirty="0"/>
              <a:t>‘</a:t>
            </a:r>
            <a:r>
              <a:rPr lang="en-GB" dirty="0" err="1"/>
              <a:t>Mazí</a:t>
            </a:r>
            <a:r>
              <a:rPr lang="en-GB" dirty="0"/>
              <a:t> mas’ means ‘with us’ in Greek, and creates a space in which long-term unemployed and socially marginalised women can open their own restaurant, an unrealised dream for many.</a:t>
            </a:r>
          </a:p>
          <a:p>
            <a:endParaRPr lang="en-GB" dirty="0"/>
          </a:p>
          <a:p>
            <a:r>
              <a:rPr lang="en-GB" b="1" dirty="0"/>
              <a:t>Read more:  </a:t>
            </a:r>
            <a:r>
              <a:rPr lang="en-GB" dirty="0" err="1">
                <a:hlinkClick r:id="rId3"/>
              </a:rPr>
              <a:t>mazí</a:t>
            </a:r>
            <a:r>
              <a:rPr lang="en-GB" dirty="0">
                <a:hlinkClick r:id="rId3"/>
              </a:rPr>
              <a:t> mas global home cooking to the public</a:t>
            </a:r>
            <a:endParaRPr lang="en-GB" dirty="0"/>
          </a:p>
          <a:p>
            <a:endParaRPr lang="en-GB" dirty="0"/>
          </a:p>
          <a:p>
            <a:endParaRPr lang="en-IE" dirty="0"/>
          </a:p>
          <a:p>
            <a:r>
              <a:rPr lang="en-IE" b="1" dirty="0">
                <a:highlight>
                  <a:srgbClr val="B6D1E1"/>
                </a:highlight>
              </a:rPr>
              <a:t>Look in your own community for similar events</a:t>
            </a:r>
          </a:p>
          <a:p>
            <a:endParaRPr lang="en-IE" dirty="0"/>
          </a:p>
          <a:p>
            <a:endParaRPr lang="en-IE" dirty="0"/>
          </a:p>
        </p:txBody>
      </p:sp>
      <p:sp>
        <p:nvSpPr>
          <p:cNvPr id="6" name="TextBox 5">
            <a:extLst>
              <a:ext uri="{FF2B5EF4-FFF2-40B4-BE49-F238E27FC236}">
                <a16:creationId xmlns:a16="http://schemas.microsoft.com/office/drawing/2014/main" id="{EF60704E-D723-E3D8-EB97-00C8C6E930E1}"/>
              </a:ext>
            </a:extLst>
          </p:cNvPr>
          <p:cNvSpPr txBox="1"/>
          <p:nvPr/>
        </p:nvSpPr>
        <p:spPr>
          <a:xfrm>
            <a:off x="9061897" y="5015179"/>
            <a:ext cx="6094926" cy="369332"/>
          </a:xfrm>
          <a:prstGeom prst="rect">
            <a:avLst/>
          </a:prstGeom>
          <a:noFill/>
        </p:spPr>
        <p:txBody>
          <a:bodyPr wrap="square">
            <a:spAutoFit/>
          </a:bodyPr>
          <a:lstStyle/>
          <a:p>
            <a:r>
              <a:rPr lang="en-GB" dirty="0">
                <a:hlinkClick r:id="rId4" action="ppaction://hlinkfile"/>
              </a:rPr>
              <a:t>Link to video</a:t>
            </a:r>
            <a:endParaRPr lang="en-IE" dirty="0"/>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en-GB" sz="1800" b="1" dirty="0">
                <a:solidFill>
                  <a:srgbClr val="94C7B0"/>
                </a:solidFill>
              </a:rPr>
              <a:t>Watch their video for more inspiration! </a:t>
            </a:r>
            <a:r>
              <a:rPr lang="en-GB" sz="1800" b="1" dirty="0">
                <a:solidFill>
                  <a:srgbClr val="94C7B0"/>
                </a:solidFill>
                <a:sym typeface="Wingdings" panose="05000000000000000000" pitchFamily="2" charset="2"/>
              </a:rPr>
              <a:t></a:t>
            </a:r>
            <a:endParaRPr lang="en-GB" sz="1800" dirty="0"/>
          </a:p>
        </p:txBody>
      </p:sp>
      <p:pic>
        <p:nvPicPr>
          <p:cNvPr id="7" name="Online Media 6" title="Introducing MAZÍ MAS">
            <a:hlinkClick r:id="" action="ppaction://media"/>
            <a:extLst>
              <a:ext uri="{FF2B5EF4-FFF2-40B4-BE49-F238E27FC236}">
                <a16:creationId xmlns:a16="http://schemas.microsoft.com/office/drawing/2014/main" id="{40F1A1C5-4875-0192-8091-45C74DAF80C1}"/>
              </a:ext>
            </a:extLst>
          </p:cNvPr>
          <p:cNvPicPr>
            <a:picLocks noRot="1" noChangeAspect="1"/>
          </p:cNvPicPr>
          <p:nvPr>
            <a:videoFile r:link="rId1"/>
          </p:nvPr>
        </p:nvPicPr>
        <p:blipFill>
          <a:blip r:embed="rId5"/>
          <a:stretch>
            <a:fillRect/>
          </a:stretch>
        </p:blipFill>
        <p:spPr>
          <a:xfrm>
            <a:off x="7538476" y="2356680"/>
            <a:ext cx="4327301" cy="2434107"/>
          </a:xfrm>
          <a:prstGeom prst="rect">
            <a:avLst/>
          </a:prstGeom>
        </p:spPr>
      </p:pic>
    </p:spTree>
    <p:extLst>
      <p:ext uri="{BB962C8B-B14F-4D97-AF65-F5344CB8AC3E}">
        <p14:creationId xmlns:p14="http://schemas.microsoft.com/office/powerpoint/2010/main" val="28197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3444-B144-27CB-8FF4-394386A422F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C8A3ED-9E2F-55F0-5699-1721684EA58D}"/>
              </a:ext>
            </a:extLst>
          </p:cNvPr>
          <p:cNvSpPr>
            <a:spLocks noGrp="1"/>
          </p:cNvSpPr>
          <p:nvPr>
            <p:ph type="body" sz="quarter" idx="27"/>
          </p:nvPr>
        </p:nvSpPr>
        <p:spPr/>
        <p:txBody>
          <a:bodyPr/>
          <a:lstStyle/>
          <a:p>
            <a:pPr fontAlgn="base"/>
            <a:r>
              <a:rPr lang="en-IE" i="0" dirty="0">
                <a:effectLst/>
              </a:rPr>
              <a:t>WHERE </a:t>
            </a:r>
            <a:r>
              <a:rPr lang="en-IE" dirty="0"/>
              <a:t>TO FIND COLLABORATORS? </a:t>
            </a:r>
            <a:endParaRPr lang="en-US" i="0" dirty="0">
              <a:effectLst/>
            </a:endParaRPr>
          </a:p>
        </p:txBody>
      </p:sp>
      <p:sp>
        <p:nvSpPr>
          <p:cNvPr id="8" name="Text Placeholder 7">
            <a:extLst>
              <a:ext uri="{FF2B5EF4-FFF2-40B4-BE49-F238E27FC236}">
                <a16:creationId xmlns:a16="http://schemas.microsoft.com/office/drawing/2014/main" id="{369EC946-76F2-3332-A002-38C5F4DE0F95}"/>
              </a:ext>
            </a:extLst>
          </p:cNvPr>
          <p:cNvSpPr>
            <a:spLocks noGrp="1"/>
          </p:cNvSpPr>
          <p:nvPr>
            <p:ph type="body" sz="quarter" idx="14"/>
          </p:nvPr>
        </p:nvSpPr>
        <p:spPr>
          <a:xfrm>
            <a:off x="500088" y="1414261"/>
            <a:ext cx="11020063" cy="4672013"/>
          </a:xfrm>
        </p:spPr>
        <p:txBody>
          <a:bodyPr/>
          <a:lstStyle/>
          <a:p>
            <a:r>
              <a:rPr lang="en-GB" b="1" dirty="0"/>
              <a:t>Meetup (app/website)</a:t>
            </a:r>
          </a:p>
          <a:p>
            <a:r>
              <a:rPr lang="en-GB" b="1" dirty="0">
                <a:hlinkClick r:id="rId2"/>
              </a:rPr>
              <a:t>www.meetup.com</a:t>
            </a:r>
            <a:r>
              <a:rPr lang="en-GB" b="1" dirty="0"/>
              <a:t> </a:t>
            </a:r>
            <a:r>
              <a:rPr lang="en-GB" dirty="0"/>
              <a:t> is a global platform where people create and join </a:t>
            </a:r>
            <a:r>
              <a:rPr lang="en-GB" b="1" dirty="0"/>
              <a:t>in-person or online events</a:t>
            </a:r>
            <a:r>
              <a:rPr lang="en-GB" dirty="0"/>
              <a:t> based on shared interests, like food, entrepreneurship or women’s empowerment. It’s free to join as a participant and available in most EU cities.</a:t>
            </a:r>
          </a:p>
          <a:p>
            <a:endParaRPr lang="en-GB" dirty="0"/>
          </a:p>
          <a:p>
            <a:r>
              <a:rPr lang="en-GB" b="1" dirty="0">
                <a:solidFill>
                  <a:srgbClr val="94C7B0"/>
                </a:solidFill>
              </a:rPr>
              <a:t>You can browse:</a:t>
            </a:r>
          </a:p>
          <a:p>
            <a:pPr marL="342900" indent="-342900">
              <a:buFont typeface="Arial" panose="020B0604020202020204" pitchFamily="34" charset="0"/>
              <a:buChar char="•"/>
            </a:pPr>
            <a:r>
              <a:rPr lang="en-GB" dirty="0"/>
              <a:t>Food entrepreneur meetups</a:t>
            </a:r>
          </a:p>
          <a:p>
            <a:pPr marL="342900" indent="-342900">
              <a:buFont typeface="Arial" panose="020B0604020202020204" pitchFamily="34" charset="0"/>
              <a:buChar char="•"/>
            </a:pPr>
            <a:r>
              <a:rPr lang="en-GB" dirty="0"/>
              <a:t>Migrant community events</a:t>
            </a:r>
          </a:p>
          <a:p>
            <a:pPr marL="342900" indent="-342900">
              <a:buFont typeface="Arial" panose="020B0604020202020204" pitchFamily="34" charset="0"/>
              <a:buChar char="•"/>
            </a:pPr>
            <a:r>
              <a:rPr lang="en-GB" dirty="0"/>
              <a:t>Women in business mixers</a:t>
            </a:r>
          </a:p>
          <a:p>
            <a:pPr marL="342900" indent="-342900">
              <a:buFont typeface="Arial" panose="020B0604020202020204" pitchFamily="34" charset="0"/>
              <a:buChar char="•"/>
            </a:pPr>
            <a:r>
              <a:rPr lang="en-GB" dirty="0"/>
              <a:t>Local market groups or sustainability workshops</a:t>
            </a:r>
          </a:p>
          <a:p>
            <a:pPr marL="342900" indent="-342900">
              <a:buFont typeface="Arial" panose="020B0604020202020204" pitchFamily="34" charset="0"/>
              <a:buChar char="•"/>
            </a:pPr>
            <a:endParaRPr lang="en-GB" dirty="0"/>
          </a:p>
          <a:p>
            <a:r>
              <a:rPr lang="en-GB" b="1" dirty="0">
                <a:solidFill>
                  <a:srgbClr val="94C7B0"/>
                </a:solidFill>
              </a:rPr>
              <a:t>Examples:</a:t>
            </a:r>
          </a:p>
          <a:p>
            <a:pPr marL="342900" indent="-342900">
              <a:buFont typeface="Arial" panose="020B0604020202020204" pitchFamily="34" charset="0"/>
              <a:buChar char="•"/>
            </a:pPr>
            <a:r>
              <a:rPr lang="en-GB" dirty="0"/>
              <a:t>Food Startups &amp; Sustainability – The Hague, Netherlands</a:t>
            </a:r>
          </a:p>
          <a:p>
            <a:pPr marL="342900" indent="-342900">
              <a:buFont typeface="Arial" panose="020B0604020202020204" pitchFamily="34" charset="0"/>
              <a:buChar char="•"/>
            </a:pPr>
            <a:r>
              <a:rPr lang="en-GB" dirty="0"/>
              <a:t>Women Who Create (Food &amp; Art) – Berlin, Germany</a:t>
            </a:r>
          </a:p>
          <a:p>
            <a:pPr marL="342900" indent="-342900">
              <a:buFont typeface="Arial" panose="020B0604020202020204" pitchFamily="34" charset="0"/>
              <a:buChar char="•"/>
            </a:pPr>
            <a:r>
              <a:rPr lang="en-GB" dirty="0"/>
              <a:t>Refugee Women Connect (Pop-Up Events) – Liverpool, UK</a:t>
            </a:r>
          </a:p>
          <a:p>
            <a:pPr marL="342900" indent="-342900">
              <a:buFont typeface="Arial" panose="020B0604020202020204" pitchFamily="34" charset="0"/>
              <a:buChar char="•"/>
            </a:pPr>
            <a:r>
              <a:rPr lang="en-GB" dirty="0"/>
              <a:t>Female Founders in Food – Barcelona, Spain</a:t>
            </a:r>
          </a:p>
          <a:p>
            <a:endParaRPr lang="en-GB" dirty="0"/>
          </a:p>
          <a:p>
            <a:pPr>
              <a:buClr>
                <a:srgbClr val="B6D1E1"/>
              </a:buClr>
            </a:pPr>
            <a:endParaRPr lang="en-US" dirty="0"/>
          </a:p>
        </p:txBody>
      </p:sp>
    </p:spTree>
    <p:extLst>
      <p:ext uri="{BB962C8B-B14F-4D97-AF65-F5344CB8AC3E}">
        <p14:creationId xmlns:p14="http://schemas.microsoft.com/office/powerpoint/2010/main" val="138347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432649"/>
            <a:ext cx="5947007" cy="1178948"/>
          </a:xfrm>
        </p:spPr>
        <p:txBody>
          <a:bodyPr/>
          <a:lstStyle/>
          <a:p>
            <a:r>
              <a:rPr lang="en-IE" dirty="0"/>
              <a:t>NETWORKING</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06</a:t>
            </a:r>
          </a:p>
        </p:txBody>
      </p:sp>
      <p:grpSp>
        <p:nvGrpSpPr>
          <p:cNvPr id="2" name="Group 1">
            <a:extLst>
              <a:ext uri="{FF2B5EF4-FFF2-40B4-BE49-F238E27FC236}">
                <a16:creationId xmlns:a16="http://schemas.microsoft.com/office/drawing/2014/main" id="{0320F794-A888-D932-5C44-5FD198E6DB7C}"/>
              </a:ext>
            </a:extLst>
          </p:cNvPr>
          <p:cNvGrpSpPr/>
          <p:nvPr/>
        </p:nvGrpSpPr>
        <p:grpSpPr>
          <a:xfrm>
            <a:off x="936426" y="3634452"/>
            <a:ext cx="3574426" cy="2418560"/>
            <a:chOff x="4971468" y="422003"/>
            <a:chExt cx="2965473" cy="1616400"/>
          </a:xfrm>
        </p:grpSpPr>
        <p:pic>
          <p:nvPicPr>
            <p:cNvPr id="3" name="Picture 2" descr="Logo, icon&#10;&#10;Description automatically generated">
              <a:extLst>
                <a:ext uri="{FF2B5EF4-FFF2-40B4-BE49-F238E27FC236}">
                  <a16:creationId xmlns:a16="http://schemas.microsoft.com/office/drawing/2014/main" id="{FEF3E6E9-3BC5-A042-C8E4-A5E107281FE3}"/>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B27AFDBC-5108-CAB7-901C-68420701A67A}"/>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A6E73A10-8A56-DE52-335B-56E2768CDCE2}"/>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7DA3B36B-CCCC-6888-984B-1F4A2F37FD37}"/>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
        <p:nvSpPr>
          <p:cNvPr id="14" name="TextBox 13">
            <a:extLst>
              <a:ext uri="{FF2B5EF4-FFF2-40B4-BE49-F238E27FC236}">
                <a16:creationId xmlns:a16="http://schemas.microsoft.com/office/drawing/2014/main" id="{2B74398E-060D-161A-998D-144AA2496923}"/>
              </a:ext>
            </a:extLst>
          </p:cNvPr>
          <p:cNvSpPr txBox="1"/>
          <p:nvPr/>
        </p:nvSpPr>
        <p:spPr>
          <a:xfrm>
            <a:off x="5212895" y="3709878"/>
            <a:ext cx="6101080" cy="1754326"/>
          </a:xfrm>
          <a:prstGeom prst="rect">
            <a:avLst/>
          </a:prstGeom>
          <a:noFill/>
        </p:spPr>
        <p:txBody>
          <a:bodyPr wrap="square">
            <a:spAutoFit/>
          </a:bodyPr>
          <a:lstStyle/>
          <a:p>
            <a:pPr marR="0" lvl="0" algn="l" defTabSz="914400" rtl="0" eaLnBrk="1" fontAlgn="base" latinLnBrk="0" hangingPunct="1">
              <a:lnSpc>
                <a:spcPct val="90000"/>
              </a:lnSpc>
              <a:spcBef>
                <a:spcPts val="1000"/>
              </a:spcBef>
              <a:spcAft>
                <a:spcPts val="0"/>
              </a:spcAft>
              <a:buClrTx/>
              <a:buSzTx/>
              <a:tabLst/>
              <a:defRPr/>
            </a:pP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As a </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female migrant </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food </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entrepreneur</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you may sometimes feel alone, without any resources to utilise but your own.  Finding your network or  tribe means having a ready-made group to provide support and encouragement. </a:t>
            </a:r>
            <a:r>
              <a:rPr kumimoji="0" lang="en-US" sz="1800" b="0" i="0" u="none" strike="noStrike" kern="1200" cap="none" spc="0" normalizeH="0" baseline="0" noProof="0" dirty="0">
                <a:ln>
                  <a:noFill/>
                </a:ln>
                <a:solidFill>
                  <a:srgbClr val="142D55"/>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48555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554347" cy="720752"/>
          </a:xfrm>
        </p:spPr>
        <p:txBody>
          <a:bodyPr/>
          <a:lstStyle/>
          <a:p>
            <a:pPr fontAlgn="base"/>
            <a:r>
              <a:rPr lang="en-IE" sz="3300" dirty="0"/>
              <a:t>DIFFERENCE BETWEEN COLLABORATION AND NETWORKING </a:t>
            </a:r>
            <a:endParaRPr lang="en-BA" sz="33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186744" y="1388697"/>
            <a:ext cx="5801931" cy="4857557"/>
          </a:xfrm>
          <a:solidFill>
            <a:srgbClr val="E6C8C7"/>
          </a:solidFill>
        </p:spPr>
        <p:txBody>
          <a:bodyPr/>
          <a:lstStyle/>
          <a:p>
            <a:pPr lvl="0" fontAlgn="base">
              <a:buClr>
                <a:srgbClr val="B6D1E1"/>
              </a:buClr>
            </a:pPr>
            <a:r>
              <a:rPr lang="en-GB" b="1" dirty="0">
                <a:latin typeface="Calibri" panose="020F0502020204030204" pitchFamily="34" charset="0"/>
                <a:cs typeface="Calibri" panose="020F0502020204030204" pitchFamily="34" charset="0"/>
              </a:rPr>
              <a:t>COLLABORATION</a:t>
            </a: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en-GB" dirty="0">
                <a:latin typeface="Calibri" panose="020F0502020204030204" pitchFamily="34" charset="0"/>
                <a:cs typeface="Calibri" panose="020F0502020204030204" pitchFamily="34" charset="0"/>
              </a:rPr>
              <a:t>Working together on a shared goal or project.</a:t>
            </a:r>
          </a:p>
          <a:p>
            <a:pPr fontAlgn="base">
              <a:buClr>
                <a:srgbClr val="B6D1E1"/>
              </a:buClr>
            </a:pPr>
            <a:r>
              <a:rPr lang="en-GB" dirty="0">
                <a:latin typeface="Calibri" panose="020F0502020204030204" pitchFamily="34" charset="0"/>
                <a:cs typeface="Calibri" panose="020F0502020204030204" pitchFamily="34" charset="0"/>
              </a:rPr>
              <a:t>Collaboration = Let’s do something together.</a:t>
            </a:r>
            <a:endParaRPr lang="en-US" dirty="0">
              <a:latin typeface="Calibri" panose="020F0502020204030204" pitchFamily="34" charset="0"/>
              <a:cs typeface="Calibri" panose="020F0502020204030204" pitchFamily="34" charset="0"/>
            </a:endParaRP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en-GB" b="1" dirty="0">
                <a:latin typeface="Calibri" panose="020F0502020204030204" pitchFamily="34" charset="0"/>
                <a:cs typeface="Calibri" panose="020F0502020204030204" pitchFamily="34" charset="0"/>
              </a:rPr>
              <a:t>Key features:</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Involves joint action (not just conversation)</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Often includes shared tasks, decision-making, or outcomes</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Requires trust, communication, and accountability</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Happens over time, not just in a single moment </a:t>
            </a:r>
          </a:p>
          <a:p>
            <a:pPr lvl="0" fontAlgn="base">
              <a:buClr>
                <a:srgbClr val="B6D1E1"/>
              </a:buClr>
            </a:pPr>
            <a:endParaRPr lang="en-GB" dirty="0">
              <a:latin typeface="Calibri" panose="020F0502020204030204" pitchFamily="34" charset="0"/>
              <a:cs typeface="Calibri" panose="020F0502020204030204" pitchFamily="34" charset="0"/>
            </a:endParaRPr>
          </a:p>
        </p:txBody>
      </p:sp>
      <p:sp>
        <p:nvSpPr>
          <p:cNvPr id="2" name="Text Placeholder 2">
            <a:extLst>
              <a:ext uri="{FF2B5EF4-FFF2-40B4-BE49-F238E27FC236}">
                <a16:creationId xmlns:a16="http://schemas.microsoft.com/office/drawing/2014/main" id="{63BEE948-67C1-F78C-9973-32E8CEF28B94}"/>
              </a:ext>
            </a:extLst>
          </p:cNvPr>
          <p:cNvSpPr txBox="1">
            <a:spLocks/>
          </p:cNvSpPr>
          <p:nvPr/>
        </p:nvSpPr>
        <p:spPr>
          <a:xfrm>
            <a:off x="6147473" y="1392915"/>
            <a:ext cx="5752605" cy="4857557"/>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b="1" dirty="0">
                <a:latin typeface="Calibri" panose="020F0502020204030204" pitchFamily="34" charset="0"/>
                <a:cs typeface="Calibri" panose="020F0502020204030204" pitchFamily="34" charset="0"/>
              </a:rPr>
              <a:t>NETWORKING</a:t>
            </a:r>
          </a:p>
          <a:p>
            <a:pPr fontAlgn="base">
              <a:buClr>
                <a:srgbClr val="B6D1E1"/>
              </a:buClr>
            </a:pPr>
            <a:endParaRPr lang="en-GB" dirty="0">
              <a:latin typeface="Calibri" panose="020F0502020204030204" pitchFamily="34" charset="0"/>
              <a:cs typeface="Calibri" panose="020F0502020204030204" pitchFamily="34" charset="0"/>
            </a:endParaRPr>
          </a:p>
          <a:p>
            <a:pPr fontAlgn="base">
              <a:buClr>
                <a:srgbClr val="B6D1E1"/>
              </a:buClr>
            </a:pPr>
            <a:r>
              <a:rPr lang="en-GB" dirty="0">
                <a:latin typeface="Calibri" panose="020F0502020204030204" pitchFamily="34" charset="0"/>
                <a:cs typeface="Calibri" panose="020F0502020204030204" pitchFamily="34" charset="0"/>
              </a:rPr>
              <a:t>Building &amp; maintaining professional relationships</a:t>
            </a:r>
          </a:p>
          <a:p>
            <a:pPr fontAlgn="base">
              <a:buClr>
                <a:srgbClr val="B6D1E1"/>
              </a:buClr>
            </a:pPr>
            <a:r>
              <a:rPr lang="en-GB" dirty="0">
                <a:latin typeface="Calibri" panose="020F0502020204030204" pitchFamily="34" charset="0"/>
                <a:cs typeface="Calibri" panose="020F0502020204030204" pitchFamily="34" charset="0"/>
              </a:rPr>
              <a:t>Networking = Let’s get to know each other.</a:t>
            </a:r>
          </a:p>
          <a:p>
            <a:pPr fontAlgn="base">
              <a:buClr>
                <a:srgbClr val="B6D1E1"/>
              </a:buClr>
            </a:pPr>
            <a:endParaRPr lang="en-GB" b="1" dirty="0">
              <a:latin typeface="Calibri" panose="020F0502020204030204" pitchFamily="34" charset="0"/>
              <a:cs typeface="Calibri" panose="020F0502020204030204" pitchFamily="34" charset="0"/>
            </a:endParaRPr>
          </a:p>
          <a:p>
            <a:pPr fontAlgn="base">
              <a:buClr>
                <a:srgbClr val="B6D1E1"/>
              </a:buClr>
            </a:pPr>
            <a:r>
              <a:rPr lang="en-GB" b="1" dirty="0">
                <a:latin typeface="Calibri" panose="020F0502020204030204" pitchFamily="34" charset="0"/>
                <a:cs typeface="Calibri" panose="020F0502020204030204" pitchFamily="34" charset="0"/>
              </a:rPr>
              <a:t>Key features:</a:t>
            </a:r>
          </a:p>
          <a:p>
            <a:pPr marL="342900" indent="-342900" fontAlgn="base">
              <a:buClr>
                <a:srgbClr val="94C7B0"/>
              </a:buClr>
              <a:buFont typeface="Arial" panose="020B0604020202020204" pitchFamily="34" charset="0"/>
              <a:buChar char="•"/>
            </a:pPr>
            <a:r>
              <a:rPr lang="en-GB" dirty="0">
                <a:latin typeface="Calibri" panose="020F0502020204030204" pitchFamily="34" charset="0"/>
                <a:cs typeface="Calibri" panose="020F0502020204030204" pitchFamily="34" charset="0"/>
              </a:rPr>
              <a:t>Meeting people, exchanging ideas or info </a:t>
            </a:r>
          </a:p>
          <a:p>
            <a:pPr marL="342900" indent="-342900" fontAlgn="base">
              <a:buClr>
                <a:srgbClr val="94C7B0"/>
              </a:buClr>
              <a:buFont typeface="Arial" panose="020B0604020202020204" pitchFamily="34" charset="0"/>
              <a:buChar char="•"/>
            </a:pPr>
            <a:r>
              <a:rPr lang="en-GB" dirty="0">
                <a:latin typeface="Calibri" panose="020F0502020204030204" pitchFamily="34" charset="0"/>
                <a:cs typeface="Calibri" panose="020F0502020204030204" pitchFamily="34" charset="0"/>
              </a:rPr>
              <a:t>Doesn’t always lead to immediate action</a:t>
            </a:r>
          </a:p>
          <a:p>
            <a:pPr marL="342900" indent="-342900" fontAlgn="base">
              <a:buClr>
                <a:srgbClr val="94C7B0"/>
              </a:buClr>
              <a:buFont typeface="Arial" panose="020B0604020202020204" pitchFamily="34" charset="0"/>
              <a:buChar char="•"/>
            </a:pPr>
            <a:r>
              <a:rPr lang="en-GB" dirty="0">
                <a:latin typeface="Calibri" panose="020F0502020204030204" pitchFamily="34" charset="0"/>
                <a:cs typeface="Calibri" panose="020F0502020204030204" pitchFamily="34" charset="0"/>
              </a:rPr>
              <a:t>Helps grow visibility, reputation, and access to opportunities</a:t>
            </a:r>
          </a:p>
          <a:p>
            <a:pPr marL="342900" indent="-342900" fontAlgn="base">
              <a:buClr>
                <a:srgbClr val="94C7B0"/>
              </a:buClr>
              <a:buFont typeface="Arial" panose="020B0604020202020204" pitchFamily="34" charset="0"/>
              <a:buChar char="•"/>
            </a:pPr>
            <a:r>
              <a:rPr lang="en-GB" dirty="0">
                <a:latin typeface="Calibri" panose="020F0502020204030204" pitchFamily="34" charset="0"/>
                <a:cs typeface="Calibri" panose="020F0502020204030204" pitchFamily="34" charset="0"/>
              </a:rPr>
              <a:t>Can lead to collaboration later</a:t>
            </a:r>
          </a:p>
          <a:p>
            <a:pPr fontAlgn="base">
              <a:buClr>
                <a:srgbClr val="B6D1E1"/>
              </a:buClr>
            </a:pPr>
            <a:endParaRPr lang="en-GB" dirty="0">
              <a:latin typeface="Calibri" panose="020F0502020204030204" pitchFamily="34" charset="0"/>
              <a:cs typeface="Calibri" panose="020F0502020204030204" pitchFamily="34" charset="0"/>
            </a:endParaRPr>
          </a:p>
          <a:p>
            <a:pPr fontAlgn="base">
              <a:buClr>
                <a:srgbClr val="B6D1E1"/>
              </a:buClr>
            </a:pPr>
            <a:r>
              <a:rPr lang="en-GB" dirty="0">
                <a:latin typeface="Calibri" panose="020F0502020204030204" pitchFamily="34" charset="0"/>
                <a:cs typeface="Calibri" panose="020F0502020204030204" pitchFamily="34" charset="0"/>
              </a:rPr>
              <a:t>Examples in food business:</a:t>
            </a:r>
          </a:p>
          <a:p>
            <a:pPr fontAlgn="base">
              <a:buClr>
                <a:srgbClr val="B6D1E1"/>
              </a:buClr>
            </a:pPr>
            <a:r>
              <a:rPr lang="en-GB" dirty="0">
                <a:latin typeface="Calibri" panose="020F0502020204030204" pitchFamily="34" charset="0"/>
                <a:cs typeface="Calibri" panose="020F0502020204030204" pitchFamily="34" charset="0"/>
              </a:rPr>
              <a:t>Attending a food festival or training session</a:t>
            </a:r>
          </a:p>
          <a:p>
            <a:pPr fontAlgn="base">
              <a:buClr>
                <a:srgbClr val="B6D1E1"/>
              </a:buClr>
            </a:pPr>
            <a:r>
              <a:rPr lang="en-GB" dirty="0">
                <a:latin typeface="Calibri" panose="020F0502020204030204" pitchFamily="34" charset="0"/>
                <a:cs typeface="Calibri" panose="020F0502020204030204" pitchFamily="34" charset="0"/>
              </a:rPr>
              <a:t>Introducing yourself on social media</a:t>
            </a:r>
          </a:p>
          <a:p>
            <a:pPr fontAlgn="base">
              <a:buClr>
                <a:srgbClr val="B6D1E1"/>
              </a:buCl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58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60E6-4046-3C51-C338-312561F4295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D9C08F-1722-8AF9-B8CC-4F470F5DFDF6}"/>
              </a:ext>
            </a:extLst>
          </p:cNvPr>
          <p:cNvSpPr>
            <a:spLocks noGrp="1"/>
          </p:cNvSpPr>
          <p:nvPr>
            <p:ph type="body" sz="quarter" idx="27"/>
          </p:nvPr>
        </p:nvSpPr>
        <p:spPr/>
        <p:txBody>
          <a:bodyPr/>
          <a:lstStyle/>
          <a:p>
            <a:pPr fontAlgn="base"/>
            <a:r>
              <a:rPr lang="en-BA"/>
              <a:t>WHAT IS NETWORKING? </a:t>
            </a:r>
            <a:endParaRPr lang="en-BA" dirty="0"/>
          </a:p>
        </p:txBody>
      </p:sp>
      <p:sp>
        <p:nvSpPr>
          <p:cNvPr id="3" name="Text Placeholder 2">
            <a:extLst>
              <a:ext uri="{FF2B5EF4-FFF2-40B4-BE49-F238E27FC236}">
                <a16:creationId xmlns:a16="http://schemas.microsoft.com/office/drawing/2014/main" id="{C38F020C-05DB-92B8-4DBD-A36059DFDB3A}"/>
              </a:ext>
            </a:extLst>
          </p:cNvPr>
          <p:cNvSpPr>
            <a:spLocks noGrp="1"/>
          </p:cNvSpPr>
          <p:nvPr>
            <p:ph type="body" sz="quarter" idx="14"/>
          </p:nvPr>
        </p:nvSpPr>
        <p:spPr>
          <a:xfrm>
            <a:off x="738349" y="1734207"/>
            <a:ext cx="4401210" cy="3599794"/>
          </a:xfrm>
        </p:spPr>
        <p:txBody>
          <a:bodyPr/>
          <a:lstStyle/>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Networking will be very useful at the start of your </a:t>
            </a:r>
            <a:r>
              <a:rPr lang="en-IE" dirty="0">
                <a:latin typeface="Calibri" panose="020F0502020204030204" pitchFamily="34" charset="0"/>
                <a:cs typeface="Calibri" panose="020F0502020204030204" pitchFamily="34" charset="0"/>
              </a:rPr>
              <a:t>food </a:t>
            </a:r>
            <a:r>
              <a:rPr lang="en-BA" dirty="0">
                <a:latin typeface="Calibri" panose="020F0502020204030204" pitchFamily="34" charset="0"/>
                <a:cs typeface="Calibri" panose="020F0502020204030204" pitchFamily="34" charset="0"/>
              </a:rPr>
              <a:t>business when you are less well connected.</a:t>
            </a:r>
          </a:p>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Networking keeps you in touch with opportunities. You can turn to more people for help and advice.</a:t>
            </a:r>
          </a:p>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Effective networkers are more likely to </a:t>
            </a:r>
            <a:r>
              <a:rPr lang="en-IE" dirty="0">
                <a:latin typeface="Calibri" panose="020F0502020204030204" pitchFamily="34" charset="0"/>
                <a:cs typeface="Calibri" panose="020F0502020204030204" pitchFamily="34" charset="0"/>
              </a:rPr>
              <a:t> </a:t>
            </a:r>
            <a:r>
              <a:rPr lang="en-BA" dirty="0">
                <a:latin typeface="Calibri" panose="020F0502020204030204" pitchFamily="34" charset="0"/>
                <a:cs typeface="Calibri" panose="020F0502020204030204" pitchFamily="34" charset="0"/>
              </a:rPr>
              <a:t>be offered opportunities.</a:t>
            </a:r>
          </a:p>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Networking allows you to contribute something to other</a:t>
            </a:r>
            <a:r>
              <a:rPr lang="en-IE" dirty="0">
                <a:latin typeface="Calibri" panose="020F0502020204030204" pitchFamily="34" charset="0"/>
                <a:cs typeface="Calibri" panose="020F0502020204030204" pitchFamily="34" charset="0"/>
              </a:rPr>
              <a:t>s and build your reputation – people buy people.</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9118DA6-FED0-AF8A-374F-DBC8F243FF1A}"/>
              </a:ext>
            </a:extLst>
          </p:cNvPr>
          <p:cNvSpPr txBox="1"/>
          <p:nvPr/>
        </p:nvSpPr>
        <p:spPr>
          <a:xfrm>
            <a:off x="5732653" y="1604086"/>
            <a:ext cx="6186741" cy="5402248"/>
          </a:xfrm>
          <a:prstGeom prst="rect">
            <a:avLst/>
          </a:prstGeom>
          <a:noFill/>
        </p:spPr>
        <p:txBody>
          <a:bodyPr wrap="square">
            <a:spAutoFit/>
          </a:bodyPr>
          <a:lstStyle/>
          <a:p>
            <a:pPr>
              <a:lnSpc>
                <a:spcPts val="2340"/>
              </a:lnSpc>
            </a:pPr>
            <a:r>
              <a:rPr lang="en-US" sz="2200" dirty="0">
                <a:solidFill>
                  <a:srgbClr val="382B1B"/>
                </a:solidFill>
              </a:rPr>
              <a:t>The Oxford Dictionary defines the verb “to network” as to</a:t>
            </a:r>
          </a:p>
          <a:p>
            <a:pPr algn="ctr">
              <a:lnSpc>
                <a:spcPts val="2340"/>
              </a:lnSpc>
            </a:pPr>
            <a:r>
              <a:rPr lang="en-US" sz="2200" b="1" dirty="0">
                <a:solidFill>
                  <a:srgbClr val="94C7B0"/>
                </a:solidFill>
              </a:rPr>
              <a:t> ‘interact with others to exchange information and develop professional or social contacts’ </a:t>
            </a:r>
          </a:p>
          <a:p>
            <a:pPr>
              <a:lnSpc>
                <a:spcPts val="2340"/>
              </a:lnSpc>
            </a:pPr>
            <a:endParaRPr lang="en-US" sz="2200" dirty="0">
              <a:solidFill>
                <a:srgbClr val="382B1B"/>
              </a:solidFill>
            </a:endParaRPr>
          </a:p>
          <a:p>
            <a:pPr>
              <a:lnSpc>
                <a:spcPts val="2340"/>
              </a:lnSpc>
            </a:pPr>
            <a:r>
              <a:rPr lang="en-US" sz="2200" dirty="0">
                <a:solidFill>
                  <a:srgbClr val="382B1B"/>
                </a:solidFill>
              </a:rPr>
              <a:t>Networking is a very deliberate and conscious act.  It does not happen by accident, and it is a two-way process.</a:t>
            </a:r>
          </a:p>
          <a:p>
            <a:pPr>
              <a:lnSpc>
                <a:spcPts val="2340"/>
              </a:lnSpc>
            </a:pPr>
            <a:endParaRPr lang="en-US" sz="2200" dirty="0">
              <a:solidFill>
                <a:srgbClr val="382B1B"/>
              </a:solidFill>
            </a:endParaRPr>
          </a:p>
          <a:p>
            <a:pPr>
              <a:lnSpc>
                <a:spcPts val="2340"/>
              </a:lnSpc>
            </a:pPr>
            <a:r>
              <a:rPr lang="en-US" sz="2200" dirty="0">
                <a:solidFill>
                  <a:srgbClr val="382B1B"/>
                </a:solidFill>
              </a:rPr>
              <a:t>Of relevance to our 3 Kitchen learners, analyses show that, in most cultures, women network in a different way from men. Women usually have smaller networks and closer relationships with their contacts than men.</a:t>
            </a: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p:txBody>
      </p:sp>
      <p:cxnSp>
        <p:nvCxnSpPr>
          <p:cNvPr id="6" name="Straight Connector 5">
            <a:extLst>
              <a:ext uri="{FF2B5EF4-FFF2-40B4-BE49-F238E27FC236}">
                <a16:creationId xmlns:a16="http://schemas.microsoft.com/office/drawing/2014/main" id="{DC40BAD2-4EF6-859F-B6C0-355B483EDA39}"/>
              </a:ext>
            </a:extLst>
          </p:cNvPr>
          <p:cNvCxnSpPr>
            <a:cxnSpLocks/>
          </p:cNvCxnSpPr>
          <p:nvPr/>
        </p:nvCxnSpPr>
        <p:spPr>
          <a:xfrm flipV="1">
            <a:off x="5352392" y="1418897"/>
            <a:ext cx="0" cy="4698124"/>
          </a:xfrm>
          <a:prstGeom prst="line">
            <a:avLst/>
          </a:prstGeom>
          <a:ln w="28575">
            <a:solidFill>
              <a:srgbClr val="94C7B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9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en-IE" dirty="0"/>
              <a:t>TYPES OF NETWORKING </a:t>
            </a:r>
            <a:r>
              <a:rPr lang="en-BA" dirty="0"/>
              <a:t>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44699" y="1215610"/>
            <a:ext cx="11747679" cy="2065283"/>
          </a:xfrm>
        </p:spPr>
        <p:txBody>
          <a:bodyPr/>
          <a:lstStyle/>
          <a:p>
            <a:r>
              <a:rPr lang="en-GB" dirty="0"/>
              <a:t>Networking helps you meet people who can support, guide, or open doors for your business.</a:t>
            </a:r>
          </a:p>
          <a:p>
            <a:r>
              <a:rPr lang="en-GB" dirty="0"/>
              <a:t>It’s a low-cost, high-value way to build relationships, leading to referrals, learning, and collaboration.</a:t>
            </a:r>
          </a:p>
          <a:p>
            <a:endParaRPr lang="en-GB" dirty="0"/>
          </a:p>
          <a:p>
            <a:endParaRPr lang="en-GB" dirty="0"/>
          </a:p>
        </p:txBody>
      </p:sp>
      <p:sp>
        <p:nvSpPr>
          <p:cNvPr id="11" name="Rectangle 1">
            <a:extLst>
              <a:ext uri="{FF2B5EF4-FFF2-40B4-BE49-F238E27FC236}">
                <a16:creationId xmlns:a16="http://schemas.microsoft.com/office/drawing/2014/main" id="{1F57DF7A-051A-81ED-2CC4-1405007CDAA7}"/>
              </a:ext>
            </a:extLst>
          </p:cNvPr>
          <p:cNvSpPr>
            <a:spLocks noChangeArrowheads="1"/>
          </p:cNvSpPr>
          <p:nvPr/>
        </p:nvSpPr>
        <p:spPr bwMode="auto">
          <a:xfrm>
            <a:off x="244699" y="2041404"/>
            <a:ext cx="11907626"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200" b="1" i="0" u="none" strike="noStrike" cap="none" normalizeH="0" baseline="0" dirty="0">
                <a:ln>
                  <a:noFill/>
                </a:ln>
                <a:solidFill>
                  <a:srgbClr val="B6D1E1"/>
                </a:solidFill>
                <a:effectLst/>
              </a:rPr>
              <a:t> Formal Networks</a:t>
            </a:r>
            <a:br>
              <a:rPr kumimoji="0" lang="en-US" altLang="en-US" sz="2200" b="0" i="0" u="none" strike="noStrike" cap="none" normalizeH="0" baseline="0" dirty="0">
                <a:ln>
                  <a:noFill/>
                </a:ln>
                <a:solidFill>
                  <a:schemeClr val="tx1"/>
                </a:solidFill>
                <a:effectLst/>
              </a:rPr>
            </a:br>
            <a:r>
              <a:rPr kumimoji="0" lang="en-US" altLang="en-US" sz="2200" b="0" i="0" u="none" strike="noStrike" cap="none" normalizeH="0" baseline="0" dirty="0">
                <a:ln>
                  <a:noFill/>
                </a:ln>
                <a:solidFill>
                  <a:schemeClr val="tx1"/>
                </a:solidFill>
                <a:effectLst/>
              </a:rPr>
              <a:t>Paid, structured groups that meet regularly to exchange business referrals.</a:t>
            </a:r>
            <a:br>
              <a:rPr kumimoji="0" lang="en-US" altLang="en-US" sz="2200" b="0" i="0" u="none" strike="noStrike" cap="none" normalizeH="0" baseline="0" dirty="0">
                <a:ln>
                  <a:noFill/>
                </a:ln>
                <a:solidFill>
                  <a:schemeClr val="tx1"/>
                </a:solidFill>
                <a:effectLst/>
              </a:rPr>
            </a:br>
            <a:r>
              <a:rPr kumimoji="0" lang="en-US" altLang="en-US" sz="2200" b="1" i="0" u="none" strike="noStrike" cap="none" normalizeH="0" baseline="0" dirty="0">
                <a:ln>
                  <a:noFill/>
                </a:ln>
                <a:solidFill>
                  <a:schemeClr val="tx1"/>
                </a:solidFill>
                <a:effectLst/>
              </a:rPr>
              <a:t>Example:</a:t>
            </a:r>
            <a:r>
              <a:rPr kumimoji="0" lang="en-US" altLang="en-US" sz="2200" b="0" i="0" u="none" strike="noStrike" cap="none" normalizeH="0" baseline="0" dirty="0">
                <a:ln>
                  <a:noFill/>
                </a:ln>
                <a:solidFill>
                  <a:schemeClr val="tx1"/>
                </a:solidFill>
                <a:effectLst/>
              </a:rPr>
              <a:t> </a:t>
            </a:r>
            <a:r>
              <a:rPr kumimoji="0" lang="en-US" altLang="en-US" sz="2200" b="0" i="0" u="none" strike="noStrike" cap="none" normalizeH="0" baseline="0" dirty="0">
                <a:ln>
                  <a:noFill/>
                </a:ln>
                <a:solidFill>
                  <a:schemeClr val="tx1"/>
                </a:solidFill>
                <a:effectLst/>
                <a:hlinkClick r:id="rId2"/>
              </a:rPr>
              <a:t>BNI (Business Network International)</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Best for women ready to grow sales through active referral partnerships.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200" b="1" i="0" u="none" strike="noStrike" cap="none" normalizeH="0" baseline="0" dirty="0">
                <a:ln>
                  <a:noFill/>
                </a:ln>
                <a:solidFill>
                  <a:srgbClr val="B6D1E1"/>
                </a:solidFill>
                <a:effectLst/>
              </a:rPr>
              <a:t>  Casual Contact Networks</a:t>
            </a:r>
            <a:br>
              <a:rPr kumimoji="0" lang="en-US" altLang="en-US" sz="2200" b="0" i="0" u="none" strike="noStrike" cap="none" normalizeH="0" baseline="0" dirty="0">
                <a:ln>
                  <a:noFill/>
                </a:ln>
                <a:solidFill>
                  <a:schemeClr val="tx1"/>
                </a:solidFill>
                <a:effectLst/>
              </a:rPr>
            </a:br>
            <a:r>
              <a:rPr kumimoji="0" lang="en-US" altLang="en-US" sz="2200" b="0" i="0" u="none" strike="noStrike" cap="none" normalizeH="0" baseline="0" dirty="0">
                <a:ln>
                  <a:noFill/>
                </a:ln>
                <a:solidFill>
                  <a:schemeClr val="tx1"/>
                </a:solidFill>
                <a:effectLst/>
              </a:rPr>
              <a:t>Open events where attendance is flexible. Great </a:t>
            </a:r>
          </a:p>
          <a:p>
            <a:pPr marL="0" marR="0" lvl="0" indent="0" algn="l" defTabSz="914400" rtl="0" eaLnBrk="0" fontAlgn="base" latinLnBrk="0" hangingPunct="0">
              <a:lnSpc>
                <a:spcPct val="100000"/>
              </a:lnSpc>
              <a:spcBef>
                <a:spcPct val="0"/>
              </a:spcBef>
              <a:spcAft>
                <a:spcPct val="0"/>
              </a:spcAft>
              <a:buClrTx/>
              <a:buSzTx/>
              <a:tabLst/>
            </a:pPr>
            <a:r>
              <a:rPr lang="en-US" altLang="en-US" sz="2200" dirty="0"/>
              <a:t>f</a:t>
            </a:r>
            <a:r>
              <a:rPr kumimoji="0" lang="en-US" altLang="en-US" sz="2200" b="0" i="0" u="none" strike="noStrike" cap="none" normalizeH="0" baseline="0" dirty="0">
                <a:ln>
                  <a:noFill/>
                </a:ln>
                <a:solidFill>
                  <a:schemeClr val="tx1"/>
                </a:solidFill>
                <a:effectLst/>
              </a:rPr>
              <a:t>or meeting people locally. </a:t>
            </a:r>
            <a:r>
              <a:rPr kumimoji="0" lang="en-US" altLang="en-US" sz="2200" i="0" u="none" strike="noStrike" cap="none" normalizeH="0" baseline="0" dirty="0">
                <a:ln>
                  <a:noFill/>
                </a:ln>
                <a:solidFill>
                  <a:schemeClr val="tx1"/>
                </a:solidFill>
                <a:effectLst/>
              </a:rPr>
              <a:t>Example: </a:t>
            </a:r>
          </a:p>
          <a:p>
            <a:pPr marL="0" marR="0" lvl="0" indent="0" algn="l" defTabSz="914400" rtl="0" eaLnBrk="0" fontAlgn="base" latinLnBrk="0" hangingPunct="0">
              <a:lnSpc>
                <a:spcPct val="100000"/>
              </a:lnSpc>
              <a:spcBef>
                <a:spcPct val="0"/>
              </a:spcBef>
              <a:spcAft>
                <a:spcPct val="0"/>
              </a:spcAft>
              <a:buClrTx/>
              <a:buSzTx/>
              <a:tabLst/>
            </a:pPr>
            <a:r>
              <a:rPr kumimoji="0" lang="en-US" altLang="en-US" sz="2200" b="0" i="0" u="none" strike="noStrike" cap="none" normalizeH="0" baseline="0" dirty="0">
                <a:ln>
                  <a:noFill/>
                </a:ln>
                <a:solidFill>
                  <a:schemeClr val="tx1"/>
                </a:solidFill>
                <a:effectLst/>
              </a:rPr>
              <a:t>Local Chamber of Commerce. Good for exploring opportunities without long-term commitment.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lang="en-US" altLang="en-US" sz="2200" b="1" dirty="0">
                <a:solidFill>
                  <a:srgbClr val="B6D1E1"/>
                </a:solidFill>
              </a:rPr>
              <a:t>3. Regional Food Networks</a:t>
            </a:r>
          </a:p>
          <a:p>
            <a:pPr lvl="0" eaLnBrk="0" fontAlgn="base" hangingPunct="0">
              <a:spcBef>
                <a:spcPct val="0"/>
              </a:spcBef>
              <a:spcAft>
                <a:spcPct val="0"/>
              </a:spcAft>
            </a:pPr>
            <a:r>
              <a:rPr lang="en-GB" sz="2200" dirty="0"/>
              <a:t>Local organisations, cooperatives, or partnerships that support small-scale food producers, caterers, growers, and vendors in a specific area or region.</a:t>
            </a:r>
          </a:p>
          <a:p>
            <a:pPr lvl="0" eaLnBrk="0" fontAlgn="base" hangingPunct="0">
              <a:spcBef>
                <a:spcPct val="0"/>
              </a:spcBef>
              <a:spcAft>
                <a:spcPct val="0"/>
              </a:spcAft>
            </a:pPr>
            <a:endParaRPr lang="en-US" altLang="en-US" sz="2000" dirty="0">
              <a:solidFill>
                <a:srgbClr val="B6D1E1"/>
              </a:solidFill>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600" b="1" i="0" u="none" strike="noStrike" cap="none" normalizeH="0" baseline="0" dirty="0">
              <a:ln>
                <a:noFill/>
              </a:ln>
              <a:solidFill>
                <a:schemeClr val="tx1"/>
              </a:solidFill>
              <a:effectLst/>
            </a:endParaRPr>
          </a:p>
          <a:p>
            <a:pPr eaLnBrk="0" fontAlgn="base" hangingPunct="0">
              <a:spcBef>
                <a:spcPct val="0"/>
              </a:spcBef>
              <a:spcAft>
                <a:spcPct val="0"/>
              </a:spcAft>
            </a:pPr>
            <a:r>
              <a:rPr lang="en-US" altLang="en-US" sz="2200" b="1" dirty="0">
                <a:solidFill>
                  <a:srgbClr val="B6D1E1"/>
                </a:solidFill>
              </a:rPr>
              <a:t>4.</a:t>
            </a:r>
            <a:r>
              <a:rPr lang="en-US" altLang="en-US" sz="2200" b="1" dirty="0"/>
              <a:t> </a:t>
            </a:r>
            <a:r>
              <a:rPr kumimoji="0" lang="en-US" altLang="en-US" sz="2200" b="1" i="0" u="none" strike="noStrike" cap="none" normalizeH="0" baseline="0" dirty="0">
                <a:ln>
                  <a:noFill/>
                </a:ln>
                <a:solidFill>
                  <a:srgbClr val="B6D1E1"/>
                </a:solidFill>
                <a:effectLst/>
              </a:rPr>
              <a:t>Online Networks</a:t>
            </a:r>
            <a:br>
              <a:rPr kumimoji="0" lang="en-US" altLang="en-US" sz="2200" b="0" i="0" u="none" strike="noStrike" cap="none" normalizeH="0" baseline="0" dirty="0">
                <a:ln>
                  <a:noFill/>
                </a:ln>
                <a:solidFill>
                  <a:schemeClr val="tx1"/>
                </a:solidFill>
                <a:effectLst/>
              </a:rPr>
            </a:br>
            <a:r>
              <a:rPr kumimoji="0" lang="en-US" altLang="en-US" sz="2200" b="0" i="0" u="none" strike="noStrike" cap="none" normalizeH="0" baseline="0" dirty="0">
                <a:ln>
                  <a:noFill/>
                </a:ln>
                <a:solidFill>
                  <a:schemeClr val="tx1"/>
                </a:solidFill>
                <a:effectLst/>
              </a:rPr>
              <a:t>Social media and niche forums for food, women, or migrant entrepreneurs. </a:t>
            </a:r>
            <a:r>
              <a:rPr lang="en-US" altLang="en-US" sz="2200" dirty="0"/>
              <a:t>Ideal for staying connected, asking questions, and learning from others.</a:t>
            </a:r>
          </a:p>
          <a:p>
            <a:pPr marL="0" marR="0" lvl="0" indent="0" algn="l" defTabSz="914400" rtl="0" eaLnBrk="0" fontAlgn="base" latinLnBrk="0" hangingPunct="0">
              <a:lnSpc>
                <a:spcPct val="100000"/>
              </a:lnSpc>
              <a:spcBef>
                <a:spcPct val="0"/>
              </a:spcBef>
              <a:spcAft>
                <a:spcPct val="0"/>
              </a:spcAft>
              <a:buClrTx/>
              <a:buSzTx/>
              <a:tabLst/>
            </a:pPr>
            <a:r>
              <a:rPr kumimoji="0" lang="en-US" altLang="en-US" sz="2200" b="1" i="0" u="none" strike="noStrike" cap="none" normalizeH="0" baseline="0" dirty="0">
                <a:ln>
                  <a:noFill/>
                </a:ln>
                <a:solidFill>
                  <a:schemeClr val="tx1"/>
                </a:solidFill>
                <a:effectLst/>
              </a:rPr>
              <a:t>Examples:</a:t>
            </a:r>
            <a:endParaRPr kumimoji="0" lang="en-US" altLang="en-US" sz="2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rPr>
              <a:t>Facebook Groups (e.g. “Women in Food EU”</a:t>
            </a:r>
            <a:r>
              <a:rPr lang="en-US" altLang="en-US" sz="2200" dirty="0"/>
              <a:t>)</a:t>
            </a:r>
            <a:endParaRPr kumimoji="0" lang="en-US" altLang="en-US" sz="2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rPr>
              <a:t>LinkedIn groups, Slack communities</a:t>
            </a:r>
          </a:p>
        </p:txBody>
      </p:sp>
    </p:spTree>
    <p:extLst>
      <p:ext uri="{BB962C8B-B14F-4D97-AF65-F5344CB8AC3E}">
        <p14:creationId xmlns:p14="http://schemas.microsoft.com/office/powerpoint/2010/main" val="73284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WHAT IS COLLABORATION?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2863" y="1397197"/>
            <a:ext cx="7344292" cy="3790950"/>
          </a:xfrm>
        </p:spPr>
        <p:txBody>
          <a:bodyPr/>
          <a:lstStyle/>
          <a:p>
            <a:r>
              <a:rPr lang="en-GB" dirty="0"/>
              <a:t>Collaboration is the process of two or more people or organisations working together to achieve shared goals. In the context of migrant women and food, this can mean:</a:t>
            </a:r>
          </a:p>
          <a:p>
            <a:endParaRPr lang="en-GB" dirty="0"/>
          </a:p>
          <a:p>
            <a:pPr marL="342900" indent="-342900">
              <a:buFont typeface="Arial" panose="020B0604020202020204" pitchFamily="34" charset="0"/>
              <a:buChar char="•"/>
            </a:pPr>
            <a:r>
              <a:rPr lang="en-GB" b="1" dirty="0"/>
              <a:t>Pooling resources</a:t>
            </a:r>
            <a:r>
              <a:rPr lang="en-GB" dirty="0"/>
              <a:t> to access  kitchens, equipment, and markets</a:t>
            </a:r>
          </a:p>
          <a:p>
            <a:pPr marL="342900" indent="-342900">
              <a:buFont typeface="Arial" panose="020B0604020202020204" pitchFamily="34" charset="0"/>
              <a:buChar char="•"/>
            </a:pPr>
            <a:r>
              <a:rPr lang="en-GB" b="1" dirty="0"/>
              <a:t>Sharing knowledge and supporting each other’s businesses</a:t>
            </a:r>
            <a:r>
              <a:rPr lang="en-GB" dirty="0"/>
              <a:t> through mentoring, co-selling, and referrals</a:t>
            </a:r>
          </a:p>
          <a:p>
            <a:pPr marL="342900" indent="-342900">
              <a:buFont typeface="Arial" panose="020B0604020202020204" pitchFamily="34" charset="0"/>
              <a:buChar char="•"/>
            </a:pPr>
            <a:r>
              <a:rPr lang="en-GB" b="1" dirty="0"/>
              <a:t>Building networks</a:t>
            </a:r>
            <a:r>
              <a:rPr lang="en-GB" dirty="0"/>
              <a:t> that create safety, confidence, and opportunities for growth</a:t>
            </a:r>
          </a:p>
          <a:p>
            <a:pPr marL="342900" indent="-342900">
              <a:buFont typeface="Arial" panose="020B0604020202020204" pitchFamily="34" charset="0"/>
              <a:buChar char="•"/>
            </a:pPr>
            <a:endParaRPr lang="en-GB" dirty="0"/>
          </a:p>
          <a:p>
            <a:r>
              <a:rPr lang="en-GB" dirty="0"/>
              <a:t>Many migrant women face barriers, be they, language, isolation, or systemic inequality. But through collaboration, they can build collective strength. From cooking circles and community kitchens to cooperative catering and joint ventures, collaboration becomes a bridge,  from surviving to thriving.</a:t>
            </a:r>
          </a:p>
          <a:p>
            <a:endParaRPr lang="en-US" dirty="0"/>
          </a:p>
          <a:p>
            <a:endParaRPr lang="en-US" dirty="0"/>
          </a:p>
        </p:txBody>
      </p:sp>
      <p:pic>
        <p:nvPicPr>
          <p:cNvPr id="10" name="Picture 9">
            <a:extLst>
              <a:ext uri="{FF2B5EF4-FFF2-40B4-BE49-F238E27FC236}">
                <a16:creationId xmlns:a16="http://schemas.microsoft.com/office/drawing/2014/main" id="{9821BCB1-BE78-0F01-0E3A-E69B7AD074C0}"/>
              </a:ext>
            </a:extLst>
          </p:cNvPr>
          <p:cNvPicPr>
            <a:picLocks noChangeAspect="1"/>
          </p:cNvPicPr>
          <p:nvPr/>
        </p:nvPicPr>
        <p:blipFill>
          <a:blip r:embed="rId2"/>
          <a:stretch>
            <a:fillRect/>
          </a:stretch>
        </p:blipFill>
        <p:spPr>
          <a:xfrm>
            <a:off x="8013670" y="2306147"/>
            <a:ext cx="3702539" cy="3027854"/>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72511"/>
            <a:ext cx="10820476" cy="716804"/>
          </a:xfrm>
        </p:spPr>
        <p:txBody>
          <a:bodyPr/>
          <a:lstStyle/>
          <a:p>
            <a:pPr fontAlgn="base">
              <a:lnSpc>
                <a:spcPts val="3420"/>
              </a:lnSpc>
              <a:spcBef>
                <a:spcPts val="0"/>
              </a:spcBef>
            </a:pPr>
            <a:r>
              <a:rPr lang="en-IE" dirty="0"/>
              <a:t>The Entrepreneurial Refugee Network                                       - Supporting refugees into business, UK</a:t>
            </a:r>
          </a:p>
          <a:p>
            <a:pPr fontAlgn="base">
              <a:lnSpc>
                <a:spcPts val="36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50" y="2349062"/>
            <a:ext cx="5725512" cy="4338967"/>
          </a:xfrm>
        </p:spPr>
        <p:txBody>
          <a:bodyPr/>
          <a:lstStyle/>
          <a:p>
            <a:pPr fontAlgn="base"/>
            <a:r>
              <a:rPr lang="en-GB" sz="2200" i="0" dirty="0">
                <a:effectLst/>
              </a:rPr>
              <a:t>TERN enables refugees to thrive through the power of their own ideas.  Their goal is to launch 2000 refugee-led businesses by 2025.</a:t>
            </a:r>
          </a:p>
          <a:p>
            <a:pPr fontAlgn="base"/>
            <a:endParaRPr lang="en-GB" sz="2200" i="0" dirty="0">
              <a:effectLst/>
            </a:endParaRPr>
          </a:p>
          <a:p>
            <a:pPr fontAlgn="base"/>
            <a:r>
              <a:rPr lang="en-GB" sz="2200" dirty="0"/>
              <a:t>It has helped many female led businesses through </a:t>
            </a:r>
            <a:r>
              <a:rPr lang="en-IE" b="1" dirty="0">
                <a:hlinkClick r:id="rId2">
                  <a:extLst>
                    <a:ext uri="{A12FA001-AC4F-418D-AE19-62706E023703}">
                      <ahyp:hlinkClr xmlns:ahyp="http://schemas.microsoft.com/office/drawing/2018/hyperlinkcolor" val="tx"/>
                    </a:ext>
                  </a:extLst>
                </a:hlinkClick>
              </a:rPr>
              <a:t>Wearetern | Herfutureforward</a:t>
            </a:r>
            <a:r>
              <a:rPr lang="en-IE" b="1" dirty="0"/>
              <a:t> </a:t>
            </a:r>
            <a:r>
              <a:rPr lang="en-IE" dirty="0"/>
              <a:t>– full of wonderful examples of empowered refugee</a:t>
            </a:r>
          </a:p>
          <a:p>
            <a:pPr fontAlgn="base"/>
            <a:r>
              <a:rPr lang="en-IE" dirty="0"/>
              <a:t>business women</a:t>
            </a:r>
          </a:p>
          <a:p>
            <a:pPr fontAlgn="base"/>
            <a:endParaRPr lang="en-IE" dirty="0"/>
          </a:p>
          <a:p>
            <a:pPr fontAlgn="base"/>
            <a:endParaRPr lang="en-US" b="0" i="0" dirty="0">
              <a:effectLst/>
            </a:endParaRPr>
          </a:p>
        </p:txBody>
      </p:sp>
      <p:sp>
        <p:nvSpPr>
          <p:cNvPr id="7" name="TextBox 6">
            <a:extLst>
              <a:ext uri="{FF2B5EF4-FFF2-40B4-BE49-F238E27FC236}">
                <a16:creationId xmlns:a16="http://schemas.microsoft.com/office/drawing/2014/main" id="{08DD11A1-5C82-F61E-30B4-B0A6419FF515}"/>
              </a:ext>
            </a:extLst>
          </p:cNvPr>
          <p:cNvSpPr txBox="1"/>
          <p:nvPr/>
        </p:nvSpPr>
        <p:spPr>
          <a:xfrm>
            <a:off x="543911" y="1387366"/>
            <a:ext cx="4989786" cy="553998"/>
          </a:xfrm>
          <a:prstGeom prst="rect">
            <a:avLst/>
          </a:prstGeom>
          <a:noFill/>
        </p:spPr>
        <p:txBody>
          <a:bodyPr wrap="square">
            <a:spAutoFit/>
          </a:bodyPr>
          <a:lstStyle/>
          <a:p>
            <a:r>
              <a:rPr lang="en-IE" sz="3000" b="1" dirty="0">
                <a:solidFill>
                  <a:schemeClr val="bg1"/>
                </a:solidFill>
                <a:highlight>
                  <a:srgbClr val="E6C8C7"/>
                </a:highlight>
              </a:rPr>
              <a:t> SPOTLIGHT ON TERN</a:t>
            </a:r>
            <a:r>
              <a:rPr lang="en-IE" sz="3000" b="1" dirty="0">
                <a:solidFill>
                  <a:srgbClr val="E6C8C7"/>
                </a:solidFill>
                <a:highlight>
                  <a:srgbClr val="E6C8C7"/>
                </a:highlight>
              </a:rPr>
              <a:t>.</a:t>
            </a:r>
            <a:endParaRPr lang="en-US" sz="3000" b="1" dirty="0">
              <a:solidFill>
                <a:srgbClr val="E6C8C7"/>
              </a:solidFill>
              <a:highlight>
                <a:srgbClr val="E6C8C7"/>
              </a:highligh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672587" y="4943824"/>
            <a:ext cx="3191569" cy="526810"/>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tabLst>
                <a:tab pos="538163" algn="l"/>
              </a:tabLst>
            </a:pPr>
            <a:r>
              <a:rPr lang="en-IE" dirty="0">
                <a:solidFill>
                  <a:srgbClr val="94C7B0"/>
                </a:solidFill>
                <a:hlinkClick r:id="rId3">
                  <a:extLst>
                    <a:ext uri="{A12FA001-AC4F-418D-AE19-62706E023703}">
                      <ahyp:hlinkClr xmlns:ahyp="http://schemas.microsoft.com/office/drawing/2018/hyperlinkcolor" val="tx"/>
                    </a:ext>
                  </a:extLst>
                </a:hlinkClick>
              </a:rPr>
              <a:t>www.wearetern.org</a:t>
            </a:r>
            <a:r>
              <a:rPr lang="en-IE" dirty="0">
                <a:solidFill>
                  <a:srgbClr val="94C7B0"/>
                </a:solidFill>
              </a:rPr>
              <a:t> </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r>
              <a:rPr lang="en-IE" dirty="0">
                <a:hlinkClick r:id="rId4"/>
              </a:rPr>
              <a:t>​</a:t>
            </a:r>
            <a:endParaRPr lang="en-IE" dirty="0"/>
          </a:p>
          <a:p>
            <a:endParaRPr lang="en-US" dirty="0"/>
          </a:p>
        </p:txBody>
      </p:sp>
      <p:grpSp>
        <p:nvGrpSpPr>
          <p:cNvPr id="9" name="Group 8">
            <a:extLst>
              <a:ext uri="{FF2B5EF4-FFF2-40B4-BE49-F238E27FC236}">
                <a16:creationId xmlns:a16="http://schemas.microsoft.com/office/drawing/2014/main" id="{67C8A9AE-0C74-AA8D-9C67-8DA3D37E0D7E}"/>
              </a:ext>
            </a:extLst>
          </p:cNvPr>
          <p:cNvGrpSpPr/>
          <p:nvPr/>
        </p:nvGrpSpPr>
        <p:grpSpPr>
          <a:xfrm>
            <a:off x="5934085" y="1403130"/>
            <a:ext cx="6257915" cy="5234152"/>
            <a:chOff x="4308293" y="667658"/>
            <a:chExt cx="6811123" cy="5696857"/>
          </a:xfrm>
        </p:grpSpPr>
        <p:pic>
          <p:nvPicPr>
            <p:cNvPr id="10" name="Picture 9">
              <a:extLst>
                <a:ext uri="{FF2B5EF4-FFF2-40B4-BE49-F238E27FC236}">
                  <a16:creationId xmlns:a16="http://schemas.microsoft.com/office/drawing/2014/main" id="{4AFF5B6C-B44F-37F4-F9CB-8DE67D2422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1" name="Rectangle 10">
              <a:extLst>
                <a:ext uri="{FF2B5EF4-FFF2-40B4-BE49-F238E27FC236}">
                  <a16:creationId xmlns:a16="http://schemas.microsoft.com/office/drawing/2014/main" id="{57F1D689-B9C6-BDFE-7856-E1DEC68FAA4B}"/>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9A8FE2BB-C711-9304-0713-B41BB7224CD9}"/>
              </a:ext>
            </a:extLst>
          </p:cNvPr>
          <p:cNvPicPr>
            <a:picLocks noChangeAspect="1"/>
          </p:cNvPicPr>
          <p:nvPr/>
        </p:nvPicPr>
        <p:blipFill rotWithShape="1">
          <a:blip r:embed="rId6"/>
          <a:srcRect l="13467" t="3912" r="1206" b="2609"/>
          <a:stretch/>
        </p:blipFill>
        <p:spPr>
          <a:xfrm>
            <a:off x="7036675" y="1765737"/>
            <a:ext cx="5155325" cy="3389585"/>
          </a:xfrm>
          <a:prstGeom prst="rect">
            <a:avLst/>
          </a:prstGeom>
        </p:spPr>
      </p:pic>
    </p:spTree>
    <p:extLst>
      <p:ext uri="{BB962C8B-B14F-4D97-AF65-F5344CB8AC3E}">
        <p14:creationId xmlns:p14="http://schemas.microsoft.com/office/powerpoint/2010/main" val="9104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765926" y="2349062"/>
            <a:ext cx="2891674" cy="2634901"/>
          </a:xfrm>
        </p:spPr>
        <p:txBody>
          <a:bodyPr/>
          <a:lstStyle/>
          <a:p>
            <a:pPr marL="0" lvl="1" algn="l" fontAlgn="base">
              <a:tabLst>
                <a:tab pos="538163" algn="l"/>
              </a:tabLst>
            </a:pPr>
            <a:r>
              <a:rPr lang="en-IE" b="1" dirty="0">
                <a:solidFill>
                  <a:srgbClr val="382B1B"/>
                </a:solidFill>
              </a:rPr>
              <a:t>Research the networking platforms that you can access in your</a:t>
            </a:r>
          </a:p>
          <a:p>
            <a:endParaRPr lang="en-US" dirty="0">
              <a:solidFill>
                <a:srgbClr val="382B1B"/>
              </a:solidFill>
            </a:endParaRPr>
          </a:p>
        </p:txBody>
      </p:sp>
      <p:cxnSp>
        <p:nvCxnSpPr>
          <p:cNvPr id="2" name="Straight Connector 1">
            <a:extLst>
              <a:ext uri="{FF2B5EF4-FFF2-40B4-BE49-F238E27FC236}">
                <a16:creationId xmlns:a16="http://schemas.microsoft.com/office/drawing/2014/main" id="{ECB0370D-2DE0-D06B-A61E-8F7531DF86AC}"/>
              </a:ext>
            </a:extLst>
          </p:cNvPr>
          <p:cNvCxnSpPr/>
          <p:nvPr/>
        </p:nvCxnSpPr>
        <p:spPr>
          <a:xfrm>
            <a:off x="457200" y="1087822"/>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94BDF61F-CB2C-172B-755B-2FF9EB3948F1}"/>
              </a:ext>
            </a:extLst>
          </p:cNvPr>
          <p:cNvSpPr txBox="1">
            <a:spLocks/>
          </p:cNvSpPr>
          <p:nvPr/>
        </p:nvSpPr>
        <p:spPr>
          <a:xfrm>
            <a:off x="767989" y="830835"/>
            <a:ext cx="9649486"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a:solidFill>
                  <a:schemeClr val="bg1"/>
                </a:solidFill>
                <a:highlight>
                  <a:srgbClr val="B6D1E1"/>
                </a:highlight>
              </a:rPr>
              <a:t> </a:t>
            </a:r>
            <a:r>
              <a:rPr lang="en-IE" b="1">
                <a:solidFill>
                  <a:schemeClr val="bg1"/>
                </a:solidFill>
                <a:highlight>
                  <a:srgbClr val="B6D1E1"/>
                </a:highlight>
              </a:rPr>
              <a:t>EXERCISE</a:t>
            </a:r>
            <a:r>
              <a:rPr lang="en-IE">
                <a:solidFill>
                  <a:srgbClr val="B6D1E1"/>
                </a:solidFill>
                <a:highlight>
                  <a:srgbClr val="B6D1E1"/>
                </a:highlight>
              </a:rPr>
              <a:t>.</a:t>
            </a:r>
            <a:endParaRPr lang="en-BA" dirty="0">
              <a:solidFill>
                <a:srgbClr val="B6D1E1"/>
              </a:solidFill>
              <a:highlight>
                <a:srgbClr val="B6D1E1"/>
              </a:highlight>
            </a:endParaRPr>
          </a:p>
        </p:txBody>
      </p:sp>
      <p:sp>
        <p:nvSpPr>
          <p:cNvPr id="7" name="Text Placeholder 5">
            <a:extLst>
              <a:ext uri="{FF2B5EF4-FFF2-40B4-BE49-F238E27FC236}">
                <a16:creationId xmlns:a16="http://schemas.microsoft.com/office/drawing/2014/main" id="{7A17B59E-02A0-6DC9-58B7-806124D43434}"/>
              </a:ext>
            </a:extLst>
          </p:cNvPr>
          <p:cNvSpPr txBox="1">
            <a:spLocks/>
          </p:cNvSpPr>
          <p:nvPr/>
        </p:nvSpPr>
        <p:spPr>
          <a:xfrm>
            <a:off x="3787649" y="2422635"/>
            <a:ext cx="7610820" cy="263490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363" lvl="1" indent="-360363" algn="l" fontAlgn="base">
              <a:buClr>
                <a:srgbClr val="B6D1E1"/>
              </a:buClr>
              <a:buFont typeface="Arial" panose="020B0604020202020204" pitchFamily="34" charset="0"/>
              <a:buChar char="•"/>
            </a:pPr>
            <a:r>
              <a:rPr lang="en-IE" dirty="0">
                <a:solidFill>
                  <a:srgbClr val="382B1B"/>
                </a:solidFill>
              </a:rPr>
              <a:t>Area/region</a:t>
            </a:r>
          </a:p>
          <a:p>
            <a:pPr marL="360363" lvl="1" indent="-360363" algn="l" fontAlgn="base">
              <a:buClr>
                <a:srgbClr val="B6D1E1"/>
              </a:buClr>
              <a:buFont typeface="Arial" panose="020B0604020202020204" pitchFamily="34" charset="0"/>
              <a:buChar char="•"/>
            </a:pPr>
            <a:r>
              <a:rPr lang="en-IE" dirty="0">
                <a:solidFill>
                  <a:srgbClr val="382B1B"/>
                </a:solidFill>
              </a:rPr>
              <a:t>Sector</a:t>
            </a:r>
          </a:p>
          <a:p>
            <a:pPr marL="360363" lvl="1" indent="-360363" algn="l" fontAlgn="base">
              <a:buClr>
                <a:srgbClr val="B6D1E1"/>
              </a:buClr>
              <a:buFont typeface="Arial" panose="020B0604020202020204" pitchFamily="34" charset="0"/>
              <a:buChar char="•"/>
            </a:pPr>
            <a:r>
              <a:rPr lang="en-IE" dirty="0">
                <a:solidFill>
                  <a:srgbClr val="382B1B"/>
                </a:solidFill>
              </a:rPr>
              <a:t>Online specific that are relevant to your business</a:t>
            </a:r>
          </a:p>
          <a:p>
            <a:pPr fontAlgn="base"/>
            <a:endParaRPr lang="en-US" dirty="0">
              <a:solidFill>
                <a:srgbClr val="382B1B"/>
              </a:solidFill>
              <a:latin typeface="Arial" panose="020B0604020202020204" pitchFamily="34" charset="0"/>
            </a:endParaRPr>
          </a:p>
          <a:p>
            <a:pPr fontAlgn="base"/>
            <a:endParaRPr lang="en-US" dirty="0">
              <a:solidFill>
                <a:srgbClr val="382B1B"/>
              </a:solidFill>
            </a:endParaRPr>
          </a:p>
          <a:p>
            <a:pPr fontAlgn="base"/>
            <a:r>
              <a:rPr lang="en-IE" dirty="0">
                <a:solidFill>
                  <a:srgbClr val="382B1B"/>
                </a:solidFill>
                <a:hlinkClick r:id="rId2">
                  <a:extLst>
                    <a:ext uri="{A12FA001-AC4F-418D-AE19-62706E023703}">
                      <ahyp:hlinkClr xmlns:ahyp="http://schemas.microsoft.com/office/drawing/2018/hyperlinkcolor" val="tx"/>
                    </a:ext>
                  </a:extLst>
                </a:hlinkClick>
              </a:rPr>
              <a:t>​</a:t>
            </a:r>
            <a:endParaRPr lang="en-IE" dirty="0">
              <a:solidFill>
                <a:srgbClr val="382B1B"/>
              </a:solidFill>
            </a:endParaRPr>
          </a:p>
          <a:p>
            <a:endParaRPr lang="en-US" dirty="0">
              <a:solidFill>
                <a:srgbClr val="382B1B"/>
              </a:solidFill>
            </a:endParaRPr>
          </a:p>
        </p:txBody>
      </p:sp>
      <p:sp>
        <p:nvSpPr>
          <p:cNvPr id="8" name="Text Placeholder 5">
            <a:extLst>
              <a:ext uri="{FF2B5EF4-FFF2-40B4-BE49-F238E27FC236}">
                <a16:creationId xmlns:a16="http://schemas.microsoft.com/office/drawing/2014/main" id="{A3BCD302-F8F2-A401-F4BC-1E705E8920A4}"/>
              </a:ext>
            </a:extLst>
          </p:cNvPr>
          <p:cNvSpPr txBox="1">
            <a:spLocks/>
          </p:cNvSpPr>
          <p:nvPr/>
        </p:nvSpPr>
        <p:spPr>
          <a:xfrm>
            <a:off x="792202" y="4527899"/>
            <a:ext cx="8115315" cy="97426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r>
              <a:rPr lang="en-IE" b="1" i="1" dirty="0">
                <a:solidFill>
                  <a:srgbClr val="94C7B0"/>
                </a:solidFill>
              </a:rPr>
              <a:t>How much time can you set aside to network each month?</a:t>
            </a:r>
          </a:p>
          <a:p>
            <a:pPr lvl="1" algn="l" fontAlgn="base"/>
            <a:endParaRPr lang="en-IE" b="1" i="1" dirty="0">
              <a:solidFill>
                <a:srgbClr val="B6D1E1"/>
              </a:solidFill>
            </a:endParaRPr>
          </a:p>
          <a:p>
            <a:pPr fontAlgn="base"/>
            <a:endParaRPr lang="en-IE" b="1" i="1" dirty="0">
              <a:solidFill>
                <a:srgbClr val="B6D1E1"/>
              </a:solidFill>
            </a:endParaRPr>
          </a:p>
          <a:p>
            <a:pPr fontAlgn="base"/>
            <a:endParaRPr lang="en-US" b="1" i="1" dirty="0">
              <a:solidFill>
                <a:srgbClr val="B6D1E1"/>
              </a:solidFill>
              <a:latin typeface="Arial" panose="020B0604020202020204" pitchFamily="34" charset="0"/>
            </a:endParaRPr>
          </a:p>
          <a:p>
            <a:pPr fontAlgn="base"/>
            <a:endParaRPr lang="en-US" b="1" i="1" dirty="0">
              <a:solidFill>
                <a:srgbClr val="B6D1E1"/>
              </a:solidFill>
            </a:endParaRPr>
          </a:p>
          <a:p>
            <a:pPr fontAlgn="base"/>
            <a:r>
              <a:rPr lang="en-IE" b="1" i="1" dirty="0">
                <a:solidFill>
                  <a:srgbClr val="B6D1E1"/>
                </a:solidFill>
                <a:hlinkClick r:id="rId2">
                  <a:extLst>
                    <a:ext uri="{A12FA001-AC4F-418D-AE19-62706E023703}">
                      <ahyp:hlinkClr xmlns:ahyp="http://schemas.microsoft.com/office/drawing/2018/hyperlinkcolor" val="tx"/>
                    </a:ext>
                  </a:extLst>
                </a:hlinkClick>
              </a:rPr>
              <a:t>​</a:t>
            </a:r>
            <a:endParaRPr lang="en-IE" b="1" i="1" dirty="0">
              <a:solidFill>
                <a:srgbClr val="B6D1E1"/>
              </a:solidFill>
            </a:endParaRPr>
          </a:p>
          <a:p>
            <a:endParaRPr lang="en-US" b="1" i="1" dirty="0">
              <a:solidFill>
                <a:srgbClr val="B6D1E1"/>
              </a:solidFill>
            </a:endParaRPr>
          </a:p>
        </p:txBody>
      </p:sp>
      <p:cxnSp>
        <p:nvCxnSpPr>
          <p:cNvPr id="9" name="Straight Connector 8">
            <a:extLst>
              <a:ext uri="{FF2B5EF4-FFF2-40B4-BE49-F238E27FC236}">
                <a16:creationId xmlns:a16="http://schemas.microsoft.com/office/drawing/2014/main" id="{28AA8592-CD6B-1982-BED8-228C91CF9D55}"/>
              </a:ext>
            </a:extLst>
          </p:cNvPr>
          <p:cNvCxnSpPr>
            <a:cxnSpLocks/>
          </p:cNvCxnSpPr>
          <p:nvPr/>
        </p:nvCxnSpPr>
        <p:spPr>
          <a:xfrm>
            <a:off x="3589282" y="2406870"/>
            <a:ext cx="0" cy="150297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6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E2A87A-ED78-624C-D0BC-A8A7C582A865}"/>
              </a:ext>
            </a:extLst>
          </p:cNvPr>
          <p:cNvGrpSpPr/>
          <p:nvPr/>
        </p:nvGrpSpPr>
        <p:grpSpPr>
          <a:xfrm>
            <a:off x="5934085" y="204952"/>
            <a:ext cx="6257915" cy="5234152"/>
            <a:chOff x="4308293" y="667658"/>
            <a:chExt cx="6811123" cy="5696857"/>
          </a:xfrm>
        </p:grpSpPr>
        <p:pic>
          <p:nvPicPr>
            <p:cNvPr id="3" name="Picture 2">
              <a:extLst>
                <a:ext uri="{FF2B5EF4-FFF2-40B4-BE49-F238E27FC236}">
                  <a16:creationId xmlns:a16="http://schemas.microsoft.com/office/drawing/2014/main" id="{6DC43C1A-610D-36D8-BD4D-8669F7CB4D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618ECBEA-BDDA-CEB6-77EA-C2B2B899461B}"/>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DA3988C-FDAB-5ED7-25B3-BE17C624C184}"/>
              </a:ext>
            </a:extLst>
          </p:cNvPr>
          <p:cNvGrpSpPr/>
          <p:nvPr/>
        </p:nvGrpSpPr>
        <p:grpSpPr>
          <a:xfrm flipH="1">
            <a:off x="0" y="1481960"/>
            <a:ext cx="6257915" cy="5234152"/>
            <a:chOff x="4308293" y="667658"/>
            <a:chExt cx="6811123" cy="5696857"/>
          </a:xfrm>
        </p:grpSpPr>
        <p:pic>
          <p:nvPicPr>
            <p:cNvPr id="8" name="Picture 7">
              <a:extLst>
                <a:ext uri="{FF2B5EF4-FFF2-40B4-BE49-F238E27FC236}">
                  <a16:creationId xmlns:a16="http://schemas.microsoft.com/office/drawing/2014/main" id="{552E0737-89C3-5C40-912D-69DAE5805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6E4510E-3681-0812-1539-98BED9B9305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Online Media 9" title="Networking tips for introverts">
            <a:hlinkClick r:id="" action="ppaction://media"/>
            <a:extLst>
              <a:ext uri="{FF2B5EF4-FFF2-40B4-BE49-F238E27FC236}">
                <a16:creationId xmlns:a16="http://schemas.microsoft.com/office/drawing/2014/main" id="{A8BBCB38-7824-37F9-CEB5-E5A2C984620B}"/>
              </a:ext>
            </a:extLst>
          </p:cNvPr>
          <p:cNvPicPr>
            <a:picLocks noRot="1" noChangeAspect="1"/>
          </p:cNvPicPr>
          <p:nvPr>
            <a:videoFile r:link="rId1"/>
          </p:nvPr>
        </p:nvPicPr>
        <p:blipFill rotWithShape="1">
          <a:blip r:embed="rId5"/>
          <a:srcRect t="1811" r="17373" b="2686"/>
          <a:stretch/>
        </p:blipFill>
        <p:spPr>
          <a:xfrm>
            <a:off x="0" y="1827921"/>
            <a:ext cx="5151471" cy="3364192"/>
          </a:xfrm>
          <a:prstGeom prst="rect">
            <a:avLst/>
          </a:prstGeom>
        </p:spPr>
      </p:pic>
      <p:pic>
        <p:nvPicPr>
          <p:cNvPr id="26" name="Online Media 12" title="10 Simple Ways To Improve Your Networking Skills - How To Network With People Even If You're Shy!">
            <a:hlinkClick r:id="" action="ppaction://media"/>
            <a:extLst>
              <a:ext uri="{FF2B5EF4-FFF2-40B4-BE49-F238E27FC236}">
                <a16:creationId xmlns:a16="http://schemas.microsoft.com/office/drawing/2014/main" id="{B4C7BDF7-6DB9-1723-DA84-8CACB0D91398}"/>
              </a:ext>
            </a:extLst>
          </p:cNvPr>
          <p:cNvPicPr>
            <a:picLocks noRot="1" noChangeAspect="1"/>
          </p:cNvPicPr>
          <p:nvPr>
            <a:videoFile r:link="rId2"/>
          </p:nvPr>
        </p:nvPicPr>
        <p:blipFill rotWithShape="1">
          <a:blip r:embed="rId6"/>
          <a:srcRect l="7089" r="7089"/>
          <a:stretch/>
        </p:blipFill>
        <p:spPr>
          <a:xfrm>
            <a:off x="7047186" y="570077"/>
            <a:ext cx="5144814" cy="3387069"/>
          </a:xfrm>
          <a:prstGeom prst="rect">
            <a:avLst/>
          </a:prstGeom>
        </p:spPr>
      </p:pic>
      <p:grpSp>
        <p:nvGrpSpPr>
          <p:cNvPr id="27" name="Group 26">
            <a:extLst>
              <a:ext uri="{FF2B5EF4-FFF2-40B4-BE49-F238E27FC236}">
                <a16:creationId xmlns:a16="http://schemas.microsoft.com/office/drawing/2014/main" id="{0EA1F38D-97CF-8299-93C9-445880978154}"/>
              </a:ext>
            </a:extLst>
          </p:cNvPr>
          <p:cNvGrpSpPr/>
          <p:nvPr/>
        </p:nvGrpSpPr>
        <p:grpSpPr>
          <a:xfrm rot="584197">
            <a:off x="6222123" y="357352"/>
            <a:ext cx="1686910" cy="1686910"/>
            <a:chOff x="4240924" y="3373820"/>
            <a:chExt cx="1686910" cy="1686910"/>
          </a:xfrm>
        </p:grpSpPr>
        <p:sp>
          <p:nvSpPr>
            <p:cNvPr id="28" name="Oval 27">
              <a:extLst>
                <a:ext uri="{FF2B5EF4-FFF2-40B4-BE49-F238E27FC236}">
                  <a16:creationId xmlns:a16="http://schemas.microsoft.com/office/drawing/2014/main" id="{8143D58F-8305-8185-643C-22165647F5EB}"/>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5884C3-6392-1905-6794-8F520861923B}"/>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F1802E30-6E67-6C2A-9CDE-D20D6C4805C3}"/>
              </a:ext>
            </a:extLst>
          </p:cNvPr>
          <p:cNvGrpSpPr/>
          <p:nvPr/>
        </p:nvGrpSpPr>
        <p:grpSpPr>
          <a:xfrm rot="584197">
            <a:off x="4099036" y="4466900"/>
            <a:ext cx="1686910" cy="1686910"/>
            <a:chOff x="4240924" y="3373820"/>
            <a:chExt cx="1686910" cy="1686910"/>
          </a:xfrm>
        </p:grpSpPr>
        <p:sp>
          <p:nvSpPr>
            <p:cNvPr id="31" name="Oval 30">
              <a:extLst>
                <a:ext uri="{FF2B5EF4-FFF2-40B4-BE49-F238E27FC236}">
                  <a16:creationId xmlns:a16="http://schemas.microsoft.com/office/drawing/2014/main" id="{EF58C344-0167-A627-089D-218994F71B6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CFB9FA4-E215-F556-DE55-57712637A88C}"/>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cxnSp>
        <p:nvCxnSpPr>
          <p:cNvPr id="35" name="Straight Connector 34">
            <a:extLst>
              <a:ext uri="{FF2B5EF4-FFF2-40B4-BE49-F238E27FC236}">
                <a16:creationId xmlns:a16="http://schemas.microsoft.com/office/drawing/2014/main" id="{0DE716C2-F4FE-8A8A-5678-577EFFBCA469}"/>
              </a:ext>
            </a:extLst>
          </p:cNvPr>
          <p:cNvCxnSpPr>
            <a:cxnSpLocks/>
          </p:cNvCxnSpPr>
          <p:nvPr/>
        </p:nvCxnSpPr>
        <p:spPr>
          <a:xfrm>
            <a:off x="6038194" y="299547"/>
            <a:ext cx="0" cy="613278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39C8C50-B299-7DC2-4F92-521C64FE02C9}"/>
              </a:ext>
            </a:extLst>
          </p:cNvPr>
          <p:cNvSpPr txBox="1"/>
          <p:nvPr/>
        </p:nvSpPr>
        <p:spPr>
          <a:xfrm>
            <a:off x="935422" y="562837"/>
            <a:ext cx="3352799" cy="799834"/>
          </a:xfrm>
          <a:prstGeom prst="rect">
            <a:avLst/>
          </a:prstGeom>
          <a:noFill/>
        </p:spPr>
        <p:txBody>
          <a:bodyPr wrap="square">
            <a:spAutoFit/>
          </a:bodyPr>
          <a:lstStyle/>
          <a:p>
            <a:pPr algn="ctr" fontAlgn="base">
              <a:lnSpc>
                <a:spcPts val="2740"/>
              </a:lnSpc>
            </a:pPr>
            <a:r>
              <a:rPr lang="en-IE" sz="3000" b="1" dirty="0">
                <a:solidFill>
                  <a:srgbClr val="94C7B0"/>
                </a:solidFill>
                <a:latin typeface="Calibri" panose="020F0502020204030204" pitchFamily="34" charset="0"/>
                <a:cs typeface="Calibri" panose="020F0502020204030204" pitchFamily="34" charset="0"/>
              </a:rPr>
              <a:t>3 n</a:t>
            </a:r>
            <a:r>
              <a:rPr lang="en-IE" sz="3000" b="1" i="0" dirty="0">
                <a:solidFill>
                  <a:srgbClr val="94C7B0"/>
                </a:solidFill>
                <a:effectLst/>
                <a:latin typeface="Calibri" panose="020F0502020204030204" pitchFamily="34" charset="0"/>
                <a:cs typeface="Calibri" panose="020F0502020204030204" pitchFamily="34" charset="0"/>
              </a:rPr>
              <a:t>etworking tips for introverts</a:t>
            </a:r>
          </a:p>
        </p:txBody>
      </p:sp>
      <p:sp>
        <p:nvSpPr>
          <p:cNvPr id="40" name="TextBox 39">
            <a:extLst>
              <a:ext uri="{FF2B5EF4-FFF2-40B4-BE49-F238E27FC236}">
                <a16:creationId xmlns:a16="http://schemas.microsoft.com/office/drawing/2014/main" id="{FEEED610-42E0-9B30-FA8A-11623D1AA7D8}"/>
              </a:ext>
            </a:extLst>
          </p:cNvPr>
          <p:cNvSpPr txBox="1"/>
          <p:nvPr/>
        </p:nvSpPr>
        <p:spPr>
          <a:xfrm>
            <a:off x="6290441" y="5134837"/>
            <a:ext cx="5570483" cy="1139286"/>
          </a:xfrm>
          <a:prstGeom prst="rect">
            <a:avLst/>
          </a:prstGeom>
          <a:noFill/>
        </p:spPr>
        <p:txBody>
          <a:bodyPr wrap="square">
            <a:spAutoFit/>
          </a:bodyPr>
          <a:lstStyle/>
          <a:p>
            <a:pPr algn="ctr">
              <a:lnSpc>
                <a:spcPts val="2740"/>
              </a:lnSpc>
            </a:pPr>
            <a:r>
              <a:rPr lang="en-GB" sz="2800" b="1" i="0" u="none" strike="noStrike" dirty="0">
                <a:solidFill>
                  <a:srgbClr val="94C7B0"/>
                </a:solidFill>
                <a:effectLst/>
                <a:latin typeface="Calibri" panose="020F0502020204030204" pitchFamily="34" charset="0"/>
                <a:cs typeface="Calibri" panose="020F0502020204030204" pitchFamily="34" charset="0"/>
              </a:rPr>
              <a:t>10 Simple Ways To Improve Your Networking Skills -  How To Network With People Even If You're Shy!</a:t>
            </a:r>
            <a:endParaRPr lang="en-GB" sz="2800" b="1" i="0" dirty="0">
              <a:solidFill>
                <a:srgbClr val="94C7B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5"/>
                                        </p:tgtEl>
                                      </p:cBhvr>
                                    </p:cmd>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6"/>
                                        </p:tgtEl>
                                      </p:cBhvr>
                                    </p:cmd>
                                  </p:childTnLst>
                                </p:cTn>
                              </p:par>
                            </p:childTnLst>
                          </p:cTn>
                        </p:par>
                      </p:childTnLst>
                    </p:cTn>
                  </p:par>
                </p:childTnLst>
              </p:cTn>
              <p:nextCondLst>
                <p:cond evt="onClick" delay="0">
                  <p:tgtEl>
                    <p:spTgt spid="26"/>
                  </p:tgtEl>
                </p:cond>
              </p:nextCondLst>
            </p:seq>
            <p:video>
              <p:cMediaNode vol="80000">
                <p:cTn id="21" fill="hold" display="0">
                  <p:stCondLst>
                    <p:cond delay="indefinite"/>
                  </p:stCondLst>
                </p:cTn>
                <p:tgtEl>
                  <p:spTgt spid="25"/>
                </p:tgtEl>
              </p:cMediaNode>
            </p:video>
            <p:video>
              <p:cMediaNode vol="80000">
                <p:cTn id="22" fill="hold" display="0">
                  <p:stCondLst>
                    <p:cond delay="indefinite"/>
                  </p:stCondLst>
                </p:cTn>
                <p:tgtEl>
                  <p:spTgt spid="2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11183082" cy="732569"/>
          </a:xfrm>
        </p:spPr>
        <p:txBody>
          <a:bodyPr/>
          <a:lstStyle/>
          <a:p>
            <a:pPr fontAlgn="base">
              <a:lnSpc>
                <a:spcPts val="3420"/>
              </a:lnSpc>
              <a:spcBef>
                <a:spcPts val="0"/>
              </a:spcBef>
            </a:pPr>
            <a:r>
              <a:rPr lang="en-IE" dirty="0"/>
              <a:t>THE DIFFERENCE IN FEMALE NETWORKING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301766"/>
            <a:ext cx="10533995" cy="4386263"/>
          </a:xfrm>
        </p:spPr>
        <p:txBody>
          <a:bodyPr/>
          <a:lstStyle/>
          <a:p>
            <a:pPr marL="342900" indent="-342900" fontAlgn="base">
              <a:buClr>
                <a:srgbClr val="B6D1E1"/>
              </a:buClr>
              <a:buFont typeface="Arial" panose="020B0604020202020204" pitchFamily="34" charset="0"/>
              <a:buChar char="•"/>
            </a:pPr>
            <a:r>
              <a:rPr lang="en-IE" sz="2200" i="0" dirty="0">
                <a:effectLst/>
              </a:rPr>
              <a:t>Women are more focused on building long-term personal connections or friendships. </a:t>
            </a:r>
          </a:p>
          <a:p>
            <a:pPr marL="342900" indent="-342900" fontAlgn="base">
              <a:buClr>
                <a:srgbClr val="B6D1E1"/>
              </a:buClr>
              <a:buFont typeface="Arial" panose="020B0604020202020204" pitchFamily="34" charset="0"/>
              <a:buChar char="•"/>
            </a:pPr>
            <a:r>
              <a:rPr lang="en-IE" sz="2200" i="0" dirty="0">
                <a:effectLst/>
              </a:rPr>
              <a:t>Women often make contacts through people they know and tend to form smaller, deeper networks based on trust. </a:t>
            </a:r>
          </a:p>
          <a:p>
            <a:pPr marL="342900" indent="-342900" fontAlgn="base">
              <a:buClr>
                <a:srgbClr val="B6D1E1"/>
              </a:buClr>
              <a:buFont typeface="Arial" panose="020B0604020202020204" pitchFamily="34" charset="0"/>
              <a:buChar char="•"/>
            </a:pPr>
            <a:r>
              <a:rPr lang="en-IE" sz="2200" i="0" dirty="0">
                <a:effectLst/>
              </a:rPr>
              <a:t>They also frequently seek advice for both personal and professional needs. </a:t>
            </a:r>
          </a:p>
          <a:p>
            <a:pPr marL="342900" indent="-342900" fontAlgn="base">
              <a:buClr>
                <a:srgbClr val="B6D1E1"/>
              </a:buClr>
              <a:buFont typeface="Arial" panose="020B0604020202020204" pitchFamily="34" charset="0"/>
              <a:buChar char="•"/>
            </a:pPr>
            <a:r>
              <a:rPr lang="en-IE" sz="2200" i="0" dirty="0">
                <a:effectLst/>
              </a:rPr>
              <a:t>In contrast to men, women generally hesitate to ask for what they want out of a networking interaction. Instead, they think about what they can do for the other person first. </a:t>
            </a:r>
          </a:p>
          <a:p>
            <a:pPr marL="342900" indent="-342900" fontAlgn="base">
              <a:buClr>
                <a:srgbClr val="B6D1E1"/>
              </a:buClr>
              <a:buFont typeface="Arial" panose="020B0604020202020204" pitchFamily="34" charset="0"/>
              <a:buChar char="•"/>
            </a:pPr>
            <a:r>
              <a:rPr lang="en-IE" sz="2200" i="0" dirty="0">
                <a:effectLst/>
              </a:rPr>
              <a:t>Many women don’t want to attend events after work, because they want to get home to be with their families (the majority of women are still the primary caregivers). </a:t>
            </a: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READ</a:t>
            </a:r>
            <a:r>
              <a:rPr lang="en-GB" b="1" dirty="0">
                <a:solidFill>
                  <a:srgbClr val="B6D1E1"/>
                </a:solidFill>
                <a:highlight>
                  <a:srgbClr val="B6D1E1"/>
                </a:highlight>
              </a:rPr>
              <a:t>.</a:t>
            </a:r>
            <a:r>
              <a:rPr lang="en-GB" b="1" dirty="0">
                <a:solidFill>
                  <a:schemeClr val="bg1"/>
                </a:solidFill>
                <a:highlight>
                  <a:srgbClr val="B6D1E1"/>
                </a:highlight>
              </a:rPr>
              <a:t> </a:t>
            </a:r>
            <a:r>
              <a:rPr lang="en-GB" dirty="0">
                <a:solidFill>
                  <a:srgbClr val="94C7B0"/>
                </a:solidFill>
              </a:rPr>
              <a:t>  </a:t>
            </a:r>
            <a:r>
              <a:rPr lang="en-GB" dirty="0">
                <a:solidFill>
                  <a:srgbClr val="94C7B0"/>
                </a:solidFill>
                <a:hlinkClick r:id="rId2">
                  <a:extLst>
                    <a:ext uri="{A12FA001-AC4F-418D-AE19-62706E023703}">
                      <ahyp:hlinkClr xmlns:ahyp="http://schemas.microsoft.com/office/drawing/2018/hyperlinkcolor" val="tx"/>
                    </a:ext>
                  </a:extLst>
                </a:hlinkClick>
              </a:rPr>
              <a:t>Why Women Need To Network Differently Than Men To Get Ahead (forbes.com)</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r>
              <a:rPr lang="en-IE" dirty="0">
                <a:solidFill>
                  <a:srgbClr val="94C7B0"/>
                </a:solidFill>
                <a:hlinkClick r:id="rId3">
                  <a:extLst>
                    <a:ext uri="{A12FA001-AC4F-418D-AE19-62706E023703}">
                      <ahyp:hlinkClr xmlns:ahyp="http://schemas.microsoft.com/office/drawing/2018/hyperlinkcolor" val="tx"/>
                    </a:ext>
                  </a:extLst>
                </a:hlinkClick>
              </a:rPr>
              <a:t>​</a:t>
            </a:r>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4113247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a:lstStyle/>
          <a:p>
            <a:pPr fontAlgn="base">
              <a:lnSpc>
                <a:spcPts val="3420"/>
              </a:lnSpc>
              <a:spcBef>
                <a:spcPts val="0"/>
              </a:spcBef>
            </a:pPr>
            <a:r>
              <a:rPr lang="en-IE" dirty="0"/>
              <a:t>FOR DEEPER LEARNING, THE DIFFERENCE IN FEMALE NETWORKING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301766"/>
            <a:ext cx="10533995" cy="4386263"/>
          </a:xfrm>
        </p:spPr>
        <p:txBody>
          <a:bodyPr/>
          <a:lstStyle/>
          <a:p>
            <a:pPr marL="342900" indent="-342900" fontAlgn="base">
              <a:buClr>
                <a:srgbClr val="B6D1E1"/>
              </a:buClr>
              <a:buFont typeface="Arial" panose="020B0604020202020204" pitchFamily="34" charset="0"/>
              <a:buChar char="•"/>
            </a:pPr>
            <a:r>
              <a:rPr lang="en-IE" sz="2200" i="0" dirty="0">
                <a:effectLst/>
              </a:rPr>
              <a:t>Men generally go into networking opportunities with more clarity of what they want to achieve and with focus solely on their professional needs. </a:t>
            </a:r>
          </a:p>
          <a:p>
            <a:pPr marL="342900" indent="-342900" fontAlgn="base">
              <a:buClr>
                <a:srgbClr val="B6D1E1"/>
              </a:buClr>
              <a:buFont typeface="Arial" panose="020B0604020202020204" pitchFamily="34" charset="0"/>
              <a:buChar char="•"/>
            </a:pPr>
            <a:r>
              <a:rPr lang="en-IE" sz="2200" i="0" dirty="0">
                <a:effectLst/>
              </a:rPr>
              <a:t>Women Connect on Multiple Levels: While many of the women are interested in learning more about business and how to improve their own, they also want to share the personal challenges they face in running both a business and maintaining family at the same time. A large component in networking is the process of women creating connections with each other.</a:t>
            </a:r>
          </a:p>
          <a:p>
            <a:pPr marL="342900" indent="-342900" fontAlgn="base">
              <a:buClr>
                <a:srgbClr val="B6D1E1"/>
              </a:buClr>
              <a:buFont typeface="Arial" panose="020B0604020202020204" pitchFamily="34" charset="0"/>
              <a:buChar char="•"/>
            </a:pPr>
            <a:r>
              <a:rPr lang="en-IE" sz="2200" i="0" dirty="0">
                <a:effectLst/>
              </a:rPr>
              <a:t>In a women’s networking group, women feel safe to express how they FEEL about their work/life challenges and look to other women with similar experiences for support and advice. </a:t>
            </a:r>
          </a:p>
          <a:p>
            <a:pPr marL="342900" indent="-342900" fontAlgn="base">
              <a:buClr>
                <a:srgbClr val="B6D1E1"/>
              </a:buClr>
              <a:buFont typeface="Arial" panose="020B0604020202020204" pitchFamily="34" charset="0"/>
              <a:buChar char="•"/>
            </a:pPr>
            <a:endParaRPr lang="en-IE" sz="2200" i="0" dirty="0">
              <a:effectLst/>
            </a:endParaRP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READ</a:t>
            </a:r>
            <a:r>
              <a:rPr lang="en-GB" b="1" dirty="0">
                <a:solidFill>
                  <a:srgbClr val="94C7B0"/>
                </a:solidFill>
                <a:highlight>
                  <a:srgbClr val="B6D1E1"/>
                </a:highlight>
              </a:rPr>
              <a:t>. </a:t>
            </a:r>
            <a:r>
              <a:rPr lang="en-GB" b="1" dirty="0">
                <a:solidFill>
                  <a:srgbClr val="94C7B0"/>
                </a:solidFill>
              </a:rPr>
              <a:t>      </a:t>
            </a:r>
            <a:r>
              <a:rPr lang="en-GB" dirty="0">
                <a:solidFill>
                  <a:srgbClr val="94C7B0"/>
                </a:solidFill>
                <a:hlinkClick r:id="rId2">
                  <a:extLst>
                    <a:ext uri="{A12FA001-AC4F-418D-AE19-62706E023703}">
                      <ahyp:hlinkClr xmlns:ahyp="http://schemas.microsoft.com/office/drawing/2018/hyperlinkcolor" val="tx"/>
                    </a:ext>
                  </a:extLst>
                </a:hlinkClick>
              </a:rPr>
              <a:t>How Women Network Differently Than Men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r>
              <a:rPr lang="en-IE" dirty="0">
                <a:solidFill>
                  <a:srgbClr val="94C7B0"/>
                </a:solidFill>
                <a:hlinkClick r:id="rId3">
                  <a:extLst>
                    <a:ext uri="{A12FA001-AC4F-418D-AE19-62706E023703}">
                      <ahyp:hlinkClr xmlns:ahyp="http://schemas.microsoft.com/office/drawing/2018/hyperlinkcolor" val="tx"/>
                    </a:ext>
                  </a:extLst>
                </a:hlinkClick>
              </a:rPr>
              <a:t>​</a:t>
            </a:r>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317988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a:lstStyle/>
          <a:p>
            <a:pPr fontAlgn="base">
              <a:lnSpc>
                <a:spcPts val="3420"/>
              </a:lnSpc>
              <a:spcBef>
                <a:spcPts val="0"/>
              </a:spcBef>
            </a:pPr>
            <a:r>
              <a:rPr lang="en-IE" dirty="0"/>
              <a:t>THE DIFFERENCE IN FEMALE NETWORKING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033753"/>
            <a:ext cx="10723182" cy="3531476"/>
          </a:xfrm>
        </p:spPr>
        <p:txBody>
          <a:bodyPr/>
          <a:lstStyle/>
          <a:p>
            <a:pPr fontAlgn="base">
              <a:buClr>
                <a:srgbClr val="B6D1E1"/>
              </a:buClr>
            </a:pPr>
            <a:r>
              <a:rPr lang="en-IE" sz="2200" b="1" i="0" dirty="0">
                <a:effectLst/>
              </a:rPr>
              <a:t>Women are Wired to Connect</a:t>
            </a:r>
          </a:p>
          <a:p>
            <a:pPr marL="342900" indent="-342900" fontAlgn="base">
              <a:buClr>
                <a:srgbClr val="B6D1E1"/>
              </a:buClr>
              <a:buFont typeface="Arial" panose="020B0604020202020204" pitchFamily="34" charset="0"/>
              <a:buChar char="•"/>
            </a:pPr>
            <a:r>
              <a:rPr lang="en-IE" sz="2200" i="0" dirty="0">
                <a:effectLst/>
              </a:rPr>
              <a:t>Women are wired to connect and can be natural networkers. Typically  women want to see other women succeed. While they do acknowledge competitors, they prefer to build capacity over competition. In some cases women try to work with their competitors, finding ways in which the two businesses can align to mutual benefit.</a:t>
            </a:r>
          </a:p>
          <a:p>
            <a:pPr marL="342900" indent="-342900" fontAlgn="base">
              <a:buClr>
                <a:srgbClr val="B6D1E1"/>
              </a:buClr>
              <a:buFont typeface="Arial" panose="020B0604020202020204" pitchFamily="34" charset="0"/>
              <a:buChar char="•"/>
            </a:pPr>
            <a:endParaRPr lang="en-IE" sz="2200" i="0" dirty="0">
              <a:effectLst/>
            </a:endParaRPr>
          </a:p>
          <a:p>
            <a:pPr fontAlgn="base">
              <a:buClr>
                <a:srgbClr val="B6D1E1"/>
              </a:buClr>
            </a:pPr>
            <a:r>
              <a:rPr lang="en-IE" sz="2200" b="1" i="0" dirty="0">
                <a:effectLst/>
              </a:rPr>
              <a:t>The Queen Bee is Not a Networker</a:t>
            </a:r>
          </a:p>
          <a:p>
            <a:pPr marL="342900" indent="-342900" fontAlgn="base">
              <a:buClr>
                <a:srgbClr val="B6D1E1"/>
              </a:buClr>
              <a:buFont typeface="Arial" panose="020B0604020202020204" pitchFamily="34" charset="0"/>
              <a:buChar char="•"/>
            </a:pPr>
            <a:r>
              <a:rPr lang="en-IE" sz="2200" i="0" dirty="0">
                <a:effectLst/>
              </a:rPr>
              <a:t>Women are generally still fighting to define their place in the world of business. By connecting and networking with peers they are validating their important role and also beating the loneliness that can come from being a woman in business.</a:t>
            </a:r>
          </a:p>
          <a:p>
            <a:pPr marL="342900" indent="-342900" fontAlgn="base">
              <a:buClr>
                <a:srgbClr val="B6D1E1"/>
              </a:buClr>
              <a:buFont typeface="Arial" panose="020B0604020202020204" pitchFamily="34" charset="0"/>
              <a:buChar char="•"/>
            </a:pPr>
            <a:endParaRPr lang="en-IE" sz="2200" i="0" dirty="0">
              <a:effectLst/>
            </a:endParaRP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READ</a:t>
            </a:r>
            <a:r>
              <a:rPr lang="en-GB" b="1" dirty="0">
                <a:solidFill>
                  <a:srgbClr val="94C7B0"/>
                </a:solidFill>
                <a:highlight>
                  <a:srgbClr val="B6D1E1"/>
                </a:highlight>
              </a:rPr>
              <a:t>. </a:t>
            </a:r>
            <a:r>
              <a:rPr lang="en-GB" b="1" dirty="0">
                <a:solidFill>
                  <a:srgbClr val="94C7B0"/>
                </a:solidFill>
              </a:rPr>
              <a:t>      </a:t>
            </a:r>
            <a:r>
              <a:rPr lang="en-GB" dirty="0">
                <a:solidFill>
                  <a:srgbClr val="94C7B0"/>
                </a:solidFill>
                <a:hlinkClick r:id="rId2">
                  <a:extLst>
                    <a:ext uri="{A12FA001-AC4F-418D-AE19-62706E023703}">
                      <ahyp:hlinkClr xmlns:ahyp="http://schemas.microsoft.com/office/drawing/2018/hyperlinkcolor" val="tx"/>
                    </a:ext>
                  </a:extLst>
                </a:hlinkClick>
              </a:rPr>
              <a:t>How Women Network Differently Than Men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r>
              <a:rPr lang="en-IE" dirty="0">
                <a:solidFill>
                  <a:srgbClr val="94C7B0"/>
                </a:solidFill>
                <a:hlinkClick r:id="rId3">
                  <a:extLst>
                    <a:ext uri="{A12FA001-AC4F-418D-AE19-62706E023703}">
                      <ahyp:hlinkClr xmlns:ahyp="http://schemas.microsoft.com/office/drawing/2018/hyperlinkcolor" val="tx"/>
                    </a:ext>
                  </a:extLst>
                </a:hlinkClick>
              </a:rPr>
              <a:t>​</a:t>
            </a:r>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255561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en-IE" dirty="0"/>
              <a:t>OVERCOMING BARRIERS TO NETWORKING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3632" y="2081048"/>
            <a:ext cx="6415201" cy="4130566"/>
          </a:xfrm>
        </p:spPr>
        <p:txBody>
          <a:bodyPr/>
          <a:lstStyle/>
          <a:p>
            <a:pPr fontAlgn="base">
              <a:buClr>
                <a:srgbClr val="B6D1E1"/>
              </a:buClr>
            </a:pPr>
            <a:r>
              <a:rPr lang="en-IE" dirty="0"/>
              <a:t>Networking sometimes has negative connotations reflecting suspicion about the motives behind it. </a:t>
            </a:r>
          </a:p>
          <a:p>
            <a:pPr fontAlgn="base">
              <a:buClr>
                <a:srgbClr val="B6D1E1"/>
              </a:buClr>
            </a:pPr>
            <a:endParaRPr lang="en-IE" dirty="0"/>
          </a:p>
          <a:p>
            <a:pPr fontAlgn="base">
              <a:buClr>
                <a:srgbClr val="B6D1E1"/>
              </a:buClr>
            </a:pPr>
            <a:r>
              <a:rPr lang="en-IE" dirty="0"/>
              <a:t>You may have heard people make comments such as ‘</a:t>
            </a:r>
            <a:r>
              <a:rPr lang="en-IE" b="1" i="1" dirty="0"/>
              <a:t>the old boys’ network</a:t>
            </a:r>
            <a:r>
              <a:rPr lang="en-IE" dirty="0"/>
              <a:t>’ which is an obvious challenge to female migrant entrepreneurs, but new types of networks and new ways of networking have emerged that mean that the accessibility of networking is increasing all the time. </a:t>
            </a:r>
          </a:p>
          <a:p>
            <a:pPr fontAlgn="base">
              <a:buClr>
                <a:srgbClr val="B6D1E1"/>
              </a:buClr>
            </a:pPr>
            <a:endParaRPr lang="en-IE" dirty="0"/>
          </a:p>
          <a:p>
            <a:pPr fontAlgn="base">
              <a:buClr>
                <a:srgbClr val="B6D1E1"/>
              </a:buClr>
            </a:pPr>
            <a:endParaRPr lang="en-US" dirty="0"/>
          </a:p>
        </p:txBody>
      </p:sp>
      <p:pic>
        <p:nvPicPr>
          <p:cNvPr id="5" name="Picture 4" descr="Fists being raised">
            <a:extLst>
              <a:ext uri="{FF2B5EF4-FFF2-40B4-BE49-F238E27FC236}">
                <a16:creationId xmlns:a16="http://schemas.microsoft.com/office/drawing/2014/main" id="{B5F4B293-D836-0339-0ECD-CF76662FC341}"/>
              </a:ext>
            </a:extLst>
          </p:cNvPr>
          <p:cNvPicPr>
            <a:picLocks noChangeAspect="1"/>
          </p:cNvPicPr>
          <p:nvPr/>
        </p:nvPicPr>
        <p:blipFill>
          <a:blip r:embed="rId2"/>
          <a:stretch>
            <a:fillRect/>
          </a:stretch>
        </p:blipFill>
        <p:spPr>
          <a:xfrm>
            <a:off x="7115828" y="2468013"/>
            <a:ext cx="4842202" cy="2747929"/>
          </a:xfrm>
          <a:prstGeom prst="rect">
            <a:avLst/>
          </a:prstGeom>
        </p:spPr>
      </p:pic>
    </p:spTree>
    <p:extLst>
      <p:ext uri="{BB962C8B-B14F-4D97-AF65-F5344CB8AC3E}">
        <p14:creationId xmlns:p14="http://schemas.microsoft.com/office/powerpoint/2010/main" val="2430930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RELEVANT EUROPEAN NETWORKS FOR </a:t>
            </a:r>
            <a:br>
              <a:rPr lang="en-US" dirty="0"/>
            </a:br>
            <a:r>
              <a:rPr lang="en-US" dirty="0"/>
              <a:t>FEMALE ENTREPRENEURS</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24755" y="1755080"/>
            <a:ext cx="11178666"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Several influential European networks support female and migrant entrepreneurs in food and related sectors. </a:t>
            </a:r>
          </a:p>
          <a:p>
            <a:endParaRPr lang="en-GB" sz="2400" b="1" dirty="0"/>
          </a:p>
          <a:p>
            <a:r>
              <a:rPr lang="en-GB" sz="2400" b="1" dirty="0">
                <a:solidFill>
                  <a:srgbClr val="94C7B0"/>
                </a:solidFill>
              </a:rPr>
              <a:t>European Network of Migrant Women (</a:t>
            </a:r>
            <a:r>
              <a:rPr lang="en-GB" sz="2400" b="1" dirty="0" err="1">
                <a:solidFill>
                  <a:srgbClr val="94C7B0"/>
                </a:solidFill>
              </a:rPr>
              <a:t>ENoMW</a:t>
            </a:r>
            <a:r>
              <a:rPr lang="en-GB" sz="2400" b="1" dirty="0">
                <a:solidFill>
                  <a:srgbClr val="94C7B0"/>
                </a:solidFill>
              </a:rPr>
              <a:t>)</a:t>
            </a:r>
          </a:p>
          <a:p>
            <a:r>
              <a:rPr lang="en-GB" sz="2400" dirty="0"/>
              <a:t>A migrant-women-led platform uniting over 50 grassroots groups across 20+ European countries. Focuses on </a:t>
            </a:r>
            <a:r>
              <a:rPr lang="en-GB" sz="2400" b="1" dirty="0"/>
              <a:t>advocacy, capacity building, and solidarity</a:t>
            </a:r>
            <a:r>
              <a:rPr lang="en-GB" sz="2400" dirty="0"/>
              <a:t>, offering a strong peer network.  Contact your local network via </a:t>
            </a:r>
          </a:p>
          <a:p>
            <a:pPr algn="ctr"/>
            <a:r>
              <a:rPr lang="en-GB" sz="2400" b="1" dirty="0">
                <a:hlinkClick r:id="rId2"/>
              </a:rPr>
              <a:t>List of Members - European Network of Migrant Women</a:t>
            </a:r>
            <a:endParaRPr lang="en-GB" sz="2400" b="1" dirty="0"/>
          </a:p>
          <a:p>
            <a:pPr algn="ctr"/>
            <a:endParaRPr lang="en-GB" sz="2400" b="1" dirty="0"/>
          </a:p>
          <a:p>
            <a:r>
              <a:rPr lang="en-GB" sz="2400" b="1" dirty="0" err="1">
                <a:solidFill>
                  <a:srgbClr val="94C7B0"/>
                </a:solidFill>
              </a:rPr>
              <a:t>WEgate</a:t>
            </a:r>
            <a:endParaRPr lang="en-GB" sz="2400" b="1" dirty="0">
              <a:solidFill>
                <a:srgbClr val="94C7B0"/>
              </a:solidFill>
            </a:endParaRPr>
          </a:p>
          <a:p>
            <a:r>
              <a:rPr lang="en-GB" sz="2400" dirty="0"/>
              <a:t>A European Commission-funded online portal dedicated to women-led </a:t>
            </a:r>
            <a:r>
              <a:rPr lang="en-GB" sz="2400" dirty="0" err="1"/>
              <a:t>startupsIncludes</a:t>
            </a:r>
            <a:r>
              <a:rPr lang="en-GB" sz="2400" dirty="0"/>
              <a:t> tools, events, funding calls, mentorship, and established networks like Women Business Angels. Useful for finding resources, connections, and expertise relevant to migrant entrepreneurs. Includes food businesses, social enterprises, retail, technology, health, care, and services. </a:t>
            </a:r>
          </a:p>
          <a:p>
            <a:pPr algn="ctr"/>
            <a:r>
              <a:rPr lang="en-IE" sz="2400" b="1" dirty="0" err="1">
                <a:hlinkClick r:id="rId3"/>
              </a:rPr>
              <a:t>WEgate</a:t>
            </a:r>
            <a:r>
              <a:rPr lang="en-IE" sz="2400" b="1" dirty="0">
                <a:hlinkClick r:id="rId3"/>
              </a:rPr>
              <a:t> - </a:t>
            </a:r>
            <a:r>
              <a:rPr lang="en-IE" sz="2400" b="1" dirty="0" err="1">
                <a:hlinkClick r:id="rId3"/>
              </a:rPr>
              <a:t>WEgate</a:t>
            </a:r>
            <a:endParaRPr lang="en-GB" sz="2400" b="1" dirty="0"/>
          </a:p>
          <a:p>
            <a:endParaRPr lang="en-GB" sz="2400" b="1" dirty="0"/>
          </a:p>
          <a:p>
            <a:br>
              <a:rPr lang="en-US" sz="2400" dirty="0"/>
            </a:br>
            <a:endParaRPr lang="en-US" sz="2400" dirty="0"/>
          </a:p>
          <a:p>
            <a:r>
              <a:rPr lang="en-US" sz="2400" b="1" dirty="0"/>
              <a:t>​</a:t>
            </a:r>
          </a:p>
          <a:p>
            <a:endParaRPr lang="en-US" sz="2400" b="1" dirty="0"/>
          </a:p>
        </p:txBody>
      </p:sp>
    </p:spTree>
    <p:extLst>
      <p:ext uri="{BB962C8B-B14F-4D97-AF65-F5344CB8AC3E}">
        <p14:creationId xmlns:p14="http://schemas.microsoft.com/office/powerpoint/2010/main" val="299898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ED0CEF-5480-594B-842F-6C552AA6D594}"/>
              </a:ext>
            </a:extLst>
          </p:cNvPr>
          <p:cNvGrpSpPr/>
          <p:nvPr/>
        </p:nvGrpSpPr>
        <p:grpSpPr>
          <a:xfrm>
            <a:off x="416427" y="296790"/>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1104012" y="1985970"/>
            <a:ext cx="4060089" cy="837258"/>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9600" b="1" dirty="0">
                <a:solidFill>
                  <a:srgbClr val="382B1B"/>
                </a:solidFill>
              </a:rPr>
              <a:t>Next and finally,  Step 8</a:t>
            </a:r>
          </a:p>
          <a:p>
            <a:pPr algn="ctr"/>
            <a:r>
              <a:rPr lang="en-GB" sz="9600" b="1" dirty="0">
                <a:solidFill>
                  <a:srgbClr val="382B1B"/>
                </a:solidFill>
              </a:rPr>
              <a:t>THE CONFIDENCE TO KEEP GOING AND KEEP GROWING </a:t>
            </a:r>
          </a:p>
          <a:p>
            <a:pPr algn="ctr"/>
            <a:r>
              <a:rPr lang="en-US" sz="9600" dirty="0">
                <a:solidFill>
                  <a:srgbClr val="382B1B"/>
                </a:solidFill>
              </a:rPr>
              <a:t>Resilience, Managing Risk and Managing Wellbeing</a:t>
            </a:r>
          </a:p>
          <a:p>
            <a:pPr algn="ctr"/>
            <a:endParaRPr lang="en-GB" sz="4500" dirty="0">
              <a:solidFill>
                <a:srgbClr val="382B1B"/>
              </a:solidFill>
            </a:endParaRPr>
          </a:p>
          <a:p>
            <a:pPr algn="ctr"/>
            <a:endParaRPr lang="en-US" sz="4500" dirty="0">
              <a:solidFill>
                <a:srgbClr val="382B1B"/>
              </a:solidFill>
            </a:endParaRPr>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dirty="0">
                <a:solidFill>
                  <a:schemeClr val="bg1"/>
                </a:solidFill>
              </a:rPr>
              <a:t>www.</a:t>
            </a:r>
            <a:r>
              <a:rPr lang="en-US" sz="3300" b="1" dirty="0">
                <a:solidFill>
                  <a:schemeClr val="bg1"/>
                </a:solidFill>
              </a:rPr>
              <a:t>3kitchens</a:t>
            </a:r>
            <a:r>
              <a:rPr lang="en-US" sz="3300" dirty="0">
                <a:solidFill>
                  <a:schemeClr val="bg1"/>
                </a:solidFill>
              </a:rPr>
              <a:t>.eu</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WHAT IS COLLABORATION?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25244"/>
            <a:ext cx="10514944" cy="3790950"/>
          </a:xfrm>
        </p:spPr>
        <p:txBody>
          <a:bodyPr/>
          <a:lstStyle/>
          <a:p>
            <a:r>
              <a:rPr lang="en-GB" dirty="0"/>
              <a:t>When migrant women come together around food, they do more than nourish—they build futures. These kinds of collaborations can help you navigate unfamiliar systems, amplify your cultural assets, and create more resilient income pathways.</a:t>
            </a:r>
          </a:p>
          <a:p>
            <a:endParaRPr lang="en-GB" dirty="0"/>
          </a:p>
          <a:p>
            <a:r>
              <a:rPr lang="en-GB" dirty="0"/>
              <a:t>Collaboration provides </a:t>
            </a:r>
            <a:r>
              <a:rPr lang="en-GB" b="1" dirty="0"/>
              <a:t>access to skills, networks, and resources</a:t>
            </a:r>
            <a:r>
              <a:rPr lang="en-GB" dirty="0"/>
              <a:t> that elevate ideas into impact.  </a:t>
            </a:r>
          </a:p>
          <a:p>
            <a:endParaRPr lang="en-GB" dirty="0"/>
          </a:p>
          <a:p>
            <a:r>
              <a:rPr lang="en-GB" dirty="0"/>
              <a:t>This might mean:</a:t>
            </a:r>
          </a:p>
          <a:p>
            <a:endParaRPr lang="en-GB" dirty="0"/>
          </a:p>
          <a:p>
            <a:pPr marL="342900" indent="-342900">
              <a:buFont typeface="Arial" panose="020B0604020202020204" pitchFamily="34" charset="0"/>
              <a:buChar char="•"/>
            </a:pPr>
            <a:r>
              <a:rPr lang="en-GB" dirty="0"/>
              <a:t>Developing a new food product by combining traditional knowledge with commercial insight</a:t>
            </a:r>
          </a:p>
          <a:p>
            <a:pPr marL="342900" indent="-342900">
              <a:buFont typeface="Arial" panose="020B0604020202020204" pitchFamily="34" charset="0"/>
              <a:buChar char="•"/>
            </a:pPr>
            <a:r>
              <a:rPr lang="en-GB" dirty="0"/>
              <a:t>Sharing a licensed kitchen space to reduce startup costs</a:t>
            </a:r>
          </a:p>
          <a:p>
            <a:pPr marL="342900" indent="-342900">
              <a:buFont typeface="Arial" panose="020B0604020202020204" pitchFamily="34" charset="0"/>
              <a:buChar char="•"/>
            </a:pPr>
            <a:r>
              <a:rPr lang="en-GB" dirty="0"/>
              <a:t>Co-hosting a community meal to build reputation and local trust</a:t>
            </a:r>
          </a:p>
          <a:p>
            <a:pPr marL="342900" indent="-342900">
              <a:buFont typeface="Arial" panose="020B0604020202020204" pitchFamily="34" charset="0"/>
              <a:buChar char="•"/>
            </a:pPr>
            <a:r>
              <a:rPr lang="en-GB" dirty="0"/>
              <a:t>Partnering with others to gain visibility, access funding, or meet legal and safety standards</a:t>
            </a:r>
          </a:p>
          <a:p>
            <a:endParaRPr lang="en-GB" dirty="0"/>
          </a:p>
          <a:p>
            <a:endParaRPr lang="en-US" dirty="0"/>
          </a:p>
          <a:p>
            <a:endParaRPr lang="en-US" dirty="0"/>
          </a:p>
          <a:p>
            <a:endParaRPr lang="en-US" dirty="0"/>
          </a:p>
        </p:txBody>
      </p:sp>
    </p:spTree>
    <p:extLst>
      <p:ext uri="{BB962C8B-B14F-4D97-AF65-F5344CB8AC3E}">
        <p14:creationId xmlns:p14="http://schemas.microsoft.com/office/powerpoint/2010/main" val="33207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82CE9-43EF-C763-BEAE-24F00CAA8800}"/>
              </a:ext>
            </a:extLst>
          </p:cNvPr>
          <p:cNvSpPr>
            <a:spLocks noGrp="1"/>
          </p:cNvSpPr>
          <p:nvPr>
            <p:ph type="body" sz="quarter" idx="27"/>
          </p:nvPr>
        </p:nvSpPr>
        <p:spPr/>
        <p:txBody>
          <a:bodyPr/>
          <a:lstStyle/>
          <a:p>
            <a:r>
              <a:rPr lang="en-GB" dirty="0"/>
              <a:t>COLLABORATION DOESN'T HAPPEN BY ACCIDENT</a:t>
            </a:r>
            <a:endParaRPr lang="en-IE" dirty="0"/>
          </a:p>
        </p:txBody>
      </p:sp>
      <p:sp>
        <p:nvSpPr>
          <p:cNvPr id="3" name="Text Placeholder 2">
            <a:extLst>
              <a:ext uri="{FF2B5EF4-FFF2-40B4-BE49-F238E27FC236}">
                <a16:creationId xmlns:a16="http://schemas.microsoft.com/office/drawing/2014/main" id="{DFF73FD0-CCCC-ED91-B1F8-636070C82560}"/>
              </a:ext>
            </a:extLst>
          </p:cNvPr>
          <p:cNvSpPr>
            <a:spLocks noGrp="1"/>
          </p:cNvSpPr>
          <p:nvPr>
            <p:ph type="body" sz="quarter" idx="14"/>
          </p:nvPr>
        </p:nvSpPr>
        <p:spPr>
          <a:xfrm>
            <a:off x="485905" y="1329877"/>
            <a:ext cx="6745147" cy="4672013"/>
          </a:xfrm>
        </p:spPr>
        <p:txBody>
          <a:bodyPr/>
          <a:lstStyle/>
          <a:p>
            <a:r>
              <a:rPr lang="en-GB" dirty="0"/>
              <a:t>It requires:</a:t>
            </a:r>
          </a:p>
          <a:p>
            <a:pPr marL="342900" indent="-342900">
              <a:buFont typeface="Arial" panose="020B0604020202020204" pitchFamily="34" charset="0"/>
              <a:buChar char="•"/>
            </a:pPr>
            <a:r>
              <a:rPr lang="en-GB" dirty="0"/>
              <a:t>Time and trust</a:t>
            </a:r>
          </a:p>
          <a:p>
            <a:pPr marL="342900" indent="-342900">
              <a:buFont typeface="Arial" panose="020B0604020202020204" pitchFamily="34" charset="0"/>
              <a:buChar char="•"/>
            </a:pPr>
            <a:r>
              <a:rPr lang="en-GB" dirty="0"/>
              <a:t>Shared values and clear goals</a:t>
            </a:r>
          </a:p>
          <a:p>
            <a:pPr marL="342900" indent="-342900">
              <a:buFont typeface="Arial" panose="020B0604020202020204" pitchFamily="34" charset="0"/>
              <a:buChar char="•"/>
            </a:pPr>
            <a:r>
              <a:rPr lang="en-GB" dirty="0"/>
              <a:t>A culture that is open to change and learning</a:t>
            </a:r>
          </a:p>
          <a:p>
            <a:pPr marL="342900" indent="-342900">
              <a:buFont typeface="Arial" panose="020B0604020202020204" pitchFamily="34" charset="0"/>
              <a:buChar char="•"/>
            </a:pPr>
            <a:r>
              <a:rPr lang="en-GB" dirty="0"/>
              <a:t>Effort from all parties to listen, adapt, and follow through</a:t>
            </a:r>
          </a:p>
          <a:p>
            <a:endParaRPr lang="en-GB" dirty="0"/>
          </a:p>
          <a:p>
            <a:r>
              <a:rPr lang="en-GB" dirty="0"/>
              <a:t>In food, collaboration is especially powerful because food is inherently social.</a:t>
            </a:r>
          </a:p>
          <a:p>
            <a:endParaRPr lang="en-GB" dirty="0"/>
          </a:p>
          <a:p>
            <a:r>
              <a:rPr lang="en-GB" dirty="0"/>
              <a:t>When trust, presentation, and consistency are key to your business success, working together can unlock greater impact, revenue, and sustainability than working alone ever could.</a:t>
            </a:r>
          </a:p>
          <a:p>
            <a:endParaRPr lang="en-GB" dirty="0"/>
          </a:p>
          <a:p>
            <a:r>
              <a:rPr lang="en-GB" dirty="0"/>
              <a:t>Collaboration is about sharing the work but also multiplying the opportunity.</a:t>
            </a:r>
          </a:p>
          <a:p>
            <a:endParaRPr lang="en-IE" dirty="0"/>
          </a:p>
        </p:txBody>
      </p:sp>
      <p:pic>
        <p:nvPicPr>
          <p:cNvPr id="7" name="Picture 6" descr="Smaller arrows pointing towards a bigger arrow">
            <a:extLst>
              <a:ext uri="{FF2B5EF4-FFF2-40B4-BE49-F238E27FC236}">
                <a16:creationId xmlns:a16="http://schemas.microsoft.com/office/drawing/2014/main" id="{B6BA7BA4-D4CF-C20B-97D4-DD24C2DE8B7A}"/>
              </a:ext>
            </a:extLst>
          </p:cNvPr>
          <p:cNvPicPr>
            <a:picLocks noChangeAspect="1"/>
          </p:cNvPicPr>
          <p:nvPr/>
        </p:nvPicPr>
        <p:blipFill>
          <a:blip r:embed="rId2"/>
          <a:stretch>
            <a:fillRect/>
          </a:stretch>
        </p:blipFill>
        <p:spPr>
          <a:xfrm>
            <a:off x="7775204" y="2512107"/>
            <a:ext cx="3948141" cy="2632094"/>
          </a:xfrm>
          <a:prstGeom prst="rect">
            <a:avLst/>
          </a:prstGeom>
        </p:spPr>
      </p:pic>
    </p:spTree>
    <p:extLst>
      <p:ext uri="{BB962C8B-B14F-4D97-AF65-F5344CB8AC3E}">
        <p14:creationId xmlns:p14="http://schemas.microsoft.com/office/powerpoint/2010/main" val="206907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THE VALUE OF COLLABORATION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7369" y="1352317"/>
            <a:ext cx="4938786" cy="3790950"/>
          </a:xfrm>
        </p:spPr>
        <p:txBody>
          <a:bodyPr/>
          <a:lstStyle/>
          <a:p>
            <a:r>
              <a:rPr lang="en-US" dirty="0"/>
              <a:t>We know the saying - </a:t>
            </a:r>
            <a:r>
              <a:rPr lang="en-US" b="1" dirty="0"/>
              <a:t>a problem shared is a problem halved.  </a:t>
            </a:r>
            <a:r>
              <a:rPr lang="en-US" dirty="0"/>
              <a:t>Research shows that discussing problems with people in similar situations reduces stress levels. </a:t>
            </a:r>
          </a:p>
          <a:p>
            <a:endParaRPr lang="en-US" dirty="0"/>
          </a:p>
          <a:p>
            <a:r>
              <a:rPr lang="en-US" dirty="0"/>
              <a:t>Problems don’t seem as overwhelming when you talk about them, and two people are more likely to find a solution than one.​</a:t>
            </a:r>
          </a:p>
          <a:p>
            <a:endParaRPr lang="en-US" dirty="0"/>
          </a:p>
        </p:txBody>
      </p:sp>
      <p:sp>
        <p:nvSpPr>
          <p:cNvPr id="10" name="TextBox 9">
            <a:extLst>
              <a:ext uri="{FF2B5EF4-FFF2-40B4-BE49-F238E27FC236}">
                <a16:creationId xmlns:a16="http://schemas.microsoft.com/office/drawing/2014/main" id="{5A561523-7E9D-F806-20EF-044CD0802564}"/>
              </a:ext>
            </a:extLst>
          </p:cNvPr>
          <p:cNvSpPr txBox="1"/>
          <p:nvPr/>
        </p:nvSpPr>
        <p:spPr>
          <a:xfrm>
            <a:off x="6311592" y="1253073"/>
            <a:ext cx="5394846" cy="4832092"/>
          </a:xfrm>
          <a:prstGeom prst="rect">
            <a:avLst/>
          </a:prstGeom>
          <a:noFill/>
        </p:spPr>
        <p:txBody>
          <a:bodyPr wrap="square">
            <a:spAutoFit/>
          </a:bodyPr>
          <a:lstStyle/>
          <a:p>
            <a:pPr>
              <a:buNone/>
            </a:pPr>
            <a:r>
              <a:rPr lang="en-GB" sz="2200" b="1" dirty="0"/>
              <a:t>Peer Support Reduces Entrepreneurial Stress</a:t>
            </a:r>
          </a:p>
          <a:p>
            <a:r>
              <a:rPr lang="en-GB" sz="2200" dirty="0"/>
              <a:t>A study with 300 South African women entrepreneurs found that </a:t>
            </a:r>
            <a:r>
              <a:rPr lang="en-GB" sz="2200" b="1" dirty="0"/>
              <a:t>peer support significantly reduced emotional exhaustion</a:t>
            </a:r>
            <a:r>
              <a:rPr lang="en-GB" sz="2200" dirty="0"/>
              <a:t>, helping to protect their drive to grow their businesses. Without peer support, entrepreneurial stress directly decreased their intent to scale; with peer support, that negative effect was much smaller </a:t>
            </a:r>
          </a:p>
          <a:p>
            <a:endParaRPr lang="en-GB" sz="2200" dirty="0"/>
          </a:p>
          <a:p>
            <a:r>
              <a:rPr lang="en-GB" sz="2200" dirty="0"/>
              <a:t>READ THE ARTICLE - </a:t>
            </a:r>
            <a:r>
              <a:rPr lang="en-GB" sz="2200" dirty="0">
                <a:hlinkClick r:id="rId2"/>
              </a:rPr>
              <a:t>(PDF) Why Peer Support Matters: Entrepreneurial Stressors, Emotional Exhaustion, and Growth Intentions of Women Entrepreneurs</a:t>
            </a:r>
            <a:endParaRPr lang="en-GB" sz="2200" dirty="0"/>
          </a:p>
        </p:txBody>
      </p:sp>
      <p:cxnSp>
        <p:nvCxnSpPr>
          <p:cNvPr id="12" name="Straight Connector 11">
            <a:extLst>
              <a:ext uri="{FF2B5EF4-FFF2-40B4-BE49-F238E27FC236}">
                <a16:creationId xmlns:a16="http://schemas.microsoft.com/office/drawing/2014/main" id="{B84315F6-520E-44E1-FF6D-146F4CA1C49D}"/>
              </a:ext>
            </a:extLst>
          </p:cNvPr>
          <p:cNvCxnSpPr>
            <a:cxnSpLocks/>
          </p:cNvCxnSpPr>
          <p:nvPr/>
        </p:nvCxnSpPr>
        <p:spPr>
          <a:xfrm>
            <a:off x="5637866" y="1413674"/>
            <a:ext cx="0" cy="46168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9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THE VALUE OF COLLABORATION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1759" y="1329878"/>
            <a:ext cx="7524911" cy="3790950"/>
          </a:xfrm>
        </p:spPr>
        <p:txBody>
          <a:bodyPr/>
          <a:lstStyle/>
          <a:p>
            <a:r>
              <a:rPr lang="en-US" dirty="0"/>
              <a:t>When you bounce ideas off someone or lean on someone for their ideas and critiques, you magnify your own abilities in several ways.​</a:t>
            </a:r>
          </a:p>
          <a:p>
            <a:endParaRPr lang="en-US" dirty="0"/>
          </a:p>
          <a:p>
            <a:pPr marL="342900" indent="-342900">
              <a:buFont typeface="Arial" panose="020B0604020202020204" pitchFamily="34" charset="0"/>
              <a:buChar char="•"/>
            </a:pPr>
            <a:r>
              <a:rPr lang="en-US" b="1" dirty="0">
                <a:solidFill>
                  <a:srgbClr val="94C7B0"/>
                </a:solidFill>
              </a:rPr>
              <a:t>Momentum: </a:t>
            </a:r>
            <a:r>
              <a:rPr lang="en-US" dirty="0"/>
              <a:t>Someone else is supporting you to move to the next step​</a:t>
            </a:r>
          </a:p>
          <a:p>
            <a:pPr marL="342900" indent="-342900">
              <a:buFont typeface="Arial" panose="020B0604020202020204" pitchFamily="34" charset="0"/>
              <a:buChar char="•"/>
            </a:pPr>
            <a:r>
              <a:rPr lang="en-US" b="1" dirty="0">
                <a:solidFill>
                  <a:srgbClr val="94C7B0"/>
                </a:solidFill>
              </a:rPr>
              <a:t>Sources: </a:t>
            </a:r>
            <a:r>
              <a:rPr lang="en-US" dirty="0"/>
              <a:t>You add another lifetime of knowledge with more ideas, more research, </a:t>
            </a:r>
            <a:r>
              <a:rPr lang="en-US" dirty="0" err="1"/>
              <a:t>etc</a:t>
            </a:r>
            <a:endParaRPr lang="en-US" dirty="0"/>
          </a:p>
          <a:p>
            <a:pPr marL="342900" indent="-342900">
              <a:buFont typeface="Arial" panose="020B0604020202020204" pitchFamily="34" charset="0"/>
              <a:buChar char="•"/>
            </a:pPr>
            <a:r>
              <a:rPr lang="en-US" b="1" dirty="0">
                <a:solidFill>
                  <a:srgbClr val="94C7B0"/>
                </a:solidFill>
              </a:rPr>
              <a:t>Perspective: </a:t>
            </a:r>
            <a:r>
              <a:rPr lang="en-US" dirty="0"/>
              <a:t>You see angles and flaws you would not have seen yourself</a:t>
            </a:r>
          </a:p>
          <a:p>
            <a:pPr marL="342900" indent="-342900">
              <a:buFont typeface="Arial" panose="020B0604020202020204" pitchFamily="34" charset="0"/>
              <a:buChar char="•"/>
            </a:pPr>
            <a:r>
              <a:rPr lang="en-US" b="1" dirty="0">
                <a:solidFill>
                  <a:srgbClr val="94C7B0"/>
                </a:solidFill>
              </a:rPr>
              <a:t>Speed: </a:t>
            </a:r>
            <a:r>
              <a:rPr lang="en-US" dirty="0"/>
              <a:t>You are able to work faster, identify better ideas more quickly​</a:t>
            </a:r>
          </a:p>
          <a:p>
            <a:pPr marL="342900" indent="-342900">
              <a:buFont typeface="Arial" panose="020B0604020202020204" pitchFamily="34" charset="0"/>
              <a:buChar char="•"/>
            </a:pPr>
            <a:r>
              <a:rPr lang="en-US" b="1" dirty="0">
                <a:solidFill>
                  <a:srgbClr val="94C7B0"/>
                </a:solidFill>
              </a:rPr>
              <a:t>Decisions: </a:t>
            </a:r>
            <a:r>
              <a:rPr lang="en-US" dirty="0"/>
              <a:t>A sounding board helps you talk through your own decisions and understand your own thinking more easily. ​</a:t>
            </a:r>
          </a:p>
          <a:p>
            <a:pPr marL="342900" indent="-342900">
              <a:buFont typeface="Arial" panose="020B0604020202020204" pitchFamily="34" charset="0"/>
              <a:buChar char="•"/>
            </a:pPr>
            <a:r>
              <a:rPr lang="en-US" b="1" dirty="0">
                <a:solidFill>
                  <a:srgbClr val="94C7B0"/>
                </a:solidFill>
              </a:rPr>
              <a:t>Validation: </a:t>
            </a:r>
            <a:r>
              <a:rPr lang="en-US" dirty="0"/>
              <a:t>A good collaboration partner not only sees the flaws in your work but can help support your best ideas and spur you forward in the right direction.​</a:t>
            </a:r>
          </a:p>
          <a:p>
            <a:endParaRPr lang="en-US" dirty="0"/>
          </a:p>
          <a:p>
            <a:endParaRPr lang="en-US" dirty="0"/>
          </a:p>
          <a:p>
            <a:endParaRPr lang="en-US" dirty="0"/>
          </a:p>
        </p:txBody>
      </p:sp>
      <p:pic>
        <p:nvPicPr>
          <p:cNvPr id="5" name="Picture 4" descr="Top shot of a representation of networks with stick figures.">
            <a:extLst>
              <a:ext uri="{FF2B5EF4-FFF2-40B4-BE49-F238E27FC236}">
                <a16:creationId xmlns:a16="http://schemas.microsoft.com/office/drawing/2014/main" id="{0F0D7671-11FF-1E1D-EDF2-8359AEF9EAAB}"/>
              </a:ext>
            </a:extLst>
          </p:cNvPr>
          <p:cNvPicPr>
            <a:picLocks noChangeAspect="1"/>
          </p:cNvPicPr>
          <p:nvPr/>
        </p:nvPicPr>
        <p:blipFill>
          <a:blip r:embed="rId2"/>
          <a:stretch>
            <a:fillRect/>
          </a:stretch>
        </p:blipFill>
        <p:spPr>
          <a:xfrm>
            <a:off x="8034773" y="2518347"/>
            <a:ext cx="4030373" cy="2353456"/>
          </a:xfrm>
          <a:prstGeom prst="rect">
            <a:avLst/>
          </a:prstGeom>
        </p:spPr>
      </p:pic>
    </p:spTree>
    <p:extLst>
      <p:ext uri="{BB962C8B-B14F-4D97-AF65-F5344CB8AC3E}">
        <p14:creationId xmlns:p14="http://schemas.microsoft.com/office/powerpoint/2010/main" val="231491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5705</Words>
  <Application>Microsoft Office PowerPoint</Application>
  <PresentationFormat>Widescreen</PresentationFormat>
  <Paragraphs>567</Paragraphs>
  <Slides>58</Slides>
  <Notes>0</Notes>
  <HiddenSlides>0</HiddenSlides>
  <MMClips>6</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Montserrat</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173</cp:revision>
  <cp:lastPrinted>2021-04-23T17:00:41Z</cp:lastPrinted>
  <dcterms:created xsi:type="dcterms:W3CDTF">2019-11-20T14:08:21Z</dcterms:created>
  <dcterms:modified xsi:type="dcterms:W3CDTF">2025-06-16T06:53:33Z</dcterms:modified>
</cp:coreProperties>
</file>