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4394" r:id="rId2"/>
    <p:sldId id="4395" r:id="rId3"/>
    <p:sldId id="4591" r:id="rId4"/>
    <p:sldId id="4397" r:id="rId5"/>
    <p:sldId id="4416" r:id="rId6"/>
    <p:sldId id="4417" r:id="rId7"/>
    <p:sldId id="4418" r:id="rId8"/>
    <p:sldId id="4419" r:id="rId9"/>
    <p:sldId id="4420" r:id="rId10"/>
    <p:sldId id="4567" r:id="rId11"/>
    <p:sldId id="4421" r:id="rId12"/>
    <p:sldId id="4568" r:id="rId13"/>
    <p:sldId id="4436" r:id="rId14"/>
    <p:sldId id="4512" r:id="rId15"/>
    <p:sldId id="4513" r:id="rId16"/>
    <p:sldId id="4413" r:id="rId17"/>
    <p:sldId id="4541" r:id="rId18"/>
    <p:sldId id="4573" r:id="rId19"/>
    <p:sldId id="4575" r:id="rId20"/>
    <p:sldId id="4574" r:id="rId21"/>
    <p:sldId id="4544" r:id="rId22"/>
    <p:sldId id="4545" r:id="rId23"/>
    <p:sldId id="4576" r:id="rId24"/>
    <p:sldId id="4577" r:id="rId25"/>
    <p:sldId id="4578" r:id="rId26"/>
    <p:sldId id="4579" r:id="rId27"/>
    <p:sldId id="4580" r:id="rId28"/>
    <p:sldId id="4581" r:id="rId29"/>
    <p:sldId id="4582" r:id="rId30"/>
    <p:sldId id="4583" r:id="rId31"/>
    <p:sldId id="4584" r:id="rId32"/>
    <p:sldId id="4585" r:id="rId33"/>
    <p:sldId id="4586" r:id="rId34"/>
    <p:sldId id="4587" r:id="rId35"/>
    <p:sldId id="4558" r:id="rId36"/>
    <p:sldId id="4562" r:id="rId37"/>
    <p:sldId id="4564" r:id="rId38"/>
    <p:sldId id="4565" r:id="rId39"/>
    <p:sldId id="4566" r:id="rId40"/>
    <p:sldId id="4414" r:id="rId41"/>
    <p:sldId id="4547" r:id="rId42"/>
    <p:sldId id="4548" r:id="rId43"/>
    <p:sldId id="4588" r:id="rId44"/>
    <p:sldId id="4549" r:id="rId45"/>
    <p:sldId id="4589" r:id="rId46"/>
    <p:sldId id="4550" r:id="rId47"/>
    <p:sldId id="4552" r:id="rId48"/>
    <p:sldId id="4590" r:id="rId49"/>
    <p:sldId id="4412" r:id="rId50"/>
    <p:sldId id="4514" r:id="rId51"/>
    <p:sldId id="4515" r:id="rId52"/>
    <p:sldId id="4516" r:id="rId53"/>
    <p:sldId id="4517" r:id="rId54"/>
    <p:sldId id="4518" r:id="rId55"/>
    <p:sldId id="4526" r:id="rId56"/>
    <p:sldId id="4527" r:id="rId57"/>
    <p:sldId id="4528" r:id="rId58"/>
    <p:sldId id="4519" r:id="rId59"/>
    <p:sldId id="4520" r:id="rId60"/>
    <p:sldId id="4529" r:id="rId61"/>
    <p:sldId id="4530" r:id="rId62"/>
    <p:sldId id="4531" r:id="rId63"/>
    <p:sldId id="4532" r:id="rId64"/>
    <p:sldId id="4409" r:id="rId65"/>
    <p:sldId id="4539" r:id="rId66"/>
    <p:sldId id="4540" r:id="rId67"/>
    <p:sldId id="4569" r:id="rId68"/>
    <p:sldId id="4570" r:id="rId69"/>
    <p:sldId id="4571" r:id="rId70"/>
    <p:sldId id="4572" r:id="rId71"/>
    <p:sldId id="4415" r:id="rId72"/>
  </p:sldIdLst>
  <p:sldSz cx="12192000" cy="6858000"/>
  <p:notesSz cx="6797675" cy="9929813"/>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94C7B0"/>
    <a:srgbClr val="E6C8C7"/>
    <a:srgbClr val="B6D1E1"/>
    <a:srgbClr val="C54A9A"/>
    <a:srgbClr val="F26B27"/>
    <a:srgbClr val="1EB3DD"/>
    <a:srgbClr val="1E494F"/>
    <a:srgbClr val="FFC652"/>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0E905-9543-BBD6-90C3-2CB82351929C}" v="52" dt="2025-05-23T09:41:23.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90"/>
    <p:restoredTop sz="94729"/>
  </p:normalViewPr>
  <p:slideViewPr>
    <p:cSldViewPr snapToGrid="0" snapToObjects="1">
      <p:cViewPr varScale="1">
        <p:scale>
          <a:sx n="85" d="100"/>
          <a:sy n="85" d="100"/>
        </p:scale>
        <p:origin x="96" y="3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B0BAC28-7436-4B11-86E9-47409EFDE47C}" type="datetimeFigureOut">
              <a:rPr lang="en-IE" smtClean="0"/>
              <a:t>09/06/2025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100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9773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4665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6345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1210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78509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52816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4386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507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14321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0955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9263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0432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390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7" r:id="rId9"/>
    <p:sldLayoutId id="2147483678" r:id="rId10"/>
    <p:sldLayoutId id="2147483679" r:id="rId11"/>
    <p:sldLayoutId id="2147483683" r:id="rId12"/>
    <p:sldLayoutId id="2147483680" r:id="rId13"/>
    <p:sldLayoutId id="2147483681" r:id="rId14"/>
    <p:sldLayoutId id="2147483682" r:id="rId15"/>
    <p:sldLayoutId id="2147483676"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everydaycookingwithmira.com/actionable-steps-healthier-habi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homeallneeds.com/discover-the-top-low-fat-alternatives-to-heavy-cream-for-healthier-cooking/"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kvk.nl/" TargetMode="External"/><Relationship Id="rId2" Type="http://schemas.openxmlformats.org/officeDocument/2006/relationships/hyperlink" Target="https://www.verksamt.se/" TargetMode="External"/><Relationship Id="rId1" Type="http://schemas.openxmlformats.org/officeDocument/2006/relationships/slideLayout" Target="../slideLayouts/slideLayout10.xml"/><Relationship Id="rId5" Type="http://schemas.openxmlformats.org/officeDocument/2006/relationships/hyperlink" Target="https://www.service-public.fr/particuliers/vosdroits/R61572" TargetMode="External"/><Relationship Id="rId4" Type="http://schemas.openxmlformats.org/officeDocument/2006/relationships/hyperlink" Target="https://www.ros.ie/ros-registration-web/ros-registration;jsessionid_ros-registration-web-public-frontend=3A941467AEAAC86C07398236981D8B78?execution=e1s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gethealingatthetable.org/about/" TargetMode="External"/><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mariecurry.fr/"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s://espanol.news/fsa-analiza-los-riesgos-de-las-ventas-de-alimentos-en-linea/"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etsy.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marketsy.io/how-to-sell-spices-on-etsy/?utm_source=chatgpt.com" TargetMode="External"/><Relationship Id="rId2" Type="http://schemas.openxmlformats.org/officeDocument/2006/relationships/hyperlink" Target="https://www.etsy.com/listing/1826673172/portuguese-spice-seasonings-piri-piri?ls=a&amp;external=1&amp;rec_type=ad&amp;ref=landingpage_similar_listing_top-3&amp;pro=1&amp;frs=1&amp;plkey=6cec389adbc0af391c300e28728132a3a2e096e8%3A1826673172" TargetMode="External"/><Relationship Id="rId1" Type="http://schemas.openxmlformats.org/officeDocument/2006/relationships/slideLayout" Target="../slideLayouts/slideLayout10.xml"/><Relationship Id="rId5" Type="http://schemas.openxmlformats.org/officeDocument/2006/relationships/hyperlink" Target="https://www.etsy.com/news/etsy-welcomes-afghan-refugees-to-the-uplift-makers-program?utm_source=chatgpt.com" TargetMode="Externa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startups.co.uk/guides/how-to-start-an-amazon-marketplace-busines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rockabeuzeville.pages.dev/new-eaed-new-food-products-june-2025-images-namx/"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www.pexels.com/photo/black-boulangerie-alsacience-food-truck-730129/" TargetMode="Externa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hopify.com/examples" TargetMode="External"/><Relationship Id="rId1" Type="http://schemas.openxmlformats.org/officeDocument/2006/relationships/slideLayout" Target="../slideLayouts/slideLayout10.xml"/><Relationship Id="rId5" Type="http://schemas.openxmlformats.org/officeDocument/2006/relationships/hyperlink" Target="https://www.shopify.com/ie/free-trial?term=shopify&amp;adid=565806880750&amp;campaignid=15439902875&amp;branded_enterprise=1&amp;BOID=brand&amp;utm_medium=cpc&amp;utm_source=google&amp;gad_source=1&amp;gbraid=0AAAAAC3Mv88iadFAnWtTJ1wQ0pITo3Hbt&amp;gclid=EAIaIQobChMI6ej-vKCkiQMVK5pQBh0itTG_EAAYASAAEgJgg_D_BwE&amp;cmadid=516586848;cmadvertiserid=10730501;cmcampaignid=26990768;cmplacementid=324286430;cmcreativeid=163722649;cmsiteid=5500011"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shopify.com/too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top10bestwebsitebuilders.com/"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s://wpshout.com/how-to-hire-a-web-designer/"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irishtimes.com/news/politics/migrant-women-s-determination-and-grit-find-form-in-start-ups-1.3715233" TargetMode="External"/><Relationship Id="rId2" Type="http://schemas.openxmlformats.org/officeDocument/2006/relationships/hyperlink" Target="http://www.soyou.ie/" TargetMode="Externa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r.inspiredpencil.com/pictures-2023/african-woman-cooking"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46427" y="3843580"/>
            <a:ext cx="5926332" cy="701474"/>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t>KOMMA I GÅNG MED </a:t>
            </a:r>
            <a:r>
              <a:rPr lang="sv" sz="5500" b="1" dirty="0">
                <a:solidFill>
                  <a:schemeClr val="bg1">
                    <a:lumMod val="95000"/>
                  </a:schemeClr>
                </a:solidFill>
              </a:rPr>
              <a:t>DITT </a:t>
            </a:r>
            <a:r>
              <a:rPr lang="sv" sz="5500" b="1" dirty="0">
                <a:solidFill>
                  <a:srgbClr val="382B1B"/>
                </a:solidFill>
              </a:rPr>
              <a:t>FÖRETAG</a:t>
            </a:r>
          </a:p>
          <a:p>
            <a:pPr>
              <a:lnSpc>
                <a:spcPts val="4600"/>
              </a:lnSpc>
            </a:pPr>
            <a:endParaRPr lang="en-US" sz="5500" b="1"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3 </a:t>
            </a:r>
            <a:r>
              <a:rPr lang="sv" sz="4000" b="1" dirty="0">
                <a:solidFill>
                  <a:srgbClr val="94C7B0"/>
                </a:solidFill>
                <a:highlight>
                  <a:srgbClr val="94C7B0"/>
                </a:highlight>
              </a:rPr>
              <a:t>.</a:t>
            </a:r>
          </a:p>
        </p:txBody>
      </p:sp>
      <p:pic>
        <p:nvPicPr>
          <p:cNvPr id="6" name="Picture 5" descr="Woman working at food truck">
            <a:extLst>
              <a:ext uri="{FF2B5EF4-FFF2-40B4-BE49-F238E27FC236}">
                <a16:creationId xmlns:a16="http://schemas.microsoft.com/office/drawing/2014/main" id="{7FBA8330-27EC-CE2A-08BC-A66244F6239A}"/>
              </a:ext>
            </a:extLst>
          </p:cNvPr>
          <p:cNvPicPr>
            <a:picLocks noChangeAspect="1"/>
          </p:cNvPicPr>
          <p:nvPr/>
        </p:nvPicPr>
        <p:blipFill>
          <a:blip r:embed="rId2"/>
          <a:stretch>
            <a:fillRect/>
          </a:stretch>
        </p:blipFill>
        <p:spPr>
          <a:xfrm>
            <a:off x="7357872" y="2185416"/>
            <a:ext cx="4155948" cy="277063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366E-0AAF-3770-7B11-3A9BCF7CF9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7768527-6E65-95D6-BC95-2C065F3072C3}"/>
              </a:ext>
            </a:extLst>
          </p:cNvPr>
          <p:cNvSpPr>
            <a:spLocks noGrp="1"/>
          </p:cNvSpPr>
          <p:nvPr>
            <p:ph type="body" sz="quarter" idx="27"/>
          </p:nvPr>
        </p:nvSpPr>
        <p:spPr/>
        <p:txBody>
          <a:bodyPr/>
          <a:lstStyle/>
          <a:p>
            <a:r>
              <a:rPr lang="sv" dirty="0"/>
              <a:t>TJÄNSTER NÄR BUDGETEN ÄR SNÄV</a:t>
            </a:r>
          </a:p>
        </p:txBody>
      </p:sp>
      <p:sp>
        <p:nvSpPr>
          <p:cNvPr id="7" name="Text Placeholder 3">
            <a:extLst>
              <a:ext uri="{FF2B5EF4-FFF2-40B4-BE49-F238E27FC236}">
                <a16:creationId xmlns:a16="http://schemas.microsoft.com/office/drawing/2014/main" id="{4B557566-0AB3-C067-76A5-A478E3FD4761}"/>
              </a:ext>
            </a:extLst>
          </p:cNvPr>
          <p:cNvSpPr txBox="1">
            <a:spLocks/>
          </p:cNvSpPr>
          <p:nvPr/>
        </p:nvSpPr>
        <p:spPr>
          <a:xfrm>
            <a:off x="519954" y="1434797"/>
            <a:ext cx="10650070" cy="467201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400" b="1" dirty="0">
                <a:solidFill>
                  <a:srgbClr val="94C7B0"/>
                </a:solidFill>
              </a:rPr>
              <a:t>Exempel på livsmedelsföretag du kan starta med en budget:</a:t>
            </a:r>
          </a:p>
          <a:p>
            <a:pPr>
              <a:buNone/>
            </a:pPr>
            <a:endParaRPr lang="en-GB" sz="2000" b="1" dirty="0">
              <a:solidFill>
                <a:srgbClr val="94C7B0"/>
              </a:solidFill>
            </a:endParaRPr>
          </a:p>
          <a:p>
            <a:pPr marL="342900" indent="-342900">
              <a:buFont typeface="Arial" panose="020B0604020202020204" pitchFamily="34" charset="0"/>
              <a:buChar char="•"/>
            </a:pPr>
            <a:r>
              <a:rPr lang="sv" b="1" dirty="0"/>
              <a:t>Hemcatering </a:t>
            </a:r>
            <a:r>
              <a:rPr lang="sv" dirty="0"/>
              <a:t>i ditt närområde och på evenemang</a:t>
            </a:r>
          </a:p>
          <a:p>
            <a:pPr marL="342900" indent="-342900">
              <a:buFont typeface="Arial" panose="020B0604020202020204" pitchFamily="34" charset="0"/>
              <a:buChar char="•"/>
            </a:pPr>
            <a:r>
              <a:rPr lang="sv" b="1" dirty="0"/>
              <a:t>Matlagning eller hemleverans </a:t>
            </a:r>
            <a:r>
              <a:rPr lang="sv" dirty="0"/>
              <a:t>(t.ex. traditionella rätter)</a:t>
            </a:r>
          </a:p>
          <a:p>
            <a:pPr marL="342900" indent="-342900">
              <a:buFont typeface="Arial" panose="020B0604020202020204" pitchFamily="34" charset="0"/>
              <a:buChar char="•"/>
            </a:pPr>
            <a:r>
              <a:rPr lang="sv" b="1" dirty="0"/>
              <a:t>Matlagningskurser </a:t>
            </a:r>
            <a:r>
              <a:rPr lang="sv" dirty="0"/>
              <a:t>– personligen eller online, där du delar med dig av din kultur och dina recept</a:t>
            </a:r>
          </a:p>
          <a:p>
            <a:pPr marL="342900" indent="-342900">
              <a:buFont typeface="Arial" panose="020B0604020202020204" pitchFamily="34" charset="0"/>
              <a:buChar char="•"/>
            </a:pPr>
            <a:r>
              <a:rPr lang="sv" b="1" dirty="0"/>
              <a:t>Pop-up-middagar eller middagsklubbar</a:t>
            </a:r>
            <a:endParaRPr lang="en-GB" dirty="0"/>
          </a:p>
          <a:p>
            <a:pPr marL="342900" indent="-342900">
              <a:buFont typeface="Arial" panose="020B0604020202020204" pitchFamily="34" charset="0"/>
              <a:buChar char="•"/>
            </a:pPr>
            <a:r>
              <a:rPr lang="sv" b="1" dirty="0"/>
              <a:t>Gatumatstånd eller matvagnar </a:t>
            </a:r>
            <a:r>
              <a:rPr lang="sv" dirty="0"/>
              <a:t>(säsongsbaserade eller evenemangsbaserade)</a:t>
            </a:r>
          </a:p>
          <a:p>
            <a:pPr marL="342900" indent="-342900">
              <a:buFont typeface="Arial" panose="020B0604020202020204" pitchFamily="34" charset="0"/>
              <a:buChar char="•"/>
            </a:pPr>
            <a:r>
              <a:rPr lang="sv" b="1" dirty="0"/>
              <a:t>Privata kocktjänster </a:t>
            </a:r>
            <a:r>
              <a:rPr lang="sv" dirty="0"/>
              <a:t>för små evenemang eller familjer</a:t>
            </a:r>
          </a:p>
          <a:p>
            <a:pPr marL="342900" indent="-342900">
              <a:buFont typeface="Arial" panose="020B0604020202020204" pitchFamily="34" charset="0"/>
              <a:buChar char="•"/>
            </a:pPr>
            <a:r>
              <a:rPr lang="sv" b="1" dirty="0"/>
              <a:t>Matstyling eller fotografering </a:t>
            </a:r>
            <a:r>
              <a:rPr lang="sv" dirty="0"/>
              <a:t>om du älskar presentationer</a:t>
            </a:r>
          </a:p>
          <a:p>
            <a:pPr marL="342900" indent="-342900">
              <a:buFont typeface="Arial" panose="020B0604020202020204" pitchFamily="34" charset="0"/>
              <a:buChar char="•"/>
            </a:pPr>
            <a:r>
              <a:rPr lang="sv" b="1" dirty="0"/>
              <a:t>Matrundturer eller kulturell berättande genom matlagning</a:t>
            </a:r>
          </a:p>
          <a:p>
            <a:endParaRPr lang="en-GB" b="1" dirty="0"/>
          </a:p>
          <a:p>
            <a:r>
              <a:rPr lang="sv" dirty="0"/>
              <a:t>Den här typen av företag kan ofta börja i ditt eget kök, med dina egna verktyg, och växa steg för steg.</a:t>
            </a:r>
          </a:p>
          <a:p>
            <a:endParaRPr lang="en-IE" dirty="0"/>
          </a:p>
        </p:txBody>
      </p:sp>
    </p:spTree>
    <p:extLst>
      <p:ext uri="{BB962C8B-B14F-4D97-AF65-F5344CB8AC3E}">
        <p14:creationId xmlns:p14="http://schemas.microsoft.com/office/powerpoint/2010/main" val="114007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TJÄNSTER NÄR BUDGETEN ÄR SNÄV</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48955"/>
            <a:ext cx="10751975" cy="4672013"/>
          </a:xfrm>
        </p:spPr>
        <p:txBody>
          <a:bodyPr/>
          <a:lstStyle/>
          <a:p>
            <a:pPr>
              <a:buNone/>
            </a:pPr>
            <a:r>
              <a:rPr lang="sv" dirty="0"/>
              <a:t>Oavsett om det gäller din matlagning, gästfrihet, kunskap om traditionella recept eller hur du för samman människor kring mat, har varje kvinna något värdefullt att erbjuda. Troligtvis har du redan färdigheter, recept, tekniker, kunskap eller erfarenhet som andra kommer att betala för.</a:t>
            </a:r>
          </a:p>
          <a:p>
            <a:pPr>
              <a:buNone/>
            </a:pPr>
            <a:endParaRPr lang="en-GB" dirty="0"/>
          </a:p>
          <a:p>
            <a:pPr>
              <a:buNone/>
            </a:pPr>
            <a:r>
              <a:rPr lang="sv" dirty="0"/>
              <a:t>Att starta ett livsmedelsföretag är ett av de mest flexibla sätten att tjäna pengar om:</a:t>
            </a:r>
          </a:p>
          <a:p>
            <a:pPr>
              <a:buNone/>
            </a:pPr>
            <a:endParaRPr lang="en-GB" dirty="0"/>
          </a:p>
          <a:p>
            <a:pPr marL="342900" indent="-342900">
              <a:buFont typeface="Arial" panose="020B0604020202020204" pitchFamily="34" charset="0"/>
              <a:buChar char="•"/>
            </a:pPr>
            <a:r>
              <a:rPr lang="sv" dirty="0"/>
              <a:t>Du vill bara arbeta deltid eller säsongsvis</a:t>
            </a:r>
          </a:p>
          <a:p>
            <a:pPr marL="342900" indent="-342900">
              <a:buFont typeface="Arial" panose="020B0604020202020204" pitchFamily="34" charset="0"/>
              <a:buChar char="•"/>
            </a:pPr>
            <a:r>
              <a:rPr lang="sv" dirty="0"/>
              <a:t>Du behöver arbeta hemifrån</a:t>
            </a:r>
          </a:p>
          <a:p>
            <a:pPr marL="342900" indent="-342900">
              <a:buFont typeface="Arial" panose="020B0604020202020204" pitchFamily="34" charset="0"/>
              <a:buChar char="•"/>
            </a:pPr>
            <a:r>
              <a:rPr lang="sv" dirty="0"/>
              <a:t>Du har precis börjat i ett nytt land</a:t>
            </a:r>
          </a:p>
          <a:p>
            <a:pPr marL="342900" indent="-342900">
              <a:buFont typeface="Arial" panose="020B0604020202020204" pitchFamily="34" charset="0"/>
              <a:buChar char="•"/>
            </a:pPr>
            <a:r>
              <a:rPr lang="sv" dirty="0"/>
              <a:t>Du har ingen tidigare affärserfarenhet eller formella kvalifikationer</a:t>
            </a:r>
          </a:p>
          <a:p>
            <a:endParaRPr lang="en-GB" dirty="0"/>
          </a:p>
          <a:p>
            <a:r>
              <a:rPr lang="sv" dirty="0"/>
              <a:t>Din kultur, din mat, din omsorg, det här är inte småsaker. De är hjärtat i din verksamhet.</a:t>
            </a:r>
          </a:p>
          <a:p>
            <a:pPr algn="just"/>
            <a:endParaRPr lang="en-GB" b="0" i="0" dirty="0">
              <a:effectLst/>
            </a:endParaRPr>
          </a:p>
          <a:p>
            <a:pPr algn="just"/>
            <a:endParaRPr lang="en-IE" dirty="0"/>
          </a:p>
        </p:txBody>
      </p:sp>
    </p:spTree>
    <p:extLst>
      <p:ext uri="{BB962C8B-B14F-4D97-AF65-F5344CB8AC3E}">
        <p14:creationId xmlns:p14="http://schemas.microsoft.com/office/powerpoint/2010/main" val="1088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F3B8-B2E5-32F7-4DDD-2285C7E1F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DD11F7-8129-5401-3EA6-6A110EF0D119}"/>
              </a:ext>
            </a:extLst>
          </p:cNvPr>
          <p:cNvSpPr>
            <a:spLocks noGrp="1"/>
          </p:cNvSpPr>
          <p:nvPr>
            <p:ph type="body" sz="quarter" idx="27"/>
          </p:nvPr>
        </p:nvSpPr>
        <p:spPr/>
        <p:txBody>
          <a:bodyPr/>
          <a:lstStyle/>
          <a:p>
            <a:r>
              <a:rPr lang="sv" dirty="0"/>
              <a:t>SJÄLVBEDÖMNING</a:t>
            </a:r>
          </a:p>
        </p:txBody>
      </p:sp>
      <p:sp>
        <p:nvSpPr>
          <p:cNvPr id="4" name="Text Placeholder 3">
            <a:extLst>
              <a:ext uri="{FF2B5EF4-FFF2-40B4-BE49-F238E27FC236}">
                <a16:creationId xmlns:a16="http://schemas.microsoft.com/office/drawing/2014/main" id="{6BAE1559-5893-5046-1CF0-424ECF1F3F81}"/>
              </a:ext>
            </a:extLst>
          </p:cNvPr>
          <p:cNvSpPr>
            <a:spLocks noGrp="1"/>
          </p:cNvSpPr>
          <p:nvPr>
            <p:ph type="body" sz="quarter" idx="14"/>
          </p:nvPr>
        </p:nvSpPr>
        <p:spPr>
          <a:xfrm>
            <a:off x="606306" y="1550343"/>
            <a:ext cx="10751975" cy="4672013"/>
          </a:xfrm>
        </p:spPr>
        <p:txBody>
          <a:bodyPr/>
          <a:lstStyle/>
          <a:p>
            <a:pPr>
              <a:buNone/>
            </a:pPr>
            <a:r>
              <a:rPr lang="sv" dirty="0"/>
              <a:t> </a:t>
            </a:r>
            <a:r>
              <a:rPr lang="sv" b="1" dirty="0"/>
              <a:t>Fråga dig själv: </a:t>
            </a:r>
            <a:r>
              <a:rPr lang="sv" i="1" dirty="0"/>
              <a:t>”Vilken matrelaterad kompetens har jag som andra kanske skulle betala för?”</a:t>
            </a:r>
          </a:p>
          <a:p>
            <a:pPr>
              <a:buNone/>
            </a:pPr>
            <a:endParaRPr lang="en-GB" dirty="0"/>
          </a:p>
          <a:p>
            <a:pPr>
              <a:buNone/>
            </a:pPr>
            <a:r>
              <a:rPr lang="sv" dirty="0"/>
              <a:t>Det kan vara:</a:t>
            </a:r>
          </a:p>
          <a:p>
            <a:pPr marL="342900" indent="-342900">
              <a:buFont typeface="Arial" panose="020B0604020202020204" pitchFamily="34" charset="0"/>
              <a:buChar char="•"/>
            </a:pPr>
            <a:r>
              <a:rPr lang="sv" dirty="0"/>
              <a:t>Matlagning eller bakning för andra</a:t>
            </a:r>
          </a:p>
          <a:p>
            <a:pPr marL="342900" indent="-342900">
              <a:buFont typeface="Arial" panose="020B0604020202020204" pitchFamily="34" charset="0"/>
              <a:buChar char="•"/>
            </a:pPr>
            <a:r>
              <a:rPr lang="sv" dirty="0"/>
              <a:t>Lär dig en traditionell rätt från din kultur</a:t>
            </a:r>
          </a:p>
          <a:p>
            <a:pPr marL="342900" indent="-342900">
              <a:buFont typeface="Arial" panose="020B0604020202020204" pitchFamily="34" charset="0"/>
              <a:buChar char="•"/>
            </a:pPr>
            <a:r>
              <a:rPr lang="sv" dirty="0"/>
              <a:t>Organisera små evenemang eller vara värd för folk</a:t>
            </a:r>
          </a:p>
          <a:p>
            <a:pPr marL="342900" indent="-342900">
              <a:buFont typeface="Arial" panose="020B0604020202020204" pitchFamily="34" charset="0"/>
              <a:buChar char="•"/>
            </a:pPr>
            <a:r>
              <a:rPr lang="sv" dirty="0"/>
              <a:t>Laga mat åt upptagna personer eller äldre</a:t>
            </a:r>
          </a:p>
          <a:p>
            <a:pPr marL="342900" indent="-342900">
              <a:buFont typeface="Arial" panose="020B0604020202020204" pitchFamily="34" charset="0"/>
              <a:buChar char="•"/>
            </a:pPr>
            <a:r>
              <a:rPr lang="sv" dirty="0"/>
              <a:t>Skapa kryddblandningar, såser eller marmelader</a:t>
            </a:r>
          </a:p>
          <a:p>
            <a:pPr marL="342900" indent="-342900">
              <a:buFont typeface="Arial" panose="020B0604020202020204" pitchFamily="34" charset="0"/>
              <a:buChar char="•"/>
            </a:pPr>
            <a:r>
              <a:rPr lang="sv" dirty="0"/>
              <a:t>Berättande och dela matarv</a:t>
            </a:r>
          </a:p>
          <a:p>
            <a:endParaRPr lang="en-GB" dirty="0"/>
          </a:p>
          <a:p>
            <a:r>
              <a:rPr lang="sv" dirty="0"/>
              <a:t>Skriv ner så många du kan. Börja med det du känner till och älskar, bygg vidare på din marknadsundersökning, och det är där ditt företag kan börja.</a:t>
            </a:r>
          </a:p>
          <a:p>
            <a:endParaRPr lang="en-GB" dirty="0"/>
          </a:p>
          <a:p>
            <a:r>
              <a:rPr lang="sv" dirty="0"/>
              <a:t>Ladda ner och slutför vår </a:t>
            </a:r>
            <a:r>
              <a:rPr lang="sv" b="1" dirty="0"/>
              <a:t>Kök: Självbedömning för livsmedelsföretag</a:t>
            </a:r>
          </a:p>
          <a:p>
            <a:r>
              <a:rPr lang="sv" sz="1600" b="1" dirty="0">
                <a:solidFill>
                  <a:srgbClr val="94C7B0"/>
                </a:solidFill>
              </a:rPr>
              <a:t>Dubbelklicka på ikonen för att öppna</a:t>
            </a:r>
          </a:p>
          <a:p>
            <a:endParaRPr lang="en-GB" sz="1600" dirty="0">
              <a:solidFill>
                <a:srgbClr val="94C7B0"/>
              </a:solidFill>
            </a:endParaRPr>
          </a:p>
          <a:p>
            <a:endParaRPr lang="en-GB" dirty="0"/>
          </a:p>
          <a:p>
            <a:endParaRPr lang="en-GB" dirty="0"/>
          </a:p>
          <a:p>
            <a:pPr>
              <a:buNone/>
            </a:pPr>
            <a:endParaRPr lang="en-IE" dirty="0"/>
          </a:p>
        </p:txBody>
      </p:sp>
      <p:graphicFrame>
        <p:nvGraphicFramePr>
          <p:cNvPr id="2" name="Object 1">
            <a:extLst>
              <a:ext uri="{FF2B5EF4-FFF2-40B4-BE49-F238E27FC236}">
                <a16:creationId xmlns:a16="http://schemas.microsoft.com/office/drawing/2014/main" id="{10A9EA34-BC3B-D24D-58CD-D8E788AE7611}"/>
              </a:ext>
            </a:extLst>
          </p:cNvPr>
          <p:cNvGraphicFramePr>
            <a:graphicFrameLocks noChangeAspect="1"/>
          </p:cNvGraphicFramePr>
          <p:nvPr>
            <p:extLst>
              <p:ext uri="{D42A27DB-BD31-4B8C-83A1-F6EECF244321}">
                <p14:modId xmlns:p14="http://schemas.microsoft.com/office/powerpoint/2010/main" val="927418925"/>
              </p:ext>
            </p:extLst>
          </p:nvPr>
        </p:nvGraphicFramePr>
        <p:xfrm>
          <a:off x="3200400" y="5831831"/>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2" name="Object 1">
                        <a:extLst>
                          <a:ext uri="{FF2B5EF4-FFF2-40B4-BE49-F238E27FC236}">
                            <a16:creationId xmlns:a16="http://schemas.microsoft.com/office/drawing/2014/main" id="{10A9EA34-BC3B-D24D-58CD-D8E788AE7611}"/>
                          </a:ext>
                        </a:extLst>
                      </p:cNvPr>
                      <p:cNvPicPr/>
                      <p:nvPr/>
                    </p:nvPicPr>
                    <p:blipFill>
                      <a:blip r:embed="rId3"/>
                      <a:stretch>
                        <a:fillRect/>
                      </a:stretch>
                    </p:blipFill>
                    <p:spPr>
                      <a:xfrm>
                        <a:off x="3200400" y="5831831"/>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8154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sv" dirty="0"/>
              <a:t>ATT SÄLJA EN PERSONLIG TJÄNST – ETT EXEMPEL</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7678059"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b="1" dirty="0"/>
              <a:t>Mira Garvin </a:t>
            </a:r>
            <a:r>
              <a:rPr lang="sv" sz="2400" dirty="0"/>
              <a:t>bor i Dublin, men kommer ursprungligen från Mauritius, och förvandlade en passion för mat i sitt adoptivhem till ett företag som hälso- och kostcoach.</a:t>
            </a:r>
            <a:endParaRPr lang="en-US" sz="2400" dirty="0"/>
          </a:p>
        </p:txBody>
      </p:sp>
      <p:sp>
        <p:nvSpPr>
          <p:cNvPr id="6" name="Freeform 5">
            <a:extLst>
              <a:ext uri="{FF2B5EF4-FFF2-40B4-BE49-F238E27FC236}">
                <a16:creationId xmlns:a16="http://schemas.microsoft.com/office/drawing/2014/main" id="{CBCA8DD2-C930-45F5-0F11-24EAA8248CCE}"/>
              </a:ext>
            </a:extLst>
          </p:cNvPr>
          <p:cNvSpPr/>
          <p:nvPr/>
        </p:nvSpPr>
        <p:spPr>
          <a:xfrm>
            <a:off x="8883492" y="438532"/>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2"/>
            <a:srcRect/>
            <a:stretch>
              <a:fillRect l="-3824" r="-3824"/>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Graphic 4">
            <a:extLst>
              <a:ext uri="{FF2B5EF4-FFF2-40B4-BE49-F238E27FC236}">
                <a16:creationId xmlns:a16="http://schemas.microsoft.com/office/drawing/2014/main" id="{4C89022E-8FDD-98EC-F61A-F76B476FB75A}"/>
              </a:ext>
            </a:extLst>
          </p:cNvPr>
          <p:cNvSpPr/>
          <p:nvPr/>
        </p:nvSpPr>
        <p:spPr>
          <a:xfrm>
            <a:off x="10504433" y="3387211"/>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8" name="Picture 7">
            <a:extLst>
              <a:ext uri="{FF2B5EF4-FFF2-40B4-BE49-F238E27FC236}">
                <a16:creationId xmlns:a16="http://schemas.microsoft.com/office/drawing/2014/main" id="{829AE377-723C-9FCF-AE44-695B9EE577B5}"/>
              </a:ext>
            </a:extLst>
          </p:cNvPr>
          <p:cNvPicPr>
            <a:picLocks noChangeAspect="1"/>
          </p:cNvPicPr>
          <p:nvPr/>
        </p:nvPicPr>
        <p:blipFill>
          <a:blip r:embed="rId3"/>
          <a:stretch>
            <a:fillRect/>
          </a:stretch>
        </p:blipFill>
        <p:spPr>
          <a:xfrm>
            <a:off x="5586389" y="2753829"/>
            <a:ext cx="3009900" cy="4124325"/>
          </a:xfrm>
          <a:prstGeom prst="rect">
            <a:avLst/>
          </a:prstGeom>
        </p:spPr>
      </p:pic>
      <p:grpSp>
        <p:nvGrpSpPr>
          <p:cNvPr id="9" name="Group 8">
            <a:extLst>
              <a:ext uri="{FF2B5EF4-FFF2-40B4-BE49-F238E27FC236}">
                <a16:creationId xmlns:a16="http://schemas.microsoft.com/office/drawing/2014/main" id="{70A3EDE9-D400-B37F-4E85-090AB489C2FC}"/>
              </a:ext>
            </a:extLst>
          </p:cNvPr>
          <p:cNvGrpSpPr/>
          <p:nvPr/>
        </p:nvGrpSpPr>
        <p:grpSpPr>
          <a:xfrm rot="584197">
            <a:off x="4477048" y="4943213"/>
            <a:ext cx="1686910" cy="1686910"/>
            <a:chOff x="4240924" y="3373820"/>
            <a:chExt cx="1686910" cy="1686910"/>
          </a:xfrm>
        </p:grpSpPr>
        <p:sp>
          <p:nvSpPr>
            <p:cNvPr id="11" name="Oval 10">
              <a:extLst>
                <a:ext uri="{FF2B5EF4-FFF2-40B4-BE49-F238E27FC236}">
                  <a16:creationId xmlns:a16="http://schemas.microsoft.com/office/drawing/2014/main" id="{837BC797-AF6B-FDC5-FC1A-FF4231010D1E}"/>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E22370-5361-45DA-016D-1DC093F4713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läsa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9" name="Text Placeholder 2">
            <a:extLst>
              <a:ext uri="{FF2B5EF4-FFF2-40B4-BE49-F238E27FC236}">
                <a16:creationId xmlns:a16="http://schemas.microsoft.com/office/drawing/2014/main" id="{35CAE407-CE59-55C2-DB94-E8DEDDE6046A}"/>
              </a:ext>
            </a:extLst>
          </p:cNvPr>
          <p:cNvSpPr txBox="1">
            <a:spLocks/>
          </p:cNvSpPr>
          <p:nvPr/>
        </p:nvSpPr>
        <p:spPr>
          <a:xfrm>
            <a:off x="719439" y="3022168"/>
            <a:ext cx="4456995" cy="323873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sz="2400" dirty="0"/>
              <a:t>Utmaningar med välbefinnande ledde till att Mira startade en matblogg och utbildade sig till näringsfysiolog. Ett exempel på en av hennes tjänster är att hon driver ett 10-veckors program som heter </a:t>
            </a:r>
            <a:r>
              <a:rPr lang="sv" sz="2400" b="1" dirty="0"/>
              <a:t>Project Me </a:t>
            </a:r>
            <a:r>
              <a:rPr lang="sv" sz="2400" dirty="0"/>
              <a:t>för mödrar med nyfödda barn för att hjälpa dem att laga enkla, hälsosamma måltider.</a:t>
            </a:r>
          </a:p>
          <a:p>
            <a:pPr fontAlgn="base">
              <a:buClr>
                <a:srgbClr val="B6D1E1"/>
              </a:buClr>
            </a:pPr>
            <a:endParaRPr lang="en-US" sz="2400" dirty="0"/>
          </a:p>
        </p:txBody>
      </p:sp>
    </p:spTree>
    <p:extLst>
      <p:ext uri="{BB962C8B-B14F-4D97-AF65-F5344CB8AC3E}">
        <p14:creationId xmlns:p14="http://schemas.microsoft.com/office/powerpoint/2010/main" val="489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ATT BÖRJA DELTIDSARBETE KAN VARA ETT ALTERNATIV</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199439" y="1290121"/>
            <a:ext cx="5573829" cy="5370655"/>
          </a:xfrm>
          <a:solidFill>
            <a:srgbClr val="B6D1E1"/>
          </a:solidFill>
        </p:spPr>
        <p:txBody>
          <a:bodyPr/>
          <a:lstStyle/>
          <a:p>
            <a:pPr>
              <a:buNone/>
            </a:pPr>
            <a:r>
              <a:rPr lang="sv" b="1" dirty="0"/>
              <a:t>DELTIDSARBETE</a:t>
            </a:r>
          </a:p>
          <a:p>
            <a:pPr>
              <a:buNone/>
            </a:pPr>
            <a:r>
              <a:rPr lang="sv" sz="2000" dirty="0"/>
              <a:t>För många kvinnor, särskilt när de börjar i ett nytt land eller jonglerar med andra ansvarsområden, är det ett smart och stärkande val att starta ett livsmedelsföretag </a:t>
            </a:r>
            <a:r>
              <a:rPr lang="sv" sz="2000" b="1" dirty="0"/>
              <a:t>på deltid </a:t>
            </a:r>
            <a:r>
              <a:rPr lang="sv" sz="2000" dirty="0"/>
              <a:t>. Denna metod hjälper till att:</a:t>
            </a:r>
            <a:endParaRPr lang="sv" sz="2000" dirty="0">
              <a:ea typeface="Calibri"/>
              <a:cs typeface="Calibri"/>
            </a:endParaRPr>
          </a:p>
          <a:p>
            <a:pPr>
              <a:buNone/>
            </a:pPr>
            <a:endParaRPr lang="en-GB" sz="2000" dirty="0">
              <a:ea typeface="Calibri"/>
              <a:cs typeface="Calibri"/>
            </a:endParaRPr>
          </a:p>
          <a:p>
            <a:pPr marL="342900" indent="-342900">
              <a:buFont typeface="Arial" panose="020B0604020202020204" pitchFamily="34" charset="0"/>
              <a:buChar char="•"/>
            </a:pPr>
            <a:r>
              <a:rPr lang="sv" sz="2000" b="1" dirty="0"/>
              <a:t>Minska din ekonomiska risk </a:t>
            </a:r>
            <a:r>
              <a:rPr lang="sv" sz="2000" dirty="0"/>
              <a:t>– ingen stor investering behövs i förskott</a:t>
            </a:r>
            <a:endParaRPr lang="sv" sz="2000" dirty="0">
              <a:ea typeface="Calibri"/>
              <a:cs typeface="Calibri"/>
            </a:endParaRPr>
          </a:p>
          <a:p>
            <a:pPr marL="342900" indent="-342900">
              <a:buFont typeface="Arial" panose="020B0604020202020204" pitchFamily="34" charset="0"/>
              <a:buChar char="•"/>
            </a:pPr>
            <a:r>
              <a:rPr lang="sv" sz="2000" b="1" dirty="0"/>
              <a:t>Testa dig fram </a:t>
            </a:r>
            <a:r>
              <a:rPr lang="sv" sz="2000" dirty="0"/>
              <a:t>– ta reda på om egenföretagande passar ditt liv och din personlighet</a:t>
            </a:r>
            <a:endParaRPr lang="sv" sz="2000" dirty="0">
              <a:ea typeface="Calibri"/>
              <a:cs typeface="Calibri"/>
            </a:endParaRPr>
          </a:p>
          <a:p>
            <a:pPr marL="342900" indent="-342900">
              <a:buFont typeface="Arial" panose="020B0604020202020204" pitchFamily="34" charset="0"/>
              <a:buChar char="•"/>
            </a:pPr>
            <a:r>
              <a:rPr lang="sv" sz="2000" b="1" dirty="0"/>
              <a:t>Bygg upp självförtroendet </a:t>
            </a:r>
            <a:r>
              <a:rPr lang="sv" sz="2000" dirty="0"/>
              <a:t>– testa din idé medan du lär dig allt eftersom</a:t>
            </a:r>
            <a:endParaRPr lang="sv" sz="2000" dirty="0">
              <a:ea typeface="Calibri"/>
              <a:cs typeface="Calibri"/>
            </a:endParaRPr>
          </a:p>
          <a:p>
            <a:pPr marL="342900" indent="-342900">
              <a:buFont typeface="Arial" panose="020B0604020202020204" pitchFamily="34" charset="0"/>
              <a:buChar char="•"/>
            </a:pPr>
            <a:r>
              <a:rPr lang="sv" sz="2000" b="1" dirty="0"/>
              <a:t>Tjäna medan du lär dig </a:t>
            </a:r>
            <a:r>
              <a:rPr lang="sv" sz="2000" dirty="0"/>
              <a:t>– även små steg kan generera pengar och öppna upp nya möjligheter</a:t>
            </a:r>
            <a:endParaRPr lang="sv" sz="2000" dirty="0">
              <a:ea typeface="Calibri"/>
              <a:cs typeface="Calibri"/>
            </a:endParaRPr>
          </a:p>
          <a:p>
            <a:pPr>
              <a:buFont typeface="Arial" panose="020B0604020202020204" pitchFamily="34" charset="0"/>
              <a:buChar char="•"/>
            </a:pPr>
            <a:endParaRPr lang="en-GB" sz="2000" dirty="0">
              <a:ea typeface="Calibri"/>
              <a:cs typeface="Calibri"/>
            </a:endParaRPr>
          </a:p>
          <a:p>
            <a:r>
              <a:rPr lang="sv" sz="2000" dirty="0"/>
              <a:t>Du kan alltid växa senare och lägga till mer tid, tjänster eller kunder när du är redo.</a:t>
            </a:r>
            <a:endParaRPr lang="sv" sz="2000" dirty="0">
              <a:ea typeface="Calibri"/>
              <a:cs typeface="Calibri"/>
            </a:endParaRPr>
          </a:p>
          <a:p>
            <a:endParaRPr lang="en-US" dirty="0"/>
          </a:p>
          <a:p>
            <a:endParaRPr lang="en-US" dirty="0"/>
          </a:p>
          <a:p>
            <a:endParaRPr lang="en-US" dirty="0"/>
          </a:p>
        </p:txBody>
      </p:sp>
      <p:sp>
        <p:nvSpPr>
          <p:cNvPr id="3" name="TextBox 2">
            <a:extLst>
              <a:ext uri="{FF2B5EF4-FFF2-40B4-BE49-F238E27FC236}">
                <a16:creationId xmlns:a16="http://schemas.microsoft.com/office/drawing/2014/main" id="{20460215-CACC-FF29-AF95-2C11850D76AF}"/>
              </a:ext>
            </a:extLst>
          </p:cNvPr>
          <p:cNvSpPr txBox="1"/>
          <p:nvPr/>
        </p:nvSpPr>
        <p:spPr>
          <a:xfrm>
            <a:off x="6205006" y="1290121"/>
            <a:ext cx="5584714" cy="5122247"/>
          </a:xfrm>
          <a:prstGeom prst="rect">
            <a:avLst/>
          </a:prstGeom>
          <a:solidFill>
            <a:srgbClr val="E6C8C7"/>
          </a:solidFill>
        </p:spPr>
        <p:txBody>
          <a:bodyPr wrap="square">
            <a:spAutoFit/>
          </a:bodyPr>
          <a:lstStyle/>
          <a:p>
            <a:pPr>
              <a:buNone/>
            </a:pPr>
            <a:r>
              <a:rPr lang="sv" sz="2400" b="1" dirty="0"/>
              <a:t>SÄSONGSVERKSAMHET</a:t>
            </a:r>
          </a:p>
          <a:p>
            <a:pPr>
              <a:buNone/>
            </a:pPr>
            <a:r>
              <a:rPr lang="sv" dirty="0"/>
              <a:t>Ett annat flexibelt alternativ är att driva en </a:t>
            </a:r>
            <a:r>
              <a:rPr lang="sv" b="1" dirty="0"/>
              <a:t>säsongsbetonad restaurangverksamhet, </a:t>
            </a:r>
            <a:r>
              <a:rPr lang="sv" dirty="0"/>
              <a:t>där man arbetar runt helgdagar, skolscheman eller kulturevenemang. Dessa kan vara heltid under vissa månader eller deltid under hela året. Exempel inkluderar:</a:t>
            </a:r>
          </a:p>
          <a:p>
            <a:pPr>
              <a:buNone/>
            </a:pPr>
            <a:endParaRPr lang="en-GB" dirty="0"/>
          </a:p>
          <a:p>
            <a:pPr marL="285750" indent="-285750">
              <a:buFont typeface="Arial" panose="020B0604020202020204" pitchFamily="34" charset="0"/>
              <a:buChar char="•"/>
            </a:pPr>
            <a:r>
              <a:rPr lang="sv" dirty="0"/>
              <a:t>Matlagning eller catering för </a:t>
            </a:r>
            <a:r>
              <a:rPr lang="sv" b="1" dirty="0"/>
              <a:t>religiösa eller kulturella högtider</a:t>
            </a:r>
            <a:endParaRPr lang="en-GB" dirty="0"/>
          </a:p>
          <a:p>
            <a:pPr marL="285750" indent="-285750">
              <a:buFont typeface="Arial" panose="020B0604020202020204" pitchFamily="34" charset="0"/>
              <a:buChar char="•"/>
            </a:pPr>
            <a:r>
              <a:rPr lang="sv" dirty="0"/>
              <a:t>Sälja gatumat eller snacks under </a:t>
            </a:r>
            <a:r>
              <a:rPr lang="sv" b="1" dirty="0"/>
              <a:t>sommarfestivaler eller marknader</a:t>
            </a:r>
            <a:endParaRPr lang="en-GB" dirty="0"/>
          </a:p>
          <a:p>
            <a:pPr marL="285750" indent="-285750">
              <a:buFont typeface="Arial" panose="020B0604020202020204" pitchFamily="34" charset="0"/>
              <a:buChar char="•"/>
            </a:pPr>
            <a:r>
              <a:rPr lang="sv" dirty="0"/>
              <a:t>Erbjuder </a:t>
            </a:r>
            <a:r>
              <a:rPr lang="sv" b="1" dirty="0"/>
              <a:t>måltidsförberedelser för helgdagar </a:t>
            </a:r>
            <a:r>
              <a:rPr lang="sv" dirty="0"/>
              <a:t>eller </a:t>
            </a:r>
            <a:r>
              <a:rPr lang="sv" b="1" dirty="0"/>
              <a:t>menyer för speciella evenemang</a:t>
            </a:r>
            <a:endParaRPr lang="en-GB" dirty="0"/>
          </a:p>
          <a:p>
            <a:pPr marL="285750" indent="-285750">
              <a:buFont typeface="Arial" panose="020B0604020202020204" pitchFamily="34" charset="0"/>
              <a:buChar char="•"/>
            </a:pPr>
            <a:r>
              <a:rPr lang="sv" dirty="0"/>
              <a:t>Att köra popup-butiker eller matstånd under </a:t>
            </a:r>
            <a:r>
              <a:rPr lang="sv" b="1" dirty="0"/>
              <a:t>högsäsong </a:t>
            </a:r>
            <a:r>
              <a:rPr lang="sv" dirty="0"/>
              <a:t>(som Ramadan, jul, etc.)</a:t>
            </a:r>
          </a:p>
          <a:p>
            <a:endParaRPr lang="en-GB" dirty="0"/>
          </a:p>
          <a:p>
            <a:r>
              <a:rPr lang="sv" dirty="0"/>
              <a:t>Återigen, du behöver inte göra allt på en gång. Ditt kök, din timing, ditt sätt.</a:t>
            </a:r>
          </a:p>
        </p:txBody>
      </p:sp>
    </p:spTree>
    <p:extLst>
      <p:ext uri="{BB962C8B-B14F-4D97-AF65-F5344CB8AC3E}">
        <p14:creationId xmlns:p14="http://schemas.microsoft.com/office/powerpoint/2010/main" val="8341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ATT STARTA ETT DELTIDSFÖRETAG – ETT EXEMPEL</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5806539" cy="4672013"/>
          </a:xfrm>
        </p:spPr>
        <p:txBody>
          <a:bodyPr/>
          <a:lstStyle/>
          <a:p>
            <a:r>
              <a:rPr lang="sv" b="1" dirty="0"/>
              <a:t>Mabel Chah </a:t>
            </a:r>
            <a:r>
              <a:rPr lang="sv" dirty="0"/>
              <a:t>anlände till Irland från Kamerun 2013. Medan hon bodde på ett försörjningscenter i Sligo var hon en av drivkrafterna bakom Sligo Global </a:t>
            </a:r>
            <a:r>
              <a:rPr lang="sv" dirty="0" err="1"/>
              <a:t>Kitchen</a:t>
            </a:r>
            <a:r>
              <a:rPr lang="sv" dirty="0"/>
              <a:t>, som gav asylsökande möjlighet att laga sina egna rätter i köket på The Model Arts Centre och bjöd in lokalbefolkningen till en måltid.</a:t>
            </a:r>
          </a:p>
          <a:p>
            <a:endParaRPr lang="en-US" dirty="0"/>
          </a:p>
          <a:p>
            <a:r>
              <a:rPr lang="sv" dirty="0"/>
              <a:t>Mabel startade sitt eget deltidsföretag, Chah's Hot Sauce, som hon kunde kombinera med sina studier och sitt sång/låtskrivande.</a:t>
            </a:r>
          </a:p>
          <a:p>
            <a:endParaRPr lang="en-US" dirty="0"/>
          </a:p>
        </p:txBody>
      </p:sp>
      <p:sp>
        <p:nvSpPr>
          <p:cNvPr id="2" name="Freeform 1">
            <a:extLst>
              <a:ext uri="{FF2B5EF4-FFF2-40B4-BE49-F238E27FC236}">
                <a16:creationId xmlns:a16="http://schemas.microsoft.com/office/drawing/2014/main" id="{EA11610E-1E38-6C9C-6672-F3D1FC2F2043}"/>
              </a:ext>
            </a:extLst>
          </p:cNvPr>
          <p:cNvSpPr/>
          <p:nvPr/>
        </p:nvSpPr>
        <p:spPr>
          <a:xfrm>
            <a:off x="8273095" y="1523379"/>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2"/>
            <a:srcRect/>
            <a:stretch>
              <a:fillRect t="-4032" b="-403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1156131C-3CE6-C383-5B7F-51BD8F417DD2}"/>
              </a:ext>
            </a:extLst>
          </p:cNvPr>
          <p:cNvSpPr/>
          <p:nvPr/>
        </p:nvSpPr>
        <p:spPr>
          <a:xfrm rot="3048013">
            <a:off x="6882472" y="3227949"/>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1733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4582" y="1534333"/>
            <a:ext cx="5798274" cy="3158610"/>
          </a:xfrm>
        </p:spPr>
        <p:txBody>
          <a:bodyPr vert="horz" lIns="91440" tIns="45720" rIns="91440" bIns="45720" rtlCol="0" anchor="t">
            <a:normAutofit/>
          </a:bodyPr>
          <a:lstStyle/>
          <a:p>
            <a:r>
              <a:rPr lang="sv" sz="4800" dirty="0"/>
              <a:t>VERKSAMHET – HUR MAN </a:t>
            </a:r>
            <a:r>
              <a:rPr lang="sv" dirty="0"/>
              <a:t>DRIVER</a:t>
            </a:r>
            <a:r>
              <a:rPr lang="sv" sz="4800" dirty="0"/>
              <a:t> </a:t>
            </a:r>
            <a:r>
              <a:rPr lang="sv" dirty="0"/>
              <a:t>ETT </a:t>
            </a:r>
            <a:r>
              <a:rPr lang="sv" sz="4800" dirty="0"/>
              <a:t>LIVSMEDELSFÖRETAG</a:t>
            </a:r>
          </a:p>
          <a:p>
            <a:endParaRPr lang="en-US" sz="4800" dirty="0">
              <a:solidFill>
                <a:schemeClr val="bg1"/>
              </a:solidFill>
            </a:endParaRP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07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KOMMA I GÅNG!</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642406" y="1094121"/>
            <a:ext cx="10907188" cy="4672013"/>
          </a:xfrm>
        </p:spPr>
        <p:txBody>
          <a:bodyPr/>
          <a:lstStyle/>
          <a:p>
            <a:r>
              <a:rPr lang="sv" dirty="0"/>
              <a:t>Detta är den praktiska sidan av att starta ditt livsmedelsföretag där du listar ut hur allt fungerar i verkligheten. Det handlar om de dagliga besluten och de fysiska verktygen du behöver för att laga, servera och sälja din mat, oavsett om det är hemifrån, ett gemensamt kök eller ett marknadsstånd.</a:t>
            </a:r>
          </a:p>
          <a:p>
            <a:endParaRPr lang="en-GB" dirty="0"/>
          </a:p>
          <a:p>
            <a:r>
              <a:rPr lang="sv" dirty="0"/>
              <a:t>Du behöver planera för:</a:t>
            </a:r>
          </a:p>
          <a:p>
            <a:pPr marL="457200" indent="-457200">
              <a:buFont typeface="+mj-lt"/>
              <a:buAutoNum type="arabicPeriod"/>
            </a:pPr>
            <a:r>
              <a:rPr lang="sv" b="1" dirty="0"/>
              <a:t>Var du lagar din mat </a:t>
            </a:r>
            <a:r>
              <a:rPr lang="sv" dirty="0"/>
              <a:t>— hemmakök, delade utrymmen, popup-lokal</a:t>
            </a:r>
          </a:p>
          <a:p>
            <a:pPr marL="457200" indent="-457200">
              <a:buFont typeface="+mj-lt"/>
              <a:buAutoNum type="arabicPeriod"/>
            </a:pPr>
            <a:r>
              <a:rPr lang="sv" b="1" dirty="0"/>
              <a:t>Vilken utrustning och verktyg du behöver </a:t>
            </a:r>
            <a:r>
              <a:rPr lang="sv" dirty="0"/>
              <a:t>– krukor, förpackningar, kylning, leveransbehållare</a:t>
            </a:r>
          </a:p>
          <a:p>
            <a:pPr marL="457200" indent="-457200">
              <a:buFont typeface="+mj-lt"/>
              <a:buAutoNum type="arabicPeriod"/>
            </a:pPr>
            <a:r>
              <a:rPr lang="sv" b="1" dirty="0"/>
              <a:t>Var du får dina ingredienser och förnödenheter </a:t>
            </a:r>
            <a:r>
              <a:rPr lang="sv" dirty="0"/>
              <a:t>– lokalt, hållbart eller kulturellt inköp</a:t>
            </a:r>
          </a:p>
          <a:p>
            <a:pPr marL="457200" indent="-457200">
              <a:buFont typeface="+mj-lt"/>
              <a:buAutoNum type="arabicPeriod"/>
            </a:pPr>
            <a:r>
              <a:rPr lang="sv" b="1" dirty="0"/>
              <a:t>Hur man håller sig säker och laglig </a:t>
            </a:r>
            <a:r>
              <a:rPr lang="sv" dirty="0"/>
              <a:t>– livsmedelshygien, spårbarhet, renlighet och efterlevnad</a:t>
            </a:r>
          </a:p>
          <a:p>
            <a:pPr marL="457200" indent="-457200">
              <a:buFont typeface="+mj-lt"/>
              <a:buAutoNum type="arabicPeriod"/>
            </a:pPr>
            <a:r>
              <a:rPr lang="sv" b="1" dirty="0"/>
              <a:t>Hur du förpackar och förvarar din mat </a:t>
            </a:r>
            <a:r>
              <a:rPr lang="sv" dirty="0"/>
              <a:t>– för marknader, onlinebeställningar eller leverans</a:t>
            </a:r>
          </a:p>
          <a:p>
            <a:pPr marL="457200" indent="-457200">
              <a:buFont typeface="+mj-lt"/>
              <a:buAutoNum type="arabicPeriod"/>
            </a:pPr>
            <a:r>
              <a:rPr lang="sv" b="1" dirty="0"/>
              <a:t>Så fungerar er process </a:t>
            </a:r>
            <a:r>
              <a:rPr lang="sv" dirty="0"/>
              <a:t>– från matlagning till försäljning till mottagande av betalning</a:t>
            </a:r>
          </a:p>
          <a:p>
            <a:pPr marL="342900" indent="-342900">
              <a:buFont typeface="Arial" panose="020B0604020202020204" pitchFamily="34" charset="0"/>
              <a:buChar char="•"/>
            </a:pPr>
            <a:endParaRPr lang="en-GB" dirty="0"/>
          </a:p>
          <a:p>
            <a:pPr marL="457200" indent="-457200">
              <a:buAutoNum type="arabicPeriod"/>
            </a:pPr>
            <a:r>
              <a:rPr lang="sv" dirty="0"/>
              <a:t>Att välja </a:t>
            </a:r>
            <a:r>
              <a:rPr lang="sv" b="1" dirty="0"/>
              <a:t>rätt utrymme att laga mat i </a:t>
            </a:r>
            <a:r>
              <a:rPr lang="sv" dirty="0"/>
              <a:t>är ett av de viktigaste och mest praktiska besluten du kommer att fatta. Detta påverkar din juridiska struktur, hygienstandarder, utrustningsbehov och hur du skalar upp över tid. Låt oss titta på några alternativ.</a:t>
            </a:r>
          </a:p>
          <a:p>
            <a:endParaRPr lang="en-US" dirty="0"/>
          </a:p>
          <a:p>
            <a:endParaRPr lang="en-US" dirty="0"/>
          </a:p>
        </p:txBody>
      </p:sp>
    </p:spTree>
    <p:extLst>
      <p:ext uri="{BB962C8B-B14F-4D97-AF65-F5344CB8AC3E}">
        <p14:creationId xmlns:p14="http://schemas.microsoft.com/office/powerpoint/2010/main" val="294742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70A4-CC08-E5F7-8503-F8A3BF9AF8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896E4F-D921-FA7F-245E-B55B5CE5789F}"/>
              </a:ext>
            </a:extLst>
          </p:cNvPr>
          <p:cNvSpPr>
            <a:spLocks noGrp="1"/>
          </p:cNvSpPr>
          <p:nvPr>
            <p:ph type="body" sz="quarter" idx="27"/>
          </p:nvPr>
        </p:nvSpPr>
        <p:spPr/>
        <p:txBody>
          <a:bodyPr/>
          <a:lstStyle/>
          <a:p>
            <a:r>
              <a:rPr lang="sv" dirty="0"/>
              <a:t>1. </a:t>
            </a:r>
            <a:r>
              <a:rPr lang="sv" b="1" dirty="0"/>
              <a:t>Var kommer du att laga din mat?</a:t>
            </a:r>
            <a:endParaRPr lang="en-US" dirty="0"/>
          </a:p>
        </p:txBody>
      </p:sp>
      <p:sp>
        <p:nvSpPr>
          <p:cNvPr id="4" name="Text Placeholder 3">
            <a:extLst>
              <a:ext uri="{FF2B5EF4-FFF2-40B4-BE49-F238E27FC236}">
                <a16:creationId xmlns:a16="http://schemas.microsoft.com/office/drawing/2014/main" id="{2F2F0CCC-7D3B-EBFD-1583-531593F4C89D}"/>
              </a:ext>
            </a:extLst>
          </p:cNvPr>
          <p:cNvSpPr>
            <a:spLocks noGrp="1"/>
          </p:cNvSpPr>
          <p:nvPr>
            <p:ph type="body" sz="quarter" idx="14"/>
          </p:nvPr>
        </p:nvSpPr>
        <p:spPr>
          <a:xfrm>
            <a:off x="292783" y="1317412"/>
            <a:ext cx="8447806" cy="4672013"/>
          </a:xfrm>
        </p:spPr>
        <p:txBody>
          <a:bodyPr/>
          <a:lstStyle/>
          <a:p>
            <a:r>
              <a:rPr lang="sv" dirty="0"/>
              <a:t>Tillåter dina personliga levnadsförhållanden dig att producera mat från ett </a:t>
            </a:r>
            <a:r>
              <a:rPr lang="sv" b="1" dirty="0">
                <a:solidFill>
                  <a:srgbClr val="94C7B0"/>
                </a:solidFill>
              </a:rPr>
              <a:t>hemmakök</a:t>
            </a:r>
            <a:r>
              <a:rPr lang="sv" dirty="0"/>
              <a:t>?</a:t>
            </a:r>
          </a:p>
          <a:p>
            <a:r>
              <a:rPr lang="sv" b="1" noProof="1">
                <a:solidFill>
                  <a:schemeClr val="bg1"/>
                </a:solidFill>
              </a:rPr>
              <a:t>#</a:t>
            </a:r>
            <a:endParaRPr lang="sv" b="1" noProof="1">
              <a:solidFill>
                <a:schemeClr val="bg1"/>
              </a:solidFill>
              <a:ea typeface="Calibri"/>
              <a:cs typeface="Calibri"/>
            </a:endParaRPr>
          </a:p>
          <a:p>
            <a:pPr>
              <a:buNone/>
            </a:pPr>
            <a:r>
              <a:rPr lang="sv" dirty="0"/>
              <a:t>I många EU-länder </a:t>
            </a:r>
            <a:r>
              <a:rPr lang="sv" b="1" dirty="0"/>
              <a:t>kan du lagligt laga mat hemifrån, </a:t>
            </a:r>
            <a:r>
              <a:rPr lang="sv" dirty="0"/>
              <a:t>men bara om ditt kök uppfyller vissa hälso- och säkerhetsstandarder. Det är ofta tillåtet för icke-fördärvliga livsmedel med låg risk (som till exempel</a:t>
            </a:r>
            <a:r>
              <a:rPr lang="sv" b="1" dirty="0"/>
              <a:t> </a:t>
            </a:r>
            <a:r>
              <a:rPr lang="sv" dirty="0"/>
              <a:t>sylt, kryddblandningar eller bakverk) eller för småskalig catering.</a:t>
            </a:r>
          </a:p>
          <a:p>
            <a:pPr>
              <a:buNone/>
            </a:pPr>
            <a:endParaRPr lang="en-GB" dirty="0"/>
          </a:p>
          <a:p>
            <a:pPr>
              <a:buNone/>
            </a:pPr>
            <a:r>
              <a:rPr lang="sv" dirty="0"/>
              <a:t>Saker att tänka på:</a:t>
            </a:r>
          </a:p>
          <a:p>
            <a:pPr marL="285750" indent="-285750">
              <a:buFont typeface="Arial" panose="020B0604020202020204" pitchFamily="34" charset="0"/>
              <a:buChar char="•"/>
            </a:pPr>
            <a:r>
              <a:rPr lang="sv" dirty="0"/>
              <a:t>Har ni </a:t>
            </a:r>
            <a:r>
              <a:rPr lang="sv" b="1" dirty="0"/>
              <a:t>separat förvaring </a:t>
            </a:r>
            <a:r>
              <a:rPr lang="sv" dirty="0"/>
              <a:t>för företagets ingredienser och utrustning?</a:t>
            </a:r>
          </a:p>
          <a:p>
            <a:pPr marL="285750" indent="-285750">
              <a:buFont typeface="Arial" panose="020B0604020202020204" pitchFamily="34" charset="0"/>
              <a:buChar char="•"/>
            </a:pPr>
            <a:r>
              <a:rPr lang="sv" dirty="0"/>
              <a:t>Hålls ditt kök </a:t>
            </a:r>
            <a:r>
              <a:rPr lang="sv" b="1" dirty="0"/>
              <a:t>väldigt rent och fritt från röran </a:t>
            </a:r>
            <a:r>
              <a:rPr lang="sv" dirty="0"/>
              <a:t>?</a:t>
            </a:r>
          </a:p>
          <a:p>
            <a:pPr marL="285750" indent="-285750">
              <a:buFont typeface="Arial" panose="020B0604020202020204" pitchFamily="34" charset="0"/>
              <a:buChar char="•"/>
            </a:pPr>
            <a:r>
              <a:rPr lang="sv" dirty="0"/>
              <a:t>Kan ni se till att </a:t>
            </a:r>
            <a:r>
              <a:rPr lang="sv" b="1" dirty="0"/>
              <a:t>inga husdjur eller barn </a:t>
            </a:r>
            <a:r>
              <a:rPr lang="sv" dirty="0"/>
              <a:t>stör produktionen?</a:t>
            </a:r>
          </a:p>
          <a:p>
            <a:pPr marL="285750" indent="-285750">
              <a:buFont typeface="Arial" panose="020B0604020202020204" pitchFamily="34" charset="0"/>
              <a:buChar char="•"/>
            </a:pPr>
            <a:r>
              <a:rPr lang="sv" dirty="0"/>
              <a:t>Behöver du </a:t>
            </a:r>
            <a:r>
              <a:rPr lang="sv" b="1" dirty="0"/>
              <a:t>registrera ditt hemmakök </a:t>
            </a:r>
            <a:r>
              <a:rPr lang="sv" dirty="0"/>
              <a:t>hos lokala livsmedelsmyndigheter?</a:t>
            </a:r>
          </a:p>
          <a:p>
            <a:pPr marL="285750" indent="-285750">
              <a:buFont typeface="Arial" panose="020B0604020202020204" pitchFamily="34" charset="0"/>
              <a:buChar char="•"/>
            </a:pPr>
            <a:endParaRPr lang="en-GB" sz="2000" dirty="0"/>
          </a:p>
          <a:p>
            <a:r>
              <a:rPr lang="sv" sz="2000" dirty="0"/>
              <a:t>💡 </a:t>
            </a:r>
            <a:r>
              <a:rPr lang="sv" sz="2000" b="1" dirty="0"/>
              <a:t>Kontrollera med din lokala kommun eller livsmedelssäkerhetsmyndigheten </a:t>
            </a:r>
            <a:r>
              <a:rPr lang="sv" sz="2000" dirty="0"/>
              <a:t>(de har ofta riktlinjer på flera språk).</a:t>
            </a:r>
          </a:p>
          <a:p>
            <a:endParaRPr lang="en-GB" sz="2000" dirty="0"/>
          </a:p>
          <a:p>
            <a:endParaRPr lang="en-US" b="1" noProof="1">
              <a:solidFill>
                <a:schemeClr val="bg1"/>
              </a:solidFill>
            </a:endParaRPr>
          </a:p>
          <a:p>
            <a:endParaRPr lang="en-US" dirty="0"/>
          </a:p>
          <a:p>
            <a:endParaRPr lang="en-US" dirty="0"/>
          </a:p>
        </p:txBody>
      </p:sp>
      <p:pic>
        <p:nvPicPr>
          <p:cNvPr id="3" name="Picture 2" descr="A person in a kitchen cooking">
            <a:extLst>
              <a:ext uri="{FF2B5EF4-FFF2-40B4-BE49-F238E27FC236}">
                <a16:creationId xmlns:a16="http://schemas.microsoft.com/office/drawing/2014/main" id="{38A13CC7-0A6D-98EA-1339-98ED36A27852}"/>
              </a:ext>
            </a:extLst>
          </p:cNvPr>
          <p:cNvPicPr>
            <a:picLocks noChangeAspect="1"/>
          </p:cNvPicPr>
          <p:nvPr/>
        </p:nvPicPr>
        <p:blipFill>
          <a:blip r:embed="rId2">
            <a:extLst>
              <a:ext uri="{837473B0-CC2E-450A-ABE3-18F120FF3D39}">
                <a1611:picAttrSrcUrl xmlns:a1611="http://schemas.microsoft.com/office/drawing/2016/11/main" r:id="rId3"/>
              </a:ext>
            </a:extLst>
          </a:blip>
          <a:srcRect l="32072" r="11383"/>
          <a:stretch/>
        </p:blipFill>
        <p:spPr>
          <a:xfrm>
            <a:off x="8980673" y="2433918"/>
            <a:ext cx="2918545" cy="2949388"/>
          </a:xfrm>
          <a:prstGeom prst="rect">
            <a:avLst/>
          </a:prstGeom>
        </p:spPr>
      </p:pic>
    </p:spTree>
    <p:extLst>
      <p:ext uri="{BB962C8B-B14F-4D97-AF65-F5344CB8AC3E}">
        <p14:creationId xmlns:p14="http://schemas.microsoft.com/office/powerpoint/2010/main" val="321469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AEAF-9E47-B79E-527B-D2269F1B7D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2BB155-852A-D532-6E6A-4DF862610C8E}"/>
              </a:ext>
            </a:extLst>
          </p:cNvPr>
          <p:cNvSpPr>
            <a:spLocks noGrp="1"/>
          </p:cNvSpPr>
          <p:nvPr>
            <p:ph type="body" sz="quarter" idx="27"/>
          </p:nvPr>
        </p:nvSpPr>
        <p:spPr/>
        <p:txBody>
          <a:bodyPr/>
          <a:lstStyle/>
          <a:p>
            <a:r>
              <a:rPr lang="sv" dirty="0"/>
              <a:t>1. </a:t>
            </a:r>
            <a:r>
              <a:rPr lang="sv" b="1" dirty="0"/>
              <a:t>Var kommer du att laga din mat?</a:t>
            </a:r>
            <a:endParaRPr lang="en-US" dirty="0"/>
          </a:p>
        </p:txBody>
      </p:sp>
      <p:sp>
        <p:nvSpPr>
          <p:cNvPr id="4" name="Text Placeholder 3">
            <a:extLst>
              <a:ext uri="{FF2B5EF4-FFF2-40B4-BE49-F238E27FC236}">
                <a16:creationId xmlns:a16="http://schemas.microsoft.com/office/drawing/2014/main" id="{4798891C-FB7D-7E18-0140-4932FA821AC4}"/>
              </a:ext>
            </a:extLst>
          </p:cNvPr>
          <p:cNvSpPr>
            <a:spLocks noGrp="1"/>
          </p:cNvSpPr>
          <p:nvPr>
            <p:ph type="body" sz="quarter" idx="14"/>
          </p:nvPr>
        </p:nvSpPr>
        <p:spPr>
          <a:xfrm>
            <a:off x="642406" y="1424989"/>
            <a:ext cx="10907188" cy="4672013"/>
          </a:xfrm>
        </p:spPr>
        <p:txBody>
          <a:bodyPr/>
          <a:lstStyle/>
          <a:p>
            <a:pPr>
              <a:buNone/>
            </a:pPr>
            <a:r>
              <a:rPr lang="sv" b="1" dirty="0"/>
              <a:t>Får man producera mat hemifrån lagligt?</a:t>
            </a:r>
          </a:p>
          <a:p>
            <a:pPr>
              <a:buNone/>
            </a:pPr>
            <a:endParaRPr lang="en-GB" b="1" dirty="0"/>
          </a:p>
          <a:p>
            <a:pPr>
              <a:buNone/>
            </a:pPr>
            <a:r>
              <a:rPr lang="sv" dirty="0"/>
              <a:t>Varje EU-land, och ofta varje stad, har olika regler. Du behöver:</a:t>
            </a:r>
          </a:p>
          <a:p>
            <a:pPr marL="342900" indent="-342900">
              <a:buFont typeface="Arial" panose="020B0604020202020204" pitchFamily="34" charset="0"/>
              <a:buChar char="•"/>
            </a:pPr>
            <a:r>
              <a:rPr lang="sv" b="1" dirty="0"/>
              <a:t>Registrera ditt livsmedelsföretag </a:t>
            </a:r>
            <a:r>
              <a:rPr lang="sv" dirty="0"/>
              <a:t>hos kommunen</a:t>
            </a:r>
          </a:p>
          <a:p>
            <a:pPr marL="342900" indent="-342900">
              <a:buFont typeface="Arial" panose="020B0604020202020204" pitchFamily="34" charset="0"/>
              <a:buChar char="•"/>
            </a:pPr>
            <a:r>
              <a:rPr lang="sv" dirty="0"/>
              <a:t>Genomför en </a:t>
            </a:r>
            <a:r>
              <a:rPr lang="sv" b="1" dirty="0"/>
              <a:t>livsmedelssäkerhetskurs eller ett hygiencertifikat</a:t>
            </a:r>
            <a:endParaRPr lang="en-GB" dirty="0"/>
          </a:p>
          <a:p>
            <a:pPr marL="342900" indent="-342900">
              <a:buFont typeface="Arial" panose="020B0604020202020204" pitchFamily="34" charset="0"/>
              <a:buChar char="•"/>
            </a:pPr>
            <a:r>
              <a:rPr lang="sv" dirty="0"/>
              <a:t>Var öppen för </a:t>
            </a:r>
            <a:r>
              <a:rPr lang="sv" b="1" dirty="0"/>
              <a:t>hälsokontroller </a:t>
            </a:r>
            <a:r>
              <a:rPr lang="sv" dirty="0"/>
              <a:t>hemma</a:t>
            </a:r>
          </a:p>
          <a:p>
            <a:pPr marL="342900" indent="-342900">
              <a:buFont typeface="Arial" panose="020B0604020202020204" pitchFamily="34" charset="0"/>
              <a:buChar char="•"/>
            </a:pPr>
            <a:r>
              <a:rPr lang="sv" dirty="0"/>
              <a:t>Tydligt separerade </a:t>
            </a:r>
            <a:r>
              <a:rPr lang="sv" b="1" dirty="0"/>
              <a:t>personliga och arbetsrelaterade </a:t>
            </a:r>
            <a:r>
              <a:rPr lang="sv" dirty="0"/>
              <a:t>matlagningsutrymmen</a:t>
            </a:r>
          </a:p>
          <a:p>
            <a:pPr>
              <a:buFont typeface="Arial" panose="020B0604020202020204" pitchFamily="34" charset="0"/>
              <a:buChar char="•"/>
            </a:pPr>
            <a:endParaRPr lang="en-GB" dirty="0"/>
          </a:p>
          <a:p>
            <a:pPr>
              <a:buNone/>
            </a:pPr>
            <a:r>
              <a:rPr lang="sv" dirty="0"/>
              <a:t>Om du är osäker, börja med att kontakta:</a:t>
            </a:r>
          </a:p>
          <a:p>
            <a:pPr marL="342900" indent="-342900">
              <a:buFont typeface="Arial" panose="020B0604020202020204" pitchFamily="34" charset="0"/>
              <a:buChar char="•"/>
            </a:pPr>
            <a:r>
              <a:rPr lang="sv" dirty="0"/>
              <a:t>Ditt </a:t>
            </a:r>
            <a:r>
              <a:rPr lang="sv" b="1" dirty="0"/>
              <a:t>kommunkontor</a:t>
            </a:r>
            <a:endParaRPr lang="en-GB" dirty="0"/>
          </a:p>
          <a:p>
            <a:pPr marL="342900" indent="-342900">
              <a:buFont typeface="Arial" panose="020B0604020202020204" pitchFamily="34" charset="0"/>
              <a:buChar char="•"/>
            </a:pPr>
            <a:r>
              <a:rPr lang="sv" dirty="0"/>
              <a:t>Den lokala </a:t>
            </a:r>
            <a:r>
              <a:rPr lang="sv" b="1" dirty="0"/>
              <a:t>livsmedelssäkerhetsmyndigheten </a:t>
            </a:r>
            <a:r>
              <a:rPr lang="sv" dirty="0"/>
              <a:t>eller </a:t>
            </a:r>
            <a:r>
              <a:rPr lang="sv" b="1" dirty="0"/>
              <a:t>folkhälsomyndigheten</a:t>
            </a:r>
            <a:endParaRPr lang="en-GB" dirty="0"/>
          </a:p>
          <a:p>
            <a:pPr marL="342900" indent="-342900">
              <a:buFont typeface="Arial" panose="020B0604020202020204" pitchFamily="34" charset="0"/>
              <a:buChar char="•"/>
            </a:pPr>
            <a:r>
              <a:rPr lang="sv" dirty="0"/>
              <a:t>Ett </a:t>
            </a:r>
            <a:r>
              <a:rPr lang="sv" b="1" dirty="0"/>
              <a:t>lokalt kvinnoföretag eller en stödgrupp för migranter </a:t>
            </a:r>
            <a:r>
              <a:rPr lang="sv" dirty="0"/>
              <a:t>– de har ofta information på ditt språk</a:t>
            </a:r>
          </a:p>
          <a:p>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36964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26068" y="1751193"/>
            <a:ext cx="700387" cy="340283"/>
          </a:xfrm>
        </p:spPr>
        <p:txBody>
          <a:bodyPr/>
          <a:lstStyle/>
          <a:p>
            <a:pPr algn="l"/>
            <a:r>
              <a:rPr lang="sv"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26455" y="1703916"/>
            <a:ext cx="9252000" cy="340283"/>
          </a:xfrm>
        </p:spPr>
        <p:txBody>
          <a:bodyPr/>
          <a:lstStyle/>
          <a:p>
            <a:pPr>
              <a:tabLst>
                <a:tab pos="8577263" algn="l"/>
              </a:tabLst>
            </a:pPr>
            <a:r>
              <a:rPr lang="sv" sz="2400" b="0" i="0" dirty="0">
                <a:solidFill>
                  <a:srgbClr val="382B1B"/>
                </a:solidFill>
                <a:effectLst/>
              </a:rPr>
              <a:t>Att vara verksam - Att tillverka produkter kontra att leverera en tjänst</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26068" y="2265834"/>
            <a:ext cx="700387" cy="340283"/>
          </a:xfrm>
        </p:spPr>
        <p:txBody>
          <a:bodyPr/>
          <a:lstStyle/>
          <a:p>
            <a:pPr algn="l"/>
            <a:r>
              <a:rPr lang="sv"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26455" y="3299814"/>
            <a:ext cx="9509707" cy="395939"/>
          </a:xfrm>
        </p:spPr>
        <p:txBody>
          <a:bodyPr/>
          <a:lstStyle/>
          <a:p>
            <a:pPr>
              <a:tabLst>
                <a:tab pos="8577263" algn="l"/>
              </a:tabLst>
            </a:pPr>
            <a:r>
              <a:rPr lang="sv" sz="2400" dirty="0">
                <a:solidFill>
                  <a:srgbClr val="382B1B"/>
                </a:solidFill>
              </a:rPr>
              <a:t>Börja via ett onlineföretag</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26068" y="3295116"/>
            <a:ext cx="700387" cy="340283"/>
          </a:xfrm>
        </p:spPr>
        <p:txBody>
          <a:bodyPr/>
          <a:lstStyle/>
          <a:p>
            <a:pPr algn="l"/>
            <a:r>
              <a:rPr lang="sv"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6455" y="2278657"/>
            <a:ext cx="9829736" cy="335595"/>
          </a:xfrm>
        </p:spPr>
        <p:txBody>
          <a:bodyPr/>
          <a:lstStyle/>
          <a:p>
            <a:pPr>
              <a:tabLst>
                <a:tab pos="8577263" algn="l"/>
              </a:tabLst>
            </a:pPr>
            <a:r>
              <a:rPr lang="sv" sz="2400" b="0" i="0" dirty="0">
                <a:solidFill>
                  <a:srgbClr val="382B1B"/>
                </a:solidFill>
                <a:effectLst/>
              </a:rPr>
              <a:t>Verksamhet - Hur man driver företag</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26068" y="2780475"/>
            <a:ext cx="700387" cy="340283"/>
          </a:xfrm>
        </p:spPr>
        <p:txBody>
          <a:bodyPr/>
          <a:lstStyle/>
          <a:p>
            <a:pPr algn="l"/>
            <a:r>
              <a:rPr lang="sv"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26455" y="3825717"/>
            <a:ext cx="9252000" cy="340283"/>
          </a:xfrm>
        </p:spPr>
        <p:txBody>
          <a:bodyPr/>
          <a:lstStyle/>
          <a:p>
            <a:pPr>
              <a:tabLst>
                <a:tab pos="8577263" algn="l"/>
              </a:tabLst>
            </a:pPr>
            <a:r>
              <a:rPr lang="sv" sz="2400" b="0" i="0" dirty="0">
                <a:solidFill>
                  <a:srgbClr val="382B1B"/>
                </a:solidFill>
                <a:effectLst/>
              </a:rPr>
              <a:t>Starta företag med din egen webbplats</a:t>
            </a:r>
            <a:endParaRPr lang="en-US" dirty="0"/>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26068" y="380975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726455" y="2817020"/>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Den juridiska delen av att starta företag</a:t>
            </a:r>
          </a:p>
        </p:txBody>
      </p:sp>
      <p:pic>
        <p:nvPicPr>
          <p:cNvPr id="5" name="Picture 4">
            <a:extLst>
              <a:ext uri="{FF2B5EF4-FFF2-40B4-BE49-F238E27FC236}">
                <a16:creationId xmlns:a16="http://schemas.microsoft.com/office/drawing/2014/main" id="{D72E85FA-7758-7B60-FCB0-7BF3A31C9A82}"/>
              </a:ext>
            </a:extLst>
          </p:cNvPr>
          <p:cNvPicPr>
            <a:picLocks noChangeAspect="1"/>
          </p:cNvPicPr>
          <p:nvPr/>
        </p:nvPicPr>
        <p:blipFill>
          <a:blip r:embed="rId2"/>
          <a:stretch>
            <a:fillRect/>
          </a:stretch>
        </p:blipFill>
        <p:spPr>
          <a:xfrm>
            <a:off x="1509242" y="5246636"/>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2FB6-2EE7-70B0-F87D-AC0DF8E031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239756-60F7-C40D-0B9D-3FC7E88131CB}"/>
              </a:ext>
            </a:extLst>
          </p:cNvPr>
          <p:cNvSpPr>
            <a:spLocks noGrp="1"/>
          </p:cNvSpPr>
          <p:nvPr>
            <p:ph type="body" sz="quarter" idx="27"/>
          </p:nvPr>
        </p:nvSpPr>
        <p:spPr/>
        <p:txBody>
          <a:bodyPr/>
          <a:lstStyle/>
          <a:p>
            <a:r>
              <a:rPr lang="sv" dirty="0"/>
              <a:t>1. </a:t>
            </a:r>
            <a:r>
              <a:rPr lang="sv" b="1" dirty="0"/>
              <a:t>Var kommer du att laga din mat?</a:t>
            </a:r>
            <a:endParaRPr lang="en-US" dirty="0"/>
          </a:p>
        </p:txBody>
      </p:sp>
      <p:sp>
        <p:nvSpPr>
          <p:cNvPr id="4" name="Text Placeholder 3">
            <a:extLst>
              <a:ext uri="{FF2B5EF4-FFF2-40B4-BE49-F238E27FC236}">
                <a16:creationId xmlns:a16="http://schemas.microsoft.com/office/drawing/2014/main" id="{2386F175-A534-2FA2-FA26-874B799E3B4C}"/>
              </a:ext>
            </a:extLst>
          </p:cNvPr>
          <p:cNvSpPr>
            <a:spLocks noGrp="1"/>
          </p:cNvSpPr>
          <p:nvPr>
            <p:ph type="body" sz="quarter" idx="14"/>
          </p:nvPr>
        </p:nvSpPr>
        <p:spPr>
          <a:xfrm>
            <a:off x="292782" y="1236729"/>
            <a:ext cx="11648205" cy="4672013"/>
          </a:xfrm>
        </p:spPr>
        <p:txBody>
          <a:bodyPr/>
          <a:lstStyle/>
          <a:p>
            <a:pPr>
              <a:buNone/>
            </a:pPr>
            <a:r>
              <a:rPr lang="sv" b="1" dirty="0">
                <a:solidFill>
                  <a:srgbClr val="94C7B0"/>
                </a:solidFill>
              </a:rPr>
              <a:t>Delade eller gemensamma kök/inkubatorer</a:t>
            </a:r>
          </a:p>
          <a:p>
            <a:pPr>
              <a:buNone/>
            </a:pPr>
            <a:r>
              <a:rPr lang="sv" dirty="0"/>
              <a:t>Om ditt hem inte är lämpligt eller tillåtet kan du hyra tid i ett </a:t>
            </a:r>
            <a:r>
              <a:rPr lang="sv" b="1" dirty="0"/>
              <a:t>registrerat kök </a:t>
            </a:r>
            <a:r>
              <a:rPr lang="sv" dirty="0"/>
              <a:t>som är utformat för småföretag. Dessa är bra alternativ eftersom de redan uppfyller livsmedelssäkerhetsstandarder och har den professionella utrustning du behöver.</a:t>
            </a:r>
          </a:p>
          <a:p>
            <a:pPr>
              <a:buNone/>
            </a:pPr>
            <a:endParaRPr lang="en-GB" dirty="0"/>
          </a:p>
          <a:p>
            <a:pPr>
              <a:buNone/>
            </a:pPr>
            <a:r>
              <a:rPr lang="sv" b="1" dirty="0">
                <a:solidFill>
                  <a:srgbClr val="94C7B0"/>
                </a:solidFill>
              </a:rPr>
              <a:t>Vad är de?</a:t>
            </a:r>
          </a:p>
          <a:p>
            <a:pPr marL="342900" indent="-342900">
              <a:buFont typeface="Arial" panose="020B0604020202020204" pitchFamily="34" charset="0"/>
              <a:buChar char="•"/>
            </a:pPr>
            <a:r>
              <a:rPr lang="sv" b="1" dirty="0">
                <a:solidFill>
                  <a:srgbClr val="94C7B0"/>
                </a:solidFill>
              </a:rPr>
              <a:t>Delade kök </a:t>
            </a:r>
            <a:r>
              <a:rPr lang="sv" dirty="0">
                <a:solidFill>
                  <a:srgbClr val="94C7B0"/>
                </a:solidFill>
              </a:rPr>
              <a:t>: </a:t>
            </a:r>
            <a:r>
              <a:rPr lang="sv" dirty="0"/>
              <a:t>Kommersiella kök där flera små livsmedelsföretag hyr ut per timme/dag. Används ofta av cateringfirmor, bagare eller popup-kockar.</a:t>
            </a:r>
          </a:p>
          <a:p>
            <a:pPr marL="342900" indent="-342900">
              <a:buFont typeface="Arial" panose="020B0604020202020204" pitchFamily="34" charset="0"/>
              <a:buChar char="•"/>
            </a:pPr>
            <a:r>
              <a:rPr lang="sv" b="1" dirty="0">
                <a:solidFill>
                  <a:srgbClr val="94C7B0"/>
                </a:solidFill>
              </a:rPr>
              <a:t>Gemenskapskök/inkubatorer </a:t>
            </a:r>
            <a:r>
              <a:rPr lang="sv" dirty="0">
                <a:solidFill>
                  <a:srgbClr val="94C7B0"/>
                </a:solidFill>
              </a:rPr>
              <a:t>: </a:t>
            </a:r>
            <a:r>
              <a:rPr lang="sv" dirty="0"/>
              <a:t>Dessa kök, som vanligtvis drivs av ideella organisationer eller lokala råd, stödjer mikroföretag med lokaler, utbildning och mentorskap.</a:t>
            </a:r>
          </a:p>
          <a:p>
            <a:pPr marL="342900" indent="-342900">
              <a:buFont typeface="Arial" panose="020B0604020202020204" pitchFamily="34" charset="0"/>
              <a:buChar char="•"/>
            </a:pPr>
            <a:r>
              <a:rPr lang="sv" dirty="0"/>
              <a:t>De inkluderar ofta förvaring, kylrum, leveransområden och ibland förpackningsstöd.</a:t>
            </a:r>
          </a:p>
          <a:p>
            <a:endParaRPr lang="en-GB" sz="1050" dirty="0"/>
          </a:p>
          <a:p>
            <a:r>
              <a:rPr lang="sv" b="1" dirty="0"/>
              <a:t>Fördelar:</a:t>
            </a:r>
          </a:p>
          <a:p>
            <a:pPr marL="342900" indent="-342900">
              <a:buFont typeface="Arial" panose="020B0604020202020204" pitchFamily="34" charset="0"/>
              <a:buChar char="•"/>
            </a:pPr>
            <a:r>
              <a:rPr lang="sv" dirty="0"/>
              <a:t>Inget behov av att investera i dyr utrustning i förskott</a:t>
            </a:r>
          </a:p>
          <a:p>
            <a:pPr marL="342900" indent="-342900">
              <a:buFont typeface="Arial" panose="020B0604020202020204" pitchFamily="34" charset="0"/>
              <a:buChar char="•"/>
            </a:pPr>
            <a:r>
              <a:rPr lang="sv" dirty="0"/>
              <a:t>Tillgång till rena, lagliga och professionella lokaler</a:t>
            </a:r>
          </a:p>
          <a:p>
            <a:pPr marL="342900" indent="-342900">
              <a:buFont typeface="Arial" panose="020B0604020202020204" pitchFamily="34" charset="0"/>
              <a:buChar char="•"/>
            </a:pPr>
            <a:r>
              <a:rPr lang="sv" dirty="0"/>
              <a:t>Möjligheter att knyta kontakter med andra små livsmedelsproducenter</a:t>
            </a:r>
          </a:p>
          <a:p>
            <a:endParaRPr lang="en-GB" dirty="0"/>
          </a:p>
          <a:p>
            <a:r>
              <a:rPr lang="sv" b="1" dirty="0">
                <a:solidFill>
                  <a:srgbClr val="94C7B0"/>
                </a:solidFill>
              </a:rPr>
              <a:t>Söktermer </a:t>
            </a:r>
            <a:r>
              <a:rPr lang="sv" dirty="0"/>
              <a:t>:  ”matinkubator”, ”</a:t>
            </a:r>
            <a:r>
              <a:rPr lang="sv" dirty="0" err="1"/>
              <a:t>coworkingkök</a:t>
            </a:r>
            <a:r>
              <a:rPr lang="sv" dirty="0"/>
              <a:t>”</a:t>
            </a:r>
            <a:endParaRPr lang="en-GB" sz="200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108611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2. VILKEN UTRUSTNING BEHÖVER DU?</a:t>
            </a:r>
          </a:p>
        </p:txBody>
      </p:sp>
      <p:sp>
        <p:nvSpPr>
          <p:cNvPr id="3" name="Text Placeholder 2">
            <a:extLst>
              <a:ext uri="{FF2B5EF4-FFF2-40B4-BE49-F238E27FC236}">
                <a16:creationId xmlns:a16="http://schemas.microsoft.com/office/drawing/2014/main" id="{7FC07DF8-B38C-E9B6-9596-E6397EBB51EB}"/>
              </a:ext>
            </a:extLst>
          </p:cNvPr>
          <p:cNvSpPr>
            <a:spLocks noGrp="1"/>
          </p:cNvSpPr>
          <p:nvPr>
            <p:ph type="body" sz="quarter" idx="14"/>
          </p:nvPr>
        </p:nvSpPr>
        <p:spPr>
          <a:xfrm>
            <a:off x="379760" y="1381685"/>
            <a:ext cx="7867770" cy="4672013"/>
          </a:xfrm>
        </p:spPr>
        <p:txBody>
          <a:bodyPr/>
          <a:lstStyle/>
          <a:p>
            <a:pPr>
              <a:buNone/>
            </a:pPr>
            <a:r>
              <a:rPr lang="sv" dirty="0"/>
              <a:t>Att starta ett livsmedelsföretag betyder inte att du behöver ett professionellt kök från dag ett. Många kvinnor börjar med det de redan har och investerar gradvis allt eftersom deras verksamhet expanderar. Det här avsnittet hjälper dig att tänka igenom de verktyg, den utrustning och de förnödenheter du behöver för att säkert och effektivt producera, förpacka och sälja din mat utan att spendera för mycket.</a:t>
            </a:r>
          </a:p>
          <a:p>
            <a:pPr>
              <a:buNone/>
            </a:pPr>
            <a:endParaRPr lang="en-GB" dirty="0"/>
          </a:p>
          <a:p>
            <a:pPr>
              <a:buNone/>
            </a:pPr>
            <a:r>
              <a:rPr lang="sv" b="1" dirty="0"/>
              <a:t>Börja med det du redan äger. </a:t>
            </a:r>
            <a:r>
              <a:rPr lang="sv" dirty="0"/>
              <a:t>Innan du köper något nytt, gör en inventering:</a:t>
            </a:r>
          </a:p>
          <a:p>
            <a:pPr marL="342900" indent="-342900">
              <a:buFont typeface="Arial" panose="020B0604020202020204" pitchFamily="34" charset="0"/>
              <a:buChar char="•"/>
            </a:pPr>
            <a:r>
              <a:rPr lang="sv" dirty="0"/>
              <a:t>Vilka grytor, stekpannor, bakplåtar eller knivar använder du redan?</a:t>
            </a:r>
          </a:p>
          <a:p>
            <a:pPr marL="342900" indent="-342900">
              <a:buFont typeface="Arial" panose="020B0604020202020204" pitchFamily="34" charset="0"/>
              <a:buChar char="•"/>
            </a:pPr>
            <a:r>
              <a:rPr lang="sv" dirty="0"/>
              <a:t>Har du en mixer, spis eller ugn som fungerar bra?</a:t>
            </a:r>
          </a:p>
          <a:p>
            <a:pPr marL="342900" indent="-342900">
              <a:buFont typeface="Arial" panose="020B0604020202020204" pitchFamily="34" charset="0"/>
              <a:buChar char="•"/>
            </a:pPr>
            <a:r>
              <a:rPr lang="sv" dirty="0"/>
              <a:t>Kan du använda ditt matbord för förberedelser eller packning?</a:t>
            </a:r>
          </a:p>
          <a:p>
            <a:pPr marL="342900" indent="-342900">
              <a:buFont typeface="Arial" panose="020B0604020202020204" pitchFamily="34" charset="0"/>
              <a:buChar char="•"/>
            </a:pPr>
            <a:r>
              <a:rPr lang="sv" dirty="0"/>
              <a:t>Är dina verktyg i gott skick och lätta att rengöra?</a:t>
            </a:r>
          </a:p>
          <a:p>
            <a:endParaRPr lang="en-GB" dirty="0"/>
          </a:p>
          <a:p>
            <a:r>
              <a:rPr lang="sv" b="1" dirty="0"/>
              <a:t>Tips: </a:t>
            </a:r>
            <a:r>
              <a:rPr lang="sv" dirty="0"/>
              <a:t>Håll affärsmässigt bruk separat när det är möjligt – avsätt vissa redskap eller behållare enbart för din livsmedelsverksamhet.</a:t>
            </a:r>
            <a:endParaRPr lang="en-IE" dirty="0"/>
          </a:p>
        </p:txBody>
      </p:sp>
      <p:pic>
        <p:nvPicPr>
          <p:cNvPr id="13" name="Picture 12" descr="Close-up of stainless steel pans against stainless steel wall">
            <a:extLst>
              <a:ext uri="{FF2B5EF4-FFF2-40B4-BE49-F238E27FC236}">
                <a16:creationId xmlns:a16="http://schemas.microsoft.com/office/drawing/2014/main" id="{5DB423DA-D6B4-89E0-2086-40FDAD451175}"/>
              </a:ext>
            </a:extLst>
          </p:cNvPr>
          <p:cNvPicPr>
            <a:picLocks noChangeAspect="1"/>
          </p:cNvPicPr>
          <p:nvPr/>
        </p:nvPicPr>
        <p:blipFill>
          <a:blip r:embed="rId2"/>
          <a:srcRect t="-11879" r="44209" b="11879"/>
          <a:stretch/>
        </p:blipFill>
        <p:spPr>
          <a:xfrm>
            <a:off x="8489325" y="1583264"/>
            <a:ext cx="3394633" cy="4056351"/>
          </a:xfrm>
          <a:prstGeom prst="rect">
            <a:avLst/>
          </a:prstGeom>
        </p:spPr>
      </p:pic>
    </p:spTree>
    <p:extLst>
      <p:ext uri="{BB962C8B-B14F-4D97-AF65-F5344CB8AC3E}">
        <p14:creationId xmlns:p14="http://schemas.microsoft.com/office/powerpoint/2010/main" val="295160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321108" y="333548"/>
            <a:ext cx="10741335" cy="1126708"/>
          </a:xfrm>
        </p:spPr>
        <p:txBody>
          <a:bodyPr/>
          <a:lstStyle/>
          <a:p>
            <a:r>
              <a:rPr lang="sv" dirty="0"/>
              <a:t>2. VILKEN UTRUSTNING BEHÖVER DU?</a:t>
            </a:r>
          </a:p>
          <a:p>
            <a:r>
              <a:rPr lang="sv" sz="2000" dirty="0">
                <a:solidFill>
                  <a:srgbClr val="382B1B"/>
                </a:solidFill>
              </a:rPr>
              <a:t>Olika typer av mat kräver olika verktyg. Här är vanliga kategorier:</a:t>
            </a:r>
            <a:endParaRPr lang="en-US" sz="2000" dirty="0">
              <a:solidFill>
                <a:srgbClr val="382B1B"/>
              </a:solidFill>
            </a:endParaRPr>
          </a:p>
        </p:txBody>
      </p:sp>
      <p:sp>
        <p:nvSpPr>
          <p:cNvPr id="7" name="Text Placeholder 3">
            <a:extLst>
              <a:ext uri="{FF2B5EF4-FFF2-40B4-BE49-F238E27FC236}">
                <a16:creationId xmlns:a16="http://schemas.microsoft.com/office/drawing/2014/main" id="{69125AA9-B090-3E0B-274B-2A896CFFB8A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058FCAA-972F-CC58-D4A2-75BC4A0B8537}"/>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FDEBD9-FFAB-54D9-232B-3ABACCCFC569}"/>
              </a:ext>
            </a:extLst>
          </p:cNvPr>
          <p:cNvSpPr txBox="1"/>
          <p:nvPr/>
        </p:nvSpPr>
        <p:spPr>
          <a:xfrm>
            <a:off x="636494" y="1933991"/>
            <a:ext cx="4760259" cy="3816429"/>
          </a:xfrm>
          <a:prstGeom prst="rect">
            <a:avLst/>
          </a:prstGeom>
          <a:noFill/>
        </p:spPr>
        <p:txBody>
          <a:bodyPr wrap="square">
            <a:spAutoFit/>
          </a:bodyPr>
          <a:lstStyle/>
          <a:p>
            <a:pPr>
              <a:buNone/>
            </a:pPr>
            <a:r>
              <a:rPr lang="sv" sz="2200" b="1" dirty="0">
                <a:solidFill>
                  <a:srgbClr val="94C7B0"/>
                </a:solidFill>
              </a:rPr>
              <a:t>För torrfoder eller konserver (t.ex. kryddblandningar, chutneys, såser):</a:t>
            </a:r>
          </a:p>
          <a:p>
            <a:pPr>
              <a:buNone/>
            </a:pPr>
            <a:endParaRPr lang="en-IE" sz="2200" b="1" dirty="0"/>
          </a:p>
          <a:p>
            <a:pPr marL="342900" indent="-342900">
              <a:buFont typeface="Arial" panose="020B0604020202020204" pitchFamily="34" charset="0"/>
              <a:buChar char="•"/>
            </a:pPr>
            <a:r>
              <a:rPr lang="sv" sz="2200" dirty="0"/>
              <a:t>Stora grytor för kokning eller konservering</a:t>
            </a:r>
          </a:p>
          <a:p>
            <a:pPr marL="342900" indent="-342900">
              <a:buFont typeface="Arial" panose="020B0604020202020204" pitchFamily="34" charset="0"/>
              <a:buChar char="•"/>
            </a:pPr>
            <a:r>
              <a:rPr lang="sv" sz="2200" dirty="0"/>
              <a:t>Våg för portionering</a:t>
            </a:r>
          </a:p>
          <a:p>
            <a:pPr marL="342900" indent="-342900">
              <a:buFont typeface="Arial" panose="020B0604020202020204" pitchFamily="34" charset="0"/>
              <a:buChar char="•"/>
            </a:pPr>
            <a:r>
              <a:rPr lang="sv" sz="2200" dirty="0"/>
              <a:t>Mixer eller kvarn (för kryddor, pasta etc.)</a:t>
            </a:r>
          </a:p>
          <a:p>
            <a:pPr marL="342900" indent="-342900">
              <a:buFont typeface="Arial" panose="020B0604020202020204" pitchFamily="34" charset="0"/>
              <a:buChar char="•"/>
            </a:pPr>
            <a:r>
              <a:rPr lang="sv" sz="2200" dirty="0"/>
              <a:t>Tratt, slevar, blandningsskålar</a:t>
            </a:r>
          </a:p>
          <a:p>
            <a:pPr marL="342900" indent="-342900">
              <a:buFont typeface="Arial" panose="020B0604020202020204" pitchFamily="34" charset="0"/>
              <a:buChar char="•"/>
            </a:pPr>
            <a:r>
              <a:rPr lang="sv" sz="2200" dirty="0"/>
              <a:t>Glasburkar, flaskor eller återförslutningsbara livsmedelssäkra påsar</a:t>
            </a:r>
          </a:p>
          <a:p>
            <a:pPr marL="342900" indent="-342900">
              <a:buFont typeface="Arial" panose="020B0604020202020204" pitchFamily="34" charset="0"/>
              <a:buChar char="•"/>
            </a:pPr>
            <a:r>
              <a:rPr lang="sv" sz="2200" dirty="0"/>
              <a:t>Etiketter (handskrivna eller utskrivbara)</a:t>
            </a:r>
          </a:p>
        </p:txBody>
      </p:sp>
      <p:sp>
        <p:nvSpPr>
          <p:cNvPr id="16" name="TextBox 15">
            <a:extLst>
              <a:ext uri="{FF2B5EF4-FFF2-40B4-BE49-F238E27FC236}">
                <a16:creationId xmlns:a16="http://schemas.microsoft.com/office/drawing/2014/main" id="{A3356637-3A59-70B5-CA38-5867580A4789}"/>
              </a:ext>
            </a:extLst>
          </p:cNvPr>
          <p:cNvSpPr txBox="1"/>
          <p:nvPr/>
        </p:nvSpPr>
        <p:spPr>
          <a:xfrm>
            <a:off x="6005732" y="2272544"/>
            <a:ext cx="5486393" cy="2800767"/>
          </a:xfrm>
          <a:prstGeom prst="rect">
            <a:avLst/>
          </a:prstGeom>
          <a:noFill/>
        </p:spPr>
        <p:txBody>
          <a:bodyPr wrap="square">
            <a:spAutoFit/>
          </a:bodyPr>
          <a:lstStyle/>
          <a:p>
            <a:pPr>
              <a:buNone/>
            </a:pPr>
            <a:r>
              <a:rPr lang="sv" sz="2200" b="1" dirty="0">
                <a:solidFill>
                  <a:srgbClr val="94C7B0"/>
                </a:solidFill>
              </a:rPr>
              <a:t>För bakning:</a:t>
            </a:r>
          </a:p>
          <a:p>
            <a:pPr>
              <a:buNone/>
            </a:pPr>
            <a:endParaRPr lang="en-IE" sz="2200" b="1" dirty="0"/>
          </a:p>
          <a:p>
            <a:pPr marL="342900" indent="-342900">
              <a:buFont typeface="Arial" panose="020B0604020202020204" pitchFamily="34" charset="0"/>
              <a:buChar char="•"/>
            </a:pPr>
            <a:r>
              <a:rPr lang="sv" sz="2200" dirty="0"/>
              <a:t>Bakformar, plåtar, spritspåsar, spatlar</a:t>
            </a:r>
          </a:p>
          <a:p>
            <a:pPr marL="342900" indent="-342900">
              <a:buFont typeface="Arial" panose="020B0604020202020204" pitchFamily="34" charset="0"/>
              <a:buChar char="•"/>
            </a:pPr>
            <a:r>
              <a:rPr lang="sv" sz="2200" dirty="0"/>
              <a:t>Elektrisk handmixer eller köksmaskin Mätkoppar, digital våg</a:t>
            </a:r>
          </a:p>
          <a:p>
            <a:pPr marL="342900" indent="-342900">
              <a:buFont typeface="Arial" panose="020B0604020202020204" pitchFamily="34" charset="0"/>
              <a:buChar char="•"/>
            </a:pPr>
            <a:r>
              <a:rPr lang="sv" sz="2200" dirty="0"/>
              <a:t>Ugnstermometer</a:t>
            </a:r>
          </a:p>
          <a:p>
            <a:pPr marL="342900" indent="-342900">
              <a:buFont typeface="Arial" panose="020B0604020202020204" pitchFamily="34" charset="0"/>
              <a:buChar char="•"/>
            </a:pPr>
            <a:r>
              <a:rPr lang="sv" sz="2200" dirty="0"/>
              <a:t>Kylställ</a:t>
            </a:r>
          </a:p>
          <a:p>
            <a:pPr marL="342900" indent="-342900">
              <a:buFont typeface="Arial" panose="020B0604020202020204" pitchFamily="34" charset="0"/>
              <a:buChar char="•"/>
            </a:pPr>
            <a:r>
              <a:rPr lang="sv" sz="2200" dirty="0"/>
              <a:t>Lufttäta behållare eller lådor för transport</a:t>
            </a:r>
          </a:p>
        </p:txBody>
      </p:sp>
    </p:spTree>
    <p:extLst>
      <p:ext uri="{BB962C8B-B14F-4D97-AF65-F5344CB8AC3E}">
        <p14:creationId xmlns:p14="http://schemas.microsoft.com/office/powerpoint/2010/main" val="215121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698C-8074-B0E6-8AD4-82CD9A3C228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83E9D0-089C-24F3-CFB8-E2DE6F572BAA}"/>
              </a:ext>
            </a:extLst>
          </p:cNvPr>
          <p:cNvSpPr>
            <a:spLocks noGrp="1"/>
          </p:cNvSpPr>
          <p:nvPr>
            <p:ph type="body" sz="quarter" idx="27"/>
          </p:nvPr>
        </p:nvSpPr>
        <p:spPr>
          <a:xfrm>
            <a:off x="321108" y="333548"/>
            <a:ext cx="10741335" cy="1126708"/>
          </a:xfrm>
        </p:spPr>
        <p:txBody>
          <a:bodyPr/>
          <a:lstStyle/>
          <a:p>
            <a:r>
              <a:rPr lang="sv" dirty="0"/>
              <a:t>2. VILKEN UTRUSTNING BEHÖVER DU?</a:t>
            </a:r>
          </a:p>
          <a:p>
            <a:r>
              <a:rPr lang="sv" sz="2000" dirty="0">
                <a:solidFill>
                  <a:srgbClr val="382B1B"/>
                </a:solidFill>
              </a:rPr>
              <a:t>Olika typer av mat kräver olika verktyg. Här är vanliga kategorier:</a:t>
            </a:r>
            <a:endParaRPr lang="en-US" sz="2000" dirty="0">
              <a:solidFill>
                <a:srgbClr val="382B1B"/>
              </a:solidFill>
            </a:endParaRPr>
          </a:p>
        </p:txBody>
      </p:sp>
      <p:sp>
        <p:nvSpPr>
          <p:cNvPr id="7" name="Text Placeholder 3">
            <a:extLst>
              <a:ext uri="{FF2B5EF4-FFF2-40B4-BE49-F238E27FC236}">
                <a16:creationId xmlns:a16="http://schemas.microsoft.com/office/drawing/2014/main" id="{DDF8B7A3-3AA7-1F34-AA02-0812D748A167}"/>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68B1184-F4AA-E6BB-B4F9-2FC5116ED04D}"/>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F55288-6104-D9C6-1050-0C203095B74C}"/>
              </a:ext>
            </a:extLst>
          </p:cNvPr>
          <p:cNvSpPr txBox="1"/>
          <p:nvPr/>
        </p:nvSpPr>
        <p:spPr>
          <a:xfrm>
            <a:off x="636494" y="1933991"/>
            <a:ext cx="4760259" cy="3816429"/>
          </a:xfrm>
          <a:prstGeom prst="rect">
            <a:avLst/>
          </a:prstGeom>
          <a:noFill/>
        </p:spPr>
        <p:txBody>
          <a:bodyPr wrap="square">
            <a:spAutoFit/>
          </a:bodyPr>
          <a:lstStyle/>
          <a:p>
            <a:pPr>
              <a:buNone/>
            </a:pPr>
            <a:r>
              <a:rPr lang="sv" sz="2200" b="1" dirty="0">
                <a:solidFill>
                  <a:srgbClr val="94C7B0"/>
                </a:solidFill>
              </a:rPr>
              <a:t>För catering eller varm mat:</a:t>
            </a:r>
          </a:p>
          <a:p>
            <a:pPr>
              <a:buNone/>
            </a:pPr>
            <a:endParaRPr lang="en-GB" sz="2200" b="1" dirty="0">
              <a:solidFill>
                <a:srgbClr val="94C7B0"/>
              </a:solidFill>
            </a:endParaRPr>
          </a:p>
          <a:p>
            <a:pPr marL="342900" indent="-342900">
              <a:buFont typeface="Arial" panose="020B0604020202020204" pitchFamily="34" charset="0"/>
              <a:buChar char="•"/>
            </a:pPr>
            <a:r>
              <a:rPr lang="sv" sz="2200" dirty="0"/>
              <a:t>Stora kokkärl, tandoorisar, riskokare, långkokare</a:t>
            </a:r>
          </a:p>
          <a:p>
            <a:pPr marL="342900" indent="-342900">
              <a:buFont typeface="Arial" panose="020B0604020202020204" pitchFamily="34" charset="0"/>
              <a:buChar char="•"/>
            </a:pPr>
            <a:r>
              <a:rPr lang="sv" sz="2200" dirty="0"/>
              <a:t>Värmebeständiga behållare för leverans</a:t>
            </a:r>
          </a:p>
          <a:p>
            <a:pPr marL="342900" indent="-342900">
              <a:buFont typeface="Arial" panose="020B0604020202020204" pitchFamily="34" charset="0"/>
              <a:buChar char="•"/>
            </a:pPr>
            <a:r>
              <a:rPr lang="sv" sz="2200" dirty="0"/>
              <a:t>Termometrar (för att säkerställa att maten håller sig varm/kall)</a:t>
            </a:r>
          </a:p>
          <a:p>
            <a:pPr marL="342900" indent="-342900">
              <a:buFont typeface="Arial" panose="020B0604020202020204" pitchFamily="34" charset="0"/>
              <a:buChar char="•"/>
            </a:pPr>
            <a:r>
              <a:rPr lang="sv" sz="2200" dirty="0"/>
              <a:t>Återanvändbar eller komposterbar förpackning</a:t>
            </a:r>
          </a:p>
          <a:p>
            <a:pPr marL="342900" indent="-342900">
              <a:buFont typeface="Arial" panose="020B0604020202020204" pitchFamily="34" charset="0"/>
              <a:buChar char="•"/>
            </a:pPr>
            <a:r>
              <a:rPr lang="sv" sz="2200" dirty="0"/>
              <a:t>Stora förberedelsebrädor, serveringsredskap</a:t>
            </a:r>
          </a:p>
          <a:p>
            <a:pPr marL="342900" indent="-342900">
              <a:buFont typeface="Arial" panose="020B0604020202020204" pitchFamily="34" charset="0"/>
              <a:buChar char="•"/>
            </a:pPr>
            <a:r>
              <a:rPr lang="sv" sz="2200" dirty="0"/>
              <a:t>Isolerade matpåsar (för leverans eller marknader)</a:t>
            </a:r>
          </a:p>
        </p:txBody>
      </p:sp>
      <p:sp>
        <p:nvSpPr>
          <p:cNvPr id="16" name="TextBox 15">
            <a:extLst>
              <a:ext uri="{FF2B5EF4-FFF2-40B4-BE49-F238E27FC236}">
                <a16:creationId xmlns:a16="http://schemas.microsoft.com/office/drawing/2014/main" id="{6C72142A-BAB7-0EB4-E3D3-FE414C71E78B}"/>
              </a:ext>
            </a:extLst>
          </p:cNvPr>
          <p:cNvSpPr txBox="1"/>
          <p:nvPr/>
        </p:nvSpPr>
        <p:spPr>
          <a:xfrm>
            <a:off x="6096000" y="1869132"/>
            <a:ext cx="5486393" cy="2462213"/>
          </a:xfrm>
          <a:prstGeom prst="rect">
            <a:avLst/>
          </a:prstGeom>
          <a:noFill/>
        </p:spPr>
        <p:txBody>
          <a:bodyPr wrap="square">
            <a:spAutoFit/>
          </a:bodyPr>
          <a:lstStyle/>
          <a:p>
            <a:pPr>
              <a:buNone/>
            </a:pPr>
            <a:r>
              <a:rPr lang="sv" sz="2200" b="1" dirty="0">
                <a:solidFill>
                  <a:srgbClr val="94C7B0"/>
                </a:solidFill>
              </a:rPr>
              <a:t>Användbar:</a:t>
            </a:r>
          </a:p>
          <a:p>
            <a:pPr>
              <a:buNone/>
            </a:pPr>
            <a:endParaRPr lang="en-IE" sz="2200" b="1" dirty="0">
              <a:solidFill>
                <a:srgbClr val="94C7B0"/>
              </a:solidFill>
            </a:endParaRPr>
          </a:p>
          <a:p>
            <a:pPr marL="342900" indent="-342900">
              <a:buFont typeface="Arial" panose="020B0604020202020204" pitchFamily="34" charset="0"/>
              <a:buChar char="•"/>
            </a:pPr>
            <a:r>
              <a:rPr lang="sv" sz="2200" dirty="0"/>
              <a:t>Etikettskrivare eller bläckstråleskrivare</a:t>
            </a:r>
          </a:p>
          <a:p>
            <a:pPr marL="342900" indent="-342900">
              <a:buFont typeface="Arial" panose="020B0604020202020204" pitchFamily="34" charset="0"/>
              <a:buChar char="•"/>
            </a:pPr>
            <a:r>
              <a:rPr lang="sv" sz="2200" dirty="0"/>
              <a:t>Vakuumförslutare (för färskhet)</a:t>
            </a:r>
          </a:p>
          <a:p>
            <a:pPr marL="342900" indent="-342900">
              <a:buFont typeface="Arial" panose="020B0604020202020204" pitchFamily="34" charset="0"/>
              <a:buChar char="•"/>
            </a:pPr>
            <a:r>
              <a:rPr lang="sv" sz="2200" dirty="0"/>
              <a:t>Leveransvågar (för att beräkna porto)</a:t>
            </a:r>
          </a:p>
          <a:p>
            <a:pPr marL="342900" indent="-342900">
              <a:buFont typeface="Arial" panose="020B0604020202020204" pitchFamily="34" charset="0"/>
              <a:buChar char="•"/>
            </a:pPr>
            <a:r>
              <a:rPr lang="sv" sz="2200" dirty="0"/>
              <a:t>Förvaringshyllor eller ställ</a:t>
            </a:r>
          </a:p>
          <a:p>
            <a:pPr marL="342900" indent="-342900">
              <a:buFont typeface="Arial" panose="020B0604020202020204" pitchFamily="34" charset="0"/>
              <a:buChar char="•"/>
            </a:pPr>
            <a:r>
              <a:rPr lang="sv" sz="2200" dirty="0"/>
              <a:t>Laminator</a:t>
            </a:r>
          </a:p>
        </p:txBody>
      </p:sp>
    </p:spTree>
    <p:extLst>
      <p:ext uri="{BB962C8B-B14F-4D97-AF65-F5344CB8AC3E}">
        <p14:creationId xmlns:p14="http://schemas.microsoft.com/office/powerpoint/2010/main" val="307800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F61-C583-75C5-69A2-41FED98ADA4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2D6112-585F-F7C8-6242-8DCAB7E69D95}"/>
              </a:ext>
            </a:extLst>
          </p:cNvPr>
          <p:cNvSpPr>
            <a:spLocks noGrp="1"/>
          </p:cNvSpPr>
          <p:nvPr>
            <p:ph type="body" sz="quarter" idx="27"/>
          </p:nvPr>
        </p:nvSpPr>
        <p:spPr>
          <a:xfrm>
            <a:off x="321108" y="333548"/>
            <a:ext cx="10741335" cy="1126708"/>
          </a:xfrm>
        </p:spPr>
        <p:txBody>
          <a:bodyPr/>
          <a:lstStyle/>
          <a:p>
            <a:r>
              <a:rPr lang="sv" dirty="0"/>
              <a:t>2. VILKEN UTRUSTNING BEHÖVER DU?</a:t>
            </a:r>
          </a:p>
          <a:p>
            <a:r>
              <a:rPr lang="sv" sz="2800" dirty="0">
                <a:solidFill>
                  <a:srgbClr val="382B1B"/>
                </a:solidFill>
              </a:rPr>
              <a:t>Förpackning</a:t>
            </a:r>
            <a:endParaRPr lang="en-US" sz="2800" dirty="0">
              <a:solidFill>
                <a:srgbClr val="382B1B"/>
              </a:solidFill>
            </a:endParaRPr>
          </a:p>
        </p:txBody>
      </p:sp>
      <p:sp>
        <p:nvSpPr>
          <p:cNvPr id="7" name="Text Placeholder 3">
            <a:extLst>
              <a:ext uri="{FF2B5EF4-FFF2-40B4-BE49-F238E27FC236}">
                <a16:creationId xmlns:a16="http://schemas.microsoft.com/office/drawing/2014/main" id="{315FDD86-3F0B-F3F7-355C-7C966615BD3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E89DA303-F98C-6176-54DE-B6CEAC97EA13}"/>
              </a:ext>
            </a:extLst>
          </p:cNvPr>
          <p:cNvSpPr txBox="1"/>
          <p:nvPr/>
        </p:nvSpPr>
        <p:spPr>
          <a:xfrm>
            <a:off x="321108" y="1806653"/>
            <a:ext cx="7664822" cy="5170646"/>
          </a:xfrm>
          <a:prstGeom prst="rect">
            <a:avLst/>
          </a:prstGeom>
          <a:noFill/>
        </p:spPr>
        <p:txBody>
          <a:bodyPr wrap="square">
            <a:spAutoFit/>
          </a:bodyPr>
          <a:lstStyle/>
          <a:p>
            <a:pPr>
              <a:buNone/>
            </a:pPr>
            <a:r>
              <a:rPr lang="sv" sz="2200" dirty="0"/>
              <a:t>Förpackningar är en avgörande del av din livsmedelsverksamhet för att skydda din produkt, bygga förtroende, uttrycka din kulturella identitet och sticka ut på marknaden.</a:t>
            </a:r>
          </a:p>
          <a:p>
            <a:pPr>
              <a:buNone/>
            </a:pPr>
            <a:endParaRPr lang="en-GB" sz="2200" b="1" dirty="0"/>
          </a:p>
          <a:p>
            <a:pPr>
              <a:buNone/>
            </a:pPr>
            <a:r>
              <a:rPr lang="sv" sz="2200" b="1" dirty="0">
                <a:solidFill>
                  <a:srgbClr val="94C7B0"/>
                </a:solidFill>
              </a:rPr>
              <a:t>Varför bra förpackningar är viktiga</a:t>
            </a:r>
          </a:p>
          <a:p>
            <a:pPr marL="342900" indent="-342900">
              <a:buFont typeface="Arial" panose="020B0604020202020204" pitchFamily="34" charset="0"/>
              <a:buChar char="•"/>
            </a:pPr>
            <a:r>
              <a:rPr lang="sv" sz="2200" b="1" dirty="0"/>
              <a:t>Livsmedelssäkerhet </a:t>
            </a:r>
            <a:r>
              <a:rPr lang="sv" sz="2200" dirty="0"/>
              <a:t>: Håller din produkt färsk, ren och okontaminerad</a:t>
            </a:r>
          </a:p>
          <a:p>
            <a:pPr marL="342900" indent="-342900">
              <a:buFont typeface="Arial" panose="020B0604020202020204" pitchFamily="34" charset="0"/>
              <a:buChar char="•"/>
            </a:pPr>
            <a:r>
              <a:rPr lang="sv" sz="2200" b="1" dirty="0"/>
              <a:t>Juridisk efterlevnad </a:t>
            </a:r>
            <a:r>
              <a:rPr lang="sv" sz="2200" dirty="0"/>
              <a:t>: Bidrar till att uppfylla livsmedelssäkerhetslagar (t.ex. märkning, försegling)</a:t>
            </a:r>
          </a:p>
          <a:p>
            <a:pPr marL="342900" indent="-342900">
              <a:buFont typeface="Arial" panose="020B0604020202020204" pitchFamily="34" charset="0"/>
              <a:buChar char="•"/>
            </a:pPr>
            <a:r>
              <a:rPr lang="sv" sz="2200" b="1" dirty="0"/>
              <a:t>Varumärkesbyggande </a:t>
            </a:r>
            <a:r>
              <a:rPr lang="sv" sz="2200" dirty="0"/>
              <a:t>: Det berättar din historia innan någon ens smakar på din mat</a:t>
            </a:r>
          </a:p>
          <a:p>
            <a:pPr marL="342900" indent="-342900">
              <a:buFont typeface="Arial" panose="020B0604020202020204" pitchFamily="34" charset="0"/>
              <a:buChar char="•"/>
            </a:pPr>
            <a:r>
              <a:rPr lang="sv" sz="2200" b="1" dirty="0"/>
              <a:t>Transportklar </a:t>
            </a:r>
            <a:r>
              <a:rPr lang="sv" sz="2200" dirty="0"/>
              <a:t>: Tillräckligt stark för att klara leverans eller en marknadsdag</a:t>
            </a:r>
          </a:p>
          <a:p>
            <a:pPr marL="342900" indent="-342900">
              <a:buFont typeface="Arial" panose="020B0604020202020204" pitchFamily="34" charset="0"/>
              <a:buChar char="•"/>
            </a:pPr>
            <a:r>
              <a:rPr lang="sv" sz="2200" b="1" dirty="0"/>
              <a:t>Kundupplevelse </a:t>
            </a:r>
            <a:r>
              <a:rPr lang="sv" sz="2200" dirty="0"/>
              <a:t>: Ser professionell ut och bygger förtroende</a:t>
            </a:r>
          </a:p>
          <a:p>
            <a:endParaRPr lang="en-IE" sz="2200" dirty="0"/>
          </a:p>
        </p:txBody>
      </p:sp>
      <p:pic>
        <p:nvPicPr>
          <p:cNvPr id="9" name="Picture 8" descr="Cardboard boxes">
            <a:extLst>
              <a:ext uri="{FF2B5EF4-FFF2-40B4-BE49-F238E27FC236}">
                <a16:creationId xmlns:a16="http://schemas.microsoft.com/office/drawing/2014/main" id="{5B3145B6-2E11-6449-52D3-A6FFC36158B3}"/>
              </a:ext>
            </a:extLst>
          </p:cNvPr>
          <p:cNvPicPr>
            <a:picLocks noChangeAspect="1"/>
          </p:cNvPicPr>
          <p:nvPr/>
        </p:nvPicPr>
        <p:blipFill>
          <a:blip r:embed="rId2"/>
          <a:srcRect l="37143" r="15049"/>
          <a:stretch/>
        </p:blipFill>
        <p:spPr>
          <a:xfrm>
            <a:off x="8545436" y="2057400"/>
            <a:ext cx="2884564" cy="4042064"/>
          </a:xfrm>
          <a:prstGeom prst="rect">
            <a:avLst/>
          </a:prstGeom>
        </p:spPr>
      </p:pic>
    </p:spTree>
    <p:extLst>
      <p:ext uri="{BB962C8B-B14F-4D97-AF65-F5344CB8AC3E}">
        <p14:creationId xmlns:p14="http://schemas.microsoft.com/office/powerpoint/2010/main" val="406920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8164-D3A5-3D98-9B22-542EADB629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04C6DF2-E86E-804F-C974-11E7B264BFA6}"/>
              </a:ext>
            </a:extLst>
          </p:cNvPr>
          <p:cNvSpPr>
            <a:spLocks noGrp="1"/>
          </p:cNvSpPr>
          <p:nvPr>
            <p:ph type="body" sz="quarter" idx="27"/>
          </p:nvPr>
        </p:nvSpPr>
        <p:spPr>
          <a:xfrm>
            <a:off x="321108" y="333548"/>
            <a:ext cx="10741335" cy="1126708"/>
          </a:xfrm>
        </p:spPr>
        <p:txBody>
          <a:bodyPr/>
          <a:lstStyle/>
          <a:p>
            <a:r>
              <a:rPr lang="sv" dirty="0"/>
              <a:t>2. VILKEN UTRUSTNING BEHÖVER DU?</a:t>
            </a:r>
          </a:p>
          <a:p>
            <a:r>
              <a:rPr lang="sv" sz="2400" dirty="0">
                <a:solidFill>
                  <a:srgbClr val="382B1B"/>
                </a:solidFill>
              </a:rPr>
              <a:t>Typer av förpackningar baserade på produkt</a:t>
            </a:r>
            <a:endParaRPr lang="en-US" sz="4400" dirty="0">
              <a:solidFill>
                <a:srgbClr val="382B1B"/>
              </a:solidFill>
            </a:endParaRPr>
          </a:p>
        </p:txBody>
      </p:sp>
      <p:sp>
        <p:nvSpPr>
          <p:cNvPr id="7" name="Text Placeholder 3">
            <a:extLst>
              <a:ext uri="{FF2B5EF4-FFF2-40B4-BE49-F238E27FC236}">
                <a16:creationId xmlns:a16="http://schemas.microsoft.com/office/drawing/2014/main" id="{53A940E0-4E7D-ACE8-A1A6-CDF454731E2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70AF1D9A-9F04-9385-1071-019D2E54173A}"/>
              </a:ext>
            </a:extLst>
          </p:cNvPr>
          <p:cNvSpPr txBox="1"/>
          <p:nvPr/>
        </p:nvSpPr>
        <p:spPr>
          <a:xfrm>
            <a:off x="6542161" y="1746871"/>
            <a:ext cx="5649386" cy="4832092"/>
          </a:xfrm>
          <a:prstGeom prst="rect">
            <a:avLst/>
          </a:prstGeom>
          <a:noFill/>
        </p:spPr>
        <p:txBody>
          <a:bodyPr wrap="square">
            <a:spAutoFit/>
          </a:bodyPr>
          <a:lstStyle/>
          <a:p>
            <a:pPr>
              <a:buNone/>
            </a:pPr>
            <a:r>
              <a:rPr lang="sv" sz="2200" b="1" dirty="0">
                <a:solidFill>
                  <a:srgbClr val="94C7B0"/>
                </a:solidFill>
              </a:rPr>
              <a:t>Kryddblandningar, torra blandningar, teer</a:t>
            </a:r>
          </a:p>
          <a:p>
            <a:pPr marL="342900" indent="-342900">
              <a:buFont typeface="Arial" panose="020B0604020202020204" pitchFamily="34" charset="0"/>
              <a:buChar char="•"/>
            </a:pPr>
            <a:r>
              <a:rPr lang="sv" sz="2200" dirty="0"/>
              <a:t>Återförslutningsbara kraftpapperspåsar med fönster</a:t>
            </a:r>
          </a:p>
          <a:p>
            <a:pPr marL="342900" indent="-342900">
              <a:buFont typeface="Arial" panose="020B0604020202020204" pitchFamily="34" charset="0"/>
              <a:buChar char="•"/>
            </a:pPr>
            <a:r>
              <a:rPr lang="sv" sz="2200" dirty="0"/>
              <a:t>Zip-lock foliepåsar</a:t>
            </a:r>
          </a:p>
          <a:p>
            <a:pPr marL="342900" indent="-342900">
              <a:buFont typeface="Arial" panose="020B0604020202020204" pitchFamily="34" charset="0"/>
              <a:buChar char="•"/>
            </a:pPr>
            <a:r>
              <a:rPr lang="sv" sz="2200" dirty="0"/>
              <a:t>Små glas- eller PET-burkar med skruvlock</a:t>
            </a:r>
          </a:p>
          <a:p>
            <a:pPr marL="342900" indent="-342900">
              <a:buFont typeface="Arial" panose="020B0604020202020204" pitchFamily="34" charset="0"/>
              <a:buChar char="•"/>
            </a:pPr>
            <a:r>
              <a:rPr lang="sv" sz="2200" dirty="0"/>
              <a:t>Etikettområdet ska vara plant och synligt</a:t>
            </a:r>
          </a:p>
          <a:p>
            <a:pPr marL="342900" indent="-342900">
              <a:buFont typeface="Arial" panose="020B0604020202020204" pitchFamily="34" charset="0"/>
              <a:buChar char="•"/>
            </a:pPr>
            <a:endParaRPr lang="en-IE" sz="2200" dirty="0"/>
          </a:p>
          <a:p>
            <a:endParaRPr lang="en-IE" sz="2200" dirty="0"/>
          </a:p>
          <a:p>
            <a:pPr>
              <a:buNone/>
            </a:pPr>
            <a:r>
              <a:rPr lang="sv" sz="2200" b="1" dirty="0">
                <a:solidFill>
                  <a:srgbClr val="94C7B0"/>
                </a:solidFill>
              </a:rPr>
              <a:t>Sylt, chutney, såser</a:t>
            </a:r>
          </a:p>
          <a:p>
            <a:pPr marL="342900" indent="-342900">
              <a:buFont typeface="Arial" panose="020B0604020202020204" pitchFamily="34" charset="0"/>
              <a:buChar char="•"/>
            </a:pPr>
            <a:r>
              <a:rPr lang="sv" sz="2200" dirty="0"/>
              <a:t>Glasburkar med lufttäta lock</a:t>
            </a:r>
          </a:p>
          <a:p>
            <a:pPr marL="342900" indent="-342900">
              <a:buFont typeface="Arial" panose="020B0604020202020204" pitchFamily="34" charset="0"/>
              <a:buChar char="•"/>
            </a:pPr>
            <a:r>
              <a:rPr lang="sv" sz="2200" dirty="0"/>
              <a:t>Värmeförseglade lock för säkerhet på hyllan</a:t>
            </a:r>
          </a:p>
          <a:p>
            <a:pPr marL="342900" indent="-342900">
              <a:buFont typeface="Arial" panose="020B0604020202020204" pitchFamily="34" charset="0"/>
              <a:buChar char="•"/>
            </a:pPr>
            <a:r>
              <a:rPr lang="sv" sz="2200" dirty="0"/>
              <a:t>Säkerhetsetiketter/manipulationssäkra förseglingar</a:t>
            </a:r>
          </a:p>
          <a:p>
            <a:endParaRPr lang="en-IE" sz="2200" dirty="0"/>
          </a:p>
          <a:p>
            <a:endParaRPr lang="en-IE" sz="2200" dirty="0"/>
          </a:p>
        </p:txBody>
      </p:sp>
      <p:sp>
        <p:nvSpPr>
          <p:cNvPr id="3" name="TextBox 2">
            <a:extLst>
              <a:ext uri="{FF2B5EF4-FFF2-40B4-BE49-F238E27FC236}">
                <a16:creationId xmlns:a16="http://schemas.microsoft.com/office/drawing/2014/main" id="{20C53858-C4C9-7B91-43BB-3713B15D6976}"/>
              </a:ext>
            </a:extLst>
          </p:cNvPr>
          <p:cNvSpPr txBox="1"/>
          <p:nvPr/>
        </p:nvSpPr>
        <p:spPr>
          <a:xfrm>
            <a:off x="584678" y="1748909"/>
            <a:ext cx="6096000" cy="5109091"/>
          </a:xfrm>
          <a:prstGeom prst="rect">
            <a:avLst/>
          </a:prstGeom>
          <a:noFill/>
        </p:spPr>
        <p:txBody>
          <a:bodyPr wrap="square">
            <a:spAutoFit/>
          </a:bodyPr>
          <a:lstStyle/>
          <a:p>
            <a:pPr>
              <a:buNone/>
            </a:pPr>
            <a:r>
              <a:rPr lang="sv" sz="2200" b="1" dirty="0">
                <a:solidFill>
                  <a:srgbClr val="94C7B0"/>
                </a:solidFill>
              </a:rPr>
              <a:t>Varm/Färdiglagad mat (Catering/Hemkörning)</a:t>
            </a:r>
          </a:p>
          <a:p>
            <a:pPr marL="342900" indent="-342900">
              <a:buFont typeface="Arial" panose="020B0604020202020204" pitchFamily="34" charset="0"/>
              <a:buChar char="•"/>
            </a:pPr>
            <a:r>
              <a:rPr lang="sv" sz="2200" dirty="0"/>
              <a:t>Miljövänliga avhämtningsbehållare (kartong, komposterbar plast)</a:t>
            </a:r>
          </a:p>
          <a:p>
            <a:pPr marL="342900" indent="-342900">
              <a:buFont typeface="Arial" panose="020B0604020202020204" pitchFamily="34" charset="0"/>
              <a:buChar char="•"/>
            </a:pPr>
            <a:r>
              <a:rPr lang="sv" sz="2200" dirty="0"/>
              <a:t>Termopåsar eller foliefoder för värmehållning</a:t>
            </a:r>
          </a:p>
          <a:p>
            <a:pPr marL="342900" indent="-342900">
              <a:buFont typeface="Arial" panose="020B0604020202020204" pitchFamily="34" charset="0"/>
              <a:buChar char="•"/>
            </a:pPr>
            <a:r>
              <a:rPr lang="sv" sz="2200" dirty="0"/>
              <a:t>Säkerhetsförseglade klistermärken för kundens förtroende</a:t>
            </a:r>
          </a:p>
          <a:p>
            <a:pPr marL="342900" indent="-342900">
              <a:buFont typeface="Arial" panose="020B0604020202020204" pitchFamily="34" charset="0"/>
              <a:buChar char="•"/>
            </a:pPr>
            <a:r>
              <a:rPr lang="sv" sz="2200" dirty="0"/>
              <a:t>Separata fack för såser, bröd, ris etc.</a:t>
            </a:r>
          </a:p>
          <a:p>
            <a:pPr>
              <a:buFont typeface="Arial" panose="020B0604020202020204" pitchFamily="34" charset="0"/>
              <a:buChar char="•"/>
            </a:pPr>
            <a:endParaRPr lang="en-IE" sz="2200" dirty="0"/>
          </a:p>
          <a:p>
            <a:pPr>
              <a:buNone/>
            </a:pPr>
            <a:r>
              <a:rPr lang="sv" sz="2200" b="1" dirty="0">
                <a:solidFill>
                  <a:srgbClr val="94C7B0"/>
                </a:solidFill>
              </a:rPr>
              <a:t>Bakverk</a:t>
            </a:r>
          </a:p>
          <a:p>
            <a:pPr marL="342900" indent="-342900">
              <a:buFont typeface="Arial" panose="020B0604020202020204" pitchFamily="34" charset="0"/>
              <a:buChar char="•"/>
            </a:pPr>
            <a:r>
              <a:rPr lang="sv" sz="2200" dirty="0"/>
              <a:t>Kartonger med insatser (för bakverk/kakor)</a:t>
            </a:r>
          </a:p>
          <a:p>
            <a:pPr marL="342900" indent="-342900">
              <a:buFont typeface="Arial" panose="020B0604020202020204" pitchFamily="34" charset="0"/>
              <a:buChar char="•"/>
            </a:pPr>
            <a:r>
              <a:rPr lang="sv" sz="2200" dirty="0"/>
              <a:t>Komposterbara påsar eller genomskinliga biologiskt nedbrytbara omslag</a:t>
            </a:r>
          </a:p>
          <a:p>
            <a:pPr marL="342900" indent="-342900">
              <a:buFont typeface="Arial" panose="020B0604020202020204" pitchFamily="34" charset="0"/>
              <a:buChar char="•"/>
            </a:pPr>
            <a:r>
              <a:rPr lang="sv" sz="2200" dirty="0"/>
              <a:t>Bakplåtspapper inuti för att förhindra oljefläckar</a:t>
            </a:r>
          </a:p>
          <a:p>
            <a:pPr marL="342900" indent="-342900">
              <a:buFont typeface="Arial" panose="020B0604020202020204" pitchFamily="34" charset="0"/>
              <a:buChar char="•"/>
            </a:pPr>
            <a:r>
              <a:rPr lang="sv" sz="2200" dirty="0"/>
              <a:t>Stark bas för stapling eller uppvisning</a:t>
            </a:r>
          </a:p>
          <a:p>
            <a:pPr>
              <a:buNone/>
            </a:pPr>
            <a:endParaRPr lang="en-IE" sz="1800" dirty="0"/>
          </a:p>
        </p:txBody>
      </p:sp>
    </p:spTree>
    <p:extLst>
      <p:ext uri="{BB962C8B-B14F-4D97-AF65-F5344CB8AC3E}">
        <p14:creationId xmlns:p14="http://schemas.microsoft.com/office/powerpoint/2010/main" val="131125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36E2-236B-685F-CC3F-AD00DB7645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8352C9-11FB-E8ED-6522-4AA4FD4F1135}"/>
              </a:ext>
            </a:extLst>
          </p:cNvPr>
          <p:cNvSpPr>
            <a:spLocks noGrp="1"/>
          </p:cNvSpPr>
          <p:nvPr>
            <p:ph type="body" sz="quarter" idx="27"/>
          </p:nvPr>
        </p:nvSpPr>
        <p:spPr>
          <a:xfrm>
            <a:off x="321108" y="459054"/>
            <a:ext cx="10741335" cy="1126708"/>
          </a:xfrm>
        </p:spPr>
        <p:txBody>
          <a:bodyPr/>
          <a:lstStyle/>
          <a:p>
            <a:r>
              <a:rPr lang="sv" dirty="0"/>
              <a:t>3. </a:t>
            </a:r>
            <a:r>
              <a:rPr lang="sv" sz="3200" b="1" dirty="0"/>
              <a:t>Var du kan få tag på ingredienser och förnödenheter</a:t>
            </a:r>
          </a:p>
          <a:p>
            <a:r>
              <a:rPr lang="sv" sz="2400" dirty="0">
                <a:solidFill>
                  <a:srgbClr val="382B1B"/>
                </a:solidFill>
              </a:rPr>
              <a:t>Lokala, hållbara eller kulturella inköp</a:t>
            </a:r>
          </a:p>
          <a:p>
            <a:endParaRPr lang="en-GB" sz="1600" dirty="0"/>
          </a:p>
        </p:txBody>
      </p:sp>
      <p:sp>
        <p:nvSpPr>
          <p:cNvPr id="7" name="Text Placeholder 3">
            <a:extLst>
              <a:ext uri="{FF2B5EF4-FFF2-40B4-BE49-F238E27FC236}">
                <a16:creationId xmlns:a16="http://schemas.microsoft.com/office/drawing/2014/main" id="{72FA1D18-367F-B6A0-EE75-6F741E41F7FC}"/>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02D89F87-1407-0B44-C8F0-DECAEFA4277C}"/>
              </a:ext>
            </a:extLst>
          </p:cNvPr>
          <p:cNvSpPr txBox="1"/>
          <p:nvPr/>
        </p:nvSpPr>
        <p:spPr>
          <a:xfrm>
            <a:off x="412379" y="1914613"/>
            <a:ext cx="7340122" cy="5109091"/>
          </a:xfrm>
          <a:prstGeom prst="rect">
            <a:avLst/>
          </a:prstGeom>
          <a:noFill/>
        </p:spPr>
        <p:txBody>
          <a:bodyPr wrap="square">
            <a:spAutoFit/>
          </a:bodyPr>
          <a:lstStyle/>
          <a:p>
            <a:r>
              <a:rPr lang="sv" sz="2200" dirty="0"/>
              <a:t>Vad du lagar mat formas av vad du har tillgång till och hur du väljer att hämta det. Oavsett om du lagar mat från ditt hemland eller skapar en blandning av lokala och traditionella ingredienser, är hur och var du handlar en del av ditt företags historia.</a:t>
            </a:r>
          </a:p>
          <a:p>
            <a:endParaRPr lang="en-GB" sz="2200" dirty="0"/>
          </a:p>
          <a:p>
            <a:r>
              <a:rPr lang="sv" sz="2200" b="1" dirty="0">
                <a:solidFill>
                  <a:srgbClr val="94C7B0"/>
                </a:solidFill>
              </a:rPr>
              <a:t>Viktiga mål vid sourcing:</a:t>
            </a:r>
          </a:p>
          <a:p>
            <a:pPr marL="342900" indent="-342900">
              <a:buFont typeface="Arial" panose="020B0604020202020204" pitchFamily="34" charset="0"/>
              <a:buChar char="•"/>
            </a:pPr>
            <a:r>
              <a:rPr lang="sv" sz="2200" dirty="0"/>
              <a:t>Pålitlig kvalitet - Färsk, säker och konsekvent</a:t>
            </a:r>
          </a:p>
          <a:p>
            <a:pPr marL="342900" indent="-342900">
              <a:buFont typeface="Arial" panose="020B0604020202020204" pitchFamily="34" charset="0"/>
              <a:buChar char="•"/>
            </a:pPr>
            <a:r>
              <a:rPr lang="sv" sz="2200" dirty="0"/>
              <a:t>Rättvis prissättning – Prisvärd nu och skalbar i takt med att du växer</a:t>
            </a:r>
          </a:p>
          <a:p>
            <a:pPr marL="342900" indent="-342900">
              <a:buFont typeface="Arial" panose="020B0604020202020204" pitchFamily="34" charset="0"/>
              <a:buChar char="•"/>
            </a:pPr>
            <a:r>
              <a:rPr lang="sv" sz="2200" dirty="0"/>
              <a:t>Äkthet och pålitliga leverantörer – Trogna dina kulturella rötter eller valda kök</a:t>
            </a:r>
          </a:p>
          <a:p>
            <a:pPr marL="342900" indent="-342900">
              <a:buFont typeface="Arial" panose="020B0604020202020204" pitchFamily="34" charset="0"/>
              <a:buChar char="•"/>
            </a:pPr>
            <a:r>
              <a:rPr lang="sv" sz="2200" dirty="0"/>
              <a:t>Hållbarhet — Om möjligt, minska avfall och stödja lokala ekosystem</a:t>
            </a:r>
            <a:endParaRPr lang="en-IE" sz="2200" dirty="0"/>
          </a:p>
          <a:p>
            <a:pPr>
              <a:buFont typeface="Arial" panose="020B0604020202020204" pitchFamily="34" charset="0"/>
              <a:buChar char="•"/>
            </a:pPr>
            <a:endParaRPr lang="en-IE" sz="2200" dirty="0"/>
          </a:p>
          <a:p>
            <a:pPr>
              <a:buNone/>
            </a:pPr>
            <a:endParaRPr lang="en-IE" sz="1800" dirty="0"/>
          </a:p>
        </p:txBody>
      </p:sp>
      <p:pic>
        <p:nvPicPr>
          <p:cNvPr id="13" name="Picture 12" descr="Ingredients on baskets">
            <a:extLst>
              <a:ext uri="{FF2B5EF4-FFF2-40B4-BE49-F238E27FC236}">
                <a16:creationId xmlns:a16="http://schemas.microsoft.com/office/drawing/2014/main" id="{0717755D-CC2C-ED7A-8014-543389B26C4D}"/>
              </a:ext>
            </a:extLst>
          </p:cNvPr>
          <p:cNvPicPr>
            <a:picLocks noChangeAspect="1"/>
          </p:cNvPicPr>
          <p:nvPr/>
        </p:nvPicPr>
        <p:blipFill>
          <a:blip r:embed="rId2"/>
          <a:stretch>
            <a:fillRect/>
          </a:stretch>
        </p:blipFill>
        <p:spPr>
          <a:xfrm>
            <a:off x="7924800" y="2784762"/>
            <a:ext cx="3934832" cy="2452255"/>
          </a:xfrm>
          <a:prstGeom prst="rect">
            <a:avLst/>
          </a:prstGeom>
        </p:spPr>
      </p:pic>
    </p:spTree>
    <p:extLst>
      <p:ext uri="{BB962C8B-B14F-4D97-AF65-F5344CB8AC3E}">
        <p14:creationId xmlns:p14="http://schemas.microsoft.com/office/powerpoint/2010/main" val="425937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C8EE-1626-3CF0-A2A0-D2257B51A7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BEACEEF-9B39-0418-3CAC-D7EF464FDBFB}"/>
              </a:ext>
            </a:extLst>
          </p:cNvPr>
          <p:cNvSpPr>
            <a:spLocks noGrp="1"/>
          </p:cNvSpPr>
          <p:nvPr>
            <p:ph type="body" sz="quarter" idx="27"/>
          </p:nvPr>
        </p:nvSpPr>
        <p:spPr>
          <a:xfrm>
            <a:off x="321108" y="459054"/>
            <a:ext cx="10741335" cy="1126708"/>
          </a:xfrm>
        </p:spPr>
        <p:txBody>
          <a:bodyPr/>
          <a:lstStyle/>
          <a:p>
            <a:r>
              <a:rPr lang="sv" dirty="0"/>
              <a:t>3. </a:t>
            </a:r>
            <a:r>
              <a:rPr lang="sv" sz="3200" b="1" dirty="0"/>
              <a:t>Var du kan få tag på ingredienser och förnödenheter</a:t>
            </a:r>
          </a:p>
          <a:p>
            <a:pPr>
              <a:buNone/>
            </a:pPr>
            <a:r>
              <a:rPr lang="sv" sz="2400" b="1" dirty="0">
                <a:solidFill>
                  <a:srgbClr val="382B1B"/>
                </a:solidFill>
              </a:rPr>
              <a:t>Typer av leverantörer du kan överväga</a:t>
            </a:r>
          </a:p>
          <a:p>
            <a:endParaRPr lang="en-GB" sz="1600" dirty="0"/>
          </a:p>
        </p:txBody>
      </p:sp>
      <p:sp>
        <p:nvSpPr>
          <p:cNvPr id="7" name="Text Placeholder 3">
            <a:extLst>
              <a:ext uri="{FF2B5EF4-FFF2-40B4-BE49-F238E27FC236}">
                <a16:creationId xmlns:a16="http://schemas.microsoft.com/office/drawing/2014/main" id="{3F3F8DFB-0749-5186-CD39-CB13EF105235}"/>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FA2D8D56-4A16-1BC8-1DDD-6542D52CF43D}"/>
              </a:ext>
            </a:extLst>
          </p:cNvPr>
          <p:cNvSpPr txBox="1"/>
          <p:nvPr/>
        </p:nvSpPr>
        <p:spPr>
          <a:xfrm>
            <a:off x="412378" y="1744283"/>
            <a:ext cx="11710434" cy="9848850"/>
          </a:xfrm>
          <a:prstGeom prst="rect">
            <a:avLst/>
          </a:prstGeom>
          <a:noFill/>
        </p:spPr>
        <p:txBody>
          <a:bodyPr wrap="square" lIns="91440" tIns="45720" rIns="91440" bIns="45720" numCol="2" anchor="t">
            <a:spAutoFit/>
          </a:bodyPr>
          <a:lstStyle/>
          <a:p>
            <a:pPr>
              <a:buNone/>
            </a:pPr>
            <a:r>
              <a:rPr lang="sv" sz="2200" b="1" dirty="0">
                <a:solidFill>
                  <a:srgbClr val="94C7B0"/>
                </a:solidFill>
              </a:rPr>
              <a:t>1. Lokala marknader och bönder</a:t>
            </a:r>
          </a:p>
          <a:p>
            <a:pPr marL="342900" indent="-342900">
              <a:buFont typeface="Arial" panose="020B0604020202020204" pitchFamily="34" charset="0"/>
              <a:buChar char="•"/>
            </a:pPr>
            <a:r>
              <a:rPr lang="sv" sz="2200" dirty="0"/>
              <a:t>Perfekt för färska råvaror, örter, ägg och till och med honung eller spannmål</a:t>
            </a:r>
          </a:p>
          <a:p>
            <a:pPr marL="342900" indent="-342900">
              <a:buFont typeface="Arial" panose="020B0604020202020204" pitchFamily="34" charset="0"/>
              <a:buChar char="•"/>
            </a:pPr>
            <a:r>
              <a:rPr lang="sv" sz="2200" dirty="0"/>
              <a:t>Ofta mer flexibel för små beställningar</a:t>
            </a:r>
          </a:p>
          <a:p>
            <a:pPr marL="342900" indent="-342900">
              <a:buFont typeface="Arial" panose="020B0604020202020204" pitchFamily="34" charset="0"/>
              <a:buChar char="•"/>
            </a:pPr>
            <a:r>
              <a:rPr lang="sv" sz="2200" dirty="0"/>
              <a:t>Bygger kontakter i ditt närområde</a:t>
            </a:r>
          </a:p>
          <a:p>
            <a:pPr marL="342900" indent="-342900">
              <a:buFont typeface="Arial" panose="020B0604020202020204" pitchFamily="34" charset="0"/>
              <a:buChar char="•"/>
            </a:pPr>
            <a:r>
              <a:rPr lang="sv" sz="2200" dirty="0"/>
              <a:t>Fråga om bulkrabatter eller "ofullkomliga" varor till ett lägre pris</a:t>
            </a:r>
          </a:p>
          <a:p>
            <a:endParaRPr lang="en-GB" sz="2200" dirty="0"/>
          </a:p>
          <a:p>
            <a:pPr>
              <a:buNone/>
            </a:pPr>
            <a:r>
              <a:rPr lang="sv" sz="2200" b="1" dirty="0">
                <a:solidFill>
                  <a:srgbClr val="94C7B0"/>
                </a:solidFill>
              </a:rPr>
              <a:t>2. Etniska livsmedelsbutiker</a:t>
            </a:r>
          </a:p>
          <a:p>
            <a:pPr marL="342900" indent="-342900">
              <a:buFont typeface="Arial" panose="020B0604020202020204" pitchFamily="34" charset="0"/>
              <a:buChar char="•"/>
            </a:pPr>
            <a:r>
              <a:rPr lang="sv" sz="2200" dirty="0"/>
              <a:t>Viktigt för kulturella ingredienser (t.ex. injeramjöl, tamarindpasta, kokbananer)</a:t>
            </a:r>
          </a:p>
          <a:p>
            <a:pPr marL="342900" indent="-342900">
              <a:buFont typeface="Arial" panose="020B0604020202020204" pitchFamily="34" charset="0"/>
              <a:buChar char="•"/>
            </a:pPr>
            <a:r>
              <a:rPr lang="sv" sz="2200" dirty="0"/>
              <a:t>Hjälp till att hålla dina recept autentiska</a:t>
            </a:r>
          </a:p>
          <a:p>
            <a:pPr marL="342900" indent="-342900">
              <a:buFont typeface="Arial" panose="020B0604020202020204" pitchFamily="34" charset="0"/>
              <a:buChar char="•"/>
            </a:pPr>
            <a:r>
              <a:rPr lang="sv" sz="2200" dirty="0"/>
              <a:t>Många levererar även förpackningar eller kryddor i bulk</a:t>
            </a:r>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pPr>
              <a:buNone/>
            </a:pPr>
            <a:r>
              <a:rPr lang="en-GB" sz="2200" b="1" dirty="0">
                <a:solidFill>
                  <a:srgbClr val="94C7B0"/>
                </a:solidFill>
              </a:rPr>
              <a:t>3</a:t>
            </a:r>
            <a:r>
              <a:rPr lang="sv" sz="2200" b="1" dirty="0">
                <a:solidFill>
                  <a:srgbClr val="94C7B0"/>
                </a:solidFill>
              </a:rPr>
              <a:t>. Grossistbutiker för kontanter</a:t>
            </a:r>
          </a:p>
          <a:p>
            <a:pPr marL="342900" indent="-342900">
              <a:buFont typeface="Arial" panose="020B0604020202020204" pitchFamily="34" charset="0"/>
              <a:buChar char="•"/>
            </a:pPr>
            <a:r>
              <a:rPr lang="sv" sz="2200" dirty="0"/>
              <a:t>Större kvantiteter till lägre priser (som Metro, Makro, Suma, etc.)</a:t>
            </a:r>
          </a:p>
          <a:p>
            <a:pPr marL="342900" indent="-342900">
              <a:buFont typeface="Arial" panose="020B0604020202020204" pitchFamily="34" charset="0"/>
              <a:buChar char="•"/>
            </a:pPr>
            <a:r>
              <a:rPr lang="sv" sz="2200" dirty="0"/>
              <a:t>Behöver en företagsregistrering för att få tillgång till vissa</a:t>
            </a:r>
          </a:p>
          <a:p>
            <a:pPr marL="342900" indent="-342900">
              <a:buFont typeface="Arial" panose="020B0604020202020204" pitchFamily="34" charset="0"/>
              <a:buChar char="•"/>
            </a:pPr>
            <a:r>
              <a:rPr lang="sv" sz="2200" dirty="0"/>
              <a:t>Bra för torrvaror, oljor, bakingredienser, förpackningar</a:t>
            </a:r>
          </a:p>
          <a:p>
            <a:pPr>
              <a:buFont typeface="Arial" panose="020B0604020202020204" pitchFamily="34" charset="0"/>
              <a:buChar char="•"/>
            </a:pPr>
            <a:endParaRPr lang="en-GB" sz="2200" dirty="0"/>
          </a:p>
          <a:p>
            <a:pPr>
              <a:buNone/>
            </a:pPr>
            <a:r>
              <a:rPr lang="sv" sz="2200" b="1" dirty="0">
                <a:solidFill>
                  <a:srgbClr val="94C7B0"/>
                </a:solidFill>
              </a:rPr>
              <a:t>4. Leverantörer av mat online</a:t>
            </a:r>
          </a:p>
          <a:p>
            <a:pPr marL="342900" indent="-342900">
              <a:buFont typeface="Arial" panose="020B0604020202020204" pitchFamily="34" charset="0"/>
              <a:buChar char="•"/>
            </a:pPr>
            <a:r>
              <a:rPr lang="sv" sz="2000" dirty="0"/>
              <a:t>Användbart om lokal tillgång är begränsad (särskilt för sällsynta ingredienser)</a:t>
            </a:r>
          </a:p>
          <a:p>
            <a:pPr marL="342900" indent="-342900">
              <a:buFont typeface="Arial" panose="020B0604020202020204" pitchFamily="34" charset="0"/>
              <a:buChar char="•"/>
            </a:pPr>
            <a:r>
              <a:rPr lang="sv" sz="2000" dirty="0"/>
              <a:t>Håll koll på fraktkostnaderna – stora mängder kan spara pengar</a:t>
            </a:r>
          </a:p>
          <a:p>
            <a:pPr marL="342900" indent="-342900">
              <a:buFont typeface="Arial" panose="020B0604020202020204" pitchFamily="34" charset="0"/>
              <a:buChar char="•"/>
            </a:pPr>
            <a:r>
              <a:rPr lang="sv" sz="2000" dirty="0"/>
              <a:t>Kontrollera alltid EU-godkända livsmedelssäkerhetspraxis</a:t>
            </a:r>
          </a:p>
          <a:p>
            <a:endParaRPr lang="en-IE" sz="2000" dirty="0"/>
          </a:p>
          <a:p>
            <a:pPr>
              <a:buNone/>
            </a:pPr>
            <a:endParaRPr lang="en-IE" sz="1800" dirty="0"/>
          </a:p>
        </p:txBody>
      </p:sp>
    </p:spTree>
    <p:extLst>
      <p:ext uri="{BB962C8B-B14F-4D97-AF65-F5344CB8AC3E}">
        <p14:creationId xmlns:p14="http://schemas.microsoft.com/office/powerpoint/2010/main" val="206296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5A3D-ACF6-7A81-160A-CB45724C11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59315E-4A35-05AC-3364-81CDBACF3AAA}"/>
              </a:ext>
            </a:extLst>
          </p:cNvPr>
          <p:cNvSpPr>
            <a:spLocks noGrp="1"/>
          </p:cNvSpPr>
          <p:nvPr>
            <p:ph type="body" sz="quarter" idx="27"/>
          </p:nvPr>
        </p:nvSpPr>
        <p:spPr>
          <a:xfrm>
            <a:off x="321108" y="548701"/>
            <a:ext cx="10741335" cy="1126708"/>
          </a:xfrm>
        </p:spPr>
        <p:txBody>
          <a:bodyPr/>
          <a:lstStyle/>
          <a:p>
            <a:r>
              <a:rPr lang="sv" dirty="0"/>
              <a:t>3. </a:t>
            </a:r>
            <a:r>
              <a:rPr lang="sv" sz="3200" b="1" dirty="0"/>
              <a:t>Var du kan få tag på ingredienser och förnödenheter</a:t>
            </a:r>
          </a:p>
          <a:p>
            <a:pPr>
              <a:buNone/>
            </a:pPr>
            <a:r>
              <a:rPr lang="sv" sz="2000" b="1" dirty="0">
                <a:solidFill>
                  <a:srgbClr val="382B1B"/>
                </a:solidFill>
              </a:rPr>
              <a:t>Frågor att ställa när du väljer leverantörer</a:t>
            </a:r>
          </a:p>
          <a:p>
            <a:endParaRPr lang="en-GB" sz="1600" dirty="0"/>
          </a:p>
        </p:txBody>
      </p:sp>
      <p:sp>
        <p:nvSpPr>
          <p:cNvPr id="7" name="Text Placeholder 3">
            <a:extLst>
              <a:ext uri="{FF2B5EF4-FFF2-40B4-BE49-F238E27FC236}">
                <a16:creationId xmlns:a16="http://schemas.microsoft.com/office/drawing/2014/main" id="{D54BE8DA-B14E-DE45-6049-1C7CF5355BC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3D7B85DC-150E-ABB1-0FF8-AA1E0D83CA42}"/>
              </a:ext>
            </a:extLst>
          </p:cNvPr>
          <p:cNvSpPr txBox="1"/>
          <p:nvPr/>
        </p:nvSpPr>
        <p:spPr>
          <a:xfrm>
            <a:off x="412378" y="1914613"/>
            <a:ext cx="10336303" cy="4678204"/>
          </a:xfrm>
          <a:prstGeom prst="rect">
            <a:avLst/>
          </a:prstGeom>
          <a:noFill/>
        </p:spPr>
        <p:txBody>
          <a:bodyPr wrap="square">
            <a:spAutoFit/>
          </a:bodyPr>
          <a:lstStyle/>
          <a:p>
            <a:pPr marL="285750" indent="-285750">
              <a:buFont typeface="Arial" panose="020B0604020202020204" pitchFamily="34" charset="0"/>
              <a:buChar char="•"/>
            </a:pPr>
            <a:r>
              <a:rPr lang="sv" sz="2000" dirty="0"/>
              <a:t>Är den här produkten säker och tillåten att användas för återförsäljning i mitt land?</a:t>
            </a:r>
          </a:p>
          <a:p>
            <a:pPr marL="285750" indent="-285750">
              <a:buFont typeface="Arial" panose="020B0604020202020204" pitchFamily="34" charset="0"/>
              <a:buChar char="•"/>
            </a:pPr>
            <a:r>
              <a:rPr lang="sv" sz="2000" dirty="0"/>
              <a:t>Kommer kvaliteten att vara jämn (smak, konsistens, färskhet)?</a:t>
            </a:r>
          </a:p>
          <a:p>
            <a:pPr marL="285750" indent="-285750">
              <a:buFont typeface="Arial" panose="020B0604020202020204" pitchFamily="34" charset="0"/>
              <a:buChar char="•"/>
            </a:pPr>
            <a:r>
              <a:rPr lang="sv" sz="2000" dirty="0"/>
              <a:t>Vilka är minsta beställningsbelopp? Finns det i små mängder, eller måste jag köpa stora kvantiteter?</a:t>
            </a:r>
          </a:p>
          <a:p>
            <a:pPr marL="285750" indent="-285750">
              <a:buFont typeface="Arial" panose="020B0604020202020204" pitchFamily="34" charset="0"/>
              <a:buChar char="•"/>
            </a:pPr>
            <a:r>
              <a:rPr lang="sv" sz="2000" dirty="0"/>
              <a:t>Kan de beställa specifika produkter åt dig på begäran?</a:t>
            </a:r>
          </a:p>
          <a:p>
            <a:pPr marL="285750" indent="-285750">
              <a:buFont typeface="Arial" panose="020B0604020202020204" pitchFamily="34" charset="0"/>
              <a:buChar char="•"/>
            </a:pPr>
            <a:r>
              <a:rPr lang="sv" sz="2000" dirty="0"/>
              <a:t>Matchar den här ingrediensen den berättelse jag vill berätta med min mat?</a:t>
            </a:r>
          </a:p>
          <a:p>
            <a:pPr marL="285750" indent="-285750">
              <a:buFont typeface="Arial" panose="020B0604020202020204" pitchFamily="34" charset="0"/>
              <a:buChar char="•"/>
            </a:pPr>
            <a:r>
              <a:rPr lang="sv" sz="2000" dirty="0"/>
              <a:t>Kan jag lita på den här leverantören vad gäller leverans och pålitlighet?</a:t>
            </a:r>
          </a:p>
          <a:p>
            <a:pPr marL="285750" indent="-285750">
              <a:buFont typeface="Arial" panose="020B0604020202020204" pitchFamily="34" charset="0"/>
              <a:buChar char="•"/>
            </a:pPr>
            <a:r>
              <a:rPr lang="sv" sz="2000" dirty="0"/>
              <a:t>Är priserna rimliga – och stabila över tid?</a:t>
            </a:r>
          </a:p>
          <a:p>
            <a:pPr marL="285750" indent="-285750">
              <a:buFont typeface="Arial" panose="020B0604020202020204" pitchFamily="34" charset="0"/>
              <a:buChar char="•"/>
            </a:pPr>
            <a:r>
              <a:rPr lang="sv" sz="2000" dirty="0"/>
              <a:t>Erbjuder de kreditvillkor eller betalningsflexibilitet? (Kan man betala en vecka senare om det behövs? Är de öppna för småföretagsarrangemang?)</a:t>
            </a:r>
          </a:p>
          <a:p>
            <a:pPr marL="285750" indent="-285750">
              <a:buFont typeface="Arial" panose="020B0604020202020204" pitchFamily="34" charset="0"/>
              <a:buChar char="•"/>
            </a:pPr>
            <a:r>
              <a:rPr lang="sv" sz="2000" dirty="0"/>
              <a:t>Är de vänliga och stödjande mot små, migrantledda företag? Kommer de att behandla er med respekt och vara öppna för att lära sig om era ingredienser?</a:t>
            </a:r>
          </a:p>
          <a:p>
            <a:pPr marL="285750" indent="-285750">
              <a:buFont typeface="Arial" panose="020B0604020202020204" pitchFamily="34" charset="0"/>
              <a:buChar char="•"/>
            </a:pPr>
            <a:r>
              <a:rPr lang="sv" sz="2000" dirty="0"/>
              <a:t>Kan man bygga upp en bra relation över tid?</a:t>
            </a:r>
          </a:p>
          <a:p>
            <a:pPr marL="285750" indent="-285750">
              <a:buFont typeface="Arial" panose="020B0604020202020204" pitchFamily="34" charset="0"/>
              <a:buChar char="•"/>
            </a:pPr>
            <a:endParaRPr lang="en-GB" sz="2000" dirty="0"/>
          </a:p>
          <a:p>
            <a:pPr>
              <a:buNone/>
            </a:pPr>
            <a:endParaRPr lang="en-IE" sz="1800" dirty="0"/>
          </a:p>
        </p:txBody>
      </p:sp>
    </p:spTree>
    <p:extLst>
      <p:ext uri="{BB962C8B-B14F-4D97-AF65-F5344CB8AC3E}">
        <p14:creationId xmlns:p14="http://schemas.microsoft.com/office/powerpoint/2010/main" val="39867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44EC-476B-B401-E41D-99E9F493D4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42656D4-94AF-95FE-C0E6-787826C0069E}"/>
              </a:ext>
            </a:extLst>
          </p:cNvPr>
          <p:cNvSpPr>
            <a:spLocks noGrp="1"/>
          </p:cNvSpPr>
          <p:nvPr>
            <p:ph type="body" sz="quarter" idx="27"/>
          </p:nvPr>
        </p:nvSpPr>
        <p:spPr>
          <a:xfrm>
            <a:off x="321108" y="548701"/>
            <a:ext cx="10741335" cy="1126708"/>
          </a:xfrm>
        </p:spPr>
        <p:txBody>
          <a:bodyPr/>
          <a:lstStyle/>
          <a:p>
            <a:pPr>
              <a:buNone/>
            </a:pPr>
            <a:r>
              <a:rPr lang="sv" sz="2800" b="1" dirty="0"/>
              <a:t>4. Hur kommer du att förbli laglig och säker?</a:t>
            </a:r>
          </a:p>
          <a:p>
            <a:endParaRPr lang="en-GB" sz="1600" dirty="0"/>
          </a:p>
        </p:txBody>
      </p:sp>
      <p:sp>
        <p:nvSpPr>
          <p:cNvPr id="7" name="Text Placeholder 3">
            <a:extLst>
              <a:ext uri="{FF2B5EF4-FFF2-40B4-BE49-F238E27FC236}">
                <a16:creationId xmlns:a16="http://schemas.microsoft.com/office/drawing/2014/main" id="{DD0D95EF-5D80-3882-C266-18555DFCCC2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704B2744-F727-8642-4181-DD7F2EA5E694}"/>
              </a:ext>
            </a:extLst>
          </p:cNvPr>
          <p:cNvSpPr txBox="1"/>
          <p:nvPr/>
        </p:nvSpPr>
        <p:spPr>
          <a:xfrm>
            <a:off x="321108" y="1816001"/>
            <a:ext cx="11279221" cy="5170646"/>
          </a:xfrm>
          <a:prstGeom prst="rect">
            <a:avLst/>
          </a:prstGeom>
          <a:noFill/>
        </p:spPr>
        <p:txBody>
          <a:bodyPr wrap="square">
            <a:spAutoFit/>
          </a:bodyPr>
          <a:lstStyle/>
          <a:p>
            <a:pPr>
              <a:buNone/>
            </a:pPr>
            <a:r>
              <a:rPr lang="sv" sz="2000" dirty="0"/>
              <a:t>När människor äter din mat litar de på dig med sin hälsa. Ditt jobb är att hålla maten säker, från ditt kök till deras händer. Du måste förbereda dig för</a:t>
            </a:r>
          </a:p>
          <a:p>
            <a:pPr>
              <a:buNone/>
            </a:pPr>
            <a:endParaRPr lang="en-GB" sz="2000" b="1" dirty="0"/>
          </a:p>
          <a:p>
            <a:pPr>
              <a:buNone/>
            </a:pPr>
            <a:r>
              <a:rPr lang="sv" b="1" dirty="0">
                <a:solidFill>
                  <a:srgbClr val="94C7B0"/>
                </a:solidFill>
              </a:rPr>
              <a:t>Utbildning i livsmedelshygien och -säkerhet</a:t>
            </a:r>
          </a:p>
          <a:p>
            <a:r>
              <a:rPr lang="sv" dirty="0"/>
              <a:t>De flesta EU-länder kräver att du genomför en grundläggande kurs i livsmedelssäkerhet, ofta kallad "Food Handler's Certificate" eller "HACCP-utbildning". Dessa är vanligtvis tillgängliga online, billiga eller gratis, och på flera språk. Vissa kommuner eller migrantcenter erbjuder dem till och med gratis till småföretagare.</a:t>
            </a:r>
          </a:p>
          <a:p>
            <a:r>
              <a:rPr lang="sv" i="1" dirty="0"/>
              <a:t>Sök efter "livsmedelssäkerhetskurs + din stad/ditt land" för att hitta lokala alternativ</a:t>
            </a:r>
          </a:p>
          <a:p>
            <a:endParaRPr lang="en-GB" i="1" dirty="0">
              <a:solidFill>
                <a:srgbClr val="94C7B0"/>
              </a:solidFill>
            </a:endParaRPr>
          </a:p>
          <a:p>
            <a:pPr>
              <a:buNone/>
            </a:pPr>
            <a:r>
              <a:rPr lang="sv" b="1" dirty="0">
                <a:solidFill>
                  <a:srgbClr val="94C7B0"/>
                </a:solidFill>
              </a:rPr>
              <a:t>Registrering av ditt livsmedelsföretag</a:t>
            </a:r>
          </a:p>
          <a:p>
            <a:r>
              <a:rPr lang="sv" dirty="0"/>
              <a:t>Du måste registrera ditt livsmedelsföretag hos kommunen, även om du arbetar hemifrån eller gör det deltid. Detta är vanligtvis gratis eller billigt men måste göras innan du börjar sälja. Myndigheterna kan inspektera ditt kök, det är inte för att avslöja dig, det är för att skydda dig och vägleda dig.</a:t>
            </a:r>
          </a:p>
          <a:p>
            <a:endParaRPr lang="en-GB" dirty="0"/>
          </a:p>
          <a:p>
            <a:r>
              <a:rPr lang="sv" dirty="0"/>
              <a:t>I Sverige görs detta genom </a:t>
            </a:r>
            <a:r>
              <a:rPr lang="sv" b="1" dirty="0"/>
              <a:t>Livsmedelsverket , </a:t>
            </a:r>
            <a:r>
              <a:rPr lang="sv" dirty="0"/>
              <a:t>Frankrike genom </a:t>
            </a:r>
            <a:r>
              <a:rPr lang="sv" b="1" dirty="0"/>
              <a:t>DDPP </a:t>
            </a:r>
            <a:r>
              <a:rPr lang="sv" dirty="0"/>
              <a:t>, Irland genom </a:t>
            </a:r>
            <a:r>
              <a:rPr lang="sv" b="1" dirty="0"/>
              <a:t>HSE </a:t>
            </a:r>
            <a:r>
              <a:rPr lang="sv" dirty="0"/>
              <a:t>och Nederländerna genom </a:t>
            </a:r>
            <a:r>
              <a:rPr lang="sv" b="1" dirty="0"/>
              <a:t>Livsmedels- och konsumentproduktsäkerhetsmyndigheten (NVWA) </a:t>
            </a:r>
            <a:r>
              <a:rPr lang="sv" b="1" dirty="0" err="1"/>
              <a:t>.</a:t>
            </a:r>
          </a:p>
          <a:p>
            <a:endParaRPr lang="en-GB" dirty="0"/>
          </a:p>
          <a:p>
            <a:pPr>
              <a:buNone/>
            </a:pPr>
            <a:endParaRPr lang="en-IE" sz="1800" dirty="0"/>
          </a:p>
        </p:txBody>
      </p:sp>
    </p:spTree>
    <p:extLst>
      <p:ext uri="{BB962C8B-B14F-4D97-AF65-F5344CB8AC3E}">
        <p14:creationId xmlns:p14="http://schemas.microsoft.com/office/powerpoint/2010/main" val="322430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883261"/>
            <a:ext cx="11576536" cy="3762613"/>
          </a:xfrm>
        </p:spPr>
        <p:txBody>
          <a:bodyPr vert="horz" lIns="91440" tIns="45720" rIns="91440" bIns="45720" rtlCol="0" anchor="t">
            <a:noAutofit/>
          </a:bodyPr>
          <a:lstStyle/>
          <a:p>
            <a:r>
              <a:rPr lang="sv" sz="1800" dirty="0"/>
              <a:t>Vid slutet av detta steg kommer du att kunna:</a:t>
            </a:r>
          </a:p>
          <a:p>
            <a:pPr>
              <a:buFont typeface="+mj-lt"/>
              <a:buAutoNum type="arabicPeriod"/>
            </a:pPr>
            <a:r>
              <a:rPr lang="sv" sz="1800" b="1" dirty="0"/>
              <a:t>Förstå skillnaden </a:t>
            </a:r>
            <a:r>
              <a:rPr lang="sv" sz="1800" dirty="0"/>
              <a:t>mellan att sälja en livsmedelsprodukt och att erbjuda en livsmedelsrelaterad tjänst och välj vilken väg som passar dig bäst.</a:t>
            </a:r>
          </a:p>
          <a:p>
            <a:pPr>
              <a:buFont typeface="+mj-lt"/>
              <a:buAutoNum type="arabicPeriod"/>
            </a:pPr>
            <a:r>
              <a:rPr lang="sv" sz="1800" b="1" dirty="0"/>
              <a:t>Planera de viktigaste operativa stegen </a:t>
            </a:r>
            <a:r>
              <a:rPr lang="sv" sz="1800" dirty="0"/>
              <a:t>för att driva din livsmedelsverksamhet, inklusive köksinstallation, utrustning, inköp och förpackning.</a:t>
            </a:r>
          </a:p>
          <a:p>
            <a:pPr>
              <a:buFont typeface="+mj-lt"/>
              <a:buAutoNum type="arabicPeriod"/>
            </a:pPr>
            <a:r>
              <a:rPr lang="sv" sz="1800" b="1" dirty="0"/>
              <a:t>Förstå dina juridiska alternativ </a:t>
            </a:r>
            <a:r>
              <a:rPr lang="sv" sz="1800" dirty="0"/>
              <a:t>(enskild firma, handelsbolag eller aktiebolag) och veta hur du registrerar ditt företag.</a:t>
            </a:r>
          </a:p>
          <a:p>
            <a:pPr>
              <a:buFont typeface="+mj-lt"/>
              <a:buAutoNum type="arabicPeriod"/>
            </a:pPr>
            <a:r>
              <a:rPr lang="sv" sz="1800" b="1" dirty="0"/>
              <a:t>Utforska sätt att sälja online</a:t>
            </a:r>
            <a:r>
              <a:rPr lang="sv" sz="1800" dirty="0"/>
              <a:t>, inklusive att använda plattformar som </a:t>
            </a:r>
            <a:r>
              <a:rPr lang="sv" sz="1800" dirty="0" err="1"/>
              <a:t>Etsy</a:t>
            </a:r>
            <a:r>
              <a:rPr lang="sv" sz="1800" dirty="0"/>
              <a:t> eller Amazon, och förstå vad du behöver för att komma igång.</a:t>
            </a:r>
          </a:p>
          <a:p>
            <a:pPr>
              <a:buFont typeface="+mj-lt"/>
              <a:buAutoNum type="arabicPeriod"/>
            </a:pPr>
            <a:r>
              <a:rPr lang="sv" sz="1800" b="1" dirty="0"/>
              <a:t>Inse värdet av att ha en egen webbplats </a:t>
            </a:r>
            <a:r>
              <a:rPr lang="sv" sz="1800" dirty="0"/>
              <a:t>och känn till dina alternativ för att bygga en med en liten budget.</a:t>
            </a:r>
          </a:p>
          <a:p>
            <a:pPr>
              <a:buFont typeface="+mj-lt"/>
              <a:buAutoNum type="arabicPeriod"/>
            </a:pPr>
            <a:r>
              <a:rPr lang="sv" sz="1800" b="1" dirty="0"/>
              <a:t>Var medveten om alternativa affärsmodeller </a:t>
            </a:r>
            <a:r>
              <a:rPr lang="sv" sz="1800" dirty="0"/>
              <a:t>som sociala företag och kollektiv som är i linje med gemenskaps- och syftesdrivna mål</a:t>
            </a:r>
            <a:r>
              <a:rPr lang="sv" sz="2200" dirty="0"/>
              <a:t>.</a:t>
            </a:r>
            <a:endParaRPr lang="sv" sz="2200">
              <a:ea typeface="Calibri"/>
              <a:cs typeface="Calibri"/>
            </a:endParaRPr>
          </a:p>
          <a:p>
            <a:pPr algn="ctr" fontAlgn="base"/>
            <a:r>
              <a:rPr lang="sv" sz="22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sv" sz="3200" b="1" dirty="0"/>
              <a:t>Lärandemål – Steg 3: Komma igång med ditt företag</a:t>
            </a:r>
          </a:p>
          <a:p>
            <a:pPr>
              <a:buNone/>
            </a:pPr>
            <a:r>
              <a:rPr lang="sv" sz="3200" dirty="0"/>
              <a:t>Vid slutet av steg 3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E81B-6774-02E7-2E85-B09B8B5FF3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9CB993-B002-010C-8A82-B2646CCE29D8}"/>
              </a:ext>
            </a:extLst>
          </p:cNvPr>
          <p:cNvSpPr>
            <a:spLocks noGrp="1"/>
          </p:cNvSpPr>
          <p:nvPr>
            <p:ph type="body" sz="quarter" idx="27"/>
          </p:nvPr>
        </p:nvSpPr>
        <p:spPr>
          <a:xfrm>
            <a:off x="321108" y="548701"/>
            <a:ext cx="10741335" cy="1126708"/>
          </a:xfrm>
        </p:spPr>
        <p:txBody>
          <a:bodyPr/>
          <a:lstStyle/>
          <a:p>
            <a:pPr>
              <a:buNone/>
            </a:pPr>
            <a:r>
              <a:rPr lang="sv" sz="2800" b="1" dirty="0"/>
              <a:t>4. Hur kommer du att förbli laglig och säker?</a:t>
            </a:r>
          </a:p>
          <a:p>
            <a:endParaRPr lang="en-GB" sz="1600" dirty="0"/>
          </a:p>
        </p:txBody>
      </p:sp>
      <p:sp>
        <p:nvSpPr>
          <p:cNvPr id="7" name="Text Placeholder 3">
            <a:extLst>
              <a:ext uri="{FF2B5EF4-FFF2-40B4-BE49-F238E27FC236}">
                <a16:creationId xmlns:a16="http://schemas.microsoft.com/office/drawing/2014/main" id="{4ED3974A-76C8-BAA7-D1B0-759FC106F63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E08CE122-16A3-4160-0E70-53D63C4D31C7}"/>
              </a:ext>
            </a:extLst>
          </p:cNvPr>
          <p:cNvSpPr txBox="1"/>
          <p:nvPr/>
        </p:nvSpPr>
        <p:spPr>
          <a:xfrm>
            <a:off x="321108" y="1816001"/>
            <a:ext cx="11279221" cy="5170646"/>
          </a:xfrm>
          <a:prstGeom prst="rect">
            <a:avLst/>
          </a:prstGeom>
          <a:noFill/>
        </p:spPr>
        <p:txBody>
          <a:bodyPr wrap="square">
            <a:spAutoFit/>
          </a:bodyPr>
          <a:lstStyle/>
          <a:p>
            <a:pPr>
              <a:buNone/>
            </a:pPr>
            <a:r>
              <a:rPr lang="sv" sz="2000" dirty="0"/>
              <a:t>När människor äter din mat litar de på dig med sin hälsa. Ditt jobb är att hålla maten säker, från ditt kök till deras händer. Du måste förbereda dig för</a:t>
            </a:r>
          </a:p>
          <a:p>
            <a:pPr>
              <a:buNone/>
            </a:pPr>
            <a:endParaRPr lang="en-GB" sz="2000" b="1" dirty="0"/>
          </a:p>
          <a:p>
            <a:pPr>
              <a:buNone/>
            </a:pPr>
            <a:r>
              <a:rPr lang="sv" b="1" dirty="0">
                <a:solidFill>
                  <a:srgbClr val="94C7B0"/>
                </a:solidFill>
              </a:rPr>
              <a:t>Utbildning i livsmedelshygien och -säkerhet</a:t>
            </a:r>
          </a:p>
          <a:p>
            <a:r>
              <a:rPr lang="sv" dirty="0"/>
              <a:t>De flesta EU-länder kräver att du genomför en grundläggande kurs i livsmedelssäkerhet, ofta kallad "Food Handler's Certificate" eller "HACCP-utbildning". Dessa är vanligtvis tillgängliga online, billiga eller gratis, och på flera språk. Vissa kommuner eller migrantcenter erbjuder dem till och med gratis till småföretagare.</a:t>
            </a:r>
          </a:p>
          <a:p>
            <a:r>
              <a:rPr lang="sv" i="1" dirty="0"/>
              <a:t>Sök efter "livsmedelssäkerhetskurs + din stad/ditt land" för att hitta lokala alternativ</a:t>
            </a:r>
          </a:p>
          <a:p>
            <a:endParaRPr lang="en-GB" i="1" dirty="0">
              <a:solidFill>
                <a:srgbClr val="94C7B0"/>
              </a:solidFill>
            </a:endParaRPr>
          </a:p>
          <a:p>
            <a:pPr>
              <a:buNone/>
            </a:pPr>
            <a:r>
              <a:rPr lang="sv" b="1" dirty="0">
                <a:solidFill>
                  <a:srgbClr val="94C7B0"/>
                </a:solidFill>
              </a:rPr>
              <a:t>Registrering av ditt livsmedelsföretag</a:t>
            </a:r>
          </a:p>
          <a:p>
            <a:r>
              <a:rPr lang="sv" dirty="0"/>
              <a:t>Du måste registrera ditt livsmedelsföretag hos kommunen, även om du arbetar hemifrån eller gör det deltid. Detta är vanligtvis gratis eller billigt men måste göras innan du börjar sälja. Myndigheterna kan inspektera ditt kök, det är inte för att avslöja dig, det är för att skydda dig och vägleda dig.</a:t>
            </a:r>
          </a:p>
          <a:p>
            <a:endParaRPr lang="en-GB" dirty="0"/>
          </a:p>
          <a:p>
            <a:r>
              <a:rPr lang="sv" dirty="0"/>
              <a:t>I Sverige görs detta genom </a:t>
            </a:r>
            <a:r>
              <a:rPr lang="sv" b="1" dirty="0"/>
              <a:t>Livsmedelsverket , </a:t>
            </a:r>
            <a:r>
              <a:rPr lang="sv" dirty="0"/>
              <a:t>Frankrike genom </a:t>
            </a:r>
            <a:r>
              <a:rPr lang="sv" b="1" dirty="0"/>
              <a:t>DDPP </a:t>
            </a:r>
            <a:r>
              <a:rPr lang="sv" dirty="0"/>
              <a:t>, Irland genom </a:t>
            </a:r>
            <a:r>
              <a:rPr lang="sv" b="1" dirty="0"/>
              <a:t>HSE </a:t>
            </a:r>
            <a:r>
              <a:rPr lang="sv" dirty="0"/>
              <a:t>och Nederländerna genom </a:t>
            </a:r>
            <a:r>
              <a:rPr lang="sv" b="1" dirty="0"/>
              <a:t>Livsmedels- och konsumentproduktsäkerhetsmyndigheten (NVWA) </a:t>
            </a:r>
            <a:r>
              <a:rPr lang="sv" b="1" dirty="0" err="1"/>
              <a:t>.</a:t>
            </a:r>
          </a:p>
          <a:p>
            <a:endParaRPr lang="en-GB" dirty="0"/>
          </a:p>
          <a:p>
            <a:pPr>
              <a:buNone/>
            </a:pPr>
            <a:endParaRPr lang="en-IE" sz="1800" dirty="0"/>
          </a:p>
        </p:txBody>
      </p:sp>
    </p:spTree>
    <p:extLst>
      <p:ext uri="{BB962C8B-B14F-4D97-AF65-F5344CB8AC3E}">
        <p14:creationId xmlns:p14="http://schemas.microsoft.com/office/powerpoint/2010/main" val="361949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1ED7-176E-65AB-26F4-6646F32BDF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53877A-E4BD-1AB0-4EA0-8715A042E059}"/>
              </a:ext>
            </a:extLst>
          </p:cNvPr>
          <p:cNvSpPr>
            <a:spLocks noGrp="1"/>
          </p:cNvSpPr>
          <p:nvPr>
            <p:ph type="body" sz="quarter" idx="27"/>
          </p:nvPr>
        </p:nvSpPr>
        <p:spPr>
          <a:xfrm>
            <a:off x="321108" y="548701"/>
            <a:ext cx="10741335" cy="1126708"/>
          </a:xfrm>
        </p:spPr>
        <p:txBody>
          <a:bodyPr/>
          <a:lstStyle/>
          <a:p>
            <a:pPr>
              <a:buNone/>
            </a:pPr>
            <a:r>
              <a:rPr lang="sv" sz="2800" b="1" dirty="0"/>
              <a:t>4. Hur kommer du att förbli laglig och säker?</a:t>
            </a:r>
          </a:p>
          <a:p>
            <a:endParaRPr lang="en-GB" sz="1600" dirty="0"/>
          </a:p>
        </p:txBody>
      </p:sp>
      <p:sp>
        <p:nvSpPr>
          <p:cNvPr id="7" name="Text Placeholder 3">
            <a:extLst>
              <a:ext uri="{FF2B5EF4-FFF2-40B4-BE49-F238E27FC236}">
                <a16:creationId xmlns:a16="http://schemas.microsoft.com/office/drawing/2014/main" id="{BFDDA688-0F43-1767-B569-3041BEE711BA}"/>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664B4C3F-6D59-93A9-5AC6-CB4D37067D04}"/>
              </a:ext>
            </a:extLst>
          </p:cNvPr>
          <p:cNvSpPr txBox="1"/>
          <p:nvPr/>
        </p:nvSpPr>
        <p:spPr>
          <a:xfrm>
            <a:off x="321108" y="1816001"/>
            <a:ext cx="11279221" cy="4031873"/>
          </a:xfrm>
          <a:prstGeom prst="rect">
            <a:avLst/>
          </a:prstGeom>
          <a:noFill/>
        </p:spPr>
        <p:txBody>
          <a:bodyPr wrap="square">
            <a:spAutoFit/>
          </a:bodyPr>
          <a:lstStyle/>
          <a:p>
            <a:pPr>
              <a:buNone/>
            </a:pPr>
            <a:r>
              <a:rPr lang="sv" sz="2000" b="1" dirty="0">
                <a:solidFill>
                  <a:srgbClr val="94C7B0"/>
                </a:solidFill>
              </a:rPr>
              <a:t>Regler för livsmedelsmärkning</a:t>
            </a:r>
          </a:p>
          <a:p>
            <a:pPr>
              <a:buNone/>
            </a:pPr>
            <a:r>
              <a:rPr lang="sv" sz="2000" dirty="0"/>
              <a:t>Om du förpackar din mat (burkar, påsar, lådor) måste din etikett innehålla:</a:t>
            </a:r>
          </a:p>
          <a:p>
            <a:pPr marL="342900" indent="-342900">
              <a:buFont typeface="Arial" panose="020B0604020202020204" pitchFamily="34" charset="0"/>
              <a:buChar char="•"/>
            </a:pPr>
            <a:r>
              <a:rPr lang="sv" sz="2000" dirty="0"/>
              <a:t>Produktnamn</a:t>
            </a:r>
          </a:p>
          <a:p>
            <a:pPr marL="342900" indent="-342900">
              <a:buFont typeface="Arial" panose="020B0604020202020204" pitchFamily="34" charset="0"/>
              <a:buChar char="•"/>
            </a:pPr>
            <a:r>
              <a:rPr lang="sv" sz="2000" dirty="0"/>
              <a:t>Fullständig lista över ingredienser (i mängdordning)</a:t>
            </a:r>
          </a:p>
          <a:p>
            <a:pPr marL="342900" indent="-342900">
              <a:buFont typeface="Arial" panose="020B0604020202020204" pitchFamily="34" charset="0"/>
              <a:buChar char="•"/>
            </a:pPr>
            <a:r>
              <a:rPr lang="sv" sz="2000" dirty="0"/>
              <a:t>Allergener tydligt markerade (t.ex. </a:t>
            </a:r>
            <a:r>
              <a:rPr lang="sv" sz="2000" i="1" dirty="0"/>
              <a:t>innehåller: mjölk, vete </a:t>
            </a:r>
            <a:r>
              <a:rPr lang="sv" sz="2000" dirty="0"/>
              <a:t>)</a:t>
            </a:r>
          </a:p>
          <a:p>
            <a:pPr marL="342900" indent="-342900">
              <a:buFont typeface="Arial" panose="020B0604020202020204" pitchFamily="34" charset="0"/>
              <a:buChar char="•"/>
            </a:pPr>
            <a:r>
              <a:rPr lang="sv" sz="2000" dirty="0"/>
              <a:t>Bäst före-datum eller bäst före-datum</a:t>
            </a:r>
          </a:p>
          <a:p>
            <a:pPr marL="342900" indent="-342900">
              <a:buFont typeface="Arial" panose="020B0604020202020204" pitchFamily="34" charset="0"/>
              <a:buChar char="•"/>
            </a:pPr>
            <a:r>
              <a:rPr lang="sv" sz="2000" dirty="0"/>
              <a:t>Nettovikt</a:t>
            </a:r>
          </a:p>
          <a:p>
            <a:pPr marL="342900" indent="-342900">
              <a:buFont typeface="Arial" panose="020B0604020202020204" pitchFamily="34" charset="0"/>
              <a:buChar char="•"/>
            </a:pPr>
            <a:r>
              <a:rPr lang="sv" sz="2000" dirty="0"/>
              <a:t>Ditt namn/företagsnamn och kontaktuppgifter</a:t>
            </a:r>
          </a:p>
          <a:p>
            <a:pPr marL="342900" indent="-342900">
              <a:buFont typeface="Arial" panose="020B0604020202020204" pitchFamily="34" charset="0"/>
              <a:buChar char="•"/>
            </a:pPr>
            <a:r>
              <a:rPr lang="sv" sz="2000" dirty="0"/>
              <a:t>Ursprungsland (om inte lokalt)</a:t>
            </a:r>
          </a:p>
          <a:p>
            <a:endParaRPr lang="en-GB" sz="2000" dirty="0"/>
          </a:p>
          <a:p>
            <a:r>
              <a:rPr lang="sv" sz="2000" dirty="0"/>
              <a:t>Valfritt men användbart: förvaringsinstruktioner, uppvärmningstips, en liten kulturell berättelse.</a:t>
            </a:r>
          </a:p>
          <a:p>
            <a:endParaRPr lang="en-GB" dirty="0"/>
          </a:p>
          <a:p>
            <a:pPr>
              <a:buNone/>
            </a:pPr>
            <a:endParaRPr lang="en-IE" sz="1800" dirty="0"/>
          </a:p>
        </p:txBody>
      </p:sp>
    </p:spTree>
    <p:extLst>
      <p:ext uri="{BB962C8B-B14F-4D97-AF65-F5344CB8AC3E}">
        <p14:creationId xmlns:p14="http://schemas.microsoft.com/office/powerpoint/2010/main" val="150618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EEF2-70FB-C70A-B055-6DE3FBAFBC7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BC48D8E-C8CC-25C4-117A-E0CB8579E57F}"/>
              </a:ext>
            </a:extLst>
          </p:cNvPr>
          <p:cNvSpPr>
            <a:spLocks noGrp="1"/>
          </p:cNvSpPr>
          <p:nvPr>
            <p:ph type="body" sz="quarter" idx="27"/>
          </p:nvPr>
        </p:nvSpPr>
        <p:spPr>
          <a:xfrm>
            <a:off x="321108" y="548701"/>
            <a:ext cx="10741335" cy="1126708"/>
          </a:xfrm>
        </p:spPr>
        <p:txBody>
          <a:bodyPr/>
          <a:lstStyle/>
          <a:p>
            <a:pPr>
              <a:buNone/>
            </a:pPr>
            <a:r>
              <a:rPr lang="sv" sz="2800" dirty="0"/>
              <a:t>5. Hur kommer du att förpacka och förvara din mat </a:t>
            </a:r>
            <a:endParaRPr lang="en-GB" sz="1600" dirty="0"/>
          </a:p>
        </p:txBody>
      </p:sp>
      <p:sp>
        <p:nvSpPr>
          <p:cNvPr id="7" name="Text Placeholder 3">
            <a:extLst>
              <a:ext uri="{FF2B5EF4-FFF2-40B4-BE49-F238E27FC236}">
                <a16:creationId xmlns:a16="http://schemas.microsoft.com/office/drawing/2014/main" id="{86A219D8-3789-AEC5-B0DD-775D084D55CB}"/>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8C7DB39A-BADE-EC07-EBE5-7F5A34288787}"/>
              </a:ext>
            </a:extLst>
          </p:cNvPr>
          <p:cNvSpPr txBox="1"/>
          <p:nvPr/>
        </p:nvSpPr>
        <p:spPr>
          <a:xfrm>
            <a:off x="321108" y="1816001"/>
            <a:ext cx="11279221" cy="5262979"/>
          </a:xfrm>
          <a:prstGeom prst="rect">
            <a:avLst/>
          </a:prstGeom>
          <a:noFill/>
        </p:spPr>
        <p:txBody>
          <a:bodyPr wrap="square" lIns="91440" tIns="45720" rIns="91440" bIns="45720" anchor="t">
            <a:spAutoFit/>
          </a:bodyPr>
          <a:lstStyle/>
          <a:p>
            <a:pPr>
              <a:buNone/>
            </a:pPr>
            <a:r>
              <a:rPr lang="sv" sz="2000" dirty="0"/>
              <a:t>När din mat är färdiglagad måste den skyddas, presenteras och konserveras, oavsett om den säljs på en marknad, levereras till en granne eller skickas över gränser. Rätt förpacknings- och förvaringsplan hjälper din mat att förbli säker, laglig och tilltalande för kunderna.</a:t>
            </a:r>
          </a:p>
          <a:p>
            <a:pPr>
              <a:buNone/>
            </a:pPr>
            <a:endParaRPr lang="en-GB" sz="2000" dirty="0"/>
          </a:p>
          <a:p>
            <a:pPr>
              <a:buNone/>
            </a:pPr>
            <a:r>
              <a:rPr lang="sv" sz="2000" b="1" dirty="0">
                <a:solidFill>
                  <a:srgbClr val="94C7B0"/>
                </a:solidFill>
              </a:rPr>
              <a:t>Varför det är viktigt:</a:t>
            </a:r>
          </a:p>
          <a:p>
            <a:pPr marL="342900" indent="-342900">
              <a:buFont typeface="Arial" panose="020B0604020202020204" pitchFamily="34" charset="0"/>
              <a:buChar char="•"/>
            </a:pPr>
            <a:r>
              <a:rPr lang="sv" sz="2000" dirty="0"/>
              <a:t>Skydd — Förhindrar förstöring, spill och skador</a:t>
            </a:r>
          </a:p>
          <a:p>
            <a:pPr marL="342900" indent="-342900">
              <a:buFont typeface="Arial" panose="020B0604020202020204" pitchFamily="34" charset="0"/>
              <a:buChar char="•"/>
            </a:pPr>
            <a:r>
              <a:rPr lang="sv" sz="2000" dirty="0"/>
              <a:t>Efterlevnad — Uppfyller EU:s lagar om livsmedelssäkerhet och märkning</a:t>
            </a:r>
          </a:p>
          <a:p>
            <a:pPr marL="342900" indent="-342900">
              <a:buFont typeface="Arial" panose="020B0604020202020204" pitchFamily="34" charset="0"/>
              <a:buChar char="•"/>
            </a:pPr>
            <a:r>
              <a:rPr lang="sv" sz="2000" dirty="0"/>
              <a:t>Varumärkesbyggande — Får din produkt att se professionell och speciell ut</a:t>
            </a:r>
          </a:p>
          <a:p>
            <a:pPr marL="342900" indent="-342900">
              <a:buFont typeface="Arial" panose="020B0604020202020204" pitchFamily="34" charset="0"/>
              <a:buChar char="•"/>
            </a:pPr>
            <a:r>
              <a:rPr lang="sv" sz="2000" dirty="0"/>
              <a:t>Förvaring — Håller din mat färsk och organiserad tills den säljs</a:t>
            </a:r>
          </a:p>
          <a:p>
            <a:endParaRPr lang="en-GB" sz="2000" dirty="0"/>
          </a:p>
          <a:p>
            <a:r>
              <a:rPr lang="sv" sz="2000" b="1" dirty="0">
                <a:solidFill>
                  <a:srgbClr val="94C7B0"/>
                </a:solidFill>
              </a:rPr>
              <a:t>Förpackningsöverväganden </a:t>
            </a:r>
            <a:r>
              <a:rPr lang="sv" sz="2000" dirty="0"/>
              <a:t> Välj en förpackning som är:</a:t>
            </a:r>
            <a:endParaRPr lang="sv" sz="2000" dirty="0">
              <a:ea typeface="Calibri"/>
              <a:cs typeface="Calibri"/>
            </a:endParaRPr>
          </a:p>
          <a:p>
            <a:pPr marL="342900" indent="-342900">
              <a:buFont typeface="Arial" panose="020B0604020202020204" pitchFamily="34" charset="0"/>
              <a:buChar char="•"/>
            </a:pPr>
            <a:r>
              <a:rPr lang="sv" sz="2000" dirty="0"/>
              <a:t>Livsmedelssäker, robust nog för hantering och leverans</a:t>
            </a:r>
          </a:p>
          <a:p>
            <a:pPr marL="342900" indent="-342900">
              <a:buFont typeface="Arial" panose="020B0604020202020204" pitchFamily="34" charset="0"/>
              <a:buChar char="•"/>
            </a:pPr>
            <a:r>
              <a:rPr lang="sv" sz="2000" dirty="0"/>
              <a:t>Attraktiv och varumärkesanpassad</a:t>
            </a:r>
          </a:p>
          <a:p>
            <a:pPr marL="342900" indent="-342900">
              <a:buFont typeface="Arial" panose="020B0604020202020204" pitchFamily="34" charset="0"/>
              <a:buChar char="•"/>
            </a:pPr>
            <a:r>
              <a:rPr lang="sv" sz="2000" dirty="0"/>
              <a:t>Lämplig för typen av mat (torr, flytande, ömtålig, etc.)</a:t>
            </a:r>
          </a:p>
          <a:p>
            <a:pPr marL="342900" indent="-342900">
              <a:buFont typeface="Arial" panose="020B0604020202020204" pitchFamily="34" charset="0"/>
              <a:buChar char="•"/>
            </a:pPr>
            <a:r>
              <a:rPr lang="sv" sz="2000" dirty="0"/>
              <a:t>Miljömedveten om möjligt (återvinningsbar, komposterbar)</a:t>
            </a:r>
          </a:p>
          <a:p>
            <a:endParaRPr lang="en-GB" dirty="0"/>
          </a:p>
          <a:p>
            <a:pPr>
              <a:buNone/>
            </a:pPr>
            <a:endParaRPr lang="en-IE" sz="1800" dirty="0"/>
          </a:p>
        </p:txBody>
      </p:sp>
      <p:pic>
        <p:nvPicPr>
          <p:cNvPr id="9" name="Picture 8" descr="Jars of honey on shelves">
            <a:extLst>
              <a:ext uri="{FF2B5EF4-FFF2-40B4-BE49-F238E27FC236}">
                <a16:creationId xmlns:a16="http://schemas.microsoft.com/office/drawing/2014/main" id="{4DFA7E1F-3D75-3B9F-220E-322D8741528B}"/>
              </a:ext>
            </a:extLst>
          </p:cNvPr>
          <p:cNvPicPr>
            <a:picLocks noChangeAspect="1"/>
          </p:cNvPicPr>
          <p:nvPr/>
        </p:nvPicPr>
        <p:blipFill>
          <a:blip r:embed="rId2"/>
          <a:stretch>
            <a:fillRect/>
          </a:stretch>
        </p:blipFill>
        <p:spPr>
          <a:xfrm>
            <a:off x="7403317" y="3101867"/>
            <a:ext cx="4063252" cy="2691245"/>
          </a:xfrm>
          <a:prstGeom prst="rect">
            <a:avLst/>
          </a:prstGeom>
        </p:spPr>
      </p:pic>
    </p:spTree>
    <p:extLst>
      <p:ext uri="{BB962C8B-B14F-4D97-AF65-F5344CB8AC3E}">
        <p14:creationId xmlns:p14="http://schemas.microsoft.com/office/powerpoint/2010/main" val="15156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DC66-7362-4788-615B-BF929586F5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55BD6C-A146-6BE7-C6D2-5D0BCA8AB2A3}"/>
              </a:ext>
            </a:extLst>
          </p:cNvPr>
          <p:cNvSpPr>
            <a:spLocks noGrp="1"/>
          </p:cNvSpPr>
          <p:nvPr>
            <p:ph type="body" sz="quarter" idx="27"/>
          </p:nvPr>
        </p:nvSpPr>
        <p:spPr>
          <a:xfrm>
            <a:off x="321108" y="311378"/>
            <a:ext cx="10741335" cy="1126708"/>
          </a:xfrm>
        </p:spPr>
        <p:txBody>
          <a:bodyPr/>
          <a:lstStyle/>
          <a:p>
            <a:pPr>
              <a:buNone/>
            </a:pPr>
            <a:r>
              <a:rPr lang="sv" sz="2800" b="1" dirty="0"/>
              <a:t>6. </a:t>
            </a:r>
            <a:r>
              <a:rPr lang="sv" sz="2800" dirty="0"/>
              <a:t>Hur din process fungerar</a:t>
            </a:r>
          </a:p>
          <a:p>
            <a:pPr>
              <a:buNone/>
            </a:pPr>
            <a:r>
              <a:rPr lang="sv" sz="2000" dirty="0">
                <a:solidFill>
                  <a:srgbClr val="382B1B"/>
                </a:solidFill>
              </a:rPr>
              <a:t>Planera din livsmedelsförsörjningskedja och dagliga verksamhet</a:t>
            </a:r>
            <a:endParaRPr lang="en-GB" sz="4000" dirty="0">
              <a:solidFill>
                <a:srgbClr val="382B1B"/>
              </a:solidFill>
            </a:endParaRPr>
          </a:p>
        </p:txBody>
      </p:sp>
      <p:sp>
        <p:nvSpPr>
          <p:cNvPr id="7" name="Text Placeholder 3">
            <a:extLst>
              <a:ext uri="{FF2B5EF4-FFF2-40B4-BE49-F238E27FC236}">
                <a16:creationId xmlns:a16="http://schemas.microsoft.com/office/drawing/2014/main" id="{22EEB9B2-FB04-E4B1-4E97-6F15AED82D3D}"/>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4E11455B-4556-EA53-B254-92EC932494E5}"/>
              </a:ext>
            </a:extLst>
          </p:cNvPr>
          <p:cNvSpPr txBox="1"/>
          <p:nvPr/>
        </p:nvSpPr>
        <p:spPr>
          <a:xfrm>
            <a:off x="321108" y="1816001"/>
            <a:ext cx="11279221" cy="1477328"/>
          </a:xfrm>
          <a:prstGeom prst="rect">
            <a:avLst/>
          </a:prstGeom>
          <a:noFill/>
        </p:spPr>
        <p:txBody>
          <a:bodyPr wrap="square">
            <a:spAutoFit/>
          </a:bodyPr>
          <a:lstStyle/>
          <a:p>
            <a:pPr>
              <a:buNone/>
            </a:pPr>
            <a:r>
              <a:rPr lang="sv" dirty="0"/>
              <a:t>När du väl vet vad du säljer och var du säljer det behöver du en tydlig plan för hur allt går till, steg för steg. Detta är din leveranskedja och produktionsplan, från att anskaffa ingredienser till tillagning, förpackning och leverans.</a:t>
            </a:r>
          </a:p>
          <a:p>
            <a:r>
              <a:rPr lang="sv" dirty="0"/>
              <a:t>Det här avsnittet hjälper dig att hålla dig organiserad, spara tid och förbereda dig på överraskningar.</a:t>
            </a:r>
          </a:p>
          <a:p>
            <a:endParaRPr lang="en-GB" dirty="0"/>
          </a:p>
          <a:p>
            <a:pPr>
              <a:buNone/>
            </a:pPr>
            <a:endParaRPr lang="en-IE" sz="1800" dirty="0"/>
          </a:p>
        </p:txBody>
      </p:sp>
      <p:sp>
        <p:nvSpPr>
          <p:cNvPr id="4" name="TextBox 3">
            <a:extLst>
              <a:ext uri="{FF2B5EF4-FFF2-40B4-BE49-F238E27FC236}">
                <a16:creationId xmlns:a16="http://schemas.microsoft.com/office/drawing/2014/main" id="{FB09B437-A3B5-18D7-A4FB-3ACF984ED24D}"/>
              </a:ext>
            </a:extLst>
          </p:cNvPr>
          <p:cNvSpPr txBox="1"/>
          <p:nvPr/>
        </p:nvSpPr>
        <p:spPr>
          <a:xfrm>
            <a:off x="321108" y="2735373"/>
            <a:ext cx="6096000" cy="3816429"/>
          </a:xfrm>
          <a:prstGeom prst="rect">
            <a:avLst/>
          </a:prstGeom>
          <a:noFill/>
        </p:spPr>
        <p:txBody>
          <a:bodyPr wrap="square" lIns="91440" tIns="45720" rIns="91440" bIns="45720" anchor="t">
            <a:spAutoFit/>
          </a:bodyPr>
          <a:lstStyle/>
          <a:p>
            <a:pPr>
              <a:buNone/>
            </a:pPr>
            <a:r>
              <a:rPr lang="sv" b="1" dirty="0">
                <a:solidFill>
                  <a:srgbClr val="94C7B0"/>
                </a:solidFill>
              </a:rPr>
              <a:t>Din livsmedelsförsörjningskedja</a:t>
            </a:r>
          </a:p>
          <a:p>
            <a:pPr>
              <a:buNone/>
            </a:pPr>
            <a:r>
              <a:rPr lang="sv" sz="1600" dirty="0"/>
              <a:t>Inkluderar </a:t>
            </a:r>
            <a:r>
              <a:rPr lang="sv" sz="1600" b="1" dirty="0"/>
              <a:t>allt som händer </a:t>
            </a:r>
            <a:r>
              <a:rPr lang="sv" sz="1600" dirty="0"/>
              <a:t>från det ögonblick du köper dina ingredienser till det ögonblick din kund får slutprodukten. Ett enkelt exempel:</a:t>
            </a:r>
            <a:endParaRPr lang="sv" sz="1600" dirty="0">
              <a:ea typeface="Calibri"/>
              <a:cs typeface="Calibri"/>
            </a:endParaRPr>
          </a:p>
          <a:p>
            <a:pPr marL="342900" indent="-342900">
              <a:buFont typeface="+mj-lt"/>
              <a:buAutoNum type="arabicPeriod"/>
            </a:pPr>
            <a:r>
              <a:rPr lang="sv" sz="1600" dirty="0"/>
              <a:t>Köp ingredienser från en leverantör</a:t>
            </a:r>
            <a:endParaRPr lang="sv" sz="1600" dirty="0">
              <a:ea typeface="Calibri"/>
              <a:cs typeface="Calibri"/>
            </a:endParaRPr>
          </a:p>
          <a:p>
            <a:pPr marL="342900" indent="-342900">
              <a:buFont typeface="+mj-lt"/>
              <a:buAutoNum type="arabicPeriod"/>
            </a:pPr>
            <a:r>
              <a:rPr lang="sv" sz="1600" dirty="0"/>
              <a:t>Förbered maten i ditt kök</a:t>
            </a:r>
            <a:endParaRPr lang="sv" sz="1600" dirty="0">
              <a:ea typeface="Calibri"/>
              <a:cs typeface="Calibri"/>
            </a:endParaRPr>
          </a:p>
          <a:p>
            <a:pPr marL="342900" indent="-342900">
              <a:buFont typeface="+mj-lt"/>
              <a:buAutoNum type="arabicPeriod"/>
            </a:pPr>
            <a:r>
              <a:rPr lang="sv" sz="1600" dirty="0"/>
              <a:t>Packa och märk det säkert</a:t>
            </a:r>
            <a:endParaRPr lang="sv" sz="1600" dirty="0">
              <a:ea typeface="Calibri"/>
              <a:cs typeface="Calibri"/>
            </a:endParaRPr>
          </a:p>
          <a:p>
            <a:pPr marL="342900" indent="-342900">
              <a:buFont typeface="+mj-lt"/>
              <a:buAutoNum type="arabicPeriod"/>
            </a:pPr>
            <a:r>
              <a:rPr lang="sv" sz="1600" dirty="0"/>
              <a:t>Förvara den på en sval och ren plats</a:t>
            </a:r>
            <a:endParaRPr lang="sv" sz="1600" dirty="0">
              <a:ea typeface="Calibri"/>
              <a:cs typeface="Calibri"/>
            </a:endParaRPr>
          </a:p>
          <a:p>
            <a:pPr marL="342900" indent="-342900">
              <a:buFont typeface="+mj-lt"/>
              <a:buAutoNum type="arabicPeriod"/>
            </a:pPr>
            <a:r>
              <a:rPr lang="sv" sz="1600" dirty="0"/>
              <a:t>Leverera den till kunden eller dit du ska sälja den</a:t>
            </a:r>
            <a:endParaRPr lang="sv" sz="1600" dirty="0">
              <a:ea typeface="Calibri"/>
              <a:cs typeface="Calibri"/>
            </a:endParaRPr>
          </a:p>
          <a:p>
            <a:pPr marL="342900" indent="-342900">
              <a:buFont typeface="+mj-lt"/>
              <a:buAutoNum type="arabicPeriod"/>
            </a:pPr>
            <a:r>
              <a:rPr lang="sv" sz="1600" dirty="0"/>
              <a:t>Få feedback och betalning</a:t>
            </a:r>
            <a:endParaRPr lang="sv" sz="1600" dirty="0">
              <a:ea typeface="Calibri"/>
              <a:cs typeface="Calibri"/>
            </a:endParaRPr>
          </a:p>
          <a:p>
            <a:pPr>
              <a:buNone/>
            </a:pPr>
            <a:r>
              <a:rPr lang="sv" sz="1600" b="1" dirty="0"/>
              <a:t>Fråga dig själv:</a:t>
            </a:r>
            <a:endParaRPr lang="en-GB" sz="1600">
              <a:ea typeface="Calibri"/>
              <a:cs typeface="Calibri"/>
            </a:endParaRPr>
          </a:p>
          <a:p>
            <a:pPr>
              <a:buFont typeface="Arial" panose="020B0604020202020204" pitchFamily="34" charset="0"/>
              <a:buChar char="•"/>
            </a:pPr>
            <a:r>
              <a:rPr lang="sv" sz="1600" dirty="0"/>
              <a:t>Vilka steg sker varje dag/vecka?</a:t>
            </a:r>
            <a:endParaRPr lang="sv" sz="1600" dirty="0">
              <a:ea typeface="Calibri"/>
              <a:cs typeface="Calibri"/>
            </a:endParaRPr>
          </a:p>
          <a:p>
            <a:pPr>
              <a:buFont typeface="Arial" panose="020B0604020202020204" pitchFamily="34" charset="0"/>
              <a:buChar char="•"/>
            </a:pPr>
            <a:r>
              <a:rPr lang="sv" sz="1600" dirty="0"/>
              <a:t>Var kan det finnas förseningar eller flaskhalsar?</a:t>
            </a:r>
            <a:endParaRPr lang="sv" sz="1600" dirty="0">
              <a:ea typeface="Calibri"/>
              <a:cs typeface="Calibri"/>
            </a:endParaRPr>
          </a:p>
          <a:p>
            <a:pPr>
              <a:buFont typeface="Arial" panose="020B0604020202020204" pitchFamily="34" charset="0"/>
              <a:buChar char="•"/>
            </a:pPr>
            <a:r>
              <a:rPr lang="sv" sz="1600" dirty="0"/>
              <a:t>Förlitar du dig för mycket på någon specifik leverantör eller ett verktyg?</a:t>
            </a:r>
            <a:endParaRPr lang="sv" sz="1600" dirty="0">
              <a:ea typeface="Calibri"/>
              <a:cs typeface="Calibri"/>
            </a:endParaRPr>
          </a:p>
        </p:txBody>
      </p:sp>
      <p:cxnSp>
        <p:nvCxnSpPr>
          <p:cNvPr id="6" name="Straight Connector 5">
            <a:extLst>
              <a:ext uri="{FF2B5EF4-FFF2-40B4-BE49-F238E27FC236}">
                <a16:creationId xmlns:a16="http://schemas.microsoft.com/office/drawing/2014/main" id="{87A588FC-805D-582B-4D3B-6E0E94EFC585}"/>
              </a:ext>
            </a:extLst>
          </p:cNvPr>
          <p:cNvCxnSpPr>
            <a:cxnSpLocks/>
          </p:cNvCxnSpPr>
          <p:nvPr/>
        </p:nvCxnSpPr>
        <p:spPr>
          <a:xfrm flipV="1">
            <a:off x="6328769" y="3143513"/>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7F48C-F1C8-5D16-50D6-BA4C83FCE794}"/>
              </a:ext>
            </a:extLst>
          </p:cNvPr>
          <p:cNvSpPr txBox="1"/>
          <p:nvPr/>
        </p:nvSpPr>
        <p:spPr>
          <a:xfrm>
            <a:off x="6490447" y="2745475"/>
            <a:ext cx="5459506" cy="3354765"/>
          </a:xfrm>
          <a:prstGeom prst="rect">
            <a:avLst/>
          </a:prstGeom>
          <a:noFill/>
        </p:spPr>
        <p:txBody>
          <a:bodyPr wrap="square" lIns="91440" tIns="45720" rIns="91440" bIns="45720" rtlCol="0" anchor="t">
            <a:spAutoFit/>
          </a:bodyPr>
          <a:lstStyle/>
          <a:p>
            <a:pPr>
              <a:buNone/>
            </a:pPr>
            <a:r>
              <a:rPr lang="sv" b="1" dirty="0">
                <a:solidFill>
                  <a:srgbClr val="94C7B0"/>
                </a:solidFill>
              </a:rPr>
              <a:t>Produktionstidslinje</a:t>
            </a:r>
          </a:p>
          <a:p>
            <a:pPr>
              <a:buNone/>
            </a:pPr>
            <a:r>
              <a:rPr lang="sv" sz="1600" b="1" dirty="0"/>
              <a:t>Hur lång tid tar det att producera din mat? </a:t>
            </a:r>
            <a:r>
              <a:rPr lang="sv" sz="1600" dirty="0"/>
              <a:t>Detta inkluderar:</a:t>
            </a:r>
            <a:endParaRPr lang="sv" sz="1600" dirty="0">
              <a:ea typeface="Calibri"/>
              <a:cs typeface="Calibri"/>
            </a:endParaRPr>
          </a:p>
          <a:p>
            <a:pPr marL="285750" indent="-285750">
              <a:buFont typeface="Arial" panose="020B0604020202020204" pitchFamily="34" charset="0"/>
              <a:buChar char="•"/>
            </a:pPr>
            <a:r>
              <a:rPr lang="sv" sz="1600" dirty="0"/>
              <a:t>Ingrediensinköp (1–2 dagar?)</a:t>
            </a:r>
            <a:endParaRPr lang="sv" sz="1600" dirty="0">
              <a:ea typeface="Calibri"/>
              <a:cs typeface="Calibri"/>
            </a:endParaRPr>
          </a:p>
          <a:p>
            <a:pPr marL="285750" indent="-285750">
              <a:buFont typeface="Arial" panose="020B0604020202020204" pitchFamily="34" charset="0"/>
              <a:buChar char="•"/>
            </a:pPr>
            <a:r>
              <a:rPr lang="sv" sz="1600" dirty="0"/>
              <a:t>Förberedelse- och tillagningstid (2 timmar? 8 timmar?)</a:t>
            </a:r>
            <a:endParaRPr lang="sv" sz="1600" dirty="0">
              <a:ea typeface="Calibri"/>
              <a:cs typeface="Calibri"/>
            </a:endParaRPr>
          </a:p>
          <a:p>
            <a:pPr marL="285750" indent="-285750">
              <a:buFont typeface="Arial" panose="020B0604020202020204" pitchFamily="34" charset="0"/>
              <a:buChar char="•"/>
            </a:pPr>
            <a:r>
              <a:rPr lang="sv" sz="1600" dirty="0"/>
              <a:t>Kylning, förpackning och märkning</a:t>
            </a:r>
            <a:endParaRPr lang="sv" sz="1600" dirty="0">
              <a:ea typeface="Calibri"/>
              <a:cs typeface="Calibri"/>
            </a:endParaRPr>
          </a:p>
          <a:p>
            <a:pPr marL="285750" indent="-285750">
              <a:buFont typeface="Arial" panose="020B0604020202020204" pitchFamily="34" charset="0"/>
              <a:buChar char="•"/>
            </a:pPr>
            <a:r>
              <a:rPr lang="sv" sz="1600" dirty="0"/>
              <a:t>Leverans eller lagring</a:t>
            </a:r>
            <a:endParaRPr lang="sv" sz="1600" dirty="0">
              <a:ea typeface="Calibri"/>
              <a:cs typeface="Calibri"/>
            </a:endParaRPr>
          </a:p>
          <a:p>
            <a:pPr>
              <a:buNone/>
            </a:pPr>
            <a:r>
              <a:rPr lang="sv" sz="1600" dirty="0"/>
              <a:t>Du bör också planera för:</a:t>
            </a:r>
            <a:endParaRPr lang="sv" sz="1600" dirty="0">
              <a:ea typeface="Calibri"/>
              <a:cs typeface="Calibri"/>
            </a:endParaRPr>
          </a:p>
          <a:p>
            <a:pPr marL="285750" indent="-285750">
              <a:buFont typeface="Arial" panose="020B0604020202020204" pitchFamily="34" charset="0"/>
              <a:buChar char="•"/>
            </a:pPr>
            <a:r>
              <a:rPr lang="sv" sz="1600" b="1" dirty="0"/>
              <a:t>Expressorder </a:t>
            </a:r>
            <a:r>
              <a:rPr lang="sv" sz="1600" dirty="0"/>
              <a:t>: Kan ni öka produktionen snabbt?</a:t>
            </a:r>
            <a:endParaRPr lang="sv" sz="1600" dirty="0">
              <a:ea typeface="Calibri"/>
              <a:cs typeface="Calibri"/>
            </a:endParaRPr>
          </a:p>
          <a:p>
            <a:pPr marL="285750" indent="-285750">
              <a:buFont typeface="Arial" panose="020B0604020202020204" pitchFamily="34" charset="0"/>
              <a:buChar char="•"/>
            </a:pPr>
            <a:r>
              <a:rPr lang="sv" sz="1600" b="1" dirty="0"/>
              <a:t>Förseningar </a:t>
            </a:r>
            <a:r>
              <a:rPr lang="sv" sz="1600" dirty="0"/>
              <a:t>: Vad händer om din viktigaste ingrediens är slut i lager?</a:t>
            </a:r>
            <a:endParaRPr lang="sv" sz="1600" dirty="0">
              <a:ea typeface="Calibri"/>
              <a:cs typeface="Calibri"/>
            </a:endParaRPr>
          </a:p>
          <a:p>
            <a:pPr marL="285750" indent="-285750">
              <a:buFont typeface="Arial" panose="020B0604020202020204" pitchFamily="34" charset="0"/>
              <a:buChar char="•"/>
            </a:pPr>
            <a:r>
              <a:rPr lang="sv" sz="1600" b="1" dirty="0"/>
              <a:t>Uppskalning </a:t>
            </a:r>
            <a:r>
              <a:rPr lang="sv" sz="1600" dirty="0"/>
              <a:t>: Tänk om du får en stor order, kan du hantera den?</a:t>
            </a:r>
            <a:endParaRPr lang="sv" sz="1600" dirty="0">
              <a:ea typeface="Calibri"/>
              <a:cs typeface="Calibri"/>
            </a:endParaRPr>
          </a:p>
          <a:p>
            <a:endParaRPr lang="en-IE" dirty="0"/>
          </a:p>
        </p:txBody>
      </p:sp>
    </p:spTree>
    <p:extLst>
      <p:ext uri="{BB962C8B-B14F-4D97-AF65-F5344CB8AC3E}">
        <p14:creationId xmlns:p14="http://schemas.microsoft.com/office/powerpoint/2010/main" val="259880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4F7A-0E8F-52A2-CA1F-F138E85EF6F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319D18F-8CD8-9E45-A84C-5168B0C5C285}"/>
              </a:ext>
            </a:extLst>
          </p:cNvPr>
          <p:cNvSpPr>
            <a:spLocks noGrp="1"/>
          </p:cNvSpPr>
          <p:nvPr>
            <p:ph type="body" sz="quarter" idx="27"/>
          </p:nvPr>
        </p:nvSpPr>
        <p:spPr>
          <a:xfrm>
            <a:off x="321108" y="311378"/>
            <a:ext cx="10741335" cy="1126708"/>
          </a:xfrm>
        </p:spPr>
        <p:txBody>
          <a:bodyPr/>
          <a:lstStyle/>
          <a:p>
            <a:pPr>
              <a:buNone/>
            </a:pPr>
            <a:r>
              <a:rPr lang="sv" sz="2800" b="1" dirty="0"/>
              <a:t>6. </a:t>
            </a:r>
            <a:r>
              <a:rPr lang="sv" sz="2800" dirty="0"/>
              <a:t>Hur din process fungerar</a:t>
            </a:r>
          </a:p>
          <a:p>
            <a:pPr>
              <a:buNone/>
            </a:pPr>
            <a:r>
              <a:rPr lang="sv" sz="2000" dirty="0">
                <a:solidFill>
                  <a:srgbClr val="382B1B"/>
                </a:solidFill>
              </a:rPr>
              <a:t>Planera din livsmedelsförsörjningskedja och dagliga verksamhet</a:t>
            </a:r>
            <a:endParaRPr lang="en-GB" sz="4000" dirty="0">
              <a:solidFill>
                <a:srgbClr val="382B1B"/>
              </a:solidFill>
            </a:endParaRPr>
          </a:p>
        </p:txBody>
      </p:sp>
      <p:sp>
        <p:nvSpPr>
          <p:cNvPr id="7" name="Text Placeholder 3">
            <a:extLst>
              <a:ext uri="{FF2B5EF4-FFF2-40B4-BE49-F238E27FC236}">
                <a16:creationId xmlns:a16="http://schemas.microsoft.com/office/drawing/2014/main" id="{8C603A9E-E838-C715-521D-8935D9A9587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81DB2ABE-94C7-152B-F03C-57DBBFFA7074}"/>
              </a:ext>
            </a:extLst>
          </p:cNvPr>
          <p:cNvSpPr txBox="1"/>
          <p:nvPr/>
        </p:nvSpPr>
        <p:spPr>
          <a:xfrm>
            <a:off x="232769" y="1803044"/>
            <a:ext cx="5782544" cy="4062651"/>
          </a:xfrm>
          <a:prstGeom prst="rect">
            <a:avLst/>
          </a:prstGeom>
          <a:noFill/>
        </p:spPr>
        <p:txBody>
          <a:bodyPr wrap="square">
            <a:spAutoFit/>
          </a:bodyPr>
          <a:lstStyle/>
          <a:p>
            <a:pPr>
              <a:buNone/>
            </a:pPr>
            <a:r>
              <a:rPr lang="sv" sz="2000" b="1" dirty="0">
                <a:solidFill>
                  <a:srgbClr val="94C7B0"/>
                </a:solidFill>
              </a:rPr>
              <a:t>Produktionsgenomförbarhet</a:t>
            </a:r>
          </a:p>
          <a:p>
            <a:pPr>
              <a:buNone/>
            </a:pPr>
            <a:r>
              <a:rPr lang="sv" sz="2000" dirty="0"/>
              <a:t>Länka detta till din marknadsundersökning:</a:t>
            </a:r>
          </a:p>
          <a:p>
            <a:pPr marL="285750" indent="-285750">
              <a:buFont typeface="Arial" panose="020B0604020202020204" pitchFamily="34" charset="0"/>
              <a:buChar char="•"/>
            </a:pPr>
            <a:r>
              <a:rPr lang="sv" sz="2000" dirty="0"/>
              <a:t>Matchar produkten vad kunderna sa att de ville ha?</a:t>
            </a:r>
          </a:p>
          <a:p>
            <a:pPr marL="285750" indent="-285750">
              <a:buFont typeface="Arial" panose="020B0604020202020204" pitchFamily="34" charset="0"/>
              <a:buChar char="•"/>
            </a:pPr>
            <a:r>
              <a:rPr lang="sv" sz="2000" dirty="0"/>
              <a:t>Kan du tjäna tillräckligt för att möta efterfrågan utan att bli utbränd?</a:t>
            </a:r>
          </a:p>
          <a:p>
            <a:pPr marL="285750" indent="-285750">
              <a:buFont typeface="Arial" panose="020B0604020202020204" pitchFamily="34" charset="0"/>
              <a:buChar char="•"/>
            </a:pPr>
            <a:r>
              <a:rPr lang="sv" sz="2000" dirty="0"/>
              <a:t>Är er prissättning realistisk med tanke på er produktionstid och kostnader?</a:t>
            </a:r>
          </a:p>
          <a:p>
            <a:pPr marL="285750" indent="-285750">
              <a:buFont typeface="Arial" panose="020B0604020202020204" pitchFamily="34" charset="0"/>
              <a:buChar char="•"/>
            </a:pPr>
            <a:endParaRPr lang="en-GB" sz="2000" dirty="0"/>
          </a:p>
          <a:p>
            <a:r>
              <a:rPr lang="sv" sz="2000" dirty="0"/>
              <a:t>Om något tar för lång tid eller kostar för mycket att tillverka kanske det inte är genomförbart, eller så kan du behöva förenkla.</a:t>
            </a:r>
          </a:p>
          <a:p>
            <a:pPr>
              <a:buNone/>
            </a:pPr>
            <a:endParaRPr lang="en-GB" b="1" dirty="0">
              <a:solidFill>
                <a:srgbClr val="94C7B0"/>
              </a:solidFill>
            </a:endParaRPr>
          </a:p>
        </p:txBody>
      </p:sp>
      <p:cxnSp>
        <p:nvCxnSpPr>
          <p:cNvPr id="6" name="Straight Connector 5">
            <a:extLst>
              <a:ext uri="{FF2B5EF4-FFF2-40B4-BE49-F238E27FC236}">
                <a16:creationId xmlns:a16="http://schemas.microsoft.com/office/drawing/2014/main" id="{1606E34C-040C-81DF-8D8C-4F9E394E7B60}"/>
              </a:ext>
            </a:extLst>
          </p:cNvPr>
          <p:cNvCxnSpPr>
            <a:cxnSpLocks/>
          </p:cNvCxnSpPr>
          <p:nvPr/>
        </p:nvCxnSpPr>
        <p:spPr>
          <a:xfrm flipV="1">
            <a:off x="6328769" y="2098879"/>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3C4AB7-8B31-918E-7CEA-3D98CE12E033}"/>
              </a:ext>
            </a:extLst>
          </p:cNvPr>
          <p:cNvSpPr txBox="1"/>
          <p:nvPr/>
        </p:nvSpPr>
        <p:spPr>
          <a:xfrm>
            <a:off x="6508379" y="1803044"/>
            <a:ext cx="5459506" cy="4985980"/>
          </a:xfrm>
          <a:prstGeom prst="rect">
            <a:avLst/>
          </a:prstGeom>
          <a:noFill/>
        </p:spPr>
        <p:txBody>
          <a:bodyPr wrap="square" rtlCol="0">
            <a:spAutoFit/>
          </a:bodyPr>
          <a:lstStyle/>
          <a:p>
            <a:pPr>
              <a:buNone/>
            </a:pPr>
            <a:r>
              <a:rPr lang="sv" sz="2000" b="1" dirty="0">
                <a:solidFill>
                  <a:srgbClr val="94C7B0"/>
                </a:solidFill>
              </a:rPr>
              <a:t>Sårbarhet: Vad kan gå fel?</a:t>
            </a:r>
          </a:p>
          <a:p>
            <a:pPr>
              <a:buNone/>
            </a:pPr>
            <a:r>
              <a:rPr lang="sv" sz="2000" dirty="0"/>
              <a:t>Tänk i förväg på potentiella problem:</a:t>
            </a:r>
          </a:p>
          <a:p>
            <a:pPr marL="342900" indent="-342900">
              <a:buFont typeface="Arial" panose="020B0604020202020204" pitchFamily="34" charset="0"/>
              <a:buChar char="•"/>
            </a:pPr>
            <a:r>
              <a:rPr lang="sv" sz="2000" dirty="0"/>
              <a:t>Leverantören levererar inte i tid</a:t>
            </a:r>
          </a:p>
          <a:p>
            <a:pPr marL="342900" indent="-342900">
              <a:buFont typeface="Arial" panose="020B0604020202020204" pitchFamily="34" charset="0"/>
              <a:buChar char="•"/>
            </a:pPr>
            <a:r>
              <a:rPr lang="sv" sz="2000" dirty="0"/>
              <a:t>Ugn eller kylskåp går sönder</a:t>
            </a:r>
          </a:p>
          <a:p>
            <a:pPr marL="342900" indent="-342900">
              <a:buFont typeface="Arial" panose="020B0604020202020204" pitchFamily="34" charset="0"/>
              <a:buChar char="•"/>
            </a:pPr>
            <a:r>
              <a:rPr lang="sv" sz="2000" dirty="0"/>
              <a:t>Förpackningen tar slut</a:t>
            </a:r>
          </a:p>
          <a:p>
            <a:pPr marL="342900" indent="-342900">
              <a:buFont typeface="Arial" panose="020B0604020202020204" pitchFamily="34" charset="0"/>
              <a:buChar char="•"/>
            </a:pPr>
            <a:r>
              <a:rPr lang="sv" sz="2000" dirty="0"/>
              <a:t>En personlig nödsituation hindrar dig från att laga mat</a:t>
            </a:r>
          </a:p>
          <a:p>
            <a:r>
              <a:rPr lang="sv" sz="2000" dirty="0"/>
              <a:t>Fråga dig själv:</a:t>
            </a:r>
          </a:p>
          <a:p>
            <a:pPr marL="342900" indent="-342900">
              <a:buFont typeface="Arial" panose="020B0604020202020204" pitchFamily="34" charset="0"/>
              <a:buChar char="•"/>
            </a:pPr>
            <a:r>
              <a:rPr lang="sv" sz="2000" dirty="0"/>
              <a:t>Hur skulle jag hantera risken? (Reservleverantör? Nödbatch?)</a:t>
            </a:r>
          </a:p>
          <a:p>
            <a:pPr marL="342900" indent="-342900">
              <a:buFont typeface="Arial" panose="020B0604020202020204" pitchFamily="34" charset="0"/>
              <a:buChar char="•"/>
            </a:pPr>
            <a:r>
              <a:rPr lang="sv" sz="2000" dirty="0"/>
              <a:t>Skulle det stoppa mig helt eller bara sakta ner mig?</a:t>
            </a:r>
          </a:p>
          <a:p>
            <a:pPr marL="342900" indent="-342900">
              <a:buFont typeface="Arial" panose="020B0604020202020204" pitchFamily="34" charset="0"/>
              <a:buChar char="•"/>
            </a:pPr>
            <a:r>
              <a:rPr lang="sv" sz="2000" dirty="0"/>
              <a:t>Hur kan jag förklara förseningar professionellt för kunderna?</a:t>
            </a:r>
          </a:p>
          <a:p>
            <a:r>
              <a:rPr lang="sv" sz="2000" dirty="0"/>
              <a:t>💡 </a:t>
            </a:r>
            <a:r>
              <a:rPr lang="sv" sz="2000" i="1" dirty="0"/>
              <a:t>Ha en enkel plan B redo för dina viktigaste steg.</a:t>
            </a:r>
            <a:endParaRPr lang="en-GB" sz="2000" dirty="0"/>
          </a:p>
          <a:p>
            <a:endParaRPr lang="en-IE" dirty="0"/>
          </a:p>
        </p:txBody>
      </p:sp>
    </p:spTree>
    <p:extLst>
      <p:ext uri="{BB962C8B-B14F-4D97-AF65-F5344CB8AC3E}">
        <p14:creationId xmlns:p14="http://schemas.microsoft.com/office/powerpoint/2010/main" val="328613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LAGER OCH MATERIAL – VAD DU BEHÖVER TÄNKA PÅ</a:t>
            </a:r>
            <a:endParaRPr lang="en-US" dirty="0">
              <a:solidFill>
                <a:srgbClr val="56C6E5"/>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770965" y="1729789"/>
            <a:ext cx="55760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a:pPr>
            <a:r>
              <a:rPr lang="sv" b="1" dirty="0"/>
              <a:t>Lageromsättning: </a:t>
            </a:r>
            <a:r>
              <a:rPr lang="sv" dirty="0"/>
              <a:t>I vilken takt behöver du fylla på dina varor? Detta är en viktig siffra som används för att bedöma ditt företags försäljningsstyrka.</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a:pPr>
            <a:r>
              <a:rPr lang="sv" b="1" dirty="0"/>
              <a:t>Särskilda lagerbehov: </a:t>
            </a:r>
            <a:r>
              <a:rPr lang="sv" dirty="0"/>
              <a:t>Har ni en plan för att hantera lagerbehovet säsongsvis?</a:t>
            </a:r>
          </a:p>
          <a:p>
            <a:pPr marL="446088" lvl="0">
              <a:buClr>
                <a:srgbClr val="B6D1E1"/>
              </a:buClr>
            </a:pPr>
            <a:r>
              <a:rPr lang="sv" dirty="0"/>
              <a:t>Detta inkluderar en plan för ledtid för beställningar.</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startAt="3"/>
            </a:pPr>
            <a:r>
              <a:rPr lang="sv" b="1" dirty="0"/>
              <a:t>Lagerkontroll: </a:t>
            </a:r>
            <a:r>
              <a:rPr lang="sv" dirty="0"/>
              <a:t>Du måste upprätta en plan för att övervaka och kontrollera lagret. Glöm inte att lager = dina kontanter, så var mycket noga med att hantera detta noggrant.</a:t>
            </a:r>
          </a:p>
        </p:txBody>
      </p:sp>
      <p:sp>
        <p:nvSpPr>
          <p:cNvPr id="20" name="Text Placeholder 3">
            <a:extLst>
              <a:ext uri="{FF2B5EF4-FFF2-40B4-BE49-F238E27FC236}">
                <a16:creationId xmlns:a16="http://schemas.microsoft.com/office/drawing/2014/main" id="{4E53AD18-7555-036F-FA4A-0842EE539985}"/>
              </a:ext>
            </a:extLst>
          </p:cNvPr>
          <p:cNvSpPr txBox="1">
            <a:spLocks/>
          </p:cNvSpPr>
          <p:nvPr/>
        </p:nvSpPr>
        <p:spPr>
          <a:xfrm>
            <a:off x="6651811" y="1693930"/>
            <a:ext cx="49664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startAt="4"/>
            </a:pPr>
            <a:r>
              <a:rPr lang="sv" sz="2200" b="1" dirty="0">
                <a:solidFill>
                  <a:schemeClr val="tx1"/>
                </a:solidFill>
              </a:rPr>
              <a:t>Betalningsvillkor: </a:t>
            </a:r>
            <a:r>
              <a:rPr lang="sv" sz="2200" dirty="0">
                <a:solidFill>
                  <a:schemeClr val="tx1"/>
                </a:solidFill>
              </a:rPr>
              <a:t>Var mycket tydlig med grunden för leverantör-köparrelationen. Vilka är deras betalningsvillkor?</a:t>
            </a:r>
            <a:r>
              <a:rPr lang="sv" dirty="0">
                <a:solidFill>
                  <a:schemeClr val="tx1"/>
                </a:solidFill>
              </a:rPr>
              <a:t> </a:t>
            </a:r>
            <a:r>
              <a:rPr lang="sv" sz="2200" dirty="0">
                <a:solidFill>
                  <a:schemeClr val="tx1"/>
                </a:solidFill>
              </a:rPr>
              <a:t>Vilka är deras leveransvillkor?</a:t>
            </a:r>
          </a:p>
          <a:p>
            <a:pPr marL="457200" lvl="0" indent="-457200">
              <a:buClr>
                <a:srgbClr val="B6D1E1"/>
              </a:buClr>
              <a:buFont typeface="+mj-lt"/>
              <a:buAutoNum type="arabicPeriod" startAt="4"/>
            </a:pPr>
            <a:endParaRPr lang="en-US" sz="2200" dirty="0"/>
          </a:p>
          <a:p>
            <a:pPr marL="457200" lvl="0" indent="-457200">
              <a:buClr>
                <a:srgbClr val="B6D1E1"/>
              </a:buClr>
              <a:buFont typeface="+mj-lt"/>
              <a:buAutoNum type="arabicPeriod" startAt="4"/>
            </a:pPr>
            <a:r>
              <a:rPr lang="sv" sz="2200" b="1" dirty="0">
                <a:solidFill>
                  <a:schemeClr val="tx1"/>
                </a:solidFill>
              </a:rPr>
              <a:t>Reservplan:</a:t>
            </a:r>
          </a:p>
          <a:p>
            <a:pPr marL="446088" lvl="0">
              <a:buClr>
                <a:srgbClr val="B6D1E1"/>
              </a:buClr>
            </a:pPr>
            <a:r>
              <a:rPr lang="sv" sz="2200" dirty="0">
                <a:solidFill>
                  <a:schemeClr val="tx1"/>
                </a:solidFill>
              </a:rPr>
              <a:t>Det är viktigt att ha en reservplan ifall man förlorar en leverantören eller leverantören kan inte uppfylla dina krav. Detta kan inkludera alternativa leverantörer.</a:t>
            </a:r>
            <a:endParaRPr lang="en-US" sz="2200" dirty="0"/>
          </a:p>
          <a:p>
            <a:pPr marL="457200" lvl="0" indent="-457200">
              <a:buClr>
                <a:srgbClr val="B6D1E1"/>
              </a:buClr>
              <a:buFont typeface="+mj-lt"/>
              <a:buAutoNum type="arabicPeriod" startAt="4"/>
            </a:pPr>
            <a:endParaRPr lang="en-US" dirty="0"/>
          </a:p>
        </p:txBody>
      </p:sp>
    </p:spTree>
    <p:extLst>
      <p:ext uri="{BB962C8B-B14F-4D97-AF65-F5344CB8AC3E}">
        <p14:creationId xmlns:p14="http://schemas.microsoft.com/office/powerpoint/2010/main" val="184386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KVALITET – HÖG PRIORITERING</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791200" y="1729789"/>
            <a:ext cx="5522259"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När kunderna känner att de kan lita på den jämna kvaliteten på dina produkter är det mer sannolikt att de återkommer till dig.</a:t>
            </a:r>
          </a:p>
          <a:p>
            <a:pPr>
              <a:buClr>
                <a:srgbClr val="B6D1E1"/>
              </a:buClr>
            </a:pPr>
            <a:endParaRPr lang="en-US" dirty="0"/>
          </a:p>
          <a:p>
            <a:pPr>
              <a:buClr>
                <a:srgbClr val="B6D1E1"/>
              </a:buClr>
            </a:pPr>
            <a:r>
              <a:rPr lang="sv" dirty="0"/>
              <a:t>Konsekvent kvalitet kräver hårt arbete, noggrannhet och system för att övervaka och bedöma om dina produkter uppfyller de standarder du har satt.</a:t>
            </a:r>
          </a:p>
          <a:p>
            <a:pPr>
              <a:buClr>
                <a:srgbClr val="B6D1E1"/>
              </a:buClr>
            </a:pPr>
            <a:endParaRPr lang="en-US" dirty="0"/>
          </a:p>
          <a:p>
            <a:pPr>
              <a:buClr>
                <a:srgbClr val="B6D1E1"/>
              </a:buClr>
            </a:pPr>
            <a:r>
              <a:rPr lang="sv" dirty="0"/>
              <a:t>Kvalitetskontroll är en pågående process som berör allt från inköp till produktion till distribution.</a:t>
            </a:r>
          </a:p>
          <a:p>
            <a:pPr>
              <a:buClr>
                <a:srgbClr val="B6D1E1"/>
              </a:buClr>
            </a:pPr>
            <a:r>
              <a:rPr lang="sv" dirty="0"/>
              <a:t> </a:t>
            </a:r>
          </a:p>
          <a:p>
            <a:pPr>
              <a:buClr>
                <a:srgbClr val="B6D1E1"/>
              </a:buClr>
            </a:pPr>
            <a:endParaRPr lang="en-US" b="1" dirty="0"/>
          </a:p>
          <a:p>
            <a:pPr marL="457200" indent="-457200">
              <a:buClr>
                <a:srgbClr val="B6D1E1"/>
              </a:buClr>
              <a:buFont typeface="+mj-lt"/>
              <a:buAutoNum type="arabicPeriod"/>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5172322" y="1455050"/>
            <a:ext cx="0" cy="182603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277622" y="1631177"/>
            <a:ext cx="3977087"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400" b="1" i="1" dirty="0">
                <a:solidFill>
                  <a:srgbClr val="94C7B0"/>
                </a:solidFill>
              </a:rPr>
              <a:t>För din mat är ditt rykte.</a:t>
            </a:r>
          </a:p>
          <a:p>
            <a:pPr>
              <a:buNone/>
            </a:pPr>
            <a:endParaRPr lang="en-GB" sz="2400" i="1" dirty="0">
              <a:solidFill>
                <a:srgbClr val="94C7B0"/>
              </a:solidFill>
            </a:endParaRPr>
          </a:p>
          <a:p>
            <a:r>
              <a:rPr lang="sv" sz="2400" i="1" dirty="0">
                <a:solidFill>
                  <a:srgbClr val="94C7B0"/>
                </a:solidFill>
              </a:rPr>
              <a:t>I ett litet livsmedelsföretag </a:t>
            </a:r>
            <a:r>
              <a:rPr lang="sv" sz="2400" b="1" i="1" dirty="0">
                <a:solidFill>
                  <a:srgbClr val="94C7B0"/>
                </a:solidFill>
              </a:rPr>
              <a:t>är kvalitet allt </a:t>
            </a:r>
            <a:r>
              <a:rPr lang="sv" sz="2400" i="1" dirty="0">
                <a:solidFill>
                  <a:srgbClr val="94C7B0"/>
                </a:solidFill>
              </a:rPr>
              <a:t>. Folk kommer inte bara ihåg hur maten smakar – de kommer ihåg hur den fick dem att känna sig.</a:t>
            </a:r>
          </a:p>
          <a:p>
            <a:pPr marL="0" lvl="1" algn="l">
              <a:lnSpc>
                <a:spcPts val="2640"/>
              </a:lnSpc>
              <a:spcBef>
                <a:spcPts val="0"/>
              </a:spcBef>
            </a:pPr>
            <a:endParaRPr lang="en-GB" sz="3200" b="1" i="1" dirty="0">
              <a:solidFill>
                <a:srgbClr val="94C7B0"/>
              </a:solidFill>
            </a:endParaRPr>
          </a:p>
        </p:txBody>
      </p:sp>
      <p:grpSp>
        <p:nvGrpSpPr>
          <p:cNvPr id="9" name="Group 8">
            <a:extLst>
              <a:ext uri="{FF2B5EF4-FFF2-40B4-BE49-F238E27FC236}">
                <a16:creationId xmlns:a16="http://schemas.microsoft.com/office/drawing/2014/main" id="{C5CEAB80-838B-5D1D-253A-946C8D9BDDE5}"/>
              </a:ext>
            </a:extLst>
          </p:cNvPr>
          <p:cNvGrpSpPr/>
          <p:nvPr/>
        </p:nvGrpSpPr>
        <p:grpSpPr>
          <a:xfrm>
            <a:off x="4137538" y="4093830"/>
            <a:ext cx="1770834" cy="2265985"/>
            <a:chOff x="3196937" y="4514086"/>
            <a:chExt cx="1285655" cy="2087999"/>
          </a:xfrm>
        </p:grpSpPr>
        <p:pic>
          <p:nvPicPr>
            <p:cNvPr id="14" name="Picture 13" descr="Icon&#10;&#10;Description automatically generated">
              <a:extLst>
                <a:ext uri="{FF2B5EF4-FFF2-40B4-BE49-F238E27FC236}">
                  <a16:creationId xmlns:a16="http://schemas.microsoft.com/office/drawing/2014/main" id="{A5BC13B1-8AEF-D25D-F279-80FD4BEA9787}"/>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5" name="Picture 14" descr="Icon&#10;&#10;Description automatically generated">
              <a:extLst>
                <a:ext uri="{FF2B5EF4-FFF2-40B4-BE49-F238E27FC236}">
                  <a16:creationId xmlns:a16="http://schemas.microsoft.com/office/drawing/2014/main" id="{9D831B4A-A229-1730-69F5-DD23B0507B7D}"/>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72317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sv" dirty="0"/>
              <a:t>AFFÄRSVILLKOR – VAD DU BEHÖVER TÄNKA IGENOM</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386667" y="3558589"/>
            <a:ext cx="7890933" cy="34743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b="1" dirty="0"/>
              <a:t>BETALNINGSVILLKOR </a:t>
            </a:r>
            <a:r>
              <a:rPr lang="sv" dirty="0"/>
              <a:t>– era beslut om när en kund betalar – är det förskottsbetalning, kontant vid leverans, 15 eller 30 dagars kredit, eventuella förseningsavgifter?</a:t>
            </a:r>
          </a:p>
          <a:p>
            <a:pPr marL="342900" indent="-342900">
              <a:buClr>
                <a:srgbClr val="B6D1E1"/>
              </a:buClr>
              <a:buFont typeface="Arial" panose="020B0604020202020204" pitchFamily="34" charset="0"/>
              <a:buChar char="•"/>
            </a:pPr>
            <a:r>
              <a:rPr lang="sv" b="1" dirty="0"/>
              <a:t>LEVERANSVILLKOR </a:t>
            </a:r>
            <a:r>
              <a:rPr lang="sv" dirty="0"/>
              <a:t>- fri leverans eller leveranskostnader?</a:t>
            </a:r>
          </a:p>
          <a:p>
            <a:pPr marL="342900" indent="-342900">
              <a:buClr>
                <a:srgbClr val="B6D1E1"/>
              </a:buClr>
              <a:buFont typeface="Arial" panose="020B0604020202020204" pitchFamily="34" charset="0"/>
              <a:buChar char="•"/>
            </a:pPr>
            <a:r>
              <a:rPr lang="sv" b="1" dirty="0"/>
              <a:t>GARANTI </a:t>
            </a:r>
            <a:r>
              <a:rPr lang="sv" dirty="0"/>
              <a:t>- på ditt arbete ger trygghet, även om den är bred. Vi erbjuder till exempel 30 dagars pengarna-tillbaka-garanti på alla icke-fördärvliga varor. Fördärvliga varor kan inte returneras.</a:t>
            </a:r>
            <a:endParaRPr lang="en-US" b="1" dirty="0"/>
          </a:p>
        </p:txBody>
      </p:sp>
      <p:sp>
        <p:nvSpPr>
          <p:cNvPr id="23" name="Text Placeholder 3">
            <a:extLst>
              <a:ext uri="{FF2B5EF4-FFF2-40B4-BE49-F238E27FC236}">
                <a16:creationId xmlns:a16="http://schemas.microsoft.com/office/drawing/2014/main" id="{2BB2A27C-7C88-E743-E517-8BD802652C5F}"/>
              </a:ext>
            </a:extLst>
          </p:cNvPr>
          <p:cNvSpPr txBox="1">
            <a:spLocks/>
          </p:cNvSpPr>
          <p:nvPr/>
        </p:nvSpPr>
        <p:spPr>
          <a:xfrm>
            <a:off x="777712" y="2102322"/>
            <a:ext cx="10957088" cy="3912493"/>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Detta är ett mycket viktigt område att göra rätt från början. Era affärsvillkor beskriver de viktiga detaljer som ni delar med kunderna innan de köper för att säkerställa ömsesidig förståelse.</a:t>
            </a:r>
          </a:p>
          <a:p>
            <a:pPr>
              <a:buClr>
                <a:srgbClr val="B6D1E1"/>
              </a:buClr>
            </a:pPr>
            <a:endParaRPr lang="en-US" b="1" dirty="0"/>
          </a:p>
        </p:txBody>
      </p:sp>
      <p:cxnSp>
        <p:nvCxnSpPr>
          <p:cNvPr id="11" name="Straight Connector 10">
            <a:extLst>
              <a:ext uri="{FF2B5EF4-FFF2-40B4-BE49-F238E27FC236}">
                <a16:creationId xmlns:a16="http://schemas.microsoft.com/office/drawing/2014/main" id="{A4F6F250-0CC3-E3B7-8230-95B148FB704E}"/>
              </a:ext>
            </a:extLst>
          </p:cNvPr>
          <p:cNvCxnSpPr>
            <a:cxnSpLocks/>
          </p:cNvCxnSpPr>
          <p:nvPr/>
        </p:nvCxnSpPr>
        <p:spPr>
          <a:xfrm flipV="1">
            <a:off x="3209643" y="3382805"/>
            <a:ext cx="0" cy="269626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125A6BAE-AF1C-23EA-E894-C680245C38F6}"/>
              </a:ext>
            </a:extLst>
          </p:cNvPr>
          <p:cNvSpPr txBox="1">
            <a:spLocks/>
          </p:cNvSpPr>
          <p:nvPr/>
        </p:nvSpPr>
        <p:spPr>
          <a:xfrm>
            <a:off x="722411" y="3558589"/>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sv" sz="3200" b="1" i="1" dirty="0">
                <a:solidFill>
                  <a:srgbClr val="94C7B0"/>
                </a:solidFill>
              </a:rPr>
              <a:t>Ibland kallade T&amp;C (villkor) - de täcker</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427220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sv" dirty="0"/>
              <a:t>AFFÄRSVILLKOR – VAD DU BEHÖVER TÄNKA IGENOM</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532828" y="1963153"/>
            <a:ext cx="8178799" cy="39315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574675" algn="l"/>
              </a:tabLst>
            </a:pPr>
            <a:r>
              <a:rPr lang="sv" b="1" dirty="0"/>
              <a:t>LEVERANSTIDER </a:t>
            </a:r>
            <a:r>
              <a:rPr lang="sv" dirty="0"/>
              <a:t>– Ange dina förväntade leveransdatum från beställningstillfället</a:t>
            </a:r>
          </a:p>
          <a:p>
            <a:pPr marL="342900" indent="-342900">
              <a:buClr>
                <a:srgbClr val="B6D1E1"/>
              </a:buClr>
              <a:buFont typeface="Arial" panose="020B0604020202020204" pitchFamily="34" charset="0"/>
              <a:buChar char="•"/>
              <a:tabLst>
                <a:tab pos="574675" algn="l"/>
              </a:tabLst>
            </a:pPr>
            <a:r>
              <a:rPr lang="sv" b="1" dirty="0"/>
              <a:t>ÅTERBETALNINGS- ELLER RETURPOLICY –</a:t>
            </a:r>
          </a:p>
          <a:p>
            <a:pPr marL="15875" indent="-15875">
              <a:buClr>
                <a:srgbClr val="B6D1E1"/>
              </a:buClr>
              <a:tabLst>
                <a:tab pos="355600" algn="l"/>
                <a:tab pos="574675" algn="l"/>
              </a:tabLst>
            </a:pPr>
            <a:r>
              <a:rPr lang="sv" b="1" dirty="0">
                <a:solidFill>
                  <a:srgbClr val="B6D1E1"/>
                </a:solidFill>
              </a:rPr>
              <a:t>-   </a:t>
            </a:r>
            <a:r>
              <a:rPr lang="sv" dirty="0"/>
              <a:t>E-handelswebbplatser ger vanligtvis denna policy en egen</a:t>
            </a:r>
            <a:br>
              <a:rPr lang="sv" dirty="0"/>
            </a:br>
            <a:r>
              <a:rPr lang="sv" dirty="0"/>
              <a:t>     webbsida. Om du säljer produkter online kan du även inkludera</a:t>
            </a:r>
            <a:br>
              <a:rPr lang="sv" dirty="0"/>
            </a:br>
            <a:r>
              <a:rPr lang="sv" dirty="0"/>
              <a:t>    dessa policyer i dina villkor.</a:t>
            </a:r>
            <a:endParaRPr lang="sv">
              <a:ea typeface="Calibri"/>
              <a:cs typeface="Calibri"/>
            </a:endParaRPr>
          </a:p>
          <a:p>
            <a:pPr marL="15875" indent="-15875">
              <a:buClr>
                <a:srgbClr val="B6D1E1"/>
              </a:buClr>
              <a:tabLst>
                <a:tab pos="355600" algn="l"/>
                <a:tab pos="574675" algn="l"/>
              </a:tabLst>
            </a:pPr>
            <a:r>
              <a:rPr lang="sv" dirty="0">
                <a:solidFill>
                  <a:srgbClr val="B6D1E1"/>
                </a:solidFill>
              </a:rPr>
              <a:t>-   </a:t>
            </a:r>
            <a:r>
              <a:rPr lang="sv" dirty="0"/>
              <a:t>Återförsäljare har normalt separata retur- eller</a:t>
            </a:r>
            <a:br>
              <a:rPr lang="sv" dirty="0">
                <a:ea typeface="Calibri"/>
                <a:cs typeface="Calibri"/>
              </a:rPr>
            </a:br>
            <a:r>
              <a:rPr lang="sv" dirty="0"/>
              <a:t>    återbetalningspolicyer.</a:t>
            </a:r>
            <a:endParaRPr lang="sv" dirty="0">
              <a:ea typeface="Calibri"/>
              <a:cs typeface="Calibri"/>
            </a:endParaRPr>
          </a:p>
          <a:p>
            <a:pPr marL="15875" indent="-15875">
              <a:buClr>
                <a:srgbClr val="B6D1E1"/>
              </a:buClr>
              <a:tabLst>
                <a:tab pos="355600" algn="l"/>
                <a:tab pos="574675" algn="l"/>
              </a:tabLst>
            </a:pPr>
            <a:r>
              <a:rPr lang="sv" dirty="0">
                <a:solidFill>
                  <a:srgbClr val="B6D1E1"/>
                </a:solidFill>
              </a:rPr>
              <a:t>-   </a:t>
            </a:r>
            <a:r>
              <a:rPr lang="sv" dirty="0"/>
              <a:t>För serviceföretag beror en returpolicy eller returpolicy på</a:t>
            </a:r>
            <a:br>
              <a:rPr lang="sv" dirty="0"/>
            </a:br>
            <a:r>
              <a:rPr lang="sv" dirty="0">
                <a:ea typeface="Calibri"/>
                <a:cs typeface="Calibri"/>
              </a:rPr>
              <a:t>    </a:t>
            </a:r>
            <a:r>
              <a:rPr lang="sv" dirty="0"/>
              <a:t>din tjänst</a:t>
            </a:r>
            <a:endParaRPr lang="sv" dirty="0">
              <a:ea typeface="Calibri" panose="020F0502020204030204"/>
              <a:cs typeface="Calibri" panose="020F0502020204030204"/>
            </a:endParaRPr>
          </a:p>
          <a:p>
            <a:pPr marL="342900" indent="-342900">
              <a:buClr>
                <a:srgbClr val="B6D1E1"/>
              </a:buClr>
              <a:buFont typeface="Arial" panose="020B0604020202020204" pitchFamily="34" charset="0"/>
              <a:buChar char="•"/>
              <a:tabLst>
                <a:tab pos="574675" algn="l"/>
              </a:tabLst>
            </a:pPr>
            <a:r>
              <a:rPr lang="sv" b="1" dirty="0"/>
              <a:t>INTEGRITETSPOLICY – </a:t>
            </a:r>
            <a:r>
              <a:rPr lang="sv" dirty="0"/>
              <a:t>Om du hanterar personligt identifierbar information behöver du en integritetspolicy. Det rekommenderas fortfarande att hänvisa till sekretess i dina villkor, men du behöver fortfarande en separat integritetspolicy. Detta avsnitt behöver inte vara långt.</a:t>
            </a: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3226576" y="1960405"/>
            <a:ext cx="0" cy="41017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472EB003-B52B-9A1A-6337-02DEAB59C344}"/>
              </a:ext>
            </a:extLst>
          </p:cNvPr>
          <p:cNvSpPr txBox="1">
            <a:spLocks/>
          </p:cNvSpPr>
          <p:nvPr/>
        </p:nvSpPr>
        <p:spPr>
          <a:xfrm>
            <a:off x="739344" y="2133600"/>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sv" sz="3200" b="1" i="1" dirty="0">
                <a:solidFill>
                  <a:srgbClr val="94C7B0"/>
                </a:solidFill>
              </a:rPr>
              <a:t>Ibland kallade T&amp;C (villkor) </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277832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BEHÖVER DU HJÄLP?</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378827" y="1729789"/>
            <a:ext cx="6085040"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Om du behöver personal från början, tänk på ditt startupteam:</a:t>
            </a:r>
          </a:p>
          <a:p>
            <a:pPr>
              <a:buClr>
                <a:srgbClr val="B6D1E1"/>
              </a:buClr>
            </a:pPr>
            <a:endParaRPr lang="en-US" b="1" dirty="0"/>
          </a:p>
          <a:p>
            <a:pPr marL="342900" indent="-342900">
              <a:buClr>
                <a:srgbClr val="B6D1E1"/>
              </a:buClr>
              <a:buFont typeface="Arial" panose="020B0604020202020204" pitchFamily="34" charset="0"/>
              <a:buChar char="•"/>
            </a:pPr>
            <a:r>
              <a:rPr lang="sv" dirty="0"/>
              <a:t>Vilka är en del av ert startup-team?</a:t>
            </a:r>
          </a:p>
          <a:p>
            <a:pPr marL="342900" indent="-342900">
              <a:buClr>
                <a:srgbClr val="B6D1E1"/>
              </a:buClr>
              <a:buFont typeface="Arial" panose="020B0604020202020204" pitchFamily="34" charset="0"/>
              <a:buChar char="•"/>
            </a:pPr>
            <a:r>
              <a:rPr lang="sv" dirty="0"/>
              <a:t>Vad kommer att vara deras primära ansvarsområde? Beskriv vad du uppfattar som deras roll och uppgifter och förklara hur de är kvalificerade eller kompetenta för dessa uppgifter.</a:t>
            </a:r>
          </a:p>
          <a:p>
            <a:pPr marL="342900" indent="-342900">
              <a:buClr>
                <a:srgbClr val="B6D1E1"/>
              </a:buClr>
              <a:buFont typeface="Arial" panose="020B0604020202020204" pitchFamily="34" charset="0"/>
              <a:buChar char="•"/>
            </a:pPr>
            <a:r>
              <a:rPr lang="sv" dirty="0"/>
              <a:t>Vad kommer de att kosta ditt företag och har du råd att ta dig an dem?</a:t>
            </a:r>
          </a:p>
          <a:p>
            <a:pPr>
              <a:buClr>
                <a:srgbClr val="B6D1E1"/>
              </a:buClr>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4789828" y="1837543"/>
            <a:ext cx="0" cy="24396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756277" y="1729789"/>
            <a:ext cx="3744005"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sv" b="1" i="1" dirty="0">
                <a:solidFill>
                  <a:srgbClr val="94C7B0"/>
                </a:solidFill>
              </a:rPr>
              <a:t>Även om du kanske startar ditt företag som en ensamföreställning kan du behöva planera för att anställa nyckelpersoner som kan hjälpa dig i verksamheten. Det kan vara en anställd, en frilansare eller oberoende entreprenörer som kan hjälpa dig att utföra affärsfunktioner.</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322598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sv" sz="4800" dirty="0">
                <a:solidFill>
                  <a:schemeClr val="bg1"/>
                </a:solidFill>
              </a:rPr>
              <a:t>Att vara i affärer …</a:t>
            </a:r>
          </a:p>
          <a:p>
            <a:r>
              <a:rPr lang="sv" sz="4800" dirty="0">
                <a:solidFill>
                  <a:schemeClr val="bg1"/>
                </a:solidFill>
              </a:rPr>
              <a:t>Att tillverka produkter kontra att leverera en tjänst</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sv" dirty="0"/>
              <a:t>Den juridiska delen av att starta företag</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05</a:t>
            </a:r>
          </a:p>
        </p:txBody>
      </p:sp>
    </p:spTree>
    <p:extLst>
      <p:ext uri="{BB962C8B-B14F-4D97-AF65-F5344CB8AC3E}">
        <p14:creationId xmlns:p14="http://schemas.microsoft.com/office/powerpoint/2010/main" val="403132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20944F-DB25-9664-0DAE-10061747ACB3}"/>
              </a:ext>
            </a:extLst>
          </p:cNvPr>
          <p:cNvSpPr>
            <a:spLocks noGrp="1"/>
          </p:cNvSpPr>
          <p:nvPr>
            <p:ph type="body" sz="quarter" idx="27"/>
          </p:nvPr>
        </p:nvSpPr>
        <p:spPr>
          <a:xfrm>
            <a:off x="751415" y="378372"/>
            <a:ext cx="7854704" cy="1126708"/>
          </a:xfrm>
        </p:spPr>
        <p:txBody>
          <a:bodyPr/>
          <a:lstStyle/>
          <a:p>
            <a:r>
              <a:rPr lang="sv" sz="3600" dirty="0"/>
              <a:t>ATT VÄLJA HUR DU SKA STARTA DITT FÖRETAG ÄR ETT VIKTIGT STEG..</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2188229"/>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solidFill>
                  <a:srgbClr val="382B1B"/>
                </a:solidFill>
              </a:rPr>
              <a:t>I det här avsnittet presenterar vi viktiga företagsstrukturer och dina alternativ. Det är viktigt att du förstår lagarna på lokal, statlig och federal nivå när du startar ditt nya företag.</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2197754"/>
            <a:ext cx="626436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b="1" dirty="0">
                <a:solidFill>
                  <a:srgbClr val="382B1B"/>
                </a:solidFill>
              </a:rPr>
              <a:t>Affärsföretag kan struktureras på flera sätt, men vanligtvis finns det tre juridiska former </a:t>
            </a:r>
            <a:r>
              <a:rPr lang="sv" sz="2200" dirty="0">
                <a:solidFill>
                  <a:srgbClr val="382B1B"/>
                </a:solidFill>
              </a:rPr>
              <a:t>.</a:t>
            </a:r>
          </a:p>
          <a:p>
            <a:pPr marL="0" lvl="1" algn="l">
              <a:lnSpc>
                <a:spcPct val="100000"/>
              </a:lnSpc>
              <a:spcBef>
                <a:spcPts val="0"/>
              </a:spcBef>
            </a:pPr>
            <a:endParaRPr lang="en-GB" sz="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Enskild firma</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Partnerskap</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Aktiebolag</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sv" sz="2200" dirty="0">
                <a:solidFill>
                  <a:srgbClr val="382B1B"/>
                </a:solidFill>
              </a:rPr>
              <a:t>Sedan introducerar vi dig till några intressanta och framväxande affärsstrukturer.</a:t>
            </a:r>
          </a:p>
          <a:p>
            <a:pPr marL="0" lvl="1" algn="l">
              <a:lnSpc>
                <a:spcPts val="2340"/>
              </a:lnSpc>
              <a:spcBef>
                <a:spcPts val="0"/>
              </a:spcBef>
            </a:pPr>
            <a:endParaRPr lang="en-GB" dirty="0">
              <a:solidFill>
                <a:srgbClr val="382B1B"/>
              </a:solidFill>
            </a:endParaRPr>
          </a:p>
        </p:txBody>
      </p:sp>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03636" y="1806917"/>
            <a:ext cx="0" cy="30519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sv" dirty="0"/>
              <a:t>ENMAN FÖRETAGARE</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600636" y="1371600"/>
            <a:ext cx="11563188"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sv" sz="2200" dirty="0">
                <a:solidFill>
                  <a:srgbClr val="382B1B"/>
                </a:solidFill>
              </a:rPr>
              <a:t>De flesta kvinnor som startar ett livsmedelsföretag börjar som enskild näringsidkare – den enklaste och mest flexibla juridiska strukturen. Du kan driva ditt företag på egen hand, från ditt kök eller ett marknadsstånd, utan att behöva partners eller en företagsstruktur.</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buClr>
                <a:srgbClr val="B6D1E1"/>
              </a:buClr>
            </a:pPr>
            <a:r>
              <a:rPr lang="sv" sz="2200" b="1" dirty="0">
                <a:solidFill>
                  <a:srgbClr val="382B1B"/>
                </a:solidFill>
              </a:rPr>
              <a:t>Vad är en enskild näringsidkare?</a:t>
            </a:r>
          </a:p>
          <a:p>
            <a:pPr marL="0" lvl="1" algn="l">
              <a:lnSpc>
                <a:spcPts val="2340"/>
              </a:lnSpc>
              <a:spcBef>
                <a:spcPts val="0"/>
              </a:spcBef>
              <a:buClr>
                <a:srgbClr val="B6D1E1"/>
              </a:buClr>
            </a:pPr>
            <a:r>
              <a:rPr lang="sv" sz="2200" dirty="0">
                <a:solidFill>
                  <a:srgbClr val="382B1B"/>
                </a:solidFill>
              </a:rPr>
              <a:t>Att vara enskild näringsidkare innebär:</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Du äger och driver verksamheten själv</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Du behåller vinsten</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Du är personligen ansvarig för verksamheten (skulder, skatter etc.)</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a:buNone/>
            </a:pPr>
            <a:r>
              <a:rPr lang="sv" b="1" dirty="0"/>
              <a:t>Vad du behöver göra (beroende på ditt land)</a:t>
            </a:r>
          </a:p>
          <a:p>
            <a:pPr>
              <a:buNone/>
            </a:pPr>
            <a:r>
              <a:rPr lang="sv" b="1" dirty="0"/>
              <a:t>Du behöver vanligtvis:</a:t>
            </a:r>
          </a:p>
          <a:p>
            <a:pPr marL="342900" indent="-342900">
              <a:buFont typeface="Arial" panose="020B0604020202020204" pitchFamily="34" charset="0"/>
              <a:buChar char="•"/>
            </a:pPr>
            <a:r>
              <a:rPr lang="sv" dirty="0"/>
              <a:t>Registrera dig som enskild näringsidkare hos din lokala näringslivsmyndighet</a:t>
            </a:r>
          </a:p>
          <a:p>
            <a:pPr marL="342900" indent="-342900">
              <a:buFont typeface="Arial" panose="020B0604020202020204" pitchFamily="34" charset="0"/>
              <a:buChar char="•"/>
            </a:pPr>
            <a:r>
              <a:rPr lang="sv" dirty="0"/>
              <a:t>Ansök om ett skattenummer eller momsregistreringsnummer (om din inkomst överstiger gränsen)</a:t>
            </a:r>
          </a:p>
          <a:p>
            <a:pPr marL="342900" indent="-342900">
              <a:buFont typeface="Arial" panose="020B0604020202020204" pitchFamily="34" charset="0"/>
              <a:buChar char="•"/>
            </a:pPr>
            <a:r>
              <a:rPr lang="sv" dirty="0"/>
              <a:t>Registrera ditt livsmedelsföretag hos din lokala livsmedelssäkerhetsmyndighet</a:t>
            </a:r>
          </a:p>
          <a:p>
            <a:pPr marL="342900" indent="-342900">
              <a:buFont typeface="Arial" panose="020B0604020202020204" pitchFamily="34" charset="0"/>
              <a:buChar char="•"/>
            </a:pPr>
            <a:r>
              <a:rPr lang="sv" dirty="0"/>
              <a:t>Håll koll på dina inkomster och utgifter</a:t>
            </a:r>
          </a:p>
          <a:p>
            <a:pPr marL="342900" indent="-342900">
              <a:buFont typeface="Arial" panose="020B0604020202020204" pitchFamily="34" charset="0"/>
              <a:buChar char="•"/>
            </a:pPr>
            <a:r>
              <a:rPr lang="sv" dirty="0"/>
              <a:t>Rapportera inkomster en gång om året (enkel skattedeklaration)</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
        <p:nvSpPr>
          <p:cNvPr id="12" name="TextBox 11">
            <a:extLst>
              <a:ext uri="{FF2B5EF4-FFF2-40B4-BE49-F238E27FC236}">
                <a16:creationId xmlns:a16="http://schemas.microsoft.com/office/drawing/2014/main" id="{DA854B73-0143-FEC1-6322-80DEA2128AE3}"/>
              </a:ext>
            </a:extLst>
          </p:cNvPr>
          <p:cNvSpPr txBox="1"/>
          <p:nvPr/>
        </p:nvSpPr>
        <p:spPr>
          <a:xfrm>
            <a:off x="9660751" y="2007096"/>
            <a:ext cx="2357717" cy="3139321"/>
          </a:xfrm>
          <a:prstGeom prst="rect">
            <a:avLst/>
          </a:prstGeom>
          <a:solidFill>
            <a:srgbClr val="E6C8C7"/>
          </a:solidFill>
        </p:spPr>
        <p:txBody>
          <a:bodyPr wrap="square">
            <a:spAutoFit/>
          </a:bodyPr>
          <a:lstStyle/>
          <a:p>
            <a:pPr>
              <a:buNone/>
            </a:pPr>
            <a:r>
              <a:rPr lang="sv" sz="1800" b="1" dirty="0"/>
              <a:t>REGISTRERA ..</a:t>
            </a:r>
          </a:p>
          <a:p>
            <a:pPr>
              <a:buNone/>
            </a:pPr>
            <a:endParaRPr lang="en-GB" sz="1800" b="1" dirty="0"/>
          </a:p>
          <a:p>
            <a:r>
              <a:rPr lang="sv" sz="1800" b="1" dirty="0"/>
              <a:t>Sverige </a:t>
            </a:r>
            <a:r>
              <a:rPr lang="sv" sz="1800" dirty="0"/>
              <a:t>: </a:t>
            </a:r>
            <a:r>
              <a:rPr lang="sv" sz="1800" dirty="0">
                <a:hlinkClick r:id="rId2"/>
              </a:rPr>
              <a:t>verksamt.se</a:t>
            </a:r>
            <a:endParaRPr lang="en-GB" sz="1800" dirty="0"/>
          </a:p>
          <a:p>
            <a:r>
              <a:rPr lang="sv" sz="1800" b="1" dirty="0"/>
              <a:t>Nederländerna </a:t>
            </a:r>
            <a:r>
              <a:rPr lang="sv" sz="1800" dirty="0"/>
              <a:t>: </a:t>
            </a:r>
            <a:r>
              <a:rPr lang="sv" sz="1800" dirty="0">
                <a:hlinkClick r:id="rId3"/>
              </a:rPr>
              <a:t>www.kvk.nl</a:t>
            </a:r>
            <a:r>
              <a:rPr lang="sv" sz="1800" dirty="0"/>
              <a:t> </a:t>
            </a:r>
          </a:p>
          <a:p>
            <a:r>
              <a:rPr lang="sv" b="1" dirty="0"/>
              <a:t>Irland: </a:t>
            </a:r>
            <a:r>
              <a:rPr lang="sv" dirty="0">
                <a:hlinkClick r:id="rId4"/>
              </a:rPr>
              <a:t>ROS-registrering</a:t>
            </a:r>
            <a:endParaRPr lang="en-IE" dirty="0"/>
          </a:p>
          <a:p>
            <a:r>
              <a:rPr lang="sv" sz="1800" b="1" dirty="0"/>
              <a:t>Frankrike: </a:t>
            </a:r>
            <a:r>
              <a:rPr lang="sv" dirty="0">
                <a:hlinkClick r:id="rId5"/>
              </a:rPr>
              <a:t>Guichet des formalités des entreprises | Service-Public.fr</a:t>
            </a:r>
            <a:endParaRPr lang="en-GB" sz="1800" dirty="0"/>
          </a:p>
        </p:txBody>
      </p:sp>
    </p:spTree>
    <p:extLst>
      <p:ext uri="{BB962C8B-B14F-4D97-AF65-F5344CB8AC3E}">
        <p14:creationId xmlns:p14="http://schemas.microsoft.com/office/powerpoint/2010/main" val="341337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2977-A558-F5DA-2D96-3E52912CB0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D3CF3F-9AB2-07C5-88D0-BFA2A228A57D}"/>
              </a:ext>
            </a:extLst>
          </p:cNvPr>
          <p:cNvSpPr>
            <a:spLocks noGrp="1"/>
          </p:cNvSpPr>
          <p:nvPr>
            <p:ph type="body" sz="quarter" idx="27"/>
          </p:nvPr>
        </p:nvSpPr>
        <p:spPr/>
        <p:txBody>
          <a:bodyPr/>
          <a:lstStyle/>
          <a:p>
            <a:r>
              <a:rPr lang="sv" dirty="0"/>
              <a:t>ENMAN FÖRETAGARE</a:t>
            </a:r>
          </a:p>
        </p:txBody>
      </p:sp>
      <p:sp>
        <p:nvSpPr>
          <p:cNvPr id="8" name="Text Placeholder 3">
            <a:extLst>
              <a:ext uri="{FF2B5EF4-FFF2-40B4-BE49-F238E27FC236}">
                <a16:creationId xmlns:a16="http://schemas.microsoft.com/office/drawing/2014/main" id="{A12F8F21-0682-5A41-B1D3-A39ADB9204F6}"/>
              </a:ext>
            </a:extLst>
          </p:cNvPr>
          <p:cNvSpPr txBox="1">
            <a:spLocks/>
          </p:cNvSpPr>
          <p:nvPr/>
        </p:nvSpPr>
        <p:spPr>
          <a:xfrm>
            <a:off x="600636" y="1371600"/>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sv" b="1" dirty="0">
                <a:solidFill>
                  <a:srgbClr val="94C7B0"/>
                </a:solidFill>
              </a:rPr>
              <a:t>Vad gäller skatter?</a:t>
            </a:r>
          </a:p>
          <a:p>
            <a:pPr marL="0" lvl="1" algn="l">
              <a:lnSpc>
                <a:spcPts val="2340"/>
              </a:lnSpc>
              <a:spcBef>
                <a:spcPts val="0"/>
              </a:spcBef>
              <a:buClr>
                <a:srgbClr val="B6D1E1"/>
              </a:buClr>
            </a:pPr>
            <a:r>
              <a:rPr lang="sv" dirty="0"/>
              <a:t>Som enskild näringsidkare:</a:t>
            </a:r>
          </a:p>
          <a:p>
            <a:pPr marL="342900" lvl="1" indent="-342900" algn="l">
              <a:lnSpc>
                <a:spcPts val="2340"/>
              </a:lnSpc>
              <a:spcBef>
                <a:spcPts val="0"/>
              </a:spcBef>
              <a:buClr>
                <a:srgbClr val="B6D1E1"/>
              </a:buClr>
              <a:buFont typeface="Arial" panose="020B0604020202020204" pitchFamily="34" charset="0"/>
              <a:buChar char="•"/>
            </a:pPr>
            <a:r>
              <a:rPr lang="sv" dirty="0"/>
              <a:t>Du betalar skatt på din vinst (inte på din totala försäljning)</a:t>
            </a:r>
          </a:p>
          <a:p>
            <a:pPr marL="342900" lvl="1" indent="-342900" algn="l">
              <a:lnSpc>
                <a:spcPts val="2340"/>
              </a:lnSpc>
              <a:spcBef>
                <a:spcPts val="0"/>
              </a:spcBef>
              <a:buClr>
                <a:srgbClr val="B6D1E1"/>
              </a:buClr>
              <a:buFont typeface="Arial" panose="020B0604020202020204" pitchFamily="34" charset="0"/>
              <a:buChar char="•"/>
            </a:pPr>
            <a:r>
              <a:rPr lang="sv" dirty="0"/>
              <a:t>Du kan dra av företagskostnader (ingredienser, förpackningar, etiketter etc.)</a:t>
            </a:r>
          </a:p>
          <a:p>
            <a:pPr marL="342900" lvl="1" indent="-342900" algn="l">
              <a:lnSpc>
                <a:spcPts val="2340"/>
              </a:lnSpc>
              <a:spcBef>
                <a:spcPts val="0"/>
              </a:spcBef>
              <a:buClr>
                <a:srgbClr val="B6D1E1"/>
              </a:buClr>
              <a:buFont typeface="Arial" panose="020B0604020202020204" pitchFamily="34" charset="0"/>
              <a:buChar char="•"/>
            </a:pPr>
            <a:r>
              <a:rPr lang="sv" dirty="0"/>
              <a:t>Du kan behöva debitera moms om du överstiger inkomstgränsen</a:t>
            </a:r>
          </a:p>
          <a:p>
            <a:pPr marL="342900" lvl="1" indent="-342900" algn="l">
              <a:lnSpc>
                <a:spcPts val="2340"/>
              </a:lnSpc>
              <a:spcBef>
                <a:spcPts val="0"/>
              </a:spcBef>
              <a:buClr>
                <a:srgbClr val="B6D1E1"/>
              </a:buClr>
              <a:buFont typeface="Arial" panose="020B0604020202020204" pitchFamily="34" charset="0"/>
              <a:buChar char="•"/>
            </a:pPr>
            <a:r>
              <a:rPr lang="sv" dirty="0"/>
              <a:t>Du ansvarar för att förvara kvitton och register</a:t>
            </a:r>
          </a:p>
          <a:p>
            <a:pPr marL="0" lvl="1" algn="l">
              <a:lnSpc>
                <a:spcPts val="2340"/>
              </a:lnSpc>
              <a:spcBef>
                <a:spcPts val="0"/>
              </a:spcBef>
              <a:buClr>
                <a:srgbClr val="B6D1E1"/>
              </a:buClr>
            </a:pPr>
            <a:endParaRPr lang="en-GB" dirty="0"/>
          </a:p>
          <a:p>
            <a:pPr marL="0" lvl="1" algn="l">
              <a:lnSpc>
                <a:spcPts val="2340"/>
              </a:lnSpc>
              <a:spcBef>
                <a:spcPts val="0"/>
              </a:spcBef>
              <a:buClr>
                <a:srgbClr val="B6D1E1"/>
              </a:buClr>
            </a:pPr>
            <a:r>
              <a:rPr lang="sv" b="1" dirty="0">
                <a:solidFill>
                  <a:srgbClr val="94C7B0"/>
                </a:solidFill>
              </a:rPr>
              <a:t>Risker att känna till</a:t>
            </a:r>
          </a:p>
          <a:p>
            <a:pPr marL="342900" lvl="1" indent="-342900" algn="l">
              <a:lnSpc>
                <a:spcPts val="2340"/>
              </a:lnSpc>
              <a:spcBef>
                <a:spcPts val="0"/>
              </a:spcBef>
              <a:buClr>
                <a:srgbClr val="B6D1E1"/>
              </a:buClr>
              <a:buFont typeface="Arial" panose="020B0604020202020204" pitchFamily="34" charset="0"/>
              <a:buChar char="•"/>
            </a:pPr>
            <a:r>
              <a:rPr lang="sv" dirty="0"/>
              <a:t>Om ditt företag har skulder eller problem är du personligen ansvarig – det finns ingen juridisk separation som med ett aktiebolag.</a:t>
            </a:r>
          </a:p>
          <a:p>
            <a:pPr marL="342900" lvl="1" indent="-342900" algn="l">
              <a:lnSpc>
                <a:spcPts val="2340"/>
              </a:lnSpc>
              <a:spcBef>
                <a:spcPts val="0"/>
              </a:spcBef>
              <a:buClr>
                <a:srgbClr val="B6D1E1"/>
              </a:buClr>
              <a:buFont typeface="Arial" panose="020B0604020202020204" pitchFamily="34" charset="0"/>
              <a:buChar char="•"/>
            </a:pPr>
            <a:r>
              <a:rPr lang="sv" dirty="0"/>
              <a:t>Du bör hålla företagets pengar separerade från dina privata pengar</a:t>
            </a:r>
          </a:p>
          <a:p>
            <a:pPr marL="342900" lvl="1" indent="-342900" algn="l">
              <a:lnSpc>
                <a:spcPts val="2340"/>
              </a:lnSpc>
              <a:spcBef>
                <a:spcPts val="0"/>
              </a:spcBef>
              <a:buClr>
                <a:srgbClr val="B6D1E1"/>
              </a:buClr>
              <a:buFont typeface="Arial" panose="020B0604020202020204" pitchFamily="34" charset="0"/>
              <a:buChar char="•"/>
            </a:pPr>
            <a:r>
              <a:rPr lang="sv" dirty="0"/>
              <a:t>Skaffa produktansvarsförsäkring</a:t>
            </a: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2635382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sv" dirty="0"/>
              <a:t>ETT AFFÄRSPARTNERSKAP</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5" name="TextBox 14">
            <a:extLst>
              <a:ext uri="{FF2B5EF4-FFF2-40B4-BE49-F238E27FC236}">
                <a16:creationId xmlns:a16="http://schemas.microsoft.com/office/drawing/2014/main" id="{8588BA96-7993-2477-E0F1-86B59DFA535D}"/>
              </a:ext>
            </a:extLst>
          </p:cNvPr>
          <p:cNvSpPr txBox="1"/>
          <p:nvPr/>
        </p:nvSpPr>
        <p:spPr>
          <a:xfrm>
            <a:off x="739588" y="1371600"/>
            <a:ext cx="10712824" cy="4832092"/>
          </a:xfrm>
          <a:prstGeom prst="rect">
            <a:avLst/>
          </a:prstGeom>
          <a:noFill/>
        </p:spPr>
        <p:txBody>
          <a:bodyPr wrap="square" rtlCol="0">
            <a:spAutoFit/>
          </a:bodyPr>
          <a:lstStyle/>
          <a:p>
            <a:r>
              <a:rPr lang="sv" sz="2200" dirty="0"/>
              <a:t>Ett partnerskap är när två eller fler personer driver ett företag tillsammans och delar vinsten. Du kan överväga att starta ett livsmedelsföretag med en vän, en släkting eller någon som har färdigheter som du inte har. Till exempel:</a:t>
            </a:r>
          </a:p>
          <a:p>
            <a:pPr marL="285750" indent="-285750">
              <a:buFont typeface="Arial" panose="020B0604020202020204" pitchFamily="34" charset="0"/>
              <a:buChar char="•"/>
            </a:pPr>
            <a:r>
              <a:rPr lang="sv" sz="2200" dirty="0"/>
              <a:t>En av er älskar att laga mat, den andra är bra på att hantera pengar</a:t>
            </a:r>
          </a:p>
          <a:p>
            <a:pPr marL="285750" indent="-285750">
              <a:buFont typeface="Arial" panose="020B0604020202020204" pitchFamily="34" charset="0"/>
              <a:buChar char="•"/>
            </a:pPr>
            <a:r>
              <a:rPr lang="sv" sz="2200" dirty="0"/>
              <a:t>Den ena talar flytande lokalt språk, den andra kan recepten och traditionerna</a:t>
            </a:r>
          </a:p>
          <a:p>
            <a:pPr marL="285750" indent="-285750">
              <a:buFont typeface="Arial" panose="020B0604020202020204" pitchFamily="34" charset="0"/>
              <a:buChar char="•"/>
            </a:pPr>
            <a:r>
              <a:rPr lang="sv" sz="2200" dirty="0"/>
              <a:t>En vill sälja personligen, den andra bygger en webbutik</a:t>
            </a:r>
          </a:p>
          <a:p>
            <a:endParaRPr lang="en-GB" sz="2200" dirty="0"/>
          </a:p>
          <a:p>
            <a:r>
              <a:rPr lang="sv" sz="2200" dirty="0"/>
              <a:t>När det fungerar bra kan ett partnerskap ge stöd, energi och gemensam framgång.</a:t>
            </a:r>
          </a:p>
          <a:p>
            <a:endParaRPr lang="en-GB" sz="2200" dirty="0"/>
          </a:p>
          <a:p>
            <a:r>
              <a:rPr lang="sv" sz="2200" b="1" dirty="0">
                <a:solidFill>
                  <a:srgbClr val="94C7B0"/>
                </a:solidFill>
              </a:rPr>
              <a:t>Varför starta ett partnerskap?</a:t>
            </a:r>
          </a:p>
          <a:p>
            <a:pPr marL="285750" indent="-285750">
              <a:buFont typeface="Arial" panose="020B0604020202020204" pitchFamily="34" charset="0"/>
              <a:buChar char="•"/>
            </a:pPr>
            <a:r>
              <a:rPr lang="sv" sz="2200" dirty="0"/>
              <a:t>Ni kan dela kostnaderna, riskerna och ansvaret</a:t>
            </a:r>
          </a:p>
          <a:p>
            <a:pPr marL="285750" indent="-285750">
              <a:buFont typeface="Arial" panose="020B0604020202020204" pitchFamily="34" charset="0"/>
              <a:buChar char="•"/>
            </a:pPr>
            <a:r>
              <a:rPr lang="sv" sz="2200" dirty="0"/>
              <a:t>Du sammanför olika talanger (t.ex. marknadsföring, matlagning, design)</a:t>
            </a:r>
          </a:p>
          <a:p>
            <a:pPr marL="285750" indent="-285750">
              <a:buFont typeface="Arial" panose="020B0604020202020204" pitchFamily="34" charset="0"/>
              <a:buChar char="•"/>
            </a:pPr>
            <a:r>
              <a:rPr lang="sv" sz="2200" dirty="0"/>
              <a:t>Du behöver inte göra allt ensam, det kan kännas tryggare och starkare</a:t>
            </a:r>
          </a:p>
          <a:p>
            <a:pPr marL="285750" indent="-285750">
              <a:buFont typeface="Arial" panose="020B0604020202020204" pitchFamily="34" charset="0"/>
              <a:buChar char="•"/>
            </a:pPr>
            <a:r>
              <a:rPr lang="sv" sz="2200" dirty="0"/>
              <a:t>Du kanske kan växa snabbare med två personers tid och idéer</a:t>
            </a:r>
            <a:endParaRPr lang="en-IE" sz="2200" dirty="0"/>
          </a:p>
        </p:txBody>
      </p:sp>
    </p:spTree>
    <p:extLst>
      <p:ext uri="{BB962C8B-B14F-4D97-AF65-F5344CB8AC3E}">
        <p14:creationId xmlns:p14="http://schemas.microsoft.com/office/powerpoint/2010/main" val="94777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385D-9D0E-9ED9-ABA9-6880CCB7CE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185519-FE5E-CCC4-1F70-FDD2708A48CA}"/>
              </a:ext>
            </a:extLst>
          </p:cNvPr>
          <p:cNvSpPr>
            <a:spLocks noGrp="1"/>
          </p:cNvSpPr>
          <p:nvPr>
            <p:ph type="body" sz="quarter" idx="27"/>
          </p:nvPr>
        </p:nvSpPr>
        <p:spPr/>
        <p:txBody>
          <a:bodyPr/>
          <a:lstStyle/>
          <a:p>
            <a:r>
              <a:rPr lang="sv" dirty="0"/>
              <a:t>ETT AFFÄRSPARTNERSKAP</a:t>
            </a:r>
          </a:p>
        </p:txBody>
      </p:sp>
      <p:sp>
        <p:nvSpPr>
          <p:cNvPr id="8" name="Text Placeholder 3">
            <a:extLst>
              <a:ext uri="{FF2B5EF4-FFF2-40B4-BE49-F238E27FC236}">
                <a16:creationId xmlns:a16="http://schemas.microsoft.com/office/drawing/2014/main" id="{33CFE36E-2955-C7DD-95C8-FBAD6023682B}"/>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0" name="Rectangle 7">
            <a:extLst>
              <a:ext uri="{FF2B5EF4-FFF2-40B4-BE49-F238E27FC236}">
                <a16:creationId xmlns:a16="http://schemas.microsoft.com/office/drawing/2014/main" id="{65DCBF3B-AF6B-46F4-2266-AAEBE7152E37}"/>
              </a:ext>
            </a:extLst>
          </p:cNvPr>
          <p:cNvSpPr>
            <a:spLocks noChangeArrowheads="1"/>
          </p:cNvSpPr>
          <p:nvPr/>
        </p:nvSpPr>
        <p:spPr bwMode="auto">
          <a:xfrm>
            <a:off x="421341" y="1254681"/>
            <a:ext cx="1070690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rgbClr val="94C7B0"/>
                </a:solidFill>
                <a:effectLst/>
              </a:rPr>
              <a:t>Men välj noggrant.</a:t>
            </a:r>
            <a:r>
              <a:rPr kumimoji="0" lang="sv" altLang="en-US" sz="2200" b="1" i="0" u="none" strike="noStrike" cap="none" normalizeH="0" baseline="0" dirty="0">
                <a:ln>
                  <a:noFill/>
                </a:ln>
                <a:solidFill>
                  <a:schemeClr val="tx1"/>
                </a:solidFill>
                <a:effectLst/>
              </a:rPr>
              <a:t> </a:t>
            </a:r>
            <a:r>
              <a:rPr kumimoji="0" lang="sv" altLang="en-US" sz="2200" b="0" i="0" u="none" strike="noStrike" cap="none" normalizeH="0" baseline="0" dirty="0">
                <a:ln>
                  <a:noFill/>
                </a:ln>
                <a:solidFill>
                  <a:schemeClr val="tx1"/>
                </a:solidFill>
                <a:effectLst/>
              </a:rPr>
              <a:t>Inte alla partnerskap är en bra idé.</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solidFill>
                  <a:schemeClr val="tx1"/>
                </a:solidFill>
                <a:effectLst/>
              </a:rPr>
              <a:t>Många småföretag misslyckas på grund av att parterna inte kom överens </a:t>
            </a:r>
            <a:r>
              <a:rPr lang="sv" altLang="en-US" sz="2200" dirty="0"/>
              <a:t>om </a:t>
            </a:r>
            <a:r>
              <a:rPr kumimoji="0" lang="sv" altLang="en-US" sz="2200" i="0" u="none" strike="noStrike" cap="none" normalizeH="0" baseline="0" dirty="0">
                <a:ln>
                  <a:noFill/>
                </a:ln>
                <a:solidFill>
                  <a:schemeClr val="tx1"/>
                </a:solidFill>
                <a:effectLst/>
              </a:rPr>
              <a:t>pengar, riktning eller ansträngning. Fråga dig själv:</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chemeClr val="tx1"/>
                </a:solidFill>
                <a:effectLst/>
              </a:rPr>
              <a:t>Har vi samma värderingar och mål?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chemeClr val="tx1"/>
                </a:solidFill>
                <a:effectLst/>
              </a:rPr>
              <a:t>Kan vi prata ärligt när det uppstår problem?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chemeClr val="tx1"/>
                </a:solidFill>
                <a:effectLst/>
              </a:rPr>
              <a:t>Är vi båda redo att jobba hårt och engagera oss?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chemeClr val="tx1"/>
                </a:solidFill>
                <a:effectLst/>
              </a:rPr>
              <a:t>Vad händer om en person vill lämna?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rgbClr val="94C7B0"/>
                </a:solidFill>
                <a:effectLst/>
              </a:rPr>
              <a:t>Skydda dig själv med ett partnerskapsavtal</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Innan du börjar, skriv ner: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Vem gör vad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Hur vinster (och kostnader) delas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Vem bestämmer över prissättning, leverantörer eller stora förändringar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Vad händer om en person vill sluta eller om verksamheten stänger?</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effectLst/>
              </a:rPr>
              <a:t>Detta kallas ett partnerskapsavtal. Du behöver ingen advokat, men det är klokt att skriva ner avtalet</a:t>
            </a:r>
            <a:r>
              <a:rPr lang="sv" altLang="en-US" sz="2200" dirty="0"/>
              <a:t>, </a:t>
            </a:r>
            <a:r>
              <a:rPr kumimoji="0" lang="sv" altLang="en-US" sz="2200" i="0" u="none" strike="noStrike" cap="none" normalizeH="0" baseline="0" dirty="0">
                <a:ln>
                  <a:noFill/>
                </a:ln>
                <a:effectLst/>
              </a:rPr>
              <a:t>även för vänner eller familj.</a:t>
            </a:r>
            <a:endParaRPr lang="sv" altLang="en-US" sz="2200" i="0" u="none" strike="noStrike" cap="none" normalizeH="0" baseline="0" dirty="0">
              <a:ln>
                <a:noFill/>
              </a:ln>
              <a:effectLst/>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couple of women looking at something&#10;&#10;AI-generated content may be incorrect.">
            <a:extLst>
              <a:ext uri="{FF2B5EF4-FFF2-40B4-BE49-F238E27FC236}">
                <a16:creationId xmlns:a16="http://schemas.microsoft.com/office/drawing/2014/main" id="{B67FFD38-F4D1-764E-8AAC-8E7185A4CF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5323" y="2463322"/>
            <a:ext cx="4225335" cy="2816890"/>
          </a:xfrm>
          <a:prstGeom prst="rect">
            <a:avLst/>
          </a:prstGeom>
        </p:spPr>
      </p:pic>
    </p:spTree>
    <p:extLst>
      <p:ext uri="{BB962C8B-B14F-4D97-AF65-F5344CB8AC3E}">
        <p14:creationId xmlns:p14="http://schemas.microsoft.com/office/powerpoint/2010/main" val="9516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sv" dirty="0"/>
              <a:t>AKTIEBOLAG - en separat juridisk person</a:t>
            </a:r>
            <a:endParaRPr lang="bs-Latn-BA" dirty="0">
              <a:solidFill>
                <a:srgbClr val="56C6E5"/>
              </a:solidFill>
            </a:endParaRPr>
          </a:p>
        </p:txBody>
      </p:sp>
      <p:sp>
        <p:nvSpPr>
          <p:cNvPr id="7" name="Text Placeholder 3">
            <a:extLst>
              <a:ext uri="{FF2B5EF4-FFF2-40B4-BE49-F238E27FC236}">
                <a16:creationId xmlns:a16="http://schemas.microsoft.com/office/drawing/2014/main" id="{1865DD56-19B6-C680-C8E0-7CF554289CEA}"/>
              </a:ext>
            </a:extLst>
          </p:cNvPr>
          <p:cNvSpPr txBox="1">
            <a:spLocks/>
          </p:cNvSpPr>
          <p:nvPr/>
        </p:nvSpPr>
        <p:spPr>
          <a:xfrm>
            <a:off x="446488" y="1607048"/>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Ett aktiebolag är en typ av företag som är juridiskt skilt från dig som person. Det innebär att företaget har ett eget namn, ett eget bankkonto och sina egna ansvarsområden.</a:t>
            </a:r>
          </a:p>
          <a:p>
            <a:r>
              <a:rPr lang="sv" dirty="0"/>
              <a:t>Om något går fel, som att företaget är skyldig pengar eller blir stämt, är det bara företagets tillgångar som står i riskzonen, </a:t>
            </a:r>
            <a:r>
              <a:rPr lang="sv" i="1" dirty="0"/>
              <a:t>inte dina personliga pengar eller tillhörigheter </a:t>
            </a:r>
            <a:r>
              <a:rPr lang="sv" dirty="0"/>
              <a:t>(så länge du följde lagen och inte ställde någon personlig borgen).</a:t>
            </a:r>
          </a:p>
          <a:p>
            <a:pPr marL="0" lvl="1" algn="l">
              <a:lnSpc>
                <a:spcPts val="2340"/>
              </a:lnSpc>
              <a:spcBef>
                <a:spcPts val="0"/>
              </a:spcBef>
            </a:pPr>
            <a:endParaRPr lang="en-GB" dirty="0">
              <a:solidFill>
                <a:srgbClr val="382B1B"/>
              </a:solidFill>
            </a:endParaRPr>
          </a:p>
        </p:txBody>
      </p:sp>
      <p:sp>
        <p:nvSpPr>
          <p:cNvPr id="9" name="Text Placeholder 3">
            <a:extLst>
              <a:ext uri="{FF2B5EF4-FFF2-40B4-BE49-F238E27FC236}">
                <a16:creationId xmlns:a16="http://schemas.microsoft.com/office/drawing/2014/main" id="{324C42F0-5BAC-DD21-AE7C-DC7DCE91FD9E}"/>
              </a:ext>
            </a:extLst>
          </p:cNvPr>
          <p:cNvSpPr txBox="1">
            <a:spLocks/>
          </p:cNvSpPr>
          <p:nvPr/>
        </p:nvSpPr>
        <p:spPr>
          <a:xfrm>
            <a:off x="4488847" y="1408479"/>
            <a:ext cx="7265409"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sv" sz="2200" b="1" dirty="0">
                <a:solidFill>
                  <a:srgbClr val="94C7B0"/>
                </a:solidFill>
              </a:rPr>
              <a:t>Varför välja ett aktiebolag?</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Dina personliga pengar, ditt hus eller dina tillhörigheter är skyddade</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Det kan få ditt företag att se mer professionellt och pålitligt ut</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Vissa stora kunder eller butiker kommer bara att arbeta med företag</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Det kan vara till hjälp om du vill växa, anställa personal eller attrahera investerare.</a:t>
            </a:r>
          </a:p>
          <a:p>
            <a:pPr marL="0" lvl="1" algn="l">
              <a:lnSpc>
                <a:spcPts val="2340"/>
              </a:lnSpc>
              <a:spcBef>
                <a:spcPts val="0"/>
              </a:spcBef>
              <a:buClr>
                <a:srgbClr val="B6D1E1"/>
              </a:buClr>
            </a:pPr>
            <a:endParaRPr lang="en-GB" sz="2200" dirty="0">
              <a:solidFill>
                <a:srgbClr val="382B1B"/>
              </a:solidFill>
            </a:endParaRPr>
          </a:p>
          <a:p>
            <a:pPr marL="0" lvl="1" algn="l">
              <a:lnSpc>
                <a:spcPts val="2340"/>
              </a:lnSpc>
              <a:spcBef>
                <a:spcPts val="0"/>
              </a:spcBef>
              <a:buClr>
                <a:srgbClr val="B6D1E1"/>
              </a:buClr>
            </a:pPr>
            <a:r>
              <a:rPr lang="sv" sz="2200" b="1" dirty="0">
                <a:solidFill>
                  <a:srgbClr val="94C7B0"/>
                </a:solidFill>
              </a:rPr>
              <a:t>Vad du behöver veta</a:t>
            </a:r>
          </a:p>
          <a:p>
            <a:pPr marL="342900" lvl="1" indent="-342900" algn="l">
              <a:lnSpc>
                <a:spcPts val="2340"/>
              </a:lnSpc>
              <a:spcBef>
                <a:spcPts val="0"/>
              </a:spcBef>
              <a:buClr>
                <a:srgbClr val="B6D1E1"/>
              </a:buClr>
              <a:buFont typeface="Arial" panose="020B0604020202020204" pitchFamily="34" charset="0"/>
              <a:buChar char="•"/>
            </a:pPr>
            <a:r>
              <a:rPr lang="sv" sz="2200" dirty="0">
                <a:solidFill>
                  <a:schemeClr val="tx1"/>
                </a:solidFill>
              </a:rPr>
              <a:t>Det är mer arbete än att vara enskild näringsidkare; du måste lämna in bokslut varje år och följa fler regler.</a:t>
            </a:r>
          </a:p>
          <a:p>
            <a:pPr marL="342900" lvl="1" indent="-342900" algn="l">
              <a:lnSpc>
                <a:spcPts val="2340"/>
              </a:lnSpc>
              <a:spcBef>
                <a:spcPts val="0"/>
              </a:spcBef>
              <a:buClr>
                <a:srgbClr val="B6D1E1"/>
              </a:buClr>
              <a:buFont typeface="Arial" panose="020B0604020202020204" pitchFamily="34" charset="0"/>
              <a:buChar char="•"/>
            </a:pPr>
            <a:r>
              <a:rPr lang="sv" sz="2200" dirty="0">
                <a:solidFill>
                  <a:schemeClr val="tx1"/>
                </a:solidFill>
              </a:rPr>
              <a:t>Du måste registrera företaget officiellt (i ditt lands företagsregister)</a:t>
            </a:r>
          </a:p>
          <a:p>
            <a:pPr marL="342900" lvl="1" indent="-342900" algn="l">
              <a:lnSpc>
                <a:spcPts val="2340"/>
              </a:lnSpc>
              <a:spcBef>
                <a:spcPts val="0"/>
              </a:spcBef>
              <a:buClr>
                <a:srgbClr val="B6D1E1"/>
              </a:buClr>
              <a:buFont typeface="Arial" panose="020B0604020202020204" pitchFamily="34" charset="0"/>
              <a:buChar char="•"/>
            </a:pPr>
            <a:r>
              <a:rPr lang="sv" sz="2200" dirty="0">
                <a:solidFill>
                  <a:schemeClr val="tx1"/>
                </a:solidFill>
              </a:rPr>
              <a:t>Du måste öppna ett företagsbankkonto</a:t>
            </a:r>
          </a:p>
          <a:p>
            <a:pPr marL="342900" lvl="1" indent="-342900" algn="l">
              <a:lnSpc>
                <a:spcPts val="2340"/>
              </a:lnSpc>
              <a:spcBef>
                <a:spcPts val="0"/>
              </a:spcBef>
              <a:buClr>
                <a:srgbClr val="B6D1E1"/>
              </a:buClr>
              <a:buFont typeface="Arial" panose="020B0604020202020204" pitchFamily="34" charset="0"/>
              <a:buChar char="•"/>
            </a:pPr>
            <a:r>
              <a:rPr lang="sv" sz="2200" dirty="0">
                <a:solidFill>
                  <a:schemeClr val="tx1"/>
                </a:solidFill>
              </a:rPr>
              <a:t>Du kan behöva hjälp av en bokförare eller revisor</a:t>
            </a:r>
          </a:p>
          <a:p>
            <a:pPr marL="0" lvl="1" algn="l">
              <a:lnSpc>
                <a:spcPts val="2340"/>
              </a:lnSpc>
              <a:spcBef>
                <a:spcPts val="0"/>
              </a:spcBef>
            </a:pPr>
            <a:endParaRPr lang="en-GB" dirty="0">
              <a:solidFill>
                <a:srgbClr val="382B1B"/>
              </a:solidFill>
            </a:endParaRPr>
          </a:p>
        </p:txBody>
      </p:sp>
      <p:cxnSp>
        <p:nvCxnSpPr>
          <p:cNvPr id="10" name="Straight Connector 9">
            <a:extLst>
              <a:ext uri="{FF2B5EF4-FFF2-40B4-BE49-F238E27FC236}">
                <a16:creationId xmlns:a16="http://schemas.microsoft.com/office/drawing/2014/main" id="{D806894F-417E-0D6A-5F1A-C2EDE2E44C1D}"/>
              </a:ext>
            </a:extLst>
          </p:cNvPr>
          <p:cNvCxnSpPr>
            <a:cxnSpLocks/>
          </p:cNvCxnSpPr>
          <p:nvPr/>
        </p:nvCxnSpPr>
        <p:spPr>
          <a:xfrm flipV="1">
            <a:off x="4430033" y="1607048"/>
            <a:ext cx="0" cy="44325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2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sv" sz="3200" dirty="0"/>
              <a:t>ANDRA INTRESSANTA SÄTT ATT KOMMA IGÅNG I FÖRETAG</a:t>
            </a:r>
            <a:endParaRPr lang="en-US" sz="3200" dirty="0"/>
          </a:p>
        </p:txBody>
      </p:sp>
      <p:sp>
        <p:nvSpPr>
          <p:cNvPr id="5" name="Text Placeholder 3">
            <a:extLst>
              <a:ext uri="{FF2B5EF4-FFF2-40B4-BE49-F238E27FC236}">
                <a16:creationId xmlns:a16="http://schemas.microsoft.com/office/drawing/2014/main" id="{BD7DD7CB-4161-1FD6-1456-BA13B8A041C4}"/>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solidFill>
                  <a:srgbClr val="382B1B"/>
                </a:solidFill>
              </a:rPr>
              <a:t>Här är några intressanta affärsstrukturer som kan stödja din företagsstart på ett mer kreativt sätt:</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Socialt företagande</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Samhällsföretag</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Kollektiver</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Social innovation</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409B4873-2151-0C58-3395-006652E37887}"/>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26DCFBBE-0C34-1A4B-932F-B246DF6D2713}"/>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031D5355-7C24-2716-E461-9E309D68FC37}"/>
              </a:ext>
            </a:extLst>
          </p:cNvPr>
          <p:cNvSpPr>
            <a:spLocks noChangeArrowheads="1"/>
          </p:cNvSpPr>
          <p:nvPr/>
        </p:nvSpPr>
        <p:spPr bwMode="auto">
          <a:xfrm>
            <a:off x="3405419" y="1214479"/>
            <a:ext cx="878658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1. Socialt företagande</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Ett företag som säljer varor eller tjänster (som alla andra företag) </a:t>
            </a:r>
            <a:r>
              <a:rPr kumimoji="0" lang="sv" altLang="en-US" sz="2200" i="0" u="none" strike="noStrike" cap="none" normalizeH="0" baseline="0" dirty="0">
                <a:ln>
                  <a:noFill/>
                </a:ln>
                <a:solidFill>
                  <a:schemeClr val="tx1"/>
                </a:solidFill>
                <a:effectLst/>
              </a:rPr>
              <a:t>men använder sina vinster för att göra gott i samhället eller för en social sak. Exempel på livsmedel: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cateringföretag som utbildar migrantkvinnor </a:t>
            </a:r>
            <a:r>
              <a:rPr kumimoji="0" lang="sv" altLang="en-US" sz="2200" b="0" i="0" u="none" strike="noStrike" cap="none" normalizeH="0" baseline="0" dirty="0" err="1">
                <a:ln>
                  <a:noFill/>
                </a:ln>
                <a:solidFill>
                  <a:schemeClr val="tx1"/>
                </a:solidFill>
                <a:effectLst/>
              </a:rPr>
              <a:t>t.ex.</a:t>
            </a:r>
            <a:r>
              <a:rPr kumimoji="0" lang="sv" altLang="en-US" sz="2200" b="0" i="0" u="none" strike="noStrike" cap="none" normalizeH="0" baseline="0" dirty="0">
                <a:ln>
                  <a:noFill/>
                </a:ln>
                <a:solidFill>
                  <a:schemeClr val="tx1"/>
                </a:solidFill>
                <a:effectLst/>
              </a:rPr>
              <a:t> </a:t>
            </a:r>
            <a:r>
              <a:rPr lang="sv" sz="1400" dirty="0">
                <a:hlinkClick r:id="rId2"/>
              </a:rPr>
              <a:t>Marie Curry - Traiteur et Restaurant Solidaire</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matstånd som donerar mat till behövande familjer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företag som stöder jordbrukskooperativ i ditt hemland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2. Samhällsföretagande</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Drivs ofta </a:t>
            </a:r>
            <a:r>
              <a:rPr kumimoji="0" lang="sv" altLang="en-US" sz="2200" b="1" i="0" u="none" strike="noStrike" cap="none" normalizeH="0" baseline="0" dirty="0">
                <a:ln>
                  <a:noFill/>
                </a:ln>
                <a:solidFill>
                  <a:schemeClr val="tx1"/>
                </a:solidFill>
                <a:effectLst/>
              </a:rPr>
              <a:t>av en grupp människor </a:t>
            </a:r>
            <a:r>
              <a:rPr kumimoji="0" lang="sv" altLang="en-US" sz="2200" b="0" i="0" u="none" strike="noStrike" cap="none" normalizeH="0" baseline="0" dirty="0">
                <a:ln>
                  <a:noFill/>
                </a:ln>
                <a:solidFill>
                  <a:schemeClr val="tx1"/>
                </a:solidFill>
                <a:effectLst/>
              </a:rPr>
              <a:t>för att tillgodose behoven i deras </a:t>
            </a:r>
            <a:r>
              <a:rPr kumimoji="0" lang="sv" altLang="en-US" sz="2200" b="0" i="0" u="none" strike="noStrike" cap="none" normalizeH="0" baseline="0" dirty="0" err="1">
                <a:ln>
                  <a:noFill/>
                </a:ln>
                <a:solidFill>
                  <a:schemeClr val="tx1"/>
                </a:solidFill>
                <a:effectLst/>
              </a:rPr>
              <a:t>grannskap </a:t>
            </a:r>
            <a:r>
              <a:rPr kumimoji="0" lang="sv" altLang="en-US" sz="2200" b="0" i="0" u="none" strike="noStrike" cap="none" normalizeH="0" baseline="0" dirty="0">
                <a:ln>
                  <a:noFill/>
                </a:ln>
                <a:solidFill>
                  <a:schemeClr val="tx1"/>
                </a:solidFill>
                <a:effectLst/>
              </a:rPr>
              <a:t>eller stad. Det kan handla om mat, tjänster eller lokala evenemang, och vinsterna återinvesteras vanligtvis i närområdet.</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Exempel inom mat:</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gemensamt kök för lokala kockar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matnav som kopplar samman migrantproducenter med köpare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billigt lokalt café som drivs av volontärer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13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CF04-0406-A9ED-1F92-CAC5D8D5B9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0E19-6A9E-C8CC-07F6-918249433C75}"/>
              </a:ext>
            </a:extLst>
          </p:cNvPr>
          <p:cNvSpPr>
            <a:spLocks noGrp="1"/>
          </p:cNvSpPr>
          <p:nvPr>
            <p:ph type="body" sz="quarter" idx="27"/>
          </p:nvPr>
        </p:nvSpPr>
        <p:spPr/>
        <p:txBody>
          <a:bodyPr/>
          <a:lstStyle/>
          <a:p>
            <a:r>
              <a:rPr lang="sv" sz="3200" dirty="0"/>
              <a:t>ANDRA INTRESSANTA SÄTT ATT KOMMA IGÅNG I FÖRETAG</a:t>
            </a:r>
            <a:endParaRPr lang="en-US" sz="3200" dirty="0"/>
          </a:p>
        </p:txBody>
      </p:sp>
      <p:sp>
        <p:nvSpPr>
          <p:cNvPr id="5" name="Text Placeholder 3">
            <a:extLst>
              <a:ext uri="{FF2B5EF4-FFF2-40B4-BE49-F238E27FC236}">
                <a16:creationId xmlns:a16="http://schemas.microsoft.com/office/drawing/2014/main" id="{450A87F3-3738-CFFF-302C-E15DC052D86E}"/>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solidFill>
                  <a:srgbClr val="382B1B"/>
                </a:solidFill>
              </a:rPr>
              <a:t>Här är några intressanta affärsstrukturer som kan stödja din företagsstart på ett mer kreativt sätt:</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Socialt företagande</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Samhällsföretag</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Kollektiver</a:t>
            </a:r>
          </a:p>
          <a:p>
            <a:pPr marL="342900" lvl="1" indent="-342900" algn="l">
              <a:lnSpc>
                <a:spcPts val="2340"/>
              </a:lnSpc>
              <a:spcBef>
                <a:spcPts val="0"/>
              </a:spcBef>
              <a:buClr>
                <a:srgbClr val="B6D1E1"/>
              </a:buClr>
              <a:buFont typeface="Arial" panose="020B0604020202020204" pitchFamily="34" charset="0"/>
              <a:buChar char="•"/>
            </a:pPr>
            <a:r>
              <a:rPr lang="sv" sz="2200" dirty="0">
                <a:solidFill>
                  <a:srgbClr val="382B1B"/>
                </a:solidFill>
              </a:rPr>
              <a:t>Social innovation</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16DDCAB9-923C-62F2-5863-CD40DB5A43BB}"/>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C96675CC-54DA-CBFB-D2D7-55FADD2FB6A7}"/>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5C4231-E48A-AFEA-2045-D00262A39D5F}"/>
              </a:ext>
            </a:extLst>
          </p:cNvPr>
          <p:cNvSpPr>
            <a:spLocks noChangeArrowheads="1"/>
          </p:cNvSpPr>
          <p:nvPr/>
        </p:nvSpPr>
        <p:spPr bwMode="auto">
          <a:xfrm>
            <a:off x="3365266" y="929716"/>
            <a:ext cx="813645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effectLst/>
              </a:rPr>
              <a:t>3. </a:t>
            </a:r>
            <a:r>
              <a:rPr lang="sv" altLang="en-US" sz="2200" b="1" dirty="0"/>
              <a:t>Kollektiv</a:t>
            </a:r>
            <a:endParaRPr kumimoji="0" lang="sv" altLang="en-US" sz="22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En grupp människor som arbetar tillsammans med </a:t>
            </a:r>
            <a:r>
              <a:rPr kumimoji="0" lang="sv" altLang="en-US" sz="2200" b="1" i="0" u="none" strike="noStrike" cap="none" normalizeH="0" baseline="0" dirty="0">
                <a:ln>
                  <a:noFill/>
                </a:ln>
                <a:solidFill>
                  <a:schemeClr val="tx1"/>
                </a:solidFill>
                <a:effectLst/>
              </a:rPr>
              <a:t>gemensamma värderingar och lika inflytande </a:t>
            </a:r>
            <a:r>
              <a:rPr lang="sv" altLang="en-US" sz="2200" dirty="0"/>
              <a:t>, </a:t>
            </a:r>
            <a:r>
              <a:rPr kumimoji="0" lang="sv" altLang="en-US" sz="2200" b="0" i="0" u="none" strike="noStrike" cap="none" normalizeH="0" baseline="0" dirty="0">
                <a:ln>
                  <a:noFill/>
                </a:ln>
                <a:solidFill>
                  <a:schemeClr val="tx1"/>
                </a:solidFill>
                <a:effectLst/>
              </a:rPr>
              <a:t>inga chefer, bara gemensamma beslut.</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I mat kan det se ut så här:</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team av kvinnor från olika kulturer som delar ett marknadsstånd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gruppkök med gemensamma verktyg och bokning av tider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Ett popup-evenemang med berättande och mat skapat av många röster</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4. Social innovation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solidFill>
                  <a:schemeClr val="tx1"/>
                </a:solidFill>
                <a:effectLst/>
              </a:rPr>
              <a:t>Social innovation innebär att använda nya idéer </a:t>
            </a:r>
            <a:r>
              <a:rPr kumimoji="0" lang="sv" altLang="en-US" sz="2200" b="0" i="0" u="none" strike="noStrike" cap="none" normalizeH="0" baseline="0" dirty="0">
                <a:ln>
                  <a:noFill/>
                </a:ln>
                <a:solidFill>
                  <a:schemeClr val="tx1"/>
                </a:solidFill>
                <a:effectLst/>
              </a:rPr>
              <a:t>för att lösa gamla problem, särskilt på kreativa eller kulturella sätt.</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I livsmedel kan detta vara:</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En matlåda där man kan betala vad man vill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En receptklubb som lär ut språk och matlagning samtidigt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388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sv" dirty="0"/>
              <a:t>Börja via online-marknadsplatser</a:t>
            </a:r>
          </a:p>
          <a:p>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pic>
        <p:nvPicPr>
          <p:cNvPr id="2" name="Picture 1" descr="A picture containing text, silhouette&#10;&#10;Description automatically generated">
            <a:extLst>
              <a:ext uri="{FF2B5EF4-FFF2-40B4-BE49-F238E27FC236}">
                <a16:creationId xmlns:a16="http://schemas.microsoft.com/office/drawing/2014/main" id="{94828934-EA1B-80CB-585A-4DCD9650667D}"/>
              </a:ext>
            </a:extLst>
          </p:cNvPr>
          <p:cNvPicPr>
            <a:picLocks noChangeAspect="1"/>
          </p:cNvPicPr>
          <p:nvPr/>
        </p:nvPicPr>
        <p:blipFill rotWithShape="1">
          <a:blip r:embed="rId2"/>
          <a:srcRect l="19151" t="20561" r="22031" b="25795"/>
          <a:stretch/>
        </p:blipFill>
        <p:spPr>
          <a:xfrm flipH="1">
            <a:off x="598427" y="3072248"/>
            <a:ext cx="3991790" cy="2748727"/>
          </a:xfrm>
          <a:prstGeom prst="rect">
            <a:avLst/>
          </a:prstGeom>
        </p:spPr>
      </p:pic>
    </p:spTree>
    <p:extLst>
      <p:ext uri="{BB962C8B-B14F-4D97-AF65-F5344CB8AC3E}">
        <p14:creationId xmlns:p14="http://schemas.microsoft.com/office/powerpoint/2010/main" val="189981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ATT VARA I FÖRETAG – DINA VAL</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67036"/>
            <a:ext cx="5755444" cy="4672013"/>
          </a:xfrm>
        </p:spPr>
        <p:txBody>
          <a:bodyPr/>
          <a:lstStyle/>
          <a:p>
            <a:r>
              <a:rPr lang="sv" dirty="0"/>
              <a:t>I det här avsnittet tar vi dig igenom de olika och tillgängliga sätten att starta och driva företag.</a:t>
            </a:r>
          </a:p>
          <a:p>
            <a:endParaRPr lang="en-US" dirty="0"/>
          </a:p>
          <a:p>
            <a:pPr marL="457200" indent="-457200">
              <a:buClr>
                <a:srgbClr val="94C7B0"/>
              </a:buClr>
              <a:buFont typeface="+mj-lt"/>
              <a:buAutoNum type="arabicPeriod"/>
            </a:pPr>
            <a:r>
              <a:rPr lang="sv" dirty="0"/>
              <a:t>Tillverkning av en livsmedelsprodukt eller tillhandahållande av en tjänst</a:t>
            </a:r>
          </a:p>
          <a:p>
            <a:pPr marL="457200" indent="-457200">
              <a:buClr>
                <a:srgbClr val="94C7B0"/>
              </a:buClr>
              <a:buFont typeface="+mj-lt"/>
              <a:buAutoNum type="arabicPeriod"/>
            </a:pPr>
            <a:r>
              <a:rPr lang="sv" dirty="0"/>
              <a:t>Deltid eller säsongsbasis</a:t>
            </a:r>
          </a:p>
          <a:p>
            <a:endParaRPr lang="en-US" dirty="0"/>
          </a:p>
        </p:txBody>
      </p:sp>
      <p:sp>
        <p:nvSpPr>
          <p:cNvPr id="7" name="Text Placeholder 2">
            <a:extLst>
              <a:ext uri="{FF2B5EF4-FFF2-40B4-BE49-F238E27FC236}">
                <a16:creationId xmlns:a16="http://schemas.microsoft.com/office/drawing/2014/main" id="{E19A0B4B-6854-DF88-6C43-432292B40FCA}"/>
              </a:ext>
            </a:extLst>
          </p:cNvPr>
          <p:cNvSpPr txBox="1">
            <a:spLocks/>
          </p:cNvSpPr>
          <p:nvPr/>
        </p:nvSpPr>
        <p:spPr>
          <a:xfrm>
            <a:off x="7156824" y="1667036"/>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3040"/>
              </a:lnSpc>
              <a:spcBef>
                <a:spcPts val="200"/>
              </a:spcBef>
              <a:buClr>
                <a:srgbClr val="B6D1E1"/>
              </a:buClr>
            </a:pPr>
            <a:r>
              <a:rPr lang="sv" sz="3600" b="1" i="1" dirty="0">
                <a:solidFill>
                  <a:srgbClr val="84BFA4"/>
                </a:solidFill>
              </a:rPr>
              <a:t>Och sedan tar dig med på ett äventyr av möjligheter</a:t>
            </a:r>
          </a:p>
          <a:p>
            <a:pPr marL="0" lvl="1">
              <a:lnSpc>
                <a:spcPts val="3040"/>
              </a:lnSpc>
              <a:spcBef>
                <a:spcPts val="200"/>
              </a:spcBef>
              <a:buClr>
                <a:srgbClr val="B6D1E1"/>
              </a:buClr>
            </a:pPr>
            <a:r>
              <a:rPr lang="sv" sz="3600" b="1" i="1" dirty="0">
                <a:solidFill>
                  <a:srgbClr val="84BFA4"/>
                </a:solidFill>
              </a:rPr>
              <a:t>att starta ett livsmedelsföretag online</a:t>
            </a:r>
          </a:p>
          <a:p>
            <a:pPr marL="0" lvl="1">
              <a:lnSpc>
                <a:spcPts val="3040"/>
              </a:lnSpc>
              <a:spcBef>
                <a:spcPts val="200"/>
              </a:spcBef>
              <a:buClr>
                <a:srgbClr val="B6D1E1"/>
              </a:buClr>
            </a:pPr>
            <a:endParaRPr lang="en-IE" dirty="0">
              <a:solidFill>
                <a:srgbClr val="84BFA4"/>
              </a:solidFill>
            </a:endParaRPr>
          </a:p>
        </p:txBody>
      </p:sp>
      <p:cxnSp>
        <p:nvCxnSpPr>
          <p:cNvPr id="8" name="Straight Connector 7">
            <a:extLst>
              <a:ext uri="{FF2B5EF4-FFF2-40B4-BE49-F238E27FC236}">
                <a16:creationId xmlns:a16="http://schemas.microsoft.com/office/drawing/2014/main" id="{3937777F-84A1-C9FF-DCC0-CBD4FA79E810}"/>
              </a:ext>
            </a:extLst>
          </p:cNvPr>
          <p:cNvCxnSpPr>
            <a:cxnSpLocks/>
          </p:cNvCxnSpPr>
          <p:nvPr/>
        </p:nvCxnSpPr>
        <p:spPr>
          <a:xfrm flipV="1">
            <a:off x="6931284" y="1469918"/>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8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38347" y="313520"/>
            <a:ext cx="10907188" cy="720752"/>
          </a:xfrm>
        </p:spPr>
        <p:txBody>
          <a:bodyPr/>
          <a:lstStyle/>
          <a:p>
            <a:r>
              <a:rPr lang="sv" dirty="0"/>
              <a:t>BÖRJA GENOM ONLINE-MARKNADSPLATSER</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272183" y="1421028"/>
            <a:ext cx="5276968" cy="4672013"/>
          </a:xfrm>
        </p:spPr>
        <p:txBody>
          <a:bodyPr/>
          <a:lstStyle/>
          <a:p>
            <a:pPr>
              <a:buNone/>
            </a:pPr>
            <a:r>
              <a:rPr lang="sv" dirty="0"/>
              <a:t>Vi lever i en spännande tid för matentreprenörer. Sättet människor köper och upptäcker mat på har utvecklats, </a:t>
            </a:r>
            <a:r>
              <a:rPr lang="sv" b="1" dirty="0"/>
              <a:t>fler kunder letar online efter unika, hemlagade och kulturellt rika matupplevelser.</a:t>
            </a:r>
          </a:p>
          <a:p>
            <a:pPr>
              <a:buNone/>
            </a:pPr>
            <a:endParaRPr lang="en-GB" dirty="0"/>
          </a:p>
          <a:p>
            <a:pPr>
              <a:buNone/>
            </a:pPr>
            <a:r>
              <a:rPr lang="sv" dirty="0"/>
              <a:t>Det betyder att du inte behöver en butik eller ett marknadsstånd för att börja. Från ditt eget kök kan du börja i liten skala och nå kunder både lokalt och i hela EU.</a:t>
            </a:r>
          </a:p>
          <a:p>
            <a:pPr>
              <a:buNone/>
            </a:pPr>
            <a:endParaRPr lang="en-GB" dirty="0"/>
          </a:p>
          <a:p>
            <a:pPr>
              <a:buNone/>
            </a:pPr>
            <a:r>
              <a:rPr lang="sv" dirty="0"/>
              <a:t>Plattformar gör det möjligt för en kvinna i Portugal att sälja sin handgjorda heta sås eller kryddblandningar till en kund i Belgien – allt hemifrån.</a:t>
            </a:r>
          </a:p>
          <a:p>
            <a:pPr>
              <a:buNone/>
            </a:pPr>
            <a:endParaRPr lang="en-GB" sz="1400" dirty="0"/>
          </a:p>
          <a:p>
            <a:r>
              <a:rPr lang="sv" b="1" i="1" dirty="0"/>
              <a:t>Se till att följa ditt lands föreskrifter för livsmedelssäkerhet och märkning </a:t>
            </a:r>
            <a:r>
              <a:rPr lang="sv" i="1" dirty="0"/>
              <a:t>.</a:t>
            </a:r>
            <a:endParaRPr lang="en-GB" dirty="0"/>
          </a:p>
          <a:p>
            <a:pPr>
              <a:buNone/>
            </a:pPr>
            <a:endParaRPr lang="en-GB" dirty="0"/>
          </a:p>
          <a:p>
            <a:endParaRPr lang="en-IE" dirty="0"/>
          </a:p>
        </p:txBody>
      </p:sp>
      <p:cxnSp>
        <p:nvCxnSpPr>
          <p:cNvPr id="3" name="Straight Connector 2">
            <a:extLst>
              <a:ext uri="{FF2B5EF4-FFF2-40B4-BE49-F238E27FC236}">
                <a16:creationId xmlns:a16="http://schemas.microsoft.com/office/drawing/2014/main" id="{F680A1AE-1E94-B241-6C12-23B4621F8298}"/>
              </a:ext>
            </a:extLst>
          </p:cNvPr>
          <p:cNvCxnSpPr>
            <a:cxnSpLocks/>
          </p:cNvCxnSpPr>
          <p:nvPr/>
        </p:nvCxnSpPr>
        <p:spPr>
          <a:xfrm flipV="1">
            <a:off x="5692584" y="1967738"/>
            <a:ext cx="0" cy="24804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551280-0037-E618-616E-3E31070BD99D}"/>
              </a:ext>
            </a:extLst>
          </p:cNvPr>
          <p:cNvSpPr txBox="1"/>
          <p:nvPr/>
        </p:nvSpPr>
        <p:spPr>
          <a:xfrm>
            <a:off x="5755346" y="1112990"/>
            <a:ext cx="6436654" cy="5355312"/>
          </a:xfrm>
          <a:prstGeom prst="rect">
            <a:avLst/>
          </a:prstGeom>
          <a:noFill/>
        </p:spPr>
        <p:txBody>
          <a:bodyPr wrap="square">
            <a:spAutoFit/>
          </a:bodyPr>
          <a:lstStyle/>
          <a:p>
            <a:pPr>
              <a:buNone/>
            </a:pPr>
            <a:r>
              <a:rPr lang="sv" b="1" dirty="0"/>
              <a:t>Dessa plattformar fungerar bra för:</a:t>
            </a:r>
          </a:p>
          <a:p>
            <a:pPr>
              <a:buNone/>
            </a:pPr>
            <a:r>
              <a:rPr lang="sv" b="1" dirty="0"/>
              <a:t>Konserverade livsmedelsprodukter – </a:t>
            </a:r>
            <a:r>
              <a:rPr lang="sv" dirty="0"/>
              <a:t>varor som är hållbara, lätta att förpacka och säkra att frakta, såsom:</a:t>
            </a:r>
          </a:p>
          <a:p>
            <a:pPr marL="285750" indent="-285750">
              <a:buFont typeface="Arial" panose="020B0604020202020204" pitchFamily="34" charset="0"/>
              <a:buChar char="•"/>
            </a:pPr>
            <a:r>
              <a:rPr lang="sv" dirty="0"/>
              <a:t>Sylt och konserver, pickles och fermenterade grönsaker</a:t>
            </a:r>
          </a:p>
          <a:p>
            <a:pPr marL="285750" indent="-285750">
              <a:buFont typeface="Arial" panose="020B0604020202020204" pitchFamily="34" charset="0"/>
              <a:buChar char="•"/>
            </a:pPr>
            <a:r>
              <a:rPr lang="sv" dirty="0"/>
              <a:t>Kryddblandningar och torra kryddblandningar</a:t>
            </a:r>
          </a:p>
          <a:p>
            <a:pPr marL="285750" indent="-285750">
              <a:buFont typeface="Arial" panose="020B0604020202020204" pitchFamily="34" charset="0"/>
              <a:buChar char="•"/>
            </a:pPr>
            <a:r>
              <a:rPr lang="sv" dirty="0"/>
              <a:t>Bakmixer eller traditionella torra snacks</a:t>
            </a:r>
          </a:p>
          <a:p>
            <a:endParaRPr lang="en-GB" b="1" dirty="0"/>
          </a:p>
          <a:p>
            <a:r>
              <a:rPr lang="sv" b="1" dirty="0"/>
              <a:t>Online matlagningskurser eller virtuella matupplevelser. </a:t>
            </a:r>
            <a:br>
              <a:rPr lang="en-GB" dirty="0"/>
            </a:br>
            <a:r>
              <a:rPr lang="sv" dirty="0"/>
              <a:t>Sälj din kunskap istället för en produkt! Dessa kan vara:</a:t>
            </a:r>
          </a:p>
          <a:p>
            <a:pPr marL="285750" indent="-285750">
              <a:buFont typeface="Arial" panose="020B0604020202020204" pitchFamily="34" charset="0"/>
              <a:buChar char="•"/>
            </a:pPr>
            <a:r>
              <a:rPr lang="sv" dirty="0"/>
              <a:t>Engångs- eller återkommande matlagningskurser online</a:t>
            </a:r>
          </a:p>
          <a:p>
            <a:pPr marL="285750" indent="-285750">
              <a:buFont typeface="Arial" panose="020B0604020202020204" pitchFamily="34" charset="0"/>
              <a:buChar char="•"/>
            </a:pPr>
            <a:r>
              <a:rPr lang="sv" dirty="0"/>
              <a:t>Workshops inriktade på en rätt eller festivalmat</a:t>
            </a:r>
          </a:p>
          <a:p>
            <a:pPr marL="285750" indent="-285750">
              <a:buFont typeface="Arial" panose="020B0604020202020204" pitchFamily="34" charset="0"/>
              <a:buChar char="•"/>
            </a:pPr>
            <a:r>
              <a:rPr lang="sv" dirty="0"/>
              <a:t>Virtuella kulturella matupplevelser – berättande, recept och matlagning tillsammans</a:t>
            </a:r>
          </a:p>
          <a:p>
            <a:pPr>
              <a:buNone/>
            </a:pPr>
            <a:endParaRPr lang="en-GB" b="1" dirty="0"/>
          </a:p>
          <a:p>
            <a:pPr>
              <a:buNone/>
            </a:pPr>
            <a:r>
              <a:rPr lang="sv" b="1" dirty="0"/>
              <a:t>Kulturell berättande genom mat </a:t>
            </a:r>
            <a:br>
              <a:rPr lang="en-GB" dirty="0"/>
            </a:br>
            <a:r>
              <a:rPr lang="sv" dirty="0"/>
              <a:t>Plattformar som Etsy och Instagram är perfekta för:</a:t>
            </a:r>
          </a:p>
          <a:p>
            <a:pPr marL="285750" indent="-285750">
              <a:buFont typeface="Arial" panose="020B0604020202020204" pitchFamily="34" charset="0"/>
              <a:buChar char="•"/>
            </a:pPr>
            <a:r>
              <a:rPr lang="sv" dirty="0"/>
              <a:t>Dela ditt arv genom receptkort, digitala kokböcker eller nedladdningsbara måltidsplaner</a:t>
            </a:r>
          </a:p>
          <a:p>
            <a:pPr marL="285750" indent="-285750">
              <a:buFont typeface="Arial" panose="020B0604020202020204" pitchFamily="34" charset="0"/>
              <a:buChar char="•"/>
            </a:pPr>
            <a:r>
              <a:rPr lang="sv" dirty="0"/>
              <a:t>Sälja matrelaterade hantverk eller presenter (t.ex. kryddkit + recept)</a:t>
            </a:r>
          </a:p>
        </p:txBody>
      </p:sp>
    </p:spTree>
    <p:extLst>
      <p:ext uri="{BB962C8B-B14F-4D97-AF65-F5344CB8AC3E}">
        <p14:creationId xmlns:p14="http://schemas.microsoft.com/office/powerpoint/2010/main" val="200225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ONLINE-MARKNADSPLATSER</a:t>
            </a:r>
          </a:p>
        </p:txBody>
      </p:sp>
      <p:sp>
        <p:nvSpPr>
          <p:cNvPr id="2" name="Text Placeholder 3">
            <a:extLst>
              <a:ext uri="{FF2B5EF4-FFF2-40B4-BE49-F238E27FC236}">
                <a16:creationId xmlns:a16="http://schemas.microsoft.com/office/drawing/2014/main" id="{57667195-CC82-B278-6429-F366CD015766}"/>
              </a:ext>
            </a:extLst>
          </p:cNvPr>
          <p:cNvSpPr txBox="1">
            <a:spLocks/>
          </p:cNvSpPr>
          <p:nvPr/>
        </p:nvSpPr>
        <p:spPr>
          <a:xfrm>
            <a:off x="395288" y="1433233"/>
            <a:ext cx="5566242" cy="25146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I det här avsnittet kommer du att:</a:t>
            </a:r>
          </a:p>
          <a:p>
            <a:pPr marL="342900" indent="-342900">
              <a:buClr>
                <a:srgbClr val="B6D1E1"/>
              </a:buClr>
              <a:buFont typeface="Arial" panose="020B0604020202020204" pitchFamily="34" charset="0"/>
              <a:buChar char="•"/>
            </a:pPr>
            <a:r>
              <a:rPr lang="sv" dirty="0"/>
              <a:t>Lär dig vad en online-marknadsplats är</a:t>
            </a:r>
          </a:p>
          <a:p>
            <a:pPr marL="342900" indent="-342900">
              <a:buClr>
                <a:srgbClr val="B6D1E1"/>
              </a:buClr>
              <a:buFont typeface="Arial" panose="020B0604020202020204" pitchFamily="34" charset="0"/>
              <a:buChar char="•"/>
            </a:pPr>
            <a:r>
              <a:rPr lang="sv" dirty="0"/>
              <a:t>Utforska fördelarna med online-marknadsplatser och hur de skiljer sig från oberoende e-handelssajter.</a:t>
            </a:r>
          </a:p>
          <a:p>
            <a:pPr marL="342900" indent="-342900">
              <a:buClr>
                <a:srgbClr val="B6D1E1"/>
              </a:buClr>
              <a:buFont typeface="Arial" panose="020B0604020202020204" pitchFamily="34" charset="0"/>
              <a:buChar char="•"/>
            </a:pPr>
            <a:r>
              <a:rPr lang="sv" dirty="0"/>
              <a:t>Fokus på de viktigaste online-marknadsplatserna och för- och nackdelarna med varje</a:t>
            </a:r>
          </a:p>
          <a:p>
            <a:pPr marL="342900" indent="-342900">
              <a:buClr>
                <a:srgbClr val="B6D1E1"/>
              </a:buClr>
              <a:buFont typeface="Arial" panose="020B0604020202020204" pitchFamily="34" charset="0"/>
              <a:buChar char="•"/>
            </a:pPr>
            <a:r>
              <a:rPr lang="sv" dirty="0"/>
              <a:t>Vad du behöver för att sälja via en online-marknadsplats</a:t>
            </a:r>
          </a:p>
          <a:p>
            <a:endParaRPr lang="en-GB" dirty="0"/>
          </a:p>
          <a:p>
            <a:endParaRPr lang="en-IE" dirty="0"/>
          </a:p>
        </p:txBody>
      </p:sp>
    </p:spTree>
    <p:extLst>
      <p:ext uri="{BB962C8B-B14F-4D97-AF65-F5344CB8AC3E}">
        <p14:creationId xmlns:p14="http://schemas.microsoft.com/office/powerpoint/2010/main" val="1981529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51415" y="378372"/>
            <a:ext cx="8521174" cy="1126708"/>
          </a:xfrm>
        </p:spPr>
        <p:txBody>
          <a:bodyPr/>
          <a:lstStyle/>
          <a:p>
            <a:r>
              <a:rPr lang="sv" dirty="0"/>
              <a:t>VAD ÄR EN ONLINE-MARKNADSPLATS OCH VARFÖR KAN DEN FUNGERA FÖR DIG?</a:t>
            </a:r>
          </a:p>
        </p:txBody>
      </p:sp>
      <p:sp>
        <p:nvSpPr>
          <p:cNvPr id="15" name="TextBox 14">
            <a:extLst>
              <a:ext uri="{FF2B5EF4-FFF2-40B4-BE49-F238E27FC236}">
                <a16:creationId xmlns:a16="http://schemas.microsoft.com/office/drawing/2014/main" id="{3F6F536B-A6EE-8A61-3685-676FEAE30EF1}"/>
              </a:ext>
            </a:extLst>
          </p:cNvPr>
          <p:cNvSpPr txBox="1"/>
          <p:nvPr/>
        </p:nvSpPr>
        <p:spPr>
          <a:xfrm>
            <a:off x="604307" y="1810871"/>
            <a:ext cx="10983385" cy="4524315"/>
          </a:xfrm>
          <a:prstGeom prst="rect">
            <a:avLst/>
          </a:prstGeom>
          <a:noFill/>
        </p:spPr>
        <p:txBody>
          <a:bodyPr wrap="square" rtlCol="0">
            <a:spAutoFit/>
          </a:bodyPr>
          <a:lstStyle/>
          <a:p>
            <a:r>
              <a:rPr lang="sv" dirty="0"/>
              <a:t>En online-marknadsplats är en webbplats där många olika säljare kan lista och sälja sina produkter eller tjänster, som en digital version av en marknad eller basar. Du behöver inte din egen webbplats eller tekniska kunskaper. Du skapar helt enkelt en profil, listar din produkt och plattformen kopplar dig till potentiella köpare.</a:t>
            </a:r>
          </a:p>
          <a:p>
            <a:endParaRPr lang="en-GB" dirty="0"/>
          </a:p>
          <a:p>
            <a:r>
              <a:rPr lang="sv" b="1" dirty="0"/>
              <a:t>Varför använda en online-marknadsplats?</a:t>
            </a:r>
          </a:p>
          <a:p>
            <a:r>
              <a:rPr lang="sv" dirty="0"/>
              <a:t>Fördelar:</a:t>
            </a:r>
          </a:p>
          <a:p>
            <a:pPr marL="285750" indent="-285750">
              <a:buFont typeface="Arial" panose="020B0604020202020204" pitchFamily="34" charset="0"/>
              <a:buChar char="•"/>
            </a:pPr>
            <a:r>
              <a:rPr lang="sv" dirty="0"/>
              <a:t>Låg kostnad för att komma igång — du behöver inte bygga din egen webbplats</a:t>
            </a:r>
          </a:p>
          <a:p>
            <a:pPr marL="285750" indent="-285750">
              <a:buFont typeface="Arial" panose="020B0604020202020204" pitchFamily="34" charset="0"/>
              <a:buChar char="•"/>
            </a:pPr>
            <a:r>
              <a:rPr lang="sv" dirty="0"/>
              <a:t>Tillgång till färdiga målgrupper som redan surfar och handlar</a:t>
            </a:r>
          </a:p>
          <a:p>
            <a:pPr marL="285750" indent="-285750">
              <a:buFont typeface="Arial" panose="020B0604020202020204" pitchFamily="34" charset="0"/>
              <a:buChar char="•"/>
            </a:pPr>
            <a:r>
              <a:rPr lang="sv" dirty="0"/>
              <a:t>Inbyggda verktyg för frakt, betalningar och kundmeddelanden</a:t>
            </a:r>
          </a:p>
          <a:p>
            <a:pPr marL="285750" indent="-285750">
              <a:buFont typeface="Arial" panose="020B0604020202020204" pitchFamily="34" charset="0"/>
              <a:buChar char="•"/>
            </a:pPr>
            <a:r>
              <a:rPr lang="sv" dirty="0"/>
              <a:t>Du kan börja i liten skala och växa i din egen takt</a:t>
            </a:r>
          </a:p>
          <a:p>
            <a:endParaRPr lang="en-GB" dirty="0"/>
          </a:p>
          <a:p>
            <a:r>
              <a:rPr lang="sv" b="1" dirty="0"/>
              <a:t>Jämfört med oberoende e-handelssajter:</a:t>
            </a:r>
          </a:p>
          <a:p>
            <a:pPr marL="285750" indent="-285750">
              <a:buFont typeface="Arial" panose="020B0604020202020204" pitchFamily="34" charset="0"/>
              <a:buChar char="•"/>
            </a:pPr>
            <a:r>
              <a:rPr lang="sv" dirty="0"/>
              <a:t>Online-marknadsplatser ger dig synlighet direkt, medan en personlig webbplats tar tid (och pengar) att locka besökare</a:t>
            </a:r>
          </a:p>
          <a:p>
            <a:pPr marL="285750" indent="-285750">
              <a:buFont typeface="Arial" panose="020B0604020202020204" pitchFamily="34" charset="0"/>
              <a:buChar char="•"/>
            </a:pPr>
            <a:r>
              <a:rPr lang="sv" dirty="0"/>
              <a:t>Marknadsplatser hanterar en del av de tekniska detaljerna åt dig (betalning, listningar etc.)</a:t>
            </a:r>
          </a:p>
          <a:p>
            <a:pPr marL="285750" indent="-285750">
              <a:buFont typeface="Arial" panose="020B0604020202020204" pitchFamily="34" charset="0"/>
              <a:buChar char="•"/>
            </a:pPr>
            <a:r>
              <a:rPr lang="sv" dirty="0"/>
              <a:t>Din butik är en del av ett större ekosystem, vilket hjälper till att bygga förtroende hos kunderna</a:t>
            </a:r>
            <a:endParaRPr lang="en-IE" dirty="0"/>
          </a:p>
        </p:txBody>
      </p:sp>
    </p:spTree>
    <p:extLst>
      <p:ext uri="{BB962C8B-B14F-4D97-AF65-F5344CB8AC3E}">
        <p14:creationId xmlns:p14="http://schemas.microsoft.com/office/powerpoint/2010/main" val="1979100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I FOKUS PÅ MARKNADSPLATSER ATT ÖVERVÄGA</a:t>
            </a:r>
          </a:p>
        </p:txBody>
      </p:sp>
      <p:graphicFrame>
        <p:nvGraphicFramePr>
          <p:cNvPr id="8" name="Table 7">
            <a:extLst>
              <a:ext uri="{FF2B5EF4-FFF2-40B4-BE49-F238E27FC236}">
                <a16:creationId xmlns:a16="http://schemas.microsoft.com/office/drawing/2014/main" id="{185B260D-BB36-AD42-72F5-D55FF3E0531C}"/>
              </a:ext>
            </a:extLst>
          </p:cNvPr>
          <p:cNvGraphicFramePr>
            <a:graphicFrameLocks noGrp="1"/>
          </p:cNvGraphicFramePr>
          <p:nvPr/>
        </p:nvGraphicFramePr>
        <p:xfrm>
          <a:off x="1190080" y="1607978"/>
          <a:ext cx="9811840" cy="4906923"/>
        </p:xfrm>
        <a:graphic>
          <a:graphicData uri="http://schemas.openxmlformats.org/drawingml/2006/table">
            <a:tbl>
              <a:tblPr/>
              <a:tblGrid>
                <a:gridCol w="2452960">
                  <a:extLst>
                    <a:ext uri="{9D8B030D-6E8A-4147-A177-3AD203B41FA5}">
                      <a16:colId xmlns:a16="http://schemas.microsoft.com/office/drawing/2014/main" val="3153579232"/>
                    </a:ext>
                  </a:extLst>
                </a:gridCol>
                <a:gridCol w="2452960">
                  <a:extLst>
                    <a:ext uri="{9D8B030D-6E8A-4147-A177-3AD203B41FA5}">
                      <a16:colId xmlns:a16="http://schemas.microsoft.com/office/drawing/2014/main" val="163603694"/>
                    </a:ext>
                  </a:extLst>
                </a:gridCol>
                <a:gridCol w="2452960">
                  <a:extLst>
                    <a:ext uri="{9D8B030D-6E8A-4147-A177-3AD203B41FA5}">
                      <a16:colId xmlns:a16="http://schemas.microsoft.com/office/drawing/2014/main" val="3160469295"/>
                    </a:ext>
                  </a:extLst>
                </a:gridCol>
                <a:gridCol w="2452960">
                  <a:extLst>
                    <a:ext uri="{9D8B030D-6E8A-4147-A177-3AD203B41FA5}">
                      <a16:colId xmlns:a16="http://schemas.microsoft.com/office/drawing/2014/main" val="4073110583"/>
                    </a:ext>
                  </a:extLst>
                </a:gridCol>
              </a:tblGrid>
              <a:tr h="341281">
                <a:tc>
                  <a:txBody>
                    <a:bodyPr/>
                    <a:lstStyle/>
                    <a:p>
                      <a:r>
                        <a:rPr lang="sv" sz="1700" b="1"/>
                        <a:t>Plattform</a:t>
                      </a:r>
                    </a:p>
                  </a:txBody>
                  <a:tcPr marL="85320" marR="85320" marT="42660" marB="42660" anchor="ctr">
                    <a:lnL>
                      <a:noFill/>
                    </a:lnL>
                    <a:lnR>
                      <a:noFill/>
                    </a:lnR>
                    <a:lnT>
                      <a:noFill/>
                    </a:lnT>
                    <a:lnB>
                      <a:noFill/>
                    </a:lnB>
                    <a:solidFill>
                      <a:srgbClr val="E6C8C7"/>
                    </a:solidFill>
                  </a:tcPr>
                </a:tc>
                <a:tc>
                  <a:txBody>
                    <a:bodyPr/>
                    <a:lstStyle/>
                    <a:p>
                      <a:r>
                        <a:rPr lang="sv" sz="1700" b="1"/>
                        <a:t>Bra för</a:t>
                      </a:r>
                    </a:p>
                  </a:txBody>
                  <a:tcPr marL="85320" marR="85320" marT="42660" marB="42660" anchor="ctr">
                    <a:lnL>
                      <a:noFill/>
                    </a:lnL>
                    <a:lnR>
                      <a:noFill/>
                    </a:lnR>
                    <a:lnT>
                      <a:noFill/>
                    </a:lnT>
                    <a:lnB>
                      <a:noFill/>
                    </a:lnB>
                    <a:solidFill>
                      <a:srgbClr val="E6C8C7"/>
                    </a:solidFill>
                  </a:tcPr>
                </a:tc>
                <a:tc>
                  <a:txBody>
                    <a:bodyPr/>
                    <a:lstStyle/>
                    <a:p>
                      <a:r>
                        <a:rPr lang="sv" sz="1700" b="1"/>
                        <a:t>Fördelar</a:t>
                      </a:r>
                    </a:p>
                  </a:txBody>
                  <a:tcPr marL="85320" marR="85320" marT="42660" marB="42660" anchor="ctr">
                    <a:lnL>
                      <a:noFill/>
                    </a:lnL>
                    <a:lnR>
                      <a:noFill/>
                    </a:lnR>
                    <a:lnT>
                      <a:noFill/>
                    </a:lnT>
                    <a:lnB>
                      <a:noFill/>
                    </a:lnB>
                    <a:solidFill>
                      <a:srgbClr val="E6C8C7"/>
                    </a:solidFill>
                  </a:tcPr>
                </a:tc>
                <a:tc>
                  <a:txBody>
                    <a:bodyPr/>
                    <a:lstStyle/>
                    <a:p>
                      <a:r>
                        <a:rPr lang="sv" sz="1700" b="1" dirty="0"/>
                        <a:t>Nackdelar</a:t>
                      </a:r>
                    </a:p>
                  </a:txBody>
                  <a:tcPr marL="85320" marR="85320" marT="42660" marB="42660" anchor="ctr">
                    <a:lnL>
                      <a:noFill/>
                    </a:lnL>
                    <a:lnR>
                      <a:noFill/>
                    </a:lnR>
                    <a:lnT>
                      <a:noFill/>
                    </a:lnT>
                    <a:lnB>
                      <a:noFill/>
                    </a:lnB>
                    <a:solidFill>
                      <a:srgbClr val="E6C8C7"/>
                    </a:solidFill>
                  </a:tcPr>
                </a:tc>
                <a:extLst>
                  <a:ext uri="{0D108BD9-81ED-4DB2-BD59-A6C34878D82A}">
                    <a16:rowId xmlns:a16="http://schemas.microsoft.com/office/drawing/2014/main" val="904977096"/>
                  </a:ext>
                </a:extLst>
              </a:tr>
              <a:tr h="853203">
                <a:tc>
                  <a:txBody>
                    <a:bodyPr/>
                    <a:lstStyle/>
                    <a:p>
                      <a:r>
                        <a:rPr lang="sv" sz="1700" b="1" dirty="0"/>
                        <a:t>Etsy</a:t>
                      </a:r>
                      <a:endParaRPr lang="en-IE" sz="1700" dirty="0"/>
                    </a:p>
                  </a:txBody>
                  <a:tcPr marL="85320" marR="85320" marT="42660" marB="42660" anchor="ctr">
                    <a:lnL>
                      <a:noFill/>
                    </a:lnL>
                    <a:lnR>
                      <a:noFill/>
                    </a:lnR>
                    <a:lnT>
                      <a:noFill/>
                    </a:lnT>
                    <a:lnB>
                      <a:noFill/>
                    </a:lnB>
                    <a:noFill/>
                  </a:tcPr>
                </a:tc>
                <a:tc>
                  <a:txBody>
                    <a:bodyPr/>
                    <a:lstStyle/>
                    <a:p>
                      <a:r>
                        <a:rPr lang="sv" sz="1700" dirty="0"/>
                        <a:t>Handgjorda och specialiserade livsmedelsprodukter</a:t>
                      </a:r>
                    </a:p>
                  </a:txBody>
                  <a:tcPr marL="85320" marR="85320" marT="42660" marB="42660" anchor="ctr">
                    <a:lnL>
                      <a:noFill/>
                    </a:lnL>
                    <a:lnR>
                      <a:noFill/>
                    </a:lnR>
                    <a:lnT>
                      <a:noFill/>
                    </a:lnT>
                    <a:lnB>
                      <a:noFill/>
                    </a:lnB>
                    <a:noFill/>
                  </a:tcPr>
                </a:tc>
                <a:tc>
                  <a:txBody>
                    <a:bodyPr/>
                    <a:lstStyle/>
                    <a:p>
                      <a:r>
                        <a:rPr lang="sv" sz="1700"/>
                        <a:t>Lätt att använda, stark community, bra för historieberättande</a:t>
                      </a:r>
                    </a:p>
                  </a:txBody>
                  <a:tcPr marL="85320" marR="85320" marT="42660" marB="42660" anchor="ctr">
                    <a:lnL>
                      <a:noFill/>
                    </a:lnL>
                    <a:lnR>
                      <a:noFill/>
                    </a:lnR>
                    <a:lnT>
                      <a:noFill/>
                    </a:lnT>
                    <a:lnB>
                      <a:noFill/>
                    </a:lnB>
                    <a:noFill/>
                  </a:tcPr>
                </a:tc>
                <a:tc>
                  <a:txBody>
                    <a:bodyPr/>
                    <a:lstStyle/>
                    <a:p>
                      <a:r>
                        <a:rPr lang="sv" sz="1700"/>
                        <a:t>Avgifter, begränsade till vissa livsmedelstyper</a:t>
                      </a:r>
                    </a:p>
                  </a:txBody>
                  <a:tcPr marL="85320" marR="85320" marT="42660" marB="42660" anchor="ctr">
                    <a:lnL>
                      <a:noFill/>
                    </a:lnL>
                    <a:lnR>
                      <a:noFill/>
                    </a:lnR>
                    <a:lnT>
                      <a:noFill/>
                    </a:lnT>
                    <a:lnB>
                      <a:noFill/>
                    </a:lnB>
                    <a:noFill/>
                  </a:tcPr>
                </a:tc>
                <a:extLst>
                  <a:ext uri="{0D108BD9-81ED-4DB2-BD59-A6C34878D82A}">
                    <a16:rowId xmlns:a16="http://schemas.microsoft.com/office/drawing/2014/main" val="1120078566"/>
                  </a:ext>
                </a:extLst>
              </a:tr>
              <a:tr h="853203">
                <a:tc>
                  <a:txBody>
                    <a:bodyPr/>
                    <a:lstStyle/>
                    <a:p>
                      <a:r>
                        <a:rPr lang="sv" sz="1700" b="1"/>
                        <a:t>Amazon Handmade/FBA</a:t>
                      </a:r>
                      <a:endParaRPr lang="en-IE" sz="1700"/>
                    </a:p>
                  </a:txBody>
                  <a:tcPr marL="85320" marR="85320" marT="42660" marB="42660" anchor="ctr">
                    <a:lnL>
                      <a:noFill/>
                    </a:lnL>
                    <a:lnR>
                      <a:noFill/>
                    </a:lnR>
                    <a:lnT>
                      <a:noFill/>
                    </a:lnT>
                    <a:lnB>
                      <a:noFill/>
                    </a:lnB>
                    <a:noFill/>
                  </a:tcPr>
                </a:tc>
                <a:tc>
                  <a:txBody>
                    <a:bodyPr/>
                    <a:lstStyle/>
                    <a:p>
                      <a:r>
                        <a:rPr lang="sv" sz="1700" dirty="0"/>
                        <a:t>Skalbara, hållbara förpackade livsmedel</a:t>
                      </a:r>
                    </a:p>
                  </a:txBody>
                  <a:tcPr marL="85320" marR="85320" marT="42660" marB="42660" anchor="ctr">
                    <a:lnL>
                      <a:noFill/>
                    </a:lnL>
                    <a:lnR>
                      <a:noFill/>
                    </a:lnR>
                    <a:lnT>
                      <a:noFill/>
                    </a:lnT>
                    <a:lnB>
                      <a:noFill/>
                    </a:lnB>
                    <a:noFill/>
                  </a:tcPr>
                </a:tc>
                <a:tc>
                  <a:txBody>
                    <a:bodyPr/>
                    <a:lstStyle/>
                    <a:p>
                      <a:r>
                        <a:rPr lang="sv" sz="1700" dirty="0"/>
                        <a:t>Stor kundbas, valfri fraktsupport</a:t>
                      </a:r>
                    </a:p>
                  </a:txBody>
                  <a:tcPr marL="85320" marR="85320" marT="42660" marB="42660" anchor="ctr">
                    <a:lnL>
                      <a:noFill/>
                    </a:lnL>
                    <a:lnR>
                      <a:noFill/>
                    </a:lnR>
                    <a:lnT>
                      <a:noFill/>
                    </a:lnT>
                    <a:lnB>
                      <a:noFill/>
                    </a:lnB>
                    <a:noFill/>
                  </a:tcPr>
                </a:tc>
                <a:tc>
                  <a:txBody>
                    <a:bodyPr/>
                    <a:lstStyle/>
                    <a:p>
                      <a:r>
                        <a:rPr lang="sv" sz="1700"/>
                        <a:t>Hög konkurrens, strikta livsmedelskrav</a:t>
                      </a:r>
                    </a:p>
                  </a:txBody>
                  <a:tcPr marL="85320" marR="85320" marT="42660" marB="42660" anchor="ctr">
                    <a:lnL>
                      <a:noFill/>
                    </a:lnL>
                    <a:lnR>
                      <a:noFill/>
                    </a:lnR>
                    <a:lnT>
                      <a:noFill/>
                    </a:lnT>
                    <a:lnB>
                      <a:noFill/>
                    </a:lnB>
                    <a:noFill/>
                  </a:tcPr>
                </a:tc>
                <a:extLst>
                  <a:ext uri="{0D108BD9-81ED-4DB2-BD59-A6C34878D82A}">
                    <a16:rowId xmlns:a16="http://schemas.microsoft.com/office/drawing/2014/main" val="1106743609"/>
                  </a:ext>
                </a:extLst>
              </a:tr>
              <a:tr h="853203">
                <a:tc>
                  <a:txBody>
                    <a:bodyPr/>
                    <a:lstStyle/>
                    <a:p>
                      <a:r>
                        <a:rPr lang="sv" sz="1700" b="1"/>
                        <a:t>Facebook Marketplace</a:t>
                      </a:r>
                      <a:endParaRPr lang="en-IE" sz="1700"/>
                    </a:p>
                  </a:txBody>
                  <a:tcPr marL="85320" marR="85320" marT="42660" marB="42660" anchor="ctr">
                    <a:lnL>
                      <a:noFill/>
                    </a:lnL>
                    <a:lnR>
                      <a:noFill/>
                    </a:lnR>
                    <a:lnT>
                      <a:noFill/>
                    </a:lnT>
                    <a:lnB>
                      <a:noFill/>
                    </a:lnB>
                    <a:noFill/>
                  </a:tcPr>
                </a:tc>
                <a:tc>
                  <a:txBody>
                    <a:bodyPr/>
                    <a:lstStyle/>
                    <a:p>
                      <a:r>
                        <a:rPr lang="sv" sz="1700"/>
                        <a:t>Lokala torrvaror eller marknadsföring av matupplevelser</a:t>
                      </a:r>
                    </a:p>
                  </a:txBody>
                  <a:tcPr marL="85320" marR="85320" marT="42660" marB="42660" anchor="ctr">
                    <a:lnL>
                      <a:noFill/>
                    </a:lnL>
                    <a:lnR>
                      <a:noFill/>
                    </a:lnR>
                    <a:lnT>
                      <a:noFill/>
                    </a:lnT>
                    <a:lnB>
                      <a:noFill/>
                    </a:lnB>
                    <a:noFill/>
                  </a:tcPr>
                </a:tc>
                <a:tc>
                  <a:txBody>
                    <a:bodyPr/>
                    <a:lstStyle/>
                    <a:p>
                      <a:r>
                        <a:rPr lang="sv" sz="1700" dirty="0"/>
                        <a:t>Gratis att lista, perfekt för att testa idéer lokalt</a:t>
                      </a:r>
                    </a:p>
                  </a:txBody>
                  <a:tcPr marL="85320" marR="85320" marT="42660" marB="42660" anchor="ctr">
                    <a:lnL>
                      <a:noFill/>
                    </a:lnL>
                    <a:lnR>
                      <a:noFill/>
                    </a:lnR>
                    <a:lnT>
                      <a:noFill/>
                    </a:lnT>
                    <a:lnB>
                      <a:noFill/>
                    </a:lnB>
                    <a:noFill/>
                  </a:tcPr>
                </a:tc>
                <a:tc>
                  <a:txBody>
                    <a:bodyPr/>
                    <a:lstStyle/>
                    <a:p>
                      <a:r>
                        <a:rPr lang="sv" sz="1700"/>
                        <a:t>Begränsat till din region, självhanterade beställningar/logistik</a:t>
                      </a:r>
                    </a:p>
                  </a:txBody>
                  <a:tcPr marL="85320" marR="85320" marT="42660" marB="42660" anchor="ctr">
                    <a:lnL>
                      <a:noFill/>
                    </a:lnL>
                    <a:lnR>
                      <a:noFill/>
                    </a:lnR>
                    <a:lnT>
                      <a:noFill/>
                    </a:lnT>
                    <a:lnB>
                      <a:noFill/>
                    </a:lnB>
                    <a:noFill/>
                  </a:tcPr>
                </a:tc>
                <a:extLst>
                  <a:ext uri="{0D108BD9-81ED-4DB2-BD59-A6C34878D82A}">
                    <a16:rowId xmlns:a16="http://schemas.microsoft.com/office/drawing/2014/main" val="120503855"/>
                  </a:ext>
                </a:extLst>
              </a:tr>
              <a:tr h="597242">
                <a:tc>
                  <a:txBody>
                    <a:bodyPr/>
                    <a:lstStyle/>
                    <a:p>
                      <a:r>
                        <a:rPr lang="sv" sz="1700" b="1"/>
                        <a:t>eBay</a:t>
                      </a:r>
                      <a:endParaRPr lang="en-IE" sz="1700"/>
                    </a:p>
                  </a:txBody>
                  <a:tcPr marL="85320" marR="85320" marT="42660" marB="42660" anchor="ctr">
                    <a:lnL>
                      <a:noFill/>
                    </a:lnL>
                    <a:lnR>
                      <a:noFill/>
                    </a:lnR>
                    <a:lnT>
                      <a:noFill/>
                    </a:lnT>
                    <a:lnB>
                      <a:noFill/>
                    </a:lnB>
                    <a:noFill/>
                  </a:tcPr>
                </a:tc>
                <a:tc>
                  <a:txBody>
                    <a:bodyPr/>
                    <a:lstStyle/>
                    <a:p>
                      <a:r>
                        <a:rPr lang="sv" sz="1700"/>
                        <a:t>Icke-fördärvliga livsmedel</a:t>
                      </a:r>
                    </a:p>
                  </a:txBody>
                  <a:tcPr marL="85320" marR="85320" marT="42660" marB="42660" anchor="ctr">
                    <a:lnL>
                      <a:noFill/>
                    </a:lnL>
                    <a:lnR>
                      <a:noFill/>
                    </a:lnR>
                    <a:lnT>
                      <a:noFill/>
                    </a:lnT>
                    <a:lnB>
                      <a:noFill/>
                    </a:lnB>
                    <a:noFill/>
                  </a:tcPr>
                </a:tc>
                <a:tc>
                  <a:txBody>
                    <a:bodyPr/>
                    <a:lstStyle/>
                    <a:p>
                      <a:r>
                        <a:rPr lang="sv" sz="1700" dirty="0"/>
                        <a:t>Välkänd plattform, global räckvidd</a:t>
                      </a:r>
                    </a:p>
                  </a:txBody>
                  <a:tcPr marL="85320" marR="85320" marT="42660" marB="42660" anchor="ctr">
                    <a:lnL>
                      <a:noFill/>
                    </a:lnL>
                    <a:lnR>
                      <a:noFill/>
                    </a:lnR>
                    <a:lnT>
                      <a:noFill/>
                    </a:lnT>
                    <a:lnB>
                      <a:noFill/>
                    </a:lnB>
                    <a:noFill/>
                  </a:tcPr>
                </a:tc>
                <a:tc>
                  <a:txBody>
                    <a:bodyPr/>
                    <a:lstStyle/>
                    <a:p>
                      <a:r>
                        <a:rPr lang="sv" sz="1700"/>
                        <a:t>Mindre fokus på hantverksmässig mat, köparnas förtroende kan variera</a:t>
                      </a:r>
                    </a:p>
                  </a:txBody>
                  <a:tcPr marL="85320" marR="85320" marT="42660" marB="42660" anchor="ctr">
                    <a:lnL>
                      <a:noFill/>
                    </a:lnL>
                    <a:lnR>
                      <a:noFill/>
                    </a:lnR>
                    <a:lnT>
                      <a:noFill/>
                    </a:lnT>
                    <a:lnB>
                      <a:noFill/>
                    </a:lnB>
                    <a:noFill/>
                  </a:tcPr>
                </a:tc>
                <a:extLst>
                  <a:ext uri="{0D108BD9-81ED-4DB2-BD59-A6C34878D82A}">
                    <a16:rowId xmlns:a16="http://schemas.microsoft.com/office/drawing/2014/main" val="239809343"/>
                  </a:ext>
                </a:extLst>
              </a:tr>
              <a:tr h="853203">
                <a:tc>
                  <a:txBody>
                    <a:bodyPr/>
                    <a:lstStyle/>
                    <a:p>
                      <a:r>
                        <a:rPr lang="sv" sz="1700" b="1"/>
                        <a:t>Lokala/nationella webbplatser</a:t>
                      </a:r>
                      <a:endParaRPr lang="en-IE" sz="1700"/>
                    </a:p>
                  </a:txBody>
                  <a:tcPr marL="85320" marR="85320" marT="42660" marB="42660" anchor="ctr">
                    <a:lnL>
                      <a:noFill/>
                    </a:lnL>
                    <a:lnR>
                      <a:noFill/>
                    </a:lnR>
                    <a:lnT>
                      <a:noFill/>
                    </a:lnT>
                    <a:lnB>
                      <a:noFill/>
                    </a:lnB>
                    <a:noFill/>
                  </a:tcPr>
                </a:tc>
                <a:tc>
                  <a:txBody>
                    <a:bodyPr/>
                    <a:lstStyle/>
                    <a:p>
                      <a:r>
                        <a:rPr lang="sv" sz="1700"/>
                        <a:t>Regionala specialprodukter</a:t>
                      </a:r>
                    </a:p>
                  </a:txBody>
                  <a:tcPr marL="85320" marR="85320" marT="42660" marB="42660" anchor="ctr">
                    <a:lnL>
                      <a:noFill/>
                    </a:lnL>
                    <a:lnR>
                      <a:noFill/>
                    </a:lnR>
                    <a:lnT>
                      <a:noFill/>
                    </a:lnT>
                    <a:lnB>
                      <a:noFill/>
                    </a:lnB>
                    <a:noFill/>
                  </a:tcPr>
                </a:tc>
                <a:tc>
                  <a:txBody>
                    <a:bodyPr/>
                    <a:lstStyle/>
                    <a:p>
                      <a:r>
                        <a:rPr lang="sv" sz="1700" dirty="0"/>
                        <a:t>Kan stödja lokala mattillverkare (t.ex. </a:t>
                      </a:r>
                      <a:r>
                        <a:rPr lang="sv" sz="1700" dirty="0" err="1"/>
                        <a:t>Marktplaats </a:t>
                      </a:r>
                      <a:r>
                        <a:rPr lang="sv" sz="1700" dirty="0"/>
                        <a:t>NL)</a:t>
                      </a:r>
                    </a:p>
                  </a:txBody>
                  <a:tcPr marL="85320" marR="85320" marT="42660" marB="42660" anchor="ctr">
                    <a:lnL>
                      <a:noFill/>
                    </a:lnL>
                    <a:lnR>
                      <a:noFill/>
                    </a:lnR>
                    <a:lnT>
                      <a:noFill/>
                    </a:lnT>
                    <a:lnB>
                      <a:noFill/>
                    </a:lnB>
                    <a:noFill/>
                  </a:tcPr>
                </a:tc>
                <a:tc>
                  <a:txBody>
                    <a:bodyPr/>
                    <a:lstStyle/>
                    <a:p>
                      <a:r>
                        <a:rPr lang="sv" sz="1700" dirty="0"/>
                        <a:t>Varierar beroende på land och livsmedelslagar</a:t>
                      </a:r>
                    </a:p>
                  </a:txBody>
                  <a:tcPr marL="85320" marR="85320" marT="42660" marB="42660" anchor="ctr">
                    <a:lnL>
                      <a:noFill/>
                    </a:lnL>
                    <a:lnR>
                      <a:noFill/>
                    </a:lnR>
                    <a:lnT>
                      <a:noFill/>
                    </a:lnT>
                    <a:lnB>
                      <a:noFill/>
                    </a:lnB>
                    <a:noFill/>
                  </a:tcPr>
                </a:tc>
                <a:extLst>
                  <a:ext uri="{0D108BD9-81ED-4DB2-BD59-A6C34878D82A}">
                    <a16:rowId xmlns:a16="http://schemas.microsoft.com/office/drawing/2014/main" val="1163909298"/>
                  </a:ext>
                </a:extLst>
              </a:tr>
            </a:tbl>
          </a:graphicData>
        </a:graphic>
      </p:graphicFrame>
      <p:sp>
        <p:nvSpPr>
          <p:cNvPr id="9" name="Rectangle 1">
            <a:extLst>
              <a:ext uri="{FF2B5EF4-FFF2-40B4-BE49-F238E27FC236}">
                <a16:creationId xmlns:a16="http://schemas.microsoft.com/office/drawing/2014/main" id="{5C8F1B7F-FCB7-BBF6-CA86-CDEC77F2989F}"/>
              </a:ext>
            </a:extLst>
          </p:cNvPr>
          <p:cNvSpPr>
            <a:spLocks noChangeArrowheads="1"/>
          </p:cNvSpPr>
          <p:nvPr/>
        </p:nvSpPr>
        <p:spPr bwMode="auto">
          <a:xfrm>
            <a:off x="641985" y="160797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31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FÖRSÄLJNING PÅ MARKNADSPLATSER</a:t>
            </a:r>
          </a:p>
        </p:txBody>
      </p:sp>
      <p:sp>
        <p:nvSpPr>
          <p:cNvPr id="10" name="TextBox 9">
            <a:extLst>
              <a:ext uri="{FF2B5EF4-FFF2-40B4-BE49-F238E27FC236}">
                <a16:creationId xmlns:a16="http://schemas.microsoft.com/office/drawing/2014/main" id="{E14A7DA9-974B-3F4C-EDA5-D8FFD228BA1F}"/>
              </a:ext>
            </a:extLst>
          </p:cNvPr>
          <p:cNvSpPr txBox="1"/>
          <p:nvPr/>
        </p:nvSpPr>
        <p:spPr>
          <a:xfrm>
            <a:off x="859536" y="1508760"/>
            <a:ext cx="5769864" cy="3416320"/>
          </a:xfrm>
          <a:prstGeom prst="rect">
            <a:avLst/>
          </a:prstGeom>
          <a:noFill/>
        </p:spPr>
        <p:txBody>
          <a:bodyPr wrap="square">
            <a:spAutoFit/>
          </a:bodyPr>
          <a:lstStyle/>
          <a:p>
            <a:pPr>
              <a:buNone/>
            </a:pPr>
            <a:r>
              <a:rPr lang="sv" dirty="0"/>
              <a:t>Innan du listar din produkt eller tjänst, se till att du har:</a:t>
            </a:r>
          </a:p>
          <a:p>
            <a:pPr>
              <a:buNone/>
            </a:pPr>
            <a:endParaRPr lang="en-GB" dirty="0"/>
          </a:p>
          <a:p>
            <a:r>
              <a:rPr lang="sv" dirty="0"/>
              <a:t>✅ En produkt som är laglig och säker att skicka (kontrollera lokala livsmedelslagar!)</a:t>
            </a:r>
          </a:p>
          <a:p>
            <a:r>
              <a:rPr lang="sv" dirty="0"/>
              <a:t>✅ Tydliga </a:t>
            </a:r>
            <a:r>
              <a:rPr lang="sv" b="1" dirty="0"/>
              <a:t>etiketter </a:t>
            </a:r>
            <a:r>
              <a:rPr lang="sv" dirty="0"/>
              <a:t>med ingredienser, allergener och utgångsdatum</a:t>
            </a:r>
          </a:p>
          <a:p>
            <a:r>
              <a:rPr lang="sv" dirty="0"/>
              <a:t>✅ Bra </a:t>
            </a:r>
            <a:r>
              <a:rPr lang="sv" b="1" dirty="0"/>
              <a:t>foton </a:t>
            </a:r>
            <a:r>
              <a:rPr lang="sv" dirty="0"/>
              <a:t>som visar din produkt på ett tilltalande sätt</a:t>
            </a:r>
          </a:p>
          <a:p>
            <a:r>
              <a:rPr lang="sv" dirty="0"/>
              <a:t>✅ En kort men varm </a:t>
            </a:r>
            <a:r>
              <a:rPr lang="sv" b="1" dirty="0"/>
              <a:t>berättelse eller beskrivning </a:t>
            </a:r>
            <a:r>
              <a:rPr lang="sv" dirty="0"/>
              <a:t>— folk älskar att veta var maten kommer ifrån och vem som har tillverkat den</a:t>
            </a:r>
          </a:p>
          <a:p>
            <a:r>
              <a:rPr lang="sv" dirty="0"/>
              <a:t>✅ Ett sätt att </a:t>
            </a:r>
            <a:r>
              <a:rPr lang="sv" b="1" dirty="0"/>
              <a:t>paketera och skicka </a:t>
            </a:r>
            <a:r>
              <a:rPr lang="sv" dirty="0"/>
              <a:t>din produkt säkert och prisvärt</a:t>
            </a:r>
          </a:p>
        </p:txBody>
      </p:sp>
      <p:pic>
        <p:nvPicPr>
          <p:cNvPr id="12" name="Picture 11" descr="A phone on a plate surrounded by food&#10;&#10;AI-generated content may be incorrect.">
            <a:extLst>
              <a:ext uri="{FF2B5EF4-FFF2-40B4-BE49-F238E27FC236}">
                <a16:creationId xmlns:a16="http://schemas.microsoft.com/office/drawing/2014/main" id="{CB977E64-1698-6A2B-05BF-C26A443FF5E9}"/>
              </a:ext>
            </a:extLst>
          </p:cNvPr>
          <p:cNvPicPr>
            <a:picLocks noChangeAspect="1"/>
          </p:cNvPicPr>
          <p:nvPr/>
        </p:nvPicPr>
        <p:blipFill>
          <a:blip r:embed="rId2">
            <a:extLst>
              <a:ext uri="{837473B0-CC2E-450A-ABE3-18F120FF3D39}">
                <a1611:picAttrSrcUrl xmlns:a1611="http://schemas.microsoft.com/office/drawing/2016/11/main" r:id="rId3"/>
              </a:ext>
            </a:extLst>
          </a:blip>
          <a:srcRect t="17722" r="18417" b="18564"/>
          <a:stretch/>
        </p:blipFill>
        <p:spPr>
          <a:xfrm>
            <a:off x="7453097" y="2171700"/>
            <a:ext cx="4090791" cy="2067791"/>
          </a:xfrm>
          <a:prstGeom prst="rect">
            <a:avLst/>
          </a:prstGeom>
        </p:spPr>
      </p:pic>
    </p:spTree>
    <p:extLst>
      <p:ext uri="{BB962C8B-B14F-4D97-AF65-F5344CB8AC3E}">
        <p14:creationId xmlns:p14="http://schemas.microsoft.com/office/powerpoint/2010/main" val="360402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Etsy</a:t>
            </a: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7264BFE-AF0A-8618-B5E1-95C1F8209152}"/>
              </a:ext>
            </a:extLst>
          </p:cNvPr>
          <p:cNvPicPr>
            <a:picLocks noChangeAspect="1"/>
          </p:cNvPicPr>
          <p:nvPr/>
        </p:nvPicPr>
        <p:blipFill>
          <a:blip r:embed="rId3"/>
          <a:stretch>
            <a:fillRect/>
          </a:stretch>
        </p:blipFill>
        <p:spPr>
          <a:xfrm>
            <a:off x="7087739" y="1243307"/>
            <a:ext cx="5104261" cy="3385843"/>
          </a:xfrm>
          <a:prstGeom prst="rect">
            <a:avLst/>
          </a:prstGeom>
        </p:spPr>
      </p:pic>
      <p:grpSp>
        <p:nvGrpSpPr>
          <p:cNvPr id="4" name="Group 3">
            <a:extLst>
              <a:ext uri="{FF2B5EF4-FFF2-40B4-BE49-F238E27FC236}">
                <a16:creationId xmlns:a16="http://schemas.microsoft.com/office/drawing/2014/main" id="{1DE59C0F-1530-EB46-8EB3-B6D616930CD3}"/>
              </a:ext>
            </a:extLst>
          </p:cNvPr>
          <p:cNvGrpSpPr/>
          <p:nvPr/>
        </p:nvGrpSpPr>
        <p:grpSpPr>
          <a:xfrm rot="584197">
            <a:off x="5645028" y="1431868"/>
            <a:ext cx="1686910" cy="1686910"/>
            <a:chOff x="4240924" y="3373820"/>
            <a:chExt cx="1686910" cy="1686910"/>
          </a:xfrm>
        </p:grpSpPr>
        <p:sp>
          <p:nvSpPr>
            <p:cNvPr id="6" name="Oval 5">
              <a:extLst>
                <a:ext uri="{FF2B5EF4-FFF2-40B4-BE49-F238E27FC236}">
                  <a16:creationId xmlns:a16="http://schemas.microsoft.com/office/drawing/2014/main" id="{6A728A96-60AA-1AE1-07F5-282515AA0846}"/>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82E387-5F69-82F0-2140-4886EC96C19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2" name="Rectangle 2">
            <a:extLst>
              <a:ext uri="{FF2B5EF4-FFF2-40B4-BE49-F238E27FC236}">
                <a16:creationId xmlns:a16="http://schemas.microsoft.com/office/drawing/2014/main" id="{7F683F93-06C8-A77B-60DB-E35745C31851}"/>
              </a:ext>
            </a:extLst>
          </p:cNvPr>
          <p:cNvSpPr>
            <a:spLocks noChangeArrowheads="1"/>
          </p:cNvSpPr>
          <p:nvPr/>
        </p:nvSpPr>
        <p:spPr bwMode="auto">
          <a:xfrm>
            <a:off x="148456" y="1537284"/>
            <a:ext cx="554537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1800" b="1" i="0" u="none" strike="noStrike" cap="none" normalizeH="0" baseline="0" dirty="0">
                <a:ln>
                  <a:noFill/>
                </a:ln>
                <a:solidFill>
                  <a:schemeClr val="tx1"/>
                </a:solidFill>
                <a:effectLst/>
                <a:latin typeface="Arial" panose="020B0604020202020204" pitchFamily="34" charset="0"/>
              </a:rPr>
              <a:t>Etsy</a:t>
            </a:r>
            <a:r>
              <a:rPr kumimoji="0" lang="sv" altLang="en-US" sz="1800" b="0" i="0" u="none" strike="noStrike" cap="none" normalizeH="0" baseline="0" dirty="0">
                <a:ln>
                  <a:noFill/>
                </a:ln>
                <a:solidFill>
                  <a:schemeClr val="tx1"/>
                </a:solidFill>
                <a:effectLst/>
                <a:latin typeface="Arial" panose="020B0604020202020204" pitchFamily="34" charset="0"/>
              </a:rPr>
              <a:t> </a:t>
            </a:r>
            <a:r>
              <a:rPr kumimoji="0" lang="sv" altLang="en-US" sz="1800" i="0" u="none" strike="noStrike" cap="none" normalizeH="0" baseline="0" dirty="0">
                <a:ln>
                  <a:noFill/>
                </a:ln>
                <a:solidFill>
                  <a:schemeClr val="tx1"/>
                </a:solidFill>
                <a:effectLst/>
                <a:latin typeface="Arial" panose="020B0604020202020204" pitchFamily="34" charset="0"/>
              </a:rPr>
              <a:t>är en global online-marknadsplats som hyllar handgjorda, småskaliga och kreativa varor. Den är utformad för människor som vill köpa och sälja produkter med mening </a:t>
            </a:r>
            <a:r>
              <a:rPr lang="sv" altLang="en-US" dirty="0">
                <a:latin typeface="Arial" panose="020B0604020202020204" pitchFamily="34" charset="0"/>
              </a:rPr>
              <a:t>, </a:t>
            </a:r>
            <a:r>
              <a:rPr kumimoji="0" lang="sv" altLang="en-US" sz="1800" i="0" u="none" strike="noStrike" cap="none" normalizeH="0" baseline="0" dirty="0">
                <a:ln>
                  <a:noFill/>
                </a:ln>
                <a:solidFill>
                  <a:schemeClr val="tx1"/>
                </a:solidFill>
                <a:effectLst/>
                <a:latin typeface="Arial" panose="020B0604020202020204" pitchFamily="34" charset="0"/>
              </a:rPr>
              <a:t>berättelser, kultur och personlig kontakt.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1800" b="0" i="0" u="none" strike="noStrike" cap="none" normalizeH="0" baseline="0" dirty="0">
                <a:ln>
                  <a:noFill/>
                </a:ln>
                <a:solidFill>
                  <a:schemeClr val="tx1"/>
                </a:solidFill>
                <a:effectLst/>
                <a:latin typeface="Arial" panose="020B0604020202020204" pitchFamily="34" charset="0"/>
              </a:rPr>
              <a:t>För kvinnor som börjar inom matbranschen kan Etsy bli själva kärnan i er verksamhet. Etsy uttrycker det bäst: ”Vi hjälper vår community av säljare att förvandla sina idéer till framgångsrika företag.”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1800" b="0" i="0" u="none" strike="noStrike" cap="none" normalizeH="0" baseline="0" dirty="0">
                <a:ln>
                  <a:noFill/>
                </a:ln>
                <a:solidFill>
                  <a:schemeClr val="tx1"/>
                </a:solidFill>
                <a:effectLst/>
                <a:latin typeface="Arial" panose="020B0604020202020204" pitchFamily="34" charset="0"/>
              </a:rPr>
              <a:t>Miljontals köpare besöker Etsy i jakt på något unikt, något som är omsorgsfullt tillverkat, inte massproducerat. De vill ha: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1800" i="0" u="none" strike="noStrike" cap="none" normalizeH="0" baseline="0" dirty="0">
                <a:ln>
                  <a:noFill/>
                </a:ln>
                <a:solidFill>
                  <a:schemeClr val="tx1"/>
                </a:solidFill>
                <a:effectLst/>
                <a:latin typeface="Arial" panose="020B0604020202020204" pitchFamily="34" charset="0"/>
              </a:rPr>
              <a:t>Smaker med en historia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1800" i="0" u="none" strike="noStrike" cap="none" normalizeH="0" baseline="0" dirty="0">
                <a:ln>
                  <a:noFill/>
                </a:ln>
                <a:solidFill>
                  <a:schemeClr val="tx1"/>
                </a:solidFill>
                <a:effectLst/>
                <a:latin typeface="Arial" panose="020B0604020202020204" pitchFamily="34" charset="0"/>
              </a:rPr>
              <a:t>Handmärkta burkar och kryddkit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1800" i="0" u="none" strike="noStrike" cap="none" normalizeH="0" baseline="0" dirty="0">
                <a:ln>
                  <a:noFill/>
                </a:ln>
                <a:solidFill>
                  <a:schemeClr val="tx1"/>
                </a:solidFill>
                <a:effectLst/>
                <a:latin typeface="Arial" panose="020B0604020202020204" pitchFamily="34" charset="0"/>
              </a:rPr>
              <a:t>Vackra matpresenter som känns personliga och omtänksamma</a:t>
            </a:r>
          </a:p>
        </p:txBody>
      </p:sp>
    </p:spTree>
    <p:extLst>
      <p:ext uri="{BB962C8B-B14F-4D97-AF65-F5344CB8AC3E}">
        <p14:creationId xmlns:p14="http://schemas.microsoft.com/office/powerpoint/2010/main" val="2111969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Etsy</a:t>
            </a:r>
          </a:p>
        </p:txBody>
      </p:sp>
      <p:cxnSp>
        <p:nvCxnSpPr>
          <p:cNvPr id="2" name="Straight Connector 1">
            <a:extLst>
              <a:ext uri="{FF2B5EF4-FFF2-40B4-BE49-F238E27FC236}">
                <a16:creationId xmlns:a16="http://schemas.microsoft.com/office/drawing/2014/main" id="{77EBDA00-7DC0-87A2-4C21-77212B483C0F}"/>
              </a:ext>
            </a:extLst>
          </p:cNvPr>
          <p:cNvCxnSpPr>
            <a:cxnSpLocks/>
          </p:cNvCxnSpPr>
          <p:nvPr/>
        </p:nvCxnSpPr>
        <p:spPr>
          <a:xfrm flipV="1">
            <a:off x="5793128" y="1420033"/>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296395" y="1275759"/>
            <a:ext cx="549673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t>Esty-fördelar</a:t>
            </a: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Stöder handgjorda och kulturella produkter </a:t>
            </a:r>
            <a:r>
              <a:rPr lang="sv" sz="2000" dirty="0"/>
              <a:t>- Perfekt för sylt, kryddblandningar, teer, bakverk och torra snacks som speglar kulturella rötter.</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Låg startkostnad </a:t>
            </a:r>
            <a:r>
              <a:rPr lang="sv" sz="2000" dirty="0"/>
              <a:t>– Listningsavgifterna är minimala (cirka 0,20 € per objekt).</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Inget behov av att bygga en webbplats </a:t>
            </a:r>
            <a:r>
              <a:rPr lang="sv" sz="2000" dirty="0"/>
              <a:t>– Etsy tillhandahåller butiksfronten.</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Din berättelse spelar roll </a:t>
            </a:r>
            <a:r>
              <a:rPr lang="sv" sz="2000" dirty="0"/>
              <a:t>– Etsy är byggt för kreatörer och historieberättare, din mats ursprung, familjerecept eller tradition blir en del av produkten.</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Nischpublik </a:t>
            </a:r>
            <a:r>
              <a:rPr lang="sv" sz="2000" b="1" dirty="0"/>
              <a:t>– </a:t>
            </a:r>
            <a:r>
              <a:rPr lang="sv" sz="2000" dirty="0"/>
              <a:t>Som värdesätter kvalitet framför massproduktion. Folk handlar på Etsy för att hitta saker de inte kan få tag på i stora butiker. Du kan sälja inom hela EU, så länge du följer livsmedels- och fraktreglerna.</a:t>
            </a:r>
            <a:endParaRPr lang="sv" sz="2000" dirty="0">
              <a:ea typeface="Calibri"/>
              <a:cs typeface="Calibri"/>
            </a:endParaRPr>
          </a:p>
          <a:p>
            <a:pPr marL="0" lvl="1" algn="l">
              <a:lnSpc>
                <a:spcPts val="2340"/>
              </a:lnSpc>
              <a:spcBef>
                <a:spcPts val="0"/>
              </a:spcBef>
            </a:pPr>
            <a:endParaRPr lang="en-GB" dirty="0"/>
          </a:p>
        </p:txBody>
      </p:sp>
      <p:sp>
        <p:nvSpPr>
          <p:cNvPr id="13" name="Text Placeholder 3">
            <a:extLst>
              <a:ext uri="{FF2B5EF4-FFF2-40B4-BE49-F238E27FC236}">
                <a16:creationId xmlns:a16="http://schemas.microsoft.com/office/drawing/2014/main" id="{39CA4C50-2328-7109-0C14-FB9F96A0A570}"/>
              </a:ext>
            </a:extLst>
          </p:cNvPr>
          <p:cNvSpPr txBox="1">
            <a:spLocks/>
          </p:cNvSpPr>
          <p:nvPr/>
        </p:nvSpPr>
        <p:spPr>
          <a:xfrm>
            <a:off x="6096000" y="1275759"/>
            <a:ext cx="5988416"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t>Etsy Nackdelar</a:t>
            </a:r>
            <a:endParaRPr lang="en-GB" sz="2600" dirty="0"/>
          </a:p>
          <a:p>
            <a:pPr marL="342900" lvl="1" indent="-342900" algn="l">
              <a:lnSpc>
                <a:spcPts val="2340"/>
              </a:lnSpc>
              <a:spcBef>
                <a:spcPts val="0"/>
              </a:spcBef>
              <a:buClr>
                <a:srgbClr val="B6D1E1"/>
              </a:buClr>
              <a:buFont typeface="Arial" panose="020B0604020202020204" pitchFamily="34" charset="0"/>
              <a:buChar char="•"/>
            </a:pPr>
            <a:r>
              <a:rPr lang="sv" sz="2200" b="1" dirty="0">
                <a:solidFill>
                  <a:srgbClr val="94C7B0"/>
                </a:solidFill>
              </a:rPr>
              <a:t>L</a:t>
            </a:r>
            <a:r>
              <a:rPr lang="sv" sz="2000" b="1" dirty="0">
                <a:solidFill>
                  <a:srgbClr val="94C7B0"/>
                </a:solidFill>
              </a:rPr>
              <a:t>ivsmedel måste vara hållbara </a:t>
            </a:r>
            <a:r>
              <a:rPr lang="sv" sz="2000" dirty="0"/>
              <a:t>– Färska, frysta eller lättfördärvliga livsmedel är inte tillåtna. Endast torkade eller konserverade varor accepteras. Du måste kontrollera om din produkt uppfyller kraven.</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Du hanterar frakt och förpackning </a:t>
            </a:r>
            <a:r>
              <a:rPr lang="sv" sz="2000" dirty="0"/>
              <a:t>- Du ansvarar för säker, attraktiv och regelmässigt kompatibel förpackning.</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Fraktkostnader </a:t>
            </a:r>
            <a:r>
              <a:rPr lang="sv" sz="2000" dirty="0"/>
              <a:t>kan påverka dina vinstmarginaler.</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Avgifterna läggs till </a:t>
            </a:r>
            <a:r>
              <a:rPr lang="sv" sz="2000" dirty="0"/>
              <a:t>– Etsy tar ut listavgifter, transaktionsavgifter och betalningsavgifter, det är viktigt att prissätta noggrant.</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EU:s lagar om livsmedelssäkerhet, hygien och märkning </a:t>
            </a:r>
            <a:r>
              <a:rPr lang="sv" sz="2000" dirty="0"/>
              <a:t>(ingredienser, allergener, hållbarhet etc.). Detta kan variera något beroende på ditt land.</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t>Synlighet kan vara en utmaning till en början </a:t>
            </a:r>
            <a:r>
              <a:rPr lang="sv" sz="2000" dirty="0"/>
              <a:t>– Som ny säljare måste du sticka ut.</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endParaRPr lang="en-GB" dirty="0"/>
          </a:p>
          <a:p>
            <a:pPr marL="0" lvl="1" algn="l">
              <a:lnSpc>
                <a:spcPts val="2340"/>
              </a:lnSpc>
              <a:spcBef>
                <a:spcPts val="0"/>
              </a:spcBef>
            </a:pPr>
            <a:endParaRPr lang="en-GB" dirty="0"/>
          </a:p>
        </p:txBody>
      </p:sp>
    </p:spTree>
    <p:extLst>
      <p:ext uri="{BB962C8B-B14F-4D97-AF65-F5344CB8AC3E}">
        <p14:creationId xmlns:p14="http://schemas.microsoft.com/office/powerpoint/2010/main" val="420080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Etsy - Ett exempel</a:t>
            </a:r>
          </a:p>
        </p:txBody>
      </p: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305081" y="1383622"/>
            <a:ext cx="7063627"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400" b="1" dirty="0"/>
              <a:t>Portugisisk piri- </a:t>
            </a:r>
            <a:r>
              <a:rPr lang="sv" sz="2400" b="1" dirty="0" err="1"/>
              <a:t>piri </a:t>
            </a:r>
            <a:r>
              <a:rPr lang="sv" sz="2400" b="1" dirty="0"/>
              <a:t>-kryddblandning</a:t>
            </a:r>
          </a:p>
          <a:p>
            <a:r>
              <a:rPr lang="sv" dirty="0"/>
              <a:t>Denna handgjorda kryddblandning ger de starka portugisiska </a:t>
            </a:r>
            <a:r>
              <a:rPr lang="sv" dirty="0" err="1"/>
              <a:t>smakerna </a:t>
            </a:r>
            <a:r>
              <a:rPr lang="sv" dirty="0"/>
              <a:t>till kök över hela Europa. Tillverkad med traditionella ingredienser är den perfekt för att krydda kött, grönsaker eller för att ge såser en extra smakrik smak.</a:t>
            </a:r>
          </a:p>
          <a:p>
            <a:r>
              <a:rPr lang="sv" sz="1600" dirty="0">
                <a:hlinkClick r:id="rId2"/>
              </a:rPr>
              <a:t>Portugisiska kryddkryddor, piri </a:t>
            </a:r>
            <a:r>
              <a:rPr lang="sv" sz="1600" dirty="0" err="1">
                <a:hlinkClick r:id="rId2"/>
              </a:rPr>
              <a:t>piri </a:t>
            </a:r>
            <a:r>
              <a:rPr lang="sv" sz="1600" dirty="0">
                <a:hlinkClick r:id="rId2"/>
              </a:rPr>
              <a:t>kycklingkryddblandning, kryddig portugisisk blandning, portugisiska kryddor, europeiska kryddor, portugisisk diskhandduk – Etsy</a:t>
            </a:r>
            <a:endParaRPr lang="en-GB" sz="1600" dirty="0"/>
          </a:p>
          <a:p>
            <a:endParaRPr lang="en-GB" sz="1600" dirty="0"/>
          </a:p>
          <a:p>
            <a:r>
              <a:rPr lang="sv" sz="1600" b="1" dirty="0">
                <a:solidFill>
                  <a:schemeClr val="tx1"/>
                </a:solidFill>
              </a:rPr>
              <a:t>LÄS </a:t>
            </a:r>
            <a:r>
              <a:rPr lang="sv" sz="1600" b="1" dirty="0">
                <a:solidFill>
                  <a:srgbClr val="94C7B0"/>
                </a:solidFill>
              </a:rPr>
              <a:t>: </a:t>
            </a:r>
            <a:r>
              <a:rPr lang="sv" sz="1600" dirty="0">
                <a:solidFill>
                  <a:srgbClr val="0563C1"/>
                </a:solidFill>
                <a:hlinkClick r:id="rId3">
                  <a:extLst>
                    <a:ext uri="{A12FA001-AC4F-418D-AE19-62706E023703}">
                      <ahyp:hlinkClr xmlns:ahyp="http://schemas.microsoft.com/office/drawing/2018/hyperlinkcolor" val="tx"/>
                    </a:ext>
                  </a:extLst>
                </a:hlinkClick>
              </a:rPr>
              <a:t>Hur man säljer kryddor på Etsy - </a:t>
            </a:r>
            <a:r>
              <a:rPr lang="sv" sz="1600" dirty="0" err="1">
                <a:solidFill>
                  <a:srgbClr val="94C7B0"/>
                </a:solidFill>
                <a:hlinkClick r:id="rId3">
                  <a:extLst>
                    <a:ext uri="{A12FA001-AC4F-418D-AE19-62706E023703}">
                      <ahyp:hlinkClr xmlns:ahyp="http://schemas.microsoft.com/office/drawing/2018/hyperlinkcolor" val="tx"/>
                    </a:ext>
                  </a:extLst>
                </a:hlinkClick>
              </a:rPr>
              <a:t>Marketsy</a:t>
            </a:r>
            <a:endParaRPr lang="en-GB" sz="1600" dirty="0">
              <a:solidFill>
                <a:srgbClr val="94C7B0"/>
              </a:solidFill>
            </a:endParaRPr>
          </a:p>
          <a:p>
            <a:endParaRPr lang="en-GB" dirty="0"/>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pic>
        <p:nvPicPr>
          <p:cNvPr id="7" name="Picture 6">
            <a:extLst>
              <a:ext uri="{FF2B5EF4-FFF2-40B4-BE49-F238E27FC236}">
                <a16:creationId xmlns:a16="http://schemas.microsoft.com/office/drawing/2014/main" id="{BDF6CB00-2F83-BC09-EA53-90F500AEF1D4}"/>
              </a:ext>
            </a:extLst>
          </p:cNvPr>
          <p:cNvPicPr>
            <a:picLocks noChangeAspect="1"/>
          </p:cNvPicPr>
          <p:nvPr/>
        </p:nvPicPr>
        <p:blipFill>
          <a:blip r:embed="rId4"/>
          <a:stretch>
            <a:fillRect/>
          </a:stretch>
        </p:blipFill>
        <p:spPr>
          <a:xfrm>
            <a:off x="8355105" y="1249319"/>
            <a:ext cx="2303929" cy="2659569"/>
          </a:xfrm>
          <a:prstGeom prst="rect">
            <a:avLst/>
          </a:prstGeom>
        </p:spPr>
      </p:pic>
      <p:sp>
        <p:nvSpPr>
          <p:cNvPr id="9" name="TextBox 8">
            <a:extLst>
              <a:ext uri="{FF2B5EF4-FFF2-40B4-BE49-F238E27FC236}">
                <a16:creationId xmlns:a16="http://schemas.microsoft.com/office/drawing/2014/main" id="{91F25D6F-F476-C389-0C01-F7F6E63E96FD}"/>
              </a:ext>
            </a:extLst>
          </p:cNvPr>
          <p:cNvSpPr txBox="1"/>
          <p:nvPr/>
        </p:nvSpPr>
        <p:spPr>
          <a:xfrm>
            <a:off x="439830" y="4131353"/>
            <a:ext cx="11061887" cy="2308324"/>
          </a:xfrm>
          <a:prstGeom prst="rect">
            <a:avLst/>
          </a:prstGeom>
          <a:solidFill>
            <a:srgbClr val="E6C8C7"/>
          </a:solidFill>
        </p:spPr>
        <p:txBody>
          <a:bodyPr wrap="square">
            <a:spAutoFit/>
          </a:bodyPr>
          <a:lstStyle/>
          <a:p>
            <a:pPr>
              <a:buNone/>
            </a:pPr>
            <a:r>
              <a:rPr lang="sv" b="1" dirty="0"/>
              <a:t>Afghanska flyktingkvinnor – Etsy Uplift Makers-programmet</a:t>
            </a:r>
          </a:p>
          <a:p>
            <a:r>
              <a:rPr lang="sv" dirty="0"/>
              <a:t>Även om det inte är mat, är detta väldigt intressant. Etsys Uplift Makers-program har stöttat afghanska flyktingkvinnor i att lansera över 20 Etsy-butiker med hemtextilier skapade med traditionella afghanska handarbetstekniker. Asila, tvåbarnsmamma och medlem i kollektivet, uttryckte sin tacksamhet: ”Jag är så tacksam för den här möjligheten att sälja mina produkter online. Allt eftersom mitt företag växer hoppas jag kunna lära och anställa andra flyktingkvinnor för att tillverka sina egna produkter och försörja sig själva.”</a:t>
            </a:r>
          </a:p>
          <a:p>
            <a:endParaRPr lang="en-GB" dirty="0"/>
          </a:p>
          <a:p>
            <a:r>
              <a:rPr lang="sv" dirty="0"/>
              <a:t>LÄS MER </a:t>
            </a:r>
            <a:r>
              <a:rPr lang="sv" dirty="0">
                <a:hlinkClick r:id="rId5"/>
              </a:rPr>
              <a:t>Etsy välkomnar afghanska flyktingar till Uplift Makers-programmet</a:t>
            </a:r>
            <a:endParaRPr lang="en-GB" dirty="0"/>
          </a:p>
        </p:txBody>
      </p:sp>
    </p:spTree>
    <p:extLst>
      <p:ext uri="{BB962C8B-B14F-4D97-AF65-F5344CB8AC3E}">
        <p14:creationId xmlns:p14="http://schemas.microsoft.com/office/powerpoint/2010/main" val="143373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AMAZON MARKNADSPLATS</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767547" y="1657350"/>
            <a:ext cx="6276816" cy="2200275"/>
          </a:xfrm>
        </p:spPr>
        <p:txBody>
          <a:bodyPr/>
          <a:lstStyle/>
          <a:p>
            <a:pPr marL="0" lvl="1" algn="l">
              <a:lnSpc>
                <a:spcPts val="2640"/>
              </a:lnSpc>
              <a:spcBef>
                <a:spcPts val="0"/>
              </a:spcBef>
            </a:pPr>
            <a:r>
              <a:rPr lang="sv" sz="3200" b="1" dirty="0">
                <a:solidFill>
                  <a:srgbClr val="94C7B0"/>
                </a:solidFill>
              </a:rPr>
              <a:t>LÄS MER – </a:t>
            </a:r>
            <a:r>
              <a:rPr lang="sv" sz="3200" b="1" i="1" dirty="0">
                <a:solidFill>
                  <a:srgbClr val="94C7B0"/>
                </a:solidFill>
              </a:rPr>
              <a:t>Hur man startar ett företag på Amazon Marketplace</a:t>
            </a:r>
          </a:p>
          <a:p>
            <a:pPr marL="0" lvl="1" algn="l">
              <a:lnSpc>
                <a:spcPts val="2640"/>
              </a:lnSpc>
              <a:spcBef>
                <a:spcPts val="0"/>
              </a:spcBef>
            </a:pPr>
            <a:endParaRPr lang="en-GB" sz="3200" b="1" i="1" dirty="0">
              <a:solidFill>
                <a:srgbClr val="94C7B0"/>
              </a:solidFill>
            </a:endParaRP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5221629" y="1548621"/>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71525" y="1585914"/>
            <a:ext cx="4302463" cy="364051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t>Kraften i e-handelsplattformen Amazon.com är svår att absorbera. Miljontals tredjepartssäljare använder Amazon Marketplace som en plattform för att underlätta för vem som helst att sälja direkt till slutanvändaren eller onlinekunden.</a:t>
            </a:r>
          </a:p>
          <a:p>
            <a:pPr marL="0" lvl="1" algn="l">
              <a:lnSpc>
                <a:spcPts val="2340"/>
              </a:lnSpc>
              <a:spcBef>
                <a:spcPts val="0"/>
              </a:spcBef>
            </a:pPr>
            <a:endParaRPr lang="en-GB" sz="2200" dirty="0"/>
          </a:p>
          <a:p>
            <a:pPr marL="0" lvl="1" algn="l">
              <a:lnSpc>
                <a:spcPts val="2340"/>
              </a:lnSpc>
              <a:spcBef>
                <a:spcPts val="0"/>
              </a:spcBef>
            </a:pPr>
            <a:r>
              <a:rPr lang="sv" sz="2200" dirty="0"/>
              <a:t>Amazon tar ut en hänvisningsavgift från varje försäljning. Säljaren tar på sig ansvaret för varuförsäljningen och hanterar sina priser.</a:t>
            </a:r>
            <a:endParaRPr lang="en-GB" dirty="0"/>
          </a:p>
          <a:p>
            <a:pPr marL="0" lvl="1" algn="l">
              <a:lnSpc>
                <a:spcPts val="2340"/>
              </a:lnSpc>
              <a:spcBef>
                <a:spcPts val="0"/>
              </a:spcBef>
            </a:pPr>
            <a:endParaRPr lang="en-GB" sz="2000" dirty="0"/>
          </a:p>
        </p:txBody>
      </p:sp>
      <p:grpSp>
        <p:nvGrpSpPr>
          <p:cNvPr id="12" name="Group 11">
            <a:extLst>
              <a:ext uri="{FF2B5EF4-FFF2-40B4-BE49-F238E27FC236}">
                <a16:creationId xmlns:a16="http://schemas.microsoft.com/office/drawing/2014/main" id="{7D3E600C-7FFA-9AD6-2B2D-0E60AFA8D380}"/>
              </a:ext>
            </a:extLst>
          </p:cNvPr>
          <p:cNvGrpSpPr/>
          <p:nvPr/>
        </p:nvGrpSpPr>
        <p:grpSpPr>
          <a:xfrm>
            <a:off x="6804509" y="2582163"/>
            <a:ext cx="5387491" cy="4506125"/>
            <a:chOff x="4308293" y="667658"/>
            <a:chExt cx="6811123" cy="5696857"/>
          </a:xfrm>
        </p:grpSpPr>
        <p:pic>
          <p:nvPicPr>
            <p:cNvPr id="13" name="Picture 12">
              <a:extLst>
                <a:ext uri="{FF2B5EF4-FFF2-40B4-BE49-F238E27FC236}">
                  <a16:creationId xmlns:a16="http://schemas.microsoft.com/office/drawing/2014/main" id="{E43916B1-EA9D-CEFF-CA50-EE19CE5FDE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3">
              <a:extLst>
                <a:ext uri="{FF2B5EF4-FFF2-40B4-BE49-F238E27FC236}">
                  <a16:creationId xmlns:a16="http://schemas.microsoft.com/office/drawing/2014/main" id="{83B9A601-6E11-EFC6-3EC6-65FC913D9177}"/>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7717212-319E-523B-021A-760C9604FF03}"/>
              </a:ext>
            </a:extLst>
          </p:cNvPr>
          <p:cNvPicPr>
            <a:picLocks noChangeAspect="1"/>
          </p:cNvPicPr>
          <p:nvPr/>
        </p:nvPicPr>
        <p:blipFill rotWithShape="1">
          <a:blip r:embed="rId3"/>
          <a:srcRect l="1927" t="2451" r="3052" b="12381"/>
          <a:stretch/>
        </p:blipFill>
        <p:spPr>
          <a:xfrm>
            <a:off x="7743825" y="2838074"/>
            <a:ext cx="4448175" cy="2948364"/>
          </a:xfrm>
          <a:prstGeom prst="rect">
            <a:avLst/>
          </a:prstGeom>
        </p:spPr>
      </p:pic>
      <p:grpSp>
        <p:nvGrpSpPr>
          <p:cNvPr id="20" name="Group 19">
            <a:extLst>
              <a:ext uri="{FF2B5EF4-FFF2-40B4-BE49-F238E27FC236}">
                <a16:creationId xmlns:a16="http://schemas.microsoft.com/office/drawing/2014/main" id="{8265A531-1077-FD2E-74DE-86C8C7B3973D}"/>
              </a:ext>
            </a:extLst>
          </p:cNvPr>
          <p:cNvGrpSpPr/>
          <p:nvPr/>
        </p:nvGrpSpPr>
        <p:grpSpPr>
          <a:xfrm rot="584197">
            <a:off x="6286757" y="3099115"/>
            <a:ext cx="1452275" cy="1452275"/>
            <a:chOff x="4240924" y="3373820"/>
            <a:chExt cx="1686910" cy="1686910"/>
          </a:xfrm>
        </p:grpSpPr>
        <p:sp>
          <p:nvSpPr>
            <p:cNvPr id="21" name="Oval 20">
              <a:extLst>
                <a:ext uri="{FF2B5EF4-FFF2-40B4-BE49-F238E27FC236}">
                  <a16:creationId xmlns:a16="http://schemas.microsoft.com/office/drawing/2014/main" id="{F639C34E-581A-ED6B-E6CC-8EC7FA15F285}"/>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BCD076-80C3-197F-F791-8F325D1D2E69}"/>
                </a:ext>
              </a:extLst>
            </p:cNvPr>
            <p:cNvSpPr txBox="1"/>
            <p:nvPr/>
          </p:nvSpPr>
          <p:spPr>
            <a:xfrm>
              <a:off x="4352278" y="3662668"/>
              <a:ext cx="1465198" cy="1060589"/>
            </a:xfrm>
            <a:prstGeom prst="rect">
              <a:avLst/>
            </a:prstGeom>
            <a:noFill/>
          </p:spPr>
          <p:txBody>
            <a:bodyPr wrap="square">
              <a:spAutoFit/>
            </a:bodyPr>
            <a:lstStyle/>
            <a:p>
              <a:pPr algn="ctr">
                <a:lnSpc>
                  <a:spcPts val="3200"/>
                </a:lnSpc>
              </a:pPr>
              <a:r>
                <a:rPr lang="sv" sz="2800" b="0" i="0" u="none" strike="noStrike" dirty="0">
                  <a:solidFill>
                    <a:schemeClr val="bg1"/>
                  </a:solidFill>
                  <a:effectLst/>
                  <a:latin typeface="Calibri" panose="020F0502020204030204" pitchFamily="34" charset="0"/>
                  <a:cs typeface="Calibri" panose="020F0502020204030204" pitchFamily="34" charset="0"/>
                </a:rPr>
                <a:t>Klicka för att </a:t>
              </a:r>
              <a:r>
                <a:rPr lang="sv" sz="28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136EB411-D87D-5773-C7BE-E62318014279}"/>
              </a:ext>
            </a:extLst>
          </p:cNvPr>
          <p:cNvSpPr txBox="1"/>
          <p:nvPr/>
        </p:nvSpPr>
        <p:spPr>
          <a:xfrm>
            <a:off x="609600" y="5510971"/>
            <a:ext cx="6096000" cy="964367"/>
          </a:xfrm>
          <a:prstGeom prst="rect">
            <a:avLst/>
          </a:prstGeom>
          <a:solidFill>
            <a:srgbClr val="E6C8C7"/>
          </a:solidFill>
        </p:spPr>
        <p:txBody>
          <a:bodyPr wrap="square">
            <a:spAutoFit/>
          </a:bodyPr>
          <a:lstStyle/>
          <a:p>
            <a:pPr marL="0" lvl="1" algn="l">
              <a:lnSpc>
                <a:spcPts val="2340"/>
              </a:lnSpc>
              <a:spcBef>
                <a:spcPts val="0"/>
              </a:spcBef>
            </a:pPr>
            <a:r>
              <a:rPr lang="sv" sz="1800" b="1" dirty="0"/>
              <a:t>TIPS </a:t>
            </a:r>
            <a:r>
              <a:rPr lang="sv" sz="1800" dirty="0"/>
              <a:t>– </a:t>
            </a:r>
            <a:r>
              <a:rPr lang="sv" sz="1800" b="1" dirty="0"/>
              <a:t>Amazon passar bäst för dig som vill skala upp. Om du precis har börjat, överväg att testa din produkt på lokala plattformar eller Etsy först.</a:t>
            </a:r>
            <a:endParaRPr lang="en-IE" b="1" dirty="0"/>
          </a:p>
        </p:txBody>
      </p:sp>
    </p:spTree>
    <p:extLst>
      <p:ext uri="{BB962C8B-B14F-4D97-AF65-F5344CB8AC3E}">
        <p14:creationId xmlns:p14="http://schemas.microsoft.com/office/powerpoint/2010/main" val="89350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553985" y="301896"/>
            <a:ext cx="10907188" cy="720752"/>
          </a:xfrm>
        </p:spPr>
        <p:txBody>
          <a:bodyPr/>
          <a:lstStyle/>
          <a:p>
            <a:r>
              <a:rPr lang="sv" dirty="0"/>
              <a:t>AMAZON MARKNADSPLATS</a:t>
            </a: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6228249" y="1585914"/>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314325" y="1346923"/>
            <a:ext cx="5514974"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t>Amazons fördelar</a:t>
            </a:r>
          </a:p>
          <a:p>
            <a:pPr marL="0" lvl="1" algn="l">
              <a:lnSpc>
                <a:spcPts val="2340"/>
              </a:lnSpc>
              <a:spcBef>
                <a:spcPts val="0"/>
              </a:spcBef>
            </a:pPr>
            <a:endParaRPr lang="en-GB" sz="2600" b="1" dirty="0"/>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Massiv kundräckvidd </a:t>
            </a:r>
            <a:r>
              <a:rPr lang="sv" sz="2000" dirty="0"/>
              <a:t>– Amazon har miljontals aktiva användare över hela EU. Perfekt för hyllstabila eller skalbara livsmedelsprodukter (t.ex. teblandningar, såser, torra snacks).</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Fulfilment by Amazon (FBA) </a:t>
            </a:r>
            <a:r>
              <a:rPr lang="sv" sz="2000" dirty="0"/>
              <a:t>hanterar packning, frakt och kundservice. Sparar tid och eliminerar pressen av att ensam hantera logistiken.</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Inbyggt förtroende och infrastruktur </a:t>
            </a:r>
            <a:r>
              <a:rPr lang="sv" sz="2000" dirty="0"/>
              <a:t>– Kunder litar på Amazon för snabb och pålitlig service. Plattformen tillhandahåller säljarens dashboards, data och verktyg för att spåra försäljning och prestanda.</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b="1" dirty="0">
                <a:solidFill>
                  <a:srgbClr val="94C7B0"/>
                </a:solidFill>
              </a:rPr>
              <a:t>Internationell räckvidd – </a:t>
            </a:r>
            <a:r>
              <a:rPr lang="sv" sz="2000" dirty="0"/>
              <a:t>Din livsmedelsprodukt kan säljas i olika EU-länder (med korrekt märkning och efterlevnad).</a:t>
            </a:r>
            <a:endParaRPr lang="sv" sz="2000" dirty="0">
              <a:ea typeface="Calibri"/>
              <a:cs typeface="Calibri"/>
            </a:endParaRPr>
          </a:p>
          <a:p>
            <a:pPr marL="0" lvl="1" algn="l">
              <a:lnSpc>
                <a:spcPts val="2340"/>
              </a:lnSpc>
              <a:spcBef>
                <a:spcPts val="0"/>
              </a:spcBef>
            </a:pPr>
            <a:endParaRPr lang="en-GB" dirty="0"/>
          </a:p>
        </p:txBody>
      </p:sp>
      <p:sp>
        <p:nvSpPr>
          <p:cNvPr id="7" name="Text Placeholder 3">
            <a:extLst>
              <a:ext uri="{FF2B5EF4-FFF2-40B4-BE49-F238E27FC236}">
                <a16:creationId xmlns:a16="http://schemas.microsoft.com/office/drawing/2014/main" id="{74998CFC-1F2F-1A67-017A-A91F2E1070BB}"/>
              </a:ext>
            </a:extLst>
          </p:cNvPr>
          <p:cNvSpPr txBox="1">
            <a:spLocks/>
          </p:cNvSpPr>
          <p:nvPr/>
        </p:nvSpPr>
        <p:spPr>
          <a:xfrm>
            <a:off x="6523863" y="1424549"/>
            <a:ext cx="4812287"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t>Amazons utmaningar</a:t>
            </a:r>
          </a:p>
          <a:p>
            <a:pPr marL="0" lvl="1" algn="l">
              <a:lnSpc>
                <a:spcPts val="2340"/>
              </a:lnSpc>
              <a:spcBef>
                <a:spcPts val="0"/>
              </a:spcBef>
            </a:pPr>
            <a:endParaRPr lang="en-GB" sz="2600" dirty="0"/>
          </a:p>
          <a:p>
            <a:pPr marL="342900" lvl="1" indent="-342900" algn="l">
              <a:lnSpc>
                <a:spcPts val="2340"/>
              </a:lnSpc>
              <a:spcBef>
                <a:spcPts val="0"/>
              </a:spcBef>
              <a:buClr>
                <a:srgbClr val="B6D1E1"/>
              </a:buClr>
              <a:buFont typeface="Arial" panose="020B0604020202020204" pitchFamily="34" charset="0"/>
              <a:buChar char="•"/>
            </a:pPr>
            <a:r>
              <a:rPr lang="sv" sz="2000" dirty="0"/>
              <a:t>Funktionerna för gratis medlemskap är </a:t>
            </a:r>
            <a:r>
              <a:rPr lang="sv" sz="2000" b="1" dirty="0"/>
              <a:t>begränsade </a:t>
            </a:r>
            <a:r>
              <a:rPr lang="sv" sz="2000" dirty="0"/>
              <a:t>och har </a:t>
            </a:r>
            <a:r>
              <a:rPr lang="sv" sz="2000" b="1" dirty="0"/>
              <a:t>höga listningsavgifter</a:t>
            </a:r>
            <a:endParaRPr lang="sv" sz="2000" b="1"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dirty="0"/>
              <a:t>Stor konkurrens. Amazon har många handlare som du måste konkurrera med.</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dirty="0"/>
              <a:t>Beroende på situationen får du inte dina pengar förrän 14 till 90 dagar efter att du har sålt en vara.</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r>
              <a:rPr lang="sv" sz="2000" dirty="0"/>
              <a:t>Brist på varumärkesutveckling - Enskilda säljarnamn betonas inte vid köp av varor på Amazon</a:t>
            </a:r>
            <a:endParaRPr lang="sv" sz="2000" dirty="0">
              <a:ea typeface="Calibri"/>
              <a:cs typeface="Calibri"/>
            </a:endParaRPr>
          </a:p>
          <a:p>
            <a:pPr marL="342900" lvl="1" indent="-342900" algn="l">
              <a:lnSpc>
                <a:spcPts val="2340"/>
              </a:lnSpc>
              <a:spcBef>
                <a:spcPts val="0"/>
              </a:spcBef>
              <a:buClr>
                <a:srgbClr val="B6D1E1"/>
              </a:buClr>
              <a:buFont typeface="Arial" panose="020B0604020202020204" pitchFamily="34" charset="0"/>
              <a:buChar char="•"/>
            </a:pPr>
            <a:endParaRPr lang="en-GB" dirty="0"/>
          </a:p>
          <a:p>
            <a:pPr marL="0" lvl="1" algn="l">
              <a:lnSpc>
                <a:spcPts val="2340"/>
              </a:lnSpc>
              <a:spcBef>
                <a:spcPts val="0"/>
              </a:spcBef>
            </a:pPr>
            <a:endParaRPr lang="en-GB" dirty="0"/>
          </a:p>
        </p:txBody>
      </p:sp>
    </p:spTree>
    <p:extLst>
      <p:ext uri="{BB962C8B-B14F-4D97-AF65-F5344CB8AC3E}">
        <p14:creationId xmlns:p14="http://schemas.microsoft.com/office/powerpoint/2010/main" val="19524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TILLVERKA LIVSMEDEL/LEVERERA EN TJÄNST</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52928" y="1348339"/>
            <a:ext cx="7088298" cy="4672013"/>
          </a:xfrm>
        </p:spPr>
        <p:txBody>
          <a:bodyPr/>
          <a:lstStyle/>
          <a:p>
            <a:pPr>
              <a:buNone/>
            </a:pPr>
            <a:r>
              <a:rPr lang="sv" b="1" dirty="0"/>
              <a:t>En livsmedelsprodukt </a:t>
            </a:r>
            <a:r>
              <a:rPr lang="sv" dirty="0"/>
              <a:t>är något dina kunder kan se, röra vid, smaka på eller ta med sig hem – som en burk hemlagad chutney, en bricka baklava eller förpackade kryddblandningar. Det här är varor du tillverkar eller tillagar och sedan säljer, ofta med förpackning, etiketter och tydliga priser. Många migrantkvinnor börjar här – de lagar mat hemifrån, säljer på lokala marknader eller levererar till butiker eller kaféer.</a:t>
            </a:r>
          </a:p>
          <a:p>
            <a:pPr>
              <a:buNone/>
            </a:pPr>
            <a:endParaRPr lang="en-GB" dirty="0"/>
          </a:p>
          <a:p>
            <a:r>
              <a:rPr lang="sv" b="1" dirty="0"/>
              <a:t>En matservering</a:t>
            </a:r>
            <a:r>
              <a:rPr lang="sv" dirty="0"/>
              <a:t>, å andra sidan, är byggd kring dina </a:t>
            </a:r>
            <a:r>
              <a:rPr lang="sv" b="1" dirty="0"/>
              <a:t>färdigheter och din gästfrihet</a:t>
            </a:r>
            <a:r>
              <a:rPr lang="sv" dirty="0"/>
              <a:t>. Det kan vara privat catering för evenemang, en matvagn, popup-middagar, matlagningskurser eller skräddarsydda måltider. Kunderna köper din </a:t>
            </a:r>
            <a:r>
              <a:rPr lang="sv" b="1" dirty="0"/>
              <a:t>tid, talang och omsorg, </a:t>
            </a:r>
            <a:r>
              <a:rPr lang="sv" dirty="0"/>
              <a:t>inte något de kan röra innan de bestämmer sig. Här är din förmåga att bygga förtroende, kommunicera väl och erbjuda en fantastisk upplevelse lika viktig som maten i sig.</a:t>
            </a:r>
          </a:p>
          <a:p>
            <a:endParaRPr lang="en-US" dirty="0"/>
          </a:p>
          <a:p>
            <a:endParaRPr lang="en-US" dirty="0"/>
          </a:p>
          <a:p>
            <a:endParaRPr lang="en-US" dirty="0"/>
          </a:p>
          <a:p>
            <a:endParaRPr lang="en-US" dirty="0"/>
          </a:p>
        </p:txBody>
      </p:sp>
      <p:pic>
        <p:nvPicPr>
          <p:cNvPr id="8" name="Picture 7" descr="A group of food items&#10;&#10;AI-generated content may be incorrect.">
            <a:extLst>
              <a:ext uri="{FF2B5EF4-FFF2-40B4-BE49-F238E27FC236}">
                <a16:creationId xmlns:a16="http://schemas.microsoft.com/office/drawing/2014/main" id="{A3BC310F-A6A1-4DA6-B0F6-C1741A174E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7992" y="1508760"/>
            <a:ext cx="2756916" cy="1837944"/>
          </a:xfrm>
          <a:prstGeom prst="rect">
            <a:avLst/>
          </a:prstGeom>
        </p:spPr>
      </p:pic>
      <p:pic>
        <p:nvPicPr>
          <p:cNvPr id="10" name="Picture 9" descr="A food truck with food on the side&#10;&#10;AI-generated content may be incorrect.">
            <a:extLst>
              <a:ext uri="{FF2B5EF4-FFF2-40B4-BE49-F238E27FC236}">
                <a16:creationId xmlns:a16="http://schemas.microsoft.com/office/drawing/2014/main" id="{4BF81F43-0429-17AE-3D06-BCA450900B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56500" y="4066032"/>
            <a:ext cx="2718408" cy="1420368"/>
          </a:xfrm>
          <a:prstGeom prst="rect">
            <a:avLst/>
          </a:prstGeom>
        </p:spPr>
      </p:pic>
    </p:spTree>
    <p:extLst>
      <p:ext uri="{BB962C8B-B14F-4D97-AF65-F5344CB8AC3E}">
        <p14:creationId xmlns:p14="http://schemas.microsoft.com/office/powerpoint/2010/main" val="1472771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SHOPIFY, en alternativ väg</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197920" y="1328126"/>
            <a:ext cx="53166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solidFill>
                  <a:srgbClr val="382B1B"/>
                </a:solidFill>
              </a:rPr>
              <a:t>Om du är redo </a:t>
            </a:r>
            <a:r>
              <a:rPr lang="sv" sz="2200" dirty="0"/>
              <a:t>att bygga din egen märkesbutik för mat online </a:t>
            </a:r>
            <a:r>
              <a:rPr lang="sv" sz="2200" dirty="0">
                <a:solidFill>
                  <a:srgbClr val="382B1B"/>
                </a:solidFill>
              </a:rPr>
              <a:t>är Shopify en unik marknadsplats online eftersom det är en hemsidebyggare, men för företag som vill sälja direkt till konsumenter.</a:t>
            </a:r>
          </a:p>
          <a:p>
            <a:pPr marL="0" lvl="1" algn="l">
              <a:lnSpc>
                <a:spcPts val="2340"/>
              </a:lnSpc>
              <a:spcBef>
                <a:spcPts val="0"/>
              </a:spcBef>
            </a:pPr>
            <a:endParaRPr lang="en-GB" dirty="0">
              <a:solidFill>
                <a:srgbClr val="382B1B"/>
              </a:solidFill>
            </a:endParaRPr>
          </a:p>
          <a:p>
            <a:pPr>
              <a:buNone/>
            </a:pPr>
            <a:r>
              <a:rPr lang="sv" dirty="0"/>
              <a:t>Med Shopify kan du:</a:t>
            </a:r>
          </a:p>
          <a:p>
            <a:pPr marL="342900" indent="-342900">
              <a:buFont typeface="Arial" panose="020B0604020202020204" pitchFamily="34" charset="0"/>
              <a:buChar char="•"/>
            </a:pPr>
            <a:r>
              <a:rPr lang="sv" dirty="0"/>
              <a:t>Sälj </a:t>
            </a:r>
            <a:r>
              <a:rPr lang="sv" b="1" dirty="0"/>
              <a:t>direkt till dina kunder </a:t>
            </a:r>
            <a:r>
              <a:rPr lang="sv" dirty="0"/>
              <a:t>utan konkurrerande säljare</a:t>
            </a:r>
          </a:p>
          <a:p>
            <a:pPr marL="342900" indent="-342900">
              <a:buFont typeface="Arial" panose="020B0604020202020204" pitchFamily="34" charset="0"/>
              <a:buChar char="•"/>
            </a:pPr>
            <a:r>
              <a:rPr lang="sv" dirty="0"/>
              <a:t>Designa din egen butik med mallar (ingen kodning behövs)</a:t>
            </a:r>
          </a:p>
          <a:p>
            <a:pPr marL="342900" indent="-342900">
              <a:buFont typeface="Arial" panose="020B0604020202020204" pitchFamily="34" charset="0"/>
              <a:buChar char="•"/>
            </a:pPr>
            <a:r>
              <a:rPr lang="sv" dirty="0"/>
              <a:t>Hantera </a:t>
            </a:r>
            <a:r>
              <a:rPr lang="sv" b="1" dirty="0"/>
              <a:t>betalningar, marknadsföring, utcheckning och leverans </a:t>
            </a:r>
            <a:r>
              <a:rPr lang="sv" dirty="0"/>
              <a:t>på ett ställe</a:t>
            </a:r>
          </a:p>
          <a:p>
            <a:pPr marL="342900" indent="-342900">
              <a:buFont typeface="Arial" panose="020B0604020202020204" pitchFamily="34" charset="0"/>
              <a:buChar char="•"/>
            </a:pPr>
            <a:r>
              <a:rPr lang="sv" dirty="0"/>
              <a:t>Börja från cirka </a:t>
            </a:r>
            <a:r>
              <a:rPr lang="sv" b="1" dirty="0"/>
              <a:t>9 €/månad</a:t>
            </a:r>
          </a:p>
          <a:p>
            <a:endParaRPr lang="en-GB" dirty="0"/>
          </a:p>
          <a:p>
            <a:r>
              <a:rPr lang="sv" dirty="0"/>
              <a:t>Utforska exempel på riktiga matbutiker på: </a:t>
            </a:r>
            <a:br>
              <a:rPr lang="en-GB" dirty="0"/>
            </a:br>
            <a:r>
              <a:rPr lang="sv" dirty="0"/>
              <a:t>🌐 </a:t>
            </a:r>
            <a:r>
              <a:rPr lang="sv" dirty="0">
                <a:hlinkClick r:id="rId2"/>
              </a:rPr>
              <a:t>www.shopify.com/examples </a:t>
            </a:r>
            <a:r>
              <a:rPr lang="sv" dirty="0"/>
              <a:t>och klicka på mat och dryck</a:t>
            </a:r>
          </a:p>
          <a:p>
            <a:pPr marL="0" lvl="1" algn="l">
              <a:lnSpc>
                <a:spcPts val="2340"/>
              </a:lnSpc>
              <a:spcBef>
                <a:spcPts val="0"/>
              </a:spcBef>
            </a:pPr>
            <a:endParaRPr lang="en-GB" dirty="0">
              <a:solidFill>
                <a:srgbClr val="382B1B"/>
              </a:solidFill>
            </a:endParaRP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BB32E4C-23CE-ADE0-482E-ADD6D4D23020}"/>
              </a:ext>
            </a:extLst>
          </p:cNvPr>
          <p:cNvPicPr>
            <a:picLocks noChangeAspect="1"/>
          </p:cNvPicPr>
          <p:nvPr/>
        </p:nvPicPr>
        <p:blipFill>
          <a:blip r:embed="rId4"/>
          <a:stretch>
            <a:fillRect/>
          </a:stretch>
        </p:blipFill>
        <p:spPr>
          <a:xfrm>
            <a:off x="7058025" y="1157286"/>
            <a:ext cx="5133975" cy="3455559"/>
          </a:xfrm>
          <a:prstGeom prst="rect">
            <a:avLst/>
          </a:prstGeom>
        </p:spPr>
      </p:pic>
      <p:grpSp>
        <p:nvGrpSpPr>
          <p:cNvPr id="13" name="Group 12">
            <a:extLst>
              <a:ext uri="{FF2B5EF4-FFF2-40B4-BE49-F238E27FC236}">
                <a16:creationId xmlns:a16="http://schemas.microsoft.com/office/drawing/2014/main" id="{3870F85A-C2FB-0598-926C-EF10AB917442}"/>
              </a:ext>
            </a:extLst>
          </p:cNvPr>
          <p:cNvGrpSpPr/>
          <p:nvPr/>
        </p:nvGrpSpPr>
        <p:grpSpPr>
          <a:xfrm rot="584197">
            <a:off x="5645028" y="1431868"/>
            <a:ext cx="1686910" cy="1686910"/>
            <a:chOff x="4240924" y="3373820"/>
            <a:chExt cx="1686910" cy="1686910"/>
          </a:xfrm>
        </p:grpSpPr>
        <p:sp>
          <p:nvSpPr>
            <p:cNvPr id="14" name="Oval 13">
              <a:extLst>
                <a:ext uri="{FF2B5EF4-FFF2-40B4-BE49-F238E27FC236}">
                  <a16:creationId xmlns:a16="http://schemas.microsoft.com/office/drawing/2014/main" id="{21D77371-94C9-9118-230B-694C1CE3EA28}"/>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6A90911-B730-6580-09BB-75DBA819550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225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103870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solidFill>
                  <a:srgbClr val="382B1B"/>
                </a:solidFill>
              </a:rPr>
              <a:t>Fördelarna med att sälja på Shopify mot en månadsavgift är:</a:t>
            </a:r>
          </a:p>
          <a:p>
            <a:pPr marL="0" lvl="1" algn="l">
              <a:lnSpc>
                <a:spcPts val="2340"/>
              </a:lnSpc>
              <a:spcBef>
                <a:spcPts val="0"/>
              </a:spcBef>
            </a:pPr>
            <a:endParaRPr lang="en-GB" sz="26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b="1" dirty="0">
                <a:solidFill>
                  <a:srgbClr val="382B1B"/>
                </a:solidFill>
              </a:rPr>
              <a:t>Sälj på din webbplats istället för en marknadsplats</a:t>
            </a:r>
          </a:p>
          <a:p>
            <a:pPr marL="323850" lvl="1" algn="l">
              <a:lnSpc>
                <a:spcPts val="2340"/>
              </a:lnSpc>
              <a:spcBef>
                <a:spcPts val="0"/>
              </a:spcBef>
              <a:buClr>
                <a:srgbClr val="B6D1E1"/>
              </a:buClr>
            </a:pPr>
            <a:r>
              <a:rPr lang="sv" sz="2200" dirty="0">
                <a:solidFill>
                  <a:srgbClr val="382B1B"/>
                </a:solidFill>
              </a:rPr>
              <a:t>Med Shopify får du en webbplats byggd för e-handelsföretag. Du kan till exempel välja mellan webbdesignmallar för e-handel, vilket gör det enklare att skapa en webbplats och övergå till att sälja din webbplats.</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b="1" dirty="0">
                <a:solidFill>
                  <a:srgbClr val="382B1B"/>
                </a:solidFill>
              </a:rPr>
              <a:t>Skapa en webbutik snabbt, utan utvecklingsbakgrund</a:t>
            </a:r>
          </a:p>
          <a:p>
            <a:pPr marL="323850" lvl="1" algn="l">
              <a:lnSpc>
                <a:spcPts val="2340"/>
              </a:lnSpc>
              <a:spcBef>
                <a:spcPts val="0"/>
              </a:spcBef>
              <a:buClr>
                <a:srgbClr val="B6D1E1"/>
              </a:buClr>
            </a:pPr>
            <a:r>
              <a:rPr lang="sv" sz="2200" dirty="0">
                <a:solidFill>
                  <a:srgbClr val="382B1B"/>
                </a:solidFill>
              </a:rPr>
              <a:t>Designmallarna, både gratis och betalda, som finns tillgängliga från Shopify gör det möjligt för vem som helst att starta en webbutik. Även om du inte har någon bakgrund inom utveckling kan du tryggt skapa och publicera en butik för ditt företag.</a:t>
            </a:r>
          </a:p>
          <a:p>
            <a:pPr marL="32385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sv" sz="2200" b="1" dirty="0">
                <a:solidFill>
                  <a:srgbClr val="382B1B"/>
                </a:solidFill>
              </a:rPr>
              <a:t>Lansera Google- och Facebook-annonser inifrån plattformen</a:t>
            </a:r>
          </a:p>
          <a:p>
            <a:pPr marL="323850" lvl="1" algn="l">
              <a:lnSpc>
                <a:spcPts val="2340"/>
              </a:lnSpc>
              <a:spcBef>
                <a:spcPts val="0"/>
              </a:spcBef>
              <a:buClr>
                <a:srgbClr val="B6D1E1"/>
              </a:buClr>
            </a:pPr>
            <a:r>
              <a:rPr lang="sv" sz="2200" dirty="0">
                <a:solidFill>
                  <a:srgbClr val="382B1B"/>
                </a:solidFill>
              </a:rPr>
              <a:t>Shopify har även en inbyggd funktion för att annonsera dina produkter. Oavsett om du vill lansera annonser på Facebook eller Google kan du göra det inifrån Shopify.</a:t>
            </a: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50114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392906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600" b="1" dirty="0">
                <a:solidFill>
                  <a:srgbClr val="382B1B"/>
                </a:solidFill>
              </a:rPr>
              <a:t>Det finns många verktyg i Shopify som hjälper dig att starta ditt företag.</a:t>
            </a:r>
          </a:p>
          <a:p>
            <a:pPr marL="0" lvl="1" algn="l">
              <a:lnSpc>
                <a:spcPts val="2340"/>
              </a:lnSpc>
              <a:spcBef>
                <a:spcPts val="0"/>
              </a:spcBef>
            </a:pPr>
            <a:endParaRPr lang="en-GB" dirty="0">
              <a:solidFill>
                <a:srgbClr val="382B1B"/>
              </a:solidFill>
            </a:endParaRPr>
          </a:p>
        </p:txBody>
      </p:sp>
      <p:grpSp>
        <p:nvGrpSpPr>
          <p:cNvPr id="2" name="Group 1">
            <a:extLst>
              <a:ext uri="{FF2B5EF4-FFF2-40B4-BE49-F238E27FC236}">
                <a16:creationId xmlns:a16="http://schemas.microsoft.com/office/drawing/2014/main" id="{9A794F09-2D2E-7498-B463-6F20EC8B11E2}"/>
              </a:ext>
            </a:extLst>
          </p:cNvPr>
          <p:cNvGrpSpPr/>
          <p:nvPr/>
        </p:nvGrpSpPr>
        <p:grpSpPr>
          <a:xfrm>
            <a:off x="3600451" y="45091"/>
            <a:ext cx="8591550" cy="6812909"/>
            <a:chOff x="4308293" y="667658"/>
            <a:chExt cx="6811123" cy="5696857"/>
          </a:xfrm>
        </p:grpSpPr>
        <p:pic>
          <p:nvPicPr>
            <p:cNvPr id="3" name="Picture 2">
              <a:extLst>
                <a:ext uri="{FF2B5EF4-FFF2-40B4-BE49-F238E27FC236}">
                  <a16:creationId xmlns:a16="http://schemas.microsoft.com/office/drawing/2014/main" id="{0E6B0EE3-4CF0-4AF4-9878-7089C8BC8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B69D948F-E35B-4400-05F5-1DC0F6DBBEC0}"/>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1ECC1FD0-263F-2DF1-C773-830B9183CAF6}"/>
              </a:ext>
            </a:extLst>
          </p:cNvPr>
          <p:cNvPicPr>
            <a:picLocks noChangeAspect="1"/>
          </p:cNvPicPr>
          <p:nvPr/>
        </p:nvPicPr>
        <p:blipFill>
          <a:blip r:embed="rId3"/>
          <a:stretch>
            <a:fillRect/>
          </a:stretch>
        </p:blipFill>
        <p:spPr>
          <a:xfrm>
            <a:off x="5018668" y="398049"/>
            <a:ext cx="7183556" cy="4731163"/>
          </a:xfrm>
          <a:prstGeom prst="rect">
            <a:avLst/>
          </a:prstGeom>
        </p:spPr>
      </p:pic>
      <p:grpSp>
        <p:nvGrpSpPr>
          <p:cNvPr id="15" name="Group 14">
            <a:extLst>
              <a:ext uri="{FF2B5EF4-FFF2-40B4-BE49-F238E27FC236}">
                <a16:creationId xmlns:a16="http://schemas.microsoft.com/office/drawing/2014/main" id="{DC0AE6BF-5785-12AC-7F7F-6F4F8C96A6E5}"/>
              </a:ext>
            </a:extLst>
          </p:cNvPr>
          <p:cNvGrpSpPr/>
          <p:nvPr/>
        </p:nvGrpSpPr>
        <p:grpSpPr>
          <a:xfrm rot="584197">
            <a:off x="3816229" y="3074930"/>
            <a:ext cx="1686910" cy="1686910"/>
            <a:chOff x="4240924" y="3373820"/>
            <a:chExt cx="1686910" cy="1686910"/>
          </a:xfrm>
        </p:grpSpPr>
        <p:sp>
          <p:nvSpPr>
            <p:cNvPr id="16" name="Oval 15">
              <a:extLst>
                <a:ext uri="{FF2B5EF4-FFF2-40B4-BE49-F238E27FC236}">
                  <a16:creationId xmlns:a16="http://schemas.microsoft.com/office/drawing/2014/main" id="{5B60B719-5656-CEB7-BE02-BB7D2C35A7A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85B018-E0CB-B8F7-E71A-9AC982D3AA3D}"/>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20177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sz="3600" dirty="0"/>
              <a:t>FACEBOOK-MARKNADSPLATS FÖR FÖRETAG</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578645" y="1311751"/>
            <a:ext cx="392163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Har potential – men med begränsningar.</a:t>
            </a:r>
            <a:endParaRPr lang="en-GB" dirty="0"/>
          </a:p>
          <a:p>
            <a:pPr>
              <a:buNone/>
            </a:pPr>
            <a:r>
              <a:rPr lang="sv" b="1" dirty="0"/>
              <a:t>Varför det skulle kunna fungera:</a:t>
            </a:r>
            <a:endParaRPr lang="en-GB" dirty="0"/>
          </a:p>
          <a:p>
            <a:pPr marL="285750" indent="-285750">
              <a:buFont typeface="Arial" panose="020B0604020202020204" pitchFamily="34" charset="0"/>
              <a:buChar char="•"/>
            </a:pPr>
            <a:r>
              <a:rPr lang="sv" dirty="0"/>
              <a:t>Det är </a:t>
            </a:r>
            <a:r>
              <a:rPr lang="sv" b="1" dirty="0"/>
              <a:t>gratis</a:t>
            </a:r>
            <a:r>
              <a:rPr lang="sv" dirty="0"/>
              <a:t>, </a:t>
            </a:r>
            <a:r>
              <a:rPr lang="sv" b="1" dirty="0"/>
              <a:t>lokalt </a:t>
            </a:r>
            <a:r>
              <a:rPr lang="sv" dirty="0"/>
              <a:t>och </a:t>
            </a:r>
            <a:r>
              <a:rPr lang="sv" b="1" dirty="0"/>
              <a:t>lätt att använda</a:t>
            </a:r>
            <a:r>
              <a:rPr lang="sv" dirty="0"/>
              <a:t>.</a:t>
            </a:r>
            <a:endParaRPr lang="sv" dirty="0">
              <a:ea typeface="Calibri"/>
              <a:cs typeface="Calibri"/>
            </a:endParaRPr>
          </a:p>
          <a:p>
            <a:pPr marL="285750" indent="-285750">
              <a:buFont typeface="Arial" panose="020B0604020202020204" pitchFamily="34" charset="0"/>
              <a:buChar char="•"/>
            </a:pPr>
            <a:r>
              <a:rPr lang="sv" dirty="0"/>
              <a:t>Bra för att marknadsföra  </a:t>
            </a:r>
            <a:r>
              <a:rPr lang="sv" b="1" dirty="0"/>
              <a:t>matlagningsworkshops </a:t>
            </a:r>
            <a:r>
              <a:rPr lang="sv" dirty="0"/>
              <a:t>eller </a:t>
            </a:r>
            <a:r>
              <a:rPr lang="sv" b="1" dirty="0"/>
              <a:t>måltidskit </a:t>
            </a:r>
            <a:r>
              <a:rPr lang="sv" dirty="0"/>
              <a:t>(inom lagliga gränser).</a:t>
            </a:r>
          </a:p>
          <a:p>
            <a:pPr marL="285750" indent="-285750">
              <a:buFont typeface="Arial" panose="020B0604020202020204" pitchFamily="34" charset="0"/>
              <a:buChar char="•"/>
            </a:pPr>
            <a:r>
              <a:rPr lang="sv" dirty="0"/>
              <a:t>Du kan börja med bara en telefon och ett Facebook-konto.</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1407319"/>
            <a:ext cx="6719886"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Begränsningar:</a:t>
            </a:r>
            <a:endParaRPr lang="en-GB" dirty="0"/>
          </a:p>
          <a:p>
            <a:pPr marL="285750" indent="-285750">
              <a:buFont typeface="Arial" panose="020B0604020202020204" pitchFamily="34" charset="0"/>
              <a:buChar char="•"/>
            </a:pPr>
            <a:r>
              <a:rPr lang="sv" b="1" dirty="0"/>
              <a:t>Ingen inbyggd utcheckning </a:t>
            </a:r>
            <a:r>
              <a:rPr lang="sv" dirty="0"/>
              <a:t>– du måste hantera betalningar och frakt själv.</a:t>
            </a:r>
          </a:p>
          <a:p>
            <a:pPr marL="285750" indent="-285750">
              <a:buFont typeface="Arial" panose="020B0604020202020204" pitchFamily="34" charset="0"/>
              <a:buChar char="•"/>
            </a:pPr>
            <a:r>
              <a:rPr lang="sv" dirty="0"/>
              <a:t>Inte utformad specifikt för mat – mer generell.</a:t>
            </a:r>
          </a:p>
          <a:p>
            <a:pPr marL="285750" indent="-285750">
              <a:buFont typeface="Arial" panose="020B0604020202020204" pitchFamily="34" charset="0"/>
              <a:buChar char="•"/>
            </a:pPr>
            <a:r>
              <a:rPr lang="sv" b="1" dirty="0"/>
              <a:t>Förtroende och synlighet </a:t>
            </a:r>
            <a:r>
              <a:rPr lang="sv" dirty="0"/>
              <a:t>är lägre jämfört med Etsy eller Amazon.</a:t>
            </a:r>
          </a:p>
          <a:p>
            <a:endParaRPr lang="en-GB" dirty="0"/>
          </a:p>
          <a:p>
            <a:r>
              <a:rPr lang="sv" b="1" dirty="0"/>
              <a:t>3 Kitchens Omdöme: </a:t>
            </a:r>
            <a:br>
              <a:rPr lang="en-GB" dirty="0"/>
            </a:br>
            <a:r>
              <a:rPr lang="sv" dirty="0"/>
              <a:t>En bra </a:t>
            </a:r>
            <a:r>
              <a:rPr lang="sv" i="1" dirty="0"/>
              <a:t>testplats </a:t>
            </a:r>
            <a:r>
              <a:rPr lang="sv" dirty="0"/>
              <a:t>för lokalt intresse eller för att marknadsföra erbjudanden. Kan vara en del av en multiplattformsstrategi, särskilt för kvinnor som är mer bekväma med att använda Facebook.</a:t>
            </a:r>
          </a:p>
        </p:txBody>
      </p:sp>
      <p:pic>
        <p:nvPicPr>
          <p:cNvPr id="3" name="Picture 2" descr="Icon&#10;&#10;Description automatically generated">
            <a:extLst>
              <a:ext uri="{FF2B5EF4-FFF2-40B4-BE49-F238E27FC236}">
                <a16:creationId xmlns:a16="http://schemas.microsoft.com/office/drawing/2014/main" id="{01DBB27F-6B30-702E-F3C6-5D2DFF1C3E8B}"/>
              </a:ext>
            </a:extLst>
          </p:cNvPr>
          <p:cNvPicPr>
            <a:picLocks noChangeAspect="1"/>
          </p:cNvPicPr>
          <p:nvPr/>
        </p:nvPicPr>
        <p:blipFill rotWithShape="1">
          <a:blip r:embed="rId2"/>
          <a:srcRect l="27930" t="21074" r="29535" b="20561"/>
          <a:stretch/>
        </p:blipFill>
        <p:spPr>
          <a:xfrm>
            <a:off x="1484835" y="4803161"/>
            <a:ext cx="2106089" cy="2181887"/>
          </a:xfrm>
          <a:prstGeom prst="rect">
            <a:avLst/>
          </a:prstGeom>
        </p:spPr>
      </p:pic>
      <p:pic>
        <p:nvPicPr>
          <p:cNvPr id="4" name="Picture 3">
            <a:extLst>
              <a:ext uri="{FF2B5EF4-FFF2-40B4-BE49-F238E27FC236}">
                <a16:creationId xmlns:a16="http://schemas.microsoft.com/office/drawing/2014/main" id="{9FD304B3-C2AB-929A-FC63-F93B816B4789}"/>
              </a:ext>
            </a:extLst>
          </p:cNvPr>
          <p:cNvPicPr>
            <a:picLocks noChangeAspect="1"/>
          </p:cNvPicPr>
          <p:nvPr/>
        </p:nvPicPr>
        <p:blipFill>
          <a:blip r:embed="rId3"/>
          <a:stretch>
            <a:fillRect/>
          </a:stretch>
        </p:blipFill>
        <p:spPr>
          <a:xfrm>
            <a:off x="2026024" y="5546249"/>
            <a:ext cx="632628" cy="664393"/>
          </a:xfrm>
          <a:prstGeom prst="rect">
            <a:avLst/>
          </a:prstGeom>
        </p:spPr>
      </p:pic>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21565" y="1520046"/>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28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solidFill>
                  <a:srgbClr val="E6C8C7"/>
                </a:solidFill>
              </a:rPr>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sv" sz="4800" dirty="0">
                <a:solidFill>
                  <a:schemeClr val="bg1"/>
                </a:solidFill>
              </a:rPr>
              <a:t>Starta företag med din egen webbplats</a:t>
            </a:r>
          </a:p>
        </p:txBody>
      </p:sp>
    </p:spTree>
    <p:extLst>
      <p:ext uri="{BB962C8B-B14F-4D97-AF65-F5344CB8AC3E}">
        <p14:creationId xmlns:p14="http://schemas.microsoft.com/office/powerpoint/2010/main" val="255831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sv" dirty="0"/>
              <a:t>VIKTEN AV DIN EGEN WEBBPLATS</a:t>
            </a: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Allt eftersom din livsmedelsverksamhet växer blir det ett kraftfullt steg att ha </a:t>
            </a:r>
            <a:r>
              <a:rPr lang="sv" b="1" dirty="0"/>
              <a:t>en egen </a:t>
            </a:r>
            <a:r>
              <a:rPr lang="sv" b="1" dirty="0" err="1"/>
              <a:t>webbplats.</a:t>
            </a:r>
            <a:r>
              <a:rPr lang="sv" dirty="0" err="1"/>
              <a:t>Till</a:t>
            </a:r>
            <a:r>
              <a:rPr lang="sv" dirty="0"/>
              <a:t> en början kanske du säljer på </a:t>
            </a:r>
            <a:r>
              <a:rPr lang="sv" dirty="0" err="1"/>
              <a:t>Etsy</a:t>
            </a:r>
            <a:r>
              <a:rPr lang="sv" dirty="0"/>
              <a:t>, använder </a:t>
            </a:r>
            <a:r>
              <a:rPr lang="sv" dirty="0" err="1"/>
              <a:t>Instagram</a:t>
            </a:r>
            <a:r>
              <a:rPr lang="sv" dirty="0"/>
              <a:t> eller levererar till din </a:t>
            </a:r>
            <a:r>
              <a:rPr lang="sv" dirty="0" err="1"/>
              <a:t>community</a:t>
            </a:r>
            <a:r>
              <a:rPr lang="sv" dirty="0"/>
              <a:t>. Men med tiden innebär det att ha en egen webbplats:</a:t>
            </a:r>
            <a:endParaRPr lang="en-US"/>
          </a:p>
          <a:p>
            <a:endParaRPr lang="en-GB" dirty="0"/>
          </a:p>
          <a:p>
            <a:pPr marL="342900" indent="-342900">
              <a:buFont typeface="Arial" panose="020B0604020202020204" pitchFamily="34" charset="0"/>
              <a:buChar char="•"/>
            </a:pPr>
            <a:r>
              <a:rPr lang="sv" b="1" dirty="0">
                <a:solidFill>
                  <a:srgbClr val="94C7B0"/>
                </a:solidFill>
              </a:rPr>
              <a:t>Du äger ditt utrymme: </a:t>
            </a:r>
            <a:r>
              <a:rPr lang="sv" dirty="0"/>
              <a:t>Inga algoritmer, ingen konkurrens från andra säljare på samma sida. Ditt namn, din berättelse, din mat, på ett ställe.</a:t>
            </a:r>
          </a:p>
          <a:p>
            <a:pPr marL="342900" indent="-342900">
              <a:buFont typeface="Arial" panose="020B0604020202020204" pitchFamily="34" charset="0"/>
              <a:buChar char="•"/>
            </a:pPr>
            <a:r>
              <a:rPr lang="sv" b="1" dirty="0">
                <a:solidFill>
                  <a:srgbClr val="94C7B0"/>
                </a:solidFill>
              </a:rPr>
              <a:t>Bygger förtroende: </a:t>
            </a:r>
            <a:r>
              <a:rPr lang="sv" dirty="0"/>
              <a:t>Kunder känner sig mer säkra när de kan besöka en professionellt utseende webbplats. Det visar att du är seriös, organiserad och lätt att kontakta.</a:t>
            </a:r>
          </a:p>
          <a:p>
            <a:pPr marL="342900" indent="-342900">
              <a:buFont typeface="Arial" panose="020B0604020202020204" pitchFamily="34" charset="0"/>
              <a:buChar char="•"/>
            </a:pPr>
            <a:r>
              <a:rPr lang="sv" b="1" dirty="0">
                <a:solidFill>
                  <a:srgbClr val="94C7B0"/>
                </a:solidFill>
              </a:rPr>
              <a:t>Berättar din historia: </a:t>
            </a:r>
            <a:r>
              <a:rPr lang="sv" dirty="0"/>
              <a:t>Du kan dela din kultur, recept, foton och resa, inte bara ett pris och en produkt. Detta är särskilt kraftfullt när man säljer kulturell eller arvsmat.</a:t>
            </a:r>
          </a:p>
          <a:p>
            <a:pPr marL="342900" indent="-342900">
              <a:buFont typeface="Arial" panose="020B0604020202020204" pitchFamily="34" charset="0"/>
              <a:buChar char="•"/>
            </a:pPr>
            <a:r>
              <a:rPr lang="sv" b="1" dirty="0">
                <a:solidFill>
                  <a:srgbClr val="94C7B0"/>
                </a:solidFill>
              </a:rPr>
              <a:t>Ger dig mer kontroll: </a:t>
            </a:r>
            <a:r>
              <a:rPr lang="sv" dirty="0"/>
              <a:t>Du bestämmer designen, prissättningen, frakten och hur kunderna köper. Du kan länka din webbplats till andra plattformar, som sociala medier eller Etsy, eller använda den som din huvudsakliga butik.</a:t>
            </a:r>
          </a:p>
          <a:p>
            <a:pPr marL="342900" indent="-342900">
              <a:buFont typeface="Arial" panose="020B0604020202020204" pitchFamily="34" charset="0"/>
              <a:buChar char="•"/>
            </a:pPr>
            <a:r>
              <a:rPr lang="sv" b="1" dirty="0">
                <a:solidFill>
                  <a:srgbClr val="94C7B0"/>
                </a:solidFill>
              </a:rPr>
              <a:t>Bättre vinstmarginaler: </a:t>
            </a:r>
            <a:r>
              <a:rPr lang="sv" dirty="0"/>
              <a:t>Att sälja via din webbplats innebär inga mellanplattformsavgifter (som Etsy- eller Amazon-avgifter). Du behåller mer av pengarna från varje försäljning.</a:t>
            </a:r>
          </a:p>
          <a:p>
            <a:pPr marL="342900" indent="-342900">
              <a:buFont typeface="Arial" panose="020B0604020202020204" pitchFamily="34" charset="0"/>
              <a:buChar char="•"/>
            </a:pPr>
            <a:r>
              <a:rPr lang="sv" b="1" dirty="0">
                <a:solidFill>
                  <a:srgbClr val="94C7B0"/>
                </a:solidFill>
              </a:rPr>
              <a:t>Flexibelt för framtiden: </a:t>
            </a:r>
            <a:r>
              <a:rPr lang="sv" dirty="0"/>
              <a:t>Vill du lägga till en matlagningskurs online? En blogg? En receptavdelning? Du kan utöka din webbplats i takt med att ditt företag växer.</a:t>
            </a:r>
          </a:p>
          <a:p>
            <a:endParaRPr lang="en-GB" dirty="0"/>
          </a:p>
        </p:txBody>
      </p:sp>
    </p:spTree>
    <p:extLst>
      <p:ext uri="{BB962C8B-B14F-4D97-AF65-F5344CB8AC3E}">
        <p14:creationId xmlns:p14="http://schemas.microsoft.com/office/powerpoint/2010/main" val="179340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sv" dirty="0"/>
              <a:t>ATT SKAPA DIN EGEN WEBBPLATS</a:t>
            </a:r>
          </a:p>
        </p:txBody>
      </p:sp>
      <p:sp>
        <p:nvSpPr>
          <p:cNvPr id="10" name="Text Placeholder 3">
            <a:extLst>
              <a:ext uri="{FF2B5EF4-FFF2-40B4-BE49-F238E27FC236}">
                <a16:creationId xmlns:a16="http://schemas.microsoft.com/office/drawing/2014/main" id="{292F4E78-C065-B791-188A-C4AF1D267F9D}"/>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sv" sz="3200" b="1" i="1" dirty="0">
                <a:solidFill>
                  <a:srgbClr val="94C7B0"/>
                </a:solidFill>
              </a:rPr>
              <a:t>Det finns</a:t>
            </a:r>
          </a:p>
          <a:p>
            <a:pPr marL="0" lvl="1" algn="l">
              <a:lnSpc>
                <a:spcPts val="2640"/>
              </a:lnSpc>
              <a:spcBef>
                <a:spcPts val="0"/>
              </a:spcBef>
            </a:pPr>
            <a:r>
              <a:rPr lang="sv" sz="3200" b="1" i="1" dirty="0">
                <a:solidFill>
                  <a:srgbClr val="94C7B0"/>
                </a:solidFill>
              </a:rPr>
              <a:t>tre huvudsakliga sätt att konfigurera din webbplats</a:t>
            </a: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352800" y="1567705"/>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1. Använd en hemsidebyggare (gör-det-själv – nybörjarvänlig)</a:t>
            </a:r>
          </a:p>
          <a:p>
            <a:pPr>
              <a:buNone/>
            </a:pPr>
            <a:r>
              <a:rPr lang="sv" dirty="0"/>
              <a:t>Skapa din egen webbplats eller webbutik med dra-och-släpp-verktyg, ingen kodning behövs. Perfekt för nybörjare eller de med en begränsad budget.</a:t>
            </a:r>
          </a:p>
          <a:p>
            <a:pPr>
              <a:buNone/>
            </a:pPr>
            <a:endParaRPr lang="en-GB" dirty="0"/>
          </a:p>
          <a:p>
            <a:pPr>
              <a:buNone/>
            </a:pPr>
            <a:r>
              <a:rPr lang="sv" b="1" dirty="0"/>
              <a:t>Exempel:</a:t>
            </a:r>
            <a:endParaRPr lang="en-GB" dirty="0"/>
          </a:p>
          <a:p>
            <a:pPr marL="342900" indent="-342900">
              <a:buFont typeface="Arial" panose="020B0604020202020204" pitchFamily="34" charset="0"/>
              <a:buChar char="•"/>
            </a:pPr>
            <a:r>
              <a:rPr lang="sv" b="1" dirty="0"/>
              <a:t>Shopify </a:t>
            </a:r>
            <a:r>
              <a:rPr lang="sv" dirty="0"/>
              <a:t>(utmärkt för att sälja livsmedelsprodukter)</a:t>
            </a:r>
          </a:p>
          <a:p>
            <a:pPr marL="342900" indent="-342900">
              <a:buFont typeface="Arial" panose="020B0604020202020204" pitchFamily="34" charset="0"/>
              <a:buChar char="•"/>
            </a:pPr>
            <a:r>
              <a:rPr lang="sv" b="1" dirty="0"/>
              <a:t>Wix</a:t>
            </a:r>
            <a:endParaRPr lang="en-GB" dirty="0"/>
          </a:p>
          <a:p>
            <a:pPr marL="342900" indent="-342900">
              <a:buFont typeface="Arial" panose="020B0604020202020204" pitchFamily="34" charset="0"/>
              <a:buChar char="•"/>
            </a:pPr>
            <a:r>
              <a:rPr lang="sv" b="1" dirty="0"/>
              <a:t>Squarespace</a:t>
            </a:r>
            <a:endParaRPr lang="en-GB" dirty="0"/>
          </a:p>
          <a:p>
            <a:pPr marL="342900" indent="-342900">
              <a:buFont typeface="Arial" panose="020B0604020202020204" pitchFamily="34" charset="0"/>
              <a:buChar char="•"/>
            </a:pPr>
            <a:r>
              <a:rPr lang="sv" b="1" dirty="0"/>
              <a:t>WordPress.com</a:t>
            </a:r>
          </a:p>
          <a:p>
            <a:endParaRPr lang="en-GB" dirty="0"/>
          </a:p>
          <a:p>
            <a:pPr>
              <a:buNone/>
            </a:pPr>
            <a:r>
              <a:rPr lang="sv" dirty="0"/>
              <a:t>Det erbjuder</a:t>
            </a:r>
          </a:p>
          <a:p>
            <a:pPr marL="342900" indent="-342900">
              <a:buFont typeface="Arial" panose="020B0604020202020204" pitchFamily="34" charset="0"/>
              <a:buChar char="•"/>
            </a:pPr>
            <a:r>
              <a:rPr lang="sv" dirty="0"/>
              <a:t>Lågkostnadsstartup</a:t>
            </a:r>
          </a:p>
          <a:p>
            <a:pPr marL="342900" indent="-342900">
              <a:buFont typeface="Arial" panose="020B0604020202020204" pitchFamily="34" charset="0"/>
              <a:buChar char="•"/>
            </a:pPr>
            <a:r>
              <a:rPr lang="sv" dirty="0"/>
              <a:t>Kontrollera din design och ditt innehåll</a:t>
            </a:r>
          </a:p>
          <a:p>
            <a:pPr marL="342900" indent="-342900">
              <a:buFont typeface="Arial" panose="020B0604020202020204" pitchFamily="34" charset="0"/>
              <a:buChar char="•"/>
            </a:pPr>
            <a:r>
              <a:rPr lang="sv" dirty="0"/>
              <a:t>Steg-för-steg-handledningar tillgängliga</a:t>
            </a:r>
          </a:p>
          <a:p>
            <a:br>
              <a:rPr lang="en-GB" dirty="0"/>
            </a:br>
            <a:r>
              <a:rPr lang="sv" b="1" dirty="0"/>
              <a:t>LÄS: </a:t>
            </a:r>
            <a:r>
              <a:rPr lang="sv" dirty="0">
                <a:hlinkClick r:id="rId2"/>
              </a:rPr>
              <a:t>Toppwebbplatsbyggare för nybörjare</a:t>
            </a:r>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3C690E7E-EF8F-E882-9F8B-D4E9BFB36709}"/>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5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FF16-27F6-255C-785A-A7589BF827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8CE7DA-9873-AF21-0628-0E1075C9B126}"/>
              </a:ext>
            </a:extLst>
          </p:cNvPr>
          <p:cNvSpPr>
            <a:spLocks noGrp="1"/>
          </p:cNvSpPr>
          <p:nvPr>
            <p:ph type="body" sz="quarter" idx="27"/>
          </p:nvPr>
        </p:nvSpPr>
        <p:spPr/>
        <p:txBody>
          <a:bodyPr/>
          <a:lstStyle/>
          <a:p>
            <a:r>
              <a:rPr lang="sv" dirty="0"/>
              <a:t>ATT SKAPA DIN EGEN WEBBPLATS</a:t>
            </a:r>
          </a:p>
        </p:txBody>
      </p:sp>
      <p:sp>
        <p:nvSpPr>
          <p:cNvPr id="10" name="Text Placeholder 3">
            <a:extLst>
              <a:ext uri="{FF2B5EF4-FFF2-40B4-BE49-F238E27FC236}">
                <a16:creationId xmlns:a16="http://schemas.microsoft.com/office/drawing/2014/main" id="{99B41ED6-55DA-4AA2-E6E3-8981719B1F7C}"/>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sv" sz="3200" b="1" i="1" dirty="0">
                <a:solidFill>
                  <a:srgbClr val="94C7B0"/>
                </a:solidFill>
              </a:rPr>
              <a:t>Det finns</a:t>
            </a:r>
          </a:p>
          <a:p>
            <a:pPr marL="0" lvl="1" algn="l">
              <a:lnSpc>
                <a:spcPts val="2640"/>
              </a:lnSpc>
              <a:spcBef>
                <a:spcPts val="0"/>
              </a:spcBef>
            </a:pPr>
            <a:r>
              <a:rPr lang="sv" sz="3200" b="1" i="1" dirty="0">
                <a:solidFill>
                  <a:srgbClr val="94C7B0"/>
                </a:solidFill>
              </a:rPr>
              <a:t>tre huvudsakliga sätt att konfigurera din webbplats</a:t>
            </a: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86858D0D-D093-EEEF-6CE1-B90C89736A3F}"/>
              </a:ext>
            </a:extLst>
          </p:cNvPr>
          <p:cNvSpPr txBox="1">
            <a:spLocks/>
          </p:cNvSpPr>
          <p:nvPr/>
        </p:nvSpPr>
        <p:spPr>
          <a:xfrm>
            <a:off x="3231778" y="1289799"/>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t>2. Anlita en expert</a:t>
            </a:r>
          </a:p>
          <a:p>
            <a:pPr>
              <a:buNone/>
            </a:pPr>
            <a:r>
              <a:rPr lang="sv" dirty="0"/>
              <a:t>Om du har en budget kan du betala en webbdesigner för att bygga en anpassad webbplats åt dig. Det här alternativet ger en elegant och varumärkesvänlig webbplats utan att du behöver lära dig de tekniska aspekterna. Det kan vara</a:t>
            </a:r>
          </a:p>
          <a:p>
            <a:pPr marL="342900" indent="-342900">
              <a:buFont typeface="Arial" panose="020B0604020202020204" pitchFamily="34" charset="0"/>
              <a:buChar char="•"/>
            </a:pPr>
            <a:r>
              <a:rPr lang="sv" dirty="0"/>
              <a:t>Tidsbesparande</a:t>
            </a:r>
          </a:p>
          <a:p>
            <a:pPr marL="342900" indent="-342900">
              <a:buFont typeface="Arial" panose="020B0604020202020204" pitchFamily="34" charset="0"/>
              <a:buChar char="•"/>
            </a:pPr>
            <a:r>
              <a:rPr lang="sv" dirty="0"/>
              <a:t>Skräddarsydd efter dina affärsmål</a:t>
            </a:r>
          </a:p>
          <a:p>
            <a:pPr marL="342900" indent="-342900">
              <a:buFont typeface="Arial" panose="020B0604020202020204" pitchFamily="34" charset="0"/>
              <a:buChar char="•"/>
            </a:pPr>
            <a:r>
              <a:rPr lang="sv" dirty="0"/>
              <a:t>Utmärkt för växande varumärken</a:t>
            </a:r>
          </a:p>
          <a:p>
            <a:pPr marL="342900" indent="-342900">
              <a:buFont typeface="Arial" panose="020B0604020202020204" pitchFamily="34" charset="0"/>
              <a:buChar char="•"/>
            </a:pPr>
            <a:endParaRPr lang="en-GB" dirty="0"/>
          </a:p>
          <a:p>
            <a:r>
              <a:rPr lang="sv" b="1" dirty="0"/>
              <a:t>LÄS: </a:t>
            </a:r>
            <a:r>
              <a:rPr lang="sv" dirty="0">
                <a:hlinkClick r:id="rId2"/>
              </a:rPr>
              <a:t>Hur man anlitar en webbdesigner: Guiden "Allt du behöver veta"</a:t>
            </a:r>
            <a:endParaRPr lang="en-GB" dirty="0"/>
          </a:p>
          <a:p>
            <a:endParaRPr lang="en-GB" dirty="0"/>
          </a:p>
          <a:p>
            <a:pPr>
              <a:buNone/>
            </a:pPr>
            <a:r>
              <a:rPr lang="sv" b="1" dirty="0"/>
              <a:t>3. Börja med en webbplats för sociala medier</a:t>
            </a:r>
          </a:p>
          <a:p>
            <a:pPr>
              <a:buNone/>
            </a:pPr>
            <a:r>
              <a:rPr lang="sv" dirty="0"/>
              <a:t>Instagram- eller Facebook-sidor kan fungera som en mini-webbplats, en plats att marknadsföra din mat, ta emot beställningar och länka till andra plattformar som Etsy.</a:t>
            </a:r>
          </a:p>
          <a:p>
            <a:pPr marL="342900" indent="-342900">
              <a:buFont typeface="Arial" panose="020B0604020202020204" pitchFamily="34" charset="0"/>
              <a:buChar char="•"/>
            </a:pPr>
            <a:r>
              <a:rPr lang="sv" dirty="0"/>
              <a:t>Gratis att installera</a:t>
            </a:r>
          </a:p>
          <a:p>
            <a:pPr marL="342900" indent="-342900">
              <a:buFont typeface="Arial" panose="020B0604020202020204" pitchFamily="34" charset="0"/>
              <a:buChar char="•"/>
            </a:pPr>
            <a:r>
              <a:rPr lang="sv" dirty="0"/>
              <a:t>Utmärkt för att testa din idé</a:t>
            </a:r>
          </a:p>
          <a:p>
            <a:pPr marL="342900" indent="-342900">
              <a:buFont typeface="Arial" panose="020B0604020202020204" pitchFamily="34" charset="0"/>
              <a:buChar char="•"/>
            </a:pPr>
            <a:r>
              <a:rPr lang="sv" dirty="0"/>
              <a:t>Bygger synlighet medan du förbereder en komplett webbplats</a:t>
            </a:r>
          </a:p>
          <a:p>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E0726D3D-5C6D-82AD-18E6-E7B44059F571}"/>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782F4D-2931-61AC-FFC3-28DCD608C576}"/>
              </a:ext>
            </a:extLst>
          </p:cNvPr>
          <p:cNvSpPr txBox="1"/>
          <p:nvPr/>
        </p:nvSpPr>
        <p:spPr>
          <a:xfrm>
            <a:off x="241733" y="4510055"/>
            <a:ext cx="2809251" cy="1200329"/>
          </a:xfrm>
          <a:prstGeom prst="rect">
            <a:avLst/>
          </a:prstGeom>
          <a:solidFill>
            <a:srgbClr val="E6C8C7"/>
          </a:solidFill>
        </p:spPr>
        <p:txBody>
          <a:bodyPr wrap="square">
            <a:spAutoFit/>
          </a:bodyPr>
          <a:lstStyle/>
          <a:p>
            <a:pPr>
              <a:buNone/>
            </a:pPr>
            <a:r>
              <a:rPr lang="sv" sz="1800" b="1" dirty="0"/>
              <a:t>Tips: </a:t>
            </a:r>
            <a:r>
              <a:rPr lang="sv" sz="1800" dirty="0"/>
              <a:t>Börja där du känner dig bekväm. Du kan alltid bygga ut den till en komplett webbplats senare.</a:t>
            </a:r>
          </a:p>
        </p:txBody>
      </p:sp>
    </p:spTree>
    <p:extLst>
      <p:ext uri="{BB962C8B-B14F-4D97-AF65-F5344CB8AC3E}">
        <p14:creationId xmlns:p14="http://schemas.microsoft.com/office/powerpoint/2010/main" val="2518678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F832-4EE4-534A-B2EA-544C5774D4F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87A963D-15B8-78C4-2FBC-705CBC19178D}"/>
              </a:ext>
            </a:extLst>
          </p:cNvPr>
          <p:cNvSpPr>
            <a:spLocks noGrp="1"/>
          </p:cNvSpPr>
          <p:nvPr>
            <p:ph type="body" sz="quarter" idx="27"/>
          </p:nvPr>
        </p:nvSpPr>
        <p:spPr/>
        <p:txBody>
          <a:bodyPr/>
          <a:lstStyle/>
          <a:p>
            <a:r>
              <a:rPr lang="sv" dirty="0"/>
              <a:t>6 VIKTIGA AVSNITT PÅ DIN WEBBPLATS</a:t>
            </a:r>
          </a:p>
        </p:txBody>
      </p:sp>
      <p:sp>
        <p:nvSpPr>
          <p:cNvPr id="11" name="Text Placeholder 3">
            <a:extLst>
              <a:ext uri="{FF2B5EF4-FFF2-40B4-BE49-F238E27FC236}">
                <a16:creationId xmlns:a16="http://schemas.microsoft.com/office/drawing/2014/main" id="{86DC1DC9-C9B3-472E-DBBB-918D25F8A1B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2E6E3899-FDB8-9091-840B-7667DB4D2C79}"/>
              </a:ext>
            </a:extLst>
          </p:cNvPr>
          <p:cNvSpPr txBox="1"/>
          <p:nvPr/>
        </p:nvSpPr>
        <p:spPr>
          <a:xfrm>
            <a:off x="609599" y="1192306"/>
            <a:ext cx="10907187" cy="5249066"/>
          </a:xfrm>
          <a:prstGeom prst="rect">
            <a:avLst/>
          </a:prstGeom>
          <a:noFill/>
        </p:spPr>
        <p:txBody>
          <a:bodyPr wrap="square">
            <a:spAutoFit/>
          </a:bodyPr>
          <a:lstStyle/>
          <a:p>
            <a:pPr>
              <a:lnSpc>
                <a:spcPct val="115000"/>
              </a:lnSpc>
              <a:spcAft>
                <a:spcPts val="1000"/>
              </a:spcAft>
              <a:buNone/>
            </a:pPr>
            <a:r>
              <a:rPr lang="sv" sz="2200" dirty="0">
                <a:effectLst/>
                <a:ea typeface="MS Mincho" panose="02020609040205080304" pitchFamily="49" charset="-128"/>
                <a:cs typeface="Times New Roman" panose="02020603050405020304" pitchFamily="18" charset="0"/>
              </a:rPr>
              <a:t>Den här checklistan är utformad för att </a:t>
            </a:r>
            <a:r>
              <a:rPr lang="sv" sz="2200" dirty="0">
                <a:ea typeface="MS Mincho" panose="02020609040205080304" pitchFamily="49" charset="-128"/>
                <a:cs typeface="Times New Roman" panose="02020603050405020304" pitchFamily="18" charset="0"/>
              </a:rPr>
              <a:t>du </a:t>
            </a:r>
            <a:r>
              <a:rPr lang="sv" sz="2200" dirty="0">
                <a:effectLst/>
                <a:ea typeface="MS Mincho" panose="02020609040205080304" pitchFamily="49" charset="-128"/>
                <a:cs typeface="Times New Roman" panose="02020603050405020304" pitchFamily="18" charset="0"/>
              </a:rPr>
              <a:t>ska kunna förbereda innehåll för en varm, effektiv och kulturellt rik webbplats för livsmedelsföretag.</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1. Hemsida</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Tydligt företagsnamn och logotyp</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Ett varmt och vänligt välkomstmeddelande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En kort sammanfattning av vilka ni är och vad ni erbjuder</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sv" sz="2200" dirty="0">
                <a:effectLst/>
                <a:ea typeface="MS Mincho" panose="02020609040205080304" pitchFamily="49" charset="-128"/>
                <a:cs typeface="Times New Roman" panose="02020603050405020304" pitchFamily="18" charset="0"/>
              </a:rPr>
              <a:t>✓ En eller två vackra bilder på mat eller produkter</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2. Om mig/oss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Din berättelse — varför du lagar mat, vad din mat betyder för dig</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Kulturell eller personlig bakgrund</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Vad gör ditt företag speciellt eller annorlunda</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sv" sz="2200" dirty="0">
                <a:effectLst/>
                <a:ea typeface="MS Mincho" panose="02020609040205080304" pitchFamily="49" charset="-128"/>
                <a:cs typeface="Times New Roman" panose="02020603050405020304" pitchFamily="18" charset="0"/>
              </a:rPr>
              <a:t>✓ Ett vänligt foto på dig (valfritt, men bygger förtroende)</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475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03DB-78C8-9AEC-3007-CEF1D0AD31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66F363E-B88F-BBB7-81B1-72369D58D395}"/>
              </a:ext>
            </a:extLst>
          </p:cNvPr>
          <p:cNvSpPr>
            <a:spLocks noGrp="1"/>
          </p:cNvSpPr>
          <p:nvPr>
            <p:ph type="body" sz="quarter" idx="27"/>
          </p:nvPr>
        </p:nvSpPr>
        <p:spPr/>
        <p:txBody>
          <a:bodyPr/>
          <a:lstStyle/>
          <a:p>
            <a:r>
              <a:rPr lang="sv" dirty="0"/>
              <a:t>6 VIKTIGA AVSNITT PÅ DIN WEBBPLATS</a:t>
            </a:r>
          </a:p>
        </p:txBody>
      </p:sp>
      <p:sp>
        <p:nvSpPr>
          <p:cNvPr id="11" name="Text Placeholder 3">
            <a:extLst>
              <a:ext uri="{FF2B5EF4-FFF2-40B4-BE49-F238E27FC236}">
                <a16:creationId xmlns:a16="http://schemas.microsoft.com/office/drawing/2014/main" id="{766197A5-1E05-409E-010D-CEB34A56951A}"/>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D9820F4D-ED46-6419-050B-FEFB7C1D7455}"/>
              </a:ext>
            </a:extLst>
          </p:cNvPr>
          <p:cNvSpPr txBox="1"/>
          <p:nvPr/>
        </p:nvSpPr>
        <p:spPr>
          <a:xfrm>
            <a:off x="609599" y="1192306"/>
            <a:ext cx="10907187" cy="5249066"/>
          </a:xfrm>
          <a:prstGeom prst="rect">
            <a:avLst/>
          </a:prstGeom>
          <a:noFill/>
        </p:spPr>
        <p:txBody>
          <a:bodyPr wrap="square">
            <a:spAutoFit/>
          </a:bodyPr>
          <a:lstStyle/>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3. Produkter eller tjänster</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Lista över vad du säljer (t.ex. kryddblandningar, sylt, te)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Kort beskrivning av varje vara eller tjänst</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Priser och hur man beställer</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sv" sz="2200" dirty="0">
                <a:effectLst/>
                <a:ea typeface="MS Mincho" panose="02020609040205080304" pitchFamily="49" charset="-128"/>
                <a:cs typeface="Times New Roman" panose="02020603050405020304" pitchFamily="18" charset="0"/>
              </a:rPr>
              <a:t>✓ Produktbilder — rent, klart och naturligt ljus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4. Kontaktinformation</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WhatsApp, e-post eller kontaktformulär</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Länkar till sociala medier (Instagram, Facebook)</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sv" sz="2200" dirty="0">
                <a:effectLst/>
                <a:ea typeface="MS Mincho" panose="02020609040205080304" pitchFamily="49" charset="-128"/>
                <a:cs typeface="Times New Roman" panose="02020603050405020304" pitchFamily="18" charset="0"/>
              </a:rPr>
              <a:t>✓ Kort svarstidslöfte (t.ex. "Jag svarar inom 24 timmar")</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5. Referenser eller recensioner</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Citat från nöjda kunder</a:t>
            </a:r>
            <a:endParaRPr lang="en-US" sz="2200" dirty="0">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En sektion "Vad kunderna säger om oss"</a:t>
            </a:r>
          </a:p>
        </p:txBody>
      </p:sp>
    </p:spTree>
    <p:extLst>
      <p:ext uri="{BB962C8B-B14F-4D97-AF65-F5344CB8AC3E}">
        <p14:creationId xmlns:p14="http://schemas.microsoft.com/office/powerpoint/2010/main" val="14838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TILLVERKNING AV PRODUKTER - ETT EXEMPEL</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7212284" cy="4672013"/>
          </a:xfrm>
        </p:spPr>
        <p:txBody>
          <a:bodyPr/>
          <a:lstStyle/>
          <a:p>
            <a:pPr algn="just"/>
            <a:r>
              <a:rPr lang="sv" b="0" i="0" dirty="0">
                <a:effectLst/>
              </a:rPr>
              <a:t>Ana Tereza Rodrigues kom från Dublin/Irland och Goiânia </a:t>
            </a:r>
            <a:r>
              <a:rPr lang="sv" dirty="0"/>
              <a:t>i </a:t>
            </a:r>
            <a:r>
              <a:rPr lang="sv" b="0" i="0" dirty="0">
                <a:effectLst/>
              </a:rPr>
              <a:t>Brasilien. Hon var redo för nya möjligheter. Ana tillbringade några år med att kämpa för att lära sig språket samtidigt som hon arbetade på några jobb. En dag, uppmuntrad av sin vän </a:t>
            </a:r>
            <a:r>
              <a:rPr lang="sv" b="1" i="0" dirty="0">
                <a:solidFill>
                  <a:srgbClr val="94C7B0"/>
                </a:solidFill>
                <a:effectLst/>
              </a:rPr>
              <a:t>So </a:t>
            </a:r>
            <a:r>
              <a:rPr lang="sv" b="1" i="0" dirty="0" err="1">
                <a:solidFill>
                  <a:srgbClr val="94C7B0"/>
                </a:solidFill>
                <a:effectLst/>
              </a:rPr>
              <a:t>You</a:t>
            </a:r>
            <a:r>
              <a:rPr lang="sv" b="1" i="0" dirty="0">
                <a:solidFill>
                  <a:srgbClr val="94C7B0"/>
                </a:solidFill>
                <a:effectLst/>
              </a:rPr>
              <a:t>, </a:t>
            </a:r>
            <a:r>
              <a:rPr lang="sv" b="0" i="0" dirty="0">
                <a:effectLst/>
              </a:rPr>
              <a:t>föddes </a:t>
            </a:r>
            <a:r>
              <a:rPr lang="sv" dirty="0"/>
              <a:t>idén och hon </a:t>
            </a:r>
            <a:r>
              <a:rPr lang="sv" b="0" i="0" dirty="0">
                <a:effectLst/>
              </a:rPr>
              <a:t>tillverkade fantastiska tårtdekorationer för alla tillfällen, t.ex. bröllop, födelsedagar och dop.</a:t>
            </a:r>
          </a:p>
          <a:p>
            <a:pPr algn="just"/>
            <a:endParaRPr lang="en-GB" b="0" i="0" dirty="0">
              <a:effectLst/>
            </a:endParaRPr>
          </a:p>
          <a:p>
            <a:r>
              <a:rPr lang="sv" b="0" i="0" dirty="0">
                <a:effectLst/>
              </a:rPr>
              <a:t>Topparna är mycket ovanliga och unika. </a:t>
            </a:r>
            <a:r>
              <a:rPr lang="sv" dirty="0"/>
              <a:t>Ana sålde dem via sin webbplats </a:t>
            </a:r>
            <a:r>
              <a:rPr lang="sv" dirty="0">
                <a:hlinkClick r:id="rId2">
                  <a:extLst>
                    <a:ext uri="{A12FA001-AC4F-418D-AE19-62706E023703}">
                      <ahyp:hlinkClr xmlns:ahyp="http://schemas.microsoft.com/office/drawing/2018/hyperlinkcolor" val="tx"/>
                    </a:ext>
                  </a:extLst>
                </a:hlinkClick>
              </a:rPr>
              <a:t>www.soyou.ie</a:t>
            </a:r>
            <a:r>
              <a:rPr lang="sv" dirty="0"/>
              <a:t> </a:t>
            </a:r>
          </a:p>
          <a:p>
            <a:endParaRPr lang="en-GB" dirty="0"/>
          </a:p>
          <a:p>
            <a:r>
              <a:rPr lang="sv" dirty="0"/>
              <a:t>Hennes berättelse publicerades i Irish Times. Läs och bli inspirerad </a:t>
            </a:r>
            <a:r>
              <a:rPr lang="sv" dirty="0">
                <a:hlinkClick r:id="rId3">
                  <a:extLst>
                    <a:ext uri="{A12FA001-AC4F-418D-AE19-62706E023703}">
                      <ahyp:hlinkClr xmlns:ahyp="http://schemas.microsoft.com/office/drawing/2018/hyperlinkcolor" val="tx"/>
                    </a:ext>
                  </a:extLst>
                </a:hlinkClick>
              </a:rPr>
              <a:t>Migrantkvinnors "beslutsamhet och envishet" finner form i startups (irishtimes.com)</a:t>
            </a:r>
            <a:endParaRPr lang="en-GB" b="0" i="0" dirty="0">
              <a:effectLst/>
            </a:endParaRPr>
          </a:p>
          <a:p>
            <a:pPr algn="l"/>
            <a:endParaRPr lang="en-GB" b="0" i="0" dirty="0">
              <a:effectLst/>
            </a:endParaRPr>
          </a:p>
          <a:p>
            <a:endParaRPr lang="en-IE" dirty="0"/>
          </a:p>
        </p:txBody>
      </p:sp>
      <p:pic>
        <p:nvPicPr>
          <p:cNvPr id="2" name="Picture 2" descr="#6">
            <a:extLst>
              <a:ext uri="{FF2B5EF4-FFF2-40B4-BE49-F238E27FC236}">
                <a16:creationId xmlns:a16="http://schemas.microsoft.com/office/drawing/2014/main" id="{F0323D86-1C09-29BC-CD59-DCD461E67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6" y="1348352"/>
            <a:ext cx="3466508" cy="4920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7A5C4D-1348-50FD-BF1E-CAD6B10B42C0}"/>
              </a:ext>
            </a:extLst>
          </p:cNvPr>
          <p:cNvSpPr txBox="1"/>
          <p:nvPr/>
        </p:nvSpPr>
        <p:spPr>
          <a:xfrm>
            <a:off x="9128501" y="861469"/>
            <a:ext cx="2297623" cy="461665"/>
          </a:xfrm>
          <a:prstGeom prst="rect">
            <a:avLst/>
          </a:prstGeom>
          <a:solidFill>
            <a:srgbClr val="94C7B0"/>
          </a:solidFill>
        </p:spPr>
        <p:txBody>
          <a:bodyPr wrap="square">
            <a:spAutoFit/>
          </a:bodyPr>
          <a:lstStyle/>
          <a:p>
            <a:pPr algn="ctr"/>
            <a:r>
              <a:rPr lang="sv" sz="2400" dirty="0">
                <a:solidFill>
                  <a:schemeClr val="bg1"/>
                </a:solidFill>
                <a:hlinkClick r:id="rId2">
                  <a:extLst>
                    <a:ext uri="{A12FA001-AC4F-418D-AE19-62706E023703}">
                      <ahyp:hlinkClr xmlns:ahyp="http://schemas.microsoft.com/office/drawing/2018/hyperlinkcolor" val="tx"/>
                    </a:ext>
                  </a:extLst>
                </a:hlinkClick>
              </a:rPr>
              <a:t>www.soyou.ie</a:t>
            </a:r>
            <a:r>
              <a:rPr lang="sv" sz="24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368365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8F1B-B7A1-584A-5C7C-B08A7734979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D773A9-2BE2-FBA7-3256-C9F3F98BC9EE}"/>
              </a:ext>
            </a:extLst>
          </p:cNvPr>
          <p:cNvSpPr>
            <a:spLocks noGrp="1"/>
          </p:cNvSpPr>
          <p:nvPr>
            <p:ph type="body" sz="quarter" idx="27"/>
          </p:nvPr>
        </p:nvSpPr>
        <p:spPr/>
        <p:txBody>
          <a:bodyPr/>
          <a:lstStyle/>
          <a:p>
            <a:r>
              <a:rPr lang="sv" dirty="0"/>
              <a:t>6 VIKTIGA AVSNITT PÅ DIN WEBBPLATS</a:t>
            </a:r>
          </a:p>
        </p:txBody>
      </p:sp>
      <p:sp>
        <p:nvSpPr>
          <p:cNvPr id="11" name="Text Placeholder 3">
            <a:extLst>
              <a:ext uri="{FF2B5EF4-FFF2-40B4-BE49-F238E27FC236}">
                <a16:creationId xmlns:a16="http://schemas.microsoft.com/office/drawing/2014/main" id="{04EFFDFC-111F-E788-2A8E-A087DC1C07D3}"/>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27BD800-1140-250A-6316-80AFE142728C}"/>
              </a:ext>
            </a:extLst>
          </p:cNvPr>
          <p:cNvSpPr txBox="1"/>
          <p:nvPr/>
        </p:nvSpPr>
        <p:spPr>
          <a:xfrm>
            <a:off x="609599" y="1434353"/>
            <a:ext cx="10907187" cy="1621406"/>
          </a:xfrm>
          <a:prstGeom prst="rect">
            <a:avLst/>
          </a:prstGeom>
          <a:noFill/>
        </p:spPr>
        <p:txBody>
          <a:bodyPr wrap="square">
            <a:spAutoFit/>
          </a:bodyPr>
          <a:lstStyle/>
          <a:p>
            <a:pPr>
              <a:lnSpc>
                <a:spcPct val="115000"/>
              </a:lnSpc>
              <a:spcBef>
                <a:spcPts val="1000"/>
              </a:spcBef>
              <a:buNone/>
            </a:pPr>
            <a:r>
              <a:rPr lang="sv" sz="2200" b="1" dirty="0">
                <a:solidFill>
                  <a:srgbClr val="4F81BD"/>
                </a:solidFill>
                <a:effectLst/>
                <a:ea typeface="MS Gothic" panose="020B0609070205080204" pitchFamily="49" charset="-128"/>
                <a:cs typeface="Times New Roman" panose="02020603050405020304" pitchFamily="18" charset="0"/>
              </a:rPr>
              <a:t>6. Öka värdet</a:t>
            </a: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Blogg eller receptsida som delar kulturella matberättelser</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sv" sz="2200" dirty="0">
                <a:effectLst/>
                <a:ea typeface="MS Mincho" panose="02020609040205080304" pitchFamily="49" charset="-128"/>
                <a:cs typeface="Times New Roman" panose="02020603050405020304" pitchFamily="18" charset="0"/>
              </a:rPr>
              <a:t>✓ Kalender för evenemang, marknader eller kurser</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sv" sz="2200" dirty="0">
                <a:effectLst/>
                <a:ea typeface="MS Mincho" panose="02020609040205080304" pitchFamily="49" charset="-128"/>
                <a:cs typeface="Times New Roman" panose="02020603050405020304" pitchFamily="18" charset="0"/>
              </a:rPr>
              <a:t>✓ FAQ-sektion (t.ex. "Skickar ni inom EU?" "Är er mat halal/vegansk?")</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3499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470426" y="211858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500" dirty="0">
                <a:solidFill>
                  <a:srgbClr val="382B1B"/>
                </a:solidFill>
              </a:rPr>
              <a:t>Nästa.. Steg 4</a:t>
            </a:r>
          </a:p>
        </p:txBody>
      </p:sp>
    </p:spTree>
    <p:extLst>
      <p:ext uri="{BB962C8B-B14F-4D97-AF65-F5344CB8AC3E}">
        <p14:creationId xmlns:p14="http://schemas.microsoft.com/office/powerpoint/2010/main" val="211478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b="0" i="0" dirty="0">
                <a:effectLst/>
              </a:rPr>
              <a:t>Ana Tereza delar med sig av sina erfarenheter…</a:t>
            </a:r>
            <a:endParaRPr lang="en-US" dirty="0"/>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839389" y="1667036"/>
            <a:ext cx="10985057" cy="4672013"/>
          </a:xfrm>
        </p:spPr>
        <p:txBody>
          <a:bodyPr/>
          <a:lstStyle/>
          <a:p>
            <a:pPr algn="just"/>
            <a:r>
              <a:rPr lang="sv" b="0" i="0" dirty="0">
                <a:effectLst/>
              </a:rPr>
              <a:t>Ana Tereza har sedan dess lämnat företaget, men hennes lärdomar är insiktsfulla för </a:t>
            </a:r>
            <a:r>
              <a:rPr lang="sv" dirty="0"/>
              <a:t>nya entreprenörer</a:t>
            </a:r>
            <a:r>
              <a:rPr lang="sv" b="0" i="0" dirty="0">
                <a:effectLst/>
              </a:rPr>
              <a:t>.</a:t>
            </a:r>
          </a:p>
          <a:p>
            <a:pPr algn="just"/>
            <a:endParaRPr lang="en-GB" sz="2600" b="1" i="0" dirty="0">
              <a:effectLst/>
            </a:endParaRPr>
          </a:p>
          <a:p>
            <a:pPr marL="342900" indent="-342900" algn="just">
              <a:buClr>
                <a:srgbClr val="B6D1E1"/>
              </a:buClr>
              <a:buFont typeface="Arial" panose="020B0604020202020204" pitchFamily="34" charset="0"/>
              <a:buChar char="•"/>
            </a:pPr>
            <a:r>
              <a:rPr lang="sv" b="0" i="0" dirty="0">
                <a:effectLst/>
              </a:rPr>
              <a:t>”Det var inte särskilt lätt eftersom språkbarriären är den första svårigheten”, sa Ms Rodrigues. ”Vi måste söka efter allting, och vi kan inte terminologin för allting.”</a:t>
            </a:r>
          </a:p>
          <a:p>
            <a:pPr marL="342900" indent="-342900" algn="just">
              <a:buClr>
                <a:srgbClr val="B6D1E1"/>
              </a:buClr>
              <a:buFont typeface="Arial" panose="020B0604020202020204" pitchFamily="34" charset="0"/>
              <a:buChar char="•"/>
            </a:pPr>
            <a:endParaRPr lang="en-GB" b="0" i="0" dirty="0">
              <a:effectLst/>
            </a:endParaRPr>
          </a:p>
          <a:p>
            <a:pPr marL="342900" indent="-342900" algn="just">
              <a:buClr>
                <a:srgbClr val="B6D1E1"/>
              </a:buClr>
              <a:buFont typeface="Arial" panose="020B0604020202020204" pitchFamily="34" charset="0"/>
              <a:buChar char="•"/>
            </a:pPr>
            <a:r>
              <a:rPr lang="sv" b="0" i="0" dirty="0">
                <a:effectLst/>
              </a:rPr>
              <a:t>Ana stötte på hinder, till exempel när hon ansökte om ett lån på 10 000 euro för material. ”Jag försökte en gång, men det blev inte godkänt, och jag försökte aldrig igen.”</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sv" b="0" i="0" dirty="0">
                <a:effectLst/>
              </a:rPr>
              <a:t>Hon hoppas en dag få egna lokaler där hon både kan arbeta och visa upp sina produkter.</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sv" b="0" i="0" dirty="0">
                <a:effectLst/>
              </a:rPr>
              <a:t>"Jag skulle gärna vilja ha en liten butik. Det skulle vara min dröm."</a:t>
            </a:r>
          </a:p>
          <a:p>
            <a:pPr marL="342900" indent="-342900" algn="just">
              <a:buClr>
                <a:srgbClr val="B6D1E1"/>
              </a:buClr>
              <a:buFont typeface="Arial" panose="020B0604020202020204" pitchFamily="34" charset="0"/>
              <a:buChar char="•"/>
            </a:pPr>
            <a:endParaRPr lang="en-GB" dirty="0"/>
          </a:p>
          <a:p>
            <a:pPr algn="just"/>
            <a:endParaRPr lang="en-GB" b="0" i="0" dirty="0">
              <a:effectLst/>
            </a:endParaRPr>
          </a:p>
          <a:p>
            <a:pPr algn="just"/>
            <a:endParaRPr lang="en-GB" b="0" i="0" dirty="0">
              <a:effectLst/>
            </a:endParaRPr>
          </a:p>
          <a:p>
            <a:pPr algn="just"/>
            <a:endParaRPr lang="en-GB" b="0" i="0" dirty="0">
              <a:effectLst/>
            </a:endParaRPr>
          </a:p>
          <a:p>
            <a:pPr algn="just"/>
            <a:endParaRPr lang="en-IE" dirty="0"/>
          </a:p>
        </p:txBody>
      </p:sp>
    </p:spTree>
    <p:extLst>
      <p:ext uri="{BB962C8B-B14F-4D97-AF65-F5344CB8AC3E}">
        <p14:creationId xmlns:p14="http://schemas.microsoft.com/office/powerpoint/2010/main" val="261643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sv" dirty="0"/>
              <a:t>TJÄNSTER NÄR BUDGETEN ÄR SNÄV</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97342" y="1388979"/>
            <a:ext cx="6762682" cy="4672013"/>
          </a:xfrm>
        </p:spPr>
        <p:txBody>
          <a:bodyPr/>
          <a:lstStyle/>
          <a:p>
            <a:pPr>
              <a:buNone/>
            </a:pPr>
            <a:r>
              <a:rPr lang="sv" dirty="0"/>
              <a:t>När pengarna är knappa är det starkaste du har din stora idé och dina färdigheter.</a:t>
            </a:r>
          </a:p>
          <a:p>
            <a:pPr>
              <a:buNone/>
            </a:pPr>
            <a:endParaRPr lang="en-GB" dirty="0"/>
          </a:p>
          <a:p>
            <a:pPr>
              <a:buNone/>
            </a:pPr>
            <a:r>
              <a:rPr lang="sv" dirty="0"/>
              <a:t>Många </a:t>
            </a:r>
            <a:r>
              <a:rPr lang="sv" b="1" dirty="0"/>
              <a:t>livsmedelsbaserade serviceföretag </a:t>
            </a:r>
            <a:r>
              <a:rPr lang="sv" dirty="0"/>
              <a:t>är idealiska att starta med </a:t>
            </a:r>
            <a:r>
              <a:rPr lang="sv" b="1" dirty="0"/>
              <a:t>lite eller inga pengar</a:t>
            </a:r>
            <a:r>
              <a:rPr lang="sv" dirty="0"/>
              <a:t>.</a:t>
            </a:r>
            <a:endParaRPr lang="sv" dirty="0">
              <a:ea typeface="Calibri"/>
              <a:cs typeface="Calibri"/>
            </a:endParaRPr>
          </a:p>
          <a:p>
            <a:pPr>
              <a:buNone/>
            </a:pPr>
            <a:endParaRPr lang="en-GB" dirty="0"/>
          </a:p>
          <a:p>
            <a:pPr>
              <a:buNone/>
            </a:pPr>
            <a:r>
              <a:rPr lang="sv" dirty="0"/>
              <a:t>De behöver ofta inte en fysisk butik, dyr utrustning eller ett stort lager. Istället förlitar de sig på din erfarenhet, din kultur och din förmåga att skapa meningsfulla kontakter genom mat.</a:t>
            </a:r>
          </a:p>
          <a:p>
            <a:endParaRPr lang="en-GB" dirty="0"/>
          </a:p>
          <a:p>
            <a:r>
              <a:rPr lang="sv" dirty="0"/>
              <a:t>Även om din dröm är att en dag sälja en förpackad produkt, kan det vara ett smart första steg att starta ett serviceföretag. Det hjälper dig att bygga upp ett rykte, testa dina idéer och tjäna pengar allt eftersom du växer.</a:t>
            </a:r>
          </a:p>
          <a:p>
            <a:pPr algn="just"/>
            <a:endParaRPr lang="en-IE" dirty="0"/>
          </a:p>
        </p:txBody>
      </p:sp>
      <p:pic>
        <p:nvPicPr>
          <p:cNvPr id="6" name="Picture 5" descr="A person cooking in a kitchen&#10;&#10;AI-generated content may be incorrect.">
            <a:extLst>
              <a:ext uri="{FF2B5EF4-FFF2-40B4-BE49-F238E27FC236}">
                <a16:creationId xmlns:a16="http://schemas.microsoft.com/office/drawing/2014/main" id="{CBC472A6-49B7-CF7D-11E1-5AD2DFF046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85910" y="1475353"/>
            <a:ext cx="2836901" cy="4250038"/>
          </a:xfrm>
          <a:prstGeom prst="rect">
            <a:avLst/>
          </a:prstGeom>
        </p:spPr>
      </p:pic>
    </p:spTree>
    <p:extLst>
      <p:ext uri="{BB962C8B-B14F-4D97-AF65-F5344CB8AC3E}">
        <p14:creationId xmlns:p14="http://schemas.microsoft.com/office/powerpoint/2010/main" val="65732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8490</Words>
  <Application>Microsoft Office PowerPoint</Application>
  <PresentationFormat>Widescreen</PresentationFormat>
  <Paragraphs>844</Paragraphs>
  <Slides>71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MS Gothic</vt:lpstr>
      <vt:lpstr>MS Mincho</vt: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378</cp:revision>
  <cp:lastPrinted>2021-04-19T12:51:59Z</cp:lastPrinted>
  <dcterms:created xsi:type="dcterms:W3CDTF">2019-11-20T14:08:21Z</dcterms:created>
  <dcterms:modified xsi:type="dcterms:W3CDTF">2025-06-09T06:44:12Z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2025-05-13T16:31:33Z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a5e2e9a5-c5b5-4f87-b477-0615a939fde9</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