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4394" r:id="rId2"/>
    <p:sldId id="4395" r:id="rId3"/>
    <p:sldId id="4565" r:id="rId4"/>
    <p:sldId id="4396" r:id="rId5"/>
    <p:sldId id="4390" r:id="rId6"/>
    <p:sldId id="4397" r:id="rId7"/>
    <p:sldId id="4398" r:id="rId8"/>
    <p:sldId id="4484" r:id="rId9"/>
    <p:sldId id="4400" r:id="rId10"/>
    <p:sldId id="4411" r:id="rId11"/>
    <p:sldId id="4485" r:id="rId12"/>
    <p:sldId id="4424" r:id="rId13"/>
    <p:sldId id="4486" r:id="rId14"/>
    <p:sldId id="4426" r:id="rId15"/>
    <p:sldId id="4427" r:id="rId16"/>
    <p:sldId id="4420" r:id="rId17"/>
    <p:sldId id="4429" r:id="rId18"/>
    <p:sldId id="4488" r:id="rId19"/>
    <p:sldId id="4432" r:id="rId20"/>
    <p:sldId id="4433" r:id="rId21"/>
    <p:sldId id="4489" r:id="rId22"/>
    <p:sldId id="4435" r:id="rId23"/>
    <p:sldId id="4436" r:id="rId24"/>
    <p:sldId id="4490" r:id="rId25"/>
    <p:sldId id="4438" r:id="rId26"/>
    <p:sldId id="4439" r:id="rId27"/>
    <p:sldId id="4440" r:id="rId28"/>
    <p:sldId id="4491" r:id="rId29"/>
    <p:sldId id="4441" r:id="rId30"/>
    <p:sldId id="4442" r:id="rId31"/>
    <p:sldId id="4443" r:id="rId32"/>
    <p:sldId id="4492" r:id="rId33"/>
    <p:sldId id="4444" r:id="rId34"/>
    <p:sldId id="4445" r:id="rId35"/>
    <p:sldId id="4446" r:id="rId36"/>
    <p:sldId id="4563" r:id="rId37"/>
    <p:sldId id="4447" r:id="rId38"/>
    <p:sldId id="4448" r:id="rId39"/>
    <p:sldId id="4449" r:id="rId40"/>
    <p:sldId id="4409" r:id="rId41"/>
    <p:sldId id="4450" r:id="rId42"/>
    <p:sldId id="4451" r:id="rId43"/>
    <p:sldId id="4493" r:id="rId44"/>
    <p:sldId id="4453" r:id="rId45"/>
    <p:sldId id="4418" r:id="rId46"/>
    <p:sldId id="4494" r:id="rId47"/>
    <p:sldId id="4455" r:id="rId48"/>
    <p:sldId id="4495" r:id="rId49"/>
    <p:sldId id="4496" r:id="rId50"/>
    <p:sldId id="4458" r:id="rId51"/>
    <p:sldId id="4497" r:id="rId52"/>
    <p:sldId id="4459" r:id="rId53"/>
    <p:sldId id="4460" r:id="rId54"/>
    <p:sldId id="4461" r:id="rId55"/>
    <p:sldId id="4463" r:id="rId56"/>
    <p:sldId id="4499" r:id="rId57"/>
    <p:sldId id="4464" r:id="rId58"/>
    <p:sldId id="4465" r:id="rId59"/>
    <p:sldId id="4500" r:id="rId60"/>
    <p:sldId id="4501" r:id="rId61"/>
    <p:sldId id="4503" r:id="rId62"/>
    <p:sldId id="4502" r:id="rId63"/>
    <p:sldId id="4469" r:id="rId64"/>
    <p:sldId id="4506" r:id="rId65"/>
    <p:sldId id="4504" r:id="rId66"/>
    <p:sldId id="4505" r:id="rId67"/>
    <p:sldId id="4475" r:id="rId68"/>
    <p:sldId id="4476" r:id="rId69"/>
    <p:sldId id="4478" r:id="rId70"/>
    <p:sldId id="4564" r:id="rId71"/>
    <p:sldId id="4480" r:id="rId72"/>
    <p:sldId id="4412" r:id="rId73"/>
    <p:sldId id="4430" r:id="rId74"/>
    <p:sldId id="4431" r:id="rId75"/>
    <p:sldId id="259" r:id="rId76"/>
  </p:sldIdLst>
  <p:sldSz cx="12192000" cy="6858000"/>
  <p:notesSz cx="6797675" cy="9929813"/>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A735A0-8267-49BD-8EA4-073953BD6C3D}">
          <p14:sldIdLst>
            <p14:sldId id="4394"/>
            <p14:sldId id="4395"/>
            <p14:sldId id="4565"/>
            <p14:sldId id="4396"/>
            <p14:sldId id="4390"/>
            <p14:sldId id="4397"/>
            <p14:sldId id="4398"/>
            <p14:sldId id="4484"/>
            <p14:sldId id="4400"/>
            <p14:sldId id="4411"/>
            <p14:sldId id="4485"/>
            <p14:sldId id="4424"/>
            <p14:sldId id="4486"/>
            <p14:sldId id="4426"/>
            <p14:sldId id="4427"/>
            <p14:sldId id="4420"/>
            <p14:sldId id="4429"/>
            <p14:sldId id="4488"/>
            <p14:sldId id="4432"/>
            <p14:sldId id="4433"/>
            <p14:sldId id="4489"/>
            <p14:sldId id="4435"/>
            <p14:sldId id="4436"/>
            <p14:sldId id="4490"/>
            <p14:sldId id="4438"/>
            <p14:sldId id="4439"/>
            <p14:sldId id="4440"/>
            <p14:sldId id="4491"/>
            <p14:sldId id="4441"/>
            <p14:sldId id="4442"/>
            <p14:sldId id="4443"/>
            <p14:sldId id="4492"/>
            <p14:sldId id="4444"/>
            <p14:sldId id="4445"/>
            <p14:sldId id="4446"/>
            <p14:sldId id="4563"/>
            <p14:sldId id="4447"/>
            <p14:sldId id="4448"/>
            <p14:sldId id="4449"/>
            <p14:sldId id="4409"/>
            <p14:sldId id="4450"/>
            <p14:sldId id="4451"/>
            <p14:sldId id="4493"/>
            <p14:sldId id="4453"/>
            <p14:sldId id="4418"/>
            <p14:sldId id="4494"/>
            <p14:sldId id="4455"/>
            <p14:sldId id="4495"/>
            <p14:sldId id="4496"/>
            <p14:sldId id="4458"/>
            <p14:sldId id="4497"/>
            <p14:sldId id="4459"/>
            <p14:sldId id="4460"/>
            <p14:sldId id="4461"/>
            <p14:sldId id="4463"/>
            <p14:sldId id="4499"/>
            <p14:sldId id="4464"/>
            <p14:sldId id="4465"/>
            <p14:sldId id="4500"/>
            <p14:sldId id="4501"/>
            <p14:sldId id="4503"/>
            <p14:sldId id="4502"/>
            <p14:sldId id="4469"/>
            <p14:sldId id="4506"/>
            <p14:sldId id="4504"/>
            <p14:sldId id="4505"/>
            <p14:sldId id="4475"/>
            <p14:sldId id="4476"/>
            <p14:sldId id="4478"/>
            <p14:sldId id="4564"/>
            <p14:sldId id="4480"/>
            <p14:sldId id="4412"/>
            <p14:sldId id="4430"/>
            <p14:sldId id="4431"/>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94C7B0"/>
    <a:srgbClr val="FFC652"/>
    <a:srgbClr val="F26B27"/>
    <a:srgbClr val="C54A9A"/>
    <a:srgbClr val="1EB3DD"/>
    <a:srgbClr val="142D55"/>
    <a:srgbClr val="1E494F"/>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37166-34FF-35DC-7D03-B2AA8CB53FAF}" v="46" dt="2025-05-23T09:32:20.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729"/>
  </p:normalViewPr>
  <p:slideViewPr>
    <p:cSldViewPr snapToGrid="0" snapToObjects="1">
      <p:cViewPr varScale="1">
        <p:scale>
          <a:sx n="81" d="100"/>
          <a:sy n="81" d="100"/>
        </p:scale>
        <p:origin x="306" y="48"/>
      </p:cViewPr>
      <p:guideLst/>
    </p:cSldViewPr>
  </p:slideViewPr>
  <p:notesTextViewPr>
    <p:cViewPr>
      <p:scale>
        <a:sx n="1" d="1"/>
        <a:sy n="1" d="1"/>
      </p:scale>
      <p:origin x="0" y="0"/>
    </p:cViewPr>
  </p:notesTextViewPr>
  <p:sorterViewPr>
    <p:cViewPr>
      <p:scale>
        <a:sx n="96" d="100"/>
        <a:sy n="96"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ata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rawing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endParaRPr lang="en-GB" sz="2000" b="1" noProof="0" dirty="0"/>
        </a:p>
        <a:p>
          <a:r>
            <a:rPr lang="sv" sz="2000" b="1" noProof="0" dirty="0"/>
            <a:t>Forma och tydligt definiera din affärsidé för livsmedel</a:t>
          </a:r>
          <a:endParaRPr lang="en-GB" sz="2000"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dgm:spPr>
        <a:solidFill>
          <a:srgbClr val="94C7B0"/>
        </a:solidFill>
        <a:ln>
          <a:noFill/>
        </a:ln>
      </dgm:spPr>
      <dgm:t>
        <a:bodyPr/>
        <a:lstStyle/>
        <a:p>
          <a:endParaRPr lang="en-GB" b="1" noProof="0" dirty="0"/>
        </a:p>
        <a:p>
          <a:r>
            <a:rPr lang="sv" b="1" noProof="0" dirty="0"/>
            <a:t>Förstå varför det är viktigt att testa din affärsidé för livsmedel</a:t>
          </a:r>
          <a:endParaRPr lang="en-GB" noProof="0" dirty="0"/>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dgm:spPr>
        <a:solidFill>
          <a:srgbClr val="94C7B0"/>
        </a:solidFill>
        <a:ln>
          <a:noFill/>
        </a:ln>
      </dgm:spPr>
      <dgm:t>
        <a:bodyPr/>
        <a:lstStyle/>
        <a:p>
          <a:endParaRPr lang="en-GB" b="1" noProof="0" dirty="0"/>
        </a:p>
        <a:p>
          <a:r>
            <a:rPr lang="sv" b="1" noProof="0" dirty="0"/>
            <a:t>Testa och utvärdera din livsmedelsaffärsidé i verkligheten</a:t>
          </a:r>
          <a:endParaRPr lang="en-GB" noProof="0" dirty="0"/>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9DB2FF8-724E-461C-9626-0350165B1236}">
      <dgm:prSet phldrT="[Tekst]"/>
      <dgm:spPr>
        <a:solidFill>
          <a:srgbClr val="94C7B0"/>
        </a:solidFill>
        <a:ln>
          <a:noFill/>
        </a:ln>
      </dgm:spPr>
      <dgm:t>
        <a:bodyPr/>
        <a:lstStyle/>
        <a:p>
          <a:endParaRPr lang="en-GB" b="1" noProof="0" dirty="0"/>
        </a:p>
        <a:p>
          <a:r>
            <a:rPr lang="sv" b="1" noProof="0" dirty="0"/>
            <a:t>Identifiera och definiera din målmarknad</a:t>
          </a:r>
        </a:p>
      </dgm:t>
    </dgm:pt>
    <dgm:pt modelId="{CA848D14-F25E-4F3D-AE87-3B10C1BD71B7}" type="parTrans" cxnId="{5467C09A-E058-45F8-BEFD-7378B1983C35}">
      <dgm:prSet/>
      <dgm:spPr/>
      <dgm:t>
        <a:bodyPr/>
        <a:lstStyle/>
        <a:p>
          <a:endParaRPr lang="en-GB"/>
        </a:p>
      </dgm:t>
    </dgm:pt>
    <dgm:pt modelId="{83744670-7271-4603-A11D-F3859444D7A2}" type="sibTrans" cxnId="{5467C09A-E058-45F8-BEFD-7378B1983C3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4">
        <dgm:presLayoutVars>
          <dgm:bulletEnabled val="1"/>
        </dgm:presLayoutVars>
      </dgm:prSet>
      <dgm:spPr/>
    </dgm:pt>
    <dgm:pt modelId="{808B7673-F1F8-4EBD-BD90-CCAB3BBCE956}" type="pres">
      <dgm:prSet presAssocID="{5630D963-0660-4F45-96B3-C7E386448855}" presName="invisiNode" presStyleLbl="node1" presStyleIdx="0" presStyleCnt="4"/>
      <dgm:spPr/>
    </dgm:pt>
    <dgm:pt modelId="{99E1F288-4A84-484A-8F4C-EEF41B6256E0}" type="pres">
      <dgm:prSet presAssocID="{5630D963-0660-4F45-96B3-C7E386448855}" presName="imagNode"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4">
        <dgm:presLayoutVars>
          <dgm:bulletEnabled val="1"/>
        </dgm:presLayoutVars>
      </dgm:prSet>
      <dgm:spPr/>
    </dgm:pt>
    <dgm:pt modelId="{84801671-BCC8-4D58-8E94-ACEEE325EC80}" type="pres">
      <dgm:prSet presAssocID="{1F320938-ABA3-4C62-AADA-73165E2E2510}" presName="invisiNode" presStyleLbl="node1" presStyleIdx="1" presStyleCnt="4"/>
      <dgm:spPr/>
    </dgm:pt>
    <dgm:pt modelId="{F02D0839-4734-449D-A765-33F9B94071CF}" type="pres">
      <dgm:prSet presAssocID="{1F320938-ABA3-4C62-AADA-73165E2E2510}" presName="imagNode" presStyleLbl="fgImgPlace1" presStyleIdx="1"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4">
        <dgm:presLayoutVars>
          <dgm:bulletEnabled val="1"/>
        </dgm:presLayoutVars>
      </dgm:prSet>
      <dgm:spPr/>
    </dgm:pt>
    <dgm:pt modelId="{0AC82F7C-DF2D-4DE1-AE69-409AE98C4159}" type="pres">
      <dgm:prSet presAssocID="{95DF688C-BC5A-4B81-A4C4-1D0F12B2F595}" presName="invisiNode" presStyleLbl="node1" presStyleIdx="2" presStyleCnt="4"/>
      <dgm:spPr/>
    </dgm:pt>
    <dgm:pt modelId="{2DF6137C-C642-4539-9EBF-D3946774C9DC}" type="pres">
      <dgm:prSet presAssocID="{95DF688C-BC5A-4B81-A4C4-1D0F12B2F595}" presName="imagNode" presStyleLbl="fgImgPlace1" presStyleIdx="2"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a:noFill/>
        </a:ln>
      </dgm:spPr>
    </dgm:pt>
    <dgm:pt modelId="{06F579F2-F703-4DAB-9AF9-E19CE9B12BD6}" type="pres">
      <dgm:prSet presAssocID="{D1007A20-13D2-4C86-A6DF-43C3BEFC5DC8}" presName="sibTrans" presStyleLbl="sibTrans2D1" presStyleIdx="0" presStyleCnt="0"/>
      <dgm:spPr/>
    </dgm:pt>
    <dgm:pt modelId="{7170E0DE-9F11-4995-802B-7B18811815DF}" type="pres">
      <dgm:prSet presAssocID="{B9DB2FF8-724E-461C-9626-0350165B1236}" presName="compNode" presStyleCnt="0"/>
      <dgm:spPr/>
    </dgm:pt>
    <dgm:pt modelId="{9A83BDC4-9AD1-49B7-B9A9-BBB57F350C5E}" type="pres">
      <dgm:prSet presAssocID="{B9DB2FF8-724E-461C-9626-0350165B1236}" presName="node" presStyleLbl="node1" presStyleIdx="3" presStyleCnt="4">
        <dgm:presLayoutVars>
          <dgm:bulletEnabled val="1"/>
        </dgm:presLayoutVars>
      </dgm:prSet>
      <dgm:spPr/>
    </dgm:pt>
    <dgm:pt modelId="{CC7E1267-C330-45E8-A3D1-38C84787006C}" type="pres">
      <dgm:prSet presAssocID="{B9DB2FF8-724E-461C-9626-0350165B1236}" presName="invisiNode" presStyleLbl="node1" presStyleIdx="3" presStyleCnt="4"/>
      <dgm:spPr/>
    </dgm:pt>
    <dgm:pt modelId="{3474E677-0991-4FBB-ABBC-6B97EFE4303D}" type="pres">
      <dgm:prSet presAssocID="{B9DB2FF8-724E-461C-9626-0350165B1236}" presName="imagNode" presStyleLbl="fgImgPlace1" presStyleIdx="3"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A1D4C222-C3B8-41A2-ACE9-DBF4FC85FF87}" type="presOf" srcId="{B9DB2FF8-724E-461C-9626-0350165B1236}" destId="{9A83BDC4-9AD1-49B7-B9A9-BBB57F350C5E}"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95C7A57-8824-4DC8-9E9A-FE70DFF5BFB4}" type="presOf" srcId="{D1007A20-13D2-4C86-A6DF-43C3BEFC5DC8}" destId="{06F579F2-F703-4DAB-9AF9-E19CE9B12BD6}"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5467C09A-E058-45F8-BEFD-7378B1983C35}" srcId="{778BC742-F03C-4AFF-877C-1D549DF72446}" destId="{B9DB2FF8-724E-461C-9626-0350165B1236}" srcOrd="3" destOrd="0" parTransId="{CA848D14-F25E-4F3D-AE87-3B10C1BD71B7}" sibTransId="{83744670-7271-4603-A11D-F3859444D7A2}"/>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 modelId="{72122646-F064-4ED2-8472-D0850CF884FD}" type="presParOf" srcId="{BE0F0C54-07F7-410C-B5B9-723AC3E19EC5}" destId="{06F579F2-F703-4DAB-9AF9-E19CE9B12BD6}" srcOrd="5" destOrd="0" presId="urn:microsoft.com/office/officeart/2005/8/layout/pList2"/>
    <dgm:cxn modelId="{B4D3C65B-8FDC-4ECE-8C3B-4BF7FCD01FF4}" type="presParOf" srcId="{BE0F0C54-07F7-410C-B5B9-723AC3E19EC5}" destId="{7170E0DE-9F11-4995-802B-7B18811815DF}" srcOrd="6" destOrd="0" presId="urn:microsoft.com/office/officeart/2005/8/layout/pList2"/>
    <dgm:cxn modelId="{7C737C24-E929-42C5-8843-65DBE2E408E4}" type="presParOf" srcId="{7170E0DE-9F11-4995-802B-7B18811815DF}" destId="{9A83BDC4-9AD1-49B7-B9A9-BBB57F350C5E}" srcOrd="0" destOrd="0" presId="urn:microsoft.com/office/officeart/2005/8/layout/pList2"/>
    <dgm:cxn modelId="{327B30C6-BCF0-4F67-A7B0-D9C3A610263F}" type="presParOf" srcId="{7170E0DE-9F11-4995-802B-7B18811815DF}" destId="{CC7E1267-C330-45E8-A3D1-38C84787006C}" srcOrd="1" destOrd="0" presId="urn:microsoft.com/office/officeart/2005/8/layout/pList2"/>
    <dgm:cxn modelId="{2BA50DB9-42CB-4CBB-A642-22952023D10E}" type="presParOf" srcId="{7170E0DE-9F11-4995-802B-7B18811815DF}" destId="{3474E677-0991-4FBB-ABBC-6B97EFE4303D}"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 sz="2000" b="0" i="0" u="none" strike="noStrike" cap="none" normalizeH="0" baseline="0" noProof="0" dirty="0">
              <a:ln>
                <a:noFill/>
              </a:ln>
              <a:solidFill>
                <a:schemeClr val="bg1"/>
              </a:solidFill>
              <a:effectLst/>
              <a:latin typeface="Arial" panose="020B0604020202020204" pitchFamily="34" charset="0"/>
            </a:rPr>
            <a:t>Titta i mattidningar, lokala nyheter eller lokala publikationer – men kontrollera alltid var informationen kommer ifrån</a:t>
          </a:r>
          <a:endParaRPr lang="en-GB" sz="2000" b="0" noProof="0" dirty="0">
            <a:solidFill>
              <a:schemeClr val="bg1"/>
            </a:solidFill>
          </a:endParaRPr>
        </a:p>
        <a:p>
          <a:pPr marL="0" lvl="0" defTabSz="889000">
            <a:lnSpc>
              <a:spcPct val="90000"/>
            </a:lnSpc>
            <a:spcBef>
              <a:spcPct val="0"/>
            </a:spcBef>
            <a:spcAft>
              <a:spcPct val="35000"/>
            </a:spcAft>
            <a:buNone/>
          </a:pPr>
          <a:endParaRPr lang="en-GB" sz="2000" b="1"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custT="1"/>
      <dgm:spPr>
        <a:solidFill>
          <a:srgbClr val="94C7B0"/>
        </a:solidFill>
        <a:ln>
          <a:noFill/>
        </a:l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 sz="2000" b="0" i="0" u="none" strike="noStrike" kern="1200" cap="none" normalizeH="0" baseline="0" noProof="0" dirty="0">
              <a:ln>
                <a:noFill/>
              </a:ln>
              <a:solidFill>
                <a:prstClr val="white"/>
              </a:solidFill>
              <a:effectLst/>
              <a:latin typeface="Arial" panose="020B0604020202020204" pitchFamily="34" charset="0"/>
              <a:ea typeface="+mn-ea"/>
              <a:cs typeface="+mn-cs"/>
            </a:rPr>
            <a:t>Besök webbplatser från lokala myndigheter, näringslivsmyndigheter eller migrantstödorganisationer med koppling till mat, catering eller hotell- och restaurangbranschen.</a:t>
          </a:r>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custT="1"/>
      <dgm:spPr>
        <a:solidFill>
          <a:srgbClr val="94C7B0"/>
        </a:solidFill>
        <a:ln>
          <a:noFill/>
        </a:ln>
      </dgm:spPr>
      <dgm:t>
        <a:bodyPr/>
        <a:lstStyle/>
        <a:p>
          <a:r>
            <a:rPr kumimoji="0" lang="sv" sz="2000" b="0" i="0" u="none" strike="noStrike" kern="1200" cap="none" normalizeH="0" baseline="0" noProof="0" dirty="0">
              <a:ln>
                <a:noFill/>
              </a:ln>
              <a:solidFill>
                <a:prstClr val="white"/>
              </a:solidFill>
              <a:effectLst/>
              <a:latin typeface="Arial" panose="020B0604020202020204" pitchFamily="34" charset="0"/>
              <a:ea typeface="+mn-ea"/>
              <a:cs typeface="+mn-cs"/>
            </a:rPr>
            <a:t>Sök online med termer som ”efterfrågan på traditionell mat i Sverige” eller ”hembagerimarknad Irland”</a:t>
          </a:r>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3">
        <dgm:presLayoutVars>
          <dgm:bulletEnabled val="1"/>
        </dgm:presLayoutVars>
      </dgm:prSet>
      <dgm:spPr/>
    </dgm:pt>
    <dgm:pt modelId="{808B7673-F1F8-4EBD-BD90-CCAB3BBCE956}" type="pres">
      <dgm:prSet presAssocID="{5630D963-0660-4F45-96B3-C7E386448855}" presName="invisiNode" presStyleLbl="node1" presStyleIdx="0" presStyleCnt="3"/>
      <dgm:spPr/>
    </dgm:pt>
    <dgm:pt modelId="{99E1F288-4A84-484A-8F4C-EEF41B6256E0}" type="pres">
      <dgm:prSet presAssocID="{5630D963-0660-4F45-96B3-C7E386448855}" presName="imagNode" presStyleLbl="fgImgPlace1" presStyleIdx="0" presStyleCnt="3"/>
      <dgm:spPr>
        <a:blipFill>
          <a:blip xmlns:r="http://schemas.openxmlformats.org/officeDocument/2006/relationships" r:embed="rId1"/>
          <a:srcRect/>
          <a:stretch>
            <a:fillRect t="-32000" b="-32000"/>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3">
        <dgm:presLayoutVars>
          <dgm:bulletEnabled val="1"/>
        </dgm:presLayoutVars>
      </dgm:prSet>
      <dgm:spPr/>
    </dgm:pt>
    <dgm:pt modelId="{84801671-BCC8-4D58-8E94-ACEEE325EC80}" type="pres">
      <dgm:prSet presAssocID="{1F320938-ABA3-4C62-AADA-73165E2E2510}" presName="invisiNode" presStyleLbl="node1" presStyleIdx="1" presStyleCnt="3"/>
      <dgm:spPr/>
    </dgm:pt>
    <dgm:pt modelId="{F02D0839-4734-449D-A765-33F9B94071CF}" type="pres">
      <dgm:prSet presAssocID="{1F320938-ABA3-4C62-AADA-73165E2E2510}" presName="imagNode" presStyleLbl="fgImgPlace1" presStyleIdx="1" presStyleCnt="3"/>
      <dgm:spPr>
        <a:blipFill dpi="0" rotWithShape="1">
          <a:blip xmlns:r="http://schemas.openxmlformats.org/officeDocument/2006/relationships" r:embed="rId2"/>
          <a:srcRect/>
          <a:stretch>
            <a:fillRect l="445" t="-18182" r="-445" b="-45818"/>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3">
        <dgm:presLayoutVars>
          <dgm:bulletEnabled val="1"/>
        </dgm:presLayoutVars>
      </dgm:prSet>
      <dgm:spPr/>
    </dgm:pt>
    <dgm:pt modelId="{0AC82F7C-DF2D-4DE1-AE69-409AE98C4159}" type="pres">
      <dgm:prSet presAssocID="{95DF688C-BC5A-4B81-A4C4-1D0F12B2F595}" presName="invisiNode" presStyleLbl="node1" presStyleIdx="2" presStyleCnt="3"/>
      <dgm:spPr/>
    </dgm:pt>
    <dgm:pt modelId="{2DF6137C-C642-4539-9EBF-D3946774C9DC}" type="pres">
      <dgm:prSet presAssocID="{95DF688C-BC5A-4B81-A4C4-1D0F12B2F595}" presName="imagNode" presStyleLbl="fgImgPlace1" presStyleIdx="2" presStyleCnt="3"/>
      <dgm:spPr>
        <a:blipFill dpi="0" rotWithShape="1">
          <a:blip xmlns:r="http://schemas.openxmlformats.org/officeDocument/2006/relationships" r:embed="rId3"/>
          <a:srcRect/>
          <a:stretch>
            <a:fillRect t="-32949" b="-31051"/>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sv" b="1" i="0" u="none" strike="noStrike" cap="none" normalizeH="0" baseline="0" noProof="0" dirty="0">
              <a:ln>
                <a:noFill/>
              </a:ln>
              <a:solidFill>
                <a:schemeClr val="tx1"/>
              </a:solidFill>
              <a:effectLst/>
              <a:latin typeface="+mn-lt"/>
            </a:rPr>
            <a:t>Djupintervjuer</a:t>
          </a:r>
          <a:r>
            <a:rPr kumimoji="0" lang="sv" b="0" i="0" u="none" strike="noStrike" cap="none" normalizeH="0" baseline="0" noProof="0" dirty="0">
              <a:ln>
                <a:noFill/>
              </a:ln>
              <a:solidFill>
                <a:schemeClr val="tx1"/>
              </a:solidFill>
              <a:effectLst/>
              <a:latin typeface="+mn-lt"/>
            </a:rPr>
            <a:t>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sv" b="0" i="0" u="none" strike="noStrike" cap="none" normalizeH="0" baseline="0" noProof="0" dirty="0">
              <a:ln>
                <a:noFill/>
              </a:ln>
              <a:solidFill>
                <a:schemeClr val="tx1"/>
              </a:solidFill>
              <a:effectLst/>
            </a:rPr>
            <a:t>Enskilda samtal för att utforska åsikter och känslor</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sv" b="1" i="0" u="none" strike="noStrike" cap="none" normalizeH="0" baseline="0" noProof="0" dirty="0">
              <a:ln>
                <a:noFill/>
              </a:ln>
              <a:solidFill>
                <a:schemeClr val="tx1"/>
              </a:solidFill>
              <a:effectLst/>
              <a:latin typeface="+mn-lt"/>
            </a:rPr>
            <a:t>Fokusgrupper</a:t>
          </a:r>
          <a:r>
            <a:rPr kumimoji="0" lang="sv" b="0" i="0" u="none" strike="noStrike" cap="none" normalizeH="0" baseline="0" noProof="0" dirty="0">
              <a:ln>
                <a:noFill/>
              </a:ln>
              <a:solidFill>
                <a:schemeClr val="tx1"/>
              </a:solidFill>
              <a:effectLst/>
              <a:latin typeface="+mn-lt"/>
            </a:rPr>
            <a:t>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sv" b="0" i="0" u="none" strike="noStrike" cap="none" normalizeH="0" baseline="0" noProof="0" dirty="0">
              <a:ln>
                <a:noFill/>
              </a:ln>
              <a:solidFill>
                <a:schemeClr val="tx1"/>
              </a:solidFill>
              <a:effectLst/>
            </a:rPr>
            <a:t>Diskussioner i små grupper för att samla gemensamma åsikter och idéer</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lang="sv" sz="2200" b="1" noProof="0" dirty="0">
              <a:latin typeface="+mn-lt"/>
            </a:rPr>
            <a:t>Marknadsundersökningsgrupper online</a:t>
          </a:r>
          <a:r>
            <a:rPr kumimoji="0" lang="sv" sz="2200" b="1" i="0" u="none" strike="noStrike" cap="none" normalizeH="0" baseline="0" noProof="0" dirty="0">
              <a:ln>
                <a:noFill/>
              </a:ln>
              <a:solidFill>
                <a:schemeClr val="tx1"/>
              </a:solidFill>
              <a:effectLst/>
              <a:latin typeface="+mn-lt"/>
            </a:rPr>
            <a:t> </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sv" b="0" i="0" u="none" strike="noStrike" cap="none" normalizeH="0" baseline="0" noProof="0" dirty="0">
              <a:ln>
                <a:noFill/>
              </a:ln>
              <a:solidFill>
                <a:schemeClr val="tx1"/>
              </a:solidFill>
              <a:effectLst/>
            </a:rPr>
            <a:t>Grupper som LinkedIn eller Facebook för informell feedback</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sv" b="1" i="0" u="none" strike="noStrike" cap="none" normalizeH="0" baseline="0" noProof="0" dirty="0">
              <a:ln>
                <a:noFill/>
              </a:ln>
              <a:solidFill>
                <a:schemeClr val="tx1"/>
              </a:solidFill>
              <a:effectLst/>
            </a:rPr>
            <a:t>Lyssningsplattformar</a:t>
          </a:r>
          <a:r>
            <a:rPr kumimoji="0" lang="sv" b="0" i="0" u="none" strike="noStrike" cap="none" normalizeH="0" baseline="0" noProof="0" dirty="0">
              <a:ln>
                <a:noFill/>
              </a:ln>
              <a:solidFill>
                <a:schemeClr val="tx1"/>
              </a:solidFill>
              <a:effectLst/>
            </a:rPr>
            <a:t>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sv" b="0" i="0" u="none" strike="noStrike" cap="none" normalizeH="0" baseline="0" noProof="0" dirty="0">
              <a:ln>
                <a:noFill/>
              </a:ln>
              <a:solidFill>
                <a:schemeClr val="tx1"/>
              </a:solidFill>
              <a:effectLst/>
            </a:rPr>
            <a:t>Bloggar, forum eller sociala utrymmen där du observerar samtal</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sv" b="1" i="0" u="none" strike="noStrike" cap="none" normalizeH="0" baseline="0" noProof="0" dirty="0">
              <a:ln>
                <a:noFill/>
              </a:ln>
              <a:solidFill>
                <a:schemeClr val="tx1"/>
              </a:solidFill>
              <a:effectLst/>
            </a:rPr>
            <a:t>Undersökningar eller frågeformulär</a:t>
          </a:r>
          <a:r>
            <a:rPr kumimoji="0" lang="sv" b="0" i="0" u="none" strike="noStrike" cap="none" normalizeH="0" baseline="0" noProof="0" dirty="0">
              <a:ln>
                <a:noFill/>
              </a:ln>
              <a:solidFill>
                <a:schemeClr val="tx1"/>
              </a:solidFill>
              <a:effectLst/>
            </a:rPr>
            <a:t>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sv" b="0" i="0" u="none" strike="noStrike" cap="none" normalizeH="0" baseline="0" noProof="0" dirty="0">
              <a:ln>
                <a:noFill/>
              </a:ln>
              <a:solidFill>
                <a:schemeClr val="tx1"/>
              </a:solidFill>
              <a:effectLst/>
            </a:rPr>
            <a:t>Strukturerade frågor för att samla snabba svar</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kumimoji="0" lang="sv" sz="2200" b="1" i="0" u="none" strike="noStrike" cap="none" normalizeH="0" baseline="0" noProof="0" dirty="0">
              <a:ln>
                <a:noFill/>
              </a:ln>
              <a:solidFill>
                <a:schemeClr val="tx1"/>
              </a:solidFill>
              <a:effectLst/>
            </a:rPr>
            <a:t>Observation</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sv" b="0" i="0" u="none" strike="noStrike" cap="none" normalizeH="0" baseline="0" noProof="0" dirty="0">
              <a:ln>
                <a:noFill/>
              </a:ln>
              <a:solidFill>
                <a:schemeClr val="tx1"/>
              </a:solidFill>
              <a:effectLst/>
            </a:rPr>
            <a:t>Att observera hur människor beter sig i butiker, på marknader eller vid evenemang</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52C09-FFFB-4A94-903F-7953EA5B93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6F274BA-9FB1-49F4-8001-914FE490D98E}">
      <dgm:prSet phldrT="[Tekst]" custT="1"/>
      <dgm:spPr>
        <a:solidFill>
          <a:srgbClr val="B6D1E1"/>
        </a:solidFill>
        <a:ln>
          <a:noFill/>
        </a:ln>
      </dgm:spPr>
      <dgm:t>
        <a:bodyPr/>
        <a:lstStyle/>
        <a:p>
          <a:pPr algn="l"/>
          <a:r>
            <a:rPr lang="sv" sz="2200" b="1" noProof="0" dirty="0"/>
            <a:t>Innan du kan testa eller utveckla din affärsidé för livsmedel måste du tydligt definiera den. En stark idé är en som du kan förklara enkelt och säkert i bara några få meningar. Att kunna prata om din idé tydligt är en viktig färdighet för alla entreprenörer.</a:t>
          </a:r>
        </a:p>
      </dgm:t>
    </dgm:pt>
    <dgm:pt modelId="{AC9A1E12-A424-4A21-A403-DE80D2C38E6A}" type="parTrans" cxnId="{2C11C73B-830E-47D6-BC12-F6BA8877E97B}">
      <dgm:prSet/>
      <dgm:spPr/>
      <dgm:t>
        <a:bodyPr/>
        <a:lstStyle/>
        <a:p>
          <a:endParaRPr lang="en-GB"/>
        </a:p>
      </dgm:t>
    </dgm:pt>
    <dgm:pt modelId="{C611CDA6-4F1F-41A3-B3C1-752F43693069}" type="sibTrans" cxnId="{2C11C73B-830E-47D6-BC12-F6BA8877E97B}">
      <dgm:prSet/>
      <dgm:spPr/>
      <dgm:t>
        <a:bodyPr/>
        <a:lstStyle/>
        <a:p>
          <a:endParaRPr lang="en-GB"/>
        </a:p>
      </dgm:t>
    </dgm:pt>
    <dgm:pt modelId="{E23D53CB-4A8F-46C8-842E-BC6B4BEDD9B6}">
      <dgm:prSet custT="1"/>
      <dgm:spPr>
        <a:ln>
          <a:solidFill>
            <a:srgbClr val="94C7B0"/>
          </a:solidFill>
        </a:ln>
      </dgm:spPr>
      <dgm:t>
        <a:bodyPr/>
        <a:lstStyle/>
        <a:p>
          <a:pPr marL="228600" indent="0">
            <a:buNone/>
          </a:pPr>
          <a:r>
            <a:rPr lang="sv" sz="2200" noProof="0" dirty="0"/>
            <a:t>Ju tydligare din idé är, desto lättare blir det för andra att förstå den och stödja den. Allt eftersom ditt företag växer kommer du att behöva beskriva det för många olika personer: kunder, leverantörer, mentorer, banker och kanske till och med potentiella investerare.</a:t>
          </a:r>
          <a:endParaRPr lang="en-GB" sz="2400" noProof="0" dirty="0"/>
        </a:p>
      </dgm:t>
    </dgm:pt>
    <dgm:pt modelId="{2584341D-944B-41AD-ABBA-A83AC775E07F}" type="parTrans" cxnId="{978B5F9F-D082-4E3D-AFA5-6D5B7DAC541C}">
      <dgm:prSet/>
      <dgm:spPr/>
      <dgm:t>
        <a:bodyPr/>
        <a:lstStyle/>
        <a:p>
          <a:endParaRPr lang="en-IE"/>
        </a:p>
      </dgm:t>
    </dgm:pt>
    <dgm:pt modelId="{10A3300E-2D7D-4AD6-9806-98DD569C62A2}" type="sibTrans" cxnId="{978B5F9F-D082-4E3D-AFA5-6D5B7DAC541C}">
      <dgm:prSet/>
      <dgm:spPr/>
      <dgm:t>
        <a:bodyPr/>
        <a:lstStyle/>
        <a:p>
          <a:endParaRPr lang="en-IE"/>
        </a:p>
      </dgm:t>
    </dgm:pt>
    <dgm:pt modelId="{B34E2851-E3B8-4982-8E66-45D370BAFB61}">
      <dgm:prSet custT="1"/>
      <dgm:spPr>
        <a:ln>
          <a:solidFill>
            <a:srgbClr val="94C7B0"/>
          </a:solidFill>
        </a:ln>
      </dgm:spPr>
      <dgm:t>
        <a:bodyPr/>
        <a:lstStyle/>
        <a:p>
          <a:pPr marL="0" indent="0" rtl="0">
            <a:buNone/>
          </a:pPr>
          <a:r>
            <a:rPr lang="sv" sz="2200" b="0" dirty="0">
              <a:latin typeface="Calibri Light" panose="020F0302020204030204"/>
            </a:rPr>
            <a:t>Vill du</a:t>
          </a:r>
          <a:r>
            <a:rPr lang="sv" sz="2200" b="0" dirty="0"/>
            <a:t> </a:t>
          </a:r>
          <a:r>
            <a:rPr lang="sv" sz="2200" b="1" noProof="0" dirty="0"/>
            <a:t>veta mer? </a:t>
          </a:r>
          <a:r>
            <a:rPr lang="sv" sz="2200" b="0" noProof="0" dirty="0"/>
            <a:t>Utforska</a:t>
          </a:r>
          <a:r>
            <a:rPr lang="sv" sz="2200" dirty="0"/>
            <a:t> </a:t>
          </a:r>
          <a:r>
            <a:rPr lang="sv" sz="2200" dirty="0">
              <a:hlinkClick xmlns:r="http://schemas.openxmlformats.org/officeDocument/2006/relationships" r:id="rId1"/>
            </a:rPr>
            <a:t>Receptet för en bra affärspresentation: Tips för livsmedelsentreprenörer </a:t>
          </a:r>
          <a:r>
            <a:rPr lang="sv" sz="2200" dirty="0"/>
            <a:t>, som erbjuder praktiska råd om hur du effektivt presenterar din livsmedelsaffärsidé.</a:t>
          </a:r>
          <a:endParaRPr lang="en-GB" sz="2200" noProof="0" dirty="0"/>
        </a:p>
      </dgm:t>
    </dgm:pt>
    <dgm:pt modelId="{480E1E79-9024-4B28-BD1A-DF9143685341}" type="parTrans" cxnId="{1B9A95B4-33A6-4713-B637-09FB69345C1A}">
      <dgm:prSet/>
      <dgm:spPr/>
      <dgm:t>
        <a:bodyPr/>
        <a:lstStyle/>
        <a:p>
          <a:endParaRPr lang="en-IE"/>
        </a:p>
      </dgm:t>
    </dgm:pt>
    <dgm:pt modelId="{66C97E45-9281-4902-B819-11B507647A1E}" type="sibTrans" cxnId="{1B9A95B4-33A6-4713-B637-09FB69345C1A}">
      <dgm:prSet/>
      <dgm:spPr/>
      <dgm:t>
        <a:bodyPr/>
        <a:lstStyle/>
        <a:p>
          <a:endParaRPr lang="en-IE"/>
        </a:p>
      </dgm:t>
    </dgm:pt>
    <dgm:pt modelId="{85F7AE8A-5678-4B77-B332-C6A804439F47}">
      <dgm:prSet custT="1"/>
      <dgm:spPr>
        <a:ln>
          <a:solidFill>
            <a:srgbClr val="94C7B0"/>
          </a:solidFill>
        </a:ln>
      </dgm:spPr>
      <dgm:t>
        <a:bodyPr/>
        <a:lstStyle/>
        <a:p>
          <a:pPr marL="0" indent="0">
            <a:buNone/>
          </a:pPr>
          <a:endParaRPr lang="en-GB" sz="2200" noProof="0" dirty="0"/>
        </a:p>
      </dgm:t>
    </dgm:pt>
    <dgm:pt modelId="{BBBC6A5F-792B-4C50-9B3C-CD0B20B5FFC3}" type="parTrans" cxnId="{ED1A807D-52A0-4A50-BADC-B1355A517538}">
      <dgm:prSet/>
      <dgm:spPr/>
      <dgm:t>
        <a:bodyPr/>
        <a:lstStyle/>
        <a:p>
          <a:endParaRPr lang="en-IE"/>
        </a:p>
      </dgm:t>
    </dgm:pt>
    <dgm:pt modelId="{D8A88B97-FF36-4FA7-965B-655196A5C4DD}" type="sibTrans" cxnId="{ED1A807D-52A0-4A50-BADC-B1355A517538}">
      <dgm:prSet/>
      <dgm:spPr/>
      <dgm:t>
        <a:bodyPr/>
        <a:lstStyle/>
        <a:p>
          <a:endParaRPr lang="en-IE"/>
        </a:p>
      </dgm:t>
    </dgm:pt>
    <dgm:pt modelId="{3E6BFF2F-1A8D-45EF-9B5C-63BC09BBCEDD}" type="pres">
      <dgm:prSet presAssocID="{F5D52C09-FFFB-4A94-903F-7953EA5B9328}" presName="linear" presStyleCnt="0">
        <dgm:presLayoutVars>
          <dgm:dir/>
          <dgm:animLvl val="lvl"/>
          <dgm:resizeHandles val="exact"/>
        </dgm:presLayoutVars>
      </dgm:prSet>
      <dgm:spPr/>
    </dgm:pt>
    <dgm:pt modelId="{346C8F07-63DA-44F2-866A-1D32B46ABF2C}" type="pres">
      <dgm:prSet presAssocID="{E6F274BA-9FB1-49F4-8001-914FE490D98E}" presName="parentLin" presStyleCnt="0"/>
      <dgm:spPr/>
    </dgm:pt>
    <dgm:pt modelId="{FE07B783-EFD5-46EE-B398-60F361274BAD}" type="pres">
      <dgm:prSet presAssocID="{E6F274BA-9FB1-49F4-8001-914FE490D98E}" presName="parentLeftMargin" presStyleLbl="node1" presStyleIdx="0" presStyleCnt="1"/>
      <dgm:spPr/>
    </dgm:pt>
    <dgm:pt modelId="{DAF57209-25DA-42B3-A7D7-98ADEFB87B68}" type="pres">
      <dgm:prSet presAssocID="{E6F274BA-9FB1-49F4-8001-914FE490D98E}" presName="parentText" presStyleLbl="node1" presStyleIdx="0" presStyleCnt="1" custScaleX="127212" custScaleY="532292" custLinFactNeighborX="-81907" custLinFactNeighborY="-17306">
        <dgm:presLayoutVars>
          <dgm:chMax val="0"/>
          <dgm:bulletEnabled val="1"/>
        </dgm:presLayoutVars>
      </dgm:prSet>
      <dgm:spPr/>
    </dgm:pt>
    <dgm:pt modelId="{34A538D5-9D09-41C0-858C-A9DCEF4E53E9}" type="pres">
      <dgm:prSet presAssocID="{E6F274BA-9FB1-49F4-8001-914FE490D98E}" presName="negativeSpace" presStyleCnt="0"/>
      <dgm:spPr/>
    </dgm:pt>
    <dgm:pt modelId="{6C2E5EC6-3043-403B-A6AA-A7B9062691FA}" type="pres">
      <dgm:prSet presAssocID="{E6F274BA-9FB1-49F4-8001-914FE490D98E}" presName="childText" presStyleLbl="conFgAcc1" presStyleIdx="0" presStyleCnt="1" custScaleY="49368" custLinFactY="10329" custLinFactNeighborX="0" custLinFactNeighborY="100000">
        <dgm:presLayoutVars>
          <dgm:bulletEnabled val="1"/>
        </dgm:presLayoutVars>
      </dgm:prSet>
      <dgm:spPr/>
    </dgm:pt>
  </dgm:ptLst>
  <dgm:cxnLst>
    <dgm:cxn modelId="{F0E5CF09-18F1-466F-BBEB-3D1CB9275660}" type="presOf" srcId="{85F7AE8A-5678-4B77-B332-C6A804439F47}" destId="{6C2E5EC6-3043-403B-A6AA-A7B9062691FA}" srcOrd="0" destOrd="1" presId="urn:microsoft.com/office/officeart/2005/8/layout/list1"/>
    <dgm:cxn modelId="{2C11C73B-830E-47D6-BC12-F6BA8877E97B}" srcId="{F5D52C09-FFFB-4A94-903F-7953EA5B9328}" destId="{E6F274BA-9FB1-49F4-8001-914FE490D98E}" srcOrd="0" destOrd="0" parTransId="{AC9A1E12-A424-4A21-A403-DE80D2C38E6A}" sibTransId="{C611CDA6-4F1F-41A3-B3C1-752F43693069}"/>
    <dgm:cxn modelId="{5D2F1367-B85A-40A7-9CCA-15EB63CFD26A}" type="presOf" srcId="{E23D53CB-4A8F-46C8-842E-BC6B4BEDD9B6}" destId="{6C2E5EC6-3043-403B-A6AA-A7B9062691FA}" srcOrd="0" destOrd="0" presId="urn:microsoft.com/office/officeart/2005/8/layout/list1"/>
    <dgm:cxn modelId="{EB3D247C-B2F4-4FC9-871E-C25A78ACC969}" type="presOf" srcId="{B34E2851-E3B8-4982-8E66-45D370BAFB61}" destId="{6C2E5EC6-3043-403B-A6AA-A7B9062691FA}" srcOrd="0" destOrd="2" presId="urn:microsoft.com/office/officeart/2005/8/layout/list1"/>
    <dgm:cxn modelId="{ED1A807D-52A0-4A50-BADC-B1355A517538}" srcId="{E6F274BA-9FB1-49F4-8001-914FE490D98E}" destId="{85F7AE8A-5678-4B77-B332-C6A804439F47}" srcOrd="1" destOrd="0" parTransId="{BBBC6A5F-792B-4C50-9B3C-CD0B20B5FFC3}" sibTransId="{D8A88B97-FF36-4FA7-965B-655196A5C4DD}"/>
    <dgm:cxn modelId="{343C657E-047D-47CC-A0DC-ADACE238AEC5}" type="presOf" srcId="{E6F274BA-9FB1-49F4-8001-914FE490D98E}" destId="{DAF57209-25DA-42B3-A7D7-98ADEFB87B68}" srcOrd="1" destOrd="0" presId="urn:microsoft.com/office/officeart/2005/8/layout/list1"/>
    <dgm:cxn modelId="{9E70258E-06FD-4F62-A043-D355C695CC8A}" type="presOf" srcId="{E6F274BA-9FB1-49F4-8001-914FE490D98E}" destId="{FE07B783-EFD5-46EE-B398-60F361274BAD}" srcOrd="0" destOrd="0" presId="urn:microsoft.com/office/officeart/2005/8/layout/list1"/>
    <dgm:cxn modelId="{978B5F9F-D082-4E3D-AFA5-6D5B7DAC541C}" srcId="{E6F274BA-9FB1-49F4-8001-914FE490D98E}" destId="{E23D53CB-4A8F-46C8-842E-BC6B4BEDD9B6}" srcOrd="0" destOrd="0" parTransId="{2584341D-944B-41AD-ABBA-A83AC775E07F}" sibTransId="{10A3300E-2D7D-4AD6-9806-98DD569C62A2}"/>
    <dgm:cxn modelId="{F003C6A0-A82E-4FBC-8C1B-6B27BE5C0338}" type="presOf" srcId="{F5D52C09-FFFB-4A94-903F-7953EA5B9328}" destId="{3E6BFF2F-1A8D-45EF-9B5C-63BC09BBCEDD}" srcOrd="0" destOrd="0" presId="urn:microsoft.com/office/officeart/2005/8/layout/list1"/>
    <dgm:cxn modelId="{1B9A95B4-33A6-4713-B637-09FB69345C1A}" srcId="{E6F274BA-9FB1-49F4-8001-914FE490D98E}" destId="{B34E2851-E3B8-4982-8E66-45D370BAFB61}" srcOrd="2" destOrd="0" parTransId="{480E1E79-9024-4B28-BD1A-DF9143685341}" sibTransId="{66C97E45-9281-4902-B819-11B507647A1E}"/>
    <dgm:cxn modelId="{5DC1FF53-DA4D-488E-8A09-201F8F48B276}" type="presParOf" srcId="{3E6BFF2F-1A8D-45EF-9B5C-63BC09BBCEDD}" destId="{346C8F07-63DA-44F2-866A-1D32B46ABF2C}" srcOrd="0" destOrd="0" presId="urn:microsoft.com/office/officeart/2005/8/layout/list1"/>
    <dgm:cxn modelId="{A6E0B2B0-8D8D-4418-A90E-8B57DC5227C5}" type="presParOf" srcId="{346C8F07-63DA-44F2-866A-1D32B46ABF2C}" destId="{FE07B783-EFD5-46EE-B398-60F361274BAD}" srcOrd="0" destOrd="0" presId="urn:microsoft.com/office/officeart/2005/8/layout/list1"/>
    <dgm:cxn modelId="{C615ED8C-AE2F-4DEC-BC0D-18F3D7E688D2}" type="presParOf" srcId="{346C8F07-63DA-44F2-866A-1D32B46ABF2C}" destId="{DAF57209-25DA-42B3-A7D7-98ADEFB87B68}" srcOrd="1" destOrd="0" presId="urn:microsoft.com/office/officeart/2005/8/layout/list1"/>
    <dgm:cxn modelId="{0B74AC8E-5076-4589-9A7A-C7AB6A1BC870}" type="presParOf" srcId="{3E6BFF2F-1A8D-45EF-9B5C-63BC09BBCEDD}" destId="{34A538D5-9D09-41C0-858C-A9DCEF4E53E9}" srcOrd="1" destOrd="0" presId="urn:microsoft.com/office/officeart/2005/8/layout/list1"/>
    <dgm:cxn modelId="{9C26BC50-16F2-49FF-8212-D0C86493B89C}" type="presParOf" srcId="{3E6BFF2F-1A8D-45EF-9B5C-63BC09BBCEDD}" destId="{6C2E5EC6-3043-403B-A6AA-A7B9062691F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7012D-8DB3-4A6D-B90F-B2C718FCD6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5B2B090-523B-4F1E-B91D-97CF8A59D8CA}">
      <dgm:prSet phldrT="[Tekst]" custT="1"/>
      <dgm:spPr>
        <a:solidFill>
          <a:srgbClr val="94C7B0"/>
        </a:solidFill>
        <a:ln>
          <a:noFill/>
        </a:ln>
      </dgm:spPr>
      <dgm:t>
        <a:bodyPr/>
        <a:lstStyle/>
        <a:p>
          <a:r>
            <a:rPr lang="sv" sz="1600" b="1" noProof="0" dirty="0"/>
            <a:t>Vem din betalande kund kommer att vara.</a:t>
          </a:r>
          <a:endParaRPr lang="en-GB" sz="1600" noProof="0" dirty="0"/>
        </a:p>
      </dgm:t>
    </dgm:pt>
    <dgm:pt modelId="{E1A09D5E-AFC3-4586-8800-9752140A9BAB}" type="parTrans" cxnId="{F31D393E-81AE-4BC9-AFEE-7F3E70BE4B64}">
      <dgm:prSet/>
      <dgm:spPr/>
      <dgm:t>
        <a:bodyPr/>
        <a:lstStyle/>
        <a:p>
          <a:endParaRPr lang="en-GB"/>
        </a:p>
      </dgm:t>
    </dgm:pt>
    <dgm:pt modelId="{031E7E11-866A-4E6D-BD26-96445471E571}" type="sibTrans" cxnId="{F31D393E-81AE-4BC9-AFEE-7F3E70BE4B64}">
      <dgm:prSet/>
      <dgm:spPr/>
      <dgm:t>
        <a:bodyPr/>
        <a:lstStyle/>
        <a:p>
          <a:endParaRPr lang="en-GB"/>
        </a:p>
      </dgm:t>
    </dgm:pt>
    <dgm:pt modelId="{43F15E5C-CA08-4745-9E30-8394FA4C1289}">
      <dgm:prSet custT="1"/>
      <dgm:spPr>
        <a:solidFill>
          <a:srgbClr val="94C7B0"/>
        </a:solidFill>
        <a:ln>
          <a:noFill/>
        </a:ln>
      </dgm:spPr>
      <dgm:t>
        <a:bodyPr/>
        <a:lstStyle/>
        <a:p>
          <a:pPr>
            <a:buNone/>
          </a:pPr>
          <a:r>
            <a:rPr lang="sv" sz="1600" b="1" noProof="0" dirty="0"/>
            <a:t>Var du planerar att sälja.</a:t>
          </a:r>
          <a:endParaRPr lang="en-GB" sz="1600" noProof="0" dirty="0"/>
        </a:p>
      </dgm:t>
    </dgm:pt>
    <dgm:pt modelId="{38BE4941-5005-4D15-85CF-F888907BBB86}" type="parTrans" cxnId="{2F86CD37-07D2-4268-BE40-E896219C79B4}">
      <dgm:prSet/>
      <dgm:spPr/>
      <dgm:t>
        <a:bodyPr/>
        <a:lstStyle/>
        <a:p>
          <a:endParaRPr lang="en-GB"/>
        </a:p>
      </dgm:t>
    </dgm:pt>
    <dgm:pt modelId="{FEEA878F-1EC7-4D5B-93F4-12929F2C69A3}" type="sibTrans" cxnId="{2F86CD37-07D2-4268-BE40-E896219C79B4}">
      <dgm:prSet/>
      <dgm:spPr/>
      <dgm:t>
        <a:bodyPr/>
        <a:lstStyle/>
        <a:p>
          <a:endParaRPr lang="en-GB"/>
        </a:p>
      </dgm:t>
    </dgm:pt>
    <dgm:pt modelId="{D555BCD9-7C0C-4627-BDAA-E51A01274098}">
      <dgm:prSet custT="1"/>
      <dgm:spPr>
        <a:solidFill>
          <a:srgbClr val="94C7B0"/>
        </a:solidFill>
        <a:ln>
          <a:noFill/>
        </a:ln>
      </dgm:spPr>
      <dgm:t>
        <a:bodyPr/>
        <a:lstStyle/>
        <a:p>
          <a:pPr>
            <a:buNone/>
          </a:pPr>
          <a:r>
            <a:rPr lang="sv" sz="1600" b="1" noProof="0" dirty="0"/>
            <a:t>Vad dina konkurrenter gör.</a:t>
          </a:r>
          <a:endParaRPr lang="en-GB" sz="1600" noProof="0" dirty="0"/>
        </a:p>
      </dgm:t>
    </dgm:pt>
    <dgm:pt modelId="{B5CB0FAD-E296-4860-B31F-6D8EB536C0CD}" type="parTrans" cxnId="{E5A8063A-1874-420B-8EA5-DDE56A2B2C02}">
      <dgm:prSet/>
      <dgm:spPr/>
      <dgm:t>
        <a:bodyPr/>
        <a:lstStyle/>
        <a:p>
          <a:endParaRPr lang="en-GB"/>
        </a:p>
      </dgm:t>
    </dgm:pt>
    <dgm:pt modelId="{313D76E3-C5A8-45E0-88ED-6CDDEAC945DE}" type="sibTrans" cxnId="{E5A8063A-1874-420B-8EA5-DDE56A2B2C02}">
      <dgm:prSet/>
      <dgm:spPr/>
      <dgm:t>
        <a:bodyPr/>
        <a:lstStyle/>
        <a:p>
          <a:endParaRPr lang="en-GB"/>
        </a:p>
      </dgm:t>
    </dgm:pt>
    <dgm:pt modelId="{C163CC08-9369-4C22-A23C-82F07B981D7C}">
      <dgm:prSet custT="1"/>
      <dgm:spPr>
        <a:solidFill>
          <a:srgbClr val="94C7B0"/>
        </a:solidFill>
        <a:ln>
          <a:noFill/>
        </a:ln>
      </dgm:spPr>
      <dgm:t>
        <a:bodyPr/>
        <a:lstStyle/>
        <a:p>
          <a:r>
            <a:rPr lang="sv" sz="1600" b="1" noProof="0" dirty="0"/>
            <a:t>Hur ditt erbjudande står sig i jämförelse.</a:t>
          </a:r>
          <a:endParaRPr lang="en-GB" sz="1600" noProof="0" dirty="0"/>
        </a:p>
      </dgm:t>
    </dgm:pt>
    <dgm:pt modelId="{B03D341B-15A6-4AA7-8C77-1D6B8EE4B8BF}" type="parTrans" cxnId="{D42D3FFE-6867-4A7C-B9F1-12CD997EB6A0}">
      <dgm:prSet/>
      <dgm:spPr/>
      <dgm:t>
        <a:bodyPr/>
        <a:lstStyle/>
        <a:p>
          <a:endParaRPr lang="en-GB"/>
        </a:p>
      </dgm:t>
    </dgm:pt>
    <dgm:pt modelId="{FA58D956-6EF6-492D-A7D9-FE2523036584}" type="sibTrans" cxnId="{D42D3FFE-6867-4A7C-B9F1-12CD997EB6A0}">
      <dgm:prSet/>
      <dgm:spPr/>
      <dgm:t>
        <a:bodyPr/>
        <a:lstStyle/>
        <a:p>
          <a:endParaRPr lang="en-GB"/>
        </a:p>
      </dgm:t>
    </dgm:pt>
    <dgm:pt modelId="{2CE856BE-13E4-4B83-9EF6-457BF6504BDC}">
      <dgm:prSet phldrT="[Tekst]" custT="1"/>
      <dgm:spPr>
        <a:solidFill>
          <a:srgbClr val="94C7B0"/>
        </a:solidFill>
        <a:ln>
          <a:noFill/>
        </a:ln>
      </dgm:spPr>
      <dgm:t>
        <a:bodyPr/>
        <a:lstStyle/>
        <a:p>
          <a:r>
            <a:rPr lang="sv" sz="1600" b="1" noProof="0" dirty="0"/>
            <a:t>Vad gör din livsmedelsprodukt eller tjänst värdefull.</a:t>
          </a:r>
          <a:endParaRPr lang="en-GB" sz="1600" noProof="0" dirty="0"/>
        </a:p>
      </dgm:t>
    </dgm:pt>
    <dgm:pt modelId="{5825CECB-75DB-4092-9616-D90711202AB8}" type="parTrans" cxnId="{67196C86-769C-4BA7-90EF-7DCD2C7895B4}">
      <dgm:prSet/>
      <dgm:spPr/>
      <dgm:t>
        <a:bodyPr/>
        <a:lstStyle/>
        <a:p>
          <a:endParaRPr lang="en-GB"/>
        </a:p>
      </dgm:t>
    </dgm:pt>
    <dgm:pt modelId="{FA32ADF3-666C-41EE-BE6E-5581926E2EE0}" type="sibTrans" cxnId="{67196C86-769C-4BA7-90EF-7DCD2C7895B4}">
      <dgm:prSet/>
      <dgm:spPr/>
      <dgm:t>
        <a:bodyPr/>
        <a:lstStyle/>
        <a:p>
          <a:endParaRPr lang="en-GB"/>
        </a:p>
      </dgm:t>
    </dgm:pt>
    <dgm:pt modelId="{8F3014D9-1630-42D6-AAAE-E39FAF2C10F3}">
      <dgm:prSet phldrT="[Tekst]" custT="1"/>
      <dgm:spPr>
        <a:ln>
          <a:solidFill>
            <a:srgbClr val="B6D1E1"/>
          </a:solidFill>
        </a:ln>
      </dgm:spPr>
      <dgm:t>
        <a:bodyPr/>
        <a:lstStyle/>
        <a:p>
          <a:pPr>
            <a:buNone/>
          </a:pPr>
          <a:r>
            <a:rPr lang="sv" sz="1600" noProof="0" dirty="0"/>
            <a:t>Vad behöver de, värdesätter de eller kämpar de med?</a:t>
          </a:r>
        </a:p>
      </dgm:t>
    </dgm:pt>
    <dgm:pt modelId="{B1E9DB74-CBD7-4BD9-BC9E-1DF990031AB9}" type="parTrans" cxnId="{12BCCF5C-F467-4EA9-A36D-ECBCD22139BB}">
      <dgm:prSet/>
      <dgm:spPr/>
      <dgm:t>
        <a:bodyPr/>
        <a:lstStyle/>
        <a:p>
          <a:endParaRPr lang="en-GB"/>
        </a:p>
      </dgm:t>
    </dgm:pt>
    <dgm:pt modelId="{9B7D57ED-F7D6-4ACE-BCB1-24F1B371ABB4}" type="sibTrans" cxnId="{12BCCF5C-F467-4EA9-A36D-ECBCD22139BB}">
      <dgm:prSet/>
      <dgm:spPr/>
      <dgm:t>
        <a:bodyPr/>
        <a:lstStyle/>
        <a:p>
          <a:endParaRPr lang="en-GB"/>
        </a:p>
      </dgm:t>
    </dgm:pt>
    <dgm:pt modelId="{709BF4C0-2F0C-4291-B258-99328FD7C58A}">
      <dgm:prSet phldrT="[Tekst]" custT="1"/>
      <dgm:spPr>
        <a:ln>
          <a:solidFill>
            <a:srgbClr val="B6D1E1"/>
          </a:solidFill>
        </a:ln>
      </dgm:spPr>
      <dgm:t>
        <a:bodyPr/>
        <a:lstStyle/>
        <a:p>
          <a:pPr>
            <a:buNone/>
          </a:pPr>
          <a:r>
            <a:rPr lang="sv" sz="1600" noProof="0" dirty="0"/>
            <a:t>Vilka kulinariska egenskaper eller fördelar kommer att vara viktigast för din kund?</a:t>
          </a:r>
        </a:p>
      </dgm:t>
    </dgm:pt>
    <dgm:pt modelId="{260CA5E8-3384-491E-B5E4-45005E6ED04B}" type="parTrans" cxnId="{04985468-81E3-4F63-8B16-45813DDC646E}">
      <dgm:prSet/>
      <dgm:spPr/>
      <dgm:t>
        <a:bodyPr/>
        <a:lstStyle/>
        <a:p>
          <a:endParaRPr lang="en-GB"/>
        </a:p>
      </dgm:t>
    </dgm:pt>
    <dgm:pt modelId="{1FE201E4-4EB6-49C1-99CB-3C2B2EBEC037}" type="sibTrans" cxnId="{04985468-81E3-4F63-8B16-45813DDC646E}">
      <dgm:prSet/>
      <dgm:spPr/>
      <dgm:t>
        <a:bodyPr/>
        <a:lstStyle/>
        <a:p>
          <a:endParaRPr lang="en-GB"/>
        </a:p>
      </dgm:t>
    </dgm:pt>
    <dgm:pt modelId="{25A809FA-5D7B-4446-804D-CA7E57803ADA}">
      <dgm:prSet custT="1"/>
      <dgm:spPr>
        <a:ln>
          <a:solidFill>
            <a:srgbClr val="B6D1E1"/>
          </a:solidFill>
        </a:ln>
      </dgm:spPr>
      <dgm:t>
        <a:bodyPr/>
        <a:lstStyle/>
        <a:p>
          <a:pPr>
            <a:buNone/>
          </a:pPr>
          <a:r>
            <a:rPr lang="sv" sz="1600" noProof="0" dirty="0"/>
            <a:t>Definiera det geografiska område du kommer att fokusera på under ditt första år.</a:t>
          </a:r>
        </a:p>
      </dgm:t>
    </dgm:pt>
    <dgm:pt modelId="{FD2AE83B-25A6-4D46-954E-17035C0A44B0}" type="parTrans" cxnId="{F03C9798-1087-49FB-B359-A2A9F702B9C6}">
      <dgm:prSet/>
      <dgm:spPr/>
      <dgm:t>
        <a:bodyPr/>
        <a:lstStyle/>
        <a:p>
          <a:endParaRPr lang="en-GB"/>
        </a:p>
      </dgm:t>
    </dgm:pt>
    <dgm:pt modelId="{86579C00-BBD8-4A62-BA9D-9BE37A969997}" type="sibTrans" cxnId="{F03C9798-1087-49FB-B359-A2A9F702B9C6}">
      <dgm:prSet/>
      <dgm:spPr/>
      <dgm:t>
        <a:bodyPr/>
        <a:lstStyle/>
        <a:p>
          <a:endParaRPr lang="en-GB"/>
        </a:p>
      </dgm:t>
    </dgm:pt>
    <dgm:pt modelId="{2AC39FCB-56EE-4F58-9510-FB69165A1090}">
      <dgm:prSet custT="1"/>
      <dgm:spPr>
        <a:ln>
          <a:solidFill>
            <a:srgbClr val="B6D1E1"/>
          </a:solidFill>
        </a:ln>
      </dgm:spPr>
      <dgm:t>
        <a:bodyPr/>
        <a:lstStyle/>
        <a:p>
          <a:pPr>
            <a:buNone/>
          </a:pPr>
          <a:r>
            <a:rPr lang="sv" sz="1600" noProof="0" dirty="0"/>
            <a:t>Vilka andra säljer i samma område? Vad tar de betalt?</a:t>
          </a:r>
        </a:p>
      </dgm:t>
    </dgm:pt>
    <dgm:pt modelId="{0C43266A-FD11-4ED2-9BDE-6C6E96ADBA92}" type="parTrans" cxnId="{069846F9-3CA1-4F2D-89BA-F2A7C79CF29E}">
      <dgm:prSet/>
      <dgm:spPr/>
      <dgm:t>
        <a:bodyPr/>
        <a:lstStyle/>
        <a:p>
          <a:endParaRPr lang="en-GB"/>
        </a:p>
      </dgm:t>
    </dgm:pt>
    <dgm:pt modelId="{1446B2A5-06B8-40B6-81F0-1A9552B7993C}" type="sibTrans" cxnId="{069846F9-3CA1-4F2D-89BA-F2A7C79CF29E}">
      <dgm:prSet/>
      <dgm:spPr/>
      <dgm:t>
        <a:bodyPr/>
        <a:lstStyle/>
        <a:p>
          <a:endParaRPr lang="en-GB"/>
        </a:p>
      </dgm:t>
    </dgm:pt>
    <dgm:pt modelId="{9D66E2B8-4068-4139-8C75-74C80A11C28A}">
      <dgm:prSet custT="1"/>
      <dgm:spPr>
        <a:ln>
          <a:solidFill>
            <a:srgbClr val="B6D1E1"/>
          </a:solidFill>
        </a:ln>
      </dgm:spPr>
      <dgm:t>
        <a:bodyPr/>
        <a:lstStyle/>
        <a:p>
          <a:pPr>
            <a:buNone/>
          </a:pPr>
          <a:r>
            <a:rPr lang="sv" sz="1600" noProof="0" dirty="0"/>
            <a:t>Kan ni förbli konkurrenskraftiga på unikhet?</a:t>
          </a:r>
        </a:p>
      </dgm:t>
    </dgm:pt>
    <dgm:pt modelId="{82772A99-D936-4F29-BFD9-97B13722B777}" type="parTrans" cxnId="{38DD5B1F-99EF-4295-A3CA-08904C683C7C}">
      <dgm:prSet/>
      <dgm:spPr/>
      <dgm:t>
        <a:bodyPr/>
        <a:lstStyle/>
        <a:p>
          <a:endParaRPr lang="en-GB"/>
        </a:p>
      </dgm:t>
    </dgm:pt>
    <dgm:pt modelId="{628846E5-BF47-4306-9BDF-8BF4E48A8BA5}" type="sibTrans" cxnId="{38DD5B1F-99EF-4295-A3CA-08904C683C7C}">
      <dgm:prSet/>
      <dgm:spPr/>
      <dgm:t>
        <a:bodyPr/>
        <a:lstStyle/>
        <a:p>
          <a:endParaRPr lang="en-GB"/>
        </a:p>
      </dgm:t>
    </dgm:pt>
    <dgm:pt modelId="{DAF7A459-D6D8-467D-A9ED-A28548F7B50B}">
      <dgm:prSet custT="1"/>
      <dgm:spPr>
        <a:ln>
          <a:solidFill>
            <a:srgbClr val="B6D1E1"/>
          </a:solidFill>
        </a:ln>
      </dgm:spPr>
      <dgm:t>
        <a:bodyPr/>
        <a:lstStyle/>
        <a:p>
          <a:pPr>
            <a:buNone/>
          </a:pPr>
          <a:r>
            <a:rPr lang="sv" sz="1600" noProof="0" dirty="0"/>
            <a:t>Varför skulle kunder välja dig?</a:t>
          </a:r>
        </a:p>
      </dgm:t>
    </dgm:pt>
    <dgm:pt modelId="{C3BC7C5D-E25F-48EE-BC62-58337A8BA798}" type="parTrans" cxnId="{ABB553B3-6AA0-4463-9312-270DBCB7E52D}">
      <dgm:prSet/>
      <dgm:spPr/>
      <dgm:t>
        <a:bodyPr/>
        <a:lstStyle/>
        <a:p>
          <a:endParaRPr lang="en-GB"/>
        </a:p>
      </dgm:t>
    </dgm:pt>
    <dgm:pt modelId="{1DD0AA65-81C3-4BFD-A0F2-DE776480067F}" type="sibTrans" cxnId="{ABB553B3-6AA0-4463-9312-270DBCB7E52D}">
      <dgm:prSet/>
      <dgm:spPr/>
      <dgm:t>
        <a:bodyPr/>
        <a:lstStyle/>
        <a:p>
          <a:endParaRPr lang="en-GB"/>
        </a:p>
      </dgm:t>
    </dgm:pt>
    <dgm:pt modelId="{02E742EF-5414-4EAB-B4B4-14D6351A4B5C}" type="pres">
      <dgm:prSet presAssocID="{EC67012D-8DB3-4A6D-B90F-B2C718FCD6F2}" presName="linear" presStyleCnt="0">
        <dgm:presLayoutVars>
          <dgm:dir/>
          <dgm:animLvl val="lvl"/>
          <dgm:resizeHandles val="exact"/>
        </dgm:presLayoutVars>
      </dgm:prSet>
      <dgm:spPr/>
    </dgm:pt>
    <dgm:pt modelId="{6D9C9397-F7DC-4A6F-BE75-9365AA5C8EB4}" type="pres">
      <dgm:prSet presAssocID="{D5B2B090-523B-4F1E-B91D-97CF8A59D8CA}" presName="parentLin" presStyleCnt="0"/>
      <dgm:spPr/>
    </dgm:pt>
    <dgm:pt modelId="{E329B66C-5164-4302-898E-5955509DC4E0}" type="pres">
      <dgm:prSet presAssocID="{D5B2B090-523B-4F1E-B91D-97CF8A59D8CA}" presName="parentLeftMargin" presStyleLbl="node1" presStyleIdx="0" presStyleCnt="5"/>
      <dgm:spPr/>
    </dgm:pt>
    <dgm:pt modelId="{8822E82D-42C3-44B1-B441-085CD90DA869}" type="pres">
      <dgm:prSet presAssocID="{D5B2B090-523B-4F1E-B91D-97CF8A59D8CA}" presName="parentText" presStyleLbl="node1" presStyleIdx="0" presStyleCnt="5">
        <dgm:presLayoutVars>
          <dgm:chMax val="0"/>
          <dgm:bulletEnabled val="1"/>
        </dgm:presLayoutVars>
      </dgm:prSet>
      <dgm:spPr/>
    </dgm:pt>
    <dgm:pt modelId="{DE7846EA-6384-4EE5-AAA3-87E997153AE6}" type="pres">
      <dgm:prSet presAssocID="{D5B2B090-523B-4F1E-B91D-97CF8A59D8CA}" presName="negativeSpace" presStyleCnt="0"/>
      <dgm:spPr/>
    </dgm:pt>
    <dgm:pt modelId="{0B0DB9D0-0B3A-4493-894D-9E5947B87DD5}" type="pres">
      <dgm:prSet presAssocID="{D5B2B090-523B-4F1E-B91D-97CF8A59D8CA}" presName="childText" presStyleLbl="conFgAcc1" presStyleIdx="0" presStyleCnt="5">
        <dgm:presLayoutVars>
          <dgm:bulletEnabled val="1"/>
        </dgm:presLayoutVars>
      </dgm:prSet>
      <dgm:spPr/>
    </dgm:pt>
    <dgm:pt modelId="{007251E6-8C94-48A0-B860-C6EECF8E4686}" type="pres">
      <dgm:prSet presAssocID="{031E7E11-866A-4E6D-BD26-96445471E571}" presName="spaceBetweenRectangles" presStyleCnt="0"/>
      <dgm:spPr/>
    </dgm:pt>
    <dgm:pt modelId="{949117DB-953F-4AEE-B609-BD753A9503E5}" type="pres">
      <dgm:prSet presAssocID="{2CE856BE-13E4-4B83-9EF6-457BF6504BDC}" presName="parentLin" presStyleCnt="0"/>
      <dgm:spPr/>
    </dgm:pt>
    <dgm:pt modelId="{0E30FE6C-568A-4DB5-8F95-4D0CCB365AC0}" type="pres">
      <dgm:prSet presAssocID="{2CE856BE-13E4-4B83-9EF6-457BF6504BDC}" presName="parentLeftMargin" presStyleLbl="node1" presStyleIdx="0" presStyleCnt="5"/>
      <dgm:spPr/>
    </dgm:pt>
    <dgm:pt modelId="{680B4CF2-95DE-48FF-938E-5D009D677CB1}" type="pres">
      <dgm:prSet presAssocID="{2CE856BE-13E4-4B83-9EF6-457BF6504BDC}" presName="parentText" presStyleLbl="node1" presStyleIdx="1" presStyleCnt="5">
        <dgm:presLayoutVars>
          <dgm:chMax val="0"/>
          <dgm:bulletEnabled val="1"/>
        </dgm:presLayoutVars>
      </dgm:prSet>
      <dgm:spPr/>
    </dgm:pt>
    <dgm:pt modelId="{74295DBB-4B4A-4BC5-BDCA-FBF9D73EFDB7}" type="pres">
      <dgm:prSet presAssocID="{2CE856BE-13E4-4B83-9EF6-457BF6504BDC}" presName="negativeSpace" presStyleCnt="0"/>
      <dgm:spPr/>
    </dgm:pt>
    <dgm:pt modelId="{04B6F7D1-BFE1-4DE2-ADC0-5F719314E556}" type="pres">
      <dgm:prSet presAssocID="{2CE856BE-13E4-4B83-9EF6-457BF6504BDC}" presName="childText" presStyleLbl="conFgAcc1" presStyleIdx="1" presStyleCnt="5">
        <dgm:presLayoutVars>
          <dgm:bulletEnabled val="1"/>
        </dgm:presLayoutVars>
      </dgm:prSet>
      <dgm:spPr/>
    </dgm:pt>
    <dgm:pt modelId="{D6C9EB27-3DAE-40C1-B1A0-DF153273477B}" type="pres">
      <dgm:prSet presAssocID="{FA32ADF3-666C-41EE-BE6E-5581926E2EE0}" presName="spaceBetweenRectangles" presStyleCnt="0"/>
      <dgm:spPr/>
    </dgm:pt>
    <dgm:pt modelId="{5E83B164-FB90-4705-8026-73614CCC060E}" type="pres">
      <dgm:prSet presAssocID="{43F15E5C-CA08-4745-9E30-8394FA4C1289}" presName="parentLin" presStyleCnt="0"/>
      <dgm:spPr/>
    </dgm:pt>
    <dgm:pt modelId="{D3EC9D04-8A8A-441B-B371-274F3E0CA100}" type="pres">
      <dgm:prSet presAssocID="{43F15E5C-CA08-4745-9E30-8394FA4C1289}" presName="parentLeftMargin" presStyleLbl="node1" presStyleIdx="1" presStyleCnt="5"/>
      <dgm:spPr/>
    </dgm:pt>
    <dgm:pt modelId="{79B6302D-8487-459E-B78E-47EEF6989747}" type="pres">
      <dgm:prSet presAssocID="{43F15E5C-CA08-4745-9E30-8394FA4C1289}" presName="parentText" presStyleLbl="node1" presStyleIdx="2" presStyleCnt="5">
        <dgm:presLayoutVars>
          <dgm:chMax val="0"/>
          <dgm:bulletEnabled val="1"/>
        </dgm:presLayoutVars>
      </dgm:prSet>
      <dgm:spPr/>
    </dgm:pt>
    <dgm:pt modelId="{872066FB-D958-4A9C-B28F-364574524381}" type="pres">
      <dgm:prSet presAssocID="{43F15E5C-CA08-4745-9E30-8394FA4C1289}" presName="negativeSpace" presStyleCnt="0"/>
      <dgm:spPr/>
    </dgm:pt>
    <dgm:pt modelId="{85141A89-C3BA-45C1-8033-51D0779B5FBD}" type="pres">
      <dgm:prSet presAssocID="{43F15E5C-CA08-4745-9E30-8394FA4C1289}" presName="childText" presStyleLbl="conFgAcc1" presStyleIdx="2" presStyleCnt="5">
        <dgm:presLayoutVars>
          <dgm:bulletEnabled val="1"/>
        </dgm:presLayoutVars>
      </dgm:prSet>
      <dgm:spPr/>
    </dgm:pt>
    <dgm:pt modelId="{D50BCD7D-79DD-40B5-B0C3-0B1420910756}" type="pres">
      <dgm:prSet presAssocID="{FEEA878F-1EC7-4D5B-93F4-12929F2C69A3}" presName="spaceBetweenRectangles" presStyleCnt="0"/>
      <dgm:spPr/>
    </dgm:pt>
    <dgm:pt modelId="{F123B8B6-6F96-4B56-8950-9BC331AD357C}" type="pres">
      <dgm:prSet presAssocID="{D555BCD9-7C0C-4627-BDAA-E51A01274098}" presName="parentLin" presStyleCnt="0"/>
      <dgm:spPr/>
    </dgm:pt>
    <dgm:pt modelId="{0710D7C1-315F-42CF-B51B-79E405F5DD14}" type="pres">
      <dgm:prSet presAssocID="{D555BCD9-7C0C-4627-BDAA-E51A01274098}" presName="parentLeftMargin" presStyleLbl="node1" presStyleIdx="2" presStyleCnt="5"/>
      <dgm:spPr/>
    </dgm:pt>
    <dgm:pt modelId="{2DDA88F6-188A-4F15-9450-DC8DBE7B3E5A}" type="pres">
      <dgm:prSet presAssocID="{D555BCD9-7C0C-4627-BDAA-E51A01274098}" presName="parentText" presStyleLbl="node1" presStyleIdx="3" presStyleCnt="5">
        <dgm:presLayoutVars>
          <dgm:chMax val="0"/>
          <dgm:bulletEnabled val="1"/>
        </dgm:presLayoutVars>
      </dgm:prSet>
      <dgm:spPr/>
    </dgm:pt>
    <dgm:pt modelId="{BDBA0BF2-7F54-4CDB-8C91-4C81EE3652D6}" type="pres">
      <dgm:prSet presAssocID="{D555BCD9-7C0C-4627-BDAA-E51A01274098}" presName="negativeSpace" presStyleCnt="0"/>
      <dgm:spPr/>
    </dgm:pt>
    <dgm:pt modelId="{CF4FBCD3-D166-4ECD-A4D6-3DE48304DBA1}" type="pres">
      <dgm:prSet presAssocID="{D555BCD9-7C0C-4627-BDAA-E51A01274098}" presName="childText" presStyleLbl="conFgAcc1" presStyleIdx="3" presStyleCnt="5">
        <dgm:presLayoutVars>
          <dgm:bulletEnabled val="1"/>
        </dgm:presLayoutVars>
      </dgm:prSet>
      <dgm:spPr/>
    </dgm:pt>
    <dgm:pt modelId="{893D032D-8048-41B4-AD37-6490BA25E2E5}" type="pres">
      <dgm:prSet presAssocID="{313D76E3-C5A8-45E0-88ED-6CDDEAC945DE}" presName="spaceBetweenRectangles" presStyleCnt="0"/>
      <dgm:spPr/>
    </dgm:pt>
    <dgm:pt modelId="{A55BB2F0-DC78-4D77-95AE-36024A7802D5}" type="pres">
      <dgm:prSet presAssocID="{C163CC08-9369-4C22-A23C-82F07B981D7C}" presName="parentLin" presStyleCnt="0"/>
      <dgm:spPr/>
    </dgm:pt>
    <dgm:pt modelId="{C6CE5DF0-3964-457E-A578-64686BD61E1C}" type="pres">
      <dgm:prSet presAssocID="{C163CC08-9369-4C22-A23C-82F07B981D7C}" presName="parentLeftMargin" presStyleLbl="node1" presStyleIdx="3" presStyleCnt="5"/>
      <dgm:spPr/>
    </dgm:pt>
    <dgm:pt modelId="{EC1B45A5-7545-4098-AC60-1A70886B5D44}" type="pres">
      <dgm:prSet presAssocID="{C163CC08-9369-4C22-A23C-82F07B981D7C}" presName="parentText" presStyleLbl="node1" presStyleIdx="4" presStyleCnt="5">
        <dgm:presLayoutVars>
          <dgm:chMax val="0"/>
          <dgm:bulletEnabled val="1"/>
        </dgm:presLayoutVars>
      </dgm:prSet>
      <dgm:spPr/>
    </dgm:pt>
    <dgm:pt modelId="{90E370B2-AAF2-4E86-886D-903F65021DAF}" type="pres">
      <dgm:prSet presAssocID="{C163CC08-9369-4C22-A23C-82F07B981D7C}" presName="negativeSpace" presStyleCnt="0"/>
      <dgm:spPr/>
    </dgm:pt>
    <dgm:pt modelId="{2C42F61D-2FC5-4B32-A7D8-25B86735E401}" type="pres">
      <dgm:prSet presAssocID="{C163CC08-9369-4C22-A23C-82F07B981D7C}" presName="childText" presStyleLbl="conFgAcc1" presStyleIdx="4" presStyleCnt="5">
        <dgm:presLayoutVars>
          <dgm:bulletEnabled val="1"/>
        </dgm:presLayoutVars>
      </dgm:prSet>
      <dgm:spPr/>
    </dgm:pt>
  </dgm:ptLst>
  <dgm:cxnLst>
    <dgm:cxn modelId="{DF980019-3395-4E2E-AF25-ADCB93B32C71}" type="presOf" srcId="{EC67012D-8DB3-4A6D-B90F-B2C718FCD6F2}" destId="{02E742EF-5414-4EAB-B4B4-14D6351A4B5C}" srcOrd="0" destOrd="0" presId="urn:microsoft.com/office/officeart/2005/8/layout/list1"/>
    <dgm:cxn modelId="{38DD5B1F-99EF-4295-A3CA-08904C683C7C}" srcId="{C163CC08-9369-4C22-A23C-82F07B981D7C}" destId="{9D66E2B8-4068-4139-8C75-74C80A11C28A}" srcOrd="0" destOrd="0" parTransId="{82772A99-D936-4F29-BFD9-97B13722B777}" sibTransId="{628846E5-BF47-4306-9BDF-8BF4E48A8BA5}"/>
    <dgm:cxn modelId="{FCC00E36-EAB9-4F07-B725-9EC827C7F5F7}" type="presOf" srcId="{D5B2B090-523B-4F1E-B91D-97CF8A59D8CA}" destId="{E329B66C-5164-4302-898E-5955509DC4E0}" srcOrd="0" destOrd="0" presId="urn:microsoft.com/office/officeart/2005/8/layout/list1"/>
    <dgm:cxn modelId="{734F2936-F993-4669-B243-C36530E35076}" type="presOf" srcId="{9D66E2B8-4068-4139-8C75-74C80A11C28A}" destId="{2C42F61D-2FC5-4B32-A7D8-25B86735E401}" srcOrd="0" destOrd="0" presId="urn:microsoft.com/office/officeart/2005/8/layout/list1"/>
    <dgm:cxn modelId="{2F86CD37-07D2-4268-BE40-E896219C79B4}" srcId="{EC67012D-8DB3-4A6D-B90F-B2C718FCD6F2}" destId="{43F15E5C-CA08-4745-9E30-8394FA4C1289}" srcOrd="2" destOrd="0" parTransId="{38BE4941-5005-4D15-85CF-F888907BBB86}" sibTransId="{FEEA878F-1EC7-4D5B-93F4-12929F2C69A3}"/>
    <dgm:cxn modelId="{30B7D339-7BD7-4151-A4FA-5A8D7779FA3D}" type="presOf" srcId="{2CE856BE-13E4-4B83-9EF6-457BF6504BDC}" destId="{680B4CF2-95DE-48FF-938E-5D009D677CB1}" srcOrd="1" destOrd="0" presId="urn:microsoft.com/office/officeart/2005/8/layout/list1"/>
    <dgm:cxn modelId="{E5A8063A-1874-420B-8EA5-DDE56A2B2C02}" srcId="{EC67012D-8DB3-4A6D-B90F-B2C718FCD6F2}" destId="{D555BCD9-7C0C-4627-BDAA-E51A01274098}" srcOrd="3" destOrd="0" parTransId="{B5CB0FAD-E296-4860-B31F-6D8EB536C0CD}" sibTransId="{313D76E3-C5A8-45E0-88ED-6CDDEAC945DE}"/>
    <dgm:cxn modelId="{3279503B-D8F5-416D-9E89-C7232A4F588D}" type="presOf" srcId="{C163CC08-9369-4C22-A23C-82F07B981D7C}" destId="{EC1B45A5-7545-4098-AC60-1A70886B5D44}" srcOrd="1" destOrd="0" presId="urn:microsoft.com/office/officeart/2005/8/layout/list1"/>
    <dgm:cxn modelId="{F31D393E-81AE-4BC9-AFEE-7F3E70BE4B64}" srcId="{EC67012D-8DB3-4A6D-B90F-B2C718FCD6F2}" destId="{D5B2B090-523B-4F1E-B91D-97CF8A59D8CA}" srcOrd="0" destOrd="0" parTransId="{E1A09D5E-AFC3-4586-8800-9752140A9BAB}" sibTransId="{031E7E11-866A-4E6D-BD26-96445471E571}"/>
    <dgm:cxn modelId="{12BCCF5C-F467-4EA9-A36D-ECBCD22139BB}" srcId="{D5B2B090-523B-4F1E-B91D-97CF8A59D8CA}" destId="{8F3014D9-1630-42D6-AAAE-E39FAF2C10F3}" srcOrd="0" destOrd="0" parTransId="{B1E9DB74-CBD7-4BD9-BC9E-1DF990031AB9}" sibTransId="{9B7D57ED-F7D6-4ACE-BCB1-24F1B371ABB4}"/>
    <dgm:cxn modelId="{A1AC3A5E-DEC0-48E9-8067-208BB0796828}" type="presOf" srcId="{D555BCD9-7C0C-4627-BDAA-E51A01274098}" destId="{0710D7C1-315F-42CF-B51B-79E405F5DD14}" srcOrd="0" destOrd="0" presId="urn:microsoft.com/office/officeart/2005/8/layout/list1"/>
    <dgm:cxn modelId="{04985468-81E3-4F63-8B16-45813DDC646E}" srcId="{2CE856BE-13E4-4B83-9EF6-457BF6504BDC}" destId="{709BF4C0-2F0C-4291-B258-99328FD7C58A}" srcOrd="0" destOrd="0" parTransId="{260CA5E8-3384-491E-B5E4-45005E6ED04B}" sibTransId="{1FE201E4-4EB6-49C1-99CB-3C2B2EBEC037}"/>
    <dgm:cxn modelId="{A1F81849-6BC3-40DB-B2FF-079D1E15B713}" type="presOf" srcId="{25A809FA-5D7B-4446-804D-CA7E57803ADA}" destId="{85141A89-C3BA-45C1-8033-51D0779B5FBD}" srcOrd="0" destOrd="0" presId="urn:microsoft.com/office/officeart/2005/8/layout/list1"/>
    <dgm:cxn modelId="{7FEB9D69-7BDC-4D32-B18B-C6358C950121}" type="presOf" srcId="{D555BCD9-7C0C-4627-BDAA-E51A01274098}" destId="{2DDA88F6-188A-4F15-9450-DC8DBE7B3E5A}" srcOrd="1" destOrd="0" presId="urn:microsoft.com/office/officeart/2005/8/layout/list1"/>
    <dgm:cxn modelId="{BA733A6D-DBDC-4025-BB43-9F24FA056515}" type="presOf" srcId="{2AC39FCB-56EE-4F58-9510-FB69165A1090}" destId="{CF4FBCD3-D166-4ECD-A4D6-3DE48304DBA1}" srcOrd="0" destOrd="0" presId="urn:microsoft.com/office/officeart/2005/8/layout/list1"/>
    <dgm:cxn modelId="{67196C86-769C-4BA7-90EF-7DCD2C7895B4}" srcId="{EC67012D-8DB3-4A6D-B90F-B2C718FCD6F2}" destId="{2CE856BE-13E4-4B83-9EF6-457BF6504BDC}" srcOrd="1" destOrd="0" parTransId="{5825CECB-75DB-4092-9616-D90711202AB8}" sibTransId="{FA32ADF3-666C-41EE-BE6E-5581926E2EE0}"/>
    <dgm:cxn modelId="{F03C9798-1087-49FB-B359-A2A9F702B9C6}" srcId="{43F15E5C-CA08-4745-9E30-8394FA4C1289}" destId="{25A809FA-5D7B-4446-804D-CA7E57803ADA}" srcOrd="0" destOrd="0" parTransId="{FD2AE83B-25A6-4D46-954E-17035C0A44B0}" sibTransId="{86579C00-BBD8-4A62-BA9D-9BE37A969997}"/>
    <dgm:cxn modelId="{CB8A739D-F1E1-461E-8307-199D1E2C59C6}" type="presOf" srcId="{8F3014D9-1630-42D6-AAAE-E39FAF2C10F3}" destId="{0B0DB9D0-0B3A-4493-894D-9E5947B87DD5}" srcOrd="0" destOrd="0" presId="urn:microsoft.com/office/officeart/2005/8/layout/list1"/>
    <dgm:cxn modelId="{920F3DA2-177F-4C74-BCB1-27C70D72FCA8}" type="presOf" srcId="{2CE856BE-13E4-4B83-9EF6-457BF6504BDC}" destId="{0E30FE6C-568A-4DB5-8F95-4D0CCB365AC0}" srcOrd="0" destOrd="0" presId="urn:microsoft.com/office/officeart/2005/8/layout/list1"/>
    <dgm:cxn modelId="{ABB553B3-6AA0-4463-9312-270DBCB7E52D}" srcId="{C163CC08-9369-4C22-A23C-82F07B981D7C}" destId="{DAF7A459-D6D8-467D-A9ED-A28548F7B50B}" srcOrd="1" destOrd="0" parTransId="{C3BC7C5D-E25F-48EE-BC62-58337A8BA798}" sibTransId="{1DD0AA65-81C3-4BFD-A0F2-DE776480067F}"/>
    <dgm:cxn modelId="{B6B3A5C3-5A41-4223-8F9E-456100194B31}" type="presOf" srcId="{D5B2B090-523B-4F1E-B91D-97CF8A59D8CA}" destId="{8822E82D-42C3-44B1-B441-085CD90DA869}" srcOrd="1" destOrd="0" presId="urn:microsoft.com/office/officeart/2005/8/layout/list1"/>
    <dgm:cxn modelId="{C90D0FC5-4B51-47DA-9DB5-9F0479CA0687}" type="presOf" srcId="{DAF7A459-D6D8-467D-A9ED-A28548F7B50B}" destId="{2C42F61D-2FC5-4B32-A7D8-25B86735E401}" srcOrd="0" destOrd="1" presId="urn:microsoft.com/office/officeart/2005/8/layout/list1"/>
    <dgm:cxn modelId="{1A6964D7-C52F-4AD4-8C98-AF0006EF0AAC}" type="presOf" srcId="{709BF4C0-2F0C-4291-B258-99328FD7C58A}" destId="{04B6F7D1-BFE1-4DE2-ADC0-5F719314E556}" srcOrd="0" destOrd="0" presId="urn:microsoft.com/office/officeart/2005/8/layout/list1"/>
    <dgm:cxn modelId="{BCA149DE-F5EA-4C8D-816E-CCAB981911FC}" type="presOf" srcId="{C163CC08-9369-4C22-A23C-82F07B981D7C}" destId="{C6CE5DF0-3964-457E-A578-64686BD61E1C}" srcOrd="0" destOrd="0" presId="urn:microsoft.com/office/officeart/2005/8/layout/list1"/>
    <dgm:cxn modelId="{2915C6EF-024E-40B5-8873-631B08D0321A}" type="presOf" srcId="{43F15E5C-CA08-4745-9E30-8394FA4C1289}" destId="{79B6302D-8487-459E-B78E-47EEF6989747}" srcOrd="1" destOrd="0" presId="urn:microsoft.com/office/officeart/2005/8/layout/list1"/>
    <dgm:cxn modelId="{DBA67AF3-56DB-4953-A07A-EC4D8C0D73C9}" type="presOf" srcId="{43F15E5C-CA08-4745-9E30-8394FA4C1289}" destId="{D3EC9D04-8A8A-441B-B371-274F3E0CA100}" srcOrd="0" destOrd="0" presId="urn:microsoft.com/office/officeart/2005/8/layout/list1"/>
    <dgm:cxn modelId="{069846F9-3CA1-4F2D-89BA-F2A7C79CF29E}" srcId="{D555BCD9-7C0C-4627-BDAA-E51A01274098}" destId="{2AC39FCB-56EE-4F58-9510-FB69165A1090}" srcOrd="0" destOrd="0" parTransId="{0C43266A-FD11-4ED2-9BDE-6C6E96ADBA92}" sibTransId="{1446B2A5-06B8-40B6-81F0-1A9552B7993C}"/>
    <dgm:cxn modelId="{D42D3FFE-6867-4A7C-B9F1-12CD997EB6A0}" srcId="{EC67012D-8DB3-4A6D-B90F-B2C718FCD6F2}" destId="{C163CC08-9369-4C22-A23C-82F07B981D7C}" srcOrd="4" destOrd="0" parTransId="{B03D341B-15A6-4AA7-8C77-1D6B8EE4B8BF}" sibTransId="{FA58D956-6EF6-492D-A7D9-FE2523036584}"/>
    <dgm:cxn modelId="{6563EBA4-C7A7-45BE-8723-4A1243091B39}" type="presParOf" srcId="{02E742EF-5414-4EAB-B4B4-14D6351A4B5C}" destId="{6D9C9397-F7DC-4A6F-BE75-9365AA5C8EB4}" srcOrd="0" destOrd="0" presId="urn:microsoft.com/office/officeart/2005/8/layout/list1"/>
    <dgm:cxn modelId="{4AD0F252-6B93-484C-B0AE-1A96CA452B90}" type="presParOf" srcId="{6D9C9397-F7DC-4A6F-BE75-9365AA5C8EB4}" destId="{E329B66C-5164-4302-898E-5955509DC4E0}" srcOrd="0" destOrd="0" presId="urn:microsoft.com/office/officeart/2005/8/layout/list1"/>
    <dgm:cxn modelId="{A929B25E-5074-40C2-AE25-1ED02271874F}" type="presParOf" srcId="{6D9C9397-F7DC-4A6F-BE75-9365AA5C8EB4}" destId="{8822E82D-42C3-44B1-B441-085CD90DA869}" srcOrd="1" destOrd="0" presId="urn:microsoft.com/office/officeart/2005/8/layout/list1"/>
    <dgm:cxn modelId="{38CD9938-C3E5-4BA6-98D7-77A6FCA97B1B}" type="presParOf" srcId="{02E742EF-5414-4EAB-B4B4-14D6351A4B5C}" destId="{DE7846EA-6384-4EE5-AAA3-87E997153AE6}" srcOrd="1" destOrd="0" presId="urn:microsoft.com/office/officeart/2005/8/layout/list1"/>
    <dgm:cxn modelId="{12DEA631-CF97-46DE-960C-60FDECA6B251}" type="presParOf" srcId="{02E742EF-5414-4EAB-B4B4-14D6351A4B5C}" destId="{0B0DB9D0-0B3A-4493-894D-9E5947B87DD5}" srcOrd="2" destOrd="0" presId="urn:microsoft.com/office/officeart/2005/8/layout/list1"/>
    <dgm:cxn modelId="{9678BB55-A7F6-4916-8C72-EB9A6FEAF403}" type="presParOf" srcId="{02E742EF-5414-4EAB-B4B4-14D6351A4B5C}" destId="{007251E6-8C94-48A0-B860-C6EECF8E4686}" srcOrd="3" destOrd="0" presId="urn:microsoft.com/office/officeart/2005/8/layout/list1"/>
    <dgm:cxn modelId="{13AE8C33-C084-4224-853D-686CCAE60FBF}" type="presParOf" srcId="{02E742EF-5414-4EAB-B4B4-14D6351A4B5C}" destId="{949117DB-953F-4AEE-B609-BD753A9503E5}" srcOrd="4" destOrd="0" presId="urn:microsoft.com/office/officeart/2005/8/layout/list1"/>
    <dgm:cxn modelId="{F98FEEAF-069C-4C62-876E-9956628E55BA}" type="presParOf" srcId="{949117DB-953F-4AEE-B609-BD753A9503E5}" destId="{0E30FE6C-568A-4DB5-8F95-4D0CCB365AC0}" srcOrd="0" destOrd="0" presId="urn:microsoft.com/office/officeart/2005/8/layout/list1"/>
    <dgm:cxn modelId="{D62A97B3-F08C-48B3-9740-31921149C0CF}" type="presParOf" srcId="{949117DB-953F-4AEE-B609-BD753A9503E5}" destId="{680B4CF2-95DE-48FF-938E-5D009D677CB1}" srcOrd="1" destOrd="0" presId="urn:microsoft.com/office/officeart/2005/8/layout/list1"/>
    <dgm:cxn modelId="{857AB785-597B-46F6-B759-71F01AFBEC62}" type="presParOf" srcId="{02E742EF-5414-4EAB-B4B4-14D6351A4B5C}" destId="{74295DBB-4B4A-4BC5-BDCA-FBF9D73EFDB7}" srcOrd="5" destOrd="0" presId="urn:microsoft.com/office/officeart/2005/8/layout/list1"/>
    <dgm:cxn modelId="{95CF2A9F-535D-4A44-B1B1-4BE9BCDB924B}" type="presParOf" srcId="{02E742EF-5414-4EAB-B4B4-14D6351A4B5C}" destId="{04B6F7D1-BFE1-4DE2-ADC0-5F719314E556}" srcOrd="6" destOrd="0" presId="urn:microsoft.com/office/officeart/2005/8/layout/list1"/>
    <dgm:cxn modelId="{06B1E6F1-9448-4E2F-8D91-463AE48D7B32}" type="presParOf" srcId="{02E742EF-5414-4EAB-B4B4-14D6351A4B5C}" destId="{D6C9EB27-3DAE-40C1-B1A0-DF153273477B}" srcOrd="7" destOrd="0" presId="urn:microsoft.com/office/officeart/2005/8/layout/list1"/>
    <dgm:cxn modelId="{C615E6AE-EEBD-4028-BBBF-9882AA625DC5}" type="presParOf" srcId="{02E742EF-5414-4EAB-B4B4-14D6351A4B5C}" destId="{5E83B164-FB90-4705-8026-73614CCC060E}" srcOrd="8" destOrd="0" presId="urn:microsoft.com/office/officeart/2005/8/layout/list1"/>
    <dgm:cxn modelId="{424D1A3B-77B9-429C-9532-5D0A87FB7FC9}" type="presParOf" srcId="{5E83B164-FB90-4705-8026-73614CCC060E}" destId="{D3EC9D04-8A8A-441B-B371-274F3E0CA100}" srcOrd="0" destOrd="0" presId="urn:microsoft.com/office/officeart/2005/8/layout/list1"/>
    <dgm:cxn modelId="{32178F23-0449-4141-9B41-4DE006AA8F71}" type="presParOf" srcId="{5E83B164-FB90-4705-8026-73614CCC060E}" destId="{79B6302D-8487-459E-B78E-47EEF6989747}" srcOrd="1" destOrd="0" presId="urn:microsoft.com/office/officeart/2005/8/layout/list1"/>
    <dgm:cxn modelId="{8C8791AA-B823-4772-90E6-C84F674C8299}" type="presParOf" srcId="{02E742EF-5414-4EAB-B4B4-14D6351A4B5C}" destId="{872066FB-D958-4A9C-B28F-364574524381}" srcOrd="9" destOrd="0" presId="urn:microsoft.com/office/officeart/2005/8/layout/list1"/>
    <dgm:cxn modelId="{E2ED2F31-C1D4-49FD-9117-B762736F5114}" type="presParOf" srcId="{02E742EF-5414-4EAB-B4B4-14D6351A4B5C}" destId="{85141A89-C3BA-45C1-8033-51D0779B5FBD}" srcOrd="10" destOrd="0" presId="urn:microsoft.com/office/officeart/2005/8/layout/list1"/>
    <dgm:cxn modelId="{C6C1284D-901C-44CC-9F50-0A497977DA23}" type="presParOf" srcId="{02E742EF-5414-4EAB-B4B4-14D6351A4B5C}" destId="{D50BCD7D-79DD-40B5-B0C3-0B1420910756}" srcOrd="11" destOrd="0" presId="urn:microsoft.com/office/officeart/2005/8/layout/list1"/>
    <dgm:cxn modelId="{43B8D940-86EC-4DA2-B63D-8D1F33F2747A}" type="presParOf" srcId="{02E742EF-5414-4EAB-B4B4-14D6351A4B5C}" destId="{F123B8B6-6F96-4B56-8950-9BC331AD357C}" srcOrd="12" destOrd="0" presId="urn:microsoft.com/office/officeart/2005/8/layout/list1"/>
    <dgm:cxn modelId="{AD02E53A-FAE1-4357-96FE-3008BFCD20AA}" type="presParOf" srcId="{F123B8B6-6F96-4B56-8950-9BC331AD357C}" destId="{0710D7C1-315F-42CF-B51B-79E405F5DD14}" srcOrd="0" destOrd="0" presId="urn:microsoft.com/office/officeart/2005/8/layout/list1"/>
    <dgm:cxn modelId="{62E89131-9500-4F60-AEB8-34DFC6655DE3}" type="presParOf" srcId="{F123B8B6-6F96-4B56-8950-9BC331AD357C}" destId="{2DDA88F6-188A-4F15-9450-DC8DBE7B3E5A}" srcOrd="1" destOrd="0" presId="urn:microsoft.com/office/officeart/2005/8/layout/list1"/>
    <dgm:cxn modelId="{9037BE7D-308B-4C8E-A38D-11736146D8B1}" type="presParOf" srcId="{02E742EF-5414-4EAB-B4B4-14D6351A4B5C}" destId="{BDBA0BF2-7F54-4CDB-8C91-4C81EE3652D6}" srcOrd="13" destOrd="0" presId="urn:microsoft.com/office/officeart/2005/8/layout/list1"/>
    <dgm:cxn modelId="{275BE6B4-D6B0-4FD6-A621-D154CF7F77E9}" type="presParOf" srcId="{02E742EF-5414-4EAB-B4B4-14D6351A4B5C}" destId="{CF4FBCD3-D166-4ECD-A4D6-3DE48304DBA1}" srcOrd="14" destOrd="0" presId="urn:microsoft.com/office/officeart/2005/8/layout/list1"/>
    <dgm:cxn modelId="{32028782-655E-47BE-A833-B1F032DAAA53}" type="presParOf" srcId="{02E742EF-5414-4EAB-B4B4-14D6351A4B5C}" destId="{893D032D-8048-41B4-AD37-6490BA25E2E5}" srcOrd="15" destOrd="0" presId="urn:microsoft.com/office/officeart/2005/8/layout/list1"/>
    <dgm:cxn modelId="{78FA47A9-8DCC-41F5-9038-411C07CAD527}" type="presParOf" srcId="{02E742EF-5414-4EAB-B4B4-14D6351A4B5C}" destId="{A55BB2F0-DC78-4D77-95AE-36024A7802D5}" srcOrd="16" destOrd="0" presId="urn:microsoft.com/office/officeart/2005/8/layout/list1"/>
    <dgm:cxn modelId="{08B43A2B-477F-406A-A71D-F24F9E03BC67}" type="presParOf" srcId="{A55BB2F0-DC78-4D77-95AE-36024A7802D5}" destId="{C6CE5DF0-3964-457E-A578-64686BD61E1C}" srcOrd="0" destOrd="0" presId="urn:microsoft.com/office/officeart/2005/8/layout/list1"/>
    <dgm:cxn modelId="{DB2019E4-B5F4-4054-9A24-B4BDDC8D526A}" type="presParOf" srcId="{A55BB2F0-DC78-4D77-95AE-36024A7802D5}" destId="{EC1B45A5-7545-4098-AC60-1A70886B5D44}" srcOrd="1" destOrd="0" presId="urn:microsoft.com/office/officeart/2005/8/layout/list1"/>
    <dgm:cxn modelId="{8D9A7178-9F48-4331-B1B7-5B0B69E155FD}" type="presParOf" srcId="{02E742EF-5414-4EAB-B4B4-14D6351A4B5C}" destId="{90E370B2-AAF2-4E86-886D-903F65021DAF}" srcOrd="17" destOrd="0" presId="urn:microsoft.com/office/officeart/2005/8/layout/list1"/>
    <dgm:cxn modelId="{CD78E728-F1EF-4BBB-AF31-F46C21A738F0}" type="presParOf" srcId="{02E742EF-5414-4EAB-B4B4-14D6351A4B5C}" destId="{2C42F61D-2FC5-4B32-A7D8-25B86735E40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8A17D6-4EB3-4C9E-B905-E932BAF33F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065C047-B146-47E8-9EB4-C28A9D089692}">
      <dgm:prSet phldrT="[Tekst]" custT="1"/>
      <dgm:spPr>
        <a:solidFill>
          <a:srgbClr val="94C7B0"/>
        </a:solidFill>
      </dgm:spPr>
      <dgm:t>
        <a:bodyPr/>
        <a:lstStyle/>
        <a:p>
          <a:pPr>
            <a:buNone/>
          </a:pPr>
          <a:r>
            <a:rPr lang="sv" sz="2000" b="1" noProof="0" dirty="0"/>
            <a:t>Du kan rikta in dig på en massmarknad, vilket innebär en mycket bred grupp människor som alla köper liknande, allmänt tillgängliga produkter.</a:t>
          </a:r>
        </a:p>
      </dgm:t>
    </dgm:pt>
    <dgm:pt modelId="{6DA25ECE-D565-4D99-B169-5D68202670E2}" type="parTrans" cxnId="{4004397B-D7FA-49BB-9F79-2F06A8520741}">
      <dgm:prSet/>
      <dgm:spPr/>
      <dgm:t>
        <a:bodyPr/>
        <a:lstStyle/>
        <a:p>
          <a:endParaRPr lang="en-GB"/>
        </a:p>
      </dgm:t>
    </dgm:pt>
    <dgm:pt modelId="{45C7DCCA-0DBD-49CD-A62C-981AB4598BA3}" type="sibTrans" cxnId="{4004397B-D7FA-49BB-9F79-2F06A8520741}">
      <dgm:prSet/>
      <dgm:spPr/>
      <dgm:t>
        <a:bodyPr/>
        <a:lstStyle/>
        <a:p>
          <a:endParaRPr lang="en-GB"/>
        </a:p>
      </dgm:t>
    </dgm:pt>
    <dgm:pt modelId="{402DA95D-87FF-4674-AF32-D5BAF61628E6}">
      <dgm:prSet phldrT="[Tekst]" custT="1"/>
      <dgm:spPr>
        <a:solidFill>
          <a:srgbClr val="94C7B0"/>
        </a:solidFill>
      </dgm:spPr>
      <dgm:t>
        <a:bodyPr/>
        <a:lstStyle/>
        <a:p>
          <a:pPr>
            <a:buNone/>
          </a:pPr>
          <a:r>
            <a:rPr lang="sv" sz="2000" b="1" noProof="0" dirty="0"/>
            <a:t>De flesta nya livsmedelsföretag, särskilt små eller privata, börjar med en nischmarknad. En nisch är en mindre, mer specifik grupp kunder med särskilda behov eller smaker.</a:t>
          </a:r>
        </a:p>
      </dgm:t>
    </dgm:pt>
    <dgm:pt modelId="{BF08C083-5D76-4980-B094-2A0066DB1536}" type="parTrans" cxnId="{013163DD-E563-4F1A-838B-ACE48A54F518}">
      <dgm:prSet/>
      <dgm:spPr/>
      <dgm:t>
        <a:bodyPr/>
        <a:lstStyle/>
        <a:p>
          <a:endParaRPr lang="en-GB"/>
        </a:p>
      </dgm:t>
    </dgm:pt>
    <dgm:pt modelId="{E66EB471-E9B8-49ED-AAF1-DFB31D614C4F}" type="sibTrans" cxnId="{013163DD-E563-4F1A-838B-ACE48A54F518}">
      <dgm:prSet/>
      <dgm:spPr/>
      <dgm:t>
        <a:bodyPr/>
        <a:lstStyle/>
        <a:p>
          <a:endParaRPr lang="en-GB"/>
        </a:p>
      </dgm:t>
    </dgm:pt>
    <dgm:pt modelId="{F8EC1563-9383-4C06-854F-FAB9E9E5900E}">
      <dgm:prSet phldrT="[Tekst]" custT="1"/>
      <dgm:spPr>
        <a:ln>
          <a:solidFill>
            <a:srgbClr val="B6D1E1"/>
          </a:solidFill>
        </a:ln>
      </dgm:spPr>
      <dgm:t>
        <a:bodyPr/>
        <a:lstStyle/>
        <a:p>
          <a:pPr>
            <a:buNone/>
          </a:pPr>
          <a:r>
            <a:rPr lang="sv" sz="2000" b="1" noProof="0" dirty="0"/>
            <a:t>Exempel: </a:t>
          </a:r>
          <a:r>
            <a:rPr lang="sv" sz="2000" noProof="0" dirty="0"/>
            <a:t>Handgjord choklad med traditionella recept, ekologiska ingredienser eller smaker från ditt hemland, såsom kardemumma, rosenvatten eller chili.</a:t>
          </a:r>
        </a:p>
      </dgm:t>
    </dgm:pt>
    <dgm:pt modelId="{F214E911-1F7E-4275-9C4F-075CA92FADBF}" type="parTrans" cxnId="{2209C946-5788-40AE-A08B-8AC2228D1232}">
      <dgm:prSet/>
      <dgm:spPr/>
      <dgm:t>
        <a:bodyPr/>
        <a:lstStyle/>
        <a:p>
          <a:endParaRPr lang="en-GB"/>
        </a:p>
      </dgm:t>
    </dgm:pt>
    <dgm:pt modelId="{42FB8B56-CA2A-4B6F-8EAB-51928C835903}" type="sibTrans" cxnId="{2209C946-5788-40AE-A08B-8AC2228D1232}">
      <dgm:prSet/>
      <dgm:spPr/>
      <dgm:t>
        <a:bodyPr/>
        <a:lstStyle/>
        <a:p>
          <a:endParaRPr lang="en-GB"/>
        </a:p>
      </dgm:t>
    </dgm:pt>
    <dgm:pt modelId="{43B8C430-D14E-458C-A47D-289CDBA922E7}">
      <dgm:prSet phldrT="[Tekst]" custT="1"/>
      <dgm:spPr>
        <a:ln>
          <a:solidFill>
            <a:srgbClr val="B6D1E1"/>
          </a:solidFill>
        </a:ln>
      </dgm:spPr>
      <dgm:t>
        <a:bodyPr/>
        <a:lstStyle/>
        <a:p>
          <a:pPr>
            <a:buNone/>
          </a:pPr>
          <a:r>
            <a:rPr lang="sv" sz="2000" b="1" noProof="0" dirty="0"/>
            <a:t>Exempel: </a:t>
          </a:r>
          <a:r>
            <a:rPr lang="sv" sz="2000" noProof="0" dirty="0"/>
            <a:t>En vanlig chokladkaka som säljs i stormarknader. </a:t>
          </a:r>
          <a:br>
            <a:rPr lang="en-GB" sz="2000" noProof="0" dirty="0"/>
          </a:br>
          <a:r>
            <a:rPr lang="sv" sz="2000" noProof="0" dirty="0"/>
            <a:t>Dessa tillverkas i enorma mängder och säljs av globala varumärken som Cadbury, Nestlé eller Mars.</a:t>
          </a:r>
        </a:p>
      </dgm:t>
    </dgm:pt>
    <dgm:pt modelId="{3AA75138-8DD3-4092-8CAB-7C860F5E283A}" type="parTrans" cxnId="{797695BF-3FBC-4DA0-93D0-33407322CCC3}">
      <dgm:prSet/>
      <dgm:spPr/>
      <dgm:t>
        <a:bodyPr/>
        <a:lstStyle/>
        <a:p>
          <a:endParaRPr lang="en-GB"/>
        </a:p>
      </dgm:t>
    </dgm:pt>
    <dgm:pt modelId="{3230060E-D86D-4911-8734-B133BC9CFB6A}" type="sibTrans" cxnId="{797695BF-3FBC-4DA0-93D0-33407322CCC3}">
      <dgm:prSet/>
      <dgm:spPr/>
      <dgm:t>
        <a:bodyPr/>
        <a:lstStyle/>
        <a:p>
          <a:endParaRPr lang="en-GB"/>
        </a:p>
      </dgm:t>
    </dgm:pt>
    <dgm:pt modelId="{5D25D81A-CA3F-4B3B-810B-ABBFCD2790DF}" type="pres">
      <dgm:prSet presAssocID="{A08A17D6-4EB3-4C9E-B905-E932BAF33F68}" presName="linear" presStyleCnt="0">
        <dgm:presLayoutVars>
          <dgm:dir/>
          <dgm:animLvl val="lvl"/>
          <dgm:resizeHandles val="exact"/>
        </dgm:presLayoutVars>
      </dgm:prSet>
      <dgm:spPr/>
    </dgm:pt>
    <dgm:pt modelId="{95F1FDD6-1E86-473D-B04E-502B5048E881}" type="pres">
      <dgm:prSet presAssocID="{E065C047-B146-47E8-9EB4-C28A9D089692}" presName="parentLin" presStyleCnt="0"/>
      <dgm:spPr/>
    </dgm:pt>
    <dgm:pt modelId="{6E5CB84A-3D15-48BC-BA59-6B8655A3462A}" type="pres">
      <dgm:prSet presAssocID="{E065C047-B146-47E8-9EB4-C28A9D089692}" presName="parentLeftMargin" presStyleLbl="node1" presStyleIdx="0" presStyleCnt="2"/>
      <dgm:spPr/>
    </dgm:pt>
    <dgm:pt modelId="{7291CD6C-F814-4C27-91B1-C2A08BA356E7}" type="pres">
      <dgm:prSet presAssocID="{E065C047-B146-47E8-9EB4-C28A9D089692}" presName="parentText" presStyleLbl="node1" presStyleIdx="0" presStyleCnt="2" custScaleX="129542">
        <dgm:presLayoutVars>
          <dgm:chMax val="0"/>
          <dgm:bulletEnabled val="1"/>
        </dgm:presLayoutVars>
      </dgm:prSet>
      <dgm:spPr/>
    </dgm:pt>
    <dgm:pt modelId="{1C830103-B1FB-4387-A130-E7D4ED589B3F}" type="pres">
      <dgm:prSet presAssocID="{E065C047-B146-47E8-9EB4-C28A9D089692}" presName="negativeSpace" presStyleCnt="0"/>
      <dgm:spPr/>
    </dgm:pt>
    <dgm:pt modelId="{6562C193-C5D6-4C58-988A-A48D8661283C}" type="pres">
      <dgm:prSet presAssocID="{E065C047-B146-47E8-9EB4-C28A9D089692}" presName="childText" presStyleLbl="conFgAcc1" presStyleIdx="0" presStyleCnt="2">
        <dgm:presLayoutVars>
          <dgm:bulletEnabled val="1"/>
        </dgm:presLayoutVars>
      </dgm:prSet>
      <dgm:spPr/>
    </dgm:pt>
    <dgm:pt modelId="{4C36F758-4B6E-4692-A701-7E72BC439B39}" type="pres">
      <dgm:prSet presAssocID="{45C7DCCA-0DBD-49CD-A62C-981AB4598BA3}" presName="spaceBetweenRectangles" presStyleCnt="0"/>
      <dgm:spPr/>
    </dgm:pt>
    <dgm:pt modelId="{1BD9558B-ED9D-4153-ADE4-8F9A866E5615}" type="pres">
      <dgm:prSet presAssocID="{402DA95D-87FF-4674-AF32-D5BAF61628E6}" presName="parentLin" presStyleCnt="0"/>
      <dgm:spPr/>
    </dgm:pt>
    <dgm:pt modelId="{FF021C55-BBC5-4968-ADC9-5E8CD423087B}" type="pres">
      <dgm:prSet presAssocID="{402DA95D-87FF-4674-AF32-D5BAF61628E6}" presName="parentLeftMargin" presStyleLbl="node1" presStyleIdx="0" presStyleCnt="2"/>
      <dgm:spPr/>
    </dgm:pt>
    <dgm:pt modelId="{BBD40AA9-30D6-445C-BAD3-C62E8F1671CD}" type="pres">
      <dgm:prSet presAssocID="{402DA95D-87FF-4674-AF32-D5BAF61628E6}" presName="parentText" presStyleLbl="node1" presStyleIdx="1" presStyleCnt="2" custScaleX="130016">
        <dgm:presLayoutVars>
          <dgm:chMax val="0"/>
          <dgm:bulletEnabled val="1"/>
        </dgm:presLayoutVars>
      </dgm:prSet>
      <dgm:spPr/>
    </dgm:pt>
    <dgm:pt modelId="{AC9A1B7F-3D85-4C6B-9403-C69C469ED0DB}" type="pres">
      <dgm:prSet presAssocID="{402DA95D-87FF-4674-AF32-D5BAF61628E6}" presName="negativeSpace" presStyleCnt="0"/>
      <dgm:spPr/>
    </dgm:pt>
    <dgm:pt modelId="{FBE4F817-50DF-41C6-9A0F-90CFED1BCE4D}" type="pres">
      <dgm:prSet presAssocID="{402DA95D-87FF-4674-AF32-D5BAF61628E6}" presName="childText" presStyleLbl="conFgAcc1" presStyleIdx="1" presStyleCnt="2">
        <dgm:presLayoutVars>
          <dgm:bulletEnabled val="1"/>
        </dgm:presLayoutVars>
      </dgm:prSet>
      <dgm:spPr/>
    </dgm:pt>
  </dgm:ptLst>
  <dgm:cxnLst>
    <dgm:cxn modelId="{2209C946-5788-40AE-A08B-8AC2228D1232}" srcId="{402DA95D-87FF-4674-AF32-D5BAF61628E6}" destId="{F8EC1563-9383-4C06-854F-FAB9E9E5900E}" srcOrd="0" destOrd="0" parTransId="{F214E911-1F7E-4275-9C4F-075CA92FADBF}" sibTransId="{42FB8B56-CA2A-4B6F-8EAB-51928C835903}"/>
    <dgm:cxn modelId="{4004397B-D7FA-49BB-9F79-2F06A8520741}" srcId="{A08A17D6-4EB3-4C9E-B905-E932BAF33F68}" destId="{E065C047-B146-47E8-9EB4-C28A9D089692}" srcOrd="0" destOrd="0" parTransId="{6DA25ECE-D565-4D99-B169-5D68202670E2}" sibTransId="{45C7DCCA-0DBD-49CD-A62C-981AB4598BA3}"/>
    <dgm:cxn modelId="{894EC984-DB4F-44E6-BAB3-3AA969BB2D4C}" type="presOf" srcId="{E065C047-B146-47E8-9EB4-C28A9D089692}" destId="{6E5CB84A-3D15-48BC-BA59-6B8655A3462A}" srcOrd="0" destOrd="0" presId="urn:microsoft.com/office/officeart/2005/8/layout/list1"/>
    <dgm:cxn modelId="{5DD56599-C214-4DB3-BD53-E8FA7DE20586}" type="presOf" srcId="{E065C047-B146-47E8-9EB4-C28A9D089692}" destId="{7291CD6C-F814-4C27-91B1-C2A08BA356E7}" srcOrd="1" destOrd="0" presId="urn:microsoft.com/office/officeart/2005/8/layout/list1"/>
    <dgm:cxn modelId="{D5E9749E-A801-4DC5-9AF6-58BD643C890F}" type="presOf" srcId="{402DA95D-87FF-4674-AF32-D5BAF61628E6}" destId="{FF021C55-BBC5-4968-ADC9-5E8CD423087B}" srcOrd="0" destOrd="0" presId="urn:microsoft.com/office/officeart/2005/8/layout/list1"/>
    <dgm:cxn modelId="{797695BF-3FBC-4DA0-93D0-33407322CCC3}" srcId="{E065C047-B146-47E8-9EB4-C28A9D089692}" destId="{43B8C430-D14E-458C-A47D-289CDBA922E7}" srcOrd="0" destOrd="0" parTransId="{3AA75138-8DD3-4092-8CAB-7C860F5E283A}" sibTransId="{3230060E-D86D-4911-8734-B133BC9CFB6A}"/>
    <dgm:cxn modelId="{5FA2C1D9-571D-4877-B21B-99D42A4E2669}" type="presOf" srcId="{43B8C430-D14E-458C-A47D-289CDBA922E7}" destId="{6562C193-C5D6-4C58-988A-A48D8661283C}" srcOrd="0" destOrd="0" presId="urn:microsoft.com/office/officeart/2005/8/layout/list1"/>
    <dgm:cxn modelId="{CFF046DA-B5C3-4D14-A3F2-1EAAD5F4DABD}" type="presOf" srcId="{402DA95D-87FF-4674-AF32-D5BAF61628E6}" destId="{BBD40AA9-30D6-445C-BAD3-C62E8F1671CD}" srcOrd="1" destOrd="0" presId="urn:microsoft.com/office/officeart/2005/8/layout/list1"/>
    <dgm:cxn modelId="{013163DD-E563-4F1A-838B-ACE48A54F518}" srcId="{A08A17D6-4EB3-4C9E-B905-E932BAF33F68}" destId="{402DA95D-87FF-4674-AF32-D5BAF61628E6}" srcOrd="1" destOrd="0" parTransId="{BF08C083-5D76-4980-B094-2A0066DB1536}" sibTransId="{E66EB471-E9B8-49ED-AAF1-DFB31D614C4F}"/>
    <dgm:cxn modelId="{A671F8E7-1E8B-4514-A8B1-2353A0FBD808}" type="presOf" srcId="{F8EC1563-9383-4C06-854F-FAB9E9E5900E}" destId="{FBE4F817-50DF-41C6-9A0F-90CFED1BCE4D}" srcOrd="0" destOrd="0" presId="urn:microsoft.com/office/officeart/2005/8/layout/list1"/>
    <dgm:cxn modelId="{01A42DF3-E944-453E-928C-E3A337A1FBF1}" type="presOf" srcId="{A08A17D6-4EB3-4C9E-B905-E932BAF33F68}" destId="{5D25D81A-CA3F-4B3B-810B-ABBFCD2790DF}" srcOrd="0" destOrd="0" presId="urn:microsoft.com/office/officeart/2005/8/layout/list1"/>
    <dgm:cxn modelId="{9D98F97A-6430-4475-8C31-3DC4013117C9}" type="presParOf" srcId="{5D25D81A-CA3F-4B3B-810B-ABBFCD2790DF}" destId="{95F1FDD6-1E86-473D-B04E-502B5048E881}" srcOrd="0" destOrd="0" presId="urn:microsoft.com/office/officeart/2005/8/layout/list1"/>
    <dgm:cxn modelId="{F6C31AE7-BE7B-4FD6-B4ED-0AE043D45260}" type="presParOf" srcId="{95F1FDD6-1E86-473D-B04E-502B5048E881}" destId="{6E5CB84A-3D15-48BC-BA59-6B8655A3462A}" srcOrd="0" destOrd="0" presId="urn:microsoft.com/office/officeart/2005/8/layout/list1"/>
    <dgm:cxn modelId="{EEC4FAB1-90DA-4FD8-BC1F-49A6B20FF230}" type="presParOf" srcId="{95F1FDD6-1E86-473D-B04E-502B5048E881}" destId="{7291CD6C-F814-4C27-91B1-C2A08BA356E7}" srcOrd="1" destOrd="0" presId="urn:microsoft.com/office/officeart/2005/8/layout/list1"/>
    <dgm:cxn modelId="{F0BDF932-3273-471F-8AA1-19B85360CDF5}" type="presParOf" srcId="{5D25D81A-CA3F-4B3B-810B-ABBFCD2790DF}" destId="{1C830103-B1FB-4387-A130-E7D4ED589B3F}" srcOrd="1" destOrd="0" presId="urn:microsoft.com/office/officeart/2005/8/layout/list1"/>
    <dgm:cxn modelId="{1F2515CE-DB55-4283-BD56-FB72A22D4172}" type="presParOf" srcId="{5D25D81A-CA3F-4B3B-810B-ABBFCD2790DF}" destId="{6562C193-C5D6-4C58-988A-A48D8661283C}" srcOrd="2" destOrd="0" presId="urn:microsoft.com/office/officeart/2005/8/layout/list1"/>
    <dgm:cxn modelId="{BF489BE4-E63F-4C85-9C2D-2AFD0B1C9EC2}" type="presParOf" srcId="{5D25D81A-CA3F-4B3B-810B-ABBFCD2790DF}" destId="{4C36F758-4B6E-4692-A701-7E72BC439B39}" srcOrd="3" destOrd="0" presId="urn:microsoft.com/office/officeart/2005/8/layout/list1"/>
    <dgm:cxn modelId="{5C4B48B0-5206-4FEC-BB3C-1EA7DF5028D0}" type="presParOf" srcId="{5D25D81A-CA3F-4B3B-810B-ABBFCD2790DF}" destId="{1BD9558B-ED9D-4153-ADE4-8F9A866E5615}" srcOrd="4" destOrd="0" presId="urn:microsoft.com/office/officeart/2005/8/layout/list1"/>
    <dgm:cxn modelId="{294E3AF6-DF7D-48C4-9A2F-0555940BC061}" type="presParOf" srcId="{1BD9558B-ED9D-4153-ADE4-8F9A866E5615}" destId="{FF021C55-BBC5-4968-ADC9-5E8CD423087B}" srcOrd="0" destOrd="0" presId="urn:microsoft.com/office/officeart/2005/8/layout/list1"/>
    <dgm:cxn modelId="{01AD1F40-DBDC-4069-8B97-09C323C0CD5F}" type="presParOf" srcId="{1BD9558B-ED9D-4153-ADE4-8F9A866E5615}" destId="{BBD40AA9-30D6-445C-BAD3-C62E8F1671CD}" srcOrd="1" destOrd="0" presId="urn:microsoft.com/office/officeart/2005/8/layout/list1"/>
    <dgm:cxn modelId="{2E47D995-2F21-4076-B80B-23FD78C3F0EE}" type="presParOf" srcId="{5D25D81A-CA3F-4B3B-810B-ABBFCD2790DF}" destId="{AC9A1B7F-3D85-4C6B-9403-C69C469ED0DB}" srcOrd="5" destOrd="0" presId="urn:microsoft.com/office/officeart/2005/8/layout/list1"/>
    <dgm:cxn modelId="{42563DB9-90D8-4AE4-9B44-CDD1F75C0E9B}" type="presParOf" srcId="{5D25D81A-CA3F-4B3B-810B-ABBFCD2790DF}" destId="{FBE4F817-50DF-41C6-9A0F-90CFED1BCE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sv" b="1" i="0" noProof="0" dirty="0">
              <a:effectLst/>
            </a:rPr>
            <a:t>Potentiell kundbas</a:t>
          </a:r>
          <a:endParaRPr lang="en-GB" noProof="0" dirty="0"/>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Vilka ser du som dina kunder?</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sv" b="1" i="0" noProof="0" dirty="0">
              <a:effectLst/>
            </a:rPr>
            <a:t>Kolla in din konkurrens</a:t>
          </a:r>
          <a:endParaRPr lang="en-GB" noProof="0" dirty="0"/>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Vilka försöker dina konkurrenter nå?</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396E4234-08A2-4E58-9377-8B7F82036EA9}">
      <dgm:prSet phldrT="[Tekst]"/>
      <dgm:spPr>
        <a:solidFill>
          <a:srgbClr val="94C7B0"/>
        </a:solidFill>
        <a:ln>
          <a:noFill/>
        </a:ln>
      </dgm:spPr>
      <dgm:t>
        <a:bodyPr/>
        <a:lstStyle/>
        <a:p>
          <a:r>
            <a:rPr lang="sv" b="1" i="0" noProof="0" dirty="0">
              <a:effectLst/>
            </a:rPr>
            <a:t>Analysera din produkt eller tjänst</a:t>
          </a:r>
          <a:endParaRPr lang="en-GB" noProof="0" dirty="0"/>
        </a:p>
      </dgm:t>
    </dgm:pt>
    <dgm:pt modelId="{2BFCBFCC-3757-4583-BF47-DDDC85A41C3E}" type="parTrans" cxnId="{381E1EE9-E01F-4FB4-B21A-8A1FA756F568}">
      <dgm:prSet/>
      <dgm:spPr/>
      <dgm:t>
        <a:bodyPr/>
        <a:lstStyle/>
        <a:p>
          <a:endParaRPr lang="en-GB"/>
        </a:p>
      </dgm:t>
    </dgm:pt>
    <dgm:pt modelId="{B3232DED-B6C7-4B56-A321-2B7607B4D724}" type="sibTrans" cxnId="{381E1EE9-E01F-4FB4-B21A-8A1FA756F568}">
      <dgm:prSet/>
      <dgm:spPr/>
      <dgm:t>
        <a:bodyPr/>
        <a:lstStyle/>
        <a:p>
          <a:endParaRPr lang="en-GB"/>
        </a:p>
      </dgm:t>
    </dgm:pt>
    <dgm:pt modelId="{A52DDC02-0404-4587-ABF2-63EA6A451C7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Gör en lista över de viktigaste funktionerna och fördelarna du erbjuder.</a:t>
          </a:r>
        </a:p>
      </dgm:t>
    </dgm:pt>
    <dgm:pt modelId="{17D72C09-C1C7-4559-86AE-A7585D7B1882}" type="parTrans" cxnId="{6B750308-A5CB-4584-8BDE-A4D481ADC712}">
      <dgm:prSet/>
      <dgm:spPr/>
      <dgm:t>
        <a:bodyPr/>
        <a:lstStyle/>
        <a:p>
          <a:endParaRPr lang="en-GB"/>
        </a:p>
      </dgm:t>
    </dgm:pt>
    <dgm:pt modelId="{E74CCD07-36FC-499A-A279-0E52DC0E4032}" type="sibTrans" cxnId="{6B750308-A5CB-4584-8BDE-A4D481ADC712}">
      <dgm:prSet/>
      <dgm:spPr/>
      <dgm:t>
        <a:bodyPr/>
        <a:lstStyle/>
        <a:p>
          <a:endParaRPr lang="en-GB"/>
        </a:p>
      </dgm:t>
    </dgm:pt>
    <dgm:pt modelId="{6FB6AF06-8902-47B4-AD1A-8B4C1CC8B9D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Tror du att de skulle välja din matprodukt eller tjänst? Varför?</a:t>
          </a:r>
        </a:p>
      </dgm:t>
    </dgm:pt>
    <dgm:pt modelId="{37FC253C-124D-4AB4-B274-0688F9468686}" type="parTrans" cxnId="{84283C0B-7C9B-4A6D-A50D-68BF69C18ED7}">
      <dgm:prSet/>
      <dgm:spPr/>
      <dgm:t>
        <a:bodyPr/>
        <a:lstStyle/>
        <a:p>
          <a:endParaRPr lang="en-GB"/>
        </a:p>
      </dgm:t>
    </dgm:pt>
    <dgm:pt modelId="{C2368A48-9A12-44A1-B3F6-9379E9D65CA1}" type="sibTrans" cxnId="{84283C0B-7C9B-4A6D-A50D-68BF69C18ED7}">
      <dgm:prSet/>
      <dgm:spPr/>
      <dgm:t>
        <a:bodyPr/>
        <a:lstStyle/>
        <a:p>
          <a:endParaRPr lang="en-GB"/>
        </a:p>
      </dgm:t>
    </dgm:pt>
    <dgm:pt modelId="{90F2E1B3-73B4-4095-927A-22E37E7D99F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Leta efter gemensamma intressen, vanor eller situationer.</a:t>
          </a:r>
        </a:p>
      </dgm:t>
    </dgm:pt>
    <dgm:pt modelId="{9BC2FC43-75F5-4153-8D9B-F2BDA7AD8A52}" type="parTrans" cxnId="{84725CC3-1A98-427E-8ACC-FEE579FDBF17}">
      <dgm:prSet/>
      <dgm:spPr/>
      <dgm:t>
        <a:bodyPr/>
        <a:lstStyle/>
        <a:p>
          <a:endParaRPr lang="en-GB"/>
        </a:p>
      </dgm:t>
    </dgm:pt>
    <dgm:pt modelId="{221A3996-A7F8-4393-9C0D-686DFAA26396}" type="sibTrans" cxnId="{84725CC3-1A98-427E-8ACC-FEE579FDBF17}">
      <dgm:prSet/>
      <dgm:spPr/>
      <dgm:t>
        <a:bodyPr/>
        <a:lstStyle/>
        <a:p>
          <a:endParaRPr lang="en-GB"/>
        </a:p>
      </dgm:t>
    </dgm:pt>
    <dgm:pt modelId="{61B45A07-D8CE-42F7-BF00-B3205A2AFB6B}">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Vilken grupp är mest benägen att dra nytta av och köpa?</a:t>
          </a:r>
        </a:p>
      </dgm:t>
    </dgm:pt>
    <dgm:pt modelId="{6ABCB767-B785-41E3-97CE-BD6B4DD8D393}" type="parTrans" cxnId="{CC5178D8-9EE7-4B6B-A231-22DAAF4FA720}">
      <dgm:prSet/>
      <dgm:spPr/>
      <dgm:t>
        <a:bodyPr/>
        <a:lstStyle/>
        <a:p>
          <a:endParaRPr lang="en-GB"/>
        </a:p>
      </dgm:t>
    </dgm:pt>
    <dgm:pt modelId="{E9701E6F-0517-4FC7-B3B6-6A0A709B533E}" type="sibTrans" cxnId="{CC5178D8-9EE7-4B6B-A231-22DAAF4FA720}">
      <dgm:prSet/>
      <dgm:spPr/>
      <dgm:t>
        <a:bodyPr/>
        <a:lstStyle/>
        <a:p>
          <a:endParaRPr lang="en-GB"/>
        </a:p>
      </dgm:t>
    </dgm:pt>
    <dgm:pt modelId="{533EB424-1FC6-4C24-B7F0-8569D5975A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Vilken typ av kunder betjänar de?</a:t>
          </a:r>
        </a:p>
      </dgm:t>
    </dgm:pt>
    <dgm:pt modelId="{6A9610E3-84CE-4A14-93A7-8ED116D6AF9E}" type="parTrans" cxnId="{DE19E0AA-26DD-4165-ACC6-279D1C166F7E}">
      <dgm:prSet/>
      <dgm:spPr/>
      <dgm:t>
        <a:bodyPr/>
        <a:lstStyle/>
        <a:p>
          <a:endParaRPr lang="en-GB"/>
        </a:p>
      </dgm:t>
    </dgm:pt>
    <dgm:pt modelId="{23C6BA24-8306-4E36-9319-672E652902F8}" type="sibTrans" cxnId="{DE19E0AA-26DD-4165-ACC6-279D1C166F7E}">
      <dgm:prSet/>
      <dgm:spPr/>
      <dgm:t>
        <a:bodyPr/>
        <a:lstStyle/>
        <a:p>
          <a:endParaRPr lang="en-GB"/>
        </a:p>
      </dgm:t>
    </dgm:pt>
    <dgm:pt modelId="{E5305CE7-037F-4A35-B92C-ED1E3C2E39E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Försök inte kopiera dem.</a:t>
          </a:r>
        </a:p>
      </dgm:t>
    </dgm:pt>
    <dgm:pt modelId="{7001EF5E-0305-4151-AB57-CCD139CE5633}" type="parTrans" cxnId="{4ACFB969-D140-4C0B-9F39-BB72EF43B656}">
      <dgm:prSet/>
      <dgm:spPr/>
      <dgm:t>
        <a:bodyPr/>
        <a:lstStyle/>
        <a:p>
          <a:endParaRPr lang="en-GB"/>
        </a:p>
      </dgm:t>
    </dgm:pt>
    <dgm:pt modelId="{86B7EBD7-83CF-4828-A76E-5869145F6970}" type="sibTrans" cxnId="{4ACFB969-D140-4C0B-9F39-BB72EF43B656}">
      <dgm:prSet/>
      <dgm:spPr/>
      <dgm:t>
        <a:bodyPr/>
        <a:lstStyle/>
        <a:p>
          <a:endParaRPr lang="en-GB"/>
        </a:p>
      </dgm:t>
    </dgm:pt>
    <dgm:pt modelId="{792C36AA-B7EC-4209-A1D0-E27192B73D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Leta istället efter en mindre marknad som de kanske missar, en nisch du kan fokusera på.</a:t>
          </a:r>
        </a:p>
      </dgm:t>
    </dgm:pt>
    <dgm:pt modelId="{964EA286-CE14-451A-952C-854682356336}" type="parTrans" cxnId="{8C2629DC-048F-4C1C-89AD-C9F3ED9F8917}">
      <dgm:prSet/>
      <dgm:spPr/>
      <dgm:t>
        <a:bodyPr/>
        <a:lstStyle/>
        <a:p>
          <a:endParaRPr lang="en-GB"/>
        </a:p>
      </dgm:t>
    </dgm:pt>
    <dgm:pt modelId="{4CEB366F-752A-48AC-BD14-C5B99AB55240}" type="sibTrans" cxnId="{8C2629DC-048F-4C1C-89AD-C9F3ED9F8917}">
      <dgm:prSet/>
      <dgm:spPr/>
      <dgm:t>
        <a:bodyPr/>
        <a:lstStyle/>
        <a:p>
          <a:endParaRPr lang="en-GB"/>
        </a:p>
      </dgm:t>
    </dgm:pt>
    <dgm:pt modelId="{CBBD4CB3-D36F-4DB5-9726-9AC8EB38764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Lista sedan de typer av människor som skulle behöva eller vilja ha dessa.</a:t>
          </a:r>
        </a:p>
      </dgm:t>
    </dgm:pt>
    <dgm:pt modelId="{B1700E18-990B-47AC-A1C7-18E121851662}" type="parTrans" cxnId="{FD4AAB1D-BE32-4BE6-991D-E625C286ED4F}">
      <dgm:prSet/>
      <dgm:spPr/>
      <dgm:t>
        <a:bodyPr/>
        <a:lstStyle/>
        <a:p>
          <a:endParaRPr lang="en-GB"/>
        </a:p>
      </dgm:t>
    </dgm:pt>
    <dgm:pt modelId="{3E5B4ED3-90CB-44CF-9A41-35F4BA8A95CF}" type="sibTrans" cxnId="{FD4AAB1D-BE32-4BE6-991D-E625C286ED4F}">
      <dgm:prSet/>
      <dgm:spPr/>
      <dgm:t>
        <a:bodyPr/>
        <a:lstStyle/>
        <a:p>
          <a:endParaRPr lang="en-GB"/>
        </a:p>
      </dgm:t>
    </dgm:pt>
    <dgm:pt modelId="{2854B914-FA69-40A0-AA64-F7C7825647F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Beskriv dem mer i detalj</a:t>
          </a:r>
        </a:p>
      </dgm:t>
    </dgm:pt>
    <dgm:pt modelId="{CD5C889D-F712-44B7-B21E-8C3EA10E12E2}" type="parTrans" cxnId="{4AF85228-83B9-42A6-999A-49D559724501}">
      <dgm:prSet/>
      <dgm:spPr/>
      <dgm:t>
        <a:bodyPr/>
        <a:lstStyle/>
        <a:p>
          <a:endParaRPr lang="en-GB"/>
        </a:p>
      </dgm:t>
    </dgm:pt>
    <dgm:pt modelId="{D50C275F-DC33-4ADC-8846-A3F404ADB082}" type="sibTrans" cxnId="{4AF85228-83B9-42A6-999A-49D559724501}">
      <dgm:prSet/>
      <dgm:spPr/>
      <dgm:t>
        <a:bodyPr/>
        <a:lstStyle/>
        <a:p>
          <a:endParaRPr lang="en-GB"/>
        </a:p>
      </dgm:t>
    </dgm:pt>
    <dgm:pt modelId="{F1D1A0A4-0CE4-4D2F-863C-20F537AE662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Tänk på deras ålder, plats, inkomst, yrke, bakgrund och livsstil.</a:t>
          </a:r>
        </a:p>
      </dgm:t>
    </dgm:pt>
    <dgm:pt modelId="{8D245FEA-A91A-4D85-A41B-39BBF7761507}" type="parTrans" cxnId="{2DBD0E1B-BCD3-4D6A-9EE4-7D086E51A1F6}">
      <dgm:prSet/>
      <dgm:spPr/>
      <dgm:t>
        <a:bodyPr/>
        <a:lstStyle/>
        <a:p>
          <a:endParaRPr lang="en-GB"/>
        </a:p>
      </dgm:t>
    </dgm:pt>
    <dgm:pt modelId="{A9F0AAE3-20A3-46AB-B574-CC71DFCEA6FD}" type="sibTrans" cxnId="{2DBD0E1B-BCD3-4D6A-9EE4-7D086E51A1F6}">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3">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3">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3">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3">
        <dgm:presLayoutVars>
          <dgm:bulletEnabled val="1"/>
        </dgm:presLayoutVars>
      </dgm:prSet>
      <dgm:spPr/>
    </dgm:pt>
    <dgm:pt modelId="{4DFCFD4D-0C95-42A5-8D17-2E22964AEFA0}" type="pres">
      <dgm:prSet presAssocID="{B99A4098-C30B-4E93-AA04-F79ECD842E31}" presName="space" presStyleCnt="0"/>
      <dgm:spPr/>
    </dgm:pt>
    <dgm:pt modelId="{13736F85-EFC3-4F1F-81EA-A81D8C4F2247}" type="pres">
      <dgm:prSet presAssocID="{396E4234-08A2-4E58-9377-8B7F82036EA9}" presName="composite" presStyleCnt="0"/>
      <dgm:spPr/>
    </dgm:pt>
    <dgm:pt modelId="{85D0F4F1-A952-4FBC-99FC-9CE951AECFC6}" type="pres">
      <dgm:prSet presAssocID="{396E4234-08A2-4E58-9377-8B7F82036EA9}" presName="parTx" presStyleLbl="alignNode1" presStyleIdx="2" presStyleCnt="3">
        <dgm:presLayoutVars>
          <dgm:chMax val="0"/>
          <dgm:chPref val="0"/>
          <dgm:bulletEnabled val="1"/>
        </dgm:presLayoutVars>
      </dgm:prSet>
      <dgm:spPr/>
    </dgm:pt>
    <dgm:pt modelId="{B6132E6C-9AA2-4A53-BC2C-B5196C10D5A1}" type="pres">
      <dgm:prSet presAssocID="{396E4234-08A2-4E58-9377-8B7F82036EA9}" presName="desTx" presStyleLbl="alignAccFollowNode1" presStyleIdx="2" presStyleCnt="3">
        <dgm:presLayoutVars>
          <dgm:bulletEnabled val="1"/>
        </dgm:presLayoutVars>
      </dgm:prSet>
      <dgm:spPr/>
    </dgm:pt>
  </dgm:ptLst>
  <dgm:cxnLst>
    <dgm:cxn modelId="{FB64CF03-8148-4F11-80F8-ECA4B8ED6840}" type="presOf" srcId="{61B45A07-D8CE-42F7-BF00-B3205A2AFB6B}" destId="{18006FDB-21E4-4262-BF85-FE8DAFBC6531}" srcOrd="0" destOrd="3" presId="urn:microsoft.com/office/officeart/2005/8/layout/hList1"/>
    <dgm:cxn modelId="{6B750308-A5CB-4584-8BDE-A4D481ADC712}" srcId="{396E4234-08A2-4E58-9377-8B7F82036EA9}" destId="{A52DDC02-0404-4587-ABF2-63EA6A451C78}" srcOrd="0" destOrd="0" parTransId="{17D72C09-C1C7-4559-86AE-A7585D7B1882}" sibTransId="{E74CCD07-36FC-499A-A279-0E52DC0E4032}"/>
    <dgm:cxn modelId="{84283C0B-7C9B-4A6D-A50D-68BF69C18ED7}" srcId="{FFF2B56C-34B2-4A4A-9EDE-B0DE99B6B87C}" destId="{6FB6AF06-8902-47B4-AD1A-8B4C1CC8B9D4}" srcOrd="1" destOrd="0" parTransId="{37FC253C-124D-4AB4-B274-0688F9468686}" sibTransId="{C2368A48-9A12-44A1-B3F6-9379E9D65CA1}"/>
    <dgm:cxn modelId="{2DBD0E1B-BCD3-4D6A-9EE4-7D086E51A1F6}" srcId="{396E4234-08A2-4E58-9377-8B7F82036EA9}" destId="{F1D1A0A4-0CE4-4D2F-863C-20F537AE6624}" srcOrd="3" destOrd="0" parTransId="{8D245FEA-A91A-4D85-A41B-39BBF7761507}" sibTransId="{A9F0AAE3-20A3-46AB-B574-CC71DFCEA6FD}"/>
    <dgm:cxn modelId="{FD4AAB1D-BE32-4BE6-991D-E625C286ED4F}" srcId="{396E4234-08A2-4E58-9377-8B7F82036EA9}" destId="{CBBD4CB3-D36F-4DB5-9726-9AC8EB387648}" srcOrd="1" destOrd="0" parTransId="{B1700E18-990B-47AC-A1C7-18E121851662}" sibTransId="{3E5B4ED3-90CB-44CF-9A41-35F4BA8A95CF}"/>
    <dgm:cxn modelId="{1A1E5127-02A3-4B9A-9F40-8AE5CF601ED5}" type="presOf" srcId="{E5305CE7-037F-4A35-B92C-ED1E3C2E39E2}" destId="{B105F972-8027-462C-B2DA-0BE4EEA6604D}" srcOrd="0" destOrd="2" presId="urn:microsoft.com/office/officeart/2005/8/layout/hList1"/>
    <dgm:cxn modelId="{4AF85228-83B9-42A6-999A-49D559724501}" srcId="{396E4234-08A2-4E58-9377-8B7F82036EA9}" destId="{2854B914-FA69-40A0-AA64-F7C7825647FE}" srcOrd="2" destOrd="0" parTransId="{CD5C889D-F712-44B7-B21E-8C3EA10E12E2}" sibTransId="{D50C275F-DC33-4ADC-8846-A3F404ADB082}"/>
    <dgm:cxn modelId="{B12D523C-85B3-48B6-87A4-A094217FB79D}" type="presOf" srcId="{CBE18760-773F-4889-92C3-ACE7AC4A1E3B}" destId="{129FD79E-8BA0-4DBA-9197-6B4980AE8907}" srcOrd="0" destOrd="0" presId="urn:microsoft.com/office/officeart/2005/8/layout/hList1"/>
    <dgm:cxn modelId="{CA9B6260-C038-4DF3-B031-9D7F0EEA5DA4}" type="presOf" srcId="{CBBD4CB3-D36F-4DB5-9726-9AC8EB387648}" destId="{B6132E6C-9AA2-4A53-BC2C-B5196C10D5A1}" srcOrd="0" destOrd="1"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4ACFB969-D140-4C0B-9F39-BB72EF43B656}" srcId="{6A9E31B6-EF5C-47A3-8022-0DBEF399E3D9}" destId="{E5305CE7-037F-4A35-B92C-ED1E3C2E39E2}" srcOrd="2" destOrd="0" parTransId="{7001EF5E-0305-4151-AB57-CCD139CE5633}" sibTransId="{86B7EBD7-83CF-4828-A76E-5869145F6970}"/>
    <dgm:cxn modelId="{06B8236F-A006-4BED-A03F-8A3B4708F75A}" type="presOf" srcId="{90F2E1B3-73B4-4095-927A-22E37E7D99F2}" destId="{18006FDB-21E4-4262-BF85-FE8DAFBC6531}" srcOrd="0" destOrd="2" presId="urn:microsoft.com/office/officeart/2005/8/layout/hList1"/>
    <dgm:cxn modelId="{7286158A-C23E-4210-83A2-E57A05CF0543}" type="presOf" srcId="{792C36AA-B7EC-4209-A1D0-E27192B73DDE}" destId="{B105F972-8027-462C-B2DA-0BE4EEA6604D}" srcOrd="0" destOrd="3" presId="urn:microsoft.com/office/officeart/2005/8/layout/hList1"/>
    <dgm:cxn modelId="{5724EC8D-E048-4622-AEED-FE6D4BD1BF28}" type="presOf" srcId="{396E4234-08A2-4E58-9377-8B7F82036EA9}" destId="{85D0F4F1-A952-4FBC-99FC-9CE951AECFC6}" srcOrd="0" destOrd="0" presId="urn:microsoft.com/office/officeart/2005/8/layout/hList1"/>
    <dgm:cxn modelId="{EDAB8D92-E379-4138-BF87-8585CE157C28}" type="presOf" srcId="{533EB424-1FC6-4C24-B7F0-8569D5975ADE}" destId="{B105F972-8027-462C-B2DA-0BE4EEA6604D}" srcOrd="0" destOrd="1" presId="urn:microsoft.com/office/officeart/2005/8/layout/hList1"/>
    <dgm:cxn modelId="{DE19E0AA-26DD-4165-ACC6-279D1C166F7E}" srcId="{6A9E31B6-EF5C-47A3-8022-0DBEF399E3D9}" destId="{533EB424-1FC6-4C24-B7F0-8569D5975ADE}" srcOrd="1" destOrd="0" parTransId="{6A9610E3-84CE-4A14-93A7-8ED116D6AF9E}" sibTransId="{23C6BA24-8306-4E36-9319-672E652902F8}"/>
    <dgm:cxn modelId="{7B7A30AC-0765-43A5-A4C0-A169EE4728F6}" type="presOf" srcId="{6A9E31B6-EF5C-47A3-8022-0DBEF399E3D9}" destId="{A5CD389A-1DC1-4F68-9A15-37EB16B2CC0D}" srcOrd="0" destOrd="0" presId="urn:microsoft.com/office/officeart/2005/8/layout/hList1"/>
    <dgm:cxn modelId="{1F192AAE-448A-4456-8743-6221EB647A71}" type="presOf" srcId="{A52DDC02-0404-4587-ABF2-63EA6A451C78}" destId="{B6132E6C-9AA2-4A53-BC2C-B5196C10D5A1}" srcOrd="0" destOrd="0" presId="urn:microsoft.com/office/officeart/2005/8/layout/hList1"/>
    <dgm:cxn modelId="{47031CAF-FC21-4464-AEC7-CE421F6B9402}" type="presOf" srcId="{6FB6AF06-8902-47B4-AD1A-8B4C1CC8B9D4}" destId="{18006FDB-21E4-4262-BF85-FE8DAFBC6531}" srcOrd="0" destOrd="1"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84725CC3-1A98-427E-8ACC-FEE579FDBF17}" srcId="{FFF2B56C-34B2-4A4A-9EDE-B0DE99B6B87C}" destId="{90F2E1B3-73B4-4095-927A-22E37E7D99F2}" srcOrd="2" destOrd="0" parTransId="{9BC2FC43-75F5-4153-8D9B-F2BDA7AD8A52}" sibTransId="{221A3996-A7F8-4393-9C0D-686DFAA26396}"/>
    <dgm:cxn modelId="{1A3B70CA-536E-491E-BD39-18B5FA20406A}" type="presOf" srcId="{2854B914-FA69-40A0-AA64-F7C7825647FE}" destId="{B6132E6C-9AA2-4A53-BC2C-B5196C10D5A1}" srcOrd="0" destOrd="2" presId="urn:microsoft.com/office/officeart/2005/8/layout/hList1"/>
    <dgm:cxn modelId="{7EF747D6-83A0-4A1C-A56A-A72892F46529}" type="presOf" srcId="{46E4C29C-EE4D-471D-9CEA-D5772D885082}" destId="{18006FDB-21E4-4262-BF85-FE8DAFBC6531}" srcOrd="0" destOrd="0" presId="urn:microsoft.com/office/officeart/2005/8/layout/hList1"/>
    <dgm:cxn modelId="{CC5178D8-9EE7-4B6B-A231-22DAAF4FA720}" srcId="{FFF2B56C-34B2-4A4A-9EDE-B0DE99B6B87C}" destId="{61B45A07-D8CE-42F7-BF00-B3205A2AFB6B}" srcOrd="3" destOrd="0" parTransId="{6ABCB767-B785-41E3-97CE-BD6B4DD8D393}" sibTransId="{E9701E6F-0517-4FC7-B3B6-6A0A709B533E}"/>
    <dgm:cxn modelId="{15FB25DA-8D07-4BB4-A9A1-08C0599EE5DC}" srcId="{CBE18760-773F-4889-92C3-ACE7AC4A1E3B}" destId="{FFF2B56C-34B2-4A4A-9EDE-B0DE99B6B87C}" srcOrd="0" destOrd="0" parTransId="{8BF57045-C63B-4FC5-92FC-4ECA77A68C2E}" sibTransId="{D492DAD8-8DBD-477C-AB72-1C2786C4B792}"/>
    <dgm:cxn modelId="{8C2629DC-048F-4C1C-89AD-C9F3ED9F8917}" srcId="{6A9E31B6-EF5C-47A3-8022-0DBEF399E3D9}" destId="{792C36AA-B7EC-4209-A1D0-E27192B73DDE}" srcOrd="3" destOrd="0" parTransId="{964EA286-CE14-451A-952C-854682356336}" sibTransId="{4CEB366F-752A-48AC-BD14-C5B99AB55240}"/>
    <dgm:cxn modelId="{381E1EE9-E01F-4FB4-B21A-8A1FA756F568}" srcId="{CBE18760-773F-4889-92C3-ACE7AC4A1E3B}" destId="{396E4234-08A2-4E58-9377-8B7F82036EA9}" srcOrd="2" destOrd="0" parTransId="{2BFCBFCC-3757-4583-BF47-DDDC85A41C3E}" sibTransId="{B3232DED-B6C7-4B56-A321-2B7607B4D724}"/>
    <dgm:cxn modelId="{AA17EFE9-2844-4584-B596-930E9DC86F51}" type="presOf" srcId="{810EFE8D-3918-4BE5-8913-20CF93E15C90}" destId="{B105F972-8027-462C-B2DA-0BE4EEA6604D}" srcOrd="0" destOrd="0"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7A739CF5-E6AE-44FD-843D-32A3033BCE94}" type="presOf" srcId="{F1D1A0A4-0CE4-4D2F-863C-20F537AE6624}" destId="{B6132E6C-9AA2-4A53-BC2C-B5196C10D5A1}" srcOrd="0" destOrd="3"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 modelId="{F69D1490-77CA-4163-B005-C8137F53BD0C}" type="presParOf" srcId="{129FD79E-8BA0-4DBA-9197-6B4980AE8907}" destId="{4DFCFD4D-0C95-42A5-8D17-2E22964AEFA0}" srcOrd="3" destOrd="0" presId="urn:microsoft.com/office/officeart/2005/8/layout/hList1"/>
    <dgm:cxn modelId="{26419AED-38D2-4A31-A610-F924CE0D206E}" type="presParOf" srcId="{129FD79E-8BA0-4DBA-9197-6B4980AE8907}" destId="{13736F85-EFC3-4F1F-81EA-A81D8C4F2247}" srcOrd="4" destOrd="0" presId="urn:microsoft.com/office/officeart/2005/8/layout/hList1"/>
    <dgm:cxn modelId="{885E1ECA-4CAB-428F-B85E-BE734ED0ECF1}" type="presParOf" srcId="{13736F85-EFC3-4F1F-81EA-A81D8C4F2247}" destId="{85D0F4F1-A952-4FBC-99FC-9CE951AECFC6}" srcOrd="0" destOrd="0" presId="urn:microsoft.com/office/officeart/2005/8/layout/hList1"/>
    <dgm:cxn modelId="{7F718E6C-1241-4B19-84B5-488766AE6543}" type="presParOf" srcId="{13736F85-EFC3-4F1F-81EA-A81D8C4F2247}" destId="{B6132E6C-9AA2-4A53-BC2C-B5196C10D5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sv" b="1" noProof="0" dirty="0"/>
            <a:t>Hur väl möter du deras behov?</a:t>
          </a:r>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När och hur kommer de att använda din livsmedelsprodukt eller tjänst?</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sv" b="1" noProof="0" dirty="0"/>
            <a:t>Ta en stund för att utvärdera</a:t>
          </a:r>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sv" noProof="0" dirty="0"/>
            <a:t>Finns det tillräckligt många sådana människor att bygga ett företag kring?</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A6CC083B-F39D-42E2-B0E2-CAAE040D092C}">
      <dgm:prSet/>
      <dgm:spPr>
        <a:ln>
          <a:noFill/>
        </a:ln>
      </dgm:spPr>
      <dgm:t>
        <a:bodyPr/>
        <a:lstStyle/>
        <a:p>
          <a:pPr>
            <a:buFont typeface="Arial" panose="020B0604020202020204" pitchFamily="34" charset="0"/>
            <a:buChar char="•"/>
          </a:pPr>
          <a:r>
            <a:rPr lang="sv" noProof="0" dirty="0"/>
            <a:t>Vad gör det användbart, spännande eller meningsfullt för dem?</a:t>
          </a:r>
        </a:p>
      </dgm:t>
    </dgm:pt>
    <dgm:pt modelId="{3BF09529-F9DC-4063-AE6B-15D41D29DE70}" type="parTrans" cxnId="{F5CB7B66-B6BE-423F-ACB2-976A46DC3A1B}">
      <dgm:prSet/>
      <dgm:spPr/>
      <dgm:t>
        <a:bodyPr/>
        <a:lstStyle/>
        <a:p>
          <a:endParaRPr lang="en-GB"/>
        </a:p>
      </dgm:t>
    </dgm:pt>
    <dgm:pt modelId="{C0B2F60A-FDD3-4F6C-80F1-CD8F3F41F25A}" type="sibTrans" cxnId="{F5CB7B66-B6BE-423F-ACB2-976A46DC3A1B}">
      <dgm:prSet/>
      <dgm:spPr/>
      <dgm:t>
        <a:bodyPr/>
        <a:lstStyle/>
        <a:p>
          <a:endParaRPr lang="en-GB"/>
        </a:p>
      </dgm:t>
    </dgm:pt>
    <dgm:pt modelId="{781569B9-CE64-469D-A73E-B92A295481A4}">
      <dgm:prSet/>
      <dgm:spPr>
        <a:ln>
          <a:noFill/>
        </a:ln>
      </dgm:spPr>
      <dgm:t>
        <a:bodyPr/>
        <a:lstStyle/>
        <a:p>
          <a:pPr>
            <a:buFont typeface="Arial" panose="020B0604020202020204" pitchFamily="34" charset="0"/>
            <a:buChar char="•"/>
          </a:pPr>
          <a:r>
            <a:rPr lang="sv" noProof="0" dirty="0"/>
            <a:t>Var får de sin information – online, i lokala butiker, via vänner?</a:t>
          </a:r>
        </a:p>
      </dgm:t>
    </dgm:pt>
    <dgm:pt modelId="{7E4A205A-A728-488F-946C-052B8170CD65}" type="parTrans" cxnId="{6898D2E5-AD20-4CE8-B327-94780F60914C}">
      <dgm:prSet/>
      <dgm:spPr/>
      <dgm:t>
        <a:bodyPr/>
        <a:lstStyle/>
        <a:p>
          <a:endParaRPr lang="en-GB"/>
        </a:p>
      </dgm:t>
    </dgm:pt>
    <dgm:pt modelId="{818E13AF-FAE7-4F17-8383-8FDE6693D0EC}" type="sibTrans" cxnId="{6898D2E5-AD20-4CE8-B327-94780F60914C}">
      <dgm:prSet/>
      <dgm:spPr/>
      <dgm:t>
        <a:bodyPr/>
        <a:lstStyle/>
        <a:p>
          <a:endParaRPr lang="en-GB"/>
        </a:p>
      </dgm:t>
    </dgm:pt>
    <dgm:pt modelId="{F28FF037-F60F-493A-944E-072AE4523CDD}">
      <dgm:prSet/>
      <dgm:spPr>
        <a:ln>
          <a:noFill/>
        </a:ln>
      </dgm:spPr>
      <dgm:t>
        <a:bodyPr/>
        <a:lstStyle/>
        <a:p>
          <a:pPr>
            <a:buFont typeface="Arial" panose="020B0604020202020204" pitchFamily="34" charset="0"/>
            <a:buChar char="•"/>
          </a:pPr>
          <a:r>
            <a:rPr lang="sv" noProof="0" dirty="0"/>
            <a:t>Vilken typ av budskap skulle tilltala dem bäst?</a:t>
          </a:r>
        </a:p>
      </dgm:t>
    </dgm:pt>
    <dgm:pt modelId="{50B86211-0926-4FD7-80CE-76DE3E716BA7}" type="parTrans" cxnId="{21A23E38-F1BC-4DA9-8DE7-0F680754A61B}">
      <dgm:prSet/>
      <dgm:spPr/>
      <dgm:t>
        <a:bodyPr/>
        <a:lstStyle/>
        <a:p>
          <a:endParaRPr lang="en-GB"/>
        </a:p>
      </dgm:t>
    </dgm:pt>
    <dgm:pt modelId="{8B31F0FC-F742-45EF-BE8A-F6D2A8819914}" type="sibTrans" cxnId="{21A23E38-F1BC-4DA9-8DE7-0F680754A61B}">
      <dgm:prSet/>
      <dgm:spPr/>
      <dgm:t>
        <a:bodyPr/>
        <a:lstStyle/>
        <a:p>
          <a:endParaRPr lang="en-GB"/>
        </a:p>
      </dgm:t>
    </dgm:pt>
    <dgm:pt modelId="{16738D23-32FF-4BB1-B72C-5E33F505F101}">
      <dgm:prSet/>
      <dgm:spPr>
        <a:ln>
          <a:noFill/>
        </a:ln>
      </dgm:spPr>
      <dgm:t>
        <a:bodyPr/>
        <a:lstStyle/>
        <a:p>
          <a:pPr>
            <a:buFont typeface="Arial" panose="020B0604020202020204" pitchFamily="34" charset="0"/>
            <a:buChar char="•"/>
          </a:pPr>
          <a:r>
            <a:rPr lang="sv" noProof="0" dirty="0"/>
            <a:t>Kommer de att dra nytta av det jag erbjuder? Kan de se dess värde?</a:t>
          </a:r>
        </a:p>
      </dgm:t>
    </dgm:pt>
    <dgm:pt modelId="{D8549250-D795-48E3-94B5-E7DAF1E202A6}" type="parTrans" cxnId="{6167E998-63C4-41A2-AD9F-299FD7D221C2}">
      <dgm:prSet/>
      <dgm:spPr/>
      <dgm:t>
        <a:bodyPr/>
        <a:lstStyle/>
        <a:p>
          <a:endParaRPr lang="en-GB"/>
        </a:p>
      </dgm:t>
    </dgm:pt>
    <dgm:pt modelId="{5CEC9E7C-4028-478A-AD47-E38A7BF706C6}" type="sibTrans" cxnId="{6167E998-63C4-41A2-AD9F-299FD7D221C2}">
      <dgm:prSet/>
      <dgm:spPr/>
      <dgm:t>
        <a:bodyPr/>
        <a:lstStyle/>
        <a:p>
          <a:endParaRPr lang="en-GB"/>
        </a:p>
      </dgm:t>
    </dgm:pt>
    <dgm:pt modelId="{1406712A-46C8-4217-8554-29A15660C785}">
      <dgm:prSet/>
      <dgm:spPr>
        <a:ln>
          <a:noFill/>
        </a:ln>
      </dgm:spPr>
      <dgm:t>
        <a:bodyPr/>
        <a:lstStyle/>
        <a:p>
          <a:pPr>
            <a:buFont typeface="Arial" panose="020B0604020202020204" pitchFamily="34" charset="0"/>
            <a:buChar char="•"/>
          </a:pPr>
          <a:r>
            <a:rPr lang="sv" noProof="0" dirty="0"/>
            <a:t>Förstår jag vad som påverkar deras val?</a:t>
          </a:r>
        </a:p>
      </dgm:t>
    </dgm:pt>
    <dgm:pt modelId="{5DA75279-1FB4-4805-A9A0-DC37C38B17D0}" type="parTrans" cxnId="{443C0C4F-6EF4-4FF2-A16E-62FBFFD8B77A}">
      <dgm:prSet/>
      <dgm:spPr/>
      <dgm:t>
        <a:bodyPr/>
        <a:lstStyle/>
        <a:p>
          <a:endParaRPr lang="en-GB"/>
        </a:p>
      </dgm:t>
    </dgm:pt>
    <dgm:pt modelId="{7C0CA26F-56CE-4059-8487-EDF6B1CAA0FC}" type="sibTrans" cxnId="{443C0C4F-6EF4-4FF2-A16E-62FBFFD8B77A}">
      <dgm:prSet/>
      <dgm:spPr/>
      <dgm:t>
        <a:bodyPr/>
        <a:lstStyle/>
        <a:p>
          <a:endParaRPr lang="en-GB"/>
        </a:p>
      </dgm:t>
    </dgm:pt>
    <dgm:pt modelId="{6D0DE777-1E68-4158-99C2-0B35245C94E0}">
      <dgm:prSet/>
      <dgm:spPr>
        <a:ln>
          <a:noFill/>
        </a:ln>
      </dgm:spPr>
      <dgm:t>
        <a:bodyPr/>
        <a:lstStyle/>
        <a:p>
          <a:pPr>
            <a:buFont typeface="Arial" panose="020B0604020202020204" pitchFamily="34" charset="0"/>
            <a:buChar char="•"/>
          </a:pPr>
          <a:r>
            <a:rPr lang="sv" noProof="0" dirty="0"/>
            <a:t>Har de råd med min matprodukt eller tjänst?</a:t>
          </a:r>
        </a:p>
      </dgm:t>
    </dgm:pt>
    <dgm:pt modelId="{6EC2A52D-AFBF-4A43-9765-C1BC964C1254}" type="parTrans" cxnId="{3DB42BE4-3B0C-4C19-AEF6-90E19C22577A}">
      <dgm:prSet/>
      <dgm:spPr/>
      <dgm:t>
        <a:bodyPr/>
        <a:lstStyle/>
        <a:p>
          <a:endParaRPr lang="en-GB"/>
        </a:p>
      </dgm:t>
    </dgm:pt>
    <dgm:pt modelId="{20EA4CB9-86FC-4D67-B5C0-BD1404FE62A2}" type="sibTrans" cxnId="{3DB42BE4-3B0C-4C19-AEF6-90E19C22577A}">
      <dgm:prSet/>
      <dgm:spPr/>
      <dgm:t>
        <a:bodyPr/>
        <a:lstStyle/>
        <a:p>
          <a:endParaRPr lang="en-GB"/>
        </a:p>
      </dgm:t>
    </dgm:pt>
    <dgm:pt modelId="{71AF6F56-6681-4711-96AF-F346AD429A89}">
      <dgm:prSet/>
      <dgm:spPr>
        <a:ln>
          <a:noFill/>
        </a:ln>
      </dgm:spPr>
      <dgm:t>
        <a:bodyPr/>
        <a:lstStyle/>
        <a:p>
          <a:pPr>
            <a:buFont typeface="Arial" panose="020B0604020202020204" pitchFamily="34" charset="0"/>
            <a:buChar char="•"/>
          </a:pPr>
          <a:r>
            <a:rPr lang="sv" noProof="0" dirty="0"/>
            <a:t>Kan jag nå dem på ett sätt som känns genuint och respektfullt?</a:t>
          </a:r>
        </a:p>
      </dgm:t>
    </dgm:pt>
    <dgm:pt modelId="{FC5CA398-F327-45E3-BF5A-74456D936530}" type="parTrans" cxnId="{836B7487-8372-4623-8F14-3DF66361311C}">
      <dgm:prSet/>
      <dgm:spPr/>
      <dgm:t>
        <a:bodyPr/>
        <a:lstStyle/>
        <a:p>
          <a:endParaRPr lang="en-GB"/>
        </a:p>
      </dgm:t>
    </dgm:pt>
    <dgm:pt modelId="{30993B83-710C-40BA-8DB4-333E4EF11BA6}" type="sibTrans" cxnId="{836B7487-8372-4623-8F14-3DF66361311C}">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2">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2">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2">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2">
        <dgm:presLayoutVars>
          <dgm:bulletEnabled val="1"/>
        </dgm:presLayoutVars>
      </dgm:prSet>
      <dgm:spPr/>
    </dgm:pt>
  </dgm:ptLst>
  <dgm:cxnLst>
    <dgm:cxn modelId="{5449FD0F-7487-4032-BA04-2AE4AF51A665}" type="presOf" srcId="{6D0DE777-1E68-4158-99C2-0B35245C94E0}" destId="{B105F972-8027-462C-B2DA-0BE4EEA6604D}" srcOrd="0" destOrd="3" presId="urn:microsoft.com/office/officeart/2005/8/layout/hList1"/>
    <dgm:cxn modelId="{A978932A-7FBB-4E6A-874C-B721CA5DA776}" type="presOf" srcId="{781569B9-CE64-469D-A73E-B92A295481A4}" destId="{18006FDB-21E4-4262-BF85-FE8DAFBC6531}" srcOrd="0" destOrd="2" presId="urn:microsoft.com/office/officeart/2005/8/layout/hList1"/>
    <dgm:cxn modelId="{21A23E38-F1BC-4DA9-8DE7-0F680754A61B}" srcId="{FFF2B56C-34B2-4A4A-9EDE-B0DE99B6B87C}" destId="{F28FF037-F60F-493A-944E-072AE4523CDD}" srcOrd="3" destOrd="0" parTransId="{50B86211-0926-4FD7-80CE-76DE3E716BA7}" sibTransId="{8B31F0FC-F742-45EF-BE8A-F6D2A8819914}"/>
    <dgm:cxn modelId="{E246833A-01B2-4AE1-BC60-C75196E60DA8}" type="presOf" srcId="{F28FF037-F60F-493A-944E-072AE4523CDD}" destId="{18006FDB-21E4-4262-BF85-FE8DAFBC6531}" srcOrd="0" destOrd="3" presId="urn:microsoft.com/office/officeart/2005/8/layout/hList1"/>
    <dgm:cxn modelId="{B12D523C-85B3-48B6-87A4-A094217FB79D}" type="presOf" srcId="{CBE18760-773F-4889-92C3-ACE7AC4A1E3B}" destId="{129FD79E-8BA0-4DBA-9197-6B4980AE8907}" srcOrd="0" destOrd="0"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F5CB7B66-B6BE-423F-ACB2-976A46DC3A1B}" srcId="{FFF2B56C-34B2-4A4A-9EDE-B0DE99B6B87C}" destId="{A6CC083B-F39D-42E2-B0E2-CAAE040D092C}" srcOrd="1" destOrd="0" parTransId="{3BF09529-F9DC-4063-AE6B-15D41D29DE70}" sibTransId="{C0B2F60A-FDD3-4F6C-80F1-CD8F3F41F25A}"/>
    <dgm:cxn modelId="{443C0C4F-6EF4-4FF2-A16E-62FBFFD8B77A}" srcId="{6A9E31B6-EF5C-47A3-8022-0DBEF399E3D9}" destId="{1406712A-46C8-4217-8554-29A15660C785}" srcOrd="2" destOrd="0" parTransId="{5DA75279-1FB4-4805-A9A0-DC37C38B17D0}" sibTransId="{7C0CA26F-56CE-4059-8487-EDF6B1CAA0FC}"/>
    <dgm:cxn modelId="{836B7487-8372-4623-8F14-3DF66361311C}" srcId="{6A9E31B6-EF5C-47A3-8022-0DBEF399E3D9}" destId="{71AF6F56-6681-4711-96AF-F346AD429A89}" srcOrd="4" destOrd="0" parTransId="{FC5CA398-F327-45E3-BF5A-74456D936530}" sibTransId="{30993B83-710C-40BA-8DB4-333E4EF11BA6}"/>
    <dgm:cxn modelId="{53227F8A-384B-4842-BA03-9D4282D56A6B}" type="presOf" srcId="{71AF6F56-6681-4711-96AF-F346AD429A89}" destId="{B105F972-8027-462C-B2DA-0BE4EEA6604D}" srcOrd="0" destOrd="4" presId="urn:microsoft.com/office/officeart/2005/8/layout/hList1"/>
    <dgm:cxn modelId="{6167E998-63C4-41A2-AD9F-299FD7D221C2}" srcId="{6A9E31B6-EF5C-47A3-8022-0DBEF399E3D9}" destId="{16738D23-32FF-4BB1-B72C-5E33F505F101}" srcOrd="1" destOrd="0" parTransId="{D8549250-D795-48E3-94B5-E7DAF1E202A6}" sibTransId="{5CEC9E7C-4028-478A-AD47-E38A7BF706C6}"/>
    <dgm:cxn modelId="{B85BE3AA-F656-4811-9344-B06D53C26E84}" type="presOf" srcId="{16738D23-32FF-4BB1-B72C-5E33F505F101}" destId="{B105F972-8027-462C-B2DA-0BE4EEA6604D}" srcOrd="0" destOrd="1" presId="urn:microsoft.com/office/officeart/2005/8/layout/hList1"/>
    <dgm:cxn modelId="{7B7A30AC-0765-43A5-A4C0-A169EE4728F6}" type="presOf" srcId="{6A9E31B6-EF5C-47A3-8022-0DBEF399E3D9}" destId="{A5CD389A-1DC1-4F68-9A15-37EB16B2CC0D}" srcOrd="0" destOrd="0"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7EF747D6-83A0-4A1C-A56A-A72892F46529}" type="presOf" srcId="{46E4C29C-EE4D-471D-9CEA-D5772D885082}" destId="{18006FDB-21E4-4262-BF85-FE8DAFBC6531}" srcOrd="0" destOrd="0" presId="urn:microsoft.com/office/officeart/2005/8/layout/hList1"/>
    <dgm:cxn modelId="{15FB25DA-8D07-4BB4-A9A1-08C0599EE5DC}" srcId="{CBE18760-773F-4889-92C3-ACE7AC4A1E3B}" destId="{FFF2B56C-34B2-4A4A-9EDE-B0DE99B6B87C}" srcOrd="0" destOrd="0" parTransId="{8BF57045-C63B-4FC5-92FC-4ECA77A68C2E}" sibTransId="{D492DAD8-8DBD-477C-AB72-1C2786C4B792}"/>
    <dgm:cxn modelId="{3DB42BE4-3B0C-4C19-AEF6-90E19C22577A}" srcId="{6A9E31B6-EF5C-47A3-8022-0DBEF399E3D9}" destId="{6D0DE777-1E68-4158-99C2-0B35245C94E0}" srcOrd="3" destOrd="0" parTransId="{6EC2A52D-AFBF-4A43-9765-C1BC964C1254}" sibTransId="{20EA4CB9-86FC-4D67-B5C0-BD1404FE62A2}"/>
    <dgm:cxn modelId="{6898D2E5-AD20-4CE8-B327-94780F60914C}" srcId="{FFF2B56C-34B2-4A4A-9EDE-B0DE99B6B87C}" destId="{781569B9-CE64-469D-A73E-B92A295481A4}" srcOrd="2" destOrd="0" parTransId="{7E4A205A-A728-488F-946C-052B8170CD65}" sibTransId="{818E13AF-FAE7-4F17-8383-8FDE6693D0EC}"/>
    <dgm:cxn modelId="{AA17EFE9-2844-4584-B596-930E9DC86F51}" type="presOf" srcId="{810EFE8D-3918-4BE5-8913-20CF93E15C90}" destId="{B105F972-8027-462C-B2DA-0BE4EEA6604D}" srcOrd="0" destOrd="0" presId="urn:microsoft.com/office/officeart/2005/8/layout/hList1"/>
    <dgm:cxn modelId="{12B49CED-1DE1-4E2F-ABBA-3C2E5048EA63}" type="presOf" srcId="{1406712A-46C8-4217-8554-29A15660C785}" destId="{B105F972-8027-462C-B2DA-0BE4EEA6604D}" srcOrd="0" destOrd="2"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423823F6-4E01-4095-AE8E-1B3B54AED4A2}" type="presOf" srcId="{A6CC083B-F39D-42E2-B0E2-CAAE040D092C}" destId="{18006FDB-21E4-4262-BF85-FE8DAFBC6531}" srcOrd="0" destOrd="1"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621D8-C5DB-4D80-AB44-F8381760D27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80234A25-3771-49C0-8C9A-4E9649C47FFB}">
      <dgm:prSet phldrT="[Tekst]" custT="1"/>
      <dgm:spPr>
        <a:solidFill>
          <a:srgbClr val="94C7B0"/>
        </a:solidFill>
      </dgm:spPr>
      <dgm:t>
        <a:bodyPr/>
        <a:lstStyle/>
        <a:p>
          <a:pPr algn="r"/>
          <a:endParaRPr lang="en-GB" sz="1800" b="1" noProof="0" dirty="0"/>
        </a:p>
      </dgm:t>
    </dgm:pt>
    <dgm:pt modelId="{DB4C6BA3-DC50-4399-B23E-8886D7F626DD}" type="parTrans" cxnId="{20A74373-CCEC-4081-BECA-8EFDE725AC52}">
      <dgm:prSet/>
      <dgm:spPr/>
      <dgm:t>
        <a:bodyPr/>
        <a:lstStyle/>
        <a:p>
          <a:endParaRPr lang="en-GB"/>
        </a:p>
      </dgm:t>
    </dgm:pt>
    <dgm:pt modelId="{C7A2F8D0-3F7B-4262-88D2-BEDE4DBDB1AD}" type="sibTrans" cxnId="{20A74373-CCEC-4081-BECA-8EFDE725AC52}">
      <dgm:prSet/>
      <dgm:spPr/>
      <dgm:t>
        <a:bodyPr/>
        <a:lstStyle/>
        <a:p>
          <a:endParaRPr lang="en-GB"/>
        </a:p>
      </dgm:t>
    </dgm:pt>
    <dgm:pt modelId="{7C348376-E9CF-416D-9C22-DEAEE99BE31F}">
      <dgm:prSet phldrT="[Tekst]"/>
      <dgm:spPr/>
      <dgm:t>
        <a:bodyPr/>
        <a:lstStyle/>
        <a:p>
          <a:pPr>
            <a:buClrTx/>
            <a:buSzTx/>
          </a:pPr>
          <a:r>
            <a:rPr kumimoji="0" lang="sv" b="1" i="0" u="none" strike="noStrike" cap="none" normalizeH="0" baseline="0" noProof="0" dirty="0">
              <a:ln>
                <a:noFill/>
              </a:ln>
              <a:solidFill>
                <a:schemeClr val="bg1"/>
              </a:solidFill>
              <a:effectLst/>
              <a:cs typeface="Arial" panose="020B0604020202020204" pitchFamily="34" charset="0"/>
            </a:rPr>
            <a:t>Steg 2</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sv" b="0" i="0" u="none" strike="noStrike" cap="none" normalizeH="0" baseline="0" noProof="0" dirty="0">
              <a:ln>
                <a:noFill/>
              </a:ln>
              <a:solidFill>
                <a:schemeClr val="bg1"/>
              </a:solidFill>
              <a:effectLst/>
              <a:cs typeface="Arial" panose="020B0604020202020204" pitchFamily="34" charset="0"/>
            </a:rPr>
            <a:t>Välj var du vill fokusera</a:t>
          </a:r>
          <a:endParaRPr lang="en-GB" b="0" noProof="0" dirty="0">
            <a:solidFill>
              <a:schemeClr val="bg1"/>
            </a:solidFill>
          </a:endParaRPr>
        </a:p>
      </dgm:t>
    </dgm:pt>
    <dgm:pt modelId="{B40C070E-B79B-432E-AC64-57689B8CE1E7}" type="parTrans" cxnId="{CFCA4E83-A962-4C63-AE91-515B2B49B439}">
      <dgm:prSet/>
      <dgm:spPr/>
      <dgm:t>
        <a:bodyPr/>
        <a:lstStyle/>
        <a:p>
          <a:endParaRPr lang="en-GB"/>
        </a:p>
      </dgm:t>
    </dgm:pt>
    <dgm:pt modelId="{5833E98F-2E9B-4F3A-A30D-87E1EBDF04FE}" type="sibTrans" cxnId="{CFCA4E83-A962-4C63-AE91-515B2B49B439}">
      <dgm:prSet/>
      <dgm:spPr/>
      <dgm:t>
        <a:bodyPr/>
        <a:lstStyle/>
        <a:p>
          <a:endParaRPr lang="en-GB"/>
        </a:p>
      </dgm:t>
    </dgm:pt>
    <dgm:pt modelId="{E839CE7D-6653-4AE7-BE7A-84C8C34102A5}">
      <dgm:prSet phldrT="[Tekst]" custT="1"/>
      <dgm:spPr>
        <a:solidFill>
          <a:srgbClr val="94C7B0"/>
        </a:solidFill>
      </dgm:spPr>
      <dgm:t>
        <a:bodyPr/>
        <a:lstStyle/>
        <a:p>
          <a:pPr algn="r"/>
          <a:endParaRPr lang="en-GB" sz="1800" b="1" noProof="0" dirty="0"/>
        </a:p>
      </dgm:t>
    </dgm:pt>
    <dgm:pt modelId="{55010400-29FF-4A4C-84CF-4E37CEA77452}" type="parTrans" cxnId="{52701D17-174E-4713-A4FD-567B99732F4C}">
      <dgm:prSet/>
      <dgm:spPr/>
      <dgm:t>
        <a:bodyPr/>
        <a:lstStyle/>
        <a:p>
          <a:endParaRPr lang="en-GB"/>
        </a:p>
      </dgm:t>
    </dgm:pt>
    <dgm:pt modelId="{EFE140D3-52D8-4AA6-83CD-E4A99C0390B7}" type="sibTrans" cxnId="{52701D17-174E-4713-A4FD-567B99732F4C}">
      <dgm:prSet/>
      <dgm:spPr/>
      <dgm:t>
        <a:bodyPr/>
        <a:lstStyle/>
        <a:p>
          <a:endParaRPr lang="en-GB"/>
        </a:p>
      </dgm:t>
    </dgm:pt>
    <dgm:pt modelId="{E4F1922E-1491-42E5-8E3E-DFF69035FA87}">
      <dgm:prSet phldrT="[Tekst]"/>
      <dgm:spPr/>
      <dgm:t>
        <a:bodyPr/>
        <a:lstStyle/>
        <a:p>
          <a:pPr>
            <a:buClrTx/>
            <a:buSzTx/>
          </a:pPr>
          <a:r>
            <a:rPr kumimoji="0" lang="sv" b="1" i="0" u="none" strike="noStrike" cap="none" normalizeH="0" baseline="0" noProof="0" dirty="0">
              <a:ln>
                <a:noFill/>
              </a:ln>
              <a:solidFill>
                <a:schemeClr val="bg1"/>
              </a:solidFill>
              <a:effectLst/>
              <a:cs typeface="Arial" panose="020B0604020202020204" pitchFamily="34" charset="0"/>
            </a:rPr>
            <a:t>Steg 3</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sv" b="0" i="0" u="none" strike="noStrike" cap="none" normalizeH="0" baseline="0" noProof="0" dirty="0">
              <a:ln>
                <a:noFill/>
              </a:ln>
              <a:solidFill>
                <a:schemeClr val="bg1"/>
              </a:solidFill>
              <a:effectLst/>
              <a:cs typeface="Arial" panose="020B0604020202020204" pitchFamily="34" charset="0"/>
            </a:rPr>
            <a:t>Förstå hur din kund ser världen</a:t>
          </a:r>
          <a:endParaRPr lang="en-GB" b="0" noProof="0" dirty="0">
            <a:solidFill>
              <a:schemeClr val="bg1"/>
            </a:solidFill>
          </a:endParaRPr>
        </a:p>
      </dgm:t>
    </dgm:pt>
    <dgm:pt modelId="{8CE2DBCF-FD11-4DA7-BA0A-8D5C9CEDCA49}" type="parTrans" cxnId="{17628F82-A10D-4790-AAB0-A78D40A9C776}">
      <dgm:prSet/>
      <dgm:spPr/>
      <dgm:t>
        <a:bodyPr/>
        <a:lstStyle/>
        <a:p>
          <a:endParaRPr lang="en-GB"/>
        </a:p>
      </dgm:t>
    </dgm:pt>
    <dgm:pt modelId="{DC09BBCF-B5E4-413C-8C5B-3A0F7E20A815}" type="sibTrans" cxnId="{17628F82-A10D-4790-AAB0-A78D40A9C776}">
      <dgm:prSet/>
      <dgm:spPr/>
      <dgm:t>
        <a:bodyPr/>
        <a:lstStyle/>
        <a:p>
          <a:endParaRPr lang="en-GB"/>
        </a:p>
      </dgm:t>
    </dgm:pt>
    <dgm:pt modelId="{2FDEC9EC-E263-4F30-9E60-3BCCD9262E20}">
      <dgm:prSet phldrT="[Tekst]" custT="1"/>
      <dgm:spPr>
        <a:solidFill>
          <a:srgbClr val="94C7B0"/>
        </a:solidFill>
      </dgm:spPr>
      <dgm:t>
        <a:bodyPr/>
        <a:lstStyle/>
        <a:p>
          <a:pPr algn="r"/>
          <a:endParaRPr lang="en-GB" sz="1800" b="1" noProof="0" dirty="0"/>
        </a:p>
      </dgm:t>
    </dgm:pt>
    <dgm:pt modelId="{5C7C1EFE-1EA8-4ABB-9085-C5597F061094}" type="parTrans" cxnId="{23EA0521-3130-4A93-89CE-FE154D97C210}">
      <dgm:prSet/>
      <dgm:spPr/>
      <dgm:t>
        <a:bodyPr/>
        <a:lstStyle/>
        <a:p>
          <a:endParaRPr lang="en-GB"/>
        </a:p>
      </dgm:t>
    </dgm:pt>
    <dgm:pt modelId="{D9248A6F-796A-4044-A226-6049180CDF5F}" type="sibTrans" cxnId="{23EA0521-3130-4A93-89CE-FE154D97C210}">
      <dgm:prSet/>
      <dgm:spPr/>
      <dgm:t>
        <a:bodyPr/>
        <a:lstStyle/>
        <a:p>
          <a:endParaRPr lang="en-GB"/>
        </a:p>
      </dgm:t>
    </dgm:pt>
    <dgm:pt modelId="{BCD4FD48-0FBB-414C-8287-61E382D5AC5A}">
      <dgm:prSet phldrT="[Tekst]" custT="1"/>
      <dgm:spPr>
        <a:solidFill>
          <a:srgbClr val="94C7B0"/>
        </a:solidFill>
      </dgm:spPr>
      <dgm:t>
        <a:bodyPr/>
        <a:lstStyle/>
        <a:p>
          <a:pPr algn="r"/>
          <a:endParaRPr lang="en-GB" sz="1800" b="1" noProof="0" dirty="0"/>
        </a:p>
      </dgm:t>
    </dgm:pt>
    <dgm:pt modelId="{F4C2237C-6DA3-437C-B2CB-76E45253AA2E}" type="parTrans" cxnId="{909EBBE4-7951-4533-80C2-CF8A00BD8F32}">
      <dgm:prSet/>
      <dgm:spPr/>
      <dgm:t>
        <a:bodyPr/>
        <a:lstStyle/>
        <a:p>
          <a:endParaRPr lang="en-GB"/>
        </a:p>
      </dgm:t>
    </dgm:pt>
    <dgm:pt modelId="{98E5828F-A0CE-4B1D-9528-A4DC8C586190}" type="sibTrans" cxnId="{909EBBE4-7951-4533-80C2-CF8A00BD8F32}">
      <dgm:prSet/>
      <dgm:spPr/>
      <dgm:t>
        <a:bodyPr/>
        <a:lstStyle/>
        <a:p>
          <a:endParaRPr lang="en-GB"/>
        </a:p>
      </dgm:t>
    </dgm:pt>
    <dgm:pt modelId="{08F65A55-9C58-4843-91A3-CFD361E59B89}">
      <dgm:prSet phldrT="[Tekst]"/>
      <dgm:spPr/>
      <dgm:t>
        <a:bodyPr/>
        <a:lstStyle/>
        <a:p>
          <a:pPr>
            <a:buClrTx/>
            <a:buSzTx/>
          </a:pPr>
          <a:r>
            <a:rPr kumimoji="0" lang="sv" b="1" i="0" u="none" strike="noStrike" cap="none" normalizeH="0" baseline="0" noProof="0" dirty="0">
              <a:ln>
                <a:noFill/>
              </a:ln>
              <a:solidFill>
                <a:schemeClr val="bg1"/>
              </a:solidFill>
              <a:effectLst/>
              <a:cs typeface="Arial" panose="020B0604020202020204" pitchFamily="34" charset="0"/>
            </a:rPr>
            <a:t>Steg 4</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sv" b="0" i="0" u="none" strike="noStrike" cap="none" normalizeH="0" baseline="0" noProof="0" dirty="0">
              <a:ln>
                <a:noFill/>
              </a:ln>
              <a:solidFill>
                <a:schemeClr val="bg1"/>
              </a:solidFill>
              <a:effectLst/>
              <a:cs typeface="Arial" panose="020B0604020202020204" pitchFamily="34" charset="0"/>
            </a:rPr>
            <a:t>Samla dina insikter</a:t>
          </a:r>
          <a:endParaRPr lang="en-GB" b="0" noProof="0" dirty="0">
            <a:solidFill>
              <a:schemeClr val="bg1"/>
            </a:solidFill>
          </a:endParaRPr>
        </a:p>
      </dgm:t>
    </dgm:pt>
    <dgm:pt modelId="{E5BE9BDF-3FFC-4A6B-850B-9C4E9928E7C6}" type="parTrans" cxnId="{A612CBCD-5CF1-4500-8790-E94543E2CD31}">
      <dgm:prSet/>
      <dgm:spPr/>
      <dgm:t>
        <a:bodyPr/>
        <a:lstStyle/>
        <a:p>
          <a:endParaRPr lang="en-GB"/>
        </a:p>
      </dgm:t>
    </dgm:pt>
    <dgm:pt modelId="{ACC74C5B-5A62-4F37-AD14-2B5F5CB0AC5E}" type="sibTrans" cxnId="{A612CBCD-5CF1-4500-8790-E94543E2CD31}">
      <dgm:prSet/>
      <dgm:spPr/>
      <dgm:t>
        <a:bodyPr/>
        <a:lstStyle/>
        <a:p>
          <a:endParaRPr lang="en-GB"/>
        </a:p>
      </dgm:t>
    </dgm:pt>
    <dgm:pt modelId="{67F42180-8C06-4345-AA05-30D2940C7191}">
      <dgm:prSet phldrT="[Tekst]"/>
      <dgm:spPr/>
      <dgm:t>
        <a:bodyPr/>
        <a:lstStyle/>
        <a:p>
          <a:pPr>
            <a:buClrTx/>
            <a:buSzTx/>
          </a:pPr>
          <a:r>
            <a:rPr kumimoji="0" lang="sv" b="1" i="0" u="none" strike="noStrike" cap="none" normalizeH="0" baseline="0" noProof="0" dirty="0">
              <a:ln>
                <a:noFill/>
              </a:ln>
              <a:solidFill>
                <a:schemeClr val="bg1"/>
              </a:solidFill>
              <a:effectLst/>
              <a:cs typeface="Arial" panose="020B0604020202020204" pitchFamily="34" charset="0"/>
            </a:rPr>
            <a:t>Steg 5</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sv" b="0" i="0" u="none" strike="noStrike" cap="none" normalizeH="0" baseline="0" noProof="0" dirty="0">
              <a:ln>
                <a:noFill/>
              </a:ln>
              <a:solidFill>
                <a:schemeClr val="bg1"/>
              </a:solidFill>
              <a:effectLst/>
              <a:cs typeface="Arial" panose="020B0604020202020204" pitchFamily="34" charset="0"/>
            </a:rPr>
            <a:t>Kontrollera om din idé passar och är redo</a:t>
          </a:r>
          <a:endParaRPr lang="en-GB" b="0" noProof="0" dirty="0">
            <a:solidFill>
              <a:schemeClr val="bg1"/>
            </a:solidFill>
          </a:endParaRPr>
        </a:p>
      </dgm:t>
    </dgm:pt>
    <dgm:pt modelId="{21D18CD9-6011-473F-8ABF-12ADA72FF203}" type="parTrans" cxnId="{B792149B-C716-4E5D-BA1C-1DEFAD2A6245}">
      <dgm:prSet/>
      <dgm:spPr/>
      <dgm:t>
        <a:bodyPr/>
        <a:lstStyle/>
        <a:p>
          <a:endParaRPr lang="en-GB"/>
        </a:p>
      </dgm:t>
    </dgm:pt>
    <dgm:pt modelId="{475B1106-688A-4E03-B26A-B7B9E9F3EF92}" type="sibTrans" cxnId="{B792149B-C716-4E5D-BA1C-1DEFAD2A6245}">
      <dgm:prSet/>
      <dgm:spPr/>
      <dgm:t>
        <a:bodyPr/>
        <a:lstStyle/>
        <a:p>
          <a:endParaRPr lang="en-GB"/>
        </a:p>
      </dgm:t>
    </dgm:pt>
    <dgm:pt modelId="{637F2F60-98B6-4C19-9D4F-E5B230DFAE8A}">
      <dgm:prSet phldrT="[Tekst]"/>
      <dgm:spPr/>
      <dgm:t>
        <a:bodyPr/>
        <a:lstStyle/>
        <a:p>
          <a:pPr>
            <a:buClrTx/>
            <a:buSzTx/>
          </a:pPr>
          <a:r>
            <a:rPr kumimoji="0" lang="sv" b="1" i="0" u="none" strike="noStrike" cap="none" normalizeH="0" baseline="0" noProof="0" dirty="0">
              <a:ln>
                <a:noFill/>
              </a:ln>
              <a:solidFill>
                <a:schemeClr val="bg1"/>
              </a:solidFill>
              <a:effectLst/>
              <a:cs typeface="Arial" panose="020B0604020202020204" pitchFamily="34" charset="0"/>
            </a:rPr>
            <a:t>Steg 1</a:t>
          </a:r>
        </a:p>
        <a:p>
          <a:pPr>
            <a:buClrTx/>
            <a:buSzTx/>
          </a:pPr>
          <a:r>
            <a:rPr kumimoji="0" lang="sv" b="0" i="0" u="none" strike="noStrike" cap="none" normalizeH="0" baseline="0" noProof="0" dirty="0">
              <a:ln>
                <a:noFill/>
              </a:ln>
              <a:solidFill>
                <a:schemeClr val="bg1"/>
              </a:solidFill>
              <a:effectLst/>
              <a:cs typeface="Arial" panose="020B0604020202020204" pitchFamily="34" charset="0"/>
            </a:rPr>
            <a:t>Skapa en kundönskelista</a:t>
          </a:r>
          <a:endParaRPr lang="en-GB" b="0" noProof="0" dirty="0">
            <a:solidFill>
              <a:schemeClr val="bg1"/>
            </a:solidFill>
          </a:endParaRPr>
        </a:p>
      </dgm:t>
    </dgm:pt>
    <dgm:pt modelId="{DE952462-2E71-4C6A-95B7-00B58DB96078}" type="sibTrans" cxnId="{315C1926-2A3A-4410-B3AA-028F32B30921}">
      <dgm:prSet/>
      <dgm:spPr/>
      <dgm:t>
        <a:bodyPr/>
        <a:lstStyle/>
        <a:p>
          <a:endParaRPr lang="en-GB"/>
        </a:p>
      </dgm:t>
    </dgm:pt>
    <dgm:pt modelId="{CF4D2455-5671-4484-8C81-9EF6A47E040B}" type="parTrans" cxnId="{315C1926-2A3A-4410-B3AA-028F32B30921}">
      <dgm:prSet/>
      <dgm:spPr/>
      <dgm:t>
        <a:bodyPr/>
        <a:lstStyle/>
        <a:p>
          <a:endParaRPr lang="en-GB"/>
        </a:p>
      </dgm:t>
    </dgm:pt>
    <dgm:pt modelId="{479E3215-E918-400F-80B8-EF927DA3DE63}">
      <dgm:prSet phldrT="[Tekst]" custT="1"/>
      <dgm:spPr>
        <a:solidFill>
          <a:srgbClr val="94C7B0"/>
        </a:solidFill>
      </dgm:spPr>
      <dgm:t>
        <a:bodyPr/>
        <a:lstStyle/>
        <a:p>
          <a:pPr algn="r"/>
          <a:endParaRPr lang="en-GB" sz="1800" b="1" noProof="0" dirty="0"/>
        </a:p>
      </dgm:t>
    </dgm:pt>
    <dgm:pt modelId="{B48C88C2-D174-4A26-8773-F50D240A28FD}" type="sibTrans" cxnId="{4D5AC8B8-39B6-40F3-912F-FF9218AD1074}">
      <dgm:prSet/>
      <dgm:spPr/>
      <dgm:t>
        <a:bodyPr/>
        <a:lstStyle/>
        <a:p>
          <a:endParaRPr lang="en-GB"/>
        </a:p>
      </dgm:t>
    </dgm:pt>
    <dgm:pt modelId="{10343C5E-2A29-4EA1-8ED0-664CF1D062CB}" type="parTrans" cxnId="{4D5AC8B8-39B6-40F3-912F-FF9218AD1074}">
      <dgm:prSet/>
      <dgm:spPr/>
      <dgm:t>
        <a:bodyPr/>
        <a:lstStyle/>
        <a:p>
          <a:endParaRPr lang="en-GB"/>
        </a:p>
      </dgm:t>
    </dgm:pt>
    <dgm:pt modelId="{AB7E7C85-629D-4C88-99AC-5332EC90659F}" type="pres">
      <dgm:prSet presAssocID="{C0D621D8-C5DB-4D80-AB44-F8381760D27B}" presName="Name0" presStyleCnt="0">
        <dgm:presLayoutVars>
          <dgm:dir/>
          <dgm:animLvl val="lvl"/>
          <dgm:resizeHandles val="exact"/>
        </dgm:presLayoutVars>
      </dgm:prSet>
      <dgm:spPr/>
    </dgm:pt>
    <dgm:pt modelId="{42826C31-1240-4CAD-95D3-9A86350299C9}" type="pres">
      <dgm:prSet presAssocID="{80234A25-3771-49C0-8C9A-4E9649C47FFB}" presName="compositeNode" presStyleCnt="0">
        <dgm:presLayoutVars>
          <dgm:bulletEnabled val="1"/>
        </dgm:presLayoutVars>
      </dgm:prSet>
      <dgm:spPr/>
    </dgm:pt>
    <dgm:pt modelId="{4887009A-D641-46E8-B91F-2C0466D9D51C}" type="pres">
      <dgm:prSet presAssocID="{80234A25-3771-49C0-8C9A-4E9649C47FFB}" presName="bgRect" presStyleLbl="node1" presStyleIdx="0" presStyleCnt="5"/>
      <dgm:spPr/>
    </dgm:pt>
    <dgm:pt modelId="{B1206100-F975-41E1-B3B4-1E112E45B5F5}" type="pres">
      <dgm:prSet presAssocID="{80234A25-3771-49C0-8C9A-4E9649C47FFB}" presName="parentNode" presStyleLbl="node1" presStyleIdx="0" presStyleCnt="5">
        <dgm:presLayoutVars>
          <dgm:chMax val="0"/>
          <dgm:bulletEnabled val="1"/>
        </dgm:presLayoutVars>
      </dgm:prSet>
      <dgm:spPr/>
    </dgm:pt>
    <dgm:pt modelId="{D521B6E6-7AB9-4183-AE48-06D8A38151C4}" type="pres">
      <dgm:prSet presAssocID="{80234A25-3771-49C0-8C9A-4E9649C47FFB}" presName="childNode" presStyleLbl="node1" presStyleIdx="0" presStyleCnt="5">
        <dgm:presLayoutVars>
          <dgm:bulletEnabled val="1"/>
        </dgm:presLayoutVars>
      </dgm:prSet>
      <dgm:spPr/>
    </dgm:pt>
    <dgm:pt modelId="{0525A7A5-DB77-4B26-9FA5-7F8629AE813B}" type="pres">
      <dgm:prSet presAssocID="{C7A2F8D0-3F7B-4262-88D2-BEDE4DBDB1AD}" presName="hSp" presStyleCnt="0"/>
      <dgm:spPr/>
    </dgm:pt>
    <dgm:pt modelId="{9E9E911C-62FD-4743-BEB6-96B1DAAC4CB5}" type="pres">
      <dgm:prSet presAssocID="{C7A2F8D0-3F7B-4262-88D2-BEDE4DBDB1AD}" presName="vProcSp" presStyleCnt="0"/>
      <dgm:spPr/>
    </dgm:pt>
    <dgm:pt modelId="{1E1DBFA6-1400-421D-8FBA-1EAA957B6587}" type="pres">
      <dgm:prSet presAssocID="{C7A2F8D0-3F7B-4262-88D2-BEDE4DBDB1AD}" presName="vSp1" presStyleCnt="0"/>
      <dgm:spPr/>
    </dgm:pt>
    <dgm:pt modelId="{45147AC1-6983-40EE-AC6E-FE0F01366A4F}" type="pres">
      <dgm:prSet presAssocID="{C7A2F8D0-3F7B-4262-88D2-BEDE4DBDB1AD}" presName="simulatedConn" presStyleLbl="solidFgAcc1" presStyleIdx="0" presStyleCnt="4"/>
      <dgm:spPr>
        <a:solidFill>
          <a:srgbClr val="B6D1E1"/>
        </a:solidFill>
        <a:ln>
          <a:noFill/>
        </a:ln>
      </dgm:spPr>
    </dgm:pt>
    <dgm:pt modelId="{EF2D3121-D106-4B61-AFDA-CE5CBE34BF17}" type="pres">
      <dgm:prSet presAssocID="{C7A2F8D0-3F7B-4262-88D2-BEDE4DBDB1AD}" presName="vSp2" presStyleCnt="0"/>
      <dgm:spPr/>
    </dgm:pt>
    <dgm:pt modelId="{06DABF58-F479-4859-9301-219C3AEEA778}" type="pres">
      <dgm:prSet presAssocID="{C7A2F8D0-3F7B-4262-88D2-BEDE4DBDB1AD}" presName="sibTrans" presStyleCnt="0"/>
      <dgm:spPr/>
    </dgm:pt>
    <dgm:pt modelId="{0F24359E-1FC6-456E-A3ED-BDEB1EE5DC74}" type="pres">
      <dgm:prSet presAssocID="{479E3215-E918-400F-80B8-EF927DA3DE63}" presName="compositeNode" presStyleCnt="0">
        <dgm:presLayoutVars>
          <dgm:bulletEnabled val="1"/>
        </dgm:presLayoutVars>
      </dgm:prSet>
      <dgm:spPr/>
    </dgm:pt>
    <dgm:pt modelId="{37C4637E-FB31-4D9A-87C2-3CF0AD7D80B9}" type="pres">
      <dgm:prSet presAssocID="{479E3215-E918-400F-80B8-EF927DA3DE63}" presName="bgRect" presStyleLbl="node1" presStyleIdx="1" presStyleCnt="5"/>
      <dgm:spPr/>
    </dgm:pt>
    <dgm:pt modelId="{C4994E6F-DB13-402D-AA0D-4F0A9EF76D77}" type="pres">
      <dgm:prSet presAssocID="{479E3215-E918-400F-80B8-EF927DA3DE63}" presName="parentNode" presStyleLbl="node1" presStyleIdx="1" presStyleCnt="5">
        <dgm:presLayoutVars>
          <dgm:chMax val="0"/>
          <dgm:bulletEnabled val="1"/>
        </dgm:presLayoutVars>
      </dgm:prSet>
      <dgm:spPr/>
    </dgm:pt>
    <dgm:pt modelId="{25DC0F6C-F81E-4DA5-8F8B-3AD0FA921E34}" type="pres">
      <dgm:prSet presAssocID="{479E3215-E918-400F-80B8-EF927DA3DE63}" presName="childNode" presStyleLbl="node1" presStyleIdx="1" presStyleCnt="5">
        <dgm:presLayoutVars>
          <dgm:bulletEnabled val="1"/>
        </dgm:presLayoutVars>
      </dgm:prSet>
      <dgm:spPr/>
    </dgm:pt>
    <dgm:pt modelId="{6F1210B8-537A-4FD9-99D6-9995F6F64516}" type="pres">
      <dgm:prSet presAssocID="{B48C88C2-D174-4A26-8773-F50D240A28FD}" presName="hSp" presStyleCnt="0"/>
      <dgm:spPr/>
    </dgm:pt>
    <dgm:pt modelId="{ACA4B46E-F973-4E0C-87C0-3AE66652BA8B}" type="pres">
      <dgm:prSet presAssocID="{B48C88C2-D174-4A26-8773-F50D240A28FD}" presName="vProcSp" presStyleCnt="0"/>
      <dgm:spPr/>
    </dgm:pt>
    <dgm:pt modelId="{946D4766-001B-4DAC-907E-89743511CA44}" type="pres">
      <dgm:prSet presAssocID="{B48C88C2-D174-4A26-8773-F50D240A28FD}" presName="vSp1" presStyleCnt="0"/>
      <dgm:spPr/>
    </dgm:pt>
    <dgm:pt modelId="{4E1C3506-96B6-4F37-B1CD-6A4F88B2FB29}" type="pres">
      <dgm:prSet presAssocID="{B48C88C2-D174-4A26-8773-F50D240A28FD}" presName="simulatedConn" presStyleLbl="solidFgAcc1" presStyleIdx="1" presStyleCnt="4"/>
      <dgm:spPr>
        <a:solidFill>
          <a:srgbClr val="B6D1E1"/>
        </a:solidFill>
        <a:ln>
          <a:noFill/>
        </a:ln>
      </dgm:spPr>
    </dgm:pt>
    <dgm:pt modelId="{35AEAB4C-7257-4052-8C30-8E1DF5939C43}" type="pres">
      <dgm:prSet presAssocID="{B48C88C2-D174-4A26-8773-F50D240A28FD}" presName="vSp2" presStyleCnt="0"/>
      <dgm:spPr/>
    </dgm:pt>
    <dgm:pt modelId="{E6CB05D1-C213-4FD9-B2C7-41BC947518E6}" type="pres">
      <dgm:prSet presAssocID="{B48C88C2-D174-4A26-8773-F50D240A28FD}" presName="sibTrans" presStyleCnt="0"/>
      <dgm:spPr/>
    </dgm:pt>
    <dgm:pt modelId="{A0BF8A07-8F9C-4976-8D2A-AC1B14A21948}" type="pres">
      <dgm:prSet presAssocID="{E839CE7D-6653-4AE7-BE7A-84C8C34102A5}" presName="compositeNode" presStyleCnt="0">
        <dgm:presLayoutVars>
          <dgm:bulletEnabled val="1"/>
        </dgm:presLayoutVars>
      </dgm:prSet>
      <dgm:spPr/>
    </dgm:pt>
    <dgm:pt modelId="{0FD0D365-DC66-40A8-B109-7FCC61A16A24}" type="pres">
      <dgm:prSet presAssocID="{E839CE7D-6653-4AE7-BE7A-84C8C34102A5}" presName="bgRect" presStyleLbl="node1" presStyleIdx="2" presStyleCnt="5"/>
      <dgm:spPr/>
    </dgm:pt>
    <dgm:pt modelId="{CFA7F169-1922-4AD5-AE62-DF96DFE07BA6}" type="pres">
      <dgm:prSet presAssocID="{E839CE7D-6653-4AE7-BE7A-84C8C34102A5}" presName="parentNode" presStyleLbl="node1" presStyleIdx="2" presStyleCnt="5">
        <dgm:presLayoutVars>
          <dgm:chMax val="0"/>
          <dgm:bulletEnabled val="1"/>
        </dgm:presLayoutVars>
      </dgm:prSet>
      <dgm:spPr/>
    </dgm:pt>
    <dgm:pt modelId="{12A604F1-D0F6-46EE-BFE4-02664FC2CD09}" type="pres">
      <dgm:prSet presAssocID="{E839CE7D-6653-4AE7-BE7A-84C8C34102A5}" presName="childNode" presStyleLbl="node1" presStyleIdx="2" presStyleCnt="5">
        <dgm:presLayoutVars>
          <dgm:bulletEnabled val="1"/>
        </dgm:presLayoutVars>
      </dgm:prSet>
      <dgm:spPr/>
    </dgm:pt>
    <dgm:pt modelId="{811EB54E-3174-4EB1-A65E-94A27FD16546}" type="pres">
      <dgm:prSet presAssocID="{EFE140D3-52D8-4AA6-83CD-E4A99C0390B7}" presName="hSp" presStyleCnt="0"/>
      <dgm:spPr/>
    </dgm:pt>
    <dgm:pt modelId="{9A4EFC4C-A2A9-4853-904C-F5446507C76D}" type="pres">
      <dgm:prSet presAssocID="{EFE140D3-52D8-4AA6-83CD-E4A99C0390B7}" presName="vProcSp" presStyleCnt="0"/>
      <dgm:spPr/>
    </dgm:pt>
    <dgm:pt modelId="{6BFAB82F-D9CF-46BD-852B-759E8A12658E}" type="pres">
      <dgm:prSet presAssocID="{EFE140D3-52D8-4AA6-83CD-E4A99C0390B7}" presName="vSp1" presStyleCnt="0"/>
      <dgm:spPr/>
    </dgm:pt>
    <dgm:pt modelId="{4D360DA9-B35D-43C4-88CD-41E27857268D}" type="pres">
      <dgm:prSet presAssocID="{EFE140D3-52D8-4AA6-83CD-E4A99C0390B7}" presName="simulatedConn" presStyleLbl="solidFgAcc1" presStyleIdx="2" presStyleCnt="4"/>
      <dgm:spPr>
        <a:solidFill>
          <a:srgbClr val="B6D1E1"/>
        </a:solidFill>
        <a:ln>
          <a:noFill/>
        </a:ln>
      </dgm:spPr>
    </dgm:pt>
    <dgm:pt modelId="{85D9B75E-ACF0-47D9-979C-03353D791E2F}" type="pres">
      <dgm:prSet presAssocID="{EFE140D3-52D8-4AA6-83CD-E4A99C0390B7}" presName="vSp2" presStyleCnt="0"/>
      <dgm:spPr/>
    </dgm:pt>
    <dgm:pt modelId="{8B0C94AD-8280-4993-95A6-BEB78065E61B}" type="pres">
      <dgm:prSet presAssocID="{EFE140D3-52D8-4AA6-83CD-E4A99C0390B7}" presName="sibTrans" presStyleCnt="0"/>
      <dgm:spPr/>
    </dgm:pt>
    <dgm:pt modelId="{961DF4EA-702D-4F57-82E5-BD34AD9BA32A}" type="pres">
      <dgm:prSet presAssocID="{2FDEC9EC-E263-4F30-9E60-3BCCD9262E20}" presName="compositeNode" presStyleCnt="0">
        <dgm:presLayoutVars>
          <dgm:bulletEnabled val="1"/>
        </dgm:presLayoutVars>
      </dgm:prSet>
      <dgm:spPr/>
    </dgm:pt>
    <dgm:pt modelId="{CE942354-BDFB-4A40-B7A3-B44F618E4E52}" type="pres">
      <dgm:prSet presAssocID="{2FDEC9EC-E263-4F30-9E60-3BCCD9262E20}" presName="bgRect" presStyleLbl="node1" presStyleIdx="3" presStyleCnt="5"/>
      <dgm:spPr/>
    </dgm:pt>
    <dgm:pt modelId="{DF572791-2824-4440-A672-BB778F421E45}" type="pres">
      <dgm:prSet presAssocID="{2FDEC9EC-E263-4F30-9E60-3BCCD9262E20}" presName="parentNode" presStyleLbl="node1" presStyleIdx="3" presStyleCnt="5">
        <dgm:presLayoutVars>
          <dgm:chMax val="0"/>
          <dgm:bulletEnabled val="1"/>
        </dgm:presLayoutVars>
      </dgm:prSet>
      <dgm:spPr/>
    </dgm:pt>
    <dgm:pt modelId="{55703391-B145-49F1-8924-500A694251E6}" type="pres">
      <dgm:prSet presAssocID="{2FDEC9EC-E263-4F30-9E60-3BCCD9262E20}" presName="childNode" presStyleLbl="node1" presStyleIdx="3" presStyleCnt="5">
        <dgm:presLayoutVars>
          <dgm:bulletEnabled val="1"/>
        </dgm:presLayoutVars>
      </dgm:prSet>
      <dgm:spPr/>
    </dgm:pt>
    <dgm:pt modelId="{099A2C4E-A2E0-43C8-ACE2-83FC97A5503B}" type="pres">
      <dgm:prSet presAssocID="{D9248A6F-796A-4044-A226-6049180CDF5F}" presName="hSp" presStyleCnt="0"/>
      <dgm:spPr/>
    </dgm:pt>
    <dgm:pt modelId="{D33589B0-9564-46E9-AEAB-FF8C07833C7E}" type="pres">
      <dgm:prSet presAssocID="{D9248A6F-796A-4044-A226-6049180CDF5F}" presName="vProcSp" presStyleCnt="0"/>
      <dgm:spPr/>
    </dgm:pt>
    <dgm:pt modelId="{B25001AA-A0E4-4FEE-9B9E-73F1DEDD84BC}" type="pres">
      <dgm:prSet presAssocID="{D9248A6F-796A-4044-A226-6049180CDF5F}" presName="vSp1" presStyleCnt="0"/>
      <dgm:spPr/>
    </dgm:pt>
    <dgm:pt modelId="{160D1D67-83F0-440B-85DD-BDA27772CA04}" type="pres">
      <dgm:prSet presAssocID="{D9248A6F-796A-4044-A226-6049180CDF5F}" presName="simulatedConn" presStyleLbl="solidFgAcc1" presStyleIdx="3" presStyleCnt="4"/>
      <dgm:spPr>
        <a:solidFill>
          <a:srgbClr val="B6D1E1"/>
        </a:solidFill>
        <a:ln>
          <a:noFill/>
        </a:ln>
      </dgm:spPr>
    </dgm:pt>
    <dgm:pt modelId="{3A8C24BC-1B63-446D-B445-6D7476601F3F}" type="pres">
      <dgm:prSet presAssocID="{D9248A6F-796A-4044-A226-6049180CDF5F}" presName="vSp2" presStyleCnt="0"/>
      <dgm:spPr/>
    </dgm:pt>
    <dgm:pt modelId="{FE0AA07C-C302-4E3B-9511-7036F645E500}" type="pres">
      <dgm:prSet presAssocID="{D9248A6F-796A-4044-A226-6049180CDF5F}" presName="sibTrans" presStyleCnt="0"/>
      <dgm:spPr/>
    </dgm:pt>
    <dgm:pt modelId="{B9ECB5B5-AC47-4CC7-81B6-05B6FC325EDC}" type="pres">
      <dgm:prSet presAssocID="{BCD4FD48-0FBB-414C-8287-61E382D5AC5A}" presName="compositeNode" presStyleCnt="0">
        <dgm:presLayoutVars>
          <dgm:bulletEnabled val="1"/>
        </dgm:presLayoutVars>
      </dgm:prSet>
      <dgm:spPr/>
    </dgm:pt>
    <dgm:pt modelId="{F1A68F2A-15E4-4ADF-AC44-88EA2CE5673A}" type="pres">
      <dgm:prSet presAssocID="{BCD4FD48-0FBB-414C-8287-61E382D5AC5A}" presName="bgRect" presStyleLbl="node1" presStyleIdx="4" presStyleCnt="5"/>
      <dgm:spPr/>
    </dgm:pt>
    <dgm:pt modelId="{71CE3777-EA77-4BDE-8201-8C7B2B32DFD7}" type="pres">
      <dgm:prSet presAssocID="{BCD4FD48-0FBB-414C-8287-61E382D5AC5A}" presName="parentNode" presStyleLbl="node1" presStyleIdx="4" presStyleCnt="5">
        <dgm:presLayoutVars>
          <dgm:chMax val="0"/>
          <dgm:bulletEnabled val="1"/>
        </dgm:presLayoutVars>
      </dgm:prSet>
      <dgm:spPr/>
    </dgm:pt>
    <dgm:pt modelId="{748D4C47-C388-4EBE-9A10-66385673565F}" type="pres">
      <dgm:prSet presAssocID="{BCD4FD48-0FBB-414C-8287-61E382D5AC5A}" presName="childNode" presStyleLbl="node1" presStyleIdx="4" presStyleCnt="5">
        <dgm:presLayoutVars>
          <dgm:bulletEnabled val="1"/>
        </dgm:presLayoutVars>
      </dgm:prSet>
      <dgm:spPr/>
    </dgm:pt>
  </dgm:ptLst>
  <dgm:cxnLst>
    <dgm:cxn modelId="{52701D17-174E-4713-A4FD-567B99732F4C}" srcId="{C0D621D8-C5DB-4D80-AB44-F8381760D27B}" destId="{E839CE7D-6653-4AE7-BE7A-84C8C34102A5}" srcOrd="2" destOrd="0" parTransId="{55010400-29FF-4A4C-84CF-4E37CEA77452}" sibTransId="{EFE140D3-52D8-4AA6-83CD-E4A99C0390B7}"/>
    <dgm:cxn modelId="{47FA661A-A092-428B-B13A-81AEF379EB4A}" type="presOf" srcId="{637F2F60-98B6-4C19-9D4F-E5B230DFAE8A}" destId="{D521B6E6-7AB9-4183-AE48-06D8A38151C4}" srcOrd="0" destOrd="0" presId="urn:microsoft.com/office/officeart/2005/8/layout/hProcess7"/>
    <dgm:cxn modelId="{23EA0521-3130-4A93-89CE-FE154D97C210}" srcId="{C0D621D8-C5DB-4D80-AB44-F8381760D27B}" destId="{2FDEC9EC-E263-4F30-9E60-3BCCD9262E20}" srcOrd="3" destOrd="0" parTransId="{5C7C1EFE-1EA8-4ABB-9085-C5597F061094}" sibTransId="{D9248A6F-796A-4044-A226-6049180CDF5F}"/>
    <dgm:cxn modelId="{315C1926-2A3A-4410-B3AA-028F32B30921}" srcId="{80234A25-3771-49C0-8C9A-4E9649C47FFB}" destId="{637F2F60-98B6-4C19-9D4F-E5B230DFAE8A}" srcOrd="0" destOrd="0" parTransId="{CF4D2455-5671-4484-8C81-9EF6A47E040B}" sibTransId="{DE952462-2E71-4C6A-95B7-00B58DB96078}"/>
    <dgm:cxn modelId="{AD614129-A899-4871-9AF9-DB04BF0D7941}" type="presOf" srcId="{479E3215-E918-400F-80B8-EF927DA3DE63}" destId="{37C4637E-FB31-4D9A-87C2-3CF0AD7D80B9}" srcOrd="0" destOrd="0" presId="urn:microsoft.com/office/officeart/2005/8/layout/hProcess7"/>
    <dgm:cxn modelId="{EC26F73F-8A47-43F5-9F4A-40BA840E4DE7}" type="presOf" srcId="{2FDEC9EC-E263-4F30-9E60-3BCCD9262E20}" destId="{CE942354-BDFB-4A40-B7A3-B44F618E4E52}" srcOrd="0" destOrd="0" presId="urn:microsoft.com/office/officeart/2005/8/layout/hProcess7"/>
    <dgm:cxn modelId="{B14D705C-86CD-495A-88F7-9A545B8F1D33}" type="presOf" srcId="{80234A25-3771-49C0-8C9A-4E9649C47FFB}" destId="{B1206100-F975-41E1-B3B4-1E112E45B5F5}" srcOrd="1" destOrd="0" presId="urn:microsoft.com/office/officeart/2005/8/layout/hProcess7"/>
    <dgm:cxn modelId="{E199C942-AD50-4E81-A282-5B4D23EB5B3B}" type="presOf" srcId="{E4F1922E-1491-42E5-8E3E-DFF69035FA87}" destId="{12A604F1-D0F6-46EE-BFE4-02664FC2CD09}" srcOrd="0" destOrd="0" presId="urn:microsoft.com/office/officeart/2005/8/layout/hProcess7"/>
    <dgm:cxn modelId="{12A7404D-29A0-49B2-9A6F-FCE477DD5423}" type="presOf" srcId="{BCD4FD48-0FBB-414C-8287-61E382D5AC5A}" destId="{F1A68F2A-15E4-4ADF-AC44-88EA2CE5673A}" srcOrd="0" destOrd="0" presId="urn:microsoft.com/office/officeart/2005/8/layout/hProcess7"/>
    <dgm:cxn modelId="{4A0E8470-9DA7-4D64-8BD9-DB10D43FE9FB}" type="presOf" srcId="{80234A25-3771-49C0-8C9A-4E9649C47FFB}" destId="{4887009A-D641-46E8-B91F-2C0466D9D51C}" srcOrd="0" destOrd="0" presId="urn:microsoft.com/office/officeart/2005/8/layout/hProcess7"/>
    <dgm:cxn modelId="{20A74373-CCEC-4081-BECA-8EFDE725AC52}" srcId="{C0D621D8-C5DB-4D80-AB44-F8381760D27B}" destId="{80234A25-3771-49C0-8C9A-4E9649C47FFB}" srcOrd="0" destOrd="0" parTransId="{DB4C6BA3-DC50-4399-B23E-8886D7F626DD}" sibTransId="{C7A2F8D0-3F7B-4262-88D2-BEDE4DBDB1AD}"/>
    <dgm:cxn modelId="{F4C1D675-10BC-4511-B757-CA0D2E04AF24}" type="presOf" srcId="{67F42180-8C06-4345-AA05-30D2940C7191}" destId="{748D4C47-C388-4EBE-9A10-66385673565F}" srcOrd="0" destOrd="0" presId="urn:microsoft.com/office/officeart/2005/8/layout/hProcess7"/>
    <dgm:cxn modelId="{D5BC6D7B-48FE-42E3-B53E-6664FFEFCE57}" type="presOf" srcId="{BCD4FD48-0FBB-414C-8287-61E382D5AC5A}" destId="{71CE3777-EA77-4BDE-8201-8C7B2B32DFD7}" srcOrd="1" destOrd="0" presId="urn:microsoft.com/office/officeart/2005/8/layout/hProcess7"/>
    <dgm:cxn modelId="{17628F82-A10D-4790-AAB0-A78D40A9C776}" srcId="{E839CE7D-6653-4AE7-BE7A-84C8C34102A5}" destId="{E4F1922E-1491-42E5-8E3E-DFF69035FA87}" srcOrd="0" destOrd="0" parTransId="{8CE2DBCF-FD11-4DA7-BA0A-8D5C9CEDCA49}" sibTransId="{DC09BBCF-B5E4-413C-8C5B-3A0F7E20A815}"/>
    <dgm:cxn modelId="{CFCA4E83-A962-4C63-AE91-515B2B49B439}" srcId="{479E3215-E918-400F-80B8-EF927DA3DE63}" destId="{7C348376-E9CF-416D-9C22-DEAEE99BE31F}" srcOrd="0" destOrd="0" parTransId="{B40C070E-B79B-432E-AC64-57689B8CE1E7}" sibTransId="{5833E98F-2E9B-4F3A-A30D-87E1EBDF04FE}"/>
    <dgm:cxn modelId="{56739891-0795-4652-A499-3CE3C392E344}" type="presOf" srcId="{08F65A55-9C58-4843-91A3-CFD361E59B89}" destId="{55703391-B145-49F1-8924-500A694251E6}" srcOrd="0" destOrd="0" presId="urn:microsoft.com/office/officeart/2005/8/layout/hProcess7"/>
    <dgm:cxn modelId="{5BF43494-B67F-4767-948F-DEC5B905F388}" type="presOf" srcId="{2FDEC9EC-E263-4F30-9E60-3BCCD9262E20}" destId="{DF572791-2824-4440-A672-BB778F421E45}" srcOrd="1" destOrd="0" presId="urn:microsoft.com/office/officeart/2005/8/layout/hProcess7"/>
    <dgm:cxn modelId="{B792149B-C716-4E5D-BA1C-1DEFAD2A6245}" srcId="{BCD4FD48-0FBB-414C-8287-61E382D5AC5A}" destId="{67F42180-8C06-4345-AA05-30D2940C7191}" srcOrd="0" destOrd="0" parTransId="{21D18CD9-6011-473F-8ABF-12ADA72FF203}" sibTransId="{475B1106-688A-4E03-B26A-B7B9E9F3EF92}"/>
    <dgm:cxn modelId="{141B36A1-9F52-4D04-B390-124C4C90E883}" type="presOf" srcId="{E839CE7D-6653-4AE7-BE7A-84C8C34102A5}" destId="{CFA7F169-1922-4AD5-AE62-DF96DFE07BA6}" srcOrd="1" destOrd="0" presId="urn:microsoft.com/office/officeart/2005/8/layout/hProcess7"/>
    <dgm:cxn modelId="{1BC637A1-3C33-4CF5-AF6F-D76022A87B14}" type="presOf" srcId="{479E3215-E918-400F-80B8-EF927DA3DE63}" destId="{C4994E6F-DB13-402D-AA0D-4F0A9EF76D77}" srcOrd="1" destOrd="0" presId="urn:microsoft.com/office/officeart/2005/8/layout/hProcess7"/>
    <dgm:cxn modelId="{CE526DA5-D4A8-4E3C-9D49-67175CFEB12B}" type="presOf" srcId="{C0D621D8-C5DB-4D80-AB44-F8381760D27B}" destId="{AB7E7C85-629D-4C88-99AC-5332EC90659F}" srcOrd="0" destOrd="0" presId="urn:microsoft.com/office/officeart/2005/8/layout/hProcess7"/>
    <dgm:cxn modelId="{8A650CAC-8944-434F-A9E2-2125F8B74F92}" type="presOf" srcId="{E839CE7D-6653-4AE7-BE7A-84C8C34102A5}" destId="{0FD0D365-DC66-40A8-B109-7FCC61A16A24}" srcOrd="0" destOrd="0" presId="urn:microsoft.com/office/officeart/2005/8/layout/hProcess7"/>
    <dgm:cxn modelId="{4D5AC8B8-39B6-40F3-912F-FF9218AD1074}" srcId="{C0D621D8-C5DB-4D80-AB44-F8381760D27B}" destId="{479E3215-E918-400F-80B8-EF927DA3DE63}" srcOrd="1" destOrd="0" parTransId="{10343C5E-2A29-4EA1-8ED0-664CF1D062CB}" sibTransId="{B48C88C2-D174-4A26-8773-F50D240A28FD}"/>
    <dgm:cxn modelId="{80331BC2-DC09-41E0-85D3-EEB9EC907293}" type="presOf" srcId="{7C348376-E9CF-416D-9C22-DEAEE99BE31F}" destId="{25DC0F6C-F81E-4DA5-8F8B-3AD0FA921E34}" srcOrd="0" destOrd="0" presId="urn:microsoft.com/office/officeart/2005/8/layout/hProcess7"/>
    <dgm:cxn modelId="{A612CBCD-5CF1-4500-8790-E94543E2CD31}" srcId="{2FDEC9EC-E263-4F30-9E60-3BCCD9262E20}" destId="{08F65A55-9C58-4843-91A3-CFD361E59B89}" srcOrd="0" destOrd="0" parTransId="{E5BE9BDF-3FFC-4A6B-850B-9C4E9928E7C6}" sibTransId="{ACC74C5B-5A62-4F37-AD14-2B5F5CB0AC5E}"/>
    <dgm:cxn modelId="{909EBBE4-7951-4533-80C2-CF8A00BD8F32}" srcId="{C0D621D8-C5DB-4D80-AB44-F8381760D27B}" destId="{BCD4FD48-0FBB-414C-8287-61E382D5AC5A}" srcOrd="4" destOrd="0" parTransId="{F4C2237C-6DA3-437C-B2CB-76E45253AA2E}" sibTransId="{98E5828F-A0CE-4B1D-9528-A4DC8C586190}"/>
    <dgm:cxn modelId="{E0956F54-4AB8-48EA-A790-DD87E5A8BBD4}" type="presParOf" srcId="{AB7E7C85-629D-4C88-99AC-5332EC90659F}" destId="{42826C31-1240-4CAD-95D3-9A86350299C9}" srcOrd="0" destOrd="0" presId="urn:microsoft.com/office/officeart/2005/8/layout/hProcess7"/>
    <dgm:cxn modelId="{F43EE373-C79D-42A6-B513-854ED549F551}" type="presParOf" srcId="{42826C31-1240-4CAD-95D3-9A86350299C9}" destId="{4887009A-D641-46E8-B91F-2C0466D9D51C}" srcOrd="0" destOrd="0" presId="urn:microsoft.com/office/officeart/2005/8/layout/hProcess7"/>
    <dgm:cxn modelId="{5D88E019-BFC0-4D6A-94A5-EB2680CDCDC4}" type="presParOf" srcId="{42826C31-1240-4CAD-95D3-9A86350299C9}" destId="{B1206100-F975-41E1-B3B4-1E112E45B5F5}" srcOrd="1" destOrd="0" presId="urn:microsoft.com/office/officeart/2005/8/layout/hProcess7"/>
    <dgm:cxn modelId="{4F4217D4-072E-4995-88DD-C26F22FF81C2}" type="presParOf" srcId="{42826C31-1240-4CAD-95D3-9A86350299C9}" destId="{D521B6E6-7AB9-4183-AE48-06D8A38151C4}" srcOrd="2" destOrd="0" presId="urn:microsoft.com/office/officeart/2005/8/layout/hProcess7"/>
    <dgm:cxn modelId="{8EB2B382-7ACD-46B0-8580-87E6917F1147}" type="presParOf" srcId="{AB7E7C85-629D-4C88-99AC-5332EC90659F}" destId="{0525A7A5-DB77-4B26-9FA5-7F8629AE813B}" srcOrd="1" destOrd="0" presId="urn:microsoft.com/office/officeart/2005/8/layout/hProcess7"/>
    <dgm:cxn modelId="{FFA96FD2-5D2E-48A9-9F5B-AE2D47C4B641}" type="presParOf" srcId="{AB7E7C85-629D-4C88-99AC-5332EC90659F}" destId="{9E9E911C-62FD-4743-BEB6-96B1DAAC4CB5}" srcOrd="2" destOrd="0" presId="urn:microsoft.com/office/officeart/2005/8/layout/hProcess7"/>
    <dgm:cxn modelId="{FAEFFCA2-42E0-48C6-97E9-41AA281B4CDF}" type="presParOf" srcId="{9E9E911C-62FD-4743-BEB6-96B1DAAC4CB5}" destId="{1E1DBFA6-1400-421D-8FBA-1EAA957B6587}" srcOrd="0" destOrd="0" presId="urn:microsoft.com/office/officeart/2005/8/layout/hProcess7"/>
    <dgm:cxn modelId="{E01AC559-350B-40AF-864D-93ED998178C9}" type="presParOf" srcId="{9E9E911C-62FD-4743-BEB6-96B1DAAC4CB5}" destId="{45147AC1-6983-40EE-AC6E-FE0F01366A4F}" srcOrd="1" destOrd="0" presId="urn:microsoft.com/office/officeart/2005/8/layout/hProcess7"/>
    <dgm:cxn modelId="{DD2E84FB-499F-41D7-B126-CDD8872E7C25}" type="presParOf" srcId="{9E9E911C-62FD-4743-BEB6-96B1DAAC4CB5}" destId="{EF2D3121-D106-4B61-AFDA-CE5CBE34BF17}" srcOrd="2" destOrd="0" presId="urn:microsoft.com/office/officeart/2005/8/layout/hProcess7"/>
    <dgm:cxn modelId="{131C0084-8726-4B2C-90A0-D2F567FB99F7}" type="presParOf" srcId="{AB7E7C85-629D-4C88-99AC-5332EC90659F}" destId="{06DABF58-F479-4859-9301-219C3AEEA778}" srcOrd="3" destOrd="0" presId="urn:microsoft.com/office/officeart/2005/8/layout/hProcess7"/>
    <dgm:cxn modelId="{9EE0FB1F-F78F-49B3-AFB9-1AB2B285D9E7}" type="presParOf" srcId="{AB7E7C85-629D-4C88-99AC-5332EC90659F}" destId="{0F24359E-1FC6-456E-A3ED-BDEB1EE5DC74}" srcOrd="4" destOrd="0" presId="urn:microsoft.com/office/officeart/2005/8/layout/hProcess7"/>
    <dgm:cxn modelId="{F348C9C9-C036-4DD4-9D0B-9574B5CF78B1}" type="presParOf" srcId="{0F24359E-1FC6-456E-A3ED-BDEB1EE5DC74}" destId="{37C4637E-FB31-4D9A-87C2-3CF0AD7D80B9}" srcOrd="0" destOrd="0" presId="urn:microsoft.com/office/officeart/2005/8/layout/hProcess7"/>
    <dgm:cxn modelId="{EA77DC30-9415-4935-9E72-CEA4E4696BB3}" type="presParOf" srcId="{0F24359E-1FC6-456E-A3ED-BDEB1EE5DC74}" destId="{C4994E6F-DB13-402D-AA0D-4F0A9EF76D77}" srcOrd="1" destOrd="0" presId="urn:microsoft.com/office/officeart/2005/8/layout/hProcess7"/>
    <dgm:cxn modelId="{D68F5809-9BF7-44F8-A745-0B9803259A67}" type="presParOf" srcId="{0F24359E-1FC6-456E-A3ED-BDEB1EE5DC74}" destId="{25DC0F6C-F81E-4DA5-8F8B-3AD0FA921E34}" srcOrd="2" destOrd="0" presId="urn:microsoft.com/office/officeart/2005/8/layout/hProcess7"/>
    <dgm:cxn modelId="{52D55BA8-FAE2-4FE8-86C0-0ED410BA3335}" type="presParOf" srcId="{AB7E7C85-629D-4C88-99AC-5332EC90659F}" destId="{6F1210B8-537A-4FD9-99D6-9995F6F64516}" srcOrd="5" destOrd="0" presId="urn:microsoft.com/office/officeart/2005/8/layout/hProcess7"/>
    <dgm:cxn modelId="{814B97D1-A893-4A25-86F7-DF01AD7A03AF}" type="presParOf" srcId="{AB7E7C85-629D-4C88-99AC-5332EC90659F}" destId="{ACA4B46E-F973-4E0C-87C0-3AE66652BA8B}" srcOrd="6" destOrd="0" presId="urn:microsoft.com/office/officeart/2005/8/layout/hProcess7"/>
    <dgm:cxn modelId="{42C81832-3956-41DD-B12E-FDCB9099BB7B}" type="presParOf" srcId="{ACA4B46E-F973-4E0C-87C0-3AE66652BA8B}" destId="{946D4766-001B-4DAC-907E-89743511CA44}" srcOrd="0" destOrd="0" presId="urn:microsoft.com/office/officeart/2005/8/layout/hProcess7"/>
    <dgm:cxn modelId="{7F4D58BD-E871-4450-83E0-4DD7ED9CD4CA}" type="presParOf" srcId="{ACA4B46E-F973-4E0C-87C0-3AE66652BA8B}" destId="{4E1C3506-96B6-4F37-B1CD-6A4F88B2FB29}" srcOrd="1" destOrd="0" presId="urn:microsoft.com/office/officeart/2005/8/layout/hProcess7"/>
    <dgm:cxn modelId="{8F9DBC2F-34D6-47C9-93C6-7BA82D6C40F4}" type="presParOf" srcId="{ACA4B46E-F973-4E0C-87C0-3AE66652BA8B}" destId="{35AEAB4C-7257-4052-8C30-8E1DF5939C43}" srcOrd="2" destOrd="0" presId="urn:microsoft.com/office/officeart/2005/8/layout/hProcess7"/>
    <dgm:cxn modelId="{E615494E-6F6A-471E-9305-F59CD4FF99D6}" type="presParOf" srcId="{AB7E7C85-629D-4C88-99AC-5332EC90659F}" destId="{E6CB05D1-C213-4FD9-B2C7-41BC947518E6}" srcOrd="7" destOrd="0" presId="urn:microsoft.com/office/officeart/2005/8/layout/hProcess7"/>
    <dgm:cxn modelId="{18BA9F10-D0A3-418B-ACC4-7B8FC6F2D5D0}" type="presParOf" srcId="{AB7E7C85-629D-4C88-99AC-5332EC90659F}" destId="{A0BF8A07-8F9C-4976-8D2A-AC1B14A21948}" srcOrd="8" destOrd="0" presId="urn:microsoft.com/office/officeart/2005/8/layout/hProcess7"/>
    <dgm:cxn modelId="{9C1767E9-2790-4A51-8F50-C2C77E463ACA}" type="presParOf" srcId="{A0BF8A07-8F9C-4976-8D2A-AC1B14A21948}" destId="{0FD0D365-DC66-40A8-B109-7FCC61A16A24}" srcOrd="0" destOrd="0" presId="urn:microsoft.com/office/officeart/2005/8/layout/hProcess7"/>
    <dgm:cxn modelId="{A3893C83-327B-4776-8230-91A9DB239689}" type="presParOf" srcId="{A0BF8A07-8F9C-4976-8D2A-AC1B14A21948}" destId="{CFA7F169-1922-4AD5-AE62-DF96DFE07BA6}" srcOrd="1" destOrd="0" presId="urn:microsoft.com/office/officeart/2005/8/layout/hProcess7"/>
    <dgm:cxn modelId="{0C7F608C-A1DC-4B51-9E02-5C70FFF61659}" type="presParOf" srcId="{A0BF8A07-8F9C-4976-8D2A-AC1B14A21948}" destId="{12A604F1-D0F6-46EE-BFE4-02664FC2CD09}" srcOrd="2" destOrd="0" presId="urn:microsoft.com/office/officeart/2005/8/layout/hProcess7"/>
    <dgm:cxn modelId="{447402CA-FAC1-45DA-8EAE-CEC843F0D6E9}" type="presParOf" srcId="{AB7E7C85-629D-4C88-99AC-5332EC90659F}" destId="{811EB54E-3174-4EB1-A65E-94A27FD16546}" srcOrd="9" destOrd="0" presId="urn:microsoft.com/office/officeart/2005/8/layout/hProcess7"/>
    <dgm:cxn modelId="{5A4B2FF8-E681-4368-BE4A-4DC609EDBE4E}" type="presParOf" srcId="{AB7E7C85-629D-4C88-99AC-5332EC90659F}" destId="{9A4EFC4C-A2A9-4853-904C-F5446507C76D}" srcOrd="10" destOrd="0" presId="urn:microsoft.com/office/officeart/2005/8/layout/hProcess7"/>
    <dgm:cxn modelId="{023C6224-1808-4D99-A36C-406607CAE591}" type="presParOf" srcId="{9A4EFC4C-A2A9-4853-904C-F5446507C76D}" destId="{6BFAB82F-D9CF-46BD-852B-759E8A12658E}" srcOrd="0" destOrd="0" presId="urn:microsoft.com/office/officeart/2005/8/layout/hProcess7"/>
    <dgm:cxn modelId="{33A320CE-58FA-4F54-9A0A-1C490ADF59F5}" type="presParOf" srcId="{9A4EFC4C-A2A9-4853-904C-F5446507C76D}" destId="{4D360DA9-B35D-43C4-88CD-41E27857268D}" srcOrd="1" destOrd="0" presId="urn:microsoft.com/office/officeart/2005/8/layout/hProcess7"/>
    <dgm:cxn modelId="{669BDB0A-0BB1-41A6-8022-E554E479ACE6}" type="presParOf" srcId="{9A4EFC4C-A2A9-4853-904C-F5446507C76D}" destId="{85D9B75E-ACF0-47D9-979C-03353D791E2F}" srcOrd="2" destOrd="0" presId="urn:microsoft.com/office/officeart/2005/8/layout/hProcess7"/>
    <dgm:cxn modelId="{01AC5FCF-71B8-4273-8951-691EE732E029}" type="presParOf" srcId="{AB7E7C85-629D-4C88-99AC-5332EC90659F}" destId="{8B0C94AD-8280-4993-95A6-BEB78065E61B}" srcOrd="11" destOrd="0" presId="urn:microsoft.com/office/officeart/2005/8/layout/hProcess7"/>
    <dgm:cxn modelId="{DE85B8C4-24D1-4C8C-96FD-CAD0C12C4215}" type="presParOf" srcId="{AB7E7C85-629D-4C88-99AC-5332EC90659F}" destId="{961DF4EA-702D-4F57-82E5-BD34AD9BA32A}" srcOrd="12" destOrd="0" presId="urn:microsoft.com/office/officeart/2005/8/layout/hProcess7"/>
    <dgm:cxn modelId="{6509F617-8D42-4A65-8020-45F64B795471}" type="presParOf" srcId="{961DF4EA-702D-4F57-82E5-BD34AD9BA32A}" destId="{CE942354-BDFB-4A40-B7A3-B44F618E4E52}" srcOrd="0" destOrd="0" presId="urn:microsoft.com/office/officeart/2005/8/layout/hProcess7"/>
    <dgm:cxn modelId="{DA52D8EB-6D5E-4BD0-8118-2804207E9690}" type="presParOf" srcId="{961DF4EA-702D-4F57-82E5-BD34AD9BA32A}" destId="{DF572791-2824-4440-A672-BB778F421E45}" srcOrd="1" destOrd="0" presId="urn:microsoft.com/office/officeart/2005/8/layout/hProcess7"/>
    <dgm:cxn modelId="{441EFBC1-2DF2-4F7E-AB6B-86DB7B0B6EB4}" type="presParOf" srcId="{961DF4EA-702D-4F57-82E5-BD34AD9BA32A}" destId="{55703391-B145-49F1-8924-500A694251E6}" srcOrd="2" destOrd="0" presId="urn:microsoft.com/office/officeart/2005/8/layout/hProcess7"/>
    <dgm:cxn modelId="{EB2E677D-A87B-4287-B961-84FF41466EA1}" type="presParOf" srcId="{AB7E7C85-629D-4C88-99AC-5332EC90659F}" destId="{099A2C4E-A2E0-43C8-ACE2-83FC97A5503B}" srcOrd="13" destOrd="0" presId="urn:microsoft.com/office/officeart/2005/8/layout/hProcess7"/>
    <dgm:cxn modelId="{C75C00C5-682E-4F9A-9AB0-02F4C2EB0D94}" type="presParOf" srcId="{AB7E7C85-629D-4C88-99AC-5332EC90659F}" destId="{D33589B0-9564-46E9-AEAB-FF8C07833C7E}" srcOrd="14" destOrd="0" presId="urn:microsoft.com/office/officeart/2005/8/layout/hProcess7"/>
    <dgm:cxn modelId="{0B168A07-E1BE-4638-A511-4F4228D5EA2F}" type="presParOf" srcId="{D33589B0-9564-46E9-AEAB-FF8C07833C7E}" destId="{B25001AA-A0E4-4FEE-9B9E-73F1DEDD84BC}" srcOrd="0" destOrd="0" presId="urn:microsoft.com/office/officeart/2005/8/layout/hProcess7"/>
    <dgm:cxn modelId="{AFCC28C5-DCF6-4AEB-8E39-8AA1C6F3154A}" type="presParOf" srcId="{D33589B0-9564-46E9-AEAB-FF8C07833C7E}" destId="{160D1D67-83F0-440B-85DD-BDA27772CA04}" srcOrd="1" destOrd="0" presId="urn:microsoft.com/office/officeart/2005/8/layout/hProcess7"/>
    <dgm:cxn modelId="{831C42C9-F636-4442-B54A-4DB037F9574F}" type="presParOf" srcId="{D33589B0-9564-46E9-AEAB-FF8C07833C7E}" destId="{3A8C24BC-1B63-446D-B445-6D7476601F3F}" srcOrd="2" destOrd="0" presId="urn:microsoft.com/office/officeart/2005/8/layout/hProcess7"/>
    <dgm:cxn modelId="{596343E6-EC0D-493C-A109-99B7593907EF}" type="presParOf" srcId="{AB7E7C85-629D-4C88-99AC-5332EC90659F}" destId="{FE0AA07C-C302-4E3B-9511-7036F645E500}" srcOrd="15" destOrd="0" presId="urn:microsoft.com/office/officeart/2005/8/layout/hProcess7"/>
    <dgm:cxn modelId="{8019BFCD-E9DC-4A7D-8E43-93BBD06BC308}" type="presParOf" srcId="{AB7E7C85-629D-4C88-99AC-5332EC90659F}" destId="{B9ECB5B5-AC47-4CC7-81B6-05B6FC325EDC}" srcOrd="16" destOrd="0" presId="urn:microsoft.com/office/officeart/2005/8/layout/hProcess7"/>
    <dgm:cxn modelId="{F247B28B-9083-4024-8BEA-F7D992C81A42}" type="presParOf" srcId="{B9ECB5B5-AC47-4CC7-81B6-05B6FC325EDC}" destId="{F1A68F2A-15E4-4ADF-AC44-88EA2CE5673A}" srcOrd="0" destOrd="0" presId="urn:microsoft.com/office/officeart/2005/8/layout/hProcess7"/>
    <dgm:cxn modelId="{CA12ACE9-D6CF-4549-8AA7-D94AB31B4E12}" type="presParOf" srcId="{B9ECB5B5-AC47-4CC7-81B6-05B6FC325EDC}" destId="{71CE3777-EA77-4BDE-8201-8C7B2B32DFD7}" srcOrd="1" destOrd="0" presId="urn:microsoft.com/office/officeart/2005/8/layout/hProcess7"/>
    <dgm:cxn modelId="{F61F8D32-EC14-4174-AC3B-4E7B441330B2}" type="presParOf" srcId="{B9ECB5B5-AC47-4CC7-81B6-05B6FC325EDC}" destId="{748D4C47-C388-4EBE-9A10-66385673565F}"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E310C6-0653-412D-99CC-91692512DE1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21522796-57B7-4237-8140-F9BF0982C2FE}">
      <dgm:prSet phldrT="[Tekst]"/>
      <dgm:spPr>
        <a:solidFill>
          <a:srgbClr val="94C7B0"/>
        </a:solidFill>
        <a:ln>
          <a:noFill/>
        </a:ln>
      </dgm:spPr>
      <dgm:t>
        <a:bodyPr/>
        <a:lstStyle/>
        <a:p>
          <a:r>
            <a:rPr lang="sv" b="1" noProof="0" dirty="0"/>
            <a:t>Lektioner</a:t>
          </a:r>
        </a:p>
      </dgm:t>
    </dgm:pt>
    <dgm:pt modelId="{D0EA40B6-80B2-42E1-816D-5A07760F90F9}" type="parTrans" cxnId="{9CDC30AC-F953-4715-9274-B2EC98834AD3}">
      <dgm:prSet/>
      <dgm:spPr/>
      <dgm:t>
        <a:bodyPr/>
        <a:lstStyle/>
        <a:p>
          <a:endParaRPr lang="en-GB"/>
        </a:p>
      </dgm:t>
    </dgm:pt>
    <dgm:pt modelId="{10A2968A-59E0-4D2A-BF78-7F4717D793E9}" type="sibTrans" cxnId="{9CDC30AC-F953-4715-9274-B2EC98834AD3}">
      <dgm:prSet/>
      <dgm:spPr/>
      <dgm:t>
        <a:bodyPr/>
        <a:lstStyle/>
        <a:p>
          <a:endParaRPr lang="en-GB"/>
        </a:p>
      </dgm:t>
    </dgm:pt>
    <dgm:pt modelId="{A26BAB58-03E5-4045-B4CF-653C3573519C}">
      <dgm:prSet phldrT="[Tekst]"/>
      <dgm:spPr>
        <a:solidFill>
          <a:srgbClr val="94C7B0"/>
        </a:solidFill>
        <a:ln>
          <a:noFill/>
        </a:ln>
      </dgm:spPr>
      <dgm:t>
        <a:bodyPr/>
        <a:lstStyle/>
        <a:p>
          <a:r>
            <a:rPr lang="sv" b="1" noProof="0" dirty="0"/>
            <a:t>Mönster</a:t>
          </a:r>
        </a:p>
      </dgm:t>
    </dgm:pt>
    <dgm:pt modelId="{F7CBA245-9F71-4BD4-B98D-2B19FC6BA1ED}" type="parTrans" cxnId="{9933178E-4B26-42F5-8E04-46B4F4712A14}">
      <dgm:prSet/>
      <dgm:spPr/>
      <dgm:t>
        <a:bodyPr/>
        <a:lstStyle/>
        <a:p>
          <a:endParaRPr lang="en-GB"/>
        </a:p>
      </dgm:t>
    </dgm:pt>
    <dgm:pt modelId="{0189CCEE-46A8-4EE2-B6D9-384C3B85C205}" type="sibTrans" cxnId="{9933178E-4B26-42F5-8E04-46B4F4712A14}">
      <dgm:prSet/>
      <dgm:spPr/>
      <dgm:t>
        <a:bodyPr/>
        <a:lstStyle/>
        <a:p>
          <a:endParaRPr lang="en-GB"/>
        </a:p>
      </dgm:t>
    </dgm:pt>
    <dgm:pt modelId="{5C584E51-96EF-4E9D-AFA4-97EB0B51C937}">
      <dgm:prSet phldrT="[Tekst]" custT="1"/>
      <dgm:spPr>
        <a:solidFill>
          <a:srgbClr val="B6D1E1">
            <a:alpha val="90000"/>
          </a:srgbClr>
        </a:solidFill>
      </dgm:spPr>
      <dgm:t>
        <a:bodyPr/>
        <a:lstStyle/>
        <a:p>
          <a:pPr>
            <a:buNone/>
          </a:pPr>
          <a:r>
            <a:rPr lang="sv" sz="2000" b="1" noProof="0" dirty="0"/>
            <a:t>Leta efter mönster </a:t>
          </a:r>
          <a:r>
            <a:rPr lang="sv" sz="2000" noProof="0" dirty="0"/>
            <a:t>i hur du löser problem. Dessa kan visa hur du hanterar utmaningar. Var medveten om var du kan behöva stöd eller nya färdigheter, inom affärsverksamhet, produktion, försäljning etc.</a:t>
          </a:r>
        </a:p>
      </dgm:t>
    </dgm:pt>
    <dgm:pt modelId="{4D368B31-6282-452C-8040-430B1C4E4F6D}" type="parTrans" cxnId="{84087FBF-47E8-4CA4-BE8E-9CC2A4A8AAC0}">
      <dgm:prSet/>
      <dgm:spPr/>
      <dgm:t>
        <a:bodyPr/>
        <a:lstStyle/>
        <a:p>
          <a:endParaRPr lang="en-GB"/>
        </a:p>
      </dgm:t>
    </dgm:pt>
    <dgm:pt modelId="{28E52076-9535-438C-9A6D-7D1C20171404}" type="sibTrans" cxnId="{84087FBF-47E8-4CA4-BE8E-9CC2A4A8AAC0}">
      <dgm:prSet/>
      <dgm:spPr/>
      <dgm:t>
        <a:bodyPr/>
        <a:lstStyle/>
        <a:p>
          <a:endParaRPr lang="en-GB"/>
        </a:p>
      </dgm:t>
    </dgm:pt>
    <dgm:pt modelId="{91BE9AF8-E3C6-4324-BC60-9D318BAA61CD}">
      <dgm:prSet phldrT="[Tekst]"/>
      <dgm:spPr>
        <a:solidFill>
          <a:srgbClr val="94C7B0"/>
        </a:solidFill>
        <a:ln>
          <a:noFill/>
        </a:ln>
      </dgm:spPr>
      <dgm:t>
        <a:bodyPr/>
        <a:lstStyle/>
        <a:p>
          <a:r>
            <a:rPr lang="sv" b="1" noProof="0" dirty="0"/>
            <a:t>Passion</a:t>
          </a:r>
          <a:endParaRPr lang="en-GB" noProof="0" dirty="0"/>
        </a:p>
      </dgm:t>
    </dgm:pt>
    <dgm:pt modelId="{CD0F9CE8-70F6-494F-B279-9D8E302764D2}" type="parTrans" cxnId="{E1392CE1-976E-46B6-BE9B-8D12EA9B7F68}">
      <dgm:prSet/>
      <dgm:spPr/>
      <dgm:t>
        <a:bodyPr/>
        <a:lstStyle/>
        <a:p>
          <a:endParaRPr lang="en-GB"/>
        </a:p>
      </dgm:t>
    </dgm:pt>
    <dgm:pt modelId="{3A2418D3-F559-416D-AEFD-D8835F783857}" type="sibTrans" cxnId="{E1392CE1-976E-46B6-BE9B-8D12EA9B7F68}">
      <dgm:prSet/>
      <dgm:spPr/>
      <dgm:t>
        <a:bodyPr/>
        <a:lstStyle/>
        <a:p>
          <a:endParaRPr lang="en-GB"/>
        </a:p>
      </dgm:t>
    </dgm:pt>
    <dgm:pt modelId="{27C7257B-6CB0-4ACA-B993-D562338C2BD1}">
      <dgm:prSet phldrT="[Tekst]" custT="1"/>
      <dgm:spPr>
        <a:solidFill>
          <a:srgbClr val="B6D1E1">
            <a:alpha val="90000"/>
          </a:srgbClr>
        </a:solidFill>
      </dgm:spPr>
      <dgm:t>
        <a:bodyPr/>
        <a:lstStyle/>
        <a:p>
          <a:pPr>
            <a:buNone/>
          </a:pPr>
          <a:r>
            <a:rPr lang="sv" sz="2000" b="1" noProof="0" dirty="0"/>
            <a:t>Din nisch </a:t>
          </a:r>
          <a:r>
            <a:rPr lang="sv" sz="2000" b="0" noProof="0" dirty="0"/>
            <a:t>kommer ofta från din personliga eller kulturella bakgrund </a:t>
          </a:r>
          <a:r>
            <a:rPr lang="sv" sz="2000" noProof="0" dirty="0"/>
            <a:t>, intressen och vad du är naturligt bra på. Följ det som känns meningsfullt och sant för dig.</a:t>
          </a:r>
        </a:p>
      </dgm:t>
    </dgm:pt>
    <dgm:pt modelId="{4D93B5D8-9293-42AE-B63F-85E818E76508}" type="parTrans" cxnId="{CB67C318-EA64-423A-9EE3-A380C89ABD1F}">
      <dgm:prSet/>
      <dgm:spPr/>
      <dgm:t>
        <a:bodyPr/>
        <a:lstStyle/>
        <a:p>
          <a:endParaRPr lang="en-GB"/>
        </a:p>
      </dgm:t>
    </dgm:pt>
    <dgm:pt modelId="{9B97DD3D-C436-4BDA-910C-BA25699B0802}" type="sibTrans" cxnId="{CB67C318-EA64-423A-9EE3-A380C89ABD1F}">
      <dgm:prSet/>
      <dgm:spPr/>
      <dgm:t>
        <a:bodyPr/>
        <a:lstStyle/>
        <a:p>
          <a:endParaRPr lang="en-GB"/>
        </a:p>
      </dgm:t>
    </dgm:pt>
    <dgm:pt modelId="{F79DF0EC-D4DC-48E5-8369-D3A7E2A1E015}">
      <dgm:prSet phldrT="[Tekst]" custT="1"/>
      <dgm:spPr>
        <a:solidFill>
          <a:srgbClr val="B6D1E1">
            <a:alpha val="90000"/>
          </a:srgbClr>
        </a:solidFill>
      </dgm:spPr>
      <dgm:t>
        <a:bodyPr/>
        <a:lstStyle/>
        <a:p>
          <a:pPr>
            <a:buNone/>
          </a:pPr>
          <a:r>
            <a:rPr lang="sv" sz="2000" b="1" noProof="0" dirty="0"/>
            <a:t>Identifiera de viktiga lärdomar </a:t>
          </a:r>
          <a:r>
            <a:rPr lang="sv" sz="2000" noProof="0" dirty="0"/>
            <a:t>du har lärt dig genom din livserfarenhet, kultur och arbete. Använd dem för att forma din affärsidé för livsmedel och bygga vidare på dina styrkor.</a:t>
          </a:r>
        </a:p>
      </dgm:t>
    </dgm:pt>
    <dgm:pt modelId="{81832A90-D7D7-41E4-AED6-BABA9CACEF35}" type="parTrans" cxnId="{1A56AC44-CF94-4F7A-B22D-49EFCC55ABA6}">
      <dgm:prSet/>
      <dgm:spPr/>
      <dgm:t>
        <a:bodyPr/>
        <a:lstStyle/>
        <a:p>
          <a:endParaRPr lang="en-GB"/>
        </a:p>
      </dgm:t>
    </dgm:pt>
    <dgm:pt modelId="{E334E80B-5118-42D7-8F82-CF4843C9C865}" type="sibTrans" cxnId="{1A56AC44-CF94-4F7A-B22D-49EFCC55ABA6}">
      <dgm:prSet/>
      <dgm:spPr/>
      <dgm:t>
        <a:bodyPr/>
        <a:lstStyle/>
        <a:p>
          <a:endParaRPr lang="en-GB"/>
        </a:p>
      </dgm:t>
    </dgm:pt>
    <dgm:pt modelId="{ECC7AD0A-B2FB-4FF6-8DE4-9862F1FDDA92}" type="pres">
      <dgm:prSet presAssocID="{9DE310C6-0653-412D-99CC-91692512DE16}" presName="Name0" presStyleCnt="0">
        <dgm:presLayoutVars>
          <dgm:dir/>
          <dgm:animLvl val="lvl"/>
          <dgm:resizeHandles/>
        </dgm:presLayoutVars>
      </dgm:prSet>
      <dgm:spPr/>
    </dgm:pt>
    <dgm:pt modelId="{A50CDAB0-B3F6-4C58-997A-8FCC9F70E34A}" type="pres">
      <dgm:prSet presAssocID="{21522796-57B7-4237-8140-F9BF0982C2FE}" presName="linNode" presStyleCnt="0"/>
      <dgm:spPr/>
    </dgm:pt>
    <dgm:pt modelId="{125A7A25-98F6-4B0D-BD6E-8329505053AF}" type="pres">
      <dgm:prSet presAssocID="{21522796-57B7-4237-8140-F9BF0982C2FE}" presName="parentShp" presStyleLbl="node1" presStyleIdx="0" presStyleCnt="3" custScaleX="54042">
        <dgm:presLayoutVars>
          <dgm:bulletEnabled val="1"/>
        </dgm:presLayoutVars>
      </dgm:prSet>
      <dgm:spPr/>
    </dgm:pt>
    <dgm:pt modelId="{8B86772C-293B-426A-A3A2-79C275C4ADFF}" type="pres">
      <dgm:prSet presAssocID="{21522796-57B7-4237-8140-F9BF0982C2FE}" presName="childShp" presStyleLbl="bgAccFollowNode1" presStyleIdx="0" presStyleCnt="3" custScaleX="123557">
        <dgm:presLayoutVars>
          <dgm:bulletEnabled val="1"/>
        </dgm:presLayoutVars>
      </dgm:prSet>
      <dgm:spPr/>
    </dgm:pt>
    <dgm:pt modelId="{9BEF1039-113D-4058-A402-A4D73C88E5DF}" type="pres">
      <dgm:prSet presAssocID="{10A2968A-59E0-4D2A-BF78-7F4717D793E9}" presName="spacing" presStyleCnt="0"/>
      <dgm:spPr/>
    </dgm:pt>
    <dgm:pt modelId="{828E76F2-E65E-40F7-B01D-2A8ACE3FF09A}" type="pres">
      <dgm:prSet presAssocID="{A26BAB58-03E5-4045-B4CF-653C3573519C}" presName="linNode" presStyleCnt="0"/>
      <dgm:spPr/>
    </dgm:pt>
    <dgm:pt modelId="{E083C6A7-7FEB-4775-8771-C81A50150B1E}" type="pres">
      <dgm:prSet presAssocID="{A26BAB58-03E5-4045-B4CF-653C3573519C}" presName="parentShp" presStyleLbl="node1" presStyleIdx="1" presStyleCnt="3" custScaleX="53854">
        <dgm:presLayoutVars>
          <dgm:bulletEnabled val="1"/>
        </dgm:presLayoutVars>
      </dgm:prSet>
      <dgm:spPr/>
    </dgm:pt>
    <dgm:pt modelId="{C18B6170-D13D-4CA0-8D0B-AE9E210A6429}" type="pres">
      <dgm:prSet presAssocID="{A26BAB58-03E5-4045-B4CF-653C3573519C}" presName="childShp" presStyleLbl="bgAccFollowNode1" presStyleIdx="1" presStyleCnt="3" custScaleX="123682">
        <dgm:presLayoutVars>
          <dgm:bulletEnabled val="1"/>
        </dgm:presLayoutVars>
      </dgm:prSet>
      <dgm:spPr/>
    </dgm:pt>
    <dgm:pt modelId="{5DF4D1D4-8862-464F-B9CC-199C70452998}" type="pres">
      <dgm:prSet presAssocID="{0189CCEE-46A8-4EE2-B6D9-384C3B85C205}" presName="spacing" presStyleCnt="0"/>
      <dgm:spPr/>
    </dgm:pt>
    <dgm:pt modelId="{4AE65769-E8F3-42A6-BDCF-BEE5AA18542B}" type="pres">
      <dgm:prSet presAssocID="{91BE9AF8-E3C6-4324-BC60-9D318BAA61CD}" presName="linNode" presStyleCnt="0"/>
      <dgm:spPr/>
    </dgm:pt>
    <dgm:pt modelId="{C73253B2-CB29-4A76-BC30-863DFA2789E1}" type="pres">
      <dgm:prSet presAssocID="{91BE9AF8-E3C6-4324-BC60-9D318BAA61CD}" presName="parentShp" presStyleLbl="node1" presStyleIdx="2" presStyleCnt="3" custScaleX="53684">
        <dgm:presLayoutVars>
          <dgm:bulletEnabled val="1"/>
        </dgm:presLayoutVars>
      </dgm:prSet>
      <dgm:spPr/>
    </dgm:pt>
    <dgm:pt modelId="{03F1AB43-5511-4167-924D-1C6B26295531}" type="pres">
      <dgm:prSet presAssocID="{91BE9AF8-E3C6-4324-BC60-9D318BAA61CD}" presName="childShp" presStyleLbl="bgAccFollowNode1" presStyleIdx="2" presStyleCnt="3" custScaleX="123474">
        <dgm:presLayoutVars>
          <dgm:bulletEnabled val="1"/>
        </dgm:presLayoutVars>
      </dgm:prSet>
      <dgm:spPr/>
    </dgm:pt>
  </dgm:ptLst>
  <dgm:cxnLst>
    <dgm:cxn modelId="{50590211-CD2D-4504-A7CC-AD9E4E742E29}" type="presOf" srcId="{27C7257B-6CB0-4ACA-B993-D562338C2BD1}" destId="{03F1AB43-5511-4167-924D-1C6B26295531}" srcOrd="0" destOrd="0" presId="urn:microsoft.com/office/officeart/2005/8/layout/vList6"/>
    <dgm:cxn modelId="{CB67C318-EA64-423A-9EE3-A380C89ABD1F}" srcId="{91BE9AF8-E3C6-4324-BC60-9D318BAA61CD}" destId="{27C7257B-6CB0-4ACA-B993-D562338C2BD1}" srcOrd="0" destOrd="0" parTransId="{4D93B5D8-9293-42AE-B63F-85E818E76508}" sibTransId="{9B97DD3D-C436-4BDA-910C-BA25699B0802}"/>
    <dgm:cxn modelId="{BBEF8525-92FA-48E0-9807-0D05676F5497}" type="presOf" srcId="{9DE310C6-0653-412D-99CC-91692512DE16}" destId="{ECC7AD0A-B2FB-4FF6-8DE4-9862F1FDDA92}" srcOrd="0" destOrd="0" presId="urn:microsoft.com/office/officeart/2005/8/layout/vList6"/>
    <dgm:cxn modelId="{3EB6395E-0D66-4696-BAFE-6010B836B574}" type="presOf" srcId="{5C584E51-96EF-4E9D-AFA4-97EB0B51C937}" destId="{C18B6170-D13D-4CA0-8D0B-AE9E210A6429}" srcOrd="0" destOrd="0" presId="urn:microsoft.com/office/officeart/2005/8/layout/vList6"/>
    <dgm:cxn modelId="{1A56AC44-CF94-4F7A-B22D-49EFCC55ABA6}" srcId="{21522796-57B7-4237-8140-F9BF0982C2FE}" destId="{F79DF0EC-D4DC-48E5-8369-D3A7E2A1E015}" srcOrd="0" destOrd="0" parTransId="{81832A90-D7D7-41E4-AED6-BABA9CACEF35}" sibTransId="{E334E80B-5118-42D7-8F82-CF4843C9C865}"/>
    <dgm:cxn modelId="{78AB5580-7BF7-45B9-BBA4-BAEEDE6DE6AD}" type="presOf" srcId="{21522796-57B7-4237-8140-F9BF0982C2FE}" destId="{125A7A25-98F6-4B0D-BD6E-8329505053AF}" srcOrd="0" destOrd="0" presId="urn:microsoft.com/office/officeart/2005/8/layout/vList6"/>
    <dgm:cxn modelId="{9933178E-4B26-42F5-8E04-46B4F4712A14}" srcId="{9DE310C6-0653-412D-99CC-91692512DE16}" destId="{A26BAB58-03E5-4045-B4CF-653C3573519C}" srcOrd="1" destOrd="0" parTransId="{F7CBA245-9F71-4BD4-B98D-2B19FC6BA1ED}" sibTransId="{0189CCEE-46A8-4EE2-B6D9-384C3B85C205}"/>
    <dgm:cxn modelId="{1A9C2D90-BD10-4C54-BE3E-C003002387A6}" type="presOf" srcId="{F79DF0EC-D4DC-48E5-8369-D3A7E2A1E015}" destId="{8B86772C-293B-426A-A3A2-79C275C4ADFF}" srcOrd="0" destOrd="0" presId="urn:microsoft.com/office/officeart/2005/8/layout/vList6"/>
    <dgm:cxn modelId="{9CDC30AC-F953-4715-9274-B2EC98834AD3}" srcId="{9DE310C6-0653-412D-99CC-91692512DE16}" destId="{21522796-57B7-4237-8140-F9BF0982C2FE}" srcOrd="0" destOrd="0" parTransId="{D0EA40B6-80B2-42E1-816D-5A07760F90F9}" sibTransId="{10A2968A-59E0-4D2A-BF78-7F4717D793E9}"/>
    <dgm:cxn modelId="{84087FBF-47E8-4CA4-BE8E-9CC2A4A8AAC0}" srcId="{A26BAB58-03E5-4045-B4CF-653C3573519C}" destId="{5C584E51-96EF-4E9D-AFA4-97EB0B51C937}" srcOrd="0" destOrd="0" parTransId="{4D368B31-6282-452C-8040-430B1C4E4F6D}" sibTransId="{28E52076-9535-438C-9A6D-7D1C20171404}"/>
    <dgm:cxn modelId="{F63998D7-CBB9-479D-8C4D-5CE76F445E49}" type="presOf" srcId="{A26BAB58-03E5-4045-B4CF-653C3573519C}" destId="{E083C6A7-7FEB-4775-8771-C81A50150B1E}" srcOrd="0" destOrd="0" presId="urn:microsoft.com/office/officeart/2005/8/layout/vList6"/>
    <dgm:cxn modelId="{E1392CE1-976E-46B6-BE9B-8D12EA9B7F68}" srcId="{9DE310C6-0653-412D-99CC-91692512DE16}" destId="{91BE9AF8-E3C6-4324-BC60-9D318BAA61CD}" srcOrd="2" destOrd="0" parTransId="{CD0F9CE8-70F6-494F-B279-9D8E302764D2}" sibTransId="{3A2418D3-F559-416D-AEFD-D8835F783857}"/>
    <dgm:cxn modelId="{EA4B3CE9-F415-409D-88B8-142E44171BC3}" type="presOf" srcId="{91BE9AF8-E3C6-4324-BC60-9D318BAA61CD}" destId="{C73253B2-CB29-4A76-BC30-863DFA2789E1}" srcOrd="0" destOrd="0" presId="urn:microsoft.com/office/officeart/2005/8/layout/vList6"/>
    <dgm:cxn modelId="{0E85D949-2703-4886-8983-87F9BDECB498}" type="presParOf" srcId="{ECC7AD0A-B2FB-4FF6-8DE4-9862F1FDDA92}" destId="{A50CDAB0-B3F6-4C58-997A-8FCC9F70E34A}" srcOrd="0" destOrd="0" presId="urn:microsoft.com/office/officeart/2005/8/layout/vList6"/>
    <dgm:cxn modelId="{E7DFF45D-4C3F-48ED-99C2-AE56D612BDF9}" type="presParOf" srcId="{A50CDAB0-B3F6-4C58-997A-8FCC9F70E34A}" destId="{125A7A25-98F6-4B0D-BD6E-8329505053AF}" srcOrd="0" destOrd="0" presId="urn:microsoft.com/office/officeart/2005/8/layout/vList6"/>
    <dgm:cxn modelId="{D8BB25A5-C473-4336-9526-2471B8AC4A97}" type="presParOf" srcId="{A50CDAB0-B3F6-4C58-997A-8FCC9F70E34A}" destId="{8B86772C-293B-426A-A3A2-79C275C4ADFF}" srcOrd="1" destOrd="0" presId="urn:microsoft.com/office/officeart/2005/8/layout/vList6"/>
    <dgm:cxn modelId="{C0CBD0A8-E624-4957-9818-46301A2B78E5}" type="presParOf" srcId="{ECC7AD0A-B2FB-4FF6-8DE4-9862F1FDDA92}" destId="{9BEF1039-113D-4058-A402-A4D73C88E5DF}" srcOrd="1" destOrd="0" presId="urn:microsoft.com/office/officeart/2005/8/layout/vList6"/>
    <dgm:cxn modelId="{C3EEFBC8-03DA-416A-BBC1-4568EE726751}" type="presParOf" srcId="{ECC7AD0A-B2FB-4FF6-8DE4-9862F1FDDA92}" destId="{828E76F2-E65E-40F7-B01D-2A8ACE3FF09A}" srcOrd="2" destOrd="0" presId="urn:microsoft.com/office/officeart/2005/8/layout/vList6"/>
    <dgm:cxn modelId="{B86F37BD-A5F9-4A45-987D-03779CE12A15}" type="presParOf" srcId="{828E76F2-E65E-40F7-B01D-2A8ACE3FF09A}" destId="{E083C6A7-7FEB-4775-8771-C81A50150B1E}" srcOrd="0" destOrd="0" presId="urn:microsoft.com/office/officeart/2005/8/layout/vList6"/>
    <dgm:cxn modelId="{CA8F6676-F9CD-4D0F-95E9-158E27D4A60B}" type="presParOf" srcId="{828E76F2-E65E-40F7-B01D-2A8ACE3FF09A}" destId="{C18B6170-D13D-4CA0-8D0B-AE9E210A6429}" srcOrd="1" destOrd="0" presId="urn:microsoft.com/office/officeart/2005/8/layout/vList6"/>
    <dgm:cxn modelId="{5D851B68-BAA7-492E-8879-F6EDEB6A91B0}" type="presParOf" srcId="{ECC7AD0A-B2FB-4FF6-8DE4-9862F1FDDA92}" destId="{5DF4D1D4-8862-464F-B9CC-199C70452998}" srcOrd="3" destOrd="0" presId="urn:microsoft.com/office/officeart/2005/8/layout/vList6"/>
    <dgm:cxn modelId="{D5A04213-D68A-4D6F-9B08-F1FCB035E5CC}" type="presParOf" srcId="{ECC7AD0A-B2FB-4FF6-8DE4-9862F1FDDA92}" destId="{4AE65769-E8F3-42A6-BDCF-BEE5AA18542B}" srcOrd="4" destOrd="0" presId="urn:microsoft.com/office/officeart/2005/8/layout/vList6"/>
    <dgm:cxn modelId="{C104466B-C27F-4B95-8B57-A80F3DD11702}" type="presParOf" srcId="{4AE65769-E8F3-42A6-BDCF-BEE5AA18542B}" destId="{C73253B2-CB29-4A76-BC30-863DFA2789E1}" srcOrd="0" destOrd="0" presId="urn:microsoft.com/office/officeart/2005/8/layout/vList6"/>
    <dgm:cxn modelId="{36F96940-DAD3-4B9D-9FB5-2BCCC6F13C65}" type="presParOf" srcId="{4AE65769-E8F3-42A6-BDCF-BEE5AA18542B}" destId="{03F1AB43-5511-4167-924D-1C6B2629553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7FD33-7FB2-438D-97D5-FD4824891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99F4D32-6913-4E85-99FF-B9534EF2062E}">
      <dgm:prSet phldrT="[Tekst]" custT="1"/>
      <dgm:spPr>
        <a:solidFill>
          <a:srgbClr val="94C7B0"/>
        </a:solidFill>
      </dgm:spPr>
      <dgm:t>
        <a:bodyPr/>
        <a:lstStyle/>
        <a:p>
          <a:r>
            <a:rPr lang="sv" sz="2000" noProof="0" dirty="0"/>
            <a:t>Förstå riskerna som är inblandade…</a:t>
          </a:r>
        </a:p>
      </dgm:t>
    </dgm:pt>
    <dgm:pt modelId="{5D3BF7B9-4822-4C07-BC38-DC8803CBD711}" type="parTrans" cxnId="{52C25793-A872-4B22-96E0-78C99EE8CA76}">
      <dgm:prSet/>
      <dgm:spPr/>
      <dgm:t>
        <a:bodyPr/>
        <a:lstStyle/>
        <a:p>
          <a:endParaRPr lang="en-GB"/>
        </a:p>
      </dgm:t>
    </dgm:pt>
    <dgm:pt modelId="{7C55F901-D305-4300-9A84-3CDAFE11FD94}" type="sibTrans" cxnId="{52C25793-A872-4B22-96E0-78C99EE8CA76}">
      <dgm:prSet/>
      <dgm:spPr/>
      <dgm:t>
        <a:bodyPr/>
        <a:lstStyle/>
        <a:p>
          <a:endParaRPr lang="en-GB"/>
        </a:p>
      </dgm:t>
    </dgm:pt>
    <dgm:pt modelId="{D223BCAB-0B4F-4BE0-AFEB-EE3CAAFE76BE}">
      <dgm:prSet phldrT="[Tekst]" custT="1"/>
      <dgm:spPr>
        <a:solidFill>
          <a:srgbClr val="94C7B0"/>
        </a:solidFill>
      </dgm:spPr>
      <dgm:t>
        <a:bodyPr/>
        <a:lstStyle/>
        <a:p>
          <a:r>
            <a:rPr lang="sv" sz="2000" noProof="0" dirty="0"/>
            <a:t>Upptäck vem din idealkund är…</a:t>
          </a:r>
        </a:p>
      </dgm:t>
    </dgm:pt>
    <dgm:pt modelId="{28C2DB76-414E-4A54-92C8-04AE793C76E9}" type="parTrans" cxnId="{B341C6BC-BA82-41E9-ADD0-7D4A0C2690B6}">
      <dgm:prSet/>
      <dgm:spPr/>
      <dgm:t>
        <a:bodyPr/>
        <a:lstStyle/>
        <a:p>
          <a:endParaRPr lang="en-GB"/>
        </a:p>
      </dgm:t>
    </dgm:pt>
    <dgm:pt modelId="{C17B29A9-073C-4441-A583-2B6D6DC1159E}" type="sibTrans" cxnId="{B341C6BC-BA82-41E9-ADD0-7D4A0C2690B6}">
      <dgm:prSet/>
      <dgm:spPr/>
      <dgm:t>
        <a:bodyPr/>
        <a:lstStyle/>
        <a:p>
          <a:endParaRPr lang="en-GB"/>
        </a:p>
      </dgm:t>
    </dgm:pt>
    <dgm:pt modelId="{ACAB60C3-C11C-40A7-AE1E-03E906E9483F}">
      <dgm:prSet phldrT="[Tekst]" custT="1"/>
      <dgm:spPr>
        <a:solidFill>
          <a:srgbClr val="94C7B0"/>
        </a:solidFill>
      </dgm:spPr>
      <dgm:t>
        <a:bodyPr/>
        <a:lstStyle/>
        <a:p>
          <a:pPr algn="l"/>
          <a:r>
            <a:rPr lang="sv" sz="2000" noProof="0" dirty="0"/>
            <a:t>Hitta möjligheter till förbättring…</a:t>
          </a:r>
        </a:p>
      </dgm:t>
    </dgm:pt>
    <dgm:pt modelId="{C9213B45-3BD6-4979-A7D5-A4B87B47E903}" type="parTrans" cxnId="{421AB99F-01B6-43D0-B156-9612489BD5CF}">
      <dgm:prSet/>
      <dgm:spPr/>
      <dgm:t>
        <a:bodyPr/>
        <a:lstStyle/>
        <a:p>
          <a:endParaRPr lang="en-GB"/>
        </a:p>
      </dgm:t>
    </dgm:pt>
    <dgm:pt modelId="{108CE5C8-D8F6-4D62-B873-6668C59C623A}" type="sibTrans" cxnId="{421AB99F-01B6-43D0-B156-9612489BD5CF}">
      <dgm:prSet/>
      <dgm:spPr/>
      <dgm:t>
        <a:bodyPr/>
        <a:lstStyle/>
        <a:p>
          <a:endParaRPr lang="en-GB"/>
        </a:p>
      </dgm:t>
    </dgm:pt>
    <dgm:pt modelId="{D36F9C14-F481-4DCD-9A35-995ADA67B907}">
      <dgm:prSet/>
      <dgm:spPr>
        <a:ln>
          <a:solidFill>
            <a:srgbClr val="B6D1E1"/>
          </a:solidFill>
        </a:ln>
      </dgm:spPr>
      <dgm:t>
        <a:bodyPr/>
        <a:lstStyle/>
        <a:p>
          <a:pPr>
            <a:buClr>
              <a:srgbClr val="B6D1E1"/>
            </a:buClr>
            <a:buNone/>
          </a:pPr>
          <a:r>
            <a:rPr lang="sv" noProof="0" dirty="0"/>
            <a:t>...så att du kan avgöra om din idé är värd att driva vidare på eller inte.</a:t>
          </a:r>
        </a:p>
      </dgm:t>
    </dgm:pt>
    <dgm:pt modelId="{BFBF345D-11EE-4ADC-A5A2-1E635179F730}" type="parTrans" cxnId="{71F676FC-34ED-4CC7-9043-8EE63FF31B92}">
      <dgm:prSet/>
      <dgm:spPr/>
      <dgm:t>
        <a:bodyPr/>
        <a:lstStyle/>
        <a:p>
          <a:endParaRPr lang="en-GB"/>
        </a:p>
      </dgm:t>
    </dgm:pt>
    <dgm:pt modelId="{C2AD4D82-C1FD-4B0C-9ED3-0A10ACEC7326}" type="sibTrans" cxnId="{71F676FC-34ED-4CC7-9043-8EE63FF31B92}">
      <dgm:prSet/>
      <dgm:spPr/>
      <dgm:t>
        <a:bodyPr/>
        <a:lstStyle/>
        <a:p>
          <a:endParaRPr lang="en-GB"/>
        </a:p>
      </dgm:t>
    </dgm:pt>
    <dgm:pt modelId="{EF00F7A0-5182-4274-987A-AC49FD113431}">
      <dgm:prSet/>
      <dgm:spPr>
        <a:ln>
          <a:solidFill>
            <a:srgbClr val="B6D1E1"/>
          </a:solidFill>
        </a:ln>
      </dgm:spPr>
      <dgm:t>
        <a:bodyPr/>
        <a:lstStyle/>
        <a:p>
          <a:pPr>
            <a:buClr>
              <a:srgbClr val="B6D1E1"/>
            </a:buClr>
            <a:buNone/>
          </a:pPr>
          <a:r>
            <a:rPr lang="sv" noProof="0" dirty="0"/>
            <a:t>...och vem som är mest sannolikt att köpa från dig, så att du kan utforma din livsmedelsprodukt eller tjänst för att möta deras verkliga behov.</a:t>
          </a:r>
        </a:p>
      </dgm:t>
    </dgm:pt>
    <dgm:pt modelId="{878AFB16-D60C-4020-A401-A9E96CBC91AF}" type="parTrans" cxnId="{409C2C95-CF33-44DF-BACE-D9523EAB9B7A}">
      <dgm:prSet/>
      <dgm:spPr/>
      <dgm:t>
        <a:bodyPr/>
        <a:lstStyle/>
        <a:p>
          <a:endParaRPr lang="en-GB"/>
        </a:p>
      </dgm:t>
    </dgm:pt>
    <dgm:pt modelId="{24CF2A99-CB4E-4D07-BC22-D66322069CF7}" type="sibTrans" cxnId="{409C2C95-CF33-44DF-BACE-D9523EAB9B7A}">
      <dgm:prSet/>
      <dgm:spPr/>
      <dgm:t>
        <a:bodyPr/>
        <a:lstStyle/>
        <a:p>
          <a:endParaRPr lang="en-GB"/>
        </a:p>
      </dgm:t>
    </dgm:pt>
    <dgm:pt modelId="{A45143C3-089E-4A5A-B6A1-49E23A9E8B3F}">
      <dgm:prSet/>
      <dgm:spPr>
        <a:ln>
          <a:solidFill>
            <a:srgbClr val="B6D1E1"/>
          </a:solidFill>
        </a:ln>
      </dgm:spPr>
      <dgm:t>
        <a:bodyPr/>
        <a:lstStyle/>
        <a:p>
          <a:pPr>
            <a:buNone/>
          </a:pPr>
          <a:r>
            <a:rPr lang="sv" noProof="0" dirty="0"/>
            <a:t>...eller innovation genom att lära sig vad folk saknar eller är missnöjda med i nuvarande livsmedelsprodukter eller tjänster.</a:t>
          </a:r>
        </a:p>
      </dgm:t>
    </dgm:pt>
    <dgm:pt modelId="{0FF27CFE-9C60-4A63-A110-DF6B9A5E9FCC}" type="parTrans" cxnId="{9ECE9480-8329-4787-AA01-16046E2D1704}">
      <dgm:prSet/>
      <dgm:spPr/>
      <dgm:t>
        <a:bodyPr/>
        <a:lstStyle/>
        <a:p>
          <a:endParaRPr lang="en-GB"/>
        </a:p>
      </dgm:t>
    </dgm:pt>
    <dgm:pt modelId="{2DBEB166-F3F0-4D17-B045-590801FB196D}" type="sibTrans" cxnId="{9ECE9480-8329-4787-AA01-16046E2D1704}">
      <dgm:prSet/>
      <dgm:spPr/>
      <dgm:t>
        <a:bodyPr/>
        <a:lstStyle/>
        <a:p>
          <a:endParaRPr lang="en-GB"/>
        </a:p>
      </dgm:t>
    </dgm:pt>
    <dgm:pt modelId="{476212AC-595E-4C3E-AA80-D7D0DC796C21}" type="pres">
      <dgm:prSet presAssocID="{71C7FD33-7FB2-438D-97D5-FD48248915A7}" presName="linear" presStyleCnt="0">
        <dgm:presLayoutVars>
          <dgm:dir/>
          <dgm:animLvl val="lvl"/>
          <dgm:resizeHandles val="exact"/>
        </dgm:presLayoutVars>
      </dgm:prSet>
      <dgm:spPr/>
    </dgm:pt>
    <dgm:pt modelId="{B7A5FD7C-A543-4145-A83E-34B9EE8CA0DE}" type="pres">
      <dgm:prSet presAssocID="{799F4D32-6913-4E85-99FF-B9534EF2062E}" presName="parentLin" presStyleCnt="0"/>
      <dgm:spPr/>
    </dgm:pt>
    <dgm:pt modelId="{D4238307-5FF4-4657-9059-5BEC3DB29F18}" type="pres">
      <dgm:prSet presAssocID="{799F4D32-6913-4E85-99FF-B9534EF2062E}" presName="parentLeftMargin" presStyleLbl="node1" presStyleIdx="0" presStyleCnt="3"/>
      <dgm:spPr/>
    </dgm:pt>
    <dgm:pt modelId="{65D4756B-439A-4415-AB86-FDC0FC2531A9}" type="pres">
      <dgm:prSet presAssocID="{799F4D32-6913-4E85-99FF-B9534EF2062E}" presName="parentText" presStyleLbl="node1" presStyleIdx="0" presStyleCnt="3">
        <dgm:presLayoutVars>
          <dgm:chMax val="0"/>
          <dgm:bulletEnabled val="1"/>
        </dgm:presLayoutVars>
      </dgm:prSet>
      <dgm:spPr/>
    </dgm:pt>
    <dgm:pt modelId="{FE139AC6-0DEA-4380-BF63-37DD2101AD36}" type="pres">
      <dgm:prSet presAssocID="{799F4D32-6913-4E85-99FF-B9534EF2062E}" presName="negativeSpace" presStyleCnt="0"/>
      <dgm:spPr/>
    </dgm:pt>
    <dgm:pt modelId="{60448BF8-7393-489C-B0FC-EA2F430DA416}" type="pres">
      <dgm:prSet presAssocID="{799F4D32-6913-4E85-99FF-B9534EF2062E}" presName="childText" presStyleLbl="conFgAcc1" presStyleIdx="0" presStyleCnt="3">
        <dgm:presLayoutVars>
          <dgm:bulletEnabled val="1"/>
        </dgm:presLayoutVars>
      </dgm:prSet>
      <dgm:spPr/>
    </dgm:pt>
    <dgm:pt modelId="{9E07E5D9-1C61-46B7-B590-574DBC928225}" type="pres">
      <dgm:prSet presAssocID="{7C55F901-D305-4300-9A84-3CDAFE11FD94}" presName="spaceBetweenRectangles" presStyleCnt="0"/>
      <dgm:spPr/>
    </dgm:pt>
    <dgm:pt modelId="{F81E0C6D-2FDB-46C0-A17F-B63E47593C88}" type="pres">
      <dgm:prSet presAssocID="{D223BCAB-0B4F-4BE0-AFEB-EE3CAAFE76BE}" presName="parentLin" presStyleCnt="0"/>
      <dgm:spPr/>
    </dgm:pt>
    <dgm:pt modelId="{6B0E2153-5E89-4AA6-841E-23EDF896DBF9}" type="pres">
      <dgm:prSet presAssocID="{D223BCAB-0B4F-4BE0-AFEB-EE3CAAFE76BE}" presName="parentLeftMargin" presStyleLbl="node1" presStyleIdx="0" presStyleCnt="3"/>
      <dgm:spPr/>
    </dgm:pt>
    <dgm:pt modelId="{9C2C373F-D501-4536-934B-BDD082379068}" type="pres">
      <dgm:prSet presAssocID="{D223BCAB-0B4F-4BE0-AFEB-EE3CAAFE76BE}" presName="parentText" presStyleLbl="node1" presStyleIdx="1" presStyleCnt="3">
        <dgm:presLayoutVars>
          <dgm:chMax val="0"/>
          <dgm:bulletEnabled val="1"/>
        </dgm:presLayoutVars>
      </dgm:prSet>
      <dgm:spPr/>
    </dgm:pt>
    <dgm:pt modelId="{243D2AE6-F511-4599-9FF6-3C635EA10E88}" type="pres">
      <dgm:prSet presAssocID="{D223BCAB-0B4F-4BE0-AFEB-EE3CAAFE76BE}" presName="negativeSpace" presStyleCnt="0"/>
      <dgm:spPr/>
    </dgm:pt>
    <dgm:pt modelId="{375146CB-582E-48D2-AF4E-5E000D76E9C9}" type="pres">
      <dgm:prSet presAssocID="{D223BCAB-0B4F-4BE0-AFEB-EE3CAAFE76BE}" presName="childText" presStyleLbl="conFgAcc1" presStyleIdx="1" presStyleCnt="3">
        <dgm:presLayoutVars>
          <dgm:bulletEnabled val="1"/>
        </dgm:presLayoutVars>
      </dgm:prSet>
      <dgm:spPr/>
    </dgm:pt>
    <dgm:pt modelId="{B7F48504-34D4-4210-B472-FCEBC8E1EB4B}" type="pres">
      <dgm:prSet presAssocID="{C17B29A9-073C-4441-A583-2B6D6DC1159E}" presName="spaceBetweenRectangles" presStyleCnt="0"/>
      <dgm:spPr/>
    </dgm:pt>
    <dgm:pt modelId="{6A2C6279-CD5D-4D50-85A6-C41579A946EB}" type="pres">
      <dgm:prSet presAssocID="{ACAB60C3-C11C-40A7-AE1E-03E906E9483F}" presName="parentLin" presStyleCnt="0"/>
      <dgm:spPr/>
    </dgm:pt>
    <dgm:pt modelId="{164C010B-FE86-4B45-A764-23F0D30AADF8}" type="pres">
      <dgm:prSet presAssocID="{ACAB60C3-C11C-40A7-AE1E-03E906E9483F}" presName="parentLeftMargin" presStyleLbl="node1" presStyleIdx="1" presStyleCnt="3"/>
      <dgm:spPr/>
    </dgm:pt>
    <dgm:pt modelId="{34F784EB-58CF-412C-9A1F-CEF590D51A20}" type="pres">
      <dgm:prSet presAssocID="{ACAB60C3-C11C-40A7-AE1E-03E906E9483F}" presName="parentText" presStyleLbl="node1" presStyleIdx="2" presStyleCnt="3">
        <dgm:presLayoutVars>
          <dgm:chMax val="0"/>
          <dgm:bulletEnabled val="1"/>
        </dgm:presLayoutVars>
      </dgm:prSet>
      <dgm:spPr/>
    </dgm:pt>
    <dgm:pt modelId="{63DD54D1-36A1-4588-BDC5-66DFB524A174}" type="pres">
      <dgm:prSet presAssocID="{ACAB60C3-C11C-40A7-AE1E-03E906E9483F}" presName="negativeSpace" presStyleCnt="0"/>
      <dgm:spPr/>
    </dgm:pt>
    <dgm:pt modelId="{599EA5C8-3A5A-4711-97F0-6A294A1A3222}" type="pres">
      <dgm:prSet presAssocID="{ACAB60C3-C11C-40A7-AE1E-03E906E9483F}" presName="childText" presStyleLbl="conFgAcc1" presStyleIdx="2" presStyleCnt="3">
        <dgm:presLayoutVars>
          <dgm:bulletEnabled val="1"/>
        </dgm:presLayoutVars>
      </dgm:prSet>
      <dgm:spPr/>
    </dgm:pt>
  </dgm:ptLst>
  <dgm:cxnLst>
    <dgm:cxn modelId="{0BD69308-E296-4267-A816-6149511D5B94}" type="presOf" srcId="{799F4D32-6913-4E85-99FF-B9534EF2062E}" destId="{65D4756B-439A-4415-AB86-FDC0FC2531A9}" srcOrd="1" destOrd="0" presId="urn:microsoft.com/office/officeart/2005/8/layout/list1"/>
    <dgm:cxn modelId="{9B50FD1B-ADED-4A16-847B-34F278097BA4}" type="presOf" srcId="{799F4D32-6913-4E85-99FF-B9534EF2062E}" destId="{D4238307-5FF4-4657-9059-5BEC3DB29F18}" srcOrd="0" destOrd="0" presId="urn:microsoft.com/office/officeart/2005/8/layout/list1"/>
    <dgm:cxn modelId="{4EB3713B-AEE0-4DCE-9395-4E32D6F345BD}" type="presOf" srcId="{A45143C3-089E-4A5A-B6A1-49E23A9E8B3F}" destId="{599EA5C8-3A5A-4711-97F0-6A294A1A3222}" srcOrd="0" destOrd="0" presId="urn:microsoft.com/office/officeart/2005/8/layout/list1"/>
    <dgm:cxn modelId="{F4F58746-AEAE-4E4E-A70E-AABBF8DFF12B}" type="presOf" srcId="{D223BCAB-0B4F-4BE0-AFEB-EE3CAAFE76BE}" destId="{6B0E2153-5E89-4AA6-841E-23EDF896DBF9}" srcOrd="0" destOrd="0" presId="urn:microsoft.com/office/officeart/2005/8/layout/list1"/>
    <dgm:cxn modelId="{F1A9A14E-78BC-4ED4-8B91-A69546A264AB}" type="presOf" srcId="{ACAB60C3-C11C-40A7-AE1E-03E906E9483F}" destId="{164C010B-FE86-4B45-A764-23F0D30AADF8}" srcOrd="0" destOrd="0" presId="urn:microsoft.com/office/officeart/2005/8/layout/list1"/>
    <dgm:cxn modelId="{E81A4674-D705-4F80-A21A-76817616CD5F}" type="presOf" srcId="{D36F9C14-F481-4DCD-9A35-995ADA67B907}" destId="{60448BF8-7393-489C-B0FC-EA2F430DA416}" srcOrd="0" destOrd="0" presId="urn:microsoft.com/office/officeart/2005/8/layout/list1"/>
    <dgm:cxn modelId="{9ECE9480-8329-4787-AA01-16046E2D1704}" srcId="{ACAB60C3-C11C-40A7-AE1E-03E906E9483F}" destId="{A45143C3-089E-4A5A-B6A1-49E23A9E8B3F}" srcOrd="0" destOrd="0" parTransId="{0FF27CFE-9C60-4A63-A110-DF6B9A5E9FCC}" sibTransId="{2DBEB166-F3F0-4D17-B045-590801FB196D}"/>
    <dgm:cxn modelId="{B78AC68B-65F7-4B06-B9F3-5039DFC6E46E}" type="presOf" srcId="{71C7FD33-7FB2-438D-97D5-FD48248915A7}" destId="{476212AC-595E-4C3E-AA80-D7D0DC796C21}" srcOrd="0" destOrd="0" presId="urn:microsoft.com/office/officeart/2005/8/layout/list1"/>
    <dgm:cxn modelId="{52C25793-A872-4B22-96E0-78C99EE8CA76}" srcId="{71C7FD33-7FB2-438D-97D5-FD48248915A7}" destId="{799F4D32-6913-4E85-99FF-B9534EF2062E}" srcOrd="0" destOrd="0" parTransId="{5D3BF7B9-4822-4C07-BC38-DC8803CBD711}" sibTransId="{7C55F901-D305-4300-9A84-3CDAFE11FD94}"/>
    <dgm:cxn modelId="{409C2C95-CF33-44DF-BACE-D9523EAB9B7A}" srcId="{D223BCAB-0B4F-4BE0-AFEB-EE3CAAFE76BE}" destId="{EF00F7A0-5182-4274-987A-AC49FD113431}" srcOrd="0" destOrd="0" parTransId="{878AFB16-D60C-4020-A401-A9E96CBC91AF}" sibTransId="{24CF2A99-CB4E-4D07-BC22-D66322069CF7}"/>
    <dgm:cxn modelId="{421AB99F-01B6-43D0-B156-9612489BD5CF}" srcId="{71C7FD33-7FB2-438D-97D5-FD48248915A7}" destId="{ACAB60C3-C11C-40A7-AE1E-03E906E9483F}" srcOrd="2" destOrd="0" parTransId="{C9213B45-3BD6-4979-A7D5-A4B87B47E903}" sibTransId="{108CE5C8-D8F6-4D62-B873-6668C59C623A}"/>
    <dgm:cxn modelId="{307C8BAB-F748-4A9C-877A-E7E5367B7DCC}" type="presOf" srcId="{D223BCAB-0B4F-4BE0-AFEB-EE3CAAFE76BE}" destId="{9C2C373F-D501-4536-934B-BDD082379068}" srcOrd="1" destOrd="0" presId="urn:microsoft.com/office/officeart/2005/8/layout/list1"/>
    <dgm:cxn modelId="{2523D8AB-6AD1-4044-9452-8E253F57E5E3}" type="presOf" srcId="{ACAB60C3-C11C-40A7-AE1E-03E906E9483F}" destId="{34F784EB-58CF-412C-9A1F-CEF590D51A20}" srcOrd="1" destOrd="0" presId="urn:microsoft.com/office/officeart/2005/8/layout/list1"/>
    <dgm:cxn modelId="{B341C6BC-BA82-41E9-ADD0-7D4A0C2690B6}" srcId="{71C7FD33-7FB2-438D-97D5-FD48248915A7}" destId="{D223BCAB-0B4F-4BE0-AFEB-EE3CAAFE76BE}" srcOrd="1" destOrd="0" parTransId="{28C2DB76-414E-4A54-92C8-04AE793C76E9}" sibTransId="{C17B29A9-073C-4441-A583-2B6D6DC1159E}"/>
    <dgm:cxn modelId="{CA0502EC-F118-43E9-8397-811240A02CF1}" type="presOf" srcId="{EF00F7A0-5182-4274-987A-AC49FD113431}" destId="{375146CB-582E-48D2-AF4E-5E000D76E9C9}" srcOrd="0" destOrd="0" presId="urn:microsoft.com/office/officeart/2005/8/layout/list1"/>
    <dgm:cxn modelId="{71F676FC-34ED-4CC7-9043-8EE63FF31B92}" srcId="{799F4D32-6913-4E85-99FF-B9534EF2062E}" destId="{D36F9C14-F481-4DCD-9A35-995ADA67B907}" srcOrd="0" destOrd="0" parTransId="{BFBF345D-11EE-4ADC-A5A2-1E635179F730}" sibTransId="{C2AD4D82-C1FD-4B0C-9ED3-0A10ACEC7326}"/>
    <dgm:cxn modelId="{5CDFC875-6AD2-4515-A98D-345632858435}" type="presParOf" srcId="{476212AC-595E-4C3E-AA80-D7D0DC796C21}" destId="{B7A5FD7C-A543-4145-A83E-34B9EE8CA0DE}" srcOrd="0" destOrd="0" presId="urn:microsoft.com/office/officeart/2005/8/layout/list1"/>
    <dgm:cxn modelId="{8FC6F7FD-D9A0-4664-8A87-47CEEE9F6A8B}" type="presParOf" srcId="{B7A5FD7C-A543-4145-A83E-34B9EE8CA0DE}" destId="{D4238307-5FF4-4657-9059-5BEC3DB29F18}" srcOrd="0" destOrd="0" presId="urn:microsoft.com/office/officeart/2005/8/layout/list1"/>
    <dgm:cxn modelId="{C86A6DFF-93B1-4200-99A7-F1565E59FC88}" type="presParOf" srcId="{B7A5FD7C-A543-4145-A83E-34B9EE8CA0DE}" destId="{65D4756B-439A-4415-AB86-FDC0FC2531A9}" srcOrd="1" destOrd="0" presId="urn:microsoft.com/office/officeart/2005/8/layout/list1"/>
    <dgm:cxn modelId="{51049A0B-2052-4EF0-89C2-D16BD98DC3D3}" type="presParOf" srcId="{476212AC-595E-4C3E-AA80-D7D0DC796C21}" destId="{FE139AC6-0DEA-4380-BF63-37DD2101AD36}" srcOrd="1" destOrd="0" presId="urn:microsoft.com/office/officeart/2005/8/layout/list1"/>
    <dgm:cxn modelId="{0E8CC79D-BB62-4895-8730-E5FAF20DCF3F}" type="presParOf" srcId="{476212AC-595E-4C3E-AA80-D7D0DC796C21}" destId="{60448BF8-7393-489C-B0FC-EA2F430DA416}" srcOrd="2" destOrd="0" presId="urn:microsoft.com/office/officeart/2005/8/layout/list1"/>
    <dgm:cxn modelId="{964E4291-DA4F-431C-BA06-A635D34FB770}" type="presParOf" srcId="{476212AC-595E-4C3E-AA80-D7D0DC796C21}" destId="{9E07E5D9-1C61-46B7-B590-574DBC928225}" srcOrd="3" destOrd="0" presId="urn:microsoft.com/office/officeart/2005/8/layout/list1"/>
    <dgm:cxn modelId="{8BA1163E-99F0-4245-9CD8-AB3119B5E5A0}" type="presParOf" srcId="{476212AC-595E-4C3E-AA80-D7D0DC796C21}" destId="{F81E0C6D-2FDB-46C0-A17F-B63E47593C88}" srcOrd="4" destOrd="0" presId="urn:microsoft.com/office/officeart/2005/8/layout/list1"/>
    <dgm:cxn modelId="{317E6BF8-BE37-4217-B3E9-81AC5474B5A5}" type="presParOf" srcId="{F81E0C6D-2FDB-46C0-A17F-B63E47593C88}" destId="{6B0E2153-5E89-4AA6-841E-23EDF896DBF9}" srcOrd="0" destOrd="0" presId="urn:microsoft.com/office/officeart/2005/8/layout/list1"/>
    <dgm:cxn modelId="{7C2EA616-A83E-497A-9764-032EA151423A}" type="presParOf" srcId="{F81E0C6D-2FDB-46C0-A17F-B63E47593C88}" destId="{9C2C373F-D501-4536-934B-BDD082379068}" srcOrd="1" destOrd="0" presId="urn:microsoft.com/office/officeart/2005/8/layout/list1"/>
    <dgm:cxn modelId="{59139E71-A8D7-40B3-81FD-5941C9C4FCE4}" type="presParOf" srcId="{476212AC-595E-4C3E-AA80-D7D0DC796C21}" destId="{243D2AE6-F511-4599-9FF6-3C635EA10E88}" srcOrd="5" destOrd="0" presId="urn:microsoft.com/office/officeart/2005/8/layout/list1"/>
    <dgm:cxn modelId="{E87C8AE4-AA40-4570-BB74-73186DB2CD02}" type="presParOf" srcId="{476212AC-595E-4C3E-AA80-D7D0DC796C21}" destId="{375146CB-582E-48D2-AF4E-5E000D76E9C9}" srcOrd="6" destOrd="0" presId="urn:microsoft.com/office/officeart/2005/8/layout/list1"/>
    <dgm:cxn modelId="{1612B8A4-B4B1-43A1-A0DF-4E73AF224B69}" type="presParOf" srcId="{476212AC-595E-4C3E-AA80-D7D0DC796C21}" destId="{B7F48504-34D4-4210-B472-FCEBC8E1EB4B}" srcOrd="7" destOrd="0" presId="urn:microsoft.com/office/officeart/2005/8/layout/list1"/>
    <dgm:cxn modelId="{CA226849-E34D-4182-BC8F-66C2B292FE74}" type="presParOf" srcId="{476212AC-595E-4C3E-AA80-D7D0DC796C21}" destId="{6A2C6279-CD5D-4D50-85A6-C41579A946EB}" srcOrd="8" destOrd="0" presId="urn:microsoft.com/office/officeart/2005/8/layout/list1"/>
    <dgm:cxn modelId="{5ECC7081-1BC9-4878-8736-BD677A66DC29}" type="presParOf" srcId="{6A2C6279-CD5D-4D50-85A6-C41579A946EB}" destId="{164C010B-FE86-4B45-A764-23F0D30AADF8}" srcOrd="0" destOrd="0" presId="urn:microsoft.com/office/officeart/2005/8/layout/list1"/>
    <dgm:cxn modelId="{BB349F7F-1CD0-4471-AECC-85EEF4984C81}" type="presParOf" srcId="{6A2C6279-CD5D-4D50-85A6-C41579A946EB}" destId="{34F784EB-58CF-412C-9A1F-CEF590D51A20}" srcOrd="1" destOrd="0" presId="urn:microsoft.com/office/officeart/2005/8/layout/list1"/>
    <dgm:cxn modelId="{BD2632FE-04E9-4D9C-8D46-BF035EEFBCEF}" type="presParOf" srcId="{476212AC-595E-4C3E-AA80-D7D0DC796C21}" destId="{63DD54D1-36A1-4588-BDC5-66DFB524A174}" srcOrd="9" destOrd="0" presId="urn:microsoft.com/office/officeart/2005/8/layout/list1"/>
    <dgm:cxn modelId="{FAB2F8EB-C50D-4E1E-8871-5F56AC0ACF6E}" type="presParOf" srcId="{476212AC-595E-4C3E-AA80-D7D0DC796C21}" destId="{599EA5C8-3A5A-4711-97F0-6A294A1A32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8128000" cy="2082164"/>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24607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24607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en-GB" sz="2000" b="1" kern="1200" noProof="0" dirty="0"/>
        </a:p>
        <a:p>
          <a:pPr marL="0" lvl="0" indent="0" algn="ctr" defTabSz="889000">
            <a:lnSpc>
              <a:spcPct val="90000"/>
            </a:lnSpc>
            <a:spcBef>
              <a:spcPct val="0"/>
            </a:spcBef>
            <a:spcAft>
              <a:spcPct val="35000"/>
            </a:spcAft>
            <a:buNone/>
          </a:pPr>
          <a:r>
            <a:rPr lang="sv" sz="2000" b="1" kern="1200" noProof="0" dirty="0"/>
            <a:t>Forma och tydligt definiera din affärsidé för livsmedel</a:t>
          </a:r>
          <a:endParaRPr lang="en-GB" sz="2000" kern="1200" noProof="0" dirty="0"/>
        </a:p>
      </dsp:txBody>
      <dsp:txXfrm rot="10800000">
        <a:off x="300689" y="2082164"/>
        <a:ext cx="1666555" cy="2490257"/>
      </dsp:txXfrm>
    </dsp:sp>
    <dsp:sp modelId="{F02D0839-4734-449D-A765-33F9B94071CF}">
      <dsp:nvSpPr>
        <dsp:cNvPr id="0" name=""/>
        <dsp:cNvSpPr/>
      </dsp:nvSpPr>
      <dsp:spPr>
        <a:xfrm>
          <a:off x="2199433"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2199433"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GB" sz="1400" b="1" kern="1200" noProof="0" dirty="0"/>
        </a:p>
        <a:p>
          <a:pPr marL="0" lvl="0" indent="0" algn="ctr" defTabSz="622300">
            <a:lnSpc>
              <a:spcPct val="90000"/>
            </a:lnSpc>
            <a:spcBef>
              <a:spcPct val="0"/>
            </a:spcBef>
            <a:spcAft>
              <a:spcPct val="35000"/>
            </a:spcAft>
            <a:buNone/>
          </a:pPr>
          <a:r>
            <a:rPr lang="sv" sz="1400" b="1" kern="1200" noProof="0" dirty="0"/>
            <a:t>Förstå varför det är viktigt att testa din affärsidé för livsmedel</a:t>
          </a:r>
          <a:endParaRPr lang="en-GB" sz="1400" kern="1200" noProof="0" dirty="0"/>
        </a:p>
      </dsp:txBody>
      <dsp:txXfrm rot="10800000">
        <a:off x="2254044" y="2082164"/>
        <a:ext cx="1666555" cy="2490257"/>
      </dsp:txXfrm>
    </dsp:sp>
    <dsp:sp modelId="{2DF6137C-C642-4539-9EBF-D3946774C9DC}">
      <dsp:nvSpPr>
        <dsp:cNvPr id="0" name=""/>
        <dsp:cNvSpPr/>
      </dsp:nvSpPr>
      <dsp:spPr>
        <a:xfrm>
          <a:off x="415278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415278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GB" sz="1400" b="1" kern="1200" noProof="0" dirty="0"/>
        </a:p>
        <a:p>
          <a:pPr marL="0" lvl="0" indent="0" algn="ctr" defTabSz="622300">
            <a:lnSpc>
              <a:spcPct val="90000"/>
            </a:lnSpc>
            <a:spcBef>
              <a:spcPct val="0"/>
            </a:spcBef>
            <a:spcAft>
              <a:spcPct val="35000"/>
            </a:spcAft>
            <a:buNone/>
          </a:pPr>
          <a:r>
            <a:rPr lang="sv" sz="1400" b="1" kern="1200" noProof="0" dirty="0"/>
            <a:t>Testa och utvärdera din livsmedelsaffärsidé i verkligheten</a:t>
          </a:r>
          <a:endParaRPr lang="en-GB" sz="1400" kern="1200" noProof="0" dirty="0"/>
        </a:p>
      </dsp:txBody>
      <dsp:txXfrm rot="10800000">
        <a:off x="4207399" y="2082164"/>
        <a:ext cx="1666555" cy="2490257"/>
      </dsp:txXfrm>
    </dsp:sp>
    <dsp:sp modelId="{3474E677-0991-4FBB-ABBC-6B97EFE4303D}">
      <dsp:nvSpPr>
        <dsp:cNvPr id="0" name=""/>
        <dsp:cNvSpPr/>
      </dsp:nvSpPr>
      <dsp:spPr>
        <a:xfrm>
          <a:off x="6106144"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83BDC4-9AD1-49B7-B9A9-BBB57F350C5E}">
      <dsp:nvSpPr>
        <dsp:cNvPr id="0" name=""/>
        <dsp:cNvSpPr/>
      </dsp:nvSpPr>
      <dsp:spPr>
        <a:xfrm rot="10800000">
          <a:off x="6106144"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GB" sz="1400" b="1" kern="1200" noProof="0" dirty="0"/>
        </a:p>
        <a:p>
          <a:pPr marL="0" lvl="0" indent="0" algn="ctr" defTabSz="622300">
            <a:lnSpc>
              <a:spcPct val="90000"/>
            </a:lnSpc>
            <a:spcBef>
              <a:spcPct val="0"/>
            </a:spcBef>
            <a:spcAft>
              <a:spcPct val="35000"/>
            </a:spcAft>
            <a:buNone/>
          </a:pPr>
          <a:r>
            <a:rPr lang="sv" sz="1400" b="1" kern="1200" noProof="0" dirty="0"/>
            <a:t>Identifiera och definiera din målmarknad</a:t>
          </a:r>
        </a:p>
      </dsp:txBody>
      <dsp:txXfrm rot="10800000">
        <a:off x="6160755" y="2082164"/>
        <a:ext cx="1666555" cy="2490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11220241" cy="1759788"/>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336607" y="234638"/>
          <a:ext cx="3295945" cy="1290511"/>
        </a:xfrm>
        <a:prstGeom prst="roundRect">
          <a:avLst>
            <a:gd name="adj" fmla="val 10000"/>
          </a:avLst>
        </a:prstGeom>
        <a:blipFill>
          <a:blip xmlns:r="http://schemas.openxmlformats.org/officeDocument/2006/relationships" r:embed="rId1"/>
          <a:srcRect/>
          <a:stretch>
            <a:fillRect t="-32000" b="-3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336607" y="1759788"/>
          <a:ext cx="3295945" cy="2150852"/>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 sz="2000" b="0" i="0" u="none" strike="noStrike" kern="1200" cap="none" normalizeH="0" baseline="0" noProof="0" dirty="0">
              <a:ln>
                <a:noFill/>
              </a:ln>
              <a:solidFill>
                <a:schemeClr val="bg1"/>
              </a:solidFill>
              <a:effectLst/>
              <a:latin typeface="Arial" panose="020B0604020202020204" pitchFamily="34" charset="0"/>
            </a:rPr>
            <a:t>Titta i mattidningar, lokala nyheter eller lokala publikationer – men kontrollera alltid var informationen kommer ifrån</a:t>
          </a:r>
          <a:endParaRPr lang="en-GB" sz="2000" b="0" kern="1200" noProof="0" dirty="0">
            <a:solidFill>
              <a:schemeClr val="bg1"/>
            </a:solidFill>
          </a:endParaRPr>
        </a:p>
        <a:p>
          <a:pPr marL="0" lvl="0" algn="ctr" defTabSz="889000">
            <a:lnSpc>
              <a:spcPct val="90000"/>
            </a:lnSpc>
            <a:spcBef>
              <a:spcPct val="0"/>
            </a:spcBef>
            <a:spcAft>
              <a:spcPct val="35000"/>
            </a:spcAft>
            <a:buNone/>
          </a:pPr>
          <a:endParaRPr lang="en-GB" sz="2000" b="1" kern="1200" noProof="0" dirty="0"/>
        </a:p>
      </dsp:txBody>
      <dsp:txXfrm rot="10800000">
        <a:off x="402753" y="1759788"/>
        <a:ext cx="3163653" cy="2084706"/>
      </dsp:txXfrm>
    </dsp:sp>
    <dsp:sp modelId="{F02D0839-4734-449D-A765-33F9B94071CF}">
      <dsp:nvSpPr>
        <dsp:cNvPr id="0" name=""/>
        <dsp:cNvSpPr/>
      </dsp:nvSpPr>
      <dsp:spPr>
        <a:xfrm>
          <a:off x="3962147" y="234638"/>
          <a:ext cx="3295945" cy="1290511"/>
        </a:xfrm>
        <a:prstGeom prst="roundRect">
          <a:avLst>
            <a:gd name="adj" fmla="val 10000"/>
          </a:avLst>
        </a:prstGeom>
        <a:blipFill dpi="0" rotWithShape="1">
          <a:blip xmlns:r="http://schemas.openxmlformats.org/officeDocument/2006/relationships" r:embed="rId2"/>
          <a:srcRect/>
          <a:stretch>
            <a:fillRect l="445" t="-18182" r="-445" b="-4581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3962147" y="1759788"/>
          <a:ext cx="3295945" cy="2150852"/>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 sz="2000" b="0" i="0" u="none" strike="noStrike" kern="1200" cap="none" normalizeH="0" baseline="0" noProof="0" dirty="0">
              <a:ln>
                <a:noFill/>
              </a:ln>
              <a:solidFill>
                <a:prstClr val="white"/>
              </a:solidFill>
              <a:effectLst/>
              <a:latin typeface="Arial" panose="020B0604020202020204" pitchFamily="34" charset="0"/>
              <a:ea typeface="+mn-ea"/>
              <a:cs typeface="+mn-cs"/>
            </a:rPr>
            <a:t>Besök webbplatser från lokala myndigheter, näringslivsmyndigheter eller migrantstödorganisationer med koppling till mat, catering eller hotell- och restaurangbranschen.</a:t>
          </a:r>
        </a:p>
      </dsp:txBody>
      <dsp:txXfrm rot="10800000">
        <a:off x="4028293" y="1759788"/>
        <a:ext cx="3163653" cy="2084706"/>
      </dsp:txXfrm>
    </dsp:sp>
    <dsp:sp modelId="{2DF6137C-C642-4539-9EBF-D3946774C9DC}">
      <dsp:nvSpPr>
        <dsp:cNvPr id="0" name=""/>
        <dsp:cNvSpPr/>
      </dsp:nvSpPr>
      <dsp:spPr>
        <a:xfrm>
          <a:off x="7587687" y="234638"/>
          <a:ext cx="3295945" cy="1290511"/>
        </a:xfrm>
        <a:prstGeom prst="roundRect">
          <a:avLst>
            <a:gd name="adj" fmla="val 10000"/>
          </a:avLst>
        </a:prstGeom>
        <a:blipFill dpi="0" rotWithShape="1">
          <a:blip xmlns:r="http://schemas.openxmlformats.org/officeDocument/2006/relationships" r:embed="rId3"/>
          <a:srcRect/>
          <a:stretch>
            <a:fillRect t="-32949" b="-31051"/>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7587687" y="1759788"/>
          <a:ext cx="3295945" cy="2150852"/>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kumimoji="0" lang="sv" sz="2000" b="0" i="0" u="none" strike="noStrike" kern="1200" cap="none" normalizeH="0" baseline="0" noProof="0" dirty="0">
              <a:ln>
                <a:noFill/>
              </a:ln>
              <a:solidFill>
                <a:prstClr val="white"/>
              </a:solidFill>
              <a:effectLst/>
              <a:latin typeface="Arial" panose="020B0604020202020204" pitchFamily="34" charset="0"/>
              <a:ea typeface="+mn-ea"/>
              <a:cs typeface="+mn-cs"/>
            </a:rPr>
            <a:t>Sök online med termer som ”efterfrågan på traditionell mat i Sverige” eller ”hembagerimarknad Irland”</a:t>
          </a:r>
        </a:p>
      </dsp:txBody>
      <dsp:txXfrm rot="10800000">
        <a:off x="7653833" y="1759788"/>
        <a:ext cx="3163653" cy="20847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sv" sz="2200" b="1" i="0" u="none" strike="noStrike" kern="1200" cap="none" normalizeH="0" baseline="0" noProof="0" dirty="0">
              <a:ln>
                <a:noFill/>
              </a:ln>
              <a:solidFill>
                <a:schemeClr val="tx1"/>
              </a:solidFill>
              <a:effectLst/>
              <a:latin typeface="+mn-lt"/>
            </a:rPr>
            <a:t>Djupintervjuer</a:t>
          </a:r>
          <a:r>
            <a:rPr kumimoji="0" lang="sv" sz="2200" b="0" i="0" u="none" strike="noStrike" kern="1200" cap="none" normalizeH="0" baseline="0" noProof="0" dirty="0">
              <a:ln>
                <a:noFill/>
              </a:ln>
              <a:solidFill>
                <a:schemeClr val="tx1"/>
              </a:solidFill>
              <a:effectLst/>
              <a:latin typeface="+mn-lt"/>
            </a:rPr>
            <a:t>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sv" sz="2200" b="0" i="0" u="none" strike="noStrike" kern="1200" cap="none" normalizeH="0" baseline="0" noProof="0" dirty="0">
              <a:ln>
                <a:noFill/>
              </a:ln>
              <a:solidFill>
                <a:schemeClr val="tx1"/>
              </a:solidFill>
              <a:effectLst/>
            </a:rPr>
            <a:t>Enskilda samtal för att utforska åsikter och känslor</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sv" sz="2200" b="1" i="0" u="none" strike="noStrike" kern="1200" cap="none" normalizeH="0" baseline="0" noProof="0" dirty="0">
              <a:ln>
                <a:noFill/>
              </a:ln>
              <a:solidFill>
                <a:schemeClr val="tx1"/>
              </a:solidFill>
              <a:effectLst/>
              <a:latin typeface="+mn-lt"/>
            </a:rPr>
            <a:t>Fokusgrupper</a:t>
          </a:r>
          <a:r>
            <a:rPr kumimoji="0" lang="sv" sz="2200" b="0" i="0" u="none" strike="noStrike" kern="1200" cap="none" normalizeH="0" baseline="0" noProof="0" dirty="0">
              <a:ln>
                <a:noFill/>
              </a:ln>
              <a:solidFill>
                <a:schemeClr val="tx1"/>
              </a:solidFill>
              <a:effectLst/>
              <a:latin typeface="+mn-lt"/>
            </a:rPr>
            <a:t>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sv" sz="2200" b="0" i="0" u="none" strike="noStrike" kern="1200" cap="none" normalizeH="0" baseline="0" noProof="0" dirty="0">
              <a:ln>
                <a:noFill/>
              </a:ln>
              <a:solidFill>
                <a:schemeClr val="tx1"/>
              </a:solidFill>
              <a:effectLst/>
            </a:rPr>
            <a:t>Diskussioner i små grupper för att samla gemensamma åsikter och idéer</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sv" sz="2200" b="1" kern="1200" noProof="0" dirty="0">
              <a:latin typeface="+mn-lt"/>
            </a:rPr>
            <a:t>Marknadsundersökningsgrupper online</a:t>
          </a:r>
          <a:r>
            <a:rPr kumimoji="0" lang="sv" sz="2200" b="1" i="0" u="none" strike="noStrike" kern="1200" cap="none" normalizeH="0" baseline="0" noProof="0" dirty="0">
              <a:ln>
                <a:noFill/>
              </a:ln>
              <a:solidFill>
                <a:schemeClr val="tx1"/>
              </a:solidFill>
              <a:effectLst/>
              <a:latin typeface="+mn-lt"/>
            </a:rPr>
            <a:t> </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sv" sz="2200" b="0" i="0" u="none" strike="noStrike" kern="1200" cap="none" normalizeH="0" baseline="0" noProof="0" dirty="0">
              <a:ln>
                <a:noFill/>
              </a:ln>
              <a:solidFill>
                <a:schemeClr val="tx1"/>
              </a:solidFill>
              <a:effectLst/>
            </a:rPr>
            <a:t>Grupper som LinkedIn eller Facebook för informell feedback</a:t>
          </a:r>
          <a:endParaRPr lang="en-GB" sz="2200" kern="1200" noProof="0" dirty="0"/>
        </a:p>
      </dsp:txBody>
      <dsp:txXfrm>
        <a:off x="1027779" y="3638421"/>
        <a:ext cx="5359219" cy="783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sv" sz="2200" b="1" i="0" u="none" strike="noStrike" kern="1200" cap="none" normalizeH="0" baseline="0" noProof="0" dirty="0">
              <a:ln>
                <a:noFill/>
              </a:ln>
              <a:solidFill>
                <a:schemeClr val="tx1"/>
              </a:solidFill>
              <a:effectLst/>
            </a:rPr>
            <a:t>Lyssningsplattformar</a:t>
          </a:r>
          <a:r>
            <a:rPr kumimoji="0" lang="sv" sz="2200" b="0" i="0" u="none" strike="noStrike" kern="1200" cap="none" normalizeH="0" baseline="0" noProof="0" dirty="0">
              <a:ln>
                <a:noFill/>
              </a:ln>
              <a:solidFill>
                <a:schemeClr val="tx1"/>
              </a:solidFill>
              <a:effectLst/>
            </a:rPr>
            <a:t>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sv" sz="2200" b="0" i="0" u="none" strike="noStrike" kern="1200" cap="none" normalizeH="0" baseline="0" noProof="0" dirty="0">
              <a:ln>
                <a:noFill/>
              </a:ln>
              <a:solidFill>
                <a:schemeClr val="tx1"/>
              </a:solidFill>
              <a:effectLst/>
            </a:rPr>
            <a:t>Bloggar, forum eller sociala utrymmen där du observerar samtal</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sv" sz="2200" b="1" i="0" u="none" strike="noStrike" kern="1200" cap="none" normalizeH="0" baseline="0" noProof="0" dirty="0">
              <a:ln>
                <a:noFill/>
              </a:ln>
              <a:solidFill>
                <a:schemeClr val="tx1"/>
              </a:solidFill>
              <a:effectLst/>
            </a:rPr>
            <a:t>Undersökningar eller frågeformulär</a:t>
          </a:r>
          <a:r>
            <a:rPr kumimoji="0" lang="sv" sz="2200" b="0" i="0" u="none" strike="noStrike" kern="1200" cap="none" normalizeH="0" baseline="0" noProof="0" dirty="0">
              <a:ln>
                <a:noFill/>
              </a:ln>
              <a:solidFill>
                <a:schemeClr val="tx1"/>
              </a:solidFill>
              <a:effectLst/>
            </a:rPr>
            <a:t>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sv" sz="2200" b="0" i="0" u="none" strike="noStrike" kern="1200" cap="none" normalizeH="0" baseline="0" noProof="0" dirty="0">
              <a:ln>
                <a:noFill/>
              </a:ln>
              <a:solidFill>
                <a:schemeClr val="tx1"/>
              </a:solidFill>
              <a:effectLst/>
            </a:rPr>
            <a:t>Strukturerade frågor för att samla snabba svar</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sv" sz="2200" b="1" i="0" u="none" strike="noStrike" kern="1200" cap="none" normalizeH="0" baseline="0" noProof="0" dirty="0">
              <a:ln>
                <a:noFill/>
              </a:ln>
              <a:solidFill>
                <a:schemeClr val="tx1"/>
              </a:solidFill>
              <a:effectLst/>
            </a:rPr>
            <a:t>Observation</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sv" sz="2200" b="0" i="0" u="none" strike="noStrike" kern="1200" cap="none" normalizeH="0" baseline="0" noProof="0" dirty="0">
              <a:ln>
                <a:noFill/>
              </a:ln>
              <a:solidFill>
                <a:schemeClr val="tx1"/>
              </a:solidFill>
              <a:effectLst/>
            </a:rPr>
            <a:t>Att observera hur människor beter sig i butiker, på marknader eller vid evenemang</a:t>
          </a:r>
          <a:endParaRPr lang="en-GB" sz="2200" kern="1200" noProof="0" dirty="0"/>
        </a:p>
      </dsp:txBody>
      <dsp:txXfrm>
        <a:off x="1027779" y="3638421"/>
        <a:ext cx="5359219" cy="78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E5EC6-3043-403B-A6AA-A7B9062691FA}">
      <dsp:nvSpPr>
        <dsp:cNvPr id="0" name=""/>
        <dsp:cNvSpPr/>
      </dsp:nvSpPr>
      <dsp:spPr>
        <a:xfrm>
          <a:off x="0" y="1507233"/>
          <a:ext cx="11270537" cy="1460358"/>
        </a:xfrm>
        <a:prstGeom prst="rect">
          <a:avLst/>
        </a:prstGeom>
        <a:solidFill>
          <a:schemeClr val="lt1">
            <a:alpha val="90000"/>
            <a:hueOff val="0"/>
            <a:satOff val="0"/>
            <a:lumOff val="0"/>
            <a:alphaOff val="0"/>
          </a:schemeClr>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4719" tIns="208280" rIns="874719" bIns="156464" numCol="1" spcCol="1270" anchor="t" anchorCtr="0">
          <a:noAutofit/>
        </a:bodyPr>
        <a:lstStyle/>
        <a:p>
          <a:pPr marL="228600" lvl="1" indent="0" algn="l" defTabSz="977900">
            <a:lnSpc>
              <a:spcPct val="90000"/>
            </a:lnSpc>
            <a:spcBef>
              <a:spcPct val="0"/>
            </a:spcBef>
            <a:spcAft>
              <a:spcPct val="15000"/>
            </a:spcAft>
            <a:buNone/>
          </a:pPr>
          <a:r>
            <a:rPr lang="sv" sz="2200" kern="1200" noProof="0" dirty="0"/>
            <a:t>Ju tydligare din idé är, desto lättare blir det för andra att förstå den och stödja den. Allt eftersom ditt företag växer kommer du att behöva beskriva det för många olika personer: kunder, leverantörer, mentorer, banker och kanske till och med potentiella investerare.</a:t>
          </a:r>
          <a:endParaRPr lang="en-GB" sz="2400" kern="1200" noProof="0" dirty="0"/>
        </a:p>
        <a:p>
          <a:pPr marL="0" lvl="1" indent="0" algn="l" defTabSz="977900">
            <a:lnSpc>
              <a:spcPct val="90000"/>
            </a:lnSpc>
            <a:spcBef>
              <a:spcPct val="0"/>
            </a:spcBef>
            <a:spcAft>
              <a:spcPct val="15000"/>
            </a:spcAft>
            <a:buNone/>
          </a:pPr>
          <a:endParaRPr lang="en-GB" sz="2200" kern="1200" noProof="0" dirty="0"/>
        </a:p>
        <a:p>
          <a:pPr marL="0" lvl="1" indent="0" algn="l" defTabSz="977900" rtl="0">
            <a:lnSpc>
              <a:spcPct val="90000"/>
            </a:lnSpc>
            <a:spcBef>
              <a:spcPct val="0"/>
            </a:spcBef>
            <a:spcAft>
              <a:spcPct val="15000"/>
            </a:spcAft>
            <a:buNone/>
          </a:pPr>
          <a:r>
            <a:rPr lang="sv" sz="2200" b="0" kern="1200" dirty="0">
              <a:latin typeface="Calibri Light" panose="020F0302020204030204"/>
            </a:rPr>
            <a:t>Vill du</a:t>
          </a:r>
          <a:r>
            <a:rPr lang="sv" sz="2200" b="0" kern="1200" dirty="0"/>
            <a:t> </a:t>
          </a:r>
          <a:r>
            <a:rPr lang="sv" sz="2200" b="1" kern="1200" noProof="0" dirty="0"/>
            <a:t>veta mer? </a:t>
          </a:r>
          <a:r>
            <a:rPr lang="sv" sz="2200" b="0" kern="1200" noProof="0" dirty="0"/>
            <a:t>Utforska</a:t>
          </a:r>
          <a:r>
            <a:rPr lang="sv" sz="2200" kern="1200" dirty="0"/>
            <a:t> </a:t>
          </a:r>
          <a:r>
            <a:rPr lang="sv" sz="2200" kern="1200" dirty="0">
              <a:hlinkClick xmlns:r="http://schemas.openxmlformats.org/officeDocument/2006/relationships" r:id="rId1"/>
            </a:rPr>
            <a:t>Receptet för en bra affärspresentation: Tips för livsmedelsentreprenörer </a:t>
          </a:r>
          <a:r>
            <a:rPr lang="sv" sz="2200" kern="1200" dirty="0"/>
            <a:t>, som erbjuder praktiska råd om hur du effektivt presenterar din livsmedelsaffärsidé.</a:t>
          </a:r>
          <a:endParaRPr lang="en-GB" sz="2200" kern="1200" noProof="0" dirty="0"/>
        </a:p>
      </dsp:txBody>
      <dsp:txXfrm>
        <a:off x="0" y="1507233"/>
        <a:ext cx="11270537" cy="1460358"/>
      </dsp:txXfrm>
    </dsp:sp>
    <dsp:sp modelId="{DAF57209-25DA-42B3-A7D7-98ADEFB87B68}">
      <dsp:nvSpPr>
        <dsp:cNvPr id="0" name=""/>
        <dsp:cNvSpPr/>
      </dsp:nvSpPr>
      <dsp:spPr>
        <a:xfrm>
          <a:off x="101859" y="0"/>
          <a:ext cx="10026431" cy="1569791"/>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200" tIns="0" rIns="298200" bIns="0" numCol="1" spcCol="1270" anchor="ctr" anchorCtr="0">
          <a:noAutofit/>
        </a:bodyPr>
        <a:lstStyle/>
        <a:p>
          <a:pPr marL="0" lvl="0" indent="0" algn="l" defTabSz="977900">
            <a:lnSpc>
              <a:spcPct val="90000"/>
            </a:lnSpc>
            <a:spcBef>
              <a:spcPct val="0"/>
            </a:spcBef>
            <a:spcAft>
              <a:spcPct val="35000"/>
            </a:spcAft>
            <a:buNone/>
          </a:pPr>
          <a:r>
            <a:rPr lang="sv" sz="2200" b="1" kern="1200" noProof="0" dirty="0"/>
            <a:t>Innan du kan testa eller utveckla din affärsidé för livsmedel måste du tydligt definiera den. En stark idé är en som du kan förklara enkelt och säkert i bara några få meningar. Att kunna prata om din idé tydligt är en viktig färdighet för alla entreprenörer.</a:t>
          </a:r>
        </a:p>
      </dsp:txBody>
      <dsp:txXfrm>
        <a:off x="178490" y="76631"/>
        <a:ext cx="9873169" cy="1416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B9D0-0B3A-4493-894D-9E5947B87DD5}">
      <dsp:nvSpPr>
        <dsp:cNvPr id="0" name=""/>
        <dsp:cNvSpPr/>
      </dsp:nvSpPr>
      <dsp:spPr>
        <a:xfrm>
          <a:off x="0" y="2135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sv" sz="1600" kern="1200" noProof="0" dirty="0"/>
            <a:t>Vad behöver de, värdesätter de eller kämpar de med?</a:t>
          </a:r>
        </a:p>
      </dsp:txBody>
      <dsp:txXfrm>
        <a:off x="0" y="213593"/>
        <a:ext cx="10663723" cy="551250"/>
      </dsp:txXfrm>
    </dsp:sp>
    <dsp:sp modelId="{8822E82D-42C3-44B1-B441-085CD90DA869}">
      <dsp:nvSpPr>
        <dsp:cNvPr id="0" name=""/>
        <dsp:cNvSpPr/>
      </dsp:nvSpPr>
      <dsp:spPr>
        <a:xfrm>
          <a:off x="533186" y="659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sv" sz="1600" b="1" kern="1200" noProof="0" dirty="0"/>
            <a:t>Vem din betalande kund kommer att vara.</a:t>
          </a:r>
          <a:endParaRPr lang="en-GB" sz="1600" kern="1200" noProof="0" dirty="0"/>
        </a:p>
      </dsp:txBody>
      <dsp:txXfrm>
        <a:off x="547596" y="80403"/>
        <a:ext cx="7435786" cy="266380"/>
      </dsp:txXfrm>
    </dsp:sp>
    <dsp:sp modelId="{04B6F7D1-BFE1-4DE2-ADC0-5F719314E556}">
      <dsp:nvSpPr>
        <dsp:cNvPr id="0" name=""/>
        <dsp:cNvSpPr/>
      </dsp:nvSpPr>
      <dsp:spPr>
        <a:xfrm>
          <a:off x="0" y="9664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sv" sz="1600" kern="1200" noProof="0" dirty="0"/>
            <a:t>Vilka kulinariska egenskaper eller fördelar kommer att vara viktigast för din kund?</a:t>
          </a:r>
        </a:p>
      </dsp:txBody>
      <dsp:txXfrm>
        <a:off x="0" y="966443"/>
        <a:ext cx="10663723" cy="551250"/>
      </dsp:txXfrm>
    </dsp:sp>
    <dsp:sp modelId="{680B4CF2-95DE-48FF-938E-5D009D677CB1}">
      <dsp:nvSpPr>
        <dsp:cNvPr id="0" name=""/>
        <dsp:cNvSpPr/>
      </dsp:nvSpPr>
      <dsp:spPr>
        <a:xfrm>
          <a:off x="533186" y="8188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sv" sz="1600" b="1" kern="1200" noProof="0" dirty="0"/>
            <a:t>Vad gör din livsmedelsprodukt eller tjänst värdefull.</a:t>
          </a:r>
          <a:endParaRPr lang="en-GB" sz="1600" kern="1200" noProof="0" dirty="0"/>
        </a:p>
      </dsp:txBody>
      <dsp:txXfrm>
        <a:off x="547596" y="833253"/>
        <a:ext cx="7435786" cy="266380"/>
      </dsp:txXfrm>
    </dsp:sp>
    <dsp:sp modelId="{85141A89-C3BA-45C1-8033-51D0779B5FBD}">
      <dsp:nvSpPr>
        <dsp:cNvPr id="0" name=""/>
        <dsp:cNvSpPr/>
      </dsp:nvSpPr>
      <dsp:spPr>
        <a:xfrm>
          <a:off x="0" y="17192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sv" sz="1600" kern="1200" noProof="0" dirty="0"/>
            <a:t>Definiera det geografiska område du kommer att fokusera på under ditt första år.</a:t>
          </a:r>
        </a:p>
      </dsp:txBody>
      <dsp:txXfrm>
        <a:off x="0" y="1719293"/>
        <a:ext cx="10663723" cy="551250"/>
      </dsp:txXfrm>
    </dsp:sp>
    <dsp:sp modelId="{79B6302D-8487-459E-B78E-47EEF6989747}">
      <dsp:nvSpPr>
        <dsp:cNvPr id="0" name=""/>
        <dsp:cNvSpPr/>
      </dsp:nvSpPr>
      <dsp:spPr>
        <a:xfrm>
          <a:off x="533186" y="15716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sv" sz="1600" b="1" kern="1200" noProof="0" dirty="0"/>
            <a:t>Var du planerar att sälja.</a:t>
          </a:r>
          <a:endParaRPr lang="en-GB" sz="1600" kern="1200" noProof="0" dirty="0"/>
        </a:p>
      </dsp:txBody>
      <dsp:txXfrm>
        <a:off x="547596" y="1586103"/>
        <a:ext cx="7435786" cy="266380"/>
      </dsp:txXfrm>
    </dsp:sp>
    <dsp:sp modelId="{CF4FBCD3-D166-4ECD-A4D6-3DE48304DBA1}">
      <dsp:nvSpPr>
        <dsp:cNvPr id="0" name=""/>
        <dsp:cNvSpPr/>
      </dsp:nvSpPr>
      <dsp:spPr>
        <a:xfrm>
          <a:off x="0" y="24721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sv" sz="1600" kern="1200" noProof="0" dirty="0"/>
            <a:t>Vilka andra säljer i samma område? Vad tar de betalt?</a:t>
          </a:r>
        </a:p>
      </dsp:txBody>
      <dsp:txXfrm>
        <a:off x="0" y="2472143"/>
        <a:ext cx="10663723" cy="551250"/>
      </dsp:txXfrm>
    </dsp:sp>
    <dsp:sp modelId="{2DDA88F6-188A-4F15-9450-DC8DBE7B3E5A}">
      <dsp:nvSpPr>
        <dsp:cNvPr id="0" name=""/>
        <dsp:cNvSpPr/>
      </dsp:nvSpPr>
      <dsp:spPr>
        <a:xfrm>
          <a:off x="533186" y="23245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sv" sz="1600" b="1" kern="1200" noProof="0" dirty="0"/>
            <a:t>Vad dina konkurrenter gör.</a:t>
          </a:r>
          <a:endParaRPr lang="en-GB" sz="1600" kern="1200" noProof="0" dirty="0"/>
        </a:p>
      </dsp:txBody>
      <dsp:txXfrm>
        <a:off x="547596" y="2338953"/>
        <a:ext cx="7435786" cy="266380"/>
      </dsp:txXfrm>
    </dsp:sp>
    <dsp:sp modelId="{2C42F61D-2FC5-4B32-A7D8-25B86735E401}">
      <dsp:nvSpPr>
        <dsp:cNvPr id="0" name=""/>
        <dsp:cNvSpPr/>
      </dsp:nvSpPr>
      <dsp:spPr>
        <a:xfrm>
          <a:off x="0" y="3224993"/>
          <a:ext cx="10663723" cy="8190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sv" sz="1600" kern="1200" noProof="0" dirty="0"/>
            <a:t>Kan ni förbli konkurrenskraftiga på unikhet?</a:t>
          </a:r>
        </a:p>
        <a:p>
          <a:pPr marL="171450" lvl="1" indent="-171450" algn="l" defTabSz="711200">
            <a:lnSpc>
              <a:spcPct val="90000"/>
            </a:lnSpc>
            <a:spcBef>
              <a:spcPct val="0"/>
            </a:spcBef>
            <a:spcAft>
              <a:spcPct val="15000"/>
            </a:spcAft>
            <a:buNone/>
          </a:pPr>
          <a:r>
            <a:rPr lang="sv" sz="1600" kern="1200" noProof="0" dirty="0"/>
            <a:t>Varför skulle kunder välja dig?</a:t>
          </a:r>
        </a:p>
      </dsp:txBody>
      <dsp:txXfrm>
        <a:off x="0" y="3224993"/>
        <a:ext cx="10663723" cy="819000"/>
      </dsp:txXfrm>
    </dsp:sp>
    <dsp:sp modelId="{EC1B45A5-7545-4098-AC60-1A70886B5D44}">
      <dsp:nvSpPr>
        <dsp:cNvPr id="0" name=""/>
        <dsp:cNvSpPr/>
      </dsp:nvSpPr>
      <dsp:spPr>
        <a:xfrm>
          <a:off x="533186" y="30773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sv" sz="1600" b="1" kern="1200" noProof="0" dirty="0"/>
            <a:t>Hur ditt erbjudande står sig i jämförelse.</a:t>
          </a:r>
          <a:endParaRPr lang="en-GB" sz="1600" kern="1200" noProof="0" dirty="0"/>
        </a:p>
      </dsp:txBody>
      <dsp:txXfrm>
        <a:off x="547596" y="3091803"/>
        <a:ext cx="7435786"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C193-C5D6-4C58-988A-A48D8661283C}">
      <dsp:nvSpPr>
        <dsp:cNvPr id="0" name=""/>
        <dsp:cNvSpPr/>
      </dsp:nvSpPr>
      <dsp:spPr>
        <a:xfrm>
          <a:off x="0" y="342860"/>
          <a:ext cx="10981357" cy="14222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437388" rIns="852275" bIns="142240" numCol="1" spcCol="1270" anchor="t" anchorCtr="0">
          <a:noAutofit/>
        </a:bodyPr>
        <a:lstStyle/>
        <a:p>
          <a:pPr marL="228600" lvl="1" indent="-228600" algn="l" defTabSz="889000">
            <a:lnSpc>
              <a:spcPct val="90000"/>
            </a:lnSpc>
            <a:spcBef>
              <a:spcPct val="0"/>
            </a:spcBef>
            <a:spcAft>
              <a:spcPct val="15000"/>
            </a:spcAft>
            <a:buNone/>
          </a:pPr>
          <a:r>
            <a:rPr lang="sv" sz="2000" b="1" kern="1200" noProof="0" dirty="0"/>
            <a:t>Exempel: </a:t>
          </a:r>
          <a:r>
            <a:rPr lang="sv" sz="2000" kern="1200" noProof="0" dirty="0"/>
            <a:t>En vanlig chokladkaka som säljs i stormarknader. </a:t>
          </a:r>
          <a:br>
            <a:rPr lang="en-GB" sz="2000" kern="1200" noProof="0" dirty="0"/>
          </a:br>
          <a:r>
            <a:rPr lang="sv" sz="2000" kern="1200" noProof="0" dirty="0"/>
            <a:t>Dessa tillverkas i enorma mängder och säljs av globala varumärken som Cadbury, Nestlé eller Mars.</a:t>
          </a:r>
        </a:p>
      </dsp:txBody>
      <dsp:txXfrm>
        <a:off x="0" y="342860"/>
        <a:ext cx="10981357" cy="1422225"/>
      </dsp:txXfrm>
    </dsp:sp>
    <dsp:sp modelId="{7291CD6C-F814-4C27-91B1-C2A08BA356E7}">
      <dsp:nvSpPr>
        <dsp:cNvPr id="0" name=""/>
        <dsp:cNvSpPr/>
      </dsp:nvSpPr>
      <dsp:spPr>
        <a:xfrm>
          <a:off x="549067" y="32900"/>
          <a:ext cx="9957828" cy="61992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889000">
            <a:lnSpc>
              <a:spcPct val="90000"/>
            </a:lnSpc>
            <a:spcBef>
              <a:spcPct val="0"/>
            </a:spcBef>
            <a:spcAft>
              <a:spcPct val="35000"/>
            </a:spcAft>
            <a:buNone/>
          </a:pPr>
          <a:r>
            <a:rPr lang="sv" sz="2000" b="1" kern="1200" noProof="0" dirty="0"/>
            <a:t>Du kan rikta in dig på en massmarknad, vilket innebär en mycket bred grupp människor som alla köper liknande, allmänt tillgängliga produkter.</a:t>
          </a:r>
        </a:p>
      </dsp:txBody>
      <dsp:txXfrm>
        <a:off x="579329" y="63162"/>
        <a:ext cx="9897304" cy="559396"/>
      </dsp:txXfrm>
    </dsp:sp>
    <dsp:sp modelId="{FBE4F817-50DF-41C6-9A0F-90CFED1BCE4D}">
      <dsp:nvSpPr>
        <dsp:cNvPr id="0" name=""/>
        <dsp:cNvSpPr/>
      </dsp:nvSpPr>
      <dsp:spPr>
        <a:xfrm>
          <a:off x="0" y="2188445"/>
          <a:ext cx="10981357" cy="11576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437388" rIns="852275" bIns="142240" numCol="1" spcCol="1270" anchor="t" anchorCtr="0">
          <a:noAutofit/>
        </a:bodyPr>
        <a:lstStyle/>
        <a:p>
          <a:pPr marL="228600" lvl="1" indent="-228600" algn="l" defTabSz="889000">
            <a:lnSpc>
              <a:spcPct val="90000"/>
            </a:lnSpc>
            <a:spcBef>
              <a:spcPct val="0"/>
            </a:spcBef>
            <a:spcAft>
              <a:spcPct val="15000"/>
            </a:spcAft>
            <a:buNone/>
          </a:pPr>
          <a:r>
            <a:rPr lang="sv" sz="2000" b="1" kern="1200" noProof="0" dirty="0"/>
            <a:t>Exempel: </a:t>
          </a:r>
          <a:r>
            <a:rPr lang="sv" sz="2000" kern="1200" noProof="0" dirty="0"/>
            <a:t>Handgjord choklad med traditionella recept, ekologiska ingredienser eller smaker från ditt hemland, såsom kardemumma, rosenvatten eller chili.</a:t>
          </a:r>
        </a:p>
      </dsp:txBody>
      <dsp:txXfrm>
        <a:off x="0" y="2188445"/>
        <a:ext cx="10981357" cy="1157625"/>
      </dsp:txXfrm>
    </dsp:sp>
    <dsp:sp modelId="{BBD40AA9-30D6-445C-BAD3-C62E8F1671CD}">
      <dsp:nvSpPr>
        <dsp:cNvPr id="0" name=""/>
        <dsp:cNvSpPr/>
      </dsp:nvSpPr>
      <dsp:spPr>
        <a:xfrm>
          <a:off x="549067" y="1878485"/>
          <a:ext cx="9994264" cy="61992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889000">
            <a:lnSpc>
              <a:spcPct val="90000"/>
            </a:lnSpc>
            <a:spcBef>
              <a:spcPct val="0"/>
            </a:spcBef>
            <a:spcAft>
              <a:spcPct val="35000"/>
            </a:spcAft>
            <a:buNone/>
          </a:pPr>
          <a:r>
            <a:rPr lang="sv" sz="2000" b="1" kern="1200" noProof="0" dirty="0"/>
            <a:t>De flesta nya livsmedelsföretag, särskilt små eller privata, börjar med en nischmarknad. En nisch är en mindre, mer specifik grupp kunder med särskilda behov eller smaker.</a:t>
          </a:r>
        </a:p>
      </dsp:txBody>
      <dsp:txXfrm>
        <a:off x="579329" y="1908747"/>
        <a:ext cx="9933740"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3250" y="123074"/>
          <a:ext cx="3168864" cy="4608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 sz="1600" b="1" i="0" kern="1200" noProof="0" dirty="0">
              <a:effectLst/>
            </a:rPr>
            <a:t>Potentiell kundbas</a:t>
          </a:r>
          <a:endParaRPr lang="en-GB" sz="1600" kern="1200" noProof="0" dirty="0"/>
        </a:p>
      </dsp:txBody>
      <dsp:txXfrm>
        <a:off x="3250" y="123074"/>
        <a:ext cx="3168864" cy="460800"/>
      </dsp:txXfrm>
    </dsp:sp>
    <dsp:sp modelId="{18006FDB-21E4-4262-BF85-FE8DAFBC6531}">
      <dsp:nvSpPr>
        <dsp:cNvPr id="0" name=""/>
        <dsp:cNvSpPr/>
      </dsp:nvSpPr>
      <dsp:spPr>
        <a:xfrm>
          <a:off x="3250" y="583874"/>
          <a:ext cx="3168864" cy="2596770"/>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Vilka ser du som dina kunder?</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Tror du att de skulle välja din matprodukt eller tjänst? Varför?</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Leta efter gemensamma intressen, vanor eller situationer.</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Vilken grupp är mest benägen att dra nytta av och köpa?</a:t>
          </a:r>
        </a:p>
      </dsp:txBody>
      <dsp:txXfrm>
        <a:off x="3250" y="583874"/>
        <a:ext cx="3168864" cy="2596770"/>
      </dsp:txXfrm>
    </dsp:sp>
    <dsp:sp modelId="{A5CD389A-1DC1-4F68-9A15-37EB16B2CC0D}">
      <dsp:nvSpPr>
        <dsp:cNvPr id="0" name=""/>
        <dsp:cNvSpPr/>
      </dsp:nvSpPr>
      <dsp:spPr>
        <a:xfrm>
          <a:off x="3615755" y="123074"/>
          <a:ext cx="3168864" cy="4608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 sz="1600" b="1" i="0" kern="1200" noProof="0" dirty="0">
              <a:effectLst/>
            </a:rPr>
            <a:t>Kolla in din konkurrens</a:t>
          </a:r>
          <a:endParaRPr lang="en-GB" sz="1600" kern="1200" noProof="0" dirty="0"/>
        </a:p>
      </dsp:txBody>
      <dsp:txXfrm>
        <a:off x="3615755" y="123074"/>
        <a:ext cx="3168864" cy="460800"/>
      </dsp:txXfrm>
    </dsp:sp>
    <dsp:sp modelId="{B105F972-8027-462C-B2DA-0BE4EEA6604D}">
      <dsp:nvSpPr>
        <dsp:cNvPr id="0" name=""/>
        <dsp:cNvSpPr/>
      </dsp:nvSpPr>
      <dsp:spPr>
        <a:xfrm>
          <a:off x="3615755" y="583874"/>
          <a:ext cx="3168864" cy="2596770"/>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Vilka försöker dina konkurrenter nå?</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Vilken typ av kunder betjänar de?</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Försök inte kopiera dem.</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Leta istället efter en mindre marknad som de kanske missar, en nisch du kan fokusera på.</a:t>
          </a:r>
        </a:p>
      </dsp:txBody>
      <dsp:txXfrm>
        <a:off x="3615755" y="583874"/>
        <a:ext cx="3168864" cy="2596770"/>
      </dsp:txXfrm>
    </dsp:sp>
    <dsp:sp modelId="{85D0F4F1-A952-4FBC-99FC-9CE951AECFC6}">
      <dsp:nvSpPr>
        <dsp:cNvPr id="0" name=""/>
        <dsp:cNvSpPr/>
      </dsp:nvSpPr>
      <dsp:spPr>
        <a:xfrm>
          <a:off x="7228260" y="123074"/>
          <a:ext cx="3168864" cy="4608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 sz="1600" b="1" i="0" kern="1200" noProof="0" dirty="0">
              <a:effectLst/>
            </a:rPr>
            <a:t>Analysera din produkt eller tjänst</a:t>
          </a:r>
          <a:endParaRPr lang="en-GB" sz="1600" kern="1200" noProof="0" dirty="0"/>
        </a:p>
      </dsp:txBody>
      <dsp:txXfrm>
        <a:off x="7228260" y="123074"/>
        <a:ext cx="3168864" cy="460800"/>
      </dsp:txXfrm>
    </dsp:sp>
    <dsp:sp modelId="{B6132E6C-9AA2-4A53-BC2C-B5196C10D5A1}">
      <dsp:nvSpPr>
        <dsp:cNvPr id="0" name=""/>
        <dsp:cNvSpPr/>
      </dsp:nvSpPr>
      <dsp:spPr>
        <a:xfrm>
          <a:off x="7228260" y="583874"/>
          <a:ext cx="3168864" cy="2596770"/>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Gör en lista över de viktigaste funktionerna och fördelarna du erbjuder.</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Lista sedan de typer av människor som skulle behöva eller vilja ha dessa.</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Beskriv dem mer i detalj</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sv" sz="1600" kern="1200" noProof="0" dirty="0"/>
            <a:t>Tänk på deras ålder, plats, inkomst, yrke, bakgrund och livsstil.</a:t>
          </a:r>
        </a:p>
      </dsp:txBody>
      <dsp:txXfrm>
        <a:off x="7228260" y="583874"/>
        <a:ext cx="3168864" cy="25967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50" y="88889"/>
          <a:ext cx="4859940" cy="576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 sz="2000" b="1" kern="1200" noProof="0" dirty="0"/>
            <a:t>Hur väl möter du deras behov?</a:t>
          </a:r>
        </a:p>
      </dsp:txBody>
      <dsp:txXfrm>
        <a:off x="50" y="88889"/>
        <a:ext cx="4859940" cy="576000"/>
      </dsp:txXfrm>
    </dsp:sp>
    <dsp:sp modelId="{18006FDB-21E4-4262-BF85-FE8DAFBC6531}">
      <dsp:nvSpPr>
        <dsp:cNvPr id="0" name=""/>
        <dsp:cNvSpPr/>
      </dsp:nvSpPr>
      <dsp:spPr>
        <a:xfrm>
          <a:off x="50" y="664889"/>
          <a:ext cx="4859940" cy="3026362"/>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rgbClr val="382B1B"/>
            </a:buClr>
            <a:buFont typeface="Arial" panose="020B0604020202020204" pitchFamily="34" charset="0"/>
            <a:buChar char="•"/>
          </a:pPr>
          <a:r>
            <a:rPr lang="sv" sz="2000" kern="1200" noProof="0" dirty="0"/>
            <a:t>När och hur kommer de att använda din livsmedelsprodukt eller tjänst?</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Vad gör det användbart, spännande eller meningsfullt för dem?</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Var får de sin information – online, i lokala butiker, via vänner?</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Vilken typ av budskap skulle tilltala dem bäst?</a:t>
          </a:r>
        </a:p>
      </dsp:txBody>
      <dsp:txXfrm>
        <a:off x="50" y="664889"/>
        <a:ext cx="4859940" cy="3026362"/>
      </dsp:txXfrm>
    </dsp:sp>
    <dsp:sp modelId="{A5CD389A-1DC1-4F68-9A15-37EB16B2CC0D}">
      <dsp:nvSpPr>
        <dsp:cNvPr id="0" name=""/>
        <dsp:cNvSpPr/>
      </dsp:nvSpPr>
      <dsp:spPr>
        <a:xfrm>
          <a:off x="5540383" y="88889"/>
          <a:ext cx="4859940" cy="576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 sz="2000" b="1" kern="1200" noProof="0" dirty="0"/>
            <a:t>Ta en stund för att utvärdera</a:t>
          </a:r>
        </a:p>
      </dsp:txBody>
      <dsp:txXfrm>
        <a:off x="5540383" y="88889"/>
        <a:ext cx="4859940" cy="576000"/>
      </dsp:txXfrm>
    </dsp:sp>
    <dsp:sp modelId="{B105F972-8027-462C-B2DA-0BE4EEA6604D}">
      <dsp:nvSpPr>
        <dsp:cNvPr id="0" name=""/>
        <dsp:cNvSpPr/>
      </dsp:nvSpPr>
      <dsp:spPr>
        <a:xfrm>
          <a:off x="5540383" y="664889"/>
          <a:ext cx="4859940" cy="3026362"/>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rgbClr val="382B1B"/>
            </a:buClr>
            <a:buFont typeface="Arial" panose="020B0604020202020204" pitchFamily="34" charset="0"/>
            <a:buChar char="•"/>
          </a:pPr>
          <a:r>
            <a:rPr lang="sv" sz="2000" kern="1200" noProof="0" dirty="0"/>
            <a:t>Finns det tillräckligt många sådana människor att bygga ett företag kring?</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Kommer de att dra nytta av det jag erbjuder? Kan de se dess värde?</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Förstår jag vad som påverkar deras val?</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Har de råd med min matprodukt eller tjänst?</a:t>
          </a:r>
        </a:p>
        <a:p>
          <a:pPr marL="228600" lvl="1" indent="-228600" algn="l" defTabSz="889000">
            <a:lnSpc>
              <a:spcPct val="90000"/>
            </a:lnSpc>
            <a:spcBef>
              <a:spcPct val="0"/>
            </a:spcBef>
            <a:spcAft>
              <a:spcPct val="15000"/>
            </a:spcAft>
            <a:buFont typeface="Arial" panose="020B0604020202020204" pitchFamily="34" charset="0"/>
            <a:buChar char="•"/>
          </a:pPr>
          <a:r>
            <a:rPr lang="sv" sz="2000" kern="1200" noProof="0" dirty="0"/>
            <a:t>Kan jag nå dem på ett sätt som känns genuint och respektfullt?</a:t>
          </a:r>
        </a:p>
      </dsp:txBody>
      <dsp:txXfrm>
        <a:off x="5540383" y="664889"/>
        <a:ext cx="4859940" cy="3026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009A-D641-46E8-B91F-2C0466D9D51C}">
      <dsp:nvSpPr>
        <dsp:cNvPr id="0" name=""/>
        <dsp:cNvSpPr/>
      </dsp:nvSpPr>
      <dsp:spPr>
        <a:xfrm>
          <a:off x="5623"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63948" y="1423975"/>
        <a:ext cx="1931782" cy="392638"/>
      </dsp:txXfrm>
    </dsp:sp>
    <dsp:sp modelId="{D521B6E6-7AB9-4183-AE48-06D8A38151C4}">
      <dsp:nvSpPr>
        <dsp:cNvPr id="0" name=""/>
        <dsp:cNvSpPr/>
      </dsp:nvSpPr>
      <dsp:spPr>
        <a:xfrm>
          <a:off x="398261"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ClrTx/>
            <a:buSzTx/>
            <a:buNone/>
          </a:pPr>
          <a:r>
            <a:rPr kumimoji="0" lang="sv" sz="1900" b="1" i="0" u="none" strike="noStrike" kern="1200" cap="none" normalizeH="0" baseline="0" noProof="0" dirty="0">
              <a:ln>
                <a:noFill/>
              </a:ln>
              <a:solidFill>
                <a:schemeClr val="bg1"/>
              </a:solidFill>
              <a:effectLst/>
              <a:cs typeface="Arial" panose="020B0604020202020204" pitchFamily="34" charset="0"/>
            </a:rPr>
            <a:t>Steg 1</a:t>
          </a:r>
        </a:p>
        <a:p>
          <a:pPr marL="0" lvl="0" indent="0" algn="l" defTabSz="844550">
            <a:lnSpc>
              <a:spcPct val="90000"/>
            </a:lnSpc>
            <a:spcBef>
              <a:spcPct val="0"/>
            </a:spcBef>
            <a:spcAft>
              <a:spcPct val="35000"/>
            </a:spcAft>
            <a:buClrTx/>
            <a:buSzTx/>
            <a:buNone/>
          </a:pPr>
          <a:r>
            <a:rPr kumimoji="0" lang="sv" sz="1900" b="0" i="0" u="none" strike="noStrike" kern="1200" cap="none" normalizeH="0" baseline="0" noProof="0" dirty="0">
              <a:ln>
                <a:noFill/>
              </a:ln>
              <a:solidFill>
                <a:schemeClr val="bg1"/>
              </a:solidFill>
              <a:effectLst/>
              <a:cs typeface="Arial" panose="020B0604020202020204" pitchFamily="34" charset="0"/>
            </a:rPr>
            <a:t>Skapa en kundönskelista</a:t>
          </a:r>
          <a:endParaRPr lang="en-GB" sz="1900" b="0" kern="1200" noProof="0" dirty="0">
            <a:solidFill>
              <a:schemeClr val="bg1"/>
            </a:solidFill>
          </a:endParaRPr>
        </a:p>
      </dsp:txBody>
      <dsp:txXfrm>
        <a:off x="398261" y="654403"/>
        <a:ext cx="1462579" cy="2355832"/>
      </dsp:txXfrm>
    </dsp:sp>
    <dsp:sp modelId="{37C4637E-FB31-4D9A-87C2-3CF0AD7D80B9}">
      <dsp:nvSpPr>
        <dsp:cNvPr id="0" name=""/>
        <dsp:cNvSpPr/>
      </dsp:nvSpPr>
      <dsp:spPr>
        <a:xfrm>
          <a:off x="2037528"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1267956" y="1423975"/>
        <a:ext cx="1931782" cy="392638"/>
      </dsp:txXfrm>
    </dsp:sp>
    <dsp:sp modelId="{45147AC1-6983-40EE-AC6E-FE0F01366A4F}">
      <dsp:nvSpPr>
        <dsp:cNvPr id="0" name=""/>
        <dsp:cNvSpPr/>
      </dsp:nvSpPr>
      <dsp:spPr>
        <a:xfrm rot="5400000">
          <a:off x="1874283"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DC0F6C-F81E-4DA5-8F8B-3AD0FA921E34}">
      <dsp:nvSpPr>
        <dsp:cNvPr id="0" name=""/>
        <dsp:cNvSpPr/>
      </dsp:nvSpPr>
      <dsp:spPr>
        <a:xfrm>
          <a:off x="2430167"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ClrTx/>
            <a:buSzTx/>
            <a:buNone/>
          </a:pPr>
          <a:r>
            <a:rPr kumimoji="0" lang="sv" sz="1900" b="1" i="0" u="none" strike="noStrike" kern="1200" cap="none" normalizeH="0" baseline="0" noProof="0" dirty="0">
              <a:ln>
                <a:noFill/>
              </a:ln>
              <a:solidFill>
                <a:schemeClr val="bg1"/>
              </a:solidFill>
              <a:effectLst/>
              <a:cs typeface="Arial" panose="020B0604020202020204" pitchFamily="34" charset="0"/>
            </a:rPr>
            <a:t>Steg 2</a:t>
          </a:r>
          <a:endParaRPr kumimoji="0" lang="en-GB" sz="1900" b="0" i="0" u="none" strike="noStrike" kern="1200" cap="none" normalizeH="0" baseline="0" noProof="0" dirty="0">
            <a:ln>
              <a:noFill/>
            </a:ln>
            <a:solidFill>
              <a:schemeClr val="bg1"/>
            </a:solidFill>
            <a:effectLst/>
            <a:cs typeface="Arial" panose="020B0604020202020204" pitchFamily="34" charset="0"/>
          </a:endParaRPr>
        </a:p>
        <a:p>
          <a:pPr marL="0" lvl="0" indent="0" algn="l" defTabSz="844550">
            <a:lnSpc>
              <a:spcPct val="90000"/>
            </a:lnSpc>
            <a:spcBef>
              <a:spcPct val="0"/>
            </a:spcBef>
            <a:spcAft>
              <a:spcPct val="35000"/>
            </a:spcAft>
            <a:buClrTx/>
            <a:buSzTx/>
            <a:buNone/>
          </a:pPr>
          <a:r>
            <a:rPr kumimoji="0" lang="sv" sz="1900" b="0" i="0" u="none" strike="noStrike" kern="1200" cap="none" normalizeH="0" baseline="0" noProof="0" dirty="0">
              <a:ln>
                <a:noFill/>
              </a:ln>
              <a:solidFill>
                <a:schemeClr val="bg1"/>
              </a:solidFill>
              <a:effectLst/>
              <a:cs typeface="Arial" panose="020B0604020202020204" pitchFamily="34" charset="0"/>
            </a:rPr>
            <a:t>Välj var du vill fokusera</a:t>
          </a:r>
          <a:endParaRPr lang="en-GB" sz="1900" b="0" kern="1200" noProof="0" dirty="0">
            <a:solidFill>
              <a:schemeClr val="bg1"/>
            </a:solidFill>
          </a:endParaRPr>
        </a:p>
      </dsp:txBody>
      <dsp:txXfrm>
        <a:off x="2430167" y="654403"/>
        <a:ext cx="1462579" cy="2355832"/>
      </dsp:txXfrm>
    </dsp:sp>
    <dsp:sp modelId="{0FD0D365-DC66-40A8-B109-7FCC61A16A24}">
      <dsp:nvSpPr>
        <dsp:cNvPr id="0" name=""/>
        <dsp:cNvSpPr/>
      </dsp:nvSpPr>
      <dsp:spPr>
        <a:xfrm>
          <a:off x="4069434"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3299862" y="1423975"/>
        <a:ext cx="1931782" cy="392638"/>
      </dsp:txXfrm>
    </dsp:sp>
    <dsp:sp modelId="{4E1C3506-96B6-4F37-B1CD-6A4F88B2FB29}">
      <dsp:nvSpPr>
        <dsp:cNvPr id="0" name=""/>
        <dsp:cNvSpPr/>
      </dsp:nvSpPr>
      <dsp:spPr>
        <a:xfrm rot="5400000">
          <a:off x="3906189"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A604F1-D0F6-46EE-BFE4-02664FC2CD09}">
      <dsp:nvSpPr>
        <dsp:cNvPr id="0" name=""/>
        <dsp:cNvSpPr/>
      </dsp:nvSpPr>
      <dsp:spPr>
        <a:xfrm>
          <a:off x="4462072"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ClrTx/>
            <a:buSzTx/>
            <a:buNone/>
          </a:pPr>
          <a:r>
            <a:rPr kumimoji="0" lang="sv" sz="1900" b="1" i="0" u="none" strike="noStrike" kern="1200" cap="none" normalizeH="0" baseline="0" noProof="0" dirty="0">
              <a:ln>
                <a:noFill/>
              </a:ln>
              <a:solidFill>
                <a:schemeClr val="bg1"/>
              </a:solidFill>
              <a:effectLst/>
              <a:cs typeface="Arial" panose="020B0604020202020204" pitchFamily="34" charset="0"/>
            </a:rPr>
            <a:t>Steg 3</a:t>
          </a:r>
          <a:endParaRPr kumimoji="0" lang="en-GB" sz="1900" b="0" i="0" u="none" strike="noStrike" kern="1200" cap="none" normalizeH="0" baseline="0" noProof="0" dirty="0">
            <a:ln>
              <a:noFill/>
            </a:ln>
            <a:solidFill>
              <a:schemeClr val="bg1"/>
            </a:solidFill>
            <a:effectLst/>
            <a:cs typeface="Arial" panose="020B0604020202020204" pitchFamily="34" charset="0"/>
          </a:endParaRPr>
        </a:p>
        <a:p>
          <a:pPr marL="0" lvl="0" indent="0" algn="l" defTabSz="844550">
            <a:lnSpc>
              <a:spcPct val="90000"/>
            </a:lnSpc>
            <a:spcBef>
              <a:spcPct val="0"/>
            </a:spcBef>
            <a:spcAft>
              <a:spcPct val="35000"/>
            </a:spcAft>
            <a:buClrTx/>
            <a:buSzTx/>
            <a:buNone/>
          </a:pPr>
          <a:r>
            <a:rPr kumimoji="0" lang="sv" sz="1900" b="0" i="0" u="none" strike="noStrike" kern="1200" cap="none" normalizeH="0" baseline="0" noProof="0" dirty="0">
              <a:ln>
                <a:noFill/>
              </a:ln>
              <a:solidFill>
                <a:schemeClr val="bg1"/>
              </a:solidFill>
              <a:effectLst/>
              <a:cs typeface="Arial" panose="020B0604020202020204" pitchFamily="34" charset="0"/>
            </a:rPr>
            <a:t>Förstå hur din kund ser världen</a:t>
          </a:r>
          <a:endParaRPr lang="en-GB" sz="1900" b="0" kern="1200" noProof="0" dirty="0">
            <a:solidFill>
              <a:schemeClr val="bg1"/>
            </a:solidFill>
          </a:endParaRPr>
        </a:p>
      </dsp:txBody>
      <dsp:txXfrm>
        <a:off x="4462072" y="654403"/>
        <a:ext cx="1462579" cy="2355832"/>
      </dsp:txXfrm>
    </dsp:sp>
    <dsp:sp modelId="{CE942354-BDFB-4A40-B7A3-B44F618E4E52}">
      <dsp:nvSpPr>
        <dsp:cNvPr id="0" name=""/>
        <dsp:cNvSpPr/>
      </dsp:nvSpPr>
      <dsp:spPr>
        <a:xfrm>
          <a:off x="6101339"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5331767" y="1423975"/>
        <a:ext cx="1931782" cy="392638"/>
      </dsp:txXfrm>
    </dsp:sp>
    <dsp:sp modelId="{4D360DA9-B35D-43C4-88CD-41E27857268D}">
      <dsp:nvSpPr>
        <dsp:cNvPr id="0" name=""/>
        <dsp:cNvSpPr/>
      </dsp:nvSpPr>
      <dsp:spPr>
        <a:xfrm rot="5400000">
          <a:off x="5938094"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703391-B145-49F1-8924-500A694251E6}">
      <dsp:nvSpPr>
        <dsp:cNvPr id="0" name=""/>
        <dsp:cNvSpPr/>
      </dsp:nvSpPr>
      <dsp:spPr>
        <a:xfrm>
          <a:off x="6493978"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ClrTx/>
            <a:buSzTx/>
            <a:buNone/>
          </a:pPr>
          <a:r>
            <a:rPr kumimoji="0" lang="sv" sz="1900" b="1" i="0" u="none" strike="noStrike" kern="1200" cap="none" normalizeH="0" baseline="0" noProof="0" dirty="0">
              <a:ln>
                <a:noFill/>
              </a:ln>
              <a:solidFill>
                <a:schemeClr val="bg1"/>
              </a:solidFill>
              <a:effectLst/>
              <a:cs typeface="Arial" panose="020B0604020202020204" pitchFamily="34" charset="0"/>
            </a:rPr>
            <a:t>Steg 4</a:t>
          </a:r>
          <a:endParaRPr kumimoji="0" lang="en-GB" sz="1900" b="0" i="0" u="none" strike="noStrike" kern="1200" cap="none" normalizeH="0" baseline="0" noProof="0" dirty="0">
            <a:ln>
              <a:noFill/>
            </a:ln>
            <a:solidFill>
              <a:schemeClr val="bg1"/>
            </a:solidFill>
            <a:effectLst/>
            <a:cs typeface="Arial" panose="020B0604020202020204" pitchFamily="34" charset="0"/>
          </a:endParaRPr>
        </a:p>
        <a:p>
          <a:pPr marL="0" lvl="0" indent="0" algn="l" defTabSz="844550">
            <a:lnSpc>
              <a:spcPct val="90000"/>
            </a:lnSpc>
            <a:spcBef>
              <a:spcPct val="0"/>
            </a:spcBef>
            <a:spcAft>
              <a:spcPct val="35000"/>
            </a:spcAft>
            <a:buClrTx/>
            <a:buSzTx/>
            <a:buNone/>
          </a:pPr>
          <a:r>
            <a:rPr kumimoji="0" lang="sv" sz="1900" b="0" i="0" u="none" strike="noStrike" kern="1200" cap="none" normalizeH="0" baseline="0" noProof="0" dirty="0">
              <a:ln>
                <a:noFill/>
              </a:ln>
              <a:solidFill>
                <a:schemeClr val="bg1"/>
              </a:solidFill>
              <a:effectLst/>
              <a:cs typeface="Arial" panose="020B0604020202020204" pitchFamily="34" charset="0"/>
            </a:rPr>
            <a:t>Samla dina insikter</a:t>
          </a:r>
          <a:endParaRPr lang="en-GB" sz="1900" b="0" kern="1200" noProof="0" dirty="0">
            <a:solidFill>
              <a:schemeClr val="bg1"/>
            </a:solidFill>
          </a:endParaRPr>
        </a:p>
      </dsp:txBody>
      <dsp:txXfrm>
        <a:off x="6493978" y="654403"/>
        <a:ext cx="1462579" cy="2355832"/>
      </dsp:txXfrm>
    </dsp:sp>
    <dsp:sp modelId="{F1A68F2A-15E4-4ADF-AC44-88EA2CE5673A}">
      <dsp:nvSpPr>
        <dsp:cNvPr id="0" name=""/>
        <dsp:cNvSpPr/>
      </dsp:nvSpPr>
      <dsp:spPr>
        <a:xfrm>
          <a:off x="8133245"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363673" y="1423975"/>
        <a:ext cx="1931782" cy="392638"/>
      </dsp:txXfrm>
    </dsp:sp>
    <dsp:sp modelId="{160D1D67-83F0-440B-85DD-BDA27772CA04}">
      <dsp:nvSpPr>
        <dsp:cNvPr id="0" name=""/>
        <dsp:cNvSpPr/>
      </dsp:nvSpPr>
      <dsp:spPr>
        <a:xfrm rot="5400000">
          <a:off x="7970000"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8D4C47-C388-4EBE-9A10-66385673565F}">
      <dsp:nvSpPr>
        <dsp:cNvPr id="0" name=""/>
        <dsp:cNvSpPr/>
      </dsp:nvSpPr>
      <dsp:spPr>
        <a:xfrm>
          <a:off x="8525883"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ClrTx/>
            <a:buSzTx/>
            <a:buNone/>
          </a:pPr>
          <a:r>
            <a:rPr kumimoji="0" lang="sv" sz="1900" b="1" i="0" u="none" strike="noStrike" kern="1200" cap="none" normalizeH="0" baseline="0" noProof="0" dirty="0">
              <a:ln>
                <a:noFill/>
              </a:ln>
              <a:solidFill>
                <a:schemeClr val="bg1"/>
              </a:solidFill>
              <a:effectLst/>
              <a:cs typeface="Arial" panose="020B0604020202020204" pitchFamily="34" charset="0"/>
            </a:rPr>
            <a:t>Steg 5</a:t>
          </a:r>
          <a:endParaRPr kumimoji="0" lang="en-GB" sz="1900" b="0" i="0" u="none" strike="noStrike" kern="1200" cap="none" normalizeH="0" baseline="0" noProof="0" dirty="0">
            <a:ln>
              <a:noFill/>
            </a:ln>
            <a:solidFill>
              <a:schemeClr val="bg1"/>
            </a:solidFill>
            <a:effectLst/>
            <a:cs typeface="Arial" panose="020B0604020202020204" pitchFamily="34" charset="0"/>
          </a:endParaRPr>
        </a:p>
        <a:p>
          <a:pPr marL="0" lvl="0" indent="0" algn="l" defTabSz="844550">
            <a:lnSpc>
              <a:spcPct val="90000"/>
            </a:lnSpc>
            <a:spcBef>
              <a:spcPct val="0"/>
            </a:spcBef>
            <a:spcAft>
              <a:spcPct val="35000"/>
            </a:spcAft>
            <a:buClrTx/>
            <a:buSzTx/>
            <a:buNone/>
          </a:pPr>
          <a:r>
            <a:rPr kumimoji="0" lang="sv" sz="1900" b="0" i="0" u="none" strike="noStrike" kern="1200" cap="none" normalizeH="0" baseline="0" noProof="0" dirty="0">
              <a:ln>
                <a:noFill/>
              </a:ln>
              <a:solidFill>
                <a:schemeClr val="bg1"/>
              </a:solidFill>
              <a:effectLst/>
              <a:cs typeface="Arial" panose="020B0604020202020204" pitchFamily="34" charset="0"/>
            </a:rPr>
            <a:t>Kontrollera om din idé passar och är redo</a:t>
          </a:r>
          <a:endParaRPr lang="en-GB" sz="1900" b="0" kern="1200" noProof="0" dirty="0">
            <a:solidFill>
              <a:schemeClr val="bg1"/>
            </a:solidFill>
          </a:endParaRPr>
        </a:p>
      </dsp:txBody>
      <dsp:txXfrm>
        <a:off x="8525883" y="654403"/>
        <a:ext cx="1462579" cy="2355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772C-293B-426A-A3A2-79C275C4ADFF}">
      <dsp:nvSpPr>
        <dsp:cNvPr id="0" name=""/>
        <dsp:cNvSpPr/>
      </dsp:nvSpPr>
      <dsp:spPr>
        <a:xfrm>
          <a:off x="2248366" y="0"/>
          <a:ext cx="7020712"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sv" sz="2000" b="1" kern="1200" noProof="0" dirty="0"/>
            <a:t>Identifiera de viktiga lärdomar </a:t>
          </a:r>
          <a:r>
            <a:rPr lang="sv" sz="2000" kern="1200" noProof="0" dirty="0"/>
            <a:t>du har lärt dig genom din livserfarenhet, kultur och arbete. Använd dem för att forma din affärsidé för livsmedel och bygga vidare på dina styrkor.</a:t>
          </a:r>
        </a:p>
      </dsp:txBody>
      <dsp:txXfrm>
        <a:off x="2248366" y="189309"/>
        <a:ext cx="6452784" cy="1135856"/>
      </dsp:txXfrm>
    </dsp:sp>
    <dsp:sp modelId="{125A7A25-98F6-4B0D-BD6E-8329505053AF}">
      <dsp:nvSpPr>
        <dsp:cNvPr id="0" name=""/>
        <dsp:cNvSpPr/>
      </dsp:nvSpPr>
      <dsp:spPr>
        <a:xfrm>
          <a:off x="201195" y="0"/>
          <a:ext cx="2047170"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sv" sz="3200" b="1" kern="1200" noProof="0" dirty="0"/>
            <a:t>Lektioner</a:t>
          </a:r>
        </a:p>
      </dsp:txBody>
      <dsp:txXfrm>
        <a:off x="275126" y="73931"/>
        <a:ext cx="1899308" cy="1366612"/>
      </dsp:txXfrm>
    </dsp:sp>
    <dsp:sp modelId="{C18B6170-D13D-4CA0-8D0B-AE9E210A6429}">
      <dsp:nvSpPr>
        <dsp:cNvPr id="0" name=""/>
        <dsp:cNvSpPr/>
      </dsp:nvSpPr>
      <dsp:spPr>
        <a:xfrm>
          <a:off x="2241254" y="1665922"/>
          <a:ext cx="7027815"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sv" sz="2000" b="1" kern="1200" noProof="0" dirty="0"/>
            <a:t>Leta efter mönster </a:t>
          </a:r>
          <a:r>
            <a:rPr lang="sv" sz="2000" kern="1200" noProof="0" dirty="0"/>
            <a:t>i hur du löser problem. Dessa kan visa hur du hanterar utmaningar. Var medveten om var du kan behöva stöd eller nya färdigheter, inom affärsverksamhet, produktion, försäljning etc.</a:t>
          </a:r>
        </a:p>
      </dsp:txBody>
      <dsp:txXfrm>
        <a:off x="2241254" y="1855231"/>
        <a:ext cx="6459887" cy="1135856"/>
      </dsp:txXfrm>
    </dsp:sp>
    <dsp:sp modelId="{E083C6A7-7FEB-4775-8771-C81A50150B1E}">
      <dsp:nvSpPr>
        <dsp:cNvPr id="0" name=""/>
        <dsp:cNvSpPr/>
      </dsp:nvSpPr>
      <dsp:spPr>
        <a:xfrm>
          <a:off x="201205" y="1665922"/>
          <a:ext cx="204004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sv" sz="3200" b="1" kern="1200" noProof="0" dirty="0"/>
            <a:t>Mönster</a:t>
          </a:r>
        </a:p>
      </dsp:txBody>
      <dsp:txXfrm>
        <a:off x="275136" y="1739853"/>
        <a:ext cx="1892186" cy="1366612"/>
      </dsp:txXfrm>
    </dsp:sp>
    <dsp:sp modelId="{03F1AB43-5511-4167-924D-1C6B26295531}">
      <dsp:nvSpPr>
        <dsp:cNvPr id="0" name=""/>
        <dsp:cNvSpPr/>
      </dsp:nvSpPr>
      <dsp:spPr>
        <a:xfrm>
          <a:off x="2243943" y="3331845"/>
          <a:ext cx="7015996"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sv" sz="2000" b="1" kern="1200" noProof="0" dirty="0"/>
            <a:t>Din nisch </a:t>
          </a:r>
          <a:r>
            <a:rPr lang="sv" sz="2000" b="0" kern="1200" noProof="0" dirty="0"/>
            <a:t>kommer ofta från din personliga eller kulturella bakgrund </a:t>
          </a:r>
          <a:r>
            <a:rPr lang="sv" sz="2000" kern="1200" noProof="0" dirty="0"/>
            <a:t>, intressen och vad du är naturligt bra på. Följ det som känns meningsfullt och sant för dig.</a:t>
          </a:r>
        </a:p>
      </dsp:txBody>
      <dsp:txXfrm>
        <a:off x="2243943" y="3521154"/>
        <a:ext cx="6448068" cy="1135856"/>
      </dsp:txXfrm>
    </dsp:sp>
    <dsp:sp modelId="{C73253B2-CB29-4A76-BC30-863DFA2789E1}">
      <dsp:nvSpPr>
        <dsp:cNvPr id="0" name=""/>
        <dsp:cNvSpPr/>
      </dsp:nvSpPr>
      <dsp:spPr>
        <a:xfrm>
          <a:off x="210334" y="3331845"/>
          <a:ext cx="203360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sv" sz="3200" b="1" kern="1200" noProof="0" dirty="0"/>
            <a:t>Passion</a:t>
          </a:r>
          <a:endParaRPr lang="en-GB" sz="3200" kern="1200" noProof="0" dirty="0"/>
        </a:p>
      </dsp:txBody>
      <dsp:txXfrm>
        <a:off x="284265" y="3405776"/>
        <a:ext cx="1885746" cy="1366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8BF8-7393-489C-B0FC-EA2F430DA416}">
      <dsp:nvSpPr>
        <dsp:cNvPr id="0" name=""/>
        <dsp:cNvSpPr/>
      </dsp:nvSpPr>
      <dsp:spPr>
        <a:xfrm>
          <a:off x="0" y="290394"/>
          <a:ext cx="7953829" cy="7654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74904" rIns="617306" bIns="128016" numCol="1" spcCol="1270" anchor="t" anchorCtr="0">
          <a:noAutofit/>
        </a:bodyPr>
        <a:lstStyle/>
        <a:p>
          <a:pPr marL="171450" lvl="1" indent="-171450" algn="l" defTabSz="800100">
            <a:lnSpc>
              <a:spcPct val="90000"/>
            </a:lnSpc>
            <a:spcBef>
              <a:spcPct val="0"/>
            </a:spcBef>
            <a:spcAft>
              <a:spcPct val="15000"/>
            </a:spcAft>
            <a:buClr>
              <a:srgbClr val="B6D1E1"/>
            </a:buClr>
            <a:buNone/>
          </a:pPr>
          <a:r>
            <a:rPr lang="sv" sz="1800" kern="1200" noProof="0" dirty="0"/>
            <a:t>...så att du kan avgöra om din idé är värd att driva vidare på eller inte.</a:t>
          </a:r>
        </a:p>
      </dsp:txBody>
      <dsp:txXfrm>
        <a:off x="0" y="290394"/>
        <a:ext cx="7953829" cy="765450"/>
      </dsp:txXfrm>
    </dsp:sp>
    <dsp:sp modelId="{65D4756B-439A-4415-AB86-FDC0FC2531A9}">
      <dsp:nvSpPr>
        <dsp:cNvPr id="0" name=""/>
        <dsp:cNvSpPr/>
      </dsp:nvSpPr>
      <dsp:spPr>
        <a:xfrm>
          <a:off x="397691" y="24714"/>
          <a:ext cx="5567680" cy="53136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sv" sz="2000" kern="1200" noProof="0" dirty="0"/>
            <a:t>Förstå riskerna som är inblandade…</a:t>
          </a:r>
        </a:p>
      </dsp:txBody>
      <dsp:txXfrm>
        <a:off x="423630" y="50653"/>
        <a:ext cx="5515802" cy="479482"/>
      </dsp:txXfrm>
    </dsp:sp>
    <dsp:sp modelId="{375146CB-582E-48D2-AF4E-5E000D76E9C9}">
      <dsp:nvSpPr>
        <dsp:cNvPr id="0" name=""/>
        <dsp:cNvSpPr/>
      </dsp:nvSpPr>
      <dsp:spPr>
        <a:xfrm>
          <a:off x="0" y="1418724"/>
          <a:ext cx="7953829" cy="10206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74904" rIns="617306" bIns="128016" numCol="1" spcCol="1270" anchor="t" anchorCtr="0">
          <a:noAutofit/>
        </a:bodyPr>
        <a:lstStyle/>
        <a:p>
          <a:pPr marL="171450" lvl="1" indent="-171450" algn="l" defTabSz="800100">
            <a:lnSpc>
              <a:spcPct val="90000"/>
            </a:lnSpc>
            <a:spcBef>
              <a:spcPct val="0"/>
            </a:spcBef>
            <a:spcAft>
              <a:spcPct val="15000"/>
            </a:spcAft>
            <a:buClr>
              <a:srgbClr val="B6D1E1"/>
            </a:buClr>
            <a:buNone/>
          </a:pPr>
          <a:r>
            <a:rPr lang="sv" sz="1800" kern="1200" noProof="0" dirty="0"/>
            <a:t>...och vem som är mest sannolikt att köpa från dig, så att du kan utforma din livsmedelsprodukt eller tjänst för att möta deras verkliga behov.</a:t>
          </a:r>
        </a:p>
      </dsp:txBody>
      <dsp:txXfrm>
        <a:off x="0" y="1418724"/>
        <a:ext cx="7953829" cy="1020600"/>
      </dsp:txXfrm>
    </dsp:sp>
    <dsp:sp modelId="{9C2C373F-D501-4536-934B-BDD082379068}">
      <dsp:nvSpPr>
        <dsp:cNvPr id="0" name=""/>
        <dsp:cNvSpPr/>
      </dsp:nvSpPr>
      <dsp:spPr>
        <a:xfrm>
          <a:off x="397691" y="1153044"/>
          <a:ext cx="5567680" cy="53136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sv" sz="2000" kern="1200" noProof="0" dirty="0"/>
            <a:t>Upptäck vem din idealkund är…</a:t>
          </a:r>
        </a:p>
      </dsp:txBody>
      <dsp:txXfrm>
        <a:off x="423630" y="1178983"/>
        <a:ext cx="5515802" cy="479482"/>
      </dsp:txXfrm>
    </dsp:sp>
    <dsp:sp modelId="{599EA5C8-3A5A-4711-97F0-6A294A1A3222}">
      <dsp:nvSpPr>
        <dsp:cNvPr id="0" name=""/>
        <dsp:cNvSpPr/>
      </dsp:nvSpPr>
      <dsp:spPr>
        <a:xfrm>
          <a:off x="0" y="2802204"/>
          <a:ext cx="7953829" cy="10206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74904" rIns="617306" bIns="128016" numCol="1" spcCol="1270" anchor="t" anchorCtr="0">
          <a:noAutofit/>
        </a:bodyPr>
        <a:lstStyle/>
        <a:p>
          <a:pPr marL="171450" lvl="1" indent="-171450" algn="l" defTabSz="800100">
            <a:lnSpc>
              <a:spcPct val="90000"/>
            </a:lnSpc>
            <a:spcBef>
              <a:spcPct val="0"/>
            </a:spcBef>
            <a:spcAft>
              <a:spcPct val="15000"/>
            </a:spcAft>
            <a:buNone/>
          </a:pPr>
          <a:r>
            <a:rPr lang="sv" sz="1800" kern="1200" noProof="0" dirty="0"/>
            <a:t>...eller innovation genom att lära sig vad folk saknar eller är missnöjda med i nuvarande livsmedelsprodukter eller tjänster.</a:t>
          </a:r>
        </a:p>
      </dsp:txBody>
      <dsp:txXfrm>
        <a:off x="0" y="2802204"/>
        <a:ext cx="7953829" cy="1020600"/>
      </dsp:txXfrm>
    </dsp:sp>
    <dsp:sp modelId="{34F784EB-58CF-412C-9A1F-CEF590D51A20}">
      <dsp:nvSpPr>
        <dsp:cNvPr id="0" name=""/>
        <dsp:cNvSpPr/>
      </dsp:nvSpPr>
      <dsp:spPr>
        <a:xfrm>
          <a:off x="397691" y="2536525"/>
          <a:ext cx="5567680" cy="53136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sv" sz="2000" kern="1200" noProof="0" dirty="0"/>
            <a:t>Hitta möjligheter till förbättring…</a:t>
          </a:r>
        </a:p>
      </dsp:txBody>
      <dsp:txXfrm>
        <a:off x="423630" y="2562464"/>
        <a:ext cx="55158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6/9/2025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694112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12407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8963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28422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76751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86462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6747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1104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91C1602E-6291-8C4D-26AF-E051266C0B0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953040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1C15EB45-7D96-292D-83C8-F45F81BDD26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2645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32878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sv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Data" Target="../diagrams/data1.xml"/><Relationship Id="rId5" Type="http://schemas.openxmlformats.org/officeDocument/2006/relationships/image" Target="../media/image22.sv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svg"/><Relationship Id="rId7" Type="http://schemas.openxmlformats.org/officeDocument/2006/relationships/diagramColors" Target="../diagrams/colors2.xml"/><Relationship Id="rId2"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fi.co/one-sentence-pitch"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hyperlink" Target="https://medium.com/swlh/7-ways-to-refine-your-business-idea-fc8bb7b74a4f"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localenterprise.ie/Offaly/Publications-Resources/Business-Downloads/Evaluate-Your-Idea.pdf"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svg"/><Relationship Id="rId2" Type="http://schemas.openxmlformats.org/officeDocument/2006/relationships/slideLayout" Target="../slideLayouts/slideLayout20.xml"/><Relationship Id="rId1" Type="http://schemas.openxmlformats.org/officeDocument/2006/relationships/video" Target="https://www.youtube.com/embed/WgvSYSp3gAc?feature=oembed" TargetMode="Externa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youtube.com/watch?v=WgvSYSp3gAc&amp;feature=youtu.b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cozymeal.com/magazine/top-food-trends"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alerts" TargetMode="External"/><Relationship Id="rId2" Type="http://schemas.openxmlformats.org/officeDocument/2006/relationships/hyperlink" Target="https://trends.google.com/trends/?geo=US" TargetMode="External"/><Relationship Id="rId1" Type="http://schemas.openxmlformats.org/officeDocument/2006/relationships/slideLayout" Target="../slideLayouts/slideLayout20.xml"/><Relationship Id="rId6" Type="http://schemas.openxmlformats.org/officeDocument/2006/relationships/image" Target="../media/image42.jpg"/><Relationship Id="rId5" Type="http://schemas.openxmlformats.org/officeDocument/2006/relationships/hyperlink" Target="https://ads.google.com/intl/en_ie/home/tools/keyword-planner/" TargetMode="External"/><Relationship Id="rId4" Type="http://schemas.openxmlformats.org/officeDocument/2006/relationships/hyperlink" Target="https://ads.google.com/intl/en_BA/home/?pli=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svg"/><Relationship Id="rId7" Type="http://schemas.openxmlformats.org/officeDocument/2006/relationships/diagramColors" Target="../diagrams/colors7.xml"/><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dreads.com/book/show/2642717-nichecraft"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s://3kitchens.eu/from-homemaker-to-business-owner-ihsaans-culinary-journey/"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www.bluemarbleicecream.com/home/mission" TargetMode="Externa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salesforce.com/small-business/how-to-do-market-research/" TargetMode="Externa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localenterprise.ie/Mayo/FAQs/Start%20a%20Business%20FAQ/How%20do%20I%20go%20about%20conducting%20market%20research/" TargetMode="External"/><Relationship Id="rId1" Type="http://schemas.openxmlformats.org/officeDocument/2006/relationships/slideLayout" Target="../slideLayouts/slideLayout2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hyperlink" Target="https://picadomexican.com/" TargetMode="External"/><Relationship Id="rId7" Type="http://schemas.openxmlformats.org/officeDocument/2006/relationships/image" Target="../media/image75.png"/><Relationship Id="rId2" Type="http://schemas.openxmlformats.org/officeDocument/2006/relationships/hyperlink" Target="https://open.spotify.com/episode/5kXmcn240jVXbsgDasUXvw?si=2d1a53197ebb41fc" TargetMode="External"/><Relationship Id="rId1" Type="http://schemas.openxmlformats.org/officeDocument/2006/relationships/slideLayout" Target="../slideLayouts/slideLayout2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74.jpg"/></Relationships>
</file>

<file path=ppt/slides/_rels/slide52.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2.xml"/><Relationship Id="rId5" Type="http://schemas.openxmlformats.org/officeDocument/2006/relationships/image" Target="../media/image80.sv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a-J_SwmMJyo&amp;t=1s&amp;ab_channel=Inc." TargetMode="External"/><Relationship Id="rId2" Type="http://schemas.openxmlformats.org/officeDocument/2006/relationships/slideLayout" Target="../slideLayouts/slideLayout22.xml"/><Relationship Id="rId1" Type="http://schemas.openxmlformats.org/officeDocument/2006/relationships/video" Target="https://www.youtube.com/embed/a-J_SwmMJyo?feature=oembed" TargetMode="External"/><Relationship Id="rId5" Type="http://schemas.openxmlformats.org/officeDocument/2006/relationships/image" Target="../media/image81.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arth.com/news/right-ear-listening-ability/" TargetMode="External"/><Relationship Id="rId2" Type="http://schemas.openxmlformats.org/officeDocument/2006/relationships/image" Target="../media/image83.jp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https://3kitchens.eu/celebrating-world-refugee-day-3-kitchens-is-inspired-by-funke/" TargetMode="External"/><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2.xml"/><Relationship Id="rId5" Type="http://schemas.openxmlformats.org/officeDocument/2006/relationships/image" Target="../media/image92.sv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hyperlink" Target="https://www.zoom.com/" TargetMode="External"/><Relationship Id="rId7" Type="http://schemas.openxmlformats.org/officeDocument/2006/relationships/image" Target="../media/image93.jpg"/><Relationship Id="rId2" Type="http://schemas.openxmlformats.org/officeDocument/2006/relationships/hyperlink" Target="https://otter.ai/" TargetMode="External"/><Relationship Id="rId1" Type="http://schemas.openxmlformats.org/officeDocument/2006/relationships/slideLayout" Target="../slideLayouts/slideLayout22.xml"/><Relationship Id="rId6" Type="http://schemas.openxmlformats.org/officeDocument/2006/relationships/hyperlink" Target="https://www.linkedin.com/groups/" TargetMode="External"/><Relationship Id="rId5" Type="http://schemas.openxmlformats.org/officeDocument/2006/relationships/hyperlink" Target="https://www.facebook.com/groups/feed/" TargetMode="External"/><Relationship Id="rId4" Type="http://schemas.openxmlformats.org/officeDocument/2006/relationships/hyperlink" Target="https://meet.google.com/landin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pl.quora.com/" TargetMode="External"/><Relationship Id="rId7" Type="http://schemas.openxmlformats.org/officeDocument/2006/relationships/image" Target="../media/image93.jpg"/><Relationship Id="rId2" Type="http://schemas.openxmlformats.org/officeDocument/2006/relationships/hyperlink" Target="https://www.reddit.com/?rdt=47372" TargetMode="External"/><Relationship Id="rId1" Type="http://schemas.openxmlformats.org/officeDocument/2006/relationships/slideLayout" Target="../slideLayouts/slideLayout22.xml"/><Relationship Id="rId6" Type="http://schemas.openxmlformats.org/officeDocument/2006/relationships/hyperlink" Target="https://keep.google.com/u/0/" TargetMode="External"/><Relationship Id="rId5" Type="http://schemas.openxmlformats.org/officeDocument/2006/relationships/hyperlink" Target="https://www.surveymonkey.com/" TargetMode="External"/><Relationship Id="rId4" Type="http://schemas.openxmlformats.org/officeDocument/2006/relationships/hyperlink" Target="https://workspace.google.com/products/forms/"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15.xml"/><Relationship Id="rId5" Type="http://schemas.openxmlformats.org/officeDocument/2006/relationships/image" Target="../media/image100.svg"/><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103.sv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coffeerepublic.co.uk/" TargetMode="External"/><Relationship Id="rId2" Type="http://schemas.openxmlformats.org/officeDocument/2006/relationships/slideLayout" Target="../slideLayouts/slideLayout16.xml"/><Relationship Id="rId1" Type="http://schemas.openxmlformats.org/officeDocument/2006/relationships/video" Target="https://www.youtube.com/embed/r8nHptyS234?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dreads.com/book/show/871634.Anyone_Can_Do_It" TargetMode="External"/><Relationship Id="rId2" Type="http://schemas.openxmlformats.org/officeDocument/2006/relationships/image" Target="../media/image1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noProof="0" dirty="0">
                <a:solidFill>
                  <a:schemeClr val="bg1"/>
                </a:solidFill>
              </a:rPr>
              <a:t>www.3kitchens.eu</a:t>
            </a:r>
            <a:r>
              <a:rPr lang="sv" sz="3300" b="1" noProof="0" dirty="0">
                <a:solidFill>
                  <a:schemeClr val="bg1"/>
                </a:solidFill>
              </a:rPr>
              <a:t>​</a:t>
            </a:r>
            <a:r>
              <a:rPr lang="sv" sz="3300" noProof="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92921" y="3701900"/>
            <a:ext cx="8337343"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dirty="0">
                <a:solidFill>
                  <a:srgbClr val="382B1B"/>
                </a:solidFill>
              </a:rPr>
              <a:t>FORSKNING I VERKSAMHET </a:t>
            </a:r>
            <a:r>
              <a:rPr lang="sv" sz="5500" b="1" dirty="0"/>
              <a:t>– BEVISA </a:t>
            </a:r>
            <a:r>
              <a:rPr lang="sv" sz="5500" b="1" noProof="0" dirty="0"/>
              <a:t>DIN LIVSMEDELSAFFÄRSIDÉ</a:t>
            </a:r>
            <a:endParaRPr lang="en-GB" sz="5500"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40370"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noProof="0" dirty="0">
                <a:highlight>
                  <a:srgbClr val="94C7B0"/>
                </a:highlight>
              </a:rPr>
              <a:t>STEG 2 </a:t>
            </a:r>
            <a:r>
              <a:rPr lang="sv" sz="4000" b="1" noProof="0" dirty="0">
                <a:solidFill>
                  <a:srgbClr val="94C7B0"/>
                </a:solidFill>
                <a:highlight>
                  <a:srgbClr val="94C7B0"/>
                </a:highlight>
              </a:rPr>
              <a:t>.</a:t>
            </a:r>
          </a:p>
        </p:txBody>
      </p:sp>
      <p:pic>
        <p:nvPicPr>
          <p:cNvPr id="3" name="Picture 2">
            <a:extLst>
              <a:ext uri="{FF2B5EF4-FFF2-40B4-BE49-F238E27FC236}">
                <a16:creationId xmlns:a16="http://schemas.microsoft.com/office/drawing/2014/main" id="{9AB865D0-0D38-FFBF-295C-DCC315D475B5}"/>
              </a:ext>
            </a:extLst>
          </p:cNvPr>
          <p:cNvPicPr>
            <a:picLocks noChangeAspect="1"/>
          </p:cNvPicPr>
          <p:nvPr/>
        </p:nvPicPr>
        <p:blipFill>
          <a:blip r:embed="rId2"/>
          <a:stretch>
            <a:fillRect/>
          </a:stretch>
        </p:blipFill>
        <p:spPr>
          <a:xfrm>
            <a:off x="8124644" y="690297"/>
            <a:ext cx="3388011" cy="298120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821471" cy="3312543"/>
          </a:xfrm>
        </p:spPr>
        <p:txBody>
          <a:bodyPr>
            <a:normAutofit/>
          </a:bodyPr>
          <a:lstStyle/>
          <a:p>
            <a:r>
              <a:rPr lang="sv" noProof="0" dirty="0"/>
              <a:t>DINA 4 STEG FÖR ATT TESTA OCH KVALIFICERA DIN LIVSMEDELSAFFÄRSIDÉ</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02</a:t>
            </a:r>
          </a:p>
        </p:txBody>
      </p:sp>
      <p:pic>
        <p:nvPicPr>
          <p:cNvPr id="13" name="Graphic 12" descr="Handshake with solid fill">
            <a:extLst>
              <a:ext uri="{FF2B5EF4-FFF2-40B4-BE49-F238E27FC236}">
                <a16:creationId xmlns:a16="http://schemas.microsoft.com/office/drawing/2014/main" id="{F2711131-0201-A320-0A4C-668002EE7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214" y="4760385"/>
            <a:ext cx="1586261" cy="1586261"/>
          </a:xfrm>
          <a:prstGeom prst="rect">
            <a:avLst/>
          </a:prstGeom>
        </p:spPr>
      </p:pic>
    </p:spTree>
    <p:extLst>
      <p:ext uri="{BB962C8B-B14F-4D97-AF65-F5344CB8AC3E}">
        <p14:creationId xmlns:p14="http://schemas.microsoft.com/office/powerpoint/2010/main" val="265310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7A25-F3B2-3749-FF10-6F9ABC653DB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7719921-68D2-1FCB-F14A-7ED1C91147BB}"/>
              </a:ext>
            </a:extLst>
          </p:cNvPr>
          <p:cNvSpPr>
            <a:spLocks noGrp="1"/>
          </p:cNvSpPr>
          <p:nvPr>
            <p:ph type="body" sz="quarter" idx="27"/>
          </p:nvPr>
        </p:nvSpPr>
        <p:spPr/>
        <p:txBody>
          <a:bodyPr/>
          <a:lstStyle/>
          <a:p>
            <a:r>
              <a:rPr lang="sv" noProof="0" dirty="0"/>
              <a:t>4 STEG FÖR ATT TESTA OCH KVALIFICERA DIN AFFÄRSIDÉ</a:t>
            </a:r>
          </a:p>
        </p:txBody>
      </p:sp>
      <p:grpSp>
        <p:nvGrpSpPr>
          <p:cNvPr id="4" name="Grupa 3">
            <a:extLst>
              <a:ext uri="{FF2B5EF4-FFF2-40B4-BE49-F238E27FC236}">
                <a16:creationId xmlns:a16="http://schemas.microsoft.com/office/drawing/2014/main" id="{7F7E6209-C2E5-E660-DBAA-69F8D1F3EA59}"/>
              </a:ext>
            </a:extLst>
          </p:cNvPr>
          <p:cNvGrpSpPr/>
          <p:nvPr/>
        </p:nvGrpSpPr>
        <p:grpSpPr>
          <a:xfrm>
            <a:off x="9851724" y="4008422"/>
            <a:ext cx="1902649" cy="1724285"/>
            <a:chOff x="8756021" y="4031963"/>
            <a:chExt cx="1902649" cy="1724285"/>
          </a:xfrm>
        </p:grpSpPr>
        <p:pic>
          <p:nvPicPr>
            <p:cNvPr id="11" name="Graphic 10" descr="Upstairs with solid fill">
              <a:extLst>
                <a:ext uri="{FF2B5EF4-FFF2-40B4-BE49-F238E27FC236}">
                  <a16:creationId xmlns:a16="http://schemas.microsoft.com/office/drawing/2014/main" id="{A7705C43-38DC-E8B4-B267-24BE4864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3330" y="4250908"/>
              <a:ext cx="1505340" cy="1505340"/>
            </a:xfrm>
            <a:prstGeom prst="rect">
              <a:avLst/>
            </a:prstGeom>
          </p:spPr>
        </p:pic>
        <p:pic>
          <p:nvPicPr>
            <p:cNvPr id="13" name="Graphic 12" descr="Woman with solid fill">
              <a:extLst>
                <a:ext uri="{FF2B5EF4-FFF2-40B4-BE49-F238E27FC236}">
                  <a16:creationId xmlns:a16="http://schemas.microsoft.com/office/drawing/2014/main" id="{42B411E7-86B2-A36A-0F91-E7F2CDF9D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6021" y="4031963"/>
              <a:ext cx="1383244" cy="1383244"/>
            </a:xfrm>
            <a:prstGeom prst="rect">
              <a:avLst/>
            </a:prstGeom>
          </p:spPr>
        </p:pic>
      </p:grpSp>
      <p:graphicFrame>
        <p:nvGraphicFramePr>
          <p:cNvPr id="6" name="Diagram 5">
            <a:extLst>
              <a:ext uri="{FF2B5EF4-FFF2-40B4-BE49-F238E27FC236}">
                <a16:creationId xmlns:a16="http://schemas.microsoft.com/office/drawing/2014/main" id="{E7147408-540D-746F-46A5-10A2B7CF55C6}"/>
              </a:ext>
            </a:extLst>
          </p:cNvPr>
          <p:cNvGraphicFramePr/>
          <p:nvPr>
            <p:extLst>
              <p:ext uri="{D42A27DB-BD31-4B8C-83A1-F6EECF244321}">
                <p14:modId xmlns:p14="http://schemas.microsoft.com/office/powerpoint/2010/main" val="2685612620"/>
              </p:ext>
            </p:extLst>
          </p:nvPr>
        </p:nvGraphicFramePr>
        <p:xfrm>
          <a:off x="2032000" y="1511300"/>
          <a:ext cx="8128000" cy="46270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0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1" y="311362"/>
            <a:ext cx="11270537" cy="720752"/>
          </a:xfrm>
        </p:spPr>
        <p:txBody>
          <a:bodyPr/>
          <a:lstStyle/>
          <a:p>
            <a:r>
              <a:rPr lang="sv" noProof="0" dirty="0"/>
              <a:t>STEG 1: </a:t>
            </a:r>
            <a:r>
              <a:rPr lang="sv" sz="3600" b="1" noProof="0" dirty="0"/>
              <a:t>FORMA OCH DEFINIERA DIN AFFÄRSIDÉ</a:t>
            </a:r>
            <a:endParaRPr lang="en-GB" sz="3600" noProof="0" dirty="0"/>
          </a:p>
        </p:txBody>
      </p:sp>
      <p:pic>
        <p:nvPicPr>
          <p:cNvPr id="6" name="Graphic 5" descr="Rating Star with solid fill">
            <a:extLst>
              <a:ext uri="{FF2B5EF4-FFF2-40B4-BE49-F238E27FC236}">
                <a16:creationId xmlns:a16="http://schemas.microsoft.com/office/drawing/2014/main" id="{11833D27-8A4C-47D2-092B-610EAAA21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9092" y="1032114"/>
            <a:ext cx="1402701" cy="1402701"/>
          </a:xfrm>
          <a:prstGeom prst="rect">
            <a:avLst/>
          </a:prstGeom>
        </p:spPr>
      </p:pic>
      <p:graphicFrame>
        <p:nvGraphicFramePr>
          <p:cNvPr id="8" name="Diagram 7">
            <a:extLst>
              <a:ext uri="{FF2B5EF4-FFF2-40B4-BE49-F238E27FC236}">
                <a16:creationId xmlns:a16="http://schemas.microsoft.com/office/drawing/2014/main" id="{2DCC9F52-04B0-2236-B0A2-29A0862547B7}"/>
              </a:ext>
            </a:extLst>
          </p:cNvPr>
          <p:cNvGraphicFramePr/>
          <p:nvPr>
            <p:extLst>
              <p:ext uri="{D42A27DB-BD31-4B8C-83A1-F6EECF244321}">
                <p14:modId xmlns:p14="http://schemas.microsoft.com/office/powerpoint/2010/main" val="1855232294"/>
              </p:ext>
            </p:extLst>
          </p:nvPr>
        </p:nvGraphicFramePr>
        <p:xfrm>
          <a:off x="341658" y="1537090"/>
          <a:ext cx="11270537" cy="2967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617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7922-711F-7254-1A10-8AF09E6D09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9E39E35-CFB1-6592-8764-70719CA7CFDD}"/>
              </a:ext>
            </a:extLst>
          </p:cNvPr>
          <p:cNvSpPr>
            <a:spLocks noGrp="1"/>
          </p:cNvSpPr>
          <p:nvPr>
            <p:ph type="body" sz="quarter" idx="27"/>
          </p:nvPr>
        </p:nvSpPr>
        <p:spPr>
          <a:xfrm>
            <a:off x="751412" y="311362"/>
            <a:ext cx="11440588" cy="720752"/>
          </a:xfrm>
        </p:spPr>
        <p:txBody>
          <a:bodyPr/>
          <a:lstStyle/>
          <a:p>
            <a:r>
              <a:rPr lang="sv" noProof="0" dirty="0"/>
              <a:t>STEG 1: </a:t>
            </a:r>
            <a:r>
              <a:rPr lang="sv" sz="3600" b="1" noProof="0" dirty="0"/>
              <a:t>FORMA OCH DEFINIERA DIN AFFÄRSIDÉ</a:t>
            </a:r>
            <a:endParaRPr lang="en-GB" sz="3600" noProof="0" dirty="0"/>
          </a:p>
        </p:txBody>
      </p:sp>
      <p:sp>
        <p:nvSpPr>
          <p:cNvPr id="5" name="Freeform 1">
            <a:extLst>
              <a:ext uri="{FF2B5EF4-FFF2-40B4-BE49-F238E27FC236}">
                <a16:creationId xmlns:a16="http://schemas.microsoft.com/office/drawing/2014/main" id="{B2697B1F-E5BB-A23E-BE1B-62D39D278BA1}"/>
              </a:ext>
            </a:extLst>
          </p:cNvPr>
          <p:cNvSpPr>
            <a:spLocks noChangeArrowheads="1"/>
          </p:cNvSpPr>
          <p:nvPr/>
        </p:nvSpPr>
        <p:spPr bwMode="auto">
          <a:xfrm>
            <a:off x="3167384" y="162464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 name="Freeform 171">
            <a:extLst>
              <a:ext uri="{FF2B5EF4-FFF2-40B4-BE49-F238E27FC236}">
                <a16:creationId xmlns:a16="http://schemas.microsoft.com/office/drawing/2014/main" id="{346CB7FC-EAF0-1E29-B5C6-72DC45A52BD3}"/>
              </a:ext>
            </a:extLst>
          </p:cNvPr>
          <p:cNvSpPr>
            <a:spLocks noChangeArrowheads="1"/>
          </p:cNvSpPr>
          <p:nvPr/>
        </p:nvSpPr>
        <p:spPr bwMode="auto">
          <a:xfrm>
            <a:off x="3228112"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8" name="Freeform 172">
            <a:extLst>
              <a:ext uri="{FF2B5EF4-FFF2-40B4-BE49-F238E27FC236}">
                <a16:creationId xmlns:a16="http://schemas.microsoft.com/office/drawing/2014/main" id="{5D3AAFA3-CB27-7D93-04DB-5401473E2DC1}"/>
              </a:ext>
            </a:extLst>
          </p:cNvPr>
          <p:cNvSpPr>
            <a:spLocks noChangeArrowheads="1"/>
          </p:cNvSpPr>
          <p:nvPr/>
        </p:nvSpPr>
        <p:spPr bwMode="auto">
          <a:xfrm>
            <a:off x="3291371"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9" name="Freeform 173">
            <a:extLst>
              <a:ext uri="{FF2B5EF4-FFF2-40B4-BE49-F238E27FC236}">
                <a16:creationId xmlns:a16="http://schemas.microsoft.com/office/drawing/2014/main" id="{62518665-6C97-AA3B-1C0F-5B2BF93BDB08}"/>
              </a:ext>
            </a:extLst>
          </p:cNvPr>
          <p:cNvSpPr>
            <a:spLocks noChangeArrowheads="1"/>
          </p:cNvSpPr>
          <p:nvPr/>
        </p:nvSpPr>
        <p:spPr bwMode="auto">
          <a:xfrm>
            <a:off x="4756434" y="3044160"/>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10" name="Freeform 174">
            <a:extLst>
              <a:ext uri="{FF2B5EF4-FFF2-40B4-BE49-F238E27FC236}">
                <a16:creationId xmlns:a16="http://schemas.microsoft.com/office/drawing/2014/main" id="{A8656E40-EB92-3252-D27A-D94062ED2FBC}"/>
              </a:ext>
            </a:extLst>
          </p:cNvPr>
          <p:cNvSpPr>
            <a:spLocks noChangeArrowheads="1"/>
          </p:cNvSpPr>
          <p:nvPr/>
        </p:nvSpPr>
        <p:spPr bwMode="auto">
          <a:xfrm>
            <a:off x="4703298" y="2991022"/>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5">
            <a:extLst>
              <a:ext uri="{FF2B5EF4-FFF2-40B4-BE49-F238E27FC236}">
                <a16:creationId xmlns:a16="http://schemas.microsoft.com/office/drawing/2014/main" id="{F3E4F91B-4E57-F43A-E42A-C7CF9FD23201}"/>
              </a:ext>
            </a:extLst>
          </p:cNvPr>
          <p:cNvSpPr>
            <a:spLocks noChangeArrowheads="1"/>
          </p:cNvSpPr>
          <p:nvPr/>
        </p:nvSpPr>
        <p:spPr bwMode="auto">
          <a:xfrm>
            <a:off x="6142429" y="162013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Freeform 176">
            <a:extLst>
              <a:ext uri="{FF2B5EF4-FFF2-40B4-BE49-F238E27FC236}">
                <a16:creationId xmlns:a16="http://schemas.microsoft.com/office/drawing/2014/main" id="{ACA32E4A-2FA4-A45D-AE65-80334CE28334}"/>
              </a:ext>
            </a:extLst>
          </p:cNvPr>
          <p:cNvSpPr>
            <a:spLocks noChangeArrowheads="1"/>
          </p:cNvSpPr>
          <p:nvPr/>
        </p:nvSpPr>
        <p:spPr bwMode="auto">
          <a:xfrm>
            <a:off x="6203157" y="168085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14" name="Freeform 177">
            <a:extLst>
              <a:ext uri="{FF2B5EF4-FFF2-40B4-BE49-F238E27FC236}">
                <a16:creationId xmlns:a16="http://schemas.microsoft.com/office/drawing/2014/main" id="{6DBAFF50-FABC-19C3-807D-9CDD41B8DBFC}"/>
              </a:ext>
            </a:extLst>
          </p:cNvPr>
          <p:cNvSpPr>
            <a:spLocks noChangeArrowheads="1"/>
          </p:cNvSpPr>
          <p:nvPr/>
        </p:nvSpPr>
        <p:spPr bwMode="auto">
          <a:xfrm>
            <a:off x="6266414" y="174158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5" name="Freeform 178">
            <a:extLst>
              <a:ext uri="{FF2B5EF4-FFF2-40B4-BE49-F238E27FC236}">
                <a16:creationId xmlns:a16="http://schemas.microsoft.com/office/drawing/2014/main" id="{C46EE9A8-0D86-D340-DD37-8276CD416692}"/>
              </a:ext>
            </a:extLst>
          </p:cNvPr>
          <p:cNvSpPr>
            <a:spLocks noChangeArrowheads="1"/>
          </p:cNvSpPr>
          <p:nvPr/>
        </p:nvSpPr>
        <p:spPr bwMode="auto">
          <a:xfrm>
            <a:off x="7731478" y="3039648"/>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6" name="Freeform 179">
            <a:extLst>
              <a:ext uri="{FF2B5EF4-FFF2-40B4-BE49-F238E27FC236}">
                <a16:creationId xmlns:a16="http://schemas.microsoft.com/office/drawing/2014/main" id="{81A5E374-CA2B-31BB-37BA-65500DE488C9}"/>
              </a:ext>
            </a:extLst>
          </p:cNvPr>
          <p:cNvSpPr>
            <a:spLocks noChangeArrowheads="1"/>
          </p:cNvSpPr>
          <p:nvPr/>
        </p:nvSpPr>
        <p:spPr bwMode="auto">
          <a:xfrm>
            <a:off x="7678341" y="2986510"/>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7" name="Freeform 180">
            <a:extLst>
              <a:ext uri="{FF2B5EF4-FFF2-40B4-BE49-F238E27FC236}">
                <a16:creationId xmlns:a16="http://schemas.microsoft.com/office/drawing/2014/main" id="{EA1BA7AD-8EA9-3397-8F51-96493A988F35}"/>
              </a:ext>
            </a:extLst>
          </p:cNvPr>
          <p:cNvSpPr>
            <a:spLocks noChangeArrowheads="1"/>
          </p:cNvSpPr>
          <p:nvPr/>
        </p:nvSpPr>
        <p:spPr bwMode="auto">
          <a:xfrm>
            <a:off x="8860501" y="162464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8" name="Freeform 181">
            <a:extLst>
              <a:ext uri="{FF2B5EF4-FFF2-40B4-BE49-F238E27FC236}">
                <a16:creationId xmlns:a16="http://schemas.microsoft.com/office/drawing/2014/main" id="{44EA9D64-8A3C-8E43-CD49-4B1602E73A3B}"/>
              </a:ext>
            </a:extLst>
          </p:cNvPr>
          <p:cNvSpPr>
            <a:spLocks noChangeArrowheads="1"/>
          </p:cNvSpPr>
          <p:nvPr/>
        </p:nvSpPr>
        <p:spPr bwMode="auto">
          <a:xfrm>
            <a:off x="8921229"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94C7B0"/>
          </a:solidFill>
          <a:ln>
            <a:noFill/>
          </a:ln>
          <a:effectLst/>
        </p:spPr>
        <p:txBody>
          <a:bodyPr wrap="none" anchor="ctr"/>
          <a:lstStyle/>
          <a:p>
            <a:endParaRPr lang="en-GB" sz="900" noProof="0" dirty="0"/>
          </a:p>
        </p:txBody>
      </p:sp>
      <p:sp>
        <p:nvSpPr>
          <p:cNvPr id="19" name="Freeform 182">
            <a:extLst>
              <a:ext uri="{FF2B5EF4-FFF2-40B4-BE49-F238E27FC236}">
                <a16:creationId xmlns:a16="http://schemas.microsoft.com/office/drawing/2014/main" id="{246AD815-CA51-E0F2-265E-D2B647B0AADC}"/>
              </a:ext>
            </a:extLst>
          </p:cNvPr>
          <p:cNvSpPr>
            <a:spLocks noChangeArrowheads="1"/>
          </p:cNvSpPr>
          <p:nvPr/>
        </p:nvSpPr>
        <p:spPr bwMode="auto">
          <a:xfrm>
            <a:off x="8981957"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0" name="Freeform 183">
            <a:extLst>
              <a:ext uri="{FF2B5EF4-FFF2-40B4-BE49-F238E27FC236}">
                <a16:creationId xmlns:a16="http://schemas.microsoft.com/office/drawing/2014/main" id="{27ABB0F0-7CDD-6CF9-C1F9-AED606A88389}"/>
              </a:ext>
            </a:extLst>
          </p:cNvPr>
          <p:cNvSpPr>
            <a:spLocks noChangeArrowheads="1"/>
          </p:cNvSpPr>
          <p:nvPr/>
        </p:nvSpPr>
        <p:spPr bwMode="auto">
          <a:xfrm>
            <a:off x="10447019" y="304416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B6D1E1"/>
          </a:solidFill>
          <a:ln>
            <a:noFill/>
          </a:ln>
          <a:effectLst/>
        </p:spPr>
        <p:txBody>
          <a:bodyPr wrap="none" anchor="ctr"/>
          <a:lstStyle/>
          <a:p>
            <a:endParaRPr lang="en-GB" sz="900" noProof="0" dirty="0"/>
          </a:p>
        </p:txBody>
      </p:sp>
      <p:sp>
        <p:nvSpPr>
          <p:cNvPr id="21" name="Freeform 184">
            <a:extLst>
              <a:ext uri="{FF2B5EF4-FFF2-40B4-BE49-F238E27FC236}">
                <a16:creationId xmlns:a16="http://schemas.microsoft.com/office/drawing/2014/main" id="{8F053EF4-EA97-4935-99DC-5F6C23FF31FD}"/>
              </a:ext>
            </a:extLst>
          </p:cNvPr>
          <p:cNvSpPr>
            <a:spLocks noChangeArrowheads="1"/>
          </p:cNvSpPr>
          <p:nvPr/>
        </p:nvSpPr>
        <p:spPr bwMode="auto">
          <a:xfrm>
            <a:off x="10396413" y="2991022"/>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CuadroTexto 553">
            <a:extLst>
              <a:ext uri="{FF2B5EF4-FFF2-40B4-BE49-F238E27FC236}">
                <a16:creationId xmlns:a16="http://schemas.microsoft.com/office/drawing/2014/main" id="{543EE6D0-D73D-4B9A-3005-C326F409053E}"/>
              </a:ext>
            </a:extLst>
          </p:cNvPr>
          <p:cNvSpPr txBox="1"/>
          <p:nvPr/>
        </p:nvSpPr>
        <p:spPr>
          <a:xfrm>
            <a:off x="3741084" y="1846346"/>
            <a:ext cx="1378393" cy="584775"/>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Identifiera problemet</a:t>
            </a:r>
          </a:p>
        </p:txBody>
      </p:sp>
      <p:sp>
        <p:nvSpPr>
          <p:cNvPr id="26" name="CuadroTexto 553">
            <a:extLst>
              <a:ext uri="{FF2B5EF4-FFF2-40B4-BE49-F238E27FC236}">
                <a16:creationId xmlns:a16="http://schemas.microsoft.com/office/drawing/2014/main" id="{B7916818-EE87-B79A-58EB-56E956B2F6E8}"/>
              </a:ext>
            </a:extLst>
          </p:cNvPr>
          <p:cNvSpPr txBox="1"/>
          <p:nvPr/>
        </p:nvSpPr>
        <p:spPr>
          <a:xfrm>
            <a:off x="6541076" y="1877376"/>
            <a:ext cx="1634761" cy="584775"/>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Förklara din lösning</a:t>
            </a:r>
          </a:p>
        </p:txBody>
      </p:sp>
      <p:sp>
        <p:nvSpPr>
          <p:cNvPr id="27" name="CuadroTexto 553">
            <a:extLst>
              <a:ext uri="{FF2B5EF4-FFF2-40B4-BE49-F238E27FC236}">
                <a16:creationId xmlns:a16="http://schemas.microsoft.com/office/drawing/2014/main" id="{2F63CCB2-6414-EEC5-9FA2-8845CBBDB94D}"/>
              </a:ext>
            </a:extLst>
          </p:cNvPr>
          <p:cNvSpPr txBox="1"/>
          <p:nvPr/>
        </p:nvSpPr>
        <p:spPr>
          <a:xfrm>
            <a:off x="9597107" y="1892512"/>
            <a:ext cx="1138465" cy="584775"/>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Visa fördelen</a:t>
            </a:r>
          </a:p>
        </p:txBody>
      </p:sp>
      <p:grpSp>
        <p:nvGrpSpPr>
          <p:cNvPr id="92" name="Grupa 91">
            <a:extLst>
              <a:ext uri="{FF2B5EF4-FFF2-40B4-BE49-F238E27FC236}">
                <a16:creationId xmlns:a16="http://schemas.microsoft.com/office/drawing/2014/main" id="{C1ABE904-4170-5CA4-EFF8-CCDD08FD7A09}"/>
              </a:ext>
            </a:extLst>
          </p:cNvPr>
          <p:cNvGrpSpPr/>
          <p:nvPr/>
        </p:nvGrpSpPr>
        <p:grpSpPr>
          <a:xfrm>
            <a:off x="256822" y="1563913"/>
            <a:ext cx="2568289" cy="2398757"/>
            <a:chOff x="256822" y="1563913"/>
            <a:chExt cx="2568289" cy="2398757"/>
          </a:xfrm>
        </p:grpSpPr>
        <p:sp>
          <p:nvSpPr>
            <p:cNvPr id="28" name="Freeform 175">
              <a:extLst>
                <a:ext uri="{FF2B5EF4-FFF2-40B4-BE49-F238E27FC236}">
                  <a16:creationId xmlns:a16="http://schemas.microsoft.com/office/drawing/2014/main" id="{C7D5A563-759F-CBFF-980D-CB6994EF2DF2}"/>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9" name="Freeform 176">
              <a:extLst>
                <a:ext uri="{FF2B5EF4-FFF2-40B4-BE49-F238E27FC236}">
                  <a16:creationId xmlns:a16="http://schemas.microsoft.com/office/drawing/2014/main" id="{62906AA8-1BF3-6630-8B6C-5702980DC4B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0" name="Freeform 177">
              <a:extLst>
                <a:ext uri="{FF2B5EF4-FFF2-40B4-BE49-F238E27FC236}">
                  <a16:creationId xmlns:a16="http://schemas.microsoft.com/office/drawing/2014/main" id="{1DDA403E-C275-F5DC-FE22-49719E1D27CB}"/>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Freeform 178">
              <a:extLst>
                <a:ext uri="{FF2B5EF4-FFF2-40B4-BE49-F238E27FC236}">
                  <a16:creationId xmlns:a16="http://schemas.microsoft.com/office/drawing/2014/main" id="{5AFF83D6-3490-4200-E0EA-12BF87C06A1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32" name="Freeform 179">
              <a:extLst>
                <a:ext uri="{FF2B5EF4-FFF2-40B4-BE49-F238E27FC236}">
                  <a16:creationId xmlns:a16="http://schemas.microsoft.com/office/drawing/2014/main" id="{28B7B0A4-7A5E-7538-1377-CF54D2965A68}"/>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3" name="CuadroTexto 553">
              <a:extLst>
                <a:ext uri="{FF2B5EF4-FFF2-40B4-BE49-F238E27FC236}">
                  <a16:creationId xmlns:a16="http://schemas.microsoft.com/office/drawing/2014/main" id="{5F4CA09D-3876-6BC3-8875-B75F5AEF7496}"/>
                </a:ext>
              </a:extLst>
            </p:cNvPr>
            <p:cNvSpPr txBox="1"/>
            <p:nvPr/>
          </p:nvSpPr>
          <p:spPr>
            <a:xfrm>
              <a:off x="1944676" y="3170249"/>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1</a:t>
              </a:r>
            </a:p>
          </p:txBody>
        </p:sp>
      </p:grpSp>
      <p:sp>
        <p:nvSpPr>
          <p:cNvPr id="34" name="CuadroTexto 553">
            <a:extLst>
              <a:ext uri="{FF2B5EF4-FFF2-40B4-BE49-F238E27FC236}">
                <a16:creationId xmlns:a16="http://schemas.microsoft.com/office/drawing/2014/main" id="{9CA64FDD-0FAE-1A33-9BBC-98F99D7B72D3}"/>
              </a:ext>
            </a:extLst>
          </p:cNvPr>
          <p:cNvSpPr txBox="1"/>
          <p:nvPr/>
        </p:nvSpPr>
        <p:spPr>
          <a:xfrm>
            <a:off x="705009" y="1904581"/>
            <a:ext cx="1579900" cy="338554"/>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Håll det kort</a:t>
            </a:r>
          </a:p>
        </p:txBody>
      </p:sp>
      <p:sp>
        <p:nvSpPr>
          <p:cNvPr id="35" name="CuadroTexto 553">
            <a:extLst>
              <a:ext uri="{FF2B5EF4-FFF2-40B4-BE49-F238E27FC236}">
                <a16:creationId xmlns:a16="http://schemas.microsoft.com/office/drawing/2014/main" id="{E549FA47-4DDE-A882-3D3B-7347DA7F779F}"/>
              </a:ext>
            </a:extLst>
          </p:cNvPr>
          <p:cNvSpPr txBox="1"/>
          <p:nvPr/>
        </p:nvSpPr>
        <p:spPr>
          <a:xfrm>
            <a:off x="4841517" y="3240444"/>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2</a:t>
            </a:r>
          </a:p>
        </p:txBody>
      </p:sp>
      <p:sp>
        <p:nvSpPr>
          <p:cNvPr id="36" name="CuadroTexto 553">
            <a:extLst>
              <a:ext uri="{FF2B5EF4-FFF2-40B4-BE49-F238E27FC236}">
                <a16:creationId xmlns:a16="http://schemas.microsoft.com/office/drawing/2014/main" id="{481B85E5-58FD-712A-8BE3-E91BCADCD995}"/>
              </a:ext>
            </a:extLst>
          </p:cNvPr>
          <p:cNvSpPr txBox="1"/>
          <p:nvPr/>
        </p:nvSpPr>
        <p:spPr>
          <a:xfrm>
            <a:off x="7816895" y="3220207"/>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3</a:t>
            </a:r>
          </a:p>
        </p:txBody>
      </p:sp>
      <p:sp>
        <p:nvSpPr>
          <p:cNvPr id="37" name="CuadroTexto 553">
            <a:extLst>
              <a:ext uri="{FF2B5EF4-FFF2-40B4-BE49-F238E27FC236}">
                <a16:creationId xmlns:a16="http://schemas.microsoft.com/office/drawing/2014/main" id="{3D7E38D4-6E60-E077-6554-26AB9BE24E20}"/>
              </a:ext>
            </a:extLst>
          </p:cNvPr>
          <p:cNvSpPr txBox="1"/>
          <p:nvPr/>
        </p:nvSpPr>
        <p:spPr>
          <a:xfrm>
            <a:off x="10523447" y="3218326"/>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4</a:t>
            </a:r>
          </a:p>
        </p:txBody>
      </p:sp>
      <p:sp>
        <p:nvSpPr>
          <p:cNvPr id="38" name="TextBox 3">
            <a:extLst>
              <a:ext uri="{FF2B5EF4-FFF2-40B4-BE49-F238E27FC236}">
                <a16:creationId xmlns:a16="http://schemas.microsoft.com/office/drawing/2014/main" id="{EFCF530E-A165-B77C-9312-BF4FCD61FA96}"/>
              </a:ext>
            </a:extLst>
          </p:cNvPr>
          <p:cNvSpPr txBox="1"/>
          <p:nvPr/>
        </p:nvSpPr>
        <p:spPr>
          <a:xfrm>
            <a:off x="9660051" y="867894"/>
            <a:ext cx="2502569" cy="707886"/>
          </a:xfrm>
          <a:prstGeom prst="rect">
            <a:avLst/>
          </a:prstGeom>
          <a:noFill/>
        </p:spPr>
        <p:txBody>
          <a:bodyPr wrap="square">
            <a:spAutoFit/>
          </a:bodyPr>
          <a:lstStyle/>
          <a:p>
            <a:pPr algn="r"/>
            <a:r>
              <a:rPr lang="sv" sz="4000" b="1" noProof="0" dirty="0">
                <a:solidFill>
                  <a:schemeClr val="bg1"/>
                </a:solidFill>
                <a:highlight>
                  <a:srgbClr val="E6C8C7"/>
                </a:highlight>
              </a:rPr>
              <a:t>7 VIKTIGA TIPS</a:t>
            </a:r>
            <a:endParaRPr lang="en-GB" sz="4000" b="1" noProof="0" dirty="0">
              <a:solidFill>
                <a:srgbClr val="E6C8C7"/>
              </a:solidFill>
              <a:highlight>
                <a:srgbClr val="E6C8C7"/>
              </a:highlight>
            </a:endParaRPr>
          </a:p>
        </p:txBody>
      </p:sp>
      <p:sp>
        <p:nvSpPr>
          <p:cNvPr id="40" name="pole tekstowe 39">
            <a:extLst>
              <a:ext uri="{FF2B5EF4-FFF2-40B4-BE49-F238E27FC236}">
                <a16:creationId xmlns:a16="http://schemas.microsoft.com/office/drawing/2014/main" id="{6E20D21D-AA09-A6DB-C956-F7DF4B8AC513}"/>
              </a:ext>
            </a:extLst>
          </p:cNvPr>
          <p:cNvSpPr txBox="1"/>
          <p:nvPr/>
        </p:nvSpPr>
        <p:spPr>
          <a:xfrm>
            <a:off x="423902" y="2194004"/>
            <a:ext cx="1579899" cy="1569660"/>
          </a:xfrm>
          <a:prstGeom prst="rect">
            <a:avLst/>
          </a:prstGeom>
          <a:noFill/>
        </p:spPr>
        <p:txBody>
          <a:bodyPr wrap="square">
            <a:spAutoFit/>
          </a:bodyPr>
          <a:lstStyle/>
          <a:p>
            <a:pPr algn="ctr"/>
            <a:r>
              <a:rPr lang="sv" sz="1600" noProof="0">
                <a:solidFill>
                  <a:schemeClr val="bg1"/>
                </a:solidFill>
                <a:latin typeface="Calibri" panose="020F0502020204030204" pitchFamily="34" charset="0"/>
                <a:ea typeface="Lato" charset="0"/>
                <a:cs typeface="Calibri" panose="020F0502020204030204" pitchFamily="34" charset="0"/>
              </a:rPr>
              <a:t>Beskriv din matidé i några få tydliga meningar. Se till att varje ord räknas.</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Freeform 1">
            <a:extLst>
              <a:ext uri="{FF2B5EF4-FFF2-40B4-BE49-F238E27FC236}">
                <a16:creationId xmlns:a16="http://schemas.microsoft.com/office/drawing/2014/main" id="{5A4E42FB-A16D-2B0A-36AB-488A56945E49}"/>
              </a:ext>
            </a:extLst>
          </p:cNvPr>
          <p:cNvSpPr>
            <a:spLocks noChangeArrowheads="1"/>
          </p:cNvSpPr>
          <p:nvPr/>
        </p:nvSpPr>
        <p:spPr bwMode="auto">
          <a:xfrm>
            <a:off x="5164891" y="404310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2" name="Freeform 171">
            <a:extLst>
              <a:ext uri="{FF2B5EF4-FFF2-40B4-BE49-F238E27FC236}">
                <a16:creationId xmlns:a16="http://schemas.microsoft.com/office/drawing/2014/main" id="{D196FB7A-7ACA-0272-4AF0-F0672FD11F83}"/>
              </a:ext>
            </a:extLst>
          </p:cNvPr>
          <p:cNvSpPr>
            <a:spLocks noChangeArrowheads="1"/>
          </p:cNvSpPr>
          <p:nvPr/>
        </p:nvSpPr>
        <p:spPr bwMode="auto">
          <a:xfrm>
            <a:off x="5225619" y="410383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43" name="Freeform 172">
            <a:extLst>
              <a:ext uri="{FF2B5EF4-FFF2-40B4-BE49-F238E27FC236}">
                <a16:creationId xmlns:a16="http://schemas.microsoft.com/office/drawing/2014/main" id="{CF551636-5866-83E8-7729-20C2D3B0D3A0}"/>
              </a:ext>
            </a:extLst>
          </p:cNvPr>
          <p:cNvSpPr>
            <a:spLocks noChangeArrowheads="1"/>
          </p:cNvSpPr>
          <p:nvPr/>
        </p:nvSpPr>
        <p:spPr bwMode="auto">
          <a:xfrm>
            <a:off x="5288878" y="416456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4" name="Freeform 173">
            <a:extLst>
              <a:ext uri="{FF2B5EF4-FFF2-40B4-BE49-F238E27FC236}">
                <a16:creationId xmlns:a16="http://schemas.microsoft.com/office/drawing/2014/main" id="{35960C8C-BC2F-7723-31C6-1648FD7EEADD}"/>
              </a:ext>
            </a:extLst>
          </p:cNvPr>
          <p:cNvSpPr>
            <a:spLocks noChangeArrowheads="1"/>
          </p:cNvSpPr>
          <p:nvPr/>
        </p:nvSpPr>
        <p:spPr bwMode="auto">
          <a:xfrm>
            <a:off x="6753941" y="546262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45" name="Freeform 174">
            <a:extLst>
              <a:ext uri="{FF2B5EF4-FFF2-40B4-BE49-F238E27FC236}">
                <a16:creationId xmlns:a16="http://schemas.microsoft.com/office/drawing/2014/main" id="{1730FA35-CE30-173F-D1EB-ABB76E2FA46C}"/>
              </a:ext>
            </a:extLst>
          </p:cNvPr>
          <p:cNvSpPr>
            <a:spLocks noChangeArrowheads="1"/>
          </p:cNvSpPr>
          <p:nvPr/>
        </p:nvSpPr>
        <p:spPr bwMode="auto">
          <a:xfrm>
            <a:off x="6700805" y="540948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6" name="Freeform 175">
            <a:extLst>
              <a:ext uri="{FF2B5EF4-FFF2-40B4-BE49-F238E27FC236}">
                <a16:creationId xmlns:a16="http://schemas.microsoft.com/office/drawing/2014/main" id="{3F4B53C1-2DF5-D09A-405C-A4E246AE6E60}"/>
              </a:ext>
            </a:extLst>
          </p:cNvPr>
          <p:cNvSpPr>
            <a:spLocks noChangeArrowheads="1"/>
          </p:cNvSpPr>
          <p:nvPr/>
        </p:nvSpPr>
        <p:spPr bwMode="auto">
          <a:xfrm>
            <a:off x="8070049" y="401486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7" name="Freeform 176">
            <a:extLst>
              <a:ext uri="{FF2B5EF4-FFF2-40B4-BE49-F238E27FC236}">
                <a16:creationId xmlns:a16="http://schemas.microsoft.com/office/drawing/2014/main" id="{3887819F-5DDE-3CC5-1ED2-06C8EC225A13}"/>
              </a:ext>
            </a:extLst>
          </p:cNvPr>
          <p:cNvSpPr>
            <a:spLocks noChangeArrowheads="1"/>
          </p:cNvSpPr>
          <p:nvPr/>
        </p:nvSpPr>
        <p:spPr bwMode="auto">
          <a:xfrm>
            <a:off x="8130777" y="407559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48" name="Freeform 177">
            <a:extLst>
              <a:ext uri="{FF2B5EF4-FFF2-40B4-BE49-F238E27FC236}">
                <a16:creationId xmlns:a16="http://schemas.microsoft.com/office/drawing/2014/main" id="{B5517C1D-496B-D4F4-8DE4-547AD432E1DC}"/>
              </a:ext>
            </a:extLst>
          </p:cNvPr>
          <p:cNvSpPr>
            <a:spLocks noChangeArrowheads="1"/>
          </p:cNvSpPr>
          <p:nvPr/>
        </p:nvSpPr>
        <p:spPr bwMode="auto">
          <a:xfrm>
            <a:off x="8194034" y="413631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9" name="Freeform 178">
            <a:extLst>
              <a:ext uri="{FF2B5EF4-FFF2-40B4-BE49-F238E27FC236}">
                <a16:creationId xmlns:a16="http://schemas.microsoft.com/office/drawing/2014/main" id="{C979FCF5-C8BC-A1BB-ED43-6FBF3257D3A6}"/>
              </a:ext>
            </a:extLst>
          </p:cNvPr>
          <p:cNvSpPr>
            <a:spLocks noChangeArrowheads="1"/>
          </p:cNvSpPr>
          <p:nvPr/>
        </p:nvSpPr>
        <p:spPr bwMode="auto">
          <a:xfrm>
            <a:off x="9659098" y="543438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0" name="Freeform 179">
            <a:extLst>
              <a:ext uri="{FF2B5EF4-FFF2-40B4-BE49-F238E27FC236}">
                <a16:creationId xmlns:a16="http://schemas.microsoft.com/office/drawing/2014/main" id="{B7B09A1F-B878-5196-7E39-6D5C2D37F206}"/>
              </a:ext>
            </a:extLst>
          </p:cNvPr>
          <p:cNvSpPr>
            <a:spLocks noChangeArrowheads="1"/>
          </p:cNvSpPr>
          <p:nvPr/>
        </p:nvSpPr>
        <p:spPr bwMode="auto">
          <a:xfrm>
            <a:off x="9605961" y="538124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1" name="CuadroTexto 553">
            <a:extLst>
              <a:ext uri="{FF2B5EF4-FFF2-40B4-BE49-F238E27FC236}">
                <a16:creationId xmlns:a16="http://schemas.microsoft.com/office/drawing/2014/main" id="{59D84BBF-CBE1-268D-2591-A3B164070AA0}"/>
              </a:ext>
            </a:extLst>
          </p:cNvPr>
          <p:cNvSpPr txBox="1"/>
          <p:nvPr/>
        </p:nvSpPr>
        <p:spPr>
          <a:xfrm>
            <a:off x="5637269" y="4213537"/>
            <a:ext cx="1668874" cy="338554"/>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Berätta din historia</a:t>
            </a:r>
          </a:p>
        </p:txBody>
      </p:sp>
      <p:sp>
        <p:nvSpPr>
          <p:cNvPr id="52" name="CuadroTexto 553">
            <a:extLst>
              <a:ext uri="{FF2B5EF4-FFF2-40B4-BE49-F238E27FC236}">
                <a16:creationId xmlns:a16="http://schemas.microsoft.com/office/drawing/2014/main" id="{088A0481-3AA0-0A49-172E-C04F473BC03F}"/>
              </a:ext>
            </a:extLst>
          </p:cNvPr>
          <p:cNvSpPr txBox="1"/>
          <p:nvPr/>
        </p:nvSpPr>
        <p:spPr>
          <a:xfrm>
            <a:off x="8498466" y="4303774"/>
            <a:ext cx="1634761" cy="338554"/>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Tänk visuellt</a:t>
            </a:r>
          </a:p>
        </p:txBody>
      </p:sp>
      <p:sp>
        <p:nvSpPr>
          <p:cNvPr id="53" name="Freeform 175">
            <a:extLst>
              <a:ext uri="{FF2B5EF4-FFF2-40B4-BE49-F238E27FC236}">
                <a16:creationId xmlns:a16="http://schemas.microsoft.com/office/drawing/2014/main" id="{305C71BE-DF91-D6CE-C125-6082ED4D4133}"/>
              </a:ext>
            </a:extLst>
          </p:cNvPr>
          <p:cNvSpPr>
            <a:spLocks noChangeArrowheads="1"/>
          </p:cNvSpPr>
          <p:nvPr/>
        </p:nvSpPr>
        <p:spPr bwMode="auto">
          <a:xfrm>
            <a:off x="2140271" y="402747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6">
            <a:extLst>
              <a:ext uri="{FF2B5EF4-FFF2-40B4-BE49-F238E27FC236}">
                <a16:creationId xmlns:a16="http://schemas.microsoft.com/office/drawing/2014/main" id="{0EEF7CEE-A8AE-03DF-7695-D5D0F11D1C6B}"/>
              </a:ext>
            </a:extLst>
          </p:cNvPr>
          <p:cNvSpPr>
            <a:spLocks noChangeArrowheads="1"/>
          </p:cNvSpPr>
          <p:nvPr/>
        </p:nvSpPr>
        <p:spPr bwMode="auto">
          <a:xfrm>
            <a:off x="2153510" y="408820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5" name="Freeform 177">
            <a:extLst>
              <a:ext uri="{FF2B5EF4-FFF2-40B4-BE49-F238E27FC236}">
                <a16:creationId xmlns:a16="http://schemas.microsoft.com/office/drawing/2014/main" id="{01017EEF-FD93-291E-F204-EE9571D4418C}"/>
              </a:ext>
            </a:extLst>
          </p:cNvPr>
          <p:cNvSpPr>
            <a:spLocks noChangeArrowheads="1"/>
          </p:cNvSpPr>
          <p:nvPr/>
        </p:nvSpPr>
        <p:spPr bwMode="auto">
          <a:xfrm>
            <a:off x="2264256" y="4148932"/>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Freeform 178">
            <a:extLst>
              <a:ext uri="{FF2B5EF4-FFF2-40B4-BE49-F238E27FC236}">
                <a16:creationId xmlns:a16="http://schemas.microsoft.com/office/drawing/2014/main" id="{5213C247-1D81-452F-BE5D-E8C47CCFEAB0}"/>
              </a:ext>
            </a:extLst>
          </p:cNvPr>
          <p:cNvSpPr>
            <a:spLocks noChangeArrowheads="1"/>
          </p:cNvSpPr>
          <p:nvPr/>
        </p:nvSpPr>
        <p:spPr bwMode="auto">
          <a:xfrm>
            <a:off x="3729320" y="5446994"/>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7" name="Freeform 179">
            <a:extLst>
              <a:ext uri="{FF2B5EF4-FFF2-40B4-BE49-F238E27FC236}">
                <a16:creationId xmlns:a16="http://schemas.microsoft.com/office/drawing/2014/main" id="{04BAE373-8A87-AC4C-0CE2-986AA0960E3A}"/>
              </a:ext>
            </a:extLst>
          </p:cNvPr>
          <p:cNvSpPr>
            <a:spLocks noChangeArrowheads="1"/>
          </p:cNvSpPr>
          <p:nvPr/>
        </p:nvSpPr>
        <p:spPr bwMode="auto">
          <a:xfrm>
            <a:off x="3676183" y="5393856"/>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8" name="CuadroTexto 553">
            <a:extLst>
              <a:ext uri="{FF2B5EF4-FFF2-40B4-BE49-F238E27FC236}">
                <a16:creationId xmlns:a16="http://schemas.microsoft.com/office/drawing/2014/main" id="{F4433FDC-713A-8BE8-490A-D3DDFD8D216A}"/>
              </a:ext>
            </a:extLst>
          </p:cNvPr>
          <p:cNvSpPr txBox="1"/>
          <p:nvPr/>
        </p:nvSpPr>
        <p:spPr>
          <a:xfrm>
            <a:off x="3828125" y="5633812"/>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5</a:t>
            </a:r>
          </a:p>
        </p:txBody>
      </p:sp>
      <p:sp>
        <p:nvSpPr>
          <p:cNvPr id="59" name="CuadroTexto 553">
            <a:extLst>
              <a:ext uri="{FF2B5EF4-FFF2-40B4-BE49-F238E27FC236}">
                <a16:creationId xmlns:a16="http://schemas.microsoft.com/office/drawing/2014/main" id="{03606F5F-6485-E525-DB56-20BA3BB38554}"/>
              </a:ext>
            </a:extLst>
          </p:cNvPr>
          <p:cNvSpPr txBox="1"/>
          <p:nvPr/>
        </p:nvSpPr>
        <p:spPr>
          <a:xfrm>
            <a:off x="2571207" y="4309909"/>
            <a:ext cx="1579900" cy="338554"/>
          </a:xfrm>
          <a:prstGeom prst="rect">
            <a:avLst/>
          </a:prstGeom>
          <a:noFill/>
        </p:spPr>
        <p:txBody>
          <a:bodyPr wrap="square" rtlCol="0">
            <a:spAutoFit/>
          </a:bodyPr>
          <a:lstStyle/>
          <a:p>
            <a:pPr algn="ctr"/>
            <a:r>
              <a:rPr lang="sv" sz="1600" b="1" noProof="0" dirty="0">
                <a:solidFill>
                  <a:schemeClr val="bg1"/>
                </a:solidFill>
                <a:latin typeface="Calibri" panose="020F0502020204030204" pitchFamily="34" charset="0"/>
                <a:ea typeface="Lato" charset="0"/>
                <a:cs typeface="Calibri" panose="020F0502020204030204" pitchFamily="34" charset="0"/>
              </a:rPr>
              <a:t>Anpassa det</a:t>
            </a:r>
          </a:p>
        </p:txBody>
      </p:sp>
      <p:sp>
        <p:nvSpPr>
          <p:cNvPr id="60" name="CuadroTexto 553">
            <a:extLst>
              <a:ext uri="{FF2B5EF4-FFF2-40B4-BE49-F238E27FC236}">
                <a16:creationId xmlns:a16="http://schemas.microsoft.com/office/drawing/2014/main" id="{27B9C331-2342-8199-C53D-39D58C56B3FC}"/>
              </a:ext>
            </a:extLst>
          </p:cNvPr>
          <p:cNvSpPr txBox="1"/>
          <p:nvPr/>
        </p:nvSpPr>
        <p:spPr>
          <a:xfrm>
            <a:off x="6839024" y="5658911"/>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6</a:t>
            </a:r>
          </a:p>
        </p:txBody>
      </p:sp>
      <p:sp>
        <p:nvSpPr>
          <p:cNvPr id="61" name="CuadroTexto 553">
            <a:extLst>
              <a:ext uri="{FF2B5EF4-FFF2-40B4-BE49-F238E27FC236}">
                <a16:creationId xmlns:a16="http://schemas.microsoft.com/office/drawing/2014/main" id="{FE065DDB-73DC-6B53-6131-9D2B9E171786}"/>
              </a:ext>
            </a:extLst>
          </p:cNvPr>
          <p:cNvSpPr txBox="1"/>
          <p:nvPr/>
        </p:nvSpPr>
        <p:spPr>
          <a:xfrm>
            <a:off x="9744515" y="5614940"/>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7</a:t>
            </a:r>
          </a:p>
        </p:txBody>
      </p:sp>
      <p:sp>
        <p:nvSpPr>
          <p:cNvPr id="85" name="pole tekstowe 84">
            <a:extLst>
              <a:ext uri="{FF2B5EF4-FFF2-40B4-BE49-F238E27FC236}">
                <a16:creationId xmlns:a16="http://schemas.microsoft.com/office/drawing/2014/main" id="{3CE047EC-A240-4AB0-F092-073168849562}"/>
              </a:ext>
            </a:extLst>
          </p:cNvPr>
          <p:cNvSpPr txBox="1"/>
          <p:nvPr/>
        </p:nvSpPr>
        <p:spPr>
          <a:xfrm>
            <a:off x="3347312" y="2370044"/>
            <a:ext cx="1579899" cy="1246495"/>
          </a:xfrm>
          <a:prstGeom prst="rect">
            <a:avLst/>
          </a:prstGeom>
          <a:noFill/>
        </p:spPr>
        <p:txBody>
          <a:bodyPr wrap="square">
            <a:spAutoFit/>
          </a:bodyPr>
          <a:lstStyle/>
          <a:p>
            <a:pPr algn="ctr"/>
            <a:r>
              <a:rPr lang="sv" sz="1500" dirty="0">
                <a:solidFill>
                  <a:schemeClr val="bg1"/>
                </a:solidFill>
              </a:rPr>
              <a:t>Vilka matbehov eller brist på mat står människorna i ditt nya samhälle inför?</a:t>
            </a:r>
            <a:endParaRPr lang="en-GB" sz="1500" noProof="0" dirty="0">
              <a:solidFill>
                <a:schemeClr val="bg1"/>
              </a:solidFill>
              <a:latin typeface="Calibri" panose="020F0502020204030204" pitchFamily="34" charset="0"/>
              <a:ea typeface="Lato" charset="0"/>
              <a:cs typeface="Calibri" panose="020F0502020204030204" pitchFamily="34" charset="0"/>
            </a:endParaRPr>
          </a:p>
        </p:txBody>
      </p:sp>
      <p:sp>
        <p:nvSpPr>
          <p:cNvPr id="86" name="pole tekstowe 85">
            <a:extLst>
              <a:ext uri="{FF2B5EF4-FFF2-40B4-BE49-F238E27FC236}">
                <a16:creationId xmlns:a16="http://schemas.microsoft.com/office/drawing/2014/main" id="{BCB7C153-9F2E-8128-E29B-30B9775CC7EC}"/>
              </a:ext>
            </a:extLst>
          </p:cNvPr>
          <p:cNvSpPr txBox="1"/>
          <p:nvPr/>
        </p:nvSpPr>
        <p:spPr>
          <a:xfrm>
            <a:off x="6292492" y="2350784"/>
            <a:ext cx="1779540" cy="1323439"/>
          </a:xfrm>
          <a:prstGeom prst="rect">
            <a:avLst/>
          </a:prstGeom>
          <a:noFill/>
        </p:spPr>
        <p:txBody>
          <a:bodyPr wrap="square">
            <a:spAutoFit/>
          </a:bodyPr>
          <a:lstStyle/>
          <a:p>
            <a:pPr algn="ctr"/>
            <a:r>
              <a:rPr lang="sv" sz="1600" noProof="0" dirty="0">
                <a:solidFill>
                  <a:schemeClr val="bg1"/>
                </a:solidFill>
                <a:latin typeface="Calibri" panose="020F0502020204030204" pitchFamily="34" charset="0"/>
                <a:ea typeface="Lato" charset="0"/>
                <a:cs typeface="Calibri" panose="020F0502020204030204" pitchFamily="34" charset="0"/>
              </a:rPr>
              <a:t>Kort sagt, </a:t>
            </a:r>
            <a:r>
              <a:rPr lang="sv" sz="1600" dirty="0">
                <a:solidFill>
                  <a:schemeClr val="bg1"/>
                </a:solidFill>
                <a:latin typeface="Calibri" panose="020F0502020204030204" pitchFamily="34" charset="0"/>
                <a:ea typeface="Lato" charset="0"/>
                <a:cs typeface="Calibri" panose="020F0502020204030204" pitchFamily="34" charset="0"/>
              </a:rPr>
              <a:t>hur </a:t>
            </a:r>
            <a:r>
              <a:rPr lang="sv" sz="1600" dirty="0">
                <a:solidFill>
                  <a:schemeClr val="bg1"/>
                </a:solidFill>
              </a:rPr>
              <a:t>uppfyller din rätt eller matservering det behovet?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7" name="pole tekstowe 86">
            <a:extLst>
              <a:ext uri="{FF2B5EF4-FFF2-40B4-BE49-F238E27FC236}">
                <a16:creationId xmlns:a16="http://schemas.microsoft.com/office/drawing/2014/main" id="{C931498E-748E-2B51-BC07-7C6BA6B2D9DB}"/>
              </a:ext>
            </a:extLst>
          </p:cNvPr>
          <p:cNvSpPr txBox="1"/>
          <p:nvPr/>
        </p:nvSpPr>
        <p:spPr>
          <a:xfrm>
            <a:off x="8916274" y="2357136"/>
            <a:ext cx="1853073" cy="1323439"/>
          </a:xfrm>
          <a:prstGeom prst="rect">
            <a:avLst/>
          </a:prstGeom>
          <a:noFill/>
        </p:spPr>
        <p:txBody>
          <a:bodyPr wrap="square">
            <a:spAutoFit/>
          </a:bodyPr>
          <a:lstStyle/>
          <a:p>
            <a:pPr algn="ctr"/>
            <a:r>
              <a:rPr lang="sv" sz="1600" dirty="0">
                <a:solidFill>
                  <a:schemeClr val="bg1"/>
                </a:solidFill>
              </a:rPr>
              <a:t>Vad får dina kunder ut av det? En smak av hemmet? Något hälsosamt?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8" name="pole tekstowe 87">
            <a:extLst>
              <a:ext uri="{FF2B5EF4-FFF2-40B4-BE49-F238E27FC236}">
                <a16:creationId xmlns:a16="http://schemas.microsoft.com/office/drawing/2014/main" id="{1607F936-C5B1-6C3F-0914-0C979986DDD6}"/>
              </a:ext>
            </a:extLst>
          </p:cNvPr>
          <p:cNvSpPr txBox="1"/>
          <p:nvPr/>
        </p:nvSpPr>
        <p:spPr>
          <a:xfrm>
            <a:off x="5312872" y="4639577"/>
            <a:ext cx="1706940" cy="1246495"/>
          </a:xfrm>
          <a:prstGeom prst="rect">
            <a:avLst/>
          </a:prstGeom>
          <a:noFill/>
        </p:spPr>
        <p:txBody>
          <a:bodyPr wrap="square">
            <a:spAutoFit/>
          </a:bodyPr>
          <a:lstStyle/>
          <a:p>
            <a:pPr algn="ctr"/>
            <a:r>
              <a:rPr lang="sv" sz="1500" noProof="0" dirty="0">
                <a:solidFill>
                  <a:schemeClr val="bg1"/>
                </a:solidFill>
                <a:latin typeface="Calibri" panose="020F0502020204030204" pitchFamily="34" charset="0"/>
                <a:ea typeface="Lato" charset="0"/>
                <a:cs typeface="Calibri" panose="020F0502020204030204" pitchFamily="34" charset="0"/>
              </a:rPr>
              <a:t>Dela historien bakom din matidé. En sann, personlig berättelse bygger förtroende.</a:t>
            </a:r>
          </a:p>
        </p:txBody>
      </p:sp>
      <p:sp>
        <p:nvSpPr>
          <p:cNvPr id="89" name="pole tekstowe 88">
            <a:extLst>
              <a:ext uri="{FF2B5EF4-FFF2-40B4-BE49-F238E27FC236}">
                <a16:creationId xmlns:a16="http://schemas.microsoft.com/office/drawing/2014/main" id="{1B485DFA-B603-FCD1-C184-7B27B0E9C20F}"/>
              </a:ext>
            </a:extLst>
          </p:cNvPr>
          <p:cNvSpPr txBox="1"/>
          <p:nvPr/>
        </p:nvSpPr>
        <p:spPr>
          <a:xfrm>
            <a:off x="8244982" y="4558336"/>
            <a:ext cx="1699040" cy="1246495"/>
          </a:xfrm>
          <a:prstGeom prst="rect">
            <a:avLst/>
          </a:prstGeom>
          <a:noFill/>
        </p:spPr>
        <p:txBody>
          <a:bodyPr wrap="square">
            <a:spAutoFit/>
          </a:bodyPr>
          <a:lstStyle/>
          <a:p>
            <a:pPr algn="ctr"/>
            <a:r>
              <a:rPr lang="sv" sz="1500" noProof="0" dirty="0">
                <a:solidFill>
                  <a:schemeClr val="bg1"/>
                </a:solidFill>
                <a:latin typeface="Calibri" panose="020F0502020204030204" pitchFamily="34" charset="0"/>
                <a:ea typeface="Lato" charset="0"/>
                <a:cs typeface="Calibri" panose="020F0502020204030204" pitchFamily="34" charset="0"/>
              </a:rPr>
              <a:t>Använd enkla grafiker, bilder eller exempel för att göra din idé lättare att förstå.</a:t>
            </a:r>
          </a:p>
        </p:txBody>
      </p:sp>
      <p:sp>
        <p:nvSpPr>
          <p:cNvPr id="91" name="pole tekstowe 90">
            <a:extLst>
              <a:ext uri="{FF2B5EF4-FFF2-40B4-BE49-F238E27FC236}">
                <a16:creationId xmlns:a16="http://schemas.microsoft.com/office/drawing/2014/main" id="{374413AF-E2F3-7FC3-C14B-77F4824C3530}"/>
              </a:ext>
            </a:extLst>
          </p:cNvPr>
          <p:cNvSpPr txBox="1"/>
          <p:nvPr/>
        </p:nvSpPr>
        <p:spPr>
          <a:xfrm>
            <a:off x="2352572" y="4586746"/>
            <a:ext cx="1539180" cy="1477328"/>
          </a:xfrm>
          <a:prstGeom prst="rect">
            <a:avLst/>
          </a:prstGeom>
          <a:noFill/>
        </p:spPr>
        <p:txBody>
          <a:bodyPr wrap="square">
            <a:spAutoFit/>
          </a:bodyPr>
          <a:lstStyle/>
          <a:p>
            <a:pPr algn="ctr"/>
            <a:r>
              <a:rPr lang="sv" sz="1500" dirty="0">
                <a:solidFill>
                  <a:schemeClr val="bg1"/>
                </a:solidFill>
              </a:rPr>
              <a:t>Koppla din matidé till din kultur, berättelse eller passion. Få det att kännas äkta.</a:t>
            </a:r>
            <a:endParaRPr lang="en-GB" sz="1500" noProof="0" dirty="0">
              <a:solidFill>
                <a:schemeClr val="bg1"/>
              </a:solidFill>
            </a:endParaRPr>
          </a:p>
        </p:txBody>
      </p:sp>
    </p:spTree>
    <p:extLst>
      <p:ext uri="{BB962C8B-B14F-4D97-AF65-F5344CB8AC3E}">
        <p14:creationId xmlns:p14="http://schemas.microsoft.com/office/powerpoint/2010/main" val="198373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2" y="311362"/>
            <a:ext cx="11440588" cy="720752"/>
          </a:xfrm>
        </p:spPr>
        <p:txBody>
          <a:bodyPr/>
          <a:lstStyle/>
          <a:p>
            <a:r>
              <a:rPr lang="sv" noProof="0" dirty="0"/>
              <a:t>STEG 1: </a:t>
            </a:r>
            <a:r>
              <a:rPr lang="sv" sz="3600" b="1" noProof="0" dirty="0"/>
              <a:t>FORMA OCH DEFINIERA DIN AFFÄRSIDÉ</a:t>
            </a:r>
            <a:endParaRPr lang="en-GB" sz="36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231774" y="1271240"/>
            <a:ext cx="6190891" cy="5441711"/>
          </a:xfrm>
        </p:spPr>
        <p:txBody>
          <a:bodyPr numCol="1"/>
          <a:lstStyle/>
          <a:p>
            <a:pPr fontAlgn="base">
              <a:buClr>
                <a:srgbClr val="B6D1E1"/>
              </a:buClr>
            </a:pPr>
            <a:r>
              <a:rPr lang="sv" sz="2800" b="1" i="0" noProof="0" dirty="0">
                <a:solidFill>
                  <a:srgbClr val="94C7B0"/>
                </a:solidFill>
                <a:effectLst/>
              </a:rPr>
              <a:t>Enkla metoder för att definiera din affärsidé</a:t>
            </a:r>
          </a:p>
          <a:p>
            <a:pPr fontAlgn="base">
              <a:buClr>
                <a:srgbClr val="B6D1E1"/>
              </a:buClr>
            </a:pPr>
            <a:endParaRPr lang="en-GB" sz="2200" i="0" noProof="0" dirty="0">
              <a:effectLst/>
            </a:endParaRPr>
          </a:p>
          <a:p>
            <a:pPr fontAlgn="base">
              <a:buClr>
                <a:srgbClr val="B6D1E1"/>
              </a:buClr>
            </a:pPr>
            <a:r>
              <a:rPr lang="sv" b="1" i="0" noProof="0" dirty="0">
                <a:effectLst/>
              </a:rPr>
              <a:t>Prova det här formatet med en meningsförslag ( </a:t>
            </a:r>
            <a:r>
              <a:rPr lang="sv" i="0" noProof="0" dirty="0">
                <a:effectLst/>
              </a:rPr>
              <a:t>från</a:t>
            </a:r>
            <a:r>
              <a:rPr lang="sv" b="1" i="0" noProof="0" dirty="0">
                <a:effectLst/>
              </a:rPr>
              <a:t> </a:t>
            </a:r>
            <a:r>
              <a:rPr lang="sv" b="1" i="0" noProof="0" dirty="0">
                <a:solidFill>
                  <a:srgbClr val="94C7B0"/>
                </a:solidFill>
                <a:effectLst/>
                <a:hlinkClick r:id="rId2">
                  <a:extLst>
                    <a:ext uri="{A12FA001-AC4F-418D-AE19-62706E023703}">
                      <ahyp:hlinkClr xmlns:ahyp="http://schemas.microsoft.com/office/drawing/2018/hyperlinkcolor" val="tx"/>
                    </a:ext>
                  </a:extLst>
                </a:hlinkClick>
              </a:rPr>
              <a:t>Grundarinstitutet </a:t>
            </a:r>
            <a:r>
              <a:rPr lang="sv" b="1" i="0" noProof="0" dirty="0">
                <a:effectLst/>
              </a:rPr>
              <a:t>):</a:t>
            </a:r>
          </a:p>
          <a:p>
            <a:pPr fontAlgn="base">
              <a:buClr>
                <a:srgbClr val="B6D1E1"/>
              </a:buClr>
            </a:pPr>
            <a:endParaRPr lang="en-GB" noProof="0" dirty="0"/>
          </a:p>
          <a:p>
            <a:pPr fontAlgn="base">
              <a:buClr>
                <a:srgbClr val="B6D1E1"/>
              </a:buClr>
            </a:pPr>
            <a:r>
              <a:rPr lang="sv" i="0" noProof="0" dirty="0">
                <a:effectLst/>
              </a:rPr>
              <a:t>Mitt [företagsnamn] utvecklar [livsmedelsprodukt eller tjänst] för att hjälpa [målgrupp] att lösa [livsmedelsrelaterat problem] med [vad som gör det speciellt eller unikt].”</a:t>
            </a:r>
          </a:p>
          <a:p>
            <a:pPr fontAlgn="base">
              <a:buClr>
                <a:srgbClr val="B6D1E1"/>
              </a:buClr>
            </a:pPr>
            <a:endParaRPr lang="en-GB" dirty="0"/>
          </a:p>
          <a:p>
            <a:pPr fontAlgn="base">
              <a:buClr>
                <a:srgbClr val="B6D1E1"/>
              </a:buClr>
            </a:pPr>
            <a:r>
              <a:rPr lang="sv" b="1" i="0" noProof="0" dirty="0">
                <a:effectLst/>
              </a:rPr>
              <a:t>Exempel: </a:t>
            </a:r>
            <a:r>
              <a:rPr lang="sv" dirty="0"/>
              <a:t>”Mitt företag, Taste of Home Berlin, utvecklar en serie nylagade syriska lunchskålar för att hjälpa kontorsanställda i Berlin att hitta snabba, hälsosamma måltider, med recept skapade och inspirerade av traditionell hemlagad mat från Mellanöstern.”</a:t>
            </a:r>
            <a:endParaRPr lang="en-GB" i="0" noProof="0" dirty="0">
              <a:effectLst/>
            </a:endParaRPr>
          </a:p>
        </p:txBody>
      </p:sp>
      <p:pic>
        <p:nvPicPr>
          <p:cNvPr id="3" name="Obraz 2">
            <a:extLst>
              <a:ext uri="{FF2B5EF4-FFF2-40B4-BE49-F238E27FC236}">
                <a16:creationId xmlns:a16="http://schemas.microsoft.com/office/drawing/2014/main" id="{CF5C5F8A-10E3-1652-52A2-3F349D0E3921}"/>
              </a:ext>
            </a:extLst>
          </p:cNvPr>
          <p:cNvPicPr>
            <a:picLocks noChangeAspect="1"/>
          </p:cNvPicPr>
          <p:nvPr/>
        </p:nvPicPr>
        <p:blipFill>
          <a:blip r:embed="rId3"/>
          <a:srcRect r="32441"/>
          <a:stretch/>
        </p:blipFill>
        <p:spPr>
          <a:xfrm>
            <a:off x="6383396" y="1126174"/>
            <a:ext cx="5808604" cy="5731844"/>
          </a:xfrm>
          <a:prstGeom prst="rect">
            <a:avLst/>
          </a:prstGeom>
        </p:spPr>
      </p:pic>
    </p:spTree>
    <p:extLst>
      <p:ext uri="{BB962C8B-B14F-4D97-AF65-F5344CB8AC3E}">
        <p14:creationId xmlns:p14="http://schemas.microsoft.com/office/powerpoint/2010/main" val="107771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sz="3600" noProof="0" dirty="0">
                <a:solidFill>
                  <a:schemeClr val="bg1"/>
                </a:solidFill>
              </a:rPr>
              <a:t>7 sätt att förfina din affärsidé av Liz Huber</a:t>
            </a: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5" name="Picture 14">
            <a:extLst>
              <a:ext uri="{FF2B5EF4-FFF2-40B4-BE49-F238E27FC236}">
                <a16:creationId xmlns:a16="http://schemas.microsoft.com/office/drawing/2014/main" id="{297BA050-CDD2-54A4-4723-C7B662C69DFE}"/>
              </a:ext>
            </a:extLst>
          </p:cNvPr>
          <p:cNvPicPr>
            <a:picLocks noChangeAspect="1"/>
          </p:cNvPicPr>
          <p:nvPr/>
        </p:nvPicPr>
        <p:blipFill>
          <a:blip r:embed="rId3"/>
          <a:stretch>
            <a:fillRect/>
          </a:stretch>
        </p:blipFill>
        <p:spPr>
          <a:xfrm>
            <a:off x="7009623" y="3224453"/>
            <a:ext cx="5166048" cy="2405831"/>
          </a:xfrm>
          <a:prstGeom prst="rect">
            <a:avLst/>
          </a:prstGeom>
        </p:spPr>
      </p:pic>
      <p:pic>
        <p:nvPicPr>
          <p:cNvPr id="16" name="Picture 15">
            <a:extLst>
              <a:ext uri="{FF2B5EF4-FFF2-40B4-BE49-F238E27FC236}">
                <a16:creationId xmlns:a16="http://schemas.microsoft.com/office/drawing/2014/main" id="{71CFB6F8-4530-2F07-AC2C-F452654A7FE6}"/>
              </a:ext>
            </a:extLst>
          </p:cNvPr>
          <p:cNvPicPr>
            <a:picLocks noChangeAspect="1"/>
          </p:cNvPicPr>
          <p:nvPr/>
        </p:nvPicPr>
        <p:blipFill>
          <a:blip r:embed="rId4"/>
          <a:stretch>
            <a:fillRect/>
          </a:stretch>
        </p:blipFill>
        <p:spPr>
          <a:xfrm>
            <a:off x="7004957" y="2219478"/>
            <a:ext cx="5187043" cy="1429697"/>
          </a:xfrm>
          <a:prstGeom prst="rect">
            <a:avLst/>
          </a:prstGeom>
        </p:spPr>
      </p:pic>
      <p:grpSp>
        <p:nvGrpSpPr>
          <p:cNvPr id="17" name="Group 16">
            <a:extLst>
              <a:ext uri="{FF2B5EF4-FFF2-40B4-BE49-F238E27FC236}">
                <a16:creationId xmlns:a16="http://schemas.microsoft.com/office/drawing/2014/main" id="{B8714BD2-5309-B7ED-0F51-337B181E31C4}"/>
              </a:ext>
            </a:extLst>
          </p:cNvPr>
          <p:cNvGrpSpPr/>
          <p:nvPr/>
        </p:nvGrpSpPr>
        <p:grpSpPr>
          <a:xfrm rot="584197">
            <a:off x="9928710" y="928853"/>
            <a:ext cx="1686910" cy="1686910"/>
            <a:chOff x="4240924" y="3373820"/>
            <a:chExt cx="1686910" cy="1686910"/>
          </a:xfrm>
        </p:grpSpPr>
        <p:sp>
          <p:nvSpPr>
            <p:cNvPr id="18" name="Oval 17">
              <a:extLst>
                <a:ext uri="{FF2B5EF4-FFF2-40B4-BE49-F238E27FC236}">
                  <a16:creationId xmlns:a16="http://schemas.microsoft.com/office/drawing/2014/main" id="{995F5960-1424-9853-724A-A4A4AD24EF53}"/>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TextBox 18">
              <a:extLst>
                <a:ext uri="{FF2B5EF4-FFF2-40B4-BE49-F238E27FC236}">
                  <a16:creationId xmlns:a16="http://schemas.microsoft.com/office/drawing/2014/main" id="{335B6A4A-1864-31A9-CA5C-CC22BD7054E9}"/>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1" i="0" u="none" strike="noStrike" noProof="0"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Klicka för att </a:t>
              </a:r>
              <a:r>
                <a:rPr lang="sv" sz="3000" b="1" noProof="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visa</a:t>
              </a:r>
              <a:endParaRPr lang="en-GB" sz="3000" b="1" i="0" noProof="0" dirty="0">
                <a:solidFill>
                  <a:schemeClr val="bg1"/>
                </a:solidFill>
                <a:effectLst/>
                <a:latin typeface="Calibri" panose="020F0502020204030204" pitchFamily="34" charset="0"/>
                <a:cs typeface="Calibri" panose="020F0502020204030204" pitchFamily="34" charset="0"/>
              </a:endParaRPr>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86910" y="2746259"/>
            <a:ext cx="5837052" cy="268244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noProof="0" dirty="0"/>
              <a:t>Om du vill utforska fler sätt att forma och stärka din affärsidé, erbjuder den här artikeln sju tydliga och praktiska tips som hjälper dig att reflektera, förfina och gå vidare.</a:t>
            </a:r>
          </a:p>
          <a:p>
            <a:pPr fontAlgn="base">
              <a:buClr>
                <a:srgbClr val="B6D1E1"/>
              </a:buClr>
            </a:pPr>
            <a:br>
              <a:rPr lang="en-GB" noProof="0" dirty="0"/>
            </a:br>
            <a:r>
              <a:rPr lang="sv" noProof="0" dirty="0"/>
              <a:t>Det är nyttig läsning innan du tar nästa steg.</a:t>
            </a:r>
          </a:p>
          <a:p>
            <a:pPr fontAlgn="base">
              <a:buClr>
                <a:srgbClr val="B6D1E1"/>
              </a:buClr>
            </a:pPr>
            <a:endParaRPr lang="en-GB" noProof="0" dirty="0"/>
          </a:p>
          <a:p>
            <a:pPr fontAlgn="base">
              <a:buClr>
                <a:srgbClr val="B6D1E1"/>
              </a:buClr>
            </a:pPr>
            <a:endParaRPr lang="en-GB" noProof="0" dirty="0"/>
          </a:p>
          <a:p>
            <a:pPr algn="r" fontAlgn="base">
              <a:buClr>
                <a:srgbClr val="B6D1E1"/>
              </a:buClr>
            </a:pPr>
            <a:r>
              <a:rPr lang="sv" sz="4400" noProof="0" dirty="0">
                <a:solidFill>
                  <a:srgbClr val="94C7B0"/>
                </a:solidFill>
                <a:sym typeface="Wingdings" panose="05000000000000000000" pitchFamily="2" charset="2"/>
              </a:rPr>
              <a:t></a:t>
            </a:r>
            <a:endParaRPr lang="en-GB" sz="4400" noProof="0" dirty="0">
              <a:solidFill>
                <a:srgbClr val="94C7B0"/>
              </a:solidFill>
            </a:endParaRPr>
          </a:p>
        </p:txBody>
      </p:sp>
    </p:spTree>
    <p:extLst>
      <p:ext uri="{BB962C8B-B14F-4D97-AF65-F5344CB8AC3E}">
        <p14:creationId xmlns:p14="http://schemas.microsoft.com/office/powerpoint/2010/main" val="186132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11440585" cy="1126708"/>
          </a:xfrm>
        </p:spPr>
        <p:txBody>
          <a:bodyPr/>
          <a:lstStyle/>
          <a:p>
            <a:r>
              <a:rPr lang="sv" noProof="0" dirty="0"/>
              <a:t>STEG 2: </a:t>
            </a:r>
            <a:r>
              <a:rPr lang="sv" b="1" noProof="0" dirty="0"/>
              <a:t>FÖRSTÅ VARFÖR DET ÄR VIKTIGT ATT TESTA DIN IDÉ</a:t>
            </a:r>
            <a:endParaRPr lang="en-GB" noProof="0"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278238" y="1753662"/>
            <a:ext cx="6240368" cy="2437952"/>
          </a:xfrm>
          <a:prstGeom prst="rect">
            <a:avLst/>
          </a:prstGeom>
        </p:spPr>
        <p:txBody>
          <a:bodyPr lIns="91440" tIns="45720" rIns="91440" bIns="4572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Att testa hjälper dig att:</a:t>
            </a:r>
          </a:p>
          <a:p>
            <a:pPr marL="342900" indent="-342900">
              <a:buFont typeface="Arial" panose="020B0604020202020204" pitchFamily="34" charset="0"/>
              <a:buChar char="•"/>
            </a:pPr>
            <a:r>
              <a:rPr lang="sv" dirty="0"/>
              <a:t>Se om din idé verkligen möter ett behov i ditt samhälle</a:t>
            </a:r>
          </a:p>
          <a:p>
            <a:pPr marL="342900" indent="-342900">
              <a:buFont typeface="Arial" panose="020B0604020202020204" pitchFamily="34" charset="0"/>
              <a:buChar char="•"/>
            </a:pPr>
            <a:r>
              <a:rPr lang="sv" dirty="0"/>
              <a:t>Lär dig vad folk gillar och, viktigast av allt, vad de inte gillar</a:t>
            </a:r>
          </a:p>
          <a:p>
            <a:pPr marL="342900" indent="-342900">
              <a:buFont typeface="Arial" panose="020B0604020202020204" pitchFamily="34" charset="0"/>
              <a:buChar char="•"/>
            </a:pPr>
            <a:r>
              <a:rPr lang="sv" dirty="0"/>
              <a:t>Bygg upp förtroende och förbättra ditt erbjudande innan du investerar mer</a:t>
            </a:r>
          </a:p>
          <a:p>
            <a:pPr>
              <a:buFont typeface="Arial" panose="020B0604020202020204" pitchFamily="34" charset="0"/>
              <a:buChar char="•"/>
            </a:pPr>
            <a:endParaRPr lang="en-GB" dirty="0"/>
          </a:p>
          <a:p>
            <a:r>
              <a:rPr lang="sv" b="1" dirty="0"/>
              <a:t>Var inte rädd för att göra förändringar.</a:t>
            </a:r>
          </a:p>
          <a:p>
            <a:pPr marL="342900" indent="-342900">
              <a:buFont typeface="Arial" panose="020B0604020202020204" pitchFamily="34" charset="0"/>
              <a:buChar char="•"/>
            </a:pPr>
            <a:r>
              <a:rPr lang="sv" dirty="0"/>
              <a:t>Att anpassa sig, förbättra sig eller börja om på nytt är inte misslyckande. Det är smart. Det visar att du lyssnar, lär dig och blir starkare.</a:t>
            </a:r>
          </a:p>
          <a:p>
            <a:pPr marL="342900" indent="-342900">
              <a:buFont typeface="Arial" panose="020B0604020202020204" pitchFamily="34" charset="0"/>
              <a:buChar char="•"/>
            </a:pPr>
            <a:r>
              <a:rPr lang="sv" dirty="0"/>
              <a:t>Dröm stort – men testa först.</a:t>
            </a:r>
          </a:p>
          <a:p>
            <a:pPr marL="342900" indent="-342900">
              <a:buFont typeface="Arial" panose="020B0604020202020204" pitchFamily="34" charset="0"/>
              <a:buChar char="•"/>
            </a:pPr>
            <a:r>
              <a:rPr lang="sv" dirty="0"/>
              <a:t>Skydda din tid, energi och ditt självförtroende. En klok livsmedelsentreprenör vet när man ska säga </a:t>
            </a:r>
            <a:r>
              <a:rPr lang="sv" b="1" dirty="0"/>
              <a:t>ja</a:t>
            </a:r>
            <a:r>
              <a:rPr lang="sv" dirty="0"/>
              <a:t>, och när man ska säga </a:t>
            </a:r>
            <a:r>
              <a:rPr lang="sv" b="1" dirty="0"/>
              <a:t>inte än</a:t>
            </a:r>
            <a:r>
              <a:rPr lang="sv" sz="1600" dirty="0"/>
              <a:t>.</a:t>
            </a:r>
            <a:endParaRPr lang="sv" dirty="0">
              <a:ea typeface="Calibri"/>
              <a:cs typeface="Calibri"/>
            </a:endParaRPr>
          </a:p>
          <a:p>
            <a:pPr marL="0" lvl="1" algn="l">
              <a:lnSpc>
                <a:spcPts val="2340"/>
              </a:lnSpc>
              <a:spcBef>
                <a:spcPts val="0"/>
              </a:spcBef>
            </a:pPr>
            <a:endParaRPr lang="en-GB" sz="2200" noProof="0" dirty="0">
              <a:solidFill>
                <a:srgbClr val="382B1B"/>
              </a:solidFill>
            </a:endParaRPr>
          </a:p>
        </p:txBody>
      </p:sp>
      <p:sp>
        <p:nvSpPr>
          <p:cNvPr id="4" name="TextBox 3">
            <a:extLst>
              <a:ext uri="{FF2B5EF4-FFF2-40B4-BE49-F238E27FC236}">
                <a16:creationId xmlns:a16="http://schemas.microsoft.com/office/drawing/2014/main" id="{0239357E-1FB8-7DB8-E5D2-D9D0C8B799BA}"/>
              </a:ext>
            </a:extLst>
          </p:cNvPr>
          <p:cNvSpPr txBox="1"/>
          <p:nvPr/>
        </p:nvSpPr>
        <p:spPr>
          <a:xfrm>
            <a:off x="6849584" y="1753662"/>
            <a:ext cx="5064177" cy="4524315"/>
          </a:xfrm>
          <a:prstGeom prst="rect">
            <a:avLst/>
          </a:prstGeom>
          <a:solidFill>
            <a:srgbClr val="B6D1E1"/>
          </a:solidFill>
        </p:spPr>
        <p:txBody>
          <a:bodyPr wrap="square">
            <a:spAutoFit/>
          </a:bodyPr>
          <a:lstStyle/>
          <a:p>
            <a:pPr>
              <a:buNone/>
            </a:pPr>
            <a:r>
              <a:rPr lang="sv" b="1" dirty="0"/>
              <a:t>EXEMPEL</a:t>
            </a:r>
          </a:p>
          <a:p>
            <a:pPr>
              <a:buNone/>
            </a:pPr>
            <a:r>
              <a:rPr lang="sv" dirty="0"/>
              <a:t>I Storbritannien utvecklade en grupp syriska migrantkvinnor en roslikör inspirerad av traditionella syriska recept.</a:t>
            </a:r>
          </a:p>
          <a:p>
            <a:pPr>
              <a:buNone/>
            </a:pPr>
            <a:r>
              <a:rPr lang="sv" dirty="0"/>
              <a:t>De började med att producera små partier och erbjuda prover på lokala marknader och samhällsevenemang för att mäta kundernas intresse och samla in feedback. Denna metod gjorde det möjligt för dem att förfina sin produkt baserat på svar i realtid. Deras initiativ fick stöd från ett brittiskt företagsprojekt för flyktingar, vilket gav dem resurser och mentorskap för att vidareutveckla sin verksamhet. Genom detta stöd kunde de övergå från småskaliga tester till en mer strukturerad affärsmodell, vilket i slutändan utökade tillgängligheten för sin produkt.</a:t>
            </a:r>
          </a:p>
        </p:txBody>
      </p:sp>
    </p:spTree>
    <p:extLst>
      <p:ext uri="{BB962C8B-B14F-4D97-AF65-F5344CB8AC3E}">
        <p14:creationId xmlns:p14="http://schemas.microsoft.com/office/powerpoint/2010/main" val="163007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61896" y="1781465"/>
            <a:ext cx="11615085"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b="1" noProof="0" dirty="0">
                <a:solidFill>
                  <a:srgbClr val="94C7B0"/>
                </a:solidFill>
              </a:rPr>
              <a:t>En stark idé är bara början…</a:t>
            </a:r>
          </a:p>
          <a:p>
            <a:pPr marL="0" lvl="1" algn="l">
              <a:lnSpc>
                <a:spcPts val="2340"/>
              </a:lnSpc>
              <a:spcBef>
                <a:spcPts val="0"/>
              </a:spcBef>
            </a:pPr>
            <a:r>
              <a:rPr lang="sv" sz="2200" noProof="0" dirty="0">
                <a:solidFill>
                  <a:srgbClr val="382B1B"/>
                </a:solidFill>
              </a:rPr>
              <a:t>Det viktiga härnäst är att ta reda på om folk verkligen vill ha det och om de är villiga att betala för det. Den här processen kallas </a:t>
            </a:r>
            <a:r>
              <a:rPr lang="sv" sz="2200" b="1" noProof="0" dirty="0">
                <a:solidFill>
                  <a:srgbClr val="94C7B0"/>
                </a:solidFill>
              </a:rPr>
              <a:t>att kvalificera din idé </a:t>
            </a:r>
            <a:r>
              <a:rPr lang="sv" sz="2200" noProof="0" dirty="0">
                <a:solidFill>
                  <a:srgbClr val="382B1B"/>
                </a:solidFill>
              </a:rPr>
              <a:t>. Det hjälper dig att gå vidare med större säkerhet, snarare än att spendera månader (eller till och med år) på att bygga något som ingen behöver.</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sv" sz="2200" b="1" noProof="0" dirty="0">
                <a:solidFill>
                  <a:srgbClr val="94C7B0"/>
                </a:solidFill>
              </a:rPr>
              <a:t>Fråga dig själv:</a:t>
            </a:r>
          </a:p>
          <a:p>
            <a:pPr marL="0" lvl="1" algn="l">
              <a:lnSpc>
                <a:spcPts val="2340"/>
              </a:lnSpc>
              <a:spcBef>
                <a:spcPts val="0"/>
              </a:spcBef>
            </a:pPr>
            <a:endParaRPr lang="en-GB" sz="1200" b="1" noProof="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b="1" noProof="0" dirty="0">
                <a:solidFill>
                  <a:srgbClr val="382B1B"/>
                </a:solidFill>
              </a:rPr>
              <a:t>Vem är det här egentligen för? Vem lagar eller skapar jag den här maten för? </a:t>
            </a:r>
            <a:r>
              <a:rPr lang="sv" sz="2200" noProof="0" dirty="0">
                <a:solidFill>
                  <a:srgbClr val="382B1B"/>
                </a:solidFill>
              </a:rPr>
              <a:t>Är det människor som längtar efter mat hemifrån? Nyfikna lokalbor?</a:t>
            </a:r>
          </a:p>
          <a:p>
            <a:pPr marL="342900" lvl="1" indent="-342900" algn="l">
              <a:lnSpc>
                <a:spcPts val="2340"/>
              </a:lnSpc>
              <a:spcBef>
                <a:spcPts val="0"/>
              </a:spcBef>
              <a:buClr>
                <a:srgbClr val="B6D1E1"/>
              </a:buClr>
              <a:buFont typeface="Arial" panose="020B0604020202020204" pitchFamily="34" charset="0"/>
              <a:buChar char="•"/>
            </a:pPr>
            <a:r>
              <a:rPr lang="sv" sz="2200" b="1" noProof="0" dirty="0">
                <a:solidFill>
                  <a:srgbClr val="382B1B"/>
                </a:solidFill>
              </a:rPr>
              <a:t>Har jag pratat direkt med dessa personer och frågat vad de vill ha? </a:t>
            </a:r>
            <a:r>
              <a:rPr lang="sv" sz="2200" noProof="0" dirty="0">
                <a:solidFill>
                  <a:srgbClr val="382B1B"/>
                </a:solidFill>
              </a:rPr>
              <a:t>Har jag delat prover, lyssnat på feedback eller observerat vad de köper?</a:t>
            </a:r>
          </a:p>
          <a:p>
            <a:pPr marL="342900" lvl="1" indent="-342900" algn="l">
              <a:lnSpc>
                <a:spcPts val="2340"/>
              </a:lnSpc>
              <a:spcBef>
                <a:spcPts val="0"/>
              </a:spcBef>
              <a:buClr>
                <a:srgbClr val="B6D1E1"/>
              </a:buClr>
              <a:buFont typeface="Arial" panose="020B0604020202020204" pitchFamily="34" charset="0"/>
              <a:buChar char="•"/>
            </a:pPr>
            <a:r>
              <a:rPr lang="sv" sz="2200" b="1" noProof="0" dirty="0">
                <a:solidFill>
                  <a:srgbClr val="382B1B"/>
                </a:solidFill>
              </a:rPr>
              <a:t>Erbjuder någon annan något liknande och hur skiljer sig mitt? </a:t>
            </a:r>
            <a:r>
              <a:rPr lang="sv" sz="2200" noProof="0" dirty="0">
                <a:solidFill>
                  <a:srgbClr val="382B1B"/>
                </a:solidFill>
              </a:rPr>
              <a:t>Erbjuder jag en unik smak, hälsosammare ingredienser, bättre service eller en kulturell berättelse som andra inte gör?</a:t>
            </a:r>
          </a:p>
          <a:p>
            <a:pPr marL="342900" lvl="1" indent="-342900" algn="l">
              <a:lnSpc>
                <a:spcPts val="2340"/>
              </a:lnSpc>
              <a:spcBef>
                <a:spcPts val="0"/>
              </a:spcBef>
              <a:buClr>
                <a:srgbClr val="B6D1E1"/>
              </a:buClr>
              <a:buFont typeface="Arial" panose="020B0604020202020204" pitchFamily="34" charset="0"/>
              <a:buChar char="•"/>
            </a:pPr>
            <a:r>
              <a:rPr lang="sv" sz="2200" b="1" noProof="0" dirty="0">
                <a:solidFill>
                  <a:srgbClr val="382B1B"/>
                </a:solidFill>
              </a:rPr>
              <a:t>Kan den här livsmedelsverksamheten generera tillräckligt med intäkter för att försörja mig – även i liten skala till en början? </a:t>
            </a:r>
            <a:r>
              <a:rPr lang="sv" sz="2200" noProof="0" dirty="0">
                <a:solidFill>
                  <a:srgbClr val="382B1B"/>
                </a:solidFill>
              </a:rPr>
              <a:t>Vad krävs för att gå i noll eller göra en liten vinst?</a:t>
            </a:r>
          </a:p>
          <a:p>
            <a:pPr marL="0" lvl="1" algn="l">
              <a:lnSpc>
                <a:spcPts val="2340"/>
              </a:lnSpc>
              <a:spcBef>
                <a:spcPts val="0"/>
              </a:spcBef>
            </a:pPr>
            <a:endParaRPr lang="en-GB" sz="2200" noProof="0" dirty="0">
              <a:solidFill>
                <a:srgbClr val="382B1B"/>
              </a:solidFill>
            </a:endParaRPr>
          </a:p>
        </p:txBody>
      </p:sp>
      <p:sp>
        <p:nvSpPr>
          <p:cNvPr id="10" name="Text Placeholder 8">
            <a:extLst>
              <a:ext uri="{FF2B5EF4-FFF2-40B4-BE49-F238E27FC236}">
                <a16:creationId xmlns:a16="http://schemas.microsoft.com/office/drawing/2014/main" id="{829BA45A-B9CF-54E1-882D-EA2044D60BC0}"/>
              </a:ext>
            </a:extLst>
          </p:cNvPr>
          <p:cNvSpPr txBox="1">
            <a:spLocks/>
          </p:cNvSpPr>
          <p:nvPr/>
        </p:nvSpPr>
        <p:spPr>
          <a:xfrm>
            <a:off x="6601297" y="1860003"/>
            <a:ext cx="4718957"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GB" sz="2200" noProof="0" dirty="0">
              <a:solidFill>
                <a:srgbClr val="382B1B"/>
              </a:solidFill>
            </a:endParaRPr>
          </a:p>
        </p:txBody>
      </p:sp>
      <p:sp>
        <p:nvSpPr>
          <p:cNvPr id="5" name="Text Placeholder 6">
            <a:extLst>
              <a:ext uri="{FF2B5EF4-FFF2-40B4-BE49-F238E27FC236}">
                <a16:creationId xmlns:a16="http://schemas.microsoft.com/office/drawing/2014/main" id="{25D0F657-D93F-83C4-C06B-AF93F27A2941}"/>
              </a:ext>
            </a:extLst>
          </p:cNvPr>
          <p:cNvSpPr>
            <a:spLocks noGrp="1"/>
          </p:cNvSpPr>
          <p:nvPr>
            <p:ph type="body" sz="quarter" idx="27"/>
          </p:nvPr>
        </p:nvSpPr>
        <p:spPr>
          <a:xfrm>
            <a:off x="751414" y="378372"/>
            <a:ext cx="11440585" cy="1126708"/>
          </a:xfrm>
        </p:spPr>
        <p:txBody>
          <a:bodyPr/>
          <a:lstStyle/>
          <a:p>
            <a:r>
              <a:rPr lang="sv" noProof="0" dirty="0"/>
              <a:t>STEG 2: </a:t>
            </a:r>
            <a:r>
              <a:rPr lang="sv" b="1" noProof="0" dirty="0"/>
              <a:t>FÖRSTÅ VARFÖR DET ÄR VIKTIGT ATT TESTA DIN IDÉ</a:t>
            </a:r>
            <a:endParaRPr lang="en-GB" noProof="0" dirty="0"/>
          </a:p>
        </p:txBody>
      </p:sp>
    </p:spTree>
    <p:extLst>
      <p:ext uri="{BB962C8B-B14F-4D97-AF65-F5344CB8AC3E}">
        <p14:creationId xmlns:p14="http://schemas.microsoft.com/office/powerpoint/2010/main" val="77743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73C-B2FD-BD37-CF64-B2517AE006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FE1AB37-D909-659B-EE3A-41DB6335D1AE}"/>
              </a:ext>
            </a:extLst>
          </p:cNvPr>
          <p:cNvSpPr>
            <a:spLocks noGrp="1"/>
          </p:cNvSpPr>
          <p:nvPr>
            <p:ph type="body" sz="quarter" idx="27"/>
          </p:nvPr>
        </p:nvSpPr>
        <p:spPr>
          <a:xfrm>
            <a:off x="641123" y="401599"/>
            <a:ext cx="10907188" cy="720752"/>
          </a:xfrm>
        </p:spPr>
        <p:txBody>
          <a:bodyPr/>
          <a:lstStyle/>
          <a:p>
            <a:r>
              <a:rPr lang="sv" noProof="0" dirty="0"/>
              <a:t>STEG 3: </a:t>
            </a:r>
            <a:r>
              <a:rPr lang="sv" b="1" noProof="0" dirty="0"/>
              <a:t>TESTA OCH UTVÄRDERA DIN IDÉ I VERKLIGHETEN</a:t>
            </a:r>
            <a:endParaRPr lang="en-GB" noProof="0" dirty="0"/>
          </a:p>
        </p:txBody>
      </p:sp>
      <p:graphicFrame>
        <p:nvGraphicFramePr>
          <p:cNvPr id="4" name="Diagram 3">
            <a:extLst>
              <a:ext uri="{FF2B5EF4-FFF2-40B4-BE49-F238E27FC236}">
                <a16:creationId xmlns:a16="http://schemas.microsoft.com/office/drawing/2014/main" id="{3907ABB7-4410-132D-7AE8-25FCA812F98F}"/>
              </a:ext>
            </a:extLst>
          </p:cNvPr>
          <p:cNvGraphicFramePr/>
          <p:nvPr>
            <p:extLst>
              <p:ext uri="{D42A27DB-BD31-4B8C-83A1-F6EECF244321}">
                <p14:modId xmlns:p14="http://schemas.microsoft.com/office/powerpoint/2010/main" val="872573656"/>
              </p:ext>
            </p:extLst>
          </p:nvPr>
        </p:nvGraphicFramePr>
        <p:xfrm>
          <a:off x="636336" y="2252311"/>
          <a:ext cx="10663723" cy="410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CDE7B2C-605A-B061-F320-9615E8D32499}"/>
              </a:ext>
            </a:extLst>
          </p:cNvPr>
          <p:cNvSpPr txBox="1"/>
          <p:nvPr/>
        </p:nvSpPr>
        <p:spPr>
          <a:xfrm>
            <a:off x="636335" y="1236648"/>
            <a:ext cx="10663723" cy="1015663"/>
          </a:xfrm>
          <a:prstGeom prst="rect">
            <a:avLst/>
          </a:prstGeom>
          <a:noFill/>
        </p:spPr>
        <p:txBody>
          <a:bodyPr wrap="square">
            <a:spAutoFit/>
          </a:bodyPr>
          <a:lstStyle/>
          <a:p>
            <a:pPr fontAlgn="base">
              <a:buClr>
                <a:srgbClr val="B6D1E1"/>
              </a:buClr>
            </a:pPr>
            <a:r>
              <a:rPr lang="sv" sz="2000" i="0" noProof="0" dirty="0">
                <a:effectLst/>
              </a:rPr>
              <a:t>Det finns många praktiska sätt att undersöka om din affärsidé skulle kunna lyckas i verkligheten. Börja med att skapa en tydlig bild av dina kunder, din produkt och marknaden runt omkring dig.</a:t>
            </a:r>
          </a:p>
          <a:p>
            <a:pPr fontAlgn="base">
              <a:buClr>
                <a:srgbClr val="B6D1E1"/>
              </a:buClr>
            </a:pPr>
            <a:r>
              <a:rPr lang="sv" sz="2000" b="1" i="0" noProof="0" dirty="0">
                <a:solidFill>
                  <a:srgbClr val="94C7B0"/>
                </a:solidFill>
                <a:effectLst/>
              </a:rPr>
              <a:t>Tänka på:</a:t>
            </a:r>
          </a:p>
        </p:txBody>
      </p:sp>
    </p:spTree>
    <p:extLst>
      <p:ext uri="{BB962C8B-B14F-4D97-AF65-F5344CB8AC3E}">
        <p14:creationId xmlns:p14="http://schemas.microsoft.com/office/powerpoint/2010/main" val="245534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2" y="391573"/>
            <a:ext cx="10907188" cy="720752"/>
          </a:xfrm>
        </p:spPr>
        <p:txBody>
          <a:bodyPr/>
          <a:lstStyle/>
          <a:p>
            <a:r>
              <a:rPr lang="sv" noProof="0" dirty="0"/>
              <a:t>STEG 3: </a:t>
            </a:r>
            <a:r>
              <a:rPr lang="sv" b="1" noProof="0" dirty="0"/>
              <a:t>TESTA OCH UTVÄRDERA DIN IDÉ I VERKLIGHETEN</a:t>
            </a:r>
            <a:endParaRPr lang="en-GB"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45772" y="1936823"/>
            <a:ext cx="6912828" cy="3997923"/>
          </a:xfrm>
        </p:spPr>
        <p:txBody>
          <a:bodyPr numCol="1"/>
          <a:lstStyle/>
          <a:p>
            <a:pPr fontAlgn="base">
              <a:buClr>
                <a:srgbClr val="B6D1E1"/>
              </a:buClr>
            </a:pPr>
            <a:r>
              <a:rPr lang="sv" sz="2200" i="0" noProof="0" dirty="0">
                <a:effectLst/>
              </a:rPr>
              <a:t>Ju tydligare och ärligare du kan svara på dessa frågor, desto mer självsäker och redo kommer du att vara att gå vidare.</a:t>
            </a:r>
          </a:p>
          <a:p>
            <a:pPr fontAlgn="base">
              <a:buClr>
                <a:srgbClr val="B6D1E1"/>
              </a:buClr>
            </a:pPr>
            <a:endParaRPr lang="en-GB" sz="2200" i="0" noProof="0" dirty="0">
              <a:effectLst/>
            </a:endParaRPr>
          </a:p>
          <a:p>
            <a:pPr fontAlgn="base">
              <a:buClr>
                <a:srgbClr val="B6D1E1"/>
              </a:buClr>
            </a:pPr>
            <a:r>
              <a:rPr lang="sv" sz="2200" i="0" noProof="0" dirty="0">
                <a:effectLst/>
              </a:rPr>
              <a:t>Du kommer att kunna upptäcka risker tidigt, fatta smartare beslut och förklara din idé för andra med tydlighet och syfte.</a:t>
            </a:r>
          </a:p>
          <a:p>
            <a:pPr fontAlgn="base">
              <a:buClr>
                <a:srgbClr val="B6D1E1"/>
              </a:buClr>
            </a:pPr>
            <a:endParaRPr lang="en-GB" i="0" noProof="0" dirty="0">
              <a:effectLst/>
            </a:endParaRPr>
          </a:p>
          <a:p>
            <a:pPr fontAlgn="base">
              <a:buClr>
                <a:srgbClr val="B6D1E1"/>
              </a:buClr>
            </a:pPr>
            <a:r>
              <a:rPr lang="sv" b="1" noProof="0" dirty="0">
                <a:solidFill>
                  <a:srgbClr val="94C7B0"/>
                </a:solidFill>
              </a:rPr>
              <a:t>Behöver du mer stöd? </a:t>
            </a:r>
            <a:br>
              <a:rPr lang="en-GB" noProof="0" dirty="0"/>
            </a:br>
            <a:r>
              <a:rPr lang="sv" noProof="0" dirty="0"/>
              <a:t>Ladda ner den här kostnadsfria steg-för-steg-guiden från det lokala företagskontoret (Irland) som hjälper dig att utvärdera din idé på ett praktiskt och strukturerat sätt.</a:t>
            </a:r>
          </a:p>
          <a:p>
            <a:pPr fontAlgn="base">
              <a:buClr>
                <a:srgbClr val="B6D1E1"/>
              </a:buClr>
            </a:pPr>
            <a:br>
              <a:rPr lang="en-GB" noProof="0" dirty="0"/>
            </a:br>
            <a:r>
              <a:rPr lang="sv" b="1" noProof="0" dirty="0">
                <a:solidFill>
                  <a:srgbClr val="94C7B0"/>
                </a:solidFill>
                <a:sym typeface="Wingdings" panose="05000000000000000000" pitchFamily="2" charset="2"/>
              </a:rPr>
              <a:t></a:t>
            </a:r>
            <a:r>
              <a:rPr lang="sv" noProof="0" dirty="0">
                <a:sym typeface="Wingdings" panose="05000000000000000000" pitchFamily="2" charset="2"/>
              </a:rPr>
              <a:t> </a:t>
            </a:r>
            <a:r>
              <a:rPr lang="sv" b="1" noProof="0" dirty="0">
                <a:solidFill>
                  <a:srgbClr val="94C7B0"/>
                </a:solidFill>
                <a:hlinkClick r:id="rId2">
                  <a:extLst>
                    <a:ext uri="{A12FA001-AC4F-418D-AE19-62706E023703}">
                      <ahyp:hlinkClr xmlns:ahyp="http://schemas.microsoft.com/office/drawing/2018/hyperlinkcolor" val="tx"/>
                    </a:ext>
                  </a:extLst>
                </a:hlinkClick>
              </a:rPr>
              <a:t>Ladda ner guiden</a:t>
            </a:r>
            <a:endParaRPr lang="en-GB" b="1" noProof="0" dirty="0">
              <a:solidFill>
                <a:srgbClr val="94C7B0"/>
              </a:solidFill>
            </a:endParaRPr>
          </a:p>
        </p:txBody>
      </p:sp>
      <p:pic>
        <p:nvPicPr>
          <p:cNvPr id="3" name="Obraz 2" descr="Obraz zawierający osoba, ubrania, ściana, owoce&#10;&#10;Zawartość wygenerowana przez sztuczną inteligencję może być niepoprawna.">
            <a:extLst>
              <a:ext uri="{FF2B5EF4-FFF2-40B4-BE49-F238E27FC236}">
                <a16:creationId xmlns:a16="http://schemas.microsoft.com/office/drawing/2014/main" id="{6FABFF6E-37CC-6523-B6A4-026368C5C598}"/>
              </a:ext>
            </a:extLst>
          </p:cNvPr>
          <p:cNvPicPr>
            <a:picLocks noChangeAspect="1"/>
          </p:cNvPicPr>
          <p:nvPr/>
        </p:nvPicPr>
        <p:blipFill>
          <a:blip r:embed="rId3"/>
          <a:stretch>
            <a:fillRect/>
          </a:stretch>
        </p:blipFill>
        <p:spPr>
          <a:xfrm>
            <a:off x="751412" y="1324933"/>
            <a:ext cx="3480502" cy="5221705"/>
          </a:xfrm>
          <a:prstGeom prst="roundRect">
            <a:avLst/>
          </a:prstGeom>
        </p:spPr>
      </p:pic>
    </p:spTree>
    <p:extLst>
      <p:ext uri="{BB962C8B-B14F-4D97-AF65-F5344CB8AC3E}">
        <p14:creationId xmlns:p14="http://schemas.microsoft.com/office/powerpoint/2010/main" val="245665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6580" y="1785042"/>
            <a:ext cx="700387" cy="340283"/>
          </a:xfrm>
        </p:spPr>
        <p:txBody>
          <a:bodyPr/>
          <a:lstStyle/>
          <a:p>
            <a:pPr algn="l"/>
            <a:r>
              <a:rPr lang="sv" noProof="0" dirty="0"/>
              <a:t>01</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6578" y="2559758"/>
            <a:ext cx="700387" cy="340283"/>
          </a:xfrm>
        </p:spPr>
        <p:txBody>
          <a:bodyPr/>
          <a:lstStyle/>
          <a:p>
            <a:pPr algn="l"/>
            <a:r>
              <a:rPr lang="sv"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59225" y="4125636"/>
            <a:ext cx="700387" cy="340283"/>
          </a:xfrm>
        </p:spPr>
        <p:txBody>
          <a:bodyPr/>
          <a:lstStyle/>
          <a:p>
            <a:pPr algn="l"/>
            <a:r>
              <a:rPr lang="sv" noProof="0" dirty="0"/>
              <a:t>04</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noProof="0"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59224" y="3342697"/>
            <a:ext cx="700387" cy="340283"/>
          </a:xfrm>
        </p:spPr>
        <p:txBody>
          <a:bodyPr/>
          <a:lstStyle/>
          <a:p>
            <a:pPr algn="l"/>
            <a:r>
              <a:rPr lang="sv" noProof="0" dirty="0"/>
              <a:t>03</a:t>
            </a:r>
          </a:p>
        </p:txBody>
      </p:sp>
      <p:sp>
        <p:nvSpPr>
          <p:cNvPr id="4" name="TextBox 3">
            <a:extLst>
              <a:ext uri="{FF2B5EF4-FFF2-40B4-BE49-F238E27FC236}">
                <a16:creationId xmlns:a16="http://schemas.microsoft.com/office/drawing/2014/main" id="{22E24718-F9A5-5AAC-218E-784A8750441F}"/>
              </a:ext>
            </a:extLst>
          </p:cNvPr>
          <p:cNvSpPr txBox="1"/>
          <p:nvPr/>
        </p:nvSpPr>
        <p:spPr>
          <a:xfrm>
            <a:off x="1776966" y="1618861"/>
            <a:ext cx="9455809" cy="3139321"/>
          </a:xfrm>
          <a:prstGeom prst="rect">
            <a:avLst/>
          </a:prstGeom>
          <a:noFill/>
        </p:spPr>
        <p:txBody>
          <a:bodyPr wrap="square">
            <a:spAutoFit/>
          </a:bodyPr>
          <a:lstStyle/>
          <a:p>
            <a:r>
              <a:rPr lang="sv" b="1" dirty="0"/>
              <a:t>Varför forskning är viktig </a:t>
            </a:r>
            <a:br>
              <a:rPr lang="en-GB" dirty="0"/>
            </a:br>
            <a:r>
              <a:rPr lang="sv" dirty="0"/>
              <a:t>Lär dig hur forskning hjälper dig att undvika misstag och bygga ett livsmedelsföretag som möter verkliga behov.</a:t>
            </a:r>
          </a:p>
          <a:p>
            <a:endParaRPr lang="en-GB" b="1" dirty="0"/>
          </a:p>
          <a:p>
            <a:r>
              <a:rPr lang="sv" b="1" dirty="0"/>
              <a:t>Dina 4 steg för att testa och kvalificera din affärsidé för livsmedel </a:t>
            </a:r>
            <a:br>
              <a:rPr lang="en-GB" dirty="0"/>
            </a:br>
            <a:r>
              <a:rPr lang="sv" dirty="0"/>
              <a:t>Följ en enkel, praktisk process för att forma, testa och förfina din idé.</a:t>
            </a:r>
          </a:p>
          <a:p>
            <a:endParaRPr lang="en-GB" b="1" dirty="0"/>
          </a:p>
          <a:p>
            <a:r>
              <a:rPr lang="sv" b="1" dirty="0"/>
              <a:t>Introduktion till marknadsundersökningar – Praktiska metoder </a:t>
            </a:r>
            <a:br>
              <a:rPr lang="en-GB" dirty="0"/>
            </a:br>
            <a:r>
              <a:rPr lang="sv" dirty="0"/>
              <a:t>Upptäck enkla sätt att ta reda på vad dina framtida kunder vill ha och behöver.</a:t>
            </a:r>
          </a:p>
          <a:p>
            <a:endParaRPr lang="en-GB" b="1" dirty="0"/>
          </a:p>
          <a:p>
            <a:r>
              <a:rPr lang="sv" b="1" dirty="0"/>
              <a:t>Kolla in dina konkurrenter </a:t>
            </a:r>
            <a:br>
              <a:rPr lang="en-GB" dirty="0"/>
            </a:br>
            <a:r>
              <a:rPr lang="sv" dirty="0"/>
              <a:t>Ta reda på vilka andra som finns i ditt utrymme och hur ditt materbjudande kan sticka ut.</a:t>
            </a:r>
          </a:p>
        </p:txBody>
      </p:sp>
      <p:pic>
        <p:nvPicPr>
          <p:cNvPr id="3" name="Picture 2">
            <a:extLst>
              <a:ext uri="{FF2B5EF4-FFF2-40B4-BE49-F238E27FC236}">
                <a16:creationId xmlns:a16="http://schemas.microsoft.com/office/drawing/2014/main" id="{B66E0850-0580-7CB7-9574-67B969000B44}"/>
              </a:ext>
            </a:extLst>
          </p:cNvPr>
          <p:cNvPicPr>
            <a:picLocks noChangeAspect="1"/>
          </p:cNvPicPr>
          <p:nvPr/>
        </p:nvPicPr>
        <p:blipFill>
          <a:blip r:embed="rId2"/>
          <a:stretch>
            <a:fillRect/>
          </a:stretch>
        </p:blipFill>
        <p:spPr>
          <a:xfrm>
            <a:off x="1897838" y="5513988"/>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STEG 4: IDENTIFIERA OCH DEFINIERA DIN MÅLMARKNAD</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41189" y="1526269"/>
            <a:ext cx="10556003" cy="4913781"/>
          </a:xfrm>
        </p:spPr>
        <p:txBody>
          <a:bodyPr numCol="1"/>
          <a:lstStyle/>
          <a:p>
            <a:pPr fontAlgn="base">
              <a:buClr>
                <a:srgbClr val="B6D1E1"/>
              </a:buClr>
            </a:pPr>
            <a:r>
              <a:rPr lang="sv" sz="2800" b="1" i="0" noProof="0" dirty="0">
                <a:solidFill>
                  <a:srgbClr val="94C7B0"/>
                </a:solidFill>
                <a:effectLst/>
              </a:rPr>
              <a:t>Vad är en målmarknad?</a:t>
            </a:r>
          </a:p>
          <a:p>
            <a:pPr fontAlgn="base">
              <a:buClr>
                <a:srgbClr val="B6D1E1"/>
              </a:buClr>
            </a:pPr>
            <a:endParaRPr lang="en-GB" sz="2200" b="1" i="0" noProof="0" dirty="0">
              <a:effectLst/>
            </a:endParaRPr>
          </a:p>
          <a:p>
            <a:pPr>
              <a:buNone/>
            </a:pPr>
            <a:r>
              <a:rPr lang="sv" noProof="0" dirty="0"/>
              <a:t>En målmarknad är en grupp människor som delar liknande behov, intressen eller egenskaper som ditt företag är utformat för att tillgodose.</a:t>
            </a:r>
          </a:p>
          <a:p>
            <a:pPr>
              <a:buNone/>
            </a:pPr>
            <a:br>
              <a:rPr lang="en-GB" noProof="0" dirty="0"/>
            </a:br>
            <a:r>
              <a:rPr lang="sv" noProof="0" dirty="0"/>
              <a:t>Det här är vanligtvis de personer som är mest sannolikt att köpa din matprodukt eller använda din tjänst.</a:t>
            </a:r>
          </a:p>
          <a:p>
            <a:pPr marL="342900" indent="-342900">
              <a:buFont typeface="Arial" panose="020B0604020202020204" pitchFamily="34" charset="0"/>
              <a:buChar char="•"/>
            </a:pPr>
            <a:r>
              <a:rPr lang="sv" b="1" noProof="0" dirty="0">
                <a:solidFill>
                  <a:srgbClr val="94C7B0"/>
                </a:solidFill>
              </a:rPr>
              <a:t>Fokusera din tid och energi </a:t>
            </a:r>
            <a:r>
              <a:rPr lang="sv" noProof="0" dirty="0"/>
              <a:t>på de kunder som är mest intresserade av det du erbjuder</a:t>
            </a:r>
          </a:p>
          <a:p>
            <a:pPr marL="342900" indent="-342900">
              <a:buFont typeface="Arial" panose="020B0604020202020204" pitchFamily="34" charset="0"/>
              <a:buChar char="•"/>
            </a:pPr>
            <a:r>
              <a:rPr lang="sv" b="1" noProof="0" dirty="0">
                <a:solidFill>
                  <a:srgbClr val="94C7B0"/>
                </a:solidFill>
              </a:rPr>
              <a:t>Utforma din produkt eller tjänst </a:t>
            </a:r>
            <a:r>
              <a:rPr lang="sv" noProof="0" dirty="0"/>
              <a:t>så att den bättre matchar deras verkliga behov och preferenser</a:t>
            </a:r>
          </a:p>
          <a:p>
            <a:pPr marL="342900" indent="-342900">
              <a:buFont typeface="Arial" panose="020B0604020202020204" pitchFamily="34" charset="0"/>
              <a:buChar char="•"/>
            </a:pPr>
            <a:r>
              <a:rPr lang="sv" b="1" noProof="0" dirty="0">
                <a:solidFill>
                  <a:srgbClr val="94C7B0"/>
                </a:solidFill>
              </a:rPr>
              <a:t>Skapa marknadsföringsbudskap </a:t>
            </a:r>
            <a:r>
              <a:rPr lang="sv" noProof="0" dirty="0"/>
              <a:t>som talar direkt till de personer du vill nå</a:t>
            </a:r>
          </a:p>
          <a:p>
            <a:endParaRPr lang="en-GB" noProof="0" dirty="0"/>
          </a:p>
          <a:p>
            <a:r>
              <a:rPr lang="sv" b="1" noProof="0" dirty="0"/>
              <a:t>Ju mer specifik du kan vara om </a:t>
            </a:r>
            <a:r>
              <a:rPr lang="sv" b="1" dirty="0"/>
              <a:t>din målmarknad </a:t>
            </a:r>
            <a:r>
              <a:rPr lang="sv" b="1" noProof="0" dirty="0"/>
              <a:t>, desto bättre.</a:t>
            </a:r>
            <a:endParaRPr lang="en-GB" b="1" dirty="0"/>
          </a:p>
          <a:p>
            <a:pPr marL="342900" indent="-342900">
              <a:buFont typeface="Arial" panose="020B0604020202020204" pitchFamily="34" charset="0"/>
              <a:buChar char="•"/>
            </a:pPr>
            <a:r>
              <a:rPr lang="sv" noProof="0" dirty="0"/>
              <a:t>Du behöver inte och behöver inte nå alla.</a:t>
            </a:r>
            <a:endParaRPr lang="en-GB" dirty="0"/>
          </a:p>
          <a:p>
            <a:pPr marL="342900" indent="-342900">
              <a:buFont typeface="Arial" panose="020B0604020202020204" pitchFamily="34" charset="0"/>
              <a:buChar char="•"/>
            </a:pPr>
            <a:r>
              <a:rPr lang="sv" noProof="0" dirty="0"/>
              <a:t>Att fokusera på en specifik grupp betyder inte att du exkluderar andra… Det betyder helt enkelt att du riktar din energi dit den mest sannolikt leder till försäljningsframgång.</a:t>
            </a:r>
          </a:p>
        </p:txBody>
      </p:sp>
    </p:spTree>
    <p:extLst>
      <p:ext uri="{BB962C8B-B14F-4D97-AF65-F5344CB8AC3E}">
        <p14:creationId xmlns:p14="http://schemas.microsoft.com/office/powerpoint/2010/main" val="196476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437CA-C82A-3989-094A-7755C248DEC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9E8BD92-FEF2-1184-18DA-B09E02B375C9}"/>
              </a:ext>
            </a:extLst>
          </p:cNvPr>
          <p:cNvSpPr>
            <a:spLocks noGrp="1"/>
          </p:cNvSpPr>
          <p:nvPr>
            <p:ph type="body" sz="quarter" idx="27"/>
          </p:nvPr>
        </p:nvSpPr>
        <p:spPr/>
        <p:txBody>
          <a:bodyPr/>
          <a:lstStyle/>
          <a:p>
            <a:r>
              <a:rPr lang="sv" noProof="0" dirty="0"/>
              <a:t>Massmarknad eller nisch?</a:t>
            </a:r>
          </a:p>
        </p:txBody>
      </p:sp>
      <p:graphicFrame>
        <p:nvGraphicFramePr>
          <p:cNvPr id="5" name="Diagram 4">
            <a:extLst>
              <a:ext uri="{FF2B5EF4-FFF2-40B4-BE49-F238E27FC236}">
                <a16:creationId xmlns:a16="http://schemas.microsoft.com/office/drawing/2014/main" id="{DD59329D-310F-13F6-665D-545C05302F41}"/>
              </a:ext>
            </a:extLst>
          </p:cNvPr>
          <p:cNvGraphicFramePr/>
          <p:nvPr>
            <p:extLst>
              <p:ext uri="{D42A27DB-BD31-4B8C-83A1-F6EECF244321}">
                <p14:modId xmlns:p14="http://schemas.microsoft.com/office/powerpoint/2010/main" val="1253250056"/>
              </p:ext>
            </p:extLst>
          </p:nvPr>
        </p:nvGraphicFramePr>
        <p:xfrm>
          <a:off x="559334" y="1847549"/>
          <a:ext cx="10981357" cy="337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1898B36D-A108-F0AB-BA73-67529C575867}"/>
              </a:ext>
            </a:extLst>
          </p:cNvPr>
          <p:cNvSpPr>
            <a:spLocks noGrp="1"/>
          </p:cNvSpPr>
          <p:nvPr>
            <p:ph type="body" sz="quarter" idx="14"/>
          </p:nvPr>
        </p:nvSpPr>
        <p:spPr>
          <a:xfrm>
            <a:off x="559335" y="1374688"/>
            <a:ext cx="10981356" cy="484701"/>
          </a:xfrm>
        </p:spPr>
        <p:txBody>
          <a:bodyPr numCol="1"/>
          <a:lstStyle/>
          <a:p>
            <a:pPr>
              <a:buNone/>
            </a:pPr>
            <a:r>
              <a:rPr lang="sv" noProof="0" dirty="0"/>
              <a:t>När du startar ditt företag är det bra att förstå vilken typ av marknad du ger dig in på:</a:t>
            </a:r>
          </a:p>
        </p:txBody>
      </p:sp>
      <p:sp>
        <p:nvSpPr>
          <p:cNvPr id="8" name="Text Placeholder 2">
            <a:extLst>
              <a:ext uri="{FF2B5EF4-FFF2-40B4-BE49-F238E27FC236}">
                <a16:creationId xmlns:a16="http://schemas.microsoft.com/office/drawing/2014/main" id="{67526EA7-00DD-FD2B-4017-8F3EDAC158B2}"/>
              </a:ext>
            </a:extLst>
          </p:cNvPr>
          <p:cNvSpPr txBox="1">
            <a:spLocks/>
          </p:cNvSpPr>
          <p:nvPr/>
        </p:nvSpPr>
        <p:spPr>
          <a:xfrm>
            <a:off x="559334" y="5374572"/>
            <a:ext cx="10981357" cy="117206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noProof="0" dirty="0"/>
              <a:t>Dessa produkter behöver inte tillfredsställa alla, bara rätt personer.</a:t>
            </a:r>
          </a:p>
          <a:p>
            <a:r>
              <a:rPr lang="sv" noProof="0" dirty="0"/>
              <a:t>Om din idé knyter an till din </a:t>
            </a:r>
            <a:r>
              <a:rPr lang="sv" b="1" noProof="0" dirty="0"/>
              <a:t>kultur, berättelse eller dina färdigheter</a:t>
            </a:r>
            <a:r>
              <a:rPr lang="sv" noProof="0" dirty="0"/>
              <a:t>, är det din styrka. Du konkurrerar inte med stora fabriker. Du erbjuder något unikt som kommer från </a:t>
            </a:r>
            <a:r>
              <a:rPr lang="sv" i="1" noProof="0" dirty="0"/>
              <a:t>dig </a:t>
            </a:r>
            <a:r>
              <a:rPr lang="sv" noProof="0" dirty="0"/>
              <a:t>.</a:t>
            </a:r>
          </a:p>
        </p:txBody>
      </p:sp>
    </p:spTree>
    <p:extLst>
      <p:ext uri="{BB962C8B-B14F-4D97-AF65-F5344CB8AC3E}">
        <p14:creationId xmlns:p14="http://schemas.microsoft.com/office/powerpoint/2010/main" val="18244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noProof="0" dirty="0"/>
              <a:t>HITTA DIN NISCH</a:t>
            </a:r>
            <a:endParaRPr lang="en-GB" noProof="0" dirty="0">
              <a:effectLst/>
            </a:endParaRP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1" y="1796142"/>
            <a:ext cx="5482985" cy="392126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noProof="0" dirty="0"/>
              <a:t>Den här korta videon ger en tydlig och praktisk introduktion till nischmarknader och varför de är viktiga.</a:t>
            </a:r>
          </a:p>
          <a:p>
            <a:pPr fontAlgn="base">
              <a:buClr>
                <a:srgbClr val="B6D1E1"/>
              </a:buClr>
            </a:pPr>
            <a:br>
              <a:rPr lang="en-GB" noProof="0" dirty="0"/>
            </a:br>
            <a:r>
              <a:rPr lang="sv" noProof="0" dirty="0"/>
              <a:t>Det är särskilt användbart om du är i början av din affärsresa och letar efter sätt att fokusera din idé.</a:t>
            </a:r>
          </a:p>
          <a:p>
            <a:pPr fontAlgn="base">
              <a:buClr>
                <a:srgbClr val="B6D1E1"/>
              </a:buClr>
            </a:pPr>
            <a:br>
              <a:rPr lang="en-GB" noProof="0" dirty="0"/>
            </a:br>
            <a:r>
              <a:rPr lang="sv" noProof="0" dirty="0"/>
              <a:t>Videon förklarar hur det att betjäna en mindre, väldefinierad kundgrupp faktiskt kan leda till starkare och mer hållbar affärstillväxt.</a:t>
            </a:r>
          </a:p>
          <a:p>
            <a:pPr fontAlgn="base">
              <a:buClr>
                <a:srgbClr val="B6D1E1"/>
              </a:buClr>
            </a:pPr>
            <a:br>
              <a:rPr lang="en-GB" noProof="0" dirty="0"/>
            </a:br>
            <a:r>
              <a:rPr lang="sv" b="1" noProof="0" dirty="0">
                <a:solidFill>
                  <a:srgbClr val="94C7B0"/>
                </a:solidFill>
                <a:sym typeface="Wingdings" panose="05000000000000000000" pitchFamily="2" charset="2"/>
              </a:rPr>
              <a:t> </a:t>
            </a:r>
            <a:r>
              <a:rPr lang="sv" b="1" noProof="0" dirty="0">
                <a:solidFill>
                  <a:srgbClr val="94C7B0"/>
                </a:solidFill>
                <a:hlinkClick r:id="rId4">
                  <a:extLst>
                    <a:ext uri="{A12FA001-AC4F-418D-AE19-62706E023703}">
                      <ahyp:hlinkClr xmlns:ahyp="http://schemas.microsoft.com/office/drawing/2018/hyperlinkcolor" val="tx"/>
                    </a:ext>
                  </a:extLst>
                </a:hlinkClick>
              </a:rPr>
              <a:t>Titta på videon</a:t>
            </a:r>
            <a:endParaRPr lang="en-GB" b="1" noProof="0" dirty="0">
              <a:solidFill>
                <a:srgbClr val="94C7B0"/>
              </a:solidFill>
            </a:endParaRPr>
          </a:p>
        </p:txBody>
      </p:sp>
      <p:pic>
        <p:nvPicPr>
          <p:cNvPr id="6" name="Online Media 1" title="How to Find Your Niche Market + 5 Examples to Inspire You">
            <a:hlinkClick r:id="" action="ppaction://media"/>
            <a:extLst>
              <a:ext uri="{FF2B5EF4-FFF2-40B4-BE49-F238E27FC236}">
                <a16:creationId xmlns:a16="http://schemas.microsoft.com/office/drawing/2014/main" id="{04367478-E197-1ECC-3421-B55899A01D0C}"/>
              </a:ext>
            </a:extLst>
          </p:cNvPr>
          <p:cNvPicPr>
            <a:picLocks noRot="1" noChangeAspect="1"/>
          </p:cNvPicPr>
          <p:nvPr>
            <a:videoFile r:link="rId1"/>
          </p:nvPr>
        </p:nvPicPr>
        <p:blipFill rotWithShape="1">
          <a:blip r:embed="rId5"/>
          <a:srcRect t="442" r="13342" b="-442"/>
          <a:stretch/>
        </p:blipFill>
        <p:spPr>
          <a:xfrm>
            <a:off x="6988629" y="2195829"/>
            <a:ext cx="5203371" cy="3392576"/>
          </a:xfrm>
          <a:prstGeom prst="rect">
            <a:avLst/>
          </a:prstGeom>
        </p:spPr>
      </p:pic>
      <p:pic>
        <p:nvPicPr>
          <p:cNvPr id="16" name="Graphic 15" descr="Loan with solid fill">
            <a:extLst>
              <a:ext uri="{FF2B5EF4-FFF2-40B4-BE49-F238E27FC236}">
                <a16:creationId xmlns:a16="http://schemas.microsoft.com/office/drawing/2014/main" id="{DE40D75F-7D0A-F523-52F3-74309E652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84855" y="5154539"/>
            <a:ext cx="1607975" cy="1607975"/>
          </a:xfrm>
          <a:prstGeom prst="rect">
            <a:avLst/>
          </a:prstGeom>
        </p:spPr>
      </p:pic>
    </p:spTree>
    <p:extLst>
      <p:ext uri="{BB962C8B-B14F-4D97-AF65-F5344CB8AC3E}">
        <p14:creationId xmlns:p14="http://schemas.microsoft.com/office/powerpoint/2010/main" val="27181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HITTA DIN NISCH – titta på trenderna</a:t>
            </a:r>
            <a:endParaRPr lang="en-GB" noProof="0" dirty="0">
              <a:effectLst/>
            </a:endParaRP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444936" y="1502229"/>
            <a:ext cx="7393278" cy="4465434"/>
          </a:xfrm>
        </p:spPr>
        <p:txBody>
          <a:bodyPr numCol="1"/>
          <a:lstStyle/>
          <a:p>
            <a:pPr fontAlgn="base">
              <a:buClr>
                <a:srgbClr val="B6D1E1"/>
              </a:buClr>
            </a:pPr>
            <a:r>
              <a:rPr lang="sv" sz="2200" b="1" i="0" noProof="0" dirty="0">
                <a:effectLst/>
              </a:rPr>
              <a:t>Stundens frukt…</a:t>
            </a:r>
          </a:p>
          <a:p>
            <a:pPr fontAlgn="base">
              <a:buClr>
                <a:srgbClr val="B6D1E1"/>
              </a:buClr>
            </a:pPr>
            <a:r>
              <a:rPr lang="sv" sz="2200" i="0" noProof="0" dirty="0">
                <a:effectLst/>
              </a:rPr>
              <a:t>Yuzu minskar inflammation och hjälper hjärthälsan. Den har kraftfulla antioxidanter och är vitaminrik precis som mandariner. Du kan titta på hur du kan introducera dem i din meny i recept. Kanske i en dessert eller sås? Var innovativ!</a:t>
            </a:r>
          </a:p>
          <a:p>
            <a:pPr fontAlgn="base">
              <a:buClr>
                <a:srgbClr val="B6D1E1"/>
              </a:buClr>
            </a:pPr>
            <a:r>
              <a:rPr lang="sv" sz="2200" i="0" noProof="0" dirty="0">
                <a:effectLst/>
              </a:rPr>
              <a:t>   </a:t>
            </a:r>
          </a:p>
          <a:p>
            <a:pPr fontAlgn="base">
              <a:buClr>
                <a:srgbClr val="B6D1E1"/>
              </a:buClr>
            </a:pPr>
            <a:endParaRPr lang="en-GB" sz="2200" i="0" noProof="0" dirty="0">
              <a:effectLst/>
            </a:endParaRPr>
          </a:p>
          <a:p>
            <a:pPr fontAlgn="base">
              <a:buClr>
                <a:srgbClr val="B6D1E1"/>
              </a:buClr>
            </a:pPr>
            <a:r>
              <a:rPr lang="sv" b="1" noProof="0" dirty="0"/>
              <a:t>Smör är din bästa vän igen</a:t>
            </a:r>
            <a:r>
              <a:rPr lang="sv" sz="2200" b="1" i="0" noProof="0" dirty="0">
                <a:effectLst/>
              </a:rPr>
              <a:t> </a:t>
            </a:r>
          </a:p>
          <a:p>
            <a:pPr fontAlgn="base">
              <a:buClr>
                <a:srgbClr val="B6D1E1"/>
              </a:buClr>
            </a:pPr>
            <a:r>
              <a:rPr lang="sv" noProof="0" dirty="0"/>
              <a:t>Fundera på att använda andra sorters mjölk eller ersättningar förutom komjölk. Kanske kan du skapa en smörbricka med nya unika ingredienser att doppa i dina egna skapelser. Använd din fantasi för att göra salta eller söta versioner.</a:t>
            </a:r>
          </a:p>
          <a:p>
            <a:pPr fontAlgn="base">
              <a:buClr>
                <a:srgbClr val="B6D1E1"/>
              </a:buClr>
            </a:pPr>
            <a:endParaRPr lang="en-GB" sz="2200" i="0" noProof="0" dirty="0">
              <a:effectLst/>
            </a:endParaRPr>
          </a:p>
          <a:p>
            <a:pPr fontAlgn="base">
              <a:buClr>
                <a:srgbClr val="B6D1E1"/>
              </a:buClr>
            </a:pPr>
            <a:r>
              <a:rPr lang="sv" b="1" noProof="0" dirty="0">
                <a:solidFill>
                  <a:srgbClr val="94C7B0"/>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sv" b="1" noProof="0" dirty="0">
                <a:solidFill>
                  <a:srgbClr val="94C7B0"/>
                </a:solidFill>
                <a:hlinkClick r:id="rId2">
                  <a:extLst>
                    <a:ext uri="{A12FA001-AC4F-418D-AE19-62706E023703}">
                      <ahyp:hlinkClr xmlns:ahyp="http://schemas.microsoft.com/office/drawing/2018/hyperlinkcolor" val="tx"/>
                    </a:ext>
                  </a:extLst>
                </a:hlinkClick>
              </a:rPr>
              <a:t>Besök den här webbplatsen för mer läsning!</a:t>
            </a:r>
            <a:endParaRPr lang="en-GB" sz="2200" b="1" i="0" noProof="0" dirty="0">
              <a:solidFill>
                <a:srgbClr val="94C7B0"/>
              </a:solidFill>
              <a:effectLst/>
            </a:endParaRPr>
          </a:p>
        </p:txBody>
      </p:sp>
      <p:sp>
        <p:nvSpPr>
          <p:cNvPr id="6" name="Text Placeholder 2">
            <a:extLst>
              <a:ext uri="{FF2B5EF4-FFF2-40B4-BE49-F238E27FC236}">
                <a16:creationId xmlns:a16="http://schemas.microsoft.com/office/drawing/2014/main" id="{5F5F87DD-A2E4-4327-E7B2-387CB59B0439}"/>
              </a:ext>
            </a:extLst>
          </p:cNvPr>
          <p:cNvSpPr txBox="1">
            <a:spLocks/>
          </p:cNvSpPr>
          <p:nvPr/>
        </p:nvSpPr>
        <p:spPr>
          <a:xfrm>
            <a:off x="760122" y="1502229"/>
            <a:ext cx="3037723" cy="192084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i="1" noProof="0" dirty="0">
                <a:solidFill>
                  <a:srgbClr val="B6D1E1"/>
                </a:solidFill>
              </a:rPr>
              <a:t>Ju snävare du kan definiera din målmarknad, </a:t>
            </a:r>
            <a:br>
              <a:rPr lang="sv" sz="2400" b="1" i="1" dirty="0">
                <a:solidFill>
                  <a:srgbClr val="B6D1E1"/>
                </a:solidFill>
              </a:rPr>
            </a:br>
            <a:r>
              <a:rPr lang="sv" sz="2400" b="1" i="1" noProof="0" dirty="0">
                <a:solidFill>
                  <a:srgbClr val="B6D1E1"/>
                </a:solidFill>
              </a:rPr>
              <a:t>desto bättre.</a:t>
            </a:r>
          </a:p>
        </p:txBody>
      </p:sp>
      <p:pic>
        <p:nvPicPr>
          <p:cNvPr id="8" name="Picture 7" descr="A pair of oranges with leaves&#10;&#10;Description automatically generated">
            <a:extLst>
              <a:ext uri="{FF2B5EF4-FFF2-40B4-BE49-F238E27FC236}">
                <a16:creationId xmlns:a16="http://schemas.microsoft.com/office/drawing/2014/main" id="{45647AFB-9711-7741-E991-CE06F3E8CAF6}"/>
              </a:ext>
            </a:extLst>
          </p:cNvPr>
          <p:cNvPicPr>
            <a:picLocks noChangeAspect="1"/>
          </p:cNvPicPr>
          <p:nvPr/>
        </p:nvPicPr>
        <p:blipFill>
          <a:blip r:embed="rId3"/>
          <a:stretch>
            <a:fillRect/>
          </a:stretch>
        </p:blipFill>
        <p:spPr>
          <a:xfrm>
            <a:off x="876268" y="2671360"/>
            <a:ext cx="2464263" cy="3229649"/>
          </a:xfrm>
          <a:prstGeom prst="ellipse">
            <a:avLst/>
          </a:prstGeom>
          <a:ln>
            <a:noFill/>
          </a:ln>
          <a:effectLst>
            <a:softEdge rad="112500"/>
          </a:effectLst>
        </p:spPr>
      </p:pic>
    </p:spTree>
    <p:extLst>
      <p:ext uri="{BB962C8B-B14F-4D97-AF65-F5344CB8AC3E}">
        <p14:creationId xmlns:p14="http://schemas.microsoft.com/office/powerpoint/2010/main" val="256254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89E0-5838-5C02-D82F-D4A45215B5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BC9579F-D959-04C3-129E-EFC5C94F3B46}"/>
              </a:ext>
            </a:extLst>
          </p:cNvPr>
          <p:cNvSpPr>
            <a:spLocks noGrp="1"/>
          </p:cNvSpPr>
          <p:nvPr>
            <p:ph type="body" sz="quarter" idx="27"/>
          </p:nvPr>
        </p:nvSpPr>
        <p:spPr/>
        <p:txBody>
          <a:bodyPr/>
          <a:lstStyle/>
          <a:p>
            <a:r>
              <a:rPr lang="sv" noProof="0" dirty="0"/>
              <a:t>IDENTIFIERA DIN MÅLMARKNAD</a:t>
            </a:r>
            <a:endParaRPr lang="en-GB" noProof="0" dirty="0">
              <a:effectLst/>
            </a:endParaRPr>
          </a:p>
        </p:txBody>
      </p:sp>
      <p:graphicFrame>
        <p:nvGraphicFramePr>
          <p:cNvPr id="9" name="Diagram 8">
            <a:extLst>
              <a:ext uri="{FF2B5EF4-FFF2-40B4-BE49-F238E27FC236}">
                <a16:creationId xmlns:a16="http://schemas.microsoft.com/office/drawing/2014/main" id="{6E19A94C-44F5-3CDC-A3DA-5CB2D9AD4AA8}"/>
              </a:ext>
            </a:extLst>
          </p:cNvPr>
          <p:cNvGraphicFramePr/>
          <p:nvPr>
            <p:extLst>
              <p:ext uri="{D42A27DB-BD31-4B8C-83A1-F6EECF244321}">
                <p14:modId xmlns:p14="http://schemas.microsoft.com/office/powerpoint/2010/main" val="536397611"/>
              </p:ext>
            </p:extLst>
          </p:nvPr>
        </p:nvGraphicFramePr>
        <p:xfrm>
          <a:off x="967061" y="3113744"/>
          <a:ext cx="10400375" cy="330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pole tekstowe 17">
            <a:extLst>
              <a:ext uri="{FF2B5EF4-FFF2-40B4-BE49-F238E27FC236}">
                <a16:creationId xmlns:a16="http://schemas.microsoft.com/office/drawing/2014/main" id="{24D0018D-E7BD-2BC6-A30A-5BCE18E95C82}"/>
              </a:ext>
            </a:extLst>
          </p:cNvPr>
          <p:cNvSpPr txBox="1"/>
          <p:nvPr/>
        </p:nvSpPr>
        <p:spPr>
          <a:xfrm>
            <a:off x="703248" y="1180377"/>
            <a:ext cx="10785503" cy="1785104"/>
          </a:xfrm>
          <a:prstGeom prst="rect">
            <a:avLst/>
          </a:prstGeom>
          <a:noFill/>
        </p:spPr>
        <p:txBody>
          <a:bodyPr wrap="square">
            <a:spAutoFit/>
          </a:bodyPr>
          <a:lstStyle/>
          <a:p>
            <a:r>
              <a:rPr lang="sv" sz="2200" noProof="0" dirty="0"/>
              <a:t>Du kan sälja din livsmedelsprodukt eller tjänst i en av två huvudriktningar. Den ena är till privatpersoner – detta kallas Business-to-Consumer, eller B2C. Den andra är till andra företag, vilket kallas Business-to-Business, eller B2B.</a:t>
            </a:r>
          </a:p>
          <a:p>
            <a:r>
              <a:rPr lang="sv" sz="2200" b="1" noProof="0" dirty="0"/>
              <a:t>Att förstå skillnaden hjälper dig att bestämma vem du vill nå och hur du ska prata med dem.</a:t>
            </a:r>
          </a:p>
        </p:txBody>
      </p:sp>
    </p:spTree>
    <p:extLst>
      <p:ext uri="{BB962C8B-B14F-4D97-AF65-F5344CB8AC3E}">
        <p14:creationId xmlns:p14="http://schemas.microsoft.com/office/powerpoint/2010/main" val="225731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MARKNADSUNDERSÖKNING – VARFÖR BEHÖVS DET?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889335" y="2712798"/>
            <a:ext cx="2315092" cy="2671201"/>
          </a:xfrm>
        </p:spPr>
        <p:txBody>
          <a:bodyPr numCol="1"/>
          <a:lstStyle/>
          <a:p>
            <a:pPr algn="ctr" fontAlgn="base">
              <a:buClr>
                <a:srgbClr val="B6D1E1"/>
              </a:buClr>
            </a:pPr>
            <a:r>
              <a:rPr lang="sv" b="1" noProof="0" dirty="0"/>
              <a:t>För att förstå din marknads potential</a:t>
            </a:r>
          </a:p>
          <a:p>
            <a:pPr algn="ctr" fontAlgn="base">
              <a:buClr>
                <a:srgbClr val="B6D1E1"/>
              </a:buClr>
            </a:pPr>
            <a:br>
              <a:rPr lang="en-GB" noProof="0" dirty="0"/>
            </a:br>
            <a:r>
              <a:rPr lang="sv" noProof="0" dirty="0"/>
              <a:t>Det visar om det finns ett verkligt intresse för det du vill erbjuda och vilka typer av produkter eller tjänster folk letar efter.</a:t>
            </a:r>
            <a:endParaRPr lang="en-GB" i="0" noProof="0" dirty="0">
              <a:effectLst/>
            </a:endParaRPr>
          </a:p>
        </p:txBody>
      </p:sp>
      <p:cxnSp>
        <p:nvCxnSpPr>
          <p:cNvPr id="2" name="Straight Connector 1">
            <a:extLst>
              <a:ext uri="{FF2B5EF4-FFF2-40B4-BE49-F238E27FC236}">
                <a16:creationId xmlns:a16="http://schemas.microsoft.com/office/drawing/2014/main" id="{989CB4CB-3A0F-8E56-A144-A01C8F5E8755}"/>
              </a:ext>
            </a:extLst>
          </p:cNvPr>
          <p:cNvCxnSpPr>
            <a:cxnSpLocks/>
          </p:cNvCxnSpPr>
          <p:nvPr/>
        </p:nvCxnSpPr>
        <p:spPr>
          <a:xfrm>
            <a:off x="3385688"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CCF1924-EA85-F84A-7888-39332772C1C0}"/>
              </a:ext>
            </a:extLst>
          </p:cNvPr>
          <p:cNvCxnSpPr>
            <a:cxnSpLocks/>
          </p:cNvCxnSpPr>
          <p:nvPr/>
        </p:nvCxnSpPr>
        <p:spPr>
          <a:xfrm>
            <a:off x="6092149"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669ADF-2954-8300-9CD7-A36ACAC5B122}"/>
              </a:ext>
            </a:extLst>
          </p:cNvPr>
          <p:cNvCxnSpPr>
            <a:cxnSpLocks/>
          </p:cNvCxnSpPr>
          <p:nvPr/>
        </p:nvCxnSpPr>
        <p:spPr>
          <a:xfrm>
            <a:off x="879861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176D36-47B1-6AD0-7A51-B72D045A52F9}"/>
              </a:ext>
            </a:extLst>
          </p:cNvPr>
          <p:cNvCxnSpPr>
            <a:cxnSpLocks/>
          </p:cNvCxnSpPr>
          <p:nvPr/>
        </p:nvCxnSpPr>
        <p:spPr>
          <a:xfrm>
            <a:off x="1150507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F6BB65-0324-5FCA-38F0-0508CF137C7A}"/>
              </a:ext>
            </a:extLst>
          </p:cNvPr>
          <p:cNvCxnSpPr>
            <a:cxnSpLocks/>
          </p:cNvCxnSpPr>
          <p:nvPr/>
        </p:nvCxnSpPr>
        <p:spPr>
          <a:xfrm>
            <a:off x="679227"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167E39B-ECC5-CD48-F5AD-9786C35A949F}"/>
              </a:ext>
            </a:extLst>
          </p:cNvPr>
          <p:cNvSpPr txBox="1">
            <a:spLocks/>
          </p:cNvSpPr>
          <p:nvPr/>
        </p:nvSpPr>
        <p:spPr>
          <a:xfrm>
            <a:off x="3617623" y="2712798"/>
            <a:ext cx="2315092" cy="267120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sv" b="1" noProof="0" dirty="0"/>
              <a:t>För att vägleda dina beslut med verklig information</a:t>
            </a:r>
          </a:p>
          <a:p>
            <a:pPr algn="ctr" fontAlgn="base">
              <a:buClr>
                <a:srgbClr val="B6D1E1"/>
              </a:buClr>
            </a:pPr>
            <a:br>
              <a:rPr lang="en-GB" noProof="0" dirty="0"/>
            </a:br>
            <a:r>
              <a:rPr lang="sv" noProof="0" dirty="0"/>
              <a:t>Istället för att gissa kan du göra val baserade på fakta, trender och verkliga kundbehov.</a:t>
            </a:r>
          </a:p>
        </p:txBody>
      </p:sp>
      <p:sp>
        <p:nvSpPr>
          <p:cNvPr id="10" name="Text Placeholder 2">
            <a:extLst>
              <a:ext uri="{FF2B5EF4-FFF2-40B4-BE49-F238E27FC236}">
                <a16:creationId xmlns:a16="http://schemas.microsoft.com/office/drawing/2014/main" id="{53389891-F813-2694-5B57-CF7EE47CCEC7}"/>
              </a:ext>
            </a:extLst>
          </p:cNvPr>
          <p:cNvSpPr txBox="1">
            <a:spLocks/>
          </p:cNvSpPr>
          <p:nvPr/>
        </p:nvSpPr>
        <p:spPr>
          <a:xfrm>
            <a:off x="6279180" y="2712798"/>
            <a:ext cx="2315092"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sv" b="1" noProof="0" dirty="0"/>
              <a:t>För att hitta praktiska sätt att förbättra din idé</a:t>
            </a:r>
          </a:p>
          <a:p>
            <a:pPr algn="ctr" fontAlgn="base">
              <a:buClr>
                <a:srgbClr val="B6D1E1"/>
              </a:buClr>
            </a:pPr>
            <a:br>
              <a:rPr lang="en-GB" noProof="0" dirty="0"/>
            </a:br>
            <a:r>
              <a:rPr lang="sv" noProof="0" dirty="0"/>
              <a:t>Research kan hjälpa dig att justera din livsmedelsprodukt eller tjänst så att den bättre passar vad dina kunder faktiskt vill ha.</a:t>
            </a:r>
          </a:p>
        </p:txBody>
      </p:sp>
      <p:sp>
        <p:nvSpPr>
          <p:cNvPr id="11" name="Text Placeholder 2">
            <a:extLst>
              <a:ext uri="{FF2B5EF4-FFF2-40B4-BE49-F238E27FC236}">
                <a16:creationId xmlns:a16="http://schemas.microsoft.com/office/drawing/2014/main" id="{7A83A9EB-2DF6-5C1A-764E-0286A8A78D15}"/>
              </a:ext>
            </a:extLst>
          </p:cNvPr>
          <p:cNvSpPr txBox="1">
            <a:spLocks/>
          </p:cNvSpPr>
          <p:nvPr/>
        </p:nvSpPr>
        <p:spPr>
          <a:xfrm>
            <a:off x="8892601" y="2712798"/>
            <a:ext cx="2518479"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sv" b="1" noProof="0" dirty="0"/>
              <a:t>Att höra direkt från dina potentiella kunder</a:t>
            </a:r>
          </a:p>
          <a:p>
            <a:pPr algn="ctr" fontAlgn="base">
              <a:buClr>
                <a:srgbClr val="B6D1E1"/>
              </a:buClr>
            </a:pPr>
            <a:br>
              <a:rPr lang="en-GB" noProof="0" dirty="0"/>
            </a:br>
            <a:r>
              <a:rPr lang="sv" noProof="0" dirty="0"/>
              <a:t>Deras feedback hjälper dig att lösa verkliga problem och fokusera dina ansträngningar där de betyder mest.</a:t>
            </a:r>
          </a:p>
        </p:txBody>
      </p:sp>
      <p:pic>
        <p:nvPicPr>
          <p:cNvPr id="14" name="Graphic 13" descr="Customer review outline">
            <a:extLst>
              <a:ext uri="{FF2B5EF4-FFF2-40B4-BE49-F238E27FC236}">
                <a16:creationId xmlns:a16="http://schemas.microsoft.com/office/drawing/2014/main" id="{5771D565-9643-F738-7C30-D2177553E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5643" y="1474001"/>
            <a:ext cx="996042" cy="996042"/>
          </a:xfrm>
          <a:prstGeom prst="rect">
            <a:avLst/>
          </a:prstGeom>
        </p:spPr>
      </p:pic>
      <p:pic>
        <p:nvPicPr>
          <p:cNvPr id="16" name="Graphic 15" descr="Judge female outline">
            <a:extLst>
              <a:ext uri="{FF2B5EF4-FFF2-40B4-BE49-F238E27FC236}">
                <a16:creationId xmlns:a16="http://schemas.microsoft.com/office/drawing/2014/main" id="{B2878702-DE04-C716-8927-694DCD526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3057" y="1474001"/>
            <a:ext cx="996042" cy="996042"/>
          </a:xfrm>
          <a:prstGeom prst="rect">
            <a:avLst/>
          </a:prstGeom>
        </p:spPr>
      </p:pic>
      <p:pic>
        <p:nvPicPr>
          <p:cNvPr id="18" name="Graphic 17" descr="Brainstorm outline">
            <a:extLst>
              <a:ext uri="{FF2B5EF4-FFF2-40B4-BE49-F238E27FC236}">
                <a16:creationId xmlns:a16="http://schemas.microsoft.com/office/drawing/2014/main" id="{CB8C98D5-285F-E398-5017-DCE8660D24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7272" y="1474001"/>
            <a:ext cx="996042" cy="996042"/>
          </a:xfrm>
          <a:prstGeom prst="rect">
            <a:avLst/>
          </a:prstGeom>
        </p:spPr>
      </p:pic>
      <p:pic>
        <p:nvPicPr>
          <p:cNvPr id="20" name="Graphic 19" descr="Clipboard Ticked outline">
            <a:extLst>
              <a:ext uri="{FF2B5EF4-FFF2-40B4-BE49-F238E27FC236}">
                <a16:creationId xmlns:a16="http://schemas.microsoft.com/office/drawing/2014/main" id="{196AFCA3-A9CA-C095-FDD5-FC05CBE5A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6186" y="1474001"/>
            <a:ext cx="996042" cy="996042"/>
          </a:xfrm>
          <a:prstGeom prst="rect">
            <a:avLst/>
          </a:prstGeom>
        </p:spPr>
      </p:pic>
    </p:spTree>
    <p:extLst>
      <p:ext uri="{BB962C8B-B14F-4D97-AF65-F5344CB8AC3E}">
        <p14:creationId xmlns:p14="http://schemas.microsoft.com/office/powerpoint/2010/main" val="306638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FORSKA HELHETEN FÖRST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515964"/>
            <a:ext cx="6867498" cy="3211351"/>
          </a:xfrm>
        </p:spPr>
        <p:txBody>
          <a:bodyPr numCol="1"/>
          <a:lstStyle/>
          <a:p>
            <a:pPr>
              <a:buNone/>
            </a:pPr>
            <a:r>
              <a:rPr lang="sv" sz="2400" b="1" noProof="0" dirty="0">
                <a:solidFill>
                  <a:srgbClr val="94C7B0"/>
                </a:solidFill>
              </a:rPr>
              <a:t>Fråga dig själv:</a:t>
            </a:r>
          </a:p>
          <a:p>
            <a:pPr marL="342900" indent="-342900">
              <a:buFont typeface="Arial" panose="020B0604020202020204" pitchFamily="34" charset="0"/>
              <a:buChar char="•"/>
            </a:pPr>
            <a:r>
              <a:rPr lang="sv" sz="2000" b="1" noProof="0" dirty="0"/>
              <a:t>Hur stor är marknaden du vill komma in på?</a:t>
            </a:r>
          </a:p>
          <a:p>
            <a:pPr marL="342900" indent="-342900">
              <a:buFont typeface="Arial" panose="020B0604020202020204" pitchFamily="34" charset="0"/>
              <a:buChar char="•"/>
            </a:pPr>
            <a:r>
              <a:rPr lang="sv" sz="2000" b="1" noProof="0" dirty="0"/>
              <a:t>Vilka andra gör redan något liknande?</a:t>
            </a:r>
          </a:p>
          <a:p>
            <a:pPr>
              <a:buNone/>
            </a:pPr>
            <a:endParaRPr lang="en-GB" sz="2000" noProof="0" dirty="0"/>
          </a:p>
          <a:p>
            <a:pPr>
              <a:buNone/>
            </a:pPr>
            <a:r>
              <a:rPr lang="sv" sz="2000" noProof="0" dirty="0"/>
              <a:t>Använd gratisverktyg som:</a:t>
            </a:r>
          </a:p>
          <a:p>
            <a:pPr marL="342900" indent="-342900">
              <a:buFont typeface="Wingdings" panose="05000000000000000000" pitchFamily="2" charset="2"/>
              <a:buChar char="ü"/>
            </a:pPr>
            <a:r>
              <a:rPr lang="sv" sz="2000" b="1" noProof="0" dirty="0">
                <a:solidFill>
                  <a:srgbClr val="94C7B0"/>
                </a:solidFill>
                <a:hlinkClick r:id="rId2">
                  <a:extLst>
                    <a:ext uri="{A12FA001-AC4F-418D-AE19-62706E023703}">
                      <ahyp:hlinkClr xmlns:ahyp="http://schemas.microsoft.com/office/drawing/2018/hyperlinkcolor" val="tx"/>
                    </a:ext>
                  </a:extLst>
                </a:hlinkClick>
              </a:rPr>
              <a:t>Google Trender,</a:t>
            </a:r>
            <a:endParaRPr lang="en-GB" sz="2000" b="1" noProof="0" dirty="0">
              <a:solidFill>
                <a:srgbClr val="94C7B0"/>
              </a:solidFill>
            </a:endParaRPr>
          </a:p>
          <a:p>
            <a:pPr marL="342900" indent="-342900">
              <a:buFont typeface="Wingdings" panose="05000000000000000000" pitchFamily="2" charset="2"/>
              <a:buChar char="ü"/>
            </a:pPr>
            <a:r>
              <a:rPr lang="sv" sz="2000" b="1" noProof="0" dirty="0">
                <a:solidFill>
                  <a:srgbClr val="94C7B0"/>
                </a:solidFill>
                <a:hlinkClick r:id="rId3">
                  <a:extLst>
                    <a:ext uri="{A12FA001-AC4F-418D-AE19-62706E023703}">
                      <ahyp:hlinkClr xmlns:ahyp="http://schemas.microsoft.com/office/drawing/2018/hyperlinkcolor" val="tx"/>
                    </a:ext>
                  </a:extLst>
                </a:hlinkClick>
              </a:rPr>
              <a:t>Google-aviseringar,</a:t>
            </a:r>
            <a:endParaRPr lang="en-GB" sz="2000" b="1" noProof="0" dirty="0">
              <a:solidFill>
                <a:srgbClr val="94C7B0"/>
              </a:solidFill>
            </a:endParaRPr>
          </a:p>
          <a:p>
            <a:pPr marL="342900" indent="-342900">
              <a:buFont typeface="Wingdings" panose="05000000000000000000" pitchFamily="2" charset="2"/>
              <a:buChar char="ü"/>
            </a:pPr>
            <a:r>
              <a:rPr lang="sv" sz="2000" b="1" noProof="0" dirty="0">
                <a:solidFill>
                  <a:srgbClr val="94C7B0"/>
                </a:solidFill>
                <a:hlinkClick r:id="rId4">
                  <a:extLst>
                    <a:ext uri="{A12FA001-AC4F-418D-AE19-62706E023703}">
                      <ahyp:hlinkClr xmlns:ahyp="http://schemas.microsoft.com/office/drawing/2018/hyperlinkcolor" val="tx"/>
                    </a:ext>
                  </a:extLst>
                </a:hlinkClick>
              </a:rPr>
              <a:t>Google-annonser</a:t>
            </a:r>
            <a:endParaRPr lang="en-GB" sz="2000" b="1" noProof="0" dirty="0">
              <a:solidFill>
                <a:srgbClr val="94C7B0"/>
              </a:solidFill>
            </a:endParaRPr>
          </a:p>
          <a:p>
            <a:pPr marL="342900" indent="-342900">
              <a:buFont typeface="Wingdings" panose="05000000000000000000" pitchFamily="2" charset="2"/>
              <a:buChar char="ü"/>
            </a:pPr>
            <a:r>
              <a:rPr lang="sv" sz="2000" b="1" noProof="0" dirty="0">
                <a:solidFill>
                  <a:srgbClr val="94C7B0"/>
                </a:solidFill>
                <a:hlinkClick r:id="rId5">
                  <a:extLst>
                    <a:ext uri="{A12FA001-AC4F-418D-AE19-62706E023703}">
                      <ahyp:hlinkClr xmlns:ahyp="http://schemas.microsoft.com/office/drawing/2018/hyperlinkcolor" val="tx"/>
                    </a:ext>
                  </a:extLst>
                </a:hlinkClick>
              </a:rPr>
              <a:t>Sökordsplaneraren</a:t>
            </a:r>
            <a:endParaRPr lang="en-GB" sz="2000" b="1" noProof="0" dirty="0">
              <a:solidFill>
                <a:srgbClr val="94C7B0"/>
              </a:solidFill>
            </a:endParaRPr>
          </a:p>
          <a:p>
            <a:r>
              <a:rPr lang="sv" sz="2000" noProof="0" dirty="0"/>
              <a:t>för att ta reda på vad folk söker efter inom mat och kulinarisk verksamhet och vilka ämnen som är populära just nu.</a:t>
            </a:r>
          </a:p>
        </p:txBody>
      </p:sp>
      <p:pic>
        <p:nvPicPr>
          <p:cNvPr id="8" name="Picture 7" descr="A hand holding a notebook and pen&#10;&#10;Description automatically generated">
            <a:extLst>
              <a:ext uri="{FF2B5EF4-FFF2-40B4-BE49-F238E27FC236}">
                <a16:creationId xmlns:a16="http://schemas.microsoft.com/office/drawing/2014/main" id="{47B0458C-0E3A-EF43-3D78-52B7E6FE6294}"/>
              </a:ext>
            </a:extLst>
          </p:cNvPr>
          <p:cNvPicPr>
            <a:picLocks noChangeAspect="1"/>
          </p:cNvPicPr>
          <p:nvPr/>
        </p:nvPicPr>
        <p:blipFill>
          <a:blip r:embed="rId6"/>
          <a:srcRect l="18656" r="7178"/>
          <a:stretch/>
        </p:blipFill>
        <p:spPr>
          <a:xfrm>
            <a:off x="8062599" y="1250923"/>
            <a:ext cx="3596001" cy="3211350"/>
          </a:xfrm>
          <a:prstGeom prst="roundRect">
            <a:avLst/>
          </a:prstGeom>
          <a:ln>
            <a:noFill/>
          </a:ln>
          <a:effectLst>
            <a:softEdge rad="0"/>
          </a:effectLst>
        </p:spPr>
      </p:pic>
      <p:sp>
        <p:nvSpPr>
          <p:cNvPr id="3" name="pole tekstowe 2">
            <a:extLst>
              <a:ext uri="{FF2B5EF4-FFF2-40B4-BE49-F238E27FC236}">
                <a16:creationId xmlns:a16="http://schemas.microsoft.com/office/drawing/2014/main" id="{AA161685-5C4F-71D9-CE0E-F380B21A9620}"/>
              </a:ext>
            </a:extLst>
          </p:cNvPr>
          <p:cNvSpPr txBox="1"/>
          <p:nvPr/>
        </p:nvSpPr>
        <p:spPr>
          <a:xfrm>
            <a:off x="722022" y="4791469"/>
            <a:ext cx="11036808" cy="1631216"/>
          </a:xfrm>
          <a:prstGeom prst="rect">
            <a:avLst/>
          </a:prstGeom>
          <a:noFill/>
        </p:spPr>
        <p:txBody>
          <a:bodyPr wrap="square" lIns="91440" tIns="45720" rIns="91440" bIns="45720" anchor="t">
            <a:spAutoFit/>
          </a:bodyPr>
          <a:lstStyle/>
          <a:p>
            <a:pPr>
              <a:buNone/>
            </a:pPr>
            <a:r>
              <a:rPr lang="sv" sz="2000" noProof="0" dirty="0"/>
              <a:t>Försök att söka efter branschrapporter eller marknadsöversikter med termer som ”[din produkt]marknad” eller ”[din tjänst]efterfrågan”. Titta på de relaterade sökningarna längst ner på resultatsidan – de kan ge dig nya idéer.</a:t>
            </a:r>
          </a:p>
          <a:p>
            <a:r>
              <a:rPr lang="sv" sz="2000" noProof="0" dirty="0"/>
              <a:t>Ta en närmare titt på ett eller två företag </a:t>
            </a:r>
            <a:r>
              <a:rPr lang="sv" sz="2000" dirty="0"/>
              <a:t>liknande </a:t>
            </a:r>
            <a:r>
              <a:rPr lang="sv" sz="2000" noProof="0" dirty="0"/>
              <a:t>ditt. </a:t>
            </a:r>
            <a:r>
              <a:rPr lang="sv" sz="2000" b="1" noProof="0" dirty="0"/>
              <a:t>Vilka är deras kunder? Vad gör de bra? Vad skulle du kunna göra annorlunda?</a:t>
            </a:r>
            <a:endParaRPr lang="sv" sz="2000" b="1" noProof="0" dirty="0">
              <a:ea typeface="Calibri"/>
              <a:cs typeface="Calibri"/>
            </a:endParaRPr>
          </a:p>
        </p:txBody>
      </p:sp>
    </p:spTree>
    <p:extLst>
      <p:ext uri="{BB962C8B-B14F-4D97-AF65-F5344CB8AC3E}">
        <p14:creationId xmlns:p14="http://schemas.microsoft.com/office/powerpoint/2010/main" val="229290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DIN MÅLMARKNAD</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02260" y="1283341"/>
            <a:ext cx="10088095" cy="4548987"/>
          </a:xfrm>
        </p:spPr>
        <p:txBody>
          <a:bodyPr numCol="1"/>
          <a:lstStyle/>
          <a:p>
            <a:pPr>
              <a:buNone/>
            </a:pPr>
            <a:r>
              <a:rPr lang="sv" dirty="0"/>
              <a:t>Innan du går vidare, kontrollera om din affärsidé för livsmedel bygger på verklig efterfrågan och möjligheter.</a:t>
            </a:r>
          </a:p>
          <a:p>
            <a:pPr>
              <a:buNone/>
            </a:pPr>
            <a:endParaRPr lang="en-GB" dirty="0"/>
          </a:p>
          <a:p>
            <a:r>
              <a:rPr lang="sv" b="1" dirty="0"/>
              <a:t>Är din matidé en del av en trend eller en växande efterfrågan? </a:t>
            </a:r>
            <a:br>
              <a:rPr lang="en-GB" dirty="0"/>
            </a:br>
            <a:r>
              <a:rPr lang="sv" dirty="0"/>
              <a:t>Letar fler människor efter den typ av mat du vill erbjuda, som internationella smaker, hemlagade måltider, hälsosamma snacks eller växtbaserade rätter?</a:t>
            </a:r>
          </a:p>
          <a:p>
            <a:endParaRPr lang="en-GB" dirty="0"/>
          </a:p>
          <a:p>
            <a:r>
              <a:rPr lang="sv" b="1" dirty="0"/>
              <a:t>Kan du hitta andra livsmedelsföretag som går bra inom detta område? </a:t>
            </a:r>
            <a:br>
              <a:rPr lang="en-GB" dirty="0"/>
            </a:br>
            <a:r>
              <a:rPr lang="sv" dirty="0"/>
              <a:t>Finns det framgångsrika marknadsstånd, kaféer eller leveranstjänster som erbjuder något liknande som visar att folk är villiga att betala för det?</a:t>
            </a:r>
          </a:p>
          <a:p>
            <a:endParaRPr lang="en-GB" dirty="0"/>
          </a:p>
          <a:p>
            <a:r>
              <a:rPr lang="sv" b="1" dirty="0"/>
              <a:t>Är ert materbjudande tydligt annorlunda eller speciellt? </a:t>
            </a:r>
            <a:br>
              <a:rPr lang="en-GB" dirty="0"/>
            </a:br>
            <a:r>
              <a:rPr lang="sv" dirty="0"/>
              <a:t>Sticker er produkt ut med ett unikt recept, en unik berättelse, en unik kulturell bakgrund, ett unikt pris eller en personlig touch som andra inte erbjuder?</a:t>
            </a:r>
          </a:p>
          <a:p>
            <a:endParaRPr lang="en-GB" dirty="0"/>
          </a:p>
          <a:p>
            <a:r>
              <a:rPr lang="sv" dirty="0"/>
              <a:t>Om du kan svara </a:t>
            </a:r>
            <a:r>
              <a:rPr lang="sv" i="1" dirty="0"/>
              <a:t>ja </a:t>
            </a:r>
            <a:r>
              <a:rPr lang="sv" dirty="0"/>
              <a:t>på de flesta av dessa frågor är du på rätt spår. Om inte än är det okej. Du är fortfarande tidigt ute, och att ställa rätt frågor är hur smarta livsmedelsföretag börjar.</a:t>
            </a:r>
          </a:p>
        </p:txBody>
      </p:sp>
      <p:pic>
        <p:nvPicPr>
          <p:cNvPr id="3" name="Graphic 2" descr="Badge Question Mark with solid fill">
            <a:extLst>
              <a:ext uri="{FF2B5EF4-FFF2-40B4-BE49-F238E27FC236}">
                <a16:creationId xmlns:a16="http://schemas.microsoft.com/office/drawing/2014/main" id="{E5E2722A-0C49-2BD2-B6E8-60883944D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1296" y="1441191"/>
            <a:ext cx="1457908" cy="1457908"/>
          </a:xfrm>
          <a:prstGeom prst="rect">
            <a:avLst/>
          </a:prstGeom>
        </p:spPr>
      </p:pic>
      <p:pic>
        <p:nvPicPr>
          <p:cNvPr id="5" name="Picture 4">
            <a:extLst>
              <a:ext uri="{FF2B5EF4-FFF2-40B4-BE49-F238E27FC236}">
                <a16:creationId xmlns:a16="http://schemas.microsoft.com/office/drawing/2014/main" id="{A3710FAD-2BA7-5DE8-70B7-52C873BE5987}"/>
              </a:ext>
            </a:extLst>
          </p:cNvPr>
          <p:cNvPicPr>
            <a:picLocks noChangeAspect="1"/>
          </p:cNvPicPr>
          <p:nvPr/>
        </p:nvPicPr>
        <p:blipFill>
          <a:blip r:embed="rId4"/>
          <a:stretch>
            <a:fillRect/>
          </a:stretch>
        </p:blipFill>
        <p:spPr>
          <a:xfrm>
            <a:off x="10740259" y="4601451"/>
            <a:ext cx="1463167" cy="1457070"/>
          </a:xfrm>
          <a:prstGeom prst="rect">
            <a:avLst/>
          </a:prstGeom>
        </p:spPr>
      </p:pic>
      <p:pic>
        <p:nvPicPr>
          <p:cNvPr id="6" name="Picture 5">
            <a:extLst>
              <a:ext uri="{FF2B5EF4-FFF2-40B4-BE49-F238E27FC236}">
                <a16:creationId xmlns:a16="http://schemas.microsoft.com/office/drawing/2014/main" id="{EB6E2881-D1A0-A212-F84F-54261D16E597}"/>
              </a:ext>
            </a:extLst>
          </p:cNvPr>
          <p:cNvPicPr>
            <a:picLocks noChangeAspect="1"/>
          </p:cNvPicPr>
          <p:nvPr/>
        </p:nvPicPr>
        <p:blipFill>
          <a:blip r:embed="rId4"/>
          <a:stretch>
            <a:fillRect/>
          </a:stretch>
        </p:blipFill>
        <p:spPr>
          <a:xfrm>
            <a:off x="10740259" y="2968804"/>
            <a:ext cx="1463167" cy="1457070"/>
          </a:xfrm>
          <a:prstGeom prst="rect">
            <a:avLst/>
          </a:prstGeom>
        </p:spPr>
      </p:pic>
    </p:spTree>
    <p:extLst>
      <p:ext uri="{BB962C8B-B14F-4D97-AF65-F5344CB8AC3E}">
        <p14:creationId xmlns:p14="http://schemas.microsoft.com/office/powerpoint/2010/main" val="107934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8A69-43F0-137E-AF5A-3ADB0BD005D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EF4109D-EB0F-50BD-6DC0-A8BFAC5E7A9B}"/>
              </a:ext>
            </a:extLst>
          </p:cNvPr>
          <p:cNvSpPr>
            <a:spLocks noGrp="1"/>
          </p:cNvSpPr>
          <p:nvPr>
            <p:ph type="body" sz="quarter" idx="27"/>
          </p:nvPr>
        </p:nvSpPr>
        <p:spPr/>
        <p:txBody>
          <a:bodyPr/>
          <a:lstStyle/>
          <a:p>
            <a:r>
              <a:rPr lang="sv" noProof="0" dirty="0"/>
              <a:t>IDENTIFIERA DIN MÅLMARKNAD</a:t>
            </a:r>
            <a:endParaRPr lang="en-GB" noProof="0" dirty="0">
              <a:effectLst/>
            </a:endParaRPr>
          </a:p>
        </p:txBody>
      </p:sp>
      <p:sp>
        <p:nvSpPr>
          <p:cNvPr id="12" name="Text Placeholder 2">
            <a:extLst>
              <a:ext uri="{FF2B5EF4-FFF2-40B4-BE49-F238E27FC236}">
                <a16:creationId xmlns:a16="http://schemas.microsoft.com/office/drawing/2014/main" id="{6F1A1F43-CAFB-1D2B-C8DA-D2CB585BF04B}"/>
              </a:ext>
            </a:extLst>
          </p:cNvPr>
          <p:cNvSpPr>
            <a:spLocks noGrp="1"/>
          </p:cNvSpPr>
          <p:nvPr>
            <p:ph type="body" sz="quarter" idx="14"/>
          </p:nvPr>
        </p:nvSpPr>
        <p:spPr>
          <a:xfrm>
            <a:off x="463970" y="1681843"/>
            <a:ext cx="6553909" cy="3698679"/>
          </a:xfrm>
        </p:spPr>
        <p:txBody>
          <a:bodyPr numCol="1"/>
          <a:lstStyle/>
          <a:p>
            <a:pPr>
              <a:buNone/>
            </a:pPr>
            <a:r>
              <a:rPr lang="sv" sz="2400" b="1" noProof="0" dirty="0">
                <a:solidFill>
                  <a:srgbClr val="94C7B0"/>
                </a:solidFill>
              </a:rPr>
              <a:t>Förstå dina kunder på djupet</a:t>
            </a:r>
          </a:p>
          <a:p>
            <a:pPr>
              <a:buNone/>
            </a:pPr>
            <a:endParaRPr lang="en-GB" b="1" noProof="0" dirty="0"/>
          </a:p>
          <a:p>
            <a:r>
              <a:rPr lang="sv" noProof="0" dirty="0"/>
              <a:t>För att få kontakt med rätt personer, försök att förstå mer än bara deras ålder eller plats.</a:t>
            </a:r>
          </a:p>
          <a:p>
            <a:br>
              <a:rPr lang="en-GB" noProof="0" dirty="0"/>
            </a:br>
            <a:r>
              <a:rPr lang="sv" noProof="0" dirty="0"/>
              <a:t>Tänk på vilken typ av person de är – </a:t>
            </a:r>
            <a:r>
              <a:rPr lang="sv" b="1" noProof="0" dirty="0"/>
              <a:t>deras värderingar, vanor, livsstil, intressen och beteenden </a:t>
            </a:r>
            <a:r>
              <a:rPr lang="sv" noProof="0" dirty="0"/>
              <a:t>.</a:t>
            </a:r>
          </a:p>
          <a:p>
            <a:endParaRPr lang="en-GB" noProof="0" dirty="0"/>
          </a:p>
          <a:p>
            <a:r>
              <a:rPr lang="sv" noProof="0" dirty="0"/>
              <a:t>Dessa saker påverkar hur och varför de väljer att köpa livsmedelsprodukter och tjänster.</a:t>
            </a:r>
          </a:p>
        </p:txBody>
      </p:sp>
      <p:pic>
        <p:nvPicPr>
          <p:cNvPr id="6" name="Picture 5" descr="Close-up of question mark on a hardwood floor against a wall">
            <a:extLst>
              <a:ext uri="{FF2B5EF4-FFF2-40B4-BE49-F238E27FC236}">
                <a16:creationId xmlns:a16="http://schemas.microsoft.com/office/drawing/2014/main" id="{B0B04889-7E85-59FF-5BBA-06E41CC189E3}"/>
              </a:ext>
            </a:extLst>
          </p:cNvPr>
          <p:cNvPicPr>
            <a:picLocks noChangeAspect="1"/>
          </p:cNvPicPr>
          <p:nvPr/>
        </p:nvPicPr>
        <p:blipFill>
          <a:blip r:embed="rId2"/>
          <a:srcRect l="3805" r="62546"/>
          <a:stretch/>
        </p:blipFill>
        <p:spPr>
          <a:xfrm>
            <a:off x="7482575" y="1419282"/>
            <a:ext cx="3108756" cy="4539031"/>
          </a:xfrm>
          <a:prstGeom prst="rect">
            <a:avLst/>
          </a:prstGeom>
        </p:spPr>
      </p:pic>
    </p:spTree>
    <p:extLst>
      <p:ext uri="{BB962C8B-B14F-4D97-AF65-F5344CB8AC3E}">
        <p14:creationId xmlns:p14="http://schemas.microsoft.com/office/powerpoint/2010/main" val="254774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IDENTIFIERA DIN MÅLMARKNAD</a:t>
            </a:r>
            <a:endParaRPr lang="en-GB" noProof="0" dirty="0">
              <a:effectLst/>
            </a:endParaRPr>
          </a:p>
        </p:txBody>
      </p:sp>
      <p:graphicFrame>
        <p:nvGraphicFramePr>
          <p:cNvPr id="2" name="Diagram 1">
            <a:extLst>
              <a:ext uri="{FF2B5EF4-FFF2-40B4-BE49-F238E27FC236}">
                <a16:creationId xmlns:a16="http://schemas.microsoft.com/office/drawing/2014/main" id="{EDF12B94-099F-10B9-F8DD-C07D42B7BAA7}"/>
              </a:ext>
            </a:extLst>
          </p:cNvPr>
          <p:cNvGraphicFramePr/>
          <p:nvPr>
            <p:extLst>
              <p:ext uri="{D42A27DB-BD31-4B8C-83A1-F6EECF244321}">
                <p14:modId xmlns:p14="http://schemas.microsoft.com/office/powerpoint/2010/main" val="444802682"/>
              </p:ext>
            </p:extLst>
          </p:nvPr>
        </p:nvGraphicFramePr>
        <p:xfrm>
          <a:off x="895812" y="1674796"/>
          <a:ext cx="10400375" cy="378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3CD58EAE-88FE-7D61-1B11-269CA99F31D8}"/>
              </a:ext>
            </a:extLst>
          </p:cNvPr>
          <p:cNvSpPr txBox="1"/>
          <p:nvPr/>
        </p:nvSpPr>
        <p:spPr>
          <a:xfrm>
            <a:off x="895811" y="5451289"/>
            <a:ext cx="10400375" cy="769441"/>
          </a:xfrm>
          <a:prstGeom prst="rect">
            <a:avLst/>
          </a:prstGeom>
          <a:noFill/>
        </p:spPr>
        <p:txBody>
          <a:bodyPr wrap="square">
            <a:spAutoFit/>
          </a:bodyPr>
          <a:lstStyle/>
          <a:p>
            <a:r>
              <a:rPr lang="sv" sz="2200" b="1" noProof="0" dirty="0"/>
              <a:t>Kom ihåg: </a:t>
            </a:r>
            <a:r>
              <a:rPr lang="sv" sz="2200" noProof="0" dirty="0"/>
              <a:t>Du behöver inte nå alla. Du kan till och med betjäna mer än en nischgrupp – se bara till att varje grupp är tydlig och nåbar.</a:t>
            </a:r>
          </a:p>
        </p:txBody>
      </p:sp>
    </p:spTree>
    <p:extLst>
      <p:ext uri="{BB962C8B-B14F-4D97-AF65-F5344CB8AC3E}">
        <p14:creationId xmlns:p14="http://schemas.microsoft.com/office/powerpoint/2010/main" val="26623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87395"/>
            <a:ext cx="11842081" cy="3716432"/>
          </a:xfrm>
        </p:spPr>
        <p:txBody>
          <a:bodyPr vert="horz" lIns="91440" tIns="45720" rIns="91440" bIns="45720" rtlCol="0" anchor="t">
            <a:noAutofit/>
          </a:bodyPr>
          <a:lstStyle/>
          <a:p>
            <a:r>
              <a:rPr lang="sv" sz="1600" dirty="0">
                <a:ea typeface="Calibri"/>
                <a:cs typeface="Calibri"/>
              </a:rPr>
              <a:t>Vid slutet av den här modulen </a:t>
            </a:r>
            <a:r>
              <a:rPr lang="sv" sz="1600" b="1" dirty="0">
                <a:ea typeface="Calibri"/>
                <a:cs typeface="Calibri"/>
              </a:rPr>
              <a:t>kommer du att kunna </a:t>
            </a:r>
            <a:r>
              <a:rPr lang="sv" sz="1600" dirty="0">
                <a:ea typeface="Calibri"/>
                <a:cs typeface="Calibri"/>
              </a:rPr>
              <a:t>:</a:t>
            </a:r>
            <a:endParaRPr lang="en-US"/>
          </a:p>
          <a:p>
            <a:pPr marL="342900" indent="-342900">
              <a:buAutoNum type="arabicPeriod"/>
            </a:pPr>
            <a:r>
              <a:rPr lang="sv" sz="1600" b="1" dirty="0"/>
              <a:t>Förstå värdet av livsmedelsfokuserad marknadsundersökning </a:t>
            </a:r>
            <a:br>
              <a:rPr lang="en-GB" sz="1600" dirty="0"/>
            </a:br>
            <a:r>
              <a:rPr lang="sv" sz="1600" dirty="0"/>
              <a:t>Lär dig hur research hjälper till att undvika vanliga misstag, spara resurser och skapa livsmedelsprodukter som människor verkligen vill ha.</a:t>
            </a:r>
          </a:p>
          <a:p>
            <a:pPr marL="342900" indent="-342900">
              <a:buAutoNum type="arabicPeriod"/>
            </a:pPr>
            <a:r>
              <a:rPr lang="sv" sz="1600" b="1" dirty="0"/>
              <a:t>Utforska befintliga lösningar inom din livsmedelsnisch. </a:t>
            </a:r>
            <a:br>
              <a:rPr lang="en-GB" sz="1600" dirty="0"/>
            </a:br>
            <a:r>
              <a:rPr lang="sv" sz="1600" dirty="0"/>
              <a:t>Lär dig hur du identifierar liknande företag och förstår vad som gör din idé annorlunda och nödvändig.</a:t>
            </a:r>
          </a:p>
          <a:p>
            <a:pPr marL="342900" indent="-342900">
              <a:buAutoNum type="arabicPeriod"/>
            </a:pPr>
            <a:r>
              <a:rPr lang="sv" sz="1600" b="1" dirty="0"/>
              <a:t>Tillämpa praktiska forskningsmetoder. </a:t>
            </a:r>
            <a:br>
              <a:rPr lang="en-GB" sz="1600" dirty="0"/>
            </a:br>
            <a:r>
              <a:rPr lang="sv" sz="1600" dirty="0"/>
              <a:t>Få praktisk kunskap i att använda enkäter, intervjuer, fokusgrupper och observationer för att samla in användbar feedback.</a:t>
            </a:r>
          </a:p>
          <a:p>
            <a:pPr marL="342900" indent="-342900">
              <a:buAutoNum type="arabicPeriod"/>
            </a:pPr>
            <a:r>
              <a:rPr lang="sv" sz="1600" b="1" dirty="0"/>
              <a:t>Testa och förfina din affärsidé för livsmedel i verkligheten. </a:t>
            </a:r>
            <a:br>
              <a:rPr lang="en-GB" sz="1600" dirty="0"/>
            </a:br>
            <a:r>
              <a:rPr lang="sv" sz="1600" dirty="0"/>
              <a:t>Upptäck sätt att börja i liten skala, testa din produkt med riktiga kunder och gör förändringar baserat på det du lär dig.</a:t>
            </a:r>
          </a:p>
          <a:p>
            <a:pPr marL="342900" indent="-342900">
              <a:buAutoNum type="arabicPeriod"/>
            </a:pPr>
            <a:r>
              <a:rPr lang="sv" sz="1600" b="1" dirty="0"/>
              <a:t>Definiera din målmarknad. </a:t>
            </a:r>
            <a:br>
              <a:rPr lang="en-GB" sz="1600" dirty="0"/>
            </a:br>
            <a:r>
              <a:rPr lang="sv" sz="1600" dirty="0"/>
              <a:t>Identifiera den specifika grupp människor som är mest benägna att köpa och njuta av din mat och skräddarsy ditt erbjudande efter dem.</a:t>
            </a:r>
          </a:p>
          <a:p>
            <a:pPr marL="342900" indent="-342900">
              <a:buAutoNum type="arabicPeriod"/>
            </a:pPr>
            <a:r>
              <a:rPr lang="sv" sz="1600" b="1" dirty="0"/>
              <a:t>Bedöm om din idé är tillräckligt stark för att växa. </a:t>
            </a:r>
            <a:br>
              <a:rPr lang="en-GB" sz="1600" dirty="0"/>
            </a:br>
            <a:r>
              <a:rPr lang="sv" sz="1600" dirty="0"/>
              <a:t>Använd allt du har lärt dig – från kundfeedback till konkurrentinsikter – för att avgöra om din affärsidé för livsmedel är redo att gå vidare, eller om den behöver justeras.</a:t>
            </a:r>
          </a:p>
          <a:p>
            <a:pPr algn="ctr" fontAlgn="base"/>
            <a:r>
              <a:rPr lang="sv" sz="1600" noProof="0" dirty="0">
                <a:solidFill>
                  <a:schemeClr val="bg1"/>
                </a:solidFill>
              </a:rPr>
              <a:t>​</a:t>
            </a: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sv" sz="3200" b="1" dirty="0"/>
              <a:t>Lärandemål – Steg 2: Utforska och bevisa din idé</a:t>
            </a:r>
          </a:p>
          <a:p>
            <a:pPr>
              <a:buNone/>
            </a:pPr>
            <a:r>
              <a:rPr lang="sv" sz="3200" dirty="0"/>
              <a:t>Vid slutet av steg 2 kommer du att kunna:</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sz="3600" noProof="0" dirty="0">
                <a:solidFill>
                  <a:schemeClr val="bg1"/>
                </a:solidFill>
              </a:rPr>
              <a:t>HITTA </a:t>
            </a:r>
            <a:r>
              <a:rPr lang="sv" dirty="0"/>
              <a:t>DINA KUNDER</a:t>
            </a:r>
            <a:endParaRPr lang="en-GB" sz="3600" noProof="0" dirty="0">
              <a:solidFill>
                <a:schemeClr val="bg1"/>
              </a:solidFill>
            </a:endParaRPr>
          </a:p>
        </p:txBody>
      </p:sp>
      <p:pic>
        <p:nvPicPr>
          <p:cNvPr id="3" name="Graphic 2" descr="Bullseye with solid fill">
            <a:extLst>
              <a:ext uri="{FF2B5EF4-FFF2-40B4-BE49-F238E27FC236}">
                <a16:creationId xmlns:a16="http://schemas.microsoft.com/office/drawing/2014/main" id="{774F8700-0F8B-8908-5DD3-348AD1123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717" y="1192856"/>
            <a:ext cx="1831883" cy="1831883"/>
          </a:xfrm>
          <a:prstGeom prst="rect">
            <a:avLst/>
          </a:prstGeom>
        </p:spPr>
      </p:pic>
      <p:graphicFrame>
        <p:nvGraphicFramePr>
          <p:cNvPr id="2" name="Diagram 1">
            <a:extLst>
              <a:ext uri="{FF2B5EF4-FFF2-40B4-BE49-F238E27FC236}">
                <a16:creationId xmlns:a16="http://schemas.microsoft.com/office/drawing/2014/main" id="{ACA20D5E-22AA-7F8C-4B6A-E2AAB69BE0F3}"/>
              </a:ext>
            </a:extLst>
          </p:cNvPr>
          <p:cNvGraphicFramePr/>
          <p:nvPr>
            <p:extLst>
              <p:ext uri="{D42A27DB-BD31-4B8C-83A1-F6EECF244321}">
                <p14:modId xmlns:p14="http://schemas.microsoft.com/office/powerpoint/2010/main" val="942561475"/>
              </p:ext>
            </p:extLst>
          </p:nvPr>
        </p:nvGraphicFramePr>
        <p:xfrm>
          <a:off x="1044969" y="2513058"/>
          <a:ext cx="10102062" cy="3664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pole tekstowe 12">
            <a:extLst>
              <a:ext uri="{FF2B5EF4-FFF2-40B4-BE49-F238E27FC236}">
                <a16:creationId xmlns:a16="http://schemas.microsoft.com/office/drawing/2014/main" id="{AEBC6B45-D0D3-330B-D78D-8D5DE1FD2CE8}"/>
              </a:ext>
            </a:extLst>
          </p:cNvPr>
          <p:cNvSpPr txBox="1"/>
          <p:nvPr/>
        </p:nvSpPr>
        <p:spPr>
          <a:xfrm>
            <a:off x="601793" y="1638210"/>
            <a:ext cx="8464791" cy="769441"/>
          </a:xfrm>
          <a:prstGeom prst="rect">
            <a:avLst/>
          </a:prstGeom>
          <a:noFill/>
        </p:spPr>
        <p:txBody>
          <a:bodyPr wrap="square">
            <a:spAutoFit/>
          </a:bodyPr>
          <a:lstStyle/>
          <a:p>
            <a:r>
              <a:rPr lang="sv" sz="2200" noProof="0" dirty="0"/>
              <a:t>Här är </a:t>
            </a:r>
            <a:r>
              <a:rPr lang="sv" sz="2200" b="1" noProof="0" dirty="0"/>
              <a:t>fem enkla steg </a:t>
            </a:r>
            <a:r>
              <a:rPr lang="sv" sz="2200" noProof="0" dirty="0"/>
              <a:t>som hjälper dig att bli tydligare med vem din idealkund är och hur du kan få kontakt med dem på ett meningsfullt sätt:</a:t>
            </a:r>
          </a:p>
        </p:txBody>
      </p:sp>
    </p:spTree>
    <p:extLst>
      <p:ext uri="{BB962C8B-B14F-4D97-AF65-F5344CB8AC3E}">
        <p14:creationId xmlns:p14="http://schemas.microsoft.com/office/powerpoint/2010/main" val="17428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265279" y="287586"/>
            <a:ext cx="10907188" cy="720752"/>
          </a:xfrm>
        </p:spPr>
        <p:txBody>
          <a:bodyPr/>
          <a:lstStyle/>
          <a:p>
            <a:r>
              <a:rPr lang="sv" sz="3600" noProof="0" dirty="0"/>
              <a:t>01 </a:t>
            </a:r>
            <a:r>
              <a:rPr kumimoji="0" lang="sv" i="0" u="none" strike="noStrike" cap="none" normalizeH="0" baseline="0" noProof="0" dirty="0">
                <a:ln>
                  <a:noFill/>
                </a:ln>
                <a:effectLst/>
                <a:cs typeface="Arial"/>
              </a:rPr>
              <a:t>SKAPA EN </a:t>
            </a:r>
            <a:r>
              <a:rPr lang="sv" dirty="0">
                <a:cs typeface="Arial"/>
              </a:rPr>
              <a:t>ÖNSKELISTA PÅ DIN KUND</a:t>
            </a:r>
            <a:endParaRPr lang="en-GB"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7" y="1543051"/>
            <a:ext cx="7177103" cy="4987258"/>
          </a:xfrm>
        </p:spPr>
        <p:txBody>
          <a:bodyPr/>
          <a:lstStyle/>
          <a:p>
            <a:pPr>
              <a:buNone/>
            </a:pPr>
            <a:r>
              <a:rPr lang="sv" dirty="0"/>
              <a:t>Tänk på vilka typer av människor du skulle vilja servera din mat. Var specifik. Föreställ dig deras liv, behov och smak.</a:t>
            </a:r>
          </a:p>
          <a:p>
            <a:pPr>
              <a:buNone/>
            </a:pPr>
            <a:endParaRPr lang="en-GB" b="1" dirty="0"/>
          </a:p>
          <a:p>
            <a:pPr>
              <a:buNone/>
            </a:pPr>
            <a:r>
              <a:rPr lang="sv" b="1" dirty="0"/>
              <a:t>Fråga dig själv:</a:t>
            </a:r>
          </a:p>
          <a:p>
            <a:pPr marL="342900" indent="-342900">
              <a:buFont typeface="Arial" panose="020B0604020202020204" pitchFamily="34" charset="0"/>
              <a:buChar char="•"/>
            </a:pPr>
            <a:r>
              <a:rPr lang="sv" dirty="0"/>
              <a:t>Vem skulle bli sugen på att prova min mat?</a:t>
            </a:r>
          </a:p>
          <a:p>
            <a:pPr marL="342900" indent="-342900">
              <a:buFont typeface="Arial" panose="020B0604020202020204" pitchFamily="34" charset="0"/>
              <a:buChar char="•"/>
            </a:pPr>
            <a:r>
              <a:rPr lang="sv" dirty="0"/>
              <a:t>Vilka typer av måltider eller matupplevelser saknar de just nu?</a:t>
            </a:r>
          </a:p>
          <a:p>
            <a:pPr marL="342900" indent="-342900">
              <a:buFont typeface="Arial" panose="020B0604020202020204" pitchFamily="34" charset="0"/>
              <a:buChar char="•"/>
            </a:pPr>
            <a:r>
              <a:rPr lang="sv" dirty="0"/>
              <a:t>Är de familjer, kontorsanställda, föräldrar eller äldre?</a:t>
            </a:r>
          </a:p>
          <a:p>
            <a:endParaRPr lang="en-GB" dirty="0"/>
          </a:p>
          <a:p>
            <a:r>
              <a:rPr lang="sv" b="1" dirty="0"/>
              <a:t>DRICKS:</a:t>
            </a:r>
            <a:r>
              <a:rPr lang="sv" dirty="0"/>
              <a:t> </a:t>
            </a:r>
          </a:p>
          <a:p>
            <a:r>
              <a:rPr lang="sv" dirty="0"/>
              <a:t>Skriv ner 3–5 typer av ”idealkund”. Ge dem namn och beskriv deras rutiner. Detta hjälper dig att skapa en mer personlig kontakt med de personer du vill nå.</a:t>
            </a:r>
          </a:p>
        </p:txBody>
      </p:sp>
      <p:sp>
        <p:nvSpPr>
          <p:cNvPr id="12" name="Rectangle 11">
            <a:extLst>
              <a:ext uri="{FF2B5EF4-FFF2-40B4-BE49-F238E27FC236}">
                <a16:creationId xmlns:a16="http://schemas.microsoft.com/office/drawing/2014/main" id="{911E98A0-01F3-03D1-982A-9E5A8DE2F4A1}"/>
              </a:ext>
            </a:extLst>
          </p:cNvPr>
          <p:cNvSpPr/>
          <p:nvPr/>
        </p:nvSpPr>
        <p:spPr>
          <a:xfrm>
            <a:off x="7780539" y="182977"/>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pic>
        <p:nvPicPr>
          <p:cNvPr id="4" name="Picture 3" descr="A person holding trays of food&#10;&#10;AI-generated content may be incorrect.">
            <a:extLst>
              <a:ext uri="{FF2B5EF4-FFF2-40B4-BE49-F238E27FC236}">
                <a16:creationId xmlns:a16="http://schemas.microsoft.com/office/drawing/2014/main" id="{DF89D2A9-EC4C-5993-BCF4-9ADAB179D884}"/>
              </a:ext>
            </a:extLst>
          </p:cNvPr>
          <p:cNvPicPr>
            <a:picLocks noChangeAspect="1"/>
          </p:cNvPicPr>
          <p:nvPr/>
        </p:nvPicPr>
        <p:blipFill>
          <a:blip r:embed="rId2"/>
          <a:stretch>
            <a:fillRect/>
          </a:stretch>
        </p:blipFill>
        <p:spPr>
          <a:xfrm>
            <a:off x="8047826" y="1767091"/>
            <a:ext cx="3772601" cy="3772601"/>
          </a:xfrm>
          <a:prstGeom prst="rect">
            <a:avLst/>
          </a:prstGeom>
        </p:spPr>
      </p:pic>
    </p:spTree>
    <p:extLst>
      <p:ext uri="{BB962C8B-B14F-4D97-AF65-F5344CB8AC3E}">
        <p14:creationId xmlns:p14="http://schemas.microsoft.com/office/powerpoint/2010/main" val="419824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E6DA-C309-D7AA-30E4-A70340C3FD1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26CE002-5667-265B-C1A2-F676797D526F}"/>
              </a:ext>
            </a:extLst>
          </p:cNvPr>
          <p:cNvSpPr>
            <a:spLocks noGrp="1"/>
          </p:cNvSpPr>
          <p:nvPr>
            <p:ph type="body" sz="quarter" idx="27"/>
          </p:nvPr>
        </p:nvSpPr>
        <p:spPr>
          <a:xfrm>
            <a:off x="205121" y="287586"/>
            <a:ext cx="10907188" cy="720752"/>
          </a:xfrm>
        </p:spPr>
        <p:txBody>
          <a:bodyPr/>
          <a:lstStyle/>
          <a:p>
            <a:r>
              <a:rPr lang="sv" sz="3600" noProof="0" dirty="0"/>
              <a:t>01 </a:t>
            </a:r>
            <a:r>
              <a:rPr kumimoji="0" lang="sv" i="0" u="none" strike="noStrike" cap="none" normalizeH="0" baseline="0" noProof="0" dirty="0">
                <a:ln>
                  <a:noFill/>
                </a:ln>
                <a:effectLst/>
                <a:cs typeface="Arial"/>
              </a:rPr>
              <a:t>SKAPA EN </a:t>
            </a:r>
            <a:r>
              <a:rPr lang="sv" dirty="0">
                <a:cs typeface="Arial"/>
              </a:rPr>
              <a:t>ÖNSKELISTA PÅ DIN KUND</a:t>
            </a:r>
            <a:endParaRPr lang="en-GB" noProof="0" dirty="0"/>
          </a:p>
        </p:txBody>
      </p:sp>
      <p:sp>
        <p:nvSpPr>
          <p:cNvPr id="3" name="Text Placeholder 2">
            <a:extLst>
              <a:ext uri="{FF2B5EF4-FFF2-40B4-BE49-F238E27FC236}">
                <a16:creationId xmlns:a16="http://schemas.microsoft.com/office/drawing/2014/main" id="{DD0BC509-6034-383C-C2BF-7E0E471A055F}"/>
              </a:ext>
            </a:extLst>
          </p:cNvPr>
          <p:cNvSpPr>
            <a:spLocks noGrp="1"/>
          </p:cNvSpPr>
          <p:nvPr>
            <p:ph type="body" sz="quarter" idx="14"/>
          </p:nvPr>
        </p:nvSpPr>
        <p:spPr>
          <a:xfrm>
            <a:off x="738347" y="1543051"/>
            <a:ext cx="6192801" cy="4987258"/>
          </a:xfrm>
        </p:spPr>
        <p:txBody>
          <a:bodyPr/>
          <a:lstStyle/>
          <a:p>
            <a:pPr>
              <a:buNone/>
            </a:pPr>
            <a:r>
              <a:rPr lang="sv" noProof="0" dirty="0"/>
              <a:t>Denna metod kommer från affärscoachen Lynda Falkenstein, författaren till</a:t>
            </a:r>
          </a:p>
          <a:p>
            <a:pPr>
              <a:buNone/>
            </a:pPr>
            <a:endParaRPr lang="en-GB" i="1" noProof="0" dirty="0"/>
          </a:p>
          <a:p>
            <a:pPr>
              <a:buNone/>
            </a:pPr>
            <a:r>
              <a:rPr lang="sv" b="1" i="1" noProof="0" dirty="0" err="1"/>
              <a:t>Nichecraft</a:t>
            </a:r>
            <a:r>
              <a:rPr lang="sv" b="1" i="1" noProof="0" dirty="0"/>
              <a:t>: Använd din specialitet för att fokusera din verksamhet, fånga din marknad och få kunder att söka upp dig</a:t>
            </a:r>
            <a:r>
              <a:rPr lang="sv" b="1" noProof="0" dirty="0"/>
              <a:t>.</a:t>
            </a:r>
            <a:endParaRPr lang="sv" b="1" noProof="0" dirty="0">
              <a:ea typeface="Calibri"/>
              <a:cs typeface="Calibri"/>
            </a:endParaRPr>
          </a:p>
          <a:p>
            <a:pPr>
              <a:buNone/>
            </a:pPr>
            <a:endParaRPr lang="en-GB" noProof="0" dirty="0"/>
          </a:p>
          <a:p>
            <a:pPr>
              <a:buNone/>
            </a:pPr>
            <a:r>
              <a:rPr lang="sv" noProof="0" dirty="0"/>
              <a:t>I sin bok delar hon med sig av ett praktiskt sätt att identifiera sina styrkor, fokusera sin energi och attrahera rätt kunder till sitt företag.</a:t>
            </a:r>
          </a:p>
          <a:p>
            <a:pPr>
              <a:buNone/>
            </a:pPr>
            <a:endParaRPr lang="en-GB" noProof="0" dirty="0"/>
          </a:p>
          <a:p>
            <a:r>
              <a:rPr lang="sv" noProof="0" dirty="0"/>
              <a:t>Om du vill utforska hennes metod mer i detalj kan du läsa mer om boken på </a:t>
            </a:r>
            <a:r>
              <a:rPr lang="sv" b="1" noProof="0" dirty="0">
                <a:solidFill>
                  <a:srgbClr val="94C7B0"/>
                </a:solidFill>
                <a:hlinkClick r:id="rId2">
                  <a:extLst>
                    <a:ext uri="{A12FA001-AC4F-418D-AE19-62706E023703}">
                      <ahyp:hlinkClr xmlns:ahyp="http://schemas.microsoft.com/office/drawing/2018/hyperlinkcolor" val="tx"/>
                    </a:ext>
                  </a:extLst>
                </a:hlinkClick>
              </a:rPr>
              <a:t>Goodreads </a:t>
            </a:r>
            <a:r>
              <a:rPr lang="sv" noProof="0" dirty="0"/>
              <a:t>. Det är en användbar resurs för alla som försöker bygga ett målinriktat företag med tydlighet och riktning.</a:t>
            </a:r>
          </a:p>
        </p:txBody>
      </p:sp>
      <p:cxnSp>
        <p:nvCxnSpPr>
          <p:cNvPr id="9" name="Straight Connector 8">
            <a:extLst>
              <a:ext uri="{FF2B5EF4-FFF2-40B4-BE49-F238E27FC236}">
                <a16:creationId xmlns:a16="http://schemas.microsoft.com/office/drawing/2014/main" id="{F1551F42-6D9F-CC5F-96F9-ED44D1120435}"/>
              </a:ext>
            </a:extLst>
          </p:cNvPr>
          <p:cNvCxnSpPr>
            <a:cxnSpLocks/>
          </p:cNvCxnSpPr>
          <p:nvPr/>
        </p:nvCxnSpPr>
        <p:spPr>
          <a:xfrm>
            <a:off x="7708490" y="1529442"/>
            <a:ext cx="0" cy="45024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B908AB-C6C9-B2C1-3A9A-5296F1CF0D5A}"/>
              </a:ext>
            </a:extLst>
          </p:cNvPr>
          <p:cNvSpPr/>
          <p:nvPr/>
        </p:nvSpPr>
        <p:spPr>
          <a:xfrm>
            <a:off x="7780539" y="182977"/>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pic>
        <p:nvPicPr>
          <p:cNvPr id="4" name="Obraz 3">
            <a:extLst>
              <a:ext uri="{FF2B5EF4-FFF2-40B4-BE49-F238E27FC236}">
                <a16:creationId xmlns:a16="http://schemas.microsoft.com/office/drawing/2014/main" id="{0B8C8875-9330-7F9D-2D31-CC0B1B4ECAAC}"/>
              </a:ext>
            </a:extLst>
          </p:cNvPr>
          <p:cNvPicPr>
            <a:picLocks noChangeAspect="1"/>
          </p:cNvPicPr>
          <p:nvPr/>
        </p:nvPicPr>
        <p:blipFill>
          <a:blip r:embed="rId3"/>
          <a:stretch>
            <a:fillRect/>
          </a:stretch>
        </p:blipFill>
        <p:spPr>
          <a:xfrm>
            <a:off x="8485677" y="1529442"/>
            <a:ext cx="2967976" cy="4502483"/>
          </a:xfrm>
          <a:prstGeom prst="rect">
            <a:avLst/>
          </a:prstGeom>
        </p:spPr>
      </p:pic>
    </p:spTree>
    <p:extLst>
      <p:ext uri="{BB962C8B-B14F-4D97-AF65-F5344CB8AC3E}">
        <p14:creationId xmlns:p14="http://schemas.microsoft.com/office/powerpoint/2010/main" val="280420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sv" sz="3600" noProof="0" dirty="0">
                <a:solidFill>
                  <a:schemeClr val="bg1"/>
                </a:solidFill>
              </a:rPr>
              <a:t>02 VÄLJ VAR DU SKA FOKUSERA</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8" y="1543050"/>
            <a:ext cx="6485407" cy="4672013"/>
          </a:xfrm>
        </p:spPr>
        <p:txBody>
          <a:bodyPr/>
          <a:lstStyle/>
          <a:p>
            <a:pPr>
              <a:buNone/>
            </a:pPr>
            <a:r>
              <a:rPr lang="sv" dirty="0"/>
              <a:t>Du kan inte betjäna alla och det är okej. Nu är det dags att begränsa det och fokusera på dina mest realistiska och nåbara kunder.</a:t>
            </a:r>
          </a:p>
          <a:p>
            <a:pPr>
              <a:buNone/>
            </a:pPr>
            <a:endParaRPr lang="en-GB" dirty="0"/>
          </a:p>
          <a:p>
            <a:pPr>
              <a:buNone/>
            </a:pPr>
            <a:r>
              <a:rPr lang="sv" b="1" dirty="0"/>
              <a:t>Fråga dig själv:</a:t>
            </a:r>
          </a:p>
          <a:p>
            <a:pPr marL="342900" indent="-342900">
              <a:buFont typeface="Arial" panose="020B0604020202020204" pitchFamily="34" charset="0"/>
              <a:buChar char="•"/>
            </a:pPr>
            <a:r>
              <a:rPr lang="sv" dirty="0"/>
              <a:t>Vilka har jag lätt tillgång till just nu?</a:t>
            </a:r>
          </a:p>
          <a:p>
            <a:pPr marL="342900" indent="-342900">
              <a:buFont typeface="Arial" panose="020B0604020202020204" pitchFamily="34" charset="0"/>
              <a:buChar char="•"/>
            </a:pPr>
            <a:r>
              <a:rPr lang="sv" dirty="0"/>
              <a:t>Vem har råd med min mat och kommer sannolikt att köpa den snart?</a:t>
            </a:r>
          </a:p>
          <a:p>
            <a:pPr marL="342900" indent="-342900">
              <a:buFont typeface="Arial" panose="020B0604020202020204" pitchFamily="34" charset="0"/>
              <a:buChar char="•"/>
            </a:pPr>
            <a:r>
              <a:rPr lang="sv" dirty="0"/>
              <a:t>Var bor, handlar eller samlas dessa människor?</a:t>
            </a:r>
          </a:p>
          <a:p>
            <a:pPr>
              <a:buFont typeface="Arial" panose="020B0604020202020204" pitchFamily="34" charset="0"/>
              <a:buChar char="•"/>
            </a:pPr>
            <a:endParaRPr lang="en-GB" dirty="0"/>
          </a:p>
          <a:p>
            <a:r>
              <a:rPr lang="sv" b="1" dirty="0"/>
              <a:t>TIPS: </a:t>
            </a:r>
            <a:r>
              <a:rPr lang="sv" dirty="0"/>
              <a:t>Börja med en liten grupp. Du kan alltid växa senare. Att fokusera hjälper dig att bygga starkare relationer och lära dig snabbare.</a:t>
            </a:r>
          </a:p>
        </p:txBody>
      </p:sp>
      <p:cxnSp>
        <p:nvCxnSpPr>
          <p:cNvPr id="9" name="Straight Connector 8">
            <a:extLst>
              <a:ext uri="{FF2B5EF4-FFF2-40B4-BE49-F238E27FC236}">
                <a16:creationId xmlns:a16="http://schemas.microsoft.com/office/drawing/2014/main" id="{D8C8A88E-749A-99E9-C791-EA5B2872FDAE}"/>
              </a:ext>
            </a:extLst>
          </p:cNvPr>
          <p:cNvCxnSpPr>
            <a:cxnSpLocks/>
          </p:cNvCxnSpPr>
          <p:nvPr/>
        </p:nvCxnSpPr>
        <p:spPr>
          <a:xfrm>
            <a:off x="7371167" y="1543050"/>
            <a:ext cx="0" cy="468562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12D58B-F146-C31A-EB89-45AACECCCDA4}"/>
              </a:ext>
            </a:extLst>
          </p:cNvPr>
          <p:cNvSpPr/>
          <p:nvPr/>
        </p:nvSpPr>
        <p:spPr>
          <a:xfrm>
            <a:off x="7780539" y="182977"/>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sp>
        <p:nvSpPr>
          <p:cNvPr id="5" name="TextBox 4">
            <a:extLst>
              <a:ext uri="{FF2B5EF4-FFF2-40B4-BE49-F238E27FC236}">
                <a16:creationId xmlns:a16="http://schemas.microsoft.com/office/drawing/2014/main" id="{27E88EC9-DAC5-4246-610F-44AEF9CBD59C}"/>
              </a:ext>
            </a:extLst>
          </p:cNvPr>
          <p:cNvSpPr txBox="1"/>
          <p:nvPr/>
        </p:nvSpPr>
        <p:spPr>
          <a:xfrm>
            <a:off x="7621771" y="1603434"/>
            <a:ext cx="4357424" cy="2031325"/>
          </a:xfrm>
          <a:prstGeom prst="rect">
            <a:avLst/>
          </a:prstGeom>
          <a:solidFill>
            <a:srgbClr val="B6D1E1"/>
          </a:solidFill>
        </p:spPr>
        <p:txBody>
          <a:bodyPr wrap="square" lIns="91440" tIns="45720" rIns="91440" bIns="45720" anchor="t">
            <a:spAutoFit/>
          </a:bodyPr>
          <a:lstStyle/>
          <a:p>
            <a:r>
              <a:rPr lang="sv" b="1" dirty="0"/>
              <a:t>Hitta de människor som behöver </a:t>
            </a:r>
            <a:br>
              <a:rPr lang="sv" b="1" dirty="0"/>
            </a:br>
            <a:r>
              <a:rPr lang="sv" b="1" dirty="0"/>
              <a:t>(och vill ha) din mat. </a:t>
            </a:r>
            <a:br>
              <a:rPr lang="en-GB" dirty="0"/>
            </a:br>
            <a:r>
              <a:rPr lang="sv" b="1" dirty="0"/>
              <a:t>TIPS: </a:t>
            </a:r>
            <a:r>
              <a:rPr lang="sv" dirty="0"/>
              <a:t>Börja nära hemmet. </a:t>
            </a:r>
            <a:br>
              <a:rPr lang="en-GB" dirty="0"/>
            </a:br>
            <a:r>
              <a:rPr lang="sv" dirty="0"/>
              <a:t>Titta runt i ditt eget samhälle, grannskap eller nätverk. Vilka är redan sugna på den typ av mat du lagar? Fokusera på var du redan har tillgång till och förtroende.</a:t>
            </a:r>
            <a:endParaRPr lang="en-IE" dirty="0"/>
          </a:p>
        </p:txBody>
      </p:sp>
      <p:sp>
        <p:nvSpPr>
          <p:cNvPr id="10" name="TextBox 9">
            <a:extLst>
              <a:ext uri="{FF2B5EF4-FFF2-40B4-BE49-F238E27FC236}">
                <a16:creationId xmlns:a16="http://schemas.microsoft.com/office/drawing/2014/main" id="{FD87E68B-9402-68C0-8779-65F1CE4A709F}"/>
              </a:ext>
            </a:extLst>
          </p:cNvPr>
          <p:cNvSpPr txBox="1"/>
          <p:nvPr/>
        </p:nvSpPr>
        <p:spPr>
          <a:xfrm>
            <a:off x="7677869" y="4015655"/>
            <a:ext cx="4301324" cy="2031325"/>
          </a:xfrm>
          <a:prstGeom prst="rect">
            <a:avLst/>
          </a:prstGeom>
          <a:solidFill>
            <a:srgbClr val="B6D1E1"/>
          </a:solidFill>
        </p:spPr>
        <p:txBody>
          <a:bodyPr wrap="square">
            <a:spAutoFit/>
          </a:bodyPr>
          <a:lstStyle/>
          <a:p>
            <a:r>
              <a:rPr lang="sv" b="1" dirty="0"/>
              <a:t>Kontrollera om din idé passar </a:t>
            </a:r>
            <a:br>
              <a:rPr lang="en-GB" dirty="0"/>
            </a:br>
            <a:r>
              <a:rPr lang="sv" b="1" dirty="0"/>
              <a:t>TIPS: </a:t>
            </a:r>
            <a:r>
              <a:rPr lang="sv" dirty="0"/>
              <a:t>Matcha din mat med deras behov. </a:t>
            </a:r>
            <a:br>
              <a:rPr lang="en-GB" dirty="0"/>
            </a:br>
            <a:r>
              <a:rPr lang="sv" dirty="0"/>
              <a:t>Löser din produkt ett verkligt matproblem? Är den prissatt rätt för din publik? Kan du enkelt nå dem? Om något inte matchar, justera och testa igen.</a:t>
            </a:r>
            <a:endParaRPr lang="en-IE" dirty="0"/>
          </a:p>
        </p:txBody>
      </p:sp>
    </p:spTree>
    <p:extLst>
      <p:ext uri="{BB962C8B-B14F-4D97-AF65-F5344CB8AC3E}">
        <p14:creationId xmlns:p14="http://schemas.microsoft.com/office/powerpoint/2010/main" val="389494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sv" sz="3600" noProof="0" dirty="0">
                <a:solidFill>
                  <a:schemeClr val="bg1"/>
                </a:solidFill>
              </a:rPr>
              <a:t>02 VÄLJ VAR DU SKA FOKUSERA</a:t>
            </a:r>
          </a:p>
        </p:txBody>
      </p:sp>
      <p:sp>
        <p:nvSpPr>
          <p:cNvPr id="6" name="Rectangle 5">
            <a:extLst>
              <a:ext uri="{FF2B5EF4-FFF2-40B4-BE49-F238E27FC236}">
                <a16:creationId xmlns:a16="http://schemas.microsoft.com/office/drawing/2014/main" id="{86356628-FC25-B291-CB92-6ECACCCF7920}"/>
              </a:ext>
            </a:extLst>
          </p:cNvPr>
          <p:cNvSpPr/>
          <p:nvPr/>
        </p:nvSpPr>
        <p:spPr>
          <a:xfrm>
            <a:off x="7780539" y="182977"/>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graphicFrame>
        <p:nvGraphicFramePr>
          <p:cNvPr id="2" name="Diagram 1">
            <a:extLst>
              <a:ext uri="{FF2B5EF4-FFF2-40B4-BE49-F238E27FC236}">
                <a16:creationId xmlns:a16="http://schemas.microsoft.com/office/drawing/2014/main" id="{BE8BF92E-6116-4800-B127-EE087DB8AF43}"/>
              </a:ext>
            </a:extLst>
          </p:cNvPr>
          <p:cNvGraphicFramePr/>
          <p:nvPr>
            <p:extLst>
              <p:ext uri="{D42A27DB-BD31-4B8C-83A1-F6EECF244321}">
                <p14:modId xmlns:p14="http://schemas.microsoft.com/office/powerpoint/2010/main" val="1703362324"/>
              </p:ext>
            </p:extLst>
          </p:nvPr>
        </p:nvGraphicFramePr>
        <p:xfrm>
          <a:off x="816725" y="1408176"/>
          <a:ext cx="9470275"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1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00396" y="458319"/>
            <a:ext cx="11391603" cy="720752"/>
          </a:xfrm>
        </p:spPr>
        <p:txBody>
          <a:bodyPr/>
          <a:lstStyle/>
          <a:p>
            <a:r>
              <a:rPr lang="sv" sz="3600" noProof="0" dirty="0">
                <a:solidFill>
                  <a:schemeClr val="bg1"/>
                </a:solidFill>
              </a:rPr>
              <a:t>03 </a:t>
            </a:r>
            <a:r>
              <a:rPr kumimoji="0" lang="sv" i="0" u="none" strike="noStrike" cap="none" normalizeH="0" baseline="0" noProof="0" dirty="0">
                <a:ln>
                  <a:noFill/>
                </a:ln>
                <a:solidFill>
                  <a:schemeClr val="bg1"/>
                </a:solidFill>
                <a:effectLst/>
                <a:cs typeface="Arial" panose="020B0604020202020204" pitchFamily="34" charset="0"/>
              </a:rPr>
              <a:t>FÖRSTÅ HUR DIN KUND SER VÄRLDEN</a:t>
            </a:r>
            <a:endParaRPr lang="en-GB"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609322" y="1369639"/>
            <a:ext cx="11082079" cy="3722893"/>
          </a:xfrm>
        </p:spPr>
        <p:txBody>
          <a:bodyPr/>
          <a:lstStyle/>
          <a:p>
            <a:pPr>
              <a:buNone/>
            </a:pPr>
            <a:r>
              <a:rPr lang="sv" dirty="0"/>
              <a:t>För att bygga en meningsfull livsmedelsverksamhet handlar det inte om vad </a:t>
            </a:r>
            <a:r>
              <a:rPr lang="sv" i="1" dirty="0"/>
              <a:t>du </a:t>
            </a:r>
            <a:r>
              <a:rPr lang="sv" dirty="0"/>
              <a:t>vill laga, det handlar om vad </a:t>
            </a:r>
            <a:r>
              <a:rPr lang="sv" i="1" dirty="0"/>
              <a:t>din kund </a:t>
            </a:r>
            <a:r>
              <a:rPr lang="sv" dirty="0"/>
              <a:t>vill äta. Tänk på hur din mat passar in i deras vardag. Många människor idag är ivriga att prova globala rätter men vet inte var de ska börja – eller vem de ska lita på.</a:t>
            </a:r>
          </a:p>
          <a:p>
            <a:pPr>
              <a:buNone/>
            </a:pPr>
            <a:endParaRPr lang="en-GB" dirty="0"/>
          </a:p>
          <a:p>
            <a:pPr>
              <a:buNone/>
            </a:pPr>
            <a:r>
              <a:rPr lang="sv" b="1" dirty="0"/>
              <a:t>Det är där du kommer in i bilden. </a:t>
            </a:r>
            <a:br>
              <a:rPr lang="en-GB" dirty="0"/>
            </a:br>
            <a:r>
              <a:rPr lang="sv" dirty="0"/>
              <a:t>Du har ett unikt kulinariskt arv. Oavsett om det är syriska flatbröd, västafrikanska grytor, filippinska snacks eller rumänska bakverk, har du något speciellt att erbjuda. Men för att lyckas måste du först förstå vad din kund verkligen letar efter.</a:t>
            </a:r>
          </a:p>
          <a:p>
            <a:pPr>
              <a:buNone/>
            </a:pPr>
            <a:endParaRPr lang="en-GB" dirty="0"/>
          </a:p>
          <a:p>
            <a:pPr>
              <a:buNone/>
            </a:pPr>
            <a:r>
              <a:rPr lang="sv" b="1" dirty="0"/>
              <a:t>Ställ frågor som:</a:t>
            </a:r>
            <a:endParaRPr lang="en-GB" dirty="0"/>
          </a:p>
          <a:p>
            <a:pPr>
              <a:buFont typeface="Arial" panose="020B0604020202020204" pitchFamily="34" charset="0"/>
              <a:buChar char="•"/>
            </a:pPr>
            <a:r>
              <a:rPr lang="sv" dirty="0"/>
              <a:t>"Är du öppen för att prova nya rätter från andra kulturer?"</a:t>
            </a:r>
          </a:p>
          <a:p>
            <a:pPr>
              <a:buFont typeface="Arial" panose="020B0604020202020204" pitchFamily="34" charset="0"/>
              <a:buChar char="•"/>
            </a:pPr>
            <a:r>
              <a:rPr lang="sv" dirty="0"/>
              <a:t>"Vilka smaker eller matupplevelser saknar du eller önskar att du hade tillgång till?"</a:t>
            </a:r>
          </a:p>
          <a:p>
            <a:pPr>
              <a:buFont typeface="Arial" panose="020B0604020202020204" pitchFamily="34" charset="0"/>
              <a:buChar char="•"/>
            </a:pPr>
            <a:r>
              <a:rPr lang="sv" dirty="0"/>
              <a:t>"Vad hindrar dig från att prova mat från andra delar av världen?"</a:t>
            </a:r>
          </a:p>
          <a:p>
            <a:pPr>
              <a:buFont typeface="Arial" panose="020B0604020202020204" pitchFamily="34" charset="0"/>
              <a:buChar char="•"/>
            </a:pPr>
            <a:endParaRPr lang="en-GB" dirty="0"/>
          </a:p>
          <a:p>
            <a:r>
              <a:rPr lang="sv" b="1" dirty="0"/>
              <a:t>När du lyssnar djupt hittar du möjligheter att skapa kontakt. </a:t>
            </a:r>
            <a:br>
              <a:rPr lang="en-GB" dirty="0"/>
            </a:br>
            <a:r>
              <a:rPr lang="sv" dirty="0"/>
              <a:t>Kanske genom att erbjuda mildare versioner av traditionella rätter, förklara ingredienser tydligt eller dela en personlig berättelse som bygger förtroende.</a:t>
            </a:r>
          </a:p>
        </p:txBody>
      </p:sp>
      <p:sp>
        <p:nvSpPr>
          <p:cNvPr id="9" name="Rectangle 8">
            <a:extLst>
              <a:ext uri="{FF2B5EF4-FFF2-40B4-BE49-F238E27FC236}">
                <a16:creationId xmlns:a16="http://schemas.microsoft.com/office/drawing/2014/main" id="{C9AB44E2-CA10-D0C0-5362-C3DA3343B398}"/>
              </a:ext>
            </a:extLst>
          </p:cNvPr>
          <p:cNvSpPr/>
          <p:nvPr/>
        </p:nvSpPr>
        <p:spPr>
          <a:xfrm>
            <a:off x="7780539" y="0"/>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spTree>
    <p:extLst>
      <p:ext uri="{BB962C8B-B14F-4D97-AF65-F5344CB8AC3E}">
        <p14:creationId xmlns:p14="http://schemas.microsoft.com/office/powerpoint/2010/main" val="98281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AD57-C26D-8D16-A720-7FED054175F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E20CCF3-7B44-C454-4CE2-02601CC3BDB3}"/>
              </a:ext>
            </a:extLst>
          </p:cNvPr>
          <p:cNvSpPr>
            <a:spLocks noGrp="1"/>
          </p:cNvSpPr>
          <p:nvPr>
            <p:ph type="body" sz="quarter" idx="27"/>
          </p:nvPr>
        </p:nvSpPr>
        <p:spPr>
          <a:xfrm>
            <a:off x="800396" y="458319"/>
            <a:ext cx="11391603" cy="720752"/>
          </a:xfrm>
        </p:spPr>
        <p:txBody>
          <a:bodyPr/>
          <a:lstStyle/>
          <a:p>
            <a:r>
              <a:rPr lang="sv" sz="3600" noProof="0" dirty="0">
                <a:solidFill>
                  <a:schemeClr val="bg1"/>
                </a:solidFill>
              </a:rPr>
              <a:t>03 </a:t>
            </a:r>
            <a:r>
              <a:rPr kumimoji="0" lang="sv" i="0" u="none" strike="noStrike" cap="none" normalizeH="0" baseline="0" noProof="0" dirty="0">
                <a:ln>
                  <a:noFill/>
                </a:ln>
                <a:solidFill>
                  <a:schemeClr val="bg1"/>
                </a:solidFill>
                <a:effectLst/>
                <a:cs typeface="Arial" panose="020B0604020202020204" pitchFamily="34" charset="0"/>
              </a:rPr>
              <a:t>FÖRSTÅ HUR DIN KUND SER VÄRLDEN</a:t>
            </a:r>
            <a:endParaRPr lang="en-GB" noProof="0" dirty="0">
              <a:solidFill>
                <a:schemeClr val="bg1"/>
              </a:solidFill>
            </a:endParaRPr>
          </a:p>
        </p:txBody>
      </p:sp>
      <p:sp>
        <p:nvSpPr>
          <p:cNvPr id="3" name="Text Placeholder 2">
            <a:extLst>
              <a:ext uri="{FF2B5EF4-FFF2-40B4-BE49-F238E27FC236}">
                <a16:creationId xmlns:a16="http://schemas.microsoft.com/office/drawing/2014/main" id="{81BB6069-5009-5B1E-C57F-4B4D143B793B}"/>
              </a:ext>
            </a:extLst>
          </p:cNvPr>
          <p:cNvSpPr>
            <a:spLocks noGrp="1"/>
          </p:cNvSpPr>
          <p:nvPr>
            <p:ph type="body" sz="quarter" idx="14"/>
          </p:nvPr>
        </p:nvSpPr>
        <p:spPr>
          <a:xfrm>
            <a:off x="351271" y="1291102"/>
            <a:ext cx="11469155" cy="3722893"/>
          </a:xfrm>
        </p:spPr>
        <p:txBody>
          <a:bodyPr/>
          <a:lstStyle/>
          <a:p>
            <a:pPr>
              <a:buNone/>
            </a:pPr>
            <a:r>
              <a:rPr lang="sv" b="1" dirty="0"/>
              <a:t>LÄR DIG AV Ihsaans marockanska cateringföretag (Storbritannien)</a:t>
            </a:r>
          </a:p>
          <a:p>
            <a:pPr>
              <a:buNone/>
            </a:pPr>
            <a:r>
              <a:rPr lang="sv" dirty="0"/>
              <a:t>Ihsaan, ursprungligen från Marocko, flyttade till Storbritannien för att bo hos sin man. Efter att ha uppfostrat sina barn och skött hemmet i åratal bestämde hon sig för att följa sin gamla passion: att dela med sig av de rika smakerna från det marockanska köket genom sin egen cateringverksamhet.</a:t>
            </a:r>
          </a:p>
          <a:p>
            <a:pPr>
              <a:buNone/>
            </a:pPr>
            <a:endParaRPr lang="en-GB" dirty="0"/>
          </a:p>
          <a:p>
            <a:pPr>
              <a:buNone/>
            </a:pPr>
            <a:r>
              <a:rPr lang="sv" dirty="0"/>
              <a:t>Genom samtal, forskning och mentorskap upptäckte Ihsaan att många i hennes område var ivriga att prova autentisk marockansk mat, men visste inte var de skulle hitta den. Hon anpassade sitt erbjudande för att fylla den bristen och erbjöd smakrika, hemlagade måltider med kulturella rötter.</a:t>
            </a:r>
          </a:p>
          <a:p>
            <a:pPr>
              <a:buNone/>
            </a:pPr>
            <a:endParaRPr lang="en-GB" dirty="0"/>
          </a:p>
          <a:p>
            <a:pPr>
              <a:buNone/>
            </a:pPr>
            <a:r>
              <a:rPr lang="sv" b="1" dirty="0"/>
              <a:t>Vad kan vi lära oss av Ihsaan?</a:t>
            </a:r>
            <a:endParaRPr lang="en-GB" dirty="0"/>
          </a:p>
          <a:p>
            <a:pPr marL="342900" indent="-342900">
              <a:buFont typeface="Arial" panose="020B0604020202020204" pitchFamily="34" charset="0"/>
              <a:buChar char="•"/>
            </a:pPr>
            <a:r>
              <a:rPr lang="sv" dirty="0"/>
              <a:t>Hon </a:t>
            </a:r>
            <a:r>
              <a:rPr lang="sv" b="1" dirty="0"/>
              <a:t>lyssnade </a:t>
            </a:r>
            <a:r>
              <a:rPr lang="sv" dirty="0"/>
              <a:t>på sin gemenskap innan hon lanserade.</a:t>
            </a:r>
          </a:p>
          <a:p>
            <a:pPr marL="342900" indent="-342900">
              <a:buFont typeface="Arial" panose="020B0604020202020204" pitchFamily="34" charset="0"/>
              <a:buChar char="•"/>
            </a:pPr>
            <a:r>
              <a:rPr lang="sv" dirty="0"/>
              <a:t>Hon </a:t>
            </a:r>
            <a:r>
              <a:rPr lang="sv" b="1" dirty="0"/>
              <a:t>använde utbildning </a:t>
            </a:r>
            <a:r>
              <a:rPr lang="sv" dirty="0"/>
              <a:t>för att bygga upp självförtroende och affärsfärdigheter.</a:t>
            </a:r>
          </a:p>
          <a:p>
            <a:pPr marL="342900" indent="-342900">
              <a:buFont typeface="Arial" panose="020B0604020202020204" pitchFamily="34" charset="0"/>
              <a:buChar char="•"/>
            </a:pPr>
            <a:r>
              <a:rPr lang="sv" dirty="0"/>
              <a:t>Hon försökte inte betjäna alla – hon </a:t>
            </a:r>
            <a:r>
              <a:rPr lang="sv" b="1" dirty="0"/>
              <a:t>fokuserade </a:t>
            </a:r>
            <a:r>
              <a:rPr lang="sv" dirty="0"/>
              <a:t>på dem som verkligen värdesatte hennes erbjudande.</a:t>
            </a:r>
          </a:p>
          <a:p>
            <a:pPr marL="342900" indent="-342900">
              <a:buFont typeface="Arial" panose="020B0604020202020204" pitchFamily="34" charset="0"/>
              <a:buChar char="•"/>
            </a:pPr>
            <a:r>
              <a:rPr lang="sv" dirty="0"/>
              <a:t>Hon bevisade att med </a:t>
            </a:r>
            <a:r>
              <a:rPr lang="sv" b="1" dirty="0"/>
              <a:t>passion, förberedelser och stöd </a:t>
            </a:r>
            <a:r>
              <a:rPr lang="sv" dirty="0"/>
              <a:t>kan en personlig dröm bli ett verkligt företag.</a:t>
            </a:r>
          </a:p>
          <a:p>
            <a:r>
              <a:rPr lang="sv" dirty="0">
                <a:hlinkClick r:id="rId2"/>
              </a:rPr>
              <a:t>Från hemmafru till företagare: Ihsaans kulinariska resa - 3 Kitchens</a:t>
            </a:r>
            <a:endParaRPr lang="en-GB" dirty="0"/>
          </a:p>
          <a:p>
            <a:pPr>
              <a:buNone/>
            </a:pPr>
            <a:endParaRPr lang="en-GB" dirty="0"/>
          </a:p>
        </p:txBody>
      </p:sp>
      <p:sp>
        <p:nvSpPr>
          <p:cNvPr id="9" name="Rectangle 8">
            <a:extLst>
              <a:ext uri="{FF2B5EF4-FFF2-40B4-BE49-F238E27FC236}">
                <a16:creationId xmlns:a16="http://schemas.microsoft.com/office/drawing/2014/main" id="{08F58C06-A8B1-3C23-7D46-EF968EB71C49}"/>
              </a:ext>
            </a:extLst>
          </p:cNvPr>
          <p:cNvSpPr/>
          <p:nvPr/>
        </p:nvSpPr>
        <p:spPr>
          <a:xfrm>
            <a:off x="7780539" y="0"/>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spTree>
    <p:extLst>
      <p:ext uri="{BB962C8B-B14F-4D97-AF65-F5344CB8AC3E}">
        <p14:creationId xmlns:p14="http://schemas.microsoft.com/office/powerpoint/2010/main" val="1663263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29623"/>
            <a:ext cx="10907188" cy="720752"/>
          </a:xfrm>
        </p:spPr>
        <p:txBody>
          <a:bodyPr/>
          <a:lstStyle/>
          <a:p>
            <a:r>
              <a:rPr lang="sv" sz="3600" noProof="0" dirty="0">
                <a:solidFill>
                  <a:schemeClr val="bg1"/>
                </a:solidFill>
              </a:rPr>
              <a:t>04 </a:t>
            </a:r>
            <a:r>
              <a:rPr kumimoji="0" lang="sv" i="0" u="none" strike="noStrike" cap="none" normalizeH="0" baseline="0" noProof="0" dirty="0">
                <a:ln>
                  <a:noFill/>
                </a:ln>
                <a:solidFill>
                  <a:schemeClr val="bg1"/>
                </a:solidFill>
                <a:effectLst/>
                <a:cs typeface="Arial" panose="020B0604020202020204" pitchFamily="34" charset="0"/>
              </a:rPr>
              <a:t>SAMLA DINA INSIKT</a:t>
            </a:r>
            <a:r>
              <a:rPr lang="sv" sz="3600" noProof="0" dirty="0">
                <a:solidFill>
                  <a:schemeClr val="bg1"/>
                </a:solidFill>
              </a:rPr>
              <a:t>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561046" y="1368517"/>
            <a:ext cx="10996522" cy="1020154"/>
          </a:xfrm>
        </p:spPr>
        <p:txBody>
          <a:bodyPr/>
          <a:lstStyle/>
          <a:p>
            <a:pPr>
              <a:buNone/>
            </a:pPr>
            <a:r>
              <a:rPr lang="sv" dirty="0"/>
              <a:t>Nu är det dags att omvandla allt du har lärt dig om dig själv, din mat och dina kunder till en riktig affärsidé som är både meningsfull och praktisk.</a:t>
            </a:r>
          </a:p>
          <a:p>
            <a:r>
              <a:rPr lang="sv" dirty="0"/>
              <a:t>En stark affärsidé för livsmedel har ofta dessa fem egenskaper:</a:t>
            </a:r>
          </a:p>
        </p:txBody>
      </p:sp>
      <p:sp>
        <p:nvSpPr>
          <p:cNvPr id="2" name="Rectangle 8">
            <a:extLst>
              <a:ext uri="{FF2B5EF4-FFF2-40B4-BE49-F238E27FC236}">
                <a16:creationId xmlns:a16="http://schemas.microsoft.com/office/drawing/2014/main" id="{BA08F60E-07C9-CEF3-3AF7-8228A16BCC7C}"/>
              </a:ext>
            </a:extLst>
          </p:cNvPr>
          <p:cNvSpPr/>
          <p:nvPr/>
        </p:nvSpPr>
        <p:spPr>
          <a:xfrm>
            <a:off x="7780539" y="0"/>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grpSp>
        <p:nvGrpSpPr>
          <p:cNvPr id="5" name="Grupa 4">
            <a:extLst>
              <a:ext uri="{FF2B5EF4-FFF2-40B4-BE49-F238E27FC236}">
                <a16:creationId xmlns:a16="http://schemas.microsoft.com/office/drawing/2014/main" id="{D3A83B46-3295-24A4-06D2-4B2FFC7FBC22}"/>
              </a:ext>
            </a:extLst>
          </p:cNvPr>
          <p:cNvGrpSpPr/>
          <p:nvPr/>
        </p:nvGrpSpPr>
        <p:grpSpPr>
          <a:xfrm>
            <a:off x="77583" y="2687557"/>
            <a:ext cx="2568289" cy="2398757"/>
            <a:chOff x="256822" y="1563913"/>
            <a:chExt cx="2568289" cy="2398757"/>
          </a:xfrm>
        </p:grpSpPr>
        <p:sp>
          <p:nvSpPr>
            <p:cNvPr id="6" name="Freeform 175">
              <a:extLst>
                <a:ext uri="{FF2B5EF4-FFF2-40B4-BE49-F238E27FC236}">
                  <a16:creationId xmlns:a16="http://schemas.microsoft.com/office/drawing/2014/main" id="{61528792-B379-4834-4760-B66375DF5E69}"/>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8" name="Freeform 176">
              <a:extLst>
                <a:ext uri="{FF2B5EF4-FFF2-40B4-BE49-F238E27FC236}">
                  <a16:creationId xmlns:a16="http://schemas.microsoft.com/office/drawing/2014/main" id="{3DF76C04-5744-B1F6-8626-EFC2F69ED2D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9" name="Freeform 177">
              <a:extLst>
                <a:ext uri="{FF2B5EF4-FFF2-40B4-BE49-F238E27FC236}">
                  <a16:creationId xmlns:a16="http://schemas.microsoft.com/office/drawing/2014/main" id="{65BF3B5C-394F-449C-1000-C5D29101A39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8">
              <a:extLst>
                <a:ext uri="{FF2B5EF4-FFF2-40B4-BE49-F238E27FC236}">
                  <a16:creationId xmlns:a16="http://schemas.microsoft.com/office/drawing/2014/main" id="{6B279923-3933-7C7A-019C-F1365FC7734B}"/>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2" name="Freeform 179">
              <a:extLst>
                <a:ext uri="{FF2B5EF4-FFF2-40B4-BE49-F238E27FC236}">
                  <a16:creationId xmlns:a16="http://schemas.microsoft.com/office/drawing/2014/main" id="{361AE840-68C9-5217-0699-7008372817FD}"/>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CuadroTexto 553">
              <a:extLst>
                <a:ext uri="{FF2B5EF4-FFF2-40B4-BE49-F238E27FC236}">
                  <a16:creationId xmlns:a16="http://schemas.microsoft.com/office/drawing/2014/main" id="{A7D5B029-9299-E7C8-E504-3A8C08462D84}"/>
                </a:ext>
              </a:extLst>
            </p:cNvPr>
            <p:cNvSpPr txBox="1"/>
            <p:nvPr/>
          </p:nvSpPr>
          <p:spPr>
            <a:xfrm>
              <a:off x="1944676" y="3170249"/>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1</a:t>
              </a:r>
            </a:p>
          </p:txBody>
        </p:sp>
      </p:grpSp>
      <p:grpSp>
        <p:nvGrpSpPr>
          <p:cNvPr id="21" name="Grupa 20">
            <a:extLst>
              <a:ext uri="{FF2B5EF4-FFF2-40B4-BE49-F238E27FC236}">
                <a16:creationId xmlns:a16="http://schemas.microsoft.com/office/drawing/2014/main" id="{A2C21C63-9F87-4668-04E0-569FD8A822EC}"/>
              </a:ext>
            </a:extLst>
          </p:cNvPr>
          <p:cNvGrpSpPr/>
          <p:nvPr/>
        </p:nvGrpSpPr>
        <p:grpSpPr>
          <a:xfrm>
            <a:off x="4641342" y="2485273"/>
            <a:ext cx="2848550" cy="2644505"/>
            <a:chOff x="256822" y="1563913"/>
            <a:chExt cx="2568289" cy="2398757"/>
          </a:xfrm>
        </p:grpSpPr>
        <p:sp>
          <p:nvSpPr>
            <p:cNvPr id="22" name="Freeform 175">
              <a:extLst>
                <a:ext uri="{FF2B5EF4-FFF2-40B4-BE49-F238E27FC236}">
                  <a16:creationId xmlns:a16="http://schemas.microsoft.com/office/drawing/2014/main" id="{B54AD8A9-77DD-163E-F488-3B9A4725854C}"/>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Freeform 176">
              <a:extLst>
                <a:ext uri="{FF2B5EF4-FFF2-40B4-BE49-F238E27FC236}">
                  <a16:creationId xmlns:a16="http://schemas.microsoft.com/office/drawing/2014/main" id="{205360CB-D22F-E66A-1393-29BA5EFEF5EA}"/>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24" name="Freeform 177">
              <a:extLst>
                <a:ext uri="{FF2B5EF4-FFF2-40B4-BE49-F238E27FC236}">
                  <a16:creationId xmlns:a16="http://schemas.microsoft.com/office/drawing/2014/main" id="{18CAC475-6953-7913-D343-06221A53067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5" name="Freeform 178">
              <a:extLst>
                <a:ext uri="{FF2B5EF4-FFF2-40B4-BE49-F238E27FC236}">
                  <a16:creationId xmlns:a16="http://schemas.microsoft.com/office/drawing/2014/main" id="{4BFD6873-5B8B-8E30-2938-668AE4A30F5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26" name="Freeform 179">
              <a:extLst>
                <a:ext uri="{FF2B5EF4-FFF2-40B4-BE49-F238E27FC236}">
                  <a16:creationId xmlns:a16="http://schemas.microsoft.com/office/drawing/2014/main" id="{CCB2D392-544B-C7A7-A526-B0BECBBF7463}"/>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CuadroTexto 553">
              <a:extLst>
                <a:ext uri="{FF2B5EF4-FFF2-40B4-BE49-F238E27FC236}">
                  <a16:creationId xmlns:a16="http://schemas.microsoft.com/office/drawing/2014/main" id="{FA18391D-3660-37D0-A4F8-954B7E6D97C3}"/>
                </a:ext>
              </a:extLst>
            </p:cNvPr>
            <p:cNvSpPr txBox="1"/>
            <p:nvPr/>
          </p:nvSpPr>
          <p:spPr>
            <a:xfrm>
              <a:off x="1944676" y="3170249"/>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3</a:t>
              </a:r>
            </a:p>
          </p:txBody>
        </p:sp>
      </p:grpSp>
      <p:grpSp>
        <p:nvGrpSpPr>
          <p:cNvPr id="35" name="Grupa 34">
            <a:extLst>
              <a:ext uri="{FF2B5EF4-FFF2-40B4-BE49-F238E27FC236}">
                <a16:creationId xmlns:a16="http://schemas.microsoft.com/office/drawing/2014/main" id="{4E6DB0D2-A2B5-D9DB-8854-722A1CE1F4F6}"/>
              </a:ext>
            </a:extLst>
          </p:cNvPr>
          <p:cNvGrpSpPr/>
          <p:nvPr/>
        </p:nvGrpSpPr>
        <p:grpSpPr>
          <a:xfrm>
            <a:off x="9422143" y="2687557"/>
            <a:ext cx="2568289" cy="2398757"/>
            <a:chOff x="256822" y="1563913"/>
            <a:chExt cx="2568289" cy="2398757"/>
          </a:xfrm>
        </p:grpSpPr>
        <p:sp>
          <p:nvSpPr>
            <p:cNvPr id="36" name="Freeform 175">
              <a:extLst>
                <a:ext uri="{FF2B5EF4-FFF2-40B4-BE49-F238E27FC236}">
                  <a16:creationId xmlns:a16="http://schemas.microsoft.com/office/drawing/2014/main" id="{2656E713-0158-6219-6980-5E10BBDB6C21}"/>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7" name="Freeform 176">
              <a:extLst>
                <a:ext uri="{FF2B5EF4-FFF2-40B4-BE49-F238E27FC236}">
                  <a16:creationId xmlns:a16="http://schemas.microsoft.com/office/drawing/2014/main" id="{90003EB9-FC84-5488-FADF-7469244E2003}"/>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8" name="Freeform 177">
              <a:extLst>
                <a:ext uri="{FF2B5EF4-FFF2-40B4-BE49-F238E27FC236}">
                  <a16:creationId xmlns:a16="http://schemas.microsoft.com/office/drawing/2014/main" id="{0F2CBA84-6880-20EC-87FE-E1C7B38DCC20}"/>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9" name="Freeform 178">
              <a:extLst>
                <a:ext uri="{FF2B5EF4-FFF2-40B4-BE49-F238E27FC236}">
                  <a16:creationId xmlns:a16="http://schemas.microsoft.com/office/drawing/2014/main" id="{C2739CEF-E29F-F3A7-8175-F426C16DCFC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40" name="Freeform 179">
              <a:extLst>
                <a:ext uri="{FF2B5EF4-FFF2-40B4-BE49-F238E27FC236}">
                  <a16:creationId xmlns:a16="http://schemas.microsoft.com/office/drawing/2014/main" id="{E295316A-2C84-FBCB-DD4E-4FC9AE80467A}"/>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1" name="CuadroTexto 553">
              <a:extLst>
                <a:ext uri="{FF2B5EF4-FFF2-40B4-BE49-F238E27FC236}">
                  <a16:creationId xmlns:a16="http://schemas.microsoft.com/office/drawing/2014/main" id="{07A0644C-02D6-2EC2-B30F-F2EF43F47FB1}"/>
                </a:ext>
              </a:extLst>
            </p:cNvPr>
            <p:cNvSpPr txBox="1"/>
            <p:nvPr/>
          </p:nvSpPr>
          <p:spPr>
            <a:xfrm>
              <a:off x="1944676" y="3170249"/>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5</a:t>
              </a:r>
            </a:p>
          </p:txBody>
        </p:sp>
      </p:grpSp>
      <p:grpSp>
        <p:nvGrpSpPr>
          <p:cNvPr id="50" name="Grupa 49">
            <a:extLst>
              <a:ext uri="{FF2B5EF4-FFF2-40B4-BE49-F238E27FC236}">
                <a16:creationId xmlns:a16="http://schemas.microsoft.com/office/drawing/2014/main" id="{34381C6B-1B6A-C7D1-D54F-C39FC1DFEB0E}"/>
              </a:ext>
            </a:extLst>
          </p:cNvPr>
          <p:cNvGrpSpPr/>
          <p:nvPr/>
        </p:nvGrpSpPr>
        <p:grpSpPr>
          <a:xfrm>
            <a:off x="7361831" y="3953680"/>
            <a:ext cx="2568289" cy="2398757"/>
            <a:chOff x="256822" y="1563913"/>
            <a:chExt cx="2568289" cy="2398757"/>
          </a:xfrm>
        </p:grpSpPr>
        <p:sp>
          <p:nvSpPr>
            <p:cNvPr id="51" name="Freeform 175">
              <a:extLst>
                <a:ext uri="{FF2B5EF4-FFF2-40B4-BE49-F238E27FC236}">
                  <a16:creationId xmlns:a16="http://schemas.microsoft.com/office/drawing/2014/main" id="{5CFC5CAE-2FA7-6E5A-A315-D26BFCC89CA6}"/>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2" name="Freeform 176">
              <a:extLst>
                <a:ext uri="{FF2B5EF4-FFF2-40B4-BE49-F238E27FC236}">
                  <a16:creationId xmlns:a16="http://schemas.microsoft.com/office/drawing/2014/main" id="{B225C2BC-B155-2CFF-7BFB-2B23888E01E7}"/>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3" name="Freeform 177">
              <a:extLst>
                <a:ext uri="{FF2B5EF4-FFF2-40B4-BE49-F238E27FC236}">
                  <a16:creationId xmlns:a16="http://schemas.microsoft.com/office/drawing/2014/main" id="{89575C6B-7CD8-BA4F-AE24-B99117CBF391}"/>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8">
              <a:extLst>
                <a:ext uri="{FF2B5EF4-FFF2-40B4-BE49-F238E27FC236}">
                  <a16:creationId xmlns:a16="http://schemas.microsoft.com/office/drawing/2014/main" id="{285B0B4E-2024-DC7F-EA76-4E67DFB48410}"/>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5" name="Freeform 179">
              <a:extLst>
                <a:ext uri="{FF2B5EF4-FFF2-40B4-BE49-F238E27FC236}">
                  <a16:creationId xmlns:a16="http://schemas.microsoft.com/office/drawing/2014/main" id="{4741BA40-A938-2F0B-E1ED-41A00C2590FE}"/>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CuadroTexto 553">
              <a:extLst>
                <a:ext uri="{FF2B5EF4-FFF2-40B4-BE49-F238E27FC236}">
                  <a16:creationId xmlns:a16="http://schemas.microsoft.com/office/drawing/2014/main" id="{8345DC46-F334-A111-C307-0ED8315B8CC2}"/>
                </a:ext>
              </a:extLst>
            </p:cNvPr>
            <p:cNvSpPr txBox="1"/>
            <p:nvPr/>
          </p:nvSpPr>
          <p:spPr>
            <a:xfrm>
              <a:off x="1944676" y="3170249"/>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4</a:t>
              </a:r>
            </a:p>
          </p:txBody>
        </p:sp>
      </p:grpSp>
      <p:grpSp>
        <p:nvGrpSpPr>
          <p:cNvPr id="57" name="Grupa 56">
            <a:extLst>
              <a:ext uri="{FF2B5EF4-FFF2-40B4-BE49-F238E27FC236}">
                <a16:creationId xmlns:a16="http://schemas.microsoft.com/office/drawing/2014/main" id="{489D9B98-A4F9-1E5A-1C29-D7416973B9CD}"/>
              </a:ext>
            </a:extLst>
          </p:cNvPr>
          <p:cNvGrpSpPr/>
          <p:nvPr/>
        </p:nvGrpSpPr>
        <p:grpSpPr>
          <a:xfrm>
            <a:off x="2711664" y="3867649"/>
            <a:ext cx="2568289" cy="2398757"/>
            <a:chOff x="256822" y="1563913"/>
            <a:chExt cx="2568289" cy="2398757"/>
          </a:xfrm>
        </p:grpSpPr>
        <p:sp>
          <p:nvSpPr>
            <p:cNvPr id="58" name="Freeform 175">
              <a:extLst>
                <a:ext uri="{FF2B5EF4-FFF2-40B4-BE49-F238E27FC236}">
                  <a16:creationId xmlns:a16="http://schemas.microsoft.com/office/drawing/2014/main" id="{EBAC36C1-C991-3ACA-67DC-0EF69A49036A}"/>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9" name="Freeform 176">
              <a:extLst>
                <a:ext uri="{FF2B5EF4-FFF2-40B4-BE49-F238E27FC236}">
                  <a16:creationId xmlns:a16="http://schemas.microsoft.com/office/drawing/2014/main" id="{78A8AFBF-60D0-86CD-6096-C823FD9867CC}"/>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60" name="Freeform 177">
              <a:extLst>
                <a:ext uri="{FF2B5EF4-FFF2-40B4-BE49-F238E27FC236}">
                  <a16:creationId xmlns:a16="http://schemas.microsoft.com/office/drawing/2014/main" id="{A7D24767-9104-5C60-C8B3-34BC2D9FEEAD}"/>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1" name="Freeform 178">
              <a:extLst>
                <a:ext uri="{FF2B5EF4-FFF2-40B4-BE49-F238E27FC236}">
                  <a16:creationId xmlns:a16="http://schemas.microsoft.com/office/drawing/2014/main" id="{B48FA7A1-9936-5F71-B126-FBB88BBD77D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62" name="Freeform 179">
              <a:extLst>
                <a:ext uri="{FF2B5EF4-FFF2-40B4-BE49-F238E27FC236}">
                  <a16:creationId xmlns:a16="http://schemas.microsoft.com/office/drawing/2014/main" id="{A6E555AA-61FA-0E41-83D6-54E248AB9137}"/>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3" name="CuadroTexto 553">
              <a:extLst>
                <a:ext uri="{FF2B5EF4-FFF2-40B4-BE49-F238E27FC236}">
                  <a16:creationId xmlns:a16="http://schemas.microsoft.com/office/drawing/2014/main" id="{22DC7E63-B571-704D-ED3B-026FFF778A45}"/>
                </a:ext>
              </a:extLst>
            </p:cNvPr>
            <p:cNvSpPr txBox="1"/>
            <p:nvPr/>
          </p:nvSpPr>
          <p:spPr>
            <a:xfrm>
              <a:off x="1944676" y="3170249"/>
              <a:ext cx="779490" cy="523220"/>
            </a:xfrm>
            <a:prstGeom prst="rect">
              <a:avLst/>
            </a:prstGeom>
            <a:noFill/>
          </p:spPr>
          <p:txBody>
            <a:bodyPr wrap="square" rtlCol="0">
              <a:spAutoFit/>
            </a:bodyPr>
            <a:lstStyle/>
            <a:p>
              <a:pPr algn="ctr"/>
              <a:r>
                <a:rPr lang="sv" sz="2800" b="1" noProof="0" dirty="0">
                  <a:solidFill>
                    <a:schemeClr val="bg1"/>
                  </a:solidFill>
                  <a:latin typeface="Calibri" panose="020F0502020204030204" pitchFamily="34" charset="0"/>
                  <a:ea typeface="Lato" charset="0"/>
                  <a:cs typeface="Calibri" panose="020F0502020204030204" pitchFamily="34" charset="0"/>
                </a:rPr>
                <a:t>2</a:t>
              </a:r>
            </a:p>
          </p:txBody>
        </p:sp>
      </p:grpSp>
      <p:sp>
        <p:nvSpPr>
          <p:cNvPr id="65" name="pole tekstowe 64">
            <a:extLst>
              <a:ext uri="{FF2B5EF4-FFF2-40B4-BE49-F238E27FC236}">
                <a16:creationId xmlns:a16="http://schemas.microsoft.com/office/drawing/2014/main" id="{D6F74F83-69FB-8D5F-AB68-003BBE1B4FBF}"/>
              </a:ext>
            </a:extLst>
          </p:cNvPr>
          <p:cNvSpPr txBox="1"/>
          <p:nvPr/>
        </p:nvSpPr>
        <p:spPr>
          <a:xfrm>
            <a:off x="378689" y="3121954"/>
            <a:ext cx="1423484" cy="1569660"/>
          </a:xfrm>
          <a:prstGeom prst="rect">
            <a:avLst/>
          </a:prstGeom>
          <a:noFill/>
        </p:spPr>
        <p:txBody>
          <a:bodyPr wrap="square">
            <a:spAutoFit/>
          </a:bodyPr>
          <a:lstStyle/>
          <a:p>
            <a:pPr algn="ctr"/>
            <a:r>
              <a:rPr lang="sv" sz="1600" noProof="0" dirty="0">
                <a:solidFill>
                  <a:schemeClr val="bg1"/>
                </a:solidFill>
                <a:latin typeface="Calibri" panose="020F0502020204030204" pitchFamily="34" charset="0"/>
                <a:ea typeface="Lato" charset="0"/>
                <a:cs typeface="Calibri" panose="020F0502020204030204" pitchFamily="34" charset="0"/>
              </a:rPr>
              <a:t>Det för dig mot dina långsiktiga mål och det liv du vill bygga</a:t>
            </a:r>
          </a:p>
        </p:txBody>
      </p:sp>
      <p:sp>
        <p:nvSpPr>
          <p:cNvPr id="68" name="pole tekstowe 67">
            <a:extLst>
              <a:ext uri="{FF2B5EF4-FFF2-40B4-BE49-F238E27FC236}">
                <a16:creationId xmlns:a16="http://schemas.microsoft.com/office/drawing/2014/main" id="{89E97984-A8C4-2416-082C-A64C29E7802E}"/>
              </a:ext>
            </a:extLst>
          </p:cNvPr>
          <p:cNvSpPr txBox="1"/>
          <p:nvPr/>
        </p:nvSpPr>
        <p:spPr>
          <a:xfrm>
            <a:off x="2822717" y="4085707"/>
            <a:ext cx="1905033" cy="1815882"/>
          </a:xfrm>
          <a:prstGeom prst="rect">
            <a:avLst/>
          </a:prstGeom>
          <a:noFill/>
        </p:spPr>
        <p:txBody>
          <a:bodyPr wrap="square">
            <a:spAutoFit/>
          </a:bodyPr>
          <a:lstStyle/>
          <a:p>
            <a:pPr algn="ctr"/>
            <a:r>
              <a:rPr lang="sv" sz="1600" dirty="0">
                <a:solidFill>
                  <a:schemeClr val="bg1"/>
                </a:solidFill>
              </a:rPr>
              <a:t>Det löser</a:t>
            </a:r>
          </a:p>
          <a:p>
            <a:pPr algn="ctr"/>
            <a:r>
              <a:rPr lang="sv" sz="1600" dirty="0">
                <a:solidFill>
                  <a:schemeClr val="bg1"/>
                </a:solidFill>
              </a:rPr>
              <a:t>ett verkligt matbehov. Din mat måste erbjuda något som människor bryr sig om och är glada över.</a:t>
            </a:r>
          </a:p>
          <a:p>
            <a:pPr algn="ctr"/>
            <a:r>
              <a:rPr lang="sv" sz="1600" dirty="0">
                <a:solidFill>
                  <a:schemeClr val="bg1"/>
                </a:solidFill>
              </a:rPr>
              <a:t>att betala för </a:t>
            </a:r>
            <a:r>
              <a:rPr lang="sv" sz="1600" dirty="0"/>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69" name="pole tekstowe 68">
            <a:extLst>
              <a:ext uri="{FF2B5EF4-FFF2-40B4-BE49-F238E27FC236}">
                <a16:creationId xmlns:a16="http://schemas.microsoft.com/office/drawing/2014/main" id="{7AA328BF-DDBA-091A-2954-24534FD055B6}"/>
              </a:ext>
            </a:extLst>
          </p:cNvPr>
          <p:cNvSpPr txBox="1"/>
          <p:nvPr/>
        </p:nvSpPr>
        <p:spPr>
          <a:xfrm>
            <a:off x="4894313" y="2731796"/>
            <a:ext cx="1863423" cy="2062103"/>
          </a:xfrm>
          <a:prstGeom prst="rect">
            <a:avLst/>
          </a:prstGeom>
          <a:noFill/>
        </p:spPr>
        <p:txBody>
          <a:bodyPr wrap="square">
            <a:spAutoFit/>
          </a:bodyPr>
          <a:lstStyle/>
          <a:p>
            <a:pPr algn="ctr"/>
            <a:r>
              <a:rPr lang="sv" sz="1600" dirty="0">
                <a:solidFill>
                  <a:schemeClr val="bg1"/>
                </a:solidFill>
              </a:rPr>
              <a:t>Du har tänkt igenom hur din idé fungerar: hur du ska laga mat, sälja, leverera, prissätta och odla även i liten skala till att börja med.</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70" name="pole tekstowe 69">
            <a:extLst>
              <a:ext uri="{FF2B5EF4-FFF2-40B4-BE49-F238E27FC236}">
                <a16:creationId xmlns:a16="http://schemas.microsoft.com/office/drawing/2014/main" id="{4F7F58EC-50C9-2898-7C0D-6838DC8C4621}"/>
              </a:ext>
            </a:extLst>
          </p:cNvPr>
          <p:cNvSpPr txBox="1"/>
          <p:nvPr/>
        </p:nvSpPr>
        <p:spPr>
          <a:xfrm>
            <a:off x="7626643" y="4417959"/>
            <a:ext cx="1677796" cy="1323439"/>
          </a:xfrm>
          <a:prstGeom prst="rect">
            <a:avLst/>
          </a:prstGeom>
          <a:noFill/>
        </p:spPr>
        <p:txBody>
          <a:bodyPr wrap="square">
            <a:spAutoFit/>
          </a:bodyPr>
          <a:lstStyle/>
          <a:p>
            <a:pPr algn="ctr"/>
            <a:r>
              <a:rPr lang="sv" sz="1600" noProof="0" dirty="0">
                <a:solidFill>
                  <a:schemeClr val="bg1"/>
                </a:solidFill>
                <a:latin typeface="Calibri" panose="020F0502020204030204" pitchFamily="34" charset="0"/>
                <a:ea typeface="Lato" charset="0"/>
                <a:cs typeface="Calibri" panose="020F0502020204030204" pitchFamily="34" charset="0"/>
              </a:rPr>
              <a:t>Det erbjuder något unikt som får folk att välja dig</a:t>
            </a:r>
          </a:p>
        </p:txBody>
      </p:sp>
      <p:sp>
        <p:nvSpPr>
          <p:cNvPr id="71" name="pole tekstowe 70">
            <a:extLst>
              <a:ext uri="{FF2B5EF4-FFF2-40B4-BE49-F238E27FC236}">
                <a16:creationId xmlns:a16="http://schemas.microsoft.com/office/drawing/2014/main" id="{9534BEE3-653A-F521-F669-D427F91602C3}"/>
              </a:ext>
            </a:extLst>
          </p:cNvPr>
          <p:cNvSpPr txBox="1"/>
          <p:nvPr/>
        </p:nvSpPr>
        <p:spPr>
          <a:xfrm>
            <a:off x="9836619" y="3008882"/>
            <a:ext cx="1423484" cy="1815882"/>
          </a:xfrm>
          <a:prstGeom prst="rect">
            <a:avLst/>
          </a:prstGeom>
          <a:noFill/>
        </p:spPr>
        <p:txBody>
          <a:bodyPr wrap="square">
            <a:spAutoFit/>
          </a:bodyPr>
          <a:lstStyle/>
          <a:p>
            <a:pPr algn="ctr"/>
            <a:r>
              <a:rPr lang="sv" sz="1600" noProof="0" dirty="0">
                <a:solidFill>
                  <a:schemeClr val="bg1"/>
                </a:solidFill>
                <a:latin typeface="Calibri" panose="020F0502020204030204" pitchFamily="34" charset="0"/>
                <a:ea typeface="Lato" charset="0"/>
                <a:cs typeface="Calibri" panose="020F0502020204030204" pitchFamily="34" charset="0"/>
              </a:rPr>
              <a:t>Den har utrymme att växa, så du kan expandera eller anpassa dig utan att förlora det som gör den speciell</a:t>
            </a:r>
          </a:p>
        </p:txBody>
      </p:sp>
    </p:spTree>
    <p:extLst>
      <p:ext uri="{BB962C8B-B14F-4D97-AF65-F5344CB8AC3E}">
        <p14:creationId xmlns:p14="http://schemas.microsoft.com/office/powerpoint/2010/main" val="2329882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55707"/>
            <a:ext cx="10907188" cy="720752"/>
          </a:xfrm>
        </p:spPr>
        <p:txBody>
          <a:bodyPr/>
          <a:lstStyle/>
          <a:p>
            <a:r>
              <a:rPr lang="sv" sz="3600" noProof="0" dirty="0">
                <a:solidFill>
                  <a:schemeClr val="bg1"/>
                </a:solidFill>
              </a:rPr>
              <a:t>05 </a:t>
            </a:r>
            <a:r>
              <a:rPr kumimoji="0" lang="sv" i="0" u="none" strike="noStrike" cap="none" normalizeH="0" baseline="0" noProof="0" dirty="0">
                <a:ln>
                  <a:noFill/>
                </a:ln>
                <a:solidFill>
                  <a:schemeClr val="bg1"/>
                </a:solidFill>
                <a:effectLst/>
                <a:cs typeface="Arial" panose="020B0604020202020204" pitchFamily="34" charset="0"/>
              </a:rPr>
              <a:t>KOLLA OM DIN IDÉ PASSAR OCH ÄR KLAR</a:t>
            </a:r>
            <a:r>
              <a:rPr lang="sv" sz="3600" noProof="0" dirty="0">
                <a:solidFill>
                  <a:schemeClr val="bg1"/>
                </a:solidFill>
              </a:rPr>
              <a:t>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9" y="1543050"/>
            <a:ext cx="4950182" cy="3385085"/>
          </a:xfrm>
        </p:spPr>
        <p:txBody>
          <a:bodyPr/>
          <a:lstStyle/>
          <a:p>
            <a:pPr>
              <a:buClr>
                <a:srgbClr val="B6D1E1"/>
              </a:buClr>
            </a:pPr>
            <a:r>
              <a:rPr lang="sv" noProof="0" dirty="0"/>
              <a:t>Ta nu ett steg tillbaka och utvärdera din idé med hjälp av de </a:t>
            </a:r>
            <a:r>
              <a:rPr lang="sv" b="1" noProof="0" dirty="0"/>
              <a:t>fem egenskaperna från föregående bild</a:t>
            </a:r>
            <a:r>
              <a:rPr lang="sv" noProof="0" dirty="0"/>
              <a:t>.</a:t>
            </a:r>
          </a:p>
          <a:p>
            <a:pPr>
              <a:buClr>
                <a:srgbClr val="B6D1E1"/>
              </a:buClr>
            </a:pPr>
            <a:br>
              <a:rPr lang="en-GB" noProof="0" dirty="0"/>
            </a:br>
            <a:r>
              <a:rPr lang="sv" noProof="0" dirty="0"/>
              <a:t>Om den matnisch du har valt verkar för svår att utveckla just nu, kanske den inte passar. Det är inte ett misslyckande, det är en del av processen.</a:t>
            </a:r>
          </a:p>
          <a:p>
            <a:pPr>
              <a:buClr>
                <a:srgbClr val="382B1B"/>
              </a:buClr>
            </a:pPr>
            <a:endParaRPr lang="en-GB" dirty="0"/>
          </a:p>
          <a:p>
            <a:pPr>
              <a:buClr>
                <a:srgbClr val="382B1B"/>
              </a:buClr>
            </a:pPr>
            <a:r>
              <a:rPr lang="sv" noProof="0" dirty="0"/>
              <a:t>Släpp det och fokusera din energi på nästa idé med starkare potential.</a:t>
            </a:r>
          </a:p>
        </p:txBody>
      </p:sp>
      <p:sp>
        <p:nvSpPr>
          <p:cNvPr id="2" name="Rectangle 8">
            <a:extLst>
              <a:ext uri="{FF2B5EF4-FFF2-40B4-BE49-F238E27FC236}">
                <a16:creationId xmlns:a16="http://schemas.microsoft.com/office/drawing/2014/main" id="{6676AD92-7245-2F18-AE5F-9DE40B4E1B6F}"/>
              </a:ext>
            </a:extLst>
          </p:cNvPr>
          <p:cNvSpPr/>
          <p:nvPr/>
        </p:nvSpPr>
        <p:spPr>
          <a:xfrm>
            <a:off x="7780539" y="0"/>
            <a:ext cx="4039888" cy="461665"/>
          </a:xfrm>
          <a:prstGeom prst="rect">
            <a:avLst/>
          </a:prstGeom>
          <a:solidFill>
            <a:srgbClr val="B6D1E1"/>
          </a:solidFill>
        </p:spPr>
        <p:txBody>
          <a:bodyPr wrap="none">
            <a:spAutoFit/>
          </a:bodyPr>
          <a:lstStyle/>
          <a:p>
            <a:r>
              <a:rPr lang="sv" sz="2400" noProof="0" dirty="0">
                <a:solidFill>
                  <a:schemeClr val="bg1"/>
                </a:solidFill>
              </a:rPr>
              <a:t>DEFINIERA DIN MÅLMARKNAD</a:t>
            </a:r>
          </a:p>
        </p:txBody>
      </p:sp>
      <p:pic>
        <p:nvPicPr>
          <p:cNvPr id="9" name="Obraz 8">
            <a:extLst>
              <a:ext uri="{FF2B5EF4-FFF2-40B4-BE49-F238E27FC236}">
                <a16:creationId xmlns:a16="http://schemas.microsoft.com/office/drawing/2014/main" id="{C2911123-A53C-BBBA-E024-3DA5B392C38E}"/>
              </a:ext>
            </a:extLst>
          </p:cNvPr>
          <p:cNvPicPr>
            <a:picLocks noChangeAspect="1"/>
          </p:cNvPicPr>
          <p:nvPr/>
        </p:nvPicPr>
        <p:blipFill>
          <a:blip r:embed="rId2"/>
          <a:srcRect l="11485" r="11948"/>
          <a:stretch/>
        </p:blipFill>
        <p:spPr>
          <a:xfrm>
            <a:off x="6352675" y="1138186"/>
            <a:ext cx="5839326" cy="5719813"/>
          </a:xfrm>
          <a:prstGeom prst="rect">
            <a:avLst/>
          </a:prstGeom>
        </p:spPr>
      </p:pic>
    </p:spTree>
    <p:extLst>
      <p:ext uri="{BB962C8B-B14F-4D97-AF65-F5344CB8AC3E}">
        <p14:creationId xmlns:p14="http://schemas.microsoft.com/office/powerpoint/2010/main" val="3479588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KVALIFICERA DIN AFFÄRSIDÉ</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8359" y="2580044"/>
            <a:ext cx="11619575" cy="3073923"/>
          </a:xfrm>
        </p:spPr>
        <p:txBody>
          <a:bodyPr numCol="1"/>
          <a:lstStyle/>
          <a:p>
            <a:pPr fontAlgn="base">
              <a:buClr>
                <a:srgbClr val="B6D1E1"/>
              </a:buClr>
            </a:pPr>
            <a:r>
              <a:rPr lang="sv" b="1" noProof="0" dirty="0"/>
              <a:t>Det </a:t>
            </a:r>
            <a:r>
              <a:rPr lang="sv" sz="2200" b="1" noProof="0" dirty="0">
                <a:effectLst/>
              </a:rPr>
              <a:t>är här din affärsplan verkligen börjar!</a:t>
            </a:r>
            <a:endParaRPr lang="en-GB" sz="2200" noProof="0" dirty="0">
              <a:effectLst/>
            </a:endParaRPr>
          </a:p>
          <a:p>
            <a:pPr>
              <a:buFont typeface="+mj-lt"/>
              <a:buAutoNum type="arabicPeriod"/>
            </a:pPr>
            <a:r>
              <a:rPr lang="sv" b="1" dirty="0"/>
              <a:t>Vilket matproblem löser du? </a:t>
            </a:r>
            <a:br>
              <a:rPr lang="en-GB" dirty="0"/>
            </a:br>
            <a:r>
              <a:rPr lang="sv" i="1" dirty="0"/>
              <a:t>Exempel: Är folk för upptagna för att laga mat? Saknar de smaker hemifrån?</a:t>
            </a:r>
            <a:endParaRPr lang="en-GB" dirty="0"/>
          </a:p>
          <a:p>
            <a:pPr>
              <a:buFont typeface="+mj-lt"/>
              <a:buAutoNum type="arabicPeriod"/>
            </a:pPr>
            <a:r>
              <a:rPr lang="sv" b="1" dirty="0"/>
              <a:t>Vilka tydliga fördelar erbjuder er mat? </a:t>
            </a:r>
            <a:br>
              <a:rPr lang="en-GB" dirty="0"/>
            </a:br>
            <a:r>
              <a:rPr lang="sv" i="1" dirty="0"/>
              <a:t>Sparar den tid, smakar som hemma, använder den färska ingredienser och stödjer välbefinnandet?</a:t>
            </a:r>
            <a:endParaRPr lang="en-GB" dirty="0"/>
          </a:p>
          <a:p>
            <a:pPr>
              <a:buFont typeface="+mj-lt"/>
              <a:buAutoNum type="arabicPeriod"/>
            </a:pPr>
            <a:r>
              <a:rPr lang="sv" b="1" dirty="0"/>
              <a:t>Kan du beskriva din mat eller service med enkla ord? </a:t>
            </a:r>
            <a:br>
              <a:rPr lang="en-GB" dirty="0"/>
            </a:br>
            <a:r>
              <a:rPr lang="sv" i="1" dirty="0"/>
              <a:t>En eller två meningar som en kund skulle förstå omedelbart.</a:t>
            </a:r>
            <a:endParaRPr lang="en-GB" dirty="0"/>
          </a:p>
          <a:p>
            <a:pPr>
              <a:buFont typeface="+mj-lt"/>
              <a:buAutoNum type="arabicPeriod"/>
            </a:pPr>
            <a:r>
              <a:rPr lang="sv" b="1" dirty="0"/>
              <a:t>Vilka andra erbjuder liknande mat? </a:t>
            </a:r>
            <a:br>
              <a:rPr lang="en-GB" dirty="0"/>
            </a:br>
            <a:r>
              <a:rPr lang="sv" i="1" dirty="0"/>
              <a:t>Tänk på marknadsstånd, hämtmatställen, cateringfirmor eller säljare på sociala medier i ditt område.</a:t>
            </a:r>
            <a:endParaRPr lang="en-GB" dirty="0"/>
          </a:p>
          <a:p>
            <a:pPr>
              <a:buFont typeface="+mj-lt"/>
              <a:buAutoNum type="arabicPeriod"/>
            </a:pPr>
            <a:r>
              <a:rPr lang="sv" b="1" dirty="0"/>
              <a:t>Vad gör din mat speciell eller svår att kopiera? </a:t>
            </a:r>
            <a:br>
              <a:rPr lang="en-GB" dirty="0"/>
            </a:br>
            <a:r>
              <a:rPr lang="sv" i="1" dirty="0"/>
              <a:t>Är det din personliga berättelse, ditt recept, din kulturella twist eller sättet du betjänar kunderna på?</a:t>
            </a:r>
            <a:endParaRPr lang="en-GB" dirty="0"/>
          </a:p>
          <a:p>
            <a:pPr>
              <a:buFont typeface="+mj-lt"/>
              <a:buAutoNum type="arabicPeriod"/>
            </a:pPr>
            <a:r>
              <a:rPr lang="sv" b="1" dirty="0"/>
              <a:t>Har du tillgång till det du behöver för att komma igång? </a:t>
            </a:r>
            <a:br>
              <a:rPr lang="en-GB" dirty="0"/>
            </a:br>
            <a:r>
              <a:rPr lang="sv" i="1" dirty="0"/>
              <a:t>Köksutrymme, ingredienser, förpackning, stödnätverk, tid?</a:t>
            </a:r>
            <a:endParaRPr lang="en-GB" dirty="0"/>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r>
              <a:rPr lang="sv" sz="2200" noProof="0" dirty="0">
                <a:effectLst/>
              </a:rPr>
              <a:t>     </a:t>
            </a: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i="0" noProof="0" dirty="0">
              <a:effectLst/>
            </a:endParaRPr>
          </a:p>
        </p:txBody>
      </p:sp>
      <p:sp>
        <p:nvSpPr>
          <p:cNvPr id="4" name="Rectangle 3">
            <a:extLst>
              <a:ext uri="{FF2B5EF4-FFF2-40B4-BE49-F238E27FC236}">
                <a16:creationId xmlns:a16="http://schemas.microsoft.com/office/drawing/2014/main" id="{D2556E42-FD5B-2F8C-B7FD-42DB2747DA07}"/>
              </a:ext>
            </a:extLst>
          </p:cNvPr>
          <p:cNvSpPr/>
          <p:nvPr/>
        </p:nvSpPr>
        <p:spPr>
          <a:xfrm>
            <a:off x="3137491" y="1486406"/>
            <a:ext cx="8032254" cy="979207"/>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834B68A6-03BC-0C1B-4984-D41B0556F9ED}"/>
              </a:ext>
            </a:extLst>
          </p:cNvPr>
          <p:cNvGrpSpPr/>
          <p:nvPr/>
        </p:nvGrpSpPr>
        <p:grpSpPr>
          <a:xfrm>
            <a:off x="819104" y="1486406"/>
            <a:ext cx="2788753" cy="578690"/>
            <a:chOff x="2045517" y="6166884"/>
            <a:chExt cx="2788753" cy="578690"/>
          </a:xfrm>
        </p:grpSpPr>
        <p:sp>
          <p:nvSpPr>
            <p:cNvPr id="8" name="Rectangle 7">
              <a:extLst>
                <a:ext uri="{FF2B5EF4-FFF2-40B4-BE49-F238E27FC236}">
                  <a16:creationId xmlns:a16="http://schemas.microsoft.com/office/drawing/2014/main" id="{51C587C5-B9F1-ACA6-083C-58EC369B4F6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CFE785A0-00D3-2EEB-1BAF-D7CBA2B35D6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6E66188C-7157-5B75-E2FA-56F1B28AFC9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noProof="0"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Graphic 10" descr="Clipboard Partially Ticked outline">
              <a:extLst>
                <a:ext uri="{FF2B5EF4-FFF2-40B4-BE49-F238E27FC236}">
                  <a16:creationId xmlns:a16="http://schemas.microsoft.com/office/drawing/2014/main" id="{46C69AEE-CCAE-82DE-DD4C-895101A78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CD2CDA-DCC4-0F77-C7DC-485F1DBC0BED}"/>
              </a:ext>
            </a:extLst>
          </p:cNvPr>
          <p:cNvSpPr txBox="1">
            <a:spLocks/>
          </p:cNvSpPr>
          <p:nvPr/>
        </p:nvSpPr>
        <p:spPr>
          <a:xfrm>
            <a:off x="3187110" y="1549186"/>
            <a:ext cx="7118122"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noProof="0" dirty="0"/>
              <a:t>Ställ dig själv dessa frågor.</a:t>
            </a:r>
          </a:p>
          <a:p>
            <a:pPr>
              <a:buClr>
                <a:srgbClr val="B6D1E1"/>
              </a:buClr>
            </a:pPr>
            <a:r>
              <a:rPr lang="sv" sz="2200" b="1" noProof="0" dirty="0">
                <a:effectLst/>
              </a:rPr>
              <a:t>Använd den här listan för att kontrollera om din idé är redo eller om den fortfarande behöver arbetas med.</a:t>
            </a:r>
          </a:p>
          <a:p>
            <a:pPr>
              <a:buClr>
                <a:srgbClr val="B6D1E1"/>
              </a:buClr>
            </a:pPr>
            <a:r>
              <a:rPr lang="sv" b="1" noProof="0" dirty="0"/>
              <a:t> </a:t>
            </a:r>
          </a:p>
          <a:p>
            <a:pPr algn="r">
              <a:buClr>
                <a:srgbClr val="B6D1E1"/>
              </a:buClr>
            </a:pPr>
            <a:endParaRPr lang="en-GB" b="1" noProof="0" dirty="0"/>
          </a:p>
        </p:txBody>
      </p:sp>
    </p:spTree>
    <p:extLst>
      <p:ext uri="{BB962C8B-B14F-4D97-AF65-F5344CB8AC3E}">
        <p14:creationId xmlns:p14="http://schemas.microsoft.com/office/powerpoint/2010/main" val="125545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6147263" cy="3458375"/>
          </a:xfrm>
        </p:spPr>
        <p:txBody>
          <a:bodyPr>
            <a:normAutofit/>
          </a:bodyPr>
          <a:lstStyle/>
          <a:p>
            <a:r>
              <a:rPr lang="sv" noProof="0" dirty="0"/>
              <a:t>Att undersöka och testa din affärsidé för livsmedel är avgörande för dess framgång.</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01</a:t>
            </a:r>
          </a:p>
        </p:txBody>
      </p:sp>
      <p:pic>
        <p:nvPicPr>
          <p:cNvPr id="7" name="Graphic 6" descr="Scientist female with solid fill">
            <a:extLst>
              <a:ext uri="{FF2B5EF4-FFF2-40B4-BE49-F238E27FC236}">
                <a16:creationId xmlns:a16="http://schemas.microsoft.com/office/drawing/2014/main" id="{24B2A206-BD42-0E6B-F53C-CE3D60EE3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8942" y="4476750"/>
            <a:ext cx="1766208" cy="1766208"/>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3910807" y="1880558"/>
            <a:ext cx="7617164" cy="3916085"/>
          </a:xfrm>
        </p:spPr>
        <p:txBody>
          <a:bodyPr>
            <a:normAutofit/>
          </a:bodyPr>
          <a:lstStyle/>
          <a:p>
            <a:r>
              <a:rPr lang="sv" sz="4800" noProof="0" dirty="0">
                <a:solidFill>
                  <a:schemeClr val="bg1"/>
                </a:solidFill>
                <a:highlight>
                  <a:srgbClr val="E6C8C7"/>
                </a:highlight>
              </a:rPr>
              <a:t>INTRODUKTION TILL</a:t>
            </a:r>
          </a:p>
          <a:p>
            <a:r>
              <a:rPr lang="sv" sz="4800" noProof="0" dirty="0">
                <a:solidFill>
                  <a:schemeClr val="bg1"/>
                </a:solidFill>
                <a:highlight>
                  <a:srgbClr val="E6C8C7"/>
                </a:highlight>
              </a:rPr>
              <a:t>MARKNADSUNDERSÖKNING</a:t>
            </a:r>
          </a:p>
          <a:p>
            <a:endParaRPr lang="en-GB" sz="4800" noProof="0" dirty="0">
              <a:solidFill>
                <a:schemeClr val="bg1"/>
              </a:solidFill>
              <a:highlight>
                <a:srgbClr val="E6C8C7"/>
              </a:highlight>
            </a:endParaRPr>
          </a:p>
          <a:p>
            <a:r>
              <a:rPr lang="sv" sz="3000" noProof="0" dirty="0">
                <a:solidFill>
                  <a:schemeClr val="bg1"/>
                </a:solidFill>
                <a:highlight>
                  <a:srgbClr val="E6C8C7"/>
                </a:highlight>
              </a:rPr>
              <a:t> </a:t>
            </a:r>
          </a:p>
          <a:p>
            <a:endParaRPr lang="en-GB" sz="4000" noProof="0" dirty="0">
              <a:solidFill>
                <a:schemeClr val="bg1"/>
              </a:solidFill>
              <a:highlight>
                <a:srgbClr val="E6C8C7"/>
              </a:highlight>
            </a:endParaRPr>
          </a:p>
        </p:txBody>
      </p:sp>
      <p:pic>
        <p:nvPicPr>
          <p:cNvPr id="6" name="Graphic 5" descr="Research with solid fill">
            <a:extLst>
              <a:ext uri="{FF2B5EF4-FFF2-40B4-BE49-F238E27FC236}">
                <a16:creationId xmlns:a16="http://schemas.microsoft.com/office/drawing/2014/main" id="{4B2104F5-E9D1-9BE2-EEF9-4465529091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06209">
            <a:off x="1380577" y="4745725"/>
            <a:ext cx="1397400" cy="1397400"/>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sv" noProof="0" dirty="0"/>
              <a:t>Nyfikenhetens affärsvärde</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392656"/>
            <a:ext cx="5357652" cy="1885950"/>
          </a:xfrm>
        </p:spPr>
        <p:txBody>
          <a:bodyPr/>
          <a:lstStyle/>
          <a:p>
            <a:pPr>
              <a:buClr>
                <a:srgbClr val="B6D1E1"/>
              </a:buClr>
            </a:pPr>
            <a:r>
              <a:rPr lang="sv" noProof="0" dirty="0"/>
              <a:t>Det finns en uppfattning att framgång i affärer härrör från en djup nyfikenhet på andra.</a:t>
            </a:r>
          </a:p>
          <a:p>
            <a:pPr>
              <a:buClr>
                <a:srgbClr val="B6D1E1"/>
              </a:buClr>
            </a:pPr>
            <a:r>
              <a:rPr lang="sv" noProof="0" dirty="0"/>
              <a:t>Marknadsundersökningar förkroppsligar denna nyfikenhet. Det är en färdighet som kan läras in och tillämpas.</a:t>
            </a:r>
            <a:endParaRPr lang="en-GB" b="1" noProof="0" dirty="0"/>
          </a:p>
        </p:txBody>
      </p:sp>
      <p:sp>
        <p:nvSpPr>
          <p:cNvPr id="7" name="Text Placeholder 7">
            <a:extLst>
              <a:ext uri="{FF2B5EF4-FFF2-40B4-BE49-F238E27FC236}">
                <a16:creationId xmlns:a16="http://schemas.microsoft.com/office/drawing/2014/main" id="{FC6ABBE6-BCCA-AF68-D750-6E9DF4A5CFCD}"/>
              </a:ext>
            </a:extLst>
          </p:cNvPr>
          <p:cNvSpPr txBox="1">
            <a:spLocks/>
          </p:cNvSpPr>
          <p:nvPr/>
        </p:nvSpPr>
        <p:spPr>
          <a:xfrm>
            <a:off x="738135" y="3273149"/>
            <a:ext cx="4897095" cy="211300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buClr>
                <a:srgbClr val="B6D1E1"/>
              </a:buClr>
            </a:pPr>
            <a:r>
              <a:rPr lang="sv" sz="2000" b="1" dirty="0"/>
              <a:t>”Vi startade inte ett livsmedelsföretag bara för att sälja produkter. Vi startade det för att ge näring åt samhällen och skapa möjligheter.” </a:t>
            </a:r>
            <a:br>
              <a:rPr lang="en-GB" sz="2000" dirty="0"/>
            </a:br>
            <a:r>
              <a:rPr lang="sv" sz="2000" dirty="0"/>
              <a:t>– </a:t>
            </a:r>
            <a:r>
              <a:rPr lang="sv" sz="2000" i="1" dirty="0"/>
              <a:t>Jennie Dundas </a:t>
            </a:r>
            <a:r>
              <a:rPr lang="sv" sz="2000" dirty="0"/>
              <a:t>, medgrundare av Blue Marble Ice Cream</a:t>
            </a:r>
          </a:p>
          <a:p>
            <a:pPr algn="ctr">
              <a:lnSpc>
                <a:spcPct val="100000"/>
              </a:lnSpc>
              <a:buClr>
                <a:srgbClr val="B6D1E1"/>
              </a:buClr>
            </a:pPr>
            <a:r>
              <a:rPr lang="sv" sz="1600" dirty="0">
                <a:hlinkClick r:id="rId2"/>
              </a:rPr>
              <a:t>UPPDRAG — Blue Marble All Natural Ice Cream and Sorbet | Detaljhandel och grossisthandel </a:t>
            </a:r>
            <a:br>
              <a:rPr lang="en-GB" sz="2000" dirty="0"/>
            </a:br>
            <a:r>
              <a:rPr lang="sv" sz="2000" i="1" dirty="0"/>
              <a:t>Blue Marble har stöttat kvinnoledda livsmedelsföretag globalt, inklusive i områden efter krisen som Rwanda och Haiti.</a:t>
            </a:r>
            <a:endParaRPr lang="en-GB" noProof="0" dirty="0"/>
          </a:p>
        </p:txBody>
      </p:sp>
      <p:pic>
        <p:nvPicPr>
          <p:cNvPr id="4" name="Obraz 3">
            <a:extLst>
              <a:ext uri="{FF2B5EF4-FFF2-40B4-BE49-F238E27FC236}">
                <a16:creationId xmlns:a16="http://schemas.microsoft.com/office/drawing/2014/main" id="{A7CF95F1-FE20-4B31-EB19-547BE2C846F8}"/>
              </a:ext>
            </a:extLst>
          </p:cNvPr>
          <p:cNvPicPr>
            <a:picLocks noChangeAspect="1"/>
          </p:cNvPicPr>
          <p:nvPr/>
        </p:nvPicPr>
        <p:blipFill>
          <a:blip r:embed="rId3"/>
          <a:stretch>
            <a:fillRect/>
          </a:stretch>
        </p:blipFill>
        <p:spPr>
          <a:xfrm>
            <a:off x="6096000" y="1801960"/>
            <a:ext cx="5666874" cy="3777916"/>
          </a:xfrm>
          <a:prstGeom prst="ellipse">
            <a:avLst/>
          </a:prstGeom>
        </p:spPr>
      </p:pic>
      <p:pic>
        <p:nvPicPr>
          <p:cNvPr id="3" name="Picture 2">
            <a:extLst>
              <a:ext uri="{FF2B5EF4-FFF2-40B4-BE49-F238E27FC236}">
                <a16:creationId xmlns:a16="http://schemas.microsoft.com/office/drawing/2014/main" id="{4830D29C-764D-0C9F-87C9-A8A2C461199B}"/>
              </a:ext>
            </a:extLst>
          </p:cNvPr>
          <p:cNvPicPr>
            <a:picLocks noChangeAspect="1"/>
          </p:cNvPicPr>
          <p:nvPr/>
        </p:nvPicPr>
        <p:blipFill>
          <a:blip r:embed="rId4"/>
          <a:stretch>
            <a:fillRect/>
          </a:stretch>
        </p:blipFill>
        <p:spPr>
          <a:xfrm>
            <a:off x="5485140" y="5383081"/>
            <a:ext cx="2095515" cy="1219209"/>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sv" noProof="0" dirty="0"/>
              <a:t>MARKNADSUNDERSÖKNING – VAD DU BEHÖVER VETA</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59484" y="1418771"/>
            <a:ext cx="7026303" cy="3649175"/>
          </a:xfrm>
        </p:spPr>
        <p:txBody>
          <a:bodyPr/>
          <a:lstStyle/>
          <a:p>
            <a:r>
              <a:rPr lang="sv" noProof="0" dirty="0"/>
              <a:t>Marknadsundersökningar hjälper dig att lära dig mer om dina potentiella kunder. De visar vad de behöver, vad de föredrar, när och var de köper och hur de använder det de köper.</a:t>
            </a:r>
          </a:p>
          <a:p>
            <a:endParaRPr lang="en-GB" dirty="0"/>
          </a:p>
          <a:p>
            <a:r>
              <a:rPr lang="sv" noProof="0" dirty="0"/>
              <a:t>Att förstå detta kommer att hjälpa dig att forma ett livsmedelsföretag som verkligen passar de människor du vill betjäna.</a:t>
            </a:r>
          </a:p>
          <a:p>
            <a:endParaRPr lang="en-GB" dirty="0"/>
          </a:p>
          <a:p>
            <a:r>
              <a:rPr lang="sv" sz="2200" b="1" noProof="0" dirty="0"/>
              <a:t>Vidare läsning:</a:t>
            </a:r>
          </a:p>
          <a:p>
            <a:r>
              <a:rPr lang="sv" sz="2200" b="1" noProof="0" dirty="0">
                <a:solidFill>
                  <a:srgbClr val="94C7B0"/>
                </a:solidFill>
                <a:hlinkClick r:id="rId2">
                  <a:extLst>
                    <a:ext uri="{A12FA001-AC4F-418D-AE19-62706E023703}">
                      <ahyp:hlinkClr xmlns:ahyp="http://schemas.microsoft.com/office/drawing/2018/hyperlinkcolor" val="tx"/>
                    </a:ext>
                  </a:extLst>
                </a:hlinkClick>
              </a:rPr>
              <a:t>Hur man gör marknadsundersökningar för småföretag – Salesforce </a:t>
            </a:r>
            <a:br>
              <a:rPr lang="en-GB" sz="2200" noProof="0" dirty="0"/>
            </a:br>
            <a:r>
              <a:rPr lang="sv" sz="2200" i="1" noProof="0" dirty="0"/>
              <a:t>Den här guiden visar tydliga steg för att ta reda på vilka dina kunder är och hur du bygger ett företag kring deras behov.</a:t>
            </a:r>
            <a:endParaRPr lang="en-GB" sz="2200" noProof="0" dirty="0"/>
          </a:p>
          <a:p>
            <a:endParaRPr lang="en-GB" noProof="0" dirty="0"/>
          </a:p>
        </p:txBody>
      </p:sp>
      <p:pic>
        <p:nvPicPr>
          <p:cNvPr id="5" name="Picture 4" descr="A diagram of a market research analysis&#10;&#10;Description automatically generated">
            <a:extLst>
              <a:ext uri="{FF2B5EF4-FFF2-40B4-BE49-F238E27FC236}">
                <a16:creationId xmlns:a16="http://schemas.microsoft.com/office/drawing/2014/main" id="{711ABAC2-98AA-1C9B-15D5-DBF73EA12A48}"/>
              </a:ext>
            </a:extLst>
          </p:cNvPr>
          <p:cNvPicPr>
            <a:picLocks noChangeAspect="1"/>
          </p:cNvPicPr>
          <p:nvPr/>
        </p:nvPicPr>
        <p:blipFill>
          <a:blip r:embed="rId3"/>
          <a:stretch>
            <a:fillRect/>
          </a:stretch>
        </p:blipFill>
        <p:spPr>
          <a:xfrm>
            <a:off x="7585787" y="2254634"/>
            <a:ext cx="4367067" cy="2911378"/>
          </a:xfrm>
          <a:prstGeom prst="roundRect">
            <a:avLst/>
          </a:prstGeom>
        </p:spPr>
      </p:pic>
    </p:spTree>
    <p:extLst>
      <p:ext uri="{BB962C8B-B14F-4D97-AF65-F5344CB8AC3E}">
        <p14:creationId xmlns:p14="http://schemas.microsoft.com/office/powerpoint/2010/main" val="75006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481C-42E6-6755-AB1D-C2BD64E56331}"/>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18FF5D4-CC87-B655-BF39-40549AC56A73}"/>
              </a:ext>
            </a:extLst>
          </p:cNvPr>
          <p:cNvSpPr>
            <a:spLocks noGrp="1"/>
          </p:cNvSpPr>
          <p:nvPr>
            <p:ph type="body" sz="quarter" idx="27"/>
          </p:nvPr>
        </p:nvSpPr>
        <p:spPr/>
        <p:txBody>
          <a:bodyPr/>
          <a:lstStyle/>
          <a:p>
            <a:r>
              <a:rPr lang="sv" noProof="0" dirty="0"/>
              <a:t>MARKNADSUNDERSÖKNING – VARFÖR BEHÖVS DET?</a:t>
            </a:r>
          </a:p>
        </p:txBody>
      </p:sp>
      <p:sp>
        <p:nvSpPr>
          <p:cNvPr id="8" name="Text Placeholder 7">
            <a:extLst>
              <a:ext uri="{FF2B5EF4-FFF2-40B4-BE49-F238E27FC236}">
                <a16:creationId xmlns:a16="http://schemas.microsoft.com/office/drawing/2014/main" id="{4FCC22EB-224A-38F6-CF39-84DF89A93CA0}"/>
              </a:ext>
            </a:extLst>
          </p:cNvPr>
          <p:cNvSpPr>
            <a:spLocks noGrp="1"/>
          </p:cNvSpPr>
          <p:nvPr>
            <p:ph type="body" sz="quarter" idx="14"/>
          </p:nvPr>
        </p:nvSpPr>
        <p:spPr>
          <a:xfrm>
            <a:off x="711199" y="1359172"/>
            <a:ext cx="8421150" cy="1035435"/>
          </a:xfrm>
        </p:spPr>
        <p:txBody>
          <a:bodyPr/>
          <a:lstStyle/>
          <a:p>
            <a:pPr>
              <a:buClr>
                <a:srgbClr val="B6D1E1"/>
              </a:buClr>
            </a:pPr>
            <a:r>
              <a:rPr lang="sv" noProof="0" dirty="0"/>
              <a:t>Marknadsundersökningar är ett strukturerat sätt att söka efter användbar information som kan vägleda dina affärsbeslut. De spelar en nyckelroll för att hjälpa dig att:</a:t>
            </a:r>
          </a:p>
        </p:txBody>
      </p:sp>
      <p:sp>
        <p:nvSpPr>
          <p:cNvPr id="3" name="TextBox 2">
            <a:extLst>
              <a:ext uri="{FF2B5EF4-FFF2-40B4-BE49-F238E27FC236}">
                <a16:creationId xmlns:a16="http://schemas.microsoft.com/office/drawing/2014/main" id="{1656AB42-9724-FB59-E290-C921755C5B31}"/>
              </a:ext>
            </a:extLst>
          </p:cNvPr>
          <p:cNvSpPr txBox="1"/>
          <p:nvPr/>
        </p:nvSpPr>
        <p:spPr>
          <a:xfrm>
            <a:off x="9028497" y="2496755"/>
            <a:ext cx="2788118" cy="3539430"/>
          </a:xfrm>
          <a:prstGeom prst="rect">
            <a:avLst/>
          </a:prstGeom>
          <a:noFill/>
        </p:spPr>
        <p:txBody>
          <a:bodyPr wrap="square">
            <a:spAutoFit/>
          </a:bodyPr>
          <a:lstStyle/>
          <a:p>
            <a:pPr algn="ctr">
              <a:buClr>
                <a:srgbClr val="B6D1E1"/>
              </a:buClr>
            </a:pPr>
            <a:r>
              <a:rPr lang="sv" sz="2800" b="1" i="1" noProof="0" dirty="0">
                <a:solidFill>
                  <a:srgbClr val="94C7B0"/>
                </a:solidFill>
              </a:rPr>
              <a:t>Kom ihåg: </a:t>
            </a:r>
            <a:r>
              <a:rPr lang="sv" sz="2800" i="1" noProof="0" dirty="0">
                <a:solidFill>
                  <a:srgbClr val="94C7B0"/>
                </a:solidFill>
              </a:rPr>
              <a:t>Att ställa specifika frågor till din publik </a:t>
            </a:r>
            <a:br>
              <a:rPr lang="en-GB" sz="2800" i="1" noProof="0" dirty="0">
                <a:solidFill>
                  <a:srgbClr val="94C7B0"/>
                </a:solidFill>
              </a:rPr>
            </a:br>
            <a:r>
              <a:rPr lang="sv" sz="2800" i="1" noProof="0" dirty="0">
                <a:solidFill>
                  <a:srgbClr val="94C7B0"/>
                </a:solidFill>
              </a:rPr>
              <a:t>ger dig värdefull och ärlig feedback direkt!</a:t>
            </a:r>
          </a:p>
        </p:txBody>
      </p:sp>
      <p:graphicFrame>
        <p:nvGraphicFramePr>
          <p:cNvPr id="2" name="Diagram 1">
            <a:extLst>
              <a:ext uri="{FF2B5EF4-FFF2-40B4-BE49-F238E27FC236}">
                <a16:creationId xmlns:a16="http://schemas.microsoft.com/office/drawing/2014/main" id="{36E8C771-C591-D8A0-AA35-15D42FE74556}"/>
              </a:ext>
            </a:extLst>
          </p:cNvPr>
          <p:cNvGraphicFramePr/>
          <p:nvPr>
            <p:extLst>
              <p:ext uri="{D42A27DB-BD31-4B8C-83A1-F6EECF244321}">
                <p14:modId xmlns:p14="http://schemas.microsoft.com/office/powerpoint/2010/main" val="861962962"/>
              </p:ext>
            </p:extLst>
          </p:nvPr>
        </p:nvGraphicFramePr>
        <p:xfrm>
          <a:off x="711199" y="2290813"/>
          <a:ext cx="7953829" cy="384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147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MARKNADSUNDERSÖKNING – DE OLIKA TYPERNA</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508536"/>
            <a:ext cx="10482425" cy="769288"/>
          </a:xfrm>
        </p:spPr>
        <p:txBody>
          <a:bodyPr/>
          <a:lstStyle/>
          <a:p>
            <a:pPr>
              <a:buClr>
                <a:srgbClr val="B6D1E1"/>
              </a:buClr>
            </a:pPr>
            <a:r>
              <a:rPr lang="sv" noProof="0" dirty="0"/>
              <a:t>Det finns två huvudtyper av marknadsundersökningar. De flesta företag använder båda typerna av undersökningar för att få en fullständig bild av sin marknad. Båda är användbara och de ger dig olika typer av information:</a:t>
            </a:r>
          </a:p>
        </p:txBody>
      </p:sp>
      <p:sp>
        <p:nvSpPr>
          <p:cNvPr id="3" name="TextBox 2">
            <a:extLst>
              <a:ext uri="{FF2B5EF4-FFF2-40B4-BE49-F238E27FC236}">
                <a16:creationId xmlns:a16="http://schemas.microsoft.com/office/drawing/2014/main" id="{20EA0AC5-2683-2A1B-6FBC-0B1454DD21EF}"/>
              </a:ext>
            </a:extLst>
          </p:cNvPr>
          <p:cNvSpPr txBox="1"/>
          <p:nvPr/>
        </p:nvSpPr>
        <p:spPr>
          <a:xfrm>
            <a:off x="1952786" y="5111148"/>
            <a:ext cx="9827645" cy="1015663"/>
          </a:xfrm>
          <a:prstGeom prst="rect">
            <a:avLst/>
          </a:prstGeom>
          <a:noFill/>
        </p:spPr>
        <p:txBody>
          <a:bodyPr wrap="square">
            <a:spAutoFit/>
          </a:bodyPr>
          <a:lstStyle/>
          <a:p>
            <a:pPr eaLnBrk="0" fontAlgn="base" hangingPunct="0">
              <a:spcBef>
                <a:spcPct val="0"/>
              </a:spcBef>
              <a:spcAft>
                <a:spcPct val="0"/>
              </a:spcAft>
            </a:pPr>
            <a:r>
              <a:rPr lang="sv" sz="2000" b="1" noProof="0" dirty="0"/>
              <a:t>Utforska den här guiden för att se hur siffror och berättelser kan samverka för att hjälpa dig att fatta bättre beslut: </a:t>
            </a:r>
            <a:r>
              <a:rPr kumimoji="0" lang="sv" sz="2000" b="1" i="0" u="none" strike="noStrike" cap="none" normalizeH="0" baseline="0" noProof="0" dirty="0">
                <a:ln>
                  <a:noFill/>
                </a:ln>
                <a:solidFill>
                  <a:srgbClr val="94C7B0"/>
                </a:solidFill>
                <a:effectLst/>
                <a:hlinkClick r:id="rId2">
                  <a:extLst>
                    <a:ext uri="{A12FA001-AC4F-418D-AE19-62706E023703}">
                      <ahyp:hlinkClr xmlns:ahyp="http://schemas.microsoft.com/office/drawing/2018/hyperlinkcolor" val="tx"/>
                    </a:ext>
                  </a:extLst>
                </a:hlinkClick>
              </a:rPr>
              <a:t>Marknadsundersökning och konkurrensanalys – SBA. </a:t>
            </a:r>
            <a:br>
              <a:rPr kumimoji="0" lang="en-GB" sz="2000" b="0" i="0" u="none" strike="noStrike" cap="none" normalizeH="0" baseline="0" noProof="0" dirty="0">
                <a:ln>
                  <a:noFill/>
                </a:ln>
                <a:solidFill>
                  <a:srgbClr val="0563C1"/>
                </a:solidFill>
                <a:effectLst/>
                <a:hlinkClick r:id="rId2">
                  <a:extLst>
                    <a:ext uri="{A12FA001-AC4F-418D-AE19-62706E023703}">
                      <ahyp:hlinkClr xmlns:ahyp="http://schemas.microsoft.com/office/drawing/2018/hyperlinkcolor" val="tx"/>
                    </a:ext>
                  </a:extLst>
                </a:hlinkClick>
              </a:rPr>
            </a:br>
            <a:r>
              <a:rPr kumimoji="0" lang="sv" sz="2000" b="0" i="1" u="none" strike="noStrike" cap="none" normalizeH="0" baseline="0" noProof="0" dirty="0">
                <a:ln>
                  <a:noFill/>
                </a:ln>
                <a:solidFill>
                  <a:schemeClr val="tx1"/>
                </a:solidFill>
                <a:effectLst/>
              </a:rPr>
              <a:t>Den här guiden förklarar grunderna i båda typerna av undersökningar och hur du använder dem i ditt företag.</a:t>
            </a:r>
            <a:endParaRPr kumimoji="0" lang="en-GB" sz="2000" b="0" i="0" u="none" strike="noStrike" cap="none" normalizeH="0" baseline="0" noProof="0" dirty="0">
              <a:ln>
                <a:noFill/>
              </a:ln>
              <a:solidFill>
                <a:schemeClr val="tx1"/>
              </a:solidFill>
              <a:effectLst/>
            </a:endParaRPr>
          </a:p>
        </p:txBody>
      </p:sp>
      <p:pic>
        <p:nvPicPr>
          <p:cNvPr id="9" name="Graphic 8" descr="Woman Shrugging with solid fill">
            <a:extLst>
              <a:ext uri="{FF2B5EF4-FFF2-40B4-BE49-F238E27FC236}">
                <a16:creationId xmlns:a16="http://schemas.microsoft.com/office/drawing/2014/main" id="{BC346423-A028-6EE7-A202-B7786FCE8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569" y="2436215"/>
            <a:ext cx="2228862" cy="2228862"/>
          </a:xfrm>
          <a:prstGeom prst="rect">
            <a:avLst/>
          </a:prstGeom>
        </p:spPr>
      </p:pic>
      <p:sp>
        <p:nvSpPr>
          <p:cNvPr id="2" name="Freeform 173">
            <a:extLst>
              <a:ext uri="{FF2B5EF4-FFF2-40B4-BE49-F238E27FC236}">
                <a16:creationId xmlns:a16="http://schemas.microsoft.com/office/drawing/2014/main" id="{F6704BAE-7C3F-9579-2964-75EF3D29F242}"/>
              </a:ext>
            </a:extLst>
          </p:cNvPr>
          <p:cNvSpPr>
            <a:spLocks noChangeArrowheads="1"/>
          </p:cNvSpPr>
          <p:nvPr/>
        </p:nvSpPr>
        <p:spPr bwMode="auto">
          <a:xfrm>
            <a:off x="1091657"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4" name="Freeform 174">
            <a:extLst>
              <a:ext uri="{FF2B5EF4-FFF2-40B4-BE49-F238E27FC236}">
                <a16:creationId xmlns:a16="http://schemas.microsoft.com/office/drawing/2014/main" id="{AF0CFF91-0E82-8726-DDD6-AB87C1FE1254}"/>
              </a:ext>
            </a:extLst>
          </p:cNvPr>
          <p:cNvSpPr>
            <a:spLocks noChangeArrowheads="1"/>
          </p:cNvSpPr>
          <p:nvPr/>
        </p:nvSpPr>
        <p:spPr bwMode="auto">
          <a:xfrm>
            <a:off x="1200092"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5" name="CuadroTexto 599">
            <a:extLst>
              <a:ext uri="{FF2B5EF4-FFF2-40B4-BE49-F238E27FC236}">
                <a16:creationId xmlns:a16="http://schemas.microsoft.com/office/drawing/2014/main" id="{62C85B59-0AFE-08A5-1443-917396052BBA}"/>
              </a:ext>
            </a:extLst>
          </p:cNvPr>
          <p:cNvSpPr txBox="1"/>
          <p:nvPr/>
        </p:nvSpPr>
        <p:spPr>
          <a:xfrm>
            <a:off x="1435284" y="2736055"/>
            <a:ext cx="3420947" cy="430887"/>
          </a:xfrm>
          <a:prstGeom prst="rect">
            <a:avLst/>
          </a:prstGeom>
          <a:noFill/>
        </p:spPr>
        <p:txBody>
          <a:bodyPr wrap="square" rtlCol="0">
            <a:spAutoFit/>
          </a:bodyPr>
          <a:lstStyle/>
          <a:p>
            <a:r>
              <a:rPr lang="sv" sz="2200" b="1" noProof="0" dirty="0">
                <a:solidFill>
                  <a:schemeClr val="bg1"/>
                </a:solidFill>
                <a:latin typeface="Calibri" panose="020F0502020204030204" pitchFamily="34" charset="0"/>
                <a:ea typeface="Lato" charset="0"/>
                <a:cs typeface="Calibri" panose="020F0502020204030204" pitchFamily="34" charset="0"/>
              </a:rPr>
              <a:t>Kvantitativ forskning</a:t>
            </a:r>
          </a:p>
        </p:txBody>
      </p:sp>
      <p:sp>
        <p:nvSpPr>
          <p:cNvPr id="7" name="Rectángulo 602">
            <a:extLst>
              <a:ext uri="{FF2B5EF4-FFF2-40B4-BE49-F238E27FC236}">
                <a16:creationId xmlns:a16="http://schemas.microsoft.com/office/drawing/2014/main" id="{F6110D14-E586-69F9-5DCC-0DF7E59A73C9}"/>
              </a:ext>
            </a:extLst>
          </p:cNvPr>
          <p:cNvSpPr/>
          <p:nvPr/>
        </p:nvSpPr>
        <p:spPr>
          <a:xfrm>
            <a:off x="1374445" y="3502959"/>
            <a:ext cx="3560256" cy="1200329"/>
          </a:xfrm>
          <a:prstGeom prst="rect">
            <a:avLst/>
          </a:prstGeom>
        </p:spPr>
        <p:txBody>
          <a:bodyPr wrap="square">
            <a:spAutoFit/>
          </a:bodyPr>
          <a:lstStyle/>
          <a:p>
            <a:r>
              <a:rPr lang="sv" noProof="0" dirty="0">
                <a:latin typeface="Calibri" panose="020F0502020204030204" pitchFamily="34" charset="0"/>
                <a:ea typeface="Lato" charset="0"/>
                <a:cs typeface="Calibri" panose="020F0502020204030204" pitchFamily="34" charset="0"/>
              </a:rPr>
              <a:t>Detta ger dig siffror, fakta och statistik. Det hjälper dig att förstå vad folk gör, hur många som gör det och vilka trender som bildas.</a:t>
            </a:r>
          </a:p>
        </p:txBody>
      </p:sp>
      <p:sp>
        <p:nvSpPr>
          <p:cNvPr id="11" name="Freeform 173">
            <a:extLst>
              <a:ext uri="{FF2B5EF4-FFF2-40B4-BE49-F238E27FC236}">
                <a16:creationId xmlns:a16="http://schemas.microsoft.com/office/drawing/2014/main" id="{7D18A88B-7738-1D73-7DBA-8AF8424A6742}"/>
              </a:ext>
            </a:extLst>
          </p:cNvPr>
          <p:cNvSpPr>
            <a:spLocks noChangeArrowheads="1"/>
          </p:cNvSpPr>
          <p:nvPr/>
        </p:nvSpPr>
        <p:spPr bwMode="auto">
          <a:xfrm>
            <a:off x="7335769"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14" name="Freeform 174">
            <a:extLst>
              <a:ext uri="{FF2B5EF4-FFF2-40B4-BE49-F238E27FC236}">
                <a16:creationId xmlns:a16="http://schemas.microsoft.com/office/drawing/2014/main" id="{A94619BB-5A95-EAC9-CBF2-F9120221EB0C}"/>
              </a:ext>
            </a:extLst>
          </p:cNvPr>
          <p:cNvSpPr>
            <a:spLocks noChangeArrowheads="1"/>
          </p:cNvSpPr>
          <p:nvPr/>
        </p:nvSpPr>
        <p:spPr bwMode="auto">
          <a:xfrm>
            <a:off x="7444204"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15" name="CuadroTexto 599">
            <a:extLst>
              <a:ext uri="{FF2B5EF4-FFF2-40B4-BE49-F238E27FC236}">
                <a16:creationId xmlns:a16="http://schemas.microsoft.com/office/drawing/2014/main" id="{F0824A93-3261-42B2-2D09-E4839E320189}"/>
              </a:ext>
            </a:extLst>
          </p:cNvPr>
          <p:cNvSpPr txBox="1"/>
          <p:nvPr/>
        </p:nvSpPr>
        <p:spPr>
          <a:xfrm>
            <a:off x="7679396" y="2736055"/>
            <a:ext cx="3420947" cy="430887"/>
          </a:xfrm>
          <a:prstGeom prst="rect">
            <a:avLst/>
          </a:prstGeom>
          <a:noFill/>
        </p:spPr>
        <p:txBody>
          <a:bodyPr wrap="square" rtlCol="0">
            <a:spAutoFit/>
          </a:bodyPr>
          <a:lstStyle/>
          <a:p>
            <a:r>
              <a:rPr lang="sv" sz="2200" b="1" noProof="0" dirty="0">
                <a:solidFill>
                  <a:schemeClr val="bg1"/>
                </a:solidFill>
                <a:latin typeface="Calibri" panose="020F0502020204030204" pitchFamily="34" charset="0"/>
                <a:ea typeface="Lato" charset="0"/>
                <a:cs typeface="Calibri" panose="020F0502020204030204" pitchFamily="34" charset="0"/>
              </a:rPr>
              <a:t>Kvalitativ forskning</a:t>
            </a:r>
          </a:p>
        </p:txBody>
      </p:sp>
      <p:sp>
        <p:nvSpPr>
          <p:cNvPr id="16" name="Rectángulo 602">
            <a:extLst>
              <a:ext uri="{FF2B5EF4-FFF2-40B4-BE49-F238E27FC236}">
                <a16:creationId xmlns:a16="http://schemas.microsoft.com/office/drawing/2014/main" id="{93ACC4F8-6953-6C1A-51BA-F5E64D8A6CAA}"/>
              </a:ext>
            </a:extLst>
          </p:cNvPr>
          <p:cNvSpPr/>
          <p:nvPr/>
        </p:nvSpPr>
        <p:spPr>
          <a:xfrm>
            <a:off x="7618557" y="3502959"/>
            <a:ext cx="3560256" cy="1200329"/>
          </a:xfrm>
          <a:prstGeom prst="rect">
            <a:avLst/>
          </a:prstGeom>
        </p:spPr>
        <p:txBody>
          <a:bodyPr wrap="square">
            <a:spAutoFit/>
          </a:bodyPr>
          <a:lstStyle/>
          <a:p>
            <a:r>
              <a:rPr lang="sv" noProof="0" dirty="0">
                <a:latin typeface="Calibri" panose="020F0502020204030204" pitchFamily="34" charset="0"/>
                <a:ea typeface="Lato" charset="0"/>
                <a:cs typeface="Calibri" panose="020F0502020204030204" pitchFamily="34" charset="0"/>
              </a:rPr>
              <a:t>Detta hjälper dig att förstå varför människor gör vad de gör. Det fokuserar på känslor, åsikter och motivationer.</a:t>
            </a:r>
          </a:p>
        </p:txBody>
      </p:sp>
      <p:pic>
        <p:nvPicPr>
          <p:cNvPr id="18" name="Grafika 17" descr="Gazeta z wypełnieniem pełnym">
            <a:extLst>
              <a:ext uri="{FF2B5EF4-FFF2-40B4-BE49-F238E27FC236}">
                <a16:creationId xmlns:a16="http://schemas.microsoft.com/office/drawing/2014/main" id="{B75D1C23-BCC6-D3B0-6EDE-0D780A29C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657" y="5200845"/>
            <a:ext cx="914400" cy="914400"/>
          </a:xfrm>
          <a:prstGeom prst="rect">
            <a:avLst/>
          </a:prstGeom>
        </p:spPr>
      </p:pic>
    </p:spTree>
    <p:extLst>
      <p:ext uri="{BB962C8B-B14F-4D97-AF65-F5344CB8AC3E}">
        <p14:creationId xmlns:p14="http://schemas.microsoft.com/office/powerpoint/2010/main" val="375913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11110AD-2F5E-B158-41B2-3A4DD8FC70D1}"/>
              </a:ext>
            </a:extLst>
          </p:cNvPr>
          <p:cNvSpPr>
            <a:spLocks noGrp="1"/>
          </p:cNvSpPr>
          <p:nvPr>
            <p:ph type="body" sz="quarter" idx="14"/>
          </p:nvPr>
        </p:nvSpPr>
        <p:spPr>
          <a:xfrm>
            <a:off x="738350" y="1901022"/>
            <a:ext cx="11009366" cy="4672013"/>
          </a:xfrm>
        </p:spPr>
        <p:txBody>
          <a:bodyPr/>
          <a:lstStyle/>
          <a:p>
            <a:pPr>
              <a:buNone/>
            </a:pPr>
            <a:r>
              <a:rPr lang="sv" noProof="0" dirty="0"/>
              <a:t>Kvantitativ forskning ger dig siffror, fakta och data som hjälper dig att fatta smarta beslut för ditt företag. Den hjälper dig att ta reda på vad folk gör, hur många som är intresserade och vilka idéer som har störst potential.</a:t>
            </a:r>
          </a:p>
          <a:p>
            <a:pPr>
              <a:buNone/>
            </a:pPr>
            <a:endParaRPr lang="en-GB" noProof="0" dirty="0"/>
          </a:p>
          <a:p>
            <a:pPr>
              <a:buNone/>
            </a:pPr>
            <a:r>
              <a:rPr lang="sv" b="1" noProof="0" dirty="0"/>
              <a:t>Du kan samla in den här typen av information genom att:</a:t>
            </a:r>
          </a:p>
          <a:p>
            <a:pPr>
              <a:buNone/>
            </a:pPr>
            <a:endParaRPr lang="en-GB" noProof="0" dirty="0"/>
          </a:p>
          <a:p>
            <a:pPr marL="342900" indent="-342900">
              <a:buFont typeface="Wingdings" panose="05000000000000000000" pitchFamily="2" charset="2"/>
              <a:buChar char="ü"/>
            </a:pPr>
            <a:r>
              <a:rPr lang="sv" noProof="0" dirty="0"/>
              <a:t>Göra skrivbordsresearch (söka online, läsa rapporter)</a:t>
            </a:r>
          </a:p>
          <a:p>
            <a:pPr marL="342900" indent="-342900">
              <a:buFont typeface="Wingdings" panose="05000000000000000000" pitchFamily="2" charset="2"/>
              <a:buChar char="ü"/>
            </a:pPr>
            <a:r>
              <a:rPr lang="sv" noProof="0" dirty="0"/>
              <a:t>Skapa enkla undersökningar eller frågeformulär</a:t>
            </a:r>
          </a:p>
          <a:p>
            <a:pPr marL="342900" indent="-342900">
              <a:buFont typeface="Wingdings" panose="05000000000000000000" pitchFamily="2" charset="2"/>
              <a:buChar char="ü"/>
            </a:pPr>
            <a:r>
              <a:rPr lang="sv" noProof="0" dirty="0"/>
              <a:t>Titta på statistik och trender på din marknad</a:t>
            </a:r>
          </a:p>
          <a:p>
            <a:endParaRPr lang="en-GB" noProof="0" dirty="0"/>
          </a:p>
          <a:p>
            <a:r>
              <a:rPr lang="sv" noProof="0" dirty="0"/>
              <a:t>När du har samlat in informationen är det ditt jobb att organisera den, leta efter mönster och förklara den tydligt. </a:t>
            </a:r>
            <a:r>
              <a:rPr lang="sv" b="1" noProof="0" dirty="0"/>
              <a:t>Dessa fakta hjälper dig att besvara frågor som:</a:t>
            </a:r>
          </a:p>
          <a:p>
            <a:endParaRPr lang="en-GB" b="1" noProof="0" dirty="0"/>
          </a:p>
          <a:p>
            <a:pPr marL="342900" indent="-342900">
              <a:buFont typeface="Wingdings" panose="05000000000000000000" pitchFamily="2" charset="2"/>
              <a:buChar char="ü"/>
            </a:pPr>
            <a:r>
              <a:rPr lang="sv" noProof="0" dirty="0"/>
              <a:t>Hur många vill ha detta?</a:t>
            </a:r>
          </a:p>
          <a:p>
            <a:pPr marL="342900" indent="-342900">
              <a:buFont typeface="Wingdings" panose="05000000000000000000" pitchFamily="2" charset="2"/>
              <a:buChar char="ü"/>
            </a:pPr>
            <a:r>
              <a:rPr lang="sv" noProof="0" dirty="0"/>
              <a:t>Vad köper de?</a:t>
            </a:r>
          </a:p>
          <a:p>
            <a:pPr marL="342900" indent="-342900">
              <a:buFont typeface="Wingdings" panose="05000000000000000000" pitchFamily="2" charset="2"/>
              <a:buChar char="ü"/>
            </a:pPr>
            <a:r>
              <a:rPr lang="sv" noProof="0" dirty="0"/>
              <a:t>Vad letar de efter?</a:t>
            </a:r>
          </a:p>
          <a:p>
            <a:endParaRPr lang="en-GB" noProof="0" dirty="0"/>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28776" cy="1126708"/>
          </a:xfrm>
        </p:spPr>
        <p:txBody>
          <a:bodyPr/>
          <a:lstStyle/>
          <a:p>
            <a:r>
              <a:rPr lang="sv" noProof="0" dirty="0"/>
              <a:t>MARKNADSUNDERSÖKNING</a:t>
            </a:r>
          </a:p>
          <a:p>
            <a:r>
              <a:rPr lang="sv" noProof="0" dirty="0"/>
              <a:t>KVANTITATIV FORSKNING – ATT FÖRSTÅ VAD</a:t>
            </a:r>
          </a:p>
        </p:txBody>
      </p:sp>
      <p:pic>
        <p:nvPicPr>
          <p:cNvPr id="3" name="Graphic 2" descr="Mental Health with solid fill">
            <a:extLst>
              <a:ext uri="{FF2B5EF4-FFF2-40B4-BE49-F238E27FC236}">
                <a16:creationId xmlns:a16="http://schemas.microsoft.com/office/drawing/2014/main" id="{327D5484-AA41-1ACC-6821-E46833FB8E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4361" y="2681624"/>
            <a:ext cx="1786812" cy="1786812"/>
          </a:xfrm>
          <a:prstGeom prst="rect">
            <a:avLst/>
          </a:prstGeom>
        </p:spPr>
      </p:pic>
    </p:spTree>
    <p:extLst>
      <p:ext uri="{BB962C8B-B14F-4D97-AF65-F5344CB8AC3E}">
        <p14:creationId xmlns:p14="http://schemas.microsoft.com/office/powerpoint/2010/main" val="263012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D126-0743-6DC5-EE08-91A344E0F042}"/>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762410A-4EB7-AEEE-6A43-C020D0D8A84E}"/>
              </a:ext>
            </a:extLst>
          </p:cNvPr>
          <p:cNvSpPr>
            <a:spLocks noGrp="1"/>
          </p:cNvSpPr>
          <p:nvPr>
            <p:ph type="body" sz="quarter" idx="14"/>
          </p:nvPr>
        </p:nvSpPr>
        <p:spPr>
          <a:xfrm>
            <a:off x="751414" y="2097674"/>
            <a:ext cx="7261211" cy="3113658"/>
          </a:xfrm>
        </p:spPr>
        <p:txBody>
          <a:bodyPr/>
          <a:lstStyle/>
          <a:p>
            <a:pPr>
              <a:buNone/>
            </a:pPr>
            <a:r>
              <a:rPr lang="sv" noProof="0" dirty="0"/>
              <a:t>Den här webbplatsen erbjuder praktiska steg för att genomföra marknadsundersökningar, inklusive att använda frågeformulär, intervjuer och granskning av branschpublikationer, och betonar vikten av att verifiera efterfrågan på din produkt eller tjänst.</a:t>
            </a:r>
          </a:p>
          <a:p>
            <a:br>
              <a:rPr lang="en-GB" b="1" noProof="0" dirty="0">
                <a:solidFill>
                  <a:srgbClr val="94C7B0"/>
                </a:solidFill>
              </a:rPr>
            </a:br>
            <a:r>
              <a:rPr lang="sv" b="1" noProof="0" dirty="0">
                <a:solidFill>
                  <a:srgbClr val="94C7B0"/>
                </a:solidFill>
                <a:sym typeface="Wingdings" panose="05000000000000000000" pitchFamily="2" charset="2"/>
              </a:rPr>
              <a:t> </a:t>
            </a:r>
            <a:r>
              <a:rPr lang="sv" b="1" noProof="0" dirty="0">
                <a:solidFill>
                  <a:srgbClr val="94C7B0"/>
                </a:solidFill>
                <a:hlinkClick r:id="rId2">
                  <a:extLst>
                    <a:ext uri="{A12FA001-AC4F-418D-AE19-62706E023703}">
                      <ahyp:hlinkClr xmlns:ahyp="http://schemas.microsoft.com/office/drawing/2018/hyperlinkcolor" val="tx"/>
                    </a:ext>
                  </a:extLst>
                </a:hlinkClick>
              </a:rPr>
              <a:t>Använd den här guiden </a:t>
            </a:r>
            <a:r>
              <a:rPr lang="sv" noProof="0" dirty="0"/>
              <a:t>för att starta din marknadsundersökning och validera din affärsidé.</a:t>
            </a:r>
          </a:p>
          <a:p>
            <a:endParaRPr lang="en-GB" noProof="0" dirty="0"/>
          </a:p>
          <a:p>
            <a:endParaRPr lang="en-GB" noProof="0" dirty="0"/>
          </a:p>
        </p:txBody>
      </p:sp>
      <p:sp>
        <p:nvSpPr>
          <p:cNvPr id="13" name="Text Placeholder 12">
            <a:extLst>
              <a:ext uri="{FF2B5EF4-FFF2-40B4-BE49-F238E27FC236}">
                <a16:creationId xmlns:a16="http://schemas.microsoft.com/office/drawing/2014/main" id="{5DC5A9CB-6D4F-EDE3-E38A-0BE0C68811EA}"/>
              </a:ext>
            </a:extLst>
          </p:cNvPr>
          <p:cNvSpPr>
            <a:spLocks noGrp="1"/>
          </p:cNvSpPr>
          <p:nvPr>
            <p:ph type="body" sz="quarter" idx="27"/>
          </p:nvPr>
        </p:nvSpPr>
        <p:spPr>
          <a:xfrm>
            <a:off x="751414" y="378372"/>
            <a:ext cx="11228776" cy="1126708"/>
          </a:xfrm>
        </p:spPr>
        <p:txBody>
          <a:bodyPr/>
          <a:lstStyle/>
          <a:p>
            <a:r>
              <a:rPr lang="sv" noProof="0" dirty="0"/>
              <a:t>MARKNADSUNDERSÖKNING</a:t>
            </a:r>
          </a:p>
          <a:p>
            <a:r>
              <a:rPr lang="sv" noProof="0" dirty="0"/>
              <a:t>Hur man genomför marknadsundersökningar</a:t>
            </a:r>
          </a:p>
        </p:txBody>
      </p:sp>
      <p:sp>
        <p:nvSpPr>
          <p:cNvPr id="2" name="TextBox 2">
            <a:extLst>
              <a:ext uri="{FF2B5EF4-FFF2-40B4-BE49-F238E27FC236}">
                <a16:creationId xmlns:a16="http://schemas.microsoft.com/office/drawing/2014/main" id="{8FA95505-F316-AF0D-7ECD-C92EDE0D3DD3}"/>
              </a:ext>
            </a:extLst>
          </p:cNvPr>
          <p:cNvSpPr txBox="1"/>
          <p:nvPr/>
        </p:nvSpPr>
        <p:spPr>
          <a:xfrm>
            <a:off x="9075503" y="2097674"/>
            <a:ext cx="2378147" cy="1323439"/>
          </a:xfrm>
          <a:prstGeom prst="rect">
            <a:avLst/>
          </a:prstGeom>
          <a:noFill/>
        </p:spPr>
        <p:txBody>
          <a:bodyPr wrap="square">
            <a:spAutoFit/>
          </a:bodyPr>
          <a:lstStyle/>
          <a:p>
            <a:pPr algn="ctr">
              <a:buClr>
                <a:srgbClr val="B6D1E1"/>
              </a:buClr>
            </a:pPr>
            <a:r>
              <a:rPr lang="sv" sz="4000" b="1" i="1" noProof="0" dirty="0">
                <a:solidFill>
                  <a:srgbClr val="94C7B0"/>
                </a:solidFill>
              </a:rPr>
              <a:t>Låt oss prata affärer!</a:t>
            </a:r>
            <a:endParaRPr lang="en-GB" sz="4000" i="1" noProof="0" dirty="0">
              <a:solidFill>
                <a:srgbClr val="94C7B0"/>
              </a:solidFill>
            </a:endParaRPr>
          </a:p>
        </p:txBody>
      </p:sp>
      <p:pic>
        <p:nvPicPr>
          <p:cNvPr id="5" name="Grafika 4" descr="Internet z wypełnieniem pełnym">
            <a:extLst>
              <a:ext uri="{FF2B5EF4-FFF2-40B4-BE49-F238E27FC236}">
                <a16:creationId xmlns:a16="http://schemas.microsoft.com/office/drawing/2014/main" id="{C0050FAF-7D4E-9CBC-F5B8-C9C025EF9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048" y="4504659"/>
            <a:ext cx="914400" cy="914400"/>
          </a:xfrm>
          <a:prstGeom prst="rect">
            <a:avLst/>
          </a:prstGeom>
        </p:spPr>
      </p:pic>
      <p:pic>
        <p:nvPicPr>
          <p:cNvPr id="7" name="Grafika 6" descr="Grupa docelowa kontur">
            <a:extLst>
              <a:ext uri="{FF2B5EF4-FFF2-40B4-BE49-F238E27FC236}">
                <a16:creationId xmlns:a16="http://schemas.microsoft.com/office/drawing/2014/main" id="{398C530A-1262-2753-68CC-8F298EA3E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685" y="3511652"/>
            <a:ext cx="1897782" cy="1897782"/>
          </a:xfrm>
          <a:prstGeom prst="rect">
            <a:avLst/>
          </a:prstGeom>
        </p:spPr>
      </p:pic>
    </p:spTree>
    <p:extLst>
      <p:ext uri="{BB962C8B-B14F-4D97-AF65-F5344CB8AC3E}">
        <p14:creationId xmlns:p14="http://schemas.microsoft.com/office/powerpoint/2010/main" val="1782330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KVANTITATIV FORSKNING - HITTA FÖRETAGSDATA</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543051"/>
            <a:ext cx="6243885" cy="2443734"/>
          </a:xfrm>
        </p:spPr>
        <p:txBody>
          <a:bodyPr/>
          <a:lstStyle/>
          <a:p>
            <a:pPr>
              <a:buNone/>
            </a:pPr>
            <a:r>
              <a:rPr lang="sv" noProof="0" dirty="0"/>
              <a:t>Affärsdata är information som visar vad som händer på din marknad: vad folk köper, vad de betalar och hur saker och ting förändras.</a:t>
            </a:r>
          </a:p>
          <a:p>
            <a:pPr>
              <a:buNone/>
            </a:pPr>
            <a:endParaRPr lang="en-GB" noProof="0" dirty="0"/>
          </a:p>
          <a:p>
            <a:pPr>
              <a:buNone/>
            </a:pPr>
            <a:r>
              <a:rPr lang="sv" noProof="0" dirty="0"/>
              <a:t>När du väl vet vilken typ av data du behöver är nästa steg att hitta den. Alla källor är inte likadana, och all information är inte användbar. Det som är viktigt är att lära sig var man ska leta och vad man ska lita på.</a:t>
            </a:r>
          </a:p>
        </p:txBody>
      </p:sp>
      <p:pic>
        <p:nvPicPr>
          <p:cNvPr id="3" name="Obraz 2">
            <a:extLst>
              <a:ext uri="{FF2B5EF4-FFF2-40B4-BE49-F238E27FC236}">
                <a16:creationId xmlns:a16="http://schemas.microsoft.com/office/drawing/2014/main" id="{DD06215E-B496-09F5-C87C-52834C1D9517}"/>
              </a:ext>
            </a:extLst>
          </p:cNvPr>
          <p:cNvPicPr>
            <a:picLocks noChangeAspect="1"/>
          </p:cNvPicPr>
          <p:nvPr/>
        </p:nvPicPr>
        <p:blipFill>
          <a:blip r:embed="rId2"/>
          <a:stretch>
            <a:fillRect/>
          </a:stretch>
        </p:blipFill>
        <p:spPr>
          <a:xfrm>
            <a:off x="7427726" y="1296344"/>
            <a:ext cx="4041413" cy="2697204"/>
          </a:xfrm>
          <a:prstGeom prst="ellipse">
            <a:avLst/>
          </a:prstGeom>
        </p:spPr>
      </p:pic>
      <p:sp>
        <p:nvSpPr>
          <p:cNvPr id="6" name="pole tekstowe 5">
            <a:extLst>
              <a:ext uri="{FF2B5EF4-FFF2-40B4-BE49-F238E27FC236}">
                <a16:creationId xmlns:a16="http://schemas.microsoft.com/office/drawing/2014/main" id="{F86E9560-7734-D111-C6C9-9AAC5E09F0A1}"/>
              </a:ext>
            </a:extLst>
          </p:cNvPr>
          <p:cNvSpPr txBox="1"/>
          <p:nvPr/>
        </p:nvSpPr>
        <p:spPr>
          <a:xfrm>
            <a:off x="751412" y="3986785"/>
            <a:ext cx="11163220" cy="2154436"/>
          </a:xfrm>
          <a:prstGeom prst="rect">
            <a:avLst/>
          </a:prstGeom>
          <a:noFill/>
        </p:spPr>
        <p:txBody>
          <a:bodyPr wrap="square">
            <a:spAutoFit/>
          </a:bodyPr>
          <a:lstStyle/>
          <a:p>
            <a:pPr>
              <a:buNone/>
            </a:pPr>
            <a:r>
              <a:rPr lang="sv" sz="2200" b="1" noProof="0" dirty="0"/>
              <a:t>Här är vad som hjälper:</a:t>
            </a:r>
          </a:p>
          <a:p>
            <a:pPr marL="342900" indent="-342900">
              <a:buFont typeface="Wingdings" panose="05000000000000000000" pitchFamily="2" charset="2"/>
              <a:buChar char="ü"/>
            </a:pPr>
            <a:r>
              <a:rPr lang="sv" sz="2200" noProof="0" dirty="0"/>
              <a:t>Använd tillförlitliga källor som nationella statistikbyråer, branschorganisationer eller branschpublikationer</a:t>
            </a:r>
          </a:p>
          <a:p>
            <a:pPr marL="342900" indent="-342900">
              <a:buFont typeface="Wingdings" panose="05000000000000000000" pitchFamily="2" charset="2"/>
              <a:buChar char="ü"/>
            </a:pPr>
            <a:r>
              <a:rPr lang="sv" sz="2200" noProof="0" dirty="0"/>
              <a:t>Spåra data tillbaka till dess ursprungliga källa när det är möjligt</a:t>
            </a:r>
          </a:p>
          <a:p>
            <a:pPr marL="342900" indent="-342900">
              <a:buFont typeface="Wingdings" panose="05000000000000000000" pitchFamily="2" charset="2"/>
              <a:buChar char="ü"/>
            </a:pPr>
            <a:r>
              <a:rPr lang="sv" sz="2200" noProof="0" dirty="0"/>
              <a:t>Fokusera på information som direkt kopplar till din idé, din produkt, din målgrupp, din marknad</a:t>
            </a:r>
          </a:p>
          <a:p>
            <a:r>
              <a:rPr lang="sv" sz="2400" b="1" noProof="0" dirty="0">
                <a:solidFill>
                  <a:srgbClr val="94C7B0"/>
                </a:solidFill>
              </a:rPr>
              <a:t>Bra data samlas inte bara in – den filtreras, kontrolleras och tillämpas med omsorg!</a:t>
            </a:r>
          </a:p>
        </p:txBody>
      </p:sp>
    </p:spTree>
    <p:extLst>
      <p:ext uri="{BB962C8B-B14F-4D97-AF65-F5344CB8AC3E}">
        <p14:creationId xmlns:p14="http://schemas.microsoft.com/office/powerpoint/2010/main" val="198398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4292-ED0B-BB34-8060-4EAE75F115D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C2448-B3C0-A5B2-0E8B-E157DFDB5B7C}"/>
              </a:ext>
            </a:extLst>
          </p:cNvPr>
          <p:cNvSpPr>
            <a:spLocks noGrp="1"/>
          </p:cNvSpPr>
          <p:nvPr>
            <p:ph type="body" sz="quarter" idx="27"/>
          </p:nvPr>
        </p:nvSpPr>
        <p:spPr>
          <a:xfrm>
            <a:off x="751414" y="378372"/>
            <a:ext cx="8707896" cy="1126708"/>
          </a:xfrm>
        </p:spPr>
        <p:txBody>
          <a:bodyPr/>
          <a:lstStyle/>
          <a:p>
            <a:r>
              <a:rPr lang="sv" noProof="0" dirty="0"/>
              <a:t>FORSKNING &amp; TEST MÅLMARKNADSANALYS AV </a:t>
            </a:r>
            <a:r>
              <a:rPr lang="sv" dirty="0"/>
              <a:t>DATA</a:t>
            </a:r>
          </a:p>
        </p:txBody>
      </p:sp>
      <p:sp>
        <p:nvSpPr>
          <p:cNvPr id="5" name="Text Placeholder 4">
            <a:extLst>
              <a:ext uri="{FF2B5EF4-FFF2-40B4-BE49-F238E27FC236}">
                <a16:creationId xmlns:a16="http://schemas.microsoft.com/office/drawing/2014/main" id="{C86E19ED-6E11-474F-A60A-2C375EF1541B}"/>
              </a:ext>
            </a:extLst>
          </p:cNvPr>
          <p:cNvSpPr>
            <a:spLocks noGrp="1"/>
          </p:cNvSpPr>
          <p:nvPr>
            <p:ph type="body" sz="quarter" idx="14"/>
          </p:nvPr>
        </p:nvSpPr>
        <p:spPr>
          <a:xfrm>
            <a:off x="738349" y="1882960"/>
            <a:ext cx="6048251" cy="4176044"/>
          </a:xfrm>
        </p:spPr>
        <p:txBody>
          <a:bodyPr/>
          <a:lstStyle/>
          <a:p>
            <a:pPr>
              <a:buNone/>
            </a:pPr>
            <a:r>
              <a:rPr lang="sv" noProof="0" dirty="0"/>
              <a:t>Att samla in information är bara början. Det är när det blir intressant att analysera den.</a:t>
            </a:r>
          </a:p>
          <a:p>
            <a:pPr>
              <a:buNone/>
            </a:pPr>
            <a:r>
              <a:rPr lang="sv" noProof="0" dirty="0"/>
              <a:t>Titta noga på svaren du samlat in.</a:t>
            </a:r>
            <a:br>
              <a:rPr lang="en-GB" noProof="0" dirty="0"/>
            </a:br>
            <a:endParaRPr lang="en-GB" noProof="0" dirty="0"/>
          </a:p>
          <a:p>
            <a:pPr>
              <a:buNone/>
            </a:pPr>
            <a:r>
              <a:rPr lang="sv" b="1" noProof="0" dirty="0"/>
              <a:t>Ser du mönster, luckor eller oväntade resultat? </a:t>
            </a:r>
            <a:br>
              <a:rPr lang="en-GB" noProof="0" dirty="0"/>
            </a:br>
            <a:r>
              <a:rPr lang="sv" noProof="0" dirty="0"/>
              <a:t>Leta efter ledtrådar som visar dig vad dina kunder verkligen vill ha eller behöver.</a:t>
            </a:r>
          </a:p>
          <a:p>
            <a:r>
              <a:rPr lang="sv" noProof="0" dirty="0"/>
              <a:t>Bra analys hjälper dig att fatta smartare och säkrare beslut för ditt företag.</a:t>
            </a:r>
          </a:p>
          <a:p>
            <a:pPr>
              <a:buNone/>
            </a:pPr>
            <a:endParaRPr lang="en-GB" noProof="0" dirty="0"/>
          </a:p>
          <a:p>
            <a:pPr>
              <a:buNone/>
            </a:pPr>
            <a:r>
              <a:rPr lang="sv" b="1" noProof="0" dirty="0">
                <a:solidFill>
                  <a:srgbClr val="94C7B0"/>
                </a:solidFill>
              </a:rPr>
              <a:t>Fråga dig själv nu:</a:t>
            </a:r>
          </a:p>
          <a:p>
            <a:pPr marL="342900" indent="-342900">
              <a:buFont typeface="Arial" panose="020B0604020202020204" pitchFamily="34" charset="0"/>
              <a:buChar char="•"/>
            </a:pPr>
            <a:r>
              <a:rPr lang="sv" noProof="0" dirty="0"/>
              <a:t>Vad innebär detta för mitt företag?</a:t>
            </a:r>
          </a:p>
          <a:p>
            <a:pPr marL="342900" indent="-342900">
              <a:buFont typeface="Arial" panose="020B0604020202020204" pitchFamily="34" charset="0"/>
              <a:buChar char="•"/>
            </a:pPr>
            <a:r>
              <a:rPr lang="sv" noProof="0" dirty="0"/>
              <a:t>Behöver något ändras?</a:t>
            </a:r>
          </a:p>
          <a:p>
            <a:pPr marL="342900" indent="-342900">
              <a:buFont typeface="Arial" panose="020B0604020202020204" pitchFamily="34" charset="0"/>
              <a:buChar char="•"/>
            </a:pPr>
            <a:r>
              <a:rPr lang="sv" noProof="0" dirty="0"/>
              <a:t>Vad är värt att behålla?</a:t>
            </a:r>
          </a:p>
        </p:txBody>
      </p:sp>
      <p:sp>
        <p:nvSpPr>
          <p:cNvPr id="3" name="pole tekstowe 2">
            <a:extLst>
              <a:ext uri="{FF2B5EF4-FFF2-40B4-BE49-F238E27FC236}">
                <a16:creationId xmlns:a16="http://schemas.microsoft.com/office/drawing/2014/main" id="{85E750C2-F42E-E065-D795-BAF465E72FB9}"/>
              </a:ext>
            </a:extLst>
          </p:cNvPr>
          <p:cNvSpPr txBox="1"/>
          <p:nvPr/>
        </p:nvSpPr>
        <p:spPr>
          <a:xfrm>
            <a:off x="7122341" y="3596791"/>
            <a:ext cx="4443251" cy="2462213"/>
          </a:xfrm>
          <a:prstGeom prst="rect">
            <a:avLst/>
          </a:prstGeom>
          <a:noFill/>
        </p:spPr>
        <p:txBody>
          <a:bodyPr wrap="square">
            <a:spAutoFit/>
          </a:bodyPr>
          <a:lstStyle/>
          <a:p>
            <a:r>
              <a:rPr lang="sv" sz="2200" noProof="0" dirty="0"/>
              <a:t>Skriv en kort sammanfattning (en sida eller mindre) som beskriver vad du lärde dig och hur din idé kommer att bemöta det.</a:t>
            </a:r>
          </a:p>
          <a:p>
            <a:endParaRPr lang="en-GB" sz="2200" noProof="0" dirty="0"/>
          </a:p>
          <a:p>
            <a:r>
              <a:rPr lang="sv" sz="2200" b="1" noProof="0" dirty="0"/>
              <a:t>Du kan börja med meningen </a:t>
            </a:r>
            <a:r>
              <a:rPr lang="sv" sz="2200" b="1" i="1" noProof="0" dirty="0"/>
              <a:t>: </a:t>
            </a:r>
            <a:r>
              <a:rPr lang="sv" sz="2200" i="1" noProof="0" dirty="0"/>
              <a:t>”En förändring jag kommer att göra baserat på vad jag lärde mig…”</a:t>
            </a:r>
          </a:p>
        </p:txBody>
      </p:sp>
      <p:grpSp>
        <p:nvGrpSpPr>
          <p:cNvPr id="12" name="Grupa 11">
            <a:extLst>
              <a:ext uri="{FF2B5EF4-FFF2-40B4-BE49-F238E27FC236}">
                <a16:creationId xmlns:a16="http://schemas.microsoft.com/office/drawing/2014/main" id="{420BDB90-0E57-FD7B-D588-F536F34B6CCD}"/>
              </a:ext>
            </a:extLst>
          </p:cNvPr>
          <p:cNvGrpSpPr/>
          <p:nvPr/>
        </p:nvGrpSpPr>
        <p:grpSpPr>
          <a:xfrm>
            <a:off x="7930716" y="1810796"/>
            <a:ext cx="3250502" cy="1480279"/>
            <a:chOff x="6392064" y="2074265"/>
            <a:chExt cx="3250502" cy="1480279"/>
          </a:xfrm>
        </p:grpSpPr>
        <p:sp>
          <p:nvSpPr>
            <p:cNvPr id="4" name="Rectangle 3">
              <a:extLst>
                <a:ext uri="{FF2B5EF4-FFF2-40B4-BE49-F238E27FC236}">
                  <a16:creationId xmlns:a16="http://schemas.microsoft.com/office/drawing/2014/main" id="{F9132B25-7956-46F2-1F48-520B59740745}"/>
                </a:ext>
              </a:extLst>
            </p:cNvPr>
            <p:cNvSpPr/>
            <p:nvPr/>
          </p:nvSpPr>
          <p:spPr>
            <a:xfrm>
              <a:off x="6718365" y="2373623"/>
              <a:ext cx="2924201" cy="11809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214784BD-D05A-1455-5A53-5323CDB8813E}"/>
                </a:ext>
              </a:extLst>
            </p:cNvPr>
            <p:cNvGrpSpPr/>
            <p:nvPr/>
          </p:nvGrpSpPr>
          <p:grpSpPr>
            <a:xfrm>
              <a:off x="6392064" y="2074265"/>
              <a:ext cx="2788753" cy="578690"/>
              <a:chOff x="2045517" y="6166884"/>
              <a:chExt cx="2788753" cy="578690"/>
            </a:xfrm>
          </p:grpSpPr>
          <p:sp>
            <p:nvSpPr>
              <p:cNvPr id="7" name="Rectangle 7">
                <a:extLst>
                  <a:ext uri="{FF2B5EF4-FFF2-40B4-BE49-F238E27FC236}">
                    <a16:creationId xmlns:a16="http://schemas.microsoft.com/office/drawing/2014/main" id="{A22A89CE-5609-F9EA-3B56-AC1517D3A30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8">
                <a:extLst>
                  <a:ext uri="{FF2B5EF4-FFF2-40B4-BE49-F238E27FC236}">
                    <a16:creationId xmlns:a16="http://schemas.microsoft.com/office/drawing/2014/main" id="{F1241CF3-A5FC-CE9B-F260-C46910D99301}"/>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9">
                <a:extLst>
                  <a:ext uri="{FF2B5EF4-FFF2-40B4-BE49-F238E27FC236}">
                    <a16:creationId xmlns:a16="http://schemas.microsoft.com/office/drawing/2014/main" id="{E159A332-3EE0-0637-4F78-3D55EB398DE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noProof="0"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raphic 10" descr="Clipboard Partially Ticked outline">
                <a:extLst>
                  <a:ext uri="{FF2B5EF4-FFF2-40B4-BE49-F238E27FC236}">
                    <a16:creationId xmlns:a16="http://schemas.microsoft.com/office/drawing/2014/main" id="{19B59D7F-0CD0-0423-809D-9C724FFC6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1" name="Text Placeholder 2">
              <a:extLst>
                <a:ext uri="{FF2B5EF4-FFF2-40B4-BE49-F238E27FC236}">
                  <a16:creationId xmlns:a16="http://schemas.microsoft.com/office/drawing/2014/main" id="{4FB6D8A0-437A-8F05-B5AB-485FB2C050FB}"/>
                </a:ext>
              </a:extLst>
            </p:cNvPr>
            <p:cNvSpPr txBox="1">
              <a:spLocks/>
            </p:cNvSpPr>
            <p:nvPr/>
          </p:nvSpPr>
          <p:spPr>
            <a:xfrm>
              <a:off x="6914310" y="2754117"/>
              <a:ext cx="2728256"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noProof="0" dirty="0"/>
                <a:t>Förvandla din forskning till ditt nästa steg!</a:t>
              </a:r>
            </a:p>
          </p:txBody>
        </p:sp>
      </p:grpSp>
    </p:spTree>
    <p:extLst>
      <p:ext uri="{BB962C8B-B14F-4D97-AF65-F5344CB8AC3E}">
        <p14:creationId xmlns:p14="http://schemas.microsoft.com/office/powerpoint/2010/main" val="136208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BFEC-3DC8-DA2E-66E7-3729471E370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D88AA1B-C86F-F305-18EB-B9BD8A92160D}"/>
              </a:ext>
            </a:extLst>
          </p:cNvPr>
          <p:cNvSpPr>
            <a:spLocks noGrp="1"/>
          </p:cNvSpPr>
          <p:nvPr>
            <p:ph type="body" sz="quarter" idx="27"/>
          </p:nvPr>
        </p:nvSpPr>
        <p:spPr/>
        <p:txBody>
          <a:bodyPr/>
          <a:lstStyle/>
          <a:p>
            <a:r>
              <a:rPr lang="sv" noProof="0" dirty="0"/>
              <a:t>KVANTITATIV FORSKNING – HUVUDTEKNIKER</a:t>
            </a:r>
          </a:p>
        </p:txBody>
      </p:sp>
      <p:graphicFrame>
        <p:nvGraphicFramePr>
          <p:cNvPr id="7" name="Diagram 6">
            <a:extLst>
              <a:ext uri="{FF2B5EF4-FFF2-40B4-BE49-F238E27FC236}">
                <a16:creationId xmlns:a16="http://schemas.microsoft.com/office/drawing/2014/main" id="{6C7762CA-917F-095C-419B-C8CEE5D1BBBF}"/>
              </a:ext>
            </a:extLst>
          </p:cNvPr>
          <p:cNvGraphicFramePr/>
          <p:nvPr>
            <p:extLst>
              <p:ext uri="{D42A27DB-BD31-4B8C-83A1-F6EECF244321}">
                <p14:modId xmlns:p14="http://schemas.microsoft.com/office/powerpoint/2010/main" val="1442134762"/>
              </p:ext>
            </p:extLst>
          </p:nvPr>
        </p:nvGraphicFramePr>
        <p:xfrm>
          <a:off x="591511" y="2329998"/>
          <a:ext cx="11220241" cy="391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ymbol zastępczy tekstu 8">
            <a:extLst>
              <a:ext uri="{FF2B5EF4-FFF2-40B4-BE49-F238E27FC236}">
                <a16:creationId xmlns:a16="http://schemas.microsoft.com/office/drawing/2014/main" id="{18EE81F4-C5BF-8075-7E79-068D34D8759B}"/>
              </a:ext>
            </a:extLst>
          </p:cNvPr>
          <p:cNvSpPr>
            <a:spLocks noGrp="1"/>
          </p:cNvSpPr>
          <p:nvPr>
            <p:ph type="body" sz="quarter" idx="14"/>
          </p:nvPr>
        </p:nvSpPr>
        <p:spPr>
          <a:xfrm>
            <a:off x="614442" y="1294440"/>
            <a:ext cx="10963115" cy="1035558"/>
          </a:xfrm>
        </p:spPr>
        <p:txBody>
          <a:bodyPr/>
          <a:lstStyle/>
          <a:p>
            <a:r>
              <a:rPr lang="sv" noProof="0" dirty="0"/>
              <a:t>Att starta ett livsmedelsföretag i ett nytt land innebär att lära sig om nya kunder, nya vanor och nya möjligheter. Du behöver inte skapa allt från grunden – mycket av den information du behöver finns redan där ute. </a:t>
            </a:r>
            <a:r>
              <a:rPr lang="sv" b="1" noProof="0" dirty="0">
                <a:solidFill>
                  <a:srgbClr val="94C7B0"/>
                </a:solidFill>
              </a:rPr>
              <a:t>Här är bra ställen att börja:</a:t>
            </a:r>
          </a:p>
        </p:txBody>
      </p:sp>
    </p:spTree>
    <p:extLst>
      <p:ext uri="{BB962C8B-B14F-4D97-AF65-F5344CB8AC3E}">
        <p14:creationId xmlns:p14="http://schemas.microsoft.com/office/powerpoint/2010/main" val="377562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VARFÖR FORSKNING ÄR VIKTIG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74235"/>
            <a:ext cx="8008893" cy="4778441"/>
          </a:xfrm>
        </p:spPr>
        <p:txBody>
          <a:bodyPr/>
          <a:lstStyle/>
          <a:p>
            <a:r>
              <a:rPr lang="sv" sz="2500" noProof="0" dirty="0">
                <a:solidFill>
                  <a:srgbClr val="94C7B0"/>
                </a:solidFill>
              </a:rPr>
              <a:t>Att undersöka och testa din affärsidé är ett mycket viktigt </a:t>
            </a:r>
            <a:r>
              <a:rPr lang="sv" sz="2500" noProof="0" dirty="0" err="1">
                <a:solidFill>
                  <a:srgbClr val="94C7B0"/>
                </a:solidFill>
              </a:rPr>
              <a:t>steg </a:t>
            </a:r>
            <a:r>
              <a:rPr lang="sv" sz="2500" noProof="0" dirty="0">
                <a:solidFill>
                  <a:srgbClr val="94C7B0"/>
                </a:solidFill>
              </a:rPr>
              <a:t>. Det ger dig chansen att se till att din matidé verkligen behövs, och att kunderna vill ha och betalar för det du erbjuder. Att ta dig tid att göra detta nu kan bespara dig svåra problem senare i ditt äventyr.</a:t>
            </a:r>
          </a:p>
          <a:p>
            <a:endParaRPr lang="en-GB" sz="2500" b="1" i="1" noProof="0" dirty="0">
              <a:solidFill>
                <a:srgbClr val="94C7B0"/>
              </a:solidFill>
            </a:endParaRPr>
          </a:p>
          <a:p>
            <a:pPr marL="342900" indent="-342900">
              <a:buFont typeface="Wingdings" panose="05000000000000000000" pitchFamily="2" charset="2"/>
              <a:buChar char="ü"/>
            </a:pPr>
            <a:r>
              <a:rPr lang="sv" b="1" noProof="0" dirty="0"/>
              <a:t>Research hjälper dig att undvika att slösa tid, pengar och energi. </a:t>
            </a:r>
            <a:br>
              <a:rPr lang="en-GB" b="1" noProof="0" dirty="0"/>
            </a:br>
            <a:r>
              <a:rPr lang="sv" noProof="0" dirty="0"/>
              <a:t>Många företag misslyckas eftersom de rusar framåt utan att kontrollera om det finns ett verkligt behov. Noggrann research visar dig vad kunderna verkligen vill ha och hjälper dig att skapa något de kommer att värdesätta.</a:t>
            </a:r>
          </a:p>
          <a:p>
            <a:endParaRPr lang="en-GB" noProof="0" dirty="0"/>
          </a:p>
          <a:p>
            <a:pPr marL="342900" indent="-342900">
              <a:buFont typeface="Wingdings" panose="05000000000000000000" pitchFamily="2" charset="2"/>
              <a:buChar char="ü"/>
            </a:pPr>
            <a:r>
              <a:rPr lang="sv" b="1" noProof="0" dirty="0"/>
              <a:t>Att hoppa över forskning är som att resa utan en karta. </a:t>
            </a:r>
            <a:br>
              <a:rPr lang="en-GB" b="1" noProof="0" dirty="0"/>
            </a:br>
            <a:r>
              <a:rPr lang="sv" noProof="0" dirty="0"/>
              <a:t>Om du går vidare utan att testa din idé riskerar du att gå vilse eller lägga ner mycket tid och resurser på att gå i fel riktning. Forskning ger dig tydlig vägledning och självförtroende.</a:t>
            </a:r>
          </a:p>
          <a:p>
            <a:endParaRPr lang="en-GB" noProof="0" dirty="0"/>
          </a:p>
        </p:txBody>
      </p:sp>
      <p:pic>
        <p:nvPicPr>
          <p:cNvPr id="8" name="Picture 7" descr="A person holding plates of pastries&#10;&#10;Description automatically generated">
            <a:extLst>
              <a:ext uri="{FF2B5EF4-FFF2-40B4-BE49-F238E27FC236}">
                <a16:creationId xmlns:a16="http://schemas.microsoft.com/office/drawing/2014/main" id="{52E01B31-186C-6544-4C95-4BC511D84AD3}"/>
              </a:ext>
            </a:extLst>
          </p:cNvPr>
          <p:cNvPicPr>
            <a:picLocks noChangeAspect="1"/>
          </p:cNvPicPr>
          <p:nvPr/>
        </p:nvPicPr>
        <p:blipFill>
          <a:blip r:embed="rId2"/>
          <a:stretch>
            <a:fillRect/>
          </a:stretch>
        </p:blipFill>
        <p:spPr>
          <a:xfrm>
            <a:off x="8399431" y="1474235"/>
            <a:ext cx="3054221" cy="4581331"/>
          </a:xfrm>
          <a:prstGeom prst="ellipse">
            <a:avLst/>
          </a:prstGeom>
          <a:ln>
            <a:noFill/>
          </a:ln>
          <a:effectLst>
            <a:softEdge rad="112500"/>
          </a:effectLst>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2" y="311362"/>
            <a:ext cx="11208940" cy="720752"/>
          </a:xfrm>
        </p:spPr>
        <p:txBody>
          <a:bodyPr/>
          <a:lstStyle/>
          <a:p>
            <a:r>
              <a:rPr lang="sv" noProof="0" dirty="0"/>
              <a:t>KVALITATIV MARKNADSUNDERSÖKNING – VARFÖR</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68112" y="1567162"/>
            <a:ext cx="6149993" cy="4491771"/>
          </a:xfrm>
        </p:spPr>
        <p:txBody>
          <a:bodyPr/>
          <a:lstStyle/>
          <a:p>
            <a:pPr>
              <a:buNone/>
            </a:pPr>
            <a:r>
              <a:rPr lang="sv" noProof="0" dirty="0"/>
              <a:t>Kvalitativ forskning hjälper dig att förstå dina kunder djupare. Den visar dig varför människor gör val – </a:t>
            </a:r>
            <a:r>
              <a:rPr lang="sv" b="1" noProof="0" dirty="0">
                <a:solidFill>
                  <a:srgbClr val="94C7B0"/>
                </a:solidFill>
              </a:rPr>
              <a:t>varför </a:t>
            </a:r>
            <a:r>
              <a:rPr lang="sv" noProof="0" dirty="0"/>
              <a:t>de gillar eller ogillar något, </a:t>
            </a:r>
            <a:r>
              <a:rPr lang="sv" b="1" noProof="0" dirty="0">
                <a:solidFill>
                  <a:srgbClr val="94C7B0"/>
                </a:solidFill>
              </a:rPr>
              <a:t>vad </a:t>
            </a:r>
            <a:r>
              <a:rPr lang="sv" noProof="0" dirty="0"/>
              <a:t>de tycker om en livsmedelsprodukt eller upplevelse, och </a:t>
            </a:r>
            <a:r>
              <a:rPr lang="sv" b="1" noProof="0" dirty="0">
                <a:solidFill>
                  <a:srgbClr val="94C7B0"/>
                </a:solidFill>
              </a:rPr>
              <a:t>vad som </a:t>
            </a:r>
            <a:r>
              <a:rPr lang="sv" noProof="0" dirty="0"/>
              <a:t>verkligen är viktigt för dem.</a:t>
            </a:r>
          </a:p>
          <a:p>
            <a:pPr>
              <a:buNone/>
            </a:pPr>
            <a:endParaRPr lang="en-GB" noProof="0" dirty="0"/>
          </a:p>
          <a:p>
            <a:r>
              <a:rPr lang="sv" sz="2400" b="1" noProof="0" dirty="0">
                <a:solidFill>
                  <a:srgbClr val="94C7B0"/>
                </a:solidFill>
              </a:rPr>
              <a:t>Detta är "VARFÖR" bakom deras beslut.</a:t>
            </a:r>
          </a:p>
          <a:p>
            <a:endParaRPr lang="en-GB" noProof="0" dirty="0"/>
          </a:p>
          <a:p>
            <a:r>
              <a:rPr lang="sv" noProof="0" dirty="0"/>
              <a:t>Du upptäcker det genom att prata med människor, observera dem eller samla ärliga åsikter i små grupper, intervjuer eller informella samtal.</a:t>
            </a:r>
          </a:p>
          <a:p>
            <a:br>
              <a:rPr lang="en-GB" noProof="0" dirty="0"/>
            </a:br>
            <a:r>
              <a:rPr lang="sv" noProof="0" dirty="0"/>
              <a:t>Att lyssna noga på verkliga berättelser och erfarenheter ger dig en tydligare bild av hur din idé passar in i deras liv.</a:t>
            </a:r>
          </a:p>
        </p:txBody>
      </p:sp>
      <p:pic>
        <p:nvPicPr>
          <p:cNvPr id="3" name="Obraz 2" descr="Obraz zawierający osoba, Ludzka twarz, ubrania, uśmiech&#10;&#10;Zawartość wygenerowana przez sztuczną inteligencję może być niepoprawna.">
            <a:extLst>
              <a:ext uri="{FF2B5EF4-FFF2-40B4-BE49-F238E27FC236}">
                <a16:creationId xmlns:a16="http://schemas.microsoft.com/office/drawing/2014/main" id="{1CB2C124-4189-6FD2-1217-9518CCFB132F}"/>
              </a:ext>
            </a:extLst>
          </p:cNvPr>
          <p:cNvPicPr>
            <a:picLocks noChangeAspect="1"/>
          </p:cNvPicPr>
          <p:nvPr/>
        </p:nvPicPr>
        <p:blipFill>
          <a:blip r:embed="rId2"/>
          <a:stretch>
            <a:fillRect/>
          </a:stretch>
        </p:blipFill>
        <p:spPr>
          <a:xfrm>
            <a:off x="440436" y="1766945"/>
            <a:ext cx="4663440" cy="3108960"/>
          </a:xfrm>
          <a:prstGeom prst="ellipse">
            <a:avLst/>
          </a:prstGeom>
        </p:spPr>
      </p:pic>
    </p:spTree>
    <p:extLst>
      <p:ext uri="{BB962C8B-B14F-4D97-AF65-F5344CB8AC3E}">
        <p14:creationId xmlns:p14="http://schemas.microsoft.com/office/powerpoint/2010/main" val="491606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C8BCB-914B-6C46-62DF-660944A8C39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E9D2720-E277-9E75-742F-C56D61B569A1}"/>
              </a:ext>
            </a:extLst>
          </p:cNvPr>
          <p:cNvSpPr>
            <a:spLocks noGrp="1"/>
          </p:cNvSpPr>
          <p:nvPr>
            <p:ph type="body" sz="quarter" idx="27"/>
          </p:nvPr>
        </p:nvSpPr>
        <p:spPr>
          <a:xfrm>
            <a:off x="751412" y="311362"/>
            <a:ext cx="11208940" cy="720752"/>
          </a:xfrm>
        </p:spPr>
        <p:txBody>
          <a:bodyPr/>
          <a:lstStyle/>
          <a:p>
            <a:r>
              <a:rPr lang="sv" noProof="0" dirty="0"/>
              <a:t>RIKTIG INSPIRATION – LILY RAMIREZ-FORAN</a:t>
            </a:r>
          </a:p>
        </p:txBody>
      </p:sp>
      <p:sp>
        <p:nvSpPr>
          <p:cNvPr id="5" name="Text Placeholder 4">
            <a:extLst>
              <a:ext uri="{FF2B5EF4-FFF2-40B4-BE49-F238E27FC236}">
                <a16:creationId xmlns:a16="http://schemas.microsoft.com/office/drawing/2014/main" id="{70EF149B-C3A9-8CC9-9E5A-BF1443E89C59}"/>
              </a:ext>
            </a:extLst>
          </p:cNvPr>
          <p:cNvSpPr>
            <a:spLocks noGrp="1"/>
          </p:cNvSpPr>
          <p:nvPr>
            <p:ph type="body" sz="quarter" idx="14"/>
          </p:nvPr>
        </p:nvSpPr>
        <p:spPr>
          <a:xfrm>
            <a:off x="5486400" y="1567162"/>
            <a:ext cx="6473952" cy="4843263"/>
          </a:xfrm>
        </p:spPr>
        <p:txBody>
          <a:bodyPr/>
          <a:lstStyle/>
          <a:p>
            <a:pPr>
              <a:buNone/>
            </a:pPr>
            <a:r>
              <a:rPr lang="sv" b="1" noProof="0" dirty="0"/>
              <a:t>Lily Ramirez-Foran flyttade från Mexiko till Irland </a:t>
            </a:r>
            <a:r>
              <a:rPr lang="sv" noProof="0" dirty="0"/>
              <a:t>och såg en lucka på marknaden för autentisk mexikansk mat.</a:t>
            </a:r>
          </a:p>
          <a:p>
            <a:pPr>
              <a:buNone/>
            </a:pPr>
            <a:endParaRPr lang="en-GB" noProof="0" dirty="0"/>
          </a:p>
          <a:p>
            <a:pPr>
              <a:buNone/>
            </a:pPr>
            <a:r>
              <a:rPr lang="sv" noProof="0" dirty="0"/>
              <a:t>Hon grundade </a:t>
            </a:r>
            <a:r>
              <a:rPr lang="sv" i="1" noProof="0" dirty="0"/>
              <a:t>Picado Mexican </a:t>
            </a:r>
            <a:r>
              <a:rPr lang="sv" noProof="0" dirty="0"/>
              <a:t>– en livsmedelsbutik och matlagningsskola – genom att lyssna på sin nya gemenskap och dela med sig av sin kultur på ett sätt som knöt an lokalt.</a:t>
            </a:r>
          </a:p>
          <a:p>
            <a:pPr>
              <a:buNone/>
            </a:pPr>
            <a:endParaRPr lang="en-GB" sz="2200" noProof="0" dirty="0"/>
          </a:p>
          <a:p>
            <a:pPr>
              <a:buNone/>
            </a:pPr>
            <a:endParaRPr lang="en-GB" noProof="0" dirty="0"/>
          </a:p>
          <a:p>
            <a:pPr>
              <a:buNone/>
            </a:pPr>
            <a:endParaRPr lang="en-GB" sz="2200" noProof="0" dirty="0"/>
          </a:p>
          <a:p>
            <a:pPr lvl="2" algn="l"/>
            <a:r>
              <a:rPr lang="sv" sz="2200" b="1" noProof="0" dirty="0">
                <a:solidFill>
                  <a:srgbClr val="94C7B0"/>
                </a:solidFill>
              </a:rPr>
              <a:t>Lyssna </a:t>
            </a:r>
            <a:r>
              <a:rPr lang="sv" sz="2200" noProof="0" dirty="0"/>
              <a:t>på hennes podcastavsnitt: </a:t>
            </a:r>
            <a:r>
              <a:rPr lang="sv" sz="2200" noProof="0" dirty="0">
                <a:hlinkClick r:id="rId2"/>
              </a:rPr>
              <a:t>Från potatis till tacos – Curious Broadcast</a:t>
            </a:r>
            <a:endParaRPr lang="en-GB" sz="2200" noProof="0" dirty="0"/>
          </a:p>
          <a:p>
            <a:pPr lvl="2" algn="l"/>
            <a:endParaRPr lang="en-GB" sz="2200" noProof="0" dirty="0"/>
          </a:p>
          <a:p>
            <a:pPr lvl="2" algn="l"/>
            <a:r>
              <a:rPr lang="sv" sz="2200" b="1" noProof="0" dirty="0">
                <a:solidFill>
                  <a:srgbClr val="94C7B0"/>
                </a:solidFill>
              </a:rPr>
              <a:t>Besök</a:t>
            </a:r>
            <a:r>
              <a:rPr lang="sv" sz="2200" noProof="0" dirty="0"/>
              <a:t> </a:t>
            </a:r>
            <a:r>
              <a:rPr lang="sv" sz="2200" noProof="0" dirty="0">
                <a:hlinkClick r:id="rId3"/>
              </a:rPr>
              <a:t>Picado Mexicans webbplats </a:t>
            </a:r>
            <a:r>
              <a:rPr lang="sv" sz="2200" noProof="0" dirty="0"/>
              <a:t>för att se hennes företag i aktion.</a:t>
            </a:r>
          </a:p>
        </p:txBody>
      </p:sp>
      <p:pic>
        <p:nvPicPr>
          <p:cNvPr id="4" name="Obraz 3" descr="Obraz zawierający jedzenie, Fast food, Kuchnia, posiłek&#10;&#10;Zawartość wygenerowana przez sztuczną inteligencję może być niepoprawna.">
            <a:extLst>
              <a:ext uri="{FF2B5EF4-FFF2-40B4-BE49-F238E27FC236}">
                <a16:creationId xmlns:a16="http://schemas.microsoft.com/office/drawing/2014/main" id="{CE4A17F5-E684-EE3A-6393-6549D15DF51E}"/>
              </a:ext>
            </a:extLst>
          </p:cNvPr>
          <p:cNvPicPr>
            <a:picLocks noChangeAspect="1"/>
          </p:cNvPicPr>
          <p:nvPr/>
        </p:nvPicPr>
        <p:blipFill>
          <a:blip r:embed="rId4"/>
          <a:srcRect t="31017"/>
          <a:stretch/>
        </p:blipFill>
        <p:spPr>
          <a:xfrm>
            <a:off x="532101" y="1763060"/>
            <a:ext cx="4506885" cy="3108960"/>
          </a:xfrm>
          <a:prstGeom prst="ellipse">
            <a:avLst/>
          </a:prstGeom>
        </p:spPr>
      </p:pic>
      <p:sp>
        <p:nvSpPr>
          <p:cNvPr id="9" name="pole tekstowe 8">
            <a:extLst>
              <a:ext uri="{FF2B5EF4-FFF2-40B4-BE49-F238E27FC236}">
                <a16:creationId xmlns:a16="http://schemas.microsoft.com/office/drawing/2014/main" id="{D407B8BD-9786-6E99-D01E-3C8334548935}"/>
              </a:ext>
            </a:extLst>
          </p:cNvPr>
          <p:cNvSpPr txBox="1"/>
          <p:nvPr/>
        </p:nvSpPr>
        <p:spPr>
          <a:xfrm>
            <a:off x="631009" y="5070142"/>
            <a:ext cx="4309068" cy="1446550"/>
          </a:xfrm>
          <a:prstGeom prst="rect">
            <a:avLst/>
          </a:prstGeom>
          <a:noFill/>
        </p:spPr>
        <p:txBody>
          <a:bodyPr wrap="square">
            <a:spAutoFit/>
          </a:bodyPr>
          <a:lstStyle/>
          <a:p>
            <a:pPr algn="ctr">
              <a:buNone/>
            </a:pPr>
            <a:r>
              <a:rPr lang="sv" sz="2200" b="1" noProof="0" dirty="0">
                <a:solidFill>
                  <a:srgbClr val="94C7B0"/>
                </a:solidFill>
              </a:rPr>
              <a:t>Utforska hur du kan bygga ett starkt och meningsfullt företag genom att lyssna på din nya gemenskap och hålla dig trogen dina rötter!</a:t>
            </a:r>
          </a:p>
        </p:txBody>
      </p:sp>
      <p:pic>
        <p:nvPicPr>
          <p:cNvPr id="10" name="Grafika 9" descr="Internet z wypełnieniem pełnym">
            <a:extLst>
              <a:ext uri="{FF2B5EF4-FFF2-40B4-BE49-F238E27FC236}">
                <a16:creationId xmlns:a16="http://schemas.microsoft.com/office/drawing/2014/main" id="{BA9640F3-F824-331D-A381-FBF436BBC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6400" y="5168000"/>
            <a:ext cx="914400" cy="914400"/>
          </a:xfrm>
          <a:prstGeom prst="rect">
            <a:avLst/>
          </a:prstGeom>
        </p:spPr>
      </p:pic>
      <p:pic>
        <p:nvPicPr>
          <p:cNvPr id="12" name="Graphic 6" descr="Headphones with solid fill">
            <a:extLst>
              <a:ext uri="{FF2B5EF4-FFF2-40B4-BE49-F238E27FC236}">
                <a16:creationId xmlns:a16="http://schemas.microsoft.com/office/drawing/2014/main" id="{78BEA328-80A0-F36D-2AFB-B8716D57E9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6400" y="4146117"/>
            <a:ext cx="914400" cy="914400"/>
          </a:xfrm>
          <a:prstGeom prst="rect">
            <a:avLst/>
          </a:prstGeom>
        </p:spPr>
      </p:pic>
    </p:spTree>
    <p:extLst>
      <p:ext uri="{BB962C8B-B14F-4D97-AF65-F5344CB8AC3E}">
        <p14:creationId xmlns:p14="http://schemas.microsoft.com/office/powerpoint/2010/main" val="2456269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KVALITATIV MARKNADSUNDERSÖKNING</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960533" y="1699846"/>
            <a:ext cx="7897652" cy="3458308"/>
          </a:xfrm>
        </p:spPr>
        <p:txBody>
          <a:bodyPr/>
          <a:lstStyle/>
          <a:p>
            <a:pPr>
              <a:buNone/>
            </a:pPr>
            <a:r>
              <a:rPr lang="sv" noProof="0" dirty="0"/>
              <a:t>Den här typen av forskning baseras på dina egna observationer och samtal. Den är inte statistiskt giltig, men den ger dig värdefull insikt i </a:t>
            </a:r>
            <a:r>
              <a:rPr lang="sv" b="1" noProof="0" dirty="0"/>
              <a:t>hjärtan, sinnen, åsikter, motivationer och attityder </a:t>
            </a:r>
            <a:r>
              <a:rPr lang="sv" noProof="0" dirty="0"/>
              <a:t>.</a:t>
            </a:r>
          </a:p>
          <a:p>
            <a:pPr>
              <a:buNone/>
            </a:pPr>
            <a:endParaRPr lang="en-GB" noProof="0" dirty="0"/>
          </a:p>
          <a:p>
            <a:pPr>
              <a:buNone/>
            </a:pPr>
            <a:r>
              <a:rPr lang="sv" sz="2800" b="1" noProof="0" dirty="0">
                <a:solidFill>
                  <a:srgbClr val="94C7B0"/>
                </a:solidFill>
              </a:rPr>
              <a:t>Ställ frågor som:</a:t>
            </a:r>
          </a:p>
          <a:p>
            <a:pPr>
              <a:buNone/>
            </a:pPr>
            <a:endParaRPr lang="en-GB" noProof="0" dirty="0"/>
          </a:p>
          <a:p>
            <a:pPr marL="342900" indent="-342900">
              <a:buFont typeface="Wingdings" panose="05000000000000000000" pitchFamily="2" charset="2"/>
              <a:buChar char="Ø"/>
            </a:pPr>
            <a:r>
              <a:rPr lang="sv" noProof="0" dirty="0"/>
              <a:t>Vill någon ha det jag erbjuder?</a:t>
            </a:r>
          </a:p>
          <a:p>
            <a:pPr marL="342900" indent="-342900">
              <a:buFont typeface="Wingdings" panose="05000000000000000000" pitchFamily="2" charset="2"/>
              <a:buChar char="Ø"/>
            </a:pPr>
            <a:r>
              <a:rPr lang="sv" noProof="0" dirty="0"/>
              <a:t>Kommer de faktiskt att köpa den?</a:t>
            </a:r>
          </a:p>
          <a:p>
            <a:pPr marL="342900" indent="-342900">
              <a:buFont typeface="Wingdings" panose="05000000000000000000" pitchFamily="2" charset="2"/>
              <a:buChar char="Ø"/>
            </a:pPr>
            <a:r>
              <a:rPr lang="sv" noProof="0" dirty="0"/>
              <a:t>Vad tycker de om det?</a:t>
            </a:r>
          </a:p>
          <a:p>
            <a:pPr marL="342900" indent="-342900">
              <a:buFont typeface="Wingdings" panose="05000000000000000000" pitchFamily="2" charset="2"/>
              <a:buChar char="Ø"/>
            </a:pPr>
            <a:r>
              <a:rPr lang="sv" noProof="0" dirty="0"/>
              <a:t>Hur ser eller förstår de min produkt eller tjänst?</a:t>
            </a:r>
          </a:p>
          <a:p>
            <a:pPr marL="342900" indent="-342900">
              <a:buFont typeface="Wingdings" panose="05000000000000000000" pitchFamily="2" charset="2"/>
              <a:buChar char="Ø"/>
            </a:pPr>
            <a:r>
              <a:rPr lang="sv" noProof="0" dirty="0"/>
              <a:t>Vad är deras åsikt eller inställning till det?</a:t>
            </a:r>
          </a:p>
        </p:txBody>
      </p:sp>
      <p:grpSp>
        <p:nvGrpSpPr>
          <p:cNvPr id="2" name="Grupa 1">
            <a:extLst>
              <a:ext uri="{FF2B5EF4-FFF2-40B4-BE49-F238E27FC236}">
                <a16:creationId xmlns:a16="http://schemas.microsoft.com/office/drawing/2014/main" id="{AB3848B5-9BCF-378E-F2E0-90F63FA64125}"/>
              </a:ext>
            </a:extLst>
          </p:cNvPr>
          <p:cNvGrpSpPr/>
          <p:nvPr/>
        </p:nvGrpSpPr>
        <p:grpSpPr>
          <a:xfrm>
            <a:off x="9621351" y="2208633"/>
            <a:ext cx="1526333" cy="2440733"/>
            <a:chOff x="7996334" y="2392524"/>
            <a:chExt cx="1526333" cy="2440733"/>
          </a:xfrm>
        </p:grpSpPr>
        <p:pic>
          <p:nvPicPr>
            <p:cNvPr id="3" name="Graphic 2" descr="Excellent with solid fill">
              <a:extLst>
                <a:ext uri="{FF2B5EF4-FFF2-40B4-BE49-F238E27FC236}">
                  <a16:creationId xmlns:a16="http://schemas.microsoft.com/office/drawing/2014/main" id="{D3B4FC7A-3B51-8069-5009-B14C5ABD6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2300" y="2392524"/>
              <a:ext cx="914400" cy="914400"/>
            </a:xfrm>
            <a:prstGeom prst="rect">
              <a:avLst/>
            </a:prstGeom>
          </p:spPr>
        </p:pic>
        <p:pic>
          <p:nvPicPr>
            <p:cNvPr id="9" name="Graphic 8" descr="Female Profile with solid fill">
              <a:extLst>
                <a:ext uri="{FF2B5EF4-FFF2-40B4-BE49-F238E27FC236}">
                  <a16:creationId xmlns:a16="http://schemas.microsoft.com/office/drawing/2014/main" id="{6411BD42-3CC7-44C9-53FF-5E322A6A7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6334" y="3306924"/>
              <a:ext cx="1526333" cy="1526333"/>
            </a:xfrm>
            <a:prstGeom prst="rect">
              <a:avLst/>
            </a:prstGeom>
          </p:spPr>
        </p:pic>
      </p:grpSp>
    </p:spTree>
    <p:extLst>
      <p:ext uri="{BB962C8B-B14F-4D97-AF65-F5344CB8AC3E}">
        <p14:creationId xmlns:p14="http://schemas.microsoft.com/office/powerpoint/2010/main" val="2252875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MARKNADSUNDERSÖKNING - KVALITATIV FORSKNING</a:t>
            </a:r>
          </a:p>
        </p:txBody>
      </p:sp>
      <p:grpSp>
        <p:nvGrpSpPr>
          <p:cNvPr id="7" name="Grupa 6">
            <a:extLst>
              <a:ext uri="{FF2B5EF4-FFF2-40B4-BE49-F238E27FC236}">
                <a16:creationId xmlns:a16="http://schemas.microsoft.com/office/drawing/2014/main" id="{60B69763-13FD-BE39-FBC9-156480D3B898}"/>
              </a:ext>
            </a:extLst>
          </p:cNvPr>
          <p:cNvGrpSpPr/>
          <p:nvPr/>
        </p:nvGrpSpPr>
        <p:grpSpPr>
          <a:xfrm>
            <a:off x="1937957" y="4870938"/>
            <a:ext cx="5181036" cy="1358590"/>
            <a:chOff x="1479622" y="4712677"/>
            <a:chExt cx="5181036" cy="1358590"/>
          </a:xfrm>
        </p:grpSpPr>
        <p:sp>
          <p:nvSpPr>
            <p:cNvPr id="12" name="Rectangle 11">
              <a:extLst>
                <a:ext uri="{FF2B5EF4-FFF2-40B4-BE49-F238E27FC236}">
                  <a16:creationId xmlns:a16="http://schemas.microsoft.com/office/drawing/2014/main" id="{C1F5C65E-643D-875B-1452-BE099C9F7972}"/>
                </a:ext>
              </a:extLst>
            </p:cNvPr>
            <p:cNvSpPr/>
            <p:nvPr/>
          </p:nvSpPr>
          <p:spPr>
            <a:xfrm>
              <a:off x="1479622" y="4870938"/>
              <a:ext cx="5181036" cy="120032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TextBox 13">
              <a:extLst>
                <a:ext uri="{FF2B5EF4-FFF2-40B4-BE49-F238E27FC236}">
                  <a16:creationId xmlns:a16="http://schemas.microsoft.com/office/drawing/2014/main" id="{56BBE1C6-9A2E-AD78-6C94-C74142A0923E}"/>
                </a:ext>
              </a:extLst>
            </p:cNvPr>
            <p:cNvSpPr txBox="1"/>
            <p:nvPr/>
          </p:nvSpPr>
          <p:spPr>
            <a:xfrm>
              <a:off x="1670214" y="4712677"/>
              <a:ext cx="4990444" cy="1200329"/>
            </a:xfrm>
            <a:prstGeom prst="rect">
              <a:avLst/>
            </a:prstGeom>
            <a:noFill/>
          </p:spPr>
          <p:txBody>
            <a:bodyPr wrap="square">
              <a:spAutoFit/>
            </a:bodyPr>
            <a:lstStyle/>
            <a:p>
              <a:r>
                <a:rPr lang="sv" sz="2400" b="1" i="0" noProof="0" dirty="0">
                  <a:solidFill>
                    <a:schemeClr val="bg1"/>
                  </a:solidFill>
                  <a:effectLst/>
                  <a:highlight>
                    <a:srgbClr val="B6D1E1"/>
                  </a:highlight>
                </a:rPr>
                <a:t>SE VIDEON </a:t>
              </a:r>
              <a:r>
                <a:rPr lang="sv" sz="2400" b="1" i="0" noProof="0" dirty="0">
                  <a:solidFill>
                    <a:srgbClr val="B6D1E1"/>
                  </a:solidFill>
                  <a:effectLst/>
                  <a:highlight>
                    <a:srgbClr val="B6D1E1"/>
                  </a:highlight>
                </a:rPr>
                <a:t>:.</a:t>
              </a:r>
            </a:p>
            <a:p>
              <a:r>
                <a:rPr lang="sv" sz="2400" b="1" noProof="0" dirty="0">
                  <a:solidFill>
                    <a:srgbClr val="94C7B0"/>
                  </a:solidFill>
                  <a:hlinkClick r:id="rId3">
                    <a:extLst>
                      <a:ext uri="{A12FA001-AC4F-418D-AE19-62706E023703}">
                        <ahyp:hlinkClr xmlns:ahyp="http://schemas.microsoft.com/office/drawing/2018/hyperlinkcolor" val="tx"/>
                      </a:ext>
                    </a:extLst>
                  </a:hlinkClick>
                </a:rPr>
                <a:t>Steve Blank: Vill du att din startup ska lyckas? Ut ur byggnaden</a:t>
              </a:r>
              <a:endParaRPr lang="en-GB" sz="2200" b="1" noProof="0" dirty="0">
                <a:solidFill>
                  <a:srgbClr val="94C7B0"/>
                </a:solidFill>
              </a:endParaRPr>
            </a:p>
          </p:txBody>
        </p:sp>
      </p:grpSp>
      <p:grpSp>
        <p:nvGrpSpPr>
          <p:cNvPr id="15" name="Group 14">
            <a:extLst>
              <a:ext uri="{FF2B5EF4-FFF2-40B4-BE49-F238E27FC236}">
                <a16:creationId xmlns:a16="http://schemas.microsoft.com/office/drawing/2014/main" id="{22BA0B6E-DE55-DBA8-59DF-2251E71CD238}"/>
              </a:ext>
            </a:extLst>
          </p:cNvPr>
          <p:cNvGrpSpPr/>
          <p:nvPr/>
        </p:nvGrpSpPr>
        <p:grpSpPr>
          <a:xfrm>
            <a:off x="6660658" y="1686434"/>
            <a:ext cx="5531342" cy="4626443"/>
            <a:chOff x="4308293" y="667658"/>
            <a:chExt cx="6811123" cy="5696857"/>
          </a:xfrm>
        </p:grpSpPr>
        <p:pic>
          <p:nvPicPr>
            <p:cNvPr id="16" name="Picture 15">
              <a:extLst>
                <a:ext uri="{FF2B5EF4-FFF2-40B4-BE49-F238E27FC236}">
                  <a16:creationId xmlns:a16="http://schemas.microsoft.com/office/drawing/2014/main" id="{87FF5406-A140-4241-2F3E-817968F94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7" name="Rectangle 16">
              <a:extLst>
                <a:ext uri="{FF2B5EF4-FFF2-40B4-BE49-F238E27FC236}">
                  <a16:creationId xmlns:a16="http://schemas.microsoft.com/office/drawing/2014/main" id="{4E9239AF-29D2-9B75-A016-353277541EC1}"/>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8" name="Online Media 1" title="Steve Blank: Want Your Startup to Succeed? 'Get Out of the Building' | Inc. Magazine">
            <a:hlinkClick r:id="" action="ppaction://media"/>
            <a:extLst>
              <a:ext uri="{FF2B5EF4-FFF2-40B4-BE49-F238E27FC236}">
                <a16:creationId xmlns:a16="http://schemas.microsoft.com/office/drawing/2014/main" id="{BA543A6F-A679-B37C-8540-21D524AB90AA}"/>
              </a:ext>
            </a:extLst>
          </p:cNvPr>
          <p:cNvPicPr>
            <a:picLocks noRot="1" noChangeAspect="1"/>
          </p:cNvPicPr>
          <p:nvPr>
            <a:videoFile r:link="rId1"/>
          </p:nvPr>
        </p:nvPicPr>
        <p:blipFill rotWithShape="1">
          <a:blip r:embed="rId5"/>
          <a:srcRect l="7744" r="7744"/>
          <a:stretch/>
        </p:blipFill>
        <p:spPr>
          <a:xfrm>
            <a:off x="7663526" y="1943430"/>
            <a:ext cx="4528474" cy="3027451"/>
          </a:xfrm>
          <a:prstGeom prst="rect">
            <a:avLst/>
          </a:prstGeom>
        </p:spPr>
      </p:pic>
      <p:sp>
        <p:nvSpPr>
          <p:cNvPr id="6" name="pole tekstowe 5">
            <a:extLst>
              <a:ext uri="{FF2B5EF4-FFF2-40B4-BE49-F238E27FC236}">
                <a16:creationId xmlns:a16="http://schemas.microsoft.com/office/drawing/2014/main" id="{39BBD688-F6BA-64EE-32D3-1D7CD41F8D53}"/>
              </a:ext>
            </a:extLst>
          </p:cNvPr>
          <p:cNvSpPr txBox="1"/>
          <p:nvPr/>
        </p:nvSpPr>
        <p:spPr>
          <a:xfrm>
            <a:off x="751412" y="1761478"/>
            <a:ext cx="6222440" cy="2800767"/>
          </a:xfrm>
          <a:prstGeom prst="rect">
            <a:avLst/>
          </a:prstGeom>
          <a:noFill/>
        </p:spPr>
        <p:txBody>
          <a:bodyPr wrap="square">
            <a:spAutoFit/>
          </a:bodyPr>
          <a:lstStyle/>
          <a:p>
            <a:r>
              <a:rPr lang="sv" sz="2200" noProof="0" dirty="0"/>
              <a:t>I den här korta videon förklarar </a:t>
            </a:r>
            <a:r>
              <a:rPr lang="sv" sz="2200" b="1" noProof="0" dirty="0"/>
              <a:t>serieentreprenören Steve Blank </a:t>
            </a:r>
            <a:r>
              <a:rPr lang="sv" sz="2200" noProof="0" dirty="0"/>
              <a:t>varför så många startups misslyckas:</a:t>
            </a:r>
          </a:p>
          <a:p>
            <a:r>
              <a:rPr lang="sv" sz="2200" noProof="0" dirty="0"/>
              <a:t>De väntar för länge med att ta reda på om riktiga kunder är intresserade.</a:t>
            </a:r>
          </a:p>
          <a:p>
            <a:br>
              <a:rPr lang="en-GB" sz="2200" noProof="0" dirty="0"/>
            </a:br>
            <a:r>
              <a:rPr lang="sv" sz="2200" noProof="0" dirty="0"/>
              <a:t>Han visar hur man genom att prata med människor tidigt – innan man lägger ner för mycket tid och pengar – kan bygga något som folk faktiskt vill ha.</a:t>
            </a:r>
          </a:p>
        </p:txBody>
      </p:sp>
    </p:spTree>
    <p:extLst>
      <p:ext uri="{BB962C8B-B14F-4D97-AF65-F5344CB8AC3E}">
        <p14:creationId xmlns:p14="http://schemas.microsoft.com/office/powerpoint/2010/main" val="31188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KVALITATIV MARKNADSUNDERSÖKNING</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665421" y="1431581"/>
            <a:ext cx="6935440" cy="4491771"/>
          </a:xfrm>
        </p:spPr>
        <p:txBody>
          <a:bodyPr/>
          <a:lstStyle/>
          <a:p>
            <a:pPr>
              <a:buNone/>
            </a:pPr>
            <a:r>
              <a:rPr lang="sv" b="1" noProof="0" dirty="0"/>
              <a:t>Kvalitativ forskning hjälper dig att förstå </a:t>
            </a:r>
            <a:r>
              <a:rPr lang="sv" noProof="0" dirty="0"/>
              <a:t>hur människor känner inför produkter och tjänster, inte bara vad de köper.</a:t>
            </a:r>
          </a:p>
          <a:p>
            <a:pPr>
              <a:buNone/>
            </a:pPr>
            <a:endParaRPr lang="en-GB" noProof="0" dirty="0"/>
          </a:p>
          <a:p>
            <a:pPr>
              <a:buNone/>
            </a:pPr>
            <a:r>
              <a:rPr lang="sv" b="1" noProof="0" dirty="0">
                <a:solidFill>
                  <a:srgbClr val="94C7B0"/>
                </a:solidFill>
              </a:rPr>
              <a:t>Fråga om de använder en konkurrents produkt.</a:t>
            </a:r>
          </a:p>
          <a:p>
            <a:pPr marL="342900" indent="-342900">
              <a:buFont typeface="Wingdings" panose="05000000000000000000" pitchFamily="2" charset="2"/>
              <a:buChar char="Ø"/>
            </a:pPr>
            <a:r>
              <a:rPr lang="sv" noProof="0" dirty="0"/>
              <a:t>Varför eller varför inte?</a:t>
            </a:r>
          </a:p>
          <a:p>
            <a:pPr marL="342900" indent="-342900">
              <a:buFont typeface="Wingdings" panose="05000000000000000000" pitchFamily="2" charset="2"/>
              <a:buChar char="Ø"/>
            </a:pPr>
            <a:r>
              <a:rPr lang="sv" noProof="0" dirty="0"/>
              <a:t>När använder de det?</a:t>
            </a:r>
          </a:p>
          <a:p>
            <a:pPr marL="342900" indent="-342900">
              <a:buFont typeface="Wingdings" panose="05000000000000000000" pitchFamily="2" charset="2"/>
              <a:buChar char="Ø"/>
            </a:pPr>
            <a:r>
              <a:rPr lang="sv" noProof="0" dirty="0"/>
              <a:t>Vad frustrerar dem?</a:t>
            </a:r>
          </a:p>
          <a:p>
            <a:endParaRPr lang="en-GB" noProof="0" dirty="0"/>
          </a:p>
          <a:p>
            <a:r>
              <a:rPr lang="sv" noProof="0" dirty="0"/>
              <a:t>Deras svar visar om de är dina riktiga kunder och var det kan finnas brister.</a:t>
            </a:r>
          </a:p>
          <a:p>
            <a:br>
              <a:rPr lang="en-GB" noProof="0" dirty="0"/>
            </a:br>
            <a:r>
              <a:rPr lang="sv" noProof="0" dirty="0"/>
              <a:t>Förklara din idé enkelt, fråga </a:t>
            </a:r>
            <a:r>
              <a:rPr lang="sv" b="1" noProof="0" dirty="0"/>
              <a:t>"Vad tycker du?" </a:t>
            </a:r>
            <a:r>
              <a:rPr lang="sv" noProof="0" dirty="0"/>
              <a:t>och lyssna noga.</a:t>
            </a:r>
          </a:p>
          <a:p>
            <a:br>
              <a:rPr lang="en-GB" noProof="0" dirty="0"/>
            </a:br>
            <a:r>
              <a:rPr lang="sv" noProof="0" dirty="0"/>
              <a:t>Om de gillar det, </a:t>
            </a:r>
            <a:r>
              <a:rPr lang="sv" b="1" noProof="0" dirty="0"/>
              <a:t>fråga alltid varför</a:t>
            </a:r>
            <a:r>
              <a:rPr lang="sv" noProof="0" dirty="0"/>
              <a:t>. Djupare svar avslöjar verkliga behov.</a:t>
            </a:r>
          </a:p>
        </p:txBody>
      </p:sp>
      <p:pic>
        <p:nvPicPr>
          <p:cNvPr id="3" name="Obraz 2" descr="Obraz zawierający osoba, ubrania, Ludzka twarz, meble&#10;&#10;Zawartość wygenerowana przez sztuczną inteligencję może być niepoprawna.">
            <a:extLst>
              <a:ext uri="{FF2B5EF4-FFF2-40B4-BE49-F238E27FC236}">
                <a16:creationId xmlns:a16="http://schemas.microsoft.com/office/drawing/2014/main" id="{C8934DCD-0CA2-27B0-3FF6-A328C493B941}"/>
              </a:ext>
            </a:extLst>
          </p:cNvPr>
          <p:cNvPicPr>
            <a:picLocks noChangeAspect="1"/>
          </p:cNvPicPr>
          <p:nvPr/>
        </p:nvPicPr>
        <p:blipFill>
          <a:blip r:embed="rId2"/>
          <a:srcRect l="14978" r="23086"/>
          <a:stretch/>
        </p:blipFill>
        <p:spPr>
          <a:xfrm>
            <a:off x="7673788" y="1538456"/>
            <a:ext cx="4173408" cy="4491772"/>
          </a:xfrm>
          <a:prstGeom prst="roundRect">
            <a:avLst/>
          </a:prstGeom>
        </p:spPr>
      </p:pic>
    </p:spTree>
    <p:extLst>
      <p:ext uri="{BB962C8B-B14F-4D97-AF65-F5344CB8AC3E}">
        <p14:creationId xmlns:p14="http://schemas.microsoft.com/office/powerpoint/2010/main" val="3614356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630676"/>
            <a:ext cx="10907188" cy="720752"/>
          </a:xfrm>
        </p:spPr>
        <p:txBody>
          <a:bodyPr/>
          <a:lstStyle/>
          <a:p>
            <a:r>
              <a:rPr lang="sv" noProof="0" dirty="0"/>
              <a:t>HUVUDTEKNIKER FÖR KVALITATIV FORSKNING</a:t>
            </a:r>
          </a:p>
          <a:p>
            <a:endParaRPr lang="en-GB" noProof="0"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815713" y="2242686"/>
            <a:ext cx="3163924" cy="3060834"/>
          </a:xfrm>
        </p:spPr>
        <p:txBody>
          <a:bodyPr/>
          <a:lstStyle/>
          <a:p>
            <a:pPr algn="ctr">
              <a:buClr>
                <a:srgbClr val="B6D1E1"/>
              </a:buClr>
            </a:pPr>
            <a:r>
              <a:rPr lang="sv" sz="2800" b="1" noProof="0" dirty="0">
                <a:solidFill>
                  <a:srgbClr val="94C7B0"/>
                </a:solidFill>
              </a:rPr>
              <a:t>Det finns många enkla sätt att utforska vad folk tycker och känner om din idé. Välj den metod som passar din tid, dina resurser och dina kunder bäst.</a:t>
            </a:r>
          </a:p>
        </p:txBody>
      </p:sp>
      <p:graphicFrame>
        <p:nvGraphicFramePr>
          <p:cNvPr id="3" name="Diagram 2">
            <a:extLst>
              <a:ext uri="{FF2B5EF4-FFF2-40B4-BE49-F238E27FC236}">
                <a16:creationId xmlns:a16="http://schemas.microsoft.com/office/drawing/2014/main" id="{EC84F5CE-3101-E0C3-CAF3-D1EC382C60B5}"/>
              </a:ext>
            </a:extLst>
          </p:cNvPr>
          <p:cNvGraphicFramePr/>
          <p:nvPr>
            <p:extLst>
              <p:ext uri="{D42A27DB-BD31-4B8C-83A1-F6EECF244321}">
                <p14:modId xmlns:p14="http://schemas.microsoft.com/office/powerpoint/2010/main" val="480582332"/>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42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3801-D485-8387-C0AC-DDD6DCD63E3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A84BBE1-AF22-9A17-C8AA-80CB40DBC500}"/>
              </a:ext>
            </a:extLst>
          </p:cNvPr>
          <p:cNvSpPr>
            <a:spLocks noGrp="1"/>
          </p:cNvSpPr>
          <p:nvPr>
            <p:ph type="body" sz="quarter" idx="27"/>
          </p:nvPr>
        </p:nvSpPr>
        <p:spPr>
          <a:xfrm>
            <a:off x="678840" y="630676"/>
            <a:ext cx="10907188" cy="720752"/>
          </a:xfrm>
        </p:spPr>
        <p:txBody>
          <a:bodyPr/>
          <a:lstStyle/>
          <a:p>
            <a:r>
              <a:rPr lang="sv" noProof="0" dirty="0"/>
              <a:t>HUVUDTEKNIKER FÖR KVALITATIV FORSKNING</a:t>
            </a:r>
          </a:p>
          <a:p>
            <a:endParaRPr lang="en-GB" noProof="0" dirty="0"/>
          </a:p>
        </p:txBody>
      </p:sp>
      <p:graphicFrame>
        <p:nvGraphicFramePr>
          <p:cNvPr id="3" name="Diagram 2">
            <a:extLst>
              <a:ext uri="{FF2B5EF4-FFF2-40B4-BE49-F238E27FC236}">
                <a16:creationId xmlns:a16="http://schemas.microsoft.com/office/drawing/2014/main" id="{6D8B1969-FA9B-5031-C252-49A629AD7AC0}"/>
              </a:ext>
            </a:extLst>
          </p:cNvPr>
          <p:cNvGraphicFramePr/>
          <p:nvPr>
            <p:extLst>
              <p:ext uri="{D42A27DB-BD31-4B8C-83A1-F6EECF244321}">
                <p14:modId xmlns:p14="http://schemas.microsoft.com/office/powerpoint/2010/main" val="1810600434"/>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a:extLst>
              <a:ext uri="{FF2B5EF4-FFF2-40B4-BE49-F238E27FC236}">
                <a16:creationId xmlns:a16="http://schemas.microsoft.com/office/drawing/2014/main" id="{2BB836CD-27F0-A136-521F-1D5324CA5802}"/>
              </a:ext>
            </a:extLst>
          </p:cNvPr>
          <p:cNvSpPr txBox="1">
            <a:spLocks/>
          </p:cNvSpPr>
          <p:nvPr/>
        </p:nvSpPr>
        <p:spPr>
          <a:xfrm>
            <a:off x="7815713" y="2242686"/>
            <a:ext cx="3163924" cy="306083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B6D1E1"/>
              </a:buClr>
            </a:pPr>
            <a:r>
              <a:rPr lang="sv" sz="2800" b="1" noProof="0" dirty="0">
                <a:solidFill>
                  <a:srgbClr val="94C7B0"/>
                </a:solidFill>
              </a:rPr>
              <a:t>Det finns många enkla sätt att utforska vad folk tycker och känner om din idé. Välj den metod som passar din tid, dina resurser och dina kunder bäst.</a:t>
            </a:r>
          </a:p>
        </p:txBody>
      </p:sp>
    </p:spTree>
    <p:extLst>
      <p:ext uri="{BB962C8B-B14F-4D97-AF65-F5344CB8AC3E}">
        <p14:creationId xmlns:p14="http://schemas.microsoft.com/office/powerpoint/2010/main" val="2359519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sv" noProof="0" dirty="0"/>
              <a:t>EN-TILL-EN-INTERVJUER</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530526"/>
            <a:ext cx="7385374" cy="4928026"/>
          </a:xfrm>
        </p:spPr>
        <p:txBody>
          <a:bodyPr/>
          <a:lstStyle/>
          <a:p>
            <a:pPr marL="215900">
              <a:buClr>
                <a:srgbClr val="B6D1E1"/>
              </a:buClr>
            </a:pPr>
            <a:r>
              <a:rPr lang="sv" b="1" noProof="0" dirty="0"/>
              <a:t>Enskilda intervjuer är ett kraftfullt sätt att verkligen lyssna på och lära av bara en kund i taget.</a:t>
            </a:r>
          </a:p>
          <a:p>
            <a:pPr marL="215900">
              <a:buClr>
                <a:srgbClr val="B6D1E1"/>
              </a:buClr>
            </a:pPr>
            <a:r>
              <a:rPr lang="sv" b="1" noProof="0" dirty="0">
                <a:solidFill>
                  <a:srgbClr val="94C7B0"/>
                </a:solidFill>
              </a:rPr>
              <a:t>Här är vad du behöver veta:</a:t>
            </a:r>
          </a:p>
          <a:p>
            <a:pPr marL="215900">
              <a:buClr>
                <a:srgbClr val="B6D1E1"/>
              </a:buClr>
            </a:pPr>
            <a:endParaRPr lang="en-GB" noProof="0" dirty="0"/>
          </a:p>
          <a:p>
            <a:pPr marL="533400" indent="-317500">
              <a:buClr>
                <a:srgbClr val="B6D1E1"/>
              </a:buClr>
              <a:buFont typeface="Wingdings" pitchFamily="2" charset="2"/>
              <a:buChar char="ü"/>
            </a:pPr>
            <a:r>
              <a:rPr lang="sv" noProof="0" dirty="0"/>
              <a:t>Genomför en personlig intervju genom att ställa öppna och flexibla frågor, vanligtvis ansikte mot ansikte. Låt samtalet flyta naturligt men ha dina huvudfrågor i åtanke.</a:t>
            </a:r>
          </a:p>
          <a:p>
            <a:pPr marL="215900">
              <a:buClr>
                <a:srgbClr val="B6D1E1"/>
              </a:buClr>
            </a:pPr>
            <a:endParaRPr lang="en-GB" noProof="0" dirty="0"/>
          </a:p>
          <a:p>
            <a:pPr marL="533400" indent="-317500">
              <a:buClr>
                <a:srgbClr val="B6D1E1"/>
              </a:buClr>
              <a:buFont typeface="Wingdings" pitchFamily="2" charset="2"/>
              <a:buChar char="ü"/>
            </a:pPr>
            <a:r>
              <a:rPr lang="sv" noProof="0" dirty="0"/>
              <a:t>God lyssnandeförmåga och bra social förmåga är viktiga: var tålmodig och nyfiken.</a:t>
            </a:r>
          </a:p>
          <a:p>
            <a:pPr marL="215900">
              <a:buClr>
                <a:srgbClr val="B6D1E1"/>
              </a:buClr>
            </a:pPr>
            <a:endParaRPr lang="en-GB" noProof="0" dirty="0"/>
          </a:p>
          <a:p>
            <a:pPr marL="533400" indent="-317500">
              <a:buClr>
                <a:srgbClr val="B6D1E1"/>
              </a:buClr>
              <a:buFont typeface="Wingdings" pitchFamily="2" charset="2"/>
              <a:buChar char="ü"/>
            </a:pPr>
            <a:r>
              <a:rPr lang="sv" noProof="0" dirty="0"/>
              <a:t>Fördelar: Du är flexibel och kan samla in mycket och personlig information från en och samma person.</a:t>
            </a:r>
          </a:p>
          <a:p>
            <a:pPr marL="215900">
              <a:buClr>
                <a:srgbClr val="B6D1E1"/>
              </a:buClr>
            </a:pPr>
            <a:endParaRPr lang="en-GB" noProof="0" dirty="0"/>
          </a:p>
          <a:p>
            <a:pPr marL="533400" indent="-317500">
              <a:buClr>
                <a:srgbClr val="B6D1E1"/>
              </a:buClr>
              <a:buFont typeface="Wingdings" pitchFamily="2" charset="2"/>
              <a:buChar char="ü"/>
            </a:pPr>
            <a:r>
              <a:rPr lang="sv" noProof="0" dirty="0"/>
              <a:t>Var försiktig med dina egna fördomar – var öppen och låt personens verkliga tankar komma fram.</a:t>
            </a:r>
          </a:p>
          <a:p>
            <a:pPr marL="342900" indent="-342900">
              <a:buClr>
                <a:srgbClr val="B6D1E1"/>
              </a:buClr>
              <a:buFont typeface="Wingdings" pitchFamily="2" charset="2"/>
              <a:buChar char="ü"/>
            </a:pPr>
            <a:endParaRPr lang="en-GB" noProof="0" dirty="0"/>
          </a:p>
          <a:p>
            <a:pPr marL="342900" indent="-342900">
              <a:buClr>
                <a:srgbClr val="B6D1E1"/>
              </a:buClr>
              <a:buFont typeface="Wingdings" pitchFamily="2" charset="2"/>
              <a:buChar char="ü"/>
            </a:pPr>
            <a:endParaRPr lang="en-GB" noProof="0" dirty="0"/>
          </a:p>
          <a:p>
            <a:pPr marL="342900" indent="-342900">
              <a:buClr>
                <a:srgbClr val="B6D1E1"/>
              </a:buClr>
              <a:buFont typeface="Wingdings" pitchFamily="2" charset="2"/>
              <a:buChar char="ü"/>
            </a:pPr>
            <a:endParaRPr lang="en-GB" noProof="0" dirty="0"/>
          </a:p>
        </p:txBody>
      </p:sp>
      <p:pic>
        <p:nvPicPr>
          <p:cNvPr id="3" name="Picture 2" descr="A person with their hand on their ear&#10;&#10;AI-generated content may be incorrect.">
            <a:extLst>
              <a:ext uri="{FF2B5EF4-FFF2-40B4-BE49-F238E27FC236}">
                <a16:creationId xmlns:a16="http://schemas.microsoft.com/office/drawing/2014/main" id="{7C02D7E6-E6A8-1D63-3470-C1561AA3EA19}"/>
              </a:ext>
            </a:extLst>
          </p:cNvPr>
          <p:cNvPicPr>
            <a:picLocks noChangeAspect="1"/>
          </p:cNvPicPr>
          <p:nvPr/>
        </p:nvPicPr>
        <p:blipFill>
          <a:blip r:embed="rId2">
            <a:extLst>
              <a:ext uri="{837473B0-CC2E-450A-ABE3-18F120FF3D39}">
                <a1611:picAttrSrcUrl xmlns:a1611="http://schemas.microsoft.com/office/drawing/2016/11/main" r:id="rId3"/>
              </a:ext>
            </a:extLst>
          </a:blip>
          <a:srcRect l="28929"/>
          <a:stretch/>
        </p:blipFill>
        <p:spPr>
          <a:xfrm>
            <a:off x="8296918" y="2250705"/>
            <a:ext cx="3494158" cy="3276600"/>
          </a:xfrm>
          <a:prstGeom prst="rect">
            <a:avLst/>
          </a:prstGeom>
        </p:spPr>
      </p:pic>
    </p:spTree>
    <p:extLst>
      <p:ext uri="{BB962C8B-B14F-4D97-AF65-F5344CB8AC3E}">
        <p14:creationId xmlns:p14="http://schemas.microsoft.com/office/powerpoint/2010/main" val="3331841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sv" noProof="0" dirty="0"/>
              <a:t>FOKUSGRUPPER</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22903" y="1297315"/>
            <a:ext cx="11546194" cy="4491771"/>
          </a:xfrm>
        </p:spPr>
        <p:txBody>
          <a:bodyPr/>
          <a:lstStyle/>
          <a:p>
            <a:pPr>
              <a:buNone/>
            </a:pPr>
            <a:r>
              <a:rPr lang="sv" dirty="0"/>
              <a:t>Fokusgrupper är ett utmärkt sätt att höra olika åsikter om din mat, allt i en avslappnad och vänlig miljö. De hjälper dig att förstå vad folk verkligen tycker om dina rätter, din idé och din presentation. Så här förbereder du dig:</a:t>
            </a:r>
          </a:p>
          <a:p>
            <a:pPr>
              <a:buNone/>
            </a:pPr>
            <a:endParaRPr lang="en-GB" dirty="0"/>
          </a:p>
          <a:p>
            <a:pPr marL="342900" indent="-342900">
              <a:buFont typeface="Arial" panose="020B0604020202020204" pitchFamily="34" charset="0"/>
              <a:buChar char="•"/>
            </a:pPr>
            <a:r>
              <a:rPr lang="sv" b="1" dirty="0"/>
              <a:t>Bjud in personer från din målgrupp: </a:t>
            </a:r>
            <a:r>
              <a:rPr lang="sv" dirty="0"/>
              <a:t>t.ex. lokala familjer, matälskare eller personer från ditt kulturella samhälle</a:t>
            </a:r>
          </a:p>
          <a:p>
            <a:pPr marL="342900" indent="-342900">
              <a:buFont typeface="Arial" panose="020B0604020202020204" pitchFamily="34" charset="0"/>
              <a:buChar char="•"/>
            </a:pPr>
            <a:r>
              <a:rPr lang="sv" b="1" dirty="0"/>
              <a:t>Välj en bekväm och välbekant plats och tid: </a:t>
            </a:r>
            <a:r>
              <a:rPr lang="sv" dirty="0"/>
              <a:t>ett kulturhus, ett kafé eller till och med online – helst där mat kan delas!</a:t>
            </a:r>
          </a:p>
          <a:p>
            <a:pPr marL="342900" indent="-342900">
              <a:buFont typeface="Arial" panose="020B0604020202020204" pitchFamily="34" charset="0"/>
              <a:buChar char="•"/>
            </a:pPr>
            <a:r>
              <a:rPr lang="sv" b="1" dirty="0"/>
              <a:t>Förbered en enkel plan: </a:t>
            </a:r>
            <a:r>
              <a:rPr lang="sv" dirty="0"/>
              <a:t>tänk på vad du vill lära dig: smakpreferenser, prisförväntningar, förpackningsidéer eller hur din berättelse knyter an.</a:t>
            </a:r>
          </a:p>
          <a:p>
            <a:pPr marL="342900" indent="-342900">
              <a:buFont typeface="Arial" panose="020B0604020202020204" pitchFamily="34" charset="0"/>
              <a:buChar char="•"/>
            </a:pPr>
            <a:r>
              <a:rPr lang="sv" b="1" dirty="0"/>
              <a:t>Skapa en varm och välkomnande miljö: </a:t>
            </a:r>
            <a:r>
              <a:rPr lang="sv" dirty="0"/>
              <a:t>Börja med att dela ditt syfte och, om det behövs, be vänligen om tillstånd att spela in sessionen.</a:t>
            </a:r>
          </a:p>
          <a:p>
            <a:pPr marL="342900" indent="-342900">
              <a:buFont typeface="Arial" panose="020B0604020202020204" pitchFamily="34" charset="0"/>
              <a:buChar char="•"/>
            </a:pPr>
            <a:r>
              <a:rPr lang="sv" b="1" dirty="0"/>
              <a:t>Uppmuntra öppen och ärlig delning: </a:t>
            </a:r>
            <a:r>
              <a:rPr lang="sv" dirty="0"/>
              <a:t>Erbjud små smakprov för att få reaktioner i realtid. Håll tonen positiv och nyfiken.</a:t>
            </a:r>
          </a:p>
          <a:p>
            <a:pPr marL="342900" indent="-342900">
              <a:buFont typeface="Arial" panose="020B0604020202020204" pitchFamily="34" charset="0"/>
              <a:buChar char="•"/>
            </a:pPr>
            <a:r>
              <a:rPr lang="sv" b="1" dirty="0"/>
              <a:t>Tacka alla och ge ett litet tack: </a:t>
            </a:r>
            <a:r>
              <a:rPr lang="sv" dirty="0"/>
              <a:t>Det kan vara ett matprov, en rabatt eller ett personligt tackkort.</a:t>
            </a:r>
          </a:p>
          <a:p>
            <a:pPr marL="342900" indent="-342900">
              <a:buFont typeface="Arial" panose="020B0604020202020204" pitchFamily="34" charset="0"/>
              <a:buChar char="•"/>
            </a:pPr>
            <a:r>
              <a:rPr lang="sv" b="1" dirty="0"/>
              <a:t>Samla in feedback och be om tillåtelse att använda citat: </a:t>
            </a:r>
            <a:r>
              <a:rPr lang="sv" dirty="0"/>
              <a:t>Om något användbart sägs, kontrollera om du kan använda deras ord i din affärsberättelse eller planering.</a:t>
            </a:r>
          </a:p>
        </p:txBody>
      </p:sp>
    </p:spTree>
    <p:extLst>
      <p:ext uri="{BB962C8B-B14F-4D97-AF65-F5344CB8AC3E}">
        <p14:creationId xmlns:p14="http://schemas.microsoft.com/office/powerpoint/2010/main" val="4284609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A2A5-7330-E362-B21E-E41E7D2549D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0E8EBF-3A3F-51CD-7800-469F375327C5}"/>
              </a:ext>
            </a:extLst>
          </p:cNvPr>
          <p:cNvSpPr>
            <a:spLocks noGrp="1"/>
          </p:cNvSpPr>
          <p:nvPr>
            <p:ph type="body" sz="quarter" idx="27"/>
          </p:nvPr>
        </p:nvSpPr>
        <p:spPr>
          <a:xfrm>
            <a:off x="678840" y="296847"/>
            <a:ext cx="10907188" cy="720752"/>
          </a:xfrm>
        </p:spPr>
        <p:txBody>
          <a:bodyPr/>
          <a:lstStyle/>
          <a:p>
            <a:r>
              <a:rPr lang="sv" noProof="0" dirty="0"/>
              <a:t>MARKNADSUNDERSÖKNING GENOM ONLINECOMMUNIES</a:t>
            </a:r>
          </a:p>
        </p:txBody>
      </p:sp>
      <p:sp>
        <p:nvSpPr>
          <p:cNvPr id="5" name="Text Placeholder 4">
            <a:extLst>
              <a:ext uri="{FF2B5EF4-FFF2-40B4-BE49-F238E27FC236}">
                <a16:creationId xmlns:a16="http://schemas.microsoft.com/office/drawing/2014/main" id="{416BB68E-0EC8-9990-8BF8-716D776EB277}"/>
              </a:ext>
            </a:extLst>
          </p:cNvPr>
          <p:cNvSpPr>
            <a:spLocks noGrp="1"/>
          </p:cNvSpPr>
          <p:nvPr>
            <p:ph type="body" sz="quarter" idx="14"/>
          </p:nvPr>
        </p:nvSpPr>
        <p:spPr>
          <a:xfrm>
            <a:off x="300782" y="1530526"/>
            <a:ext cx="7385374" cy="4928026"/>
          </a:xfrm>
        </p:spPr>
        <p:txBody>
          <a:bodyPr/>
          <a:lstStyle/>
          <a:p>
            <a:pPr marL="215900">
              <a:buClr>
                <a:srgbClr val="B6D1E1"/>
              </a:buClr>
            </a:pPr>
            <a:r>
              <a:rPr lang="sv" b="1" noProof="0" dirty="0"/>
              <a:t>Onlineplattformar som LinkedIn och Instagram, Facebook kan vara bra ställen att lära sig vad folk tänker och pratar om inom ditt intresseområde.</a:t>
            </a:r>
          </a:p>
          <a:p>
            <a:pPr marL="215900">
              <a:buClr>
                <a:srgbClr val="B6D1E1"/>
              </a:buClr>
            </a:pPr>
            <a:endParaRPr lang="en-GB" noProof="0" dirty="0"/>
          </a:p>
          <a:p>
            <a:pPr marL="533400" indent="-317500">
              <a:buClr>
                <a:srgbClr val="B6D1E1"/>
              </a:buClr>
              <a:buFont typeface="Wingdings" pitchFamily="2" charset="2"/>
              <a:buChar char="ü"/>
            </a:pPr>
            <a:r>
              <a:rPr lang="sv" noProof="0" dirty="0"/>
              <a:t>Gå med i grupper kopplade till din affärsidé eller sektor inom livsmedelsbranschen</a:t>
            </a:r>
          </a:p>
          <a:p>
            <a:pPr marL="215900">
              <a:buClr>
                <a:srgbClr val="B6D1E1"/>
              </a:buClr>
            </a:pPr>
            <a:endParaRPr lang="en-GB" noProof="0" dirty="0"/>
          </a:p>
          <a:p>
            <a:pPr marL="533400" indent="-317500">
              <a:buClr>
                <a:srgbClr val="B6D1E1"/>
              </a:buClr>
              <a:buFont typeface="Wingdings" pitchFamily="2" charset="2"/>
              <a:buChar char="ü"/>
            </a:pPr>
            <a:r>
              <a:rPr lang="sv" noProof="0" dirty="0"/>
              <a:t>Observera vad folk postar, frågar och diskuterar</a:t>
            </a:r>
          </a:p>
          <a:p>
            <a:pPr marL="215900">
              <a:buClr>
                <a:srgbClr val="B6D1E1"/>
              </a:buClr>
            </a:pPr>
            <a:endParaRPr lang="en-GB" noProof="0" dirty="0"/>
          </a:p>
          <a:p>
            <a:pPr marL="533400" indent="-317500">
              <a:buClr>
                <a:srgbClr val="B6D1E1"/>
              </a:buClr>
              <a:buFont typeface="Wingdings" pitchFamily="2" charset="2"/>
              <a:buChar char="ü"/>
            </a:pPr>
            <a:r>
              <a:rPr lang="sv" noProof="0" dirty="0"/>
              <a:t>Leta efter vanliga frågor, frustrationer eller trender</a:t>
            </a:r>
          </a:p>
          <a:p>
            <a:pPr marL="215900">
              <a:buClr>
                <a:srgbClr val="B6D1E1"/>
              </a:buClr>
            </a:pPr>
            <a:endParaRPr lang="en-GB" noProof="0" dirty="0"/>
          </a:p>
          <a:p>
            <a:pPr marL="533400" indent="-317500">
              <a:buClr>
                <a:srgbClr val="B6D1E1"/>
              </a:buClr>
              <a:buFont typeface="Wingdings" pitchFamily="2" charset="2"/>
              <a:buChar char="ü"/>
            </a:pPr>
            <a:r>
              <a:rPr lang="sv" noProof="0" dirty="0"/>
              <a:t>Ställ respektfulla frågor om det är tillåtet, fokusera på att lära sig, inte sälja</a:t>
            </a:r>
          </a:p>
          <a:p>
            <a:pPr marL="215900">
              <a:buClr>
                <a:srgbClr val="B6D1E1"/>
              </a:buClr>
            </a:pPr>
            <a:endParaRPr lang="en-GB" noProof="0" dirty="0"/>
          </a:p>
          <a:p>
            <a:pPr marL="533400" indent="-317500">
              <a:buClr>
                <a:srgbClr val="B6D1E1"/>
              </a:buClr>
              <a:buFont typeface="Wingdings" pitchFamily="2" charset="2"/>
              <a:buChar char="ü"/>
            </a:pPr>
            <a:r>
              <a:rPr lang="sv" noProof="0" dirty="0"/>
              <a:t>Lägg märke till vilket språk människor använder för att beskriva sina behov eller problem</a:t>
            </a:r>
          </a:p>
        </p:txBody>
      </p:sp>
      <p:pic>
        <p:nvPicPr>
          <p:cNvPr id="10" name="Picture 9">
            <a:extLst>
              <a:ext uri="{FF2B5EF4-FFF2-40B4-BE49-F238E27FC236}">
                <a16:creationId xmlns:a16="http://schemas.microsoft.com/office/drawing/2014/main" id="{8B42BB89-380C-7284-9B78-7E82EBC3D6EF}"/>
              </a:ext>
            </a:extLst>
          </p:cNvPr>
          <p:cNvPicPr>
            <a:picLocks noChangeAspect="1"/>
          </p:cNvPicPr>
          <p:nvPr/>
        </p:nvPicPr>
        <p:blipFill>
          <a:blip r:embed="rId2"/>
          <a:srcRect l="8122" r="8122"/>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218228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HOPPA INTE ÖVER DETTA STEG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534886"/>
            <a:ext cx="11103973" cy="4490356"/>
          </a:xfrm>
        </p:spPr>
        <p:txBody>
          <a:bodyPr/>
          <a:lstStyle/>
          <a:p>
            <a:r>
              <a:rPr lang="sv" b="1" noProof="0" dirty="0"/>
              <a:t>I </a:t>
            </a:r>
            <a:r>
              <a:rPr lang="sv" sz="2400" b="1" noProof="0" dirty="0">
                <a:solidFill>
                  <a:srgbClr val="94C7B0"/>
                </a:solidFill>
              </a:rPr>
              <a:t>steg 1 </a:t>
            </a:r>
            <a:r>
              <a:rPr lang="sv" b="1" noProof="0" dirty="0"/>
              <a:t>utforskade du dina första affärsidéer för </a:t>
            </a:r>
            <a:r>
              <a:rPr lang="sv" b="1" dirty="0"/>
              <a:t>livsmedel </a:t>
            </a:r>
            <a:r>
              <a:rPr lang="sv" b="1" noProof="0" dirty="0"/>
              <a:t>.</a:t>
            </a:r>
          </a:p>
          <a:p>
            <a:r>
              <a:rPr lang="sv" noProof="0" dirty="0"/>
              <a:t>Innan du går vidare behöver du nu bekräfta att din idé är värdefull och kan bli lönsam. Tänk på hur du hamnade här:</a:t>
            </a:r>
          </a:p>
          <a:p>
            <a:pPr marL="342900" indent="-342900">
              <a:buFont typeface="Arial" panose="020B0604020202020204" pitchFamily="34" charset="0"/>
              <a:buChar char="•"/>
            </a:pPr>
            <a:r>
              <a:rPr lang="sv" noProof="0" dirty="0"/>
              <a:t>Du upptäckte en </a:t>
            </a:r>
            <a:r>
              <a:rPr lang="sv" dirty="0"/>
              <a:t>lucka på marknaden – ingen erbjuder den mat eller matservice som du har i åtanke, på det sätt du föreslår.</a:t>
            </a:r>
          </a:p>
          <a:p>
            <a:pPr marL="342900" indent="-342900">
              <a:buFont typeface="Arial" panose="020B0604020202020204" pitchFamily="34" charset="0"/>
              <a:buChar char="•"/>
            </a:pPr>
            <a:r>
              <a:rPr lang="sv" noProof="0" dirty="0"/>
              <a:t>Du såg möjligheter genom personlig erfarenhet och observation.</a:t>
            </a:r>
          </a:p>
          <a:p>
            <a:endParaRPr lang="en-GB" noProof="0" dirty="0"/>
          </a:p>
          <a:p>
            <a:r>
              <a:rPr lang="sv" noProof="0" dirty="0"/>
              <a:t>När din idé tar form, fråga dig själv alltid:</a:t>
            </a:r>
          </a:p>
          <a:p>
            <a:pPr marL="342900" indent="-342900">
              <a:buFont typeface="Arial" panose="020B0604020202020204" pitchFamily="34" charset="0"/>
              <a:buChar char="•"/>
            </a:pPr>
            <a:r>
              <a:rPr lang="sv" noProof="0" dirty="0"/>
              <a:t>Vilket behov uppfyller jag?</a:t>
            </a:r>
          </a:p>
          <a:p>
            <a:pPr marL="342900" indent="-342900">
              <a:buFont typeface="Arial" panose="020B0604020202020204" pitchFamily="34" charset="0"/>
              <a:buChar char="•"/>
            </a:pPr>
            <a:r>
              <a:rPr lang="sv" noProof="0" dirty="0"/>
              <a:t>Kommer folk att betala för min lösning?</a:t>
            </a:r>
          </a:p>
          <a:p>
            <a:endParaRPr lang="en-GB" noProof="0" dirty="0"/>
          </a:p>
          <a:p>
            <a:r>
              <a:rPr lang="sv" sz="2400" b="1" noProof="0" dirty="0">
                <a:solidFill>
                  <a:srgbClr val="94C7B0"/>
                </a:solidFill>
              </a:rPr>
              <a:t>Men kom ihåg: </a:t>
            </a:r>
            <a:r>
              <a:rPr lang="sv" noProof="0" dirty="0"/>
              <a:t>Det kan finnas ett gap eftersom ingen vill ha den </a:t>
            </a:r>
            <a:r>
              <a:rPr lang="sv" dirty="0"/>
              <a:t>produkten</a:t>
            </a:r>
            <a:r>
              <a:rPr lang="sv" noProof="0" dirty="0"/>
              <a:t>. Bra research hjälper dig att ta reda på om möjligheten är verklig. Det är också viktigt att ta hänsyn till att varje kultur har sina egna seder, metoder och praxis, och det kan ta tid att undersöka och lära sig hur man ska närma sig potentiella kunder och målgrupper i ditt värdland.</a:t>
            </a:r>
          </a:p>
          <a:p>
            <a:endParaRPr lang="en-GB" noProof="0" dirty="0"/>
          </a:p>
        </p:txBody>
      </p:sp>
      <p:pic>
        <p:nvPicPr>
          <p:cNvPr id="2" name="Graphic 5" descr="Lights On with solid fill">
            <a:extLst>
              <a:ext uri="{FF2B5EF4-FFF2-40B4-BE49-F238E27FC236}">
                <a16:creationId xmlns:a16="http://schemas.microsoft.com/office/drawing/2014/main" id="{F984DA48-A573-24DF-32AB-CB82548671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39619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51A1-69FA-FFF9-D8D6-A7C0C763A5D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1712DE-DA3C-4CB4-1DEF-41F01515D4F7}"/>
              </a:ext>
            </a:extLst>
          </p:cNvPr>
          <p:cNvSpPr>
            <a:spLocks noGrp="1"/>
          </p:cNvSpPr>
          <p:nvPr>
            <p:ph type="body" sz="quarter" idx="27"/>
          </p:nvPr>
        </p:nvSpPr>
        <p:spPr>
          <a:xfrm>
            <a:off x="159295" y="296847"/>
            <a:ext cx="11911642" cy="720752"/>
          </a:xfrm>
        </p:spPr>
        <p:txBody>
          <a:bodyPr/>
          <a:lstStyle/>
          <a:p>
            <a:r>
              <a:rPr lang="sv" noProof="0" dirty="0"/>
              <a:t>LYSSNANDEPLATTFORMAR FÖR MARKNADSUNDERSÖKNING</a:t>
            </a:r>
          </a:p>
        </p:txBody>
      </p:sp>
      <p:sp>
        <p:nvSpPr>
          <p:cNvPr id="5" name="Text Placeholder 4">
            <a:extLst>
              <a:ext uri="{FF2B5EF4-FFF2-40B4-BE49-F238E27FC236}">
                <a16:creationId xmlns:a16="http://schemas.microsoft.com/office/drawing/2014/main" id="{645BF274-B0C4-725D-9E3C-15B417689413}"/>
              </a:ext>
            </a:extLst>
          </p:cNvPr>
          <p:cNvSpPr>
            <a:spLocks noGrp="1"/>
          </p:cNvSpPr>
          <p:nvPr>
            <p:ph type="body" sz="quarter" idx="14"/>
          </p:nvPr>
        </p:nvSpPr>
        <p:spPr>
          <a:xfrm>
            <a:off x="4520321" y="1723661"/>
            <a:ext cx="7337248" cy="4491771"/>
          </a:xfrm>
        </p:spPr>
        <p:txBody>
          <a:bodyPr/>
          <a:lstStyle/>
          <a:p>
            <a:pPr>
              <a:buClr>
                <a:srgbClr val="B6D1E1"/>
              </a:buClr>
            </a:pPr>
            <a:r>
              <a:rPr lang="sv" b="1" noProof="0" dirty="0"/>
              <a:t>Bloggar, forum och onlinegrupper är utmärkta platser att i stillhet observera riktiga samtal och upptäcka vad människor verkligen bryr sig om.</a:t>
            </a:r>
          </a:p>
          <a:p>
            <a:pPr>
              <a:buClr>
                <a:srgbClr val="B6D1E1"/>
              </a:buClr>
            </a:pPr>
            <a:endParaRPr lang="en-GB" noProof="0" dirty="0"/>
          </a:p>
          <a:p>
            <a:pPr marL="490538" indent="-490538">
              <a:spcAft>
                <a:spcPts val="700"/>
              </a:spcAft>
              <a:buClr>
                <a:srgbClr val="B6D1E1"/>
              </a:buClr>
              <a:buFont typeface="Wingdings" pitchFamily="2" charset="2"/>
              <a:buChar char="ü"/>
            </a:pPr>
            <a:r>
              <a:rPr lang="sv" noProof="0" dirty="0"/>
              <a:t>Läs bloggar eller artiklar relaterade till din produkt, tjänst eller sektor</a:t>
            </a:r>
          </a:p>
          <a:p>
            <a:pPr marL="490538" indent="-490538">
              <a:spcAft>
                <a:spcPts val="700"/>
              </a:spcAft>
              <a:buClr>
                <a:srgbClr val="B6D1E1"/>
              </a:buClr>
              <a:buFont typeface="Wingdings" pitchFamily="2" charset="2"/>
              <a:buChar char="ü"/>
            </a:pPr>
            <a:r>
              <a:rPr lang="sv" noProof="0" dirty="0"/>
              <a:t>Besök onlineforum och communityutrymmen som Reddit, Quora eller lokala matforum</a:t>
            </a:r>
          </a:p>
          <a:p>
            <a:pPr marL="490538" indent="-490538">
              <a:spcAft>
                <a:spcPts val="700"/>
              </a:spcAft>
              <a:buClr>
                <a:srgbClr val="B6D1E1"/>
              </a:buClr>
              <a:buFont typeface="Wingdings" pitchFamily="2" charset="2"/>
              <a:buChar char="ü"/>
            </a:pPr>
            <a:r>
              <a:rPr lang="sv" noProof="0" dirty="0"/>
              <a:t>Var uppmärksam på vanliga problem, behov eller frustrationer som folk nämner</a:t>
            </a:r>
          </a:p>
          <a:p>
            <a:pPr marL="490538" indent="-490538">
              <a:spcAft>
                <a:spcPts val="700"/>
              </a:spcAft>
              <a:buClr>
                <a:srgbClr val="B6D1E1"/>
              </a:buClr>
              <a:buFont typeface="Wingdings" pitchFamily="2" charset="2"/>
              <a:buChar char="ü"/>
            </a:pPr>
            <a:r>
              <a:rPr lang="sv" noProof="0" dirty="0"/>
              <a:t>Lägg märke till vilka frågor som dyker upp om och om igen</a:t>
            </a:r>
          </a:p>
          <a:p>
            <a:pPr marL="490538" indent="-490538">
              <a:spcAft>
                <a:spcPts val="700"/>
              </a:spcAft>
              <a:buClr>
                <a:srgbClr val="B6D1E1"/>
              </a:buClr>
              <a:buFont typeface="Wingdings" pitchFamily="2" charset="2"/>
              <a:buChar char="ü"/>
            </a:pPr>
            <a:r>
              <a:rPr lang="sv" noProof="0" dirty="0"/>
              <a:t>Leta efter luckor eller möjligheter som kan matcha din affärsidé</a:t>
            </a:r>
          </a:p>
        </p:txBody>
      </p:sp>
      <p:pic>
        <p:nvPicPr>
          <p:cNvPr id="3" name="Picture 2">
            <a:extLst>
              <a:ext uri="{FF2B5EF4-FFF2-40B4-BE49-F238E27FC236}">
                <a16:creationId xmlns:a16="http://schemas.microsoft.com/office/drawing/2014/main" id="{BC42C3D6-751A-A7E4-A5A1-128B8137486A}"/>
              </a:ext>
            </a:extLst>
          </p:cNvPr>
          <p:cNvPicPr>
            <a:picLocks noChangeAspect="1"/>
          </p:cNvPicPr>
          <p:nvPr/>
        </p:nvPicPr>
        <p:blipFill>
          <a:blip r:embed="rId2"/>
          <a:srcRect l="16843" r="3461"/>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429418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F0B4-FF2C-8C2E-1D32-85ADEC2F5B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96E1661-F17D-8CFB-C0A3-B1C43405E4D7}"/>
              </a:ext>
            </a:extLst>
          </p:cNvPr>
          <p:cNvSpPr>
            <a:spLocks noGrp="1"/>
          </p:cNvSpPr>
          <p:nvPr>
            <p:ph type="body" sz="quarter" idx="27"/>
          </p:nvPr>
        </p:nvSpPr>
        <p:spPr>
          <a:xfrm>
            <a:off x="263204" y="389211"/>
            <a:ext cx="11623005" cy="720752"/>
          </a:xfrm>
        </p:spPr>
        <p:txBody>
          <a:bodyPr/>
          <a:lstStyle/>
          <a:p>
            <a:r>
              <a:rPr lang="sv" sz="3200" noProof="0" dirty="0"/>
              <a:t>UNDERSÖKNINGAR OCH FRÅGEFORMULÄR FÖR SNABB FEEDBACK</a:t>
            </a:r>
          </a:p>
        </p:txBody>
      </p:sp>
      <p:sp>
        <p:nvSpPr>
          <p:cNvPr id="5" name="Text Placeholder 4">
            <a:extLst>
              <a:ext uri="{FF2B5EF4-FFF2-40B4-BE49-F238E27FC236}">
                <a16:creationId xmlns:a16="http://schemas.microsoft.com/office/drawing/2014/main" id="{B6E26E9F-E02F-940E-7862-40EFC7482ED9}"/>
              </a:ext>
            </a:extLst>
          </p:cNvPr>
          <p:cNvSpPr>
            <a:spLocks noGrp="1"/>
          </p:cNvSpPr>
          <p:nvPr>
            <p:ph type="body" sz="quarter" idx="14"/>
          </p:nvPr>
        </p:nvSpPr>
        <p:spPr>
          <a:xfrm>
            <a:off x="738348" y="1530525"/>
            <a:ext cx="7613172" cy="4637193"/>
          </a:xfrm>
        </p:spPr>
        <p:txBody>
          <a:bodyPr/>
          <a:lstStyle/>
          <a:p>
            <a:pPr marL="215900">
              <a:buClr>
                <a:srgbClr val="B6D1E1"/>
              </a:buClr>
            </a:pPr>
            <a:r>
              <a:rPr lang="sv" b="1" noProof="0" dirty="0"/>
              <a:t>Undersökningar och frågeformulär hjälper dig att samla in snabb, strukturerad feedback från många människor, vilket ger dig en bredare bild av din potentiella marknad.</a:t>
            </a:r>
          </a:p>
          <a:p>
            <a:pPr marL="215900">
              <a:buClr>
                <a:srgbClr val="B6D1E1"/>
              </a:buClr>
            </a:pPr>
            <a:endParaRPr lang="en-GB" noProof="0" dirty="0"/>
          </a:p>
          <a:p>
            <a:pPr marL="533400" indent="-317500">
              <a:buClr>
                <a:srgbClr val="B6D1E1"/>
              </a:buClr>
              <a:buFont typeface="Wingdings" pitchFamily="2" charset="2"/>
              <a:buChar char="ü"/>
            </a:pPr>
            <a:r>
              <a:rPr lang="sv" noProof="0" dirty="0"/>
              <a:t>Använd enkla, tydliga frågor som är lätta att besvara</a:t>
            </a:r>
          </a:p>
          <a:p>
            <a:pPr marL="215900">
              <a:buClr>
                <a:srgbClr val="B6D1E1"/>
              </a:buClr>
            </a:pPr>
            <a:endParaRPr lang="en-GB" noProof="0" dirty="0"/>
          </a:p>
          <a:p>
            <a:pPr marL="533400" indent="-317500">
              <a:buClr>
                <a:srgbClr val="B6D1E1"/>
              </a:buClr>
              <a:buFont typeface="Wingdings" pitchFamily="2" charset="2"/>
              <a:buChar char="ü"/>
            </a:pPr>
            <a:r>
              <a:rPr lang="sv" noProof="0" dirty="0"/>
              <a:t>Håll enkäterna korta – fokusera på det du verkligen behöver veta</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sv" noProof="0" dirty="0"/>
              <a:t>Välj det bästa sättet att nå människor (online, ansikte mot ansikte, telefon)</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sv" noProof="0" dirty="0"/>
              <a:t>Börja med enkla frågor, gå sedan vidare till mer detaljerade</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sv" noProof="0" dirty="0"/>
              <a:t>Respektera människors tid och integritet – fråga bara det som är nödvändigt</a:t>
            </a:r>
          </a:p>
        </p:txBody>
      </p:sp>
      <p:pic>
        <p:nvPicPr>
          <p:cNvPr id="10" name="Picture 9">
            <a:extLst>
              <a:ext uri="{FF2B5EF4-FFF2-40B4-BE49-F238E27FC236}">
                <a16:creationId xmlns:a16="http://schemas.microsoft.com/office/drawing/2014/main" id="{3D75BC5E-13DA-E6CF-B0E9-21D18A88BBDA}"/>
              </a:ext>
            </a:extLst>
          </p:cNvPr>
          <p:cNvPicPr>
            <a:picLocks noChangeAspect="1"/>
          </p:cNvPicPr>
          <p:nvPr/>
        </p:nvPicPr>
        <p:blipFill>
          <a:blip r:embed="rId2"/>
          <a:srcRect l="6798" r="6798"/>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768373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3E3A-E75B-0C9A-47BE-DDD052F9A0D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55D8B97-3676-39BF-66DF-3A1BCCF9673F}"/>
              </a:ext>
            </a:extLst>
          </p:cNvPr>
          <p:cNvSpPr>
            <a:spLocks noGrp="1"/>
          </p:cNvSpPr>
          <p:nvPr>
            <p:ph type="body" sz="quarter" idx="27"/>
          </p:nvPr>
        </p:nvSpPr>
        <p:spPr>
          <a:xfrm>
            <a:off x="678840" y="296847"/>
            <a:ext cx="10907188" cy="720752"/>
          </a:xfrm>
        </p:spPr>
        <p:txBody>
          <a:bodyPr/>
          <a:lstStyle/>
          <a:p>
            <a:r>
              <a:rPr lang="sv" dirty="0"/>
              <a:t>ATT FÖRSTÅ KUNDER GENOM OBSERVATION</a:t>
            </a:r>
            <a:endParaRPr lang="en-GB" noProof="0" dirty="0"/>
          </a:p>
        </p:txBody>
      </p:sp>
      <p:sp>
        <p:nvSpPr>
          <p:cNvPr id="5" name="Text Placeholder 4">
            <a:extLst>
              <a:ext uri="{FF2B5EF4-FFF2-40B4-BE49-F238E27FC236}">
                <a16:creationId xmlns:a16="http://schemas.microsoft.com/office/drawing/2014/main" id="{F0981D05-9B33-C8FF-14AD-454440FF468C}"/>
              </a:ext>
            </a:extLst>
          </p:cNvPr>
          <p:cNvSpPr>
            <a:spLocks noGrp="1"/>
          </p:cNvSpPr>
          <p:nvPr>
            <p:ph type="body" sz="quarter" idx="14"/>
          </p:nvPr>
        </p:nvSpPr>
        <p:spPr>
          <a:xfrm>
            <a:off x="4490242" y="1220561"/>
            <a:ext cx="7337248" cy="4695068"/>
          </a:xfrm>
        </p:spPr>
        <p:txBody>
          <a:bodyPr/>
          <a:lstStyle/>
          <a:p>
            <a:pPr>
              <a:buClr>
                <a:srgbClr val="B6D1E1"/>
              </a:buClr>
            </a:pPr>
            <a:r>
              <a:rPr lang="sv" b="1" noProof="0" dirty="0"/>
              <a:t>Observation innebär att i tysthet observera hur människor beter sig på verkliga platser som butiker, marknader eller evenemang för att bättre förstå deras vanor och val.</a:t>
            </a:r>
          </a:p>
          <a:p>
            <a:pPr>
              <a:buClr>
                <a:srgbClr val="B6D1E1"/>
              </a:buClr>
            </a:pPr>
            <a:endParaRPr lang="en-GB" noProof="0" dirty="0"/>
          </a:p>
          <a:p>
            <a:pPr marL="490538" indent="-490538">
              <a:spcAft>
                <a:spcPts val="700"/>
              </a:spcAft>
              <a:buClr>
                <a:srgbClr val="B6D1E1"/>
              </a:buClr>
              <a:buFont typeface="Wingdings" pitchFamily="2" charset="2"/>
              <a:buChar char="ü"/>
            </a:pPr>
            <a:r>
              <a:rPr lang="sv" noProof="0" dirty="0"/>
              <a:t>Besök platser där dina framtida kunder tillbringar tid</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sv" noProof="0" dirty="0"/>
              <a:t>Titta på vilka produkter eller tjänster de väljer och varför</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sv" noProof="0" dirty="0"/>
              <a:t>Lägg märke till vad som fångar deras uppmärksamhet eller vad de ignorerar</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sv" noProof="0" dirty="0"/>
              <a:t>Leta efter beteendemönster, inte bara individuella handlingar</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sv" noProof="0" dirty="0"/>
              <a:t>Gör enkla anteckningar – fokusera på det som är användbart för din idé</a:t>
            </a:r>
          </a:p>
        </p:txBody>
      </p:sp>
      <p:pic>
        <p:nvPicPr>
          <p:cNvPr id="3" name="Picture 2">
            <a:extLst>
              <a:ext uri="{FF2B5EF4-FFF2-40B4-BE49-F238E27FC236}">
                <a16:creationId xmlns:a16="http://schemas.microsoft.com/office/drawing/2014/main" id="{625A6F89-D6E0-ABF1-1B5B-879D8A48324A}"/>
              </a:ext>
            </a:extLst>
          </p:cNvPr>
          <p:cNvPicPr>
            <a:picLocks noChangeAspect="1"/>
          </p:cNvPicPr>
          <p:nvPr/>
        </p:nvPicPr>
        <p:blipFill>
          <a:blip r:embed="rId2"/>
          <a:srcRect l="11147" r="11147"/>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1057254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1513160" cy="720752"/>
          </a:xfrm>
        </p:spPr>
        <p:txBody>
          <a:bodyPr/>
          <a:lstStyle/>
          <a:p>
            <a:r>
              <a:rPr lang="sv" dirty="0"/>
              <a:t>RIKTIG INSPIRATION - </a:t>
            </a:r>
            <a:r>
              <a:rPr lang="sv" b="1" dirty="0"/>
              <a:t>Möt Funke</a:t>
            </a:r>
            <a:endParaRPr lang="en-GB" noProof="0" dirty="0">
              <a:effectLst/>
            </a:endParaRP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269068" y="849365"/>
            <a:ext cx="6835904" cy="3763623"/>
          </a:xfrm>
        </p:spPr>
        <p:txBody>
          <a:bodyPr/>
          <a:lstStyle/>
          <a:p>
            <a:pPr>
              <a:buNone/>
            </a:pPr>
            <a:br>
              <a:rPr lang="en-GB" dirty="0"/>
            </a:br>
            <a:r>
              <a:rPr lang="sv" dirty="0"/>
              <a:t>En motståndskraftig kvinna som, efter att ha anlänt till Irland, förvandlade sin passion för matlagning till ett blomstrande livsmedelsföretag. Genom engagemang och stöd från samhället bevarade Funke sitt kulturarv och berikade det kulinariska landskapet i sitt nya samhälle.</a:t>
            </a:r>
          </a:p>
          <a:p>
            <a:pPr>
              <a:buNone/>
            </a:pPr>
            <a:endParaRPr lang="en-GB" dirty="0"/>
          </a:p>
          <a:p>
            <a:pPr>
              <a:buNone/>
            </a:pPr>
            <a:r>
              <a:rPr lang="sv" b="1" dirty="0"/>
              <a:t>Viktiga slutsatser:</a:t>
            </a:r>
            <a:endParaRPr lang="en-GB" dirty="0"/>
          </a:p>
          <a:p>
            <a:pPr marL="342900" indent="-342900">
              <a:buFont typeface="Arial" panose="020B0604020202020204" pitchFamily="34" charset="0"/>
              <a:buChar char="•"/>
            </a:pPr>
            <a:r>
              <a:rPr lang="sv" b="1" dirty="0"/>
              <a:t>Kulturellt bevarande: </a:t>
            </a:r>
            <a:r>
              <a:rPr lang="sv" dirty="0"/>
              <a:t>Funkes rätter erbjuder en smak av hennes hemland och håller traditionerna vid liv.</a:t>
            </a:r>
          </a:p>
          <a:p>
            <a:pPr marL="342900" indent="-342900">
              <a:buFont typeface="Arial" panose="020B0604020202020204" pitchFamily="34" charset="0"/>
              <a:buChar char="•"/>
            </a:pPr>
            <a:r>
              <a:rPr lang="sv" b="1" dirty="0"/>
              <a:t>Samhällsengagemang: </a:t>
            </a:r>
            <a:r>
              <a:rPr lang="sv" dirty="0"/>
              <a:t>Hon byggde upp kontakter genom att dela sin mat på lokala evenemang och marknader.</a:t>
            </a:r>
          </a:p>
          <a:p>
            <a:pPr marL="342900" indent="-342900">
              <a:buFont typeface="Arial" panose="020B0604020202020204" pitchFamily="34" charset="0"/>
              <a:buChar char="•"/>
            </a:pPr>
            <a:r>
              <a:rPr lang="sv" b="1" dirty="0"/>
              <a:t>Entreprenörsanda: </a:t>
            </a:r>
            <a:r>
              <a:rPr lang="sv" dirty="0"/>
              <a:t>Funke navigerade utmaningarna med att starta ett företag i en ny miljö med beslutsamhet och anpassningsförmåga.</a:t>
            </a:r>
          </a:p>
          <a:p>
            <a:pPr>
              <a:buNone/>
            </a:pPr>
            <a:endParaRPr lang="en-GB" noProof="0" dirty="0"/>
          </a:p>
        </p:txBody>
      </p:sp>
      <p:grpSp>
        <p:nvGrpSpPr>
          <p:cNvPr id="6" name="Grupa 5">
            <a:extLst>
              <a:ext uri="{FF2B5EF4-FFF2-40B4-BE49-F238E27FC236}">
                <a16:creationId xmlns:a16="http://schemas.microsoft.com/office/drawing/2014/main" id="{67BFA9F8-84CE-65C1-7B09-2AC69E2E50F1}"/>
              </a:ext>
            </a:extLst>
          </p:cNvPr>
          <p:cNvGrpSpPr/>
          <p:nvPr/>
        </p:nvGrpSpPr>
        <p:grpSpPr>
          <a:xfrm>
            <a:off x="449735" y="5755585"/>
            <a:ext cx="8239870" cy="805568"/>
            <a:chOff x="1574918" y="4712677"/>
            <a:chExt cx="5181036" cy="805568"/>
          </a:xfrm>
        </p:grpSpPr>
        <p:sp>
          <p:nvSpPr>
            <p:cNvPr id="8" name="Rectangle 11">
              <a:extLst>
                <a:ext uri="{FF2B5EF4-FFF2-40B4-BE49-F238E27FC236}">
                  <a16:creationId xmlns:a16="http://schemas.microsoft.com/office/drawing/2014/main" id="{4BCE737B-018A-C6E6-511F-1C2DC3406C5C}"/>
                </a:ext>
              </a:extLst>
            </p:cNvPr>
            <p:cNvSpPr/>
            <p:nvPr/>
          </p:nvSpPr>
          <p:spPr>
            <a:xfrm>
              <a:off x="1574918" y="4804870"/>
              <a:ext cx="5181036" cy="71337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TextBox 13">
              <a:extLst>
                <a:ext uri="{FF2B5EF4-FFF2-40B4-BE49-F238E27FC236}">
                  <a16:creationId xmlns:a16="http://schemas.microsoft.com/office/drawing/2014/main" id="{CB42B1B4-1A8F-62D4-F384-4841260B6C6B}"/>
                </a:ext>
              </a:extLst>
            </p:cNvPr>
            <p:cNvSpPr txBox="1"/>
            <p:nvPr/>
          </p:nvSpPr>
          <p:spPr>
            <a:xfrm>
              <a:off x="1670215" y="4712677"/>
              <a:ext cx="4990443" cy="461665"/>
            </a:xfrm>
            <a:prstGeom prst="rect">
              <a:avLst/>
            </a:prstGeom>
            <a:noFill/>
          </p:spPr>
          <p:txBody>
            <a:bodyPr wrap="square">
              <a:spAutoFit/>
            </a:bodyPr>
            <a:lstStyle/>
            <a:p>
              <a:r>
                <a:rPr lang="sv" sz="2400" b="1" i="0" noProof="0" dirty="0">
                  <a:solidFill>
                    <a:schemeClr val="bg1"/>
                  </a:solidFill>
                  <a:effectLst/>
                  <a:highlight>
                    <a:srgbClr val="B6D1E1"/>
                  </a:highlight>
                </a:rPr>
                <a:t>Upptäck </a:t>
              </a:r>
              <a:r>
                <a:rPr lang="sv" sz="2400" b="1" dirty="0">
                  <a:solidFill>
                    <a:schemeClr val="bg1"/>
                  </a:solidFill>
                  <a:highlight>
                    <a:srgbClr val="B6D1E1"/>
                  </a:highlight>
                </a:rPr>
                <a:t>Funkes </a:t>
              </a:r>
              <a:r>
                <a:rPr lang="sv" sz="2400" b="1" i="0" noProof="0" dirty="0">
                  <a:solidFill>
                    <a:schemeClr val="bg1"/>
                  </a:solidFill>
                  <a:effectLst/>
                  <a:highlight>
                    <a:srgbClr val="B6D1E1"/>
                  </a:highlight>
                </a:rPr>
                <a:t>berättelse: </a:t>
              </a:r>
              <a:endParaRPr lang="en-GB" sz="2400" b="1" i="0" noProof="0" dirty="0">
                <a:solidFill>
                  <a:schemeClr val="bg1"/>
                </a:solidFill>
                <a:effectLst/>
                <a:highlight>
                  <a:srgbClr val="B6D1E1"/>
                </a:highlight>
              </a:endParaRPr>
            </a:p>
          </p:txBody>
        </p:sp>
      </p:grpSp>
      <p:grpSp>
        <p:nvGrpSpPr>
          <p:cNvPr id="11" name="Group 14">
            <a:extLst>
              <a:ext uri="{FF2B5EF4-FFF2-40B4-BE49-F238E27FC236}">
                <a16:creationId xmlns:a16="http://schemas.microsoft.com/office/drawing/2014/main" id="{4873926A-2499-AB2C-4B77-55D30D1EF42E}"/>
              </a:ext>
            </a:extLst>
          </p:cNvPr>
          <p:cNvGrpSpPr/>
          <p:nvPr/>
        </p:nvGrpSpPr>
        <p:grpSpPr>
          <a:xfrm>
            <a:off x="6660658" y="1686434"/>
            <a:ext cx="5531342" cy="4626443"/>
            <a:chOff x="4308293" y="667658"/>
            <a:chExt cx="6811123" cy="5696857"/>
          </a:xfrm>
        </p:grpSpPr>
        <p:pic>
          <p:nvPicPr>
            <p:cNvPr id="12" name="Picture 15">
              <a:extLst>
                <a:ext uri="{FF2B5EF4-FFF2-40B4-BE49-F238E27FC236}">
                  <a16:creationId xmlns:a16="http://schemas.microsoft.com/office/drawing/2014/main" id="{7273977E-C0CE-F5AF-84E5-C1389C6D2C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6">
              <a:extLst>
                <a:ext uri="{FF2B5EF4-FFF2-40B4-BE49-F238E27FC236}">
                  <a16:creationId xmlns:a16="http://schemas.microsoft.com/office/drawing/2014/main" id="{799928C6-F321-BC7E-154F-8940213BFE2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TextBox 2">
            <a:extLst>
              <a:ext uri="{FF2B5EF4-FFF2-40B4-BE49-F238E27FC236}">
                <a16:creationId xmlns:a16="http://schemas.microsoft.com/office/drawing/2014/main" id="{5450642E-8893-F718-F026-DADCB6845015}"/>
              </a:ext>
            </a:extLst>
          </p:cNvPr>
          <p:cNvSpPr txBox="1"/>
          <p:nvPr/>
        </p:nvSpPr>
        <p:spPr>
          <a:xfrm>
            <a:off x="572933" y="6094621"/>
            <a:ext cx="7695935" cy="369332"/>
          </a:xfrm>
          <a:prstGeom prst="rect">
            <a:avLst/>
          </a:prstGeom>
          <a:noFill/>
        </p:spPr>
        <p:txBody>
          <a:bodyPr wrap="square">
            <a:spAutoFit/>
          </a:bodyPr>
          <a:lstStyle/>
          <a:p>
            <a:r>
              <a:rPr lang="sv" dirty="0">
                <a:hlinkClick r:id="rId3"/>
              </a:rPr>
              <a:t>Firar Världsflyktingdagen: 3 Kitchens inspireras av </a:t>
            </a:r>
            <a:r>
              <a:rPr lang="sv" dirty="0" err="1">
                <a:hlinkClick r:id="rId3"/>
              </a:rPr>
              <a:t>Funké </a:t>
            </a:r>
            <a:r>
              <a:rPr lang="sv" dirty="0">
                <a:hlinkClick r:id="rId3"/>
              </a:rPr>
              <a:t>– 3 Kitchens</a:t>
            </a:r>
            <a:endParaRPr lang="en-IE" dirty="0"/>
          </a:p>
        </p:txBody>
      </p:sp>
      <p:pic>
        <p:nvPicPr>
          <p:cNvPr id="7" name="Picture 6">
            <a:extLst>
              <a:ext uri="{FF2B5EF4-FFF2-40B4-BE49-F238E27FC236}">
                <a16:creationId xmlns:a16="http://schemas.microsoft.com/office/drawing/2014/main" id="{3A37972B-4108-504E-FC0E-46F5DCFFC3BD}"/>
              </a:ext>
            </a:extLst>
          </p:cNvPr>
          <p:cNvPicPr>
            <a:picLocks noChangeAspect="1"/>
          </p:cNvPicPr>
          <p:nvPr/>
        </p:nvPicPr>
        <p:blipFill>
          <a:blip r:embed="rId4"/>
          <a:stretch>
            <a:fillRect/>
          </a:stretch>
        </p:blipFill>
        <p:spPr>
          <a:xfrm>
            <a:off x="8199753" y="2082644"/>
            <a:ext cx="3563814" cy="2826221"/>
          </a:xfrm>
          <a:prstGeom prst="rect">
            <a:avLst/>
          </a:prstGeom>
        </p:spPr>
      </p:pic>
    </p:spTree>
    <p:extLst>
      <p:ext uri="{BB962C8B-B14F-4D97-AF65-F5344CB8AC3E}">
        <p14:creationId xmlns:p14="http://schemas.microsoft.com/office/powerpoint/2010/main" val="36102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1C1D-D98D-2E43-E60E-5DD829F0625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EEDC6D-5871-5C14-D08D-28228C917393}"/>
              </a:ext>
            </a:extLst>
          </p:cNvPr>
          <p:cNvSpPr>
            <a:spLocks noGrp="1"/>
          </p:cNvSpPr>
          <p:nvPr>
            <p:ph type="body" sz="quarter" idx="27"/>
          </p:nvPr>
        </p:nvSpPr>
        <p:spPr>
          <a:xfrm>
            <a:off x="678840" y="296847"/>
            <a:ext cx="11513160" cy="720752"/>
          </a:xfrm>
        </p:spPr>
        <p:txBody>
          <a:bodyPr/>
          <a:lstStyle/>
          <a:p>
            <a:r>
              <a:rPr lang="sv" noProof="0" dirty="0"/>
              <a:t>KRAFTEN I FRÅGEFRÅGOR I MARKNADSUNDERSÖKNINGAR</a:t>
            </a:r>
            <a:endParaRPr lang="en-GB" noProof="0" dirty="0">
              <a:effectLst/>
            </a:endParaRPr>
          </a:p>
        </p:txBody>
      </p:sp>
      <p:sp>
        <p:nvSpPr>
          <p:cNvPr id="5" name="Text Placeholder 4">
            <a:extLst>
              <a:ext uri="{FF2B5EF4-FFF2-40B4-BE49-F238E27FC236}">
                <a16:creationId xmlns:a16="http://schemas.microsoft.com/office/drawing/2014/main" id="{568BE9A7-AFFA-95CC-8D96-9BC2F60F2359}"/>
              </a:ext>
            </a:extLst>
          </p:cNvPr>
          <p:cNvSpPr>
            <a:spLocks noGrp="1"/>
          </p:cNvSpPr>
          <p:nvPr>
            <p:ph type="body" sz="quarter" idx="14"/>
          </p:nvPr>
        </p:nvSpPr>
        <p:spPr>
          <a:xfrm>
            <a:off x="738348" y="1723293"/>
            <a:ext cx="8979393" cy="4193414"/>
          </a:xfrm>
        </p:spPr>
        <p:txBody>
          <a:bodyPr/>
          <a:lstStyle/>
          <a:p>
            <a:pPr>
              <a:buNone/>
            </a:pPr>
            <a:r>
              <a:rPr lang="sv" noProof="0" dirty="0"/>
              <a:t>Frågeformulär är </a:t>
            </a:r>
            <a:r>
              <a:rPr lang="sv" b="1" noProof="0" dirty="0"/>
              <a:t>ett enkelt och kraftfullt verktyg </a:t>
            </a:r>
            <a:r>
              <a:rPr lang="sv" noProof="0" dirty="0"/>
              <a:t>för att samla in tydlig information från ett stort antal människor. De hjälper dig att snabbt förstå kundernas behov, åsikter och köpvanor.</a:t>
            </a:r>
          </a:p>
          <a:p>
            <a:pPr>
              <a:buNone/>
            </a:pPr>
            <a:endParaRPr lang="en-GB" noProof="0" dirty="0"/>
          </a:p>
          <a:p>
            <a:pPr>
              <a:buNone/>
            </a:pPr>
            <a:r>
              <a:rPr lang="sv" b="1" noProof="0" dirty="0">
                <a:solidFill>
                  <a:srgbClr val="94C7B0"/>
                </a:solidFill>
              </a:rPr>
              <a:t>Fördelar med att använda frågeformulär:</a:t>
            </a:r>
          </a:p>
          <a:p>
            <a:pPr>
              <a:buNone/>
            </a:pPr>
            <a:endParaRPr lang="en-GB" noProof="0" dirty="0"/>
          </a:p>
          <a:p>
            <a:pPr marL="342900" indent="-342900">
              <a:buFont typeface="Arial" panose="020B0604020202020204" pitchFamily="34" charset="0"/>
              <a:buChar char="•"/>
            </a:pPr>
            <a:r>
              <a:rPr lang="sv" noProof="0" dirty="0"/>
              <a:t>Samla in ett brett spektrum av vyer snabbt och enkelt</a:t>
            </a:r>
          </a:p>
          <a:p>
            <a:pPr marL="342900" indent="-342900">
              <a:buFont typeface="Arial" panose="020B0604020202020204" pitchFamily="34" charset="0"/>
              <a:buChar char="•"/>
            </a:pPr>
            <a:r>
              <a:rPr lang="sv" noProof="0" dirty="0"/>
              <a:t>Identifiera mönster, behov och möjligheter på din marknad</a:t>
            </a:r>
          </a:p>
          <a:p>
            <a:pPr marL="342900" indent="-342900">
              <a:buFont typeface="Arial" panose="020B0604020202020204" pitchFamily="34" charset="0"/>
              <a:buChar char="•"/>
            </a:pPr>
            <a:r>
              <a:rPr lang="sv" noProof="0" dirty="0"/>
              <a:t>Testa nya idéer innan du investerar tid eller pengar</a:t>
            </a:r>
          </a:p>
          <a:p>
            <a:pPr marL="342900" indent="-342900">
              <a:buFont typeface="Arial" panose="020B0604020202020204" pitchFamily="34" charset="0"/>
              <a:buChar char="•"/>
            </a:pPr>
            <a:r>
              <a:rPr lang="sv" noProof="0" dirty="0"/>
              <a:t>Bygg upp verklig kunskap som vägledning för dina beslut</a:t>
            </a:r>
          </a:p>
          <a:p>
            <a:pPr marL="342900" indent="-342900">
              <a:buFont typeface="Arial" panose="020B0604020202020204" pitchFamily="34" charset="0"/>
              <a:buChar char="•"/>
            </a:pPr>
            <a:r>
              <a:rPr lang="sv" noProof="0" dirty="0"/>
              <a:t>Nå människor på olika platser via online- eller pappersformulär</a:t>
            </a:r>
          </a:p>
          <a:p>
            <a:endParaRPr lang="en-GB" noProof="0" dirty="0"/>
          </a:p>
          <a:p>
            <a:r>
              <a:rPr lang="sv" noProof="0" dirty="0"/>
              <a:t>En bra enkät ger dig verklig inblick i vad dina kunder vill ha.</a:t>
            </a:r>
          </a:p>
        </p:txBody>
      </p:sp>
      <p:grpSp>
        <p:nvGrpSpPr>
          <p:cNvPr id="2" name="Grupa 1">
            <a:extLst>
              <a:ext uri="{FF2B5EF4-FFF2-40B4-BE49-F238E27FC236}">
                <a16:creationId xmlns:a16="http://schemas.microsoft.com/office/drawing/2014/main" id="{F3DF5F2D-1048-45A5-ACD6-CDCCA022A42D}"/>
              </a:ext>
            </a:extLst>
          </p:cNvPr>
          <p:cNvGrpSpPr/>
          <p:nvPr/>
        </p:nvGrpSpPr>
        <p:grpSpPr>
          <a:xfrm>
            <a:off x="8783902" y="3077973"/>
            <a:ext cx="1867677" cy="1867677"/>
            <a:chOff x="9893560" y="4347386"/>
            <a:chExt cx="1867677" cy="1867677"/>
          </a:xfrm>
        </p:grpSpPr>
        <p:pic>
          <p:nvPicPr>
            <p:cNvPr id="7" name="Graphic 6" descr="Thought with solid fill">
              <a:extLst>
                <a:ext uri="{FF2B5EF4-FFF2-40B4-BE49-F238E27FC236}">
                  <a16:creationId xmlns:a16="http://schemas.microsoft.com/office/drawing/2014/main" id="{7CE5F0A3-4DCA-917E-1714-125AFAC5D9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3560" y="4347386"/>
              <a:ext cx="1867677" cy="1867677"/>
            </a:xfrm>
            <a:prstGeom prst="rect">
              <a:avLst/>
            </a:prstGeom>
          </p:spPr>
        </p:pic>
        <p:pic>
          <p:nvPicPr>
            <p:cNvPr id="9" name="Graphic 8" descr="Question Mark with solid fill">
              <a:extLst>
                <a:ext uri="{FF2B5EF4-FFF2-40B4-BE49-F238E27FC236}">
                  <a16:creationId xmlns:a16="http://schemas.microsoft.com/office/drawing/2014/main" id="{9B0AC72B-9F7B-5814-8358-07CE07DDF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9504" y="4653871"/>
              <a:ext cx="457200" cy="457200"/>
            </a:xfrm>
            <a:prstGeom prst="rect">
              <a:avLst/>
            </a:prstGeom>
          </p:spPr>
        </p:pic>
      </p:grpSp>
    </p:spTree>
    <p:extLst>
      <p:ext uri="{BB962C8B-B14F-4D97-AF65-F5344CB8AC3E}">
        <p14:creationId xmlns:p14="http://schemas.microsoft.com/office/powerpoint/2010/main" val="356941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15CD-B801-08CD-613E-A216EFD0A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0E15CD4D-9E6D-4B46-B765-B622D857FC50}"/>
              </a:ext>
            </a:extLst>
          </p:cNvPr>
          <p:cNvSpPr>
            <a:spLocks noGrp="1"/>
          </p:cNvSpPr>
          <p:nvPr>
            <p:ph type="body" sz="quarter" idx="27"/>
          </p:nvPr>
        </p:nvSpPr>
        <p:spPr>
          <a:xfrm>
            <a:off x="678840" y="296847"/>
            <a:ext cx="11513160" cy="720752"/>
          </a:xfrm>
        </p:spPr>
        <p:txBody>
          <a:bodyPr/>
          <a:lstStyle/>
          <a:p>
            <a:r>
              <a:rPr lang="sv" noProof="0" dirty="0"/>
              <a:t>ENKLA VERKTYG FÖR ATT STÖDJA DIN MARKNADSUNDERSÖKNING</a:t>
            </a:r>
            <a:endParaRPr lang="en-GB" noProof="0" dirty="0">
              <a:effectLst/>
            </a:endParaRPr>
          </a:p>
        </p:txBody>
      </p:sp>
      <p:sp>
        <p:nvSpPr>
          <p:cNvPr id="5" name="Text Placeholder 4">
            <a:extLst>
              <a:ext uri="{FF2B5EF4-FFF2-40B4-BE49-F238E27FC236}">
                <a16:creationId xmlns:a16="http://schemas.microsoft.com/office/drawing/2014/main" id="{7F5BD625-E405-61A5-B303-E9036E747BA0}"/>
              </a:ext>
            </a:extLst>
          </p:cNvPr>
          <p:cNvSpPr>
            <a:spLocks noGrp="1"/>
          </p:cNvSpPr>
          <p:nvPr>
            <p:ph type="body" sz="quarter" idx="14"/>
          </p:nvPr>
        </p:nvSpPr>
        <p:spPr>
          <a:xfrm>
            <a:off x="738349" y="1723293"/>
            <a:ext cx="7975345" cy="4193414"/>
          </a:xfrm>
        </p:spPr>
        <p:txBody>
          <a:bodyPr/>
          <a:lstStyle/>
          <a:p>
            <a:pPr>
              <a:buNone/>
            </a:pPr>
            <a:r>
              <a:rPr lang="sv" b="1" noProof="0" dirty="0"/>
              <a:t>Djupintervjuer – </a:t>
            </a:r>
            <a:r>
              <a:rPr lang="sv" b="1" noProof="0" dirty="0">
                <a:solidFill>
                  <a:srgbClr val="94C7B0"/>
                </a:solidFill>
                <a:hlinkClick r:id="rId2">
                  <a:extLst>
                    <a:ext uri="{A12FA001-AC4F-418D-AE19-62706E023703}">
                      <ahyp:hlinkClr xmlns:ahyp="http://schemas.microsoft.com/office/drawing/2018/hyperlinkcolor" val="tx"/>
                    </a:ext>
                  </a:extLst>
                </a:hlinkClick>
              </a:rPr>
              <a:t>Otter.ai </a:t>
            </a:r>
            <a:r>
              <a:rPr lang="sv" b="1" noProof="0" dirty="0"/>
              <a:t>eller telefoninspelare:</a:t>
            </a:r>
          </a:p>
          <a:p>
            <a:r>
              <a:rPr lang="sv" noProof="0" dirty="0"/>
              <a:t>Använd en gratisapp som Otter.ai eller din telefons inspelare för att spela in samtalet så att du kan lyssna noggrant utan att behöva oroa dig för att anteckna.</a:t>
            </a:r>
          </a:p>
          <a:p>
            <a:endParaRPr lang="en-GB" noProof="0" dirty="0"/>
          </a:p>
          <a:p>
            <a:pPr>
              <a:buNone/>
            </a:pPr>
            <a:r>
              <a:rPr lang="sv" b="1" noProof="0" dirty="0"/>
              <a:t>Fokusgrupper – </a:t>
            </a:r>
            <a:r>
              <a:rPr lang="sv" b="1" noProof="0" dirty="0">
                <a:solidFill>
                  <a:srgbClr val="94C7B0"/>
                </a:solidFill>
                <a:hlinkClick r:id="rId3">
                  <a:extLst>
                    <a:ext uri="{A12FA001-AC4F-418D-AE19-62706E023703}">
                      <ahyp:hlinkClr xmlns:ahyp="http://schemas.microsoft.com/office/drawing/2018/hyperlinkcolor" val="tx"/>
                    </a:ext>
                  </a:extLst>
                </a:hlinkClick>
              </a:rPr>
              <a:t>Zoom </a:t>
            </a:r>
            <a:r>
              <a:rPr lang="sv" b="1" noProof="0" dirty="0"/>
              <a:t>eller </a:t>
            </a:r>
            <a:r>
              <a:rPr lang="sv" b="1" noProof="0" dirty="0">
                <a:solidFill>
                  <a:srgbClr val="94C7B0"/>
                </a:solidFill>
                <a:hlinkClick r:id="rId4">
                  <a:extLst>
                    <a:ext uri="{A12FA001-AC4F-418D-AE19-62706E023703}">
                      <ahyp:hlinkClr xmlns:ahyp="http://schemas.microsoft.com/office/drawing/2018/hyperlinkcolor" val="tx"/>
                    </a:ext>
                  </a:extLst>
                </a:hlinkClick>
              </a:rPr>
              <a:t>Google Meet </a:t>
            </a:r>
            <a:r>
              <a:rPr lang="sv" b="1" noProof="0" dirty="0"/>
              <a:t>:</a:t>
            </a:r>
          </a:p>
          <a:p>
            <a:pPr>
              <a:buNone/>
            </a:pPr>
            <a:r>
              <a:rPr lang="sv" noProof="0" dirty="0"/>
              <a:t>Boka in ett gratis Zoom- eller Google Meet-samtal för att samla er lilla grupp och spela in sessionen (med tillstånd) för senare granskning.</a:t>
            </a:r>
          </a:p>
          <a:p>
            <a:pPr>
              <a:buNone/>
            </a:pPr>
            <a:endParaRPr lang="en-GB" noProof="0" dirty="0"/>
          </a:p>
          <a:p>
            <a:pPr>
              <a:buNone/>
            </a:pPr>
            <a:r>
              <a:rPr lang="sv" b="1" noProof="0" dirty="0"/>
              <a:t>Onlinegrupper – </a:t>
            </a:r>
            <a:r>
              <a:rPr lang="sv" b="1" noProof="0" dirty="0">
                <a:solidFill>
                  <a:srgbClr val="94C7B0"/>
                </a:solidFill>
                <a:hlinkClick r:id="rId5">
                  <a:extLst>
                    <a:ext uri="{A12FA001-AC4F-418D-AE19-62706E023703}">
                      <ahyp:hlinkClr xmlns:ahyp="http://schemas.microsoft.com/office/drawing/2018/hyperlinkcolor" val="tx"/>
                    </a:ext>
                  </a:extLst>
                </a:hlinkClick>
              </a:rPr>
              <a:t>Facebook-grupper </a:t>
            </a:r>
            <a:r>
              <a:rPr lang="sv" b="1" noProof="0" dirty="0"/>
              <a:t>eller </a:t>
            </a:r>
            <a:r>
              <a:rPr lang="sv" b="1" noProof="0" dirty="0">
                <a:solidFill>
                  <a:srgbClr val="94C7B0"/>
                </a:solidFill>
                <a:hlinkClick r:id="rId6">
                  <a:extLst>
                    <a:ext uri="{A12FA001-AC4F-418D-AE19-62706E023703}">
                      <ahyp:hlinkClr xmlns:ahyp="http://schemas.microsoft.com/office/drawing/2018/hyperlinkcolor" val="tx"/>
                    </a:ext>
                  </a:extLst>
                </a:hlinkClick>
              </a:rPr>
              <a:t>LinkedIn-grupper </a:t>
            </a:r>
            <a:r>
              <a:rPr lang="sv" b="1" noProof="0" dirty="0"/>
              <a:t>:</a:t>
            </a:r>
          </a:p>
          <a:p>
            <a:pPr>
              <a:buNone/>
            </a:pPr>
            <a:r>
              <a:rPr lang="sv" noProof="0" dirty="0"/>
              <a:t>Gå med i relevanta grupper och lägg tid på att läsa inlägg och kommentarer för att förstå vad människor inom ditt område frågar, delar med sig av eller kämpar med.</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0983E879-6CF9-D435-96EF-0D285948BA30}"/>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340668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084F-9CDD-F9F1-23A4-0D6874879F7B}"/>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561D41B-4F9E-E8DD-9975-E2381558A2B2}"/>
              </a:ext>
            </a:extLst>
          </p:cNvPr>
          <p:cNvSpPr>
            <a:spLocks noGrp="1"/>
          </p:cNvSpPr>
          <p:nvPr>
            <p:ph type="body" sz="quarter" idx="27"/>
          </p:nvPr>
        </p:nvSpPr>
        <p:spPr>
          <a:xfrm>
            <a:off x="124659" y="296847"/>
            <a:ext cx="12067341" cy="720752"/>
          </a:xfrm>
        </p:spPr>
        <p:txBody>
          <a:bodyPr/>
          <a:lstStyle/>
          <a:p>
            <a:r>
              <a:rPr lang="sv" sz="3200" noProof="0" dirty="0"/>
              <a:t>ENKLA VERKTYG FÖR ATT STÖDJA DIN MARKNADSUNDERSÖKNING</a:t>
            </a:r>
            <a:endParaRPr lang="en-GB" sz="3200" noProof="0" dirty="0">
              <a:effectLst/>
            </a:endParaRPr>
          </a:p>
        </p:txBody>
      </p:sp>
      <p:sp>
        <p:nvSpPr>
          <p:cNvPr id="5" name="Text Placeholder 4">
            <a:extLst>
              <a:ext uri="{FF2B5EF4-FFF2-40B4-BE49-F238E27FC236}">
                <a16:creationId xmlns:a16="http://schemas.microsoft.com/office/drawing/2014/main" id="{735D140A-FFE9-E333-CFFC-1675F81295F6}"/>
              </a:ext>
            </a:extLst>
          </p:cNvPr>
          <p:cNvSpPr>
            <a:spLocks noGrp="1"/>
          </p:cNvSpPr>
          <p:nvPr>
            <p:ph type="body" sz="quarter" idx="14"/>
          </p:nvPr>
        </p:nvSpPr>
        <p:spPr>
          <a:xfrm>
            <a:off x="738349" y="1723293"/>
            <a:ext cx="7975345" cy="4193414"/>
          </a:xfrm>
        </p:spPr>
        <p:txBody>
          <a:bodyPr/>
          <a:lstStyle/>
          <a:p>
            <a:pPr>
              <a:buNone/>
            </a:pPr>
            <a:r>
              <a:rPr lang="sv" b="1" noProof="0" dirty="0"/>
              <a:t>Lyssningsplattformar – </a:t>
            </a:r>
            <a:r>
              <a:rPr lang="sv" b="1" noProof="0" dirty="0">
                <a:solidFill>
                  <a:srgbClr val="94C7B0"/>
                </a:solidFill>
                <a:hlinkClick r:id="rId2">
                  <a:extLst>
                    <a:ext uri="{A12FA001-AC4F-418D-AE19-62706E023703}">
                      <ahyp:hlinkClr xmlns:ahyp="http://schemas.microsoft.com/office/drawing/2018/hyperlinkcolor" val="tx"/>
                    </a:ext>
                  </a:extLst>
                </a:hlinkClick>
              </a:rPr>
              <a:t>Reddit </a:t>
            </a:r>
            <a:r>
              <a:rPr lang="sv" b="1" noProof="0" dirty="0"/>
              <a:t>, </a:t>
            </a:r>
            <a:r>
              <a:rPr lang="sv" b="1" noProof="0" dirty="0">
                <a:solidFill>
                  <a:srgbClr val="94C7B0"/>
                </a:solidFill>
                <a:hlinkClick r:id="rId3">
                  <a:extLst>
                    <a:ext uri="{A12FA001-AC4F-418D-AE19-62706E023703}">
                      <ahyp:hlinkClr xmlns:ahyp="http://schemas.microsoft.com/office/drawing/2018/hyperlinkcolor" val="tx"/>
                    </a:ext>
                  </a:extLst>
                </a:hlinkClick>
              </a:rPr>
              <a:t>Quora </a:t>
            </a:r>
            <a:r>
              <a:rPr lang="sv" b="1" noProof="0" dirty="0"/>
              <a:t>, Bloggar:</a:t>
            </a:r>
          </a:p>
          <a:p>
            <a:pPr>
              <a:buNone/>
            </a:pPr>
            <a:r>
              <a:rPr lang="sv" noProof="0" dirty="0"/>
              <a:t>Sök efter forum eller bloggkommentarer om din sektor och observera i tysthet frågorna, råden och vanliga problem som diskuteras.</a:t>
            </a:r>
          </a:p>
          <a:p>
            <a:pPr>
              <a:buNone/>
            </a:pPr>
            <a:endParaRPr lang="en-GB" noProof="0" dirty="0"/>
          </a:p>
          <a:p>
            <a:pPr>
              <a:buNone/>
            </a:pPr>
            <a:r>
              <a:rPr lang="sv" b="1" noProof="0" dirty="0"/>
              <a:t>Undersökningar eller frågeformulär – </a:t>
            </a:r>
            <a:r>
              <a:rPr lang="sv" b="1" noProof="0" dirty="0">
                <a:solidFill>
                  <a:srgbClr val="94C7B0"/>
                </a:solidFill>
                <a:hlinkClick r:id="rId4">
                  <a:extLst>
                    <a:ext uri="{A12FA001-AC4F-418D-AE19-62706E023703}">
                      <ahyp:hlinkClr xmlns:ahyp="http://schemas.microsoft.com/office/drawing/2018/hyperlinkcolor" val="tx"/>
                    </a:ext>
                  </a:extLst>
                </a:hlinkClick>
              </a:rPr>
              <a:t>Google Forms </a:t>
            </a:r>
            <a:r>
              <a:rPr lang="sv" b="1" noProof="0" dirty="0"/>
              <a:t>eller </a:t>
            </a:r>
            <a:r>
              <a:rPr lang="sv" b="1" noProof="0" dirty="0">
                <a:solidFill>
                  <a:srgbClr val="94C7B0"/>
                </a:solidFill>
                <a:hlinkClick r:id="rId5">
                  <a:extLst>
                    <a:ext uri="{A12FA001-AC4F-418D-AE19-62706E023703}">
                      <ahyp:hlinkClr xmlns:ahyp="http://schemas.microsoft.com/office/drawing/2018/hyperlinkcolor" val="tx"/>
                    </a:ext>
                  </a:extLst>
                </a:hlinkClick>
              </a:rPr>
              <a:t>SurveyMonkey </a:t>
            </a:r>
            <a:r>
              <a:rPr lang="sv" b="1" noProof="0" dirty="0"/>
              <a:t>:</a:t>
            </a:r>
          </a:p>
          <a:p>
            <a:pPr>
              <a:buNone/>
            </a:pPr>
            <a:r>
              <a:rPr lang="sv" noProof="0" dirty="0"/>
              <a:t>Skapa en kort, lättbesvarad enkät med Google Forms eller SurveyMonkey och dela den via e-post, WhatsApp-grupper eller sociala medier.</a:t>
            </a:r>
          </a:p>
          <a:p>
            <a:pPr>
              <a:buNone/>
            </a:pPr>
            <a:endParaRPr lang="en-GB" noProof="0" dirty="0"/>
          </a:p>
          <a:p>
            <a:pPr>
              <a:buNone/>
            </a:pPr>
            <a:r>
              <a:rPr lang="sv" b="1" noProof="0" dirty="0"/>
              <a:t>Observation – </a:t>
            </a:r>
            <a:r>
              <a:rPr lang="sv" b="1" noProof="0" dirty="0">
                <a:solidFill>
                  <a:srgbClr val="94C7B0"/>
                </a:solidFill>
                <a:hlinkClick r:id="rId6">
                  <a:extLst>
                    <a:ext uri="{A12FA001-AC4F-418D-AE19-62706E023703}">
                      <ahyp:hlinkClr xmlns:ahyp="http://schemas.microsoft.com/office/drawing/2018/hyperlinkcolor" val="tx"/>
                    </a:ext>
                  </a:extLst>
                </a:hlinkClick>
              </a:rPr>
              <a:t>Google Keep </a:t>
            </a:r>
            <a:r>
              <a:rPr lang="sv" b="1" noProof="0" dirty="0"/>
              <a:t>eller anteckningsapp:</a:t>
            </a:r>
          </a:p>
          <a:p>
            <a:pPr>
              <a:buNone/>
            </a:pPr>
            <a:r>
              <a:rPr lang="sv" noProof="0" dirty="0"/>
              <a:t>Tillbringa tid på lokala marknader eller matmässor, observera kundernas beteende och skriv snabbt ner vad du lägger märke till gällande val och vanor.</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440689E4-0679-A463-09F8-12D27EEB1105}"/>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2612673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sv" noProof="0" dirty="0"/>
              <a:t>HUR MAN HITTAR PERSONER ATT </a:t>
            </a:r>
            <a:r>
              <a:rPr lang="sv" dirty="0"/>
              <a:t>INTERVJUA</a:t>
            </a:r>
            <a:endParaRPr lang="sv" noProof="0"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723292"/>
            <a:ext cx="7276099" cy="4491771"/>
          </a:xfrm>
        </p:spPr>
        <p:txBody>
          <a:bodyPr/>
          <a:lstStyle/>
          <a:p>
            <a:pPr>
              <a:buClr>
                <a:srgbClr val="B6D1E1"/>
              </a:buClr>
            </a:pPr>
            <a:r>
              <a:rPr lang="sv" sz="2800" b="1" noProof="0" dirty="0">
                <a:solidFill>
                  <a:srgbClr val="94C7B0"/>
                </a:solidFill>
              </a:rPr>
              <a:t>Använd ditt nätverk och ditt nätverks nätverk.</a:t>
            </a:r>
          </a:p>
          <a:p>
            <a:pPr>
              <a:buClr>
                <a:srgbClr val="B6D1E1"/>
              </a:buClr>
            </a:pPr>
            <a:endParaRPr lang="en-GB" b="1" noProof="0" dirty="0"/>
          </a:p>
          <a:p>
            <a:pPr>
              <a:buNone/>
            </a:pPr>
            <a:r>
              <a:rPr lang="sv" noProof="0" dirty="0"/>
              <a:t>Kontakta kontakter, vänner och medlemmar i samhället som kan koppla dig till människor som är värda att prata med.</a:t>
            </a:r>
          </a:p>
          <a:p>
            <a:pPr>
              <a:buNone/>
            </a:pPr>
            <a:endParaRPr lang="en-GB" noProof="0" dirty="0"/>
          </a:p>
          <a:p>
            <a:r>
              <a:rPr lang="sv" b="1" noProof="0" dirty="0"/>
              <a:t>När du bjuder in någon till en intervju, var tydlig:</a:t>
            </a:r>
          </a:p>
          <a:p>
            <a:endParaRPr lang="en-GB" b="1" noProof="0" dirty="0"/>
          </a:p>
          <a:p>
            <a:pPr marL="342900" indent="-342900">
              <a:buFont typeface="Arial" panose="020B0604020202020204" pitchFamily="34" charset="0"/>
              <a:buChar char="•"/>
            </a:pPr>
            <a:r>
              <a:rPr lang="sv" noProof="0" dirty="0"/>
              <a:t>Berätta för dem när ni vill träffas, hur lång tid det kommer att ta och vad ni vill prata om.</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sv" noProof="0" dirty="0"/>
              <a:t>Boka möten så tidigt som möjligt, och om möjligt, ordna möten med några personer personligen. Personliga samtal leder ofta till djupare och mer användbara insikter.</a:t>
            </a:r>
          </a:p>
          <a:p>
            <a:pPr>
              <a:buClr>
                <a:srgbClr val="B6D1E1"/>
              </a:buClr>
            </a:pPr>
            <a:endParaRPr lang="en-GB" noProof="0" dirty="0"/>
          </a:p>
          <a:p>
            <a:pPr>
              <a:buClr>
                <a:srgbClr val="B6D1E1"/>
              </a:buClr>
            </a:pPr>
            <a:endParaRPr lang="en-GB" noProof="0" dirty="0"/>
          </a:p>
        </p:txBody>
      </p:sp>
      <p:pic>
        <p:nvPicPr>
          <p:cNvPr id="3" name="Obraz 2" descr="Obraz zawierający sztuka, krąg&#10;&#10;Zawartość wygenerowana przez sztuczną inteligencję może być niepoprawna.">
            <a:extLst>
              <a:ext uri="{FF2B5EF4-FFF2-40B4-BE49-F238E27FC236}">
                <a16:creationId xmlns:a16="http://schemas.microsoft.com/office/drawing/2014/main" id="{DB81E21A-944E-8A85-30D6-7E2552608CE7}"/>
              </a:ext>
            </a:extLst>
          </p:cNvPr>
          <p:cNvPicPr>
            <a:picLocks noChangeAspect="1"/>
          </p:cNvPicPr>
          <p:nvPr/>
        </p:nvPicPr>
        <p:blipFill>
          <a:blip r:embed="rId2"/>
          <a:stretch>
            <a:fillRect/>
          </a:stretch>
        </p:blipFill>
        <p:spPr>
          <a:xfrm flipH="1">
            <a:off x="8397890" y="1122883"/>
            <a:ext cx="3794110" cy="5692588"/>
          </a:xfrm>
          <a:prstGeom prst="rect">
            <a:avLst/>
          </a:prstGeom>
        </p:spPr>
      </p:pic>
    </p:spTree>
    <p:extLst>
      <p:ext uri="{BB962C8B-B14F-4D97-AF65-F5344CB8AC3E}">
        <p14:creationId xmlns:p14="http://schemas.microsoft.com/office/powerpoint/2010/main" val="597851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sv" dirty="0"/>
              <a:t>BYGG</a:t>
            </a:r>
            <a:r>
              <a:rPr lang="sv" noProof="0" dirty="0"/>
              <a:t> FRÅGESETEN</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7614" y="1618922"/>
            <a:ext cx="10785995" cy="4371749"/>
          </a:xfrm>
        </p:spPr>
        <p:txBody>
          <a:bodyPr/>
          <a:lstStyle/>
          <a:p>
            <a:pPr>
              <a:buClr>
                <a:srgbClr val="B6D1E1"/>
              </a:buClr>
            </a:pPr>
            <a:r>
              <a:rPr lang="sv" sz="2400" b="1" noProof="0" dirty="0"/>
              <a:t>Frågor är kärnan i bra marknadsundersökningar</a:t>
            </a:r>
          </a:p>
          <a:p>
            <a:pPr>
              <a:buClr>
                <a:srgbClr val="B6D1E1"/>
              </a:buClr>
            </a:pPr>
            <a:endParaRPr lang="en-GB" sz="2400" b="1" noProof="0" dirty="0"/>
          </a:p>
          <a:p>
            <a:pPr>
              <a:buNone/>
            </a:pPr>
            <a:r>
              <a:rPr lang="sv" noProof="0" dirty="0"/>
              <a:t>De frågor du ställer (och hur du ställer dem) kommer att forma vad du lär dig.</a:t>
            </a:r>
          </a:p>
          <a:p>
            <a:pPr>
              <a:buNone/>
            </a:pPr>
            <a:br>
              <a:rPr lang="en-GB" noProof="0" dirty="0"/>
            </a:br>
            <a:r>
              <a:rPr lang="sv" noProof="0" dirty="0"/>
              <a:t>Till skillnad från en vetenskaplig undersökning är ditt mål inte bara att samla fakta, utan också att väcka känslor. Du vill förstå vad dina målkunder känner, vad som driver dem och vad som kan motivera dem att köpa.</a:t>
            </a:r>
          </a:p>
          <a:p>
            <a:pPr>
              <a:buNone/>
            </a:pPr>
            <a:endParaRPr lang="en-GB" noProof="0" dirty="0"/>
          </a:p>
          <a:p>
            <a:r>
              <a:rPr lang="sv" noProof="0" dirty="0"/>
              <a:t>Fokusera på öppna frågor som hjälper människor att dela med sig av hur och varför de fattar beslut.</a:t>
            </a:r>
            <a:r>
              <a:rPr lang="sv" dirty="0"/>
              <a:t> </a:t>
            </a:r>
            <a:r>
              <a:rPr lang="sv" noProof="0" dirty="0"/>
              <a:t>Oavsett om du validerar din marknad eller testar din idé är en viktig fråga att ställa:</a:t>
            </a:r>
            <a:br>
              <a:rPr lang="en-GB" noProof="0" dirty="0"/>
            </a:br>
            <a:endParaRPr lang="en-GB" noProof="0">
              <a:ea typeface="Calibri"/>
              <a:cs typeface="Calibri"/>
            </a:endParaRPr>
          </a:p>
          <a:p>
            <a:pPr algn="ctr"/>
            <a:r>
              <a:rPr lang="sv" b="1" dirty="0"/>
              <a:t>Vad är din största dagliga kamp med mat eller måltider?</a:t>
            </a:r>
            <a:br>
              <a:rPr lang="en-GB" noProof="0" dirty="0"/>
            </a:br>
            <a:endParaRPr lang="en-GB" noProof="0" dirty="0"/>
          </a:p>
          <a:p>
            <a:r>
              <a:rPr lang="sv" noProof="0" dirty="0"/>
              <a:t>Svaret visar dig vad som är viktigast för din kund när de fattar ett beslut.</a:t>
            </a:r>
          </a:p>
          <a:p>
            <a:pPr>
              <a:buClr>
                <a:srgbClr val="B6D1E1"/>
              </a:buClr>
            </a:pPr>
            <a:endParaRPr lang="en-GB" noProof="0" dirty="0"/>
          </a:p>
          <a:p>
            <a:pPr>
              <a:buClr>
                <a:srgbClr val="B6D1E1"/>
              </a:buClr>
            </a:pPr>
            <a:endParaRPr lang="en-GB" noProof="0" dirty="0"/>
          </a:p>
        </p:txBody>
      </p:sp>
      <p:pic>
        <p:nvPicPr>
          <p:cNvPr id="3" name="Grafika 2" descr="Pytania z wypełnieniem pełnym">
            <a:extLst>
              <a:ext uri="{FF2B5EF4-FFF2-40B4-BE49-F238E27FC236}">
                <a16:creationId xmlns:a16="http://schemas.microsoft.com/office/drawing/2014/main" id="{6D5CFA95-353F-7948-61AB-504C7BA51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4871" y="1302759"/>
            <a:ext cx="1478941" cy="1478941"/>
          </a:xfrm>
          <a:prstGeom prst="rect">
            <a:avLst/>
          </a:prstGeom>
        </p:spPr>
      </p:pic>
    </p:spTree>
    <p:extLst>
      <p:ext uri="{BB962C8B-B14F-4D97-AF65-F5344CB8AC3E}">
        <p14:creationId xmlns:p14="http://schemas.microsoft.com/office/powerpoint/2010/main" val="2607086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538595" y="296847"/>
            <a:ext cx="10907188" cy="720752"/>
          </a:xfrm>
        </p:spPr>
        <p:txBody>
          <a:bodyPr/>
          <a:lstStyle/>
          <a:p>
            <a:r>
              <a:rPr lang="sv" dirty="0"/>
              <a:t>BYGG</a:t>
            </a:r>
            <a:r>
              <a:rPr lang="sv" noProof="0" dirty="0"/>
              <a:t> FRÅGESETEN</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38595" y="1237188"/>
            <a:ext cx="11449582" cy="4659939"/>
          </a:xfrm>
        </p:spPr>
        <p:txBody>
          <a:bodyPr/>
          <a:lstStyle/>
          <a:p>
            <a:pPr>
              <a:buClr>
                <a:srgbClr val="B6D1E1"/>
              </a:buClr>
            </a:pPr>
            <a:r>
              <a:rPr lang="sv" noProof="0" dirty="0"/>
              <a:t>Använd dessa frågor för att bättre förstå människors matvanor, behov och intressen, särskilt när du introducerar måltider, snacks eller produkter inspirerade av din kultur.</a:t>
            </a:r>
          </a:p>
          <a:p>
            <a:pPr>
              <a:buClr>
                <a:srgbClr val="B6D1E1"/>
              </a:buClr>
            </a:pPr>
            <a:endParaRPr lang="en-GB" dirty="0"/>
          </a:p>
          <a:p>
            <a:pPr marL="457200" indent="-457200">
              <a:buClr>
                <a:srgbClr val="B6D1E1"/>
              </a:buClr>
              <a:buAutoNum type="arabicPeriod"/>
            </a:pPr>
            <a:r>
              <a:rPr lang="sv" b="1" noProof="0" dirty="0">
                <a:solidFill>
                  <a:srgbClr val="B6D1E1"/>
                </a:solidFill>
              </a:rPr>
              <a:t>Vardagliga matvanor</a:t>
            </a:r>
          </a:p>
          <a:p>
            <a:pPr marL="342900" indent="-342900">
              <a:buClr>
                <a:srgbClr val="B6D1E1"/>
              </a:buClr>
              <a:buFont typeface="Arial" panose="020B0604020202020204" pitchFamily="34" charset="0"/>
              <a:buChar char="•"/>
            </a:pPr>
            <a:r>
              <a:rPr lang="sv" noProof="0" dirty="0"/>
              <a:t>Vad äter du vanligtvis till lunch eller middag under veckan?</a:t>
            </a:r>
          </a:p>
          <a:p>
            <a:pPr marL="342900" indent="-342900">
              <a:buClr>
                <a:srgbClr val="B6D1E1"/>
              </a:buClr>
              <a:buFont typeface="Arial" panose="020B0604020202020204" pitchFamily="34" charset="0"/>
              <a:buChar char="•"/>
            </a:pPr>
            <a:r>
              <a:rPr lang="sv" noProof="0" dirty="0"/>
              <a:t>Hur ofta lagar du mat hemma jämfört med att köpa färdigmat?</a:t>
            </a:r>
          </a:p>
          <a:p>
            <a:pPr marL="342900" indent="-342900">
              <a:buClr>
                <a:srgbClr val="B6D1E1"/>
              </a:buClr>
              <a:buFont typeface="Arial" panose="020B0604020202020204" pitchFamily="34" charset="0"/>
              <a:buChar char="•"/>
            </a:pPr>
            <a:r>
              <a:rPr lang="sv" noProof="0" dirty="0"/>
              <a:t>Var brukar du få dina måltider, från stormarknader, restauranger, gatumat eller andra ställen?</a:t>
            </a:r>
          </a:p>
          <a:p>
            <a:pPr>
              <a:buClr>
                <a:srgbClr val="B6D1E1"/>
              </a:buClr>
            </a:pPr>
            <a:endParaRPr lang="en-GB" dirty="0"/>
          </a:p>
          <a:p>
            <a:pPr>
              <a:buClr>
                <a:srgbClr val="B6D1E1"/>
              </a:buClr>
            </a:pPr>
            <a:r>
              <a:rPr lang="sv" b="1" noProof="0" dirty="0">
                <a:solidFill>
                  <a:srgbClr val="B6D1E1"/>
                </a:solidFill>
              </a:rPr>
              <a:t>2. Matutmaningar</a:t>
            </a:r>
          </a:p>
          <a:p>
            <a:pPr marL="342900" indent="-342900">
              <a:buClr>
                <a:srgbClr val="B6D1E1"/>
              </a:buClr>
              <a:buFont typeface="Arial" panose="020B0604020202020204" pitchFamily="34" charset="0"/>
              <a:buChar char="•"/>
            </a:pPr>
            <a:r>
              <a:rPr lang="sv" noProof="0" dirty="0"/>
              <a:t>Vad är din största utmaning när det gäller att laga eller få tillgång till bra mat?</a:t>
            </a:r>
          </a:p>
          <a:p>
            <a:pPr marL="342900" indent="-342900">
              <a:buClr>
                <a:srgbClr val="B6D1E1"/>
              </a:buClr>
              <a:buFont typeface="Arial" panose="020B0604020202020204" pitchFamily="34" charset="0"/>
              <a:buChar char="•"/>
            </a:pPr>
            <a:r>
              <a:rPr lang="sv" noProof="0" dirty="0"/>
              <a:t>Finns det några måltider, ingredienser eller smaker du saknar från din barndom eller ditt ursprungsland?</a:t>
            </a:r>
          </a:p>
          <a:p>
            <a:pPr marL="342900" indent="-342900">
              <a:buClr>
                <a:srgbClr val="B6D1E1"/>
              </a:buClr>
              <a:buFont typeface="Arial" panose="020B0604020202020204" pitchFamily="34" charset="0"/>
              <a:buChar char="•"/>
            </a:pPr>
            <a:r>
              <a:rPr lang="sv" noProof="0" dirty="0"/>
              <a:t>Tycker du att det är svårt att hitta autentisk mat från andra kulturer?</a:t>
            </a:r>
          </a:p>
          <a:p>
            <a:pPr>
              <a:buClr>
                <a:srgbClr val="B6D1E1"/>
              </a:buClr>
            </a:pPr>
            <a:endParaRPr lang="en-GB" b="1" dirty="0">
              <a:solidFill>
                <a:srgbClr val="B6D1E1"/>
              </a:solidFill>
            </a:endParaRPr>
          </a:p>
          <a:p>
            <a:pPr>
              <a:buClr>
                <a:srgbClr val="B6D1E1"/>
              </a:buClr>
            </a:pPr>
            <a:r>
              <a:rPr lang="sv" b="1" noProof="0" dirty="0">
                <a:solidFill>
                  <a:srgbClr val="B6D1E1"/>
                </a:solidFill>
              </a:rPr>
              <a:t>3. Öppenhet för global matlagning</a:t>
            </a:r>
          </a:p>
          <a:p>
            <a:pPr marL="342900" indent="-342900">
              <a:buClr>
                <a:srgbClr val="B6D1E1"/>
              </a:buClr>
              <a:buFont typeface="Arial" panose="020B0604020202020204" pitchFamily="34" charset="0"/>
              <a:buChar char="•"/>
            </a:pPr>
            <a:r>
              <a:rPr lang="sv" noProof="0" dirty="0"/>
              <a:t>Är du intresserad av att prova hemlagade eller traditionella rätter från olika länder?</a:t>
            </a:r>
          </a:p>
          <a:p>
            <a:pPr marL="342900" indent="-342900">
              <a:buClr>
                <a:srgbClr val="B6D1E1"/>
              </a:buClr>
              <a:buFont typeface="Arial" panose="020B0604020202020204" pitchFamily="34" charset="0"/>
              <a:buChar char="•"/>
            </a:pPr>
            <a:r>
              <a:rPr lang="sv" noProof="0" dirty="0"/>
              <a:t>Vad kan göra att du tvekar att prova maträtter som du inte känner till?</a:t>
            </a:r>
          </a:p>
          <a:p>
            <a:pPr marL="342900" indent="-342900">
              <a:buClr>
                <a:srgbClr val="B6D1E1"/>
              </a:buClr>
              <a:buFont typeface="Arial" panose="020B0604020202020204" pitchFamily="34" charset="0"/>
              <a:buChar char="•"/>
            </a:pPr>
            <a:r>
              <a:rPr lang="sv" noProof="0" dirty="0"/>
              <a:t>Vad skulle göra att du känner dig mer bekväm med att prova nya rätter?</a:t>
            </a:r>
          </a:p>
        </p:txBody>
      </p:sp>
    </p:spTree>
    <p:extLst>
      <p:ext uri="{BB962C8B-B14F-4D97-AF65-F5344CB8AC3E}">
        <p14:creationId xmlns:p14="http://schemas.microsoft.com/office/powerpoint/2010/main" val="230557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UTFORSKA VAD SOM FINNS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14933" y="1377434"/>
            <a:ext cx="10189722" cy="4490356"/>
          </a:xfrm>
        </p:spPr>
        <p:txBody>
          <a:bodyPr/>
          <a:lstStyle/>
          <a:p>
            <a:pPr>
              <a:buNone/>
            </a:pPr>
            <a:r>
              <a:rPr lang="sv" noProof="0" dirty="0"/>
              <a:t>Innan du går för långt med din affärsidé för livsmedel, ta dig tid att utforska vad som redan finns på bordet. Du kanske upptäcker att andra företag erbjuder något liknande – och det är faktiskt ett gott tecken. Det betyder att det finns en marknad för det du funderar på, och det ger dig en chans att göra det annorlunda – eller bättre.</a:t>
            </a:r>
          </a:p>
          <a:p>
            <a:pPr>
              <a:buNone/>
            </a:pPr>
            <a:endParaRPr lang="en-GB" dirty="0"/>
          </a:p>
          <a:p>
            <a:pPr>
              <a:buNone/>
            </a:pPr>
            <a:r>
              <a:rPr lang="sv" noProof="0" dirty="0"/>
              <a:t>Börja med att söka online efter livsmedelsprodukter eller tjänster som liknar dina. Använd enkla sökord på Google, YouTube och sociala medier.</a:t>
            </a:r>
          </a:p>
          <a:p>
            <a:pPr>
              <a:buNone/>
            </a:pPr>
            <a:endParaRPr lang="en-GB" dirty="0"/>
          </a:p>
          <a:p>
            <a:pPr>
              <a:buNone/>
            </a:pPr>
            <a:r>
              <a:rPr lang="sv" noProof="0" dirty="0"/>
              <a:t>Kolla in matföretag, popup-restauranger, food trucks, utkörningsmenyer, cateringtjänster och lokala matvarumärken. Var uppmärksam på vad de erbjuder och hur de tilltalar sina kunder. Om något liknande redan finns, bli inte avskräckt.</a:t>
            </a:r>
          </a:p>
          <a:p>
            <a:pPr>
              <a:buNone/>
            </a:pPr>
            <a:endParaRPr lang="en-GB" dirty="0"/>
          </a:p>
          <a:p>
            <a:pPr>
              <a:buNone/>
            </a:pPr>
            <a:r>
              <a:rPr lang="sv" b="1" noProof="0" dirty="0"/>
              <a:t>Fråga dig själv:</a:t>
            </a:r>
          </a:p>
          <a:p>
            <a:pPr marL="342900" indent="-342900">
              <a:buFont typeface="Arial" panose="020B0604020202020204" pitchFamily="34" charset="0"/>
              <a:buChar char="•"/>
            </a:pPr>
            <a:r>
              <a:rPr lang="sv" noProof="0" dirty="0"/>
              <a:t>Kan jag göra det godare, hälsosammare, billigare eller bekvämare?</a:t>
            </a:r>
          </a:p>
          <a:p>
            <a:pPr marL="342900" indent="-342900">
              <a:buFont typeface="Arial" panose="020B0604020202020204" pitchFamily="34" charset="0"/>
              <a:buChar char="•"/>
            </a:pPr>
            <a:r>
              <a:rPr lang="sv" noProof="0" dirty="0"/>
              <a:t>Skulle jag kunna erbjuda bättre service, lokala ingredienser eller en ny twist på en traditionell rätt?</a:t>
            </a:r>
          </a:p>
          <a:p>
            <a:pPr marL="342900" indent="-342900">
              <a:buFont typeface="Arial" panose="020B0604020202020204" pitchFamily="34" charset="0"/>
              <a:buChar char="•"/>
            </a:pPr>
            <a:r>
              <a:rPr lang="sv" noProof="0" dirty="0"/>
              <a:t>Finns det en annan grupp människor jag skulle kunna betjäna, en nisch som andra har missat?</a:t>
            </a:r>
          </a:p>
        </p:txBody>
      </p:sp>
      <p:pic>
        <p:nvPicPr>
          <p:cNvPr id="2" name="Graphic 5" descr="Lights On with solid fill">
            <a:extLst>
              <a:ext uri="{FF2B5EF4-FFF2-40B4-BE49-F238E27FC236}">
                <a16:creationId xmlns:a16="http://schemas.microsoft.com/office/drawing/2014/main" id="{C2556F58-CEFC-4B44-9BBB-1130972C77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28797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5A82-3A22-A811-E15C-857FF1B7BF8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B6E214-ACCC-5322-C239-BE079F19B024}"/>
              </a:ext>
            </a:extLst>
          </p:cNvPr>
          <p:cNvSpPr>
            <a:spLocks noGrp="1"/>
          </p:cNvSpPr>
          <p:nvPr>
            <p:ph type="body" sz="quarter" idx="27"/>
          </p:nvPr>
        </p:nvSpPr>
        <p:spPr>
          <a:xfrm>
            <a:off x="538595" y="296847"/>
            <a:ext cx="10907188" cy="720752"/>
          </a:xfrm>
        </p:spPr>
        <p:txBody>
          <a:bodyPr/>
          <a:lstStyle/>
          <a:p>
            <a:r>
              <a:rPr lang="sv" dirty="0"/>
              <a:t>BYGG</a:t>
            </a:r>
            <a:r>
              <a:rPr lang="sv" noProof="0" dirty="0"/>
              <a:t> FRÅGESETEN</a:t>
            </a:r>
          </a:p>
        </p:txBody>
      </p:sp>
      <p:sp>
        <p:nvSpPr>
          <p:cNvPr id="5" name="Text Placeholder 4">
            <a:extLst>
              <a:ext uri="{FF2B5EF4-FFF2-40B4-BE49-F238E27FC236}">
                <a16:creationId xmlns:a16="http://schemas.microsoft.com/office/drawing/2014/main" id="{2C09AECB-C4EF-BEF6-610C-A5CEF6A4D948}"/>
              </a:ext>
            </a:extLst>
          </p:cNvPr>
          <p:cNvSpPr>
            <a:spLocks noGrp="1"/>
          </p:cNvSpPr>
          <p:nvPr>
            <p:ph type="body" sz="quarter" idx="14"/>
          </p:nvPr>
        </p:nvSpPr>
        <p:spPr>
          <a:xfrm>
            <a:off x="538595" y="1427922"/>
            <a:ext cx="11449582" cy="4659939"/>
          </a:xfrm>
        </p:spPr>
        <p:txBody>
          <a:bodyPr/>
          <a:lstStyle/>
          <a:p>
            <a:pPr>
              <a:buClr>
                <a:srgbClr val="B6D1E1"/>
              </a:buClr>
            </a:pPr>
            <a:r>
              <a:rPr lang="sv" b="1" noProof="0" dirty="0">
                <a:solidFill>
                  <a:srgbClr val="B6D1E1"/>
                </a:solidFill>
              </a:rPr>
              <a:t>4. Pris och förväntningar</a:t>
            </a:r>
          </a:p>
          <a:p>
            <a:pPr marL="342900" indent="-342900">
              <a:buClr>
                <a:srgbClr val="B6D1E1"/>
              </a:buClr>
              <a:buFont typeface="Arial" panose="020B0604020202020204" pitchFamily="34" charset="0"/>
              <a:buChar char="•"/>
            </a:pPr>
            <a:r>
              <a:rPr lang="sv" noProof="0" dirty="0"/>
              <a:t>Hur mycket skulle du förvänta dig att betala för en nylagad, traditionell måltid från en annan kultur?</a:t>
            </a:r>
          </a:p>
          <a:p>
            <a:pPr marL="342900" indent="-342900">
              <a:buClr>
                <a:srgbClr val="B6D1E1"/>
              </a:buClr>
              <a:buFont typeface="Arial" panose="020B0604020202020204" pitchFamily="34" charset="0"/>
              <a:buChar char="•"/>
            </a:pPr>
            <a:r>
              <a:rPr lang="sv" noProof="0" dirty="0"/>
              <a:t>Vad gör att en livsmedelsprodukt känns värdefull eller värd priset för dig?</a:t>
            </a:r>
          </a:p>
          <a:p>
            <a:pPr marL="342900" indent="-342900">
              <a:buClr>
                <a:srgbClr val="B6D1E1"/>
              </a:buClr>
              <a:buFont typeface="Arial" panose="020B0604020202020204" pitchFamily="34" charset="0"/>
              <a:buChar char="•"/>
            </a:pPr>
            <a:r>
              <a:rPr lang="sv" noProof="0" dirty="0"/>
              <a:t>Skulle du betala mer för mat som är handgjord, lokalt producerad eller har en kulturell historia?</a:t>
            </a:r>
          </a:p>
        </p:txBody>
      </p:sp>
    </p:spTree>
    <p:extLst>
      <p:ext uri="{BB962C8B-B14F-4D97-AF65-F5344CB8AC3E}">
        <p14:creationId xmlns:p14="http://schemas.microsoft.com/office/powerpoint/2010/main" val="3217960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sv" dirty="0"/>
              <a:t>ATT</a:t>
            </a:r>
            <a:r>
              <a:rPr lang="sv" noProof="0" dirty="0"/>
              <a:t> </a:t>
            </a:r>
            <a:r>
              <a:rPr lang="sv" dirty="0"/>
              <a:t>TESTA DINA FRÅGESTÄLLNINGAR</a:t>
            </a:r>
            <a:endParaRPr lang="sv" noProof="0"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52864" y="1669143"/>
            <a:ext cx="4443250" cy="4226605"/>
          </a:xfrm>
        </p:spPr>
        <p:txBody>
          <a:bodyPr/>
          <a:lstStyle/>
          <a:p>
            <a:pPr>
              <a:buNone/>
            </a:pPr>
            <a:r>
              <a:rPr lang="sv" dirty="0"/>
              <a:t>Det är viktigt att testa din frågeställning innan du börjar helt. Det är svårt att få allt rätt första gången. Efter några inledande intervjuer kommer du förmodligen </a:t>
            </a:r>
            <a:r>
              <a:rPr lang="sv" dirty="0" err="1"/>
              <a:t>att inse </a:t>
            </a:r>
            <a:r>
              <a:rPr lang="sv" dirty="0"/>
              <a:t>att det finns annan viktig information du också vill samla in.</a:t>
            </a:r>
            <a:endParaRPr lang="pl-PL" dirty="0"/>
          </a:p>
          <a:p>
            <a:pPr>
              <a:buNone/>
            </a:pPr>
            <a:endParaRPr lang="en-US" dirty="0"/>
          </a:p>
          <a:p>
            <a:r>
              <a:rPr lang="sv" dirty="0"/>
              <a:t>Ett bra tillvägagångssätt är att genomföra tre till fem testintervjuer och sedan noggrant granska dina frågor och svar. Se till att du får den typ av insikter du behöver för att vägleda din affärsidé.</a:t>
            </a:r>
          </a:p>
        </p:txBody>
      </p:sp>
      <p:sp>
        <p:nvSpPr>
          <p:cNvPr id="7" name="Text Placeholder 4">
            <a:extLst>
              <a:ext uri="{FF2B5EF4-FFF2-40B4-BE49-F238E27FC236}">
                <a16:creationId xmlns:a16="http://schemas.microsoft.com/office/drawing/2014/main" id="{94FC73A2-8A54-6E44-FDE1-0442DDCF0ABA}"/>
              </a:ext>
            </a:extLst>
          </p:cNvPr>
          <p:cNvSpPr txBox="1">
            <a:spLocks/>
          </p:cNvSpPr>
          <p:nvPr/>
        </p:nvSpPr>
        <p:spPr>
          <a:xfrm>
            <a:off x="5762171" y="1669143"/>
            <a:ext cx="5805715" cy="422660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noProof="0" dirty="0"/>
              <a:t>Följande är några saker att tänka på under denna granskning:</a:t>
            </a:r>
          </a:p>
          <a:p>
            <a:pPr>
              <a:buClr>
                <a:srgbClr val="B6D1E1"/>
              </a:buClr>
            </a:pPr>
            <a:endParaRPr lang="en-GB" b="1" noProof="0" dirty="0"/>
          </a:p>
          <a:p>
            <a:pPr marL="342900" indent="-342900">
              <a:buClr>
                <a:srgbClr val="B6D1E1"/>
              </a:buClr>
              <a:buFont typeface="Wingdings" panose="05000000000000000000" pitchFamily="2" charset="2"/>
              <a:buChar char="ü"/>
            </a:pPr>
            <a:r>
              <a:rPr lang="sv" noProof="0" dirty="0"/>
              <a:t>Är frågorna tillräckligt öppna för att inleda en dialog?</a:t>
            </a:r>
          </a:p>
          <a:p>
            <a:pPr marL="342900" indent="-342900">
              <a:buClr>
                <a:srgbClr val="B6D1E1"/>
              </a:buClr>
              <a:buFont typeface="Wingdings" panose="05000000000000000000" pitchFamily="2" charset="2"/>
              <a:buChar char="ü"/>
            </a:pPr>
            <a:r>
              <a:rPr lang="sv" noProof="0" dirty="0"/>
              <a:t>Är vissa frågor onödiga?</a:t>
            </a:r>
          </a:p>
          <a:p>
            <a:pPr marL="342900" indent="-342900">
              <a:buClr>
                <a:srgbClr val="B6D1E1"/>
              </a:buClr>
              <a:buFont typeface="Wingdings" panose="05000000000000000000" pitchFamily="2" charset="2"/>
              <a:buChar char="ü"/>
            </a:pPr>
            <a:r>
              <a:rPr lang="sv" noProof="0" dirty="0"/>
              <a:t>Är detta rätt målmarknad?</a:t>
            </a:r>
          </a:p>
          <a:p>
            <a:pPr marL="342900" indent="-342900">
              <a:buClr>
                <a:srgbClr val="B6D1E1"/>
              </a:buClr>
              <a:buFont typeface="Wingdings" panose="05000000000000000000" pitchFamily="2" charset="2"/>
              <a:buChar char="ü"/>
            </a:pPr>
            <a:r>
              <a:rPr lang="sv" noProof="0" dirty="0"/>
              <a:t>Hur lång tid tar intervjuerna?</a:t>
            </a:r>
          </a:p>
          <a:p>
            <a:pPr marL="342900" indent="-342900">
              <a:buClr>
                <a:srgbClr val="B6D1E1"/>
              </a:buClr>
              <a:buFont typeface="Wingdings" panose="05000000000000000000" pitchFamily="2" charset="2"/>
              <a:buChar char="ü"/>
            </a:pPr>
            <a:r>
              <a:rPr lang="sv" noProof="0" dirty="0"/>
              <a:t>Har jag upptäckt något i dessa intervjuer som jag behöver fråga om mer information om?</a:t>
            </a:r>
          </a:p>
          <a:p>
            <a:pPr marL="342900" indent="-342900">
              <a:buClr>
                <a:srgbClr val="B6D1E1"/>
              </a:buClr>
              <a:buFont typeface="Wingdings" panose="05000000000000000000" pitchFamily="2" charset="2"/>
              <a:buChar char="ü"/>
            </a:pPr>
            <a:r>
              <a:rPr lang="sv" noProof="0" dirty="0"/>
              <a:t>Vilka frågor missförstods och hur kan de omformuleras?</a:t>
            </a:r>
          </a:p>
          <a:p>
            <a:pPr>
              <a:buClr>
                <a:srgbClr val="B6D1E1"/>
              </a:buClr>
            </a:pPr>
            <a:endParaRPr lang="en-GB" noProof="0" dirty="0"/>
          </a:p>
          <a:p>
            <a:pPr>
              <a:buClr>
                <a:srgbClr val="B6D1E1"/>
              </a:buClr>
            </a:pPr>
            <a:endParaRPr lang="en-GB" noProof="0" dirty="0"/>
          </a:p>
        </p:txBody>
      </p:sp>
      <p:cxnSp>
        <p:nvCxnSpPr>
          <p:cNvPr id="11" name="Straight Connector 10">
            <a:extLst>
              <a:ext uri="{FF2B5EF4-FFF2-40B4-BE49-F238E27FC236}">
                <a16:creationId xmlns:a16="http://schemas.microsoft.com/office/drawing/2014/main" id="{7A6CDAD6-4FDF-1A9E-D05F-4B6E623769E3}"/>
              </a:ext>
            </a:extLst>
          </p:cNvPr>
          <p:cNvCxnSpPr>
            <a:cxnSpLocks/>
          </p:cNvCxnSpPr>
          <p:nvPr/>
        </p:nvCxnSpPr>
        <p:spPr>
          <a:xfrm>
            <a:off x="5305205" y="1500413"/>
            <a:ext cx="0" cy="49149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3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3751" y="2125997"/>
            <a:ext cx="6147263" cy="3458375"/>
          </a:xfrm>
        </p:spPr>
        <p:txBody>
          <a:bodyPr vert="horz" lIns="91440" tIns="45720" rIns="91440" bIns="45720" rtlCol="0" anchor="t">
            <a:normAutofit/>
          </a:bodyPr>
          <a:lstStyle/>
          <a:p>
            <a:r>
              <a:rPr lang="sv" noProof="0" dirty="0"/>
              <a:t>KOLLA IN DIN </a:t>
            </a:r>
            <a:br>
              <a:rPr lang="en-GB" noProof="0" dirty="0"/>
            </a:br>
            <a:r>
              <a:rPr lang="sv" dirty="0"/>
              <a:t>KONKURRENS</a:t>
            </a:r>
            <a:endParaRPr lang="sv" noProof="0" dirty="0"/>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04</a:t>
            </a:r>
          </a:p>
        </p:txBody>
      </p:sp>
      <p:pic>
        <p:nvPicPr>
          <p:cNvPr id="3" name="Graphic 2" descr="Eye with solid fill">
            <a:extLst>
              <a:ext uri="{FF2B5EF4-FFF2-40B4-BE49-F238E27FC236}">
                <a16:creationId xmlns:a16="http://schemas.microsoft.com/office/drawing/2014/main" id="{6206D932-BFC1-83E2-1563-8F03C9F2E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3050" y="4238625"/>
            <a:ext cx="914400" cy="914400"/>
          </a:xfrm>
          <a:prstGeom prst="rect">
            <a:avLst/>
          </a:prstGeom>
        </p:spPr>
      </p:pic>
      <p:pic>
        <p:nvPicPr>
          <p:cNvPr id="12" name="Graphic 11" descr="Magnifying glass with solid fill">
            <a:extLst>
              <a:ext uri="{FF2B5EF4-FFF2-40B4-BE49-F238E27FC236}">
                <a16:creationId xmlns:a16="http://schemas.microsoft.com/office/drawing/2014/main" id="{CABBC7FE-47C1-323A-F398-E887C4E31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57857">
            <a:off x="1267757" y="4157953"/>
            <a:ext cx="1464987" cy="1464987"/>
          </a:xfrm>
          <a:prstGeom prst="rect">
            <a:avLst/>
          </a:prstGeom>
        </p:spPr>
      </p:pic>
    </p:spTree>
    <p:extLst>
      <p:ext uri="{BB962C8B-B14F-4D97-AF65-F5344CB8AC3E}">
        <p14:creationId xmlns:p14="http://schemas.microsoft.com/office/powerpoint/2010/main" val="1560008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KVALIFICERING AV DIN AFFÄRSIDÉ</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534886"/>
            <a:ext cx="7621881" cy="4490356"/>
          </a:xfrm>
        </p:spPr>
        <p:txBody>
          <a:bodyPr/>
          <a:lstStyle/>
          <a:p>
            <a:pPr>
              <a:buClr>
                <a:srgbClr val="B6D1E1"/>
              </a:buClr>
            </a:pPr>
            <a:r>
              <a:rPr lang="sv" sz="2800" b="1" noProof="0" dirty="0"/>
              <a:t>Nästa steg: Kolla in tävlingen</a:t>
            </a:r>
          </a:p>
          <a:p>
            <a:pPr>
              <a:buClr>
                <a:srgbClr val="B6D1E1"/>
              </a:buClr>
            </a:pPr>
            <a:endParaRPr lang="en-GB" sz="2800" b="1" noProof="0" dirty="0"/>
          </a:p>
          <a:p>
            <a:pPr>
              <a:buClr>
                <a:srgbClr val="B6D1E1"/>
              </a:buClr>
            </a:pPr>
            <a:r>
              <a:rPr lang="sv" noProof="0" dirty="0"/>
              <a:t>Att känna till dina konkurrenter hjälper dig att kommunicera med din målgrupp, särskilja ditt företag från konkurrenterna, förbättra dina processer och navigera utmaningar på din marknad.</a:t>
            </a:r>
          </a:p>
          <a:p>
            <a:pPr>
              <a:buClr>
                <a:srgbClr val="B6D1E1"/>
              </a:buClr>
            </a:pPr>
            <a:endParaRPr lang="en-GB" b="1" noProof="0" dirty="0"/>
          </a:p>
          <a:p>
            <a:pPr>
              <a:buClr>
                <a:srgbClr val="B6D1E1"/>
              </a:buClr>
            </a:pPr>
            <a:r>
              <a:rPr lang="sv" b="1" noProof="0" dirty="0"/>
              <a:t>Förstå dina konkurrenter. </a:t>
            </a:r>
            <a:r>
              <a:rPr lang="sv" noProof="0" dirty="0"/>
              <a:t>Att veta vilka dina konkurrenter är och vad de erbjuder kan hjälpa dig att få dina produkter, tjänster och marknadsföring att sticka ut.</a:t>
            </a:r>
          </a:p>
          <a:p>
            <a:pPr>
              <a:buClr>
                <a:srgbClr val="B6D1E1"/>
              </a:buClr>
            </a:pPr>
            <a:endParaRPr lang="en-GB" noProof="0" dirty="0"/>
          </a:p>
          <a:p>
            <a:pPr>
              <a:buClr>
                <a:srgbClr val="B6D1E1"/>
              </a:buClr>
            </a:pPr>
            <a:r>
              <a:rPr lang="sv" noProof="0" dirty="0"/>
              <a:t>Du kan använda denna kunskap för att skapa marknadsföringsstrategier som </a:t>
            </a:r>
            <a:r>
              <a:rPr lang="sv" b="1" noProof="0" dirty="0"/>
              <a:t>utnyttjar dina konkurrenters svagheter </a:t>
            </a:r>
            <a:r>
              <a:rPr lang="sv" noProof="0" dirty="0"/>
              <a:t>och förbättrar din egen affärsprestanda. Använd nyckelorden </a:t>
            </a:r>
            <a:r>
              <a:rPr lang="sv" b="1" noProof="0" dirty="0"/>
              <a:t>i </a:t>
            </a:r>
            <a:r>
              <a:rPr lang="sv" noProof="0" dirty="0"/>
              <a:t>din företagsbeskrivning, googla dem, undersök deras webbplatser och vad som skiljer sig från ditt tillvägagångssätt.</a:t>
            </a:r>
          </a:p>
        </p:txBody>
      </p:sp>
      <p:pic>
        <p:nvPicPr>
          <p:cNvPr id="5" name="Obraz 4" descr="Obraz zawierający pionek szachowy, Gry, Sporty halowe, gra planszowa&#10;&#10;Zawartość wygenerowana przez sztuczną inteligencję może być niepoprawna.">
            <a:extLst>
              <a:ext uri="{FF2B5EF4-FFF2-40B4-BE49-F238E27FC236}">
                <a16:creationId xmlns:a16="http://schemas.microsoft.com/office/drawing/2014/main" id="{B88C5C09-26C1-855B-2602-0A5C4F883E28}"/>
              </a:ext>
            </a:extLst>
          </p:cNvPr>
          <p:cNvPicPr>
            <a:picLocks noChangeAspect="1"/>
          </p:cNvPicPr>
          <p:nvPr/>
        </p:nvPicPr>
        <p:blipFill>
          <a:blip r:embed="rId2"/>
          <a:srcRect l="34652" r="4877"/>
          <a:stretch/>
        </p:blipFill>
        <p:spPr>
          <a:xfrm>
            <a:off x="8518358" y="1751540"/>
            <a:ext cx="3283656" cy="4057048"/>
          </a:xfrm>
          <a:prstGeom prst="roundRect">
            <a:avLst/>
          </a:prstGeom>
        </p:spPr>
      </p:pic>
    </p:spTree>
    <p:extLst>
      <p:ext uri="{BB962C8B-B14F-4D97-AF65-F5344CB8AC3E}">
        <p14:creationId xmlns:p14="http://schemas.microsoft.com/office/powerpoint/2010/main" val="196983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A28D71-D676-9F65-2F49-B3F8681A1815}"/>
              </a:ext>
            </a:extLst>
          </p:cNvPr>
          <p:cNvSpPr/>
          <p:nvPr/>
        </p:nvSpPr>
        <p:spPr>
          <a:xfrm>
            <a:off x="6189044" y="4948064"/>
            <a:ext cx="5583856"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FÖR VARJE </a:t>
            </a:r>
            <a:r>
              <a:rPr lang="sv" dirty="0"/>
              <a:t>KONKURRENT</a:t>
            </a:r>
            <a:r>
              <a:rPr lang="sv" noProof="0" dirty="0"/>
              <a:t>, ÖVERVÄG</a:t>
            </a:r>
            <a:endParaRPr lang="en-GB" noProof="0" dirty="0">
              <a:effectLst/>
            </a:endParaRP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56706" y="1632857"/>
            <a:ext cx="6674823" cy="3429000"/>
          </a:xfrm>
        </p:spPr>
        <p:txBody>
          <a:bodyPr/>
          <a:lstStyle/>
          <a:p>
            <a:pPr marL="342900" indent="-342900">
              <a:buClr>
                <a:srgbClr val="B6D1E1"/>
              </a:buClr>
              <a:buFont typeface="Arial" panose="020B0604020202020204" pitchFamily="34" charset="0"/>
              <a:buChar char="•"/>
            </a:pPr>
            <a:r>
              <a:rPr lang="sv" b="1" noProof="0" dirty="0"/>
              <a:t>Generisk information; </a:t>
            </a:r>
            <a:r>
              <a:rPr lang="sv" noProof="0" dirty="0"/>
              <a:t>etableringsår, storlek (anställda, platser)</a:t>
            </a:r>
          </a:p>
          <a:p>
            <a:pPr marL="342900" indent="-342900">
              <a:buClr>
                <a:srgbClr val="B6D1E1"/>
              </a:buClr>
              <a:buFont typeface="Arial" panose="020B0604020202020204" pitchFamily="34" charset="0"/>
              <a:buChar char="•"/>
            </a:pPr>
            <a:r>
              <a:rPr lang="sv" b="1" noProof="0" dirty="0"/>
              <a:t>Målgrupper/sektorer </a:t>
            </a:r>
            <a:r>
              <a:rPr lang="sv" noProof="0" dirty="0"/>
              <a:t>(vanligtvis listade på webbplatsen)</a:t>
            </a:r>
          </a:p>
          <a:p>
            <a:pPr marL="342900" indent="-342900">
              <a:buClr>
                <a:srgbClr val="B6D1E1"/>
              </a:buClr>
              <a:buFont typeface="Arial" panose="020B0604020202020204" pitchFamily="34" charset="0"/>
              <a:buChar char="•"/>
            </a:pPr>
            <a:r>
              <a:rPr lang="sv" b="1" noProof="0" dirty="0"/>
              <a:t>Marknadsföring och försäljning </a:t>
            </a:r>
            <a:r>
              <a:rPr lang="sv" noProof="0" dirty="0"/>
              <a:t>(nyheter och evenemang på webbplatsen)</a:t>
            </a:r>
          </a:p>
          <a:p>
            <a:pPr marL="342900" indent="-342900">
              <a:buClr>
                <a:srgbClr val="B6D1E1"/>
              </a:buClr>
              <a:buFont typeface="Arial" panose="020B0604020202020204" pitchFamily="34" charset="0"/>
              <a:buChar char="•"/>
            </a:pPr>
            <a:r>
              <a:rPr lang="sv" b="1" noProof="0" dirty="0"/>
              <a:t>Styrkor och svagheter; </a:t>
            </a:r>
            <a:r>
              <a:rPr lang="sv" noProof="0" dirty="0"/>
              <a:t>kolla in recensioner av mönster, vad de är bra och mindre bra på</a:t>
            </a:r>
          </a:p>
          <a:p>
            <a:pPr marL="342900" indent="-342900">
              <a:buClr>
                <a:srgbClr val="B6D1E1"/>
              </a:buClr>
              <a:buFont typeface="Arial" panose="020B0604020202020204" pitchFamily="34" charset="0"/>
              <a:buChar char="•"/>
            </a:pPr>
            <a:r>
              <a:rPr lang="sv" b="1" noProof="0" dirty="0"/>
              <a:t>USP:er (Unique Selling Proposition); </a:t>
            </a:r>
            <a:r>
              <a:rPr lang="sv" noProof="0" dirty="0"/>
              <a:t>vad som gör dem unika och som övertygar kunderna att köpa</a:t>
            </a:r>
          </a:p>
          <a:p>
            <a:pPr marL="342900" indent="-342900">
              <a:buClr>
                <a:srgbClr val="B6D1E1"/>
              </a:buClr>
              <a:buFont typeface="Arial" panose="020B0604020202020204" pitchFamily="34" charset="0"/>
              <a:buChar char="•"/>
            </a:pPr>
            <a:r>
              <a:rPr lang="sv" b="1" noProof="0" dirty="0"/>
              <a:t>Jämför; </a:t>
            </a:r>
            <a:r>
              <a:rPr lang="sv" noProof="0" dirty="0"/>
              <a:t>t.ex. visuell tabell med kolumner som jämför deras olika erbjudanden funktion för funktion</a:t>
            </a:r>
          </a:p>
          <a:p>
            <a:pPr>
              <a:buClr>
                <a:srgbClr val="B6D1E1"/>
              </a:buClr>
            </a:pPr>
            <a:endParaRPr lang="en-GB" noProof="0" dirty="0"/>
          </a:p>
        </p:txBody>
      </p:sp>
      <p:grpSp>
        <p:nvGrpSpPr>
          <p:cNvPr id="8" name="Group 7">
            <a:extLst>
              <a:ext uri="{FF2B5EF4-FFF2-40B4-BE49-F238E27FC236}">
                <a16:creationId xmlns:a16="http://schemas.microsoft.com/office/drawing/2014/main" id="{2ECDC01D-1965-8BDF-585C-484B95E967A5}"/>
              </a:ext>
            </a:extLst>
          </p:cNvPr>
          <p:cNvGrpSpPr/>
          <p:nvPr/>
        </p:nvGrpSpPr>
        <p:grpSpPr>
          <a:xfrm>
            <a:off x="9176928" y="4550735"/>
            <a:ext cx="2788753" cy="578690"/>
            <a:chOff x="2045517" y="6166884"/>
            <a:chExt cx="2788753" cy="578690"/>
          </a:xfrm>
        </p:grpSpPr>
        <p:sp>
          <p:nvSpPr>
            <p:cNvPr id="9" name="Rectangle 8">
              <a:extLst>
                <a:ext uri="{FF2B5EF4-FFF2-40B4-BE49-F238E27FC236}">
                  <a16:creationId xmlns:a16="http://schemas.microsoft.com/office/drawing/2014/main" id="{3E63613B-4FD6-97B9-6031-458BBCCC062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BFB3F582-93C6-7213-6CC5-D30EA93800B4}"/>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E22945DE-9E85-1AAE-8BC2-BB639C30A9F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noProof="0"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52E00700-70F8-9BF3-D778-65BE07ECF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EF50C760-503D-B056-10DD-CE875230FE77}"/>
              </a:ext>
            </a:extLst>
          </p:cNvPr>
          <p:cNvSpPr txBox="1">
            <a:spLocks/>
          </p:cNvSpPr>
          <p:nvPr/>
        </p:nvSpPr>
        <p:spPr>
          <a:xfrm>
            <a:off x="6106886" y="5246915"/>
            <a:ext cx="5372100"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sv" b="1" noProof="0" dirty="0"/>
              <a:t>Varför har du en konkurrensfördel? Skriv ett sammanfattande stycke</a:t>
            </a:r>
          </a:p>
        </p:txBody>
      </p:sp>
      <p:pic>
        <p:nvPicPr>
          <p:cNvPr id="5" name="Graphic 4" descr="Bar chart with solid fill">
            <a:extLst>
              <a:ext uri="{FF2B5EF4-FFF2-40B4-BE49-F238E27FC236}">
                <a16:creationId xmlns:a16="http://schemas.microsoft.com/office/drawing/2014/main" id="{4C84DAA5-0997-D361-1752-259D344178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6783" y="2221251"/>
            <a:ext cx="1530863" cy="1530863"/>
          </a:xfrm>
          <a:prstGeom prst="rect">
            <a:avLst/>
          </a:prstGeom>
        </p:spPr>
      </p:pic>
    </p:spTree>
    <p:extLst>
      <p:ext uri="{BB962C8B-B14F-4D97-AF65-F5344CB8AC3E}">
        <p14:creationId xmlns:p14="http://schemas.microsoft.com/office/powerpoint/2010/main" val="100865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noProof="0" dirty="0">
                <a:solidFill>
                  <a:schemeClr val="bg1"/>
                </a:solidFill>
              </a:rPr>
              <a:t>www.3kitchens.eu</a:t>
            </a:r>
            <a:r>
              <a:rPr lang="sv" sz="3300" b="1" noProof="0" dirty="0">
                <a:solidFill>
                  <a:schemeClr val="bg1"/>
                </a:solidFill>
              </a:rPr>
              <a:t>​</a:t>
            </a:r>
            <a:r>
              <a:rPr lang="sv" sz="3300" noProof="0" dirty="0">
                <a:solidFill>
                  <a:schemeClr val="bg1"/>
                </a:solidFill>
              </a:rPr>
              <a:t>​</a:t>
            </a:r>
          </a:p>
        </p:txBody>
      </p:sp>
      <p:grpSp>
        <p:nvGrpSpPr>
          <p:cNvPr id="3" name="Grupa 2">
            <a:extLst>
              <a:ext uri="{FF2B5EF4-FFF2-40B4-BE49-F238E27FC236}">
                <a16:creationId xmlns:a16="http://schemas.microsoft.com/office/drawing/2014/main" id="{E2DDEC1B-2E0F-D4B1-9544-8FCBEE85DCB4}"/>
              </a:ext>
            </a:extLst>
          </p:cNvPr>
          <p:cNvGrpSpPr/>
          <p:nvPr/>
        </p:nvGrpSpPr>
        <p:grpSpPr>
          <a:xfrm>
            <a:off x="1076356" y="1420800"/>
            <a:ext cx="4060089" cy="3285260"/>
            <a:chOff x="1086357" y="1797758"/>
            <a:chExt cx="4060089" cy="3285260"/>
          </a:xfrm>
        </p:grpSpPr>
        <p:grpSp>
          <p:nvGrpSpPr>
            <p:cNvPr id="2" name="Grupa 1">
              <a:extLst>
                <a:ext uri="{FF2B5EF4-FFF2-40B4-BE49-F238E27FC236}">
                  <a16:creationId xmlns:a16="http://schemas.microsoft.com/office/drawing/2014/main" id="{680F894A-65AD-5F13-47F7-76B4F2D31B92}"/>
                </a:ext>
              </a:extLst>
            </p:cNvPr>
            <p:cNvGrpSpPr/>
            <p:nvPr/>
          </p:nvGrpSpPr>
          <p:grpSpPr>
            <a:xfrm>
              <a:off x="1086357" y="1797758"/>
              <a:ext cx="4060089" cy="1632858"/>
              <a:chOff x="1086357" y="1797758"/>
              <a:chExt cx="4060089" cy="1632858"/>
            </a:xfrm>
          </p:grpSpPr>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615189" y="2606754"/>
                <a:ext cx="3195486" cy="73114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b="1" noProof="0" dirty="0">
                    <a:solidFill>
                      <a:srgbClr val="382B1B"/>
                    </a:solidFill>
                  </a:rPr>
                  <a:t>Att komma igång med ditt företag</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086357" y="1860602"/>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500" b="1" noProof="0" dirty="0">
                    <a:solidFill>
                      <a:srgbClr val="382B1B"/>
                    </a:solidFill>
                  </a:rPr>
                  <a:t>Nästa : Steg 3</a:t>
                </a:r>
              </a:p>
            </p:txBody>
          </p:sp>
          <p:sp>
            <p:nvSpPr>
              <p:cNvPr id="8" name="Speech Bubble: Rectangle with Corners Rounded 7">
                <a:extLst>
                  <a:ext uri="{FF2B5EF4-FFF2-40B4-BE49-F238E27FC236}">
                    <a16:creationId xmlns:a16="http://schemas.microsoft.com/office/drawing/2014/main" id="{61ADDE71-5AB1-FF96-7AB7-D7B7F527389D}"/>
                  </a:ext>
                </a:extLst>
              </p:cNvPr>
              <p:cNvSpPr/>
              <p:nvPr/>
            </p:nvSpPr>
            <p:spPr>
              <a:xfrm>
                <a:off x="1615189" y="1797758"/>
                <a:ext cx="3270993" cy="1632858"/>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Graphic 9" descr="Female Profile with solid fill">
              <a:extLst>
                <a:ext uri="{FF2B5EF4-FFF2-40B4-BE49-F238E27FC236}">
                  <a16:creationId xmlns:a16="http://schemas.microsoft.com/office/drawing/2014/main" id="{207E2122-D50D-7C3D-47A1-8962C53E9D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4945" y="3520107"/>
              <a:ext cx="1562911" cy="1562911"/>
            </a:xfrm>
            <a:prstGeom prst="rect">
              <a:avLst/>
            </a:prstGeom>
          </p:spPr>
        </p:pic>
      </p:grpSp>
    </p:spTree>
    <p:extLst>
      <p:ext uri="{BB962C8B-B14F-4D97-AF65-F5344CB8AC3E}">
        <p14:creationId xmlns:p14="http://schemas.microsoft.com/office/powerpoint/2010/main" val="16670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BÖRJA SMÅTT, DRÖM STORT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52247" y="1403130"/>
            <a:ext cx="5822267" cy="3399028"/>
          </a:xfrm>
        </p:spPr>
        <p:txBody>
          <a:bodyPr/>
          <a:lstStyle/>
          <a:p>
            <a:pPr>
              <a:buNone/>
            </a:pPr>
            <a:r>
              <a:rPr lang="sv" sz="2400" noProof="0" dirty="0"/>
              <a:t>Låt dig inspireras av </a:t>
            </a:r>
            <a:r>
              <a:rPr lang="sv" sz="2400" b="1" noProof="0" dirty="0"/>
              <a:t>Sahar Hashemi </a:t>
            </a:r>
            <a:r>
              <a:rPr lang="sv" sz="2400" noProof="0" dirty="0"/>
              <a:t>, som var med och grundade </a:t>
            </a:r>
            <a:r>
              <a:rPr lang="sv" sz="2400" b="1" noProof="0" dirty="0">
                <a:solidFill>
                  <a:srgbClr val="94C7B0"/>
                </a:solidFill>
                <a:hlinkClick r:id="rId3">
                  <a:extLst>
                    <a:ext uri="{A12FA001-AC4F-418D-AE19-62706E023703}">
                      <ahyp:hlinkClr xmlns:ahyp="http://schemas.microsoft.com/office/drawing/2018/hyperlinkcolor" val="tx"/>
                    </a:ext>
                  </a:extLst>
                </a:hlinkClick>
              </a:rPr>
              <a:t>Coffee Republic </a:t>
            </a:r>
            <a:r>
              <a:rPr lang="sv" sz="2400" noProof="0" dirty="0"/>
              <a:t>efter att ha sett en möjlighet att föra kaffekulturen till Storbritannien. Hon hade ingen affärserfarenhet – bara en idé, passion och modet att starta.</a:t>
            </a:r>
          </a:p>
          <a:p>
            <a:pPr>
              <a:buNone/>
            </a:pPr>
            <a:endParaRPr lang="en-GB" sz="2400" noProof="0" dirty="0"/>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sv" sz="2400" b="1" i="0" u="none" strike="noStrike" cap="none" normalizeH="0" baseline="0" noProof="0" dirty="0">
                <a:ln>
                  <a:noFill/>
                </a:ln>
                <a:solidFill>
                  <a:schemeClr val="tx1"/>
                </a:solidFill>
                <a:effectLst/>
              </a:rPr>
              <a:t>Du behöver inte vara expert. </a:t>
            </a:r>
            <a:br>
              <a:rPr kumimoji="0" lang="en-GB" sz="2400" b="0" i="0" u="none" strike="noStrike" cap="none" normalizeH="0" baseline="0" noProof="0" dirty="0">
                <a:ln>
                  <a:noFill/>
                </a:ln>
                <a:solidFill>
                  <a:schemeClr val="tx1"/>
                </a:solidFill>
                <a:effectLst/>
              </a:rPr>
            </a:br>
            <a:r>
              <a:rPr kumimoji="0" lang="sv" sz="2400" b="0" i="0" u="none" strike="noStrike" cap="none" normalizeH="0" baseline="0" noProof="0" dirty="0">
                <a:ln>
                  <a:noFill/>
                </a:ln>
                <a:solidFill>
                  <a:schemeClr val="tx1"/>
                </a:solidFill>
                <a:effectLst/>
              </a:rPr>
              <a:t>Precis som Sahar kan du lyckas genom att se ett behov och ta första steget.</a:t>
            </a:r>
          </a:p>
          <a:p>
            <a:pPr marR="0" lvl="0" algn="l" defTabSz="914400" rtl="0" eaLnBrk="0" fontAlgn="base" latinLnBrk="0" hangingPunct="0">
              <a:lnSpc>
                <a:spcPct val="100000"/>
              </a:lnSpc>
              <a:spcBef>
                <a:spcPct val="0"/>
              </a:spcBef>
              <a:spcAft>
                <a:spcPct val="0"/>
              </a:spcAft>
              <a:buClrTx/>
              <a:buSzTx/>
              <a:tabLst/>
            </a:pPr>
            <a:endParaRPr kumimoji="0" lang="en-GB" sz="2400" b="0" i="0" u="none" strike="noStrike" cap="none" normalizeH="0" baseline="0" noProof="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sv" sz="2400" b="1" i="0" u="none" strike="noStrike" cap="none" normalizeH="0" baseline="0" noProof="0" dirty="0">
                <a:ln>
                  <a:noFill/>
                </a:ln>
                <a:solidFill>
                  <a:schemeClr val="tx1"/>
                </a:solidFill>
                <a:effectLst/>
              </a:rPr>
              <a:t>Börja smått, lär dig allt eftersom. </a:t>
            </a:r>
            <a:br>
              <a:rPr kumimoji="0" lang="en-GB" sz="2400" b="0" i="0" u="none" strike="noStrike" cap="none" normalizeH="0" baseline="0" noProof="0" dirty="0">
                <a:ln>
                  <a:noFill/>
                </a:ln>
                <a:solidFill>
                  <a:schemeClr val="tx1"/>
                </a:solidFill>
                <a:effectLst/>
              </a:rPr>
            </a:br>
            <a:r>
              <a:rPr kumimoji="0" lang="sv" sz="2400" b="0" i="0" u="none" strike="noStrike" cap="none" normalizeH="0" baseline="0" noProof="0" dirty="0">
                <a:ln>
                  <a:noFill/>
                </a:ln>
                <a:solidFill>
                  <a:schemeClr val="tx1"/>
                </a:solidFill>
                <a:effectLst/>
              </a:rPr>
              <a:t>Framgång kommer från handling, inte perfektion </a:t>
            </a:r>
            <a:r>
              <a:rPr kumimoji="0" lang="sv" sz="2000" b="0" i="0" u="none" strike="noStrike" cap="none" normalizeH="0" baseline="0" noProof="0" dirty="0">
                <a:ln>
                  <a:noFill/>
                </a:ln>
                <a:solidFill>
                  <a:schemeClr val="tx1"/>
                </a:solidFill>
                <a:effectLst/>
              </a:rPr>
              <a:t>.</a:t>
            </a:r>
          </a:p>
        </p:txBody>
      </p:sp>
      <p:grpSp>
        <p:nvGrpSpPr>
          <p:cNvPr id="7" name="Group 6">
            <a:extLst>
              <a:ext uri="{FF2B5EF4-FFF2-40B4-BE49-F238E27FC236}">
                <a16:creationId xmlns:a16="http://schemas.microsoft.com/office/drawing/2014/main" id="{2507A590-EFF5-2598-0E79-0392F0A79E2F}"/>
              </a:ext>
            </a:extLst>
          </p:cNvPr>
          <p:cNvGrpSpPr/>
          <p:nvPr/>
        </p:nvGrpSpPr>
        <p:grpSpPr>
          <a:xfrm>
            <a:off x="5934085" y="1403130"/>
            <a:ext cx="6257915" cy="5234152"/>
            <a:chOff x="4308293" y="667658"/>
            <a:chExt cx="6811123" cy="5696857"/>
          </a:xfrm>
        </p:grpSpPr>
        <p:pic>
          <p:nvPicPr>
            <p:cNvPr id="8" name="Picture 7">
              <a:extLst>
                <a:ext uri="{FF2B5EF4-FFF2-40B4-BE49-F238E27FC236}">
                  <a16:creationId xmlns:a16="http://schemas.microsoft.com/office/drawing/2014/main" id="{75DEFE92-1CD2-717B-D35D-9A0C4497AB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9591A1AD-2E75-F293-6DB3-C4D6F6597015}"/>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Online Media 4" title="What makes an entrepreneur? | Sahar Hashemi | TEDxYouth@Bath">
            <a:hlinkClick r:id="" action="ppaction://media"/>
            <a:extLst>
              <a:ext uri="{FF2B5EF4-FFF2-40B4-BE49-F238E27FC236}">
                <a16:creationId xmlns:a16="http://schemas.microsoft.com/office/drawing/2014/main" id="{66708A7B-733F-1611-6F8E-F646BD7520C0}"/>
              </a:ext>
            </a:extLst>
          </p:cNvPr>
          <p:cNvPicPr>
            <a:picLocks noRot="1" noChangeAspect="1"/>
          </p:cNvPicPr>
          <p:nvPr>
            <a:videoFile r:link="rId1"/>
          </p:nvPr>
        </p:nvPicPr>
        <p:blipFill>
          <a:blip r:embed="rId5"/>
          <a:stretch>
            <a:fillRect/>
          </a:stretch>
        </p:blipFill>
        <p:spPr>
          <a:xfrm>
            <a:off x="7002541" y="1747157"/>
            <a:ext cx="5189459" cy="3399028"/>
          </a:xfrm>
          <a:prstGeom prst="rect">
            <a:avLst/>
          </a:prstGeom>
        </p:spPr>
      </p:pic>
      <p:sp>
        <p:nvSpPr>
          <p:cNvPr id="5" name="pole tekstowe 4">
            <a:extLst>
              <a:ext uri="{FF2B5EF4-FFF2-40B4-BE49-F238E27FC236}">
                <a16:creationId xmlns:a16="http://schemas.microsoft.com/office/drawing/2014/main" id="{92A09B94-D756-2EF7-23AB-D2FF7C670B06}"/>
              </a:ext>
            </a:extLst>
          </p:cNvPr>
          <p:cNvSpPr txBox="1"/>
          <p:nvPr/>
        </p:nvSpPr>
        <p:spPr>
          <a:xfrm>
            <a:off x="2547257" y="5502000"/>
            <a:ext cx="3921056" cy="830997"/>
          </a:xfrm>
          <a:prstGeom prst="rect">
            <a:avLst/>
          </a:prstGeom>
          <a:noFill/>
        </p:spPr>
        <p:txBody>
          <a:bodyPr wrap="square">
            <a:spAutoFit/>
          </a:bodyPr>
          <a:lstStyle/>
          <a:p>
            <a:pPr>
              <a:buNone/>
            </a:pPr>
            <a:r>
              <a:rPr lang="sv" sz="2400" b="1" noProof="0" dirty="0">
                <a:solidFill>
                  <a:srgbClr val="94C7B0"/>
                </a:solidFill>
              </a:rPr>
              <a:t>Se hennes </a:t>
            </a:r>
            <a:r>
              <a:rPr lang="sv" sz="2400" b="1" noProof="0" dirty="0" err="1">
                <a:solidFill>
                  <a:srgbClr val="94C7B0"/>
                </a:solidFill>
              </a:rPr>
              <a:t>TEDxYouth</a:t>
            </a:r>
            <a:r>
              <a:rPr lang="sv" sz="2400" b="1" noProof="0" dirty="0">
                <a:solidFill>
                  <a:srgbClr val="94C7B0"/>
                </a:solidFill>
              </a:rPr>
              <a:t> </a:t>
            </a:r>
          </a:p>
          <a:p>
            <a:pPr>
              <a:buNone/>
            </a:pPr>
            <a:r>
              <a:rPr lang="sv" sz="2400" b="1" noProof="0" dirty="0">
                <a:solidFill>
                  <a:srgbClr val="94C7B0"/>
                </a:solidFill>
              </a:rPr>
              <a:t>prata för mer inspiration! </a:t>
            </a:r>
            <a:r>
              <a:rPr lang="sv" sz="2400" b="1" noProof="0" dirty="0">
                <a:solidFill>
                  <a:srgbClr val="94C7B0"/>
                </a:solidFill>
                <a:sym typeface="Wingdings" panose="05000000000000000000" pitchFamily="2" charset="2"/>
              </a:rPr>
              <a:t></a:t>
            </a:r>
            <a:endParaRPr lang="en-GB" sz="2400" b="1" noProof="0" dirty="0">
              <a:solidFill>
                <a:srgbClr val="94C7B0"/>
              </a:solidFill>
            </a:endParaRPr>
          </a:p>
        </p:txBody>
      </p:sp>
    </p:spTree>
    <p:extLst>
      <p:ext uri="{BB962C8B-B14F-4D97-AF65-F5344CB8AC3E}">
        <p14:creationId xmlns:p14="http://schemas.microsoft.com/office/powerpoint/2010/main" val="5380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BÖRJA SMÅTT, DRÖM STORT</a:t>
            </a:r>
          </a:p>
        </p:txBody>
      </p:sp>
      <p:pic>
        <p:nvPicPr>
          <p:cNvPr id="12" name="Picture 2">
            <a:extLst>
              <a:ext uri="{FF2B5EF4-FFF2-40B4-BE49-F238E27FC236}">
                <a16:creationId xmlns:a16="http://schemas.microsoft.com/office/drawing/2014/main" id="{AA8137E2-5B9C-6CDA-84C7-EBF32A26B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026" y="1851919"/>
            <a:ext cx="2548603" cy="406310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83A5A013-6D84-3CB4-178C-1EE41AACED38}"/>
              </a:ext>
            </a:extLst>
          </p:cNvPr>
          <p:cNvSpPr txBox="1"/>
          <p:nvPr/>
        </p:nvSpPr>
        <p:spPr>
          <a:xfrm>
            <a:off x="476081" y="1331111"/>
            <a:ext cx="8073888" cy="5878532"/>
          </a:xfrm>
          <a:prstGeom prst="rect">
            <a:avLst/>
          </a:prstGeom>
          <a:noFill/>
        </p:spPr>
        <p:txBody>
          <a:bodyPr wrap="square">
            <a:spAutoFit/>
          </a:bodyPr>
          <a:lstStyle/>
          <a:p>
            <a:r>
              <a:rPr lang="sv" sz="2200" b="1" noProof="0" dirty="0"/>
              <a:t>REKOMMENDERAD LÄSNING</a:t>
            </a:r>
          </a:p>
          <a:p>
            <a:endParaRPr lang="en-GB" sz="2200" dirty="0"/>
          </a:p>
          <a:p>
            <a:r>
              <a:rPr lang="sv" sz="2200" noProof="0" dirty="0"/>
              <a:t>I </a:t>
            </a:r>
            <a:r>
              <a:rPr lang="sv" sz="2200" b="1" i="1" noProof="0" dirty="0">
                <a:solidFill>
                  <a:srgbClr val="94C7B0"/>
                </a:solidFill>
                <a:hlinkClick r:id="rId3">
                  <a:extLst>
                    <a:ext uri="{A12FA001-AC4F-418D-AE19-62706E023703}">
                      <ahyp:hlinkClr xmlns:ahyp="http://schemas.microsoft.com/office/drawing/2018/hyperlinkcolor" val="tx"/>
                    </a:ext>
                  </a:extLst>
                </a:hlinkClick>
              </a:rPr>
              <a:t>*Vem som helst kan göra det* </a:t>
            </a:r>
            <a:r>
              <a:rPr lang="sv" sz="2200" noProof="0" dirty="0"/>
              <a:t>delar Sahar med sig av hur hon förvandlade en idé till Coffee Republic, </a:t>
            </a:r>
            <a:r>
              <a:rPr lang="sv" sz="2400" dirty="0" err="1"/>
              <a:t>helt </a:t>
            </a:r>
            <a:r>
              <a:rPr lang="sv" sz="2400" dirty="0"/>
              <a:t>utan tidigare affärserfarenhet. Hennes berättelse är en kraftfull påminnelse om att passion och handling kan räcka långt. Den är full av värdefulla entreprenörskapslektioner och verkliga insikter för alla som börjar från grunden.</a:t>
            </a:r>
          </a:p>
          <a:p>
            <a:endParaRPr lang="en-GB" sz="2400" dirty="0"/>
          </a:p>
          <a:p>
            <a:r>
              <a:rPr lang="sv" sz="2400" dirty="0"/>
              <a:t>En viktig lärdom från Sahar är denna: </a:t>
            </a:r>
            <a:r>
              <a:rPr lang="sv" sz="2400" b="1" dirty="0"/>
              <a:t>”Om du väntar tills du känner dig redo kommer du aldrig att göra det.”</a:t>
            </a:r>
          </a:p>
          <a:p>
            <a:br>
              <a:rPr lang="en-GB" sz="2400" dirty="0"/>
            </a:br>
            <a:r>
              <a:rPr lang="sv" sz="2400" dirty="0"/>
              <a:t>Denna inställning hjälpte henne att ta djärva steg, även när det kändes oklart, och är en användbar påminnelse för alla blivande matentreprenörer.</a:t>
            </a:r>
          </a:p>
          <a:p>
            <a:endParaRPr lang="en-GB" sz="2400" noProof="0" dirty="0"/>
          </a:p>
          <a:p>
            <a:endParaRPr lang="en-GB" sz="2200" noProof="0" dirty="0"/>
          </a:p>
        </p:txBody>
      </p:sp>
    </p:spTree>
    <p:extLst>
      <p:ext uri="{BB962C8B-B14F-4D97-AF65-F5344CB8AC3E}">
        <p14:creationId xmlns:p14="http://schemas.microsoft.com/office/powerpoint/2010/main" val="314999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8618</Words>
  <Application>Microsoft Office PowerPoint</Application>
  <PresentationFormat>Widescreen</PresentationFormat>
  <Paragraphs>718</Paragraphs>
  <Slides>75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Montserrat</vt:lpstr>
      <vt:lpstr>Quattrocento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368</cp:revision>
  <cp:lastPrinted>2021-03-30T19:00:04Z</cp:lastPrinted>
  <dcterms:created xsi:type="dcterms:W3CDTF">2019-11-20T14:08:21Z</dcterms:created>
  <dcterms:modified xsi:type="dcterms:W3CDTF">2025-06-09T06:41:57Z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2025-05-13T16:16:19Z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1bd376d5-4058-4cb0-b1bf-3fece84b33dd</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