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71"/>
  </p:notesMasterIdLst>
  <p:handoutMasterIdLst>
    <p:handoutMasterId r:id="rId72"/>
  </p:handoutMasterIdLst>
  <p:sldIdLst>
    <p:sldId id="4394" r:id="rId3"/>
    <p:sldId id="4543" r:id="rId4"/>
    <p:sldId id="4545" r:id="rId5"/>
    <p:sldId id="4565" r:id="rId6"/>
    <p:sldId id="4395" r:id="rId7"/>
    <p:sldId id="4396" r:id="rId8"/>
    <p:sldId id="4423" r:id="rId9"/>
    <p:sldId id="4422" r:id="rId10"/>
    <p:sldId id="4433" r:id="rId11"/>
    <p:sldId id="4492" r:id="rId12"/>
    <p:sldId id="4548" r:id="rId13"/>
    <p:sldId id="4490" r:id="rId14"/>
    <p:sldId id="4564" r:id="rId15"/>
    <p:sldId id="4493" r:id="rId16"/>
    <p:sldId id="4409" r:id="rId17"/>
    <p:sldId id="4552" r:id="rId18"/>
    <p:sldId id="4491" r:id="rId19"/>
    <p:sldId id="4544" r:id="rId20"/>
    <p:sldId id="4549" r:id="rId21"/>
    <p:sldId id="4550" r:id="rId22"/>
    <p:sldId id="4553" r:id="rId23"/>
    <p:sldId id="4495" r:id="rId24"/>
    <p:sldId id="4551" r:id="rId25"/>
    <p:sldId id="4559" r:id="rId26"/>
    <p:sldId id="4498" r:id="rId27"/>
    <p:sldId id="4414" r:id="rId28"/>
    <p:sldId id="4499" r:id="rId29"/>
    <p:sldId id="4557" r:id="rId30"/>
    <p:sldId id="4556" r:id="rId31"/>
    <p:sldId id="4502" r:id="rId32"/>
    <p:sldId id="4503" r:id="rId33"/>
    <p:sldId id="4504" r:id="rId34"/>
    <p:sldId id="4505" r:id="rId35"/>
    <p:sldId id="4506" r:id="rId36"/>
    <p:sldId id="4507" r:id="rId37"/>
    <p:sldId id="4508" r:id="rId38"/>
    <p:sldId id="4509" r:id="rId39"/>
    <p:sldId id="4510" r:id="rId40"/>
    <p:sldId id="4511" r:id="rId41"/>
    <p:sldId id="4417" r:id="rId42"/>
    <p:sldId id="4512" r:id="rId43"/>
    <p:sldId id="4513" r:id="rId44"/>
    <p:sldId id="4514" r:id="rId45"/>
    <p:sldId id="4515" r:id="rId46"/>
    <p:sldId id="4516" r:id="rId47"/>
    <p:sldId id="4519" r:id="rId48"/>
    <p:sldId id="4517" r:id="rId49"/>
    <p:sldId id="4518" r:id="rId50"/>
    <p:sldId id="4520" r:id="rId51"/>
    <p:sldId id="4521" r:id="rId52"/>
    <p:sldId id="4522" r:id="rId53"/>
    <p:sldId id="4523" r:id="rId54"/>
    <p:sldId id="4524" r:id="rId55"/>
    <p:sldId id="4525" r:id="rId56"/>
    <p:sldId id="4526" r:id="rId57"/>
    <p:sldId id="4527" r:id="rId58"/>
    <p:sldId id="4528" r:id="rId59"/>
    <p:sldId id="4561" r:id="rId60"/>
    <p:sldId id="4531" r:id="rId61"/>
    <p:sldId id="4537" r:id="rId62"/>
    <p:sldId id="4562" r:id="rId63"/>
    <p:sldId id="4538" r:id="rId64"/>
    <p:sldId id="4563" r:id="rId65"/>
    <p:sldId id="4420" r:id="rId66"/>
    <p:sldId id="4532" r:id="rId67"/>
    <p:sldId id="4533" r:id="rId68"/>
    <p:sldId id="4535" r:id="rId69"/>
    <p:sldId id="4421" r:id="rId70"/>
  </p:sldIdLst>
  <p:sldSz cx="12192000" cy="6858000"/>
  <p:notesSz cx="6797675" cy="9926638"/>
  <p:defaultTextStyle>
    <a:defPPr>
      <a:defRPr lang="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B6D1E1"/>
    <a:srgbClr val="84BFA4"/>
    <a:srgbClr val="E6C8C7"/>
    <a:srgbClr val="FFC652"/>
    <a:srgbClr val="F26B27"/>
    <a:srgbClr val="1EB3DD"/>
    <a:srgbClr val="1E494F"/>
    <a:srgbClr val="C54A9A"/>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D693E-D85B-562C-29DE-D2BE694D47E9}" v="68" dt="2025-05-23T09:19:18.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0" autoAdjust="0"/>
    <p:restoredTop sz="94729"/>
  </p:normalViewPr>
  <p:slideViewPr>
    <p:cSldViewPr snapToGrid="0" snapToObjects="1">
      <p:cViewPr varScale="1">
        <p:scale>
          <a:sx n="85" d="100"/>
          <a:sy n="85" d="100"/>
        </p:scale>
        <p:origin x="246" y="4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ata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image" Target="../media/image69.jpeg"/></Relationships>
</file>

<file path=ppt/diagrams/_rels/data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image" Target="../media/image7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rawing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image" Target="../media/image69.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image" Target="../media/image7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dgm:spPr>
        <a:solidFill>
          <a:srgbClr val="B6D1E1"/>
        </a:solidFill>
      </dgm:spPr>
      <dgm:t>
        <a:bodyPr/>
        <a:lstStyle/>
        <a:p>
          <a:r>
            <a:rPr lang="sv" noProof="0" dirty="0">
              <a:solidFill>
                <a:schemeClr val="tx1"/>
              </a:solidFill>
            </a:rPr>
            <a:t>Genom entreprenörskap kan </a:t>
          </a:r>
          <a:r>
            <a:rPr lang="sv" b="1" noProof="0" dirty="0">
              <a:solidFill>
                <a:schemeClr val="tx1"/>
              </a:solidFill>
            </a:rPr>
            <a:t>kvinnliga migranter </a:t>
          </a:r>
          <a:r>
            <a:rPr lang="sv" noProof="0" dirty="0">
              <a:solidFill>
                <a:schemeClr val="tx1"/>
              </a:solidFill>
            </a:rPr>
            <a:t>skapa sina egna jobb. Kvinnor har beskrivits som "tysta bidragsgivare" till våra ekonomier, men som migrantkvinna har man livserfarenhet, motståndskraft och många av de färdigheter som behövs för att vara en framgångsrik kvinnlig entreprenör.</a:t>
          </a: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B4816C24-DE42-4336-898F-C29DE353E615}">
      <dgm:prSet phldrT="[Tekst]"/>
      <dgm:spPr>
        <a:solidFill>
          <a:srgbClr val="B6D1E1"/>
        </a:solidFill>
      </dgm:spPr>
      <dgm:t>
        <a:bodyPr/>
        <a:lstStyle/>
        <a:p>
          <a:r>
            <a:rPr lang="sv" b="0" i="0" noProof="0" dirty="0">
              <a:solidFill>
                <a:schemeClr val="tx1"/>
              </a:solidFill>
              <a:effectLst/>
            </a:rPr>
            <a:t>Många </a:t>
          </a:r>
          <a:r>
            <a:rPr lang="sv" b="1" i="0" noProof="0" dirty="0">
              <a:solidFill>
                <a:schemeClr val="tx1"/>
              </a:solidFill>
              <a:effectLst/>
            </a:rPr>
            <a:t>barn till migranter </a:t>
          </a:r>
          <a:r>
            <a:rPr lang="sv" b="0" i="0" noProof="0" dirty="0">
              <a:solidFill>
                <a:schemeClr val="tx1"/>
              </a:solidFill>
              <a:effectLst/>
            </a:rPr>
            <a:t>, födda i sitt adoptivhemland, har framgångsrikt etablerat sig.</a:t>
          </a:r>
        </a:p>
        <a:p>
          <a:r>
            <a:rPr lang="sv" b="0" i="0" noProof="0" dirty="0">
              <a:solidFill>
                <a:schemeClr val="tx1"/>
              </a:solidFill>
              <a:effectLst/>
            </a:rPr>
            <a:t>Du har ett nytt sätt att se på saker och ting, och blandar ofta det bästa av din kulturella bakgrund och möjligheter till unik och </a:t>
          </a:r>
          <a:r>
            <a:rPr lang="sv" noProof="0" dirty="0">
              <a:solidFill>
                <a:schemeClr val="tx1"/>
              </a:solidFill>
            </a:rPr>
            <a:t>innovativ affärsframgång </a:t>
          </a:r>
          <a:r>
            <a:rPr lang="sv" b="0" i="0" noProof="0" dirty="0">
              <a:solidFill>
                <a:schemeClr val="bg1"/>
              </a:solidFill>
              <a:effectLst/>
            </a:rPr>
            <a:t>.</a:t>
          </a:r>
          <a:endParaRPr lang="en-GB" noProof="0" dirty="0">
            <a:solidFill>
              <a:schemeClr val="bg1"/>
            </a:solidFill>
          </a:endParaRPr>
        </a:p>
      </dgm:t>
    </dgm:pt>
    <dgm:pt modelId="{0879372A-A29B-4BD9-90BF-7170BE7E009E}" type="parTrans" cxnId="{F75D5E1F-4FCD-4A46-B3BF-7D079E161FED}">
      <dgm:prSet/>
      <dgm:spPr/>
      <dgm:t>
        <a:bodyPr/>
        <a:lstStyle/>
        <a:p>
          <a:endParaRPr lang="en-GB"/>
        </a:p>
      </dgm:t>
    </dgm:pt>
    <dgm:pt modelId="{83F882E7-6EF3-4DB8-BA27-10CA7385757C}" type="sibTrans" cxnId="{F75D5E1F-4FCD-4A46-B3BF-7D079E161FED}">
      <dgm:prSet/>
      <dgm:spPr/>
      <dgm:t>
        <a:bodyPr/>
        <a:lstStyle/>
        <a:p>
          <a:endParaRPr lang="en-GB"/>
        </a:p>
      </dgm:t>
    </dgm:pt>
    <dgm:pt modelId="{34A958EC-CEBD-4B85-828A-6FA63F17D887}">
      <dgm:prSet phldrT="[Tekst]"/>
      <dgm:spPr>
        <a:solidFill>
          <a:srgbClr val="B6D1E1"/>
        </a:solidFill>
      </dgm:spPr>
      <dgm:t>
        <a:bodyPr/>
        <a:lstStyle/>
        <a:p>
          <a:endParaRPr lang="pl-PL" b="1" i="0" noProof="0" dirty="0">
            <a:solidFill>
              <a:schemeClr val="bg1"/>
            </a:solidFill>
            <a:effectLst/>
          </a:endParaRPr>
        </a:p>
        <a:p>
          <a:r>
            <a:rPr lang="sv" b="1" i="0" noProof="0" dirty="0">
              <a:solidFill>
                <a:schemeClr val="tx1"/>
              </a:solidFill>
              <a:effectLst/>
            </a:rPr>
            <a:t>Flyktingar </a:t>
          </a:r>
          <a:r>
            <a:rPr lang="sv" b="0" i="0" noProof="0" dirty="0">
              <a:solidFill>
                <a:schemeClr val="tx1"/>
              </a:solidFill>
              <a:effectLst/>
            </a:rPr>
            <a:t>kommer till okända länder, inte bara i strävan efter ett tryggare liv för sig själva, utan också efter att göra skillnad och bidra.</a:t>
          </a:r>
          <a:endParaRPr lang="en-GB" noProof="0" dirty="0">
            <a:solidFill>
              <a:schemeClr val="tx1"/>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solidFill>
          <a:srgbClr val="84BFA4">
            <a:alpha val="90000"/>
          </a:srgbClr>
        </a:solid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3">
        <dgm:presLayoutVars>
          <dgm:bulletEnabled val="1"/>
        </dgm:presLayoutVars>
      </dgm:prSet>
      <dgm:spPr/>
    </dgm:pt>
    <dgm:pt modelId="{AA5BD624-5293-4D1A-95D6-67E93BCC2731}" type="pres">
      <dgm:prSet presAssocID="{49B93A0F-8F20-433C-A7B9-568B0FFE628A}" presName="invisiNode" presStyleLbl="node1" presStyleIdx="0" presStyleCnt="3"/>
      <dgm:spPr/>
    </dgm:pt>
    <dgm:pt modelId="{3CD8FEE1-6099-45FE-8DE2-3C1202951175}" type="pres">
      <dgm:prSet presAssocID="{49B93A0F-8F20-433C-A7B9-568B0FFE628A}" presName="imagNode"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7913" r="316" b="-42087"/>
          </a:stretch>
        </a:blipFill>
      </dgm:spPr>
    </dgm:pt>
    <dgm:pt modelId="{A9F6983E-0174-4EF9-979B-C2786CF12364}" type="pres">
      <dgm:prSet presAssocID="{C2E75115-26CA-406B-862D-67782D2D5A8D}" presName="sibTrans" presStyleLbl="sibTrans2D1" presStyleIdx="0" presStyleCnt="0"/>
      <dgm:spPr/>
    </dgm:pt>
    <dgm:pt modelId="{829C5759-3210-4F40-9E56-95BC67B39BBC}" type="pres">
      <dgm:prSet presAssocID="{B4816C24-DE42-4336-898F-C29DE353E615}" presName="compNode" presStyleCnt="0"/>
      <dgm:spPr/>
    </dgm:pt>
    <dgm:pt modelId="{02AA4BC8-29D5-4D64-B35D-3AB4564000A4}" type="pres">
      <dgm:prSet presAssocID="{B4816C24-DE42-4336-898F-C29DE353E615}" presName="node" presStyleLbl="node1" presStyleIdx="1" presStyleCnt="3">
        <dgm:presLayoutVars>
          <dgm:bulletEnabled val="1"/>
        </dgm:presLayoutVars>
      </dgm:prSet>
      <dgm:spPr/>
    </dgm:pt>
    <dgm:pt modelId="{4BD8D447-87FA-4066-BE37-8EAE3C328FB1}" type="pres">
      <dgm:prSet presAssocID="{B4816C24-DE42-4336-898F-C29DE353E615}" presName="invisiNode" presStyleLbl="node1" presStyleIdx="1" presStyleCnt="3"/>
      <dgm:spPr/>
    </dgm:pt>
    <dgm:pt modelId="{15DE5D82-547F-48CC-9EFF-0E74B92C4B1C}" type="pres">
      <dgm:prSet presAssocID="{B4816C24-DE42-4336-898F-C29DE353E615}"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7913" b="-42087"/>
          </a:stretch>
        </a:blipFill>
      </dgm:spPr>
    </dgm:pt>
    <dgm:pt modelId="{24EAB3E5-4546-4852-AD4F-041A40A85D2B}" type="pres">
      <dgm:prSet presAssocID="{83F882E7-6EF3-4DB8-BA27-10CA7385757C}"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2" presStyleCnt="3" custLinFactNeighborX="377" custLinFactNeighborY="0">
        <dgm:presLayoutVars>
          <dgm:bulletEnabled val="1"/>
        </dgm:presLayoutVars>
      </dgm:prSet>
      <dgm:spPr/>
    </dgm:pt>
    <dgm:pt modelId="{65AEDDC2-FF4F-4F33-A68A-207EFDF6A55F}" type="pres">
      <dgm:prSet presAssocID="{34A958EC-CEBD-4B85-828A-6FA63F17D887}" presName="invisiNode" presStyleLbl="node1" presStyleIdx="2" presStyleCnt="3"/>
      <dgm:spPr/>
    </dgm:pt>
    <dgm:pt modelId="{A99B3132-359C-4E74-A407-FE8D6BA00F93}" type="pres">
      <dgm:prSet presAssocID="{34A958EC-CEBD-4B85-828A-6FA63F17D887}" presName="imagNode"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6" t="-10049" r="-316" b="-39951"/>
          </a:stretch>
        </a:blipFill>
      </dgm:spPr>
    </dgm:pt>
  </dgm:ptLst>
  <dgm:cxnLst>
    <dgm:cxn modelId="{1A1BAD07-066F-4CE1-8FF3-CBCFAF3EAC6D}" type="presOf" srcId="{83F882E7-6EF3-4DB8-BA27-10CA7385757C}" destId="{24EAB3E5-4546-4852-AD4F-041A40A85D2B}" srcOrd="0" destOrd="0" presId="urn:microsoft.com/office/officeart/2005/8/layout/pList2"/>
    <dgm:cxn modelId="{DFD5251B-9EBE-45DE-9170-0C9C532E68D5}" type="presOf" srcId="{49B93A0F-8F20-433C-A7B9-568B0FFE628A}" destId="{9AF50571-46C0-4024-B769-3A9B93730442}" srcOrd="0" destOrd="0" presId="urn:microsoft.com/office/officeart/2005/8/layout/pList2"/>
    <dgm:cxn modelId="{F75D5E1F-4FCD-4A46-B3BF-7D079E161FED}" srcId="{EF189628-5B2E-4931-9E1A-6BAD9358AF06}" destId="{B4816C24-DE42-4336-898F-C29DE353E615}" srcOrd="1" destOrd="0" parTransId="{0879372A-A29B-4BD9-90BF-7170BE7E009E}" sibTransId="{83F882E7-6EF3-4DB8-BA27-10CA7385757C}"/>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3342AE8A-2EB8-49B6-9ABE-28F7C3EB1325}" type="presOf" srcId="{B4816C24-DE42-4336-898F-C29DE353E615}" destId="{02AA4BC8-29D5-4D64-B35D-3AB4564000A4}" srcOrd="0" destOrd="0" presId="urn:microsoft.com/office/officeart/2005/8/layout/pList2"/>
    <dgm:cxn modelId="{89084B9F-F69B-41FF-9B40-B70C2B61FDB5}" type="presOf" srcId="{EF189628-5B2E-4931-9E1A-6BAD9358AF06}" destId="{6F3A2F6F-97DA-401D-9D57-1D2B70E84663}" srcOrd="0" destOrd="0" presId="urn:microsoft.com/office/officeart/2005/8/layout/pList2"/>
    <dgm:cxn modelId="{519A36C6-D3BE-4DCD-8739-8FAEFCDBB744}" srcId="{EF189628-5B2E-4931-9E1A-6BAD9358AF06}" destId="{34A958EC-CEBD-4B85-828A-6FA63F17D887}" srcOrd="2"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6D718087-7767-4F4D-99D3-44BE2572BA49}" type="presParOf" srcId="{392187FC-D56A-4C7E-9FD2-8E76E09D86F8}" destId="{829C5759-3210-4F40-9E56-95BC67B39BBC}" srcOrd="2" destOrd="0" presId="urn:microsoft.com/office/officeart/2005/8/layout/pList2"/>
    <dgm:cxn modelId="{F1C2236A-F16F-401A-A142-EC7240A1764D}" type="presParOf" srcId="{829C5759-3210-4F40-9E56-95BC67B39BBC}" destId="{02AA4BC8-29D5-4D64-B35D-3AB4564000A4}" srcOrd="0" destOrd="0" presId="urn:microsoft.com/office/officeart/2005/8/layout/pList2"/>
    <dgm:cxn modelId="{A7271096-1F1B-4F0F-B8C3-C8F1AAEF9DAA}" type="presParOf" srcId="{829C5759-3210-4F40-9E56-95BC67B39BBC}" destId="{4BD8D447-87FA-4066-BE37-8EAE3C328FB1}" srcOrd="1" destOrd="0" presId="urn:microsoft.com/office/officeart/2005/8/layout/pList2"/>
    <dgm:cxn modelId="{92B4086A-CCED-4F4C-AB57-03E1CD5FEF66}" type="presParOf" srcId="{829C5759-3210-4F40-9E56-95BC67B39BBC}" destId="{15DE5D82-547F-48CC-9EFF-0E74B92C4B1C}" srcOrd="2" destOrd="0" presId="urn:microsoft.com/office/officeart/2005/8/layout/pList2"/>
    <dgm:cxn modelId="{5E520004-75E7-4C79-A504-E4608B1221BF}" type="presParOf" srcId="{392187FC-D56A-4C7E-9FD2-8E76E09D86F8}" destId="{24EAB3E5-4546-4852-AD4F-041A40A85D2B}" srcOrd="3" destOrd="0" presId="urn:microsoft.com/office/officeart/2005/8/layout/pList2"/>
    <dgm:cxn modelId="{407AED06-3611-4E53-8206-202D058306B9}" type="presParOf" srcId="{392187FC-D56A-4C7E-9FD2-8E76E09D86F8}" destId="{14D3ACFB-4956-4CD1-A041-7AE971963647}" srcOrd="4"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7CE89-3897-4BEC-9B33-BD94111F67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6ADDBAC-EABB-499A-80CC-55D17AE09044}">
      <dgm:prSet phldrT="[Tekst]"/>
      <dgm:spPr>
        <a:solidFill>
          <a:srgbClr val="84BFA4"/>
        </a:solidFill>
      </dgm:spPr>
      <dgm:t>
        <a:bodyPr/>
        <a:lstStyle/>
        <a:p>
          <a:r>
            <a:rPr lang="sv" b="1" noProof="0" dirty="0"/>
            <a:t>1. Du är stark och anpassningsbar</a:t>
          </a:r>
          <a:endParaRPr lang="en-GB" noProof="0" dirty="0"/>
        </a:p>
      </dgm:t>
    </dgm:pt>
    <dgm:pt modelId="{81CE008E-80B8-4219-82E5-B2CF00158C0E}" type="parTrans" cxnId="{60DAB11D-B51E-40D5-A23B-2B99E790BB03}">
      <dgm:prSet/>
      <dgm:spPr/>
      <dgm:t>
        <a:bodyPr/>
        <a:lstStyle/>
        <a:p>
          <a:endParaRPr lang="en-GB"/>
        </a:p>
      </dgm:t>
    </dgm:pt>
    <dgm:pt modelId="{D0EA0BC6-86C7-4B07-8A86-7E1B58DE2BBC}" type="sibTrans" cxnId="{60DAB11D-B51E-40D5-A23B-2B99E790BB03}">
      <dgm:prSet/>
      <dgm:spPr/>
      <dgm:t>
        <a:bodyPr/>
        <a:lstStyle/>
        <a:p>
          <a:endParaRPr lang="en-GB"/>
        </a:p>
      </dgm:t>
    </dgm:pt>
    <dgm:pt modelId="{E3991712-9B73-4630-9C84-17880989D459}">
      <dgm:prSet phldrT="[Tekst]"/>
      <dgm:spPr>
        <a:solidFill>
          <a:srgbClr val="84BFA4"/>
        </a:solidFill>
      </dgm:spPr>
      <dgm:t>
        <a:bodyPr/>
        <a:lstStyle/>
        <a:p>
          <a:r>
            <a:rPr lang="sv" b="1" noProof="0" dirty="0"/>
            <a:t>2. Du förstår människor</a:t>
          </a:r>
          <a:endParaRPr lang="en-GB" noProof="0" dirty="0"/>
        </a:p>
      </dgm:t>
    </dgm:pt>
    <dgm:pt modelId="{DF2F14E5-5678-4822-8151-6006EAABB8F0}" type="parTrans" cxnId="{3D118127-D947-4E98-A748-DE9631F58FBD}">
      <dgm:prSet/>
      <dgm:spPr/>
      <dgm:t>
        <a:bodyPr/>
        <a:lstStyle/>
        <a:p>
          <a:endParaRPr lang="en-GB"/>
        </a:p>
      </dgm:t>
    </dgm:pt>
    <dgm:pt modelId="{332473FA-F952-4C34-A96A-E3B79A74BA89}" type="sibTrans" cxnId="{3D118127-D947-4E98-A748-DE9631F58FBD}">
      <dgm:prSet/>
      <dgm:spPr/>
      <dgm:t>
        <a:bodyPr/>
        <a:lstStyle/>
        <a:p>
          <a:endParaRPr lang="en-GB"/>
        </a:p>
      </dgm:t>
    </dgm:pt>
    <dgm:pt modelId="{EE463240-844C-40D6-8D1B-C36FDC04EDBE}">
      <dgm:prSet phldrT="[Tekst]"/>
      <dgm:spPr>
        <a:solidFill>
          <a:srgbClr val="84BFA4"/>
        </a:solidFill>
      </dgm:spPr>
      <dgm:t>
        <a:bodyPr/>
        <a:lstStyle/>
        <a:p>
          <a:r>
            <a:rPr lang="sv" b="1" noProof="0" dirty="0"/>
            <a:t>3. Du är en bra kommunikatör</a:t>
          </a:r>
          <a:endParaRPr lang="en-GB" noProof="0" dirty="0"/>
        </a:p>
      </dgm:t>
    </dgm:pt>
    <dgm:pt modelId="{DD86155D-F5F1-4348-9321-6ED29620DD07}" type="parTrans" cxnId="{382966D7-13C5-41D7-AEE9-FB1EFA21CC6C}">
      <dgm:prSet/>
      <dgm:spPr/>
      <dgm:t>
        <a:bodyPr/>
        <a:lstStyle/>
        <a:p>
          <a:endParaRPr lang="en-GB"/>
        </a:p>
      </dgm:t>
    </dgm:pt>
    <dgm:pt modelId="{A3F2F36D-2910-480D-9474-7E31291043F2}" type="sibTrans" cxnId="{382966D7-13C5-41D7-AEE9-FB1EFA21CC6C}">
      <dgm:prSet/>
      <dgm:spPr/>
      <dgm:t>
        <a:bodyPr/>
        <a:lstStyle/>
        <a:p>
          <a:endParaRPr lang="en-GB"/>
        </a:p>
      </dgm:t>
    </dgm:pt>
    <dgm:pt modelId="{E6CCF5D2-BDCA-4510-B97B-121CEAD9327C}">
      <dgm:prSet/>
      <dgm:spPr/>
      <dgm:t>
        <a:bodyPr/>
        <a:lstStyle/>
        <a:p>
          <a:pPr marL="0" indent="0">
            <a:buClr>
              <a:srgbClr val="B6D1E1"/>
            </a:buClr>
            <a:buNone/>
          </a:pPr>
          <a:r>
            <a:rPr lang="sv" noProof="0" dirty="0"/>
            <a:t>Att möta förändring och hitta lösningar är redan en del av din vardag. Dessa är viktiga färdigheter för att driva ett företag.</a:t>
          </a:r>
        </a:p>
      </dgm:t>
    </dgm:pt>
    <dgm:pt modelId="{F41EB57D-71BD-48F4-BE19-A02EC09A7053}" type="parTrans" cxnId="{9D631582-D824-4D25-8C9A-9DC08A26CBCF}">
      <dgm:prSet/>
      <dgm:spPr/>
      <dgm:t>
        <a:bodyPr/>
        <a:lstStyle/>
        <a:p>
          <a:endParaRPr lang="en-GB"/>
        </a:p>
      </dgm:t>
    </dgm:pt>
    <dgm:pt modelId="{202C9A8E-7940-4135-B3D8-2E5B754F0811}" type="sibTrans" cxnId="{9D631582-D824-4D25-8C9A-9DC08A26CBCF}">
      <dgm:prSet/>
      <dgm:spPr/>
      <dgm:t>
        <a:bodyPr/>
        <a:lstStyle/>
        <a:p>
          <a:endParaRPr lang="en-GB"/>
        </a:p>
      </dgm:t>
    </dgm:pt>
    <dgm:pt modelId="{58731DAB-BFA9-4AEC-91E1-DDB1453DA72C}">
      <dgm:prSet/>
      <dgm:spPr/>
      <dgm:t>
        <a:bodyPr/>
        <a:lstStyle/>
        <a:p>
          <a:pPr marL="0" indent="0">
            <a:buClr>
              <a:srgbClr val="B6D1E1"/>
            </a:buClr>
            <a:buNone/>
          </a:pPr>
          <a:r>
            <a:rPr lang="sv" noProof="0" dirty="0"/>
            <a:t>Många migrantkvinnor har en stark social medvetenhet. Man kan ofta känna vad andra behöver och hur man får kontakt med dem. Det är kärnan i bra affärer.</a:t>
          </a:r>
        </a:p>
      </dgm:t>
    </dgm:pt>
    <dgm:pt modelId="{01613EB8-5B6B-4D67-9E54-645EF8B63D00}" type="parTrans" cxnId="{C1EA359E-3B14-4E44-95B8-FE90734EF9D5}">
      <dgm:prSet/>
      <dgm:spPr/>
      <dgm:t>
        <a:bodyPr/>
        <a:lstStyle/>
        <a:p>
          <a:endParaRPr lang="en-GB"/>
        </a:p>
      </dgm:t>
    </dgm:pt>
    <dgm:pt modelId="{165897DC-0ECA-457A-9988-96E68AF11125}" type="sibTrans" cxnId="{C1EA359E-3B14-4E44-95B8-FE90734EF9D5}">
      <dgm:prSet/>
      <dgm:spPr/>
      <dgm:t>
        <a:bodyPr/>
        <a:lstStyle/>
        <a:p>
          <a:endParaRPr lang="en-GB"/>
        </a:p>
      </dgm:t>
    </dgm:pt>
    <dgm:pt modelId="{CA03B3AB-58D2-49E1-A674-DC8908CCD965}">
      <dgm:prSet/>
      <dgm:spPr/>
      <dgm:t>
        <a:bodyPr/>
        <a:lstStyle/>
        <a:p>
          <a:pPr marL="0" indent="0">
            <a:buNone/>
          </a:pPr>
          <a:r>
            <a:rPr lang="sv" noProof="0" dirty="0"/>
            <a:t>Inte bara med ord, utan genom att lyssna, visa empati och få människor att känna sig förstådda. Kunderna värdesätter detta mer än du kanske tror.</a:t>
          </a:r>
        </a:p>
      </dgm:t>
    </dgm:pt>
    <dgm:pt modelId="{EC399B15-3C62-43E3-AFE4-3C30BF45A3A1}" type="parTrans" cxnId="{87A37CCE-8970-492D-8381-BF74024574DA}">
      <dgm:prSet/>
      <dgm:spPr/>
      <dgm:t>
        <a:bodyPr/>
        <a:lstStyle/>
        <a:p>
          <a:endParaRPr lang="en-GB"/>
        </a:p>
      </dgm:t>
    </dgm:pt>
    <dgm:pt modelId="{40C6FFF9-3C78-4060-9E74-1ADE20CB01F2}" type="sibTrans" cxnId="{87A37CCE-8970-492D-8381-BF74024574DA}">
      <dgm:prSet/>
      <dgm:spPr/>
      <dgm:t>
        <a:bodyPr/>
        <a:lstStyle/>
        <a:p>
          <a:endParaRPr lang="en-GB"/>
        </a:p>
      </dgm:t>
    </dgm:pt>
    <dgm:pt modelId="{05100A5F-4979-480D-ABED-0A56C9C4EAC4}" type="pres">
      <dgm:prSet presAssocID="{81E7CE89-3897-4BEC-9B33-BD94111F6727}" presName="linear" presStyleCnt="0">
        <dgm:presLayoutVars>
          <dgm:dir/>
          <dgm:animLvl val="lvl"/>
          <dgm:resizeHandles val="exact"/>
        </dgm:presLayoutVars>
      </dgm:prSet>
      <dgm:spPr/>
    </dgm:pt>
    <dgm:pt modelId="{39908C87-AE98-43B5-9638-77D315566661}" type="pres">
      <dgm:prSet presAssocID="{16ADDBAC-EABB-499A-80CC-55D17AE09044}" presName="parentLin" presStyleCnt="0"/>
      <dgm:spPr/>
    </dgm:pt>
    <dgm:pt modelId="{D1C73A11-B08B-47EA-9F42-9A81E1C28191}" type="pres">
      <dgm:prSet presAssocID="{16ADDBAC-EABB-499A-80CC-55D17AE09044}" presName="parentLeftMargin" presStyleLbl="node1" presStyleIdx="0" presStyleCnt="3"/>
      <dgm:spPr/>
    </dgm:pt>
    <dgm:pt modelId="{372FD4C0-DA54-4433-9802-F6873F2BC7E8}" type="pres">
      <dgm:prSet presAssocID="{16ADDBAC-EABB-499A-80CC-55D17AE09044}" presName="parentText" presStyleLbl="node1" presStyleIdx="0" presStyleCnt="3">
        <dgm:presLayoutVars>
          <dgm:chMax val="0"/>
          <dgm:bulletEnabled val="1"/>
        </dgm:presLayoutVars>
      </dgm:prSet>
      <dgm:spPr/>
    </dgm:pt>
    <dgm:pt modelId="{77463CC9-D337-47E7-9400-39B96F73F22C}" type="pres">
      <dgm:prSet presAssocID="{16ADDBAC-EABB-499A-80CC-55D17AE09044}" presName="negativeSpace" presStyleCnt="0"/>
      <dgm:spPr/>
    </dgm:pt>
    <dgm:pt modelId="{563B5152-5BC2-404C-9FDD-A66FC9696496}" type="pres">
      <dgm:prSet presAssocID="{16ADDBAC-EABB-499A-80CC-55D17AE09044}" presName="childText" presStyleLbl="conFgAcc1" presStyleIdx="0" presStyleCnt="3">
        <dgm:presLayoutVars>
          <dgm:bulletEnabled val="1"/>
        </dgm:presLayoutVars>
      </dgm:prSet>
      <dgm:spPr/>
    </dgm:pt>
    <dgm:pt modelId="{3C96AB9F-AD96-4474-B9FA-933BB06009CC}" type="pres">
      <dgm:prSet presAssocID="{D0EA0BC6-86C7-4B07-8A86-7E1B58DE2BBC}" presName="spaceBetweenRectangles" presStyleCnt="0"/>
      <dgm:spPr/>
    </dgm:pt>
    <dgm:pt modelId="{8270C83C-0CC9-4398-BA94-F0A63744A452}" type="pres">
      <dgm:prSet presAssocID="{E3991712-9B73-4630-9C84-17880989D459}" presName="parentLin" presStyleCnt="0"/>
      <dgm:spPr/>
    </dgm:pt>
    <dgm:pt modelId="{C0437A3F-7C21-462C-A248-A010F312626A}" type="pres">
      <dgm:prSet presAssocID="{E3991712-9B73-4630-9C84-17880989D459}" presName="parentLeftMargin" presStyleLbl="node1" presStyleIdx="0" presStyleCnt="3"/>
      <dgm:spPr/>
    </dgm:pt>
    <dgm:pt modelId="{88FD4CB4-BEF1-4924-BE8F-C69454665D02}" type="pres">
      <dgm:prSet presAssocID="{E3991712-9B73-4630-9C84-17880989D459}" presName="parentText" presStyleLbl="node1" presStyleIdx="1" presStyleCnt="3">
        <dgm:presLayoutVars>
          <dgm:chMax val="0"/>
          <dgm:bulletEnabled val="1"/>
        </dgm:presLayoutVars>
      </dgm:prSet>
      <dgm:spPr/>
    </dgm:pt>
    <dgm:pt modelId="{7045D7BA-8837-444C-A0BD-BD0498115079}" type="pres">
      <dgm:prSet presAssocID="{E3991712-9B73-4630-9C84-17880989D459}" presName="negativeSpace" presStyleCnt="0"/>
      <dgm:spPr/>
    </dgm:pt>
    <dgm:pt modelId="{7CD521E7-ADE8-4A2E-A784-669FA1FAC42F}" type="pres">
      <dgm:prSet presAssocID="{E3991712-9B73-4630-9C84-17880989D459}" presName="childText" presStyleLbl="conFgAcc1" presStyleIdx="1" presStyleCnt="3">
        <dgm:presLayoutVars>
          <dgm:bulletEnabled val="1"/>
        </dgm:presLayoutVars>
      </dgm:prSet>
      <dgm:spPr/>
    </dgm:pt>
    <dgm:pt modelId="{DE68200A-06A9-4C2B-ADBE-BFF3733C7E4D}" type="pres">
      <dgm:prSet presAssocID="{332473FA-F952-4C34-A96A-E3B79A74BA89}" presName="spaceBetweenRectangles" presStyleCnt="0"/>
      <dgm:spPr/>
    </dgm:pt>
    <dgm:pt modelId="{77A57F3F-3F92-4AAF-A6F3-F7E4C8D70640}" type="pres">
      <dgm:prSet presAssocID="{EE463240-844C-40D6-8D1B-C36FDC04EDBE}" presName="parentLin" presStyleCnt="0"/>
      <dgm:spPr/>
    </dgm:pt>
    <dgm:pt modelId="{7B2E82A9-9155-4921-866A-14EF159C791F}" type="pres">
      <dgm:prSet presAssocID="{EE463240-844C-40D6-8D1B-C36FDC04EDBE}" presName="parentLeftMargin" presStyleLbl="node1" presStyleIdx="1" presStyleCnt="3"/>
      <dgm:spPr/>
    </dgm:pt>
    <dgm:pt modelId="{C70FB613-EE2D-4704-A9C3-38FA4DCE28DD}" type="pres">
      <dgm:prSet presAssocID="{EE463240-844C-40D6-8D1B-C36FDC04EDBE}" presName="parentText" presStyleLbl="node1" presStyleIdx="2" presStyleCnt="3">
        <dgm:presLayoutVars>
          <dgm:chMax val="0"/>
          <dgm:bulletEnabled val="1"/>
        </dgm:presLayoutVars>
      </dgm:prSet>
      <dgm:spPr/>
    </dgm:pt>
    <dgm:pt modelId="{424AFFE3-BC48-4DC4-B3AF-9B17FE524643}" type="pres">
      <dgm:prSet presAssocID="{EE463240-844C-40D6-8D1B-C36FDC04EDBE}" presName="negativeSpace" presStyleCnt="0"/>
      <dgm:spPr/>
    </dgm:pt>
    <dgm:pt modelId="{33EBC69A-9187-4A91-9DE6-425AB5D64609}" type="pres">
      <dgm:prSet presAssocID="{EE463240-844C-40D6-8D1B-C36FDC04EDBE}" presName="childText" presStyleLbl="conFgAcc1" presStyleIdx="2" presStyleCnt="3">
        <dgm:presLayoutVars>
          <dgm:bulletEnabled val="1"/>
        </dgm:presLayoutVars>
      </dgm:prSet>
      <dgm:spPr/>
    </dgm:pt>
  </dgm:ptLst>
  <dgm:cxnLst>
    <dgm:cxn modelId="{61C85002-E16B-45A3-9F1B-5CCC9099DA76}" type="presOf" srcId="{81E7CE89-3897-4BEC-9B33-BD94111F6727}" destId="{05100A5F-4979-480D-ABED-0A56C9C4EAC4}" srcOrd="0" destOrd="0" presId="urn:microsoft.com/office/officeart/2005/8/layout/list1"/>
    <dgm:cxn modelId="{60DAB11D-B51E-40D5-A23B-2B99E790BB03}" srcId="{81E7CE89-3897-4BEC-9B33-BD94111F6727}" destId="{16ADDBAC-EABB-499A-80CC-55D17AE09044}" srcOrd="0" destOrd="0" parTransId="{81CE008E-80B8-4219-82E5-B2CF00158C0E}" sibTransId="{D0EA0BC6-86C7-4B07-8A86-7E1B58DE2BBC}"/>
    <dgm:cxn modelId="{3D118127-D947-4E98-A748-DE9631F58FBD}" srcId="{81E7CE89-3897-4BEC-9B33-BD94111F6727}" destId="{E3991712-9B73-4630-9C84-17880989D459}" srcOrd="1" destOrd="0" parTransId="{DF2F14E5-5678-4822-8151-6006EAABB8F0}" sibTransId="{332473FA-F952-4C34-A96A-E3B79A74BA89}"/>
    <dgm:cxn modelId="{61AD6C35-C673-40A4-A5BC-CCC9C43BC05C}" type="presOf" srcId="{E3991712-9B73-4630-9C84-17880989D459}" destId="{C0437A3F-7C21-462C-A248-A010F312626A}" srcOrd="0" destOrd="0" presId="urn:microsoft.com/office/officeart/2005/8/layout/list1"/>
    <dgm:cxn modelId="{466BC93F-B989-41EF-B99C-BC809FD13AD7}" type="presOf" srcId="{CA03B3AB-58D2-49E1-A674-DC8908CCD965}" destId="{33EBC69A-9187-4A91-9DE6-425AB5D64609}" srcOrd="0" destOrd="0" presId="urn:microsoft.com/office/officeart/2005/8/layout/list1"/>
    <dgm:cxn modelId="{9D631582-D824-4D25-8C9A-9DC08A26CBCF}" srcId="{16ADDBAC-EABB-499A-80CC-55D17AE09044}" destId="{E6CCF5D2-BDCA-4510-B97B-121CEAD9327C}" srcOrd="0" destOrd="0" parTransId="{F41EB57D-71BD-48F4-BE19-A02EC09A7053}" sibTransId="{202C9A8E-7940-4135-B3D8-2E5B754F0811}"/>
    <dgm:cxn modelId="{6E25E184-33D4-44F4-A0F9-46E6E14F0201}" type="presOf" srcId="{EE463240-844C-40D6-8D1B-C36FDC04EDBE}" destId="{C70FB613-EE2D-4704-A9C3-38FA4DCE28DD}" srcOrd="1" destOrd="0" presId="urn:microsoft.com/office/officeart/2005/8/layout/list1"/>
    <dgm:cxn modelId="{BF53A695-4733-456B-B4C2-898B59C1EB76}" type="presOf" srcId="{E6CCF5D2-BDCA-4510-B97B-121CEAD9327C}" destId="{563B5152-5BC2-404C-9FDD-A66FC9696496}" srcOrd="0" destOrd="0" presId="urn:microsoft.com/office/officeart/2005/8/layout/list1"/>
    <dgm:cxn modelId="{DC730697-2394-4532-8540-C5996FD71E71}" type="presOf" srcId="{16ADDBAC-EABB-499A-80CC-55D17AE09044}" destId="{D1C73A11-B08B-47EA-9F42-9A81E1C28191}" srcOrd="0" destOrd="0" presId="urn:microsoft.com/office/officeart/2005/8/layout/list1"/>
    <dgm:cxn modelId="{35E4CF9B-E4C8-40C0-B8B5-DCD9FD2BF36F}" type="presOf" srcId="{EE463240-844C-40D6-8D1B-C36FDC04EDBE}" destId="{7B2E82A9-9155-4921-866A-14EF159C791F}" srcOrd="0" destOrd="0" presId="urn:microsoft.com/office/officeart/2005/8/layout/list1"/>
    <dgm:cxn modelId="{C1EA359E-3B14-4E44-95B8-FE90734EF9D5}" srcId="{E3991712-9B73-4630-9C84-17880989D459}" destId="{58731DAB-BFA9-4AEC-91E1-DDB1453DA72C}" srcOrd="0" destOrd="0" parTransId="{01613EB8-5B6B-4D67-9E54-645EF8B63D00}" sibTransId="{165897DC-0ECA-457A-9988-96E68AF11125}"/>
    <dgm:cxn modelId="{EAD454BC-7211-449A-B0B7-80F380644A1B}" type="presOf" srcId="{16ADDBAC-EABB-499A-80CC-55D17AE09044}" destId="{372FD4C0-DA54-4433-9802-F6873F2BC7E8}" srcOrd="1" destOrd="0" presId="urn:microsoft.com/office/officeart/2005/8/layout/list1"/>
    <dgm:cxn modelId="{7CE2A1CD-C942-4BC9-BC31-EE890A8A5F01}" type="presOf" srcId="{E3991712-9B73-4630-9C84-17880989D459}" destId="{88FD4CB4-BEF1-4924-BE8F-C69454665D02}" srcOrd="1" destOrd="0" presId="urn:microsoft.com/office/officeart/2005/8/layout/list1"/>
    <dgm:cxn modelId="{87A37CCE-8970-492D-8381-BF74024574DA}" srcId="{EE463240-844C-40D6-8D1B-C36FDC04EDBE}" destId="{CA03B3AB-58D2-49E1-A674-DC8908CCD965}" srcOrd="0" destOrd="0" parTransId="{EC399B15-3C62-43E3-AFE4-3C30BF45A3A1}" sibTransId="{40C6FFF9-3C78-4060-9E74-1ADE20CB01F2}"/>
    <dgm:cxn modelId="{382966D7-13C5-41D7-AEE9-FB1EFA21CC6C}" srcId="{81E7CE89-3897-4BEC-9B33-BD94111F6727}" destId="{EE463240-844C-40D6-8D1B-C36FDC04EDBE}" srcOrd="2" destOrd="0" parTransId="{DD86155D-F5F1-4348-9321-6ED29620DD07}" sibTransId="{A3F2F36D-2910-480D-9474-7E31291043F2}"/>
    <dgm:cxn modelId="{C22F4FE4-B1D5-4D33-BEAA-711D69BDA0DB}" type="presOf" srcId="{58731DAB-BFA9-4AEC-91E1-DDB1453DA72C}" destId="{7CD521E7-ADE8-4A2E-A784-669FA1FAC42F}" srcOrd="0" destOrd="0" presId="urn:microsoft.com/office/officeart/2005/8/layout/list1"/>
    <dgm:cxn modelId="{53180509-E685-4E03-AAC2-D71ECDD04115}" type="presParOf" srcId="{05100A5F-4979-480D-ABED-0A56C9C4EAC4}" destId="{39908C87-AE98-43B5-9638-77D315566661}" srcOrd="0" destOrd="0" presId="urn:microsoft.com/office/officeart/2005/8/layout/list1"/>
    <dgm:cxn modelId="{8729484F-5FA2-495A-8DB1-7036D463728A}" type="presParOf" srcId="{39908C87-AE98-43B5-9638-77D315566661}" destId="{D1C73A11-B08B-47EA-9F42-9A81E1C28191}" srcOrd="0" destOrd="0" presId="urn:microsoft.com/office/officeart/2005/8/layout/list1"/>
    <dgm:cxn modelId="{804100DD-BD3E-4B56-8315-9F4820A898A4}" type="presParOf" srcId="{39908C87-AE98-43B5-9638-77D315566661}" destId="{372FD4C0-DA54-4433-9802-F6873F2BC7E8}" srcOrd="1" destOrd="0" presId="urn:microsoft.com/office/officeart/2005/8/layout/list1"/>
    <dgm:cxn modelId="{7A8BC623-932C-4732-B500-A362CDA94A85}" type="presParOf" srcId="{05100A5F-4979-480D-ABED-0A56C9C4EAC4}" destId="{77463CC9-D337-47E7-9400-39B96F73F22C}" srcOrd="1" destOrd="0" presId="urn:microsoft.com/office/officeart/2005/8/layout/list1"/>
    <dgm:cxn modelId="{636F8A0E-B9E0-47AE-8992-556F0B2CFE66}" type="presParOf" srcId="{05100A5F-4979-480D-ABED-0A56C9C4EAC4}" destId="{563B5152-5BC2-404C-9FDD-A66FC9696496}" srcOrd="2" destOrd="0" presId="urn:microsoft.com/office/officeart/2005/8/layout/list1"/>
    <dgm:cxn modelId="{94F0A00B-7FB1-438F-A114-DC3E7645E8E8}" type="presParOf" srcId="{05100A5F-4979-480D-ABED-0A56C9C4EAC4}" destId="{3C96AB9F-AD96-4474-B9FA-933BB06009CC}" srcOrd="3" destOrd="0" presId="urn:microsoft.com/office/officeart/2005/8/layout/list1"/>
    <dgm:cxn modelId="{D5F8E7C8-AC2D-493E-A854-4A333BD3ECC9}" type="presParOf" srcId="{05100A5F-4979-480D-ABED-0A56C9C4EAC4}" destId="{8270C83C-0CC9-4398-BA94-F0A63744A452}" srcOrd="4" destOrd="0" presId="urn:microsoft.com/office/officeart/2005/8/layout/list1"/>
    <dgm:cxn modelId="{5ADEC949-C2C9-4A4E-AC8E-30D761C76643}" type="presParOf" srcId="{8270C83C-0CC9-4398-BA94-F0A63744A452}" destId="{C0437A3F-7C21-462C-A248-A010F312626A}" srcOrd="0" destOrd="0" presId="urn:microsoft.com/office/officeart/2005/8/layout/list1"/>
    <dgm:cxn modelId="{F260E318-5DE5-4E09-B8D3-270D2CA6F130}" type="presParOf" srcId="{8270C83C-0CC9-4398-BA94-F0A63744A452}" destId="{88FD4CB4-BEF1-4924-BE8F-C69454665D02}" srcOrd="1" destOrd="0" presId="urn:microsoft.com/office/officeart/2005/8/layout/list1"/>
    <dgm:cxn modelId="{ECC63DED-18FD-4136-9D0B-5881004D4A68}" type="presParOf" srcId="{05100A5F-4979-480D-ABED-0A56C9C4EAC4}" destId="{7045D7BA-8837-444C-A0BD-BD0498115079}" srcOrd="5" destOrd="0" presId="urn:microsoft.com/office/officeart/2005/8/layout/list1"/>
    <dgm:cxn modelId="{19928304-F65B-48A1-86D8-2700093B73CF}" type="presParOf" srcId="{05100A5F-4979-480D-ABED-0A56C9C4EAC4}" destId="{7CD521E7-ADE8-4A2E-A784-669FA1FAC42F}" srcOrd="6" destOrd="0" presId="urn:microsoft.com/office/officeart/2005/8/layout/list1"/>
    <dgm:cxn modelId="{8F82902A-76D2-445D-882E-FDF7E3F660EC}" type="presParOf" srcId="{05100A5F-4979-480D-ABED-0A56C9C4EAC4}" destId="{DE68200A-06A9-4C2B-ADBE-BFF3733C7E4D}" srcOrd="7" destOrd="0" presId="urn:microsoft.com/office/officeart/2005/8/layout/list1"/>
    <dgm:cxn modelId="{6E1C1403-7C93-4D25-8E75-D1DFE235A816}" type="presParOf" srcId="{05100A5F-4979-480D-ABED-0A56C9C4EAC4}" destId="{77A57F3F-3F92-4AAF-A6F3-F7E4C8D70640}" srcOrd="8" destOrd="0" presId="urn:microsoft.com/office/officeart/2005/8/layout/list1"/>
    <dgm:cxn modelId="{69BC405B-C150-469E-891C-E32AF4643F83}" type="presParOf" srcId="{77A57F3F-3F92-4AAF-A6F3-F7E4C8D70640}" destId="{7B2E82A9-9155-4921-866A-14EF159C791F}" srcOrd="0" destOrd="0" presId="urn:microsoft.com/office/officeart/2005/8/layout/list1"/>
    <dgm:cxn modelId="{24D642AC-1318-4610-9DD4-F7FFCC0EF93B}" type="presParOf" srcId="{77A57F3F-3F92-4AAF-A6F3-F7E4C8D70640}" destId="{C70FB613-EE2D-4704-A9C3-38FA4DCE28DD}" srcOrd="1" destOrd="0" presId="urn:microsoft.com/office/officeart/2005/8/layout/list1"/>
    <dgm:cxn modelId="{39FE2C52-3281-4FA0-91B3-34F925335B6A}" type="presParOf" srcId="{05100A5F-4979-480D-ABED-0A56C9C4EAC4}" destId="{424AFFE3-BC48-4DC4-B3AF-9B17FE524643}" srcOrd="9" destOrd="0" presId="urn:microsoft.com/office/officeart/2005/8/layout/list1"/>
    <dgm:cxn modelId="{9D324B37-3BB2-4FA6-8A2C-DED6DBC7883B}" type="presParOf" srcId="{05100A5F-4979-480D-ABED-0A56C9C4EAC4}" destId="{33EBC69A-9187-4A91-9DE6-425AB5D646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CE89-3897-4BEC-9B33-BD94111F67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6ADDBAC-EABB-499A-80CC-55D17AE09044}">
      <dgm:prSet phldrT="[Tekst]"/>
      <dgm:spPr>
        <a:solidFill>
          <a:srgbClr val="84BFA4"/>
        </a:solidFill>
      </dgm:spPr>
      <dgm:t>
        <a:bodyPr/>
        <a:lstStyle/>
        <a:p>
          <a:r>
            <a:rPr lang="sv" b="1" noProof="0" dirty="0"/>
            <a:t>4. Du tänker framåt</a:t>
          </a:r>
          <a:endParaRPr lang="en-GB" noProof="0" dirty="0"/>
        </a:p>
      </dgm:t>
    </dgm:pt>
    <dgm:pt modelId="{81CE008E-80B8-4219-82E5-B2CF00158C0E}" type="parTrans" cxnId="{60DAB11D-B51E-40D5-A23B-2B99E790BB03}">
      <dgm:prSet/>
      <dgm:spPr/>
      <dgm:t>
        <a:bodyPr/>
        <a:lstStyle/>
        <a:p>
          <a:endParaRPr lang="en-GB"/>
        </a:p>
      </dgm:t>
    </dgm:pt>
    <dgm:pt modelId="{D0EA0BC6-86C7-4B07-8A86-7E1B58DE2BBC}" type="sibTrans" cxnId="{60DAB11D-B51E-40D5-A23B-2B99E790BB03}">
      <dgm:prSet/>
      <dgm:spPr/>
      <dgm:t>
        <a:bodyPr/>
        <a:lstStyle/>
        <a:p>
          <a:endParaRPr lang="en-GB"/>
        </a:p>
      </dgm:t>
    </dgm:pt>
    <dgm:pt modelId="{E3991712-9B73-4630-9C84-17880989D459}">
      <dgm:prSet phldrT="[Tekst]"/>
      <dgm:spPr>
        <a:solidFill>
          <a:srgbClr val="84BFA4"/>
        </a:solidFill>
      </dgm:spPr>
      <dgm:t>
        <a:bodyPr/>
        <a:lstStyle/>
        <a:p>
          <a:r>
            <a:rPr lang="sv" b="1" noProof="0" dirty="0"/>
            <a:t>5. Du stöder andra</a:t>
          </a:r>
          <a:endParaRPr lang="en-GB" noProof="0" dirty="0"/>
        </a:p>
      </dgm:t>
    </dgm:pt>
    <dgm:pt modelId="{DF2F14E5-5678-4822-8151-6006EAABB8F0}" type="parTrans" cxnId="{3D118127-D947-4E98-A748-DE9631F58FBD}">
      <dgm:prSet/>
      <dgm:spPr/>
      <dgm:t>
        <a:bodyPr/>
        <a:lstStyle/>
        <a:p>
          <a:endParaRPr lang="en-GB"/>
        </a:p>
      </dgm:t>
    </dgm:pt>
    <dgm:pt modelId="{332473FA-F952-4C34-A96A-E3B79A74BA89}" type="sibTrans" cxnId="{3D118127-D947-4E98-A748-DE9631F58FBD}">
      <dgm:prSet/>
      <dgm:spPr/>
      <dgm:t>
        <a:bodyPr/>
        <a:lstStyle/>
        <a:p>
          <a:endParaRPr lang="en-GB"/>
        </a:p>
      </dgm:t>
    </dgm:pt>
    <dgm:pt modelId="{EE463240-844C-40D6-8D1B-C36FDC04EDBE}">
      <dgm:prSet phldrT="[Tekst]"/>
      <dgm:spPr>
        <a:solidFill>
          <a:srgbClr val="84BFA4"/>
        </a:solidFill>
      </dgm:spPr>
      <dgm:t>
        <a:bodyPr/>
        <a:lstStyle/>
        <a:p>
          <a:r>
            <a:rPr lang="sv" b="1" noProof="0" dirty="0"/>
            <a:t>6. Du är kreativ!</a:t>
          </a:r>
          <a:endParaRPr lang="en-GB" noProof="0" dirty="0"/>
        </a:p>
      </dgm:t>
    </dgm:pt>
    <dgm:pt modelId="{DD86155D-F5F1-4348-9321-6ED29620DD07}" type="parTrans" cxnId="{382966D7-13C5-41D7-AEE9-FB1EFA21CC6C}">
      <dgm:prSet/>
      <dgm:spPr/>
      <dgm:t>
        <a:bodyPr/>
        <a:lstStyle/>
        <a:p>
          <a:endParaRPr lang="en-GB"/>
        </a:p>
      </dgm:t>
    </dgm:pt>
    <dgm:pt modelId="{A3F2F36D-2910-480D-9474-7E31291043F2}" type="sibTrans" cxnId="{382966D7-13C5-41D7-AEE9-FB1EFA21CC6C}">
      <dgm:prSet/>
      <dgm:spPr/>
      <dgm:t>
        <a:bodyPr/>
        <a:lstStyle/>
        <a:p>
          <a:endParaRPr lang="en-GB"/>
        </a:p>
      </dgm:t>
    </dgm:pt>
    <dgm:pt modelId="{E6CCF5D2-BDCA-4510-B97B-121CEAD9327C}">
      <dgm:prSet/>
      <dgm:spPr/>
      <dgm:t>
        <a:bodyPr/>
        <a:lstStyle/>
        <a:p>
          <a:pPr marL="0" indent="0">
            <a:buClr>
              <a:srgbClr val="B6D1E1"/>
            </a:buClr>
            <a:buNone/>
          </a:pPr>
          <a:r>
            <a:rPr lang="sv" noProof="0" dirty="0"/>
            <a:t>Du har varit tvungen att planera för din och din familjs framtid. Denna framåttänkande inställning hjälper dig att upptäcka möjligheter och undvika risker.</a:t>
          </a:r>
        </a:p>
      </dgm:t>
    </dgm:pt>
    <dgm:pt modelId="{F41EB57D-71BD-48F4-BE19-A02EC09A7053}" type="parTrans" cxnId="{9D631582-D824-4D25-8C9A-9DC08A26CBCF}">
      <dgm:prSet/>
      <dgm:spPr/>
      <dgm:t>
        <a:bodyPr/>
        <a:lstStyle/>
        <a:p>
          <a:endParaRPr lang="en-GB"/>
        </a:p>
      </dgm:t>
    </dgm:pt>
    <dgm:pt modelId="{202C9A8E-7940-4135-B3D8-2E5B754F0811}" type="sibTrans" cxnId="{9D631582-D824-4D25-8C9A-9DC08A26CBCF}">
      <dgm:prSet/>
      <dgm:spPr/>
      <dgm:t>
        <a:bodyPr/>
        <a:lstStyle/>
        <a:p>
          <a:endParaRPr lang="en-GB"/>
        </a:p>
      </dgm:t>
    </dgm:pt>
    <dgm:pt modelId="{58731DAB-BFA9-4AEC-91E1-DDB1453DA72C}">
      <dgm:prSet/>
      <dgm:spPr/>
      <dgm:t>
        <a:bodyPr/>
        <a:lstStyle/>
        <a:p>
          <a:pPr marL="0" indent="0">
            <a:buClr>
              <a:srgbClr val="B6D1E1"/>
            </a:buClr>
            <a:buNone/>
          </a:pPr>
          <a:r>
            <a:rPr lang="sv" noProof="0" dirty="0"/>
            <a:t>Kvinnor arbetar vanligtvis bra tillsammans. När en kvinna stiger, stiger vi alla. Det är gemenskapens och samarbetets anda.</a:t>
          </a:r>
        </a:p>
      </dgm:t>
    </dgm:pt>
    <dgm:pt modelId="{01613EB8-5B6B-4D67-9E54-645EF8B63D00}" type="parTrans" cxnId="{C1EA359E-3B14-4E44-95B8-FE90734EF9D5}">
      <dgm:prSet/>
      <dgm:spPr/>
      <dgm:t>
        <a:bodyPr/>
        <a:lstStyle/>
        <a:p>
          <a:endParaRPr lang="en-GB"/>
        </a:p>
      </dgm:t>
    </dgm:pt>
    <dgm:pt modelId="{165897DC-0ECA-457A-9988-96E68AF11125}" type="sibTrans" cxnId="{C1EA359E-3B14-4E44-95B8-FE90734EF9D5}">
      <dgm:prSet/>
      <dgm:spPr/>
      <dgm:t>
        <a:bodyPr/>
        <a:lstStyle/>
        <a:p>
          <a:endParaRPr lang="en-GB"/>
        </a:p>
      </dgm:t>
    </dgm:pt>
    <dgm:pt modelId="{CA03B3AB-58D2-49E1-A674-DC8908CCD965}">
      <dgm:prSet/>
      <dgm:spPr/>
      <dgm:t>
        <a:bodyPr/>
        <a:lstStyle/>
        <a:p>
          <a:pPr marL="0" indent="0">
            <a:buNone/>
          </a:pPr>
          <a:r>
            <a:rPr lang="sv" noProof="0" dirty="0"/>
            <a:t>Oavsett om det handlar om matlagning, problemlösning eller att få ut det mesta av det man har, så visar sig kreativitet i många former. Det är också utgångspunkten för många framgångsrika företag.</a:t>
          </a:r>
        </a:p>
      </dgm:t>
    </dgm:pt>
    <dgm:pt modelId="{EC399B15-3C62-43E3-AFE4-3C30BF45A3A1}" type="parTrans" cxnId="{87A37CCE-8970-492D-8381-BF74024574DA}">
      <dgm:prSet/>
      <dgm:spPr/>
      <dgm:t>
        <a:bodyPr/>
        <a:lstStyle/>
        <a:p>
          <a:endParaRPr lang="en-GB"/>
        </a:p>
      </dgm:t>
    </dgm:pt>
    <dgm:pt modelId="{40C6FFF9-3C78-4060-9E74-1ADE20CB01F2}" type="sibTrans" cxnId="{87A37CCE-8970-492D-8381-BF74024574DA}">
      <dgm:prSet/>
      <dgm:spPr/>
      <dgm:t>
        <a:bodyPr/>
        <a:lstStyle/>
        <a:p>
          <a:endParaRPr lang="en-GB"/>
        </a:p>
      </dgm:t>
    </dgm:pt>
    <dgm:pt modelId="{05100A5F-4979-480D-ABED-0A56C9C4EAC4}" type="pres">
      <dgm:prSet presAssocID="{81E7CE89-3897-4BEC-9B33-BD94111F6727}" presName="linear" presStyleCnt="0">
        <dgm:presLayoutVars>
          <dgm:dir/>
          <dgm:animLvl val="lvl"/>
          <dgm:resizeHandles val="exact"/>
        </dgm:presLayoutVars>
      </dgm:prSet>
      <dgm:spPr/>
    </dgm:pt>
    <dgm:pt modelId="{39908C87-AE98-43B5-9638-77D315566661}" type="pres">
      <dgm:prSet presAssocID="{16ADDBAC-EABB-499A-80CC-55D17AE09044}" presName="parentLin" presStyleCnt="0"/>
      <dgm:spPr/>
    </dgm:pt>
    <dgm:pt modelId="{D1C73A11-B08B-47EA-9F42-9A81E1C28191}" type="pres">
      <dgm:prSet presAssocID="{16ADDBAC-EABB-499A-80CC-55D17AE09044}" presName="parentLeftMargin" presStyleLbl="node1" presStyleIdx="0" presStyleCnt="3"/>
      <dgm:spPr/>
    </dgm:pt>
    <dgm:pt modelId="{372FD4C0-DA54-4433-9802-F6873F2BC7E8}" type="pres">
      <dgm:prSet presAssocID="{16ADDBAC-EABB-499A-80CC-55D17AE09044}" presName="parentText" presStyleLbl="node1" presStyleIdx="0" presStyleCnt="3">
        <dgm:presLayoutVars>
          <dgm:chMax val="0"/>
          <dgm:bulletEnabled val="1"/>
        </dgm:presLayoutVars>
      </dgm:prSet>
      <dgm:spPr/>
    </dgm:pt>
    <dgm:pt modelId="{77463CC9-D337-47E7-9400-39B96F73F22C}" type="pres">
      <dgm:prSet presAssocID="{16ADDBAC-EABB-499A-80CC-55D17AE09044}" presName="negativeSpace" presStyleCnt="0"/>
      <dgm:spPr/>
    </dgm:pt>
    <dgm:pt modelId="{563B5152-5BC2-404C-9FDD-A66FC9696496}" type="pres">
      <dgm:prSet presAssocID="{16ADDBAC-EABB-499A-80CC-55D17AE09044}" presName="childText" presStyleLbl="conFgAcc1" presStyleIdx="0" presStyleCnt="3">
        <dgm:presLayoutVars>
          <dgm:bulletEnabled val="1"/>
        </dgm:presLayoutVars>
      </dgm:prSet>
      <dgm:spPr/>
    </dgm:pt>
    <dgm:pt modelId="{3C96AB9F-AD96-4474-B9FA-933BB06009CC}" type="pres">
      <dgm:prSet presAssocID="{D0EA0BC6-86C7-4B07-8A86-7E1B58DE2BBC}" presName="spaceBetweenRectangles" presStyleCnt="0"/>
      <dgm:spPr/>
    </dgm:pt>
    <dgm:pt modelId="{8270C83C-0CC9-4398-BA94-F0A63744A452}" type="pres">
      <dgm:prSet presAssocID="{E3991712-9B73-4630-9C84-17880989D459}" presName="parentLin" presStyleCnt="0"/>
      <dgm:spPr/>
    </dgm:pt>
    <dgm:pt modelId="{C0437A3F-7C21-462C-A248-A010F312626A}" type="pres">
      <dgm:prSet presAssocID="{E3991712-9B73-4630-9C84-17880989D459}" presName="parentLeftMargin" presStyleLbl="node1" presStyleIdx="0" presStyleCnt="3"/>
      <dgm:spPr/>
    </dgm:pt>
    <dgm:pt modelId="{88FD4CB4-BEF1-4924-BE8F-C69454665D02}" type="pres">
      <dgm:prSet presAssocID="{E3991712-9B73-4630-9C84-17880989D459}" presName="parentText" presStyleLbl="node1" presStyleIdx="1" presStyleCnt="3">
        <dgm:presLayoutVars>
          <dgm:chMax val="0"/>
          <dgm:bulletEnabled val="1"/>
        </dgm:presLayoutVars>
      </dgm:prSet>
      <dgm:spPr/>
    </dgm:pt>
    <dgm:pt modelId="{7045D7BA-8837-444C-A0BD-BD0498115079}" type="pres">
      <dgm:prSet presAssocID="{E3991712-9B73-4630-9C84-17880989D459}" presName="negativeSpace" presStyleCnt="0"/>
      <dgm:spPr/>
    </dgm:pt>
    <dgm:pt modelId="{7CD521E7-ADE8-4A2E-A784-669FA1FAC42F}" type="pres">
      <dgm:prSet presAssocID="{E3991712-9B73-4630-9C84-17880989D459}" presName="childText" presStyleLbl="conFgAcc1" presStyleIdx="1" presStyleCnt="3">
        <dgm:presLayoutVars>
          <dgm:bulletEnabled val="1"/>
        </dgm:presLayoutVars>
      </dgm:prSet>
      <dgm:spPr/>
    </dgm:pt>
    <dgm:pt modelId="{DE68200A-06A9-4C2B-ADBE-BFF3733C7E4D}" type="pres">
      <dgm:prSet presAssocID="{332473FA-F952-4C34-A96A-E3B79A74BA89}" presName="spaceBetweenRectangles" presStyleCnt="0"/>
      <dgm:spPr/>
    </dgm:pt>
    <dgm:pt modelId="{77A57F3F-3F92-4AAF-A6F3-F7E4C8D70640}" type="pres">
      <dgm:prSet presAssocID="{EE463240-844C-40D6-8D1B-C36FDC04EDBE}" presName="parentLin" presStyleCnt="0"/>
      <dgm:spPr/>
    </dgm:pt>
    <dgm:pt modelId="{7B2E82A9-9155-4921-866A-14EF159C791F}" type="pres">
      <dgm:prSet presAssocID="{EE463240-844C-40D6-8D1B-C36FDC04EDBE}" presName="parentLeftMargin" presStyleLbl="node1" presStyleIdx="1" presStyleCnt="3"/>
      <dgm:spPr/>
    </dgm:pt>
    <dgm:pt modelId="{C70FB613-EE2D-4704-A9C3-38FA4DCE28DD}" type="pres">
      <dgm:prSet presAssocID="{EE463240-844C-40D6-8D1B-C36FDC04EDBE}" presName="parentText" presStyleLbl="node1" presStyleIdx="2" presStyleCnt="3">
        <dgm:presLayoutVars>
          <dgm:chMax val="0"/>
          <dgm:bulletEnabled val="1"/>
        </dgm:presLayoutVars>
      </dgm:prSet>
      <dgm:spPr/>
    </dgm:pt>
    <dgm:pt modelId="{424AFFE3-BC48-4DC4-B3AF-9B17FE524643}" type="pres">
      <dgm:prSet presAssocID="{EE463240-844C-40D6-8D1B-C36FDC04EDBE}" presName="negativeSpace" presStyleCnt="0"/>
      <dgm:spPr/>
    </dgm:pt>
    <dgm:pt modelId="{33EBC69A-9187-4A91-9DE6-425AB5D64609}" type="pres">
      <dgm:prSet presAssocID="{EE463240-844C-40D6-8D1B-C36FDC04EDBE}" presName="childText" presStyleLbl="conFgAcc1" presStyleIdx="2" presStyleCnt="3">
        <dgm:presLayoutVars>
          <dgm:bulletEnabled val="1"/>
        </dgm:presLayoutVars>
      </dgm:prSet>
      <dgm:spPr/>
    </dgm:pt>
  </dgm:ptLst>
  <dgm:cxnLst>
    <dgm:cxn modelId="{61C85002-E16B-45A3-9F1B-5CCC9099DA76}" type="presOf" srcId="{81E7CE89-3897-4BEC-9B33-BD94111F6727}" destId="{05100A5F-4979-480D-ABED-0A56C9C4EAC4}" srcOrd="0" destOrd="0" presId="urn:microsoft.com/office/officeart/2005/8/layout/list1"/>
    <dgm:cxn modelId="{60DAB11D-B51E-40D5-A23B-2B99E790BB03}" srcId="{81E7CE89-3897-4BEC-9B33-BD94111F6727}" destId="{16ADDBAC-EABB-499A-80CC-55D17AE09044}" srcOrd="0" destOrd="0" parTransId="{81CE008E-80B8-4219-82E5-B2CF00158C0E}" sibTransId="{D0EA0BC6-86C7-4B07-8A86-7E1B58DE2BBC}"/>
    <dgm:cxn modelId="{3D118127-D947-4E98-A748-DE9631F58FBD}" srcId="{81E7CE89-3897-4BEC-9B33-BD94111F6727}" destId="{E3991712-9B73-4630-9C84-17880989D459}" srcOrd="1" destOrd="0" parTransId="{DF2F14E5-5678-4822-8151-6006EAABB8F0}" sibTransId="{332473FA-F952-4C34-A96A-E3B79A74BA89}"/>
    <dgm:cxn modelId="{61AD6C35-C673-40A4-A5BC-CCC9C43BC05C}" type="presOf" srcId="{E3991712-9B73-4630-9C84-17880989D459}" destId="{C0437A3F-7C21-462C-A248-A010F312626A}" srcOrd="0" destOrd="0" presId="urn:microsoft.com/office/officeart/2005/8/layout/list1"/>
    <dgm:cxn modelId="{466BC93F-B989-41EF-B99C-BC809FD13AD7}" type="presOf" srcId="{CA03B3AB-58D2-49E1-A674-DC8908CCD965}" destId="{33EBC69A-9187-4A91-9DE6-425AB5D64609}" srcOrd="0" destOrd="0" presId="urn:microsoft.com/office/officeart/2005/8/layout/list1"/>
    <dgm:cxn modelId="{9D631582-D824-4D25-8C9A-9DC08A26CBCF}" srcId="{16ADDBAC-EABB-499A-80CC-55D17AE09044}" destId="{E6CCF5D2-BDCA-4510-B97B-121CEAD9327C}" srcOrd="0" destOrd="0" parTransId="{F41EB57D-71BD-48F4-BE19-A02EC09A7053}" sibTransId="{202C9A8E-7940-4135-B3D8-2E5B754F0811}"/>
    <dgm:cxn modelId="{6E25E184-33D4-44F4-A0F9-46E6E14F0201}" type="presOf" srcId="{EE463240-844C-40D6-8D1B-C36FDC04EDBE}" destId="{C70FB613-EE2D-4704-A9C3-38FA4DCE28DD}" srcOrd="1" destOrd="0" presId="urn:microsoft.com/office/officeart/2005/8/layout/list1"/>
    <dgm:cxn modelId="{BF53A695-4733-456B-B4C2-898B59C1EB76}" type="presOf" srcId="{E6CCF5D2-BDCA-4510-B97B-121CEAD9327C}" destId="{563B5152-5BC2-404C-9FDD-A66FC9696496}" srcOrd="0" destOrd="0" presId="urn:microsoft.com/office/officeart/2005/8/layout/list1"/>
    <dgm:cxn modelId="{DC730697-2394-4532-8540-C5996FD71E71}" type="presOf" srcId="{16ADDBAC-EABB-499A-80CC-55D17AE09044}" destId="{D1C73A11-B08B-47EA-9F42-9A81E1C28191}" srcOrd="0" destOrd="0" presId="urn:microsoft.com/office/officeart/2005/8/layout/list1"/>
    <dgm:cxn modelId="{35E4CF9B-E4C8-40C0-B8B5-DCD9FD2BF36F}" type="presOf" srcId="{EE463240-844C-40D6-8D1B-C36FDC04EDBE}" destId="{7B2E82A9-9155-4921-866A-14EF159C791F}" srcOrd="0" destOrd="0" presId="urn:microsoft.com/office/officeart/2005/8/layout/list1"/>
    <dgm:cxn modelId="{C1EA359E-3B14-4E44-95B8-FE90734EF9D5}" srcId="{E3991712-9B73-4630-9C84-17880989D459}" destId="{58731DAB-BFA9-4AEC-91E1-DDB1453DA72C}" srcOrd="0" destOrd="0" parTransId="{01613EB8-5B6B-4D67-9E54-645EF8B63D00}" sibTransId="{165897DC-0ECA-457A-9988-96E68AF11125}"/>
    <dgm:cxn modelId="{EAD454BC-7211-449A-B0B7-80F380644A1B}" type="presOf" srcId="{16ADDBAC-EABB-499A-80CC-55D17AE09044}" destId="{372FD4C0-DA54-4433-9802-F6873F2BC7E8}" srcOrd="1" destOrd="0" presId="urn:microsoft.com/office/officeart/2005/8/layout/list1"/>
    <dgm:cxn modelId="{7CE2A1CD-C942-4BC9-BC31-EE890A8A5F01}" type="presOf" srcId="{E3991712-9B73-4630-9C84-17880989D459}" destId="{88FD4CB4-BEF1-4924-BE8F-C69454665D02}" srcOrd="1" destOrd="0" presId="urn:microsoft.com/office/officeart/2005/8/layout/list1"/>
    <dgm:cxn modelId="{87A37CCE-8970-492D-8381-BF74024574DA}" srcId="{EE463240-844C-40D6-8D1B-C36FDC04EDBE}" destId="{CA03B3AB-58D2-49E1-A674-DC8908CCD965}" srcOrd="0" destOrd="0" parTransId="{EC399B15-3C62-43E3-AFE4-3C30BF45A3A1}" sibTransId="{40C6FFF9-3C78-4060-9E74-1ADE20CB01F2}"/>
    <dgm:cxn modelId="{382966D7-13C5-41D7-AEE9-FB1EFA21CC6C}" srcId="{81E7CE89-3897-4BEC-9B33-BD94111F6727}" destId="{EE463240-844C-40D6-8D1B-C36FDC04EDBE}" srcOrd="2" destOrd="0" parTransId="{DD86155D-F5F1-4348-9321-6ED29620DD07}" sibTransId="{A3F2F36D-2910-480D-9474-7E31291043F2}"/>
    <dgm:cxn modelId="{C22F4FE4-B1D5-4D33-BEAA-711D69BDA0DB}" type="presOf" srcId="{58731DAB-BFA9-4AEC-91E1-DDB1453DA72C}" destId="{7CD521E7-ADE8-4A2E-A784-669FA1FAC42F}" srcOrd="0" destOrd="0" presId="urn:microsoft.com/office/officeart/2005/8/layout/list1"/>
    <dgm:cxn modelId="{53180509-E685-4E03-AAC2-D71ECDD04115}" type="presParOf" srcId="{05100A5F-4979-480D-ABED-0A56C9C4EAC4}" destId="{39908C87-AE98-43B5-9638-77D315566661}" srcOrd="0" destOrd="0" presId="urn:microsoft.com/office/officeart/2005/8/layout/list1"/>
    <dgm:cxn modelId="{8729484F-5FA2-495A-8DB1-7036D463728A}" type="presParOf" srcId="{39908C87-AE98-43B5-9638-77D315566661}" destId="{D1C73A11-B08B-47EA-9F42-9A81E1C28191}" srcOrd="0" destOrd="0" presId="urn:microsoft.com/office/officeart/2005/8/layout/list1"/>
    <dgm:cxn modelId="{804100DD-BD3E-4B56-8315-9F4820A898A4}" type="presParOf" srcId="{39908C87-AE98-43B5-9638-77D315566661}" destId="{372FD4C0-DA54-4433-9802-F6873F2BC7E8}" srcOrd="1" destOrd="0" presId="urn:microsoft.com/office/officeart/2005/8/layout/list1"/>
    <dgm:cxn modelId="{7A8BC623-932C-4732-B500-A362CDA94A85}" type="presParOf" srcId="{05100A5F-4979-480D-ABED-0A56C9C4EAC4}" destId="{77463CC9-D337-47E7-9400-39B96F73F22C}" srcOrd="1" destOrd="0" presId="urn:microsoft.com/office/officeart/2005/8/layout/list1"/>
    <dgm:cxn modelId="{636F8A0E-B9E0-47AE-8992-556F0B2CFE66}" type="presParOf" srcId="{05100A5F-4979-480D-ABED-0A56C9C4EAC4}" destId="{563B5152-5BC2-404C-9FDD-A66FC9696496}" srcOrd="2" destOrd="0" presId="urn:microsoft.com/office/officeart/2005/8/layout/list1"/>
    <dgm:cxn modelId="{94F0A00B-7FB1-438F-A114-DC3E7645E8E8}" type="presParOf" srcId="{05100A5F-4979-480D-ABED-0A56C9C4EAC4}" destId="{3C96AB9F-AD96-4474-B9FA-933BB06009CC}" srcOrd="3" destOrd="0" presId="urn:microsoft.com/office/officeart/2005/8/layout/list1"/>
    <dgm:cxn modelId="{D5F8E7C8-AC2D-493E-A854-4A333BD3ECC9}" type="presParOf" srcId="{05100A5F-4979-480D-ABED-0A56C9C4EAC4}" destId="{8270C83C-0CC9-4398-BA94-F0A63744A452}" srcOrd="4" destOrd="0" presId="urn:microsoft.com/office/officeart/2005/8/layout/list1"/>
    <dgm:cxn modelId="{5ADEC949-C2C9-4A4E-AC8E-30D761C76643}" type="presParOf" srcId="{8270C83C-0CC9-4398-BA94-F0A63744A452}" destId="{C0437A3F-7C21-462C-A248-A010F312626A}" srcOrd="0" destOrd="0" presId="urn:microsoft.com/office/officeart/2005/8/layout/list1"/>
    <dgm:cxn modelId="{F260E318-5DE5-4E09-B8D3-270D2CA6F130}" type="presParOf" srcId="{8270C83C-0CC9-4398-BA94-F0A63744A452}" destId="{88FD4CB4-BEF1-4924-BE8F-C69454665D02}" srcOrd="1" destOrd="0" presId="urn:microsoft.com/office/officeart/2005/8/layout/list1"/>
    <dgm:cxn modelId="{ECC63DED-18FD-4136-9D0B-5881004D4A68}" type="presParOf" srcId="{05100A5F-4979-480D-ABED-0A56C9C4EAC4}" destId="{7045D7BA-8837-444C-A0BD-BD0498115079}" srcOrd="5" destOrd="0" presId="urn:microsoft.com/office/officeart/2005/8/layout/list1"/>
    <dgm:cxn modelId="{19928304-F65B-48A1-86D8-2700093B73CF}" type="presParOf" srcId="{05100A5F-4979-480D-ABED-0A56C9C4EAC4}" destId="{7CD521E7-ADE8-4A2E-A784-669FA1FAC42F}" srcOrd="6" destOrd="0" presId="urn:microsoft.com/office/officeart/2005/8/layout/list1"/>
    <dgm:cxn modelId="{8F82902A-76D2-445D-882E-FDF7E3F660EC}" type="presParOf" srcId="{05100A5F-4979-480D-ABED-0A56C9C4EAC4}" destId="{DE68200A-06A9-4C2B-ADBE-BFF3733C7E4D}" srcOrd="7" destOrd="0" presId="urn:microsoft.com/office/officeart/2005/8/layout/list1"/>
    <dgm:cxn modelId="{6E1C1403-7C93-4D25-8E75-D1DFE235A816}" type="presParOf" srcId="{05100A5F-4979-480D-ABED-0A56C9C4EAC4}" destId="{77A57F3F-3F92-4AAF-A6F3-F7E4C8D70640}" srcOrd="8" destOrd="0" presId="urn:microsoft.com/office/officeart/2005/8/layout/list1"/>
    <dgm:cxn modelId="{69BC405B-C150-469E-891C-E32AF4643F83}" type="presParOf" srcId="{77A57F3F-3F92-4AAF-A6F3-F7E4C8D70640}" destId="{7B2E82A9-9155-4921-866A-14EF159C791F}" srcOrd="0" destOrd="0" presId="urn:microsoft.com/office/officeart/2005/8/layout/list1"/>
    <dgm:cxn modelId="{24D642AC-1318-4610-9DD4-F7FFCC0EF93B}" type="presParOf" srcId="{77A57F3F-3F92-4AAF-A6F3-F7E4C8D70640}" destId="{C70FB613-EE2D-4704-A9C3-38FA4DCE28DD}" srcOrd="1" destOrd="0" presId="urn:microsoft.com/office/officeart/2005/8/layout/list1"/>
    <dgm:cxn modelId="{39FE2C52-3281-4FA0-91B3-34F925335B6A}" type="presParOf" srcId="{05100A5F-4979-480D-ABED-0A56C9C4EAC4}" destId="{424AFFE3-BC48-4DC4-B3AF-9B17FE524643}" srcOrd="9" destOrd="0" presId="urn:microsoft.com/office/officeart/2005/8/layout/list1"/>
    <dgm:cxn modelId="{9D324B37-3BB2-4FA6-8A2C-DED6DBC7883B}" type="presParOf" srcId="{05100A5F-4979-480D-ABED-0A56C9C4EAC4}" destId="{33EBC69A-9187-4A91-9DE6-425AB5D646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custT="1"/>
      <dgm:spPr>
        <a:solidFill>
          <a:srgbClr val="B6D1E1"/>
        </a:solidFill>
        <a:ln>
          <a:noFill/>
        </a:ln>
      </dgm:spPr>
      <dgm:t>
        <a:bodyPr/>
        <a:lstStyle/>
        <a:p>
          <a:r>
            <a:rPr lang="sv" sz="3200" b="1" noProof="0" dirty="0"/>
            <a:t>Att vara flexibel och lösa problem</a:t>
          </a:r>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a:buFont typeface="Arial" panose="020B0604020202020204" pitchFamily="34" charset="0"/>
            <a:buChar char="•"/>
          </a:pPr>
          <a:r>
            <a:rPr lang="sv" sz="2200" noProof="0" dirty="0"/>
            <a:t>Saker och ting går inte alltid som planerat. Entreprenörer behöver hitta nya sätt att lösa problem. Som migrantkvinna har du redan lärt dig att anpassa dig till nya platser, nya språk och nya system. Det är en kraftfull färdighet.</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custT="1"/>
      <dgm:spPr>
        <a:solidFill>
          <a:srgbClr val="B6D1E1"/>
        </a:solidFill>
        <a:ln>
          <a:noFill/>
        </a:ln>
      </dgm:spPr>
      <dgm:t>
        <a:bodyPr/>
        <a:lstStyle/>
        <a:p>
          <a:pPr>
            <a:buNone/>
          </a:pPr>
          <a:r>
            <a:rPr lang="sv" sz="3200" b="1" noProof="0" dirty="0"/>
            <a:t>Arbetar hårt och tar initiativ</a:t>
          </a:r>
          <a:endParaRPr lang="en-GB" sz="3200"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a:buFont typeface="Arial" panose="020B0604020202020204" pitchFamily="34" charset="0"/>
            <a:buChar char="•"/>
          </a:pPr>
          <a:r>
            <a:rPr lang="sv" sz="2200" noProof="0" dirty="0"/>
            <a:t>Att starta något nytt innebär att anstränga sig och vidta åtgärder. Du kanske är van vid att arbeta för att försörja din familj eller bygga upp ett liv i ett nytt land. Samma styrka hjälper dig att gå framåt i affärer.</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768FA33A-4FDE-44BD-9417-854CC4172BDC}" type="presOf" srcId="{7C0CAF63-8D11-40B2-A81F-C5F9D0DE09E4}" destId="{6BABA797-9002-4FC9-B781-7E0A93A69AD5}" srcOrd="0" destOrd="0"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8C607149-821B-4273-A2A2-C9A32EE53178}" srcId="{B239299A-CC69-404B-8903-E9B2C782F9DE}" destId="{5A0ECA6A-7E48-436F-ADAF-4E5B49EA5A09}" srcOrd="0" destOrd="0" parTransId="{45669AFB-4C4F-4541-9E68-8AEED0A4EE56}" sibTransId="{FAE5E38A-9901-444E-8C7B-984F0F02A381}"/>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custT="1"/>
      <dgm:spPr>
        <a:solidFill>
          <a:srgbClr val="B6D1E1"/>
        </a:solidFill>
        <a:ln>
          <a:noFill/>
        </a:ln>
      </dgm:spPr>
      <dgm:t>
        <a:bodyPr/>
        <a:lstStyle/>
        <a:p>
          <a:r>
            <a:rPr lang="sv" sz="3200" b="1" noProof="0" dirty="0"/>
            <a:t>Att vara kreativ och hitta nya idéer</a:t>
          </a:r>
          <a:endParaRPr lang="en-GB" sz="3200" noProof="0" dirty="0"/>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marL="269875" indent="-269875">
            <a:buFont typeface="Arial" panose="020B0604020202020204" pitchFamily="34" charset="0"/>
            <a:buChar char="•"/>
          </a:pPr>
          <a:r>
            <a:rPr lang="sv" sz="2200" noProof="0" dirty="0"/>
            <a:t>Kreativitet innebär att hitta nya sätt att göra något, som att laga en måltid med få ingredienser eller göra sitt eget sätt när resurserna är begränsade.</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custT="1"/>
      <dgm:spPr>
        <a:solidFill>
          <a:srgbClr val="B6D1E1"/>
        </a:solidFill>
        <a:ln>
          <a:noFill/>
        </a:ln>
      </dgm:spPr>
      <dgm:t>
        <a:bodyPr/>
        <a:lstStyle/>
        <a:p>
          <a:pPr>
            <a:buNone/>
          </a:pPr>
          <a:r>
            <a:rPr lang="sv" sz="3200" b="1" noProof="0" dirty="0"/>
            <a:t>Att göra det du älskar</a:t>
          </a:r>
          <a:endParaRPr lang="en-GB" sz="3200"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marL="228600" indent="-228600">
            <a:buFont typeface="Arial" panose="020B0604020202020204" pitchFamily="34" charset="0"/>
            <a:buChar char="•"/>
          </a:pPr>
          <a:r>
            <a:rPr lang="sv" sz="2200" noProof="0" dirty="0"/>
            <a:t>Det är lättare att hålla motivationen uppe när man tycker om det man gör.</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51E23D0D-51B4-4857-B520-77CA9E60E8B7}">
      <dgm:prSet phldrT="[Tekst]" custT="1"/>
      <dgm:spPr/>
      <dgm:t>
        <a:bodyPr/>
        <a:lstStyle/>
        <a:p>
          <a:pPr marL="269875" indent="-269875">
            <a:buFont typeface="Arial" panose="020B0604020202020204" pitchFamily="34" charset="0"/>
            <a:buChar char="•"/>
          </a:pPr>
          <a:r>
            <a:rPr lang="sv" sz="2200" noProof="0" dirty="0"/>
            <a:t>Många framgångsrika företag börjar med en enkel idé eller färdighet som någon har förvandlat till något speciellt.</a:t>
          </a:r>
          <a:endParaRPr lang="en-GB" sz="2200" noProof="0" dirty="0">
            <a:solidFill>
              <a:schemeClr val="tx1"/>
            </a:solidFill>
          </a:endParaRPr>
        </a:p>
      </dgm:t>
    </dgm:pt>
    <dgm:pt modelId="{E0041FFD-B8BA-45B8-8081-4623634D1C15}" type="parTrans" cxnId="{26EC9B52-7428-4CB2-BFB8-FC8B0E79C7D2}">
      <dgm:prSet/>
      <dgm:spPr/>
      <dgm:t>
        <a:bodyPr/>
        <a:lstStyle/>
        <a:p>
          <a:endParaRPr lang="en-IE"/>
        </a:p>
      </dgm:t>
    </dgm:pt>
    <dgm:pt modelId="{E62ABD76-E74A-4075-9161-A125CD2B586B}" type="sibTrans" cxnId="{26EC9B52-7428-4CB2-BFB8-FC8B0E79C7D2}">
      <dgm:prSet/>
      <dgm:spPr/>
      <dgm:t>
        <a:bodyPr/>
        <a:lstStyle/>
        <a:p>
          <a:endParaRPr lang="en-IE"/>
        </a:p>
      </dgm:t>
    </dgm:pt>
    <dgm:pt modelId="{D21264FB-B29F-477E-AB6A-B5262998E986}">
      <dgm:prSet phldrT="[Tekst]" custT="1"/>
      <dgm:spPr/>
      <dgm:t>
        <a:bodyPr/>
        <a:lstStyle/>
        <a:p>
          <a:pPr marL="228600" indent="-228600">
            <a:buFont typeface="Arial" panose="020B0604020202020204" pitchFamily="34" charset="0"/>
            <a:buChar char="•"/>
          </a:pPr>
          <a:r>
            <a:rPr lang="sv" sz="2200" noProof="0" dirty="0"/>
            <a:t>När du älskar att laga mat, undervisa eller hjälpa andra, känner folk det. Det gör ditt företag starkare och mer meningsfullt.</a:t>
          </a:r>
        </a:p>
      </dgm:t>
    </dgm:pt>
    <dgm:pt modelId="{E420E2F0-B01B-4496-8DE6-3066BF304E87}" type="parTrans" cxnId="{FBBD4F99-4AD1-44DF-9F95-4BF113FEBC09}">
      <dgm:prSet/>
      <dgm:spPr/>
      <dgm:t>
        <a:bodyPr/>
        <a:lstStyle/>
        <a:p>
          <a:endParaRPr lang="en-IE"/>
        </a:p>
      </dgm:t>
    </dgm:pt>
    <dgm:pt modelId="{0CC7A098-5345-410E-AAF3-370CC8B32237}" type="sibTrans" cxnId="{FBBD4F99-4AD1-44DF-9F95-4BF113FEBC09}">
      <dgm:prSet/>
      <dgm:spPr/>
      <dgm:t>
        <a:bodyPr/>
        <a:lstStyle/>
        <a:p>
          <a:endParaRPr lang="en-IE"/>
        </a:p>
      </dgm:t>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custLinFactNeighborX="-470" custLinFactNeighborY="-8">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768FA33A-4FDE-44BD-9417-854CC4172BDC}" type="presOf" srcId="{7C0CAF63-8D11-40B2-A81F-C5F9D0DE09E4}" destId="{6BABA797-9002-4FC9-B781-7E0A93A69AD5}" srcOrd="0" destOrd="0"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F35DC245-2F64-40B8-B574-9F8A0B73D25C}" type="presOf" srcId="{51E23D0D-51B4-4857-B520-77CA9E60E8B7}" destId="{6BABA797-9002-4FC9-B781-7E0A93A69AD5}" srcOrd="0" destOrd="1" presId="urn:microsoft.com/office/officeart/2005/8/layout/vList2"/>
    <dgm:cxn modelId="{8C607149-821B-4273-A2A2-C9A32EE53178}" srcId="{B239299A-CC69-404B-8903-E9B2C782F9DE}" destId="{5A0ECA6A-7E48-436F-ADAF-4E5B49EA5A09}" srcOrd="0" destOrd="0" parTransId="{45669AFB-4C4F-4541-9E68-8AEED0A4EE56}" sibTransId="{FAE5E38A-9901-444E-8C7B-984F0F02A381}"/>
    <dgm:cxn modelId="{26EC9B52-7428-4CB2-BFB8-FC8B0E79C7D2}" srcId="{6846D97F-2F2C-4613-AFF5-2E3252130761}" destId="{51E23D0D-51B4-4857-B520-77CA9E60E8B7}" srcOrd="1" destOrd="0" parTransId="{E0041FFD-B8BA-45B8-8081-4623634D1C15}" sibTransId="{E62ABD76-E74A-4075-9161-A125CD2B586B}"/>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FBBD4F99-4AD1-44DF-9F95-4BF113FEBC09}" srcId="{B239299A-CC69-404B-8903-E9B2C782F9DE}" destId="{D21264FB-B29F-477E-AB6A-B5262998E986}" srcOrd="1" destOrd="0" parTransId="{E420E2F0-B01B-4496-8DE6-3066BF304E87}" sibTransId="{0CC7A098-5345-410E-AAF3-370CC8B32237}"/>
    <dgm:cxn modelId="{05E44EBA-2F7B-4574-BC06-68E9A32E85FA}" type="presOf" srcId="{D21264FB-B29F-477E-AB6A-B5262998E986}" destId="{0A31A1BD-9608-45AB-B3C8-7DEE8639AA98}" srcOrd="0" destOrd="1"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dgm:spPr>
        <a:solidFill>
          <a:srgbClr val="B6D1E1"/>
        </a:solidFill>
        <a:ln>
          <a:noFill/>
        </a:ln>
      </dgm:spPr>
      <dgm:t>
        <a:bodyPr/>
        <a:lstStyle/>
        <a:p>
          <a:r>
            <a:rPr lang="sv" b="1" noProof="0" dirty="0"/>
            <a:t>Att hålla sig stark genom utmaningar</a:t>
          </a:r>
          <a:endParaRPr lang="en-GB" noProof="0" dirty="0"/>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marL="357188" indent="-357188">
            <a:buFont typeface="Arial" panose="020B0604020202020204" pitchFamily="34" charset="0"/>
            <a:buChar char="•"/>
          </a:pPr>
          <a:r>
            <a:rPr lang="sv" sz="2200" noProof="0" dirty="0"/>
            <a:t>Varje företag har upp- och nedgångar. Men du har redan övervunnit många svåra saker.</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dgm:spPr>
        <a:solidFill>
          <a:srgbClr val="B6D1E1"/>
        </a:solidFill>
        <a:ln>
          <a:noFill/>
        </a:ln>
      </dgm:spPr>
      <dgm:t>
        <a:bodyPr/>
        <a:lstStyle/>
        <a:p>
          <a:pPr>
            <a:buNone/>
          </a:pPr>
          <a:r>
            <a:rPr lang="sv" b="1" noProof="0" dirty="0"/>
            <a:t>Att vara positiv inför framtiden</a:t>
          </a:r>
          <a:endParaRPr lang="en-GB"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a:buFont typeface="Arial" panose="020B0604020202020204" pitchFamily="34" charset="0"/>
            <a:buChar char="•"/>
          </a:pPr>
          <a:r>
            <a:rPr lang="sv" sz="2200" noProof="0" dirty="0"/>
            <a:t>Du behöver inte ha allt klart för att börja.</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EBC59225-F774-4308-9E66-3495801A0847}">
      <dgm:prSet phldrT="[Tekst]" custT="1"/>
      <dgm:spPr/>
      <dgm:t>
        <a:bodyPr/>
        <a:lstStyle/>
        <a:p>
          <a:pPr marL="357188" indent="-357188">
            <a:buFont typeface="Arial" panose="020B0604020202020204" pitchFamily="34" charset="0"/>
            <a:buChar char="•"/>
          </a:pPr>
          <a:r>
            <a:rPr lang="sv" sz="2200" noProof="0" dirty="0"/>
            <a:t>Motståndskraft innebär att inte ge upp när det är svårt. Det innebär att försöka igen och lära sig allt eftersom </a:t>
          </a:r>
          <a:r>
            <a:rPr lang="sv" sz="2500" noProof="0" dirty="0"/>
            <a:t>.</a:t>
          </a:r>
          <a:endParaRPr lang="en-GB" sz="2500" noProof="0" dirty="0">
            <a:solidFill>
              <a:schemeClr val="tx1"/>
            </a:solidFill>
          </a:endParaRPr>
        </a:p>
      </dgm:t>
    </dgm:pt>
    <dgm:pt modelId="{8459764A-6CE0-4211-8E9E-F830FEEFF016}" type="parTrans" cxnId="{4666399A-7944-44EA-8556-0D810D1836CE}">
      <dgm:prSet/>
      <dgm:spPr/>
    </dgm:pt>
    <dgm:pt modelId="{327065FF-7C47-4EA3-B891-988E192A4339}" type="sibTrans" cxnId="{4666399A-7944-44EA-8556-0D810D1836CE}">
      <dgm:prSet/>
      <dgm:spPr/>
    </dgm:pt>
    <dgm:pt modelId="{E870F9B7-2E75-4329-A3A6-22A5C3F73779}">
      <dgm:prSet phldrT="[Tekst]" custT="1"/>
      <dgm:spPr/>
      <dgm:t>
        <a:bodyPr/>
        <a:lstStyle/>
        <a:p>
          <a:pPr>
            <a:buFont typeface="Arial" panose="020B0604020202020204" pitchFamily="34" charset="0"/>
            <a:buChar char="•"/>
          </a:pPr>
          <a:r>
            <a:rPr lang="sv" sz="2200" noProof="0" dirty="0"/>
            <a:t>Om du tror på dig själv, om så bara lite, så är du redan på god väg.</a:t>
          </a:r>
        </a:p>
      </dgm:t>
    </dgm:pt>
    <dgm:pt modelId="{C89DBD9D-B4B4-4A38-A7D4-FD171F49BB99}" type="parTrans" cxnId="{1B3C430B-3241-4CC6-BECA-2BF85FED900F}">
      <dgm:prSet/>
      <dgm:spPr/>
    </dgm:pt>
    <dgm:pt modelId="{B02C8CE7-6321-4307-BC0D-C11880C5D5A9}" type="sibTrans" cxnId="{1B3C430B-3241-4CC6-BECA-2BF85FED900F}">
      <dgm:prSet/>
      <dgm:spPr/>
    </dgm:pt>
    <dgm:pt modelId="{3880547E-E003-4155-93E3-0CA252EB63B4}">
      <dgm:prSet phldrT="[Tekst]" custT="1"/>
      <dgm:spPr/>
      <dgm:t>
        <a:bodyPr/>
        <a:lstStyle/>
        <a:p>
          <a:pPr>
            <a:buFont typeface="Arial" panose="020B0604020202020204" pitchFamily="34" charset="0"/>
            <a:buChar char="•"/>
          </a:pPr>
          <a:r>
            <a:rPr lang="sv" sz="2200" noProof="0" dirty="0"/>
            <a:t>Varje litet steg räknas.</a:t>
          </a:r>
        </a:p>
      </dgm:t>
    </dgm:pt>
    <dgm:pt modelId="{BD653E93-FEEE-4A9D-962C-FBD9432CFD71}" type="parTrans" cxnId="{B9C0330C-1669-4E87-A741-C66BCD519E26}">
      <dgm:prSet/>
      <dgm:spPr/>
    </dgm:pt>
    <dgm:pt modelId="{68FD7ED3-6C57-47C3-A9F4-1008727047BB}" type="sibTrans" cxnId="{B9C0330C-1669-4E87-A741-C66BCD519E26}">
      <dgm:prSet/>
      <dgm:spPr/>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custLinFactNeighborX="-699" custLinFactNeighborY="-7093">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1B3C430B-3241-4CC6-BECA-2BF85FED900F}" srcId="{B239299A-CC69-404B-8903-E9B2C782F9DE}" destId="{E870F9B7-2E75-4329-A3A6-22A5C3F73779}" srcOrd="1" destOrd="0" parTransId="{C89DBD9D-B4B4-4A38-A7D4-FD171F49BB99}" sibTransId="{B02C8CE7-6321-4307-BC0D-C11880C5D5A9}"/>
    <dgm:cxn modelId="{B9C0330C-1669-4E87-A741-C66BCD519E26}" srcId="{B239299A-CC69-404B-8903-E9B2C782F9DE}" destId="{3880547E-E003-4155-93E3-0CA252EB63B4}" srcOrd="2" destOrd="0" parTransId="{BD653E93-FEEE-4A9D-962C-FBD9432CFD71}" sibTransId="{68FD7ED3-6C57-47C3-A9F4-1008727047BB}"/>
    <dgm:cxn modelId="{7192791D-B440-4F0E-B9BA-A3C1F946081E}" type="presOf" srcId="{EBC59225-F774-4308-9E66-3495801A0847}" destId="{6BABA797-9002-4FC9-B781-7E0A93A69AD5}" srcOrd="0" destOrd="1" presId="urn:microsoft.com/office/officeart/2005/8/layout/vList2"/>
    <dgm:cxn modelId="{768FA33A-4FDE-44BD-9417-854CC4172BDC}" type="presOf" srcId="{7C0CAF63-8D11-40B2-A81F-C5F9D0DE09E4}" destId="{6BABA797-9002-4FC9-B781-7E0A93A69AD5}" srcOrd="0" destOrd="0" presId="urn:microsoft.com/office/officeart/2005/8/layout/vList2"/>
    <dgm:cxn modelId="{D7F5775B-7E31-4049-BC04-CC2BAFEC79BD}" type="presOf" srcId="{3880547E-E003-4155-93E3-0CA252EB63B4}" destId="{0A31A1BD-9608-45AB-B3C8-7DEE8639AA98}" srcOrd="0" destOrd="2"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8C607149-821B-4273-A2A2-C9A32EE53178}" srcId="{B239299A-CC69-404B-8903-E9B2C782F9DE}" destId="{5A0ECA6A-7E48-436F-ADAF-4E5B49EA5A09}" srcOrd="0" destOrd="0" parTransId="{45669AFB-4C4F-4541-9E68-8AEED0A4EE56}" sibTransId="{FAE5E38A-9901-444E-8C7B-984F0F02A381}"/>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4666399A-7944-44EA-8556-0D810D1836CE}" srcId="{6846D97F-2F2C-4613-AFF5-2E3252130761}" destId="{EBC59225-F774-4308-9E66-3495801A0847}" srcOrd="1" destOrd="0" parTransId="{8459764A-6CE0-4211-8E9E-F830FEEFF016}" sibTransId="{327065FF-7C47-4EA3-B891-988E192A4339}"/>
    <dgm:cxn modelId="{5DE2D9CB-864A-467F-AB90-7C8F5E45D681}" type="presOf" srcId="{E870F9B7-2E75-4329-A3A6-22A5C3F73779}" destId="{0A31A1BD-9608-45AB-B3C8-7DEE8639AA98}" srcOrd="0" destOrd="1"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custT="1"/>
      <dgm:spPr>
        <a:solidFill>
          <a:srgbClr val="B6D1E1"/>
        </a:solidFill>
      </dgm:spPr>
      <dgm:t>
        <a:bodyPr/>
        <a:lstStyle/>
        <a:p>
          <a:r>
            <a:rPr lang="sv" sz="1800" b="1" noProof="0" dirty="0">
              <a:solidFill>
                <a:srgbClr val="382B1B"/>
              </a:solidFill>
            </a:rPr>
            <a:t>Eritreansk mat – Rika smaker med djupa rötter</a:t>
          </a:r>
        </a:p>
        <a:p>
          <a:r>
            <a:rPr lang="sv" sz="1600" noProof="0" dirty="0">
              <a:solidFill>
                <a:srgbClr val="382B1B"/>
              </a:solidFill>
            </a:rPr>
            <a:t>Ditt företag kan tillaga injera med linser, kryddiga grytor eller en vegansk måltidslåda baserad på fastetraditioner. Många letar efter växtbaserade matalternativ, detta är ett sätt att möta det behovet samtidigt som man delar med sig av något meningsfullt från sin kultur.</a:t>
          </a:r>
          <a:br>
            <a:rPr lang="en-GB" sz="1400" noProof="0" dirty="0"/>
          </a:br>
          <a:endParaRPr lang="en-GB" sz="1400" noProof="0" dirty="0">
            <a:solidFill>
              <a:schemeClr val="bg1"/>
            </a:solidFill>
          </a:endParaRP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34A958EC-CEBD-4B85-828A-6FA63F17D887}">
      <dgm:prSet phldrT="[Tekst]" custT="1"/>
      <dgm:spPr>
        <a:solidFill>
          <a:srgbClr val="B6D1E1"/>
        </a:solidFill>
      </dgm:spPr>
      <dgm:t>
        <a:bodyPr/>
        <a:lstStyle/>
        <a:p>
          <a:r>
            <a:rPr lang="sv" sz="1800" b="1" dirty="0">
              <a:solidFill>
                <a:srgbClr val="382B1B"/>
              </a:solidFill>
            </a:rPr>
            <a:t>Pakistanska gatusnacks – Stor smak i små tuggor</a:t>
          </a:r>
        </a:p>
        <a:p>
          <a:r>
            <a:rPr lang="sv" sz="1600" b="0" dirty="0">
              <a:solidFill>
                <a:srgbClr val="382B1B"/>
              </a:solidFill>
            </a:rPr>
            <a:t>Krispiga samosas, kryddiga pakoras eller chana chaat (kikärtssallad) är perfekta för marknader, festivaler eller hemleverans. Dessa snacks är vegetarianvänliga och fulla av smak, perfekta för nyfikna ätare.</a:t>
          </a:r>
          <a:br>
            <a:rPr lang="en-IE" sz="1600" b="0" dirty="0">
              <a:solidFill>
                <a:srgbClr val="382B1B"/>
              </a:solidFill>
            </a:rPr>
          </a:br>
          <a:endParaRPr lang="en-GB" sz="1400" b="0" noProof="0" dirty="0">
            <a:solidFill>
              <a:srgbClr val="382B1B"/>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9E92EFD8-5D79-4D62-97B2-EA9A702B4476}">
      <dgm:prSet custT="1"/>
      <dgm:spPr>
        <a:solidFill>
          <a:srgbClr val="B6D1E1"/>
        </a:solidFill>
      </dgm:spPr>
      <dgm:t>
        <a:bodyPr/>
        <a:lstStyle/>
        <a:p>
          <a:r>
            <a:rPr lang="sv" sz="1800" b="1" noProof="0" dirty="0">
              <a:solidFill>
                <a:srgbClr val="382B1B"/>
              </a:solidFill>
              <a:highlight>
                <a:srgbClr val="B6D1E1"/>
              </a:highlight>
            </a:rPr>
            <a:t>Ukrainska måltider - </a:t>
          </a:r>
          <a:r>
            <a:rPr lang="sv" sz="1800" b="1" noProof="0" dirty="0">
              <a:solidFill>
                <a:srgbClr val="382B1B"/>
              </a:solidFill>
            </a:rPr>
            <a:t>Autentiska recept med marknadsattraktion </a:t>
          </a:r>
          <a:r>
            <a:rPr lang="sv" sz="1600" noProof="0" dirty="0">
              <a:solidFill>
                <a:srgbClr val="382B1B"/>
              </a:solidFill>
              <a:highlight>
                <a:srgbClr val="B6D1E1"/>
              </a:highlight>
            </a:rPr>
            <a:t>Rätter som </a:t>
          </a:r>
          <a:r>
            <a:rPr lang="sv" sz="1600" noProof="0" dirty="0" err="1">
              <a:solidFill>
                <a:srgbClr val="382B1B"/>
              </a:solidFill>
              <a:highlight>
                <a:srgbClr val="B6D1E1"/>
              </a:highlight>
            </a:rPr>
            <a:t>deruny </a:t>
          </a:r>
          <a:r>
            <a:rPr lang="sv" sz="1600" noProof="0" dirty="0">
              <a:solidFill>
                <a:srgbClr val="382B1B"/>
              </a:solidFill>
              <a:highlight>
                <a:srgbClr val="B6D1E1"/>
              </a:highlight>
            </a:rPr>
            <a:t>(potatispannkakor), borsjtj och </a:t>
          </a:r>
          <a:r>
            <a:rPr lang="sv" sz="1600" noProof="0" dirty="0" err="1">
              <a:solidFill>
                <a:srgbClr val="382B1B"/>
              </a:solidFill>
            </a:rPr>
            <a:t>holubtsi </a:t>
          </a:r>
          <a:r>
            <a:rPr lang="sv" sz="1600" noProof="0" dirty="0">
              <a:solidFill>
                <a:srgbClr val="382B1B"/>
              </a:solidFill>
            </a:rPr>
            <a:t>( </a:t>
          </a:r>
          <a:r>
            <a:rPr lang="sv" sz="1600" noProof="0" dirty="0">
              <a:solidFill>
                <a:srgbClr val="382B1B"/>
              </a:solidFill>
              <a:highlight>
                <a:srgbClr val="B6D1E1"/>
              </a:highlight>
            </a:rPr>
            <a:t>fyllda kålrullar) kan erbjudas som avhämtning varje vecka, som frysta matpaket eller som catering för lokala evenemang, vilket ger människor en smak av Ukrainas gästfrihet.</a:t>
          </a:r>
          <a:endParaRPr lang="en-IE" sz="1600" noProof="0" dirty="0">
            <a:solidFill>
              <a:srgbClr val="382B1B"/>
            </a:solidFill>
            <a:highlight>
              <a:srgbClr val="B6D1E1"/>
            </a:highlight>
          </a:endParaRPr>
        </a:p>
      </dgm:t>
    </dgm:pt>
    <dgm:pt modelId="{1556F807-7D2C-435B-A79A-0B21CF0DB6BE}" type="parTrans" cxnId="{7B480DA3-9D3A-422E-80C7-57BA264B62B0}">
      <dgm:prSet/>
      <dgm:spPr/>
      <dgm:t>
        <a:bodyPr/>
        <a:lstStyle/>
        <a:p>
          <a:endParaRPr lang="en-IE"/>
        </a:p>
      </dgm:t>
    </dgm:pt>
    <dgm:pt modelId="{BAE41CA9-A249-45F5-892E-648AC6ED327C}" type="sibTrans" cxnId="{7B480DA3-9D3A-422E-80C7-57BA264B62B0}">
      <dgm:prSet/>
      <dgm:spPr/>
      <dgm:t>
        <a:bodyPr/>
        <a:lstStyle/>
        <a:p>
          <a:endParaRPr lang="en-IE"/>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blipFill rotWithShape="0">
          <a:blip xmlns:r="http://schemas.openxmlformats.org/officeDocument/2006/relationships" r:embed="rId1"/>
          <a:srcRect/>
          <a:stretch>
            <a:fillRect t="-76000" b="-76000"/>
          </a:stretch>
        </a:blip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3" custScaleX="136190" custLinFactNeighborX="-8999" custLinFactNeighborY="0">
        <dgm:presLayoutVars>
          <dgm:bulletEnabled val="1"/>
        </dgm:presLayoutVars>
      </dgm:prSet>
      <dgm:spPr/>
    </dgm:pt>
    <dgm:pt modelId="{AA5BD624-5293-4D1A-95D6-67E93BCC2731}" type="pres">
      <dgm:prSet presAssocID="{49B93A0F-8F20-433C-A7B9-568B0FFE628A}" presName="invisiNode" presStyleLbl="node1" presStyleIdx="0" presStyleCnt="3"/>
      <dgm:spPr/>
    </dgm:pt>
    <dgm:pt modelId="{3CD8FEE1-6099-45FE-8DE2-3C1202951175}" type="pres">
      <dgm:prSet presAssocID="{49B93A0F-8F20-433C-A7B9-568B0FFE628A}" presName="imagNode" presStyleLbl="fgImgPlace1" presStyleIdx="0" presStyleCnt="3" custScaleX="118378" custScaleY="102021"/>
      <dgm:spPr/>
    </dgm:pt>
    <dgm:pt modelId="{A9F6983E-0174-4EF9-979B-C2786CF12364}" type="pres">
      <dgm:prSet presAssocID="{C2E75115-26CA-406B-862D-67782D2D5A8D}" presName="sibTrans" presStyleLbl="sibTrans2D1" presStyleIdx="0" presStyleCnt="0"/>
      <dgm:spPr/>
    </dgm:pt>
    <dgm:pt modelId="{13FF7D0F-7E65-4FFF-A3EE-015322D60335}" type="pres">
      <dgm:prSet presAssocID="{9E92EFD8-5D79-4D62-97B2-EA9A702B4476}" presName="compNode" presStyleCnt="0"/>
      <dgm:spPr/>
    </dgm:pt>
    <dgm:pt modelId="{7DED12B5-B583-4F53-90A1-5B1181200D49}" type="pres">
      <dgm:prSet presAssocID="{9E92EFD8-5D79-4D62-97B2-EA9A702B4476}" presName="node" presStyleLbl="node1" presStyleIdx="1" presStyleCnt="3" custScaleX="129261">
        <dgm:presLayoutVars>
          <dgm:bulletEnabled val="1"/>
        </dgm:presLayoutVars>
      </dgm:prSet>
      <dgm:spPr/>
    </dgm:pt>
    <dgm:pt modelId="{FD45B872-DDB8-4721-B118-AB5680EC3F5C}" type="pres">
      <dgm:prSet presAssocID="{9E92EFD8-5D79-4D62-97B2-EA9A702B4476}" presName="invisiNode" presStyleLbl="node1" presStyleIdx="1" presStyleCnt="3"/>
      <dgm:spPr/>
    </dgm:pt>
    <dgm:pt modelId="{7DAC231D-B6C3-49DB-A7BA-20396790BDA4}" type="pres">
      <dgm:prSet presAssocID="{9E92EFD8-5D79-4D62-97B2-EA9A702B4476}" presName="imagNode" presStyleLbl="fgImgPlace1" presStyleIdx="1" presStyleCnt="3" custScaleX="122526"/>
      <dgm:spPr>
        <a:blipFill>
          <a:blip xmlns:r="http://schemas.openxmlformats.org/officeDocument/2006/relationships" r:embed="rId2"/>
          <a:srcRect/>
          <a:stretch>
            <a:fillRect t="-17000" b="-17000"/>
          </a:stretch>
        </a:blipFill>
      </dgm:spPr>
    </dgm:pt>
    <dgm:pt modelId="{4037A8AA-7DB4-4030-97FC-B8C28DEFB8E6}" type="pres">
      <dgm:prSet presAssocID="{BAE41CA9-A249-45F5-892E-648AC6ED327C}"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2" presStyleCnt="3" custScaleX="120023">
        <dgm:presLayoutVars>
          <dgm:bulletEnabled val="1"/>
        </dgm:presLayoutVars>
      </dgm:prSet>
      <dgm:spPr/>
    </dgm:pt>
    <dgm:pt modelId="{65AEDDC2-FF4F-4F33-A68A-207EFDF6A55F}" type="pres">
      <dgm:prSet presAssocID="{34A958EC-CEBD-4B85-828A-6FA63F17D887}" presName="invisiNode" presStyleLbl="node1" presStyleIdx="2" presStyleCnt="3"/>
      <dgm:spPr/>
    </dgm:pt>
    <dgm:pt modelId="{A99B3132-359C-4E74-A407-FE8D6BA00F93}" type="pres">
      <dgm:prSet presAssocID="{34A958EC-CEBD-4B85-828A-6FA63F17D887}" presName="imagNode" presStyleLbl="fgImgPlace1" presStyleIdx="2" presStyleCnt="3" custScaleX="117526" custScaleY="101321" custLinFactX="-100000" custLinFactNeighborX="-177384"/>
      <dgm:spPr>
        <a:blipFill>
          <a:blip xmlns:r="http://schemas.openxmlformats.org/officeDocument/2006/relationships" r:embed="rId1"/>
          <a:srcRect/>
          <a:stretch>
            <a:fillRect l="-4000" r="-4000"/>
          </a:stretch>
        </a:blipFill>
      </dgm:spPr>
    </dgm:pt>
  </dgm:ptLst>
  <dgm:cxnLst>
    <dgm:cxn modelId="{DFD5251B-9EBE-45DE-9170-0C9C532E68D5}" type="presOf" srcId="{49B93A0F-8F20-433C-A7B9-568B0FFE628A}" destId="{9AF50571-46C0-4024-B769-3A9B93730442}" srcOrd="0" destOrd="0" presId="urn:microsoft.com/office/officeart/2005/8/layout/pList2"/>
    <dgm:cxn modelId="{A2A4951B-DD8F-40B2-AEED-A089F7BA67D7}" type="presOf" srcId="{BAE41CA9-A249-45F5-892E-648AC6ED327C}" destId="{4037A8AA-7DB4-4030-97FC-B8C28DEFB8E6}" srcOrd="0" destOrd="0" presId="urn:microsoft.com/office/officeart/2005/8/layout/pList2"/>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CB677587-C2DB-40F9-8E83-AC793C3290AE}" type="presOf" srcId="{9E92EFD8-5D79-4D62-97B2-EA9A702B4476}" destId="{7DED12B5-B583-4F53-90A1-5B1181200D49}" srcOrd="0" destOrd="0" presId="urn:microsoft.com/office/officeart/2005/8/layout/pList2"/>
    <dgm:cxn modelId="{89084B9F-F69B-41FF-9B40-B70C2B61FDB5}" type="presOf" srcId="{EF189628-5B2E-4931-9E1A-6BAD9358AF06}" destId="{6F3A2F6F-97DA-401D-9D57-1D2B70E84663}" srcOrd="0" destOrd="0" presId="urn:microsoft.com/office/officeart/2005/8/layout/pList2"/>
    <dgm:cxn modelId="{7B480DA3-9D3A-422E-80C7-57BA264B62B0}" srcId="{EF189628-5B2E-4931-9E1A-6BAD9358AF06}" destId="{9E92EFD8-5D79-4D62-97B2-EA9A702B4476}" srcOrd="1" destOrd="0" parTransId="{1556F807-7D2C-435B-A79A-0B21CF0DB6BE}" sibTransId="{BAE41CA9-A249-45F5-892E-648AC6ED327C}"/>
    <dgm:cxn modelId="{519A36C6-D3BE-4DCD-8739-8FAEFCDBB744}" srcId="{EF189628-5B2E-4931-9E1A-6BAD9358AF06}" destId="{34A958EC-CEBD-4B85-828A-6FA63F17D887}" srcOrd="2"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53C607BC-ACD6-4509-A6D1-B5F1BD6B2F79}" type="presParOf" srcId="{392187FC-D56A-4C7E-9FD2-8E76E09D86F8}" destId="{13FF7D0F-7E65-4FFF-A3EE-015322D60335}" srcOrd="2" destOrd="0" presId="urn:microsoft.com/office/officeart/2005/8/layout/pList2"/>
    <dgm:cxn modelId="{0E74A5AE-6783-4CB9-9E24-259898C35D73}" type="presParOf" srcId="{13FF7D0F-7E65-4FFF-A3EE-015322D60335}" destId="{7DED12B5-B583-4F53-90A1-5B1181200D49}" srcOrd="0" destOrd="0" presId="urn:microsoft.com/office/officeart/2005/8/layout/pList2"/>
    <dgm:cxn modelId="{DA7D5301-31F9-459F-B017-3BA5C6372242}" type="presParOf" srcId="{13FF7D0F-7E65-4FFF-A3EE-015322D60335}" destId="{FD45B872-DDB8-4721-B118-AB5680EC3F5C}" srcOrd="1" destOrd="0" presId="urn:microsoft.com/office/officeart/2005/8/layout/pList2"/>
    <dgm:cxn modelId="{9AC07FFC-D443-46CE-81C9-8C9D412973FD}" type="presParOf" srcId="{13FF7D0F-7E65-4FFF-A3EE-015322D60335}" destId="{7DAC231D-B6C3-49DB-A7BA-20396790BDA4}" srcOrd="2" destOrd="0" presId="urn:microsoft.com/office/officeart/2005/8/layout/pList2"/>
    <dgm:cxn modelId="{A6603A0C-6098-46AB-B2AD-5E192200F611}" type="presParOf" srcId="{392187FC-D56A-4C7E-9FD2-8E76E09D86F8}" destId="{4037A8AA-7DB4-4030-97FC-B8C28DEFB8E6}" srcOrd="3" destOrd="0" presId="urn:microsoft.com/office/officeart/2005/8/layout/pList2"/>
    <dgm:cxn modelId="{407AED06-3611-4E53-8206-202D058306B9}" type="presParOf" srcId="{392187FC-D56A-4C7E-9FD2-8E76E09D86F8}" destId="{14D3ACFB-4956-4CD1-A041-7AE971963647}" srcOrd="4"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custT="1"/>
      <dgm:spPr>
        <a:solidFill>
          <a:srgbClr val="B6D1E1"/>
        </a:solidFill>
      </dgm:spPr>
      <dgm:t>
        <a:bodyPr/>
        <a:lstStyle/>
        <a:p>
          <a:r>
            <a:rPr lang="sv" sz="1600" b="1" noProof="0" dirty="0">
              <a:solidFill>
                <a:srgbClr val="382B1B"/>
              </a:solidFill>
            </a:rPr>
            <a:t>Nordafrikanska kryddor – En smakrik resa</a:t>
          </a:r>
        </a:p>
        <a:p>
          <a:pPr rtl="0"/>
          <a:br>
            <a:rPr lang="en-GB" sz="1600" noProof="0" dirty="0">
              <a:solidFill>
                <a:srgbClr val="382B1B"/>
              </a:solidFill>
            </a:rPr>
          </a:br>
          <a:r>
            <a:rPr lang="sv" sz="1600" noProof="0" dirty="0">
              <a:solidFill>
                <a:srgbClr val="382B1B"/>
              </a:solidFill>
            </a:rPr>
            <a:t>Många rätter från Nordafrika innehåller starka kryddor och färgglada</a:t>
          </a:r>
          <a:r>
            <a:rPr lang="sv" sz="1600" b="0" noProof="0" dirty="0">
              <a:solidFill>
                <a:srgbClr val="382B1B"/>
              </a:solidFill>
            </a:rPr>
            <a:t> </a:t>
          </a:r>
          <a:r>
            <a:rPr lang="sv" sz="1600" b="1" noProof="0" dirty="0">
              <a:solidFill>
                <a:srgbClr val="382B1B"/>
              </a:solidFill>
              <a:latin typeface="Calibri Light" panose="020F0302020204030204"/>
            </a:rPr>
            <a:t>färger smaker</a:t>
          </a:r>
          <a:r>
            <a:rPr lang="sv" sz="1600" b="0" noProof="0" dirty="0">
              <a:solidFill>
                <a:srgbClr val="382B1B"/>
              </a:solidFill>
            </a:rPr>
            <a:t>. </a:t>
          </a:r>
          <a:r>
            <a:rPr lang="sv" sz="1600" noProof="0" dirty="0">
              <a:solidFill>
                <a:srgbClr val="382B1B"/>
              </a:solidFill>
              <a:latin typeface="Calibri Light" panose="020F0302020204030204"/>
            </a:rPr>
            <a:t>En kryddbutik</a:t>
          </a:r>
          <a:r>
            <a:rPr lang="sv" sz="1600" noProof="0" dirty="0">
              <a:solidFill>
                <a:srgbClr val="382B1B"/>
              </a:solidFill>
            </a:rPr>
            <a:t>, matlagningskurser eller ett gatumatstånd kan introducera människor i ditt samhälle till detta köks rikedom.</a:t>
          </a:r>
          <a:endParaRPr lang="en-GB" sz="1400" noProof="0" dirty="0">
            <a:solidFill>
              <a:srgbClr val="382B1B"/>
            </a:solidFill>
          </a:endParaRP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34A958EC-CEBD-4B85-828A-6FA63F17D887}">
      <dgm:prSet phldrT="[Tekst]" custT="1"/>
      <dgm:spPr>
        <a:solidFill>
          <a:srgbClr val="B6D1E1"/>
        </a:solidFill>
      </dgm:spPr>
      <dgm:t>
        <a:bodyPr/>
        <a:lstStyle/>
        <a:p>
          <a:r>
            <a:rPr lang="sv" sz="1600" b="1" noProof="0" dirty="0">
              <a:solidFill>
                <a:srgbClr val="382B1B"/>
              </a:solidFill>
            </a:rPr>
            <a:t>Mellanösterns kaffetraditioner – En affärsmässig koppling</a:t>
          </a:r>
        </a:p>
        <a:p>
          <a:br>
            <a:rPr lang="en-GB" sz="1600" noProof="0" dirty="0">
              <a:solidFill>
                <a:srgbClr val="382B1B"/>
              </a:solidFill>
            </a:rPr>
          </a:br>
          <a:r>
            <a:rPr lang="sv" sz="1600" noProof="0" dirty="0">
              <a:solidFill>
                <a:srgbClr val="382B1B"/>
              </a:solidFill>
            </a:rPr>
            <a:t>Kaffe spelar en viktig social roll i många länder i Mellanöstern. Att öppna en kaffevagn eller ett kafé som delar traditionella bryggmetoder och främjar en känsla av gemenskap kan erbjuda något nytt och välkomnande i din stad.</a:t>
          </a:r>
          <a:endParaRPr lang="en-GB" sz="1400" noProof="0" dirty="0">
            <a:solidFill>
              <a:srgbClr val="382B1B"/>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solidFill>
          <a:srgbClr val="84BFA4">
            <a:alpha val="90000"/>
          </a:srgbClr>
        </a:solid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2">
        <dgm:presLayoutVars>
          <dgm:bulletEnabled val="1"/>
        </dgm:presLayoutVars>
      </dgm:prSet>
      <dgm:spPr/>
    </dgm:pt>
    <dgm:pt modelId="{AA5BD624-5293-4D1A-95D6-67E93BCC2731}" type="pres">
      <dgm:prSet presAssocID="{49B93A0F-8F20-433C-A7B9-568B0FFE628A}" presName="invisiNode" presStyleLbl="node1" presStyleIdx="0" presStyleCnt="2"/>
      <dgm:spPr/>
    </dgm:pt>
    <dgm:pt modelId="{3CD8FEE1-6099-45FE-8DE2-3C1202951175}" type="pres">
      <dgm:prSet presAssocID="{49B93A0F-8F20-433C-A7B9-568B0FFE628A}"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259" r="316" b="-9741"/>
          </a:stretch>
        </a:blipFill>
      </dgm:spPr>
    </dgm:pt>
    <dgm:pt modelId="{A9F6983E-0174-4EF9-979B-C2786CF12364}" type="pres">
      <dgm:prSet presAssocID="{C2E75115-26CA-406B-862D-67782D2D5A8D}"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1" presStyleCnt="2">
        <dgm:presLayoutVars>
          <dgm:bulletEnabled val="1"/>
        </dgm:presLayoutVars>
      </dgm:prSet>
      <dgm:spPr/>
    </dgm:pt>
    <dgm:pt modelId="{65AEDDC2-FF4F-4F33-A68A-207EFDF6A55F}" type="pres">
      <dgm:prSet presAssocID="{34A958EC-CEBD-4B85-828A-6FA63F17D887}" presName="invisiNode" presStyleLbl="node1" presStyleIdx="1" presStyleCnt="2"/>
      <dgm:spPr/>
    </dgm:pt>
    <dgm:pt modelId="{A99B3132-359C-4E74-A407-FE8D6BA00F93}" type="pres">
      <dgm:prSet presAssocID="{34A958EC-CEBD-4B85-828A-6FA63F17D887}" presName="imagNod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0108" b="-51892"/>
          </a:stretch>
        </a:blipFill>
      </dgm:spPr>
    </dgm:pt>
  </dgm:ptLst>
  <dgm:cxnLst>
    <dgm:cxn modelId="{DFD5251B-9EBE-45DE-9170-0C9C532E68D5}" type="presOf" srcId="{49B93A0F-8F20-433C-A7B9-568B0FFE628A}" destId="{9AF50571-46C0-4024-B769-3A9B93730442}" srcOrd="0" destOrd="0" presId="urn:microsoft.com/office/officeart/2005/8/layout/pList2"/>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89084B9F-F69B-41FF-9B40-B70C2B61FDB5}" type="presOf" srcId="{EF189628-5B2E-4931-9E1A-6BAD9358AF06}" destId="{6F3A2F6F-97DA-401D-9D57-1D2B70E84663}" srcOrd="0" destOrd="0" presId="urn:microsoft.com/office/officeart/2005/8/layout/pList2"/>
    <dgm:cxn modelId="{519A36C6-D3BE-4DCD-8739-8FAEFCDBB744}" srcId="{EF189628-5B2E-4931-9E1A-6BAD9358AF06}" destId="{34A958EC-CEBD-4B85-828A-6FA63F17D887}" srcOrd="1"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407AED06-3611-4E53-8206-202D058306B9}" type="presParOf" srcId="{392187FC-D56A-4C7E-9FD2-8E76E09D86F8}" destId="{14D3ACFB-4956-4CD1-A041-7AE971963647}" srcOrd="2"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1843516"/>
        </a:xfrm>
        <a:prstGeom prst="roundRect">
          <a:avLst>
            <a:gd name="adj" fmla="val 10000"/>
          </a:avLst>
        </a:prstGeom>
        <a:solidFill>
          <a:srgbClr val="84BFA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311277" y="245802"/>
          <a:ext cx="3047920" cy="135191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7913" r="316" b="-420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311277"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sv" sz="1400" kern="1200" noProof="0" dirty="0">
              <a:solidFill>
                <a:schemeClr val="tx1"/>
              </a:solidFill>
            </a:rPr>
            <a:t>Genom entreprenörskap kan </a:t>
          </a:r>
          <a:r>
            <a:rPr lang="sv" sz="1400" b="1" kern="1200" noProof="0" dirty="0">
              <a:solidFill>
                <a:schemeClr val="tx1"/>
              </a:solidFill>
            </a:rPr>
            <a:t>kvinnliga migranter </a:t>
          </a:r>
          <a:r>
            <a:rPr lang="sv" sz="1400" kern="1200" noProof="0" dirty="0">
              <a:solidFill>
                <a:schemeClr val="tx1"/>
              </a:solidFill>
            </a:rPr>
            <a:t>skapa sina egna jobb. Kvinnor har beskrivits som "tysta bidragsgivare" till våra ekonomier, men som migrantkvinna har man livserfarenhet, motståndskraft och många av de färdigheter som behövs för att vara en framgångsrik kvinnlig entreprenör.</a:t>
          </a:r>
        </a:p>
      </dsp:txBody>
      <dsp:txXfrm rot="10800000">
        <a:off x="380570" y="1843516"/>
        <a:ext cx="2909334" cy="2183894"/>
      </dsp:txXfrm>
    </dsp:sp>
    <dsp:sp modelId="{15DE5D82-547F-48CC-9EFF-0E74B92C4B1C}">
      <dsp:nvSpPr>
        <dsp:cNvPr id="0" name=""/>
        <dsp:cNvSpPr/>
      </dsp:nvSpPr>
      <dsp:spPr>
        <a:xfrm>
          <a:off x="3663989" y="245802"/>
          <a:ext cx="3047920" cy="1351912"/>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7913" b="-420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A4BC8-29D5-4D64-B35D-3AB4564000A4}">
      <dsp:nvSpPr>
        <dsp:cNvPr id="0" name=""/>
        <dsp:cNvSpPr/>
      </dsp:nvSpPr>
      <dsp:spPr>
        <a:xfrm rot="10800000">
          <a:off x="3663989"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sv" sz="1400" b="0" i="0" kern="1200" noProof="0" dirty="0">
              <a:solidFill>
                <a:schemeClr val="tx1"/>
              </a:solidFill>
              <a:effectLst/>
            </a:rPr>
            <a:t>Många </a:t>
          </a:r>
          <a:r>
            <a:rPr lang="sv" sz="1400" b="1" i="0" kern="1200" noProof="0" dirty="0">
              <a:solidFill>
                <a:schemeClr val="tx1"/>
              </a:solidFill>
              <a:effectLst/>
            </a:rPr>
            <a:t>barn till migranter </a:t>
          </a:r>
          <a:r>
            <a:rPr lang="sv" sz="1400" b="0" i="0" kern="1200" noProof="0" dirty="0">
              <a:solidFill>
                <a:schemeClr val="tx1"/>
              </a:solidFill>
              <a:effectLst/>
            </a:rPr>
            <a:t>, födda i sitt adoptivhemland, har framgångsrikt etablerat sig.</a:t>
          </a:r>
        </a:p>
        <a:p>
          <a:pPr marL="0" lvl="0" indent="0" algn="ctr" defTabSz="622300">
            <a:lnSpc>
              <a:spcPct val="90000"/>
            </a:lnSpc>
            <a:spcBef>
              <a:spcPct val="0"/>
            </a:spcBef>
            <a:spcAft>
              <a:spcPct val="35000"/>
            </a:spcAft>
            <a:buNone/>
          </a:pPr>
          <a:r>
            <a:rPr lang="sv" sz="1400" b="0" i="0" kern="1200" noProof="0" dirty="0">
              <a:solidFill>
                <a:schemeClr val="tx1"/>
              </a:solidFill>
              <a:effectLst/>
            </a:rPr>
            <a:t>Du har ett nytt sätt att se på saker och ting, och blandar ofta det bästa av din kulturella bakgrund och möjligheter till unik och </a:t>
          </a:r>
          <a:r>
            <a:rPr lang="sv" sz="1400" kern="1200" noProof="0" dirty="0">
              <a:solidFill>
                <a:schemeClr val="tx1"/>
              </a:solidFill>
            </a:rPr>
            <a:t>innovativ affärsframgång </a:t>
          </a:r>
          <a:r>
            <a:rPr lang="sv" sz="1400" b="0" i="0" kern="1200" noProof="0" dirty="0">
              <a:solidFill>
                <a:schemeClr val="bg1"/>
              </a:solidFill>
              <a:effectLst/>
            </a:rPr>
            <a:t>.</a:t>
          </a:r>
          <a:endParaRPr lang="en-GB" sz="1400" kern="1200" noProof="0" dirty="0">
            <a:solidFill>
              <a:schemeClr val="bg1"/>
            </a:solidFill>
          </a:endParaRPr>
        </a:p>
      </dsp:txBody>
      <dsp:txXfrm rot="10800000">
        <a:off x="3733282" y="1843516"/>
        <a:ext cx="2909334" cy="2183894"/>
      </dsp:txXfrm>
    </dsp:sp>
    <dsp:sp modelId="{A99B3132-359C-4E74-A407-FE8D6BA00F93}">
      <dsp:nvSpPr>
        <dsp:cNvPr id="0" name=""/>
        <dsp:cNvSpPr/>
      </dsp:nvSpPr>
      <dsp:spPr>
        <a:xfrm>
          <a:off x="7016702" y="245802"/>
          <a:ext cx="3047920" cy="1351912"/>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6" t="-10049" r="-316" b="-3995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7028193"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pl-PL" sz="1400" b="1" i="0" kern="1200" noProof="0" dirty="0">
            <a:solidFill>
              <a:schemeClr val="bg1"/>
            </a:solidFill>
            <a:effectLst/>
          </a:endParaRPr>
        </a:p>
        <a:p>
          <a:pPr marL="0" lvl="0" indent="0" algn="ctr" defTabSz="622300">
            <a:lnSpc>
              <a:spcPct val="90000"/>
            </a:lnSpc>
            <a:spcBef>
              <a:spcPct val="0"/>
            </a:spcBef>
            <a:spcAft>
              <a:spcPct val="35000"/>
            </a:spcAft>
            <a:buNone/>
          </a:pPr>
          <a:r>
            <a:rPr lang="sv" sz="1400" b="1" i="0" kern="1200" noProof="0" dirty="0">
              <a:solidFill>
                <a:schemeClr val="tx1"/>
              </a:solidFill>
              <a:effectLst/>
            </a:rPr>
            <a:t>Flyktingar </a:t>
          </a:r>
          <a:r>
            <a:rPr lang="sv" sz="1400" b="0" i="0" kern="1200" noProof="0" dirty="0">
              <a:solidFill>
                <a:schemeClr val="tx1"/>
              </a:solidFill>
              <a:effectLst/>
            </a:rPr>
            <a:t>kommer till okända länder, inte bara i strävan efter ett tryggare liv för sig själva, utan också efter att göra skillnad och bidra.</a:t>
          </a:r>
          <a:endParaRPr lang="en-GB" sz="1400" kern="1200" noProof="0" dirty="0">
            <a:solidFill>
              <a:schemeClr val="tx1"/>
            </a:solidFill>
          </a:endParaRPr>
        </a:p>
      </dsp:txBody>
      <dsp:txXfrm rot="10800000">
        <a:off x="7097486" y="1843516"/>
        <a:ext cx="2909334" cy="2183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5152-5BC2-404C-9FDD-A66FC9696496}">
      <dsp:nvSpPr>
        <dsp:cNvPr id="0" name=""/>
        <dsp:cNvSpPr/>
      </dsp:nvSpPr>
      <dsp:spPr>
        <a:xfrm>
          <a:off x="0" y="304896"/>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sv" sz="1900" kern="1200" noProof="0" dirty="0"/>
            <a:t>Att möta förändring och hitta lösningar är redan en del av din vardag. Dessa är viktiga färdigheter för att driva ett företag.</a:t>
          </a:r>
        </a:p>
      </dsp:txBody>
      <dsp:txXfrm>
        <a:off x="0" y="304896"/>
        <a:ext cx="9585694" cy="1077300"/>
      </dsp:txXfrm>
    </dsp:sp>
    <dsp:sp modelId="{372FD4C0-DA54-4433-9802-F6873F2BC7E8}">
      <dsp:nvSpPr>
        <dsp:cNvPr id="0" name=""/>
        <dsp:cNvSpPr/>
      </dsp:nvSpPr>
      <dsp:spPr>
        <a:xfrm>
          <a:off x="479284" y="24456"/>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sv" sz="1900" b="1" kern="1200" noProof="0" dirty="0"/>
            <a:t>1. Du är stark och anpassningsbar</a:t>
          </a:r>
          <a:endParaRPr lang="en-GB" sz="1900" kern="1200" noProof="0" dirty="0"/>
        </a:p>
      </dsp:txBody>
      <dsp:txXfrm>
        <a:off x="506664" y="51836"/>
        <a:ext cx="6655225" cy="506120"/>
      </dsp:txXfrm>
    </dsp:sp>
    <dsp:sp modelId="{7CD521E7-ADE8-4A2E-A784-669FA1FAC42F}">
      <dsp:nvSpPr>
        <dsp:cNvPr id="0" name=""/>
        <dsp:cNvSpPr/>
      </dsp:nvSpPr>
      <dsp:spPr>
        <a:xfrm>
          <a:off x="0" y="1765236"/>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sv" sz="1900" kern="1200" noProof="0" dirty="0"/>
            <a:t>Många migrantkvinnor har en stark social medvetenhet. Man kan ofta känna vad andra behöver och hur man får kontakt med dem. Det är kärnan i bra affärer.</a:t>
          </a:r>
        </a:p>
      </dsp:txBody>
      <dsp:txXfrm>
        <a:off x="0" y="1765236"/>
        <a:ext cx="9585694" cy="1077300"/>
      </dsp:txXfrm>
    </dsp:sp>
    <dsp:sp modelId="{88FD4CB4-BEF1-4924-BE8F-C69454665D02}">
      <dsp:nvSpPr>
        <dsp:cNvPr id="0" name=""/>
        <dsp:cNvSpPr/>
      </dsp:nvSpPr>
      <dsp:spPr>
        <a:xfrm>
          <a:off x="479284" y="1484796"/>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sv" sz="1900" b="1" kern="1200" noProof="0" dirty="0"/>
            <a:t>2. Du förstår människor</a:t>
          </a:r>
          <a:endParaRPr lang="en-GB" sz="1900" kern="1200" noProof="0" dirty="0"/>
        </a:p>
      </dsp:txBody>
      <dsp:txXfrm>
        <a:off x="506664" y="1512176"/>
        <a:ext cx="6655225" cy="506120"/>
      </dsp:txXfrm>
    </dsp:sp>
    <dsp:sp modelId="{33EBC69A-9187-4A91-9DE6-425AB5D64609}">
      <dsp:nvSpPr>
        <dsp:cNvPr id="0" name=""/>
        <dsp:cNvSpPr/>
      </dsp:nvSpPr>
      <dsp:spPr>
        <a:xfrm>
          <a:off x="0" y="3225576"/>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None/>
          </a:pPr>
          <a:r>
            <a:rPr lang="sv" sz="1900" kern="1200" noProof="0" dirty="0"/>
            <a:t>Inte bara med ord, utan genom att lyssna, visa empati och få människor att känna sig förstådda. Kunderna värdesätter detta mer än du kanske tror.</a:t>
          </a:r>
        </a:p>
      </dsp:txBody>
      <dsp:txXfrm>
        <a:off x="0" y="3225576"/>
        <a:ext cx="9585694" cy="1077300"/>
      </dsp:txXfrm>
    </dsp:sp>
    <dsp:sp modelId="{C70FB613-EE2D-4704-A9C3-38FA4DCE28DD}">
      <dsp:nvSpPr>
        <dsp:cNvPr id="0" name=""/>
        <dsp:cNvSpPr/>
      </dsp:nvSpPr>
      <dsp:spPr>
        <a:xfrm>
          <a:off x="479284" y="2945136"/>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sv" sz="1900" b="1" kern="1200" noProof="0" dirty="0"/>
            <a:t>3. Du är en bra kommunikatör</a:t>
          </a:r>
          <a:endParaRPr lang="en-GB" sz="1900" kern="1200" noProof="0" dirty="0"/>
        </a:p>
      </dsp:txBody>
      <dsp:txXfrm>
        <a:off x="506664" y="2972516"/>
        <a:ext cx="6655225"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5152-5BC2-404C-9FDD-A66FC9696496}">
      <dsp:nvSpPr>
        <dsp:cNvPr id="0" name=""/>
        <dsp:cNvSpPr/>
      </dsp:nvSpPr>
      <dsp:spPr>
        <a:xfrm>
          <a:off x="0" y="283305"/>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sv" sz="1900" kern="1200" noProof="0" dirty="0"/>
            <a:t>Du har varit tvungen att planera för din och din familjs framtid. Denna framåttänkande inställning hjälper dig att upptäcka möjligheter och undvika risker.</a:t>
          </a:r>
        </a:p>
      </dsp:txBody>
      <dsp:txXfrm>
        <a:off x="0" y="283305"/>
        <a:ext cx="9585694" cy="1077300"/>
      </dsp:txXfrm>
    </dsp:sp>
    <dsp:sp modelId="{372FD4C0-DA54-4433-9802-F6873F2BC7E8}">
      <dsp:nvSpPr>
        <dsp:cNvPr id="0" name=""/>
        <dsp:cNvSpPr/>
      </dsp:nvSpPr>
      <dsp:spPr>
        <a:xfrm>
          <a:off x="479284" y="2865"/>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sv" sz="1900" b="1" kern="1200" noProof="0" dirty="0"/>
            <a:t>4. Du tänker framåt</a:t>
          </a:r>
          <a:endParaRPr lang="en-GB" sz="1900" kern="1200" noProof="0" dirty="0"/>
        </a:p>
      </dsp:txBody>
      <dsp:txXfrm>
        <a:off x="506664" y="30245"/>
        <a:ext cx="6655225" cy="506120"/>
      </dsp:txXfrm>
    </dsp:sp>
    <dsp:sp modelId="{7CD521E7-ADE8-4A2E-A784-669FA1FAC42F}">
      <dsp:nvSpPr>
        <dsp:cNvPr id="0" name=""/>
        <dsp:cNvSpPr/>
      </dsp:nvSpPr>
      <dsp:spPr>
        <a:xfrm>
          <a:off x="0" y="1743645"/>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sv" sz="1900" kern="1200" noProof="0" dirty="0"/>
            <a:t>Kvinnor arbetar vanligtvis bra tillsammans. När en kvinna stiger, stiger vi alla. Det är gemenskapens och samarbetets anda.</a:t>
          </a:r>
        </a:p>
      </dsp:txBody>
      <dsp:txXfrm>
        <a:off x="0" y="1743645"/>
        <a:ext cx="9585694" cy="1077300"/>
      </dsp:txXfrm>
    </dsp:sp>
    <dsp:sp modelId="{88FD4CB4-BEF1-4924-BE8F-C69454665D02}">
      <dsp:nvSpPr>
        <dsp:cNvPr id="0" name=""/>
        <dsp:cNvSpPr/>
      </dsp:nvSpPr>
      <dsp:spPr>
        <a:xfrm>
          <a:off x="479284" y="1463205"/>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sv" sz="1900" b="1" kern="1200" noProof="0" dirty="0"/>
            <a:t>5. Du stöder andra</a:t>
          </a:r>
          <a:endParaRPr lang="en-GB" sz="1900" kern="1200" noProof="0" dirty="0"/>
        </a:p>
      </dsp:txBody>
      <dsp:txXfrm>
        <a:off x="506664" y="1490585"/>
        <a:ext cx="6655225" cy="506120"/>
      </dsp:txXfrm>
    </dsp:sp>
    <dsp:sp modelId="{33EBC69A-9187-4A91-9DE6-425AB5D64609}">
      <dsp:nvSpPr>
        <dsp:cNvPr id="0" name=""/>
        <dsp:cNvSpPr/>
      </dsp:nvSpPr>
      <dsp:spPr>
        <a:xfrm>
          <a:off x="0" y="3203985"/>
          <a:ext cx="9585694" cy="1346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None/>
          </a:pPr>
          <a:r>
            <a:rPr lang="sv" sz="1900" kern="1200" noProof="0" dirty="0"/>
            <a:t>Oavsett om det handlar om matlagning, problemlösning eller att få ut det mesta av det man har, så visar sig kreativitet i många former. Det är också utgångspunkten för många framgångsrika företag.</a:t>
          </a:r>
        </a:p>
      </dsp:txBody>
      <dsp:txXfrm>
        <a:off x="0" y="3203985"/>
        <a:ext cx="9585694" cy="1346625"/>
      </dsp:txXfrm>
    </dsp:sp>
    <dsp:sp modelId="{C70FB613-EE2D-4704-A9C3-38FA4DCE28DD}">
      <dsp:nvSpPr>
        <dsp:cNvPr id="0" name=""/>
        <dsp:cNvSpPr/>
      </dsp:nvSpPr>
      <dsp:spPr>
        <a:xfrm>
          <a:off x="479284" y="2923545"/>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sv" sz="1900" b="1" kern="1200" noProof="0" dirty="0"/>
            <a:t>6. Du är kreativ!</a:t>
          </a:r>
          <a:endParaRPr lang="en-GB" sz="1900" kern="1200" noProof="0" dirty="0"/>
        </a:p>
      </dsp:txBody>
      <dsp:txXfrm>
        <a:off x="506664" y="2950925"/>
        <a:ext cx="6655225"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8089"/>
          <a:ext cx="11075958" cy="117936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v" sz="3200" b="1" kern="1200" noProof="0" dirty="0"/>
            <a:t>Att vara flexibel och lösa problem</a:t>
          </a:r>
        </a:p>
      </dsp:txBody>
      <dsp:txXfrm>
        <a:off x="57572" y="65661"/>
        <a:ext cx="10960814" cy="1064216"/>
      </dsp:txXfrm>
    </dsp:sp>
    <dsp:sp modelId="{6BABA797-9002-4FC9-B781-7E0A93A69AD5}">
      <dsp:nvSpPr>
        <dsp:cNvPr id="0" name=""/>
        <dsp:cNvSpPr/>
      </dsp:nvSpPr>
      <dsp:spPr>
        <a:xfrm>
          <a:off x="0" y="1187449"/>
          <a:ext cx="11075958"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62"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sv" sz="2200" kern="1200" noProof="0" dirty="0"/>
            <a:t>Saker och ting går inte alltid som planerat. Entreprenörer behöver hitta nya sätt att lösa problem. Som migrantkvinna har du redan lärt dig att anpassa dig till nya platser, nya språk och nya system. Det är en kraftfull färdighet.</a:t>
          </a:r>
          <a:endParaRPr lang="en-GB" sz="2200" kern="1200" noProof="0" dirty="0">
            <a:solidFill>
              <a:schemeClr val="tx1"/>
            </a:solidFill>
          </a:endParaRPr>
        </a:p>
      </dsp:txBody>
      <dsp:txXfrm>
        <a:off x="0" y="1187449"/>
        <a:ext cx="11075958" cy="1043280"/>
      </dsp:txXfrm>
    </dsp:sp>
    <dsp:sp modelId="{43AA09AB-63E0-4BAD-88E8-F0A5EA84C663}">
      <dsp:nvSpPr>
        <dsp:cNvPr id="0" name=""/>
        <dsp:cNvSpPr/>
      </dsp:nvSpPr>
      <dsp:spPr>
        <a:xfrm>
          <a:off x="0" y="2230729"/>
          <a:ext cx="11075958" cy="117936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v" sz="3200" b="1" kern="1200" noProof="0" dirty="0"/>
            <a:t>Arbetar hårt och tar initiativ</a:t>
          </a:r>
          <a:endParaRPr lang="en-GB" sz="3200" kern="1200" noProof="0" dirty="0"/>
        </a:p>
      </dsp:txBody>
      <dsp:txXfrm>
        <a:off x="57572" y="2288301"/>
        <a:ext cx="10960814" cy="1064216"/>
      </dsp:txXfrm>
    </dsp:sp>
    <dsp:sp modelId="{0A31A1BD-9608-45AB-B3C8-7DEE8639AA98}">
      <dsp:nvSpPr>
        <dsp:cNvPr id="0" name=""/>
        <dsp:cNvSpPr/>
      </dsp:nvSpPr>
      <dsp:spPr>
        <a:xfrm>
          <a:off x="0" y="3410089"/>
          <a:ext cx="11075958"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62"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sv" sz="2200" kern="1200" noProof="0" dirty="0"/>
            <a:t>Att starta något nytt innebär att anstränga sig och vidta åtgärder. Du kanske är van vid att arbeta för att försörja din familj eller bygga upp ett liv i ett nytt land. Samma styrka hjälper dig att gå framåt i affärer.</a:t>
          </a:r>
        </a:p>
      </dsp:txBody>
      <dsp:txXfrm>
        <a:off x="0" y="3410089"/>
        <a:ext cx="11075958" cy="1043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5481"/>
          <a:ext cx="11006945" cy="110448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v" sz="3200" b="1" kern="1200" noProof="0" dirty="0"/>
            <a:t>Att vara kreativ och hitta nya idéer</a:t>
          </a:r>
          <a:endParaRPr lang="en-GB" sz="3200" kern="1200" noProof="0" dirty="0"/>
        </a:p>
      </dsp:txBody>
      <dsp:txXfrm>
        <a:off x="53916" y="59397"/>
        <a:ext cx="10899113" cy="996648"/>
      </dsp:txXfrm>
    </dsp:sp>
    <dsp:sp modelId="{6BABA797-9002-4FC9-B781-7E0A93A69AD5}">
      <dsp:nvSpPr>
        <dsp:cNvPr id="0" name=""/>
        <dsp:cNvSpPr/>
      </dsp:nvSpPr>
      <dsp:spPr>
        <a:xfrm>
          <a:off x="0" y="1110071"/>
          <a:ext cx="11006945" cy="1373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71" tIns="27940" rIns="156464" bIns="27940" numCol="1" spcCol="1270" anchor="t" anchorCtr="0">
          <a:noAutofit/>
        </a:bodyPr>
        <a:lstStyle/>
        <a:p>
          <a:pPr marL="269875" lvl="1" indent="-269875" algn="l" defTabSz="977900">
            <a:lnSpc>
              <a:spcPct val="90000"/>
            </a:lnSpc>
            <a:spcBef>
              <a:spcPct val="0"/>
            </a:spcBef>
            <a:spcAft>
              <a:spcPct val="20000"/>
            </a:spcAft>
            <a:buFont typeface="Arial" panose="020B0604020202020204" pitchFamily="34" charset="0"/>
            <a:buChar char="•"/>
          </a:pPr>
          <a:r>
            <a:rPr lang="sv" sz="2200" kern="1200" noProof="0" dirty="0"/>
            <a:t>Kreativitet innebär att hitta nya sätt att göra något, som att laga en måltid med få ingredienser eller göra sitt eget sätt när resurserna är begränsade.</a:t>
          </a:r>
          <a:endParaRPr lang="en-GB" sz="2200" kern="1200" noProof="0" dirty="0">
            <a:solidFill>
              <a:schemeClr val="tx1"/>
            </a:solidFill>
          </a:endParaRPr>
        </a:p>
        <a:p>
          <a:pPr marL="269875" lvl="1" indent="-269875" algn="l" defTabSz="977900">
            <a:lnSpc>
              <a:spcPct val="90000"/>
            </a:lnSpc>
            <a:spcBef>
              <a:spcPct val="0"/>
            </a:spcBef>
            <a:spcAft>
              <a:spcPct val="20000"/>
            </a:spcAft>
            <a:buFont typeface="Arial" panose="020B0604020202020204" pitchFamily="34" charset="0"/>
            <a:buChar char="•"/>
          </a:pPr>
          <a:r>
            <a:rPr lang="sv" sz="2200" kern="1200" noProof="0" dirty="0"/>
            <a:t>Många framgångsrika företag börjar med en enkel idé eller färdighet som någon har förvandlat till något speciellt.</a:t>
          </a:r>
          <a:endParaRPr lang="en-GB" sz="2200" kern="1200" noProof="0" dirty="0">
            <a:solidFill>
              <a:schemeClr val="tx1"/>
            </a:solidFill>
          </a:endParaRPr>
        </a:p>
      </dsp:txBody>
      <dsp:txXfrm>
        <a:off x="0" y="1110071"/>
        <a:ext cx="11006945" cy="1373962"/>
      </dsp:txXfrm>
    </dsp:sp>
    <dsp:sp modelId="{43AA09AB-63E0-4BAD-88E8-F0A5EA84C663}">
      <dsp:nvSpPr>
        <dsp:cNvPr id="0" name=""/>
        <dsp:cNvSpPr/>
      </dsp:nvSpPr>
      <dsp:spPr>
        <a:xfrm>
          <a:off x="0" y="2484034"/>
          <a:ext cx="11006945" cy="110448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v" sz="3200" b="1" kern="1200" noProof="0" dirty="0"/>
            <a:t>Att göra det du älskar</a:t>
          </a:r>
          <a:endParaRPr lang="en-GB" sz="3200" kern="1200" noProof="0" dirty="0"/>
        </a:p>
      </dsp:txBody>
      <dsp:txXfrm>
        <a:off x="53916" y="2537950"/>
        <a:ext cx="10899113" cy="996648"/>
      </dsp:txXfrm>
    </dsp:sp>
    <dsp:sp modelId="{0A31A1BD-9608-45AB-B3C8-7DEE8639AA98}">
      <dsp:nvSpPr>
        <dsp:cNvPr id="0" name=""/>
        <dsp:cNvSpPr/>
      </dsp:nvSpPr>
      <dsp:spPr>
        <a:xfrm>
          <a:off x="0" y="3588514"/>
          <a:ext cx="11006945" cy="106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71"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sv" sz="2200" kern="1200" noProof="0" dirty="0"/>
            <a:t>Det är lättare att hålla motivationen uppe när man tycker om det man gör.</a:t>
          </a:r>
        </a:p>
        <a:p>
          <a:pPr marL="228600" lvl="1" indent="-228600" algn="l" defTabSz="977900">
            <a:lnSpc>
              <a:spcPct val="90000"/>
            </a:lnSpc>
            <a:spcBef>
              <a:spcPct val="0"/>
            </a:spcBef>
            <a:spcAft>
              <a:spcPct val="20000"/>
            </a:spcAft>
            <a:buFont typeface="Arial" panose="020B0604020202020204" pitchFamily="34" charset="0"/>
            <a:buChar char="•"/>
          </a:pPr>
          <a:r>
            <a:rPr lang="sv" sz="2200" kern="1200" noProof="0" dirty="0"/>
            <a:t>När du älskar att laga mat, undervisa eller hjälpa andra, känner folk det. Det gör ditt företag starkare och mer meningsfullt.</a:t>
          </a:r>
        </a:p>
      </dsp:txBody>
      <dsp:txXfrm>
        <a:off x="0" y="3588514"/>
        <a:ext cx="11006945" cy="1068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0"/>
          <a:ext cx="11110463" cy="1175264"/>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sv" sz="4900" b="1" kern="1200" noProof="0" dirty="0"/>
            <a:t>Att hålla sig stark genom utmaningar</a:t>
          </a:r>
          <a:endParaRPr lang="en-GB" sz="4900" kern="1200" noProof="0" dirty="0"/>
        </a:p>
      </dsp:txBody>
      <dsp:txXfrm>
        <a:off x="57372" y="57372"/>
        <a:ext cx="10995719" cy="1060520"/>
      </dsp:txXfrm>
    </dsp:sp>
    <dsp:sp modelId="{6BABA797-9002-4FC9-B781-7E0A93A69AD5}">
      <dsp:nvSpPr>
        <dsp:cNvPr id="0" name=""/>
        <dsp:cNvSpPr/>
      </dsp:nvSpPr>
      <dsp:spPr>
        <a:xfrm>
          <a:off x="0" y="1185187"/>
          <a:ext cx="11110463" cy="1090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57" tIns="27940" rIns="156464" bIns="27940" numCol="1" spcCol="1270" anchor="t" anchorCtr="0">
          <a:noAutofit/>
        </a:bodyPr>
        <a:lstStyle/>
        <a:p>
          <a:pPr marL="357188" lvl="1" indent="-357188" algn="l" defTabSz="977900">
            <a:lnSpc>
              <a:spcPct val="90000"/>
            </a:lnSpc>
            <a:spcBef>
              <a:spcPct val="0"/>
            </a:spcBef>
            <a:spcAft>
              <a:spcPct val="20000"/>
            </a:spcAft>
            <a:buFont typeface="Arial" panose="020B0604020202020204" pitchFamily="34" charset="0"/>
            <a:buChar char="•"/>
          </a:pPr>
          <a:r>
            <a:rPr lang="sv" sz="2200" kern="1200" noProof="0" dirty="0"/>
            <a:t>Varje företag har upp- och nedgångar. Men du har redan övervunnit många svåra saker.</a:t>
          </a:r>
          <a:endParaRPr lang="en-GB" sz="2200" kern="1200" noProof="0" dirty="0">
            <a:solidFill>
              <a:schemeClr val="tx1"/>
            </a:solidFill>
          </a:endParaRPr>
        </a:p>
        <a:p>
          <a:pPr marL="357188" lvl="1" indent="-357188" algn="l" defTabSz="977900">
            <a:lnSpc>
              <a:spcPct val="90000"/>
            </a:lnSpc>
            <a:spcBef>
              <a:spcPct val="0"/>
            </a:spcBef>
            <a:spcAft>
              <a:spcPct val="20000"/>
            </a:spcAft>
            <a:buFont typeface="Arial" panose="020B0604020202020204" pitchFamily="34" charset="0"/>
            <a:buChar char="•"/>
          </a:pPr>
          <a:r>
            <a:rPr lang="sv" sz="2200" kern="1200" noProof="0" dirty="0"/>
            <a:t>Motståndskraft innebär att inte ge upp när det är svårt. Det innebär att försöka igen och lära sig allt eftersom </a:t>
          </a:r>
          <a:r>
            <a:rPr lang="sv" sz="2500" kern="1200" noProof="0" dirty="0"/>
            <a:t>.</a:t>
          </a:r>
          <a:endParaRPr lang="en-GB" sz="2500" kern="1200" noProof="0" dirty="0">
            <a:solidFill>
              <a:schemeClr val="tx1"/>
            </a:solidFill>
          </a:endParaRPr>
        </a:p>
      </dsp:txBody>
      <dsp:txXfrm>
        <a:off x="0" y="1185187"/>
        <a:ext cx="11110463" cy="1090372"/>
      </dsp:txXfrm>
    </dsp:sp>
    <dsp:sp modelId="{43AA09AB-63E0-4BAD-88E8-F0A5EA84C663}">
      <dsp:nvSpPr>
        <dsp:cNvPr id="0" name=""/>
        <dsp:cNvSpPr/>
      </dsp:nvSpPr>
      <dsp:spPr>
        <a:xfrm>
          <a:off x="0" y="2275560"/>
          <a:ext cx="11110463" cy="1175264"/>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sv" sz="4900" b="1" kern="1200" noProof="0" dirty="0"/>
            <a:t>Att vara positiv inför framtiden</a:t>
          </a:r>
          <a:endParaRPr lang="en-GB" sz="4900" kern="1200" noProof="0" dirty="0"/>
        </a:p>
      </dsp:txBody>
      <dsp:txXfrm>
        <a:off x="57372" y="2332932"/>
        <a:ext cx="10995719" cy="1060520"/>
      </dsp:txXfrm>
    </dsp:sp>
    <dsp:sp modelId="{0A31A1BD-9608-45AB-B3C8-7DEE8639AA98}">
      <dsp:nvSpPr>
        <dsp:cNvPr id="0" name=""/>
        <dsp:cNvSpPr/>
      </dsp:nvSpPr>
      <dsp:spPr>
        <a:xfrm>
          <a:off x="0" y="3450825"/>
          <a:ext cx="11110463"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57"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sv" sz="2200" kern="1200" noProof="0" dirty="0"/>
            <a:t>Du behöver inte ha allt klart för att börja.</a:t>
          </a:r>
        </a:p>
        <a:p>
          <a:pPr marL="228600" lvl="1" indent="-228600" algn="l" defTabSz="977900">
            <a:lnSpc>
              <a:spcPct val="90000"/>
            </a:lnSpc>
            <a:spcBef>
              <a:spcPct val="0"/>
            </a:spcBef>
            <a:spcAft>
              <a:spcPct val="20000"/>
            </a:spcAft>
            <a:buFont typeface="Arial" panose="020B0604020202020204" pitchFamily="34" charset="0"/>
            <a:buChar char="•"/>
          </a:pPr>
          <a:r>
            <a:rPr lang="sv" sz="2200" kern="1200" noProof="0" dirty="0"/>
            <a:t>Om du tror på dig själv, om så bara lite, så är du redan på god väg.</a:t>
          </a:r>
        </a:p>
        <a:p>
          <a:pPr marL="228600" lvl="1" indent="-228600" algn="l" defTabSz="977900">
            <a:lnSpc>
              <a:spcPct val="90000"/>
            </a:lnSpc>
            <a:spcBef>
              <a:spcPct val="0"/>
            </a:spcBef>
            <a:spcAft>
              <a:spcPct val="20000"/>
            </a:spcAft>
            <a:buFont typeface="Arial" panose="020B0604020202020204" pitchFamily="34" charset="0"/>
            <a:buChar char="•"/>
          </a:pPr>
          <a:r>
            <a:rPr lang="sv" sz="2200" kern="1200" noProof="0" dirty="0"/>
            <a:t>Varje litet steg räknas.</a:t>
          </a:r>
        </a:p>
      </dsp:txBody>
      <dsp:txXfrm>
        <a:off x="0" y="3450825"/>
        <a:ext cx="11110463" cy="11157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2239317"/>
        </a:xfrm>
        <a:prstGeom prst="roundRect">
          <a:avLst>
            <a:gd name="adj" fmla="val 10000"/>
          </a:avLst>
        </a:prstGeom>
        <a:blipFill rotWithShape="0">
          <a:blip xmlns:r="http://schemas.openxmlformats.org/officeDocument/2006/relationships" r:embed="rId1"/>
          <a:srcRect/>
          <a:stretch>
            <a:fillRect t="-76000" b="-7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526314" y="281981"/>
          <a:ext cx="2846990" cy="167535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95699" y="2239317"/>
          <a:ext cx="3275369"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sv" sz="1800" b="1" kern="1200" noProof="0" dirty="0">
              <a:solidFill>
                <a:srgbClr val="382B1B"/>
              </a:solidFill>
            </a:rPr>
            <a:t>Eritreansk mat – Rika smaker med djupa rötter</a:t>
          </a:r>
        </a:p>
        <a:p>
          <a:pPr marL="0" lvl="0" indent="0" algn="ctr" defTabSz="800100">
            <a:lnSpc>
              <a:spcPct val="90000"/>
            </a:lnSpc>
            <a:spcBef>
              <a:spcPct val="0"/>
            </a:spcBef>
            <a:spcAft>
              <a:spcPct val="35000"/>
            </a:spcAft>
            <a:buNone/>
          </a:pPr>
          <a:r>
            <a:rPr lang="sv" sz="1600" kern="1200" noProof="0" dirty="0">
              <a:solidFill>
                <a:srgbClr val="382B1B"/>
              </a:solidFill>
            </a:rPr>
            <a:t>Ditt företag kan tillaga injera med linser, kryddiga grytor eller en vegansk måltidslåda baserad på fastetraditioner. Många letar efter växtbaserade matalternativ, detta är ett sätt att möta det behovet samtidigt som man delar med sig av något meningsfullt från sin kultur.</a:t>
          </a:r>
          <a:br>
            <a:rPr lang="en-GB" sz="1400" kern="1200" noProof="0" dirty="0"/>
          </a:br>
          <a:endParaRPr lang="en-GB" sz="1400" kern="1200" noProof="0" dirty="0">
            <a:solidFill>
              <a:schemeClr val="bg1"/>
            </a:solidFill>
          </a:endParaRPr>
        </a:p>
      </dsp:txBody>
      <dsp:txXfrm rot="10800000">
        <a:off x="179869" y="2239317"/>
        <a:ext cx="3107029" cy="2652773"/>
      </dsp:txXfrm>
    </dsp:sp>
    <dsp:sp modelId="{7DAC231D-B6C3-49DB-A7BA-20396790BDA4}">
      <dsp:nvSpPr>
        <dsp:cNvPr id="0" name=""/>
        <dsp:cNvSpPr/>
      </dsp:nvSpPr>
      <dsp:spPr>
        <a:xfrm>
          <a:off x="3908983" y="298575"/>
          <a:ext cx="2946750" cy="1642166"/>
        </a:xfrm>
        <a:prstGeom prst="roundRect">
          <a:avLst>
            <a:gd name="adj" fmla="val 10000"/>
          </a:avLst>
        </a:prstGeom>
        <a:blipFill>
          <a:blip xmlns:r="http://schemas.openxmlformats.org/officeDocument/2006/relationships" r:embed="rId2"/>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ED12B5-B583-4F53-90A1-5B1181200D49}">
      <dsp:nvSpPr>
        <dsp:cNvPr id="0" name=""/>
        <dsp:cNvSpPr/>
      </dsp:nvSpPr>
      <dsp:spPr>
        <a:xfrm rot="10800000">
          <a:off x="3827994" y="2239317"/>
          <a:ext cx="310872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sv" sz="1800" b="1" kern="1200" noProof="0" dirty="0">
              <a:solidFill>
                <a:srgbClr val="382B1B"/>
              </a:solidFill>
              <a:highlight>
                <a:srgbClr val="B6D1E1"/>
              </a:highlight>
            </a:rPr>
            <a:t>Ukrainska måltider - </a:t>
          </a:r>
          <a:r>
            <a:rPr lang="sv" sz="1800" b="1" kern="1200" noProof="0" dirty="0">
              <a:solidFill>
                <a:srgbClr val="382B1B"/>
              </a:solidFill>
            </a:rPr>
            <a:t>Autentiska recept med marknadsattraktion </a:t>
          </a:r>
          <a:r>
            <a:rPr lang="sv" sz="1600" kern="1200" noProof="0" dirty="0">
              <a:solidFill>
                <a:srgbClr val="382B1B"/>
              </a:solidFill>
              <a:highlight>
                <a:srgbClr val="B6D1E1"/>
              </a:highlight>
            </a:rPr>
            <a:t>Rätter som </a:t>
          </a:r>
          <a:r>
            <a:rPr lang="sv" sz="1600" kern="1200" noProof="0" dirty="0" err="1">
              <a:solidFill>
                <a:srgbClr val="382B1B"/>
              </a:solidFill>
              <a:highlight>
                <a:srgbClr val="B6D1E1"/>
              </a:highlight>
            </a:rPr>
            <a:t>deruny </a:t>
          </a:r>
          <a:r>
            <a:rPr lang="sv" sz="1600" kern="1200" noProof="0" dirty="0">
              <a:solidFill>
                <a:srgbClr val="382B1B"/>
              </a:solidFill>
              <a:highlight>
                <a:srgbClr val="B6D1E1"/>
              </a:highlight>
            </a:rPr>
            <a:t>(potatispannkakor), borsjtj och </a:t>
          </a:r>
          <a:r>
            <a:rPr lang="sv" sz="1600" kern="1200" noProof="0" dirty="0" err="1">
              <a:solidFill>
                <a:srgbClr val="382B1B"/>
              </a:solidFill>
            </a:rPr>
            <a:t>holubtsi </a:t>
          </a:r>
          <a:r>
            <a:rPr lang="sv" sz="1600" kern="1200" noProof="0" dirty="0">
              <a:solidFill>
                <a:srgbClr val="382B1B"/>
              </a:solidFill>
            </a:rPr>
            <a:t>( </a:t>
          </a:r>
          <a:r>
            <a:rPr lang="sv" sz="1600" kern="1200" noProof="0" dirty="0">
              <a:solidFill>
                <a:srgbClr val="382B1B"/>
              </a:solidFill>
              <a:highlight>
                <a:srgbClr val="B6D1E1"/>
              </a:highlight>
            </a:rPr>
            <a:t>fyllda kålrullar) kan erbjudas som avhämtning varje vecka, som frysta matpaket eller som catering för lokala evenemang, vilket ger människor en smak av Ukrainas gästfrihet.</a:t>
          </a:r>
          <a:endParaRPr lang="en-IE" sz="1600" kern="1200" noProof="0" dirty="0">
            <a:solidFill>
              <a:srgbClr val="382B1B"/>
            </a:solidFill>
            <a:highlight>
              <a:srgbClr val="B6D1E1"/>
            </a:highlight>
          </a:endParaRPr>
        </a:p>
      </dsp:txBody>
      <dsp:txXfrm rot="10800000">
        <a:off x="3912164" y="2239317"/>
        <a:ext cx="2940386" cy="2652773"/>
      </dsp:txXfrm>
    </dsp:sp>
    <dsp:sp modelId="{A99B3132-359C-4E74-A407-FE8D6BA00F93}">
      <dsp:nvSpPr>
        <dsp:cNvPr id="0" name=""/>
        <dsp:cNvSpPr/>
      </dsp:nvSpPr>
      <dsp:spPr>
        <a:xfrm>
          <a:off x="536163" y="287729"/>
          <a:ext cx="2826500" cy="1663859"/>
        </a:xfrm>
        <a:prstGeom prst="roundRect">
          <a:avLst>
            <a:gd name="adj" fmla="val 10000"/>
          </a:avLst>
        </a:prstGeom>
        <a:blipFill>
          <a:blip xmlns:r="http://schemas.openxmlformats.org/officeDocument/2006/relationships" r:embed="rId1"/>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7177221" y="2239317"/>
          <a:ext cx="2886552"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sv" sz="1800" b="1" kern="1200" dirty="0">
              <a:solidFill>
                <a:srgbClr val="382B1B"/>
              </a:solidFill>
            </a:rPr>
            <a:t>Pakistanska gatusnacks – Stor smak i små tuggor</a:t>
          </a:r>
        </a:p>
        <a:p>
          <a:pPr marL="0" lvl="0" indent="0" algn="ctr" defTabSz="800100">
            <a:lnSpc>
              <a:spcPct val="90000"/>
            </a:lnSpc>
            <a:spcBef>
              <a:spcPct val="0"/>
            </a:spcBef>
            <a:spcAft>
              <a:spcPct val="35000"/>
            </a:spcAft>
            <a:buNone/>
          </a:pPr>
          <a:r>
            <a:rPr lang="sv" sz="1600" b="0" kern="1200" dirty="0">
              <a:solidFill>
                <a:srgbClr val="382B1B"/>
              </a:solidFill>
            </a:rPr>
            <a:t>Krispiga samosas, kryddiga pakoras eller chana chaat (kikärtssallad) är perfekta för marknader, festivaler eller hemleverans. Dessa snacks är vegetarianvänliga och fulla av smak, perfekta för nyfikna ätare.</a:t>
          </a:r>
          <a:br>
            <a:rPr lang="en-IE" sz="1600" b="0" kern="1200" dirty="0">
              <a:solidFill>
                <a:srgbClr val="382B1B"/>
              </a:solidFill>
            </a:rPr>
          </a:br>
          <a:endParaRPr lang="en-GB" sz="1400" b="0" kern="1200" noProof="0" dirty="0">
            <a:solidFill>
              <a:srgbClr val="382B1B"/>
            </a:solidFill>
          </a:endParaRPr>
        </a:p>
      </dsp:txBody>
      <dsp:txXfrm rot="10800000">
        <a:off x="7261391" y="2239317"/>
        <a:ext cx="2718212" cy="26527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2239317"/>
        </a:xfrm>
        <a:prstGeom prst="roundRect">
          <a:avLst>
            <a:gd name="adj" fmla="val 10000"/>
          </a:avLst>
        </a:prstGeom>
        <a:solidFill>
          <a:srgbClr val="84BFA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312467" y="298575"/>
          <a:ext cx="4643316" cy="1642166"/>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259" r="316" b="-974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312467" y="2239317"/>
          <a:ext cx="464331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 sz="1600" b="1" kern="1200" noProof="0" dirty="0">
              <a:solidFill>
                <a:srgbClr val="382B1B"/>
              </a:solidFill>
            </a:rPr>
            <a:t>Nordafrikanska kryddor – En smakrik resa</a:t>
          </a:r>
        </a:p>
        <a:p>
          <a:pPr marL="0" lvl="0" indent="0" algn="ctr" defTabSz="711200" rtl="0">
            <a:lnSpc>
              <a:spcPct val="90000"/>
            </a:lnSpc>
            <a:spcBef>
              <a:spcPct val="0"/>
            </a:spcBef>
            <a:spcAft>
              <a:spcPct val="35000"/>
            </a:spcAft>
            <a:buNone/>
          </a:pPr>
          <a:br>
            <a:rPr lang="en-GB" sz="1600" kern="1200" noProof="0" dirty="0">
              <a:solidFill>
                <a:srgbClr val="382B1B"/>
              </a:solidFill>
            </a:rPr>
          </a:br>
          <a:r>
            <a:rPr lang="sv" sz="1600" kern="1200" noProof="0" dirty="0">
              <a:solidFill>
                <a:srgbClr val="382B1B"/>
              </a:solidFill>
            </a:rPr>
            <a:t>Många rätter från Nordafrika innehåller starka kryddor och färgglada</a:t>
          </a:r>
          <a:r>
            <a:rPr lang="sv" sz="1600" b="0" kern="1200" noProof="0" dirty="0">
              <a:solidFill>
                <a:srgbClr val="382B1B"/>
              </a:solidFill>
            </a:rPr>
            <a:t> </a:t>
          </a:r>
          <a:r>
            <a:rPr lang="sv" sz="1600" b="1" kern="1200" noProof="0" dirty="0">
              <a:solidFill>
                <a:srgbClr val="382B1B"/>
              </a:solidFill>
              <a:latin typeface="Calibri Light" panose="020F0302020204030204"/>
            </a:rPr>
            <a:t>färger smaker</a:t>
          </a:r>
          <a:r>
            <a:rPr lang="sv" sz="1600" b="0" kern="1200" noProof="0" dirty="0">
              <a:solidFill>
                <a:srgbClr val="382B1B"/>
              </a:solidFill>
            </a:rPr>
            <a:t>. </a:t>
          </a:r>
          <a:r>
            <a:rPr lang="sv" sz="1600" kern="1200" noProof="0" dirty="0">
              <a:solidFill>
                <a:srgbClr val="382B1B"/>
              </a:solidFill>
              <a:latin typeface="Calibri Light" panose="020F0302020204030204"/>
            </a:rPr>
            <a:t>En kryddbutik</a:t>
          </a:r>
          <a:r>
            <a:rPr lang="sv" sz="1600" kern="1200" noProof="0" dirty="0">
              <a:solidFill>
                <a:srgbClr val="382B1B"/>
              </a:solidFill>
            </a:rPr>
            <a:t>, matlagningskurser eller ett gatumatstånd kan introducera människor i ditt samhälle till detta köks rikedom.</a:t>
          </a:r>
          <a:endParaRPr lang="en-GB" sz="1400" kern="1200" noProof="0" dirty="0">
            <a:solidFill>
              <a:srgbClr val="382B1B"/>
            </a:solidFill>
          </a:endParaRPr>
        </a:p>
      </dsp:txBody>
      <dsp:txXfrm rot="10800000">
        <a:off x="396637" y="2239317"/>
        <a:ext cx="4474976" cy="2652773"/>
      </dsp:txXfrm>
    </dsp:sp>
    <dsp:sp modelId="{A99B3132-359C-4E74-A407-FE8D6BA00F93}">
      <dsp:nvSpPr>
        <dsp:cNvPr id="0" name=""/>
        <dsp:cNvSpPr/>
      </dsp:nvSpPr>
      <dsp:spPr>
        <a:xfrm>
          <a:off x="5420115" y="298575"/>
          <a:ext cx="4643316" cy="1642166"/>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0108" b="-5189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5420115" y="2239317"/>
          <a:ext cx="464331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 sz="1600" b="1" kern="1200" noProof="0" dirty="0">
              <a:solidFill>
                <a:srgbClr val="382B1B"/>
              </a:solidFill>
            </a:rPr>
            <a:t>Mellanösterns kaffetraditioner – En affärsmässig koppling</a:t>
          </a:r>
        </a:p>
        <a:p>
          <a:pPr marL="0" lvl="0" indent="0" algn="ctr" defTabSz="711200">
            <a:lnSpc>
              <a:spcPct val="90000"/>
            </a:lnSpc>
            <a:spcBef>
              <a:spcPct val="0"/>
            </a:spcBef>
            <a:spcAft>
              <a:spcPct val="35000"/>
            </a:spcAft>
            <a:buNone/>
          </a:pPr>
          <a:br>
            <a:rPr lang="en-GB" sz="1600" kern="1200" noProof="0" dirty="0">
              <a:solidFill>
                <a:srgbClr val="382B1B"/>
              </a:solidFill>
            </a:rPr>
          </a:br>
          <a:r>
            <a:rPr lang="sv" sz="1600" kern="1200" noProof="0" dirty="0">
              <a:solidFill>
                <a:srgbClr val="382B1B"/>
              </a:solidFill>
            </a:rPr>
            <a:t>Kaffe spelar en viktig social roll i många länder i Mellanöstern. Att öppna en kaffevagn eller ett kafé som delar traditionella bryggmetoder och främjar en känsla av gemenskap kan erbjuda något nytt och välkomnande i din stad.</a:t>
          </a:r>
          <a:endParaRPr lang="en-GB" sz="1400" kern="1200" noProof="0" dirty="0">
            <a:solidFill>
              <a:srgbClr val="382B1B"/>
            </a:solidFill>
          </a:endParaRPr>
        </a:p>
      </dsp:txBody>
      <dsp:txXfrm rot="10800000">
        <a:off x="5504285" y="2239317"/>
        <a:ext cx="4474976" cy="265277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0BAC28-7436-4B11-86E9-47409EFDE47C}" type="datetimeFigureOut">
              <a:rPr lang="en-IE" smtClean="0"/>
              <a:t>09/06/2025</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1C2BBE5-951B-7448-9280-3E5E86F1213F}" type="datetimeFigureOut">
              <a:rPr lang="en-US" smtClean="0"/>
              <a:t>6/9/2025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2023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24969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904184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84B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3198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 Page - Green Heading">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71263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72799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77926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0214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5584364E-1CE8-BC3D-125B-D1DB7744E2AD}"/>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76550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93459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35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03563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60548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2" r:id="rId14"/>
    <p:sldLayoutId id="2147483680" r:id="rId15"/>
    <p:sldLayoutId id="2147483679" r:id="rId16"/>
    <p:sldLayoutId id="2147483683"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1C3E9-7851-587A-B177-A11150156279}"/>
              </a:ext>
            </a:extLst>
          </p:cNvPr>
          <p:cNvPicPr>
            <a:picLocks noChangeAspect="1"/>
          </p:cNvPicPr>
          <p:nvPr userDrawn="1"/>
        </p:nvPicPr>
        <p:blipFill rotWithShape="1">
          <a:blip r:embed="rId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fomigrants.net/en/post/8054/turning-a-love-for-cooking-into-a-career-for-refugee-women"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investopedia.com/terms/e/entrepreneur.asp" TargetMode="External"/><Relationship Id="rId1" Type="http://schemas.openxmlformats.org/officeDocument/2006/relationships/slideLayout" Target="../slideLayouts/slideLayout18.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thenationalnews.com/lifestyle/food/2024/07/02/female-refugee-syrian-food-catering-netherlands/" TargetMode="External"/><Relationship Id="rId2" Type="http://schemas.openxmlformats.org/officeDocument/2006/relationships/slideLayout" Target="../slideLayouts/slideLayout18.xml"/><Relationship Id="rId1" Type="http://schemas.openxmlformats.org/officeDocument/2006/relationships/video" Target="https://www.youtube.com/embed/iaNwKbR5av0?feature=oembed" TargetMode="External"/><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video" Target="https://www.youtube.com/embed/iaNwKbR5av0?feature=oembed"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hyperlink" Target="https://www.euronews.com/2021/06/01/multi-ethnic-food-truck-helps-migrant-women-start-new-life-in-bologna"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video" Target="https://www.youtube.com/embed/83OZvbQo4lY?feature=oembed" TargetMode="Externa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3kitchens.eu/how-to-benefit/" TargetMode="External"/><Relationship Id="rId2" Type="http://schemas.openxmlformats.org/officeDocument/2006/relationships/slideLayout" Target="../slideLayouts/slideLayout18.xml"/><Relationship Id="rId1" Type="http://schemas.openxmlformats.org/officeDocument/2006/relationships/video" Target="https://www.youtube.com/embed/RMOlocERVK0?feature=oembed"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blog.startupswb.com/category/podcast/" TargetMode="External"/><Relationship Id="rId2" Type="http://schemas.openxmlformats.org/officeDocument/2006/relationships/hyperlink" Target="https://startupswb.com/podcast" TargetMode="External"/><Relationship Id="rId1" Type="http://schemas.openxmlformats.org/officeDocument/2006/relationships/slideLayout" Target="../slideLayouts/slideLayout1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startupswb.com/news-stori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7.xml"/><Relationship Id="rId5" Type="http://schemas.openxmlformats.org/officeDocument/2006/relationships/image" Target="../media/image42.sv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leitrimhillcreamery.com/" TargetMode="External"/><Relationship Id="rId2" Type="http://schemas.openxmlformats.org/officeDocument/2006/relationships/image" Target="../media/image45.jpg"/><Relationship Id="rId1" Type="http://schemas.openxmlformats.org/officeDocument/2006/relationships/slideLayout" Target="../slideLayouts/slideLayout14.xml"/><Relationship Id="rId5" Type="http://schemas.openxmlformats.org/officeDocument/2006/relationships/image" Target="../media/image47.sv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sv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55.jpg"/><Relationship Id="rId1" Type="http://schemas.openxmlformats.org/officeDocument/2006/relationships/slideLayout" Target="../slideLayouts/slideLayout16.xml"/><Relationship Id="rId5" Type="http://schemas.openxmlformats.org/officeDocument/2006/relationships/package" Target="../embeddings/Microsoft_Word_Document2.docx"/><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amzn.to/2QsG5Ng" TargetMode="Externa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trendhunter.com/" TargetMode="External"/><Relationship Id="rId1" Type="http://schemas.openxmlformats.org/officeDocument/2006/relationships/slideLayout" Target="../slideLayouts/slideLayout1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9.svg"/></Relationships>
</file>

<file path=ppt/slides/_rels/slide49.xml.rels><?xml version="1.0" encoding="UTF-8" standalone="yes"?>
<Relationships xmlns="http://schemas.openxmlformats.org/package/2006/relationships"><Relationship Id="rId3" Type="http://schemas.openxmlformats.org/officeDocument/2006/relationships/hyperlink" Target="https://www.inc.com/bill-murphyjr/1001-smart-business-ideas-in-caseyou-need-inspiration.html" TargetMode="External"/><Relationship Id="rId7" Type="http://schemas.openxmlformats.org/officeDocument/2006/relationships/image" Target="../media/image61.jpg"/><Relationship Id="rId2" Type="http://schemas.openxmlformats.org/officeDocument/2006/relationships/hyperlink" Target="https://www.entrepreneur.com/topic/inspiration" TargetMode="External"/><Relationship Id="rId1" Type="http://schemas.openxmlformats.org/officeDocument/2006/relationships/slideLayout" Target="../slideLayouts/slideLayout16.xml"/><Relationship Id="rId6" Type="http://schemas.openxmlformats.org/officeDocument/2006/relationships/hyperlink" Target="https://www.entrepreneur.com/t%20opic/inspiration" TargetMode="External"/><Relationship Id="rId5" Type="http://schemas.openxmlformats.org/officeDocument/2006/relationships/image" Target="../media/image60.png"/><Relationship Id="rId4" Type="http://schemas.openxmlformats.org/officeDocument/2006/relationships/hyperlink" Target="https://businessideaslab.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ntrepreneur.com/article/226501" TargetMode="External"/><Relationship Id="rId1" Type="http://schemas.openxmlformats.org/officeDocument/2006/relationships/slideLayout" Target="../slideLayouts/slideLayout16.xml"/><Relationship Id="rId4" Type="http://schemas.openxmlformats.org/officeDocument/2006/relationships/image" Target="../media/image23.svg"/></Relationships>
</file>

<file path=ppt/slides/_rels/slide5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obaninternational.com/blog/empathy-mapping/" TargetMode="External"/><Relationship Id="rId1" Type="http://schemas.openxmlformats.org/officeDocument/2006/relationships/slideLayout" Target="../slideLayouts/slideLayout16.xml"/><Relationship Id="rId5" Type="http://schemas.openxmlformats.org/officeDocument/2006/relationships/image" Target="../media/image23.sv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interaction-design.org/literature/article/design-thinking-getting-started-with-empathy"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1.jpe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blog.printsome.com/17-crazy-businessideas" TargetMode="Externa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6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ntrepreneur.com/article/226501" TargetMode="Externa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sv" sz="3300" noProof="0" dirty="0">
                <a:solidFill>
                  <a:schemeClr val="bg1"/>
                </a:solidFill>
              </a:rPr>
              <a:t>www.3kitchens.eu</a:t>
            </a:r>
            <a:r>
              <a:rPr lang="sv" sz="3300" b="1" noProof="0" dirty="0">
                <a:solidFill>
                  <a:schemeClr val="bg1"/>
                </a:solidFill>
              </a:rPr>
              <a:t>​</a:t>
            </a:r>
            <a:r>
              <a:rPr lang="sv" sz="3300" noProof="0" dirty="0">
                <a:solidFill>
                  <a:schemeClr val="bg1"/>
                </a:solidFill>
              </a:rPr>
              <a:t>​</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731408" y="3861573"/>
            <a:ext cx="10168762" cy="1940560"/>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5500" b="1" noProof="0" dirty="0"/>
              <a:t>KOMMA IGÅNG</a:t>
            </a:r>
          </a:p>
          <a:p>
            <a:pPr>
              <a:lnSpc>
                <a:spcPts val="4600"/>
              </a:lnSpc>
            </a:pPr>
            <a:r>
              <a:rPr lang="sv" sz="4000" b="1" noProof="0" dirty="0">
                <a:solidFill>
                  <a:srgbClr val="382B1B"/>
                </a:solidFill>
              </a:rPr>
              <a:t>PÅ DITT ENTREPRENÖRSÄVENTYR</a:t>
            </a:r>
          </a:p>
          <a:p>
            <a:pPr>
              <a:lnSpc>
                <a:spcPts val="4600"/>
              </a:lnSpc>
            </a:pPr>
            <a:endParaRPr lang="en-GB" sz="5500" b="1" noProof="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4000" b="1" noProof="0" dirty="0">
                <a:highlight>
                  <a:srgbClr val="94C7B0"/>
                </a:highlight>
              </a:rPr>
              <a:t>STEG 1 </a:t>
            </a:r>
            <a:r>
              <a:rPr lang="sv" sz="4000" b="1" noProof="0" dirty="0">
                <a:solidFill>
                  <a:srgbClr val="94C7B0"/>
                </a:solidFill>
                <a:highlight>
                  <a:srgbClr val="94C7B0"/>
                </a:highlight>
              </a:rPr>
              <a:t>.</a:t>
            </a:r>
          </a:p>
        </p:txBody>
      </p:sp>
      <p:pic>
        <p:nvPicPr>
          <p:cNvPr id="3" name="Picture 2" descr="Woman in bakery">
            <a:extLst>
              <a:ext uri="{FF2B5EF4-FFF2-40B4-BE49-F238E27FC236}">
                <a16:creationId xmlns:a16="http://schemas.microsoft.com/office/drawing/2014/main" id="{697362F3-1BBE-DD3D-1FA4-7C858B414710}"/>
              </a:ext>
            </a:extLst>
          </p:cNvPr>
          <p:cNvPicPr>
            <a:picLocks noChangeAspect="1"/>
          </p:cNvPicPr>
          <p:nvPr/>
        </p:nvPicPr>
        <p:blipFill>
          <a:blip r:embed="rId2"/>
          <a:stretch>
            <a:fillRect/>
          </a:stretch>
        </p:blipFill>
        <p:spPr>
          <a:xfrm>
            <a:off x="6802712" y="690297"/>
            <a:ext cx="4979386" cy="3318294"/>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11216299" cy="1126708"/>
          </a:xfrm>
        </p:spPr>
        <p:txBody>
          <a:bodyPr/>
          <a:lstStyle/>
          <a:p>
            <a:r>
              <a:rPr lang="sv" noProof="0" dirty="0"/>
              <a:t>VISSTE DU ATT MIGRANTKVINNOR TENDAR ATT VARA BRA ENTREPRENÖRER?</a:t>
            </a:r>
          </a:p>
        </p:txBody>
      </p:sp>
      <p:sp>
        <p:nvSpPr>
          <p:cNvPr id="7" name="Text Placeholder 2">
            <a:extLst>
              <a:ext uri="{FF2B5EF4-FFF2-40B4-BE49-F238E27FC236}">
                <a16:creationId xmlns:a16="http://schemas.microsoft.com/office/drawing/2014/main" id="{3EB1DABC-EFE3-6BCB-682C-400C511B6233}"/>
              </a:ext>
            </a:extLst>
          </p:cNvPr>
          <p:cNvSpPr txBox="1">
            <a:spLocks/>
          </p:cNvSpPr>
          <p:nvPr/>
        </p:nvSpPr>
        <p:spPr>
          <a:xfrm>
            <a:off x="449180" y="3059537"/>
            <a:ext cx="1481647" cy="18836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sv" sz="3600" b="1" i="1" noProof="0" dirty="0">
                <a:solidFill>
                  <a:srgbClr val="B6D1E1"/>
                </a:solidFill>
              </a:rPr>
              <a:t>Du har vad som krävs!</a:t>
            </a:r>
          </a:p>
        </p:txBody>
      </p:sp>
      <p:graphicFrame>
        <p:nvGraphicFramePr>
          <p:cNvPr id="8" name="Diagram 7">
            <a:extLst>
              <a:ext uri="{FF2B5EF4-FFF2-40B4-BE49-F238E27FC236}">
                <a16:creationId xmlns:a16="http://schemas.microsoft.com/office/drawing/2014/main" id="{624462B4-E409-6AEF-B414-B2338DD2FF48}"/>
              </a:ext>
            </a:extLst>
          </p:cNvPr>
          <p:cNvGraphicFramePr/>
          <p:nvPr>
            <p:extLst>
              <p:ext uri="{D42A27DB-BD31-4B8C-83A1-F6EECF244321}">
                <p14:modId xmlns:p14="http://schemas.microsoft.com/office/powerpoint/2010/main" val="3319260770"/>
              </p:ext>
            </p:extLst>
          </p:nvPr>
        </p:nvGraphicFramePr>
        <p:xfrm>
          <a:off x="2253380" y="1837699"/>
          <a:ext cx="9585694" cy="432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A500-B129-3D14-7E50-91326E21FEE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4BD5D7-D339-D900-FB3D-40CF8DA5B018}"/>
              </a:ext>
            </a:extLst>
          </p:cNvPr>
          <p:cNvSpPr>
            <a:spLocks noGrp="1"/>
          </p:cNvSpPr>
          <p:nvPr>
            <p:ph type="body" sz="quarter" idx="27"/>
          </p:nvPr>
        </p:nvSpPr>
        <p:spPr>
          <a:xfrm>
            <a:off x="751414" y="378372"/>
            <a:ext cx="7918453" cy="1126708"/>
          </a:xfrm>
        </p:spPr>
        <p:txBody>
          <a:bodyPr/>
          <a:lstStyle/>
          <a:p>
            <a:r>
              <a:rPr lang="sv" noProof="0" dirty="0"/>
              <a:t>VISSTE DU ATT MIGRANTKVINNOR </a:t>
            </a:r>
            <a:r>
              <a:rPr lang="sv" dirty="0"/>
              <a:t>TENDERAR</a:t>
            </a:r>
            <a:r>
              <a:rPr lang="sv" noProof="0" dirty="0"/>
              <a:t> ATT VARA BRA ENTREPRENÖRER?</a:t>
            </a:r>
          </a:p>
        </p:txBody>
      </p:sp>
      <p:sp>
        <p:nvSpPr>
          <p:cNvPr id="7" name="Text Placeholder 2">
            <a:extLst>
              <a:ext uri="{FF2B5EF4-FFF2-40B4-BE49-F238E27FC236}">
                <a16:creationId xmlns:a16="http://schemas.microsoft.com/office/drawing/2014/main" id="{74D2EB8E-2DAD-EC5D-EA83-F33503189167}"/>
              </a:ext>
            </a:extLst>
          </p:cNvPr>
          <p:cNvSpPr txBox="1">
            <a:spLocks/>
          </p:cNvSpPr>
          <p:nvPr/>
        </p:nvSpPr>
        <p:spPr>
          <a:xfrm>
            <a:off x="449180" y="3059537"/>
            <a:ext cx="1481647" cy="18836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sv" sz="3600" b="1" i="1" noProof="0" dirty="0">
                <a:solidFill>
                  <a:srgbClr val="B6D1E1"/>
                </a:solidFill>
              </a:rPr>
              <a:t>Du har vad som krävs!</a:t>
            </a:r>
          </a:p>
        </p:txBody>
      </p:sp>
      <p:graphicFrame>
        <p:nvGraphicFramePr>
          <p:cNvPr id="8" name="Diagram 7">
            <a:extLst>
              <a:ext uri="{FF2B5EF4-FFF2-40B4-BE49-F238E27FC236}">
                <a16:creationId xmlns:a16="http://schemas.microsoft.com/office/drawing/2014/main" id="{851CD8E4-A2F4-DE94-EACF-04640FF3C6D8}"/>
              </a:ext>
            </a:extLst>
          </p:cNvPr>
          <p:cNvGraphicFramePr/>
          <p:nvPr>
            <p:extLst>
              <p:ext uri="{D42A27DB-BD31-4B8C-83A1-F6EECF244321}">
                <p14:modId xmlns:p14="http://schemas.microsoft.com/office/powerpoint/2010/main" val="1294790756"/>
              </p:ext>
            </p:extLst>
          </p:nvPr>
        </p:nvGraphicFramePr>
        <p:xfrm>
          <a:off x="2253380" y="1837699"/>
          <a:ext cx="9585694" cy="4553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4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401610" y="378372"/>
            <a:ext cx="11491725" cy="1126708"/>
          </a:xfrm>
        </p:spPr>
        <p:txBody>
          <a:bodyPr/>
          <a:lstStyle/>
          <a:p>
            <a:r>
              <a:rPr lang="sv" noProof="0" dirty="0"/>
              <a:t>VARFÖR BORDE DU TÄNKA PÅ LIVSMEDELSFÖRETAG SOM ETT KARRIÄRVAL?</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389690" y="1713499"/>
            <a:ext cx="5333140" cy="4463612"/>
          </a:xfrm>
        </p:spPr>
        <p:txBody>
          <a:bodyPr numCol="1"/>
          <a:lstStyle/>
          <a:p>
            <a:r>
              <a:rPr lang="sv" noProof="0" dirty="0"/>
              <a:t>Att vara entreprenör kräver egenskaper som </a:t>
            </a:r>
            <a:r>
              <a:rPr lang="sv" b="1" noProof="0" dirty="0"/>
              <a:t>tålamod, beslutsamhet och mod </a:t>
            </a:r>
            <a:r>
              <a:rPr lang="sv" noProof="0" dirty="0"/>
              <a:t>att prova något nytt. Många migrantkvinnor har redan dessa styrkor, ofta från livserfarenhet.</a:t>
            </a:r>
          </a:p>
          <a:p>
            <a:endParaRPr lang="en-GB" noProof="0" dirty="0"/>
          </a:p>
          <a:p>
            <a:r>
              <a:rPr lang="sv" noProof="0" dirty="0"/>
              <a:t>Har du någonsin tänkt:</a:t>
            </a:r>
          </a:p>
          <a:p>
            <a:pPr marL="342900" indent="-342900">
              <a:buFont typeface="Arial" panose="020B0604020202020204" pitchFamily="34" charset="0"/>
              <a:buChar char="•"/>
            </a:pPr>
            <a:r>
              <a:rPr lang="sv" i="1" noProof="0" dirty="0"/>
              <a:t>"Jag älskar att laga mat – skulle jag kunna göra något med det?"</a:t>
            </a:r>
          </a:p>
          <a:p>
            <a:pPr marL="342900" indent="-342900">
              <a:buFont typeface="Arial" panose="020B0604020202020204" pitchFamily="34" charset="0"/>
              <a:buChar char="•"/>
            </a:pPr>
            <a:r>
              <a:rPr lang="sv" i="1" noProof="0" dirty="0"/>
              <a:t>"Folk säger att min mat är fantastisk – kanske jag skulle kunna sälja den?"</a:t>
            </a:r>
          </a:p>
          <a:p>
            <a:endParaRPr lang="en-GB" noProof="0" dirty="0"/>
          </a:p>
          <a:p>
            <a:r>
              <a:rPr lang="sv" noProof="0" dirty="0"/>
              <a:t>Att starta ett litet livsmedelsföretag behöver inte vara stort eller komplicerat. Det kan vara något du utvecklar </a:t>
            </a:r>
            <a:r>
              <a:rPr lang="sv" b="1" noProof="0" dirty="0"/>
              <a:t>steg för steg</a:t>
            </a:r>
            <a:r>
              <a:rPr lang="sv" noProof="0" dirty="0"/>
              <a:t>.</a:t>
            </a:r>
            <a:endParaRPr lang="en-GB" noProof="0" dirty="0">
              <a:solidFill>
                <a:srgbClr val="382B1B"/>
              </a:solidFill>
            </a:endParaRP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6654799" y="2134659"/>
            <a:ext cx="4876801"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740"/>
              </a:lnSpc>
            </a:pPr>
            <a:r>
              <a:rPr lang="sv" sz="3200" i="1" noProof="0" dirty="0">
                <a:solidFill>
                  <a:srgbClr val="84BFA4"/>
                </a:solidFill>
              </a:rPr>
              <a:t>Att arbeta för dig själv kan ge dig </a:t>
            </a:r>
            <a:r>
              <a:rPr lang="sv" sz="3200" b="1" i="1" noProof="0" dirty="0">
                <a:solidFill>
                  <a:srgbClr val="84BFA4"/>
                </a:solidFill>
              </a:rPr>
              <a:t>mer frihet, flexibilitet och en chans att bygga din egen väg </a:t>
            </a:r>
            <a:r>
              <a:rPr lang="sv" sz="3200" i="1" noProof="0" dirty="0">
                <a:solidFill>
                  <a:srgbClr val="84BFA4"/>
                </a:solidFill>
              </a:rPr>
              <a:t>. Det kan också vara ett sätt att få kontakt med din nya gemenskap, dela din kultur och träffa människor som stöttar dig.</a:t>
            </a:r>
          </a:p>
          <a:p>
            <a:pPr>
              <a:lnSpc>
                <a:spcPts val="2740"/>
              </a:lnSpc>
            </a:pPr>
            <a:endParaRPr lang="en-GB" sz="3200" i="1" noProof="0" dirty="0">
              <a:solidFill>
                <a:srgbClr val="84BFA4"/>
              </a:solidFill>
            </a:endParaRPr>
          </a:p>
          <a:p>
            <a:pPr>
              <a:lnSpc>
                <a:spcPts val="2740"/>
              </a:lnSpc>
            </a:pPr>
            <a:r>
              <a:rPr lang="sv" sz="3200" i="1" noProof="0" dirty="0">
                <a:solidFill>
                  <a:srgbClr val="84BFA4"/>
                </a:solidFill>
              </a:rPr>
              <a:t>…</a:t>
            </a: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5981572" y="1912081"/>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29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B3CE1-99D0-6522-1E49-25DAB2A64286}"/>
              </a:ext>
            </a:extLst>
          </p:cNvPr>
          <p:cNvSpPr>
            <a:spLocks noGrp="1"/>
          </p:cNvSpPr>
          <p:nvPr>
            <p:ph type="body" sz="quarter" idx="27"/>
          </p:nvPr>
        </p:nvSpPr>
        <p:spPr/>
        <p:txBody>
          <a:bodyPr/>
          <a:lstStyle/>
          <a:p>
            <a:r>
              <a:rPr lang="sv" sz="3600" noProof="0" dirty="0"/>
              <a:t>BLI INSPIRERAD AV </a:t>
            </a:r>
            <a:r>
              <a:rPr lang="sv" sz="3600" i="1" noProof="0" dirty="0">
                <a:solidFill>
                  <a:srgbClr val="84BFA4"/>
                </a:solidFill>
                <a:hlinkClick r:id="rId2"/>
              </a:rPr>
              <a:t>den här artikeln </a:t>
            </a:r>
            <a:r>
              <a:rPr lang="sv" sz="3600" i="1" noProof="0" dirty="0">
                <a:solidFill>
                  <a:srgbClr val="84BFA4"/>
                </a:solidFill>
              </a:rPr>
              <a:t>!</a:t>
            </a:r>
            <a:endParaRPr lang="en-IE" dirty="0"/>
          </a:p>
        </p:txBody>
      </p:sp>
      <p:sp>
        <p:nvSpPr>
          <p:cNvPr id="3" name="Text Placeholder 2">
            <a:extLst>
              <a:ext uri="{FF2B5EF4-FFF2-40B4-BE49-F238E27FC236}">
                <a16:creationId xmlns:a16="http://schemas.microsoft.com/office/drawing/2014/main" id="{B45ED54C-5B49-F852-EEAF-A97E6EF501F9}"/>
              </a:ext>
            </a:extLst>
          </p:cNvPr>
          <p:cNvSpPr>
            <a:spLocks noGrp="1"/>
          </p:cNvSpPr>
          <p:nvPr>
            <p:ph type="body" sz="quarter" idx="14"/>
          </p:nvPr>
        </p:nvSpPr>
        <p:spPr>
          <a:xfrm>
            <a:off x="640306" y="1809434"/>
            <a:ext cx="10963115" cy="4672013"/>
          </a:xfrm>
        </p:spPr>
        <p:txBody>
          <a:bodyPr/>
          <a:lstStyle/>
          <a:p>
            <a:r>
              <a:rPr lang="sv" dirty="0"/>
              <a:t>Artikeln " </a:t>
            </a:r>
            <a:r>
              <a:rPr lang="sv" b="1" dirty="0">
                <a:hlinkClick r:id="rId2"/>
              </a:rPr>
              <a:t>Att förvandla sin kärlek till matlagning till en karriär för flyktingkvinnor " </a:t>
            </a:r>
            <a:r>
              <a:rPr lang="sv" dirty="0"/>
              <a:t>belyser den inspirerande resan för en grupp migrantkvinnor som förvandlade sin passion för matlagning till ett professionellt projekt som heter " </a:t>
            </a:r>
            <a:r>
              <a:rPr lang="sv" b="1" dirty="0">
                <a:highlight>
                  <a:srgbClr val="B6D1E1"/>
                </a:highlight>
              </a:rPr>
              <a:t>Meet My Mama </a:t>
            </a:r>
            <a:r>
              <a:rPr lang="sv" dirty="0"/>
              <a:t>".</a:t>
            </a:r>
          </a:p>
          <a:p>
            <a:endParaRPr lang="en-GB" dirty="0"/>
          </a:p>
          <a:p>
            <a:r>
              <a:rPr lang="sv" dirty="0"/>
              <a:t>Detta initiativ stärker flyktingkvinnor genom att ge dem anställningsmöjligheter som gör det möjligt för dem att dela sitt kulturarv genom mat. Genom att utnyttja sina kulinariska färdigheter har dessa kvinnor skapat en plattform som främjar integration, ekonomiskt oberoende och kulturellt utbyte.</a:t>
            </a:r>
          </a:p>
          <a:p>
            <a:endParaRPr lang="en-GB" dirty="0"/>
          </a:p>
          <a:p>
            <a:r>
              <a:rPr lang="sv" dirty="0"/>
              <a:t>Framgången med Meet My Mama exemplifierar hur personliga passioner kan utnyttjas för att övervinna utmaningar och bygga meningsfulla karriärer, särskilt för dem som navigerar komplexiteten med tvångsförflyttning och vidarebosättning.</a:t>
            </a:r>
          </a:p>
          <a:p>
            <a:br>
              <a:rPr lang="en-GB" dirty="0"/>
            </a:br>
            <a:r>
              <a:rPr lang="sv" dirty="0"/>
              <a:t>Att få erfarenhet genom initiativ som detta ger kvinnor de färdigheter, det självförtroende och de nätverk som kan fungera som en stark grund för att starta egna livsmedelsföretag.</a:t>
            </a:r>
          </a:p>
          <a:p>
            <a:endParaRPr lang="en-GB" dirty="0"/>
          </a:p>
          <a:p>
            <a:endParaRPr lang="en-IE" dirty="0"/>
          </a:p>
        </p:txBody>
      </p:sp>
    </p:spTree>
    <p:extLst>
      <p:ext uri="{BB962C8B-B14F-4D97-AF65-F5344CB8AC3E}">
        <p14:creationId xmlns:p14="http://schemas.microsoft.com/office/powerpoint/2010/main" val="417913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40529" y="378372"/>
            <a:ext cx="9547680" cy="1181136"/>
          </a:xfrm>
        </p:spPr>
        <p:txBody>
          <a:bodyPr/>
          <a:lstStyle/>
          <a:p>
            <a:r>
              <a:rPr lang="sv" sz="3600" noProof="0" dirty="0"/>
              <a:t>VARJE </a:t>
            </a:r>
            <a:r>
              <a:rPr lang="sv" dirty="0"/>
              <a:t>KVINNLIG</a:t>
            </a:r>
            <a:r>
              <a:rPr lang="sv" sz="3600" noProof="0" dirty="0"/>
              <a:t> </a:t>
            </a:r>
            <a:r>
              <a:rPr lang="sv" dirty="0"/>
              <a:t>MIGRANT </a:t>
            </a:r>
            <a:r>
              <a:rPr lang="sv" sz="3600" noProof="0" dirty="0"/>
              <a:t>ENTREPRENÖR HAR SIN EGEN HISTORIA</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48375" y="2016016"/>
            <a:ext cx="7452343" cy="2813058"/>
          </a:xfrm>
        </p:spPr>
        <p:txBody>
          <a:bodyPr numCol="1"/>
          <a:lstStyle/>
          <a:p>
            <a:r>
              <a:rPr lang="sv" noProof="0" dirty="0"/>
              <a:t>När du går vidare i ditt </a:t>
            </a:r>
            <a:r>
              <a:rPr lang="sv" b="1" noProof="0" dirty="0"/>
              <a:t>3 </a:t>
            </a:r>
            <a:r>
              <a:rPr lang="sv" b="1" noProof="0" dirty="0" err="1"/>
              <a:t>Kitchens</a:t>
            </a:r>
            <a:r>
              <a:rPr lang="sv" b="1" noProof="0" dirty="0"/>
              <a:t> </a:t>
            </a:r>
            <a:r>
              <a:rPr lang="sv" b="1" dirty="0"/>
              <a:t>ENTREPRENÖRSKAPSLÄRANDE äventyr</a:t>
            </a:r>
            <a:r>
              <a:rPr lang="sv" b="1" noProof="0" dirty="0"/>
              <a:t> </a:t>
            </a:r>
            <a:br>
              <a:rPr lang="sv" b="1" dirty="0"/>
            </a:br>
            <a:r>
              <a:rPr lang="sv" noProof="0" dirty="0"/>
              <a:t>– börja fundera på vad din berättelse är?</a:t>
            </a:r>
          </a:p>
          <a:p>
            <a:endParaRPr lang="en-GB" noProof="0" dirty="0"/>
          </a:p>
          <a:p>
            <a:pPr marL="342900" indent="-342900">
              <a:buClr>
                <a:srgbClr val="B6D1E1"/>
              </a:buClr>
              <a:buFont typeface="Arial" panose="020B0604020202020204" pitchFamily="34" charset="0"/>
              <a:buChar char="•"/>
            </a:pPr>
            <a:r>
              <a:rPr lang="sv" noProof="0" dirty="0"/>
              <a:t>Vad är ovanligt eller annorlunda med din berättelse?</a:t>
            </a:r>
          </a:p>
          <a:p>
            <a:pPr marL="342900" indent="-342900">
              <a:buClr>
                <a:srgbClr val="B6D1E1"/>
              </a:buClr>
              <a:buFont typeface="Arial" panose="020B0604020202020204" pitchFamily="34" charset="0"/>
              <a:buChar char="•"/>
            </a:pPr>
            <a:r>
              <a:rPr lang="sv" noProof="0" dirty="0"/>
              <a:t>Vilket område inom mat brinner du för?</a:t>
            </a:r>
          </a:p>
          <a:p>
            <a:pPr marL="342900" indent="-342900">
              <a:buClr>
                <a:srgbClr val="B6D1E1"/>
              </a:buClr>
              <a:buFont typeface="Arial" panose="020B0604020202020204" pitchFamily="34" charset="0"/>
              <a:buChar char="•"/>
            </a:pPr>
            <a:r>
              <a:rPr lang="sv" noProof="0" dirty="0"/>
              <a:t>Vilka är dina hobbyer?</a:t>
            </a:r>
          </a:p>
          <a:p>
            <a:pPr marL="342900" indent="-342900">
              <a:buClr>
                <a:srgbClr val="B6D1E1"/>
              </a:buClr>
              <a:buFont typeface="Arial" panose="020B0604020202020204" pitchFamily="34" charset="0"/>
              <a:buChar char="•"/>
            </a:pPr>
            <a:r>
              <a:rPr lang="sv" noProof="0" dirty="0"/>
              <a:t>Vad är du bra på?</a:t>
            </a:r>
          </a:p>
          <a:p>
            <a:pPr marL="342900" indent="-342900">
              <a:buClr>
                <a:srgbClr val="B6D1E1"/>
              </a:buClr>
              <a:buFont typeface="Arial" panose="020B0604020202020204" pitchFamily="34" charset="0"/>
              <a:buChar char="•"/>
            </a:pPr>
            <a:r>
              <a:rPr lang="sv" noProof="0" dirty="0"/>
              <a:t>Har du en hemlig talang? En stjärnkvalitet?</a:t>
            </a:r>
          </a:p>
          <a:p>
            <a:endParaRPr lang="en-GB" noProof="0" dirty="0">
              <a:solidFill>
                <a:srgbClr val="382B1B"/>
              </a:solidFill>
            </a:endParaRP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738348" y="4987138"/>
            <a:ext cx="7729213" cy="1258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sv" sz="3200" b="1" i="1" noProof="0" dirty="0">
                <a:solidFill>
                  <a:srgbClr val="84BFA4"/>
                </a:solidFill>
              </a:rPr>
              <a:t>Du kanske inte har tänkt på det förut, men du kanske redan har en grund för att starta ditt eget livsmedelsföretag!</a:t>
            </a: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8371311" y="1878817"/>
            <a:ext cx="0" cy="310036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Obraz 3" descr="Obraz zawierający osoba, Ludzka twarz, w pomieszczeniu, ściana&#10;&#10;Zawartość wygenerowana przez sztuczną inteligencję może być niepoprawna.">
            <a:extLst>
              <a:ext uri="{FF2B5EF4-FFF2-40B4-BE49-F238E27FC236}">
                <a16:creationId xmlns:a16="http://schemas.microsoft.com/office/drawing/2014/main" id="{6AC5558C-C8C3-6425-D003-1F30B49B725A}"/>
              </a:ext>
            </a:extLst>
          </p:cNvPr>
          <p:cNvPicPr>
            <a:picLocks noChangeAspect="1"/>
          </p:cNvPicPr>
          <p:nvPr/>
        </p:nvPicPr>
        <p:blipFill>
          <a:blip r:embed="rId2"/>
          <a:stretch>
            <a:fillRect/>
          </a:stretch>
        </p:blipFill>
        <p:spPr>
          <a:xfrm>
            <a:off x="9025467" y="1582082"/>
            <a:ext cx="3166533" cy="4749800"/>
          </a:xfrm>
          <a:prstGeom prst="rect">
            <a:avLst/>
          </a:prstGeom>
        </p:spPr>
      </p:pic>
    </p:spTree>
    <p:extLst>
      <p:ext uri="{BB962C8B-B14F-4D97-AF65-F5344CB8AC3E}">
        <p14:creationId xmlns:p14="http://schemas.microsoft.com/office/powerpoint/2010/main" val="64074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noProof="0" dirty="0"/>
              <a:t>02</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sv" noProof="0" dirty="0">
                <a:solidFill>
                  <a:srgbClr val="382B1B"/>
                </a:solidFill>
              </a:rPr>
              <a:t>ANVÄND DIN PASSION </a:t>
            </a:r>
            <a:r>
              <a:rPr lang="sv" dirty="0">
                <a:solidFill>
                  <a:srgbClr val="382B1B"/>
                </a:solidFill>
              </a:rPr>
              <a:t>OCH BERÄTTELSE</a:t>
            </a:r>
          </a:p>
          <a:p>
            <a:r>
              <a:rPr lang="sv" dirty="0">
                <a:solidFill>
                  <a:srgbClr val="382B1B"/>
                </a:solidFill>
              </a:rPr>
              <a:t>( </a:t>
            </a:r>
            <a:r>
              <a:rPr lang="sv" noProof="0" dirty="0">
                <a:solidFill>
                  <a:srgbClr val="382B1B"/>
                </a:solidFill>
              </a:rPr>
              <a:t>FALLSTUDIER)</a:t>
            </a:r>
            <a:r>
              <a:rPr lang="sv" noProof="0" dirty="0"/>
              <a:t> </a:t>
            </a:r>
          </a:p>
        </p:txBody>
      </p:sp>
      <p:pic>
        <p:nvPicPr>
          <p:cNvPr id="10" name="Graphic 9" descr="Gymnast: Floor routine with solid fill">
            <a:extLst>
              <a:ext uri="{FF2B5EF4-FFF2-40B4-BE49-F238E27FC236}">
                <a16:creationId xmlns:a16="http://schemas.microsoft.com/office/drawing/2014/main" id="{273A5370-4F0D-62B2-C8A4-A0F3FE427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6146" y="4371975"/>
            <a:ext cx="1884754" cy="1884754"/>
          </a:xfrm>
          <a:prstGeom prst="rect">
            <a:avLst/>
          </a:prstGeom>
        </p:spPr>
      </p:pic>
    </p:spTree>
    <p:extLst>
      <p:ext uri="{BB962C8B-B14F-4D97-AF65-F5344CB8AC3E}">
        <p14:creationId xmlns:p14="http://schemas.microsoft.com/office/powerpoint/2010/main" val="266113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0AD99-E43F-7402-233D-26B1DA487777}"/>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FE78249D-3204-27E0-58FA-21C93F6BADA4}"/>
              </a:ext>
            </a:extLst>
          </p:cNvPr>
          <p:cNvSpPr>
            <a:spLocks noGrp="1"/>
          </p:cNvSpPr>
          <p:nvPr>
            <p:ph type="body" sz="quarter" idx="27"/>
          </p:nvPr>
        </p:nvSpPr>
        <p:spPr/>
        <p:txBody>
          <a:bodyPr/>
          <a:lstStyle/>
          <a:p>
            <a:r>
              <a:rPr lang="sv" noProof="0" dirty="0"/>
              <a:t>KVINNLIGA </a:t>
            </a:r>
            <a:r>
              <a:rPr lang="sv" dirty="0"/>
              <a:t>ENTREPRENÖRER</a:t>
            </a:r>
            <a:endParaRPr lang="sv" noProof="0" dirty="0"/>
          </a:p>
        </p:txBody>
      </p:sp>
      <p:sp>
        <p:nvSpPr>
          <p:cNvPr id="8" name="Text Placeholder 7">
            <a:extLst>
              <a:ext uri="{FF2B5EF4-FFF2-40B4-BE49-F238E27FC236}">
                <a16:creationId xmlns:a16="http://schemas.microsoft.com/office/drawing/2014/main" id="{4F228422-4C78-9E7B-088D-7EC1A8ED242E}"/>
              </a:ext>
            </a:extLst>
          </p:cNvPr>
          <p:cNvSpPr>
            <a:spLocks noGrp="1"/>
          </p:cNvSpPr>
          <p:nvPr>
            <p:ph type="body" sz="quarter" idx="14"/>
          </p:nvPr>
        </p:nvSpPr>
        <p:spPr>
          <a:xfrm>
            <a:off x="3387307" y="1641049"/>
            <a:ext cx="8649418" cy="3963846"/>
          </a:xfrm>
        </p:spPr>
        <p:txBody>
          <a:bodyPr/>
          <a:lstStyle/>
          <a:p>
            <a:r>
              <a:rPr lang="sv" b="0" i="0" noProof="0" dirty="0">
                <a:effectLst/>
              </a:rPr>
              <a:t>Över hela världen startar och driver kvinnliga entreprenörer nya företag i snabbare takt än någonsin. </a:t>
            </a:r>
            <a:r>
              <a:rPr lang="sv" b="1" i="0" noProof="0" dirty="0">
                <a:effectLst/>
              </a:rPr>
              <a:t>Men visste du att kvinnor är nästan en tredjedel mer benägna att starta företag av nödvändighet än män.</a:t>
            </a:r>
          </a:p>
          <a:p>
            <a:endParaRPr lang="en-GB" b="1" i="0" noProof="0" dirty="0">
              <a:effectLst/>
            </a:endParaRPr>
          </a:p>
          <a:p>
            <a:r>
              <a:rPr lang="sv" b="0" i="0" noProof="0" dirty="0">
                <a:effectLst/>
              </a:rPr>
              <a:t>Många små och mycket små företag startar och utvecklas stegvis, genom en process av trial and error. Och detta är en bra grund att växa från.</a:t>
            </a:r>
          </a:p>
          <a:p>
            <a:endParaRPr lang="en-GB" noProof="0" dirty="0"/>
          </a:p>
          <a:p>
            <a:pPr marL="342900" indent="-342900">
              <a:buFont typeface="Wingdings" panose="05000000000000000000" pitchFamily="2" charset="2"/>
              <a:buChar char="è"/>
            </a:pPr>
            <a:r>
              <a:rPr lang="sv" b="1" i="0" noProof="0" dirty="0">
                <a:solidFill>
                  <a:srgbClr val="84BFA4"/>
                </a:solidFill>
                <a:effectLst/>
                <a:hlinkClick r:id="rId2">
                  <a:extLst>
                    <a:ext uri="{A12FA001-AC4F-418D-AE19-62706E023703}">
                      <ahyp:hlinkClr xmlns:ahyp="http://schemas.microsoft.com/office/drawing/2018/hyperlinkcolor" val="tx"/>
                    </a:ext>
                  </a:extLst>
                </a:hlinkClick>
              </a:rPr>
              <a:t>Läs detta för mer information!</a:t>
            </a:r>
            <a:endParaRPr lang="en-GB" b="1" i="0" noProof="0" dirty="0">
              <a:solidFill>
                <a:srgbClr val="84BFA4"/>
              </a:solidFill>
              <a:effectLst/>
            </a:endParaRPr>
          </a:p>
          <a:p>
            <a:pPr marL="342900" indent="-342900">
              <a:buFont typeface="Wingdings" panose="05000000000000000000" pitchFamily="2" charset="2"/>
              <a:buChar char="è"/>
            </a:pPr>
            <a:endParaRPr lang="en-GB" b="1" dirty="0">
              <a:solidFill>
                <a:srgbClr val="84BFA4"/>
              </a:solidFill>
            </a:endParaRPr>
          </a:p>
          <a:p>
            <a:endParaRPr lang="en-GB" b="0" i="0" noProof="0" dirty="0">
              <a:effectLst/>
            </a:endParaRPr>
          </a:p>
          <a:p>
            <a:endParaRPr lang="en-GB" b="0" i="0" noProof="0" dirty="0">
              <a:effectLst/>
            </a:endParaRPr>
          </a:p>
          <a:p>
            <a:endParaRPr lang="en-GB" b="0" i="0" noProof="0" dirty="0">
              <a:effectLst/>
            </a:endParaRPr>
          </a:p>
        </p:txBody>
      </p:sp>
      <p:pic>
        <p:nvPicPr>
          <p:cNvPr id="4" name="Obraz 3">
            <a:extLst>
              <a:ext uri="{FF2B5EF4-FFF2-40B4-BE49-F238E27FC236}">
                <a16:creationId xmlns:a16="http://schemas.microsoft.com/office/drawing/2014/main" id="{6F9CFAFB-3992-CB49-8BE8-5970FE6D0A3D}"/>
              </a:ext>
            </a:extLst>
          </p:cNvPr>
          <p:cNvPicPr>
            <a:picLocks noChangeAspect="1"/>
          </p:cNvPicPr>
          <p:nvPr/>
        </p:nvPicPr>
        <p:blipFill>
          <a:blip r:embed="rId3"/>
          <a:stretch>
            <a:fillRect/>
          </a:stretch>
        </p:blipFill>
        <p:spPr>
          <a:xfrm>
            <a:off x="274978" y="1710267"/>
            <a:ext cx="2946189" cy="4419691"/>
          </a:xfrm>
          <a:prstGeom prst="rect">
            <a:avLst/>
          </a:prstGeom>
        </p:spPr>
      </p:pic>
      <p:pic>
        <p:nvPicPr>
          <p:cNvPr id="2" name="Grafika 1" descr="Gazeta z wypełnieniem pełnym">
            <a:extLst>
              <a:ext uri="{FF2B5EF4-FFF2-40B4-BE49-F238E27FC236}">
                <a16:creationId xmlns:a16="http://schemas.microsoft.com/office/drawing/2014/main" id="{E3899A46-ADB5-97ED-6BB8-8DD83AB268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8733" y="3920112"/>
            <a:ext cx="914400" cy="914400"/>
          </a:xfrm>
          <a:prstGeom prst="rect">
            <a:avLst/>
          </a:prstGeom>
        </p:spPr>
      </p:pic>
    </p:spTree>
    <p:extLst>
      <p:ext uri="{BB962C8B-B14F-4D97-AF65-F5344CB8AC3E}">
        <p14:creationId xmlns:p14="http://schemas.microsoft.com/office/powerpoint/2010/main" val="277411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274084" y="437883"/>
            <a:ext cx="10907188" cy="720752"/>
          </a:xfrm>
        </p:spPr>
        <p:txBody>
          <a:bodyPr/>
          <a:lstStyle/>
          <a:p>
            <a:r>
              <a:rPr lang="sv" noProof="0" dirty="0"/>
              <a:t>ANVÄND DIN PASSION - FALLSTUDIER</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58785" y="1368593"/>
            <a:ext cx="6691871" cy="5051524"/>
          </a:xfrm>
        </p:spPr>
        <p:txBody>
          <a:bodyPr/>
          <a:lstStyle/>
          <a:p>
            <a:pPr algn="l"/>
            <a:r>
              <a:rPr lang="sv" sz="2400" b="1" i="0" noProof="0" dirty="0">
                <a:solidFill>
                  <a:srgbClr val="B6D1E1"/>
                </a:solidFill>
                <a:effectLst/>
              </a:rPr>
              <a:t>Zina Abboud: Från flykting till entreprenör</a:t>
            </a:r>
            <a:endParaRPr lang="en-GB" sz="2400" b="0" i="0" noProof="0" dirty="0">
              <a:solidFill>
                <a:srgbClr val="B6D1E1"/>
              </a:solidFill>
              <a:effectLst/>
            </a:endParaRPr>
          </a:p>
          <a:p>
            <a:pPr algn="l"/>
            <a:endParaRPr lang="en-GB" i="1" noProof="0" dirty="0"/>
          </a:p>
          <a:p>
            <a:pPr>
              <a:buNone/>
            </a:pPr>
            <a:r>
              <a:rPr lang="sv" noProof="0" dirty="0"/>
              <a:t>Zina är en av de första syriska flyktingarna som registrerat sitt eget företag i Nederländerna.</a:t>
            </a:r>
          </a:p>
          <a:p>
            <a:pPr>
              <a:buNone/>
            </a:pPr>
            <a:endParaRPr lang="en-GB" noProof="0" dirty="0"/>
          </a:p>
          <a:p>
            <a:r>
              <a:rPr lang="sv" noProof="0" dirty="0"/>
              <a:t>År 2013 var hon tvungen att lämna Syrien på grund av kriget.</a:t>
            </a:r>
          </a:p>
          <a:p>
            <a:r>
              <a:rPr lang="sv" noProof="0" dirty="0"/>
              <a:t>Efter en svår resa anlände hon till Nederländerna 2015.</a:t>
            </a:r>
          </a:p>
          <a:p>
            <a:endParaRPr lang="en-GB" noProof="0" dirty="0"/>
          </a:p>
          <a:p>
            <a:pPr>
              <a:buNone/>
            </a:pPr>
            <a:r>
              <a:rPr lang="sv" noProof="0" dirty="0"/>
              <a:t>Livet i ett nytt land var svårt. Zina kände sig ensam. Men hon fann tröst i något bekant – </a:t>
            </a:r>
            <a:r>
              <a:rPr lang="sv" b="1" noProof="0" dirty="0"/>
              <a:t>att laga mat </a:t>
            </a:r>
            <a:r>
              <a:rPr lang="sv" noProof="0" dirty="0"/>
              <a:t>. Hon började </a:t>
            </a:r>
            <a:r>
              <a:rPr lang="sv" b="1" noProof="0" dirty="0"/>
              <a:t>arbeta som volontär i ett kök på ett flyktingcenter</a:t>
            </a:r>
            <a:r>
              <a:rPr lang="sv" noProof="0" dirty="0"/>
              <a:t>. Matlagning hjälpte henne att må bättre.</a:t>
            </a:r>
            <a:endParaRPr lang="sv" noProof="0" dirty="0">
              <a:ea typeface="Calibri"/>
              <a:cs typeface="Calibri"/>
            </a:endParaRPr>
          </a:p>
          <a:p>
            <a:pPr>
              <a:buNone/>
            </a:pPr>
            <a:br>
              <a:rPr lang="en-GB" noProof="0" dirty="0"/>
            </a:br>
            <a:r>
              <a:rPr lang="sv" noProof="0" dirty="0"/>
              <a:t>Det gav henne en känsla av mening och sammanhang.</a:t>
            </a:r>
          </a:p>
          <a:p>
            <a:pPr>
              <a:buNone/>
            </a:pPr>
            <a:endParaRPr lang="en-GB" noProof="0" dirty="0"/>
          </a:p>
          <a:p>
            <a:r>
              <a:rPr lang="sv" i="1" noProof="0" dirty="0"/>
              <a:t>Läs hela hennes </a:t>
            </a:r>
            <a:r>
              <a:rPr lang="sv" i="1" noProof="0" dirty="0">
                <a:hlinkClick r:id="rId3"/>
              </a:rPr>
              <a:t>berättelse här!</a:t>
            </a:r>
            <a:endParaRPr lang="en-GB" noProof="0" dirty="0"/>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1" name="Online Media 2">
            <a:hlinkClick r:id="" action="ppaction://media"/>
            <a:extLst>
              <a:ext uri="{FF2B5EF4-FFF2-40B4-BE49-F238E27FC236}">
                <a16:creationId xmlns:a16="http://schemas.microsoft.com/office/drawing/2014/main" id="{4A879FAB-BEB1-D18A-6DC1-B3A3D9E6CD84}"/>
              </a:ext>
            </a:extLst>
          </p:cNvPr>
          <p:cNvPicPr>
            <a:picLocks noRot="1" noChangeAspect="1"/>
          </p:cNvPicPr>
          <p:nvPr>
            <a:videoFile r:link="rId1"/>
          </p:nvPr>
        </p:nvPicPr>
        <p:blipFill>
          <a:blip r:embed="rId5"/>
          <a:srcRect t="9469" b="9469"/>
          <a:stretch/>
        </p:blipFill>
        <p:spPr>
          <a:xfrm>
            <a:off x="7421458" y="2006602"/>
            <a:ext cx="4770542" cy="3174999"/>
          </a:xfrm>
          <a:prstGeom prst="rect">
            <a:avLst/>
          </a:prstGeom>
        </p:spPr>
      </p:pic>
    </p:spTree>
    <p:extLst>
      <p:ext uri="{BB962C8B-B14F-4D97-AF65-F5344CB8AC3E}">
        <p14:creationId xmlns:p14="http://schemas.microsoft.com/office/powerpoint/2010/main" val="5588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ANVÄNDA </a:t>
            </a:r>
            <a:r>
              <a:rPr lang="sv" dirty="0"/>
              <a:t>DIN</a:t>
            </a:r>
            <a:r>
              <a:rPr lang="sv" noProof="0" dirty="0"/>
              <a:t> </a:t>
            </a:r>
            <a:r>
              <a:rPr lang="sv" dirty="0"/>
              <a:t>PASSION</a:t>
            </a:r>
            <a:r>
              <a:rPr lang="sv" noProof="0" dirty="0"/>
              <a:t> FALLSTUDIER</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6" y="1710267"/>
            <a:ext cx="6433419" cy="4995333"/>
          </a:xfrm>
        </p:spPr>
        <p:txBody>
          <a:bodyPr/>
          <a:lstStyle/>
          <a:p>
            <a:pPr algn="l"/>
            <a:r>
              <a:rPr lang="sv" sz="2400" b="1" i="0" noProof="0" dirty="0">
                <a:solidFill>
                  <a:srgbClr val="B6D1E1"/>
                </a:solidFill>
                <a:effectLst/>
              </a:rPr>
              <a:t>Zina Abboud: Från flykting till entreprenör</a:t>
            </a:r>
            <a:endParaRPr lang="en-GB" b="0" i="1" noProof="0" dirty="0">
              <a:effectLst/>
            </a:endParaRPr>
          </a:p>
          <a:p>
            <a:pPr>
              <a:buNone/>
            </a:pPr>
            <a:endParaRPr lang="en-GB" noProof="0" dirty="0"/>
          </a:p>
          <a:p>
            <a:r>
              <a:rPr lang="sv" noProof="0" dirty="0"/>
              <a:t>Efter att ha fått sitt uppehållstillstånd tog Zina nästa steg: </a:t>
            </a:r>
            <a:r>
              <a:rPr lang="sv" b="1" noProof="0" dirty="0"/>
              <a:t>Hon startade sitt eget cateringföretag.</a:t>
            </a:r>
          </a:p>
          <a:p>
            <a:endParaRPr lang="en-GB" noProof="0" dirty="0"/>
          </a:p>
          <a:p>
            <a:pPr marL="342900" indent="-342900">
              <a:buFont typeface="Wingdings" panose="05000000000000000000" pitchFamily="2" charset="2"/>
              <a:buChar char="ü"/>
            </a:pPr>
            <a:r>
              <a:rPr lang="sv" noProof="0" dirty="0"/>
              <a:t>Nu är Zina känd som en </a:t>
            </a:r>
            <a:r>
              <a:rPr lang="sv" b="1" noProof="0" dirty="0"/>
              <a:t>ambassadör för syrisk mat </a:t>
            </a:r>
            <a:r>
              <a:rPr lang="sv" noProof="0" dirty="0"/>
              <a:t>i Nederländerna.</a:t>
            </a:r>
          </a:p>
          <a:p>
            <a:pPr marL="342900" indent="-342900">
              <a:buFont typeface="Wingdings" panose="05000000000000000000" pitchFamily="2" charset="2"/>
              <a:buChar char="ü"/>
            </a:pPr>
            <a:r>
              <a:rPr lang="sv" noProof="0" dirty="0"/>
              <a:t>Hon delar med sig av sina läckra rätter på </a:t>
            </a:r>
            <a:r>
              <a:rPr lang="sv" b="1" noProof="0" dirty="0"/>
              <a:t>fester, bröllop, evenemang och festivaler </a:t>
            </a:r>
            <a:r>
              <a:rPr lang="sv" noProof="0" dirty="0"/>
              <a:t>.</a:t>
            </a:r>
          </a:p>
          <a:p>
            <a:endParaRPr lang="en-GB" i="1" noProof="0" dirty="0"/>
          </a:p>
          <a:p>
            <a:endParaRPr lang="en-GB" i="1" noProof="0" dirty="0"/>
          </a:p>
          <a:p>
            <a:pPr algn="r"/>
            <a:r>
              <a:rPr lang="sv" b="1" noProof="0" dirty="0"/>
              <a:t>Kolla in hennes företag i den här videon </a:t>
            </a:r>
            <a:r>
              <a:rPr lang="sv" b="1" noProof="0" dirty="0">
                <a:sym typeface="Wingdings" panose="05000000000000000000" pitchFamily="2" charset="2"/>
              </a:rPr>
              <a:t>🃨</a:t>
            </a:r>
            <a:endParaRPr lang="en-GB" b="1" noProof="0" dirty="0"/>
          </a:p>
          <a:p>
            <a:endParaRPr lang="en-GB" i="1" noProof="0" dirty="0"/>
          </a:p>
          <a:p>
            <a:endParaRPr lang="en-GB" i="1" noProof="0" dirty="0"/>
          </a:p>
          <a:p>
            <a:r>
              <a:rPr lang="sv" i="1" noProof="0" dirty="0"/>
              <a:t>"Håll inte dina vackra idéer i ditt sinne. Visa världen vad du kan göra."</a:t>
            </a:r>
          </a:p>
          <a:p>
            <a:endParaRPr lang="en-GB" i="1" noProof="0" dirty="0"/>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1" name="Online Media 2">
            <a:hlinkClick r:id="" action="ppaction://media"/>
            <a:extLst>
              <a:ext uri="{FF2B5EF4-FFF2-40B4-BE49-F238E27FC236}">
                <a16:creationId xmlns:a16="http://schemas.microsoft.com/office/drawing/2014/main" id="{4A879FAB-BEB1-D18A-6DC1-B3A3D9E6CD84}"/>
              </a:ext>
            </a:extLst>
          </p:cNvPr>
          <p:cNvPicPr>
            <a:picLocks noRot="1" noChangeAspect="1"/>
          </p:cNvPicPr>
          <p:nvPr>
            <a:videoFile r:link="rId1"/>
          </p:nvPr>
        </p:nvPicPr>
        <p:blipFill>
          <a:blip r:embed="rId4"/>
          <a:srcRect t="147" b="147"/>
          <a:stretch/>
        </p:blipFill>
        <p:spPr>
          <a:xfrm>
            <a:off x="7421458" y="2006602"/>
            <a:ext cx="4770542" cy="3174999"/>
          </a:xfrm>
          <a:prstGeom prst="rect">
            <a:avLst/>
          </a:prstGeom>
        </p:spPr>
      </p:pic>
    </p:spTree>
    <p:extLst>
      <p:ext uri="{BB962C8B-B14F-4D97-AF65-F5344CB8AC3E}">
        <p14:creationId xmlns:p14="http://schemas.microsoft.com/office/powerpoint/2010/main" val="23384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ANVÄNDA </a:t>
            </a:r>
            <a:r>
              <a:rPr lang="sv" dirty="0"/>
              <a:t>DIN</a:t>
            </a:r>
            <a:r>
              <a:rPr lang="sv" noProof="0" dirty="0"/>
              <a:t> </a:t>
            </a:r>
            <a:r>
              <a:rPr lang="sv" dirty="0"/>
              <a:t>PASSION</a:t>
            </a:r>
            <a:r>
              <a:rPr lang="sv" noProof="0" dirty="0"/>
              <a:t> FALLSTUDIER</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321161"/>
            <a:ext cx="10907188" cy="5079640"/>
          </a:xfrm>
        </p:spPr>
        <p:txBody>
          <a:bodyPr/>
          <a:lstStyle/>
          <a:p>
            <a:pPr algn="l"/>
            <a:r>
              <a:rPr lang="sv" sz="2400" b="1" i="0" noProof="0" dirty="0">
                <a:solidFill>
                  <a:srgbClr val="B6D1E1"/>
                </a:solidFill>
                <a:effectLst/>
              </a:rPr>
              <a:t>En food truck med många kulturer – Bologna, Italien</a:t>
            </a:r>
          </a:p>
          <a:p>
            <a:pPr algn="l"/>
            <a:endParaRPr lang="en-GB" i="1" noProof="0" dirty="0"/>
          </a:p>
          <a:p>
            <a:pPr>
              <a:buNone/>
            </a:pPr>
            <a:r>
              <a:rPr lang="sv" noProof="0" dirty="0"/>
              <a:t>I Bologna samlades en grupp flyktingkvinnor från olika länder för att göra något enkelt men kraftfullt </a:t>
            </a:r>
            <a:r>
              <a:rPr lang="sv" b="1" noProof="0" dirty="0"/>
              <a:t>– laga och dela maten de älskar </a:t>
            </a:r>
            <a:r>
              <a:rPr lang="sv" noProof="0" dirty="0"/>
              <a:t>.</a:t>
            </a:r>
          </a:p>
          <a:p>
            <a:pPr>
              <a:buNone/>
            </a:pPr>
            <a:endParaRPr lang="en-GB" noProof="0" dirty="0"/>
          </a:p>
          <a:p>
            <a:r>
              <a:rPr lang="sv" noProof="0" dirty="0"/>
              <a:t>Med hjälp av ett lokalt projekt lanserade de en multietnisk food truck som serverar rätter från Syrien, Nigeria, Afghanistan och andra platser. Varje kvinna bidrar med sin egen historia och sina egna smaker, vilket förvandlar food trucken till en plats för </a:t>
            </a:r>
            <a:r>
              <a:rPr lang="sv" b="1" noProof="0" dirty="0"/>
              <a:t>kultur, gemenskap och stolthet </a:t>
            </a:r>
            <a:r>
              <a:rPr lang="sv" noProof="0" dirty="0"/>
              <a:t>.</a:t>
            </a:r>
          </a:p>
          <a:p>
            <a:endParaRPr lang="en-GB" noProof="0" dirty="0"/>
          </a:p>
          <a:p>
            <a:pPr>
              <a:buNone/>
            </a:pPr>
            <a:r>
              <a:rPr lang="sv" noProof="0" dirty="0"/>
              <a:t>Detta projekt gav dessa kvinnor:</a:t>
            </a:r>
          </a:p>
          <a:p>
            <a:pPr>
              <a:buNone/>
            </a:pPr>
            <a:endParaRPr lang="en-GB" noProof="0" dirty="0"/>
          </a:p>
          <a:p>
            <a:pPr marL="342900" indent="-342900">
              <a:buFont typeface="Wingdings" panose="05000000000000000000" pitchFamily="2" charset="2"/>
              <a:buChar char="ü"/>
            </a:pPr>
            <a:r>
              <a:rPr lang="sv" noProof="0" dirty="0"/>
              <a:t>En </a:t>
            </a:r>
            <a:r>
              <a:rPr lang="sv" b="1" noProof="0" dirty="0"/>
              <a:t>chans att tjäna pengar </a:t>
            </a:r>
            <a:r>
              <a:rPr lang="sv" noProof="0" dirty="0"/>
              <a:t>med hjälp av färdigheter de redan hade</a:t>
            </a:r>
          </a:p>
          <a:p>
            <a:pPr marL="342900" indent="-342900">
              <a:buFont typeface="Wingdings" panose="05000000000000000000" pitchFamily="2" charset="2"/>
              <a:buChar char="ü"/>
            </a:pPr>
            <a:r>
              <a:rPr lang="sv" noProof="0" dirty="0"/>
              <a:t>Ett sätt att </a:t>
            </a:r>
            <a:r>
              <a:rPr lang="sv" b="1" noProof="0" dirty="0"/>
              <a:t>känna sig stolta och synliga </a:t>
            </a:r>
            <a:r>
              <a:rPr lang="sv" noProof="0" dirty="0"/>
              <a:t>i sitt nya hem</a:t>
            </a:r>
          </a:p>
          <a:p>
            <a:pPr marL="342900" indent="-342900">
              <a:buFont typeface="Wingdings" panose="05000000000000000000" pitchFamily="2" charset="2"/>
              <a:buChar char="ü"/>
            </a:pPr>
            <a:r>
              <a:rPr lang="sv" noProof="0" dirty="0"/>
              <a:t>En plattform för att </a:t>
            </a:r>
            <a:r>
              <a:rPr lang="sv" b="1" noProof="0" dirty="0"/>
              <a:t>bygga något tillsammans </a:t>
            </a:r>
            <a:r>
              <a:rPr lang="sv" noProof="0" dirty="0"/>
              <a:t>som ett team</a:t>
            </a:r>
          </a:p>
          <a:p>
            <a:endParaRPr lang="en-GB" noProof="0" dirty="0"/>
          </a:p>
          <a:p>
            <a:pPr>
              <a:buNone/>
            </a:pPr>
            <a:r>
              <a:rPr lang="sv" sz="2400" b="1" noProof="0" dirty="0">
                <a:sym typeface="Wingdings" panose="05000000000000000000" pitchFamily="2" charset="2"/>
              </a:rPr>
              <a:t> Läs </a:t>
            </a:r>
            <a:r>
              <a:rPr lang="sv" sz="2400" b="1" noProof="0" dirty="0">
                <a:sym typeface="Wingdings" panose="05000000000000000000" pitchFamily="2" charset="2"/>
                <a:hlinkClick r:id="rId2"/>
              </a:rPr>
              <a:t>hela deras berättelse här!</a:t>
            </a:r>
            <a:endParaRPr lang="en-GB" sz="2400" noProof="0" dirty="0"/>
          </a:p>
          <a:p>
            <a:pPr algn="l"/>
            <a:endParaRPr lang="en-GB" b="0" i="1" noProof="0" dirty="0">
              <a:effectLst/>
            </a:endParaRPr>
          </a:p>
          <a:p>
            <a:pPr algn="l"/>
            <a:endParaRPr lang="en-GB" b="0" i="1" noProof="0" dirty="0">
              <a:effectLst/>
            </a:endParaRPr>
          </a:p>
        </p:txBody>
      </p:sp>
    </p:spTree>
    <p:extLst>
      <p:ext uri="{BB962C8B-B14F-4D97-AF65-F5344CB8AC3E}">
        <p14:creationId xmlns:p14="http://schemas.microsoft.com/office/powerpoint/2010/main" val="371121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6D33-81F7-33EF-11C6-8FC200DE41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266746-B210-56AA-AC13-8F0F0C362F6E}"/>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40317530-2F8C-C357-021A-F6FD12B2EF94}"/>
              </a:ext>
            </a:extLst>
          </p:cNvPr>
          <p:cNvSpPr>
            <a:spLocks noGrp="1"/>
          </p:cNvSpPr>
          <p:nvPr>
            <p:ph type="body" sz="quarter" idx="14"/>
          </p:nvPr>
        </p:nvSpPr>
        <p:spPr>
          <a:xfrm>
            <a:off x="321885" y="1564080"/>
            <a:ext cx="6476153" cy="3963744"/>
          </a:xfrm>
        </p:spPr>
        <p:txBody>
          <a:bodyPr lIns="91440" tIns="45720" rIns="91440" bIns="45720" anchor="t">
            <a:noAutofit/>
          </a:bodyPr>
          <a:lstStyle/>
          <a:p>
            <a:pPr fontAlgn="base"/>
            <a:r>
              <a:rPr lang="sv" noProof="0" dirty="0"/>
              <a:t>3 Kitchens syftar till att ge kvinnliga migrantföretagare möjlighet att starta egna livsmedelsföretag</a:t>
            </a:r>
            <a:r>
              <a:rPr lang="sv" dirty="0"/>
              <a:t>.</a:t>
            </a:r>
          </a:p>
          <a:p>
            <a:pPr fontAlgn="base"/>
            <a:endParaRPr lang="en-GB" sz="900" dirty="0"/>
          </a:p>
          <a:p>
            <a:pPr fontAlgn="base"/>
            <a:r>
              <a:rPr lang="sv" noProof="0" dirty="0"/>
              <a:t>Vi vill dela den här kursen med dig för att hjälpa dig bygga upp dina färdigheter, kunskaper och ditt självförtroende för att etablera och framgångsrikt driva ditt eget livsmedelsföretag. </a:t>
            </a:r>
            <a:r>
              <a:rPr lang="sv" b="1" noProof="0" dirty="0"/>
              <a:t>Kan du det? </a:t>
            </a:r>
            <a:r>
              <a:rPr lang="sv" noProof="0" dirty="0"/>
              <a:t>Självklart kan du det!</a:t>
            </a:r>
          </a:p>
          <a:p>
            <a:pPr fontAlgn="base"/>
            <a:endParaRPr lang="en-GB" sz="800" noProof="0" dirty="0"/>
          </a:p>
          <a:p>
            <a:pPr fontAlgn="base"/>
            <a:r>
              <a:rPr lang="sv" noProof="0" dirty="0"/>
              <a:t>Öppna ditt sinne och låt oss ta med dig på ett läroäventyr inom matentreprenörskap…….</a:t>
            </a:r>
          </a:p>
          <a:p>
            <a:pPr algn="ctr" fontAlgn="base"/>
            <a:r>
              <a:rPr lang="sv" sz="1800" noProof="0" dirty="0">
                <a:solidFill>
                  <a:schemeClr val="bg1"/>
                </a:solidFill>
              </a:rPr>
              <a:t>​</a:t>
            </a:r>
          </a:p>
          <a:p>
            <a:pPr algn="ctr"/>
            <a:br>
              <a:rPr lang="en-GB" noProof="0" dirty="0"/>
            </a:br>
            <a:endParaRPr lang="en-GB" sz="1000" noProof="0" dirty="0"/>
          </a:p>
          <a:p>
            <a:pPr algn="ctr"/>
            <a:endParaRPr lang="en-GB" noProof="0" dirty="0"/>
          </a:p>
        </p:txBody>
      </p:sp>
      <p:pic>
        <p:nvPicPr>
          <p:cNvPr id="4" name="Obraz 3" descr="Obraz zawierający osoba, jedzenie, posiłek, Fast food&#10;&#10;Zawartość wygenerowana przez sztuczną inteligencję może być niepoprawna.">
            <a:extLst>
              <a:ext uri="{FF2B5EF4-FFF2-40B4-BE49-F238E27FC236}">
                <a16:creationId xmlns:a16="http://schemas.microsoft.com/office/drawing/2014/main" id="{09897468-4FC6-C680-BC93-8A6F9EC84987}"/>
              </a:ext>
            </a:extLst>
          </p:cNvPr>
          <p:cNvPicPr>
            <a:picLocks noChangeAspect="1"/>
          </p:cNvPicPr>
          <p:nvPr/>
        </p:nvPicPr>
        <p:blipFill>
          <a:blip r:embed="rId2"/>
          <a:srcRect t="27228" b="21622"/>
          <a:stretch/>
        </p:blipFill>
        <p:spPr>
          <a:xfrm>
            <a:off x="6937290" y="1888188"/>
            <a:ext cx="4571013" cy="3507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D72E85FA-7758-7B60-FCB0-7BF3A31C9A82}"/>
              </a:ext>
            </a:extLst>
          </p:cNvPr>
          <p:cNvPicPr>
            <a:picLocks noChangeAspect="1"/>
          </p:cNvPicPr>
          <p:nvPr/>
        </p:nvPicPr>
        <p:blipFill>
          <a:blip r:embed="rId3"/>
          <a:stretch>
            <a:fillRect/>
          </a:stretch>
        </p:blipFill>
        <p:spPr>
          <a:xfrm>
            <a:off x="3006917" y="5803056"/>
            <a:ext cx="8915465" cy="1009657"/>
          </a:xfrm>
          <a:prstGeom prst="rect">
            <a:avLst/>
          </a:prstGeom>
        </p:spPr>
      </p:pic>
    </p:spTree>
    <p:extLst>
      <p:ext uri="{BB962C8B-B14F-4D97-AF65-F5344CB8AC3E}">
        <p14:creationId xmlns:p14="http://schemas.microsoft.com/office/powerpoint/2010/main" val="109089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ANVÄNDA </a:t>
            </a:r>
            <a:r>
              <a:rPr lang="sv" dirty="0"/>
              <a:t>DIN</a:t>
            </a:r>
            <a:r>
              <a:rPr lang="sv" noProof="0" dirty="0"/>
              <a:t> </a:t>
            </a:r>
            <a:r>
              <a:rPr lang="sv" dirty="0"/>
              <a:t>PASSION</a:t>
            </a:r>
            <a:r>
              <a:rPr lang="sv" noProof="0" dirty="0"/>
              <a:t> FALLSTUDIER</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60068" y="1531987"/>
            <a:ext cx="6117814" cy="4752164"/>
          </a:xfrm>
        </p:spPr>
        <p:txBody>
          <a:bodyPr/>
          <a:lstStyle/>
          <a:p>
            <a:pPr algn="l"/>
            <a:r>
              <a:rPr lang="sv" sz="2400" b="1" i="0" noProof="0" dirty="0">
                <a:solidFill>
                  <a:srgbClr val="B6D1E1"/>
                </a:solidFill>
                <a:effectLst/>
              </a:rPr>
              <a:t>Hur skulle detta kunna se ut i ditt samhälle?</a:t>
            </a:r>
          </a:p>
          <a:p>
            <a:pPr>
              <a:buNone/>
            </a:pPr>
            <a:endParaRPr lang="en-GB" sz="2000" noProof="0" dirty="0"/>
          </a:p>
          <a:p>
            <a:pPr marL="342900" indent="-342900">
              <a:buFont typeface="Wingdings" panose="05000000000000000000" pitchFamily="2" charset="2"/>
              <a:buChar char="Ø"/>
            </a:pPr>
            <a:r>
              <a:rPr lang="sv" sz="2000" noProof="0" dirty="0"/>
              <a:t>Skulle du kunna gå samman med andra migrantkvinnor för att driva ett popup-matstånd eller kafé?</a:t>
            </a:r>
          </a:p>
          <a:p>
            <a:endParaRPr lang="en-GB" sz="2000" noProof="0" dirty="0"/>
          </a:p>
          <a:p>
            <a:pPr marL="342900" indent="-342900">
              <a:buFont typeface="Wingdings" panose="05000000000000000000" pitchFamily="2" charset="2"/>
              <a:buChar char="Ø"/>
            </a:pPr>
            <a:r>
              <a:rPr lang="sv" sz="2000" noProof="0" dirty="0"/>
              <a:t>Har du recept eller rätter som folk i din omgivning skulle vilja smaka?</a:t>
            </a:r>
          </a:p>
          <a:p>
            <a:endParaRPr lang="en-GB" sz="2000" noProof="0" dirty="0"/>
          </a:p>
          <a:p>
            <a:pPr marL="342900" indent="-342900">
              <a:buFont typeface="Wingdings" panose="05000000000000000000" pitchFamily="2" charset="2"/>
              <a:buChar char="Ø"/>
            </a:pPr>
            <a:r>
              <a:rPr lang="sv" sz="2000" noProof="0" dirty="0"/>
              <a:t>Kan din berättelse bli nästa som delas?</a:t>
            </a:r>
          </a:p>
          <a:p>
            <a:endParaRPr lang="en-GB" sz="2000" noProof="0" dirty="0"/>
          </a:p>
          <a:p>
            <a:r>
              <a:rPr lang="sv" sz="2000" b="1" noProof="0" dirty="0"/>
              <a:t>Börja med en rätt.</a:t>
            </a:r>
          </a:p>
          <a:p>
            <a:r>
              <a:rPr lang="sv" sz="2000" b="1" noProof="0" dirty="0"/>
              <a:t>En idé.</a:t>
            </a:r>
          </a:p>
          <a:p>
            <a:r>
              <a:rPr lang="sv" sz="2000" b="1" noProof="0" dirty="0"/>
              <a:t>Ett litet steg.</a:t>
            </a:r>
          </a:p>
          <a:p>
            <a:endParaRPr lang="en-GB" sz="2000" noProof="0" dirty="0"/>
          </a:p>
          <a:p>
            <a:r>
              <a:rPr lang="sv" sz="2000" noProof="0" dirty="0"/>
              <a:t>Så börjar resor som denna – och vi är här för att följa med dig.</a:t>
            </a:r>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4" name="Multimedia online 3" title="Multi-ethnic food truck helps migrant women start new life in Bologna">
            <a:hlinkClick r:id="" action="ppaction://media"/>
            <a:extLst>
              <a:ext uri="{FF2B5EF4-FFF2-40B4-BE49-F238E27FC236}">
                <a16:creationId xmlns:a16="http://schemas.microsoft.com/office/drawing/2014/main" id="{CB62C275-60C4-E562-AB01-796D60C8B016}"/>
              </a:ext>
            </a:extLst>
          </p:cNvPr>
          <p:cNvPicPr>
            <a:picLocks noRot="1" noChangeAspect="1"/>
          </p:cNvPicPr>
          <p:nvPr>
            <a:videoFile r:link="rId1"/>
          </p:nvPr>
        </p:nvPicPr>
        <p:blipFill>
          <a:blip r:embed="rId4"/>
          <a:stretch>
            <a:fillRect/>
          </a:stretch>
        </p:blipFill>
        <p:spPr>
          <a:xfrm>
            <a:off x="7523592" y="2136811"/>
            <a:ext cx="4668408" cy="3014749"/>
          </a:xfrm>
          <a:prstGeom prst="rect">
            <a:avLst/>
          </a:prstGeom>
        </p:spPr>
      </p:pic>
    </p:spTree>
    <p:extLst>
      <p:ext uri="{BB962C8B-B14F-4D97-AF65-F5344CB8AC3E}">
        <p14:creationId xmlns:p14="http://schemas.microsoft.com/office/powerpoint/2010/main" val="7289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w pomieszczeniu, osoba, Przybory kuchenne, ściana&#10;&#10;Zawartość wygenerowana przez sztuczną inteligencję może być niepoprawna.">
            <a:extLst>
              <a:ext uri="{FF2B5EF4-FFF2-40B4-BE49-F238E27FC236}">
                <a16:creationId xmlns:a16="http://schemas.microsoft.com/office/drawing/2014/main" id="{0251CBF0-3BA7-83A0-2974-8A97C8BC65BC}"/>
              </a:ext>
            </a:extLst>
          </p:cNvPr>
          <p:cNvPicPr>
            <a:picLocks noChangeAspect="1"/>
          </p:cNvPicPr>
          <p:nvPr/>
        </p:nvPicPr>
        <p:blipFill>
          <a:blip r:embed="rId2"/>
          <a:stretch>
            <a:fillRect/>
          </a:stretch>
        </p:blipFill>
        <p:spPr>
          <a:xfrm>
            <a:off x="0" y="-635254"/>
            <a:ext cx="12192000" cy="8128508"/>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 name="Prostokąt 3">
            <a:extLst>
              <a:ext uri="{FF2B5EF4-FFF2-40B4-BE49-F238E27FC236}">
                <a16:creationId xmlns:a16="http://schemas.microsoft.com/office/drawing/2014/main" id="{D686FDE0-4C97-FC74-E012-AC8695844D78}"/>
              </a:ext>
            </a:extLst>
          </p:cNvPr>
          <p:cNvSpPr/>
          <p:nvPr/>
        </p:nvSpPr>
        <p:spPr>
          <a:xfrm>
            <a:off x="2117766" y="4735628"/>
            <a:ext cx="7956467" cy="180617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 sz="2100" b="1" noProof="0" dirty="0"/>
              <a:t>”För många migrantkvinnor handlar entreprenörskap inte bara om att tjäna pengar. Det handlar om tillhörighet, självförtroende och att ha en röst.”</a:t>
            </a:r>
          </a:p>
          <a:p>
            <a:pPr algn="ctr"/>
            <a:endParaRPr lang="en-GB" sz="2100" b="1" noProof="0" dirty="0"/>
          </a:p>
          <a:p>
            <a:pPr algn="ctr"/>
            <a:r>
              <a:rPr lang="sv" sz="2100" noProof="0" dirty="0"/>
              <a:t>— </a:t>
            </a:r>
            <a:r>
              <a:rPr lang="sv" sz="2100" i="1" noProof="0" dirty="0"/>
              <a:t>Natasha Webster</a:t>
            </a:r>
            <a:endParaRPr lang="en-GB" sz="2100" noProof="0" dirty="0">
              <a:solidFill>
                <a:schemeClr val="bg1"/>
              </a:solidFill>
            </a:endParaRPr>
          </a:p>
        </p:txBody>
      </p:sp>
      <p:grpSp>
        <p:nvGrpSpPr>
          <p:cNvPr id="5" name="Group 6">
            <a:extLst>
              <a:ext uri="{FF2B5EF4-FFF2-40B4-BE49-F238E27FC236}">
                <a16:creationId xmlns:a16="http://schemas.microsoft.com/office/drawing/2014/main" id="{616AE250-03B2-5606-0B6A-BAFDE1DC363F}"/>
              </a:ext>
            </a:extLst>
          </p:cNvPr>
          <p:cNvGrpSpPr/>
          <p:nvPr/>
        </p:nvGrpSpPr>
        <p:grpSpPr>
          <a:xfrm>
            <a:off x="5352086" y="3877850"/>
            <a:ext cx="1487826" cy="1083162"/>
            <a:chOff x="3400450" y="986392"/>
            <a:chExt cx="1487826" cy="1083162"/>
          </a:xfrm>
          <a:solidFill>
            <a:srgbClr val="B6D1E1"/>
          </a:solidFill>
        </p:grpSpPr>
        <p:sp>
          <p:nvSpPr>
            <p:cNvPr id="6" name="Freeform 16">
              <a:extLst>
                <a:ext uri="{FF2B5EF4-FFF2-40B4-BE49-F238E27FC236}">
                  <a16:creationId xmlns:a16="http://schemas.microsoft.com/office/drawing/2014/main" id="{9F7AE6AC-5E7B-ABE6-5655-25D1421E3F0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solidFill>
                <a:srgbClr val="84BFA4"/>
              </a:solidFill>
              <a:prstDash val="solid"/>
              <a:miter/>
            </a:ln>
          </p:spPr>
          <p:txBody>
            <a:bodyPr rtlCol="0" anchor="ctr"/>
            <a:lstStyle/>
            <a:p>
              <a:endParaRPr lang="en-GB" noProof="0" dirty="0"/>
            </a:p>
          </p:txBody>
        </p:sp>
        <p:sp>
          <p:nvSpPr>
            <p:cNvPr id="7" name="Freeform 17">
              <a:extLst>
                <a:ext uri="{FF2B5EF4-FFF2-40B4-BE49-F238E27FC236}">
                  <a16:creationId xmlns:a16="http://schemas.microsoft.com/office/drawing/2014/main" id="{360BF2AE-496F-B417-B600-577F0F5698C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solidFill>
                <a:srgbClr val="84BFA4"/>
              </a:solidFill>
              <a:prstDash val="solid"/>
              <a:miter/>
            </a:ln>
          </p:spPr>
          <p:txBody>
            <a:bodyPr rtlCol="0" anchor="ctr"/>
            <a:lstStyle/>
            <a:p>
              <a:endParaRPr lang="en-GB" noProof="0" dirty="0"/>
            </a:p>
          </p:txBody>
        </p:sp>
      </p:grpSp>
    </p:spTree>
    <p:extLst>
      <p:ext uri="{BB962C8B-B14F-4D97-AF65-F5344CB8AC3E}">
        <p14:creationId xmlns:p14="http://schemas.microsoft.com/office/powerpoint/2010/main" val="391480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KVINNLIGA </a:t>
            </a:r>
            <a:r>
              <a:rPr lang="sv" dirty="0"/>
              <a:t>ENTREPRENÖRER</a:t>
            </a:r>
            <a:endParaRPr lang="sv" noProof="0"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08310" y="1409126"/>
            <a:ext cx="10465459" cy="2780372"/>
          </a:xfrm>
        </p:spPr>
        <p:txBody>
          <a:bodyPr/>
          <a:lstStyle/>
          <a:p>
            <a:pPr marL="0" marR="0" lvl="0" indent="0" algn="l" defTabSz="914400" rtl="0" eaLnBrk="1" fontAlgn="auto" latinLnBrk="0" hangingPunct="1">
              <a:lnSpc>
                <a:spcPts val="2340"/>
              </a:lnSpc>
              <a:spcBef>
                <a:spcPts val="0"/>
              </a:spcBef>
              <a:spcAft>
                <a:spcPts val="0"/>
              </a:spcAft>
              <a:buClrTx/>
              <a:buSzTx/>
              <a:buFont typeface="Arial"/>
              <a:buNone/>
              <a:tabLst/>
              <a:defRPr/>
            </a:pPr>
            <a:r>
              <a:rPr kumimoji="0" lang="sv" b="1" i="0" u="none" strike="noStrike" kern="1200" cap="none" spc="0" normalizeH="0" baseline="0" noProof="0" dirty="0">
                <a:ln>
                  <a:noFill/>
                </a:ln>
                <a:solidFill>
                  <a:srgbClr val="84BFA4"/>
                </a:solidFill>
                <a:effectLst/>
                <a:uLnTx/>
                <a:uFillTx/>
                <a:latin typeface="Calibri" panose="020F0502020204030204"/>
                <a:ea typeface="+mn-ea"/>
                <a:cs typeface="+mn-cs"/>
              </a:rPr>
              <a:t>Natasha Webster – Berättelser om kvinnliga migrantföretagare i Sverige</a:t>
            </a:r>
          </a:p>
          <a:p>
            <a:pPr>
              <a:buNone/>
            </a:pPr>
            <a:endParaRPr lang="en-GB" noProof="0" dirty="0"/>
          </a:p>
          <a:p>
            <a:pPr>
              <a:buNone/>
            </a:pPr>
            <a:r>
              <a:rPr lang="sv" noProof="0" dirty="0"/>
              <a:t>Dr. </a:t>
            </a:r>
            <a:r>
              <a:rPr lang="sv" b="1" noProof="0" dirty="0"/>
              <a:t>Natasha Webster </a:t>
            </a:r>
            <a:r>
              <a:rPr lang="sv" noProof="0" dirty="0"/>
              <a:t>är en forskare i Sverige som har ägnat åratal åt att studera livet för </a:t>
            </a:r>
            <a:r>
              <a:rPr lang="sv" b="1" noProof="0" dirty="0"/>
              <a:t>migrantkvinnor som startar småföretag</a:t>
            </a:r>
            <a:r>
              <a:rPr lang="sv" noProof="0" dirty="0"/>
              <a:t>, särskilt på landsbygden.</a:t>
            </a:r>
            <a:endParaRPr lang="sv" noProof="0" dirty="0">
              <a:ea typeface="Calibri"/>
              <a:cs typeface="Calibri"/>
            </a:endParaRPr>
          </a:p>
          <a:p>
            <a:pPr>
              <a:buNone/>
            </a:pPr>
            <a:endParaRPr lang="en-GB" noProof="0" dirty="0"/>
          </a:p>
          <a:p>
            <a:pPr>
              <a:buNone/>
            </a:pPr>
            <a:r>
              <a:rPr lang="sv" noProof="0" dirty="0"/>
              <a:t>Hon intervjuade över </a:t>
            </a:r>
            <a:r>
              <a:rPr lang="sv" b="1" noProof="0" dirty="0"/>
              <a:t>40 kvinnor </a:t>
            </a:r>
            <a:r>
              <a:rPr lang="sv" noProof="0" dirty="0"/>
              <a:t>som flyttat till Sverige från olika delar av världen. Många av dessa kvinnor hade låga inkomster och stod inför betydande utmaningar, inklusive att lära sig ett nytt språk, anpassa sig till en annan kultur och navigera på arbetsmarknaden.</a:t>
            </a:r>
          </a:p>
          <a:p>
            <a:pPr>
              <a:buNone/>
            </a:pPr>
            <a:endParaRPr lang="en-GB" noProof="0" dirty="0"/>
          </a:p>
          <a:p>
            <a:pPr>
              <a:buNone/>
            </a:pPr>
            <a:r>
              <a:rPr lang="sv" noProof="0" dirty="0"/>
              <a:t>Men trots allt detta hittade de ändå sätt att skapa något eget.</a:t>
            </a:r>
          </a:p>
        </p:txBody>
      </p:sp>
      <p:grpSp>
        <p:nvGrpSpPr>
          <p:cNvPr id="6" name="Grupa 5">
            <a:extLst>
              <a:ext uri="{FF2B5EF4-FFF2-40B4-BE49-F238E27FC236}">
                <a16:creationId xmlns:a16="http://schemas.microsoft.com/office/drawing/2014/main" id="{897DBAC2-4BE7-A299-12AC-60535ABF0B72}"/>
              </a:ext>
            </a:extLst>
          </p:cNvPr>
          <p:cNvGrpSpPr/>
          <p:nvPr/>
        </p:nvGrpSpPr>
        <p:grpSpPr>
          <a:xfrm>
            <a:off x="9456738" y="3974038"/>
            <a:ext cx="2027854" cy="2027854"/>
            <a:chOff x="8248262" y="4051040"/>
            <a:chExt cx="2027854" cy="2027854"/>
          </a:xfrm>
        </p:grpSpPr>
        <p:pic>
          <p:nvPicPr>
            <p:cNvPr id="3" name="Graphic 2" descr="Group of women with solid fill">
              <a:extLst>
                <a:ext uri="{FF2B5EF4-FFF2-40B4-BE49-F238E27FC236}">
                  <a16:creationId xmlns:a16="http://schemas.microsoft.com/office/drawing/2014/main" id="{CB4277B3-87D9-FC66-F9F9-A5E9A19BCB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8262" y="4051040"/>
              <a:ext cx="2027854" cy="2027854"/>
            </a:xfrm>
            <a:prstGeom prst="rect">
              <a:avLst/>
            </a:prstGeom>
          </p:spPr>
        </p:pic>
        <p:pic>
          <p:nvPicPr>
            <p:cNvPr id="5" name="Graphic 4" descr="Trophy with solid fill">
              <a:extLst>
                <a:ext uri="{FF2B5EF4-FFF2-40B4-BE49-F238E27FC236}">
                  <a16:creationId xmlns:a16="http://schemas.microsoft.com/office/drawing/2014/main" id="{55E0CF90-0626-0F93-6293-D0883D8E6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34170" y="4995249"/>
              <a:ext cx="656037" cy="656037"/>
            </a:xfrm>
            <a:prstGeom prst="rect">
              <a:avLst/>
            </a:prstGeom>
          </p:spPr>
        </p:pic>
      </p:grpSp>
      <p:sp>
        <p:nvSpPr>
          <p:cNvPr id="4" name="pole tekstowe 3">
            <a:extLst>
              <a:ext uri="{FF2B5EF4-FFF2-40B4-BE49-F238E27FC236}">
                <a16:creationId xmlns:a16="http://schemas.microsoft.com/office/drawing/2014/main" id="{6DE46E70-440C-890D-6031-D27F262E387A}"/>
              </a:ext>
            </a:extLst>
          </p:cNvPr>
          <p:cNvSpPr txBox="1"/>
          <p:nvPr/>
        </p:nvSpPr>
        <p:spPr>
          <a:xfrm>
            <a:off x="707408" y="4661602"/>
            <a:ext cx="8475093" cy="1272913"/>
          </a:xfrm>
          <a:prstGeom prst="rect">
            <a:avLst/>
          </a:prstGeom>
          <a:noFill/>
        </p:spPr>
        <p:txBody>
          <a:bodyPr wrap="square">
            <a:spAutoFit/>
          </a:bodyPr>
          <a:lstStyle/>
          <a:p>
            <a:pPr marL="342900" indent="-342900">
              <a:lnSpc>
                <a:spcPts val="2340"/>
              </a:lnSpc>
              <a:buFont typeface="Wingdings" panose="05000000000000000000" pitchFamily="2" charset="2"/>
              <a:buChar char="Ø"/>
            </a:pPr>
            <a:r>
              <a:rPr lang="sv" sz="2200" noProof="0" dirty="0">
                <a:solidFill>
                  <a:srgbClr val="382B1B"/>
                </a:solidFill>
              </a:rPr>
              <a:t>Vissa började med små livsmedelsföretag hemifrån </a:t>
            </a:r>
            <a:r>
              <a:rPr lang="sv" sz="2200" dirty="0">
                <a:solidFill>
                  <a:srgbClr val="382B1B"/>
                </a:solidFill>
              </a:rPr>
              <a:t>, </a:t>
            </a:r>
            <a:r>
              <a:rPr lang="sv" sz="2200" noProof="0" dirty="0">
                <a:solidFill>
                  <a:srgbClr val="382B1B"/>
                </a:solidFill>
              </a:rPr>
              <a:t>där de bakade och sålde kakor, marmelader eller färdigrätter. Andra började med att erbjuda matlagningskurser eller popup-middagar där de delade sin kultur med lokalbefolkningen.</a:t>
            </a:r>
          </a:p>
        </p:txBody>
      </p:sp>
    </p:spTree>
    <p:extLst>
      <p:ext uri="{BB962C8B-B14F-4D97-AF65-F5344CB8AC3E}">
        <p14:creationId xmlns:p14="http://schemas.microsoft.com/office/powerpoint/2010/main" val="201568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8920E-C70A-F1E9-B270-7A57C1A215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622027C4-851A-B600-E1D0-CCB4D64F178A}"/>
              </a:ext>
            </a:extLst>
          </p:cNvPr>
          <p:cNvSpPr>
            <a:spLocks noGrp="1"/>
          </p:cNvSpPr>
          <p:nvPr>
            <p:ph type="body" sz="quarter" idx="27"/>
          </p:nvPr>
        </p:nvSpPr>
        <p:spPr/>
        <p:txBody>
          <a:bodyPr/>
          <a:lstStyle/>
          <a:p>
            <a:r>
              <a:rPr lang="sv" noProof="0" dirty="0"/>
              <a:t>ANVÄNDA DINA PASSIONS FALLSTUDIER</a:t>
            </a:r>
          </a:p>
        </p:txBody>
      </p:sp>
      <p:sp>
        <p:nvSpPr>
          <p:cNvPr id="8" name="Text Placeholder 7">
            <a:extLst>
              <a:ext uri="{FF2B5EF4-FFF2-40B4-BE49-F238E27FC236}">
                <a16:creationId xmlns:a16="http://schemas.microsoft.com/office/drawing/2014/main" id="{55DB8226-1FE7-7B2D-D182-BA56D3AAB8E6}"/>
              </a:ext>
            </a:extLst>
          </p:cNvPr>
          <p:cNvSpPr>
            <a:spLocks noGrp="1"/>
          </p:cNvSpPr>
          <p:nvPr>
            <p:ph type="body" sz="quarter" idx="14"/>
          </p:nvPr>
        </p:nvSpPr>
        <p:spPr>
          <a:xfrm>
            <a:off x="619141" y="2039406"/>
            <a:ext cx="6473550" cy="4100820"/>
          </a:xfrm>
        </p:spPr>
        <p:txBody>
          <a:bodyPr/>
          <a:lstStyle/>
          <a:p>
            <a:pPr>
              <a:buNone/>
            </a:pPr>
            <a:r>
              <a:rPr lang="sv" noProof="0" dirty="0"/>
              <a:t>Det Dr. Webster fann är kraftfullt:</a:t>
            </a:r>
          </a:p>
          <a:p>
            <a:pPr>
              <a:buNone/>
            </a:pPr>
            <a:endParaRPr lang="en-GB" noProof="0" dirty="0"/>
          </a:p>
          <a:p>
            <a:pPr marL="342900" indent="-342900">
              <a:buFont typeface="Wingdings" panose="05000000000000000000" pitchFamily="2" charset="2"/>
              <a:buChar char="ü"/>
            </a:pPr>
            <a:r>
              <a:rPr lang="sv" noProof="0" dirty="0"/>
              <a:t>Dessa kvinnor använde sina </a:t>
            </a:r>
            <a:r>
              <a:rPr lang="sv" b="1" noProof="0" dirty="0"/>
              <a:t>livserfarenheter och sin kulturella kunskap </a:t>
            </a:r>
            <a:r>
              <a:rPr lang="sv" noProof="0" dirty="0"/>
              <a:t>för att bygga upp företag.</a:t>
            </a:r>
          </a:p>
          <a:p>
            <a:pPr marL="342900" indent="-342900">
              <a:buFont typeface="Wingdings" panose="05000000000000000000" pitchFamily="2" charset="2"/>
              <a:buChar char="ü"/>
            </a:pPr>
            <a:r>
              <a:rPr lang="sv" noProof="0" dirty="0"/>
              <a:t>De började ofta </a:t>
            </a:r>
            <a:r>
              <a:rPr lang="sv" b="1" noProof="0" dirty="0"/>
              <a:t>väldigt smått </a:t>
            </a:r>
            <a:r>
              <a:rPr lang="sv" noProof="0" dirty="0"/>
              <a:t>, med lite pengar, men mycket hjärta.</a:t>
            </a:r>
          </a:p>
          <a:p>
            <a:pPr marL="342900" indent="-342900">
              <a:buFont typeface="Wingdings" panose="05000000000000000000" pitchFamily="2" charset="2"/>
              <a:buChar char="ü"/>
            </a:pPr>
            <a:r>
              <a:rPr lang="sv" noProof="0" dirty="0"/>
              <a:t>Viktigast av allt skapade de verk som </a:t>
            </a:r>
            <a:r>
              <a:rPr lang="sv" b="1" noProof="0" dirty="0"/>
              <a:t>passade deras liv och familjer</a:t>
            </a:r>
            <a:r>
              <a:rPr lang="sv" noProof="0" dirty="0"/>
              <a:t>, på deras egna villkor.</a:t>
            </a:r>
            <a:endParaRPr lang="sv" noProof="0">
              <a:ea typeface="Calibri"/>
              <a:cs typeface="Calibri"/>
            </a:endParaRPr>
          </a:p>
          <a:p>
            <a:endParaRPr lang="en-GB" noProof="0" dirty="0"/>
          </a:p>
          <a:p>
            <a:r>
              <a:rPr lang="sv" noProof="0" dirty="0"/>
              <a:t>Hon fann också att stöd och uppmuntran från lokalsamhället, såsom </a:t>
            </a:r>
            <a:r>
              <a:rPr lang="sv" b="1" noProof="0" dirty="0"/>
              <a:t>volontärarbete</a:t>
            </a:r>
            <a:r>
              <a:rPr lang="sv" noProof="0" dirty="0"/>
              <a:t>, </a:t>
            </a:r>
            <a:r>
              <a:rPr lang="sv" b="1" dirty="0"/>
              <a:t>kvinnonätverk</a:t>
            </a:r>
            <a:r>
              <a:rPr lang="sv" b="1" noProof="0" dirty="0"/>
              <a:t> </a:t>
            </a:r>
            <a:r>
              <a:rPr lang="sv" noProof="0" dirty="0"/>
              <a:t>eller </a:t>
            </a:r>
            <a:r>
              <a:rPr lang="sv" b="1" noProof="0" dirty="0"/>
              <a:t>utbildningsgrupper</a:t>
            </a:r>
            <a:r>
              <a:rPr lang="sv" b="1" dirty="0"/>
              <a:t> </a:t>
            </a:r>
            <a:r>
              <a:rPr lang="sv" noProof="0" dirty="0"/>
              <a:t>gjorde stor skillnad</a:t>
            </a:r>
            <a:r>
              <a:rPr lang="sv" dirty="0"/>
              <a:t>.</a:t>
            </a:r>
            <a:endParaRPr lang="sv" dirty="0">
              <a:ea typeface="Calibri"/>
              <a:cs typeface="Calibri"/>
            </a:endParaRPr>
          </a:p>
          <a:p>
            <a:endParaRPr lang="en-GB" noProof="0" dirty="0"/>
          </a:p>
          <a:p>
            <a:r>
              <a:rPr lang="sv" b="1" noProof="0" dirty="0"/>
              <a:t>3 Kitchens har många resurser som kan hjälpa till inom dessa områden - </a:t>
            </a:r>
            <a:r>
              <a:rPr lang="sv" dirty="0">
                <a:hlinkClick r:id="rId3"/>
              </a:rPr>
              <a:t>Så här drar du nytta av det - 3 Kitchens</a:t>
            </a:r>
            <a:r>
              <a:rPr lang="sv" noProof="0" dirty="0"/>
              <a:t> </a:t>
            </a:r>
            <a:endParaRPr lang="en-GB" b="0" i="1" noProof="0" dirty="0">
              <a:effectLst/>
            </a:endParaRPr>
          </a:p>
          <a:p>
            <a:pPr algn="l"/>
            <a:endParaRPr lang="en-GB" b="0" i="1" noProof="0" dirty="0">
              <a:effectLst/>
            </a:endParaRPr>
          </a:p>
        </p:txBody>
      </p:sp>
      <p:pic>
        <p:nvPicPr>
          <p:cNvPr id="2" name="Picture 1">
            <a:extLst>
              <a:ext uri="{FF2B5EF4-FFF2-40B4-BE49-F238E27FC236}">
                <a16:creationId xmlns:a16="http://schemas.microsoft.com/office/drawing/2014/main" id="{45CF6ACA-330B-2076-D648-F597DFB5035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342678" y="2761303"/>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4" name="pole tekstowe 3">
            <a:extLst>
              <a:ext uri="{FF2B5EF4-FFF2-40B4-BE49-F238E27FC236}">
                <a16:creationId xmlns:a16="http://schemas.microsoft.com/office/drawing/2014/main" id="{D26E745A-335C-ABA1-D8F3-C4CD002CB028}"/>
              </a:ext>
            </a:extLst>
          </p:cNvPr>
          <p:cNvSpPr txBox="1"/>
          <p:nvPr/>
        </p:nvSpPr>
        <p:spPr>
          <a:xfrm>
            <a:off x="538627" y="1397872"/>
            <a:ext cx="9738788" cy="461665"/>
          </a:xfrm>
          <a:prstGeom prst="rect">
            <a:avLst/>
          </a:prstGeom>
          <a:noFill/>
        </p:spPr>
        <p:txBody>
          <a:bodyPr wrap="square">
            <a:spAutoFit/>
          </a:bodyPr>
          <a:lstStyle/>
          <a:p>
            <a:pPr algn="l"/>
            <a:r>
              <a:rPr lang="sv" sz="2400" b="1" i="0" noProof="0" dirty="0">
                <a:solidFill>
                  <a:srgbClr val="84BFA4"/>
                </a:solidFill>
                <a:effectLst/>
              </a:rPr>
              <a:t>Natasha Webster – Berättelser om kvinnliga migrantföretagare i Sverige</a:t>
            </a:r>
          </a:p>
        </p:txBody>
      </p:sp>
      <p:pic>
        <p:nvPicPr>
          <p:cNvPr id="5" name="Multimedia online 4" title="Entrepreneurship: From Bangkok to Finspång, Sweden">
            <a:hlinkClick r:id="" action="ppaction://media"/>
            <a:extLst>
              <a:ext uri="{FF2B5EF4-FFF2-40B4-BE49-F238E27FC236}">
                <a16:creationId xmlns:a16="http://schemas.microsoft.com/office/drawing/2014/main" id="{AF46E0E8-6978-7355-3A4F-ECD59A90D878}"/>
              </a:ext>
            </a:extLst>
          </p:cNvPr>
          <p:cNvPicPr>
            <a:picLocks noRot="1" noChangeAspect="1"/>
          </p:cNvPicPr>
          <p:nvPr>
            <a:videoFile r:link="rId1"/>
          </p:nvPr>
        </p:nvPicPr>
        <p:blipFill>
          <a:blip r:embed="rId5"/>
          <a:stretch>
            <a:fillRect/>
          </a:stretch>
        </p:blipFill>
        <p:spPr>
          <a:xfrm>
            <a:off x="7904795" y="4697742"/>
            <a:ext cx="3753805" cy="2120900"/>
          </a:xfrm>
          <a:prstGeom prst="rect">
            <a:avLst/>
          </a:prstGeom>
        </p:spPr>
      </p:pic>
      <p:sp>
        <p:nvSpPr>
          <p:cNvPr id="7" name="pole tekstowe 6">
            <a:extLst>
              <a:ext uri="{FF2B5EF4-FFF2-40B4-BE49-F238E27FC236}">
                <a16:creationId xmlns:a16="http://schemas.microsoft.com/office/drawing/2014/main" id="{2642B018-F3CF-E22B-D24A-D6BB19AC1F63}"/>
              </a:ext>
            </a:extLst>
          </p:cNvPr>
          <p:cNvSpPr txBox="1"/>
          <p:nvPr/>
        </p:nvSpPr>
        <p:spPr>
          <a:xfrm>
            <a:off x="9022395" y="2040785"/>
            <a:ext cx="2636205" cy="707886"/>
          </a:xfrm>
          <a:prstGeom prst="rect">
            <a:avLst/>
          </a:prstGeom>
          <a:noFill/>
        </p:spPr>
        <p:txBody>
          <a:bodyPr wrap="square">
            <a:spAutoFit/>
          </a:bodyPr>
          <a:lstStyle/>
          <a:p>
            <a:pPr algn="r"/>
            <a:r>
              <a:rPr lang="sv" sz="2000" b="1" noProof="0" dirty="0">
                <a:solidFill>
                  <a:srgbClr val="84BFA4"/>
                </a:solidFill>
              </a:rPr>
              <a:t>Kolla in den här videon för mer information!</a:t>
            </a:r>
            <a:r>
              <a:rPr lang="sv" sz="2000" b="1" noProof="0" dirty="0">
                <a:solidFill>
                  <a:srgbClr val="84BFA4"/>
                </a:solidFill>
                <a:sym typeface="Wingdings" panose="05000000000000000000" pitchFamily="2" charset="2"/>
              </a:rPr>
              <a:t> </a:t>
            </a:r>
            <a:endParaRPr lang="en-GB" sz="2000" b="1" noProof="0" dirty="0">
              <a:solidFill>
                <a:srgbClr val="84BFA4"/>
              </a:solidFill>
            </a:endParaRPr>
          </a:p>
        </p:txBody>
      </p:sp>
    </p:spTree>
    <p:extLst>
      <p:ext uri="{BB962C8B-B14F-4D97-AF65-F5344CB8AC3E}">
        <p14:creationId xmlns:p14="http://schemas.microsoft.com/office/powerpoint/2010/main" val="265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3418-5939-0154-32FA-8B9355AB91D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F83DF68-AA5A-AB6F-5CF6-03E21BA90445}"/>
              </a:ext>
            </a:extLst>
          </p:cNvPr>
          <p:cNvSpPr>
            <a:spLocks noGrp="1"/>
          </p:cNvSpPr>
          <p:nvPr>
            <p:ph type="body" sz="quarter" idx="27"/>
          </p:nvPr>
        </p:nvSpPr>
        <p:spPr/>
        <p:txBody>
          <a:bodyPr/>
          <a:lstStyle/>
          <a:p>
            <a:pPr algn="r"/>
            <a:r>
              <a:rPr lang="sv" noProof="0" dirty="0"/>
              <a:t>DAGS ATT TÄNKA!</a:t>
            </a:r>
          </a:p>
        </p:txBody>
      </p:sp>
      <p:sp>
        <p:nvSpPr>
          <p:cNvPr id="3" name="Text Placeholder 2">
            <a:extLst>
              <a:ext uri="{FF2B5EF4-FFF2-40B4-BE49-F238E27FC236}">
                <a16:creationId xmlns:a16="http://schemas.microsoft.com/office/drawing/2014/main" id="{0621466B-D9FC-6BDB-8A73-E1AB027B8E5D}"/>
              </a:ext>
            </a:extLst>
          </p:cNvPr>
          <p:cNvSpPr>
            <a:spLocks noGrp="1"/>
          </p:cNvSpPr>
          <p:nvPr>
            <p:ph type="body" sz="quarter" idx="14"/>
          </p:nvPr>
        </p:nvSpPr>
        <p:spPr>
          <a:xfrm>
            <a:off x="5034013" y="1220269"/>
            <a:ext cx="6949440" cy="4949525"/>
          </a:xfrm>
        </p:spPr>
        <p:txBody>
          <a:bodyPr/>
          <a:lstStyle/>
          <a:p>
            <a:pPr>
              <a:buClr>
                <a:srgbClr val="84BFA4"/>
              </a:buClr>
            </a:pPr>
            <a:endParaRPr lang="en-GB" b="1" noProof="0" dirty="0"/>
          </a:p>
          <a:p>
            <a:pPr>
              <a:buClr>
                <a:srgbClr val="84BFA4"/>
              </a:buClr>
            </a:pPr>
            <a:r>
              <a:rPr lang="sv" noProof="0" dirty="0"/>
              <a:t>Förebilder är så viktiga för att påverka beslut om att bli egenföretagare att </a:t>
            </a:r>
            <a:r>
              <a:rPr lang="sv" dirty="0"/>
              <a:t>vi </a:t>
            </a:r>
            <a:r>
              <a:rPr lang="sv" noProof="0" dirty="0"/>
              <a:t>inte kan vara det vi inte kan se.</a:t>
            </a:r>
          </a:p>
          <a:p>
            <a:pPr>
              <a:buClr>
                <a:srgbClr val="84BFA4"/>
              </a:buClr>
            </a:pPr>
            <a:endParaRPr lang="en-GB" b="1" noProof="0" dirty="0"/>
          </a:p>
          <a:p>
            <a:pPr>
              <a:buClr>
                <a:srgbClr val="84BFA4"/>
              </a:buClr>
            </a:pPr>
            <a:r>
              <a:rPr lang="sv" b="1" noProof="0" dirty="0"/>
              <a:t>Hur många olika kvinnliga migranter som äger livsmedelsföretag känner du?</a:t>
            </a:r>
          </a:p>
          <a:p>
            <a:pPr>
              <a:buClr>
                <a:srgbClr val="84BFA4"/>
              </a:buClr>
            </a:pPr>
            <a:endParaRPr lang="en-GB" b="1" noProof="0" dirty="0"/>
          </a:p>
          <a:p>
            <a:pPr marL="762000" indent="-271463">
              <a:buClr>
                <a:srgbClr val="84BFA4"/>
              </a:buClr>
              <a:buFont typeface="Arial" panose="020B0604020202020204" pitchFamily="34" charset="0"/>
              <a:buChar char="•"/>
            </a:pPr>
            <a:r>
              <a:rPr lang="sv" noProof="0" dirty="0"/>
              <a:t>Gör en lista med namnen på alla olika lokala företag du känner till som drivs av kvinnor från olika nationaliteter.</a:t>
            </a:r>
          </a:p>
          <a:p>
            <a:pPr marL="490537">
              <a:buClr>
                <a:srgbClr val="84BFA4"/>
              </a:buClr>
            </a:pPr>
            <a:endParaRPr lang="en-GB" noProof="0" dirty="0"/>
          </a:p>
          <a:p>
            <a:pPr marL="762000" indent="-271463">
              <a:buClr>
                <a:srgbClr val="84BFA4"/>
              </a:buClr>
              <a:buFont typeface="Arial" panose="020B0604020202020204" pitchFamily="34" charset="0"/>
              <a:buChar char="•"/>
            </a:pPr>
            <a:r>
              <a:rPr lang="sv" noProof="0" dirty="0"/>
              <a:t>Har du en affärsidé för livsmedel från din kultur som du ständigt återkommer till – något som ligger dig varmt om hjärtat?</a:t>
            </a:r>
          </a:p>
          <a:p>
            <a:pPr marL="762000" indent="-271463">
              <a:buClr>
                <a:srgbClr val="84BFA4"/>
              </a:buClr>
              <a:buFont typeface="Arial" panose="020B0604020202020204" pitchFamily="34" charset="0"/>
              <a:buChar char="•"/>
            </a:pPr>
            <a:endParaRPr lang="en-GB" i="1" noProof="0" dirty="0"/>
          </a:p>
          <a:p>
            <a:pPr marL="342900" indent="-342900">
              <a:buFont typeface="Wingdings" panose="05000000000000000000" pitchFamily="2" charset="2"/>
              <a:buChar char="q"/>
            </a:pPr>
            <a:endParaRPr lang="en-GB" noProof="0" dirty="0"/>
          </a:p>
        </p:txBody>
      </p:sp>
      <p:pic>
        <p:nvPicPr>
          <p:cNvPr id="6" name="Obraz 5">
            <a:extLst>
              <a:ext uri="{FF2B5EF4-FFF2-40B4-BE49-F238E27FC236}">
                <a16:creationId xmlns:a16="http://schemas.microsoft.com/office/drawing/2014/main" id="{D8728C42-8F13-CCDD-3248-6781A48C9D86}"/>
              </a:ext>
            </a:extLst>
          </p:cNvPr>
          <p:cNvPicPr>
            <a:picLocks noChangeAspect="1"/>
          </p:cNvPicPr>
          <p:nvPr/>
        </p:nvPicPr>
        <p:blipFill>
          <a:blip r:embed="rId2"/>
          <a:stretch>
            <a:fillRect/>
          </a:stretch>
        </p:blipFill>
        <p:spPr>
          <a:xfrm>
            <a:off x="0" y="0"/>
            <a:ext cx="4571428" cy="6858000"/>
          </a:xfrm>
          <a:prstGeom prst="rect">
            <a:avLst/>
          </a:prstGeom>
        </p:spPr>
      </p:pic>
    </p:spTree>
    <p:extLst>
      <p:ext uri="{BB962C8B-B14F-4D97-AF65-F5344CB8AC3E}">
        <p14:creationId xmlns:p14="http://schemas.microsoft.com/office/powerpoint/2010/main" val="262918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LYSSNA - STARTUPS UTAN GRÄNSER PODCAST</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1819487"/>
            <a:ext cx="5239118" cy="3743915"/>
          </a:xfrm>
        </p:spPr>
        <p:txBody>
          <a:bodyPr/>
          <a:lstStyle/>
          <a:p>
            <a:pPr>
              <a:buClr>
                <a:srgbClr val="84BFA4"/>
              </a:buClr>
            </a:pPr>
            <a:r>
              <a:rPr lang="sv" noProof="0" dirty="0"/>
              <a:t>Lyssna på </a:t>
            </a:r>
            <a:r>
              <a:rPr lang="sv" b="1" noProof="0" dirty="0">
                <a:hlinkClick r:id="rId2"/>
              </a:rPr>
              <a:t>den här inspirerande poddserien</a:t>
            </a:r>
            <a:r>
              <a:rPr lang="sv" noProof="0" dirty="0">
                <a:hlinkClick r:id="rId2"/>
              </a:rPr>
              <a:t> </a:t>
            </a:r>
            <a:r>
              <a:rPr lang="sv" noProof="0" dirty="0"/>
              <a:t>om migrantföretagande.</a:t>
            </a:r>
          </a:p>
          <a:p>
            <a:pPr>
              <a:buClr>
                <a:srgbClr val="84BFA4"/>
              </a:buClr>
            </a:pPr>
            <a:endParaRPr lang="en-GB" noProof="0" dirty="0"/>
          </a:p>
          <a:p>
            <a:pPr>
              <a:buClr>
                <a:srgbClr val="84BFA4"/>
              </a:buClr>
            </a:pPr>
            <a:r>
              <a:rPr lang="sv" noProof="0" dirty="0"/>
              <a:t>En del av det kan vara lite högtravande, men gräver man djupt ger det </a:t>
            </a:r>
            <a:r>
              <a:rPr lang="sv" b="1" noProof="0" dirty="0"/>
              <a:t>intressant information och berättelser från andra entreprenörer med migrant- och flyktingbakgrund </a:t>
            </a:r>
            <a:r>
              <a:rPr lang="sv" noProof="0" dirty="0"/>
              <a:t>, varav många är kvinnor, som kan fungera som förebilder och fallstudier för blivande entreprenörer.</a:t>
            </a:r>
          </a:p>
          <a:p>
            <a:pPr>
              <a:buClr>
                <a:srgbClr val="84BFA4"/>
              </a:buClr>
            </a:pPr>
            <a:endParaRPr lang="en-GB" noProof="0" dirty="0"/>
          </a:p>
          <a:p>
            <a:pPr>
              <a:buClr>
                <a:srgbClr val="84BFA4"/>
              </a:buClr>
            </a:pPr>
            <a:r>
              <a:rPr lang="sv" noProof="0" dirty="0"/>
              <a:t>Nya avsnitt sänds varje vecka.</a:t>
            </a:r>
          </a:p>
          <a:p>
            <a:pPr>
              <a:buClr>
                <a:srgbClr val="84BFA4"/>
              </a:buClr>
            </a:pPr>
            <a:endParaRPr lang="en-GB" noProof="0" dirty="0"/>
          </a:p>
          <a:p>
            <a:pPr>
              <a:buClr>
                <a:srgbClr val="84BFA4"/>
              </a:buClr>
            </a:pPr>
            <a:endParaRPr lang="en-GB" noProof="0" dirty="0"/>
          </a:p>
        </p:txBody>
      </p:sp>
      <p:sp>
        <p:nvSpPr>
          <p:cNvPr id="2" name="TextBox 1">
            <a:extLst>
              <a:ext uri="{FF2B5EF4-FFF2-40B4-BE49-F238E27FC236}">
                <a16:creationId xmlns:a16="http://schemas.microsoft.com/office/drawing/2014/main" id="{7D60CFEB-05C9-04B4-791A-2F7DF8F72231}"/>
              </a:ext>
            </a:extLst>
          </p:cNvPr>
          <p:cNvSpPr txBox="1"/>
          <p:nvPr/>
        </p:nvSpPr>
        <p:spPr>
          <a:xfrm>
            <a:off x="7551775" y="1908713"/>
            <a:ext cx="4286584" cy="3785652"/>
          </a:xfrm>
          <a:prstGeom prst="rect">
            <a:avLst/>
          </a:prstGeom>
          <a:noFill/>
        </p:spPr>
        <p:txBody>
          <a:bodyPr wrap="square">
            <a:spAutoFit/>
          </a:bodyPr>
          <a:lstStyle/>
          <a:p>
            <a:pPr>
              <a:lnSpc>
                <a:spcPts val="2380"/>
              </a:lnSpc>
            </a:pPr>
            <a:r>
              <a:rPr lang="sv" sz="2200" noProof="0" dirty="0">
                <a:solidFill>
                  <a:srgbClr val="382B1B"/>
                </a:solidFill>
              </a:rPr>
              <a:t>Gå till </a:t>
            </a:r>
            <a:r>
              <a:rPr lang="sv" sz="2200" b="1" noProof="0" dirty="0">
                <a:solidFill>
                  <a:srgbClr val="382B1B"/>
                </a:solidFill>
                <a:hlinkClick r:id="rId2"/>
              </a:rPr>
              <a:t>den här webbplatsen</a:t>
            </a:r>
            <a:endParaRPr lang="en-GB" sz="2200" b="1" noProof="0" dirty="0">
              <a:solidFill>
                <a:srgbClr val="382B1B"/>
              </a:solidFill>
            </a:endParaRPr>
          </a:p>
          <a:p>
            <a:pPr>
              <a:lnSpc>
                <a:spcPts val="2380"/>
              </a:lnSpc>
            </a:pPr>
            <a:endParaRPr lang="en-GB" sz="2200" noProof="0" dirty="0">
              <a:solidFill>
                <a:srgbClr val="382B1B"/>
              </a:solidFill>
            </a:endParaRPr>
          </a:p>
          <a:p>
            <a:pPr>
              <a:lnSpc>
                <a:spcPts val="2380"/>
              </a:lnSpc>
            </a:pPr>
            <a:endParaRPr lang="en-GB" sz="2200" noProof="0" dirty="0">
              <a:solidFill>
                <a:srgbClr val="382B1B"/>
              </a:solidFill>
            </a:endParaRPr>
          </a:p>
          <a:p>
            <a:pPr>
              <a:lnSpc>
                <a:spcPts val="2380"/>
              </a:lnSpc>
            </a:pPr>
            <a:endParaRPr lang="en-GB" sz="2200" noProof="0" dirty="0">
              <a:solidFill>
                <a:srgbClr val="382B1B"/>
              </a:solidFill>
            </a:endParaRPr>
          </a:p>
          <a:p>
            <a:pPr>
              <a:lnSpc>
                <a:spcPts val="2380"/>
              </a:lnSpc>
            </a:pPr>
            <a:r>
              <a:rPr lang="sv" sz="2200" noProof="0" dirty="0">
                <a:solidFill>
                  <a:srgbClr val="382B1B"/>
                </a:solidFill>
              </a:rPr>
              <a:t>Klicka på </a:t>
            </a:r>
            <a:r>
              <a:rPr lang="sv" sz="2200" b="1" noProof="0" dirty="0">
                <a:solidFill>
                  <a:srgbClr val="382B1B"/>
                </a:solidFill>
                <a:hlinkClick r:id="rId3"/>
              </a:rPr>
              <a:t>Podcast-knappen </a:t>
            </a:r>
            <a:r>
              <a:rPr lang="sv" sz="2200" noProof="0" dirty="0">
                <a:solidFill>
                  <a:srgbClr val="382B1B"/>
                </a:solidFill>
              </a:rPr>
              <a:t>för att lyssna på valfritt avsnitt</a:t>
            </a:r>
          </a:p>
          <a:p>
            <a:pPr>
              <a:lnSpc>
                <a:spcPts val="2380"/>
              </a:lnSpc>
            </a:pPr>
            <a:endParaRPr lang="en-GB" sz="2200" noProof="0" dirty="0">
              <a:solidFill>
                <a:srgbClr val="382B1B"/>
              </a:solidFill>
            </a:endParaRPr>
          </a:p>
          <a:p>
            <a:pPr>
              <a:lnSpc>
                <a:spcPts val="2380"/>
              </a:lnSpc>
            </a:pPr>
            <a:endParaRPr lang="en-GB" sz="2200" b="1" noProof="0" dirty="0">
              <a:solidFill>
                <a:srgbClr val="84BFA4"/>
              </a:solidFill>
            </a:endParaRPr>
          </a:p>
          <a:p>
            <a:pPr>
              <a:lnSpc>
                <a:spcPts val="2380"/>
              </a:lnSpc>
            </a:pPr>
            <a:r>
              <a:rPr lang="sv" sz="2200" noProof="0" dirty="0">
                <a:solidFill>
                  <a:srgbClr val="382B1B"/>
                </a:solidFill>
              </a:rPr>
              <a:t>Klicka på </a:t>
            </a:r>
            <a:r>
              <a:rPr lang="sv" sz="2200" b="1" noProof="0" dirty="0">
                <a:solidFill>
                  <a:srgbClr val="382B1B"/>
                </a:solidFill>
                <a:hlinkClick r:id="rId4"/>
              </a:rPr>
              <a:t>Nyheter och berättelser </a:t>
            </a:r>
            <a:r>
              <a:rPr lang="sv" sz="2200" noProof="0" dirty="0">
                <a:solidFill>
                  <a:srgbClr val="382B1B"/>
                </a:solidFill>
              </a:rPr>
              <a:t>för att bläddra igenom annan relevant och intressant information som presenteras i noveller och nyhetsinlägg.</a:t>
            </a:r>
          </a:p>
        </p:txBody>
      </p:sp>
      <p:cxnSp>
        <p:nvCxnSpPr>
          <p:cNvPr id="5" name="Straight Connector 4">
            <a:extLst>
              <a:ext uri="{FF2B5EF4-FFF2-40B4-BE49-F238E27FC236}">
                <a16:creationId xmlns:a16="http://schemas.microsoft.com/office/drawing/2014/main" id="{3957CA0C-5FF8-27E4-01C2-CEEAC6BB021B}"/>
              </a:ext>
            </a:extLst>
          </p:cNvPr>
          <p:cNvCxnSpPr>
            <a:cxnSpLocks/>
          </p:cNvCxnSpPr>
          <p:nvPr/>
        </p:nvCxnSpPr>
        <p:spPr>
          <a:xfrm flipV="1">
            <a:off x="6235572" y="1641147"/>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upa 14">
            <a:extLst>
              <a:ext uri="{FF2B5EF4-FFF2-40B4-BE49-F238E27FC236}">
                <a16:creationId xmlns:a16="http://schemas.microsoft.com/office/drawing/2014/main" id="{00188B76-5BE4-FB9E-DEEF-E32989D38F58}"/>
              </a:ext>
            </a:extLst>
          </p:cNvPr>
          <p:cNvGrpSpPr/>
          <p:nvPr/>
        </p:nvGrpSpPr>
        <p:grpSpPr>
          <a:xfrm>
            <a:off x="6411609" y="1641147"/>
            <a:ext cx="964130" cy="964130"/>
            <a:chOff x="6411609" y="1641147"/>
            <a:chExt cx="964130" cy="964130"/>
          </a:xfrm>
        </p:grpSpPr>
        <p:pic>
          <p:nvPicPr>
            <p:cNvPr id="7" name="Graphic 6" descr="Headphones with solid fill">
              <a:extLst>
                <a:ext uri="{FF2B5EF4-FFF2-40B4-BE49-F238E27FC236}">
                  <a16:creationId xmlns:a16="http://schemas.microsoft.com/office/drawing/2014/main" id="{A1866EE1-67DF-E0F1-4AE6-74BFFBEF27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1641147"/>
              <a:ext cx="964130" cy="964130"/>
            </a:xfrm>
            <a:prstGeom prst="rect">
              <a:avLst/>
            </a:prstGeom>
          </p:spPr>
        </p:pic>
        <p:sp>
          <p:nvSpPr>
            <p:cNvPr id="10" name="pole tekstowe 9">
              <a:extLst>
                <a:ext uri="{FF2B5EF4-FFF2-40B4-BE49-F238E27FC236}">
                  <a16:creationId xmlns:a16="http://schemas.microsoft.com/office/drawing/2014/main" id="{4FD14436-B0B2-9CAF-6065-FCAEB9F415E2}"/>
                </a:ext>
              </a:extLst>
            </p:cNvPr>
            <p:cNvSpPr txBox="1"/>
            <p:nvPr/>
          </p:nvSpPr>
          <p:spPr>
            <a:xfrm>
              <a:off x="6754732" y="2123212"/>
              <a:ext cx="277894" cy="384080"/>
            </a:xfrm>
            <a:prstGeom prst="rect">
              <a:avLst/>
            </a:prstGeom>
            <a:noFill/>
          </p:spPr>
          <p:txBody>
            <a:bodyPr wrap="square">
              <a:spAutoFit/>
            </a:bodyPr>
            <a:lstStyle/>
            <a:p>
              <a:pPr>
                <a:lnSpc>
                  <a:spcPts val="2380"/>
                </a:lnSpc>
              </a:pPr>
              <a:r>
                <a:rPr lang="sv" sz="1800" b="1" noProof="0" dirty="0">
                  <a:solidFill>
                    <a:srgbClr val="84BFA4"/>
                  </a:solidFill>
                </a:rPr>
                <a:t>1</a:t>
              </a:r>
            </a:p>
          </p:txBody>
        </p:sp>
      </p:grpSp>
      <p:grpSp>
        <p:nvGrpSpPr>
          <p:cNvPr id="14" name="Grupa 13">
            <a:extLst>
              <a:ext uri="{FF2B5EF4-FFF2-40B4-BE49-F238E27FC236}">
                <a16:creationId xmlns:a16="http://schemas.microsoft.com/office/drawing/2014/main" id="{83AF857F-8EA4-06E2-2DA0-5C0FABCF3AFC}"/>
              </a:ext>
            </a:extLst>
          </p:cNvPr>
          <p:cNvGrpSpPr/>
          <p:nvPr/>
        </p:nvGrpSpPr>
        <p:grpSpPr>
          <a:xfrm>
            <a:off x="6411609" y="2946935"/>
            <a:ext cx="964130" cy="964130"/>
            <a:chOff x="6411609" y="2787355"/>
            <a:chExt cx="964130" cy="964130"/>
          </a:xfrm>
        </p:grpSpPr>
        <p:pic>
          <p:nvPicPr>
            <p:cNvPr id="6" name="Graphic 6" descr="Headphones with solid fill">
              <a:extLst>
                <a:ext uri="{FF2B5EF4-FFF2-40B4-BE49-F238E27FC236}">
                  <a16:creationId xmlns:a16="http://schemas.microsoft.com/office/drawing/2014/main" id="{80190E81-50AA-B2AF-378E-7A0DB6A37E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2787355"/>
              <a:ext cx="964130" cy="964130"/>
            </a:xfrm>
            <a:prstGeom prst="rect">
              <a:avLst/>
            </a:prstGeom>
          </p:spPr>
        </p:pic>
        <p:sp>
          <p:nvSpPr>
            <p:cNvPr id="11" name="pole tekstowe 10">
              <a:extLst>
                <a:ext uri="{FF2B5EF4-FFF2-40B4-BE49-F238E27FC236}">
                  <a16:creationId xmlns:a16="http://schemas.microsoft.com/office/drawing/2014/main" id="{CDFB64A8-351F-EC6D-F938-4D10E76261C2}"/>
                </a:ext>
              </a:extLst>
            </p:cNvPr>
            <p:cNvSpPr txBox="1"/>
            <p:nvPr/>
          </p:nvSpPr>
          <p:spPr>
            <a:xfrm>
              <a:off x="6754727" y="3257879"/>
              <a:ext cx="277894" cy="384080"/>
            </a:xfrm>
            <a:prstGeom prst="rect">
              <a:avLst/>
            </a:prstGeom>
            <a:noFill/>
          </p:spPr>
          <p:txBody>
            <a:bodyPr wrap="square">
              <a:spAutoFit/>
            </a:bodyPr>
            <a:lstStyle/>
            <a:p>
              <a:pPr>
                <a:lnSpc>
                  <a:spcPts val="2380"/>
                </a:lnSpc>
              </a:pPr>
              <a:r>
                <a:rPr lang="sv" sz="1800" b="1" noProof="0" dirty="0">
                  <a:solidFill>
                    <a:srgbClr val="84BFA4"/>
                  </a:solidFill>
                </a:rPr>
                <a:t>2</a:t>
              </a:r>
            </a:p>
          </p:txBody>
        </p:sp>
      </p:grpSp>
      <p:grpSp>
        <p:nvGrpSpPr>
          <p:cNvPr id="13" name="Grupa 12">
            <a:extLst>
              <a:ext uri="{FF2B5EF4-FFF2-40B4-BE49-F238E27FC236}">
                <a16:creationId xmlns:a16="http://schemas.microsoft.com/office/drawing/2014/main" id="{64786D3A-CD3F-7ECA-03E2-BC01C2E332BC}"/>
              </a:ext>
            </a:extLst>
          </p:cNvPr>
          <p:cNvGrpSpPr/>
          <p:nvPr/>
        </p:nvGrpSpPr>
        <p:grpSpPr>
          <a:xfrm>
            <a:off x="6411609" y="4252723"/>
            <a:ext cx="964130" cy="964130"/>
            <a:chOff x="6411609" y="4252723"/>
            <a:chExt cx="964130" cy="964130"/>
          </a:xfrm>
        </p:grpSpPr>
        <p:pic>
          <p:nvPicPr>
            <p:cNvPr id="8" name="Graphic 6" descr="Headphones with solid fill">
              <a:extLst>
                <a:ext uri="{FF2B5EF4-FFF2-40B4-BE49-F238E27FC236}">
                  <a16:creationId xmlns:a16="http://schemas.microsoft.com/office/drawing/2014/main" id="{3A1D3A71-72D8-5293-709A-9DE29248FD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4252723"/>
              <a:ext cx="964130" cy="964130"/>
            </a:xfrm>
            <a:prstGeom prst="rect">
              <a:avLst/>
            </a:prstGeom>
          </p:spPr>
        </p:pic>
        <p:sp>
          <p:nvSpPr>
            <p:cNvPr id="12" name="pole tekstowe 11">
              <a:extLst>
                <a:ext uri="{FF2B5EF4-FFF2-40B4-BE49-F238E27FC236}">
                  <a16:creationId xmlns:a16="http://schemas.microsoft.com/office/drawing/2014/main" id="{14372D0C-B5A9-5DA2-BC82-BE782CD92686}"/>
                </a:ext>
              </a:extLst>
            </p:cNvPr>
            <p:cNvSpPr txBox="1"/>
            <p:nvPr/>
          </p:nvSpPr>
          <p:spPr>
            <a:xfrm>
              <a:off x="6754727" y="4734788"/>
              <a:ext cx="277894" cy="384080"/>
            </a:xfrm>
            <a:prstGeom prst="rect">
              <a:avLst/>
            </a:prstGeom>
            <a:noFill/>
          </p:spPr>
          <p:txBody>
            <a:bodyPr wrap="square">
              <a:spAutoFit/>
            </a:bodyPr>
            <a:lstStyle/>
            <a:p>
              <a:pPr>
                <a:lnSpc>
                  <a:spcPts val="2380"/>
                </a:lnSpc>
              </a:pPr>
              <a:r>
                <a:rPr lang="sv" sz="1800" b="1" noProof="0" dirty="0">
                  <a:solidFill>
                    <a:srgbClr val="84BFA4"/>
                  </a:solidFill>
                </a:rPr>
                <a:t>3</a:t>
              </a:r>
            </a:p>
          </p:txBody>
        </p:sp>
      </p:grpSp>
    </p:spTree>
    <p:extLst>
      <p:ext uri="{BB962C8B-B14F-4D97-AF65-F5344CB8AC3E}">
        <p14:creationId xmlns:p14="http://schemas.microsoft.com/office/powerpoint/2010/main" val="186238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sv" dirty="0"/>
              <a:t>FÖRSTÅ </a:t>
            </a:r>
            <a:r>
              <a:rPr lang="sv" noProof="0" dirty="0"/>
              <a:t>ENTREPRENÖRSKAP</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noProof="0" dirty="0"/>
              <a:t>03</a:t>
            </a:r>
          </a:p>
        </p:txBody>
      </p:sp>
    </p:spTree>
    <p:extLst>
      <p:ext uri="{BB962C8B-B14F-4D97-AF65-F5344CB8AC3E}">
        <p14:creationId xmlns:p14="http://schemas.microsoft.com/office/powerpoint/2010/main" val="12496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p:txBody>
          <a:bodyPr/>
          <a:lstStyle/>
          <a:p>
            <a:r>
              <a:rPr lang="sv" noProof="0" dirty="0"/>
              <a:t>ENTREPRENÖRSKAP – DET FINNS REDAN INOM DIG</a:t>
            </a:r>
          </a:p>
        </p:txBody>
      </p:sp>
      <p:graphicFrame>
        <p:nvGraphicFramePr>
          <p:cNvPr id="7" name="Diagram 6">
            <a:extLst>
              <a:ext uri="{FF2B5EF4-FFF2-40B4-BE49-F238E27FC236}">
                <a16:creationId xmlns:a16="http://schemas.microsoft.com/office/drawing/2014/main" id="{5DFCE3D9-6763-9997-2D26-BC35DE6FFF4E}"/>
              </a:ext>
            </a:extLst>
          </p:cNvPr>
          <p:cNvGraphicFramePr/>
          <p:nvPr>
            <p:extLst>
              <p:ext uri="{D42A27DB-BD31-4B8C-83A1-F6EECF244321}">
                <p14:modId xmlns:p14="http://schemas.microsoft.com/office/powerpoint/2010/main" val="444996274"/>
              </p:ext>
            </p:extLst>
          </p:nvPr>
        </p:nvGraphicFramePr>
        <p:xfrm>
          <a:off x="512193" y="1352745"/>
          <a:ext cx="11075958" cy="44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21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2B31-C7D8-EB67-6A6B-2BF6D6D865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7BBCF81-B76C-6EEE-2A9C-2A3C21693332}"/>
              </a:ext>
            </a:extLst>
          </p:cNvPr>
          <p:cNvSpPr>
            <a:spLocks noGrp="1"/>
          </p:cNvSpPr>
          <p:nvPr>
            <p:ph type="body" sz="quarter" idx="27"/>
          </p:nvPr>
        </p:nvSpPr>
        <p:spPr/>
        <p:txBody>
          <a:bodyPr/>
          <a:lstStyle/>
          <a:p>
            <a:r>
              <a:rPr lang="sv" noProof="0" dirty="0"/>
              <a:t>ENTREPRENÖRSKAP – DET FINNS REDAN INOM DIG</a:t>
            </a:r>
          </a:p>
        </p:txBody>
      </p:sp>
      <p:graphicFrame>
        <p:nvGraphicFramePr>
          <p:cNvPr id="7" name="Diagram 6">
            <a:extLst>
              <a:ext uri="{FF2B5EF4-FFF2-40B4-BE49-F238E27FC236}">
                <a16:creationId xmlns:a16="http://schemas.microsoft.com/office/drawing/2014/main" id="{4EA1541B-B646-2EBF-EDD0-6B30841C598D}"/>
              </a:ext>
            </a:extLst>
          </p:cNvPr>
          <p:cNvGraphicFramePr/>
          <p:nvPr>
            <p:extLst>
              <p:ext uri="{D42A27DB-BD31-4B8C-83A1-F6EECF244321}">
                <p14:modId xmlns:p14="http://schemas.microsoft.com/office/powerpoint/2010/main" val="1835227675"/>
              </p:ext>
            </p:extLst>
          </p:nvPr>
        </p:nvGraphicFramePr>
        <p:xfrm>
          <a:off x="391424" y="1462012"/>
          <a:ext cx="11006946" cy="4662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249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DFD3-A242-F669-03FD-B79F4085B78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13209A5-800B-1607-FDCA-A3A670655739}"/>
              </a:ext>
            </a:extLst>
          </p:cNvPr>
          <p:cNvSpPr>
            <a:spLocks noGrp="1"/>
          </p:cNvSpPr>
          <p:nvPr>
            <p:ph type="body" sz="quarter" idx="27"/>
          </p:nvPr>
        </p:nvSpPr>
        <p:spPr/>
        <p:txBody>
          <a:bodyPr/>
          <a:lstStyle/>
          <a:p>
            <a:r>
              <a:rPr lang="sv" noProof="0" dirty="0"/>
              <a:t>ENTREPRENÖRSKAP – DET FINNS REDAN INOM DIG</a:t>
            </a:r>
          </a:p>
        </p:txBody>
      </p:sp>
      <p:graphicFrame>
        <p:nvGraphicFramePr>
          <p:cNvPr id="7" name="Diagram 6">
            <a:extLst>
              <a:ext uri="{FF2B5EF4-FFF2-40B4-BE49-F238E27FC236}">
                <a16:creationId xmlns:a16="http://schemas.microsoft.com/office/drawing/2014/main" id="{564E45EE-9907-5F66-6660-BA9DB65D9E44}"/>
              </a:ext>
            </a:extLst>
          </p:cNvPr>
          <p:cNvGraphicFramePr/>
          <p:nvPr>
            <p:extLst>
              <p:ext uri="{D42A27DB-BD31-4B8C-83A1-F6EECF244321}">
                <p14:modId xmlns:p14="http://schemas.microsoft.com/office/powerpoint/2010/main" val="336050209"/>
              </p:ext>
            </p:extLst>
          </p:nvPr>
        </p:nvGraphicFramePr>
        <p:xfrm>
          <a:off x="443181" y="1479265"/>
          <a:ext cx="11110463" cy="457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47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9586-325B-FCE3-3287-7DBB0BED1BC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5B2761A-7A46-7791-0462-FEC7BDF021EA}"/>
              </a:ext>
            </a:extLst>
          </p:cNvPr>
          <p:cNvSpPr>
            <a:spLocks noGrp="1"/>
          </p:cNvSpPr>
          <p:nvPr>
            <p:ph type="body" sz="quarter" idx="27"/>
          </p:nvPr>
        </p:nvSpPr>
        <p:spPr/>
        <p:txBody>
          <a:bodyPr/>
          <a:lstStyle/>
          <a:p>
            <a:r>
              <a:rPr lang="sv" noProof="0" dirty="0">
                <a:solidFill>
                  <a:srgbClr val="382B1B"/>
                </a:solidFill>
              </a:rPr>
              <a:t>För vem </a:t>
            </a:r>
            <a:r>
              <a:rPr lang="sv" sz="3600" noProof="0" dirty="0">
                <a:solidFill>
                  <a:srgbClr val="382B1B"/>
                </a:solidFill>
              </a:rPr>
              <a:t>är 3 Kitchens speciellt utformat?</a:t>
            </a:r>
          </a:p>
        </p:txBody>
      </p:sp>
      <p:sp>
        <p:nvSpPr>
          <p:cNvPr id="3" name="Text Placeholder 2">
            <a:extLst>
              <a:ext uri="{FF2B5EF4-FFF2-40B4-BE49-F238E27FC236}">
                <a16:creationId xmlns:a16="http://schemas.microsoft.com/office/drawing/2014/main" id="{D84FBDEE-F197-E869-353A-AAB061D1A5C0}"/>
              </a:ext>
            </a:extLst>
          </p:cNvPr>
          <p:cNvSpPr>
            <a:spLocks noGrp="1"/>
          </p:cNvSpPr>
          <p:nvPr>
            <p:ph type="body" sz="quarter" idx="14"/>
          </p:nvPr>
        </p:nvSpPr>
        <p:spPr>
          <a:xfrm>
            <a:off x="738348" y="1422400"/>
            <a:ext cx="10894851" cy="4939899"/>
          </a:xfrm>
        </p:spPr>
        <p:txBody>
          <a:bodyPr/>
          <a:lstStyle/>
          <a:p>
            <a:r>
              <a:rPr lang="sv" noProof="0" dirty="0"/>
              <a:t>Du kanske har anlänt till ett nytt land fullt av frågor. Men du har också tagit med dig din kultur, styrka och dina färdigheter. Det är vad 3 Kitchens finns här för att stödja.</a:t>
            </a:r>
          </a:p>
        </p:txBody>
      </p:sp>
      <p:graphicFrame>
        <p:nvGraphicFramePr>
          <p:cNvPr id="12" name="Diagram 11">
            <a:extLst>
              <a:ext uri="{FF2B5EF4-FFF2-40B4-BE49-F238E27FC236}">
                <a16:creationId xmlns:a16="http://schemas.microsoft.com/office/drawing/2014/main" id="{48EBEFFE-1760-D407-BC43-3C4D1E64504F}"/>
              </a:ext>
            </a:extLst>
          </p:cNvPr>
          <p:cNvGraphicFramePr/>
          <p:nvPr>
            <p:extLst>
              <p:ext uri="{D42A27DB-BD31-4B8C-83A1-F6EECF244321}">
                <p14:modId xmlns:p14="http://schemas.microsoft.com/office/powerpoint/2010/main" val="2887086140"/>
              </p:ext>
            </p:extLst>
          </p:nvPr>
        </p:nvGraphicFramePr>
        <p:xfrm>
          <a:off x="908050" y="2183331"/>
          <a:ext cx="10375900" cy="409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08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5" y="378372"/>
            <a:ext cx="11007792" cy="1126708"/>
          </a:xfrm>
        </p:spPr>
        <p:txBody>
          <a:bodyPr/>
          <a:lstStyle/>
          <a:p>
            <a:r>
              <a:rPr lang="sv" noProof="0" dirty="0"/>
              <a:t>AFFÄRSKUNSKAPER DU REDAN HAR MEN KANSKE INTE INSER DET!</a:t>
            </a:r>
          </a:p>
        </p:txBody>
      </p:sp>
      <p:graphicFrame>
        <p:nvGraphicFramePr>
          <p:cNvPr id="6" name="Table 2">
            <a:extLst>
              <a:ext uri="{FF2B5EF4-FFF2-40B4-BE49-F238E27FC236}">
                <a16:creationId xmlns:a16="http://schemas.microsoft.com/office/drawing/2014/main" id="{7D9FE7B5-8545-B84C-7E0D-5A5FC8E571D8}"/>
              </a:ext>
            </a:extLst>
          </p:cNvPr>
          <p:cNvGraphicFramePr>
            <a:graphicFrameLocks noGrp="1"/>
          </p:cNvGraphicFramePr>
          <p:nvPr>
            <p:extLst>
              <p:ext uri="{D42A27DB-BD31-4B8C-83A1-F6EECF244321}">
                <p14:modId xmlns:p14="http://schemas.microsoft.com/office/powerpoint/2010/main" val="2193407138"/>
              </p:ext>
            </p:extLst>
          </p:nvPr>
        </p:nvGraphicFramePr>
        <p:xfrm>
          <a:off x="432792" y="2953206"/>
          <a:ext cx="11326411" cy="2286000"/>
        </p:xfrm>
        <a:graphic>
          <a:graphicData uri="http://schemas.openxmlformats.org/drawingml/2006/table">
            <a:tbl>
              <a:tblPr bandRow="1">
                <a:tableStyleId>{5940675A-B579-460E-94D1-54222C63F5DA}</a:tableStyleId>
              </a:tblPr>
              <a:tblGrid>
                <a:gridCol w="2265282">
                  <a:extLst>
                    <a:ext uri="{9D8B030D-6E8A-4147-A177-3AD203B41FA5}">
                      <a16:colId xmlns:a16="http://schemas.microsoft.com/office/drawing/2014/main" val="4205517258"/>
                    </a:ext>
                  </a:extLst>
                </a:gridCol>
                <a:gridCol w="2265282">
                  <a:extLst>
                    <a:ext uri="{9D8B030D-6E8A-4147-A177-3AD203B41FA5}">
                      <a16:colId xmlns:a16="http://schemas.microsoft.com/office/drawing/2014/main" val="1895718856"/>
                    </a:ext>
                  </a:extLst>
                </a:gridCol>
                <a:gridCol w="2361197">
                  <a:extLst>
                    <a:ext uri="{9D8B030D-6E8A-4147-A177-3AD203B41FA5}">
                      <a16:colId xmlns:a16="http://schemas.microsoft.com/office/drawing/2014/main" val="1643720986"/>
                    </a:ext>
                  </a:extLst>
                </a:gridCol>
                <a:gridCol w="2286000">
                  <a:extLst>
                    <a:ext uri="{9D8B030D-6E8A-4147-A177-3AD203B41FA5}">
                      <a16:colId xmlns:a16="http://schemas.microsoft.com/office/drawing/2014/main" val="2769437469"/>
                    </a:ext>
                  </a:extLst>
                </a:gridCol>
                <a:gridCol w="2148650">
                  <a:extLst>
                    <a:ext uri="{9D8B030D-6E8A-4147-A177-3AD203B41FA5}">
                      <a16:colId xmlns:a16="http://schemas.microsoft.com/office/drawing/2014/main" val="2844166177"/>
                    </a:ext>
                  </a:extLst>
                </a:gridCol>
              </a:tblGrid>
              <a:tr h="1173078">
                <a:tc>
                  <a:txBody>
                    <a:bodyPr/>
                    <a:lstStyle/>
                    <a:p>
                      <a:pPr algn="ctr">
                        <a:lnSpc>
                          <a:spcPct val="100000"/>
                        </a:lnSpc>
                      </a:pPr>
                      <a:r>
                        <a:rPr lang="sv" sz="2000" b="1" noProof="0" dirty="0">
                          <a:solidFill>
                            <a:srgbClr val="382B1B"/>
                          </a:solidFill>
                          <a:latin typeface="+mn-lt"/>
                        </a:rPr>
                        <a:t>PRIVATLIV</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p>
                      <a:r>
                        <a:rPr lang="sv" dirty="0"/>
                        <a:t>Att hitta ingredienser eller ersättningar med en snäv budget</a:t>
                      </a:r>
                    </a:p>
                  </a:txBody>
                  <a:tcPr anchor="ctr">
                    <a:lnL w="12700" cap="flat" cmpd="sng" algn="ctr">
                      <a:solidFill>
                        <a:schemeClr val="bg1"/>
                      </a:solidFill>
                      <a:prstDash val="solid"/>
                      <a:round/>
                      <a:headEnd type="none" w="med" len="med"/>
                      <a:tailEnd type="none" w="med" len="med"/>
                    </a:lnL>
                  </a:tcPr>
                </a:tc>
                <a:tc>
                  <a:txBody>
                    <a:bodyPr/>
                    <a:lstStyle/>
                    <a:p>
                      <a:r>
                        <a:rPr lang="sv" dirty="0"/>
                        <a:t>Att laga en måltid av rester eller begränsade ingredienser</a:t>
                      </a:r>
                    </a:p>
                  </a:txBody>
                  <a:tcPr anchor="ctr"/>
                </a:tc>
                <a:tc>
                  <a:txBody>
                    <a:bodyPr/>
                    <a:lstStyle/>
                    <a:p>
                      <a:r>
                        <a:rPr lang="sv" dirty="0"/>
                        <a:t>Planera måltider för veckan eller en familjesammankomst</a:t>
                      </a:r>
                    </a:p>
                  </a:txBody>
                  <a:tcPr anchor="ctr"/>
                </a:tc>
                <a:tc>
                  <a:txBody>
                    <a:bodyPr/>
                    <a:lstStyle/>
                    <a:p>
                      <a:r>
                        <a:rPr lang="sv" dirty="0"/>
                        <a:t>Att prata med någon på ett evenemang eller en matmässa i samhället</a:t>
                      </a:r>
                    </a:p>
                  </a:txBody>
                  <a:tcPr anchor="ctr"/>
                </a:tc>
                <a:extLst>
                  <a:ext uri="{0D108BD9-81ED-4DB2-BD59-A6C34878D82A}">
                    <a16:rowId xmlns:a16="http://schemas.microsoft.com/office/drawing/2014/main" val="4149982825"/>
                  </a:ext>
                </a:extLst>
              </a:tr>
              <a:tr h="370840">
                <a:tc>
                  <a:txBody>
                    <a:bodyPr/>
                    <a:lstStyle/>
                    <a:p>
                      <a:pPr algn="ctr">
                        <a:lnSpc>
                          <a:spcPct val="100000"/>
                        </a:lnSpc>
                      </a:pPr>
                      <a:r>
                        <a:rPr lang="sv" sz="2000" b="1" noProof="0" dirty="0">
                          <a:solidFill>
                            <a:srgbClr val="382B1B"/>
                          </a:solidFill>
                          <a:latin typeface="+mn-lt"/>
                        </a:rPr>
                        <a:t>SAMHÄLLSARBETE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dirty="0">
                          <a:latin typeface="+mn-lt"/>
                        </a:rPr>
                        <a:t>Lösa problem kring gemensamma kök eller matlagningsutrymmen</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dirty="0">
                          <a:latin typeface="+mn-lt"/>
                        </a:rPr>
                        <a:t>Att organisera ett kulturellt matdelningsevenemang</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dirty="0">
                          <a:latin typeface="+mn-lt"/>
                        </a:rPr>
                        <a:t>Planera en gemensam måltid eller matlagningskurs</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dirty="0">
                          <a:latin typeface="+mn-lt"/>
                        </a:rPr>
                        <a:t>Samarbeta med andra för ett lokalt matevenemang</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3892702306"/>
                  </a:ext>
                </a:extLst>
              </a:tr>
            </a:tbl>
          </a:graphicData>
        </a:graphic>
      </p:graphicFrame>
      <p:graphicFrame>
        <p:nvGraphicFramePr>
          <p:cNvPr id="7" name="Table 2">
            <a:extLst>
              <a:ext uri="{FF2B5EF4-FFF2-40B4-BE49-F238E27FC236}">
                <a16:creationId xmlns:a16="http://schemas.microsoft.com/office/drawing/2014/main" id="{A33F211D-B9D6-78BA-C31F-EB98EC8F3B43}"/>
              </a:ext>
            </a:extLst>
          </p:cNvPr>
          <p:cNvGraphicFramePr>
            <a:graphicFrameLocks noGrp="1"/>
          </p:cNvGraphicFramePr>
          <p:nvPr>
            <p:extLst>
              <p:ext uri="{D42A27DB-BD31-4B8C-83A1-F6EECF244321}">
                <p14:modId xmlns:p14="http://schemas.microsoft.com/office/powerpoint/2010/main" val="3537370844"/>
              </p:ext>
            </p:extLst>
          </p:nvPr>
        </p:nvGraphicFramePr>
        <p:xfrm>
          <a:off x="2670629" y="1747246"/>
          <a:ext cx="9091207" cy="1115300"/>
        </p:xfrm>
        <a:graphic>
          <a:graphicData uri="http://schemas.openxmlformats.org/drawingml/2006/table">
            <a:tbl>
              <a:tblPr bandRow="1">
                <a:tableStyleId>{5940675A-B579-460E-94D1-54222C63F5DA}</a:tableStyleId>
              </a:tblPr>
              <a:tblGrid>
                <a:gridCol w="2400300">
                  <a:extLst>
                    <a:ext uri="{9D8B030D-6E8A-4147-A177-3AD203B41FA5}">
                      <a16:colId xmlns:a16="http://schemas.microsoft.com/office/drawing/2014/main" val="4205517258"/>
                    </a:ext>
                  </a:extLst>
                </a:gridCol>
                <a:gridCol w="2263778">
                  <a:extLst>
                    <a:ext uri="{9D8B030D-6E8A-4147-A177-3AD203B41FA5}">
                      <a16:colId xmlns:a16="http://schemas.microsoft.com/office/drawing/2014/main" val="1895718856"/>
                    </a:ext>
                  </a:extLst>
                </a:gridCol>
                <a:gridCol w="2154328">
                  <a:extLst>
                    <a:ext uri="{9D8B030D-6E8A-4147-A177-3AD203B41FA5}">
                      <a16:colId xmlns:a16="http://schemas.microsoft.com/office/drawing/2014/main" val="1643720986"/>
                    </a:ext>
                  </a:extLst>
                </a:gridCol>
                <a:gridCol w="2272801">
                  <a:extLst>
                    <a:ext uri="{9D8B030D-6E8A-4147-A177-3AD203B41FA5}">
                      <a16:colId xmlns:a16="http://schemas.microsoft.com/office/drawing/2014/main" val="2769437469"/>
                    </a:ext>
                  </a:extLst>
                </a:gridCol>
              </a:tblGrid>
              <a:tr h="385605">
                <a:tc gridSpan="4">
                  <a:txBody>
                    <a:bodyPr/>
                    <a:lstStyle/>
                    <a:p>
                      <a:pPr algn="ctr">
                        <a:lnSpc>
                          <a:spcPct val="100000"/>
                        </a:lnSpc>
                      </a:pPr>
                      <a:r>
                        <a:rPr lang="sv" sz="2200" b="1" noProof="0" dirty="0">
                          <a:solidFill>
                            <a:srgbClr val="382B1B"/>
                          </a:solidFill>
                        </a:rPr>
                        <a:t>AFFÄRSFÄRDIGHETER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sv" sz="2200" b="1" noProof="0" dirty="0">
                          <a:solidFill>
                            <a:srgbClr val="382B1B"/>
                          </a:solidFill>
                        </a:rPr>
                        <a:t>PROBLEMLÖSNING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v" sz="2200" b="1" i="0" u="none" strike="noStrike" cap="none" normalizeH="0" baseline="0" noProof="0" dirty="0">
                          <a:ln>
                            <a:noFill/>
                          </a:ln>
                          <a:solidFill>
                            <a:srgbClr val="382B1B"/>
                          </a:solidFill>
                          <a:effectLst/>
                          <a:latin typeface="Calibri" charset="0"/>
                          <a:ea typeface="MS PGothic" charset="-128"/>
                        </a:rPr>
                        <a:t>KREATIVITET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v" sz="2200" b="1" i="0" u="none" strike="noStrike" cap="none" normalizeH="0" baseline="0" noProof="0" dirty="0">
                          <a:ln>
                            <a:noFill/>
                          </a:ln>
                          <a:solidFill>
                            <a:srgbClr val="382B1B"/>
                          </a:solidFill>
                          <a:effectLst/>
                          <a:latin typeface="Calibri" charset="0"/>
                          <a:ea typeface="MS PGothic" charset="-128"/>
                        </a:rPr>
                        <a:t>PLANERING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v" sz="2200" b="1" i="0" u="none" strike="noStrike" cap="none" normalizeH="0" baseline="0" noProof="0" dirty="0">
                          <a:ln>
                            <a:noFill/>
                          </a:ln>
                          <a:solidFill>
                            <a:srgbClr val="382B1B"/>
                          </a:solidFill>
                          <a:effectLst/>
                          <a:latin typeface="Calibri" charset="0"/>
                          <a:ea typeface="MS PGothic" charset="-128"/>
                        </a:rPr>
                        <a:t>NÄTVERKANDE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graphicFrame>
        <p:nvGraphicFramePr>
          <p:cNvPr id="2" name="Table 1">
            <a:extLst>
              <a:ext uri="{FF2B5EF4-FFF2-40B4-BE49-F238E27FC236}">
                <a16:creationId xmlns:a16="http://schemas.microsoft.com/office/drawing/2014/main" id="{A4BDEC02-A1B1-7130-09F4-34C6FC3B6CB0}"/>
              </a:ext>
            </a:extLst>
          </p:cNvPr>
          <p:cNvGraphicFramePr>
            <a:graphicFrameLocks noGrp="1"/>
          </p:cNvGraphicFramePr>
          <p:nvPr>
            <p:extLst>
              <p:ext uri="{D42A27DB-BD31-4B8C-83A1-F6EECF244321}">
                <p14:modId xmlns:p14="http://schemas.microsoft.com/office/powerpoint/2010/main" val="2776255484"/>
              </p:ext>
            </p:extLst>
          </p:nvPr>
        </p:nvGraphicFramePr>
        <p:xfrm>
          <a:off x="342555" y="5213292"/>
          <a:ext cx="11502532" cy="1371600"/>
        </p:xfrm>
        <a:graphic>
          <a:graphicData uri="http://schemas.openxmlformats.org/drawingml/2006/table">
            <a:tbl>
              <a:tblPr bandRow="1">
                <a:tableStyleId>{5940675A-B579-460E-94D1-54222C63F5DA}</a:tableStyleId>
              </a:tblPr>
              <a:tblGrid>
                <a:gridCol w="2332578">
                  <a:extLst>
                    <a:ext uri="{9D8B030D-6E8A-4147-A177-3AD203B41FA5}">
                      <a16:colId xmlns:a16="http://schemas.microsoft.com/office/drawing/2014/main" val="3133485297"/>
                    </a:ext>
                  </a:extLst>
                </a:gridCol>
                <a:gridCol w="2275717">
                  <a:extLst>
                    <a:ext uri="{9D8B030D-6E8A-4147-A177-3AD203B41FA5}">
                      <a16:colId xmlns:a16="http://schemas.microsoft.com/office/drawing/2014/main" val="2920164623"/>
                    </a:ext>
                  </a:extLst>
                </a:gridCol>
                <a:gridCol w="2429376">
                  <a:extLst>
                    <a:ext uri="{9D8B030D-6E8A-4147-A177-3AD203B41FA5}">
                      <a16:colId xmlns:a16="http://schemas.microsoft.com/office/drawing/2014/main" val="322749690"/>
                    </a:ext>
                  </a:extLst>
                </a:gridCol>
                <a:gridCol w="2383540">
                  <a:extLst>
                    <a:ext uri="{9D8B030D-6E8A-4147-A177-3AD203B41FA5}">
                      <a16:colId xmlns:a16="http://schemas.microsoft.com/office/drawing/2014/main" val="2117370940"/>
                    </a:ext>
                  </a:extLst>
                </a:gridCol>
                <a:gridCol w="2081321">
                  <a:extLst>
                    <a:ext uri="{9D8B030D-6E8A-4147-A177-3AD203B41FA5}">
                      <a16:colId xmlns:a16="http://schemas.microsoft.com/office/drawing/2014/main" val="3446924308"/>
                    </a:ext>
                  </a:extLst>
                </a:gridCol>
              </a:tblGrid>
              <a:tr h="710002">
                <a:tc>
                  <a:txBody>
                    <a:bodyPr/>
                    <a:lstStyle/>
                    <a:p>
                      <a:pPr algn="ctr">
                        <a:lnSpc>
                          <a:spcPct val="100000"/>
                        </a:lnSpc>
                      </a:pPr>
                      <a:r>
                        <a:rPr lang="sv" sz="2400" b="1" noProof="0" dirty="0">
                          <a:solidFill>
                            <a:srgbClr val="382B1B"/>
                          </a:solidFill>
                          <a:latin typeface="+mn-lt"/>
                        </a:rPr>
                        <a:t>FÖRETAG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b="1" dirty="0">
                          <a:latin typeface="+mn-lt"/>
                        </a:rPr>
                        <a:t>Hitta ett sätt att fortsätta laga mat när ingredienser eller utrustning inte finns tillgängliga</a:t>
                      </a:r>
                      <a:endParaRPr kumimoji="0" lang="en-GB" sz="1800" b="1"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b="1" dirty="0">
                          <a:latin typeface="+mn-lt"/>
                        </a:rPr>
                        <a:t>Utveckla ett nytt recept eller en ny livsmedelsprodukt</a:t>
                      </a:r>
                      <a:endParaRPr kumimoji="0" lang="en-GB" sz="1800" b="1"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sv" sz="1800" b="1" dirty="0">
                          <a:latin typeface="+mn-lt"/>
                        </a:rPr>
                        <a:t>Förberedelser inför ett marknadsstånd, en popup-butik eller ett leveransschema</a:t>
                      </a:r>
                      <a:endParaRPr kumimoji="0" lang="en-GB" sz="1800" b="1"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 sz="1800" b="1" i="0" u="none" strike="noStrike" cap="none" normalizeH="0" baseline="0" noProof="0" dirty="0">
                          <a:ln>
                            <a:noFill/>
                          </a:ln>
                          <a:solidFill>
                            <a:srgbClr val="382B1B"/>
                          </a:solidFill>
                          <a:effectLst/>
                          <a:latin typeface="+mn-lt"/>
                          <a:ea typeface="MS PGothic" charset="-128"/>
                        </a:rPr>
                        <a:t>Delta i ett nätverksevenemang för nystartade entreprenörer</a:t>
                      </a:r>
                    </a:p>
                  </a:txBody>
                  <a:tcPr marL="68580" marR="68580" marT="0" marB="0" horzOverflow="overflow"/>
                </a:tc>
                <a:extLst>
                  <a:ext uri="{0D108BD9-81ED-4DB2-BD59-A6C34878D82A}">
                    <a16:rowId xmlns:a16="http://schemas.microsoft.com/office/drawing/2014/main" val="1671734301"/>
                  </a:ext>
                </a:extLst>
              </a:tr>
            </a:tbl>
          </a:graphicData>
        </a:graphic>
      </p:graphicFrame>
    </p:spTree>
    <p:extLst>
      <p:ext uri="{BB962C8B-B14F-4D97-AF65-F5344CB8AC3E}">
        <p14:creationId xmlns:p14="http://schemas.microsoft.com/office/powerpoint/2010/main" val="793748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5" y="378372"/>
            <a:ext cx="6970186" cy="1126708"/>
          </a:xfrm>
        </p:spPr>
        <p:txBody>
          <a:bodyPr/>
          <a:lstStyle/>
          <a:p>
            <a:r>
              <a:rPr lang="sv" noProof="0" dirty="0"/>
              <a:t>Nu, din tur…</a:t>
            </a:r>
          </a:p>
        </p:txBody>
      </p:sp>
      <p:graphicFrame>
        <p:nvGraphicFramePr>
          <p:cNvPr id="7" name="Table 2">
            <a:extLst>
              <a:ext uri="{FF2B5EF4-FFF2-40B4-BE49-F238E27FC236}">
                <a16:creationId xmlns:a16="http://schemas.microsoft.com/office/drawing/2014/main" id="{A33F211D-B9D6-78BA-C31F-EB98EC8F3B43}"/>
              </a:ext>
            </a:extLst>
          </p:cNvPr>
          <p:cNvGraphicFramePr>
            <a:graphicFrameLocks noGrp="1"/>
          </p:cNvGraphicFramePr>
          <p:nvPr>
            <p:extLst>
              <p:ext uri="{D42A27DB-BD31-4B8C-83A1-F6EECF244321}">
                <p14:modId xmlns:p14="http://schemas.microsoft.com/office/powerpoint/2010/main" val="247169450"/>
              </p:ext>
            </p:extLst>
          </p:nvPr>
        </p:nvGraphicFramePr>
        <p:xfrm>
          <a:off x="2806780" y="3152061"/>
          <a:ext cx="9091212" cy="1188720"/>
        </p:xfrm>
        <a:graphic>
          <a:graphicData uri="http://schemas.openxmlformats.org/drawingml/2006/table">
            <a:tbl>
              <a:tblPr bandRow="1">
                <a:tableStyleId>{5940675A-B579-460E-94D1-54222C63F5DA}</a:tableStyleId>
              </a:tblPr>
              <a:tblGrid>
                <a:gridCol w="2272803">
                  <a:extLst>
                    <a:ext uri="{9D8B030D-6E8A-4147-A177-3AD203B41FA5}">
                      <a16:colId xmlns:a16="http://schemas.microsoft.com/office/drawing/2014/main" val="4205517258"/>
                    </a:ext>
                  </a:extLst>
                </a:gridCol>
                <a:gridCol w="2272803">
                  <a:extLst>
                    <a:ext uri="{9D8B030D-6E8A-4147-A177-3AD203B41FA5}">
                      <a16:colId xmlns:a16="http://schemas.microsoft.com/office/drawing/2014/main" val="1895718856"/>
                    </a:ext>
                  </a:extLst>
                </a:gridCol>
                <a:gridCol w="2272803">
                  <a:extLst>
                    <a:ext uri="{9D8B030D-6E8A-4147-A177-3AD203B41FA5}">
                      <a16:colId xmlns:a16="http://schemas.microsoft.com/office/drawing/2014/main" val="1643720986"/>
                    </a:ext>
                  </a:extLst>
                </a:gridCol>
                <a:gridCol w="2272803">
                  <a:extLst>
                    <a:ext uri="{9D8B030D-6E8A-4147-A177-3AD203B41FA5}">
                      <a16:colId xmlns:a16="http://schemas.microsoft.com/office/drawing/2014/main" val="2769437469"/>
                    </a:ext>
                  </a:extLst>
                </a:gridCol>
              </a:tblGrid>
              <a:tr h="385605">
                <a:tc gridSpan="4">
                  <a:txBody>
                    <a:bodyPr/>
                    <a:lstStyle/>
                    <a:p>
                      <a:pPr algn="ctr">
                        <a:lnSpc>
                          <a:spcPct val="100000"/>
                        </a:lnSpc>
                      </a:pPr>
                      <a:r>
                        <a:rPr lang="sv" sz="2200" b="1" noProof="0" dirty="0">
                          <a:solidFill>
                            <a:srgbClr val="382B1B"/>
                          </a:solidFill>
                        </a:rPr>
                        <a:t>AFFÄRSFÄRDIGHETER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sv" sz="2200" b="1" noProof="0" dirty="0">
                          <a:solidFill>
                            <a:srgbClr val="382B1B"/>
                          </a:solidFill>
                        </a:rPr>
                        <a:t>PROBLEMLÖSNING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v" sz="2200" b="1" i="0" u="none" strike="noStrike" cap="none" normalizeH="0" baseline="0" noProof="0" dirty="0">
                          <a:ln>
                            <a:noFill/>
                          </a:ln>
                          <a:solidFill>
                            <a:srgbClr val="382B1B"/>
                          </a:solidFill>
                          <a:effectLst/>
                          <a:latin typeface="Calibri" charset="0"/>
                          <a:ea typeface="MS PGothic" charset="-128"/>
                        </a:rPr>
                        <a:t>KREATIVITET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v" sz="2200" b="1" i="0" u="none" strike="noStrike" cap="none" normalizeH="0" baseline="0" noProof="0" dirty="0">
                          <a:ln>
                            <a:noFill/>
                          </a:ln>
                          <a:solidFill>
                            <a:srgbClr val="382B1B"/>
                          </a:solidFill>
                          <a:effectLst/>
                          <a:latin typeface="Calibri" charset="0"/>
                          <a:ea typeface="MS PGothic" charset="-128"/>
                        </a:rPr>
                        <a:t>PLANERING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v" sz="2200" b="1" i="0" u="none" strike="noStrike" cap="none" normalizeH="0" baseline="0" noProof="0" dirty="0">
                          <a:ln>
                            <a:noFill/>
                          </a:ln>
                          <a:solidFill>
                            <a:srgbClr val="382B1B"/>
                          </a:solidFill>
                          <a:effectLst/>
                          <a:latin typeface="Calibri" charset="0"/>
                          <a:ea typeface="MS PGothic" charset="-128"/>
                        </a:rPr>
                        <a:t>NÄTVERKANDE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graphicFrame>
        <p:nvGraphicFramePr>
          <p:cNvPr id="2" name="Table 2">
            <a:extLst>
              <a:ext uri="{FF2B5EF4-FFF2-40B4-BE49-F238E27FC236}">
                <a16:creationId xmlns:a16="http://schemas.microsoft.com/office/drawing/2014/main" id="{E6EBCF28-26A2-9D8F-4304-256E7E7A8D50}"/>
              </a:ext>
            </a:extLst>
          </p:cNvPr>
          <p:cNvGraphicFramePr>
            <a:graphicFrameLocks noGrp="1"/>
          </p:cNvGraphicFramePr>
          <p:nvPr>
            <p:extLst>
              <p:ext uri="{D42A27DB-BD31-4B8C-83A1-F6EECF244321}">
                <p14:modId xmlns:p14="http://schemas.microsoft.com/office/powerpoint/2010/main" val="1282456346"/>
              </p:ext>
            </p:extLst>
          </p:nvPr>
        </p:nvGraphicFramePr>
        <p:xfrm>
          <a:off x="418012" y="4329823"/>
          <a:ext cx="11479980" cy="710002"/>
        </p:xfrm>
        <a:graphic>
          <a:graphicData uri="http://schemas.openxmlformats.org/drawingml/2006/table">
            <a:tbl>
              <a:tblPr bandRow="1">
                <a:tableStyleId>{5940675A-B579-460E-94D1-54222C63F5DA}</a:tableStyleId>
              </a:tblPr>
              <a:tblGrid>
                <a:gridCol w="2295996">
                  <a:extLst>
                    <a:ext uri="{9D8B030D-6E8A-4147-A177-3AD203B41FA5}">
                      <a16:colId xmlns:a16="http://schemas.microsoft.com/office/drawing/2014/main" val="4205517258"/>
                    </a:ext>
                  </a:extLst>
                </a:gridCol>
                <a:gridCol w="2295996">
                  <a:extLst>
                    <a:ext uri="{9D8B030D-6E8A-4147-A177-3AD203B41FA5}">
                      <a16:colId xmlns:a16="http://schemas.microsoft.com/office/drawing/2014/main" val="1895718856"/>
                    </a:ext>
                  </a:extLst>
                </a:gridCol>
                <a:gridCol w="2295996">
                  <a:extLst>
                    <a:ext uri="{9D8B030D-6E8A-4147-A177-3AD203B41FA5}">
                      <a16:colId xmlns:a16="http://schemas.microsoft.com/office/drawing/2014/main" val="1643720986"/>
                    </a:ext>
                  </a:extLst>
                </a:gridCol>
                <a:gridCol w="2295996">
                  <a:extLst>
                    <a:ext uri="{9D8B030D-6E8A-4147-A177-3AD203B41FA5}">
                      <a16:colId xmlns:a16="http://schemas.microsoft.com/office/drawing/2014/main" val="2769437469"/>
                    </a:ext>
                  </a:extLst>
                </a:gridCol>
                <a:gridCol w="2295996">
                  <a:extLst>
                    <a:ext uri="{9D8B030D-6E8A-4147-A177-3AD203B41FA5}">
                      <a16:colId xmlns:a16="http://schemas.microsoft.com/office/drawing/2014/main" val="2844166177"/>
                    </a:ext>
                  </a:extLst>
                </a:gridCol>
              </a:tblGrid>
              <a:tr h="710002">
                <a:tc>
                  <a:txBody>
                    <a:bodyPr/>
                    <a:lstStyle/>
                    <a:p>
                      <a:pPr algn="ctr">
                        <a:lnSpc>
                          <a:spcPct val="100000"/>
                        </a:lnSpc>
                      </a:pPr>
                      <a:endParaRPr lang="en-GB" sz="2400" b="1" noProof="0" dirty="0">
                        <a:solidFill>
                          <a:srgbClr val="382B1B"/>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4149982825"/>
                  </a:ext>
                </a:extLst>
              </a:tr>
            </a:tbl>
          </a:graphicData>
        </a:graphic>
      </p:graphicFrame>
      <p:sp>
        <p:nvSpPr>
          <p:cNvPr id="5" name="Text Placeholder 7">
            <a:extLst>
              <a:ext uri="{FF2B5EF4-FFF2-40B4-BE49-F238E27FC236}">
                <a16:creationId xmlns:a16="http://schemas.microsoft.com/office/drawing/2014/main" id="{DF07ABE7-5832-698B-12DB-6F2CCCF6A01E}"/>
              </a:ext>
            </a:extLst>
          </p:cNvPr>
          <p:cNvSpPr>
            <a:spLocks noGrp="1"/>
          </p:cNvSpPr>
          <p:nvPr>
            <p:ph type="body" sz="quarter" idx="14"/>
          </p:nvPr>
        </p:nvSpPr>
        <p:spPr>
          <a:xfrm>
            <a:off x="506072" y="1712119"/>
            <a:ext cx="11254607" cy="1352549"/>
          </a:xfrm>
        </p:spPr>
        <p:txBody>
          <a:bodyPr/>
          <a:lstStyle/>
          <a:p>
            <a:pPr>
              <a:buNone/>
            </a:pPr>
            <a:r>
              <a:rPr lang="sv" dirty="0"/>
              <a:t>Under den här kursen kommer du att se hur värdefulla färdigheterna problemlösning, kreativitet, planering och nätverkande är när de tillämpas i en affärsmässig miljö. Nu är det din tur: </a:t>
            </a:r>
            <a:br>
              <a:rPr lang="en-GB" dirty="0"/>
            </a:br>
            <a:r>
              <a:rPr lang="sv" dirty="0"/>
              <a:t>Kan du göra en egen lista över aktiviteter från ditt privatliv, samhälle eller arbete som visar att du har använt dessa färdigheter?</a:t>
            </a:r>
          </a:p>
          <a:p>
            <a:pPr marL="457200" indent="-457200">
              <a:buClr>
                <a:srgbClr val="B6D1E1"/>
              </a:buClr>
              <a:buFont typeface="+mj-lt"/>
              <a:buAutoNum type="arabicPeriod" startAt="5"/>
            </a:pPr>
            <a:endParaRPr lang="en-GB" noProof="0" dirty="0"/>
          </a:p>
          <a:p>
            <a:pPr marL="457200" indent="-457200">
              <a:buClr>
                <a:srgbClr val="B6D1E1"/>
              </a:buClr>
              <a:buFont typeface="Calibri Light" panose="020F0302020204030204"/>
              <a:buAutoNum type="arabicPeriod" startAt="5"/>
            </a:pPr>
            <a:endParaRPr lang="en-GB" noProof="0" dirty="0">
              <a:ea typeface="Calibri" panose="020F0502020204030204"/>
              <a:cs typeface="Calibri" panose="020F0502020204030204"/>
            </a:endParaRPr>
          </a:p>
          <a:p>
            <a:pPr marL="457200" indent="-457200">
              <a:buClr>
                <a:srgbClr val="B6D1E1"/>
              </a:buClr>
              <a:buFont typeface="+mj-lt"/>
              <a:buAutoNum type="arabicPeriod" startAt="5"/>
            </a:pPr>
            <a:endParaRPr lang="en-GB" noProof="0" dirty="0"/>
          </a:p>
          <a:p>
            <a:pPr marL="457200" indent="-457200">
              <a:buClr>
                <a:srgbClr val="B6D1E1"/>
              </a:buClr>
              <a:buAutoNum type="arabicPeriod" startAt="5"/>
            </a:pPr>
            <a:endParaRPr lang="en-GB" noProof="0" dirty="0">
              <a:ea typeface="Calibri" panose="020F0502020204030204"/>
              <a:cs typeface="Calibri" panose="020F0502020204030204"/>
            </a:endParaRPr>
          </a:p>
          <a:p>
            <a:pPr>
              <a:buClr>
                <a:srgbClr val="B6D1E1"/>
              </a:buClr>
            </a:pPr>
            <a:endParaRPr lang="en-GB" dirty="0">
              <a:ea typeface="Calibri" panose="020F0502020204030204"/>
              <a:cs typeface="Calibri" panose="020F0502020204030204"/>
            </a:endParaRPr>
          </a:p>
          <a:p>
            <a:pPr>
              <a:buClr>
                <a:srgbClr val="B6D1E1"/>
              </a:buClr>
            </a:pPr>
            <a:r>
              <a:rPr lang="sv" noProof="0" dirty="0"/>
              <a:t>Mitt exempel</a:t>
            </a:r>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p:txBody>
      </p:sp>
      <p:sp>
        <p:nvSpPr>
          <p:cNvPr id="8" name="Text Placeholder 7">
            <a:extLst>
              <a:ext uri="{FF2B5EF4-FFF2-40B4-BE49-F238E27FC236}">
                <a16:creationId xmlns:a16="http://schemas.microsoft.com/office/drawing/2014/main" id="{05262548-E962-6662-7BA5-5E7756359912}"/>
              </a:ext>
            </a:extLst>
          </p:cNvPr>
          <p:cNvSpPr txBox="1">
            <a:spLocks/>
          </p:cNvSpPr>
          <p:nvPr/>
        </p:nvSpPr>
        <p:spPr>
          <a:xfrm>
            <a:off x="506072" y="5428450"/>
            <a:ext cx="11605521" cy="118321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5875" indent="-15875" algn="ctr">
              <a:buClr>
                <a:srgbClr val="B6D1E1"/>
              </a:buClr>
            </a:pPr>
            <a:r>
              <a:rPr lang="sv" sz="2000" b="1" dirty="0"/>
              <a:t>LADDA NER FÖR MÅNGA EXEMPEL SOM KOMMER DIG IGÅNG </a:t>
            </a:r>
            <a:r>
              <a:rPr lang="sv" sz="2000" dirty="0"/>
              <a:t>(dubbelklicka på ikonen för att ladda ner)</a:t>
            </a:r>
          </a:p>
          <a:p>
            <a:pPr marL="15875" indent="-15875" algn="ctr">
              <a:buClr>
                <a:srgbClr val="B6D1E1"/>
              </a:buClr>
            </a:pPr>
            <a:endParaRPr lang="en-GB" sz="2000" dirty="0"/>
          </a:p>
          <a:p>
            <a:pPr marL="15875" indent="-15875" algn="ctr">
              <a:buClr>
                <a:srgbClr val="B6D1E1"/>
              </a:buClr>
            </a:pPr>
            <a:endParaRPr lang="en-GB" sz="2000" dirty="0"/>
          </a:p>
          <a:p>
            <a:pPr marL="15875" indent="-15875" algn="ctr">
              <a:buClr>
                <a:srgbClr val="B6D1E1"/>
              </a:buClr>
            </a:pPr>
            <a:r>
              <a:rPr lang="sv" sz="2000" dirty="0"/>
              <a:t> </a:t>
            </a: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p:txBody>
      </p:sp>
      <p:graphicFrame>
        <p:nvGraphicFramePr>
          <p:cNvPr id="9" name="Object 8">
            <a:extLst>
              <a:ext uri="{FF2B5EF4-FFF2-40B4-BE49-F238E27FC236}">
                <a16:creationId xmlns:a16="http://schemas.microsoft.com/office/drawing/2014/main" id="{9D50A657-1F81-E95B-A504-F6C075DE2080}"/>
              </a:ext>
            </a:extLst>
          </p:cNvPr>
          <p:cNvGraphicFramePr>
            <a:graphicFrameLocks noChangeAspect="1"/>
          </p:cNvGraphicFramePr>
          <p:nvPr>
            <p:extLst>
              <p:ext uri="{D42A27DB-BD31-4B8C-83A1-F6EECF244321}">
                <p14:modId xmlns:p14="http://schemas.microsoft.com/office/powerpoint/2010/main" val="3258310552"/>
              </p:ext>
            </p:extLst>
          </p:nvPr>
        </p:nvGraphicFramePr>
        <p:xfrm>
          <a:off x="5394432" y="5914455"/>
          <a:ext cx="914400" cy="781050"/>
        </p:xfrm>
        <a:graphic>
          <a:graphicData uri="http://schemas.openxmlformats.org/presentationml/2006/ole">
            <mc:AlternateContent xmlns:mc="http://schemas.openxmlformats.org/markup-compatibility/2006">
              <mc:Choice xmlns:v="urn:schemas-microsoft-com:vml" Requires="v">
                <p:oleObj name="Document" showAsIcon="1" r:id="rId2" imgW="914249" imgH="781050" progId="Word.Document.12">
                  <p:embed/>
                </p:oleObj>
              </mc:Choice>
              <mc:Fallback>
                <p:oleObj name="Document" showAsIcon="1" r:id="rId2" imgW="914249" imgH="781050" progId="Word.Document.12">
                  <p:embed/>
                  <p:pic>
                    <p:nvPicPr>
                      <p:cNvPr id="9" name="Object 8">
                        <a:extLst>
                          <a:ext uri="{FF2B5EF4-FFF2-40B4-BE49-F238E27FC236}">
                            <a16:creationId xmlns:a16="http://schemas.microsoft.com/office/drawing/2014/main" id="{9D50A657-1F81-E95B-A504-F6C075DE2080}"/>
                          </a:ext>
                        </a:extLst>
                      </p:cNvPr>
                      <p:cNvPicPr/>
                      <p:nvPr/>
                    </p:nvPicPr>
                    <p:blipFill>
                      <a:blip r:embed="rId3"/>
                      <a:stretch>
                        <a:fillRect/>
                      </a:stretch>
                    </p:blipFill>
                    <p:spPr>
                      <a:xfrm>
                        <a:off x="5394432" y="5914455"/>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4201435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EN KVINNLIG ENTREPRENÖRS TANKESÄTT</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346987"/>
            <a:ext cx="10573120" cy="1954478"/>
          </a:xfrm>
        </p:spPr>
        <p:txBody>
          <a:bodyPr/>
          <a:lstStyle/>
          <a:p>
            <a:pPr>
              <a:buNone/>
            </a:pPr>
            <a:r>
              <a:rPr lang="sv" noProof="0" dirty="0"/>
              <a:t>Självklart spelar pengar roll. Men för många migrantkvinnor som startar egna företag handlar det inte bara om inkomst – det handlar om </a:t>
            </a:r>
            <a:r>
              <a:rPr lang="sv" b="1" noProof="0" dirty="0"/>
              <a:t>syfte</a:t>
            </a:r>
            <a:r>
              <a:rPr lang="sv" noProof="0" dirty="0"/>
              <a:t>. Det handlar om att visa att </a:t>
            </a:r>
            <a:r>
              <a:rPr lang="sv" b="1" noProof="0" dirty="0"/>
              <a:t>din talang spelar roll</a:t>
            </a:r>
            <a:r>
              <a:rPr lang="sv" noProof="0" dirty="0"/>
              <a:t>, att </a:t>
            </a:r>
            <a:r>
              <a:rPr lang="sv" b="1" noProof="0" dirty="0"/>
              <a:t>dina idéer kan göra skillnad </a:t>
            </a:r>
            <a:r>
              <a:rPr lang="sv" noProof="0" dirty="0"/>
              <a:t>och att </a:t>
            </a:r>
            <a:r>
              <a:rPr lang="sv" b="1" noProof="0" dirty="0"/>
              <a:t>du förtjänar att forma din egen framtid</a:t>
            </a:r>
            <a:r>
              <a:rPr lang="sv" noProof="0" dirty="0"/>
              <a:t>.</a:t>
            </a:r>
          </a:p>
          <a:p>
            <a:pPr>
              <a:buNone/>
            </a:pPr>
            <a:endParaRPr lang="en-GB" noProof="0" dirty="0"/>
          </a:p>
          <a:p>
            <a:r>
              <a:rPr lang="sv" noProof="0" dirty="0"/>
              <a:t>Känns något av detta bekant?</a:t>
            </a:r>
          </a:p>
        </p:txBody>
      </p:sp>
      <p:sp>
        <p:nvSpPr>
          <p:cNvPr id="14" name="Owal 13">
            <a:extLst>
              <a:ext uri="{FF2B5EF4-FFF2-40B4-BE49-F238E27FC236}">
                <a16:creationId xmlns:a16="http://schemas.microsoft.com/office/drawing/2014/main" id="{305F6CE9-0F60-47A8-24F7-E81460C4B0EA}"/>
              </a:ext>
            </a:extLst>
          </p:cNvPr>
          <p:cNvSpPr/>
          <p:nvPr/>
        </p:nvSpPr>
        <p:spPr>
          <a:xfrm>
            <a:off x="751412"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 noProof="0" dirty="0"/>
              <a:t>Att jobba från 9 till 5 passar inte ditt liv – eller din själ. Du vill ha friheten att göra saker på ditt eget sätt.</a:t>
            </a:r>
            <a:endParaRPr lang="en-GB" noProof="0" dirty="0">
              <a:solidFill>
                <a:schemeClr val="bg1"/>
              </a:solidFill>
            </a:endParaRPr>
          </a:p>
        </p:txBody>
      </p:sp>
      <p:sp>
        <p:nvSpPr>
          <p:cNvPr id="16" name="Owal 15">
            <a:extLst>
              <a:ext uri="{FF2B5EF4-FFF2-40B4-BE49-F238E27FC236}">
                <a16:creationId xmlns:a16="http://schemas.microsoft.com/office/drawing/2014/main" id="{3FE8ACB0-BE20-2D03-11A8-8B57D6ED55CC}"/>
              </a:ext>
            </a:extLst>
          </p:cNvPr>
          <p:cNvSpPr/>
          <p:nvPr/>
        </p:nvSpPr>
        <p:spPr>
          <a:xfrm>
            <a:off x="4438770"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 noProof="0" dirty="0"/>
              <a:t>Du är beslutsam, full av idéer och redo att agera – även om det innebär att du kämpar på när andra tvekar.</a:t>
            </a:r>
          </a:p>
        </p:txBody>
      </p:sp>
      <p:sp>
        <p:nvSpPr>
          <p:cNvPr id="17" name="Owal 16">
            <a:extLst>
              <a:ext uri="{FF2B5EF4-FFF2-40B4-BE49-F238E27FC236}">
                <a16:creationId xmlns:a16="http://schemas.microsoft.com/office/drawing/2014/main" id="{4EE334A8-D8C8-1B58-3277-DAB29384D5C8}"/>
              </a:ext>
            </a:extLst>
          </p:cNvPr>
          <p:cNvSpPr/>
          <p:nvPr/>
        </p:nvSpPr>
        <p:spPr>
          <a:xfrm>
            <a:off x="8126128"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 noProof="0" dirty="0"/>
              <a:t>Du drömmer om att ha mer kontroll över din tid, din energi och din framtid – för dig själv och din familj.</a:t>
            </a:r>
          </a:p>
        </p:txBody>
      </p:sp>
      <p:sp>
        <p:nvSpPr>
          <p:cNvPr id="21" name="pole tekstowe 20">
            <a:extLst>
              <a:ext uri="{FF2B5EF4-FFF2-40B4-BE49-F238E27FC236}">
                <a16:creationId xmlns:a16="http://schemas.microsoft.com/office/drawing/2014/main" id="{9A4E2D70-C8C3-282C-060F-60DE1FC8695A}"/>
              </a:ext>
            </a:extLst>
          </p:cNvPr>
          <p:cNvSpPr txBox="1"/>
          <p:nvPr/>
        </p:nvSpPr>
        <p:spPr>
          <a:xfrm>
            <a:off x="1790424" y="5668338"/>
            <a:ext cx="8829164" cy="769441"/>
          </a:xfrm>
          <a:prstGeom prst="rect">
            <a:avLst/>
          </a:prstGeom>
          <a:noFill/>
        </p:spPr>
        <p:txBody>
          <a:bodyPr wrap="square">
            <a:spAutoFit/>
          </a:bodyPr>
          <a:lstStyle/>
          <a:p>
            <a:pPr algn="ctr"/>
            <a:r>
              <a:rPr lang="sv" sz="2200" noProof="0" dirty="0"/>
              <a:t>Om det här låter som du, så </a:t>
            </a:r>
            <a:r>
              <a:rPr lang="sv" sz="2200" b="1" noProof="0" dirty="0"/>
              <a:t>kanske entreprenörskap inte bara är ett alternativ – det kan vara din väg.</a:t>
            </a:r>
            <a:endParaRPr lang="en-GB" sz="2200" noProof="0" dirty="0"/>
          </a:p>
        </p:txBody>
      </p:sp>
    </p:spTree>
    <p:extLst>
      <p:ext uri="{BB962C8B-B14F-4D97-AF65-F5344CB8AC3E}">
        <p14:creationId xmlns:p14="http://schemas.microsoft.com/office/powerpoint/2010/main" val="359855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noProof="0" dirty="0"/>
              <a:t>VÄSENTLIGA EGENSKAPER FÖR EGENFÖRETAGANDE</a:t>
            </a:r>
          </a:p>
        </p:txBody>
      </p:sp>
      <p:sp>
        <p:nvSpPr>
          <p:cNvPr id="14" name="Text Placeholder 5">
            <a:extLst>
              <a:ext uri="{FF2B5EF4-FFF2-40B4-BE49-F238E27FC236}">
                <a16:creationId xmlns:a16="http://schemas.microsoft.com/office/drawing/2014/main" id="{B0458453-BF67-A11F-B538-D8D36E49598F}"/>
              </a:ext>
            </a:extLst>
          </p:cNvPr>
          <p:cNvSpPr txBox="1">
            <a:spLocks/>
          </p:cNvSpPr>
          <p:nvPr/>
        </p:nvSpPr>
        <p:spPr>
          <a:xfrm>
            <a:off x="692873" y="2536474"/>
            <a:ext cx="10472432" cy="2786338"/>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500"/>
              </a:spcBef>
              <a:buClr>
                <a:srgbClr val="B6D1E1"/>
              </a:buClr>
              <a:buFont typeface="Wingdings" panose="05000000000000000000" pitchFamily="2" charset="2"/>
              <a:buChar char="q"/>
            </a:pPr>
            <a:r>
              <a:rPr lang="sv" sz="2200" noProof="0" dirty="0">
                <a:solidFill>
                  <a:srgbClr val="382B1B"/>
                </a:solidFill>
              </a:rPr>
              <a:t>Självförsörjning</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Höga motivationsnivåer</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Viljan och viljan att ta initiativ</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Driven av ett starkt behov av att uppnå resultat</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Tillräckligt självförtroende</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God fysisk hälsa och höga energinivåer</a:t>
            </a:r>
          </a:p>
          <a:p>
            <a:pPr>
              <a:spcBef>
                <a:spcPts val="500"/>
              </a:spcBef>
              <a:buClr>
                <a:srgbClr val="B6D1E1"/>
              </a:buClr>
            </a:pPr>
            <a:endParaRPr lang="en-GB" sz="2200" noProof="0" dirty="0">
              <a:solidFill>
                <a:srgbClr val="382B1B"/>
              </a:solidFill>
            </a:endParaRP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Vision</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Uthållighet</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Konkurrenskraft</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Kunskap om din valda bransch</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Organisatoriska färdigheter</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Rådighet</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Problemlösning</a:t>
            </a:r>
          </a:p>
          <a:p>
            <a:pPr marL="342900" indent="-342900">
              <a:spcBef>
                <a:spcPts val="500"/>
              </a:spcBef>
              <a:buClr>
                <a:srgbClr val="B6D1E1"/>
              </a:buClr>
              <a:buFont typeface="Wingdings" panose="05000000000000000000" pitchFamily="2" charset="2"/>
              <a:buChar char="q"/>
            </a:pPr>
            <a:r>
              <a:rPr lang="sv" sz="2200" noProof="0" dirty="0">
                <a:solidFill>
                  <a:srgbClr val="382B1B"/>
                </a:solidFill>
              </a:rPr>
              <a:t>Bra social kompetens</a:t>
            </a:r>
          </a:p>
        </p:txBody>
      </p:sp>
      <p:sp>
        <p:nvSpPr>
          <p:cNvPr id="3" name="pole tekstowe 2">
            <a:extLst>
              <a:ext uri="{FF2B5EF4-FFF2-40B4-BE49-F238E27FC236}">
                <a16:creationId xmlns:a16="http://schemas.microsoft.com/office/drawing/2014/main" id="{CE56493F-9376-F3CB-06E0-AE5DDB725EE0}"/>
              </a:ext>
            </a:extLst>
          </p:cNvPr>
          <p:cNvSpPr txBox="1"/>
          <p:nvPr/>
        </p:nvSpPr>
        <p:spPr>
          <a:xfrm>
            <a:off x="751411" y="1462321"/>
            <a:ext cx="9923005" cy="833562"/>
          </a:xfrm>
          <a:prstGeom prst="rect">
            <a:avLst/>
          </a:prstGeom>
          <a:noFill/>
        </p:spPr>
        <p:txBody>
          <a:bodyPr wrap="square">
            <a:spAutoFit/>
          </a:bodyPr>
          <a:lstStyle/>
          <a:p>
            <a:pPr>
              <a:spcBef>
                <a:spcPts val="500"/>
              </a:spcBef>
              <a:buClr>
                <a:srgbClr val="B6D1E1"/>
              </a:buClr>
            </a:pPr>
            <a:r>
              <a:rPr lang="sv" sz="2200" noProof="0" dirty="0">
                <a:solidFill>
                  <a:srgbClr val="382B1B"/>
                </a:solidFill>
              </a:rPr>
              <a:t>Här är några av de </a:t>
            </a:r>
            <a:r>
              <a:rPr lang="sv" sz="2200" b="1" noProof="0" dirty="0">
                <a:solidFill>
                  <a:srgbClr val="382B1B"/>
                </a:solidFill>
              </a:rPr>
              <a:t>viktigaste egenskaperna </a:t>
            </a:r>
            <a:r>
              <a:rPr lang="sv" sz="2200" noProof="0" dirty="0">
                <a:solidFill>
                  <a:srgbClr val="382B1B"/>
                </a:solidFill>
              </a:rPr>
              <a:t>du behöver när du är egenföretagare…</a:t>
            </a:r>
          </a:p>
          <a:p>
            <a:pPr>
              <a:spcBef>
                <a:spcPts val="500"/>
              </a:spcBef>
              <a:buClr>
                <a:srgbClr val="B6D1E1"/>
              </a:buClr>
            </a:pPr>
            <a:r>
              <a:rPr lang="sv" sz="2200" noProof="0" dirty="0">
                <a:solidFill>
                  <a:srgbClr val="382B1B"/>
                </a:solidFill>
              </a:rPr>
              <a:t>Använd detta som en checklista – och se hur många som redan beskriver dig!</a:t>
            </a:r>
          </a:p>
        </p:txBody>
      </p:sp>
      <p:sp>
        <p:nvSpPr>
          <p:cNvPr id="5" name="pole tekstowe 4">
            <a:extLst>
              <a:ext uri="{FF2B5EF4-FFF2-40B4-BE49-F238E27FC236}">
                <a16:creationId xmlns:a16="http://schemas.microsoft.com/office/drawing/2014/main" id="{D5E9D33F-D4AA-6352-7B0E-0689649B9BBC}"/>
              </a:ext>
            </a:extLst>
          </p:cNvPr>
          <p:cNvSpPr txBox="1"/>
          <p:nvPr/>
        </p:nvSpPr>
        <p:spPr>
          <a:xfrm>
            <a:off x="828412" y="5563404"/>
            <a:ext cx="11087663" cy="769441"/>
          </a:xfrm>
          <a:prstGeom prst="rect">
            <a:avLst/>
          </a:prstGeom>
          <a:noFill/>
        </p:spPr>
        <p:txBody>
          <a:bodyPr wrap="square">
            <a:spAutoFit/>
          </a:bodyPr>
          <a:lstStyle/>
          <a:p>
            <a:r>
              <a:rPr lang="sv" sz="2200" b="1" noProof="0" dirty="0"/>
              <a:t>Kom ihåg: </a:t>
            </a:r>
            <a:r>
              <a:rPr lang="sv" sz="2200" noProof="0" dirty="0"/>
              <a:t>Du behöver inte alla dessa direkt. </a:t>
            </a:r>
            <a:br>
              <a:rPr lang="en-GB" sz="2200" noProof="0" dirty="0"/>
            </a:br>
            <a:r>
              <a:rPr lang="sv" sz="2200" noProof="0" dirty="0"/>
              <a:t>Men om du ser dig själv i några av dessa egenskaper – har du redan hjärtat av en entreprenör.</a:t>
            </a:r>
          </a:p>
        </p:txBody>
      </p:sp>
    </p:spTree>
    <p:extLst>
      <p:ext uri="{BB962C8B-B14F-4D97-AF65-F5344CB8AC3E}">
        <p14:creationId xmlns:p14="http://schemas.microsoft.com/office/powerpoint/2010/main" val="1164694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FA0314-87C6-57FE-A9D2-F0290754BE8A}"/>
              </a:ext>
            </a:extLst>
          </p:cNvPr>
          <p:cNvSpPr>
            <a:spLocks noGrp="1"/>
          </p:cNvSpPr>
          <p:nvPr>
            <p:ph type="body" sz="quarter" idx="27"/>
          </p:nvPr>
        </p:nvSpPr>
        <p:spPr>
          <a:xfrm>
            <a:off x="751414" y="378372"/>
            <a:ext cx="11440586" cy="1126708"/>
          </a:xfrm>
        </p:spPr>
        <p:txBody>
          <a:bodyPr/>
          <a:lstStyle/>
          <a:p>
            <a:r>
              <a:rPr lang="sv" noProof="0" dirty="0"/>
              <a:t>SJÄLVBEDÖMNING</a:t>
            </a:r>
          </a:p>
        </p:txBody>
      </p:sp>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14"/>
          </p:nvPr>
        </p:nvSpPr>
        <p:spPr>
          <a:xfrm>
            <a:off x="317920" y="3293659"/>
            <a:ext cx="11511528" cy="3050628"/>
          </a:xfrm>
        </p:spPr>
        <p:txBody>
          <a:bodyPr/>
          <a:lstStyle/>
          <a:p>
            <a:pPr>
              <a:buNone/>
            </a:pPr>
            <a:r>
              <a:rPr lang="sv" noProof="0" dirty="0"/>
              <a:t>Innan du börjar med något nytt är det bra att förstå </a:t>
            </a:r>
            <a:r>
              <a:rPr lang="sv" b="1" noProof="0" dirty="0"/>
              <a:t>vad som är viktigt för dig </a:t>
            </a:r>
            <a:r>
              <a:rPr lang="sv" noProof="0" dirty="0"/>
              <a:t>. </a:t>
            </a:r>
            <a:br>
              <a:rPr lang="en-GB" noProof="0" dirty="0"/>
            </a:br>
            <a:r>
              <a:rPr lang="sv" noProof="0" dirty="0"/>
              <a:t>Ta några minuter för att fundera över dessa fyra frågor.</a:t>
            </a:r>
          </a:p>
          <a:p>
            <a:pPr>
              <a:buNone/>
            </a:pPr>
            <a:r>
              <a:rPr lang="sv" noProof="0" dirty="0"/>
              <a:t>Du kan skriva ner enkla ord eller korta meningar.</a:t>
            </a:r>
          </a:p>
          <a:p>
            <a:pPr>
              <a:buNone/>
            </a:pPr>
            <a:endParaRPr lang="en-GB" noProof="0" dirty="0"/>
          </a:p>
          <a:p>
            <a:pPr marL="457200" indent="-457200">
              <a:buFont typeface="+mj-lt"/>
              <a:buAutoNum type="arabicPeriod"/>
            </a:pPr>
            <a:r>
              <a:rPr lang="sv" noProof="0" dirty="0"/>
              <a:t>Vad hoppas du få ut av ditt företag? (pengar, frihet, mening, självförtroende?)</a:t>
            </a:r>
          </a:p>
          <a:p>
            <a:pPr marL="457200" indent="-457200">
              <a:buFont typeface="+mj-lt"/>
              <a:buAutoNum type="arabicPeriod"/>
            </a:pPr>
            <a:r>
              <a:rPr lang="sv" noProof="0" dirty="0"/>
              <a:t>Vad är du bra på? (färdigheter, talanger, saker som folk ofta ber dig om hjälp med?)</a:t>
            </a:r>
          </a:p>
          <a:p>
            <a:pPr marL="457200" indent="-457200">
              <a:buFont typeface="+mj-lt"/>
              <a:buAutoNum type="arabicPeriod"/>
            </a:pPr>
            <a:r>
              <a:rPr lang="sv" noProof="0" dirty="0"/>
              <a:t>Vad tycker du om att göra? (hobbys, intressen, vardagliga sysslor som ger dig glädje?)</a:t>
            </a:r>
          </a:p>
          <a:p>
            <a:pPr marL="457200" indent="-457200">
              <a:buFont typeface="+mj-lt"/>
              <a:buAutoNum type="arabicPeriod"/>
            </a:pPr>
            <a:r>
              <a:rPr lang="sv" noProof="0" dirty="0"/>
              <a:t>Vad behöver du just nu för att känna dig redo? (stöd, utbildning, tid, verktyg?)</a:t>
            </a:r>
          </a:p>
          <a:p>
            <a:endParaRPr lang="en-GB" noProof="0" dirty="0"/>
          </a:p>
          <a:p>
            <a:r>
              <a:rPr lang="sv" noProof="0" dirty="0"/>
              <a:t>Vi kommer att använda dina svar för att utforma dina nästa steg i den här resan.</a:t>
            </a:r>
          </a:p>
        </p:txBody>
      </p:sp>
      <p:sp>
        <p:nvSpPr>
          <p:cNvPr id="3" name="Rectangle 2">
            <a:extLst>
              <a:ext uri="{FF2B5EF4-FFF2-40B4-BE49-F238E27FC236}">
                <a16:creationId xmlns:a16="http://schemas.microsoft.com/office/drawing/2014/main" id="{03CEA03C-3705-84FD-C719-DE02FA3C00F1}"/>
              </a:ext>
            </a:extLst>
          </p:cNvPr>
          <p:cNvSpPr/>
          <p:nvPr/>
        </p:nvSpPr>
        <p:spPr>
          <a:xfrm>
            <a:off x="533081" y="2281960"/>
            <a:ext cx="4904847" cy="98590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4" name="Group 3">
            <a:extLst>
              <a:ext uri="{FF2B5EF4-FFF2-40B4-BE49-F238E27FC236}">
                <a16:creationId xmlns:a16="http://schemas.microsoft.com/office/drawing/2014/main" id="{4EC0C0D9-76AE-6918-73E1-B649444E3720}"/>
              </a:ext>
            </a:extLst>
          </p:cNvPr>
          <p:cNvGrpSpPr/>
          <p:nvPr/>
        </p:nvGrpSpPr>
        <p:grpSpPr>
          <a:xfrm>
            <a:off x="753789" y="1870344"/>
            <a:ext cx="2788753" cy="578690"/>
            <a:chOff x="2045517" y="6166884"/>
            <a:chExt cx="2788753" cy="578690"/>
          </a:xfrm>
        </p:grpSpPr>
        <p:sp>
          <p:nvSpPr>
            <p:cNvPr id="5" name="Rectangle 4">
              <a:extLst>
                <a:ext uri="{FF2B5EF4-FFF2-40B4-BE49-F238E27FC236}">
                  <a16:creationId xmlns:a16="http://schemas.microsoft.com/office/drawing/2014/main" id="{16192122-69C0-61AE-9B67-769ABC129DAC}"/>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Rectangle 5">
              <a:extLst>
                <a:ext uri="{FF2B5EF4-FFF2-40B4-BE49-F238E27FC236}">
                  <a16:creationId xmlns:a16="http://schemas.microsoft.com/office/drawing/2014/main" id="{4FD38710-57CF-27D3-A859-83597E01945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a:extLst>
                <a:ext uri="{FF2B5EF4-FFF2-40B4-BE49-F238E27FC236}">
                  <a16:creationId xmlns:a16="http://schemas.microsoft.com/office/drawing/2014/main" id="{06D25DD0-3404-99CA-E2FD-31D459176BE8}"/>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noProof="0"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Graphic 7" descr="Clipboard Partially Ticked outline">
              <a:extLst>
                <a:ext uri="{FF2B5EF4-FFF2-40B4-BE49-F238E27FC236}">
                  <a16:creationId xmlns:a16="http://schemas.microsoft.com/office/drawing/2014/main" id="{E4242D1B-84BA-FC78-E999-E516194861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9" name="Text Placeholder 2">
            <a:extLst>
              <a:ext uri="{FF2B5EF4-FFF2-40B4-BE49-F238E27FC236}">
                <a16:creationId xmlns:a16="http://schemas.microsoft.com/office/drawing/2014/main" id="{F4BEE342-9A25-175F-26A2-023AF9411399}"/>
              </a:ext>
            </a:extLst>
          </p:cNvPr>
          <p:cNvSpPr txBox="1">
            <a:spLocks/>
          </p:cNvSpPr>
          <p:nvPr/>
        </p:nvSpPr>
        <p:spPr>
          <a:xfrm>
            <a:off x="790258" y="2580811"/>
            <a:ext cx="4397759" cy="3959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sz="2000" b="1" noProof="0" dirty="0"/>
              <a:t>Gör en lista för vart och ett av dessa fyra områden</a:t>
            </a:r>
          </a:p>
        </p:txBody>
      </p:sp>
      <p:pic>
        <p:nvPicPr>
          <p:cNvPr id="15" name="Graphic 14" descr="Clipboard with solid fill">
            <a:extLst>
              <a:ext uri="{FF2B5EF4-FFF2-40B4-BE49-F238E27FC236}">
                <a16:creationId xmlns:a16="http://schemas.microsoft.com/office/drawing/2014/main" id="{1C7DF9DA-338A-30B2-DE7C-92E99CE25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55138">
            <a:off x="9905789" y="2131719"/>
            <a:ext cx="1746472" cy="1746472"/>
          </a:xfrm>
          <a:prstGeom prst="rect">
            <a:avLst/>
          </a:prstGeom>
        </p:spPr>
      </p:pic>
    </p:spTree>
    <p:extLst>
      <p:ext uri="{BB962C8B-B14F-4D97-AF65-F5344CB8AC3E}">
        <p14:creationId xmlns:p14="http://schemas.microsoft.com/office/powerpoint/2010/main" val="4014985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2" y="351467"/>
            <a:ext cx="6597121" cy="680647"/>
          </a:xfrm>
        </p:spPr>
        <p:txBody>
          <a:bodyPr/>
          <a:lstStyle/>
          <a:p>
            <a:r>
              <a:rPr lang="sv" noProof="0" dirty="0"/>
              <a:t>ATT STÅ </a:t>
            </a:r>
            <a:r>
              <a:rPr lang="sv" dirty="0"/>
              <a:t>EMOT </a:t>
            </a:r>
            <a:r>
              <a:rPr lang="sv" noProof="0" dirty="0"/>
              <a:t>UTMANINGAR</a:t>
            </a:r>
          </a:p>
        </p:txBody>
      </p:sp>
      <p:sp>
        <p:nvSpPr>
          <p:cNvPr id="5" name="Text Placeholder 2">
            <a:extLst>
              <a:ext uri="{FF2B5EF4-FFF2-40B4-BE49-F238E27FC236}">
                <a16:creationId xmlns:a16="http://schemas.microsoft.com/office/drawing/2014/main" id="{C23C6F1E-8F2E-5DD5-B68A-B1E68A261987}"/>
              </a:ext>
            </a:extLst>
          </p:cNvPr>
          <p:cNvSpPr txBox="1">
            <a:spLocks/>
          </p:cNvSpPr>
          <p:nvPr/>
        </p:nvSpPr>
        <p:spPr>
          <a:xfrm>
            <a:off x="302838" y="1411140"/>
            <a:ext cx="7045695" cy="512261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noProof="0" dirty="0"/>
              <a:t>Att starta ett företag i ett nytt land är inte alltid lätt, särskilt inte som migrantkvinna. Du kan möta extra utmaningar, och det är helt normalt.</a:t>
            </a:r>
          </a:p>
          <a:p>
            <a:pPr>
              <a:buNone/>
            </a:pPr>
            <a:endParaRPr lang="en-GB" noProof="0" dirty="0"/>
          </a:p>
          <a:p>
            <a:pPr>
              <a:buNone/>
            </a:pPr>
            <a:r>
              <a:rPr lang="sv" noProof="0" dirty="0"/>
              <a:t>Men här är de goda nyheterna: </a:t>
            </a:r>
            <a:br>
              <a:rPr lang="en-GB" noProof="0" dirty="0"/>
            </a:br>
            <a:r>
              <a:rPr lang="sv" b="1" noProof="0" dirty="0"/>
              <a:t>När du kan namnge utmaningen kan du börja hitta en lösning.</a:t>
            </a:r>
          </a:p>
          <a:p>
            <a:pPr>
              <a:buNone/>
            </a:pPr>
            <a:endParaRPr lang="en-GB" noProof="0" dirty="0"/>
          </a:p>
          <a:p>
            <a:pPr>
              <a:buNone/>
            </a:pPr>
            <a:r>
              <a:rPr lang="sv" noProof="0" dirty="0"/>
              <a:t>Det är vad entreprenörer gör – de har inte alla svaren, men de fortsätter. De hittar kreativa sätt att gå vidare och de ber om stöd när de behöver det.</a:t>
            </a:r>
          </a:p>
          <a:p>
            <a:pPr>
              <a:buNone/>
            </a:pPr>
            <a:endParaRPr lang="en-GB" noProof="0" dirty="0"/>
          </a:p>
          <a:p>
            <a:r>
              <a:rPr lang="sv" noProof="0" dirty="0"/>
              <a:t>Du behöver inte möta utmaningar ensam. </a:t>
            </a:r>
            <a:br>
              <a:rPr lang="en-GB" noProof="0" dirty="0"/>
            </a:br>
            <a:r>
              <a:rPr lang="sv" b="1" noProof="0" dirty="0"/>
              <a:t>3 Kitchens finns här för att hjälpa dig att lära dig, växa och hitta din väg</a:t>
            </a:r>
            <a:r>
              <a:rPr lang="sv" b="1" dirty="0"/>
              <a:t>.</a:t>
            </a:r>
            <a:endParaRPr lang="en-GB" noProof="0" dirty="0"/>
          </a:p>
        </p:txBody>
      </p:sp>
      <p:pic>
        <p:nvPicPr>
          <p:cNvPr id="6" name="Picture 5" descr="Colourful wooden maze">
            <a:extLst>
              <a:ext uri="{FF2B5EF4-FFF2-40B4-BE49-F238E27FC236}">
                <a16:creationId xmlns:a16="http://schemas.microsoft.com/office/drawing/2014/main" id="{AA1C159A-03C7-35F1-8C48-5F6475BB592A}"/>
              </a:ext>
            </a:extLst>
          </p:cNvPr>
          <p:cNvPicPr>
            <a:picLocks noChangeAspect="1"/>
          </p:cNvPicPr>
          <p:nvPr/>
        </p:nvPicPr>
        <p:blipFill>
          <a:blip r:embed="rId2"/>
          <a:srcRect l="29986" r="28693"/>
          <a:stretch/>
        </p:blipFill>
        <p:spPr>
          <a:xfrm>
            <a:off x="7707085" y="0"/>
            <a:ext cx="4256955" cy="6858000"/>
          </a:xfrm>
          <a:prstGeom prst="rect">
            <a:avLst/>
          </a:prstGeom>
        </p:spPr>
      </p:pic>
    </p:spTree>
    <p:extLst>
      <p:ext uri="{BB962C8B-B14F-4D97-AF65-F5344CB8AC3E}">
        <p14:creationId xmlns:p14="http://schemas.microsoft.com/office/powerpoint/2010/main" val="235838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7613653" cy="1126708"/>
          </a:xfrm>
        </p:spPr>
        <p:txBody>
          <a:bodyPr/>
          <a:lstStyle/>
          <a:p>
            <a:r>
              <a:rPr lang="sv" noProof="0" dirty="0"/>
              <a:t>UTMANINGAR</a:t>
            </a:r>
          </a:p>
        </p:txBody>
      </p:sp>
      <p:sp>
        <p:nvSpPr>
          <p:cNvPr id="3" name="Text Placeholder 2">
            <a:extLst>
              <a:ext uri="{FF2B5EF4-FFF2-40B4-BE49-F238E27FC236}">
                <a16:creationId xmlns:a16="http://schemas.microsoft.com/office/drawing/2014/main" id="{4EC48B45-923A-2E71-AF4A-8517B789B63C}"/>
              </a:ext>
            </a:extLst>
          </p:cNvPr>
          <p:cNvSpPr>
            <a:spLocks noGrp="1"/>
          </p:cNvSpPr>
          <p:nvPr>
            <p:ph type="body" sz="quarter" idx="14"/>
          </p:nvPr>
        </p:nvSpPr>
        <p:spPr>
          <a:xfrm>
            <a:off x="588824" y="1927195"/>
            <a:ext cx="10792716" cy="3580332"/>
          </a:xfrm>
        </p:spPr>
        <p:txBody>
          <a:bodyPr/>
          <a:lstStyle/>
          <a:p>
            <a:pPr>
              <a:buNone/>
            </a:pPr>
            <a:r>
              <a:rPr lang="sv" dirty="0"/>
              <a:t>Vi förstår att många av de hinder du möter är verkliga och ofta sammankopplade. De kan göra att det känns överväldigande att börja något, men </a:t>
            </a:r>
            <a:r>
              <a:rPr lang="sv" i="1" dirty="0"/>
              <a:t>de kan </a:t>
            </a:r>
            <a:r>
              <a:rPr lang="sv" dirty="0"/>
              <a:t>gå framåt, steg för steg.</a:t>
            </a:r>
          </a:p>
          <a:p>
            <a:pPr>
              <a:buNone/>
            </a:pPr>
            <a:endParaRPr lang="en-GB" dirty="0"/>
          </a:p>
          <a:p>
            <a:pPr>
              <a:buNone/>
            </a:pPr>
            <a:r>
              <a:rPr lang="sv" dirty="0"/>
              <a:t>Här är några av de vanliga utmaningar vi hör från deltagarna:</a:t>
            </a:r>
          </a:p>
          <a:p>
            <a:pPr>
              <a:buNone/>
            </a:pPr>
            <a:endParaRPr lang="en-GB" dirty="0"/>
          </a:p>
          <a:p>
            <a:pPr marL="342900" indent="-342900">
              <a:buFont typeface="Arial" panose="020B0604020202020204" pitchFamily="34" charset="0"/>
              <a:buChar char="•"/>
            </a:pPr>
            <a:r>
              <a:rPr lang="sv" dirty="0"/>
              <a:t>Att inte veta hur den lokala matmarknaden fungerar eller vad kunderna kan tänkas vilja ha</a:t>
            </a:r>
          </a:p>
          <a:p>
            <a:pPr marL="342900" indent="-342900">
              <a:buFont typeface="Arial" panose="020B0604020202020204" pitchFamily="34" charset="0"/>
              <a:buChar char="•"/>
            </a:pPr>
            <a:r>
              <a:rPr lang="sv" dirty="0"/>
              <a:t>Att inte ha ett nätverk – personer som kan stödja, ge råd eller koppla ihop dig</a:t>
            </a:r>
          </a:p>
          <a:p>
            <a:pPr marL="342900" indent="-342900">
              <a:buFont typeface="Arial" panose="020B0604020202020204" pitchFamily="34" charset="0"/>
              <a:buChar char="•"/>
            </a:pPr>
            <a:r>
              <a:rPr lang="sv" dirty="0"/>
              <a:t>Förstår inte reglerna, tillstånden eller stegen för att starta ett livsmedelsföretag</a:t>
            </a:r>
          </a:p>
          <a:p>
            <a:pPr marL="342900" indent="-342900">
              <a:buFont typeface="Arial" panose="020B0604020202020204" pitchFamily="34" charset="0"/>
              <a:buChar char="•"/>
            </a:pPr>
            <a:r>
              <a:rPr lang="sv" dirty="0"/>
              <a:t>Svårt att få tillgång till pengar eller ens ett köksutrymme till att börja med</a:t>
            </a:r>
          </a:p>
          <a:p>
            <a:pPr marL="342900" indent="-342900">
              <a:buFont typeface="Arial" panose="020B0604020202020204" pitchFamily="34" charset="0"/>
              <a:buChar char="•"/>
            </a:pPr>
            <a:r>
              <a:rPr lang="sv" dirty="0"/>
              <a:t>Kämpar med språket eller anpassar sig till en ny kultur</a:t>
            </a:r>
          </a:p>
          <a:p>
            <a:endParaRPr lang="en-GB" dirty="0"/>
          </a:p>
          <a:p>
            <a:r>
              <a:rPr lang="sv" dirty="0"/>
              <a:t>Det här är verkliga hinder, men de är inte permanenta. Bygg vidare på de styrkor du redan har, inklusive dina mattraditioner, livserfarenheter och beslutsamhet. Du kan lära dig att navigera i lokala system, bygga kontakter och ta meningsfulla steg mot dina mål för livsmedelsverksamheten.</a:t>
            </a:r>
          </a:p>
        </p:txBody>
      </p:sp>
    </p:spTree>
    <p:extLst>
      <p:ext uri="{BB962C8B-B14F-4D97-AF65-F5344CB8AC3E}">
        <p14:creationId xmlns:p14="http://schemas.microsoft.com/office/powerpoint/2010/main" val="3698978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7613653" cy="1126708"/>
          </a:xfrm>
        </p:spPr>
        <p:txBody>
          <a:bodyPr/>
          <a:lstStyle/>
          <a:p>
            <a:r>
              <a:rPr lang="sv" noProof="0" dirty="0"/>
              <a:t>GODA NYHETER</a:t>
            </a:r>
          </a:p>
        </p:txBody>
      </p:sp>
      <p:sp>
        <p:nvSpPr>
          <p:cNvPr id="3" name="Text Placeholder 2">
            <a:extLst>
              <a:ext uri="{FF2B5EF4-FFF2-40B4-BE49-F238E27FC236}">
                <a16:creationId xmlns:a16="http://schemas.microsoft.com/office/drawing/2014/main" id="{4EC48B45-923A-2E71-AF4A-8517B789B63C}"/>
              </a:ext>
            </a:extLst>
          </p:cNvPr>
          <p:cNvSpPr>
            <a:spLocks noGrp="1"/>
          </p:cNvSpPr>
          <p:nvPr>
            <p:ph type="body" sz="quarter" idx="14"/>
          </p:nvPr>
        </p:nvSpPr>
        <p:spPr>
          <a:xfrm>
            <a:off x="586800" y="2178955"/>
            <a:ext cx="6314332" cy="3606995"/>
          </a:xfrm>
        </p:spPr>
        <p:txBody>
          <a:bodyPr/>
          <a:lstStyle/>
          <a:p>
            <a:pPr>
              <a:buNone/>
            </a:pPr>
            <a:r>
              <a:rPr lang="sv" noProof="0" dirty="0"/>
              <a:t>Över hela EU finns det många bra stödmöjligheter för kvinnliga migranter som vill starta eller utveckla ett livsmedelsföretag i sitt nya land.</a:t>
            </a:r>
          </a:p>
          <a:p>
            <a:pPr>
              <a:buNone/>
            </a:pPr>
            <a:endParaRPr lang="en-GB" noProof="0" dirty="0"/>
          </a:p>
          <a:p>
            <a:r>
              <a:rPr lang="sv" b="1" noProof="0" dirty="0">
                <a:solidFill>
                  <a:srgbClr val="84BFA4"/>
                </a:solidFill>
              </a:rPr>
              <a:t>Under den här kursen kommer vi att visa dig några av de bästa exemplen för att inspirera och vägleda dig.</a:t>
            </a:r>
          </a:p>
        </p:txBody>
      </p:sp>
      <p:pic>
        <p:nvPicPr>
          <p:cNvPr id="7" name="Obraz 6">
            <a:extLst>
              <a:ext uri="{FF2B5EF4-FFF2-40B4-BE49-F238E27FC236}">
                <a16:creationId xmlns:a16="http://schemas.microsoft.com/office/drawing/2014/main" id="{F59F88AB-692D-7722-DA3A-7059319AC807}"/>
              </a:ext>
            </a:extLst>
          </p:cNvPr>
          <p:cNvPicPr>
            <a:picLocks noChangeAspect="1"/>
          </p:cNvPicPr>
          <p:nvPr/>
        </p:nvPicPr>
        <p:blipFill>
          <a:blip r:embed="rId2"/>
          <a:stretch>
            <a:fillRect/>
          </a:stretch>
        </p:blipFill>
        <p:spPr>
          <a:xfrm>
            <a:off x="7480028" y="1784049"/>
            <a:ext cx="4481451" cy="317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00601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600" noProof="0" dirty="0">
                <a:solidFill>
                  <a:schemeClr val="bg1"/>
                </a:solidFill>
              </a:rPr>
              <a:t>FALLSTUDIE</a:t>
            </a:r>
          </a:p>
        </p:txBody>
      </p:sp>
      <p:sp>
        <p:nvSpPr>
          <p:cNvPr id="7" name="Rectangle 6">
            <a:extLst>
              <a:ext uri="{FF2B5EF4-FFF2-40B4-BE49-F238E27FC236}">
                <a16:creationId xmlns:a16="http://schemas.microsoft.com/office/drawing/2014/main" id="{F1FCC05A-99C0-F90A-C653-1ABA8C8054A2}"/>
              </a:ext>
            </a:extLst>
          </p:cNvPr>
          <p:cNvSpPr/>
          <p:nvPr/>
        </p:nvSpPr>
        <p:spPr>
          <a:xfrm>
            <a:off x="0" y="592224"/>
            <a:ext cx="12191999" cy="137204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5">
            <a:extLst>
              <a:ext uri="{FF2B5EF4-FFF2-40B4-BE49-F238E27FC236}">
                <a16:creationId xmlns:a16="http://schemas.microsoft.com/office/drawing/2014/main" id="{31392DDE-8EEB-DF01-5E93-B51D61C11A85}"/>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80"/>
              </a:lnSpc>
              <a:spcBef>
                <a:spcPts val="0"/>
              </a:spcBef>
            </a:pPr>
            <a:r>
              <a:rPr lang="sv" b="1" noProof="0" dirty="0">
                <a:solidFill>
                  <a:schemeClr val="bg1"/>
                </a:solidFill>
              </a:rPr>
              <a:t>Entreprenör: Lisa Gifford</a:t>
            </a:r>
            <a:r>
              <a:rPr lang="sv" noProof="0" dirty="0">
                <a:solidFill>
                  <a:schemeClr val="bg1"/>
                </a:solidFill>
              </a:rPr>
              <a:t> </a:t>
            </a:r>
          </a:p>
          <a:p>
            <a:pPr>
              <a:lnSpc>
                <a:spcPts val="2580"/>
              </a:lnSpc>
              <a:spcBef>
                <a:spcPts val="0"/>
              </a:spcBef>
            </a:pPr>
            <a:r>
              <a:rPr lang="sv" b="1" noProof="0" dirty="0">
                <a:solidFill>
                  <a:schemeClr val="bg1"/>
                </a:solidFill>
              </a:rPr>
              <a:t>Företag: Leitrim Hill Creamery</a:t>
            </a:r>
            <a:endParaRPr lang="en-GB" noProof="0" dirty="0">
              <a:solidFill>
                <a:schemeClr val="bg1"/>
              </a:solidFill>
            </a:endParaRPr>
          </a:p>
          <a:p>
            <a:pPr>
              <a:lnSpc>
                <a:spcPts val="2580"/>
              </a:lnSpc>
              <a:spcBef>
                <a:spcPts val="0"/>
              </a:spcBef>
            </a:pPr>
            <a:r>
              <a:rPr lang="sv" b="1" noProof="0" dirty="0">
                <a:solidFill>
                  <a:schemeClr val="bg1"/>
                </a:solidFill>
              </a:rPr>
              <a:t>Plats: </a:t>
            </a:r>
            <a:r>
              <a:rPr lang="sv" noProof="0" dirty="0">
                <a:solidFill>
                  <a:schemeClr val="bg1"/>
                </a:solidFill>
              </a:rPr>
              <a:t>Irland</a:t>
            </a:r>
          </a:p>
        </p:txBody>
      </p:sp>
      <p:sp>
        <p:nvSpPr>
          <p:cNvPr id="9" name="Rectangle 8">
            <a:extLst>
              <a:ext uri="{FF2B5EF4-FFF2-40B4-BE49-F238E27FC236}">
                <a16:creationId xmlns:a16="http://schemas.microsoft.com/office/drawing/2014/main" id="{AC09B182-F239-EAC6-6DA9-086C2E454993}"/>
              </a:ext>
            </a:extLst>
          </p:cNvPr>
          <p:cNvSpPr/>
          <p:nvPr/>
        </p:nvSpPr>
        <p:spPr>
          <a:xfrm rot="16200000">
            <a:off x="-394070" y="1030231"/>
            <a:ext cx="1776512" cy="461665"/>
          </a:xfrm>
          <a:prstGeom prst="rect">
            <a:avLst/>
          </a:prstGeom>
          <a:solidFill>
            <a:srgbClr val="84BFA4"/>
          </a:solidFill>
        </p:spPr>
        <p:txBody>
          <a:bodyPr wrap="none">
            <a:spAutoFit/>
          </a:bodyPr>
          <a:lstStyle/>
          <a:p>
            <a:pPr algn="ctr"/>
            <a:r>
              <a:rPr lang="sv" sz="2400" noProof="0" dirty="0">
                <a:solidFill>
                  <a:schemeClr val="bg1"/>
                </a:solidFill>
              </a:rPr>
              <a:t>FALLSTUDIE</a:t>
            </a:r>
          </a:p>
        </p:txBody>
      </p:sp>
      <p:sp>
        <p:nvSpPr>
          <p:cNvPr id="15" name="TextBox 14">
            <a:extLst>
              <a:ext uri="{FF2B5EF4-FFF2-40B4-BE49-F238E27FC236}">
                <a16:creationId xmlns:a16="http://schemas.microsoft.com/office/drawing/2014/main" id="{37EAE2C4-4315-FEBD-5934-C0DCA4CEC44E}"/>
              </a:ext>
            </a:extLst>
          </p:cNvPr>
          <p:cNvSpPr txBox="1"/>
          <p:nvPr/>
        </p:nvSpPr>
        <p:spPr>
          <a:xfrm>
            <a:off x="654701" y="2857848"/>
            <a:ext cx="4860575" cy="2747675"/>
          </a:xfrm>
          <a:prstGeom prst="rect">
            <a:avLst/>
          </a:prstGeom>
          <a:noFill/>
        </p:spPr>
        <p:txBody>
          <a:bodyPr wrap="square">
            <a:spAutoFit/>
          </a:bodyPr>
          <a:lstStyle/>
          <a:p>
            <a:pPr algn="ctr">
              <a:lnSpc>
                <a:spcPts val="2340"/>
              </a:lnSpc>
            </a:pPr>
            <a:r>
              <a:rPr lang="sv" sz="2200" i="1" noProof="0" dirty="0">
                <a:solidFill>
                  <a:srgbClr val="382B1B"/>
                </a:solidFill>
              </a:rPr>
              <a:t>Lisa växte upp i New York och flyttade till Irland 2016. Vid 75 års ålder flyttade hon till Leitrim. Hon skaffade getter och började tillverka ost. Hennes motto är "att skapa något ur ingenting", vilket ledde till att hon grundade Leitrim Hill Creamery, ett mikromejeri i en ombyggd höbod som producerar hantverksmässiga mejeriprodukter i små partier.</a:t>
            </a:r>
          </a:p>
        </p:txBody>
      </p:sp>
      <p:sp>
        <p:nvSpPr>
          <p:cNvPr id="16" name="Freeform 15">
            <a:extLst>
              <a:ext uri="{FF2B5EF4-FFF2-40B4-BE49-F238E27FC236}">
                <a16:creationId xmlns:a16="http://schemas.microsoft.com/office/drawing/2014/main" id="{022CCC47-A79B-7E4B-58A1-A33AA5C2AD33}"/>
              </a:ext>
            </a:extLst>
          </p:cNvPr>
          <p:cNvSpPr/>
          <p:nvPr/>
        </p:nvSpPr>
        <p:spPr>
          <a:xfrm>
            <a:off x="5890661" y="276446"/>
            <a:ext cx="6138995"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tretch>
              <a:fillRect/>
            </a:stretch>
          </a:blipFill>
          <a:ln w="2960" cap="flat">
            <a:noFill/>
            <a:prstDash val="solid"/>
            <a:miter/>
          </a:ln>
        </p:spPr>
        <p:txBody>
          <a:bodyPr wrap="square" rtlCol="0" anchor="ctr">
            <a:noAutofit/>
          </a:bodyPr>
          <a:lstStyle/>
          <a:p>
            <a:endParaRPr lang="en-GB" b="0" i="0" noProof="0" dirty="0">
              <a:latin typeface="Calibri" panose="020F0502020204030204" pitchFamily="34" charset="0"/>
            </a:endParaRPr>
          </a:p>
        </p:txBody>
      </p:sp>
      <p:sp>
        <p:nvSpPr>
          <p:cNvPr id="17" name="Graphic 4">
            <a:extLst>
              <a:ext uri="{FF2B5EF4-FFF2-40B4-BE49-F238E27FC236}">
                <a16:creationId xmlns:a16="http://schemas.microsoft.com/office/drawing/2014/main" id="{6568C202-169F-6783-6F5C-8FC9B123230D}"/>
              </a:ext>
            </a:extLst>
          </p:cNvPr>
          <p:cNvSpPr/>
          <p:nvPr/>
        </p:nvSpPr>
        <p:spPr>
          <a:xfrm rot="3048013">
            <a:off x="10840108" y="3234926"/>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GB" b="0" i="0" noProof="0" dirty="0">
              <a:latin typeface="Calibri" panose="020F0502020204030204" pitchFamily="34" charset="0"/>
            </a:endParaRPr>
          </a:p>
        </p:txBody>
      </p:sp>
      <p:grpSp>
        <p:nvGrpSpPr>
          <p:cNvPr id="5" name="Grupa 4">
            <a:extLst>
              <a:ext uri="{FF2B5EF4-FFF2-40B4-BE49-F238E27FC236}">
                <a16:creationId xmlns:a16="http://schemas.microsoft.com/office/drawing/2014/main" id="{5E5F076E-FDF4-34FC-B00D-D6719F4EF73D}"/>
              </a:ext>
            </a:extLst>
          </p:cNvPr>
          <p:cNvGrpSpPr/>
          <p:nvPr/>
        </p:nvGrpSpPr>
        <p:grpSpPr>
          <a:xfrm>
            <a:off x="534216" y="5707278"/>
            <a:ext cx="5101543" cy="914400"/>
            <a:chOff x="789118" y="5751784"/>
            <a:chExt cx="5101543" cy="914400"/>
          </a:xfrm>
        </p:grpSpPr>
        <p:sp>
          <p:nvSpPr>
            <p:cNvPr id="18" name="Text Placeholder 4">
              <a:extLst>
                <a:ext uri="{FF2B5EF4-FFF2-40B4-BE49-F238E27FC236}">
                  <a16:creationId xmlns:a16="http://schemas.microsoft.com/office/drawing/2014/main" id="{709E18FD-47FA-6107-28CB-E0B0FA1BAF05}"/>
                </a:ext>
              </a:extLst>
            </p:cNvPr>
            <p:cNvSpPr txBox="1">
              <a:spLocks/>
            </p:cNvSpPr>
            <p:nvPr/>
          </p:nvSpPr>
          <p:spPr>
            <a:xfrm>
              <a:off x="1794149" y="6022700"/>
              <a:ext cx="4096512" cy="3725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1800" b="1" noProof="0" dirty="0">
                  <a:solidFill>
                    <a:srgbClr val="84BFA4"/>
                  </a:solidFill>
                  <a:hlinkClick r:id="rId3">
                    <a:extLst>
                      <a:ext uri="{A12FA001-AC4F-418D-AE19-62706E023703}">
                        <ahyp:hlinkClr xmlns:ahyp="http://schemas.microsoft.com/office/drawing/2018/hyperlinkcolor" val="tx"/>
                      </a:ext>
                    </a:extLst>
                  </a:hlinkClick>
                </a:rPr>
                <a:t>Besök deras hemsida för mer information!</a:t>
              </a:r>
              <a:endParaRPr lang="en-GB" sz="1800" b="1" noProof="0" dirty="0">
                <a:solidFill>
                  <a:srgbClr val="84BFA4"/>
                </a:solidFill>
              </a:endParaRPr>
            </a:p>
          </p:txBody>
        </p:sp>
        <p:pic>
          <p:nvPicPr>
            <p:cNvPr id="3" name="Grafika 2" descr="Internet z wypełnieniem pełnym">
              <a:extLst>
                <a:ext uri="{FF2B5EF4-FFF2-40B4-BE49-F238E27FC236}">
                  <a16:creationId xmlns:a16="http://schemas.microsoft.com/office/drawing/2014/main" id="{15BABE47-235B-21DF-5F6B-388726D5A9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118" y="5751784"/>
              <a:ext cx="914400" cy="914400"/>
            </a:xfrm>
            <a:prstGeom prst="rect">
              <a:avLst/>
            </a:prstGeom>
          </p:spPr>
        </p:pic>
      </p:grpSp>
    </p:spTree>
    <p:extLst>
      <p:ext uri="{BB962C8B-B14F-4D97-AF65-F5344CB8AC3E}">
        <p14:creationId xmlns:p14="http://schemas.microsoft.com/office/powerpoint/2010/main" val="2962885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600" noProof="0" dirty="0">
                <a:solidFill>
                  <a:schemeClr val="bg1"/>
                </a:solidFill>
              </a:rPr>
              <a:t>FALLSTUDIE</a:t>
            </a:r>
          </a:p>
        </p:txBody>
      </p:sp>
      <p:sp>
        <p:nvSpPr>
          <p:cNvPr id="7" name="Rectangle 6">
            <a:extLst>
              <a:ext uri="{FF2B5EF4-FFF2-40B4-BE49-F238E27FC236}">
                <a16:creationId xmlns:a16="http://schemas.microsoft.com/office/drawing/2014/main" id="{F1FCC05A-99C0-F90A-C653-1ABA8C8054A2}"/>
              </a:ext>
            </a:extLst>
          </p:cNvPr>
          <p:cNvSpPr/>
          <p:nvPr/>
        </p:nvSpPr>
        <p:spPr>
          <a:xfrm>
            <a:off x="0" y="592224"/>
            <a:ext cx="12191999" cy="137204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5">
            <a:extLst>
              <a:ext uri="{FF2B5EF4-FFF2-40B4-BE49-F238E27FC236}">
                <a16:creationId xmlns:a16="http://schemas.microsoft.com/office/drawing/2014/main" id="{31392DDE-8EEB-DF01-5E93-B51D61C11A85}"/>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80"/>
              </a:lnSpc>
              <a:spcBef>
                <a:spcPts val="0"/>
              </a:spcBef>
            </a:pPr>
            <a:r>
              <a:rPr lang="sv" b="1" noProof="0" dirty="0">
                <a:solidFill>
                  <a:schemeClr val="bg1"/>
                </a:solidFill>
              </a:rPr>
              <a:t>Entreprenör: Lisa Gifford</a:t>
            </a:r>
            <a:r>
              <a:rPr lang="sv" noProof="0" dirty="0">
                <a:solidFill>
                  <a:schemeClr val="bg1"/>
                </a:solidFill>
              </a:rPr>
              <a:t> </a:t>
            </a:r>
          </a:p>
          <a:p>
            <a:pPr>
              <a:lnSpc>
                <a:spcPts val="2580"/>
              </a:lnSpc>
              <a:spcBef>
                <a:spcPts val="0"/>
              </a:spcBef>
            </a:pPr>
            <a:r>
              <a:rPr lang="sv" b="1" noProof="0" dirty="0">
                <a:solidFill>
                  <a:schemeClr val="bg1"/>
                </a:solidFill>
              </a:rPr>
              <a:t>Företag: Leitrim Hill Creamery</a:t>
            </a:r>
            <a:endParaRPr lang="en-GB" noProof="0" dirty="0">
              <a:solidFill>
                <a:schemeClr val="bg1"/>
              </a:solidFill>
            </a:endParaRPr>
          </a:p>
          <a:p>
            <a:pPr>
              <a:lnSpc>
                <a:spcPts val="2580"/>
              </a:lnSpc>
              <a:spcBef>
                <a:spcPts val="0"/>
              </a:spcBef>
            </a:pPr>
            <a:r>
              <a:rPr lang="sv" b="1" noProof="0" dirty="0">
                <a:solidFill>
                  <a:schemeClr val="bg1"/>
                </a:solidFill>
              </a:rPr>
              <a:t>Plats: Irland</a:t>
            </a:r>
            <a:endParaRPr lang="en-GB" noProof="0" dirty="0">
              <a:solidFill>
                <a:schemeClr val="bg1"/>
              </a:solidFill>
            </a:endParaRPr>
          </a:p>
        </p:txBody>
      </p:sp>
      <p:sp>
        <p:nvSpPr>
          <p:cNvPr id="9" name="Rectangle 8">
            <a:extLst>
              <a:ext uri="{FF2B5EF4-FFF2-40B4-BE49-F238E27FC236}">
                <a16:creationId xmlns:a16="http://schemas.microsoft.com/office/drawing/2014/main" id="{AC09B182-F239-EAC6-6DA9-086C2E454993}"/>
              </a:ext>
            </a:extLst>
          </p:cNvPr>
          <p:cNvSpPr/>
          <p:nvPr/>
        </p:nvSpPr>
        <p:spPr>
          <a:xfrm rot="16200000">
            <a:off x="-394070" y="1030231"/>
            <a:ext cx="1776512" cy="461665"/>
          </a:xfrm>
          <a:prstGeom prst="rect">
            <a:avLst/>
          </a:prstGeom>
          <a:solidFill>
            <a:srgbClr val="84BFA4"/>
          </a:solidFill>
        </p:spPr>
        <p:txBody>
          <a:bodyPr wrap="none">
            <a:spAutoFit/>
          </a:bodyPr>
          <a:lstStyle/>
          <a:p>
            <a:pPr algn="ctr"/>
            <a:r>
              <a:rPr lang="sv" sz="2400" noProof="0" dirty="0">
                <a:solidFill>
                  <a:schemeClr val="bg1"/>
                </a:solidFill>
              </a:rPr>
              <a:t>FALLSTUDIE</a:t>
            </a:r>
          </a:p>
        </p:txBody>
      </p:sp>
      <p:sp>
        <p:nvSpPr>
          <p:cNvPr id="15" name="TextBox 14">
            <a:extLst>
              <a:ext uri="{FF2B5EF4-FFF2-40B4-BE49-F238E27FC236}">
                <a16:creationId xmlns:a16="http://schemas.microsoft.com/office/drawing/2014/main" id="{37EAE2C4-4315-FEBD-5934-C0DCA4CEC44E}"/>
              </a:ext>
            </a:extLst>
          </p:cNvPr>
          <p:cNvSpPr txBox="1"/>
          <p:nvPr/>
        </p:nvSpPr>
        <p:spPr>
          <a:xfrm>
            <a:off x="1088304" y="3888910"/>
            <a:ext cx="6696796" cy="977960"/>
          </a:xfrm>
          <a:prstGeom prst="rect">
            <a:avLst/>
          </a:prstGeom>
          <a:noFill/>
        </p:spPr>
        <p:txBody>
          <a:bodyPr wrap="square">
            <a:spAutoFit/>
          </a:bodyPr>
          <a:lstStyle/>
          <a:p>
            <a:pPr algn="ctr">
              <a:lnSpc>
                <a:spcPts val="2340"/>
              </a:lnSpc>
            </a:pPr>
            <a:r>
              <a:rPr lang="sv" sz="2200" i="1" noProof="0" dirty="0">
                <a:solidFill>
                  <a:srgbClr val="382B1B"/>
                </a:solidFill>
              </a:rPr>
              <a:t>”Utmaningarna för ett litet företag är ständiga och kräver utbildning, intuition, ärlighet, tålamod och snabba reaktioner, allt detta på rätt sätt.”</a:t>
            </a:r>
          </a:p>
        </p:txBody>
      </p:sp>
      <p:sp>
        <p:nvSpPr>
          <p:cNvPr id="16" name="Freeform 15">
            <a:extLst>
              <a:ext uri="{FF2B5EF4-FFF2-40B4-BE49-F238E27FC236}">
                <a16:creationId xmlns:a16="http://schemas.microsoft.com/office/drawing/2014/main" id="{022CCC47-A79B-7E4B-58A1-A33AA5C2AD33}"/>
              </a:ext>
            </a:extLst>
          </p:cNvPr>
          <p:cNvSpPr/>
          <p:nvPr/>
        </p:nvSpPr>
        <p:spPr>
          <a:xfrm>
            <a:off x="7999461" y="2312534"/>
            <a:ext cx="3049180" cy="2538122"/>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tretch>
              <a:fillRect/>
            </a:stretch>
          </a:blipFill>
          <a:ln w="2960" cap="flat">
            <a:noFill/>
            <a:prstDash val="solid"/>
            <a:miter/>
          </a:ln>
        </p:spPr>
        <p:txBody>
          <a:bodyPr wrap="square" rtlCol="0" anchor="ctr">
            <a:noAutofit/>
          </a:bodyPr>
          <a:lstStyle/>
          <a:p>
            <a:endParaRPr lang="en-GB" b="0" i="0" noProof="0" dirty="0">
              <a:latin typeface="Calibri" panose="020F0502020204030204" pitchFamily="34" charset="0"/>
            </a:endParaRPr>
          </a:p>
        </p:txBody>
      </p:sp>
      <p:sp>
        <p:nvSpPr>
          <p:cNvPr id="17" name="Graphic 4">
            <a:extLst>
              <a:ext uri="{FF2B5EF4-FFF2-40B4-BE49-F238E27FC236}">
                <a16:creationId xmlns:a16="http://schemas.microsoft.com/office/drawing/2014/main" id="{6568C202-169F-6783-6F5C-8FC9B123230D}"/>
              </a:ext>
            </a:extLst>
          </p:cNvPr>
          <p:cNvSpPr/>
          <p:nvPr/>
        </p:nvSpPr>
        <p:spPr>
          <a:xfrm rot="3048013">
            <a:off x="10840108" y="3234926"/>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GB" b="0" i="0" noProof="0" dirty="0">
              <a:latin typeface="Calibri" panose="020F0502020204030204" pitchFamily="34" charset="0"/>
            </a:endParaRPr>
          </a:p>
        </p:txBody>
      </p:sp>
      <p:sp>
        <p:nvSpPr>
          <p:cNvPr id="3" name="TextBox 2">
            <a:extLst>
              <a:ext uri="{FF2B5EF4-FFF2-40B4-BE49-F238E27FC236}">
                <a16:creationId xmlns:a16="http://schemas.microsoft.com/office/drawing/2014/main" id="{E5000556-458F-6696-8CEB-76EA81D368E9}"/>
              </a:ext>
            </a:extLst>
          </p:cNvPr>
          <p:cNvSpPr txBox="1"/>
          <p:nvPr/>
        </p:nvSpPr>
        <p:spPr>
          <a:xfrm>
            <a:off x="1783164" y="3006590"/>
            <a:ext cx="5307076" cy="584775"/>
          </a:xfrm>
          <a:prstGeom prst="rect">
            <a:avLst/>
          </a:prstGeom>
          <a:noFill/>
        </p:spPr>
        <p:txBody>
          <a:bodyPr wrap="square">
            <a:spAutoFit/>
          </a:bodyPr>
          <a:lstStyle/>
          <a:p>
            <a:pPr algn="ctr">
              <a:lnSpc>
                <a:spcPct val="100000"/>
              </a:lnSpc>
            </a:pPr>
            <a:r>
              <a:rPr lang="sv" sz="3200" b="1" noProof="0" dirty="0">
                <a:solidFill>
                  <a:srgbClr val="382B1B"/>
                </a:solidFill>
              </a:rPr>
              <a:t>Lisas råd?</a:t>
            </a:r>
          </a:p>
        </p:txBody>
      </p:sp>
    </p:spTree>
    <p:extLst>
      <p:ext uri="{BB962C8B-B14F-4D97-AF65-F5344CB8AC3E}">
        <p14:creationId xmlns:p14="http://schemas.microsoft.com/office/powerpoint/2010/main" val="81633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85791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641214"/>
            <a:ext cx="11576536" cy="3762613"/>
          </a:xfrm>
        </p:spPr>
        <p:txBody>
          <a:bodyPr/>
          <a:lstStyle/>
          <a:p>
            <a:pPr marL="342900" indent="-342900">
              <a:buFont typeface="Arial" panose="020B0604020202020204" pitchFamily="34" charset="0"/>
              <a:buChar char="•"/>
            </a:pPr>
            <a:r>
              <a:rPr lang="sv" sz="2000" b="1" dirty="0"/>
              <a:t>Inse dina styrkor </a:t>
            </a:r>
            <a:br>
              <a:rPr lang="en-GB" sz="2000" dirty="0"/>
            </a:br>
            <a:r>
              <a:rPr lang="sv" sz="2000" dirty="0"/>
              <a:t>Förstå hur din bakgrund, kultur och livserfarenheter kan bli tillgångar inom livsmedelsentreprenörskap.</a:t>
            </a:r>
          </a:p>
          <a:p>
            <a:pPr marL="342900" indent="-342900">
              <a:buFont typeface="Arial" panose="020B0604020202020204" pitchFamily="34" charset="0"/>
              <a:buChar char="•"/>
            </a:pPr>
            <a:r>
              <a:rPr lang="sv" sz="2000" b="1" dirty="0"/>
              <a:t>Koppla din berättelse till din passion. </a:t>
            </a:r>
            <a:br>
              <a:rPr lang="en-GB" sz="2000" dirty="0"/>
            </a:br>
            <a:r>
              <a:rPr lang="sv" sz="2000" dirty="0"/>
              <a:t>Identifiera de personliga berättelser, traditioner och hobbyer som kan inspirera till ett meningsfullt livsmedelsföretag.</a:t>
            </a:r>
          </a:p>
          <a:p>
            <a:pPr marL="342900" indent="-342900">
              <a:buFont typeface="Arial" panose="020B0604020202020204" pitchFamily="34" charset="0"/>
              <a:buChar char="•"/>
            </a:pPr>
            <a:r>
              <a:rPr lang="sv" sz="2000" b="1" dirty="0"/>
              <a:t>Förstå vad entreprenörskap innebär. </a:t>
            </a:r>
            <a:br>
              <a:rPr lang="en-GB" sz="2000" dirty="0"/>
            </a:br>
            <a:r>
              <a:rPr lang="sv" sz="2000" dirty="0"/>
              <a:t>Lär dig vad som krävs för att vara en livsmedelsentreprenör och utveckla det tankesätt som behövs för att börja.</a:t>
            </a:r>
          </a:p>
          <a:p>
            <a:pPr marL="342900" indent="-342900">
              <a:buFont typeface="Arial" panose="020B0604020202020204" pitchFamily="34" charset="0"/>
              <a:buChar char="•"/>
            </a:pPr>
            <a:r>
              <a:rPr lang="sv" sz="2000" b="1" dirty="0"/>
              <a:t>Utforska affärsidéer med självförtroende. </a:t>
            </a:r>
            <a:br>
              <a:rPr lang="en-GB" sz="2000" dirty="0"/>
            </a:br>
            <a:r>
              <a:rPr lang="sv" sz="2000" dirty="0"/>
              <a:t>Upptäck realistiska affärsidéer för livsmedel baserat på dina färdigheter, intressen och din gemenskaps behov.</a:t>
            </a:r>
          </a:p>
          <a:p>
            <a:pPr marL="342900" indent="-342900">
              <a:buFont typeface="Arial" panose="020B0604020202020204" pitchFamily="34" charset="0"/>
              <a:buChar char="•"/>
            </a:pPr>
            <a:r>
              <a:rPr lang="sv" sz="2000" b="1" dirty="0"/>
              <a:t>Välj rätt väg för dig. </a:t>
            </a:r>
            <a:br>
              <a:rPr lang="en-GB" sz="2000" dirty="0"/>
            </a:br>
            <a:r>
              <a:rPr lang="sv" sz="2000" dirty="0"/>
              <a:t>Använd brainstormingverktyg och inspirerande exempel för att börja forma din affärsidé för livsmedel. Bestäm om du skulle tycka om att laga mat, erbjuda tjänster, undervisa andra eller kombinera dessa alternativ.</a:t>
            </a:r>
          </a:p>
          <a:p>
            <a:br>
              <a:rPr lang="en-GB" sz="2000" dirty="0"/>
            </a:br>
            <a:endParaRPr lang="en-GB" sz="2000" dirty="0"/>
          </a:p>
          <a:p>
            <a:pPr algn="ctr" fontAlgn="base"/>
            <a:r>
              <a:rPr lang="sv" sz="1600" noProof="0" dirty="0">
                <a:solidFill>
                  <a:schemeClr val="bg1"/>
                </a:solidFill>
              </a:rPr>
              <a:t>​</a:t>
            </a:r>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8" y="215796"/>
            <a:ext cx="11792301" cy="1077218"/>
          </a:xfrm>
          <a:prstGeom prst="rect">
            <a:avLst/>
          </a:prstGeom>
          <a:noFill/>
        </p:spPr>
        <p:txBody>
          <a:bodyPr wrap="square">
            <a:spAutoFit/>
          </a:bodyPr>
          <a:lstStyle/>
          <a:p>
            <a:pPr>
              <a:buNone/>
            </a:pPr>
            <a:r>
              <a:rPr lang="sv" sz="3200" b="1" dirty="0"/>
              <a:t>Lärandemål – Steg 1: Starta ditt livsmedelsföretagsäventyr</a:t>
            </a:r>
          </a:p>
          <a:p>
            <a:pPr>
              <a:buNone/>
            </a:pPr>
            <a:r>
              <a:rPr lang="sv" sz="3200" dirty="0"/>
              <a:t>Vid slutet av steg 1 kommer du att kunna:</a:t>
            </a:r>
          </a:p>
        </p:txBody>
      </p:sp>
    </p:spTree>
    <p:extLst>
      <p:ext uri="{BB962C8B-B14F-4D97-AF65-F5344CB8AC3E}">
        <p14:creationId xmlns:p14="http://schemas.microsoft.com/office/powerpoint/2010/main" val="2716317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sv" noProof="0" dirty="0"/>
              <a:t>UTFORSKA IDÉER + KULTUR INOM LIVSMEDELSFÖRETAG</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noProof="0" dirty="0"/>
              <a:t>04</a:t>
            </a:r>
          </a:p>
        </p:txBody>
      </p:sp>
    </p:spTree>
    <p:extLst>
      <p:ext uri="{BB962C8B-B14F-4D97-AF65-F5344CB8AC3E}">
        <p14:creationId xmlns:p14="http://schemas.microsoft.com/office/powerpoint/2010/main" val="2834796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IDÉER - IDÉER - IDÉER….</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35424" y="1271587"/>
            <a:ext cx="7388352" cy="5148464"/>
          </a:xfrm>
        </p:spPr>
        <p:txBody>
          <a:bodyPr numCol="1"/>
          <a:lstStyle/>
          <a:p>
            <a:pPr>
              <a:buNone/>
            </a:pPr>
            <a:r>
              <a:rPr lang="sv" b="1" noProof="0" dirty="0"/>
              <a:t>Det är helt normalt! Affärsidéer kan dyka upp när som helst, så det är bra att vara öppen och nyfiken.</a:t>
            </a:r>
          </a:p>
          <a:p>
            <a:pPr>
              <a:buNone/>
            </a:pPr>
            <a:endParaRPr lang="en-GB" b="1" noProof="0" dirty="0"/>
          </a:p>
          <a:p>
            <a:pPr marL="342900" indent="-342900">
              <a:buFont typeface="Wingdings" panose="05000000000000000000" pitchFamily="2" charset="2"/>
              <a:buChar char="Ø"/>
            </a:pPr>
            <a:r>
              <a:rPr lang="sv" b="1" noProof="0" dirty="0">
                <a:solidFill>
                  <a:srgbClr val="84BFA4"/>
                </a:solidFill>
              </a:rPr>
              <a:t>Det är okej att känna sig osäker i början. </a:t>
            </a:r>
            <a:br>
              <a:rPr lang="en-GB" noProof="0" dirty="0"/>
            </a:br>
            <a:r>
              <a:rPr lang="sv" noProof="0" dirty="0"/>
              <a:t>Att komma på idéer kanske inte känns lätt direkt, det är helt normalt!</a:t>
            </a:r>
          </a:p>
          <a:p>
            <a:pPr marL="342900" indent="-342900">
              <a:buFont typeface="Wingdings" panose="05000000000000000000" pitchFamily="2" charset="2"/>
              <a:buChar char="Ø"/>
            </a:pPr>
            <a:r>
              <a:rPr lang="sv" b="1" noProof="0" dirty="0">
                <a:solidFill>
                  <a:srgbClr val="84BFA4"/>
                </a:solidFill>
              </a:rPr>
              <a:t>Fokusera på att drömma stort, inte på begränsningar. </a:t>
            </a:r>
            <a:br>
              <a:rPr lang="en-GB" b="1" noProof="0" dirty="0">
                <a:solidFill>
                  <a:srgbClr val="84BFA4"/>
                </a:solidFill>
              </a:rPr>
            </a:br>
            <a:r>
              <a:rPr lang="sv" noProof="0" dirty="0"/>
              <a:t>Oroa dig inte för tid, pengar eller hinder nu. Det här är din chans att fantisera fritt.</a:t>
            </a:r>
          </a:p>
          <a:p>
            <a:pPr marL="342900" indent="-342900">
              <a:buFont typeface="Wingdings" panose="05000000000000000000" pitchFamily="2" charset="2"/>
              <a:buChar char="Ø"/>
            </a:pPr>
            <a:r>
              <a:rPr lang="sv" b="1" noProof="0" dirty="0">
                <a:solidFill>
                  <a:srgbClr val="84BFA4"/>
                </a:solidFill>
              </a:rPr>
              <a:t>Ge dig själv utrymme att utforska. </a:t>
            </a:r>
            <a:br>
              <a:rPr lang="en-GB" b="1" noProof="0" dirty="0">
                <a:solidFill>
                  <a:srgbClr val="84BFA4"/>
                </a:solidFill>
              </a:rPr>
            </a:br>
            <a:r>
              <a:rPr lang="sv" noProof="0" dirty="0"/>
              <a:t>Var öppen, ha kul och låt dina idéer växa – du vet aldrig vart de kan ta dig!</a:t>
            </a:r>
          </a:p>
          <a:p>
            <a:pPr>
              <a:buNone/>
            </a:pPr>
            <a:endParaRPr lang="en-GB" noProof="0" dirty="0"/>
          </a:p>
          <a:p>
            <a:r>
              <a:rPr lang="sv" noProof="0" dirty="0"/>
              <a:t>När du har avslutat den här modulen kommer du att ha provat olika kreativa tekniker som hjälper dig att hitta en affärsidé som känns rätt för dig.</a:t>
            </a: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639065" y="1568408"/>
            <a:ext cx="3336168" cy="313834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740"/>
              </a:lnSpc>
            </a:pPr>
            <a:r>
              <a:rPr lang="sv" sz="3200" b="1" noProof="0" dirty="0">
                <a:solidFill>
                  <a:srgbClr val="84BFA4"/>
                </a:solidFill>
              </a:rPr>
              <a:t>Du börjar känna dig entusiastisk över idén att starta ditt eget </a:t>
            </a:r>
            <a:r>
              <a:rPr lang="sv" sz="3200" b="1" dirty="0">
                <a:solidFill>
                  <a:srgbClr val="84BFA4"/>
                </a:solidFill>
              </a:rPr>
              <a:t>livsmedelsföretag, </a:t>
            </a:r>
            <a:r>
              <a:rPr lang="sv" sz="3200" b="1" noProof="0" dirty="0">
                <a:solidFill>
                  <a:srgbClr val="84BFA4"/>
                </a:solidFill>
              </a:rPr>
              <a:t>men kanske undrar du ... </a:t>
            </a:r>
            <a:r>
              <a:rPr lang="sv" sz="3200" i="1" noProof="0" dirty="0">
                <a:solidFill>
                  <a:srgbClr val="84BFA4"/>
                </a:solidFill>
              </a:rPr>
              <a:t>var ska jag ens börja?</a:t>
            </a:r>
          </a:p>
          <a:p>
            <a:pPr>
              <a:lnSpc>
                <a:spcPts val="2740"/>
              </a:lnSpc>
            </a:pPr>
            <a:endParaRPr lang="en-GB" sz="3200" b="1" i="1" noProof="0" dirty="0">
              <a:solidFill>
                <a:srgbClr val="84BFA4"/>
              </a:solidFill>
            </a:endParaRP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4050156" y="1396799"/>
            <a:ext cx="0" cy="454680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 name="Grupa 1">
            <a:extLst>
              <a:ext uri="{FF2B5EF4-FFF2-40B4-BE49-F238E27FC236}">
                <a16:creationId xmlns:a16="http://schemas.microsoft.com/office/drawing/2014/main" id="{92371F10-7DC5-DB3A-A0E1-E4FC0A2FED3B}"/>
              </a:ext>
            </a:extLst>
          </p:cNvPr>
          <p:cNvGrpSpPr/>
          <p:nvPr/>
        </p:nvGrpSpPr>
        <p:grpSpPr>
          <a:xfrm>
            <a:off x="1371600" y="4789373"/>
            <a:ext cx="1757265" cy="1757265"/>
            <a:chOff x="1371600" y="4789373"/>
            <a:chExt cx="1757265" cy="1757265"/>
          </a:xfrm>
        </p:grpSpPr>
        <p:pic>
          <p:nvPicPr>
            <p:cNvPr id="3" name="Graphic 2" descr="Packing Box Open with solid fill">
              <a:extLst>
                <a:ext uri="{FF2B5EF4-FFF2-40B4-BE49-F238E27FC236}">
                  <a16:creationId xmlns:a16="http://schemas.microsoft.com/office/drawing/2014/main" id="{1C8E8C0D-884D-9719-A137-66446F90A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4789373"/>
              <a:ext cx="1757265" cy="1757265"/>
            </a:xfrm>
            <a:prstGeom prst="rect">
              <a:avLst/>
            </a:prstGeom>
          </p:spPr>
        </p:pic>
        <p:pic>
          <p:nvPicPr>
            <p:cNvPr id="5" name="Graphic 4" descr="Lightbulb with solid fill">
              <a:extLst>
                <a:ext uri="{FF2B5EF4-FFF2-40B4-BE49-F238E27FC236}">
                  <a16:creationId xmlns:a16="http://schemas.microsoft.com/office/drawing/2014/main" id="{16459EEF-85F2-CE2F-6D2B-A5511B9A38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66743" y="4789373"/>
              <a:ext cx="766978" cy="766978"/>
            </a:xfrm>
            <a:prstGeom prst="rect">
              <a:avLst/>
            </a:prstGeom>
          </p:spPr>
        </p:pic>
      </p:grpSp>
    </p:spTree>
    <p:extLst>
      <p:ext uri="{BB962C8B-B14F-4D97-AF65-F5344CB8AC3E}">
        <p14:creationId xmlns:p14="http://schemas.microsoft.com/office/powerpoint/2010/main" val="43871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KOMMA IGÅNG MED IDÉGENERERING</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977288" y="1866038"/>
            <a:ext cx="5553777" cy="3867430"/>
          </a:xfrm>
        </p:spPr>
        <p:txBody>
          <a:bodyPr numCol="1"/>
          <a:lstStyle/>
          <a:p>
            <a:r>
              <a:rPr lang="sv" sz="3200" b="1" noProof="0" dirty="0">
                <a:solidFill>
                  <a:srgbClr val="84BFA4"/>
                </a:solidFill>
              </a:rPr>
              <a:t>Att göra det du älskar</a:t>
            </a:r>
          </a:p>
          <a:p>
            <a:endParaRPr lang="en-GB" noProof="0" dirty="0"/>
          </a:p>
          <a:p>
            <a:r>
              <a:rPr lang="sv" noProof="0" dirty="0"/>
              <a:t>Att starta ett nytt framgångsrikt </a:t>
            </a:r>
            <a:r>
              <a:rPr lang="sv" dirty="0"/>
              <a:t>livsmedelsföretag </a:t>
            </a:r>
            <a:r>
              <a:rPr lang="sv" noProof="0" dirty="0"/>
              <a:t>tar tid. Mycket tid…</a:t>
            </a:r>
          </a:p>
          <a:p>
            <a:endParaRPr lang="en-GB" noProof="0" dirty="0"/>
          </a:p>
          <a:p>
            <a:r>
              <a:rPr lang="sv" noProof="0" dirty="0"/>
              <a:t>Så när du börjar fundera på övertygande nya affärsidéer är inga viktigare än de som är relaterade till </a:t>
            </a:r>
            <a:r>
              <a:rPr lang="sv" b="1" noProof="0" dirty="0"/>
              <a:t>dina </a:t>
            </a:r>
            <a:r>
              <a:rPr lang="sv" b="1" dirty="0"/>
              <a:t>områden för passion</a:t>
            </a:r>
            <a:r>
              <a:rPr lang="sv" b="1" noProof="0" dirty="0"/>
              <a:t>.</a:t>
            </a:r>
            <a:endParaRPr lang="sv" b="1" noProof="0" dirty="0">
              <a:ea typeface="Calibri"/>
              <a:cs typeface="Calibri"/>
            </a:endParaRPr>
          </a:p>
          <a:p>
            <a:endParaRPr lang="en-GB" noProof="0" dirty="0"/>
          </a:p>
          <a:p>
            <a:r>
              <a:rPr lang="sv" noProof="0" dirty="0"/>
              <a:t>När vi </a:t>
            </a:r>
            <a:r>
              <a:rPr lang="sv" b="1" noProof="0" dirty="0"/>
              <a:t>gör det vi älskar</a:t>
            </a:r>
            <a:r>
              <a:rPr lang="sv" noProof="0" dirty="0"/>
              <a:t>, gör det de långa arbetsdagarna enklare, och den passionen återspeglas naturligt i alla aspekter av din livsmedelsverksamhet. Passionerade entreprenörer har en fördel.</a:t>
            </a:r>
          </a:p>
        </p:txBody>
      </p:sp>
      <p:pic>
        <p:nvPicPr>
          <p:cNvPr id="3" name="Obraz 2">
            <a:extLst>
              <a:ext uri="{FF2B5EF4-FFF2-40B4-BE49-F238E27FC236}">
                <a16:creationId xmlns:a16="http://schemas.microsoft.com/office/drawing/2014/main" id="{856EA7DF-8EBB-33D0-9131-A8F3ECBBE183}"/>
              </a:ext>
            </a:extLst>
          </p:cNvPr>
          <p:cNvPicPr>
            <a:picLocks noChangeAspect="1"/>
          </p:cNvPicPr>
          <p:nvPr/>
        </p:nvPicPr>
        <p:blipFill>
          <a:blip r:embed="rId2"/>
          <a:srcRect l="11704" r="17803"/>
          <a:stretch/>
        </p:blipFill>
        <p:spPr>
          <a:xfrm>
            <a:off x="972151" y="1660539"/>
            <a:ext cx="4523873" cy="4278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1585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7828993" cy="1126708"/>
          </a:xfrm>
        </p:spPr>
        <p:txBody>
          <a:bodyPr/>
          <a:lstStyle/>
          <a:p>
            <a:r>
              <a:rPr lang="sv" noProof="0" dirty="0"/>
              <a:t>VAD ÄR DU BRA PÅ?</a:t>
            </a:r>
          </a:p>
          <a:p>
            <a:r>
              <a:rPr lang="sv" noProof="0" dirty="0"/>
              <a:t>VAD ÄLSKAR DU ATT GÖRA?</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5752" y="1788593"/>
            <a:ext cx="8197527" cy="1696931"/>
          </a:xfrm>
        </p:spPr>
        <p:txBody>
          <a:bodyPr numCol="1"/>
          <a:lstStyle/>
          <a:p>
            <a:pPr>
              <a:buNone/>
            </a:pPr>
            <a:r>
              <a:rPr lang="sv" noProof="0" dirty="0"/>
              <a:t>När du funderar på din framtida livsmedelsverksamhet kan många delar av ditt liv ge upphov till en affärsidé. Din tidigare arbetslivserfarenhet, praktiska färdigheter, hobbyer, kontakter med samhället och till och med dina familjetraditioner kan alla </a:t>
            </a:r>
            <a:r>
              <a:rPr lang="sv" b="1" noProof="0" dirty="0"/>
              <a:t>inspirera till fantastiska affärsidéer för livsmedel!</a:t>
            </a:r>
          </a:p>
          <a:p>
            <a:pPr>
              <a:buNone/>
            </a:pPr>
            <a:endParaRPr lang="en-GB" b="1" noProof="0" dirty="0"/>
          </a:p>
        </p:txBody>
      </p:sp>
      <p:sp>
        <p:nvSpPr>
          <p:cNvPr id="5" name="Text Placeholder 5">
            <a:extLst>
              <a:ext uri="{FF2B5EF4-FFF2-40B4-BE49-F238E27FC236}">
                <a16:creationId xmlns:a16="http://schemas.microsoft.com/office/drawing/2014/main" id="{6F87FF50-A4B5-4625-A6F0-A791200114A9}"/>
              </a:ext>
            </a:extLst>
          </p:cNvPr>
          <p:cNvSpPr txBox="1">
            <a:spLocks/>
          </p:cNvSpPr>
          <p:nvPr/>
        </p:nvSpPr>
        <p:spPr>
          <a:xfrm>
            <a:off x="492148" y="4322055"/>
            <a:ext cx="11207704" cy="2061730"/>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B6D1E1"/>
              </a:buClr>
              <a:buFont typeface="Arial" panose="020B0604020202020204" pitchFamily="34" charset="0"/>
              <a:buChar char="•"/>
            </a:pPr>
            <a:endParaRPr lang="en-GB" sz="2200" noProof="0" dirty="0">
              <a:solidFill>
                <a:srgbClr val="382B1B"/>
              </a:solidFill>
            </a:endParaRPr>
          </a:p>
        </p:txBody>
      </p:sp>
      <p:pic>
        <p:nvPicPr>
          <p:cNvPr id="6" name="Obraz 5">
            <a:extLst>
              <a:ext uri="{FF2B5EF4-FFF2-40B4-BE49-F238E27FC236}">
                <a16:creationId xmlns:a16="http://schemas.microsoft.com/office/drawing/2014/main" id="{C6622DF6-8465-631B-9070-16126B7D1701}"/>
              </a:ext>
            </a:extLst>
          </p:cNvPr>
          <p:cNvPicPr>
            <a:picLocks noChangeAspect="1"/>
          </p:cNvPicPr>
          <p:nvPr/>
        </p:nvPicPr>
        <p:blipFill>
          <a:blip r:embed="rId2"/>
          <a:stretch>
            <a:fillRect/>
          </a:stretch>
        </p:blipFill>
        <p:spPr>
          <a:xfrm>
            <a:off x="8653279" y="787664"/>
            <a:ext cx="3237789" cy="2160872"/>
          </a:xfrm>
          <a:prstGeom prst="ellipse">
            <a:avLst/>
          </a:prstGeom>
          <a:noFill/>
        </p:spPr>
      </p:pic>
      <p:sp>
        <p:nvSpPr>
          <p:cNvPr id="4" name="TextBox 3">
            <a:extLst>
              <a:ext uri="{FF2B5EF4-FFF2-40B4-BE49-F238E27FC236}">
                <a16:creationId xmlns:a16="http://schemas.microsoft.com/office/drawing/2014/main" id="{3EC30F98-5812-37FE-7976-2EE55448D348}"/>
              </a:ext>
            </a:extLst>
          </p:cNvPr>
          <p:cNvSpPr txBox="1"/>
          <p:nvPr/>
        </p:nvSpPr>
        <p:spPr>
          <a:xfrm>
            <a:off x="143824" y="3167080"/>
            <a:ext cx="11490283" cy="3477875"/>
          </a:xfrm>
          <a:prstGeom prst="rect">
            <a:avLst/>
          </a:prstGeom>
          <a:noFill/>
        </p:spPr>
        <p:txBody>
          <a:bodyPr wrap="square">
            <a:spAutoFit/>
          </a:bodyPr>
          <a:lstStyle/>
          <a:p>
            <a:pPr marL="342900" indent="-342900">
              <a:buFont typeface="Arial" panose="020B0604020202020204" pitchFamily="34" charset="0"/>
              <a:buChar char="•"/>
            </a:pPr>
            <a:r>
              <a:rPr lang="sv" sz="2200" b="1" dirty="0">
                <a:solidFill>
                  <a:srgbClr val="B6D1E1"/>
                </a:solidFill>
              </a:rPr>
              <a:t>Familjetraditioner: </a:t>
            </a:r>
            <a:r>
              <a:rPr lang="sv" sz="2200" dirty="0"/>
              <a:t>Recept som gått i arv genom generationer, högtidsmat eller kulturella matlagningsstilar som andra kanske gillar att prova</a:t>
            </a:r>
          </a:p>
          <a:p>
            <a:pPr marL="342900" indent="-342900">
              <a:buFont typeface="Arial" panose="020B0604020202020204" pitchFamily="34" charset="0"/>
              <a:buChar char="•"/>
            </a:pPr>
            <a:r>
              <a:rPr lang="sv" sz="2200" b="1" dirty="0">
                <a:solidFill>
                  <a:srgbClr val="B6D1E1"/>
                </a:solidFill>
              </a:rPr>
              <a:t>Arbetslivserfarenhet: </a:t>
            </a:r>
            <a:r>
              <a:rPr lang="sv" sz="2200" dirty="0"/>
              <a:t>Matlagning för evenemang, arbete i restauranger eller kök, eller till och med organisering av måltider för stora grupper</a:t>
            </a:r>
          </a:p>
          <a:p>
            <a:pPr marL="342900" indent="-342900">
              <a:buFont typeface="Arial" panose="020B0604020202020204" pitchFamily="34" charset="0"/>
              <a:buChar char="•"/>
            </a:pPr>
            <a:r>
              <a:rPr lang="sv" sz="2200" b="1" dirty="0">
                <a:solidFill>
                  <a:srgbClr val="B6D1E1"/>
                </a:solidFill>
              </a:rPr>
              <a:t>Praktiska färdigheter: </a:t>
            </a:r>
            <a:r>
              <a:rPr lang="sv" sz="2200" dirty="0"/>
              <a:t>Budgetering, måltidsplanering, matkonservering, odling av egna ingredienser eller tillverkning av egna förpackningar</a:t>
            </a:r>
          </a:p>
          <a:p>
            <a:pPr marL="342900" indent="-342900">
              <a:buFont typeface="Arial" panose="020B0604020202020204" pitchFamily="34" charset="0"/>
              <a:buChar char="•"/>
            </a:pPr>
            <a:r>
              <a:rPr lang="sv" sz="2200" b="1" dirty="0">
                <a:solidFill>
                  <a:srgbClr val="B6D1E1"/>
                </a:solidFill>
              </a:rPr>
              <a:t>Hobbys </a:t>
            </a:r>
            <a:r>
              <a:rPr lang="sv" sz="2200" dirty="0"/>
              <a:t>: Baka, fermentera, samla födosök eller skapa unika kryddblandningar eller snacks</a:t>
            </a:r>
          </a:p>
          <a:p>
            <a:pPr marL="342900" indent="-342900">
              <a:buFont typeface="Arial" panose="020B0604020202020204" pitchFamily="34" charset="0"/>
              <a:buChar char="•"/>
            </a:pPr>
            <a:r>
              <a:rPr lang="sv" sz="2200" b="1" dirty="0">
                <a:solidFill>
                  <a:srgbClr val="B6D1E1"/>
                </a:solidFill>
              </a:rPr>
              <a:t>Samhällskontakter: </a:t>
            </a:r>
            <a:r>
              <a:rPr lang="sv" sz="2200" dirty="0"/>
              <a:t>Matlagning för kyrkogrupper eller hjälp med gemensamma måltider</a:t>
            </a:r>
          </a:p>
          <a:p>
            <a:pPr marL="342900" indent="-342900">
              <a:buFont typeface="Arial" panose="020B0604020202020204" pitchFamily="34" charset="0"/>
              <a:buChar char="•"/>
            </a:pPr>
            <a:r>
              <a:rPr lang="sv" sz="2200" b="1" dirty="0">
                <a:solidFill>
                  <a:srgbClr val="B6D1E1"/>
                </a:solidFill>
              </a:rPr>
              <a:t>Vardaglig problemlösning: </a:t>
            </a:r>
            <a:r>
              <a:rPr lang="sv" sz="2200" dirty="0"/>
              <a:t>Hitta kreativa sätt att få måltider att sträckas ut, ersätta ingredienser eller laga mat utan alla verktyg</a:t>
            </a:r>
            <a:endParaRPr lang="en-IE" sz="2200" dirty="0"/>
          </a:p>
        </p:txBody>
      </p:sp>
    </p:spTree>
    <p:extLst>
      <p:ext uri="{BB962C8B-B14F-4D97-AF65-F5344CB8AC3E}">
        <p14:creationId xmlns:p14="http://schemas.microsoft.com/office/powerpoint/2010/main" val="564327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GENERERING AV AFFÄRSIDÉER</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171297" y="1110436"/>
            <a:ext cx="7536590" cy="4631077"/>
          </a:xfrm>
        </p:spPr>
        <p:txBody>
          <a:bodyPr numCol="1"/>
          <a:lstStyle/>
          <a:p>
            <a:pPr>
              <a:buNone/>
            </a:pPr>
            <a:r>
              <a:rPr lang="sv" dirty="0"/>
              <a:t>Nu när du har utforskat dina färdigheter, passioner och livserfarenheter är det dags att börja fundera på vilken typ av livsmedelsföretag du skulle kunna skapa.</a:t>
            </a:r>
          </a:p>
          <a:p>
            <a:pPr>
              <a:buNone/>
            </a:pPr>
            <a:endParaRPr lang="en-GB" b="1" dirty="0"/>
          </a:p>
          <a:p>
            <a:pPr>
              <a:buNone/>
            </a:pPr>
            <a:r>
              <a:rPr lang="sv" b="1" dirty="0"/>
              <a:t>Här är några frågor som kan hjälpa dig att brainstorma:</a:t>
            </a:r>
            <a:endParaRPr lang="en-GB" dirty="0"/>
          </a:p>
          <a:p>
            <a:pPr marL="285750" indent="-285750">
              <a:buFont typeface="Arial" panose="020B0604020202020204" pitchFamily="34" charset="0"/>
              <a:buChar char="•"/>
            </a:pPr>
            <a:r>
              <a:rPr lang="sv" dirty="0"/>
              <a:t>Vilka maträtter älskar du att laga och känner du dig stolt över?</a:t>
            </a:r>
          </a:p>
          <a:p>
            <a:pPr marL="285750" indent="-285750">
              <a:buFont typeface="Arial" panose="020B0604020202020204" pitchFamily="34" charset="0"/>
              <a:buChar char="•"/>
            </a:pPr>
            <a:r>
              <a:rPr lang="sv" dirty="0"/>
              <a:t>Frågar vänner eller familj dig alltid om en viss rätt?</a:t>
            </a:r>
          </a:p>
          <a:p>
            <a:pPr marL="285750" indent="-285750">
              <a:buFont typeface="Arial" panose="020B0604020202020204" pitchFamily="34" charset="0"/>
              <a:buChar char="•"/>
            </a:pPr>
            <a:r>
              <a:rPr lang="sv" dirty="0"/>
              <a:t>Finns det smaker från din kultur som du inte ser i lokala butiker eller restauranger?</a:t>
            </a:r>
          </a:p>
          <a:p>
            <a:pPr marL="285750" indent="-285750">
              <a:buFont typeface="Arial" panose="020B0604020202020204" pitchFamily="34" charset="0"/>
              <a:buChar char="•"/>
            </a:pPr>
            <a:r>
              <a:rPr lang="sv" dirty="0"/>
              <a:t>Skulle du kunna erbjuda något hemlagat, säsongsbetonat eller unikt som fyller en lucka i ditt samhälle?</a:t>
            </a:r>
          </a:p>
          <a:p>
            <a:pPr marL="285750" indent="-285750">
              <a:buFont typeface="Arial" panose="020B0604020202020204" pitchFamily="34" charset="0"/>
              <a:buChar char="•"/>
            </a:pPr>
            <a:r>
              <a:rPr lang="sv" dirty="0"/>
              <a:t>Tycker du om att laga mat, baka, konservera, catering eller något annat?</a:t>
            </a:r>
          </a:p>
          <a:p>
            <a:pPr>
              <a:buNone/>
            </a:pPr>
            <a:endParaRPr lang="en-GB" sz="2000" noProof="0" dirty="0"/>
          </a:p>
        </p:txBody>
      </p:sp>
      <p:pic>
        <p:nvPicPr>
          <p:cNvPr id="3" name="Picture 2">
            <a:extLst>
              <a:ext uri="{FF2B5EF4-FFF2-40B4-BE49-F238E27FC236}">
                <a16:creationId xmlns:a16="http://schemas.microsoft.com/office/drawing/2014/main" id="{3EB40FE1-82BE-CADF-5AEA-454A0318503F}"/>
              </a:ext>
            </a:extLst>
          </p:cNvPr>
          <p:cNvPicPr>
            <a:picLocks noChangeAspect="1"/>
          </p:cNvPicPr>
          <p:nvPr/>
        </p:nvPicPr>
        <p:blipFill>
          <a:blip r:embed="rId2"/>
          <a:srcRect t="27778" b="27778"/>
          <a:stretch/>
        </p:blipFill>
        <p:spPr>
          <a:xfrm>
            <a:off x="7950842" y="2094103"/>
            <a:ext cx="3921399" cy="2614266"/>
          </a:xfrm>
          <a:prstGeom prst="ellipse">
            <a:avLst/>
          </a:prstGeom>
          <a:ln>
            <a:noFill/>
          </a:ln>
          <a:effectLst>
            <a:softEdge rad="112500"/>
          </a:effectLst>
        </p:spPr>
      </p:pic>
      <p:sp>
        <p:nvSpPr>
          <p:cNvPr id="2" name="TextBox 1">
            <a:extLst>
              <a:ext uri="{FF2B5EF4-FFF2-40B4-BE49-F238E27FC236}">
                <a16:creationId xmlns:a16="http://schemas.microsoft.com/office/drawing/2014/main" id="{49153EB9-5370-FFCC-E26A-993BBF2BC4BC}"/>
              </a:ext>
            </a:extLst>
          </p:cNvPr>
          <p:cNvSpPr txBox="1"/>
          <p:nvPr/>
        </p:nvSpPr>
        <p:spPr>
          <a:xfrm>
            <a:off x="171297" y="5043806"/>
            <a:ext cx="11777231" cy="646331"/>
          </a:xfrm>
          <a:prstGeom prst="rect">
            <a:avLst/>
          </a:prstGeom>
          <a:noFill/>
        </p:spPr>
        <p:txBody>
          <a:bodyPr wrap="square" rtlCol="0">
            <a:spAutoFit/>
          </a:bodyPr>
          <a:lstStyle/>
          <a:p>
            <a:r>
              <a:rPr lang="sv" b="1" dirty="0">
                <a:highlight>
                  <a:srgbClr val="B6D1E1"/>
                </a:highlight>
              </a:rPr>
              <a:t>Ladda ner arbetsblad (dubbelklicka på ikonen för att komma åt): </a:t>
            </a:r>
            <a:br>
              <a:rPr lang="en-GB" dirty="0"/>
            </a:br>
            <a:r>
              <a:rPr lang="sv" dirty="0"/>
              <a:t>📝 </a:t>
            </a:r>
            <a:r>
              <a:rPr lang="sv" i="1" dirty="0"/>
              <a:t>Arbetsblad för affärsfärdigheter (direkt användning) </a:t>
            </a:r>
            <a:r>
              <a:rPr lang="sv" dirty="0"/>
              <a:t>📄 </a:t>
            </a:r>
            <a:r>
              <a:rPr lang="sv" i="1" dirty="0"/>
              <a:t>Arbetsblad för affärsidégenerering (för handledare i klassrummet och grupparbete)</a:t>
            </a:r>
            <a:endParaRPr lang="en-IE" dirty="0"/>
          </a:p>
        </p:txBody>
      </p:sp>
      <p:graphicFrame>
        <p:nvGraphicFramePr>
          <p:cNvPr id="4" name="Object 3">
            <a:extLst>
              <a:ext uri="{FF2B5EF4-FFF2-40B4-BE49-F238E27FC236}">
                <a16:creationId xmlns:a16="http://schemas.microsoft.com/office/drawing/2014/main" id="{EC0A0BFE-B4C0-175E-E1F7-750E08832C12}"/>
              </a:ext>
            </a:extLst>
          </p:cNvPr>
          <p:cNvGraphicFramePr>
            <a:graphicFrameLocks noChangeAspect="1"/>
          </p:cNvGraphicFramePr>
          <p:nvPr>
            <p:extLst>
              <p:ext uri="{D42A27DB-BD31-4B8C-83A1-F6EECF244321}">
                <p14:modId xmlns:p14="http://schemas.microsoft.com/office/powerpoint/2010/main" val="2031444981"/>
              </p:ext>
            </p:extLst>
          </p:nvPr>
        </p:nvGraphicFramePr>
        <p:xfrm>
          <a:off x="1601638" y="5998773"/>
          <a:ext cx="914400" cy="781050"/>
        </p:xfrm>
        <a:graphic>
          <a:graphicData uri="http://schemas.openxmlformats.org/presentationml/2006/ole">
            <mc:AlternateContent xmlns:mc="http://schemas.openxmlformats.org/markup-compatibility/2006">
              <mc:Choice xmlns:v="urn:schemas-microsoft-com:vml" Requires="v">
                <p:oleObj name="Document" showAsIcon="1" r:id="rId3" imgW="914249" imgH="781050" progId="Word.Document.12">
                  <p:embed/>
                </p:oleObj>
              </mc:Choice>
              <mc:Fallback>
                <p:oleObj name="Document" showAsIcon="1" r:id="rId3" imgW="914249" imgH="781050" progId="Word.Document.12">
                  <p:embed/>
                  <p:pic>
                    <p:nvPicPr>
                      <p:cNvPr id="4" name="Object 3">
                        <a:extLst>
                          <a:ext uri="{FF2B5EF4-FFF2-40B4-BE49-F238E27FC236}">
                            <a16:creationId xmlns:a16="http://schemas.microsoft.com/office/drawing/2014/main" id="{EC0A0BFE-B4C0-175E-E1F7-750E08832C12}"/>
                          </a:ext>
                        </a:extLst>
                      </p:cNvPr>
                      <p:cNvPicPr/>
                      <p:nvPr/>
                    </p:nvPicPr>
                    <p:blipFill>
                      <a:blip r:embed="rId4"/>
                      <a:stretch>
                        <a:fillRect/>
                      </a:stretch>
                    </p:blipFill>
                    <p:spPr>
                      <a:xfrm>
                        <a:off x="1601638" y="5998773"/>
                        <a:ext cx="914400" cy="781050"/>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1370AF7A-D06E-2BCB-75CD-4016C6B56039}"/>
              </a:ext>
            </a:extLst>
          </p:cNvPr>
          <p:cNvCxnSpPr/>
          <p:nvPr/>
        </p:nvCxnSpPr>
        <p:spPr>
          <a:xfrm>
            <a:off x="4272951" y="6015487"/>
            <a:ext cx="0" cy="7476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Object 7">
            <a:extLst>
              <a:ext uri="{FF2B5EF4-FFF2-40B4-BE49-F238E27FC236}">
                <a16:creationId xmlns:a16="http://schemas.microsoft.com/office/drawing/2014/main" id="{DF9B1624-2A43-C9BC-CAA6-EFAF98D76E5D}"/>
              </a:ext>
            </a:extLst>
          </p:cNvPr>
          <p:cNvGraphicFramePr>
            <a:graphicFrameLocks noChangeAspect="1"/>
          </p:cNvGraphicFramePr>
          <p:nvPr>
            <p:extLst>
              <p:ext uri="{D42A27DB-BD31-4B8C-83A1-F6EECF244321}">
                <p14:modId xmlns:p14="http://schemas.microsoft.com/office/powerpoint/2010/main" val="3583470186"/>
              </p:ext>
            </p:extLst>
          </p:nvPr>
        </p:nvGraphicFramePr>
        <p:xfrm>
          <a:off x="6731479" y="6076950"/>
          <a:ext cx="914400" cy="781050"/>
        </p:xfrm>
        <a:graphic>
          <a:graphicData uri="http://schemas.openxmlformats.org/presentationml/2006/ole">
            <mc:AlternateContent xmlns:mc="http://schemas.openxmlformats.org/markup-compatibility/2006">
              <mc:Choice xmlns:v="urn:schemas-microsoft-com:vml" Requires="v">
                <p:oleObj name="Document" showAsIcon="1" r:id="rId5" imgW="914249" imgH="781050" progId="Word.Document.12">
                  <p:embed/>
                </p:oleObj>
              </mc:Choice>
              <mc:Fallback>
                <p:oleObj name="Document" showAsIcon="1" r:id="rId5" imgW="914249" imgH="781050" progId="Word.Document.12">
                  <p:embed/>
                  <p:pic>
                    <p:nvPicPr>
                      <p:cNvPr id="8" name="Object 7">
                        <a:extLst>
                          <a:ext uri="{FF2B5EF4-FFF2-40B4-BE49-F238E27FC236}">
                            <a16:creationId xmlns:a16="http://schemas.microsoft.com/office/drawing/2014/main" id="{DF9B1624-2A43-C9BC-CAA6-EFAF98D76E5D}"/>
                          </a:ext>
                        </a:extLst>
                      </p:cNvPr>
                      <p:cNvPicPr/>
                      <p:nvPr/>
                    </p:nvPicPr>
                    <p:blipFill>
                      <a:blip r:embed="rId4"/>
                      <a:stretch>
                        <a:fillRect/>
                      </a:stretch>
                    </p:blipFill>
                    <p:spPr>
                      <a:xfrm>
                        <a:off x="6731479" y="6076950"/>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1121164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182069" y="351619"/>
            <a:ext cx="10907188" cy="720752"/>
          </a:xfrm>
        </p:spPr>
        <p:txBody>
          <a:bodyPr/>
          <a:lstStyle/>
          <a:p>
            <a:r>
              <a:rPr lang="sv" sz="3200" dirty="0"/>
              <a:t>FRÅGA DIG SJÄLV</a:t>
            </a:r>
            <a:endParaRPr lang="en-GB" sz="3200"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182069" y="1367449"/>
            <a:ext cx="15884107" cy="4631077"/>
          </a:xfrm>
        </p:spPr>
        <p:txBody>
          <a:bodyPr numCol="1"/>
          <a:lstStyle/>
          <a:p>
            <a:r>
              <a:rPr lang="sv" noProof="0" dirty="0"/>
              <a:t>Maten du lagar har betydelse, och den kan möta ett verkligt behov i ditt samhälle.</a:t>
            </a:r>
          </a:p>
          <a:p>
            <a:endParaRPr lang="en-GB" dirty="0"/>
          </a:p>
          <a:p>
            <a:endParaRPr lang="en-GB" noProof="0" dirty="0"/>
          </a:p>
          <a:p>
            <a:endParaRPr lang="en-GB" noProof="0" dirty="0">
              <a:solidFill>
                <a:srgbClr val="84BFA4"/>
              </a:solidFill>
            </a:endParaRPr>
          </a:p>
          <a:p>
            <a:endParaRPr lang="en-GB" dirty="0">
              <a:solidFill>
                <a:srgbClr val="84BFA4"/>
              </a:solidFill>
            </a:endParaRPr>
          </a:p>
        </p:txBody>
      </p:sp>
      <p:graphicFrame>
        <p:nvGraphicFramePr>
          <p:cNvPr id="8" name="Table 7">
            <a:extLst>
              <a:ext uri="{FF2B5EF4-FFF2-40B4-BE49-F238E27FC236}">
                <a16:creationId xmlns:a16="http://schemas.microsoft.com/office/drawing/2014/main" id="{37CB4465-713F-BB7A-A042-DF289B1715B9}"/>
              </a:ext>
            </a:extLst>
          </p:cNvPr>
          <p:cNvGraphicFramePr>
            <a:graphicFrameLocks noGrp="1"/>
          </p:cNvGraphicFramePr>
          <p:nvPr>
            <p:extLst>
              <p:ext uri="{D42A27DB-BD31-4B8C-83A1-F6EECF244321}">
                <p14:modId xmlns:p14="http://schemas.microsoft.com/office/powerpoint/2010/main" val="3105738717"/>
              </p:ext>
            </p:extLst>
          </p:nvPr>
        </p:nvGraphicFramePr>
        <p:xfrm>
          <a:off x="187058" y="1827856"/>
          <a:ext cx="11507636" cy="3931920"/>
        </p:xfrm>
        <a:graphic>
          <a:graphicData uri="http://schemas.openxmlformats.org/drawingml/2006/table">
            <a:tbl>
              <a:tblPr firstRow="1" bandRow="1">
                <a:tableStyleId>{5C22544A-7EE6-4342-B048-85BDC9FD1C3A}</a:tableStyleId>
              </a:tblPr>
              <a:tblGrid>
                <a:gridCol w="3800197">
                  <a:extLst>
                    <a:ext uri="{9D8B030D-6E8A-4147-A177-3AD203B41FA5}">
                      <a16:colId xmlns:a16="http://schemas.microsoft.com/office/drawing/2014/main" val="4156234373"/>
                    </a:ext>
                  </a:extLst>
                </a:gridCol>
                <a:gridCol w="4326920">
                  <a:extLst>
                    <a:ext uri="{9D8B030D-6E8A-4147-A177-3AD203B41FA5}">
                      <a16:colId xmlns:a16="http://schemas.microsoft.com/office/drawing/2014/main" val="3744137822"/>
                    </a:ext>
                  </a:extLst>
                </a:gridCol>
                <a:gridCol w="3380519">
                  <a:extLst>
                    <a:ext uri="{9D8B030D-6E8A-4147-A177-3AD203B41FA5}">
                      <a16:colId xmlns:a16="http://schemas.microsoft.com/office/drawing/2014/main" val="2069931209"/>
                    </a:ext>
                  </a:extLst>
                </a:gridCol>
              </a:tblGrid>
              <a:tr h="3914839">
                <a:tc>
                  <a:txBody>
                    <a:bodyPr/>
                    <a:lstStyle/>
                    <a:p>
                      <a:r>
                        <a:rPr lang="sv" sz="2100" b="1" noProof="0" dirty="0">
                          <a:solidFill>
                            <a:srgbClr val="382B1B"/>
                          </a:solidFill>
                        </a:rPr>
                        <a:t>Vem lagar jag mat för?</a:t>
                      </a:r>
                    </a:p>
                    <a:p>
                      <a:pPr marL="342900" indent="-342900">
                        <a:buFont typeface="Arial" panose="020B0604020202020204" pitchFamily="34" charset="0"/>
                        <a:buChar char="•"/>
                      </a:pPr>
                      <a:r>
                        <a:rPr lang="sv" sz="2100" b="0" noProof="0" dirty="0">
                          <a:solidFill>
                            <a:srgbClr val="382B1B"/>
                          </a:solidFill>
                        </a:rPr>
                        <a:t>Nykomlingar saknar smaken av hemmet</a:t>
                      </a:r>
                    </a:p>
                    <a:p>
                      <a:pPr marL="342900" indent="-342900">
                        <a:buFont typeface="Arial" panose="020B0604020202020204" pitchFamily="34" charset="0"/>
                        <a:buChar char="•"/>
                      </a:pPr>
                      <a:r>
                        <a:rPr lang="sv" sz="2100" b="0" noProof="0" dirty="0">
                          <a:solidFill>
                            <a:srgbClr val="382B1B"/>
                          </a:solidFill>
                        </a:rPr>
                        <a:t>Upptagna föräldrar som vill ha hemlagad mat</a:t>
                      </a:r>
                    </a:p>
                    <a:p>
                      <a:pPr marL="342900" indent="-342900">
                        <a:buFont typeface="Arial" panose="020B0604020202020204" pitchFamily="34" charset="0"/>
                        <a:buChar char="•"/>
                      </a:pPr>
                      <a:r>
                        <a:rPr lang="sv" sz="2100" b="0" noProof="0" dirty="0">
                          <a:solidFill>
                            <a:srgbClr val="382B1B"/>
                          </a:solidFill>
                        </a:rPr>
                        <a:t>Äldre som tycker om traditionella rätter men inte längre kan laga mat</a:t>
                      </a:r>
                    </a:p>
                    <a:p>
                      <a:pPr marL="342900" indent="-342900">
                        <a:buFont typeface="Arial" panose="020B0604020202020204" pitchFamily="34" charset="0"/>
                        <a:buChar char="•"/>
                      </a:pPr>
                      <a:r>
                        <a:rPr lang="sv" sz="2100" b="0" noProof="0" dirty="0">
                          <a:solidFill>
                            <a:srgbClr val="382B1B"/>
                          </a:solidFill>
                        </a:rPr>
                        <a:t>Människor som är nyfikna på att prova mat från andra kulturer</a:t>
                      </a:r>
                    </a:p>
                    <a:p>
                      <a:endParaRPr lang="en-IE" sz="2100" dirty="0"/>
                    </a:p>
                  </a:txBody>
                  <a:tcPr>
                    <a:solidFill>
                      <a:srgbClr val="B6D1E1"/>
                    </a:solidFill>
                  </a:tcPr>
                </a:tc>
                <a:tc>
                  <a:txBody>
                    <a:bodyPr/>
                    <a:lstStyle/>
                    <a:p>
                      <a:r>
                        <a:rPr lang="sv" sz="2100" b="1" noProof="0" dirty="0">
                          <a:solidFill>
                            <a:srgbClr val="382B1B"/>
                          </a:solidFill>
                        </a:rPr>
                        <a:t>Vad kämpar de med?</a:t>
                      </a:r>
                    </a:p>
                    <a:p>
                      <a:pPr marL="342900" indent="-342900">
                        <a:buFont typeface="Arial" panose="020B0604020202020204" pitchFamily="34" charset="0"/>
                        <a:buChar char="•"/>
                      </a:pPr>
                      <a:r>
                        <a:rPr lang="sv" sz="2100" b="0" noProof="0" dirty="0">
                          <a:solidFill>
                            <a:srgbClr val="382B1B"/>
                          </a:solidFill>
                        </a:rPr>
                        <a:t>Inte tillräckligt med tid för att laga mat</a:t>
                      </a:r>
                    </a:p>
                    <a:p>
                      <a:pPr marL="342900" indent="-342900">
                        <a:buFont typeface="Arial" panose="020B0604020202020204" pitchFamily="34" charset="0"/>
                        <a:buChar char="•"/>
                      </a:pPr>
                      <a:r>
                        <a:rPr lang="sv" sz="2100" b="0" noProof="0" dirty="0">
                          <a:solidFill>
                            <a:srgbClr val="382B1B"/>
                          </a:solidFill>
                        </a:rPr>
                        <a:t>Begränsade kulturella matalternativ i närheten</a:t>
                      </a:r>
                    </a:p>
                    <a:p>
                      <a:pPr marL="342900" indent="-342900">
                        <a:buFont typeface="Arial" panose="020B0604020202020204" pitchFamily="34" charset="0"/>
                        <a:buChar char="•"/>
                      </a:pPr>
                      <a:r>
                        <a:rPr lang="sv" sz="2100" b="0" noProof="0" dirty="0">
                          <a:solidFill>
                            <a:srgbClr val="382B1B"/>
                          </a:solidFill>
                        </a:rPr>
                        <a:t>Vill du ha något prisvärt, hälsosamt eller nylagat</a:t>
                      </a:r>
                    </a:p>
                    <a:p>
                      <a:pPr marL="342900" indent="-342900">
                        <a:buFont typeface="Arial" panose="020B0604020202020204" pitchFamily="34" charset="0"/>
                        <a:buChar char="•"/>
                      </a:pPr>
                      <a:r>
                        <a:rPr lang="sv" sz="2100" b="0" noProof="0" dirty="0">
                          <a:solidFill>
                            <a:srgbClr val="382B1B"/>
                          </a:solidFill>
                        </a:rPr>
                        <a:t>Känsla av att vara frånkopplad från sina mattraditioner</a:t>
                      </a:r>
                    </a:p>
                  </a:txBody>
                  <a:tcPr>
                    <a:solidFill>
                      <a:srgbClr val="B6D1E1"/>
                    </a:solidFill>
                  </a:tcPr>
                </a:tc>
                <a:tc>
                  <a:txBody>
                    <a:bodyPr/>
                    <a:lstStyle/>
                    <a:p>
                      <a:r>
                        <a:rPr lang="sv" sz="2100" b="1" noProof="0" dirty="0">
                          <a:solidFill>
                            <a:srgbClr val="382B1B"/>
                          </a:solidFill>
                        </a:rPr>
                        <a:t>Hur kan min mat hjälpa till?</a:t>
                      </a:r>
                    </a:p>
                    <a:p>
                      <a:pPr marL="342900" indent="-342900">
                        <a:buFont typeface="Arial" panose="020B0604020202020204" pitchFamily="34" charset="0"/>
                        <a:buChar char="•"/>
                      </a:pPr>
                      <a:r>
                        <a:rPr lang="sv" sz="2100" b="0" noProof="0" dirty="0">
                          <a:solidFill>
                            <a:srgbClr val="382B1B"/>
                          </a:solidFill>
                        </a:rPr>
                        <a:t>Erbjuder comfort food från en välbekant kultur</a:t>
                      </a:r>
                    </a:p>
                    <a:p>
                      <a:pPr marL="342900" indent="-342900">
                        <a:buFont typeface="Arial" panose="020B0604020202020204" pitchFamily="34" charset="0"/>
                        <a:buChar char="•"/>
                      </a:pPr>
                      <a:r>
                        <a:rPr lang="sv" sz="2100" b="0" noProof="0" dirty="0">
                          <a:solidFill>
                            <a:srgbClr val="382B1B"/>
                          </a:solidFill>
                        </a:rPr>
                        <a:t>Att laga hälsosamma, färdiga måltider för familjer</a:t>
                      </a:r>
                    </a:p>
                    <a:p>
                      <a:pPr marL="342900" indent="-342900">
                        <a:buFont typeface="Arial" panose="020B0604020202020204" pitchFamily="34" charset="0"/>
                        <a:buChar char="•"/>
                      </a:pPr>
                      <a:r>
                        <a:rPr lang="sv" sz="2100" b="0" noProof="0" dirty="0">
                          <a:solidFill>
                            <a:srgbClr val="382B1B"/>
                          </a:solidFill>
                        </a:rPr>
                        <a:t>Dela speciella rätter under helgdagar eller evenemang</a:t>
                      </a:r>
                    </a:p>
                    <a:p>
                      <a:pPr marL="342900" indent="-342900">
                        <a:buFont typeface="Arial" panose="020B0604020202020204" pitchFamily="34" charset="0"/>
                        <a:buChar char="•"/>
                      </a:pPr>
                      <a:r>
                        <a:rPr lang="sv" sz="2100" b="0" noProof="0" dirty="0">
                          <a:solidFill>
                            <a:srgbClr val="382B1B"/>
                          </a:solidFill>
                        </a:rPr>
                        <a:t>Att skapa något unikt som för människor samman</a:t>
                      </a:r>
                    </a:p>
                  </a:txBody>
                  <a:tcPr>
                    <a:solidFill>
                      <a:srgbClr val="B6D1E1"/>
                    </a:solidFill>
                  </a:tcPr>
                </a:tc>
                <a:extLst>
                  <a:ext uri="{0D108BD9-81ED-4DB2-BD59-A6C34878D82A}">
                    <a16:rowId xmlns:a16="http://schemas.microsoft.com/office/drawing/2014/main" val="2844474373"/>
                  </a:ext>
                </a:extLst>
              </a:tr>
            </a:tbl>
          </a:graphicData>
        </a:graphic>
      </p:graphicFrame>
      <p:sp>
        <p:nvSpPr>
          <p:cNvPr id="14" name="TextBox 13">
            <a:extLst>
              <a:ext uri="{FF2B5EF4-FFF2-40B4-BE49-F238E27FC236}">
                <a16:creationId xmlns:a16="http://schemas.microsoft.com/office/drawing/2014/main" id="{C76ADF3C-BFCC-AB0B-3769-7EB9AC3748C6}"/>
              </a:ext>
            </a:extLst>
          </p:cNvPr>
          <p:cNvSpPr txBox="1"/>
          <p:nvPr/>
        </p:nvSpPr>
        <p:spPr>
          <a:xfrm>
            <a:off x="346493" y="5887069"/>
            <a:ext cx="10800273" cy="461665"/>
          </a:xfrm>
          <a:prstGeom prst="rect">
            <a:avLst/>
          </a:prstGeom>
          <a:noFill/>
        </p:spPr>
        <p:txBody>
          <a:bodyPr wrap="square">
            <a:spAutoFit/>
          </a:bodyPr>
          <a:lstStyle/>
          <a:p>
            <a:r>
              <a:rPr lang="sv" sz="2400" b="1" noProof="0" dirty="0">
                <a:solidFill>
                  <a:srgbClr val="84BFA4"/>
                </a:solidFill>
              </a:rPr>
              <a:t>Tip: </a:t>
            </a:r>
            <a:r>
              <a:rPr lang="sv" sz="2200" noProof="0" dirty="0">
                <a:solidFill>
                  <a:srgbClr val="382B1B"/>
                </a:solidFill>
              </a:rPr>
              <a:t>En bra affärsidé börjar ofta när du märker: ”Andra människor behöver också detta.”</a:t>
            </a:r>
            <a:endParaRPr lang="en-IE" sz="2200" dirty="0">
              <a:solidFill>
                <a:srgbClr val="382B1B"/>
              </a:solidFill>
            </a:endParaRPr>
          </a:p>
        </p:txBody>
      </p:sp>
    </p:spTree>
    <p:extLst>
      <p:ext uri="{BB962C8B-B14F-4D97-AF65-F5344CB8AC3E}">
        <p14:creationId xmlns:p14="http://schemas.microsoft.com/office/powerpoint/2010/main" val="1679414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AFFÄRSPLANERINGSAKTIVITET</a:t>
            </a:r>
          </a:p>
        </p:txBody>
      </p:sp>
      <p:pic>
        <p:nvPicPr>
          <p:cNvPr id="10" name="Picture 9" descr="A person in a kitchen mixing food&#10;&#10;Description automatically generated">
            <a:extLst>
              <a:ext uri="{FF2B5EF4-FFF2-40B4-BE49-F238E27FC236}">
                <a16:creationId xmlns:a16="http://schemas.microsoft.com/office/drawing/2014/main" id="{2A2FF3C8-DBDB-611C-00AA-C37D2A0CF3AF}"/>
              </a:ext>
            </a:extLst>
          </p:cNvPr>
          <p:cNvPicPr>
            <a:picLocks noChangeAspect="1"/>
          </p:cNvPicPr>
          <p:nvPr/>
        </p:nvPicPr>
        <p:blipFill>
          <a:blip r:embed="rId2"/>
          <a:stretch>
            <a:fillRect/>
          </a:stretch>
        </p:blipFill>
        <p:spPr>
          <a:xfrm>
            <a:off x="8599588" y="-1026413"/>
            <a:ext cx="3592412" cy="2395138"/>
          </a:xfrm>
          <a:prstGeom prst="rect">
            <a:avLst/>
          </a:prstGeom>
          <a:ln>
            <a:noFill/>
          </a:ln>
          <a:effectLst>
            <a:softEdge rad="112500"/>
          </a:effectLst>
        </p:spPr>
      </p:pic>
      <p:sp>
        <p:nvSpPr>
          <p:cNvPr id="14" name="TextBox 13">
            <a:extLst>
              <a:ext uri="{FF2B5EF4-FFF2-40B4-BE49-F238E27FC236}">
                <a16:creationId xmlns:a16="http://schemas.microsoft.com/office/drawing/2014/main" id="{65FDE349-AB00-ACBE-DE36-E80C2F45B56B}"/>
              </a:ext>
            </a:extLst>
          </p:cNvPr>
          <p:cNvSpPr txBox="1"/>
          <p:nvPr/>
        </p:nvSpPr>
        <p:spPr>
          <a:xfrm>
            <a:off x="264544" y="1368725"/>
            <a:ext cx="11277600" cy="5601533"/>
          </a:xfrm>
          <a:prstGeom prst="rect">
            <a:avLst/>
          </a:prstGeom>
          <a:noFill/>
        </p:spPr>
        <p:txBody>
          <a:bodyPr wrap="square" rtlCol="0">
            <a:spAutoFit/>
          </a:bodyPr>
          <a:lstStyle/>
          <a:p>
            <a:r>
              <a:rPr lang="sv" sz="2200" dirty="0"/>
              <a:t>Den här aktiviteten hjälper dig att tänka på vardagliga problem kring mat, och hur dina erfarenheter och färdigheter kan erbjuda en lösning.</a:t>
            </a:r>
          </a:p>
          <a:p>
            <a:endParaRPr lang="en-GB" sz="2200" dirty="0"/>
          </a:p>
          <a:p>
            <a:r>
              <a:rPr lang="sv" sz="2200" b="1" dirty="0"/>
              <a:t>Steg 1: Vilka utmaningar (smärtpunkter) möter människor?</a:t>
            </a:r>
          </a:p>
          <a:p>
            <a:pPr marL="342900" indent="-342900">
              <a:buFont typeface="Arial" panose="020B0604020202020204" pitchFamily="34" charset="0"/>
              <a:buChar char="•"/>
            </a:pPr>
            <a:r>
              <a:rPr lang="sv" sz="2200" dirty="0"/>
              <a:t>Tänk på saker du har lagt märke till i ditt eget liv eller i din närhet, särskilt som migrant.</a:t>
            </a:r>
          </a:p>
          <a:p>
            <a:pPr marL="342900" indent="-342900">
              <a:buFont typeface="Arial" panose="020B0604020202020204" pitchFamily="34" charset="0"/>
              <a:buChar char="•"/>
            </a:pPr>
            <a:r>
              <a:rPr lang="sv" sz="2200" dirty="0"/>
              <a:t>Skriv ner 2–3 svårigheter som människor möter kring mat eller dagliga måltider. Exempel: ”Det är svårt att hitta traditionellt bröd från mitt land i lokala butiker.”</a:t>
            </a:r>
          </a:p>
          <a:p>
            <a:endParaRPr lang="en-GB" sz="2200" dirty="0"/>
          </a:p>
          <a:p>
            <a:r>
              <a:rPr lang="sv" sz="2200" b="1" dirty="0"/>
              <a:t>Steg 2: Vad kan du göra eller göra som hjälper?</a:t>
            </a:r>
          </a:p>
          <a:p>
            <a:r>
              <a:rPr lang="sv" sz="2200" dirty="0"/>
              <a:t>Tänk på maten du älskar att laga, din kulturella kunskap eller vad vänner och grannar ber dig att baka. Exempel: ”Jag bakar bröd på traditionellt sätt från min region.”</a:t>
            </a:r>
          </a:p>
          <a:p>
            <a:endParaRPr lang="en-GB" sz="2200" dirty="0"/>
          </a:p>
          <a:p>
            <a:r>
              <a:rPr lang="sv" sz="2200" b="1" dirty="0"/>
              <a:t>Steg 3: Vad är din idé för ett litet företag?</a:t>
            </a:r>
          </a:p>
          <a:p>
            <a:pPr marL="342900" indent="-342900">
              <a:buFont typeface="Arial" panose="020B0604020202020204" pitchFamily="34" charset="0"/>
              <a:buChar char="•"/>
            </a:pPr>
            <a:r>
              <a:rPr lang="sv" sz="2200" dirty="0"/>
              <a:t>Försök nu att koppla ihop en utmaning med något du är bra på. Exempel: ”Jag skulle kunna sälja färskt, traditionellt bröd en gång i veckan på den lokala marknaden.”</a:t>
            </a:r>
            <a:br>
              <a:rPr lang="en-GB" sz="2400" dirty="0"/>
            </a:br>
            <a:endParaRPr lang="en-IE" sz="2200" dirty="0"/>
          </a:p>
        </p:txBody>
      </p:sp>
    </p:spTree>
    <p:extLst>
      <p:ext uri="{BB962C8B-B14F-4D97-AF65-F5344CB8AC3E}">
        <p14:creationId xmlns:p14="http://schemas.microsoft.com/office/powerpoint/2010/main" val="2210604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GENERERING AV AFFÄRSIDÉER</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52090" y="1609344"/>
            <a:ext cx="7458974" cy="4631077"/>
          </a:xfrm>
        </p:spPr>
        <p:txBody>
          <a:bodyPr numCol="1"/>
          <a:lstStyle/>
          <a:p>
            <a:pPr algn="l">
              <a:lnSpc>
                <a:spcPts val="2440"/>
              </a:lnSpc>
            </a:pPr>
            <a:r>
              <a:rPr lang="sv" b="0" i="0" noProof="0" dirty="0">
                <a:effectLst/>
              </a:rPr>
              <a:t>Steve Johnson, författaren till </a:t>
            </a:r>
            <a:r>
              <a:rPr lang="sv" b="1" i="0" noProof="0" dirty="0">
                <a:solidFill>
                  <a:srgbClr val="84BFA4"/>
                </a:solidFill>
                <a:effectLst/>
              </a:rPr>
              <a:t>” </a:t>
            </a:r>
            <a:r>
              <a:rPr lang="sv" b="1" i="0" u="none" strike="noStrike" noProof="0" dirty="0">
                <a:solidFill>
                  <a:srgbClr val="84BFA4"/>
                </a:solidFill>
                <a:effectLst/>
                <a:hlinkClick r:id="rId2">
                  <a:extLst>
                    <a:ext uri="{A12FA001-AC4F-418D-AE19-62706E023703}">
                      <ahyp:hlinkClr xmlns:ahyp="http://schemas.microsoft.com/office/drawing/2018/hyperlinkcolor" val="tx"/>
                    </a:ext>
                  </a:extLst>
                </a:hlinkClick>
              </a:rPr>
              <a:t>Var goda idéer kommer ifrån </a:t>
            </a:r>
            <a:r>
              <a:rPr lang="sv" b="1" i="0" noProof="0" dirty="0">
                <a:solidFill>
                  <a:srgbClr val="84BFA4"/>
                </a:solidFill>
                <a:effectLst/>
              </a:rPr>
              <a:t>”, </a:t>
            </a:r>
            <a:r>
              <a:rPr lang="sv" b="0" i="0" noProof="0" dirty="0">
                <a:effectLst/>
              </a:rPr>
              <a:t>har ägnat år åt att forska och skriva om detta ämne.</a:t>
            </a:r>
          </a:p>
          <a:p>
            <a:pPr algn="l">
              <a:lnSpc>
                <a:spcPts val="2440"/>
              </a:lnSpc>
            </a:pPr>
            <a:endParaRPr lang="en-GB" noProof="0" dirty="0"/>
          </a:p>
          <a:p>
            <a:pPr algn="l">
              <a:lnSpc>
                <a:spcPts val="2440"/>
              </a:lnSpc>
            </a:pPr>
            <a:r>
              <a:rPr lang="sv" b="1" i="0" noProof="0" dirty="0">
                <a:effectLst/>
              </a:rPr>
              <a:t>Han tror att det är mer troligt att man utvecklar bra idéer när:</a:t>
            </a:r>
          </a:p>
          <a:p>
            <a:pPr algn="l">
              <a:lnSpc>
                <a:spcPts val="2440"/>
              </a:lnSpc>
            </a:pPr>
            <a:endParaRPr lang="en-GB" b="1" i="0" noProof="0" dirty="0">
              <a:effectLst/>
            </a:endParaRPr>
          </a:p>
          <a:p>
            <a:pPr marL="342900" indent="-342900" algn="l">
              <a:lnSpc>
                <a:spcPts val="2440"/>
              </a:lnSpc>
              <a:buClr>
                <a:srgbClr val="B6D1E1"/>
              </a:buClr>
              <a:buFont typeface="Arial" panose="020B0604020202020204" pitchFamily="34" charset="0"/>
              <a:buChar char="•"/>
            </a:pPr>
            <a:r>
              <a:rPr lang="sv" sz="2200" b="0" noProof="0" dirty="0">
                <a:effectLst/>
              </a:rPr>
              <a:t>Du utforskar och experimenterar inom olika områden</a:t>
            </a:r>
          </a:p>
          <a:p>
            <a:pPr marL="342900" indent="-342900" algn="l">
              <a:lnSpc>
                <a:spcPts val="2440"/>
              </a:lnSpc>
              <a:buClr>
                <a:srgbClr val="B6D1E1"/>
              </a:buClr>
              <a:buFont typeface="Arial" panose="020B0604020202020204" pitchFamily="34" charset="0"/>
              <a:buChar char="•"/>
            </a:pPr>
            <a:r>
              <a:rPr lang="sv" sz="2200" b="0" noProof="0" dirty="0">
                <a:effectLst/>
              </a:rPr>
              <a:t>Du låter din idé utvecklas långsamt, över tid</a:t>
            </a:r>
          </a:p>
          <a:p>
            <a:pPr marL="342900" indent="-342900" algn="l">
              <a:lnSpc>
                <a:spcPts val="2440"/>
              </a:lnSpc>
              <a:buClr>
                <a:srgbClr val="B6D1E1"/>
              </a:buClr>
              <a:buFont typeface="Arial" panose="020B0604020202020204" pitchFamily="34" charset="0"/>
              <a:buChar char="•"/>
            </a:pPr>
            <a:r>
              <a:rPr lang="sv" sz="2200" b="0" noProof="0" dirty="0">
                <a:effectLst/>
              </a:rPr>
              <a:t>Du utforskar och är öppen för idén om slumpmässiga kontakter</a:t>
            </a:r>
          </a:p>
          <a:p>
            <a:pPr marL="342900" indent="-342900" algn="l">
              <a:lnSpc>
                <a:spcPts val="2440"/>
              </a:lnSpc>
              <a:buClr>
                <a:srgbClr val="B6D1E1"/>
              </a:buClr>
              <a:buFont typeface="Arial" panose="020B0604020202020204" pitchFamily="34" charset="0"/>
              <a:buChar char="•"/>
            </a:pPr>
            <a:r>
              <a:rPr lang="sv" sz="2200" b="0" noProof="0" dirty="0">
                <a:effectLst/>
              </a:rPr>
              <a:t>Du gör misstag</a:t>
            </a:r>
          </a:p>
          <a:p>
            <a:pPr marL="342900" indent="-342900" algn="l">
              <a:lnSpc>
                <a:spcPts val="2440"/>
              </a:lnSpc>
              <a:buClr>
                <a:srgbClr val="B6D1E1"/>
              </a:buClr>
              <a:buFont typeface="Arial" panose="020B0604020202020204" pitchFamily="34" charset="0"/>
              <a:buChar char="•"/>
            </a:pPr>
            <a:r>
              <a:rPr lang="sv" sz="2200" b="0" noProof="0" dirty="0">
                <a:effectLst/>
              </a:rPr>
              <a:t>Du letar efter nya användningsområden för gamla uppfinningar</a:t>
            </a:r>
          </a:p>
          <a:p>
            <a:pPr marL="342900" indent="-342900" algn="l">
              <a:lnSpc>
                <a:spcPts val="2440"/>
              </a:lnSpc>
              <a:buClr>
                <a:srgbClr val="B6D1E1"/>
              </a:buClr>
              <a:buFont typeface="Arial" panose="020B0604020202020204" pitchFamily="34" charset="0"/>
              <a:buChar char="•"/>
            </a:pPr>
            <a:r>
              <a:rPr lang="sv" sz="2200" b="0" noProof="0" dirty="0">
                <a:effectLst/>
              </a:rPr>
              <a:t>Du bygger på plattformar som har funnits tidigare</a:t>
            </a:r>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p:txBody>
      </p:sp>
      <p:pic>
        <p:nvPicPr>
          <p:cNvPr id="4" name="Picture 3" descr="A book cover with two people's head&#10;&#10;Description automatically generated">
            <a:extLst>
              <a:ext uri="{FF2B5EF4-FFF2-40B4-BE49-F238E27FC236}">
                <a16:creationId xmlns:a16="http://schemas.microsoft.com/office/drawing/2014/main" id="{D88D9FAF-CAEB-FC10-67A7-CC6F3BB5441E}"/>
              </a:ext>
            </a:extLst>
          </p:cNvPr>
          <p:cNvPicPr>
            <a:picLocks noChangeAspect="1"/>
          </p:cNvPicPr>
          <p:nvPr/>
        </p:nvPicPr>
        <p:blipFill>
          <a:blip r:embed="rId3"/>
          <a:stretch>
            <a:fillRect/>
          </a:stretch>
        </p:blipFill>
        <p:spPr>
          <a:xfrm>
            <a:off x="8264238" y="1735494"/>
            <a:ext cx="2587584" cy="4160103"/>
          </a:xfrm>
          <a:prstGeom prst="rect">
            <a:avLst/>
          </a:prstGeom>
        </p:spPr>
      </p:pic>
    </p:spTree>
    <p:extLst>
      <p:ext uri="{BB962C8B-B14F-4D97-AF65-F5344CB8AC3E}">
        <p14:creationId xmlns:p14="http://schemas.microsoft.com/office/powerpoint/2010/main" val="2765329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HITTA INSPIRATION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98097" y="1339837"/>
            <a:ext cx="8528650" cy="3703801"/>
          </a:xfrm>
        </p:spPr>
        <p:txBody>
          <a:bodyPr numCol="1"/>
          <a:lstStyle/>
          <a:p>
            <a:pPr>
              <a:buNone/>
            </a:pPr>
            <a:r>
              <a:rPr lang="sv" noProof="0" dirty="0"/>
              <a:t>Det finns många webbplatser som samlar och delar innovativa affärsidéer. En av våra favoriter är </a:t>
            </a:r>
            <a:r>
              <a:rPr lang="sv" b="1" noProof="0" dirty="0">
                <a:highlight>
                  <a:srgbClr val="B6D1E1"/>
                </a:highlight>
              </a:rPr>
              <a:t>Trend Hunter </a:t>
            </a:r>
            <a:r>
              <a:rPr lang="sv" noProof="0" dirty="0"/>
              <a:t>, världens största och mest populära trendcommunity. Det är en utmärkt plats för blivande entreprenörer och nyfikna sinnen att upptäcka nya idéer!</a:t>
            </a:r>
          </a:p>
          <a:p>
            <a:pPr>
              <a:buNone/>
            </a:pPr>
            <a:br>
              <a:rPr lang="en-GB" noProof="0" dirty="0"/>
            </a:br>
            <a:r>
              <a:rPr lang="sv"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sv" b="1" noProof="0" dirty="0">
                <a:solidFill>
                  <a:srgbClr val="84BFA4"/>
                </a:solidFill>
                <a:hlinkClick r:id="rId2">
                  <a:extLst>
                    <a:ext uri="{A12FA001-AC4F-418D-AE19-62706E023703}">
                      <ahyp:hlinkClr xmlns:ahyp="http://schemas.microsoft.com/office/drawing/2018/hyperlinkcolor" val="tx"/>
                    </a:ext>
                  </a:extLst>
                </a:hlinkClick>
              </a:rPr>
              <a:t>Besök Trend Hunter</a:t>
            </a:r>
            <a:r>
              <a:rPr lang="sv" b="1" noProof="0" dirty="0">
                <a:solidFill>
                  <a:srgbClr val="84BFA4"/>
                </a:solidFill>
              </a:rPr>
              <a:t> </a:t>
            </a:r>
            <a:r>
              <a:rPr lang="sv" noProof="0" dirty="0"/>
              <a:t>och </a:t>
            </a:r>
            <a:r>
              <a:rPr lang="sv" dirty="0"/>
              <a:t>använd sökfältet för att </a:t>
            </a:r>
            <a:r>
              <a:rPr lang="sv" noProof="0" dirty="0"/>
              <a:t>utforska avsnitt som är särskilt användbara för livsmedelsentreprenörer:</a:t>
            </a:r>
          </a:p>
          <a:p>
            <a:pPr>
              <a:buNone/>
            </a:pPr>
            <a:endParaRPr lang="en-GB" noProof="0" dirty="0"/>
          </a:p>
          <a:p>
            <a:pPr marL="342900" indent="-342900">
              <a:buFont typeface="Arial" panose="020B0604020202020204" pitchFamily="34" charset="0"/>
              <a:buChar char="•"/>
            </a:pPr>
            <a:r>
              <a:rPr lang="sv" b="1" noProof="0" dirty="0">
                <a:solidFill>
                  <a:srgbClr val="B6D1E1"/>
                </a:solidFill>
              </a:rPr>
              <a:t>Trend Hunter Eco </a:t>
            </a:r>
            <a:r>
              <a:rPr lang="sv" noProof="0" dirty="0"/>
              <a:t>– för idéer om hållbara förpackningar, lokala ingredienser och nollmatsvinn</a:t>
            </a:r>
          </a:p>
          <a:p>
            <a:pPr marL="342900" indent="-342900">
              <a:buFont typeface="Arial" panose="020B0604020202020204" pitchFamily="34" charset="0"/>
              <a:buChar char="•"/>
            </a:pPr>
            <a:r>
              <a:rPr lang="sv" b="1" noProof="0" dirty="0">
                <a:solidFill>
                  <a:srgbClr val="B6D1E1"/>
                </a:solidFill>
              </a:rPr>
              <a:t>Socialt företagande </a:t>
            </a:r>
            <a:r>
              <a:rPr lang="sv" noProof="0" dirty="0"/>
              <a:t>– för matprojekt som stöder samhällets välbefinnande, kulturell delning eller tillgång till mat</a:t>
            </a:r>
          </a:p>
          <a:p>
            <a:pPr>
              <a:buNone/>
            </a:pPr>
            <a:endParaRPr lang="en-GB" noProof="0" dirty="0"/>
          </a:p>
          <a:p>
            <a:pPr>
              <a:buNone/>
            </a:pPr>
            <a:r>
              <a:rPr lang="sv" noProof="0" dirty="0"/>
              <a:t>Du hittar idéer organiserade efter teman som </a:t>
            </a:r>
            <a:r>
              <a:rPr lang="sv" dirty="0"/>
              <a:t>spänner över </a:t>
            </a:r>
            <a:r>
              <a:rPr lang="sv" noProof="0" dirty="0"/>
              <a:t>växtbaserad mat, kulturell gatumat, matleveranser, billiga måltider, förpackningsdesign och mer. Från flatbröd till matlådor, från kryddblandningar till middagsklubbar, se hur andra förvandlar vardaglig matlagning till en möjlighet.</a:t>
            </a:r>
          </a:p>
        </p:txBody>
      </p:sp>
      <p:grpSp>
        <p:nvGrpSpPr>
          <p:cNvPr id="4" name="Grupa 3">
            <a:extLst>
              <a:ext uri="{FF2B5EF4-FFF2-40B4-BE49-F238E27FC236}">
                <a16:creationId xmlns:a16="http://schemas.microsoft.com/office/drawing/2014/main" id="{8FC1CC1B-CC35-8B57-432D-83B19E38CCD9}"/>
              </a:ext>
            </a:extLst>
          </p:cNvPr>
          <p:cNvGrpSpPr/>
          <p:nvPr/>
        </p:nvGrpSpPr>
        <p:grpSpPr>
          <a:xfrm>
            <a:off x="9178504" y="2154083"/>
            <a:ext cx="2961737" cy="3148348"/>
            <a:chOff x="8500909" y="1184793"/>
            <a:chExt cx="3691091" cy="3622873"/>
          </a:xfrm>
        </p:grpSpPr>
        <p:grpSp>
          <p:nvGrpSpPr>
            <p:cNvPr id="2" name="Grupa 1">
              <a:extLst>
                <a:ext uri="{FF2B5EF4-FFF2-40B4-BE49-F238E27FC236}">
                  <a16:creationId xmlns:a16="http://schemas.microsoft.com/office/drawing/2014/main" id="{C318B76E-6D73-1A50-65EA-4FAA25DCA3C7}"/>
                </a:ext>
              </a:extLst>
            </p:cNvPr>
            <p:cNvGrpSpPr/>
            <p:nvPr/>
          </p:nvGrpSpPr>
          <p:grpSpPr>
            <a:xfrm>
              <a:off x="9451911" y="1184793"/>
              <a:ext cx="2740089" cy="2740089"/>
              <a:chOff x="8761445" y="2254898"/>
              <a:chExt cx="2740089" cy="2740089"/>
            </a:xfrm>
          </p:grpSpPr>
          <p:sp>
            <p:nvSpPr>
              <p:cNvPr id="6" name="Rectangle 5">
                <a:extLst>
                  <a:ext uri="{FF2B5EF4-FFF2-40B4-BE49-F238E27FC236}">
                    <a16:creationId xmlns:a16="http://schemas.microsoft.com/office/drawing/2014/main" id="{4AA4347C-658E-0808-333E-2FF4EE8DEB9A}"/>
                  </a:ext>
                </a:extLst>
              </p:cNvPr>
              <p:cNvSpPr/>
              <p:nvPr/>
            </p:nvSpPr>
            <p:spPr>
              <a:xfrm>
                <a:off x="9184268" y="2979842"/>
                <a:ext cx="1918179" cy="707886"/>
              </a:xfrm>
              <a:prstGeom prst="rect">
                <a:avLst/>
              </a:prstGeom>
            </p:spPr>
            <p:txBody>
              <a:bodyPr wrap="square">
                <a:spAutoFit/>
              </a:bodyPr>
              <a:lstStyle/>
              <a:p>
                <a:pPr algn="ctr">
                  <a:lnSpc>
                    <a:spcPct val="100000"/>
                  </a:lnSpc>
                </a:pPr>
                <a:r>
                  <a:rPr lang="sv" sz="2000" b="1" noProof="0" dirty="0">
                    <a:solidFill>
                      <a:srgbClr val="84BFA4"/>
                    </a:solidFill>
                  </a:rPr>
                  <a:t>Inspirerande webbplatser</a:t>
                </a:r>
              </a:p>
            </p:txBody>
          </p:sp>
          <p:pic>
            <p:nvPicPr>
              <p:cNvPr id="8" name="Graphic 7" descr="Thought bubble outline">
                <a:extLst>
                  <a:ext uri="{FF2B5EF4-FFF2-40B4-BE49-F238E27FC236}">
                    <a16:creationId xmlns:a16="http://schemas.microsoft.com/office/drawing/2014/main" id="{2EFFBA36-D864-31BB-E54E-D160507848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1445" y="2254898"/>
                <a:ext cx="2740089" cy="2740089"/>
              </a:xfrm>
              <a:prstGeom prst="rect">
                <a:avLst/>
              </a:prstGeom>
            </p:spPr>
          </p:pic>
        </p:grpSp>
        <p:pic>
          <p:nvPicPr>
            <p:cNvPr id="3" name="Grafika 2" descr="Internet z wypełnieniem pełnym">
              <a:extLst>
                <a:ext uri="{FF2B5EF4-FFF2-40B4-BE49-F238E27FC236}">
                  <a16:creationId xmlns:a16="http://schemas.microsoft.com/office/drawing/2014/main" id="{F9972664-0F53-1E9D-B49C-9EAFF5072A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0909" y="3433841"/>
              <a:ext cx="1373825" cy="1373825"/>
            </a:xfrm>
            <a:prstGeom prst="rect">
              <a:avLst/>
            </a:prstGeom>
          </p:spPr>
        </p:pic>
      </p:grpSp>
    </p:spTree>
    <p:extLst>
      <p:ext uri="{BB962C8B-B14F-4D97-AF65-F5344CB8AC3E}">
        <p14:creationId xmlns:p14="http://schemas.microsoft.com/office/powerpoint/2010/main" val="1350058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HITTA INSPIRATION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914399" y="1454978"/>
            <a:ext cx="7228573" cy="4750192"/>
          </a:xfrm>
        </p:spPr>
        <p:txBody>
          <a:bodyPr numCol="1"/>
          <a:lstStyle/>
          <a:p>
            <a:pPr>
              <a:buNone/>
            </a:pPr>
            <a:r>
              <a:rPr lang="sv" b="1" noProof="0" dirty="0"/>
              <a:t>Letar du efter ännu mer inspiration? Kolla in dessa!</a:t>
            </a:r>
            <a:endParaRPr lang="en-GB" noProof="0" dirty="0"/>
          </a:p>
          <a:p>
            <a:pPr>
              <a:buNone/>
            </a:pPr>
            <a:r>
              <a:rPr lang="sv" noProof="0" dirty="0"/>
              <a:t>Här är några fler bra ställen att hitta affärsidéer, tips och framgångshistorier:</a:t>
            </a:r>
          </a:p>
          <a:p>
            <a:pPr>
              <a:buNone/>
            </a:pPr>
            <a:endParaRPr lang="en-GB" noProof="0" dirty="0"/>
          </a:p>
          <a:p>
            <a:pPr marL="342900" indent="-342900">
              <a:buFont typeface="Wingdings" panose="05000000000000000000" pitchFamily="2" charset="2"/>
              <a:buChar char="Ø"/>
            </a:pPr>
            <a:r>
              <a:rPr lang="sv" b="1" noProof="0" dirty="0">
                <a:solidFill>
                  <a:srgbClr val="84BFA4"/>
                </a:solidFill>
                <a:hlinkClick r:id="rId2">
                  <a:extLst>
                    <a:ext uri="{A12FA001-AC4F-418D-AE19-62706E023703}">
                      <ahyp:hlinkClr xmlns:ahyp="http://schemas.microsoft.com/office/drawing/2018/hyperlinkcolor" val="tx"/>
                    </a:ext>
                  </a:extLst>
                </a:hlinkClick>
              </a:rPr>
              <a:t>Inspirationsnyheter och ämnen – Entrepreneur.com </a:t>
            </a:r>
            <a:br>
              <a:rPr lang="en-GB" noProof="0" dirty="0"/>
            </a:br>
            <a:r>
              <a:rPr lang="sv" noProof="0" dirty="0">
                <a:sym typeface="Wingdings" panose="05000000000000000000" pitchFamily="2" charset="2"/>
              </a:rPr>
              <a:t> </a:t>
            </a:r>
            <a:r>
              <a:rPr lang="sv" b="1" noProof="0" dirty="0"/>
              <a:t>Utforska artiklar </a:t>
            </a:r>
            <a:r>
              <a:rPr lang="sv" noProof="0" dirty="0"/>
              <a:t>om att starta, driva och utveckla ditt företag – fulla av råd från verkligheten och nya idéer.</a:t>
            </a:r>
          </a:p>
          <a:p>
            <a:pPr marL="342900" indent="-342900">
              <a:buFont typeface="Wingdings" panose="05000000000000000000" pitchFamily="2" charset="2"/>
              <a:buChar char="Ø"/>
            </a:pPr>
            <a:r>
              <a:rPr lang="sv" b="1" noProof="0" dirty="0">
                <a:solidFill>
                  <a:srgbClr val="84BFA4"/>
                </a:solidFill>
                <a:hlinkClick r:id="rId3">
                  <a:extLst>
                    <a:ext uri="{A12FA001-AC4F-418D-AE19-62706E023703}">
                      <ahyp:hlinkClr xmlns:ahyp="http://schemas.microsoft.com/office/drawing/2018/hyperlinkcolor" val="tx"/>
                    </a:ext>
                  </a:extLst>
                </a:hlinkClick>
              </a:rPr>
              <a:t>1 001 smarta affärsidéer – Inc.com </a:t>
            </a:r>
            <a:br>
              <a:rPr lang="en-GB" noProof="0" dirty="0"/>
            </a:br>
            <a:r>
              <a:rPr lang="sv" noProof="0" dirty="0">
                <a:sym typeface="Wingdings" panose="05000000000000000000" pitchFamily="2" charset="2"/>
              </a:rPr>
              <a:t> </a:t>
            </a:r>
            <a:r>
              <a:rPr lang="sv" b="1" noProof="0" dirty="0"/>
              <a:t>Bläddra bland den här enorma listan </a:t>
            </a:r>
            <a:r>
              <a:rPr lang="sv" noProof="0" dirty="0"/>
              <a:t>med kreativa idéer – du kanske hittar en som väcker något spännande för dig!</a:t>
            </a:r>
          </a:p>
          <a:p>
            <a:pPr marL="342900" indent="-342900">
              <a:buFont typeface="Wingdings" panose="05000000000000000000" pitchFamily="2" charset="2"/>
              <a:buChar char="Ø"/>
            </a:pPr>
            <a:r>
              <a:rPr lang="sv" b="1" noProof="0" dirty="0">
                <a:solidFill>
                  <a:srgbClr val="84BFA4"/>
                </a:solidFill>
                <a:hlinkClick r:id="rId4">
                  <a:extLst>
                    <a:ext uri="{A12FA001-AC4F-418D-AE19-62706E023703}">
                      <ahyp:hlinkClr xmlns:ahyp="http://schemas.microsoft.com/office/drawing/2018/hyperlinkcolor" val="tx"/>
                    </a:ext>
                  </a:extLst>
                </a:hlinkClick>
              </a:rPr>
              <a:t>Affärsidélabbet </a:t>
            </a:r>
            <a:br>
              <a:rPr lang="en-GB" noProof="0" dirty="0"/>
            </a:br>
            <a:r>
              <a:rPr lang="sv" noProof="0" dirty="0">
                <a:sym typeface="Wingdings" panose="05000000000000000000" pitchFamily="2" charset="2"/>
              </a:rPr>
              <a:t> </a:t>
            </a:r>
            <a:r>
              <a:rPr lang="sv" b="1" noProof="0" dirty="0"/>
              <a:t>Upptäck nystartade företagsberättelser </a:t>
            </a:r>
            <a:r>
              <a:rPr lang="sv" noProof="0" dirty="0"/>
              <a:t>och kreativa affärskoncept från entreprenörer runt om i världen.</a:t>
            </a:r>
          </a:p>
          <a:p>
            <a:endParaRPr lang="en-GB" noProof="0" dirty="0"/>
          </a:p>
          <a:p>
            <a:r>
              <a:rPr lang="sv" noProof="0" dirty="0"/>
              <a:t>Ta dig tid, utforska och låt dig inspireras. Din idé kan vara bara ett klick bort!</a:t>
            </a:r>
          </a:p>
        </p:txBody>
      </p:sp>
      <p:grpSp>
        <p:nvGrpSpPr>
          <p:cNvPr id="2" name="Group 1">
            <a:extLst>
              <a:ext uri="{FF2B5EF4-FFF2-40B4-BE49-F238E27FC236}">
                <a16:creationId xmlns:a16="http://schemas.microsoft.com/office/drawing/2014/main" id="{F16A59A0-E6F9-2D8F-3CE0-DE8BAEAA34A6}"/>
              </a:ext>
            </a:extLst>
          </p:cNvPr>
          <p:cNvGrpSpPr/>
          <p:nvPr/>
        </p:nvGrpSpPr>
        <p:grpSpPr>
          <a:xfrm>
            <a:off x="8142972" y="-59782"/>
            <a:ext cx="4065723" cy="6359536"/>
            <a:chOff x="6660581" y="785664"/>
            <a:chExt cx="3742800" cy="5854425"/>
          </a:xfrm>
        </p:grpSpPr>
        <p:pic>
          <p:nvPicPr>
            <p:cNvPr id="8" name="Picture 7" descr="iPhone6_mockup_front_white.png">
              <a:extLst>
                <a:ext uri="{FF2B5EF4-FFF2-40B4-BE49-F238E27FC236}">
                  <a16:creationId xmlns:a16="http://schemas.microsoft.com/office/drawing/2014/main" id="{5D0F172C-E8DC-5FAE-5D62-497E3DAC0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81" y="785664"/>
              <a:ext cx="3742800" cy="5854425"/>
            </a:xfrm>
            <a:prstGeom prst="rect">
              <a:avLst/>
            </a:prstGeom>
          </p:spPr>
        </p:pic>
        <p:pic>
          <p:nvPicPr>
            <p:cNvPr id="9" name="Picture Placeholder 12">
              <a:hlinkClick r:id="rId6" invalidUrl="https://www.entrepreneur.com/t opic/inspiration"/>
              <a:extLst>
                <a:ext uri="{FF2B5EF4-FFF2-40B4-BE49-F238E27FC236}">
                  <a16:creationId xmlns:a16="http://schemas.microsoft.com/office/drawing/2014/main" id="{471E4A35-A371-25DC-981C-BED0B6C16227}"/>
                </a:ext>
              </a:extLst>
            </p:cNvPr>
            <p:cNvPicPr>
              <a:picLocks noChangeAspect="1"/>
            </p:cNvPicPr>
            <p:nvPr/>
          </p:nvPicPr>
          <p:blipFill>
            <a:blip r:embed="rId7">
              <a:extLst>
                <a:ext uri="{28A0092B-C50C-407E-A947-70E740481C1C}">
                  <a14:useLocalDpi xmlns:a14="http://schemas.microsoft.com/office/drawing/2010/main" val="0"/>
                </a:ext>
              </a:extLst>
            </a:blip>
            <a:srcRect t="1439" b="1439"/>
            <a:stretch>
              <a:fillRect/>
            </a:stretch>
          </p:blipFill>
          <p:spPr>
            <a:xfrm>
              <a:off x="7376130" y="1699319"/>
              <a:ext cx="2280200" cy="4050746"/>
            </a:xfrm>
            <a:prstGeom prst="rect">
              <a:avLst/>
            </a:prstGeom>
          </p:spPr>
        </p:pic>
      </p:grpSp>
    </p:spTree>
    <p:extLst>
      <p:ext uri="{BB962C8B-B14F-4D97-AF65-F5344CB8AC3E}">
        <p14:creationId xmlns:p14="http://schemas.microsoft.com/office/powerpoint/2010/main" val="166273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930544" y="2051329"/>
            <a:ext cx="700387" cy="340283"/>
          </a:xfrm>
        </p:spPr>
        <p:txBody>
          <a:bodyPr/>
          <a:lstStyle/>
          <a:p>
            <a:pPr algn="l"/>
            <a:r>
              <a:rPr lang="sv" noProof="0"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30934" y="3995134"/>
            <a:ext cx="10127240" cy="340283"/>
          </a:xfrm>
        </p:spPr>
        <p:txBody>
          <a:bodyPr/>
          <a:lstStyle/>
          <a:p>
            <a:pPr>
              <a:buNone/>
            </a:pPr>
            <a:r>
              <a:rPr lang="sv" sz="1800" b="1" dirty="0"/>
              <a:t>Du och dina styrkor - </a:t>
            </a:r>
            <a:r>
              <a:rPr lang="sv" sz="1800" dirty="0"/>
              <a:t>Utforska vem du är, din kulturella bakgrund, dina livserfarenheter och de unika styrkor du bidrar med till livsmedelsentreprenörskap</a:t>
            </a:r>
          </a:p>
          <a:p>
            <a:pPr>
              <a:buNone/>
            </a:pPr>
            <a:endParaRPr lang="en-GB" sz="100" dirty="0"/>
          </a:p>
          <a:p>
            <a:pPr>
              <a:buNone/>
            </a:pPr>
            <a:r>
              <a:rPr lang="sv" sz="1800" b="1" dirty="0"/>
              <a:t>Använd din passion och berättelse – </a:t>
            </a:r>
            <a:r>
              <a:rPr lang="sv" sz="1800" dirty="0"/>
              <a:t>Bli inspirerad av verkliga fallstudier och fundera över hur din berättelse, dina intressen och dina passioner kan forma ditt företag.</a:t>
            </a:r>
          </a:p>
          <a:p>
            <a:pPr>
              <a:buNone/>
            </a:pPr>
            <a:r>
              <a:rPr lang="sv" sz="1800" b="1" dirty="0"/>
              <a:t>Att förstå entreprenörskap - </a:t>
            </a:r>
            <a:r>
              <a:rPr lang="sv" sz="1800" dirty="0"/>
              <a:t>Lär dig vad entreprenörskap egentligen innebär, vad det krävs och hur man bygger självförtroende, mening och motståndskraft genom affärsverksamhet.</a:t>
            </a:r>
          </a:p>
          <a:p>
            <a:pPr>
              <a:buNone/>
            </a:pPr>
            <a:r>
              <a:rPr lang="sv" sz="1800" b="1" dirty="0"/>
              <a:t>Utforska affärsidéer för livsmedel – </a:t>
            </a:r>
            <a:r>
              <a:rPr lang="sv" sz="1800" dirty="0"/>
              <a:t>Börja generera affärsidéer för livsmedel som är realistiska och återspeglar dina färdigheter, dina behov i samhället och dina vardagliga matupplevelser.</a:t>
            </a:r>
          </a:p>
          <a:p>
            <a:pPr>
              <a:buNone/>
            </a:pPr>
            <a:r>
              <a:rPr lang="sv" sz="1800" b="1" dirty="0"/>
              <a:t>Vilken typ av livsmedelsföretag ska jag starta - </a:t>
            </a:r>
            <a:r>
              <a:rPr lang="sv" sz="1800" dirty="0"/>
              <a:t>Utforska trender och föreställ dig nästa steg i ditt äventyr.</a:t>
            </a:r>
          </a:p>
          <a:p>
            <a:endParaRPr lang="en-GB" sz="1800" dirty="0"/>
          </a:p>
          <a:p>
            <a:endParaRPr lang="en-GB" sz="1800" dirty="0"/>
          </a:p>
          <a:p>
            <a:endParaRPr lang="en-GB" sz="1800" dirty="0"/>
          </a:p>
          <a:p>
            <a:pPr>
              <a:tabLst>
                <a:tab pos="8577263" algn="l"/>
              </a:tabLst>
            </a:pPr>
            <a:r>
              <a:rPr lang="sv" sz="1800" b="0" i="0" noProof="0" dirty="0">
                <a:solidFill>
                  <a:srgbClr val="382B1B"/>
                </a:solidFill>
                <a:effectLst/>
              </a:rPr>
              <a:t> </a:t>
            </a:r>
            <a:endParaRPr lang="en-GB" sz="1800" noProof="0"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930545" y="2727145"/>
            <a:ext cx="700387" cy="340283"/>
          </a:xfrm>
        </p:spPr>
        <p:txBody>
          <a:bodyPr/>
          <a:lstStyle/>
          <a:p>
            <a:pPr algn="l"/>
            <a:r>
              <a:rPr lang="sv" noProof="0" dirty="0"/>
              <a:t>02</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930547" y="4027465"/>
            <a:ext cx="700387" cy="340283"/>
          </a:xfrm>
        </p:spPr>
        <p:txBody>
          <a:bodyPr/>
          <a:lstStyle/>
          <a:p>
            <a:pPr algn="l"/>
            <a:r>
              <a:rPr lang="sv" noProof="0"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29526" y="2900460"/>
            <a:ext cx="9829736" cy="335595"/>
          </a:xfrm>
        </p:spPr>
        <p:txBody>
          <a:bodyPr/>
          <a:lstStyle/>
          <a:p>
            <a:pPr>
              <a:tabLst>
                <a:tab pos="8577263" algn="l"/>
              </a:tabLst>
            </a:pPr>
            <a:r>
              <a:rPr lang="sv" sz="2400" b="0" i="0" noProof="0" dirty="0">
                <a:solidFill>
                  <a:srgbClr val="382B1B"/>
                </a:solidFill>
                <a:effectLst/>
              </a:rPr>
              <a:t> </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sv" noProof="0" dirty="0"/>
              <a:t>Innehåll</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930546" y="3387440"/>
            <a:ext cx="700387" cy="340283"/>
          </a:xfrm>
        </p:spPr>
        <p:txBody>
          <a:bodyPr/>
          <a:lstStyle/>
          <a:p>
            <a:pPr algn="l"/>
            <a:r>
              <a:rPr lang="sv" noProof="0" dirty="0"/>
              <a:t>03</a:t>
            </a:r>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930547" y="4602839"/>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noProof="0" dirty="0"/>
              <a:t>05</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729526" y="3818466"/>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endParaRPr lang="en-GB" noProof="0" dirty="0"/>
          </a:p>
        </p:txBody>
      </p:sp>
    </p:spTree>
    <p:extLst>
      <p:ext uri="{BB962C8B-B14F-4D97-AF65-F5344CB8AC3E}">
        <p14:creationId xmlns:p14="http://schemas.microsoft.com/office/powerpoint/2010/main" val="1924337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439033" y="317924"/>
            <a:ext cx="10907188" cy="720752"/>
          </a:xfrm>
        </p:spPr>
        <p:txBody>
          <a:bodyPr/>
          <a:lstStyle/>
          <a:p>
            <a:pPr algn="r"/>
            <a:r>
              <a:rPr lang="sv" noProof="0" dirty="0"/>
              <a:t>GENERERING AV AFFÄRSIDÉER</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16621" y="1205453"/>
            <a:ext cx="7238196" cy="5203162"/>
          </a:xfrm>
        </p:spPr>
        <p:txBody>
          <a:bodyPr numCol="1"/>
          <a:lstStyle/>
          <a:p>
            <a:pPr>
              <a:buNone/>
            </a:pPr>
            <a:r>
              <a:rPr lang="sv" sz="2400" b="1" noProof="0" dirty="0">
                <a:solidFill>
                  <a:srgbClr val="84BFA4"/>
                </a:solidFill>
              </a:rPr>
              <a:t>Ta med en bit av din kultur till ditt nya samhälle</a:t>
            </a:r>
            <a:endParaRPr lang="en-GB" sz="2400" noProof="0" dirty="0">
              <a:solidFill>
                <a:srgbClr val="84BFA4"/>
              </a:solidFill>
            </a:endParaRPr>
          </a:p>
          <a:p>
            <a:pPr>
              <a:buNone/>
            </a:pPr>
            <a:endParaRPr lang="en-GB" noProof="0" dirty="0"/>
          </a:p>
          <a:p>
            <a:pPr>
              <a:buNone/>
            </a:pPr>
            <a:r>
              <a:rPr lang="sv" noProof="0" dirty="0"/>
              <a:t>Era mattraditioner är kraftfulla – de bär på minnen, mening och potentialen att bygga ett företag.</a:t>
            </a:r>
          </a:p>
          <a:p>
            <a:pPr>
              <a:buNone/>
            </a:pPr>
            <a:endParaRPr lang="en-GB" dirty="0"/>
          </a:p>
          <a:p>
            <a:pPr>
              <a:buNone/>
            </a:pPr>
            <a:r>
              <a:rPr lang="sv" noProof="0" dirty="0"/>
              <a:t>Tänk på bröd, kryddor, snacks, gatumat, hemlagade måltider eller festrätter från ditt land eller din region.</a:t>
            </a:r>
          </a:p>
          <a:p>
            <a:pPr>
              <a:buNone/>
            </a:pPr>
            <a:r>
              <a:rPr lang="sv" noProof="0" dirty="0"/>
              <a:t>Skulle du kunna anpassa eller ”återvinna” en matidé från din kultur och dela den med människor i ditt närområde?</a:t>
            </a:r>
          </a:p>
          <a:p>
            <a:pPr>
              <a:buNone/>
            </a:pPr>
            <a:endParaRPr lang="en-GB" dirty="0"/>
          </a:p>
          <a:p>
            <a:pPr marL="342900" indent="-342900">
              <a:buFont typeface="Arial" panose="020B0604020202020204" pitchFamily="34" charset="0"/>
              <a:buChar char="•"/>
            </a:pPr>
            <a:r>
              <a:rPr lang="sv" noProof="0" dirty="0"/>
              <a:t>Du behöver inte uppfinna något helt nytt</a:t>
            </a:r>
          </a:p>
          <a:p>
            <a:pPr marL="342900" indent="-342900">
              <a:buFont typeface="Arial" panose="020B0604020202020204" pitchFamily="34" charset="0"/>
              <a:buChar char="•"/>
            </a:pPr>
            <a:r>
              <a:rPr lang="sv" noProof="0" dirty="0"/>
              <a:t>Du kan börja med en rätt eller matprodukt som du redan känner till och älskar</a:t>
            </a:r>
          </a:p>
          <a:p>
            <a:pPr marL="342900" indent="-342900">
              <a:buFont typeface="Arial" panose="020B0604020202020204" pitchFamily="34" charset="0"/>
              <a:buChar char="•"/>
            </a:pPr>
            <a:r>
              <a:rPr lang="sv" noProof="0" dirty="0"/>
              <a:t>Du kan förbättra den, ge den en personlig twist eller justera den för lokala smaker eller ingredienser</a:t>
            </a:r>
          </a:p>
          <a:p>
            <a:pPr marL="342900" indent="-342900">
              <a:buFont typeface="Arial" panose="020B0604020202020204" pitchFamily="34" charset="0"/>
              <a:buChar char="•"/>
            </a:pPr>
            <a:r>
              <a:rPr lang="sv" noProof="0" dirty="0"/>
              <a:t>Du kan kombinera ditt matarv med din nya omgivning för att skapa något meningsfullt</a:t>
            </a:r>
          </a:p>
        </p:txBody>
      </p:sp>
      <p:pic>
        <p:nvPicPr>
          <p:cNvPr id="3" name="Obraz 2">
            <a:extLst>
              <a:ext uri="{FF2B5EF4-FFF2-40B4-BE49-F238E27FC236}">
                <a16:creationId xmlns:a16="http://schemas.microsoft.com/office/drawing/2014/main" id="{C68A8CE9-F353-33EB-C962-726224D65B30}"/>
              </a:ext>
            </a:extLst>
          </p:cNvPr>
          <p:cNvPicPr>
            <a:picLocks noChangeAspect="1"/>
          </p:cNvPicPr>
          <p:nvPr/>
        </p:nvPicPr>
        <p:blipFill>
          <a:blip r:embed="rId2"/>
          <a:stretch>
            <a:fillRect/>
          </a:stretch>
        </p:blipFill>
        <p:spPr>
          <a:xfrm>
            <a:off x="0" y="0"/>
            <a:ext cx="4572615" cy="6858000"/>
          </a:xfrm>
          <a:prstGeom prst="rect">
            <a:avLst/>
          </a:prstGeom>
        </p:spPr>
      </p:pic>
    </p:spTree>
    <p:extLst>
      <p:ext uri="{BB962C8B-B14F-4D97-AF65-F5344CB8AC3E}">
        <p14:creationId xmlns:p14="http://schemas.microsoft.com/office/powerpoint/2010/main" val="79502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ÅTERVINNINGSAKTIVITET I FÖRETAGET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46192" y="1921281"/>
            <a:ext cx="7724036" cy="4200388"/>
          </a:xfrm>
        </p:spPr>
        <p:txBody>
          <a:bodyPr numCol="1"/>
          <a:lstStyle/>
          <a:p>
            <a:pPr>
              <a:buNone/>
            </a:pPr>
            <a:r>
              <a:rPr lang="sv" i="1" noProof="0" dirty="0"/>
              <a:t>Låt oss ta lite tid att utforska inspirerande berättelser! </a:t>
            </a:r>
            <a:br>
              <a:rPr lang="en-GB" i="1" noProof="0" dirty="0"/>
            </a:br>
            <a:r>
              <a:rPr lang="sv" noProof="0" dirty="0">
                <a:sym typeface="Wingdings" panose="05000000000000000000" pitchFamily="2" charset="2"/>
              </a:rPr>
              <a:t> </a:t>
            </a:r>
            <a:r>
              <a:rPr lang="sv" noProof="0" dirty="0"/>
              <a:t>Sök online efter entreprenörer som har startat intressanta livsmedelsföretag i andra länder.</a:t>
            </a:r>
          </a:p>
          <a:p>
            <a:pPr>
              <a:buNone/>
            </a:pPr>
            <a:endParaRPr lang="en-GB" noProof="0" dirty="0"/>
          </a:p>
          <a:p>
            <a:pPr>
              <a:buNone/>
            </a:pPr>
            <a:r>
              <a:rPr lang="sv" noProof="0" dirty="0"/>
              <a:t>När du läser om deras resor, fråga dig själv:</a:t>
            </a:r>
          </a:p>
          <a:p>
            <a:pPr marL="342900" indent="-342900">
              <a:buFont typeface="Arial" panose="020B0604020202020204" pitchFamily="34" charset="0"/>
              <a:buChar char="•"/>
            </a:pPr>
            <a:r>
              <a:rPr lang="sv" b="1" noProof="0" dirty="0"/>
              <a:t>Vilka matbehov löser de för sitt samhälle?</a:t>
            </a:r>
            <a:endParaRPr lang="en-GB" noProof="0" dirty="0"/>
          </a:p>
          <a:p>
            <a:pPr marL="342900" indent="-342900">
              <a:buFont typeface="Arial" panose="020B0604020202020204" pitchFamily="34" charset="0"/>
              <a:buChar char="•"/>
            </a:pPr>
            <a:r>
              <a:rPr lang="sv" b="1" noProof="0" dirty="0"/>
              <a:t>Skulle folk i mitt nya samhälle också uppskatta något liknande?</a:t>
            </a:r>
            <a:endParaRPr lang="en-GB" noProof="0" dirty="0"/>
          </a:p>
          <a:p>
            <a:pPr marL="342900" indent="-342900">
              <a:buFont typeface="Arial" panose="020B0604020202020204" pitchFamily="34" charset="0"/>
              <a:buChar char="•"/>
            </a:pPr>
            <a:r>
              <a:rPr lang="sv" b="1" noProof="0" dirty="0"/>
              <a:t>Skulle jag kunna bidra med en liknande idé här – med min egen kulturella twist?</a:t>
            </a:r>
            <a:br>
              <a:rPr lang="en-GB" noProof="0" dirty="0"/>
            </a:br>
            <a:endParaRPr lang="en-GB" noProof="0" dirty="0"/>
          </a:p>
          <a:p>
            <a:pPr>
              <a:buNone/>
            </a:pPr>
            <a:r>
              <a:rPr lang="sv" b="1" noProof="0" dirty="0"/>
              <a:t>Kom ihåg: </a:t>
            </a:r>
            <a:br>
              <a:rPr lang="en-GB" noProof="0" dirty="0"/>
            </a:br>
            <a:r>
              <a:rPr lang="sv" noProof="0" dirty="0"/>
              <a:t>Din unika bakgrund och kärlek till mat kan bidra med något vackert och välbehövligt till din gemenskap. Lita på din magkänsla – du bygger något speciellt!</a:t>
            </a:r>
          </a:p>
        </p:txBody>
      </p:sp>
      <p:sp>
        <p:nvSpPr>
          <p:cNvPr id="3" name="Text Placeholder 5">
            <a:extLst>
              <a:ext uri="{FF2B5EF4-FFF2-40B4-BE49-F238E27FC236}">
                <a16:creationId xmlns:a16="http://schemas.microsoft.com/office/drawing/2014/main" id="{681A0776-2DC1-14C3-0618-7CB0EC8D718C}"/>
              </a:ext>
            </a:extLst>
          </p:cNvPr>
          <p:cNvSpPr txBox="1">
            <a:spLocks/>
          </p:cNvSpPr>
          <p:nvPr/>
        </p:nvSpPr>
        <p:spPr>
          <a:xfrm>
            <a:off x="9053521" y="2275138"/>
            <a:ext cx="2412091" cy="34926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040"/>
              </a:lnSpc>
              <a:spcBef>
                <a:spcPts val="0"/>
              </a:spcBef>
            </a:pPr>
            <a:r>
              <a:rPr lang="sv" sz="3200" b="1" i="1" noProof="0" dirty="0">
                <a:solidFill>
                  <a:srgbClr val="84BFA4"/>
                </a:solidFill>
              </a:rPr>
              <a:t>Om du hittar en affärsidé som känns spännande eller meningsfull, anteckna den på nästa bild!</a:t>
            </a:r>
          </a:p>
        </p:txBody>
      </p:sp>
      <p:sp>
        <p:nvSpPr>
          <p:cNvPr id="5" name="TextBox 4">
            <a:extLst>
              <a:ext uri="{FF2B5EF4-FFF2-40B4-BE49-F238E27FC236}">
                <a16:creationId xmlns:a16="http://schemas.microsoft.com/office/drawing/2014/main" id="{E80959AB-FF4B-5000-5592-0D4B3A217C83}"/>
              </a:ext>
            </a:extLst>
          </p:cNvPr>
          <p:cNvSpPr txBox="1"/>
          <p:nvPr/>
        </p:nvSpPr>
        <p:spPr>
          <a:xfrm>
            <a:off x="726947" y="1027273"/>
            <a:ext cx="6174363" cy="523220"/>
          </a:xfrm>
          <a:prstGeom prst="rect">
            <a:avLst/>
          </a:prstGeom>
          <a:solidFill>
            <a:srgbClr val="B6D1E1"/>
          </a:solidFill>
        </p:spPr>
        <p:txBody>
          <a:bodyPr wrap="square">
            <a:spAutoFit/>
          </a:bodyPr>
          <a:lstStyle/>
          <a:p>
            <a:pPr algn="ctr"/>
            <a:r>
              <a:rPr lang="sv" sz="2800" b="1" noProof="0" dirty="0">
                <a:solidFill>
                  <a:schemeClr val="bg1"/>
                </a:solidFill>
              </a:rPr>
              <a:t>Brainstorma din affärsidé för livsmedel</a:t>
            </a:r>
          </a:p>
        </p:txBody>
      </p:sp>
      <p:cxnSp>
        <p:nvCxnSpPr>
          <p:cNvPr id="6" name="Straight Connector 5">
            <a:extLst>
              <a:ext uri="{FF2B5EF4-FFF2-40B4-BE49-F238E27FC236}">
                <a16:creationId xmlns:a16="http://schemas.microsoft.com/office/drawing/2014/main" id="{7FFE62AA-EE2A-172D-F37F-D9FF53B52F6C}"/>
              </a:ext>
            </a:extLst>
          </p:cNvPr>
          <p:cNvCxnSpPr>
            <a:cxnSpLocks/>
          </p:cNvCxnSpPr>
          <p:nvPr/>
        </p:nvCxnSpPr>
        <p:spPr>
          <a:xfrm>
            <a:off x="8723283" y="2275138"/>
            <a:ext cx="0" cy="349267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484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ÅTERVINNINGSAKTIVITET I FÖRETAGET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86384" y="2226924"/>
            <a:ext cx="5193792" cy="994978"/>
          </a:xfrm>
        </p:spPr>
        <p:txBody>
          <a:bodyPr numCol="1"/>
          <a:lstStyle/>
          <a:p>
            <a:r>
              <a:rPr lang="sv" noProof="0" dirty="0"/>
              <a:t>Notera följande när du stöter på ett företag eller en idé som verkar intressant och har hög potential</a:t>
            </a:r>
          </a:p>
          <a:p>
            <a:endParaRPr lang="en-GB" noProof="0" dirty="0"/>
          </a:p>
        </p:txBody>
      </p:sp>
      <p:cxnSp>
        <p:nvCxnSpPr>
          <p:cNvPr id="6" name="Straight Connector 5">
            <a:extLst>
              <a:ext uri="{FF2B5EF4-FFF2-40B4-BE49-F238E27FC236}">
                <a16:creationId xmlns:a16="http://schemas.microsoft.com/office/drawing/2014/main" id="{7FFE62AA-EE2A-172D-F37F-D9FF53B52F6C}"/>
              </a:ext>
            </a:extLst>
          </p:cNvPr>
          <p:cNvCxnSpPr>
            <a:cxnSpLocks/>
          </p:cNvCxnSpPr>
          <p:nvPr/>
        </p:nvCxnSpPr>
        <p:spPr>
          <a:xfrm>
            <a:off x="6197924" y="1902286"/>
            <a:ext cx="0" cy="349267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11">
            <a:extLst>
              <a:ext uri="{FF2B5EF4-FFF2-40B4-BE49-F238E27FC236}">
                <a16:creationId xmlns:a16="http://schemas.microsoft.com/office/drawing/2014/main" id="{1311CAD4-FA24-ECFF-AFE5-2480ED7B8E63}"/>
              </a:ext>
            </a:extLst>
          </p:cNvPr>
          <p:cNvSpPr txBox="1">
            <a:spLocks/>
          </p:cNvSpPr>
          <p:nvPr/>
        </p:nvSpPr>
        <p:spPr>
          <a:xfrm>
            <a:off x="797966" y="3636099"/>
            <a:ext cx="5200498" cy="15357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200" noProof="0" dirty="0">
                <a:solidFill>
                  <a:srgbClr val="382B1B"/>
                </a:solidFill>
              </a:rPr>
              <a:t>Företagsnamn: …................................</a:t>
            </a:r>
          </a:p>
          <a:p>
            <a:r>
              <a:rPr lang="sv" sz="2200" noProof="0" dirty="0">
                <a:solidFill>
                  <a:srgbClr val="382B1B"/>
                </a:solidFill>
              </a:rPr>
              <a:t>Plats: …................................................</a:t>
            </a:r>
          </a:p>
          <a:p>
            <a:r>
              <a:rPr lang="sv" sz="2200" noProof="0" dirty="0">
                <a:solidFill>
                  <a:srgbClr val="382B1B"/>
                </a:solidFill>
              </a:rPr>
              <a:t>Webbplats: …................................................</a:t>
            </a:r>
          </a:p>
          <a:p>
            <a:endParaRPr lang="en-GB" sz="2200" noProof="0" dirty="0">
              <a:solidFill>
                <a:srgbClr val="382B1B"/>
              </a:solidFill>
            </a:endParaRPr>
          </a:p>
          <a:p>
            <a:endParaRPr lang="en-GB" sz="2200" noProof="0" dirty="0">
              <a:solidFill>
                <a:srgbClr val="382B1B"/>
              </a:solidFill>
            </a:endParaRPr>
          </a:p>
        </p:txBody>
      </p:sp>
      <p:sp>
        <p:nvSpPr>
          <p:cNvPr id="4" name="Text Placeholder 11">
            <a:extLst>
              <a:ext uri="{FF2B5EF4-FFF2-40B4-BE49-F238E27FC236}">
                <a16:creationId xmlns:a16="http://schemas.microsoft.com/office/drawing/2014/main" id="{CE8F120C-4B4D-DFDF-A4F7-E0FE89F46B83}"/>
              </a:ext>
            </a:extLst>
          </p:cNvPr>
          <p:cNvSpPr txBox="1">
            <a:spLocks/>
          </p:cNvSpPr>
          <p:nvPr/>
        </p:nvSpPr>
        <p:spPr>
          <a:xfrm>
            <a:off x="6722981" y="2328651"/>
            <a:ext cx="4633867" cy="22006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B6D1E1"/>
              </a:buClr>
              <a:buFont typeface="+mj-lt"/>
              <a:buAutoNum type="arabicPeriod"/>
            </a:pPr>
            <a:r>
              <a:rPr lang="sv" sz="2200" noProof="0" dirty="0">
                <a:solidFill>
                  <a:srgbClr val="382B1B"/>
                </a:solidFill>
              </a:rPr>
              <a:t>Vilka livsmedelsprodukter eller tjänster säljer de?</a:t>
            </a:r>
          </a:p>
          <a:p>
            <a:pPr marL="457200" indent="-457200">
              <a:buClr>
                <a:srgbClr val="B6D1E1"/>
              </a:buClr>
              <a:buFont typeface="+mj-lt"/>
              <a:buAutoNum type="arabicPeriod"/>
            </a:pPr>
            <a:r>
              <a:rPr lang="sv" sz="2200" noProof="0" dirty="0">
                <a:solidFill>
                  <a:srgbClr val="382B1B"/>
                </a:solidFill>
              </a:rPr>
              <a:t>Hur kan jag förbättra det de gör?</a:t>
            </a:r>
          </a:p>
          <a:p>
            <a:pPr marL="457200" indent="-457200">
              <a:buClr>
                <a:srgbClr val="B6D1E1"/>
              </a:buClr>
              <a:buFont typeface="+mj-lt"/>
              <a:buAutoNum type="arabicPeriod"/>
            </a:pPr>
            <a:r>
              <a:rPr lang="sv" sz="2200" noProof="0" dirty="0">
                <a:solidFill>
                  <a:srgbClr val="382B1B"/>
                </a:solidFill>
              </a:rPr>
              <a:t>Vem i mitt samhälle/plats skulle vara min målgrupp?</a:t>
            </a:r>
          </a:p>
          <a:p>
            <a:pPr marL="457200" indent="-457200">
              <a:buClr>
                <a:srgbClr val="B6D1E1"/>
              </a:buClr>
              <a:buFont typeface="+mj-lt"/>
              <a:buAutoNum type="arabicPeriod"/>
            </a:pPr>
            <a:endParaRPr lang="en-GB" sz="2200" noProof="0" dirty="0">
              <a:solidFill>
                <a:srgbClr val="382B1B"/>
              </a:solidFill>
            </a:endParaRPr>
          </a:p>
          <a:p>
            <a:pPr marL="457200" indent="-457200">
              <a:buClr>
                <a:srgbClr val="B6D1E1"/>
              </a:buClr>
              <a:buFont typeface="+mj-lt"/>
              <a:buAutoNum type="arabicPeriod"/>
            </a:pPr>
            <a:endParaRPr lang="en-GB" sz="2200" noProof="0" dirty="0">
              <a:solidFill>
                <a:srgbClr val="382B1B"/>
              </a:solidFill>
            </a:endParaRPr>
          </a:p>
        </p:txBody>
      </p:sp>
      <p:sp>
        <p:nvSpPr>
          <p:cNvPr id="8" name="Text Placeholder 3">
            <a:extLst>
              <a:ext uri="{FF2B5EF4-FFF2-40B4-BE49-F238E27FC236}">
                <a16:creationId xmlns:a16="http://schemas.microsoft.com/office/drawing/2014/main" id="{57AF8ABB-8A9D-A797-FF05-E2A76F1B9FA0}"/>
              </a:ext>
            </a:extLst>
          </p:cNvPr>
          <p:cNvSpPr txBox="1">
            <a:spLocks/>
          </p:cNvSpPr>
          <p:nvPr/>
        </p:nvSpPr>
        <p:spPr>
          <a:xfrm>
            <a:off x="1727204" y="5592915"/>
            <a:ext cx="9576385" cy="72075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sz="2200" b="1" i="0" noProof="0" dirty="0">
                <a:solidFill>
                  <a:srgbClr val="84BFA4"/>
                </a:solidFill>
                <a:sym typeface="Wingdings" panose="05000000000000000000" pitchFamily="2" charset="2"/>
              </a:rPr>
              <a:t> </a:t>
            </a:r>
            <a:r>
              <a:rPr lang="sv" sz="2200" b="1" i="0" noProof="0" dirty="0">
                <a:solidFill>
                  <a:srgbClr val="84BFA4"/>
                </a:solidFill>
                <a:hlinkClick r:id="rId2">
                  <a:extLst>
                    <a:ext uri="{A12FA001-AC4F-418D-AE19-62706E023703}">
                      <ahyp:hlinkClr xmlns:ahyp="http://schemas.microsoft.com/office/drawing/2018/hyperlinkcolor" val="tx"/>
                    </a:ext>
                  </a:extLst>
                </a:hlinkClick>
              </a:rPr>
              <a:t>Läs den här inspirerande artikeln</a:t>
            </a:r>
            <a:r>
              <a:rPr lang="sv" sz="2200" b="1" i="0" noProof="0" dirty="0">
                <a:solidFill>
                  <a:srgbClr val="84BFA4"/>
                </a:solidFill>
              </a:rPr>
              <a:t> </a:t>
            </a:r>
            <a:r>
              <a:rPr lang="sv" sz="2200" i="0" noProof="0" dirty="0"/>
              <a:t>och upptäck hur enkla idéer blev fantastiska affärsresor!</a:t>
            </a:r>
            <a:endParaRPr lang="en-GB" sz="2200" b="1" i="0" noProof="0" dirty="0">
              <a:solidFill>
                <a:srgbClr val="382B1B"/>
              </a:solidFill>
            </a:endParaRPr>
          </a:p>
        </p:txBody>
      </p:sp>
      <p:pic>
        <p:nvPicPr>
          <p:cNvPr id="3" name="Grafika 2" descr="Gazeta z wypełnieniem pełnym">
            <a:extLst>
              <a:ext uri="{FF2B5EF4-FFF2-40B4-BE49-F238E27FC236}">
                <a16:creationId xmlns:a16="http://schemas.microsoft.com/office/drawing/2014/main" id="{AAC66536-61A8-A567-ECF6-BE27B7BE0A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5496091"/>
            <a:ext cx="914400" cy="914400"/>
          </a:xfrm>
          <a:prstGeom prst="rect">
            <a:avLst/>
          </a:prstGeom>
        </p:spPr>
      </p:pic>
    </p:spTree>
    <p:extLst>
      <p:ext uri="{BB962C8B-B14F-4D97-AF65-F5344CB8AC3E}">
        <p14:creationId xmlns:p14="http://schemas.microsoft.com/office/powerpoint/2010/main" val="1476879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UTVECKLA DIN AFFÄRSIDÉ</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237422" y="1343206"/>
            <a:ext cx="6402723" cy="5073011"/>
          </a:xfrm>
        </p:spPr>
        <p:txBody>
          <a:bodyPr numCol="1"/>
          <a:lstStyle/>
          <a:p>
            <a:pPr>
              <a:buNone/>
            </a:pPr>
            <a:r>
              <a:rPr lang="sv" sz="2400" b="1" noProof="0" dirty="0">
                <a:solidFill>
                  <a:srgbClr val="84BFA4"/>
                </a:solidFill>
              </a:rPr>
              <a:t>Fråga runt — Bra idéer växer i samtal</a:t>
            </a:r>
          </a:p>
          <a:p>
            <a:pPr>
              <a:buNone/>
            </a:pPr>
            <a:endParaRPr lang="en-GB" sz="2400" noProof="0" dirty="0">
              <a:solidFill>
                <a:srgbClr val="84BFA4"/>
              </a:solidFill>
            </a:endParaRPr>
          </a:p>
          <a:p>
            <a:pPr>
              <a:buNone/>
            </a:pPr>
            <a:r>
              <a:rPr lang="sv" noProof="0" dirty="0"/>
              <a:t>Du behöver inte komma på alla idéer själv. Ofta hittar vi de bästa idéerna när vi pratar med andra och verkligen lyssnar.</a:t>
            </a:r>
          </a:p>
          <a:p>
            <a:pPr>
              <a:buNone/>
            </a:pPr>
            <a:endParaRPr lang="en-GB" noProof="0" dirty="0"/>
          </a:p>
          <a:p>
            <a:pPr>
              <a:buNone/>
            </a:pPr>
            <a:r>
              <a:rPr lang="sv" b="1" noProof="0" dirty="0"/>
              <a:t>Att brainstorma tillsammans </a:t>
            </a:r>
            <a:r>
              <a:rPr lang="sv" noProof="0" dirty="0"/>
              <a:t>är ett kraftfullt sätt att upptäcka nya möjligheter. Om du är osäker på var du ska börja kan du försöka kontakta människor runt omkring dig:</a:t>
            </a:r>
          </a:p>
          <a:p>
            <a:pPr>
              <a:buFont typeface="Arial" panose="020B0604020202020204" pitchFamily="34" charset="0"/>
              <a:buChar char="•"/>
            </a:pPr>
            <a:endParaRPr lang="en-GB" noProof="0" dirty="0"/>
          </a:p>
          <a:p>
            <a:pPr marL="342900" indent="-342900">
              <a:buFont typeface="Wingdings" panose="05000000000000000000" pitchFamily="2" charset="2"/>
              <a:buChar char="Ø"/>
            </a:pPr>
            <a:r>
              <a:rPr lang="sv" b="1" noProof="0" dirty="0"/>
              <a:t>Fråga familj och vänner </a:t>
            </a:r>
            <a:r>
              <a:rPr lang="sv" b="1" dirty="0"/>
              <a:t>– </a:t>
            </a:r>
            <a:r>
              <a:rPr lang="sv" noProof="0" dirty="0"/>
              <a:t>Vilken sorts mat saknar du?</a:t>
            </a:r>
          </a:p>
          <a:p>
            <a:pPr marL="342900" indent="-342900">
              <a:buFont typeface="Wingdings" panose="05000000000000000000" pitchFamily="2" charset="2"/>
              <a:buChar char="Ø"/>
            </a:pPr>
            <a:r>
              <a:rPr lang="sv" b="1" noProof="0" dirty="0"/>
              <a:t>Lyssna noga </a:t>
            </a:r>
            <a:r>
              <a:rPr lang="sv" noProof="0" dirty="0"/>
              <a:t>på vad din gemenskap behöver eller önskar sig. Vilka maträtter pratar folk om med kärlek eller nostalgi?</a:t>
            </a:r>
          </a:p>
          <a:p>
            <a:pPr marL="342900" indent="-342900">
              <a:buFont typeface="Wingdings" panose="05000000000000000000" pitchFamily="2" charset="2"/>
              <a:buChar char="Ø"/>
            </a:pPr>
            <a:r>
              <a:rPr lang="sv" b="1" noProof="0" dirty="0"/>
              <a:t>Var öppen och nyfiken! </a:t>
            </a:r>
            <a:r>
              <a:rPr lang="sv" noProof="0" dirty="0"/>
              <a:t>Enkla samtal kan leda till en kraftfull idé.</a:t>
            </a:r>
          </a:p>
        </p:txBody>
      </p:sp>
      <p:pic>
        <p:nvPicPr>
          <p:cNvPr id="3" name="Obraz 2" descr="Obraz zawierający osoba, ubrania, Ludzka twarz, kobieta&#10;&#10;Zawartość wygenerowana przez sztuczną inteligencję może być niepoprawna.">
            <a:extLst>
              <a:ext uri="{FF2B5EF4-FFF2-40B4-BE49-F238E27FC236}">
                <a16:creationId xmlns:a16="http://schemas.microsoft.com/office/drawing/2014/main" id="{E64C392C-CD02-9B14-F34D-6B73536C3F9B}"/>
              </a:ext>
            </a:extLst>
          </p:cNvPr>
          <p:cNvPicPr>
            <a:picLocks noChangeAspect="1"/>
          </p:cNvPicPr>
          <p:nvPr/>
        </p:nvPicPr>
        <p:blipFill>
          <a:blip r:embed="rId2"/>
          <a:srcRect l="20699" r="10274"/>
          <a:stretch/>
        </p:blipFill>
        <p:spPr>
          <a:xfrm>
            <a:off x="6737684" y="1343206"/>
            <a:ext cx="5216894" cy="5038825"/>
          </a:xfrm>
          <a:prstGeom prst="roundRect">
            <a:avLst/>
          </a:prstGeom>
        </p:spPr>
      </p:pic>
    </p:spTree>
    <p:extLst>
      <p:ext uri="{BB962C8B-B14F-4D97-AF65-F5344CB8AC3E}">
        <p14:creationId xmlns:p14="http://schemas.microsoft.com/office/powerpoint/2010/main" val="2798702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noProof="0" dirty="0"/>
              <a:t>EMPATI – EN MÄNGD AV NYA AFFÄRSIDÉER</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440292" y="1386432"/>
            <a:ext cx="6167542" cy="5035078"/>
          </a:xfrm>
        </p:spPr>
        <p:txBody>
          <a:bodyPr numCol="1"/>
          <a:lstStyle/>
          <a:p>
            <a:r>
              <a:rPr lang="sv" noProof="0" dirty="0"/>
              <a:t>Empati är vår förmåga att se världen genom andra människors ögon, att se vad de ser, känna vad de känner och uppleva saker som de gör. Tidigare lärde du dig att de bästa affärsidéerna kommer från att reagera på en kunds smärtpunkt.</a:t>
            </a:r>
          </a:p>
          <a:p>
            <a:endParaRPr lang="en-GB" noProof="0" dirty="0"/>
          </a:p>
          <a:p>
            <a:r>
              <a:rPr lang="sv" noProof="0" dirty="0"/>
              <a:t>Därför är empati ett viktigt verktyg för att hjälpa oss att få en djupare uppskattning och förståelse för människors emotionella och fysiska behov, och hur de ser, förstår och interagerar med världen omkring sig.</a:t>
            </a:r>
          </a:p>
          <a:p>
            <a:endParaRPr lang="en-GB" noProof="0" dirty="0"/>
          </a:p>
          <a:p>
            <a:r>
              <a:rPr lang="sv" noProof="0" dirty="0"/>
              <a:t>Ju bättre du kan förstå människors behov, desto mer förberedd blir du på att utforma livsmedelsprodukter eller tjänster som möter dessa behov.</a:t>
            </a:r>
          </a:p>
          <a:p>
            <a:endParaRPr lang="en-GB" noProof="0" dirty="0"/>
          </a:p>
          <a:p>
            <a:r>
              <a:rPr lang="sv"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sv" b="1" noProof="0" dirty="0">
                <a:solidFill>
                  <a:srgbClr val="84BFA4"/>
                </a:solidFill>
                <a:hlinkClick r:id="rId2">
                  <a:extLst>
                    <a:ext uri="{A12FA001-AC4F-418D-AE19-62706E023703}">
                      <ahyp:hlinkClr xmlns:ahyp="http://schemas.microsoft.com/office/drawing/2018/hyperlinkcolor" val="tx"/>
                    </a:ext>
                  </a:extLst>
                </a:hlinkClick>
              </a:rPr>
              <a:t>Läs mer om empatikartläggning!</a:t>
            </a:r>
            <a:endParaRPr lang="en-GB" b="1" noProof="0" dirty="0">
              <a:solidFill>
                <a:srgbClr val="84BFA4"/>
              </a:solidFill>
            </a:endParaRPr>
          </a:p>
        </p:txBody>
      </p:sp>
      <p:pic>
        <p:nvPicPr>
          <p:cNvPr id="5" name="Picture 4" descr="A diagram of a person with text&#10;&#10;Description automatically generated">
            <a:extLst>
              <a:ext uri="{FF2B5EF4-FFF2-40B4-BE49-F238E27FC236}">
                <a16:creationId xmlns:a16="http://schemas.microsoft.com/office/drawing/2014/main" id="{2C7E5101-8B59-0ECA-CF09-F5E80B1BEEAD}"/>
              </a:ext>
            </a:extLst>
          </p:cNvPr>
          <p:cNvPicPr>
            <a:picLocks noChangeAspect="1"/>
          </p:cNvPicPr>
          <p:nvPr/>
        </p:nvPicPr>
        <p:blipFill>
          <a:blip r:embed="rId3"/>
          <a:stretch>
            <a:fillRect/>
          </a:stretch>
        </p:blipFill>
        <p:spPr>
          <a:xfrm>
            <a:off x="6981664" y="1765932"/>
            <a:ext cx="4442240" cy="3326136"/>
          </a:xfrm>
          <a:prstGeom prst="rect">
            <a:avLst/>
          </a:prstGeom>
        </p:spPr>
      </p:pic>
      <p:pic>
        <p:nvPicPr>
          <p:cNvPr id="2" name="Grafika 1" descr="Gazeta z wypełnieniem pełnym">
            <a:extLst>
              <a:ext uri="{FF2B5EF4-FFF2-40B4-BE49-F238E27FC236}">
                <a16:creationId xmlns:a16="http://schemas.microsoft.com/office/drawing/2014/main" id="{130076A8-20DB-F1A6-BD6C-D28ECC6BEA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5753697"/>
            <a:ext cx="914400" cy="914400"/>
          </a:xfrm>
          <a:prstGeom prst="rect">
            <a:avLst/>
          </a:prstGeom>
        </p:spPr>
      </p:pic>
    </p:spTree>
    <p:extLst>
      <p:ext uri="{BB962C8B-B14F-4D97-AF65-F5344CB8AC3E}">
        <p14:creationId xmlns:p14="http://schemas.microsoft.com/office/powerpoint/2010/main" val="604865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5" y="378372"/>
            <a:ext cx="11204796" cy="1126708"/>
          </a:xfrm>
        </p:spPr>
        <p:txBody>
          <a:bodyPr/>
          <a:lstStyle/>
          <a:p>
            <a:r>
              <a:rPr lang="sv" noProof="0" dirty="0"/>
              <a:t>ATT DESIGNA EN </a:t>
            </a:r>
            <a:r>
              <a:rPr lang="sv" dirty="0"/>
              <a:t>LIVSMEDELSPRODUKT </a:t>
            </a:r>
            <a:r>
              <a:rPr lang="sv" noProof="0" dirty="0"/>
              <a:t>ELLER TJÄNST FÖR EN SPECIFIK GRUPP MÄNNISKOR</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427798" y="1834911"/>
            <a:ext cx="10975596" cy="1228282"/>
          </a:xfrm>
        </p:spPr>
        <p:txBody>
          <a:bodyPr numCol="1"/>
          <a:lstStyle/>
          <a:p>
            <a:pPr>
              <a:buNone/>
            </a:pPr>
            <a:r>
              <a:rPr lang="sv" noProof="0" dirty="0"/>
              <a:t>När du är empatisk – när du verkligen sätter dig in i någon annans situation – kan du börja lägga märke till problem eller behov som ett livsmedelsföretag kan hjälpa till att lösa.</a:t>
            </a:r>
          </a:p>
          <a:p>
            <a:r>
              <a:rPr lang="sv" noProof="0" dirty="0"/>
              <a:t>Den grupp människor som skulle dra mest nytta av ditt företag kallas din </a:t>
            </a:r>
            <a:r>
              <a:rPr lang="sv" b="1" noProof="0" dirty="0"/>
              <a:t>målmarknad </a:t>
            </a:r>
            <a:r>
              <a:rPr lang="sv" noProof="0" dirty="0"/>
              <a:t>. </a:t>
            </a:r>
            <a:br>
              <a:rPr lang="en-GB" noProof="0" dirty="0"/>
            </a:br>
            <a:r>
              <a:rPr lang="sv" noProof="0" dirty="0"/>
              <a:t>Du kan beskriva din målmarknad med olika egenskaper, såsom:</a:t>
            </a:r>
          </a:p>
        </p:txBody>
      </p:sp>
      <p:sp>
        <p:nvSpPr>
          <p:cNvPr id="3" name="Text Placeholder 5">
            <a:extLst>
              <a:ext uri="{FF2B5EF4-FFF2-40B4-BE49-F238E27FC236}">
                <a16:creationId xmlns:a16="http://schemas.microsoft.com/office/drawing/2014/main" id="{D3B8773E-83FE-837F-6899-18F09BB51943}"/>
              </a:ext>
            </a:extLst>
          </p:cNvPr>
          <p:cNvSpPr txBox="1">
            <a:spLocks/>
          </p:cNvSpPr>
          <p:nvPr/>
        </p:nvSpPr>
        <p:spPr>
          <a:xfrm>
            <a:off x="2063747" y="3429000"/>
            <a:ext cx="4693187" cy="1094874"/>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ts val="2580"/>
              </a:lnSpc>
              <a:spcBef>
                <a:spcPts val="0"/>
              </a:spcBef>
              <a:buClr>
                <a:srgbClr val="B6D1E1"/>
              </a:buClr>
              <a:buFont typeface="Arial" panose="020B0604020202020204" pitchFamily="34" charset="0"/>
              <a:buChar char="•"/>
            </a:pPr>
            <a:r>
              <a:rPr lang="sv" sz="2200" noProof="0" dirty="0">
                <a:solidFill>
                  <a:srgbClr val="382B1B"/>
                </a:solidFill>
              </a:rPr>
              <a:t>Åldras</a:t>
            </a:r>
          </a:p>
          <a:p>
            <a:pPr marL="342900" indent="-342900">
              <a:lnSpc>
                <a:spcPts val="2580"/>
              </a:lnSpc>
              <a:spcBef>
                <a:spcPts val="0"/>
              </a:spcBef>
              <a:buClr>
                <a:srgbClr val="B6D1E1"/>
              </a:buClr>
              <a:buFont typeface="Arial" panose="020B0604020202020204" pitchFamily="34" charset="0"/>
              <a:buChar char="•"/>
            </a:pPr>
            <a:r>
              <a:rPr lang="sv" sz="2200" noProof="0" dirty="0">
                <a:solidFill>
                  <a:srgbClr val="382B1B"/>
                </a:solidFill>
              </a:rPr>
              <a:t>Kön</a:t>
            </a:r>
          </a:p>
          <a:p>
            <a:pPr marL="342900" indent="-342900">
              <a:lnSpc>
                <a:spcPts val="2580"/>
              </a:lnSpc>
              <a:spcBef>
                <a:spcPts val="0"/>
              </a:spcBef>
              <a:buClr>
                <a:srgbClr val="B6D1E1"/>
              </a:buClr>
              <a:buFont typeface="Arial" panose="020B0604020202020204" pitchFamily="34" charset="0"/>
              <a:buChar char="•"/>
            </a:pPr>
            <a:r>
              <a:rPr lang="sv" sz="2200" noProof="0" dirty="0">
                <a:solidFill>
                  <a:srgbClr val="382B1B"/>
                </a:solidFill>
              </a:rPr>
              <a:t>Yrke</a:t>
            </a:r>
          </a:p>
          <a:p>
            <a:pPr marL="342900" indent="-342900">
              <a:lnSpc>
                <a:spcPts val="2580"/>
              </a:lnSpc>
              <a:spcBef>
                <a:spcPts val="0"/>
              </a:spcBef>
              <a:buClr>
                <a:srgbClr val="B6D1E1"/>
              </a:buClr>
              <a:buFont typeface="Arial" panose="020B0604020202020204" pitchFamily="34" charset="0"/>
              <a:buChar char="•"/>
            </a:pPr>
            <a:r>
              <a:rPr lang="sv" sz="2200" noProof="0" dirty="0">
                <a:solidFill>
                  <a:srgbClr val="382B1B"/>
                </a:solidFill>
              </a:rPr>
              <a:t>Intressen</a:t>
            </a:r>
          </a:p>
          <a:p>
            <a:pPr marL="342900" indent="-342900">
              <a:lnSpc>
                <a:spcPts val="2580"/>
              </a:lnSpc>
              <a:spcBef>
                <a:spcPts val="0"/>
              </a:spcBef>
              <a:buClr>
                <a:srgbClr val="B6D1E1"/>
              </a:buClr>
              <a:buFont typeface="Arial" panose="020B0604020202020204" pitchFamily="34" charset="0"/>
              <a:buChar char="•"/>
            </a:pPr>
            <a:r>
              <a:rPr lang="sv" sz="2200" noProof="0" dirty="0">
                <a:solidFill>
                  <a:srgbClr val="382B1B"/>
                </a:solidFill>
              </a:rPr>
              <a:t>Plats</a:t>
            </a:r>
          </a:p>
        </p:txBody>
      </p:sp>
      <p:pic>
        <p:nvPicPr>
          <p:cNvPr id="4" name="Graphic 3" descr="Bullseye with solid fill">
            <a:extLst>
              <a:ext uri="{FF2B5EF4-FFF2-40B4-BE49-F238E27FC236}">
                <a16:creationId xmlns:a16="http://schemas.microsoft.com/office/drawing/2014/main" id="{02078AF1-1C64-641C-B347-FC08FF5E4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7677" y="3031251"/>
            <a:ext cx="1644398" cy="1644398"/>
          </a:xfrm>
          <a:prstGeom prst="rect">
            <a:avLst/>
          </a:prstGeom>
        </p:spPr>
      </p:pic>
      <p:sp>
        <p:nvSpPr>
          <p:cNvPr id="8" name="pole tekstowe 7">
            <a:extLst>
              <a:ext uri="{FF2B5EF4-FFF2-40B4-BE49-F238E27FC236}">
                <a16:creationId xmlns:a16="http://schemas.microsoft.com/office/drawing/2014/main" id="{57702111-15C2-7F18-D7D3-A579DA215F7C}"/>
              </a:ext>
            </a:extLst>
          </p:cNvPr>
          <p:cNvSpPr txBox="1"/>
          <p:nvPr/>
        </p:nvSpPr>
        <p:spPr>
          <a:xfrm>
            <a:off x="738349" y="4589364"/>
            <a:ext cx="10975597" cy="1785104"/>
          </a:xfrm>
          <a:prstGeom prst="rect">
            <a:avLst/>
          </a:prstGeom>
          <a:noFill/>
        </p:spPr>
        <p:txBody>
          <a:bodyPr wrap="square">
            <a:spAutoFit/>
          </a:bodyPr>
          <a:lstStyle/>
          <a:p>
            <a:r>
              <a:rPr lang="sv" sz="2200" noProof="0" dirty="0"/>
              <a:t>Och som du kommer att se i nästa avsnitt </a:t>
            </a:r>
            <a:r>
              <a:rPr lang="sv" sz="2200" dirty="0"/>
              <a:t>bör du </a:t>
            </a:r>
            <a:r>
              <a:rPr lang="sv" sz="2200" noProof="0" dirty="0"/>
              <a:t>också tänka på kulturella aspekter, såsom etnicitet, nationalitet eller traditioner. Dessa kan erbjuda rika möjligheter att skapa ett livsmedelsföretag som känns personligt och meningsfullt.</a:t>
            </a:r>
            <a:endParaRPr lang="pl-PL" sz="2200" noProof="0" dirty="0"/>
          </a:p>
          <a:p>
            <a:endParaRPr lang="en-GB" sz="2200" noProof="0" dirty="0"/>
          </a:p>
          <a:p>
            <a:r>
              <a:rPr lang="sv" sz="2200" noProof="0" dirty="0"/>
              <a:t>	 </a:t>
            </a:r>
            <a:r>
              <a:rPr lang="sv" sz="2200" b="1" noProof="0" dirty="0">
                <a:solidFill>
                  <a:srgbClr val="84BFA4"/>
                </a:solidFill>
                <a:sym typeface="Wingdings" panose="05000000000000000000" pitchFamily="2" charset="2"/>
                <a:hlinkClick r:id="rId4">
                  <a:extLst>
                    <a:ext uri="{A12FA001-AC4F-418D-AE19-62706E023703}">
                      <ahyp:hlinkClr xmlns:ahyp="http://schemas.microsoft.com/office/drawing/2018/hyperlinkcolor" val="tx"/>
                    </a:ext>
                  </a:extLst>
                </a:hlinkClick>
              </a:rPr>
              <a:t> </a:t>
            </a:r>
            <a:r>
              <a:rPr lang="sv" sz="2200" b="1" noProof="0" dirty="0">
                <a:solidFill>
                  <a:srgbClr val="84BFA4"/>
                </a:solidFill>
                <a:hlinkClick r:id="rId4">
                  <a:extLst>
                    <a:ext uri="{A12FA001-AC4F-418D-AE19-62706E023703}">
                      <ahyp:hlinkClr xmlns:ahyp="http://schemas.microsoft.com/office/drawing/2018/hyperlinkcolor" val="tx"/>
                    </a:ext>
                  </a:extLst>
                </a:hlinkClick>
              </a:rPr>
              <a:t>Läs mer om vikten av empati i den här artikeln!</a:t>
            </a:r>
            <a:endParaRPr lang="en-GB" sz="2200" b="1" noProof="0" dirty="0">
              <a:solidFill>
                <a:srgbClr val="84BFA4"/>
              </a:solidFill>
            </a:endParaRPr>
          </a:p>
        </p:txBody>
      </p:sp>
      <p:pic>
        <p:nvPicPr>
          <p:cNvPr id="9" name="Grafika 8" descr="Gazeta z wypełnieniem pełnym">
            <a:extLst>
              <a:ext uri="{FF2B5EF4-FFF2-40B4-BE49-F238E27FC236}">
                <a16:creationId xmlns:a16="http://schemas.microsoft.com/office/drawing/2014/main" id="{6C79FC4A-0A53-701A-607F-DCA70FBF2B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349" y="5753697"/>
            <a:ext cx="914400" cy="914400"/>
          </a:xfrm>
          <a:prstGeom prst="rect">
            <a:avLst/>
          </a:prstGeom>
        </p:spPr>
      </p:pic>
    </p:spTree>
    <p:extLst>
      <p:ext uri="{BB962C8B-B14F-4D97-AF65-F5344CB8AC3E}">
        <p14:creationId xmlns:p14="http://schemas.microsoft.com/office/powerpoint/2010/main" val="1483340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42406" y="625020"/>
            <a:ext cx="10907188" cy="720752"/>
          </a:xfrm>
        </p:spPr>
        <p:txBody>
          <a:bodyPr/>
          <a:lstStyle/>
          <a:p>
            <a:r>
              <a:rPr lang="sv" noProof="0" dirty="0"/>
              <a:t>KULTUR ÄR EN KRAFTFULL DEL AV VEM DU ÄR</a:t>
            </a:r>
          </a:p>
          <a:p>
            <a:endParaRPr lang="en-GB" noProof="0"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2557" y="1485740"/>
            <a:ext cx="9089047" cy="4526905"/>
          </a:xfrm>
        </p:spPr>
        <p:txBody>
          <a:bodyPr/>
          <a:lstStyle/>
          <a:p>
            <a:pPr>
              <a:buNone/>
            </a:pPr>
            <a:r>
              <a:rPr lang="sv" noProof="0" dirty="0"/>
              <a:t>Kultur formar vilka vi är. Den påverkar hur vi tänker, hur vi agerar och hur vi ser världen. Kultur är mer än var du kommer ifrån – det är vad du lagar mat, hur du delar med dig och berättelserna som lever i din mat.</a:t>
            </a:r>
          </a:p>
          <a:p>
            <a:pPr>
              <a:buNone/>
            </a:pPr>
            <a:endParaRPr lang="en-GB" dirty="0"/>
          </a:p>
          <a:p>
            <a:pPr>
              <a:buNone/>
            </a:pPr>
            <a:r>
              <a:rPr lang="sv" noProof="0" dirty="0"/>
              <a:t>På 3 Kitchens tror vi att er kultur är en styrka. Den formar vad ni gör, hur ni betjänar andra och hur ni knyter an till ert samhälle.</a:t>
            </a:r>
          </a:p>
          <a:p>
            <a:pPr>
              <a:buNone/>
            </a:pPr>
            <a:endParaRPr lang="en-GB" dirty="0"/>
          </a:p>
          <a:p>
            <a:pPr>
              <a:buNone/>
            </a:pPr>
            <a:r>
              <a:rPr lang="sv" noProof="0" dirty="0"/>
              <a:t>Kultur kan uppträda i:</a:t>
            </a:r>
          </a:p>
          <a:p>
            <a:pPr marL="342900" indent="-342900">
              <a:buFont typeface="Arial" panose="020B0604020202020204" pitchFamily="34" charset="0"/>
              <a:buChar char="•"/>
            </a:pPr>
            <a:r>
              <a:rPr lang="sv" noProof="0" dirty="0"/>
              <a:t>Recept som gått i arv genom generationer</a:t>
            </a:r>
          </a:p>
          <a:p>
            <a:pPr marL="342900" indent="-342900">
              <a:buFont typeface="Arial" panose="020B0604020202020204" pitchFamily="34" charset="0"/>
              <a:buChar char="•"/>
            </a:pPr>
            <a:r>
              <a:rPr lang="sv" noProof="0" dirty="0"/>
              <a:t>Kryddor, smaker och sätt att laga mat</a:t>
            </a:r>
          </a:p>
          <a:p>
            <a:pPr marL="342900" indent="-342900">
              <a:buFont typeface="Arial" panose="020B0604020202020204" pitchFamily="34" charset="0"/>
              <a:buChar char="•"/>
            </a:pPr>
            <a:r>
              <a:rPr lang="sv" noProof="0" dirty="0"/>
              <a:t>Familjeritualer, högtidsmåltider eller gemenskapsfiranden</a:t>
            </a:r>
          </a:p>
          <a:p>
            <a:pPr marL="342900" indent="-342900">
              <a:buFont typeface="Arial" panose="020B0604020202020204" pitchFamily="34" charset="0"/>
              <a:buChar char="•"/>
            </a:pPr>
            <a:r>
              <a:rPr lang="sv" noProof="0" dirty="0"/>
              <a:t>Verktyg, tekniker och mattraditioner unika för din region</a:t>
            </a:r>
          </a:p>
          <a:p>
            <a:endParaRPr lang="en-GB" noProof="0" dirty="0"/>
          </a:p>
          <a:p>
            <a:r>
              <a:rPr lang="sv" noProof="0" dirty="0"/>
              <a:t>Kulturell mångfald är en styrka</a:t>
            </a:r>
            <a:r>
              <a:rPr lang="sv" dirty="0"/>
              <a:t> </a:t>
            </a:r>
            <a:r>
              <a:rPr lang="sv" noProof="0" dirty="0"/>
              <a:t>. Dina rötter, dina minnen och dina matlagningstraditioner kan inspirera ett livsmedelsföretag som ger trygghet, nyfikenhet och gemenskap till andra.</a:t>
            </a:r>
          </a:p>
        </p:txBody>
      </p:sp>
      <p:grpSp>
        <p:nvGrpSpPr>
          <p:cNvPr id="2" name="Grupa 1">
            <a:extLst>
              <a:ext uri="{FF2B5EF4-FFF2-40B4-BE49-F238E27FC236}">
                <a16:creationId xmlns:a16="http://schemas.microsoft.com/office/drawing/2014/main" id="{62926EDF-43EC-5C78-0A69-1FE12AF27406}"/>
              </a:ext>
            </a:extLst>
          </p:cNvPr>
          <p:cNvGrpSpPr/>
          <p:nvPr/>
        </p:nvGrpSpPr>
        <p:grpSpPr>
          <a:xfrm>
            <a:off x="9400701" y="3009249"/>
            <a:ext cx="3224939" cy="3224939"/>
            <a:chOff x="9102318" y="2269305"/>
            <a:chExt cx="3224939" cy="3224939"/>
          </a:xfrm>
        </p:grpSpPr>
        <p:sp>
          <p:nvSpPr>
            <p:cNvPr id="15" name="TextBox 14">
              <a:extLst>
                <a:ext uri="{FF2B5EF4-FFF2-40B4-BE49-F238E27FC236}">
                  <a16:creationId xmlns:a16="http://schemas.microsoft.com/office/drawing/2014/main" id="{D0A4BB0A-23F2-76D1-F77F-1CC4AA04572E}"/>
                </a:ext>
              </a:extLst>
            </p:cNvPr>
            <p:cNvSpPr txBox="1"/>
            <p:nvPr/>
          </p:nvSpPr>
          <p:spPr>
            <a:xfrm>
              <a:off x="9912148" y="3009249"/>
              <a:ext cx="1605280" cy="1066959"/>
            </a:xfrm>
            <a:prstGeom prst="rect">
              <a:avLst/>
            </a:prstGeom>
            <a:noFill/>
          </p:spPr>
          <p:txBody>
            <a:bodyPr wrap="square" rtlCol="0">
              <a:spAutoFit/>
            </a:bodyPr>
            <a:lstStyle/>
            <a:p>
              <a:pPr algn="ctr">
                <a:lnSpc>
                  <a:spcPts val="1860"/>
                </a:lnSpc>
              </a:pPr>
              <a:r>
                <a:rPr lang="sv" sz="1600" b="1" i="1" noProof="0" dirty="0">
                  <a:solidFill>
                    <a:srgbClr val="84BFA4"/>
                  </a:solidFill>
                </a:rPr>
                <a:t>Min kultur är en rik källa till nya affärsidéer</a:t>
              </a:r>
            </a:p>
          </p:txBody>
        </p:sp>
        <p:pic>
          <p:nvPicPr>
            <p:cNvPr id="3" name="Graphic 2" descr="Sign with solid fill">
              <a:extLst>
                <a:ext uri="{FF2B5EF4-FFF2-40B4-BE49-F238E27FC236}">
                  <a16:creationId xmlns:a16="http://schemas.microsoft.com/office/drawing/2014/main" id="{62F5EA3B-91A0-6B3B-069F-0E094F846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02318" y="2269305"/>
              <a:ext cx="3224939" cy="3224939"/>
            </a:xfrm>
            <a:prstGeom prst="rect">
              <a:avLst/>
            </a:prstGeom>
          </p:spPr>
        </p:pic>
      </p:grpSp>
    </p:spTree>
    <p:extLst>
      <p:ext uri="{BB962C8B-B14F-4D97-AF65-F5344CB8AC3E}">
        <p14:creationId xmlns:p14="http://schemas.microsoft.com/office/powerpoint/2010/main" val="823999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dirty="0"/>
              <a:t>EN </a:t>
            </a:r>
            <a:r>
              <a:rPr lang="sv" noProof="0" dirty="0"/>
              <a:t>LIVSMEDELSFÖRETAG INSPIRERAD AV DIN KULTUR</a:t>
            </a:r>
          </a:p>
        </p:txBody>
      </p:sp>
      <p:graphicFrame>
        <p:nvGraphicFramePr>
          <p:cNvPr id="4" name="Diagram 3">
            <a:extLst>
              <a:ext uri="{FF2B5EF4-FFF2-40B4-BE49-F238E27FC236}">
                <a16:creationId xmlns:a16="http://schemas.microsoft.com/office/drawing/2014/main" id="{F9199FDA-5E49-668F-3881-9A119BB85F15}"/>
              </a:ext>
            </a:extLst>
          </p:cNvPr>
          <p:cNvGraphicFramePr/>
          <p:nvPr>
            <p:extLst>
              <p:ext uri="{D42A27DB-BD31-4B8C-83A1-F6EECF244321}">
                <p14:modId xmlns:p14="http://schemas.microsoft.com/office/powerpoint/2010/main" val="66246082"/>
              </p:ext>
            </p:extLst>
          </p:nvPr>
        </p:nvGraphicFramePr>
        <p:xfrm>
          <a:off x="908050" y="1328287"/>
          <a:ext cx="10375900" cy="497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erson holding trays of food&#10;&#10;AI-generated content may be incorrect.">
            <a:extLst>
              <a:ext uri="{FF2B5EF4-FFF2-40B4-BE49-F238E27FC236}">
                <a16:creationId xmlns:a16="http://schemas.microsoft.com/office/drawing/2014/main" id="{A7BBCD4E-4CA1-55D9-B317-0B21A0C39C00}"/>
              </a:ext>
            </a:extLst>
          </p:cNvPr>
          <p:cNvPicPr>
            <a:picLocks noChangeAspect="1"/>
          </p:cNvPicPr>
          <p:nvPr/>
        </p:nvPicPr>
        <p:blipFill>
          <a:blip r:embed="rId7"/>
          <a:stretch>
            <a:fillRect/>
          </a:stretch>
        </p:blipFill>
        <p:spPr>
          <a:xfrm>
            <a:off x="8321615" y="1536939"/>
            <a:ext cx="2478657" cy="1731844"/>
          </a:xfrm>
          <a:prstGeom prst="rect">
            <a:avLst/>
          </a:prstGeom>
        </p:spPr>
      </p:pic>
    </p:spTree>
    <p:extLst>
      <p:ext uri="{BB962C8B-B14F-4D97-AF65-F5344CB8AC3E}">
        <p14:creationId xmlns:p14="http://schemas.microsoft.com/office/powerpoint/2010/main" val="2686629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2312-4C80-E0C4-8EE8-1BE9B4757967}"/>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F6B6285-3894-7BBB-921F-80E67CBC5CA2}"/>
              </a:ext>
            </a:extLst>
          </p:cNvPr>
          <p:cNvSpPr>
            <a:spLocks noGrp="1"/>
          </p:cNvSpPr>
          <p:nvPr>
            <p:ph type="body" sz="quarter" idx="27"/>
          </p:nvPr>
        </p:nvSpPr>
        <p:spPr>
          <a:xfrm>
            <a:off x="29519" y="391573"/>
            <a:ext cx="12150449" cy="720752"/>
          </a:xfrm>
        </p:spPr>
        <p:txBody>
          <a:bodyPr/>
          <a:lstStyle/>
          <a:p>
            <a:r>
              <a:rPr lang="sv" noProof="0" dirty="0"/>
              <a:t>VAD </a:t>
            </a:r>
            <a:r>
              <a:rPr lang="sv" dirty="0"/>
              <a:t>SKER </a:t>
            </a:r>
            <a:r>
              <a:rPr lang="sv" noProof="0" dirty="0"/>
              <a:t>OM ETT FÖRETAG </a:t>
            </a:r>
            <a:r>
              <a:rPr lang="sv" dirty="0"/>
              <a:t>BLIR </a:t>
            </a:r>
            <a:r>
              <a:rPr lang="sv" noProof="0" dirty="0"/>
              <a:t>INSPIRERAT AV DIN KULTUR?</a:t>
            </a:r>
          </a:p>
        </p:txBody>
      </p:sp>
      <p:graphicFrame>
        <p:nvGraphicFramePr>
          <p:cNvPr id="4" name="Diagram 3">
            <a:extLst>
              <a:ext uri="{FF2B5EF4-FFF2-40B4-BE49-F238E27FC236}">
                <a16:creationId xmlns:a16="http://schemas.microsoft.com/office/drawing/2014/main" id="{17E5129A-D262-33DB-4885-297D2506AD38}"/>
              </a:ext>
            </a:extLst>
          </p:cNvPr>
          <p:cNvGraphicFramePr/>
          <p:nvPr>
            <p:extLst>
              <p:ext uri="{D42A27DB-BD31-4B8C-83A1-F6EECF244321}">
                <p14:modId xmlns:p14="http://schemas.microsoft.com/office/powerpoint/2010/main" val="308087904"/>
              </p:ext>
            </p:extLst>
          </p:nvPr>
        </p:nvGraphicFramePr>
        <p:xfrm>
          <a:off x="908050" y="1328287"/>
          <a:ext cx="10375900" cy="497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409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IDÉGENERERINGSTEKNIKER – BRAINSTORMING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279613" y="1856063"/>
            <a:ext cx="5239118" cy="4412946"/>
          </a:xfrm>
        </p:spPr>
        <p:txBody>
          <a:bodyPr/>
          <a:lstStyle/>
          <a:p>
            <a:pPr>
              <a:buClr>
                <a:srgbClr val="84BFA4"/>
              </a:buClr>
            </a:pPr>
            <a:r>
              <a:rPr lang="sv" sz="2600" b="1" noProof="0" dirty="0"/>
              <a:t>Vad är brainstorming?</a:t>
            </a:r>
          </a:p>
          <a:p>
            <a:pPr>
              <a:buClr>
                <a:srgbClr val="84BFA4"/>
              </a:buClr>
            </a:pPr>
            <a:endParaRPr lang="en-GB" noProof="0" dirty="0"/>
          </a:p>
          <a:p>
            <a:pPr>
              <a:buClr>
                <a:srgbClr val="84BFA4"/>
              </a:buClr>
            </a:pPr>
            <a:r>
              <a:rPr lang="sv" noProof="0" dirty="0"/>
              <a:t>Brainstorming är ett sätt att bryta sig ur sitt vanliga tankesätt.</a:t>
            </a:r>
          </a:p>
          <a:p>
            <a:pPr>
              <a:buClr>
                <a:srgbClr val="84BFA4"/>
              </a:buClr>
            </a:pPr>
            <a:br>
              <a:rPr lang="en-GB" noProof="0" dirty="0"/>
            </a:br>
            <a:r>
              <a:rPr lang="sv" noProof="0" dirty="0"/>
              <a:t>Det hjälper dig att komma på många idéer – även sådana som kan verka lite galna till en början.</a:t>
            </a:r>
          </a:p>
          <a:p>
            <a:pPr>
              <a:buClr>
                <a:srgbClr val="84BFA4"/>
              </a:buClr>
            </a:pPr>
            <a:br>
              <a:rPr lang="en-GB" noProof="0" dirty="0"/>
            </a:br>
            <a:r>
              <a:rPr lang="sv" noProof="0" dirty="0"/>
              <a:t>Men ibland är det de oväntade idéerna som kan förvandlas till briljanta, kreativa lösningar på verkliga problem.</a:t>
            </a:r>
          </a:p>
          <a:p>
            <a:pPr>
              <a:buClr>
                <a:srgbClr val="84BFA4"/>
              </a:buClr>
            </a:pPr>
            <a:endParaRPr lang="en-GB" noProof="0" dirty="0"/>
          </a:p>
        </p:txBody>
      </p:sp>
      <p:cxnSp>
        <p:nvCxnSpPr>
          <p:cNvPr id="5" name="Straight Connector 4">
            <a:extLst>
              <a:ext uri="{FF2B5EF4-FFF2-40B4-BE49-F238E27FC236}">
                <a16:creationId xmlns:a16="http://schemas.microsoft.com/office/drawing/2014/main" id="{3957CA0C-5FF8-27E4-01C2-CEEAC6BB021B}"/>
              </a:ext>
            </a:extLst>
          </p:cNvPr>
          <p:cNvCxnSpPr>
            <a:cxnSpLocks/>
          </p:cNvCxnSpPr>
          <p:nvPr/>
        </p:nvCxnSpPr>
        <p:spPr>
          <a:xfrm flipV="1">
            <a:off x="5577204" y="1714299"/>
            <a:ext cx="0" cy="207131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5CA58CB-CE64-3370-7822-1B21E7DE3490}"/>
              </a:ext>
            </a:extLst>
          </p:cNvPr>
          <p:cNvSpPr txBox="1">
            <a:spLocks/>
          </p:cNvSpPr>
          <p:nvPr/>
        </p:nvSpPr>
        <p:spPr>
          <a:xfrm>
            <a:off x="932688" y="1856063"/>
            <a:ext cx="4096512" cy="3324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40"/>
              </a:lnSpc>
              <a:spcBef>
                <a:spcPts val="0"/>
              </a:spcBef>
            </a:pPr>
            <a:r>
              <a:rPr lang="sv" sz="3200" b="1" i="1" noProof="0" dirty="0">
                <a:solidFill>
                  <a:srgbClr val="84BFA4"/>
                </a:solidFill>
              </a:rPr>
              <a:t>Testa dessa övningar på egen hand eller i grupp – de kan verkligen hjälpa dig!</a:t>
            </a:r>
          </a:p>
        </p:txBody>
      </p:sp>
      <p:pic>
        <p:nvPicPr>
          <p:cNvPr id="10" name="Graphic 9" descr="Right Brain with solid fill">
            <a:extLst>
              <a:ext uri="{FF2B5EF4-FFF2-40B4-BE49-F238E27FC236}">
                <a16:creationId xmlns:a16="http://schemas.microsoft.com/office/drawing/2014/main" id="{70F85917-C01C-C8B4-04F8-4DA550753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7589" y="4305521"/>
            <a:ext cx="1749490" cy="1749490"/>
          </a:xfrm>
          <a:prstGeom prst="rect">
            <a:avLst/>
          </a:prstGeom>
        </p:spPr>
      </p:pic>
    </p:spTree>
    <p:extLst>
      <p:ext uri="{BB962C8B-B14F-4D97-AF65-F5344CB8AC3E}">
        <p14:creationId xmlns:p14="http://schemas.microsoft.com/office/powerpoint/2010/main" val="240941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5305625" cy="3158610"/>
          </a:xfrm>
        </p:spPr>
        <p:txBody>
          <a:bodyPr>
            <a:normAutofit/>
          </a:bodyPr>
          <a:lstStyle/>
          <a:p>
            <a:r>
              <a:rPr lang="sv" sz="4800" b="1" dirty="0">
                <a:solidFill>
                  <a:srgbClr val="382B1B"/>
                </a:solidFill>
              </a:rPr>
              <a:t>Du och dina styrkor</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noProof="0" dirty="0"/>
              <a:t>01</a:t>
            </a:r>
          </a:p>
        </p:txBody>
      </p:sp>
      <p:pic>
        <p:nvPicPr>
          <p:cNvPr id="3" name="Graphic 2" descr="Chef Hat with solid fill">
            <a:extLst>
              <a:ext uri="{FF2B5EF4-FFF2-40B4-BE49-F238E27FC236}">
                <a16:creationId xmlns:a16="http://schemas.microsoft.com/office/drawing/2014/main" id="{BA09944B-57ED-7EC3-FA4A-477EC6E2CF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445" y="3914775"/>
            <a:ext cx="1840125" cy="1840125"/>
          </a:xfrm>
          <a:prstGeom prst="rect">
            <a:avLst/>
          </a:prstGeom>
        </p:spPr>
      </p:pic>
      <p:pic>
        <p:nvPicPr>
          <p:cNvPr id="10" name="Graphic 9" descr="Rolling Pin with solid fill">
            <a:extLst>
              <a:ext uri="{FF2B5EF4-FFF2-40B4-BE49-F238E27FC236}">
                <a16:creationId xmlns:a16="http://schemas.microsoft.com/office/drawing/2014/main" id="{3A439B3B-19A9-3DE8-0091-7A5EF6489A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1126" y="4816929"/>
            <a:ext cx="1129080" cy="1129080"/>
          </a:xfrm>
          <a:prstGeom prst="rect">
            <a:avLst/>
          </a:prstGeom>
        </p:spPr>
      </p:pic>
    </p:spTree>
    <p:extLst>
      <p:ext uri="{BB962C8B-B14F-4D97-AF65-F5344CB8AC3E}">
        <p14:creationId xmlns:p14="http://schemas.microsoft.com/office/powerpoint/2010/main" val="2919955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IDÉGENERERINGSTEKNIKER – BRAINSTORMING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93212" y="1892639"/>
            <a:ext cx="10907187" cy="3611690"/>
          </a:xfrm>
        </p:spPr>
        <p:txBody>
          <a:bodyPr/>
          <a:lstStyle/>
          <a:p>
            <a:pPr>
              <a:buClr>
                <a:srgbClr val="84BFA4"/>
              </a:buClr>
            </a:pPr>
            <a:r>
              <a:rPr lang="sv" sz="2800" b="1" noProof="0" dirty="0"/>
              <a:t>Komma igång med brainstorming</a:t>
            </a:r>
          </a:p>
          <a:p>
            <a:pPr>
              <a:buClr>
                <a:srgbClr val="84BFA4"/>
              </a:buClr>
            </a:pPr>
            <a:endParaRPr lang="en-GB" b="1" noProof="0" dirty="0"/>
          </a:p>
          <a:p>
            <a:pPr marL="342900" indent="-342900">
              <a:buClr>
                <a:srgbClr val="84BFA4"/>
              </a:buClr>
              <a:buFont typeface="Arial" panose="020B0604020202020204" pitchFamily="34" charset="0"/>
              <a:buChar char="•"/>
            </a:pPr>
            <a:r>
              <a:rPr lang="sv" noProof="0" dirty="0"/>
              <a:t>Brainstorming fungerar bäst när man har </a:t>
            </a:r>
            <a:r>
              <a:rPr lang="sv" b="1" noProof="0" dirty="0"/>
              <a:t>tydliga instruktioner </a:t>
            </a:r>
            <a:r>
              <a:rPr lang="sv" noProof="0" dirty="0"/>
              <a:t>och en tidsgräns.</a:t>
            </a:r>
          </a:p>
          <a:p>
            <a:pPr marL="342900" indent="-342900">
              <a:buClr>
                <a:srgbClr val="84BFA4"/>
              </a:buClr>
              <a:buFont typeface="Arial" panose="020B0604020202020204" pitchFamily="34" charset="0"/>
              <a:buChar char="•"/>
            </a:pPr>
            <a:r>
              <a:rPr lang="sv" b="1" noProof="0" dirty="0"/>
              <a:t>Kom ihåg </a:t>
            </a:r>
            <a:r>
              <a:rPr lang="sv" noProof="0" dirty="0"/>
              <a:t>: under brainstorming finns det inga dåliga idéer – ingen dömer dig själv eller andra.</a:t>
            </a:r>
          </a:p>
          <a:p>
            <a:pPr marL="342900" indent="-342900">
              <a:buClr>
                <a:srgbClr val="84BFA4"/>
              </a:buClr>
              <a:buFont typeface="Arial" panose="020B0604020202020204" pitchFamily="34" charset="0"/>
              <a:buChar char="•"/>
            </a:pPr>
            <a:r>
              <a:rPr lang="sv" noProof="0" dirty="0"/>
              <a:t>Fokusera på </a:t>
            </a:r>
            <a:r>
              <a:rPr lang="sv" b="1" noProof="0" dirty="0"/>
              <a:t>kvantiteten av idéer</a:t>
            </a:r>
            <a:r>
              <a:rPr lang="sv" noProof="0" dirty="0"/>
              <a:t>, inte kvaliteten.</a:t>
            </a:r>
            <a:endParaRPr lang="sv" noProof="0" dirty="0">
              <a:ea typeface="Calibri"/>
              <a:cs typeface="Calibri"/>
            </a:endParaRPr>
          </a:p>
          <a:p>
            <a:pPr marL="342900" indent="-342900">
              <a:buClr>
                <a:srgbClr val="84BFA4"/>
              </a:buClr>
              <a:buFont typeface="Arial" panose="020B0604020202020204" pitchFamily="34" charset="0"/>
              <a:buChar char="•"/>
            </a:pPr>
            <a:r>
              <a:rPr lang="sv" noProof="0" dirty="0"/>
              <a:t>Låt dina tankar </a:t>
            </a:r>
            <a:r>
              <a:rPr lang="sv" b="1" noProof="0" dirty="0"/>
              <a:t>vandra och utforska </a:t>
            </a:r>
            <a:r>
              <a:rPr lang="sv" noProof="0" dirty="0"/>
              <a:t>– du kanske blir förvånad över vart de leder!</a:t>
            </a:r>
          </a:p>
          <a:p>
            <a:pPr marL="342900" indent="-342900">
              <a:buClr>
                <a:srgbClr val="84BFA4"/>
              </a:buClr>
              <a:buFont typeface="Arial" panose="020B0604020202020204" pitchFamily="34" charset="0"/>
              <a:buChar char="•"/>
            </a:pPr>
            <a:r>
              <a:rPr lang="sv" noProof="0" dirty="0"/>
              <a:t>Några av de bästa affärsidéerna började som </a:t>
            </a:r>
            <a:r>
              <a:rPr lang="sv" b="1" noProof="0" dirty="0"/>
              <a:t>vilda, "galna" drömmar </a:t>
            </a:r>
            <a:r>
              <a:rPr lang="sv" noProof="0" dirty="0"/>
              <a:t>– var öppen för det oväntade.</a:t>
            </a:r>
          </a:p>
          <a:p>
            <a:pPr>
              <a:buClr>
                <a:srgbClr val="84BFA4"/>
              </a:buClr>
            </a:pPr>
            <a:endParaRPr lang="pl-PL" noProof="0" dirty="0"/>
          </a:p>
          <a:p>
            <a:pPr>
              <a:buClr>
                <a:srgbClr val="84BFA4"/>
              </a:buClr>
            </a:pPr>
            <a:endParaRPr lang="en-GB" noProof="0" dirty="0"/>
          </a:p>
          <a:p>
            <a:pPr>
              <a:buClr>
                <a:srgbClr val="84BFA4"/>
              </a:buClr>
            </a:pPr>
            <a:r>
              <a:rPr lang="sv" dirty="0"/>
              <a:t> 	</a:t>
            </a:r>
            <a:r>
              <a:rPr lang="sv"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sv" b="1" noProof="0" dirty="0">
                <a:solidFill>
                  <a:srgbClr val="84BFA4"/>
                </a:solidFill>
                <a:hlinkClick r:id="rId2">
                  <a:extLst>
                    <a:ext uri="{A12FA001-AC4F-418D-AE19-62706E023703}">
                      <ahyp:hlinkClr xmlns:ahyp="http://schemas.microsoft.com/office/drawing/2018/hyperlinkcolor" val="tx"/>
                    </a:ext>
                  </a:extLst>
                </a:hlinkClick>
              </a:rPr>
              <a:t>Läs mer om brainstorming i den här artikeln!</a:t>
            </a:r>
            <a:endParaRPr lang="en-GB" b="1" noProof="0" dirty="0">
              <a:solidFill>
                <a:srgbClr val="84BFA4"/>
              </a:solidFill>
            </a:endParaRPr>
          </a:p>
          <a:p>
            <a:pPr>
              <a:buClr>
                <a:srgbClr val="84BFA4"/>
              </a:buClr>
            </a:pPr>
            <a:endParaRPr lang="en-GB" noProof="0" dirty="0"/>
          </a:p>
          <a:p>
            <a:pPr>
              <a:buClr>
                <a:srgbClr val="84BFA4"/>
              </a:buClr>
            </a:pPr>
            <a:endParaRPr lang="en-GB" noProof="0" dirty="0"/>
          </a:p>
          <a:p>
            <a:pPr>
              <a:buClr>
                <a:srgbClr val="84BFA4"/>
              </a:buClr>
            </a:pPr>
            <a:endParaRPr lang="en-GB" noProof="0" dirty="0"/>
          </a:p>
        </p:txBody>
      </p:sp>
      <p:pic>
        <p:nvPicPr>
          <p:cNvPr id="6" name="Grafika 5" descr="Gazeta z wypełnieniem pełnym">
            <a:extLst>
              <a:ext uri="{FF2B5EF4-FFF2-40B4-BE49-F238E27FC236}">
                <a16:creationId xmlns:a16="http://schemas.microsoft.com/office/drawing/2014/main" id="{3AD3E4E3-FA94-4391-7DDC-20809A132A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4539129"/>
            <a:ext cx="914400" cy="914400"/>
          </a:xfrm>
          <a:prstGeom prst="rect">
            <a:avLst/>
          </a:prstGeom>
        </p:spPr>
      </p:pic>
    </p:spTree>
    <p:extLst>
      <p:ext uri="{BB962C8B-B14F-4D97-AF65-F5344CB8AC3E}">
        <p14:creationId xmlns:p14="http://schemas.microsoft.com/office/powerpoint/2010/main" val="3781455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34BDE9C-0314-D65B-0C17-698DB6ACD721}"/>
              </a:ext>
            </a:extLst>
          </p:cNvPr>
          <p:cNvPicPr>
            <a:picLocks noChangeAspect="1"/>
          </p:cNvPicPr>
          <p:nvPr/>
        </p:nvPicPr>
        <p:blipFill>
          <a:blip r:embed="rId2"/>
          <a:stretch>
            <a:fillRect/>
          </a:stretch>
        </p:blipFill>
        <p:spPr>
          <a:xfrm>
            <a:off x="0" y="-635508"/>
            <a:ext cx="12192000" cy="8129016"/>
          </a:xfrm>
          <a:prstGeom prst="rect">
            <a:avLst/>
          </a:prstGeom>
        </p:spPr>
      </p:pic>
      <p:sp>
        <p:nvSpPr>
          <p:cNvPr id="4" name="Prostokąt 3">
            <a:extLst>
              <a:ext uri="{FF2B5EF4-FFF2-40B4-BE49-F238E27FC236}">
                <a16:creationId xmlns:a16="http://schemas.microsoft.com/office/drawing/2014/main" id="{4C2C0274-F87D-FAD3-0853-5C13BF93DE5A}"/>
              </a:ext>
            </a:extLst>
          </p:cNvPr>
          <p:cNvSpPr/>
          <p:nvPr/>
        </p:nvSpPr>
        <p:spPr>
          <a:xfrm>
            <a:off x="2602029" y="1884145"/>
            <a:ext cx="6987942" cy="308970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 sz="2400" b="1" noProof="0" dirty="0"/>
              <a:t>"Kliv ur historien som håller dig tillbaka."</a:t>
            </a:r>
          </a:p>
          <a:p>
            <a:pPr algn="ctr"/>
            <a:r>
              <a:rPr lang="sv" sz="2400" b="1" noProof="0" dirty="0"/>
              <a:t>Kliv in i den nya berättelsen du är villig att skapa.”</a:t>
            </a:r>
          </a:p>
          <a:p>
            <a:pPr algn="ctr"/>
            <a:r>
              <a:rPr lang="sv" sz="2400" noProof="0" dirty="0"/>
              <a:t> </a:t>
            </a:r>
          </a:p>
          <a:p>
            <a:pPr algn="ctr"/>
            <a:r>
              <a:rPr lang="sv" sz="2400" i="1" noProof="0" dirty="0"/>
              <a:t>- Oprah Winfrey</a:t>
            </a:r>
          </a:p>
        </p:txBody>
      </p:sp>
      <p:grpSp>
        <p:nvGrpSpPr>
          <p:cNvPr id="5" name="Group 6">
            <a:extLst>
              <a:ext uri="{FF2B5EF4-FFF2-40B4-BE49-F238E27FC236}">
                <a16:creationId xmlns:a16="http://schemas.microsoft.com/office/drawing/2014/main" id="{EEEDC273-2DC3-829E-BBFA-D0B15EA9FA7F}"/>
              </a:ext>
            </a:extLst>
          </p:cNvPr>
          <p:cNvGrpSpPr/>
          <p:nvPr/>
        </p:nvGrpSpPr>
        <p:grpSpPr>
          <a:xfrm>
            <a:off x="5352087" y="1342564"/>
            <a:ext cx="1487826" cy="1083162"/>
            <a:chOff x="3400450" y="986392"/>
            <a:chExt cx="1487826" cy="1083162"/>
          </a:xfrm>
          <a:solidFill>
            <a:srgbClr val="84BFA4"/>
          </a:solidFill>
        </p:grpSpPr>
        <p:sp>
          <p:nvSpPr>
            <p:cNvPr id="6" name="Freeform 16">
              <a:extLst>
                <a:ext uri="{FF2B5EF4-FFF2-40B4-BE49-F238E27FC236}">
                  <a16:creationId xmlns:a16="http://schemas.microsoft.com/office/drawing/2014/main" id="{D3F52337-A3B5-D2CB-2D9A-08D6638F6BE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solidFill>
                <a:srgbClr val="84BFA4"/>
              </a:solidFill>
              <a:prstDash val="solid"/>
              <a:miter/>
            </a:ln>
          </p:spPr>
          <p:txBody>
            <a:bodyPr rtlCol="0" anchor="ctr"/>
            <a:lstStyle/>
            <a:p>
              <a:endParaRPr lang="en-GB" noProof="0" dirty="0"/>
            </a:p>
          </p:txBody>
        </p:sp>
        <p:sp>
          <p:nvSpPr>
            <p:cNvPr id="7" name="Freeform 17">
              <a:extLst>
                <a:ext uri="{FF2B5EF4-FFF2-40B4-BE49-F238E27FC236}">
                  <a16:creationId xmlns:a16="http://schemas.microsoft.com/office/drawing/2014/main" id="{40F0F344-C403-1A50-657A-16E9460F23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solidFill>
                <a:srgbClr val="84BFA4"/>
              </a:solidFill>
              <a:prstDash val="solid"/>
              <a:miter/>
            </a:ln>
          </p:spPr>
          <p:txBody>
            <a:bodyPr rtlCol="0" anchor="ctr"/>
            <a:lstStyle/>
            <a:p>
              <a:endParaRPr lang="en-GB" noProof="0" dirty="0"/>
            </a:p>
          </p:txBody>
        </p:sp>
      </p:grpSp>
    </p:spTree>
    <p:extLst>
      <p:ext uri="{BB962C8B-B14F-4D97-AF65-F5344CB8AC3E}">
        <p14:creationId xmlns:p14="http://schemas.microsoft.com/office/powerpoint/2010/main" val="2696128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TÄNK OM-AKTIVITET - BRAINSTORM OM AFFÄRSIDÉ</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93212" y="1892639"/>
            <a:ext cx="10386621" cy="2992086"/>
          </a:xfrm>
        </p:spPr>
        <p:txBody>
          <a:bodyPr/>
          <a:lstStyle/>
          <a:p>
            <a:pPr>
              <a:buClr>
                <a:srgbClr val="84BFA4"/>
              </a:buClr>
            </a:pPr>
            <a:r>
              <a:rPr lang="sv" b="1" noProof="0" dirty="0"/>
              <a:t>Var inte rädd </a:t>
            </a:r>
            <a:r>
              <a:rPr lang="sv" noProof="0" dirty="0"/>
              <a:t>för att låta fantasin flöda fritt.</a:t>
            </a:r>
          </a:p>
          <a:p>
            <a:pPr>
              <a:buClr>
                <a:srgbClr val="84BFA4"/>
              </a:buClr>
            </a:pPr>
            <a:endParaRPr lang="en-GB" noProof="0" dirty="0"/>
          </a:p>
          <a:p>
            <a:pPr>
              <a:buClr>
                <a:srgbClr val="84BFA4"/>
              </a:buClr>
            </a:pPr>
            <a:r>
              <a:rPr lang="sv" b="1" noProof="0" dirty="0"/>
              <a:t>Fråga dig själv </a:t>
            </a:r>
            <a:r>
              <a:rPr lang="sv" noProof="0" dirty="0"/>
              <a:t>:</a:t>
            </a:r>
          </a:p>
          <a:p>
            <a:pPr>
              <a:buClr>
                <a:srgbClr val="84BFA4"/>
              </a:buClr>
            </a:pPr>
            <a:r>
              <a:rPr lang="sv" noProof="0" dirty="0"/>
              <a:t>Tänk om folk kunde prenumerera på leveranser av färskt bröd?</a:t>
            </a:r>
          </a:p>
          <a:p>
            <a:pPr>
              <a:buClr>
                <a:srgbClr val="84BFA4"/>
              </a:buClr>
            </a:pPr>
            <a:r>
              <a:rPr lang="sv" noProof="0" dirty="0"/>
              <a:t>Tänk om jag kunde laga prisvärd vegansk mat med smaker från min kultur?</a:t>
            </a:r>
          </a:p>
          <a:p>
            <a:pPr>
              <a:buClr>
                <a:srgbClr val="84BFA4"/>
              </a:buClr>
            </a:pPr>
            <a:r>
              <a:rPr lang="sv" noProof="0" dirty="0"/>
              <a:t>Tänk om jag lagade mat åt folk under semestrarna hemifrån – så att de inte kände sig ensamma?</a:t>
            </a:r>
          </a:p>
          <a:p>
            <a:pPr>
              <a:buClr>
                <a:srgbClr val="84BFA4"/>
              </a:buClr>
            </a:pPr>
            <a:r>
              <a:rPr lang="sv" noProof="0" dirty="0"/>
              <a:t>Tänk om jag kunde skicka en matlåda till någon som saknar vår matlagning?</a:t>
            </a:r>
          </a:p>
          <a:p>
            <a:pPr>
              <a:buClr>
                <a:srgbClr val="84BFA4"/>
              </a:buClr>
            </a:pPr>
            <a:r>
              <a:rPr lang="sv" noProof="0" dirty="0"/>
              <a:t>Tänk om mina grannar kunde smaka en rätt från mitt land varje vecka?</a:t>
            </a:r>
          </a:p>
          <a:p>
            <a:pPr>
              <a:buClr>
                <a:srgbClr val="84BFA4"/>
              </a:buClr>
            </a:pPr>
            <a:endParaRPr lang="en-GB" dirty="0"/>
          </a:p>
          <a:p>
            <a:pPr>
              <a:buClr>
                <a:srgbClr val="84BFA4"/>
              </a:buClr>
            </a:pPr>
            <a:endParaRPr lang="en-GB" noProof="0" dirty="0"/>
          </a:p>
          <a:p>
            <a:pPr>
              <a:buClr>
                <a:srgbClr val="84BFA4"/>
              </a:buClr>
            </a:pPr>
            <a:r>
              <a:rPr lang="sv" noProof="0" dirty="0"/>
              <a:t> 	</a:t>
            </a:r>
            <a:r>
              <a:rPr lang="sv"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Läs mer om den här metoden i den här intressanta artikeln!</a:t>
            </a:r>
            <a:endParaRPr lang="en-GB" b="1" noProof="0" dirty="0">
              <a:solidFill>
                <a:srgbClr val="84BFA4"/>
              </a:solidFill>
            </a:endParaRPr>
          </a:p>
        </p:txBody>
      </p:sp>
      <p:pic>
        <p:nvPicPr>
          <p:cNvPr id="6" name="Grafika 5" descr="Gazeta z wypełnieniem pełnym">
            <a:extLst>
              <a:ext uri="{FF2B5EF4-FFF2-40B4-BE49-F238E27FC236}">
                <a16:creationId xmlns:a16="http://schemas.microsoft.com/office/drawing/2014/main" id="{FA68FA5E-0DB0-62AA-DBF9-527D61DA54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4512264"/>
            <a:ext cx="914400" cy="914400"/>
          </a:xfrm>
          <a:prstGeom prst="rect">
            <a:avLst/>
          </a:prstGeom>
        </p:spPr>
      </p:pic>
    </p:spTree>
    <p:extLst>
      <p:ext uri="{BB962C8B-B14F-4D97-AF65-F5344CB8AC3E}">
        <p14:creationId xmlns:p14="http://schemas.microsoft.com/office/powerpoint/2010/main" val="1434934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9807-552F-D55A-EB07-C8B418FF32A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EF0CC5-00B5-4345-78FB-6AB0E985F909}"/>
              </a:ext>
            </a:extLst>
          </p:cNvPr>
          <p:cNvSpPr>
            <a:spLocks noGrp="1"/>
          </p:cNvSpPr>
          <p:nvPr>
            <p:ph type="body" sz="quarter" idx="27"/>
          </p:nvPr>
        </p:nvSpPr>
        <p:spPr/>
        <p:txBody>
          <a:bodyPr/>
          <a:lstStyle/>
          <a:p>
            <a:r>
              <a:rPr lang="sv" noProof="0" dirty="0"/>
              <a:t>TÄNK OM-AKTIVITET - BRAINSTORM OM AFFÄRSIDÉ</a:t>
            </a:r>
          </a:p>
        </p:txBody>
      </p:sp>
      <p:sp>
        <p:nvSpPr>
          <p:cNvPr id="3" name="Text Placeholder 2">
            <a:extLst>
              <a:ext uri="{FF2B5EF4-FFF2-40B4-BE49-F238E27FC236}">
                <a16:creationId xmlns:a16="http://schemas.microsoft.com/office/drawing/2014/main" id="{25A2B6E2-4E93-AF34-BE36-FDE7BBD5F7A9}"/>
              </a:ext>
            </a:extLst>
          </p:cNvPr>
          <p:cNvSpPr>
            <a:spLocks noGrp="1"/>
          </p:cNvSpPr>
          <p:nvPr>
            <p:ph type="body" sz="quarter" idx="14"/>
          </p:nvPr>
        </p:nvSpPr>
        <p:spPr>
          <a:xfrm>
            <a:off x="793213" y="1892638"/>
            <a:ext cx="10323361" cy="3927965"/>
          </a:xfrm>
        </p:spPr>
        <p:txBody>
          <a:bodyPr/>
          <a:lstStyle/>
          <a:p>
            <a:pPr>
              <a:buClr>
                <a:srgbClr val="84BFA4"/>
              </a:buClr>
            </a:pPr>
            <a:r>
              <a:rPr lang="sv" noProof="0" dirty="0"/>
              <a:t>Ju mer du övar på att tänka kreativt, desto lättare blir det att drömma upp produkter och tjänster som gör människors liv bättre.</a:t>
            </a:r>
          </a:p>
          <a:p>
            <a:pPr>
              <a:buClr>
                <a:srgbClr val="84BFA4"/>
              </a:buClr>
            </a:pPr>
            <a:endParaRPr lang="en-GB" noProof="0" dirty="0"/>
          </a:p>
          <a:p>
            <a:pPr>
              <a:buNone/>
            </a:pPr>
            <a:r>
              <a:rPr lang="sv" b="1" dirty="0"/>
              <a:t>Tänk på två matrelaterade saker, vanor eller behov. </a:t>
            </a:r>
            <a:br>
              <a:rPr lang="en-GB" dirty="0"/>
            </a:br>
            <a:r>
              <a:rPr lang="sv" dirty="0"/>
              <a:t>Skulle du kunna kombinera dem för att skapa något användbart, roligt eller unikt?</a:t>
            </a:r>
          </a:p>
          <a:p>
            <a:pPr>
              <a:buNone/>
            </a:pPr>
            <a:endParaRPr lang="en-GB" dirty="0"/>
          </a:p>
          <a:p>
            <a:pPr>
              <a:buNone/>
            </a:pPr>
            <a:r>
              <a:rPr lang="sv" b="1" dirty="0"/>
              <a:t>Exempel:</a:t>
            </a:r>
            <a:endParaRPr lang="en-GB" dirty="0"/>
          </a:p>
          <a:p>
            <a:r>
              <a:rPr lang="sv" dirty="0"/>
              <a:t>Kombinera </a:t>
            </a:r>
            <a:r>
              <a:rPr lang="sv" b="1" dirty="0"/>
              <a:t>en kryddblandning </a:t>
            </a:r>
            <a:r>
              <a:rPr lang="sv" dirty="0"/>
              <a:t>och </a:t>
            </a:r>
            <a:r>
              <a:rPr lang="sv" b="1" dirty="0"/>
              <a:t>ett receptkort </a:t>
            </a:r>
            <a:r>
              <a:rPr lang="sv" dirty="0"/>
              <a:t>för att sälja som ett startpaket till en måltid</a:t>
            </a:r>
          </a:p>
          <a:p>
            <a:r>
              <a:rPr lang="sv" dirty="0"/>
              <a:t>Kombinera </a:t>
            </a:r>
            <a:r>
              <a:rPr lang="sv" b="1" dirty="0"/>
              <a:t>en brödleveranstjänst </a:t>
            </a:r>
            <a:r>
              <a:rPr lang="sv" dirty="0"/>
              <a:t>med </a:t>
            </a:r>
            <a:r>
              <a:rPr lang="sv" b="1" dirty="0"/>
              <a:t>ett WhatsApp-beställningssystem</a:t>
            </a:r>
            <a:endParaRPr lang="en-GB" dirty="0"/>
          </a:p>
          <a:p>
            <a:r>
              <a:rPr lang="sv" dirty="0"/>
              <a:t>Kombinera </a:t>
            </a:r>
            <a:r>
              <a:rPr lang="sv" b="1" dirty="0"/>
              <a:t>rester </a:t>
            </a:r>
            <a:r>
              <a:rPr lang="sv" dirty="0"/>
              <a:t>med </a:t>
            </a:r>
            <a:r>
              <a:rPr lang="sv" b="1" dirty="0"/>
              <a:t>konserveringstekniker </a:t>
            </a:r>
            <a:r>
              <a:rPr lang="sv" dirty="0"/>
              <a:t>för att skapa ett noll-slöseri-mellanmål</a:t>
            </a:r>
          </a:p>
          <a:p>
            <a:r>
              <a:rPr lang="sv" dirty="0"/>
              <a:t>Kombinera </a:t>
            </a:r>
            <a:r>
              <a:rPr lang="sv" b="1" dirty="0"/>
              <a:t>ett hemmakök </a:t>
            </a:r>
            <a:r>
              <a:rPr lang="sv" dirty="0"/>
              <a:t>med </a:t>
            </a:r>
            <a:r>
              <a:rPr lang="sv" b="1" dirty="0"/>
              <a:t>catering </a:t>
            </a:r>
            <a:r>
              <a:rPr lang="sv" dirty="0"/>
              <a:t>för att erbjuda måltider för kulturevenemang</a:t>
            </a:r>
          </a:p>
          <a:p>
            <a:r>
              <a:rPr lang="sv" dirty="0"/>
              <a:t>Kombinera </a:t>
            </a:r>
            <a:r>
              <a:rPr lang="sv" b="1" dirty="0"/>
              <a:t>traditionella recept </a:t>
            </a:r>
            <a:r>
              <a:rPr lang="sv" dirty="0"/>
              <a:t>med </a:t>
            </a:r>
            <a:r>
              <a:rPr lang="sv" b="1" dirty="0"/>
              <a:t>lokala ingredienser </a:t>
            </a:r>
            <a:r>
              <a:rPr lang="sv" dirty="0"/>
              <a:t>för att skapa en fusionsmeny</a:t>
            </a:r>
          </a:p>
          <a:p>
            <a:pPr>
              <a:buClr>
                <a:srgbClr val="84BFA4"/>
              </a:buClr>
            </a:pPr>
            <a:endParaRPr lang="en-GB" noProof="0" dirty="0"/>
          </a:p>
          <a:p>
            <a:pPr>
              <a:buClr>
                <a:srgbClr val="84BFA4"/>
              </a:buClr>
            </a:pPr>
            <a:r>
              <a:rPr lang="sv" noProof="0" dirty="0"/>
              <a:t> </a:t>
            </a:r>
          </a:p>
          <a:p>
            <a:pPr>
              <a:buClr>
                <a:srgbClr val="84BFA4"/>
              </a:buClr>
            </a:pPr>
            <a:endParaRPr lang="en-GB" noProof="0" dirty="0"/>
          </a:p>
          <a:p>
            <a:pPr>
              <a:buClr>
                <a:srgbClr val="84BFA4"/>
              </a:buClr>
            </a:pPr>
            <a:r>
              <a:rPr lang="sv" noProof="0" dirty="0"/>
              <a:t> </a:t>
            </a:r>
            <a:endParaRPr lang="en-GB" b="1" noProof="0" dirty="0">
              <a:solidFill>
                <a:srgbClr val="84BFA4"/>
              </a:solidFill>
            </a:endParaRPr>
          </a:p>
        </p:txBody>
      </p:sp>
    </p:spTree>
    <p:extLst>
      <p:ext uri="{BB962C8B-B14F-4D97-AF65-F5344CB8AC3E}">
        <p14:creationId xmlns:p14="http://schemas.microsoft.com/office/powerpoint/2010/main" val="3079282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sv" noProof="0" dirty="0"/>
              <a:t>VILKET </a:t>
            </a:r>
            <a:r>
              <a:rPr lang="sv" dirty="0"/>
              <a:t>LIVSMEDELSFÖRETAG </a:t>
            </a:r>
            <a:r>
              <a:rPr lang="sv" noProof="0" dirty="0"/>
              <a:t>SKA JAG STARTA?</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05</a:t>
            </a:r>
            <a:endParaRPr lang="en-GB" noProof="0" dirty="0"/>
          </a:p>
        </p:txBody>
      </p:sp>
    </p:spTree>
    <p:extLst>
      <p:ext uri="{BB962C8B-B14F-4D97-AF65-F5344CB8AC3E}">
        <p14:creationId xmlns:p14="http://schemas.microsoft.com/office/powerpoint/2010/main" val="1267520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FÖRVÄNTAD TILLVÄXTOMRÅDE INOM </a:t>
            </a:r>
            <a:r>
              <a:rPr lang="sv" dirty="0"/>
              <a:t>LIVSMEDEL </a:t>
            </a:r>
            <a:r>
              <a:rPr lang="sv" noProof="0" dirty="0"/>
              <a:t>ÄR</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40029" y="1649051"/>
            <a:ext cx="5764977" cy="4459415"/>
          </a:xfrm>
        </p:spPr>
        <p:txBody>
          <a:bodyPr/>
          <a:lstStyle/>
          <a:p>
            <a:pPr marL="342900" indent="-342900">
              <a:buClr>
                <a:srgbClr val="84BFA4"/>
              </a:buClr>
              <a:buFont typeface="Arial" panose="020B0604020202020204" pitchFamily="34" charset="0"/>
              <a:buChar char="•"/>
            </a:pPr>
            <a:r>
              <a:rPr lang="sv" b="1" noProof="0" dirty="0"/>
              <a:t>Fokus på hälsa och välbefinnande </a:t>
            </a:r>
            <a:r>
              <a:rPr lang="sv" noProof="0" dirty="0"/>
              <a:t>(t.ex. växtbaserade måltider, snacks med lågt sockerinnehåll, allergivänliga alternativ)</a:t>
            </a:r>
          </a:p>
          <a:p>
            <a:pPr marL="342900" indent="-342900">
              <a:buClr>
                <a:srgbClr val="84BFA4"/>
              </a:buClr>
              <a:buFont typeface="Arial" panose="020B0604020202020204" pitchFamily="34" charset="0"/>
              <a:buChar char="•"/>
            </a:pPr>
            <a:r>
              <a:rPr lang="sv" b="1" noProof="0" dirty="0"/>
              <a:t>Erbjud bekvämlighet </a:t>
            </a:r>
            <a:r>
              <a:rPr lang="sv" noProof="0" dirty="0"/>
              <a:t>(t.ex. måltidskit, färdigmat, hemleverans)</a:t>
            </a:r>
          </a:p>
          <a:p>
            <a:pPr marL="342900" indent="-342900">
              <a:buClr>
                <a:srgbClr val="84BFA4"/>
              </a:buClr>
              <a:buFont typeface="Arial" panose="020B0604020202020204" pitchFamily="34" charset="0"/>
              <a:buChar char="•"/>
            </a:pPr>
            <a:r>
              <a:rPr lang="sv" b="1" noProof="0" dirty="0"/>
              <a:t>Hylla kulturell identitet </a:t>
            </a:r>
            <a:r>
              <a:rPr lang="sv" noProof="0" dirty="0"/>
              <a:t>(t.ex. regional matlagning, traditionella rätter, fusionsmat)</a:t>
            </a:r>
          </a:p>
          <a:p>
            <a:pPr marL="342900" indent="-342900">
              <a:buClr>
                <a:srgbClr val="84BFA4"/>
              </a:buClr>
              <a:buFont typeface="Arial" panose="020B0604020202020204" pitchFamily="34" charset="0"/>
              <a:buChar char="•"/>
            </a:pPr>
            <a:r>
              <a:rPr lang="sv" b="1" noProof="0" dirty="0"/>
              <a:t>Stöd hållbarhet </a:t>
            </a:r>
            <a:r>
              <a:rPr lang="sv" noProof="0" dirty="0"/>
              <a:t>(t.ex. matlagning utan avfall, återanvändbara förpackningar, lokala ingredienser)</a:t>
            </a:r>
          </a:p>
          <a:p>
            <a:pPr marL="342900" indent="-342900">
              <a:buClr>
                <a:srgbClr val="84BFA4"/>
              </a:buClr>
              <a:buFont typeface="Arial" panose="020B0604020202020204" pitchFamily="34" charset="0"/>
              <a:buChar char="•"/>
            </a:pPr>
            <a:r>
              <a:rPr lang="sv" b="1" noProof="0" dirty="0"/>
              <a:t>Bygg gemenskap </a:t>
            </a:r>
            <a:r>
              <a:rPr lang="sv" noProof="0" dirty="0"/>
              <a:t>(t.ex. gemensamma kök, popup-evenemang, matklubbar eller middagscirklar)</a:t>
            </a:r>
          </a:p>
          <a:p>
            <a:pPr>
              <a:buClr>
                <a:srgbClr val="84BFA4"/>
              </a:buClr>
            </a:pPr>
            <a:endParaRPr lang="en-GB" noProof="0" dirty="0"/>
          </a:p>
        </p:txBody>
      </p:sp>
      <p:pic>
        <p:nvPicPr>
          <p:cNvPr id="10" name="Graphic 9" descr="Bar graph with upward trend with solid fill">
            <a:extLst>
              <a:ext uri="{FF2B5EF4-FFF2-40B4-BE49-F238E27FC236}">
                <a16:creationId xmlns:a16="http://schemas.microsoft.com/office/drawing/2014/main" id="{74A776DB-BBD9-12E9-5101-816CBDA8B1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381932" y="-155386"/>
            <a:ext cx="1654247" cy="1654247"/>
          </a:xfrm>
          <a:prstGeom prst="rect">
            <a:avLst/>
          </a:prstGeom>
        </p:spPr>
      </p:pic>
      <p:sp>
        <p:nvSpPr>
          <p:cNvPr id="11" name="TextBox 10">
            <a:extLst>
              <a:ext uri="{FF2B5EF4-FFF2-40B4-BE49-F238E27FC236}">
                <a16:creationId xmlns:a16="http://schemas.microsoft.com/office/drawing/2014/main" id="{705F3232-C31B-B945-234F-2213F8B31F63}"/>
              </a:ext>
            </a:extLst>
          </p:cNvPr>
          <p:cNvSpPr txBox="1"/>
          <p:nvPr/>
        </p:nvSpPr>
        <p:spPr>
          <a:xfrm>
            <a:off x="6515819" y="1649051"/>
            <a:ext cx="4994612" cy="3816429"/>
          </a:xfrm>
          <a:prstGeom prst="rect">
            <a:avLst/>
          </a:prstGeom>
          <a:solidFill>
            <a:srgbClr val="B6D1E1"/>
          </a:solidFill>
        </p:spPr>
        <p:txBody>
          <a:bodyPr wrap="square" lIns="91440" tIns="45720" rIns="91440" bIns="45720" anchor="t">
            <a:spAutoFit/>
          </a:bodyPr>
          <a:lstStyle/>
          <a:p>
            <a:pPr>
              <a:buClr>
                <a:srgbClr val="84BFA4"/>
              </a:buClr>
            </a:pPr>
            <a:r>
              <a:rPr lang="sv" sz="2200" b="1" noProof="0" dirty="0"/>
              <a:t>Du behöver inte en restaurang för att starta ett livsmedelsföretag. Du kan börja med </a:t>
            </a:r>
            <a:r>
              <a:rPr lang="sv" sz="2200" noProof="0" dirty="0"/>
              <a:t>:</a:t>
            </a:r>
          </a:p>
          <a:p>
            <a:pPr marL="285750" indent="-285750">
              <a:buClr>
                <a:srgbClr val="84BFA4"/>
              </a:buClr>
              <a:buFont typeface="Arial" panose="020B0604020202020204" pitchFamily="34" charset="0"/>
              <a:buChar char="•"/>
            </a:pPr>
            <a:r>
              <a:rPr lang="sv" sz="2200" noProof="0" dirty="0"/>
              <a:t>Hemmagjord catering eller matlagning</a:t>
            </a:r>
            <a:endParaRPr lang="sv" sz="2200" noProof="0" dirty="0">
              <a:ea typeface="Calibri"/>
              <a:cs typeface="Calibri"/>
            </a:endParaRPr>
          </a:p>
          <a:p>
            <a:pPr marL="285750" indent="-285750">
              <a:buClr>
                <a:srgbClr val="84BFA4"/>
              </a:buClr>
              <a:buFont typeface="Arial" panose="020B0604020202020204" pitchFamily="34" charset="0"/>
              <a:buChar char="•"/>
            </a:pPr>
            <a:r>
              <a:rPr lang="sv" sz="2200" noProof="0" dirty="0"/>
              <a:t>Marknadsstånd eller festivalstånd</a:t>
            </a:r>
          </a:p>
          <a:p>
            <a:pPr marL="285750" indent="-285750">
              <a:buClr>
                <a:srgbClr val="84BFA4"/>
              </a:buClr>
              <a:buFont typeface="Arial" panose="020B0604020202020204" pitchFamily="34" charset="0"/>
              <a:buChar char="•"/>
            </a:pPr>
            <a:r>
              <a:rPr lang="sv" sz="2200" noProof="0" dirty="0"/>
              <a:t>Specialbeställningar för evenemang och högtider</a:t>
            </a:r>
          </a:p>
          <a:p>
            <a:pPr marL="285750" indent="-285750">
              <a:buClr>
                <a:srgbClr val="84BFA4"/>
              </a:buClr>
              <a:buFont typeface="Arial" panose="020B0604020202020204" pitchFamily="34" charset="0"/>
              <a:buChar char="•"/>
            </a:pPr>
            <a:r>
              <a:rPr lang="sv" sz="2200" noProof="0" dirty="0"/>
              <a:t>Prenumerations- eller leveransmodeller</a:t>
            </a:r>
          </a:p>
          <a:p>
            <a:pPr marL="285750" indent="-285750">
              <a:buClr>
                <a:srgbClr val="84BFA4"/>
              </a:buClr>
              <a:buFont typeface="Arial" panose="020B0604020202020204" pitchFamily="34" charset="0"/>
              <a:buChar char="•"/>
            </a:pPr>
            <a:r>
              <a:rPr lang="sv" sz="2200" noProof="0" dirty="0"/>
              <a:t>Undervisning, workshops</a:t>
            </a:r>
            <a:endParaRPr lang="en-GB" sz="2200" dirty="0"/>
          </a:p>
          <a:p>
            <a:pPr marL="285750" indent="-285750">
              <a:buClr>
                <a:srgbClr val="84BFA4"/>
              </a:buClr>
              <a:buFont typeface="Arial" panose="020B0604020202020204" pitchFamily="34" charset="0"/>
              <a:buChar char="•"/>
            </a:pPr>
            <a:r>
              <a:rPr lang="sv" sz="2200" noProof="0" dirty="0"/>
              <a:t>Receptkit</a:t>
            </a:r>
          </a:p>
          <a:p>
            <a:pPr>
              <a:buClr>
                <a:srgbClr val="84BFA4"/>
              </a:buClr>
            </a:pPr>
            <a:endParaRPr lang="en-GB" sz="2200" noProof="0" dirty="0"/>
          </a:p>
        </p:txBody>
      </p:sp>
    </p:spTree>
    <p:extLst>
      <p:ext uri="{BB962C8B-B14F-4D97-AF65-F5344CB8AC3E}">
        <p14:creationId xmlns:p14="http://schemas.microsoft.com/office/powerpoint/2010/main" val="865400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5" y="378372"/>
            <a:ext cx="8374298" cy="1126708"/>
          </a:xfrm>
        </p:spPr>
        <p:txBody>
          <a:bodyPr/>
          <a:lstStyle/>
          <a:p>
            <a:r>
              <a:rPr lang="sv" noProof="0" dirty="0"/>
              <a:t>VILKET LIVSMEDELSFÖRETAG SKA JAG STARTA? LÅT OSS TITA PÅ NÅGRA ALTERNATIV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63139" y="1887394"/>
            <a:ext cx="10996451" cy="3172968"/>
          </a:xfrm>
        </p:spPr>
        <p:txBody>
          <a:bodyPr/>
          <a:lstStyle/>
          <a:p>
            <a:pPr marL="342900" indent="-342900">
              <a:buFont typeface="Arial" panose="020B0604020202020204" pitchFamily="34" charset="0"/>
              <a:buChar char="•"/>
            </a:pPr>
            <a:r>
              <a:rPr lang="sv" b="1" dirty="0"/>
              <a:t>Hemlagad mat</a:t>
            </a:r>
            <a:r>
              <a:rPr lang="sv" dirty="0"/>
              <a:t>: Laga måltider, snacks eller bakverk från ditt </a:t>
            </a:r>
            <a:r>
              <a:rPr lang="sv" dirty="0" err="1"/>
              <a:t>hemkök</a:t>
            </a:r>
            <a:r>
              <a:rPr lang="sv" dirty="0"/>
              <a:t> för vänner, grannar eller lokala beställningar.</a:t>
            </a:r>
          </a:p>
          <a:p>
            <a:pPr marL="342900" indent="-342900">
              <a:buFont typeface="Arial" panose="020B0604020202020204" pitchFamily="34" charset="0"/>
              <a:buChar char="•"/>
            </a:pPr>
            <a:r>
              <a:rPr lang="sv" b="1" dirty="0"/>
              <a:t>Marknadsstånd eller popup-butik: </a:t>
            </a:r>
            <a:r>
              <a:rPr lang="sv" dirty="0"/>
              <a:t>Sälj traditionella rätter, gatumat eller specialprodukter på bondens marknader, festivaler eller tillfälliga evenemang.</a:t>
            </a:r>
          </a:p>
          <a:p>
            <a:pPr marL="342900" indent="-342900">
              <a:buFont typeface="Arial" panose="020B0604020202020204" pitchFamily="34" charset="0"/>
              <a:buChar char="•"/>
            </a:pPr>
            <a:r>
              <a:rPr lang="sv" b="1" dirty="0"/>
              <a:t>Catering eller specialbeställningar: </a:t>
            </a:r>
            <a:r>
              <a:rPr lang="sv" dirty="0"/>
              <a:t>Laga mat till födelsedagar, bröllop eller andra kulturella evenemang. Du kan också ta emot förbeställningar för högtider eller lokala sammankomster.</a:t>
            </a:r>
          </a:p>
          <a:p>
            <a:pPr marL="342900" indent="-342900">
              <a:buFont typeface="Arial" panose="020B0604020202020204" pitchFamily="34" charset="0"/>
              <a:buChar char="•"/>
            </a:pPr>
            <a:r>
              <a:rPr lang="sv" b="1" dirty="0"/>
              <a:t>Matpaket eller prenumerationer: </a:t>
            </a:r>
            <a:r>
              <a:rPr lang="sv" dirty="0"/>
              <a:t>Skapa och leverera receptpaket, kryddpaket eller färdiga måltider varje vecka eller månad.</a:t>
            </a:r>
          </a:p>
          <a:p>
            <a:pPr marL="342900" indent="-342900">
              <a:buFont typeface="Arial" panose="020B0604020202020204" pitchFamily="34" charset="0"/>
              <a:buChar char="•"/>
            </a:pPr>
            <a:r>
              <a:rPr lang="sv" b="1" dirty="0"/>
              <a:t>Undervisning och matlagningsfärdigheter: </a:t>
            </a:r>
            <a:r>
              <a:rPr lang="sv" dirty="0"/>
              <a:t>Håll små klasser eller workshops som lär ut brödbakning, traditionella recept eller kulturella matlagningstekniker.</a:t>
            </a:r>
          </a:p>
          <a:p>
            <a:pPr marL="342900" indent="-342900">
              <a:buFont typeface="Arial" panose="020B0604020202020204" pitchFamily="34" charset="0"/>
              <a:buChar char="•"/>
            </a:pPr>
            <a:r>
              <a:rPr lang="sv" b="1" dirty="0"/>
              <a:t>Konserver, pickles eller snacks: </a:t>
            </a:r>
            <a:r>
              <a:rPr lang="sv" dirty="0"/>
              <a:t>Skapa hållbara produkter, såsom såser, chutneys eller torkade snacks</a:t>
            </a:r>
            <a:r>
              <a:rPr lang="sv" b="1" dirty="0"/>
              <a:t> </a:t>
            </a:r>
            <a:r>
              <a:rPr lang="sv" dirty="0"/>
              <a:t>som kan säljas online eller i lokala butiker.</a:t>
            </a:r>
          </a:p>
          <a:p>
            <a:pPr>
              <a:buNone/>
            </a:pPr>
            <a:endParaRPr lang="en-GB" dirty="0"/>
          </a:p>
          <a:p>
            <a:pPr>
              <a:buNone/>
            </a:pPr>
            <a:r>
              <a:rPr lang="sv" dirty="0"/>
              <a:t>Du behöver inte välja bara en, börja där du känner dig säker och utvecklas därifrån. Vad kan du prova först?</a:t>
            </a:r>
          </a:p>
        </p:txBody>
      </p:sp>
    </p:spTree>
    <p:extLst>
      <p:ext uri="{BB962C8B-B14F-4D97-AF65-F5344CB8AC3E}">
        <p14:creationId xmlns:p14="http://schemas.microsoft.com/office/powerpoint/2010/main" val="3896434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LÅT OSS TITA PÅ NÅGRA ALTERNATIV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94944" y="1542288"/>
            <a:ext cx="5102352" cy="4514279"/>
          </a:xfrm>
        </p:spPr>
        <p:txBody>
          <a:bodyPr/>
          <a:lstStyle/>
          <a:p>
            <a:pPr>
              <a:buClr>
                <a:srgbClr val="84BFA4"/>
              </a:buClr>
            </a:pPr>
            <a:r>
              <a:rPr lang="sv" sz="2400" b="1" noProof="0" dirty="0"/>
              <a:t>Butikslokal eller annan verksamhet</a:t>
            </a:r>
          </a:p>
          <a:p>
            <a:pPr>
              <a:buClr>
                <a:srgbClr val="84BFA4"/>
              </a:buClr>
            </a:pPr>
            <a:endParaRPr lang="en-GB" sz="2400" b="1" noProof="0" dirty="0"/>
          </a:p>
          <a:p>
            <a:pPr>
              <a:buClr>
                <a:srgbClr val="84BFA4"/>
              </a:buClr>
            </a:pPr>
            <a:r>
              <a:rPr lang="sv" noProof="0" dirty="0"/>
              <a:t>För att sälja dina produkter </a:t>
            </a:r>
            <a:r>
              <a:rPr lang="sv" dirty="0"/>
              <a:t>kan du </a:t>
            </a:r>
            <a:r>
              <a:rPr lang="sv" noProof="0" dirty="0"/>
              <a:t>behöva en "butik" – </a:t>
            </a:r>
            <a:r>
              <a:rPr lang="sv" b="1" noProof="0" dirty="0"/>
              <a:t>antingen en fysisk plats </a:t>
            </a:r>
            <a:r>
              <a:rPr lang="sv" noProof="0" dirty="0"/>
              <a:t>som en butik eller ett kafé, </a:t>
            </a:r>
            <a:r>
              <a:rPr lang="sv" b="1" noProof="0" dirty="0"/>
              <a:t>eller en webbutik </a:t>
            </a:r>
            <a:r>
              <a:rPr lang="sv" noProof="0" dirty="0"/>
              <a:t>via en webbplats eller sociala medier.</a:t>
            </a:r>
          </a:p>
          <a:p>
            <a:pPr>
              <a:buClr>
                <a:srgbClr val="84BFA4"/>
              </a:buClr>
            </a:pPr>
            <a:br>
              <a:rPr lang="en-GB" noProof="0" dirty="0"/>
            </a:br>
            <a:r>
              <a:rPr lang="sv" noProof="0" dirty="0"/>
              <a:t>Många företag använder idag båda och når lokala och onlinekunder samtidigt.</a:t>
            </a:r>
          </a:p>
          <a:p>
            <a:pPr>
              <a:buClr>
                <a:srgbClr val="84BFA4"/>
              </a:buClr>
            </a:pPr>
            <a:br>
              <a:rPr lang="en-GB" noProof="0" dirty="0"/>
            </a:br>
            <a:r>
              <a:rPr lang="sv" noProof="0" dirty="0"/>
              <a:t>Du kan också börja i liten skala genom att sälja på matmarknader </a:t>
            </a:r>
            <a:r>
              <a:rPr lang="sv" dirty="0"/>
              <a:t>eller evenemang.</a:t>
            </a:r>
          </a:p>
          <a:p>
            <a:pPr>
              <a:buClr>
                <a:srgbClr val="84BFA4"/>
              </a:buClr>
            </a:pPr>
            <a:br>
              <a:rPr lang="en-GB" noProof="0" dirty="0"/>
            </a:br>
            <a:r>
              <a:rPr lang="sv" noProof="0" dirty="0"/>
              <a:t>Att börja </a:t>
            </a:r>
            <a:r>
              <a:rPr lang="sv" dirty="0"/>
              <a:t>smått och </a:t>
            </a:r>
            <a:r>
              <a:rPr lang="sv" noProof="0" dirty="0"/>
              <a:t>enkelt hjälper dig att bygga erfarenhet och växa utan att ta stora risker.</a:t>
            </a:r>
          </a:p>
          <a:p>
            <a:pPr>
              <a:buClr>
                <a:srgbClr val="84BFA4"/>
              </a:buClr>
            </a:pPr>
            <a:endParaRPr lang="en-GB" noProof="0" dirty="0"/>
          </a:p>
          <a:p>
            <a:pPr>
              <a:buClr>
                <a:srgbClr val="84BFA4"/>
              </a:buClr>
            </a:pPr>
            <a:endParaRPr lang="en-GB" noProof="0" dirty="0"/>
          </a:p>
          <a:p>
            <a:pPr>
              <a:buClr>
                <a:srgbClr val="84BFA4"/>
              </a:buClr>
            </a:pPr>
            <a:endParaRPr lang="en-GB" noProof="0" dirty="0"/>
          </a:p>
          <a:p>
            <a:pPr>
              <a:buClr>
                <a:srgbClr val="84BFA4"/>
              </a:buClr>
            </a:pPr>
            <a:endParaRPr lang="en-GB" noProof="0" dirty="0"/>
          </a:p>
        </p:txBody>
      </p:sp>
      <p:sp>
        <p:nvSpPr>
          <p:cNvPr id="6" name="Text Placeholder 2">
            <a:extLst>
              <a:ext uri="{FF2B5EF4-FFF2-40B4-BE49-F238E27FC236}">
                <a16:creationId xmlns:a16="http://schemas.microsoft.com/office/drawing/2014/main" id="{E5D520BA-6E26-F677-5215-938B5AA47D2A}"/>
              </a:ext>
            </a:extLst>
          </p:cNvPr>
          <p:cNvSpPr txBox="1">
            <a:spLocks/>
          </p:cNvSpPr>
          <p:nvPr/>
        </p:nvSpPr>
        <p:spPr>
          <a:xfrm>
            <a:off x="6385915" y="1487737"/>
            <a:ext cx="5766816" cy="451427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84BFA4"/>
              </a:buClr>
            </a:pPr>
            <a:r>
              <a:rPr lang="sv" sz="2400" b="1" noProof="0" dirty="0"/>
              <a:t>Produkt eller tjänst (eller en blandning av båda)</a:t>
            </a:r>
          </a:p>
          <a:p>
            <a:pPr>
              <a:buClr>
                <a:srgbClr val="84BFA4"/>
              </a:buClr>
            </a:pPr>
            <a:endParaRPr lang="en-GB" sz="2400" b="1" noProof="0" dirty="0"/>
          </a:p>
          <a:p>
            <a:pPr>
              <a:buNone/>
            </a:pPr>
            <a:r>
              <a:rPr lang="sv" b="1" dirty="0"/>
              <a:t>Du kan fokusera på:</a:t>
            </a:r>
          </a:p>
          <a:p>
            <a:pPr marL="342900" indent="-342900">
              <a:buFont typeface="Arial" panose="020B0604020202020204" pitchFamily="34" charset="0"/>
              <a:buChar char="•"/>
            </a:pPr>
            <a:r>
              <a:rPr lang="sv" b="1" dirty="0"/>
              <a:t>Tillverka och sälja din mat </a:t>
            </a:r>
            <a:r>
              <a:rPr lang="sv" dirty="0"/>
              <a:t>– på bondens marknader, online eller via lokala butiker (t.ex. såser, bakverk, färdigrätter).</a:t>
            </a:r>
          </a:p>
          <a:p>
            <a:pPr marL="342900" indent="-342900">
              <a:buFont typeface="Arial" panose="020B0604020202020204" pitchFamily="34" charset="0"/>
              <a:buChar char="•"/>
            </a:pPr>
            <a:r>
              <a:rPr lang="sv" b="1" dirty="0"/>
              <a:t>Catering för små sammankomster</a:t>
            </a:r>
            <a:endParaRPr lang="en-GB" dirty="0"/>
          </a:p>
          <a:p>
            <a:pPr marL="342900" indent="-342900">
              <a:buFont typeface="Arial" panose="020B0604020202020204" pitchFamily="34" charset="0"/>
              <a:buChar char="•"/>
            </a:pPr>
            <a:r>
              <a:rPr lang="sv" b="1" dirty="0"/>
              <a:t>Personliga kocktjänster </a:t>
            </a:r>
            <a:r>
              <a:rPr lang="sv" dirty="0"/>
              <a:t>– matlagning i kundernas hem eller leverans av färdiglagade måltider.</a:t>
            </a:r>
          </a:p>
          <a:p>
            <a:pPr marL="342900" indent="-342900">
              <a:buFont typeface="Arial" panose="020B0604020202020204" pitchFamily="34" charset="0"/>
              <a:buChar char="•"/>
            </a:pPr>
            <a:r>
              <a:rPr lang="sv" b="1" dirty="0"/>
              <a:t>Pop-up-middagar eller matevenemang </a:t>
            </a:r>
            <a:r>
              <a:rPr lang="sv" dirty="0"/>
              <a:t>– utvalda, intima matupplevelser.</a:t>
            </a:r>
          </a:p>
          <a:p>
            <a:pPr marL="342900" indent="-342900">
              <a:buFont typeface="Arial" panose="020B0604020202020204" pitchFamily="34" charset="0"/>
              <a:buChar char="•"/>
            </a:pPr>
            <a:r>
              <a:rPr lang="sv" b="1" dirty="0"/>
              <a:t>Måltidsförberedelser för enkelhetens skull </a:t>
            </a:r>
            <a:r>
              <a:rPr lang="sv" dirty="0"/>
              <a:t>– erbjuder veckovisa måltidspaket eller anpassade kostplaner.</a:t>
            </a:r>
          </a:p>
          <a:p>
            <a:pPr>
              <a:buClr>
                <a:srgbClr val="84BFA4"/>
              </a:buClr>
            </a:pPr>
            <a:endParaRPr lang="en-GB" noProof="0" dirty="0"/>
          </a:p>
          <a:p>
            <a:pPr>
              <a:buClr>
                <a:srgbClr val="84BFA4"/>
              </a:buClr>
            </a:pPr>
            <a:endParaRPr lang="en-GB" noProof="0" dirty="0"/>
          </a:p>
          <a:p>
            <a:pPr>
              <a:buClr>
                <a:srgbClr val="84BFA4"/>
              </a:buClr>
            </a:pPr>
            <a:endParaRPr lang="en-GB" noProof="0" dirty="0"/>
          </a:p>
          <a:p>
            <a:pPr>
              <a:buClr>
                <a:srgbClr val="84BFA4"/>
              </a:buClr>
            </a:pPr>
            <a:endParaRPr lang="en-GB" noProof="0" dirty="0"/>
          </a:p>
          <a:p>
            <a:pPr>
              <a:buClr>
                <a:srgbClr val="84BFA4"/>
              </a:buClr>
            </a:pPr>
            <a:endParaRPr lang="en-GB" noProof="0" dirty="0"/>
          </a:p>
        </p:txBody>
      </p:sp>
      <p:cxnSp>
        <p:nvCxnSpPr>
          <p:cNvPr id="7" name="Straight Connector 6">
            <a:extLst>
              <a:ext uri="{FF2B5EF4-FFF2-40B4-BE49-F238E27FC236}">
                <a16:creationId xmlns:a16="http://schemas.microsoft.com/office/drawing/2014/main" id="{230E0922-822D-04EF-2CA7-7BCBC75404AD}"/>
              </a:ext>
            </a:extLst>
          </p:cNvPr>
          <p:cNvCxnSpPr>
            <a:cxnSpLocks/>
          </p:cNvCxnSpPr>
          <p:nvPr/>
        </p:nvCxnSpPr>
        <p:spPr>
          <a:xfrm flipV="1">
            <a:off x="6217284" y="1494843"/>
            <a:ext cx="0" cy="452190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000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GB" noProof="0"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sv" sz="3300" noProof="0" dirty="0">
                <a:solidFill>
                  <a:schemeClr val="bg1"/>
                </a:solidFill>
              </a:rPr>
              <a:t>www.3kitchens.eu</a:t>
            </a:r>
            <a:r>
              <a:rPr lang="sv" sz="3300" b="1" noProof="0" dirty="0">
                <a:solidFill>
                  <a:schemeClr val="bg1"/>
                </a:solidFill>
              </a:rPr>
              <a:t>​</a:t>
            </a:r>
            <a:r>
              <a:rPr lang="sv" sz="3300" noProof="0" dirty="0">
                <a:solidFill>
                  <a:schemeClr val="bg1"/>
                </a:solidFill>
              </a:rPr>
              <a:t>​</a:t>
            </a:r>
          </a:p>
        </p:txBody>
      </p:sp>
      <p:sp>
        <p:nvSpPr>
          <p:cNvPr id="6" name="Text Placeholder 5">
            <a:extLst>
              <a:ext uri="{FF2B5EF4-FFF2-40B4-BE49-F238E27FC236}">
                <a16:creationId xmlns:a16="http://schemas.microsoft.com/office/drawing/2014/main" id="{B68706B1-47F3-CC71-21A4-A05BD9D0B662}"/>
              </a:ext>
            </a:extLst>
          </p:cNvPr>
          <p:cNvSpPr txBox="1">
            <a:spLocks/>
          </p:cNvSpPr>
          <p:nvPr/>
        </p:nvSpPr>
        <p:spPr>
          <a:xfrm>
            <a:off x="1671689" y="2350620"/>
            <a:ext cx="3195486" cy="731140"/>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noProof="0" dirty="0">
                <a:solidFill>
                  <a:srgbClr val="382B1B"/>
                </a:solidFill>
              </a:rPr>
              <a:t>FORSKNING – DJUPDYK I DIN AFFÄRSIDÉ</a:t>
            </a:r>
          </a:p>
        </p:txBody>
      </p:sp>
      <p:sp>
        <p:nvSpPr>
          <p:cNvPr id="7" name="Text Placeholder 6">
            <a:extLst>
              <a:ext uri="{FF2B5EF4-FFF2-40B4-BE49-F238E27FC236}">
                <a16:creationId xmlns:a16="http://schemas.microsoft.com/office/drawing/2014/main" id="{A3A01C85-930C-50C4-3080-A9F0ADED231B}"/>
              </a:ext>
            </a:extLst>
          </p:cNvPr>
          <p:cNvSpPr txBox="1">
            <a:spLocks/>
          </p:cNvSpPr>
          <p:nvPr/>
        </p:nvSpPr>
        <p:spPr>
          <a:xfrm>
            <a:off x="1180610" y="1667185"/>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500" noProof="0" dirty="0">
                <a:solidFill>
                  <a:srgbClr val="382B1B"/>
                </a:solidFill>
              </a:rPr>
              <a:t>Nästa.. Steg 2</a:t>
            </a:r>
          </a:p>
        </p:txBody>
      </p:sp>
      <p:sp>
        <p:nvSpPr>
          <p:cNvPr id="8" name="Speech Bubble: Oval 7">
            <a:extLst>
              <a:ext uri="{FF2B5EF4-FFF2-40B4-BE49-F238E27FC236}">
                <a16:creationId xmlns:a16="http://schemas.microsoft.com/office/drawing/2014/main" id="{65649E37-3034-ED72-2133-BDBE5E9E4C9C}"/>
              </a:ext>
            </a:extLst>
          </p:cNvPr>
          <p:cNvSpPr/>
          <p:nvPr/>
        </p:nvSpPr>
        <p:spPr>
          <a:xfrm>
            <a:off x="1351386" y="1171223"/>
            <a:ext cx="3889313" cy="2257777"/>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 name="Graphic 9" descr="Female Profile with solid fill">
            <a:extLst>
              <a:ext uri="{FF2B5EF4-FFF2-40B4-BE49-F238E27FC236}">
                <a16:creationId xmlns:a16="http://schemas.microsoft.com/office/drawing/2014/main" id="{53827B46-802D-BD76-D749-AA6B3C9AC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1386" y="3622602"/>
            <a:ext cx="1661305" cy="1661305"/>
          </a:xfrm>
          <a:prstGeom prst="rect">
            <a:avLst/>
          </a:prstGeom>
        </p:spPr>
      </p:pic>
    </p:spTree>
    <p:extLst>
      <p:ext uri="{BB962C8B-B14F-4D97-AF65-F5344CB8AC3E}">
        <p14:creationId xmlns:p14="http://schemas.microsoft.com/office/powerpoint/2010/main" val="210913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600" noProof="0" dirty="0">
                <a:solidFill>
                  <a:srgbClr val="382B1B"/>
                </a:solidFill>
              </a:rPr>
              <a:t>VAD ÄR EN ENTREPRENÖR?</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875867" y="1693334"/>
            <a:ext cx="5486400" cy="4700813"/>
          </a:xfrm>
        </p:spPr>
        <p:txBody>
          <a:bodyPr/>
          <a:lstStyle/>
          <a:p>
            <a:r>
              <a:rPr lang="sv" noProof="0" dirty="0"/>
              <a:t>En entreprenör ses ofta som en innovatör, en källa till nya idéer, varor, tjänster och affärer. De är någon som omsätter en idé till handling – skapar något eget, som en tjänst, produkt eller ett litet företag.</a:t>
            </a:r>
          </a:p>
          <a:p>
            <a:endParaRPr lang="en-GB" noProof="0" dirty="0"/>
          </a:p>
          <a:p>
            <a:r>
              <a:rPr lang="sv" noProof="0" dirty="0"/>
              <a:t>Vissa entreprenörer är födda men många andra är self-made – du behöver bara hitta och låsa upp din hemliga </a:t>
            </a:r>
            <a:r>
              <a:rPr lang="sv" b="1" noProof="0" dirty="0"/>
              <a:t>SUPERKRAFT </a:t>
            </a:r>
            <a:r>
              <a:rPr lang="sv" noProof="0" dirty="0"/>
              <a:t>och en praktisk affärsidé som du brinner för!</a:t>
            </a:r>
          </a:p>
          <a:p>
            <a:endParaRPr lang="en-GB" noProof="0" dirty="0"/>
          </a:p>
          <a:p>
            <a:r>
              <a:rPr lang="sv" noProof="0" dirty="0"/>
              <a:t>Vår kurs hjälper dig med detta.</a:t>
            </a:r>
          </a:p>
          <a:p>
            <a:endParaRPr lang="en-GB" noProof="0" dirty="0"/>
          </a:p>
          <a:p>
            <a:endParaRPr lang="en-GB" noProof="0" dirty="0"/>
          </a:p>
        </p:txBody>
      </p:sp>
      <p:sp>
        <p:nvSpPr>
          <p:cNvPr id="5" name="Text Placeholder 2">
            <a:extLst>
              <a:ext uri="{FF2B5EF4-FFF2-40B4-BE49-F238E27FC236}">
                <a16:creationId xmlns:a16="http://schemas.microsoft.com/office/drawing/2014/main" id="{C23C6F1E-8F2E-5DD5-B68A-B1E68A261987}"/>
              </a:ext>
            </a:extLst>
          </p:cNvPr>
          <p:cNvSpPr txBox="1">
            <a:spLocks/>
          </p:cNvSpPr>
          <p:nvPr/>
        </p:nvSpPr>
        <p:spPr>
          <a:xfrm>
            <a:off x="718079" y="1711325"/>
            <a:ext cx="4499441"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endParaRPr lang="en-GB" sz="3200" b="1" i="1" noProof="0" dirty="0">
              <a:solidFill>
                <a:srgbClr val="84BFA4"/>
              </a:solidFill>
            </a:endParaRPr>
          </a:p>
        </p:txBody>
      </p:sp>
      <p:cxnSp>
        <p:nvCxnSpPr>
          <p:cNvPr id="6" name="Straight Connector 5">
            <a:extLst>
              <a:ext uri="{FF2B5EF4-FFF2-40B4-BE49-F238E27FC236}">
                <a16:creationId xmlns:a16="http://schemas.microsoft.com/office/drawing/2014/main" id="{D4E5E503-55CF-B86E-9C4B-9A9138799DDF}"/>
              </a:ext>
            </a:extLst>
          </p:cNvPr>
          <p:cNvCxnSpPr>
            <a:cxnSpLocks/>
          </p:cNvCxnSpPr>
          <p:nvPr/>
        </p:nvCxnSpPr>
        <p:spPr>
          <a:xfrm flipV="1">
            <a:off x="5338105" y="1607281"/>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descr="Open hand with plant with solid fill">
            <a:extLst>
              <a:ext uri="{FF2B5EF4-FFF2-40B4-BE49-F238E27FC236}">
                <a16:creationId xmlns:a16="http://schemas.microsoft.com/office/drawing/2014/main" id="{C8809A10-5E66-BF13-26CC-C4720FA26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1619" y="5011206"/>
            <a:ext cx="1214686" cy="1214686"/>
          </a:xfrm>
          <a:prstGeom prst="rect">
            <a:avLst/>
          </a:prstGeom>
        </p:spPr>
      </p:pic>
      <p:pic>
        <p:nvPicPr>
          <p:cNvPr id="2" name="Obraz 7" descr="Obraz zawierający osoba, jedzenie, posiłek, zastawa stołowa&#10;&#10;Zawartość wygenerowana przez sztuczną inteligencję może być niepoprawna.">
            <a:extLst>
              <a:ext uri="{FF2B5EF4-FFF2-40B4-BE49-F238E27FC236}">
                <a16:creationId xmlns:a16="http://schemas.microsoft.com/office/drawing/2014/main" id="{3680AE14-BF1D-F219-0B4D-D47E30047AD8}"/>
              </a:ext>
            </a:extLst>
          </p:cNvPr>
          <p:cNvPicPr>
            <a:picLocks noChangeAspect="1"/>
          </p:cNvPicPr>
          <p:nvPr/>
        </p:nvPicPr>
        <p:blipFill>
          <a:blip r:embed="rId4"/>
          <a:stretch>
            <a:fillRect/>
          </a:stretch>
        </p:blipFill>
        <p:spPr>
          <a:xfrm>
            <a:off x="426238" y="1718894"/>
            <a:ext cx="4466121" cy="2977600"/>
          </a:xfrm>
          <a:prstGeom prst="rect">
            <a:avLst/>
          </a:prstGeom>
        </p:spPr>
      </p:pic>
      <p:sp>
        <p:nvSpPr>
          <p:cNvPr id="7" name="pole tekstowe 4">
            <a:extLst>
              <a:ext uri="{FF2B5EF4-FFF2-40B4-BE49-F238E27FC236}">
                <a16:creationId xmlns:a16="http://schemas.microsoft.com/office/drawing/2014/main" id="{573C8C94-C8A5-CF38-6800-7FDE37631AEB}"/>
              </a:ext>
            </a:extLst>
          </p:cNvPr>
          <p:cNvSpPr txBox="1"/>
          <p:nvPr/>
        </p:nvSpPr>
        <p:spPr>
          <a:xfrm>
            <a:off x="253427" y="4785469"/>
            <a:ext cx="5024386" cy="1235979"/>
          </a:xfrm>
          <a:prstGeom prst="rect">
            <a:avLst/>
          </a:prstGeom>
          <a:noFill/>
        </p:spPr>
        <p:txBody>
          <a:bodyPr wrap="square">
            <a:spAutoFit/>
          </a:bodyPr>
          <a:lstStyle/>
          <a:p>
            <a:pPr>
              <a:lnSpc>
                <a:spcPct val="115000"/>
              </a:lnSpc>
              <a:spcAft>
                <a:spcPts val="800"/>
              </a:spcAft>
            </a:pPr>
            <a:r>
              <a:rPr lang="sv" sz="2000" kern="100" noProof="0" dirty="0">
                <a:effectLst/>
                <a:ea typeface="Aptos" panose="020B0004020202020204" pitchFamily="34" charset="0"/>
                <a:cs typeface="Times New Roman" panose="02020603050405020304" pitchFamily="18" charset="0"/>
              </a:rPr>
              <a:t>"Jag började med att laga mat åt grannar. En rätt ledde till ett evenemang. Nu anordnar jag catering till bröllop."</a:t>
            </a:r>
          </a:p>
          <a:p>
            <a:pPr>
              <a:lnSpc>
                <a:spcPct val="115000"/>
              </a:lnSpc>
              <a:spcAft>
                <a:spcPts val="800"/>
              </a:spcAft>
            </a:pPr>
            <a:r>
              <a:rPr lang="sv" sz="2000" kern="100" noProof="0" dirty="0">
                <a:effectLst/>
                <a:ea typeface="Aptos" panose="020B0004020202020204" pitchFamily="34" charset="0"/>
                <a:cs typeface="Times New Roman" panose="02020603050405020304" pitchFamily="18" charset="0"/>
              </a:rPr>
              <a:t>– </a:t>
            </a:r>
            <a:r>
              <a:rPr lang="sv" sz="2000" i="1" kern="100" noProof="0" dirty="0">
                <a:effectLst/>
                <a:ea typeface="Aptos" panose="020B0004020202020204" pitchFamily="34" charset="0"/>
                <a:cs typeface="Times New Roman" panose="02020603050405020304" pitchFamily="18" charset="0"/>
              </a:rPr>
              <a:t>Halima, kock i Malmö</a:t>
            </a:r>
            <a:endParaRPr lang="en-GB" sz="2000" kern="100" noProof="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5504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noProof="0" dirty="0"/>
              <a:t>VAD ÄR ENTREPRENÖRSKAP?</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38268" y="1369306"/>
            <a:ext cx="11190545" cy="4700813"/>
          </a:xfrm>
        </p:spPr>
        <p:txBody>
          <a:bodyPr/>
          <a:lstStyle/>
          <a:p>
            <a:r>
              <a:rPr lang="sv" noProof="0" dirty="0"/>
              <a:t>Entreprenörskap är </a:t>
            </a:r>
            <a:r>
              <a:rPr lang="sv" b="1" noProof="0" dirty="0"/>
              <a:t>för dig!</a:t>
            </a:r>
          </a:p>
          <a:p>
            <a:endParaRPr lang="en-GB" b="1" noProof="0" dirty="0"/>
          </a:p>
          <a:p>
            <a:pPr marL="342900" indent="-342900">
              <a:buFont typeface="Wingdings" panose="05000000000000000000" pitchFamily="2" charset="2"/>
              <a:buChar char="Ø"/>
            </a:pPr>
            <a:r>
              <a:rPr lang="sv" noProof="0" dirty="0"/>
              <a:t>Du behöver inte tillstånd för att bli entreprenör – </a:t>
            </a:r>
            <a:r>
              <a:rPr lang="sv" b="1" noProof="0" dirty="0"/>
              <a:t>bara en liten idé och modet att börja.</a:t>
            </a:r>
          </a:p>
          <a:p>
            <a:pPr marL="342900" indent="-342900">
              <a:buFont typeface="Wingdings" panose="05000000000000000000" pitchFamily="2" charset="2"/>
              <a:buChar char="Ø"/>
            </a:pPr>
            <a:r>
              <a:rPr lang="sv" noProof="0" dirty="0"/>
              <a:t>På 3 Kitchens tror vi att din kultur, dina färdigheter och din livserfarenhet är </a:t>
            </a:r>
            <a:r>
              <a:rPr lang="sv" b="1" noProof="0" dirty="0"/>
              <a:t>kraftfulla verktyg.</a:t>
            </a:r>
          </a:p>
          <a:p>
            <a:pPr marL="342900" indent="-342900">
              <a:buFont typeface="Wingdings" panose="05000000000000000000" pitchFamily="2" charset="2"/>
              <a:buChar char="Ø"/>
            </a:pPr>
            <a:endParaRPr lang="en-GB" b="1" dirty="0"/>
          </a:p>
          <a:p>
            <a:r>
              <a:rPr lang="sv" b="1" noProof="0" dirty="0"/>
              <a:t>Särskilt matentreprenörskap kan ta sig många tillgängliga och lättillgängliga former. </a:t>
            </a:r>
            <a:r>
              <a:rPr lang="sv" noProof="0" dirty="0"/>
              <a:t>FRÅN </a:t>
            </a:r>
            <a:r>
              <a:rPr lang="sv" dirty="0"/>
              <a:t>att sälja hemlagade varor på lokala marknader till att starta en food truck, popup-restaurang eller online-företag. Du behöver inte ett fint kök eller en företagsekonomisk examen, du behöver hjärta, drivkraft och en gemenskap som stödjer dig.</a:t>
            </a:r>
          </a:p>
          <a:p>
            <a:endParaRPr lang="en-GB" dirty="0"/>
          </a:p>
          <a:p>
            <a:pPr>
              <a:buNone/>
            </a:pPr>
            <a:r>
              <a:rPr lang="sv" b="1" dirty="0"/>
              <a:t>Så här börjar du (och vad vi går igenom i den här kursen):</a:t>
            </a:r>
            <a:endParaRPr lang="en-GB" dirty="0"/>
          </a:p>
          <a:p>
            <a:pPr marL="342900" indent="-342900">
              <a:buFont typeface="Arial" panose="020B0604020202020204" pitchFamily="34" charset="0"/>
              <a:buChar char="•"/>
            </a:pPr>
            <a:r>
              <a:rPr lang="sv" b="1" dirty="0"/>
              <a:t>Identifiera ditt "varför". </a:t>
            </a:r>
            <a:r>
              <a:rPr lang="sv" dirty="0"/>
              <a:t>Vad driver din passion för mat?</a:t>
            </a:r>
          </a:p>
          <a:p>
            <a:pPr marL="342900" indent="-342900">
              <a:buFont typeface="Arial" panose="020B0604020202020204" pitchFamily="34" charset="0"/>
              <a:buChar char="•"/>
            </a:pPr>
            <a:r>
              <a:rPr lang="sv" b="1" dirty="0"/>
              <a:t>Börja i liten skala. </a:t>
            </a:r>
            <a:r>
              <a:rPr lang="sv" dirty="0"/>
              <a:t>Testa recept, dela med vänner, få feedback.</a:t>
            </a:r>
          </a:p>
          <a:p>
            <a:pPr marL="342900" indent="-342900">
              <a:buFont typeface="Arial" panose="020B0604020202020204" pitchFamily="34" charset="0"/>
              <a:buChar char="•"/>
            </a:pPr>
            <a:r>
              <a:rPr lang="sv" b="1" dirty="0"/>
              <a:t>Bygg din berättelse. </a:t>
            </a:r>
            <a:r>
              <a:rPr lang="sv" dirty="0"/>
              <a:t>Din bakgrund är en del av ditt varumärke, äg den.</a:t>
            </a:r>
          </a:p>
          <a:p>
            <a:pPr marL="342900" indent="-342900">
              <a:buFont typeface="Arial" panose="020B0604020202020204" pitchFamily="34" charset="0"/>
              <a:buChar char="•"/>
            </a:pPr>
            <a:r>
              <a:rPr lang="sv" b="1" dirty="0"/>
              <a:t>Hitta din marknad. </a:t>
            </a:r>
            <a:r>
              <a:rPr lang="sv" dirty="0"/>
              <a:t>Vilka älskar det du gör? Var handlar eller äter de?</a:t>
            </a:r>
          </a:p>
          <a:p>
            <a:pPr marL="342900" indent="-342900">
              <a:buFont typeface="Arial" panose="020B0604020202020204" pitchFamily="34" charset="0"/>
              <a:buChar char="•"/>
            </a:pPr>
            <a:r>
              <a:rPr lang="sv" b="1" dirty="0"/>
              <a:t>Luta dig mot gemenskapen. </a:t>
            </a:r>
            <a:r>
              <a:rPr lang="sv" dirty="0"/>
              <a:t>Gå med i matkollektiv, delta i lokala evenemang och be om hjälp.</a:t>
            </a:r>
          </a:p>
          <a:p>
            <a:endParaRPr lang="en-GB" b="1" noProof="0" dirty="0"/>
          </a:p>
        </p:txBody>
      </p:sp>
    </p:spTree>
    <p:extLst>
      <p:ext uri="{BB962C8B-B14F-4D97-AF65-F5344CB8AC3E}">
        <p14:creationId xmlns:p14="http://schemas.microsoft.com/office/powerpoint/2010/main" val="136111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10767725" cy="1126708"/>
          </a:xfrm>
        </p:spPr>
        <p:txBody>
          <a:bodyPr/>
          <a:lstStyle/>
          <a:p>
            <a:r>
              <a:rPr lang="sv" noProof="0" dirty="0"/>
              <a:t>VISSTE DU ATT MIGRANTKVINNOR </a:t>
            </a:r>
            <a:r>
              <a:rPr lang="sv" dirty="0"/>
              <a:t>TENDERAR</a:t>
            </a:r>
            <a:r>
              <a:rPr lang="sv" noProof="0" dirty="0"/>
              <a:t> ATT VARA BRA ENTREPRENÖRER?</a:t>
            </a:r>
          </a:p>
        </p:txBody>
      </p:sp>
      <p:sp>
        <p:nvSpPr>
          <p:cNvPr id="9" name="Text Placeholder 2">
            <a:extLst>
              <a:ext uri="{FF2B5EF4-FFF2-40B4-BE49-F238E27FC236}">
                <a16:creationId xmlns:a16="http://schemas.microsoft.com/office/drawing/2014/main" id="{A7017389-0FB6-DBB7-B4FB-709371DB088D}"/>
              </a:ext>
            </a:extLst>
          </p:cNvPr>
          <p:cNvSpPr txBox="1">
            <a:spLocks/>
          </p:cNvSpPr>
          <p:nvPr/>
        </p:nvSpPr>
        <p:spPr>
          <a:xfrm>
            <a:off x="551543" y="2230859"/>
            <a:ext cx="2890029" cy="183609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sv" sz="3200" b="1" i="1" noProof="0" dirty="0">
                <a:solidFill>
                  <a:srgbClr val="84BFA4"/>
                </a:solidFill>
              </a:rPr>
              <a:t>Migrantkvinnor möter ofta fler hinder än andra…</a:t>
            </a:r>
            <a:endParaRPr lang="en-GB" sz="3200" noProof="0" dirty="0">
              <a:solidFill>
                <a:srgbClr val="84BFA4"/>
              </a:solidFill>
            </a:endParaRPr>
          </a:p>
        </p:txBody>
      </p:sp>
      <p:sp>
        <p:nvSpPr>
          <p:cNvPr id="5" name="Text Placeholder 7">
            <a:extLst>
              <a:ext uri="{FF2B5EF4-FFF2-40B4-BE49-F238E27FC236}">
                <a16:creationId xmlns:a16="http://schemas.microsoft.com/office/drawing/2014/main" id="{34DF3113-D989-6BDF-7A19-AECB4CE71FE9}"/>
              </a:ext>
            </a:extLst>
          </p:cNvPr>
          <p:cNvSpPr>
            <a:spLocks noGrp="1"/>
          </p:cNvSpPr>
          <p:nvPr>
            <p:ph type="body" sz="quarter" idx="14"/>
          </p:nvPr>
        </p:nvSpPr>
        <p:spPr>
          <a:xfrm>
            <a:off x="3657600" y="2014008"/>
            <a:ext cx="8144933" cy="3286125"/>
          </a:xfrm>
        </p:spPr>
        <p:txBody>
          <a:bodyPr/>
          <a:lstStyle/>
          <a:p>
            <a:pPr>
              <a:buNone/>
            </a:pPr>
            <a:r>
              <a:rPr lang="sv" noProof="0" dirty="0"/>
              <a:t>Att börja om i ett nytt land, lära sig ett nytt språk, hitta arbete och försörja sina familjer. Livet kan vara utmanande, och resurser som tid eller pengar kan vara begränsade.</a:t>
            </a:r>
          </a:p>
          <a:p>
            <a:pPr>
              <a:buNone/>
            </a:pPr>
            <a:endParaRPr lang="en-GB" noProof="0" dirty="0"/>
          </a:p>
          <a:p>
            <a:r>
              <a:rPr lang="sv" noProof="0" dirty="0"/>
              <a:t>Men dessa erfarenheter </a:t>
            </a:r>
            <a:r>
              <a:rPr lang="sv" b="1" noProof="0" dirty="0"/>
              <a:t>bygger också styrka, kreativitet och motståndskraft </a:t>
            </a:r>
            <a:r>
              <a:rPr lang="sv" noProof="0" dirty="0"/>
              <a:t>– samma egenskaper som gör bra entreprenörer!</a:t>
            </a:r>
          </a:p>
          <a:p>
            <a:endParaRPr lang="en-GB" noProof="0" dirty="0"/>
          </a:p>
          <a:p>
            <a:endParaRPr lang="en-GB" noProof="0" dirty="0"/>
          </a:p>
          <a:p>
            <a:endParaRPr lang="en-GB" noProof="0" dirty="0"/>
          </a:p>
          <a:p>
            <a:endParaRPr lang="en-GB" noProof="0" dirty="0"/>
          </a:p>
          <a:p>
            <a:pPr algn="r"/>
            <a:r>
              <a:rPr lang="sv" sz="2400" b="1" noProof="0" dirty="0">
                <a:solidFill>
                  <a:srgbClr val="84BFA4"/>
                </a:solidFill>
              </a:rPr>
              <a:t>Låt oss titta på 6 anledningar till varför…</a:t>
            </a:r>
          </a:p>
          <a:p>
            <a:endParaRPr lang="en-GB" noProof="0" dirty="0"/>
          </a:p>
          <a:p>
            <a:r>
              <a:rPr lang="sv" noProof="0" dirty="0"/>
              <a:t> </a:t>
            </a:r>
          </a:p>
        </p:txBody>
      </p:sp>
      <p:cxnSp>
        <p:nvCxnSpPr>
          <p:cNvPr id="6" name="Straight Connector 5">
            <a:extLst>
              <a:ext uri="{FF2B5EF4-FFF2-40B4-BE49-F238E27FC236}">
                <a16:creationId xmlns:a16="http://schemas.microsoft.com/office/drawing/2014/main" id="{D08B5315-96A7-5EFF-4C33-EC0EFDCB8388}"/>
              </a:ext>
            </a:extLst>
          </p:cNvPr>
          <p:cNvCxnSpPr>
            <a:cxnSpLocks/>
          </p:cNvCxnSpPr>
          <p:nvPr/>
        </p:nvCxnSpPr>
        <p:spPr>
          <a:xfrm flipV="1">
            <a:off x="3441572" y="1945949"/>
            <a:ext cx="0" cy="24059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fika 3" descr="Grupa kobiet z wypełnieniem pełnym">
            <a:extLst>
              <a:ext uri="{FF2B5EF4-FFF2-40B4-BE49-F238E27FC236}">
                <a16:creationId xmlns:a16="http://schemas.microsoft.com/office/drawing/2014/main" id="{4B32E45E-978A-30C0-8D88-CD91E9A7A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7100" y="4351866"/>
            <a:ext cx="1836096" cy="1836096"/>
          </a:xfrm>
          <a:prstGeom prst="rect">
            <a:avLst/>
          </a:prstGeom>
        </p:spPr>
      </p:pic>
    </p:spTree>
    <p:extLst>
      <p:ext uri="{BB962C8B-B14F-4D97-AF65-F5344CB8AC3E}">
        <p14:creationId xmlns:p14="http://schemas.microsoft.com/office/powerpoint/2010/main" val="1241288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7109</Words>
  <Application>Microsoft Office PowerPoint</Application>
  <PresentationFormat>Widescreen</PresentationFormat>
  <Paragraphs>672</Paragraphs>
  <Slides>68</Slides>
  <Notes>0</Notes>
  <HiddenSlides>0</HiddenSlides>
  <MMClips>4</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7" baseType="lpstr">
      <vt:lpstr>Aptos</vt:lpstr>
      <vt:lpstr>Arial</vt:lpstr>
      <vt:lpstr>Calibri</vt:lpstr>
      <vt:lpstr>Calibri Light</vt:lpstr>
      <vt:lpstr>Montserrat</vt:lpstr>
      <vt:lpstr>Wingdings</vt:lpstr>
      <vt:lpstr>Office Theme</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369</cp:revision>
  <cp:lastPrinted>2025-05-10T10:41:43Z</cp:lastPrinted>
  <dcterms:created xsi:type="dcterms:W3CDTF">2019-11-20T14:08:21Z</dcterms:created>
  <dcterms:modified xsi:type="dcterms:W3CDTF">2025-06-09T06:39:31Z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2025-05-13T15:25:43Z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37ebfcec-6b37-45ac-9b77-40a67d5df548</vt:lpwstr>
  </property>
  <property fmtid="{D5CDD505-2E9C-101B-9397-08002B2CF9AE}" pid="8" name="MSIP_Label_35539ab5-6c40-44dc-bcab-aa0492abd251_ContentBits">
    <vt:lpwstr>0</vt:lpwstr>
  </property>
  <property fmtid="{D5CDD505-2E9C-101B-9397-08002B2CF9AE}" pid="9" name="MSIP_Label_35539ab5-6c40-44dc-bcab-aa0492abd251_Tag">
    <vt:lpwstr>10, 0, 1, 2</vt:lpwstr>
  </property>
</Properties>
</file>