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4394" r:id="rId2"/>
    <p:sldId id="4395" r:id="rId3"/>
    <p:sldId id="4582" r:id="rId4"/>
    <p:sldId id="4396" r:id="rId5"/>
    <p:sldId id="4390" r:id="rId6"/>
    <p:sldId id="4432" r:id="rId7"/>
    <p:sldId id="4434" r:id="rId8"/>
    <p:sldId id="4435" r:id="rId9"/>
    <p:sldId id="4436" r:id="rId10"/>
    <p:sldId id="4458" r:id="rId11"/>
    <p:sldId id="4459" r:id="rId12"/>
    <p:sldId id="4460" r:id="rId13"/>
    <p:sldId id="4461" r:id="rId14"/>
    <p:sldId id="4457" r:id="rId15"/>
    <p:sldId id="4462" r:id="rId16"/>
    <p:sldId id="4463" r:id="rId17"/>
    <p:sldId id="4464" r:id="rId18"/>
    <p:sldId id="4465" r:id="rId19"/>
    <p:sldId id="4466" r:id="rId20"/>
    <p:sldId id="4411" r:id="rId21"/>
    <p:sldId id="4447" r:id="rId22"/>
    <p:sldId id="4448" r:id="rId23"/>
    <p:sldId id="4449" r:id="rId24"/>
    <p:sldId id="4450" r:id="rId25"/>
    <p:sldId id="4451" r:id="rId26"/>
    <p:sldId id="4454" r:id="rId27"/>
    <p:sldId id="4455" r:id="rId28"/>
    <p:sldId id="4456" r:id="rId29"/>
    <p:sldId id="4409" r:id="rId30"/>
    <p:sldId id="4433" r:id="rId31"/>
    <p:sldId id="4440" r:id="rId32"/>
    <p:sldId id="4438" r:id="rId33"/>
    <p:sldId id="4439" r:id="rId34"/>
    <p:sldId id="4441" r:id="rId35"/>
    <p:sldId id="4442" r:id="rId36"/>
    <p:sldId id="4443" r:id="rId37"/>
    <p:sldId id="4444" r:id="rId38"/>
    <p:sldId id="4585" r:id="rId39"/>
    <p:sldId id="4446" r:id="rId40"/>
    <p:sldId id="4412" r:id="rId41"/>
    <p:sldId id="4437" r:id="rId42"/>
    <p:sldId id="4583" r:id="rId43"/>
    <p:sldId id="4584" r:id="rId44"/>
    <p:sldId id="4586" r:id="rId45"/>
    <p:sldId id="4445" r:id="rId46"/>
    <p:sldId id="4587" r:id="rId47"/>
    <p:sldId id="259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C7B0"/>
    <a:srgbClr val="382B1B"/>
    <a:srgbClr val="B6D1E1"/>
    <a:srgbClr val="E6C8C7"/>
    <a:srgbClr val="EC2179"/>
    <a:srgbClr val="003841"/>
    <a:srgbClr val="DACA3C"/>
    <a:srgbClr val="19753C"/>
    <a:srgbClr val="7ABF1E"/>
    <a:srgbClr val="FF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980"/>
    <p:restoredTop sz="94729"/>
  </p:normalViewPr>
  <p:slideViewPr>
    <p:cSldViewPr snapToGrid="0" snapToObjects="1">
      <p:cViewPr varScale="1">
        <p:scale>
          <a:sx n="82" d="100"/>
          <a:sy n="82" d="100"/>
        </p:scale>
        <p:origin x="81" y="1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9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B3AB-1076-3847-9704-2735AAE6E6FB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00C95-E645-9447-A3F8-A17F92449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90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7370B-66A1-AB42-84E0-A4E6FD88C2A5}" type="datetimeFigureOut">
              <a:rPr lang="en-US" smtClean="0"/>
              <a:t>6/6/2025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AC054-D004-974A-8D8E-E228282ED4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3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Freeform 197">
            <a:extLst>
              <a:ext uri="{FF2B5EF4-FFF2-40B4-BE49-F238E27FC236}">
                <a16:creationId xmlns:a16="http://schemas.microsoft.com/office/drawing/2014/main" id="{51639FB9-349C-0342-B1A8-F6BC5646FE11}"/>
              </a:ext>
            </a:extLst>
          </p:cNvPr>
          <p:cNvSpPr/>
          <p:nvPr userDrawn="1"/>
        </p:nvSpPr>
        <p:spPr>
          <a:xfrm>
            <a:off x="0" y="3028949"/>
            <a:ext cx="12172692" cy="2858265"/>
          </a:xfrm>
          <a:custGeom>
            <a:avLst/>
            <a:gdLst>
              <a:gd name="connsiteX0" fmla="*/ 0 w 7600392"/>
              <a:gd name="connsiteY0" fmla="*/ 0 h 6806308"/>
              <a:gd name="connsiteX1" fmla="*/ 7600393 w 7600392"/>
              <a:gd name="connsiteY1" fmla="*/ 0 h 6806308"/>
              <a:gd name="connsiteX2" fmla="*/ 7600393 w 7600392"/>
              <a:gd name="connsiteY2" fmla="*/ 6806308 h 6806308"/>
              <a:gd name="connsiteX3" fmla="*/ 0 w 7600392"/>
              <a:gd name="connsiteY3" fmla="*/ 6806308 h 680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00392" h="6806308">
                <a:moveTo>
                  <a:pt x="0" y="0"/>
                </a:moveTo>
                <a:lnTo>
                  <a:pt x="7600393" y="0"/>
                </a:lnTo>
                <a:lnTo>
                  <a:pt x="7600393" y="6806308"/>
                </a:lnTo>
                <a:lnTo>
                  <a:pt x="0" y="6806308"/>
                </a:lnTo>
                <a:close/>
              </a:path>
            </a:pathLst>
          </a:custGeom>
          <a:solidFill>
            <a:srgbClr val="B6D1E1"/>
          </a:solidFill>
          <a:ln w="308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069"/>
          </a:p>
        </p:txBody>
      </p:sp>
      <p:sp>
        <p:nvSpPr>
          <p:cNvPr id="221" name="Text Placeholder 32">
            <a:extLst>
              <a:ext uri="{FF2B5EF4-FFF2-40B4-BE49-F238E27FC236}">
                <a16:creationId xmlns:a16="http://schemas.microsoft.com/office/drawing/2014/main" id="{DFA6FF77-25B5-714D-A338-B30123147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1624" y="3994283"/>
            <a:ext cx="3354126" cy="100839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ts val="3954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3 Kitchen’s</a:t>
            </a:r>
            <a:endParaRPr lang="en-US" dirty="0"/>
          </a:p>
        </p:txBody>
      </p:sp>
      <p:sp>
        <p:nvSpPr>
          <p:cNvPr id="222" name="Text Placeholder 32">
            <a:extLst>
              <a:ext uri="{FF2B5EF4-FFF2-40B4-BE49-F238E27FC236}">
                <a16:creationId xmlns:a16="http://schemas.microsoft.com/office/drawing/2014/main" id="{2AAB8BE5-8520-414F-99D1-3978614F5E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3749" y="3303820"/>
            <a:ext cx="3311988" cy="533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0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guide to </a:t>
            </a:r>
          </a:p>
        </p:txBody>
      </p:sp>
      <p:sp>
        <p:nvSpPr>
          <p:cNvPr id="313" name="Freeform 312">
            <a:extLst>
              <a:ext uri="{FF2B5EF4-FFF2-40B4-BE49-F238E27FC236}">
                <a16:creationId xmlns:a16="http://schemas.microsoft.com/office/drawing/2014/main" id="{41DE6804-49C7-BA4C-98EA-A2FBCF20D006}"/>
              </a:ext>
            </a:extLst>
          </p:cNvPr>
          <p:cNvSpPr/>
          <p:nvPr userDrawn="1"/>
        </p:nvSpPr>
        <p:spPr>
          <a:xfrm>
            <a:off x="12192000" y="153500"/>
            <a:ext cx="3690980" cy="7687732"/>
          </a:xfrm>
          <a:custGeom>
            <a:avLst/>
            <a:gdLst>
              <a:gd name="connsiteX0" fmla="*/ 0 w 7600392"/>
              <a:gd name="connsiteY0" fmla="*/ 0 h 6806308"/>
              <a:gd name="connsiteX1" fmla="*/ 7600393 w 7600392"/>
              <a:gd name="connsiteY1" fmla="*/ 0 h 6806308"/>
              <a:gd name="connsiteX2" fmla="*/ 7600393 w 7600392"/>
              <a:gd name="connsiteY2" fmla="*/ 6806308 h 6806308"/>
              <a:gd name="connsiteX3" fmla="*/ 0 w 7600392"/>
              <a:gd name="connsiteY3" fmla="*/ 6806308 h 680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00392" h="6806308">
                <a:moveTo>
                  <a:pt x="0" y="0"/>
                </a:moveTo>
                <a:lnTo>
                  <a:pt x="7600393" y="0"/>
                </a:lnTo>
                <a:lnTo>
                  <a:pt x="7600393" y="6806308"/>
                </a:lnTo>
                <a:lnTo>
                  <a:pt x="0" y="6806308"/>
                </a:lnTo>
                <a:close/>
              </a:path>
            </a:pathLst>
          </a:custGeom>
          <a:solidFill>
            <a:srgbClr val="EBEBEB"/>
          </a:solidFill>
          <a:ln w="308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069"/>
          </a:p>
        </p:txBody>
      </p:sp>
      <p:sp>
        <p:nvSpPr>
          <p:cNvPr id="18" name="Picture Placeholder 62">
            <a:extLst>
              <a:ext uri="{FF2B5EF4-FFF2-40B4-BE49-F238E27FC236}">
                <a16:creationId xmlns:a16="http://schemas.microsoft.com/office/drawing/2014/main" id="{1A5D0226-8A9D-77A1-1812-5C8918928806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5718875" y="423474"/>
            <a:ext cx="5982506" cy="45514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g</a:t>
            </a:r>
          </a:p>
        </p:txBody>
      </p:sp>
      <p:sp>
        <p:nvSpPr>
          <p:cNvPr id="161" name="Freeform 160">
            <a:extLst>
              <a:ext uri="{FF2B5EF4-FFF2-40B4-BE49-F238E27FC236}">
                <a16:creationId xmlns:a16="http://schemas.microsoft.com/office/drawing/2014/main" id="{E07D5DA6-BD85-D37F-F234-A8218F4A4F7F}"/>
              </a:ext>
            </a:extLst>
          </p:cNvPr>
          <p:cNvSpPr/>
          <p:nvPr userDrawn="1"/>
        </p:nvSpPr>
        <p:spPr>
          <a:xfrm>
            <a:off x="8065511" y="5423818"/>
            <a:ext cx="4126489" cy="756631"/>
          </a:xfrm>
          <a:custGeom>
            <a:avLst/>
            <a:gdLst>
              <a:gd name="connsiteX0" fmla="*/ 0 w 7600392"/>
              <a:gd name="connsiteY0" fmla="*/ 0 h 6806308"/>
              <a:gd name="connsiteX1" fmla="*/ 7600393 w 7600392"/>
              <a:gd name="connsiteY1" fmla="*/ 0 h 6806308"/>
              <a:gd name="connsiteX2" fmla="*/ 7600393 w 7600392"/>
              <a:gd name="connsiteY2" fmla="*/ 6806308 h 6806308"/>
              <a:gd name="connsiteX3" fmla="*/ 0 w 7600392"/>
              <a:gd name="connsiteY3" fmla="*/ 6806308 h 680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00392" h="6806308">
                <a:moveTo>
                  <a:pt x="0" y="0"/>
                </a:moveTo>
                <a:lnTo>
                  <a:pt x="7600393" y="0"/>
                </a:lnTo>
                <a:lnTo>
                  <a:pt x="7600393" y="6806308"/>
                </a:lnTo>
                <a:lnTo>
                  <a:pt x="0" y="6806308"/>
                </a:lnTo>
                <a:close/>
              </a:path>
            </a:pathLst>
          </a:custGeom>
          <a:solidFill>
            <a:srgbClr val="94C7B0"/>
          </a:solidFill>
          <a:ln w="308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069"/>
          </a:p>
        </p:txBody>
      </p:sp>
      <p:sp>
        <p:nvSpPr>
          <p:cNvPr id="162" name="Text Placeholder 23">
            <a:extLst>
              <a:ext uri="{FF2B5EF4-FFF2-40B4-BE49-F238E27FC236}">
                <a16:creationId xmlns:a16="http://schemas.microsoft.com/office/drawing/2014/main" id="{98391327-83D9-14CE-43F1-D3CEAC64819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065511" y="5436563"/>
            <a:ext cx="3640117" cy="7311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www.website.eu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866361-8606-E616-9F79-F4266A7722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716" y="157163"/>
            <a:ext cx="3697966" cy="2673647"/>
          </a:xfrm>
          <a:prstGeom prst="rect">
            <a:avLst/>
          </a:prstGeom>
        </p:spPr>
      </p:pic>
      <p:pic>
        <p:nvPicPr>
          <p:cNvPr id="5" name="Picture 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120CF01C-C5D0-9AA7-1900-1697BD6E9E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628" y="6029325"/>
            <a:ext cx="2457832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72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Page - Pi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Placeholder 23">
            <a:extLst>
              <a:ext uri="{FF2B5EF4-FFF2-40B4-BE49-F238E27FC236}">
                <a16:creationId xmlns:a16="http://schemas.microsoft.com/office/drawing/2014/main" id="{F889F8E2-E40E-4A46-B6D7-52A0D1D266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51412" y="311362"/>
            <a:ext cx="10907188" cy="720752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l">
              <a:buNone/>
              <a:defRPr sz="3600" b="1" i="0">
                <a:solidFill>
                  <a:srgbClr val="382B1B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1957B790-F1C6-0B90-CF29-962459ED0D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8347" y="1543050"/>
            <a:ext cx="10963115" cy="46720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ts val="2340"/>
              </a:lnSpc>
              <a:spcBef>
                <a:spcPts val="0"/>
              </a:spcBef>
              <a:buNone/>
              <a:defRPr sz="2200" baseline="0">
                <a:solidFill>
                  <a:srgbClr val="382B1B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A2891E-4451-C7C6-A5DF-FD84E5791F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5863" r="212"/>
          <a:stretch/>
        </p:blipFill>
        <p:spPr>
          <a:xfrm>
            <a:off x="8649152" y="6378633"/>
            <a:ext cx="3362966" cy="34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80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 - Gree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A9FE447-E059-844E-AB44-8ADA48F90A17}"/>
              </a:ext>
            </a:extLst>
          </p:cNvPr>
          <p:cNvSpPr/>
          <p:nvPr userDrawn="1"/>
        </p:nvSpPr>
        <p:spPr>
          <a:xfrm flipH="1" flipV="1">
            <a:off x="-2" y="255266"/>
            <a:ext cx="12192001" cy="868136"/>
          </a:xfrm>
          <a:prstGeom prst="rect">
            <a:avLst/>
          </a:prstGeom>
          <a:solidFill>
            <a:srgbClr val="94C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51" name="Text Placeholder 23">
            <a:extLst>
              <a:ext uri="{FF2B5EF4-FFF2-40B4-BE49-F238E27FC236}">
                <a16:creationId xmlns:a16="http://schemas.microsoft.com/office/drawing/2014/main" id="{F889F8E2-E40E-4A46-B6D7-52A0D1D266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51412" y="311362"/>
            <a:ext cx="10907188" cy="720752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l">
              <a:buNone/>
              <a:defRPr sz="36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9" name="Graphic 4">
            <a:extLst>
              <a:ext uri="{FF2B5EF4-FFF2-40B4-BE49-F238E27FC236}">
                <a16:creationId xmlns:a16="http://schemas.microsoft.com/office/drawing/2014/main" id="{D81C8033-C361-E354-4AFA-A6C8B1614AB5}"/>
              </a:ext>
            </a:extLst>
          </p:cNvPr>
          <p:cNvSpPr/>
          <p:nvPr userDrawn="1"/>
        </p:nvSpPr>
        <p:spPr>
          <a:xfrm rot="5400000">
            <a:off x="1560071" y="287732"/>
            <a:ext cx="108000" cy="1685648"/>
          </a:xfrm>
          <a:custGeom>
            <a:avLst/>
            <a:gdLst>
              <a:gd name="connsiteX0" fmla="*/ 0 w 30700"/>
              <a:gd name="connsiteY0" fmla="*/ 0 h 260044"/>
              <a:gd name="connsiteX1" fmla="*/ 30701 w 30700"/>
              <a:gd name="connsiteY1" fmla="*/ 0 h 260044"/>
              <a:gd name="connsiteX2" fmla="*/ 30701 w 30700"/>
              <a:gd name="connsiteY2" fmla="*/ 260044 h 260044"/>
              <a:gd name="connsiteX3" fmla="*/ 0 w 30700"/>
              <a:gd name="connsiteY3" fmla="*/ 260044 h 26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00" h="260044">
                <a:moveTo>
                  <a:pt x="0" y="0"/>
                </a:moveTo>
                <a:lnTo>
                  <a:pt x="30701" y="0"/>
                </a:lnTo>
                <a:lnTo>
                  <a:pt x="30701" y="260044"/>
                </a:lnTo>
                <a:lnTo>
                  <a:pt x="0" y="260044"/>
                </a:lnTo>
                <a:close/>
              </a:path>
            </a:pathLst>
          </a:custGeom>
          <a:solidFill>
            <a:srgbClr val="B6D1E1"/>
          </a:solidFill>
          <a:ln w="2370" cap="flat">
            <a:solidFill>
              <a:srgbClr val="B6D1E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1957B790-F1C6-0B90-CF29-962459ED0D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8347" y="1543050"/>
            <a:ext cx="10963115" cy="46720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ts val="2340"/>
              </a:lnSpc>
              <a:spcBef>
                <a:spcPts val="0"/>
              </a:spcBef>
              <a:buNone/>
              <a:defRPr sz="2200" baseline="0">
                <a:solidFill>
                  <a:srgbClr val="382B1B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936931-3960-923C-C14E-D32A29FD86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5863" r="212"/>
          <a:stretch/>
        </p:blipFill>
        <p:spPr>
          <a:xfrm>
            <a:off x="8649152" y="6378633"/>
            <a:ext cx="3362966" cy="34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6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2 -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1639836" y="785664"/>
            <a:ext cx="5745702" cy="1381662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142D5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25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639837" y="2766646"/>
            <a:ext cx="5745702" cy="3644887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142D55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529162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F0880D03-A705-64E3-CCFA-6DCD07D5CD6A}"/>
              </a:ext>
            </a:extLst>
          </p:cNvPr>
          <p:cNvSpPr/>
          <p:nvPr userDrawn="1"/>
        </p:nvSpPr>
        <p:spPr>
          <a:xfrm>
            <a:off x="-32399" y="2956988"/>
            <a:ext cx="12224399" cy="2809041"/>
          </a:xfrm>
          <a:custGeom>
            <a:avLst/>
            <a:gdLst>
              <a:gd name="connsiteX0" fmla="*/ 0 w 852645"/>
              <a:gd name="connsiteY0" fmla="*/ 0 h 961650"/>
              <a:gd name="connsiteX1" fmla="*/ 852646 w 852645"/>
              <a:gd name="connsiteY1" fmla="*/ 0 h 961650"/>
              <a:gd name="connsiteX2" fmla="*/ 852646 w 852645"/>
              <a:gd name="connsiteY2" fmla="*/ 961651 h 961650"/>
              <a:gd name="connsiteX3" fmla="*/ 0 w 852645"/>
              <a:gd name="connsiteY3" fmla="*/ 961651 h 96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2645" h="961650">
                <a:moveTo>
                  <a:pt x="0" y="0"/>
                </a:moveTo>
                <a:lnTo>
                  <a:pt x="852646" y="0"/>
                </a:lnTo>
                <a:lnTo>
                  <a:pt x="852646" y="961651"/>
                </a:lnTo>
                <a:lnTo>
                  <a:pt x="0" y="961651"/>
                </a:lnTo>
                <a:close/>
              </a:path>
            </a:pathLst>
          </a:custGeom>
          <a:solidFill>
            <a:srgbClr val="B6D1E1"/>
          </a:solidFill>
          <a:ln w="30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Text Placeholder 23">
            <a:extLst>
              <a:ext uri="{FF2B5EF4-FFF2-40B4-BE49-F238E27FC236}">
                <a16:creationId xmlns:a16="http://schemas.microsoft.com/office/drawing/2014/main" id="{863E543B-8705-24D5-DEC3-B77FC83491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5556" y="4238576"/>
            <a:ext cx="3195486" cy="7311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Any Questions?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CDAD5CB2-8DC6-978D-C3A5-C97374D80B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5556" y="3429000"/>
            <a:ext cx="3195485" cy="83725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50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D23C199-83E5-F55C-B410-186A0741E64B}"/>
              </a:ext>
            </a:extLst>
          </p:cNvPr>
          <p:cNvSpPr/>
          <p:nvPr userDrawn="1"/>
        </p:nvSpPr>
        <p:spPr>
          <a:xfrm>
            <a:off x="8065511" y="5423818"/>
            <a:ext cx="4126489" cy="756631"/>
          </a:xfrm>
          <a:custGeom>
            <a:avLst/>
            <a:gdLst>
              <a:gd name="connsiteX0" fmla="*/ 0 w 7600392"/>
              <a:gd name="connsiteY0" fmla="*/ 0 h 6806308"/>
              <a:gd name="connsiteX1" fmla="*/ 7600393 w 7600392"/>
              <a:gd name="connsiteY1" fmla="*/ 0 h 6806308"/>
              <a:gd name="connsiteX2" fmla="*/ 7600393 w 7600392"/>
              <a:gd name="connsiteY2" fmla="*/ 6806308 h 6806308"/>
              <a:gd name="connsiteX3" fmla="*/ 0 w 7600392"/>
              <a:gd name="connsiteY3" fmla="*/ 6806308 h 680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00392" h="6806308">
                <a:moveTo>
                  <a:pt x="0" y="0"/>
                </a:moveTo>
                <a:lnTo>
                  <a:pt x="7600393" y="0"/>
                </a:lnTo>
                <a:lnTo>
                  <a:pt x="7600393" y="6806308"/>
                </a:lnTo>
                <a:lnTo>
                  <a:pt x="0" y="6806308"/>
                </a:lnTo>
                <a:close/>
              </a:path>
            </a:pathLst>
          </a:custGeom>
          <a:solidFill>
            <a:srgbClr val="94C7B0"/>
          </a:solidFill>
          <a:ln w="308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069"/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C4918968-197B-7C8B-78C3-E7F4C2D0BB8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065511" y="5436563"/>
            <a:ext cx="3640117" cy="7311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www.website.eu</a:t>
            </a:r>
            <a:endParaRPr lang="en-US" dirty="0"/>
          </a:p>
        </p:txBody>
      </p:sp>
      <p:pic>
        <p:nvPicPr>
          <p:cNvPr id="186" name="Picture 185">
            <a:extLst>
              <a:ext uri="{FF2B5EF4-FFF2-40B4-BE49-F238E27FC236}">
                <a16:creationId xmlns:a16="http://schemas.microsoft.com/office/drawing/2014/main" id="{FF8BD4F1-C0C6-2250-6E8A-2F5F95656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8379" y="142875"/>
            <a:ext cx="3697966" cy="2673647"/>
          </a:xfrm>
          <a:prstGeom prst="rect">
            <a:avLst/>
          </a:prstGeom>
        </p:spPr>
      </p:pic>
      <p:pic>
        <p:nvPicPr>
          <p:cNvPr id="187" name="Picture 186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A53F704-0F5F-575A-8E10-BF033CFA63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628" y="6029325"/>
            <a:ext cx="2457832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verview/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B6FBFE60-B12C-7249-80E7-36657FB982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0350" y="1581200"/>
            <a:ext cx="700387" cy="340283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3200" b="1" baseline="0">
                <a:solidFill>
                  <a:srgbClr val="94C7B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AD37810F-17D1-864F-A250-E42663BBD0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95647" y="1581921"/>
            <a:ext cx="9252000" cy="3402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382B1B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61" name="Text Placeholder 25">
            <a:extLst>
              <a:ext uri="{FF2B5EF4-FFF2-40B4-BE49-F238E27FC236}">
                <a16:creationId xmlns:a16="http://schemas.microsoft.com/office/drawing/2014/main" id="{F594FF25-E151-F942-926C-A77F810C763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60350" y="2110962"/>
            <a:ext cx="700387" cy="340283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3200" b="1" baseline="0">
                <a:solidFill>
                  <a:srgbClr val="94C7B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62" name="Text Placeholder 25">
            <a:extLst>
              <a:ext uri="{FF2B5EF4-FFF2-40B4-BE49-F238E27FC236}">
                <a16:creationId xmlns:a16="http://schemas.microsoft.com/office/drawing/2014/main" id="{B0153595-7226-A74D-958B-B36C1D689A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95647" y="2111683"/>
            <a:ext cx="9252000" cy="3402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382B1B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67" name="Text Placeholder 25">
            <a:extLst>
              <a:ext uri="{FF2B5EF4-FFF2-40B4-BE49-F238E27FC236}">
                <a16:creationId xmlns:a16="http://schemas.microsoft.com/office/drawing/2014/main" id="{65F53387-D10B-9540-985B-6B9A7DBDFE3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60350" y="2640724"/>
            <a:ext cx="700387" cy="340283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3200" b="1" baseline="0">
                <a:solidFill>
                  <a:srgbClr val="94C7B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68" name="Text Placeholder 25">
            <a:extLst>
              <a:ext uri="{FF2B5EF4-FFF2-40B4-BE49-F238E27FC236}">
                <a16:creationId xmlns:a16="http://schemas.microsoft.com/office/drawing/2014/main" id="{3AA738E2-5054-304B-9BFA-90BDCB3A9A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95647" y="2641445"/>
            <a:ext cx="9252000" cy="3402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382B1B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69" name="Text Placeholder 25">
            <a:extLst>
              <a:ext uri="{FF2B5EF4-FFF2-40B4-BE49-F238E27FC236}">
                <a16:creationId xmlns:a16="http://schemas.microsoft.com/office/drawing/2014/main" id="{B58710FA-1994-8F4D-A2ED-3865386E044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60350" y="3170486"/>
            <a:ext cx="700387" cy="340283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3200" b="1" baseline="0">
                <a:solidFill>
                  <a:srgbClr val="94C7B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70" name="Text Placeholder 25">
            <a:extLst>
              <a:ext uri="{FF2B5EF4-FFF2-40B4-BE49-F238E27FC236}">
                <a16:creationId xmlns:a16="http://schemas.microsoft.com/office/drawing/2014/main" id="{E7C9F3DF-F2E3-5B4B-A293-519EBD892B3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95647" y="3171207"/>
            <a:ext cx="9252000" cy="3402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382B1B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71" name="Text Placeholder 25">
            <a:extLst>
              <a:ext uri="{FF2B5EF4-FFF2-40B4-BE49-F238E27FC236}">
                <a16:creationId xmlns:a16="http://schemas.microsoft.com/office/drawing/2014/main" id="{5FEF9E0F-CCB4-9D40-9083-F85963D2966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60350" y="4230010"/>
            <a:ext cx="700387" cy="340283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3200" b="1" baseline="0">
                <a:solidFill>
                  <a:srgbClr val="94C7B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72" name="Text Placeholder 25">
            <a:extLst>
              <a:ext uri="{FF2B5EF4-FFF2-40B4-BE49-F238E27FC236}">
                <a16:creationId xmlns:a16="http://schemas.microsoft.com/office/drawing/2014/main" id="{1972AA1F-15FA-A945-A4A7-7FF4400BA6A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95647" y="4230731"/>
            <a:ext cx="9252000" cy="3402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382B1B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9FE447-E059-844E-AB44-8ADA48F90A17}"/>
              </a:ext>
            </a:extLst>
          </p:cNvPr>
          <p:cNvSpPr/>
          <p:nvPr userDrawn="1"/>
        </p:nvSpPr>
        <p:spPr>
          <a:xfrm flipH="1" flipV="1">
            <a:off x="-1" y="355281"/>
            <a:ext cx="3771899" cy="868136"/>
          </a:xfrm>
          <a:prstGeom prst="rect">
            <a:avLst/>
          </a:prstGeom>
          <a:solidFill>
            <a:srgbClr val="B6D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51" name="Text Placeholder 23">
            <a:extLst>
              <a:ext uri="{FF2B5EF4-FFF2-40B4-BE49-F238E27FC236}">
                <a16:creationId xmlns:a16="http://schemas.microsoft.com/office/drawing/2014/main" id="{F889F8E2-E40E-4A46-B6D7-52A0D1D266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22886" y="439952"/>
            <a:ext cx="2491852" cy="720752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19" name="Graphic 4">
            <a:extLst>
              <a:ext uri="{FF2B5EF4-FFF2-40B4-BE49-F238E27FC236}">
                <a16:creationId xmlns:a16="http://schemas.microsoft.com/office/drawing/2014/main" id="{D81C8033-C361-E354-4AFA-A6C8B1614AB5}"/>
              </a:ext>
            </a:extLst>
          </p:cNvPr>
          <p:cNvSpPr/>
          <p:nvPr userDrawn="1"/>
        </p:nvSpPr>
        <p:spPr>
          <a:xfrm rot="5400000">
            <a:off x="1888683" y="402034"/>
            <a:ext cx="108000" cy="1685648"/>
          </a:xfrm>
          <a:custGeom>
            <a:avLst/>
            <a:gdLst>
              <a:gd name="connsiteX0" fmla="*/ 0 w 30700"/>
              <a:gd name="connsiteY0" fmla="*/ 0 h 260044"/>
              <a:gd name="connsiteX1" fmla="*/ 30701 w 30700"/>
              <a:gd name="connsiteY1" fmla="*/ 0 h 260044"/>
              <a:gd name="connsiteX2" fmla="*/ 30701 w 30700"/>
              <a:gd name="connsiteY2" fmla="*/ 260044 h 260044"/>
              <a:gd name="connsiteX3" fmla="*/ 0 w 30700"/>
              <a:gd name="connsiteY3" fmla="*/ 260044 h 26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00" h="260044">
                <a:moveTo>
                  <a:pt x="0" y="0"/>
                </a:moveTo>
                <a:lnTo>
                  <a:pt x="30701" y="0"/>
                </a:lnTo>
                <a:lnTo>
                  <a:pt x="30701" y="260044"/>
                </a:lnTo>
                <a:lnTo>
                  <a:pt x="0" y="260044"/>
                </a:lnTo>
                <a:close/>
              </a:path>
            </a:pathLst>
          </a:custGeom>
          <a:solidFill>
            <a:srgbClr val="94C7B0"/>
          </a:solidFill>
          <a:ln w="2370" cap="flat">
            <a:solidFill>
              <a:srgbClr val="94C7B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F1DC4348-947F-0E18-2872-8D7CB915BA0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69875" y="3700248"/>
            <a:ext cx="700387" cy="340283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3200" b="1" baseline="0">
                <a:solidFill>
                  <a:srgbClr val="94C7B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4CB82D13-A451-1A12-03F9-B5EC0911C0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005172" y="3700969"/>
            <a:ext cx="9252000" cy="3402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382B1B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EEE3E943-FFEF-CE00-9C44-CBD517E8CAC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69875" y="4759772"/>
            <a:ext cx="700387" cy="340283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3200" b="1" baseline="0">
                <a:solidFill>
                  <a:srgbClr val="94C7B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66799961-EC6E-88A8-3F08-C08AC4A9D01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005172" y="4760493"/>
            <a:ext cx="9252000" cy="3402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382B1B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09A8F262-DC25-7CD3-982A-8408B7BB6E0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169875" y="5289534"/>
            <a:ext cx="700387" cy="340283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3200" b="1" baseline="0">
                <a:solidFill>
                  <a:srgbClr val="94C7B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EF6DA193-D18C-B849-86D8-DE4D7B914CA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005172" y="5290262"/>
            <a:ext cx="9252000" cy="3402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382B1B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37AF5E91-17D3-C199-CCA5-87F371B14A0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00355" y="5751737"/>
            <a:ext cx="700387" cy="340283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3200" b="1" baseline="0">
                <a:solidFill>
                  <a:srgbClr val="94C7B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59EF5072-CE66-7F48-4644-421DEDA33B7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035652" y="5752465"/>
            <a:ext cx="9252000" cy="3402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382B1B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3200818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43">
            <a:extLst>
              <a:ext uri="{FF2B5EF4-FFF2-40B4-BE49-F238E27FC236}">
                <a16:creationId xmlns:a16="http://schemas.microsoft.com/office/drawing/2014/main" id="{3E6F887F-9228-1D4F-8127-5E0D4A5B1EDB}"/>
              </a:ext>
            </a:extLst>
          </p:cNvPr>
          <p:cNvSpPr/>
          <p:nvPr userDrawn="1"/>
        </p:nvSpPr>
        <p:spPr>
          <a:xfrm>
            <a:off x="3776133" y="644599"/>
            <a:ext cx="8415867" cy="5509455"/>
          </a:xfrm>
          <a:custGeom>
            <a:avLst/>
            <a:gdLst>
              <a:gd name="connsiteX0" fmla="*/ 0 w 852645"/>
              <a:gd name="connsiteY0" fmla="*/ 0 h 961650"/>
              <a:gd name="connsiteX1" fmla="*/ 852646 w 852645"/>
              <a:gd name="connsiteY1" fmla="*/ 0 h 961650"/>
              <a:gd name="connsiteX2" fmla="*/ 852646 w 852645"/>
              <a:gd name="connsiteY2" fmla="*/ 961651 h 961650"/>
              <a:gd name="connsiteX3" fmla="*/ 0 w 852645"/>
              <a:gd name="connsiteY3" fmla="*/ 961651 h 96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2645" h="961650">
                <a:moveTo>
                  <a:pt x="0" y="0"/>
                </a:moveTo>
                <a:lnTo>
                  <a:pt x="852646" y="0"/>
                </a:lnTo>
                <a:lnTo>
                  <a:pt x="852646" y="961651"/>
                </a:lnTo>
                <a:lnTo>
                  <a:pt x="0" y="961651"/>
                </a:lnTo>
                <a:close/>
              </a:path>
            </a:pathLst>
          </a:custGeom>
          <a:solidFill>
            <a:srgbClr val="B6D1E1"/>
          </a:solidFill>
          <a:ln w="30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Text Placeholder 23">
            <a:extLst>
              <a:ext uri="{FF2B5EF4-FFF2-40B4-BE49-F238E27FC236}">
                <a16:creationId xmlns:a16="http://schemas.microsoft.com/office/drawing/2014/main" id="{0D7D5BA7-4F69-404A-9C14-2AAE5C1069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67332" y="2721528"/>
            <a:ext cx="6484268" cy="22530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476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47" name="Text Placeholder 23">
            <a:extLst>
              <a:ext uri="{FF2B5EF4-FFF2-40B4-BE49-F238E27FC236}">
                <a16:creationId xmlns:a16="http://schemas.microsoft.com/office/drawing/2014/main" id="{AE77B303-149B-3242-B9F9-CA4AA9DCA5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1664" y="1103100"/>
            <a:ext cx="2066906" cy="5822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3000" b="0" i="0">
                <a:solidFill>
                  <a:srgbClr val="94C7B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E14646F1-3D11-F74B-AAAD-8A7FC4063A2A}"/>
              </a:ext>
            </a:extLst>
          </p:cNvPr>
          <p:cNvSpPr/>
          <p:nvPr userDrawn="1"/>
        </p:nvSpPr>
        <p:spPr>
          <a:xfrm>
            <a:off x="-29990" y="2975159"/>
            <a:ext cx="5040000" cy="72000"/>
          </a:xfrm>
          <a:custGeom>
            <a:avLst/>
            <a:gdLst>
              <a:gd name="connsiteX0" fmla="*/ 0 w 2963330"/>
              <a:gd name="connsiteY0" fmla="*/ 0 h 71215"/>
              <a:gd name="connsiteX1" fmla="*/ 2963330 w 2963330"/>
              <a:gd name="connsiteY1" fmla="*/ 0 h 71215"/>
              <a:gd name="connsiteX2" fmla="*/ 2963330 w 2963330"/>
              <a:gd name="connsiteY2" fmla="*/ 71215 h 71215"/>
              <a:gd name="connsiteX3" fmla="*/ 0 w 2963330"/>
              <a:gd name="connsiteY3" fmla="*/ 71215 h 71215"/>
              <a:gd name="connsiteX4" fmla="*/ 0 w 2963330"/>
              <a:gd name="connsiteY4" fmla="*/ 0 h 71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3330" h="71215">
                <a:moveTo>
                  <a:pt x="0" y="0"/>
                </a:moveTo>
                <a:lnTo>
                  <a:pt x="2963330" y="0"/>
                </a:lnTo>
                <a:cubicBezTo>
                  <a:pt x="2963330" y="23739"/>
                  <a:pt x="2963330" y="47477"/>
                  <a:pt x="2963330" y="71215"/>
                </a:cubicBezTo>
                <a:lnTo>
                  <a:pt x="0" y="71215"/>
                </a:lnTo>
                <a:lnTo>
                  <a:pt x="0" y="0"/>
                </a:lnTo>
                <a:close/>
              </a:path>
            </a:pathLst>
          </a:custGeom>
          <a:solidFill>
            <a:srgbClr val="94C7B0"/>
          </a:solidFill>
          <a:ln w="30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A54CFD1C-CEC5-83C4-D28B-1349A2023382}"/>
              </a:ext>
            </a:extLst>
          </p:cNvPr>
          <p:cNvSpPr/>
          <p:nvPr userDrawn="1"/>
        </p:nvSpPr>
        <p:spPr>
          <a:xfrm>
            <a:off x="12182476" y="-63292"/>
            <a:ext cx="4132053" cy="7117337"/>
          </a:xfrm>
          <a:custGeom>
            <a:avLst/>
            <a:gdLst>
              <a:gd name="connsiteX0" fmla="*/ 0 w 852645"/>
              <a:gd name="connsiteY0" fmla="*/ 0 h 961650"/>
              <a:gd name="connsiteX1" fmla="*/ 852646 w 852645"/>
              <a:gd name="connsiteY1" fmla="*/ 0 h 961650"/>
              <a:gd name="connsiteX2" fmla="*/ 852646 w 852645"/>
              <a:gd name="connsiteY2" fmla="*/ 961651 h 961650"/>
              <a:gd name="connsiteX3" fmla="*/ 0 w 852645"/>
              <a:gd name="connsiteY3" fmla="*/ 961651 h 96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2645" h="961650">
                <a:moveTo>
                  <a:pt x="0" y="0"/>
                </a:moveTo>
                <a:lnTo>
                  <a:pt x="852646" y="0"/>
                </a:lnTo>
                <a:lnTo>
                  <a:pt x="852646" y="961651"/>
                </a:lnTo>
                <a:lnTo>
                  <a:pt x="0" y="961651"/>
                </a:lnTo>
                <a:close/>
              </a:path>
            </a:pathLst>
          </a:custGeom>
          <a:solidFill>
            <a:srgbClr val="ECECEC"/>
          </a:solidFill>
          <a:ln w="30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072BBF5B-8338-3226-C01E-86BA11E5FA98}"/>
              </a:ext>
            </a:extLst>
          </p:cNvPr>
          <p:cNvSpPr/>
          <p:nvPr userDrawn="1"/>
        </p:nvSpPr>
        <p:spPr>
          <a:xfrm>
            <a:off x="-31340" y="-3133863"/>
            <a:ext cx="15119176" cy="3155962"/>
          </a:xfrm>
          <a:custGeom>
            <a:avLst/>
            <a:gdLst>
              <a:gd name="connsiteX0" fmla="*/ 0 w 852645"/>
              <a:gd name="connsiteY0" fmla="*/ 0 h 961650"/>
              <a:gd name="connsiteX1" fmla="*/ 852646 w 852645"/>
              <a:gd name="connsiteY1" fmla="*/ 0 h 961650"/>
              <a:gd name="connsiteX2" fmla="*/ 852646 w 852645"/>
              <a:gd name="connsiteY2" fmla="*/ 961651 h 961650"/>
              <a:gd name="connsiteX3" fmla="*/ 0 w 852645"/>
              <a:gd name="connsiteY3" fmla="*/ 961651 h 96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2645" h="961650">
                <a:moveTo>
                  <a:pt x="0" y="0"/>
                </a:moveTo>
                <a:lnTo>
                  <a:pt x="852646" y="0"/>
                </a:lnTo>
                <a:lnTo>
                  <a:pt x="852646" y="961651"/>
                </a:lnTo>
                <a:lnTo>
                  <a:pt x="0" y="961651"/>
                </a:lnTo>
                <a:close/>
              </a:path>
            </a:pathLst>
          </a:custGeom>
          <a:solidFill>
            <a:srgbClr val="ECECEC"/>
          </a:solidFill>
          <a:ln w="30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E7D59A-70C0-77D8-9045-620D8A94D0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5863" r="212"/>
          <a:stretch/>
        </p:blipFill>
        <p:spPr>
          <a:xfrm>
            <a:off x="8649152" y="6378633"/>
            <a:ext cx="3362966" cy="34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78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43">
            <a:extLst>
              <a:ext uri="{FF2B5EF4-FFF2-40B4-BE49-F238E27FC236}">
                <a16:creationId xmlns:a16="http://schemas.microsoft.com/office/drawing/2014/main" id="{3E6F887F-9228-1D4F-8127-5E0D4A5B1EDB}"/>
              </a:ext>
            </a:extLst>
          </p:cNvPr>
          <p:cNvSpPr/>
          <p:nvPr userDrawn="1"/>
        </p:nvSpPr>
        <p:spPr>
          <a:xfrm>
            <a:off x="3776133" y="644599"/>
            <a:ext cx="8415867" cy="5509455"/>
          </a:xfrm>
          <a:custGeom>
            <a:avLst/>
            <a:gdLst>
              <a:gd name="connsiteX0" fmla="*/ 0 w 852645"/>
              <a:gd name="connsiteY0" fmla="*/ 0 h 961650"/>
              <a:gd name="connsiteX1" fmla="*/ 852646 w 852645"/>
              <a:gd name="connsiteY1" fmla="*/ 0 h 961650"/>
              <a:gd name="connsiteX2" fmla="*/ 852646 w 852645"/>
              <a:gd name="connsiteY2" fmla="*/ 961651 h 961650"/>
              <a:gd name="connsiteX3" fmla="*/ 0 w 852645"/>
              <a:gd name="connsiteY3" fmla="*/ 961651 h 96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2645" h="961650">
                <a:moveTo>
                  <a:pt x="0" y="0"/>
                </a:moveTo>
                <a:lnTo>
                  <a:pt x="852646" y="0"/>
                </a:lnTo>
                <a:lnTo>
                  <a:pt x="852646" y="961651"/>
                </a:lnTo>
                <a:lnTo>
                  <a:pt x="0" y="961651"/>
                </a:lnTo>
                <a:close/>
              </a:path>
            </a:pathLst>
          </a:custGeom>
          <a:solidFill>
            <a:srgbClr val="94C7B0"/>
          </a:solidFill>
          <a:ln w="30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Text Placeholder 23">
            <a:extLst>
              <a:ext uri="{FF2B5EF4-FFF2-40B4-BE49-F238E27FC236}">
                <a16:creationId xmlns:a16="http://schemas.microsoft.com/office/drawing/2014/main" id="{0D7D5BA7-4F69-404A-9C14-2AAE5C1069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67332" y="2721528"/>
            <a:ext cx="6484268" cy="22530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476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47" name="Text Placeholder 23">
            <a:extLst>
              <a:ext uri="{FF2B5EF4-FFF2-40B4-BE49-F238E27FC236}">
                <a16:creationId xmlns:a16="http://schemas.microsoft.com/office/drawing/2014/main" id="{AE77B303-149B-3242-B9F9-CA4AA9DCA5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1664" y="1103100"/>
            <a:ext cx="2066906" cy="5822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3000" b="0" i="0">
                <a:solidFill>
                  <a:srgbClr val="B6D1E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E14646F1-3D11-F74B-AAAD-8A7FC4063A2A}"/>
              </a:ext>
            </a:extLst>
          </p:cNvPr>
          <p:cNvSpPr/>
          <p:nvPr userDrawn="1"/>
        </p:nvSpPr>
        <p:spPr>
          <a:xfrm>
            <a:off x="-29990" y="2975159"/>
            <a:ext cx="5040000" cy="72000"/>
          </a:xfrm>
          <a:custGeom>
            <a:avLst/>
            <a:gdLst>
              <a:gd name="connsiteX0" fmla="*/ 0 w 2963330"/>
              <a:gd name="connsiteY0" fmla="*/ 0 h 71215"/>
              <a:gd name="connsiteX1" fmla="*/ 2963330 w 2963330"/>
              <a:gd name="connsiteY1" fmla="*/ 0 h 71215"/>
              <a:gd name="connsiteX2" fmla="*/ 2963330 w 2963330"/>
              <a:gd name="connsiteY2" fmla="*/ 71215 h 71215"/>
              <a:gd name="connsiteX3" fmla="*/ 0 w 2963330"/>
              <a:gd name="connsiteY3" fmla="*/ 71215 h 71215"/>
              <a:gd name="connsiteX4" fmla="*/ 0 w 2963330"/>
              <a:gd name="connsiteY4" fmla="*/ 0 h 71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3330" h="71215">
                <a:moveTo>
                  <a:pt x="0" y="0"/>
                </a:moveTo>
                <a:lnTo>
                  <a:pt x="2963330" y="0"/>
                </a:lnTo>
                <a:cubicBezTo>
                  <a:pt x="2963330" y="23739"/>
                  <a:pt x="2963330" y="47477"/>
                  <a:pt x="2963330" y="71215"/>
                </a:cubicBezTo>
                <a:lnTo>
                  <a:pt x="0" y="71215"/>
                </a:lnTo>
                <a:lnTo>
                  <a:pt x="0" y="0"/>
                </a:lnTo>
                <a:close/>
              </a:path>
            </a:pathLst>
          </a:custGeom>
          <a:solidFill>
            <a:srgbClr val="B6D1E1"/>
          </a:solidFill>
          <a:ln w="30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A54CFD1C-CEC5-83C4-D28B-1349A2023382}"/>
              </a:ext>
            </a:extLst>
          </p:cNvPr>
          <p:cNvSpPr/>
          <p:nvPr userDrawn="1"/>
        </p:nvSpPr>
        <p:spPr>
          <a:xfrm>
            <a:off x="12182476" y="-63292"/>
            <a:ext cx="4132053" cy="7117337"/>
          </a:xfrm>
          <a:custGeom>
            <a:avLst/>
            <a:gdLst>
              <a:gd name="connsiteX0" fmla="*/ 0 w 852645"/>
              <a:gd name="connsiteY0" fmla="*/ 0 h 961650"/>
              <a:gd name="connsiteX1" fmla="*/ 852646 w 852645"/>
              <a:gd name="connsiteY1" fmla="*/ 0 h 961650"/>
              <a:gd name="connsiteX2" fmla="*/ 852646 w 852645"/>
              <a:gd name="connsiteY2" fmla="*/ 961651 h 961650"/>
              <a:gd name="connsiteX3" fmla="*/ 0 w 852645"/>
              <a:gd name="connsiteY3" fmla="*/ 961651 h 96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2645" h="961650">
                <a:moveTo>
                  <a:pt x="0" y="0"/>
                </a:moveTo>
                <a:lnTo>
                  <a:pt x="852646" y="0"/>
                </a:lnTo>
                <a:lnTo>
                  <a:pt x="852646" y="961651"/>
                </a:lnTo>
                <a:lnTo>
                  <a:pt x="0" y="961651"/>
                </a:lnTo>
                <a:close/>
              </a:path>
            </a:pathLst>
          </a:custGeom>
          <a:solidFill>
            <a:srgbClr val="ECECEC"/>
          </a:solidFill>
          <a:ln w="30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072BBF5B-8338-3226-C01E-86BA11E5FA98}"/>
              </a:ext>
            </a:extLst>
          </p:cNvPr>
          <p:cNvSpPr/>
          <p:nvPr userDrawn="1"/>
        </p:nvSpPr>
        <p:spPr>
          <a:xfrm>
            <a:off x="-31340" y="-3133863"/>
            <a:ext cx="15119176" cy="3155962"/>
          </a:xfrm>
          <a:custGeom>
            <a:avLst/>
            <a:gdLst>
              <a:gd name="connsiteX0" fmla="*/ 0 w 852645"/>
              <a:gd name="connsiteY0" fmla="*/ 0 h 961650"/>
              <a:gd name="connsiteX1" fmla="*/ 852646 w 852645"/>
              <a:gd name="connsiteY1" fmla="*/ 0 h 961650"/>
              <a:gd name="connsiteX2" fmla="*/ 852646 w 852645"/>
              <a:gd name="connsiteY2" fmla="*/ 961651 h 961650"/>
              <a:gd name="connsiteX3" fmla="*/ 0 w 852645"/>
              <a:gd name="connsiteY3" fmla="*/ 961651 h 96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2645" h="961650">
                <a:moveTo>
                  <a:pt x="0" y="0"/>
                </a:moveTo>
                <a:lnTo>
                  <a:pt x="852646" y="0"/>
                </a:lnTo>
                <a:lnTo>
                  <a:pt x="852646" y="961651"/>
                </a:lnTo>
                <a:lnTo>
                  <a:pt x="0" y="961651"/>
                </a:lnTo>
                <a:close/>
              </a:path>
            </a:pathLst>
          </a:custGeom>
          <a:solidFill>
            <a:srgbClr val="ECECEC"/>
          </a:solidFill>
          <a:ln w="30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E7D59A-70C0-77D8-9045-620D8A94D0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5863" r="212"/>
          <a:stretch/>
        </p:blipFill>
        <p:spPr>
          <a:xfrm>
            <a:off x="8649152" y="6378633"/>
            <a:ext cx="3362966" cy="34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16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- Pin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43">
            <a:extLst>
              <a:ext uri="{FF2B5EF4-FFF2-40B4-BE49-F238E27FC236}">
                <a16:creationId xmlns:a16="http://schemas.microsoft.com/office/drawing/2014/main" id="{3E6F887F-9228-1D4F-8127-5E0D4A5B1EDB}"/>
              </a:ext>
            </a:extLst>
          </p:cNvPr>
          <p:cNvSpPr/>
          <p:nvPr userDrawn="1"/>
        </p:nvSpPr>
        <p:spPr>
          <a:xfrm>
            <a:off x="3776133" y="644599"/>
            <a:ext cx="8415867" cy="5509455"/>
          </a:xfrm>
          <a:custGeom>
            <a:avLst/>
            <a:gdLst>
              <a:gd name="connsiteX0" fmla="*/ 0 w 852645"/>
              <a:gd name="connsiteY0" fmla="*/ 0 h 961650"/>
              <a:gd name="connsiteX1" fmla="*/ 852646 w 852645"/>
              <a:gd name="connsiteY1" fmla="*/ 0 h 961650"/>
              <a:gd name="connsiteX2" fmla="*/ 852646 w 852645"/>
              <a:gd name="connsiteY2" fmla="*/ 961651 h 961650"/>
              <a:gd name="connsiteX3" fmla="*/ 0 w 852645"/>
              <a:gd name="connsiteY3" fmla="*/ 961651 h 96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2645" h="961650">
                <a:moveTo>
                  <a:pt x="0" y="0"/>
                </a:moveTo>
                <a:lnTo>
                  <a:pt x="852646" y="0"/>
                </a:lnTo>
                <a:lnTo>
                  <a:pt x="852646" y="961651"/>
                </a:lnTo>
                <a:lnTo>
                  <a:pt x="0" y="961651"/>
                </a:lnTo>
                <a:close/>
              </a:path>
            </a:pathLst>
          </a:custGeom>
          <a:solidFill>
            <a:srgbClr val="E6C8C7"/>
          </a:solidFill>
          <a:ln w="30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Text Placeholder 23">
            <a:extLst>
              <a:ext uri="{FF2B5EF4-FFF2-40B4-BE49-F238E27FC236}">
                <a16:creationId xmlns:a16="http://schemas.microsoft.com/office/drawing/2014/main" id="{AE77B303-149B-3242-B9F9-CA4AA9DCA5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1664" y="1103100"/>
            <a:ext cx="2066906" cy="5822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3000" b="0" i="0">
                <a:solidFill>
                  <a:srgbClr val="B6D1E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E14646F1-3D11-F74B-AAAD-8A7FC4063A2A}"/>
              </a:ext>
            </a:extLst>
          </p:cNvPr>
          <p:cNvSpPr/>
          <p:nvPr userDrawn="1"/>
        </p:nvSpPr>
        <p:spPr>
          <a:xfrm>
            <a:off x="-29990" y="2975159"/>
            <a:ext cx="5040000" cy="72000"/>
          </a:xfrm>
          <a:custGeom>
            <a:avLst/>
            <a:gdLst>
              <a:gd name="connsiteX0" fmla="*/ 0 w 2963330"/>
              <a:gd name="connsiteY0" fmla="*/ 0 h 71215"/>
              <a:gd name="connsiteX1" fmla="*/ 2963330 w 2963330"/>
              <a:gd name="connsiteY1" fmla="*/ 0 h 71215"/>
              <a:gd name="connsiteX2" fmla="*/ 2963330 w 2963330"/>
              <a:gd name="connsiteY2" fmla="*/ 71215 h 71215"/>
              <a:gd name="connsiteX3" fmla="*/ 0 w 2963330"/>
              <a:gd name="connsiteY3" fmla="*/ 71215 h 71215"/>
              <a:gd name="connsiteX4" fmla="*/ 0 w 2963330"/>
              <a:gd name="connsiteY4" fmla="*/ 0 h 71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3330" h="71215">
                <a:moveTo>
                  <a:pt x="0" y="0"/>
                </a:moveTo>
                <a:lnTo>
                  <a:pt x="2963330" y="0"/>
                </a:lnTo>
                <a:cubicBezTo>
                  <a:pt x="2963330" y="23739"/>
                  <a:pt x="2963330" y="47477"/>
                  <a:pt x="2963330" y="71215"/>
                </a:cubicBezTo>
                <a:lnTo>
                  <a:pt x="0" y="71215"/>
                </a:lnTo>
                <a:lnTo>
                  <a:pt x="0" y="0"/>
                </a:lnTo>
                <a:close/>
              </a:path>
            </a:pathLst>
          </a:custGeom>
          <a:solidFill>
            <a:srgbClr val="B6D1E1"/>
          </a:solidFill>
          <a:ln w="30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A54CFD1C-CEC5-83C4-D28B-1349A2023382}"/>
              </a:ext>
            </a:extLst>
          </p:cNvPr>
          <p:cNvSpPr/>
          <p:nvPr userDrawn="1"/>
        </p:nvSpPr>
        <p:spPr>
          <a:xfrm>
            <a:off x="12182476" y="-63292"/>
            <a:ext cx="4132053" cy="7117337"/>
          </a:xfrm>
          <a:custGeom>
            <a:avLst/>
            <a:gdLst>
              <a:gd name="connsiteX0" fmla="*/ 0 w 852645"/>
              <a:gd name="connsiteY0" fmla="*/ 0 h 961650"/>
              <a:gd name="connsiteX1" fmla="*/ 852646 w 852645"/>
              <a:gd name="connsiteY1" fmla="*/ 0 h 961650"/>
              <a:gd name="connsiteX2" fmla="*/ 852646 w 852645"/>
              <a:gd name="connsiteY2" fmla="*/ 961651 h 961650"/>
              <a:gd name="connsiteX3" fmla="*/ 0 w 852645"/>
              <a:gd name="connsiteY3" fmla="*/ 961651 h 96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2645" h="961650">
                <a:moveTo>
                  <a:pt x="0" y="0"/>
                </a:moveTo>
                <a:lnTo>
                  <a:pt x="852646" y="0"/>
                </a:lnTo>
                <a:lnTo>
                  <a:pt x="852646" y="961651"/>
                </a:lnTo>
                <a:lnTo>
                  <a:pt x="0" y="961651"/>
                </a:lnTo>
                <a:close/>
              </a:path>
            </a:pathLst>
          </a:custGeom>
          <a:solidFill>
            <a:srgbClr val="ECECEC"/>
          </a:solidFill>
          <a:ln w="30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23">
            <a:extLst>
              <a:ext uri="{FF2B5EF4-FFF2-40B4-BE49-F238E27FC236}">
                <a16:creationId xmlns:a16="http://schemas.microsoft.com/office/drawing/2014/main" id="{C66106C3-0347-EAC0-D47D-0B5E956F5F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67332" y="2721528"/>
            <a:ext cx="6484268" cy="22530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476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F381D0-3BFC-8337-44D5-2A2FA14865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5863" r="212"/>
          <a:stretch/>
        </p:blipFill>
        <p:spPr>
          <a:xfrm>
            <a:off x="8649152" y="6378633"/>
            <a:ext cx="3362966" cy="34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79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 - Blu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A9FE447-E059-844E-AB44-8ADA48F90A17}"/>
              </a:ext>
            </a:extLst>
          </p:cNvPr>
          <p:cNvSpPr/>
          <p:nvPr userDrawn="1"/>
        </p:nvSpPr>
        <p:spPr>
          <a:xfrm flipH="1" flipV="1">
            <a:off x="-2" y="255266"/>
            <a:ext cx="12192001" cy="868136"/>
          </a:xfrm>
          <a:prstGeom prst="rect">
            <a:avLst/>
          </a:prstGeom>
          <a:solidFill>
            <a:srgbClr val="B6D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51" name="Text Placeholder 23">
            <a:extLst>
              <a:ext uri="{FF2B5EF4-FFF2-40B4-BE49-F238E27FC236}">
                <a16:creationId xmlns:a16="http://schemas.microsoft.com/office/drawing/2014/main" id="{F889F8E2-E40E-4A46-B6D7-52A0D1D266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51412" y="311362"/>
            <a:ext cx="10907188" cy="720752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l">
              <a:buNone/>
              <a:defRPr sz="36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9" name="Graphic 4">
            <a:extLst>
              <a:ext uri="{FF2B5EF4-FFF2-40B4-BE49-F238E27FC236}">
                <a16:creationId xmlns:a16="http://schemas.microsoft.com/office/drawing/2014/main" id="{D81C8033-C361-E354-4AFA-A6C8B1614AB5}"/>
              </a:ext>
            </a:extLst>
          </p:cNvPr>
          <p:cNvSpPr/>
          <p:nvPr userDrawn="1"/>
        </p:nvSpPr>
        <p:spPr>
          <a:xfrm rot="5400000">
            <a:off x="1560071" y="287732"/>
            <a:ext cx="108000" cy="1685648"/>
          </a:xfrm>
          <a:custGeom>
            <a:avLst/>
            <a:gdLst>
              <a:gd name="connsiteX0" fmla="*/ 0 w 30700"/>
              <a:gd name="connsiteY0" fmla="*/ 0 h 260044"/>
              <a:gd name="connsiteX1" fmla="*/ 30701 w 30700"/>
              <a:gd name="connsiteY1" fmla="*/ 0 h 260044"/>
              <a:gd name="connsiteX2" fmla="*/ 30701 w 30700"/>
              <a:gd name="connsiteY2" fmla="*/ 260044 h 260044"/>
              <a:gd name="connsiteX3" fmla="*/ 0 w 30700"/>
              <a:gd name="connsiteY3" fmla="*/ 260044 h 26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00" h="260044">
                <a:moveTo>
                  <a:pt x="0" y="0"/>
                </a:moveTo>
                <a:lnTo>
                  <a:pt x="30701" y="0"/>
                </a:lnTo>
                <a:lnTo>
                  <a:pt x="30701" y="260044"/>
                </a:lnTo>
                <a:lnTo>
                  <a:pt x="0" y="260044"/>
                </a:lnTo>
                <a:close/>
              </a:path>
            </a:pathLst>
          </a:custGeom>
          <a:solidFill>
            <a:srgbClr val="94C7B0"/>
          </a:solidFill>
          <a:ln w="2370" cap="flat">
            <a:solidFill>
              <a:srgbClr val="94C7B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1957B790-F1C6-0B90-CF29-962459ED0D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8347" y="1543050"/>
            <a:ext cx="10963115" cy="46720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ts val="2340"/>
              </a:lnSpc>
              <a:spcBef>
                <a:spcPts val="0"/>
              </a:spcBef>
              <a:buNone/>
              <a:defRPr sz="2200" baseline="0">
                <a:solidFill>
                  <a:srgbClr val="382B1B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2E20BC-9E42-8CD8-E998-585567ED2A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5863" r="212"/>
          <a:stretch/>
        </p:blipFill>
        <p:spPr>
          <a:xfrm>
            <a:off x="8649152" y="6378633"/>
            <a:ext cx="3362966" cy="34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43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Page - Gree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169801-F5DF-F26B-056B-9A430A740E2E}"/>
              </a:ext>
            </a:extLst>
          </p:cNvPr>
          <p:cNvSpPr/>
          <p:nvPr userDrawn="1"/>
        </p:nvSpPr>
        <p:spPr>
          <a:xfrm flipH="1" flipV="1">
            <a:off x="-1" y="283779"/>
            <a:ext cx="12192001" cy="1312589"/>
          </a:xfrm>
          <a:prstGeom prst="rect">
            <a:avLst/>
          </a:prstGeom>
          <a:solidFill>
            <a:srgbClr val="B6D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3" name="Text Placeholder 23">
            <a:extLst>
              <a:ext uri="{FF2B5EF4-FFF2-40B4-BE49-F238E27FC236}">
                <a16:creationId xmlns:a16="http://schemas.microsoft.com/office/drawing/2014/main" id="{CAFE6C2C-56CB-59A7-F8EB-6FF29213720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51414" y="378372"/>
            <a:ext cx="10852007" cy="1126708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l">
              <a:buNone/>
              <a:defRPr sz="36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F51AA3D6-C38E-C03D-0164-0BFE416DC67C}"/>
              </a:ext>
            </a:extLst>
          </p:cNvPr>
          <p:cNvSpPr/>
          <p:nvPr userDrawn="1"/>
        </p:nvSpPr>
        <p:spPr>
          <a:xfrm rot="5400000">
            <a:off x="1560073" y="760698"/>
            <a:ext cx="108000" cy="1685648"/>
          </a:xfrm>
          <a:custGeom>
            <a:avLst/>
            <a:gdLst>
              <a:gd name="connsiteX0" fmla="*/ 0 w 30700"/>
              <a:gd name="connsiteY0" fmla="*/ 0 h 260044"/>
              <a:gd name="connsiteX1" fmla="*/ 30701 w 30700"/>
              <a:gd name="connsiteY1" fmla="*/ 0 h 260044"/>
              <a:gd name="connsiteX2" fmla="*/ 30701 w 30700"/>
              <a:gd name="connsiteY2" fmla="*/ 260044 h 260044"/>
              <a:gd name="connsiteX3" fmla="*/ 0 w 30700"/>
              <a:gd name="connsiteY3" fmla="*/ 260044 h 26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00" h="260044">
                <a:moveTo>
                  <a:pt x="0" y="0"/>
                </a:moveTo>
                <a:lnTo>
                  <a:pt x="30701" y="0"/>
                </a:lnTo>
                <a:lnTo>
                  <a:pt x="30701" y="260044"/>
                </a:lnTo>
                <a:lnTo>
                  <a:pt x="0" y="260044"/>
                </a:lnTo>
                <a:close/>
              </a:path>
            </a:pathLst>
          </a:custGeom>
          <a:solidFill>
            <a:srgbClr val="94C7B0"/>
          </a:solidFill>
          <a:ln w="2370" cap="flat">
            <a:solidFill>
              <a:srgbClr val="94C7B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72754A11-6AE9-22DE-1690-473B7C2C17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8349" y="2016016"/>
            <a:ext cx="10963115" cy="46720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ts val="2340"/>
              </a:lnSpc>
              <a:spcBef>
                <a:spcPts val="0"/>
              </a:spcBef>
              <a:buNone/>
              <a:defRPr sz="2200" baseline="0">
                <a:solidFill>
                  <a:srgbClr val="382B1B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827C87-994B-E70B-EA1A-659332EB3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5863" r="212"/>
          <a:stretch/>
        </p:blipFill>
        <p:spPr>
          <a:xfrm>
            <a:off x="8649152" y="6378633"/>
            <a:ext cx="3362966" cy="34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95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 - Pi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A9FE447-E059-844E-AB44-8ADA48F90A17}"/>
              </a:ext>
            </a:extLst>
          </p:cNvPr>
          <p:cNvSpPr/>
          <p:nvPr userDrawn="1"/>
        </p:nvSpPr>
        <p:spPr>
          <a:xfrm flipH="1" flipV="1">
            <a:off x="-2" y="255266"/>
            <a:ext cx="12192001" cy="868136"/>
          </a:xfrm>
          <a:prstGeom prst="rect">
            <a:avLst/>
          </a:prstGeom>
          <a:solidFill>
            <a:srgbClr val="E6C8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51" name="Text Placeholder 23">
            <a:extLst>
              <a:ext uri="{FF2B5EF4-FFF2-40B4-BE49-F238E27FC236}">
                <a16:creationId xmlns:a16="http://schemas.microsoft.com/office/drawing/2014/main" id="{F889F8E2-E40E-4A46-B6D7-52A0D1D266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51412" y="311362"/>
            <a:ext cx="10907188" cy="720752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l">
              <a:buNone/>
              <a:defRPr sz="36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9" name="Graphic 4">
            <a:extLst>
              <a:ext uri="{FF2B5EF4-FFF2-40B4-BE49-F238E27FC236}">
                <a16:creationId xmlns:a16="http://schemas.microsoft.com/office/drawing/2014/main" id="{D81C8033-C361-E354-4AFA-A6C8B1614AB5}"/>
              </a:ext>
            </a:extLst>
          </p:cNvPr>
          <p:cNvSpPr/>
          <p:nvPr userDrawn="1"/>
        </p:nvSpPr>
        <p:spPr>
          <a:xfrm rot="5400000">
            <a:off x="1560071" y="287732"/>
            <a:ext cx="108000" cy="1685648"/>
          </a:xfrm>
          <a:custGeom>
            <a:avLst/>
            <a:gdLst>
              <a:gd name="connsiteX0" fmla="*/ 0 w 30700"/>
              <a:gd name="connsiteY0" fmla="*/ 0 h 260044"/>
              <a:gd name="connsiteX1" fmla="*/ 30701 w 30700"/>
              <a:gd name="connsiteY1" fmla="*/ 0 h 260044"/>
              <a:gd name="connsiteX2" fmla="*/ 30701 w 30700"/>
              <a:gd name="connsiteY2" fmla="*/ 260044 h 260044"/>
              <a:gd name="connsiteX3" fmla="*/ 0 w 30700"/>
              <a:gd name="connsiteY3" fmla="*/ 260044 h 26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00" h="260044">
                <a:moveTo>
                  <a:pt x="0" y="0"/>
                </a:moveTo>
                <a:lnTo>
                  <a:pt x="30701" y="0"/>
                </a:lnTo>
                <a:lnTo>
                  <a:pt x="30701" y="260044"/>
                </a:lnTo>
                <a:lnTo>
                  <a:pt x="0" y="260044"/>
                </a:lnTo>
                <a:close/>
              </a:path>
            </a:pathLst>
          </a:custGeom>
          <a:solidFill>
            <a:srgbClr val="B6D1E1"/>
          </a:solidFill>
          <a:ln w="2370" cap="flat">
            <a:solidFill>
              <a:srgbClr val="B6D1E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1957B790-F1C6-0B90-CF29-962459ED0D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8347" y="1543050"/>
            <a:ext cx="10963115" cy="46720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ts val="2340"/>
              </a:lnSpc>
              <a:spcBef>
                <a:spcPts val="0"/>
              </a:spcBef>
              <a:buNone/>
              <a:defRPr sz="2200" baseline="0">
                <a:solidFill>
                  <a:srgbClr val="382B1B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A2891E-4451-C7C6-A5DF-FD84E5791F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5863" r="212"/>
          <a:stretch/>
        </p:blipFill>
        <p:spPr>
          <a:xfrm>
            <a:off x="8649152" y="6378633"/>
            <a:ext cx="3362966" cy="34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57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87680-F485-A944-B74B-98B26E054E49}" type="datetimeFigureOut">
              <a:rPr lang="en-US" smtClean="0"/>
              <a:t>6/6/2025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04C27-DD68-9D4F-8D80-21602C2A28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manistsaustralia.org/news/indigenous-voice-referendum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aching4companies.com/blog/want-to-learn-4-key-strategic-steps-for-addressing-objections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premium-vector/order-now-banner-order-now-images_133783913.htm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kihow.life/Upsell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ibakerynyc.com/" TargetMode="External"/><Relationship Id="rId2" Type="http://schemas.openxmlformats.org/officeDocument/2006/relationships/hyperlink" Target="https://www.theguardian.com/food/2024/oct/15/iranian-bakery-brooklyn-bibi-hbk" TargetMode="Externa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bangcurry.com/" TargetMode="External"/><Relationship Id="rId2" Type="http://schemas.openxmlformats.org/officeDocument/2006/relationships/hyperlink" Target="https://www.thesun.co.uk/fabulous/29832169/started-side-hustle-made-six-figures-bang-curry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B9FD72E-B018-7A4F-CE1F-03F0EA76A7D6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>
            <a:normAutofit/>
          </a:bodyPr>
          <a:lstStyle/>
          <a:p>
            <a:r>
              <a:rPr lang="en-US" sz="3300" dirty="0">
                <a:solidFill>
                  <a:schemeClr val="bg1"/>
                </a:solidFill>
              </a:rPr>
              <a:t>www.</a:t>
            </a:r>
            <a:r>
              <a:rPr lang="en-US" sz="3300" b="1" dirty="0">
                <a:solidFill>
                  <a:schemeClr val="bg1"/>
                </a:solidFill>
              </a:rPr>
              <a:t>3kitchens</a:t>
            </a:r>
            <a:r>
              <a:rPr lang="en-US" sz="3300" dirty="0">
                <a:solidFill>
                  <a:schemeClr val="bg1"/>
                </a:solidFill>
              </a:rPr>
              <a:t>.eu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62C7119-7ED2-8164-B6B5-868826C8BB1A}"/>
              </a:ext>
            </a:extLst>
          </p:cNvPr>
          <p:cNvSpPr txBox="1">
            <a:spLocks/>
          </p:cNvSpPr>
          <p:nvPr/>
        </p:nvSpPr>
        <p:spPr>
          <a:xfrm>
            <a:off x="475225" y="3578700"/>
            <a:ext cx="7713606" cy="102912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32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121918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18287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243837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600"/>
              </a:lnSpc>
            </a:pPr>
            <a:r>
              <a:rPr lang="en-US" sz="5500" b="1" dirty="0">
                <a:solidFill>
                  <a:srgbClr val="382B1B"/>
                </a:solidFill>
              </a:rPr>
              <a:t>SALES ARE  </a:t>
            </a:r>
          </a:p>
          <a:p>
            <a:pPr>
              <a:lnSpc>
                <a:spcPts val="4600"/>
              </a:lnSpc>
            </a:pPr>
            <a:r>
              <a:rPr lang="en-US" sz="5500" b="1" dirty="0">
                <a:solidFill>
                  <a:srgbClr val="382B1B"/>
                </a:solidFill>
              </a:rPr>
              <a:t>THE ENGINE                                        </a:t>
            </a:r>
            <a:r>
              <a:rPr lang="en-US" sz="5500" b="1" dirty="0"/>
              <a:t>OF YOUR FOOD BUSINESS</a:t>
            </a:r>
            <a:endParaRPr lang="en-US" sz="5500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EA9BAB4-2B00-D022-D44A-CD59BAEE3BCA}"/>
              </a:ext>
            </a:extLst>
          </p:cNvPr>
          <p:cNvSpPr txBox="1">
            <a:spLocks/>
          </p:cNvSpPr>
          <p:nvPr/>
        </p:nvSpPr>
        <p:spPr>
          <a:xfrm>
            <a:off x="475225" y="2851816"/>
            <a:ext cx="5154139" cy="533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32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121918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18287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243837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600"/>
              </a:lnSpc>
            </a:pPr>
            <a:r>
              <a:rPr lang="en-US" sz="4000" b="1" dirty="0">
                <a:highlight>
                  <a:srgbClr val="94C7B0"/>
                </a:highlight>
              </a:rPr>
              <a:t> STEP 6</a:t>
            </a:r>
            <a:r>
              <a:rPr lang="en-US" sz="4000" b="1" dirty="0">
                <a:solidFill>
                  <a:srgbClr val="94C7B0"/>
                </a:solidFill>
                <a:highlight>
                  <a:srgbClr val="94C7B0"/>
                </a:highlight>
              </a:rPr>
              <a:t>.</a:t>
            </a:r>
          </a:p>
        </p:txBody>
      </p:sp>
      <p:pic>
        <p:nvPicPr>
          <p:cNvPr id="10" name="Picture 9" descr="A couple of women standing next to a table of bread&#10;&#10;AI-generated content may be incorrect.">
            <a:extLst>
              <a:ext uri="{FF2B5EF4-FFF2-40B4-BE49-F238E27FC236}">
                <a16:creationId xmlns:a16="http://schemas.microsoft.com/office/drawing/2014/main" id="{6DF23961-707E-9E3F-D16E-779505534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458" y="1147367"/>
            <a:ext cx="4848650" cy="323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42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58B55-6277-D85F-BBD1-165A3165A72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51411" y="311362"/>
            <a:ext cx="11392053" cy="720752"/>
          </a:xfrm>
        </p:spPr>
        <p:txBody>
          <a:bodyPr/>
          <a:lstStyle/>
          <a:p>
            <a:r>
              <a:rPr lang="en-US" b="1" dirty="0"/>
              <a:t>STEP 1 - I</a:t>
            </a:r>
            <a:r>
              <a:rPr lang="en-GB" b="1" dirty="0"/>
              <a:t>DENTIFYING YOUR USP (UNIQUE SELLING POINTS)</a:t>
            </a:r>
            <a:endParaRPr lang="en-US" b="1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A6A3151-6AF5-5F3C-5496-3B56EE3543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3400" y="1496766"/>
            <a:ext cx="10320830" cy="4402447"/>
          </a:xfrm>
        </p:spPr>
        <p:txBody>
          <a:bodyPr/>
          <a:lstStyle/>
          <a:p>
            <a:pPr>
              <a:buClr>
                <a:srgbClr val="B6D1E1"/>
              </a:buClr>
              <a:tabLst>
                <a:tab pos="1233488" algn="l"/>
              </a:tabLst>
            </a:pPr>
            <a:r>
              <a:rPr lang="en-GB" dirty="0"/>
              <a:t>We explored USP (UNIQUE SELLING POINTS) in Step 5: Marketing on a Shoestring, and now it’s time to use that work in your sales pitch.</a:t>
            </a:r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1233488" algn="l"/>
              </a:tabLst>
            </a:pPr>
            <a:endParaRPr lang="en-GB" dirty="0"/>
          </a:p>
          <a:p>
            <a:pPr>
              <a:buClr>
                <a:srgbClr val="B6D1E1"/>
              </a:buClr>
              <a:tabLst>
                <a:tab pos="1233488" algn="l"/>
              </a:tabLst>
            </a:pPr>
            <a:r>
              <a:rPr lang="en-GB" dirty="0"/>
              <a:t>Ask yourself again:</a:t>
            </a:r>
          </a:p>
          <a:p>
            <a:pPr>
              <a:buClr>
                <a:srgbClr val="B6D1E1"/>
              </a:buClr>
              <a:tabLst>
                <a:tab pos="1233488" algn="l"/>
              </a:tabLst>
            </a:pPr>
            <a:endParaRPr lang="en-GB" dirty="0"/>
          </a:p>
          <a:p>
            <a:pPr algn="ctr">
              <a:buClr>
                <a:srgbClr val="B6D1E1"/>
              </a:buClr>
              <a:tabLst>
                <a:tab pos="1233488" algn="l"/>
              </a:tabLst>
            </a:pPr>
            <a:r>
              <a:rPr lang="en-GB" b="1" i="1" dirty="0">
                <a:solidFill>
                  <a:srgbClr val="94C7B0"/>
                </a:solidFill>
              </a:rPr>
              <a:t>“What do I offer that makes my product different, valuable, or meaningful?”</a:t>
            </a:r>
          </a:p>
          <a:p>
            <a:pPr>
              <a:buClr>
                <a:srgbClr val="B6D1E1"/>
              </a:buClr>
              <a:tabLst>
                <a:tab pos="1233488" algn="l"/>
              </a:tabLst>
            </a:pPr>
            <a:endParaRPr lang="en-GB" dirty="0"/>
          </a:p>
          <a:p>
            <a:pPr>
              <a:buClr>
                <a:srgbClr val="B6D1E1"/>
              </a:buClr>
              <a:tabLst>
                <a:tab pos="1233488" algn="l"/>
              </a:tabLst>
            </a:pPr>
            <a:r>
              <a:rPr lang="en-GB" dirty="0"/>
              <a:t>Use 3–5 key points that reflect your:</a:t>
            </a:r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1233488" algn="l"/>
              </a:tabLst>
            </a:pPr>
            <a:r>
              <a:rPr lang="en-GB" dirty="0"/>
              <a:t>Ingredients or sourcing</a:t>
            </a:r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1233488" algn="l"/>
              </a:tabLst>
            </a:pPr>
            <a:r>
              <a:rPr lang="en-GB" dirty="0"/>
              <a:t>Cultural roots or family recipe</a:t>
            </a:r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1233488" algn="l"/>
              </a:tabLst>
            </a:pPr>
            <a:r>
              <a:rPr lang="en-GB" dirty="0"/>
              <a:t>Values (e.g. sustainability, inclusion, tradition)</a:t>
            </a:r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1233488" algn="l"/>
              </a:tabLst>
            </a:pPr>
            <a:r>
              <a:rPr lang="en-GB" dirty="0"/>
              <a:t>Packaging, service, or quality</a:t>
            </a:r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1233488" algn="l"/>
              </a:tabLst>
            </a:pPr>
            <a:r>
              <a:rPr lang="en-GB" dirty="0"/>
              <a:t>What people say when they try it</a:t>
            </a:r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1233488" algn="l"/>
              </a:tabLst>
            </a:pP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56B4BE-585C-4EFB-DD57-788F9355A0B1}"/>
              </a:ext>
            </a:extLst>
          </p:cNvPr>
          <p:cNvSpPr/>
          <p:nvPr/>
        </p:nvSpPr>
        <p:spPr>
          <a:xfrm>
            <a:off x="7342908" y="5064832"/>
            <a:ext cx="4429991" cy="1142494"/>
          </a:xfrm>
          <a:prstGeom prst="rect">
            <a:avLst/>
          </a:prstGeom>
          <a:solidFill>
            <a:schemeClr val="bg1"/>
          </a:solidFill>
          <a:ln w="28575">
            <a:solidFill>
              <a:srgbClr val="B6D1E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200" b="1" dirty="0">
              <a:solidFill>
                <a:srgbClr val="382B1B"/>
              </a:solidFill>
            </a:endParaRPr>
          </a:p>
          <a:p>
            <a:r>
              <a:rPr lang="en-GB" sz="2200" b="1" dirty="0">
                <a:solidFill>
                  <a:srgbClr val="382B1B"/>
                </a:solidFill>
              </a:rPr>
              <a:t>Your sales pitch starts here: “What makes our food special is...”: </a:t>
            </a:r>
            <a:r>
              <a:rPr lang="en-GB" sz="2200" b="1" dirty="0"/>
              <a:t>“What </a:t>
            </a:r>
            <a:r>
              <a:rPr lang="en-GB" dirty="0"/>
              <a:t>makes our food special is...”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A04A09F-E9E8-6B5A-F37F-3AA94A5CE0C2}"/>
              </a:ext>
            </a:extLst>
          </p:cNvPr>
          <p:cNvGrpSpPr/>
          <p:nvPr/>
        </p:nvGrpSpPr>
        <p:grpSpPr>
          <a:xfrm>
            <a:off x="9176928" y="4550735"/>
            <a:ext cx="2788753" cy="578690"/>
            <a:chOff x="2045517" y="6166884"/>
            <a:chExt cx="2788753" cy="57869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E6EFAF4-B4DE-5B8E-693E-3E483380B783}"/>
                </a:ext>
              </a:extLst>
            </p:cNvPr>
            <p:cNvSpPr/>
            <p:nvPr/>
          </p:nvSpPr>
          <p:spPr>
            <a:xfrm>
              <a:off x="2651051" y="6166884"/>
              <a:ext cx="1712853" cy="578690"/>
            </a:xfrm>
            <a:prstGeom prst="rect">
              <a:avLst/>
            </a:prstGeom>
            <a:solidFill>
              <a:srgbClr val="B6D1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9D75DAB-BB10-F0D9-F5A1-0F5595AD2FD8}"/>
                </a:ext>
              </a:extLst>
            </p:cNvPr>
            <p:cNvSpPr/>
            <p:nvPr/>
          </p:nvSpPr>
          <p:spPr>
            <a:xfrm>
              <a:off x="2045517" y="6166884"/>
              <a:ext cx="555915" cy="578690"/>
            </a:xfrm>
            <a:prstGeom prst="rect">
              <a:avLst/>
            </a:prstGeom>
            <a:solidFill>
              <a:srgbClr val="84B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32250D3-F33B-5BEF-6464-8EC64BA7CC5E}"/>
                </a:ext>
              </a:extLst>
            </p:cNvPr>
            <p:cNvSpPr/>
            <p:nvPr/>
          </p:nvSpPr>
          <p:spPr>
            <a:xfrm>
              <a:off x="2742272" y="6344095"/>
              <a:ext cx="2091998" cy="3867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228600" indent="-228600">
                <a:lnSpc>
                  <a:spcPct val="150000"/>
                </a:lnSpc>
                <a:tabLst>
                  <a:tab pos="228600" algn="l"/>
                  <a:tab pos="457200" algn="l"/>
                </a:tabLst>
              </a:pPr>
              <a:r>
                <a:rPr lang="en-GB" sz="30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Exercise</a:t>
              </a:r>
              <a:endParaRPr lang="en-IE" sz="3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Graphic 8" descr="Clipboard Partially Ticked outline">
              <a:extLst>
                <a:ext uri="{FF2B5EF4-FFF2-40B4-BE49-F238E27FC236}">
                  <a16:creationId xmlns:a16="http://schemas.microsoft.com/office/drawing/2014/main" id="{1158C38B-EE38-4D9A-1C42-1C86DC11B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52084" y="6198780"/>
              <a:ext cx="520997" cy="520997"/>
            </a:xfrm>
            <a:prstGeom prst="rect">
              <a:avLst/>
            </a:prstGeom>
          </p:spPr>
        </p:pic>
      </p:grp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9DB0F68-8B1F-EE89-17E2-8BD82D86C812}"/>
              </a:ext>
            </a:extLst>
          </p:cNvPr>
          <p:cNvSpPr txBox="1">
            <a:spLocks/>
          </p:cNvSpPr>
          <p:nvPr/>
        </p:nvSpPr>
        <p:spPr>
          <a:xfrm>
            <a:off x="7135090" y="5246915"/>
            <a:ext cx="4343895" cy="7783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340"/>
              </a:lnSpc>
              <a:spcBef>
                <a:spcPts val="0"/>
              </a:spcBef>
              <a:buFont typeface="Arial"/>
              <a:buNone/>
              <a:defRPr sz="2200" kern="1200" baseline="0">
                <a:solidFill>
                  <a:srgbClr val="382B1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B6D1E1"/>
              </a:buClr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6140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848182-EA2F-5D65-8E9A-BD328C16828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20437" y="595604"/>
            <a:ext cx="10907188" cy="720752"/>
          </a:xfrm>
        </p:spPr>
        <p:txBody>
          <a:bodyPr/>
          <a:lstStyle/>
          <a:p>
            <a:r>
              <a:rPr lang="en-US" sz="3600" dirty="0"/>
              <a:t>REMINDER!  WHAT SELLING REALLY IS</a:t>
            </a:r>
          </a:p>
          <a:p>
            <a:endParaRPr lang="en-US" sz="3600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51AC083-6AB9-25A5-0D8B-5603F8EB7428}"/>
              </a:ext>
            </a:extLst>
          </p:cNvPr>
          <p:cNvSpPr txBox="1">
            <a:spLocks/>
          </p:cNvSpPr>
          <p:nvPr/>
        </p:nvSpPr>
        <p:spPr>
          <a:xfrm>
            <a:off x="720437" y="1814945"/>
            <a:ext cx="5721927" cy="2743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340"/>
              </a:lnSpc>
              <a:spcBef>
                <a:spcPts val="0"/>
              </a:spcBef>
              <a:buFont typeface="Arial"/>
              <a:buNone/>
              <a:defRPr sz="2200" kern="1200" baseline="0">
                <a:solidFill>
                  <a:srgbClr val="382B1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ts val="2840"/>
              </a:lnSpc>
              <a:spcBef>
                <a:spcPts val="0"/>
              </a:spcBef>
              <a:buClr>
                <a:srgbClr val="B6D1E1"/>
              </a:buClr>
              <a:tabLst>
                <a:tab pos="523875" algn="l"/>
                <a:tab pos="661988" algn="l"/>
              </a:tabLst>
            </a:pPr>
            <a:endParaRPr lang="en-US" sz="3000" b="1" i="1" dirty="0">
              <a:solidFill>
                <a:srgbClr val="94C7B0"/>
              </a:solidFill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2AF4B51-E148-62AF-92D9-721A9C6ED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859" y="1652201"/>
            <a:ext cx="7117177" cy="431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When you're selling, you're helping someone solve a problem.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Don’t just list what you make,  show how your product 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helps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Saves time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Brings comfort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Shares culture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Offers something joyful or handmade with care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Instead of saying “I make pastries,” say: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“I make handmade pastries filled with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flavours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from home — perfect for gifting or enjoying with tea.”</a:t>
            </a:r>
          </a:p>
        </p:txBody>
      </p:sp>
      <p:pic>
        <p:nvPicPr>
          <p:cNvPr id="9" name="Picture 8" descr="Linzer cookies with heart shaped cut-outs filled with jam">
            <a:extLst>
              <a:ext uri="{FF2B5EF4-FFF2-40B4-BE49-F238E27FC236}">
                <a16:creationId xmlns:a16="http://schemas.microsoft.com/office/drawing/2014/main" id="{93480BE5-A2AA-8F79-028B-AA7DB3628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829" y="2761772"/>
            <a:ext cx="4195312" cy="282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92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58B55-6277-D85F-BBD1-165A3165A72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51414" y="378372"/>
            <a:ext cx="10192265" cy="1126708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en-US" dirty="0"/>
              <a:t>SALES SKILLS AT EACH PHASE OF THE BUYING CYCLE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61A4F6F-9445-6D81-2AAF-3F14602DE9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483787"/>
              </p:ext>
            </p:extLst>
          </p:nvPr>
        </p:nvGraphicFramePr>
        <p:xfrm>
          <a:off x="764466" y="1974180"/>
          <a:ext cx="10515600" cy="362712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838856745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4347467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IE" sz="2200" b="1" dirty="0">
                          <a:solidFill>
                            <a:srgbClr val="94C7B0"/>
                          </a:solidFill>
                        </a:rPr>
                        <a:t>Buying Phase of the Customer </a:t>
                      </a:r>
                      <a:endParaRPr lang="en-IE" sz="2200" dirty="0">
                        <a:solidFill>
                          <a:srgbClr val="94C7B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2200" b="1" dirty="0">
                          <a:solidFill>
                            <a:srgbClr val="94C7B0"/>
                          </a:solidFill>
                        </a:rPr>
                        <a:t>Sales Skills to Use</a:t>
                      </a:r>
                      <a:endParaRPr lang="en-IE" sz="2200" dirty="0">
                        <a:solidFill>
                          <a:srgbClr val="94C7B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029555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E" b="1" dirty="0"/>
                        <a:t>Need Recognition</a:t>
                      </a:r>
                      <a:endParaRPr lang="en-IE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Ask questions. Show that you care about their needs. Smile. Share your story.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70369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E" b="1" dirty="0"/>
                        <a:t>Information Search</a:t>
                      </a:r>
                      <a:endParaRPr lang="en-IE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Explain what your product is, how it’s made, and why it matters. Be patient.</a:t>
                      </a:r>
                      <a:endParaRPr lang="en-GB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8449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E" b="1"/>
                        <a:t>Evaluation</a:t>
                      </a:r>
                      <a:endParaRPr lang="en-IE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Compare, give options, explain value (“This is gluten-free and freshly made this morning”)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60778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E" b="1"/>
                        <a:t>Decision</a:t>
                      </a:r>
                      <a:endParaRPr lang="en-IE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Ask with confidence: “Would you like to take one today?”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657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E" b="1"/>
                        <a:t>After Purchase</a:t>
                      </a:r>
                      <a:endParaRPr lang="en-IE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Thank them! Ask if they’d like to come back. Share a follow-up or free tip to build rapport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962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1347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58B55-6277-D85F-BBD1-165A3165A72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TELL A GREAT STORY – ARTICULATE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A6A3151-6AF5-5F3C-5496-3B56EE3543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1412" y="1455997"/>
            <a:ext cx="7385001" cy="4402447"/>
          </a:xfrm>
        </p:spPr>
        <p:txBody>
          <a:bodyPr/>
          <a:lstStyle/>
          <a:p>
            <a:pPr>
              <a:buClr>
                <a:srgbClr val="B6D1E1"/>
              </a:buClr>
              <a:tabLst>
                <a:tab pos="1233488" algn="l"/>
              </a:tabLst>
            </a:pPr>
            <a:r>
              <a:rPr lang="en-GB" b="1" dirty="0"/>
              <a:t>The best way to build trust?  </a:t>
            </a:r>
            <a:r>
              <a:rPr lang="en-GB" dirty="0"/>
              <a:t>Tell a real story. </a:t>
            </a:r>
          </a:p>
          <a:p>
            <a:pPr>
              <a:buClr>
                <a:srgbClr val="B6D1E1"/>
              </a:buClr>
              <a:tabLst>
                <a:tab pos="1233488" algn="l"/>
              </a:tabLst>
            </a:pPr>
            <a:endParaRPr lang="en-GB" b="1" dirty="0"/>
          </a:p>
          <a:p>
            <a:pPr>
              <a:buClr>
                <a:srgbClr val="B6D1E1"/>
              </a:buClr>
              <a:tabLst>
                <a:tab pos="1233488" algn="l"/>
              </a:tabLst>
            </a:pPr>
            <a:r>
              <a:rPr lang="en-GB" b="1" dirty="0"/>
              <a:t>Why Stories Matter: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They help people see themselves using or enjoying your product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They create an emotional connection — especially in food, where memory and culture are powerful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They make your brand feel genuine and relatable</a:t>
            </a:r>
          </a:p>
          <a:p>
            <a:pPr>
              <a:buClr>
                <a:srgbClr val="B6D1E1"/>
              </a:buClr>
              <a:tabLst>
                <a:tab pos="1233488" algn="l"/>
              </a:tabLst>
            </a:pPr>
            <a:endParaRPr lang="en-GB" dirty="0"/>
          </a:p>
          <a:p>
            <a:pPr>
              <a:buClr>
                <a:srgbClr val="B6D1E1"/>
              </a:buClr>
              <a:tabLst>
                <a:tab pos="1233488" algn="l"/>
              </a:tabLst>
            </a:pPr>
            <a:endParaRPr lang="en-GB" dirty="0"/>
          </a:p>
          <a:p>
            <a:pPr>
              <a:buClr>
                <a:srgbClr val="B6D1E1"/>
              </a:buClr>
              <a:tabLst>
                <a:tab pos="1233488" algn="l"/>
              </a:tabLst>
            </a:pPr>
            <a:r>
              <a:rPr lang="en-GB" dirty="0"/>
              <a:t>Use a short example from someone you’ve served or helped: “Fatima bought 3 jars of my spiced tomato sauce and messaged me later. She said it reminded her of her grandmother’s cooking.” </a:t>
            </a:r>
          </a:p>
          <a:p>
            <a:pPr>
              <a:buClr>
                <a:srgbClr val="B6D1E1"/>
              </a:buClr>
              <a:tabLst>
                <a:tab pos="1233488" algn="l"/>
              </a:tabLst>
            </a:pPr>
            <a:endParaRPr lang="en-GB" dirty="0"/>
          </a:p>
          <a:p>
            <a:pPr>
              <a:buClr>
                <a:srgbClr val="B6D1E1"/>
              </a:buClr>
              <a:tabLst>
                <a:tab pos="1233488" algn="l"/>
              </a:tabLst>
            </a:pPr>
            <a:r>
              <a:rPr lang="en-GB" dirty="0"/>
              <a:t>Tell it simply and honestly; people love real-life stories.</a:t>
            </a:r>
            <a:endParaRPr lang="en-US" dirty="0"/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1233488" algn="l"/>
              </a:tabLst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2AE685-7B14-0DEB-8957-EC0D634FC08A}"/>
              </a:ext>
            </a:extLst>
          </p:cNvPr>
          <p:cNvSpPr txBox="1"/>
          <p:nvPr/>
        </p:nvSpPr>
        <p:spPr>
          <a:xfrm>
            <a:off x="8823668" y="1815561"/>
            <a:ext cx="2996551" cy="4154984"/>
          </a:xfrm>
          <a:prstGeom prst="rect">
            <a:avLst/>
          </a:prstGeom>
          <a:solidFill>
            <a:srgbClr val="E6C8C7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200" b="1" dirty="0"/>
              <a:t>How to Choose the Right Story: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382B1B"/>
                </a:solidFill>
              </a:rPr>
              <a:t>Keep it </a:t>
            </a:r>
            <a:r>
              <a:rPr lang="en-GB" sz="2200" b="1" dirty="0">
                <a:solidFill>
                  <a:srgbClr val="382B1B"/>
                </a:solidFill>
              </a:rPr>
              <a:t>brief</a:t>
            </a:r>
            <a:r>
              <a:rPr lang="en-GB" sz="2200" dirty="0">
                <a:solidFill>
                  <a:srgbClr val="382B1B"/>
                </a:solidFill>
              </a:rPr>
              <a:t> — one moment, one person, one feeling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382B1B"/>
                </a:solidFill>
              </a:rPr>
              <a:t>Make it </a:t>
            </a:r>
            <a:r>
              <a:rPr lang="en-GB" sz="2200" b="1" dirty="0">
                <a:solidFill>
                  <a:srgbClr val="382B1B"/>
                </a:solidFill>
              </a:rPr>
              <a:t>relevant</a:t>
            </a:r>
            <a:r>
              <a:rPr lang="en-GB" sz="2200" dirty="0">
                <a:solidFill>
                  <a:srgbClr val="382B1B"/>
                </a:solidFill>
              </a:rPr>
              <a:t> to the customer you’re speaking 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382B1B"/>
                </a:solidFill>
              </a:rPr>
              <a:t>Focus on </a:t>
            </a:r>
            <a:r>
              <a:rPr lang="en-GB" sz="2200" b="1" dirty="0">
                <a:solidFill>
                  <a:srgbClr val="382B1B"/>
                </a:solidFill>
              </a:rPr>
              <a:t>outcomes</a:t>
            </a:r>
            <a:r>
              <a:rPr lang="en-GB" sz="2200" dirty="0">
                <a:solidFill>
                  <a:srgbClr val="382B1B"/>
                </a:solidFill>
              </a:rPr>
              <a:t> — how your food helped, solved, or delighted</a:t>
            </a:r>
          </a:p>
        </p:txBody>
      </p:sp>
    </p:spTree>
    <p:extLst>
      <p:ext uri="{BB962C8B-B14F-4D97-AF65-F5344CB8AC3E}">
        <p14:creationId xmlns:p14="http://schemas.microsoft.com/office/powerpoint/2010/main" val="38588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848182-EA2F-5D65-8E9A-BD328C16828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3600" dirty="0"/>
              <a:t>TELL A GREAT STORY - USE VIVID LANGUAGE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51AC083-6AB9-25A5-0D8B-5603F8EB7428}"/>
              </a:ext>
            </a:extLst>
          </p:cNvPr>
          <p:cNvSpPr txBox="1">
            <a:spLocks/>
          </p:cNvSpPr>
          <p:nvPr/>
        </p:nvSpPr>
        <p:spPr>
          <a:xfrm>
            <a:off x="704994" y="1371599"/>
            <a:ext cx="11129788" cy="16902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340"/>
              </a:lnSpc>
              <a:spcBef>
                <a:spcPts val="0"/>
              </a:spcBef>
              <a:buFont typeface="Arial"/>
              <a:buNone/>
              <a:defRPr sz="2200" kern="1200" baseline="0">
                <a:solidFill>
                  <a:srgbClr val="382B1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ts val="2640"/>
              </a:lnSpc>
              <a:spcBef>
                <a:spcPts val="0"/>
              </a:spcBef>
              <a:buClr>
                <a:srgbClr val="B6D1E1"/>
              </a:buClr>
              <a:tabLst>
                <a:tab pos="523875" algn="l"/>
                <a:tab pos="661988" algn="l"/>
              </a:tabLst>
            </a:pPr>
            <a:r>
              <a:rPr lang="en-US" sz="2600" b="1" i="1" dirty="0">
                <a:solidFill>
                  <a:srgbClr val="94C7B0"/>
                </a:solidFill>
              </a:rPr>
              <a:t>Provide proof using vivid imagery rather than words alone to tell your story…  examples:</a:t>
            </a:r>
          </a:p>
          <a:p>
            <a:pPr marL="0" lvl="1" algn="l">
              <a:lnSpc>
                <a:spcPts val="2640"/>
              </a:lnSpc>
              <a:spcBef>
                <a:spcPts val="0"/>
              </a:spcBef>
              <a:buClr>
                <a:srgbClr val="B6D1E1"/>
              </a:buClr>
              <a:tabLst>
                <a:tab pos="523875" algn="l"/>
                <a:tab pos="661988" algn="l"/>
              </a:tabLst>
            </a:pPr>
            <a:endParaRPr lang="en-US" sz="2600" b="1" i="1" dirty="0">
              <a:solidFill>
                <a:srgbClr val="94C7B0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B450D03-0213-8B0B-5E46-906694A124C3}"/>
              </a:ext>
            </a:extLst>
          </p:cNvPr>
          <p:cNvSpPr txBox="1">
            <a:spLocks/>
          </p:cNvSpPr>
          <p:nvPr/>
        </p:nvSpPr>
        <p:spPr>
          <a:xfrm>
            <a:off x="838155" y="2359141"/>
            <a:ext cx="4799674" cy="16902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340"/>
              </a:lnSpc>
              <a:spcBef>
                <a:spcPts val="0"/>
              </a:spcBef>
              <a:buFont typeface="Arial"/>
              <a:buNone/>
              <a:defRPr sz="2200" kern="1200" baseline="0">
                <a:solidFill>
                  <a:srgbClr val="382B1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523875" algn="l"/>
                <a:tab pos="661988" algn="l"/>
              </a:tabLst>
            </a:pPr>
            <a:r>
              <a:rPr lang="en-US" b="1" dirty="0">
                <a:solidFill>
                  <a:srgbClr val="382B1B"/>
                </a:solidFill>
              </a:rPr>
              <a:t>Less Impactful</a:t>
            </a:r>
          </a:p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523875" algn="l"/>
                <a:tab pos="661988" algn="l"/>
              </a:tabLst>
            </a:pPr>
            <a:endParaRPr lang="en-US" dirty="0">
              <a:solidFill>
                <a:srgbClr val="382B1B"/>
              </a:solidFill>
            </a:endParaRPr>
          </a:p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523875" algn="l"/>
                <a:tab pos="661988" algn="l"/>
              </a:tabLst>
            </a:pPr>
            <a:r>
              <a:rPr lang="en-GB" dirty="0"/>
              <a:t>“My food is authentic and nutritious.”</a:t>
            </a:r>
          </a:p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523875" algn="l"/>
                <a:tab pos="661988" algn="l"/>
              </a:tabLst>
            </a:pPr>
            <a:endParaRPr lang="en-US" dirty="0">
              <a:solidFill>
                <a:srgbClr val="382B1B"/>
              </a:solidFill>
            </a:endParaRPr>
          </a:p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523875" algn="l"/>
                <a:tab pos="661988" algn="l"/>
              </a:tabLst>
            </a:pPr>
            <a:r>
              <a:rPr lang="en-US" b="1" dirty="0">
                <a:solidFill>
                  <a:srgbClr val="382B1B"/>
                </a:solidFill>
              </a:rPr>
              <a:t>More Powerful</a:t>
            </a:r>
          </a:p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523875" algn="l"/>
                <a:tab pos="661988" algn="l"/>
              </a:tabLst>
            </a:pPr>
            <a:endParaRPr lang="en-US" dirty="0">
              <a:solidFill>
                <a:srgbClr val="382B1B"/>
              </a:solidFill>
            </a:endParaRPr>
          </a:p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523875" algn="l"/>
                <a:tab pos="661988" algn="l"/>
              </a:tabLst>
            </a:pPr>
            <a:r>
              <a:rPr lang="en-GB" dirty="0"/>
              <a:t>“This recipe was passed down from my grandmother. I use fresh herbs I grow myself, and each meal takes just 10 minutes to prepare, perfect for busy people.”</a:t>
            </a:r>
            <a:endParaRPr lang="en-US" dirty="0">
              <a:solidFill>
                <a:srgbClr val="382B1B"/>
              </a:solidFill>
            </a:endParaRPr>
          </a:p>
        </p:txBody>
      </p:sp>
      <p:pic>
        <p:nvPicPr>
          <p:cNvPr id="6" name="Picture 5" descr="Filming cooking video">
            <a:extLst>
              <a:ext uri="{FF2B5EF4-FFF2-40B4-BE49-F238E27FC236}">
                <a16:creationId xmlns:a16="http://schemas.microsoft.com/office/drawing/2014/main" id="{06116B8E-66BF-F792-78B5-A8FA1FEDF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858" y="2291942"/>
            <a:ext cx="5274421" cy="351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9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58B55-6277-D85F-BBD1-165A3165A72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DESIRE – </a:t>
            </a:r>
            <a:r>
              <a:rPr lang="en-GB" dirty="0"/>
              <a:t>Help Customers Feel Confident About Buying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4146956-B746-A5F6-110F-6249777B9D6C}"/>
              </a:ext>
            </a:extLst>
          </p:cNvPr>
          <p:cNvSpPr txBox="1">
            <a:spLocks/>
          </p:cNvSpPr>
          <p:nvPr/>
        </p:nvSpPr>
        <p:spPr>
          <a:xfrm>
            <a:off x="488892" y="1347136"/>
            <a:ext cx="8270224" cy="44024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340"/>
              </a:lnSpc>
              <a:spcBef>
                <a:spcPts val="0"/>
              </a:spcBef>
              <a:buFont typeface="Arial"/>
              <a:buNone/>
              <a:defRPr sz="2200" kern="1200" baseline="0">
                <a:solidFill>
                  <a:srgbClr val="382B1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  <a:buClr>
                <a:srgbClr val="B6D1E1"/>
              </a:buClr>
              <a:tabLst>
                <a:tab pos="1233488" algn="l"/>
              </a:tabLst>
            </a:pPr>
            <a:r>
              <a:rPr lang="en-GB" dirty="0"/>
              <a:t>To help someone say yes, first understand </a:t>
            </a:r>
            <a:r>
              <a:rPr lang="en-GB" b="1" dirty="0"/>
              <a:t>why</a:t>
            </a:r>
            <a:r>
              <a:rPr lang="en-GB" dirty="0"/>
              <a:t> they might want what you offer.</a:t>
            </a:r>
          </a:p>
          <a:p>
            <a:pPr>
              <a:spcAft>
                <a:spcPts val="1000"/>
              </a:spcAft>
              <a:buClr>
                <a:srgbClr val="B6D1E1"/>
              </a:buClr>
              <a:tabLst>
                <a:tab pos="1233488" algn="l"/>
              </a:tabLst>
            </a:pPr>
            <a:r>
              <a:rPr lang="en-GB" b="1" dirty="0"/>
              <a:t>People buy for different reasons:</a:t>
            </a:r>
          </a:p>
          <a:p>
            <a:pPr marL="342900" indent="-342900">
              <a:spcAft>
                <a:spcPts val="1000"/>
              </a:spcAft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1233488" algn="l"/>
              </a:tabLst>
            </a:pPr>
            <a:r>
              <a:rPr lang="en-GB" b="1" dirty="0">
                <a:solidFill>
                  <a:srgbClr val="94C7B0"/>
                </a:solidFill>
              </a:rPr>
              <a:t>Rational (Practical): </a:t>
            </a:r>
            <a:r>
              <a:rPr lang="en-GB" dirty="0"/>
              <a:t>Profit, health, safety, convenience, quality -  “This dish is healthy, freezer-friendly, and ready in 5 minutes.”</a:t>
            </a:r>
          </a:p>
          <a:p>
            <a:pPr marL="342900" indent="-342900">
              <a:spcAft>
                <a:spcPts val="1000"/>
              </a:spcAft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1233488" algn="l"/>
              </a:tabLst>
            </a:pPr>
            <a:r>
              <a:rPr lang="en-GB" b="1" dirty="0">
                <a:solidFill>
                  <a:srgbClr val="94C7B0"/>
                </a:solidFill>
              </a:rPr>
              <a:t>Emotional (Feeling): </a:t>
            </a:r>
            <a:r>
              <a:rPr lang="en-GB" dirty="0"/>
              <a:t>Love, nostalgia, celebration, pride, comfort - “This tastes like what my grandmother made.”</a:t>
            </a:r>
          </a:p>
          <a:p>
            <a:pPr>
              <a:spcAft>
                <a:spcPts val="1000"/>
              </a:spcAft>
              <a:buClr>
                <a:srgbClr val="B6D1E1"/>
              </a:buClr>
              <a:tabLst>
                <a:tab pos="1233488" algn="l"/>
              </a:tabLst>
            </a:pPr>
            <a:r>
              <a:rPr lang="en-GB" dirty="0"/>
              <a:t>What You Can Do:</a:t>
            </a:r>
          </a:p>
          <a:p>
            <a:pPr marL="342900" indent="-342900">
              <a:spcAft>
                <a:spcPts val="1000"/>
              </a:spcAft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1233488" algn="l"/>
              </a:tabLst>
            </a:pPr>
            <a:r>
              <a:rPr lang="en-GB" b="1" dirty="0"/>
              <a:t>Think</a:t>
            </a:r>
            <a:r>
              <a:rPr lang="en-GB" dirty="0"/>
              <a:t>: What’s the main reason someone would buy from you?</a:t>
            </a:r>
          </a:p>
          <a:p>
            <a:pPr marL="342900" indent="-342900">
              <a:spcAft>
                <a:spcPts val="1000"/>
              </a:spcAft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1233488" algn="l"/>
              </a:tabLst>
            </a:pPr>
            <a:r>
              <a:rPr lang="en-GB" b="1" dirty="0"/>
              <a:t>Use proof to build trust: </a:t>
            </a:r>
            <a:r>
              <a:rPr lang="en-GB" dirty="0"/>
              <a:t>Share real feedback or photos. Show the before and after. </a:t>
            </a:r>
          </a:p>
          <a:p>
            <a:pPr marL="342900" indent="-342900">
              <a:spcAft>
                <a:spcPts val="1000"/>
              </a:spcAft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1233488" algn="l"/>
              </a:tabLst>
            </a:pPr>
            <a:r>
              <a:rPr lang="en-GB" b="1" dirty="0"/>
              <a:t>Mention repeat customers: </a:t>
            </a:r>
            <a:r>
              <a:rPr lang="en-GB" dirty="0"/>
              <a:t>“This is Jamila’s favourite treat, she buys 3 every Friday for her family.”</a:t>
            </a:r>
          </a:p>
          <a:p>
            <a:pPr>
              <a:spcAft>
                <a:spcPts val="1000"/>
              </a:spcAft>
              <a:buClr>
                <a:srgbClr val="B6D1E1"/>
              </a:buClr>
              <a:tabLst>
                <a:tab pos="1233488" algn="l"/>
              </a:tabLst>
            </a:pPr>
            <a:endParaRPr lang="en-US" dirty="0"/>
          </a:p>
          <a:p>
            <a:pPr marL="342900" indent="-342900">
              <a:spcAft>
                <a:spcPts val="1000"/>
              </a:spcAft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1233488" algn="l"/>
              </a:tabLst>
            </a:pPr>
            <a:endParaRPr lang="en-US" i="1" dirty="0"/>
          </a:p>
          <a:p>
            <a:pPr marL="342900" indent="-342900">
              <a:spcAft>
                <a:spcPts val="1000"/>
              </a:spcAft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1233488" algn="l"/>
              </a:tabLst>
            </a:pPr>
            <a:endParaRPr lang="en-US" dirty="0"/>
          </a:p>
          <a:p>
            <a:pPr marL="342900" indent="-342900">
              <a:spcAft>
                <a:spcPts val="1000"/>
              </a:spcAft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1233488" algn="l"/>
              </a:tabLst>
            </a:pPr>
            <a:endParaRPr lang="en-US" dirty="0"/>
          </a:p>
        </p:txBody>
      </p:sp>
      <p:pic>
        <p:nvPicPr>
          <p:cNvPr id="3" name="Picture 2" descr="A yellow text on a red background&#10;&#10;AI-generated content may be incorrect.">
            <a:extLst>
              <a:ext uri="{FF2B5EF4-FFF2-40B4-BE49-F238E27FC236}">
                <a16:creationId xmlns:a16="http://schemas.microsoft.com/office/drawing/2014/main" id="{03671D1D-A1F8-74B6-5851-411AA63E1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59116" y="2527704"/>
            <a:ext cx="2943991" cy="294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8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58B55-6277-D85F-BBD1-165A3165A72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TELL A GREAT STORY – SHARE PROOF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4146956-B746-A5F6-110F-6249777B9D6C}"/>
              </a:ext>
            </a:extLst>
          </p:cNvPr>
          <p:cNvSpPr txBox="1">
            <a:spLocks/>
          </p:cNvSpPr>
          <p:nvPr/>
        </p:nvSpPr>
        <p:spPr>
          <a:xfrm>
            <a:off x="896587" y="1555008"/>
            <a:ext cx="10311740" cy="44024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340"/>
              </a:lnSpc>
              <a:spcBef>
                <a:spcPts val="0"/>
              </a:spcBef>
              <a:buFont typeface="Arial"/>
              <a:buNone/>
              <a:defRPr sz="2200" kern="1200" baseline="0">
                <a:solidFill>
                  <a:srgbClr val="382B1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1000"/>
              </a:spcAft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1233488" algn="l"/>
              </a:tabLst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5C2EE2-C656-CCAF-2DA1-6882BFD5649D}"/>
              </a:ext>
            </a:extLst>
          </p:cNvPr>
          <p:cNvSpPr txBox="1"/>
          <p:nvPr/>
        </p:nvSpPr>
        <p:spPr>
          <a:xfrm>
            <a:off x="566404" y="1369000"/>
            <a:ext cx="695264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rgbClr val="94C7B0"/>
                </a:solidFill>
              </a:rPr>
              <a:t>Easy ways to demonstrate your value: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Use a short video or photo of your food being made or served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Share a real-life tip or process (e.g. “How I keep my herb mix fresh for weeks”)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Post a customer quote or visual before-and-after moment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Create a short “Did you know?” guide:“3 ways to use our tamarind paste”</a:t>
            </a:r>
          </a:p>
          <a:p>
            <a:endParaRPr lang="en-GB" sz="2200" dirty="0"/>
          </a:p>
          <a:p>
            <a:r>
              <a:rPr lang="en-GB" sz="2200" b="1" dirty="0">
                <a:solidFill>
                  <a:srgbClr val="94C7B0"/>
                </a:solidFill>
              </a:rPr>
              <a:t>If your knowledge is your product </a:t>
            </a:r>
            <a:r>
              <a:rPr lang="en-GB" sz="2200" dirty="0"/>
              <a:t>(e.g. cooking lessons, nutrition guidance):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Share mini tutorials or cultural facts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Create simple downloads: “How to store your </a:t>
            </a:r>
            <a:r>
              <a:rPr lang="en-GB" sz="2200" dirty="0" err="1"/>
              <a:t>spices”“Foods</a:t>
            </a:r>
            <a:r>
              <a:rPr lang="en-GB" sz="2200" dirty="0"/>
              <a:t> to eat during Ramadan”</a:t>
            </a:r>
            <a:endParaRPr lang="en-IE" sz="2200" dirty="0"/>
          </a:p>
        </p:txBody>
      </p:sp>
      <p:pic>
        <p:nvPicPr>
          <p:cNvPr id="10" name="Picture 9" descr="Bread on a pan">
            <a:extLst>
              <a:ext uri="{FF2B5EF4-FFF2-40B4-BE49-F238E27FC236}">
                <a16:creationId xmlns:a16="http://schemas.microsoft.com/office/drawing/2014/main" id="{D5F03B3D-A4BF-6CE5-11B7-EDC40E228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4349" y="2414940"/>
            <a:ext cx="4179110" cy="278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98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848182-EA2F-5D65-8E9A-BD328C16828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3600" dirty="0"/>
              <a:t>REMINDER! – TOP TIP EFFECTIVE SELLING!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2420627-513D-E9E5-FA11-A2A8DB1D0657}"/>
              </a:ext>
            </a:extLst>
          </p:cNvPr>
          <p:cNvSpPr txBox="1">
            <a:spLocks/>
          </p:cNvSpPr>
          <p:nvPr/>
        </p:nvSpPr>
        <p:spPr>
          <a:xfrm>
            <a:off x="4378037" y="1814945"/>
            <a:ext cx="7121236" cy="41964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340"/>
              </a:lnSpc>
              <a:spcBef>
                <a:spcPts val="0"/>
              </a:spcBef>
              <a:buFont typeface="Arial"/>
              <a:buNone/>
              <a:defRPr sz="2200" kern="1200" baseline="0">
                <a:solidFill>
                  <a:srgbClr val="382B1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523875" algn="l"/>
                <a:tab pos="661988" algn="l"/>
              </a:tabLst>
            </a:pPr>
            <a:endParaRPr lang="en-US" dirty="0">
              <a:solidFill>
                <a:srgbClr val="382B1B"/>
              </a:solidFill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51AC083-6AB9-25A5-0D8B-5603F8EB7428}"/>
              </a:ext>
            </a:extLst>
          </p:cNvPr>
          <p:cNvSpPr txBox="1">
            <a:spLocks/>
          </p:cNvSpPr>
          <p:nvPr/>
        </p:nvSpPr>
        <p:spPr>
          <a:xfrm>
            <a:off x="149665" y="1448021"/>
            <a:ext cx="3589469" cy="16902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340"/>
              </a:lnSpc>
              <a:spcBef>
                <a:spcPts val="0"/>
              </a:spcBef>
              <a:buFont typeface="Arial"/>
              <a:buNone/>
              <a:defRPr sz="2200" kern="1200" baseline="0">
                <a:solidFill>
                  <a:srgbClr val="382B1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100000"/>
              </a:lnSpc>
              <a:spcBef>
                <a:spcPts val="0"/>
              </a:spcBef>
              <a:buClr>
                <a:srgbClr val="B6D1E1"/>
              </a:buClr>
              <a:tabLst>
                <a:tab pos="523875" algn="l"/>
                <a:tab pos="661988" algn="l"/>
              </a:tabLst>
            </a:pPr>
            <a:r>
              <a:rPr lang="en-US" sz="3600" b="1" i="1" dirty="0">
                <a:solidFill>
                  <a:srgbClr val="94C7B0"/>
                </a:solidFill>
              </a:rPr>
              <a:t>Selling is a skill and like all skills, it can be learnt.</a:t>
            </a:r>
          </a:p>
          <a:p>
            <a:pPr marL="0" lvl="1" algn="l">
              <a:lnSpc>
                <a:spcPct val="100000"/>
              </a:lnSpc>
              <a:spcBef>
                <a:spcPts val="0"/>
              </a:spcBef>
              <a:buClr>
                <a:srgbClr val="B6D1E1"/>
              </a:buClr>
              <a:tabLst>
                <a:tab pos="523875" algn="l"/>
                <a:tab pos="661988" algn="l"/>
              </a:tabLst>
            </a:pPr>
            <a:endParaRPr lang="en-US" sz="3600" b="1" i="1" dirty="0">
              <a:solidFill>
                <a:srgbClr val="94C7B0"/>
              </a:solidFill>
            </a:endParaRPr>
          </a:p>
          <a:p>
            <a:pPr marL="0" lvl="1" algn="l">
              <a:lnSpc>
                <a:spcPct val="100000"/>
              </a:lnSpc>
              <a:spcBef>
                <a:spcPts val="0"/>
              </a:spcBef>
              <a:buClr>
                <a:srgbClr val="B6D1E1"/>
              </a:buClr>
              <a:tabLst>
                <a:tab pos="523875" algn="l"/>
                <a:tab pos="661988" algn="l"/>
              </a:tabLst>
            </a:pPr>
            <a:r>
              <a:rPr lang="en-GB" sz="2200" b="1" dirty="0"/>
              <a:t>Selling isn’t about pressure; it’s about connection.</a:t>
            </a:r>
            <a:br>
              <a:rPr lang="en-GB" sz="2200" dirty="0"/>
            </a:br>
            <a:r>
              <a:rPr lang="en-GB" sz="2200" dirty="0"/>
              <a:t>You don’t have to be “pushy” to be effective. You just need to learn a few key habits,  and practice.</a:t>
            </a:r>
            <a:endParaRPr lang="en-US" sz="2200" b="1" i="1" dirty="0">
              <a:solidFill>
                <a:srgbClr val="94C7B0"/>
              </a:solidFill>
            </a:endParaRPr>
          </a:p>
          <a:p>
            <a:pPr marL="0" lvl="1" algn="l">
              <a:lnSpc>
                <a:spcPts val="3340"/>
              </a:lnSpc>
              <a:spcBef>
                <a:spcPts val="0"/>
              </a:spcBef>
              <a:buClr>
                <a:srgbClr val="B6D1E1"/>
              </a:buClr>
              <a:tabLst>
                <a:tab pos="523875" algn="l"/>
                <a:tab pos="661988" algn="l"/>
              </a:tabLst>
            </a:pPr>
            <a:endParaRPr lang="en-US" sz="4300" b="1" i="1" dirty="0">
              <a:solidFill>
                <a:srgbClr val="94C7B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7AA3B19-5D81-F48F-FD30-0C5578DEF760}"/>
              </a:ext>
            </a:extLst>
          </p:cNvPr>
          <p:cNvCxnSpPr>
            <a:cxnSpLocks/>
          </p:cNvCxnSpPr>
          <p:nvPr/>
        </p:nvCxnSpPr>
        <p:spPr>
          <a:xfrm>
            <a:off x="3671456" y="1718919"/>
            <a:ext cx="0" cy="1744717"/>
          </a:xfrm>
          <a:prstGeom prst="line">
            <a:avLst/>
          </a:prstGeom>
          <a:ln w="28575">
            <a:solidFill>
              <a:srgbClr val="B6D1E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73A6EF7-F851-557A-CF85-F1B993B4EFEB}"/>
              </a:ext>
            </a:extLst>
          </p:cNvPr>
          <p:cNvSpPr txBox="1"/>
          <p:nvPr/>
        </p:nvSpPr>
        <p:spPr>
          <a:xfrm>
            <a:off x="4649171" y="1403945"/>
            <a:ext cx="705165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/>
              <a:t>Good sellers:</a:t>
            </a:r>
          </a:p>
          <a:p>
            <a:endParaRPr lang="en-GB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Ask questions and truly listen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Speak with care, not rush or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Explain clearly, check for understanding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Adapt their message depending on who they’re talking 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Don’t give up after one “no”. They stay curious and kind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Know when someone’s ready to buy  and help them say yes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/>
          </a:p>
          <a:p>
            <a:r>
              <a:rPr lang="en-GB" sz="2200" dirty="0"/>
              <a:t>You already have many of these skills. With a little structure and support, you can sell with confidence.</a:t>
            </a:r>
            <a:endParaRPr lang="en-IE" sz="2200" dirty="0"/>
          </a:p>
        </p:txBody>
      </p:sp>
    </p:spTree>
    <p:extLst>
      <p:ext uri="{BB962C8B-B14F-4D97-AF65-F5344CB8AC3E}">
        <p14:creationId xmlns:p14="http://schemas.microsoft.com/office/powerpoint/2010/main" val="1246407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848182-EA2F-5D65-8E9A-BD328C16828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CREATE A STRONG, SIMPLE SALES PITCH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90E39CC-4A9B-A3E4-7DD9-FAA9CC2987F5}"/>
              </a:ext>
            </a:extLst>
          </p:cNvPr>
          <p:cNvSpPr txBox="1">
            <a:spLocks/>
          </p:cNvSpPr>
          <p:nvPr/>
        </p:nvSpPr>
        <p:spPr>
          <a:xfrm>
            <a:off x="775855" y="1828799"/>
            <a:ext cx="10723418" cy="418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340"/>
              </a:lnSpc>
              <a:spcBef>
                <a:spcPts val="0"/>
              </a:spcBef>
              <a:buFont typeface="Arial"/>
              <a:buNone/>
              <a:defRPr sz="2200" kern="1200" baseline="0">
                <a:solidFill>
                  <a:srgbClr val="382B1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1987550" algn="l"/>
              </a:tabLst>
            </a:pPr>
            <a:r>
              <a:rPr lang="en-US" b="1" dirty="0">
                <a:solidFill>
                  <a:srgbClr val="94C7B0"/>
                </a:solidFill>
              </a:rPr>
              <a:t>Evaluate</a:t>
            </a:r>
            <a:r>
              <a:rPr lang="en-US" b="1" dirty="0">
                <a:solidFill>
                  <a:srgbClr val="382B1B"/>
                </a:solidFill>
              </a:rPr>
              <a:t> </a:t>
            </a:r>
            <a:r>
              <a:rPr lang="en-US" dirty="0">
                <a:solidFill>
                  <a:srgbClr val="382B1B"/>
                </a:solidFill>
              </a:rPr>
              <a:t>	What stage is your potential customer at in the buying cycle? </a:t>
            </a:r>
            <a:br>
              <a:rPr lang="en-GB" dirty="0"/>
            </a:br>
            <a:r>
              <a:rPr lang="en-GB" dirty="0"/>
              <a:t>Are they just hearing about your product? Curious but unsure? Or ready to buy?</a:t>
            </a:r>
          </a:p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1987550" algn="l"/>
              </a:tabLst>
            </a:pPr>
            <a:endParaRPr lang="en-US" dirty="0">
              <a:solidFill>
                <a:srgbClr val="382B1B"/>
              </a:solidFill>
            </a:endParaRPr>
          </a:p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1987550" algn="l"/>
              </a:tabLst>
            </a:pPr>
            <a:r>
              <a:rPr lang="en-US" b="1" dirty="0">
                <a:solidFill>
                  <a:srgbClr val="382B1B"/>
                </a:solidFill>
              </a:rPr>
              <a:t>Articulate </a:t>
            </a:r>
            <a:r>
              <a:rPr lang="en-US" dirty="0">
                <a:solidFill>
                  <a:srgbClr val="382B1B"/>
                </a:solidFill>
              </a:rPr>
              <a:t>	</a:t>
            </a:r>
            <a:r>
              <a:rPr lang="en-US" dirty="0" err="1">
                <a:solidFill>
                  <a:srgbClr val="382B1B"/>
                </a:solidFill>
              </a:rPr>
              <a:t>Personalise</a:t>
            </a:r>
            <a:r>
              <a:rPr lang="en-US" dirty="0">
                <a:solidFill>
                  <a:srgbClr val="382B1B"/>
                </a:solidFill>
              </a:rPr>
              <a:t> your sales pitch based – what is their pain point? </a:t>
            </a:r>
            <a:r>
              <a:rPr lang="en-GB" dirty="0">
                <a:solidFill>
                  <a:srgbClr val="382B1B"/>
                </a:solidFill>
              </a:rPr>
              <a:t>What problem are they trying to solve? How does your product help them? Instead of “These are my vegan dumplings,” say: “These are perfect for people who want comfort food without meat, and they’re ready in 10 minutes.”</a:t>
            </a:r>
            <a:endParaRPr lang="en-US" dirty="0">
              <a:solidFill>
                <a:srgbClr val="382B1B"/>
              </a:solidFill>
            </a:endParaRPr>
          </a:p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1987550" algn="l"/>
              </a:tabLst>
            </a:pPr>
            <a:endParaRPr lang="en-US" dirty="0">
              <a:solidFill>
                <a:srgbClr val="382B1B"/>
              </a:solidFill>
            </a:endParaRPr>
          </a:p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1987550" algn="l"/>
              </a:tabLst>
            </a:pPr>
            <a:r>
              <a:rPr lang="en-US" b="1" dirty="0">
                <a:solidFill>
                  <a:srgbClr val="94C7B0"/>
                </a:solidFill>
              </a:rPr>
              <a:t>Illustrate</a:t>
            </a:r>
            <a:r>
              <a:rPr lang="en-US" dirty="0">
                <a:solidFill>
                  <a:srgbClr val="382B1B"/>
                </a:solidFill>
              </a:rPr>
              <a:t>	What picture are you trying to paint? What language are you using?</a:t>
            </a:r>
            <a:r>
              <a:rPr lang="en-GB" dirty="0">
                <a:solidFill>
                  <a:srgbClr val="382B1B"/>
                </a:solidFill>
              </a:rPr>
              <a:t> Use words that paint a picture. Show what it feels like to enjoy your food. Use sensory details or emotional touchpoints. “This spice blend brings back the smell of home,  warm, familiar, full of flavour.”</a:t>
            </a:r>
            <a:endParaRPr lang="en-US" dirty="0">
              <a:solidFill>
                <a:srgbClr val="382B1B"/>
              </a:solidFill>
            </a:endParaRPr>
          </a:p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1987550" algn="l"/>
              </a:tabLst>
            </a:pPr>
            <a:endParaRPr lang="en-US" dirty="0">
              <a:solidFill>
                <a:srgbClr val="382B1B"/>
              </a:solidFill>
            </a:endParaRPr>
          </a:p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1987550" algn="l"/>
              </a:tabLst>
            </a:pPr>
            <a:r>
              <a:rPr lang="en-US" b="1" dirty="0">
                <a:solidFill>
                  <a:srgbClr val="382B1B"/>
                </a:solidFill>
              </a:rPr>
              <a:t>Demonstrate  </a:t>
            </a:r>
            <a:r>
              <a:rPr lang="en-US" dirty="0">
                <a:solidFill>
                  <a:srgbClr val="382B1B"/>
                </a:solidFill>
              </a:rPr>
              <a:t> 	</a:t>
            </a:r>
            <a:r>
              <a:rPr lang="en-GB" dirty="0"/>
              <a:t>Give real-life examples or proof. Tell a short story about a happy customer or show before-and-after results.</a:t>
            </a:r>
            <a:endParaRPr lang="en-US" dirty="0">
              <a:solidFill>
                <a:srgbClr val="382B1B"/>
              </a:solidFill>
            </a:endParaRPr>
          </a:p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1987550" algn="l"/>
              </a:tabLst>
            </a:pPr>
            <a:endParaRPr lang="en-US" dirty="0">
              <a:solidFill>
                <a:srgbClr val="382B1B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353B38-E708-2505-F0A6-2B15D80D002F}"/>
              </a:ext>
            </a:extLst>
          </p:cNvPr>
          <p:cNvCxnSpPr>
            <a:cxnSpLocks/>
          </p:cNvCxnSpPr>
          <p:nvPr/>
        </p:nvCxnSpPr>
        <p:spPr>
          <a:xfrm flipH="1">
            <a:off x="458436" y="5511196"/>
            <a:ext cx="11376000" cy="0"/>
          </a:xfrm>
          <a:prstGeom prst="line">
            <a:avLst/>
          </a:prstGeom>
          <a:ln w="28575">
            <a:solidFill>
              <a:srgbClr val="B6D1E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BAF203-9957-43E3-AB2F-2A5AD51E6E9E}"/>
              </a:ext>
            </a:extLst>
          </p:cNvPr>
          <p:cNvCxnSpPr>
            <a:cxnSpLocks/>
          </p:cNvCxnSpPr>
          <p:nvPr/>
        </p:nvCxnSpPr>
        <p:spPr>
          <a:xfrm flipH="1">
            <a:off x="458436" y="2661528"/>
            <a:ext cx="11376000" cy="0"/>
          </a:xfrm>
          <a:prstGeom prst="line">
            <a:avLst/>
          </a:prstGeom>
          <a:ln w="28575">
            <a:solidFill>
              <a:srgbClr val="B6D1E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C2485E-049D-6253-DF55-8F4A12A82A5A}"/>
              </a:ext>
            </a:extLst>
          </p:cNvPr>
          <p:cNvCxnSpPr>
            <a:cxnSpLocks/>
          </p:cNvCxnSpPr>
          <p:nvPr/>
        </p:nvCxnSpPr>
        <p:spPr>
          <a:xfrm flipH="1">
            <a:off x="458436" y="4028584"/>
            <a:ext cx="11376000" cy="0"/>
          </a:xfrm>
          <a:prstGeom prst="line">
            <a:avLst/>
          </a:prstGeom>
          <a:ln w="28575">
            <a:solidFill>
              <a:srgbClr val="B6D1E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3331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848182-EA2F-5D65-8E9A-BD328C16828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HANDLE OBJECTIONS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90E39CC-4A9B-A3E4-7DD9-FAA9CC2987F5}"/>
              </a:ext>
            </a:extLst>
          </p:cNvPr>
          <p:cNvSpPr txBox="1">
            <a:spLocks/>
          </p:cNvSpPr>
          <p:nvPr/>
        </p:nvSpPr>
        <p:spPr>
          <a:xfrm>
            <a:off x="700139" y="1555061"/>
            <a:ext cx="6172421" cy="418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340"/>
              </a:lnSpc>
              <a:spcBef>
                <a:spcPts val="0"/>
              </a:spcBef>
              <a:buFont typeface="Arial"/>
              <a:buNone/>
              <a:defRPr sz="2200" kern="1200" baseline="0">
                <a:solidFill>
                  <a:srgbClr val="382B1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1987550" algn="l"/>
              </a:tabLst>
            </a:pPr>
            <a:r>
              <a:rPr lang="en-US" dirty="0">
                <a:solidFill>
                  <a:srgbClr val="382B1B"/>
                </a:solidFill>
              </a:rPr>
              <a:t>Now that you have successfully articulated what you are selling, you must be prepared to</a:t>
            </a:r>
          </a:p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1987550" algn="l"/>
              </a:tabLst>
            </a:pPr>
            <a:endParaRPr lang="en-US" dirty="0">
              <a:solidFill>
                <a:srgbClr val="382B1B"/>
              </a:solidFill>
            </a:endParaRPr>
          </a:p>
          <a:p>
            <a:pPr marL="31750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1987550" algn="l"/>
              </a:tabLst>
            </a:pPr>
            <a:r>
              <a:rPr lang="en-US" dirty="0">
                <a:solidFill>
                  <a:srgbClr val="B6D1E1"/>
                </a:solidFill>
              </a:rPr>
              <a:t>- </a:t>
            </a:r>
            <a:r>
              <a:rPr lang="en-US" dirty="0">
                <a:solidFill>
                  <a:srgbClr val="382B1B"/>
                </a:solidFill>
              </a:rPr>
              <a:t>Handle Objections</a:t>
            </a:r>
          </a:p>
          <a:p>
            <a:pPr marL="31750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1987550" algn="l"/>
              </a:tabLst>
            </a:pPr>
            <a:r>
              <a:rPr lang="en-US" dirty="0">
                <a:solidFill>
                  <a:srgbClr val="B6D1E1"/>
                </a:solidFill>
              </a:rPr>
              <a:t>- </a:t>
            </a:r>
            <a:r>
              <a:rPr lang="en-US" dirty="0">
                <a:solidFill>
                  <a:srgbClr val="382B1B"/>
                </a:solidFill>
              </a:rPr>
              <a:t>Close the Deal</a:t>
            </a:r>
          </a:p>
          <a:p>
            <a:pPr marL="342900" lvl="1" indent="-342900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1987550" algn="l"/>
              </a:tabLst>
            </a:pPr>
            <a:endParaRPr lang="en-US" dirty="0">
              <a:solidFill>
                <a:srgbClr val="382B1B"/>
              </a:solidFill>
            </a:endParaRPr>
          </a:p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1987550" algn="l"/>
              </a:tabLst>
            </a:pPr>
            <a:r>
              <a:rPr lang="en-US" dirty="0">
                <a:solidFill>
                  <a:srgbClr val="382B1B"/>
                </a:solidFill>
              </a:rPr>
              <a:t>This involves being comfortable with resistance and asking for the sale and knowing the right techniques and knowing when to use them!</a:t>
            </a:r>
          </a:p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1987550" algn="l"/>
              </a:tabLst>
            </a:pPr>
            <a:endParaRPr lang="en-US" dirty="0">
              <a:solidFill>
                <a:srgbClr val="382B1B"/>
              </a:solidFill>
            </a:endParaRPr>
          </a:p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1987550" algn="l"/>
              </a:tabLst>
            </a:pPr>
            <a:r>
              <a:rPr lang="en-US" dirty="0">
                <a:solidFill>
                  <a:srgbClr val="382B1B"/>
                </a:solidFill>
              </a:rPr>
              <a:t>Sections 2 and 3 will guide you through.</a:t>
            </a:r>
          </a:p>
          <a:p>
            <a:pPr marL="342900" lvl="1" indent="-342900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1987550" algn="l"/>
              </a:tabLst>
            </a:pPr>
            <a:endParaRPr lang="en-US" dirty="0">
              <a:solidFill>
                <a:srgbClr val="382B1B"/>
              </a:solidFill>
            </a:endParaRPr>
          </a:p>
          <a:p>
            <a:pPr marL="342900" lvl="1" indent="-342900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1987550" algn="l"/>
              </a:tabLst>
            </a:pPr>
            <a:endParaRPr lang="en-US" dirty="0">
              <a:solidFill>
                <a:srgbClr val="382B1B"/>
              </a:solidFill>
            </a:endParaRPr>
          </a:p>
        </p:txBody>
      </p:sp>
      <p:pic>
        <p:nvPicPr>
          <p:cNvPr id="3" name="Picture 2" descr="A blue background with white text and icons&#10;&#10;AI-generated content may be incorrect.">
            <a:extLst>
              <a:ext uri="{FF2B5EF4-FFF2-40B4-BE49-F238E27FC236}">
                <a16:creationId xmlns:a16="http://schemas.microsoft.com/office/drawing/2014/main" id="{CED5607D-174A-4695-ED15-8EAC34624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40473" y="2092963"/>
            <a:ext cx="4236297" cy="282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66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34BFA5F-B3CF-BE41-09F5-6C311EE103E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076580" y="2316830"/>
            <a:ext cx="700387" cy="340283"/>
          </a:xfrm>
        </p:spPr>
        <p:txBody>
          <a:bodyPr/>
          <a:lstStyle/>
          <a:p>
            <a:pPr algn="l"/>
            <a:r>
              <a:rPr lang="en-US" dirty="0"/>
              <a:t>01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3631CE-009C-DE19-38BD-DDE4CBD56E7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716805" y="2329743"/>
            <a:ext cx="9252000" cy="340283"/>
          </a:xfrm>
        </p:spPr>
        <p:txBody>
          <a:bodyPr/>
          <a:lstStyle/>
          <a:p>
            <a:pPr>
              <a:tabLst>
                <a:tab pos="8577263" algn="l"/>
              </a:tabLst>
            </a:pPr>
            <a:r>
              <a:rPr lang="en-US" sz="2500" dirty="0"/>
              <a:t>Getting Started with Sales	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1A6549-FE59-E8F9-0A8F-363B024EDD8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076580" y="2863845"/>
            <a:ext cx="700387" cy="340283"/>
          </a:xfrm>
        </p:spPr>
        <p:txBody>
          <a:bodyPr/>
          <a:lstStyle/>
          <a:p>
            <a:pPr algn="l"/>
            <a:r>
              <a:rPr lang="en-US" dirty="0"/>
              <a:t>02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5550EAD-CDE7-A049-A8A1-223466EF4C8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716805" y="2876758"/>
            <a:ext cx="9252000" cy="340283"/>
          </a:xfrm>
        </p:spPr>
        <p:txBody>
          <a:bodyPr/>
          <a:lstStyle/>
          <a:p>
            <a:pPr>
              <a:tabLst>
                <a:tab pos="8577263" algn="l"/>
              </a:tabLst>
            </a:pPr>
            <a:r>
              <a:rPr lang="en-US" sz="2500" dirty="0"/>
              <a:t>Dealing with objections	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7504A68-0876-3110-E865-11F3208955B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076580" y="3923369"/>
            <a:ext cx="700387" cy="340283"/>
          </a:xfrm>
        </p:spPr>
        <p:txBody>
          <a:bodyPr/>
          <a:lstStyle/>
          <a:p>
            <a:pPr algn="l"/>
            <a:r>
              <a:rPr lang="en-US" dirty="0"/>
              <a:t>04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D17AD58-DDB9-C658-CFCA-6A37100B8E7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6805" y="3936282"/>
            <a:ext cx="9252000" cy="340283"/>
          </a:xfrm>
        </p:spPr>
        <p:txBody>
          <a:bodyPr/>
          <a:lstStyle/>
          <a:p>
            <a:pPr>
              <a:tabLst>
                <a:tab pos="8577263" algn="l"/>
              </a:tabLst>
            </a:pPr>
            <a:r>
              <a:rPr lang="en-US" sz="2500" dirty="0"/>
              <a:t>Upselling	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08F8CF-D8DE-7D32-5146-9EDAE2FE003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26FB171-DF03-3EEB-66D9-0B83C9551DB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076580" y="3393607"/>
            <a:ext cx="700387" cy="340283"/>
          </a:xfrm>
        </p:spPr>
        <p:txBody>
          <a:bodyPr/>
          <a:lstStyle/>
          <a:p>
            <a:pPr algn="l"/>
            <a:r>
              <a:rPr lang="en-US" dirty="0"/>
              <a:t>03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EEE745C-B480-F40C-D80E-DE7C8657394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716805" y="3406520"/>
            <a:ext cx="9252000" cy="340283"/>
          </a:xfrm>
        </p:spPr>
        <p:txBody>
          <a:bodyPr/>
          <a:lstStyle/>
          <a:p>
            <a:pPr>
              <a:tabLst>
                <a:tab pos="8577263" algn="l"/>
              </a:tabLst>
            </a:pPr>
            <a:r>
              <a:rPr lang="en-US" sz="2500" dirty="0"/>
              <a:t>Closing the sale - approaches that work	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6B5482-AC33-2BA5-0779-B5C47A8999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9788"/>
          <a:stretch>
            <a:fillRect/>
          </a:stretch>
        </p:blipFill>
        <p:spPr>
          <a:xfrm>
            <a:off x="662690" y="5504123"/>
            <a:ext cx="1929081" cy="11121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B8834D-BAB3-EFF3-AD0D-0770C5FD1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703" y="5756029"/>
            <a:ext cx="9128469" cy="91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37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181C30-6FDE-5638-30DB-63F4D678B4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70529" y="2146852"/>
            <a:ext cx="4349942" cy="3218777"/>
          </a:xfrm>
        </p:spPr>
        <p:txBody>
          <a:bodyPr>
            <a:normAutofit/>
          </a:bodyPr>
          <a:lstStyle/>
          <a:p>
            <a:r>
              <a:rPr lang="en-US" dirty="0"/>
              <a:t>DEALING WITH OBJECTIONS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7C9F78-FA2D-0DFD-43D4-B1D498635E5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653108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0AC33D-EC01-C9F1-8C5A-6CD8F2C3ACC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DEALING WITH OBJECTIONS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EF3F513-8F96-B0AE-40D5-8E4DDCC3F4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2636" y="1154506"/>
            <a:ext cx="8711473" cy="4548987"/>
          </a:xfrm>
        </p:spPr>
        <p:txBody>
          <a:bodyPr numCol="1"/>
          <a:lstStyle/>
          <a:p>
            <a:pPr marL="0" lvl="1" algn="l">
              <a:lnSpc>
                <a:spcPts val="2340"/>
              </a:lnSpc>
              <a:spcBef>
                <a:spcPts val="200"/>
              </a:spcBef>
              <a:buClr>
                <a:srgbClr val="B6D1E1"/>
              </a:buClr>
            </a:pPr>
            <a:r>
              <a:rPr lang="en-GB" dirty="0">
                <a:solidFill>
                  <a:srgbClr val="382B1B"/>
                </a:solidFill>
              </a:rPr>
              <a:t>Objections aren’t rejections; they’re just part of the conversation. It means the customer is thinking and that’s a good thing. </a:t>
            </a:r>
            <a:r>
              <a:rPr lang="en-GB" dirty="0"/>
              <a:t>Objections don’t always mean “no”,  they could mean “not yet”, the sale may still be on the way!</a:t>
            </a:r>
            <a:endParaRPr lang="en-GB" dirty="0">
              <a:solidFill>
                <a:srgbClr val="382B1B"/>
              </a:solidFill>
            </a:endParaRPr>
          </a:p>
          <a:p>
            <a:pPr marL="0" lvl="1" algn="l">
              <a:lnSpc>
                <a:spcPts val="2340"/>
              </a:lnSpc>
              <a:spcBef>
                <a:spcPts val="200"/>
              </a:spcBef>
              <a:buClr>
                <a:srgbClr val="B6D1E1"/>
              </a:buClr>
            </a:pPr>
            <a:endParaRPr lang="en-GB" b="1" dirty="0">
              <a:solidFill>
                <a:srgbClr val="382B1B"/>
              </a:solidFill>
            </a:endParaRPr>
          </a:p>
          <a:p>
            <a:pPr marL="0" lvl="1" algn="l">
              <a:lnSpc>
                <a:spcPts val="2340"/>
              </a:lnSpc>
              <a:spcBef>
                <a:spcPts val="200"/>
              </a:spcBef>
              <a:buClr>
                <a:srgbClr val="B6D1E1"/>
              </a:buClr>
            </a:pPr>
            <a:r>
              <a:rPr lang="en-GB" b="1" dirty="0">
                <a:solidFill>
                  <a:srgbClr val="382B1B"/>
                </a:solidFill>
              </a:rPr>
              <a:t>What to Do When Someone Hesitates:</a:t>
            </a:r>
          </a:p>
          <a:p>
            <a:pPr lvl="1" indent="-457200" algn="l">
              <a:lnSpc>
                <a:spcPts val="2340"/>
              </a:lnSpc>
              <a:spcBef>
                <a:spcPts val="200"/>
              </a:spcBef>
              <a:buClr>
                <a:srgbClr val="B6D1E1"/>
              </a:buClr>
              <a:buAutoNum type="arabicPeriod"/>
            </a:pPr>
            <a:r>
              <a:rPr lang="en-GB" dirty="0">
                <a:solidFill>
                  <a:srgbClr val="382B1B"/>
                </a:solidFill>
              </a:rPr>
              <a:t>Listen First: Don’t interrupt. Let them finish and show you care what they think.</a:t>
            </a:r>
          </a:p>
          <a:p>
            <a:pPr lvl="1" indent="-457200" algn="l">
              <a:lnSpc>
                <a:spcPts val="2340"/>
              </a:lnSpc>
              <a:spcBef>
                <a:spcPts val="200"/>
              </a:spcBef>
              <a:buClr>
                <a:srgbClr val="B6D1E1"/>
              </a:buClr>
              <a:buAutoNum type="arabicPeriod"/>
            </a:pPr>
            <a:r>
              <a:rPr lang="en-GB" dirty="0">
                <a:solidFill>
                  <a:srgbClr val="382B1B"/>
                </a:solidFill>
              </a:rPr>
              <a:t>Stay Calm and Curious: Ask gently: “Can I ask what’s holding you back?” or “Is there something you’re unsure about?”</a:t>
            </a:r>
          </a:p>
          <a:p>
            <a:pPr lvl="1" indent="-457200" algn="l">
              <a:lnSpc>
                <a:spcPts val="2340"/>
              </a:lnSpc>
              <a:spcBef>
                <a:spcPts val="200"/>
              </a:spcBef>
              <a:buClr>
                <a:srgbClr val="B6D1E1"/>
              </a:buClr>
              <a:buAutoNum type="arabicPeriod"/>
            </a:pPr>
            <a:r>
              <a:rPr lang="en-GB" dirty="0">
                <a:solidFill>
                  <a:srgbClr val="382B1B"/>
                </a:solidFill>
              </a:rPr>
              <a:t>Try These Friendly Techniques: Agree and Respond (The “Yes… and” technique): “Yes, I understand it’s a bit more than supermarket brands, this one is handmade, with no preservatives.”</a:t>
            </a:r>
          </a:p>
          <a:p>
            <a:pPr lvl="1" indent="-457200" algn="l">
              <a:lnSpc>
                <a:spcPts val="2340"/>
              </a:lnSpc>
              <a:spcBef>
                <a:spcPts val="200"/>
              </a:spcBef>
              <a:buClr>
                <a:srgbClr val="B6D1E1"/>
              </a:buClr>
              <a:buAutoNum type="arabicPeriod"/>
            </a:pPr>
            <a:r>
              <a:rPr lang="en-GB" dirty="0">
                <a:solidFill>
                  <a:srgbClr val="382B1B"/>
                </a:solidFill>
              </a:rPr>
              <a:t>Ask for Clarification: “What would make it feel like a better fit for you?” or “Is it the size, price, or something else?” </a:t>
            </a:r>
          </a:p>
          <a:p>
            <a:pPr lvl="1" indent="-457200" algn="l">
              <a:lnSpc>
                <a:spcPts val="2340"/>
              </a:lnSpc>
              <a:spcBef>
                <a:spcPts val="200"/>
              </a:spcBef>
              <a:buClr>
                <a:srgbClr val="B6D1E1"/>
              </a:buClr>
              <a:buAutoNum type="arabicPeriod"/>
            </a:pPr>
            <a:r>
              <a:rPr lang="en-GB" dirty="0">
                <a:solidFill>
                  <a:srgbClr val="382B1B"/>
                </a:solidFill>
              </a:rPr>
              <a:t>Offer a Simple Solution (if possible):“I have a smaller portion size if you’d prefer to try it first.”</a:t>
            </a:r>
            <a:endParaRPr lang="en-IE" dirty="0">
              <a:solidFill>
                <a:srgbClr val="382B1B"/>
              </a:solidFill>
            </a:endParaRPr>
          </a:p>
          <a:p>
            <a:pPr marL="0" lvl="1" algn="l">
              <a:lnSpc>
                <a:spcPts val="2340"/>
              </a:lnSpc>
              <a:spcBef>
                <a:spcPts val="200"/>
              </a:spcBef>
              <a:buClr>
                <a:srgbClr val="B6D1E1"/>
              </a:buClr>
            </a:pPr>
            <a:endParaRPr lang="en-IE" dirty="0">
              <a:solidFill>
                <a:srgbClr val="382B1B"/>
              </a:solidFill>
            </a:endParaRPr>
          </a:p>
          <a:p>
            <a:pPr marL="0" lvl="1" algn="l">
              <a:lnSpc>
                <a:spcPts val="2340"/>
              </a:lnSpc>
              <a:spcBef>
                <a:spcPts val="200"/>
              </a:spcBef>
              <a:buClr>
                <a:srgbClr val="B6D1E1"/>
              </a:buClr>
            </a:pPr>
            <a:endParaRPr lang="en-US" dirty="0">
              <a:solidFill>
                <a:srgbClr val="382B1B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6D79EB-B56F-08D0-4F23-FF70605A53A9}"/>
              </a:ext>
            </a:extLst>
          </p:cNvPr>
          <p:cNvGrpSpPr/>
          <p:nvPr/>
        </p:nvGrpSpPr>
        <p:grpSpPr>
          <a:xfrm>
            <a:off x="9247877" y="2718791"/>
            <a:ext cx="2636908" cy="2655609"/>
            <a:chOff x="397853" y="4577628"/>
            <a:chExt cx="2201592" cy="2045728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42512D51-2152-A29E-278A-04162DAA6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7853" y="4577628"/>
              <a:ext cx="2201592" cy="2045728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BF3BBBD9-17CA-2BE9-B52A-C96FCFCFB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697" y="5273006"/>
              <a:ext cx="241903" cy="263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9343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AD1AA0-A0E7-F8D0-83D0-C7B4F2CED71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b="1" dirty="0"/>
              <a:t>OBJECTION HANDLING </a:t>
            </a:r>
            <a:r>
              <a:rPr lang="en-US" dirty="0"/>
              <a:t>TECHNIQUES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DDEB7F-2271-E16A-CC7E-BEF908FD503A}"/>
              </a:ext>
            </a:extLst>
          </p:cNvPr>
          <p:cNvSpPr txBox="1">
            <a:spLocks/>
          </p:cNvSpPr>
          <p:nvPr/>
        </p:nvSpPr>
        <p:spPr>
          <a:xfrm>
            <a:off x="214866" y="3480106"/>
            <a:ext cx="2672815" cy="22135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58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382B1B"/>
                </a:solidFill>
              </a:rPr>
              <a:t>PUSHBACK TECHNIQUE</a:t>
            </a:r>
          </a:p>
          <a:p>
            <a:pPr algn="ctr">
              <a:lnSpc>
                <a:spcPts val="2580"/>
              </a:lnSpc>
              <a:spcBef>
                <a:spcPts val="0"/>
              </a:spcBef>
            </a:pPr>
            <a:endParaRPr lang="en-US" sz="2400" b="1" dirty="0">
              <a:solidFill>
                <a:srgbClr val="382B1B"/>
              </a:solidFill>
            </a:endParaRPr>
          </a:p>
          <a:p>
            <a:pPr algn="ctr">
              <a:lnSpc>
                <a:spcPts val="2580"/>
              </a:lnSpc>
              <a:spcBef>
                <a:spcPts val="0"/>
              </a:spcBef>
            </a:pPr>
            <a:endParaRPr lang="en-US" sz="2400" b="1" dirty="0">
              <a:solidFill>
                <a:srgbClr val="382B1B"/>
              </a:solidFill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B58F1F4-F650-7E32-8677-3B75D016C49B}"/>
              </a:ext>
            </a:extLst>
          </p:cNvPr>
          <p:cNvSpPr txBox="1">
            <a:spLocks/>
          </p:cNvSpPr>
          <p:nvPr/>
        </p:nvSpPr>
        <p:spPr>
          <a:xfrm>
            <a:off x="3285640" y="3480106"/>
            <a:ext cx="2672815" cy="22135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58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382B1B"/>
                </a:solidFill>
              </a:rPr>
              <a:t>REFRAMING TECHNIQUE</a:t>
            </a:r>
          </a:p>
          <a:p>
            <a:pPr algn="ctr">
              <a:lnSpc>
                <a:spcPts val="2580"/>
              </a:lnSpc>
              <a:spcBef>
                <a:spcPts val="0"/>
              </a:spcBef>
            </a:pPr>
            <a:endParaRPr lang="en-US" sz="2400" b="1" dirty="0">
              <a:solidFill>
                <a:srgbClr val="382B1B"/>
              </a:solidFill>
            </a:endParaRPr>
          </a:p>
          <a:p>
            <a:pPr algn="ctr">
              <a:lnSpc>
                <a:spcPts val="2580"/>
              </a:lnSpc>
              <a:spcBef>
                <a:spcPts val="0"/>
              </a:spcBef>
            </a:pPr>
            <a:endParaRPr lang="en-US" sz="2400" b="1" dirty="0">
              <a:solidFill>
                <a:srgbClr val="382B1B"/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E86D5E5-1951-7033-D86A-3119F178465D}"/>
              </a:ext>
            </a:extLst>
          </p:cNvPr>
          <p:cNvSpPr txBox="1">
            <a:spLocks/>
          </p:cNvSpPr>
          <p:nvPr/>
        </p:nvSpPr>
        <p:spPr>
          <a:xfrm>
            <a:off x="6145266" y="3480106"/>
            <a:ext cx="2672815" cy="22135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58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382B1B"/>
                </a:solidFill>
              </a:rPr>
              <a:t>JUSTIFICATION TECHNIQUE</a:t>
            </a:r>
          </a:p>
          <a:p>
            <a:pPr algn="ctr">
              <a:lnSpc>
                <a:spcPts val="2580"/>
              </a:lnSpc>
              <a:spcBef>
                <a:spcPts val="0"/>
              </a:spcBef>
            </a:pPr>
            <a:endParaRPr lang="en-US" sz="2400" b="1" dirty="0">
              <a:solidFill>
                <a:srgbClr val="382B1B"/>
              </a:solidFill>
            </a:endParaRPr>
          </a:p>
          <a:p>
            <a:pPr algn="ctr">
              <a:lnSpc>
                <a:spcPts val="2580"/>
              </a:lnSpc>
              <a:spcBef>
                <a:spcPts val="0"/>
              </a:spcBef>
            </a:pPr>
            <a:endParaRPr lang="en-US" sz="2400" b="1" dirty="0">
              <a:solidFill>
                <a:srgbClr val="382B1B"/>
              </a:solidFill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996C196-896C-1F0D-3B58-F6BCF22F6B0B}"/>
              </a:ext>
            </a:extLst>
          </p:cNvPr>
          <p:cNvSpPr txBox="1">
            <a:spLocks/>
          </p:cNvSpPr>
          <p:nvPr/>
        </p:nvSpPr>
        <p:spPr>
          <a:xfrm>
            <a:off x="9098549" y="3480106"/>
            <a:ext cx="2672815" cy="22135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58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382B1B"/>
                </a:solidFill>
              </a:rPr>
              <a:t>PRE-EMPTIVE TECHNIQUE</a:t>
            </a:r>
          </a:p>
          <a:p>
            <a:pPr algn="ctr">
              <a:lnSpc>
                <a:spcPts val="2580"/>
              </a:lnSpc>
              <a:spcBef>
                <a:spcPts val="0"/>
              </a:spcBef>
            </a:pPr>
            <a:endParaRPr lang="en-US" sz="2400" b="1" dirty="0">
              <a:solidFill>
                <a:srgbClr val="382B1B"/>
              </a:solidFill>
            </a:endParaRPr>
          </a:p>
          <a:p>
            <a:pPr algn="ctr">
              <a:lnSpc>
                <a:spcPts val="2580"/>
              </a:lnSpc>
              <a:spcBef>
                <a:spcPts val="0"/>
              </a:spcBef>
            </a:pPr>
            <a:endParaRPr lang="en-US" sz="2400" b="1" dirty="0">
              <a:solidFill>
                <a:srgbClr val="382B1B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84901D-6422-CB2D-FF37-4A5603FBC2DD}"/>
              </a:ext>
            </a:extLst>
          </p:cNvPr>
          <p:cNvGrpSpPr/>
          <p:nvPr/>
        </p:nvGrpSpPr>
        <p:grpSpPr>
          <a:xfrm>
            <a:off x="1017101" y="2020173"/>
            <a:ext cx="1163784" cy="1546799"/>
            <a:chOff x="1828799" y="1798501"/>
            <a:chExt cx="1163784" cy="1546799"/>
          </a:xfrm>
        </p:grpSpPr>
        <p:sp>
          <p:nvSpPr>
            <p:cNvPr id="11" name="Graphic 4">
              <a:extLst>
                <a:ext uri="{FF2B5EF4-FFF2-40B4-BE49-F238E27FC236}">
                  <a16:creationId xmlns:a16="http://schemas.microsoft.com/office/drawing/2014/main" id="{07908A8F-825F-154D-5F8B-153F6164BE2C}"/>
                </a:ext>
              </a:extLst>
            </p:cNvPr>
            <p:cNvSpPr/>
            <p:nvPr/>
          </p:nvSpPr>
          <p:spPr>
            <a:xfrm>
              <a:off x="1830023" y="1798501"/>
              <a:ext cx="1162560" cy="1198690"/>
            </a:xfrm>
            <a:custGeom>
              <a:avLst/>
              <a:gdLst>
                <a:gd name="connsiteX0" fmla="*/ 270871 w 447336"/>
                <a:gd name="connsiteY0" fmla="*/ 10808 h 461238"/>
                <a:gd name="connsiteX1" fmla="*/ 101790 w 447336"/>
                <a:gd name="connsiteY1" fmla="*/ 45749 h 461238"/>
                <a:gd name="connsiteX2" fmla="*/ 2295 w 447336"/>
                <a:gd name="connsiteY2" fmla="*/ 249180 h 461238"/>
                <a:gd name="connsiteX3" fmla="*/ 267021 w 447336"/>
                <a:gd name="connsiteY3" fmla="*/ 457051 h 461238"/>
                <a:gd name="connsiteX4" fmla="*/ 434918 w 447336"/>
                <a:gd name="connsiteY4" fmla="*/ 118889 h 461238"/>
                <a:gd name="connsiteX5" fmla="*/ 350229 w 447336"/>
                <a:gd name="connsiteY5" fmla="*/ 43380 h 461238"/>
                <a:gd name="connsiteX6" fmla="*/ 270871 w 447336"/>
                <a:gd name="connsiteY6" fmla="*/ 10808 h 46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7336" h="461238">
                  <a:moveTo>
                    <a:pt x="270871" y="10808"/>
                  </a:moveTo>
                  <a:cubicBezTo>
                    <a:pt x="211352" y="-6959"/>
                    <a:pt x="149168" y="-7551"/>
                    <a:pt x="101790" y="45749"/>
                  </a:cubicBezTo>
                  <a:cubicBezTo>
                    <a:pt x="55892" y="97273"/>
                    <a:pt x="11771" y="180481"/>
                    <a:pt x="2295" y="249180"/>
                  </a:cubicBezTo>
                  <a:cubicBezTo>
                    <a:pt x="-19913" y="409377"/>
                    <a:pt x="122814" y="479852"/>
                    <a:pt x="267021" y="457051"/>
                  </a:cubicBezTo>
                  <a:cubicBezTo>
                    <a:pt x="407675" y="434843"/>
                    <a:pt x="477558" y="250364"/>
                    <a:pt x="434918" y="118889"/>
                  </a:cubicBezTo>
                  <a:cubicBezTo>
                    <a:pt x="422185" y="79210"/>
                    <a:pt x="385171" y="60555"/>
                    <a:pt x="350229" y="43380"/>
                  </a:cubicBezTo>
                  <a:cubicBezTo>
                    <a:pt x="325060" y="30943"/>
                    <a:pt x="298409" y="19099"/>
                    <a:pt x="270871" y="10808"/>
                  </a:cubicBezTo>
                  <a:close/>
                </a:path>
              </a:pathLst>
            </a:custGeom>
            <a:solidFill>
              <a:srgbClr val="B6D1E1">
                <a:alpha val="77000"/>
              </a:srgbClr>
            </a:solidFill>
            <a:ln w="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Calibri" panose="020F0502020204030204" pitchFamily="34" charset="0"/>
              </a:endParaRPr>
            </a:p>
          </p:txBody>
        </p:sp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1EF5F5A1-ABE7-592B-0A35-1971B646273A}"/>
                </a:ext>
              </a:extLst>
            </p:cNvPr>
            <p:cNvSpPr txBox="1">
              <a:spLocks/>
            </p:cNvSpPr>
            <p:nvPr/>
          </p:nvSpPr>
          <p:spPr>
            <a:xfrm>
              <a:off x="1828799" y="2382982"/>
              <a:ext cx="1149927" cy="9623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ts val="2340"/>
                </a:lnSpc>
                <a:spcBef>
                  <a:spcPts val="0"/>
                </a:spcBef>
                <a:buFont typeface="Arial"/>
                <a:buNone/>
                <a:defRPr sz="2200" kern="1200" baseline="0">
                  <a:solidFill>
                    <a:srgbClr val="382B1B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425DC5-1D24-C692-478B-0CEEA308C2A4}"/>
              </a:ext>
            </a:extLst>
          </p:cNvPr>
          <p:cNvGrpSpPr/>
          <p:nvPr/>
        </p:nvGrpSpPr>
        <p:grpSpPr>
          <a:xfrm>
            <a:off x="4027611" y="2047883"/>
            <a:ext cx="1163784" cy="1546799"/>
            <a:chOff x="1828799" y="1798501"/>
            <a:chExt cx="1163784" cy="1546799"/>
          </a:xfrm>
        </p:grpSpPr>
        <p:sp>
          <p:nvSpPr>
            <p:cNvPr id="15" name="Graphic 4">
              <a:extLst>
                <a:ext uri="{FF2B5EF4-FFF2-40B4-BE49-F238E27FC236}">
                  <a16:creationId xmlns:a16="http://schemas.microsoft.com/office/drawing/2014/main" id="{63E1150B-2E28-1A8B-0CE8-869E7BCF4333}"/>
                </a:ext>
              </a:extLst>
            </p:cNvPr>
            <p:cNvSpPr/>
            <p:nvPr/>
          </p:nvSpPr>
          <p:spPr>
            <a:xfrm>
              <a:off x="1830023" y="1798501"/>
              <a:ext cx="1162560" cy="1198690"/>
            </a:xfrm>
            <a:custGeom>
              <a:avLst/>
              <a:gdLst>
                <a:gd name="connsiteX0" fmla="*/ 270871 w 447336"/>
                <a:gd name="connsiteY0" fmla="*/ 10808 h 461238"/>
                <a:gd name="connsiteX1" fmla="*/ 101790 w 447336"/>
                <a:gd name="connsiteY1" fmla="*/ 45749 h 461238"/>
                <a:gd name="connsiteX2" fmla="*/ 2295 w 447336"/>
                <a:gd name="connsiteY2" fmla="*/ 249180 h 461238"/>
                <a:gd name="connsiteX3" fmla="*/ 267021 w 447336"/>
                <a:gd name="connsiteY3" fmla="*/ 457051 h 461238"/>
                <a:gd name="connsiteX4" fmla="*/ 434918 w 447336"/>
                <a:gd name="connsiteY4" fmla="*/ 118889 h 461238"/>
                <a:gd name="connsiteX5" fmla="*/ 350229 w 447336"/>
                <a:gd name="connsiteY5" fmla="*/ 43380 h 461238"/>
                <a:gd name="connsiteX6" fmla="*/ 270871 w 447336"/>
                <a:gd name="connsiteY6" fmla="*/ 10808 h 46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7336" h="461238">
                  <a:moveTo>
                    <a:pt x="270871" y="10808"/>
                  </a:moveTo>
                  <a:cubicBezTo>
                    <a:pt x="211352" y="-6959"/>
                    <a:pt x="149168" y="-7551"/>
                    <a:pt x="101790" y="45749"/>
                  </a:cubicBezTo>
                  <a:cubicBezTo>
                    <a:pt x="55892" y="97273"/>
                    <a:pt x="11771" y="180481"/>
                    <a:pt x="2295" y="249180"/>
                  </a:cubicBezTo>
                  <a:cubicBezTo>
                    <a:pt x="-19913" y="409377"/>
                    <a:pt x="122814" y="479852"/>
                    <a:pt x="267021" y="457051"/>
                  </a:cubicBezTo>
                  <a:cubicBezTo>
                    <a:pt x="407675" y="434843"/>
                    <a:pt x="477558" y="250364"/>
                    <a:pt x="434918" y="118889"/>
                  </a:cubicBezTo>
                  <a:cubicBezTo>
                    <a:pt x="422185" y="79210"/>
                    <a:pt x="385171" y="60555"/>
                    <a:pt x="350229" y="43380"/>
                  </a:cubicBezTo>
                  <a:cubicBezTo>
                    <a:pt x="325060" y="30943"/>
                    <a:pt x="298409" y="19099"/>
                    <a:pt x="270871" y="10808"/>
                  </a:cubicBezTo>
                  <a:close/>
                </a:path>
              </a:pathLst>
            </a:custGeom>
            <a:solidFill>
              <a:srgbClr val="B6D1E1">
                <a:alpha val="77000"/>
              </a:srgbClr>
            </a:solidFill>
            <a:ln w="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Calibri" panose="020F0502020204030204" pitchFamily="34" charset="0"/>
              </a:endParaRPr>
            </a:p>
          </p:txBody>
        </p:sp>
        <p:sp>
          <p:nvSpPr>
            <p:cNvPr id="16" name="Text Placeholder 4">
              <a:extLst>
                <a:ext uri="{FF2B5EF4-FFF2-40B4-BE49-F238E27FC236}">
                  <a16:creationId xmlns:a16="http://schemas.microsoft.com/office/drawing/2014/main" id="{EB30102F-6CFD-A3CF-E754-2321751B9534}"/>
                </a:ext>
              </a:extLst>
            </p:cNvPr>
            <p:cNvSpPr txBox="1">
              <a:spLocks/>
            </p:cNvSpPr>
            <p:nvPr/>
          </p:nvSpPr>
          <p:spPr>
            <a:xfrm>
              <a:off x="1828799" y="2382982"/>
              <a:ext cx="1149927" cy="9623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ts val="2340"/>
                </a:lnSpc>
                <a:spcBef>
                  <a:spcPts val="0"/>
                </a:spcBef>
                <a:buFont typeface="Arial"/>
                <a:buNone/>
                <a:defRPr sz="2200" kern="1200" baseline="0">
                  <a:solidFill>
                    <a:srgbClr val="382B1B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02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2F6DCE1-FA3A-C97F-8260-759E3115090C}"/>
              </a:ext>
            </a:extLst>
          </p:cNvPr>
          <p:cNvGrpSpPr/>
          <p:nvPr/>
        </p:nvGrpSpPr>
        <p:grpSpPr>
          <a:xfrm>
            <a:off x="6870644" y="1992465"/>
            <a:ext cx="1163784" cy="1546799"/>
            <a:chOff x="1828799" y="1798501"/>
            <a:chExt cx="1163784" cy="1546799"/>
          </a:xfrm>
        </p:grpSpPr>
        <p:sp>
          <p:nvSpPr>
            <p:cNvPr id="18" name="Graphic 4">
              <a:extLst>
                <a:ext uri="{FF2B5EF4-FFF2-40B4-BE49-F238E27FC236}">
                  <a16:creationId xmlns:a16="http://schemas.microsoft.com/office/drawing/2014/main" id="{FDD2ED74-B828-E22A-A396-ACF0A4A47CC4}"/>
                </a:ext>
              </a:extLst>
            </p:cNvPr>
            <p:cNvSpPr/>
            <p:nvPr/>
          </p:nvSpPr>
          <p:spPr>
            <a:xfrm>
              <a:off x="1830023" y="1798501"/>
              <a:ext cx="1162560" cy="1198690"/>
            </a:xfrm>
            <a:custGeom>
              <a:avLst/>
              <a:gdLst>
                <a:gd name="connsiteX0" fmla="*/ 270871 w 447336"/>
                <a:gd name="connsiteY0" fmla="*/ 10808 h 461238"/>
                <a:gd name="connsiteX1" fmla="*/ 101790 w 447336"/>
                <a:gd name="connsiteY1" fmla="*/ 45749 h 461238"/>
                <a:gd name="connsiteX2" fmla="*/ 2295 w 447336"/>
                <a:gd name="connsiteY2" fmla="*/ 249180 h 461238"/>
                <a:gd name="connsiteX3" fmla="*/ 267021 w 447336"/>
                <a:gd name="connsiteY3" fmla="*/ 457051 h 461238"/>
                <a:gd name="connsiteX4" fmla="*/ 434918 w 447336"/>
                <a:gd name="connsiteY4" fmla="*/ 118889 h 461238"/>
                <a:gd name="connsiteX5" fmla="*/ 350229 w 447336"/>
                <a:gd name="connsiteY5" fmla="*/ 43380 h 461238"/>
                <a:gd name="connsiteX6" fmla="*/ 270871 w 447336"/>
                <a:gd name="connsiteY6" fmla="*/ 10808 h 46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7336" h="461238">
                  <a:moveTo>
                    <a:pt x="270871" y="10808"/>
                  </a:moveTo>
                  <a:cubicBezTo>
                    <a:pt x="211352" y="-6959"/>
                    <a:pt x="149168" y="-7551"/>
                    <a:pt x="101790" y="45749"/>
                  </a:cubicBezTo>
                  <a:cubicBezTo>
                    <a:pt x="55892" y="97273"/>
                    <a:pt x="11771" y="180481"/>
                    <a:pt x="2295" y="249180"/>
                  </a:cubicBezTo>
                  <a:cubicBezTo>
                    <a:pt x="-19913" y="409377"/>
                    <a:pt x="122814" y="479852"/>
                    <a:pt x="267021" y="457051"/>
                  </a:cubicBezTo>
                  <a:cubicBezTo>
                    <a:pt x="407675" y="434843"/>
                    <a:pt x="477558" y="250364"/>
                    <a:pt x="434918" y="118889"/>
                  </a:cubicBezTo>
                  <a:cubicBezTo>
                    <a:pt x="422185" y="79210"/>
                    <a:pt x="385171" y="60555"/>
                    <a:pt x="350229" y="43380"/>
                  </a:cubicBezTo>
                  <a:cubicBezTo>
                    <a:pt x="325060" y="30943"/>
                    <a:pt x="298409" y="19099"/>
                    <a:pt x="270871" y="10808"/>
                  </a:cubicBezTo>
                  <a:close/>
                </a:path>
              </a:pathLst>
            </a:custGeom>
            <a:solidFill>
              <a:srgbClr val="B6D1E1">
                <a:alpha val="77000"/>
              </a:srgbClr>
            </a:solidFill>
            <a:ln w="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Calibri" panose="020F0502020204030204" pitchFamily="34" charset="0"/>
              </a:endParaRPr>
            </a:p>
          </p:txBody>
        </p:sp>
        <p:sp>
          <p:nvSpPr>
            <p:cNvPr id="19" name="Text Placeholder 4">
              <a:extLst>
                <a:ext uri="{FF2B5EF4-FFF2-40B4-BE49-F238E27FC236}">
                  <a16:creationId xmlns:a16="http://schemas.microsoft.com/office/drawing/2014/main" id="{3C8FC88A-A33E-C2C4-777A-54EDC9F36597}"/>
                </a:ext>
              </a:extLst>
            </p:cNvPr>
            <p:cNvSpPr txBox="1">
              <a:spLocks/>
            </p:cNvSpPr>
            <p:nvPr/>
          </p:nvSpPr>
          <p:spPr>
            <a:xfrm>
              <a:off x="1828799" y="2382982"/>
              <a:ext cx="1149927" cy="9623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ts val="2340"/>
                </a:lnSpc>
                <a:spcBef>
                  <a:spcPts val="0"/>
                </a:spcBef>
                <a:buFont typeface="Arial"/>
                <a:buNone/>
                <a:defRPr sz="2200" kern="1200" baseline="0">
                  <a:solidFill>
                    <a:srgbClr val="382B1B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03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211E55-1E11-3722-A5B7-0B22C4406E4F}"/>
              </a:ext>
            </a:extLst>
          </p:cNvPr>
          <p:cNvGrpSpPr/>
          <p:nvPr/>
        </p:nvGrpSpPr>
        <p:grpSpPr>
          <a:xfrm>
            <a:off x="9821663" y="2006319"/>
            <a:ext cx="1163784" cy="1546799"/>
            <a:chOff x="1828799" y="1798501"/>
            <a:chExt cx="1163784" cy="1546799"/>
          </a:xfrm>
        </p:grpSpPr>
        <p:sp>
          <p:nvSpPr>
            <p:cNvPr id="21" name="Graphic 4">
              <a:extLst>
                <a:ext uri="{FF2B5EF4-FFF2-40B4-BE49-F238E27FC236}">
                  <a16:creationId xmlns:a16="http://schemas.microsoft.com/office/drawing/2014/main" id="{507C8CB2-E3CC-C9E2-C5CA-08E3EBF4943C}"/>
                </a:ext>
              </a:extLst>
            </p:cNvPr>
            <p:cNvSpPr/>
            <p:nvPr/>
          </p:nvSpPr>
          <p:spPr>
            <a:xfrm>
              <a:off x="1830023" y="1798501"/>
              <a:ext cx="1162560" cy="1198690"/>
            </a:xfrm>
            <a:custGeom>
              <a:avLst/>
              <a:gdLst>
                <a:gd name="connsiteX0" fmla="*/ 270871 w 447336"/>
                <a:gd name="connsiteY0" fmla="*/ 10808 h 461238"/>
                <a:gd name="connsiteX1" fmla="*/ 101790 w 447336"/>
                <a:gd name="connsiteY1" fmla="*/ 45749 h 461238"/>
                <a:gd name="connsiteX2" fmla="*/ 2295 w 447336"/>
                <a:gd name="connsiteY2" fmla="*/ 249180 h 461238"/>
                <a:gd name="connsiteX3" fmla="*/ 267021 w 447336"/>
                <a:gd name="connsiteY3" fmla="*/ 457051 h 461238"/>
                <a:gd name="connsiteX4" fmla="*/ 434918 w 447336"/>
                <a:gd name="connsiteY4" fmla="*/ 118889 h 461238"/>
                <a:gd name="connsiteX5" fmla="*/ 350229 w 447336"/>
                <a:gd name="connsiteY5" fmla="*/ 43380 h 461238"/>
                <a:gd name="connsiteX6" fmla="*/ 270871 w 447336"/>
                <a:gd name="connsiteY6" fmla="*/ 10808 h 46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7336" h="461238">
                  <a:moveTo>
                    <a:pt x="270871" y="10808"/>
                  </a:moveTo>
                  <a:cubicBezTo>
                    <a:pt x="211352" y="-6959"/>
                    <a:pt x="149168" y="-7551"/>
                    <a:pt x="101790" y="45749"/>
                  </a:cubicBezTo>
                  <a:cubicBezTo>
                    <a:pt x="55892" y="97273"/>
                    <a:pt x="11771" y="180481"/>
                    <a:pt x="2295" y="249180"/>
                  </a:cubicBezTo>
                  <a:cubicBezTo>
                    <a:pt x="-19913" y="409377"/>
                    <a:pt x="122814" y="479852"/>
                    <a:pt x="267021" y="457051"/>
                  </a:cubicBezTo>
                  <a:cubicBezTo>
                    <a:pt x="407675" y="434843"/>
                    <a:pt x="477558" y="250364"/>
                    <a:pt x="434918" y="118889"/>
                  </a:cubicBezTo>
                  <a:cubicBezTo>
                    <a:pt x="422185" y="79210"/>
                    <a:pt x="385171" y="60555"/>
                    <a:pt x="350229" y="43380"/>
                  </a:cubicBezTo>
                  <a:cubicBezTo>
                    <a:pt x="325060" y="30943"/>
                    <a:pt x="298409" y="19099"/>
                    <a:pt x="270871" y="10808"/>
                  </a:cubicBezTo>
                  <a:close/>
                </a:path>
              </a:pathLst>
            </a:custGeom>
            <a:solidFill>
              <a:srgbClr val="B6D1E1">
                <a:alpha val="77000"/>
              </a:srgbClr>
            </a:solidFill>
            <a:ln w="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Calibri" panose="020F0502020204030204" pitchFamily="34" charset="0"/>
              </a:endParaRPr>
            </a:p>
          </p:txBody>
        </p:sp>
        <p:sp>
          <p:nvSpPr>
            <p:cNvPr id="22" name="Text Placeholder 4">
              <a:extLst>
                <a:ext uri="{FF2B5EF4-FFF2-40B4-BE49-F238E27FC236}">
                  <a16:creationId xmlns:a16="http://schemas.microsoft.com/office/drawing/2014/main" id="{14D255E1-1818-42A8-CE38-B922435FD2A7}"/>
                </a:ext>
              </a:extLst>
            </p:cNvPr>
            <p:cNvSpPr txBox="1">
              <a:spLocks/>
            </p:cNvSpPr>
            <p:nvPr/>
          </p:nvSpPr>
          <p:spPr>
            <a:xfrm>
              <a:off x="1828799" y="2382982"/>
              <a:ext cx="1149927" cy="9623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ts val="2340"/>
                </a:lnSpc>
                <a:spcBef>
                  <a:spcPts val="0"/>
                </a:spcBef>
                <a:buFont typeface="Arial"/>
                <a:buNone/>
                <a:defRPr sz="2200" kern="1200" baseline="0">
                  <a:solidFill>
                    <a:srgbClr val="382B1B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04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58415C6-E22B-F3E0-6188-C2F764F3FE53}"/>
              </a:ext>
            </a:extLst>
          </p:cNvPr>
          <p:cNvCxnSpPr>
            <a:cxnSpLocks/>
          </p:cNvCxnSpPr>
          <p:nvPr/>
        </p:nvCxnSpPr>
        <p:spPr>
          <a:xfrm>
            <a:off x="3172691" y="1788192"/>
            <a:ext cx="0" cy="4016862"/>
          </a:xfrm>
          <a:prstGeom prst="line">
            <a:avLst/>
          </a:prstGeom>
          <a:ln w="28575">
            <a:solidFill>
              <a:srgbClr val="B6D1E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96A9B12-B9FC-E5D5-3875-1C9731D14AB6}"/>
              </a:ext>
            </a:extLst>
          </p:cNvPr>
          <p:cNvCxnSpPr>
            <a:cxnSpLocks/>
          </p:cNvCxnSpPr>
          <p:nvPr/>
        </p:nvCxnSpPr>
        <p:spPr>
          <a:xfrm>
            <a:off x="6109855" y="1788192"/>
            <a:ext cx="0" cy="4016862"/>
          </a:xfrm>
          <a:prstGeom prst="line">
            <a:avLst/>
          </a:prstGeom>
          <a:ln w="28575">
            <a:solidFill>
              <a:srgbClr val="B6D1E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9E308CA-DBA3-9E6E-F15E-097F18FEC878}"/>
              </a:ext>
            </a:extLst>
          </p:cNvPr>
          <p:cNvCxnSpPr>
            <a:cxnSpLocks/>
          </p:cNvCxnSpPr>
          <p:nvPr/>
        </p:nvCxnSpPr>
        <p:spPr>
          <a:xfrm>
            <a:off x="9047018" y="1788192"/>
            <a:ext cx="0" cy="4016862"/>
          </a:xfrm>
          <a:prstGeom prst="line">
            <a:avLst/>
          </a:prstGeom>
          <a:ln w="28575">
            <a:solidFill>
              <a:srgbClr val="B6D1E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158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D1B5D6-9EC4-ACC6-4187-87198D3442A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382982" y="574599"/>
            <a:ext cx="7959436" cy="720752"/>
          </a:xfrm>
        </p:spPr>
        <p:txBody>
          <a:bodyPr/>
          <a:lstStyle/>
          <a:p>
            <a:r>
              <a:rPr lang="en-US" dirty="0"/>
              <a:t>PUSHBACK TECHNIQUE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6D7B50-E41C-2B16-1CDE-F00013AA64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11523" y="1556023"/>
            <a:ext cx="9585295" cy="4672013"/>
          </a:xfrm>
        </p:spPr>
        <p:txBody>
          <a:bodyPr/>
          <a:lstStyle/>
          <a:p>
            <a:pPr>
              <a:buClr>
                <a:srgbClr val="B6D1E1"/>
              </a:buClr>
            </a:pPr>
            <a:r>
              <a:rPr lang="en-GB" b="1" dirty="0"/>
              <a:t>What it is: 	</a:t>
            </a:r>
            <a:r>
              <a:rPr lang="en-GB" dirty="0"/>
              <a:t>Gently challenge the objection while showing respect.</a:t>
            </a:r>
          </a:p>
          <a:p>
            <a:pPr>
              <a:buClr>
                <a:srgbClr val="B6D1E1"/>
              </a:buClr>
            </a:pPr>
            <a:endParaRPr lang="en-GB" dirty="0"/>
          </a:p>
          <a:p>
            <a:pPr>
              <a:buClr>
                <a:srgbClr val="B6D1E1"/>
              </a:buClr>
            </a:pPr>
            <a:r>
              <a:rPr lang="en-GB" b="1" dirty="0"/>
              <a:t>Use when: 	</a:t>
            </a:r>
            <a:r>
              <a:rPr lang="en-GB" dirty="0"/>
              <a:t>You believe the customer’s concern is based on a 				misunderstanding. </a:t>
            </a:r>
          </a:p>
          <a:p>
            <a:pPr>
              <a:buClr>
                <a:srgbClr val="B6D1E1"/>
              </a:buClr>
            </a:pPr>
            <a:endParaRPr lang="en-GB" dirty="0"/>
          </a:p>
          <a:p>
            <a:pPr>
              <a:buClr>
                <a:srgbClr val="B6D1E1"/>
              </a:buClr>
            </a:pPr>
            <a:r>
              <a:rPr lang="en-GB" b="1" dirty="0"/>
              <a:t>Examples: </a:t>
            </a:r>
            <a:r>
              <a:rPr lang="en-GB" dirty="0"/>
              <a:t>	“I understand it seems expensive,  but did you know it’s 				handmade with organic spices, and lasts up to 2 	 weeks?” </a:t>
            </a:r>
          </a:p>
          <a:p>
            <a:pPr>
              <a:buClr>
                <a:srgbClr val="B6D1E1"/>
              </a:buClr>
            </a:pPr>
            <a:r>
              <a:rPr lang="en-GB" dirty="0"/>
              <a:t>or 		“Some people say that about the product at first but then they 			taste it and come back for more!”</a:t>
            </a:r>
          </a:p>
          <a:p>
            <a:pPr>
              <a:buClr>
                <a:srgbClr val="B6D1E1"/>
              </a:buClr>
            </a:pPr>
            <a:endParaRPr lang="en-US" dirty="0"/>
          </a:p>
          <a:p>
            <a:pPr marL="317500" indent="-317500">
              <a:buClr>
                <a:srgbClr val="B6D1E1"/>
              </a:buClr>
              <a:tabLst>
                <a:tab pos="620713" algn="l"/>
              </a:tabLst>
            </a:pPr>
            <a:r>
              <a:rPr lang="en-US" b="1" dirty="0"/>
              <a:t>This technique:	</a:t>
            </a:r>
            <a:r>
              <a:rPr lang="en-US" b="1" dirty="0">
                <a:solidFill>
                  <a:srgbClr val="B6D1E1"/>
                </a:solidFill>
              </a:rPr>
              <a:t>- </a:t>
            </a:r>
            <a:r>
              <a:rPr lang="en-US" dirty="0">
                <a:solidFill>
                  <a:srgbClr val="B6D1E1"/>
                </a:solidFill>
              </a:rPr>
              <a:t>	</a:t>
            </a:r>
            <a:endParaRPr lang="en-US" dirty="0"/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620713" algn="l"/>
              </a:tabLst>
            </a:pPr>
            <a:r>
              <a:rPr lang="en-US" dirty="0"/>
              <a:t>discredits the statement NOT the customer</a:t>
            </a:r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620713" algn="l"/>
              </a:tabLst>
            </a:pPr>
            <a:r>
              <a:rPr lang="en-US" dirty="0"/>
              <a:t>avoids confrontation approach</a:t>
            </a:r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620713" algn="l"/>
              </a:tabLst>
            </a:pPr>
            <a:r>
              <a:rPr lang="en-US" dirty="0"/>
              <a:t>demonstrates empathy by validating the concern</a:t>
            </a:r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94FF33-9017-6FBB-6E8D-5BB9FDCE860E}"/>
              </a:ext>
            </a:extLst>
          </p:cNvPr>
          <p:cNvSpPr/>
          <p:nvPr/>
        </p:nvSpPr>
        <p:spPr>
          <a:xfrm flipH="1">
            <a:off x="651163" y="0"/>
            <a:ext cx="1246910" cy="6858000"/>
          </a:xfrm>
          <a:prstGeom prst="rect">
            <a:avLst/>
          </a:prstGeom>
          <a:solidFill>
            <a:srgbClr val="94C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10" name="Graphic 4">
            <a:extLst>
              <a:ext uri="{FF2B5EF4-FFF2-40B4-BE49-F238E27FC236}">
                <a16:creationId xmlns:a16="http://schemas.microsoft.com/office/drawing/2014/main" id="{07B47692-4F9A-BDC1-016E-CCBF8DBB4255}"/>
              </a:ext>
            </a:extLst>
          </p:cNvPr>
          <p:cNvSpPr/>
          <p:nvPr/>
        </p:nvSpPr>
        <p:spPr>
          <a:xfrm>
            <a:off x="1823309" y="398570"/>
            <a:ext cx="108000" cy="972000"/>
          </a:xfrm>
          <a:custGeom>
            <a:avLst/>
            <a:gdLst>
              <a:gd name="connsiteX0" fmla="*/ 0 w 30700"/>
              <a:gd name="connsiteY0" fmla="*/ 0 h 260044"/>
              <a:gd name="connsiteX1" fmla="*/ 30701 w 30700"/>
              <a:gd name="connsiteY1" fmla="*/ 0 h 260044"/>
              <a:gd name="connsiteX2" fmla="*/ 30701 w 30700"/>
              <a:gd name="connsiteY2" fmla="*/ 260044 h 260044"/>
              <a:gd name="connsiteX3" fmla="*/ 0 w 30700"/>
              <a:gd name="connsiteY3" fmla="*/ 260044 h 26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00" h="260044">
                <a:moveTo>
                  <a:pt x="0" y="0"/>
                </a:moveTo>
                <a:lnTo>
                  <a:pt x="30701" y="0"/>
                </a:lnTo>
                <a:lnTo>
                  <a:pt x="30701" y="260044"/>
                </a:lnTo>
                <a:lnTo>
                  <a:pt x="0" y="260044"/>
                </a:lnTo>
                <a:close/>
              </a:path>
            </a:pathLst>
          </a:custGeom>
          <a:solidFill>
            <a:srgbClr val="B6D1E1"/>
          </a:solidFill>
          <a:ln w="2370" cap="flat">
            <a:solidFill>
              <a:srgbClr val="B6D1E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35BD52C-3AA8-7460-550A-A9786F210864}"/>
              </a:ext>
            </a:extLst>
          </p:cNvPr>
          <p:cNvSpPr txBox="1">
            <a:spLocks/>
          </p:cNvSpPr>
          <p:nvPr/>
        </p:nvSpPr>
        <p:spPr>
          <a:xfrm rot="16200000">
            <a:off x="-1978100" y="2731325"/>
            <a:ext cx="6744064" cy="10674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rgbClr val="00384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OBJECTION HANDLING TECHNIQUES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74AB251-BA8E-14DE-F8CF-8026968E29A6}"/>
              </a:ext>
            </a:extLst>
          </p:cNvPr>
          <p:cNvGrpSpPr/>
          <p:nvPr/>
        </p:nvGrpSpPr>
        <p:grpSpPr>
          <a:xfrm>
            <a:off x="1072518" y="260646"/>
            <a:ext cx="1163784" cy="1546799"/>
            <a:chOff x="1828799" y="1798501"/>
            <a:chExt cx="1163784" cy="1546799"/>
          </a:xfrm>
        </p:grpSpPr>
        <p:sp>
          <p:nvSpPr>
            <p:cNvPr id="16" name="Graphic 4">
              <a:extLst>
                <a:ext uri="{FF2B5EF4-FFF2-40B4-BE49-F238E27FC236}">
                  <a16:creationId xmlns:a16="http://schemas.microsoft.com/office/drawing/2014/main" id="{D868FAB7-4177-C25E-B9A0-04F85BF198D0}"/>
                </a:ext>
              </a:extLst>
            </p:cNvPr>
            <p:cNvSpPr/>
            <p:nvPr/>
          </p:nvSpPr>
          <p:spPr>
            <a:xfrm>
              <a:off x="1830023" y="1798501"/>
              <a:ext cx="1162560" cy="1198690"/>
            </a:xfrm>
            <a:custGeom>
              <a:avLst/>
              <a:gdLst>
                <a:gd name="connsiteX0" fmla="*/ 270871 w 447336"/>
                <a:gd name="connsiteY0" fmla="*/ 10808 h 461238"/>
                <a:gd name="connsiteX1" fmla="*/ 101790 w 447336"/>
                <a:gd name="connsiteY1" fmla="*/ 45749 h 461238"/>
                <a:gd name="connsiteX2" fmla="*/ 2295 w 447336"/>
                <a:gd name="connsiteY2" fmla="*/ 249180 h 461238"/>
                <a:gd name="connsiteX3" fmla="*/ 267021 w 447336"/>
                <a:gd name="connsiteY3" fmla="*/ 457051 h 461238"/>
                <a:gd name="connsiteX4" fmla="*/ 434918 w 447336"/>
                <a:gd name="connsiteY4" fmla="*/ 118889 h 461238"/>
                <a:gd name="connsiteX5" fmla="*/ 350229 w 447336"/>
                <a:gd name="connsiteY5" fmla="*/ 43380 h 461238"/>
                <a:gd name="connsiteX6" fmla="*/ 270871 w 447336"/>
                <a:gd name="connsiteY6" fmla="*/ 10808 h 46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7336" h="461238">
                  <a:moveTo>
                    <a:pt x="270871" y="10808"/>
                  </a:moveTo>
                  <a:cubicBezTo>
                    <a:pt x="211352" y="-6959"/>
                    <a:pt x="149168" y="-7551"/>
                    <a:pt x="101790" y="45749"/>
                  </a:cubicBezTo>
                  <a:cubicBezTo>
                    <a:pt x="55892" y="97273"/>
                    <a:pt x="11771" y="180481"/>
                    <a:pt x="2295" y="249180"/>
                  </a:cubicBezTo>
                  <a:cubicBezTo>
                    <a:pt x="-19913" y="409377"/>
                    <a:pt x="122814" y="479852"/>
                    <a:pt x="267021" y="457051"/>
                  </a:cubicBezTo>
                  <a:cubicBezTo>
                    <a:pt x="407675" y="434843"/>
                    <a:pt x="477558" y="250364"/>
                    <a:pt x="434918" y="118889"/>
                  </a:cubicBezTo>
                  <a:cubicBezTo>
                    <a:pt x="422185" y="79210"/>
                    <a:pt x="385171" y="60555"/>
                    <a:pt x="350229" y="43380"/>
                  </a:cubicBezTo>
                  <a:cubicBezTo>
                    <a:pt x="325060" y="30943"/>
                    <a:pt x="298409" y="19099"/>
                    <a:pt x="270871" y="10808"/>
                  </a:cubicBezTo>
                  <a:close/>
                </a:path>
              </a:pathLst>
            </a:custGeom>
            <a:solidFill>
              <a:srgbClr val="B6D1E1"/>
            </a:solidFill>
            <a:ln w="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Calibri" panose="020F0502020204030204" pitchFamily="34" charset="0"/>
              </a:endParaRPr>
            </a:p>
          </p:txBody>
        </p:sp>
        <p:sp>
          <p:nvSpPr>
            <p:cNvPr id="17" name="Text Placeholder 4">
              <a:extLst>
                <a:ext uri="{FF2B5EF4-FFF2-40B4-BE49-F238E27FC236}">
                  <a16:creationId xmlns:a16="http://schemas.microsoft.com/office/drawing/2014/main" id="{38B60842-ED09-AEEF-68CE-477024B5D820}"/>
                </a:ext>
              </a:extLst>
            </p:cNvPr>
            <p:cNvSpPr txBox="1">
              <a:spLocks/>
            </p:cNvSpPr>
            <p:nvPr/>
          </p:nvSpPr>
          <p:spPr>
            <a:xfrm>
              <a:off x="1828799" y="2382982"/>
              <a:ext cx="1149927" cy="9623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ts val="2340"/>
                </a:lnSpc>
                <a:spcBef>
                  <a:spcPts val="0"/>
                </a:spcBef>
                <a:buFont typeface="Arial"/>
                <a:buNone/>
                <a:defRPr sz="2200" kern="1200" baseline="0">
                  <a:solidFill>
                    <a:srgbClr val="382B1B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1377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D1B5D6-9EC4-ACC6-4187-87198D3442A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382982" y="574599"/>
            <a:ext cx="7959436" cy="720752"/>
          </a:xfrm>
        </p:spPr>
        <p:txBody>
          <a:bodyPr/>
          <a:lstStyle/>
          <a:p>
            <a:r>
              <a:rPr lang="en-US" dirty="0"/>
              <a:t>REFRAMING TECHNIQUE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6D7B50-E41C-2B16-1CDE-F00013AA64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82982" y="1370570"/>
            <a:ext cx="9225078" cy="5037427"/>
          </a:xfrm>
        </p:spPr>
        <p:txBody>
          <a:bodyPr/>
          <a:lstStyle/>
          <a:p>
            <a:pPr>
              <a:buClr>
                <a:srgbClr val="B6D1E1"/>
              </a:buClr>
            </a:pPr>
            <a:r>
              <a:rPr lang="en-GB" b="1" dirty="0"/>
              <a:t>What it is: 	</a:t>
            </a:r>
            <a:r>
              <a:rPr lang="en-GB" dirty="0"/>
              <a:t>Help the customer look at the situation from a new angle.</a:t>
            </a:r>
          </a:p>
          <a:p>
            <a:pPr>
              <a:buClr>
                <a:srgbClr val="B6D1E1"/>
              </a:buClr>
            </a:pPr>
            <a:endParaRPr lang="en-GB" dirty="0"/>
          </a:p>
          <a:p>
            <a:pPr>
              <a:buClr>
                <a:srgbClr val="B6D1E1"/>
              </a:buClr>
            </a:pPr>
            <a:r>
              <a:rPr lang="en-GB" b="1" dirty="0"/>
              <a:t>Use when: 	</a:t>
            </a:r>
            <a:r>
              <a:rPr lang="en-GB" dirty="0"/>
              <a:t>They need help seeing the value or benefit.</a:t>
            </a:r>
          </a:p>
          <a:p>
            <a:pPr>
              <a:buClr>
                <a:srgbClr val="B6D1E1"/>
              </a:buClr>
            </a:pPr>
            <a:endParaRPr lang="en-GB" dirty="0"/>
          </a:p>
          <a:p>
            <a:pPr>
              <a:buClr>
                <a:srgbClr val="B6D1E1"/>
              </a:buClr>
            </a:pPr>
            <a:r>
              <a:rPr lang="en-GB" b="1" dirty="0"/>
              <a:t>Examples:  </a:t>
            </a:r>
            <a:r>
              <a:rPr lang="en-GB" dirty="0"/>
              <a:t>	“I know it’s more than supermarket sauces, but you’re not just 		buying sauce, you’re buying premium ingredients and recipe 		made with care, by hand.”</a:t>
            </a:r>
          </a:p>
          <a:p>
            <a:pPr>
              <a:buClr>
                <a:srgbClr val="B6D1E1"/>
              </a:buClr>
            </a:pPr>
            <a:r>
              <a:rPr lang="en-GB" dirty="0"/>
              <a:t>		“Instead of thinking of this as a one-time treat, think of it as a 		simple way to add flavour all week.”</a:t>
            </a:r>
          </a:p>
          <a:p>
            <a:pPr>
              <a:buClr>
                <a:srgbClr val="B6D1E1"/>
              </a:buClr>
            </a:pPr>
            <a:endParaRPr lang="en-GB" dirty="0"/>
          </a:p>
          <a:p>
            <a:pPr>
              <a:buClr>
                <a:srgbClr val="B6D1E1"/>
              </a:buClr>
            </a:pPr>
            <a:r>
              <a:rPr lang="en-US" b="1" dirty="0"/>
              <a:t>This technique:</a:t>
            </a:r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</a:pPr>
            <a:r>
              <a:rPr lang="en-US" dirty="0"/>
              <a:t>You can reframe an objective as a buying motive</a:t>
            </a:r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</a:pPr>
            <a:r>
              <a:rPr lang="en-US" dirty="0"/>
              <a:t>Helps your prospect to think about a purchase along a completely different dimension</a:t>
            </a:r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</a:pPr>
            <a:r>
              <a:rPr lang="en-US" dirty="0"/>
              <a:t>He or she can turn a small difference into a critical difference</a:t>
            </a:r>
          </a:p>
          <a:p>
            <a:pPr marL="717550" indent="-358775">
              <a:buClr>
                <a:srgbClr val="B6D1E1"/>
              </a:buClr>
              <a:buFontTx/>
              <a:buChar char="-"/>
            </a:pPr>
            <a:endParaRPr lang="en-US" dirty="0"/>
          </a:p>
          <a:p>
            <a:pPr marL="800100" indent="-441325">
              <a:buClr>
                <a:srgbClr val="B6D1E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94FF33-9017-6FBB-6E8D-5BB9FDCE860E}"/>
              </a:ext>
            </a:extLst>
          </p:cNvPr>
          <p:cNvSpPr/>
          <p:nvPr/>
        </p:nvSpPr>
        <p:spPr>
          <a:xfrm flipH="1">
            <a:off x="651163" y="0"/>
            <a:ext cx="1246910" cy="6858000"/>
          </a:xfrm>
          <a:prstGeom prst="rect">
            <a:avLst/>
          </a:prstGeom>
          <a:solidFill>
            <a:srgbClr val="94C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10" name="Graphic 4">
            <a:extLst>
              <a:ext uri="{FF2B5EF4-FFF2-40B4-BE49-F238E27FC236}">
                <a16:creationId xmlns:a16="http://schemas.microsoft.com/office/drawing/2014/main" id="{07B47692-4F9A-BDC1-016E-CCBF8DBB4255}"/>
              </a:ext>
            </a:extLst>
          </p:cNvPr>
          <p:cNvSpPr/>
          <p:nvPr/>
        </p:nvSpPr>
        <p:spPr>
          <a:xfrm>
            <a:off x="1823309" y="398570"/>
            <a:ext cx="108000" cy="972000"/>
          </a:xfrm>
          <a:custGeom>
            <a:avLst/>
            <a:gdLst>
              <a:gd name="connsiteX0" fmla="*/ 0 w 30700"/>
              <a:gd name="connsiteY0" fmla="*/ 0 h 260044"/>
              <a:gd name="connsiteX1" fmla="*/ 30701 w 30700"/>
              <a:gd name="connsiteY1" fmla="*/ 0 h 260044"/>
              <a:gd name="connsiteX2" fmla="*/ 30701 w 30700"/>
              <a:gd name="connsiteY2" fmla="*/ 260044 h 260044"/>
              <a:gd name="connsiteX3" fmla="*/ 0 w 30700"/>
              <a:gd name="connsiteY3" fmla="*/ 260044 h 26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00" h="260044">
                <a:moveTo>
                  <a:pt x="0" y="0"/>
                </a:moveTo>
                <a:lnTo>
                  <a:pt x="30701" y="0"/>
                </a:lnTo>
                <a:lnTo>
                  <a:pt x="30701" y="260044"/>
                </a:lnTo>
                <a:lnTo>
                  <a:pt x="0" y="260044"/>
                </a:lnTo>
                <a:close/>
              </a:path>
            </a:pathLst>
          </a:custGeom>
          <a:solidFill>
            <a:srgbClr val="B6D1E1"/>
          </a:solidFill>
          <a:ln w="2370" cap="flat">
            <a:solidFill>
              <a:srgbClr val="B6D1E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35BD52C-3AA8-7460-550A-A9786F210864}"/>
              </a:ext>
            </a:extLst>
          </p:cNvPr>
          <p:cNvSpPr txBox="1">
            <a:spLocks/>
          </p:cNvSpPr>
          <p:nvPr/>
        </p:nvSpPr>
        <p:spPr>
          <a:xfrm rot="16200000">
            <a:off x="-1978100" y="2731325"/>
            <a:ext cx="6744064" cy="10674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rgbClr val="00384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OBJECTION HANDLING TECHNIQUES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74AB251-BA8E-14DE-F8CF-8026968E29A6}"/>
              </a:ext>
            </a:extLst>
          </p:cNvPr>
          <p:cNvGrpSpPr/>
          <p:nvPr/>
        </p:nvGrpSpPr>
        <p:grpSpPr>
          <a:xfrm>
            <a:off x="1072518" y="260646"/>
            <a:ext cx="1163784" cy="1546799"/>
            <a:chOff x="1828799" y="1798501"/>
            <a:chExt cx="1163784" cy="1546799"/>
          </a:xfrm>
        </p:grpSpPr>
        <p:sp>
          <p:nvSpPr>
            <p:cNvPr id="16" name="Graphic 4">
              <a:extLst>
                <a:ext uri="{FF2B5EF4-FFF2-40B4-BE49-F238E27FC236}">
                  <a16:creationId xmlns:a16="http://schemas.microsoft.com/office/drawing/2014/main" id="{D868FAB7-4177-C25E-B9A0-04F85BF198D0}"/>
                </a:ext>
              </a:extLst>
            </p:cNvPr>
            <p:cNvSpPr/>
            <p:nvPr/>
          </p:nvSpPr>
          <p:spPr>
            <a:xfrm>
              <a:off x="1830023" y="1798501"/>
              <a:ext cx="1162560" cy="1198690"/>
            </a:xfrm>
            <a:custGeom>
              <a:avLst/>
              <a:gdLst>
                <a:gd name="connsiteX0" fmla="*/ 270871 w 447336"/>
                <a:gd name="connsiteY0" fmla="*/ 10808 h 461238"/>
                <a:gd name="connsiteX1" fmla="*/ 101790 w 447336"/>
                <a:gd name="connsiteY1" fmla="*/ 45749 h 461238"/>
                <a:gd name="connsiteX2" fmla="*/ 2295 w 447336"/>
                <a:gd name="connsiteY2" fmla="*/ 249180 h 461238"/>
                <a:gd name="connsiteX3" fmla="*/ 267021 w 447336"/>
                <a:gd name="connsiteY3" fmla="*/ 457051 h 461238"/>
                <a:gd name="connsiteX4" fmla="*/ 434918 w 447336"/>
                <a:gd name="connsiteY4" fmla="*/ 118889 h 461238"/>
                <a:gd name="connsiteX5" fmla="*/ 350229 w 447336"/>
                <a:gd name="connsiteY5" fmla="*/ 43380 h 461238"/>
                <a:gd name="connsiteX6" fmla="*/ 270871 w 447336"/>
                <a:gd name="connsiteY6" fmla="*/ 10808 h 46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7336" h="461238">
                  <a:moveTo>
                    <a:pt x="270871" y="10808"/>
                  </a:moveTo>
                  <a:cubicBezTo>
                    <a:pt x="211352" y="-6959"/>
                    <a:pt x="149168" y="-7551"/>
                    <a:pt x="101790" y="45749"/>
                  </a:cubicBezTo>
                  <a:cubicBezTo>
                    <a:pt x="55892" y="97273"/>
                    <a:pt x="11771" y="180481"/>
                    <a:pt x="2295" y="249180"/>
                  </a:cubicBezTo>
                  <a:cubicBezTo>
                    <a:pt x="-19913" y="409377"/>
                    <a:pt x="122814" y="479852"/>
                    <a:pt x="267021" y="457051"/>
                  </a:cubicBezTo>
                  <a:cubicBezTo>
                    <a:pt x="407675" y="434843"/>
                    <a:pt x="477558" y="250364"/>
                    <a:pt x="434918" y="118889"/>
                  </a:cubicBezTo>
                  <a:cubicBezTo>
                    <a:pt x="422185" y="79210"/>
                    <a:pt x="385171" y="60555"/>
                    <a:pt x="350229" y="43380"/>
                  </a:cubicBezTo>
                  <a:cubicBezTo>
                    <a:pt x="325060" y="30943"/>
                    <a:pt x="298409" y="19099"/>
                    <a:pt x="270871" y="10808"/>
                  </a:cubicBezTo>
                  <a:close/>
                </a:path>
              </a:pathLst>
            </a:custGeom>
            <a:solidFill>
              <a:srgbClr val="B6D1E1"/>
            </a:solidFill>
            <a:ln w="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Calibri" panose="020F0502020204030204" pitchFamily="34" charset="0"/>
              </a:endParaRPr>
            </a:p>
          </p:txBody>
        </p:sp>
        <p:sp>
          <p:nvSpPr>
            <p:cNvPr id="17" name="Text Placeholder 4">
              <a:extLst>
                <a:ext uri="{FF2B5EF4-FFF2-40B4-BE49-F238E27FC236}">
                  <a16:creationId xmlns:a16="http://schemas.microsoft.com/office/drawing/2014/main" id="{38B60842-ED09-AEEF-68CE-477024B5D820}"/>
                </a:ext>
              </a:extLst>
            </p:cNvPr>
            <p:cNvSpPr txBox="1">
              <a:spLocks/>
            </p:cNvSpPr>
            <p:nvPr/>
          </p:nvSpPr>
          <p:spPr>
            <a:xfrm>
              <a:off x="1828799" y="2382982"/>
              <a:ext cx="1149927" cy="9623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ts val="2340"/>
                </a:lnSpc>
                <a:spcBef>
                  <a:spcPts val="0"/>
                </a:spcBef>
                <a:buFont typeface="Arial"/>
                <a:buNone/>
                <a:defRPr sz="2200" kern="1200" baseline="0">
                  <a:solidFill>
                    <a:srgbClr val="382B1B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637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D1B5D6-9EC4-ACC6-4187-87198D3442A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382982" y="574599"/>
            <a:ext cx="7959436" cy="720752"/>
          </a:xfrm>
        </p:spPr>
        <p:txBody>
          <a:bodyPr/>
          <a:lstStyle/>
          <a:p>
            <a:pPr>
              <a:lnSpc>
                <a:spcPts val="2580"/>
              </a:lnSpc>
              <a:spcBef>
                <a:spcPts val="0"/>
              </a:spcBef>
            </a:pPr>
            <a:r>
              <a:rPr lang="en-US" sz="3600" b="1" dirty="0">
                <a:solidFill>
                  <a:srgbClr val="382B1B"/>
                </a:solidFill>
              </a:rPr>
              <a:t>JUSTIFICATION TECHNIQUE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94FF33-9017-6FBB-6E8D-5BB9FDCE860E}"/>
              </a:ext>
            </a:extLst>
          </p:cNvPr>
          <p:cNvSpPr/>
          <p:nvPr/>
        </p:nvSpPr>
        <p:spPr>
          <a:xfrm flipH="1">
            <a:off x="651163" y="0"/>
            <a:ext cx="1246910" cy="6858000"/>
          </a:xfrm>
          <a:prstGeom prst="rect">
            <a:avLst/>
          </a:prstGeom>
          <a:solidFill>
            <a:srgbClr val="94C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10" name="Graphic 4">
            <a:extLst>
              <a:ext uri="{FF2B5EF4-FFF2-40B4-BE49-F238E27FC236}">
                <a16:creationId xmlns:a16="http://schemas.microsoft.com/office/drawing/2014/main" id="{07B47692-4F9A-BDC1-016E-CCBF8DBB4255}"/>
              </a:ext>
            </a:extLst>
          </p:cNvPr>
          <p:cNvSpPr/>
          <p:nvPr/>
        </p:nvSpPr>
        <p:spPr>
          <a:xfrm>
            <a:off x="1823309" y="398570"/>
            <a:ext cx="108000" cy="972000"/>
          </a:xfrm>
          <a:custGeom>
            <a:avLst/>
            <a:gdLst>
              <a:gd name="connsiteX0" fmla="*/ 0 w 30700"/>
              <a:gd name="connsiteY0" fmla="*/ 0 h 260044"/>
              <a:gd name="connsiteX1" fmla="*/ 30701 w 30700"/>
              <a:gd name="connsiteY1" fmla="*/ 0 h 260044"/>
              <a:gd name="connsiteX2" fmla="*/ 30701 w 30700"/>
              <a:gd name="connsiteY2" fmla="*/ 260044 h 260044"/>
              <a:gd name="connsiteX3" fmla="*/ 0 w 30700"/>
              <a:gd name="connsiteY3" fmla="*/ 260044 h 26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00" h="260044">
                <a:moveTo>
                  <a:pt x="0" y="0"/>
                </a:moveTo>
                <a:lnTo>
                  <a:pt x="30701" y="0"/>
                </a:lnTo>
                <a:lnTo>
                  <a:pt x="30701" y="260044"/>
                </a:lnTo>
                <a:lnTo>
                  <a:pt x="0" y="260044"/>
                </a:lnTo>
                <a:close/>
              </a:path>
            </a:pathLst>
          </a:custGeom>
          <a:solidFill>
            <a:srgbClr val="B6D1E1"/>
          </a:solidFill>
          <a:ln w="2370" cap="flat">
            <a:solidFill>
              <a:srgbClr val="B6D1E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35BD52C-3AA8-7460-550A-A9786F210864}"/>
              </a:ext>
            </a:extLst>
          </p:cNvPr>
          <p:cNvSpPr txBox="1">
            <a:spLocks/>
          </p:cNvSpPr>
          <p:nvPr/>
        </p:nvSpPr>
        <p:spPr>
          <a:xfrm rot="16200000">
            <a:off x="-1978100" y="2731325"/>
            <a:ext cx="6744064" cy="10674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rgbClr val="00384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OBJECTION HANDLING TECHNIQUES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74AB251-BA8E-14DE-F8CF-8026968E29A6}"/>
              </a:ext>
            </a:extLst>
          </p:cNvPr>
          <p:cNvGrpSpPr/>
          <p:nvPr/>
        </p:nvGrpSpPr>
        <p:grpSpPr>
          <a:xfrm>
            <a:off x="1072518" y="260646"/>
            <a:ext cx="1163784" cy="1546799"/>
            <a:chOff x="1828799" y="1798501"/>
            <a:chExt cx="1163784" cy="1546799"/>
          </a:xfrm>
        </p:grpSpPr>
        <p:sp>
          <p:nvSpPr>
            <p:cNvPr id="16" name="Graphic 4">
              <a:extLst>
                <a:ext uri="{FF2B5EF4-FFF2-40B4-BE49-F238E27FC236}">
                  <a16:creationId xmlns:a16="http://schemas.microsoft.com/office/drawing/2014/main" id="{D868FAB7-4177-C25E-B9A0-04F85BF198D0}"/>
                </a:ext>
              </a:extLst>
            </p:cNvPr>
            <p:cNvSpPr/>
            <p:nvPr/>
          </p:nvSpPr>
          <p:spPr>
            <a:xfrm>
              <a:off x="1830023" y="1798501"/>
              <a:ext cx="1162560" cy="1198690"/>
            </a:xfrm>
            <a:custGeom>
              <a:avLst/>
              <a:gdLst>
                <a:gd name="connsiteX0" fmla="*/ 270871 w 447336"/>
                <a:gd name="connsiteY0" fmla="*/ 10808 h 461238"/>
                <a:gd name="connsiteX1" fmla="*/ 101790 w 447336"/>
                <a:gd name="connsiteY1" fmla="*/ 45749 h 461238"/>
                <a:gd name="connsiteX2" fmla="*/ 2295 w 447336"/>
                <a:gd name="connsiteY2" fmla="*/ 249180 h 461238"/>
                <a:gd name="connsiteX3" fmla="*/ 267021 w 447336"/>
                <a:gd name="connsiteY3" fmla="*/ 457051 h 461238"/>
                <a:gd name="connsiteX4" fmla="*/ 434918 w 447336"/>
                <a:gd name="connsiteY4" fmla="*/ 118889 h 461238"/>
                <a:gd name="connsiteX5" fmla="*/ 350229 w 447336"/>
                <a:gd name="connsiteY5" fmla="*/ 43380 h 461238"/>
                <a:gd name="connsiteX6" fmla="*/ 270871 w 447336"/>
                <a:gd name="connsiteY6" fmla="*/ 10808 h 46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7336" h="461238">
                  <a:moveTo>
                    <a:pt x="270871" y="10808"/>
                  </a:moveTo>
                  <a:cubicBezTo>
                    <a:pt x="211352" y="-6959"/>
                    <a:pt x="149168" y="-7551"/>
                    <a:pt x="101790" y="45749"/>
                  </a:cubicBezTo>
                  <a:cubicBezTo>
                    <a:pt x="55892" y="97273"/>
                    <a:pt x="11771" y="180481"/>
                    <a:pt x="2295" y="249180"/>
                  </a:cubicBezTo>
                  <a:cubicBezTo>
                    <a:pt x="-19913" y="409377"/>
                    <a:pt x="122814" y="479852"/>
                    <a:pt x="267021" y="457051"/>
                  </a:cubicBezTo>
                  <a:cubicBezTo>
                    <a:pt x="407675" y="434843"/>
                    <a:pt x="477558" y="250364"/>
                    <a:pt x="434918" y="118889"/>
                  </a:cubicBezTo>
                  <a:cubicBezTo>
                    <a:pt x="422185" y="79210"/>
                    <a:pt x="385171" y="60555"/>
                    <a:pt x="350229" y="43380"/>
                  </a:cubicBezTo>
                  <a:cubicBezTo>
                    <a:pt x="325060" y="30943"/>
                    <a:pt x="298409" y="19099"/>
                    <a:pt x="270871" y="10808"/>
                  </a:cubicBezTo>
                  <a:close/>
                </a:path>
              </a:pathLst>
            </a:custGeom>
            <a:solidFill>
              <a:srgbClr val="B6D1E1"/>
            </a:solidFill>
            <a:ln w="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Calibri" panose="020F0502020204030204" pitchFamily="34" charset="0"/>
              </a:endParaRPr>
            </a:p>
          </p:txBody>
        </p:sp>
        <p:sp>
          <p:nvSpPr>
            <p:cNvPr id="17" name="Text Placeholder 4">
              <a:extLst>
                <a:ext uri="{FF2B5EF4-FFF2-40B4-BE49-F238E27FC236}">
                  <a16:creationId xmlns:a16="http://schemas.microsoft.com/office/drawing/2014/main" id="{38B60842-ED09-AEEF-68CE-477024B5D820}"/>
                </a:ext>
              </a:extLst>
            </p:cNvPr>
            <p:cNvSpPr txBox="1">
              <a:spLocks/>
            </p:cNvSpPr>
            <p:nvPr/>
          </p:nvSpPr>
          <p:spPr>
            <a:xfrm>
              <a:off x="1828799" y="2382982"/>
              <a:ext cx="1149927" cy="9623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ts val="2340"/>
                </a:lnSpc>
                <a:spcBef>
                  <a:spcPts val="0"/>
                </a:spcBef>
                <a:buFont typeface="Arial"/>
                <a:buNone/>
                <a:defRPr sz="2200" kern="1200" baseline="0">
                  <a:solidFill>
                    <a:srgbClr val="382B1B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03</a:t>
              </a: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3964B7-C995-B850-7D21-377B1E37D5AC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 bwMode="auto">
          <a:xfrm>
            <a:off x="2318916" y="1255645"/>
            <a:ext cx="9586640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What it is: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	Explain the reasoning behind your price, ingredients, or approach.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Use when: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	The customer needs facts or reassurance to decide.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b="1" dirty="0"/>
              <a:t>Examples:	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“This price includes high-quality, locally sourced ingredients, 			and I make each batch fresh, that’s why so many of my 				customers say it’s worth it.”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		“I use compostable packaging because I want to run a 				sustainable business, I believe it’s part of what makes this special.”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chemeClr val="tx1"/>
              </a:solidFill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This technique </a:t>
            </a:r>
            <a:r>
              <a:rPr lang="en-GB" dirty="0"/>
              <a:t>builds trust by showing that your choices are thoughtful, responsible, and rooted in quality and not just price.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b="1" dirty="0"/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46712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D1B5D6-9EC4-ACC6-4187-87198D3442A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382982" y="574599"/>
            <a:ext cx="7959436" cy="720752"/>
          </a:xfrm>
        </p:spPr>
        <p:txBody>
          <a:bodyPr/>
          <a:lstStyle/>
          <a:p>
            <a:pPr>
              <a:lnSpc>
                <a:spcPts val="2580"/>
              </a:lnSpc>
              <a:spcBef>
                <a:spcPts val="0"/>
              </a:spcBef>
            </a:pPr>
            <a:r>
              <a:rPr lang="en-US" sz="3600" b="1" dirty="0">
                <a:solidFill>
                  <a:srgbClr val="382B1B"/>
                </a:solidFill>
              </a:rPr>
              <a:t>PRE-EMPTIVE TECHNIQUE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6D7B50-E41C-2B16-1CDE-F00013AA64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98886" y="1634837"/>
            <a:ext cx="8698605" cy="4954300"/>
          </a:xfrm>
        </p:spPr>
        <p:txBody>
          <a:bodyPr/>
          <a:lstStyle/>
          <a:p>
            <a:pPr>
              <a:buClr>
                <a:srgbClr val="B6D1E1"/>
              </a:buClr>
            </a:pPr>
            <a:r>
              <a:rPr lang="en-GB" b="1" dirty="0"/>
              <a:t>Handle the objection before the customer brings it up.</a:t>
            </a:r>
            <a:br>
              <a:rPr lang="en-GB" dirty="0"/>
            </a:br>
            <a:r>
              <a:rPr lang="en-GB" dirty="0"/>
              <a:t>Show you understand their concerns and that you’ve already thought of a solution.</a:t>
            </a:r>
          </a:p>
          <a:p>
            <a:pPr>
              <a:buClr>
                <a:srgbClr val="B6D1E1"/>
              </a:buClr>
            </a:pPr>
            <a:endParaRPr lang="en-US" dirty="0"/>
          </a:p>
          <a:p>
            <a:pPr marL="660400" indent="-342900">
              <a:buClr>
                <a:srgbClr val="B6D1E1"/>
              </a:buClr>
              <a:buFontTx/>
              <a:buChar char="-"/>
              <a:tabLst>
                <a:tab pos="620713" algn="l"/>
              </a:tabLst>
            </a:pPr>
            <a:r>
              <a:rPr lang="en-GB" dirty="0"/>
              <a:t>You: “You might think this is expensive — but it’s handmade with local ingredients and feeds 4 people. It’s great value for a busy family.”</a:t>
            </a:r>
          </a:p>
          <a:p>
            <a:pPr marL="660400" indent="-342900">
              <a:buClr>
                <a:srgbClr val="B6D1E1"/>
              </a:buClr>
              <a:buFontTx/>
              <a:buChar char="-"/>
              <a:tabLst>
                <a:tab pos="620713" algn="l"/>
              </a:tabLst>
            </a:pPr>
            <a:endParaRPr lang="en-GB" dirty="0"/>
          </a:p>
          <a:p>
            <a:pPr marL="660400" indent="-342900">
              <a:buClr>
                <a:srgbClr val="B6D1E1"/>
              </a:buClr>
              <a:buFontTx/>
              <a:buChar char="-"/>
              <a:tabLst>
                <a:tab pos="620713" algn="l"/>
              </a:tabLst>
            </a:pPr>
            <a:r>
              <a:rPr lang="en-GB" dirty="0"/>
              <a:t>You: “Some people worry about trying new flavours. That’s why I offer free tasting so you can feel confident before you buy.”</a:t>
            </a:r>
          </a:p>
          <a:p>
            <a:pPr marL="660400" indent="-342900">
              <a:buClr>
                <a:srgbClr val="B6D1E1"/>
              </a:buClr>
              <a:buFontTx/>
              <a:buChar char="-"/>
              <a:tabLst>
                <a:tab pos="620713" algn="l"/>
              </a:tabLst>
            </a:pPr>
            <a:endParaRPr lang="en-GB" dirty="0"/>
          </a:p>
          <a:p>
            <a:pPr marL="660400" indent="-342900">
              <a:buClr>
                <a:srgbClr val="B6D1E1"/>
              </a:buClr>
              <a:buFontTx/>
              <a:buChar char="-"/>
              <a:tabLst>
                <a:tab pos="620713" algn="l"/>
              </a:tabLst>
            </a:pPr>
            <a:r>
              <a:rPr lang="en-GB" dirty="0"/>
              <a:t>You: “Many first-time buyers ask if this freezes well and the answer is,  it does! I’ll give you tips on how to store and reheat it at home.”</a:t>
            </a:r>
          </a:p>
          <a:p>
            <a:pPr marL="660400" indent="-342900">
              <a:buClr>
                <a:srgbClr val="B6D1E1"/>
              </a:buClr>
              <a:buFontTx/>
              <a:buChar char="-"/>
              <a:tabLst>
                <a:tab pos="620713" algn="l"/>
              </a:tabLst>
            </a:pPr>
            <a:endParaRPr lang="en-GB" dirty="0"/>
          </a:p>
          <a:p>
            <a:pPr>
              <a:buClr>
                <a:srgbClr val="B6D1E1"/>
              </a:buClr>
              <a:tabLst>
                <a:tab pos="620713" algn="l"/>
              </a:tabLst>
            </a:pPr>
            <a:r>
              <a:rPr lang="en-GB" dirty="0"/>
              <a:t>This technique shows you’re thoughtful, honest, and one step ahead, and this builds trust.</a:t>
            </a:r>
            <a:endParaRPr lang="en-US" dirty="0"/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94FF33-9017-6FBB-6E8D-5BB9FDCE860E}"/>
              </a:ext>
            </a:extLst>
          </p:cNvPr>
          <p:cNvSpPr/>
          <p:nvPr/>
        </p:nvSpPr>
        <p:spPr>
          <a:xfrm flipH="1">
            <a:off x="651163" y="0"/>
            <a:ext cx="1246910" cy="6858000"/>
          </a:xfrm>
          <a:prstGeom prst="rect">
            <a:avLst/>
          </a:prstGeom>
          <a:solidFill>
            <a:srgbClr val="94C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10" name="Graphic 4">
            <a:extLst>
              <a:ext uri="{FF2B5EF4-FFF2-40B4-BE49-F238E27FC236}">
                <a16:creationId xmlns:a16="http://schemas.microsoft.com/office/drawing/2014/main" id="{07B47692-4F9A-BDC1-016E-CCBF8DBB4255}"/>
              </a:ext>
            </a:extLst>
          </p:cNvPr>
          <p:cNvSpPr/>
          <p:nvPr/>
        </p:nvSpPr>
        <p:spPr>
          <a:xfrm>
            <a:off x="1823309" y="398570"/>
            <a:ext cx="108000" cy="972000"/>
          </a:xfrm>
          <a:custGeom>
            <a:avLst/>
            <a:gdLst>
              <a:gd name="connsiteX0" fmla="*/ 0 w 30700"/>
              <a:gd name="connsiteY0" fmla="*/ 0 h 260044"/>
              <a:gd name="connsiteX1" fmla="*/ 30701 w 30700"/>
              <a:gd name="connsiteY1" fmla="*/ 0 h 260044"/>
              <a:gd name="connsiteX2" fmla="*/ 30701 w 30700"/>
              <a:gd name="connsiteY2" fmla="*/ 260044 h 260044"/>
              <a:gd name="connsiteX3" fmla="*/ 0 w 30700"/>
              <a:gd name="connsiteY3" fmla="*/ 260044 h 26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00" h="260044">
                <a:moveTo>
                  <a:pt x="0" y="0"/>
                </a:moveTo>
                <a:lnTo>
                  <a:pt x="30701" y="0"/>
                </a:lnTo>
                <a:lnTo>
                  <a:pt x="30701" y="260044"/>
                </a:lnTo>
                <a:lnTo>
                  <a:pt x="0" y="260044"/>
                </a:lnTo>
                <a:close/>
              </a:path>
            </a:pathLst>
          </a:custGeom>
          <a:solidFill>
            <a:srgbClr val="B6D1E1"/>
          </a:solidFill>
          <a:ln w="2370" cap="flat">
            <a:solidFill>
              <a:srgbClr val="B6D1E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35BD52C-3AA8-7460-550A-A9786F210864}"/>
              </a:ext>
            </a:extLst>
          </p:cNvPr>
          <p:cNvSpPr txBox="1">
            <a:spLocks/>
          </p:cNvSpPr>
          <p:nvPr/>
        </p:nvSpPr>
        <p:spPr>
          <a:xfrm rot="16200000">
            <a:off x="-1978100" y="2731325"/>
            <a:ext cx="6744064" cy="10674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rgbClr val="00384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OBJECTION HANDLING TECHNIQUES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74AB251-BA8E-14DE-F8CF-8026968E29A6}"/>
              </a:ext>
            </a:extLst>
          </p:cNvPr>
          <p:cNvGrpSpPr/>
          <p:nvPr/>
        </p:nvGrpSpPr>
        <p:grpSpPr>
          <a:xfrm>
            <a:off x="1072518" y="260646"/>
            <a:ext cx="1163784" cy="1546799"/>
            <a:chOff x="1828799" y="1798501"/>
            <a:chExt cx="1163784" cy="1546799"/>
          </a:xfrm>
        </p:grpSpPr>
        <p:sp>
          <p:nvSpPr>
            <p:cNvPr id="16" name="Graphic 4">
              <a:extLst>
                <a:ext uri="{FF2B5EF4-FFF2-40B4-BE49-F238E27FC236}">
                  <a16:creationId xmlns:a16="http://schemas.microsoft.com/office/drawing/2014/main" id="{D868FAB7-4177-C25E-B9A0-04F85BF198D0}"/>
                </a:ext>
              </a:extLst>
            </p:cNvPr>
            <p:cNvSpPr/>
            <p:nvPr/>
          </p:nvSpPr>
          <p:spPr>
            <a:xfrm>
              <a:off x="1830023" y="1798501"/>
              <a:ext cx="1162560" cy="1198690"/>
            </a:xfrm>
            <a:custGeom>
              <a:avLst/>
              <a:gdLst>
                <a:gd name="connsiteX0" fmla="*/ 270871 w 447336"/>
                <a:gd name="connsiteY0" fmla="*/ 10808 h 461238"/>
                <a:gd name="connsiteX1" fmla="*/ 101790 w 447336"/>
                <a:gd name="connsiteY1" fmla="*/ 45749 h 461238"/>
                <a:gd name="connsiteX2" fmla="*/ 2295 w 447336"/>
                <a:gd name="connsiteY2" fmla="*/ 249180 h 461238"/>
                <a:gd name="connsiteX3" fmla="*/ 267021 w 447336"/>
                <a:gd name="connsiteY3" fmla="*/ 457051 h 461238"/>
                <a:gd name="connsiteX4" fmla="*/ 434918 w 447336"/>
                <a:gd name="connsiteY4" fmla="*/ 118889 h 461238"/>
                <a:gd name="connsiteX5" fmla="*/ 350229 w 447336"/>
                <a:gd name="connsiteY5" fmla="*/ 43380 h 461238"/>
                <a:gd name="connsiteX6" fmla="*/ 270871 w 447336"/>
                <a:gd name="connsiteY6" fmla="*/ 10808 h 46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7336" h="461238">
                  <a:moveTo>
                    <a:pt x="270871" y="10808"/>
                  </a:moveTo>
                  <a:cubicBezTo>
                    <a:pt x="211352" y="-6959"/>
                    <a:pt x="149168" y="-7551"/>
                    <a:pt x="101790" y="45749"/>
                  </a:cubicBezTo>
                  <a:cubicBezTo>
                    <a:pt x="55892" y="97273"/>
                    <a:pt x="11771" y="180481"/>
                    <a:pt x="2295" y="249180"/>
                  </a:cubicBezTo>
                  <a:cubicBezTo>
                    <a:pt x="-19913" y="409377"/>
                    <a:pt x="122814" y="479852"/>
                    <a:pt x="267021" y="457051"/>
                  </a:cubicBezTo>
                  <a:cubicBezTo>
                    <a:pt x="407675" y="434843"/>
                    <a:pt x="477558" y="250364"/>
                    <a:pt x="434918" y="118889"/>
                  </a:cubicBezTo>
                  <a:cubicBezTo>
                    <a:pt x="422185" y="79210"/>
                    <a:pt x="385171" y="60555"/>
                    <a:pt x="350229" y="43380"/>
                  </a:cubicBezTo>
                  <a:cubicBezTo>
                    <a:pt x="325060" y="30943"/>
                    <a:pt x="298409" y="19099"/>
                    <a:pt x="270871" y="10808"/>
                  </a:cubicBezTo>
                  <a:close/>
                </a:path>
              </a:pathLst>
            </a:custGeom>
            <a:solidFill>
              <a:srgbClr val="B6D1E1"/>
            </a:solidFill>
            <a:ln w="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Calibri" panose="020F0502020204030204" pitchFamily="34" charset="0"/>
              </a:endParaRPr>
            </a:p>
          </p:txBody>
        </p:sp>
        <p:sp>
          <p:nvSpPr>
            <p:cNvPr id="17" name="Text Placeholder 4">
              <a:extLst>
                <a:ext uri="{FF2B5EF4-FFF2-40B4-BE49-F238E27FC236}">
                  <a16:creationId xmlns:a16="http://schemas.microsoft.com/office/drawing/2014/main" id="{38B60842-ED09-AEEF-68CE-477024B5D820}"/>
                </a:ext>
              </a:extLst>
            </p:cNvPr>
            <p:cNvSpPr txBox="1">
              <a:spLocks/>
            </p:cNvSpPr>
            <p:nvPr/>
          </p:nvSpPr>
          <p:spPr>
            <a:xfrm>
              <a:off x="1828799" y="2382982"/>
              <a:ext cx="1149927" cy="9623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ts val="2340"/>
                </a:lnSpc>
                <a:spcBef>
                  <a:spcPts val="0"/>
                </a:spcBef>
                <a:buFont typeface="Arial"/>
                <a:buNone/>
                <a:defRPr sz="2200" kern="1200" baseline="0">
                  <a:solidFill>
                    <a:srgbClr val="382B1B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6987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D1B5D6-9EC4-ACC6-4187-87198D3442A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382982" y="574599"/>
            <a:ext cx="7959436" cy="720752"/>
          </a:xfrm>
        </p:spPr>
        <p:txBody>
          <a:bodyPr/>
          <a:lstStyle/>
          <a:p>
            <a:pPr>
              <a:lnSpc>
                <a:spcPts val="2580"/>
              </a:lnSpc>
              <a:spcBef>
                <a:spcPts val="0"/>
              </a:spcBef>
            </a:pPr>
            <a:r>
              <a:rPr lang="en-US" sz="3600" b="1" dirty="0">
                <a:solidFill>
                  <a:srgbClr val="382B1B"/>
                </a:solidFill>
              </a:rPr>
              <a:t>PRE-EMPTIVE TECHNIQUE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6D7B50-E41C-2B16-1CDE-F00013AA64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98886" y="1634837"/>
            <a:ext cx="9640714" cy="4954300"/>
          </a:xfrm>
        </p:spPr>
        <p:txBody>
          <a:bodyPr/>
          <a:lstStyle/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</a:pPr>
            <a:r>
              <a:rPr lang="en-US" b="1" dirty="0"/>
              <a:t>Evaluation</a:t>
            </a:r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317500">
              <a:buClr>
                <a:srgbClr val="B6D1E1"/>
              </a:buClr>
              <a:tabLst>
                <a:tab pos="661988" algn="l"/>
              </a:tabLst>
            </a:pPr>
            <a:r>
              <a:rPr lang="en-US" dirty="0">
                <a:solidFill>
                  <a:srgbClr val="B6D1E1"/>
                </a:solidFill>
              </a:rPr>
              <a:t>- 	</a:t>
            </a:r>
            <a:r>
              <a:rPr lang="en-US" dirty="0"/>
              <a:t>Puts you as the salesperson in a position of strength</a:t>
            </a:r>
          </a:p>
          <a:p>
            <a:pPr marL="317500">
              <a:buClr>
                <a:srgbClr val="B6D1E1"/>
              </a:buClr>
              <a:tabLst>
                <a:tab pos="661988" algn="l"/>
              </a:tabLst>
            </a:pPr>
            <a:r>
              <a:rPr lang="en-US" dirty="0">
                <a:solidFill>
                  <a:srgbClr val="B6D1E1"/>
                </a:solidFill>
              </a:rPr>
              <a:t>- 	</a:t>
            </a:r>
            <a:r>
              <a:rPr lang="en-US" dirty="0"/>
              <a:t>They bring the objection up first so it cannot be brought up again</a:t>
            </a:r>
          </a:p>
          <a:p>
            <a:pPr marL="317500">
              <a:buClr>
                <a:srgbClr val="B6D1E1"/>
              </a:buClr>
              <a:tabLst>
                <a:tab pos="661988" algn="l"/>
              </a:tabLst>
            </a:pPr>
            <a:r>
              <a:rPr lang="en-US" dirty="0">
                <a:solidFill>
                  <a:srgbClr val="B6D1E1"/>
                </a:solidFill>
              </a:rPr>
              <a:t>- 	</a:t>
            </a:r>
            <a:r>
              <a:rPr lang="en-US" dirty="0"/>
              <a:t>The objection becomes weak and the handling becomes strong</a:t>
            </a:r>
          </a:p>
          <a:p>
            <a:pPr marL="635000" indent="-317500">
              <a:buClr>
                <a:srgbClr val="B6D1E1"/>
              </a:buClr>
              <a:buFontTx/>
              <a:buChar char="-"/>
              <a:tabLst>
                <a:tab pos="661988" algn="l"/>
              </a:tabLst>
            </a:pPr>
            <a:r>
              <a:rPr lang="en-US" dirty="0"/>
              <a:t>Previous customer example demonstrates empathy and avoids </a:t>
            </a:r>
          </a:p>
          <a:p>
            <a:pPr marL="635000" indent="-317500">
              <a:buClr>
                <a:srgbClr val="B6D1E1"/>
              </a:buClr>
              <a:tabLst>
                <a:tab pos="661988" algn="l"/>
              </a:tabLst>
            </a:pPr>
            <a:r>
              <a:rPr lang="en-US" dirty="0"/>
              <a:t>	isolation</a:t>
            </a:r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</a:pPr>
            <a:endParaRPr lang="en-US" i="1" dirty="0"/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94FF33-9017-6FBB-6E8D-5BB9FDCE860E}"/>
              </a:ext>
            </a:extLst>
          </p:cNvPr>
          <p:cNvSpPr/>
          <p:nvPr/>
        </p:nvSpPr>
        <p:spPr>
          <a:xfrm flipH="1">
            <a:off x="651163" y="0"/>
            <a:ext cx="1246910" cy="6858000"/>
          </a:xfrm>
          <a:prstGeom prst="rect">
            <a:avLst/>
          </a:prstGeom>
          <a:solidFill>
            <a:srgbClr val="94C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10" name="Graphic 4">
            <a:extLst>
              <a:ext uri="{FF2B5EF4-FFF2-40B4-BE49-F238E27FC236}">
                <a16:creationId xmlns:a16="http://schemas.microsoft.com/office/drawing/2014/main" id="{07B47692-4F9A-BDC1-016E-CCBF8DBB4255}"/>
              </a:ext>
            </a:extLst>
          </p:cNvPr>
          <p:cNvSpPr/>
          <p:nvPr/>
        </p:nvSpPr>
        <p:spPr>
          <a:xfrm>
            <a:off x="1823309" y="398570"/>
            <a:ext cx="108000" cy="972000"/>
          </a:xfrm>
          <a:custGeom>
            <a:avLst/>
            <a:gdLst>
              <a:gd name="connsiteX0" fmla="*/ 0 w 30700"/>
              <a:gd name="connsiteY0" fmla="*/ 0 h 260044"/>
              <a:gd name="connsiteX1" fmla="*/ 30701 w 30700"/>
              <a:gd name="connsiteY1" fmla="*/ 0 h 260044"/>
              <a:gd name="connsiteX2" fmla="*/ 30701 w 30700"/>
              <a:gd name="connsiteY2" fmla="*/ 260044 h 260044"/>
              <a:gd name="connsiteX3" fmla="*/ 0 w 30700"/>
              <a:gd name="connsiteY3" fmla="*/ 260044 h 26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00" h="260044">
                <a:moveTo>
                  <a:pt x="0" y="0"/>
                </a:moveTo>
                <a:lnTo>
                  <a:pt x="30701" y="0"/>
                </a:lnTo>
                <a:lnTo>
                  <a:pt x="30701" y="260044"/>
                </a:lnTo>
                <a:lnTo>
                  <a:pt x="0" y="260044"/>
                </a:lnTo>
                <a:close/>
              </a:path>
            </a:pathLst>
          </a:custGeom>
          <a:solidFill>
            <a:srgbClr val="B6D1E1"/>
          </a:solidFill>
          <a:ln w="2370" cap="flat">
            <a:solidFill>
              <a:srgbClr val="B6D1E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35BD52C-3AA8-7460-550A-A9786F210864}"/>
              </a:ext>
            </a:extLst>
          </p:cNvPr>
          <p:cNvSpPr txBox="1">
            <a:spLocks/>
          </p:cNvSpPr>
          <p:nvPr/>
        </p:nvSpPr>
        <p:spPr>
          <a:xfrm rot="16200000">
            <a:off x="-1978100" y="2731325"/>
            <a:ext cx="6744064" cy="10674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rgbClr val="00384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OBJECTION HANDLING TECHNIQUES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74AB251-BA8E-14DE-F8CF-8026968E29A6}"/>
              </a:ext>
            </a:extLst>
          </p:cNvPr>
          <p:cNvGrpSpPr/>
          <p:nvPr/>
        </p:nvGrpSpPr>
        <p:grpSpPr>
          <a:xfrm>
            <a:off x="1072518" y="260646"/>
            <a:ext cx="1163784" cy="1546799"/>
            <a:chOff x="1828799" y="1798501"/>
            <a:chExt cx="1163784" cy="1546799"/>
          </a:xfrm>
        </p:grpSpPr>
        <p:sp>
          <p:nvSpPr>
            <p:cNvPr id="16" name="Graphic 4">
              <a:extLst>
                <a:ext uri="{FF2B5EF4-FFF2-40B4-BE49-F238E27FC236}">
                  <a16:creationId xmlns:a16="http://schemas.microsoft.com/office/drawing/2014/main" id="{D868FAB7-4177-C25E-B9A0-04F85BF198D0}"/>
                </a:ext>
              </a:extLst>
            </p:cNvPr>
            <p:cNvSpPr/>
            <p:nvPr/>
          </p:nvSpPr>
          <p:spPr>
            <a:xfrm>
              <a:off x="1830023" y="1798501"/>
              <a:ext cx="1162560" cy="1198690"/>
            </a:xfrm>
            <a:custGeom>
              <a:avLst/>
              <a:gdLst>
                <a:gd name="connsiteX0" fmla="*/ 270871 w 447336"/>
                <a:gd name="connsiteY0" fmla="*/ 10808 h 461238"/>
                <a:gd name="connsiteX1" fmla="*/ 101790 w 447336"/>
                <a:gd name="connsiteY1" fmla="*/ 45749 h 461238"/>
                <a:gd name="connsiteX2" fmla="*/ 2295 w 447336"/>
                <a:gd name="connsiteY2" fmla="*/ 249180 h 461238"/>
                <a:gd name="connsiteX3" fmla="*/ 267021 w 447336"/>
                <a:gd name="connsiteY3" fmla="*/ 457051 h 461238"/>
                <a:gd name="connsiteX4" fmla="*/ 434918 w 447336"/>
                <a:gd name="connsiteY4" fmla="*/ 118889 h 461238"/>
                <a:gd name="connsiteX5" fmla="*/ 350229 w 447336"/>
                <a:gd name="connsiteY5" fmla="*/ 43380 h 461238"/>
                <a:gd name="connsiteX6" fmla="*/ 270871 w 447336"/>
                <a:gd name="connsiteY6" fmla="*/ 10808 h 46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7336" h="461238">
                  <a:moveTo>
                    <a:pt x="270871" y="10808"/>
                  </a:moveTo>
                  <a:cubicBezTo>
                    <a:pt x="211352" y="-6959"/>
                    <a:pt x="149168" y="-7551"/>
                    <a:pt x="101790" y="45749"/>
                  </a:cubicBezTo>
                  <a:cubicBezTo>
                    <a:pt x="55892" y="97273"/>
                    <a:pt x="11771" y="180481"/>
                    <a:pt x="2295" y="249180"/>
                  </a:cubicBezTo>
                  <a:cubicBezTo>
                    <a:pt x="-19913" y="409377"/>
                    <a:pt x="122814" y="479852"/>
                    <a:pt x="267021" y="457051"/>
                  </a:cubicBezTo>
                  <a:cubicBezTo>
                    <a:pt x="407675" y="434843"/>
                    <a:pt x="477558" y="250364"/>
                    <a:pt x="434918" y="118889"/>
                  </a:cubicBezTo>
                  <a:cubicBezTo>
                    <a:pt x="422185" y="79210"/>
                    <a:pt x="385171" y="60555"/>
                    <a:pt x="350229" y="43380"/>
                  </a:cubicBezTo>
                  <a:cubicBezTo>
                    <a:pt x="325060" y="30943"/>
                    <a:pt x="298409" y="19099"/>
                    <a:pt x="270871" y="10808"/>
                  </a:cubicBezTo>
                  <a:close/>
                </a:path>
              </a:pathLst>
            </a:custGeom>
            <a:solidFill>
              <a:srgbClr val="B6D1E1"/>
            </a:solidFill>
            <a:ln w="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Calibri" panose="020F0502020204030204" pitchFamily="34" charset="0"/>
              </a:endParaRPr>
            </a:p>
          </p:txBody>
        </p:sp>
        <p:sp>
          <p:nvSpPr>
            <p:cNvPr id="17" name="Text Placeholder 4">
              <a:extLst>
                <a:ext uri="{FF2B5EF4-FFF2-40B4-BE49-F238E27FC236}">
                  <a16:creationId xmlns:a16="http://schemas.microsoft.com/office/drawing/2014/main" id="{38B60842-ED09-AEEF-68CE-477024B5D820}"/>
                </a:ext>
              </a:extLst>
            </p:cNvPr>
            <p:cNvSpPr txBox="1">
              <a:spLocks/>
            </p:cNvSpPr>
            <p:nvPr/>
          </p:nvSpPr>
          <p:spPr>
            <a:xfrm>
              <a:off x="1828799" y="2382982"/>
              <a:ext cx="1149927" cy="9623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ts val="2340"/>
                </a:lnSpc>
                <a:spcBef>
                  <a:spcPts val="0"/>
                </a:spcBef>
                <a:buFont typeface="Arial"/>
                <a:buNone/>
                <a:defRPr sz="2200" kern="1200" baseline="0">
                  <a:solidFill>
                    <a:srgbClr val="382B1B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4107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848182-EA2F-5D65-8E9A-BD328C16828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3600" dirty="0"/>
              <a:t>REMINDER! – TOP TECHNIQUE EFFECTIVE SELLING!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2420627-513D-E9E5-FA11-A2A8DB1D0657}"/>
              </a:ext>
            </a:extLst>
          </p:cNvPr>
          <p:cNvSpPr txBox="1">
            <a:spLocks/>
          </p:cNvSpPr>
          <p:nvPr/>
        </p:nvSpPr>
        <p:spPr>
          <a:xfrm>
            <a:off x="4378037" y="1814945"/>
            <a:ext cx="6539345" cy="41964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340"/>
              </a:lnSpc>
              <a:spcBef>
                <a:spcPts val="0"/>
              </a:spcBef>
              <a:buFont typeface="Arial"/>
              <a:buNone/>
              <a:defRPr sz="2200" kern="1200" baseline="0">
                <a:solidFill>
                  <a:srgbClr val="382B1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523875" algn="l"/>
                <a:tab pos="661988" algn="l"/>
              </a:tabLst>
            </a:pPr>
            <a:r>
              <a:rPr lang="en-US" dirty="0">
                <a:solidFill>
                  <a:srgbClr val="382B1B"/>
                </a:solidFill>
              </a:rPr>
              <a:t>Objections are part of any successful sale. </a:t>
            </a:r>
          </a:p>
          <a:p>
            <a:pPr marL="342900" lvl="1" indent="-342900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523875" algn="l"/>
                <a:tab pos="661988" algn="l"/>
              </a:tabLst>
            </a:pPr>
            <a:r>
              <a:rPr lang="en-US" dirty="0">
                <a:solidFill>
                  <a:srgbClr val="382B1B"/>
                </a:solidFill>
              </a:rPr>
              <a:t>Use a mix of the pushback, reframing,                  justification &amp; pre-emptive techniques                               to calmly &amp; confidently overcome objections</a:t>
            </a:r>
          </a:p>
          <a:p>
            <a:pPr marL="342900" lvl="1" indent="-342900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523875" algn="l"/>
                <a:tab pos="661988" algn="l"/>
              </a:tabLst>
            </a:pPr>
            <a:endParaRPr lang="en-US" dirty="0">
              <a:solidFill>
                <a:srgbClr val="382B1B"/>
              </a:solidFill>
            </a:endParaRPr>
          </a:p>
          <a:p>
            <a:pPr marL="342900" lvl="1" indent="-342900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523875" algn="l"/>
                <a:tab pos="661988" algn="l"/>
              </a:tabLst>
            </a:pPr>
            <a:endParaRPr lang="en-US" dirty="0">
              <a:solidFill>
                <a:srgbClr val="382B1B"/>
              </a:solidFill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51AC083-6AB9-25A5-0D8B-5603F8EB7428}"/>
              </a:ext>
            </a:extLst>
          </p:cNvPr>
          <p:cNvSpPr txBox="1">
            <a:spLocks/>
          </p:cNvSpPr>
          <p:nvPr/>
        </p:nvSpPr>
        <p:spPr>
          <a:xfrm>
            <a:off x="720437" y="1814945"/>
            <a:ext cx="3061854" cy="16902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340"/>
              </a:lnSpc>
              <a:spcBef>
                <a:spcPts val="0"/>
              </a:spcBef>
              <a:buFont typeface="Arial"/>
              <a:buNone/>
              <a:defRPr sz="2200" kern="1200" baseline="0">
                <a:solidFill>
                  <a:srgbClr val="382B1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ts val="3340"/>
              </a:lnSpc>
              <a:spcBef>
                <a:spcPts val="0"/>
              </a:spcBef>
              <a:buClr>
                <a:srgbClr val="B6D1E1"/>
              </a:buClr>
              <a:tabLst>
                <a:tab pos="523875" algn="l"/>
                <a:tab pos="661988" algn="l"/>
              </a:tabLst>
            </a:pPr>
            <a:r>
              <a:rPr lang="en-US" sz="4300" b="1" i="1" dirty="0">
                <a:solidFill>
                  <a:srgbClr val="94C7B0"/>
                </a:solidFill>
              </a:rPr>
              <a:t>Anticipate &amp; Overcome Objections</a:t>
            </a:r>
          </a:p>
          <a:p>
            <a:pPr marL="0" lvl="1" algn="l">
              <a:lnSpc>
                <a:spcPts val="3340"/>
              </a:lnSpc>
              <a:spcBef>
                <a:spcPts val="0"/>
              </a:spcBef>
              <a:buClr>
                <a:srgbClr val="B6D1E1"/>
              </a:buClr>
              <a:tabLst>
                <a:tab pos="523875" algn="l"/>
                <a:tab pos="661988" algn="l"/>
              </a:tabLst>
            </a:pPr>
            <a:endParaRPr lang="en-US" sz="4300" b="1" i="1" dirty="0">
              <a:solidFill>
                <a:srgbClr val="94C7B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7AA3B19-5D81-F48F-FD30-0C5578DEF760}"/>
              </a:ext>
            </a:extLst>
          </p:cNvPr>
          <p:cNvCxnSpPr>
            <a:cxnSpLocks/>
          </p:cNvCxnSpPr>
          <p:nvPr/>
        </p:nvCxnSpPr>
        <p:spPr>
          <a:xfrm>
            <a:off x="4100947" y="1732773"/>
            <a:ext cx="0" cy="2077227"/>
          </a:xfrm>
          <a:prstGeom prst="line">
            <a:avLst/>
          </a:prstGeom>
          <a:ln w="28575">
            <a:solidFill>
              <a:srgbClr val="B6D1E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77DFBDFE-C67A-7A7F-FBDA-B187421003A5}"/>
              </a:ext>
            </a:extLst>
          </p:cNvPr>
          <p:cNvGrpSpPr/>
          <p:nvPr/>
        </p:nvGrpSpPr>
        <p:grpSpPr>
          <a:xfrm>
            <a:off x="2237509" y="4184073"/>
            <a:ext cx="3785051" cy="2507673"/>
            <a:chOff x="228600" y="2589279"/>
            <a:chExt cx="2935288" cy="1944688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18EFC60-42A8-DC8E-C38A-D860D1E76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" y="2589279"/>
              <a:ext cx="2935288" cy="1944688"/>
            </a:xfrm>
            <a:prstGeom prst="rect">
              <a:avLst/>
            </a:prstGeom>
          </p:spPr>
        </p:pic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6E0111D7-0281-347F-3705-A3B45BEC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493295" y="3198654"/>
              <a:ext cx="241903" cy="263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1515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7C9F78-FA2D-0DFD-43D4-B1D498635E5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181C30-6FDE-5638-30DB-63F4D678B4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50079" y="2623930"/>
            <a:ext cx="6277892" cy="3172713"/>
          </a:xfrm>
        </p:spPr>
        <p:txBody>
          <a:bodyPr>
            <a:normAutofit/>
          </a:bodyPr>
          <a:lstStyle/>
          <a:p>
            <a:r>
              <a:rPr lang="en-IE" sz="4800" dirty="0">
                <a:solidFill>
                  <a:schemeClr val="bg1"/>
                </a:solidFill>
                <a:highlight>
                  <a:srgbClr val="E6C8C7"/>
                </a:highlight>
              </a:rPr>
              <a:t>CLOSE THE DEAL</a:t>
            </a:r>
          </a:p>
          <a:p>
            <a:endParaRPr lang="en-US" sz="4000" dirty="0">
              <a:solidFill>
                <a:schemeClr val="bg1"/>
              </a:solidFill>
              <a:highlight>
                <a:srgbClr val="E6C8C7"/>
              </a:highlight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58F868-3C13-193A-CC3F-5AFCF2CB3F78}"/>
              </a:ext>
            </a:extLst>
          </p:cNvPr>
          <p:cNvGrpSpPr/>
          <p:nvPr/>
        </p:nvGrpSpPr>
        <p:grpSpPr>
          <a:xfrm>
            <a:off x="1240478" y="3129922"/>
            <a:ext cx="3754005" cy="3251000"/>
            <a:chOff x="5824538" y="486113"/>
            <a:chExt cx="2251075" cy="1949450"/>
          </a:xfrm>
        </p:grpSpPr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41F6656-06BE-6EF6-425D-4009E9D99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24538" y="486113"/>
              <a:ext cx="2251075" cy="1949450"/>
            </a:xfrm>
            <a:prstGeom prst="rect">
              <a:avLst/>
            </a:prstGeom>
          </p:spPr>
        </p:pic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7F692914-B298-BB18-73A5-1B214083E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667363" y="1271051"/>
              <a:ext cx="258679" cy="282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1136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FF00F-DA81-2264-54FC-820E378C3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92FC35-DB9F-BA67-CE61-4AE2AD7C6AC3}"/>
              </a:ext>
            </a:extLst>
          </p:cNvPr>
          <p:cNvSpPr/>
          <p:nvPr/>
        </p:nvSpPr>
        <p:spPr>
          <a:xfrm>
            <a:off x="0" y="1565329"/>
            <a:ext cx="12192000" cy="4153545"/>
          </a:xfrm>
          <a:prstGeom prst="rect">
            <a:avLst/>
          </a:prstGeom>
          <a:solidFill>
            <a:srgbClr val="B6D1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9CCE-CC52-3489-F2B6-FBBFD3BBEB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449" y="1838064"/>
            <a:ext cx="11351463" cy="3762613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GB" sz="2200" noProof="0" dirty="0">
                <a:solidFill>
                  <a:srgbClr val="382B1B"/>
                </a:solidFill>
              </a:rPr>
              <a:t>Understand how sales drive your business and build customer trust at every stage of the buying journey</a:t>
            </a:r>
          </a:p>
          <a:p>
            <a:pPr marL="457200" indent="-457200">
              <a:buAutoNum type="arabicPeriod"/>
            </a:pPr>
            <a:r>
              <a:rPr lang="en-GB" sz="2200" noProof="0" dirty="0">
                <a:solidFill>
                  <a:srgbClr val="382B1B"/>
                </a:solidFill>
              </a:rPr>
              <a:t>Communicate your value clearly using real stories, customer benefits, and simple, confident language</a:t>
            </a:r>
          </a:p>
          <a:p>
            <a:pPr marL="457200" indent="-457200">
              <a:buAutoNum type="arabicPeriod"/>
            </a:pPr>
            <a:r>
              <a:rPr lang="en-GB" sz="2200" noProof="0" dirty="0">
                <a:solidFill>
                  <a:srgbClr val="382B1B"/>
                </a:solidFill>
              </a:rPr>
              <a:t>Respond to objections with confidence using proven techniques that feel respectful and natural</a:t>
            </a:r>
          </a:p>
          <a:p>
            <a:pPr marL="457200" indent="-457200">
              <a:buAutoNum type="arabicPeriod"/>
            </a:pPr>
            <a:r>
              <a:rPr lang="en-GB" sz="2200" noProof="0" dirty="0">
                <a:solidFill>
                  <a:srgbClr val="382B1B"/>
                </a:solidFill>
              </a:rPr>
              <a:t>Ask for the sale and close the deal with strategies that suit your product, personality, and customer</a:t>
            </a:r>
          </a:p>
          <a:p>
            <a:pPr marL="457200" indent="-457200">
              <a:buAutoNum type="arabicPeriod"/>
            </a:pPr>
            <a:r>
              <a:rPr lang="en-GB" sz="2200" noProof="0" dirty="0">
                <a:solidFill>
                  <a:srgbClr val="382B1B"/>
                </a:solidFill>
              </a:rPr>
              <a:t>Use upselling, follow-up, and calls to action to increase income and grow long-term relationships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EFA252-3FAF-1C8E-B6D4-33DF8AC72F16}"/>
              </a:ext>
            </a:extLst>
          </p:cNvPr>
          <p:cNvSpPr txBox="1"/>
          <p:nvPr/>
        </p:nvSpPr>
        <p:spPr>
          <a:xfrm>
            <a:off x="36146" y="175327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800" b="1" dirty="0"/>
              <a:t>Learning Objectives – Step 6 Sales are the Engine of Your Food Business</a:t>
            </a:r>
          </a:p>
          <a:p>
            <a:pPr>
              <a:buNone/>
            </a:pPr>
            <a:r>
              <a:rPr lang="en-GB" sz="3200" dirty="0"/>
              <a:t>By the end of Step 6, you will be able to:</a:t>
            </a:r>
          </a:p>
        </p:txBody>
      </p:sp>
    </p:spTree>
    <p:extLst>
      <p:ext uri="{BB962C8B-B14F-4D97-AF65-F5344CB8AC3E}">
        <p14:creationId xmlns:p14="http://schemas.microsoft.com/office/powerpoint/2010/main" val="27163170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D2F2AA4-E0DB-8290-68BF-F6D0AC8AD61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fontAlgn="base"/>
            <a:r>
              <a:rPr lang="en-US" dirty="0"/>
              <a:t>CLOSE THE DEAL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AB97AED-8940-98AC-0A49-86B8188E3F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8347" y="1771650"/>
            <a:ext cx="3556561" cy="4351563"/>
          </a:xfrm>
        </p:spPr>
        <p:txBody>
          <a:bodyPr/>
          <a:lstStyle/>
          <a:p>
            <a:r>
              <a:rPr lang="en-US" sz="2500" b="1" i="1" dirty="0">
                <a:solidFill>
                  <a:srgbClr val="94C7B0"/>
                </a:solidFill>
              </a:rPr>
              <a:t>Are You Ready to Close the sale?</a:t>
            </a:r>
          </a:p>
          <a:p>
            <a:endParaRPr lang="en-US" sz="2500" b="1" i="1" dirty="0">
              <a:solidFill>
                <a:srgbClr val="94C7B0"/>
              </a:solidFill>
            </a:endParaRPr>
          </a:p>
          <a:p>
            <a:r>
              <a:rPr lang="en-US" sz="2500" b="1" i="1" dirty="0">
                <a:solidFill>
                  <a:srgbClr val="94C7B0"/>
                </a:solidFill>
              </a:rPr>
              <a:t>You need to be in a position to close the sale when you think the buyer is ready to buy</a:t>
            </a:r>
          </a:p>
          <a:p>
            <a:endParaRPr lang="en-US" sz="2500" b="1" i="1" dirty="0">
              <a:solidFill>
                <a:srgbClr val="94C7B0"/>
              </a:solidFill>
            </a:endParaRPr>
          </a:p>
          <a:p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2420627-513D-E9E5-FA11-A2A8DB1D0657}"/>
              </a:ext>
            </a:extLst>
          </p:cNvPr>
          <p:cNvSpPr txBox="1">
            <a:spLocks/>
          </p:cNvSpPr>
          <p:nvPr/>
        </p:nvSpPr>
        <p:spPr>
          <a:xfrm>
            <a:off x="4876801" y="1770413"/>
            <a:ext cx="6802582" cy="44903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340"/>
              </a:lnSpc>
              <a:spcBef>
                <a:spcPts val="0"/>
              </a:spcBef>
              <a:buFont typeface="Arial"/>
              <a:buNone/>
              <a:defRPr sz="2200" kern="1200" baseline="0">
                <a:solidFill>
                  <a:srgbClr val="382B1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Reflect ….</a:t>
            </a:r>
          </a:p>
          <a:p>
            <a:endParaRPr lang="en-US" dirty="0"/>
          </a:p>
          <a:p>
            <a:pPr marL="342900" indent="-342900">
              <a:buClr>
                <a:srgbClr val="B6D1E1"/>
              </a:buClr>
              <a:buFont typeface="Wingdings" pitchFamily="2" charset="2"/>
              <a:buChar char="ü"/>
            </a:pPr>
            <a:r>
              <a:rPr lang="en-US" dirty="0"/>
              <a:t>Have you made every attempt to properly assess the needs of the buyer?</a:t>
            </a:r>
          </a:p>
          <a:p>
            <a:pPr marL="342900" indent="-342900">
              <a:buClr>
                <a:srgbClr val="B6D1E1"/>
              </a:buClr>
              <a:buFont typeface="Wingdings" pitchFamily="2" charset="2"/>
              <a:buChar char="ü"/>
            </a:pPr>
            <a:r>
              <a:rPr lang="en-US" dirty="0"/>
              <a:t>Have you handled all objections?</a:t>
            </a:r>
          </a:p>
          <a:p>
            <a:pPr marL="342900" indent="-342900">
              <a:buClr>
                <a:srgbClr val="B6D1E1"/>
              </a:buClr>
              <a:buFont typeface="Wingdings" pitchFamily="2" charset="2"/>
              <a:buChar char="ü"/>
            </a:pPr>
            <a:r>
              <a:rPr lang="en-US" dirty="0"/>
              <a:t>Have you answered all questions?</a:t>
            </a:r>
          </a:p>
          <a:p>
            <a:pPr marL="342900" indent="-342900">
              <a:buClr>
                <a:srgbClr val="B6D1E1"/>
              </a:buClr>
              <a:buFont typeface="Wingdings" pitchFamily="2" charset="2"/>
              <a:buChar char="ü"/>
            </a:pPr>
            <a:r>
              <a:rPr lang="en-US" dirty="0"/>
              <a:t>Have you made use of taste tests and visual aids to support the claims of the product or to show what it can do?</a:t>
            </a:r>
          </a:p>
          <a:p>
            <a:pPr marL="342900" indent="-342900">
              <a:buClr>
                <a:srgbClr val="B6D1E1"/>
              </a:buClr>
              <a:buFont typeface="Wingdings" pitchFamily="2" charset="2"/>
              <a:buChar char="ü"/>
            </a:pPr>
            <a:r>
              <a:rPr lang="en-US" dirty="0"/>
              <a:t>Have you offered testimonials from other customers who are using the food product/service?</a:t>
            </a:r>
          </a:p>
          <a:p>
            <a:pPr marL="342900" indent="-342900">
              <a:buClr>
                <a:srgbClr val="B6D1E1"/>
              </a:buClr>
              <a:buFont typeface="Wingdings" pitchFamily="2" charset="2"/>
              <a:buChar char="ü"/>
            </a:pPr>
            <a:r>
              <a:rPr lang="en-US" dirty="0"/>
              <a:t>Have you identified if there are any other people that need to be involved in the purchase decision? If so, have you met with them?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068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D2F2AA4-E0DB-8290-68BF-F6D0AC8AD61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b="1" dirty="0"/>
              <a:t>4 TYPES OF CLOSING </a:t>
            </a:r>
            <a:r>
              <a:rPr lang="en-US" dirty="0"/>
              <a:t>TECHNIQUES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DDEB7F-2271-E16A-CC7E-BEF908FD503A}"/>
              </a:ext>
            </a:extLst>
          </p:cNvPr>
          <p:cNvSpPr txBox="1">
            <a:spLocks/>
          </p:cNvSpPr>
          <p:nvPr/>
        </p:nvSpPr>
        <p:spPr>
          <a:xfrm>
            <a:off x="214866" y="3480106"/>
            <a:ext cx="2672815" cy="22135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58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382B1B"/>
                </a:solidFill>
              </a:rPr>
              <a:t>ASSUMPTIVE  CLOSE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B58F1F4-F650-7E32-8677-3B75D016C49B}"/>
              </a:ext>
            </a:extLst>
          </p:cNvPr>
          <p:cNvSpPr txBox="1">
            <a:spLocks/>
          </p:cNvSpPr>
          <p:nvPr/>
        </p:nvSpPr>
        <p:spPr>
          <a:xfrm>
            <a:off x="3285640" y="3480106"/>
            <a:ext cx="2672815" cy="22135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58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382B1B"/>
                </a:solidFill>
              </a:rPr>
              <a:t>CONDITIONAL CLOSE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E86D5E5-1951-7033-D86A-3119F178465D}"/>
              </a:ext>
            </a:extLst>
          </p:cNvPr>
          <p:cNvSpPr txBox="1">
            <a:spLocks/>
          </p:cNvSpPr>
          <p:nvPr/>
        </p:nvSpPr>
        <p:spPr>
          <a:xfrm>
            <a:off x="6145266" y="3480106"/>
            <a:ext cx="2672815" cy="22135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580"/>
              </a:lnSpc>
              <a:spcBef>
                <a:spcPts val="0"/>
              </a:spcBef>
            </a:pPr>
            <a:r>
              <a:rPr lang="en-US" sz="2400" b="1">
                <a:solidFill>
                  <a:srgbClr val="382B1B"/>
                </a:solidFill>
              </a:rPr>
              <a:t>BONUS CLOSE</a:t>
            </a:r>
            <a:endParaRPr lang="en-US" sz="2400" b="1" dirty="0">
              <a:solidFill>
                <a:srgbClr val="382B1B"/>
              </a:solidFill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996C196-896C-1F0D-3B58-F6BCF22F6B0B}"/>
              </a:ext>
            </a:extLst>
          </p:cNvPr>
          <p:cNvSpPr txBox="1">
            <a:spLocks/>
          </p:cNvSpPr>
          <p:nvPr/>
        </p:nvSpPr>
        <p:spPr>
          <a:xfrm>
            <a:off x="9098549" y="3480106"/>
            <a:ext cx="2672815" cy="22135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580"/>
              </a:lnSpc>
              <a:spcBef>
                <a:spcPts val="0"/>
              </a:spcBef>
            </a:pPr>
            <a:r>
              <a:rPr lang="en-US" sz="2400" b="1">
                <a:solidFill>
                  <a:srgbClr val="382B1B"/>
                </a:solidFill>
              </a:rPr>
              <a:t>CUSTOMER REFERENCE CLOSE</a:t>
            </a:r>
            <a:endParaRPr lang="en-US" sz="2400" b="1" dirty="0">
              <a:solidFill>
                <a:srgbClr val="382B1B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84901D-6422-CB2D-FF37-4A5603FBC2DD}"/>
              </a:ext>
            </a:extLst>
          </p:cNvPr>
          <p:cNvGrpSpPr/>
          <p:nvPr/>
        </p:nvGrpSpPr>
        <p:grpSpPr>
          <a:xfrm>
            <a:off x="1017101" y="2020173"/>
            <a:ext cx="1163784" cy="1546799"/>
            <a:chOff x="1828799" y="1798501"/>
            <a:chExt cx="1163784" cy="1546799"/>
          </a:xfrm>
        </p:grpSpPr>
        <p:sp>
          <p:nvSpPr>
            <p:cNvPr id="11" name="Graphic 4">
              <a:extLst>
                <a:ext uri="{FF2B5EF4-FFF2-40B4-BE49-F238E27FC236}">
                  <a16:creationId xmlns:a16="http://schemas.microsoft.com/office/drawing/2014/main" id="{07908A8F-825F-154D-5F8B-153F6164BE2C}"/>
                </a:ext>
              </a:extLst>
            </p:cNvPr>
            <p:cNvSpPr/>
            <p:nvPr/>
          </p:nvSpPr>
          <p:spPr>
            <a:xfrm>
              <a:off x="1830023" y="1798501"/>
              <a:ext cx="1162560" cy="1198690"/>
            </a:xfrm>
            <a:custGeom>
              <a:avLst/>
              <a:gdLst>
                <a:gd name="connsiteX0" fmla="*/ 270871 w 447336"/>
                <a:gd name="connsiteY0" fmla="*/ 10808 h 461238"/>
                <a:gd name="connsiteX1" fmla="*/ 101790 w 447336"/>
                <a:gd name="connsiteY1" fmla="*/ 45749 h 461238"/>
                <a:gd name="connsiteX2" fmla="*/ 2295 w 447336"/>
                <a:gd name="connsiteY2" fmla="*/ 249180 h 461238"/>
                <a:gd name="connsiteX3" fmla="*/ 267021 w 447336"/>
                <a:gd name="connsiteY3" fmla="*/ 457051 h 461238"/>
                <a:gd name="connsiteX4" fmla="*/ 434918 w 447336"/>
                <a:gd name="connsiteY4" fmla="*/ 118889 h 461238"/>
                <a:gd name="connsiteX5" fmla="*/ 350229 w 447336"/>
                <a:gd name="connsiteY5" fmla="*/ 43380 h 461238"/>
                <a:gd name="connsiteX6" fmla="*/ 270871 w 447336"/>
                <a:gd name="connsiteY6" fmla="*/ 10808 h 46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7336" h="461238">
                  <a:moveTo>
                    <a:pt x="270871" y="10808"/>
                  </a:moveTo>
                  <a:cubicBezTo>
                    <a:pt x="211352" y="-6959"/>
                    <a:pt x="149168" y="-7551"/>
                    <a:pt x="101790" y="45749"/>
                  </a:cubicBezTo>
                  <a:cubicBezTo>
                    <a:pt x="55892" y="97273"/>
                    <a:pt x="11771" y="180481"/>
                    <a:pt x="2295" y="249180"/>
                  </a:cubicBezTo>
                  <a:cubicBezTo>
                    <a:pt x="-19913" y="409377"/>
                    <a:pt x="122814" y="479852"/>
                    <a:pt x="267021" y="457051"/>
                  </a:cubicBezTo>
                  <a:cubicBezTo>
                    <a:pt x="407675" y="434843"/>
                    <a:pt x="477558" y="250364"/>
                    <a:pt x="434918" y="118889"/>
                  </a:cubicBezTo>
                  <a:cubicBezTo>
                    <a:pt x="422185" y="79210"/>
                    <a:pt x="385171" y="60555"/>
                    <a:pt x="350229" y="43380"/>
                  </a:cubicBezTo>
                  <a:cubicBezTo>
                    <a:pt x="325060" y="30943"/>
                    <a:pt x="298409" y="19099"/>
                    <a:pt x="270871" y="10808"/>
                  </a:cubicBezTo>
                  <a:close/>
                </a:path>
              </a:pathLst>
            </a:custGeom>
            <a:solidFill>
              <a:srgbClr val="94C7B0">
                <a:alpha val="77000"/>
              </a:srgbClr>
            </a:solidFill>
            <a:ln w="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Calibri" panose="020F0502020204030204" pitchFamily="34" charset="0"/>
              </a:endParaRPr>
            </a:p>
          </p:txBody>
        </p:sp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1EF5F5A1-ABE7-592B-0A35-1971B646273A}"/>
                </a:ext>
              </a:extLst>
            </p:cNvPr>
            <p:cNvSpPr txBox="1">
              <a:spLocks/>
            </p:cNvSpPr>
            <p:nvPr/>
          </p:nvSpPr>
          <p:spPr>
            <a:xfrm>
              <a:off x="1828799" y="2382982"/>
              <a:ext cx="1149927" cy="9623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ts val="2340"/>
                </a:lnSpc>
                <a:spcBef>
                  <a:spcPts val="0"/>
                </a:spcBef>
                <a:buFont typeface="Arial"/>
                <a:buNone/>
                <a:defRPr sz="2200" kern="1200" baseline="0">
                  <a:solidFill>
                    <a:srgbClr val="382B1B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425DC5-1D24-C692-478B-0CEEA308C2A4}"/>
              </a:ext>
            </a:extLst>
          </p:cNvPr>
          <p:cNvGrpSpPr/>
          <p:nvPr/>
        </p:nvGrpSpPr>
        <p:grpSpPr>
          <a:xfrm>
            <a:off x="4027611" y="2047883"/>
            <a:ext cx="1163784" cy="1546799"/>
            <a:chOff x="1828799" y="1798501"/>
            <a:chExt cx="1163784" cy="1546799"/>
          </a:xfrm>
        </p:grpSpPr>
        <p:sp>
          <p:nvSpPr>
            <p:cNvPr id="15" name="Graphic 4">
              <a:extLst>
                <a:ext uri="{FF2B5EF4-FFF2-40B4-BE49-F238E27FC236}">
                  <a16:creationId xmlns:a16="http://schemas.microsoft.com/office/drawing/2014/main" id="{63E1150B-2E28-1A8B-0CE8-869E7BCF4333}"/>
                </a:ext>
              </a:extLst>
            </p:cNvPr>
            <p:cNvSpPr/>
            <p:nvPr/>
          </p:nvSpPr>
          <p:spPr>
            <a:xfrm>
              <a:off x="1830023" y="1798501"/>
              <a:ext cx="1162560" cy="1198690"/>
            </a:xfrm>
            <a:custGeom>
              <a:avLst/>
              <a:gdLst>
                <a:gd name="connsiteX0" fmla="*/ 270871 w 447336"/>
                <a:gd name="connsiteY0" fmla="*/ 10808 h 461238"/>
                <a:gd name="connsiteX1" fmla="*/ 101790 w 447336"/>
                <a:gd name="connsiteY1" fmla="*/ 45749 h 461238"/>
                <a:gd name="connsiteX2" fmla="*/ 2295 w 447336"/>
                <a:gd name="connsiteY2" fmla="*/ 249180 h 461238"/>
                <a:gd name="connsiteX3" fmla="*/ 267021 w 447336"/>
                <a:gd name="connsiteY3" fmla="*/ 457051 h 461238"/>
                <a:gd name="connsiteX4" fmla="*/ 434918 w 447336"/>
                <a:gd name="connsiteY4" fmla="*/ 118889 h 461238"/>
                <a:gd name="connsiteX5" fmla="*/ 350229 w 447336"/>
                <a:gd name="connsiteY5" fmla="*/ 43380 h 461238"/>
                <a:gd name="connsiteX6" fmla="*/ 270871 w 447336"/>
                <a:gd name="connsiteY6" fmla="*/ 10808 h 46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7336" h="461238">
                  <a:moveTo>
                    <a:pt x="270871" y="10808"/>
                  </a:moveTo>
                  <a:cubicBezTo>
                    <a:pt x="211352" y="-6959"/>
                    <a:pt x="149168" y="-7551"/>
                    <a:pt x="101790" y="45749"/>
                  </a:cubicBezTo>
                  <a:cubicBezTo>
                    <a:pt x="55892" y="97273"/>
                    <a:pt x="11771" y="180481"/>
                    <a:pt x="2295" y="249180"/>
                  </a:cubicBezTo>
                  <a:cubicBezTo>
                    <a:pt x="-19913" y="409377"/>
                    <a:pt x="122814" y="479852"/>
                    <a:pt x="267021" y="457051"/>
                  </a:cubicBezTo>
                  <a:cubicBezTo>
                    <a:pt x="407675" y="434843"/>
                    <a:pt x="477558" y="250364"/>
                    <a:pt x="434918" y="118889"/>
                  </a:cubicBezTo>
                  <a:cubicBezTo>
                    <a:pt x="422185" y="79210"/>
                    <a:pt x="385171" y="60555"/>
                    <a:pt x="350229" y="43380"/>
                  </a:cubicBezTo>
                  <a:cubicBezTo>
                    <a:pt x="325060" y="30943"/>
                    <a:pt x="298409" y="19099"/>
                    <a:pt x="270871" y="10808"/>
                  </a:cubicBezTo>
                  <a:close/>
                </a:path>
              </a:pathLst>
            </a:custGeom>
            <a:solidFill>
              <a:srgbClr val="94C7B0">
                <a:alpha val="77000"/>
              </a:srgbClr>
            </a:solidFill>
            <a:ln w="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Calibri" panose="020F0502020204030204" pitchFamily="34" charset="0"/>
              </a:endParaRPr>
            </a:p>
          </p:txBody>
        </p:sp>
        <p:sp>
          <p:nvSpPr>
            <p:cNvPr id="16" name="Text Placeholder 4">
              <a:extLst>
                <a:ext uri="{FF2B5EF4-FFF2-40B4-BE49-F238E27FC236}">
                  <a16:creationId xmlns:a16="http://schemas.microsoft.com/office/drawing/2014/main" id="{EB30102F-6CFD-A3CF-E754-2321751B9534}"/>
                </a:ext>
              </a:extLst>
            </p:cNvPr>
            <p:cNvSpPr txBox="1">
              <a:spLocks/>
            </p:cNvSpPr>
            <p:nvPr/>
          </p:nvSpPr>
          <p:spPr>
            <a:xfrm>
              <a:off x="1828799" y="2382982"/>
              <a:ext cx="1149927" cy="9623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ts val="2340"/>
                </a:lnSpc>
                <a:spcBef>
                  <a:spcPts val="0"/>
                </a:spcBef>
                <a:buFont typeface="Arial"/>
                <a:buNone/>
                <a:defRPr sz="2200" kern="1200" baseline="0">
                  <a:solidFill>
                    <a:srgbClr val="382B1B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02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2F6DCE1-FA3A-C97F-8260-759E3115090C}"/>
              </a:ext>
            </a:extLst>
          </p:cNvPr>
          <p:cNvGrpSpPr/>
          <p:nvPr/>
        </p:nvGrpSpPr>
        <p:grpSpPr>
          <a:xfrm>
            <a:off x="6870644" y="1992465"/>
            <a:ext cx="1163784" cy="1546799"/>
            <a:chOff x="1828799" y="1798501"/>
            <a:chExt cx="1163784" cy="1546799"/>
          </a:xfrm>
        </p:grpSpPr>
        <p:sp>
          <p:nvSpPr>
            <p:cNvPr id="18" name="Graphic 4">
              <a:extLst>
                <a:ext uri="{FF2B5EF4-FFF2-40B4-BE49-F238E27FC236}">
                  <a16:creationId xmlns:a16="http://schemas.microsoft.com/office/drawing/2014/main" id="{FDD2ED74-B828-E22A-A396-ACF0A4A47CC4}"/>
                </a:ext>
              </a:extLst>
            </p:cNvPr>
            <p:cNvSpPr/>
            <p:nvPr/>
          </p:nvSpPr>
          <p:spPr>
            <a:xfrm>
              <a:off x="1830023" y="1798501"/>
              <a:ext cx="1162560" cy="1198690"/>
            </a:xfrm>
            <a:custGeom>
              <a:avLst/>
              <a:gdLst>
                <a:gd name="connsiteX0" fmla="*/ 270871 w 447336"/>
                <a:gd name="connsiteY0" fmla="*/ 10808 h 461238"/>
                <a:gd name="connsiteX1" fmla="*/ 101790 w 447336"/>
                <a:gd name="connsiteY1" fmla="*/ 45749 h 461238"/>
                <a:gd name="connsiteX2" fmla="*/ 2295 w 447336"/>
                <a:gd name="connsiteY2" fmla="*/ 249180 h 461238"/>
                <a:gd name="connsiteX3" fmla="*/ 267021 w 447336"/>
                <a:gd name="connsiteY3" fmla="*/ 457051 h 461238"/>
                <a:gd name="connsiteX4" fmla="*/ 434918 w 447336"/>
                <a:gd name="connsiteY4" fmla="*/ 118889 h 461238"/>
                <a:gd name="connsiteX5" fmla="*/ 350229 w 447336"/>
                <a:gd name="connsiteY5" fmla="*/ 43380 h 461238"/>
                <a:gd name="connsiteX6" fmla="*/ 270871 w 447336"/>
                <a:gd name="connsiteY6" fmla="*/ 10808 h 46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7336" h="461238">
                  <a:moveTo>
                    <a:pt x="270871" y="10808"/>
                  </a:moveTo>
                  <a:cubicBezTo>
                    <a:pt x="211352" y="-6959"/>
                    <a:pt x="149168" y="-7551"/>
                    <a:pt x="101790" y="45749"/>
                  </a:cubicBezTo>
                  <a:cubicBezTo>
                    <a:pt x="55892" y="97273"/>
                    <a:pt x="11771" y="180481"/>
                    <a:pt x="2295" y="249180"/>
                  </a:cubicBezTo>
                  <a:cubicBezTo>
                    <a:pt x="-19913" y="409377"/>
                    <a:pt x="122814" y="479852"/>
                    <a:pt x="267021" y="457051"/>
                  </a:cubicBezTo>
                  <a:cubicBezTo>
                    <a:pt x="407675" y="434843"/>
                    <a:pt x="477558" y="250364"/>
                    <a:pt x="434918" y="118889"/>
                  </a:cubicBezTo>
                  <a:cubicBezTo>
                    <a:pt x="422185" y="79210"/>
                    <a:pt x="385171" y="60555"/>
                    <a:pt x="350229" y="43380"/>
                  </a:cubicBezTo>
                  <a:cubicBezTo>
                    <a:pt x="325060" y="30943"/>
                    <a:pt x="298409" y="19099"/>
                    <a:pt x="270871" y="10808"/>
                  </a:cubicBezTo>
                  <a:close/>
                </a:path>
              </a:pathLst>
            </a:custGeom>
            <a:solidFill>
              <a:srgbClr val="94C7B0">
                <a:alpha val="77000"/>
              </a:srgbClr>
            </a:solidFill>
            <a:ln w="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Calibri" panose="020F0502020204030204" pitchFamily="34" charset="0"/>
              </a:endParaRPr>
            </a:p>
          </p:txBody>
        </p:sp>
        <p:sp>
          <p:nvSpPr>
            <p:cNvPr id="19" name="Text Placeholder 4">
              <a:extLst>
                <a:ext uri="{FF2B5EF4-FFF2-40B4-BE49-F238E27FC236}">
                  <a16:creationId xmlns:a16="http://schemas.microsoft.com/office/drawing/2014/main" id="{3C8FC88A-A33E-C2C4-777A-54EDC9F36597}"/>
                </a:ext>
              </a:extLst>
            </p:cNvPr>
            <p:cNvSpPr txBox="1">
              <a:spLocks/>
            </p:cNvSpPr>
            <p:nvPr/>
          </p:nvSpPr>
          <p:spPr>
            <a:xfrm>
              <a:off x="1828799" y="2382982"/>
              <a:ext cx="1149927" cy="9623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ts val="2340"/>
                </a:lnSpc>
                <a:spcBef>
                  <a:spcPts val="0"/>
                </a:spcBef>
                <a:buFont typeface="Arial"/>
                <a:buNone/>
                <a:defRPr sz="2200" kern="1200" baseline="0">
                  <a:solidFill>
                    <a:srgbClr val="382B1B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03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211E55-1E11-3722-A5B7-0B22C4406E4F}"/>
              </a:ext>
            </a:extLst>
          </p:cNvPr>
          <p:cNvGrpSpPr/>
          <p:nvPr/>
        </p:nvGrpSpPr>
        <p:grpSpPr>
          <a:xfrm>
            <a:off x="9821663" y="2006319"/>
            <a:ext cx="1163784" cy="1546799"/>
            <a:chOff x="1828799" y="1798501"/>
            <a:chExt cx="1163784" cy="1546799"/>
          </a:xfrm>
        </p:grpSpPr>
        <p:sp>
          <p:nvSpPr>
            <p:cNvPr id="21" name="Graphic 4">
              <a:extLst>
                <a:ext uri="{FF2B5EF4-FFF2-40B4-BE49-F238E27FC236}">
                  <a16:creationId xmlns:a16="http://schemas.microsoft.com/office/drawing/2014/main" id="{507C8CB2-E3CC-C9E2-C5CA-08E3EBF4943C}"/>
                </a:ext>
              </a:extLst>
            </p:cNvPr>
            <p:cNvSpPr/>
            <p:nvPr/>
          </p:nvSpPr>
          <p:spPr>
            <a:xfrm>
              <a:off x="1830023" y="1798501"/>
              <a:ext cx="1162560" cy="1198690"/>
            </a:xfrm>
            <a:custGeom>
              <a:avLst/>
              <a:gdLst>
                <a:gd name="connsiteX0" fmla="*/ 270871 w 447336"/>
                <a:gd name="connsiteY0" fmla="*/ 10808 h 461238"/>
                <a:gd name="connsiteX1" fmla="*/ 101790 w 447336"/>
                <a:gd name="connsiteY1" fmla="*/ 45749 h 461238"/>
                <a:gd name="connsiteX2" fmla="*/ 2295 w 447336"/>
                <a:gd name="connsiteY2" fmla="*/ 249180 h 461238"/>
                <a:gd name="connsiteX3" fmla="*/ 267021 w 447336"/>
                <a:gd name="connsiteY3" fmla="*/ 457051 h 461238"/>
                <a:gd name="connsiteX4" fmla="*/ 434918 w 447336"/>
                <a:gd name="connsiteY4" fmla="*/ 118889 h 461238"/>
                <a:gd name="connsiteX5" fmla="*/ 350229 w 447336"/>
                <a:gd name="connsiteY5" fmla="*/ 43380 h 461238"/>
                <a:gd name="connsiteX6" fmla="*/ 270871 w 447336"/>
                <a:gd name="connsiteY6" fmla="*/ 10808 h 46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7336" h="461238">
                  <a:moveTo>
                    <a:pt x="270871" y="10808"/>
                  </a:moveTo>
                  <a:cubicBezTo>
                    <a:pt x="211352" y="-6959"/>
                    <a:pt x="149168" y="-7551"/>
                    <a:pt x="101790" y="45749"/>
                  </a:cubicBezTo>
                  <a:cubicBezTo>
                    <a:pt x="55892" y="97273"/>
                    <a:pt x="11771" y="180481"/>
                    <a:pt x="2295" y="249180"/>
                  </a:cubicBezTo>
                  <a:cubicBezTo>
                    <a:pt x="-19913" y="409377"/>
                    <a:pt x="122814" y="479852"/>
                    <a:pt x="267021" y="457051"/>
                  </a:cubicBezTo>
                  <a:cubicBezTo>
                    <a:pt x="407675" y="434843"/>
                    <a:pt x="477558" y="250364"/>
                    <a:pt x="434918" y="118889"/>
                  </a:cubicBezTo>
                  <a:cubicBezTo>
                    <a:pt x="422185" y="79210"/>
                    <a:pt x="385171" y="60555"/>
                    <a:pt x="350229" y="43380"/>
                  </a:cubicBezTo>
                  <a:cubicBezTo>
                    <a:pt x="325060" y="30943"/>
                    <a:pt x="298409" y="19099"/>
                    <a:pt x="270871" y="10808"/>
                  </a:cubicBezTo>
                  <a:close/>
                </a:path>
              </a:pathLst>
            </a:custGeom>
            <a:solidFill>
              <a:srgbClr val="94C7B0">
                <a:alpha val="77000"/>
              </a:srgbClr>
            </a:solidFill>
            <a:ln w="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Calibri" panose="020F0502020204030204" pitchFamily="34" charset="0"/>
              </a:endParaRPr>
            </a:p>
          </p:txBody>
        </p:sp>
        <p:sp>
          <p:nvSpPr>
            <p:cNvPr id="22" name="Text Placeholder 4">
              <a:extLst>
                <a:ext uri="{FF2B5EF4-FFF2-40B4-BE49-F238E27FC236}">
                  <a16:creationId xmlns:a16="http://schemas.microsoft.com/office/drawing/2014/main" id="{14D255E1-1818-42A8-CE38-B922435FD2A7}"/>
                </a:ext>
              </a:extLst>
            </p:cNvPr>
            <p:cNvSpPr txBox="1">
              <a:spLocks/>
            </p:cNvSpPr>
            <p:nvPr/>
          </p:nvSpPr>
          <p:spPr>
            <a:xfrm>
              <a:off x="1828799" y="2382982"/>
              <a:ext cx="1149927" cy="9623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ts val="2340"/>
                </a:lnSpc>
                <a:spcBef>
                  <a:spcPts val="0"/>
                </a:spcBef>
                <a:buFont typeface="Arial"/>
                <a:buNone/>
                <a:defRPr sz="2200" kern="1200" baseline="0">
                  <a:solidFill>
                    <a:srgbClr val="382B1B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04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58415C6-E22B-F3E0-6188-C2F764F3FE53}"/>
              </a:ext>
            </a:extLst>
          </p:cNvPr>
          <p:cNvCxnSpPr>
            <a:cxnSpLocks/>
          </p:cNvCxnSpPr>
          <p:nvPr/>
        </p:nvCxnSpPr>
        <p:spPr>
          <a:xfrm>
            <a:off x="3172691" y="1788192"/>
            <a:ext cx="0" cy="4016862"/>
          </a:xfrm>
          <a:prstGeom prst="line">
            <a:avLst/>
          </a:prstGeom>
          <a:ln w="28575">
            <a:solidFill>
              <a:srgbClr val="B6D1E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96A9B12-B9FC-E5D5-3875-1C9731D14AB6}"/>
              </a:ext>
            </a:extLst>
          </p:cNvPr>
          <p:cNvCxnSpPr>
            <a:cxnSpLocks/>
          </p:cNvCxnSpPr>
          <p:nvPr/>
        </p:nvCxnSpPr>
        <p:spPr>
          <a:xfrm>
            <a:off x="6109855" y="1788192"/>
            <a:ext cx="0" cy="4016862"/>
          </a:xfrm>
          <a:prstGeom prst="line">
            <a:avLst/>
          </a:prstGeom>
          <a:ln w="28575">
            <a:solidFill>
              <a:srgbClr val="B6D1E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9E308CA-DBA3-9E6E-F15E-097F18FEC878}"/>
              </a:ext>
            </a:extLst>
          </p:cNvPr>
          <p:cNvCxnSpPr>
            <a:cxnSpLocks/>
          </p:cNvCxnSpPr>
          <p:nvPr/>
        </p:nvCxnSpPr>
        <p:spPr>
          <a:xfrm>
            <a:off x="9047018" y="1788192"/>
            <a:ext cx="0" cy="4016862"/>
          </a:xfrm>
          <a:prstGeom prst="line">
            <a:avLst/>
          </a:prstGeom>
          <a:ln w="28575">
            <a:solidFill>
              <a:srgbClr val="B6D1E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0732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D1B5D6-9EC4-ACC6-4187-87198D3442A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382982" y="574599"/>
            <a:ext cx="7959436" cy="720752"/>
          </a:xfrm>
        </p:spPr>
        <p:txBody>
          <a:bodyPr/>
          <a:lstStyle/>
          <a:p>
            <a:r>
              <a:rPr lang="en-US" dirty="0"/>
              <a:t>ASSUMPTIVE  CLOSE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6D7B50-E41C-2B16-1CDE-F00013AA64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55273" y="1768617"/>
            <a:ext cx="9169658" cy="4672013"/>
          </a:xfrm>
        </p:spPr>
        <p:txBody>
          <a:bodyPr/>
          <a:lstStyle/>
          <a:p>
            <a:r>
              <a:rPr lang="en-US" dirty="0"/>
              <a:t>Going with the assumption that the customer is going to buy unless you are told otherwise</a:t>
            </a:r>
          </a:p>
          <a:p>
            <a:endParaRPr lang="en-US" dirty="0"/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</a:pPr>
            <a:r>
              <a:rPr lang="en-US" i="1" dirty="0"/>
              <a:t>“We can deliver next Friday evening if that works better for you?”</a:t>
            </a:r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</a:pPr>
            <a:r>
              <a:rPr lang="en-US" i="1" dirty="0"/>
              <a:t>“Would 2 boxes be enough or do you think you would need more?”</a:t>
            </a:r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</a:pPr>
            <a:r>
              <a:rPr lang="en-US" i="1" dirty="0"/>
              <a:t>“I’ll put you down for one delivery and we can confirm the exact amount before we deliver”</a:t>
            </a:r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rgbClr val="94C7B0"/>
                </a:solidFill>
              </a:rPr>
              <a:t>Underlying Philosophy: Based on the assumption</a:t>
            </a:r>
          </a:p>
          <a:p>
            <a:r>
              <a:rPr lang="en-US" b="1" dirty="0">
                <a:solidFill>
                  <a:srgbClr val="94C7B0"/>
                </a:solidFill>
              </a:rPr>
              <a:t>That if you portray confidence that something is</a:t>
            </a:r>
          </a:p>
          <a:p>
            <a:r>
              <a:rPr lang="en-US" b="1" dirty="0">
                <a:solidFill>
                  <a:srgbClr val="94C7B0"/>
                </a:solidFill>
              </a:rPr>
              <a:t>true it makes it hard for the other party to deny it</a:t>
            </a: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94FF33-9017-6FBB-6E8D-5BB9FDCE860E}"/>
              </a:ext>
            </a:extLst>
          </p:cNvPr>
          <p:cNvSpPr/>
          <p:nvPr/>
        </p:nvSpPr>
        <p:spPr>
          <a:xfrm flipH="1">
            <a:off x="651163" y="0"/>
            <a:ext cx="1246910" cy="6858000"/>
          </a:xfrm>
          <a:prstGeom prst="rect">
            <a:avLst/>
          </a:prstGeom>
          <a:solidFill>
            <a:srgbClr val="E6C8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10" name="Graphic 4">
            <a:extLst>
              <a:ext uri="{FF2B5EF4-FFF2-40B4-BE49-F238E27FC236}">
                <a16:creationId xmlns:a16="http://schemas.microsoft.com/office/drawing/2014/main" id="{07B47692-4F9A-BDC1-016E-CCBF8DBB4255}"/>
              </a:ext>
            </a:extLst>
          </p:cNvPr>
          <p:cNvSpPr/>
          <p:nvPr/>
        </p:nvSpPr>
        <p:spPr>
          <a:xfrm>
            <a:off x="1823309" y="398570"/>
            <a:ext cx="108000" cy="972000"/>
          </a:xfrm>
          <a:custGeom>
            <a:avLst/>
            <a:gdLst>
              <a:gd name="connsiteX0" fmla="*/ 0 w 30700"/>
              <a:gd name="connsiteY0" fmla="*/ 0 h 260044"/>
              <a:gd name="connsiteX1" fmla="*/ 30701 w 30700"/>
              <a:gd name="connsiteY1" fmla="*/ 0 h 260044"/>
              <a:gd name="connsiteX2" fmla="*/ 30701 w 30700"/>
              <a:gd name="connsiteY2" fmla="*/ 260044 h 260044"/>
              <a:gd name="connsiteX3" fmla="*/ 0 w 30700"/>
              <a:gd name="connsiteY3" fmla="*/ 260044 h 26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00" h="260044">
                <a:moveTo>
                  <a:pt x="0" y="0"/>
                </a:moveTo>
                <a:lnTo>
                  <a:pt x="30701" y="0"/>
                </a:lnTo>
                <a:lnTo>
                  <a:pt x="30701" y="260044"/>
                </a:lnTo>
                <a:lnTo>
                  <a:pt x="0" y="260044"/>
                </a:lnTo>
                <a:close/>
              </a:path>
            </a:pathLst>
          </a:custGeom>
          <a:solidFill>
            <a:srgbClr val="B6D1E1"/>
          </a:solidFill>
          <a:ln w="2370" cap="flat">
            <a:solidFill>
              <a:srgbClr val="B6D1E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35BD52C-3AA8-7460-550A-A9786F210864}"/>
              </a:ext>
            </a:extLst>
          </p:cNvPr>
          <p:cNvSpPr txBox="1">
            <a:spLocks/>
          </p:cNvSpPr>
          <p:nvPr/>
        </p:nvSpPr>
        <p:spPr>
          <a:xfrm rot="16200000">
            <a:off x="-1797991" y="2537360"/>
            <a:ext cx="6744064" cy="1067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rgbClr val="00384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CLOSING </a:t>
            </a:r>
            <a:r>
              <a:rPr lang="en-US" dirty="0">
                <a:solidFill>
                  <a:schemeClr val="bg1"/>
                </a:solidFill>
              </a:rPr>
              <a:t>TECHNIQUES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9EAC09-EC07-0F15-801E-9A776FC4A7D4}"/>
              </a:ext>
            </a:extLst>
          </p:cNvPr>
          <p:cNvSpPr/>
          <p:nvPr/>
        </p:nvSpPr>
        <p:spPr>
          <a:xfrm>
            <a:off x="2355273" y="4463154"/>
            <a:ext cx="6192982" cy="1258773"/>
          </a:xfrm>
          <a:prstGeom prst="rect">
            <a:avLst/>
          </a:prstGeom>
          <a:noFill/>
          <a:ln w="28575">
            <a:solidFill>
              <a:srgbClr val="B6D1E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74AB251-BA8E-14DE-F8CF-8026968E29A6}"/>
              </a:ext>
            </a:extLst>
          </p:cNvPr>
          <p:cNvGrpSpPr/>
          <p:nvPr/>
        </p:nvGrpSpPr>
        <p:grpSpPr>
          <a:xfrm>
            <a:off x="1072518" y="260646"/>
            <a:ext cx="1163784" cy="1546799"/>
            <a:chOff x="1828799" y="1798501"/>
            <a:chExt cx="1163784" cy="1546799"/>
          </a:xfrm>
        </p:grpSpPr>
        <p:sp>
          <p:nvSpPr>
            <p:cNvPr id="16" name="Graphic 4">
              <a:extLst>
                <a:ext uri="{FF2B5EF4-FFF2-40B4-BE49-F238E27FC236}">
                  <a16:creationId xmlns:a16="http://schemas.microsoft.com/office/drawing/2014/main" id="{D868FAB7-4177-C25E-B9A0-04F85BF198D0}"/>
                </a:ext>
              </a:extLst>
            </p:cNvPr>
            <p:cNvSpPr/>
            <p:nvPr/>
          </p:nvSpPr>
          <p:spPr>
            <a:xfrm>
              <a:off x="1830023" y="1798501"/>
              <a:ext cx="1162560" cy="1198690"/>
            </a:xfrm>
            <a:custGeom>
              <a:avLst/>
              <a:gdLst>
                <a:gd name="connsiteX0" fmla="*/ 270871 w 447336"/>
                <a:gd name="connsiteY0" fmla="*/ 10808 h 461238"/>
                <a:gd name="connsiteX1" fmla="*/ 101790 w 447336"/>
                <a:gd name="connsiteY1" fmla="*/ 45749 h 461238"/>
                <a:gd name="connsiteX2" fmla="*/ 2295 w 447336"/>
                <a:gd name="connsiteY2" fmla="*/ 249180 h 461238"/>
                <a:gd name="connsiteX3" fmla="*/ 267021 w 447336"/>
                <a:gd name="connsiteY3" fmla="*/ 457051 h 461238"/>
                <a:gd name="connsiteX4" fmla="*/ 434918 w 447336"/>
                <a:gd name="connsiteY4" fmla="*/ 118889 h 461238"/>
                <a:gd name="connsiteX5" fmla="*/ 350229 w 447336"/>
                <a:gd name="connsiteY5" fmla="*/ 43380 h 461238"/>
                <a:gd name="connsiteX6" fmla="*/ 270871 w 447336"/>
                <a:gd name="connsiteY6" fmla="*/ 10808 h 46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7336" h="461238">
                  <a:moveTo>
                    <a:pt x="270871" y="10808"/>
                  </a:moveTo>
                  <a:cubicBezTo>
                    <a:pt x="211352" y="-6959"/>
                    <a:pt x="149168" y="-7551"/>
                    <a:pt x="101790" y="45749"/>
                  </a:cubicBezTo>
                  <a:cubicBezTo>
                    <a:pt x="55892" y="97273"/>
                    <a:pt x="11771" y="180481"/>
                    <a:pt x="2295" y="249180"/>
                  </a:cubicBezTo>
                  <a:cubicBezTo>
                    <a:pt x="-19913" y="409377"/>
                    <a:pt x="122814" y="479852"/>
                    <a:pt x="267021" y="457051"/>
                  </a:cubicBezTo>
                  <a:cubicBezTo>
                    <a:pt x="407675" y="434843"/>
                    <a:pt x="477558" y="250364"/>
                    <a:pt x="434918" y="118889"/>
                  </a:cubicBezTo>
                  <a:cubicBezTo>
                    <a:pt x="422185" y="79210"/>
                    <a:pt x="385171" y="60555"/>
                    <a:pt x="350229" y="43380"/>
                  </a:cubicBezTo>
                  <a:cubicBezTo>
                    <a:pt x="325060" y="30943"/>
                    <a:pt x="298409" y="19099"/>
                    <a:pt x="270871" y="10808"/>
                  </a:cubicBezTo>
                  <a:close/>
                </a:path>
              </a:pathLst>
            </a:custGeom>
            <a:solidFill>
              <a:srgbClr val="94C7B0"/>
            </a:solidFill>
            <a:ln w="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Calibri" panose="020F0502020204030204" pitchFamily="34" charset="0"/>
              </a:endParaRPr>
            </a:p>
          </p:txBody>
        </p:sp>
        <p:sp>
          <p:nvSpPr>
            <p:cNvPr id="17" name="Text Placeholder 4">
              <a:extLst>
                <a:ext uri="{FF2B5EF4-FFF2-40B4-BE49-F238E27FC236}">
                  <a16:creationId xmlns:a16="http://schemas.microsoft.com/office/drawing/2014/main" id="{38B60842-ED09-AEEF-68CE-477024B5D820}"/>
                </a:ext>
              </a:extLst>
            </p:cNvPr>
            <p:cNvSpPr txBox="1">
              <a:spLocks/>
            </p:cNvSpPr>
            <p:nvPr/>
          </p:nvSpPr>
          <p:spPr>
            <a:xfrm>
              <a:off x="1828799" y="2382982"/>
              <a:ext cx="1149927" cy="9623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ts val="2340"/>
                </a:lnSpc>
                <a:spcBef>
                  <a:spcPts val="0"/>
                </a:spcBef>
                <a:buFont typeface="Arial"/>
                <a:buNone/>
                <a:defRPr sz="2200" kern="1200" baseline="0">
                  <a:solidFill>
                    <a:srgbClr val="382B1B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188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D1B5D6-9EC4-ACC6-4187-87198D3442A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382982" y="574599"/>
            <a:ext cx="7959436" cy="720752"/>
          </a:xfrm>
        </p:spPr>
        <p:txBody>
          <a:bodyPr/>
          <a:lstStyle/>
          <a:p>
            <a:r>
              <a:rPr lang="en-US" dirty="0"/>
              <a:t>CONDITIONAL CLOSE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6D7B50-E41C-2B16-1CDE-F00013AA64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98887" y="1917123"/>
            <a:ext cx="9169658" cy="4672013"/>
          </a:xfrm>
        </p:spPr>
        <p:txBody>
          <a:bodyPr/>
          <a:lstStyle/>
          <a:p>
            <a:r>
              <a:rPr lang="en-GB" dirty="0"/>
              <a:t>This technique works by offering a small solution or extra help,  and then asking for the sale. </a:t>
            </a:r>
            <a:r>
              <a:rPr lang="en-US" dirty="0"/>
              <a:t>Put it back to the customer by setting an appealing ‘condition’ to buy from you now!</a:t>
            </a:r>
          </a:p>
          <a:p>
            <a:endParaRPr lang="en-US" dirty="0"/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</a:pPr>
            <a:r>
              <a:rPr lang="en-US" i="1" dirty="0"/>
              <a:t>“</a:t>
            </a:r>
            <a:r>
              <a:rPr lang="en-GB" i="1" dirty="0"/>
              <a:t>If I save one for you at the market on Saturday, will you come and collect it?”</a:t>
            </a:r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</a:pPr>
            <a:r>
              <a:rPr lang="en-GB" i="1" dirty="0"/>
              <a:t>“If I deliver 10 sample jars on Friday morning and give you 10 days to try them out with your customers, would you consider placing a regular order?”</a:t>
            </a:r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</a:pPr>
            <a:r>
              <a:rPr lang="en-GB" i="1" dirty="0"/>
              <a:t>“If I offer your staff a short tasting and provide shelf labels in two languages, would you be happy to trial my product for a month?”</a:t>
            </a:r>
            <a:endParaRPr lang="en-US" i="1" dirty="0"/>
          </a:p>
          <a:p>
            <a:endParaRPr lang="en-US" dirty="0"/>
          </a:p>
          <a:p>
            <a:endParaRPr lang="en-US" b="1" dirty="0">
              <a:solidFill>
                <a:srgbClr val="94C7B0"/>
              </a:solidFill>
            </a:endParaRPr>
          </a:p>
          <a:p>
            <a:r>
              <a:rPr lang="en-US" b="1" dirty="0">
                <a:solidFill>
                  <a:srgbClr val="94C7B0"/>
                </a:solidFill>
              </a:rPr>
              <a:t>Underlying Philosophy: Based on the exchange principal, </a:t>
            </a:r>
          </a:p>
          <a:p>
            <a:r>
              <a:rPr lang="en-US" b="1" dirty="0">
                <a:solidFill>
                  <a:srgbClr val="94C7B0"/>
                </a:solidFill>
              </a:rPr>
              <a:t>If I solve your problem, then you will buy from me</a:t>
            </a: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94FF33-9017-6FBB-6E8D-5BB9FDCE860E}"/>
              </a:ext>
            </a:extLst>
          </p:cNvPr>
          <p:cNvSpPr/>
          <p:nvPr/>
        </p:nvSpPr>
        <p:spPr>
          <a:xfrm flipH="1">
            <a:off x="651163" y="0"/>
            <a:ext cx="1246910" cy="6858000"/>
          </a:xfrm>
          <a:prstGeom prst="rect">
            <a:avLst/>
          </a:prstGeom>
          <a:solidFill>
            <a:srgbClr val="E6C8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10" name="Graphic 4">
            <a:extLst>
              <a:ext uri="{FF2B5EF4-FFF2-40B4-BE49-F238E27FC236}">
                <a16:creationId xmlns:a16="http://schemas.microsoft.com/office/drawing/2014/main" id="{07B47692-4F9A-BDC1-016E-CCBF8DBB4255}"/>
              </a:ext>
            </a:extLst>
          </p:cNvPr>
          <p:cNvSpPr/>
          <p:nvPr/>
        </p:nvSpPr>
        <p:spPr>
          <a:xfrm>
            <a:off x="1823309" y="398570"/>
            <a:ext cx="108000" cy="972000"/>
          </a:xfrm>
          <a:custGeom>
            <a:avLst/>
            <a:gdLst>
              <a:gd name="connsiteX0" fmla="*/ 0 w 30700"/>
              <a:gd name="connsiteY0" fmla="*/ 0 h 260044"/>
              <a:gd name="connsiteX1" fmla="*/ 30701 w 30700"/>
              <a:gd name="connsiteY1" fmla="*/ 0 h 260044"/>
              <a:gd name="connsiteX2" fmla="*/ 30701 w 30700"/>
              <a:gd name="connsiteY2" fmla="*/ 260044 h 260044"/>
              <a:gd name="connsiteX3" fmla="*/ 0 w 30700"/>
              <a:gd name="connsiteY3" fmla="*/ 260044 h 26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00" h="260044">
                <a:moveTo>
                  <a:pt x="0" y="0"/>
                </a:moveTo>
                <a:lnTo>
                  <a:pt x="30701" y="0"/>
                </a:lnTo>
                <a:lnTo>
                  <a:pt x="30701" y="260044"/>
                </a:lnTo>
                <a:lnTo>
                  <a:pt x="0" y="260044"/>
                </a:lnTo>
                <a:close/>
              </a:path>
            </a:pathLst>
          </a:custGeom>
          <a:solidFill>
            <a:srgbClr val="B6D1E1"/>
          </a:solidFill>
          <a:ln w="2370" cap="flat">
            <a:solidFill>
              <a:srgbClr val="B6D1E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35BD52C-3AA8-7460-550A-A9786F210864}"/>
              </a:ext>
            </a:extLst>
          </p:cNvPr>
          <p:cNvSpPr txBox="1">
            <a:spLocks/>
          </p:cNvSpPr>
          <p:nvPr/>
        </p:nvSpPr>
        <p:spPr>
          <a:xfrm rot="16200000">
            <a:off x="-1797991" y="2537360"/>
            <a:ext cx="6744064" cy="1067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rgbClr val="00384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CLOSING </a:t>
            </a:r>
            <a:r>
              <a:rPr lang="en-US" dirty="0">
                <a:solidFill>
                  <a:schemeClr val="bg1"/>
                </a:solidFill>
              </a:rPr>
              <a:t>TECHNIQUES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540CCA-59B0-AEDE-7B82-B4EFCA3D77EB}"/>
              </a:ext>
            </a:extLst>
          </p:cNvPr>
          <p:cNvSpPr/>
          <p:nvPr/>
        </p:nvSpPr>
        <p:spPr>
          <a:xfrm>
            <a:off x="2285997" y="5375533"/>
            <a:ext cx="6941130" cy="900546"/>
          </a:xfrm>
          <a:prstGeom prst="rect">
            <a:avLst/>
          </a:prstGeom>
          <a:noFill/>
          <a:ln w="28575">
            <a:solidFill>
              <a:srgbClr val="B6D1E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BDA711-D2A8-925E-8F77-5AF9639CDCA9}"/>
              </a:ext>
            </a:extLst>
          </p:cNvPr>
          <p:cNvGrpSpPr/>
          <p:nvPr/>
        </p:nvGrpSpPr>
        <p:grpSpPr>
          <a:xfrm>
            <a:off x="1072518" y="260646"/>
            <a:ext cx="1163784" cy="1546799"/>
            <a:chOff x="1828799" y="1798501"/>
            <a:chExt cx="1163784" cy="1546799"/>
          </a:xfrm>
        </p:grpSpPr>
        <p:sp>
          <p:nvSpPr>
            <p:cNvPr id="4" name="Graphic 4">
              <a:extLst>
                <a:ext uri="{FF2B5EF4-FFF2-40B4-BE49-F238E27FC236}">
                  <a16:creationId xmlns:a16="http://schemas.microsoft.com/office/drawing/2014/main" id="{3ADB6A2A-77BB-D4F1-13A3-0A75C6BEF0D8}"/>
                </a:ext>
              </a:extLst>
            </p:cNvPr>
            <p:cNvSpPr/>
            <p:nvPr/>
          </p:nvSpPr>
          <p:spPr>
            <a:xfrm>
              <a:off x="1830023" y="1798501"/>
              <a:ext cx="1162560" cy="1198690"/>
            </a:xfrm>
            <a:custGeom>
              <a:avLst/>
              <a:gdLst>
                <a:gd name="connsiteX0" fmla="*/ 270871 w 447336"/>
                <a:gd name="connsiteY0" fmla="*/ 10808 h 461238"/>
                <a:gd name="connsiteX1" fmla="*/ 101790 w 447336"/>
                <a:gd name="connsiteY1" fmla="*/ 45749 h 461238"/>
                <a:gd name="connsiteX2" fmla="*/ 2295 w 447336"/>
                <a:gd name="connsiteY2" fmla="*/ 249180 h 461238"/>
                <a:gd name="connsiteX3" fmla="*/ 267021 w 447336"/>
                <a:gd name="connsiteY3" fmla="*/ 457051 h 461238"/>
                <a:gd name="connsiteX4" fmla="*/ 434918 w 447336"/>
                <a:gd name="connsiteY4" fmla="*/ 118889 h 461238"/>
                <a:gd name="connsiteX5" fmla="*/ 350229 w 447336"/>
                <a:gd name="connsiteY5" fmla="*/ 43380 h 461238"/>
                <a:gd name="connsiteX6" fmla="*/ 270871 w 447336"/>
                <a:gd name="connsiteY6" fmla="*/ 10808 h 46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7336" h="461238">
                  <a:moveTo>
                    <a:pt x="270871" y="10808"/>
                  </a:moveTo>
                  <a:cubicBezTo>
                    <a:pt x="211352" y="-6959"/>
                    <a:pt x="149168" y="-7551"/>
                    <a:pt x="101790" y="45749"/>
                  </a:cubicBezTo>
                  <a:cubicBezTo>
                    <a:pt x="55892" y="97273"/>
                    <a:pt x="11771" y="180481"/>
                    <a:pt x="2295" y="249180"/>
                  </a:cubicBezTo>
                  <a:cubicBezTo>
                    <a:pt x="-19913" y="409377"/>
                    <a:pt x="122814" y="479852"/>
                    <a:pt x="267021" y="457051"/>
                  </a:cubicBezTo>
                  <a:cubicBezTo>
                    <a:pt x="407675" y="434843"/>
                    <a:pt x="477558" y="250364"/>
                    <a:pt x="434918" y="118889"/>
                  </a:cubicBezTo>
                  <a:cubicBezTo>
                    <a:pt x="422185" y="79210"/>
                    <a:pt x="385171" y="60555"/>
                    <a:pt x="350229" y="43380"/>
                  </a:cubicBezTo>
                  <a:cubicBezTo>
                    <a:pt x="325060" y="30943"/>
                    <a:pt x="298409" y="19099"/>
                    <a:pt x="270871" y="10808"/>
                  </a:cubicBezTo>
                  <a:close/>
                </a:path>
              </a:pathLst>
            </a:custGeom>
            <a:solidFill>
              <a:srgbClr val="94C7B0"/>
            </a:solidFill>
            <a:ln w="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Calibri" panose="020F0502020204030204" pitchFamily="34" charset="0"/>
              </a:endParaRPr>
            </a:p>
          </p:txBody>
        </p:sp>
        <p:sp>
          <p:nvSpPr>
            <p:cNvPr id="5" name="Text Placeholder 4">
              <a:extLst>
                <a:ext uri="{FF2B5EF4-FFF2-40B4-BE49-F238E27FC236}">
                  <a16:creationId xmlns:a16="http://schemas.microsoft.com/office/drawing/2014/main" id="{7E5A1F47-FE60-EF04-C6E2-DB062C72D5D1}"/>
                </a:ext>
              </a:extLst>
            </p:cNvPr>
            <p:cNvSpPr txBox="1">
              <a:spLocks/>
            </p:cNvSpPr>
            <p:nvPr/>
          </p:nvSpPr>
          <p:spPr>
            <a:xfrm>
              <a:off x="1828799" y="2382982"/>
              <a:ext cx="1149927" cy="9623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ts val="2340"/>
                </a:lnSpc>
                <a:spcBef>
                  <a:spcPts val="0"/>
                </a:spcBef>
                <a:buFont typeface="Arial"/>
                <a:buNone/>
                <a:defRPr sz="2200" kern="1200" baseline="0">
                  <a:solidFill>
                    <a:srgbClr val="382B1B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58334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D1B5D6-9EC4-ACC6-4187-87198D3442A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382982" y="574599"/>
            <a:ext cx="7959436" cy="720752"/>
          </a:xfrm>
        </p:spPr>
        <p:txBody>
          <a:bodyPr/>
          <a:lstStyle/>
          <a:p>
            <a:r>
              <a:rPr lang="en-US" dirty="0"/>
              <a:t>BONUS CLOSE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6D7B50-E41C-2B16-1CDE-F00013AA64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98887" y="1917123"/>
            <a:ext cx="9169658" cy="4672013"/>
          </a:xfrm>
        </p:spPr>
        <p:txBody>
          <a:bodyPr/>
          <a:lstStyle/>
          <a:p>
            <a:r>
              <a:rPr lang="en-US" dirty="0"/>
              <a:t>Used when you are almost there!  Based on giving the Customer </a:t>
            </a:r>
          </a:p>
          <a:p>
            <a:r>
              <a:rPr lang="en-US" dirty="0"/>
              <a:t>something extra</a:t>
            </a:r>
          </a:p>
          <a:p>
            <a:endParaRPr lang="en-US" dirty="0"/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</a:pPr>
            <a:r>
              <a:rPr lang="en-US" i="1" dirty="0"/>
              <a:t>Well because you are one of our loyal customers,  I am going to give you an extra 10% off if you book today. </a:t>
            </a:r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</a:pPr>
            <a:r>
              <a:rPr lang="en-US" i="1" dirty="0"/>
              <a:t>I can call the office and rearrange a few things so that we can schedule delivery for tomorrow</a:t>
            </a:r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</a:pPr>
            <a:endParaRPr lang="en-US" i="1" dirty="0"/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</a:pPr>
            <a:endParaRPr lang="en-US" i="1" dirty="0"/>
          </a:p>
          <a:p>
            <a:endParaRPr lang="en-US" dirty="0"/>
          </a:p>
          <a:p>
            <a:r>
              <a:rPr lang="en-US" b="1" dirty="0">
                <a:solidFill>
                  <a:srgbClr val="94C7B0"/>
                </a:solidFill>
              </a:rPr>
              <a:t>Underlying Philosophy: Based on the delight principal</a:t>
            </a:r>
          </a:p>
          <a:p>
            <a:r>
              <a:rPr lang="en-US" b="1" dirty="0">
                <a:solidFill>
                  <a:srgbClr val="94C7B0"/>
                </a:solidFill>
              </a:rPr>
              <a:t>and the fact that you can not only meet but exceed the</a:t>
            </a:r>
          </a:p>
          <a:p>
            <a:r>
              <a:rPr lang="en-US" b="1" dirty="0">
                <a:solidFill>
                  <a:srgbClr val="94C7B0"/>
                </a:solidFill>
              </a:rPr>
              <a:t>customer’s expectations</a:t>
            </a: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94FF33-9017-6FBB-6E8D-5BB9FDCE860E}"/>
              </a:ext>
            </a:extLst>
          </p:cNvPr>
          <p:cNvSpPr/>
          <p:nvPr/>
        </p:nvSpPr>
        <p:spPr>
          <a:xfrm flipH="1">
            <a:off x="651163" y="0"/>
            <a:ext cx="1246910" cy="6858000"/>
          </a:xfrm>
          <a:prstGeom prst="rect">
            <a:avLst/>
          </a:prstGeom>
          <a:solidFill>
            <a:srgbClr val="E6C8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10" name="Graphic 4">
            <a:extLst>
              <a:ext uri="{FF2B5EF4-FFF2-40B4-BE49-F238E27FC236}">
                <a16:creationId xmlns:a16="http://schemas.microsoft.com/office/drawing/2014/main" id="{07B47692-4F9A-BDC1-016E-CCBF8DBB4255}"/>
              </a:ext>
            </a:extLst>
          </p:cNvPr>
          <p:cNvSpPr/>
          <p:nvPr/>
        </p:nvSpPr>
        <p:spPr>
          <a:xfrm>
            <a:off x="1823309" y="398570"/>
            <a:ext cx="108000" cy="972000"/>
          </a:xfrm>
          <a:custGeom>
            <a:avLst/>
            <a:gdLst>
              <a:gd name="connsiteX0" fmla="*/ 0 w 30700"/>
              <a:gd name="connsiteY0" fmla="*/ 0 h 260044"/>
              <a:gd name="connsiteX1" fmla="*/ 30701 w 30700"/>
              <a:gd name="connsiteY1" fmla="*/ 0 h 260044"/>
              <a:gd name="connsiteX2" fmla="*/ 30701 w 30700"/>
              <a:gd name="connsiteY2" fmla="*/ 260044 h 260044"/>
              <a:gd name="connsiteX3" fmla="*/ 0 w 30700"/>
              <a:gd name="connsiteY3" fmla="*/ 260044 h 26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00" h="260044">
                <a:moveTo>
                  <a:pt x="0" y="0"/>
                </a:moveTo>
                <a:lnTo>
                  <a:pt x="30701" y="0"/>
                </a:lnTo>
                <a:lnTo>
                  <a:pt x="30701" y="260044"/>
                </a:lnTo>
                <a:lnTo>
                  <a:pt x="0" y="260044"/>
                </a:lnTo>
                <a:close/>
              </a:path>
            </a:pathLst>
          </a:custGeom>
          <a:solidFill>
            <a:srgbClr val="B6D1E1"/>
          </a:solidFill>
          <a:ln w="2370" cap="flat">
            <a:solidFill>
              <a:srgbClr val="B6D1E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35BD52C-3AA8-7460-550A-A9786F210864}"/>
              </a:ext>
            </a:extLst>
          </p:cNvPr>
          <p:cNvSpPr txBox="1">
            <a:spLocks/>
          </p:cNvSpPr>
          <p:nvPr/>
        </p:nvSpPr>
        <p:spPr>
          <a:xfrm rot="16200000">
            <a:off x="-1797991" y="2537360"/>
            <a:ext cx="6744064" cy="1067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rgbClr val="00384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CLOSING </a:t>
            </a:r>
            <a:r>
              <a:rPr lang="en-US" dirty="0">
                <a:solidFill>
                  <a:schemeClr val="bg1"/>
                </a:solidFill>
              </a:rPr>
              <a:t>TECHNIQUES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540CCA-59B0-AEDE-7B82-B4EFCA3D77EB}"/>
              </a:ext>
            </a:extLst>
          </p:cNvPr>
          <p:cNvSpPr/>
          <p:nvPr/>
        </p:nvSpPr>
        <p:spPr>
          <a:xfrm>
            <a:off x="2285997" y="4710545"/>
            <a:ext cx="6788730" cy="1191494"/>
          </a:xfrm>
          <a:prstGeom prst="rect">
            <a:avLst/>
          </a:prstGeom>
          <a:noFill/>
          <a:ln w="28575">
            <a:solidFill>
              <a:srgbClr val="B6D1E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BDA711-D2A8-925E-8F77-5AF9639CDCA9}"/>
              </a:ext>
            </a:extLst>
          </p:cNvPr>
          <p:cNvGrpSpPr/>
          <p:nvPr/>
        </p:nvGrpSpPr>
        <p:grpSpPr>
          <a:xfrm>
            <a:off x="1072518" y="260646"/>
            <a:ext cx="1163784" cy="1546799"/>
            <a:chOff x="1828799" y="1798501"/>
            <a:chExt cx="1163784" cy="1546799"/>
          </a:xfrm>
        </p:grpSpPr>
        <p:sp>
          <p:nvSpPr>
            <p:cNvPr id="4" name="Graphic 4">
              <a:extLst>
                <a:ext uri="{FF2B5EF4-FFF2-40B4-BE49-F238E27FC236}">
                  <a16:creationId xmlns:a16="http://schemas.microsoft.com/office/drawing/2014/main" id="{3ADB6A2A-77BB-D4F1-13A3-0A75C6BEF0D8}"/>
                </a:ext>
              </a:extLst>
            </p:cNvPr>
            <p:cNvSpPr/>
            <p:nvPr/>
          </p:nvSpPr>
          <p:spPr>
            <a:xfrm>
              <a:off x="1830023" y="1798501"/>
              <a:ext cx="1162560" cy="1198690"/>
            </a:xfrm>
            <a:custGeom>
              <a:avLst/>
              <a:gdLst>
                <a:gd name="connsiteX0" fmla="*/ 270871 w 447336"/>
                <a:gd name="connsiteY0" fmla="*/ 10808 h 461238"/>
                <a:gd name="connsiteX1" fmla="*/ 101790 w 447336"/>
                <a:gd name="connsiteY1" fmla="*/ 45749 h 461238"/>
                <a:gd name="connsiteX2" fmla="*/ 2295 w 447336"/>
                <a:gd name="connsiteY2" fmla="*/ 249180 h 461238"/>
                <a:gd name="connsiteX3" fmla="*/ 267021 w 447336"/>
                <a:gd name="connsiteY3" fmla="*/ 457051 h 461238"/>
                <a:gd name="connsiteX4" fmla="*/ 434918 w 447336"/>
                <a:gd name="connsiteY4" fmla="*/ 118889 h 461238"/>
                <a:gd name="connsiteX5" fmla="*/ 350229 w 447336"/>
                <a:gd name="connsiteY5" fmla="*/ 43380 h 461238"/>
                <a:gd name="connsiteX6" fmla="*/ 270871 w 447336"/>
                <a:gd name="connsiteY6" fmla="*/ 10808 h 46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7336" h="461238">
                  <a:moveTo>
                    <a:pt x="270871" y="10808"/>
                  </a:moveTo>
                  <a:cubicBezTo>
                    <a:pt x="211352" y="-6959"/>
                    <a:pt x="149168" y="-7551"/>
                    <a:pt x="101790" y="45749"/>
                  </a:cubicBezTo>
                  <a:cubicBezTo>
                    <a:pt x="55892" y="97273"/>
                    <a:pt x="11771" y="180481"/>
                    <a:pt x="2295" y="249180"/>
                  </a:cubicBezTo>
                  <a:cubicBezTo>
                    <a:pt x="-19913" y="409377"/>
                    <a:pt x="122814" y="479852"/>
                    <a:pt x="267021" y="457051"/>
                  </a:cubicBezTo>
                  <a:cubicBezTo>
                    <a:pt x="407675" y="434843"/>
                    <a:pt x="477558" y="250364"/>
                    <a:pt x="434918" y="118889"/>
                  </a:cubicBezTo>
                  <a:cubicBezTo>
                    <a:pt x="422185" y="79210"/>
                    <a:pt x="385171" y="60555"/>
                    <a:pt x="350229" y="43380"/>
                  </a:cubicBezTo>
                  <a:cubicBezTo>
                    <a:pt x="325060" y="30943"/>
                    <a:pt x="298409" y="19099"/>
                    <a:pt x="270871" y="10808"/>
                  </a:cubicBezTo>
                  <a:close/>
                </a:path>
              </a:pathLst>
            </a:custGeom>
            <a:solidFill>
              <a:srgbClr val="94C7B0"/>
            </a:solidFill>
            <a:ln w="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Calibri" panose="020F0502020204030204" pitchFamily="34" charset="0"/>
              </a:endParaRPr>
            </a:p>
          </p:txBody>
        </p:sp>
        <p:sp>
          <p:nvSpPr>
            <p:cNvPr id="5" name="Text Placeholder 4">
              <a:extLst>
                <a:ext uri="{FF2B5EF4-FFF2-40B4-BE49-F238E27FC236}">
                  <a16:creationId xmlns:a16="http://schemas.microsoft.com/office/drawing/2014/main" id="{7E5A1F47-FE60-EF04-C6E2-DB062C72D5D1}"/>
                </a:ext>
              </a:extLst>
            </p:cNvPr>
            <p:cNvSpPr txBox="1">
              <a:spLocks/>
            </p:cNvSpPr>
            <p:nvPr/>
          </p:nvSpPr>
          <p:spPr>
            <a:xfrm>
              <a:off x="1828799" y="2382982"/>
              <a:ext cx="1149927" cy="9623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ts val="2340"/>
                </a:lnSpc>
                <a:spcBef>
                  <a:spcPts val="0"/>
                </a:spcBef>
                <a:buFont typeface="Arial"/>
                <a:buNone/>
                <a:defRPr sz="2200" kern="1200" baseline="0">
                  <a:solidFill>
                    <a:srgbClr val="382B1B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62940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D1B5D6-9EC4-ACC6-4187-87198D3442A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382982" y="574599"/>
            <a:ext cx="7959436" cy="720752"/>
          </a:xfrm>
        </p:spPr>
        <p:txBody>
          <a:bodyPr/>
          <a:lstStyle/>
          <a:p>
            <a:r>
              <a:rPr lang="en-US" sz="3600" dirty="0"/>
              <a:t>CUSTOMER REFERENCE CLOSE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6D7B50-E41C-2B16-1CDE-F00013AA64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98887" y="1590009"/>
            <a:ext cx="9169658" cy="4999128"/>
          </a:xfrm>
        </p:spPr>
        <p:txBody>
          <a:bodyPr/>
          <a:lstStyle/>
          <a:p>
            <a:pPr>
              <a:buClr>
                <a:srgbClr val="B6D1E1"/>
              </a:buClr>
            </a:pPr>
            <a:r>
              <a:rPr lang="en-GB" dirty="0"/>
              <a:t>Sometimes the best way to build trust is to let others speak for you.</a:t>
            </a:r>
          </a:p>
          <a:p>
            <a:pPr>
              <a:buClr>
                <a:srgbClr val="B6D1E1"/>
              </a:buClr>
            </a:pPr>
            <a:r>
              <a:rPr lang="en-GB" dirty="0"/>
              <a:t>If someone’s unsure, share a story or comment from a customer who already said “yes.” Examples:</a:t>
            </a:r>
          </a:p>
          <a:p>
            <a:pPr>
              <a:buClr>
                <a:srgbClr val="B6D1E1"/>
              </a:buClr>
            </a:pPr>
            <a:endParaRPr lang="en-GB" i="1" dirty="0"/>
          </a:p>
          <a:p>
            <a:pPr>
              <a:buClr>
                <a:srgbClr val="B6D1E1"/>
              </a:buClr>
            </a:pPr>
            <a:r>
              <a:rPr lang="en-GB" i="1" dirty="0"/>
              <a:t>“One of my regular customers first tried this at a market — now she orders every Friday for her family. Would you like to see her message?”</a:t>
            </a:r>
          </a:p>
          <a:p>
            <a:pPr>
              <a:buClr>
                <a:srgbClr val="B6D1E1"/>
              </a:buClr>
            </a:pPr>
            <a:endParaRPr lang="en-GB" i="1" dirty="0"/>
          </a:p>
          <a:p>
            <a:pPr>
              <a:buClr>
                <a:srgbClr val="B6D1E1"/>
              </a:buClr>
            </a:pPr>
            <a:r>
              <a:rPr lang="en-GB" i="1" dirty="0"/>
              <a:t>“I delivered this to a local café last month — the owner said it sold out in 3 days. Want me to share what they said?”</a:t>
            </a:r>
            <a:endParaRPr lang="en-US" i="1" dirty="0"/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</a:pPr>
            <a:endParaRPr lang="en-US" i="1" dirty="0"/>
          </a:p>
          <a:p>
            <a:endParaRPr lang="en-US" dirty="0"/>
          </a:p>
          <a:p>
            <a:r>
              <a:rPr lang="en-US" b="1" dirty="0">
                <a:solidFill>
                  <a:srgbClr val="94C7B0"/>
                </a:solidFill>
              </a:rPr>
              <a:t>Underlying Philosophy:  Based on convincing the prospect</a:t>
            </a:r>
          </a:p>
          <a:p>
            <a:r>
              <a:rPr lang="en-US" b="1" dirty="0">
                <a:solidFill>
                  <a:srgbClr val="94C7B0"/>
                </a:solidFill>
              </a:rPr>
              <a:t> by providing evidence from a credible third-party source</a:t>
            </a: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94FF33-9017-6FBB-6E8D-5BB9FDCE860E}"/>
              </a:ext>
            </a:extLst>
          </p:cNvPr>
          <p:cNvSpPr/>
          <p:nvPr/>
        </p:nvSpPr>
        <p:spPr>
          <a:xfrm flipH="1">
            <a:off x="651163" y="0"/>
            <a:ext cx="1246910" cy="6858000"/>
          </a:xfrm>
          <a:prstGeom prst="rect">
            <a:avLst/>
          </a:prstGeom>
          <a:solidFill>
            <a:srgbClr val="E6C8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10" name="Graphic 4">
            <a:extLst>
              <a:ext uri="{FF2B5EF4-FFF2-40B4-BE49-F238E27FC236}">
                <a16:creationId xmlns:a16="http://schemas.microsoft.com/office/drawing/2014/main" id="{07B47692-4F9A-BDC1-016E-CCBF8DBB4255}"/>
              </a:ext>
            </a:extLst>
          </p:cNvPr>
          <p:cNvSpPr/>
          <p:nvPr/>
        </p:nvSpPr>
        <p:spPr>
          <a:xfrm>
            <a:off x="1823309" y="398570"/>
            <a:ext cx="108000" cy="972000"/>
          </a:xfrm>
          <a:custGeom>
            <a:avLst/>
            <a:gdLst>
              <a:gd name="connsiteX0" fmla="*/ 0 w 30700"/>
              <a:gd name="connsiteY0" fmla="*/ 0 h 260044"/>
              <a:gd name="connsiteX1" fmla="*/ 30701 w 30700"/>
              <a:gd name="connsiteY1" fmla="*/ 0 h 260044"/>
              <a:gd name="connsiteX2" fmla="*/ 30701 w 30700"/>
              <a:gd name="connsiteY2" fmla="*/ 260044 h 260044"/>
              <a:gd name="connsiteX3" fmla="*/ 0 w 30700"/>
              <a:gd name="connsiteY3" fmla="*/ 260044 h 26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00" h="260044">
                <a:moveTo>
                  <a:pt x="0" y="0"/>
                </a:moveTo>
                <a:lnTo>
                  <a:pt x="30701" y="0"/>
                </a:lnTo>
                <a:lnTo>
                  <a:pt x="30701" y="260044"/>
                </a:lnTo>
                <a:lnTo>
                  <a:pt x="0" y="260044"/>
                </a:lnTo>
                <a:close/>
              </a:path>
            </a:pathLst>
          </a:custGeom>
          <a:solidFill>
            <a:srgbClr val="B6D1E1"/>
          </a:solidFill>
          <a:ln w="2370" cap="flat">
            <a:solidFill>
              <a:srgbClr val="B6D1E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35BD52C-3AA8-7460-550A-A9786F210864}"/>
              </a:ext>
            </a:extLst>
          </p:cNvPr>
          <p:cNvSpPr txBox="1">
            <a:spLocks/>
          </p:cNvSpPr>
          <p:nvPr/>
        </p:nvSpPr>
        <p:spPr>
          <a:xfrm rot="16200000">
            <a:off x="-1797991" y="2537360"/>
            <a:ext cx="6744064" cy="1067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rgbClr val="00384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CLOSING </a:t>
            </a:r>
            <a:r>
              <a:rPr lang="en-US" dirty="0">
                <a:solidFill>
                  <a:schemeClr val="bg1"/>
                </a:solidFill>
              </a:rPr>
              <a:t>TECHNIQUES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540CCA-59B0-AEDE-7B82-B4EFCA3D77EB}"/>
              </a:ext>
            </a:extLst>
          </p:cNvPr>
          <p:cNvSpPr/>
          <p:nvPr/>
        </p:nvSpPr>
        <p:spPr>
          <a:xfrm>
            <a:off x="2272141" y="4651774"/>
            <a:ext cx="7315203" cy="1094509"/>
          </a:xfrm>
          <a:prstGeom prst="rect">
            <a:avLst/>
          </a:prstGeom>
          <a:noFill/>
          <a:ln w="28575">
            <a:solidFill>
              <a:srgbClr val="B6D1E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BDA711-D2A8-925E-8F77-5AF9639CDCA9}"/>
              </a:ext>
            </a:extLst>
          </p:cNvPr>
          <p:cNvGrpSpPr/>
          <p:nvPr/>
        </p:nvGrpSpPr>
        <p:grpSpPr>
          <a:xfrm>
            <a:off x="1072518" y="260646"/>
            <a:ext cx="1163784" cy="1546799"/>
            <a:chOff x="1828799" y="1798501"/>
            <a:chExt cx="1163784" cy="1546799"/>
          </a:xfrm>
        </p:grpSpPr>
        <p:sp>
          <p:nvSpPr>
            <p:cNvPr id="4" name="Graphic 4">
              <a:extLst>
                <a:ext uri="{FF2B5EF4-FFF2-40B4-BE49-F238E27FC236}">
                  <a16:creationId xmlns:a16="http://schemas.microsoft.com/office/drawing/2014/main" id="{3ADB6A2A-77BB-D4F1-13A3-0A75C6BEF0D8}"/>
                </a:ext>
              </a:extLst>
            </p:cNvPr>
            <p:cNvSpPr/>
            <p:nvPr/>
          </p:nvSpPr>
          <p:spPr>
            <a:xfrm>
              <a:off x="1830023" y="1798501"/>
              <a:ext cx="1162560" cy="1198690"/>
            </a:xfrm>
            <a:custGeom>
              <a:avLst/>
              <a:gdLst>
                <a:gd name="connsiteX0" fmla="*/ 270871 w 447336"/>
                <a:gd name="connsiteY0" fmla="*/ 10808 h 461238"/>
                <a:gd name="connsiteX1" fmla="*/ 101790 w 447336"/>
                <a:gd name="connsiteY1" fmla="*/ 45749 h 461238"/>
                <a:gd name="connsiteX2" fmla="*/ 2295 w 447336"/>
                <a:gd name="connsiteY2" fmla="*/ 249180 h 461238"/>
                <a:gd name="connsiteX3" fmla="*/ 267021 w 447336"/>
                <a:gd name="connsiteY3" fmla="*/ 457051 h 461238"/>
                <a:gd name="connsiteX4" fmla="*/ 434918 w 447336"/>
                <a:gd name="connsiteY4" fmla="*/ 118889 h 461238"/>
                <a:gd name="connsiteX5" fmla="*/ 350229 w 447336"/>
                <a:gd name="connsiteY5" fmla="*/ 43380 h 461238"/>
                <a:gd name="connsiteX6" fmla="*/ 270871 w 447336"/>
                <a:gd name="connsiteY6" fmla="*/ 10808 h 46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7336" h="461238">
                  <a:moveTo>
                    <a:pt x="270871" y="10808"/>
                  </a:moveTo>
                  <a:cubicBezTo>
                    <a:pt x="211352" y="-6959"/>
                    <a:pt x="149168" y="-7551"/>
                    <a:pt x="101790" y="45749"/>
                  </a:cubicBezTo>
                  <a:cubicBezTo>
                    <a:pt x="55892" y="97273"/>
                    <a:pt x="11771" y="180481"/>
                    <a:pt x="2295" y="249180"/>
                  </a:cubicBezTo>
                  <a:cubicBezTo>
                    <a:pt x="-19913" y="409377"/>
                    <a:pt x="122814" y="479852"/>
                    <a:pt x="267021" y="457051"/>
                  </a:cubicBezTo>
                  <a:cubicBezTo>
                    <a:pt x="407675" y="434843"/>
                    <a:pt x="477558" y="250364"/>
                    <a:pt x="434918" y="118889"/>
                  </a:cubicBezTo>
                  <a:cubicBezTo>
                    <a:pt x="422185" y="79210"/>
                    <a:pt x="385171" y="60555"/>
                    <a:pt x="350229" y="43380"/>
                  </a:cubicBezTo>
                  <a:cubicBezTo>
                    <a:pt x="325060" y="30943"/>
                    <a:pt x="298409" y="19099"/>
                    <a:pt x="270871" y="10808"/>
                  </a:cubicBezTo>
                  <a:close/>
                </a:path>
              </a:pathLst>
            </a:custGeom>
            <a:solidFill>
              <a:srgbClr val="94C7B0"/>
            </a:solidFill>
            <a:ln w="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Calibri" panose="020F0502020204030204" pitchFamily="34" charset="0"/>
              </a:endParaRPr>
            </a:p>
          </p:txBody>
        </p:sp>
        <p:sp>
          <p:nvSpPr>
            <p:cNvPr id="5" name="Text Placeholder 4">
              <a:extLst>
                <a:ext uri="{FF2B5EF4-FFF2-40B4-BE49-F238E27FC236}">
                  <a16:creationId xmlns:a16="http://schemas.microsoft.com/office/drawing/2014/main" id="{7E5A1F47-FE60-EF04-C6E2-DB062C72D5D1}"/>
                </a:ext>
              </a:extLst>
            </p:cNvPr>
            <p:cNvSpPr txBox="1">
              <a:spLocks/>
            </p:cNvSpPr>
            <p:nvPr/>
          </p:nvSpPr>
          <p:spPr>
            <a:xfrm>
              <a:off x="1828799" y="2382982"/>
              <a:ext cx="1149927" cy="9623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ts val="2340"/>
                </a:lnSpc>
                <a:spcBef>
                  <a:spcPts val="0"/>
                </a:spcBef>
                <a:buFont typeface="Arial"/>
                <a:buNone/>
                <a:defRPr sz="2200" kern="1200" baseline="0">
                  <a:solidFill>
                    <a:srgbClr val="382B1B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1706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D2F2AA4-E0DB-8290-68BF-F6D0AC8AD61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CREATING COMPELLING CALLS TO ACTION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2420627-513D-E9E5-FA11-A2A8DB1D0657}"/>
              </a:ext>
            </a:extLst>
          </p:cNvPr>
          <p:cNvSpPr txBox="1">
            <a:spLocks/>
          </p:cNvSpPr>
          <p:nvPr/>
        </p:nvSpPr>
        <p:spPr>
          <a:xfrm>
            <a:off x="596539" y="1430548"/>
            <a:ext cx="8675593" cy="41964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340"/>
              </a:lnSpc>
              <a:spcBef>
                <a:spcPts val="0"/>
              </a:spcBef>
              <a:buFont typeface="Arial"/>
              <a:buNone/>
              <a:defRPr sz="2200" kern="1200" baseline="0">
                <a:solidFill>
                  <a:srgbClr val="382B1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B6D1E1"/>
              </a:buClr>
              <a:tabLst>
                <a:tab pos="523875" algn="l"/>
                <a:tab pos="661988" algn="l"/>
              </a:tabLst>
            </a:pPr>
            <a:r>
              <a:rPr lang="en-GB" dirty="0"/>
              <a:t>A call to action is what you say (or write) to guide your customer toward the next step.</a:t>
            </a:r>
          </a:p>
          <a:p>
            <a:pPr>
              <a:buClr>
                <a:srgbClr val="B6D1E1"/>
              </a:buClr>
              <a:tabLst>
                <a:tab pos="523875" algn="l"/>
                <a:tab pos="661988" algn="l"/>
              </a:tabLst>
            </a:pPr>
            <a:endParaRPr lang="en-GB" dirty="0"/>
          </a:p>
          <a:p>
            <a:pPr>
              <a:buClr>
                <a:srgbClr val="B6D1E1"/>
              </a:buClr>
              <a:tabLst>
                <a:tab pos="523875" algn="l"/>
                <a:tab pos="661988" algn="l"/>
              </a:tabLst>
            </a:pPr>
            <a:r>
              <a:rPr lang="en-GB" dirty="0"/>
              <a:t>A Good Call to Action Should:</a:t>
            </a:r>
          </a:p>
          <a:p>
            <a:pPr marL="457200" indent="-457200">
              <a:buClr>
                <a:srgbClr val="B6D1E1"/>
              </a:buClr>
              <a:buAutoNum type="arabicPeriod"/>
              <a:tabLst>
                <a:tab pos="523875" algn="l"/>
                <a:tab pos="661988" algn="l"/>
              </a:tabLst>
            </a:pPr>
            <a:r>
              <a:rPr lang="en-GB" dirty="0"/>
              <a:t>Start with a Strong Verb: “Order now” | “Message me” | “Try a free sample” | “Follow for next week’s menu”</a:t>
            </a:r>
          </a:p>
          <a:p>
            <a:pPr marL="457200" indent="-457200">
              <a:buClr>
                <a:srgbClr val="B6D1E1"/>
              </a:buClr>
              <a:buAutoNum type="arabicPeriod"/>
              <a:tabLst>
                <a:tab pos="523875" algn="l"/>
                <a:tab pos="661988" algn="l"/>
              </a:tabLst>
            </a:pPr>
            <a:r>
              <a:rPr lang="en-GB" dirty="0"/>
              <a:t>Be Clear and Direct: “Call this number to book” |“Scan the QR code to view the menu” | “Send me a message on WhatsApp by Monday 10am to order or  delivery on Thursday”</a:t>
            </a:r>
          </a:p>
          <a:p>
            <a:pPr marL="457200" indent="-457200">
              <a:buClr>
                <a:srgbClr val="B6D1E1"/>
              </a:buClr>
              <a:buAutoNum type="arabicPeriod"/>
              <a:tabLst>
                <a:tab pos="523875" algn="l"/>
                <a:tab pos="661988" algn="l"/>
              </a:tabLst>
            </a:pPr>
            <a:r>
              <a:rPr lang="en-GB" dirty="0"/>
              <a:t> Be Short and Snappy: “Hungry? Let me handle dinner.” |  “Ready in 5. Homemade with love.” |“Fresh, fast, and full of flavour.”</a:t>
            </a:r>
          </a:p>
          <a:p>
            <a:pPr marL="457200" indent="-457200">
              <a:buClr>
                <a:srgbClr val="B6D1E1"/>
              </a:buClr>
              <a:buAutoNum type="arabicPeriod"/>
              <a:tabLst>
                <a:tab pos="523875" algn="l"/>
                <a:tab pos="661988" algn="l"/>
              </a:tabLst>
            </a:pPr>
            <a:r>
              <a:rPr lang="en-GB" dirty="0"/>
              <a:t> Add Social Proof if You Can: “Over 100 people ordered last month, and many came back for more!” |“This is our most re-ordered product!”</a:t>
            </a:r>
          </a:p>
          <a:p>
            <a:pPr marL="457200" indent="-457200">
              <a:buClr>
                <a:srgbClr val="B6D1E1"/>
              </a:buClr>
              <a:buAutoNum type="arabicPeriod"/>
              <a:tabLst>
                <a:tab pos="523875" algn="l"/>
                <a:tab pos="661988" algn="l"/>
              </a:tabLst>
            </a:pPr>
            <a:r>
              <a:rPr lang="en-GB" dirty="0"/>
              <a:t> Test and Try Again: See which call to action version works better and more people respond to.  The clearer and more confident your invitation, the more likely people will follow through.</a:t>
            </a:r>
            <a:endParaRPr lang="en-US" dirty="0"/>
          </a:p>
          <a:p>
            <a:pPr marL="342900" indent="-342900"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523875" algn="l"/>
                <a:tab pos="661988" algn="l"/>
              </a:tabLst>
            </a:pPr>
            <a:endParaRPr lang="en-US" dirty="0"/>
          </a:p>
        </p:txBody>
      </p:sp>
      <p:pic>
        <p:nvPicPr>
          <p:cNvPr id="3" name="Picture 2" descr="A pink and yellow sign&#10;&#10;AI-generated content may be incorrect.">
            <a:extLst>
              <a:ext uri="{FF2B5EF4-FFF2-40B4-BE49-F238E27FC236}">
                <a16:creationId xmlns:a16="http://schemas.microsoft.com/office/drawing/2014/main" id="{D8660EFB-708F-83E7-6F89-578822E6A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173848" y="3098475"/>
            <a:ext cx="3202657" cy="213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395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D2F2AA4-E0DB-8290-68BF-F6D0AC8AD61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CLOSING THE SALE - APPROACHES THAT WORK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2420627-513D-E9E5-FA11-A2A8DB1D0657}"/>
              </a:ext>
            </a:extLst>
          </p:cNvPr>
          <p:cNvSpPr txBox="1">
            <a:spLocks/>
          </p:cNvSpPr>
          <p:nvPr/>
        </p:nvSpPr>
        <p:spPr>
          <a:xfrm>
            <a:off x="244704" y="1739488"/>
            <a:ext cx="3588326" cy="41964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340"/>
              </a:lnSpc>
              <a:spcBef>
                <a:spcPts val="0"/>
              </a:spcBef>
              <a:buFont typeface="Arial"/>
              <a:buNone/>
              <a:defRPr sz="2200" kern="1200" baseline="0">
                <a:solidFill>
                  <a:srgbClr val="382B1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523875" algn="l"/>
                <a:tab pos="661988" algn="l"/>
              </a:tabLst>
            </a:pPr>
            <a:r>
              <a:rPr lang="en-US" b="1" dirty="0">
                <a:solidFill>
                  <a:srgbClr val="B6D1E1"/>
                </a:solidFill>
              </a:rPr>
              <a:t>Simply ask for order</a:t>
            </a:r>
          </a:p>
          <a:p>
            <a:pPr marL="342900" lvl="1" indent="-342900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523875" algn="l"/>
                <a:tab pos="661988" algn="l"/>
              </a:tabLst>
            </a:pPr>
            <a:r>
              <a:rPr lang="en-US" i="1" dirty="0">
                <a:solidFill>
                  <a:srgbClr val="382B1B"/>
                </a:solidFill>
              </a:rPr>
              <a:t>Shall I reserve one for you?</a:t>
            </a:r>
          </a:p>
          <a:p>
            <a:pPr marL="342900" lvl="1" indent="-342900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523875" algn="l"/>
                <a:tab pos="661988" algn="l"/>
              </a:tabLst>
            </a:pPr>
            <a:r>
              <a:rPr lang="en-US" i="1" dirty="0">
                <a:solidFill>
                  <a:srgbClr val="382B1B"/>
                </a:solidFill>
              </a:rPr>
              <a:t>Would you like to buy it?</a:t>
            </a:r>
          </a:p>
          <a:p>
            <a:pPr marL="342900" lvl="1" indent="-342900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523875" algn="l"/>
                <a:tab pos="661988" algn="l"/>
              </a:tabLst>
            </a:pPr>
            <a:endParaRPr lang="en-US" dirty="0">
              <a:solidFill>
                <a:srgbClr val="382B1B"/>
              </a:solidFill>
            </a:endParaRPr>
          </a:p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523875" algn="l"/>
                <a:tab pos="661988" algn="l"/>
              </a:tabLst>
            </a:pPr>
            <a:r>
              <a:rPr lang="en-US" dirty="0">
                <a:solidFill>
                  <a:srgbClr val="382B1B"/>
                </a:solidFill>
              </a:rPr>
              <a:t>Summarize and then ask for the order</a:t>
            </a:r>
          </a:p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523875" algn="l"/>
                <a:tab pos="661988" algn="l"/>
              </a:tabLst>
            </a:pPr>
            <a:endParaRPr lang="en-US" i="1" dirty="0">
              <a:solidFill>
                <a:srgbClr val="382B1B"/>
              </a:solidFill>
            </a:endParaRPr>
          </a:p>
          <a:p>
            <a:pPr marL="342900" lvl="1" indent="-342900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523875" algn="l"/>
                <a:tab pos="661988" algn="l"/>
              </a:tabLst>
            </a:pPr>
            <a:endParaRPr lang="en-US" dirty="0">
              <a:solidFill>
                <a:srgbClr val="382B1B"/>
              </a:solidFill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E63C446-895B-2E1E-180B-1A4D1127BDE3}"/>
              </a:ext>
            </a:extLst>
          </p:cNvPr>
          <p:cNvSpPr txBox="1">
            <a:spLocks/>
          </p:cNvSpPr>
          <p:nvPr/>
        </p:nvSpPr>
        <p:spPr>
          <a:xfrm>
            <a:off x="4641274" y="1787236"/>
            <a:ext cx="3297382" cy="41964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340"/>
              </a:lnSpc>
              <a:spcBef>
                <a:spcPts val="0"/>
              </a:spcBef>
              <a:buFont typeface="Arial"/>
              <a:buNone/>
              <a:defRPr sz="2200" kern="1200" baseline="0">
                <a:solidFill>
                  <a:srgbClr val="382B1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523875" algn="l"/>
                <a:tab pos="661988" algn="l"/>
              </a:tabLst>
            </a:pPr>
            <a:r>
              <a:rPr lang="en-US" b="1" dirty="0">
                <a:solidFill>
                  <a:srgbClr val="B6D1E1"/>
                </a:solidFill>
              </a:rPr>
              <a:t>The concession close</a:t>
            </a:r>
            <a:r>
              <a:rPr lang="en-US" b="1" dirty="0">
                <a:solidFill>
                  <a:srgbClr val="382B1B"/>
                </a:solidFill>
              </a:rPr>
              <a:t> </a:t>
            </a:r>
          </a:p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523875" algn="l"/>
                <a:tab pos="661988" algn="l"/>
              </a:tabLst>
            </a:pPr>
            <a:r>
              <a:rPr lang="en-US" i="1" dirty="0">
                <a:solidFill>
                  <a:srgbClr val="382B1B"/>
                </a:solidFill>
              </a:rPr>
              <a:t>“if you are willing to place an order now, I’m willing to reduce the price by 5%”</a:t>
            </a:r>
          </a:p>
          <a:p>
            <a:pPr marL="342900" lvl="1" indent="-342900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523875" algn="l"/>
                <a:tab pos="661988" algn="l"/>
              </a:tabLst>
            </a:pPr>
            <a:endParaRPr lang="en-US" dirty="0">
              <a:solidFill>
                <a:srgbClr val="382B1B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2E6E64-F9F7-3859-78C6-5069D4B666C7}"/>
              </a:ext>
            </a:extLst>
          </p:cNvPr>
          <p:cNvSpPr txBox="1">
            <a:spLocks/>
          </p:cNvSpPr>
          <p:nvPr/>
        </p:nvSpPr>
        <p:spPr>
          <a:xfrm>
            <a:off x="8506692" y="1759527"/>
            <a:ext cx="3297382" cy="20781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340"/>
              </a:lnSpc>
              <a:spcBef>
                <a:spcPts val="0"/>
              </a:spcBef>
              <a:buFont typeface="Arial"/>
              <a:buNone/>
              <a:defRPr sz="2200" kern="1200" baseline="0">
                <a:solidFill>
                  <a:srgbClr val="382B1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523875" algn="l"/>
                <a:tab pos="661988" algn="l"/>
              </a:tabLst>
            </a:pPr>
            <a:r>
              <a:rPr lang="en-US" b="1" dirty="0">
                <a:solidFill>
                  <a:srgbClr val="B6D1E1"/>
                </a:solidFill>
              </a:rPr>
              <a:t>The alternative close </a:t>
            </a:r>
          </a:p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523875" algn="l"/>
                <a:tab pos="661988" algn="l"/>
              </a:tabLst>
            </a:pPr>
            <a:r>
              <a:rPr lang="en-US" i="1" dirty="0">
                <a:solidFill>
                  <a:srgbClr val="382B1B"/>
                </a:solidFill>
              </a:rPr>
              <a:t> “Would you like it in vanilla or chocolate ?” “Would you like it delivered on Tuesday or Friday?”</a:t>
            </a:r>
          </a:p>
          <a:p>
            <a:pPr marL="342900" lvl="1" indent="-342900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523875" algn="l"/>
                <a:tab pos="661988" algn="l"/>
              </a:tabLst>
            </a:pPr>
            <a:endParaRPr lang="en-US" dirty="0">
              <a:solidFill>
                <a:srgbClr val="382B1B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317B79C-1081-0B8C-4035-A35AF65AB993}"/>
              </a:ext>
            </a:extLst>
          </p:cNvPr>
          <p:cNvCxnSpPr>
            <a:cxnSpLocks/>
          </p:cNvCxnSpPr>
          <p:nvPr/>
        </p:nvCxnSpPr>
        <p:spPr>
          <a:xfrm>
            <a:off x="4225636" y="1663501"/>
            <a:ext cx="0" cy="3132000"/>
          </a:xfrm>
          <a:prstGeom prst="line">
            <a:avLst/>
          </a:prstGeom>
          <a:ln w="28575">
            <a:solidFill>
              <a:srgbClr val="B6D1E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BB134C-A4FE-971B-5EDD-7C1E19B5D1B3}"/>
              </a:ext>
            </a:extLst>
          </p:cNvPr>
          <p:cNvCxnSpPr>
            <a:cxnSpLocks/>
          </p:cNvCxnSpPr>
          <p:nvPr/>
        </p:nvCxnSpPr>
        <p:spPr>
          <a:xfrm>
            <a:off x="8091055" y="1663501"/>
            <a:ext cx="0" cy="3132000"/>
          </a:xfrm>
          <a:prstGeom prst="line">
            <a:avLst/>
          </a:prstGeom>
          <a:ln w="28575">
            <a:solidFill>
              <a:srgbClr val="B6D1E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403C1792-29DF-ED38-35F6-F5D1C8D6A543}"/>
              </a:ext>
            </a:extLst>
          </p:cNvPr>
          <p:cNvGrpSpPr/>
          <p:nvPr/>
        </p:nvGrpSpPr>
        <p:grpSpPr>
          <a:xfrm>
            <a:off x="6346151" y="4641272"/>
            <a:ext cx="3096294" cy="1811297"/>
            <a:chOff x="9241751" y="4879658"/>
            <a:chExt cx="2404588" cy="1406657"/>
          </a:xfrm>
        </p:grpSpPr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FEB61DD7-359F-5EC8-E940-D56EA45EB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751" y="4879658"/>
              <a:ext cx="2404588" cy="1406657"/>
            </a:xfrm>
            <a:prstGeom prst="rect">
              <a:avLst/>
            </a:prstGeom>
          </p:spPr>
        </p:pic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8A6589E4-7FAE-EE32-8AEE-911D5B78E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81502" y="4959376"/>
              <a:ext cx="248404" cy="270907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F6F1A1DB-C74F-B73A-2259-31402A4C3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1250364" y="5183715"/>
              <a:ext cx="248404" cy="2709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15298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D1F3B-DB8F-880D-07D8-9865694BC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1A8F90-97C3-5BC6-DC13-9425CD86A87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FOLLOW UP – EVEN IF NO SALE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1EE07FE-8C75-47DA-F73D-B1F34C691F11}"/>
              </a:ext>
            </a:extLst>
          </p:cNvPr>
          <p:cNvSpPr txBox="1">
            <a:spLocks/>
          </p:cNvSpPr>
          <p:nvPr/>
        </p:nvSpPr>
        <p:spPr>
          <a:xfrm>
            <a:off x="637309" y="1814945"/>
            <a:ext cx="7772400" cy="41964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340"/>
              </a:lnSpc>
              <a:spcBef>
                <a:spcPts val="0"/>
              </a:spcBef>
              <a:buFont typeface="Arial"/>
              <a:buNone/>
              <a:defRPr sz="2200" kern="1200" baseline="0">
                <a:solidFill>
                  <a:srgbClr val="382B1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523875" algn="l"/>
                <a:tab pos="661988" algn="l"/>
              </a:tabLst>
            </a:pPr>
            <a:endParaRPr lang="en-US" dirty="0">
              <a:solidFill>
                <a:srgbClr val="382B1B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44104A-78C8-0153-C437-A588D9F43401}"/>
              </a:ext>
            </a:extLst>
          </p:cNvPr>
          <p:cNvSpPr txBox="1"/>
          <p:nvPr/>
        </p:nvSpPr>
        <p:spPr>
          <a:xfrm>
            <a:off x="409149" y="1999879"/>
            <a:ext cx="11478051" cy="4493538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r>
              <a:rPr lang="en-GB" sz="2200" b="1" dirty="0">
                <a:solidFill>
                  <a:srgbClr val="B6D1E1"/>
                </a:solidFill>
              </a:rPr>
              <a:t>Why Follow Up Matters: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Keeps the door open for future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Shows you value the conversation, not just the sale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Builds trust and helps you learn from the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/>
          </a:p>
          <a:p>
            <a:r>
              <a:rPr lang="en-GB" sz="2200" b="1" dirty="0">
                <a:solidFill>
                  <a:srgbClr val="B6D1E1"/>
                </a:solidFill>
              </a:rPr>
              <a:t>Practical Ways to Follow Up: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Send a short, polite thank you message (WhatsApp, email, or handwritten)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Include your business card, flyer, or menu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Ask if you can follow up again in a few months “</a:t>
            </a:r>
            <a:r>
              <a:rPr lang="en-GB" sz="2200" i="1" dirty="0"/>
              <a:t>Would it be okay if I check back with you before the next season?”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Ask for referrals “</a:t>
            </a:r>
            <a:r>
              <a:rPr lang="en-GB" sz="2200" i="1" dirty="0"/>
              <a:t>Is there anyone you know who might be interested?”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Ask for feedback </a:t>
            </a:r>
            <a:r>
              <a:rPr lang="en-GB" sz="2200" i="1" dirty="0"/>
              <a:t>“Was there anything I could improve or explain more clearly?”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Invite suggestions </a:t>
            </a:r>
            <a:r>
              <a:rPr lang="en-GB" sz="2200" i="1" dirty="0"/>
              <a:t>“Is there something you’d love to see me offer in the future?”</a:t>
            </a:r>
            <a:endParaRPr lang="en-IE" sz="22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DF6D64-3495-44F6-9D10-2D1570AB0DC1}"/>
              </a:ext>
            </a:extLst>
          </p:cNvPr>
          <p:cNvSpPr txBox="1"/>
          <p:nvPr/>
        </p:nvSpPr>
        <p:spPr>
          <a:xfrm>
            <a:off x="304800" y="1230438"/>
            <a:ext cx="11582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/>
              <a:t>Just because someone didn’t buy today doesn’t mean they won’t in the future. Following up shows respect, professionalism, and helps you build long-term relationships.</a:t>
            </a:r>
          </a:p>
        </p:txBody>
      </p:sp>
    </p:spTree>
    <p:extLst>
      <p:ext uri="{BB962C8B-B14F-4D97-AF65-F5344CB8AC3E}">
        <p14:creationId xmlns:p14="http://schemas.microsoft.com/office/powerpoint/2010/main" val="31681630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D2F2AA4-E0DB-8290-68BF-F6D0AC8AD61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3600" dirty="0"/>
              <a:t>REMINDER! – TOP TECHNIQUE EFFECTIVE SELLING!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2420627-513D-E9E5-FA11-A2A8DB1D0657}"/>
              </a:ext>
            </a:extLst>
          </p:cNvPr>
          <p:cNvSpPr txBox="1">
            <a:spLocks/>
          </p:cNvSpPr>
          <p:nvPr/>
        </p:nvSpPr>
        <p:spPr>
          <a:xfrm>
            <a:off x="4378037" y="1576152"/>
            <a:ext cx="6539345" cy="41964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340"/>
              </a:lnSpc>
              <a:spcBef>
                <a:spcPts val="0"/>
              </a:spcBef>
              <a:buFont typeface="Arial"/>
              <a:buNone/>
              <a:defRPr sz="2200" kern="1200" baseline="0">
                <a:solidFill>
                  <a:srgbClr val="382B1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523875" algn="l"/>
                <a:tab pos="661988" algn="l"/>
              </a:tabLst>
            </a:pPr>
            <a:r>
              <a:rPr lang="en-US" dirty="0">
                <a:solidFill>
                  <a:srgbClr val="382B1B"/>
                </a:solidFill>
              </a:rPr>
              <a:t>All sales hinge on conversion. </a:t>
            </a:r>
          </a:p>
          <a:p>
            <a:pPr marL="342900" lvl="1" indent="-342900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523875" algn="l"/>
                <a:tab pos="661988" algn="l"/>
              </a:tabLst>
            </a:pPr>
            <a:endParaRPr lang="en-US" dirty="0">
              <a:solidFill>
                <a:srgbClr val="382B1B"/>
              </a:solidFill>
            </a:endParaRPr>
          </a:p>
          <a:p>
            <a:pPr marL="342900" lvl="1" indent="-342900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523875" algn="l"/>
                <a:tab pos="661988" algn="l"/>
              </a:tabLst>
            </a:pPr>
            <a:r>
              <a:rPr lang="en-US" dirty="0">
                <a:solidFill>
                  <a:srgbClr val="382B1B"/>
                </a:solidFill>
              </a:rPr>
              <a:t>Use a mix of the Assumptive, Conditional,  Bonus &amp; Customer reference closing  techniques to increase your conversion rate</a:t>
            </a:r>
          </a:p>
          <a:p>
            <a:pPr marL="342900" lvl="1" indent="-342900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buFont typeface="Arial" panose="020B0604020202020204" pitchFamily="34" charset="0"/>
              <a:buChar char="•"/>
              <a:tabLst>
                <a:tab pos="523875" algn="l"/>
                <a:tab pos="661988" algn="l"/>
              </a:tabLst>
            </a:pPr>
            <a:endParaRPr lang="en-US" dirty="0">
              <a:solidFill>
                <a:srgbClr val="382B1B"/>
              </a:solidFill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51AC083-6AB9-25A5-0D8B-5603F8EB7428}"/>
              </a:ext>
            </a:extLst>
          </p:cNvPr>
          <p:cNvSpPr txBox="1">
            <a:spLocks/>
          </p:cNvSpPr>
          <p:nvPr/>
        </p:nvSpPr>
        <p:spPr>
          <a:xfrm>
            <a:off x="796152" y="1576152"/>
            <a:ext cx="2632364" cy="16902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340"/>
              </a:lnSpc>
              <a:spcBef>
                <a:spcPts val="0"/>
              </a:spcBef>
              <a:buFont typeface="Arial"/>
              <a:buNone/>
              <a:defRPr sz="2200" kern="1200" baseline="0">
                <a:solidFill>
                  <a:srgbClr val="382B1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ts val="3340"/>
              </a:lnSpc>
              <a:spcBef>
                <a:spcPts val="0"/>
              </a:spcBef>
              <a:buClr>
                <a:srgbClr val="B6D1E1"/>
              </a:buClr>
              <a:tabLst>
                <a:tab pos="523875" algn="l"/>
                <a:tab pos="661988" algn="l"/>
              </a:tabLst>
            </a:pPr>
            <a:r>
              <a:rPr lang="en-US" sz="4300" b="1" i="1" dirty="0">
                <a:solidFill>
                  <a:srgbClr val="94C7B0"/>
                </a:solidFill>
              </a:rPr>
              <a:t>Close </a:t>
            </a:r>
            <a:r>
              <a:rPr lang="en-US" sz="4300" b="1" i="1" dirty="0" err="1">
                <a:solidFill>
                  <a:srgbClr val="94C7B0"/>
                </a:solidFill>
              </a:rPr>
              <a:t>Effetively</a:t>
            </a:r>
            <a:r>
              <a:rPr lang="en-US" sz="4300" b="1" i="1" dirty="0">
                <a:solidFill>
                  <a:srgbClr val="94C7B0"/>
                </a:solidFill>
              </a:rPr>
              <a:t>  &amp; Increase Sales</a:t>
            </a:r>
          </a:p>
          <a:p>
            <a:pPr marL="0" lvl="1" algn="l">
              <a:lnSpc>
                <a:spcPts val="3340"/>
              </a:lnSpc>
              <a:spcBef>
                <a:spcPts val="0"/>
              </a:spcBef>
              <a:buClr>
                <a:srgbClr val="B6D1E1"/>
              </a:buClr>
              <a:tabLst>
                <a:tab pos="523875" algn="l"/>
                <a:tab pos="661988" algn="l"/>
              </a:tabLst>
            </a:pPr>
            <a:endParaRPr lang="en-US" sz="4300" b="1" i="1" dirty="0">
              <a:solidFill>
                <a:srgbClr val="94C7B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7AA3B19-5D81-F48F-FD30-0C5578DEF760}"/>
              </a:ext>
            </a:extLst>
          </p:cNvPr>
          <p:cNvCxnSpPr>
            <a:cxnSpLocks/>
          </p:cNvCxnSpPr>
          <p:nvPr/>
        </p:nvCxnSpPr>
        <p:spPr>
          <a:xfrm>
            <a:off x="4100947" y="1732773"/>
            <a:ext cx="0" cy="2077227"/>
          </a:xfrm>
          <a:prstGeom prst="line">
            <a:avLst/>
          </a:prstGeom>
          <a:ln w="28575">
            <a:solidFill>
              <a:srgbClr val="B6D1E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Woman in bakery">
            <a:extLst>
              <a:ext uri="{FF2B5EF4-FFF2-40B4-BE49-F238E27FC236}">
                <a16:creationId xmlns:a16="http://schemas.microsoft.com/office/drawing/2014/main" id="{A1D7AE20-196F-0480-16AE-DED578A8E2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40" b="57197"/>
          <a:stretch>
            <a:fillRect/>
          </a:stretch>
        </p:blipFill>
        <p:spPr>
          <a:xfrm>
            <a:off x="868951" y="3718522"/>
            <a:ext cx="10291020" cy="262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82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181C30-6FDE-5638-30DB-63F4D678B4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50080" y="2017486"/>
            <a:ext cx="6147263" cy="2799443"/>
          </a:xfrm>
        </p:spPr>
        <p:txBody>
          <a:bodyPr>
            <a:normAutofit/>
          </a:bodyPr>
          <a:lstStyle/>
          <a:p>
            <a:r>
              <a:rPr lang="en-US" dirty="0"/>
              <a:t>GETTING STARTED WITH SALES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7C9F78-FA2D-0DFD-43D4-B1D498635E5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9199552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181C30-6FDE-5638-30DB-63F4D678B4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50080" y="2643809"/>
            <a:ext cx="6147263" cy="2173120"/>
          </a:xfrm>
        </p:spPr>
        <p:txBody>
          <a:bodyPr>
            <a:normAutofit/>
          </a:bodyPr>
          <a:lstStyle/>
          <a:p>
            <a:r>
              <a:rPr lang="en-US" dirty="0"/>
              <a:t>UPSELLING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7C9F78-FA2D-0DFD-43D4-B1D498635E5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4493178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58B55-6277-D85F-BBD1-165A3165A72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UPSELLING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3EC969-3CC9-25A3-20AF-C98F6D5E76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8349" y="1631868"/>
            <a:ext cx="10740636" cy="4490356"/>
          </a:xfrm>
        </p:spPr>
        <p:txBody>
          <a:bodyPr/>
          <a:lstStyle/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94C7B0"/>
              </a:buClr>
            </a:pPr>
            <a:r>
              <a:rPr lang="en-GB" dirty="0"/>
              <a:t>Upselling means offering something extra that adds value to the original purchase. It is simply </a:t>
            </a:r>
            <a:r>
              <a:rPr lang="en-GB" b="1" dirty="0"/>
              <a:t>offering more value</a:t>
            </a:r>
            <a:r>
              <a:rPr lang="en-GB" dirty="0"/>
              <a:t> to someone who already said “yes”. It’s about being helpful, not pushy.</a:t>
            </a:r>
            <a:endParaRPr lang="en-US" dirty="0"/>
          </a:p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94C7B0"/>
              </a:buClr>
            </a:pPr>
            <a:endParaRPr lang="en-GB" dirty="0"/>
          </a:p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94C7B0"/>
              </a:buClr>
            </a:pPr>
            <a:r>
              <a:rPr lang="en-GB" b="1" dirty="0">
                <a:solidFill>
                  <a:srgbClr val="B6D1E1"/>
                </a:solidFill>
              </a:rPr>
              <a:t>Examples:</a:t>
            </a:r>
          </a:p>
          <a:p>
            <a:pPr marL="342900" lvl="1" indent="-342900" algn="l">
              <a:lnSpc>
                <a:spcPts val="2340"/>
              </a:lnSpc>
              <a:spcBef>
                <a:spcPts val="0"/>
              </a:spcBef>
              <a:buClr>
                <a:srgbClr val="94C7B0"/>
              </a:buClr>
              <a:buFont typeface="Arial" panose="020B0604020202020204" pitchFamily="34" charset="0"/>
              <a:buChar char="•"/>
            </a:pPr>
            <a:r>
              <a:rPr lang="en-GB" b="1" dirty="0"/>
              <a:t>Offer a bundle: </a:t>
            </a:r>
            <a:r>
              <a:rPr lang="en-GB" i="1" dirty="0"/>
              <a:t>“Would you like the chutney and flatbread together for €8?”</a:t>
            </a:r>
          </a:p>
          <a:p>
            <a:pPr marL="342900" lvl="1" indent="-342900" algn="l">
              <a:lnSpc>
                <a:spcPts val="2340"/>
              </a:lnSpc>
              <a:spcBef>
                <a:spcPts val="0"/>
              </a:spcBef>
              <a:buClr>
                <a:srgbClr val="94C7B0"/>
              </a:buClr>
              <a:buFont typeface="Arial" panose="020B0604020202020204" pitchFamily="34" charset="0"/>
              <a:buChar char="•"/>
            </a:pPr>
            <a:r>
              <a:rPr lang="en-GB" b="1" dirty="0"/>
              <a:t>Suggest a side item: </a:t>
            </a:r>
            <a:r>
              <a:rPr lang="en-GB" dirty="0"/>
              <a:t>“</a:t>
            </a:r>
            <a:r>
              <a:rPr lang="en-GB" i="1" dirty="0"/>
              <a:t>This goes really well with our spiced rice. Would you like to try it?”</a:t>
            </a:r>
          </a:p>
          <a:p>
            <a:pPr marL="342900" lvl="1" indent="-342900" algn="l">
              <a:lnSpc>
                <a:spcPts val="2340"/>
              </a:lnSpc>
              <a:spcBef>
                <a:spcPts val="0"/>
              </a:spcBef>
              <a:buClr>
                <a:srgbClr val="94C7B0"/>
              </a:buClr>
              <a:buFont typeface="Arial" panose="020B0604020202020204" pitchFamily="34" charset="0"/>
              <a:buChar char="•"/>
            </a:pPr>
            <a:r>
              <a:rPr lang="en-GB" b="1" dirty="0"/>
              <a:t>Offer a larger portion: </a:t>
            </a:r>
            <a:r>
              <a:rPr lang="en-GB" i="1" dirty="0"/>
              <a:t>“For €3 more, I can give you the larger size.”</a:t>
            </a:r>
          </a:p>
          <a:p>
            <a:pPr marL="342900" lvl="1" indent="-342900" algn="l">
              <a:lnSpc>
                <a:spcPts val="2340"/>
              </a:lnSpc>
              <a:spcBef>
                <a:spcPts val="0"/>
              </a:spcBef>
              <a:buClr>
                <a:srgbClr val="94C7B0"/>
              </a:buClr>
              <a:buFont typeface="Arial" panose="020B0604020202020204" pitchFamily="34" charset="0"/>
              <a:buChar char="•"/>
            </a:pPr>
            <a:r>
              <a:rPr lang="en-GB" b="1" dirty="0"/>
              <a:t>Upsell a repeat order: </a:t>
            </a:r>
            <a:r>
              <a:rPr lang="en-GB" i="1" dirty="0"/>
              <a:t>“Most customers get 2 jars to last the week, do you want to take another?”</a:t>
            </a:r>
          </a:p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94C7B0"/>
              </a:buClr>
            </a:pPr>
            <a:endParaRPr lang="en-GB" dirty="0"/>
          </a:p>
          <a:p>
            <a:pPr marL="342900" lvl="1" indent="-342900" algn="l">
              <a:lnSpc>
                <a:spcPts val="2340"/>
              </a:lnSpc>
              <a:spcBef>
                <a:spcPts val="0"/>
              </a:spcBef>
              <a:buClr>
                <a:srgbClr val="94C7B0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0" lvl="1" algn="l">
              <a:lnSpc>
                <a:spcPts val="2340"/>
              </a:lnSpc>
              <a:spcBef>
                <a:spcPts val="0"/>
              </a:spcBef>
            </a:pPr>
            <a:endParaRPr lang="en-US" dirty="0"/>
          </a:p>
          <a:p>
            <a:pPr marL="0" lvl="1" algn="l">
              <a:lnSpc>
                <a:spcPts val="2340"/>
              </a:lnSpc>
              <a:spcBef>
                <a:spcPts val="0"/>
              </a:spcBef>
            </a:pPr>
            <a:r>
              <a:rPr lang="en-US" b="1" dirty="0"/>
              <a:t>READ MORE </a:t>
            </a:r>
            <a:r>
              <a:rPr lang="en-US" dirty="0"/>
              <a:t> </a:t>
            </a:r>
            <a:r>
              <a:rPr lang="en-US" dirty="0">
                <a:solidFill>
                  <a:srgbClr val="382B1B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www.wikihow.com/Upsell </a:t>
            </a:r>
            <a:endParaRPr lang="en-US" dirty="0">
              <a:solidFill>
                <a:srgbClr val="382B1B"/>
              </a:solidFill>
            </a:endParaRPr>
          </a:p>
          <a:p>
            <a:pPr marL="0" lvl="1" algn="l">
              <a:lnSpc>
                <a:spcPts val="2340"/>
              </a:lnSpc>
              <a:spcBef>
                <a:spcPts val="0"/>
              </a:spcBef>
            </a:pPr>
            <a:endParaRPr lang="en-US" dirty="0"/>
          </a:p>
          <a:p>
            <a:pPr marL="0" lvl="1" algn="l">
              <a:lnSpc>
                <a:spcPts val="2340"/>
              </a:lnSpc>
              <a:spcBef>
                <a:spcPts val="0"/>
              </a:spcBef>
            </a:pPr>
            <a:endParaRPr lang="en-US" dirty="0"/>
          </a:p>
          <a:p>
            <a:pPr marL="0" lvl="1" algn="l">
              <a:lnSpc>
                <a:spcPts val="2340"/>
              </a:lnSpc>
              <a:spcBef>
                <a:spcPts val="0"/>
              </a:spcBef>
            </a:pPr>
            <a:endParaRPr lang="en-US" dirty="0"/>
          </a:p>
          <a:p>
            <a:pPr marL="0" lvl="1" algn="l">
              <a:lnSpc>
                <a:spcPts val="234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0410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C74FC-1E41-F0E7-83DB-7EB2B5746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F1E144-05C4-6A98-39A6-F96DA8C0A5A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UPSELLING - </a:t>
            </a:r>
            <a:r>
              <a:rPr lang="en-GB" dirty="0"/>
              <a:t>How to Ask Without Feeling Awkward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50A6A-B289-6CA5-C9C0-3E465E0266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8349" y="1631868"/>
            <a:ext cx="6932127" cy="4490356"/>
          </a:xfrm>
        </p:spPr>
        <p:txBody>
          <a:bodyPr/>
          <a:lstStyle/>
          <a:p>
            <a:pPr marL="0" lvl="1" algn="l">
              <a:lnSpc>
                <a:spcPts val="2340"/>
              </a:lnSpc>
              <a:spcBef>
                <a:spcPts val="0"/>
              </a:spcBef>
            </a:pPr>
            <a:r>
              <a:rPr lang="en-GB" dirty="0"/>
              <a:t>Upselling is a natural part of friendly service,  especially when your offer is useful.</a:t>
            </a:r>
          </a:p>
          <a:p>
            <a:pPr marL="0" lvl="1" algn="l">
              <a:lnSpc>
                <a:spcPts val="2340"/>
              </a:lnSpc>
              <a:spcBef>
                <a:spcPts val="0"/>
              </a:spcBef>
            </a:pPr>
            <a:endParaRPr lang="en-GB" dirty="0"/>
          </a:p>
          <a:p>
            <a:pPr marL="0" lvl="1" algn="l">
              <a:lnSpc>
                <a:spcPts val="2340"/>
              </a:lnSpc>
              <a:spcBef>
                <a:spcPts val="0"/>
              </a:spcBef>
            </a:pPr>
            <a:r>
              <a:rPr lang="en-GB" b="1" dirty="0"/>
              <a:t>Phrases to try:</a:t>
            </a:r>
          </a:p>
          <a:p>
            <a:pPr marL="342900" lvl="1" indent="-342900" algn="l">
              <a:lnSpc>
                <a:spcPts val="234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“</a:t>
            </a:r>
            <a:r>
              <a:rPr lang="en-GB" i="1" dirty="0"/>
              <a:t>Lots of people pair this with…”</a:t>
            </a:r>
          </a:p>
          <a:p>
            <a:pPr marL="342900" lvl="1" indent="-342900" algn="l">
              <a:lnSpc>
                <a:spcPts val="234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i="1" dirty="0"/>
              <a:t>“Would you like to try our family-sized option?”</a:t>
            </a:r>
          </a:p>
          <a:p>
            <a:pPr marL="342900" lvl="1" indent="-342900" algn="l">
              <a:lnSpc>
                <a:spcPts val="234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i="1" dirty="0"/>
              <a:t>“That’s our most popular combo; would that work for you too?”</a:t>
            </a:r>
          </a:p>
          <a:p>
            <a:pPr marL="342900" lvl="1" indent="-342900" algn="l">
              <a:lnSpc>
                <a:spcPts val="234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i="1" dirty="0"/>
              <a:t>“I’ve got a fresh batch of [X]. Would you like to add one?”</a:t>
            </a:r>
          </a:p>
          <a:p>
            <a:pPr marL="0" lvl="1" algn="l">
              <a:lnSpc>
                <a:spcPts val="2340"/>
              </a:lnSpc>
              <a:spcBef>
                <a:spcPts val="0"/>
              </a:spcBef>
            </a:pPr>
            <a:endParaRPr lang="en-GB" dirty="0"/>
          </a:p>
          <a:p>
            <a:pPr marL="0" lvl="1" algn="l">
              <a:lnSpc>
                <a:spcPts val="2340"/>
              </a:lnSpc>
              <a:spcBef>
                <a:spcPts val="0"/>
              </a:spcBef>
            </a:pPr>
            <a:r>
              <a:rPr lang="en-GB" b="1" dirty="0">
                <a:solidFill>
                  <a:srgbClr val="94C7B0"/>
                </a:solidFill>
              </a:rPr>
              <a:t>Tip</a:t>
            </a:r>
            <a:r>
              <a:rPr lang="en-GB" dirty="0"/>
              <a:t>: Practice saying it out loud until it feels natural — like you’re giving good advice.</a:t>
            </a:r>
            <a:endParaRPr lang="en-US" dirty="0"/>
          </a:p>
          <a:p>
            <a:pPr marL="0" lvl="1" algn="l">
              <a:lnSpc>
                <a:spcPts val="2340"/>
              </a:lnSpc>
              <a:spcBef>
                <a:spcPts val="0"/>
              </a:spcBef>
            </a:pPr>
            <a:endParaRPr lang="en-US" dirty="0"/>
          </a:p>
          <a:p>
            <a:pPr marL="0" lvl="1" algn="l">
              <a:lnSpc>
                <a:spcPts val="2340"/>
              </a:lnSpc>
              <a:spcBef>
                <a:spcPts val="0"/>
              </a:spcBef>
            </a:pPr>
            <a:endParaRPr lang="en-US" dirty="0"/>
          </a:p>
          <a:p>
            <a:pPr marL="0" lvl="1" algn="l">
              <a:lnSpc>
                <a:spcPts val="2340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6" name="Picture 5" descr="Bakery employee giving bag to customer">
            <a:extLst>
              <a:ext uri="{FF2B5EF4-FFF2-40B4-BE49-F238E27FC236}">
                <a16:creationId xmlns:a16="http://schemas.microsoft.com/office/drawing/2014/main" id="{2774F757-0326-FE8D-306B-C23C52D9F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806" t="16476" r="19351"/>
          <a:stretch>
            <a:fillRect/>
          </a:stretch>
        </p:blipFill>
        <p:spPr>
          <a:xfrm>
            <a:off x="8049268" y="1834623"/>
            <a:ext cx="3500127" cy="361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919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D1BDB-78D6-39DA-B3C7-283B8D5C9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2DBE5E-AC60-856A-68D1-6289FF14D35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UPSELLING - </a:t>
            </a:r>
            <a:r>
              <a:rPr lang="en-GB" dirty="0"/>
              <a:t>Plan Your Own Upselling Offer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576DA-585A-4780-837A-E267E0C035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6685" y="2971435"/>
            <a:ext cx="10758629" cy="4490356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Let’s make this practical. Complete these prompts:</a:t>
            </a:r>
          </a:p>
          <a:p>
            <a:endParaRPr lang="en-GB" dirty="0"/>
          </a:p>
          <a:p>
            <a:r>
              <a:rPr lang="en-GB" b="1" dirty="0"/>
              <a:t>Main product I sell:		</a:t>
            </a:r>
            <a:r>
              <a:rPr lang="en-GB" dirty="0"/>
              <a:t> 	_________________________</a:t>
            </a:r>
          </a:p>
          <a:p>
            <a:endParaRPr lang="en-GB" b="1" dirty="0"/>
          </a:p>
          <a:p>
            <a:r>
              <a:rPr lang="en-GB" b="1" dirty="0"/>
              <a:t>Add-on or upgrade I could offer:</a:t>
            </a:r>
            <a:r>
              <a:rPr lang="en-GB" dirty="0"/>
              <a:t> 	_________________________</a:t>
            </a:r>
          </a:p>
          <a:p>
            <a:endParaRPr lang="en-GB" b="1" dirty="0"/>
          </a:p>
          <a:p>
            <a:r>
              <a:rPr lang="en-GB" b="1" dirty="0"/>
              <a:t>How I’ll phrase it:	</a:t>
            </a:r>
            <a:r>
              <a:rPr lang="en-GB" dirty="0"/>
              <a:t>“_____________________________________________________”</a:t>
            </a:r>
          </a:p>
          <a:p>
            <a:endParaRPr lang="en-GB" dirty="0"/>
          </a:p>
          <a:p>
            <a:pPr marL="0" lvl="1" algn="l">
              <a:lnSpc>
                <a:spcPts val="2340"/>
              </a:lnSpc>
              <a:spcBef>
                <a:spcPts val="0"/>
              </a:spcBef>
            </a:pPr>
            <a:endParaRPr lang="en-US" dirty="0"/>
          </a:p>
          <a:p>
            <a:pPr marL="0" lvl="1" algn="l">
              <a:lnSpc>
                <a:spcPts val="2340"/>
              </a:lnSpc>
              <a:spcBef>
                <a:spcPts val="0"/>
              </a:spcBef>
            </a:pPr>
            <a:endParaRPr lang="en-US" dirty="0"/>
          </a:p>
          <a:p>
            <a:pPr marL="0" lvl="1" algn="l">
              <a:lnSpc>
                <a:spcPts val="234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60CD32-D522-D2CB-7DF0-4C2C1A653C9B}"/>
              </a:ext>
            </a:extLst>
          </p:cNvPr>
          <p:cNvSpPr/>
          <p:nvPr/>
        </p:nvSpPr>
        <p:spPr>
          <a:xfrm>
            <a:off x="848921" y="1709806"/>
            <a:ext cx="4429991" cy="1142494"/>
          </a:xfrm>
          <a:prstGeom prst="rect">
            <a:avLst/>
          </a:prstGeom>
          <a:solidFill>
            <a:schemeClr val="bg1"/>
          </a:solidFill>
          <a:ln w="28575">
            <a:solidFill>
              <a:srgbClr val="B6D1E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B9411AE-92D4-4ECE-1DAE-FFEE23405527}"/>
              </a:ext>
            </a:extLst>
          </p:cNvPr>
          <p:cNvGrpSpPr/>
          <p:nvPr/>
        </p:nvGrpSpPr>
        <p:grpSpPr>
          <a:xfrm>
            <a:off x="2682941" y="1312477"/>
            <a:ext cx="2788753" cy="578690"/>
            <a:chOff x="2045517" y="6166884"/>
            <a:chExt cx="2788753" cy="5786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DC1ACD2-67D5-979E-5A94-6D81118FC855}"/>
                </a:ext>
              </a:extLst>
            </p:cNvPr>
            <p:cNvSpPr/>
            <p:nvPr/>
          </p:nvSpPr>
          <p:spPr>
            <a:xfrm>
              <a:off x="2651051" y="6166884"/>
              <a:ext cx="1712853" cy="578690"/>
            </a:xfrm>
            <a:prstGeom prst="rect">
              <a:avLst/>
            </a:prstGeom>
            <a:solidFill>
              <a:srgbClr val="B6D1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AE75F7B-88C4-3C69-170F-F4694831B510}"/>
                </a:ext>
              </a:extLst>
            </p:cNvPr>
            <p:cNvSpPr/>
            <p:nvPr/>
          </p:nvSpPr>
          <p:spPr>
            <a:xfrm>
              <a:off x="2045517" y="6166884"/>
              <a:ext cx="555915" cy="578690"/>
            </a:xfrm>
            <a:prstGeom prst="rect">
              <a:avLst/>
            </a:prstGeom>
            <a:solidFill>
              <a:srgbClr val="84B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AEC8E16-79C6-8914-AE50-439ECBDA767E}"/>
                </a:ext>
              </a:extLst>
            </p:cNvPr>
            <p:cNvSpPr/>
            <p:nvPr/>
          </p:nvSpPr>
          <p:spPr>
            <a:xfrm>
              <a:off x="2742272" y="6344095"/>
              <a:ext cx="2091998" cy="3867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228600" indent="-228600">
                <a:lnSpc>
                  <a:spcPct val="150000"/>
                </a:lnSpc>
                <a:tabLst>
                  <a:tab pos="228600" algn="l"/>
                  <a:tab pos="457200" algn="l"/>
                </a:tabLst>
              </a:pPr>
              <a:r>
                <a:rPr lang="en-GB" sz="30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Exercise</a:t>
              </a:r>
              <a:endParaRPr lang="en-IE" sz="3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Graphic 11" descr="Clipboard Partially Ticked outline">
              <a:extLst>
                <a:ext uri="{FF2B5EF4-FFF2-40B4-BE49-F238E27FC236}">
                  <a16:creationId xmlns:a16="http://schemas.microsoft.com/office/drawing/2014/main" id="{9F4B2122-2FEE-9788-F65D-2939C43C0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52084" y="6198780"/>
              <a:ext cx="520997" cy="520997"/>
            </a:xfrm>
            <a:prstGeom prst="rect">
              <a:avLst/>
            </a:prstGeom>
          </p:spPr>
        </p:pic>
      </p:grp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91C1484-1622-778C-F040-7B4A9F73E173}"/>
              </a:ext>
            </a:extLst>
          </p:cNvPr>
          <p:cNvSpPr txBox="1">
            <a:spLocks/>
          </p:cNvSpPr>
          <p:nvPr/>
        </p:nvSpPr>
        <p:spPr>
          <a:xfrm>
            <a:off x="716685" y="1989919"/>
            <a:ext cx="4343895" cy="7783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340"/>
              </a:lnSpc>
              <a:spcBef>
                <a:spcPts val="0"/>
              </a:spcBef>
              <a:buFont typeface="Arial"/>
              <a:buNone/>
              <a:defRPr sz="2200" kern="1200" baseline="0">
                <a:solidFill>
                  <a:srgbClr val="382B1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B6D1E1"/>
              </a:buClr>
            </a:pPr>
            <a:r>
              <a:rPr lang="en-IE" b="1" dirty="0"/>
              <a:t>How can you add upselling opportunities to your business ?</a:t>
            </a:r>
          </a:p>
          <a:p>
            <a:pPr algn="r">
              <a:buClr>
                <a:srgbClr val="B6D1E1"/>
              </a:buClr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539399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EDB60-FF2A-81D0-3632-A6B572C21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820381-CB4C-E9FB-D810-BC15E03C73B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CASE STUDY – SALES IMPACT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0CA0D69-F818-D780-96C8-26BC93347A4E}"/>
              </a:ext>
            </a:extLst>
          </p:cNvPr>
          <p:cNvSpPr txBox="1">
            <a:spLocks/>
          </p:cNvSpPr>
          <p:nvPr/>
        </p:nvSpPr>
        <p:spPr>
          <a:xfrm>
            <a:off x="637309" y="1814945"/>
            <a:ext cx="7772400" cy="41964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340"/>
              </a:lnSpc>
              <a:spcBef>
                <a:spcPts val="0"/>
              </a:spcBef>
              <a:buFont typeface="Arial"/>
              <a:buNone/>
              <a:defRPr sz="2200" kern="1200" baseline="0">
                <a:solidFill>
                  <a:srgbClr val="382B1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523875" algn="l"/>
                <a:tab pos="661988" algn="l"/>
              </a:tabLst>
            </a:pPr>
            <a:endParaRPr lang="en-US" dirty="0">
              <a:solidFill>
                <a:srgbClr val="382B1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AC73B4-F7D5-1F27-ADD1-A215E9F55484}"/>
              </a:ext>
            </a:extLst>
          </p:cNvPr>
          <p:cNvSpPr txBox="1"/>
          <p:nvPr/>
        </p:nvSpPr>
        <p:spPr>
          <a:xfrm>
            <a:off x="304799" y="1327843"/>
            <a:ext cx="11495037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200" b="1" dirty="0"/>
              <a:t>Lena </a:t>
            </a:r>
            <a:r>
              <a:rPr lang="en-IE" sz="2200" b="1" dirty="0" err="1"/>
              <a:t>Derisavifard</a:t>
            </a:r>
            <a:r>
              <a:rPr lang="en-IE" sz="2200" b="1" dirty="0"/>
              <a:t> – BiBi Bakery  - </a:t>
            </a:r>
            <a:r>
              <a:rPr lang="en-IE" sz="2200" b="1" dirty="0">
                <a:solidFill>
                  <a:schemeClr val="bg1"/>
                </a:solidFill>
                <a:hlinkClick r:id="rId2"/>
              </a:rPr>
              <a:t>READ HER FULL STORY</a:t>
            </a:r>
            <a:r>
              <a:rPr lang="en-IE" sz="2200" b="1" dirty="0">
                <a:solidFill>
                  <a:schemeClr val="bg1"/>
                </a:solidFill>
              </a:rPr>
              <a:t> </a:t>
            </a:r>
            <a:r>
              <a:rPr lang="en-IE" sz="2200" dirty="0">
                <a:solidFill>
                  <a:srgbClr val="382B1B"/>
                </a:solidFill>
              </a:rPr>
              <a:t>and visit website </a:t>
            </a:r>
            <a:r>
              <a:rPr lang="en-IE" sz="2400" dirty="0">
                <a:hlinkClick r:id="rId3"/>
              </a:rPr>
              <a:t>Home | BiBi Bakery</a:t>
            </a:r>
            <a:endParaRPr lang="en-IE" sz="2200" dirty="0">
              <a:solidFill>
                <a:srgbClr val="382B1B"/>
              </a:solidFill>
            </a:endParaRPr>
          </a:p>
          <a:p>
            <a:endParaRPr lang="en-IE" sz="2200" b="1" dirty="0"/>
          </a:p>
          <a:p>
            <a:r>
              <a:rPr lang="en-IE" sz="2200" b="1" dirty="0"/>
              <a:t>Background:</a:t>
            </a:r>
            <a:r>
              <a:rPr lang="en-IE" sz="2200" dirty="0"/>
              <a:t> Iranian baker who transitioned from finance to culinary entrepreneurship with a focus on </a:t>
            </a:r>
            <a:r>
              <a:rPr lang="en-IE" sz="2200" b="1" dirty="0"/>
              <a:t>Persian vegan treats</a:t>
            </a:r>
            <a:r>
              <a:rPr lang="en-IE" sz="2200" dirty="0"/>
              <a:t> like cardamom-rose baklava and saffron ice-cream sandwiches </a:t>
            </a:r>
          </a:p>
          <a:p>
            <a:endParaRPr lang="en-IE" sz="2200" dirty="0"/>
          </a:p>
          <a:p>
            <a:r>
              <a:rPr lang="en-IE" sz="2200" b="1" dirty="0"/>
              <a:t>Sales Strategy:</a:t>
            </a:r>
            <a:endParaRPr lang="en-IE" sz="2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E" sz="2200" dirty="0"/>
              <a:t>Started with weekend pop-ups in Brooklyn bars and markets using postcards and story-driven displays (“barberry and saffron”).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E" sz="2200" dirty="0"/>
              <a:t>Joined a women-focused incubator (Hot Bread Kitchen), where she learned pricing, packaging, and sales techniques—supporting her transition from hobbyist to consistent seller </a:t>
            </a:r>
          </a:p>
          <a:p>
            <a:pPr marL="0" lvl="1"/>
            <a:r>
              <a:rPr lang="en-IE" sz="2200" b="1" dirty="0"/>
              <a:t>Results:</a:t>
            </a:r>
            <a:endParaRPr lang="en-IE" sz="2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dirty="0"/>
              <a:t>Saw a 16% increase in sales year-over‑year and built a loyal following focused on cultural storytelling and product excellence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E" sz="2200" dirty="0"/>
              <a:t>Now working toward opening a full bakery, </a:t>
            </a:r>
            <a:r>
              <a:rPr lang="en-IE" sz="2200" dirty="0" err="1"/>
              <a:t>fueled</a:t>
            </a:r>
            <a:r>
              <a:rPr lang="en-IE" sz="2200" dirty="0"/>
              <a:t> by consistent direct sales and community engagement.</a:t>
            </a:r>
          </a:p>
        </p:txBody>
      </p:sp>
    </p:spTree>
    <p:extLst>
      <p:ext uri="{BB962C8B-B14F-4D97-AF65-F5344CB8AC3E}">
        <p14:creationId xmlns:p14="http://schemas.microsoft.com/office/powerpoint/2010/main" val="37395948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D2F2AA4-E0DB-8290-68BF-F6D0AC8AD61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CASE STUDY – SALES IMPACT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2420627-513D-E9E5-FA11-A2A8DB1D0657}"/>
              </a:ext>
            </a:extLst>
          </p:cNvPr>
          <p:cNvSpPr txBox="1">
            <a:spLocks/>
          </p:cNvSpPr>
          <p:nvPr/>
        </p:nvSpPr>
        <p:spPr>
          <a:xfrm>
            <a:off x="637309" y="1814945"/>
            <a:ext cx="7772400" cy="41964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340"/>
              </a:lnSpc>
              <a:spcBef>
                <a:spcPts val="0"/>
              </a:spcBef>
              <a:buFont typeface="Arial"/>
              <a:buNone/>
              <a:defRPr sz="2200" kern="1200" baseline="0">
                <a:solidFill>
                  <a:srgbClr val="382B1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ts val="2340"/>
              </a:lnSpc>
              <a:spcBef>
                <a:spcPts val="0"/>
              </a:spcBef>
              <a:buClr>
                <a:srgbClr val="B6D1E1"/>
              </a:buClr>
              <a:tabLst>
                <a:tab pos="523875" algn="l"/>
                <a:tab pos="661988" algn="l"/>
              </a:tabLst>
            </a:pPr>
            <a:endParaRPr lang="en-US" dirty="0">
              <a:solidFill>
                <a:srgbClr val="382B1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E23116-4754-BF3C-E35C-EF535A1663AC}"/>
              </a:ext>
            </a:extLst>
          </p:cNvPr>
          <p:cNvSpPr txBox="1"/>
          <p:nvPr/>
        </p:nvSpPr>
        <p:spPr>
          <a:xfrm>
            <a:off x="304799" y="1327843"/>
            <a:ext cx="756952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/>
              <a:t>Shelly Nuruzzaman – BANG! Curry Kits </a:t>
            </a:r>
            <a:r>
              <a:rPr lang="en-GB" sz="2200" b="1" dirty="0">
                <a:hlinkClick r:id="rId2"/>
              </a:rPr>
              <a:t>READ HER FULL STORY</a:t>
            </a:r>
            <a:endParaRPr lang="en-GB" sz="2200" b="1" dirty="0"/>
          </a:p>
          <a:p>
            <a:endParaRPr lang="en-GB" sz="2200" dirty="0"/>
          </a:p>
          <a:p>
            <a:r>
              <a:rPr lang="en-GB" sz="2200" b="1" dirty="0"/>
              <a:t>Background: </a:t>
            </a:r>
            <a:r>
              <a:rPr lang="en-GB" sz="2200" dirty="0"/>
              <a:t>Former scientist who started selling DIY curry kits from her kitchen on a £650 budget </a:t>
            </a:r>
          </a:p>
          <a:p>
            <a:endParaRPr lang="en-GB" sz="2200" dirty="0"/>
          </a:p>
          <a:p>
            <a:r>
              <a:rPr lang="en-GB" sz="2200" b="1" dirty="0"/>
              <a:t>Sales Strategy: </a:t>
            </a:r>
            <a:r>
              <a:rPr lang="en-GB" sz="2200" dirty="0"/>
              <a:t>Sold in local markets and cookery classes, introducing people directly to the product and story. Landed retail partnerships (e.g., Waitrose), boosted by strong direct sales performance and brand credibility </a:t>
            </a:r>
          </a:p>
          <a:p>
            <a:endParaRPr lang="en-GB" sz="2200" dirty="0"/>
          </a:p>
          <a:p>
            <a:r>
              <a:rPr lang="en-GB" sz="2200" b="1" dirty="0"/>
              <a:t>Results: </a:t>
            </a:r>
            <a:r>
              <a:rPr lang="en-GB" sz="2200" dirty="0"/>
              <a:t>Achieved multi-six-figure annual revenue, combining direct consumer sales with strong retail presence</a:t>
            </a:r>
          </a:p>
          <a:p>
            <a:endParaRPr lang="en-GB" sz="2200" dirty="0"/>
          </a:p>
          <a:p>
            <a:r>
              <a:rPr lang="en-GB" sz="2200" b="1" dirty="0"/>
              <a:t>Visit her website: </a:t>
            </a:r>
            <a:r>
              <a:rPr lang="en-IE" sz="2400" dirty="0">
                <a:hlinkClick r:id="rId3"/>
              </a:rPr>
              <a:t>Bang Curry</a:t>
            </a:r>
            <a:endParaRPr lang="en-IE" sz="2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C1D8D0-0A33-854F-C4F8-4ABEC317C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511" y="1918490"/>
            <a:ext cx="3836716" cy="349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251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0B43F-55C7-1DBE-C137-79FB9FC45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FB7AB8-3CB1-8741-F7A6-F655C3368B3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IE" dirty="0"/>
              <a:t>KEY TAKEAWAYS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4E4D5-CEC6-6DBC-9F90-DD1C3DDB03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8349" y="1631868"/>
            <a:ext cx="6932127" cy="449035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Begin small. Market stalls, pop-ups, and sample events are powerful ways to build trust and test your offer.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Use your unique story, culture, and values to stand out,  these are your strength/superpower.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Join a support network or accelerator programme to grow your skills and confidence in selling.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Remember: direct sales can lead to bigger opportunities,  like wholesale partnerships or regular subscriptions.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And most importantly: </a:t>
            </a:r>
            <a:r>
              <a:rPr lang="en-GB" b="1" dirty="0">
                <a:solidFill>
                  <a:srgbClr val="94C7B0"/>
                </a:solidFill>
              </a:rPr>
              <a:t>Practice. Practice. Practice</a:t>
            </a:r>
            <a:r>
              <a:rPr lang="en-GB" b="1" dirty="0"/>
              <a:t>.</a:t>
            </a:r>
            <a:br>
              <a:rPr lang="en-GB" dirty="0"/>
            </a:br>
            <a:r>
              <a:rPr lang="en-GB" dirty="0"/>
              <a:t>You get better with every conversation.</a:t>
            </a:r>
          </a:p>
          <a:p>
            <a:pPr marL="0" lvl="1" algn="l">
              <a:lnSpc>
                <a:spcPts val="2340"/>
              </a:lnSpc>
              <a:spcBef>
                <a:spcPts val="0"/>
              </a:spcBef>
            </a:pPr>
            <a:endParaRPr lang="en-US" dirty="0"/>
          </a:p>
          <a:p>
            <a:pPr marL="0" lvl="1" algn="l">
              <a:lnSpc>
                <a:spcPts val="2340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5" name="Picture 4" descr="Group of desserts on a table">
            <a:extLst>
              <a:ext uri="{FF2B5EF4-FFF2-40B4-BE49-F238E27FC236}">
                <a16:creationId xmlns:a16="http://schemas.microsoft.com/office/drawing/2014/main" id="{DA9A94DE-85B6-94F8-C6E4-E5D64D51A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420" y="2457814"/>
            <a:ext cx="3936157" cy="262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319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A92E53-49AB-7942-B582-20D2D024B474}"/>
              </a:ext>
            </a:extLst>
          </p:cNvPr>
          <p:cNvSpPr txBox="1">
            <a:spLocks/>
          </p:cNvSpPr>
          <p:nvPr/>
        </p:nvSpPr>
        <p:spPr>
          <a:xfrm>
            <a:off x="7586351" y="2697860"/>
            <a:ext cx="3195486" cy="731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 baseline="0">
                <a:solidFill>
                  <a:srgbClr val="142D5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BB1D1B-6B18-9AD0-144E-A66F9ADC9BF3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>
            <a:normAutofit/>
          </a:bodyPr>
          <a:lstStyle/>
          <a:p>
            <a:r>
              <a:rPr lang="en-US" sz="3300" dirty="0">
                <a:solidFill>
                  <a:schemeClr val="bg1"/>
                </a:solidFill>
              </a:rPr>
              <a:t>www.</a:t>
            </a:r>
            <a:r>
              <a:rPr lang="en-US" sz="3300" b="1" dirty="0">
                <a:solidFill>
                  <a:schemeClr val="bg1"/>
                </a:solidFill>
              </a:rPr>
              <a:t>3kitchens</a:t>
            </a:r>
            <a:r>
              <a:rPr lang="en-US" sz="3300" dirty="0">
                <a:solidFill>
                  <a:schemeClr val="bg1"/>
                </a:solidFill>
              </a:rPr>
              <a:t>.eu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40AEF50-6B78-CC28-8AB8-8B99FDC220FC}"/>
              </a:ext>
            </a:extLst>
          </p:cNvPr>
          <p:cNvGrpSpPr/>
          <p:nvPr/>
        </p:nvGrpSpPr>
        <p:grpSpPr>
          <a:xfrm>
            <a:off x="516327" y="576795"/>
            <a:ext cx="5317704" cy="4677840"/>
            <a:chOff x="2639536" y="4480401"/>
            <a:chExt cx="2257853" cy="1986172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3E9DEAAD-C18E-549B-6574-5FD06AFB0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39536" y="4480401"/>
              <a:ext cx="2257853" cy="1986172"/>
            </a:xfrm>
            <a:prstGeom prst="rect">
              <a:avLst/>
            </a:prstGeom>
          </p:spPr>
        </p:pic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C37EE73F-BE09-DDFD-70B5-3C9322947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86704" y="5678830"/>
              <a:ext cx="204316" cy="222826"/>
            </a:xfrm>
            <a:prstGeom prst="rect">
              <a:avLst/>
            </a:prstGeom>
          </p:spPr>
        </p:pic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A701C7-9F8D-8C93-76E1-59B2A33D3EFA}"/>
              </a:ext>
            </a:extLst>
          </p:cNvPr>
          <p:cNvSpPr txBox="1">
            <a:spLocks/>
          </p:cNvSpPr>
          <p:nvPr/>
        </p:nvSpPr>
        <p:spPr>
          <a:xfrm>
            <a:off x="1577436" y="1971519"/>
            <a:ext cx="3195486" cy="1359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 baseline="0">
                <a:solidFill>
                  <a:srgbClr val="142D5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382B1B"/>
                </a:solidFill>
              </a:rPr>
              <a:t>Step 7: The Power of Collaborations and Networks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330AB77-C2CA-ADF9-1B26-57AE8A23C63F}"/>
              </a:ext>
            </a:extLst>
          </p:cNvPr>
          <p:cNvSpPr txBox="1">
            <a:spLocks/>
          </p:cNvSpPr>
          <p:nvPr/>
        </p:nvSpPr>
        <p:spPr>
          <a:xfrm>
            <a:off x="1226138" y="1184736"/>
            <a:ext cx="4060089" cy="837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5000" kern="1200" baseline="0">
                <a:solidFill>
                  <a:srgbClr val="142D5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500" dirty="0">
                <a:solidFill>
                  <a:srgbClr val="382B1B"/>
                </a:solidFill>
              </a:rPr>
              <a:t>Next </a:t>
            </a:r>
          </a:p>
        </p:txBody>
      </p:sp>
    </p:spTree>
    <p:extLst>
      <p:ext uri="{BB962C8B-B14F-4D97-AF65-F5344CB8AC3E}">
        <p14:creationId xmlns:p14="http://schemas.microsoft.com/office/powerpoint/2010/main" val="1667090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58B55-6277-D85F-BBD1-165A3165A72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GETTING STARTED WITH SALES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3EC969-3CC9-25A3-20AF-C98F6D5E76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8348" y="1771650"/>
            <a:ext cx="3875216" cy="4351563"/>
          </a:xfrm>
        </p:spPr>
        <p:txBody>
          <a:bodyPr/>
          <a:lstStyle/>
          <a:p>
            <a:r>
              <a:rPr lang="en-GB" sz="2500" b="1" i="1" dirty="0">
                <a:solidFill>
                  <a:srgbClr val="94C7B0"/>
                </a:solidFill>
              </a:rPr>
              <a:t>Let’s be honest — selling can feel hard. Many women say it's the most challenging part of running a business, especially when language, confidence, or cultural expectations come into play.</a:t>
            </a:r>
          </a:p>
          <a:p>
            <a:endParaRPr lang="en-GB" sz="2500" b="1" i="1" dirty="0">
              <a:solidFill>
                <a:srgbClr val="94C7B0"/>
              </a:solidFill>
            </a:endParaRPr>
          </a:p>
          <a:p>
            <a:r>
              <a:rPr lang="en-GB" sz="2500" b="1" i="1" dirty="0">
                <a:solidFill>
                  <a:srgbClr val="94C7B0"/>
                </a:solidFill>
              </a:rPr>
              <a:t>But here's the good news: your voice, values, and food are your biggest sales tools.</a:t>
            </a:r>
            <a:endParaRPr lang="en-US" sz="2500" b="1" i="1" dirty="0">
              <a:solidFill>
                <a:srgbClr val="94C7B0"/>
              </a:solidFill>
            </a:endParaRPr>
          </a:p>
          <a:p>
            <a:endParaRPr 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335A44F-F574-1411-EE73-4BA4DE3E0321}"/>
              </a:ext>
            </a:extLst>
          </p:cNvPr>
          <p:cNvSpPr txBox="1">
            <a:spLocks/>
          </p:cNvSpPr>
          <p:nvPr/>
        </p:nvSpPr>
        <p:spPr>
          <a:xfrm>
            <a:off x="5012475" y="1519972"/>
            <a:ext cx="6646125" cy="44903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340"/>
              </a:lnSpc>
              <a:spcBef>
                <a:spcPts val="0"/>
              </a:spcBef>
              <a:buFont typeface="Arial"/>
              <a:buNone/>
              <a:defRPr sz="2200" kern="1200" baseline="0">
                <a:solidFill>
                  <a:srgbClr val="382B1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People buy from People   </a:t>
            </a:r>
          </a:p>
          <a:p>
            <a:r>
              <a:rPr lang="en-US" dirty="0"/>
              <a:t>No one knows your product/service as much as you. Allow your natural enthusiasm to shine through. It’s infectious. </a:t>
            </a:r>
          </a:p>
          <a:p>
            <a:endParaRPr lang="en-US" dirty="0"/>
          </a:p>
          <a:p>
            <a:r>
              <a:rPr lang="en-US" b="1" dirty="0"/>
              <a:t>Get the timing right </a:t>
            </a:r>
          </a:p>
          <a:p>
            <a:r>
              <a:rPr lang="en-GB" dirty="0"/>
              <a:t>Respectful timing builds trust — and many customers appreciate space.</a:t>
            </a:r>
            <a:r>
              <a:rPr lang="en-US" dirty="0"/>
              <a:t>"Is this a good time to talk? If it's not, perhaps we can meet another day”.</a:t>
            </a:r>
          </a:p>
          <a:p>
            <a:endParaRPr lang="en-US" dirty="0"/>
          </a:p>
          <a:p>
            <a:r>
              <a:rPr lang="en-US" b="1" dirty="0"/>
              <a:t>Being open, honest, and transparent</a:t>
            </a:r>
          </a:p>
          <a:p>
            <a:r>
              <a:rPr lang="en-US" dirty="0"/>
              <a:t>Cultural sensitivity is essential. Understanding and knowing about cultural differences of your customers is a crucial skill for succeeding in sales.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22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58B55-6277-D85F-BBD1-165A3165A72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3344" y="845127"/>
            <a:ext cx="11748655" cy="644188"/>
          </a:xfrm>
        </p:spPr>
        <p:txBody>
          <a:bodyPr/>
          <a:lstStyle/>
          <a:p>
            <a:r>
              <a:rPr lang="en-US" dirty="0"/>
              <a:t>A simple way to look at the </a:t>
            </a:r>
            <a:r>
              <a:rPr lang="en-US" b="1" dirty="0"/>
              <a:t>customer buying                                   cycle </a:t>
            </a:r>
            <a:r>
              <a:rPr lang="en-US" dirty="0"/>
              <a:t>is to break into </a:t>
            </a:r>
            <a:r>
              <a:rPr lang="en-US" b="1" dirty="0"/>
              <a:t>three stages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7A7F56A-68A5-4AFF-9054-599D5EF28F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1996" y="3490997"/>
            <a:ext cx="3408830" cy="1045795"/>
          </a:xfrm>
        </p:spPr>
        <p:txBody>
          <a:bodyPr anchor="t"/>
          <a:lstStyle/>
          <a:p>
            <a:pPr algn="ctr"/>
            <a:r>
              <a:rPr lang="en-US" sz="3200" b="1" dirty="0">
                <a:solidFill>
                  <a:srgbClr val="B6D1E1"/>
                </a:solidFill>
              </a:rPr>
              <a:t>AWARENESS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2BF9C78-E1DC-CAAE-79C0-5619B5F4BD19}"/>
              </a:ext>
            </a:extLst>
          </p:cNvPr>
          <p:cNvSpPr txBox="1">
            <a:spLocks/>
          </p:cNvSpPr>
          <p:nvPr/>
        </p:nvSpPr>
        <p:spPr>
          <a:xfrm>
            <a:off x="4539925" y="3366305"/>
            <a:ext cx="3408830" cy="1045795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94C7B0"/>
                </a:solidFill>
              </a:rPr>
              <a:t>CONSIDERATION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DE2113C-103C-DA0E-7EF1-D2074E8A36E3}"/>
              </a:ext>
            </a:extLst>
          </p:cNvPr>
          <p:cNvSpPr txBox="1">
            <a:spLocks/>
          </p:cNvSpPr>
          <p:nvPr/>
        </p:nvSpPr>
        <p:spPr>
          <a:xfrm>
            <a:off x="8491322" y="3380160"/>
            <a:ext cx="3408830" cy="1045795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E6C8C7"/>
                </a:solidFill>
              </a:rPr>
              <a:t>PURCHASE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0B43392-75EA-7BFC-415C-3FB63B0328C9}"/>
              </a:ext>
            </a:extLst>
          </p:cNvPr>
          <p:cNvSpPr txBox="1">
            <a:spLocks/>
          </p:cNvSpPr>
          <p:nvPr/>
        </p:nvSpPr>
        <p:spPr>
          <a:xfrm>
            <a:off x="711996" y="4082626"/>
            <a:ext cx="3408830" cy="24257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580"/>
              </a:lnSpc>
              <a:spcBef>
                <a:spcPts val="0"/>
              </a:spcBef>
            </a:pPr>
            <a:r>
              <a:rPr lang="en-US" sz="2400" dirty="0"/>
              <a:t>When a customer first becomes aware of your food product. Or where a customer first becomes aware of a need that they want to fulfil</a:t>
            </a:r>
          </a:p>
          <a:p>
            <a:pPr algn="ctr">
              <a:lnSpc>
                <a:spcPts val="2580"/>
              </a:lnSpc>
              <a:spcBef>
                <a:spcPts val="0"/>
              </a:spcBef>
            </a:pPr>
            <a:endParaRPr lang="en-US" sz="2400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5108A32C-B750-4C41-E0C7-594D3CF54B6C}"/>
              </a:ext>
            </a:extLst>
          </p:cNvPr>
          <p:cNvSpPr txBox="1">
            <a:spLocks/>
          </p:cNvSpPr>
          <p:nvPr/>
        </p:nvSpPr>
        <p:spPr>
          <a:xfrm>
            <a:off x="4539925" y="4082626"/>
            <a:ext cx="3408830" cy="14127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580"/>
              </a:lnSpc>
              <a:spcBef>
                <a:spcPts val="0"/>
              </a:spcBef>
            </a:pPr>
            <a:r>
              <a:rPr lang="en-GB" sz="2400" dirty="0"/>
              <a:t>They’re thinking about trying it,  comparing, asking questions, or tasting</a:t>
            </a:r>
            <a:r>
              <a:rPr lang="en-US" sz="2400" dirty="0"/>
              <a:t>. They are evaluating solutions to their need.</a:t>
            </a:r>
            <a:r>
              <a:rPr lang="en-GB" sz="2400" dirty="0"/>
              <a:t> </a:t>
            </a:r>
            <a:endParaRPr lang="en-US" sz="2400" dirty="0"/>
          </a:p>
          <a:p>
            <a:pPr algn="ctr">
              <a:lnSpc>
                <a:spcPts val="2580"/>
              </a:lnSpc>
              <a:spcBef>
                <a:spcPts val="0"/>
              </a:spcBef>
            </a:pPr>
            <a:endParaRPr lang="en-US" sz="2400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1B3A6BC-9E8D-4725-AA6D-4518A7B4D895}"/>
              </a:ext>
            </a:extLst>
          </p:cNvPr>
          <p:cNvSpPr txBox="1">
            <a:spLocks/>
          </p:cNvSpPr>
          <p:nvPr/>
        </p:nvSpPr>
        <p:spPr>
          <a:xfrm>
            <a:off x="8491322" y="4082626"/>
            <a:ext cx="3408830" cy="14127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580"/>
              </a:lnSpc>
              <a:spcBef>
                <a:spcPts val="0"/>
              </a:spcBef>
            </a:pPr>
            <a:r>
              <a:rPr lang="en-US" sz="2400" dirty="0"/>
              <a:t>They decided to buy. When a customer makes the decision and completes the purchase</a:t>
            </a:r>
          </a:p>
          <a:p>
            <a:pPr algn="ctr">
              <a:lnSpc>
                <a:spcPts val="2580"/>
              </a:lnSpc>
              <a:spcBef>
                <a:spcPts val="0"/>
              </a:spcBef>
            </a:pPr>
            <a:endParaRPr lang="en-US" sz="24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A18FAC-D17F-2F3B-C28D-8D7C4994A8B1}"/>
              </a:ext>
            </a:extLst>
          </p:cNvPr>
          <p:cNvCxnSpPr>
            <a:cxnSpLocks/>
          </p:cNvCxnSpPr>
          <p:nvPr/>
        </p:nvCxnSpPr>
        <p:spPr>
          <a:xfrm>
            <a:off x="4336473" y="1926737"/>
            <a:ext cx="0" cy="4016862"/>
          </a:xfrm>
          <a:prstGeom prst="line">
            <a:avLst/>
          </a:prstGeom>
          <a:ln w="28575">
            <a:solidFill>
              <a:srgbClr val="B6D1E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B3AA44-143A-8516-7534-DEFDCDCCE58E}"/>
              </a:ext>
            </a:extLst>
          </p:cNvPr>
          <p:cNvGrpSpPr/>
          <p:nvPr/>
        </p:nvGrpSpPr>
        <p:grpSpPr>
          <a:xfrm>
            <a:off x="1834519" y="2117156"/>
            <a:ext cx="1163784" cy="1546799"/>
            <a:chOff x="1828799" y="1798501"/>
            <a:chExt cx="1163784" cy="1546799"/>
          </a:xfrm>
        </p:grpSpPr>
        <p:sp>
          <p:nvSpPr>
            <p:cNvPr id="18" name="Graphic 4">
              <a:extLst>
                <a:ext uri="{FF2B5EF4-FFF2-40B4-BE49-F238E27FC236}">
                  <a16:creationId xmlns:a16="http://schemas.microsoft.com/office/drawing/2014/main" id="{37FD7723-7238-FD1A-B4DD-1A3C47C6B979}"/>
                </a:ext>
              </a:extLst>
            </p:cNvPr>
            <p:cNvSpPr/>
            <p:nvPr/>
          </p:nvSpPr>
          <p:spPr>
            <a:xfrm>
              <a:off x="1830023" y="1798501"/>
              <a:ext cx="1162560" cy="1198690"/>
            </a:xfrm>
            <a:custGeom>
              <a:avLst/>
              <a:gdLst>
                <a:gd name="connsiteX0" fmla="*/ 270871 w 447336"/>
                <a:gd name="connsiteY0" fmla="*/ 10808 h 461238"/>
                <a:gd name="connsiteX1" fmla="*/ 101790 w 447336"/>
                <a:gd name="connsiteY1" fmla="*/ 45749 h 461238"/>
                <a:gd name="connsiteX2" fmla="*/ 2295 w 447336"/>
                <a:gd name="connsiteY2" fmla="*/ 249180 h 461238"/>
                <a:gd name="connsiteX3" fmla="*/ 267021 w 447336"/>
                <a:gd name="connsiteY3" fmla="*/ 457051 h 461238"/>
                <a:gd name="connsiteX4" fmla="*/ 434918 w 447336"/>
                <a:gd name="connsiteY4" fmla="*/ 118889 h 461238"/>
                <a:gd name="connsiteX5" fmla="*/ 350229 w 447336"/>
                <a:gd name="connsiteY5" fmla="*/ 43380 h 461238"/>
                <a:gd name="connsiteX6" fmla="*/ 270871 w 447336"/>
                <a:gd name="connsiteY6" fmla="*/ 10808 h 46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7336" h="461238">
                  <a:moveTo>
                    <a:pt x="270871" y="10808"/>
                  </a:moveTo>
                  <a:cubicBezTo>
                    <a:pt x="211352" y="-6959"/>
                    <a:pt x="149168" y="-7551"/>
                    <a:pt x="101790" y="45749"/>
                  </a:cubicBezTo>
                  <a:cubicBezTo>
                    <a:pt x="55892" y="97273"/>
                    <a:pt x="11771" y="180481"/>
                    <a:pt x="2295" y="249180"/>
                  </a:cubicBezTo>
                  <a:cubicBezTo>
                    <a:pt x="-19913" y="409377"/>
                    <a:pt x="122814" y="479852"/>
                    <a:pt x="267021" y="457051"/>
                  </a:cubicBezTo>
                  <a:cubicBezTo>
                    <a:pt x="407675" y="434843"/>
                    <a:pt x="477558" y="250364"/>
                    <a:pt x="434918" y="118889"/>
                  </a:cubicBezTo>
                  <a:cubicBezTo>
                    <a:pt x="422185" y="79210"/>
                    <a:pt x="385171" y="60555"/>
                    <a:pt x="350229" y="43380"/>
                  </a:cubicBezTo>
                  <a:cubicBezTo>
                    <a:pt x="325060" y="30943"/>
                    <a:pt x="298409" y="19099"/>
                    <a:pt x="270871" y="10808"/>
                  </a:cubicBezTo>
                  <a:close/>
                </a:path>
              </a:pathLst>
            </a:custGeom>
            <a:solidFill>
              <a:srgbClr val="B6D1E1">
                <a:alpha val="77000"/>
              </a:srgbClr>
            </a:solidFill>
            <a:ln w="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Calibri" panose="020F0502020204030204" pitchFamily="34" charset="0"/>
              </a:endParaRPr>
            </a:p>
          </p:txBody>
        </p:sp>
        <p:sp>
          <p:nvSpPr>
            <p:cNvPr id="22" name="Text Placeholder 4">
              <a:extLst>
                <a:ext uri="{FF2B5EF4-FFF2-40B4-BE49-F238E27FC236}">
                  <a16:creationId xmlns:a16="http://schemas.microsoft.com/office/drawing/2014/main" id="{4DBECE9C-9BF2-88A1-F2E1-1209D84F5E1A}"/>
                </a:ext>
              </a:extLst>
            </p:cNvPr>
            <p:cNvSpPr txBox="1">
              <a:spLocks/>
            </p:cNvSpPr>
            <p:nvPr/>
          </p:nvSpPr>
          <p:spPr>
            <a:xfrm>
              <a:off x="1828799" y="2382982"/>
              <a:ext cx="1149927" cy="9623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ts val="2340"/>
                </a:lnSpc>
                <a:spcBef>
                  <a:spcPts val="0"/>
                </a:spcBef>
                <a:buFont typeface="Arial"/>
                <a:buNone/>
                <a:defRPr sz="2200" kern="1200" baseline="0">
                  <a:solidFill>
                    <a:srgbClr val="382B1B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CAAF739-40EA-F915-231A-C9F229573DFD}"/>
              </a:ext>
            </a:extLst>
          </p:cNvPr>
          <p:cNvGrpSpPr/>
          <p:nvPr/>
        </p:nvGrpSpPr>
        <p:grpSpPr>
          <a:xfrm>
            <a:off x="5662448" y="2144865"/>
            <a:ext cx="1163784" cy="1546799"/>
            <a:chOff x="1828799" y="1798501"/>
            <a:chExt cx="1163784" cy="1546799"/>
          </a:xfrm>
        </p:grpSpPr>
        <p:sp>
          <p:nvSpPr>
            <p:cNvPr id="25" name="Graphic 4">
              <a:extLst>
                <a:ext uri="{FF2B5EF4-FFF2-40B4-BE49-F238E27FC236}">
                  <a16:creationId xmlns:a16="http://schemas.microsoft.com/office/drawing/2014/main" id="{1892B60D-A223-339F-DFC2-D35BFB063BDD}"/>
                </a:ext>
              </a:extLst>
            </p:cNvPr>
            <p:cNvSpPr/>
            <p:nvPr/>
          </p:nvSpPr>
          <p:spPr>
            <a:xfrm>
              <a:off x="1830023" y="1798501"/>
              <a:ext cx="1162560" cy="1198690"/>
            </a:xfrm>
            <a:custGeom>
              <a:avLst/>
              <a:gdLst>
                <a:gd name="connsiteX0" fmla="*/ 270871 w 447336"/>
                <a:gd name="connsiteY0" fmla="*/ 10808 h 461238"/>
                <a:gd name="connsiteX1" fmla="*/ 101790 w 447336"/>
                <a:gd name="connsiteY1" fmla="*/ 45749 h 461238"/>
                <a:gd name="connsiteX2" fmla="*/ 2295 w 447336"/>
                <a:gd name="connsiteY2" fmla="*/ 249180 h 461238"/>
                <a:gd name="connsiteX3" fmla="*/ 267021 w 447336"/>
                <a:gd name="connsiteY3" fmla="*/ 457051 h 461238"/>
                <a:gd name="connsiteX4" fmla="*/ 434918 w 447336"/>
                <a:gd name="connsiteY4" fmla="*/ 118889 h 461238"/>
                <a:gd name="connsiteX5" fmla="*/ 350229 w 447336"/>
                <a:gd name="connsiteY5" fmla="*/ 43380 h 461238"/>
                <a:gd name="connsiteX6" fmla="*/ 270871 w 447336"/>
                <a:gd name="connsiteY6" fmla="*/ 10808 h 46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7336" h="461238">
                  <a:moveTo>
                    <a:pt x="270871" y="10808"/>
                  </a:moveTo>
                  <a:cubicBezTo>
                    <a:pt x="211352" y="-6959"/>
                    <a:pt x="149168" y="-7551"/>
                    <a:pt x="101790" y="45749"/>
                  </a:cubicBezTo>
                  <a:cubicBezTo>
                    <a:pt x="55892" y="97273"/>
                    <a:pt x="11771" y="180481"/>
                    <a:pt x="2295" y="249180"/>
                  </a:cubicBezTo>
                  <a:cubicBezTo>
                    <a:pt x="-19913" y="409377"/>
                    <a:pt x="122814" y="479852"/>
                    <a:pt x="267021" y="457051"/>
                  </a:cubicBezTo>
                  <a:cubicBezTo>
                    <a:pt x="407675" y="434843"/>
                    <a:pt x="477558" y="250364"/>
                    <a:pt x="434918" y="118889"/>
                  </a:cubicBezTo>
                  <a:cubicBezTo>
                    <a:pt x="422185" y="79210"/>
                    <a:pt x="385171" y="60555"/>
                    <a:pt x="350229" y="43380"/>
                  </a:cubicBezTo>
                  <a:cubicBezTo>
                    <a:pt x="325060" y="30943"/>
                    <a:pt x="298409" y="19099"/>
                    <a:pt x="270871" y="10808"/>
                  </a:cubicBezTo>
                  <a:close/>
                </a:path>
              </a:pathLst>
            </a:custGeom>
            <a:solidFill>
              <a:srgbClr val="94C7B0">
                <a:alpha val="77000"/>
              </a:srgbClr>
            </a:solidFill>
            <a:ln w="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Calibri" panose="020F0502020204030204" pitchFamily="34" charset="0"/>
              </a:endParaRPr>
            </a:p>
          </p:txBody>
        </p:sp>
        <p:sp>
          <p:nvSpPr>
            <p:cNvPr id="26" name="Text Placeholder 4">
              <a:extLst>
                <a:ext uri="{FF2B5EF4-FFF2-40B4-BE49-F238E27FC236}">
                  <a16:creationId xmlns:a16="http://schemas.microsoft.com/office/drawing/2014/main" id="{A12DC551-A647-EE59-B60C-3EF261553995}"/>
                </a:ext>
              </a:extLst>
            </p:cNvPr>
            <p:cNvSpPr txBox="1">
              <a:spLocks/>
            </p:cNvSpPr>
            <p:nvPr/>
          </p:nvSpPr>
          <p:spPr>
            <a:xfrm>
              <a:off x="1828799" y="2382982"/>
              <a:ext cx="1149927" cy="9623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ts val="2340"/>
                </a:lnSpc>
                <a:spcBef>
                  <a:spcPts val="0"/>
                </a:spcBef>
                <a:buFont typeface="Arial"/>
                <a:buNone/>
                <a:defRPr sz="2200" kern="1200" baseline="0">
                  <a:solidFill>
                    <a:srgbClr val="382B1B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02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2DC9D8B-D74C-3260-8B42-1F58E065AFEA}"/>
              </a:ext>
            </a:extLst>
          </p:cNvPr>
          <p:cNvGrpSpPr/>
          <p:nvPr/>
        </p:nvGrpSpPr>
        <p:grpSpPr>
          <a:xfrm>
            <a:off x="9613845" y="2158720"/>
            <a:ext cx="1163784" cy="1546799"/>
            <a:chOff x="1828799" y="1798501"/>
            <a:chExt cx="1163784" cy="1546799"/>
          </a:xfrm>
        </p:grpSpPr>
        <p:sp>
          <p:nvSpPr>
            <p:cNvPr id="28" name="Graphic 4">
              <a:extLst>
                <a:ext uri="{FF2B5EF4-FFF2-40B4-BE49-F238E27FC236}">
                  <a16:creationId xmlns:a16="http://schemas.microsoft.com/office/drawing/2014/main" id="{9AC14A97-0F6A-B6B5-BB0D-81285A7E0812}"/>
                </a:ext>
              </a:extLst>
            </p:cNvPr>
            <p:cNvSpPr/>
            <p:nvPr/>
          </p:nvSpPr>
          <p:spPr>
            <a:xfrm>
              <a:off x="1830023" y="1798501"/>
              <a:ext cx="1162560" cy="1198690"/>
            </a:xfrm>
            <a:custGeom>
              <a:avLst/>
              <a:gdLst>
                <a:gd name="connsiteX0" fmla="*/ 270871 w 447336"/>
                <a:gd name="connsiteY0" fmla="*/ 10808 h 461238"/>
                <a:gd name="connsiteX1" fmla="*/ 101790 w 447336"/>
                <a:gd name="connsiteY1" fmla="*/ 45749 h 461238"/>
                <a:gd name="connsiteX2" fmla="*/ 2295 w 447336"/>
                <a:gd name="connsiteY2" fmla="*/ 249180 h 461238"/>
                <a:gd name="connsiteX3" fmla="*/ 267021 w 447336"/>
                <a:gd name="connsiteY3" fmla="*/ 457051 h 461238"/>
                <a:gd name="connsiteX4" fmla="*/ 434918 w 447336"/>
                <a:gd name="connsiteY4" fmla="*/ 118889 h 461238"/>
                <a:gd name="connsiteX5" fmla="*/ 350229 w 447336"/>
                <a:gd name="connsiteY5" fmla="*/ 43380 h 461238"/>
                <a:gd name="connsiteX6" fmla="*/ 270871 w 447336"/>
                <a:gd name="connsiteY6" fmla="*/ 10808 h 46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7336" h="461238">
                  <a:moveTo>
                    <a:pt x="270871" y="10808"/>
                  </a:moveTo>
                  <a:cubicBezTo>
                    <a:pt x="211352" y="-6959"/>
                    <a:pt x="149168" y="-7551"/>
                    <a:pt x="101790" y="45749"/>
                  </a:cubicBezTo>
                  <a:cubicBezTo>
                    <a:pt x="55892" y="97273"/>
                    <a:pt x="11771" y="180481"/>
                    <a:pt x="2295" y="249180"/>
                  </a:cubicBezTo>
                  <a:cubicBezTo>
                    <a:pt x="-19913" y="409377"/>
                    <a:pt x="122814" y="479852"/>
                    <a:pt x="267021" y="457051"/>
                  </a:cubicBezTo>
                  <a:cubicBezTo>
                    <a:pt x="407675" y="434843"/>
                    <a:pt x="477558" y="250364"/>
                    <a:pt x="434918" y="118889"/>
                  </a:cubicBezTo>
                  <a:cubicBezTo>
                    <a:pt x="422185" y="79210"/>
                    <a:pt x="385171" y="60555"/>
                    <a:pt x="350229" y="43380"/>
                  </a:cubicBezTo>
                  <a:cubicBezTo>
                    <a:pt x="325060" y="30943"/>
                    <a:pt x="298409" y="19099"/>
                    <a:pt x="270871" y="10808"/>
                  </a:cubicBezTo>
                  <a:close/>
                </a:path>
              </a:pathLst>
            </a:custGeom>
            <a:solidFill>
              <a:srgbClr val="E6C8C7">
                <a:alpha val="77000"/>
              </a:srgbClr>
            </a:solidFill>
            <a:ln w="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Calibri" panose="020F0502020204030204" pitchFamily="34" charset="0"/>
              </a:endParaRPr>
            </a:p>
          </p:txBody>
        </p:sp>
        <p:sp>
          <p:nvSpPr>
            <p:cNvPr id="29" name="Text Placeholder 4">
              <a:extLst>
                <a:ext uri="{FF2B5EF4-FFF2-40B4-BE49-F238E27FC236}">
                  <a16:creationId xmlns:a16="http://schemas.microsoft.com/office/drawing/2014/main" id="{726E98AD-CD11-C122-CFA8-C6F0EA6234F3}"/>
                </a:ext>
              </a:extLst>
            </p:cNvPr>
            <p:cNvSpPr txBox="1">
              <a:spLocks/>
            </p:cNvSpPr>
            <p:nvPr/>
          </p:nvSpPr>
          <p:spPr>
            <a:xfrm>
              <a:off x="1828799" y="2382982"/>
              <a:ext cx="1149927" cy="9623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ts val="2340"/>
                </a:lnSpc>
                <a:spcBef>
                  <a:spcPts val="0"/>
                </a:spcBef>
                <a:buFont typeface="Arial"/>
                <a:buNone/>
                <a:defRPr sz="2200" kern="1200" baseline="0">
                  <a:solidFill>
                    <a:srgbClr val="382B1B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03</a:t>
              </a: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5F49F63-FBE0-2C17-E97F-12FA5C0A52DD}"/>
              </a:ext>
            </a:extLst>
          </p:cNvPr>
          <p:cNvCxnSpPr>
            <a:cxnSpLocks/>
          </p:cNvCxnSpPr>
          <p:nvPr/>
        </p:nvCxnSpPr>
        <p:spPr>
          <a:xfrm>
            <a:off x="8354292" y="1926737"/>
            <a:ext cx="0" cy="4016862"/>
          </a:xfrm>
          <a:prstGeom prst="line">
            <a:avLst/>
          </a:prstGeom>
          <a:ln w="28575">
            <a:solidFill>
              <a:srgbClr val="B6D1E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4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58B55-6277-D85F-BBD1-165A3165A72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3344" y="526473"/>
            <a:ext cx="9096701" cy="962842"/>
          </a:xfrm>
        </p:spPr>
        <p:txBody>
          <a:bodyPr/>
          <a:lstStyle/>
          <a:p>
            <a:r>
              <a:rPr lang="en-US" dirty="0"/>
              <a:t>WHAT YOU CAN DO AT EACH STAGE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7A7F56A-68A5-4AFF-9054-599D5EF28F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8085" y="2479615"/>
            <a:ext cx="3408830" cy="1045795"/>
          </a:xfrm>
        </p:spPr>
        <p:txBody>
          <a:bodyPr anchor="t"/>
          <a:lstStyle/>
          <a:p>
            <a:r>
              <a:rPr lang="en-US" sz="3200" b="1" dirty="0">
                <a:solidFill>
                  <a:srgbClr val="B6D1E1"/>
                </a:solidFill>
              </a:rPr>
              <a:t>AWARENESS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2BF9C78-E1DC-CAAE-79C0-5619B5F4BD19}"/>
              </a:ext>
            </a:extLst>
          </p:cNvPr>
          <p:cNvSpPr txBox="1">
            <a:spLocks/>
          </p:cNvSpPr>
          <p:nvPr/>
        </p:nvSpPr>
        <p:spPr>
          <a:xfrm>
            <a:off x="608085" y="3865069"/>
            <a:ext cx="3408830" cy="1045795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94C7B0"/>
                </a:solidFill>
              </a:rPr>
              <a:t>CONSIDERATION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DE2113C-103C-DA0E-7EF1-D2074E8A36E3}"/>
              </a:ext>
            </a:extLst>
          </p:cNvPr>
          <p:cNvSpPr txBox="1">
            <a:spLocks/>
          </p:cNvSpPr>
          <p:nvPr/>
        </p:nvSpPr>
        <p:spPr>
          <a:xfrm>
            <a:off x="608085" y="5250523"/>
            <a:ext cx="3408830" cy="1045795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E6C8C7"/>
                </a:solidFill>
              </a:rPr>
              <a:t>PURCHASE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A18FAC-D17F-2F3B-C28D-8D7C4994A8B1}"/>
              </a:ext>
            </a:extLst>
          </p:cNvPr>
          <p:cNvCxnSpPr>
            <a:cxnSpLocks/>
          </p:cNvCxnSpPr>
          <p:nvPr/>
        </p:nvCxnSpPr>
        <p:spPr>
          <a:xfrm flipH="1">
            <a:off x="471054" y="3574472"/>
            <a:ext cx="11499273" cy="0"/>
          </a:xfrm>
          <a:prstGeom prst="line">
            <a:avLst/>
          </a:prstGeom>
          <a:ln w="28575">
            <a:solidFill>
              <a:srgbClr val="B6D1E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D188F27F-4919-B143-3C85-9426C48DFDAD}"/>
              </a:ext>
            </a:extLst>
          </p:cNvPr>
          <p:cNvSpPr txBox="1">
            <a:spLocks/>
          </p:cNvSpPr>
          <p:nvPr/>
        </p:nvSpPr>
        <p:spPr>
          <a:xfrm>
            <a:off x="4059750" y="2309659"/>
            <a:ext cx="8132250" cy="12929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ts val="2480"/>
              </a:lnSpc>
              <a:spcBef>
                <a:spcPts val="0"/>
              </a:spcBef>
              <a:buClr>
                <a:srgbClr val="B6D1E1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382B1B"/>
                </a:solidFill>
              </a:rPr>
              <a:t>Share your story in a way that makes people curious. Use your chosen marketing tools and ask “This is my family’s recipe from Morocco. Want to taste?</a:t>
            </a:r>
            <a:endParaRPr lang="en-US" sz="2400" dirty="0">
              <a:solidFill>
                <a:srgbClr val="382B1B"/>
              </a:solidFill>
            </a:endParaRP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8FAAB70A-CF79-003D-820F-3CD1AF44C761}"/>
              </a:ext>
            </a:extLst>
          </p:cNvPr>
          <p:cNvSpPr txBox="1">
            <a:spLocks/>
          </p:cNvSpPr>
          <p:nvPr/>
        </p:nvSpPr>
        <p:spPr>
          <a:xfrm>
            <a:off x="4083567" y="3809717"/>
            <a:ext cx="8484545" cy="1295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ts val="2480"/>
              </a:lnSpc>
              <a:spcBef>
                <a:spcPts val="0"/>
              </a:spcBef>
              <a:buClr>
                <a:srgbClr val="94C7B0"/>
              </a:buClr>
              <a:buFont typeface="+mj-lt"/>
              <a:buAutoNum type="arabicPeriod"/>
            </a:pPr>
            <a:r>
              <a:rPr lang="en-GB" sz="2400" dirty="0"/>
              <a:t>Explain what’s inside, how it’s made, or how to use it </a:t>
            </a:r>
          </a:p>
          <a:p>
            <a:pPr marL="457200" indent="-457200">
              <a:lnSpc>
                <a:spcPts val="2480"/>
              </a:lnSpc>
              <a:spcBef>
                <a:spcPts val="0"/>
              </a:spcBef>
              <a:buClr>
                <a:srgbClr val="94C7B0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382B1B"/>
                </a:solidFill>
              </a:rPr>
              <a:t>Provide backup proof – customer testimonials, reviews </a:t>
            </a:r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91303782-B8B0-6286-5D5B-2E73AB90B5B2}"/>
              </a:ext>
            </a:extLst>
          </p:cNvPr>
          <p:cNvSpPr txBox="1">
            <a:spLocks/>
          </p:cNvSpPr>
          <p:nvPr/>
        </p:nvSpPr>
        <p:spPr>
          <a:xfrm>
            <a:off x="4097072" y="5252000"/>
            <a:ext cx="8059197" cy="12929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ts val="2480"/>
              </a:lnSpc>
              <a:spcBef>
                <a:spcPts val="0"/>
              </a:spcBef>
              <a:buClr>
                <a:srgbClr val="E6C8C7"/>
              </a:buClr>
              <a:buFont typeface="+mj-lt"/>
              <a:buAutoNum type="arabicPeriod"/>
            </a:pPr>
            <a:r>
              <a:rPr lang="en-GB" sz="2400" dirty="0"/>
              <a:t>Make it easy: clear prices, QR code, or menu </a:t>
            </a:r>
          </a:p>
          <a:p>
            <a:pPr marL="457200" indent="-457200">
              <a:lnSpc>
                <a:spcPts val="2480"/>
              </a:lnSpc>
              <a:spcBef>
                <a:spcPts val="0"/>
              </a:spcBef>
              <a:buClr>
                <a:srgbClr val="E6C8C7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382B1B"/>
                </a:solidFill>
              </a:rPr>
              <a:t>PERHAPS Offer an incentive</a:t>
            </a:r>
          </a:p>
          <a:p>
            <a:pPr marL="457200" indent="-457200">
              <a:lnSpc>
                <a:spcPts val="2480"/>
              </a:lnSpc>
              <a:spcBef>
                <a:spcPts val="0"/>
              </a:spcBef>
              <a:buClr>
                <a:srgbClr val="E6C8C7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382B1B"/>
                </a:solidFill>
              </a:rPr>
              <a:t>Say a genuine thanks for the purchase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D5421FD-0009-7141-4293-5CF72F19303B}"/>
              </a:ext>
            </a:extLst>
          </p:cNvPr>
          <p:cNvCxnSpPr>
            <a:cxnSpLocks/>
          </p:cNvCxnSpPr>
          <p:nvPr/>
        </p:nvCxnSpPr>
        <p:spPr>
          <a:xfrm flipH="1">
            <a:off x="540327" y="4862945"/>
            <a:ext cx="11499273" cy="0"/>
          </a:xfrm>
          <a:prstGeom prst="line">
            <a:avLst/>
          </a:prstGeom>
          <a:ln w="28575">
            <a:solidFill>
              <a:srgbClr val="B6D1E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547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58B55-6277-D85F-BBD1-165A3165A72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TYPE OF SALESPEOPLE - Which one are you?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6FA400-FDB2-5CC0-4022-4C0362EFFA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1996" y="3490997"/>
            <a:ext cx="3408830" cy="1045795"/>
          </a:xfrm>
        </p:spPr>
        <p:txBody>
          <a:bodyPr anchor="t"/>
          <a:lstStyle/>
          <a:p>
            <a:pPr algn="ctr"/>
            <a:r>
              <a:rPr lang="en-US" sz="3200" b="1" dirty="0">
                <a:solidFill>
                  <a:srgbClr val="B6D1E1"/>
                </a:solidFill>
              </a:rPr>
              <a:t>ORDER TAKER</a:t>
            </a:r>
          </a:p>
          <a:p>
            <a:pPr algn="ctr"/>
            <a:r>
              <a:rPr lang="en-GB" dirty="0"/>
              <a:t>You wait for customers to approach you. Typical in a market or shop setup.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If you are online, you have a website or WhatsApp link and wait for orders.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87501D-687B-9FDC-9396-112DAA311DE2}"/>
              </a:ext>
            </a:extLst>
          </p:cNvPr>
          <p:cNvSpPr txBox="1">
            <a:spLocks/>
          </p:cNvSpPr>
          <p:nvPr/>
        </p:nvSpPr>
        <p:spPr>
          <a:xfrm>
            <a:off x="4539925" y="3366305"/>
            <a:ext cx="3408830" cy="1045795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94C7B0"/>
                </a:solidFill>
              </a:rPr>
              <a:t>ORDER CREATOR </a:t>
            </a:r>
          </a:p>
          <a:p>
            <a:pPr algn="ctr"/>
            <a:endParaRPr lang="en-US" sz="3200" b="1" dirty="0">
              <a:solidFill>
                <a:srgbClr val="94C7B0"/>
              </a:solidFill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0DA0EFB-622B-78EA-F405-BFEC90787902}"/>
              </a:ext>
            </a:extLst>
          </p:cNvPr>
          <p:cNvSpPr txBox="1">
            <a:spLocks/>
          </p:cNvSpPr>
          <p:nvPr/>
        </p:nvSpPr>
        <p:spPr>
          <a:xfrm>
            <a:off x="8491322" y="3380160"/>
            <a:ext cx="3408830" cy="1045795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E6C8C7"/>
                </a:solidFill>
              </a:rPr>
              <a:t>ORDER GETTER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595B5D7-1546-1DAE-B749-4595951D03DA}"/>
              </a:ext>
            </a:extLst>
          </p:cNvPr>
          <p:cNvSpPr txBox="1">
            <a:spLocks/>
          </p:cNvSpPr>
          <p:nvPr/>
        </p:nvSpPr>
        <p:spPr>
          <a:xfrm>
            <a:off x="711996" y="4082626"/>
            <a:ext cx="3408830" cy="24257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580"/>
              </a:lnSpc>
              <a:spcBef>
                <a:spcPts val="0"/>
              </a:spcBef>
            </a:pPr>
            <a:r>
              <a:rPr lang="en-US" sz="2400" dirty="0">
                <a:solidFill>
                  <a:srgbClr val="382B1B"/>
                </a:solidFill>
              </a:rPr>
              <a:t> </a:t>
            </a:r>
          </a:p>
          <a:p>
            <a:pPr algn="ctr">
              <a:lnSpc>
                <a:spcPts val="2580"/>
              </a:lnSpc>
              <a:spcBef>
                <a:spcPts val="0"/>
              </a:spcBef>
            </a:pPr>
            <a:endParaRPr lang="en-US" sz="2400" dirty="0">
              <a:solidFill>
                <a:srgbClr val="382B1B"/>
              </a:solidFill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06CE8FB-2C84-2084-CD86-85D65869F8ED}"/>
              </a:ext>
            </a:extLst>
          </p:cNvPr>
          <p:cNvSpPr txBox="1">
            <a:spLocks/>
          </p:cNvSpPr>
          <p:nvPr/>
        </p:nvSpPr>
        <p:spPr>
          <a:xfrm>
            <a:off x="4539925" y="4082626"/>
            <a:ext cx="3408830" cy="14127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580"/>
              </a:lnSpc>
              <a:spcBef>
                <a:spcPts val="0"/>
              </a:spcBef>
            </a:pPr>
            <a:endParaRPr lang="en-US" sz="2400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0B05ADF-3FF2-FD9D-FD7B-A2A993B53D1E}"/>
              </a:ext>
            </a:extLst>
          </p:cNvPr>
          <p:cNvSpPr txBox="1">
            <a:spLocks/>
          </p:cNvSpPr>
          <p:nvPr/>
        </p:nvSpPr>
        <p:spPr>
          <a:xfrm>
            <a:off x="8484393" y="3889202"/>
            <a:ext cx="3408830" cy="14127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580"/>
              </a:lnSpc>
              <a:spcBef>
                <a:spcPts val="0"/>
              </a:spcBef>
            </a:pPr>
            <a:r>
              <a:rPr lang="en-US" sz="2200" dirty="0"/>
              <a:t>You are proactive in generating new business                and  more sales from existing customers</a:t>
            </a:r>
          </a:p>
          <a:p>
            <a:pPr algn="ctr">
              <a:lnSpc>
                <a:spcPts val="2580"/>
              </a:lnSpc>
              <a:spcBef>
                <a:spcPts val="0"/>
              </a:spcBef>
            </a:pPr>
            <a:r>
              <a:rPr lang="en-US" sz="2200" dirty="0"/>
              <a:t>Online, y</a:t>
            </a:r>
            <a:r>
              <a:rPr lang="en-GB" sz="2200" dirty="0" err="1"/>
              <a:t>ou</a:t>
            </a:r>
            <a:r>
              <a:rPr lang="en-GB" sz="2200" dirty="0"/>
              <a:t> DM people, reach out to influencers, or run online promos</a:t>
            </a:r>
            <a:r>
              <a:rPr lang="en-US" sz="2200" dirty="0"/>
              <a:t>. </a:t>
            </a:r>
          </a:p>
          <a:p>
            <a:pPr algn="ctr">
              <a:lnSpc>
                <a:spcPts val="2580"/>
              </a:lnSpc>
              <a:spcBef>
                <a:spcPts val="0"/>
              </a:spcBef>
            </a:pPr>
            <a:endParaRPr lang="en-US" sz="2400" dirty="0"/>
          </a:p>
          <a:p>
            <a:pPr algn="ctr">
              <a:lnSpc>
                <a:spcPts val="2580"/>
              </a:lnSpc>
              <a:spcBef>
                <a:spcPts val="0"/>
              </a:spcBef>
            </a:pPr>
            <a:endParaRPr lang="en-US" sz="24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51BF00-F7A2-D07A-6539-A9395DE85B1F}"/>
              </a:ext>
            </a:extLst>
          </p:cNvPr>
          <p:cNvCxnSpPr>
            <a:cxnSpLocks/>
          </p:cNvCxnSpPr>
          <p:nvPr/>
        </p:nvCxnSpPr>
        <p:spPr>
          <a:xfrm>
            <a:off x="4336473" y="1926737"/>
            <a:ext cx="0" cy="4016862"/>
          </a:xfrm>
          <a:prstGeom prst="line">
            <a:avLst/>
          </a:prstGeom>
          <a:ln w="28575">
            <a:solidFill>
              <a:srgbClr val="B6D1E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56CC0C5-DAE8-B8CC-EE35-4E53DBCCB3F3}"/>
              </a:ext>
            </a:extLst>
          </p:cNvPr>
          <p:cNvGrpSpPr/>
          <p:nvPr/>
        </p:nvGrpSpPr>
        <p:grpSpPr>
          <a:xfrm>
            <a:off x="1834519" y="2117156"/>
            <a:ext cx="1163784" cy="1546799"/>
            <a:chOff x="1828799" y="1798501"/>
            <a:chExt cx="1163784" cy="1546799"/>
          </a:xfrm>
        </p:grpSpPr>
        <p:sp>
          <p:nvSpPr>
            <p:cNvPr id="21" name="Graphic 4">
              <a:extLst>
                <a:ext uri="{FF2B5EF4-FFF2-40B4-BE49-F238E27FC236}">
                  <a16:creationId xmlns:a16="http://schemas.microsoft.com/office/drawing/2014/main" id="{2082E625-B881-D03A-53EF-DBA45842E806}"/>
                </a:ext>
              </a:extLst>
            </p:cNvPr>
            <p:cNvSpPr/>
            <p:nvPr/>
          </p:nvSpPr>
          <p:spPr>
            <a:xfrm>
              <a:off x="1830023" y="1798501"/>
              <a:ext cx="1162560" cy="1198690"/>
            </a:xfrm>
            <a:custGeom>
              <a:avLst/>
              <a:gdLst>
                <a:gd name="connsiteX0" fmla="*/ 270871 w 447336"/>
                <a:gd name="connsiteY0" fmla="*/ 10808 h 461238"/>
                <a:gd name="connsiteX1" fmla="*/ 101790 w 447336"/>
                <a:gd name="connsiteY1" fmla="*/ 45749 h 461238"/>
                <a:gd name="connsiteX2" fmla="*/ 2295 w 447336"/>
                <a:gd name="connsiteY2" fmla="*/ 249180 h 461238"/>
                <a:gd name="connsiteX3" fmla="*/ 267021 w 447336"/>
                <a:gd name="connsiteY3" fmla="*/ 457051 h 461238"/>
                <a:gd name="connsiteX4" fmla="*/ 434918 w 447336"/>
                <a:gd name="connsiteY4" fmla="*/ 118889 h 461238"/>
                <a:gd name="connsiteX5" fmla="*/ 350229 w 447336"/>
                <a:gd name="connsiteY5" fmla="*/ 43380 h 461238"/>
                <a:gd name="connsiteX6" fmla="*/ 270871 w 447336"/>
                <a:gd name="connsiteY6" fmla="*/ 10808 h 46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7336" h="461238">
                  <a:moveTo>
                    <a:pt x="270871" y="10808"/>
                  </a:moveTo>
                  <a:cubicBezTo>
                    <a:pt x="211352" y="-6959"/>
                    <a:pt x="149168" y="-7551"/>
                    <a:pt x="101790" y="45749"/>
                  </a:cubicBezTo>
                  <a:cubicBezTo>
                    <a:pt x="55892" y="97273"/>
                    <a:pt x="11771" y="180481"/>
                    <a:pt x="2295" y="249180"/>
                  </a:cubicBezTo>
                  <a:cubicBezTo>
                    <a:pt x="-19913" y="409377"/>
                    <a:pt x="122814" y="479852"/>
                    <a:pt x="267021" y="457051"/>
                  </a:cubicBezTo>
                  <a:cubicBezTo>
                    <a:pt x="407675" y="434843"/>
                    <a:pt x="477558" y="250364"/>
                    <a:pt x="434918" y="118889"/>
                  </a:cubicBezTo>
                  <a:cubicBezTo>
                    <a:pt x="422185" y="79210"/>
                    <a:pt x="385171" y="60555"/>
                    <a:pt x="350229" y="43380"/>
                  </a:cubicBezTo>
                  <a:cubicBezTo>
                    <a:pt x="325060" y="30943"/>
                    <a:pt x="298409" y="19099"/>
                    <a:pt x="270871" y="10808"/>
                  </a:cubicBezTo>
                  <a:close/>
                </a:path>
              </a:pathLst>
            </a:custGeom>
            <a:solidFill>
              <a:srgbClr val="B6D1E1">
                <a:alpha val="77000"/>
              </a:srgbClr>
            </a:solidFill>
            <a:ln w="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Calibri" panose="020F0502020204030204" pitchFamily="34" charset="0"/>
              </a:endParaRPr>
            </a:p>
          </p:txBody>
        </p:sp>
        <p:sp>
          <p:nvSpPr>
            <p:cNvPr id="31" name="Text Placeholder 4">
              <a:extLst>
                <a:ext uri="{FF2B5EF4-FFF2-40B4-BE49-F238E27FC236}">
                  <a16:creationId xmlns:a16="http://schemas.microsoft.com/office/drawing/2014/main" id="{0C75A5A3-8896-B02F-C368-8E00ADAA1361}"/>
                </a:ext>
              </a:extLst>
            </p:cNvPr>
            <p:cNvSpPr txBox="1">
              <a:spLocks/>
            </p:cNvSpPr>
            <p:nvPr/>
          </p:nvSpPr>
          <p:spPr>
            <a:xfrm>
              <a:off x="1828799" y="2382982"/>
              <a:ext cx="1149927" cy="9623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ts val="2340"/>
                </a:lnSpc>
                <a:spcBef>
                  <a:spcPts val="0"/>
                </a:spcBef>
                <a:buFont typeface="Arial"/>
                <a:buNone/>
                <a:defRPr sz="2200" kern="1200" baseline="0">
                  <a:solidFill>
                    <a:srgbClr val="382B1B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B54501E-FB17-A986-78DF-621C6BDC39FA}"/>
              </a:ext>
            </a:extLst>
          </p:cNvPr>
          <p:cNvGrpSpPr/>
          <p:nvPr/>
        </p:nvGrpSpPr>
        <p:grpSpPr>
          <a:xfrm>
            <a:off x="5662448" y="2144865"/>
            <a:ext cx="1163784" cy="1546799"/>
            <a:chOff x="1828799" y="1798501"/>
            <a:chExt cx="1163784" cy="1546799"/>
          </a:xfrm>
        </p:grpSpPr>
        <p:sp>
          <p:nvSpPr>
            <p:cNvPr id="33" name="Graphic 4">
              <a:extLst>
                <a:ext uri="{FF2B5EF4-FFF2-40B4-BE49-F238E27FC236}">
                  <a16:creationId xmlns:a16="http://schemas.microsoft.com/office/drawing/2014/main" id="{427596F1-B373-2D27-E30D-647A6BCE6E4A}"/>
                </a:ext>
              </a:extLst>
            </p:cNvPr>
            <p:cNvSpPr/>
            <p:nvPr/>
          </p:nvSpPr>
          <p:spPr>
            <a:xfrm>
              <a:off x="1830023" y="1798501"/>
              <a:ext cx="1162560" cy="1198690"/>
            </a:xfrm>
            <a:custGeom>
              <a:avLst/>
              <a:gdLst>
                <a:gd name="connsiteX0" fmla="*/ 270871 w 447336"/>
                <a:gd name="connsiteY0" fmla="*/ 10808 h 461238"/>
                <a:gd name="connsiteX1" fmla="*/ 101790 w 447336"/>
                <a:gd name="connsiteY1" fmla="*/ 45749 h 461238"/>
                <a:gd name="connsiteX2" fmla="*/ 2295 w 447336"/>
                <a:gd name="connsiteY2" fmla="*/ 249180 h 461238"/>
                <a:gd name="connsiteX3" fmla="*/ 267021 w 447336"/>
                <a:gd name="connsiteY3" fmla="*/ 457051 h 461238"/>
                <a:gd name="connsiteX4" fmla="*/ 434918 w 447336"/>
                <a:gd name="connsiteY4" fmla="*/ 118889 h 461238"/>
                <a:gd name="connsiteX5" fmla="*/ 350229 w 447336"/>
                <a:gd name="connsiteY5" fmla="*/ 43380 h 461238"/>
                <a:gd name="connsiteX6" fmla="*/ 270871 w 447336"/>
                <a:gd name="connsiteY6" fmla="*/ 10808 h 46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7336" h="461238">
                  <a:moveTo>
                    <a:pt x="270871" y="10808"/>
                  </a:moveTo>
                  <a:cubicBezTo>
                    <a:pt x="211352" y="-6959"/>
                    <a:pt x="149168" y="-7551"/>
                    <a:pt x="101790" y="45749"/>
                  </a:cubicBezTo>
                  <a:cubicBezTo>
                    <a:pt x="55892" y="97273"/>
                    <a:pt x="11771" y="180481"/>
                    <a:pt x="2295" y="249180"/>
                  </a:cubicBezTo>
                  <a:cubicBezTo>
                    <a:pt x="-19913" y="409377"/>
                    <a:pt x="122814" y="479852"/>
                    <a:pt x="267021" y="457051"/>
                  </a:cubicBezTo>
                  <a:cubicBezTo>
                    <a:pt x="407675" y="434843"/>
                    <a:pt x="477558" y="250364"/>
                    <a:pt x="434918" y="118889"/>
                  </a:cubicBezTo>
                  <a:cubicBezTo>
                    <a:pt x="422185" y="79210"/>
                    <a:pt x="385171" y="60555"/>
                    <a:pt x="350229" y="43380"/>
                  </a:cubicBezTo>
                  <a:cubicBezTo>
                    <a:pt x="325060" y="30943"/>
                    <a:pt x="298409" y="19099"/>
                    <a:pt x="270871" y="10808"/>
                  </a:cubicBezTo>
                  <a:close/>
                </a:path>
              </a:pathLst>
            </a:custGeom>
            <a:solidFill>
              <a:srgbClr val="94C7B0">
                <a:alpha val="77000"/>
              </a:srgbClr>
            </a:solidFill>
            <a:ln w="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Calibri" panose="020F0502020204030204" pitchFamily="34" charset="0"/>
              </a:endParaRPr>
            </a:p>
          </p:txBody>
        </p:sp>
        <p:sp>
          <p:nvSpPr>
            <p:cNvPr id="34" name="Text Placeholder 4">
              <a:extLst>
                <a:ext uri="{FF2B5EF4-FFF2-40B4-BE49-F238E27FC236}">
                  <a16:creationId xmlns:a16="http://schemas.microsoft.com/office/drawing/2014/main" id="{702F2D3E-14FE-BE89-832C-96F8A104095B}"/>
                </a:ext>
              </a:extLst>
            </p:cNvPr>
            <p:cNvSpPr txBox="1">
              <a:spLocks/>
            </p:cNvSpPr>
            <p:nvPr/>
          </p:nvSpPr>
          <p:spPr>
            <a:xfrm>
              <a:off x="1828799" y="2382982"/>
              <a:ext cx="1149927" cy="9623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ts val="2340"/>
                </a:lnSpc>
                <a:spcBef>
                  <a:spcPts val="0"/>
                </a:spcBef>
                <a:buFont typeface="Arial"/>
                <a:buNone/>
                <a:defRPr sz="2200" kern="1200" baseline="0">
                  <a:solidFill>
                    <a:srgbClr val="382B1B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02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69214E3-327C-0FC1-A91B-36117A2C9F0D}"/>
              </a:ext>
            </a:extLst>
          </p:cNvPr>
          <p:cNvGrpSpPr/>
          <p:nvPr/>
        </p:nvGrpSpPr>
        <p:grpSpPr>
          <a:xfrm>
            <a:off x="9613845" y="2158720"/>
            <a:ext cx="1163784" cy="1546799"/>
            <a:chOff x="1828799" y="1798501"/>
            <a:chExt cx="1163784" cy="1546799"/>
          </a:xfrm>
        </p:grpSpPr>
        <p:sp>
          <p:nvSpPr>
            <p:cNvPr id="36" name="Graphic 4">
              <a:extLst>
                <a:ext uri="{FF2B5EF4-FFF2-40B4-BE49-F238E27FC236}">
                  <a16:creationId xmlns:a16="http://schemas.microsoft.com/office/drawing/2014/main" id="{F0325C69-CC98-D676-B8F5-202077C40F6A}"/>
                </a:ext>
              </a:extLst>
            </p:cNvPr>
            <p:cNvSpPr/>
            <p:nvPr/>
          </p:nvSpPr>
          <p:spPr>
            <a:xfrm>
              <a:off x="1830023" y="1798501"/>
              <a:ext cx="1162560" cy="1198690"/>
            </a:xfrm>
            <a:custGeom>
              <a:avLst/>
              <a:gdLst>
                <a:gd name="connsiteX0" fmla="*/ 270871 w 447336"/>
                <a:gd name="connsiteY0" fmla="*/ 10808 h 461238"/>
                <a:gd name="connsiteX1" fmla="*/ 101790 w 447336"/>
                <a:gd name="connsiteY1" fmla="*/ 45749 h 461238"/>
                <a:gd name="connsiteX2" fmla="*/ 2295 w 447336"/>
                <a:gd name="connsiteY2" fmla="*/ 249180 h 461238"/>
                <a:gd name="connsiteX3" fmla="*/ 267021 w 447336"/>
                <a:gd name="connsiteY3" fmla="*/ 457051 h 461238"/>
                <a:gd name="connsiteX4" fmla="*/ 434918 w 447336"/>
                <a:gd name="connsiteY4" fmla="*/ 118889 h 461238"/>
                <a:gd name="connsiteX5" fmla="*/ 350229 w 447336"/>
                <a:gd name="connsiteY5" fmla="*/ 43380 h 461238"/>
                <a:gd name="connsiteX6" fmla="*/ 270871 w 447336"/>
                <a:gd name="connsiteY6" fmla="*/ 10808 h 46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7336" h="461238">
                  <a:moveTo>
                    <a:pt x="270871" y="10808"/>
                  </a:moveTo>
                  <a:cubicBezTo>
                    <a:pt x="211352" y="-6959"/>
                    <a:pt x="149168" y="-7551"/>
                    <a:pt x="101790" y="45749"/>
                  </a:cubicBezTo>
                  <a:cubicBezTo>
                    <a:pt x="55892" y="97273"/>
                    <a:pt x="11771" y="180481"/>
                    <a:pt x="2295" y="249180"/>
                  </a:cubicBezTo>
                  <a:cubicBezTo>
                    <a:pt x="-19913" y="409377"/>
                    <a:pt x="122814" y="479852"/>
                    <a:pt x="267021" y="457051"/>
                  </a:cubicBezTo>
                  <a:cubicBezTo>
                    <a:pt x="407675" y="434843"/>
                    <a:pt x="477558" y="250364"/>
                    <a:pt x="434918" y="118889"/>
                  </a:cubicBezTo>
                  <a:cubicBezTo>
                    <a:pt x="422185" y="79210"/>
                    <a:pt x="385171" y="60555"/>
                    <a:pt x="350229" y="43380"/>
                  </a:cubicBezTo>
                  <a:cubicBezTo>
                    <a:pt x="325060" y="30943"/>
                    <a:pt x="298409" y="19099"/>
                    <a:pt x="270871" y="10808"/>
                  </a:cubicBezTo>
                  <a:close/>
                </a:path>
              </a:pathLst>
            </a:custGeom>
            <a:solidFill>
              <a:srgbClr val="E6C8C7">
                <a:alpha val="77000"/>
              </a:srgbClr>
            </a:solidFill>
            <a:ln w="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Calibri" panose="020F0502020204030204" pitchFamily="34" charset="0"/>
              </a:endParaRPr>
            </a:p>
          </p:txBody>
        </p:sp>
        <p:sp>
          <p:nvSpPr>
            <p:cNvPr id="37" name="Text Placeholder 4">
              <a:extLst>
                <a:ext uri="{FF2B5EF4-FFF2-40B4-BE49-F238E27FC236}">
                  <a16:creationId xmlns:a16="http://schemas.microsoft.com/office/drawing/2014/main" id="{15A2D529-782E-9742-71D4-58AE525ED155}"/>
                </a:ext>
              </a:extLst>
            </p:cNvPr>
            <p:cNvSpPr txBox="1">
              <a:spLocks/>
            </p:cNvSpPr>
            <p:nvPr/>
          </p:nvSpPr>
          <p:spPr>
            <a:xfrm>
              <a:off x="1828799" y="2382982"/>
              <a:ext cx="1149927" cy="9623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ts val="2340"/>
                </a:lnSpc>
                <a:spcBef>
                  <a:spcPts val="0"/>
                </a:spcBef>
                <a:buFont typeface="Arial"/>
                <a:buNone/>
                <a:defRPr sz="2200" kern="1200" baseline="0">
                  <a:solidFill>
                    <a:srgbClr val="382B1B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rgbClr val="4D4D4C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03</a:t>
              </a: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DC9A195-B086-8B76-CE3C-5B8D85DA92A2}"/>
              </a:ext>
            </a:extLst>
          </p:cNvPr>
          <p:cNvCxnSpPr>
            <a:cxnSpLocks/>
          </p:cNvCxnSpPr>
          <p:nvPr/>
        </p:nvCxnSpPr>
        <p:spPr>
          <a:xfrm>
            <a:off x="8354292" y="1926737"/>
            <a:ext cx="0" cy="4016862"/>
          </a:xfrm>
          <a:prstGeom prst="line">
            <a:avLst/>
          </a:prstGeom>
          <a:ln w="28575">
            <a:solidFill>
              <a:srgbClr val="B6D1E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C1E3A8A-7ACA-1C51-672B-22674257ABBB}"/>
              </a:ext>
            </a:extLst>
          </p:cNvPr>
          <p:cNvSpPr txBox="1"/>
          <p:nvPr/>
        </p:nvSpPr>
        <p:spPr>
          <a:xfrm>
            <a:off x="4526363" y="3812965"/>
            <a:ext cx="377895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/>
              <a:t>You spark interest by sharing your story. At a market, you don’t wait,  you engage e.g. offer a sample to create that deeper interest. </a:t>
            </a:r>
          </a:p>
          <a:p>
            <a:r>
              <a:rPr lang="en-GB" sz="2200" dirty="0"/>
              <a:t>Online, this could look like a behind-the-scenes post, a cooking tip via short video.</a:t>
            </a:r>
            <a:endParaRPr lang="en-IE" sz="2200" dirty="0"/>
          </a:p>
        </p:txBody>
      </p:sp>
    </p:spTree>
    <p:extLst>
      <p:ext uri="{BB962C8B-B14F-4D97-AF65-F5344CB8AC3E}">
        <p14:creationId xmlns:p14="http://schemas.microsoft.com/office/powerpoint/2010/main" val="3765164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58B55-6277-D85F-BBD1-165A3165A72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DEVELOPING A WINNING SALES PITCH – </a:t>
            </a:r>
            <a:r>
              <a:rPr lang="en-US" b="1" dirty="0"/>
              <a:t>4 STEP PROCESS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A6A3151-6AF5-5F3C-5496-3B56EE3543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776" y="1391930"/>
            <a:ext cx="11646907" cy="6435659"/>
          </a:xfrm>
        </p:spPr>
        <p:txBody>
          <a:bodyPr/>
          <a:lstStyle/>
          <a:p>
            <a:pPr marL="1117600" indent="-1117600">
              <a:spcBef>
                <a:spcPts val="0"/>
              </a:spcBef>
              <a:tabLst>
                <a:tab pos="1233488" algn="l"/>
              </a:tabLst>
            </a:pPr>
            <a:r>
              <a:rPr lang="en-US" b="1" dirty="0">
                <a:solidFill>
                  <a:srgbClr val="94C7B0"/>
                </a:solidFill>
              </a:rPr>
              <a:t>Step 1:</a:t>
            </a:r>
            <a:r>
              <a:rPr lang="en-US" b="1" dirty="0"/>
              <a:t>	Identify your Unique Selling Points</a:t>
            </a:r>
          </a:p>
          <a:p>
            <a:pPr marL="1117600" indent="-1117600">
              <a:spcBef>
                <a:spcPts val="0"/>
              </a:spcBef>
              <a:tabLst>
                <a:tab pos="1233488" algn="l"/>
              </a:tabLst>
            </a:pPr>
            <a:r>
              <a:rPr lang="en-US" sz="2200" dirty="0"/>
              <a:t>	</a:t>
            </a:r>
            <a:r>
              <a:rPr lang="en-GB" sz="2200" b="1" dirty="0">
                <a:solidFill>
                  <a:srgbClr val="94C7B0"/>
                </a:solidFill>
              </a:rPr>
              <a:t>Know What Makes You Special.  </a:t>
            </a:r>
            <a:r>
              <a:rPr lang="en-GB" sz="2200" dirty="0"/>
              <a:t>What do you do differently from others? Make a list of 3–5 things that make your food or service unique. Think: taste, story, process, values, culture, packaging, or how you serve customers.</a:t>
            </a:r>
            <a:endParaRPr lang="en-US" sz="2200" dirty="0"/>
          </a:p>
          <a:p>
            <a:pPr marL="1117600" indent="-1117600">
              <a:spcBef>
                <a:spcPts val="0"/>
              </a:spcBef>
              <a:tabLst>
                <a:tab pos="1233488" algn="l"/>
              </a:tabLst>
            </a:pPr>
            <a:endParaRPr lang="en-US" sz="2200" dirty="0"/>
          </a:p>
          <a:p>
            <a:pPr marL="1257300" indent="-1257300">
              <a:tabLst>
                <a:tab pos="1233488" algn="l"/>
              </a:tabLst>
            </a:pPr>
            <a:r>
              <a:rPr lang="en-US" b="1" dirty="0">
                <a:solidFill>
                  <a:srgbClr val="94C7B0"/>
                </a:solidFill>
              </a:rPr>
              <a:t>Step 2:</a:t>
            </a:r>
            <a:r>
              <a:rPr lang="en-US" b="1" dirty="0"/>
              <a:t>      Understand the benefits of what you are selling from the customer’s perspective.                          </a:t>
            </a:r>
            <a:r>
              <a:rPr lang="en-GB" b="1" dirty="0">
                <a:solidFill>
                  <a:srgbClr val="94C7B0"/>
                </a:solidFill>
              </a:rPr>
              <a:t>Show How Your Product Helps the Customer. </a:t>
            </a:r>
            <a:r>
              <a:rPr lang="en-GB" dirty="0">
                <a:solidFill>
                  <a:srgbClr val="94C7B0"/>
                </a:solidFill>
              </a:rPr>
              <a:t> </a:t>
            </a:r>
            <a:r>
              <a:rPr lang="en-GB" dirty="0"/>
              <a:t>Why should they care?</a:t>
            </a:r>
            <a:r>
              <a:rPr lang="en-US" b="1" dirty="0"/>
              <a:t> </a:t>
            </a:r>
          </a:p>
          <a:p>
            <a:pPr marL="1185862">
              <a:buClr>
                <a:srgbClr val="94C7B0"/>
              </a:buClr>
              <a:tabLst>
                <a:tab pos="1233488" algn="l"/>
              </a:tabLst>
            </a:pPr>
            <a:r>
              <a:rPr lang="en-US" sz="2200" dirty="0"/>
              <a:t>Give examples of how your product or service has provided customer value to others e.g.  “</a:t>
            </a:r>
            <a:r>
              <a:rPr lang="en-GB" i="1" dirty="0"/>
              <a:t>This sauce is ready in 2 minutes — perfect for busy people</a:t>
            </a:r>
            <a:r>
              <a:rPr lang="en-GB" dirty="0"/>
              <a:t>.”</a:t>
            </a:r>
            <a:endParaRPr lang="en-US" sz="2200" dirty="0"/>
          </a:p>
          <a:p>
            <a:pPr marL="1117600" indent="-1117600">
              <a:spcBef>
                <a:spcPts val="0"/>
              </a:spcBef>
              <a:buClr>
                <a:srgbClr val="EC2179"/>
              </a:buClr>
              <a:tabLst>
                <a:tab pos="1233488" algn="l"/>
              </a:tabLst>
            </a:pPr>
            <a:endParaRPr lang="en-US" sz="2200" dirty="0"/>
          </a:p>
          <a:p>
            <a:pPr marL="1117600" indent="-1117600">
              <a:tabLst>
                <a:tab pos="1233488" algn="l"/>
              </a:tabLst>
            </a:pPr>
            <a:r>
              <a:rPr lang="en-US" b="1" dirty="0">
                <a:solidFill>
                  <a:srgbClr val="94C7B0"/>
                </a:solidFill>
              </a:rPr>
              <a:t>Step 3:</a:t>
            </a:r>
            <a:r>
              <a:rPr lang="en-US" b="1" dirty="0"/>
              <a:t>	</a:t>
            </a:r>
            <a:r>
              <a:rPr lang="en-GB" b="1" dirty="0"/>
              <a:t>Be Ready for Questions or Doubts - </a:t>
            </a:r>
            <a:r>
              <a:rPr lang="en-US" b="1" dirty="0">
                <a:solidFill>
                  <a:srgbClr val="94C7B0"/>
                </a:solidFill>
              </a:rPr>
              <a:t>Handle Objections</a:t>
            </a:r>
            <a:endParaRPr lang="en-GB" b="1" dirty="0">
              <a:solidFill>
                <a:srgbClr val="94C7B0"/>
              </a:solidFill>
            </a:endParaRPr>
          </a:p>
          <a:p>
            <a:pPr marL="1117600" indent="-1117600">
              <a:spcBef>
                <a:spcPts val="0"/>
              </a:spcBef>
              <a:tabLst>
                <a:tab pos="1233488" algn="l"/>
              </a:tabLst>
            </a:pPr>
            <a:r>
              <a:rPr lang="en-GB" b="1" dirty="0"/>
              <a:t>                  </a:t>
            </a:r>
            <a:r>
              <a:rPr lang="en-GB" dirty="0"/>
              <a:t>What if they say, “It’s too expensive” or “I don’t know how to use it”? Reply kindly and confidently: “It lasts 5 days in the fridge and here’s a free recipe card to help.</a:t>
            </a:r>
            <a:endParaRPr lang="en-US" dirty="0"/>
          </a:p>
          <a:p>
            <a:pPr marL="1117600" indent="-1117600">
              <a:spcBef>
                <a:spcPts val="0"/>
              </a:spcBef>
              <a:tabLst>
                <a:tab pos="1233488" algn="l"/>
              </a:tabLst>
            </a:pPr>
            <a:endParaRPr lang="en-US" dirty="0"/>
          </a:p>
          <a:p>
            <a:pPr marL="1117600" indent="-1117600">
              <a:spcBef>
                <a:spcPts val="0"/>
              </a:spcBef>
              <a:tabLst>
                <a:tab pos="1233488" algn="l"/>
              </a:tabLst>
            </a:pPr>
            <a:r>
              <a:rPr lang="en-US" b="1" dirty="0">
                <a:solidFill>
                  <a:srgbClr val="94C7B0"/>
                </a:solidFill>
              </a:rPr>
              <a:t>Step 4</a:t>
            </a:r>
            <a:r>
              <a:rPr lang="en-US" dirty="0">
                <a:solidFill>
                  <a:srgbClr val="94C7B0"/>
                </a:solidFill>
              </a:rPr>
              <a:t>:</a:t>
            </a:r>
            <a:r>
              <a:rPr lang="en-US" dirty="0"/>
              <a:t>	</a:t>
            </a:r>
            <a:r>
              <a:rPr lang="en-US" b="1" dirty="0"/>
              <a:t>Close the deal!  </a:t>
            </a:r>
            <a:r>
              <a:rPr lang="en-GB" b="1" dirty="0">
                <a:solidFill>
                  <a:srgbClr val="94C7B0"/>
                </a:solidFill>
              </a:rPr>
              <a:t>Don’t be shy. Guide the customer forward.</a:t>
            </a:r>
          </a:p>
          <a:p>
            <a:pPr marL="1117600" indent="-1117600">
              <a:spcBef>
                <a:spcPts val="0"/>
              </a:spcBef>
              <a:tabLst>
                <a:tab pos="1233488" algn="l"/>
              </a:tabLst>
            </a:pPr>
            <a:r>
              <a:rPr lang="en-GB" b="1" dirty="0"/>
              <a:t>	</a:t>
            </a:r>
            <a:r>
              <a:rPr lang="en-GB" dirty="0"/>
              <a:t>“Would you like to try one?” “Can I pack that up for you?” Would you like to order again for next week?”</a:t>
            </a:r>
            <a:endParaRPr lang="en-US" dirty="0"/>
          </a:p>
          <a:p>
            <a:pPr marL="1209675" indent="-1209675">
              <a:spcBef>
                <a:spcPts val="0"/>
              </a:spcBef>
              <a:tabLst>
                <a:tab pos="1233488" algn="l"/>
              </a:tabLst>
            </a:pP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32D050-EDE5-BB36-03E4-837CF01450D8}"/>
              </a:ext>
            </a:extLst>
          </p:cNvPr>
          <p:cNvCxnSpPr>
            <a:cxnSpLocks/>
          </p:cNvCxnSpPr>
          <p:nvPr/>
        </p:nvCxnSpPr>
        <p:spPr>
          <a:xfrm flipH="1">
            <a:off x="574478" y="2746641"/>
            <a:ext cx="11208327" cy="0"/>
          </a:xfrm>
          <a:prstGeom prst="line">
            <a:avLst/>
          </a:prstGeom>
          <a:ln w="28575">
            <a:solidFill>
              <a:srgbClr val="B6D1E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EF8E34D-F6D6-6FCC-EBA0-2F1C5DE92AF7}"/>
              </a:ext>
            </a:extLst>
          </p:cNvPr>
          <p:cNvCxnSpPr>
            <a:cxnSpLocks/>
          </p:cNvCxnSpPr>
          <p:nvPr/>
        </p:nvCxnSpPr>
        <p:spPr>
          <a:xfrm flipH="1">
            <a:off x="491836" y="4177543"/>
            <a:ext cx="11208327" cy="0"/>
          </a:xfrm>
          <a:prstGeom prst="line">
            <a:avLst/>
          </a:prstGeom>
          <a:ln w="28575">
            <a:solidFill>
              <a:srgbClr val="B6D1E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E40AAA-F4CA-F92C-865A-B85A6919DB0F}"/>
              </a:ext>
            </a:extLst>
          </p:cNvPr>
          <p:cNvCxnSpPr>
            <a:cxnSpLocks/>
          </p:cNvCxnSpPr>
          <p:nvPr/>
        </p:nvCxnSpPr>
        <p:spPr>
          <a:xfrm flipH="1">
            <a:off x="450273" y="5416154"/>
            <a:ext cx="11208327" cy="0"/>
          </a:xfrm>
          <a:prstGeom prst="line">
            <a:avLst/>
          </a:prstGeom>
          <a:ln w="28575">
            <a:solidFill>
              <a:srgbClr val="B6D1E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246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4504</Words>
  <Application>Microsoft Office PowerPoint</Application>
  <PresentationFormat>Widescreen</PresentationFormat>
  <Paragraphs>471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Montserrat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Gillian Keane</dc:creator>
  <cp:lastModifiedBy>Orla Casey</cp:lastModifiedBy>
  <cp:revision>1130</cp:revision>
  <dcterms:created xsi:type="dcterms:W3CDTF">2018-09-19T09:23:58Z</dcterms:created>
  <dcterms:modified xsi:type="dcterms:W3CDTF">2025-06-09T06:26:35Z</dcterms:modified>
</cp:coreProperties>
</file>