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4" r:id="rId2"/>
  </p:sldMasterIdLst>
  <p:notesMasterIdLst>
    <p:notesMasterId r:id="rId93"/>
  </p:notesMasterIdLst>
  <p:handoutMasterIdLst>
    <p:handoutMasterId r:id="rId94"/>
  </p:handoutMasterIdLst>
  <p:sldIdLst>
    <p:sldId id="4573" r:id="rId3"/>
    <p:sldId id="4395" r:id="rId4"/>
    <p:sldId id="4582" r:id="rId5"/>
    <p:sldId id="4396" r:id="rId6"/>
    <p:sldId id="4507" r:id="rId7"/>
    <p:sldId id="4583" r:id="rId8"/>
    <p:sldId id="4509" r:id="rId9"/>
    <p:sldId id="4508" r:id="rId10"/>
    <p:sldId id="4584" r:id="rId11"/>
    <p:sldId id="4511" r:id="rId12"/>
    <p:sldId id="4514" r:id="rId13"/>
    <p:sldId id="4516" r:id="rId14"/>
    <p:sldId id="4512" r:id="rId15"/>
    <p:sldId id="4412" r:id="rId16"/>
    <p:sldId id="4518" r:id="rId17"/>
    <p:sldId id="4517" r:id="rId18"/>
    <p:sldId id="4519" r:id="rId19"/>
    <p:sldId id="4520" r:id="rId20"/>
    <p:sldId id="4585" r:id="rId21"/>
    <p:sldId id="4523" r:id="rId22"/>
    <p:sldId id="4522" r:id="rId23"/>
    <p:sldId id="4586" r:id="rId24"/>
    <p:sldId id="4409" r:id="rId25"/>
    <p:sldId id="4521" r:id="rId26"/>
    <p:sldId id="4528" r:id="rId27"/>
    <p:sldId id="4587" r:id="rId28"/>
    <p:sldId id="4529" r:id="rId29"/>
    <p:sldId id="4531" r:id="rId30"/>
    <p:sldId id="4533" r:id="rId31"/>
    <p:sldId id="4588" r:id="rId32"/>
    <p:sldId id="4535" r:id="rId33"/>
    <p:sldId id="4537" r:id="rId34"/>
    <p:sldId id="4589" r:id="rId35"/>
    <p:sldId id="4590" r:id="rId36"/>
    <p:sldId id="4539" r:id="rId37"/>
    <p:sldId id="4413" r:id="rId38"/>
    <p:sldId id="4541" r:id="rId39"/>
    <p:sldId id="4591" r:id="rId40"/>
    <p:sldId id="4592" r:id="rId41"/>
    <p:sldId id="4542" r:id="rId42"/>
    <p:sldId id="4593" r:id="rId43"/>
    <p:sldId id="4543" r:id="rId44"/>
    <p:sldId id="4414" r:id="rId45"/>
    <p:sldId id="4526" r:id="rId46"/>
    <p:sldId id="4594" r:id="rId47"/>
    <p:sldId id="4547" r:id="rId48"/>
    <p:sldId id="4548" r:id="rId49"/>
    <p:sldId id="4415" r:id="rId50"/>
    <p:sldId id="4527" r:id="rId51"/>
    <p:sldId id="4550" r:id="rId52"/>
    <p:sldId id="4551" r:id="rId53"/>
    <p:sldId id="4598" r:id="rId54"/>
    <p:sldId id="4595" r:id="rId55"/>
    <p:sldId id="4597" r:id="rId56"/>
    <p:sldId id="4552" r:id="rId57"/>
    <p:sldId id="4609" r:id="rId58"/>
    <p:sldId id="4600" r:id="rId59"/>
    <p:sldId id="4553" r:id="rId60"/>
    <p:sldId id="4601" r:id="rId61"/>
    <p:sldId id="4602" r:id="rId62"/>
    <p:sldId id="4603" r:id="rId63"/>
    <p:sldId id="4604" r:id="rId64"/>
    <p:sldId id="4599" r:id="rId65"/>
    <p:sldId id="4555" r:id="rId66"/>
    <p:sldId id="4605" r:id="rId67"/>
    <p:sldId id="4557" r:id="rId68"/>
    <p:sldId id="4558" r:id="rId69"/>
    <p:sldId id="4560" r:id="rId70"/>
    <p:sldId id="4561" r:id="rId71"/>
    <p:sldId id="4562" r:id="rId72"/>
    <p:sldId id="4563" r:id="rId73"/>
    <p:sldId id="4565" r:id="rId74"/>
    <p:sldId id="4566" r:id="rId75"/>
    <p:sldId id="4567" r:id="rId76"/>
    <p:sldId id="4568" r:id="rId77"/>
    <p:sldId id="4569" r:id="rId78"/>
    <p:sldId id="4570" r:id="rId79"/>
    <p:sldId id="4606" r:id="rId80"/>
    <p:sldId id="4564" r:id="rId81"/>
    <p:sldId id="4575" r:id="rId82"/>
    <p:sldId id="4576" r:id="rId83"/>
    <p:sldId id="4607" r:id="rId84"/>
    <p:sldId id="4608" r:id="rId85"/>
    <p:sldId id="4610" r:id="rId86"/>
    <p:sldId id="4611" r:id="rId87"/>
    <p:sldId id="4612" r:id="rId88"/>
    <p:sldId id="4554" r:id="rId89"/>
    <p:sldId id="4613" r:id="rId90"/>
    <p:sldId id="4614" r:id="rId91"/>
    <p:sldId id="457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B1B"/>
    <a:srgbClr val="84BFA4"/>
    <a:srgbClr val="B6D1E1"/>
    <a:srgbClr val="003841"/>
    <a:srgbClr val="003741"/>
    <a:srgbClr val="292239"/>
    <a:srgbClr val="EC2179"/>
    <a:srgbClr val="DACA3C"/>
    <a:srgbClr val="19753C"/>
    <a:srgbClr val="7AB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76"/>
    <p:restoredTop sz="94729"/>
  </p:normalViewPr>
  <p:slideViewPr>
    <p:cSldViewPr snapToGrid="0" snapToObjects="1">
      <p:cViewPr varScale="1">
        <p:scale>
          <a:sx n="75" d="100"/>
          <a:sy n="75" d="100"/>
        </p:scale>
        <p:origin x="57" y="264"/>
      </p:cViewPr>
      <p:guideLst/>
    </p:cSldViewPr>
  </p:slideViewPr>
  <p:notesTextViewPr>
    <p:cViewPr>
      <p:scale>
        <a:sx n="1" d="1"/>
        <a:sy n="1" d="1"/>
      </p:scale>
      <p:origin x="0" y="0"/>
    </p:cViewPr>
  </p:notesTextViewPr>
  <p:sorterViewPr>
    <p:cViewPr>
      <p:scale>
        <a:sx n="66" d="100"/>
        <a:sy n="66" d="100"/>
      </p:scale>
      <p:origin x="0" y="-9198"/>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6/9/2025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283779"/>
            <a:ext cx="12192001" cy="1312589"/>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E02387AD-8169-9E5B-C2F5-F227CA5AFF10}"/>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11628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25366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FA4"/>
          </a:solidFill>
          <a:ln w="2370" cap="flat">
            <a:solidFill>
              <a:srgbClr val="84BFA4"/>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74930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853304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2 - with icons">
    <p:spTree>
      <p:nvGrpSpPr>
        <p:cNvPr id="1" name=""/>
        <p:cNvGrpSpPr/>
        <p:nvPr/>
      </p:nvGrpSpPr>
      <p:grpSpPr>
        <a:xfrm>
          <a:off x="0" y="0"/>
          <a:ext cx="0" cy="0"/>
          <a:chOff x="0" y="0"/>
          <a:chExt cx="0" cy="0"/>
        </a:xfrm>
      </p:grpSpPr>
      <p:sp>
        <p:nvSpPr>
          <p:cNvPr id="12" name="Text Placeholder 23"/>
          <p:cNvSpPr>
            <a:spLocks noGrp="1"/>
          </p:cNvSpPr>
          <p:nvPr>
            <p:ph type="body" sz="quarter" idx="13" hasCustomPrompt="1"/>
          </p:nvPr>
        </p:nvSpPr>
        <p:spPr>
          <a:xfrm>
            <a:off x="1639836" y="785664"/>
            <a:ext cx="5745702" cy="1381662"/>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7" y="2766646"/>
            <a:ext cx="5745702" cy="3644887"/>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6116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0880D03-A705-64E3-CCFA-6DCD07D5CD6A}"/>
              </a:ext>
            </a:extLst>
          </p:cNvPr>
          <p:cNvSpPr/>
          <p:nvPr userDrawn="1"/>
        </p:nvSpPr>
        <p:spPr>
          <a:xfrm>
            <a:off x="-32399" y="2956988"/>
            <a:ext cx="12224399"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dirty="0"/>
          </a:p>
        </p:txBody>
      </p:sp>
      <p:sp>
        <p:nvSpPr>
          <p:cNvPr id="3" name="Text Placeholder 23">
            <a:extLst>
              <a:ext uri="{FF2B5EF4-FFF2-40B4-BE49-F238E27FC236}">
                <a16:creationId xmlns:a16="http://schemas.microsoft.com/office/drawing/2014/main" id="{863E543B-8705-24D5-DEC3-B77FC834919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4" name="Text Placeholder 23">
            <a:extLst>
              <a:ext uri="{FF2B5EF4-FFF2-40B4-BE49-F238E27FC236}">
                <a16:creationId xmlns:a16="http://schemas.microsoft.com/office/drawing/2014/main" id="{CDAD5CB2-8DC6-978D-C3A5-C97374D80BCE}"/>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8" name="Freeform 7">
            <a:extLst>
              <a:ext uri="{FF2B5EF4-FFF2-40B4-BE49-F238E27FC236}">
                <a16:creationId xmlns:a16="http://schemas.microsoft.com/office/drawing/2014/main" id="{4D23C199-83E5-F55C-B410-186A0741E64B}"/>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9" name="Text Placeholder 23">
            <a:extLst>
              <a:ext uri="{FF2B5EF4-FFF2-40B4-BE49-F238E27FC236}">
                <a16:creationId xmlns:a16="http://schemas.microsoft.com/office/drawing/2014/main" id="{C4918968-197B-7C8B-78C3-E7F4C2D0BB8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186" name="Picture 185">
            <a:extLst>
              <a:ext uri="{FF2B5EF4-FFF2-40B4-BE49-F238E27FC236}">
                <a16:creationId xmlns:a16="http://schemas.microsoft.com/office/drawing/2014/main" id="{FF8BD4F1-C0C6-2250-6E8A-2F5F9565612C}"/>
              </a:ext>
            </a:extLst>
          </p:cNvPr>
          <p:cNvPicPr>
            <a:picLocks noChangeAspect="1"/>
          </p:cNvPicPr>
          <p:nvPr userDrawn="1"/>
        </p:nvPicPr>
        <p:blipFill>
          <a:blip r:embed="rId2"/>
          <a:stretch>
            <a:fillRect/>
          </a:stretch>
        </p:blipFill>
        <p:spPr>
          <a:xfrm>
            <a:off x="8228379" y="142875"/>
            <a:ext cx="3697966" cy="2673647"/>
          </a:xfrm>
          <a:prstGeom prst="rect">
            <a:avLst/>
          </a:prstGeom>
        </p:spPr>
      </p:pic>
      <p:pic>
        <p:nvPicPr>
          <p:cNvPr id="187" name="Picture 186" descr="Blue text on a black background&#10;&#10;Description automatically generated">
            <a:extLst>
              <a:ext uri="{FF2B5EF4-FFF2-40B4-BE49-F238E27FC236}">
                <a16:creationId xmlns:a16="http://schemas.microsoft.com/office/drawing/2014/main" id="{DA53F704-0F5F-575A-8E10-BF033CFA6361}"/>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674725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ver Slide 01">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3028949"/>
            <a:ext cx="12172692" cy="285826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B6D1E1"/>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761624" y="3994283"/>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3 Kitchen’s</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803749" y="3303820"/>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61" name="Freeform 160">
            <a:extLst>
              <a:ext uri="{FF2B5EF4-FFF2-40B4-BE49-F238E27FC236}">
                <a16:creationId xmlns:a16="http://schemas.microsoft.com/office/drawing/2014/main" id="{E07D5DA6-BD85-D37F-F234-A8218F4A4F7F}"/>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162" name="Text Placeholder 23">
            <a:extLst>
              <a:ext uri="{FF2B5EF4-FFF2-40B4-BE49-F238E27FC236}">
                <a16:creationId xmlns:a16="http://schemas.microsoft.com/office/drawing/2014/main" id="{98391327-83D9-14CE-43F1-D3CEAC64819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4" name="Picture 3">
            <a:extLst>
              <a:ext uri="{FF2B5EF4-FFF2-40B4-BE49-F238E27FC236}">
                <a16:creationId xmlns:a16="http://schemas.microsoft.com/office/drawing/2014/main" id="{41866361-8606-E616-9F79-F4266A7722E1}"/>
              </a:ext>
            </a:extLst>
          </p:cNvPr>
          <p:cNvPicPr>
            <a:picLocks noChangeAspect="1"/>
          </p:cNvPicPr>
          <p:nvPr userDrawn="1"/>
        </p:nvPicPr>
        <p:blipFill>
          <a:blip r:embed="rId2"/>
          <a:stretch>
            <a:fillRect/>
          </a:stretch>
        </p:blipFill>
        <p:spPr>
          <a:xfrm>
            <a:off x="641716" y="157163"/>
            <a:ext cx="3697966" cy="2673647"/>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20CF01C-C5D0-9AA7-1900-1697BD6E9E2B}"/>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369411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60350" y="158120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995647" y="158192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60350" y="211096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995647" y="211168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60350" y="264072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995647" y="264144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60350" y="3170486"/>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995647" y="3171207"/>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1160350" y="423001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995647" y="423073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355281"/>
            <a:ext cx="3771899"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1122886" y="439952"/>
            <a:ext cx="2491852"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888683" y="402034"/>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2" name="Text Placeholder 25">
            <a:extLst>
              <a:ext uri="{FF2B5EF4-FFF2-40B4-BE49-F238E27FC236}">
                <a16:creationId xmlns:a16="http://schemas.microsoft.com/office/drawing/2014/main" id="{F1DC4348-947F-0E18-2872-8D7CB915BA0E}"/>
              </a:ext>
            </a:extLst>
          </p:cNvPr>
          <p:cNvSpPr>
            <a:spLocks noGrp="1"/>
          </p:cNvSpPr>
          <p:nvPr>
            <p:ph type="body" sz="quarter" idx="37" hasCustomPrompt="1"/>
          </p:nvPr>
        </p:nvSpPr>
        <p:spPr>
          <a:xfrm>
            <a:off x="1169875" y="3700248"/>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 name="Text Placeholder 25">
            <a:extLst>
              <a:ext uri="{FF2B5EF4-FFF2-40B4-BE49-F238E27FC236}">
                <a16:creationId xmlns:a16="http://schemas.microsoft.com/office/drawing/2014/main" id="{4CB82D13-A451-1A12-03F9-B5EC0911C0B5}"/>
              </a:ext>
            </a:extLst>
          </p:cNvPr>
          <p:cNvSpPr>
            <a:spLocks noGrp="1"/>
          </p:cNvSpPr>
          <p:nvPr>
            <p:ph type="body" sz="quarter" idx="38" hasCustomPrompt="1"/>
          </p:nvPr>
        </p:nvSpPr>
        <p:spPr>
          <a:xfrm>
            <a:off x="2005172" y="3700969"/>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 name="Text Placeholder 25">
            <a:extLst>
              <a:ext uri="{FF2B5EF4-FFF2-40B4-BE49-F238E27FC236}">
                <a16:creationId xmlns:a16="http://schemas.microsoft.com/office/drawing/2014/main" id="{EEE3E943-FFEF-CE00-9C44-CBD517E8CAC6}"/>
              </a:ext>
            </a:extLst>
          </p:cNvPr>
          <p:cNvSpPr>
            <a:spLocks noGrp="1"/>
          </p:cNvSpPr>
          <p:nvPr>
            <p:ph type="body" sz="quarter" idx="39" hasCustomPrompt="1"/>
          </p:nvPr>
        </p:nvSpPr>
        <p:spPr>
          <a:xfrm>
            <a:off x="1169875" y="475977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 name="Text Placeholder 25">
            <a:extLst>
              <a:ext uri="{FF2B5EF4-FFF2-40B4-BE49-F238E27FC236}">
                <a16:creationId xmlns:a16="http://schemas.microsoft.com/office/drawing/2014/main" id="{66799961-EC6E-88A8-3F08-C08AC4A9D01B}"/>
              </a:ext>
            </a:extLst>
          </p:cNvPr>
          <p:cNvSpPr>
            <a:spLocks noGrp="1"/>
          </p:cNvSpPr>
          <p:nvPr>
            <p:ph type="body" sz="quarter" idx="40" hasCustomPrompt="1"/>
          </p:nvPr>
        </p:nvSpPr>
        <p:spPr>
          <a:xfrm>
            <a:off x="2005172" y="476049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 name="Text Placeholder 25">
            <a:extLst>
              <a:ext uri="{FF2B5EF4-FFF2-40B4-BE49-F238E27FC236}">
                <a16:creationId xmlns:a16="http://schemas.microsoft.com/office/drawing/2014/main" id="{09A8F262-DC25-7CD3-982A-8408B7BB6E0D}"/>
              </a:ext>
            </a:extLst>
          </p:cNvPr>
          <p:cNvSpPr>
            <a:spLocks noGrp="1"/>
          </p:cNvSpPr>
          <p:nvPr>
            <p:ph type="body" sz="quarter" idx="41" hasCustomPrompt="1"/>
          </p:nvPr>
        </p:nvSpPr>
        <p:spPr>
          <a:xfrm>
            <a:off x="1169875" y="528953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07</a:t>
            </a:r>
          </a:p>
        </p:txBody>
      </p:sp>
      <p:sp>
        <p:nvSpPr>
          <p:cNvPr id="7" name="Text Placeholder 25">
            <a:extLst>
              <a:ext uri="{FF2B5EF4-FFF2-40B4-BE49-F238E27FC236}">
                <a16:creationId xmlns:a16="http://schemas.microsoft.com/office/drawing/2014/main" id="{EF6DA193-D18C-B849-86D8-DE4D7B914CA2}"/>
              </a:ext>
            </a:extLst>
          </p:cNvPr>
          <p:cNvSpPr>
            <a:spLocks noGrp="1"/>
          </p:cNvSpPr>
          <p:nvPr>
            <p:ph type="body" sz="quarter" idx="42" hasCustomPrompt="1"/>
          </p:nvPr>
        </p:nvSpPr>
        <p:spPr>
          <a:xfrm>
            <a:off x="2005172" y="5290262"/>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37AF5E91-17D3-C199-CCA5-87F371B14A06}"/>
              </a:ext>
            </a:extLst>
          </p:cNvPr>
          <p:cNvSpPr>
            <a:spLocks noGrp="1"/>
          </p:cNvSpPr>
          <p:nvPr>
            <p:ph type="body" sz="quarter" idx="43" hasCustomPrompt="1"/>
          </p:nvPr>
        </p:nvSpPr>
        <p:spPr>
          <a:xfrm>
            <a:off x="1200355" y="5751737"/>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08</a:t>
            </a:r>
          </a:p>
        </p:txBody>
      </p:sp>
      <p:sp>
        <p:nvSpPr>
          <p:cNvPr id="9" name="Text Placeholder 25">
            <a:extLst>
              <a:ext uri="{FF2B5EF4-FFF2-40B4-BE49-F238E27FC236}">
                <a16:creationId xmlns:a16="http://schemas.microsoft.com/office/drawing/2014/main" id="{59EF5072-CE66-7F48-4644-421DEDA33B71}"/>
              </a:ext>
            </a:extLst>
          </p:cNvPr>
          <p:cNvSpPr>
            <a:spLocks noGrp="1"/>
          </p:cNvSpPr>
          <p:nvPr>
            <p:ph type="body" sz="quarter" idx="44" hasCustomPrompt="1"/>
          </p:nvPr>
        </p:nvSpPr>
        <p:spPr>
          <a:xfrm>
            <a:off x="2035652" y="575246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64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Divider - Blue">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94C7B0"/>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94C7B0"/>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05921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Divider - Green">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94C7B0"/>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51036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ivider - Pinik">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6C8C7"/>
          </a:solidFill>
          <a:ln w="3060" cap="flat">
            <a:no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2" name="Text Placeholder 23">
            <a:extLst>
              <a:ext uri="{FF2B5EF4-FFF2-40B4-BE49-F238E27FC236}">
                <a16:creationId xmlns:a16="http://schemas.microsoft.com/office/drawing/2014/main" id="{C66106C3-0347-EAC0-D47D-0B5E956F5F00}"/>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pic>
        <p:nvPicPr>
          <p:cNvPr id="3" name="Picture 2">
            <a:extLst>
              <a:ext uri="{FF2B5EF4-FFF2-40B4-BE49-F238E27FC236}">
                <a16:creationId xmlns:a16="http://schemas.microsoft.com/office/drawing/2014/main" id="{4CF381D0-3BFC-8337-44D5-2A2FA148652B}"/>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65318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 Blue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F42E20BC-9E42-8CD8-E998-585567ED2AC9}"/>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88412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 Green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6D936931-3960-923C-C14E-D32A29FD86F1}"/>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98040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1073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Page - Pink Heading">
    <p:spTree>
      <p:nvGrpSpPr>
        <p:cNvPr id="1" name=""/>
        <p:cNvGrpSpPr/>
        <p:nvPr/>
      </p:nvGrpSpPr>
      <p:grpSpPr>
        <a:xfrm>
          <a:off x="0" y="0"/>
          <a:ext cx="0" cy="0"/>
          <a:chOff x="0" y="0"/>
          <a:chExt cx="0" cy="0"/>
        </a:xfrm>
      </p:grpSpPr>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rgbClr val="382B1B"/>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63947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6/9/2025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4" r:id="rId1"/>
    <p:sldLayoutId id="2147483791" r:id="rId2"/>
    <p:sldLayoutId id="2147483792" r:id="rId3"/>
    <p:sldLayoutId id="2147483793" r:id="rId4"/>
    <p:sldLayoutId id="2147483794"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5" r:id="rId14"/>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7"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researchleap.com/international-brand-strategy-case-analysis-according-moroccan-market/"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jayce-o.blogspot.com/2013/01/jam-packaging-designs-jam-label-ideas.html"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signerpeople.com/blog/packaging/healthy-food-packaging-design/"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ubiesintherubble.com/"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foodbuy.co.uk/case-studies/rubies-in-the-rubble/#:~:text=That%E2%80%99s%20why%20we%20work%20with%20Rubies%20in%20the,their%20ketchup%20full%20of%20surplus%20pears%20and%20apples." TargetMode="External"/><Relationship Id="rId4" Type="http://schemas.openxmlformats.org/officeDocument/2006/relationships/hyperlink" Target="https://fb.watch/zWrqVocMsw/"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ayce-o.blogspot.com/2013/01/jam-packaging-designs-jam-label-ideas.html?_sm_au_=iHVwT0HV1vs5JqS6" TargetMode="External"/><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shopify.ca/tools/business-name-generator"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hyperlink" Target="https://www.lego.com/en-us/aboutus/lego-group/the-lego-brand"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www.mamaliuandsons.at/"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elovena.fi/"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hyperlink" Target="https://en.wikipedia.org/wiki/Eloven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ostanavarino.com/stories/navarino-icons-superfoods-from-messinia/" TargetMode="Externa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is.co/"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www.adweek.com/brand-marketing/the-brand-that-aims-to-see-the-funny-side-of-plant-based-food/" TargetMode="External"/><Relationship Id="rId2" Type="http://schemas.openxmlformats.org/officeDocument/2006/relationships/hyperlink" Target="https://www.peasofheaven.se/" TargetMode="Externa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oddbox.co.uk/"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fead.ca/blog/the-psychology-of-color-in-branding-for-food-entrepreneurs" TargetMode="Externa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rbrandcafe.com/blog/psychology-of-colors-in-branding/" TargetMode="Externa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wallpaperflare.com/search?wallpaper=lentils"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linkedin.com/pulse/why-having-unique-value-proposition-must-todays-competitive-goud"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2.sv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mailto:hello@yourbusiness.com" TargetMode="External"/><Relationship Id="rId2" Type="http://schemas.openxmlformats.org/officeDocument/2006/relationships/hyperlink" Target="http://www.yourfoodname.com/" TargetMode="External"/><Relationship Id="rId1" Type="http://schemas.openxmlformats.org/officeDocument/2006/relationships/slideLayout" Target="../slideLayouts/slideLayout8.xml"/><Relationship Id="rId5" Type="http://schemas.openxmlformats.org/officeDocument/2006/relationships/hyperlink" Target="https://freepngimg.com/png/25333-world-wide-web-image" TargetMode="Externa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www.weebly.com/" TargetMode="External"/><Relationship Id="rId2" Type="http://schemas.openxmlformats.org/officeDocument/2006/relationships/hyperlink" Target="https://www.wix.com/iem/" TargetMode="External"/><Relationship Id="rId1" Type="http://schemas.openxmlformats.org/officeDocument/2006/relationships/slideLayout" Target="../slideLayouts/slideLayout8.xml"/><Relationship Id="rId5" Type="http://schemas.openxmlformats.org/officeDocument/2006/relationships/hyperlink" Target="https://www.wordpress.com/" TargetMode="External"/><Relationship Id="rId4" Type="http://schemas.openxmlformats.org/officeDocument/2006/relationships/hyperlink" Target="https://www.shopify.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s://support.google.com/business" TargetMode="External"/><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hyperlink" Target="https://support.google.com/business/answer/3038063?hl=en&amp;ref_topic=4539639" TargetMode="External"/><Relationship Id="rId5" Type="http://schemas.openxmlformats.org/officeDocument/2006/relationships/hyperlink" Target="https://www.canva.com/" TargetMode="External"/><Relationship Id="rId4" Type="http://schemas.openxmlformats.org/officeDocument/2006/relationships/hyperlink" Target="https://www.qr-code-generator.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trendhunter.com/trends/buldak-hot-sauce-packaging" TargetMode="Externa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onemorebiteblog.blogspot.com/2012/04/songkran-thai-new-year-festival-thai.html" TargetMode="External"/><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www.flickr.com/photos/143601516@N03/28011015990" TargetMode="External"/><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freepngimg.com/png/138917-mobile-using-girl-black-phone"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www.facebook.com/business/learn"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www.instagram.com/" TargetMode="External"/><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hyperlink" Target="https://www.instagram.com/bonpu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hyperlink" Target="https://studio.youtube.com/" TargetMode="External"/><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hyperlink" Target="https://www.canva.com/" TargetMode="External"/><Relationship Id="rId5" Type="http://schemas.openxmlformats.org/officeDocument/2006/relationships/hyperlink" Target="https://inshot.com/" TargetMode="External"/><Relationship Id="rId4" Type="http://schemas.openxmlformats.org/officeDocument/2006/relationships/hyperlink" Target="https://www.capcu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www.lawyersandsettlements.com/blog/got-a-samsung-washer-explosion-story.html"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tiktok.com/en/" TargetMode="External"/><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hyperlink" Target="https://www.mailerlite.com/" TargetMode="External"/><Relationship Id="rId2" Type="http://schemas.openxmlformats.org/officeDocument/2006/relationships/hyperlink" Target="https://mailchimp.com/" TargetMode="External"/><Relationship Id="rId1" Type="http://schemas.openxmlformats.org/officeDocument/2006/relationships/slideLayout" Target="../slideLayouts/slideLayout10.xml"/><Relationship Id="rId6" Type="http://schemas.openxmlformats.org/officeDocument/2006/relationships/hyperlink" Target="https://www.constantcontact.com/" TargetMode="External"/><Relationship Id="rId5" Type="http://schemas.openxmlformats.org/officeDocument/2006/relationships/hyperlink" Target="https://www.aweber.com/" TargetMode="External"/><Relationship Id="rId4" Type="http://schemas.openxmlformats.org/officeDocument/2006/relationships/hyperlink" Target="https://www.brevo.com/"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betterhealthwhileaging.net/2013/09/" TargetMode="External"/><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9FD72E-B018-7A4F-CE1F-03F0EA76A7D6}"/>
              </a:ext>
            </a:extLst>
          </p:cNvPr>
          <p:cNvSpPr>
            <a:spLocks noGrp="1"/>
          </p:cNvSpPr>
          <p:nvPr>
            <p:ph type="body" sz="quarter" idx="45"/>
          </p:nvPr>
        </p:nvSpPr>
        <p:spPr/>
        <p:txBody>
          <a:bodyPr>
            <a:normAutofit/>
          </a:bodyPr>
          <a:lstStyle/>
          <a:p>
            <a:r>
              <a:rPr lang="en-US" sz="3300" dirty="0">
                <a:solidFill>
                  <a:schemeClr val="bg1"/>
                </a:solidFill>
              </a:rPr>
              <a:t>www.</a:t>
            </a:r>
            <a:r>
              <a:rPr lang="en-US" sz="3300" b="1" dirty="0">
                <a:solidFill>
                  <a:schemeClr val="bg1"/>
                </a:solidFill>
              </a:rPr>
              <a:t>3kitchens</a:t>
            </a:r>
            <a:r>
              <a:rPr lang="en-US" sz="3300" dirty="0">
                <a:solidFill>
                  <a:schemeClr val="bg1"/>
                </a:solidFill>
              </a:rPr>
              <a:t>.eu</a:t>
            </a:r>
          </a:p>
        </p:txBody>
      </p:sp>
      <p:sp>
        <p:nvSpPr>
          <p:cNvPr id="11" name="Text Placeholder 5">
            <a:extLst>
              <a:ext uri="{FF2B5EF4-FFF2-40B4-BE49-F238E27FC236}">
                <a16:creationId xmlns:a16="http://schemas.microsoft.com/office/drawing/2014/main" id="{162C7119-7ED2-8164-B6B5-868826C8BB1A}"/>
              </a:ext>
            </a:extLst>
          </p:cNvPr>
          <p:cNvSpPr txBox="1">
            <a:spLocks/>
          </p:cNvSpPr>
          <p:nvPr/>
        </p:nvSpPr>
        <p:spPr>
          <a:xfrm>
            <a:off x="892921" y="3701900"/>
            <a:ext cx="659644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5500" b="1" dirty="0"/>
              <a:t>FOOD MARKETING </a:t>
            </a:r>
            <a:r>
              <a:rPr lang="en-US" sz="5500" b="1" dirty="0">
                <a:solidFill>
                  <a:srgbClr val="382B1B"/>
                </a:solidFill>
              </a:rPr>
              <a:t>ON A SHOESTRING</a:t>
            </a:r>
          </a:p>
        </p:txBody>
      </p:sp>
      <p:sp>
        <p:nvSpPr>
          <p:cNvPr id="18" name="Text Placeholder 5">
            <a:extLst>
              <a:ext uri="{FF2B5EF4-FFF2-40B4-BE49-F238E27FC236}">
                <a16:creationId xmlns:a16="http://schemas.microsoft.com/office/drawing/2014/main" id="{6B94F400-A315-9C09-5BA7-2CFF4CA8A37F}"/>
              </a:ext>
            </a:extLst>
          </p:cNvPr>
          <p:cNvSpPr txBox="1">
            <a:spLocks/>
          </p:cNvSpPr>
          <p:nvPr/>
        </p:nvSpPr>
        <p:spPr>
          <a:xfrm>
            <a:off x="840370" y="2829541"/>
            <a:ext cx="515413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4000" b="1" dirty="0">
                <a:highlight>
                  <a:srgbClr val="94C7B0"/>
                </a:highlight>
              </a:rPr>
              <a:t> STEP 5</a:t>
            </a:r>
            <a:r>
              <a:rPr lang="en-US" sz="4000" b="1" dirty="0">
                <a:solidFill>
                  <a:srgbClr val="94C7B0"/>
                </a:solidFill>
                <a:highlight>
                  <a:srgbClr val="94C7B0"/>
                </a:highlight>
              </a:rPr>
              <a:t>.</a:t>
            </a:r>
          </a:p>
        </p:txBody>
      </p:sp>
      <p:pic>
        <p:nvPicPr>
          <p:cNvPr id="6" name="Picture 5" descr="A group of donuts with a red sprinkle in the middle&#10;&#10;AI-generated content may be incorrect.">
            <a:extLst>
              <a:ext uri="{FF2B5EF4-FFF2-40B4-BE49-F238E27FC236}">
                <a16:creationId xmlns:a16="http://schemas.microsoft.com/office/drawing/2014/main" id="{6DB4721D-1FD7-8B0A-9C77-E4D1EF58B5AE}"/>
              </a:ext>
            </a:extLst>
          </p:cNvPr>
          <p:cNvPicPr>
            <a:picLocks noChangeAspect="1"/>
          </p:cNvPicPr>
          <p:nvPr/>
        </p:nvPicPr>
        <p:blipFill>
          <a:blip r:embed="rId2"/>
          <a:stretch>
            <a:fillRect/>
          </a:stretch>
        </p:blipFill>
        <p:spPr>
          <a:xfrm>
            <a:off x="7016750" y="1358900"/>
            <a:ext cx="4838700" cy="3225800"/>
          </a:xfrm>
          <a:prstGeom prst="rect">
            <a:avLst/>
          </a:prstGeom>
        </p:spPr>
      </p:pic>
    </p:spTree>
    <p:extLst>
      <p:ext uri="{BB962C8B-B14F-4D97-AF65-F5344CB8AC3E}">
        <p14:creationId xmlns:p14="http://schemas.microsoft.com/office/powerpoint/2010/main" val="99495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GREAT MARKETING STARTS WITH YOUR BRAND</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720431" y="1657350"/>
            <a:ext cx="5413669"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Your brand is more than your name and logo (although these are very important).  </a:t>
            </a:r>
          </a:p>
          <a:p>
            <a:pPr>
              <a:buClr>
                <a:srgbClr val="B6D1E1"/>
              </a:buClr>
            </a:pPr>
            <a:endParaRPr lang="en-US" dirty="0"/>
          </a:p>
          <a:p>
            <a:pPr>
              <a:buClr>
                <a:srgbClr val="B6D1E1"/>
              </a:buClr>
            </a:pPr>
            <a:r>
              <a:rPr lang="en-US" dirty="0"/>
              <a:t>Your brand is your </a:t>
            </a:r>
            <a:r>
              <a:rPr lang="en-US" b="1" dirty="0"/>
              <a:t>promise</a:t>
            </a:r>
            <a:r>
              <a:rPr lang="en-US" dirty="0"/>
              <a:t> to your customers – a promise of quality, of consistency, of usability, of durability,  all the things that help make your product or service special in the minds of your customers.</a:t>
            </a:r>
          </a:p>
          <a:p>
            <a:pPr>
              <a:buClr>
                <a:srgbClr val="B6D1E1"/>
              </a:buClr>
            </a:pPr>
            <a:endParaRPr lang="en-US" dirty="0"/>
          </a:p>
          <a:p>
            <a:pPr>
              <a:buClr>
                <a:srgbClr val="B6D1E1"/>
              </a:buClr>
            </a:pPr>
            <a:r>
              <a:rPr lang="en-US" dirty="0"/>
              <a:t>The key strength of branding is it should make an </a:t>
            </a:r>
            <a:r>
              <a:rPr lang="en-US" b="1" dirty="0"/>
              <a:t>emotional connection </a:t>
            </a:r>
            <a:r>
              <a:rPr lang="en-US" dirty="0"/>
              <a:t>with the consumer and stay in their memory.</a:t>
            </a:r>
          </a:p>
          <a:p>
            <a:pPr>
              <a:buClr>
                <a:srgbClr val="B6D1E1"/>
              </a:buClr>
            </a:pPr>
            <a:endParaRPr lang="en-US" dirty="0"/>
          </a:p>
          <a:p>
            <a:pPr>
              <a:buClr>
                <a:srgbClr val="B6D1E1"/>
              </a:buClr>
            </a:pPr>
            <a:endParaRPr lang="en-US" dirty="0"/>
          </a:p>
        </p:txBody>
      </p:sp>
      <p:pic>
        <p:nvPicPr>
          <p:cNvPr id="2" name="Picture 1" descr="A close up of a logo&#10;&#10;Description automatically generated">
            <a:extLst>
              <a:ext uri="{FF2B5EF4-FFF2-40B4-BE49-F238E27FC236}">
                <a16:creationId xmlns:a16="http://schemas.microsoft.com/office/drawing/2014/main" id="{C1D511D5-B5D5-5B82-D32B-BFA057180A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63478" y="1855410"/>
            <a:ext cx="4919345" cy="3499408"/>
          </a:xfrm>
          <a:prstGeom prst="rect">
            <a:avLst/>
          </a:prstGeom>
        </p:spPr>
      </p:pic>
    </p:spTree>
    <p:extLst>
      <p:ext uri="{BB962C8B-B14F-4D97-AF65-F5344CB8AC3E}">
        <p14:creationId xmlns:p14="http://schemas.microsoft.com/office/powerpoint/2010/main" val="363512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88227" y="310831"/>
            <a:ext cx="2032000" cy="821571"/>
            <a:chOff x="241671" y="232608"/>
            <a:chExt cx="3253532"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1379621" y="801155"/>
              <a:ext cx="2115582" cy="239682"/>
              <a:chOff x="1267333" y="1065256"/>
              <a:chExt cx="2115582"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842000" y="443518"/>
            <a:ext cx="6096000" cy="492443"/>
          </a:xfrm>
          <a:prstGeom prst="rect">
            <a:avLst/>
          </a:prstGeom>
          <a:noFill/>
        </p:spPr>
        <p:txBody>
          <a:bodyPr wrap="square">
            <a:spAutoFit/>
          </a:bodyPr>
          <a:lstStyle/>
          <a:p>
            <a:r>
              <a:rPr lang="en-US" sz="2600" b="1" dirty="0">
                <a:solidFill>
                  <a:srgbClr val="382B1B"/>
                </a:solidFill>
              </a:rPr>
              <a:t>Identify Your Food’s Personality</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210988"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THE KEYS TO BUILDING A STRONG FOOD BRAND ARE:</a:t>
            </a:r>
          </a:p>
        </p:txBody>
      </p:sp>
      <p:sp>
        <p:nvSpPr>
          <p:cNvPr id="25" name="TextBox 24">
            <a:extLst>
              <a:ext uri="{FF2B5EF4-FFF2-40B4-BE49-F238E27FC236}">
                <a16:creationId xmlns:a16="http://schemas.microsoft.com/office/drawing/2014/main" id="{473ADABD-B941-6CC7-DA21-0EBDBBD9BBFE}"/>
              </a:ext>
            </a:extLst>
          </p:cNvPr>
          <p:cNvSpPr txBox="1"/>
          <p:nvPr/>
        </p:nvSpPr>
        <p:spPr>
          <a:xfrm>
            <a:off x="5950857" y="2703675"/>
            <a:ext cx="6096000" cy="492443"/>
          </a:xfrm>
          <a:prstGeom prst="rect">
            <a:avLst/>
          </a:prstGeom>
          <a:noFill/>
        </p:spPr>
        <p:txBody>
          <a:bodyPr wrap="square">
            <a:spAutoFit/>
          </a:bodyPr>
          <a:lstStyle/>
          <a:p>
            <a:r>
              <a:rPr lang="en-US" sz="2600" b="1" dirty="0">
                <a:solidFill>
                  <a:srgbClr val="382B1B"/>
                </a:solidFill>
              </a:rPr>
              <a:t>Know your Core Values</a:t>
            </a:r>
          </a:p>
        </p:txBody>
      </p:sp>
      <p:grpSp>
        <p:nvGrpSpPr>
          <p:cNvPr id="51" name="Group 50">
            <a:extLst>
              <a:ext uri="{FF2B5EF4-FFF2-40B4-BE49-F238E27FC236}">
                <a16:creationId xmlns:a16="http://schemas.microsoft.com/office/drawing/2014/main" id="{6B3948FE-773F-7389-9966-288F2B584A5A}"/>
              </a:ext>
            </a:extLst>
          </p:cNvPr>
          <p:cNvGrpSpPr/>
          <p:nvPr/>
        </p:nvGrpSpPr>
        <p:grpSpPr>
          <a:xfrm>
            <a:off x="3788227" y="2524450"/>
            <a:ext cx="2032000" cy="821571"/>
            <a:chOff x="241671" y="232608"/>
            <a:chExt cx="3253532" cy="1315456"/>
          </a:xfrm>
        </p:grpSpPr>
        <p:grpSp>
          <p:nvGrpSpPr>
            <p:cNvPr id="52" name="Group 51">
              <a:extLst>
                <a:ext uri="{FF2B5EF4-FFF2-40B4-BE49-F238E27FC236}">
                  <a16:creationId xmlns:a16="http://schemas.microsoft.com/office/drawing/2014/main" id="{41CF0C7C-9AF1-C5FD-716A-E362953C4AA5}"/>
                </a:ext>
              </a:extLst>
            </p:cNvPr>
            <p:cNvGrpSpPr/>
            <p:nvPr/>
          </p:nvGrpSpPr>
          <p:grpSpPr>
            <a:xfrm>
              <a:off x="1379621" y="801155"/>
              <a:ext cx="2115582" cy="239682"/>
              <a:chOff x="1267333" y="1065256"/>
              <a:chExt cx="2115582" cy="239682"/>
            </a:xfrm>
          </p:grpSpPr>
          <p:cxnSp>
            <p:nvCxnSpPr>
              <p:cNvPr id="55" name="Straight Connector 54">
                <a:extLst>
                  <a:ext uri="{FF2B5EF4-FFF2-40B4-BE49-F238E27FC236}">
                    <a16:creationId xmlns:a16="http://schemas.microsoft.com/office/drawing/2014/main" id="{F50C3D22-253A-2D21-A8C8-3A9C2F807953}"/>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DB6DF857-A572-CDD9-B175-6CD87CD6D6E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raphic 4">
              <a:extLst>
                <a:ext uri="{FF2B5EF4-FFF2-40B4-BE49-F238E27FC236}">
                  <a16:creationId xmlns:a16="http://schemas.microsoft.com/office/drawing/2014/main" id="{2C094DD2-D11F-3BE4-905F-5DFCA1421952}"/>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51F68D2F-5B12-4AEC-717D-3413E14C9E62}"/>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22" name="Text Placeholder 5">
            <a:extLst>
              <a:ext uri="{FF2B5EF4-FFF2-40B4-BE49-F238E27FC236}">
                <a16:creationId xmlns:a16="http://schemas.microsoft.com/office/drawing/2014/main" id="{2B143EB4-84DF-B28A-2C9E-42E35D363035}"/>
              </a:ext>
            </a:extLst>
          </p:cNvPr>
          <p:cNvSpPr txBox="1">
            <a:spLocks/>
          </p:cNvSpPr>
          <p:nvPr/>
        </p:nvSpPr>
        <p:spPr>
          <a:xfrm>
            <a:off x="5014750" y="1058752"/>
            <a:ext cx="7032107" cy="2425754"/>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US" sz="2200" dirty="0">
                <a:solidFill>
                  <a:srgbClr val="382B1B"/>
                </a:solidFill>
              </a:rPr>
              <a:t>Think of your food brand as a person, what is its personality? I</a:t>
            </a:r>
            <a:r>
              <a:rPr lang="en-GB" sz="2200" dirty="0"/>
              <a:t>s it traditional and comforting, bold and spicy, fresh and clean, or fun and quirky? This personality should come through in your packaging, logo, voice, and even your menu or product names.</a:t>
            </a:r>
            <a:endParaRPr lang="en-US" sz="2200" dirty="0">
              <a:solidFill>
                <a:srgbClr val="382B1B"/>
              </a:solidFill>
            </a:endParaRPr>
          </a:p>
        </p:txBody>
      </p:sp>
      <p:sp>
        <p:nvSpPr>
          <p:cNvPr id="23" name="Text Placeholder 7">
            <a:extLst>
              <a:ext uri="{FF2B5EF4-FFF2-40B4-BE49-F238E27FC236}">
                <a16:creationId xmlns:a16="http://schemas.microsoft.com/office/drawing/2014/main" id="{3B6B331D-9252-42DF-AB98-8F35764FAE92}"/>
              </a:ext>
            </a:extLst>
          </p:cNvPr>
          <p:cNvSpPr txBox="1">
            <a:spLocks/>
          </p:cNvSpPr>
          <p:nvPr/>
        </p:nvSpPr>
        <p:spPr>
          <a:xfrm>
            <a:off x="4964932" y="3227806"/>
            <a:ext cx="6808980" cy="1309790"/>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US" sz="2200" dirty="0">
                <a:solidFill>
                  <a:srgbClr val="382B1B"/>
                </a:solidFill>
              </a:rPr>
              <a:t>These should form the basis of all decisions you make with regard to your brand. By sharing what you stand for as a brand (e.g. food </a:t>
            </a:r>
            <a:r>
              <a:rPr lang="en-US" sz="2200" dirty="0" err="1">
                <a:solidFill>
                  <a:srgbClr val="382B1B"/>
                </a:solidFill>
              </a:rPr>
              <a:t>flavours</a:t>
            </a:r>
            <a:r>
              <a:rPr lang="en-US" sz="2200" dirty="0">
                <a:solidFill>
                  <a:srgbClr val="382B1B"/>
                </a:solidFill>
              </a:rPr>
              <a:t> that you have brought from home), you will attract customers who share your beliefs.</a:t>
            </a:r>
          </a:p>
        </p:txBody>
      </p:sp>
      <p:sp>
        <p:nvSpPr>
          <p:cNvPr id="24" name="Text Placeholder 9">
            <a:extLst>
              <a:ext uri="{FF2B5EF4-FFF2-40B4-BE49-F238E27FC236}">
                <a16:creationId xmlns:a16="http://schemas.microsoft.com/office/drawing/2014/main" id="{FAD534D5-EC1F-E05A-6032-6ACAD72B8474}"/>
              </a:ext>
            </a:extLst>
          </p:cNvPr>
          <p:cNvSpPr txBox="1">
            <a:spLocks/>
          </p:cNvSpPr>
          <p:nvPr/>
        </p:nvSpPr>
        <p:spPr>
          <a:xfrm>
            <a:off x="5014750" y="5409736"/>
            <a:ext cx="6759162" cy="1095829"/>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t>Study the market: what’s missing from the shelf, the menu, or the market stall? If everyone else is doing sweet, could you do savoury? If others use plastic, could you go eco? </a:t>
            </a:r>
            <a:r>
              <a:rPr lang="en-GB" sz="2200" b="1" dirty="0"/>
              <a:t>Great food brands fill gaps.</a:t>
            </a:r>
            <a:endParaRPr lang="en-US" sz="2200" dirty="0">
              <a:solidFill>
                <a:srgbClr val="382B1B"/>
              </a:solidFill>
            </a:endParaRPr>
          </a:p>
        </p:txBody>
      </p:sp>
      <p:sp>
        <p:nvSpPr>
          <p:cNvPr id="29" name="TextBox 28">
            <a:extLst>
              <a:ext uri="{FF2B5EF4-FFF2-40B4-BE49-F238E27FC236}">
                <a16:creationId xmlns:a16="http://schemas.microsoft.com/office/drawing/2014/main" id="{33E94579-347E-47A1-FC5B-C830B7AD458D}"/>
              </a:ext>
            </a:extLst>
          </p:cNvPr>
          <p:cNvSpPr txBox="1"/>
          <p:nvPr/>
        </p:nvSpPr>
        <p:spPr>
          <a:xfrm>
            <a:off x="5972630" y="4880819"/>
            <a:ext cx="6096000" cy="492443"/>
          </a:xfrm>
          <a:prstGeom prst="rect">
            <a:avLst/>
          </a:prstGeom>
          <a:noFill/>
        </p:spPr>
        <p:txBody>
          <a:bodyPr wrap="square">
            <a:spAutoFit/>
          </a:bodyPr>
          <a:lstStyle/>
          <a:p>
            <a:r>
              <a:rPr lang="en-US" sz="2600" b="1" dirty="0">
                <a:solidFill>
                  <a:srgbClr val="382B1B"/>
                </a:solidFill>
              </a:rPr>
              <a:t>Be Unique</a:t>
            </a:r>
          </a:p>
        </p:txBody>
      </p:sp>
      <p:grpSp>
        <p:nvGrpSpPr>
          <p:cNvPr id="30" name="Group 29">
            <a:extLst>
              <a:ext uri="{FF2B5EF4-FFF2-40B4-BE49-F238E27FC236}">
                <a16:creationId xmlns:a16="http://schemas.microsoft.com/office/drawing/2014/main" id="{DDE98446-C099-10A8-A82E-9D4D9460DAFC}"/>
              </a:ext>
            </a:extLst>
          </p:cNvPr>
          <p:cNvGrpSpPr/>
          <p:nvPr/>
        </p:nvGrpSpPr>
        <p:grpSpPr>
          <a:xfrm>
            <a:off x="3810000" y="4699778"/>
            <a:ext cx="2032000" cy="821571"/>
            <a:chOff x="241671" y="232608"/>
            <a:chExt cx="3253532" cy="1315456"/>
          </a:xfrm>
        </p:grpSpPr>
        <p:grpSp>
          <p:nvGrpSpPr>
            <p:cNvPr id="31" name="Group 30">
              <a:extLst>
                <a:ext uri="{FF2B5EF4-FFF2-40B4-BE49-F238E27FC236}">
                  <a16:creationId xmlns:a16="http://schemas.microsoft.com/office/drawing/2014/main" id="{54998451-B821-711F-D563-249996172655}"/>
                </a:ext>
              </a:extLst>
            </p:cNvPr>
            <p:cNvGrpSpPr/>
            <p:nvPr/>
          </p:nvGrpSpPr>
          <p:grpSpPr>
            <a:xfrm>
              <a:off x="1379621" y="801155"/>
              <a:ext cx="2115582" cy="239682"/>
              <a:chOff x="1267333" y="1065256"/>
              <a:chExt cx="2115582" cy="239682"/>
            </a:xfrm>
          </p:grpSpPr>
          <p:cxnSp>
            <p:nvCxnSpPr>
              <p:cNvPr id="34" name="Straight Connector 33">
                <a:extLst>
                  <a:ext uri="{FF2B5EF4-FFF2-40B4-BE49-F238E27FC236}">
                    <a16:creationId xmlns:a16="http://schemas.microsoft.com/office/drawing/2014/main" id="{8C724790-B62E-B300-CF70-9AF31BCE28B8}"/>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48CDCBB-2EC1-07FB-0A85-76F11292FAB8}"/>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Graphic 4">
              <a:extLst>
                <a:ext uri="{FF2B5EF4-FFF2-40B4-BE49-F238E27FC236}">
                  <a16:creationId xmlns:a16="http://schemas.microsoft.com/office/drawing/2014/main" id="{AE674482-DC7D-32FF-B3B6-8FE727EB6890}"/>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33" name="Text Placeholder 23">
              <a:extLst>
                <a:ext uri="{FF2B5EF4-FFF2-40B4-BE49-F238E27FC236}">
                  <a16:creationId xmlns:a16="http://schemas.microsoft.com/office/drawing/2014/main" id="{69CC9422-B34A-4AF6-16FA-CB27D45E8D9C}"/>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32043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2032000" cy="821571"/>
            <a:chOff x="241671" y="232608"/>
            <a:chExt cx="3253532"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1379621" y="801155"/>
              <a:ext cx="2115582" cy="239682"/>
              <a:chOff x="1267333" y="1065256"/>
              <a:chExt cx="2115582"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958115" y="809560"/>
            <a:ext cx="6096000" cy="492443"/>
          </a:xfrm>
          <a:prstGeom prst="rect">
            <a:avLst/>
          </a:prstGeom>
          <a:noFill/>
        </p:spPr>
        <p:txBody>
          <a:bodyPr wrap="square">
            <a:spAutoFit/>
          </a:bodyPr>
          <a:lstStyle/>
          <a:p>
            <a:r>
              <a:rPr lang="en-US" sz="2600" b="1" dirty="0">
                <a:solidFill>
                  <a:srgbClr val="382B1B"/>
                </a:solidFill>
              </a:rPr>
              <a:t>Be Consistent</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210988"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THE KEYS TO BUILDING A STRONG BRAND ARE:</a:t>
            </a:r>
          </a:p>
        </p:txBody>
      </p:sp>
      <p:sp>
        <p:nvSpPr>
          <p:cNvPr id="25" name="TextBox 24">
            <a:extLst>
              <a:ext uri="{FF2B5EF4-FFF2-40B4-BE49-F238E27FC236}">
                <a16:creationId xmlns:a16="http://schemas.microsoft.com/office/drawing/2014/main" id="{473ADABD-B941-6CC7-DA21-0EBDBBD9BBFE}"/>
              </a:ext>
            </a:extLst>
          </p:cNvPr>
          <p:cNvSpPr txBox="1"/>
          <p:nvPr/>
        </p:nvSpPr>
        <p:spPr>
          <a:xfrm>
            <a:off x="5950857" y="2979447"/>
            <a:ext cx="6096000" cy="492443"/>
          </a:xfrm>
          <a:prstGeom prst="rect">
            <a:avLst/>
          </a:prstGeom>
          <a:noFill/>
        </p:spPr>
        <p:txBody>
          <a:bodyPr wrap="square">
            <a:spAutoFit/>
          </a:bodyPr>
          <a:lstStyle/>
          <a:p>
            <a:r>
              <a:rPr lang="en-US" sz="2600" b="1" dirty="0">
                <a:solidFill>
                  <a:srgbClr val="382B1B"/>
                </a:solidFill>
              </a:rPr>
              <a:t>Do Things Properly</a:t>
            </a:r>
          </a:p>
        </p:txBody>
      </p:sp>
      <p:grpSp>
        <p:nvGrpSpPr>
          <p:cNvPr id="51" name="Group 50">
            <a:extLst>
              <a:ext uri="{FF2B5EF4-FFF2-40B4-BE49-F238E27FC236}">
                <a16:creationId xmlns:a16="http://schemas.microsoft.com/office/drawing/2014/main" id="{6B3948FE-773F-7389-9966-288F2B584A5A}"/>
              </a:ext>
            </a:extLst>
          </p:cNvPr>
          <p:cNvGrpSpPr/>
          <p:nvPr/>
        </p:nvGrpSpPr>
        <p:grpSpPr>
          <a:xfrm>
            <a:off x="3788227" y="2800222"/>
            <a:ext cx="2032000" cy="821571"/>
            <a:chOff x="241671" y="232608"/>
            <a:chExt cx="3253532" cy="1315456"/>
          </a:xfrm>
        </p:grpSpPr>
        <p:grpSp>
          <p:nvGrpSpPr>
            <p:cNvPr id="52" name="Group 51">
              <a:extLst>
                <a:ext uri="{FF2B5EF4-FFF2-40B4-BE49-F238E27FC236}">
                  <a16:creationId xmlns:a16="http://schemas.microsoft.com/office/drawing/2014/main" id="{41CF0C7C-9AF1-C5FD-716A-E362953C4AA5}"/>
                </a:ext>
              </a:extLst>
            </p:cNvPr>
            <p:cNvGrpSpPr/>
            <p:nvPr/>
          </p:nvGrpSpPr>
          <p:grpSpPr>
            <a:xfrm>
              <a:off x="1379621" y="801155"/>
              <a:ext cx="2115582" cy="239682"/>
              <a:chOff x="1267333" y="1065256"/>
              <a:chExt cx="2115582" cy="239682"/>
            </a:xfrm>
          </p:grpSpPr>
          <p:cxnSp>
            <p:nvCxnSpPr>
              <p:cNvPr id="55" name="Straight Connector 54">
                <a:extLst>
                  <a:ext uri="{FF2B5EF4-FFF2-40B4-BE49-F238E27FC236}">
                    <a16:creationId xmlns:a16="http://schemas.microsoft.com/office/drawing/2014/main" id="{F50C3D22-253A-2D21-A8C8-3A9C2F807953}"/>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DB6DF857-A572-CDD9-B175-6CD87CD6D6E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raphic 4">
              <a:extLst>
                <a:ext uri="{FF2B5EF4-FFF2-40B4-BE49-F238E27FC236}">
                  <a16:creationId xmlns:a16="http://schemas.microsoft.com/office/drawing/2014/main" id="{2C094DD2-D11F-3BE4-905F-5DFCA1421952}"/>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51F68D2F-5B12-4AEC-717D-3413E14C9E62}"/>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grpSp>
      <p:sp>
        <p:nvSpPr>
          <p:cNvPr id="22" name="Text Placeholder 5">
            <a:extLst>
              <a:ext uri="{FF2B5EF4-FFF2-40B4-BE49-F238E27FC236}">
                <a16:creationId xmlns:a16="http://schemas.microsoft.com/office/drawing/2014/main" id="{2B143EB4-84DF-B28A-2C9E-42E35D363035}"/>
              </a:ext>
            </a:extLst>
          </p:cNvPr>
          <p:cNvSpPr txBox="1">
            <a:spLocks/>
          </p:cNvSpPr>
          <p:nvPr/>
        </p:nvSpPr>
        <p:spPr>
          <a:xfrm>
            <a:off x="5982000" y="1244726"/>
            <a:ext cx="5731027" cy="136784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endParaRPr lang="en-US" sz="2200" dirty="0">
              <a:solidFill>
                <a:srgbClr val="382B1B"/>
              </a:solidFill>
            </a:endParaRPr>
          </a:p>
        </p:txBody>
      </p:sp>
      <p:sp>
        <p:nvSpPr>
          <p:cNvPr id="23" name="Text Placeholder 7">
            <a:extLst>
              <a:ext uri="{FF2B5EF4-FFF2-40B4-BE49-F238E27FC236}">
                <a16:creationId xmlns:a16="http://schemas.microsoft.com/office/drawing/2014/main" id="{3B6B331D-9252-42DF-AB98-8F35764FAE92}"/>
              </a:ext>
            </a:extLst>
          </p:cNvPr>
          <p:cNvSpPr txBox="1">
            <a:spLocks/>
          </p:cNvSpPr>
          <p:nvPr/>
        </p:nvSpPr>
        <p:spPr>
          <a:xfrm>
            <a:off x="5247659" y="3621615"/>
            <a:ext cx="6550527" cy="265961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t>Don’t cut corners. If you only have the budget for one great label or photo, do that instead of 10 poor ones. Quality packaging, clear labels, clean design, and well-lit photos build trust in your food before anyone takes a bite.</a:t>
            </a:r>
            <a:r>
              <a:rPr lang="en-US" sz="2200" dirty="0">
                <a:solidFill>
                  <a:srgbClr val="382B1B"/>
                </a:solidFill>
              </a:rPr>
              <a:t> Every communication that goes out to your customers is an opportunity to reinforce your brand.</a:t>
            </a:r>
          </a:p>
          <a:p>
            <a:pPr>
              <a:lnSpc>
                <a:spcPts val="2340"/>
              </a:lnSpc>
              <a:spcBef>
                <a:spcPts val="0"/>
              </a:spcBef>
            </a:pPr>
            <a:endParaRPr lang="en-US" sz="2200" dirty="0">
              <a:solidFill>
                <a:srgbClr val="382B1B"/>
              </a:solidFill>
            </a:endParaRPr>
          </a:p>
          <a:p>
            <a:pPr>
              <a:lnSpc>
                <a:spcPts val="2340"/>
              </a:lnSpc>
              <a:spcBef>
                <a:spcPts val="0"/>
              </a:spcBef>
            </a:pPr>
            <a:endParaRPr lang="en-US" sz="2200" dirty="0">
              <a:solidFill>
                <a:srgbClr val="382B1B"/>
              </a:solidFill>
            </a:endParaRPr>
          </a:p>
        </p:txBody>
      </p:sp>
      <p:sp>
        <p:nvSpPr>
          <p:cNvPr id="3" name="TextBox 2">
            <a:extLst>
              <a:ext uri="{FF2B5EF4-FFF2-40B4-BE49-F238E27FC236}">
                <a16:creationId xmlns:a16="http://schemas.microsoft.com/office/drawing/2014/main" id="{3AABBF98-B431-DBCF-0A52-CBA9CA813D9E}"/>
              </a:ext>
            </a:extLst>
          </p:cNvPr>
          <p:cNvSpPr txBox="1"/>
          <p:nvPr/>
        </p:nvSpPr>
        <p:spPr>
          <a:xfrm>
            <a:off x="5247660" y="1383172"/>
            <a:ext cx="6550527" cy="1446550"/>
          </a:xfrm>
          <a:prstGeom prst="rect">
            <a:avLst/>
          </a:prstGeom>
          <a:noFill/>
        </p:spPr>
        <p:txBody>
          <a:bodyPr wrap="square">
            <a:spAutoFit/>
          </a:bodyPr>
          <a:lstStyle/>
          <a:p>
            <a:r>
              <a:rPr lang="en-GB" sz="2200" dirty="0"/>
              <a:t>Your food packaging, signage, social media posts, and even your uniforms or delivery bags should all tell one story. Whether you're at a market stall or delivering to a shop, customers should instantly recognise your brand.</a:t>
            </a:r>
            <a:endParaRPr lang="en-IE" sz="2200" dirty="0"/>
          </a:p>
        </p:txBody>
      </p:sp>
    </p:spTree>
    <p:extLst>
      <p:ext uri="{BB962C8B-B14F-4D97-AF65-F5344CB8AC3E}">
        <p14:creationId xmlns:p14="http://schemas.microsoft.com/office/powerpoint/2010/main" val="216674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IT MAKES FINANCIAL SENSE TO BUILD A GREAT BRAND</a:t>
            </a:r>
          </a:p>
        </p:txBody>
      </p:sp>
      <p:sp>
        <p:nvSpPr>
          <p:cNvPr id="2" name="Text Placeholder 7">
            <a:extLst>
              <a:ext uri="{FF2B5EF4-FFF2-40B4-BE49-F238E27FC236}">
                <a16:creationId xmlns:a16="http://schemas.microsoft.com/office/drawing/2014/main" id="{DAAFE21F-F681-50BB-CAC9-75F42F453C3D}"/>
              </a:ext>
            </a:extLst>
          </p:cNvPr>
          <p:cNvSpPr txBox="1">
            <a:spLocks/>
          </p:cNvSpPr>
          <p:nvPr/>
        </p:nvSpPr>
        <p:spPr>
          <a:xfrm>
            <a:off x="2875707" y="1406381"/>
            <a:ext cx="878289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b="1" dirty="0"/>
              <a:t>Are less focused on price. </a:t>
            </a:r>
            <a:r>
              <a:rPr lang="en-GB" dirty="0"/>
              <a:t>When customers trust your brand and believe in your values, they are more likely to choose your product even if it’s not the cheapest option on the shelf.</a:t>
            </a:r>
          </a:p>
          <a:p>
            <a:endParaRPr lang="en-GB" dirty="0"/>
          </a:p>
          <a:p>
            <a:pPr marL="342900" indent="-342900">
              <a:buFont typeface="Arial" panose="020B0604020202020204" pitchFamily="34" charset="0"/>
              <a:buChar char="•"/>
            </a:pPr>
            <a:r>
              <a:rPr lang="en-GB" b="1" dirty="0"/>
              <a:t>Feel emotionally connected to your business</a:t>
            </a:r>
            <a:r>
              <a:rPr lang="en-GB" dirty="0"/>
              <a:t>. This connection often comes from shared values, a compelling brand story, or a consistently positive experience with your food.</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 Spread the word for you. </a:t>
            </a:r>
            <a:r>
              <a:rPr lang="en-GB" dirty="0"/>
              <a:t>Loyal customers often become enthusiastic brand ambassadors, recommending your food to friends, sharing your social media posts, or bringing your product to community events.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Stick with you longer. </a:t>
            </a:r>
            <a:r>
              <a:rPr lang="en-GB" dirty="0"/>
              <a:t>Loyal customers come back again and again, which means more repeat sales and more predictable income.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Cost less to serve. </a:t>
            </a:r>
            <a:r>
              <a:rPr lang="en-GB" dirty="0"/>
              <a:t>Winning a new customer usually costs significantly more than keeping an existing one. </a:t>
            </a: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sp>
        <p:nvSpPr>
          <p:cNvPr id="6" name="Text Placeholder 2">
            <a:extLst>
              <a:ext uri="{FF2B5EF4-FFF2-40B4-BE49-F238E27FC236}">
                <a16:creationId xmlns:a16="http://schemas.microsoft.com/office/drawing/2014/main" id="{F16CAEAE-0FC7-0605-6A51-81CB98E3D909}"/>
              </a:ext>
            </a:extLst>
          </p:cNvPr>
          <p:cNvSpPr txBox="1">
            <a:spLocks/>
          </p:cNvSpPr>
          <p:nvPr/>
        </p:nvSpPr>
        <p:spPr>
          <a:xfrm>
            <a:off x="115315" y="2595910"/>
            <a:ext cx="3272552"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Brand                            loyal  customers:</a:t>
            </a:r>
          </a:p>
          <a:p>
            <a:pPr marL="0" lvl="1" algn="l">
              <a:lnSpc>
                <a:spcPts val="2840"/>
              </a:lnSpc>
              <a:spcBef>
                <a:spcPts val="200"/>
              </a:spcBef>
              <a:buClr>
                <a:srgbClr val="B6D1E1"/>
              </a:buClr>
            </a:pPr>
            <a:endParaRPr lang="en-IE" sz="3600" b="1" i="1" dirty="0">
              <a:solidFill>
                <a:srgbClr val="84BFA4"/>
              </a:solidFill>
            </a:endParaRPr>
          </a:p>
        </p:txBody>
      </p:sp>
      <p:cxnSp>
        <p:nvCxnSpPr>
          <p:cNvPr id="7" name="Straight Connector 6">
            <a:extLst>
              <a:ext uri="{FF2B5EF4-FFF2-40B4-BE49-F238E27FC236}">
                <a16:creationId xmlns:a16="http://schemas.microsoft.com/office/drawing/2014/main" id="{3A2D9CEB-8B4C-0024-F4CC-8DFD45FA44CA}"/>
              </a:ext>
            </a:extLst>
          </p:cNvPr>
          <p:cNvCxnSpPr>
            <a:cxnSpLocks/>
          </p:cNvCxnSpPr>
          <p:nvPr/>
        </p:nvCxnSpPr>
        <p:spPr>
          <a:xfrm flipV="1">
            <a:off x="2699451" y="1527762"/>
            <a:ext cx="0" cy="35731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38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053086"/>
            <a:ext cx="5584343" cy="3312543"/>
          </a:xfrm>
        </p:spPr>
        <p:txBody>
          <a:bodyPr>
            <a:normAutofit/>
          </a:bodyPr>
          <a:lstStyle/>
          <a:p>
            <a:r>
              <a:rPr lang="en-US" dirty="0"/>
              <a:t>YOUR BRAND STORY IS SO IMPORTANT</a:t>
            </a:r>
          </a:p>
          <a:p>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02</a:t>
            </a:r>
          </a:p>
        </p:txBody>
      </p:sp>
      <p:pic>
        <p:nvPicPr>
          <p:cNvPr id="10" name="Graphic 9" descr="Storytelling with solid fill">
            <a:extLst>
              <a:ext uri="{FF2B5EF4-FFF2-40B4-BE49-F238E27FC236}">
                <a16:creationId xmlns:a16="http://schemas.microsoft.com/office/drawing/2014/main" id="{E51EF720-E6AB-EBAC-682B-6FA19C6DD3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183" y="4337095"/>
            <a:ext cx="1896837" cy="1896837"/>
          </a:xfrm>
          <a:prstGeom prst="rect">
            <a:avLst/>
          </a:prstGeom>
        </p:spPr>
      </p:pic>
    </p:spTree>
    <p:extLst>
      <p:ext uri="{BB962C8B-B14F-4D97-AF65-F5344CB8AC3E}">
        <p14:creationId xmlns:p14="http://schemas.microsoft.com/office/powerpoint/2010/main" val="287450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0C1672-D365-DE14-F8F1-03E937FE9A40}"/>
              </a:ext>
            </a:extLst>
          </p:cNvPr>
          <p:cNvSpPr>
            <a:spLocks noGrp="1"/>
          </p:cNvSpPr>
          <p:nvPr>
            <p:ph type="body" sz="quarter" idx="27"/>
          </p:nvPr>
        </p:nvSpPr>
        <p:spPr/>
        <p:txBody>
          <a:bodyPr/>
          <a:lstStyle/>
          <a:p>
            <a:r>
              <a:rPr lang="en-US" dirty="0"/>
              <a:t>YOUR BRAND STORY IS SO IMPORTANT</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66955" y="1517480"/>
            <a:ext cx="5097469" cy="382303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t>Your brand story is the foundation of how people connect with your food business. It explains:</a:t>
            </a:r>
          </a:p>
          <a:p>
            <a:pPr marL="342900" indent="-342900">
              <a:buClr>
                <a:srgbClr val="B6D1E1"/>
              </a:buClr>
              <a:buFont typeface="Arial" panose="020B0604020202020204" pitchFamily="34" charset="0"/>
              <a:buChar char="•"/>
            </a:pPr>
            <a:r>
              <a:rPr lang="en-GB" dirty="0"/>
              <a:t>Why you started</a:t>
            </a:r>
          </a:p>
          <a:p>
            <a:pPr marL="342900" indent="-342900">
              <a:buClr>
                <a:srgbClr val="B6D1E1"/>
              </a:buClr>
              <a:buFont typeface="Arial" panose="020B0604020202020204" pitchFamily="34" charset="0"/>
              <a:buChar char="•"/>
            </a:pPr>
            <a:r>
              <a:rPr lang="en-GB" dirty="0"/>
              <a:t>What you care about</a:t>
            </a:r>
          </a:p>
          <a:p>
            <a:pPr marL="342900" indent="-342900">
              <a:buClr>
                <a:srgbClr val="B6D1E1"/>
              </a:buClr>
              <a:buFont typeface="Arial" panose="020B0604020202020204" pitchFamily="34" charset="0"/>
              <a:buChar char="•"/>
            </a:pPr>
            <a:r>
              <a:rPr lang="en-GB" dirty="0"/>
              <a:t>How your product fits into people’s lives</a:t>
            </a:r>
          </a:p>
          <a:p>
            <a:pPr>
              <a:buClr>
                <a:srgbClr val="B6D1E1"/>
              </a:buClr>
            </a:pPr>
            <a:endParaRPr lang="en-GB" dirty="0"/>
          </a:p>
          <a:p>
            <a:pPr>
              <a:buClr>
                <a:srgbClr val="B6D1E1"/>
              </a:buClr>
            </a:pPr>
            <a:r>
              <a:rPr lang="en-GB" dirty="0"/>
              <a:t>This could be your passion for your cultural heritage, healthy eating, your commitment to sustainability, or a personal journey that inspired your recipes.</a:t>
            </a: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161583" y="5211522"/>
            <a:ext cx="740446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GB" sz="3200" b="1" i="1" dirty="0">
                <a:solidFill>
                  <a:srgbClr val="B6D1E1"/>
                </a:solidFill>
              </a:rPr>
              <a:t>Every part of your customer experience, from packaging to social media, should reflect what you stand for.</a:t>
            </a:r>
            <a:endParaRPr lang="en-IE" sz="4000" b="1" i="1" dirty="0">
              <a:solidFill>
                <a:srgbClr val="B6D1E1"/>
              </a:solidFill>
            </a:endParaRPr>
          </a:p>
          <a:p>
            <a:pPr marL="0" lvl="1">
              <a:lnSpc>
                <a:spcPts val="2840"/>
              </a:lnSpc>
              <a:spcBef>
                <a:spcPts val="200"/>
              </a:spcBef>
              <a:buClr>
                <a:srgbClr val="B6D1E1"/>
              </a:buClr>
            </a:pPr>
            <a:endParaRPr lang="en-IE" sz="36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455719" y="1954674"/>
            <a:ext cx="0" cy="262975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A row of jars of jam&#10;&#10;AI-generated content may be incorrect.">
            <a:extLst>
              <a:ext uri="{FF2B5EF4-FFF2-40B4-BE49-F238E27FC236}">
                <a16:creationId xmlns:a16="http://schemas.microsoft.com/office/drawing/2014/main" id="{C308A21F-21E2-C4A2-F666-A42D063828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77000" y="1411047"/>
            <a:ext cx="5715000" cy="3800475"/>
          </a:xfrm>
          <a:prstGeom prst="rect">
            <a:avLst/>
          </a:prstGeom>
        </p:spPr>
      </p:pic>
    </p:spTree>
    <p:extLst>
      <p:ext uri="{BB962C8B-B14F-4D97-AF65-F5344CB8AC3E}">
        <p14:creationId xmlns:p14="http://schemas.microsoft.com/office/powerpoint/2010/main" val="256597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139007-955A-F00A-BF3D-D95D0869BB7E}"/>
              </a:ext>
            </a:extLst>
          </p:cNvPr>
          <p:cNvSpPr>
            <a:spLocks noGrp="1"/>
          </p:cNvSpPr>
          <p:nvPr>
            <p:ph type="body" sz="quarter" idx="27"/>
          </p:nvPr>
        </p:nvSpPr>
        <p:spPr/>
        <p:txBody>
          <a:bodyPr/>
          <a:lstStyle/>
          <a:p>
            <a:r>
              <a:rPr lang="en-US" dirty="0"/>
              <a:t>YOUR BRAND STORY IS SO IMPORTANT</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769624" y="1487549"/>
            <a:ext cx="562409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Your brand story is a complete picture made up of facts, feelings and interpretations:</a:t>
            </a:r>
          </a:p>
          <a:p>
            <a:pPr>
              <a:buClr>
                <a:srgbClr val="B6D1E1"/>
              </a:buClr>
            </a:pPr>
            <a:endParaRPr lang="en-US" dirty="0"/>
          </a:p>
          <a:p>
            <a:pPr>
              <a:buClr>
                <a:srgbClr val="B6D1E1"/>
              </a:buClr>
            </a:pPr>
            <a:r>
              <a:rPr lang="en-GB" dirty="0"/>
              <a:t>A brand story includes:</a:t>
            </a:r>
          </a:p>
          <a:p>
            <a:pPr>
              <a:buClr>
                <a:srgbClr val="B6D1E1"/>
              </a:buClr>
            </a:pPr>
            <a:endParaRPr lang="en-GB" dirty="0"/>
          </a:p>
          <a:p>
            <a:pPr marL="342900" indent="-342900">
              <a:buClr>
                <a:srgbClr val="B6D1E1"/>
              </a:buClr>
              <a:buFont typeface="Arial" panose="020B0604020202020204" pitchFamily="34" charset="0"/>
              <a:buChar char="•"/>
            </a:pPr>
            <a:r>
              <a:rPr lang="en-GB" dirty="0"/>
              <a:t>The reason your business exists</a:t>
            </a:r>
          </a:p>
          <a:p>
            <a:pPr marL="342900" indent="-342900">
              <a:buClr>
                <a:srgbClr val="B6D1E1"/>
              </a:buClr>
              <a:buFont typeface="Arial" panose="020B0604020202020204" pitchFamily="34" charset="0"/>
              <a:buChar char="•"/>
            </a:pPr>
            <a:r>
              <a:rPr lang="en-GB" dirty="0"/>
              <a:t>The way you choose ingredients and prepare your food</a:t>
            </a:r>
          </a:p>
          <a:p>
            <a:pPr marL="342900" indent="-342900">
              <a:buClr>
                <a:srgbClr val="B6D1E1"/>
              </a:buClr>
              <a:buFont typeface="Arial" panose="020B0604020202020204" pitchFamily="34" charset="0"/>
              <a:buChar char="•"/>
            </a:pPr>
            <a:r>
              <a:rPr lang="en-GB" dirty="0"/>
              <a:t>How you communicate — through design, tone, service and packaging</a:t>
            </a:r>
          </a:p>
          <a:p>
            <a:pPr marL="342900" indent="-342900">
              <a:buClr>
                <a:srgbClr val="B6D1E1"/>
              </a:buClr>
              <a:buFont typeface="Arial" panose="020B0604020202020204" pitchFamily="34" charset="0"/>
              <a:buChar char="•"/>
            </a:pPr>
            <a:r>
              <a:rPr lang="en-GB" dirty="0"/>
              <a:t>The feelings and values your brand represents (trust, joy, community, innovation)</a:t>
            </a: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360412" y="1642965"/>
            <a:ext cx="485318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Great food brands have a clear identity that people recognise and relate to.</a:t>
            </a:r>
          </a:p>
          <a:p>
            <a:br>
              <a:rPr lang="en-GB" dirty="0"/>
            </a:br>
            <a:r>
              <a:rPr lang="en-GB" dirty="0"/>
              <a:t>They’re built around values and personality that make customers feel:</a:t>
            </a:r>
          </a:p>
          <a:p>
            <a:br>
              <a:rPr lang="en-GB" sz="2800" dirty="0"/>
            </a:br>
            <a:r>
              <a:rPr lang="en-GB" sz="2800" b="1" i="1" dirty="0">
                <a:solidFill>
                  <a:srgbClr val="B6D1E1"/>
                </a:solidFill>
              </a:rPr>
              <a:t>“This is for me.”</a:t>
            </a:r>
            <a:r>
              <a:rPr lang="en-GB" sz="2800" i="1" dirty="0">
                <a:solidFill>
                  <a:srgbClr val="B6D1E1"/>
                </a:solidFill>
              </a:rPr>
              <a:t> </a:t>
            </a:r>
          </a:p>
          <a:p>
            <a:endParaRPr lang="en-GB" sz="2800" i="1" dirty="0"/>
          </a:p>
          <a:p>
            <a:r>
              <a:rPr lang="en-GB" sz="2800" dirty="0"/>
              <a:t>or</a:t>
            </a:r>
          </a:p>
          <a:p>
            <a:endParaRPr lang="en-GB" sz="2800" dirty="0"/>
          </a:p>
          <a:p>
            <a:r>
              <a:rPr lang="en-GB" sz="2800" i="1" dirty="0">
                <a:solidFill>
                  <a:srgbClr val="B6D1E1"/>
                </a:solidFill>
              </a:rPr>
              <a:t> </a:t>
            </a:r>
            <a:r>
              <a:rPr lang="en-GB" sz="2800" b="1" i="1" dirty="0">
                <a:solidFill>
                  <a:srgbClr val="B6D1E1"/>
                </a:solidFill>
              </a:rPr>
              <a:t>“This is someone I trust.”</a:t>
            </a:r>
            <a:endParaRPr lang="en-GB" sz="2800" i="1" dirty="0">
              <a:solidFill>
                <a:srgbClr val="B6D1E1"/>
              </a:solidFill>
            </a:endParaRPr>
          </a:p>
          <a:p>
            <a:pPr marL="0" lvl="1" algn="l">
              <a:lnSpc>
                <a:spcPts val="3040"/>
              </a:lnSpc>
              <a:spcBef>
                <a:spcPts val="200"/>
              </a:spcBef>
              <a:buClr>
                <a:srgbClr val="B6D1E1"/>
              </a:buClr>
            </a:pPr>
            <a:endParaRPr lang="en-IE" sz="36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491612" y="1477790"/>
            <a:ext cx="0" cy="404097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C68DA9-CB05-66B4-10A3-ED4FA9B87663}"/>
              </a:ext>
            </a:extLst>
          </p:cNvPr>
          <p:cNvSpPr txBox="1"/>
          <p:nvPr/>
        </p:nvSpPr>
        <p:spPr>
          <a:xfrm>
            <a:off x="530344" y="5591010"/>
            <a:ext cx="10669029" cy="954107"/>
          </a:xfrm>
          <a:prstGeom prst="rect">
            <a:avLst/>
          </a:prstGeom>
          <a:noFill/>
        </p:spPr>
        <p:txBody>
          <a:bodyPr wrap="square">
            <a:spAutoFit/>
          </a:bodyPr>
          <a:lstStyle/>
          <a:p>
            <a:pPr>
              <a:buClr>
                <a:srgbClr val="B6D1E1"/>
              </a:buClr>
            </a:pPr>
            <a:r>
              <a:rPr lang="en-GB" sz="2800" b="1" i="1" dirty="0">
                <a:solidFill>
                  <a:srgbClr val="84BFA4"/>
                </a:solidFill>
              </a:rPr>
              <a:t>Your story is not something extra — it’s what shapes the way people see and remember your brand.</a:t>
            </a:r>
            <a:endParaRPr lang="en-US" sz="2800" b="1" i="1" dirty="0">
              <a:solidFill>
                <a:srgbClr val="84BFA4"/>
              </a:solidFill>
            </a:endParaRPr>
          </a:p>
        </p:txBody>
      </p:sp>
    </p:spTree>
    <p:extLst>
      <p:ext uri="{BB962C8B-B14F-4D97-AF65-F5344CB8AC3E}">
        <p14:creationId xmlns:p14="http://schemas.microsoft.com/office/powerpoint/2010/main" val="347135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p:txBody>
          <a:bodyPr/>
          <a:lstStyle/>
          <a:p>
            <a:r>
              <a:rPr lang="en-US" dirty="0"/>
              <a:t>IT’S IMPORTANT TO SET YOUR BRAND APART!</a:t>
            </a:r>
          </a:p>
        </p:txBody>
      </p:sp>
      <p:grpSp>
        <p:nvGrpSpPr>
          <p:cNvPr id="7" name="Group 6">
            <a:extLst>
              <a:ext uri="{FF2B5EF4-FFF2-40B4-BE49-F238E27FC236}">
                <a16:creationId xmlns:a16="http://schemas.microsoft.com/office/drawing/2014/main" id="{F2E090E4-44B4-8DEC-A18C-37293A34FC9E}"/>
              </a:ext>
            </a:extLst>
          </p:cNvPr>
          <p:cNvGrpSpPr/>
          <p:nvPr/>
        </p:nvGrpSpPr>
        <p:grpSpPr>
          <a:xfrm>
            <a:off x="6848690" y="2574808"/>
            <a:ext cx="5343310" cy="4469172"/>
            <a:chOff x="4308293" y="667658"/>
            <a:chExt cx="6811123" cy="5696857"/>
          </a:xfrm>
        </p:grpSpPr>
        <p:pic>
          <p:nvPicPr>
            <p:cNvPr id="8" name="Picture 7">
              <a:extLst>
                <a:ext uri="{FF2B5EF4-FFF2-40B4-BE49-F238E27FC236}">
                  <a16:creationId xmlns:a16="http://schemas.microsoft.com/office/drawing/2014/main" id="{BEC105FA-4896-40C5-7F83-0FD28DB28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12" name="Rectangle 11">
              <a:extLst>
                <a:ext uri="{FF2B5EF4-FFF2-40B4-BE49-F238E27FC236}">
                  <a16:creationId xmlns:a16="http://schemas.microsoft.com/office/drawing/2014/main" id="{138BF6CC-1D5E-7531-3559-9F3C5C2AEE8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Placeholder 5">
            <a:extLst>
              <a:ext uri="{FF2B5EF4-FFF2-40B4-BE49-F238E27FC236}">
                <a16:creationId xmlns:a16="http://schemas.microsoft.com/office/drawing/2014/main" id="{AD6067A6-D63E-5D63-EBF1-E0FCC218C6D8}"/>
              </a:ext>
            </a:extLst>
          </p:cNvPr>
          <p:cNvPicPr>
            <a:picLocks noChangeAspect="1"/>
          </p:cNvPicPr>
          <p:nvPr/>
        </p:nvPicPr>
        <p:blipFill rotWithShape="1">
          <a:blip r:embed="rId3">
            <a:extLst>
              <a:ext uri="{28A0092B-C50C-407E-A947-70E740481C1C}">
                <a14:useLocalDpi xmlns:a14="http://schemas.microsoft.com/office/drawing/2010/main" val="0"/>
              </a:ext>
            </a:extLst>
          </a:blip>
          <a:srcRect t="6158" b="6158"/>
          <a:stretch/>
        </p:blipFill>
        <p:spPr>
          <a:xfrm flipH="1">
            <a:off x="7765141" y="2894470"/>
            <a:ext cx="4426857" cy="2911244"/>
          </a:xfrm>
          <a:prstGeom prst="rect">
            <a:avLst/>
          </a:prstGeom>
          <a:noFill/>
        </p:spPr>
      </p:pic>
      <p:sp>
        <p:nvSpPr>
          <p:cNvPr id="4" name="Rectangle 1">
            <a:extLst>
              <a:ext uri="{FF2B5EF4-FFF2-40B4-BE49-F238E27FC236}">
                <a16:creationId xmlns:a16="http://schemas.microsoft.com/office/drawing/2014/main" id="{A6A371BF-0E05-22E7-2D65-A3865B3ACD4D}"/>
              </a:ext>
            </a:extLst>
          </p:cNvPr>
          <p:cNvSpPr>
            <a:spLocks noChangeArrowheads="1"/>
          </p:cNvSpPr>
          <p:nvPr/>
        </p:nvSpPr>
        <p:spPr bwMode="auto">
          <a:xfrm>
            <a:off x="391247" y="1434385"/>
            <a:ext cx="6360339"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chemeClr val="tx1"/>
                </a:solidFill>
                <a:effectLst/>
              </a:rPr>
              <a:t>The food industry is filled with powerful, well-known brands , but challenger brands like yours are changing the landscape.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chemeClr val="tx1"/>
                </a:solidFill>
                <a:effectLst/>
              </a:rPr>
              <a:t>Your challenge is to stand out, not by being bigger, but by being more authentic, more creative, or more meaningful to the customer.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84BFA4"/>
                </a:solidFill>
                <a:effectLst/>
              </a:rPr>
              <a:t>Think about what only you can offer.</a:t>
            </a:r>
            <a:br>
              <a:rPr kumimoji="0" lang="en-US" altLang="en-US" sz="2200" i="0" u="none" strike="noStrike" cap="none" normalizeH="0" baseline="0" dirty="0">
                <a:ln>
                  <a:noFill/>
                </a:ln>
                <a:solidFill>
                  <a:schemeClr val="tx1"/>
                </a:solidFill>
                <a:effectLst/>
              </a:rPr>
            </a:br>
            <a:r>
              <a:rPr kumimoji="0" lang="en-US" altLang="en-US" sz="2200" i="0" u="none" strike="noStrike" cap="none" normalizeH="0" baseline="0" dirty="0">
                <a:ln>
                  <a:noFill/>
                </a:ln>
                <a:solidFill>
                  <a:schemeClr val="tx1"/>
                </a:solidFill>
                <a:effectLst/>
              </a:rPr>
              <a:t>Is it your story? Your ingredients? Your values? Your community connection?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chemeClr val="tx1"/>
                </a:solidFill>
                <a:effectLst/>
              </a:rPr>
              <a:t>You don’t have to outspend the big players,  outshine them in clarity and connection.</a:t>
            </a:r>
          </a:p>
        </p:txBody>
      </p:sp>
    </p:spTree>
    <p:extLst>
      <p:ext uri="{BB962C8B-B14F-4D97-AF65-F5344CB8AC3E}">
        <p14:creationId xmlns:p14="http://schemas.microsoft.com/office/powerpoint/2010/main" val="17974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p:txBody>
          <a:bodyPr/>
          <a:lstStyle/>
          <a:p>
            <a:r>
              <a:rPr lang="en-US" dirty="0"/>
              <a:t>WHAT IS A CHALLENGER BRAND?</a:t>
            </a:r>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8850578" y="1885732"/>
            <a:ext cx="0" cy="385961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A1BAA0-4EE7-604A-D158-478A727426E0}"/>
              </a:ext>
            </a:extLst>
          </p:cNvPr>
          <p:cNvSpPr txBox="1"/>
          <p:nvPr/>
        </p:nvSpPr>
        <p:spPr>
          <a:xfrm>
            <a:off x="255573" y="1399492"/>
            <a:ext cx="7861242" cy="4832092"/>
          </a:xfrm>
          <a:prstGeom prst="rect">
            <a:avLst/>
          </a:prstGeom>
          <a:noFill/>
        </p:spPr>
        <p:txBody>
          <a:bodyPr wrap="square">
            <a:spAutoFit/>
          </a:bodyPr>
          <a:lstStyle/>
          <a:p>
            <a:pPr>
              <a:buNone/>
            </a:pPr>
            <a:r>
              <a:rPr lang="en-GB" sz="2200" dirty="0"/>
              <a:t>A challenger brand is a business that aims to compete with larger, more established brands, not by being the biggest, but by being different, bold, and meaningful.</a:t>
            </a:r>
          </a:p>
          <a:p>
            <a:pPr>
              <a:buNone/>
            </a:pPr>
            <a:endParaRPr lang="en-GB" sz="2200" dirty="0"/>
          </a:p>
          <a:p>
            <a:pPr>
              <a:buNone/>
            </a:pPr>
            <a:r>
              <a:rPr lang="en-GB" sz="2200" dirty="0"/>
              <a:t>In the food world, challenger brands are usually smaller, independent companies that:</a:t>
            </a:r>
          </a:p>
          <a:p>
            <a:pPr>
              <a:buNone/>
            </a:pPr>
            <a:endParaRPr lang="en-GB" sz="2200" dirty="0"/>
          </a:p>
          <a:p>
            <a:pPr marL="342900" indent="-342900">
              <a:buFont typeface="Arial" panose="020B0604020202020204" pitchFamily="34" charset="0"/>
              <a:buChar char="•"/>
            </a:pPr>
            <a:r>
              <a:rPr lang="en-GB" sz="2200" dirty="0"/>
              <a:t>Offer something new or disruptive (e.g. a new flavour, format,  or value)</a:t>
            </a:r>
          </a:p>
          <a:p>
            <a:pPr marL="342900" indent="-342900">
              <a:buFont typeface="Arial" panose="020B0604020202020204" pitchFamily="34" charset="0"/>
              <a:buChar char="•"/>
            </a:pPr>
            <a:r>
              <a:rPr lang="en-GB" sz="2200" dirty="0"/>
              <a:t>Have a clear mission or social impact (e.g. sustainability, reducing waste, supporting fair trade producers)</a:t>
            </a:r>
          </a:p>
          <a:p>
            <a:pPr marL="342900" indent="-342900">
              <a:buFont typeface="Arial" panose="020B0604020202020204" pitchFamily="34" charset="0"/>
              <a:buChar char="•"/>
            </a:pPr>
            <a:r>
              <a:rPr lang="en-GB" sz="2200" dirty="0"/>
              <a:t>Speak directly to a specific audience and build a loyal following</a:t>
            </a:r>
          </a:p>
          <a:p>
            <a:pPr marL="342900" indent="-342900">
              <a:buFont typeface="Arial" panose="020B0604020202020204" pitchFamily="34" charset="0"/>
              <a:buChar char="•"/>
            </a:pPr>
            <a:r>
              <a:rPr lang="en-GB" sz="2200" dirty="0"/>
              <a:t>Use creativity, storytelling, and community connection instead of big advertising budgets</a:t>
            </a:r>
          </a:p>
        </p:txBody>
      </p:sp>
      <p:pic>
        <p:nvPicPr>
          <p:cNvPr id="9" name="Picture 8" descr="A group of bags of food&#10;&#10;AI-generated content may be incorrect.">
            <a:extLst>
              <a:ext uri="{FF2B5EF4-FFF2-40B4-BE49-F238E27FC236}">
                <a16:creationId xmlns:a16="http://schemas.microsoft.com/office/drawing/2014/main" id="{8E5BB6C3-2D32-57B5-6853-4DC56D348E3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16815" y="2047262"/>
            <a:ext cx="3859614" cy="3859614"/>
          </a:xfrm>
          <a:prstGeom prst="rect">
            <a:avLst/>
          </a:prstGeom>
        </p:spPr>
      </p:pic>
    </p:spTree>
    <p:extLst>
      <p:ext uri="{BB962C8B-B14F-4D97-AF65-F5344CB8AC3E}">
        <p14:creationId xmlns:p14="http://schemas.microsoft.com/office/powerpoint/2010/main" val="172375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09A7-A2F1-537A-E509-2002074542D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110472-30B9-AE94-E78D-A7E52D21E5D2}"/>
              </a:ext>
            </a:extLst>
          </p:cNvPr>
          <p:cNvSpPr>
            <a:spLocks noGrp="1"/>
          </p:cNvSpPr>
          <p:nvPr>
            <p:ph type="body" sz="quarter" idx="27"/>
          </p:nvPr>
        </p:nvSpPr>
        <p:spPr/>
        <p:txBody>
          <a:bodyPr/>
          <a:lstStyle/>
          <a:p>
            <a:r>
              <a:rPr lang="en-US" dirty="0"/>
              <a:t>IT IS IMPORTANT TO SET YOUR BRAND APART</a:t>
            </a:r>
          </a:p>
        </p:txBody>
      </p:sp>
      <p:sp>
        <p:nvSpPr>
          <p:cNvPr id="11" name="Text Placeholder 2">
            <a:extLst>
              <a:ext uri="{FF2B5EF4-FFF2-40B4-BE49-F238E27FC236}">
                <a16:creationId xmlns:a16="http://schemas.microsoft.com/office/drawing/2014/main" id="{56D6BE5C-6D9E-7035-AA39-386C08A10469}"/>
              </a:ext>
            </a:extLst>
          </p:cNvPr>
          <p:cNvSpPr txBox="1">
            <a:spLocks/>
          </p:cNvSpPr>
          <p:nvPr/>
        </p:nvSpPr>
        <p:spPr>
          <a:xfrm>
            <a:off x="689848" y="1652669"/>
            <a:ext cx="3548323"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3040"/>
              </a:lnSpc>
              <a:spcBef>
                <a:spcPts val="200"/>
              </a:spcBef>
              <a:buClr>
                <a:srgbClr val="B6D1E1"/>
              </a:buClr>
            </a:pPr>
            <a:endParaRPr lang="en-IE" sz="3600" b="1" i="1" dirty="0">
              <a:solidFill>
                <a:srgbClr val="84BFA4"/>
              </a:solidFill>
            </a:endParaRPr>
          </a:p>
        </p:txBody>
      </p:sp>
      <p:cxnSp>
        <p:nvCxnSpPr>
          <p:cNvPr id="13" name="Straight Connector 12">
            <a:extLst>
              <a:ext uri="{FF2B5EF4-FFF2-40B4-BE49-F238E27FC236}">
                <a16:creationId xmlns:a16="http://schemas.microsoft.com/office/drawing/2014/main" id="{72841E25-004B-86B9-58DA-9BFD7DA82545}"/>
              </a:ext>
            </a:extLst>
          </p:cNvPr>
          <p:cNvCxnSpPr>
            <a:cxnSpLocks/>
          </p:cNvCxnSpPr>
          <p:nvPr/>
        </p:nvCxnSpPr>
        <p:spPr>
          <a:xfrm flipH="1" flipV="1">
            <a:off x="3801148" y="2177044"/>
            <a:ext cx="66845" cy="384343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1C5F5D01-FCE1-8DDE-F5A8-78D7B3B7D2E1}"/>
              </a:ext>
            </a:extLst>
          </p:cNvPr>
          <p:cNvSpPr>
            <a:spLocks noChangeArrowheads="1"/>
          </p:cNvSpPr>
          <p:nvPr/>
        </p:nvSpPr>
        <p:spPr bwMode="auto">
          <a:xfrm>
            <a:off x="4002831" y="1652991"/>
            <a:ext cx="794910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In today’s food market, good taste and fair pricing are no longer enough.</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dirty="0">
                <a:ln>
                  <a:noFill/>
                </a:ln>
                <a:solidFill>
                  <a:schemeClr val="tx1"/>
                </a:solidFill>
                <a:effectLst/>
              </a:rPr>
            </a:br>
            <a:r>
              <a:rPr kumimoji="0" lang="en-US" altLang="en-US" sz="2200" b="0" i="0" u="none" strike="noStrike" cap="none" normalizeH="0" baseline="0" dirty="0">
                <a:ln>
                  <a:noFill/>
                </a:ln>
                <a:solidFill>
                  <a:schemeClr val="tx1"/>
                </a:solidFill>
                <a:effectLst/>
              </a:rPr>
              <a:t>Customers are looking for </a:t>
            </a:r>
            <a:r>
              <a:rPr kumimoji="0" lang="en-US" altLang="en-US" sz="2200" i="0" u="none" strike="noStrike" cap="none" normalizeH="0" baseline="0" dirty="0">
                <a:ln>
                  <a:noFill/>
                </a:ln>
                <a:solidFill>
                  <a:schemeClr val="tx1"/>
                </a:solidFill>
                <a:effectLst/>
              </a:rPr>
              <a:t>something deeper, </a:t>
            </a:r>
            <a:r>
              <a:rPr kumimoji="0" lang="en-US" altLang="en-US" sz="2200" b="0" i="0" u="none" strike="noStrike" cap="none" normalizeH="0" baseline="0" dirty="0">
                <a:ln>
                  <a:noFill/>
                </a:ln>
                <a:solidFill>
                  <a:schemeClr val="tx1"/>
                </a:solidFill>
                <a:effectLst/>
              </a:rPr>
              <a:t>a brand they connect with on a personal level.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They buy with emotion, loyalty, and purpose.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dirty="0">
                <a:ln>
                  <a:noFill/>
                </a:ln>
                <a:solidFill>
                  <a:schemeClr val="tx1"/>
                </a:solidFill>
                <a:effectLst/>
              </a:rPr>
            </a:br>
            <a:r>
              <a:rPr kumimoji="0" lang="en-US" altLang="en-US" sz="2200" b="0" i="0" u="none" strike="noStrike" cap="none" normalizeH="0" baseline="0" dirty="0">
                <a:ln>
                  <a:noFill/>
                </a:ln>
                <a:solidFill>
                  <a:schemeClr val="tx1"/>
                </a:solidFill>
                <a:effectLst/>
              </a:rPr>
              <a:t>That’s why you need more than a great product, you need a </a:t>
            </a:r>
            <a:r>
              <a:rPr kumimoji="0" lang="en-US" altLang="en-US" sz="2200" i="0" u="none" strike="noStrike" cap="none" normalizeH="0" baseline="0" dirty="0">
                <a:ln>
                  <a:noFill/>
                </a:ln>
                <a:solidFill>
                  <a:schemeClr val="tx1"/>
                </a:solidFill>
                <a:effectLst/>
              </a:rPr>
              <a:t>clear message </a:t>
            </a:r>
            <a:r>
              <a:rPr kumimoji="0" lang="en-US" altLang="en-US" sz="2200" b="0" i="0" u="none" strike="noStrike" cap="none" normalizeH="0" baseline="0" dirty="0">
                <a:ln>
                  <a:noFill/>
                </a:ln>
                <a:solidFill>
                  <a:schemeClr val="tx1"/>
                </a:solidFill>
                <a:effectLst/>
              </a:rPr>
              <a:t>that shows who you are, what you stand for, and why your product deserves their trust.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p>
          <a:p>
            <a:pPr marL="0" marR="0" lvl="0" indent="0" algn="l" defTabSz="914400" rtl="0" eaLnBrk="0" fontAlgn="base" latinLnBrk="0" hangingPunct="0">
              <a:lnSpc>
                <a:spcPct val="100000"/>
              </a:lnSpc>
              <a:spcBef>
                <a:spcPct val="0"/>
              </a:spcBef>
              <a:spcAft>
                <a:spcPct val="0"/>
              </a:spcAft>
              <a:buClrTx/>
              <a:buSzTx/>
              <a:buFontTx/>
              <a:buNone/>
              <a:tabLst/>
            </a:pPr>
            <a:r>
              <a:rPr lang="en-GB" sz="2400" b="1" dirty="0"/>
              <a:t>Let’s look at an example...</a:t>
            </a:r>
            <a:endParaRPr kumimoji="0" lang="en-US" altLang="en-US" sz="2200" b="1"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20C23A7-3A82-E099-A855-94347C54396C}"/>
              </a:ext>
            </a:extLst>
          </p:cNvPr>
          <p:cNvSpPr txBox="1"/>
          <p:nvPr/>
        </p:nvSpPr>
        <p:spPr>
          <a:xfrm>
            <a:off x="337841" y="1866408"/>
            <a:ext cx="3188118" cy="4031873"/>
          </a:xfrm>
          <a:prstGeom prst="rect">
            <a:avLst/>
          </a:prstGeom>
          <a:noFill/>
        </p:spPr>
        <p:txBody>
          <a:bodyPr wrap="square">
            <a:spAutoFit/>
          </a:bodyPr>
          <a:lstStyle/>
          <a:p>
            <a:r>
              <a:rPr lang="en-GB" sz="3200" b="1" i="1" dirty="0">
                <a:solidFill>
                  <a:srgbClr val="84BFA4"/>
                </a:solidFill>
              </a:rPr>
              <a:t>The strongest food brands stand for something — not just something to eat, but something to believe in.</a:t>
            </a:r>
          </a:p>
        </p:txBody>
      </p:sp>
    </p:spTree>
    <p:extLst>
      <p:ext uri="{BB962C8B-B14F-4D97-AF65-F5344CB8AC3E}">
        <p14:creationId xmlns:p14="http://schemas.microsoft.com/office/powerpoint/2010/main" val="34814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34BFA5F-B3CF-BE41-09F5-6C311EE103ED}"/>
              </a:ext>
            </a:extLst>
          </p:cNvPr>
          <p:cNvSpPr>
            <a:spLocks noGrp="1"/>
          </p:cNvSpPr>
          <p:nvPr>
            <p:ph type="body" sz="quarter" idx="31"/>
          </p:nvPr>
        </p:nvSpPr>
        <p:spPr>
          <a:xfrm>
            <a:off x="1072033" y="1747920"/>
            <a:ext cx="700387" cy="340283"/>
          </a:xfrm>
        </p:spPr>
        <p:txBody>
          <a:bodyPr/>
          <a:lstStyle/>
          <a:p>
            <a:pPr algn="l"/>
            <a:r>
              <a:rPr lang="en-US" dirty="0"/>
              <a:t>01</a:t>
            </a:r>
          </a:p>
        </p:txBody>
      </p:sp>
      <p:sp>
        <p:nvSpPr>
          <p:cNvPr id="11" name="Text Placeholder 10">
            <a:extLst>
              <a:ext uri="{FF2B5EF4-FFF2-40B4-BE49-F238E27FC236}">
                <a16:creationId xmlns:a16="http://schemas.microsoft.com/office/drawing/2014/main" id="{763631CE-009C-DE19-38BD-DDE4CBD56E79}"/>
              </a:ext>
            </a:extLst>
          </p:cNvPr>
          <p:cNvSpPr>
            <a:spLocks noGrp="1"/>
          </p:cNvSpPr>
          <p:nvPr>
            <p:ph type="body" sz="quarter" idx="32"/>
          </p:nvPr>
        </p:nvSpPr>
        <p:spPr>
          <a:xfrm>
            <a:off x="1683225" y="1746319"/>
            <a:ext cx="9899174" cy="417138"/>
          </a:xfrm>
        </p:spPr>
        <p:txBody>
          <a:bodyPr/>
          <a:lstStyle/>
          <a:p>
            <a:pPr>
              <a:tabLst>
                <a:tab pos="8577263" algn="l"/>
              </a:tabLst>
            </a:pPr>
            <a:r>
              <a:rPr lang="en-US" sz="2400" dirty="0"/>
              <a:t>Relationship between marketing and sales</a:t>
            </a:r>
            <a:r>
              <a:rPr lang="en-GB" sz="2400" b="0" i="0" dirty="0">
                <a:solidFill>
                  <a:srgbClr val="382B1B"/>
                </a:solidFill>
                <a:effectLst/>
              </a:rPr>
              <a:t>		</a:t>
            </a:r>
            <a:endParaRPr lang="en-US" dirty="0"/>
          </a:p>
        </p:txBody>
      </p:sp>
      <p:sp>
        <p:nvSpPr>
          <p:cNvPr id="12" name="Text Placeholder 11">
            <a:extLst>
              <a:ext uri="{FF2B5EF4-FFF2-40B4-BE49-F238E27FC236}">
                <a16:creationId xmlns:a16="http://schemas.microsoft.com/office/drawing/2014/main" id="{451A6549-FE59-E8F9-0A8F-363B024EDD80}"/>
              </a:ext>
            </a:extLst>
          </p:cNvPr>
          <p:cNvSpPr>
            <a:spLocks noGrp="1"/>
          </p:cNvSpPr>
          <p:nvPr>
            <p:ph type="body" sz="quarter" idx="33"/>
          </p:nvPr>
        </p:nvSpPr>
        <p:spPr>
          <a:xfrm>
            <a:off x="1072033" y="2275067"/>
            <a:ext cx="700387" cy="340283"/>
          </a:xfrm>
        </p:spPr>
        <p:txBody>
          <a:bodyPr/>
          <a:lstStyle/>
          <a:p>
            <a:pPr algn="l"/>
            <a:r>
              <a:rPr lang="en-US" dirty="0"/>
              <a:t>02</a:t>
            </a:r>
          </a:p>
        </p:txBody>
      </p:sp>
      <p:sp>
        <p:nvSpPr>
          <p:cNvPr id="13" name="Text Placeholder 12">
            <a:extLst>
              <a:ext uri="{FF2B5EF4-FFF2-40B4-BE49-F238E27FC236}">
                <a16:creationId xmlns:a16="http://schemas.microsoft.com/office/drawing/2014/main" id="{35550EAD-CDE7-A049-A8A1-223466EF4C8D}"/>
              </a:ext>
            </a:extLst>
          </p:cNvPr>
          <p:cNvSpPr>
            <a:spLocks noGrp="1"/>
          </p:cNvSpPr>
          <p:nvPr>
            <p:ph type="body" sz="quarter" idx="34"/>
          </p:nvPr>
        </p:nvSpPr>
        <p:spPr>
          <a:xfrm>
            <a:off x="1683225" y="2261741"/>
            <a:ext cx="9252000" cy="340283"/>
          </a:xfrm>
        </p:spPr>
        <p:txBody>
          <a:bodyPr/>
          <a:lstStyle/>
          <a:p>
            <a:pPr>
              <a:tabLst>
                <a:tab pos="8577263" algn="l"/>
              </a:tabLst>
            </a:pPr>
            <a:r>
              <a:rPr lang="en-US" sz="2400" dirty="0"/>
              <a:t>Your brand story is so important</a:t>
            </a:r>
            <a:r>
              <a:rPr lang="en-GB" sz="2400" dirty="0">
                <a:solidFill>
                  <a:srgbClr val="382B1B"/>
                </a:solidFill>
              </a:rPr>
              <a:t>	</a:t>
            </a:r>
            <a:endParaRPr lang="en-US" dirty="0"/>
          </a:p>
        </p:txBody>
      </p:sp>
      <p:sp>
        <p:nvSpPr>
          <p:cNvPr id="7" name="Text Placeholder 6">
            <a:extLst>
              <a:ext uri="{FF2B5EF4-FFF2-40B4-BE49-F238E27FC236}">
                <a16:creationId xmlns:a16="http://schemas.microsoft.com/office/drawing/2014/main" id="{3808F8CF-D8DE-7D32-5146-9EDAE2FE0039}"/>
              </a:ext>
            </a:extLst>
          </p:cNvPr>
          <p:cNvSpPr>
            <a:spLocks noGrp="1"/>
          </p:cNvSpPr>
          <p:nvPr>
            <p:ph type="body" sz="quarter" idx="27"/>
          </p:nvPr>
        </p:nvSpPr>
        <p:spPr/>
        <p:txBody>
          <a:bodyPr/>
          <a:lstStyle/>
          <a:p>
            <a:r>
              <a:rPr lang="en-US" dirty="0"/>
              <a:t>Contents</a:t>
            </a:r>
          </a:p>
        </p:txBody>
      </p:sp>
      <p:sp>
        <p:nvSpPr>
          <p:cNvPr id="16" name="Text Placeholder 15">
            <a:extLst>
              <a:ext uri="{FF2B5EF4-FFF2-40B4-BE49-F238E27FC236}">
                <a16:creationId xmlns:a16="http://schemas.microsoft.com/office/drawing/2014/main" id="{D26FB171-DF03-3EEB-66D9-0B83C9551DB6}"/>
              </a:ext>
            </a:extLst>
          </p:cNvPr>
          <p:cNvSpPr>
            <a:spLocks noGrp="1"/>
          </p:cNvSpPr>
          <p:nvPr>
            <p:ph type="body" sz="quarter" idx="37"/>
          </p:nvPr>
        </p:nvSpPr>
        <p:spPr>
          <a:xfrm>
            <a:off x="1072033" y="2802214"/>
            <a:ext cx="700387" cy="340283"/>
          </a:xfrm>
        </p:spPr>
        <p:txBody>
          <a:bodyPr/>
          <a:lstStyle/>
          <a:p>
            <a:pPr algn="l"/>
            <a:r>
              <a:rPr lang="en-US" dirty="0"/>
              <a:t>03</a:t>
            </a:r>
          </a:p>
        </p:txBody>
      </p:sp>
      <p:sp>
        <p:nvSpPr>
          <p:cNvPr id="17" name="Text Placeholder 16">
            <a:extLst>
              <a:ext uri="{FF2B5EF4-FFF2-40B4-BE49-F238E27FC236}">
                <a16:creationId xmlns:a16="http://schemas.microsoft.com/office/drawing/2014/main" id="{3EEE745C-B480-F40C-D80E-DE7C8657394B}"/>
              </a:ext>
            </a:extLst>
          </p:cNvPr>
          <p:cNvSpPr>
            <a:spLocks noGrp="1"/>
          </p:cNvSpPr>
          <p:nvPr>
            <p:ph type="body" sz="quarter" idx="38"/>
          </p:nvPr>
        </p:nvSpPr>
        <p:spPr>
          <a:xfrm>
            <a:off x="1683225" y="2777163"/>
            <a:ext cx="9611307" cy="385361"/>
          </a:xfrm>
        </p:spPr>
        <p:txBody>
          <a:bodyPr/>
          <a:lstStyle/>
          <a:p>
            <a:pPr>
              <a:tabLst>
                <a:tab pos="8577263" algn="l"/>
              </a:tabLst>
            </a:pPr>
            <a:r>
              <a:rPr lang="en-US" sz="2400" dirty="0"/>
              <a:t>Coming up with your brand name</a:t>
            </a:r>
            <a:r>
              <a:rPr lang="en-GB" sz="2400" b="0" i="0" dirty="0">
                <a:solidFill>
                  <a:srgbClr val="382B1B"/>
                </a:solidFill>
                <a:effectLst/>
              </a:rPr>
              <a:t>	</a:t>
            </a:r>
            <a:endParaRPr lang="en-US" dirty="0"/>
          </a:p>
        </p:txBody>
      </p:sp>
      <p:sp>
        <p:nvSpPr>
          <p:cNvPr id="5" name="Text Placeholder 9">
            <a:extLst>
              <a:ext uri="{FF2B5EF4-FFF2-40B4-BE49-F238E27FC236}">
                <a16:creationId xmlns:a16="http://schemas.microsoft.com/office/drawing/2014/main" id="{AC5C4632-2C95-09F1-1F26-8A7AE57F5507}"/>
              </a:ext>
            </a:extLst>
          </p:cNvPr>
          <p:cNvSpPr txBox="1">
            <a:spLocks/>
          </p:cNvSpPr>
          <p:nvPr/>
        </p:nvSpPr>
        <p:spPr>
          <a:xfrm>
            <a:off x="1072033" y="3329361"/>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04</a:t>
            </a:r>
          </a:p>
        </p:txBody>
      </p:sp>
      <p:sp>
        <p:nvSpPr>
          <p:cNvPr id="6" name="Text Placeholder 10">
            <a:extLst>
              <a:ext uri="{FF2B5EF4-FFF2-40B4-BE49-F238E27FC236}">
                <a16:creationId xmlns:a16="http://schemas.microsoft.com/office/drawing/2014/main" id="{89D52AF4-217B-CB12-60C6-65D61A373397}"/>
              </a:ext>
            </a:extLst>
          </p:cNvPr>
          <p:cNvSpPr txBox="1">
            <a:spLocks/>
          </p:cNvSpPr>
          <p:nvPr/>
        </p:nvSpPr>
        <p:spPr>
          <a:xfrm>
            <a:off x="1683225" y="3292091"/>
            <a:ext cx="9899174" cy="41713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3 ways to build your brand’s trust, credibility &amp; reputation</a:t>
            </a:r>
            <a:r>
              <a:rPr lang="en-GB" sz="2400" dirty="0"/>
              <a:t>		</a:t>
            </a:r>
            <a:endParaRPr lang="en-US" dirty="0"/>
          </a:p>
        </p:txBody>
      </p:sp>
      <p:sp>
        <p:nvSpPr>
          <p:cNvPr id="14" name="Text Placeholder 11">
            <a:extLst>
              <a:ext uri="{FF2B5EF4-FFF2-40B4-BE49-F238E27FC236}">
                <a16:creationId xmlns:a16="http://schemas.microsoft.com/office/drawing/2014/main" id="{8B766091-6D35-4638-3D93-3D32B6547588}"/>
              </a:ext>
            </a:extLst>
          </p:cNvPr>
          <p:cNvSpPr txBox="1">
            <a:spLocks/>
          </p:cNvSpPr>
          <p:nvPr/>
        </p:nvSpPr>
        <p:spPr>
          <a:xfrm>
            <a:off x="1072033" y="3856508"/>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05</a:t>
            </a:r>
          </a:p>
        </p:txBody>
      </p:sp>
      <p:sp>
        <p:nvSpPr>
          <p:cNvPr id="18" name="Text Placeholder 12">
            <a:extLst>
              <a:ext uri="{FF2B5EF4-FFF2-40B4-BE49-F238E27FC236}">
                <a16:creationId xmlns:a16="http://schemas.microsoft.com/office/drawing/2014/main" id="{319ABB91-09DE-6E83-8C2E-EE20FB97972F}"/>
              </a:ext>
            </a:extLst>
          </p:cNvPr>
          <p:cNvSpPr txBox="1">
            <a:spLocks/>
          </p:cNvSpPr>
          <p:nvPr/>
        </p:nvSpPr>
        <p:spPr>
          <a:xfrm>
            <a:off x="1683225" y="3851055"/>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What are you selling?</a:t>
            </a:r>
            <a:r>
              <a:rPr lang="en-GB" sz="2400" dirty="0"/>
              <a:t>	</a:t>
            </a:r>
            <a:endParaRPr lang="en-US" dirty="0"/>
          </a:p>
        </p:txBody>
      </p:sp>
      <p:sp>
        <p:nvSpPr>
          <p:cNvPr id="19" name="Text Placeholder 15">
            <a:extLst>
              <a:ext uri="{FF2B5EF4-FFF2-40B4-BE49-F238E27FC236}">
                <a16:creationId xmlns:a16="http://schemas.microsoft.com/office/drawing/2014/main" id="{A2B668AE-7CE9-D334-8CF5-F56E27126543}"/>
              </a:ext>
            </a:extLst>
          </p:cNvPr>
          <p:cNvSpPr txBox="1">
            <a:spLocks/>
          </p:cNvSpPr>
          <p:nvPr/>
        </p:nvSpPr>
        <p:spPr>
          <a:xfrm>
            <a:off x="1072033" y="4383655"/>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06</a:t>
            </a:r>
          </a:p>
        </p:txBody>
      </p:sp>
      <p:sp>
        <p:nvSpPr>
          <p:cNvPr id="20" name="Text Placeholder 16">
            <a:extLst>
              <a:ext uri="{FF2B5EF4-FFF2-40B4-BE49-F238E27FC236}">
                <a16:creationId xmlns:a16="http://schemas.microsoft.com/office/drawing/2014/main" id="{8E42E303-5F4F-19B5-624B-77C6328BD466}"/>
              </a:ext>
            </a:extLst>
          </p:cNvPr>
          <p:cNvSpPr txBox="1">
            <a:spLocks/>
          </p:cNvSpPr>
          <p:nvPr/>
        </p:nvSpPr>
        <p:spPr>
          <a:xfrm>
            <a:off x="1683225" y="4366477"/>
            <a:ext cx="9611307" cy="3853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Your marketing toolbox – 11 powerful tools to use with a tiny budget</a:t>
            </a:r>
            <a:r>
              <a:rPr lang="en-GB" sz="2400" dirty="0"/>
              <a:t>	</a:t>
            </a:r>
            <a:endParaRPr lang="en-US" dirty="0"/>
          </a:p>
        </p:txBody>
      </p:sp>
      <p:pic>
        <p:nvPicPr>
          <p:cNvPr id="8" name="Picture 7">
            <a:extLst>
              <a:ext uri="{FF2B5EF4-FFF2-40B4-BE49-F238E27FC236}">
                <a16:creationId xmlns:a16="http://schemas.microsoft.com/office/drawing/2014/main" id="{483EBE1A-B05F-89D0-1522-9F2DD814F45E}"/>
              </a:ext>
            </a:extLst>
          </p:cNvPr>
          <p:cNvPicPr>
            <a:picLocks noChangeAspect="1"/>
          </p:cNvPicPr>
          <p:nvPr/>
        </p:nvPicPr>
        <p:blipFill>
          <a:blip r:embed="rId2"/>
          <a:stretch>
            <a:fillRect/>
          </a:stretch>
        </p:blipFill>
        <p:spPr>
          <a:xfrm>
            <a:off x="1072033" y="5412257"/>
            <a:ext cx="9570100" cy="1083793"/>
          </a:xfrm>
          <a:prstGeom prst="rect">
            <a:avLst/>
          </a:prstGeom>
        </p:spPr>
      </p:pic>
    </p:spTree>
    <p:extLst>
      <p:ext uri="{BB962C8B-B14F-4D97-AF65-F5344CB8AC3E}">
        <p14:creationId xmlns:p14="http://schemas.microsoft.com/office/powerpoint/2010/main" val="19243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a:xfrm>
            <a:off x="452007" y="322700"/>
            <a:ext cx="10907188" cy="720752"/>
          </a:xfrm>
        </p:spPr>
        <p:txBody>
          <a:bodyPr/>
          <a:lstStyle/>
          <a:p>
            <a:r>
              <a:rPr lang="en-US" dirty="0"/>
              <a:t>BRAND PROMISE EXAMPLE..</a:t>
            </a:r>
          </a:p>
        </p:txBody>
      </p:sp>
      <p:grpSp>
        <p:nvGrpSpPr>
          <p:cNvPr id="4" name="Group 3">
            <a:extLst>
              <a:ext uri="{FF2B5EF4-FFF2-40B4-BE49-F238E27FC236}">
                <a16:creationId xmlns:a16="http://schemas.microsoft.com/office/drawing/2014/main" id="{F1FB193E-B665-93C4-6AE0-1648E9A1E8F5}"/>
              </a:ext>
            </a:extLst>
          </p:cNvPr>
          <p:cNvGrpSpPr/>
          <p:nvPr/>
        </p:nvGrpSpPr>
        <p:grpSpPr>
          <a:xfrm>
            <a:off x="5254171" y="644407"/>
            <a:ext cx="7039429" cy="5887815"/>
            <a:chOff x="4308293" y="667658"/>
            <a:chExt cx="6811123" cy="5696857"/>
          </a:xfrm>
        </p:grpSpPr>
        <p:pic>
          <p:nvPicPr>
            <p:cNvPr id="5" name="Picture 4">
              <a:extLst>
                <a:ext uri="{FF2B5EF4-FFF2-40B4-BE49-F238E27FC236}">
                  <a16:creationId xmlns:a16="http://schemas.microsoft.com/office/drawing/2014/main" id="{59C7A067-9022-9E99-90CC-68D559B18A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6" name="Rectangle 5">
              <a:extLst>
                <a:ext uri="{FF2B5EF4-FFF2-40B4-BE49-F238E27FC236}">
                  <a16:creationId xmlns:a16="http://schemas.microsoft.com/office/drawing/2014/main" id="{E6E28CFF-7692-E1D1-FA4C-4730BBF1C34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2">
            <a:extLst>
              <a:ext uri="{FF2B5EF4-FFF2-40B4-BE49-F238E27FC236}">
                <a16:creationId xmlns:a16="http://schemas.microsoft.com/office/drawing/2014/main" id="{D6D4B444-92E9-8839-8477-49EA66C9BE30}"/>
              </a:ext>
            </a:extLst>
          </p:cNvPr>
          <p:cNvSpPr>
            <a:spLocks noChangeArrowheads="1"/>
          </p:cNvSpPr>
          <p:nvPr/>
        </p:nvSpPr>
        <p:spPr bwMode="auto">
          <a:xfrm>
            <a:off x="229488" y="1186235"/>
            <a:ext cx="5866512"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rPr>
              <a:t>Rubies in the Rubble </a:t>
            </a:r>
            <a:r>
              <a:rPr kumimoji="0" lang="en-US" altLang="en-US" sz="2400" b="1" i="0" u="none" strike="noStrike" cap="none" normalizeH="0" baseline="0" dirty="0">
                <a:ln>
                  <a:noFill/>
                </a:ln>
                <a:solidFill>
                  <a:schemeClr val="tx1"/>
                </a:solidFill>
                <a:effectLst/>
                <a:hlinkClick r:id="rId3"/>
              </a:rPr>
              <a:t>https://rubiesintherubble.com/</a:t>
            </a:r>
            <a:r>
              <a:rPr kumimoji="0" lang="en-US" altLang="en-US" sz="2400" b="1" i="0" u="none" strike="noStrike" cap="none" normalizeH="0" baseline="0" dirty="0">
                <a:ln>
                  <a:noFill/>
                </a:ln>
                <a:solidFill>
                  <a:schemeClr val="tx1"/>
                </a:solidFill>
                <a:effectLst/>
              </a:rPr>
              <a:t> </a:t>
            </a:r>
            <a:r>
              <a:rPr kumimoji="0" lang="en-US" altLang="en-US" sz="2400" b="0" i="0" u="none" strike="noStrike" cap="none" normalizeH="0" baseline="0" dirty="0">
                <a:ln>
                  <a:noFill/>
                </a:ln>
                <a:solidFill>
                  <a:schemeClr val="tx1"/>
                </a:solidFill>
                <a:effectLst/>
              </a:rPr>
              <a:t>is a UK-based food brand that turns surplus and imperfect fruit and veg into award-winning relishes, chutneys, and condiments.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rgbClr val="84BFA4"/>
                </a:solidFill>
                <a:effectLst/>
              </a:rPr>
              <a:t>“We believe that food should be valued, not wasted. Every jar is packed with purpose</a:t>
            </a:r>
            <a:r>
              <a:rPr lang="en-US" altLang="en-US" sz="2400" b="1" i="1" dirty="0">
                <a:solidFill>
                  <a:srgbClr val="84BFA4"/>
                </a:solidFill>
              </a:rPr>
              <a:t>,</a:t>
            </a:r>
            <a:r>
              <a:rPr kumimoji="0" lang="en-US" altLang="en-US" sz="2400" b="1" i="1" u="none" strike="noStrike" cap="none" normalizeH="0" baseline="0" dirty="0">
                <a:ln>
                  <a:noFill/>
                </a:ln>
                <a:solidFill>
                  <a:srgbClr val="84BFA4"/>
                </a:solidFill>
                <a:effectLst/>
              </a:rPr>
              <a:t> made with ingredients that would have gone to waste but rescued and turned into something delicious</a:t>
            </a:r>
            <a:r>
              <a:rPr kumimoji="0" lang="en-US" altLang="en-US" sz="1800" b="1" i="1" u="none" strike="noStrike" cap="none" normalizeH="0" baseline="0" dirty="0">
                <a:ln>
                  <a:noFill/>
                </a:ln>
                <a:solidFill>
                  <a:srgbClr val="84BFA4"/>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i="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highlight>
                  <a:srgbClr val="B6D1E1"/>
                </a:highlight>
                <a:latin typeface="Arial" panose="020B0604020202020204" pitchFamily="34" charset="0"/>
              </a:rPr>
              <a:t>WATCH</a:t>
            </a:r>
            <a:r>
              <a:rPr lang="en-US" altLang="en-US" b="1" i="1" dirty="0">
                <a:latin typeface="Arial" panose="020B0604020202020204" pitchFamily="34" charset="0"/>
              </a:rPr>
              <a:t> </a:t>
            </a:r>
            <a:r>
              <a:rPr lang="en-US" altLang="en-US" b="1" dirty="0">
                <a:latin typeface="Arial" panose="020B0604020202020204" pitchFamily="34" charset="0"/>
                <a:hlinkClick r:id="rId4"/>
              </a:rPr>
              <a:t>https://fb.watch/zWrqVocMsw/</a:t>
            </a:r>
            <a:r>
              <a:rPr lang="en-US" altLang="en-US" b="1" dirty="0">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tx1"/>
                </a:solidFill>
                <a:effectLst/>
                <a:highlight>
                  <a:srgbClr val="B6D1E1"/>
                </a:highlight>
                <a:latin typeface="Arial" panose="020B0604020202020204" pitchFamily="34" charset="0"/>
              </a:rPr>
              <a:t>READ THEIR CASE STUDY</a:t>
            </a:r>
          </a:p>
          <a:p>
            <a:pPr marL="0" marR="0" lvl="0" indent="0" algn="l" defTabSz="914400" rtl="0" eaLnBrk="0" fontAlgn="base" latinLnBrk="0" hangingPunct="0">
              <a:lnSpc>
                <a:spcPct val="100000"/>
              </a:lnSpc>
              <a:spcBef>
                <a:spcPct val="0"/>
              </a:spcBef>
              <a:spcAft>
                <a:spcPct val="0"/>
              </a:spcAft>
              <a:buClrTx/>
              <a:buSzTx/>
              <a:buFontTx/>
              <a:buNone/>
              <a:tabLst/>
            </a:pPr>
            <a:r>
              <a:rPr lang="en-GB" sz="2000" b="1" dirty="0">
                <a:hlinkClick r:id="rId5"/>
              </a:rPr>
              <a:t>How we fight food waste with Rubies in the Rubble</a:t>
            </a:r>
            <a:endParaRPr kumimoji="0" lang="en-US" altLang="en-US" sz="2000" b="1" i="1"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C43D8CC2-C427-F073-6AFE-ADE33FF2FF95}"/>
              </a:ext>
            </a:extLst>
          </p:cNvPr>
          <p:cNvPicPr>
            <a:picLocks noChangeAspect="1"/>
          </p:cNvPicPr>
          <p:nvPr/>
        </p:nvPicPr>
        <p:blipFill>
          <a:blip r:embed="rId6"/>
          <a:stretch>
            <a:fillRect/>
          </a:stretch>
        </p:blipFill>
        <p:spPr>
          <a:xfrm>
            <a:off x="6483308" y="1246804"/>
            <a:ext cx="5810292" cy="3400450"/>
          </a:xfrm>
          <a:prstGeom prst="rect">
            <a:avLst/>
          </a:prstGeom>
        </p:spPr>
      </p:pic>
    </p:spTree>
    <p:extLst>
      <p:ext uri="{BB962C8B-B14F-4D97-AF65-F5344CB8AC3E}">
        <p14:creationId xmlns:p14="http://schemas.microsoft.com/office/powerpoint/2010/main" val="880402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ABCC56-071F-3664-C49D-A5F818D58E67}"/>
              </a:ext>
            </a:extLst>
          </p:cNvPr>
          <p:cNvSpPr>
            <a:spLocks noGrp="1"/>
          </p:cNvSpPr>
          <p:nvPr>
            <p:ph type="body" sz="quarter" idx="27"/>
          </p:nvPr>
        </p:nvSpPr>
        <p:spPr>
          <a:xfrm>
            <a:off x="751414" y="378372"/>
            <a:ext cx="11176245" cy="1126708"/>
          </a:xfrm>
        </p:spPr>
        <p:txBody>
          <a:bodyPr/>
          <a:lstStyle/>
          <a:p>
            <a:r>
              <a:rPr lang="en-US" dirty="0"/>
              <a:t>THE ELEMENTS TO CREATE OR CAPTURE YOUR BRAND STORY…</a:t>
            </a:r>
          </a:p>
        </p:txBody>
      </p:sp>
      <p:sp>
        <p:nvSpPr>
          <p:cNvPr id="11" name="Text Placeholder 7">
            <a:extLst>
              <a:ext uri="{FF2B5EF4-FFF2-40B4-BE49-F238E27FC236}">
                <a16:creationId xmlns:a16="http://schemas.microsoft.com/office/drawing/2014/main" id="{C853BEC5-3A00-095C-125B-687F7CABA5FA}"/>
              </a:ext>
            </a:extLst>
          </p:cNvPr>
          <p:cNvSpPr txBox="1">
            <a:spLocks/>
          </p:cNvSpPr>
          <p:nvPr/>
        </p:nvSpPr>
        <p:spPr>
          <a:xfrm>
            <a:off x="282635" y="1885829"/>
            <a:ext cx="8021267" cy="32140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Crafting your brand story is about connecting the dots between </a:t>
            </a:r>
            <a:r>
              <a:rPr lang="en-GB" b="1" dirty="0"/>
              <a:t>who you are</a:t>
            </a:r>
            <a:r>
              <a:rPr lang="en-GB" dirty="0"/>
              <a:t>, </a:t>
            </a:r>
            <a:r>
              <a:rPr lang="en-GB" b="1" dirty="0"/>
              <a:t>why you do what you do</a:t>
            </a:r>
            <a:r>
              <a:rPr lang="en-GB" dirty="0"/>
              <a:t>, and </a:t>
            </a:r>
            <a:r>
              <a:rPr lang="en-GB" b="1" dirty="0"/>
              <a:t>how customers experience your business</a:t>
            </a:r>
            <a:r>
              <a:rPr lang="en-GB" dirty="0"/>
              <a:t>. The most powerful stories feel personal, authentic, and memorable.</a:t>
            </a:r>
          </a:p>
          <a:p>
            <a:pPr>
              <a:buNone/>
            </a:pPr>
            <a:endParaRPr lang="en-GB" dirty="0"/>
          </a:p>
          <a:p>
            <a:pPr>
              <a:buNone/>
            </a:pPr>
            <a:r>
              <a:rPr lang="en-GB" sz="2400" b="1" dirty="0">
                <a:solidFill>
                  <a:srgbClr val="B6D1E1"/>
                </a:solidFill>
              </a:rPr>
              <a:t>Start with these core elements:</a:t>
            </a:r>
          </a:p>
          <a:p>
            <a:pPr>
              <a:buNone/>
            </a:pPr>
            <a:r>
              <a:rPr lang="en-GB" b="1" dirty="0">
                <a:solidFill>
                  <a:srgbClr val="84BFA4"/>
                </a:solidFill>
              </a:rPr>
              <a:t>1. Your Personal Story</a:t>
            </a:r>
          </a:p>
          <a:p>
            <a:pPr>
              <a:buNone/>
            </a:pPr>
            <a:r>
              <a:rPr lang="en-GB" dirty="0"/>
              <a:t>What led you to start your food business?</a:t>
            </a:r>
            <a:br>
              <a:rPr lang="en-GB" dirty="0"/>
            </a:br>
            <a:r>
              <a:rPr lang="en-GB" dirty="0"/>
              <a:t>Talk about your background, your journey, key decisions you made, and any important people or moments along the way.</a:t>
            </a:r>
          </a:p>
          <a:p>
            <a:pPr>
              <a:buNone/>
            </a:pPr>
            <a:endParaRPr lang="en-GB" dirty="0"/>
          </a:p>
          <a:p>
            <a:pPr>
              <a:buNone/>
            </a:pPr>
            <a:r>
              <a:rPr lang="en-GB" b="1" dirty="0">
                <a:solidFill>
                  <a:srgbClr val="84BFA4"/>
                </a:solidFill>
              </a:rPr>
              <a:t>2. Your Passion Story</a:t>
            </a:r>
          </a:p>
          <a:p>
            <a:pPr>
              <a:buNone/>
            </a:pPr>
            <a:r>
              <a:rPr lang="en-GB" dirty="0"/>
              <a:t>What do you love most about food, and why does it matter to you?</a:t>
            </a:r>
            <a:br>
              <a:rPr lang="en-GB" dirty="0"/>
            </a:br>
            <a:r>
              <a:rPr lang="en-GB" dirty="0"/>
              <a:t>This helps people understand your commitment and makes your brand feel human.</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3B351683-B6EF-5DCF-F0A0-E99DE4104E0D}"/>
              </a:ext>
            </a:extLst>
          </p:cNvPr>
          <p:cNvPicPr>
            <a:picLocks noChangeAspect="1"/>
          </p:cNvPicPr>
          <p:nvPr/>
        </p:nvPicPr>
        <p:blipFill rotWithShape="1">
          <a:blip r:embed="rId2">
            <a:extLst>
              <a:ext uri="{28A0092B-C50C-407E-A947-70E740481C1C}">
                <a14:useLocalDpi xmlns:a14="http://schemas.microsoft.com/office/drawing/2010/main" val="0"/>
              </a:ext>
            </a:extLst>
          </a:blip>
          <a:srcRect b="9198"/>
          <a:stretch/>
        </p:blipFill>
        <p:spPr>
          <a:xfrm>
            <a:off x="8431900" y="2567458"/>
            <a:ext cx="3477465" cy="2232971"/>
          </a:xfrm>
          <a:prstGeom prst="rect">
            <a:avLst/>
          </a:prstGeom>
        </p:spPr>
      </p:pic>
    </p:spTree>
    <p:extLst>
      <p:ext uri="{BB962C8B-B14F-4D97-AF65-F5344CB8AC3E}">
        <p14:creationId xmlns:p14="http://schemas.microsoft.com/office/powerpoint/2010/main" val="190457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88795-F52A-D027-9D69-BF959A1266E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BB2E31-0344-49E7-CE7F-0A07E50A2C51}"/>
              </a:ext>
            </a:extLst>
          </p:cNvPr>
          <p:cNvSpPr>
            <a:spLocks noGrp="1"/>
          </p:cNvSpPr>
          <p:nvPr>
            <p:ph type="body" sz="quarter" idx="27"/>
          </p:nvPr>
        </p:nvSpPr>
        <p:spPr>
          <a:xfrm>
            <a:off x="751414" y="378372"/>
            <a:ext cx="11176245" cy="1126708"/>
          </a:xfrm>
        </p:spPr>
        <p:txBody>
          <a:bodyPr/>
          <a:lstStyle/>
          <a:p>
            <a:r>
              <a:rPr lang="en-US" dirty="0"/>
              <a:t>THE ELEMENTS TO CREATE OR CAPTURE YOUR BRAND STORY…</a:t>
            </a:r>
          </a:p>
        </p:txBody>
      </p:sp>
      <p:sp>
        <p:nvSpPr>
          <p:cNvPr id="11" name="Text Placeholder 7">
            <a:extLst>
              <a:ext uri="{FF2B5EF4-FFF2-40B4-BE49-F238E27FC236}">
                <a16:creationId xmlns:a16="http://schemas.microsoft.com/office/drawing/2014/main" id="{C43C3517-207E-BF44-66A3-6AA9F7397F5A}"/>
              </a:ext>
            </a:extLst>
          </p:cNvPr>
          <p:cNvSpPr txBox="1">
            <a:spLocks/>
          </p:cNvSpPr>
          <p:nvPr/>
        </p:nvSpPr>
        <p:spPr>
          <a:xfrm>
            <a:off x="5559227" y="2031486"/>
            <a:ext cx="6214365" cy="32140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solidFill>
                  <a:srgbClr val="84BFA4"/>
                </a:solidFill>
              </a:rPr>
              <a:t>3. Your Personality Story</a:t>
            </a:r>
          </a:p>
          <a:p>
            <a:pPr>
              <a:buNone/>
            </a:pPr>
            <a:r>
              <a:rPr lang="en-GB" dirty="0"/>
              <a:t>How does your brand show up in the world?</a:t>
            </a:r>
            <a:br>
              <a:rPr lang="en-GB" dirty="0"/>
            </a:br>
            <a:r>
              <a:rPr lang="en-GB" dirty="0"/>
              <a:t>This includes your style, your tone, your service — whether you’re warm and friendly, bold and energetic, or calm and thoughtful. It shapes how people feel when they engage with you.</a:t>
            </a:r>
          </a:p>
          <a:p>
            <a:pPr>
              <a:buNone/>
            </a:pPr>
            <a:endParaRPr lang="en-GB" dirty="0"/>
          </a:p>
          <a:p>
            <a:pPr>
              <a:buNone/>
            </a:pPr>
            <a:r>
              <a:rPr lang="en-GB" b="1" dirty="0">
                <a:solidFill>
                  <a:srgbClr val="84BFA4"/>
                </a:solidFill>
              </a:rPr>
              <a:t>4. Your Customer Story</a:t>
            </a:r>
          </a:p>
          <a:p>
            <a:r>
              <a:rPr lang="en-GB" dirty="0"/>
              <a:t>What do customers say about you?</a:t>
            </a:r>
            <a:br>
              <a:rPr lang="en-GB" dirty="0"/>
            </a:br>
            <a:r>
              <a:rPr lang="en-GB" dirty="0"/>
              <a:t>Use real feedback, testimonials, or anecdotes. This shows that your story doesn’t just come from you,  it’s reflected back by the people you serve.</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pic>
        <p:nvPicPr>
          <p:cNvPr id="3" name="Picture 2" descr="A row of jars of different colored food&#10;&#10;AI-generated content may be incorrect.">
            <a:extLst>
              <a:ext uri="{FF2B5EF4-FFF2-40B4-BE49-F238E27FC236}">
                <a16:creationId xmlns:a16="http://schemas.microsoft.com/office/drawing/2014/main" id="{88335E66-9986-6922-BB71-16C49B2A89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8408" y="2386601"/>
            <a:ext cx="4762500" cy="3371850"/>
          </a:xfrm>
          <a:prstGeom prst="rect">
            <a:avLst/>
          </a:prstGeom>
        </p:spPr>
      </p:pic>
    </p:spTree>
    <p:extLst>
      <p:ext uri="{BB962C8B-B14F-4D97-AF65-F5344CB8AC3E}">
        <p14:creationId xmlns:p14="http://schemas.microsoft.com/office/powerpoint/2010/main" val="586222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03</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307772"/>
            <a:ext cx="6071064" cy="3488872"/>
          </a:xfrm>
        </p:spPr>
        <p:txBody>
          <a:bodyPr>
            <a:normAutofit/>
          </a:bodyPr>
          <a:lstStyle/>
          <a:p>
            <a:r>
              <a:rPr lang="en-US" sz="4800" dirty="0"/>
              <a:t>COMING UP WITH YOUR BRAND NAM</a:t>
            </a:r>
            <a:r>
              <a:rPr lang="en-US" dirty="0"/>
              <a:t>E</a:t>
            </a:r>
            <a:endParaRPr lang="en-GB" dirty="0"/>
          </a:p>
        </p:txBody>
      </p:sp>
    </p:spTree>
    <p:extLst>
      <p:ext uri="{BB962C8B-B14F-4D97-AF65-F5344CB8AC3E}">
        <p14:creationId xmlns:p14="http://schemas.microsoft.com/office/powerpoint/2010/main" val="311977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a:xfrm>
            <a:off x="689846" y="555761"/>
            <a:ext cx="10907188" cy="720752"/>
          </a:xfrm>
        </p:spPr>
        <p:txBody>
          <a:bodyPr/>
          <a:lstStyle/>
          <a:p>
            <a:r>
              <a:rPr lang="en-US" dirty="0"/>
              <a:t>WAYS TO COME UP WITH YOUR BRAND NAME…</a:t>
            </a:r>
          </a:p>
          <a:p>
            <a:endParaRPr lang="en-US" dirty="0"/>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7132240" y="3294743"/>
            <a:ext cx="4629540"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400" dirty="0"/>
              <a:t>Tools like Shopify’s Business Name Generator can help spark ideas — but the best names are rooted in who you are and what your business stands for.</a:t>
            </a:r>
          </a:p>
          <a:p>
            <a:pPr>
              <a:buNone/>
            </a:pPr>
            <a:endParaRPr lang="en-GB" sz="2400" dirty="0"/>
          </a:p>
          <a:p>
            <a:r>
              <a:rPr lang="en-GB" sz="2400" dirty="0"/>
              <a:t>Let’s explore some creative naming approaches…</a:t>
            </a:r>
          </a:p>
          <a:p>
            <a:pPr>
              <a:buClr>
                <a:srgbClr val="B6D1E1"/>
              </a:buClr>
            </a:pPr>
            <a:endParaRPr lang="en-US" dirty="0"/>
          </a:p>
          <a:p>
            <a:pPr>
              <a:buClr>
                <a:srgbClr val="B6D1E1"/>
              </a:buClr>
            </a:pPr>
            <a:endParaRPr lang="en-US" dirty="0"/>
          </a:p>
        </p:txBody>
      </p:sp>
      <p:sp>
        <p:nvSpPr>
          <p:cNvPr id="11" name="Text Placeholder 2">
            <a:extLst>
              <a:ext uri="{FF2B5EF4-FFF2-40B4-BE49-F238E27FC236}">
                <a16:creationId xmlns:a16="http://schemas.microsoft.com/office/drawing/2014/main" id="{E0D4B473-E34F-1DC1-8096-ADC911429950}"/>
              </a:ext>
            </a:extLst>
          </p:cNvPr>
          <p:cNvSpPr txBox="1">
            <a:spLocks/>
          </p:cNvSpPr>
          <p:nvPr/>
        </p:nvSpPr>
        <p:spPr>
          <a:xfrm>
            <a:off x="913689" y="1384264"/>
            <a:ext cx="1108123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800" dirty="0"/>
              <a:t>To build your food brand, you need to come up with:</a:t>
            </a:r>
          </a:p>
          <a:p>
            <a:pPr>
              <a:buNone/>
            </a:pPr>
            <a:endParaRPr lang="en-GB" sz="2800" dirty="0"/>
          </a:p>
          <a:p>
            <a:pPr marL="457200" indent="-457200">
              <a:buFont typeface="Arial" panose="020B0604020202020204" pitchFamily="34" charset="0"/>
              <a:buChar char="•"/>
            </a:pPr>
            <a:r>
              <a:rPr lang="en-GB" sz="2800" dirty="0"/>
              <a:t>A strong, memorable </a:t>
            </a:r>
            <a:r>
              <a:rPr lang="en-GB" sz="2800" b="1" dirty="0"/>
              <a:t>brand name</a:t>
            </a:r>
            <a:endParaRPr lang="en-GB" sz="2800" dirty="0"/>
          </a:p>
          <a:p>
            <a:pPr marL="457200" indent="-457200">
              <a:buFont typeface="Arial" panose="020B0604020202020204" pitchFamily="34" charset="0"/>
              <a:buChar char="•"/>
            </a:pPr>
            <a:r>
              <a:rPr lang="en-GB" sz="2800" dirty="0"/>
              <a:t>A short, clear </a:t>
            </a:r>
            <a:r>
              <a:rPr lang="en-GB" sz="2800" b="1" dirty="0"/>
              <a:t>tagline</a:t>
            </a:r>
            <a:r>
              <a:rPr lang="en-GB" sz="2800" dirty="0"/>
              <a:t> (what your brand stands for)</a:t>
            </a:r>
          </a:p>
          <a:p>
            <a:pPr marL="457200" indent="-457200">
              <a:buFont typeface="Arial" panose="020B0604020202020204" pitchFamily="34" charset="0"/>
              <a:buChar char="•"/>
            </a:pPr>
            <a:r>
              <a:rPr lang="en-GB" sz="2800" dirty="0"/>
              <a:t>A </a:t>
            </a:r>
            <a:r>
              <a:rPr lang="en-GB" sz="2800" b="1" dirty="0"/>
              <a:t>website domain</a:t>
            </a:r>
            <a:r>
              <a:rPr lang="en-GB" sz="2800" dirty="0"/>
              <a:t> that matches or complements your name</a:t>
            </a:r>
          </a:p>
          <a:p>
            <a:pPr marL="0" lvl="1" algn="l">
              <a:lnSpc>
                <a:spcPts val="3040"/>
              </a:lnSpc>
              <a:spcBef>
                <a:spcPts val="200"/>
              </a:spcBef>
              <a:buClr>
                <a:srgbClr val="B6D1E1"/>
              </a:buClr>
            </a:pPr>
            <a:endParaRPr lang="en-IE" sz="3600" b="1" i="1" dirty="0">
              <a:solidFill>
                <a:srgbClr val="84BFA4"/>
              </a:solidFill>
            </a:endParaRPr>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6793274" y="3294743"/>
            <a:ext cx="0" cy="301897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1505D38-D922-EF97-2E75-3A29A9D980E5}"/>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0537" b="12394"/>
          <a:stretch/>
        </p:blipFill>
        <p:spPr>
          <a:xfrm flipH="1">
            <a:off x="0" y="2969236"/>
            <a:ext cx="5971083" cy="4481824"/>
          </a:xfrm>
          <a:prstGeom prst="rect">
            <a:avLst/>
          </a:prstGeom>
        </p:spPr>
      </p:pic>
      <p:sp>
        <p:nvSpPr>
          <p:cNvPr id="8" name="Picture Placeholder 5">
            <a:hlinkClick r:id="rId3"/>
            <a:extLst>
              <a:ext uri="{FF2B5EF4-FFF2-40B4-BE49-F238E27FC236}">
                <a16:creationId xmlns:a16="http://schemas.microsoft.com/office/drawing/2014/main" id="{5303E3FD-84C1-544A-7AC1-3B7505D04776}"/>
              </a:ext>
            </a:extLst>
          </p:cNvPr>
          <p:cNvSpPr txBox="1">
            <a:spLocks/>
          </p:cNvSpPr>
          <p:nvPr/>
        </p:nvSpPr>
        <p:spPr>
          <a:xfrm>
            <a:off x="1593733" y="3771829"/>
            <a:ext cx="3338463" cy="2141168"/>
          </a:xfrm>
          <a:prstGeom prst="rect">
            <a:avLst/>
          </a:prstGeom>
          <a:blipFill>
            <a:blip r:embed="rId4"/>
            <a:srcRect/>
            <a:stretch>
              <a:fillRect l="-5556" t="103" r="-8608" b="103"/>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kern="1200" baseline="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9" name="Oval 8">
            <a:hlinkClick r:id="rId5"/>
            <a:extLst>
              <a:ext uri="{FF2B5EF4-FFF2-40B4-BE49-F238E27FC236}">
                <a16:creationId xmlns:a16="http://schemas.microsoft.com/office/drawing/2014/main" id="{22E893A5-2808-1B88-6EC2-524D74F7ED64}"/>
              </a:ext>
            </a:extLst>
          </p:cNvPr>
          <p:cNvSpPr/>
          <p:nvPr/>
        </p:nvSpPr>
        <p:spPr>
          <a:xfrm>
            <a:off x="4768384" y="4721297"/>
            <a:ext cx="1685925" cy="1685925"/>
          </a:xfrm>
          <a:prstGeom prst="ellipse">
            <a:avLst/>
          </a:prstGeom>
          <a:solidFill>
            <a:srgbClr val="B6D1E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grpSp>
        <p:nvGrpSpPr>
          <p:cNvPr id="12" name="Google Shape;612;p39">
            <a:extLst>
              <a:ext uri="{FF2B5EF4-FFF2-40B4-BE49-F238E27FC236}">
                <a16:creationId xmlns:a16="http://schemas.microsoft.com/office/drawing/2014/main" id="{962BA765-5603-A6F8-8C0F-4D0C4888D94D}"/>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C416C54A-8FB2-FEDB-C3ED-84A03BA1C64A}"/>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02BAA89C-3D18-D0DF-FC77-5E53D08DB446}"/>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0114F430-7C11-0D3D-26C0-CE0E6C67A2B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ED9FD4F4-04C0-8995-D58B-50AD230D3EA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531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D4F5C1-0033-25DA-F390-34D92CE0F919}"/>
              </a:ext>
            </a:extLst>
          </p:cNvPr>
          <p:cNvPicPr>
            <a:picLocks noChangeAspect="1"/>
          </p:cNvPicPr>
          <p:nvPr/>
        </p:nvPicPr>
        <p:blipFill>
          <a:blip r:embed="rId2"/>
          <a:stretch>
            <a:fillRect/>
          </a:stretch>
        </p:blipFill>
        <p:spPr>
          <a:xfrm>
            <a:off x="6592836" y="1764361"/>
            <a:ext cx="4242400" cy="2330205"/>
          </a:xfrm>
          <a:prstGeom prst="rect">
            <a:avLst/>
          </a:prstGeom>
        </p:spPr>
      </p:pic>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WAYS TO COME UP WITH YOUR BRAND NAME…</a:t>
            </a:r>
          </a:p>
        </p:txBody>
      </p:sp>
      <p:grpSp>
        <p:nvGrpSpPr>
          <p:cNvPr id="12" name="Google Shape;612;p39">
            <a:extLst>
              <a:ext uri="{FF2B5EF4-FFF2-40B4-BE49-F238E27FC236}">
                <a16:creationId xmlns:a16="http://schemas.microsoft.com/office/drawing/2014/main" id="{962BA765-5603-A6F8-8C0F-4D0C4888D94D}"/>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C416C54A-8FB2-FEDB-C3ED-84A03BA1C64A}"/>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02BAA89C-3D18-D0DF-FC77-5E53D08DB446}"/>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0114F430-7C11-0D3D-26C0-CE0E6C67A2B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ED9FD4F4-04C0-8995-D58B-50AD230D3EA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39155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FOUNDERS' NAMES</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21599" y="158761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01</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625336" y="2732882"/>
            <a:ext cx="5086174"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Using the names or nick names of real people</a:t>
            </a:r>
          </a:p>
          <a:p>
            <a:endParaRPr lang="en-IE" dirty="0"/>
          </a:p>
          <a:p>
            <a:pPr>
              <a:buClr>
                <a:srgbClr val="B6D1E1"/>
              </a:buClr>
            </a:pPr>
            <a:r>
              <a:rPr lang="en-IE" b="1" dirty="0"/>
              <a:t>PROS </a:t>
            </a:r>
          </a:p>
          <a:p>
            <a:pPr marL="342900" indent="-342900">
              <a:buClr>
                <a:srgbClr val="B6D1E1"/>
              </a:buClr>
              <a:buFont typeface="Arial" panose="020B0604020202020204" pitchFamily="34" charset="0"/>
              <a:buChar char="•"/>
            </a:pPr>
            <a:r>
              <a:rPr lang="en-IE" dirty="0"/>
              <a:t>Your stamp of ownership </a:t>
            </a:r>
          </a:p>
          <a:p>
            <a:pPr marL="342900" indent="-342900">
              <a:buClr>
                <a:srgbClr val="B6D1E1"/>
              </a:buClr>
              <a:buFont typeface="Arial" panose="020B0604020202020204" pitchFamily="34" charset="0"/>
              <a:buChar char="•"/>
            </a:pPr>
            <a:r>
              <a:rPr lang="en-IE" dirty="0"/>
              <a:t>A legacy for your family </a:t>
            </a:r>
          </a:p>
          <a:p>
            <a:pPr marL="342900" indent="-342900">
              <a:buClr>
                <a:srgbClr val="B6D1E1"/>
              </a:buClr>
              <a:buFont typeface="Arial" panose="020B0604020202020204" pitchFamily="34" charset="0"/>
              <a:buChar char="•"/>
            </a:pPr>
            <a:r>
              <a:rPr lang="en-IE" dirty="0"/>
              <a:t>Signal Nationality or not</a:t>
            </a:r>
          </a:p>
          <a:p>
            <a:pPr marL="342900" indent="-342900">
              <a:buClr>
                <a:srgbClr val="B6D1E1"/>
              </a:buClr>
              <a:buFont typeface="Arial" panose="020B0604020202020204" pitchFamily="34" charset="0"/>
              <a:buChar char="•"/>
            </a:pPr>
            <a:r>
              <a:rPr lang="en-IE" dirty="0"/>
              <a:t> </a:t>
            </a:r>
          </a:p>
          <a:p>
            <a:pPr>
              <a:buClr>
                <a:srgbClr val="B6D1E1"/>
              </a:buClr>
            </a:pPr>
            <a:r>
              <a:rPr lang="en-IE" b="1" dirty="0"/>
              <a:t>CONS</a:t>
            </a:r>
          </a:p>
          <a:p>
            <a:pPr marL="342900" indent="-342900">
              <a:buClr>
                <a:srgbClr val="B6D1E1"/>
              </a:buClr>
              <a:buFont typeface="Arial" panose="020B0604020202020204" pitchFamily="34" charset="0"/>
              <a:buChar char="•"/>
            </a:pPr>
            <a:r>
              <a:rPr lang="en-IE" dirty="0"/>
              <a:t>May take longer to become established</a:t>
            </a:r>
          </a:p>
          <a:p>
            <a:pPr marL="342900" indent="-342900">
              <a:buClr>
                <a:srgbClr val="B6D1E1"/>
              </a:buClr>
              <a:buFont typeface="Arial" panose="020B0604020202020204" pitchFamily="34" charset="0"/>
              <a:buChar char="•"/>
            </a:pPr>
            <a:r>
              <a:rPr lang="en-IE" dirty="0"/>
              <a:t>May need a further description</a:t>
            </a:r>
          </a:p>
          <a:p>
            <a:pPr>
              <a:buClr>
                <a:srgbClr val="B6D1E1"/>
              </a:buClr>
            </a:pPr>
            <a:endParaRPr lang="en-IE" dirty="0"/>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5880331"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86030254-F56B-0F9A-C2C2-F54E6868A3C0}"/>
              </a:ext>
            </a:extLst>
          </p:cNvPr>
          <p:cNvSpPr>
            <a:spLocks noGrp="1"/>
          </p:cNvSpPr>
          <p:nvPr>
            <p:ph type="body" sz="quarter" idx="14"/>
          </p:nvPr>
        </p:nvSpPr>
        <p:spPr>
          <a:xfrm>
            <a:off x="6500226" y="5056939"/>
            <a:ext cx="6497531" cy="533704"/>
          </a:xfrm>
        </p:spPr>
        <p:txBody>
          <a:bodyPr/>
          <a:lstStyle/>
          <a:p>
            <a:r>
              <a:rPr lang="en-US" dirty="0"/>
              <a:t>Example.. </a:t>
            </a:r>
            <a:r>
              <a:rPr lang="en-GB" b="1" dirty="0"/>
              <a:t>Mama Liu &amp; Sons</a:t>
            </a:r>
            <a:endParaRPr lang="en-US" b="1" dirty="0"/>
          </a:p>
        </p:txBody>
      </p: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3125" b="12394"/>
          <a:stretch/>
        </p:blipFill>
        <p:spPr>
          <a:xfrm>
            <a:off x="6049152" y="920902"/>
            <a:ext cx="6142848" cy="4780462"/>
          </a:xfrm>
          <a:prstGeom prst="rect">
            <a:avLst/>
          </a:prstGeom>
        </p:spPr>
      </p:pic>
      <p:grpSp>
        <p:nvGrpSpPr>
          <p:cNvPr id="27" name="Google Shape;612;p39">
            <a:extLst>
              <a:ext uri="{FF2B5EF4-FFF2-40B4-BE49-F238E27FC236}">
                <a16:creationId xmlns:a16="http://schemas.microsoft.com/office/drawing/2014/main" id="{EA8DA8B9-6ED2-766E-51B1-14557A284397}"/>
              </a:ext>
            </a:extLst>
          </p:cNvPr>
          <p:cNvGrpSpPr/>
          <p:nvPr/>
        </p:nvGrpSpPr>
        <p:grpSpPr>
          <a:xfrm>
            <a:off x="7047327" y="4831716"/>
            <a:ext cx="418131" cy="426894"/>
            <a:chOff x="3951850" y="2985350"/>
            <a:chExt cx="407950" cy="416500"/>
          </a:xfrm>
        </p:grpSpPr>
        <p:sp>
          <p:nvSpPr>
            <p:cNvPr id="28" name="Google Shape;613;p39">
              <a:extLst>
                <a:ext uri="{FF2B5EF4-FFF2-40B4-BE49-F238E27FC236}">
                  <a16:creationId xmlns:a16="http://schemas.microsoft.com/office/drawing/2014/main" id="{D20793BF-DAB8-3088-1D1B-0DBD0CF8EE6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4;p39">
              <a:extLst>
                <a:ext uri="{FF2B5EF4-FFF2-40B4-BE49-F238E27FC236}">
                  <a16:creationId xmlns:a16="http://schemas.microsoft.com/office/drawing/2014/main" id="{D2D67CE0-8A74-A90A-4857-698E2165E899}"/>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5;p39">
              <a:extLst>
                <a:ext uri="{FF2B5EF4-FFF2-40B4-BE49-F238E27FC236}">
                  <a16:creationId xmlns:a16="http://schemas.microsoft.com/office/drawing/2014/main" id="{D3B94151-356C-5979-6F5E-16C6DD0DAD1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6;p39">
              <a:extLst>
                <a:ext uri="{FF2B5EF4-FFF2-40B4-BE49-F238E27FC236}">
                  <a16:creationId xmlns:a16="http://schemas.microsoft.com/office/drawing/2014/main" id="{824C8151-FF17-629B-5C23-39B2026C0F7F}"/>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380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D81F-73DC-20E7-A801-1A5175DBF4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05838E-D2E6-971C-BB3D-FAC5C68F8BF5}"/>
              </a:ext>
            </a:extLst>
          </p:cNvPr>
          <p:cNvSpPr>
            <a:spLocks noGrp="1"/>
          </p:cNvSpPr>
          <p:nvPr>
            <p:ph type="body" sz="quarter" idx="27"/>
          </p:nvPr>
        </p:nvSpPr>
        <p:spPr/>
        <p:txBody>
          <a:bodyPr/>
          <a:lstStyle/>
          <a:p>
            <a:r>
              <a:rPr lang="en-US" dirty="0"/>
              <a:t>WAYS TO COME UP WITH YOUR BRAND NAME…</a:t>
            </a:r>
          </a:p>
        </p:txBody>
      </p:sp>
      <p:grpSp>
        <p:nvGrpSpPr>
          <p:cNvPr id="12" name="Google Shape;612;p39">
            <a:extLst>
              <a:ext uri="{FF2B5EF4-FFF2-40B4-BE49-F238E27FC236}">
                <a16:creationId xmlns:a16="http://schemas.microsoft.com/office/drawing/2014/main" id="{5F1C2003-7EC0-AEE2-0BD5-EED137EFBBBC}"/>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F926873F-BCCD-34DB-429A-20DD2152BF47}"/>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F11173F8-FF3C-2E99-9229-F11B27B7FC19}"/>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7CEEF85F-21BA-3729-2202-DF3A1F9B361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766B7837-C6BB-C0F2-3685-37FD20D32320}"/>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4">
            <a:extLst>
              <a:ext uri="{FF2B5EF4-FFF2-40B4-BE49-F238E27FC236}">
                <a16:creationId xmlns:a16="http://schemas.microsoft.com/office/drawing/2014/main" id="{E8F1238E-4955-4F65-D04F-F71284583DD3}"/>
              </a:ext>
            </a:extLst>
          </p:cNvPr>
          <p:cNvSpPr txBox="1">
            <a:spLocks/>
          </p:cNvSpPr>
          <p:nvPr/>
        </p:nvSpPr>
        <p:spPr>
          <a:xfrm>
            <a:off x="1506992" y="1324201"/>
            <a:ext cx="5862991"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FOUNDER NAME EXAMPLE</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B732D469-2559-0EEE-9C51-658CAA0858A7}"/>
              </a:ext>
            </a:extLst>
          </p:cNvPr>
          <p:cNvGrpSpPr/>
          <p:nvPr/>
        </p:nvGrpSpPr>
        <p:grpSpPr>
          <a:xfrm>
            <a:off x="349365" y="1587610"/>
            <a:ext cx="962058" cy="1191597"/>
            <a:chOff x="1828799" y="1798501"/>
            <a:chExt cx="1163784" cy="1441454"/>
          </a:xfrm>
        </p:grpSpPr>
        <p:sp>
          <p:nvSpPr>
            <p:cNvPr id="6" name="Graphic 4">
              <a:extLst>
                <a:ext uri="{FF2B5EF4-FFF2-40B4-BE49-F238E27FC236}">
                  <a16:creationId xmlns:a16="http://schemas.microsoft.com/office/drawing/2014/main" id="{B1A4D4F0-AC46-7C5B-0225-E802A2E7D589}"/>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1F087780-CF66-FFF8-0F8A-5B976E529494}"/>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01</a:t>
              </a:r>
            </a:p>
          </p:txBody>
        </p:sp>
      </p:grpSp>
      <p:grpSp>
        <p:nvGrpSpPr>
          <p:cNvPr id="27" name="Google Shape;612;p39">
            <a:extLst>
              <a:ext uri="{FF2B5EF4-FFF2-40B4-BE49-F238E27FC236}">
                <a16:creationId xmlns:a16="http://schemas.microsoft.com/office/drawing/2014/main" id="{228A27FE-AEBA-5FB1-506F-289D026DD232}"/>
              </a:ext>
            </a:extLst>
          </p:cNvPr>
          <p:cNvGrpSpPr/>
          <p:nvPr/>
        </p:nvGrpSpPr>
        <p:grpSpPr>
          <a:xfrm>
            <a:off x="7047327" y="4831716"/>
            <a:ext cx="418131" cy="426894"/>
            <a:chOff x="3951850" y="2985350"/>
            <a:chExt cx="407950" cy="416500"/>
          </a:xfrm>
        </p:grpSpPr>
        <p:sp>
          <p:nvSpPr>
            <p:cNvPr id="28" name="Google Shape;613;p39">
              <a:extLst>
                <a:ext uri="{FF2B5EF4-FFF2-40B4-BE49-F238E27FC236}">
                  <a16:creationId xmlns:a16="http://schemas.microsoft.com/office/drawing/2014/main" id="{594A197B-DFAC-AB34-DD81-D3982F897F0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4;p39">
              <a:extLst>
                <a:ext uri="{FF2B5EF4-FFF2-40B4-BE49-F238E27FC236}">
                  <a16:creationId xmlns:a16="http://schemas.microsoft.com/office/drawing/2014/main" id="{99BD5A66-854C-C264-C45C-439EF6D1A1E5}"/>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5;p39">
              <a:extLst>
                <a:ext uri="{FF2B5EF4-FFF2-40B4-BE49-F238E27FC236}">
                  <a16:creationId xmlns:a16="http://schemas.microsoft.com/office/drawing/2014/main" id="{226FDD23-FC6B-A239-1C07-DBF9831B506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6;p39">
              <a:extLst>
                <a:ext uri="{FF2B5EF4-FFF2-40B4-BE49-F238E27FC236}">
                  <a16:creationId xmlns:a16="http://schemas.microsoft.com/office/drawing/2014/main" id="{A2683B7D-19AB-8D74-6D00-0BCA32355B0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 Placeholder 7">
            <a:extLst>
              <a:ext uri="{FF2B5EF4-FFF2-40B4-BE49-F238E27FC236}">
                <a16:creationId xmlns:a16="http://schemas.microsoft.com/office/drawing/2014/main" id="{B3FEB681-64E8-D570-BD9B-A5AE3C75A5BC}"/>
              </a:ext>
            </a:extLst>
          </p:cNvPr>
          <p:cNvSpPr>
            <a:spLocks noGrp="1"/>
          </p:cNvSpPr>
          <p:nvPr>
            <p:ph type="body" sz="quarter" idx="14"/>
          </p:nvPr>
        </p:nvSpPr>
        <p:spPr>
          <a:xfrm>
            <a:off x="1569855" y="1831551"/>
            <a:ext cx="10471094" cy="4672013"/>
          </a:xfrm>
        </p:spPr>
        <p:txBody>
          <a:bodyPr/>
          <a:lstStyle/>
          <a:p>
            <a:r>
              <a:rPr lang="en-GB" dirty="0"/>
              <a:t>Brand Name:		Mama Liu &amp; Sons</a:t>
            </a:r>
          </a:p>
          <a:p>
            <a:r>
              <a:rPr lang="en-GB" dirty="0"/>
              <a:t>Founder: 		Liu Chang</a:t>
            </a:r>
          </a:p>
          <a:p>
            <a:r>
              <a:rPr lang="en-GB" dirty="0"/>
              <a:t>Location: 		Vienna, Austria</a:t>
            </a:r>
          </a:p>
          <a:p>
            <a:r>
              <a:rPr lang="en-GB" dirty="0"/>
              <a:t>Website: 		</a:t>
            </a:r>
            <a:r>
              <a:rPr lang="en-GB" dirty="0">
                <a:hlinkClick r:id="rId2"/>
              </a:rPr>
              <a:t>https://www.mamaliuandsons.at/</a:t>
            </a:r>
            <a:endParaRPr lang="en-GB" dirty="0"/>
          </a:p>
          <a:p>
            <a:endParaRPr lang="en-GB" dirty="0"/>
          </a:p>
          <a:p>
            <a:r>
              <a:rPr lang="en-GB" b="1" dirty="0">
                <a:solidFill>
                  <a:srgbClr val="84BFA4"/>
                </a:solidFill>
              </a:rPr>
              <a:t>Name Story:</a:t>
            </a:r>
          </a:p>
          <a:p>
            <a:r>
              <a:rPr lang="en-GB" dirty="0"/>
              <a:t>The brand name "Mama Liu &amp; Sons" plays on the affectionate family nickname “Mama Liu,” referring to the founder’s mother.  known for her homestyle Chinese cooking. The name captures a sense of warmth, tradition, and family roots. It combines personal heritage with a welcoming, familiar identity that instantly connects with customers.</a:t>
            </a:r>
          </a:p>
          <a:p>
            <a:endParaRPr lang="en-GB" dirty="0"/>
          </a:p>
          <a:p>
            <a:r>
              <a:rPr lang="en-GB" b="1" dirty="0">
                <a:solidFill>
                  <a:srgbClr val="84BFA4"/>
                </a:solidFill>
              </a:rPr>
              <a:t>Why It Works:</a:t>
            </a:r>
          </a:p>
          <a:p>
            <a:r>
              <a:rPr lang="en-GB" dirty="0"/>
              <a:t>“Mama Liu” is a friendly, nickname-style name that conveys comfort and authenticity“&amp; Sons” adds a classic, heritage-inspired feel,  even though it’s modern and stylish. The name reflects homemade quality, family recipes, and Chinese cultural roots while being easy to remember</a:t>
            </a:r>
            <a:endParaRPr lang="en-IE" dirty="0"/>
          </a:p>
        </p:txBody>
      </p:sp>
    </p:spTree>
    <p:extLst>
      <p:ext uri="{BB962C8B-B14F-4D97-AF65-F5344CB8AC3E}">
        <p14:creationId xmlns:p14="http://schemas.microsoft.com/office/powerpoint/2010/main" val="744572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WAYS TO COME UP WITH YOUR BRAND NAME…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754024"/>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095788" y="1571780"/>
            <a:ext cx="3465565"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PERSONIFICATION</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599082" y="1158225"/>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02</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291318" y="2178422"/>
            <a:ext cx="6367602"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Brands that take their names from myth</a:t>
            </a:r>
          </a:p>
          <a:p>
            <a:endParaRPr lang="en-IE" dirty="0"/>
          </a:p>
          <a:p>
            <a:pPr>
              <a:buNone/>
            </a:pPr>
            <a:r>
              <a:rPr lang="en-GB" dirty="0" err="1"/>
              <a:t>Elovena</a:t>
            </a:r>
            <a:r>
              <a:rPr lang="en-GB" dirty="0"/>
              <a:t> is a Finnish food brand known for its oat-based products, including porridges, flakes, and snack bars. The brand name combines "Elo," meaning life or harvest in Finnish, and "Avena," the Latin word for oats, reflecting commitment to natural foods. </a:t>
            </a:r>
          </a:p>
          <a:p>
            <a:pPr>
              <a:buNone/>
            </a:pPr>
            <a:endParaRPr lang="en-GB" b="1" dirty="0">
              <a:solidFill>
                <a:srgbClr val="84BFA4"/>
              </a:solidFill>
            </a:endParaRPr>
          </a:p>
          <a:p>
            <a:pPr>
              <a:buNone/>
            </a:pPr>
            <a:r>
              <a:rPr lang="en-GB" b="1" dirty="0">
                <a:solidFill>
                  <a:srgbClr val="84BFA4"/>
                </a:solidFill>
              </a:rPr>
              <a:t>Why the Name Works</a:t>
            </a:r>
            <a:r>
              <a:rPr lang="en-GB" dirty="0">
                <a:solidFill>
                  <a:srgbClr val="84BFA4"/>
                </a:solidFill>
              </a:rPr>
              <a:t>:</a:t>
            </a:r>
          </a:p>
          <a:p>
            <a:pPr marL="342900" indent="-342900">
              <a:buFont typeface="Arial" panose="020B0604020202020204" pitchFamily="34" charset="0"/>
              <a:buChar char="•"/>
            </a:pPr>
            <a:r>
              <a:rPr lang="en-GB" b="1" dirty="0"/>
              <a:t>Cultural Significance</a:t>
            </a:r>
            <a:r>
              <a:rPr lang="en-GB" dirty="0"/>
              <a:t>: The name resonates with Finnish heritage and the country's association with high-quality oats.</a:t>
            </a:r>
          </a:p>
          <a:p>
            <a:pPr marL="342900" indent="-342900">
              <a:buFont typeface="Arial" panose="020B0604020202020204" pitchFamily="34" charset="0"/>
              <a:buChar char="•"/>
            </a:pPr>
            <a:r>
              <a:rPr lang="en-GB" b="1" dirty="0"/>
              <a:t>Simplicity and Memorability</a:t>
            </a:r>
            <a:r>
              <a:rPr lang="en-GB" dirty="0"/>
              <a:t>: "</a:t>
            </a:r>
            <a:r>
              <a:rPr lang="en-GB" dirty="0" err="1"/>
              <a:t>Elovena</a:t>
            </a:r>
            <a:r>
              <a:rPr lang="en-GB" dirty="0"/>
              <a:t>" is easy to pronounce and remember, aiding brand recognition.</a:t>
            </a:r>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6762363"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3125" b="12394"/>
          <a:stretch/>
        </p:blipFill>
        <p:spPr>
          <a:xfrm>
            <a:off x="6630649" y="1231921"/>
            <a:ext cx="6142848" cy="4780462"/>
          </a:xfrm>
          <a:prstGeom prst="rect">
            <a:avLst/>
          </a:prstGeom>
        </p:spPr>
      </p:pic>
      <p:grpSp>
        <p:nvGrpSpPr>
          <p:cNvPr id="11" name="Google Shape;612;p39">
            <a:extLst>
              <a:ext uri="{FF2B5EF4-FFF2-40B4-BE49-F238E27FC236}">
                <a16:creationId xmlns:a16="http://schemas.microsoft.com/office/drawing/2014/main" id="{049C549F-7158-DDBD-DFC8-120B19EBF4DB}"/>
              </a:ext>
            </a:extLst>
          </p:cNvPr>
          <p:cNvGrpSpPr/>
          <p:nvPr/>
        </p:nvGrpSpPr>
        <p:grpSpPr>
          <a:xfrm>
            <a:off x="6979725" y="4954023"/>
            <a:ext cx="453026" cy="462520"/>
            <a:chOff x="3951850" y="2985350"/>
            <a:chExt cx="407950" cy="416500"/>
          </a:xfrm>
        </p:grpSpPr>
        <p:sp>
          <p:nvSpPr>
            <p:cNvPr id="13" name="Google Shape;613;p39">
              <a:extLst>
                <a:ext uri="{FF2B5EF4-FFF2-40B4-BE49-F238E27FC236}">
                  <a16:creationId xmlns:a16="http://schemas.microsoft.com/office/drawing/2014/main" id="{3E8FDB95-DBDA-7D46-E134-FC4B5FF1FB2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FA42B7F3-842F-D714-9787-A0486C02615E}"/>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AEB81714-AB6B-F232-1260-B51332BAAFA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6;p39">
              <a:extLst>
                <a:ext uri="{FF2B5EF4-FFF2-40B4-BE49-F238E27FC236}">
                  <a16:creationId xmlns:a16="http://schemas.microsoft.com/office/drawing/2014/main" id="{6433CA21-111E-A0E3-EA33-58F910AB9F44}"/>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0EA9D647-948F-77D7-F73E-4972F144F78F}"/>
              </a:ext>
            </a:extLst>
          </p:cNvPr>
          <p:cNvSpPr txBox="1"/>
          <p:nvPr/>
        </p:nvSpPr>
        <p:spPr>
          <a:xfrm>
            <a:off x="7194077" y="4816378"/>
            <a:ext cx="6388662" cy="1477328"/>
          </a:xfrm>
          <a:prstGeom prst="rect">
            <a:avLst/>
          </a:prstGeom>
          <a:noFill/>
        </p:spPr>
        <p:txBody>
          <a:bodyPr wrap="square">
            <a:spAutoFit/>
          </a:bodyPr>
          <a:lstStyle/>
          <a:p>
            <a:r>
              <a:rPr lang="en-IE" b="1" dirty="0">
                <a:solidFill>
                  <a:srgbClr val="84BFA4"/>
                </a:solidFill>
              </a:rPr>
              <a:t>VISIT THEIR WEBSITE</a:t>
            </a:r>
          </a:p>
          <a:p>
            <a:r>
              <a:rPr lang="en-IE" b="1" dirty="0">
                <a:solidFill>
                  <a:srgbClr val="84BFA4"/>
                </a:solidFill>
                <a:hlinkClick r:id="rId3"/>
              </a:rPr>
              <a:t>https://elovena.fi/</a:t>
            </a:r>
            <a:endParaRPr lang="en-IE" b="1" dirty="0">
              <a:solidFill>
                <a:srgbClr val="84BFA4"/>
              </a:solidFill>
            </a:endParaRPr>
          </a:p>
          <a:p>
            <a:endParaRPr lang="en-IE" b="1" dirty="0">
              <a:solidFill>
                <a:srgbClr val="84BFA4"/>
              </a:solidFill>
            </a:endParaRPr>
          </a:p>
          <a:p>
            <a:r>
              <a:rPr lang="en-IE" b="1" dirty="0">
                <a:solidFill>
                  <a:srgbClr val="84BFA4"/>
                </a:solidFill>
              </a:rPr>
              <a:t>READ THE STORY</a:t>
            </a:r>
          </a:p>
          <a:p>
            <a:r>
              <a:rPr lang="en-IE" b="1" dirty="0">
                <a:hlinkClick r:id="rId4"/>
              </a:rPr>
              <a:t>https://en.wikipedia.org/wiki/Elovena</a:t>
            </a:r>
            <a:r>
              <a:rPr lang="en-IE" b="1" dirty="0"/>
              <a:t> </a:t>
            </a:r>
          </a:p>
        </p:txBody>
      </p:sp>
      <p:pic>
        <p:nvPicPr>
          <p:cNvPr id="14" name="Picture 13">
            <a:extLst>
              <a:ext uri="{FF2B5EF4-FFF2-40B4-BE49-F238E27FC236}">
                <a16:creationId xmlns:a16="http://schemas.microsoft.com/office/drawing/2014/main" id="{3911EE32-D7CA-DDE3-95A6-8F73648A1978}"/>
              </a:ext>
            </a:extLst>
          </p:cNvPr>
          <p:cNvPicPr>
            <a:picLocks noChangeAspect="1"/>
          </p:cNvPicPr>
          <p:nvPr/>
        </p:nvPicPr>
        <p:blipFill>
          <a:blip r:embed="rId5"/>
          <a:stretch>
            <a:fillRect/>
          </a:stretch>
        </p:blipFill>
        <p:spPr>
          <a:xfrm>
            <a:off x="7256102" y="2041622"/>
            <a:ext cx="4110804" cy="2417090"/>
          </a:xfrm>
          <a:prstGeom prst="rect">
            <a:avLst/>
          </a:prstGeom>
        </p:spPr>
      </p:pic>
    </p:spTree>
    <p:extLst>
      <p:ext uri="{BB962C8B-B14F-4D97-AF65-F5344CB8AC3E}">
        <p14:creationId xmlns:p14="http://schemas.microsoft.com/office/powerpoint/2010/main" val="479051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WAYS TO COME UP WITH YOUR BRAND NAME…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24931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GEOGRAPHY</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02515" y="1065011"/>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03</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593944" y="2266548"/>
            <a:ext cx="5151819"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Brands named after place of origin</a:t>
            </a:r>
          </a:p>
          <a:p>
            <a:r>
              <a:rPr lang="en-GB" sz="2000" dirty="0">
                <a:hlinkClick r:id="rId2"/>
              </a:rPr>
              <a:t>Navarino Icons: The superfoods from </a:t>
            </a:r>
            <a:r>
              <a:rPr lang="en-GB" sz="2000" dirty="0" err="1">
                <a:hlinkClick r:id="rId2"/>
              </a:rPr>
              <a:t>Messinia</a:t>
            </a:r>
            <a:endParaRPr lang="en-GB" sz="2000" dirty="0"/>
          </a:p>
          <a:p>
            <a:endParaRPr lang="en-GB" sz="2000" dirty="0"/>
          </a:p>
          <a:p>
            <a:r>
              <a:rPr lang="en-GB" b="1" dirty="0">
                <a:solidFill>
                  <a:schemeClr val="tx1"/>
                </a:solidFill>
              </a:rPr>
              <a:t>Navarino Icons</a:t>
            </a:r>
            <a:r>
              <a:rPr lang="en-GB" dirty="0">
                <a:solidFill>
                  <a:schemeClr val="tx1"/>
                </a:solidFill>
              </a:rPr>
              <a:t> is a premium Greek food brand that celebrates the rich culinary heritage of </a:t>
            </a:r>
            <a:r>
              <a:rPr lang="en-GB" dirty="0" err="1">
                <a:solidFill>
                  <a:schemeClr val="tx1"/>
                </a:solidFill>
              </a:rPr>
              <a:t>Messinia</a:t>
            </a:r>
            <a:r>
              <a:rPr lang="en-GB" dirty="0">
                <a:solidFill>
                  <a:schemeClr val="tx1"/>
                </a:solidFill>
              </a:rPr>
              <a:t>, a fertile region in the Peloponnese. Launched in 2011 by Costa Navarino, the brand aims to promote the history and culture of the Messinian region through traditional food products and art objects.</a:t>
            </a:r>
            <a:endParaRPr lang="en-IE" b="1" i="1" dirty="0">
              <a:solidFill>
                <a:schemeClr val="tx1"/>
              </a:solidFill>
              <a:hlinkClick r:id="rId2">
                <a:extLst>
                  <a:ext uri="{A12FA001-AC4F-418D-AE19-62706E023703}">
                    <ahyp:hlinkClr xmlns:ahyp="http://schemas.microsoft.com/office/drawing/2018/hyperlinkcolor" val="tx"/>
                  </a:ext>
                </a:extLst>
              </a:hlinkClick>
            </a:endParaRPr>
          </a:p>
          <a:p>
            <a:endParaRPr lang="en-IE" sz="2400" b="1" i="1" dirty="0">
              <a:solidFill>
                <a:srgbClr val="0563C1"/>
              </a:solidFill>
              <a:hlinkClick r:id="rId2">
                <a:extLst>
                  <a:ext uri="{A12FA001-AC4F-418D-AE19-62706E023703}">
                    <ahyp:hlinkClr xmlns:ahyp="http://schemas.microsoft.com/office/drawing/2018/hyperlinkcolor" val="tx"/>
                  </a:ext>
                </a:extLst>
              </a:hlinkClick>
            </a:endParaRPr>
          </a:p>
          <a:p>
            <a:r>
              <a:rPr lang="en-IE" sz="2400" b="1" dirty="0">
                <a:solidFill>
                  <a:srgbClr val="84BFA4"/>
                </a:solidFill>
                <a:hlinkClick r:id="rId2">
                  <a:extLst>
                    <a:ext uri="{A12FA001-AC4F-418D-AE19-62706E023703}">
                      <ahyp:hlinkClr xmlns:ahyp="http://schemas.microsoft.com/office/drawing/2018/hyperlinkcolor" val="tx"/>
                    </a:ext>
                  </a:extLst>
                </a:hlinkClick>
              </a:rPr>
              <a:t>READ:  </a:t>
            </a:r>
            <a:r>
              <a:rPr lang="en-IE" sz="2000" dirty="0">
                <a:solidFill>
                  <a:srgbClr val="0563C1"/>
                </a:solidFill>
                <a:hlinkClick r:id="rId2">
                  <a:extLst>
                    <a:ext uri="{A12FA001-AC4F-418D-AE19-62706E023703}">
                      <ahyp:hlinkClr xmlns:ahyp="http://schemas.microsoft.com/office/drawing/2018/hyperlinkcolor" val="tx"/>
                    </a:ext>
                  </a:extLst>
                </a:hlinkClick>
              </a:rPr>
              <a:t>https://www.costanavarino.com/stories/navarino-icons-superfoods-from-messinia/</a:t>
            </a:r>
            <a:r>
              <a:rPr lang="en-IE" sz="2000" dirty="0"/>
              <a:t> </a:t>
            </a:r>
            <a:endParaRPr lang="en-IE" sz="2400" dirty="0"/>
          </a:p>
          <a:p>
            <a:endParaRPr lang="en-IE" sz="2400" b="1" i="1" dirty="0"/>
          </a:p>
          <a:p>
            <a:endParaRPr lang="en-IE" dirty="0"/>
          </a:p>
          <a:p>
            <a:endParaRPr lang="en-IE" dirty="0"/>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5880331"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3125" b="12394"/>
          <a:stretch/>
        </p:blipFill>
        <p:spPr>
          <a:xfrm>
            <a:off x="6049152" y="1175656"/>
            <a:ext cx="6142848" cy="4780462"/>
          </a:xfrm>
          <a:prstGeom prst="rect">
            <a:avLst/>
          </a:prstGeom>
        </p:spPr>
      </p:pic>
      <p:grpSp>
        <p:nvGrpSpPr>
          <p:cNvPr id="12" name="Google Shape;612;p39">
            <a:extLst>
              <a:ext uri="{FF2B5EF4-FFF2-40B4-BE49-F238E27FC236}">
                <a16:creationId xmlns:a16="http://schemas.microsoft.com/office/drawing/2014/main" id="{BF22B97A-AFCC-E93A-03AF-0B372BC3E942}"/>
              </a:ext>
            </a:extLst>
          </p:cNvPr>
          <p:cNvGrpSpPr/>
          <p:nvPr/>
        </p:nvGrpSpPr>
        <p:grpSpPr>
          <a:xfrm>
            <a:off x="7444183" y="4852424"/>
            <a:ext cx="453026" cy="462520"/>
            <a:chOff x="3951850" y="2985350"/>
            <a:chExt cx="407950" cy="416500"/>
          </a:xfrm>
        </p:grpSpPr>
        <p:sp>
          <p:nvSpPr>
            <p:cNvPr id="14" name="Google Shape;613;p39">
              <a:extLst>
                <a:ext uri="{FF2B5EF4-FFF2-40B4-BE49-F238E27FC236}">
                  <a16:creationId xmlns:a16="http://schemas.microsoft.com/office/drawing/2014/main" id="{BFB95FC2-3A9C-C1E1-01D0-FA913CC5BDE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33F272F7-BD1F-9EB6-C4AA-23E9B6E4DA03}"/>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6C59D5CD-F916-ECF8-A28E-B3EE19417F9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78CE1C9D-EB1B-CFEE-E917-452A2B4B659A}"/>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CDB0FBA4-996E-CAE4-5DFC-A8EF94733485}"/>
              </a:ext>
            </a:extLst>
          </p:cNvPr>
          <p:cNvPicPr>
            <a:picLocks noChangeAspect="1"/>
          </p:cNvPicPr>
          <p:nvPr/>
        </p:nvPicPr>
        <p:blipFill>
          <a:blip r:embed="rId4"/>
          <a:stretch>
            <a:fillRect/>
          </a:stretch>
        </p:blipFill>
        <p:spPr>
          <a:xfrm>
            <a:off x="6474510" y="2055923"/>
            <a:ext cx="4889843" cy="2195885"/>
          </a:xfrm>
          <a:prstGeom prst="rect">
            <a:avLst/>
          </a:prstGeom>
        </p:spPr>
      </p:pic>
    </p:spTree>
    <p:extLst>
      <p:ext uri="{BB962C8B-B14F-4D97-AF65-F5344CB8AC3E}">
        <p14:creationId xmlns:p14="http://schemas.microsoft.com/office/powerpoint/2010/main" val="40811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WAYS TO COME UP WITH YOUR BRAND NAME…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201118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HUMOUR</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21599" y="158761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04</a:t>
              </a:r>
            </a:p>
          </p:txBody>
        </p:sp>
      </p:grpSp>
      <p:sp>
        <p:nvSpPr>
          <p:cNvPr id="8" name="TextBox 7">
            <a:extLst>
              <a:ext uri="{FF2B5EF4-FFF2-40B4-BE49-F238E27FC236}">
                <a16:creationId xmlns:a16="http://schemas.microsoft.com/office/drawing/2014/main" id="{D08C197E-04E5-85B6-8BFE-E6524647F848}"/>
              </a:ext>
            </a:extLst>
          </p:cNvPr>
          <p:cNvSpPr txBox="1"/>
          <p:nvPr/>
        </p:nvSpPr>
        <p:spPr>
          <a:xfrm>
            <a:off x="2180492" y="2223895"/>
            <a:ext cx="6097348" cy="369332"/>
          </a:xfrm>
          <a:prstGeom prst="rect">
            <a:avLst/>
          </a:prstGeom>
          <a:noFill/>
        </p:spPr>
        <p:txBody>
          <a:bodyPr wrap="square">
            <a:spAutoFit/>
          </a:bodyPr>
          <a:lstStyle/>
          <a:p>
            <a:r>
              <a:rPr lang="en-IE" dirty="0">
                <a:hlinkClick r:id="rId2"/>
              </a:rPr>
              <a:t>THIS™ IS PLANT-BASED. PROMISE.</a:t>
            </a:r>
            <a:endParaRPr lang="en-IE" dirty="0"/>
          </a:p>
        </p:txBody>
      </p:sp>
      <p:pic>
        <p:nvPicPr>
          <p:cNvPr id="11" name="Picture 10">
            <a:extLst>
              <a:ext uri="{FF2B5EF4-FFF2-40B4-BE49-F238E27FC236}">
                <a16:creationId xmlns:a16="http://schemas.microsoft.com/office/drawing/2014/main" id="{2FC07E7B-A9C5-3EC4-8328-CEF4128BA1D6}"/>
              </a:ext>
            </a:extLst>
          </p:cNvPr>
          <p:cNvPicPr>
            <a:picLocks noChangeAspect="1"/>
          </p:cNvPicPr>
          <p:nvPr/>
        </p:nvPicPr>
        <p:blipFill>
          <a:blip r:embed="rId3"/>
          <a:stretch>
            <a:fillRect/>
          </a:stretch>
        </p:blipFill>
        <p:spPr>
          <a:xfrm>
            <a:off x="7409401" y="1456635"/>
            <a:ext cx="4568279" cy="4711936"/>
          </a:xfrm>
          <a:prstGeom prst="rect">
            <a:avLst/>
          </a:prstGeom>
        </p:spPr>
      </p:pic>
      <p:sp>
        <p:nvSpPr>
          <p:cNvPr id="13" name="TextBox 12">
            <a:extLst>
              <a:ext uri="{FF2B5EF4-FFF2-40B4-BE49-F238E27FC236}">
                <a16:creationId xmlns:a16="http://schemas.microsoft.com/office/drawing/2014/main" id="{EBD74710-EB5D-EC90-209E-35F83719A1B9}"/>
              </a:ext>
            </a:extLst>
          </p:cNvPr>
          <p:cNvSpPr txBox="1"/>
          <p:nvPr/>
        </p:nvSpPr>
        <p:spPr>
          <a:xfrm>
            <a:off x="818755" y="2821587"/>
            <a:ext cx="6097348" cy="2462213"/>
          </a:xfrm>
          <a:prstGeom prst="rect">
            <a:avLst/>
          </a:prstGeom>
          <a:noFill/>
        </p:spPr>
        <p:txBody>
          <a:bodyPr wrap="square">
            <a:spAutoFit/>
          </a:bodyPr>
          <a:lstStyle/>
          <a:p>
            <a:r>
              <a:rPr lang="en-GB" sz="2200" dirty="0"/>
              <a:t>From poking fun at meat-eaters to joking about existential sausage dilemmas, the THIS brand leans into a cheeky tone that makes plant-based eating feel fun, not preachy. </a:t>
            </a:r>
          </a:p>
          <a:p>
            <a:endParaRPr lang="en-GB" sz="2200" dirty="0"/>
          </a:p>
          <a:p>
            <a:r>
              <a:rPr lang="en-GB" sz="2200" dirty="0"/>
              <a:t>Its humour seeks to disarm, engage, and build a standout brand voice.</a:t>
            </a:r>
          </a:p>
        </p:txBody>
      </p:sp>
    </p:spTree>
    <p:extLst>
      <p:ext uri="{BB962C8B-B14F-4D97-AF65-F5344CB8AC3E}">
        <p14:creationId xmlns:p14="http://schemas.microsoft.com/office/powerpoint/2010/main" val="281105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00F-DA81-2264-54FC-820E378C31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92FC35-DB9F-BA67-CE61-4AE2AD7C6AC3}"/>
              </a:ext>
            </a:extLst>
          </p:cNvPr>
          <p:cNvSpPr/>
          <p:nvPr/>
        </p:nvSpPr>
        <p:spPr>
          <a:xfrm>
            <a:off x="0" y="1565329"/>
            <a:ext cx="12192000" cy="4153545"/>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 Placeholder 5">
            <a:extLst>
              <a:ext uri="{FF2B5EF4-FFF2-40B4-BE49-F238E27FC236}">
                <a16:creationId xmlns:a16="http://schemas.microsoft.com/office/drawing/2014/main" id="{2B399CCE-CC52-3489-F2B6-FBBFD3BBEB99}"/>
              </a:ext>
            </a:extLst>
          </p:cNvPr>
          <p:cNvSpPr>
            <a:spLocks noGrp="1"/>
          </p:cNvSpPr>
          <p:nvPr>
            <p:ph type="body" sz="quarter" idx="14"/>
          </p:nvPr>
        </p:nvSpPr>
        <p:spPr>
          <a:xfrm>
            <a:off x="428449" y="1838064"/>
            <a:ext cx="11351463" cy="3762613"/>
          </a:xfrm>
        </p:spPr>
        <p:txBody>
          <a:bodyPr/>
          <a:lstStyle/>
          <a:p>
            <a:pPr marL="342900" indent="-342900">
              <a:buFont typeface="Arial" panose="020B0604020202020204" pitchFamily="34" charset="0"/>
              <a:buChar char="•"/>
            </a:pPr>
            <a:r>
              <a:rPr lang="en-GB" sz="2200" dirty="0">
                <a:solidFill>
                  <a:srgbClr val="382B1B"/>
                </a:solidFill>
              </a:rPr>
              <a:t>Understand the difference between marketing and sales and how they work together to grow your business</a:t>
            </a:r>
          </a:p>
          <a:p>
            <a:pPr marL="342900" indent="-342900">
              <a:buFont typeface="Arial" panose="020B0604020202020204" pitchFamily="34" charset="0"/>
              <a:buChar char="•"/>
            </a:pPr>
            <a:r>
              <a:rPr lang="en-GB" sz="2200" dirty="0">
                <a:solidFill>
                  <a:srgbClr val="382B1B"/>
                </a:solidFill>
              </a:rPr>
              <a:t>Explain why your brand story matters and how to craft a brand that builds trust</a:t>
            </a:r>
          </a:p>
          <a:p>
            <a:pPr marL="342900" indent="-342900">
              <a:buFont typeface="Arial" panose="020B0604020202020204" pitchFamily="34" charset="0"/>
              <a:buChar char="•"/>
            </a:pPr>
            <a:r>
              <a:rPr lang="en-GB" sz="2200" dirty="0">
                <a:solidFill>
                  <a:srgbClr val="382B1B"/>
                </a:solidFill>
              </a:rPr>
              <a:t>Identify what makes your product or service stand out in a crowded and competitive food market</a:t>
            </a:r>
          </a:p>
          <a:p>
            <a:pPr marL="342900" indent="-342900">
              <a:buFont typeface="Arial" panose="020B0604020202020204" pitchFamily="34" charset="0"/>
              <a:buChar char="•"/>
            </a:pPr>
            <a:r>
              <a:rPr lang="en-GB" sz="2200" dirty="0">
                <a:solidFill>
                  <a:srgbClr val="382B1B"/>
                </a:solidFill>
              </a:rPr>
              <a:t>Learn how to turn product features into meaningful benefits that connect with your customers</a:t>
            </a:r>
          </a:p>
          <a:p>
            <a:pPr marL="342900" indent="-342900">
              <a:buFont typeface="Arial" panose="020B0604020202020204" pitchFamily="34" charset="0"/>
              <a:buChar char="•"/>
            </a:pPr>
            <a:r>
              <a:rPr lang="en-GB" sz="2200" dirty="0">
                <a:solidFill>
                  <a:srgbClr val="382B1B"/>
                </a:solidFill>
              </a:rPr>
              <a:t>Understand 11 low-cost, high-impact marketing tools that will uplift your new food business</a:t>
            </a:r>
          </a:p>
          <a:p>
            <a:pPr algn="ctr"/>
            <a:br>
              <a:rPr lang="en-GB" sz="2200" noProof="0" dirty="0">
                <a:solidFill>
                  <a:srgbClr val="382B1B"/>
                </a:solidFill>
              </a:rPr>
            </a:br>
            <a:endParaRPr lang="en-GB" sz="2200" noProof="0" dirty="0">
              <a:solidFill>
                <a:srgbClr val="382B1B"/>
              </a:solidFill>
            </a:endParaRPr>
          </a:p>
          <a:p>
            <a:pPr algn="ctr"/>
            <a:r>
              <a:rPr lang="en-GB" sz="2200" noProof="0" dirty="0">
                <a:solidFill>
                  <a:srgbClr val="382B1B"/>
                </a:solidFill>
              </a:rPr>
              <a:t> </a:t>
            </a:r>
          </a:p>
        </p:txBody>
      </p:sp>
      <p:sp>
        <p:nvSpPr>
          <p:cNvPr id="5" name="TextBox 4">
            <a:extLst>
              <a:ext uri="{FF2B5EF4-FFF2-40B4-BE49-F238E27FC236}">
                <a16:creationId xmlns:a16="http://schemas.microsoft.com/office/drawing/2014/main" id="{0FEFA252-3FAF-1C8E-B6D4-33DF8AC72F16}"/>
              </a:ext>
            </a:extLst>
          </p:cNvPr>
          <p:cNvSpPr txBox="1"/>
          <p:nvPr/>
        </p:nvSpPr>
        <p:spPr>
          <a:xfrm>
            <a:off x="399699" y="215796"/>
            <a:ext cx="11408964" cy="1077218"/>
          </a:xfrm>
          <a:prstGeom prst="rect">
            <a:avLst/>
          </a:prstGeom>
          <a:noFill/>
        </p:spPr>
        <p:txBody>
          <a:bodyPr wrap="square">
            <a:spAutoFit/>
          </a:bodyPr>
          <a:lstStyle/>
          <a:p>
            <a:pPr>
              <a:buNone/>
            </a:pPr>
            <a:r>
              <a:rPr lang="en-GB" sz="3200" b="1" dirty="0"/>
              <a:t>Learning Objectives – Step 5: Food Marketing on a Shoestring</a:t>
            </a:r>
          </a:p>
          <a:p>
            <a:pPr>
              <a:buNone/>
            </a:pPr>
            <a:r>
              <a:rPr lang="en-GB" sz="3200" dirty="0"/>
              <a:t>By the end of Step 5, you will be able to:</a:t>
            </a:r>
          </a:p>
        </p:txBody>
      </p:sp>
    </p:spTree>
    <p:extLst>
      <p:ext uri="{BB962C8B-B14F-4D97-AF65-F5344CB8AC3E}">
        <p14:creationId xmlns:p14="http://schemas.microsoft.com/office/powerpoint/2010/main" val="271631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34F46-37C4-7E4D-58CC-696716AB22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D7FC08-D2C7-75EB-4C78-1A36E4FA6560}"/>
              </a:ext>
            </a:extLst>
          </p:cNvPr>
          <p:cNvSpPr>
            <a:spLocks noGrp="1"/>
          </p:cNvSpPr>
          <p:nvPr>
            <p:ph type="body" sz="quarter" idx="27"/>
          </p:nvPr>
        </p:nvSpPr>
        <p:spPr/>
        <p:txBody>
          <a:bodyPr/>
          <a:lstStyle/>
          <a:p>
            <a:r>
              <a:rPr lang="en-US" dirty="0"/>
              <a:t>WAYS TO COME UP WITH YOUR BRAND NAME…</a:t>
            </a:r>
          </a:p>
        </p:txBody>
      </p:sp>
      <p:cxnSp>
        <p:nvCxnSpPr>
          <p:cNvPr id="3" name="Straight Connector 2">
            <a:extLst>
              <a:ext uri="{FF2B5EF4-FFF2-40B4-BE49-F238E27FC236}">
                <a16:creationId xmlns:a16="http://schemas.microsoft.com/office/drawing/2014/main" id="{5CD163EE-A017-E485-B011-8DDF99E894BF}"/>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8061D6AE-1696-262D-7EB5-9C1D841C2F47}"/>
              </a:ext>
            </a:extLst>
          </p:cNvPr>
          <p:cNvSpPr txBox="1">
            <a:spLocks/>
          </p:cNvSpPr>
          <p:nvPr/>
        </p:nvSpPr>
        <p:spPr>
          <a:xfrm>
            <a:off x="2180492" y="1756269"/>
            <a:ext cx="201118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HUMOUR</a:t>
            </a:r>
          </a:p>
        </p:txBody>
      </p:sp>
      <p:grpSp>
        <p:nvGrpSpPr>
          <p:cNvPr id="5" name="Group 4">
            <a:extLst>
              <a:ext uri="{FF2B5EF4-FFF2-40B4-BE49-F238E27FC236}">
                <a16:creationId xmlns:a16="http://schemas.microsoft.com/office/drawing/2014/main" id="{7BDB1A69-93F3-3DA2-1EF1-0AAC7B02F83A}"/>
              </a:ext>
            </a:extLst>
          </p:cNvPr>
          <p:cNvGrpSpPr/>
          <p:nvPr/>
        </p:nvGrpSpPr>
        <p:grpSpPr>
          <a:xfrm>
            <a:off x="710144" y="1355703"/>
            <a:ext cx="962058" cy="1191597"/>
            <a:chOff x="1828799" y="1798501"/>
            <a:chExt cx="1163784" cy="1441454"/>
          </a:xfrm>
        </p:grpSpPr>
        <p:sp>
          <p:nvSpPr>
            <p:cNvPr id="6" name="Graphic 4">
              <a:extLst>
                <a:ext uri="{FF2B5EF4-FFF2-40B4-BE49-F238E27FC236}">
                  <a16:creationId xmlns:a16="http://schemas.microsoft.com/office/drawing/2014/main" id="{90E20B69-5728-B980-16DF-6134E838AD2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ACA3554E-00F0-3ECE-DD25-C1317258A52C}"/>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04</a:t>
              </a:r>
            </a:p>
          </p:txBody>
        </p:sp>
      </p:grpSp>
      <p:sp>
        <p:nvSpPr>
          <p:cNvPr id="8" name="TextBox 7">
            <a:extLst>
              <a:ext uri="{FF2B5EF4-FFF2-40B4-BE49-F238E27FC236}">
                <a16:creationId xmlns:a16="http://schemas.microsoft.com/office/drawing/2014/main" id="{A4E55629-7093-9734-C51A-D6FDCD93F16A}"/>
              </a:ext>
            </a:extLst>
          </p:cNvPr>
          <p:cNvSpPr txBox="1"/>
          <p:nvPr/>
        </p:nvSpPr>
        <p:spPr>
          <a:xfrm>
            <a:off x="818755" y="2545609"/>
            <a:ext cx="6763482" cy="4154984"/>
          </a:xfrm>
          <a:prstGeom prst="rect">
            <a:avLst/>
          </a:prstGeom>
          <a:noFill/>
        </p:spPr>
        <p:txBody>
          <a:bodyPr wrap="square">
            <a:spAutoFit/>
          </a:bodyPr>
          <a:lstStyle/>
          <a:p>
            <a:pPr>
              <a:buNone/>
            </a:pPr>
            <a:r>
              <a:rPr lang="en-GB" sz="2200" b="1" dirty="0"/>
              <a:t>Peas of Heaven, </a:t>
            </a:r>
            <a:r>
              <a:rPr lang="en-GB" sz="2200" dirty="0"/>
              <a:t>Gothenburg, Sweden </a:t>
            </a:r>
            <a:r>
              <a:rPr lang="en-GB" sz="2200" dirty="0">
                <a:hlinkClick r:id="rId2"/>
              </a:rPr>
              <a:t>https://www.peasofheaven.se/</a:t>
            </a:r>
            <a:r>
              <a:rPr lang="en-GB" sz="2200" dirty="0"/>
              <a:t>   </a:t>
            </a:r>
            <a:br>
              <a:rPr lang="en-GB" sz="2200" dirty="0"/>
            </a:br>
            <a:r>
              <a:rPr lang="en-GB" sz="2200" b="1" dirty="0">
                <a:solidFill>
                  <a:srgbClr val="84BFA4"/>
                </a:solidFill>
              </a:rPr>
              <a:t>Overview</a:t>
            </a:r>
            <a:r>
              <a:rPr lang="en-GB" sz="2200" dirty="0">
                <a:solidFill>
                  <a:srgbClr val="84BFA4"/>
                </a:solidFill>
              </a:rPr>
              <a:t>: </a:t>
            </a:r>
            <a:r>
              <a:rPr lang="en-GB" sz="2200" dirty="0"/>
              <a:t>Peas of Heaven is a plant-based food startup that produces meat-free products like chorizos, bratwursts, and burgers. The brand employs humour in its marketing campaigns, such as depicting plant-based meats growing in fields, to make plant-based eating more approachable and fun.</a:t>
            </a:r>
          </a:p>
          <a:p>
            <a:endParaRPr lang="en-GB" sz="2200" dirty="0"/>
          </a:p>
          <a:p>
            <a:r>
              <a:rPr lang="en-GB" sz="2200" b="1" dirty="0">
                <a:solidFill>
                  <a:srgbClr val="84BFA4"/>
                </a:solidFill>
              </a:rPr>
              <a:t>READ</a:t>
            </a:r>
            <a:r>
              <a:rPr lang="en-GB" sz="2200" dirty="0"/>
              <a:t>: </a:t>
            </a:r>
            <a:r>
              <a:rPr lang="en-GB" sz="2200" dirty="0">
                <a:hlinkClick r:id="rId3"/>
              </a:rPr>
              <a:t>https://www.adweek.com/brand-marketing/the-brand-that-aims-to-see-the-funny-side-of-plant-based-food/</a:t>
            </a:r>
            <a:r>
              <a:rPr lang="en-GB" sz="2200" dirty="0"/>
              <a:t> </a:t>
            </a:r>
            <a:endParaRPr lang="en-IE" dirty="0"/>
          </a:p>
        </p:txBody>
      </p:sp>
      <p:pic>
        <p:nvPicPr>
          <p:cNvPr id="12" name="Picture 11">
            <a:extLst>
              <a:ext uri="{FF2B5EF4-FFF2-40B4-BE49-F238E27FC236}">
                <a16:creationId xmlns:a16="http://schemas.microsoft.com/office/drawing/2014/main" id="{464C84F7-3592-6B6F-842A-E0B92E233681}"/>
              </a:ext>
            </a:extLst>
          </p:cNvPr>
          <p:cNvPicPr>
            <a:picLocks noChangeAspect="1"/>
          </p:cNvPicPr>
          <p:nvPr/>
        </p:nvPicPr>
        <p:blipFill>
          <a:blip r:embed="rId4"/>
          <a:stretch>
            <a:fillRect/>
          </a:stretch>
        </p:blipFill>
        <p:spPr>
          <a:xfrm>
            <a:off x="7620385" y="2083055"/>
            <a:ext cx="4346946" cy="4154967"/>
          </a:xfrm>
          <a:prstGeom prst="rect">
            <a:avLst/>
          </a:prstGeom>
        </p:spPr>
      </p:pic>
    </p:spTree>
    <p:extLst>
      <p:ext uri="{BB962C8B-B14F-4D97-AF65-F5344CB8AC3E}">
        <p14:creationId xmlns:p14="http://schemas.microsoft.com/office/powerpoint/2010/main" val="3173033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WAYS TO COME UP WITH YOUR BRAND NAME…</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65592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404120"/>
            <a:ext cx="27979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VALUES BASED</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D86BD45D-4C9A-FD8A-8039-F1BEA103937B}"/>
              </a:ext>
            </a:extLst>
          </p:cNvPr>
          <p:cNvGrpSpPr/>
          <p:nvPr/>
        </p:nvGrpSpPr>
        <p:grpSpPr>
          <a:xfrm>
            <a:off x="1018595" y="116047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05</a:t>
              </a:r>
            </a:p>
          </p:txBody>
        </p:sp>
      </p:grpSp>
      <p:sp>
        <p:nvSpPr>
          <p:cNvPr id="7" name="Text Placeholder 2">
            <a:extLst>
              <a:ext uri="{FF2B5EF4-FFF2-40B4-BE49-F238E27FC236}">
                <a16:creationId xmlns:a16="http://schemas.microsoft.com/office/drawing/2014/main" id="{F8A16608-6C5C-A0C8-F32B-864F0C6F7762}"/>
              </a:ext>
            </a:extLst>
          </p:cNvPr>
          <p:cNvSpPr txBox="1">
            <a:spLocks/>
          </p:cNvSpPr>
          <p:nvPr/>
        </p:nvSpPr>
        <p:spPr>
          <a:xfrm>
            <a:off x="2232742" y="2559804"/>
            <a:ext cx="10042876"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11" name="TextBox 10">
            <a:extLst>
              <a:ext uri="{FF2B5EF4-FFF2-40B4-BE49-F238E27FC236}">
                <a16:creationId xmlns:a16="http://schemas.microsoft.com/office/drawing/2014/main" id="{513BBEFD-D31C-B92A-6BB8-5F0B2F8AE957}"/>
              </a:ext>
            </a:extLst>
          </p:cNvPr>
          <p:cNvSpPr txBox="1"/>
          <p:nvPr/>
        </p:nvSpPr>
        <p:spPr>
          <a:xfrm>
            <a:off x="380324" y="2171617"/>
            <a:ext cx="7752172" cy="4616648"/>
          </a:xfrm>
          <a:prstGeom prst="rect">
            <a:avLst/>
          </a:prstGeom>
          <a:noFill/>
        </p:spPr>
        <p:txBody>
          <a:bodyPr wrap="square">
            <a:spAutoFit/>
          </a:bodyPr>
          <a:lstStyle/>
          <a:p>
            <a:r>
              <a:rPr lang="en-GB" sz="2200" dirty="0" err="1"/>
              <a:t>Oddbox</a:t>
            </a:r>
            <a:r>
              <a:rPr lang="en-GB" sz="2200" dirty="0"/>
              <a:t> is a UK-based fruit and veg subscription service with a clear values-first brand built around fighting food waste. but what really sets it apart is how it turns that mission into an emotionally compelling, user-friendly experience.</a:t>
            </a:r>
          </a:p>
          <a:p>
            <a:endParaRPr lang="en-GB" sz="800" dirty="0"/>
          </a:p>
          <a:p>
            <a:pPr marL="342900" indent="-342900">
              <a:buFont typeface="Arial" panose="020B0604020202020204" pitchFamily="34" charset="0"/>
              <a:buChar char="•"/>
            </a:pPr>
            <a:r>
              <a:rPr lang="en-GB" sz="2200" dirty="0">
                <a:solidFill>
                  <a:srgbClr val="84BFA4"/>
                </a:solidFill>
              </a:rPr>
              <a:t> </a:t>
            </a:r>
            <a:r>
              <a:rPr lang="en-GB" sz="2200" b="1" dirty="0">
                <a:solidFill>
                  <a:srgbClr val="84BFA4"/>
                </a:solidFill>
              </a:rPr>
              <a:t>Brand Core Mission:  </a:t>
            </a:r>
            <a:r>
              <a:rPr lang="en-GB" sz="2200" dirty="0"/>
              <a:t>"Rescue odd and surplus fruit &amp; veg to fight food waste and climate change.“</a:t>
            </a:r>
          </a:p>
          <a:p>
            <a:pPr marL="342900" indent="-342900">
              <a:buFont typeface="Arial" panose="020B0604020202020204" pitchFamily="34" charset="0"/>
              <a:buChar char="•"/>
            </a:pPr>
            <a:r>
              <a:rPr lang="en-GB" sz="2200" b="1" dirty="0">
                <a:solidFill>
                  <a:srgbClr val="84BFA4"/>
                </a:solidFill>
              </a:rPr>
              <a:t>USP: </a:t>
            </a:r>
            <a:r>
              <a:rPr lang="en-GB" sz="2200" dirty="0"/>
              <a:t>Works directly with farmers to save produce that’s too big, small, oddly shaped, or surplus from being wasted.</a:t>
            </a:r>
          </a:p>
          <a:p>
            <a:pPr marL="342900" indent="-342900">
              <a:buFont typeface="Arial" panose="020B0604020202020204" pitchFamily="34" charset="0"/>
              <a:buChar char="•"/>
            </a:pPr>
            <a:r>
              <a:rPr lang="en-GB" sz="2200" b="1" dirty="0">
                <a:solidFill>
                  <a:srgbClr val="84BFA4"/>
                </a:solidFill>
              </a:rPr>
              <a:t>Model: </a:t>
            </a:r>
            <a:r>
              <a:rPr lang="en-GB" sz="2200" dirty="0"/>
              <a:t>Weekly or fortnightly subscription boxes delivered to your door, with detailed info about what's in the box and why it would’ve been wasted</a:t>
            </a:r>
            <a:r>
              <a:rPr lang="en-GB" dirty="0"/>
              <a:t>.</a:t>
            </a:r>
          </a:p>
          <a:p>
            <a:pPr marL="342900" indent="-342900">
              <a:buFont typeface="Arial" panose="020B0604020202020204" pitchFamily="34" charset="0"/>
              <a:buChar char="•"/>
            </a:pPr>
            <a:r>
              <a:rPr lang="en-GB" dirty="0"/>
              <a:t> </a:t>
            </a:r>
            <a:r>
              <a:rPr lang="en-GB" sz="2200" b="1" dirty="0">
                <a:solidFill>
                  <a:srgbClr val="84BFA4"/>
                </a:solidFill>
              </a:rPr>
              <a:t>VISIT </a:t>
            </a:r>
            <a:r>
              <a:rPr lang="en-GB" sz="2200" dirty="0">
                <a:hlinkClick r:id="rId2"/>
              </a:rPr>
              <a:t>Wonky Fruit &amp; Veg | Deliciously Odd &amp; Delivered to Your Door</a:t>
            </a:r>
            <a:endParaRPr lang="en-IE" sz="2200" dirty="0"/>
          </a:p>
        </p:txBody>
      </p:sp>
      <p:pic>
        <p:nvPicPr>
          <p:cNvPr id="13" name="Picture 12">
            <a:extLst>
              <a:ext uri="{FF2B5EF4-FFF2-40B4-BE49-F238E27FC236}">
                <a16:creationId xmlns:a16="http://schemas.microsoft.com/office/drawing/2014/main" id="{99C90DEF-0AB5-496A-F4D8-7C83600AFA4D}"/>
              </a:ext>
            </a:extLst>
          </p:cNvPr>
          <p:cNvPicPr>
            <a:picLocks noChangeAspect="1"/>
          </p:cNvPicPr>
          <p:nvPr/>
        </p:nvPicPr>
        <p:blipFill>
          <a:blip r:embed="rId3"/>
          <a:stretch>
            <a:fillRect/>
          </a:stretch>
        </p:blipFill>
        <p:spPr>
          <a:xfrm>
            <a:off x="8300310" y="3158697"/>
            <a:ext cx="3742756" cy="1831241"/>
          </a:xfrm>
          <a:prstGeom prst="rect">
            <a:avLst/>
          </a:prstGeom>
        </p:spPr>
      </p:pic>
    </p:spTree>
    <p:extLst>
      <p:ext uri="{BB962C8B-B14F-4D97-AF65-F5344CB8AC3E}">
        <p14:creationId xmlns:p14="http://schemas.microsoft.com/office/powerpoint/2010/main" val="2398047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 </a:t>
            </a:r>
            <a:r>
              <a:rPr lang="en-GB" dirty="0"/>
              <a:t>THE PSYCHOLOGY OF COLOUR IN BRANDING</a:t>
            </a:r>
            <a:endParaRPr lang="en-US" dirty="0"/>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337051" y="1415862"/>
            <a:ext cx="6751572"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2800" b="1" dirty="0">
                <a:solidFill>
                  <a:srgbClr val="84BFA4"/>
                </a:solidFill>
              </a:rPr>
              <a:t>Did you know there is a science behind </a:t>
            </a:r>
            <a:r>
              <a:rPr lang="en-US" sz="2800" b="1" dirty="0" err="1">
                <a:solidFill>
                  <a:srgbClr val="84BFA4"/>
                </a:solidFill>
              </a:rPr>
              <a:t>colour</a:t>
            </a:r>
            <a:r>
              <a:rPr lang="en-US" sz="2800" b="1" dirty="0">
                <a:solidFill>
                  <a:srgbClr val="84BFA4"/>
                </a:solidFill>
              </a:rPr>
              <a:t>? </a:t>
            </a:r>
          </a:p>
          <a:p>
            <a:pPr>
              <a:buClr>
                <a:srgbClr val="B6D1E1"/>
              </a:buClr>
            </a:pPr>
            <a:r>
              <a:rPr lang="en-US" dirty="0"/>
              <a:t>Each </a:t>
            </a:r>
            <a:r>
              <a:rPr lang="en-US" dirty="0" err="1"/>
              <a:t>colour</a:t>
            </a:r>
            <a:r>
              <a:rPr lang="en-US" dirty="0"/>
              <a:t> carries subconscious associations.  Here's a quick rundown:</a:t>
            </a:r>
          </a:p>
          <a:p>
            <a:pPr>
              <a:buClr>
                <a:srgbClr val="B6D1E1"/>
              </a:buClr>
            </a:pPr>
            <a:endParaRPr lang="en-US" dirty="0"/>
          </a:p>
          <a:p>
            <a:pPr marL="342900" indent="-342900">
              <a:buClr>
                <a:srgbClr val="B6D1E1"/>
              </a:buClr>
              <a:buFont typeface="Arial" panose="020B0604020202020204" pitchFamily="34" charset="0"/>
              <a:buChar char="•"/>
            </a:pPr>
            <a:r>
              <a:rPr lang="en-US" dirty="0"/>
              <a:t>Green -  Sustainability, health, nature (e.g. </a:t>
            </a:r>
            <a:r>
              <a:rPr lang="en-US" dirty="0" err="1"/>
              <a:t>Oddbox</a:t>
            </a:r>
            <a:r>
              <a:rPr lang="en-US" dirty="0"/>
              <a:t>)</a:t>
            </a:r>
          </a:p>
          <a:p>
            <a:pPr marL="342900" indent="-342900">
              <a:buClr>
                <a:srgbClr val="B6D1E1"/>
              </a:buClr>
              <a:buFont typeface="Arial" panose="020B0604020202020204" pitchFamily="34" charset="0"/>
              <a:buChar char="•"/>
            </a:pPr>
            <a:r>
              <a:rPr lang="en-US" dirty="0"/>
              <a:t>Blue - Trust, calm, professionalism (think water and frozen food brands )</a:t>
            </a:r>
          </a:p>
          <a:p>
            <a:pPr marL="342900" indent="-342900">
              <a:buClr>
                <a:srgbClr val="B6D1E1"/>
              </a:buClr>
              <a:buFont typeface="Arial" panose="020B0604020202020204" pitchFamily="34" charset="0"/>
              <a:buChar char="•"/>
            </a:pPr>
            <a:r>
              <a:rPr lang="en-US" dirty="0"/>
              <a:t>Yellow - Optimism, warmth, attention-grabbing (Tony’s </a:t>
            </a:r>
            <a:r>
              <a:rPr lang="en-US" dirty="0" err="1"/>
              <a:t>Chocolonely</a:t>
            </a:r>
            <a:r>
              <a:rPr lang="en-US" dirty="0"/>
              <a:t>, Rubies in the Rubble)</a:t>
            </a:r>
          </a:p>
          <a:p>
            <a:pPr marL="342900" indent="-342900">
              <a:buClr>
                <a:srgbClr val="B6D1E1"/>
              </a:buClr>
              <a:buFont typeface="Arial" panose="020B0604020202020204" pitchFamily="34" charset="0"/>
              <a:buChar char="•"/>
            </a:pPr>
            <a:r>
              <a:rPr lang="en-US" dirty="0"/>
              <a:t>Red  - Boldness, energy, urgency </a:t>
            </a:r>
          </a:p>
          <a:p>
            <a:pPr marL="342900" indent="-342900">
              <a:buClr>
                <a:srgbClr val="B6D1E1"/>
              </a:buClr>
              <a:buFont typeface="Arial" panose="020B0604020202020204" pitchFamily="34" charset="0"/>
              <a:buChar char="•"/>
            </a:pPr>
            <a:r>
              <a:rPr lang="en-US" dirty="0"/>
              <a:t>Purple  - Creativity, luxury, quirk </a:t>
            </a:r>
          </a:p>
          <a:p>
            <a:pPr marL="342900" indent="-342900">
              <a:buClr>
                <a:srgbClr val="B6D1E1"/>
              </a:buClr>
              <a:buFont typeface="Arial" panose="020B0604020202020204" pitchFamily="34" charset="0"/>
              <a:buChar char="•"/>
            </a:pPr>
            <a:r>
              <a:rPr lang="en-US" dirty="0"/>
              <a:t>Black &amp; White - Modernity, minimalism, sophistication </a:t>
            </a:r>
          </a:p>
          <a:p>
            <a:pPr>
              <a:buClr>
                <a:srgbClr val="B6D1E1"/>
              </a:buClr>
            </a:pPr>
            <a:endParaRPr lang="en-US" sz="2800" dirty="0"/>
          </a:p>
          <a:p>
            <a:pPr>
              <a:buClr>
                <a:srgbClr val="B6D1E1"/>
              </a:buClr>
            </a:pPr>
            <a:endParaRPr lang="en-US" sz="2800" dirty="0"/>
          </a:p>
          <a:p>
            <a:pPr>
              <a:buClr>
                <a:srgbClr val="B6D1E1"/>
              </a:buClr>
            </a:pPr>
            <a:endParaRPr lang="en-US" i="1" dirty="0"/>
          </a:p>
        </p:txBody>
      </p:sp>
      <p:grpSp>
        <p:nvGrpSpPr>
          <p:cNvPr id="6" name="Google Shape;612;p39">
            <a:extLst>
              <a:ext uri="{FF2B5EF4-FFF2-40B4-BE49-F238E27FC236}">
                <a16:creationId xmlns:a16="http://schemas.microsoft.com/office/drawing/2014/main" id="{036901EA-4E75-50A5-B48A-865D55C44615}"/>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5B9BED3E-9A0F-38F5-17D9-010E9CE0797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5E66C9C7-484A-8400-A31F-923C246FEB1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BB2F42CA-6153-22D2-9205-BE0D0433CF3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F6D2ACE1-CE3F-DB76-343E-6B4925527524}"/>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578BA68E-987E-08BE-E400-DE7619C9BC33}"/>
              </a:ext>
            </a:extLst>
          </p:cNvPr>
          <p:cNvSpPr/>
          <p:nvPr/>
        </p:nvSpPr>
        <p:spPr>
          <a:xfrm>
            <a:off x="2156551" y="5761529"/>
            <a:ext cx="5215293" cy="880821"/>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98892325-AC6E-4289-5F73-63CF6836837F}"/>
              </a:ext>
            </a:extLst>
          </p:cNvPr>
          <p:cNvSpPr txBox="1">
            <a:spLocks/>
          </p:cNvSpPr>
          <p:nvPr/>
        </p:nvSpPr>
        <p:spPr>
          <a:xfrm>
            <a:off x="2176974" y="5932379"/>
            <a:ext cx="5113675" cy="58758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hlinkClick r:id="rId2"/>
              </a:rPr>
              <a:t>The Psychology of </a:t>
            </a:r>
            <a:r>
              <a:rPr lang="en-GB" sz="2400" dirty="0" err="1">
                <a:hlinkClick r:id="rId2"/>
              </a:rPr>
              <a:t>Color</a:t>
            </a:r>
            <a:r>
              <a:rPr lang="en-GB" sz="2400" dirty="0">
                <a:hlinkClick r:id="rId2"/>
              </a:rPr>
              <a:t> in Branding for Food Entrepreneurs — FEAD</a:t>
            </a:r>
            <a:endParaRPr lang="en-US" sz="3200" dirty="0"/>
          </a:p>
        </p:txBody>
      </p:sp>
      <p:grpSp>
        <p:nvGrpSpPr>
          <p:cNvPr id="26" name="Group 25">
            <a:extLst>
              <a:ext uri="{FF2B5EF4-FFF2-40B4-BE49-F238E27FC236}">
                <a16:creationId xmlns:a16="http://schemas.microsoft.com/office/drawing/2014/main" id="{7182B12E-9919-0580-FC7F-10FE76242B1C}"/>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3FBDB810-44C5-81CE-5CAF-08BC726FAD17}"/>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77739EE8-CEAC-63E3-D4C4-F2E3D61DDE35}"/>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1EA355B-1BC8-B03A-DF9E-51CFB644F379}"/>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EE0293-2FE7-F944-F6E6-A0F63CB0E8BC}"/>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Read</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BFFAFAB9-023A-DE6B-5AE5-E9E1EEE67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pic>
        <p:nvPicPr>
          <p:cNvPr id="9221" name="Picture 5" descr="The Best Food Packaging Design Examples Of 2021">
            <a:extLst>
              <a:ext uri="{FF2B5EF4-FFF2-40B4-BE49-F238E27FC236}">
                <a16:creationId xmlns:a16="http://schemas.microsoft.com/office/drawing/2014/main" id="{755D49F8-D485-0066-D3A2-F5DDE64A0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443" y="3653678"/>
            <a:ext cx="4228506" cy="259061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Snack Packaging Design - jalexandriacreative.com">
            <a:extLst>
              <a:ext uri="{FF2B5EF4-FFF2-40B4-BE49-F238E27FC236}">
                <a16:creationId xmlns:a16="http://schemas.microsoft.com/office/drawing/2014/main" id="{AE6C6C3A-0B48-C13E-4680-BF2B987077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77" b="6783"/>
          <a:stretch/>
        </p:blipFill>
        <p:spPr bwMode="auto">
          <a:xfrm>
            <a:off x="7489417" y="1298990"/>
            <a:ext cx="4575836" cy="22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15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1FC9-44B9-3822-F693-8A50A090BF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09A4C1-99B4-00F1-673B-C7312C7D1CDF}"/>
              </a:ext>
            </a:extLst>
          </p:cNvPr>
          <p:cNvSpPr>
            <a:spLocks noGrp="1"/>
          </p:cNvSpPr>
          <p:nvPr>
            <p:ph type="body" sz="quarter" idx="27"/>
          </p:nvPr>
        </p:nvSpPr>
        <p:spPr/>
        <p:txBody>
          <a:bodyPr/>
          <a:lstStyle/>
          <a:p>
            <a:r>
              <a:rPr lang="en-US" dirty="0"/>
              <a:t> </a:t>
            </a:r>
            <a:r>
              <a:rPr lang="en-GB" dirty="0"/>
              <a:t>THE PSYCHOLOGY OF COLOUR IN BRANDING</a:t>
            </a:r>
            <a:endParaRPr lang="en-US" dirty="0"/>
          </a:p>
        </p:txBody>
      </p:sp>
      <p:sp>
        <p:nvSpPr>
          <p:cNvPr id="10" name="Text Placeholder 7">
            <a:extLst>
              <a:ext uri="{FF2B5EF4-FFF2-40B4-BE49-F238E27FC236}">
                <a16:creationId xmlns:a16="http://schemas.microsoft.com/office/drawing/2014/main" id="{2DBCF6BE-DE57-C242-1A05-C290CA5381B5}"/>
              </a:ext>
            </a:extLst>
          </p:cNvPr>
          <p:cNvSpPr txBox="1">
            <a:spLocks/>
          </p:cNvSpPr>
          <p:nvPr/>
        </p:nvSpPr>
        <p:spPr>
          <a:xfrm>
            <a:off x="579812" y="1603111"/>
            <a:ext cx="4534354"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solidFill>
                  <a:srgbClr val="84BFA4"/>
                </a:solidFill>
              </a:rPr>
              <a:t>Why It Matters</a:t>
            </a:r>
          </a:p>
          <a:p>
            <a:pPr marL="342900" indent="-342900">
              <a:buClr>
                <a:srgbClr val="B6D1E1"/>
              </a:buClr>
              <a:buFont typeface="Arial" panose="020B0604020202020204" pitchFamily="34" charset="0"/>
              <a:buChar char="•"/>
            </a:pPr>
            <a:r>
              <a:rPr lang="en-US" dirty="0"/>
              <a:t>Customers process </a:t>
            </a:r>
            <a:r>
              <a:rPr lang="en-US" dirty="0" err="1"/>
              <a:t>colour</a:t>
            </a:r>
            <a:r>
              <a:rPr lang="en-US" dirty="0"/>
              <a:t> faster than text or shape. </a:t>
            </a:r>
          </a:p>
          <a:p>
            <a:pPr marL="342900" indent="-342900">
              <a:buClr>
                <a:srgbClr val="B6D1E1"/>
              </a:buClr>
              <a:buFont typeface="Arial" panose="020B0604020202020204" pitchFamily="34" charset="0"/>
              <a:buChar char="•"/>
            </a:pPr>
            <a:r>
              <a:rPr lang="en-US" dirty="0"/>
              <a:t>It builds instant recognition, evokes emotion without saying a word</a:t>
            </a:r>
          </a:p>
          <a:p>
            <a:pPr marL="342900" indent="-342900">
              <a:buClr>
                <a:srgbClr val="B6D1E1"/>
              </a:buClr>
              <a:buFont typeface="Arial" panose="020B0604020202020204" pitchFamily="34" charset="0"/>
              <a:buChar char="•"/>
            </a:pPr>
            <a:r>
              <a:rPr lang="en-US" dirty="0"/>
              <a:t>It aligns visual identity with brand values (Are you rebellious or wholesome? Premium or playful?)</a:t>
            </a:r>
          </a:p>
          <a:p>
            <a:pPr marL="342900" indent="-342900">
              <a:buClr>
                <a:srgbClr val="B6D1E1"/>
              </a:buClr>
              <a:buFont typeface="Arial" panose="020B0604020202020204" pitchFamily="34" charset="0"/>
              <a:buChar char="•"/>
            </a:pPr>
            <a:endParaRPr lang="en-US" dirty="0"/>
          </a:p>
          <a:p>
            <a:pPr>
              <a:buClr>
                <a:srgbClr val="B6D1E1"/>
              </a:buClr>
            </a:pPr>
            <a:endParaRPr lang="en-US" sz="2800" dirty="0"/>
          </a:p>
          <a:p>
            <a:pPr>
              <a:buClr>
                <a:srgbClr val="B6D1E1"/>
              </a:buClr>
            </a:pPr>
            <a:endParaRPr lang="en-US" i="1" dirty="0"/>
          </a:p>
        </p:txBody>
      </p:sp>
      <p:grpSp>
        <p:nvGrpSpPr>
          <p:cNvPr id="6" name="Google Shape;612;p39">
            <a:extLst>
              <a:ext uri="{FF2B5EF4-FFF2-40B4-BE49-F238E27FC236}">
                <a16:creationId xmlns:a16="http://schemas.microsoft.com/office/drawing/2014/main" id="{7DD48331-0B23-1808-0588-6FF75D27F7BA}"/>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3F6A809B-ACBC-E1BE-3936-982107FCF70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E5A4252A-3720-9AFD-58A4-FD29E4A0879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49E80AB8-3EB1-5399-5DAB-F98FD52453F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DED4482B-FCE0-2475-D565-6C14129AB801}"/>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3FB91206-F827-8963-A2EB-D05F1A57F847}"/>
              </a:ext>
            </a:extLst>
          </p:cNvPr>
          <p:cNvSpPr/>
          <p:nvPr/>
        </p:nvSpPr>
        <p:spPr>
          <a:xfrm>
            <a:off x="2198152" y="5772932"/>
            <a:ext cx="5513557" cy="935880"/>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06814A3-0875-FC0B-477B-BCE4CE9EE37F}"/>
              </a:ext>
            </a:extLst>
          </p:cNvPr>
          <p:cNvSpPr txBox="1">
            <a:spLocks/>
          </p:cNvSpPr>
          <p:nvPr/>
        </p:nvSpPr>
        <p:spPr>
          <a:xfrm>
            <a:off x="2245103" y="5960293"/>
            <a:ext cx="5557826" cy="58758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dirty="0">
                <a:hlinkClick r:id="rId2"/>
              </a:rPr>
              <a:t>The Psychology of </a:t>
            </a:r>
            <a:r>
              <a:rPr lang="en-GB" sz="2800" dirty="0" err="1">
                <a:hlinkClick r:id="rId2"/>
              </a:rPr>
              <a:t>Colors</a:t>
            </a:r>
            <a:r>
              <a:rPr lang="en-GB" sz="2800" dirty="0">
                <a:hlinkClick r:id="rId2"/>
              </a:rPr>
              <a:t> in Branding</a:t>
            </a:r>
            <a:endParaRPr lang="en-GB" sz="2800" dirty="0"/>
          </a:p>
          <a:p>
            <a:r>
              <a:rPr lang="en-GB" sz="2000" b="1" dirty="0"/>
              <a:t>Food Service</a:t>
            </a:r>
            <a:endParaRPr lang="en-US" sz="2800" b="1" dirty="0"/>
          </a:p>
        </p:txBody>
      </p:sp>
      <p:grpSp>
        <p:nvGrpSpPr>
          <p:cNvPr id="26" name="Group 25">
            <a:extLst>
              <a:ext uri="{FF2B5EF4-FFF2-40B4-BE49-F238E27FC236}">
                <a16:creationId xmlns:a16="http://schemas.microsoft.com/office/drawing/2014/main" id="{E49B1A91-A7A2-F09F-6209-CB95CBC3C8E3}"/>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7878C5C3-2A65-00CE-1A16-52A7E9ED0E14}"/>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6A32E612-13D7-B73D-6A13-53EC96DA1C40}"/>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6AFE16-062D-E891-2F00-17CB05B3EE9A}"/>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35FCF-5D5F-BADB-0D9B-287784ABBC59}"/>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Read</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EC5B1377-E208-DDC4-5EFF-33EA698D7C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pic>
        <p:nvPicPr>
          <p:cNvPr id="9" name="Picture 8">
            <a:extLst>
              <a:ext uri="{FF2B5EF4-FFF2-40B4-BE49-F238E27FC236}">
                <a16:creationId xmlns:a16="http://schemas.microsoft.com/office/drawing/2014/main" id="{BC649A7B-C759-6519-F398-97CFC57A6065}"/>
              </a:ext>
            </a:extLst>
          </p:cNvPr>
          <p:cNvPicPr>
            <a:picLocks noChangeAspect="1"/>
          </p:cNvPicPr>
          <p:nvPr/>
        </p:nvPicPr>
        <p:blipFill>
          <a:blip r:embed="rId5"/>
          <a:stretch>
            <a:fillRect/>
          </a:stretch>
        </p:blipFill>
        <p:spPr>
          <a:xfrm>
            <a:off x="5369050" y="1705098"/>
            <a:ext cx="6631557" cy="3684198"/>
          </a:xfrm>
          <a:prstGeom prst="rect">
            <a:avLst/>
          </a:prstGeom>
        </p:spPr>
      </p:pic>
    </p:spTree>
    <p:extLst>
      <p:ext uri="{BB962C8B-B14F-4D97-AF65-F5344CB8AC3E}">
        <p14:creationId xmlns:p14="http://schemas.microsoft.com/office/powerpoint/2010/main" val="4077515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2212-ECFC-0B56-F41B-F0BEEE67C0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E2EA63-C0AB-C0B0-1151-A1B613EC7B6C}"/>
              </a:ext>
            </a:extLst>
          </p:cNvPr>
          <p:cNvSpPr>
            <a:spLocks noGrp="1"/>
          </p:cNvSpPr>
          <p:nvPr>
            <p:ph type="body" sz="quarter" idx="27"/>
          </p:nvPr>
        </p:nvSpPr>
        <p:spPr/>
        <p:txBody>
          <a:bodyPr/>
          <a:lstStyle/>
          <a:p>
            <a:r>
              <a:rPr lang="en-US" dirty="0"/>
              <a:t> </a:t>
            </a:r>
            <a:r>
              <a:rPr lang="en-GB" dirty="0"/>
              <a:t>CULTURAL INNOVATION IN BRANDING</a:t>
            </a:r>
            <a:endParaRPr lang="en-US" dirty="0"/>
          </a:p>
        </p:txBody>
      </p:sp>
      <p:grpSp>
        <p:nvGrpSpPr>
          <p:cNvPr id="6" name="Google Shape;612;p39">
            <a:extLst>
              <a:ext uri="{FF2B5EF4-FFF2-40B4-BE49-F238E27FC236}">
                <a16:creationId xmlns:a16="http://schemas.microsoft.com/office/drawing/2014/main" id="{FFBD9BC6-A53B-7553-A056-8C2C6ADF1A18}"/>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E2DC260B-A5C1-9CEA-1DEC-AF2B6DFC2E19}"/>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9B0BE1CF-D2CB-D0F9-C700-D6A0EBB9EA20}"/>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173EADA3-2C78-3290-4F06-25E9E265B80F}"/>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E9071EAE-7473-A8C6-2DAE-EBD887A645A8}"/>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roup 25">
            <a:extLst>
              <a:ext uri="{FF2B5EF4-FFF2-40B4-BE49-F238E27FC236}">
                <a16:creationId xmlns:a16="http://schemas.microsoft.com/office/drawing/2014/main" id="{3AF24F5D-B129-26BF-1711-B17D64BC3BE9}"/>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5D0F1B58-F65A-73AB-7D93-EEE09E5F4A38}"/>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51156433-E0B5-D0E5-8218-E551EBA18F48}"/>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474D5D6-9454-6B7E-0C68-D207B929046E}"/>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6376D8-F6E1-CDD0-125D-BFBFDE29A257}"/>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Read</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99C6AF6D-B098-994C-1459-8A5F987B9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791" y="5178054"/>
              <a:ext cx="551275" cy="551275"/>
            </a:xfrm>
            <a:prstGeom prst="rect">
              <a:avLst/>
            </a:prstGeom>
          </p:spPr>
        </p:pic>
      </p:grpSp>
      <p:sp>
        <p:nvSpPr>
          <p:cNvPr id="7" name="Rectangle 4">
            <a:extLst>
              <a:ext uri="{FF2B5EF4-FFF2-40B4-BE49-F238E27FC236}">
                <a16:creationId xmlns:a16="http://schemas.microsoft.com/office/drawing/2014/main" id="{3E83C036-8B51-D27E-8173-4CB0E1AF463E}"/>
              </a:ext>
            </a:extLst>
          </p:cNvPr>
          <p:cNvSpPr>
            <a:spLocks noChangeArrowheads="1"/>
          </p:cNvSpPr>
          <p:nvPr/>
        </p:nvSpPr>
        <p:spPr bwMode="auto">
          <a:xfrm>
            <a:off x="611874" y="1459090"/>
            <a:ext cx="10968251"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400" dirty="0"/>
              <a:t>For women migrant entrepreneurs in food, your cultural dimension is about expressing who you are, where you come from, what you care about , and building a brand that connects with others through shared values and identity.</a:t>
            </a:r>
          </a:p>
          <a:p>
            <a:endParaRPr lang="en-GB" sz="2400" dirty="0"/>
          </a:p>
          <a:p>
            <a:pPr>
              <a:buNone/>
            </a:pPr>
            <a:r>
              <a:rPr lang="en-GB" sz="2400" b="1" dirty="0"/>
              <a:t>How to Build Cultural Dimension Into Your Brand:</a:t>
            </a:r>
          </a:p>
          <a:p>
            <a:pPr marL="342900" indent="-342900">
              <a:buFont typeface="Arial" panose="020B0604020202020204" pitchFamily="34" charset="0"/>
              <a:buChar char="•"/>
            </a:pPr>
            <a:r>
              <a:rPr lang="en-GB" sz="2400" dirty="0"/>
              <a:t>Tell the story behind your ingredients or heritage</a:t>
            </a:r>
          </a:p>
          <a:p>
            <a:pPr marL="342900" indent="-342900">
              <a:buFont typeface="Arial" panose="020B0604020202020204" pitchFamily="34" charset="0"/>
              <a:buChar char="•"/>
            </a:pPr>
            <a:r>
              <a:rPr lang="en-GB" sz="2400" dirty="0"/>
              <a:t>Use colours, symbols, or language that reflect your roots or values</a:t>
            </a:r>
          </a:p>
          <a:p>
            <a:pPr marL="342900" indent="-342900">
              <a:buFont typeface="Arial" panose="020B0604020202020204" pitchFamily="34" charset="0"/>
              <a:buChar char="•"/>
            </a:pPr>
            <a:r>
              <a:rPr lang="en-GB" sz="2400" dirty="0"/>
              <a:t>Share your motivations — as a woman, as a founder, as a changemaker</a:t>
            </a:r>
          </a:p>
          <a:p>
            <a:pPr marL="342900" indent="-342900">
              <a:buFont typeface="Arial" panose="020B0604020202020204" pitchFamily="34" charset="0"/>
              <a:buChar char="•"/>
            </a:pPr>
            <a:r>
              <a:rPr lang="en-GB" sz="2400" dirty="0"/>
              <a:t>Celebrate community — highlight collaborators, growers, family, and rituals</a:t>
            </a:r>
          </a:p>
          <a:p>
            <a:pPr marL="342900" indent="-342900">
              <a:buFont typeface="Arial" panose="020B0604020202020204" pitchFamily="34" charset="0"/>
              <a:buChar char="•"/>
            </a:pPr>
            <a:r>
              <a:rPr lang="en-GB" sz="2400" dirty="0"/>
              <a:t>Don’t hide emotion — show passion, resilience, humour</a:t>
            </a:r>
          </a:p>
          <a:p>
            <a:endParaRPr lang="en-GB" sz="2400" dirty="0"/>
          </a:p>
        </p:txBody>
      </p:sp>
    </p:spTree>
    <p:extLst>
      <p:ext uri="{BB962C8B-B14F-4D97-AF65-F5344CB8AC3E}">
        <p14:creationId xmlns:p14="http://schemas.microsoft.com/office/powerpoint/2010/main" val="125876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GREAT BRANDS ARE CONSISTENT AND CREATIVE</a:t>
            </a:r>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5563529" y="2428189"/>
            <a:ext cx="5805713"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sz="2400" dirty="0"/>
              <a:t>Tell the story of your business through images</a:t>
            </a:r>
          </a:p>
          <a:p>
            <a:pPr marL="342900" indent="-342900">
              <a:buClr>
                <a:srgbClr val="B6D1E1"/>
              </a:buClr>
              <a:buFont typeface="Arial" panose="020B0604020202020204" pitchFamily="34" charset="0"/>
              <a:buChar char="•"/>
            </a:pPr>
            <a:r>
              <a:rPr lang="en-US" sz="2400" dirty="0"/>
              <a:t>Photos of yourself, your passions and skills</a:t>
            </a:r>
          </a:p>
          <a:p>
            <a:pPr marL="342900" indent="-342900">
              <a:buClr>
                <a:srgbClr val="B6D1E1"/>
              </a:buClr>
              <a:buFont typeface="Arial" panose="020B0604020202020204" pitchFamily="34" charset="0"/>
              <a:buChar char="•"/>
            </a:pPr>
            <a:r>
              <a:rPr lang="en-US" sz="2400" dirty="0"/>
              <a:t>Photos of your product</a:t>
            </a:r>
          </a:p>
          <a:p>
            <a:pPr marL="342900" indent="-342900">
              <a:buClr>
                <a:srgbClr val="B6D1E1"/>
              </a:buClr>
              <a:buFont typeface="Arial" panose="020B0604020202020204" pitchFamily="34" charset="0"/>
              <a:buChar char="•"/>
            </a:pPr>
            <a:r>
              <a:rPr lang="en-US" sz="2400" dirty="0"/>
              <a:t>Snippets of behind-the-scenes work</a:t>
            </a:r>
          </a:p>
          <a:p>
            <a:pPr marL="342900" indent="-342900">
              <a:buClr>
                <a:srgbClr val="B6D1E1"/>
              </a:buClr>
              <a:buFont typeface="Arial" panose="020B0604020202020204" pitchFamily="34" charset="0"/>
              <a:buChar char="•"/>
            </a:pPr>
            <a:r>
              <a:rPr lang="en-US" sz="2400" dirty="0"/>
              <a:t>What motivates / inspires you ?</a:t>
            </a:r>
          </a:p>
          <a:p>
            <a:pPr marL="342900" indent="-342900">
              <a:buClr>
                <a:srgbClr val="B6D1E1"/>
              </a:buClr>
              <a:buFont typeface="Arial" panose="020B0604020202020204" pitchFamily="34" charset="0"/>
              <a:buChar char="•"/>
            </a:pPr>
            <a:endParaRPr lang="en-US" sz="2400" dirty="0"/>
          </a:p>
          <a:p>
            <a:pPr marL="342900" indent="-342900">
              <a:buClr>
                <a:srgbClr val="B6D1E1"/>
              </a:buClr>
              <a:buFont typeface="Arial" panose="020B0604020202020204" pitchFamily="34" charset="0"/>
              <a:buChar char="•"/>
            </a:pPr>
            <a:endParaRPr lang="en-US" sz="2400" dirty="0"/>
          </a:p>
          <a:p>
            <a:pPr>
              <a:buClr>
                <a:srgbClr val="B6D1E1"/>
              </a:buClr>
            </a:pPr>
            <a:endParaRPr lang="en-US" sz="2400" dirty="0"/>
          </a:p>
          <a:p>
            <a:pPr>
              <a:buClr>
                <a:srgbClr val="B6D1E1"/>
              </a:buClr>
            </a:pPr>
            <a:endParaRPr lang="en-US" sz="2400" dirty="0"/>
          </a:p>
          <a:p>
            <a:pPr marL="342900" indent="-342900">
              <a:buClr>
                <a:srgbClr val="B6D1E1"/>
              </a:buClr>
              <a:buFont typeface="Arial" panose="020B0604020202020204" pitchFamily="34" charset="0"/>
              <a:buChar char="•"/>
            </a:pPr>
            <a:endParaRPr lang="en-US" dirty="0"/>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5298302" y="1451428"/>
            <a:ext cx="0" cy="193040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18FD5E0-9035-629F-5318-E3C475B114FA}"/>
              </a:ext>
            </a:extLst>
          </p:cNvPr>
          <p:cNvSpPr/>
          <p:nvPr/>
        </p:nvSpPr>
        <p:spPr>
          <a:xfrm>
            <a:off x="5752213" y="4363625"/>
            <a:ext cx="5617029" cy="907203"/>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A7F7BE4-8C51-E28A-4DF6-67754A9EF324}"/>
              </a:ext>
            </a:extLst>
          </p:cNvPr>
          <p:cNvGrpSpPr/>
          <p:nvPr/>
        </p:nvGrpSpPr>
        <p:grpSpPr>
          <a:xfrm>
            <a:off x="5790922" y="1492775"/>
            <a:ext cx="2788753" cy="604487"/>
            <a:chOff x="2045517" y="6141087"/>
            <a:chExt cx="2788753" cy="604487"/>
          </a:xfrm>
        </p:grpSpPr>
        <p:sp>
          <p:nvSpPr>
            <p:cNvPr id="5" name="Rectangle 4">
              <a:extLst>
                <a:ext uri="{FF2B5EF4-FFF2-40B4-BE49-F238E27FC236}">
                  <a16:creationId xmlns:a16="http://schemas.microsoft.com/office/drawing/2014/main" id="{D377AF6A-8F53-35C8-DED4-EB88AC3824BB}"/>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AABF7-5ACC-E949-59EF-25752143ED80}"/>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560DA3-1872-3B4A-F6BC-C6C3D8E6312C}"/>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Exercise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Graphic 10" descr="Clipboard Partially Ticked outline">
              <a:extLst>
                <a:ext uri="{FF2B5EF4-FFF2-40B4-BE49-F238E27FC236}">
                  <a16:creationId xmlns:a16="http://schemas.microsoft.com/office/drawing/2014/main" id="{6019DF30-E103-A363-451A-CD2609002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sp>
          <p:nvSpPr>
            <p:cNvPr id="7" name="Rectangle 6">
              <a:extLst>
                <a:ext uri="{FF2B5EF4-FFF2-40B4-BE49-F238E27FC236}">
                  <a16:creationId xmlns:a16="http://schemas.microsoft.com/office/drawing/2014/main" id="{18462297-0852-DDCD-BFF6-2E2F1E3E7AC5}"/>
                </a:ext>
              </a:extLst>
            </p:cNvPr>
            <p:cNvSpPr/>
            <p:nvPr/>
          </p:nvSpPr>
          <p:spPr>
            <a:xfrm>
              <a:off x="2045517" y="6141087"/>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7">
            <a:extLst>
              <a:ext uri="{FF2B5EF4-FFF2-40B4-BE49-F238E27FC236}">
                <a16:creationId xmlns:a16="http://schemas.microsoft.com/office/drawing/2014/main" id="{0F4B4ACB-DE77-AFBF-8A79-A82FAB2E0494}"/>
              </a:ext>
            </a:extLst>
          </p:cNvPr>
          <p:cNvSpPr txBox="1">
            <a:spLocks/>
          </p:cNvSpPr>
          <p:nvPr/>
        </p:nvSpPr>
        <p:spPr>
          <a:xfrm>
            <a:off x="5790922" y="4420993"/>
            <a:ext cx="5457650" cy="4220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Download and complete the Tell Your Story Storyboard</a:t>
            </a:r>
          </a:p>
          <a:p>
            <a:pPr>
              <a:buClr>
                <a:srgbClr val="B6D1E1"/>
              </a:buClr>
            </a:pPr>
            <a:endParaRPr lang="en-US" dirty="0"/>
          </a:p>
        </p:txBody>
      </p:sp>
      <p:sp>
        <p:nvSpPr>
          <p:cNvPr id="16" name="TextBox 15">
            <a:extLst>
              <a:ext uri="{FF2B5EF4-FFF2-40B4-BE49-F238E27FC236}">
                <a16:creationId xmlns:a16="http://schemas.microsoft.com/office/drawing/2014/main" id="{765FAE5C-01B1-DC9C-71AA-62DAD23F7E1A}"/>
              </a:ext>
            </a:extLst>
          </p:cNvPr>
          <p:cNvSpPr txBox="1"/>
          <p:nvPr/>
        </p:nvSpPr>
        <p:spPr>
          <a:xfrm>
            <a:off x="484452" y="1480237"/>
            <a:ext cx="4676717" cy="2462213"/>
          </a:xfrm>
          <a:prstGeom prst="rect">
            <a:avLst/>
          </a:prstGeom>
          <a:noFill/>
        </p:spPr>
        <p:txBody>
          <a:bodyPr wrap="square">
            <a:spAutoFit/>
          </a:bodyPr>
          <a:lstStyle/>
          <a:p>
            <a:pPr>
              <a:buNone/>
            </a:pPr>
            <a:r>
              <a:rPr lang="en-GB" sz="2200" b="1" dirty="0"/>
              <a:t>This exercise helps you tell your brand story — in your voice and on your terms.</a:t>
            </a:r>
          </a:p>
          <a:p>
            <a:pPr>
              <a:buNone/>
            </a:pPr>
            <a:endParaRPr lang="en-GB" sz="2200" b="1" dirty="0"/>
          </a:p>
          <a:p>
            <a:r>
              <a:rPr lang="en-GB" sz="2200" dirty="0"/>
              <a:t>Your story matters. It’s what connects your food to your values, your purpose, and your audience. </a:t>
            </a:r>
          </a:p>
        </p:txBody>
      </p:sp>
      <p:sp>
        <p:nvSpPr>
          <p:cNvPr id="15" name="TextBox 14">
            <a:extLst>
              <a:ext uri="{FF2B5EF4-FFF2-40B4-BE49-F238E27FC236}">
                <a16:creationId xmlns:a16="http://schemas.microsoft.com/office/drawing/2014/main" id="{1E980125-FB01-62FF-A674-D513608F5190}"/>
              </a:ext>
            </a:extLst>
          </p:cNvPr>
          <p:cNvSpPr txBox="1"/>
          <p:nvPr/>
        </p:nvSpPr>
        <p:spPr>
          <a:xfrm>
            <a:off x="6057987" y="5365225"/>
            <a:ext cx="1784181" cy="923330"/>
          </a:xfrm>
          <a:prstGeom prst="rect">
            <a:avLst/>
          </a:prstGeom>
          <a:noFill/>
        </p:spPr>
        <p:txBody>
          <a:bodyPr wrap="square">
            <a:spAutoFit/>
          </a:bodyPr>
          <a:lstStyle/>
          <a:p>
            <a:pPr marL="15875" indent="-15875" algn="ctr">
              <a:buClr>
                <a:srgbClr val="B6D1E1"/>
              </a:buClr>
            </a:pPr>
            <a:r>
              <a:rPr lang="en-GB" b="1" dirty="0">
                <a:solidFill>
                  <a:srgbClr val="94C7B0"/>
                </a:solidFill>
              </a:rPr>
              <a:t>D</a:t>
            </a:r>
            <a:r>
              <a:rPr lang="en-GB" sz="1800" b="1" dirty="0">
                <a:solidFill>
                  <a:srgbClr val="94C7B0"/>
                </a:solidFill>
              </a:rPr>
              <a:t>ouble click Word icon </a:t>
            </a:r>
          </a:p>
          <a:p>
            <a:pPr marL="15875" indent="-15875" algn="ctr">
              <a:buClr>
                <a:srgbClr val="B6D1E1"/>
              </a:buClr>
            </a:pPr>
            <a:r>
              <a:rPr lang="en-GB" sz="1800" b="1" dirty="0">
                <a:solidFill>
                  <a:srgbClr val="94C7B0"/>
                </a:solidFill>
              </a:rPr>
              <a:t> to download</a:t>
            </a:r>
          </a:p>
        </p:txBody>
      </p:sp>
      <p:graphicFrame>
        <p:nvGraphicFramePr>
          <p:cNvPr id="17" name="Object 16">
            <a:extLst>
              <a:ext uri="{FF2B5EF4-FFF2-40B4-BE49-F238E27FC236}">
                <a16:creationId xmlns:a16="http://schemas.microsoft.com/office/drawing/2014/main" id="{0CC822E2-863C-716C-09D8-18BA2F322D89}"/>
              </a:ext>
            </a:extLst>
          </p:cNvPr>
          <p:cNvGraphicFramePr>
            <a:graphicFrameLocks noChangeAspect="1"/>
          </p:cNvGraphicFramePr>
          <p:nvPr>
            <p:extLst>
              <p:ext uri="{D42A27DB-BD31-4B8C-83A1-F6EECF244321}">
                <p14:modId xmlns:p14="http://schemas.microsoft.com/office/powerpoint/2010/main" val="394671819"/>
              </p:ext>
            </p:extLst>
          </p:nvPr>
        </p:nvGraphicFramePr>
        <p:xfrm>
          <a:off x="7920754" y="5436365"/>
          <a:ext cx="914400" cy="781050"/>
        </p:xfrm>
        <a:graphic>
          <a:graphicData uri="http://schemas.openxmlformats.org/presentationml/2006/ole">
            <mc:AlternateContent xmlns:mc="http://schemas.openxmlformats.org/markup-compatibility/2006">
              <mc:Choice xmlns:v="urn:schemas-microsoft-com:vml" Requires="v">
                <p:oleObj name="Document" showAsIcon="1" r:id="rId4" imgW="914249" imgH="781050" progId="Word.Document.12">
                  <p:embed/>
                </p:oleObj>
              </mc:Choice>
              <mc:Fallback>
                <p:oleObj name="Document" showAsIcon="1" r:id="rId4" imgW="914249" imgH="781050" progId="Word.Document.12">
                  <p:embed/>
                  <p:pic>
                    <p:nvPicPr>
                      <p:cNvPr id="0" name=""/>
                      <p:cNvPicPr/>
                      <p:nvPr/>
                    </p:nvPicPr>
                    <p:blipFill>
                      <a:blip r:embed="rId5"/>
                      <a:stretch>
                        <a:fillRect/>
                      </a:stretch>
                    </p:blipFill>
                    <p:spPr>
                      <a:xfrm>
                        <a:off x="7920754" y="5436365"/>
                        <a:ext cx="914400" cy="781050"/>
                      </a:xfrm>
                      <a:prstGeom prst="rect">
                        <a:avLst/>
                      </a:prstGeom>
                    </p:spPr>
                  </p:pic>
                </p:oleObj>
              </mc:Fallback>
            </mc:AlternateContent>
          </a:graphicData>
        </a:graphic>
      </p:graphicFrame>
    </p:spTree>
    <p:extLst>
      <p:ext uri="{BB962C8B-B14F-4D97-AF65-F5344CB8AC3E}">
        <p14:creationId xmlns:p14="http://schemas.microsoft.com/office/powerpoint/2010/main" val="3734276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1" y="1983783"/>
            <a:ext cx="5621120" cy="3158610"/>
          </a:xfrm>
        </p:spPr>
        <p:txBody>
          <a:bodyPr>
            <a:normAutofit/>
          </a:bodyPr>
          <a:lstStyle/>
          <a:p>
            <a:r>
              <a:rPr lang="en-US" sz="4800" dirty="0"/>
              <a:t>3 WAYS TO BUILD YOUR BRAND’S TRUST, CREDIBILITY &amp; REPUTATION</a:t>
            </a:r>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04</a:t>
            </a:r>
          </a:p>
        </p:txBody>
      </p:sp>
      <p:pic>
        <p:nvPicPr>
          <p:cNvPr id="10" name="Graphic 9" descr="Handshake with solid fill">
            <a:extLst>
              <a:ext uri="{FF2B5EF4-FFF2-40B4-BE49-F238E27FC236}">
                <a16:creationId xmlns:a16="http://schemas.microsoft.com/office/drawing/2014/main" id="{8CA93686-4E8F-06F7-CF19-7214D286C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4731" y="4365171"/>
            <a:ext cx="1539222" cy="1539222"/>
          </a:xfrm>
          <a:prstGeom prst="rect">
            <a:avLst/>
          </a:prstGeom>
        </p:spPr>
      </p:pic>
    </p:spTree>
    <p:extLst>
      <p:ext uri="{BB962C8B-B14F-4D97-AF65-F5344CB8AC3E}">
        <p14:creationId xmlns:p14="http://schemas.microsoft.com/office/powerpoint/2010/main" val="461873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ESTABLISH YOUR CREDIBILITY</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WAYS TO BUILD YOUR BRAND’S TRUST, CREDIBILITY &amp; REPUTATION</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878016" y="1431949"/>
            <a:ext cx="7106288" cy="5176713"/>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8800" b="1" dirty="0">
                <a:solidFill>
                  <a:srgbClr val="84BFA4"/>
                </a:solidFill>
              </a:rPr>
              <a:t>Show Who You Are with Pride</a:t>
            </a:r>
          </a:p>
          <a:p>
            <a:pPr>
              <a:buNone/>
            </a:pPr>
            <a:r>
              <a:rPr lang="en-GB" sz="8800" dirty="0"/>
              <a:t>Your personal story matters , especially in food, where people buy from </a:t>
            </a:r>
            <a:r>
              <a:rPr lang="en-GB" sz="8800" i="1" dirty="0"/>
              <a:t>people</a:t>
            </a:r>
            <a:r>
              <a:rPr lang="en-GB" sz="8800" dirty="0"/>
              <a:t>.</a:t>
            </a:r>
          </a:p>
          <a:p>
            <a:pPr>
              <a:buNone/>
            </a:pPr>
            <a:br>
              <a:rPr lang="en-GB" sz="8800" dirty="0"/>
            </a:br>
            <a:r>
              <a:rPr lang="en-GB" sz="8800" dirty="0"/>
              <a:t>Let your audience see the face and values behind the business.</a:t>
            </a:r>
          </a:p>
          <a:p>
            <a:pPr marL="342900" indent="-342900">
              <a:buFont typeface="Arial" panose="020B0604020202020204" pitchFamily="34" charset="0"/>
              <a:buChar char="•"/>
            </a:pPr>
            <a:r>
              <a:rPr lang="en-GB" sz="8800" dirty="0"/>
              <a:t>Use a clear, professional photo of yourself on your promotional materials , website, and social media. You don’t have to look corporate,  just real and confident.</a:t>
            </a:r>
          </a:p>
          <a:p>
            <a:pPr marL="342900" indent="-342900">
              <a:buFont typeface="Arial" panose="020B0604020202020204" pitchFamily="34" charset="0"/>
              <a:buChar char="•"/>
            </a:pPr>
            <a:r>
              <a:rPr lang="en-GB" sz="8800" dirty="0"/>
              <a:t>Share what motivates you: family, roots, flavour, community — these are powerful trust-builders.</a:t>
            </a:r>
          </a:p>
          <a:p>
            <a:pPr marL="342900" indent="-342900">
              <a:buFont typeface="Arial" panose="020B0604020202020204" pitchFamily="34" charset="0"/>
              <a:buChar char="•"/>
            </a:pPr>
            <a:r>
              <a:rPr lang="en-GB" sz="8800" dirty="0"/>
              <a:t>Let your visual branding reflect your culture, values and personality.</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49971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BB39F-37D9-B15C-AE16-F252BAB64AC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3ECC4BA-F2DD-9678-6975-990DAEF7695A}"/>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A073A4A-232D-BE1A-AD20-2BCFA9F75EC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19FABDD4-046C-F3DC-228D-0E9DE2A92011}"/>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0BFA2D38-C6F5-9310-E09A-2266E6B06A9F}"/>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25123F5-DC0E-039B-F6BD-02F70EAFF4ED}"/>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78C65934-68B2-BA34-AE33-60AF1AD9583A}"/>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A9CA988-ABCB-2016-3029-D7933936263E}"/>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77175431-E0E0-93FC-B68B-32AE2C431EC1}"/>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ESTABLISH YOUR CREDIBILITY</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FD46FD41-C847-39C9-0B63-AA29A03383DA}"/>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WAYS TO BUILD YOUR BRAND’S TRUST, CREDIBILITY &amp; REPUTATION</a:t>
            </a:r>
          </a:p>
        </p:txBody>
      </p:sp>
      <p:sp>
        <p:nvSpPr>
          <p:cNvPr id="2" name="Text Placeholder 5">
            <a:extLst>
              <a:ext uri="{FF2B5EF4-FFF2-40B4-BE49-F238E27FC236}">
                <a16:creationId xmlns:a16="http://schemas.microsoft.com/office/drawing/2014/main" id="{F6B135A4-449A-0085-CFE8-25AB0DC80ED1}"/>
              </a:ext>
            </a:extLst>
          </p:cNvPr>
          <p:cNvSpPr txBox="1">
            <a:spLocks/>
          </p:cNvSpPr>
          <p:nvPr/>
        </p:nvSpPr>
        <p:spPr>
          <a:xfrm>
            <a:off x="4878016" y="1431950"/>
            <a:ext cx="6499386" cy="3455640"/>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6800" b="1" dirty="0">
                <a:solidFill>
                  <a:srgbClr val="84BFA4"/>
                </a:solidFill>
              </a:rPr>
              <a:t>Let Your Experience Speak  and Translate It into Value</a:t>
            </a:r>
          </a:p>
          <a:p>
            <a:pPr>
              <a:buNone/>
            </a:pPr>
            <a:r>
              <a:rPr lang="en-GB" sz="6800" dirty="0"/>
              <a:t>Your journey has taught you a lot. Tell people why that matters to them.</a:t>
            </a:r>
          </a:p>
          <a:p>
            <a:pPr marL="457200" indent="-457200">
              <a:buFont typeface="Arial" panose="020B0604020202020204" pitchFamily="34" charset="0"/>
              <a:buChar char="•"/>
            </a:pPr>
            <a:r>
              <a:rPr lang="en-GB" sz="6800" dirty="0"/>
              <a:t>List your skills, training, or lived experience,  whether it's culinary education, home-grown expertise, or years of hands-on practice.</a:t>
            </a:r>
          </a:p>
          <a:p>
            <a:pPr marL="457200" indent="-457200">
              <a:buFont typeface="Arial" panose="020B0604020202020204" pitchFamily="34" charset="0"/>
              <a:buChar char="•"/>
            </a:pPr>
            <a:r>
              <a:rPr lang="en-GB" sz="6800" dirty="0"/>
              <a:t>Connect those skills to how you help others: </a:t>
            </a:r>
            <a:r>
              <a:rPr lang="en-GB" sz="6800" i="1" dirty="0"/>
              <a:t>“I trained in regional Ethiopian cooking — which means I know how to blend flavour and tradition in every sauce I make.”</a:t>
            </a:r>
            <a:endParaRPr lang="en-GB" sz="6800" dirty="0"/>
          </a:p>
          <a:p>
            <a:endParaRPr lang="en-GB" sz="8800" dirty="0"/>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516402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2584-11B0-4CA4-0284-E0B19411662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324903B-7BA2-1F0D-E1DE-B96D902ECA21}"/>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14FAD3C-A500-08DF-6058-40B700692C94}"/>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1DE32A95-533E-3279-BDBD-C117C516DBA9}"/>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813A168D-EE58-7611-475E-B39B215D38F1}"/>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AD50759-5F88-FCD2-1BBC-46360408EBC7}"/>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7FCC39A1-EEB7-C8BE-DF06-FB8B321DBC7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A32584CF-F2FB-C92E-7FED-FC35796C3A41}"/>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5F95647A-7EAD-B216-7B5E-717EA68EEB28}"/>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ESTABLISH YOUR CREDIBILITY</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48FF993A-CA55-5975-005B-081A465A03C0}"/>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WAYS TO BUILD YOUR BRAND’S TRUST, CREDIBILITY &amp; REPUTATION</a:t>
            </a:r>
          </a:p>
        </p:txBody>
      </p:sp>
      <p:sp>
        <p:nvSpPr>
          <p:cNvPr id="2" name="Text Placeholder 5">
            <a:extLst>
              <a:ext uri="{FF2B5EF4-FFF2-40B4-BE49-F238E27FC236}">
                <a16:creationId xmlns:a16="http://schemas.microsoft.com/office/drawing/2014/main" id="{7B219309-16A8-431A-2689-B69EFA80FD5E}"/>
              </a:ext>
            </a:extLst>
          </p:cNvPr>
          <p:cNvSpPr txBox="1">
            <a:spLocks/>
          </p:cNvSpPr>
          <p:nvPr/>
        </p:nvSpPr>
        <p:spPr>
          <a:xfrm>
            <a:off x="4878016" y="1431950"/>
            <a:ext cx="6653134" cy="3714586"/>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3100" b="1" dirty="0">
                <a:solidFill>
                  <a:srgbClr val="84BFA4"/>
                </a:solidFill>
              </a:rPr>
              <a:t>Let Others Speak for You Too</a:t>
            </a:r>
          </a:p>
          <a:p>
            <a:pPr>
              <a:buNone/>
            </a:pPr>
            <a:r>
              <a:rPr lang="en-GB" sz="3100" dirty="0"/>
              <a:t>The strongest voice for your brand is often someone else’s.</a:t>
            </a:r>
          </a:p>
          <a:p>
            <a:pPr marL="542925" indent="-542925">
              <a:buFont typeface="Arial" panose="020B0604020202020204" pitchFamily="34" charset="0"/>
              <a:buChar char="•"/>
            </a:pPr>
            <a:r>
              <a:rPr lang="en-GB" sz="3100" b="1" dirty="0"/>
              <a:t>Collect testimonials</a:t>
            </a:r>
            <a:r>
              <a:rPr lang="en-GB" sz="3100" dirty="0"/>
              <a:t> from happy clients, customers, or partners. Even one sincere comment is gold.</a:t>
            </a:r>
          </a:p>
          <a:p>
            <a:pPr marL="542925" indent="-542925">
              <a:buFont typeface="Arial" panose="020B0604020202020204" pitchFamily="34" charset="0"/>
              <a:buChar char="•"/>
            </a:pPr>
            <a:r>
              <a:rPr lang="en-GB" sz="3100" b="1" dirty="0"/>
              <a:t>Ask for endorsements</a:t>
            </a:r>
            <a:r>
              <a:rPr lang="en-GB" sz="3100" dirty="0"/>
              <a:t> or quotes you can use on your site or packaging.</a:t>
            </a:r>
          </a:p>
          <a:p>
            <a:pPr marL="542925" indent="-542925">
              <a:buFont typeface="Arial" panose="020B0604020202020204" pitchFamily="34" charset="0"/>
              <a:buChar char="•"/>
            </a:pPr>
            <a:r>
              <a:rPr lang="en-GB" sz="3100" b="1" dirty="0"/>
              <a:t>Join local and online communities</a:t>
            </a:r>
            <a:r>
              <a:rPr lang="en-GB" sz="3100" dirty="0"/>
              <a:t> — from food networks to migrant women’s business circles — where you can build visibility and give as well as receive support.</a:t>
            </a:r>
          </a:p>
          <a:p>
            <a:endParaRPr lang="en-GB" sz="2200" dirty="0"/>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249787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6147263" cy="3158610"/>
          </a:xfrm>
        </p:spPr>
        <p:txBody>
          <a:bodyPr>
            <a:normAutofit/>
          </a:bodyPr>
          <a:lstStyle/>
          <a:p>
            <a:r>
              <a:rPr lang="en-US" dirty="0"/>
              <a:t>RELATIONSHIP BETWEEN MARKETING AND SALES</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91995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808211" y="305351"/>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490576" y="469916"/>
            <a:ext cx="6096000" cy="492443"/>
          </a:xfrm>
          <a:prstGeom prst="rect">
            <a:avLst/>
          </a:prstGeom>
          <a:noFill/>
        </p:spPr>
        <p:txBody>
          <a:bodyPr wrap="square">
            <a:spAutoFit/>
          </a:bodyPr>
          <a:lstStyle/>
          <a:p>
            <a:r>
              <a:rPr lang="en-US" sz="2600" b="1" dirty="0">
                <a:solidFill>
                  <a:srgbClr val="382B1B"/>
                </a:solidFill>
              </a:rPr>
              <a:t>BE VISIBLE AND ACCESSIBLE</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WAYS TO BUILD YOUR BRAND’S TRUST, CREDIBILITY &amp; REPUTATION</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613444" y="1026777"/>
            <a:ext cx="7330167" cy="5831223"/>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8800" dirty="0"/>
              <a:t>People can only support your business if they can find you, understand what you offer, and feel welcome to connect. </a:t>
            </a:r>
            <a:r>
              <a:rPr lang="en-GB" sz="8800" b="1" dirty="0"/>
              <a:t>Visibility isn’t showing off, it’s showing up.</a:t>
            </a:r>
            <a:r>
              <a:rPr lang="en-GB" sz="8800" dirty="0"/>
              <a:t> And accessibility means being open, responsive, and relatable in a way that works for </a:t>
            </a:r>
            <a:r>
              <a:rPr lang="en-GB" sz="8800" i="1" dirty="0"/>
              <a:t>you</a:t>
            </a:r>
            <a:r>
              <a:rPr lang="en-GB" sz="8800" dirty="0"/>
              <a:t> and your customers.</a:t>
            </a:r>
          </a:p>
          <a:p>
            <a:pPr marL="457200" indent="-457200">
              <a:lnSpc>
                <a:spcPct val="120000"/>
              </a:lnSpc>
              <a:buFont typeface="Arial" panose="020B0604020202020204" pitchFamily="34" charset="0"/>
              <a:buChar char="•"/>
            </a:pPr>
            <a:r>
              <a:rPr lang="en-GB" sz="8800" b="1" dirty="0"/>
              <a:t>Keep your online presence up to date.   </a:t>
            </a:r>
            <a:r>
              <a:rPr lang="en-GB" sz="8800" dirty="0"/>
              <a:t>Make sure your contact info, business hours, and product/service details are easy to find on your website, Instagram, or WhatsApp Business profile.</a:t>
            </a:r>
          </a:p>
          <a:p>
            <a:pPr marL="457200" indent="-457200">
              <a:lnSpc>
                <a:spcPct val="120000"/>
              </a:lnSpc>
              <a:buFont typeface="Arial" panose="020B0604020202020204" pitchFamily="34" charset="0"/>
              <a:buChar char="•"/>
            </a:pPr>
            <a:r>
              <a:rPr lang="en-GB" sz="8800" b="1" dirty="0"/>
              <a:t>Use platforms your customers use. </a:t>
            </a:r>
            <a:r>
              <a:rPr lang="en-GB" sz="8800" dirty="0"/>
              <a:t>If your local audience uses Facebook or messages via WhatsApp, go where they are, and make it easy to reach you.</a:t>
            </a:r>
          </a:p>
          <a:p>
            <a:pPr marL="457200" indent="-457200">
              <a:lnSpc>
                <a:spcPct val="120000"/>
              </a:lnSpc>
              <a:buFont typeface="Arial" panose="020B0604020202020204" pitchFamily="34" charset="0"/>
              <a:buChar char="•"/>
            </a:pPr>
            <a:r>
              <a:rPr lang="en-GB" sz="8800" b="1" dirty="0"/>
              <a:t>Show up in your own way.  </a:t>
            </a:r>
            <a:r>
              <a:rPr lang="en-GB" sz="8800" dirty="0"/>
              <a:t>You don’t have to post daily or dance on TikTok. Just share real, honest content that reflects your work and voice. Even one strong post a week builds connection.</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2374585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C96CD-70DE-7219-E5D3-2F8BF5D4822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52E6334-2FD3-5046-4133-1F87D45F6FF4}"/>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EC9B796-6DD0-9694-5EE2-F2A9122DD22D}"/>
              </a:ext>
            </a:extLst>
          </p:cNvPr>
          <p:cNvGrpSpPr/>
          <p:nvPr/>
        </p:nvGrpSpPr>
        <p:grpSpPr>
          <a:xfrm>
            <a:off x="3808211" y="305351"/>
            <a:ext cx="1669143" cy="821571"/>
            <a:chOff x="241671" y="232608"/>
            <a:chExt cx="2672543" cy="1315456"/>
          </a:xfrm>
        </p:grpSpPr>
        <p:grpSp>
          <p:nvGrpSpPr>
            <p:cNvPr id="7" name="Group 6">
              <a:extLst>
                <a:ext uri="{FF2B5EF4-FFF2-40B4-BE49-F238E27FC236}">
                  <a16:creationId xmlns:a16="http://schemas.microsoft.com/office/drawing/2014/main" id="{E21A84D4-244E-ED63-C47F-C051A0494CF4}"/>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BA80834D-CF92-E82C-3041-D29A5290D84E}"/>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B91E82C-4CEA-C350-3084-5CE7B5FA9CAD}"/>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CC5B6DF0-AA1D-0739-85D4-7D6A27272669}"/>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BB79D09-01C1-305F-BA31-774A25F078C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13" name="TextBox 12">
            <a:extLst>
              <a:ext uri="{FF2B5EF4-FFF2-40B4-BE49-F238E27FC236}">
                <a16:creationId xmlns:a16="http://schemas.microsoft.com/office/drawing/2014/main" id="{FC60CF97-3C18-1E63-77FC-86FF9272831A}"/>
              </a:ext>
            </a:extLst>
          </p:cNvPr>
          <p:cNvSpPr txBox="1"/>
          <p:nvPr/>
        </p:nvSpPr>
        <p:spPr>
          <a:xfrm>
            <a:off x="5490576" y="469916"/>
            <a:ext cx="6096000" cy="492443"/>
          </a:xfrm>
          <a:prstGeom prst="rect">
            <a:avLst/>
          </a:prstGeom>
          <a:noFill/>
        </p:spPr>
        <p:txBody>
          <a:bodyPr wrap="square">
            <a:spAutoFit/>
          </a:bodyPr>
          <a:lstStyle/>
          <a:p>
            <a:r>
              <a:rPr lang="en-US" sz="2600" b="1" dirty="0">
                <a:solidFill>
                  <a:srgbClr val="382B1B"/>
                </a:solidFill>
              </a:rPr>
              <a:t>BE VISIBLE AND ACCESSIBLE</a:t>
            </a:r>
          </a:p>
        </p:txBody>
      </p:sp>
      <p:sp>
        <p:nvSpPr>
          <p:cNvPr id="15" name="Text Placeholder 3">
            <a:extLst>
              <a:ext uri="{FF2B5EF4-FFF2-40B4-BE49-F238E27FC236}">
                <a16:creationId xmlns:a16="http://schemas.microsoft.com/office/drawing/2014/main" id="{D6582C4D-4A43-C116-C89E-0680057A067B}"/>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WAYS TO BUILD YOUR BRAND’S TRUST, CREDIBILITY &amp; REPUTATION</a:t>
            </a:r>
          </a:p>
        </p:txBody>
      </p:sp>
      <p:sp>
        <p:nvSpPr>
          <p:cNvPr id="2" name="Text Placeholder 5">
            <a:extLst>
              <a:ext uri="{FF2B5EF4-FFF2-40B4-BE49-F238E27FC236}">
                <a16:creationId xmlns:a16="http://schemas.microsoft.com/office/drawing/2014/main" id="{F2434F95-7DE3-8923-7F0B-CC08CE8BFCB9}"/>
              </a:ext>
            </a:extLst>
          </p:cNvPr>
          <p:cNvSpPr txBox="1">
            <a:spLocks/>
          </p:cNvSpPr>
          <p:nvPr/>
        </p:nvSpPr>
        <p:spPr>
          <a:xfrm>
            <a:off x="4655509" y="1281054"/>
            <a:ext cx="7330167" cy="3040092"/>
          </a:xfrm>
          <a:prstGeom prst="rect">
            <a:avLst/>
          </a:prstGeom>
        </p:spPr>
        <p:txBody>
          <a:bodyPr>
            <a:normAutofit fontScale="62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20000"/>
              </a:lnSpc>
              <a:buFont typeface="Arial" panose="020B0604020202020204" pitchFamily="34" charset="0"/>
              <a:buChar char="•"/>
            </a:pPr>
            <a:r>
              <a:rPr lang="en-GB" sz="3500" b="1" dirty="0"/>
              <a:t>Be approachable. </a:t>
            </a:r>
            <a:r>
              <a:rPr lang="en-GB" sz="3500" dirty="0"/>
              <a:t>If someone sends you a message, respond warmly and clearly. Use friendly language. Include visuals or voice notes if that helps you feel more comfortable.</a:t>
            </a:r>
          </a:p>
          <a:p>
            <a:pPr marL="457200" indent="-457200">
              <a:lnSpc>
                <a:spcPct val="120000"/>
              </a:lnSpc>
              <a:buFont typeface="Arial" panose="020B0604020202020204" pitchFamily="34" charset="0"/>
              <a:buChar char="•"/>
            </a:pPr>
            <a:r>
              <a:rPr lang="en-GB" sz="3500" b="1" dirty="0"/>
              <a:t>Be seen in your community. </a:t>
            </a:r>
            <a:r>
              <a:rPr lang="en-GB" sz="3500" dirty="0"/>
              <a:t>Markets, local pop-ups, food collectives, a flyer in a shop window or a chat at school drop-off can make your brand more memorable.</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478124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66230" y="809559"/>
            <a:ext cx="6096000" cy="492443"/>
          </a:xfrm>
          <a:prstGeom prst="rect">
            <a:avLst/>
          </a:prstGeom>
          <a:noFill/>
        </p:spPr>
        <p:txBody>
          <a:bodyPr wrap="square">
            <a:spAutoFit/>
          </a:bodyPr>
          <a:lstStyle/>
          <a:p>
            <a:r>
              <a:rPr lang="en-US" sz="2600" b="1" dirty="0">
                <a:solidFill>
                  <a:srgbClr val="382B1B"/>
                </a:solidFill>
              </a:rPr>
              <a:t>REFERRALS</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WAYS TO BUILD YOUR BRAND’S TRUST, CREDIBILITY &amp; REPUTATION</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844396" y="1387844"/>
            <a:ext cx="6945699" cy="499796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solidFill>
                  <a:srgbClr val="382B1B"/>
                </a:solidFill>
              </a:rPr>
              <a:t>Word of mouth is powerful,  especially in food and community-based businesses. If someone loves what you’ve made or how you’ve served them, they’ll often be glad to spread the word.</a:t>
            </a:r>
          </a:p>
          <a:p>
            <a:pPr>
              <a:lnSpc>
                <a:spcPts val="2340"/>
              </a:lnSpc>
              <a:spcBef>
                <a:spcPts val="0"/>
              </a:spcBef>
            </a:pPr>
            <a:br>
              <a:rPr lang="en-GB" sz="2200" dirty="0">
                <a:solidFill>
                  <a:srgbClr val="382B1B"/>
                </a:solidFill>
              </a:rPr>
            </a:br>
            <a:r>
              <a:rPr lang="en-US" sz="2200" dirty="0">
                <a:solidFill>
                  <a:srgbClr val="382B1B"/>
                </a:solidFill>
              </a:rPr>
              <a:t>Once up and running, get as many customer referrals as you can.  Don't be afraid to ask for referrals. If you've done a good job for someone, they'll likely be more than happy to refer their friends and business associates to you. </a:t>
            </a:r>
          </a:p>
          <a:p>
            <a:pPr>
              <a:lnSpc>
                <a:spcPts val="2340"/>
              </a:lnSpc>
              <a:spcBef>
                <a:spcPts val="0"/>
              </a:spcBef>
            </a:pPr>
            <a:endParaRPr lang="en-US" sz="2200" dirty="0">
              <a:solidFill>
                <a:srgbClr val="382B1B"/>
              </a:solidFill>
            </a:endParaRPr>
          </a:p>
          <a:p>
            <a:pPr>
              <a:lnSpc>
                <a:spcPts val="2340"/>
              </a:lnSpc>
              <a:spcBef>
                <a:spcPts val="0"/>
              </a:spcBef>
            </a:pPr>
            <a:r>
              <a:rPr lang="en-US" sz="2200" b="1" dirty="0">
                <a:solidFill>
                  <a:srgbClr val="382B1B"/>
                </a:solidFill>
              </a:rPr>
              <a:t>But if you don't ask, they'll rarely think to do it. Don't leave this to chance.</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Are they happy with your food products or service?</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Are they happy with the job you did for them?</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Is there anything else you can do for them?</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3442328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148114"/>
            <a:ext cx="5982597" cy="3217515"/>
          </a:xfrm>
        </p:spPr>
        <p:txBody>
          <a:bodyPr>
            <a:normAutofit/>
          </a:bodyPr>
          <a:lstStyle/>
          <a:p>
            <a:r>
              <a:rPr lang="en-US" dirty="0"/>
              <a:t>WHAT ARE YOU SELLING?</a:t>
            </a:r>
          </a:p>
          <a:p>
            <a:pPr>
              <a:lnSpc>
                <a:spcPct val="100000"/>
              </a:lnSpc>
            </a:pPr>
            <a:r>
              <a:rPr lang="en-GB" sz="2400" i="1" dirty="0"/>
              <a:t>We’ll explore sales more deeply in Step 6 — but here’s where your offer starts to take shape.</a:t>
            </a:r>
            <a:endParaRPr lang="en-US" sz="2400" i="1"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56369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D725F0-718B-B03F-C4BF-0E6EE064CCF2}"/>
              </a:ext>
            </a:extLst>
          </p:cNvPr>
          <p:cNvSpPr>
            <a:spLocks noGrp="1"/>
          </p:cNvSpPr>
          <p:nvPr>
            <p:ph type="body" sz="quarter" idx="27"/>
          </p:nvPr>
        </p:nvSpPr>
        <p:spPr/>
        <p:txBody>
          <a:bodyPr/>
          <a:lstStyle/>
          <a:p>
            <a:r>
              <a:rPr lang="en-US" dirty="0"/>
              <a:t>WHAT ARE YOU SELLING?</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747035" y="1274480"/>
            <a:ext cx="6277724"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solidFill>
                  <a:srgbClr val="84BFA4"/>
                </a:solidFill>
              </a:rPr>
              <a:t>Product Features</a:t>
            </a:r>
          </a:p>
          <a:p>
            <a:pPr>
              <a:buClr>
                <a:srgbClr val="B6D1E1"/>
              </a:buClr>
            </a:pPr>
            <a:r>
              <a:rPr lang="en-US" dirty="0"/>
              <a:t>Features are descriptive, they describe what a product or service does.</a:t>
            </a:r>
          </a:p>
          <a:p>
            <a:pPr>
              <a:buClr>
                <a:srgbClr val="B6D1E1"/>
              </a:buClr>
            </a:pPr>
            <a:endParaRPr lang="en-US" dirty="0"/>
          </a:p>
          <a:p>
            <a:r>
              <a:rPr lang="en-GB" sz="2200" b="1" dirty="0"/>
              <a:t>Product Features</a:t>
            </a:r>
            <a:r>
              <a:rPr lang="en-GB" sz="2200" dirty="0"/>
              <a:t> = </a:t>
            </a:r>
            <a:r>
              <a:rPr lang="en-GB" sz="2200" b="1" dirty="0"/>
              <a:t>What it is</a:t>
            </a:r>
            <a:br>
              <a:rPr lang="en-GB" sz="2200" dirty="0"/>
            </a:br>
            <a:r>
              <a:rPr lang="en-GB" sz="2200" i="1" dirty="0"/>
              <a:t>(e.g. handmade sourdough, gluten-free cookies, slow-roasted spices)</a:t>
            </a:r>
          </a:p>
          <a:p>
            <a:pPr>
              <a:buFont typeface="Arial" panose="020B0604020202020204" pitchFamily="34" charset="0"/>
              <a:buChar char="•"/>
            </a:pPr>
            <a:endParaRPr lang="en-GB" sz="2200" dirty="0"/>
          </a:p>
          <a:p>
            <a:pPr>
              <a:buClr>
                <a:srgbClr val="B6D1E1"/>
              </a:buClr>
            </a:pPr>
            <a:r>
              <a:rPr lang="en-US" b="1" dirty="0">
                <a:solidFill>
                  <a:srgbClr val="84BFA4"/>
                </a:solidFill>
              </a:rPr>
              <a:t>Product Benefits</a:t>
            </a:r>
          </a:p>
          <a:p>
            <a:pPr>
              <a:buClr>
                <a:srgbClr val="B6D1E1"/>
              </a:buClr>
            </a:pPr>
            <a:r>
              <a:rPr lang="en-GB" sz="2200" dirty="0"/>
              <a:t>Benefits speak to what your product does for the person eating it. </a:t>
            </a:r>
            <a:r>
              <a:rPr lang="en-US" sz="2200" dirty="0"/>
              <a:t>Meeting</a:t>
            </a:r>
            <a:r>
              <a:rPr lang="en-US" dirty="0"/>
              <a:t> consumer needs is one of the best ways of selling your products/service.</a:t>
            </a:r>
          </a:p>
          <a:p>
            <a:pPr>
              <a:buClr>
                <a:srgbClr val="B6D1E1"/>
              </a:buClr>
            </a:pPr>
            <a:endParaRPr lang="en-US" dirty="0"/>
          </a:p>
          <a:p>
            <a:r>
              <a:rPr lang="en-GB" sz="2200" b="1" dirty="0"/>
              <a:t>Product Benefits</a:t>
            </a:r>
            <a:r>
              <a:rPr lang="en-GB" sz="2200" dirty="0"/>
              <a:t> = </a:t>
            </a:r>
            <a:r>
              <a:rPr lang="en-GB" sz="2200" b="1" dirty="0"/>
              <a:t>Why it matters</a:t>
            </a:r>
            <a:br>
              <a:rPr lang="en-GB" sz="2200" dirty="0"/>
            </a:br>
            <a:r>
              <a:rPr lang="en-GB" sz="2200" i="1" dirty="0"/>
              <a:t>(e.g. easier to digest, rooted in your culture, perfect for busy parents, planet-friendly)</a:t>
            </a:r>
          </a:p>
          <a:p>
            <a:endParaRPr lang="en-GB" sz="2200" dirty="0"/>
          </a:p>
          <a:p>
            <a:pPr>
              <a:buClr>
                <a:srgbClr val="B6D1E1"/>
              </a:buClr>
            </a:pPr>
            <a:endParaRPr lang="en-US" dirty="0"/>
          </a:p>
          <a:p>
            <a:pPr>
              <a:buClr>
                <a:srgbClr val="B6D1E1"/>
              </a:buClr>
            </a:pPr>
            <a:endParaRPr lang="en-US"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356359" y="1506818"/>
            <a:ext cx="0" cy="2854789"/>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BFAB4652-6473-B127-9737-0C2847F107B7}"/>
              </a:ext>
            </a:extLst>
          </p:cNvPr>
          <p:cNvSpPr txBox="1">
            <a:spLocks/>
          </p:cNvSpPr>
          <p:nvPr/>
        </p:nvSpPr>
        <p:spPr>
          <a:xfrm>
            <a:off x="727689" y="1580769"/>
            <a:ext cx="462867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4" name="TextBox 13">
            <a:extLst>
              <a:ext uri="{FF2B5EF4-FFF2-40B4-BE49-F238E27FC236}">
                <a16:creationId xmlns:a16="http://schemas.microsoft.com/office/drawing/2014/main" id="{7D5E9B56-0283-404E-7310-FD6DD50B791F}"/>
              </a:ext>
            </a:extLst>
          </p:cNvPr>
          <p:cNvSpPr txBox="1"/>
          <p:nvPr/>
        </p:nvSpPr>
        <p:spPr>
          <a:xfrm>
            <a:off x="727688" y="1414249"/>
            <a:ext cx="4496920" cy="3477875"/>
          </a:xfrm>
          <a:prstGeom prst="rect">
            <a:avLst/>
          </a:prstGeom>
          <a:noFill/>
        </p:spPr>
        <p:txBody>
          <a:bodyPr wrap="square">
            <a:spAutoFit/>
          </a:bodyPr>
          <a:lstStyle/>
          <a:p>
            <a:r>
              <a:rPr lang="en-GB" sz="2200" dirty="0"/>
              <a:t>People don’t just “buy food”,  they buy what it means to them. They’re buying:</a:t>
            </a:r>
          </a:p>
          <a:p>
            <a:pPr marL="285750" indent="-285750">
              <a:buFont typeface="Arial" panose="020B0604020202020204" pitchFamily="34" charset="0"/>
              <a:buChar char="•"/>
            </a:pPr>
            <a:r>
              <a:rPr lang="en-GB" sz="2200" dirty="0"/>
              <a:t>A sense of home or comfort and nourishment</a:t>
            </a:r>
          </a:p>
          <a:p>
            <a:pPr marL="285750" indent="-285750">
              <a:buFont typeface="Arial" panose="020B0604020202020204" pitchFamily="34" charset="0"/>
              <a:buChar char="•"/>
            </a:pPr>
            <a:r>
              <a:rPr lang="en-GB" sz="2200" dirty="0"/>
              <a:t>A moment of health</a:t>
            </a:r>
          </a:p>
          <a:p>
            <a:pPr marL="285750" indent="-285750">
              <a:buFont typeface="Arial" panose="020B0604020202020204" pitchFamily="34" charset="0"/>
              <a:buChar char="•"/>
            </a:pPr>
            <a:r>
              <a:rPr lang="en-GB" sz="2200" dirty="0"/>
              <a:t>A treat that reflects their values</a:t>
            </a:r>
          </a:p>
          <a:p>
            <a:pPr marL="285750" indent="-285750">
              <a:buFont typeface="Arial" panose="020B0604020202020204" pitchFamily="34" charset="0"/>
              <a:buChar char="•"/>
            </a:pPr>
            <a:endParaRPr lang="en-GB" sz="2200" dirty="0"/>
          </a:p>
          <a:p>
            <a:r>
              <a:rPr lang="en-GB" sz="2200" dirty="0"/>
              <a:t>Your story, culture, and care all come through in what you sell</a:t>
            </a:r>
            <a:r>
              <a:rPr lang="en-GB" dirty="0"/>
              <a:t>.</a:t>
            </a:r>
            <a:endParaRPr lang="en-IE" dirty="0"/>
          </a:p>
        </p:txBody>
      </p:sp>
    </p:spTree>
    <p:extLst>
      <p:ext uri="{BB962C8B-B14F-4D97-AF65-F5344CB8AC3E}">
        <p14:creationId xmlns:p14="http://schemas.microsoft.com/office/powerpoint/2010/main" val="55912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0EEC-F3DD-D23E-1E5F-D588F7138DD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67CFC3B-CC05-0601-ABAB-3110A9D50BD2}"/>
              </a:ext>
            </a:extLst>
          </p:cNvPr>
          <p:cNvSpPr>
            <a:spLocks noGrp="1"/>
          </p:cNvSpPr>
          <p:nvPr>
            <p:ph type="body" sz="quarter" idx="27"/>
          </p:nvPr>
        </p:nvSpPr>
        <p:spPr/>
        <p:txBody>
          <a:bodyPr/>
          <a:lstStyle/>
          <a:p>
            <a:r>
              <a:rPr lang="en-US" dirty="0"/>
              <a:t>WHAT ARE YOU SELLING?</a:t>
            </a:r>
          </a:p>
        </p:txBody>
      </p:sp>
      <p:sp>
        <p:nvSpPr>
          <p:cNvPr id="19" name="Text Placeholder 7">
            <a:extLst>
              <a:ext uri="{FF2B5EF4-FFF2-40B4-BE49-F238E27FC236}">
                <a16:creationId xmlns:a16="http://schemas.microsoft.com/office/drawing/2014/main" id="{C2447955-E0FB-F741-C983-D3D1649667F3}"/>
              </a:ext>
            </a:extLst>
          </p:cNvPr>
          <p:cNvSpPr txBox="1">
            <a:spLocks/>
          </p:cNvSpPr>
          <p:nvPr/>
        </p:nvSpPr>
        <p:spPr>
          <a:xfrm>
            <a:off x="582627" y="1274480"/>
            <a:ext cx="1144213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200" dirty="0"/>
          </a:p>
          <a:p>
            <a:pPr>
              <a:buClr>
                <a:srgbClr val="B6D1E1"/>
              </a:buClr>
            </a:pPr>
            <a:endParaRPr lang="en-US" dirty="0"/>
          </a:p>
          <a:p>
            <a:pPr>
              <a:buClr>
                <a:srgbClr val="B6D1E1"/>
              </a:buClr>
            </a:pPr>
            <a:endParaRPr lang="en-US" dirty="0"/>
          </a:p>
        </p:txBody>
      </p:sp>
      <p:sp>
        <p:nvSpPr>
          <p:cNvPr id="5" name="Text Placeholder 7">
            <a:extLst>
              <a:ext uri="{FF2B5EF4-FFF2-40B4-BE49-F238E27FC236}">
                <a16:creationId xmlns:a16="http://schemas.microsoft.com/office/drawing/2014/main" id="{3F87786D-34ED-5C3C-DED6-6349E0250BDA}"/>
              </a:ext>
            </a:extLst>
          </p:cNvPr>
          <p:cNvSpPr txBox="1">
            <a:spLocks/>
          </p:cNvSpPr>
          <p:nvPr/>
        </p:nvSpPr>
        <p:spPr>
          <a:xfrm>
            <a:off x="727689" y="1580769"/>
            <a:ext cx="462867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graphicFrame>
        <p:nvGraphicFramePr>
          <p:cNvPr id="2" name="Table 1">
            <a:extLst>
              <a:ext uri="{FF2B5EF4-FFF2-40B4-BE49-F238E27FC236}">
                <a16:creationId xmlns:a16="http://schemas.microsoft.com/office/drawing/2014/main" id="{4E0615AB-9416-1C0A-17AE-4DCB88247A22}"/>
              </a:ext>
            </a:extLst>
          </p:cNvPr>
          <p:cNvGraphicFramePr>
            <a:graphicFrameLocks noGrp="1"/>
          </p:cNvGraphicFramePr>
          <p:nvPr>
            <p:extLst>
              <p:ext uri="{D42A27DB-BD31-4B8C-83A1-F6EECF244321}">
                <p14:modId xmlns:p14="http://schemas.microsoft.com/office/powerpoint/2010/main" val="3823943113"/>
              </p:ext>
            </p:extLst>
          </p:nvPr>
        </p:nvGraphicFramePr>
        <p:xfrm>
          <a:off x="838200" y="1580769"/>
          <a:ext cx="10515600" cy="426720"/>
        </p:xfrm>
        <a:graphic>
          <a:graphicData uri="http://schemas.openxmlformats.org/drawingml/2006/table">
            <a:tbl>
              <a:tblPr/>
              <a:tblGrid>
                <a:gridCol w="5257800">
                  <a:extLst>
                    <a:ext uri="{9D8B030D-6E8A-4147-A177-3AD203B41FA5}">
                      <a16:colId xmlns:a16="http://schemas.microsoft.com/office/drawing/2014/main" val="544950201"/>
                    </a:ext>
                  </a:extLst>
                </a:gridCol>
                <a:gridCol w="5257800">
                  <a:extLst>
                    <a:ext uri="{9D8B030D-6E8A-4147-A177-3AD203B41FA5}">
                      <a16:colId xmlns:a16="http://schemas.microsoft.com/office/drawing/2014/main" val="2287687079"/>
                    </a:ext>
                  </a:extLst>
                </a:gridCol>
              </a:tblGrid>
              <a:tr h="0">
                <a:tc>
                  <a:txBody>
                    <a:bodyPr/>
                    <a:lstStyle/>
                    <a:p>
                      <a:r>
                        <a:rPr lang="en-IE" sz="2200" b="1" dirty="0">
                          <a:highlight>
                            <a:srgbClr val="B6D1E1"/>
                          </a:highlight>
                        </a:rPr>
                        <a:t>Product Features</a:t>
                      </a:r>
                      <a:endParaRPr lang="en-IE" sz="2200" dirty="0">
                        <a:highlight>
                          <a:srgbClr val="B6D1E1"/>
                        </a:highlight>
                      </a:endParaRPr>
                    </a:p>
                  </a:txBody>
                  <a:tcPr anchor="ctr">
                    <a:lnL>
                      <a:noFill/>
                    </a:lnL>
                    <a:lnR>
                      <a:noFill/>
                    </a:lnR>
                    <a:lnT>
                      <a:noFill/>
                    </a:lnT>
                    <a:lnB>
                      <a:noFill/>
                    </a:lnB>
                    <a:noFill/>
                  </a:tcPr>
                </a:tc>
                <a:tc>
                  <a:txBody>
                    <a:bodyPr/>
                    <a:lstStyle/>
                    <a:p>
                      <a:r>
                        <a:rPr lang="en-IE" sz="2200" b="1" dirty="0">
                          <a:highlight>
                            <a:srgbClr val="B6D1E1"/>
                          </a:highlight>
                        </a:rPr>
                        <a:t>Product Benefits</a:t>
                      </a:r>
                      <a:endParaRPr lang="en-IE" sz="2200" dirty="0">
                        <a:highlight>
                          <a:srgbClr val="B6D1E1"/>
                        </a:highlight>
                      </a:endParaRPr>
                    </a:p>
                  </a:txBody>
                  <a:tcPr anchor="ctr">
                    <a:lnL>
                      <a:noFill/>
                    </a:lnL>
                    <a:lnR>
                      <a:noFill/>
                    </a:lnR>
                    <a:lnT>
                      <a:noFill/>
                    </a:lnT>
                    <a:lnB>
                      <a:noFill/>
                    </a:lnB>
                    <a:noFill/>
                  </a:tcPr>
                </a:tc>
                <a:extLst>
                  <a:ext uri="{0D108BD9-81ED-4DB2-BD59-A6C34878D82A}">
                    <a16:rowId xmlns:a16="http://schemas.microsoft.com/office/drawing/2014/main" val="554661733"/>
                  </a:ext>
                </a:extLst>
              </a:tr>
            </a:tbl>
          </a:graphicData>
        </a:graphic>
      </p:graphicFrame>
      <p:graphicFrame>
        <p:nvGraphicFramePr>
          <p:cNvPr id="4" name="Table 3">
            <a:extLst>
              <a:ext uri="{FF2B5EF4-FFF2-40B4-BE49-F238E27FC236}">
                <a16:creationId xmlns:a16="http://schemas.microsoft.com/office/drawing/2014/main" id="{DD558D1D-8648-A87A-2F84-15AB463DB0F9}"/>
              </a:ext>
            </a:extLst>
          </p:cNvPr>
          <p:cNvGraphicFramePr>
            <a:graphicFrameLocks noGrp="1"/>
          </p:cNvGraphicFramePr>
          <p:nvPr>
            <p:extLst>
              <p:ext uri="{D42A27DB-BD31-4B8C-83A1-F6EECF244321}">
                <p14:modId xmlns:p14="http://schemas.microsoft.com/office/powerpoint/2010/main" val="1063073891"/>
              </p:ext>
            </p:extLst>
          </p:nvPr>
        </p:nvGraphicFramePr>
        <p:xfrm>
          <a:off x="838200" y="2039940"/>
          <a:ext cx="10515600" cy="762000"/>
        </p:xfrm>
        <a:graphic>
          <a:graphicData uri="http://schemas.openxmlformats.org/drawingml/2006/table">
            <a:tbl>
              <a:tblPr/>
              <a:tblGrid>
                <a:gridCol w="5257800">
                  <a:extLst>
                    <a:ext uri="{9D8B030D-6E8A-4147-A177-3AD203B41FA5}">
                      <a16:colId xmlns:a16="http://schemas.microsoft.com/office/drawing/2014/main" val="3285412341"/>
                    </a:ext>
                  </a:extLst>
                </a:gridCol>
                <a:gridCol w="5257800">
                  <a:extLst>
                    <a:ext uri="{9D8B030D-6E8A-4147-A177-3AD203B41FA5}">
                      <a16:colId xmlns:a16="http://schemas.microsoft.com/office/drawing/2014/main" val="387378540"/>
                    </a:ext>
                  </a:extLst>
                </a:gridCol>
              </a:tblGrid>
              <a:tr h="0">
                <a:tc>
                  <a:txBody>
                    <a:bodyPr/>
                    <a:lstStyle/>
                    <a:p>
                      <a:r>
                        <a:rPr lang="en-GB" sz="2200" dirty="0"/>
                        <a:t>Spiced lentil soup made from scratch</a:t>
                      </a:r>
                    </a:p>
                  </a:txBody>
                  <a:tcPr anchor="ctr">
                    <a:lnL>
                      <a:noFill/>
                    </a:lnL>
                    <a:lnR>
                      <a:noFill/>
                    </a:lnR>
                    <a:lnT>
                      <a:noFill/>
                    </a:lnT>
                    <a:lnB>
                      <a:noFill/>
                    </a:lnB>
                    <a:noFill/>
                  </a:tcPr>
                </a:tc>
                <a:tc>
                  <a:txBody>
                    <a:bodyPr/>
                    <a:lstStyle/>
                    <a:p>
                      <a:r>
                        <a:rPr lang="en-GB" sz="2200" dirty="0"/>
                        <a:t>A warming, protein-rich dish made with love and tradition — perfect for family meals.</a:t>
                      </a:r>
                    </a:p>
                  </a:txBody>
                  <a:tcPr anchor="ctr">
                    <a:lnL>
                      <a:noFill/>
                    </a:lnL>
                    <a:lnR>
                      <a:noFill/>
                    </a:lnR>
                    <a:lnT>
                      <a:noFill/>
                    </a:lnT>
                    <a:lnB>
                      <a:noFill/>
                    </a:lnB>
                    <a:noFill/>
                  </a:tcPr>
                </a:tc>
                <a:extLst>
                  <a:ext uri="{0D108BD9-81ED-4DB2-BD59-A6C34878D82A}">
                    <a16:rowId xmlns:a16="http://schemas.microsoft.com/office/drawing/2014/main" val="538897653"/>
                  </a:ext>
                </a:extLst>
              </a:tr>
            </a:tbl>
          </a:graphicData>
        </a:graphic>
      </p:graphicFrame>
      <p:graphicFrame>
        <p:nvGraphicFramePr>
          <p:cNvPr id="7" name="Table 6">
            <a:extLst>
              <a:ext uri="{FF2B5EF4-FFF2-40B4-BE49-F238E27FC236}">
                <a16:creationId xmlns:a16="http://schemas.microsoft.com/office/drawing/2014/main" id="{7E44776B-1532-D37D-03E2-398608697A8E}"/>
              </a:ext>
            </a:extLst>
          </p:cNvPr>
          <p:cNvGraphicFramePr>
            <a:graphicFrameLocks noGrp="1"/>
          </p:cNvGraphicFramePr>
          <p:nvPr>
            <p:extLst>
              <p:ext uri="{D42A27DB-BD31-4B8C-83A1-F6EECF244321}">
                <p14:modId xmlns:p14="http://schemas.microsoft.com/office/powerpoint/2010/main" val="1904696292"/>
              </p:ext>
            </p:extLst>
          </p:nvPr>
        </p:nvGraphicFramePr>
        <p:xfrm>
          <a:off x="898216" y="3057861"/>
          <a:ext cx="10455584" cy="762000"/>
        </p:xfrm>
        <a:graphic>
          <a:graphicData uri="http://schemas.openxmlformats.org/drawingml/2006/table">
            <a:tbl>
              <a:tblPr/>
              <a:tblGrid>
                <a:gridCol w="5089811">
                  <a:extLst>
                    <a:ext uri="{9D8B030D-6E8A-4147-A177-3AD203B41FA5}">
                      <a16:colId xmlns:a16="http://schemas.microsoft.com/office/drawing/2014/main" val="1755222950"/>
                    </a:ext>
                  </a:extLst>
                </a:gridCol>
                <a:gridCol w="5365773">
                  <a:extLst>
                    <a:ext uri="{9D8B030D-6E8A-4147-A177-3AD203B41FA5}">
                      <a16:colId xmlns:a16="http://schemas.microsoft.com/office/drawing/2014/main" val="622643947"/>
                    </a:ext>
                  </a:extLst>
                </a:gridCol>
              </a:tblGrid>
              <a:tr h="0">
                <a:tc>
                  <a:txBody>
                    <a:bodyPr/>
                    <a:lstStyle/>
                    <a:p>
                      <a:r>
                        <a:rPr lang="en-IE" sz="2200" dirty="0"/>
                        <a:t>Plant-based, egg-free cupcakes</a:t>
                      </a:r>
                    </a:p>
                  </a:txBody>
                  <a:tcPr anchor="ctr">
                    <a:lnL>
                      <a:noFill/>
                    </a:lnL>
                    <a:lnR>
                      <a:noFill/>
                    </a:lnR>
                    <a:lnT>
                      <a:noFill/>
                    </a:lnT>
                    <a:lnB>
                      <a:noFill/>
                    </a:lnB>
                    <a:noFill/>
                  </a:tcPr>
                </a:tc>
                <a:tc>
                  <a:txBody>
                    <a:bodyPr/>
                    <a:lstStyle/>
                    <a:p>
                      <a:pPr marL="177800" indent="0"/>
                      <a:r>
                        <a:rPr lang="en-GB" sz="2200" dirty="0"/>
                        <a:t>Delicious, allergy-friendly treats that include everyone and support a kinder planet.</a:t>
                      </a:r>
                    </a:p>
                  </a:txBody>
                  <a:tcPr anchor="ctr">
                    <a:lnL>
                      <a:noFill/>
                    </a:lnL>
                    <a:lnR>
                      <a:noFill/>
                    </a:lnR>
                    <a:lnT>
                      <a:noFill/>
                    </a:lnT>
                    <a:lnB>
                      <a:noFill/>
                    </a:lnB>
                    <a:noFill/>
                  </a:tcPr>
                </a:tc>
                <a:extLst>
                  <a:ext uri="{0D108BD9-81ED-4DB2-BD59-A6C34878D82A}">
                    <a16:rowId xmlns:a16="http://schemas.microsoft.com/office/drawing/2014/main" val="2201445667"/>
                  </a:ext>
                </a:extLst>
              </a:tr>
            </a:tbl>
          </a:graphicData>
        </a:graphic>
      </p:graphicFrame>
      <p:pic>
        <p:nvPicPr>
          <p:cNvPr id="11" name="Picture 10" descr="A group of beans in different colors&#10;&#10;AI-generated content may be incorrect.">
            <a:extLst>
              <a:ext uri="{FF2B5EF4-FFF2-40B4-BE49-F238E27FC236}">
                <a16:creationId xmlns:a16="http://schemas.microsoft.com/office/drawing/2014/main" id="{46828D7E-BCE7-A6A8-2A36-6E461D3D5014}"/>
              </a:ext>
            </a:extLst>
          </p:cNvPr>
          <p:cNvPicPr>
            <a:picLocks noChangeAspect="1"/>
          </p:cNvPicPr>
          <p:nvPr/>
        </p:nvPicPr>
        <p:blipFill>
          <a:blip r:embed="rId2">
            <a:extLst>
              <a:ext uri="{837473B0-CC2E-450A-ABE3-18F120FF3D39}">
                <a1611:picAttrSrcUrl xmlns:a1611="http://schemas.microsoft.com/office/drawing/2016/11/main" r:id="rId3"/>
              </a:ext>
            </a:extLst>
          </a:blip>
          <a:srcRect t="10029" b="38474"/>
          <a:stretch/>
        </p:blipFill>
        <p:spPr>
          <a:xfrm>
            <a:off x="0" y="4056061"/>
            <a:ext cx="12275618" cy="3046064"/>
          </a:xfrm>
          <a:prstGeom prst="rect">
            <a:avLst/>
          </a:prstGeom>
        </p:spPr>
      </p:pic>
    </p:spTree>
    <p:extLst>
      <p:ext uri="{BB962C8B-B14F-4D97-AF65-F5344CB8AC3E}">
        <p14:creationId xmlns:p14="http://schemas.microsoft.com/office/powerpoint/2010/main" val="1002942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FAD9F2A-9BD5-30BF-3E73-0B464AC1A583}"/>
              </a:ext>
            </a:extLst>
          </p:cNvPr>
          <p:cNvSpPr>
            <a:spLocks noGrp="1"/>
          </p:cNvSpPr>
          <p:nvPr>
            <p:ph type="body" sz="quarter" idx="27"/>
          </p:nvPr>
        </p:nvSpPr>
        <p:spPr>
          <a:xfrm>
            <a:off x="751412" y="542459"/>
            <a:ext cx="10907188" cy="720752"/>
          </a:xfrm>
        </p:spPr>
        <p:txBody>
          <a:bodyPr/>
          <a:lstStyle/>
          <a:p>
            <a:r>
              <a:rPr lang="en-US" dirty="0"/>
              <a:t>Unique Selling Proposition (USP)</a:t>
            </a:r>
          </a:p>
          <a:p>
            <a:endParaRPr lang="en-US" dirty="0"/>
          </a:p>
        </p:txBody>
      </p:sp>
      <p:sp>
        <p:nvSpPr>
          <p:cNvPr id="12" name="TextBox 11">
            <a:extLst>
              <a:ext uri="{FF2B5EF4-FFF2-40B4-BE49-F238E27FC236}">
                <a16:creationId xmlns:a16="http://schemas.microsoft.com/office/drawing/2014/main" id="{334E1781-2B33-E879-EEE3-3F9582342B5B}"/>
              </a:ext>
            </a:extLst>
          </p:cNvPr>
          <p:cNvSpPr txBox="1"/>
          <p:nvPr/>
        </p:nvSpPr>
        <p:spPr>
          <a:xfrm>
            <a:off x="195815" y="1571920"/>
            <a:ext cx="6124065" cy="4154984"/>
          </a:xfrm>
          <a:prstGeom prst="rect">
            <a:avLst/>
          </a:prstGeom>
          <a:noFill/>
        </p:spPr>
        <p:txBody>
          <a:bodyPr wrap="square">
            <a:spAutoFit/>
          </a:bodyPr>
          <a:lstStyle/>
          <a:p>
            <a:pPr>
              <a:buNone/>
            </a:pPr>
            <a:r>
              <a:rPr lang="en-GB" b="1" dirty="0"/>
              <a:t> </a:t>
            </a:r>
            <a:r>
              <a:rPr lang="en-GB" sz="2200" dirty="0"/>
              <a:t>This is what makes </a:t>
            </a:r>
            <a:r>
              <a:rPr lang="en-GB" sz="2200" i="1" dirty="0"/>
              <a:t>your</a:t>
            </a:r>
            <a:r>
              <a:rPr lang="en-GB" sz="2200" dirty="0"/>
              <a:t> product different and better for the right people. </a:t>
            </a:r>
            <a:r>
              <a:rPr lang="en-US" sz="2200" dirty="0"/>
              <a:t>If you cannot pinpoint,  explain or highlight what makes your business or product unique from your competitors, you won’t be able to target your marketing efforts successfully.</a:t>
            </a:r>
          </a:p>
          <a:p>
            <a:pPr>
              <a:buNone/>
            </a:pPr>
            <a:endParaRPr lang="en-GB" sz="2200" dirty="0"/>
          </a:p>
          <a:p>
            <a:pPr>
              <a:buNone/>
            </a:pPr>
            <a:r>
              <a:rPr lang="en-GB" sz="2200" dirty="0"/>
              <a:t>Your USP might be:</a:t>
            </a:r>
          </a:p>
          <a:p>
            <a:pPr marL="342900" indent="-342900">
              <a:buFont typeface="Arial" panose="020B0604020202020204" pitchFamily="34" charset="0"/>
              <a:buChar char="•"/>
            </a:pPr>
            <a:r>
              <a:rPr lang="en-GB" sz="2200" dirty="0"/>
              <a:t>A treasured family recipe</a:t>
            </a:r>
          </a:p>
          <a:p>
            <a:pPr marL="342900" indent="-342900">
              <a:buFont typeface="Arial" panose="020B0604020202020204" pitchFamily="34" charset="0"/>
              <a:buChar char="•"/>
            </a:pPr>
            <a:r>
              <a:rPr lang="en-GB" sz="2200" dirty="0"/>
              <a:t>Sourcing from local or women-led suppliers</a:t>
            </a:r>
          </a:p>
          <a:p>
            <a:pPr marL="342900" indent="-342900">
              <a:buFont typeface="Arial" panose="020B0604020202020204" pitchFamily="34" charset="0"/>
              <a:buChar char="•"/>
            </a:pPr>
            <a:r>
              <a:rPr lang="en-GB" sz="2200" dirty="0"/>
              <a:t>A deep understanding of your customers’ cultural taste preferences</a:t>
            </a:r>
          </a:p>
          <a:p>
            <a:pPr marL="342900" indent="-342900">
              <a:buFont typeface="Arial" panose="020B0604020202020204" pitchFamily="34" charset="0"/>
              <a:buChar char="•"/>
            </a:pPr>
            <a:r>
              <a:rPr lang="en-GB" sz="2200" dirty="0"/>
              <a:t>Zero-waste or allergen-friendly packaging</a:t>
            </a:r>
          </a:p>
        </p:txBody>
      </p:sp>
      <p:pic>
        <p:nvPicPr>
          <p:cNvPr id="18" name="Picture 17" descr="A diagram of a company&#10;&#10;AI-generated content may be incorrect.">
            <a:extLst>
              <a:ext uri="{FF2B5EF4-FFF2-40B4-BE49-F238E27FC236}">
                <a16:creationId xmlns:a16="http://schemas.microsoft.com/office/drawing/2014/main" id="{82C478BF-BA64-377F-19E4-9CD1F897B74B}"/>
              </a:ext>
            </a:extLst>
          </p:cNvPr>
          <p:cNvPicPr>
            <a:picLocks noChangeAspect="1"/>
          </p:cNvPicPr>
          <p:nvPr/>
        </p:nvPicPr>
        <p:blipFill>
          <a:blip r:embed="rId2">
            <a:extLst>
              <a:ext uri="{837473B0-CC2E-450A-ABE3-18F120FF3D39}">
                <a1611:picAttrSrcUrl xmlns:a1611="http://schemas.microsoft.com/office/drawing/2016/11/main" r:id="rId3"/>
              </a:ext>
            </a:extLst>
          </a:blip>
          <a:srcRect l="-1396" r="19044"/>
          <a:stretch/>
        </p:blipFill>
        <p:spPr>
          <a:xfrm>
            <a:off x="6376524" y="1830819"/>
            <a:ext cx="5549176" cy="3896085"/>
          </a:xfrm>
          <a:prstGeom prst="rect">
            <a:avLst/>
          </a:prstGeom>
        </p:spPr>
      </p:pic>
    </p:spTree>
    <p:extLst>
      <p:ext uri="{BB962C8B-B14F-4D97-AF65-F5344CB8AC3E}">
        <p14:creationId xmlns:p14="http://schemas.microsoft.com/office/powerpoint/2010/main" val="3143991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4906418" y="2336801"/>
            <a:ext cx="0" cy="35414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F217E43-3AB4-434F-FF53-3008931F758A}"/>
              </a:ext>
            </a:extLst>
          </p:cNvPr>
          <p:cNvSpPr/>
          <p:nvPr/>
        </p:nvSpPr>
        <p:spPr>
          <a:xfrm>
            <a:off x="2728687" y="703662"/>
            <a:ext cx="3555999" cy="588110"/>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0DD4515-698F-AA80-8581-E3828F99A12F}"/>
              </a:ext>
            </a:extLst>
          </p:cNvPr>
          <p:cNvGrpSpPr/>
          <p:nvPr/>
        </p:nvGrpSpPr>
        <p:grpSpPr>
          <a:xfrm>
            <a:off x="665984" y="684910"/>
            <a:ext cx="2788753" cy="578690"/>
            <a:chOff x="2045517" y="6166884"/>
            <a:chExt cx="2788753" cy="578690"/>
          </a:xfrm>
        </p:grpSpPr>
        <p:sp>
          <p:nvSpPr>
            <p:cNvPr id="4" name="Rectangle 3">
              <a:extLst>
                <a:ext uri="{FF2B5EF4-FFF2-40B4-BE49-F238E27FC236}">
                  <a16:creationId xmlns:a16="http://schemas.microsoft.com/office/drawing/2014/main" id="{FB21C162-48FE-2D5F-EC8C-13EEC8F343E6}"/>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6B8DFF-AE7E-631B-259F-11153A42555C}"/>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6804E5-494D-EF16-E59C-1EE1C0A3158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Exercise</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Graphic 8" descr="Clipboard Partially Ticked outline">
              <a:extLst>
                <a:ext uri="{FF2B5EF4-FFF2-40B4-BE49-F238E27FC236}">
                  <a16:creationId xmlns:a16="http://schemas.microsoft.com/office/drawing/2014/main" id="{7E9EE082-2BD5-7F3E-398F-60C8E405C8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1" name="Text Placeholder 7">
            <a:extLst>
              <a:ext uri="{FF2B5EF4-FFF2-40B4-BE49-F238E27FC236}">
                <a16:creationId xmlns:a16="http://schemas.microsoft.com/office/drawing/2014/main" id="{E00F0852-C778-881F-6BCC-08C426786E9A}"/>
              </a:ext>
            </a:extLst>
          </p:cNvPr>
          <p:cNvSpPr txBox="1">
            <a:spLocks/>
          </p:cNvSpPr>
          <p:nvPr/>
        </p:nvSpPr>
        <p:spPr>
          <a:xfrm>
            <a:off x="3192866" y="826198"/>
            <a:ext cx="5457650" cy="4220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BENEFITS VS FEATURES</a:t>
            </a:r>
            <a:endParaRPr lang="en-US" dirty="0"/>
          </a:p>
        </p:txBody>
      </p:sp>
      <p:sp>
        <p:nvSpPr>
          <p:cNvPr id="12" name="テキスト プレースホルダー 36">
            <a:extLst>
              <a:ext uri="{FF2B5EF4-FFF2-40B4-BE49-F238E27FC236}">
                <a16:creationId xmlns:a16="http://schemas.microsoft.com/office/drawing/2014/main" id="{5BB6471A-BDE0-4184-9BC2-E8933AF492C8}"/>
              </a:ext>
            </a:extLst>
          </p:cNvPr>
          <p:cNvSpPr txBox="1">
            <a:spLocks/>
          </p:cNvSpPr>
          <p:nvPr/>
        </p:nvSpPr>
        <p:spPr bwMode="auto">
          <a:xfrm>
            <a:off x="600456" y="2574308"/>
            <a:ext cx="4116688" cy="343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IE" altLang="ja-JP" sz="2200" b="0" i="0" u="none" strike="noStrike" kern="1200" cap="none" spc="0" normalizeH="0" baseline="0" noProof="0" dirty="0">
                <a:ln>
                  <a:noFill/>
                </a:ln>
                <a:solidFill>
                  <a:srgbClr val="382B1B"/>
                </a:solidFill>
                <a:effectLst/>
                <a:uLnTx/>
                <a:uFillTx/>
                <a:latin typeface="Calibri" charset="0"/>
              </a:rPr>
              <a:t>Enter four features your food product or company will provide:</a:t>
            </a:r>
          </a:p>
          <a:p>
            <a:pPr marL="457200" marR="0" lvl="0" indent="-457200" algn="l" defTabSz="914400" rtl="0" eaLnBrk="1" fontAlgn="auto" latinLnBrk="0" hangingPunct="1">
              <a:lnSpc>
                <a:spcPct val="100000"/>
              </a:lnSpc>
              <a:spcBef>
                <a:spcPct val="20000"/>
              </a:spcBef>
              <a:spcAft>
                <a:spcPts val="0"/>
              </a:spcAft>
              <a:buClr>
                <a:srgbClr val="B6D1E1"/>
              </a:buClr>
              <a:buSzTx/>
              <a:buFont typeface="+mj-lt"/>
              <a:buAutoNum type="arabicPeriod"/>
              <a:tabLst/>
              <a:defRPr/>
            </a:pP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p:txBody>
      </p:sp>
      <p:sp>
        <p:nvSpPr>
          <p:cNvPr id="15" name="Pentagon 14">
            <a:extLst>
              <a:ext uri="{FF2B5EF4-FFF2-40B4-BE49-F238E27FC236}">
                <a16:creationId xmlns:a16="http://schemas.microsoft.com/office/drawing/2014/main" id="{19701F64-F88B-A8B3-306B-AEA71BD71CA7}"/>
              </a:ext>
            </a:extLst>
          </p:cNvPr>
          <p:cNvSpPr/>
          <p:nvPr/>
        </p:nvSpPr>
        <p:spPr>
          <a:xfrm>
            <a:off x="4883402" y="2672211"/>
            <a:ext cx="2641042" cy="2826327"/>
          </a:xfrm>
          <a:prstGeom prst="homePlate">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D5F5E5-A6E5-1BDB-78B0-E1668F886473}"/>
              </a:ext>
            </a:extLst>
          </p:cNvPr>
          <p:cNvSpPr txBox="1"/>
          <p:nvPr/>
        </p:nvSpPr>
        <p:spPr>
          <a:xfrm>
            <a:off x="5022652" y="3148253"/>
            <a:ext cx="2072372" cy="1862754"/>
          </a:xfrm>
          <a:prstGeom prst="rect">
            <a:avLst/>
          </a:prstGeom>
          <a:noFill/>
        </p:spPr>
        <p:txBody>
          <a:bodyPr wrap="square" rtlCol="0">
            <a:spAutoFit/>
          </a:bodyPr>
          <a:lstStyle/>
          <a:p>
            <a:pPr marL="0" marR="0" lvl="0" indent="0" defTabSz="914400" rtl="0" eaLnBrk="1" fontAlgn="auto" latinLnBrk="0" hangingPunct="1">
              <a:lnSpc>
                <a:spcPts val="2340"/>
              </a:lnSpc>
              <a:spcBef>
                <a:spcPts val="0"/>
              </a:spcBef>
              <a:spcAft>
                <a:spcPts val="0"/>
              </a:spcAft>
              <a:buClrTx/>
              <a:buSzTx/>
              <a:buFontTx/>
              <a:buNone/>
              <a:tabLst/>
              <a:defRPr/>
            </a:pPr>
            <a:r>
              <a:rPr kumimoji="0" lang="en-IE" sz="2200" b="0" i="0" u="none" strike="noStrike" kern="1200" cap="none" spc="0" normalizeH="0" baseline="0" noProof="0" dirty="0">
                <a:ln>
                  <a:noFill/>
                </a:ln>
                <a:solidFill>
                  <a:schemeClr val="bg1"/>
                </a:solidFill>
                <a:effectLst/>
                <a:uLnTx/>
                <a:uFillTx/>
                <a:latin typeface="Calibri" panose="020F0502020204030204"/>
                <a:ea typeface="+mn-ea"/>
                <a:cs typeface="+mn-cs"/>
              </a:rPr>
              <a:t>Now ask yourself why these features are important to uncover your benefits! </a:t>
            </a:r>
          </a:p>
        </p:txBody>
      </p:sp>
      <p:sp>
        <p:nvSpPr>
          <p:cNvPr id="20" name="テキスト プレースホルダー 36">
            <a:extLst>
              <a:ext uri="{FF2B5EF4-FFF2-40B4-BE49-F238E27FC236}">
                <a16:creationId xmlns:a16="http://schemas.microsoft.com/office/drawing/2014/main" id="{BA88327C-F5AD-0DFD-C320-AB7DCF2A18E3}"/>
              </a:ext>
            </a:extLst>
          </p:cNvPr>
          <p:cNvSpPr txBox="1">
            <a:spLocks/>
          </p:cNvSpPr>
          <p:nvPr/>
        </p:nvSpPr>
        <p:spPr bwMode="auto">
          <a:xfrm>
            <a:off x="7713718" y="1583033"/>
            <a:ext cx="4116688" cy="391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sz="2200" b="1" dirty="0">
                <a:latin typeface="+mn-lt"/>
              </a:rPr>
              <a:t>Now turn each feature into a benefit — what does it actually </a:t>
            </a:r>
            <a:r>
              <a:rPr lang="en-GB" sz="2200" b="1" i="1" dirty="0">
                <a:latin typeface="+mn-lt"/>
              </a:rPr>
              <a:t>do</a:t>
            </a:r>
            <a:r>
              <a:rPr lang="en-GB" sz="2200" b="1" dirty="0">
                <a:latin typeface="+mn-lt"/>
              </a:rPr>
              <a:t> for your customer?</a:t>
            </a:r>
            <a:br>
              <a:rPr lang="en-GB" sz="2200" dirty="0">
                <a:latin typeface="+mn-lt"/>
              </a:rPr>
            </a:br>
            <a:r>
              <a:rPr lang="en-GB" sz="2200" dirty="0">
                <a:latin typeface="+mn-lt"/>
              </a:rPr>
              <a:t>Enter the real-life value behind each point: </a:t>
            </a:r>
            <a:r>
              <a:rPr kumimoji="0" lang="en-IE" altLang="ja-JP" sz="2200" b="0" i="0" u="none" strike="noStrike" kern="1200" cap="none" spc="0" normalizeH="0" baseline="0" noProof="0" dirty="0">
                <a:ln>
                  <a:noFill/>
                </a:ln>
                <a:solidFill>
                  <a:srgbClr val="382B1B"/>
                </a:solidFill>
                <a:effectLst/>
                <a:uLnTx/>
                <a:uFillTx/>
                <a:latin typeface="+mn-lt"/>
              </a:rPr>
              <a:t>:</a:t>
            </a:r>
          </a:p>
          <a:p>
            <a:pPr marL="457200" marR="0" lvl="0" indent="-457200" algn="l" defTabSz="914400" rtl="0" eaLnBrk="1" fontAlgn="auto" latinLnBrk="0" hangingPunct="1">
              <a:lnSpc>
                <a:spcPct val="100000"/>
              </a:lnSpc>
              <a:spcBef>
                <a:spcPct val="20000"/>
              </a:spcBef>
              <a:spcAft>
                <a:spcPts val="0"/>
              </a:spcAft>
              <a:buClr>
                <a:srgbClr val="B6D1E1"/>
              </a:buClr>
              <a:buSzTx/>
              <a:buFont typeface="+mj-lt"/>
              <a:buAutoNum type="arabicPeriod"/>
              <a:tabLst/>
              <a:defRPr/>
            </a:pP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p:txBody>
      </p:sp>
    </p:spTree>
    <p:extLst>
      <p:ext uri="{BB962C8B-B14F-4D97-AF65-F5344CB8AC3E}">
        <p14:creationId xmlns:p14="http://schemas.microsoft.com/office/powerpoint/2010/main" val="46319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06</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307772"/>
            <a:ext cx="6071064" cy="3488872"/>
          </a:xfrm>
        </p:spPr>
        <p:txBody>
          <a:bodyPr>
            <a:normAutofit/>
          </a:bodyPr>
          <a:lstStyle/>
          <a:p>
            <a:r>
              <a:rPr lang="en-US" sz="4800" dirty="0"/>
              <a:t>YOUR MARKETING TOOLBOX…</a:t>
            </a:r>
            <a:endParaRPr lang="en-GB" dirty="0"/>
          </a:p>
        </p:txBody>
      </p:sp>
      <p:pic>
        <p:nvPicPr>
          <p:cNvPr id="10" name="Graphic 9" descr="Woman Shrugging with solid fill">
            <a:extLst>
              <a:ext uri="{FF2B5EF4-FFF2-40B4-BE49-F238E27FC236}">
                <a16:creationId xmlns:a16="http://schemas.microsoft.com/office/drawing/2014/main" id="{66793712-D8C6-8FBA-2281-3F89BC17E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153" y="4379975"/>
            <a:ext cx="1838160" cy="1838160"/>
          </a:xfrm>
          <a:prstGeom prst="rect">
            <a:avLst/>
          </a:prstGeom>
        </p:spPr>
      </p:pic>
      <p:pic>
        <p:nvPicPr>
          <p:cNvPr id="12" name="Graphic 11" descr="Briefcase with solid fill">
            <a:extLst>
              <a:ext uri="{FF2B5EF4-FFF2-40B4-BE49-F238E27FC236}">
                <a16:creationId xmlns:a16="http://schemas.microsoft.com/office/drawing/2014/main" id="{C5173436-ECA8-9AB8-3242-AC97B05650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9829" y="4812086"/>
            <a:ext cx="861929" cy="861929"/>
          </a:xfrm>
          <a:prstGeom prst="rect">
            <a:avLst/>
          </a:prstGeom>
        </p:spPr>
      </p:pic>
    </p:spTree>
    <p:extLst>
      <p:ext uri="{BB962C8B-B14F-4D97-AF65-F5344CB8AC3E}">
        <p14:creationId xmlns:p14="http://schemas.microsoft.com/office/powerpoint/2010/main" val="4029142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YOUR MARKETING TOOLBOX- food business edition </a:t>
            </a:r>
          </a:p>
        </p:txBody>
      </p:sp>
      <p:pic>
        <p:nvPicPr>
          <p:cNvPr id="3" name="Picture 2" descr="A red toolbox with white text&#10;&#10;Description automatically generated">
            <a:extLst>
              <a:ext uri="{FF2B5EF4-FFF2-40B4-BE49-F238E27FC236}">
                <a16:creationId xmlns:a16="http://schemas.microsoft.com/office/drawing/2014/main" id="{D96070A4-1DA0-E60D-24AF-D5BC59293375}"/>
              </a:ext>
            </a:extLst>
          </p:cNvPr>
          <p:cNvPicPr>
            <a:picLocks noChangeAspect="1"/>
          </p:cNvPicPr>
          <p:nvPr/>
        </p:nvPicPr>
        <p:blipFill>
          <a:blip r:embed="rId2"/>
          <a:srcRect l="28720" r="27657"/>
          <a:stretch/>
        </p:blipFill>
        <p:spPr>
          <a:xfrm>
            <a:off x="97103" y="2374393"/>
            <a:ext cx="2778641" cy="2438400"/>
          </a:xfrm>
          <a:prstGeom prst="rect">
            <a:avLst/>
          </a:prstGeom>
        </p:spPr>
      </p:pic>
      <p:sp>
        <p:nvSpPr>
          <p:cNvPr id="7" name="TextBox 6">
            <a:extLst>
              <a:ext uri="{FF2B5EF4-FFF2-40B4-BE49-F238E27FC236}">
                <a16:creationId xmlns:a16="http://schemas.microsoft.com/office/drawing/2014/main" id="{15382387-C0CD-5868-97B9-51D8F976765A}"/>
              </a:ext>
            </a:extLst>
          </p:cNvPr>
          <p:cNvSpPr txBox="1"/>
          <p:nvPr/>
        </p:nvSpPr>
        <p:spPr>
          <a:xfrm>
            <a:off x="2762456" y="1502829"/>
            <a:ext cx="9043824" cy="6401753"/>
          </a:xfrm>
          <a:prstGeom prst="rect">
            <a:avLst/>
          </a:prstGeom>
          <a:noFill/>
        </p:spPr>
        <p:txBody>
          <a:bodyPr wrap="square" numCol="2">
            <a:spAutoFit/>
          </a:bodyPr>
          <a:lstStyle/>
          <a:p>
            <a:r>
              <a:rPr lang="en-GB" sz="2200" dirty="0"/>
              <a:t>Marketing is how people discover, trust, and remember your brand. This toolbox is designed to empower you with practical, low-cost tools that help you show up confidently, tell your story, and connect with the customers who need what you offer. </a:t>
            </a:r>
          </a:p>
          <a:p>
            <a:endParaRPr lang="en-GB" sz="2200" dirty="0"/>
          </a:p>
          <a:p>
            <a:r>
              <a:rPr lang="en-GB" sz="2200" dirty="0"/>
              <a:t>Some marketing tools you will use immediately, and others can be introduced as the business grows. </a:t>
            </a:r>
          </a:p>
          <a:p>
            <a:endParaRPr lang="en-GB" sz="2200" dirty="0"/>
          </a:p>
          <a:p>
            <a:endParaRPr lang="en-GB" sz="2200" dirty="0"/>
          </a:p>
          <a:p>
            <a:endParaRPr lang="en-GB" sz="2200" dirty="0"/>
          </a:p>
          <a:p>
            <a:endParaRPr lang="en-GB" sz="2200" dirty="0"/>
          </a:p>
          <a:p>
            <a:endParaRPr lang="en-GB" sz="2200" dirty="0"/>
          </a:p>
          <a:p>
            <a:endParaRPr lang="en-GB" sz="2200" dirty="0"/>
          </a:p>
          <a:p>
            <a:endParaRPr lang="en-GB"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Your Web Presence</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Packaging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Samples &amp; Tastings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Recipe Cards  or Serving Ideas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Photography That Sells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Farmers Markets &amp; Street Fairs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Printed Materials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Social Media Tools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Local Influencers or Cultural Ambassadors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Word of Mouth &amp; WhatsApp Groups</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Email Marketing (Optional but Powerful)</a:t>
            </a: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endParaRPr>
          </a:p>
          <a:p>
            <a:endParaRPr lang="en-GB" dirty="0"/>
          </a:p>
        </p:txBody>
      </p:sp>
    </p:spTree>
    <p:extLst>
      <p:ext uri="{BB962C8B-B14F-4D97-AF65-F5344CB8AC3E}">
        <p14:creationId xmlns:p14="http://schemas.microsoft.com/office/powerpoint/2010/main" val="140750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RELATIONSHIP BETWEEN MARKETING AND SALES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31098" y="3813204"/>
            <a:ext cx="461240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t>Think of it this way:</a:t>
            </a:r>
          </a:p>
          <a:p>
            <a:pPr>
              <a:buClr>
                <a:srgbClr val="B6D1E1"/>
              </a:buClr>
            </a:pPr>
            <a:br>
              <a:rPr lang="en-GB" dirty="0"/>
            </a:br>
            <a:r>
              <a:rPr lang="en-GB" b="1" dirty="0"/>
              <a:t>Marketing brings the customer to your door. </a:t>
            </a:r>
          </a:p>
          <a:p>
            <a:pPr>
              <a:buClr>
                <a:srgbClr val="B6D1E1"/>
              </a:buClr>
            </a:pPr>
            <a:r>
              <a:rPr lang="en-GB" b="1" dirty="0"/>
              <a:t>Sales convinces them to walk in and buy.</a:t>
            </a:r>
            <a:endParaRPr lang="en-US" dirty="0"/>
          </a:p>
          <a:p>
            <a:pPr marL="342900" indent="-342900">
              <a:buClr>
                <a:srgbClr val="B6D1E1"/>
              </a:buClr>
              <a:buFont typeface="Arial" panose="020B0604020202020204" pitchFamily="34" charset="0"/>
              <a:buChar cha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531098" y="1385064"/>
            <a:ext cx="465772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2600" b="1" dirty="0">
                <a:solidFill>
                  <a:srgbClr val="84BFA4"/>
                </a:solidFill>
              </a:rPr>
              <a:t>Many people wonder about the difference between and sales and marketing. Let’s be clear, while marketing and sales are related in business, they are not the same thing</a:t>
            </a: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429838" y="1999426"/>
            <a:ext cx="0" cy="35731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520ED139-6260-5F89-E91A-075A99416FBE}"/>
              </a:ext>
            </a:extLst>
          </p:cNvPr>
          <p:cNvSpPr>
            <a:spLocks noChangeArrowheads="1"/>
          </p:cNvSpPr>
          <p:nvPr/>
        </p:nvSpPr>
        <p:spPr bwMode="auto">
          <a:xfrm>
            <a:off x="5578920" y="1363943"/>
            <a:ext cx="6441629"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MARKETING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Focus</a:t>
            </a:r>
            <a:r>
              <a:rPr kumimoji="0" lang="en-US" altLang="en-US" sz="2200" b="0" i="0" u="none" strike="noStrike" cap="none" normalizeH="0" baseline="0" dirty="0">
                <a:ln>
                  <a:noFill/>
                </a:ln>
                <a:solidFill>
                  <a:schemeClr val="tx1"/>
                </a:solidFill>
                <a:effectLst/>
              </a:rPr>
              <a:t>: Long-term</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Purpose</a:t>
            </a:r>
            <a:r>
              <a:rPr kumimoji="0" lang="en-US" altLang="en-US" sz="2200" b="0" i="0" u="none" strike="noStrike" cap="none" normalizeH="0" baseline="0" dirty="0">
                <a:ln>
                  <a:noFill/>
                </a:ln>
                <a:solidFill>
                  <a:schemeClr val="tx1"/>
                </a:solidFill>
                <a:effectLst/>
              </a:rPr>
              <a:t>: To build awareness and relationships</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Approach</a:t>
            </a:r>
            <a:r>
              <a:rPr kumimoji="0" lang="en-US" altLang="en-US" sz="2200" b="0" i="0" u="none" strike="noStrike" cap="none" normalizeH="0" baseline="0" dirty="0">
                <a:ln>
                  <a:noFill/>
                </a:ln>
                <a:solidFill>
                  <a:schemeClr val="tx1"/>
                </a:solidFill>
                <a:effectLst/>
              </a:rPr>
              <a:t>: Marketing is the </a:t>
            </a:r>
            <a:r>
              <a:rPr kumimoji="0" lang="en-US" altLang="en-US" sz="2200" b="1" i="1" u="none" strike="noStrike" cap="none" normalizeH="0" baseline="0" dirty="0">
                <a:ln>
                  <a:noFill/>
                </a:ln>
                <a:solidFill>
                  <a:schemeClr val="tx1"/>
                </a:solidFill>
                <a:effectLst/>
              </a:rPr>
              <a:t>pull</a:t>
            </a:r>
            <a:r>
              <a:rPr lang="en-US" altLang="en-US" sz="2200" dirty="0"/>
              <a:t>. I</a:t>
            </a:r>
            <a:r>
              <a:rPr lang="en-GB" sz="2200" dirty="0"/>
              <a:t>t helps customers discover your food, connect with your story, and want to know more.</a:t>
            </a:r>
          </a:p>
          <a:p>
            <a:pPr marL="0" marR="0" lvl="0" indent="0" algn="l" defTabSz="914400" rtl="0" eaLnBrk="0" fontAlgn="base" latinLnBrk="0" hangingPunct="0">
              <a:lnSpc>
                <a:spcPct val="100000"/>
              </a:lnSpc>
              <a:spcBef>
                <a:spcPct val="0"/>
              </a:spcBef>
              <a:spcAft>
                <a:spcPct val="0"/>
              </a:spcAft>
              <a:buClrTx/>
              <a:buSzTx/>
              <a:tabLst/>
            </a:pPr>
            <a:endParaRPr lang="en-US" altLang="en-US" sz="2200" dirty="0"/>
          </a:p>
          <a:p>
            <a:pPr>
              <a:buNone/>
            </a:pPr>
            <a:r>
              <a:rPr lang="en-GB" sz="2200" b="1" dirty="0"/>
              <a:t>SALES</a:t>
            </a:r>
          </a:p>
          <a:p>
            <a:r>
              <a:rPr lang="en-GB" sz="2200" b="1" dirty="0"/>
              <a:t>Focus</a:t>
            </a:r>
            <a:r>
              <a:rPr lang="en-GB" sz="2200" dirty="0"/>
              <a:t>: Short-term, action-based</a:t>
            </a:r>
          </a:p>
          <a:p>
            <a:r>
              <a:rPr lang="en-GB" sz="2200" b="1" dirty="0"/>
              <a:t>Purpose</a:t>
            </a:r>
            <a:r>
              <a:rPr lang="en-GB" sz="2200" dirty="0"/>
              <a:t>: To close the deal, get the customer to buy</a:t>
            </a:r>
          </a:p>
          <a:p>
            <a:r>
              <a:rPr lang="en-GB" sz="2200" b="1" dirty="0"/>
              <a:t>Approach</a:t>
            </a:r>
            <a:r>
              <a:rPr lang="en-GB" sz="2200" dirty="0"/>
              <a:t>: Sales is the </a:t>
            </a:r>
            <a:r>
              <a:rPr lang="en-GB" sz="2200" b="1" i="1" dirty="0"/>
              <a:t>push. </a:t>
            </a:r>
            <a:r>
              <a:rPr lang="en-GB" sz="2200" dirty="0"/>
              <a:t>It motivates a specific person to take action now</a:t>
            </a:r>
          </a:p>
          <a:p>
            <a:r>
              <a:rPr lang="en-GB" sz="2200" dirty="0"/>
              <a:t>Tailored to individual customers and focused on converting interest into purchase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9" name="Straight Connector 8">
            <a:extLst>
              <a:ext uri="{FF2B5EF4-FFF2-40B4-BE49-F238E27FC236}">
                <a16:creationId xmlns:a16="http://schemas.microsoft.com/office/drawing/2014/main" id="{0267DEDF-7309-ED28-6D5C-EE5B56D9F651}"/>
              </a:ext>
            </a:extLst>
          </p:cNvPr>
          <p:cNvCxnSpPr>
            <a:cxnSpLocks/>
          </p:cNvCxnSpPr>
          <p:nvPr/>
        </p:nvCxnSpPr>
        <p:spPr>
          <a:xfrm>
            <a:off x="6756694" y="3838604"/>
            <a:ext cx="3708988"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49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1. YOUR WEB PRESENCE</a:t>
            </a:r>
          </a:p>
        </p:txBody>
      </p:sp>
      <p:sp>
        <p:nvSpPr>
          <p:cNvPr id="2" name="Text Placeholder 7">
            <a:extLst>
              <a:ext uri="{FF2B5EF4-FFF2-40B4-BE49-F238E27FC236}">
                <a16:creationId xmlns:a16="http://schemas.microsoft.com/office/drawing/2014/main" id="{80CBECB8-84CC-20AC-F456-2C27D4604112}"/>
              </a:ext>
            </a:extLst>
          </p:cNvPr>
          <p:cNvSpPr txBox="1">
            <a:spLocks/>
          </p:cNvSpPr>
          <p:nvPr/>
        </p:nvSpPr>
        <p:spPr>
          <a:xfrm>
            <a:off x="5684317" y="1636258"/>
            <a:ext cx="582551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Define your goals for the website</a:t>
            </a:r>
          </a:p>
          <a:p>
            <a:pPr marL="342900" indent="-342900">
              <a:buClr>
                <a:srgbClr val="B6D1E1"/>
              </a:buClr>
              <a:buFont typeface="Arial" panose="020B0604020202020204" pitchFamily="34" charset="0"/>
              <a:buChar char="•"/>
            </a:pPr>
            <a:r>
              <a:rPr lang="en-US" dirty="0"/>
              <a:t>What information do you want to highlight on the website?</a:t>
            </a:r>
          </a:p>
          <a:p>
            <a:pPr marL="342900" indent="-342900">
              <a:buClr>
                <a:srgbClr val="B6D1E1"/>
              </a:buClr>
              <a:buFont typeface="Arial" panose="020B0604020202020204" pitchFamily="34" charset="0"/>
              <a:buChar char="•"/>
            </a:pPr>
            <a:r>
              <a:rPr lang="en-US" dirty="0"/>
              <a:t>How can you highlight your Unique Selling Points?</a:t>
            </a:r>
          </a:p>
          <a:p>
            <a:pPr marL="342900" indent="-342900">
              <a:buClr>
                <a:srgbClr val="B6D1E1"/>
              </a:buClr>
              <a:buFont typeface="Arial" panose="020B0604020202020204" pitchFamily="34" charset="0"/>
              <a:buChar char="•"/>
            </a:pPr>
            <a:r>
              <a:rPr lang="en-US" dirty="0"/>
              <a:t>How do want the visitor to experience this ? E.g. through video, image gallery,  downloads etc.</a:t>
            </a:r>
          </a:p>
          <a:p>
            <a:pPr marL="342900" indent="-342900">
              <a:buClr>
                <a:srgbClr val="B6D1E1"/>
              </a:buClr>
              <a:buFont typeface="Arial" panose="020B0604020202020204" pitchFamily="34" charset="0"/>
              <a:buChar char="•"/>
            </a:pPr>
            <a:r>
              <a:rPr lang="en-US" dirty="0"/>
              <a:t>What layout is appropriate to your business?</a:t>
            </a:r>
          </a:p>
          <a:p>
            <a:pPr marL="342900" indent="-342900">
              <a:buClr>
                <a:srgbClr val="B6D1E1"/>
              </a:buClr>
              <a:buFont typeface="Arial" panose="020B0604020202020204" pitchFamily="34" charset="0"/>
              <a:buChar char="•"/>
            </a:pPr>
            <a:r>
              <a:rPr lang="en-US" dirty="0"/>
              <a:t>How can your website capture potential leads? E.g. Sign up to our newsletter</a:t>
            </a:r>
          </a:p>
          <a:p>
            <a:pPr marL="342900" indent="-342900">
              <a:buClr>
                <a:srgbClr val="B6D1E1"/>
              </a:buClr>
              <a:buFont typeface="Arial" panose="020B0604020202020204" pitchFamily="34" charset="0"/>
              <a:buChar char="•"/>
            </a:pPr>
            <a:r>
              <a:rPr lang="en-US" dirty="0"/>
              <a:t>Cost considerations – can a free site give the same functionality as a custom design?</a:t>
            </a:r>
          </a:p>
          <a:p>
            <a:pPr marL="342900" indent="-342900">
              <a:buClr>
                <a:srgbClr val="B6D1E1"/>
              </a:buClr>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49DD836C-09B6-3695-D11F-56205B46F75A}"/>
              </a:ext>
            </a:extLst>
          </p:cNvPr>
          <p:cNvSpPr txBox="1">
            <a:spLocks/>
          </p:cNvSpPr>
          <p:nvPr/>
        </p:nvSpPr>
        <p:spPr>
          <a:xfrm>
            <a:off x="689848" y="1652669"/>
            <a:ext cx="465140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000" b="1" i="1" dirty="0">
                <a:solidFill>
                  <a:srgbClr val="84BFA4"/>
                </a:solidFill>
              </a:rPr>
              <a:t>Think of your website as your hub serving as your always open shopfront. It’s what people will see when they look for you. Make sure your first impression is a good one. Thought and effort into the design of the website will pay dividends.</a:t>
            </a:r>
          </a:p>
          <a:p>
            <a:pPr marL="0" lvl="1" algn="l">
              <a:lnSpc>
                <a:spcPts val="2840"/>
              </a:lnSpc>
              <a:spcBef>
                <a:spcPts val="200"/>
              </a:spcBef>
              <a:buClr>
                <a:srgbClr val="B6D1E1"/>
              </a:buClr>
            </a:pPr>
            <a:endParaRPr lang="en-IE" sz="3000" b="1" i="1" dirty="0">
              <a:solidFill>
                <a:srgbClr val="84BFA4"/>
              </a:solidFill>
            </a:endParaRPr>
          </a:p>
        </p:txBody>
      </p:sp>
      <p:cxnSp>
        <p:nvCxnSpPr>
          <p:cNvPr id="5" name="Straight Connector 4">
            <a:extLst>
              <a:ext uri="{FF2B5EF4-FFF2-40B4-BE49-F238E27FC236}">
                <a16:creationId xmlns:a16="http://schemas.microsoft.com/office/drawing/2014/main" id="{502CE8C7-56EB-F231-9EE7-744422D633C5}"/>
              </a:ext>
            </a:extLst>
          </p:cNvPr>
          <p:cNvCxnSpPr>
            <a:cxnSpLocks/>
          </p:cNvCxnSpPr>
          <p:nvPr/>
        </p:nvCxnSpPr>
        <p:spPr>
          <a:xfrm flipV="1">
            <a:off x="5414416" y="1434247"/>
            <a:ext cx="0" cy="457466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926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YOUR WEBSITE, THE ESSENTIALS</a:t>
            </a:r>
          </a:p>
        </p:txBody>
      </p:sp>
      <p:sp>
        <p:nvSpPr>
          <p:cNvPr id="6" name="Text Placeholder 4">
            <a:extLst>
              <a:ext uri="{FF2B5EF4-FFF2-40B4-BE49-F238E27FC236}">
                <a16:creationId xmlns:a16="http://schemas.microsoft.com/office/drawing/2014/main" id="{25DBBD90-ADF3-8CFD-F3D1-071964FD956D}"/>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11AF9B82-9590-B3D2-6991-48C97E678253}"/>
              </a:ext>
            </a:extLst>
          </p:cNvPr>
          <p:cNvSpPr txBox="1"/>
          <p:nvPr/>
        </p:nvSpPr>
        <p:spPr>
          <a:xfrm>
            <a:off x="330625" y="1305495"/>
            <a:ext cx="8643441" cy="5309146"/>
          </a:xfrm>
          <a:prstGeom prst="rect">
            <a:avLst/>
          </a:prstGeom>
          <a:noFill/>
        </p:spPr>
        <p:txBody>
          <a:bodyPr wrap="square">
            <a:spAutoFit/>
          </a:bodyPr>
          <a:lstStyle/>
          <a:p>
            <a:r>
              <a:rPr lang="en-GB" sz="2200" b="1" dirty="0"/>
              <a:t>Buying Your Domain Name</a:t>
            </a:r>
          </a:p>
          <a:p>
            <a:endParaRPr lang="en-GB" sz="200" dirty="0"/>
          </a:p>
          <a:p>
            <a:r>
              <a:rPr lang="en-GB" sz="2200" dirty="0"/>
              <a:t>Your domain name is your online address — like </a:t>
            </a:r>
            <a:r>
              <a:rPr lang="en-GB" sz="2200" dirty="0">
                <a:hlinkClick r:id="rId2"/>
              </a:rPr>
              <a:t>www.yourfoodname.com</a:t>
            </a:r>
            <a:r>
              <a:rPr lang="en-GB" sz="2200" dirty="0"/>
              <a:t>. It helps people find you. </a:t>
            </a:r>
          </a:p>
          <a:p>
            <a:endParaRPr lang="en-GB" sz="1400" dirty="0"/>
          </a:p>
          <a:p>
            <a:r>
              <a:rPr lang="en-GB" sz="2200" b="1" dirty="0">
                <a:solidFill>
                  <a:srgbClr val="84BFA4"/>
                </a:solidFill>
              </a:rPr>
              <a:t>Why You Need a Domain Name </a:t>
            </a:r>
          </a:p>
          <a:p>
            <a:pPr marL="342900" indent="-342900">
              <a:buFont typeface="Arial" panose="020B0604020202020204" pitchFamily="34" charset="0"/>
              <a:buChar char="•"/>
            </a:pPr>
            <a:r>
              <a:rPr lang="en-GB" sz="2200" dirty="0"/>
              <a:t>Makes your business look more professional</a:t>
            </a:r>
          </a:p>
          <a:p>
            <a:pPr marL="342900" indent="-342900">
              <a:buFont typeface="Arial" panose="020B0604020202020204" pitchFamily="34" charset="0"/>
              <a:buChar char="•"/>
            </a:pPr>
            <a:r>
              <a:rPr lang="en-GB" sz="2200" dirty="0"/>
              <a:t>Easier for people to search and share</a:t>
            </a:r>
          </a:p>
          <a:p>
            <a:pPr marL="342900" indent="-342900">
              <a:buFont typeface="Arial" panose="020B0604020202020204" pitchFamily="34" charset="0"/>
              <a:buChar char="•"/>
            </a:pPr>
            <a:r>
              <a:rPr lang="en-GB" sz="2200" dirty="0"/>
              <a:t>You own your name , not a platform like Facebook or Instagram. You can use it for email (e.g. </a:t>
            </a:r>
            <a:r>
              <a:rPr lang="en-GB" sz="2200" dirty="0">
                <a:hlinkClick r:id="rId3"/>
              </a:rPr>
              <a:t>hello@yourbusiness.com</a:t>
            </a:r>
            <a:r>
              <a:rPr lang="en-GB" sz="2200" dirty="0"/>
              <a:t>)</a:t>
            </a:r>
          </a:p>
          <a:p>
            <a:endParaRPr lang="en-GB" sz="1100" dirty="0"/>
          </a:p>
          <a:p>
            <a:r>
              <a:rPr lang="en-GB" sz="2200" dirty="0">
                <a:solidFill>
                  <a:srgbClr val="84BFA4"/>
                </a:solidFill>
              </a:rPr>
              <a:t> </a:t>
            </a:r>
            <a:r>
              <a:rPr lang="en-GB" sz="2200" b="1" dirty="0">
                <a:solidFill>
                  <a:srgbClr val="84BFA4"/>
                </a:solidFill>
              </a:rPr>
              <a:t>How to Choose a Good Domain Name</a:t>
            </a:r>
          </a:p>
          <a:p>
            <a:pPr marL="342900" indent="-342900">
              <a:buFont typeface="Arial" panose="020B0604020202020204" pitchFamily="34" charset="0"/>
              <a:buChar char="•"/>
            </a:pPr>
            <a:r>
              <a:rPr lang="en-GB" sz="2200" dirty="0"/>
              <a:t>Short, simple, and easy to spell</a:t>
            </a:r>
          </a:p>
          <a:p>
            <a:pPr marL="342900" indent="-342900">
              <a:buFont typeface="Arial" panose="020B0604020202020204" pitchFamily="34" charset="0"/>
              <a:buChar char="•"/>
            </a:pPr>
            <a:r>
              <a:rPr lang="en-GB" sz="2200" dirty="0"/>
              <a:t>Reflects your business name or what you sell</a:t>
            </a:r>
          </a:p>
          <a:p>
            <a:pPr marL="342900" indent="-342900">
              <a:buFont typeface="Arial" panose="020B0604020202020204" pitchFamily="34" charset="0"/>
              <a:buChar char="•"/>
            </a:pPr>
            <a:r>
              <a:rPr lang="en-GB" sz="2200" dirty="0"/>
              <a:t>Avoid numbers or dashes (unless they’re part of your brand)</a:t>
            </a:r>
          </a:p>
          <a:p>
            <a:pPr marL="342900" indent="-342900">
              <a:buFont typeface="Arial" panose="020B0604020202020204" pitchFamily="34" charset="0"/>
              <a:buChar char="•"/>
            </a:pPr>
            <a:r>
              <a:rPr lang="en-GB" sz="2200" dirty="0"/>
              <a:t>Use .com if you can, or your country (like .</a:t>
            </a:r>
            <a:r>
              <a:rPr lang="en-GB" sz="2200" dirty="0" err="1"/>
              <a:t>ie</a:t>
            </a:r>
            <a:r>
              <a:rPr lang="en-GB" sz="2200" dirty="0"/>
              <a:t>, .</a:t>
            </a:r>
            <a:r>
              <a:rPr lang="en-GB" sz="2200" dirty="0" err="1"/>
              <a:t>fr</a:t>
            </a:r>
            <a:r>
              <a:rPr lang="en-GB" sz="2200" dirty="0"/>
              <a:t>, .de)</a:t>
            </a:r>
          </a:p>
          <a:p>
            <a:pPr marL="342900" indent="-342900">
              <a:buFont typeface="Arial" panose="020B0604020202020204" pitchFamily="34" charset="0"/>
              <a:buChar char="•"/>
            </a:pPr>
            <a:r>
              <a:rPr lang="en-GB" sz="2200" dirty="0"/>
              <a:t>Check that it’s not already taken or trademarked</a:t>
            </a:r>
            <a:endParaRPr lang="en-IE" sz="2200" dirty="0"/>
          </a:p>
        </p:txBody>
      </p:sp>
      <p:pic>
        <p:nvPicPr>
          <p:cNvPr id="22" name="Picture 21" descr="A green globe with a white ribbon around it&#10;&#10;AI-generated content may be incorrect.">
            <a:extLst>
              <a:ext uri="{FF2B5EF4-FFF2-40B4-BE49-F238E27FC236}">
                <a16:creationId xmlns:a16="http://schemas.microsoft.com/office/drawing/2014/main" id="{5739A16F-2C24-2187-B3C0-1234B56B7AB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36215" y="1991039"/>
            <a:ext cx="3555785" cy="3299384"/>
          </a:xfrm>
          <a:prstGeom prst="rect">
            <a:avLst/>
          </a:prstGeom>
        </p:spPr>
      </p:pic>
    </p:spTree>
    <p:extLst>
      <p:ext uri="{BB962C8B-B14F-4D97-AF65-F5344CB8AC3E}">
        <p14:creationId xmlns:p14="http://schemas.microsoft.com/office/powerpoint/2010/main" val="3296723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16F7-AB5E-4762-A794-1B32D1189F1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AE2B0F-C339-A569-5770-B3639834195D}"/>
              </a:ext>
            </a:extLst>
          </p:cNvPr>
          <p:cNvSpPr>
            <a:spLocks noGrp="1"/>
          </p:cNvSpPr>
          <p:nvPr>
            <p:ph type="body" sz="quarter" idx="27"/>
          </p:nvPr>
        </p:nvSpPr>
        <p:spPr>
          <a:xfrm>
            <a:off x="751412" y="311362"/>
            <a:ext cx="11846988" cy="720752"/>
          </a:xfrm>
        </p:spPr>
        <p:txBody>
          <a:bodyPr/>
          <a:lstStyle/>
          <a:p>
            <a:r>
              <a:rPr lang="en-US" dirty="0"/>
              <a:t>YOUR WEBSITE, THE ESSENTIALS</a:t>
            </a:r>
          </a:p>
        </p:txBody>
      </p:sp>
      <p:sp>
        <p:nvSpPr>
          <p:cNvPr id="6" name="Text Placeholder 4">
            <a:extLst>
              <a:ext uri="{FF2B5EF4-FFF2-40B4-BE49-F238E27FC236}">
                <a16:creationId xmlns:a16="http://schemas.microsoft.com/office/drawing/2014/main" id="{FA71AEB5-84FC-A336-0D3B-06B0C4422B32}"/>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BBEFBA45-A311-C5B4-FC51-081A7DEAF9A8}"/>
              </a:ext>
            </a:extLst>
          </p:cNvPr>
          <p:cNvSpPr txBox="1"/>
          <p:nvPr/>
        </p:nvSpPr>
        <p:spPr>
          <a:xfrm>
            <a:off x="330625" y="1305495"/>
            <a:ext cx="10957764" cy="4216539"/>
          </a:xfrm>
          <a:prstGeom prst="rect">
            <a:avLst/>
          </a:prstGeom>
          <a:noFill/>
        </p:spPr>
        <p:txBody>
          <a:bodyPr wrap="square">
            <a:spAutoFit/>
          </a:bodyPr>
          <a:lstStyle/>
          <a:p>
            <a:r>
              <a:rPr lang="en-GB" sz="2400" b="1" dirty="0"/>
              <a:t>Where to Buy a Domain Name</a:t>
            </a:r>
          </a:p>
          <a:p>
            <a:r>
              <a:rPr lang="en-GB" sz="2200" dirty="0"/>
              <a:t>You can search and buy directly from domain sites such as:</a:t>
            </a:r>
          </a:p>
          <a:p>
            <a:endParaRPr lang="en-GB" sz="2200" dirty="0"/>
          </a:p>
          <a:p>
            <a:r>
              <a:rPr lang="en-GB" sz="2200" b="1" dirty="0">
                <a:solidFill>
                  <a:srgbClr val="84BFA4"/>
                </a:solidFill>
              </a:rPr>
              <a:t>Platform					Notes</a:t>
            </a:r>
          </a:p>
          <a:p>
            <a:r>
              <a:rPr lang="en-GB" sz="2200" dirty="0"/>
              <a:t>Google Domains (merging with Squarespace)	Easy for beginners. Namecheap,	Affordable 						and simple to use.</a:t>
            </a:r>
          </a:p>
          <a:p>
            <a:r>
              <a:rPr lang="en-GB" sz="2200" dirty="0"/>
              <a:t>GoDaddy 					Popular, but watch for upsells	 </a:t>
            </a:r>
          </a:p>
          <a:p>
            <a:r>
              <a:rPr lang="en-GB" sz="2200" dirty="0"/>
              <a:t>Wix, Weebly, Shopify, 				You can buy while setting up your site</a:t>
            </a:r>
          </a:p>
          <a:p>
            <a:endParaRPr lang="en-GB" sz="2200" dirty="0"/>
          </a:p>
          <a:p>
            <a:r>
              <a:rPr lang="en-GB" sz="2400" b="1" dirty="0"/>
              <a:t>Costs: </a:t>
            </a:r>
          </a:p>
          <a:p>
            <a:r>
              <a:rPr lang="en-GB" sz="2200" dirty="0"/>
              <a:t>Usually between €10–20/year. You don’t need to pay for extras like “site protection” right away.</a:t>
            </a:r>
            <a:endParaRPr lang="en-IE" sz="2200" dirty="0"/>
          </a:p>
        </p:txBody>
      </p:sp>
    </p:spTree>
    <p:extLst>
      <p:ext uri="{BB962C8B-B14F-4D97-AF65-F5344CB8AC3E}">
        <p14:creationId xmlns:p14="http://schemas.microsoft.com/office/powerpoint/2010/main" val="493799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3AA2-5177-DF98-43A3-AAA43FEB21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113671-0974-2CCF-69F3-244BA81320D6}"/>
              </a:ext>
            </a:extLst>
          </p:cNvPr>
          <p:cNvSpPr>
            <a:spLocks noGrp="1"/>
          </p:cNvSpPr>
          <p:nvPr>
            <p:ph type="body" sz="quarter" idx="27"/>
          </p:nvPr>
        </p:nvSpPr>
        <p:spPr>
          <a:xfrm>
            <a:off x="751412" y="311362"/>
            <a:ext cx="11846988" cy="720752"/>
          </a:xfrm>
        </p:spPr>
        <p:txBody>
          <a:bodyPr/>
          <a:lstStyle/>
          <a:p>
            <a:r>
              <a:rPr lang="en-GB" dirty="0"/>
              <a:t>DEVELOP IT YOURSELF – WEBSITE OPTIONS</a:t>
            </a:r>
            <a:endParaRPr lang="en-US" dirty="0"/>
          </a:p>
        </p:txBody>
      </p:sp>
      <p:sp>
        <p:nvSpPr>
          <p:cNvPr id="6" name="Text Placeholder 4">
            <a:extLst>
              <a:ext uri="{FF2B5EF4-FFF2-40B4-BE49-F238E27FC236}">
                <a16:creationId xmlns:a16="http://schemas.microsoft.com/office/drawing/2014/main" id="{D1FA5391-7665-8CD3-3659-5E33D2C902A6}"/>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E3FF6A36-7974-BF5B-F688-061DACBFA24B}"/>
              </a:ext>
            </a:extLst>
          </p:cNvPr>
          <p:cNvSpPr txBox="1"/>
          <p:nvPr/>
        </p:nvSpPr>
        <p:spPr>
          <a:xfrm>
            <a:off x="330626" y="1305495"/>
            <a:ext cx="11661770" cy="2277547"/>
          </a:xfrm>
          <a:prstGeom prst="rect">
            <a:avLst/>
          </a:prstGeom>
          <a:noFill/>
        </p:spPr>
        <p:txBody>
          <a:bodyPr wrap="square">
            <a:spAutoFit/>
          </a:bodyPr>
          <a:lstStyle/>
          <a:p>
            <a:r>
              <a:rPr kumimoji="0" lang="en-US" altLang="en-US" sz="2200" b="1" i="0" u="none" strike="noStrike" cap="none" normalizeH="0" baseline="0" dirty="0">
                <a:ln>
                  <a:noFill/>
                </a:ln>
                <a:solidFill>
                  <a:schemeClr val="tx1"/>
                </a:solidFill>
                <a:effectLst/>
              </a:rPr>
              <a:t>Beginner-Friendly Website Builders</a:t>
            </a:r>
            <a:endParaRPr lang="en-GB" sz="2200" dirty="0"/>
          </a:p>
          <a:p>
            <a:r>
              <a:rPr lang="en-GB" sz="2200" dirty="0"/>
              <a:t>You don’t need to hire a web designer or be a tech expert to build a simple, effective website. Here are accessible, budget-friendly platforms and tips to help you get started</a:t>
            </a:r>
            <a:r>
              <a:rPr lang="en-GB" sz="2400" dirty="0"/>
              <a:t>:</a:t>
            </a:r>
          </a:p>
          <a:p>
            <a:endParaRPr lang="en-GB" sz="2400" dirty="0"/>
          </a:p>
          <a:p>
            <a:endParaRPr lang="en-GB" sz="2400" dirty="0"/>
          </a:p>
          <a:p>
            <a:r>
              <a:rPr lang="en-GB" sz="2200" dirty="0"/>
              <a:t>.</a:t>
            </a:r>
            <a:endParaRPr lang="en-IE" sz="2200" dirty="0"/>
          </a:p>
        </p:txBody>
      </p:sp>
      <p:graphicFrame>
        <p:nvGraphicFramePr>
          <p:cNvPr id="2" name="Table 1">
            <a:extLst>
              <a:ext uri="{FF2B5EF4-FFF2-40B4-BE49-F238E27FC236}">
                <a16:creationId xmlns:a16="http://schemas.microsoft.com/office/drawing/2014/main" id="{213292DF-912F-974E-B970-DB6C96AAE9E6}"/>
              </a:ext>
            </a:extLst>
          </p:cNvPr>
          <p:cNvGraphicFramePr>
            <a:graphicFrameLocks noGrp="1"/>
          </p:cNvGraphicFramePr>
          <p:nvPr>
            <p:extLst>
              <p:ext uri="{D42A27DB-BD31-4B8C-83A1-F6EECF244321}">
                <p14:modId xmlns:p14="http://schemas.microsoft.com/office/powerpoint/2010/main" val="4282961866"/>
              </p:ext>
            </p:extLst>
          </p:nvPr>
        </p:nvGraphicFramePr>
        <p:xfrm>
          <a:off x="474498" y="2516966"/>
          <a:ext cx="11517899" cy="4114800"/>
        </p:xfrm>
        <a:graphic>
          <a:graphicData uri="http://schemas.openxmlformats.org/drawingml/2006/table">
            <a:tbl>
              <a:tblPr/>
              <a:tblGrid>
                <a:gridCol w="3326379">
                  <a:extLst>
                    <a:ext uri="{9D8B030D-6E8A-4147-A177-3AD203B41FA5}">
                      <a16:colId xmlns:a16="http://schemas.microsoft.com/office/drawing/2014/main" val="1693988734"/>
                    </a:ext>
                  </a:extLst>
                </a:gridCol>
                <a:gridCol w="3212912">
                  <a:extLst>
                    <a:ext uri="{9D8B030D-6E8A-4147-A177-3AD203B41FA5}">
                      <a16:colId xmlns:a16="http://schemas.microsoft.com/office/drawing/2014/main" val="4160060552"/>
                    </a:ext>
                  </a:extLst>
                </a:gridCol>
                <a:gridCol w="4978608">
                  <a:extLst>
                    <a:ext uri="{9D8B030D-6E8A-4147-A177-3AD203B41FA5}">
                      <a16:colId xmlns:a16="http://schemas.microsoft.com/office/drawing/2014/main" val="3744485951"/>
                    </a:ext>
                  </a:extLst>
                </a:gridCol>
              </a:tblGrid>
              <a:tr h="371338">
                <a:tc>
                  <a:txBody>
                    <a:bodyPr/>
                    <a:lstStyle/>
                    <a:p>
                      <a:r>
                        <a:rPr lang="en-IE" sz="2000" b="1" dirty="0"/>
                        <a:t>Platform</a:t>
                      </a:r>
                    </a:p>
                  </a:txBody>
                  <a:tcPr anchor="ctr">
                    <a:lnL>
                      <a:noFill/>
                    </a:lnL>
                    <a:lnR>
                      <a:noFill/>
                    </a:lnR>
                    <a:lnT>
                      <a:noFill/>
                    </a:lnT>
                    <a:lnB>
                      <a:noFill/>
                    </a:lnB>
                    <a:solidFill>
                      <a:srgbClr val="B6D1E1"/>
                    </a:solidFill>
                  </a:tcPr>
                </a:tc>
                <a:tc>
                  <a:txBody>
                    <a:bodyPr/>
                    <a:lstStyle/>
                    <a:p>
                      <a:r>
                        <a:rPr lang="en-IE" sz="2000" b="1" dirty="0"/>
                        <a:t>What It’s Good For</a:t>
                      </a:r>
                    </a:p>
                  </a:txBody>
                  <a:tcPr anchor="ctr">
                    <a:lnL>
                      <a:noFill/>
                    </a:lnL>
                    <a:lnR>
                      <a:noFill/>
                    </a:lnR>
                    <a:lnT>
                      <a:noFill/>
                    </a:lnT>
                    <a:lnB>
                      <a:noFill/>
                    </a:lnB>
                    <a:solidFill>
                      <a:srgbClr val="B6D1E1"/>
                    </a:solidFill>
                  </a:tcPr>
                </a:tc>
                <a:tc>
                  <a:txBody>
                    <a:bodyPr/>
                    <a:lstStyle/>
                    <a:p>
                      <a:r>
                        <a:rPr lang="en-IE" sz="2000" b="1" dirty="0"/>
                        <a:t>Notes</a:t>
                      </a:r>
                    </a:p>
                  </a:txBody>
                  <a:tcPr anchor="ctr">
                    <a:lnL>
                      <a:noFill/>
                    </a:lnL>
                    <a:lnR>
                      <a:noFill/>
                    </a:lnR>
                    <a:lnT>
                      <a:noFill/>
                    </a:lnT>
                    <a:lnB>
                      <a:noFill/>
                    </a:lnB>
                    <a:solidFill>
                      <a:srgbClr val="B6D1E1"/>
                    </a:solidFill>
                  </a:tcPr>
                </a:tc>
                <a:extLst>
                  <a:ext uri="{0D108BD9-81ED-4DB2-BD59-A6C34878D82A}">
                    <a16:rowId xmlns:a16="http://schemas.microsoft.com/office/drawing/2014/main" val="295654534"/>
                  </a:ext>
                </a:extLst>
              </a:tr>
              <a:tr h="656982">
                <a:tc>
                  <a:txBody>
                    <a:bodyPr/>
                    <a:lstStyle/>
                    <a:p>
                      <a:r>
                        <a:rPr lang="en-IE" sz="2000" b="1" dirty="0"/>
                        <a:t>Wix   </a:t>
                      </a:r>
                    </a:p>
                    <a:p>
                      <a:r>
                        <a:rPr lang="en-IE" sz="2000" b="0" dirty="0">
                          <a:hlinkClick r:id="rId2"/>
                        </a:rPr>
                        <a:t>https://www.wix.com/</a:t>
                      </a:r>
                      <a:endParaRPr lang="en-IE" sz="2000" dirty="0"/>
                    </a:p>
                  </a:txBody>
                  <a:tcPr anchor="ctr">
                    <a:lnL>
                      <a:noFill/>
                    </a:lnL>
                    <a:lnR>
                      <a:noFill/>
                    </a:lnR>
                    <a:lnT>
                      <a:noFill/>
                    </a:lnT>
                    <a:lnB>
                      <a:noFill/>
                    </a:lnB>
                    <a:noFill/>
                  </a:tcPr>
                </a:tc>
                <a:tc>
                  <a:txBody>
                    <a:bodyPr/>
                    <a:lstStyle/>
                    <a:p>
                      <a:r>
                        <a:rPr lang="en-IE" sz="2000"/>
                        <a:t>Beautiful templates, drag-and-drop ease</a:t>
                      </a:r>
                    </a:p>
                  </a:txBody>
                  <a:tcPr anchor="ctr">
                    <a:lnL>
                      <a:noFill/>
                    </a:lnL>
                    <a:lnR>
                      <a:noFill/>
                    </a:lnR>
                    <a:lnT>
                      <a:noFill/>
                    </a:lnT>
                    <a:lnB>
                      <a:noFill/>
                    </a:lnB>
                    <a:noFill/>
                  </a:tcPr>
                </a:tc>
                <a:tc>
                  <a:txBody>
                    <a:bodyPr/>
                    <a:lstStyle/>
                    <a:p>
                      <a:r>
                        <a:rPr lang="en-GB" sz="2000"/>
                        <a:t>Free plan available, ideal for small food businesses</a:t>
                      </a:r>
                    </a:p>
                  </a:txBody>
                  <a:tcPr anchor="ctr">
                    <a:lnL>
                      <a:noFill/>
                    </a:lnL>
                    <a:lnR>
                      <a:noFill/>
                    </a:lnR>
                    <a:lnT>
                      <a:noFill/>
                    </a:lnT>
                    <a:lnB>
                      <a:noFill/>
                    </a:lnB>
                    <a:noFill/>
                  </a:tcPr>
                </a:tc>
                <a:extLst>
                  <a:ext uri="{0D108BD9-81ED-4DB2-BD59-A6C34878D82A}">
                    <a16:rowId xmlns:a16="http://schemas.microsoft.com/office/drawing/2014/main" val="2584699659"/>
                  </a:ext>
                </a:extLst>
              </a:tr>
              <a:tr h="1228271">
                <a:tc>
                  <a:txBody>
                    <a:bodyPr/>
                    <a:lstStyle/>
                    <a:p>
                      <a:r>
                        <a:rPr lang="en-IE" sz="2000" b="1" dirty="0"/>
                        <a:t> </a:t>
                      </a:r>
                    </a:p>
                    <a:p>
                      <a:r>
                        <a:rPr lang="en-IE" sz="2000" b="1" dirty="0"/>
                        <a:t>Square/Weebly </a:t>
                      </a:r>
                      <a:r>
                        <a:rPr lang="en-IE" sz="2000" b="0" dirty="0">
                          <a:hlinkClick r:id="rId3"/>
                        </a:rPr>
                        <a:t>https://www.weebly.com/</a:t>
                      </a:r>
                      <a:r>
                        <a:rPr lang="en-IE" sz="2000" b="0" dirty="0"/>
                        <a:t>  </a:t>
                      </a:r>
                    </a:p>
                    <a:p>
                      <a:endParaRPr lang="en-IE" sz="2000" b="0" dirty="0"/>
                    </a:p>
                  </a:txBody>
                  <a:tcPr anchor="ctr">
                    <a:lnL>
                      <a:noFill/>
                    </a:lnL>
                    <a:lnR>
                      <a:noFill/>
                    </a:lnR>
                    <a:lnT>
                      <a:noFill/>
                    </a:lnT>
                    <a:lnB>
                      <a:noFill/>
                    </a:lnB>
                    <a:noFill/>
                  </a:tcPr>
                </a:tc>
                <a:tc>
                  <a:txBody>
                    <a:bodyPr/>
                    <a:lstStyle/>
                    <a:p>
                      <a:r>
                        <a:rPr lang="en-GB" sz="2000" dirty="0"/>
                        <a:t>Easy for food sellers with physical or online stores</a:t>
                      </a:r>
                    </a:p>
                  </a:txBody>
                  <a:tcPr anchor="ctr">
                    <a:lnL>
                      <a:noFill/>
                    </a:lnL>
                    <a:lnR>
                      <a:noFill/>
                    </a:lnR>
                    <a:lnT>
                      <a:noFill/>
                    </a:lnT>
                    <a:lnB>
                      <a:noFill/>
                    </a:lnB>
                    <a:noFill/>
                  </a:tcPr>
                </a:tc>
                <a:tc>
                  <a:txBody>
                    <a:bodyPr/>
                    <a:lstStyle/>
                    <a:p>
                      <a:r>
                        <a:rPr lang="en-GB" sz="2000"/>
                        <a:t>Great if you already use Square for payments</a:t>
                      </a:r>
                    </a:p>
                  </a:txBody>
                  <a:tcPr anchor="ctr">
                    <a:lnL>
                      <a:noFill/>
                    </a:lnL>
                    <a:lnR>
                      <a:noFill/>
                    </a:lnR>
                    <a:lnT>
                      <a:noFill/>
                    </a:lnT>
                    <a:lnB>
                      <a:noFill/>
                    </a:lnB>
                    <a:noFill/>
                  </a:tcPr>
                </a:tc>
                <a:extLst>
                  <a:ext uri="{0D108BD9-81ED-4DB2-BD59-A6C34878D82A}">
                    <a16:rowId xmlns:a16="http://schemas.microsoft.com/office/drawing/2014/main" val="750285715"/>
                  </a:ext>
                </a:extLst>
              </a:tr>
              <a:tr h="942626">
                <a:tc>
                  <a:txBody>
                    <a:bodyPr/>
                    <a:lstStyle/>
                    <a:p>
                      <a:r>
                        <a:rPr lang="en-IE" sz="2000" b="1" dirty="0"/>
                        <a:t>Shopify </a:t>
                      </a:r>
                      <a:r>
                        <a:rPr lang="en-IE" sz="2000" b="0" dirty="0">
                          <a:hlinkClick r:id="rId4"/>
                        </a:rPr>
                        <a:t>https://www.shopify.com</a:t>
                      </a:r>
                      <a:endParaRPr lang="en-IE" sz="2000" b="0" dirty="0"/>
                    </a:p>
                    <a:p>
                      <a:endParaRPr lang="en-IE" sz="2000" b="0" dirty="0"/>
                    </a:p>
                  </a:txBody>
                  <a:tcPr anchor="ctr">
                    <a:lnL>
                      <a:noFill/>
                    </a:lnL>
                    <a:lnR>
                      <a:noFill/>
                    </a:lnR>
                    <a:lnT>
                      <a:noFill/>
                    </a:lnT>
                    <a:lnB>
                      <a:noFill/>
                    </a:lnB>
                    <a:noFill/>
                  </a:tcPr>
                </a:tc>
                <a:tc>
                  <a:txBody>
                    <a:bodyPr/>
                    <a:lstStyle/>
                    <a:p>
                      <a:r>
                        <a:rPr lang="en-GB" sz="2000"/>
                        <a:t>If you’re ready to sell products online</a:t>
                      </a:r>
                    </a:p>
                  </a:txBody>
                  <a:tcPr anchor="ctr">
                    <a:lnL>
                      <a:noFill/>
                    </a:lnL>
                    <a:lnR>
                      <a:noFill/>
                    </a:lnR>
                    <a:lnT>
                      <a:noFill/>
                    </a:lnT>
                    <a:lnB>
                      <a:noFill/>
                    </a:lnB>
                    <a:noFill/>
                  </a:tcPr>
                </a:tc>
                <a:tc>
                  <a:txBody>
                    <a:bodyPr/>
                    <a:lstStyle/>
                    <a:p>
                      <a:r>
                        <a:rPr lang="en-GB" sz="2000" dirty="0"/>
                        <a:t>Best for e-commerce, has more monthly cost</a:t>
                      </a:r>
                    </a:p>
                  </a:txBody>
                  <a:tcPr anchor="ctr">
                    <a:lnL>
                      <a:noFill/>
                    </a:lnL>
                    <a:lnR>
                      <a:noFill/>
                    </a:lnR>
                    <a:lnT>
                      <a:noFill/>
                    </a:lnT>
                    <a:lnB>
                      <a:noFill/>
                    </a:lnB>
                    <a:noFill/>
                  </a:tcPr>
                </a:tc>
                <a:extLst>
                  <a:ext uri="{0D108BD9-81ED-4DB2-BD59-A6C34878D82A}">
                    <a16:rowId xmlns:a16="http://schemas.microsoft.com/office/drawing/2014/main" val="207565346"/>
                  </a:ext>
                </a:extLst>
              </a:tr>
              <a:tr h="656982">
                <a:tc>
                  <a:txBody>
                    <a:bodyPr/>
                    <a:lstStyle/>
                    <a:p>
                      <a:r>
                        <a:rPr lang="en-IE" sz="2000" b="1" dirty="0"/>
                        <a:t>WordPress.com  </a:t>
                      </a:r>
                      <a:r>
                        <a:rPr lang="en-IE" sz="2000" b="0" dirty="0">
                          <a:hlinkClick r:id="rId5"/>
                        </a:rPr>
                        <a:t>https://www.wordpress.com/</a:t>
                      </a:r>
                      <a:r>
                        <a:rPr lang="en-IE" sz="2000" b="0" dirty="0"/>
                        <a:t> </a:t>
                      </a:r>
                      <a:endParaRPr lang="en-IE" sz="2000" dirty="0"/>
                    </a:p>
                  </a:txBody>
                  <a:tcPr anchor="ctr">
                    <a:lnL>
                      <a:noFill/>
                    </a:lnL>
                    <a:lnR>
                      <a:noFill/>
                    </a:lnR>
                    <a:lnT>
                      <a:noFill/>
                    </a:lnT>
                    <a:lnB>
                      <a:noFill/>
                    </a:lnB>
                    <a:noFill/>
                  </a:tcPr>
                </a:tc>
                <a:tc>
                  <a:txBody>
                    <a:bodyPr/>
                    <a:lstStyle/>
                    <a:p>
                      <a:r>
                        <a:rPr lang="en-IE" sz="2000"/>
                        <a:t>Flexible and scalable</a:t>
                      </a:r>
                    </a:p>
                  </a:txBody>
                  <a:tcPr anchor="ctr">
                    <a:lnL>
                      <a:noFill/>
                    </a:lnL>
                    <a:lnR>
                      <a:noFill/>
                    </a:lnR>
                    <a:lnT>
                      <a:noFill/>
                    </a:lnT>
                    <a:lnB>
                      <a:noFill/>
                    </a:lnB>
                    <a:noFill/>
                  </a:tcPr>
                </a:tc>
                <a:tc>
                  <a:txBody>
                    <a:bodyPr/>
                    <a:lstStyle/>
                    <a:p>
                      <a:r>
                        <a:rPr lang="en-GB" sz="2000" dirty="0"/>
                        <a:t>Requires a bit more setup, good for blogs or info-based sites</a:t>
                      </a:r>
                    </a:p>
                  </a:txBody>
                  <a:tcPr anchor="ctr">
                    <a:lnL>
                      <a:noFill/>
                    </a:lnL>
                    <a:lnR>
                      <a:noFill/>
                    </a:lnR>
                    <a:lnT>
                      <a:noFill/>
                    </a:lnT>
                    <a:lnB>
                      <a:noFill/>
                    </a:lnB>
                    <a:noFill/>
                  </a:tcPr>
                </a:tc>
                <a:extLst>
                  <a:ext uri="{0D108BD9-81ED-4DB2-BD59-A6C34878D82A}">
                    <a16:rowId xmlns:a16="http://schemas.microsoft.com/office/drawing/2014/main" val="1653063653"/>
                  </a:ext>
                </a:extLst>
              </a:tr>
            </a:tbl>
          </a:graphicData>
        </a:graphic>
      </p:graphicFrame>
    </p:spTree>
    <p:extLst>
      <p:ext uri="{BB962C8B-B14F-4D97-AF65-F5344CB8AC3E}">
        <p14:creationId xmlns:p14="http://schemas.microsoft.com/office/powerpoint/2010/main" val="3789619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D7AB-7422-AB35-8C8B-56005AE337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E09CF6-6031-CD45-977C-C9CDD15E610A}"/>
              </a:ext>
            </a:extLst>
          </p:cNvPr>
          <p:cNvSpPr>
            <a:spLocks noGrp="1"/>
          </p:cNvSpPr>
          <p:nvPr>
            <p:ph type="body" sz="quarter" idx="27"/>
          </p:nvPr>
        </p:nvSpPr>
        <p:spPr>
          <a:xfrm>
            <a:off x="751412" y="311362"/>
            <a:ext cx="11846988" cy="720752"/>
          </a:xfrm>
        </p:spPr>
        <p:txBody>
          <a:bodyPr/>
          <a:lstStyle/>
          <a:p>
            <a:r>
              <a:rPr lang="en-US" dirty="0"/>
              <a:t>YOUR WEBSITE, THE ESSENTIALS</a:t>
            </a:r>
          </a:p>
        </p:txBody>
      </p:sp>
      <p:sp>
        <p:nvSpPr>
          <p:cNvPr id="6" name="Text Placeholder 4">
            <a:extLst>
              <a:ext uri="{FF2B5EF4-FFF2-40B4-BE49-F238E27FC236}">
                <a16:creationId xmlns:a16="http://schemas.microsoft.com/office/drawing/2014/main" id="{0E707709-369A-0569-55E7-B1C63FAFAF84}"/>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A6E08F28-10B2-4831-9E14-A0BB53D57AB5}"/>
              </a:ext>
            </a:extLst>
          </p:cNvPr>
          <p:cNvSpPr txBox="1"/>
          <p:nvPr/>
        </p:nvSpPr>
        <p:spPr>
          <a:xfrm>
            <a:off x="330626" y="1305495"/>
            <a:ext cx="11661770" cy="5170646"/>
          </a:xfrm>
          <a:prstGeom prst="rect">
            <a:avLst/>
          </a:prstGeom>
          <a:noFill/>
        </p:spPr>
        <p:txBody>
          <a:bodyPr wrap="square">
            <a:spAutoFit/>
          </a:bodyPr>
          <a:lstStyle/>
          <a:p>
            <a:r>
              <a:rPr lang="en-GB" sz="2200" b="1" dirty="0"/>
              <a:t>Home Page – Make a Strong First Impression</a:t>
            </a:r>
          </a:p>
          <a:p>
            <a:r>
              <a:rPr lang="en-GB" sz="2200" dirty="0"/>
              <a:t>Your home page should answer two key questions within seconds:</a:t>
            </a:r>
          </a:p>
          <a:p>
            <a:pPr marL="342900" indent="-342900">
              <a:buFont typeface="Arial" panose="020B0604020202020204" pitchFamily="34" charset="0"/>
              <a:buChar char="•"/>
            </a:pPr>
            <a:r>
              <a:rPr lang="en-GB" sz="2200" dirty="0"/>
              <a:t>What do you do? e.g. “We make handcrafted Syrian pastries with love and local ingredients.”</a:t>
            </a:r>
          </a:p>
          <a:p>
            <a:pPr marL="342900" indent="-342900">
              <a:buFont typeface="Arial" panose="020B0604020202020204" pitchFamily="34" charset="0"/>
              <a:buChar char="•"/>
            </a:pPr>
            <a:r>
              <a:rPr lang="en-GB" sz="2200" dirty="0"/>
              <a:t>Why should I trust you? e.g. Use real photos, kind words from customers, and your brand story.</a:t>
            </a:r>
          </a:p>
          <a:p>
            <a:endParaRPr lang="en-GB" sz="2200" dirty="0"/>
          </a:p>
          <a:p>
            <a:r>
              <a:rPr lang="en-GB" sz="2200" b="1" dirty="0"/>
              <a:t>About Page – Share Your Story</a:t>
            </a:r>
          </a:p>
          <a:p>
            <a:r>
              <a:rPr lang="en-GB" sz="2200" dirty="0"/>
              <a:t>This is where trust grows. Tell people who you are, what inspires your food, and what you care about.</a:t>
            </a:r>
          </a:p>
          <a:p>
            <a:pPr marL="342900" indent="-342900">
              <a:buFont typeface="Arial" panose="020B0604020202020204" pitchFamily="34" charset="0"/>
              <a:buChar char="•"/>
            </a:pPr>
            <a:r>
              <a:rPr lang="en-GB" sz="2200" dirty="0"/>
              <a:t> Share your background, values, and passion. Include photos of yourself and products</a:t>
            </a:r>
          </a:p>
          <a:p>
            <a:pPr marL="342900" indent="-342900">
              <a:buFont typeface="Arial" panose="020B0604020202020204" pitchFamily="34" charset="0"/>
              <a:buChar char="•"/>
            </a:pPr>
            <a:r>
              <a:rPr lang="en-GB" sz="2200" dirty="0"/>
              <a:t>Add a testimonial/success story. </a:t>
            </a:r>
          </a:p>
          <a:p>
            <a:endParaRPr lang="en-GB" sz="2200" dirty="0"/>
          </a:p>
          <a:p>
            <a:r>
              <a:rPr lang="en-GB" sz="2200" b="1" dirty="0"/>
              <a:t>Contact Page </a:t>
            </a:r>
          </a:p>
          <a:p>
            <a:r>
              <a:rPr lang="en-GB" sz="2200" dirty="0"/>
              <a:t>Make It Easy to Reach You. Don’t make people hunt for your info. </a:t>
            </a:r>
          </a:p>
          <a:p>
            <a:pPr marL="342900" indent="-342900">
              <a:buFont typeface="Arial" panose="020B0604020202020204" pitchFamily="34" charset="0"/>
              <a:buChar char="•"/>
            </a:pPr>
            <a:r>
              <a:rPr lang="en-GB" sz="2200" dirty="0"/>
              <a:t>Show your phone number and email clearly — ideally on every page. </a:t>
            </a:r>
          </a:p>
          <a:p>
            <a:pPr marL="342900" indent="-342900">
              <a:buFont typeface="Arial" panose="020B0604020202020204" pitchFamily="34" charset="0"/>
              <a:buChar char="•"/>
            </a:pPr>
            <a:r>
              <a:rPr lang="en-GB" sz="2200" dirty="0"/>
              <a:t>Add your location or delivery area if relevant.</a:t>
            </a:r>
          </a:p>
          <a:p>
            <a:pPr marL="342900" indent="-342900">
              <a:buFont typeface="Arial" panose="020B0604020202020204" pitchFamily="34" charset="0"/>
              <a:buChar char="•"/>
            </a:pPr>
            <a:r>
              <a:rPr lang="en-GB" sz="2200" dirty="0"/>
              <a:t>Use a Google Map if you have a physical space. A simple contact form is a great bonus.</a:t>
            </a:r>
            <a:endParaRPr lang="en-IE" sz="2200" dirty="0"/>
          </a:p>
        </p:txBody>
      </p:sp>
    </p:spTree>
    <p:extLst>
      <p:ext uri="{BB962C8B-B14F-4D97-AF65-F5344CB8AC3E}">
        <p14:creationId xmlns:p14="http://schemas.microsoft.com/office/powerpoint/2010/main" val="1207411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931295-2EB2-C7DB-3BCA-FFB1B2C1BEB4}"/>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49050" b="5574"/>
          <a:stretch/>
        </p:blipFill>
        <p:spPr>
          <a:xfrm>
            <a:off x="7253514" y="600453"/>
            <a:ext cx="5167086" cy="6089679"/>
          </a:xfrm>
          <a:prstGeom prst="rect">
            <a:avLst/>
          </a:prstGeom>
        </p:spPr>
      </p:pic>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YOUR WEBSITE, THE ESSENTIALS</a:t>
            </a:r>
          </a:p>
        </p:txBody>
      </p:sp>
      <p:sp>
        <p:nvSpPr>
          <p:cNvPr id="5" name="Text Placeholder 5">
            <a:extLst>
              <a:ext uri="{FF2B5EF4-FFF2-40B4-BE49-F238E27FC236}">
                <a16:creationId xmlns:a16="http://schemas.microsoft.com/office/drawing/2014/main" id="{406F041B-C5F3-57DD-FB08-8C7E24D25D06}"/>
              </a:ext>
            </a:extLst>
          </p:cNvPr>
          <p:cNvSpPr txBox="1">
            <a:spLocks/>
          </p:cNvSpPr>
          <p:nvPr/>
        </p:nvSpPr>
        <p:spPr>
          <a:xfrm>
            <a:off x="240710" y="1302925"/>
            <a:ext cx="8021838" cy="364200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solidFill>
                  <a:srgbClr val="382B1B"/>
                </a:solidFill>
              </a:rPr>
              <a:t>GOOGLE MY BUSINESS</a:t>
            </a:r>
          </a:p>
          <a:p>
            <a:r>
              <a:rPr lang="en-US" sz="2400" dirty="0">
                <a:solidFill>
                  <a:srgbClr val="382B1B"/>
                </a:solidFill>
              </a:rPr>
              <a:t>Once you have a web presence, use Google My Business to get your business information to show up in Google Search, Google Earth, other Google apps. </a:t>
            </a:r>
            <a:r>
              <a:rPr lang="en-US" sz="2400" dirty="0">
                <a:solidFill>
                  <a:srgbClr val="382B1B"/>
                </a:solidFill>
                <a:hlinkClick r:id="rId3"/>
              </a:rPr>
              <a:t>https://support.google.com/business</a:t>
            </a:r>
            <a:r>
              <a:rPr lang="en-US" sz="2400" dirty="0">
                <a:solidFill>
                  <a:srgbClr val="382B1B"/>
                </a:solidFill>
              </a:rPr>
              <a:t> </a:t>
            </a:r>
          </a:p>
          <a:p>
            <a:endParaRPr lang="en-US" sz="900" dirty="0">
              <a:solidFill>
                <a:srgbClr val="382B1B"/>
              </a:solidFill>
            </a:endParaRPr>
          </a:p>
          <a:p>
            <a:r>
              <a:rPr lang="en-US" sz="2400" b="1" dirty="0">
                <a:solidFill>
                  <a:srgbClr val="382B1B"/>
                </a:solidFill>
              </a:rPr>
              <a:t>QR CODES</a:t>
            </a:r>
          </a:p>
          <a:p>
            <a:r>
              <a:rPr lang="en-GB" sz="2400" dirty="0">
                <a:solidFill>
                  <a:srgbClr val="382B1B"/>
                </a:solidFill>
              </a:rPr>
              <a:t>A QR code (Quick Response code) is a scannable black-and-white square that opens a specific link on a phone, like your website, Instagram, or online menu.</a:t>
            </a:r>
          </a:p>
          <a:p>
            <a:pPr>
              <a:buNone/>
            </a:pPr>
            <a:r>
              <a:rPr lang="en-GB" sz="2200" b="1" dirty="0"/>
              <a:t>How to Create a Free QR Code:</a:t>
            </a:r>
          </a:p>
          <a:p>
            <a:pPr>
              <a:buFont typeface="+mj-lt"/>
              <a:buAutoNum type="arabicPeriod"/>
            </a:pPr>
            <a:r>
              <a:rPr lang="en-GB" sz="2200" dirty="0"/>
              <a:t>Go to a free QR code generator like:</a:t>
            </a:r>
          </a:p>
          <a:p>
            <a:pPr marL="742950" lvl="1" indent="-285750">
              <a:buFont typeface="+mj-lt"/>
              <a:buAutoNum type="arabicPeriod"/>
            </a:pPr>
            <a:r>
              <a:rPr lang="en-GB" sz="2200" dirty="0">
                <a:hlinkClick r:id="rId4"/>
              </a:rPr>
              <a:t>https://www.qr-code-generator.com</a:t>
            </a:r>
            <a:endParaRPr lang="en-GB" sz="2200" dirty="0"/>
          </a:p>
          <a:p>
            <a:pPr marL="742950" lvl="1" indent="-285750">
              <a:buFont typeface="+mj-lt"/>
              <a:buAutoNum type="arabicPeriod"/>
            </a:pPr>
            <a:r>
              <a:rPr lang="en-GB" sz="2200" dirty="0">
                <a:hlinkClick r:id="rId5"/>
              </a:rPr>
              <a:t>https://www.canva.com</a:t>
            </a:r>
            <a:r>
              <a:rPr lang="en-GB" sz="2200" dirty="0"/>
              <a:t> </a:t>
            </a:r>
            <a:r>
              <a:rPr lang="en-GB" sz="2200" i="1" dirty="0"/>
              <a:t>(has a QR tool in design)</a:t>
            </a:r>
            <a:endParaRPr lang="en-GB" sz="2200" dirty="0"/>
          </a:p>
          <a:p>
            <a:endParaRPr lang="en-US" sz="2400" dirty="0">
              <a:solidFill>
                <a:srgbClr val="382B1B"/>
              </a:solidFill>
            </a:endParaRPr>
          </a:p>
        </p:txBody>
      </p:sp>
      <p:pic>
        <p:nvPicPr>
          <p:cNvPr id="7" name="Picture Placeholder 7">
            <a:hlinkClick r:id="rId6"/>
            <a:extLst>
              <a:ext uri="{FF2B5EF4-FFF2-40B4-BE49-F238E27FC236}">
                <a16:creationId xmlns:a16="http://schemas.microsoft.com/office/drawing/2014/main" id="{B6A6CCEE-9AD6-88A4-58F2-60D426BE7019}"/>
              </a:ext>
            </a:extLst>
          </p:cNvPr>
          <p:cNvPicPr>
            <a:picLocks noChangeAspect="1"/>
          </p:cNvPicPr>
          <p:nvPr/>
        </p:nvPicPr>
        <p:blipFill rotWithShape="1">
          <a:blip r:embed="rId7">
            <a:extLst>
              <a:ext uri="{28A0092B-C50C-407E-A947-70E740481C1C}">
                <a14:useLocalDpi xmlns:a14="http://schemas.microsoft.com/office/drawing/2010/main" val="0"/>
              </a:ext>
            </a:extLst>
          </a:blip>
          <a:srcRect r="47008"/>
          <a:stretch/>
        </p:blipFill>
        <p:spPr>
          <a:xfrm>
            <a:off x="8770066" y="1220971"/>
            <a:ext cx="3542584" cy="4033653"/>
          </a:xfrm>
          <a:prstGeom prst="rect">
            <a:avLst/>
          </a:prstGeom>
        </p:spPr>
      </p:pic>
      <p:grpSp>
        <p:nvGrpSpPr>
          <p:cNvPr id="9" name="Google Shape;612;p39">
            <a:extLst>
              <a:ext uri="{FF2B5EF4-FFF2-40B4-BE49-F238E27FC236}">
                <a16:creationId xmlns:a16="http://schemas.microsoft.com/office/drawing/2014/main" id="{1E804813-218C-99D5-ED60-E8A53A9FD8EF}"/>
              </a:ext>
            </a:extLst>
          </p:cNvPr>
          <p:cNvGrpSpPr/>
          <p:nvPr/>
        </p:nvGrpSpPr>
        <p:grpSpPr>
          <a:xfrm>
            <a:off x="7809522" y="4133025"/>
            <a:ext cx="453026" cy="462520"/>
            <a:chOff x="3951850" y="2985350"/>
            <a:chExt cx="407950" cy="416500"/>
          </a:xfrm>
        </p:grpSpPr>
        <p:sp>
          <p:nvSpPr>
            <p:cNvPr id="10" name="Google Shape;613;p39">
              <a:extLst>
                <a:ext uri="{FF2B5EF4-FFF2-40B4-BE49-F238E27FC236}">
                  <a16:creationId xmlns:a16="http://schemas.microsoft.com/office/drawing/2014/main" id="{59A22717-C057-4FB6-9377-D66131D3F4B0}"/>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p39">
              <a:extLst>
                <a:ext uri="{FF2B5EF4-FFF2-40B4-BE49-F238E27FC236}">
                  <a16:creationId xmlns:a16="http://schemas.microsoft.com/office/drawing/2014/main" id="{6D0B9632-5022-D030-4FFD-EC5C63828A7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5;p39">
              <a:extLst>
                <a:ext uri="{FF2B5EF4-FFF2-40B4-BE49-F238E27FC236}">
                  <a16:creationId xmlns:a16="http://schemas.microsoft.com/office/drawing/2014/main" id="{59A035E5-C0B6-05F5-DCA1-A4E6B4B32EC5}"/>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BFE2D4B2-6FF0-261A-5BD2-617762A07195}"/>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239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A4E0E-FA15-BD1A-AF9B-CEB794C8C92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5F136A-2A69-95C2-889D-3E62E951FB8F}"/>
              </a:ext>
            </a:extLst>
          </p:cNvPr>
          <p:cNvSpPr>
            <a:spLocks noGrp="1"/>
          </p:cNvSpPr>
          <p:nvPr>
            <p:ph type="body" sz="quarter" idx="27"/>
          </p:nvPr>
        </p:nvSpPr>
        <p:spPr>
          <a:xfrm>
            <a:off x="751412" y="311362"/>
            <a:ext cx="11846988" cy="720752"/>
          </a:xfrm>
        </p:spPr>
        <p:txBody>
          <a:bodyPr/>
          <a:lstStyle/>
          <a:p>
            <a:r>
              <a:rPr lang="en-US" dirty="0"/>
              <a:t>YOUR WEBSITE, THE ESSENTIALS</a:t>
            </a:r>
          </a:p>
        </p:txBody>
      </p:sp>
      <p:sp>
        <p:nvSpPr>
          <p:cNvPr id="5" name="Text Placeholder 5">
            <a:extLst>
              <a:ext uri="{FF2B5EF4-FFF2-40B4-BE49-F238E27FC236}">
                <a16:creationId xmlns:a16="http://schemas.microsoft.com/office/drawing/2014/main" id="{3C235ACC-D653-0A5B-F8A1-A15E04F8655C}"/>
              </a:ext>
            </a:extLst>
          </p:cNvPr>
          <p:cNvSpPr txBox="1">
            <a:spLocks/>
          </p:cNvSpPr>
          <p:nvPr/>
        </p:nvSpPr>
        <p:spPr>
          <a:xfrm>
            <a:off x="451402" y="1302925"/>
            <a:ext cx="6965398" cy="364200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200" dirty="0"/>
              <a:t>2. Paste your link (e.g. your Instagram page, online store, or Google Form)</a:t>
            </a:r>
          </a:p>
          <a:p>
            <a:r>
              <a:rPr lang="en-GB" sz="2200" dirty="0"/>
              <a:t>3. Click “Generate” and download the QR code image</a:t>
            </a:r>
          </a:p>
          <a:p>
            <a:r>
              <a:rPr lang="en-GB" sz="2200" dirty="0"/>
              <a:t>4. Add it to:</a:t>
            </a:r>
          </a:p>
          <a:p>
            <a:pPr marL="742950" lvl="1" indent="-285750">
              <a:buFont typeface="+mj-lt"/>
              <a:buAutoNum type="arabicPeriod"/>
            </a:pPr>
            <a:r>
              <a:rPr lang="en-GB" sz="2200" dirty="0"/>
              <a:t>Flyers</a:t>
            </a:r>
          </a:p>
          <a:p>
            <a:pPr marL="742950" lvl="1" indent="-285750">
              <a:buFont typeface="+mj-lt"/>
              <a:buAutoNum type="arabicPeriod"/>
            </a:pPr>
            <a:r>
              <a:rPr lang="en-GB" sz="2200" dirty="0"/>
              <a:t>Food packaging</a:t>
            </a:r>
          </a:p>
          <a:p>
            <a:pPr marL="742950" lvl="1" indent="-285750">
              <a:buFont typeface="+mj-lt"/>
              <a:buAutoNum type="arabicPeriod"/>
            </a:pPr>
            <a:r>
              <a:rPr lang="en-GB" sz="2200" dirty="0"/>
              <a:t>Pop-up banners</a:t>
            </a:r>
          </a:p>
          <a:p>
            <a:pPr marL="742950" lvl="1" indent="-285750">
              <a:buFont typeface="+mj-lt"/>
              <a:buAutoNum type="arabicPeriod"/>
            </a:pPr>
            <a:r>
              <a:rPr lang="en-GB" sz="2200" dirty="0"/>
              <a:t>Recipe cards</a:t>
            </a:r>
          </a:p>
          <a:p>
            <a:pPr marL="742950" lvl="1" indent="-285750">
              <a:buFont typeface="+mj-lt"/>
              <a:buAutoNum type="arabicPeriod"/>
            </a:pPr>
            <a:r>
              <a:rPr lang="en-GB" sz="2200" dirty="0"/>
              <a:t>Business cards</a:t>
            </a:r>
          </a:p>
          <a:p>
            <a:endParaRPr lang="en-US" sz="2400" dirty="0">
              <a:solidFill>
                <a:srgbClr val="382B1B"/>
              </a:solidFill>
            </a:endParaRPr>
          </a:p>
        </p:txBody>
      </p:sp>
      <p:grpSp>
        <p:nvGrpSpPr>
          <p:cNvPr id="9" name="Google Shape;612;p39">
            <a:extLst>
              <a:ext uri="{FF2B5EF4-FFF2-40B4-BE49-F238E27FC236}">
                <a16:creationId xmlns:a16="http://schemas.microsoft.com/office/drawing/2014/main" id="{BA3DB313-92C4-97B6-23CF-25D0E0456E1F}"/>
              </a:ext>
            </a:extLst>
          </p:cNvPr>
          <p:cNvGrpSpPr/>
          <p:nvPr/>
        </p:nvGrpSpPr>
        <p:grpSpPr>
          <a:xfrm>
            <a:off x="7809522" y="4133025"/>
            <a:ext cx="453026" cy="462520"/>
            <a:chOff x="3951850" y="2985350"/>
            <a:chExt cx="407950" cy="416500"/>
          </a:xfrm>
        </p:grpSpPr>
        <p:sp>
          <p:nvSpPr>
            <p:cNvPr id="10" name="Google Shape;613;p39">
              <a:extLst>
                <a:ext uri="{FF2B5EF4-FFF2-40B4-BE49-F238E27FC236}">
                  <a16:creationId xmlns:a16="http://schemas.microsoft.com/office/drawing/2014/main" id="{2AD8E28D-EF85-5140-48E7-54C1A3E1AD1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p39">
              <a:extLst>
                <a:ext uri="{FF2B5EF4-FFF2-40B4-BE49-F238E27FC236}">
                  <a16:creationId xmlns:a16="http://schemas.microsoft.com/office/drawing/2014/main" id="{5343EF6B-9482-B922-5AB6-6158735A47AA}"/>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5;p39">
              <a:extLst>
                <a:ext uri="{FF2B5EF4-FFF2-40B4-BE49-F238E27FC236}">
                  <a16:creationId xmlns:a16="http://schemas.microsoft.com/office/drawing/2014/main" id="{0BA1D6D2-C6E5-4D8B-C77C-A54EF3E925C9}"/>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172BD75C-E43D-BEE7-733A-2BBE476C4089}"/>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2AB1714-6BB5-B74C-46F0-7242EB5E5663}"/>
              </a:ext>
            </a:extLst>
          </p:cNvPr>
          <p:cNvSpPr txBox="1"/>
          <p:nvPr/>
        </p:nvSpPr>
        <p:spPr>
          <a:xfrm>
            <a:off x="7809522" y="1154198"/>
            <a:ext cx="4287228" cy="1785104"/>
          </a:xfrm>
          <a:prstGeom prst="rect">
            <a:avLst/>
          </a:prstGeom>
          <a:noFill/>
        </p:spPr>
        <p:txBody>
          <a:bodyPr wrap="square">
            <a:spAutoFit/>
          </a:bodyPr>
          <a:lstStyle/>
          <a:p>
            <a:pPr algn="l">
              <a:spcAft>
                <a:spcPts val="2250"/>
              </a:spcAft>
            </a:pPr>
            <a:r>
              <a:rPr lang="en-GB" sz="2200" b="1" i="0" dirty="0">
                <a:solidFill>
                  <a:srgbClr val="000000"/>
                </a:solidFill>
                <a:effectLst/>
                <a:highlight>
                  <a:srgbClr val="84BFA4"/>
                </a:highlight>
              </a:rPr>
              <a:t>Read:  </a:t>
            </a:r>
            <a:r>
              <a:rPr lang="en-GB" sz="2200" b="1" i="0" dirty="0" err="1">
                <a:solidFill>
                  <a:srgbClr val="000000"/>
                </a:solidFill>
                <a:effectLst/>
              </a:rPr>
              <a:t>Buldak's</a:t>
            </a:r>
            <a:r>
              <a:rPr lang="en-GB" sz="2200" b="1" i="0" dirty="0">
                <a:solidFill>
                  <a:srgbClr val="000000"/>
                </a:solidFill>
                <a:effectLst/>
              </a:rPr>
              <a:t> New Hot Sauce Packaging Integrates a Convenient QR Code </a:t>
            </a:r>
            <a:r>
              <a:rPr lang="en-GB" sz="2200" b="0" i="0" dirty="0">
                <a:solidFill>
                  <a:srgbClr val="000000"/>
                </a:solidFill>
                <a:effectLst/>
                <a:hlinkClick r:id="rId2"/>
              </a:rPr>
              <a:t>https://www.trendhunter.com/trends/buldak-hot-sauce-packaging</a:t>
            </a:r>
            <a:r>
              <a:rPr lang="en-GB" sz="2200" b="0" i="0" dirty="0">
                <a:solidFill>
                  <a:srgbClr val="000000"/>
                </a:solidFill>
                <a:effectLst/>
              </a:rPr>
              <a:t> </a:t>
            </a:r>
          </a:p>
        </p:txBody>
      </p:sp>
      <p:pic>
        <p:nvPicPr>
          <p:cNvPr id="4098" name="Picture 2" descr="Scannable Hot Sauce Bottles">
            <a:extLst>
              <a:ext uri="{FF2B5EF4-FFF2-40B4-BE49-F238E27FC236}">
                <a16:creationId xmlns:a16="http://schemas.microsoft.com/office/drawing/2014/main" id="{DF61786D-394E-552D-610C-C16119CD8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138" y="3014742"/>
            <a:ext cx="2730664" cy="36420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CE260D-36E1-7E14-A709-2BDC7B2A3862}"/>
              </a:ext>
            </a:extLst>
          </p:cNvPr>
          <p:cNvPicPr>
            <a:picLocks noChangeAspect="1"/>
          </p:cNvPicPr>
          <p:nvPr/>
        </p:nvPicPr>
        <p:blipFill>
          <a:blip r:embed="rId4"/>
          <a:stretch>
            <a:fillRect/>
          </a:stretch>
        </p:blipFill>
        <p:spPr>
          <a:xfrm>
            <a:off x="3257508" y="2939302"/>
            <a:ext cx="4133799" cy="3570723"/>
          </a:xfrm>
          <a:prstGeom prst="rect">
            <a:avLst/>
          </a:prstGeom>
        </p:spPr>
      </p:pic>
      <p:cxnSp>
        <p:nvCxnSpPr>
          <p:cNvPr id="20" name="Straight Connector 19">
            <a:extLst>
              <a:ext uri="{FF2B5EF4-FFF2-40B4-BE49-F238E27FC236}">
                <a16:creationId xmlns:a16="http://schemas.microsoft.com/office/drawing/2014/main" id="{D99E057F-E6A3-6709-75C2-A9A9C102DA39}"/>
              </a:ext>
            </a:extLst>
          </p:cNvPr>
          <p:cNvCxnSpPr/>
          <p:nvPr/>
        </p:nvCxnSpPr>
        <p:spPr>
          <a:xfrm>
            <a:off x="7702550" y="1776145"/>
            <a:ext cx="0" cy="44132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29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349E1-8B29-74D0-D004-A668466AD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D02B64-AB52-BFA2-92E0-EF1C7DBEC8FA}"/>
              </a:ext>
            </a:extLst>
          </p:cNvPr>
          <p:cNvSpPr>
            <a:spLocks noGrp="1"/>
          </p:cNvSpPr>
          <p:nvPr>
            <p:ph type="body" sz="quarter" idx="27"/>
          </p:nvPr>
        </p:nvSpPr>
        <p:spPr>
          <a:xfrm>
            <a:off x="751414" y="378372"/>
            <a:ext cx="8131329" cy="1126708"/>
          </a:xfrm>
        </p:spPr>
        <p:txBody>
          <a:bodyPr/>
          <a:lstStyle/>
          <a:p>
            <a:r>
              <a:rPr lang="en-US" dirty="0"/>
              <a:t>2. PACKAGING</a:t>
            </a:r>
          </a:p>
        </p:txBody>
      </p:sp>
      <p:sp>
        <p:nvSpPr>
          <p:cNvPr id="18" name="Text Placeholder 4">
            <a:extLst>
              <a:ext uri="{FF2B5EF4-FFF2-40B4-BE49-F238E27FC236}">
                <a16:creationId xmlns:a16="http://schemas.microsoft.com/office/drawing/2014/main" id="{C96E35D0-988F-A5CA-9ED5-4895BA5D751A}"/>
              </a:ext>
            </a:extLst>
          </p:cNvPr>
          <p:cNvSpPr>
            <a:spLocks noGrp="1"/>
          </p:cNvSpPr>
          <p:nvPr>
            <p:ph type="body" sz="quarter" idx="14"/>
          </p:nvPr>
        </p:nvSpPr>
        <p:spPr>
          <a:xfrm>
            <a:off x="477388" y="1818438"/>
            <a:ext cx="11237224" cy="4459055"/>
          </a:xfrm>
        </p:spPr>
        <p:txBody>
          <a:bodyPr/>
          <a:lstStyle/>
          <a:p>
            <a:pPr>
              <a:buNone/>
            </a:pPr>
            <a:r>
              <a:rPr lang="en-GB" b="1" dirty="0">
                <a:solidFill>
                  <a:srgbClr val="B6D1E1"/>
                </a:solidFill>
              </a:rPr>
              <a:t>What Great Food Packaging Does:</a:t>
            </a:r>
          </a:p>
          <a:p>
            <a:pPr marL="342900" indent="-342900">
              <a:buFont typeface="Arial" panose="020B0604020202020204" pitchFamily="34" charset="0"/>
              <a:buChar char="•"/>
            </a:pPr>
            <a:r>
              <a:rPr lang="en-GB" b="1" dirty="0"/>
              <a:t>Protects</a:t>
            </a:r>
            <a:r>
              <a:rPr lang="en-GB" dirty="0"/>
              <a:t> the food</a:t>
            </a:r>
          </a:p>
          <a:p>
            <a:pPr marL="342900" indent="-342900">
              <a:buFont typeface="Arial" panose="020B0604020202020204" pitchFamily="34" charset="0"/>
              <a:buChar char="•"/>
            </a:pPr>
            <a:r>
              <a:rPr lang="en-GB" b="1" dirty="0"/>
              <a:t>Tells your story</a:t>
            </a:r>
            <a:r>
              <a:rPr lang="en-GB" dirty="0"/>
              <a:t> – heritage, values, or process</a:t>
            </a:r>
          </a:p>
          <a:p>
            <a:pPr marL="342900" indent="-342900">
              <a:buFont typeface="Arial" panose="020B0604020202020204" pitchFamily="34" charset="0"/>
              <a:buChar char="•"/>
            </a:pPr>
            <a:r>
              <a:rPr lang="en-GB" b="1" dirty="0"/>
              <a:t>Builds trust</a:t>
            </a:r>
            <a:r>
              <a:rPr lang="en-GB" dirty="0"/>
              <a:t> – with clear ingredients, dates, and contact info</a:t>
            </a:r>
          </a:p>
          <a:p>
            <a:pPr marL="342900" indent="-342900">
              <a:buFont typeface="Arial" panose="020B0604020202020204" pitchFamily="34" charset="0"/>
              <a:buChar char="•"/>
            </a:pPr>
            <a:r>
              <a:rPr lang="en-GB" b="1" dirty="0"/>
              <a:t>Stands out</a:t>
            </a:r>
            <a:r>
              <a:rPr lang="en-GB" dirty="0"/>
              <a:t> – on shelves, at markets, or in a photo</a:t>
            </a:r>
          </a:p>
          <a:p>
            <a:endParaRPr lang="en-GB" dirty="0"/>
          </a:p>
          <a:p>
            <a:pPr>
              <a:buNone/>
            </a:pPr>
            <a:r>
              <a:rPr lang="en-GB" b="1" dirty="0">
                <a:solidFill>
                  <a:srgbClr val="B6D1E1"/>
                </a:solidFill>
              </a:rPr>
              <a:t>What to Include:</a:t>
            </a:r>
          </a:p>
          <a:p>
            <a:pPr marL="342900" indent="-342900">
              <a:buFont typeface="Arial" panose="020B0604020202020204" pitchFamily="34" charset="0"/>
              <a:buChar char="•"/>
            </a:pPr>
            <a:r>
              <a:rPr lang="en-GB" dirty="0"/>
              <a:t>Your business name + logo</a:t>
            </a:r>
          </a:p>
          <a:p>
            <a:pPr marL="342900" indent="-342900">
              <a:buFont typeface="Arial" panose="020B0604020202020204" pitchFamily="34" charset="0"/>
              <a:buChar char="•"/>
            </a:pPr>
            <a:r>
              <a:rPr lang="en-GB" dirty="0"/>
              <a:t>A short message or tagline: </a:t>
            </a:r>
            <a:r>
              <a:rPr lang="en-GB" i="1" dirty="0"/>
              <a:t>“Made with love in Lisbon”</a:t>
            </a:r>
            <a:endParaRPr lang="en-GB" dirty="0"/>
          </a:p>
          <a:p>
            <a:pPr marL="342900" indent="-342900">
              <a:buFont typeface="Arial" panose="020B0604020202020204" pitchFamily="34" charset="0"/>
              <a:buChar char="•"/>
            </a:pPr>
            <a:r>
              <a:rPr lang="en-GB" dirty="0"/>
              <a:t>Ingredients &amp; allergens (required if selling publicly)</a:t>
            </a:r>
          </a:p>
          <a:p>
            <a:pPr marL="342900" indent="-342900">
              <a:buFont typeface="Arial" panose="020B0604020202020204" pitchFamily="34" charset="0"/>
              <a:buChar char="•"/>
            </a:pPr>
            <a:r>
              <a:rPr lang="en-GB" dirty="0"/>
              <a:t>A call-to-action: </a:t>
            </a:r>
            <a:r>
              <a:rPr lang="en-GB" i="1" dirty="0"/>
              <a:t>“Follow us on Instagram @…”</a:t>
            </a:r>
            <a:endParaRPr lang="en-GB" dirty="0"/>
          </a:p>
          <a:p>
            <a:pPr marL="342900" indent="-342900">
              <a:buFont typeface="Arial" panose="020B0604020202020204" pitchFamily="34" charset="0"/>
              <a:buChar char="•"/>
            </a:pPr>
            <a:r>
              <a:rPr lang="en-GB" dirty="0"/>
              <a:t>Optional: QR code for recipes, reviews or online orders</a:t>
            </a:r>
          </a:p>
          <a:p>
            <a:pPr>
              <a:buNone/>
            </a:pPr>
            <a:endParaRPr lang="en-GB" b="1" dirty="0"/>
          </a:p>
          <a:p>
            <a:pPr>
              <a:buNone/>
            </a:pPr>
            <a:r>
              <a:rPr lang="en-GB" b="1" dirty="0"/>
              <a:t> Tip: </a:t>
            </a:r>
            <a:r>
              <a:rPr lang="en-GB" dirty="0"/>
              <a:t>Simple packaging (paper bags, stamps, labels) can feel special with the right touch</a:t>
            </a:r>
          </a:p>
          <a:p>
            <a:pPr>
              <a:spcBef>
                <a:spcPts val="0"/>
              </a:spcBef>
              <a:tabLst>
                <a:tab pos="2741613" algn="l"/>
              </a:tabLst>
            </a:pPr>
            <a:endParaRPr lang="en-US" dirty="0"/>
          </a:p>
        </p:txBody>
      </p:sp>
    </p:spTree>
    <p:extLst>
      <p:ext uri="{BB962C8B-B14F-4D97-AF65-F5344CB8AC3E}">
        <p14:creationId xmlns:p14="http://schemas.microsoft.com/office/powerpoint/2010/main" val="2233996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66BF5-ACDE-F9E8-9E87-455069C25263}"/>
              </a:ext>
            </a:extLst>
          </p:cNvPr>
          <p:cNvSpPr>
            <a:spLocks noGrp="1"/>
          </p:cNvSpPr>
          <p:nvPr>
            <p:ph type="body" sz="quarter" idx="27"/>
          </p:nvPr>
        </p:nvSpPr>
        <p:spPr>
          <a:xfrm>
            <a:off x="751414" y="378372"/>
            <a:ext cx="8131329" cy="1126708"/>
          </a:xfrm>
        </p:spPr>
        <p:txBody>
          <a:bodyPr/>
          <a:lstStyle/>
          <a:p>
            <a:r>
              <a:rPr lang="en-US" dirty="0"/>
              <a:t>3. SAMPLES AND TASTINGS </a:t>
            </a:r>
          </a:p>
        </p:txBody>
      </p:sp>
      <p:sp>
        <p:nvSpPr>
          <p:cNvPr id="18" name="Text Placeholder 4">
            <a:extLst>
              <a:ext uri="{FF2B5EF4-FFF2-40B4-BE49-F238E27FC236}">
                <a16:creationId xmlns:a16="http://schemas.microsoft.com/office/drawing/2014/main" id="{C58FEEEE-8959-7AE2-CAA7-0ABF783733C6}"/>
              </a:ext>
            </a:extLst>
          </p:cNvPr>
          <p:cNvSpPr>
            <a:spLocks noGrp="1"/>
          </p:cNvSpPr>
          <p:nvPr>
            <p:ph type="body" sz="quarter" idx="14"/>
          </p:nvPr>
        </p:nvSpPr>
        <p:spPr>
          <a:xfrm>
            <a:off x="477388" y="1818438"/>
            <a:ext cx="7946421" cy="4459055"/>
          </a:xfrm>
        </p:spPr>
        <p:txBody>
          <a:bodyPr/>
          <a:lstStyle/>
          <a:p>
            <a:pPr>
              <a:buNone/>
            </a:pPr>
            <a:r>
              <a:rPr lang="en-GB" b="1" dirty="0"/>
              <a:t>The fastest way to win a customer? Let them taste it.</a:t>
            </a:r>
          </a:p>
          <a:p>
            <a:pPr>
              <a:buNone/>
            </a:pPr>
            <a:r>
              <a:rPr lang="en-GB" dirty="0"/>
              <a:t>Food is emotional, sensory, and memorable, and tasting turns interest into trust.</a:t>
            </a:r>
          </a:p>
          <a:p>
            <a:pPr>
              <a:buNone/>
            </a:pPr>
            <a:endParaRPr lang="en-GB" dirty="0"/>
          </a:p>
          <a:p>
            <a:pPr>
              <a:buNone/>
            </a:pPr>
            <a:r>
              <a:rPr lang="en-GB" b="1" dirty="0">
                <a:solidFill>
                  <a:srgbClr val="B6D1E1"/>
                </a:solidFill>
              </a:rPr>
              <a:t>Why Samples Work</a:t>
            </a:r>
          </a:p>
          <a:p>
            <a:pPr marL="342900" indent="-342900">
              <a:buFont typeface="Arial" panose="020B0604020202020204" pitchFamily="34" charset="0"/>
              <a:buChar char="•"/>
            </a:pPr>
            <a:r>
              <a:rPr lang="en-GB" dirty="0"/>
              <a:t>People remember what they taste</a:t>
            </a:r>
          </a:p>
          <a:p>
            <a:pPr marL="342900" indent="-342900">
              <a:buFont typeface="Arial" panose="020B0604020202020204" pitchFamily="34" charset="0"/>
              <a:buChar char="•"/>
            </a:pPr>
            <a:r>
              <a:rPr lang="en-GB" dirty="0"/>
              <a:t>Builds trust quickly, especially for unfamiliar or cultural foods</a:t>
            </a:r>
          </a:p>
          <a:p>
            <a:pPr marL="342900" indent="-342900">
              <a:buFont typeface="Arial" panose="020B0604020202020204" pitchFamily="34" charset="0"/>
              <a:buChar char="•"/>
            </a:pPr>
            <a:r>
              <a:rPr lang="en-GB" dirty="0"/>
              <a:t>Creates an opportunity to talk about your story and your values</a:t>
            </a:r>
          </a:p>
          <a:p>
            <a:pPr marL="342900" indent="-342900">
              <a:buFont typeface="Arial" panose="020B0604020202020204" pitchFamily="34" charset="0"/>
              <a:buChar char="•"/>
            </a:pPr>
            <a:r>
              <a:rPr lang="en-GB" dirty="0"/>
              <a:t>Opens the door to immediate feedback or orders</a:t>
            </a:r>
          </a:p>
          <a:p>
            <a:pPr>
              <a:buNone/>
            </a:pPr>
            <a:endParaRPr lang="en-GB" dirty="0"/>
          </a:p>
          <a:p>
            <a:pPr>
              <a:buNone/>
            </a:pPr>
            <a:r>
              <a:rPr lang="en-GB" b="1" dirty="0">
                <a:solidFill>
                  <a:srgbClr val="B6D1E1"/>
                </a:solidFill>
              </a:rPr>
              <a:t> Where You Can Offer Tastings</a:t>
            </a:r>
          </a:p>
          <a:p>
            <a:pPr marL="342900" indent="-342900">
              <a:buFont typeface="Arial" panose="020B0604020202020204" pitchFamily="34" charset="0"/>
              <a:buChar char="•"/>
            </a:pPr>
            <a:r>
              <a:rPr lang="en-GB" dirty="0"/>
              <a:t>Local markets, food fairs, or community festivals</a:t>
            </a:r>
          </a:p>
          <a:p>
            <a:pPr marL="342900" indent="-342900">
              <a:buFont typeface="Arial" panose="020B0604020202020204" pitchFamily="34" charset="0"/>
              <a:buChar char="•"/>
            </a:pPr>
            <a:r>
              <a:rPr lang="en-GB" dirty="0"/>
              <a:t>During pop-ups, open kitchens, or cooking demos</a:t>
            </a:r>
          </a:p>
          <a:p>
            <a:pPr marL="342900" indent="-342900">
              <a:buFont typeface="Arial" panose="020B0604020202020204" pitchFamily="34" charset="0"/>
              <a:buChar char="•"/>
            </a:pPr>
            <a:r>
              <a:rPr lang="en-GB" dirty="0"/>
              <a:t>At networking events, women’s groups, or cultural celebrations</a:t>
            </a:r>
            <a:endParaRPr lang="en-US" dirty="0"/>
          </a:p>
        </p:txBody>
      </p:sp>
      <p:pic>
        <p:nvPicPr>
          <p:cNvPr id="6" name="Picture 5" descr="A person cooking at a street food stall&#10;&#10;AI-generated content may be incorrect.">
            <a:extLst>
              <a:ext uri="{FF2B5EF4-FFF2-40B4-BE49-F238E27FC236}">
                <a16:creationId xmlns:a16="http://schemas.microsoft.com/office/drawing/2014/main" id="{D235FC94-C1F9-0685-4D93-1AB0C13B88D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5357" y="1818438"/>
            <a:ext cx="3092169" cy="4122892"/>
          </a:xfrm>
          <a:prstGeom prst="rect">
            <a:avLst/>
          </a:prstGeom>
        </p:spPr>
      </p:pic>
    </p:spTree>
    <p:extLst>
      <p:ext uri="{BB962C8B-B14F-4D97-AF65-F5344CB8AC3E}">
        <p14:creationId xmlns:p14="http://schemas.microsoft.com/office/powerpoint/2010/main" val="903049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3271B-15DB-9B98-663A-469BF90BE8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3A2424-AE94-39F9-C3A1-3267DF8F8F93}"/>
              </a:ext>
            </a:extLst>
          </p:cNvPr>
          <p:cNvSpPr>
            <a:spLocks noGrp="1"/>
          </p:cNvSpPr>
          <p:nvPr>
            <p:ph type="body" sz="quarter" idx="27"/>
          </p:nvPr>
        </p:nvSpPr>
        <p:spPr>
          <a:xfrm>
            <a:off x="751414" y="378372"/>
            <a:ext cx="8131329" cy="1126708"/>
          </a:xfrm>
        </p:spPr>
        <p:txBody>
          <a:bodyPr/>
          <a:lstStyle/>
          <a:p>
            <a:r>
              <a:rPr lang="en-US" dirty="0"/>
              <a:t>3. SAMPLES AND TASTINGS </a:t>
            </a:r>
          </a:p>
        </p:txBody>
      </p:sp>
      <p:sp>
        <p:nvSpPr>
          <p:cNvPr id="18" name="Text Placeholder 4">
            <a:extLst>
              <a:ext uri="{FF2B5EF4-FFF2-40B4-BE49-F238E27FC236}">
                <a16:creationId xmlns:a16="http://schemas.microsoft.com/office/drawing/2014/main" id="{0DAA0A23-7E9F-357D-5E9C-8A4EE95BA25B}"/>
              </a:ext>
            </a:extLst>
          </p:cNvPr>
          <p:cNvSpPr>
            <a:spLocks noGrp="1"/>
          </p:cNvSpPr>
          <p:nvPr>
            <p:ph type="body" sz="quarter" idx="14"/>
          </p:nvPr>
        </p:nvSpPr>
        <p:spPr>
          <a:xfrm>
            <a:off x="477389" y="1818438"/>
            <a:ext cx="6740708" cy="4459055"/>
          </a:xfrm>
        </p:spPr>
        <p:txBody>
          <a:bodyPr/>
          <a:lstStyle/>
          <a:p>
            <a:pPr>
              <a:buNone/>
            </a:pPr>
            <a:r>
              <a:rPr lang="en-GB" b="1" dirty="0">
                <a:solidFill>
                  <a:srgbClr val="B6D1E1"/>
                </a:solidFill>
              </a:rPr>
              <a:t> What to Prepare</a:t>
            </a:r>
          </a:p>
          <a:p>
            <a:pPr marL="342900" indent="-342900">
              <a:buFont typeface="Arial" panose="020B0604020202020204" pitchFamily="34" charset="0"/>
              <a:buChar char="•"/>
            </a:pPr>
            <a:r>
              <a:rPr lang="en-GB" dirty="0"/>
              <a:t>Small, safe, easy-to-hold portions</a:t>
            </a:r>
          </a:p>
          <a:p>
            <a:pPr marL="342900" indent="-342900">
              <a:buFont typeface="Arial" panose="020B0604020202020204" pitchFamily="34" charset="0"/>
              <a:buChar char="•"/>
            </a:pPr>
            <a:r>
              <a:rPr lang="en-GB" dirty="0"/>
              <a:t>A clean and inviting display (paper napkins, trays, toothpicks)</a:t>
            </a:r>
          </a:p>
          <a:p>
            <a:pPr marL="342900" indent="-342900">
              <a:buFont typeface="Arial" panose="020B0604020202020204" pitchFamily="34" charset="0"/>
              <a:buChar char="•"/>
            </a:pPr>
            <a:r>
              <a:rPr lang="en-GB" dirty="0"/>
              <a:t>Business cards, price list, or menu nearby</a:t>
            </a:r>
          </a:p>
          <a:p>
            <a:pPr marL="342900" indent="-342900">
              <a:buFont typeface="Arial" panose="020B0604020202020204" pitchFamily="34" charset="0"/>
              <a:buChar char="•"/>
            </a:pPr>
            <a:r>
              <a:rPr lang="en-GB" dirty="0"/>
              <a:t>A short “pitch”. One sentence about what they’re tasting and why it’s special. Something like: “Hi! Would you like to try a bite of our handmade spice cake? It’s my grandmother’s recipe from Aleppo.”</a:t>
            </a:r>
          </a:p>
          <a:p>
            <a:pPr marL="342900" indent="-342900">
              <a:buFont typeface="Arial" panose="020B0604020202020204" pitchFamily="34" charset="0"/>
              <a:buChar char="•"/>
            </a:pPr>
            <a:endParaRPr lang="en-GB" dirty="0"/>
          </a:p>
          <a:p>
            <a:r>
              <a:rPr lang="en-GB" dirty="0"/>
              <a:t>Costs can add up, so plan your budget carefully and spend on samples and tastings where it brings the most value.</a:t>
            </a:r>
            <a:endParaRPr lang="en-US" dirty="0"/>
          </a:p>
        </p:txBody>
      </p:sp>
      <p:pic>
        <p:nvPicPr>
          <p:cNvPr id="4" name="Picture 3" descr="Baked bread with sugar">
            <a:extLst>
              <a:ext uri="{FF2B5EF4-FFF2-40B4-BE49-F238E27FC236}">
                <a16:creationId xmlns:a16="http://schemas.microsoft.com/office/drawing/2014/main" id="{0CAEC12A-F97A-8217-B894-B1030F4F8C4E}"/>
              </a:ext>
            </a:extLst>
          </p:cNvPr>
          <p:cNvPicPr>
            <a:picLocks noChangeAspect="1"/>
          </p:cNvPicPr>
          <p:nvPr/>
        </p:nvPicPr>
        <p:blipFill>
          <a:blip r:embed="rId2"/>
          <a:stretch>
            <a:fillRect/>
          </a:stretch>
        </p:blipFill>
        <p:spPr>
          <a:xfrm>
            <a:off x="7595940" y="2367814"/>
            <a:ext cx="3994776" cy="2663184"/>
          </a:xfrm>
          <a:prstGeom prst="rect">
            <a:avLst/>
          </a:prstGeom>
        </p:spPr>
      </p:pic>
    </p:spTree>
    <p:extLst>
      <p:ext uri="{BB962C8B-B14F-4D97-AF65-F5344CB8AC3E}">
        <p14:creationId xmlns:p14="http://schemas.microsoft.com/office/powerpoint/2010/main" val="135804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AB87-9F20-0F11-DE10-61CA2EDAFB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828654-EEEF-BBF6-2BBA-59D824951380}"/>
              </a:ext>
            </a:extLst>
          </p:cNvPr>
          <p:cNvSpPr>
            <a:spLocks noGrp="1"/>
          </p:cNvSpPr>
          <p:nvPr>
            <p:ph type="body" sz="quarter" idx="27"/>
          </p:nvPr>
        </p:nvSpPr>
        <p:spPr/>
        <p:txBody>
          <a:bodyPr/>
          <a:lstStyle/>
          <a:p>
            <a:r>
              <a:rPr lang="en-US" dirty="0"/>
              <a:t>MARKETING is….</a:t>
            </a:r>
          </a:p>
        </p:txBody>
      </p:sp>
      <p:sp>
        <p:nvSpPr>
          <p:cNvPr id="3" name="Text Placeholder 4">
            <a:extLst>
              <a:ext uri="{FF2B5EF4-FFF2-40B4-BE49-F238E27FC236}">
                <a16:creationId xmlns:a16="http://schemas.microsoft.com/office/drawing/2014/main" id="{9BFCA47A-5F21-DED4-87F0-76179274B78F}"/>
              </a:ext>
            </a:extLst>
          </p:cNvPr>
          <p:cNvSpPr txBox="1">
            <a:spLocks/>
          </p:cNvSpPr>
          <p:nvPr/>
        </p:nvSpPr>
        <p:spPr>
          <a:xfrm>
            <a:off x="435432" y="1339510"/>
            <a:ext cx="6619418" cy="384991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endParaRPr lang="en-US" dirty="0"/>
          </a:p>
        </p:txBody>
      </p:sp>
      <p:sp>
        <p:nvSpPr>
          <p:cNvPr id="9" name="TextBox 8">
            <a:extLst>
              <a:ext uri="{FF2B5EF4-FFF2-40B4-BE49-F238E27FC236}">
                <a16:creationId xmlns:a16="http://schemas.microsoft.com/office/drawing/2014/main" id="{82323469-3085-8848-7E50-EAE84BD59564}"/>
              </a:ext>
            </a:extLst>
          </p:cNvPr>
          <p:cNvSpPr txBox="1"/>
          <p:nvPr/>
        </p:nvSpPr>
        <p:spPr>
          <a:xfrm>
            <a:off x="435432" y="1597685"/>
            <a:ext cx="5481315" cy="3816429"/>
          </a:xfrm>
          <a:prstGeom prst="rect">
            <a:avLst/>
          </a:prstGeom>
          <a:noFill/>
        </p:spPr>
        <p:txBody>
          <a:bodyPr wrap="square">
            <a:spAutoFit/>
          </a:bodyPr>
          <a:lstStyle/>
          <a:p>
            <a:r>
              <a:rPr lang="en-GB" sz="2200" dirty="0"/>
              <a:t>everything you do to place your product or service in the hands of potential customers. It’s how you create interest, get noticed, and make people curious enough to want a taste of what you offer.</a:t>
            </a:r>
          </a:p>
          <a:p>
            <a:endParaRPr lang="en-GB" sz="2200" dirty="0"/>
          </a:p>
          <a:p>
            <a:r>
              <a:rPr lang="en-GB" sz="2200" dirty="0"/>
              <a:t>Think of marketing like the scent of freshly baked bread in a crowded market.  You don’t have to shout because the smell does the talking. It draws people in .Once they’re at your stall, that’s when selling begins.</a:t>
            </a:r>
            <a:endParaRPr lang="en-IE" sz="2200" dirty="0"/>
          </a:p>
        </p:txBody>
      </p:sp>
      <p:pic>
        <p:nvPicPr>
          <p:cNvPr id="11" name="Picture 10" descr="Loaves of freshly baked sourdough bread">
            <a:extLst>
              <a:ext uri="{FF2B5EF4-FFF2-40B4-BE49-F238E27FC236}">
                <a16:creationId xmlns:a16="http://schemas.microsoft.com/office/drawing/2014/main" id="{12890C09-D412-7819-2199-F0689891CE1F}"/>
              </a:ext>
            </a:extLst>
          </p:cNvPr>
          <p:cNvPicPr>
            <a:picLocks noChangeAspect="1"/>
          </p:cNvPicPr>
          <p:nvPr/>
        </p:nvPicPr>
        <p:blipFill>
          <a:blip r:embed="rId2"/>
          <a:stretch>
            <a:fillRect/>
          </a:stretch>
        </p:blipFill>
        <p:spPr>
          <a:xfrm>
            <a:off x="6422568" y="2082800"/>
            <a:ext cx="5334000" cy="3556000"/>
          </a:xfrm>
          <a:prstGeom prst="rect">
            <a:avLst/>
          </a:prstGeom>
        </p:spPr>
      </p:pic>
    </p:spTree>
    <p:extLst>
      <p:ext uri="{BB962C8B-B14F-4D97-AF65-F5344CB8AC3E}">
        <p14:creationId xmlns:p14="http://schemas.microsoft.com/office/powerpoint/2010/main" val="2231325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6C34-5D46-D7F9-15A0-1A8CAF3F8B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3FAE0-B00F-4B9C-516F-097C475110EC}"/>
              </a:ext>
            </a:extLst>
          </p:cNvPr>
          <p:cNvSpPr>
            <a:spLocks noGrp="1"/>
          </p:cNvSpPr>
          <p:nvPr>
            <p:ph type="body" sz="quarter" idx="27"/>
          </p:nvPr>
        </p:nvSpPr>
        <p:spPr>
          <a:xfrm>
            <a:off x="751414" y="378372"/>
            <a:ext cx="8131329" cy="1126708"/>
          </a:xfrm>
        </p:spPr>
        <p:txBody>
          <a:bodyPr/>
          <a:lstStyle/>
          <a:p>
            <a:r>
              <a:rPr lang="en-US" dirty="0"/>
              <a:t>4. RECIPE CARDS </a:t>
            </a:r>
          </a:p>
        </p:txBody>
      </p:sp>
      <p:sp>
        <p:nvSpPr>
          <p:cNvPr id="18" name="Text Placeholder 4">
            <a:extLst>
              <a:ext uri="{FF2B5EF4-FFF2-40B4-BE49-F238E27FC236}">
                <a16:creationId xmlns:a16="http://schemas.microsoft.com/office/drawing/2014/main" id="{60AA6740-4BEC-0F38-490F-6D769A15C3DB}"/>
              </a:ext>
            </a:extLst>
          </p:cNvPr>
          <p:cNvSpPr>
            <a:spLocks noGrp="1"/>
          </p:cNvSpPr>
          <p:nvPr>
            <p:ph type="body" sz="quarter" idx="14"/>
          </p:nvPr>
        </p:nvSpPr>
        <p:spPr>
          <a:xfrm>
            <a:off x="477388" y="1818438"/>
            <a:ext cx="7477083" cy="4459055"/>
          </a:xfrm>
        </p:spPr>
        <p:txBody>
          <a:bodyPr/>
          <a:lstStyle/>
          <a:p>
            <a:pPr>
              <a:buNone/>
            </a:pPr>
            <a:r>
              <a:rPr lang="en-GB" b="1" dirty="0">
                <a:solidFill>
                  <a:srgbClr val="B6D1E1"/>
                </a:solidFill>
              </a:rPr>
              <a:t>Don’t just sell a product , show people how to enjoy it.</a:t>
            </a:r>
          </a:p>
          <a:p>
            <a:pPr>
              <a:buNone/>
            </a:pPr>
            <a:r>
              <a:rPr lang="en-GB" dirty="0">
                <a:solidFill>
                  <a:schemeClr val="tx1"/>
                </a:solidFill>
              </a:rPr>
              <a:t>Recipe cards and serving tips turn your food into an experience.</a:t>
            </a:r>
          </a:p>
          <a:p>
            <a:pPr>
              <a:buNone/>
            </a:pPr>
            <a:endParaRPr lang="en-GB" dirty="0">
              <a:solidFill>
                <a:schemeClr val="tx1"/>
              </a:solidFill>
            </a:endParaRPr>
          </a:p>
          <a:p>
            <a:pPr>
              <a:buNone/>
            </a:pPr>
            <a:r>
              <a:rPr lang="en-GB" b="1" dirty="0">
                <a:solidFill>
                  <a:srgbClr val="B6D1E1"/>
                </a:solidFill>
              </a:rPr>
              <a:t>Why It Works</a:t>
            </a:r>
          </a:p>
          <a:p>
            <a:pPr>
              <a:buNone/>
            </a:pPr>
            <a:r>
              <a:rPr lang="en-GB" dirty="0">
                <a:solidFill>
                  <a:schemeClr val="tx1"/>
                </a:solidFill>
              </a:rPr>
              <a:t>Helps customers feel confident using your product</a:t>
            </a:r>
          </a:p>
          <a:p>
            <a:pPr>
              <a:buNone/>
            </a:pPr>
            <a:r>
              <a:rPr lang="en-GB" dirty="0">
                <a:solidFill>
                  <a:schemeClr val="tx1"/>
                </a:solidFill>
              </a:rPr>
              <a:t>Adds personality and culture to your packaging or market stall</a:t>
            </a:r>
          </a:p>
          <a:p>
            <a:pPr>
              <a:buNone/>
            </a:pPr>
            <a:r>
              <a:rPr lang="en-GB" dirty="0">
                <a:solidFill>
                  <a:schemeClr val="tx1"/>
                </a:solidFill>
              </a:rPr>
              <a:t>Encourages repeat purchases when customers use your product at home</a:t>
            </a:r>
          </a:p>
          <a:p>
            <a:pPr>
              <a:buNone/>
            </a:pPr>
            <a:endParaRPr lang="en-GB" dirty="0">
              <a:solidFill>
                <a:schemeClr val="tx1"/>
              </a:solidFill>
            </a:endParaRPr>
          </a:p>
          <a:p>
            <a:pPr>
              <a:buNone/>
            </a:pPr>
            <a:r>
              <a:rPr lang="en-GB" b="1" dirty="0">
                <a:solidFill>
                  <a:srgbClr val="B6D1E1"/>
                </a:solidFill>
              </a:rPr>
              <a:t> What to Include</a:t>
            </a:r>
          </a:p>
          <a:p>
            <a:pPr marL="342900" indent="-342900">
              <a:buFont typeface="Arial" panose="020B0604020202020204" pitchFamily="34" charset="0"/>
              <a:buChar char="•"/>
            </a:pPr>
            <a:r>
              <a:rPr lang="en-GB" dirty="0">
                <a:solidFill>
                  <a:schemeClr val="tx1"/>
                </a:solidFill>
              </a:rPr>
              <a:t>A simple recipe or serving tip (1–3 steps max)</a:t>
            </a:r>
          </a:p>
          <a:p>
            <a:pPr marL="342900" indent="-342900">
              <a:buFont typeface="Arial" panose="020B0604020202020204" pitchFamily="34" charset="0"/>
              <a:buChar char="•"/>
            </a:pPr>
            <a:r>
              <a:rPr lang="en-GB" dirty="0">
                <a:solidFill>
                  <a:schemeClr val="tx1"/>
                </a:solidFill>
              </a:rPr>
              <a:t>Ingredients and how to use your product</a:t>
            </a:r>
          </a:p>
          <a:p>
            <a:pPr marL="342900" indent="-342900">
              <a:buFont typeface="Arial" panose="020B0604020202020204" pitchFamily="34" charset="0"/>
              <a:buChar char="•"/>
            </a:pPr>
            <a:r>
              <a:rPr lang="en-GB" dirty="0">
                <a:solidFill>
                  <a:schemeClr val="tx1"/>
                </a:solidFill>
              </a:rPr>
              <a:t>A personal note or memory — “This dip reminds me of family dinners in Lagos” </a:t>
            </a:r>
          </a:p>
          <a:p>
            <a:pPr marL="342900" indent="-342900">
              <a:buFont typeface="Arial" panose="020B0604020202020204" pitchFamily="34" charset="0"/>
              <a:buChar char="•"/>
            </a:pPr>
            <a:r>
              <a:rPr lang="en-GB" dirty="0">
                <a:solidFill>
                  <a:schemeClr val="tx1"/>
                </a:solidFill>
              </a:rPr>
              <a:t>Your social media handle or website link</a:t>
            </a:r>
          </a:p>
          <a:p>
            <a:pPr marL="342900" indent="-342900">
              <a:buFont typeface="Arial" panose="020B0604020202020204" pitchFamily="34" charset="0"/>
              <a:buChar char="•"/>
            </a:pPr>
            <a:r>
              <a:rPr lang="en-GB" dirty="0">
                <a:solidFill>
                  <a:schemeClr val="tx1"/>
                </a:solidFill>
              </a:rPr>
              <a:t>Optional: QR code to a video or full recipe</a:t>
            </a:r>
            <a:endParaRPr lang="en-US" dirty="0">
              <a:solidFill>
                <a:schemeClr val="tx1"/>
              </a:solidFill>
            </a:endParaRPr>
          </a:p>
        </p:txBody>
      </p:sp>
      <p:sp>
        <p:nvSpPr>
          <p:cNvPr id="12" name="TextBox 11">
            <a:extLst>
              <a:ext uri="{FF2B5EF4-FFF2-40B4-BE49-F238E27FC236}">
                <a16:creationId xmlns:a16="http://schemas.microsoft.com/office/drawing/2014/main" id="{9590A2DE-9104-7BFA-26D2-CF4222A1CA39}"/>
              </a:ext>
            </a:extLst>
          </p:cNvPr>
          <p:cNvSpPr txBox="1"/>
          <p:nvPr/>
        </p:nvSpPr>
        <p:spPr>
          <a:xfrm>
            <a:off x="8690847" y="2062806"/>
            <a:ext cx="3023766" cy="3970318"/>
          </a:xfrm>
          <a:prstGeom prst="rect">
            <a:avLst/>
          </a:prstGeom>
          <a:solidFill>
            <a:srgbClr val="B6D1E1"/>
          </a:solidFill>
        </p:spPr>
        <p:txBody>
          <a:bodyPr wrap="square">
            <a:spAutoFit/>
          </a:bodyPr>
          <a:lstStyle/>
          <a:p>
            <a:r>
              <a:rPr lang="en-GB" sz="2800" b="1" dirty="0">
                <a:solidFill>
                  <a:schemeClr val="tx1"/>
                </a:solidFill>
              </a:rPr>
              <a:t>Example:</a:t>
            </a:r>
          </a:p>
          <a:p>
            <a:r>
              <a:rPr lang="en-GB" sz="2800" i="1" dirty="0">
                <a:solidFill>
                  <a:schemeClr val="tx1"/>
                </a:solidFill>
              </a:rPr>
              <a:t>Try our rose harissa with roasted vegetables or stirred into couscous, a bold North African flavour boost in under 5 minutes.</a:t>
            </a:r>
            <a:endParaRPr lang="en-IE" sz="2800" i="1" dirty="0"/>
          </a:p>
        </p:txBody>
      </p:sp>
    </p:spTree>
    <p:extLst>
      <p:ext uri="{BB962C8B-B14F-4D97-AF65-F5344CB8AC3E}">
        <p14:creationId xmlns:p14="http://schemas.microsoft.com/office/powerpoint/2010/main" val="2130650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8668-7449-06BD-E056-259A6E158C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00206-9639-BA5A-C6ED-F58140BF395B}"/>
              </a:ext>
            </a:extLst>
          </p:cNvPr>
          <p:cNvSpPr>
            <a:spLocks noGrp="1"/>
          </p:cNvSpPr>
          <p:nvPr>
            <p:ph type="body" sz="quarter" idx="27"/>
          </p:nvPr>
        </p:nvSpPr>
        <p:spPr>
          <a:xfrm>
            <a:off x="751414" y="378372"/>
            <a:ext cx="8131329" cy="1126708"/>
          </a:xfrm>
        </p:spPr>
        <p:txBody>
          <a:bodyPr/>
          <a:lstStyle/>
          <a:p>
            <a:r>
              <a:rPr lang="en-US" dirty="0"/>
              <a:t>5. PHOTOGRAPHY</a:t>
            </a:r>
          </a:p>
        </p:txBody>
      </p:sp>
      <p:sp>
        <p:nvSpPr>
          <p:cNvPr id="18" name="Text Placeholder 4">
            <a:extLst>
              <a:ext uri="{FF2B5EF4-FFF2-40B4-BE49-F238E27FC236}">
                <a16:creationId xmlns:a16="http://schemas.microsoft.com/office/drawing/2014/main" id="{125668B8-3964-9367-7E14-CD793AFD372E}"/>
              </a:ext>
            </a:extLst>
          </p:cNvPr>
          <p:cNvSpPr>
            <a:spLocks noGrp="1"/>
          </p:cNvSpPr>
          <p:nvPr>
            <p:ph type="body" sz="quarter" idx="14"/>
          </p:nvPr>
        </p:nvSpPr>
        <p:spPr>
          <a:xfrm>
            <a:off x="339824" y="1705149"/>
            <a:ext cx="7881685" cy="4459055"/>
          </a:xfrm>
        </p:spPr>
        <p:txBody>
          <a:bodyPr/>
          <a:lstStyle/>
          <a:p>
            <a:pPr>
              <a:buNone/>
            </a:pPr>
            <a:r>
              <a:rPr lang="en-GB" b="1" dirty="0">
                <a:solidFill>
                  <a:srgbClr val="B6D1E1"/>
                </a:solidFill>
              </a:rPr>
              <a:t>People eat with their eyes first. </a:t>
            </a:r>
          </a:p>
          <a:p>
            <a:pPr>
              <a:buNone/>
            </a:pPr>
            <a:r>
              <a:rPr lang="en-GB" dirty="0">
                <a:solidFill>
                  <a:schemeClr val="tx1"/>
                </a:solidFill>
              </a:rPr>
              <a:t>Strong visuals grab attention and build a professional image</a:t>
            </a:r>
          </a:p>
          <a:p>
            <a:pPr>
              <a:buNone/>
            </a:pPr>
            <a:r>
              <a:rPr lang="en-GB" dirty="0">
                <a:solidFill>
                  <a:schemeClr val="tx1"/>
                </a:solidFill>
              </a:rPr>
              <a:t>Helps customers imagine your food at their table</a:t>
            </a:r>
          </a:p>
          <a:p>
            <a:pPr>
              <a:buNone/>
            </a:pPr>
            <a:r>
              <a:rPr lang="en-GB" dirty="0">
                <a:solidFill>
                  <a:schemeClr val="tx1"/>
                </a:solidFill>
              </a:rPr>
              <a:t>Ideal for Instagram, menus, flyers, and websites</a:t>
            </a:r>
          </a:p>
          <a:p>
            <a:pPr>
              <a:buNone/>
            </a:pPr>
            <a:endParaRPr lang="en-GB" dirty="0">
              <a:solidFill>
                <a:schemeClr val="tx1"/>
              </a:solidFill>
            </a:endParaRPr>
          </a:p>
          <a:p>
            <a:pPr>
              <a:buNone/>
            </a:pPr>
            <a:r>
              <a:rPr lang="en-GB" dirty="0">
                <a:solidFill>
                  <a:schemeClr val="tx1"/>
                </a:solidFill>
              </a:rPr>
              <a:t> </a:t>
            </a:r>
            <a:r>
              <a:rPr lang="en-GB" b="1" dirty="0">
                <a:solidFill>
                  <a:srgbClr val="B6D1E1"/>
                </a:solidFill>
              </a:rPr>
              <a:t>What to Photograph</a:t>
            </a:r>
          </a:p>
          <a:p>
            <a:pPr marL="342900" indent="-342900">
              <a:buFont typeface="Arial" panose="020B0604020202020204" pitchFamily="34" charset="0"/>
              <a:buChar char="•"/>
            </a:pPr>
            <a:r>
              <a:rPr lang="en-GB" dirty="0">
                <a:solidFill>
                  <a:schemeClr val="tx1"/>
                </a:solidFill>
              </a:rPr>
              <a:t>Your finished dish or product in natural light</a:t>
            </a:r>
          </a:p>
          <a:p>
            <a:pPr marL="342900" indent="-342900">
              <a:buFont typeface="Arial" panose="020B0604020202020204" pitchFamily="34" charset="0"/>
              <a:buChar char="•"/>
            </a:pPr>
            <a:r>
              <a:rPr lang="en-GB" dirty="0">
                <a:solidFill>
                  <a:schemeClr val="tx1"/>
                </a:solidFill>
              </a:rPr>
              <a:t>You in action — cooking, plating, or selling</a:t>
            </a:r>
          </a:p>
          <a:p>
            <a:pPr marL="342900" indent="-342900">
              <a:buFont typeface="Arial" panose="020B0604020202020204" pitchFamily="34" charset="0"/>
              <a:buChar char="•"/>
            </a:pPr>
            <a:r>
              <a:rPr lang="en-GB" dirty="0">
                <a:solidFill>
                  <a:schemeClr val="tx1"/>
                </a:solidFill>
              </a:rPr>
              <a:t>Ingredients, spices, tools </a:t>
            </a:r>
          </a:p>
          <a:p>
            <a:pPr marL="342900" indent="-342900">
              <a:buFont typeface="Arial" panose="020B0604020202020204" pitchFamily="34" charset="0"/>
              <a:buChar char="•"/>
            </a:pPr>
            <a:r>
              <a:rPr lang="en-GB" dirty="0">
                <a:solidFill>
                  <a:schemeClr val="tx1"/>
                </a:solidFill>
              </a:rPr>
              <a:t>People enjoying your food (with permission!</a:t>
            </a:r>
          </a:p>
          <a:p>
            <a:pPr marL="342900" indent="-342900">
              <a:buFont typeface="Arial" panose="020B0604020202020204" pitchFamily="34" charset="0"/>
              <a:buChar char="•"/>
            </a:pPr>
            <a:endParaRPr lang="en-GB" dirty="0">
              <a:solidFill>
                <a:schemeClr val="tx1"/>
              </a:solidFill>
            </a:endParaRPr>
          </a:p>
          <a:p>
            <a:r>
              <a:rPr lang="en-GB" b="1" dirty="0">
                <a:solidFill>
                  <a:srgbClr val="B6D1E1"/>
                </a:solidFill>
              </a:rPr>
              <a:t> Tips for Powerful Food Photos</a:t>
            </a:r>
          </a:p>
          <a:p>
            <a:pPr marL="342900" indent="-342900">
              <a:buFont typeface="Arial" panose="020B0604020202020204" pitchFamily="34" charset="0"/>
              <a:buChar char="•"/>
            </a:pPr>
            <a:r>
              <a:rPr lang="en-GB" dirty="0">
                <a:solidFill>
                  <a:schemeClr val="tx1"/>
                </a:solidFill>
              </a:rPr>
              <a:t>Use natural light near a window,  no flash</a:t>
            </a:r>
          </a:p>
          <a:p>
            <a:pPr marL="342900" indent="-342900">
              <a:buFont typeface="Arial" panose="020B0604020202020204" pitchFamily="34" charset="0"/>
              <a:buChar char="•"/>
            </a:pPr>
            <a:r>
              <a:rPr lang="en-GB" dirty="0">
                <a:solidFill>
                  <a:schemeClr val="tx1"/>
                </a:solidFill>
              </a:rPr>
              <a:t>Keep the background simple and clean</a:t>
            </a:r>
          </a:p>
          <a:p>
            <a:pPr marL="342900" indent="-342900">
              <a:buFont typeface="Arial" panose="020B0604020202020204" pitchFamily="34" charset="0"/>
              <a:buChar char="•"/>
            </a:pPr>
            <a:r>
              <a:rPr lang="en-GB" dirty="0">
                <a:solidFill>
                  <a:schemeClr val="tx1"/>
                </a:solidFill>
              </a:rPr>
              <a:t>Take close-ups with texture and colour</a:t>
            </a:r>
          </a:p>
          <a:p>
            <a:pPr marL="342900" indent="-342900">
              <a:buFont typeface="Arial" panose="020B0604020202020204" pitchFamily="34" charset="0"/>
              <a:buChar char="•"/>
            </a:pPr>
            <a:r>
              <a:rPr lang="en-GB" dirty="0">
                <a:solidFill>
                  <a:schemeClr val="tx1"/>
                </a:solidFill>
              </a:rPr>
              <a:t>Use your phone — you don’t need fancy equipment</a:t>
            </a:r>
            <a:endParaRPr lang="en-US" dirty="0">
              <a:solidFill>
                <a:schemeClr val="tx1"/>
              </a:solidFill>
            </a:endParaRPr>
          </a:p>
        </p:txBody>
      </p:sp>
      <p:pic>
        <p:nvPicPr>
          <p:cNvPr id="9" name="Picture 8" descr="Person using cellphone to take photo of soup in bowls with culinary garnishes">
            <a:extLst>
              <a:ext uri="{FF2B5EF4-FFF2-40B4-BE49-F238E27FC236}">
                <a16:creationId xmlns:a16="http://schemas.microsoft.com/office/drawing/2014/main" id="{BE62B381-B5D9-29D4-2DC6-598039836286}"/>
              </a:ext>
            </a:extLst>
          </p:cNvPr>
          <p:cNvPicPr>
            <a:picLocks noChangeAspect="1"/>
          </p:cNvPicPr>
          <p:nvPr/>
        </p:nvPicPr>
        <p:blipFill>
          <a:blip r:embed="rId2"/>
          <a:stretch>
            <a:fillRect/>
          </a:stretch>
        </p:blipFill>
        <p:spPr>
          <a:xfrm>
            <a:off x="7114469" y="2690526"/>
            <a:ext cx="4861406" cy="3240937"/>
          </a:xfrm>
          <a:prstGeom prst="rect">
            <a:avLst/>
          </a:prstGeom>
        </p:spPr>
      </p:pic>
    </p:spTree>
    <p:extLst>
      <p:ext uri="{BB962C8B-B14F-4D97-AF65-F5344CB8AC3E}">
        <p14:creationId xmlns:p14="http://schemas.microsoft.com/office/powerpoint/2010/main" val="2973040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6F3CB-EB45-C7C3-E3F5-E82045BA83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0B1048-26DA-9473-EC18-F288B2AB55D7}"/>
              </a:ext>
            </a:extLst>
          </p:cNvPr>
          <p:cNvSpPr>
            <a:spLocks noGrp="1"/>
          </p:cNvSpPr>
          <p:nvPr>
            <p:ph type="body" sz="quarter" idx="27"/>
          </p:nvPr>
        </p:nvSpPr>
        <p:spPr>
          <a:xfrm>
            <a:off x="751414" y="616948"/>
            <a:ext cx="8131329" cy="1126708"/>
          </a:xfrm>
        </p:spPr>
        <p:txBody>
          <a:bodyPr/>
          <a:lstStyle/>
          <a:p>
            <a:r>
              <a:rPr lang="en-US" dirty="0"/>
              <a:t>6. FARMERS MARKETS &amp; STREET FAIRS</a:t>
            </a:r>
          </a:p>
          <a:p>
            <a:endParaRPr lang="en-US" dirty="0"/>
          </a:p>
        </p:txBody>
      </p:sp>
      <p:sp>
        <p:nvSpPr>
          <p:cNvPr id="18" name="Text Placeholder 4">
            <a:extLst>
              <a:ext uri="{FF2B5EF4-FFF2-40B4-BE49-F238E27FC236}">
                <a16:creationId xmlns:a16="http://schemas.microsoft.com/office/drawing/2014/main" id="{F354301A-4C86-0224-675D-1F7A92D5A416}"/>
              </a:ext>
            </a:extLst>
          </p:cNvPr>
          <p:cNvSpPr>
            <a:spLocks noGrp="1"/>
          </p:cNvSpPr>
          <p:nvPr>
            <p:ph type="body" sz="quarter" idx="14"/>
          </p:nvPr>
        </p:nvSpPr>
        <p:spPr>
          <a:xfrm>
            <a:off x="339824" y="1705149"/>
            <a:ext cx="8448126" cy="4459055"/>
          </a:xfrm>
        </p:spPr>
        <p:txBody>
          <a:bodyPr/>
          <a:lstStyle/>
          <a:p>
            <a:pPr>
              <a:buNone/>
            </a:pPr>
            <a:r>
              <a:rPr lang="en-GB" dirty="0">
                <a:solidFill>
                  <a:schemeClr val="tx1"/>
                </a:solidFill>
              </a:rPr>
              <a:t>Markets and fairs are where customers see, taste, and trust your brand.  They offer a chance to sell, connect with people, and build your presence in the community.</a:t>
            </a:r>
          </a:p>
          <a:p>
            <a:pPr>
              <a:buNone/>
            </a:pPr>
            <a:endParaRPr lang="en-GB" dirty="0">
              <a:solidFill>
                <a:schemeClr val="tx1"/>
              </a:solidFill>
            </a:endParaRPr>
          </a:p>
          <a:p>
            <a:pPr>
              <a:buNone/>
            </a:pPr>
            <a:r>
              <a:rPr lang="en-GB" b="1" dirty="0">
                <a:solidFill>
                  <a:srgbClr val="B6D1E1"/>
                </a:solidFill>
              </a:rPr>
              <a:t>Why Markets Work</a:t>
            </a:r>
          </a:p>
          <a:p>
            <a:pPr marL="342900" indent="-342900">
              <a:buFont typeface="Arial" panose="020B0604020202020204" pitchFamily="34" charset="0"/>
              <a:buChar char="•"/>
            </a:pPr>
            <a:r>
              <a:rPr lang="en-GB" dirty="0">
                <a:solidFill>
                  <a:schemeClr val="tx1"/>
                </a:solidFill>
              </a:rPr>
              <a:t>You speak directly with customers. People can try your food on the spot</a:t>
            </a:r>
          </a:p>
          <a:p>
            <a:pPr marL="342900" indent="-342900">
              <a:buFont typeface="Arial" panose="020B0604020202020204" pitchFamily="34" charset="0"/>
              <a:buChar char="•"/>
            </a:pPr>
            <a:r>
              <a:rPr lang="en-GB" dirty="0">
                <a:solidFill>
                  <a:schemeClr val="tx1"/>
                </a:solidFill>
              </a:rPr>
              <a:t>You build name recognition and word of mouth</a:t>
            </a:r>
          </a:p>
          <a:p>
            <a:pPr marL="342900" indent="-342900">
              <a:buFont typeface="Arial" panose="020B0604020202020204" pitchFamily="34" charset="0"/>
              <a:buChar char="•"/>
            </a:pPr>
            <a:r>
              <a:rPr lang="en-GB" dirty="0">
                <a:solidFill>
                  <a:schemeClr val="tx1"/>
                </a:solidFill>
              </a:rPr>
              <a:t>You learn what people love (and what they ask for)</a:t>
            </a:r>
          </a:p>
          <a:p>
            <a:pPr marL="342900" indent="-342900">
              <a:buFont typeface="Arial" panose="020B0604020202020204" pitchFamily="34" charset="0"/>
              <a:buChar char="•"/>
            </a:pPr>
            <a:endParaRPr lang="en-GB" dirty="0">
              <a:solidFill>
                <a:schemeClr val="tx1"/>
              </a:solidFill>
            </a:endParaRPr>
          </a:p>
          <a:p>
            <a:r>
              <a:rPr lang="en-GB" b="1" dirty="0">
                <a:solidFill>
                  <a:srgbClr val="B6D1E1"/>
                </a:solidFill>
              </a:rPr>
              <a:t>What to Bring</a:t>
            </a:r>
          </a:p>
          <a:p>
            <a:pPr marL="342900" indent="-342900">
              <a:buFont typeface="Arial" panose="020B0604020202020204" pitchFamily="34" charset="0"/>
              <a:buChar char="•"/>
            </a:pPr>
            <a:r>
              <a:rPr lang="en-GB" dirty="0">
                <a:solidFill>
                  <a:schemeClr val="tx1"/>
                </a:solidFill>
              </a:rPr>
              <a:t>A clean and attractive table setup</a:t>
            </a:r>
          </a:p>
          <a:p>
            <a:pPr marL="342900" indent="-342900">
              <a:buFont typeface="Arial" panose="020B0604020202020204" pitchFamily="34" charset="0"/>
              <a:buChar char="•"/>
            </a:pPr>
            <a:r>
              <a:rPr lang="en-GB" dirty="0">
                <a:solidFill>
                  <a:schemeClr val="tx1"/>
                </a:solidFill>
              </a:rPr>
              <a:t>Signage with your name, story, and prices</a:t>
            </a:r>
          </a:p>
          <a:p>
            <a:pPr marL="342900" indent="-342900">
              <a:buFont typeface="Arial" panose="020B0604020202020204" pitchFamily="34" charset="0"/>
              <a:buChar char="•"/>
            </a:pPr>
            <a:r>
              <a:rPr lang="en-GB" dirty="0">
                <a:solidFill>
                  <a:schemeClr val="tx1"/>
                </a:solidFill>
              </a:rPr>
              <a:t>Business cards, flyers, or product lists</a:t>
            </a:r>
          </a:p>
          <a:p>
            <a:pPr marL="342900" indent="-342900">
              <a:buFont typeface="Arial" panose="020B0604020202020204" pitchFamily="34" charset="0"/>
              <a:buChar char="•"/>
            </a:pPr>
            <a:r>
              <a:rPr lang="en-GB" dirty="0">
                <a:solidFill>
                  <a:schemeClr val="tx1"/>
                </a:solidFill>
              </a:rPr>
              <a:t>Tasting samples (safe and small)</a:t>
            </a:r>
          </a:p>
          <a:p>
            <a:pPr marL="342900" indent="-342900">
              <a:buFont typeface="Arial" panose="020B0604020202020204" pitchFamily="34" charset="0"/>
              <a:buChar char="•"/>
            </a:pPr>
            <a:r>
              <a:rPr lang="en-GB" dirty="0">
                <a:solidFill>
                  <a:schemeClr val="tx1"/>
                </a:solidFill>
              </a:rPr>
              <a:t>Card reader or QR code for mobile payments</a:t>
            </a:r>
            <a:endParaRPr lang="en-US" dirty="0">
              <a:solidFill>
                <a:schemeClr val="tx1"/>
              </a:solidFill>
            </a:endParaRPr>
          </a:p>
        </p:txBody>
      </p:sp>
      <p:sp>
        <p:nvSpPr>
          <p:cNvPr id="4" name="TextBox 3">
            <a:extLst>
              <a:ext uri="{FF2B5EF4-FFF2-40B4-BE49-F238E27FC236}">
                <a16:creationId xmlns:a16="http://schemas.microsoft.com/office/drawing/2014/main" id="{248110F7-AA23-9CC9-69CF-39CBAB70F0AE}"/>
              </a:ext>
            </a:extLst>
          </p:cNvPr>
          <p:cNvSpPr txBox="1"/>
          <p:nvPr/>
        </p:nvSpPr>
        <p:spPr>
          <a:xfrm>
            <a:off x="8882743" y="2195738"/>
            <a:ext cx="3155894" cy="3816429"/>
          </a:xfrm>
          <a:prstGeom prst="rect">
            <a:avLst/>
          </a:prstGeom>
          <a:noFill/>
          <a:ln w="12700">
            <a:solidFill>
              <a:srgbClr val="84BFA4"/>
            </a:solidFill>
          </a:ln>
        </p:spPr>
        <p:txBody>
          <a:bodyPr wrap="square">
            <a:spAutoFit/>
          </a:bodyPr>
          <a:lstStyle/>
          <a:p>
            <a:r>
              <a:rPr lang="en-GB" sz="2200" dirty="0">
                <a:solidFill>
                  <a:schemeClr val="tx1"/>
                </a:solidFill>
              </a:rPr>
              <a:t> </a:t>
            </a:r>
            <a:r>
              <a:rPr lang="en-GB" sz="2200" b="1" dirty="0">
                <a:solidFill>
                  <a:schemeClr val="tx1"/>
                </a:solidFill>
              </a:rPr>
              <a:t>Tips for Market Days</a:t>
            </a:r>
          </a:p>
          <a:p>
            <a:pPr marL="342900" indent="-342900">
              <a:buFont typeface="Arial" panose="020B0604020202020204" pitchFamily="34" charset="0"/>
              <a:buChar char="•"/>
            </a:pPr>
            <a:r>
              <a:rPr lang="en-GB" sz="2200" dirty="0">
                <a:solidFill>
                  <a:schemeClr val="tx1"/>
                </a:solidFill>
              </a:rPr>
              <a:t>Greet everyone who walks by — a smile invites</a:t>
            </a:r>
            <a:r>
              <a:rPr lang="en-GB" sz="2200" dirty="0"/>
              <a:t> conversation</a:t>
            </a:r>
            <a:endParaRPr lang="en-GB" sz="2200" dirty="0">
              <a:solidFill>
                <a:schemeClr val="tx1"/>
              </a:solidFill>
            </a:endParaRPr>
          </a:p>
          <a:p>
            <a:pPr algn="ctr"/>
            <a:r>
              <a:rPr lang="en-GB" sz="2200" dirty="0">
                <a:solidFill>
                  <a:schemeClr val="tx1"/>
                </a:solidFill>
              </a:rPr>
              <a:t>“Would you like to try a free sample?</a:t>
            </a:r>
          </a:p>
          <a:p>
            <a:pPr marL="342900" indent="-342900">
              <a:buFont typeface="Arial" panose="020B0604020202020204" pitchFamily="34" charset="0"/>
              <a:buChar char="•"/>
            </a:pPr>
            <a:r>
              <a:rPr lang="en-GB" sz="2200" dirty="0">
                <a:solidFill>
                  <a:schemeClr val="tx1"/>
                </a:solidFill>
              </a:rPr>
              <a:t>Take notes on</a:t>
            </a:r>
            <a:r>
              <a:rPr lang="en-GB" sz="2200" dirty="0"/>
              <a:t> </a:t>
            </a:r>
            <a:r>
              <a:rPr lang="en-GB" sz="2200" dirty="0">
                <a:solidFill>
                  <a:schemeClr val="tx1"/>
                </a:solidFill>
              </a:rPr>
              <a:t>what products sell well</a:t>
            </a:r>
          </a:p>
          <a:p>
            <a:pPr marL="342900" indent="-342900">
              <a:buFont typeface="Arial" panose="020B0604020202020204" pitchFamily="34" charset="0"/>
              <a:buChar char="•"/>
            </a:pPr>
            <a:r>
              <a:rPr lang="en-GB" sz="2200" dirty="0">
                <a:solidFill>
                  <a:schemeClr val="tx1"/>
                </a:solidFill>
              </a:rPr>
              <a:t>Take photos and post them to your social pages</a:t>
            </a:r>
            <a:endParaRPr lang="en-IE" sz="2200" dirty="0"/>
          </a:p>
        </p:txBody>
      </p:sp>
    </p:spTree>
    <p:extLst>
      <p:ext uri="{BB962C8B-B14F-4D97-AF65-F5344CB8AC3E}">
        <p14:creationId xmlns:p14="http://schemas.microsoft.com/office/powerpoint/2010/main" val="3710056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49A9-5E2C-9C86-9F2D-667DC2E05A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CE1D42-A5C7-4EE5-8816-87D710700329}"/>
              </a:ext>
            </a:extLst>
          </p:cNvPr>
          <p:cNvSpPr>
            <a:spLocks noGrp="1"/>
          </p:cNvSpPr>
          <p:nvPr>
            <p:ph type="body" sz="quarter" idx="27"/>
          </p:nvPr>
        </p:nvSpPr>
        <p:spPr>
          <a:xfrm>
            <a:off x="751414" y="378372"/>
            <a:ext cx="10237570" cy="1126708"/>
          </a:xfrm>
        </p:spPr>
        <p:txBody>
          <a:bodyPr/>
          <a:lstStyle/>
          <a:p>
            <a:r>
              <a:rPr lang="en-US" dirty="0"/>
              <a:t>7. PRINTED MATERIALS – WHAT YOU NEED MOST</a:t>
            </a:r>
          </a:p>
        </p:txBody>
      </p:sp>
      <p:sp>
        <p:nvSpPr>
          <p:cNvPr id="18" name="Text Placeholder 4">
            <a:extLst>
              <a:ext uri="{FF2B5EF4-FFF2-40B4-BE49-F238E27FC236}">
                <a16:creationId xmlns:a16="http://schemas.microsoft.com/office/drawing/2014/main" id="{45D695C9-4C7B-7F3A-5D49-94486A1DB957}"/>
              </a:ext>
            </a:extLst>
          </p:cNvPr>
          <p:cNvSpPr>
            <a:spLocks noGrp="1"/>
          </p:cNvSpPr>
          <p:nvPr>
            <p:ph type="body" sz="quarter" idx="14"/>
          </p:nvPr>
        </p:nvSpPr>
        <p:spPr>
          <a:xfrm>
            <a:off x="633535" y="1834622"/>
            <a:ext cx="11237224" cy="4459055"/>
          </a:xfrm>
        </p:spPr>
        <p:txBody>
          <a:bodyPr/>
          <a:lstStyle/>
          <a:p>
            <a:pPr>
              <a:spcBef>
                <a:spcPts val="0"/>
              </a:spcBef>
              <a:tabLst>
                <a:tab pos="2741613" algn="l"/>
              </a:tabLst>
            </a:pPr>
            <a:r>
              <a:rPr lang="en-GB" dirty="0"/>
              <a:t>Even in our digital age, printed items still matter,  </a:t>
            </a:r>
            <a:r>
              <a:rPr lang="en-GB" b="1" dirty="0"/>
              <a:t>when they’re useful, beautiful, and mindful</a:t>
            </a:r>
            <a:r>
              <a:rPr lang="en-GB" dirty="0"/>
              <a:t>.</a:t>
            </a:r>
            <a:br>
              <a:rPr lang="en-GB" dirty="0"/>
            </a:br>
            <a:r>
              <a:rPr lang="en-GB" dirty="0"/>
              <a:t>Use them to leave a lasting impression without leaving a heavy footprint.</a:t>
            </a:r>
          </a:p>
          <a:p>
            <a:pPr>
              <a:spcBef>
                <a:spcPts val="0"/>
              </a:spcBef>
              <a:tabLst>
                <a:tab pos="2741613" algn="l"/>
              </a:tabLst>
            </a:pPr>
            <a:endParaRPr lang="en-GB" dirty="0"/>
          </a:p>
          <a:p>
            <a:pPr>
              <a:spcBef>
                <a:spcPts val="0"/>
              </a:spcBef>
              <a:tabLst>
                <a:tab pos="2741613" algn="l"/>
              </a:tabLst>
            </a:pPr>
            <a:r>
              <a:rPr kumimoji="1" lang="en-IE" altLang="ja-JP" b="1" dirty="0">
                <a:latin typeface="Calibri" charset="0"/>
              </a:rPr>
              <a:t>Business Cards </a:t>
            </a:r>
            <a:r>
              <a:rPr kumimoji="1" lang="en-IE" altLang="ja-JP" dirty="0">
                <a:latin typeface="Calibri" charset="0"/>
              </a:rPr>
              <a:t>	They may be old school but they are an important marketing tool to </a:t>
            </a:r>
          </a:p>
          <a:p>
            <a:pPr>
              <a:spcBef>
                <a:spcPts val="0"/>
              </a:spcBef>
              <a:tabLst>
                <a:tab pos="2741613" algn="l"/>
              </a:tabLst>
            </a:pPr>
            <a:r>
              <a:rPr kumimoji="1" lang="en-IE" altLang="ja-JP" dirty="0">
                <a:latin typeface="Calibri" charset="0"/>
              </a:rPr>
              <a:t>	build your credibility as a business owner, network and make</a:t>
            </a:r>
          </a:p>
          <a:p>
            <a:pPr>
              <a:spcBef>
                <a:spcPts val="0"/>
              </a:spcBef>
              <a:tabLst>
                <a:tab pos="2741613" algn="l"/>
              </a:tabLst>
            </a:pPr>
            <a:r>
              <a:rPr kumimoji="1" lang="en-IE" altLang="ja-JP" dirty="0">
                <a:latin typeface="Calibri" charset="0"/>
              </a:rPr>
              <a:t>	connections (You can get 500 business cards for less than €20)</a:t>
            </a:r>
          </a:p>
          <a:p>
            <a:pPr>
              <a:spcBef>
                <a:spcPts val="0"/>
              </a:spcBef>
              <a:tabLst>
                <a:tab pos="2741613" algn="l"/>
              </a:tabLst>
            </a:pPr>
            <a:endParaRPr kumimoji="1" lang="en-IE" altLang="ja-JP" dirty="0">
              <a:latin typeface="Calibri" charset="0"/>
            </a:endParaRPr>
          </a:p>
          <a:p>
            <a:pPr>
              <a:spcBef>
                <a:spcPts val="0"/>
              </a:spcBef>
              <a:tabLst>
                <a:tab pos="2741613" algn="l"/>
              </a:tabLst>
            </a:pPr>
            <a:endParaRPr kumimoji="1" lang="en-IE" altLang="ja-JP" dirty="0">
              <a:latin typeface="Calibri" charset="0"/>
            </a:endParaRPr>
          </a:p>
          <a:p>
            <a:pPr>
              <a:spcBef>
                <a:spcPts val="0"/>
              </a:spcBef>
              <a:tabLst>
                <a:tab pos="2741613" algn="l"/>
              </a:tabLst>
            </a:pPr>
            <a:r>
              <a:rPr kumimoji="1" lang="en-IE" altLang="ja-JP" b="1" dirty="0">
                <a:latin typeface="Calibri" charset="0"/>
              </a:rPr>
              <a:t>Press Release 	</a:t>
            </a:r>
            <a:r>
              <a:rPr kumimoji="1" lang="en-IE" altLang="ja-JP" dirty="0">
                <a:latin typeface="Calibri" charset="0"/>
              </a:rPr>
              <a:t>For local newspapers – journalists and local news  writers are always</a:t>
            </a:r>
          </a:p>
          <a:p>
            <a:pPr>
              <a:spcBef>
                <a:spcPts val="0"/>
              </a:spcBef>
              <a:tabLst>
                <a:tab pos="2741613" algn="l"/>
              </a:tabLst>
            </a:pPr>
            <a:r>
              <a:rPr kumimoji="1" lang="en-IE" altLang="ja-JP" dirty="0">
                <a:latin typeface="Calibri" charset="0"/>
              </a:rPr>
              <a:t>	interested in local news stories.  By now you know your USP, have the</a:t>
            </a:r>
          </a:p>
          <a:p>
            <a:pPr>
              <a:spcBef>
                <a:spcPts val="0"/>
              </a:spcBef>
              <a:tabLst>
                <a:tab pos="2741613" algn="l"/>
              </a:tabLst>
            </a:pPr>
            <a:r>
              <a:rPr kumimoji="1" lang="en-IE" altLang="ja-JP" dirty="0">
                <a:latin typeface="Calibri" charset="0"/>
              </a:rPr>
              <a:t>	start of a brand story and maybe even have a business launch date –</a:t>
            </a:r>
          </a:p>
          <a:p>
            <a:pPr>
              <a:spcBef>
                <a:spcPts val="0"/>
              </a:spcBef>
              <a:tabLst>
                <a:tab pos="2741613" algn="l"/>
              </a:tabLst>
            </a:pPr>
            <a:r>
              <a:rPr kumimoji="1" lang="en-IE" altLang="ja-JP" dirty="0">
                <a:latin typeface="Calibri" charset="0"/>
              </a:rPr>
              <a:t>	pull all these together into a press release and you are sure to get</a:t>
            </a:r>
          </a:p>
          <a:p>
            <a:pPr>
              <a:spcBef>
                <a:spcPts val="0"/>
              </a:spcBef>
              <a:tabLst>
                <a:tab pos="2741613" algn="l"/>
              </a:tabLst>
            </a:pPr>
            <a:r>
              <a:rPr kumimoji="1" lang="en-IE" altLang="ja-JP" dirty="0">
                <a:latin typeface="Calibri" charset="0"/>
              </a:rPr>
              <a:t>	something printed</a:t>
            </a:r>
            <a:endParaRPr lang="en-US" dirty="0"/>
          </a:p>
        </p:txBody>
      </p:sp>
    </p:spTree>
    <p:extLst>
      <p:ext uri="{BB962C8B-B14F-4D97-AF65-F5344CB8AC3E}">
        <p14:creationId xmlns:p14="http://schemas.microsoft.com/office/powerpoint/2010/main" val="3614914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8. SOCIAL MEDIA TOOLS</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922818" y="1636258"/>
            <a:ext cx="547089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404607" y="1442276"/>
            <a:ext cx="3398650" cy="1171451"/>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ct val="100000"/>
              </a:lnSpc>
              <a:spcBef>
                <a:spcPts val="200"/>
              </a:spcBef>
              <a:buClr>
                <a:srgbClr val="B6D1E1"/>
              </a:buClr>
            </a:pPr>
            <a:r>
              <a:rPr lang="en-IE" b="1" i="1" dirty="0">
                <a:solidFill>
                  <a:srgbClr val="84BFA4"/>
                </a:solidFill>
              </a:rPr>
              <a:t>Social Media is one of the best marketing tools for start-up food businesses. Why? </a:t>
            </a:r>
          </a:p>
          <a:p>
            <a:pPr marL="0" lvl="1" algn="l">
              <a:lnSpc>
                <a:spcPct val="100000"/>
              </a:lnSpc>
              <a:spcBef>
                <a:spcPts val="200"/>
              </a:spcBef>
              <a:buClr>
                <a:srgbClr val="B6D1E1"/>
              </a:buClr>
            </a:pPr>
            <a:endParaRPr lang="en-IE"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4056904" y="1636258"/>
            <a:ext cx="0" cy="375098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F7E64F-70CE-08D8-BEBB-13A7E4A71B78}"/>
              </a:ext>
            </a:extLst>
          </p:cNvPr>
          <p:cNvSpPr txBox="1"/>
          <p:nvPr/>
        </p:nvSpPr>
        <p:spPr>
          <a:xfrm>
            <a:off x="4183585" y="1271267"/>
            <a:ext cx="7938269" cy="5170646"/>
          </a:xfrm>
          <a:prstGeom prst="rect">
            <a:avLst/>
          </a:prstGeom>
          <a:noFill/>
        </p:spPr>
        <p:txBody>
          <a:bodyPr wrap="square">
            <a:spAutoFit/>
          </a:bodyPr>
          <a:lstStyle/>
          <a:p>
            <a:r>
              <a:rPr lang="en-GB" sz="2200" b="1" dirty="0">
                <a:solidFill>
                  <a:srgbClr val="84BFA4"/>
                </a:solidFill>
              </a:rPr>
              <a:t>It’s free. It’s flexible. It works.</a:t>
            </a:r>
          </a:p>
          <a:p>
            <a:pPr marL="342900" indent="-342900">
              <a:buFont typeface="Arial" panose="020B0604020202020204" pitchFamily="34" charset="0"/>
              <a:buChar char="•"/>
            </a:pPr>
            <a:r>
              <a:rPr lang="en-GB" sz="2200" dirty="0"/>
              <a:t>You don’t need a big budget — just time, care, and consistency.</a:t>
            </a:r>
          </a:p>
          <a:p>
            <a:pPr marL="342900" indent="-342900">
              <a:buFont typeface="Arial" panose="020B0604020202020204" pitchFamily="34" charset="0"/>
              <a:buChar char="•"/>
            </a:pPr>
            <a:r>
              <a:rPr lang="en-GB" sz="2200" dirty="0"/>
              <a:t>It helps you connect with local customers or even reach people globally.</a:t>
            </a:r>
          </a:p>
          <a:p>
            <a:pPr marL="342900" indent="-342900">
              <a:buFont typeface="Arial" panose="020B0604020202020204" pitchFamily="34" charset="0"/>
              <a:buChar char="•"/>
            </a:pPr>
            <a:r>
              <a:rPr lang="en-GB" sz="2200" dirty="0"/>
              <a:t>Social media lets you show your real voice, culture, and behind-the-scenes,  which builds trust.</a:t>
            </a:r>
          </a:p>
          <a:p>
            <a:endParaRPr lang="en-GB" sz="2200" dirty="0"/>
          </a:p>
          <a:p>
            <a:r>
              <a:rPr lang="en-GB" sz="2200" b="1" dirty="0">
                <a:solidFill>
                  <a:srgbClr val="84BFA4"/>
                </a:solidFill>
              </a:rPr>
              <a:t>Why It Works for Food:</a:t>
            </a:r>
          </a:p>
          <a:p>
            <a:pPr marL="342900" indent="-342900">
              <a:buFont typeface="Arial" panose="020B0604020202020204" pitchFamily="34" charset="0"/>
              <a:buChar char="•"/>
            </a:pPr>
            <a:r>
              <a:rPr lang="en-GB" sz="2200" dirty="0"/>
              <a:t>People love food content — it’s visual, emotional, and shareable</a:t>
            </a:r>
          </a:p>
          <a:p>
            <a:pPr marL="342900" indent="-342900">
              <a:buFont typeface="Arial" panose="020B0604020202020204" pitchFamily="34" charset="0"/>
              <a:buChar char="•"/>
            </a:pPr>
            <a:r>
              <a:rPr lang="en-GB" sz="2200" dirty="0"/>
              <a:t>You can post photos of your dishes, ingredients, family recipes, or market days</a:t>
            </a:r>
          </a:p>
          <a:p>
            <a:pPr marL="342900" indent="-342900">
              <a:buFont typeface="Arial" panose="020B0604020202020204" pitchFamily="34" charset="0"/>
              <a:buChar char="•"/>
            </a:pPr>
            <a:r>
              <a:rPr lang="en-GB" sz="2200" dirty="0"/>
              <a:t>You can use stories, videos, or reels to show how your food is made and why it matters</a:t>
            </a:r>
          </a:p>
          <a:p>
            <a:endParaRPr lang="en-GB" sz="2200" dirty="0"/>
          </a:p>
          <a:p>
            <a:r>
              <a:rPr lang="en-GB" sz="2200" b="1" dirty="0"/>
              <a:t> </a:t>
            </a:r>
            <a:endParaRPr lang="en-IE" sz="2200" dirty="0"/>
          </a:p>
        </p:txBody>
      </p:sp>
      <p:pic>
        <p:nvPicPr>
          <p:cNvPr id="20" name="Picture 19" descr="A group of cubes with logos&#10;&#10;AI-generated content may be incorrect.">
            <a:extLst>
              <a:ext uri="{FF2B5EF4-FFF2-40B4-BE49-F238E27FC236}">
                <a16:creationId xmlns:a16="http://schemas.microsoft.com/office/drawing/2014/main" id="{F1820829-4F5D-574E-AC46-98545FE8EB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5217" y="3244906"/>
            <a:ext cx="3638040" cy="2728530"/>
          </a:xfrm>
          <a:prstGeom prst="rect">
            <a:avLst/>
          </a:prstGeom>
        </p:spPr>
      </p:pic>
    </p:spTree>
    <p:extLst>
      <p:ext uri="{BB962C8B-B14F-4D97-AF65-F5344CB8AC3E}">
        <p14:creationId xmlns:p14="http://schemas.microsoft.com/office/powerpoint/2010/main" val="3912413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198F-BF62-2750-F26C-F645189E20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5E4CF1A-0A73-E404-BE6B-3790B349D29C}"/>
              </a:ext>
            </a:extLst>
          </p:cNvPr>
          <p:cNvSpPr>
            <a:spLocks noGrp="1"/>
          </p:cNvSpPr>
          <p:nvPr>
            <p:ph type="body" sz="quarter" idx="27"/>
          </p:nvPr>
        </p:nvSpPr>
        <p:spPr/>
        <p:txBody>
          <a:bodyPr/>
          <a:lstStyle/>
          <a:p>
            <a:r>
              <a:rPr lang="en-US" dirty="0"/>
              <a:t>8. SOCIAL MEDIA TOOLS</a:t>
            </a:r>
          </a:p>
        </p:txBody>
      </p:sp>
      <p:sp>
        <p:nvSpPr>
          <p:cNvPr id="19" name="Text Placeholder 7">
            <a:extLst>
              <a:ext uri="{FF2B5EF4-FFF2-40B4-BE49-F238E27FC236}">
                <a16:creationId xmlns:a16="http://schemas.microsoft.com/office/drawing/2014/main" id="{28CEC77B-EF64-DAB2-F0EB-5FAB278FAFBD}"/>
              </a:ext>
            </a:extLst>
          </p:cNvPr>
          <p:cNvSpPr txBox="1">
            <a:spLocks/>
          </p:cNvSpPr>
          <p:nvPr/>
        </p:nvSpPr>
        <p:spPr>
          <a:xfrm>
            <a:off x="5922818" y="1636258"/>
            <a:ext cx="547089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8FC9AAC1-2544-3870-AD9F-302C727B0FD2}"/>
              </a:ext>
            </a:extLst>
          </p:cNvPr>
          <p:cNvSpPr txBox="1"/>
          <p:nvPr/>
        </p:nvSpPr>
        <p:spPr>
          <a:xfrm>
            <a:off x="4183585" y="1271267"/>
            <a:ext cx="7938269" cy="769441"/>
          </a:xfrm>
          <a:prstGeom prst="rect">
            <a:avLst/>
          </a:prstGeom>
          <a:noFill/>
        </p:spPr>
        <p:txBody>
          <a:bodyPr wrap="square">
            <a:spAutoFit/>
          </a:bodyPr>
          <a:lstStyle/>
          <a:p>
            <a:endParaRPr lang="en-GB" sz="2200" dirty="0"/>
          </a:p>
          <a:p>
            <a:r>
              <a:rPr lang="en-GB" sz="2200" b="1" dirty="0"/>
              <a:t> </a:t>
            </a:r>
            <a:endParaRPr lang="en-IE" sz="2200" dirty="0"/>
          </a:p>
        </p:txBody>
      </p:sp>
      <p:sp>
        <p:nvSpPr>
          <p:cNvPr id="6" name="TextBox 5">
            <a:extLst>
              <a:ext uri="{FF2B5EF4-FFF2-40B4-BE49-F238E27FC236}">
                <a16:creationId xmlns:a16="http://schemas.microsoft.com/office/drawing/2014/main" id="{D544330C-242E-4D9E-5544-172A56221DA3}"/>
              </a:ext>
            </a:extLst>
          </p:cNvPr>
          <p:cNvSpPr txBox="1"/>
          <p:nvPr/>
        </p:nvSpPr>
        <p:spPr>
          <a:xfrm>
            <a:off x="396511" y="1538616"/>
            <a:ext cx="7752170" cy="4832092"/>
          </a:xfrm>
          <a:prstGeom prst="rect">
            <a:avLst/>
          </a:prstGeom>
          <a:noFill/>
        </p:spPr>
        <p:txBody>
          <a:bodyPr wrap="square">
            <a:spAutoFit/>
          </a:bodyPr>
          <a:lstStyle/>
          <a:p>
            <a:pPr>
              <a:buNone/>
            </a:pPr>
            <a:r>
              <a:rPr lang="en-GB" sz="2200" b="1" dirty="0">
                <a:solidFill>
                  <a:srgbClr val="84BFA4"/>
                </a:solidFill>
              </a:rPr>
              <a:t>Build Relationships, Not Just Reach</a:t>
            </a:r>
          </a:p>
          <a:p>
            <a:pPr>
              <a:buNone/>
            </a:pPr>
            <a:endParaRPr lang="en-GB" sz="2200" b="1" dirty="0">
              <a:solidFill>
                <a:srgbClr val="84BFA4"/>
              </a:solidFill>
            </a:endParaRPr>
          </a:p>
          <a:p>
            <a:pPr marL="342900" indent="-342900">
              <a:buFont typeface="Arial" panose="020B0604020202020204" pitchFamily="34" charset="0"/>
              <a:buChar char="•"/>
            </a:pPr>
            <a:r>
              <a:rPr lang="en-GB" sz="2200" dirty="0"/>
              <a:t>Social media isn’t about being everywhere. It’s about showing up where it matters. Start with one platform where your audience already is (like Instagram or Facebook). Focus on posting consistently, replying warmly, and telling your story one post at a time.</a:t>
            </a:r>
          </a:p>
          <a:p>
            <a:pPr marL="342900" indent="-342900">
              <a:buFont typeface="Arial" panose="020B0604020202020204" pitchFamily="34" charset="0"/>
              <a:buChar char="•"/>
            </a:pPr>
            <a:r>
              <a:rPr lang="en-GB" sz="2200" dirty="0"/>
              <a:t>People follow people. Show the human side of your food adventure</a:t>
            </a:r>
          </a:p>
          <a:p>
            <a:pPr marL="342900" indent="-342900">
              <a:buFont typeface="Arial" panose="020B0604020202020204" pitchFamily="34" charset="0"/>
              <a:buChar char="•"/>
            </a:pPr>
            <a:r>
              <a:rPr lang="en-GB" sz="2200" dirty="0"/>
              <a:t>It’s okay to start small: one post a week is better than silence</a:t>
            </a:r>
          </a:p>
          <a:p>
            <a:pPr marL="342900" indent="-342900">
              <a:buFont typeface="Arial" panose="020B0604020202020204" pitchFamily="34" charset="0"/>
              <a:buChar char="•"/>
            </a:pPr>
            <a:r>
              <a:rPr lang="en-GB" sz="2200" dirty="0"/>
              <a:t>Focus on connection, not perfection — real stories build loyal followers</a:t>
            </a:r>
          </a:p>
          <a:p>
            <a:pPr marL="342900" indent="-342900">
              <a:buFont typeface="Arial" panose="020B0604020202020204" pitchFamily="34" charset="0"/>
              <a:buChar char="•"/>
            </a:pPr>
            <a:r>
              <a:rPr lang="en-GB" sz="2200" dirty="0"/>
              <a:t>Use your posts to invite conversation: </a:t>
            </a:r>
            <a:r>
              <a:rPr lang="en-GB" sz="2200" i="1" dirty="0"/>
              <a:t>“Would you try this dish?”</a:t>
            </a:r>
            <a:r>
              <a:rPr lang="en-GB" sz="2200" dirty="0"/>
              <a:t> or </a:t>
            </a:r>
            <a:r>
              <a:rPr lang="en-GB" sz="2200" i="1" dirty="0"/>
              <a:t>“What’s your favourite comfort food?”</a:t>
            </a:r>
            <a:endParaRPr lang="en-GB" sz="2200" dirty="0"/>
          </a:p>
        </p:txBody>
      </p:sp>
      <p:pic>
        <p:nvPicPr>
          <p:cNvPr id="8" name="Picture 7" descr="A person smiling and holding a phone&#10;&#10;AI-generated content may be incorrect.">
            <a:extLst>
              <a:ext uri="{FF2B5EF4-FFF2-40B4-BE49-F238E27FC236}">
                <a16:creationId xmlns:a16="http://schemas.microsoft.com/office/drawing/2014/main" id="{BB72C4EE-CA96-B6CB-E7B4-3D1931AF4F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93283" y="2308057"/>
            <a:ext cx="3755829" cy="2965731"/>
          </a:xfrm>
          <a:prstGeom prst="rect">
            <a:avLst/>
          </a:prstGeom>
        </p:spPr>
      </p:pic>
    </p:spTree>
    <p:extLst>
      <p:ext uri="{BB962C8B-B14F-4D97-AF65-F5344CB8AC3E}">
        <p14:creationId xmlns:p14="http://schemas.microsoft.com/office/powerpoint/2010/main" val="4020373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5108334" y="1494708"/>
            <a:ext cx="6487552" cy="483549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b="1" dirty="0"/>
              <a:t>Facebook is still one of the most powerful platforms to grow your business.</a:t>
            </a:r>
          </a:p>
          <a:p>
            <a:pPr>
              <a:buNone/>
            </a:pPr>
            <a:br>
              <a:rPr lang="en-GB" sz="2200" dirty="0"/>
            </a:br>
            <a:r>
              <a:rPr lang="en-GB" sz="2200" dirty="0"/>
              <a:t>Many people already use it daily, which makes it a natural space to build visibility and trust.</a:t>
            </a:r>
          </a:p>
          <a:p>
            <a:pPr>
              <a:buNone/>
            </a:pPr>
            <a:r>
              <a:rPr lang="en-GB" sz="2200" dirty="0"/>
              <a:t>Create a </a:t>
            </a:r>
            <a:r>
              <a:rPr lang="en-GB" sz="2200" b="1" dirty="0"/>
              <a:t>Business Page</a:t>
            </a:r>
            <a:r>
              <a:rPr lang="en-GB" sz="2200" dirty="0"/>
              <a:t> to:</a:t>
            </a:r>
          </a:p>
          <a:p>
            <a:pPr marL="342900" indent="-342900">
              <a:buFont typeface="Arial" panose="020B0604020202020204" pitchFamily="34" charset="0"/>
              <a:buChar char="•"/>
            </a:pPr>
            <a:r>
              <a:rPr lang="en-GB" sz="2200" dirty="0"/>
              <a:t>Post photos of your food</a:t>
            </a:r>
          </a:p>
          <a:p>
            <a:pPr marL="342900" indent="-342900">
              <a:buFont typeface="Arial" panose="020B0604020202020204" pitchFamily="34" charset="0"/>
              <a:buChar char="•"/>
            </a:pPr>
            <a:r>
              <a:rPr lang="en-GB" sz="2200" dirty="0"/>
              <a:t>Share your story and values</a:t>
            </a:r>
          </a:p>
          <a:p>
            <a:pPr marL="342900" indent="-342900">
              <a:buFont typeface="Arial" panose="020B0604020202020204" pitchFamily="34" charset="0"/>
              <a:buChar char="•"/>
            </a:pPr>
            <a:r>
              <a:rPr lang="en-GB" sz="2200" dirty="0"/>
              <a:t>Announce pop-ups, deliveries, or markets</a:t>
            </a:r>
          </a:p>
          <a:p>
            <a:pPr marL="342900" indent="-342900">
              <a:buFont typeface="Arial" panose="020B0604020202020204" pitchFamily="34" charset="0"/>
              <a:buChar char="•"/>
            </a:pPr>
            <a:r>
              <a:rPr lang="en-GB" sz="2200" dirty="0"/>
              <a:t>Build a loyal community</a:t>
            </a:r>
          </a:p>
          <a:p>
            <a:r>
              <a:rPr lang="en-GB" sz="2200" i="1" dirty="0"/>
              <a:t>It’s free to use and a great way to stay in touch with current customers and attract new ones</a:t>
            </a:r>
            <a:r>
              <a:rPr lang="en-GB" sz="1200" i="1" dirty="0"/>
              <a:t>.</a:t>
            </a:r>
            <a:endParaRPr lang="en-GB" sz="1200" dirty="0"/>
          </a:p>
          <a:p>
            <a:pPr>
              <a:lnSpc>
                <a:spcPts val="2340"/>
              </a:lnSpc>
              <a:spcBef>
                <a:spcPts val="0"/>
              </a:spcBef>
            </a:pPr>
            <a:endParaRPr lang="en-US" sz="2200" dirty="0">
              <a:solidFill>
                <a:srgbClr val="382B1B"/>
              </a:solidFill>
            </a:endParaRPr>
          </a:p>
        </p:txBody>
      </p:sp>
      <p:sp>
        <p:nvSpPr>
          <p:cNvPr id="4" name="Text Placeholder 3">
            <a:extLst>
              <a:ext uri="{FF2B5EF4-FFF2-40B4-BE49-F238E27FC236}">
                <a16:creationId xmlns:a16="http://schemas.microsoft.com/office/drawing/2014/main" id="{13773324-A30E-31E8-6C3B-8C0BEF316807}"/>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FACEBOOK</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pic>
        <p:nvPicPr>
          <p:cNvPr id="5" name="Picture 4">
            <a:extLst>
              <a:ext uri="{FF2B5EF4-FFF2-40B4-BE49-F238E27FC236}">
                <a16:creationId xmlns:a16="http://schemas.microsoft.com/office/drawing/2014/main" id="{E2EAFE42-B0DD-80E1-DFAD-97647580F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grpSp>
        <p:nvGrpSpPr>
          <p:cNvPr id="8" name="Group 7">
            <a:extLst>
              <a:ext uri="{FF2B5EF4-FFF2-40B4-BE49-F238E27FC236}">
                <a16:creationId xmlns:a16="http://schemas.microsoft.com/office/drawing/2014/main" id="{DF764E4D-8701-5787-CFC7-8C977648B36D}"/>
              </a:ext>
            </a:extLst>
          </p:cNvPr>
          <p:cNvGrpSpPr/>
          <p:nvPr/>
        </p:nvGrpSpPr>
        <p:grpSpPr>
          <a:xfrm>
            <a:off x="4143336" y="965465"/>
            <a:ext cx="1321292" cy="149694"/>
            <a:chOff x="686343" y="1065256"/>
            <a:chExt cx="2115583" cy="239682"/>
          </a:xfrm>
        </p:grpSpPr>
        <p:cxnSp>
          <p:nvCxnSpPr>
            <p:cNvPr id="16" name="Straight Connector 15">
              <a:extLst>
                <a:ext uri="{FF2B5EF4-FFF2-40B4-BE49-F238E27FC236}">
                  <a16:creationId xmlns:a16="http://schemas.microsoft.com/office/drawing/2014/main" id="{BA4A849C-6388-B075-69C6-165C53133F44}"/>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BB4F4E1-137F-0666-19CA-418BF33233C3}"/>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Graphic 4">
            <a:extLst>
              <a:ext uri="{FF2B5EF4-FFF2-40B4-BE49-F238E27FC236}">
                <a16:creationId xmlns:a16="http://schemas.microsoft.com/office/drawing/2014/main" id="{ED45AED2-2D92-B9A7-6327-1E574B34E26D}"/>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3393CF5E-F26F-DCB5-D783-EDB159F8AF50}"/>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20" name="TextBox 19">
            <a:extLst>
              <a:ext uri="{FF2B5EF4-FFF2-40B4-BE49-F238E27FC236}">
                <a16:creationId xmlns:a16="http://schemas.microsoft.com/office/drawing/2014/main" id="{887A1F5D-8191-EE0F-ED5B-8E09A7BA3484}"/>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Tree>
    <p:extLst>
      <p:ext uri="{BB962C8B-B14F-4D97-AF65-F5344CB8AC3E}">
        <p14:creationId xmlns:p14="http://schemas.microsoft.com/office/powerpoint/2010/main" val="2940428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03884" y="1600590"/>
            <a:ext cx="6096000" cy="492443"/>
          </a:xfrm>
          <a:prstGeom prst="rect">
            <a:avLst/>
          </a:prstGeom>
          <a:noFill/>
        </p:spPr>
        <p:txBody>
          <a:bodyPr wrap="square">
            <a:spAutoFit/>
          </a:bodyPr>
          <a:lstStyle/>
          <a:p>
            <a:r>
              <a:rPr lang="en-US" sz="2600" b="1" dirty="0">
                <a:solidFill>
                  <a:srgbClr val="382B1B"/>
                </a:solidFill>
              </a:rPr>
              <a:t>HOW IT WORKS IN BUSINESS</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FACEBOOK</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5527770" y="2231574"/>
            <a:ext cx="6383706" cy="4397826"/>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Facebook rewards </a:t>
            </a:r>
            <a:r>
              <a:rPr lang="en-GB" sz="2200" b="1" dirty="0"/>
              <a:t>engagement. </a:t>
            </a:r>
            <a:r>
              <a:rPr lang="en-GB" sz="2200" dirty="0"/>
              <a:t> the more people interact with your posts, the more visibility you get.</a:t>
            </a:r>
          </a:p>
          <a:p>
            <a:r>
              <a:rPr lang="en-US" sz="2200" dirty="0">
                <a:solidFill>
                  <a:srgbClr val="382B1B"/>
                </a:solidFill>
              </a:rPr>
              <a:t>The more often your fans engage with you, the more often your posts will be pushed out into their News Feed.  Encourage followers to engage in 4 ways</a:t>
            </a:r>
          </a:p>
          <a:p>
            <a:pPr>
              <a:lnSpc>
                <a:spcPts val="2340"/>
              </a:lnSpc>
              <a:spcBef>
                <a:spcPts val="0"/>
              </a:spcBef>
            </a:pPr>
            <a:endParaRPr lang="en-US" sz="2200" dirty="0">
              <a:solidFill>
                <a:srgbClr val="382B1B"/>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4" name="Rectangle 3">
            <a:extLst>
              <a:ext uri="{FF2B5EF4-FFF2-40B4-BE49-F238E27FC236}">
                <a16:creationId xmlns:a16="http://schemas.microsoft.com/office/drawing/2014/main" id="{90234049-A3F3-7A67-AFD3-63A959B8C508}"/>
              </a:ext>
            </a:extLst>
          </p:cNvPr>
          <p:cNvSpPr/>
          <p:nvPr/>
        </p:nvSpPr>
        <p:spPr>
          <a:xfrm>
            <a:off x="5610553" y="5391796"/>
            <a:ext cx="2426818" cy="430887"/>
          </a:xfrm>
          <a:prstGeom prst="rect">
            <a:avLst/>
          </a:prstGeom>
          <a:gradFill>
            <a:gsLst>
              <a:gs pos="10000">
                <a:srgbClr val="00A3CE"/>
              </a:gs>
              <a:gs pos="100000">
                <a:srgbClr val="0092B3"/>
              </a:gs>
            </a:gsLst>
            <a:lin ang="5400000" scaled="1"/>
          </a:gradFill>
        </p:spPr>
        <p:txBody>
          <a:bodyPr wrap="none">
            <a:spAutoFit/>
          </a:bodyPr>
          <a:lstStyle/>
          <a:p>
            <a:r>
              <a:rPr lang="en-IE" sz="2200" dirty="0">
                <a:solidFill>
                  <a:schemeClr val="bg1"/>
                </a:solidFill>
              </a:rPr>
              <a:t>Share it with others</a:t>
            </a:r>
            <a:endParaRPr lang="en-US" sz="2200" dirty="0">
              <a:solidFill>
                <a:schemeClr val="bg1"/>
              </a:solidFill>
            </a:endParaRPr>
          </a:p>
        </p:txBody>
      </p:sp>
      <p:sp>
        <p:nvSpPr>
          <p:cNvPr id="5" name="Rectangle 4">
            <a:extLst>
              <a:ext uri="{FF2B5EF4-FFF2-40B4-BE49-F238E27FC236}">
                <a16:creationId xmlns:a16="http://schemas.microsoft.com/office/drawing/2014/main" id="{BF884732-BAF2-975E-5864-4FE5F8D2122A}"/>
              </a:ext>
            </a:extLst>
          </p:cNvPr>
          <p:cNvSpPr/>
          <p:nvPr/>
        </p:nvSpPr>
        <p:spPr>
          <a:xfrm>
            <a:off x="5618343" y="4869593"/>
            <a:ext cx="1737976" cy="430887"/>
          </a:xfrm>
          <a:prstGeom prst="rect">
            <a:avLst/>
          </a:prstGeom>
          <a:gradFill>
            <a:gsLst>
              <a:gs pos="10000">
                <a:srgbClr val="00A3CE"/>
              </a:gs>
              <a:gs pos="100000">
                <a:srgbClr val="0092B3"/>
              </a:gs>
            </a:gsLst>
            <a:lin ang="5400000" scaled="1"/>
          </a:gradFill>
        </p:spPr>
        <p:txBody>
          <a:bodyPr wrap="none">
            <a:spAutoFit/>
          </a:bodyPr>
          <a:lstStyle/>
          <a:p>
            <a:r>
              <a:rPr lang="en-IE" sz="2200" dirty="0">
                <a:solidFill>
                  <a:schemeClr val="bg1"/>
                </a:solidFill>
              </a:rPr>
              <a:t>Click on a link</a:t>
            </a:r>
            <a:endParaRPr lang="en-US" sz="2200" dirty="0">
              <a:solidFill>
                <a:schemeClr val="bg1"/>
              </a:solidFill>
            </a:endParaRPr>
          </a:p>
        </p:txBody>
      </p:sp>
      <p:sp>
        <p:nvSpPr>
          <p:cNvPr id="8" name="Rectangle 7">
            <a:extLst>
              <a:ext uri="{FF2B5EF4-FFF2-40B4-BE49-F238E27FC236}">
                <a16:creationId xmlns:a16="http://schemas.microsoft.com/office/drawing/2014/main" id="{2183BEF2-D7D0-0D70-6920-5E690EE9ADED}"/>
              </a:ext>
            </a:extLst>
          </p:cNvPr>
          <p:cNvSpPr/>
          <p:nvPr/>
        </p:nvSpPr>
        <p:spPr>
          <a:xfrm>
            <a:off x="5618343" y="4322104"/>
            <a:ext cx="795987" cy="430887"/>
          </a:xfrm>
          <a:prstGeom prst="rect">
            <a:avLst/>
          </a:prstGeom>
          <a:gradFill>
            <a:gsLst>
              <a:gs pos="10000">
                <a:srgbClr val="00A3CE"/>
              </a:gs>
              <a:gs pos="100000">
                <a:srgbClr val="0092B3"/>
              </a:gs>
            </a:gsLst>
            <a:lin ang="5400000" scaled="1"/>
          </a:gradFill>
        </p:spPr>
        <p:txBody>
          <a:bodyPr wrap="none">
            <a:spAutoFit/>
          </a:bodyPr>
          <a:lstStyle/>
          <a:p>
            <a:r>
              <a:rPr lang="en-IE" altLang="en-US" sz="2200" dirty="0">
                <a:solidFill>
                  <a:schemeClr val="bg1"/>
                </a:solidFill>
              </a:rPr>
              <a:t>like it</a:t>
            </a:r>
            <a:endParaRPr lang="en-US" sz="2200" dirty="0">
              <a:solidFill>
                <a:schemeClr val="bg1"/>
              </a:solidFill>
            </a:endParaRPr>
          </a:p>
        </p:txBody>
      </p:sp>
      <p:sp>
        <p:nvSpPr>
          <p:cNvPr id="16" name="Rectangle 15">
            <a:extLst>
              <a:ext uri="{FF2B5EF4-FFF2-40B4-BE49-F238E27FC236}">
                <a16:creationId xmlns:a16="http://schemas.microsoft.com/office/drawing/2014/main" id="{6927F807-18DE-92A4-C954-21A2BA764DD1}"/>
              </a:ext>
            </a:extLst>
          </p:cNvPr>
          <p:cNvSpPr/>
          <p:nvPr/>
        </p:nvSpPr>
        <p:spPr>
          <a:xfrm>
            <a:off x="5618343" y="5939285"/>
            <a:ext cx="2200602" cy="430887"/>
          </a:xfrm>
          <a:prstGeom prst="rect">
            <a:avLst/>
          </a:prstGeom>
          <a:gradFill>
            <a:gsLst>
              <a:gs pos="10000">
                <a:srgbClr val="00A3CE"/>
              </a:gs>
              <a:gs pos="100000">
                <a:srgbClr val="0092B3"/>
              </a:gs>
            </a:gsLst>
            <a:lin ang="5400000" scaled="1"/>
          </a:gradFill>
        </p:spPr>
        <p:txBody>
          <a:bodyPr wrap="none">
            <a:spAutoFit/>
          </a:bodyPr>
          <a:lstStyle/>
          <a:p>
            <a:r>
              <a:rPr lang="en-IE" sz="2200" dirty="0">
                <a:solidFill>
                  <a:schemeClr val="bg1"/>
                </a:solidFill>
              </a:rPr>
              <a:t>Leave a comment</a:t>
            </a:r>
            <a:endParaRPr lang="en-US" sz="2200" dirty="0">
              <a:solidFill>
                <a:schemeClr val="bg1"/>
              </a:solidFill>
            </a:endParaRPr>
          </a:p>
        </p:txBody>
      </p:sp>
      <p:grpSp>
        <p:nvGrpSpPr>
          <p:cNvPr id="17" name="Group 16">
            <a:extLst>
              <a:ext uri="{FF2B5EF4-FFF2-40B4-BE49-F238E27FC236}">
                <a16:creationId xmlns:a16="http://schemas.microsoft.com/office/drawing/2014/main" id="{AABB3072-63CF-3CA4-A42C-2EF205B572B0}"/>
              </a:ext>
            </a:extLst>
          </p:cNvPr>
          <p:cNvGrpSpPr/>
          <p:nvPr/>
        </p:nvGrpSpPr>
        <p:grpSpPr>
          <a:xfrm>
            <a:off x="4143336" y="965465"/>
            <a:ext cx="1321292" cy="149694"/>
            <a:chOff x="686343" y="1065256"/>
            <a:chExt cx="2115583" cy="239682"/>
          </a:xfrm>
        </p:grpSpPr>
        <p:cxnSp>
          <p:nvCxnSpPr>
            <p:cNvPr id="18" name="Straight Connector 17">
              <a:extLst>
                <a:ext uri="{FF2B5EF4-FFF2-40B4-BE49-F238E27FC236}">
                  <a16:creationId xmlns:a16="http://schemas.microsoft.com/office/drawing/2014/main" id="{DBEFDFE0-C481-496F-C617-37CB05EB762C}"/>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683D32D-DF80-1B9C-B442-7A719E561253}"/>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raphic 4">
            <a:extLst>
              <a:ext uri="{FF2B5EF4-FFF2-40B4-BE49-F238E27FC236}">
                <a16:creationId xmlns:a16="http://schemas.microsoft.com/office/drawing/2014/main" id="{391F949A-B44B-3883-63BA-BA9924225C51}"/>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2A01E15E-576A-51B5-CA86-71031D71C3EB}"/>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22" name="TextBox 21">
            <a:extLst>
              <a:ext uri="{FF2B5EF4-FFF2-40B4-BE49-F238E27FC236}">
                <a16:creationId xmlns:a16="http://schemas.microsoft.com/office/drawing/2014/main" id="{D795093C-6F44-5DC5-3EE2-44F12D8833AF}"/>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Tree>
    <p:extLst>
      <p:ext uri="{BB962C8B-B14F-4D97-AF65-F5344CB8AC3E}">
        <p14:creationId xmlns:p14="http://schemas.microsoft.com/office/powerpoint/2010/main" val="2837661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
        <p:nvSpPr>
          <p:cNvPr id="23" name="TextBox 22">
            <a:extLst>
              <a:ext uri="{FF2B5EF4-FFF2-40B4-BE49-F238E27FC236}">
                <a16:creationId xmlns:a16="http://schemas.microsoft.com/office/drawing/2014/main" id="{C244A4A2-7B30-A04C-3926-DED78F0AAF66}"/>
              </a:ext>
            </a:extLst>
          </p:cNvPr>
          <p:cNvSpPr txBox="1"/>
          <p:nvPr/>
        </p:nvSpPr>
        <p:spPr>
          <a:xfrm>
            <a:off x="5614721" y="1829190"/>
            <a:ext cx="6096000" cy="492443"/>
          </a:xfrm>
          <a:prstGeom prst="rect">
            <a:avLst/>
          </a:prstGeom>
          <a:noFill/>
        </p:spPr>
        <p:txBody>
          <a:bodyPr wrap="square">
            <a:spAutoFit/>
          </a:bodyPr>
          <a:lstStyle/>
          <a:p>
            <a:r>
              <a:rPr lang="en-US" sz="2600" b="1" dirty="0">
                <a:solidFill>
                  <a:srgbClr val="382B1B"/>
                </a:solidFill>
              </a:rPr>
              <a:t>MAKE A GOOD IMPRESSION</a:t>
            </a:r>
          </a:p>
        </p:txBody>
      </p:sp>
      <p:sp>
        <p:nvSpPr>
          <p:cNvPr id="24" name="Text Placeholder 5">
            <a:extLst>
              <a:ext uri="{FF2B5EF4-FFF2-40B4-BE49-F238E27FC236}">
                <a16:creationId xmlns:a16="http://schemas.microsoft.com/office/drawing/2014/main" id="{F0BDDDD1-0147-2FB2-0260-5E6F9FCB0708}"/>
              </a:ext>
            </a:extLst>
          </p:cNvPr>
          <p:cNvSpPr txBox="1">
            <a:spLocks/>
          </p:cNvSpPr>
          <p:nvPr/>
        </p:nvSpPr>
        <p:spPr>
          <a:xfrm>
            <a:off x="5638607" y="2460174"/>
            <a:ext cx="6121984" cy="4397826"/>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Your cover photo and visuals say a lot about your brand.</a:t>
            </a:r>
            <a:br>
              <a:rPr lang="en-GB" sz="2200" dirty="0"/>
            </a:br>
            <a:r>
              <a:rPr lang="en-GB" sz="2200" dirty="0"/>
              <a:t>Make them beautiful, welcoming, and easy to understand.</a:t>
            </a:r>
          </a:p>
          <a:p>
            <a:pPr>
              <a:buNone/>
            </a:pPr>
            <a:r>
              <a:rPr lang="en-GB" sz="2200" dirty="0"/>
              <a:t>Use free tools like:</a:t>
            </a:r>
          </a:p>
          <a:p>
            <a:pPr marL="342900" indent="-342900">
              <a:buFont typeface="Arial" panose="020B0604020202020204" pitchFamily="34" charset="0"/>
              <a:buChar char="•"/>
            </a:pPr>
            <a:r>
              <a:rPr lang="en-GB" sz="2200" b="1" dirty="0"/>
              <a:t>Canva.com</a:t>
            </a:r>
            <a:r>
              <a:rPr lang="en-GB" sz="2200" dirty="0"/>
              <a:t> – design posts, covers, menus with your brand colours</a:t>
            </a:r>
          </a:p>
          <a:p>
            <a:pPr marL="342900" indent="-342900">
              <a:buFont typeface="Arial" panose="020B0604020202020204" pitchFamily="34" charset="0"/>
              <a:buChar char="•"/>
            </a:pPr>
            <a:r>
              <a:rPr lang="en-GB" sz="2200" b="1" dirty="0"/>
              <a:t>Pagemodo.com</a:t>
            </a:r>
            <a:r>
              <a:rPr lang="en-GB" sz="2200" dirty="0"/>
              <a:t> – for Facebook-specific cover templates (optional)</a:t>
            </a:r>
          </a:p>
          <a:p>
            <a:r>
              <a:rPr lang="en-GB" sz="2200" i="1" dirty="0"/>
              <a:t>Show your food, your face, or your mission right away. Keep your page design fresh with seasonal updates.</a:t>
            </a:r>
            <a:endParaRPr lang="en-GB" sz="2200" dirty="0"/>
          </a:p>
          <a:p>
            <a:pPr>
              <a:lnSpc>
                <a:spcPts val="2340"/>
              </a:lnSpc>
              <a:spcBef>
                <a:spcPts val="0"/>
              </a:spcBef>
              <a:buClr>
                <a:srgbClr val="84BFA4"/>
              </a:buClr>
            </a:pPr>
            <a:endParaRPr lang="en-US" sz="2200" dirty="0">
              <a:solidFill>
                <a:srgbClr val="382B1B"/>
              </a:solidFill>
            </a:endParaRPr>
          </a:p>
        </p:txBody>
      </p:sp>
      <p:pic>
        <p:nvPicPr>
          <p:cNvPr id="2" name="Picture 1">
            <a:extLst>
              <a:ext uri="{FF2B5EF4-FFF2-40B4-BE49-F238E27FC236}">
                <a16:creationId xmlns:a16="http://schemas.microsoft.com/office/drawing/2014/main" id="{ECE181E5-2860-539B-9064-7464F07BFB9C}"/>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2238" b="31702"/>
          <a:stretch/>
        </p:blipFill>
        <p:spPr>
          <a:xfrm flipH="1">
            <a:off x="-98474" y="3219408"/>
            <a:ext cx="5945010" cy="3638592"/>
          </a:xfrm>
          <a:prstGeom prst="rect">
            <a:avLst/>
          </a:prstGeom>
        </p:spPr>
      </p:pic>
      <p:grpSp>
        <p:nvGrpSpPr>
          <p:cNvPr id="6" name="Google Shape;612;p39">
            <a:extLst>
              <a:ext uri="{FF2B5EF4-FFF2-40B4-BE49-F238E27FC236}">
                <a16:creationId xmlns:a16="http://schemas.microsoft.com/office/drawing/2014/main" id="{382A16A0-F8E4-C01E-3546-0211CA3717EE}"/>
              </a:ext>
            </a:extLst>
          </p:cNvPr>
          <p:cNvGrpSpPr/>
          <p:nvPr/>
        </p:nvGrpSpPr>
        <p:grpSpPr>
          <a:xfrm>
            <a:off x="5601630" y="5930602"/>
            <a:ext cx="453026" cy="462520"/>
            <a:chOff x="3951850" y="2985350"/>
            <a:chExt cx="407950" cy="416500"/>
          </a:xfrm>
        </p:grpSpPr>
        <p:sp>
          <p:nvSpPr>
            <p:cNvPr id="8" name="Google Shape;613;p39">
              <a:extLst>
                <a:ext uri="{FF2B5EF4-FFF2-40B4-BE49-F238E27FC236}">
                  <a16:creationId xmlns:a16="http://schemas.microsoft.com/office/drawing/2014/main" id="{FC3754BE-0D8B-5FE9-AC5A-8C410E4295BB}"/>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4;p39">
              <a:extLst>
                <a:ext uri="{FF2B5EF4-FFF2-40B4-BE49-F238E27FC236}">
                  <a16:creationId xmlns:a16="http://schemas.microsoft.com/office/drawing/2014/main" id="{675D1388-9B43-8951-32D1-28EE59E3868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5;p39">
              <a:extLst>
                <a:ext uri="{FF2B5EF4-FFF2-40B4-BE49-F238E27FC236}">
                  <a16:creationId xmlns:a16="http://schemas.microsoft.com/office/drawing/2014/main" id="{8B1A07D6-A312-9023-A71B-10312FD4AF4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F32BF3BD-50F0-87F8-43C6-D1FAE22249FE}"/>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 Placeholder 3">
            <a:extLst>
              <a:ext uri="{FF2B5EF4-FFF2-40B4-BE49-F238E27FC236}">
                <a16:creationId xmlns:a16="http://schemas.microsoft.com/office/drawing/2014/main" id="{A61FF052-262A-E945-9060-A385436909CF}"/>
              </a:ext>
            </a:extLst>
          </p:cNvPr>
          <p:cNvSpPr txBox="1">
            <a:spLocks/>
          </p:cNvSpPr>
          <p:nvPr/>
        </p:nvSpPr>
        <p:spPr>
          <a:xfrm>
            <a:off x="426278" y="640080"/>
            <a:ext cx="3051329" cy="404420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FACEBOOK</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Tree>
    <p:extLst>
      <p:ext uri="{BB962C8B-B14F-4D97-AF65-F5344CB8AC3E}">
        <p14:creationId xmlns:p14="http://schemas.microsoft.com/office/powerpoint/2010/main" val="2331361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FACEBOOK</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 - BE SMART</a:t>
            </a:r>
          </a:p>
        </p:txBody>
      </p:sp>
      <p:sp>
        <p:nvSpPr>
          <p:cNvPr id="24" name="Text Placeholder 5">
            <a:extLst>
              <a:ext uri="{FF2B5EF4-FFF2-40B4-BE49-F238E27FC236}">
                <a16:creationId xmlns:a16="http://schemas.microsoft.com/office/drawing/2014/main" id="{F0BDDDD1-0147-2FB2-0260-5E6F9FCB0708}"/>
              </a:ext>
            </a:extLst>
          </p:cNvPr>
          <p:cNvSpPr txBox="1">
            <a:spLocks/>
          </p:cNvSpPr>
          <p:nvPr/>
        </p:nvSpPr>
        <p:spPr>
          <a:xfrm>
            <a:off x="4780231" y="1431949"/>
            <a:ext cx="7317361" cy="4397826"/>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Make your time on Facebook work for you by using simple tools that save effort and grow visibility.</a:t>
            </a:r>
          </a:p>
          <a:p>
            <a:pPr marL="342900" indent="-342900">
              <a:buFont typeface="Arial" panose="020B0604020202020204" pitchFamily="34" charset="0"/>
              <a:buChar char="•"/>
            </a:pPr>
            <a:r>
              <a:rPr lang="en-GB" sz="2200" dirty="0"/>
              <a:t> </a:t>
            </a:r>
            <a:r>
              <a:rPr lang="en-GB" sz="2200" b="1" dirty="0"/>
              <a:t>Schedule Posts</a:t>
            </a:r>
            <a:br>
              <a:rPr lang="en-GB" sz="2200" dirty="0"/>
            </a:br>
            <a:r>
              <a:rPr lang="en-GB" sz="2200" dirty="0"/>
              <a:t>Write posts in advance and schedule them at good times.</a:t>
            </a:r>
          </a:p>
          <a:p>
            <a:pPr marL="342900" indent="-342900">
              <a:buFont typeface="Arial" panose="020B0604020202020204" pitchFamily="34" charset="0"/>
              <a:buChar char="•"/>
            </a:pPr>
            <a:r>
              <a:rPr lang="en-GB" sz="2200" b="1" dirty="0"/>
              <a:t>Experiment With Frequency</a:t>
            </a:r>
            <a:br>
              <a:rPr lang="en-GB" sz="2200" dirty="0"/>
            </a:br>
            <a:r>
              <a:rPr lang="en-GB" sz="2200" dirty="0"/>
              <a:t>Start small: 1–2 times a week. Test what gets attention (photos, recipes, behind-the-scenes content?).</a:t>
            </a:r>
          </a:p>
          <a:p>
            <a:pPr marL="342900" indent="-342900">
              <a:buFont typeface="Arial" panose="020B0604020202020204" pitchFamily="34" charset="0"/>
              <a:buChar char="•"/>
            </a:pPr>
            <a:r>
              <a:rPr lang="en-GB" sz="2200" b="1" dirty="0"/>
              <a:t>Use Facebook Ads (if ready)</a:t>
            </a:r>
            <a:br>
              <a:rPr lang="en-GB" sz="2200" dirty="0"/>
            </a:br>
            <a:r>
              <a:rPr lang="en-GB" sz="2200" dirty="0"/>
              <a:t>Even €1–€2 per day can go far if you target the right audience. Try:</a:t>
            </a:r>
          </a:p>
          <a:p>
            <a:pPr marL="800100" lvl="1" indent="-342900">
              <a:buFont typeface="Arial" panose="020B0604020202020204" pitchFamily="34" charset="0"/>
              <a:buChar char="•"/>
            </a:pPr>
            <a:r>
              <a:rPr lang="en-GB" sz="2200" b="1" dirty="0"/>
              <a:t>Page Likes Ads</a:t>
            </a:r>
            <a:r>
              <a:rPr lang="en-GB" sz="2200" dirty="0"/>
              <a:t> – to grow followers</a:t>
            </a:r>
          </a:p>
          <a:p>
            <a:pPr marL="800100" lvl="1" indent="-342900">
              <a:buFont typeface="Arial" panose="020B0604020202020204" pitchFamily="34" charset="0"/>
              <a:buChar char="•"/>
            </a:pPr>
            <a:r>
              <a:rPr lang="en-GB" sz="2200" b="1" dirty="0"/>
              <a:t>Boosted Posts</a:t>
            </a:r>
            <a:r>
              <a:rPr lang="en-GB" sz="2200" dirty="0"/>
              <a:t> – to spread a popular post further</a:t>
            </a:r>
          </a:p>
          <a:p>
            <a:pPr marL="800100" lvl="1" indent="-342900">
              <a:buFont typeface="Arial" panose="020B0604020202020204" pitchFamily="34" charset="0"/>
              <a:buChar char="•"/>
            </a:pPr>
            <a:r>
              <a:rPr lang="en-GB" sz="2200" b="1" dirty="0"/>
              <a:t>Local Area Targeting</a:t>
            </a:r>
            <a:r>
              <a:rPr lang="en-GB" sz="2200" dirty="0"/>
              <a:t> – great for food delivery or events</a:t>
            </a:r>
          </a:p>
        </p:txBody>
      </p:sp>
    </p:spTree>
    <p:extLst>
      <p:ext uri="{BB962C8B-B14F-4D97-AF65-F5344CB8AC3E}">
        <p14:creationId xmlns:p14="http://schemas.microsoft.com/office/powerpoint/2010/main" val="423969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MARKETING IS ABOUT STANDING OUT!</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10038" y="1584522"/>
            <a:ext cx="7541537"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p:txBody>
      </p:sp>
      <p:pic>
        <p:nvPicPr>
          <p:cNvPr id="2" name="Picture Placeholder 11" descr="A person holding a notebook and talking on the phone&#10;&#10;Description automatically generated">
            <a:extLst>
              <a:ext uri="{FF2B5EF4-FFF2-40B4-BE49-F238E27FC236}">
                <a16:creationId xmlns:a16="http://schemas.microsoft.com/office/drawing/2014/main" id="{33EB8832-9C4F-DE7C-AB79-4514A60B3D61}"/>
              </a:ext>
            </a:extLst>
          </p:cNvPr>
          <p:cNvPicPr>
            <a:picLocks noChangeAspect="1"/>
          </p:cNvPicPr>
          <p:nvPr/>
        </p:nvPicPr>
        <p:blipFill>
          <a:blip r:embed="rId2"/>
          <a:srcRect l="31122" r="31122"/>
          <a:stretch/>
        </p:blipFill>
        <p:spPr>
          <a:xfrm>
            <a:off x="9147222" y="1584522"/>
            <a:ext cx="2534740" cy="447675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9" name="TextBox 8">
            <a:extLst>
              <a:ext uri="{FF2B5EF4-FFF2-40B4-BE49-F238E27FC236}">
                <a16:creationId xmlns:a16="http://schemas.microsoft.com/office/drawing/2014/main" id="{C85938E5-6260-4653-EA90-F5F26F811504}"/>
              </a:ext>
            </a:extLst>
          </p:cNvPr>
          <p:cNvSpPr txBox="1"/>
          <p:nvPr/>
        </p:nvSpPr>
        <p:spPr>
          <a:xfrm>
            <a:off x="343018" y="1457729"/>
            <a:ext cx="8388287" cy="5170646"/>
          </a:xfrm>
          <a:prstGeom prst="rect">
            <a:avLst/>
          </a:prstGeom>
          <a:noFill/>
        </p:spPr>
        <p:txBody>
          <a:bodyPr wrap="square">
            <a:spAutoFit/>
          </a:bodyPr>
          <a:lstStyle/>
          <a:p>
            <a:r>
              <a:rPr lang="en-GB" sz="2200" dirty="0"/>
              <a:t>Marketing is any interaction between you and someone who might become your customer. It’s not a one-time action,  it’s a way of thinking, showing up, and building relationships consistently.</a:t>
            </a:r>
          </a:p>
          <a:p>
            <a:endParaRPr lang="en-GB" sz="2200" dirty="0"/>
          </a:p>
          <a:p>
            <a:r>
              <a:rPr lang="en-GB" sz="2200" dirty="0"/>
              <a:t>Marketing is how you stand out in a world full of choices and this is especially true in the food world.  Standing out doesn’t always mean spending more. For food entrepreneurs, especially those just starting out, it means:</a:t>
            </a:r>
          </a:p>
          <a:p>
            <a:endParaRPr lang="en-GB" sz="2200" dirty="0"/>
          </a:p>
          <a:p>
            <a:pPr marL="285750" indent="-285750">
              <a:buFont typeface="Arial" panose="020B0604020202020204" pitchFamily="34" charset="0"/>
              <a:buChar char="•"/>
            </a:pPr>
            <a:r>
              <a:rPr lang="en-GB" sz="2200" dirty="0"/>
              <a:t>Sharing the story behind your food, why you make what you make</a:t>
            </a:r>
          </a:p>
          <a:p>
            <a:pPr marL="285750" indent="-285750">
              <a:buFont typeface="Arial" panose="020B0604020202020204" pitchFamily="34" charset="0"/>
              <a:buChar char="•"/>
            </a:pPr>
            <a:r>
              <a:rPr lang="en-GB" sz="2200" dirty="0"/>
              <a:t>Using colours, smells, packaging, or display to grab attention quickly</a:t>
            </a:r>
          </a:p>
          <a:p>
            <a:pPr marL="285750" indent="-285750">
              <a:buFont typeface="Arial" panose="020B0604020202020204" pitchFamily="34" charset="0"/>
              <a:buChar char="•"/>
            </a:pPr>
            <a:r>
              <a:rPr lang="en-GB" sz="2200" dirty="0"/>
              <a:t>Offering a unique flavour, service, or experience people remember</a:t>
            </a:r>
          </a:p>
          <a:p>
            <a:pPr marL="285750" indent="-285750">
              <a:buFont typeface="Arial" panose="020B0604020202020204" pitchFamily="34" charset="0"/>
              <a:buChar char="•"/>
            </a:pPr>
            <a:r>
              <a:rPr lang="en-GB" sz="2200" dirty="0"/>
              <a:t>Showing your personality and values in every interaction, both online and in person</a:t>
            </a:r>
          </a:p>
          <a:p>
            <a:pPr marL="285750" indent="-285750">
              <a:buFont typeface="Arial" panose="020B0604020202020204" pitchFamily="34" charset="0"/>
              <a:buChar char="•"/>
            </a:pPr>
            <a:endParaRPr lang="en-GB" sz="2200" dirty="0"/>
          </a:p>
        </p:txBody>
      </p:sp>
    </p:spTree>
    <p:extLst>
      <p:ext uri="{BB962C8B-B14F-4D97-AF65-F5344CB8AC3E}">
        <p14:creationId xmlns:p14="http://schemas.microsoft.com/office/powerpoint/2010/main" val="3206228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3051329"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84296" y="3880644"/>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FACEBOOK</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306902"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VIDEO STRATEGY OVERVIEW – LIVE vs REELS vs STORIES</a:t>
            </a:r>
          </a:p>
        </p:txBody>
      </p:sp>
      <p:graphicFrame>
        <p:nvGraphicFramePr>
          <p:cNvPr id="2" name="Table 1">
            <a:extLst>
              <a:ext uri="{FF2B5EF4-FFF2-40B4-BE49-F238E27FC236}">
                <a16:creationId xmlns:a16="http://schemas.microsoft.com/office/drawing/2014/main" id="{4544C1F9-F7F2-A99A-FC48-3234D8996D14}"/>
              </a:ext>
            </a:extLst>
          </p:cNvPr>
          <p:cNvGraphicFramePr>
            <a:graphicFrameLocks noGrp="1"/>
          </p:cNvGraphicFramePr>
          <p:nvPr>
            <p:extLst>
              <p:ext uri="{D42A27DB-BD31-4B8C-83A1-F6EECF244321}">
                <p14:modId xmlns:p14="http://schemas.microsoft.com/office/powerpoint/2010/main" val="1414718690"/>
              </p:ext>
            </p:extLst>
          </p:nvPr>
        </p:nvGraphicFramePr>
        <p:xfrm>
          <a:off x="3171920" y="1750644"/>
          <a:ext cx="8935784" cy="4888816"/>
        </p:xfrm>
        <a:graphic>
          <a:graphicData uri="http://schemas.openxmlformats.org/drawingml/2006/table">
            <a:tbl>
              <a:tblPr/>
              <a:tblGrid>
                <a:gridCol w="1448632">
                  <a:extLst>
                    <a:ext uri="{9D8B030D-6E8A-4147-A177-3AD203B41FA5}">
                      <a16:colId xmlns:a16="http://schemas.microsoft.com/office/drawing/2014/main" val="3970068539"/>
                    </a:ext>
                  </a:extLst>
                </a:gridCol>
                <a:gridCol w="2031101">
                  <a:extLst>
                    <a:ext uri="{9D8B030D-6E8A-4147-A177-3AD203B41FA5}">
                      <a16:colId xmlns:a16="http://schemas.microsoft.com/office/drawing/2014/main" val="1304560998"/>
                    </a:ext>
                  </a:extLst>
                </a:gridCol>
                <a:gridCol w="3222105">
                  <a:extLst>
                    <a:ext uri="{9D8B030D-6E8A-4147-A177-3AD203B41FA5}">
                      <a16:colId xmlns:a16="http://schemas.microsoft.com/office/drawing/2014/main" val="1281960689"/>
                    </a:ext>
                  </a:extLst>
                </a:gridCol>
                <a:gridCol w="2233946">
                  <a:extLst>
                    <a:ext uri="{9D8B030D-6E8A-4147-A177-3AD203B41FA5}">
                      <a16:colId xmlns:a16="http://schemas.microsoft.com/office/drawing/2014/main" val="1223559152"/>
                    </a:ext>
                  </a:extLst>
                </a:gridCol>
              </a:tblGrid>
              <a:tr h="310810">
                <a:tc>
                  <a:txBody>
                    <a:bodyPr/>
                    <a:lstStyle/>
                    <a:p>
                      <a:r>
                        <a:rPr lang="en-IE" sz="2000" b="1"/>
                        <a:t>Feature</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2000" b="1" dirty="0"/>
                        <a:t>Facebook Live (also Instagram) </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2000" b="1"/>
                        <a:t>Reels</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2000" b="1" dirty="0"/>
                        <a:t>Stories</a:t>
                      </a:r>
                    </a:p>
                  </a:txBody>
                  <a:tcPr marL="77702" marR="77702" marT="38851" marB="38851"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617891987"/>
                  </a:ext>
                </a:extLst>
              </a:tr>
              <a:tr h="543917">
                <a:tc>
                  <a:txBody>
                    <a:bodyPr/>
                    <a:lstStyle/>
                    <a:p>
                      <a:r>
                        <a:rPr lang="en-IE" sz="1600" b="1" dirty="0"/>
                        <a:t>Length</a:t>
                      </a:r>
                      <a:endParaRPr lang="en-IE" sz="1600" dirty="0"/>
                    </a:p>
                  </a:txBody>
                  <a:tcPr marL="77702" marR="77702" marT="38851" marB="38851" anchor="ctr">
                    <a:lnL>
                      <a:noFill/>
                    </a:lnL>
                    <a:lnR>
                      <a:noFill/>
                    </a:lnR>
                    <a:lnT>
                      <a:noFill/>
                    </a:lnT>
                    <a:lnB>
                      <a:noFill/>
                    </a:lnB>
                    <a:noFill/>
                  </a:tcPr>
                </a:tc>
                <a:tc>
                  <a:txBody>
                    <a:bodyPr/>
                    <a:lstStyle/>
                    <a:p>
                      <a:r>
                        <a:rPr lang="en-IE" sz="1600"/>
                        <a:t>Up to 4 hours</a:t>
                      </a:r>
                    </a:p>
                  </a:txBody>
                  <a:tcPr marL="77702" marR="77702" marT="38851" marB="38851" anchor="ctr">
                    <a:lnL>
                      <a:noFill/>
                    </a:lnL>
                    <a:lnR>
                      <a:noFill/>
                    </a:lnR>
                    <a:lnT>
                      <a:noFill/>
                    </a:lnT>
                    <a:lnB>
                      <a:noFill/>
                    </a:lnB>
                    <a:noFill/>
                  </a:tcPr>
                </a:tc>
                <a:tc>
                  <a:txBody>
                    <a:bodyPr/>
                    <a:lstStyle/>
                    <a:p>
                      <a:r>
                        <a:rPr lang="en-IE" sz="1600"/>
                        <a:t>Up to 90 seconds</a:t>
                      </a:r>
                    </a:p>
                  </a:txBody>
                  <a:tcPr marL="77702" marR="77702" marT="38851" marB="38851" anchor="ctr">
                    <a:lnL>
                      <a:noFill/>
                    </a:lnL>
                    <a:lnR>
                      <a:noFill/>
                    </a:lnR>
                    <a:lnT>
                      <a:noFill/>
                    </a:lnT>
                    <a:lnB>
                      <a:noFill/>
                    </a:lnB>
                    <a:noFill/>
                  </a:tcPr>
                </a:tc>
                <a:tc>
                  <a:txBody>
                    <a:bodyPr/>
                    <a:lstStyle/>
                    <a:p>
                      <a:r>
                        <a:rPr lang="en-GB" sz="1600" dirty="0"/>
                        <a:t>15 seconds per slide (disappears in 24 hrs)</a:t>
                      </a:r>
                    </a:p>
                  </a:txBody>
                  <a:tcPr marL="77702" marR="77702" marT="38851" marB="38851" anchor="ctr">
                    <a:lnL>
                      <a:noFill/>
                    </a:lnL>
                    <a:lnR>
                      <a:noFill/>
                    </a:lnR>
                    <a:lnT>
                      <a:noFill/>
                    </a:lnT>
                    <a:lnB>
                      <a:noFill/>
                    </a:lnB>
                    <a:noFill/>
                  </a:tcPr>
                </a:tc>
                <a:extLst>
                  <a:ext uri="{0D108BD9-81ED-4DB2-BD59-A6C34878D82A}">
                    <a16:rowId xmlns:a16="http://schemas.microsoft.com/office/drawing/2014/main" val="1834717970"/>
                  </a:ext>
                </a:extLst>
              </a:tr>
              <a:tr h="543917">
                <a:tc>
                  <a:txBody>
                    <a:bodyPr/>
                    <a:lstStyle/>
                    <a:p>
                      <a:r>
                        <a:rPr lang="en-IE" sz="1600" b="1"/>
                        <a:t>Style</a:t>
                      </a:r>
                      <a:endParaRPr lang="en-IE" sz="1600"/>
                    </a:p>
                  </a:txBody>
                  <a:tcPr marL="77702" marR="77702" marT="38851" marB="38851" anchor="ctr">
                    <a:lnL>
                      <a:noFill/>
                    </a:lnL>
                    <a:lnR>
                      <a:noFill/>
                    </a:lnR>
                    <a:lnT>
                      <a:noFill/>
                    </a:lnT>
                    <a:lnB>
                      <a:noFill/>
                    </a:lnB>
                    <a:noFill/>
                  </a:tcPr>
                </a:tc>
                <a:tc>
                  <a:txBody>
                    <a:bodyPr/>
                    <a:lstStyle/>
                    <a:p>
                      <a:r>
                        <a:rPr lang="en-IE" sz="1600" dirty="0"/>
                        <a:t>Real-time, unedited, conversational</a:t>
                      </a:r>
                    </a:p>
                  </a:txBody>
                  <a:tcPr marL="77702" marR="77702" marT="38851" marB="38851" anchor="ctr">
                    <a:lnL>
                      <a:noFill/>
                    </a:lnL>
                    <a:lnR>
                      <a:noFill/>
                    </a:lnR>
                    <a:lnT>
                      <a:noFill/>
                    </a:lnT>
                    <a:lnB>
                      <a:noFill/>
                    </a:lnB>
                    <a:noFill/>
                  </a:tcPr>
                </a:tc>
                <a:tc>
                  <a:txBody>
                    <a:bodyPr/>
                    <a:lstStyle/>
                    <a:p>
                      <a:r>
                        <a:rPr lang="en-IE" sz="1600"/>
                        <a:t>Edited, quick, catchy</a:t>
                      </a:r>
                    </a:p>
                  </a:txBody>
                  <a:tcPr marL="77702" marR="77702" marT="38851" marB="38851" anchor="ctr">
                    <a:lnL>
                      <a:noFill/>
                    </a:lnL>
                    <a:lnR>
                      <a:noFill/>
                    </a:lnR>
                    <a:lnT>
                      <a:noFill/>
                    </a:lnT>
                    <a:lnB>
                      <a:noFill/>
                    </a:lnB>
                    <a:noFill/>
                  </a:tcPr>
                </a:tc>
                <a:tc>
                  <a:txBody>
                    <a:bodyPr/>
                    <a:lstStyle/>
                    <a:p>
                      <a:r>
                        <a:rPr lang="en-IE" sz="1600"/>
                        <a:t>Casual, spontaneous, behind-the-scenes</a:t>
                      </a:r>
                    </a:p>
                  </a:txBody>
                  <a:tcPr marL="77702" marR="77702" marT="38851" marB="38851" anchor="ctr">
                    <a:lnL>
                      <a:noFill/>
                    </a:lnL>
                    <a:lnR>
                      <a:noFill/>
                    </a:lnR>
                    <a:lnT>
                      <a:noFill/>
                    </a:lnT>
                    <a:lnB>
                      <a:noFill/>
                    </a:lnB>
                    <a:noFill/>
                  </a:tcPr>
                </a:tc>
                <a:extLst>
                  <a:ext uri="{0D108BD9-81ED-4DB2-BD59-A6C34878D82A}">
                    <a16:rowId xmlns:a16="http://schemas.microsoft.com/office/drawing/2014/main" val="2258073143"/>
                  </a:ext>
                </a:extLst>
              </a:tr>
              <a:tr h="543917">
                <a:tc>
                  <a:txBody>
                    <a:bodyPr/>
                    <a:lstStyle/>
                    <a:p>
                      <a:r>
                        <a:rPr lang="en-IE" sz="1600" b="1"/>
                        <a:t>Best For</a:t>
                      </a:r>
                      <a:endParaRPr lang="en-IE" sz="1600"/>
                    </a:p>
                  </a:txBody>
                  <a:tcPr marL="77702" marR="77702" marT="38851" marB="38851" anchor="ctr">
                    <a:lnL>
                      <a:noFill/>
                    </a:lnL>
                    <a:lnR>
                      <a:noFill/>
                    </a:lnR>
                    <a:lnT>
                      <a:noFill/>
                    </a:lnT>
                    <a:lnB>
                      <a:noFill/>
                    </a:lnB>
                    <a:noFill/>
                  </a:tcPr>
                </a:tc>
                <a:tc>
                  <a:txBody>
                    <a:bodyPr/>
                    <a:lstStyle/>
                    <a:p>
                      <a:r>
                        <a:rPr lang="en-IE" sz="1600"/>
                        <a:t>Q&amp;A, demos, events, launches</a:t>
                      </a:r>
                    </a:p>
                  </a:txBody>
                  <a:tcPr marL="77702" marR="77702" marT="38851" marB="38851" anchor="ctr">
                    <a:lnL>
                      <a:noFill/>
                    </a:lnL>
                    <a:lnR>
                      <a:noFill/>
                    </a:lnR>
                    <a:lnT>
                      <a:noFill/>
                    </a:lnT>
                    <a:lnB>
                      <a:noFill/>
                    </a:lnB>
                    <a:noFill/>
                  </a:tcPr>
                </a:tc>
                <a:tc>
                  <a:txBody>
                    <a:bodyPr/>
                    <a:lstStyle/>
                    <a:p>
                      <a:r>
                        <a:rPr lang="en-GB" sz="1600" dirty="0"/>
                        <a:t>Food prep, step-by-step, reactions, cultural tips</a:t>
                      </a:r>
                    </a:p>
                  </a:txBody>
                  <a:tcPr marL="77702" marR="77702" marT="38851" marB="38851" anchor="ctr">
                    <a:lnL>
                      <a:noFill/>
                    </a:lnL>
                    <a:lnR>
                      <a:noFill/>
                    </a:lnR>
                    <a:lnT>
                      <a:noFill/>
                    </a:lnT>
                    <a:lnB>
                      <a:noFill/>
                    </a:lnB>
                    <a:noFill/>
                  </a:tcPr>
                </a:tc>
                <a:tc>
                  <a:txBody>
                    <a:bodyPr/>
                    <a:lstStyle/>
                    <a:p>
                      <a:r>
                        <a:rPr lang="en-GB" sz="1600"/>
                        <a:t>Daily updates, specials, quick news</a:t>
                      </a:r>
                    </a:p>
                  </a:txBody>
                  <a:tcPr marL="77702" marR="77702" marT="38851" marB="38851" anchor="ctr">
                    <a:lnL>
                      <a:noFill/>
                    </a:lnL>
                    <a:lnR>
                      <a:noFill/>
                    </a:lnR>
                    <a:lnT>
                      <a:noFill/>
                    </a:lnT>
                    <a:lnB>
                      <a:noFill/>
                    </a:lnB>
                    <a:noFill/>
                  </a:tcPr>
                </a:tc>
                <a:extLst>
                  <a:ext uri="{0D108BD9-81ED-4DB2-BD59-A6C34878D82A}">
                    <a16:rowId xmlns:a16="http://schemas.microsoft.com/office/drawing/2014/main" val="2023972781"/>
                  </a:ext>
                </a:extLst>
              </a:tr>
              <a:tr h="777025">
                <a:tc>
                  <a:txBody>
                    <a:bodyPr/>
                    <a:lstStyle/>
                    <a:p>
                      <a:r>
                        <a:rPr lang="en-IE" sz="1600" b="1"/>
                        <a:t>Visibility</a:t>
                      </a:r>
                      <a:endParaRPr lang="en-IE" sz="1600"/>
                    </a:p>
                  </a:txBody>
                  <a:tcPr marL="77702" marR="77702" marT="38851" marB="38851" anchor="ctr">
                    <a:lnL>
                      <a:noFill/>
                    </a:lnL>
                    <a:lnR>
                      <a:noFill/>
                    </a:lnR>
                    <a:lnT>
                      <a:noFill/>
                    </a:lnT>
                    <a:lnB>
                      <a:noFill/>
                    </a:lnB>
                    <a:noFill/>
                  </a:tcPr>
                </a:tc>
                <a:tc>
                  <a:txBody>
                    <a:bodyPr/>
                    <a:lstStyle/>
                    <a:p>
                      <a:r>
                        <a:rPr lang="en-GB" sz="1600"/>
                        <a:t>Seen by followers who are online </a:t>
                      </a:r>
                      <a:r>
                        <a:rPr lang="en-GB" sz="1600" i="1"/>
                        <a:t>right now</a:t>
                      </a:r>
                      <a:endParaRPr lang="en-GB" sz="1600"/>
                    </a:p>
                  </a:txBody>
                  <a:tcPr marL="77702" marR="77702" marT="38851" marB="38851" anchor="ctr">
                    <a:lnL>
                      <a:noFill/>
                    </a:lnL>
                    <a:lnR>
                      <a:noFill/>
                    </a:lnR>
                    <a:lnT>
                      <a:noFill/>
                    </a:lnT>
                    <a:lnB>
                      <a:noFill/>
                    </a:lnB>
                    <a:noFill/>
                  </a:tcPr>
                </a:tc>
                <a:tc>
                  <a:txBody>
                    <a:bodyPr/>
                    <a:lstStyle/>
                    <a:p>
                      <a:r>
                        <a:rPr lang="en-GB" sz="1600" dirty="0"/>
                        <a:t>Shown in Explore tab, high discovery potential</a:t>
                      </a:r>
                    </a:p>
                  </a:txBody>
                  <a:tcPr marL="77702" marR="77702" marT="38851" marB="38851" anchor="ctr">
                    <a:lnL>
                      <a:noFill/>
                    </a:lnL>
                    <a:lnR>
                      <a:noFill/>
                    </a:lnR>
                    <a:lnT>
                      <a:noFill/>
                    </a:lnT>
                    <a:lnB>
                      <a:noFill/>
                    </a:lnB>
                    <a:noFill/>
                  </a:tcPr>
                </a:tc>
                <a:tc>
                  <a:txBody>
                    <a:bodyPr/>
                    <a:lstStyle/>
                    <a:p>
                      <a:r>
                        <a:rPr lang="en-GB" sz="1600" dirty="0"/>
                        <a:t>Shown to followers, high engagement if posted daily</a:t>
                      </a:r>
                    </a:p>
                  </a:txBody>
                  <a:tcPr marL="77702" marR="77702" marT="38851" marB="38851" anchor="ctr">
                    <a:lnL>
                      <a:noFill/>
                    </a:lnL>
                    <a:lnR>
                      <a:noFill/>
                    </a:lnR>
                    <a:lnT>
                      <a:noFill/>
                    </a:lnT>
                    <a:lnB>
                      <a:noFill/>
                    </a:lnB>
                    <a:noFill/>
                  </a:tcPr>
                </a:tc>
                <a:extLst>
                  <a:ext uri="{0D108BD9-81ED-4DB2-BD59-A6C34878D82A}">
                    <a16:rowId xmlns:a16="http://schemas.microsoft.com/office/drawing/2014/main" val="4083353853"/>
                  </a:ext>
                </a:extLst>
              </a:tr>
              <a:tr h="543917">
                <a:tc>
                  <a:txBody>
                    <a:bodyPr/>
                    <a:lstStyle/>
                    <a:p>
                      <a:r>
                        <a:rPr lang="en-IE" sz="1600" b="1"/>
                        <a:t>Editing</a:t>
                      </a:r>
                      <a:endParaRPr lang="en-IE" sz="1600"/>
                    </a:p>
                  </a:txBody>
                  <a:tcPr marL="77702" marR="77702" marT="38851" marB="38851" anchor="ctr">
                    <a:lnL>
                      <a:noFill/>
                    </a:lnL>
                    <a:lnR>
                      <a:noFill/>
                    </a:lnR>
                    <a:lnT>
                      <a:noFill/>
                    </a:lnT>
                    <a:lnB>
                      <a:noFill/>
                    </a:lnB>
                    <a:noFill/>
                  </a:tcPr>
                </a:tc>
                <a:tc>
                  <a:txBody>
                    <a:bodyPr/>
                    <a:lstStyle/>
                    <a:p>
                      <a:r>
                        <a:rPr lang="en-GB" sz="1600"/>
                        <a:t>Not possible during stream (can save later)</a:t>
                      </a:r>
                    </a:p>
                  </a:txBody>
                  <a:tcPr marL="77702" marR="77702" marT="38851" marB="38851" anchor="ctr">
                    <a:lnL>
                      <a:noFill/>
                    </a:lnL>
                    <a:lnR>
                      <a:noFill/>
                    </a:lnR>
                    <a:lnT>
                      <a:noFill/>
                    </a:lnT>
                    <a:lnB>
                      <a:noFill/>
                    </a:lnB>
                    <a:noFill/>
                  </a:tcPr>
                </a:tc>
                <a:tc>
                  <a:txBody>
                    <a:bodyPr/>
                    <a:lstStyle/>
                    <a:p>
                      <a:r>
                        <a:rPr lang="en-GB" sz="1600"/>
                        <a:t>Full editing: music, text, effects</a:t>
                      </a:r>
                    </a:p>
                  </a:txBody>
                  <a:tcPr marL="77702" marR="77702" marT="38851" marB="38851" anchor="ctr">
                    <a:lnL>
                      <a:noFill/>
                    </a:lnL>
                    <a:lnR>
                      <a:noFill/>
                    </a:lnR>
                    <a:lnT>
                      <a:noFill/>
                    </a:lnT>
                    <a:lnB>
                      <a:noFill/>
                    </a:lnB>
                    <a:noFill/>
                  </a:tcPr>
                </a:tc>
                <a:tc>
                  <a:txBody>
                    <a:bodyPr/>
                    <a:lstStyle/>
                    <a:p>
                      <a:r>
                        <a:rPr lang="en-GB" sz="1600" dirty="0"/>
                        <a:t>Add stickers, polls, text, GIFs</a:t>
                      </a:r>
                    </a:p>
                  </a:txBody>
                  <a:tcPr marL="77702" marR="77702" marT="38851" marB="38851" anchor="ctr">
                    <a:lnL>
                      <a:noFill/>
                    </a:lnL>
                    <a:lnR>
                      <a:noFill/>
                    </a:lnR>
                    <a:lnT>
                      <a:noFill/>
                    </a:lnT>
                    <a:lnB>
                      <a:noFill/>
                    </a:lnB>
                    <a:noFill/>
                  </a:tcPr>
                </a:tc>
                <a:extLst>
                  <a:ext uri="{0D108BD9-81ED-4DB2-BD59-A6C34878D82A}">
                    <a16:rowId xmlns:a16="http://schemas.microsoft.com/office/drawing/2014/main" val="951497704"/>
                  </a:ext>
                </a:extLst>
              </a:tr>
              <a:tr h="543917">
                <a:tc>
                  <a:txBody>
                    <a:bodyPr/>
                    <a:lstStyle/>
                    <a:p>
                      <a:r>
                        <a:rPr lang="en-IE" sz="1600" b="1"/>
                        <a:t>Time Invested</a:t>
                      </a:r>
                      <a:endParaRPr lang="en-IE" sz="1600"/>
                    </a:p>
                  </a:txBody>
                  <a:tcPr marL="77702" marR="77702" marT="38851" marB="38851" anchor="ctr">
                    <a:lnL>
                      <a:noFill/>
                    </a:lnL>
                    <a:lnR>
                      <a:noFill/>
                    </a:lnR>
                    <a:lnT>
                      <a:noFill/>
                    </a:lnT>
                    <a:lnB>
                      <a:noFill/>
                    </a:lnB>
                    <a:noFill/>
                  </a:tcPr>
                </a:tc>
                <a:tc>
                  <a:txBody>
                    <a:bodyPr/>
                    <a:lstStyle/>
                    <a:p>
                      <a:r>
                        <a:rPr lang="en-GB" sz="1600"/>
                        <a:t>Medium (plan what to say)</a:t>
                      </a:r>
                    </a:p>
                  </a:txBody>
                  <a:tcPr marL="77702" marR="77702" marT="38851" marB="38851" anchor="ctr">
                    <a:lnL>
                      <a:noFill/>
                    </a:lnL>
                    <a:lnR>
                      <a:noFill/>
                    </a:lnR>
                    <a:lnT>
                      <a:noFill/>
                    </a:lnT>
                    <a:lnB>
                      <a:noFill/>
                    </a:lnB>
                    <a:noFill/>
                  </a:tcPr>
                </a:tc>
                <a:tc>
                  <a:txBody>
                    <a:bodyPr/>
                    <a:lstStyle/>
                    <a:p>
                      <a:r>
                        <a:rPr lang="en-GB" sz="1600"/>
                        <a:t>High (editing, posting with intention)</a:t>
                      </a:r>
                    </a:p>
                  </a:txBody>
                  <a:tcPr marL="77702" marR="77702" marT="38851" marB="38851" anchor="ctr">
                    <a:lnL>
                      <a:noFill/>
                    </a:lnL>
                    <a:lnR>
                      <a:noFill/>
                    </a:lnR>
                    <a:lnT>
                      <a:noFill/>
                    </a:lnT>
                    <a:lnB>
                      <a:noFill/>
                    </a:lnB>
                    <a:noFill/>
                  </a:tcPr>
                </a:tc>
                <a:tc>
                  <a:txBody>
                    <a:bodyPr/>
                    <a:lstStyle/>
                    <a:p>
                      <a:r>
                        <a:rPr lang="en-GB" sz="1600" dirty="0"/>
                        <a:t>Low (post in the moment)</a:t>
                      </a:r>
                    </a:p>
                  </a:txBody>
                  <a:tcPr marL="77702" marR="77702" marT="38851" marB="38851" anchor="ctr">
                    <a:lnL>
                      <a:noFill/>
                    </a:lnL>
                    <a:lnR>
                      <a:noFill/>
                    </a:lnR>
                    <a:lnT>
                      <a:noFill/>
                    </a:lnT>
                    <a:lnB>
                      <a:noFill/>
                    </a:lnB>
                    <a:noFill/>
                  </a:tcPr>
                </a:tc>
                <a:extLst>
                  <a:ext uri="{0D108BD9-81ED-4DB2-BD59-A6C34878D82A}">
                    <a16:rowId xmlns:a16="http://schemas.microsoft.com/office/drawing/2014/main" val="284442660"/>
                  </a:ext>
                </a:extLst>
              </a:tr>
              <a:tr h="543917">
                <a:tc>
                  <a:txBody>
                    <a:bodyPr/>
                    <a:lstStyle/>
                    <a:p>
                      <a:r>
                        <a:rPr lang="en-IE" sz="1600" b="1"/>
                        <a:t>Example Use</a:t>
                      </a:r>
                      <a:endParaRPr lang="en-IE" sz="1600"/>
                    </a:p>
                  </a:txBody>
                  <a:tcPr marL="77702" marR="77702" marT="38851" marB="38851" anchor="ctr">
                    <a:lnL>
                      <a:noFill/>
                    </a:lnL>
                    <a:lnR>
                      <a:noFill/>
                    </a:lnR>
                    <a:lnT>
                      <a:noFill/>
                    </a:lnT>
                    <a:lnB>
                      <a:noFill/>
                    </a:lnB>
                    <a:noFill/>
                  </a:tcPr>
                </a:tc>
                <a:tc>
                  <a:txBody>
                    <a:bodyPr/>
                    <a:lstStyle/>
                    <a:p>
                      <a:r>
                        <a:rPr lang="en-GB" sz="1600"/>
                        <a:t>“Watch me prep for the weekend market”</a:t>
                      </a:r>
                    </a:p>
                  </a:txBody>
                  <a:tcPr marL="77702" marR="77702" marT="38851" marB="38851" anchor="ctr">
                    <a:lnL>
                      <a:noFill/>
                    </a:lnL>
                    <a:lnR>
                      <a:noFill/>
                    </a:lnR>
                    <a:lnT>
                      <a:noFill/>
                    </a:lnT>
                    <a:lnB>
                      <a:noFill/>
                    </a:lnB>
                    <a:noFill/>
                  </a:tcPr>
                </a:tc>
                <a:tc>
                  <a:txBody>
                    <a:bodyPr/>
                    <a:lstStyle/>
                    <a:p>
                      <a:r>
                        <a:rPr lang="en-GB" sz="1600"/>
                        <a:t>“3 ways to use our tamarind chutney”</a:t>
                      </a:r>
                    </a:p>
                  </a:txBody>
                  <a:tcPr marL="77702" marR="77702" marT="38851" marB="38851" anchor="ctr">
                    <a:lnL>
                      <a:noFill/>
                    </a:lnL>
                    <a:lnR>
                      <a:noFill/>
                    </a:lnR>
                    <a:lnT>
                      <a:noFill/>
                    </a:lnT>
                    <a:lnB>
                      <a:noFill/>
                    </a:lnB>
                    <a:noFill/>
                  </a:tcPr>
                </a:tc>
                <a:tc>
                  <a:txBody>
                    <a:bodyPr/>
                    <a:lstStyle/>
                    <a:p>
                      <a:r>
                        <a:rPr lang="en-GB" sz="1600" dirty="0"/>
                        <a:t>“Today’s menu at the stall”</a:t>
                      </a:r>
                    </a:p>
                  </a:txBody>
                  <a:tcPr marL="77702" marR="77702" marT="38851" marB="38851" anchor="ctr">
                    <a:lnL>
                      <a:noFill/>
                    </a:lnL>
                    <a:lnR>
                      <a:noFill/>
                    </a:lnR>
                    <a:lnT>
                      <a:noFill/>
                    </a:lnT>
                    <a:lnB>
                      <a:noFill/>
                    </a:lnB>
                    <a:noFill/>
                  </a:tcPr>
                </a:tc>
                <a:extLst>
                  <a:ext uri="{0D108BD9-81ED-4DB2-BD59-A6C34878D82A}">
                    <a16:rowId xmlns:a16="http://schemas.microsoft.com/office/drawing/2014/main" val="3944559427"/>
                  </a:ext>
                </a:extLst>
              </a:tr>
            </a:tbl>
          </a:graphicData>
        </a:graphic>
      </p:graphicFrame>
    </p:spTree>
    <p:extLst>
      <p:ext uri="{BB962C8B-B14F-4D97-AF65-F5344CB8AC3E}">
        <p14:creationId xmlns:p14="http://schemas.microsoft.com/office/powerpoint/2010/main" val="2741412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FACEBOOK</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464628" y="341905"/>
            <a:ext cx="6798400" cy="1077218"/>
          </a:xfrm>
          <a:prstGeom prst="rect">
            <a:avLst/>
          </a:prstGeom>
          <a:noFill/>
        </p:spPr>
        <p:txBody>
          <a:bodyPr wrap="square">
            <a:spAutoFit/>
          </a:bodyPr>
          <a:lstStyle/>
          <a:p>
            <a:r>
              <a:rPr lang="en-GB" sz="3200" b="1" dirty="0"/>
              <a:t>Suggested Strategy for Food Entrepreneurs</a:t>
            </a:r>
            <a:endParaRPr lang="en-US" sz="3200" b="1" dirty="0">
              <a:solidFill>
                <a:srgbClr val="382B1B"/>
              </a:solidFill>
            </a:endParaRPr>
          </a:p>
        </p:txBody>
      </p:sp>
      <p:grpSp>
        <p:nvGrpSpPr>
          <p:cNvPr id="6" name="Google Shape;612;p39">
            <a:extLst>
              <a:ext uri="{FF2B5EF4-FFF2-40B4-BE49-F238E27FC236}">
                <a16:creationId xmlns:a16="http://schemas.microsoft.com/office/drawing/2014/main" id="{6FE1FF0C-A8DD-78BE-87B6-C4C4C1E4A8A2}"/>
              </a:ext>
            </a:extLst>
          </p:cNvPr>
          <p:cNvGrpSpPr/>
          <p:nvPr/>
        </p:nvGrpSpPr>
        <p:grpSpPr>
          <a:xfrm>
            <a:off x="5684757" y="5514966"/>
            <a:ext cx="453026" cy="462520"/>
            <a:chOff x="3951850" y="2985350"/>
            <a:chExt cx="407950" cy="416500"/>
          </a:xfrm>
        </p:grpSpPr>
        <p:sp>
          <p:nvSpPr>
            <p:cNvPr id="8" name="Google Shape;613;p39">
              <a:extLst>
                <a:ext uri="{FF2B5EF4-FFF2-40B4-BE49-F238E27FC236}">
                  <a16:creationId xmlns:a16="http://schemas.microsoft.com/office/drawing/2014/main" id="{7A421931-AF2E-15FB-E029-D5FC977720C9}"/>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4;p39">
              <a:extLst>
                <a:ext uri="{FF2B5EF4-FFF2-40B4-BE49-F238E27FC236}">
                  <a16:creationId xmlns:a16="http://schemas.microsoft.com/office/drawing/2014/main" id="{92DC9A88-BC00-2C0B-110F-E516CBDC86A3}"/>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5;p39">
              <a:extLst>
                <a:ext uri="{FF2B5EF4-FFF2-40B4-BE49-F238E27FC236}">
                  <a16:creationId xmlns:a16="http://schemas.microsoft.com/office/drawing/2014/main" id="{92728129-9334-27B9-561E-7FC370E8DB50}"/>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559B482D-1101-1878-32DD-D7131F8DD27F}"/>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E49EA021-83AC-D8C6-F54D-9F15E099F9BD}"/>
              </a:ext>
            </a:extLst>
          </p:cNvPr>
          <p:cNvSpPr txBox="1"/>
          <p:nvPr/>
        </p:nvSpPr>
        <p:spPr>
          <a:xfrm>
            <a:off x="5389781" y="1366685"/>
            <a:ext cx="5980013" cy="3477875"/>
          </a:xfrm>
          <a:prstGeom prst="rect">
            <a:avLst/>
          </a:prstGeom>
          <a:noFill/>
        </p:spPr>
        <p:txBody>
          <a:bodyPr wrap="square">
            <a:spAutoFit/>
          </a:bodyPr>
          <a:lstStyle/>
          <a:p>
            <a:pPr>
              <a:buNone/>
            </a:pPr>
            <a:endParaRPr lang="en-GB" sz="2200" b="1" dirty="0"/>
          </a:p>
          <a:p>
            <a:pPr marL="285750" indent="-285750">
              <a:buFont typeface="Arial" panose="020B0604020202020204" pitchFamily="34" charset="0"/>
              <a:buChar char="•"/>
            </a:pPr>
            <a:r>
              <a:rPr lang="en-GB" sz="2200" b="1" dirty="0"/>
              <a:t>Use Reels</a:t>
            </a:r>
            <a:r>
              <a:rPr lang="en-GB" sz="2200" dirty="0"/>
              <a:t> to attract new followers (show your food, your process, your energy)</a:t>
            </a:r>
          </a:p>
          <a:p>
            <a:pPr marL="285750" indent="-285750">
              <a:buFont typeface="Arial" panose="020B0604020202020204" pitchFamily="34" charset="0"/>
              <a:buChar char="•"/>
            </a:pPr>
            <a:r>
              <a:rPr lang="en-GB" sz="2200" b="1" dirty="0"/>
              <a:t>Use Stories</a:t>
            </a:r>
            <a:r>
              <a:rPr lang="en-GB" sz="2200" dirty="0"/>
              <a:t> to build daily connection (quick updates, real moments, polls)</a:t>
            </a:r>
          </a:p>
          <a:p>
            <a:pPr marL="285750" indent="-285750">
              <a:buFont typeface="Arial" panose="020B0604020202020204" pitchFamily="34" charset="0"/>
              <a:buChar char="•"/>
            </a:pPr>
            <a:r>
              <a:rPr lang="en-GB" sz="2200" b="1" dirty="0"/>
              <a:t>Use Live</a:t>
            </a:r>
            <a:r>
              <a:rPr lang="en-GB" sz="2200" dirty="0"/>
              <a:t> occasionally for launches, Q&amp;As, or when you want to talk directly with people</a:t>
            </a:r>
          </a:p>
          <a:p>
            <a:endParaRPr lang="en-GB" sz="2200" i="1" dirty="0"/>
          </a:p>
          <a:p>
            <a:r>
              <a:rPr lang="en-GB" sz="2200" i="1" dirty="0"/>
              <a:t>TIP: You can reuse your Live recordings as Reels. One piece of content can serve multiple purposes.</a:t>
            </a:r>
            <a:endParaRPr lang="en-GB" sz="2200" dirty="0"/>
          </a:p>
        </p:txBody>
      </p:sp>
      <p:sp>
        <p:nvSpPr>
          <p:cNvPr id="23" name="TextBox 22">
            <a:extLst>
              <a:ext uri="{FF2B5EF4-FFF2-40B4-BE49-F238E27FC236}">
                <a16:creationId xmlns:a16="http://schemas.microsoft.com/office/drawing/2014/main" id="{169475EC-E3AE-EAA8-2700-CFC20705D46D}"/>
              </a:ext>
            </a:extLst>
          </p:cNvPr>
          <p:cNvSpPr txBox="1"/>
          <p:nvPr/>
        </p:nvSpPr>
        <p:spPr>
          <a:xfrm>
            <a:off x="4267200" y="5238822"/>
            <a:ext cx="7924799" cy="1477328"/>
          </a:xfrm>
          <a:prstGeom prst="rect">
            <a:avLst/>
          </a:prstGeom>
          <a:solidFill>
            <a:schemeClr val="accent6">
              <a:lumMod val="20000"/>
              <a:lumOff val="80000"/>
            </a:schemeClr>
          </a:solidFill>
        </p:spPr>
        <p:txBody>
          <a:bodyPr wrap="square">
            <a:spAutoFit/>
          </a:bodyPr>
          <a:lstStyle/>
          <a:p>
            <a:pPr>
              <a:buNone/>
            </a:pPr>
            <a:r>
              <a:rPr lang="en-US" altLang="en-US" b="1" dirty="0">
                <a:highlight>
                  <a:srgbClr val="B6D1E1"/>
                </a:highlight>
                <a:latin typeface="Arial" panose="020B0604020202020204" pitchFamily="34" charset="0"/>
              </a:rPr>
              <a:t>ACTION</a:t>
            </a:r>
            <a:r>
              <a:rPr lang="en-US" altLang="en-US" b="1" dirty="0">
                <a:latin typeface="Arial" panose="020B0604020202020204" pitchFamily="34" charset="0"/>
              </a:rPr>
              <a:t> </a:t>
            </a:r>
            <a:r>
              <a:rPr lang="en-GB" altLang="en-US" b="1" dirty="0">
                <a:latin typeface="Arial" panose="020B0604020202020204" pitchFamily="34" charset="0"/>
              </a:rPr>
              <a:t> </a:t>
            </a:r>
            <a:r>
              <a:rPr lang="en-GB" b="1" dirty="0"/>
              <a:t>Upskill via Free Online Training</a:t>
            </a:r>
          </a:p>
          <a:p>
            <a:r>
              <a:rPr lang="en-GB" dirty="0"/>
              <a:t>Meta Blueprint offers a comprehensive suite of free, self-paced courses to help you build your marketing skills across Facebook, Messenger, Instagram, and WhatsApp. These courses cover topics such as creating a business page, posting content, and advertising. </a:t>
            </a:r>
            <a:r>
              <a:rPr lang="en-GB" dirty="0">
                <a:hlinkClick r:id="rId3"/>
              </a:rPr>
              <a:t>https://www.facebook.com/business/learn</a:t>
            </a:r>
            <a:r>
              <a:rPr lang="en-GB" dirty="0"/>
              <a:t> </a:t>
            </a:r>
          </a:p>
        </p:txBody>
      </p:sp>
    </p:spTree>
    <p:extLst>
      <p:ext uri="{BB962C8B-B14F-4D97-AF65-F5344CB8AC3E}">
        <p14:creationId xmlns:p14="http://schemas.microsoft.com/office/powerpoint/2010/main" val="3863595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68792" y="646770"/>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INSTAGRAM </a:t>
            </a:r>
            <a:r>
              <a:rPr lang="en-US" b="1" dirty="0">
                <a:solidFill>
                  <a:schemeClr val="bg1"/>
                </a:solidFill>
              </a:rPr>
              <a:t>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770388" y="235984"/>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20760" y="342708"/>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490084" y="477118"/>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4592709" y="1060911"/>
            <a:ext cx="7599291"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sz="2200" dirty="0">
                <a:solidFill>
                  <a:srgbClr val="382B1B"/>
                </a:solidFill>
              </a:rPr>
              <a:t>Instagram is a powerful platform for creating visual content It is said to be 15 times more powerful than Facebook and is </a:t>
            </a:r>
            <a:r>
              <a:rPr lang="en-GB" sz="2200" dirty="0"/>
              <a:t>made for showing off beautiful food, behind-the-scenes moments, and your story as a founder. It’s built for:</a:t>
            </a:r>
          </a:p>
          <a:p>
            <a:pPr marL="342900" indent="-342900">
              <a:buFont typeface="Arial" panose="020B0604020202020204" pitchFamily="34" charset="0"/>
              <a:buChar char="•"/>
            </a:pPr>
            <a:r>
              <a:rPr lang="en-GB" sz="2200" dirty="0"/>
              <a:t>Photos of your dishes and packaging</a:t>
            </a:r>
          </a:p>
          <a:p>
            <a:pPr marL="342900" indent="-342900">
              <a:buFont typeface="Arial" panose="020B0604020202020204" pitchFamily="34" charset="0"/>
              <a:buChar char="•"/>
            </a:pPr>
            <a:r>
              <a:rPr lang="en-GB" sz="2200" dirty="0"/>
              <a:t>Short videos of how you cook, prep, or serve</a:t>
            </a:r>
          </a:p>
          <a:p>
            <a:pPr marL="342900" indent="-342900">
              <a:buFont typeface="Arial" panose="020B0604020202020204" pitchFamily="34" charset="0"/>
              <a:buChar char="•"/>
            </a:pPr>
            <a:r>
              <a:rPr lang="en-GB" sz="2200" dirty="0"/>
              <a:t>Real stories — your culture, mission, personality</a:t>
            </a:r>
          </a:p>
          <a:p>
            <a:r>
              <a:rPr lang="en-GB" sz="2200" dirty="0"/>
              <a:t>Instagram has built-in editing tools and filters that help even beginners make posts look polished and professional.</a:t>
            </a:r>
          </a:p>
          <a:p>
            <a:pPr>
              <a:lnSpc>
                <a:spcPts val="2320"/>
              </a:lnSpc>
              <a:spcBef>
                <a:spcPts val="0"/>
              </a:spcBef>
            </a:pPr>
            <a:endParaRPr lang="en-US" sz="2200" dirty="0">
              <a:solidFill>
                <a:srgbClr val="382B1B"/>
              </a:solidFill>
            </a:endParaRPr>
          </a:p>
          <a:p>
            <a:pPr>
              <a:lnSpc>
                <a:spcPts val="2320"/>
              </a:lnSpc>
              <a:spcBef>
                <a:spcPts val="0"/>
              </a:spcBef>
            </a:pPr>
            <a:endParaRPr lang="en-US" sz="2200" dirty="0">
              <a:solidFill>
                <a:srgbClr val="382B1B"/>
              </a:solidFill>
            </a:endParaRPr>
          </a:p>
          <a:p>
            <a:pPr>
              <a:lnSpc>
                <a:spcPts val="2320"/>
              </a:lnSpc>
              <a:spcBef>
                <a:spcPts val="0"/>
              </a:spcBef>
            </a:pPr>
            <a:endParaRPr lang="en-US" sz="2200" dirty="0">
              <a:solidFill>
                <a:srgbClr val="382B1B"/>
              </a:solidFill>
            </a:endParaRPr>
          </a:p>
          <a:p>
            <a:pPr>
              <a:lnSpc>
                <a:spcPts val="2320"/>
              </a:lnSpc>
              <a:spcBef>
                <a:spcPts val="0"/>
              </a:spcBef>
            </a:pPr>
            <a:endParaRPr lang="en-US" sz="2200" dirty="0">
              <a:solidFill>
                <a:srgbClr val="382B1B"/>
              </a:solidFill>
            </a:endParaRPr>
          </a:p>
        </p:txBody>
      </p:sp>
      <p:pic>
        <p:nvPicPr>
          <p:cNvPr id="2" name="Picture 1">
            <a:extLst>
              <a:ext uri="{FF2B5EF4-FFF2-40B4-BE49-F238E27FC236}">
                <a16:creationId xmlns:a16="http://schemas.microsoft.com/office/drawing/2014/main" id="{9DE71A80-36E5-F1F1-0D8D-112EC55F1CE5}"/>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2238" b="30968"/>
          <a:stretch/>
        </p:blipFill>
        <p:spPr>
          <a:xfrm>
            <a:off x="7009770" y="4124618"/>
            <a:ext cx="5297067" cy="3276301"/>
          </a:xfrm>
          <a:prstGeom prst="rect">
            <a:avLst/>
          </a:prstGeom>
        </p:spPr>
      </p:pic>
      <p:sp>
        <p:nvSpPr>
          <p:cNvPr id="3" name="Rectangle 2">
            <a:hlinkClick r:id="rId3"/>
            <a:extLst>
              <a:ext uri="{FF2B5EF4-FFF2-40B4-BE49-F238E27FC236}">
                <a16:creationId xmlns:a16="http://schemas.microsoft.com/office/drawing/2014/main" id="{B188837A-D903-E67F-C812-4F7F7CBA61DD}"/>
              </a:ext>
            </a:extLst>
          </p:cNvPr>
          <p:cNvSpPr/>
          <p:nvPr/>
        </p:nvSpPr>
        <p:spPr>
          <a:xfrm>
            <a:off x="7931785" y="4870599"/>
            <a:ext cx="3055275" cy="2006297"/>
          </a:xfrm>
          <a:prstGeom prst="rect">
            <a:avLst/>
          </a:prstGeom>
          <a:blipFill>
            <a:blip r:embed="rId4"/>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3"/>
            <a:extLst>
              <a:ext uri="{FF2B5EF4-FFF2-40B4-BE49-F238E27FC236}">
                <a16:creationId xmlns:a16="http://schemas.microsoft.com/office/drawing/2014/main" id="{3335F159-350B-B0C3-6ECC-4B7273FE04CA}"/>
              </a:ext>
            </a:extLst>
          </p:cNvPr>
          <p:cNvSpPr/>
          <p:nvPr/>
        </p:nvSpPr>
        <p:spPr>
          <a:xfrm>
            <a:off x="5879027" y="5162218"/>
            <a:ext cx="1685925" cy="1685925"/>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grpSp>
        <p:nvGrpSpPr>
          <p:cNvPr id="5" name="Google Shape;612;p39">
            <a:extLst>
              <a:ext uri="{FF2B5EF4-FFF2-40B4-BE49-F238E27FC236}">
                <a16:creationId xmlns:a16="http://schemas.microsoft.com/office/drawing/2014/main" id="{776BACFE-A5AE-55F0-F02B-C95916CB466B}"/>
              </a:ext>
            </a:extLst>
          </p:cNvPr>
          <p:cNvGrpSpPr/>
          <p:nvPr/>
        </p:nvGrpSpPr>
        <p:grpSpPr>
          <a:xfrm>
            <a:off x="6563355" y="6104689"/>
            <a:ext cx="453026" cy="462520"/>
            <a:chOff x="3951850" y="2985350"/>
            <a:chExt cx="407950" cy="416500"/>
          </a:xfrm>
        </p:grpSpPr>
        <p:sp>
          <p:nvSpPr>
            <p:cNvPr id="6" name="Google Shape;613;p39">
              <a:extLst>
                <a:ext uri="{FF2B5EF4-FFF2-40B4-BE49-F238E27FC236}">
                  <a16:creationId xmlns:a16="http://schemas.microsoft.com/office/drawing/2014/main" id="{5FD5C9CA-EFD3-0A53-49E9-FCA40A939BB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4;p39">
              <a:extLst>
                <a:ext uri="{FF2B5EF4-FFF2-40B4-BE49-F238E27FC236}">
                  <a16:creationId xmlns:a16="http://schemas.microsoft.com/office/drawing/2014/main" id="{F4F7634C-34C5-1F06-E154-D2657CDEB63F}"/>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5;p39">
              <a:extLst>
                <a:ext uri="{FF2B5EF4-FFF2-40B4-BE49-F238E27FC236}">
                  <a16:creationId xmlns:a16="http://schemas.microsoft.com/office/drawing/2014/main" id="{E1BAC15E-1A1D-5140-13D3-CC767687714B}"/>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6;p39">
              <a:extLst>
                <a:ext uri="{FF2B5EF4-FFF2-40B4-BE49-F238E27FC236}">
                  <a16:creationId xmlns:a16="http://schemas.microsoft.com/office/drawing/2014/main" id="{5E5CDCDF-C427-9B81-3E3B-0FC458B6C32A}"/>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Tree>
    <p:extLst>
      <p:ext uri="{BB962C8B-B14F-4D97-AF65-F5344CB8AC3E}">
        <p14:creationId xmlns:p14="http://schemas.microsoft.com/office/powerpoint/2010/main" val="978738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INSTAGRAM </a:t>
            </a:r>
            <a:r>
              <a:rPr lang="en-US" b="1" dirty="0">
                <a:solidFill>
                  <a:schemeClr val="bg1"/>
                </a:solidFill>
              </a:rPr>
              <a:t>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5547247" cy="498791"/>
          </a:xfrm>
          <a:prstGeom prst="rect">
            <a:avLst/>
          </a:prstGeom>
          <a:noFill/>
        </p:spPr>
        <p:txBody>
          <a:bodyPr wrap="square">
            <a:spAutoFit/>
          </a:bodyPr>
          <a:lstStyle/>
          <a:p>
            <a:pPr>
              <a:lnSpc>
                <a:spcPts val="3140"/>
              </a:lnSpc>
            </a:pPr>
            <a:r>
              <a:rPr lang="en-US" sz="3200" b="1" dirty="0">
                <a:solidFill>
                  <a:srgbClr val="382B1B"/>
                </a:solidFill>
              </a:rPr>
              <a:t>INSTAGRAM, what to post</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3" name="TextBox 2">
            <a:extLst>
              <a:ext uri="{FF2B5EF4-FFF2-40B4-BE49-F238E27FC236}">
                <a16:creationId xmlns:a16="http://schemas.microsoft.com/office/drawing/2014/main" id="{C1681919-D062-FACA-2851-707793B45FFD}"/>
              </a:ext>
            </a:extLst>
          </p:cNvPr>
          <p:cNvSpPr txBox="1"/>
          <p:nvPr/>
        </p:nvSpPr>
        <p:spPr>
          <a:xfrm>
            <a:off x="4751262" y="1427416"/>
            <a:ext cx="7440738" cy="5170646"/>
          </a:xfrm>
          <a:prstGeom prst="rect">
            <a:avLst/>
          </a:prstGeom>
          <a:noFill/>
        </p:spPr>
        <p:txBody>
          <a:bodyPr wrap="square">
            <a:spAutoFit/>
          </a:bodyPr>
          <a:lstStyle/>
          <a:p>
            <a:pPr>
              <a:buNone/>
            </a:pPr>
            <a:r>
              <a:rPr lang="en-GB" sz="2200" dirty="0"/>
              <a:t>Here are some easy, effective ways to get started:</a:t>
            </a:r>
          </a:p>
          <a:p>
            <a:pPr>
              <a:buNone/>
            </a:pPr>
            <a:endParaRPr lang="en-GB" sz="2200" dirty="0"/>
          </a:p>
          <a:p>
            <a:pPr marL="342900" indent="-342900">
              <a:buFont typeface="Arial" panose="020B0604020202020204" pitchFamily="34" charset="0"/>
              <a:buChar char="•"/>
            </a:pPr>
            <a:r>
              <a:rPr lang="en-GB" sz="2200" b="1" dirty="0"/>
              <a:t>Connect Your Channels</a:t>
            </a:r>
            <a:br>
              <a:rPr lang="en-GB" sz="2200" dirty="0"/>
            </a:br>
            <a:r>
              <a:rPr lang="en-GB" sz="2200" dirty="0"/>
              <a:t>Link Instagram to your Facebook to save time and reach more people.</a:t>
            </a:r>
          </a:p>
          <a:p>
            <a:pPr marL="342900" indent="-342900">
              <a:buFont typeface="Arial" panose="020B0604020202020204" pitchFamily="34" charset="0"/>
              <a:buChar char="•"/>
            </a:pPr>
            <a:r>
              <a:rPr lang="en-GB" sz="2200" b="1" dirty="0"/>
              <a:t>Post What Feels Real</a:t>
            </a:r>
            <a:br>
              <a:rPr lang="en-GB" sz="2200" dirty="0"/>
            </a:br>
            <a:r>
              <a:rPr lang="en-GB" sz="2200" dirty="0"/>
              <a:t>You don’t need polished food shoots. Share:</a:t>
            </a:r>
          </a:p>
          <a:p>
            <a:pPr marL="742950" lvl="1" indent="-285750">
              <a:buFont typeface="Arial" panose="020B0604020202020204" pitchFamily="34" charset="0"/>
              <a:buChar char="•"/>
            </a:pPr>
            <a:r>
              <a:rPr lang="en-GB" sz="2200" dirty="0"/>
              <a:t>Market prep</a:t>
            </a:r>
          </a:p>
          <a:p>
            <a:pPr marL="742950" lvl="1" indent="-285750">
              <a:buFont typeface="Arial" panose="020B0604020202020204" pitchFamily="34" charset="0"/>
              <a:buChar char="•"/>
            </a:pPr>
            <a:r>
              <a:rPr lang="en-GB" sz="2200" dirty="0"/>
              <a:t>Your kitchen setup</a:t>
            </a:r>
          </a:p>
          <a:p>
            <a:pPr marL="742950" lvl="1" indent="-285750">
              <a:buFont typeface="Arial" panose="020B0604020202020204" pitchFamily="34" charset="0"/>
              <a:buChar char="•"/>
            </a:pPr>
            <a:r>
              <a:rPr lang="en-GB" sz="2200" dirty="0"/>
              <a:t>Cultural food rituals</a:t>
            </a:r>
          </a:p>
          <a:p>
            <a:pPr marL="742950" lvl="1" indent="-285750">
              <a:buFont typeface="Arial" panose="020B0604020202020204" pitchFamily="34" charset="0"/>
              <a:buChar char="•"/>
            </a:pPr>
            <a:r>
              <a:rPr lang="en-GB" sz="2200" dirty="0"/>
              <a:t>Packaging orders</a:t>
            </a:r>
          </a:p>
          <a:p>
            <a:pPr marL="342900" indent="-342900">
              <a:buFont typeface="Arial" panose="020B0604020202020204" pitchFamily="34" charset="0"/>
              <a:buChar char="•"/>
            </a:pPr>
            <a:r>
              <a:rPr lang="en-GB" sz="2200" b="1" dirty="0"/>
              <a:t>Use Short Videos</a:t>
            </a:r>
            <a:br>
              <a:rPr lang="en-GB" sz="2200" dirty="0"/>
            </a:br>
            <a:r>
              <a:rPr lang="en-GB" sz="2200" dirty="0"/>
              <a:t>Reels and stories perform better than static photos. Think 15–30 seconds: "How I serve my favourite dish" or "A tip for folding perfect dumplings."</a:t>
            </a:r>
          </a:p>
        </p:txBody>
      </p:sp>
    </p:spTree>
    <p:extLst>
      <p:ext uri="{BB962C8B-B14F-4D97-AF65-F5344CB8AC3E}">
        <p14:creationId xmlns:p14="http://schemas.microsoft.com/office/powerpoint/2010/main" val="1305060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INSTAGRAM </a:t>
            </a:r>
            <a:r>
              <a:rPr lang="en-US" b="1" dirty="0">
                <a:solidFill>
                  <a:schemeClr val="bg1"/>
                </a:solidFill>
              </a:rPr>
              <a:t>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319795"/>
            <a:ext cx="5547247" cy="896399"/>
          </a:xfrm>
          <a:prstGeom prst="rect">
            <a:avLst/>
          </a:prstGeom>
          <a:noFill/>
        </p:spPr>
        <p:txBody>
          <a:bodyPr wrap="square">
            <a:spAutoFit/>
          </a:bodyPr>
          <a:lstStyle/>
          <a:p>
            <a:pPr>
              <a:lnSpc>
                <a:spcPts val="3140"/>
              </a:lnSpc>
            </a:pPr>
            <a:r>
              <a:rPr lang="en-US" sz="3200" b="1" dirty="0">
                <a:solidFill>
                  <a:srgbClr val="382B1B"/>
                </a:solidFill>
              </a:rPr>
              <a:t>INSTAGRAM, build connection, not just content</a:t>
            </a:r>
          </a:p>
        </p:txBody>
      </p:sp>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4896579" y="1431949"/>
            <a:ext cx="7112002"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Make Instagram a two-way street,  it’s a relationship tool. </a:t>
            </a:r>
          </a:p>
          <a:p>
            <a:pPr marL="342900" indent="-342900">
              <a:buFont typeface="Arial" panose="020B0604020202020204" pitchFamily="34" charset="0"/>
              <a:buChar char="•"/>
            </a:pPr>
            <a:r>
              <a:rPr lang="en-GB" sz="2200" b="1" dirty="0"/>
              <a:t>Respond to Comments. </a:t>
            </a:r>
            <a:r>
              <a:rPr lang="en-GB" sz="2200" dirty="0"/>
              <a:t>Say thank you, reply with emojis, or ask a question back.</a:t>
            </a:r>
          </a:p>
          <a:p>
            <a:pPr marL="342900" indent="-342900">
              <a:buFont typeface="Arial" panose="020B0604020202020204" pitchFamily="34" charset="0"/>
              <a:buChar char="•"/>
            </a:pPr>
            <a:r>
              <a:rPr lang="en-GB" sz="2200" b="1" dirty="0"/>
              <a:t>Invite Your Followers In. </a:t>
            </a:r>
            <a:r>
              <a:rPr lang="en-GB" sz="2200" dirty="0"/>
              <a:t>Ask people to share how they use your product. Use simple polls to boost engagement.</a:t>
            </a:r>
          </a:p>
          <a:p>
            <a:pPr marL="342900" indent="-342900">
              <a:buFont typeface="Arial" panose="020B0604020202020204" pitchFamily="34" charset="0"/>
              <a:buChar char="•"/>
            </a:pPr>
            <a:r>
              <a:rPr lang="en-GB" sz="2200" b="1" dirty="0"/>
              <a:t>Share Your Voice and Vision. </a:t>
            </a:r>
            <a:r>
              <a:rPr lang="en-GB" sz="2200" dirty="0"/>
              <a:t>Let your personality shine — your audience wants to know who’s behind the food. </a:t>
            </a:r>
          </a:p>
          <a:p>
            <a:pPr marL="342900" indent="-342900">
              <a:buFont typeface="Arial" panose="020B0604020202020204" pitchFamily="34" charset="0"/>
              <a:buChar char="•"/>
            </a:pPr>
            <a:r>
              <a:rPr lang="en-GB" sz="2200" b="1" dirty="0"/>
              <a:t>Use Hashtags Wisely. </a:t>
            </a:r>
            <a:r>
              <a:rPr lang="en-GB" sz="2200" dirty="0"/>
              <a:t>Hashtags help new people discover your posts. Mix broad tags (#homemade, #streetfood, #plantbased) with specific/local ones (#dublinbakers, #syriansweets, #africanfoodlove).</a:t>
            </a:r>
          </a:p>
          <a:p>
            <a:pPr marL="342900" indent="-342900">
              <a:buFont typeface="Arial" panose="020B0604020202020204" pitchFamily="34" charset="0"/>
              <a:buChar char="•"/>
            </a:pPr>
            <a:r>
              <a:rPr lang="en-GB" sz="2200" b="1" dirty="0"/>
              <a:t>Use 5–10 relevant hashtags max per post. </a:t>
            </a:r>
            <a:r>
              <a:rPr lang="en-GB" sz="2200" dirty="0"/>
              <a:t>Create a branded hashtag (e.g. #TasteWithAmina) for people to tag you back.</a:t>
            </a:r>
          </a:p>
          <a:p>
            <a:pPr marL="342900" indent="-342900">
              <a:buFont typeface="Arial" panose="020B0604020202020204" pitchFamily="34" charset="0"/>
              <a:buChar char="•"/>
            </a:pPr>
            <a:endParaRPr lang="en-GB" sz="2200" dirty="0"/>
          </a:p>
          <a:p>
            <a:pPr marL="342900" indent="-342900">
              <a:lnSpc>
                <a:spcPts val="2320"/>
              </a:lnSpc>
              <a:spcBef>
                <a:spcPts val="0"/>
              </a:spcBef>
              <a:buClr>
                <a:srgbClr val="B6D1E1"/>
              </a:buClr>
              <a:buFont typeface="Arial" panose="020B0604020202020204" pitchFamily="34" charset="0"/>
              <a:buChar char="•"/>
            </a:pPr>
            <a:endParaRPr lang="en-US" sz="2200" dirty="0">
              <a:solidFill>
                <a:srgbClr val="382B1B"/>
              </a:solidFill>
            </a:endParaRPr>
          </a:p>
          <a:p>
            <a:pPr marL="342900" indent="-342900">
              <a:lnSpc>
                <a:spcPts val="2320"/>
              </a:lnSpc>
              <a:spcBef>
                <a:spcPts val="0"/>
              </a:spcBef>
              <a:buClr>
                <a:srgbClr val="B6D1E1"/>
              </a:buClr>
              <a:buFont typeface="Arial" panose="020B0604020202020204" pitchFamily="34" charset="0"/>
              <a:buChar char="•"/>
            </a:pPr>
            <a:endParaRPr lang="en-US" sz="2200" dirty="0">
              <a:solidFill>
                <a:srgbClr val="382B1B"/>
              </a:solidFill>
            </a:endParaRPr>
          </a:p>
          <a:p>
            <a:pPr marL="342900" indent="-342900">
              <a:lnSpc>
                <a:spcPts val="2320"/>
              </a:lnSpc>
              <a:spcBef>
                <a:spcPts val="0"/>
              </a:spcBef>
              <a:buClr>
                <a:srgbClr val="B6D1E1"/>
              </a:buClr>
              <a:buFont typeface="Arial" panose="020B0604020202020204" pitchFamily="34" charset="0"/>
              <a:buChar char="•"/>
            </a:pPr>
            <a:endParaRPr lang="en-US" sz="2200" dirty="0">
              <a:solidFill>
                <a:srgbClr val="382B1B"/>
              </a:solidFill>
            </a:endParaRP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Tree>
    <p:extLst>
      <p:ext uri="{BB962C8B-B14F-4D97-AF65-F5344CB8AC3E}">
        <p14:creationId xmlns:p14="http://schemas.microsoft.com/office/powerpoint/2010/main" val="2429010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68203" y="646770"/>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INSTAGRAM </a:t>
            </a:r>
            <a:r>
              <a:rPr lang="en-US" b="1" dirty="0">
                <a:solidFill>
                  <a:schemeClr val="bg1"/>
                </a:solidFill>
              </a:rPr>
              <a:t>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768747" y="208193"/>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18593" y="407195"/>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39313" y="490496"/>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10" name="TextBox 9">
            <a:extLst>
              <a:ext uri="{FF2B5EF4-FFF2-40B4-BE49-F238E27FC236}">
                <a16:creationId xmlns:a16="http://schemas.microsoft.com/office/drawing/2014/main" id="{45F300EE-0187-A967-0417-23731B77597E}"/>
              </a:ext>
            </a:extLst>
          </p:cNvPr>
          <p:cNvSpPr txBox="1"/>
          <p:nvPr/>
        </p:nvSpPr>
        <p:spPr>
          <a:xfrm>
            <a:off x="4707544" y="1155081"/>
            <a:ext cx="7210783" cy="550920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Tag People &amp; Places. </a:t>
            </a:r>
            <a:r>
              <a:rPr lang="en-GB" sz="2200" dirty="0"/>
              <a:t>Tag your location on every post (especially if selling locally). Tag customers, partners, or markets when relevant. This boosts visibility and encourages shares</a:t>
            </a:r>
          </a:p>
          <a:p>
            <a:pPr marL="342900" indent="-342900">
              <a:buFont typeface="Arial" panose="020B0604020202020204" pitchFamily="34" charset="0"/>
              <a:buChar char="•"/>
            </a:pPr>
            <a:r>
              <a:rPr lang="en-GB" sz="2200" b="1" dirty="0"/>
              <a:t>Use Reels. </a:t>
            </a:r>
            <a:r>
              <a:rPr lang="en-GB" sz="2200" dirty="0"/>
              <a:t>Reels get pushed more by the algorithm than </a:t>
            </a:r>
            <a:r>
              <a:rPr lang="en-GB" sz="2200" dirty="0" err="1"/>
              <a:t>photosEasy</a:t>
            </a:r>
            <a:r>
              <a:rPr lang="en-GB" sz="2200" dirty="0"/>
              <a:t> ideas: pouring sauce, flipping flatbread, packaging an order, plating a dish</a:t>
            </a:r>
          </a:p>
          <a:p>
            <a:pPr marL="342900" indent="-342900">
              <a:buFont typeface="Arial" panose="020B0604020202020204" pitchFamily="34" charset="0"/>
              <a:buChar char="•"/>
            </a:pPr>
            <a:r>
              <a:rPr lang="en-GB" sz="2200" b="1" dirty="0"/>
              <a:t>Write Captions That Tell a Story</a:t>
            </a:r>
            <a:r>
              <a:rPr lang="en-GB" sz="2200" dirty="0"/>
              <a:t>. Share short, warm stories: “This chutney is made just like my grandmother taught me.” “We’re up at 5am for the market – wish us luck!” End with a question or call to action: “Have you tried this combo before?” “Tag someone who needs this!”</a:t>
            </a:r>
          </a:p>
          <a:p>
            <a:pPr marL="342900" indent="-342900">
              <a:buFont typeface="Arial" panose="020B0604020202020204" pitchFamily="34" charset="0"/>
              <a:buChar char="•"/>
            </a:pPr>
            <a:r>
              <a:rPr lang="en-GB" sz="2200" b="1" dirty="0"/>
              <a:t>Post Consistently (Not Constantly). </a:t>
            </a:r>
            <a:r>
              <a:rPr lang="en-GB" sz="2200" dirty="0"/>
              <a:t>2–3 times a week is enough to stay visible Pick the same days or times if possible (Instagram rewards regularity). Use a content calendar or reminders to help build the habit.</a:t>
            </a:r>
            <a:endParaRPr lang="en-IE" sz="2200" dirty="0"/>
          </a:p>
        </p:txBody>
      </p:sp>
    </p:spTree>
    <p:extLst>
      <p:ext uri="{BB962C8B-B14F-4D97-AF65-F5344CB8AC3E}">
        <p14:creationId xmlns:p14="http://schemas.microsoft.com/office/powerpoint/2010/main" val="809354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INSTAGRAM </a:t>
            </a:r>
            <a:r>
              <a:rPr lang="en-US" b="1" dirty="0">
                <a:solidFill>
                  <a:schemeClr val="bg1"/>
                </a:solidFill>
              </a:rPr>
              <a:t>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13" name="TextBox 12">
            <a:extLst>
              <a:ext uri="{FF2B5EF4-FFF2-40B4-BE49-F238E27FC236}">
                <a16:creationId xmlns:a16="http://schemas.microsoft.com/office/drawing/2014/main" id="{1E5A3A03-6489-D995-16ED-D0E78AB78CC7}"/>
              </a:ext>
            </a:extLst>
          </p:cNvPr>
          <p:cNvSpPr txBox="1"/>
          <p:nvPr/>
        </p:nvSpPr>
        <p:spPr>
          <a:xfrm>
            <a:off x="5586585" y="1254282"/>
            <a:ext cx="6096000" cy="1292662"/>
          </a:xfrm>
          <a:prstGeom prst="rect">
            <a:avLst/>
          </a:prstGeom>
          <a:noFill/>
        </p:spPr>
        <p:txBody>
          <a:bodyPr wrap="square">
            <a:spAutoFit/>
          </a:bodyPr>
          <a:lstStyle/>
          <a:p>
            <a:r>
              <a:rPr lang="en-US" sz="2600" b="1" dirty="0">
                <a:solidFill>
                  <a:srgbClr val="382B1B"/>
                </a:solidFill>
              </a:rPr>
              <a:t>Example of a woman in food excelling on Instagram</a:t>
            </a:r>
          </a:p>
          <a:p>
            <a:endParaRPr lang="en-US" sz="2600" b="1" dirty="0">
              <a:solidFill>
                <a:srgbClr val="382B1B"/>
              </a:solidFill>
            </a:endParaRPr>
          </a:p>
        </p:txBody>
      </p:sp>
      <p:sp>
        <p:nvSpPr>
          <p:cNvPr id="2" name="Text Placeholder 6">
            <a:extLst>
              <a:ext uri="{FF2B5EF4-FFF2-40B4-BE49-F238E27FC236}">
                <a16:creationId xmlns:a16="http://schemas.microsoft.com/office/drawing/2014/main" id="{010769FA-C900-3BF8-977D-7B86149B495B}"/>
              </a:ext>
            </a:extLst>
          </p:cNvPr>
          <p:cNvSpPr txBox="1">
            <a:spLocks/>
          </p:cNvSpPr>
          <p:nvPr/>
        </p:nvSpPr>
        <p:spPr>
          <a:xfrm>
            <a:off x="5566949" y="2189285"/>
            <a:ext cx="5968559"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b="1" dirty="0" err="1">
                <a:solidFill>
                  <a:srgbClr val="382B1B"/>
                </a:solidFill>
              </a:rPr>
              <a:t>Cloë</a:t>
            </a:r>
            <a:r>
              <a:rPr lang="en-US" sz="2200" b="1" dirty="0">
                <a:solidFill>
                  <a:srgbClr val="382B1B"/>
                </a:solidFill>
              </a:rPr>
              <a:t> -  Bon </a:t>
            </a:r>
            <a:r>
              <a:rPr lang="en-US" sz="2200" b="1" dirty="0" err="1">
                <a:solidFill>
                  <a:srgbClr val="382B1B"/>
                </a:solidFill>
              </a:rPr>
              <a:t>Puf</a:t>
            </a:r>
            <a:r>
              <a:rPr lang="en-US" sz="2200" b="1" dirty="0">
                <a:solidFill>
                  <a:srgbClr val="382B1B"/>
                </a:solidFill>
              </a:rPr>
              <a:t> Cotton Candy </a:t>
            </a:r>
            <a:r>
              <a:rPr lang="en-US" sz="2200" dirty="0">
                <a:solidFill>
                  <a:srgbClr val="382B1B"/>
                </a:solidFill>
              </a:rPr>
              <a:t>original artisanal cotton candy puff</a:t>
            </a:r>
          </a:p>
        </p:txBody>
      </p:sp>
      <p:pic>
        <p:nvPicPr>
          <p:cNvPr id="3" name="Picture 2">
            <a:extLst>
              <a:ext uri="{FF2B5EF4-FFF2-40B4-BE49-F238E27FC236}">
                <a16:creationId xmlns:a16="http://schemas.microsoft.com/office/drawing/2014/main" id="{117736FA-E34B-78CA-1BFF-549CF4C38835}"/>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2238" b="11399"/>
          <a:stretch/>
        </p:blipFill>
        <p:spPr>
          <a:xfrm>
            <a:off x="6246990" y="2650134"/>
            <a:ext cx="5945010" cy="4701993"/>
          </a:xfrm>
          <a:prstGeom prst="rect">
            <a:avLst/>
          </a:prstGeom>
        </p:spPr>
      </p:pic>
      <p:sp>
        <p:nvSpPr>
          <p:cNvPr id="4" name="Oval 3">
            <a:hlinkClick r:id="rId4"/>
            <a:extLst>
              <a:ext uri="{FF2B5EF4-FFF2-40B4-BE49-F238E27FC236}">
                <a16:creationId xmlns:a16="http://schemas.microsoft.com/office/drawing/2014/main" id="{0E5D854E-6654-594A-2849-CE9C070B4C1B}"/>
              </a:ext>
            </a:extLst>
          </p:cNvPr>
          <p:cNvSpPr/>
          <p:nvPr/>
        </p:nvSpPr>
        <p:spPr>
          <a:xfrm>
            <a:off x="5080884" y="4505871"/>
            <a:ext cx="1685925" cy="1685925"/>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CLICK       TO VIEW</a:t>
            </a:r>
          </a:p>
        </p:txBody>
      </p:sp>
      <p:grpSp>
        <p:nvGrpSpPr>
          <p:cNvPr id="5" name="Google Shape;612;p39">
            <a:extLst>
              <a:ext uri="{FF2B5EF4-FFF2-40B4-BE49-F238E27FC236}">
                <a16:creationId xmlns:a16="http://schemas.microsoft.com/office/drawing/2014/main" id="{9CD17A92-8936-1BC7-B1E3-89CD9AA37E1C}"/>
              </a:ext>
            </a:extLst>
          </p:cNvPr>
          <p:cNvGrpSpPr/>
          <p:nvPr/>
        </p:nvGrpSpPr>
        <p:grpSpPr>
          <a:xfrm>
            <a:off x="5684757" y="5514966"/>
            <a:ext cx="453026" cy="462520"/>
            <a:chOff x="3951850" y="2985350"/>
            <a:chExt cx="407950" cy="416500"/>
          </a:xfrm>
        </p:grpSpPr>
        <p:sp>
          <p:nvSpPr>
            <p:cNvPr id="6" name="Google Shape;613;p39">
              <a:extLst>
                <a:ext uri="{FF2B5EF4-FFF2-40B4-BE49-F238E27FC236}">
                  <a16:creationId xmlns:a16="http://schemas.microsoft.com/office/drawing/2014/main" id="{34283B6E-4F9B-FD6E-9B30-08850EA95865}"/>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4;p39">
              <a:extLst>
                <a:ext uri="{FF2B5EF4-FFF2-40B4-BE49-F238E27FC236}">
                  <a16:creationId xmlns:a16="http://schemas.microsoft.com/office/drawing/2014/main" id="{2B7B681C-F5AB-7742-0B01-2550FCCF512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5;p39">
              <a:extLst>
                <a:ext uri="{FF2B5EF4-FFF2-40B4-BE49-F238E27FC236}">
                  <a16:creationId xmlns:a16="http://schemas.microsoft.com/office/drawing/2014/main" id="{DE708809-CA48-4C4D-8EBE-D633426847B0}"/>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6;p39">
              <a:extLst>
                <a:ext uri="{FF2B5EF4-FFF2-40B4-BE49-F238E27FC236}">
                  <a16:creationId xmlns:a16="http://schemas.microsoft.com/office/drawing/2014/main" id="{48511C1E-C6BB-7B3D-C592-26640C1A61D8}"/>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hlinkClick r:id="rId4"/>
            <a:extLst>
              <a:ext uri="{FF2B5EF4-FFF2-40B4-BE49-F238E27FC236}">
                <a16:creationId xmlns:a16="http://schemas.microsoft.com/office/drawing/2014/main" id="{B4DF0D81-C0C8-A5B1-3EC9-E3062819245E}"/>
              </a:ext>
            </a:extLst>
          </p:cNvPr>
          <p:cNvSpPr/>
          <p:nvPr/>
        </p:nvSpPr>
        <p:spPr>
          <a:xfrm>
            <a:off x="7329103" y="3487977"/>
            <a:ext cx="3429000" cy="2251710"/>
          </a:xfrm>
          <a:prstGeom prst="rect">
            <a:avLst/>
          </a:prstGeom>
          <a:blipFill>
            <a:blip r:embed="rId5"/>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244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X</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403544"/>
            <a:ext cx="6625770" cy="896399"/>
          </a:xfrm>
          <a:prstGeom prst="rect">
            <a:avLst/>
          </a:prstGeom>
          <a:noFill/>
        </p:spPr>
        <p:txBody>
          <a:bodyPr wrap="square">
            <a:spAutoFit/>
          </a:bodyPr>
          <a:lstStyle/>
          <a:p>
            <a:pPr>
              <a:lnSpc>
                <a:spcPts val="3140"/>
              </a:lnSpc>
            </a:pPr>
            <a:r>
              <a:rPr lang="en-US" sz="3200" b="1" dirty="0">
                <a:solidFill>
                  <a:srgbClr val="382B1B"/>
                </a:solidFill>
              </a:rPr>
              <a:t>X (formally TWITTER) Is it right for you?</a:t>
            </a:r>
          </a:p>
        </p:txBody>
      </p:sp>
      <p:sp>
        <p:nvSpPr>
          <p:cNvPr id="2" name="Text Placeholder 6">
            <a:extLst>
              <a:ext uri="{FF2B5EF4-FFF2-40B4-BE49-F238E27FC236}">
                <a16:creationId xmlns:a16="http://schemas.microsoft.com/office/drawing/2014/main" id="{010769FA-C900-3BF8-977D-7B86149B495B}"/>
              </a:ext>
            </a:extLst>
          </p:cNvPr>
          <p:cNvSpPr txBox="1">
            <a:spLocks/>
          </p:cNvSpPr>
          <p:nvPr/>
        </p:nvSpPr>
        <p:spPr>
          <a:xfrm>
            <a:off x="5616048" y="1256957"/>
            <a:ext cx="6334318" cy="256032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X (formerly known as Twitter) is still used by some communities, especially journalists, food writers, and niche networks, but it’s not essential for most food startups.</a:t>
            </a:r>
          </a:p>
          <a:p>
            <a:pPr>
              <a:buNone/>
            </a:pPr>
            <a:r>
              <a:rPr lang="en-GB" sz="2200" dirty="0"/>
              <a:t> When X </a:t>
            </a:r>
            <a:r>
              <a:rPr lang="en-GB" sz="2200" i="1" dirty="0"/>
              <a:t>can</a:t>
            </a:r>
            <a:r>
              <a:rPr lang="en-GB" sz="2200" dirty="0"/>
              <a:t> be useful:</a:t>
            </a:r>
          </a:p>
          <a:p>
            <a:pPr marL="342900" indent="-342900">
              <a:buFont typeface="Arial" panose="020B0604020202020204" pitchFamily="34" charset="0"/>
              <a:buChar char="•"/>
            </a:pPr>
            <a:r>
              <a:rPr lang="en-GB" sz="2200" dirty="0"/>
              <a:t>You want to connect with media, bloggers, or activists</a:t>
            </a:r>
          </a:p>
          <a:p>
            <a:pPr marL="342900" indent="-342900">
              <a:buFont typeface="Arial" panose="020B0604020202020204" pitchFamily="34" charset="0"/>
              <a:buChar char="•"/>
            </a:pPr>
            <a:r>
              <a:rPr lang="en-GB" sz="2200" dirty="0"/>
              <a:t>You’re part of a food justice, cultural, or political movement</a:t>
            </a:r>
          </a:p>
          <a:p>
            <a:pPr marL="342900" indent="-342900">
              <a:buFont typeface="Arial" panose="020B0604020202020204" pitchFamily="34" charset="0"/>
              <a:buChar char="•"/>
            </a:pPr>
            <a:r>
              <a:rPr lang="en-GB" sz="2200" dirty="0"/>
              <a:t>You enjoy writing quick thoughts, tips, or links</a:t>
            </a:r>
          </a:p>
          <a:p>
            <a:pPr>
              <a:buNone/>
            </a:pPr>
            <a:r>
              <a:rPr lang="en-GB" sz="2200" dirty="0"/>
              <a:t>But for most small food brands, Instagram or WhatsApp are more effective for reaching and engaging customers.</a:t>
            </a:r>
          </a:p>
          <a:p>
            <a:pPr>
              <a:buNone/>
            </a:pPr>
            <a:r>
              <a:rPr lang="en-GB" sz="2200" dirty="0"/>
              <a:t> If you use X, treat it as a networking tool  and not a sales platform.</a:t>
            </a:r>
          </a:p>
          <a:p>
            <a:endParaRPr lang="en-US" sz="2200" dirty="0">
              <a:solidFill>
                <a:srgbClr val="382B1B"/>
              </a:solidFill>
            </a:endParaRPr>
          </a:p>
        </p:txBody>
      </p:sp>
      <p:pic>
        <p:nvPicPr>
          <p:cNvPr id="21" name="Picture 20">
            <a:extLst>
              <a:ext uri="{FF2B5EF4-FFF2-40B4-BE49-F238E27FC236}">
                <a16:creationId xmlns:a16="http://schemas.microsoft.com/office/drawing/2014/main" id="{158FC43B-8531-12DE-D296-1275F2F82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27" y="727801"/>
            <a:ext cx="594562" cy="594562"/>
          </a:xfrm>
          <a:prstGeom prst="rect">
            <a:avLst/>
          </a:prstGeom>
        </p:spPr>
      </p:pic>
      <p:grpSp>
        <p:nvGrpSpPr>
          <p:cNvPr id="25" name="Google Shape;612;p39">
            <a:extLst>
              <a:ext uri="{FF2B5EF4-FFF2-40B4-BE49-F238E27FC236}">
                <a16:creationId xmlns:a16="http://schemas.microsoft.com/office/drawing/2014/main" id="{2B967EBC-7620-83CE-0ABC-43C5B4606416}"/>
              </a:ext>
            </a:extLst>
          </p:cNvPr>
          <p:cNvGrpSpPr/>
          <p:nvPr/>
        </p:nvGrpSpPr>
        <p:grpSpPr>
          <a:xfrm>
            <a:off x="5751380" y="4509126"/>
            <a:ext cx="453026" cy="462520"/>
            <a:chOff x="3951850" y="2985350"/>
            <a:chExt cx="407950" cy="416500"/>
          </a:xfrm>
        </p:grpSpPr>
        <p:sp>
          <p:nvSpPr>
            <p:cNvPr id="26" name="Google Shape;613;p39">
              <a:extLst>
                <a:ext uri="{FF2B5EF4-FFF2-40B4-BE49-F238E27FC236}">
                  <a16:creationId xmlns:a16="http://schemas.microsoft.com/office/drawing/2014/main" id="{2841F344-2096-E798-EE47-48F10455D24B}"/>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4;p39">
              <a:extLst>
                <a:ext uri="{FF2B5EF4-FFF2-40B4-BE49-F238E27FC236}">
                  <a16:creationId xmlns:a16="http://schemas.microsoft.com/office/drawing/2014/main" id="{95674639-1ED0-7952-7027-2FAC5EFFF01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5;p39">
              <a:extLst>
                <a:ext uri="{FF2B5EF4-FFF2-40B4-BE49-F238E27FC236}">
                  <a16:creationId xmlns:a16="http://schemas.microsoft.com/office/drawing/2014/main" id="{E3A96648-9E94-F3BE-A24A-B3FF5B2B8455}"/>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6;p39">
              <a:extLst>
                <a:ext uri="{FF2B5EF4-FFF2-40B4-BE49-F238E27FC236}">
                  <a16:creationId xmlns:a16="http://schemas.microsoft.com/office/drawing/2014/main" id="{F7C608BA-EE66-AE7F-BB47-5308ABC20D71}"/>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1245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E04A-ABFD-88E7-54F9-4B8B067A78E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D534EFE-8D01-0BCB-3D8C-5070C54A080A}"/>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8D88752-9652-3311-3BA9-0564F3A78F00}"/>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0726A8C5-9C7B-72AC-742A-D217F6A27E66}"/>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703E47F-8054-4C35-5D56-246EC357D4FC}"/>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58C3DFC5-F46E-CD63-851D-6F13125470E8}"/>
              </a:ext>
            </a:extLst>
          </p:cNvPr>
          <p:cNvSpPr txBox="1">
            <a:spLocks/>
          </p:cNvSpPr>
          <p:nvPr/>
        </p:nvSpPr>
        <p:spPr>
          <a:xfrm>
            <a:off x="457480" y="192714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YOUTUBE</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D97B4743-4DD2-8C95-CF8B-266C36B41C5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49E37947-4FEB-4B6D-436C-D831A1AFF12E}"/>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sp>
        <p:nvSpPr>
          <p:cNvPr id="19" name="TextBox 18">
            <a:extLst>
              <a:ext uri="{FF2B5EF4-FFF2-40B4-BE49-F238E27FC236}">
                <a16:creationId xmlns:a16="http://schemas.microsoft.com/office/drawing/2014/main" id="{3EFFD7E8-6EB5-DB7E-7B39-EA51232F6081}"/>
              </a:ext>
            </a:extLst>
          </p:cNvPr>
          <p:cNvSpPr txBox="1"/>
          <p:nvPr/>
        </p:nvSpPr>
        <p:spPr>
          <a:xfrm>
            <a:off x="5566230" y="360558"/>
            <a:ext cx="5547247" cy="896399"/>
          </a:xfrm>
          <a:prstGeom prst="rect">
            <a:avLst/>
          </a:prstGeom>
          <a:noFill/>
        </p:spPr>
        <p:txBody>
          <a:bodyPr wrap="square">
            <a:spAutoFit/>
          </a:bodyPr>
          <a:lstStyle/>
          <a:p>
            <a:pPr>
              <a:lnSpc>
                <a:spcPts val="3140"/>
              </a:lnSpc>
            </a:pPr>
            <a:r>
              <a:rPr lang="en-US" sz="3200" b="1" dirty="0">
                <a:solidFill>
                  <a:srgbClr val="382B1B"/>
                </a:solidFill>
              </a:rPr>
              <a:t>YOUTUBE, </a:t>
            </a:r>
            <a:r>
              <a:rPr lang="en-GB" sz="3200" b="1" dirty="0"/>
              <a:t>A POWERFUL TOOL FOR FOOD BRANDS</a:t>
            </a:r>
            <a:r>
              <a:rPr lang="en-US" sz="3200" b="1" dirty="0">
                <a:solidFill>
                  <a:srgbClr val="382B1B"/>
                </a:solidFill>
              </a:rPr>
              <a:t> </a:t>
            </a:r>
          </a:p>
        </p:txBody>
      </p:sp>
      <p:pic>
        <p:nvPicPr>
          <p:cNvPr id="21" name="Picture 20">
            <a:extLst>
              <a:ext uri="{FF2B5EF4-FFF2-40B4-BE49-F238E27FC236}">
                <a16:creationId xmlns:a16="http://schemas.microsoft.com/office/drawing/2014/main" id="{AD295AE4-233F-33D3-6899-F0930DAED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3" y="562355"/>
            <a:ext cx="880396" cy="880396"/>
          </a:xfrm>
          <a:prstGeom prst="rect">
            <a:avLst/>
          </a:prstGeom>
        </p:spPr>
      </p:pic>
      <p:pic>
        <p:nvPicPr>
          <p:cNvPr id="22" name="Picture 21">
            <a:extLst>
              <a:ext uri="{FF2B5EF4-FFF2-40B4-BE49-F238E27FC236}">
                <a16:creationId xmlns:a16="http://schemas.microsoft.com/office/drawing/2014/main" id="{5BB841E9-7E5B-3415-B4C1-7FEC73535B55}"/>
              </a:ext>
            </a:extLst>
          </p:cNvPr>
          <p:cNvPicPr>
            <a:picLocks noChangeAspect="1"/>
          </p:cNvPicPr>
          <p:nvPr/>
        </p:nvPicPr>
        <p:blipFill rotWithShape="1">
          <a:blip r:embed="rId3">
            <a:extLst>
              <a:ext uri="{28A0092B-C50C-407E-A947-70E740481C1C}">
                <a14:useLocalDpi xmlns:a14="http://schemas.microsoft.com/office/drawing/2010/main" val="0"/>
              </a:ext>
            </a:extLst>
          </a:blip>
          <a:srcRect l="8387" t="10823" r="9307" b="5574"/>
          <a:stretch/>
        </p:blipFill>
        <p:spPr>
          <a:xfrm>
            <a:off x="60226" y="4269323"/>
            <a:ext cx="4083110" cy="2488523"/>
          </a:xfrm>
          <a:prstGeom prst="rect">
            <a:avLst/>
          </a:prstGeom>
        </p:spPr>
      </p:pic>
      <p:sp>
        <p:nvSpPr>
          <p:cNvPr id="23" name="Rectangle 22">
            <a:extLst>
              <a:ext uri="{FF2B5EF4-FFF2-40B4-BE49-F238E27FC236}">
                <a16:creationId xmlns:a16="http://schemas.microsoft.com/office/drawing/2014/main" id="{5C90E8FB-CACF-6AF7-FA10-156492B00174}"/>
              </a:ext>
            </a:extLst>
          </p:cNvPr>
          <p:cNvSpPr/>
          <p:nvPr/>
        </p:nvSpPr>
        <p:spPr>
          <a:xfrm>
            <a:off x="668375" y="4481551"/>
            <a:ext cx="2930449" cy="1817259"/>
          </a:xfrm>
          <a:prstGeom prst="rect">
            <a:avLst/>
          </a:prstGeom>
          <a:blipFill>
            <a:blip r:embed="rId4"/>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6">
            <a:extLst>
              <a:ext uri="{FF2B5EF4-FFF2-40B4-BE49-F238E27FC236}">
                <a16:creationId xmlns:a16="http://schemas.microsoft.com/office/drawing/2014/main" id="{13A5C656-6060-DCFE-6467-5232B7741FE7}"/>
              </a:ext>
            </a:extLst>
          </p:cNvPr>
          <p:cNvSpPr txBox="1">
            <a:spLocks/>
          </p:cNvSpPr>
          <p:nvPr/>
        </p:nvSpPr>
        <p:spPr>
          <a:xfrm>
            <a:off x="5524747" y="1851661"/>
            <a:ext cx="6334318"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pPr>
            <a:endParaRPr lang="en-US" sz="2200" dirty="0">
              <a:solidFill>
                <a:srgbClr val="382B1B"/>
              </a:solidFill>
            </a:endParaRPr>
          </a:p>
        </p:txBody>
      </p:sp>
      <p:sp>
        <p:nvSpPr>
          <p:cNvPr id="29" name="TextBox 28">
            <a:extLst>
              <a:ext uri="{FF2B5EF4-FFF2-40B4-BE49-F238E27FC236}">
                <a16:creationId xmlns:a16="http://schemas.microsoft.com/office/drawing/2014/main" id="{FC96119F-82EE-9083-FEAB-0936E0586576}"/>
              </a:ext>
            </a:extLst>
          </p:cNvPr>
          <p:cNvSpPr txBox="1"/>
          <p:nvPr/>
        </p:nvSpPr>
        <p:spPr>
          <a:xfrm>
            <a:off x="4801772" y="1359008"/>
            <a:ext cx="7225127" cy="5509200"/>
          </a:xfrm>
          <a:prstGeom prst="rect">
            <a:avLst/>
          </a:prstGeom>
          <a:noFill/>
        </p:spPr>
        <p:txBody>
          <a:bodyPr wrap="square">
            <a:spAutoFit/>
          </a:bodyPr>
          <a:lstStyle/>
          <a:p>
            <a:r>
              <a:rPr lang="en-GB" sz="2200" dirty="0"/>
              <a:t>YouTube is the world’s second-largest search engine and it’s perfect for showing off your food in longer-form video.</a:t>
            </a:r>
          </a:p>
          <a:p>
            <a:endParaRPr lang="en-GB" sz="2200" dirty="0"/>
          </a:p>
          <a:p>
            <a:r>
              <a:rPr lang="en-GB" sz="2200" b="1" dirty="0"/>
              <a:t>Why YouTube Matters:</a:t>
            </a:r>
          </a:p>
          <a:p>
            <a:pPr marL="285750" indent="-285750">
              <a:buFont typeface="Arial" panose="020B0604020202020204" pitchFamily="34" charset="0"/>
              <a:buChar char="•"/>
            </a:pPr>
            <a:r>
              <a:rPr lang="en-GB" sz="2200" dirty="0"/>
              <a:t>People search for how to cook, eat, or use new foods</a:t>
            </a:r>
          </a:p>
          <a:p>
            <a:pPr marL="285750" indent="-285750">
              <a:buFont typeface="Arial" panose="020B0604020202020204" pitchFamily="34" charset="0"/>
              <a:buChar char="•"/>
            </a:pPr>
            <a:r>
              <a:rPr lang="en-GB" sz="2200" dirty="0"/>
              <a:t>Great for storytelling: origin, culture, purpose</a:t>
            </a:r>
          </a:p>
          <a:p>
            <a:pPr marL="285750" indent="-285750">
              <a:buFont typeface="Arial" panose="020B0604020202020204" pitchFamily="34" charset="0"/>
              <a:buChar char="•"/>
            </a:pPr>
            <a:r>
              <a:rPr lang="en-GB" sz="2200" dirty="0"/>
              <a:t>Videos stay visible for months or years, not just hours</a:t>
            </a:r>
          </a:p>
          <a:p>
            <a:pPr marL="285750" indent="-285750">
              <a:buFont typeface="Arial" panose="020B0604020202020204" pitchFamily="34" charset="0"/>
              <a:buChar char="•"/>
            </a:pPr>
            <a:r>
              <a:rPr lang="en-GB" sz="2200" dirty="0"/>
              <a:t>You can link videos in your website, WhatsApp, Instagram bio, or even QR codes on packaging</a:t>
            </a:r>
          </a:p>
          <a:p>
            <a:endParaRPr lang="en-GB" sz="2200" dirty="0"/>
          </a:p>
          <a:p>
            <a:r>
              <a:rPr lang="en-GB" sz="2200" b="1" dirty="0"/>
              <a:t>What to Post:</a:t>
            </a:r>
          </a:p>
          <a:p>
            <a:pPr marL="285750" indent="-285750">
              <a:buFont typeface="Arial" panose="020B0604020202020204" pitchFamily="34" charset="0"/>
              <a:buChar char="•"/>
            </a:pPr>
            <a:r>
              <a:rPr lang="en-GB" sz="2200" dirty="0"/>
              <a:t>How to make or serve your dish, products or service</a:t>
            </a:r>
          </a:p>
          <a:p>
            <a:pPr marL="285750" indent="-285750">
              <a:buFont typeface="Arial" panose="020B0604020202020204" pitchFamily="34" charset="0"/>
              <a:buChar char="•"/>
            </a:pPr>
            <a:r>
              <a:rPr lang="en-GB" sz="2200" dirty="0"/>
              <a:t>Behind the scenes of a prep day</a:t>
            </a:r>
          </a:p>
          <a:p>
            <a:pPr marL="285750" indent="-285750">
              <a:buFont typeface="Arial" panose="020B0604020202020204" pitchFamily="34" charset="0"/>
              <a:buChar char="•"/>
            </a:pPr>
            <a:r>
              <a:rPr lang="en-GB" sz="2200" dirty="0"/>
              <a:t>Market day: what we sold and learned</a:t>
            </a:r>
          </a:p>
          <a:p>
            <a:pPr marL="285750" indent="-285750">
              <a:buFont typeface="Arial" panose="020B0604020202020204" pitchFamily="34" charset="0"/>
              <a:buChar char="•"/>
            </a:pPr>
            <a:r>
              <a:rPr lang="en-GB" sz="2200" dirty="0"/>
              <a:t>My story: why I started this food business</a:t>
            </a:r>
          </a:p>
          <a:p>
            <a:endParaRPr lang="en-GB" sz="2200" dirty="0"/>
          </a:p>
        </p:txBody>
      </p:sp>
    </p:spTree>
    <p:extLst>
      <p:ext uri="{BB962C8B-B14F-4D97-AF65-F5344CB8AC3E}">
        <p14:creationId xmlns:p14="http://schemas.microsoft.com/office/powerpoint/2010/main" val="33359753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244043" y="482907"/>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YOU TUBE</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698244" y="43161"/>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683538" y="18627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24747" y="273449"/>
            <a:ext cx="5547247" cy="498855"/>
          </a:xfrm>
          <a:prstGeom prst="rect">
            <a:avLst/>
          </a:prstGeom>
          <a:noFill/>
        </p:spPr>
        <p:txBody>
          <a:bodyPr wrap="square">
            <a:spAutoFit/>
          </a:bodyPr>
          <a:lstStyle/>
          <a:p>
            <a:pPr>
              <a:lnSpc>
                <a:spcPts val="3140"/>
              </a:lnSpc>
            </a:pPr>
            <a:r>
              <a:rPr lang="en-US" sz="3200" b="1" dirty="0">
                <a:solidFill>
                  <a:srgbClr val="382B1B"/>
                </a:solidFill>
              </a:rPr>
              <a:t>YOUTUBE, GETTING STARTED</a:t>
            </a:r>
          </a:p>
        </p:txBody>
      </p:sp>
      <p:pic>
        <p:nvPicPr>
          <p:cNvPr id="21" name="Picture 20">
            <a:extLst>
              <a:ext uri="{FF2B5EF4-FFF2-40B4-BE49-F238E27FC236}">
                <a16:creationId xmlns:a16="http://schemas.microsoft.com/office/drawing/2014/main" id="{A5DCB0B0-B7C0-E242-F2AD-722C79AA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3" y="562355"/>
            <a:ext cx="880396" cy="880396"/>
          </a:xfrm>
          <a:prstGeom prst="rect">
            <a:avLst/>
          </a:prstGeom>
        </p:spPr>
      </p:pic>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5524747" y="1851661"/>
            <a:ext cx="6334318"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pPr>
            <a:endParaRPr lang="en-US" sz="2200" dirty="0">
              <a:solidFill>
                <a:srgbClr val="382B1B"/>
              </a:solidFill>
            </a:endParaRPr>
          </a:p>
        </p:txBody>
      </p:sp>
      <p:sp>
        <p:nvSpPr>
          <p:cNvPr id="9" name="TextBox 8">
            <a:extLst>
              <a:ext uri="{FF2B5EF4-FFF2-40B4-BE49-F238E27FC236}">
                <a16:creationId xmlns:a16="http://schemas.microsoft.com/office/drawing/2014/main" id="{22840D5D-1898-AB3E-E6A6-CE1EC2CDEADF}"/>
              </a:ext>
            </a:extLst>
          </p:cNvPr>
          <p:cNvSpPr txBox="1"/>
          <p:nvPr/>
        </p:nvSpPr>
        <p:spPr>
          <a:xfrm>
            <a:off x="4749222" y="1002553"/>
            <a:ext cx="7239578" cy="6155531"/>
          </a:xfrm>
          <a:prstGeom prst="rect">
            <a:avLst/>
          </a:prstGeom>
          <a:noFill/>
        </p:spPr>
        <p:txBody>
          <a:bodyPr wrap="square" rtlCol="0">
            <a:spAutoFit/>
          </a:bodyPr>
          <a:lstStyle/>
          <a:p>
            <a:r>
              <a:rPr lang="en-GB" sz="2200" dirty="0"/>
              <a:t>YouTube helps build trust, not just likes. It’s your chance to teach, inspire, and connect.</a:t>
            </a:r>
            <a:endParaRPr lang="en-IE" sz="2200" dirty="0"/>
          </a:p>
          <a:p>
            <a:pPr marL="342900" indent="-342900">
              <a:buFont typeface="Arial" panose="020B0604020202020204" pitchFamily="34" charset="0"/>
              <a:buChar char="•"/>
            </a:pPr>
            <a:r>
              <a:rPr lang="en-GB" sz="2200" dirty="0"/>
              <a:t>Open a YouTube channel using your Gmail account</a:t>
            </a:r>
          </a:p>
          <a:p>
            <a:pPr marL="285750" indent="-285750">
              <a:buFont typeface="Arial" panose="020B0604020202020204" pitchFamily="34" charset="0"/>
              <a:buChar char="•"/>
            </a:pPr>
            <a:r>
              <a:rPr lang="en-GB" sz="2200" dirty="0"/>
              <a:t>Give your channel a name that matches your business</a:t>
            </a:r>
          </a:p>
          <a:p>
            <a:pPr marL="285750" indent="-285750">
              <a:buFont typeface="Arial" panose="020B0604020202020204" pitchFamily="34" charset="0"/>
              <a:buChar char="•"/>
            </a:pPr>
            <a:r>
              <a:rPr lang="en-GB" sz="2200" dirty="0"/>
              <a:t>Upload short videos (1–5 minutes to start)</a:t>
            </a:r>
          </a:p>
          <a:p>
            <a:pPr marL="285750" indent="-285750">
              <a:buFont typeface="Arial" panose="020B0604020202020204" pitchFamily="34" charset="0"/>
              <a:buChar char="•"/>
            </a:pPr>
            <a:r>
              <a:rPr lang="en-GB" sz="2200" dirty="0"/>
              <a:t>Add a thumbnail, short description, and a few keywords (like: “homemade hummus” or “vegan Ghanaian snacks”)</a:t>
            </a:r>
          </a:p>
          <a:p>
            <a:endParaRPr lang="en-GB" sz="2200" dirty="0"/>
          </a:p>
          <a:p>
            <a:r>
              <a:rPr lang="en-GB" sz="2200" b="1" dirty="0"/>
              <a:t> Edit Your Videos with:</a:t>
            </a:r>
          </a:p>
          <a:p>
            <a:pPr marL="285750" indent="-285750">
              <a:buFont typeface="Arial" panose="020B0604020202020204" pitchFamily="34" charset="0"/>
              <a:buChar char="•"/>
            </a:pPr>
            <a:r>
              <a:rPr lang="en-GB" sz="2200" dirty="0">
                <a:hlinkClick r:id="rId3"/>
              </a:rPr>
              <a:t>YouTube Studio </a:t>
            </a:r>
            <a:r>
              <a:rPr lang="en-GB" sz="2200" dirty="0"/>
              <a:t>(</a:t>
            </a:r>
            <a:r>
              <a:rPr lang="en-GB" sz="2000" dirty="0"/>
              <a:t>basic editing &amp; music for uploaded videos) </a:t>
            </a:r>
            <a:endParaRPr lang="en-GB" sz="2200" dirty="0"/>
          </a:p>
          <a:p>
            <a:pPr marL="285750" indent="-285750">
              <a:buFont typeface="Arial" panose="020B0604020202020204" pitchFamily="34" charset="0"/>
              <a:buChar char="•"/>
            </a:pPr>
            <a:r>
              <a:rPr lang="en-GB" sz="2200" dirty="0" err="1">
                <a:hlinkClick r:id="rId4"/>
              </a:rPr>
              <a:t>CapCut</a:t>
            </a:r>
            <a:r>
              <a:rPr lang="en-GB" sz="2200" dirty="0"/>
              <a:t> </a:t>
            </a:r>
            <a:r>
              <a:rPr lang="en-IE" sz="2000" dirty="0"/>
              <a:t>(</a:t>
            </a:r>
            <a:r>
              <a:rPr lang="en-GB" sz="2000" dirty="0"/>
              <a:t>mobile &amp; desktop video editing, great for Reels/Shorts) </a:t>
            </a:r>
          </a:p>
          <a:p>
            <a:pPr marL="285750" indent="-285750">
              <a:buFont typeface="Arial" panose="020B0604020202020204" pitchFamily="34" charset="0"/>
              <a:buChar char="•"/>
            </a:pPr>
            <a:r>
              <a:rPr lang="en-GB" sz="2200" dirty="0" err="1">
                <a:hlinkClick r:id="rId5"/>
              </a:rPr>
              <a:t>InShot</a:t>
            </a:r>
            <a:r>
              <a:rPr lang="en-GB" sz="2200" dirty="0"/>
              <a:t> </a:t>
            </a:r>
            <a:r>
              <a:rPr lang="en-GB" sz="2000" dirty="0"/>
              <a:t>(simple mobile app for trimming, music, text, exporting)</a:t>
            </a:r>
          </a:p>
          <a:p>
            <a:pPr marL="285750" indent="-285750">
              <a:buFont typeface="Arial" panose="020B0604020202020204" pitchFamily="34" charset="0"/>
              <a:buChar char="•"/>
            </a:pPr>
            <a:r>
              <a:rPr lang="en-GB" sz="2200" dirty="0">
                <a:hlinkClick r:id="rId6"/>
              </a:rPr>
              <a:t>Canva</a:t>
            </a:r>
            <a:r>
              <a:rPr lang="en-GB" sz="2200" dirty="0"/>
              <a:t> </a:t>
            </a:r>
            <a:r>
              <a:rPr lang="en-GB" sz="2000" dirty="0"/>
              <a:t>(easy drag-and-drop video templates, animations, branding)</a:t>
            </a:r>
            <a:endParaRPr lang="en-GB" sz="2200" dirty="0"/>
          </a:p>
          <a:p>
            <a:pPr marL="285750" indent="-285750">
              <a:buFont typeface="Arial" panose="020B0604020202020204" pitchFamily="34" charset="0"/>
              <a:buChar char="•"/>
            </a:pPr>
            <a:endParaRPr lang="en-GB" sz="2200" b="1" dirty="0">
              <a:solidFill>
                <a:srgbClr val="382B1B"/>
              </a:solidFill>
              <a:highlight>
                <a:srgbClr val="84BFA4"/>
              </a:highlight>
            </a:endParaRPr>
          </a:p>
          <a:p>
            <a:r>
              <a:rPr lang="en-GB" sz="2200" b="1" dirty="0">
                <a:solidFill>
                  <a:srgbClr val="382B1B"/>
                </a:solidFill>
                <a:highlight>
                  <a:srgbClr val="84BFA4"/>
                </a:highlight>
              </a:rPr>
              <a:t>Tip: </a:t>
            </a:r>
            <a:r>
              <a:rPr lang="en-GB" sz="2200" dirty="0"/>
              <a:t>End each video with a call to action: “Order here”, “Follow us on Instagram”, “Subscribe for more recipes!”</a:t>
            </a:r>
          </a:p>
          <a:p>
            <a:endParaRPr lang="en-IE" sz="2200" dirty="0"/>
          </a:p>
        </p:txBody>
      </p:sp>
    </p:spTree>
    <p:extLst>
      <p:ext uri="{BB962C8B-B14F-4D97-AF65-F5344CB8AC3E}">
        <p14:creationId xmlns:p14="http://schemas.microsoft.com/office/powerpoint/2010/main" val="354180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MARKETING NEVER STOPS</a:t>
            </a:r>
          </a:p>
        </p:txBody>
      </p:sp>
      <p:grpSp>
        <p:nvGrpSpPr>
          <p:cNvPr id="7" name="Group 6">
            <a:extLst>
              <a:ext uri="{FF2B5EF4-FFF2-40B4-BE49-F238E27FC236}">
                <a16:creationId xmlns:a16="http://schemas.microsoft.com/office/drawing/2014/main" id="{F2E090E4-44B4-8DEC-A18C-37293A34FC9E}"/>
              </a:ext>
            </a:extLst>
          </p:cNvPr>
          <p:cNvGrpSpPr/>
          <p:nvPr/>
        </p:nvGrpSpPr>
        <p:grpSpPr>
          <a:xfrm>
            <a:off x="6848690" y="2574808"/>
            <a:ext cx="5343310" cy="4469172"/>
            <a:chOff x="4308293" y="667658"/>
            <a:chExt cx="6811123" cy="5696857"/>
          </a:xfrm>
        </p:grpSpPr>
        <p:pic>
          <p:nvPicPr>
            <p:cNvPr id="8" name="Picture 7">
              <a:extLst>
                <a:ext uri="{FF2B5EF4-FFF2-40B4-BE49-F238E27FC236}">
                  <a16:creationId xmlns:a16="http://schemas.microsoft.com/office/drawing/2014/main" id="{BEC105FA-4896-40C5-7F83-0FD28DB28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12" name="Rectangle 11">
              <a:extLst>
                <a:ext uri="{FF2B5EF4-FFF2-40B4-BE49-F238E27FC236}">
                  <a16:creationId xmlns:a16="http://schemas.microsoft.com/office/drawing/2014/main" id="{138BF6CC-1D5E-7531-3559-9F3C5C2AEE8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4">
            <a:extLst>
              <a:ext uri="{FF2B5EF4-FFF2-40B4-BE49-F238E27FC236}">
                <a16:creationId xmlns:a16="http://schemas.microsoft.com/office/drawing/2014/main" id="{F7423AB3-9322-FCF3-CAB1-3E3F5104924D}"/>
              </a:ext>
            </a:extLst>
          </p:cNvPr>
          <p:cNvSpPr txBox="1">
            <a:spLocks/>
          </p:cNvSpPr>
          <p:nvPr/>
        </p:nvSpPr>
        <p:spPr>
          <a:xfrm>
            <a:off x="435432" y="1339510"/>
            <a:ext cx="6619418" cy="384991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p>
          <a:p>
            <a:r>
              <a:rPr lang="en-US" sz="2200" dirty="0"/>
              <a:t>Marketing never stops. Like the laundry, it is never done! It is about </a:t>
            </a:r>
            <a:r>
              <a:rPr lang="en-US" sz="2200" b="1" dirty="0"/>
              <a:t>standing out </a:t>
            </a:r>
            <a:r>
              <a:rPr lang="en-US" sz="2200" dirty="0"/>
              <a:t>and trying harder, every day (not just when you feel you should or you need to).  </a:t>
            </a:r>
          </a:p>
          <a:p>
            <a:r>
              <a:rPr lang="en-US" sz="2200" dirty="0"/>
              <a:t>Marketing is about </a:t>
            </a:r>
            <a:r>
              <a:rPr lang="en-US" sz="2200" b="1" dirty="0"/>
              <a:t>relationships</a:t>
            </a:r>
            <a:r>
              <a:rPr lang="en-US" sz="2200" dirty="0"/>
              <a:t>. You are your most important marketing tool.</a:t>
            </a:r>
          </a:p>
          <a:p>
            <a:r>
              <a:rPr lang="en-US" sz="2200" dirty="0"/>
              <a:t>Marketing is sharing </a:t>
            </a:r>
            <a:r>
              <a:rPr lang="en-US" sz="2200" b="1" dirty="0"/>
              <a:t>your unique story</a:t>
            </a:r>
            <a:r>
              <a:rPr lang="en-US" sz="2200" dirty="0"/>
              <a:t>, </a:t>
            </a:r>
            <a:r>
              <a:rPr lang="en-US" sz="2200" b="1" dirty="0"/>
              <a:t>offer </a:t>
            </a:r>
            <a:r>
              <a:rPr lang="en-US" sz="2200" dirty="0"/>
              <a:t>and </a:t>
            </a:r>
            <a:r>
              <a:rPr lang="en-US" sz="2200" b="1" dirty="0"/>
              <a:t>solution</a:t>
            </a:r>
            <a:r>
              <a:rPr lang="en-US" sz="2200" dirty="0"/>
              <a:t> with the </a:t>
            </a:r>
            <a:r>
              <a:rPr lang="en-US" sz="2200" b="1" dirty="0"/>
              <a:t>right people</a:t>
            </a:r>
          </a:p>
          <a:p>
            <a:endParaRPr lang="en-US" dirty="0"/>
          </a:p>
          <a:p>
            <a:endParaRPr lang="en-US" dirty="0"/>
          </a:p>
        </p:txBody>
      </p:sp>
      <p:pic>
        <p:nvPicPr>
          <p:cNvPr id="5" name="Picture 4" descr="A picture containing basket, sitting, blanket, table&#10;&#10;Description automatically generated">
            <a:extLst>
              <a:ext uri="{FF2B5EF4-FFF2-40B4-BE49-F238E27FC236}">
                <a16:creationId xmlns:a16="http://schemas.microsoft.com/office/drawing/2014/main" id="{6B3D549F-E90F-21A6-8268-6E0F1B05D7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97637" y="2905013"/>
            <a:ext cx="3758931" cy="2835221"/>
          </a:xfrm>
          <a:prstGeom prst="rect">
            <a:avLst/>
          </a:prstGeom>
        </p:spPr>
      </p:pic>
    </p:spTree>
    <p:extLst>
      <p:ext uri="{BB962C8B-B14F-4D97-AF65-F5344CB8AC3E}">
        <p14:creationId xmlns:p14="http://schemas.microsoft.com/office/powerpoint/2010/main" val="3267460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A52B-DD33-871B-A3B1-6B08897C7D2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B438B92-6BEE-5B46-11F2-5B576CB421CD}"/>
              </a:ext>
            </a:extLst>
          </p:cNvPr>
          <p:cNvSpPr/>
          <p:nvPr/>
        </p:nvSpPr>
        <p:spPr>
          <a:xfrm>
            <a:off x="-8988"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8215E00-44EE-8591-3921-8899A1249516}"/>
              </a:ext>
            </a:extLst>
          </p:cNvPr>
          <p:cNvGrpSpPr/>
          <p:nvPr/>
        </p:nvGrpSpPr>
        <p:grpSpPr>
          <a:xfrm>
            <a:off x="4295092" y="540903"/>
            <a:ext cx="1321292" cy="149694"/>
            <a:chOff x="686343" y="1065256"/>
            <a:chExt cx="2115583" cy="239682"/>
          </a:xfrm>
        </p:grpSpPr>
        <p:cxnSp>
          <p:nvCxnSpPr>
            <p:cNvPr id="11" name="Straight Connector 10">
              <a:extLst>
                <a:ext uri="{FF2B5EF4-FFF2-40B4-BE49-F238E27FC236}">
                  <a16:creationId xmlns:a16="http://schemas.microsoft.com/office/drawing/2014/main" id="{BCA5A3BA-B46C-8FCF-972C-A7F8EAC2584B}"/>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F4844D6-E300-06C1-3D87-F24417FCE686}"/>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E037A749-0973-24A5-9F2E-04FEC9D79625}"/>
              </a:ext>
            </a:extLst>
          </p:cNvPr>
          <p:cNvSpPr txBox="1">
            <a:spLocks/>
          </p:cNvSpPr>
          <p:nvPr/>
        </p:nvSpPr>
        <p:spPr>
          <a:xfrm>
            <a:off x="440346" y="2553277"/>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TIKTOK </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3D9CFE66-DB38-6684-15C2-7F919C3E07DC}"/>
              </a:ext>
            </a:extLst>
          </p:cNvPr>
          <p:cNvSpPr/>
          <p:nvPr/>
        </p:nvSpPr>
        <p:spPr>
          <a:xfrm>
            <a:off x="3808987" y="9602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0AE2B878-33C8-429C-3CA0-4A0EE05B0DAE}"/>
              </a:ext>
            </a:extLst>
          </p:cNvPr>
          <p:cNvSpPr txBox="1">
            <a:spLocks/>
          </p:cNvSpPr>
          <p:nvPr/>
        </p:nvSpPr>
        <p:spPr>
          <a:xfrm>
            <a:off x="3758833" y="143645"/>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DEBC7A87-89D2-52CC-A6AB-DEFAA04A8424}"/>
              </a:ext>
            </a:extLst>
          </p:cNvPr>
          <p:cNvSpPr txBox="1"/>
          <p:nvPr/>
        </p:nvSpPr>
        <p:spPr>
          <a:xfrm>
            <a:off x="5566230" y="303063"/>
            <a:ext cx="5547247" cy="498855"/>
          </a:xfrm>
          <a:prstGeom prst="rect">
            <a:avLst/>
          </a:prstGeom>
          <a:noFill/>
        </p:spPr>
        <p:txBody>
          <a:bodyPr wrap="square">
            <a:spAutoFit/>
          </a:bodyPr>
          <a:lstStyle/>
          <a:p>
            <a:pPr>
              <a:lnSpc>
                <a:spcPts val="3140"/>
              </a:lnSpc>
            </a:pPr>
            <a:r>
              <a:rPr lang="en-US" sz="3200" b="1" dirty="0">
                <a:solidFill>
                  <a:srgbClr val="382B1B"/>
                </a:solidFill>
              </a:rPr>
              <a:t>TIKTOK</a:t>
            </a:r>
          </a:p>
        </p:txBody>
      </p:sp>
      <p:sp>
        <p:nvSpPr>
          <p:cNvPr id="2" name="Text Placeholder 6">
            <a:extLst>
              <a:ext uri="{FF2B5EF4-FFF2-40B4-BE49-F238E27FC236}">
                <a16:creationId xmlns:a16="http://schemas.microsoft.com/office/drawing/2014/main" id="{E5394B7B-1013-D393-3877-07C336DF3F38}"/>
              </a:ext>
            </a:extLst>
          </p:cNvPr>
          <p:cNvSpPr txBox="1">
            <a:spLocks/>
          </p:cNvSpPr>
          <p:nvPr/>
        </p:nvSpPr>
        <p:spPr>
          <a:xfrm>
            <a:off x="4547335" y="967952"/>
            <a:ext cx="6334318" cy="256032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sp>
        <p:nvSpPr>
          <p:cNvPr id="23" name="Rectangle 22">
            <a:extLst>
              <a:ext uri="{FF2B5EF4-FFF2-40B4-BE49-F238E27FC236}">
                <a16:creationId xmlns:a16="http://schemas.microsoft.com/office/drawing/2014/main" id="{7EA437D1-247A-8B17-EA30-DDDA07015C87}"/>
              </a:ext>
            </a:extLst>
          </p:cNvPr>
          <p:cNvSpPr/>
          <p:nvPr/>
        </p:nvSpPr>
        <p:spPr>
          <a:xfrm>
            <a:off x="1289051" y="5060949"/>
            <a:ext cx="2360434" cy="15714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1E2965-C8E8-32F0-160D-1F50AF15C4E8}"/>
              </a:ext>
            </a:extLst>
          </p:cNvPr>
          <p:cNvSpPr/>
          <p:nvPr/>
        </p:nvSpPr>
        <p:spPr>
          <a:xfrm>
            <a:off x="31305" y="5137342"/>
            <a:ext cx="1298038" cy="1301931"/>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hlinkClick r:id="rId3"/>
              </a:rPr>
              <a:t>CLICK</a:t>
            </a:r>
            <a:r>
              <a:rPr lang="en-US" sz="2000" b="1" dirty="0">
                <a:solidFill>
                  <a:schemeClr val="bg1"/>
                </a:solidFill>
              </a:rPr>
              <a:t>       TO VIEW</a:t>
            </a:r>
          </a:p>
        </p:txBody>
      </p:sp>
      <p:grpSp>
        <p:nvGrpSpPr>
          <p:cNvPr id="25" name="Google Shape;612;p39">
            <a:extLst>
              <a:ext uri="{FF2B5EF4-FFF2-40B4-BE49-F238E27FC236}">
                <a16:creationId xmlns:a16="http://schemas.microsoft.com/office/drawing/2014/main" id="{FEF05DFE-5088-EBE2-0B50-9B261EA28A85}"/>
              </a:ext>
            </a:extLst>
          </p:cNvPr>
          <p:cNvGrpSpPr/>
          <p:nvPr/>
        </p:nvGrpSpPr>
        <p:grpSpPr>
          <a:xfrm>
            <a:off x="5751380" y="4509126"/>
            <a:ext cx="453026" cy="462520"/>
            <a:chOff x="3951850" y="2985350"/>
            <a:chExt cx="407950" cy="416500"/>
          </a:xfrm>
        </p:grpSpPr>
        <p:sp>
          <p:nvSpPr>
            <p:cNvPr id="26" name="Google Shape;613;p39">
              <a:extLst>
                <a:ext uri="{FF2B5EF4-FFF2-40B4-BE49-F238E27FC236}">
                  <a16:creationId xmlns:a16="http://schemas.microsoft.com/office/drawing/2014/main" id="{5CB3BA51-CE74-1F3B-7813-5466C5F16AA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4;p39">
              <a:extLst>
                <a:ext uri="{FF2B5EF4-FFF2-40B4-BE49-F238E27FC236}">
                  <a16:creationId xmlns:a16="http://schemas.microsoft.com/office/drawing/2014/main" id="{04D5B660-BC91-10CB-03C9-A6635F7C49B1}"/>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5;p39">
              <a:extLst>
                <a:ext uri="{FF2B5EF4-FFF2-40B4-BE49-F238E27FC236}">
                  <a16:creationId xmlns:a16="http://schemas.microsoft.com/office/drawing/2014/main" id="{FEEE504B-F0B1-CB98-1523-65DEE95D3454}"/>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6;p39">
              <a:extLst>
                <a:ext uri="{FF2B5EF4-FFF2-40B4-BE49-F238E27FC236}">
                  <a16:creationId xmlns:a16="http://schemas.microsoft.com/office/drawing/2014/main" id="{B73A1831-0453-53BE-55BD-BC6E6C15F730}"/>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A9D71B01-6496-8375-D8FE-6ECEB48A20FD}"/>
              </a:ext>
            </a:extLst>
          </p:cNvPr>
          <p:cNvPicPr>
            <a:picLocks noChangeAspect="1"/>
          </p:cNvPicPr>
          <p:nvPr/>
        </p:nvPicPr>
        <p:blipFill>
          <a:blip r:embed="rId4"/>
          <a:stretch>
            <a:fillRect/>
          </a:stretch>
        </p:blipFill>
        <p:spPr>
          <a:xfrm>
            <a:off x="619122" y="765968"/>
            <a:ext cx="548688" cy="548688"/>
          </a:xfrm>
          <a:prstGeom prst="rect">
            <a:avLst/>
          </a:prstGeom>
        </p:spPr>
      </p:pic>
      <p:sp>
        <p:nvSpPr>
          <p:cNvPr id="33" name="TextBox 32">
            <a:extLst>
              <a:ext uri="{FF2B5EF4-FFF2-40B4-BE49-F238E27FC236}">
                <a16:creationId xmlns:a16="http://schemas.microsoft.com/office/drawing/2014/main" id="{FBF426F3-F68C-4D58-6AD7-6391234212C2}"/>
              </a:ext>
            </a:extLst>
          </p:cNvPr>
          <p:cNvSpPr txBox="1"/>
          <p:nvPr/>
        </p:nvSpPr>
        <p:spPr>
          <a:xfrm>
            <a:off x="4473575" y="893788"/>
            <a:ext cx="7597775" cy="4801314"/>
          </a:xfrm>
          <a:prstGeom prst="rect">
            <a:avLst/>
          </a:prstGeom>
          <a:noFill/>
        </p:spPr>
        <p:txBody>
          <a:bodyPr wrap="square">
            <a:spAutoFit/>
          </a:bodyPr>
          <a:lstStyle/>
          <a:p>
            <a:r>
              <a:rPr lang="en-GB" dirty="0"/>
              <a:t>TikTok is one of the most powerful platforms to get noticed fast. While it's known for its trends (especially for foods) and music, it’s also an excellent tool for small food businesses with no budget to connect with new audiences.</a:t>
            </a:r>
          </a:p>
          <a:p>
            <a:endParaRPr lang="en-GB" dirty="0"/>
          </a:p>
          <a:p>
            <a:r>
              <a:rPr lang="en-GB" b="1" dirty="0">
                <a:solidFill>
                  <a:srgbClr val="84BFA4"/>
                </a:solidFill>
              </a:rPr>
              <a:t>Why TikTok Works:</a:t>
            </a:r>
          </a:p>
          <a:p>
            <a:pPr marL="285750" indent="-285750">
              <a:buFont typeface="Arial" panose="020B0604020202020204" pitchFamily="34" charset="0"/>
              <a:buChar char="•"/>
            </a:pPr>
            <a:r>
              <a:rPr lang="en-GB" dirty="0"/>
              <a:t>Short videos = fast engagement</a:t>
            </a:r>
          </a:p>
          <a:p>
            <a:pPr marL="285750" indent="-285750">
              <a:buFont typeface="Arial" panose="020B0604020202020204" pitchFamily="34" charset="0"/>
              <a:buChar char="•"/>
            </a:pPr>
            <a:r>
              <a:rPr lang="en-GB" dirty="0"/>
              <a:t>The algorithm shows your content to people who don’t already follow you</a:t>
            </a:r>
          </a:p>
          <a:p>
            <a:pPr marL="285750" indent="-285750">
              <a:buFont typeface="Arial" panose="020B0604020202020204" pitchFamily="34" charset="0"/>
              <a:buChar char="•"/>
            </a:pPr>
            <a:r>
              <a:rPr lang="en-GB" dirty="0"/>
              <a:t>It’s great for explaining what you do in a way that’s real, simple, and human</a:t>
            </a:r>
          </a:p>
          <a:p>
            <a:pPr marL="285750" indent="-285750">
              <a:buFont typeface="Arial" panose="020B0604020202020204" pitchFamily="34" charset="0"/>
              <a:buChar char="•"/>
            </a:pPr>
            <a:endParaRPr lang="en-GB" dirty="0"/>
          </a:p>
          <a:p>
            <a:r>
              <a:rPr lang="en-GB" b="1" dirty="0">
                <a:solidFill>
                  <a:srgbClr val="84BFA4"/>
                </a:solidFill>
              </a:rPr>
              <a:t>Posting ideas:</a:t>
            </a:r>
          </a:p>
          <a:p>
            <a:pPr marL="285750" indent="-285750">
              <a:buFont typeface="Arial" panose="020B0604020202020204" pitchFamily="34" charset="0"/>
              <a:buChar char="•"/>
            </a:pPr>
            <a:r>
              <a:rPr lang="en-GB" dirty="0"/>
              <a:t>Behind-the-scenes clips from the kitchen</a:t>
            </a:r>
          </a:p>
          <a:p>
            <a:pPr marL="285750" indent="-285750">
              <a:buFont typeface="Arial" panose="020B0604020202020204" pitchFamily="34" charset="0"/>
              <a:buChar char="•"/>
            </a:pPr>
            <a:r>
              <a:rPr lang="en-GB" dirty="0"/>
              <a:t>Step-by-step mini recipes</a:t>
            </a:r>
          </a:p>
          <a:p>
            <a:pPr marL="285750" indent="-285750">
              <a:buFont typeface="Arial" panose="020B0604020202020204" pitchFamily="34" charset="0"/>
              <a:buChar char="•"/>
            </a:pPr>
            <a:r>
              <a:rPr lang="en-GB" dirty="0"/>
              <a:t>Customer reactions and testimonials</a:t>
            </a:r>
          </a:p>
          <a:p>
            <a:pPr marL="285750" indent="-285750">
              <a:buFont typeface="Arial" panose="020B0604020202020204" pitchFamily="34" charset="0"/>
              <a:buChar char="•"/>
            </a:pPr>
            <a:r>
              <a:rPr lang="en-GB" dirty="0"/>
              <a:t>Your brand story in under 60 second</a:t>
            </a:r>
          </a:p>
          <a:p>
            <a:endParaRPr lang="en-GB" dirty="0"/>
          </a:p>
          <a:p>
            <a:r>
              <a:rPr lang="en-GB" dirty="0"/>
              <a:t> You don’t need to dance or follow trends?  Be authentic, consistent, and show the heart behind your food.</a:t>
            </a:r>
            <a:endParaRPr lang="en-IE" dirty="0"/>
          </a:p>
        </p:txBody>
      </p:sp>
    </p:spTree>
    <p:extLst>
      <p:ext uri="{BB962C8B-B14F-4D97-AF65-F5344CB8AC3E}">
        <p14:creationId xmlns:p14="http://schemas.microsoft.com/office/powerpoint/2010/main" val="1717011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6E15-E2DF-A7DB-CC93-53349154157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F835E55-1B6F-3639-6337-4F7C747149F8}"/>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7026E57-2699-C283-475D-CF254706A5E0}"/>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3382F5A6-F944-103B-2108-DD1D1FCE343B}"/>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0D78E3D-9832-8D6B-AFD3-0BBD6ACF0272}"/>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242F163B-2BBC-A846-9451-887B0B282D8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TIKTOK </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E30E4956-629C-453D-4820-77A7F278F703}"/>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3853EE44-3839-8155-F6C4-A53BD76A3437}"/>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8D5900D2-ECB1-1F30-F552-E6BFC7894104}"/>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a:t>
            </a:r>
            <a:r>
              <a:rPr lang="en-US" sz="2800" b="1" dirty="0">
                <a:solidFill>
                  <a:srgbClr val="382B1B"/>
                </a:solidFill>
              </a:rPr>
              <a:t>Turning Followers into Customers</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48B736D7-BAB0-761E-365C-81E7BB618652}"/>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A0E2A829-D472-AC96-1281-7C684C3C836B}"/>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D8214B06-0B22-511A-DD44-1E4C849F1D59}"/>
              </a:ext>
            </a:extLst>
          </p:cNvPr>
          <p:cNvSpPr txBox="1"/>
          <p:nvPr/>
        </p:nvSpPr>
        <p:spPr>
          <a:xfrm>
            <a:off x="4816485" y="1115159"/>
            <a:ext cx="7642215" cy="5170646"/>
          </a:xfrm>
          <a:prstGeom prst="rect">
            <a:avLst/>
          </a:prstGeom>
          <a:noFill/>
        </p:spPr>
        <p:txBody>
          <a:bodyPr wrap="square">
            <a:spAutoFit/>
          </a:bodyPr>
          <a:lstStyle/>
          <a:p>
            <a:r>
              <a:rPr lang="en-GB" sz="2200" dirty="0"/>
              <a:t>Getting views is great, but your goal is real relationships and sales. Here's how to move from likes to loyal buyers:</a:t>
            </a:r>
          </a:p>
          <a:p>
            <a:endParaRPr lang="en-GB" sz="2200" dirty="0"/>
          </a:p>
          <a:p>
            <a:r>
              <a:rPr lang="en-GB" sz="2200" b="1" dirty="0">
                <a:solidFill>
                  <a:srgbClr val="84BFA4"/>
                </a:solidFill>
              </a:rPr>
              <a:t>Engage Actively: </a:t>
            </a:r>
          </a:p>
          <a:p>
            <a:pPr marL="285750" indent="-285750">
              <a:buFont typeface="Arial" panose="020B0604020202020204" pitchFamily="34" charset="0"/>
              <a:buChar char="•"/>
            </a:pPr>
            <a:r>
              <a:rPr lang="en-GB" sz="2200" dirty="0"/>
              <a:t>Reply to comments and messages. Show you're listening</a:t>
            </a:r>
          </a:p>
          <a:p>
            <a:pPr marL="285750" indent="-285750">
              <a:buFont typeface="Arial" panose="020B0604020202020204" pitchFamily="34" charset="0"/>
              <a:buChar char="•"/>
            </a:pPr>
            <a:r>
              <a:rPr lang="en-GB" sz="2200" dirty="0"/>
              <a:t>Like and comment back to build trust and community</a:t>
            </a:r>
          </a:p>
          <a:p>
            <a:pPr marL="285750" indent="-285750">
              <a:buFont typeface="Arial" panose="020B0604020202020204" pitchFamily="34" charset="0"/>
              <a:buChar char="•"/>
            </a:pPr>
            <a:r>
              <a:rPr lang="en-GB" sz="2200" dirty="0"/>
              <a:t>Ask questions in captions: “Would you try?” or “What’s your favourite?”</a:t>
            </a:r>
          </a:p>
          <a:p>
            <a:endParaRPr lang="en-GB" sz="2200" dirty="0"/>
          </a:p>
          <a:p>
            <a:r>
              <a:rPr lang="en-GB" sz="2200" b="1" dirty="0">
                <a:solidFill>
                  <a:srgbClr val="84BFA4"/>
                </a:solidFill>
              </a:rPr>
              <a:t>Make Your Profile Work for You</a:t>
            </a:r>
          </a:p>
          <a:p>
            <a:pPr marL="285750" indent="-285750">
              <a:buFont typeface="Arial" panose="020B0604020202020204" pitchFamily="34" charset="0"/>
              <a:buChar char="•"/>
            </a:pPr>
            <a:r>
              <a:rPr lang="en-GB" sz="2200" dirty="0"/>
              <a:t>In bio, state what you offer e.g. Handmade vegan snacks, DM to order</a:t>
            </a:r>
          </a:p>
          <a:p>
            <a:pPr marL="285750" indent="-285750">
              <a:buFont typeface="Arial" panose="020B0604020202020204" pitchFamily="34" charset="0"/>
              <a:buChar char="•"/>
            </a:pPr>
            <a:r>
              <a:rPr lang="en-GB" sz="2200" dirty="0"/>
              <a:t>Include links to your website, WhatsApp, or order form</a:t>
            </a:r>
          </a:p>
          <a:p>
            <a:pPr marL="285750" indent="-285750">
              <a:buFont typeface="Arial" panose="020B0604020202020204" pitchFamily="34" charset="0"/>
              <a:buChar char="•"/>
            </a:pPr>
            <a:r>
              <a:rPr lang="en-GB" sz="2200" dirty="0"/>
              <a:t>Use a recognisable logo or photo as your profile picture</a:t>
            </a:r>
          </a:p>
          <a:p>
            <a:r>
              <a:rPr lang="en-GB" sz="2200" dirty="0"/>
              <a:t> </a:t>
            </a:r>
          </a:p>
        </p:txBody>
      </p:sp>
    </p:spTree>
    <p:extLst>
      <p:ext uri="{BB962C8B-B14F-4D97-AF65-F5344CB8AC3E}">
        <p14:creationId xmlns:p14="http://schemas.microsoft.com/office/powerpoint/2010/main" val="1267615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02E1-9EED-C1B5-7BEA-A2044FA147A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76EE252-CF1C-5AFF-676F-32D2457638A4}"/>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E809E0E-709B-A891-7914-7AE1A0448664}"/>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8CDDCAA7-A9CA-116E-F6C2-952462C91F3D}"/>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A95C5AB-43D2-E68C-FDEB-D7F9F70A42F1}"/>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6DBDD2A5-F382-20BF-C59E-3DE0652739ED}"/>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TIKTOK </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0D9BCE50-3246-8120-1138-A57E2E048BA9}"/>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A37DA024-376D-2835-405C-C336E6C58A5E}"/>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A7F38DAF-EF39-6EAE-18D6-FABDC2DEDB25}"/>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a:t>
            </a:r>
            <a:r>
              <a:rPr lang="en-US" sz="2800" b="1" dirty="0">
                <a:solidFill>
                  <a:srgbClr val="382B1B"/>
                </a:solidFill>
              </a:rPr>
              <a:t>Turning Followers into Customers</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B15AACC0-C4AD-BC59-96E8-7BA73234AEEE}"/>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0727C952-FC67-98DF-AE11-48F454A8F093}"/>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85194445-E6A6-DFC0-F33E-3D8991C575F3}"/>
              </a:ext>
            </a:extLst>
          </p:cNvPr>
          <p:cNvSpPr txBox="1"/>
          <p:nvPr/>
        </p:nvSpPr>
        <p:spPr>
          <a:xfrm>
            <a:off x="4642783" y="1319104"/>
            <a:ext cx="7642215" cy="5509200"/>
          </a:xfrm>
          <a:prstGeom prst="rect">
            <a:avLst/>
          </a:prstGeom>
          <a:noFill/>
        </p:spPr>
        <p:txBody>
          <a:bodyPr wrap="square">
            <a:spAutoFit/>
          </a:bodyPr>
          <a:lstStyle/>
          <a:p>
            <a:r>
              <a:rPr lang="en-GB" sz="2200" b="1" dirty="0">
                <a:solidFill>
                  <a:srgbClr val="84BFA4"/>
                </a:solidFill>
              </a:rPr>
              <a:t>Add Calls to Action</a:t>
            </a:r>
          </a:p>
          <a:p>
            <a:r>
              <a:rPr lang="en-GB" sz="2200" dirty="0"/>
              <a:t>In your video captions, guide </a:t>
            </a:r>
            <a:r>
              <a:rPr lang="en-GB" sz="2200" dirty="0" err="1"/>
              <a:t>people:“Order</a:t>
            </a:r>
            <a:r>
              <a:rPr lang="en-GB" sz="2200" dirty="0"/>
              <a:t> in bio 🔗” “Follow for more easy recipes” “DM to book for events”</a:t>
            </a:r>
          </a:p>
          <a:p>
            <a:endParaRPr lang="en-GB" sz="2200" dirty="0"/>
          </a:p>
          <a:p>
            <a:r>
              <a:rPr lang="en-GB" sz="2200" b="1" dirty="0">
                <a:solidFill>
                  <a:srgbClr val="84BFA4"/>
                </a:solidFill>
              </a:rPr>
              <a:t>Be Consistent</a:t>
            </a:r>
          </a:p>
          <a:p>
            <a:r>
              <a:rPr lang="en-GB" sz="2200" dirty="0"/>
              <a:t>TikTok recommends 1–4 posts per day, but even 3–5 per week builds momentum</a:t>
            </a:r>
          </a:p>
          <a:p>
            <a:endParaRPr lang="en-GB" sz="2200" dirty="0"/>
          </a:p>
          <a:p>
            <a:r>
              <a:rPr lang="en-GB" sz="2200" b="1" dirty="0">
                <a:solidFill>
                  <a:srgbClr val="B6D1E1"/>
                </a:solidFill>
              </a:rPr>
              <a:t>Getting Started on TikTok – Simple Steps for Food Entrepreneurs</a:t>
            </a:r>
          </a:p>
          <a:p>
            <a:pPr>
              <a:buNone/>
            </a:pPr>
            <a:r>
              <a:rPr lang="en-GB" sz="2200" b="1" dirty="0">
                <a:solidFill>
                  <a:srgbClr val="84BFA4"/>
                </a:solidFill>
              </a:rPr>
              <a:t>1. Download the App &amp; Set Up Your Profile</a:t>
            </a:r>
          </a:p>
          <a:p>
            <a:pPr marL="342900" indent="-342900">
              <a:buFont typeface="Arial" panose="020B0604020202020204" pitchFamily="34" charset="0"/>
              <a:buChar char="•"/>
            </a:pPr>
            <a:r>
              <a:rPr lang="en-GB" sz="2200" dirty="0"/>
              <a:t>Use your business name or something short and memorable</a:t>
            </a:r>
          </a:p>
          <a:p>
            <a:pPr marL="342900" indent="-342900">
              <a:buFont typeface="Arial" panose="020B0604020202020204" pitchFamily="34" charset="0"/>
              <a:buChar char="•"/>
            </a:pPr>
            <a:r>
              <a:rPr lang="en-GB" sz="2200" dirty="0"/>
              <a:t>Add a profile photo (your face, food, or logo)</a:t>
            </a:r>
          </a:p>
          <a:p>
            <a:pPr marL="342900" indent="-342900">
              <a:buFont typeface="Arial" panose="020B0604020202020204" pitchFamily="34" charset="0"/>
              <a:buChar char="•"/>
            </a:pPr>
            <a:r>
              <a:rPr lang="en-GB" sz="2200" dirty="0"/>
              <a:t>Write a short bio: What you offer + how to order (e.g. “Homecooked Sri Lankan meals. DM to book!”)</a:t>
            </a:r>
          </a:p>
          <a:p>
            <a:pPr marL="342900" indent="-342900">
              <a:buFont typeface="Arial" panose="020B0604020202020204" pitchFamily="34" charset="0"/>
              <a:buChar char="•"/>
            </a:pPr>
            <a:r>
              <a:rPr lang="en-GB" sz="2200" dirty="0"/>
              <a:t>Link to your Instagram, website, or WhatsApp</a:t>
            </a:r>
          </a:p>
          <a:p>
            <a:endParaRPr lang="en-IE" sz="2200" b="1" dirty="0"/>
          </a:p>
        </p:txBody>
      </p:sp>
    </p:spTree>
    <p:extLst>
      <p:ext uri="{BB962C8B-B14F-4D97-AF65-F5344CB8AC3E}">
        <p14:creationId xmlns:p14="http://schemas.microsoft.com/office/powerpoint/2010/main" val="100592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27FD-1966-5139-063B-25A18AA72AD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54D9188-D993-87FB-EAEE-A57C3A60D0F9}"/>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272A3E-E2CE-23CB-8E8E-DA8B695F0B3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CDDFE88E-CE67-237B-DA02-D81DFD9D73FC}"/>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01B1DE-DF9B-247E-D136-966EE24CE995}"/>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DE24B5ED-8EA6-CCFE-EFD8-CDDF17C9E0BD}"/>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ON </a:t>
            </a:r>
            <a:r>
              <a:rPr lang="en-US" b="1" dirty="0">
                <a:solidFill>
                  <a:schemeClr val="bg1"/>
                </a:solidFill>
                <a:highlight>
                  <a:srgbClr val="84BFA4"/>
                </a:highlight>
              </a:rPr>
              <a:t>TIKTOK </a:t>
            </a:r>
            <a:r>
              <a:rPr lang="en-US" b="1" dirty="0">
                <a:solidFill>
                  <a:schemeClr val="bg1"/>
                </a:solidFill>
              </a:rPr>
              <a:t> AS A MARKETING 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08BA9253-2D40-5E58-C420-71E9706AE057}"/>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0A6C7668-8FE7-6D16-B3A6-893427AE8BF8}"/>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16907DDD-89C4-473C-53B8-62141F261CDA}"/>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a:t>
            </a:r>
            <a:r>
              <a:rPr lang="en-US" sz="2800" b="1" dirty="0">
                <a:solidFill>
                  <a:srgbClr val="382B1B"/>
                </a:solidFill>
              </a:rPr>
              <a:t>Turning Followers into Customers</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2120B63E-0EFF-E1A6-74B2-354172D5BAF5}"/>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B406D7D0-1270-F154-2B37-BC033E4A5594}"/>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FFEE4C3A-79BC-4B68-F372-A97009A7D064}"/>
              </a:ext>
            </a:extLst>
          </p:cNvPr>
          <p:cNvSpPr txBox="1"/>
          <p:nvPr/>
        </p:nvSpPr>
        <p:spPr>
          <a:xfrm>
            <a:off x="4642783" y="1319104"/>
            <a:ext cx="7642215" cy="5170646"/>
          </a:xfrm>
          <a:prstGeom prst="rect">
            <a:avLst/>
          </a:prstGeom>
          <a:noFill/>
        </p:spPr>
        <p:txBody>
          <a:bodyPr wrap="square">
            <a:spAutoFit/>
          </a:bodyPr>
          <a:lstStyle/>
          <a:p>
            <a:r>
              <a:rPr lang="en-GB" sz="2200" b="1" dirty="0">
                <a:solidFill>
                  <a:srgbClr val="84BFA4"/>
                </a:solidFill>
              </a:rPr>
              <a:t>2. Follow Other Food Creators</a:t>
            </a:r>
          </a:p>
          <a:p>
            <a:pPr marL="342900" indent="-342900">
              <a:buFont typeface="Arial" panose="020B0604020202020204" pitchFamily="34" charset="0"/>
              <a:buChar char="•"/>
            </a:pPr>
            <a:r>
              <a:rPr lang="en-GB" sz="2200" dirty="0"/>
              <a:t>Search for others making and selling food. Follow, like, and comment to learn and connect</a:t>
            </a:r>
          </a:p>
          <a:p>
            <a:pPr marL="342900" indent="-342900">
              <a:buFont typeface="Arial" panose="020B0604020202020204" pitchFamily="34" charset="0"/>
              <a:buChar char="•"/>
            </a:pPr>
            <a:r>
              <a:rPr lang="en-GB" sz="2200" dirty="0"/>
              <a:t>Use hashtags like #smallbusiness, #foodtok, #veganfood, #diasporakitchen</a:t>
            </a:r>
            <a:br>
              <a:rPr lang="en-GB" sz="2200" b="1" dirty="0"/>
            </a:br>
            <a:endParaRPr lang="en-GB" sz="2200" b="1" dirty="0"/>
          </a:p>
          <a:p>
            <a:r>
              <a:rPr lang="en-GB" sz="2200" b="1" dirty="0">
                <a:solidFill>
                  <a:srgbClr val="84BFA4"/>
                </a:solidFill>
              </a:rPr>
              <a:t>3. Make Your First Video</a:t>
            </a:r>
          </a:p>
          <a:p>
            <a:pPr marL="342900" indent="-342900">
              <a:buFont typeface="Arial" panose="020B0604020202020204" pitchFamily="34" charset="0"/>
              <a:buChar char="•"/>
            </a:pPr>
            <a:r>
              <a:rPr lang="en-GB" sz="2200" dirty="0"/>
              <a:t>Keep it simple: “Here’s what I made today” “This is why I started my business” “What’s in this sauce?”</a:t>
            </a:r>
          </a:p>
          <a:p>
            <a:pPr marL="342900" indent="-342900">
              <a:buFont typeface="Arial" panose="020B0604020202020204" pitchFamily="34" charset="0"/>
              <a:buChar char="•"/>
            </a:pPr>
            <a:r>
              <a:rPr lang="en-GB" sz="2200" dirty="0"/>
              <a:t>Use natural light, smile, and speak as if talking to a customer</a:t>
            </a:r>
          </a:p>
          <a:p>
            <a:endParaRPr lang="en-GB" sz="2200" b="1" dirty="0"/>
          </a:p>
          <a:p>
            <a:r>
              <a:rPr lang="en-GB" sz="2200" b="1" dirty="0">
                <a:solidFill>
                  <a:srgbClr val="84BFA4"/>
                </a:solidFill>
              </a:rPr>
              <a:t>4. Use Hashtags &amp; Captions</a:t>
            </a:r>
          </a:p>
          <a:p>
            <a:pPr marL="342900" indent="-342900">
              <a:buFont typeface="Arial" panose="020B0604020202020204" pitchFamily="34" charset="0"/>
              <a:buChar char="•"/>
            </a:pPr>
            <a:r>
              <a:rPr lang="en-GB" sz="2200" dirty="0"/>
              <a:t>Add 3–5 hashtags to help people find your video</a:t>
            </a:r>
          </a:p>
          <a:p>
            <a:pPr marL="342900" indent="-342900">
              <a:buFont typeface="Arial" panose="020B0604020202020204" pitchFamily="34" charset="0"/>
              <a:buChar char="•"/>
            </a:pPr>
            <a:r>
              <a:rPr lang="en-GB" sz="2200" dirty="0"/>
              <a:t>Include a call to action: “Follow for more”, “Order in bio”, “Tag someone who’d love this”</a:t>
            </a:r>
            <a:endParaRPr lang="en-IE" sz="2200" dirty="0"/>
          </a:p>
        </p:txBody>
      </p:sp>
    </p:spTree>
    <p:extLst>
      <p:ext uri="{BB962C8B-B14F-4D97-AF65-F5344CB8AC3E}">
        <p14:creationId xmlns:p14="http://schemas.microsoft.com/office/powerpoint/2010/main" val="43409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29BE0-5E07-9C24-D37B-00AEC251F9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039ED9-9626-4B6F-75C9-6F85A0BF7188}"/>
              </a:ext>
            </a:extLst>
          </p:cNvPr>
          <p:cNvSpPr>
            <a:spLocks noGrp="1"/>
          </p:cNvSpPr>
          <p:nvPr>
            <p:ph type="body" sz="quarter" idx="27"/>
          </p:nvPr>
        </p:nvSpPr>
        <p:spPr>
          <a:xfrm>
            <a:off x="751414" y="378372"/>
            <a:ext cx="10202336" cy="1126708"/>
          </a:xfrm>
        </p:spPr>
        <p:txBody>
          <a:bodyPr/>
          <a:lstStyle/>
          <a:p>
            <a:r>
              <a:rPr lang="en-US" dirty="0"/>
              <a:t>9. LOCAL INFLUENCERS &amp; CULTURAL AMBASSADORS</a:t>
            </a:r>
          </a:p>
        </p:txBody>
      </p:sp>
      <p:sp>
        <p:nvSpPr>
          <p:cNvPr id="18" name="Text Placeholder 4">
            <a:extLst>
              <a:ext uri="{FF2B5EF4-FFF2-40B4-BE49-F238E27FC236}">
                <a16:creationId xmlns:a16="http://schemas.microsoft.com/office/drawing/2014/main" id="{721C123C-03CD-A406-60FB-27E8F9380D8A}"/>
              </a:ext>
            </a:extLst>
          </p:cNvPr>
          <p:cNvSpPr>
            <a:spLocks noGrp="1"/>
          </p:cNvSpPr>
          <p:nvPr>
            <p:ph type="body" sz="quarter" idx="14"/>
          </p:nvPr>
        </p:nvSpPr>
        <p:spPr>
          <a:xfrm>
            <a:off x="477388" y="1818438"/>
            <a:ext cx="11162162" cy="4459055"/>
          </a:xfrm>
        </p:spPr>
        <p:txBody>
          <a:bodyPr/>
          <a:lstStyle/>
          <a:p>
            <a:pPr>
              <a:buNone/>
            </a:pPr>
            <a:r>
              <a:rPr lang="en-GB" dirty="0">
                <a:solidFill>
                  <a:schemeClr val="tx1"/>
                </a:solidFill>
              </a:rPr>
              <a:t>You don’t need a celebrity. just someone trusted in your community. A kind word from the right person can do more than any paid ad.</a:t>
            </a:r>
          </a:p>
          <a:p>
            <a:pPr>
              <a:buNone/>
            </a:pPr>
            <a:endParaRPr lang="en-GB" dirty="0">
              <a:solidFill>
                <a:schemeClr val="tx1"/>
              </a:solidFill>
            </a:endParaRPr>
          </a:p>
          <a:p>
            <a:pPr>
              <a:buNone/>
            </a:pPr>
            <a:r>
              <a:rPr lang="en-GB" b="1" dirty="0">
                <a:solidFill>
                  <a:srgbClr val="84BFA4"/>
                </a:solidFill>
              </a:rPr>
              <a:t>Who they are:</a:t>
            </a:r>
          </a:p>
          <a:p>
            <a:pPr marL="342900" indent="-342900">
              <a:buFont typeface="Arial" panose="020B0604020202020204" pitchFamily="34" charset="0"/>
              <a:buChar char="•"/>
            </a:pPr>
            <a:r>
              <a:rPr lang="en-GB" dirty="0">
                <a:solidFill>
                  <a:schemeClr val="tx1"/>
                </a:solidFill>
              </a:rPr>
              <a:t>A respected chef</a:t>
            </a:r>
          </a:p>
          <a:p>
            <a:pPr marL="342900" indent="-342900">
              <a:buFont typeface="Arial" panose="020B0604020202020204" pitchFamily="34" charset="0"/>
              <a:buChar char="•"/>
            </a:pPr>
            <a:r>
              <a:rPr lang="en-GB" dirty="0">
                <a:solidFill>
                  <a:schemeClr val="tx1"/>
                </a:solidFill>
              </a:rPr>
              <a:t>A well-known stallholder</a:t>
            </a:r>
          </a:p>
          <a:p>
            <a:pPr marL="342900" indent="-342900">
              <a:buFont typeface="Arial" panose="020B0604020202020204" pitchFamily="34" charset="0"/>
              <a:buChar char="•"/>
            </a:pPr>
            <a:r>
              <a:rPr lang="en-GB" dirty="0">
                <a:solidFill>
                  <a:schemeClr val="tx1"/>
                </a:solidFill>
              </a:rPr>
              <a:t>A food writer, blogger, or activist</a:t>
            </a:r>
          </a:p>
          <a:p>
            <a:pPr marL="342900" indent="-342900">
              <a:buFont typeface="Arial" panose="020B0604020202020204" pitchFamily="34" charset="0"/>
              <a:buChar char="•"/>
            </a:pPr>
            <a:r>
              <a:rPr lang="en-GB" dirty="0">
                <a:solidFill>
                  <a:schemeClr val="tx1"/>
                </a:solidFill>
              </a:rPr>
              <a:t>Someone who shares your culture or values and already has a loyal audience</a:t>
            </a:r>
          </a:p>
          <a:p>
            <a:pPr>
              <a:buNone/>
            </a:pPr>
            <a:endParaRPr lang="en-GB" dirty="0">
              <a:solidFill>
                <a:schemeClr val="tx1"/>
              </a:solidFill>
            </a:endParaRPr>
          </a:p>
          <a:p>
            <a:pPr>
              <a:buNone/>
            </a:pPr>
            <a:r>
              <a:rPr lang="en-GB" b="1" dirty="0">
                <a:solidFill>
                  <a:srgbClr val="84BFA4"/>
                </a:solidFill>
              </a:rPr>
              <a:t>What they can do:</a:t>
            </a:r>
          </a:p>
          <a:p>
            <a:pPr marL="342900" indent="-342900">
              <a:buFont typeface="Arial" panose="020B0604020202020204" pitchFamily="34" charset="0"/>
              <a:buChar char="•"/>
            </a:pPr>
            <a:r>
              <a:rPr lang="en-GB" dirty="0">
                <a:solidFill>
                  <a:schemeClr val="tx1"/>
                </a:solidFill>
              </a:rPr>
              <a:t>Collaborate on a recipe, tasting, or live event</a:t>
            </a:r>
          </a:p>
          <a:p>
            <a:pPr marL="342900" indent="-342900">
              <a:buFont typeface="Arial" panose="020B0604020202020204" pitchFamily="34" charset="0"/>
              <a:buChar char="•"/>
            </a:pPr>
            <a:r>
              <a:rPr lang="en-GB" dirty="0">
                <a:solidFill>
                  <a:schemeClr val="tx1"/>
                </a:solidFill>
              </a:rPr>
              <a:t>Post about your product on Instagram or Facebook</a:t>
            </a:r>
          </a:p>
          <a:p>
            <a:pPr marL="342900" indent="-342900">
              <a:buFont typeface="Arial" panose="020B0604020202020204" pitchFamily="34" charset="0"/>
              <a:buChar char="•"/>
            </a:pPr>
            <a:r>
              <a:rPr lang="en-GB" dirty="0">
                <a:solidFill>
                  <a:schemeClr val="tx1"/>
                </a:solidFill>
              </a:rPr>
              <a:t>Invite others to try your food</a:t>
            </a:r>
          </a:p>
          <a:p>
            <a:pPr marL="342900" indent="-342900">
              <a:buFont typeface="Arial" panose="020B0604020202020204" pitchFamily="34" charset="0"/>
              <a:buChar char="•"/>
            </a:pPr>
            <a:r>
              <a:rPr lang="en-GB" dirty="0">
                <a:solidFill>
                  <a:schemeClr val="tx1"/>
                </a:solidFill>
              </a:rPr>
              <a:t>Tell their followers why they love what you make</a:t>
            </a:r>
          </a:p>
          <a:p>
            <a:pPr>
              <a:buNone/>
            </a:pPr>
            <a:endParaRPr lang="en-GB" dirty="0">
              <a:solidFill>
                <a:schemeClr val="tx1"/>
              </a:solidFill>
            </a:endParaRPr>
          </a:p>
        </p:txBody>
      </p:sp>
    </p:spTree>
    <p:extLst>
      <p:ext uri="{BB962C8B-B14F-4D97-AF65-F5344CB8AC3E}">
        <p14:creationId xmlns:p14="http://schemas.microsoft.com/office/powerpoint/2010/main" val="1479453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142E3-CFD4-E8FB-6565-B2F29EE89A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FAE18E-5A39-CDB2-B29D-1CB9F718AE31}"/>
              </a:ext>
            </a:extLst>
          </p:cNvPr>
          <p:cNvSpPr>
            <a:spLocks noGrp="1"/>
          </p:cNvSpPr>
          <p:nvPr>
            <p:ph type="body" sz="quarter" idx="27"/>
          </p:nvPr>
        </p:nvSpPr>
        <p:spPr>
          <a:xfrm>
            <a:off x="751414" y="378372"/>
            <a:ext cx="9719736" cy="1126708"/>
          </a:xfrm>
        </p:spPr>
        <p:txBody>
          <a:bodyPr/>
          <a:lstStyle/>
          <a:p>
            <a:r>
              <a:rPr lang="en-US" dirty="0"/>
              <a:t>10. </a:t>
            </a:r>
            <a:r>
              <a:rPr lang="en-GB" dirty="0"/>
              <a:t>WORD OF MOUTH &amp; WHATSAPP GROUPS</a:t>
            </a:r>
            <a:endParaRPr lang="en-US" dirty="0"/>
          </a:p>
        </p:txBody>
      </p:sp>
      <p:sp>
        <p:nvSpPr>
          <p:cNvPr id="18" name="Text Placeholder 4">
            <a:extLst>
              <a:ext uri="{FF2B5EF4-FFF2-40B4-BE49-F238E27FC236}">
                <a16:creationId xmlns:a16="http://schemas.microsoft.com/office/drawing/2014/main" id="{202838A5-F764-ABAA-9160-C24F4C9770A2}"/>
              </a:ext>
            </a:extLst>
          </p:cNvPr>
          <p:cNvSpPr>
            <a:spLocks noGrp="1"/>
          </p:cNvSpPr>
          <p:nvPr>
            <p:ph type="body" sz="quarter" idx="14"/>
          </p:nvPr>
        </p:nvSpPr>
        <p:spPr>
          <a:xfrm>
            <a:off x="477388" y="1818438"/>
            <a:ext cx="4920112" cy="4459055"/>
          </a:xfrm>
        </p:spPr>
        <p:txBody>
          <a:bodyPr/>
          <a:lstStyle/>
          <a:p>
            <a:pPr>
              <a:buNone/>
            </a:pPr>
            <a:r>
              <a:rPr lang="en-GB" b="1" dirty="0">
                <a:solidFill>
                  <a:srgbClr val="84BFA4"/>
                </a:solidFill>
              </a:rPr>
              <a:t>Your network is your first (and often best) marketing channel.</a:t>
            </a:r>
            <a:br>
              <a:rPr lang="en-GB" dirty="0"/>
            </a:br>
            <a:r>
              <a:rPr lang="en-GB" dirty="0"/>
              <a:t>Friends, neighbours, and customers can help grow your business faster than you think.</a:t>
            </a:r>
          </a:p>
          <a:p>
            <a:pPr>
              <a:buNone/>
            </a:pPr>
            <a:endParaRPr lang="en-GB" dirty="0"/>
          </a:p>
          <a:p>
            <a:pPr>
              <a:buNone/>
            </a:pPr>
            <a:r>
              <a:rPr lang="en-GB" b="1" dirty="0">
                <a:solidFill>
                  <a:srgbClr val="84BFA4"/>
                </a:solidFill>
              </a:rPr>
              <a:t>How to activate word of mouth:</a:t>
            </a:r>
          </a:p>
          <a:p>
            <a:pPr marL="342900" indent="-342900">
              <a:buFont typeface="Arial" panose="020B0604020202020204" pitchFamily="34" charset="0"/>
              <a:buChar char="•"/>
            </a:pPr>
            <a:r>
              <a:rPr lang="en-GB" dirty="0"/>
              <a:t>Ask satisfied customers to share your info in local WhatsApp or Facebook groups</a:t>
            </a:r>
          </a:p>
          <a:p>
            <a:pPr marL="342900" indent="-342900">
              <a:buFont typeface="Arial" panose="020B0604020202020204" pitchFamily="34" charset="0"/>
              <a:buChar char="•"/>
            </a:pPr>
            <a:r>
              <a:rPr lang="en-GB" dirty="0"/>
              <a:t>Create a “menu of the week” image you can send easily</a:t>
            </a:r>
          </a:p>
          <a:p>
            <a:pPr marL="342900" indent="-342900">
              <a:buFont typeface="Arial" panose="020B0604020202020204" pitchFamily="34" charset="0"/>
              <a:buChar char="•"/>
            </a:pPr>
            <a:r>
              <a:rPr lang="en-GB" dirty="0"/>
              <a:t>Offer a “bring-a-friend” or referral bonus (even a small thank-you counts)</a:t>
            </a:r>
          </a:p>
          <a:p>
            <a:endParaRPr lang="en-GB" dirty="0"/>
          </a:p>
          <a:p>
            <a:pPr>
              <a:buNone/>
            </a:pPr>
            <a:endParaRPr lang="en-US" dirty="0">
              <a:solidFill>
                <a:schemeClr val="tx1"/>
              </a:solidFill>
            </a:endParaRPr>
          </a:p>
        </p:txBody>
      </p:sp>
      <p:sp>
        <p:nvSpPr>
          <p:cNvPr id="4" name="TextBox 3">
            <a:extLst>
              <a:ext uri="{FF2B5EF4-FFF2-40B4-BE49-F238E27FC236}">
                <a16:creationId xmlns:a16="http://schemas.microsoft.com/office/drawing/2014/main" id="{E628CF26-95DB-E661-73C9-BB025E4B922C}"/>
              </a:ext>
            </a:extLst>
          </p:cNvPr>
          <p:cNvSpPr txBox="1"/>
          <p:nvPr/>
        </p:nvSpPr>
        <p:spPr>
          <a:xfrm>
            <a:off x="5937250" y="1698380"/>
            <a:ext cx="6127750" cy="4832092"/>
          </a:xfrm>
          <a:prstGeom prst="rect">
            <a:avLst/>
          </a:prstGeom>
          <a:noFill/>
        </p:spPr>
        <p:txBody>
          <a:bodyPr wrap="square">
            <a:spAutoFit/>
          </a:bodyPr>
          <a:lstStyle/>
          <a:p>
            <a:pPr>
              <a:buNone/>
            </a:pPr>
            <a:r>
              <a:rPr lang="en-IE" sz="2200" b="1" dirty="0">
                <a:solidFill>
                  <a:srgbClr val="84BFA4"/>
                </a:solidFill>
              </a:rPr>
              <a:t>WhatsApp Tips for Food Entrepreneurs</a:t>
            </a:r>
          </a:p>
          <a:p>
            <a:pPr>
              <a:buNone/>
            </a:pPr>
            <a:r>
              <a:rPr lang="en-GB" sz="2200" b="1" dirty="0"/>
              <a:t>1. Set up a Broadcast Channel</a:t>
            </a:r>
            <a:endParaRPr lang="en-GB" sz="2200" dirty="0"/>
          </a:p>
          <a:p>
            <a:pPr marL="342900" indent="-342900">
              <a:buFont typeface="Arial" panose="020B0604020202020204" pitchFamily="34" charset="0"/>
              <a:buChar char="•"/>
            </a:pPr>
            <a:r>
              <a:rPr lang="en-GB" sz="2200" dirty="0"/>
              <a:t>Create a </a:t>
            </a:r>
            <a:r>
              <a:rPr lang="en-GB" sz="2200" b="1" dirty="0"/>
              <a:t>WhatsApp Broadcast List</a:t>
            </a:r>
            <a:r>
              <a:rPr lang="en-GB" sz="2200" dirty="0"/>
              <a:t> (not a group chat!)</a:t>
            </a:r>
          </a:p>
          <a:p>
            <a:pPr marL="342900" indent="-342900">
              <a:buFont typeface="Arial" panose="020B0604020202020204" pitchFamily="34" charset="0"/>
              <a:buChar char="•"/>
            </a:pPr>
            <a:r>
              <a:rPr lang="en-GB" sz="2200" dirty="0"/>
              <a:t>Add regular customers who agree to receive updates</a:t>
            </a:r>
          </a:p>
          <a:p>
            <a:pPr marL="342900" indent="-342900">
              <a:buFont typeface="Arial" panose="020B0604020202020204" pitchFamily="34" charset="0"/>
              <a:buChar char="•"/>
            </a:pPr>
            <a:r>
              <a:rPr lang="en-GB" sz="2200" dirty="0"/>
              <a:t>Send menus, specials, or delivery alerts — they’ll get your message </a:t>
            </a:r>
            <a:r>
              <a:rPr lang="en-GB" sz="2200" b="1" dirty="0"/>
              <a:t>privately</a:t>
            </a:r>
            <a:r>
              <a:rPr lang="en-GB" sz="2200" dirty="0"/>
              <a:t>, like a direct text</a:t>
            </a:r>
          </a:p>
          <a:p>
            <a:endParaRPr lang="en-GB" sz="2200" dirty="0"/>
          </a:p>
          <a:p>
            <a:pPr>
              <a:buNone/>
            </a:pPr>
            <a:r>
              <a:rPr lang="en-GB" sz="2200" b="1" dirty="0">
                <a:solidFill>
                  <a:srgbClr val="84BFA4"/>
                </a:solidFill>
              </a:rPr>
              <a:t>Use WhatsApp Business</a:t>
            </a:r>
            <a:endParaRPr lang="en-GB" sz="2200" dirty="0">
              <a:solidFill>
                <a:srgbClr val="84BFA4"/>
              </a:solidFill>
            </a:endParaRPr>
          </a:p>
          <a:p>
            <a:pPr marL="342900" indent="-342900">
              <a:buFont typeface="Arial" panose="020B0604020202020204" pitchFamily="34" charset="0"/>
              <a:buChar char="•"/>
            </a:pPr>
            <a:r>
              <a:rPr lang="en-GB" sz="2200" dirty="0"/>
              <a:t>Download the free </a:t>
            </a:r>
            <a:r>
              <a:rPr lang="en-GB" sz="2200" b="1" dirty="0"/>
              <a:t>WhatsApp Business app</a:t>
            </a:r>
            <a:endParaRPr lang="en-GB" sz="2200" dirty="0"/>
          </a:p>
          <a:p>
            <a:pPr marL="342900" indent="-342900">
              <a:buFont typeface="Arial" panose="020B0604020202020204" pitchFamily="34" charset="0"/>
              <a:buChar char="•"/>
            </a:pPr>
            <a:r>
              <a:rPr lang="en-GB" sz="2200" dirty="0"/>
              <a:t>Set up </a:t>
            </a:r>
            <a:r>
              <a:rPr lang="en-GB" sz="2200" b="1" dirty="0"/>
              <a:t>auto-replies</a:t>
            </a:r>
            <a:r>
              <a:rPr lang="en-GB" sz="2200" dirty="0"/>
              <a:t> for when you're busy</a:t>
            </a:r>
          </a:p>
          <a:p>
            <a:pPr marL="342900" indent="-342900">
              <a:buFont typeface="Arial" panose="020B0604020202020204" pitchFamily="34" charset="0"/>
              <a:buChar char="•"/>
            </a:pPr>
            <a:r>
              <a:rPr lang="en-GB" sz="2200" dirty="0"/>
              <a:t>Add a </a:t>
            </a:r>
            <a:r>
              <a:rPr lang="en-GB" sz="2200" b="1" dirty="0"/>
              <a:t>product catalogue</a:t>
            </a:r>
            <a:r>
              <a:rPr lang="en-GB" sz="2200" dirty="0"/>
              <a:t>, business hours, and quick responses (like “Thanks for your order!”)</a:t>
            </a:r>
          </a:p>
        </p:txBody>
      </p:sp>
      <p:cxnSp>
        <p:nvCxnSpPr>
          <p:cNvPr id="6" name="Straight Connector 5">
            <a:extLst>
              <a:ext uri="{FF2B5EF4-FFF2-40B4-BE49-F238E27FC236}">
                <a16:creationId xmlns:a16="http://schemas.microsoft.com/office/drawing/2014/main" id="{88568BE8-A601-1D78-0599-B3E2151E8CB0}"/>
              </a:ext>
            </a:extLst>
          </p:cNvPr>
          <p:cNvCxnSpPr/>
          <p:nvPr/>
        </p:nvCxnSpPr>
        <p:spPr>
          <a:xfrm>
            <a:off x="5626100" y="2012950"/>
            <a:ext cx="63500" cy="42645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676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5D4BD-6EE8-BC28-DEBE-A3D7C7906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21047F-B06C-337D-A857-113DA6638DA9}"/>
              </a:ext>
            </a:extLst>
          </p:cNvPr>
          <p:cNvSpPr>
            <a:spLocks noGrp="1"/>
          </p:cNvSpPr>
          <p:nvPr>
            <p:ph type="body" sz="quarter" idx="27"/>
          </p:nvPr>
        </p:nvSpPr>
        <p:spPr>
          <a:xfrm>
            <a:off x="751414" y="378372"/>
            <a:ext cx="10124281" cy="1126708"/>
          </a:xfrm>
        </p:spPr>
        <p:txBody>
          <a:bodyPr/>
          <a:lstStyle/>
          <a:p>
            <a:r>
              <a:rPr lang="en-US" dirty="0"/>
              <a:t>11. DID YOU KNOW EMAIL MARKETING IS A POWERFUL TOOL?</a:t>
            </a:r>
          </a:p>
        </p:txBody>
      </p:sp>
      <p:sp>
        <p:nvSpPr>
          <p:cNvPr id="5" name="TextBox 4">
            <a:extLst>
              <a:ext uri="{FF2B5EF4-FFF2-40B4-BE49-F238E27FC236}">
                <a16:creationId xmlns:a16="http://schemas.microsoft.com/office/drawing/2014/main" id="{CBAC9655-796C-0476-D958-E7F4CAB5BCF9}"/>
              </a:ext>
            </a:extLst>
          </p:cNvPr>
          <p:cNvSpPr txBox="1"/>
          <p:nvPr/>
        </p:nvSpPr>
        <p:spPr>
          <a:xfrm>
            <a:off x="546100" y="1754991"/>
            <a:ext cx="11379200" cy="4832092"/>
          </a:xfrm>
          <a:prstGeom prst="rect">
            <a:avLst/>
          </a:prstGeom>
          <a:noFill/>
        </p:spPr>
        <p:txBody>
          <a:bodyPr wrap="square">
            <a:spAutoFit/>
          </a:bodyPr>
          <a:lstStyle/>
          <a:p>
            <a:r>
              <a:rPr lang="en-GB" sz="2200" dirty="0"/>
              <a:t>Email lets you speak directly to your customers,  in their inbox, on their time.</a:t>
            </a:r>
          </a:p>
          <a:p>
            <a:endParaRPr lang="en-GB" sz="2200" dirty="0"/>
          </a:p>
          <a:p>
            <a:r>
              <a:rPr lang="en-GB" sz="2200" b="1" dirty="0">
                <a:solidFill>
                  <a:srgbClr val="84BFA4"/>
                </a:solidFill>
              </a:rPr>
              <a:t>Why It Works:</a:t>
            </a:r>
          </a:p>
          <a:p>
            <a:pPr marL="342900" indent="-342900">
              <a:buFont typeface="Arial" panose="020B0604020202020204" pitchFamily="34" charset="0"/>
              <a:buChar char="•"/>
            </a:pPr>
            <a:r>
              <a:rPr lang="en-GB" sz="2200" dirty="0"/>
              <a:t>High-impact with little cost</a:t>
            </a:r>
          </a:p>
          <a:p>
            <a:pPr marL="342900" indent="-342900">
              <a:buFont typeface="Arial" panose="020B0604020202020204" pitchFamily="34" charset="0"/>
              <a:buChar char="•"/>
            </a:pPr>
            <a:r>
              <a:rPr lang="en-GB" sz="2200" dirty="0"/>
              <a:t>You own your contact list, not social media</a:t>
            </a:r>
          </a:p>
          <a:p>
            <a:pPr marL="342900" indent="-342900">
              <a:buFont typeface="Arial" panose="020B0604020202020204" pitchFamily="34" charset="0"/>
              <a:buChar char="•"/>
            </a:pPr>
            <a:r>
              <a:rPr lang="en-GB" sz="2200" dirty="0"/>
              <a:t>Easy to track opens, clicks, and signups</a:t>
            </a:r>
          </a:p>
          <a:p>
            <a:pPr marL="342900" indent="-342900">
              <a:buFont typeface="Arial" panose="020B0604020202020204" pitchFamily="34" charset="0"/>
              <a:buChar char="•"/>
            </a:pPr>
            <a:r>
              <a:rPr lang="en-GB" sz="2200" dirty="0"/>
              <a:t>Helps you build a loyal, returning customer base</a:t>
            </a:r>
          </a:p>
          <a:p>
            <a:endParaRPr lang="en-GB" sz="2200" dirty="0"/>
          </a:p>
          <a:p>
            <a:r>
              <a:rPr lang="en-GB" sz="2200" dirty="0">
                <a:solidFill>
                  <a:srgbClr val="84BFA4"/>
                </a:solidFill>
              </a:rPr>
              <a:t>Great Free Tools:</a:t>
            </a:r>
          </a:p>
          <a:p>
            <a:pPr marL="342900" indent="-342900">
              <a:buFont typeface="Arial" panose="020B0604020202020204" pitchFamily="34" charset="0"/>
              <a:buChar char="•"/>
            </a:pPr>
            <a:r>
              <a:rPr lang="en-GB" sz="2200" dirty="0">
                <a:hlinkClick r:id="rId2"/>
              </a:rPr>
              <a:t>Mailchimp.com </a:t>
            </a:r>
            <a:r>
              <a:rPr lang="en-GB" sz="2200" dirty="0"/>
              <a:t>– free for up to 500 subscribers</a:t>
            </a:r>
          </a:p>
          <a:p>
            <a:pPr marL="342900" indent="-342900">
              <a:buFont typeface="Arial" panose="020B0604020202020204" pitchFamily="34" charset="0"/>
              <a:buChar char="•"/>
            </a:pPr>
            <a:r>
              <a:rPr lang="en-GB" sz="2200" dirty="0">
                <a:hlinkClick r:id="rId3"/>
              </a:rPr>
              <a:t>MailerLite.com </a:t>
            </a:r>
            <a:r>
              <a:rPr lang="en-GB" sz="2200" dirty="0"/>
              <a:t>– clean design, great support</a:t>
            </a:r>
          </a:p>
          <a:p>
            <a:pPr marL="342900" indent="-342900">
              <a:buFont typeface="Arial" panose="020B0604020202020204" pitchFamily="34" charset="0"/>
              <a:buChar char="•"/>
            </a:pPr>
            <a:r>
              <a:rPr lang="en-GB" sz="2200" dirty="0">
                <a:hlinkClick r:id="rId4"/>
              </a:rPr>
              <a:t>Brevo.com </a:t>
            </a:r>
            <a:r>
              <a:rPr lang="en-GB" sz="2200" dirty="0"/>
              <a:t>(formerly </a:t>
            </a:r>
            <a:r>
              <a:rPr lang="en-GB" sz="2200" dirty="0" err="1"/>
              <a:t>Sendinblue</a:t>
            </a:r>
            <a:r>
              <a:rPr lang="en-GB" sz="2200" dirty="0"/>
              <a:t>) – multilingual, good for EU businesses</a:t>
            </a:r>
          </a:p>
          <a:p>
            <a:pPr marL="342900" indent="-342900">
              <a:buFont typeface="Arial" panose="020B0604020202020204" pitchFamily="34" charset="0"/>
              <a:buChar char="•"/>
            </a:pPr>
            <a:r>
              <a:rPr lang="en-GB" sz="2200" dirty="0"/>
              <a:t>Also try: </a:t>
            </a:r>
            <a:r>
              <a:rPr lang="en-GB" sz="2200" dirty="0">
                <a:hlinkClick r:id="rId5"/>
              </a:rPr>
              <a:t>aweber.com</a:t>
            </a:r>
            <a:r>
              <a:rPr lang="en-GB" sz="2200" dirty="0"/>
              <a:t>, </a:t>
            </a:r>
            <a:r>
              <a:rPr lang="en-GB" sz="2200" dirty="0">
                <a:hlinkClick r:id="rId6"/>
              </a:rPr>
              <a:t>constantcontact.com</a:t>
            </a:r>
            <a:endParaRPr lang="en-GB" sz="2200" dirty="0"/>
          </a:p>
          <a:p>
            <a:endParaRPr lang="en-GB" sz="2200" dirty="0"/>
          </a:p>
        </p:txBody>
      </p:sp>
    </p:spTree>
    <p:extLst>
      <p:ext uri="{BB962C8B-B14F-4D97-AF65-F5344CB8AC3E}">
        <p14:creationId xmlns:p14="http://schemas.microsoft.com/office/powerpoint/2010/main" val="32111713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66BF5-ACDE-F9E8-9E87-455069C25263}"/>
              </a:ext>
            </a:extLst>
          </p:cNvPr>
          <p:cNvSpPr>
            <a:spLocks noGrp="1"/>
          </p:cNvSpPr>
          <p:nvPr>
            <p:ph type="body" sz="quarter" idx="27"/>
          </p:nvPr>
        </p:nvSpPr>
        <p:spPr>
          <a:xfrm>
            <a:off x="751414" y="378372"/>
            <a:ext cx="10124281" cy="1126708"/>
          </a:xfrm>
        </p:spPr>
        <p:txBody>
          <a:bodyPr/>
          <a:lstStyle/>
          <a:p>
            <a:r>
              <a:rPr lang="en-US" dirty="0"/>
              <a:t>11. EMAIL MARKETING – start in 3 easy steps</a:t>
            </a:r>
          </a:p>
        </p:txBody>
      </p:sp>
      <p:sp>
        <p:nvSpPr>
          <p:cNvPr id="5" name="TextBox 4">
            <a:extLst>
              <a:ext uri="{FF2B5EF4-FFF2-40B4-BE49-F238E27FC236}">
                <a16:creationId xmlns:a16="http://schemas.microsoft.com/office/drawing/2014/main" id="{94F05B32-3A16-4C9B-1F00-3FAD791CC25F}"/>
              </a:ext>
            </a:extLst>
          </p:cNvPr>
          <p:cNvSpPr txBox="1"/>
          <p:nvPr/>
        </p:nvSpPr>
        <p:spPr>
          <a:xfrm>
            <a:off x="406400" y="1666091"/>
            <a:ext cx="7918450" cy="5170646"/>
          </a:xfrm>
          <a:prstGeom prst="rect">
            <a:avLst/>
          </a:prstGeom>
          <a:noFill/>
        </p:spPr>
        <p:txBody>
          <a:bodyPr wrap="square">
            <a:spAutoFit/>
          </a:bodyPr>
          <a:lstStyle/>
          <a:p>
            <a:pPr marL="457200" indent="-457200">
              <a:buAutoNum type="arabicPeriod"/>
            </a:pPr>
            <a:r>
              <a:rPr lang="en-GB" sz="2200" b="1" dirty="0">
                <a:solidFill>
                  <a:srgbClr val="84BFA4"/>
                </a:solidFill>
              </a:rPr>
              <a:t>Create a List</a:t>
            </a:r>
          </a:p>
          <a:p>
            <a:r>
              <a:rPr lang="en-GB" sz="2200" dirty="0"/>
              <a:t>Start by adding people you already know: past customers, friends, family, or people from markets.</a:t>
            </a:r>
          </a:p>
          <a:p>
            <a:r>
              <a:rPr lang="en-GB" sz="2200" dirty="0"/>
              <a:t>You can also import sign-ups from events or WhatsApp. </a:t>
            </a:r>
          </a:p>
          <a:p>
            <a:r>
              <a:rPr lang="en-GB" sz="2200" dirty="0"/>
              <a:t>This list becomes your email community — people who want to hear from you.</a:t>
            </a:r>
          </a:p>
          <a:p>
            <a:endParaRPr lang="en-GB" sz="2200" dirty="0"/>
          </a:p>
          <a:p>
            <a:r>
              <a:rPr lang="en-GB" sz="2200" b="1" dirty="0">
                <a:solidFill>
                  <a:srgbClr val="84BFA4"/>
                </a:solidFill>
              </a:rPr>
              <a:t>2. Design a Sign-Up Form</a:t>
            </a:r>
          </a:p>
          <a:p>
            <a:pPr marL="342900" indent="-342900">
              <a:buFont typeface="Arial" panose="020B0604020202020204" pitchFamily="34" charset="0"/>
              <a:buChar char="•"/>
            </a:pPr>
            <a:r>
              <a:rPr lang="en-GB" sz="2200" dirty="0"/>
              <a:t>Use your email platform (like Mailchimp or </a:t>
            </a:r>
            <a:r>
              <a:rPr lang="en-GB" sz="2200" dirty="0" err="1"/>
              <a:t>MailerLite</a:t>
            </a:r>
            <a:r>
              <a:rPr lang="en-GB" sz="2200" dirty="0"/>
              <a:t>) to create a sign-up form.</a:t>
            </a:r>
          </a:p>
          <a:p>
            <a:pPr marL="342900" indent="-342900">
              <a:buFont typeface="Arial" panose="020B0604020202020204" pitchFamily="34" charset="0"/>
              <a:buChar char="•"/>
            </a:pPr>
            <a:r>
              <a:rPr lang="en-GB" sz="2200" dirty="0"/>
              <a:t>Invite the form to your website and share on Instagram, WhatsApp, or via a QR code</a:t>
            </a:r>
          </a:p>
          <a:p>
            <a:pPr marL="342900" indent="-342900">
              <a:buFont typeface="Arial" panose="020B0604020202020204" pitchFamily="34" charset="0"/>
              <a:buChar char="•"/>
            </a:pPr>
            <a:r>
              <a:rPr lang="en-GB" sz="2200" dirty="0"/>
              <a:t>Keep registering simple: just name, email, and permission to send them updates</a:t>
            </a:r>
          </a:p>
          <a:p>
            <a:endParaRPr lang="en-GB" sz="2200" dirty="0"/>
          </a:p>
        </p:txBody>
      </p:sp>
      <p:pic>
        <p:nvPicPr>
          <p:cNvPr id="5127" name="Picture 7" descr="Free Vector blogger email template">
            <a:extLst>
              <a:ext uri="{FF2B5EF4-FFF2-40B4-BE49-F238E27FC236}">
                <a16:creationId xmlns:a16="http://schemas.microsoft.com/office/drawing/2014/main" id="{112E6D8E-90A1-ED7A-C151-DD27EC8B4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182" y="1720850"/>
            <a:ext cx="3107267"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609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1578-5229-7641-744E-B382E2328F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E576C1-3B5F-CB6A-6C4D-8D904E7990E5}"/>
              </a:ext>
            </a:extLst>
          </p:cNvPr>
          <p:cNvSpPr>
            <a:spLocks noGrp="1"/>
          </p:cNvSpPr>
          <p:nvPr>
            <p:ph type="body" sz="quarter" idx="27"/>
          </p:nvPr>
        </p:nvSpPr>
        <p:spPr>
          <a:xfrm>
            <a:off x="751414" y="378372"/>
            <a:ext cx="10124281" cy="1126708"/>
          </a:xfrm>
        </p:spPr>
        <p:txBody>
          <a:bodyPr/>
          <a:lstStyle/>
          <a:p>
            <a:r>
              <a:rPr lang="en-US" dirty="0"/>
              <a:t>11. EMAIL MARKETING – start in 3 easy steps</a:t>
            </a:r>
          </a:p>
        </p:txBody>
      </p:sp>
      <p:sp>
        <p:nvSpPr>
          <p:cNvPr id="5" name="TextBox 4">
            <a:extLst>
              <a:ext uri="{FF2B5EF4-FFF2-40B4-BE49-F238E27FC236}">
                <a16:creationId xmlns:a16="http://schemas.microsoft.com/office/drawing/2014/main" id="{C0B964EF-6833-2DE5-B535-F698DB2ECDD7}"/>
              </a:ext>
            </a:extLst>
          </p:cNvPr>
          <p:cNvSpPr txBox="1"/>
          <p:nvPr/>
        </p:nvSpPr>
        <p:spPr>
          <a:xfrm>
            <a:off x="406400" y="1666091"/>
            <a:ext cx="6667500" cy="4154984"/>
          </a:xfrm>
          <a:prstGeom prst="rect">
            <a:avLst/>
          </a:prstGeom>
          <a:noFill/>
        </p:spPr>
        <p:txBody>
          <a:bodyPr wrap="square">
            <a:spAutoFit/>
          </a:bodyPr>
          <a:lstStyle/>
          <a:p>
            <a:pPr marL="342900" indent="-342900">
              <a:buFont typeface="Arial" panose="020B0604020202020204" pitchFamily="34" charset="0"/>
              <a:buChar char="•"/>
            </a:pPr>
            <a:r>
              <a:rPr lang="en-GB" sz="2200" dirty="0"/>
              <a:t>Offer something small in return for signing up, e.g. a recipe, free tasting, or early access to your menu.</a:t>
            </a:r>
          </a:p>
          <a:p>
            <a:endParaRPr lang="en-GB" sz="2200" b="1" dirty="0">
              <a:solidFill>
                <a:srgbClr val="84BFA4"/>
              </a:solidFill>
            </a:endParaRPr>
          </a:p>
          <a:p>
            <a:r>
              <a:rPr lang="en-GB" sz="2200" b="1" dirty="0">
                <a:solidFill>
                  <a:srgbClr val="84BFA4"/>
                </a:solidFill>
              </a:rPr>
              <a:t>3. Send a Campaign</a:t>
            </a:r>
          </a:p>
          <a:p>
            <a:pPr marL="342900" indent="-342900">
              <a:buFont typeface="Arial" panose="020B0604020202020204" pitchFamily="34" charset="0"/>
              <a:buChar char="•"/>
            </a:pPr>
            <a:r>
              <a:rPr lang="en-GB" sz="2200" dirty="0"/>
              <a:t> A campaign is simply an email you send to your list. </a:t>
            </a:r>
          </a:p>
          <a:p>
            <a:pPr marL="342900" indent="-342900">
              <a:buFont typeface="Arial" panose="020B0604020202020204" pitchFamily="34" charset="0"/>
              <a:buChar char="•"/>
            </a:pPr>
            <a:r>
              <a:rPr lang="en-GB" sz="2200" dirty="0"/>
              <a:t>You can include: A photo of your product or stall, a short story or cultural insight, a weekly menu, a special offer and a “thank you” for recent support</a:t>
            </a:r>
          </a:p>
          <a:p>
            <a:pPr marL="342900" indent="-342900">
              <a:buFont typeface="Arial" panose="020B0604020202020204" pitchFamily="34" charset="0"/>
              <a:buChar char="•"/>
            </a:pPr>
            <a:r>
              <a:rPr lang="en-GB" sz="2200" dirty="0"/>
              <a:t> Make sure it is interesting and personal; write as if you're writing to a customer you know.</a:t>
            </a:r>
          </a:p>
          <a:p>
            <a:pPr marL="342900" indent="-342900">
              <a:buFont typeface="Arial" panose="020B0604020202020204" pitchFamily="34" charset="0"/>
              <a:buChar char="•"/>
            </a:pPr>
            <a:r>
              <a:rPr lang="en-GB" sz="2200" dirty="0"/>
              <a:t>Start with one email per month, then build from there.</a:t>
            </a:r>
            <a:endParaRPr lang="en-IE" sz="2200" dirty="0"/>
          </a:p>
        </p:txBody>
      </p:sp>
      <p:pic>
        <p:nvPicPr>
          <p:cNvPr id="6148" name="Picture 4" descr="Vector food and beverage email newsletter template food promotion template email marketing landing page">
            <a:extLst>
              <a:ext uri="{FF2B5EF4-FFF2-40B4-BE49-F238E27FC236}">
                <a16:creationId xmlns:a16="http://schemas.microsoft.com/office/drawing/2014/main" id="{0DCD53FA-B093-5F31-E57D-C72E72AF5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806" y="1822449"/>
            <a:ext cx="4533194" cy="407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50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AC4F-2465-7094-F4C3-367DD6F665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F7CDC-8651-7561-2BF3-58980FE1AE87}"/>
              </a:ext>
            </a:extLst>
          </p:cNvPr>
          <p:cNvSpPr>
            <a:spLocks noGrp="1"/>
          </p:cNvSpPr>
          <p:nvPr>
            <p:ph type="body" sz="quarter" idx="27"/>
          </p:nvPr>
        </p:nvSpPr>
        <p:spPr>
          <a:xfrm>
            <a:off x="751414" y="378372"/>
            <a:ext cx="10124281" cy="1126708"/>
          </a:xfrm>
        </p:spPr>
        <p:txBody>
          <a:bodyPr/>
          <a:lstStyle/>
          <a:p>
            <a:r>
              <a:rPr lang="en-GB" dirty="0"/>
              <a:t>THE MOST IMPORTANT TOOL IS ACTION.</a:t>
            </a:r>
            <a:endParaRPr lang="en-US" dirty="0"/>
          </a:p>
        </p:txBody>
      </p:sp>
      <p:sp>
        <p:nvSpPr>
          <p:cNvPr id="22" name="Rectangle 18">
            <a:extLst>
              <a:ext uri="{FF2B5EF4-FFF2-40B4-BE49-F238E27FC236}">
                <a16:creationId xmlns:a16="http://schemas.microsoft.com/office/drawing/2014/main" id="{2C06114A-655D-6133-34F6-5EB9B1BC2B60}"/>
              </a:ext>
            </a:extLst>
          </p:cNvPr>
          <p:cNvSpPr>
            <a:spLocks noChangeArrowheads="1"/>
          </p:cNvSpPr>
          <p:nvPr/>
        </p:nvSpPr>
        <p:spPr bwMode="auto">
          <a:xfrm>
            <a:off x="333665" y="1778114"/>
            <a:ext cx="7318085"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382B1B"/>
                </a:solidFill>
                <a:effectLst/>
              </a:rPr>
              <a:t>Your Toolbox Is Ready — Now Pick Your Tools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rgbClr val="382B1B"/>
                </a:solidFill>
                <a:effectLst/>
              </a:rPr>
              <a:t>You don’t need to use every marketing tool at the start.</a:t>
            </a:r>
            <a:endParaRPr lang="en-US" altLang="en-US" sz="2200" dirty="0">
              <a:solidFill>
                <a:srgbClr val="382B1B"/>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rgbClr val="382B1B"/>
                </a:solidFill>
                <a:effectLst/>
              </a:rPr>
              <a:t>Begin with the ones that feel doable, natural, and right for your business.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solidFill>
                <a:srgbClr val="382B1B"/>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 Ask Yourself:</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rPr>
              <a:t>Where are my customers already spending time?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rPr>
              <a:t>Which tool feels exciting or easy to try first?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rPr>
              <a:t>Can I commit to one small step this week? And build from there.</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2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Now make a plan of the tools that best suit your business, what you are going to start with and put your plan in writing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8" name="Picture 27" descr="A pencil and check marks on a paper&#10;&#10;AI-generated content may be incorrect.">
            <a:extLst>
              <a:ext uri="{FF2B5EF4-FFF2-40B4-BE49-F238E27FC236}">
                <a16:creationId xmlns:a16="http://schemas.microsoft.com/office/drawing/2014/main" id="{C107AF64-EB47-6537-C494-4D812926B4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59750" y="2387600"/>
            <a:ext cx="3371850" cy="3371850"/>
          </a:xfrm>
          <a:prstGeom prst="rect">
            <a:avLst/>
          </a:prstGeom>
        </p:spPr>
      </p:pic>
    </p:spTree>
    <p:extLst>
      <p:ext uri="{BB962C8B-B14F-4D97-AF65-F5344CB8AC3E}">
        <p14:creationId xmlns:p14="http://schemas.microsoft.com/office/powerpoint/2010/main" val="44095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5785-FC21-D5D0-859F-91D5D8600CE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4553D5-6162-D208-73EA-667688E16F3F}"/>
              </a:ext>
            </a:extLst>
          </p:cNvPr>
          <p:cNvSpPr>
            <a:spLocks noGrp="1"/>
          </p:cNvSpPr>
          <p:nvPr>
            <p:ph type="body" sz="quarter" idx="27"/>
          </p:nvPr>
        </p:nvSpPr>
        <p:spPr/>
        <p:txBody>
          <a:bodyPr/>
          <a:lstStyle/>
          <a:p>
            <a:r>
              <a:rPr lang="en-US" dirty="0"/>
              <a:t>WHAT DOES GREAT MARKETING LOOK LIKE?</a:t>
            </a:r>
          </a:p>
        </p:txBody>
      </p:sp>
      <p:sp>
        <p:nvSpPr>
          <p:cNvPr id="19" name="Text Placeholder 7">
            <a:extLst>
              <a:ext uri="{FF2B5EF4-FFF2-40B4-BE49-F238E27FC236}">
                <a16:creationId xmlns:a16="http://schemas.microsoft.com/office/drawing/2014/main" id="{4ED7A92A-AD09-987D-3D29-D9FA54848150}"/>
              </a:ext>
            </a:extLst>
          </p:cNvPr>
          <p:cNvSpPr txBox="1">
            <a:spLocks/>
          </p:cNvSpPr>
          <p:nvPr/>
        </p:nvSpPr>
        <p:spPr>
          <a:xfrm>
            <a:off x="720431" y="1657350"/>
            <a:ext cx="5413669"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5" name="TextBox 4">
            <a:extLst>
              <a:ext uri="{FF2B5EF4-FFF2-40B4-BE49-F238E27FC236}">
                <a16:creationId xmlns:a16="http://schemas.microsoft.com/office/drawing/2014/main" id="{22AB3118-A6C2-CCC2-03FE-7B6138EF76FE}"/>
              </a:ext>
            </a:extLst>
          </p:cNvPr>
          <p:cNvSpPr txBox="1"/>
          <p:nvPr/>
        </p:nvSpPr>
        <p:spPr>
          <a:xfrm>
            <a:off x="269580" y="1482232"/>
            <a:ext cx="7128169" cy="4832092"/>
          </a:xfrm>
          <a:prstGeom prst="rect">
            <a:avLst/>
          </a:prstGeom>
          <a:noFill/>
        </p:spPr>
        <p:txBody>
          <a:bodyPr wrap="square">
            <a:spAutoFit/>
          </a:bodyPr>
          <a:lstStyle/>
          <a:p>
            <a:r>
              <a:rPr lang="en-GB" sz="2200" dirty="0"/>
              <a:t>Great marketing is multifaceted and dynamic, combining creativity, strategy, and effective communication to resonate and connect with its audience and achieve specific business objectives. But what does great marketing look like? </a:t>
            </a:r>
          </a:p>
          <a:p>
            <a:endParaRPr lang="en-GB" sz="2200" dirty="0"/>
          </a:p>
          <a:p>
            <a:r>
              <a:rPr lang="en-GB" sz="2200" b="1" dirty="0"/>
              <a:t>It is a Customer-Centric Approach</a:t>
            </a:r>
          </a:p>
          <a:p>
            <a:r>
              <a:rPr lang="en-GB" sz="2200" dirty="0"/>
              <a:t>Great marketing starts with a deep understanding of the target audience’s needs, preferences, and pain points. This insight comes from thorough market research and direct customer feedback.</a:t>
            </a:r>
          </a:p>
          <a:p>
            <a:endParaRPr lang="en-GB" sz="2200" dirty="0"/>
          </a:p>
          <a:p>
            <a:r>
              <a:rPr lang="en-GB" sz="2200" dirty="0"/>
              <a:t>High levels of personalisation and tailored marketing messages (precision marketing) to meet the very specific needs and interests of different customer segments.</a:t>
            </a:r>
          </a:p>
        </p:txBody>
      </p:sp>
      <p:pic>
        <p:nvPicPr>
          <p:cNvPr id="8" name="Picture 7" descr="Sushi picked up with chopsticks">
            <a:extLst>
              <a:ext uri="{FF2B5EF4-FFF2-40B4-BE49-F238E27FC236}">
                <a16:creationId xmlns:a16="http://schemas.microsoft.com/office/drawing/2014/main" id="{87F72E52-4361-1DC0-B55E-8F5E671029DA}"/>
              </a:ext>
            </a:extLst>
          </p:cNvPr>
          <p:cNvPicPr>
            <a:picLocks noChangeAspect="1"/>
          </p:cNvPicPr>
          <p:nvPr/>
        </p:nvPicPr>
        <p:blipFill>
          <a:blip r:embed="rId2"/>
          <a:stretch>
            <a:fillRect/>
          </a:stretch>
        </p:blipFill>
        <p:spPr>
          <a:xfrm>
            <a:off x="7509262" y="2500086"/>
            <a:ext cx="4175691" cy="2783114"/>
          </a:xfrm>
          <a:prstGeom prst="rect">
            <a:avLst/>
          </a:prstGeom>
        </p:spPr>
      </p:pic>
    </p:spTree>
    <p:extLst>
      <p:ext uri="{BB962C8B-B14F-4D97-AF65-F5344CB8AC3E}">
        <p14:creationId xmlns:p14="http://schemas.microsoft.com/office/powerpoint/2010/main" val="1504028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14A92E53-49AB-7942-B582-20D2D024B474}"/>
              </a:ext>
            </a:extLst>
          </p:cNvPr>
          <p:cNvSpPr txBox="1">
            <a:spLocks/>
          </p:cNvSpPr>
          <p:nvPr/>
        </p:nvSpPr>
        <p:spPr>
          <a:xfrm>
            <a:off x="7586351" y="2697860"/>
            <a:ext cx="3195486" cy="73114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dirty="0"/>
          </a:p>
        </p:txBody>
      </p:sp>
      <p:sp>
        <p:nvSpPr>
          <p:cNvPr id="4" name="Text Placeholder 3">
            <a:extLst>
              <a:ext uri="{FF2B5EF4-FFF2-40B4-BE49-F238E27FC236}">
                <a16:creationId xmlns:a16="http://schemas.microsoft.com/office/drawing/2014/main" id="{99BB1D1B-6B18-9AD0-144E-A66F9ADC9BF3}"/>
              </a:ext>
            </a:extLst>
          </p:cNvPr>
          <p:cNvSpPr>
            <a:spLocks noGrp="1"/>
          </p:cNvSpPr>
          <p:nvPr>
            <p:ph type="body" sz="quarter" idx="45"/>
          </p:nvPr>
        </p:nvSpPr>
        <p:spPr/>
        <p:txBody>
          <a:bodyPr>
            <a:normAutofit/>
          </a:bodyPr>
          <a:lstStyle/>
          <a:p>
            <a:r>
              <a:rPr lang="en-US" sz="3300" dirty="0">
                <a:solidFill>
                  <a:schemeClr val="bg1"/>
                </a:solidFill>
              </a:rPr>
              <a:t>www.</a:t>
            </a:r>
            <a:r>
              <a:rPr lang="en-US" sz="3300" b="1" dirty="0">
                <a:solidFill>
                  <a:schemeClr val="bg1"/>
                </a:solidFill>
              </a:rPr>
              <a:t>3kitchens</a:t>
            </a:r>
            <a:r>
              <a:rPr lang="en-US" sz="3300" dirty="0">
                <a:solidFill>
                  <a:schemeClr val="bg1"/>
                </a:solidFill>
              </a:rPr>
              <a:t>.eu</a:t>
            </a:r>
          </a:p>
        </p:txBody>
      </p:sp>
      <p:sp>
        <p:nvSpPr>
          <p:cNvPr id="6" name="Text Placeholder 5">
            <a:extLst>
              <a:ext uri="{FF2B5EF4-FFF2-40B4-BE49-F238E27FC236}">
                <a16:creationId xmlns:a16="http://schemas.microsoft.com/office/drawing/2014/main" id="{07A701C7-9F8D-8C93-76E1-59B2A33D3EFA}"/>
              </a:ext>
            </a:extLst>
          </p:cNvPr>
          <p:cNvSpPr txBox="1">
            <a:spLocks/>
          </p:cNvSpPr>
          <p:nvPr/>
        </p:nvSpPr>
        <p:spPr>
          <a:xfrm>
            <a:off x="1615189" y="2294242"/>
            <a:ext cx="3195486" cy="731140"/>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solidFill>
                  <a:schemeClr val="tx1"/>
                </a:solidFill>
              </a:rPr>
              <a:t>Sales are the engine of your food business</a:t>
            </a:r>
          </a:p>
        </p:txBody>
      </p:sp>
      <p:sp>
        <p:nvSpPr>
          <p:cNvPr id="7" name="Text Placeholder 6">
            <a:extLst>
              <a:ext uri="{FF2B5EF4-FFF2-40B4-BE49-F238E27FC236}">
                <a16:creationId xmlns:a16="http://schemas.microsoft.com/office/drawing/2014/main" id="{E330AB77-C2CA-ADF9-1B26-57AE8A23C63F}"/>
              </a:ext>
            </a:extLst>
          </p:cNvPr>
          <p:cNvSpPr txBox="1">
            <a:spLocks/>
          </p:cNvSpPr>
          <p:nvPr/>
        </p:nvSpPr>
        <p:spPr>
          <a:xfrm>
            <a:off x="1182887" y="1646800"/>
            <a:ext cx="4060089" cy="83725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50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500" b="1" dirty="0">
                <a:solidFill>
                  <a:schemeClr val="tx1"/>
                </a:solidFill>
              </a:rPr>
              <a:t>Next - Step 6 </a:t>
            </a:r>
          </a:p>
        </p:txBody>
      </p:sp>
      <p:sp>
        <p:nvSpPr>
          <p:cNvPr id="8" name="Speech Bubble: Rectangle with Corners Rounded 7">
            <a:extLst>
              <a:ext uri="{FF2B5EF4-FFF2-40B4-BE49-F238E27FC236}">
                <a16:creationId xmlns:a16="http://schemas.microsoft.com/office/drawing/2014/main" id="{61ADDE71-5AB1-FF96-7AB7-D7B7F527389D}"/>
              </a:ext>
            </a:extLst>
          </p:cNvPr>
          <p:cNvSpPr/>
          <p:nvPr/>
        </p:nvSpPr>
        <p:spPr>
          <a:xfrm>
            <a:off x="1143001" y="1646800"/>
            <a:ext cx="4241800" cy="1919907"/>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Graphic 9" descr="Female Profile with solid fill">
            <a:extLst>
              <a:ext uri="{FF2B5EF4-FFF2-40B4-BE49-F238E27FC236}">
                <a16:creationId xmlns:a16="http://schemas.microsoft.com/office/drawing/2014/main" id="{207E2122-D50D-7C3D-47A1-8962C53E9D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4945" y="3520107"/>
            <a:ext cx="1562911" cy="1562911"/>
          </a:xfrm>
          <a:prstGeom prst="rect">
            <a:avLst/>
          </a:prstGeom>
        </p:spPr>
      </p:pic>
    </p:spTree>
    <p:extLst>
      <p:ext uri="{BB962C8B-B14F-4D97-AF65-F5344CB8AC3E}">
        <p14:creationId xmlns:p14="http://schemas.microsoft.com/office/powerpoint/2010/main" val="3423143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9576</Words>
  <Application>Microsoft Office PowerPoint</Application>
  <PresentationFormat>Widescreen</PresentationFormat>
  <Paragraphs>979</Paragraphs>
  <Slides>90</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90</vt:i4>
      </vt:variant>
    </vt:vector>
  </HeadingPairs>
  <TitlesOfParts>
    <vt:vector size="97" baseType="lpstr">
      <vt:lpstr>Arial</vt:lpstr>
      <vt:lpstr>Calibri</vt:lpstr>
      <vt:lpstr>Calibri Light</vt:lpstr>
      <vt:lpstr>Montserrat</vt:lpstr>
      <vt:lpstr>Office Theme</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1188</cp:revision>
  <dcterms:created xsi:type="dcterms:W3CDTF">2018-09-19T09:23:58Z</dcterms:created>
  <dcterms:modified xsi:type="dcterms:W3CDTF">2025-06-09T06:28:04Z</dcterms:modified>
</cp:coreProperties>
</file>