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4394" r:id="rId2"/>
    <p:sldId id="4395" r:id="rId3"/>
    <p:sldId id="4582" r:id="rId4"/>
    <p:sldId id="4396" r:id="rId5"/>
    <p:sldId id="4507" r:id="rId6"/>
    <p:sldId id="4508" r:id="rId7"/>
    <p:sldId id="4509" r:id="rId8"/>
    <p:sldId id="4510" r:id="rId9"/>
    <p:sldId id="4511" r:id="rId10"/>
    <p:sldId id="4512" r:id="rId11"/>
    <p:sldId id="4513" r:id="rId12"/>
    <p:sldId id="4583" r:id="rId13"/>
    <p:sldId id="4514" r:id="rId14"/>
    <p:sldId id="4515" r:id="rId15"/>
    <p:sldId id="4516" r:id="rId16"/>
    <p:sldId id="4517" r:id="rId17"/>
    <p:sldId id="4518" r:id="rId18"/>
    <p:sldId id="4519" r:id="rId19"/>
    <p:sldId id="4520" r:id="rId20"/>
    <p:sldId id="4412" r:id="rId21"/>
    <p:sldId id="4524" r:id="rId22"/>
    <p:sldId id="4526" r:id="rId23"/>
    <p:sldId id="4527" r:id="rId24"/>
    <p:sldId id="4528" r:id="rId25"/>
    <p:sldId id="4529" r:id="rId26"/>
    <p:sldId id="4530" r:id="rId27"/>
    <p:sldId id="4584" r:id="rId28"/>
    <p:sldId id="4531" r:id="rId29"/>
    <p:sldId id="4588" r:id="rId30"/>
    <p:sldId id="4587" r:id="rId31"/>
    <p:sldId id="4592" r:id="rId32"/>
    <p:sldId id="4585" r:id="rId33"/>
    <p:sldId id="4589" r:id="rId34"/>
    <p:sldId id="4591" r:id="rId35"/>
    <p:sldId id="4586" r:id="rId36"/>
    <p:sldId id="4532" r:id="rId37"/>
    <p:sldId id="4533" r:id="rId38"/>
    <p:sldId id="4534" r:id="rId39"/>
    <p:sldId id="4409" r:id="rId40"/>
    <p:sldId id="4535" r:id="rId41"/>
    <p:sldId id="4536" r:id="rId42"/>
    <p:sldId id="4537" r:id="rId43"/>
    <p:sldId id="4538" r:id="rId44"/>
    <p:sldId id="4539" r:id="rId45"/>
    <p:sldId id="4594" r:id="rId46"/>
    <p:sldId id="4593" r:id="rId47"/>
    <p:sldId id="4540" r:id="rId48"/>
    <p:sldId id="4595" r:id="rId49"/>
    <p:sldId id="4596" r:id="rId50"/>
    <p:sldId id="4597" r:id="rId51"/>
    <p:sldId id="4541" r:id="rId52"/>
    <p:sldId id="4598" r:id="rId53"/>
    <p:sldId id="4543" r:id="rId54"/>
    <p:sldId id="4544" r:id="rId55"/>
    <p:sldId id="4599" r:id="rId56"/>
    <p:sldId id="4545" r:id="rId57"/>
    <p:sldId id="4547" r:id="rId58"/>
    <p:sldId id="4600" r:id="rId59"/>
    <p:sldId id="4601" r:id="rId60"/>
    <p:sldId id="4549" r:id="rId61"/>
    <p:sldId id="4435" r:id="rId62"/>
    <p:sldId id="4551" r:id="rId63"/>
    <p:sldId id="4552" r:id="rId64"/>
    <p:sldId id="4553" r:id="rId65"/>
    <p:sldId id="4554" r:id="rId66"/>
    <p:sldId id="4555" r:id="rId67"/>
    <p:sldId id="4602" r:id="rId68"/>
    <p:sldId id="4603" r:id="rId69"/>
    <p:sldId id="4604" r:id="rId70"/>
    <p:sldId id="4605" r:id="rId71"/>
    <p:sldId id="4606" r:id="rId72"/>
    <p:sldId id="4558" r:id="rId73"/>
    <p:sldId id="4559" r:id="rId74"/>
    <p:sldId id="4560" r:id="rId75"/>
    <p:sldId id="4607" r:id="rId76"/>
    <p:sldId id="4608" r:id="rId77"/>
    <p:sldId id="4561" r:id="rId78"/>
    <p:sldId id="4562" r:id="rId79"/>
    <p:sldId id="4564" r:id="rId80"/>
    <p:sldId id="4609" r:id="rId81"/>
    <p:sldId id="4610" r:id="rId82"/>
    <p:sldId id="4569" r:id="rId83"/>
    <p:sldId id="4570" r:id="rId84"/>
    <p:sldId id="4574" r:id="rId85"/>
    <p:sldId id="4575" r:id="rId86"/>
    <p:sldId id="4580" r:id="rId87"/>
    <p:sldId id="4612" r:id="rId88"/>
    <p:sldId id="4613" r:id="rId89"/>
    <p:sldId id="4611" r:id="rId90"/>
    <p:sldId id="4413" r:id="rId91"/>
    <p:sldId id="4521" r:id="rId92"/>
    <p:sldId id="4522" r:id="rId93"/>
    <p:sldId id="4523" r:id="rId94"/>
    <p:sldId id="259" r:id="rId95"/>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492"/>
    <a:srgbClr val="E6C8C7"/>
    <a:srgbClr val="94C7B0"/>
    <a:srgbClr val="B6D1E1"/>
    <a:srgbClr val="382B1B"/>
    <a:srgbClr val="C54A9A"/>
    <a:srgbClr val="1EB3DD"/>
    <a:srgbClr val="F26B27"/>
    <a:srgbClr val="1E494F"/>
    <a:srgbClr val="142D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729"/>
  </p:normalViewPr>
  <p:slideViewPr>
    <p:cSldViewPr snapToGrid="0" snapToObjects="1">
      <p:cViewPr varScale="1">
        <p:scale>
          <a:sx n="85" d="100"/>
          <a:sy n="85" d="100"/>
        </p:scale>
        <p:origin x="246" y="48"/>
      </p:cViewPr>
      <p:guideLst/>
    </p:cSldViewPr>
  </p:slideViewPr>
  <p:notesTextViewPr>
    <p:cViewPr>
      <p:scale>
        <a:sx n="1" d="1"/>
        <a:sy n="1" d="1"/>
      </p:scale>
      <p:origin x="0" y="0"/>
    </p:cViewPr>
  </p:notesTextViewPr>
  <p:sorterViewPr>
    <p:cViewPr>
      <p:scale>
        <a:sx n="66" d="100"/>
        <a:sy n="66" d="100"/>
      </p:scale>
      <p:origin x="0" y="-125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01C2BBE5-951B-7448-9280-3E5E86F1213F}" type="datetimeFigureOut">
              <a:rPr lang="en-US" smtClean="0"/>
              <a:t>6/9/2025</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 Blue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F42E20BC-9E42-8CD8-E998-585567ED2AC9}"/>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62238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 Green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6D936931-3960-923C-C14E-D32A29FD86F1}"/>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134029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00426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Page - Pink Heading">
    <p:spTree>
      <p:nvGrpSpPr>
        <p:cNvPr id="1" name=""/>
        <p:cNvGrpSpPr/>
        <p:nvPr/>
      </p:nvGrpSpPr>
      <p:grpSpPr>
        <a:xfrm>
          <a:off x="0" y="0"/>
          <a:ext cx="0" cy="0"/>
          <a:chOff x="0" y="0"/>
          <a:chExt cx="0" cy="0"/>
        </a:xfrm>
      </p:grpSpPr>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rgbClr val="382B1B"/>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3035446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283779"/>
            <a:ext cx="12192001" cy="1312589"/>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E02387AD-8169-9E5B-C2F5-F227CA5AFF10}"/>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014218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807849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FA4"/>
          </a:solidFill>
          <a:ln w="2370" cap="flat">
            <a:solidFill>
              <a:srgbClr val="84BFA4"/>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268416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0880D03-A705-64E3-CCFA-6DCD07D5CD6A}"/>
              </a:ext>
            </a:extLst>
          </p:cNvPr>
          <p:cNvSpPr/>
          <p:nvPr userDrawn="1"/>
        </p:nvSpPr>
        <p:spPr>
          <a:xfrm>
            <a:off x="-32399" y="2956988"/>
            <a:ext cx="12224399" cy="280904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dirty="0"/>
          </a:p>
        </p:txBody>
      </p:sp>
      <p:sp>
        <p:nvSpPr>
          <p:cNvPr id="3" name="Text Placeholder 23">
            <a:extLst>
              <a:ext uri="{FF2B5EF4-FFF2-40B4-BE49-F238E27FC236}">
                <a16:creationId xmlns:a16="http://schemas.microsoft.com/office/drawing/2014/main" id="{863E543B-8705-24D5-DEC3-B77FC8349197}"/>
              </a:ext>
            </a:extLst>
          </p:cNvPr>
          <p:cNvSpPr>
            <a:spLocks noGrp="1"/>
          </p:cNvSpPr>
          <p:nvPr>
            <p:ph type="body" sz="quarter" idx="19" hasCustomPrompt="1"/>
          </p:nvPr>
        </p:nvSpPr>
        <p:spPr>
          <a:xfrm>
            <a:off x="605556" y="423857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4" name="Text Placeholder 23">
            <a:extLst>
              <a:ext uri="{FF2B5EF4-FFF2-40B4-BE49-F238E27FC236}">
                <a16:creationId xmlns:a16="http://schemas.microsoft.com/office/drawing/2014/main" id="{CDAD5CB2-8DC6-978D-C3A5-C97374D80BCE}"/>
              </a:ext>
            </a:extLst>
          </p:cNvPr>
          <p:cNvSpPr>
            <a:spLocks noGrp="1"/>
          </p:cNvSpPr>
          <p:nvPr>
            <p:ph type="body" sz="quarter" idx="20" hasCustomPrompt="1"/>
          </p:nvPr>
        </p:nvSpPr>
        <p:spPr>
          <a:xfrm>
            <a:off x="605556" y="3429000"/>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8" name="Freeform 7">
            <a:extLst>
              <a:ext uri="{FF2B5EF4-FFF2-40B4-BE49-F238E27FC236}">
                <a16:creationId xmlns:a16="http://schemas.microsoft.com/office/drawing/2014/main" id="{4D23C199-83E5-F55C-B410-186A0741E64B}"/>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9" name="Text Placeholder 23">
            <a:extLst>
              <a:ext uri="{FF2B5EF4-FFF2-40B4-BE49-F238E27FC236}">
                <a16:creationId xmlns:a16="http://schemas.microsoft.com/office/drawing/2014/main" id="{C4918968-197B-7C8B-78C3-E7F4C2D0BB8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186" name="Picture 185">
            <a:extLst>
              <a:ext uri="{FF2B5EF4-FFF2-40B4-BE49-F238E27FC236}">
                <a16:creationId xmlns:a16="http://schemas.microsoft.com/office/drawing/2014/main" id="{FF8BD4F1-C0C6-2250-6E8A-2F5F9565612C}"/>
              </a:ext>
            </a:extLst>
          </p:cNvPr>
          <p:cNvPicPr>
            <a:picLocks noChangeAspect="1"/>
          </p:cNvPicPr>
          <p:nvPr userDrawn="1"/>
        </p:nvPicPr>
        <p:blipFill>
          <a:blip r:embed="rId2"/>
          <a:stretch>
            <a:fillRect/>
          </a:stretch>
        </p:blipFill>
        <p:spPr>
          <a:xfrm>
            <a:off x="8228379" y="142875"/>
            <a:ext cx="3697966" cy="2673647"/>
          </a:xfrm>
          <a:prstGeom prst="rect">
            <a:avLst/>
          </a:prstGeom>
        </p:spPr>
      </p:pic>
      <p:pic>
        <p:nvPicPr>
          <p:cNvPr id="187" name="Picture 186" descr="Blue text on a black background&#10;&#10;Description automatically generated">
            <a:extLst>
              <a:ext uri="{FF2B5EF4-FFF2-40B4-BE49-F238E27FC236}">
                <a16:creationId xmlns:a16="http://schemas.microsoft.com/office/drawing/2014/main" id="{DA53F704-0F5F-575A-8E10-BF033CFA6361}"/>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1354984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Slide 2 - with icons">
    <p:spTree>
      <p:nvGrpSpPr>
        <p:cNvPr id="1" name=""/>
        <p:cNvGrpSpPr/>
        <p:nvPr/>
      </p:nvGrpSpPr>
      <p:grpSpPr>
        <a:xfrm>
          <a:off x="0" y="0"/>
          <a:ext cx="0" cy="0"/>
          <a:chOff x="0" y="0"/>
          <a:chExt cx="0" cy="0"/>
        </a:xfrm>
      </p:grpSpPr>
      <p:sp>
        <p:nvSpPr>
          <p:cNvPr id="12" name="Text Placeholder 23"/>
          <p:cNvSpPr>
            <a:spLocks noGrp="1"/>
          </p:cNvSpPr>
          <p:nvPr>
            <p:ph type="body" sz="quarter" idx="13" hasCustomPrompt="1"/>
          </p:nvPr>
        </p:nvSpPr>
        <p:spPr>
          <a:xfrm>
            <a:off x="1639836" y="785664"/>
            <a:ext cx="5745702" cy="1381662"/>
          </a:xfrm>
        </p:spPr>
        <p:txBody>
          <a:bodyPr>
            <a:normAutofit/>
          </a:bodyPr>
          <a:lstStyle>
            <a:lvl1pPr marL="0" indent="0" algn="l">
              <a:buNone/>
              <a:defRPr sz="3600">
                <a:solidFill>
                  <a:srgbClr val="142D55"/>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7" y="2766646"/>
            <a:ext cx="5745702" cy="3644887"/>
          </a:xfrm>
        </p:spPr>
        <p:txBody>
          <a:bodyPr>
            <a:noAutofit/>
          </a:bodyPr>
          <a:lstStyle>
            <a:lvl1pPr marL="0" indent="0" algn="l">
              <a:buNone/>
              <a:defRPr sz="2400" baseline="0">
                <a:solidFill>
                  <a:srgbClr val="142D5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390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ver Slide 01">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3028949"/>
            <a:ext cx="12172692" cy="285826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B6D1E1"/>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761624" y="3994283"/>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3 Kitchen’s</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803749" y="3303820"/>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61" name="Freeform 160">
            <a:extLst>
              <a:ext uri="{FF2B5EF4-FFF2-40B4-BE49-F238E27FC236}">
                <a16:creationId xmlns:a16="http://schemas.microsoft.com/office/drawing/2014/main" id="{E07D5DA6-BD85-D37F-F234-A8218F4A4F7F}"/>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162" name="Text Placeholder 23">
            <a:extLst>
              <a:ext uri="{FF2B5EF4-FFF2-40B4-BE49-F238E27FC236}">
                <a16:creationId xmlns:a16="http://schemas.microsoft.com/office/drawing/2014/main" id="{98391327-83D9-14CE-43F1-D3CEAC64819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4" name="Picture 3">
            <a:extLst>
              <a:ext uri="{FF2B5EF4-FFF2-40B4-BE49-F238E27FC236}">
                <a16:creationId xmlns:a16="http://schemas.microsoft.com/office/drawing/2014/main" id="{41866361-8606-E616-9F79-F4266A7722E1}"/>
              </a:ext>
            </a:extLst>
          </p:cNvPr>
          <p:cNvPicPr>
            <a:picLocks noChangeAspect="1"/>
          </p:cNvPicPr>
          <p:nvPr userDrawn="1"/>
        </p:nvPicPr>
        <p:blipFill>
          <a:blip r:embed="rId2"/>
          <a:stretch>
            <a:fillRect/>
          </a:stretch>
        </p:blipFill>
        <p:spPr>
          <a:xfrm>
            <a:off x="641716" y="157163"/>
            <a:ext cx="3697966" cy="2673647"/>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20CF01C-C5D0-9AA7-1900-1697BD6E9E2B}"/>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131585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60350" y="158120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995647" y="158192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60350" y="211096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995647" y="211168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60350" y="264072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995647" y="264144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60350" y="3170486"/>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995647" y="3171207"/>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1160350" y="423001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995647" y="423073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355281"/>
            <a:ext cx="3771899"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1122886" y="439952"/>
            <a:ext cx="2491852"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888683" y="402034"/>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2" name="Text Placeholder 25">
            <a:extLst>
              <a:ext uri="{FF2B5EF4-FFF2-40B4-BE49-F238E27FC236}">
                <a16:creationId xmlns:a16="http://schemas.microsoft.com/office/drawing/2014/main" id="{F1DC4348-947F-0E18-2872-8D7CB915BA0E}"/>
              </a:ext>
            </a:extLst>
          </p:cNvPr>
          <p:cNvSpPr>
            <a:spLocks noGrp="1"/>
          </p:cNvSpPr>
          <p:nvPr>
            <p:ph type="body" sz="quarter" idx="37" hasCustomPrompt="1"/>
          </p:nvPr>
        </p:nvSpPr>
        <p:spPr>
          <a:xfrm>
            <a:off x="1169875" y="3700248"/>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 name="Text Placeholder 25">
            <a:extLst>
              <a:ext uri="{FF2B5EF4-FFF2-40B4-BE49-F238E27FC236}">
                <a16:creationId xmlns:a16="http://schemas.microsoft.com/office/drawing/2014/main" id="{4CB82D13-A451-1A12-03F9-B5EC0911C0B5}"/>
              </a:ext>
            </a:extLst>
          </p:cNvPr>
          <p:cNvSpPr>
            <a:spLocks noGrp="1"/>
          </p:cNvSpPr>
          <p:nvPr>
            <p:ph type="body" sz="quarter" idx="38" hasCustomPrompt="1"/>
          </p:nvPr>
        </p:nvSpPr>
        <p:spPr>
          <a:xfrm>
            <a:off x="2005172" y="3700969"/>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 name="Text Placeholder 25">
            <a:extLst>
              <a:ext uri="{FF2B5EF4-FFF2-40B4-BE49-F238E27FC236}">
                <a16:creationId xmlns:a16="http://schemas.microsoft.com/office/drawing/2014/main" id="{EEE3E943-FFEF-CE00-9C44-CBD517E8CAC6}"/>
              </a:ext>
            </a:extLst>
          </p:cNvPr>
          <p:cNvSpPr>
            <a:spLocks noGrp="1"/>
          </p:cNvSpPr>
          <p:nvPr>
            <p:ph type="body" sz="quarter" idx="39" hasCustomPrompt="1"/>
          </p:nvPr>
        </p:nvSpPr>
        <p:spPr>
          <a:xfrm>
            <a:off x="1169875" y="475977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5" name="Text Placeholder 25">
            <a:extLst>
              <a:ext uri="{FF2B5EF4-FFF2-40B4-BE49-F238E27FC236}">
                <a16:creationId xmlns:a16="http://schemas.microsoft.com/office/drawing/2014/main" id="{66799961-EC6E-88A8-3F08-C08AC4A9D01B}"/>
              </a:ext>
            </a:extLst>
          </p:cNvPr>
          <p:cNvSpPr>
            <a:spLocks noGrp="1"/>
          </p:cNvSpPr>
          <p:nvPr>
            <p:ph type="body" sz="quarter" idx="40" hasCustomPrompt="1"/>
          </p:nvPr>
        </p:nvSpPr>
        <p:spPr>
          <a:xfrm>
            <a:off x="2005172" y="476049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 name="Text Placeholder 25">
            <a:extLst>
              <a:ext uri="{FF2B5EF4-FFF2-40B4-BE49-F238E27FC236}">
                <a16:creationId xmlns:a16="http://schemas.microsoft.com/office/drawing/2014/main" id="{09A8F262-DC25-7CD3-982A-8408B7BB6E0D}"/>
              </a:ext>
            </a:extLst>
          </p:cNvPr>
          <p:cNvSpPr>
            <a:spLocks noGrp="1"/>
          </p:cNvSpPr>
          <p:nvPr>
            <p:ph type="body" sz="quarter" idx="41" hasCustomPrompt="1"/>
          </p:nvPr>
        </p:nvSpPr>
        <p:spPr>
          <a:xfrm>
            <a:off x="1169875" y="528953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07</a:t>
            </a:r>
          </a:p>
        </p:txBody>
      </p:sp>
      <p:sp>
        <p:nvSpPr>
          <p:cNvPr id="7" name="Text Placeholder 25">
            <a:extLst>
              <a:ext uri="{FF2B5EF4-FFF2-40B4-BE49-F238E27FC236}">
                <a16:creationId xmlns:a16="http://schemas.microsoft.com/office/drawing/2014/main" id="{EF6DA193-D18C-B849-86D8-DE4D7B914CA2}"/>
              </a:ext>
            </a:extLst>
          </p:cNvPr>
          <p:cNvSpPr>
            <a:spLocks noGrp="1"/>
          </p:cNvSpPr>
          <p:nvPr>
            <p:ph type="body" sz="quarter" idx="42" hasCustomPrompt="1"/>
          </p:nvPr>
        </p:nvSpPr>
        <p:spPr>
          <a:xfrm>
            <a:off x="2005172" y="5290262"/>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37AF5E91-17D3-C199-CCA5-87F371B14A06}"/>
              </a:ext>
            </a:extLst>
          </p:cNvPr>
          <p:cNvSpPr>
            <a:spLocks noGrp="1"/>
          </p:cNvSpPr>
          <p:nvPr>
            <p:ph type="body" sz="quarter" idx="43" hasCustomPrompt="1"/>
          </p:nvPr>
        </p:nvSpPr>
        <p:spPr>
          <a:xfrm>
            <a:off x="1200355" y="5751737"/>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08</a:t>
            </a:r>
          </a:p>
        </p:txBody>
      </p:sp>
      <p:sp>
        <p:nvSpPr>
          <p:cNvPr id="9" name="Text Placeholder 25">
            <a:extLst>
              <a:ext uri="{FF2B5EF4-FFF2-40B4-BE49-F238E27FC236}">
                <a16:creationId xmlns:a16="http://schemas.microsoft.com/office/drawing/2014/main" id="{59EF5072-CE66-7F48-4644-421DEDA33B71}"/>
              </a:ext>
            </a:extLst>
          </p:cNvPr>
          <p:cNvSpPr>
            <a:spLocks noGrp="1"/>
          </p:cNvSpPr>
          <p:nvPr>
            <p:ph type="body" sz="quarter" idx="44" hasCustomPrompt="1"/>
          </p:nvPr>
        </p:nvSpPr>
        <p:spPr>
          <a:xfrm>
            <a:off x="2035652" y="575246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2707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Divider - Blue">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94C7B0"/>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94C7B0"/>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56443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Green">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94C7B0"/>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99491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Pinik">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6C8C7"/>
          </a:solidFill>
          <a:ln w="3060" cap="flat">
            <a:no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2" name="Text Placeholder 23">
            <a:extLst>
              <a:ext uri="{FF2B5EF4-FFF2-40B4-BE49-F238E27FC236}">
                <a16:creationId xmlns:a16="http://schemas.microsoft.com/office/drawing/2014/main" id="{C66106C3-0347-EAC0-D47D-0B5E956F5F00}"/>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pic>
        <p:nvPicPr>
          <p:cNvPr id="3" name="Picture 2">
            <a:extLst>
              <a:ext uri="{FF2B5EF4-FFF2-40B4-BE49-F238E27FC236}">
                <a16:creationId xmlns:a16="http://schemas.microsoft.com/office/drawing/2014/main" id="{4CF381D0-3BFC-8337-44D5-2A2FA148652B}"/>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224028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6/9/2025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package" Target="../embeddings/Microsoft_Excel_Macro-Enabled_Worksheet.xlsm"/><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hyperlink" Target="https://www.waveapps.com/"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package" Target="../embeddings/Microsoft_Excel_Macro-Enabled_Worksheet1.xlsm"/><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23.emf"/><Relationship Id="rId4" Type="http://schemas.openxmlformats.org/officeDocument/2006/relationships/package" Target="../embeddings/Microsoft_Word_Document.docx"/></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www.almi.se/" TargetMode="External"/><Relationship Id="rId2" Type="http://schemas.openxmlformats.org/officeDocument/2006/relationships/hyperlink" Target="http://www.mikrofonden.se/"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www.qredits.com/" TargetMode="External"/><Relationship Id="rId2" Type="http://schemas.openxmlformats.org/officeDocument/2006/relationships/hyperlink" Target="http://www.adie.org/"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microfinanceireland.ie/" TargetMode="External"/><Relationship Id="rId2" Type="http://schemas.openxmlformats.org/officeDocument/2006/relationships/slideLayout" Target="../slideLayouts/slideLayout12.xml"/><Relationship Id="rId1" Type="http://schemas.openxmlformats.org/officeDocument/2006/relationships/video" Target="https://www.youtube.com/embed/I76rMe4fu-k?feature=oembed" TargetMode="External"/><Relationship Id="rId6" Type="http://schemas.openxmlformats.org/officeDocument/2006/relationships/hyperlink" Target="https://youtu.be/I76rMe4fu-k" TargetMode="External"/><Relationship Id="rId5" Type="http://schemas.openxmlformats.org/officeDocument/2006/relationships/image" Target="../media/image25.jpe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hyperlink" Target="https://employment-social-affairs.ec.europa.eu/policies-and-activities/funding/microfinance-and-social-enterprise-finance_en" TargetMode="External"/><Relationship Id="rId2" Type="http://schemas.openxmlformats.org/officeDocument/2006/relationships/hyperlink" Target="http://www.european-microfinance.org/"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www.goethe.de/ins/tw/de/kul/mag/21519711.html" TargetMode="External"/><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s://www.ulule.com/africa-blossoms/" TargetMode="External"/><Relationship Id="rId2" Type="http://schemas.openxmlformats.org/officeDocument/2006/relationships/hyperlink" Target="https://africa-blossoms.com/" TargetMode="Externa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2.xml"/><Relationship Id="rId1" Type="http://schemas.openxmlformats.org/officeDocument/2006/relationships/video" Target="https://www.youtube.com/embed/Th7DwztxAr0?feature=oembed"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urope.republic.com/academy/how-to-perfect-your-crowdfunding-video-pitch" TargetMode="External"/><Relationship Id="rId1" Type="http://schemas.openxmlformats.org/officeDocument/2006/relationships/slideLayout" Target="../slideLayouts/slideLayout12.xml"/><Relationship Id="rId4" Type="http://schemas.openxmlformats.org/officeDocument/2006/relationships/image" Target="../media/image32.sv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video" Target="https://www.youtube.com/embed/DJLwTh65AO0?feature=oembed" TargetMode="External"/><Relationship Id="rId5" Type="http://schemas.openxmlformats.org/officeDocument/2006/relationships/hyperlink" Target="https://www.youtube.com/watch?v=DJLwTh65AO0" TargetMode="External"/><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video" Target="https://www.youtube.com/embed/q13UX4UCmKY?feature=oembed" TargetMode="External"/><Relationship Id="rId5" Type="http://schemas.openxmlformats.org/officeDocument/2006/relationships/hyperlink" Target="https://youtu.be/q13UX4UCmKY" TargetMode="External"/><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hyperlink" Target="https://www.eban.org/guides-on-angel-investing/" TargetMode="External"/><Relationship Id="rId2" Type="http://schemas.openxmlformats.org/officeDocument/2006/relationships/hyperlink" Target="https://www.eban.org/" TargetMode="External"/><Relationship Id="rId1" Type="http://schemas.openxmlformats.org/officeDocument/2006/relationships/slideLayout" Target="../slideLayouts/slideLayout12.xml"/><Relationship Id="rId5" Type="http://schemas.openxmlformats.org/officeDocument/2006/relationships/image" Target="../media/image36.svg"/><Relationship Id="rId4" Type="http://schemas.openxmlformats.org/officeDocument/2006/relationships/image" Target="../media/image3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hyperlink" Target="https://www.forbes.com/sites/allbusiness/2015/02/05/20-things-all-entrepreneurs-should-know-about-angel-investors/?sh=20f04a91c1aa"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hyperlink" Target="http://www.irishinvestmentnetwork.ie/" TargetMode="Externa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hyperlink" Target="https://europe.republic.com/" TargetMode="External"/><Relationship Id="rId2" Type="http://schemas.openxmlformats.org/officeDocument/2006/relationships/hyperlink" Target="https://www.crowdcube.com/" TargetMode="External"/><Relationship Id="rId1" Type="http://schemas.openxmlformats.org/officeDocument/2006/relationships/slideLayout" Target="../slideLayouts/slideLayout12.xml"/><Relationship Id="rId4" Type="http://schemas.openxmlformats.org/officeDocument/2006/relationships/hyperlink" Target="https://www.wiseed.co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9FD72E-B018-7A4F-CE1F-03F0EA76A7D6}"/>
              </a:ext>
            </a:extLst>
          </p:cNvPr>
          <p:cNvSpPr>
            <a:spLocks noGrp="1"/>
          </p:cNvSpPr>
          <p:nvPr>
            <p:ph type="body" sz="quarter" idx="45"/>
          </p:nvPr>
        </p:nvSpPr>
        <p:spPr/>
        <p:txBody>
          <a:bodyPr>
            <a:normAutofit/>
          </a:bodyPr>
          <a:lstStyle/>
          <a:p>
            <a:r>
              <a:rPr lang="en-US" sz="3300" dirty="0">
                <a:solidFill>
                  <a:schemeClr val="bg1"/>
                </a:solidFill>
              </a:rPr>
              <a:t>www.</a:t>
            </a:r>
            <a:r>
              <a:rPr lang="en-US" sz="3300" b="1" dirty="0">
                <a:solidFill>
                  <a:schemeClr val="bg1"/>
                </a:solidFill>
              </a:rPr>
              <a:t>3kitchens</a:t>
            </a:r>
            <a:r>
              <a:rPr lang="en-US" sz="3300" dirty="0">
                <a:solidFill>
                  <a:schemeClr val="bg1"/>
                </a:solidFill>
              </a:rPr>
              <a:t>.eu</a:t>
            </a:r>
          </a:p>
        </p:txBody>
      </p:sp>
      <p:sp>
        <p:nvSpPr>
          <p:cNvPr id="11" name="Text Placeholder 5">
            <a:extLst>
              <a:ext uri="{FF2B5EF4-FFF2-40B4-BE49-F238E27FC236}">
                <a16:creationId xmlns:a16="http://schemas.microsoft.com/office/drawing/2014/main" id="{162C7119-7ED2-8164-B6B5-868826C8BB1A}"/>
              </a:ext>
            </a:extLst>
          </p:cNvPr>
          <p:cNvSpPr txBox="1">
            <a:spLocks/>
          </p:cNvSpPr>
          <p:nvPr/>
        </p:nvSpPr>
        <p:spPr>
          <a:xfrm>
            <a:off x="846427" y="3843580"/>
            <a:ext cx="5926332" cy="701474"/>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5500" b="1" dirty="0"/>
              <a:t>FINANCES AND FUNDING YOUR FOOD START-UP</a:t>
            </a:r>
          </a:p>
        </p:txBody>
      </p:sp>
      <p:sp>
        <p:nvSpPr>
          <p:cNvPr id="18" name="Text Placeholder 5">
            <a:extLst>
              <a:ext uri="{FF2B5EF4-FFF2-40B4-BE49-F238E27FC236}">
                <a16:creationId xmlns:a16="http://schemas.microsoft.com/office/drawing/2014/main" id="{6B94F400-A315-9C09-5BA7-2CFF4CA8A37F}"/>
              </a:ext>
            </a:extLst>
          </p:cNvPr>
          <p:cNvSpPr txBox="1">
            <a:spLocks/>
          </p:cNvSpPr>
          <p:nvPr/>
        </p:nvSpPr>
        <p:spPr>
          <a:xfrm>
            <a:off x="809374" y="2845039"/>
            <a:ext cx="5154139" cy="533188"/>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4000" b="1" dirty="0">
                <a:highlight>
                  <a:srgbClr val="94C7B0"/>
                </a:highlight>
              </a:rPr>
              <a:t> STEP 4</a:t>
            </a:r>
            <a:r>
              <a:rPr lang="en-US" sz="4000" b="1" dirty="0">
                <a:solidFill>
                  <a:srgbClr val="94C7B0"/>
                </a:solidFill>
                <a:highlight>
                  <a:srgbClr val="94C7B0"/>
                </a:highlight>
              </a:rPr>
              <a:t>.</a:t>
            </a:r>
          </a:p>
        </p:txBody>
      </p:sp>
      <p:pic>
        <p:nvPicPr>
          <p:cNvPr id="9" name="Picture 8" descr="Jars of coins">
            <a:extLst>
              <a:ext uri="{FF2B5EF4-FFF2-40B4-BE49-F238E27FC236}">
                <a16:creationId xmlns:a16="http://schemas.microsoft.com/office/drawing/2014/main" id="{E3543E1F-648C-810D-F61D-D914DD7921BB}"/>
              </a:ext>
            </a:extLst>
          </p:cNvPr>
          <p:cNvPicPr>
            <a:picLocks noChangeAspect="1"/>
          </p:cNvPicPr>
          <p:nvPr/>
        </p:nvPicPr>
        <p:blipFill>
          <a:blip r:embed="rId2"/>
          <a:stretch>
            <a:fillRect/>
          </a:stretch>
        </p:blipFill>
        <p:spPr>
          <a:xfrm>
            <a:off x="6530914" y="1556109"/>
            <a:ext cx="4918175" cy="3278783"/>
          </a:xfrm>
          <a:prstGeom prst="rect">
            <a:avLst/>
          </a:prstGeom>
        </p:spPr>
      </p:pic>
    </p:spTree>
    <p:extLst>
      <p:ext uri="{BB962C8B-B14F-4D97-AF65-F5344CB8AC3E}">
        <p14:creationId xmlns:p14="http://schemas.microsoft.com/office/powerpoint/2010/main" val="3561642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TYPES OF COSTS</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811971"/>
            <a:ext cx="7828571" cy="327437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2400" indent="-1422400">
              <a:buClr>
                <a:srgbClr val="B6D1E1"/>
              </a:buClr>
            </a:pPr>
            <a:r>
              <a:rPr lang="en-US" b="1" dirty="0">
                <a:solidFill>
                  <a:srgbClr val="94C7B0"/>
                </a:solidFill>
              </a:rPr>
              <a:t>Fixed: </a:t>
            </a:r>
            <a:r>
              <a:rPr lang="en-US" dirty="0"/>
              <a:t>	Fixed costs remain the same, no matter how much you produce e.g. rent, loans on equipment.  </a:t>
            </a:r>
          </a:p>
          <a:p>
            <a:pPr marL="1422400" indent="-1422400">
              <a:buClr>
                <a:srgbClr val="B6D1E1"/>
              </a:buClr>
            </a:pPr>
            <a:endParaRPr lang="en-US" dirty="0"/>
          </a:p>
          <a:p>
            <a:pPr marL="1422400" indent="-1422400">
              <a:buClr>
                <a:srgbClr val="B6D1E1"/>
              </a:buClr>
            </a:pPr>
            <a:r>
              <a:rPr lang="en-US" b="1" dirty="0">
                <a:solidFill>
                  <a:srgbClr val="94C7B0"/>
                </a:solidFill>
              </a:rPr>
              <a:t>Variable: </a:t>
            </a:r>
            <a:r>
              <a:rPr lang="en-US" dirty="0"/>
              <a:t>	Variable costs relate to the amount of goods or services you produce. They are directly linked with changes in activity e.g. materials, stock, packaging, utilities. The more you sell, your variable costs increase. For example, you produce preserves/jams at a cost of €2 a pot. If you produce 500 units, your variable cost will be €1,000. </a:t>
            </a:r>
          </a:p>
          <a:p>
            <a:pPr marL="1422400" indent="-1422400">
              <a:buClr>
                <a:srgbClr val="B6D1E1"/>
              </a:buClr>
            </a:pPr>
            <a:endParaRPr lang="en-US" dirty="0"/>
          </a:p>
          <a:p>
            <a:pPr marL="1422400" indent="-1422400">
              <a:buClr>
                <a:srgbClr val="B6D1E1"/>
              </a:buClr>
            </a:pPr>
            <a:endParaRPr lang="en-US" dirty="0"/>
          </a:p>
          <a:p>
            <a:pPr marL="1422400" indent="-1422400">
              <a:buClr>
                <a:srgbClr val="B6D1E1"/>
              </a:buClr>
            </a:pPr>
            <a:r>
              <a:rPr lang="en-US" b="1" i="1" dirty="0"/>
              <a:t>Backed to fixed costs, -f your rent is €100 per month, then</a:t>
            </a:r>
          </a:p>
          <a:p>
            <a:pPr marL="1422400" indent="-1422400">
              <a:buClr>
                <a:srgbClr val="B6D1E1"/>
              </a:buClr>
            </a:pPr>
            <a:r>
              <a:rPr lang="en-US" b="1" i="1" dirty="0"/>
              <a:t>that does not change if you sell 10 pots of jam  or 1,000 pots.</a:t>
            </a:r>
          </a:p>
          <a:p>
            <a:pPr marL="1422400" indent="-1422400">
              <a:buClr>
                <a:srgbClr val="B6D1E1"/>
              </a:buClr>
            </a:pPr>
            <a:endParaRPr lang="en-US" dirty="0"/>
          </a:p>
          <a:p>
            <a:pPr marL="1422400" indent="-1422400">
              <a:buClr>
                <a:srgbClr val="B6D1E1"/>
              </a:buClr>
            </a:pPr>
            <a:endParaRPr lang="en-US" dirty="0"/>
          </a:p>
          <a:p>
            <a:pPr marL="1422400" indent="-1422400">
              <a:buClr>
                <a:srgbClr val="B6D1E1"/>
              </a:buClr>
            </a:pPr>
            <a:endParaRPr lang="en-US" dirty="0"/>
          </a:p>
        </p:txBody>
      </p:sp>
      <p:pic>
        <p:nvPicPr>
          <p:cNvPr id="2" name="Picture 1">
            <a:extLst>
              <a:ext uri="{FF2B5EF4-FFF2-40B4-BE49-F238E27FC236}">
                <a16:creationId xmlns:a16="http://schemas.microsoft.com/office/drawing/2014/main" id="{54A408D5-28E5-3DC2-6308-7F2F68887F79}"/>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888272" y="2874336"/>
            <a:ext cx="2724254" cy="2179403"/>
          </a:xfrm>
          <a:prstGeom prst="rect">
            <a:avLst/>
          </a:prstGeom>
        </p:spPr>
      </p:pic>
      <p:sp>
        <p:nvSpPr>
          <p:cNvPr id="6" name="Rectangle 5">
            <a:extLst>
              <a:ext uri="{FF2B5EF4-FFF2-40B4-BE49-F238E27FC236}">
                <a16:creationId xmlns:a16="http://schemas.microsoft.com/office/drawing/2014/main" id="{B93A374A-F1C6-3A94-DDB7-06ED1299AB85}"/>
              </a:ext>
            </a:extLst>
          </p:cNvPr>
          <p:cNvSpPr/>
          <p:nvPr/>
        </p:nvSpPr>
        <p:spPr>
          <a:xfrm>
            <a:off x="10627949" y="4590070"/>
            <a:ext cx="1118191" cy="369332"/>
          </a:xfrm>
          <a:prstGeom prst="rect">
            <a:avLst/>
          </a:prstGeom>
        </p:spPr>
        <p:txBody>
          <a:bodyPr wrap="none">
            <a:spAutoFit/>
          </a:bodyPr>
          <a:lstStyle/>
          <a:p>
            <a:pPr algn="ctr"/>
            <a:r>
              <a:rPr lang="en-US" b="1" dirty="0">
                <a:solidFill>
                  <a:srgbClr val="94C7B0"/>
                </a:solidFill>
              </a:rPr>
              <a:t>VARIABLE</a:t>
            </a:r>
          </a:p>
        </p:txBody>
      </p:sp>
      <p:sp>
        <p:nvSpPr>
          <p:cNvPr id="7" name="Rectangle 6">
            <a:extLst>
              <a:ext uri="{FF2B5EF4-FFF2-40B4-BE49-F238E27FC236}">
                <a16:creationId xmlns:a16="http://schemas.microsoft.com/office/drawing/2014/main" id="{E61D6631-F684-F957-EA9B-D21F8B75DBE6}"/>
              </a:ext>
            </a:extLst>
          </p:cNvPr>
          <p:cNvSpPr/>
          <p:nvPr/>
        </p:nvSpPr>
        <p:spPr>
          <a:xfrm>
            <a:off x="9006327" y="4575782"/>
            <a:ext cx="736099" cy="369332"/>
          </a:xfrm>
          <a:prstGeom prst="rect">
            <a:avLst/>
          </a:prstGeom>
        </p:spPr>
        <p:txBody>
          <a:bodyPr wrap="none">
            <a:spAutoFit/>
          </a:bodyPr>
          <a:lstStyle/>
          <a:p>
            <a:pPr algn="ctr"/>
            <a:r>
              <a:rPr lang="en-US" b="1" dirty="0">
                <a:solidFill>
                  <a:srgbClr val="94C7B0"/>
                </a:solidFill>
              </a:rPr>
              <a:t>FIXED</a:t>
            </a:r>
          </a:p>
        </p:txBody>
      </p:sp>
    </p:spTree>
    <p:extLst>
      <p:ext uri="{BB962C8B-B14F-4D97-AF65-F5344CB8AC3E}">
        <p14:creationId xmlns:p14="http://schemas.microsoft.com/office/powerpoint/2010/main" val="116110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PRICING AND MAKING A PROFIT</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458348"/>
            <a:ext cx="10010789"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713" indent="-366713">
              <a:buClr>
                <a:srgbClr val="B6D1E1"/>
              </a:buClr>
              <a:buFont typeface="Arial" panose="020B0604020202020204" pitchFamily="34" charset="0"/>
              <a:buChar char="•"/>
            </a:pPr>
            <a:r>
              <a:rPr lang="en-US" dirty="0"/>
              <a:t>Pricing your product or service is one of the most important business decisions you will make.</a:t>
            </a:r>
          </a:p>
          <a:p>
            <a:pPr>
              <a:buClr>
                <a:srgbClr val="B6D1E1"/>
              </a:buClr>
            </a:pPr>
            <a:endParaRPr lang="en-US" dirty="0"/>
          </a:p>
          <a:p>
            <a:pPr marL="366713" indent="-366713">
              <a:buClr>
                <a:srgbClr val="B6D1E1"/>
              </a:buClr>
              <a:buFont typeface="Arial" panose="020B0604020202020204" pitchFamily="34" charset="0"/>
              <a:buChar char="•"/>
            </a:pPr>
            <a:r>
              <a:rPr lang="en-US" dirty="0"/>
              <a:t>You must offer your products for a price your target market is willing to pay–and one that produces a profit for you–or you won't be in business for long!</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r>
              <a:rPr lang="en-US" dirty="0"/>
              <a:t>Your pricing must take into account your costs, but it also needs to consider the effects of competition and the customer's perception of value.</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r>
              <a:rPr lang="en-US" b="1" dirty="0"/>
              <a:t>Bundle </a:t>
            </a:r>
            <a:r>
              <a:rPr lang="en-US" dirty="0"/>
              <a:t>- Combining products and services can be a way of increasing the up-front price (and therefore profit) by offering added value that costs you nothing in the short term. Let’s look at an example …</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mj-lt"/>
              <a:buAutoNum type="arabicPeriod"/>
            </a:pPr>
            <a:endParaRPr lang="en-US" dirty="0"/>
          </a:p>
        </p:txBody>
      </p:sp>
    </p:spTree>
    <p:extLst>
      <p:ext uri="{BB962C8B-B14F-4D97-AF65-F5344CB8AC3E}">
        <p14:creationId xmlns:p14="http://schemas.microsoft.com/office/powerpoint/2010/main" val="311290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3EFB-B8B0-1579-8B84-B9F7729443C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91B6548-6517-1C31-DDAD-16112CCD091B}"/>
              </a:ext>
            </a:extLst>
          </p:cNvPr>
          <p:cNvSpPr>
            <a:spLocks noGrp="1"/>
          </p:cNvSpPr>
          <p:nvPr>
            <p:ph type="body" sz="quarter" idx="27"/>
          </p:nvPr>
        </p:nvSpPr>
        <p:spPr/>
        <p:txBody>
          <a:bodyPr/>
          <a:lstStyle/>
          <a:p>
            <a:r>
              <a:rPr lang="en-IE" dirty="0"/>
              <a:t>EXAMPLE OF BUNDLING </a:t>
            </a:r>
          </a:p>
        </p:txBody>
      </p:sp>
      <p:sp>
        <p:nvSpPr>
          <p:cNvPr id="19" name="Text Placeholder 7">
            <a:extLst>
              <a:ext uri="{FF2B5EF4-FFF2-40B4-BE49-F238E27FC236}">
                <a16:creationId xmlns:a16="http://schemas.microsoft.com/office/drawing/2014/main" id="{E576F041-58E5-5E7F-AD57-21103D39A010}"/>
              </a:ext>
            </a:extLst>
          </p:cNvPr>
          <p:cNvSpPr txBox="1">
            <a:spLocks/>
          </p:cNvSpPr>
          <p:nvPr/>
        </p:nvSpPr>
        <p:spPr>
          <a:xfrm>
            <a:off x="457127" y="1413470"/>
            <a:ext cx="11059825"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dirty="0"/>
              <a:t>A plant-based food entrepreneur offers a </a:t>
            </a:r>
            <a:r>
              <a:rPr lang="en-GB" b="1" dirty="0"/>
              <a:t>Meal Prep Starter Bundle </a:t>
            </a:r>
            <a:r>
              <a:rPr lang="en-GB" dirty="0"/>
              <a:t>for new customers. Instead of just selling individual ready-to-eat meals, they create a value-packed bundle:</a:t>
            </a:r>
          </a:p>
          <a:p>
            <a:pPr>
              <a:buClr>
                <a:srgbClr val="B6D1E1"/>
              </a:buClr>
            </a:pPr>
            <a:endParaRPr lang="en-GB" dirty="0"/>
          </a:p>
          <a:p>
            <a:pPr marL="342900" indent="-342900">
              <a:buClr>
                <a:srgbClr val="B6D1E1"/>
              </a:buClr>
              <a:buFont typeface="Arial" panose="020B0604020202020204" pitchFamily="34" charset="0"/>
              <a:buChar char="•"/>
            </a:pPr>
            <a:r>
              <a:rPr lang="en-GB" dirty="0"/>
              <a:t>3 ready-made meals (customer's choice)</a:t>
            </a:r>
          </a:p>
          <a:p>
            <a:pPr marL="342900" indent="-342900">
              <a:buClr>
                <a:srgbClr val="B6D1E1"/>
              </a:buClr>
              <a:buFont typeface="Arial" panose="020B0604020202020204" pitchFamily="34" charset="0"/>
              <a:buChar char="•"/>
            </a:pPr>
            <a:r>
              <a:rPr lang="en-GB" dirty="0"/>
              <a:t>1 bonus healthy snack (low-cost for business, high perceived value)</a:t>
            </a:r>
          </a:p>
          <a:p>
            <a:pPr marL="342900" indent="-342900">
              <a:buClr>
                <a:srgbClr val="B6D1E1"/>
              </a:buClr>
              <a:buFont typeface="Arial" panose="020B0604020202020204" pitchFamily="34" charset="0"/>
              <a:buChar char="•"/>
            </a:pPr>
            <a:r>
              <a:rPr lang="en-GB" dirty="0"/>
              <a:t>Digital meal planning guide (PDF, created once, costs nothing to distribute)</a:t>
            </a:r>
          </a:p>
          <a:p>
            <a:pPr marL="342900" indent="-342900">
              <a:buClr>
                <a:srgbClr val="B6D1E1"/>
              </a:buClr>
              <a:buFont typeface="Arial" panose="020B0604020202020204" pitchFamily="34" charset="0"/>
              <a:buChar char="•"/>
            </a:pPr>
            <a:r>
              <a:rPr lang="en-GB" dirty="0"/>
              <a:t>Free 15-minute consultation with a nutrition coach (virtual, scheduled during slow periods)</a:t>
            </a:r>
          </a:p>
          <a:p>
            <a:pPr>
              <a:buClr>
                <a:srgbClr val="B6D1E1"/>
              </a:buClr>
            </a:pPr>
            <a:endParaRPr lang="en-GB" dirty="0"/>
          </a:p>
          <a:p>
            <a:pPr>
              <a:buClr>
                <a:srgbClr val="B6D1E1"/>
              </a:buClr>
            </a:pPr>
            <a:r>
              <a:rPr lang="en-GB" b="1" dirty="0"/>
              <a:t>Bundle Price: </a:t>
            </a:r>
          </a:p>
          <a:p>
            <a:pPr marL="342900" indent="-342900">
              <a:buClr>
                <a:srgbClr val="B6D1E1"/>
              </a:buClr>
              <a:buFont typeface="Arial" panose="020B0604020202020204" pitchFamily="34" charset="0"/>
              <a:buChar char="•"/>
            </a:pPr>
            <a:r>
              <a:rPr lang="en-GB" b="1" dirty="0"/>
              <a:t>If purchased separately, the price of individual items is €45</a:t>
            </a:r>
          </a:p>
          <a:p>
            <a:pPr marL="342900" indent="-342900">
              <a:buClr>
                <a:srgbClr val="B6D1E1"/>
              </a:buClr>
              <a:buFont typeface="Arial" panose="020B0604020202020204" pitchFamily="34" charset="0"/>
              <a:buChar char="•"/>
            </a:pPr>
            <a:r>
              <a:rPr lang="en-GB" b="1" dirty="0"/>
              <a:t>Bundle price: €60+</a:t>
            </a:r>
          </a:p>
          <a:p>
            <a:pPr>
              <a:buClr>
                <a:srgbClr val="B6D1E1"/>
              </a:buClr>
            </a:pPr>
            <a:endParaRPr lang="en-GB" dirty="0"/>
          </a:p>
          <a:p>
            <a:pPr>
              <a:buClr>
                <a:srgbClr val="B6D1E1"/>
              </a:buClr>
            </a:pPr>
            <a:r>
              <a:rPr lang="en-GB" b="1" dirty="0"/>
              <a:t>Why This Works:</a:t>
            </a:r>
          </a:p>
          <a:p>
            <a:pPr marL="342900" indent="-342900">
              <a:buClr>
                <a:srgbClr val="B6D1E1"/>
              </a:buClr>
              <a:buFont typeface="Arial" panose="020B0604020202020204" pitchFamily="34" charset="0"/>
              <a:buChar char="•"/>
            </a:pPr>
            <a:r>
              <a:rPr lang="en-GB" dirty="0"/>
              <a:t>Perceived value is high due to the added bonus and exclusive content.</a:t>
            </a:r>
          </a:p>
          <a:p>
            <a:pPr marL="342900" indent="-342900">
              <a:buClr>
                <a:srgbClr val="B6D1E1"/>
              </a:buClr>
              <a:buFont typeface="Arial" panose="020B0604020202020204" pitchFamily="34" charset="0"/>
              <a:buChar char="•"/>
            </a:pPr>
            <a:r>
              <a:rPr lang="en-GB" dirty="0"/>
              <a:t>Costs are controlled as the guide and consultation cost little to nothing to produce</a:t>
            </a:r>
          </a:p>
          <a:p>
            <a:pPr marL="342900" indent="-342900">
              <a:buClr>
                <a:srgbClr val="B6D1E1"/>
              </a:buClr>
              <a:buFont typeface="Arial" panose="020B0604020202020204" pitchFamily="34" charset="0"/>
              <a:buChar char="•"/>
            </a:pPr>
            <a:r>
              <a:rPr lang="en-GB" dirty="0"/>
              <a:t>Increased profit margin per sale, while also boosting customer loyalty and encouraging future purchases.</a:t>
            </a: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mj-lt"/>
              <a:buAutoNum type="arabicPeriod"/>
            </a:pPr>
            <a:endParaRPr lang="en-US" dirty="0"/>
          </a:p>
        </p:txBody>
      </p:sp>
    </p:spTree>
    <p:extLst>
      <p:ext uri="{BB962C8B-B14F-4D97-AF65-F5344CB8AC3E}">
        <p14:creationId xmlns:p14="http://schemas.microsoft.com/office/powerpoint/2010/main" val="72678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THERE ARE 2 MAIN WAYS OF COSTING/PRICING</a:t>
            </a:r>
          </a:p>
        </p:txBody>
      </p:sp>
      <p:sp>
        <p:nvSpPr>
          <p:cNvPr id="3" name="Text Placeholder 4">
            <a:extLst>
              <a:ext uri="{FF2B5EF4-FFF2-40B4-BE49-F238E27FC236}">
                <a16:creationId xmlns:a16="http://schemas.microsoft.com/office/drawing/2014/main" id="{14A8A603-3A06-5E5A-72C0-E15875D176B5}"/>
              </a:ext>
            </a:extLst>
          </p:cNvPr>
          <p:cNvSpPr>
            <a:spLocks noGrp="1"/>
          </p:cNvSpPr>
          <p:nvPr>
            <p:ph type="body" sz="quarter" idx="14"/>
          </p:nvPr>
        </p:nvSpPr>
        <p:spPr>
          <a:xfrm>
            <a:off x="680999" y="3614278"/>
            <a:ext cx="3408830" cy="1045795"/>
          </a:xfrm>
        </p:spPr>
        <p:txBody>
          <a:bodyPr anchor="t"/>
          <a:lstStyle/>
          <a:p>
            <a:pPr algn="ctr">
              <a:lnSpc>
                <a:spcPts val="3240"/>
              </a:lnSpc>
            </a:pPr>
            <a:r>
              <a:rPr lang="en-US" sz="3200" b="1" dirty="0">
                <a:solidFill>
                  <a:srgbClr val="94C7B0"/>
                </a:solidFill>
              </a:rPr>
              <a:t>TOTAL COST APPROACH</a:t>
            </a:r>
          </a:p>
        </p:txBody>
      </p:sp>
      <p:sp>
        <p:nvSpPr>
          <p:cNvPr id="5" name="Text Placeholder 6">
            <a:extLst>
              <a:ext uri="{FF2B5EF4-FFF2-40B4-BE49-F238E27FC236}">
                <a16:creationId xmlns:a16="http://schemas.microsoft.com/office/drawing/2014/main" id="{42DC73DC-D9E0-D20A-FD56-58527B61E39E}"/>
              </a:ext>
            </a:extLst>
          </p:cNvPr>
          <p:cNvSpPr txBox="1">
            <a:spLocks/>
          </p:cNvSpPr>
          <p:nvPr/>
        </p:nvSpPr>
        <p:spPr>
          <a:xfrm>
            <a:off x="4508928" y="3614278"/>
            <a:ext cx="3408830" cy="1045795"/>
          </a:xfrm>
          <a:prstGeom prst="rect">
            <a:avLst/>
          </a:prstGeom>
        </p:spPr>
        <p:txBody>
          <a:bodyPr anchor="t"/>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240"/>
              </a:lnSpc>
            </a:pPr>
            <a:r>
              <a:rPr lang="en-US" sz="3200" b="1" dirty="0">
                <a:solidFill>
                  <a:srgbClr val="94C7B0"/>
                </a:solidFill>
              </a:rPr>
              <a:t>CONTRIBUTION APPROACH</a:t>
            </a:r>
          </a:p>
        </p:txBody>
      </p:sp>
      <p:cxnSp>
        <p:nvCxnSpPr>
          <p:cNvPr id="8" name="Straight Connector 7">
            <a:extLst>
              <a:ext uri="{FF2B5EF4-FFF2-40B4-BE49-F238E27FC236}">
                <a16:creationId xmlns:a16="http://schemas.microsoft.com/office/drawing/2014/main" id="{F44195CD-63FB-DEAB-0F12-F0223FE7F43F}"/>
              </a:ext>
            </a:extLst>
          </p:cNvPr>
          <p:cNvCxnSpPr>
            <a:cxnSpLocks/>
          </p:cNvCxnSpPr>
          <p:nvPr/>
        </p:nvCxnSpPr>
        <p:spPr>
          <a:xfrm>
            <a:off x="4336473" y="1926737"/>
            <a:ext cx="0" cy="401686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A0687B7-D0F4-C299-DDF3-CB877CD4CB65}"/>
              </a:ext>
            </a:extLst>
          </p:cNvPr>
          <p:cNvGrpSpPr/>
          <p:nvPr/>
        </p:nvGrpSpPr>
        <p:grpSpPr>
          <a:xfrm>
            <a:off x="1834519" y="2117156"/>
            <a:ext cx="1163784" cy="1546799"/>
            <a:chOff x="1828799" y="1798501"/>
            <a:chExt cx="1163784" cy="1546799"/>
          </a:xfrm>
        </p:grpSpPr>
        <p:sp>
          <p:nvSpPr>
            <p:cNvPr id="10" name="Graphic 4">
              <a:extLst>
                <a:ext uri="{FF2B5EF4-FFF2-40B4-BE49-F238E27FC236}">
                  <a16:creationId xmlns:a16="http://schemas.microsoft.com/office/drawing/2014/main" id="{6599B006-DBD9-839B-0744-40717CAD876B}"/>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11" name="Text Placeholder 4">
              <a:extLst>
                <a:ext uri="{FF2B5EF4-FFF2-40B4-BE49-F238E27FC236}">
                  <a16:creationId xmlns:a16="http://schemas.microsoft.com/office/drawing/2014/main" id="{F940FDA1-F68F-9673-FA5E-9536D817C856}"/>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grpSp>
        <p:nvGrpSpPr>
          <p:cNvPr id="12" name="Group 11">
            <a:extLst>
              <a:ext uri="{FF2B5EF4-FFF2-40B4-BE49-F238E27FC236}">
                <a16:creationId xmlns:a16="http://schemas.microsoft.com/office/drawing/2014/main" id="{2A9F0F18-45DF-7245-95AE-0D1CDE2B3BFB}"/>
              </a:ext>
            </a:extLst>
          </p:cNvPr>
          <p:cNvGrpSpPr/>
          <p:nvPr/>
        </p:nvGrpSpPr>
        <p:grpSpPr>
          <a:xfrm>
            <a:off x="5662448" y="2144865"/>
            <a:ext cx="1163784" cy="1546799"/>
            <a:chOff x="1828799" y="1798501"/>
            <a:chExt cx="1163784" cy="1546799"/>
          </a:xfrm>
        </p:grpSpPr>
        <p:sp>
          <p:nvSpPr>
            <p:cNvPr id="13" name="Graphic 4">
              <a:extLst>
                <a:ext uri="{FF2B5EF4-FFF2-40B4-BE49-F238E27FC236}">
                  <a16:creationId xmlns:a16="http://schemas.microsoft.com/office/drawing/2014/main" id="{D9F84709-D3F0-E48D-15D3-A798BC2098A8}"/>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4">
              <a:extLst>
                <a:ext uri="{FF2B5EF4-FFF2-40B4-BE49-F238E27FC236}">
                  <a16:creationId xmlns:a16="http://schemas.microsoft.com/office/drawing/2014/main" id="{F9E8F056-A358-45A8-594E-D49774CEF208}"/>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cxnSp>
        <p:nvCxnSpPr>
          <p:cNvPr id="15" name="Straight Connector 14">
            <a:extLst>
              <a:ext uri="{FF2B5EF4-FFF2-40B4-BE49-F238E27FC236}">
                <a16:creationId xmlns:a16="http://schemas.microsoft.com/office/drawing/2014/main" id="{FE3FD9A9-97DE-97A9-0BC1-BDA9F0663B47}"/>
              </a:ext>
            </a:extLst>
          </p:cNvPr>
          <p:cNvCxnSpPr>
            <a:cxnSpLocks/>
          </p:cNvCxnSpPr>
          <p:nvPr/>
        </p:nvCxnSpPr>
        <p:spPr>
          <a:xfrm>
            <a:off x="8354292" y="1926737"/>
            <a:ext cx="0" cy="401686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descr="Coloured beads on a skewer">
            <a:extLst>
              <a:ext uri="{FF2B5EF4-FFF2-40B4-BE49-F238E27FC236}">
                <a16:creationId xmlns:a16="http://schemas.microsoft.com/office/drawing/2014/main" id="{21811E90-5D46-97A5-E6D7-E15966A4C6F3}"/>
              </a:ext>
            </a:extLst>
          </p:cNvPr>
          <p:cNvPicPr>
            <a:picLocks noChangeAspect="1"/>
          </p:cNvPicPr>
          <p:nvPr/>
        </p:nvPicPr>
        <p:blipFill>
          <a:blip r:embed="rId2"/>
          <a:stretch>
            <a:fillRect/>
          </a:stretch>
        </p:blipFill>
        <p:spPr>
          <a:xfrm>
            <a:off x="8683057" y="2639823"/>
            <a:ext cx="3155523" cy="2103682"/>
          </a:xfrm>
          <a:prstGeom prst="rect">
            <a:avLst/>
          </a:prstGeom>
        </p:spPr>
      </p:pic>
    </p:spTree>
    <p:extLst>
      <p:ext uri="{BB962C8B-B14F-4D97-AF65-F5344CB8AC3E}">
        <p14:creationId xmlns:p14="http://schemas.microsoft.com/office/powerpoint/2010/main" val="3601778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THERE ARE 2 MAIN WAYS OF COSTING/PRICING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864837" y="3306063"/>
            <a:ext cx="504001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713" indent="-366713">
              <a:buClr>
                <a:srgbClr val="B6D1E1"/>
              </a:buClr>
              <a:buFont typeface="Arial" panose="020B0604020202020204" pitchFamily="34" charset="0"/>
              <a:buChar char="•"/>
            </a:pPr>
            <a:r>
              <a:rPr lang="en-US" dirty="0"/>
              <a:t>Calculate all costs for a product</a:t>
            </a:r>
          </a:p>
          <a:p>
            <a:pPr marL="366713" indent="-366713">
              <a:buClr>
                <a:srgbClr val="B6D1E1"/>
              </a:buClr>
              <a:buFont typeface="Arial" panose="020B0604020202020204" pitchFamily="34" charset="0"/>
              <a:buChar char="•"/>
            </a:pPr>
            <a:r>
              <a:rPr lang="en-US" dirty="0"/>
              <a:t>Determine number of units - how many can you </a:t>
            </a:r>
            <a:r>
              <a:rPr lang="en-US" u="sng" dirty="0"/>
              <a:t>make</a:t>
            </a:r>
            <a:r>
              <a:rPr lang="en-US" dirty="0"/>
              <a:t> and, importantly, how many can you </a:t>
            </a:r>
            <a:r>
              <a:rPr lang="en-US" u="sng" dirty="0"/>
              <a:t>sell </a:t>
            </a:r>
            <a:r>
              <a:rPr lang="en-US" dirty="0"/>
              <a:t>(there is a difference!)</a:t>
            </a:r>
          </a:p>
          <a:p>
            <a:pPr marL="366713" indent="-366713">
              <a:buClr>
                <a:srgbClr val="B6D1E1"/>
              </a:buClr>
              <a:buFont typeface="Arial" panose="020B0604020202020204" pitchFamily="34" charset="0"/>
              <a:buChar char="•"/>
            </a:pPr>
            <a:r>
              <a:rPr lang="en-US" dirty="0"/>
              <a:t>Divide total costs by number of units</a:t>
            </a:r>
          </a:p>
          <a:p>
            <a:pPr marL="366713" indent="-366713">
              <a:buClr>
                <a:srgbClr val="B6D1E1"/>
              </a:buClr>
              <a:buFont typeface="Arial" panose="020B0604020202020204" pitchFamily="34" charset="0"/>
              <a:buChar char="•"/>
            </a:pPr>
            <a:r>
              <a:rPr lang="en-US" dirty="0"/>
              <a:t>Add profit figure - the magic number generating the price to customer</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mj-lt"/>
              <a:buAutoNum type="arabicPeriod"/>
            </a:pPr>
            <a:endParaRPr lang="en-US" dirty="0"/>
          </a:p>
        </p:txBody>
      </p:sp>
      <p:sp>
        <p:nvSpPr>
          <p:cNvPr id="10" name="Text Placeholder 7">
            <a:extLst>
              <a:ext uri="{FF2B5EF4-FFF2-40B4-BE49-F238E27FC236}">
                <a16:creationId xmlns:a16="http://schemas.microsoft.com/office/drawing/2014/main" id="{ED83F930-9E13-AB2D-55DB-E41D13006FDE}"/>
              </a:ext>
            </a:extLst>
          </p:cNvPr>
          <p:cNvSpPr txBox="1">
            <a:spLocks/>
          </p:cNvSpPr>
          <p:nvPr/>
        </p:nvSpPr>
        <p:spPr>
          <a:xfrm>
            <a:off x="6550132" y="2872590"/>
            <a:ext cx="504001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Advantages </a:t>
            </a:r>
          </a:p>
          <a:p>
            <a:pPr marL="366713" indent="-366713">
              <a:buClr>
                <a:srgbClr val="B6D1E1"/>
              </a:buClr>
              <a:buFont typeface="Arial" panose="020B0604020202020204" pitchFamily="34" charset="0"/>
              <a:buChar char="•"/>
            </a:pPr>
            <a:r>
              <a:rPr lang="en-US" dirty="0"/>
              <a:t>Simple to operate</a:t>
            </a:r>
          </a:p>
          <a:p>
            <a:pPr marL="366713" indent="-366713">
              <a:buClr>
                <a:srgbClr val="B6D1E1"/>
              </a:buClr>
              <a:buFont typeface="Arial" panose="020B0604020202020204" pitchFamily="34" charset="0"/>
              <a:buChar char="•"/>
            </a:pPr>
            <a:r>
              <a:rPr lang="en-US" dirty="0"/>
              <a:t>Ensures you make a profit</a:t>
            </a:r>
          </a:p>
          <a:p>
            <a:pPr marL="366713" indent="-366713">
              <a:buClr>
                <a:srgbClr val="B6D1E1"/>
              </a:buClr>
              <a:buFont typeface="Arial" panose="020B0604020202020204" pitchFamily="34" charset="0"/>
              <a:buChar char="•"/>
            </a:pPr>
            <a:endParaRPr lang="en-US" dirty="0"/>
          </a:p>
          <a:p>
            <a:pPr>
              <a:buClr>
                <a:srgbClr val="B6D1E1"/>
              </a:buClr>
            </a:pPr>
            <a:r>
              <a:rPr lang="en-US" b="1" dirty="0"/>
              <a:t>Disadvantages</a:t>
            </a:r>
          </a:p>
          <a:p>
            <a:pPr marL="366713" indent="-366713">
              <a:buClr>
                <a:srgbClr val="B6D1E1"/>
              </a:buClr>
              <a:buFont typeface="Arial" panose="020B0604020202020204" pitchFamily="34" charset="0"/>
              <a:buChar char="•"/>
            </a:pPr>
            <a:r>
              <a:rPr lang="en-US" dirty="0"/>
              <a:t>Not suitable for fluctuating businesses (and cost of food ingredients comes into play here)</a:t>
            </a:r>
          </a:p>
          <a:p>
            <a:pPr marL="366713" indent="-366713">
              <a:buClr>
                <a:srgbClr val="B6D1E1"/>
              </a:buClr>
              <a:buFont typeface="Arial" panose="020B0604020202020204" pitchFamily="34" charset="0"/>
              <a:buChar char="•"/>
            </a:pPr>
            <a:r>
              <a:rPr lang="en-US" dirty="0"/>
              <a:t>Lacks flexibility for new business decision making</a:t>
            </a:r>
          </a:p>
          <a:p>
            <a:pPr marL="366713" indent="-366713">
              <a:buClr>
                <a:srgbClr val="B6D1E1"/>
              </a:buClr>
              <a:buFont typeface="Arial" panose="020B0604020202020204" pitchFamily="34" charset="0"/>
              <a:buChar char="•"/>
            </a:pPr>
            <a:endParaRPr lang="en-US" dirty="0"/>
          </a:p>
        </p:txBody>
      </p:sp>
      <p:cxnSp>
        <p:nvCxnSpPr>
          <p:cNvPr id="11" name="Straight Connector 10">
            <a:extLst>
              <a:ext uri="{FF2B5EF4-FFF2-40B4-BE49-F238E27FC236}">
                <a16:creationId xmlns:a16="http://schemas.microsoft.com/office/drawing/2014/main" id="{A4A9ED1F-0995-BE13-4253-0787437667BB}"/>
              </a:ext>
            </a:extLst>
          </p:cNvPr>
          <p:cNvCxnSpPr>
            <a:cxnSpLocks/>
          </p:cNvCxnSpPr>
          <p:nvPr/>
        </p:nvCxnSpPr>
        <p:spPr>
          <a:xfrm>
            <a:off x="6118778" y="3192650"/>
            <a:ext cx="0" cy="292918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2248247"/>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328886" y="2037623"/>
            <a:ext cx="4300515" cy="40663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240"/>
              </a:lnSpc>
            </a:pPr>
            <a:r>
              <a:rPr lang="en-US" sz="3200" b="1" dirty="0">
                <a:solidFill>
                  <a:srgbClr val="94C7B0"/>
                </a:solidFill>
              </a:rPr>
              <a:t>TOTAL COST APPROACH</a:t>
            </a:r>
          </a:p>
        </p:txBody>
      </p:sp>
      <p:grpSp>
        <p:nvGrpSpPr>
          <p:cNvPr id="24" name="Group 23">
            <a:extLst>
              <a:ext uri="{FF2B5EF4-FFF2-40B4-BE49-F238E27FC236}">
                <a16:creationId xmlns:a16="http://schemas.microsoft.com/office/drawing/2014/main" id="{D775A3CA-2EB3-7AC5-756E-1E3D73CEFC33}"/>
              </a:ext>
            </a:extLst>
          </p:cNvPr>
          <p:cNvGrpSpPr/>
          <p:nvPr/>
        </p:nvGrpSpPr>
        <p:grpSpPr>
          <a:xfrm>
            <a:off x="721599" y="1659445"/>
            <a:ext cx="1119696" cy="1488201"/>
            <a:chOff x="1828799" y="1798501"/>
            <a:chExt cx="1163784" cy="1546799"/>
          </a:xfrm>
        </p:grpSpPr>
        <p:sp>
          <p:nvSpPr>
            <p:cNvPr id="25" name="Graphic 4">
              <a:extLst>
                <a:ext uri="{FF2B5EF4-FFF2-40B4-BE49-F238E27FC236}">
                  <a16:creationId xmlns:a16="http://schemas.microsoft.com/office/drawing/2014/main" id="{C80AD675-644D-94F4-75B5-82FF31A46F2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26" name="Text Placeholder 4">
              <a:extLst>
                <a:ext uri="{FF2B5EF4-FFF2-40B4-BE49-F238E27FC236}">
                  <a16:creationId xmlns:a16="http://schemas.microsoft.com/office/drawing/2014/main" id="{6380B3C9-340B-8770-5800-B6211C740CAF}"/>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Tree>
    <p:extLst>
      <p:ext uri="{BB962C8B-B14F-4D97-AF65-F5344CB8AC3E}">
        <p14:creationId xmlns:p14="http://schemas.microsoft.com/office/powerpoint/2010/main" val="297725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THERE ARE 2 MAIN WAYS OF COSTING/PRICING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864837" y="3306063"/>
            <a:ext cx="539528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713" indent="-366713">
              <a:buClr>
                <a:srgbClr val="B6D1E1"/>
              </a:buClr>
              <a:buFont typeface="Arial" panose="020B0604020202020204" pitchFamily="34" charset="0"/>
              <a:buChar char="•"/>
            </a:pPr>
            <a:r>
              <a:rPr lang="en-US" dirty="0"/>
              <a:t>Total cost, including all fixed and variable costs to run my preserve/jam business for 1 year is </a:t>
            </a:r>
            <a:r>
              <a:rPr lang="en-US" b="1" dirty="0"/>
              <a:t>€10,000 </a:t>
            </a:r>
          </a:p>
          <a:p>
            <a:pPr marL="366713" indent="-366713">
              <a:buClr>
                <a:srgbClr val="B6D1E1"/>
              </a:buClr>
              <a:buFont typeface="Arial" panose="020B0604020202020204" pitchFamily="34" charset="0"/>
              <a:buChar char="•"/>
            </a:pPr>
            <a:r>
              <a:rPr lang="en-US" dirty="0"/>
              <a:t>I forecast I can sell </a:t>
            </a:r>
            <a:r>
              <a:rPr lang="en-US" b="1" dirty="0"/>
              <a:t>10,000</a:t>
            </a:r>
            <a:r>
              <a:rPr lang="en-US" dirty="0"/>
              <a:t> pots (units)</a:t>
            </a:r>
          </a:p>
          <a:p>
            <a:pPr marL="366713" indent="-366713">
              <a:buClr>
                <a:srgbClr val="B6D1E1"/>
              </a:buClr>
              <a:buFont typeface="Arial" panose="020B0604020202020204" pitchFamily="34" charset="0"/>
              <a:buChar char="•"/>
            </a:pPr>
            <a:r>
              <a:rPr lang="en-US" dirty="0"/>
              <a:t>I want to make a profit of </a:t>
            </a:r>
            <a:r>
              <a:rPr lang="en-US" b="1" dirty="0"/>
              <a:t>40 %</a:t>
            </a:r>
          </a:p>
          <a:p>
            <a:pPr marL="366713" indent="-366713">
              <a:buClr>
                <a:srgbClr val="B6D1E1"/>
              </a:buClr>
              <a:buFont typeface="Arial" panose="020B0604020202020204" pitchFamily="34" charset="0"/>
              <a:buChar char="•"/>
            </a:pPr>
            <a:r>
              <a:rPr lang="en-US" dirty="0"/>
              <a:t>Price quoted to customer is </a:t>
            </a:r>
            <a:r>
              <a:rPr lang="en-US" b="1" dirty="0"/>
              <a:t>€1.40 </a:t>
            </a:r>
            <a:r>
              <a:rPr lang="en-US" dirty="0"/>
              <a:t>per unit</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mj-lt"/>
              <a:buAutoNum type="arabicPeriod"/>
            </a:pPr>
            <a:endParaRPr lang="en-US" dirty="0"/>
          </a:p>
        </p:txBody>
      </p:sp>
      <p:sp>
        <p:nvSpPr>
          <p:cNvPr id="10" name="Text Placeholder 7">
            <a:extLst>
              <a:ext uri="{FF2B5EF4-FFF2-40B4-BE49-F238E27FC236}">
                <a16:creationId xmlns:a16="http://schemas.microsoft.com/office/drawing/2014/main" id="{ED83F930-9E13-AB2D-55DB-E41D13006FDE}"/>
              </a:ext>
            </a:extLst>
          </p:cNvPr>
          <p:cNvSpPr txBox="1">
            <a:spLocks/>
          </p:cNvSpPr>
          <p:nvPr/>
        </p:nvSpPr>
        <p:spPr>
          <a:xfrm>
            <a:off x="6972052" y="3166357"/>
            <a:ext cx="4732149"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i="1" dirty="0"/>
              <a:t>€10,000 divided by 10,000 pots  </a:t>
            </a:r>
          </a:p>
          <a:p>
            <a:pPr>
              <a:buClr>
                <a:srgbClr val="B6D1E1"/>
              </a:buClr>
            </a:pPr>
            <a:r>
              <a:rPr lang="en-US" b="1" i="1" dirty="0"/>
              <a:t>= €1 per pot</a:t>
            </a:r>
          </a:p>
          <a:p>
            <a:pPr>
              <a:buClr>
                <a:srgbClr val="B6D1E1"/>
              </a:buClr>
            </a:pPr>
            <a:endParaRPr lang="en-US" b="1" i="1" dirty="0"/>
          </a:p>
          <a:p>
            <a:pPr>
              <a:buClr>
                <a:srgbClr val="B6D1E1"/>
              </a:buClr>
            </a:pPr>
            <a:r>
              <a:rPr lang="en-US" b="1" i="1" dirty="0"/>
              <a:t>Add profit 40%  - €0.40   </a:t>
            </a:r>
          </a:p>
          <a:p>
            <a:pPr>
              <a:buClr>
                <a:srgbClr val="B6D1E1"/>
              </a:buClr>
            </a:pPr>
            <a:endParaRPr lang="en-US" b="1" i="1" dirty="0"/>
          </a:p>
          <a:p>
            <a:pPr>
              <a:buClr>
                <a:srgbClr val="B6D1E1"/>
              </a:buClr>
            </a:pPr>
            <a:r>
              <a:rPr lang="en-US" b="1" i="1" dirty="0"/>
              <a:t>Price €1.40</a:t>
            </a:r>
          </a:p>
          <a:p>
            <a:pPr>
              <a:buClr>
                <a:srgbClr val="B6D1E1"/>
              </a:buClr>
            </a:pPr>
            <a:endParaRPr lang="en-US" b="1" i="1" dirty="0"/>
          </a:p>
        </p:txBody>
      </p:sp>
      <p:cxnSp>
        <p:nvCxnSpPr>
          <p:cNvPr id="11" name="Straight Connector 10">
            <a:extLst>
              <a:ext uri="{FF2B5EF4-FFF2-40B4-BE49-F238E27FC236}">
                <a16:creationId xmlns:a16="http://schemas.microsoft.com/office/drawing/2014/main" id="{A4A9ED1F-0995-BE13-4253-0787437667BB}"/>
              </a:ext>
            </a:extLst>
          </p:cNvPr>
          <p:cNvCxnSpPr>
            <a:cxnSpLocks/>
          </p:cNvCxnSpPr>
          <p:nvPr/>
        </p:nvCxnSpPr>
        <p:spPr>
          <a:xfrm>
            <a:off x="6540809" y="3104726"/>
            <a:ext cx="0" cy="292918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2248247"/>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328886" y="2037623"/>
            <a:ext cx="595346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240"/>
              </a:lnSpc>
            </a:pPr>
            <a:r>
              <a:rPr lang="en-US" sz="3200" b="1" dirty="0">
                <a:solidFill>
                  <a:srgbClr val="94C7B0"/>
                </a:solidFill>
              </a:rPr>
              <a:t>TOTAL COST APPROACH </a:t>
            </a:r>
            <a:r>
              <a:rPr lang="en-US" sz="3200" b="1" u="sng" dirty="0">
                <a:solidFill>
                  <a:srgbClr val="94C7B0"/>
                </a:solidFill>
              </a:rPr>
              <a:t>EXAMPLE</a:t>
            </a:r>
          </a:p>
        </p:txBody>
      </p:sp>
      <p:grpSp>
        <p:nvGrpSpPr>
          <p:cNvPr id="2" name="Group 1">
            <a:extLst>
              <a:ext uri="{FF2B5EF4-FFF2-40B4-BE49-F238E27FC236}">
                <a16:creationId xmlns:a16="http://schemas.microsoft.com/office/drawing/2014/main" id="{149260D0-6131-7FA1-F383-F5CB542D986D}"/>
              </a:ext>
            </a:extLst>
          </p:cNvPr>
          <p:cNvGrpSpPr/>
          <p:nvPr/>
        </p:nvGrpSpPr>
        <p:grpSpPr>
          <a:xfrm>
            <a:off x="721599" y="1659445"/>
            <a:ext cx="1119696" cy="1488201"/>
            <a:chOff x="1828799" y="1798501"/>
            <a:chExt cx="1163784" cy="1546799"/>
          </a:xfrm>
        </p:grpSpPr>
        <p:sp>
          <p:nvSpPr>
            <p:cNvPr id="3" name="Graphic 4">
              <a:extLst>
                <a:ext uri="{FF2B5EF4-FFF2-40B4-BE49-F238E27FC236}">
                  <a16:creationId xmlns:a16="http://schemas.microsoft.com/office/drawing/2014/main" id="{DADED53D-45D8-E722-B3D0-A35164B099A8}"/>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E42402EA-C4DD-6C07-0C9D-FF1D8E78DF88}"/>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Tree>
    <p:extLst>
      <p:ext uri="{BB962C8B-B14F-4D97-AF65-F5344CB8AC3E}">
        <p14:creationId xmlns:p14="http://schemas.microsoft.com/office/powerpoint/2010/main" val="4012502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THERE ARE 2 MAIN WAYS OF COSTING/PRICING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864836" y="3182969"/>
            <a:ext cx="766370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Calculate Breakeven</a:t>
            </a:r>
          </a:p>
          <a:p>
            <a:pPr>
              <a:buClr>
                <a:srgbClr val="B6D1E1"/>
              </a:buClr>
            </a:pPr>
            <a:r>
              <a:rPr lang="en-US" dirty="0"/>
              <a:t>To be profitable in business, it is important to know what your break-even point is. Your break-even point is the point at which total sales equals total costs or expenses. At this point, there is no profit or loss - in other words, you 'break even’.</a:t>
            </a:r>
          </a:p>
          <a:p>
            <a:pPr>
              <a:buClr>
                <a:srgbClr val="B6D1E1"/>
              </a:buClr>
            </a:pPr>
            <a:endParaRPr lang="en-US" dirty="0"/>
          </a:p>
          <a:p>
            <a:pPr>
              <a:buClr>
                <a:srgbClr val="B6D1E1"/>
              </a:buClr>
            </a:pPr>
            <a:r>
              <a:rPr lang="en-US" b="1" dirty="0"/>
              <a:t>Why your break-even point is important?</a:t>
            </a:r>
          </a:p>
          <a:p>
            <a:pPr>
              <a:buClr>
                <a:srgbClr val="B6D1E1"/>
              </a:buClr>
            </a:pPr>
            <a:r>
              <a:rPr lang="en-US" dirty="0"/>
              <a:t>Your business could be turning over a lot of money but still be making a loss. Knowing the break-even point is vital in deciding prices, setting sales budgets and preparing a business plan.</a:t>
            </a:r>
          </a:p>
          <a:p>
            <a:pPr>
              <a:buClr>
                <a:srgbClr val="B6D1E1"/>
              </a:buClr>
            </a:pPr>
            <a:endParaRPr lang="en-US" dirty="0"/>
          </a:p>
        </p:txBody>
      </p:sp>
      <p:sp>
        <p:nvSpPr>
          <p:cNvPr id="10" name="Text Placeholder 7">
            <a:extLst>
              <a:ext uri="{FF2B5EF4-FFF2-40B4-BE49-F238E27FC236}">
                <a16:creationId xmlns:a16="http://schemas.microsoft.com/office/drawing/2014/main" id="{ED83F930-9E13-AB2D-55DB-E41D13006FDE}"/>
              </a:ext>
            </a:extLst>
          </p:cNvPr>
          <p:cNvSpPr txBox="1">
            <a:spLocks/>
          </p:cNvSpPr>
          <p:nvPr/>
        </p:nvSpPr>
        <p:spPr>
          <a:xfrm>
            <a:off x="9230586" y="3373702"/>
            <a:ext cx="260050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buClr>
                <a:srgbClr val="B6D1E1"/>
              </a:buClr>
            </a:pPr>
            <a:r>
              <a:rPr lang="en-US" b="1" i="1" dirty="0"/>
              <a:t>The second costing method (Contribution Approach) is a better reflection of break even.</a:t>
            </a:r>
          </a:p>
          <a:p>
            <a:pPr algn="ctr">
              <a:buClr>
                <a:srgbClr val="B6D1E1"/>
              </a:buClr>
            </a:pPr>
            <a:endParaRPr lang="en-US" b="1" i="1" dirty="0"/>
          </a:p>
        </p:txBody>
      </p:sp>
      <p:cxnSp>
        <p:nvCxnSpPr>
          <p:cNvPr id="11" name="Straight Connector 10">
            <a:extLst>
              <a:ext uri="{FF2B5EF4-FFF2-40B4-BE49-F238E27FC236}">
                <a16:creationId xmlns:a16="http://schemas.microsoft.com/office/drawing/2014/main" id="{A4A9ED1F-0995-BE13-4253-0787437667BB}"/>
              </a:ext>
            </a:extLst>
          </p:cNvPr>
          <p:cNvCxnSpPr>
            <a:cxnSpLocks/>
          </p:cNvCxnSpPr>
          <p:nvPr/>
        </p:nvCxnSpPr>
        <p:spPr>
          <a:xfrm>
            <a:off x="8879562" y="2928878"/>
            <a:ext cx="0" cy="347192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2248247"/>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469132" y="2015181"/>
            <a:ext cx="595346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240"/>
              </a:lnSpc>
            </a:pPr>
            <a:r>
              <a:rPr lang="en-US" sz="3200" b="1" dirty="0">
                <a:solidFill>
                  <a:srgbClr val="94C7B0"/>
                </a:solidFill>
              </a:rPr>
              <a:t>WHAT IS BREAKEVEN?</a:t>
            </a:r>
          </a:p>
        </p:txBody>
      </p:sp>
      <p:grpSp>
        <p:nvGrpSpPr>
          <p:cNvPr id="3" name="Group 2">
            <a:extLst>
              <a:ext uri="{FF2B5EF4-FFF2-40B4-BE49-F238E27FC236}">
                <a16:creationId xmlns:a16="http://schemas.microsoft.com/office/drawing/2014/main" id="{CC943ABB-B5DA-7899-82E9-48ED2BA03C13}"/>
              </a:ext>
            </a:extLst>
          </p:cNvPr>
          <p:cNvGrpSpPr/>
          <p:nvPr/>
        </p:nvGrpSpPr>
        <p:grpSpPr>
          <a:xfrm>
            <a:off x="721599" y="1659445"/>
            <a:ext cx="1119696" cy="1488201"/>
            <a:chOff x="1828799" y="1798501"/>
            <a:chExt cx="1163784" cy="1546799"/>
          </a:xfrm>
        </p:grpSpPr>
        <p:sp>
          <p:nvSpPr>
            <p:cNvPr id="5" name="Graphic 4">
              <a:extLst>
                <a:ext uri="{FF2B5EF4-FFF2-40B4-BE49-F238E27FC236}">
                  <a16:creationId xmlns:a16="http://schemas.microsoft.com/office/drawing/2014/main" id="{611B137A-0186-6552-ADF2-2085F39CF24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6" name="Text Placeholder 4">
              <a:extLst>
                <a:ext uri="{FF2B5EF4-FFF2-40B4-BE49-F238E27FC236}">
                  <a16:creationId xmlns:a16="http://schemas.microsoft.com/office/drawing/2014/main" id="{C10A85F8-0032-94D7-19CD-4E9F5F1FE3E0}"/>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Tree>
    <p:extLst>
      <p:ext uri="{BB962C8B-B14F-4D97-AF65-F5344CB8AC3E}">
        <p14:creationId xmlns:p14="http://schemas.microsoft.com/office/powerpoint/2010/main" val="234804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THERE ARE 2 MAIN WAYS OF COSTING/PRICING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864836" y="3182969"/>
            <a:ext cx="4990841"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dirty="0"/>
              <a:t>Determine Selling Price – influenced by the marketplace e.g. what the customer will pay + what competition are charging</a:t>
            </a:r>
          </a:p>
          <a:p>
            <a:pPr marL="342900" indent="-342900">
              <a:buClr>
                <a:srgbClr val="B6D1E1"/>
              </a:buClr>
              <a:buFont typeface="Arial" panose="020B0604020202020204" pitchFamily="34" charset="0"/>
              <a:buChar char="•"/>
            </a:pPr>
            <a:r>
              <a:rPr lang="en-US" dirty="0"/>
              <a:t>Split Costs into Variable and Fixed</a:t>
            </a:r>
          </a:p>
          <a:p>
            <a:pPr marL="342900" indent="-342900">
              <a:buClr>
                <a:srgbClr val="B6D1E1"/>
              </a:buClr>
              <a:buFont typeface="Arial" panose="020B0604020202020204" pitchFamily="34" charset="0"/>
              <a:buChar char="•"/>
            </a:pPr>
            <a:r>
              <a:rPr lang="en-US" dirty="0"/>
              <a:t>Calculate “Contribution” - selling price less variable costs.</a:t>
            </a:r>
          </a:p>
          <a:p>
            <a:pPr marL="342900" indent="-342900">
              <a:buClr>
                <a:srgbClr val="B6D1E1"/>
              </a:buClr>
              <a:buFont typeface="Arial" panose="020B0604020202020204" pitchFamily="34" charset="0"/>
              <a:buChar char="•"/>
            </a:pPr>
            <a:endParaRPr lang="en-US" dirty="0"/>
          </a:p>
          <a:p>
            <a:pPr>
              <a:buClr>
                <a:srgbClr val="B6D1E1"/>
              </a:buClr>
            </a:pPr>
            <a:endParaRPr lang="en-US"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2248247"/>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328886" y="2037623"/>
            <a:ext cx="503906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240"/>
              </a:lnSpc>
            </a:pPr>
            <a:r>
              <a:rPr lang="en-US" sz="3200" b="1" dirty="0">
                <a:solidFill>
                  <a:srgbClr val="94C7B0"/>
                </a:solidFill>
              </a:rPr>
              <a:t>CONTRIBUTION APPROACH</a:t>
            </a:r>
          </a:p>
          <a:p>
            <a:pPr>
              <a:lnSpc>
                <a:spcPts val="3240"/>
              </a:lnSpc>
            </a:pPr>
            <a:endParaRPr lang="en-US" sz="3200" b="1" u="sng" dirty="0">
              <a:solidFill>
                <a:srgbClr val="94C7B0"/>
              </a:solidFill>
            </a:endParaRPr>
          </a:p>
        </p:txBody>
      </p:sp>
      <p:sp>
        <p:nvSpPr>
          <p:cNvPr id="2" name="Text Placeholder 7">
            <a:extLst>
              <a:ext uri="{FF2B5EF4-FFF2-40B4-BE49-F238E27FC236}">
                <a16:creationId xmlns:a16="http://schemas.microsoft.com/office/drawing/2014/main" id="{1B682365-F442-9E34-530C-2D068C2BF7CB}"/>
              </a:ext>
            </a:extLst>
          </p:cNvPr>
          <p:cNvSpPr txBox="1">
            <a:spLocks/>
          </p:cNvSpPr>
          <p:nvPr/>
        </p:nvSpPr>
        <p:spPr>
          <a:xfrm>
            <a:off x="6471138" y="3182969"/>
            <a:ext cx="553915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Example</a:t>
            </a:r>
          </a:p>
          <a:p>
            <a:pPr marL="342900" indent="-342900">
              <a:buClr>
                <a:srgbClr val="B6D1E1"/>
              </a:buClr>
              <a:buFont typeface="Arial" panose="020B0604020202020204" pitchFamily="34" charset="0"/>
              <a:buChar char="•"/>
            </a:pPr>
            <a:r>
              <a:rPr lang="en-US" dirty="0"/>
              <a:t>Our competitors sell their jam for €2.50 and customers seem happy to pay this price</a:t>
            </a:r>
          </a:p>
          <a:p>
            <a:pPr marL="342900" indent="-342900">
              <a:buClr>
                <a:srgbClr val="B6D1E1"/>
              </a:buClr>
              <a:buFont typeface="Arial" panose="020B0604020202020204" pitchFamily="34" charset="0"/>
              <a:buChar char="•"/>
            </a:pPr>
            <a:r>
              <a:rPr lang="en-US" dirty="0"/>
              <a:t>Our variable costs to produce the jam is €0.75</a:t>
            </a:r>
          </a:p>
          <a:p>
            <a:pPr marL="342900" indent="-342900">
              <a:buClr>
                <a:srgbClr val="B6D1E1"/>
              </a:buClr>
              <a:buFont typeface="Arial" panose="020B0604020202020204" pitchFamily="34" charset="0"/>
              <a:buChar char="•"/>
            </a:pPr>
            <a:r>
              <a:rPr lang="en-US" dirty="0"/>
              <a:t>Therefore, </a:t>
            </a:r>
            <a:r>
              <a:rPr lang="en-GB" dirty="0"/>
              <a:t>the contribution is €1.25, which is used to pay off our fixed costs (rent, etc.),</a:t>
            </a:r>
            <a:r>
              <a:rPr lang="en-US" dirty="0"/>
              <a:t> and once the fixed costs have been paid in full, the contribution balance is profit.</a:t>
            </a:r>
          </a:p>
          <a:p>
            <a:pPr marL="342900" indent="-342900">
              <a:buClr>
                <a:srgbClr val="B6D1E1"/>
              </a:buClr>
              <a:buFont typeface="Arial" panose="020B0604020202020204" pitchFamily="34" charset="0"/>
              <a:buChar char="•"/>
            </a:pPr>
            <a:endParaRPr lang="en-US" dirty="0"/>
          </a:p>
        </p:txBody>
      </p:sp>
      <p:cxnSp>
        <p:nvCxnSpPr>
          <p:cNvPr id="5" name="Straight Connector 4">
            <a:extLst>
              <a:ext uri="{FF2B5EF4-FFF2-40B4-BE49-F238E27FC236}">
                <a16:creationId xmlns:a16="http://schemas.microsoft.com/office/drawing/2014/main" id="{7F4676E7-584E-4AAB-A478-85E7A2E82EF8}"/>
              </a:ext>
            </a:extLst>
          </p:cNvPr>
          <p:cNvCxnSpPr>
            <a:cxnSpLocks/>
          </p:cNvCxnSpPr>
          <p:nvPr/>
        </p:nvCxnSpPr>
        <p:spPr>
          <a:xfrm>
            <a:off x="6171531" y="2911293"/>
            <a:ext cx="0" cy="347192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03300CC-1E53-A85C-E65A-AE4170E2A16C}"/>
              </a:ext>
            </a:extLst>
          </p:cNvPr>
          <p:cNvGrpSpPr/>
          <p:nvPr/>
        </p:nvGrpSpPr>
        <p:grpSpPr>
          <a:xfrm>
            <a:off x="721599" y="1659445"/>
            <a:ext cx="1119696" cy="1488201"/>
            <a:chOff x="1828799" y="1798501"/>
            <a:chExt cx="1163784" cy="1546799"/>
          </a:xfrm>
        </p:grpSpPr>
        <p:sp>
          <p:nvSpPr>
            <p:cNvPr id="7" name="Graphic 4">
              <a:extLst>
                <a:ext uri="{FF2B5EF4-FFF2-40B4-BE49-F238E27FC236}">
                  <a16:creationId xmlns:a16="http://schemas.microsoft.com/office/drawing/2014/main" id="{542CDF90-DF49-AF0A-75CA-8DAE4C33D1D6}"/>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413079E6-F55C-B4EF-B923-D5165738090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Tree>
    <p:extLst>
      <p:ext uri="{BB962C8B-B14F-4D97-AF65-F5344CB8AC3E}">
        <p14:creationId xmlns:p14="http://schemas.microsoft.com/office/powerpoint/2010/main" val="343774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4 THINGS TO KNOW IN PRICING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3999799" y="1766887"/>
            <a:ext cx="7553293" cy="380743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Clr>
                <a:srgbClr val="B6D1E1"/>
              </a:buClr>
              <a:buFont typeface="+mj-lt"/>
              <a:buAutoNum type="arabicPeriod"/>
            </a:pPr>
            <a:r>
              <a:rPr lang="en-US" b="1" dirty="0"/>
              <a:t>Be vigilant about the time it takes</a:t>
            </a:r>
          </a:p>
          <a:p>
            <a:pPr marL="450850">
              <a:buClr>
                <a:srgbClr val="B6D1E1"/>
              </a:buClr>
            </a:pPr>
            <a:r>
              <a:rPr lang="en-US" dirty="0"/>
              <a:t>Track your time over weeks/months to find out the average amount of time it actually takes to create your food product or provide your main services that you offer. In time, you will get quicker and better at what you do. You do need to know how much time you spend on a particular task to ensure that all of your work time is accounted for. Your hourly rate is very important for estimating purposes.</a:t>
            </a:r>
          </a:p>
          <a:p>
            <a:pPr marL="450850">
              <a:buClr>
                <a:srgbClr val="B6D1E1"/>
              </a:buClr>
            </a:pPr>
            <a:endParaRPr lang="en-US" dirty="0"/>
          </a:p>
          <a:p>
            <a:pPr marL="457200" indent="-457200">
              <a:buClr>
                <a:srgbClr val="B6D1E1"/>
              </a:buClr>
              <a:buFont typeface="+mj-lt"/>
              <a:buAutoNum type="arabicPeriod" startAt="2"/>
            </a:pPr>
            <a:r>
              <a:rPr lang="en-GB" b="1" dirty="0"/>
              <a:t>What is your client's/customer's budget range, </a:t>
            </a:r>
            <a:r>
              <a:rPr lang="en-US" b="1" dirty="0"/>
              <a:t>and what are your competitors charging? </a:t>
            </a:r>
          </a:p>
          <a:p>
            <a:pPr marL="450850">
              <a:buClr>
                <a:srgbClr val="B6D1E1"/>
              </a:buClr>
            </a:pPr>
            <a:r>
              <a:rPr lang="en-US" dirty="0"/>
              <a:t>You need to know what your competitors are charging.</a:t>
            </a:r>
          </a:p>
          <a:p>
            <a:pPr marL="457200" indent="-457200">
              <a:buClr>
                <a:srgbClr val="B6D1E1"/>
              </a:buClr>
              <a:buFont typeface="+mj-lt"/>
              <a:buAutoNum type="arabicPeriod" startAt="2"/>
            </a:pPr>
            <a:endParaRPr lang="en-US" dirty="0"/>
          </a:p>
        </p:txBody>
      </p:sp>
      <p:sp>
        <p:nvSpPr>
          <p:cNvPr id="3" name="Text Placeholder 2">
            <a:extLst>
              <a:ext uri="{FF2B5EF4-FFF2-40B4-BE49-F238E27FC236}">
                <a16:creationId xmlns:a16="http://schemas.microsoft.com/office/drawing/2014/main" id="{6F6B64D0-2A87-8A67-4946-0451ED596F6E}"/>
              </a:ext>
            </a:extLst>
          </p:cNvPr>
          <p:cNvSpPr txBox="1">
            <a:spLocks/>
          </p:cNvSpPr>
          <p:nvPr/>
        </p:nvSpPr>
        <p:spPr>
          <a:xfrm>
            <a:off x="661955" y="1760847"/>
            <a:ext cx="3013230" cy="160020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600" b="1" i="1" dirty="0">
                <a:solidFill>
                  <a:srgbClr val="84BFA4"/>
                </a:solidFill>
              </a:rPr>
              <a:t>There are some key considerations when pricing.</a:t>
            </a:r>
          </a:p>
          <a:p>
            <a:pPr marL="0" lvl="1" algn="l">
              <a:lnSpc>
                <a:spcPts val="2840"/>
              </a:lnSpc>
              <a:spcBef>
                <a:spcPts val="200"/>
              </a:spcBef>
              <a:buClr>
                <a:srgbClr val="B6D1E1"/>
              </a:buClr>
            </a:pPr>
            <a:endParaRPr lang="en-IE" sz="3600" b="1" i="1" dirty="0">
              <a:solidFill>
                <a:srgbClr val="84BFA4"/>
              </a:solidFill>
            </a:endParaRPr>
          </a:p>
          <a:p>
            <a:pPr marL="0" lvl="1" algn="l">
              <a:lnSpc>
                <a:spcPts val="2840"/>
              </a:lnSpc>
              <a:spcBef>
                <a:spcPts val="200"/>
              </a:spcBef>
              <a:buClr>
                <a:srgbClr val="B6D1E1"/>
              </a:buClr>
            </a:pPr>
            <a:r>
              <a:rPr lang="en-IE" sz="3600" b="1" i="1" dirty="0">
                <a:solidFill>
                  <a:srgbClr val="84BFA4"/>
                </a:solidFill>
              </a:rPr>
              <a:t>Make sure to…</a:t>
            </a:r>
          </a:p>
          <a:p>
            <a:pPr marL="0" lvl="1" algn="l">
              <a:lnSpc>
                <a:spcPts val="2840"/>
              </a:lnSpc>
              <a:spcBef>
                <a:spcPts val="200"/>
              </a:spcBef>
              <a:buClr>
                <a:srgbClr val="B6D1E1"/>
              </a:buClr>
            </a:pPr>
            <a:endParaRPr lang="en-IE" b="1" dirty="0">
              <a:solidFill>
                <a:srgbClr val="84BFA4"/>
              </a:solidFill>
            </a:endParaRPr>
          </a:p>
        </p:txBody>
      </p:sp>
    </p:spTree>
    <p:extLst>
      <p:ext uri="{BB962C8B-B14F-4D97-AF65-F5344CB8AC3E}">
        <p14:creationId xmlns:p14="http://schemas.microsoft.com/office/powerpoint/2010/main" val="3904505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4 THINGS TO KNOW IN PRICING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4431323" y="1766887"/>
            <a:ext cx="7315200" cy="380743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Clr>
                <a:srgbClr val="B6D1E1"/>
              </a:buClr>
              <a:buFont typeface="+mj-lt"/>
              <a:buAutoNum type="arabicPeriod" startAt="3"/>
            </a:pPr>
            <a:r>
              <a:rPr lang="en-US" b="1" dirty="0"/>
              <a:t>Pay Yourself A Salary</a:t>
            </a:r>
          </a:p>
          <a:p>
            <a:pPr marL="503238">
              <a:buClr>
                <a:srgbClr val="B6D1E1"/>
              </a:buClr>
            </a:pPr>
            <a:r>
              <a:rPr lang="en-US" dirty="0"/>
              <a:t>Starting and running your own food business is such a powerful feeling. However, it is very important to separate your personal and business finances. It is wise to pay yourself a salary. Just to be clear, your salary as the business owner may or may not be fixed. But include a fixed </a:t>
            </a:r>
            <a:r>
              <a:rPr lang="en-US" dirty="0" err="1"/>
              <a:t>labour</a:t>
            </a:r>
            <a:r>
              <a:rPr lang="en-US" dirty="0"/>
              <a:t> cost in your costings - even if you start with minimum cost rate. In practice, in the early days, a good method is to pay yourself a portion of the profits you make in a month (commission basis).</a:t>
            </a:r>
          </a:p>
          <a:p>
            <a:pPr>
              <a:buClr>
                <a:srgbClr val="B6D1E1"/>
              </a:buClr>
            </a:pPr>
            <a:endParaRPr lang="en-US" dirty="0"/>
          </a:p>
          <a:p>
            <a:pPr marL="457200" indent="-457200">
              <a:buClr>
                <a:srgbClr val="B6D1E1"/>
              </a:buClr>
              <a:buFont typeface="+mj-lt"/>
              <a:buAutoNum type="arabicPeriod" startAt="4"/>
            </a:pPr>
            <a:r>
              <a:rPr lang="en-US" b="1" dirty="0"/>
              <a:t>Keep clear records </a:t>
            </a:r>
            <a:r>
              <a:rPr lang="en-US" dirty="0"/>
              <a:t>of all your incomings and outgoings on a daily basis relating to your business. You need these to be in control of your business and check that you’re covering all your bills</a:t>
            </a:r>
          </a:p>
          <a:p>
            <a:pPr marL="457200" indent="-457200">
              <a:buClr>
                <a:srgbClr val="B6D1E1"/>
              </a:buClr>
              <a:buFont typeface="+mj-lt"/>
              <a:buAutoNum type="arabicPeriod" startAt="4"/>
            </a:pPr>
            <a:endParaRPr lang="en-US" dirty="0"/>
          </a:p>
          <a:p>
            <a:pPr marL="457200" indent="-457200">
              <a:buClr>
                <a:srgbClr val="B6D1E1"/>
              </a:buClr>
              <a:buFont typeface="+mj-lt"/>
              <a:buAutoNum type="arabicPeriod" startAt="2"/>
            </a:pPr>
            <a:endParaRPr lang="en-US" dirty="0"/>
          </a:p>
        </p:txBody>
      </p:sp>
      <p:sp>
        <p:nvSpPr>
          <p:cNvPr id="3" name="Text Placeholder 2">
            <a:extLst>
              <a:ext uri="{FF2B5EF4-FFF2-40B4-BE49-F238E27FC236}">
                <a16:creationId xmlns:a16="http://schemas.microsoft.com/office/drawing/2014/main" id="{6F6B64D0-2A87-8A67-4946-0451ED596F6E}"/>
              </a:ext>
            </a:extLst>
          </p:cNvPr>
          <p:cNvSpPr txBox="1">
            <a:spLocks/>
          </p:cNvSpPr>
          <p:nvPr/>
        </p:nvSpPr>
        <p:spPr>
          <a:xfrm>
            <a:off x="661955" y="1760847"/>
            <a:ext cx="3013230" cy="160020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600" b="1" i="1" dirty="0">
                <a:solidFill>
                  <a:srgbClr val="84BFA4"/>
                </a:solidFill>
              </a:rPr>
              <a:t>There are some key considerations when pricing.</a:t>
            </a:r>
          </a:p>
          <a:p>
            <a:pPr marL="0" lvl="1" algn="l">
              <a:lnSpc>
                <a:spcPts val="2840"/>
              </a:lnSpc>
              <a:spcBef>
                <a:spcPts val="200"/>
              </a:spcBef>
              <a:buClr>
                <a:srgbClr val="B6D1E1"/>
              </a:buClr>
            </a:pPr>
            <a:endParaRPr lang="en-IE" sz="3600" b="1" i="1" dirty="0">
              <a:solidFill>
                <a:srgbClr val="84BFA4"/>
              </a:solidFill>
            </a:endParaRPr>
          </a:p>
          <a:p>
            <a:pPr marL="0" lvl="1" algn="l">
              <a:lnSpc>
                <a:spcPts val="2840"/>
              </a:lnSpc>
              <a:spcBef>
                <a:spcPts val="200"/>
              </a:spcBef>
              <a:buClr>
                <a:srgbClr val="B6D1E1"/>
              </a:buClr>
            </a:pPr>
            <a:r>
              <a:rPr lang="en-IE" sz="3600" b="1" i="1" dirty="0">
                <a:solidFill>
                  <a:srgbClr val="84BFA4"/>
                </a:solidFill>
              </a:rPr>
              <a:t>Make sure to…</a:t>
            </a:r>
          </a:p>
          <a:p>
            <a:pPr marL="0" lvl="1" algn="l">
              <a:lnSpc>
                <a:spcPts val="2840"/>
              </a:lnSpc>
              <a:spcBef>
                <a:spcPts val="200"/>
              </a:spcBef>
              <a:buClr>
                <a:srgbClr val="B6D1E1"/>
              </a:buClr>
            </a:pPr>
            <a:endParaRPr lang="en-IE" b="1" dirty="0">
              <a:solidFill>
                <a:srgbClr val="84BFA4"/>
              </a:solidFill>
            </a:endParaRPr>
          </a:p>
        </p:txBody>
      </p:sp>
    </p:spTree>
    <p:extLst>
      <p:ext uri="{BB962C8B-B14F-4D97-AF65-F5344CB8AC3E}">
        <p14:creationId xmlns:p14="http://schemas.microsoft.com/office/powerpoint/2010/main" val="1791590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34BFA5F-B3CF-BE41-09F5-6C311EE103ED}"/>
              </a:ext>
            </a:extLst>
          </p:cNvPr>
          <p:cNvSpPr>
            <a:spLocks noGrp="1"/>
          </p:cNvSpPr>
          <p:nvPr>
            <p:ph type="body" sz="quarter" idx="31"/>
          </p:nvPr>
        </p:nvSpPr>
        <p:spPr>
          <a:xfrm>
            <a:off x="1043001" y="1720482"/>
            <a:ext cx="700387" cy="340283"/>
          </a:xfrm>
        </p:spPr>
        <p:txBody>
          <a:bodyPr/>
          <a:lstStyle/>
          <a:p>
            <a:pPr algn="l"/>
            <a:r>
              <a:rPr lang="en-US" dirty="0"/>
              <a:t>01</a:t>
            </a:r>
          </a:p>
        </p:txBody>
      </p:sp>
      <p:sp>
        <p:nvSpPr>
          <p:cNvPr id="11" name="Text Placeholder 10">
            <a:extLst>
              <a:ext uri="{FF2B5EF4-FFF2-40B4-BE49-F238E27FC236}">
                <a16:creationId xmlns:a16="http://schemas.microsoft.com/office/drawing/2014/main" id="{763631CE-009C-DE19-38BD-DDE4CBD56E79}"/>
              </a:ext>
            </a:extLst>
          </p:cNvPr>
          <p:cNvSpPr>
            <a:spLocks noGrp="1"/>
          </p:cNvSpPr>
          <p:nvPr>
            <p:ph type="body" sz="quarter" idx="32"/>
          </p:nvPr>
        </p:nvSpPr>
        <p:spPr>
          <a:xfrm>
            <a:off x="1683226" y="1733395"/>
            <a:ext cx="9899174" cy="417138"/>
          </a:xfrm>
        </p:spPr>
        <p:txBody>
          <a:bodyPr/>
          <a:lstStyle/>
          <a:p>
            <a:pPr>
              <a:tabLst>
                <a:tab pos="8577263" algn="l"/>
              </a:tabLst>
            </a:pPr>
            <a:r>
              <a:rPr lang="en-GB" sz="2400" b="0" i="0" dirty="0">
                <a:solidFill>
                  <a:srgbClr val="382B1B"/>
                </a:solidFill>
                <a:effectLst/>
              </a:rPr>
              <a:t>Is your business viable? 		</a:t>
            </a:r>
            <a:endParaRPr lang="en-US" dirty="0"/>
          </a:p>
        </p:txBody>
      </p:sp>
      <p:sp>
        <p:nvSpPr>
          <p:cNvPr id="12" name="Text Placeholder 11">
            <a:extLst>
              <a:ext uri="{FF2B5EF4-FFF2-40B4-BE49-F238E27FC236}">
                <a16:creationId xmlns:a16="http://schemas.microsoft.com/office/drawing/2014/main" id="{451A6549-FE59-E8F9-0A8F-363B024EDD80}"/>
              </a:ext>
            </a:extLst>
          </p:cNvPr>
          <p:cNvSpPr>
            <a:spLocks noGrp="1"/>
          </p:cNvSpPr>
          <p:nvPr>
            <p:ph type="body" sz="quarter" idx="33"/>
          </p:nvPr>
        </p:nvSpPr>
        <p:spPr>
          <a:xfrm>
            <a:off x="1043001" y="2235123"/>
            <a:ext cx="700387" cy="340283"/>
          </a:xfrm>
        </p:spPr>
        <p:txBody>
          <a:bodyPr/>
          <a:lstStyle/>
          <a:p>
            <a:pPr algn="l"/>
            <a:r>
              <a:rPr lang="en-US" dirty="0"/>
              <a:t>02</a:t>
            </a:r>
          </a:p>
        </p:txBody>
      </p:sp>
      <p:sp>
        <p:nvSpPr>
          <p:cNvPr id="13" name="Text Placeholder 12">
            <a:extLst>
              <a:ext uri="{FF2B5EF4-FFF2-40B4-BE49-F238E27FC236}">
                <a16:creationId xmlns:a16="http://schemas.microsoft.com/office/drawing/2014/main" id="{35550EAD-CDE7-A049-A8A1-223466EF4C8D}"/>
              </a:ext>
            </a:extLst>
          </p:cNvPr>
          <p:cNvSpPr>
            <a:spLocks noGrp="1"/>
          </p:cNvSpPr>
          <p:nvPr>
            <p:ph type="body" sz="quarter" idx="34"/>
          </p:nvPr>
        </p:nvSpPr>
        <p:spPr>
          <a:xfrm>
            <a:off x="1683226" y="2248817"/>
            <a:ext cx="9252000" cy="340283"/>
          </a:xfrm>
        </p:spPr>
        <p:txBody>
          <a:bodyPr/>
          <a:lstStyle/>
          <a:p>
            <a:pPr>
              <a:tabLst>
                <a:tab pos="8577263" algn="l"/>
              </a:tabLst>
            </a:pPr>
            <a:r>
              <a:rPr lang="en-GB" sz="2400" dirty="0">
                <a:solidFill>
                  <a:srgbClr val="382B1B"/>
                </a:solidFill>
              </a:rPr>
              <a:t>What financial resources do you need to start up?	</a:t>
            </a:r>
            <a:endParaRPr lang="en-US" dirty="0"/>
          </a:p>
        </p:txBody>
      </p:sp>
      <p:sp>
        <p:nvSpPr>
          <p:cNvPr id="15" name="Text Placeholder 14">
            <a:extLst>
              <a:ext uri="{FF2B5EF4-FFF2-40B4-BE49-F238E27FC236}">
                <a16:creationId xmlns:a16="http://schemas.microsoft.com/office/drawing/2014/main" id="{8D17AD58-DDB9-C658-CFCA-6A37100B8E7A}"/>
              </a:ext>
            </a:extLst>
          </p:cNvPr>
          <p:cNvSpPr>
            <a:spLocks noGrp="1"/>
          </p:cNvSpPr>
          <p:nvPr>
            <p:ph type="body" sz="quarter" idx="36"/>
          </p:nvPr>
        </p:nvSpPr>
        <p:spPr>
          <a:xfrm>
            <a:off x="1683226" y="3279661"/>
            <a:ext cx="9829736" cy="335595"/>
          </a:xfrm>
        </p:spPr>
        <p:txBody>
          <a:bodyPr/>
          <a:lstStyle/>
          <a:p>
            <a:pPr marL="342900" indent="-342900">
              <a:buClr>
                <a:srgbClr val="B6D1E1"/>
              </a:buClr>
              <a:buFont typeface="Arial" panose="020B0604020202020204" pitchFamily="34" charset="0"/>
              <a:buChar char="•"/>
              <a:tabLst>
                <a:tab pos="8577263" algn="l"/>
              </a:tabLst>
            </a:pPr>
            <a:r>
              <a:rPr lang="en-GB" sz="2400" b="0" i="0" dirty="0">
                <a:solidFill>
                  <a:srgbClr val="382B1B"/>
                </a:solidFill>
                <a:effectLst/>
              </a:rPr>
              <a:t>For low-cost food start-up businesses 	 	</a:t>
            </a:r>
          </a:p>
        </p:txBody>
      </p:sp>
      <p:sp>
        <p:nvSpPr>
          <p:cNvPr id="7" name="Text Placeholder 6">
            <a:extLst>
              <a:ext uri="{FF2B5EF4-FFF2-40B4-BE49-F238E27FC236}">
                <a16:creationId xmlns:a16="http://schemas.microsoft.com/office/drawing/2014/main" id="{3808F8CF-D8DE-7D32-5146-9EDAE2FE0039}"/>
              </a:ext>
            </a:extLst>
          </p:cNvPr>
          <p:cNvSpPr>
            <a:spLocks noGrp="1"/>
          </p:cNvSpPr>
          <p:nvPr>
            <p:ph type="body" sz="quarter" idx="27"/>
          </p:nvPr>
        </p:nvSpPr>
        <p:spPr/>
        <p:txBody>
          <a:bodyPr/>
          <a:lstStyle/>
          <a:p>
            <a:r>
              <a:rPr lang="en-US" dirty="0"/>
              <a:t>Contents</a:t>
            </a:r>
          </a:p>
        </p:txBody>
      </p:sp>
      <p:sp>
        <p:nvSpPr>
          <p:cNvPr id="16" name="Text Placeholder 15">
            <a:extLst>
              <a:ext uri="{FF2B5EF4-FFF2-40B4-BE49-F238E27FC236}">
                <a16:creationId xmlns:a16="http://schemas.microsoft.com/office/drawing/2014/main" id="{D26FB171-DF03-3EEB-66D9-0B83C9551DB6}"/>
              </a:ext>
            </a:extLst>
          </p:cNvPr>
          <p:cNvSpPr>
            <a:spLocks noGrp="1"/>
          </p:cNvSpPr>
          <p:nvPr>
            <p:ph type="body" sz="quarter" idx="37"/>
          </p:nvPr>
        </p:nvSpPr>
        <p:spPr>
          <a:xfrm>
            <a:off x="1043001" y="2749764"/>
            <a:ext cx="700387" cy="340283"/>
          </a:xfrm>
        </p:spPr>
        <p:txBody>
          <a:bodyPr/>
          <a:lstStyle/>
          <a:p>
            <a:pPr algn="l"/>
            <a:r>
              <a:rPr lang="en-US" dirty="0"/>
              <a:t>03</a:t>
            </a:r>
          </a:p>
        </p:txBody>
      </p:sp>
      <p:sp>
        <p:nvSpPr>
          <p:cNvPr id="17" name="Text Placeholder 16">
            <a:extLst>
              <a:ext uri="{FF2B5EF4-FFF2-40B4-BE49-F238E27FC236}">
                <a16:creationId xmlns:a16="http://schemas.microsoft.com/office/drawing/2014/main" id="{3EEE745C-B480-F40C-D80E-DE7C8657394B}"/>
              </a:ext>
            </a:extLst>
          </p:cNvPr>
          <p:cNvSpPr>
            <a:spLocks noGrp="1"/>
          </p:cNvSpPr>
          <p:nvPr>
            <p:ph type="body" sz="quarter" idx="38"/>
          </p:nvPr>
        </p:nvSpPr>
        <p:spPr>
          <a:xfrm>
            <a:off x="1683225" y="2764239"/>
            <a:ext cx="9611307" cy="385361"/>
          </a:xfrm>
        </p:spPr>
        <p:txBody>
          <a:bodyPr/>
          <a:lstStyle/>
          <a:p>
            <a:pPr>
              <a:tabLst>
                <a:tab pos="8577263" algn="l"/>
              </a:tabLst>
            </a:pPr>
            <a:r>
              <a:rPr lang="en-GB" sz="2400" b="0" i="0" dirty="0">
                <a:solidFill>
                  <a:srgbClr val="382B1B"/>
                </a:solidFill>
                <a:effectLst/>
              </a:rPr>
              <a:t>Where can you find support?		</a:t>
            </a:r>
            <a:endParaRPr lang="en-US" dirty="0"/>
          </a:p>
        </p:txBody>
      </p:sp>
      <p:sp>
        <p:nvSpPr>
          <p:cNvPr id="37" name="Text Placeholder 10">
            <a:extLst>
              <a:ext uri="{FF2B5EF4-FFF2-40B4-BE49-F238E27FC236}">
                <a16:creationId xmlns:a16="http://schemas.microsoft.com/office/drawing/2014/main" id="{0EFE9529-E8EA-6ADE-8AAE-BC01CCCB8E62}"/>
              </a:ext>
            </a:extLst>
          </p:cNvPr>
          <p:cNvSpPr txBox="1">
            <a:spLocks/>
          </p:cNvSpPr>
          <p:nvPr/>
        </p:nvSpPr>
        <p:spPr>
          <a:xfrm>
            <a:off x="546131" y="5597408"/>
            <a:ext cx="10841305" cy="10823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ts val="1860"/>
              </a:lnSpc>
              <a:tabLst>
                <a:tab pos="8577263" algn="l"/>
              </a:tabLst>
            </a:pPr>
            <a:r>
              <a:rPr lang="en-GB" sz="1800" dirty="0">
                <a:solidFill>
                  <a:schemeClr val="bg1"/>
                </a:solidFill>
              </a:rPr>
              <a:t>Starting a business represents a significant opportunity for women migrants or refugees. However, it is known that women still rely on personal savings as their main source of business funding.  So, this can be particularly difficult when you are rebuilding a life in a new country.  For all women, regardless of background, there is a fear that they will be turned down or face difficulties when trying to obtain business credit and  financing.</a:t>
            </a:r>
          </a:p>
          <a:p>
            <a:pPr algn="just">
              <a:lnSpc>
                <a:spcPts val="1860"/>
              </a:lnSpc>
              <a:tabLst>
                <a:tab pos="8577263" algn="l"/>
              </a:tabLst>
            </a:pPr>
            <a:endParaRPr lang="en-US" sz="1800" dirty="0"/>
          </a:p>
        </p:txBody>
      </p:sp>
      <p:sp>
        <p:nvSpPr>
          <p:cNvPr id="4" name="Text Placeholder 12">
            <a:extLst>
              <a:ext uri="{FF2B5EF4-FFF2-40B4-BE49-F238E27FC236}">
                <a16:creationId xmlns:a16="http://schemas.microsoft.com/office/drawing/2014/main" id="{123AD0F2-5FA4-5C82-572C-CB5E14C4FCE5}"/>
              </a:ext>
            </a:extLst>
          </p:cNvPr>
          <p:cNvSpPr txBox="1">
            <a:spLocks/>
          </p:cNvSpPr>
          <p:nvPr/>
        </p:nvSpPr>
        <p:spPr>
          <a:xfrm>
            <a:off x="1683226" y="3697407"/>
            <a:ext cx="9252000" cy="34028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tabLst>
                <a:tab pos="8577263" algn="l"/>
              </a:tabLst>
            </a:pPr>
            <a:r>
              <a:rPr lang="en-GB" sz="2400" dirty="0"/>
              <a:t>More complex food start-up businesses 	</a:t>
            </a:r>
            <a:endParaRPr lang="en-US" dirty="0"/>
          </a:p>
        </p:txBody>
      </p:sp>
      <p:sp>
        <p:nvSpPr>
          <p:cNvPr id="8" name="Text Placeholder 15">
            <a:extLst>
              <a:ext uri="{FF2B5EF4-FFF2-40B4-BE49-F238E27FC236}">
                <a16:creationId xmlns:a16="http://schemas.microsoft.com/office/drawing/2014/main" id="{9B01CD32-94EA-A2D0-482B-23B81317AB37}"/>
              </a:ext>
            </a:extLst>
          </p:cNvPr>
          <p:cNvSpPr txBox="1">
            <a:spLocks/>
          </p:cNvSpPr>
          <p:nvPr/>
        </p:nvSpPr>
        <p:spPr>
          <a:xfrm>
            <a:off x="1043001" y="4293687"/>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04</a:t>
            </a:r>
          </a:p>
        </p:txBody>
      </p:sp>
      <p:sp>
        <p:nvSpPr>
          <p:cNvPr id="9" name="Text Placeholder 16">
            <a:extLst>
              <a:ext uri="{FF2B5EF4-FFF2-40B4-BE49-F238E27FC236}">
                <a16:creationId xmlns:a16="http://schemas.microsoft.com/office/drawing/2014/main" id="{1EE7E98E-BAA6-29E1-B131-C74C79665751}"/>
              </a:ext>
            </a:extLst>
          </p:cNvPr>
          <p:cNvSpPr txBox="1">
            <a:spLocks/>
          </p:cNvSpPr>
          <p:nvPr/>
        </p:nvSpPr>
        <p:spPr>
          <a:xfrm>
            <a:off x="1683226" y="4305817"/>
            <a:ext cx="9252000" cy="34028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GB" sz="2400" dirty="0"/>
              <a:t>Overcoming a ‘NO’ when seeking funding	</a:t>
            </a:r>
            <a:endParaRPr lang="en-US" dirty="0"/>
          </a:p>
        </p:txBody>
      </p:sp>
      <p:sp>
        <p:nvSpPr>
          <p:cNvPr id="3" name="TextBox 2">
            <a:extLst>
              <a:ext uri="{FF2B5EF4-FFF2-40B4-BE49-F238E27FC236}">
                <a16:creationId xmlns:a16="http://schemas.microsoft.com/office/drawing/2014/main" id="{9710493D-703D-8E64-D6D7-E8BE2A824A3A}"/>
              </a:ext>
            </a:extLst>
          </p:cNvPr>
          <p:cNvSpPr txBox="1"/>
          <p:nvPr/>
        </p:nvSpPr>
        <p:spPr>
          <a:xfrm>
            <a:off x="8229601" y="140763"/>
            <a:ext cx="3705155" cy="5355312"/>
          </a:xfrm>
          <a:prstGeom prst="rect">
            <a:avLst/>
          </a:prstGeom>
          <a:solidFill>
            <a:srgbClr val="E6C8C7"/>
          </a:solidFill>
        </p:spPr>
        <p:txBody>
          <a:bodyPr wrap="square" rtlCol="0">
            <a:spAutoFit/>
          </a:bodyPr>
          <a:lstStyle/>
          <a:p>
            <a:pPr>
              <a:buNone/>
            </a:pPr>
            <a:r>
              <a:rPr lang="en-IE" b="1" dirty="0"/>
              <a:t>NOTE- </a:t>
            </a:r>
            <a:r>
              <a:rPr lang="en-GB" dirty="0"/>
              <a:t>This step may feel long and detailed,  because it has to be. There are no shortcuts when it comes to finances.</a:t>
            </a:r>
          </a:p>
          <a:p>
            <a:pPr marL="285750" indent="-285750">
              <a:buFont typeface="Arial" panose="020B0604020202020204" pitchFamily="34" charset="0"/>
              <a:buChar char="•"/>
            </a:pPr>
            <a:r>
              <a:rPr lang="en-GB" dirty="0"/>
              <a:t> If you don’t know your costs, you can’t price your food products or services properly.</a:t>
            </a:r>
          </a:p>
          <a:p>
            <a:pPr marL="285750" indent="-285750">
              <a:buFont typeface="Arial" panose="020B0604020202020204" pitchFamily="34" charset="0"/>
              <a:buChar char="•"/>
            </a:pPr>
            <a:r>
              <a:rPr lang="en-GB" dirty="0"/>
              <a:t>If you don’t manage your cash flow, you risk running out of money</a:t>
            </a:r>
          </a:p>
          <a:p>
            <a:pPr marL="285750" indent="-285750">
              <a:buFont typeface="Arial" panose="020B0604020202020204" pitchFamily="34" charset="0"/>
              <a:buChar char="•"/>
            </a:pPr>
            <a:r>
              <a:rPr lang="en-GB" dirty="0"/>
              <a:t>If you don’t understand funding options, you may miss out on support that’s available to you.</a:t>
            </a:r>
          </a:p>
          <a:p>
            <a:pPr>
              <a:buNone/>
            </a:pPr>
            <a:r>
              <a:rPr lang="en-GB" dirty="0"/>
              <a:t>This module will demystify financial planning and funding for our 3 Kitchens food start-ups. Whether you need €500 or €50,000, this step helps you figure out </a:t>
            </a:r>
            <a:r>
              <a:rPr lang="en-GB" b="1" dirty="0"/>
              <a:t>how much, what for, and where to get it</a:t>
            </a:r>
            <a:r>
              <a:rPr lang="en-GB" dirty="0"/>
              <a:t>. </a:t>
            </a:r>
            <a:endParaRPr lang="en-IE" b="1" dirty="0"/>
          </a:p>
        </p:txBody>
      </p:sp>
      <p:pic>
        <p:nvPicPr>
          <p:cNvPr id="6" name="Picture 5">
            <a:extLst>
              <a:ext uri="{FF2B5EF4-FFF2-40B4-BE49-F238E27FC236}">
                <a16:creationId xmlns:a16="http://schemas.microsoft.com/office/drawing/2014/main" id="{67BBE868-D1F6-9E93-7184-FC473854E51B}"/>
              </a:ext>
            </a:extLst>
          </p:cNvPr>
          <p:cNvPicPr>
            <a:picLocks noChangeAspect="1"/>
          </p:cNvPicPr>
          <p:nvPr/>
        </p:nvPicPr>
        <p:blipFill>
          <a:blip r:embed="rId2"/>
          <a:stretch>
            <a:fillRect/>
          </a:stretch>
        </p:blipFill>
        <p:spPr>
          <a:xfrm>
            <a:off x="1509050" y="5589268"/>
            <a:ext cx="8915465" cy="1009657"/>
          </a:xfrm>
          <a:prstGeom prst="rect">
            <a:avLst/>
          </a:prstGeom>
        </p:spPr>
      </p:pic>
    </p:spTree>
    <p:extLst>
      <p:ext uri="{BB962C8B-B14F-4D97-AF65-F5344CB8AC3E}">
        <p14:creationId xmlns:p14="http://schemas.microsoft.com/office/powerpoint/2010/main" val="192433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370528" y="2053086"/>
            <a:ext cx="5584343" cy="3312543"/>
          </a:xfrm>
        </p:spPr>
        <p:txBody>
          <a:bodyPr>
            <a:normAutofit/>
          </a:bodyPr>
          <a:lstStyle/>
          <a:p>
            <a:r>
              <a:rPr lang="en-US" dirty="0"/>
              <a:t>WHAT FINANCIAL RESOURCES DO YOU NEED TO START UP?</a:t>
            </a:r>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287450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86C6AF-34AF-1428-3766-94CDFB5D512D}"/>
              </a:ext>
            </a:extLst>
          </p:cNvPr>
          <p:cNvSpPr>
            <a:spLocks noGrp="1"/>
          </p:cNvSpPr>
          <p:nvPr>
            <p:ph type="body" sz="quarter" idx="27"/>
          </p:nvPr>
        </p:nvSpPr>
        <p:spPr>
          <a:xfrm>
            <a:off x="751414" y="378372"/>
            <a:ext cx="10333577" cy="1126708"/>
          </a:xfrm>
        </p:spPr>
        <p:txBody>
          <a:bodyPr/>
          <a:lstStyle/>
          <a:p>
            <a:r>
              <a:rPr lang="en-US" dirty="0"/>
              <a:t>THE 4 AREAS  OF YOUR FOOD BUSINESS THAT YOU NEED FUNDING FOR</a:t>
            </a:r>
          </a:p>
        </p:txBody>
      </p:sp>
      <p:sp>
        <p:nvSpPr>
          <p:cNvPr id="11" name="Text Placeholder 7">
            <a:extLst>
              <a:ext uri="{FF2B5EF4-FFF2-40B4-BE49-F238E27FC236}">
                <a16:creationId xmlns:a16="http://schemas.microsoft.com/office/drawing/2014/main" id="{3C06087B-E66A-C045-D563-C6BE089B404F}"/>
              </a:ext>
            </a:extLst>
          </p:cNvPr>
          <p:cNvSpPr txBox="1">
            <a:spLocks/>
          </p:cNvSpPr>
          <p:nvPr/>
        </p:nvSpPr>
        <p:spPr>
          <a:xfrm>
            <a:off x="608876" y="2013053"/>
            <a:ext cx="426510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While many food businesses can be started on a shoestring, it is almost impossible to start a business with zero budget. </a:t>
            </a:r>
          </a:p>
          <a:p>
            <a:pPr>
              <a:buClr>
                <a:srgbClr val="B6D1E1"/>
              </a:buClr>
            </a:pPr>
            <a:endParaRPr lang="en-US" dirty="0"/>
          </a:p>
          <a:p>
            <a:pPr>
              <a:buClr>
                <a:srgbClr val="B6D1E1"/>
              </a:buClr>
            </a:pPr>
            <a:r>
              <a:rPr lang="en-US" dirty="0"/>
              <a:t>You must establish what funds you need to start your food business and how you will raise those funds. </a:t>
            </a:r>
          </a:p>
          <a:p>
            <a:pPr>
              <a:buClr>
                <a:srgbClr val="B6D1E1"/>
              </a:buClr>
            </a:pPr>
            <a:endParaRPr lang="en-US" dirty="0"/>
          </a:p>
        </p:txBody>
      </p:sp>
      <p:sp>
        <p:nvSpPr>
          <p:cNvPr id="12" name="Text Placeholder 7">
            <a:extLst>
              <a:ext uri="{FF2B5EF4-FFF2-40B4-BE49-F238E27FC236}">
                <a16:creationId xmlns:a16="http://schemas.microsoft.com/office/drawing/2014/main" id="{0414483B-16D4-B382-CD6D-50A04B757F0B}"/>
              </a:ext>
            </a:extLst>
          </p:cNvPr>
          <p:cNvSpPr txBox="1">
            <a:spLocks/>
          </p:cNvSpPr>
          <p:nvPr/>
        </p:nvSpPr>
        <p:spPr>
          <a:xfrm>
            <a:off x="5966847" y="2275748"/>
            <a:ext cx="536241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Basically, you need money for 4 key phases…</a:t>
            </a:r>
          </a:p>
          <a:p>
            <a:pPr>
              <a:buClr>
                <a:srgbClr val="B6D1E1"/>
              </a:buClr>
            </a:pPr>
            <a:endParaRPr lang="en-US" b="1" dirty="0"/>
          </a:p>
          <a:p>
            <a:pPr marL="457200" indent="-457200">
              <a:buClr>
                <a:srgbClr val="B6D1E1"/>
              </a:buClr>
              <a:buFont typeface="+mj-lt"/>
              <a:buAutoNum type="arabicPeriod"/>
            </a:pPr>
            <a:r>
              <a:rPr lang="en-US" dirty="0"/>
              <a:t>The initial development of your food product or service</a:t>
            </a:r>
          </a:p>
          <a:p>
            <a:pPr marL="457200" indent="-457200">
              <a:buClr>
                <a:srgbClr val="B6D1E1"/>
              </a:buClr>
              <a:buFont typeface="+mj-lt"/>
              <a:buAutoNum type="arabicPeriod"/>
            </a:pPr>
            <a:r>
              <a:rPr lang="en-US" dirty="0"/>
              <a:t>The market launch of your food product or service</a:t>
            </a:r>
          </a:p>
          <a:p>
            <a:pPr marL="457200" indent="-457200">
              <a:buClr>
                <a:srgbClr val="B6D1E1"/>
              </a:buClr>
              <a:buFont typeface="+mj-lt"/>
              <a:buAutoNum type="arabicPeriod"/>
            </a:pPr>
            <a:r>
              <a:rPr lang="en-US" dirty="0"/>
              <a:t>Cashflow to run your food business</a:t>
            </a:r>
          </a:p>
          <a:p>
            <a:pPr marL="457200" indent="-457200">
              <a:buClr>
                <a:srgbClr val="B6D1E1"/>
              </a:buClr>
              <a:buFont typeface="+mj-lt"/>
              <a:buAutoNum type="arabicPeriod"/>
            </a:pPr>
            <a:r>
              <a:rPr lang="en-US" dirty="0"/>
              <a:t>Funding for you to live !</a:t>
            </a:r>
          </a:p>
          <a:p>
            <a:pPr marL="366713" indent="-366713">
              <a:buClr>
                <a:srgbClr val="B6D1E1"/>
              </a:buClr>
              <a:buFont typeface="+mj-lt"/>
              <a:buAutoNum type="arabicPeriod"/>
            </a:pPr>
            <a:endParaRPr lang="en-US" dirty="0"/>
          </a:p>
        </p:txBody>
      </p:sp>
      <p:cxnSp>
        <p:nvCxnSpPr>
          <p:cNvPr id="13" name="Straight Connector 12">
            <a:extLst>
              <a:ext uri="{FF2B5EF4-FFF2-40B4-BE49-F238E27FC236}">
                <a16:creationId xmlns:a16="http://schemas.microsoft.com/office/drawing/2014/main" id="{6B842D96-3978-2FBD-DC7D-A3FE4C407631}"/>
              </a:ext>
            </a:extLst>
          </p:cNvPr>
          <p:cNvCxnSpPr>
            <a:cxnSpLocks/>
          </p:cNvCxnSpPr>
          <p:nvPr/>
        </p:nvCxnSpPr>
        <p:spPr>
          <a:xfrm flipV="1">
            <a:off x="5164475" y="2105349"/>
            <a:ext cx="0" cy="268362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65AB7FD-70C1-9D0B-825A-CA59F6455F61}"/>
              </a:ext>
            </a:extLst>
          </p:cNvPr>
          <p:cNvPicPr>
            <a:picLocks noChangeAspect="1"/>
          </p:cNvPicPr>
          <p:nvPr/>
        </p:nvPicPr>
        <p:blipFill>
          <a:blip r:embed="rId2"/>
          <a:stretch>
            <a:fillRect/>
          </a:stretch>
        </p:blipFill>
        <p:spPr>
          <a:xfrm>
            <a:off x="4040975" y="4788976"/>
            <a:ext cx="1867962" cy="1972567"/>
          </a:xfrm>
          <a:prstGeom prst="rect">
            <a:avLst/>
          </a:prstGeom>
        </p:spPr>
      </p:pic>
    </p:spTree>
    <p:extLst>
      <p:ext uri="{BB962C8B-B14F-4D97-AF65-F5344CB8AC3E}">
        <p14:creationId xmlns:p14="http://schemas.microsoft.com/office/powerpoint/2010/main" val="10979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FUNDING NEEDED FOR 4 KEY PHASES </a:t>
            </a:r>
          </a:p>
        </p:txBody>
      </p:sp>
      <p:sp>
        <p:nvSpPr>
          <p:cNvPr id="33" name="Text Placeholder 4">
            <a:extLst>
              <a:ext uri="{FF2B5EF4-FFF2-40B4-BE49-F238E27FC236}">
                <a16:creationId xmlns:a16="http://schemas.microsoft.com/office/drawing/2014/main" id="{32CBCF45-8524-0F4B-7BFA-9B245FD6F8E5}"/>
              </a:ext>
            </a:extLst>
          </p:cNvPr>
          <p:cNvSpPr>
            <a:spLocks noGrp="1"/>
          </p:cNvSpPr>
          <p:nvPr>
            <p:ph type="body" sz="quarter" idx="14"/>
          </p:nvPr>
        </p:nvSpPr>
        <p:spPr>
          <a:xfrm>
            <a:off x="804434" y="4083199"/>
            <a:ext cx="2466303" cy="822909"/>
          </a:xfrm>
        </p:spPr>
        <p:txBody>
          <a:bodyPr anchor="t"/>
          <a:lstStyle/>
          <a:p>
            <a:pPr algn="ctr">
              <a:lnSpc>
                <a:spcPts val="2940"/>
              </a:lnSpc>
            </a:pPr>
            <a:r>
              <a:rPr lang="en-US" sz="2800" b="1" dirty="0">
                <a:solidFill>
                  <a:srgbClr val="94C7B0"/>
                </a:solidFill>
              </a:rPr>
              <a:t>COST OF DEVELOPMENT </a:t>
            </a:r>
          </a:p>
          <a:p>
            <a:pPr algn="ctr">
              <a:lnSpc>
                <a:spcPts val="2940"/>
              </a:lnSpc>
            </a:pPr>
            <a:endParaRPr lang="en-US" sz="2800" b="1" dirty="0">
              <a:solidFill>
                <a:srgbClr val="94C7B0"/>
              </a:solidFill>
            </a:endParaRPr>
          </a:p>
        </p:txBody>
      </p:sp>
      <p:sp>
        <p:nvSpPr>
          <p:cNvPr id="34" name="Text Placeholder 6">
            <a:extLst>
              <a:ext uri="{FF2B5EF4-FFF2-40B4-BE49-F238E27FC236}">
                <a16:creationId xmlns:a16="http://schemas.microsoft.com/office/drawing/2014/main" id="{B97E6A3B-D594-640D-E987-5A249C377E40}"/>
              </a:ext>
            </a:extLst>
          </p:cNvPr>
          <p:cNvSpPr txBox="1">
            <a:spLocks/>
          </p:cNvSpPr>
          <p:nvPr/>
        </p:nvSpPr>
        <p:spPr>
          <a:xfrm>
            <a:off x="3635559" y="4083199"/>
            <a:ext cx="2694903" cy="822909"/>
          </a:xfrm>
          <a:prstGeom prst="rect">
            <a:avLst/>
          </a:prstGeom>
        </p:spPr>
        <p:txBody>
          <a:bodyPr anchor="t"/>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940"/>
              </a:lnSpc>
            </a:pPr>
            <a:r>
              <a:rPr lang="en-US" sz="2800" b="1" dirty="0">
                <a:solidFill>
                  <a:srgbClr val="94C7B0"/>
                </a:solidFill>
              </a:rPr>
              <a:t>THE MARKET LAUNCH OF YOUR  FOOD PRODUCT OR SERVICE</a:t>
            </a:r>
          </a:p>
          <a:p>
            <a:pPr algn="ctr">
              <a:lnSpc>
                <a:spcPts val="2940"/>
              </a:lnSpc>
            </a:pPr>
            <a:endParaRPr lang="en-US" sz="2800" b="1" dirty="0">
              <a:solidFill>
                <a:srgbClr val="94C7B0"/>
              </a:solidFill>
            </a:endParaRPr>
          </a:p>
        </p:txBody>
      </p:sp>
      <p:grpSp>
        <p:nvGrpSpPr>
          <p:cNvPr id="35" name="Group 34">
            <a:extLst>
              <a:ext uri="{FF2B5EF4-FFF2-40B4-BE49-F238E27FC236}">
                <a16:creationId xmlns:a16="http://schemas.microsoft.com/office/drawing/2014/main" id="{C45D2517-AC81-E9A5-9424-9631D60433A2}"/>
              </a:ext>
            </a:extLst>
          </p:cNvPr>
          <p:cNvGrpSpPr/>
          <p:nvPr/>
        </p:nvGrpSpPr>
        <p:grpSpPr>
          <a:xfrm>
            <a:off x="1477737" y="2538676"/>
            <a:ext cx="1119696" cy="1488201"/>
            <a:chOff x="1828799" y="1798501"/>
            <a:chExt cx="1163784" cy="1546799"/>
          </a:xfrm>
        </p:grpSpPr>
        <p:sp>
          <p:nvSpPr>
            <p:cNvPr id="36" name="Graphic 4">
              <a:extLst>
                <a:ext uri="{FF2B5EF4-FFF2-40B4-BE49-F238E27FC236}">
                  <a16:creationId xmlns:a16="http://schemas.microsoft.com/office/drawing/2014/main" id="{A22142CD-D017-77E6-1EEE-091896FEBF3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Text Placeholder 4">
              <a:extLst>
                <a:ext uri="{FF2B5EF4-FFF2-40B4-BE49-F238E27FC236}">
                  <a16:creationId xmlns:a16="http://schemas.microsoft.com/office/drawing/2014/main" id="{1147684C-0D82-2CB9-0CFC-1217E99ED74D}"/>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grpSp>
        <p:nvGrpSpPr>
          <p:cNvPr id="38" name="Group 37">
            <a:extLst>
              <a:ext uri="{FF2B5EF4-FFF2-40B4-BE49-F238E27FC236}">
                <a16:creationId xmlns:a16="http://schemas.microsoft.com/office/drawing/2014/main" id="{7EB50C76-9C03-01BA-394D-8CA5C868D728}"/>
              </a:ext>
            </a:extLst>
          </p:cNvPr>
          <p:cNvGrpSpPr/>
          <p:nvPr/>
        </p:nvGrpSpPr>
        <p:grpSpPr>
          <a:xfrm>
            <a:off x="4423162" y="2538676"/>
            <a:ext cx="1119696" cy="1488201"/>
            <a:chOff x="1828799" y="1798501"/>
            <a:chExt cx="1163784" cy="1546799"/>
          </a:xfrm>
        </p:grpSpPr>
        <p:sp>
          <p:nvSpPr>
            <p:cNvPr id="39" name="Graphic 4">
              <a:extLst>
                <a:ext uri="{FF2B5EF4-FFF2-40B4-BE49-F238E27FC236}">
                  <a16:creationId xmlns:a16="http://schemas.microsoft.com/office/drawing/2014/main" id="{B641CD39-CD32-423D-75F8-A00E1E52E297}"/>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40" name="Text Placeholder 4">
              <a:extLst>
                <a:ext uri="{FF2B5EF4-FFF2-40B4-BE49-F238E27FC236}">
                  <a16:creationId xmlns:a16="http://schemas.microsoft.com/office/drawing/2014/main" id="{F4497F24-8EF4-1C6A-EF02-829325E140B9}"/>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
        <p:nvSpPr>
          <p:cNvPr id="45" name="Text Placeholder 4">
            <a:extLst>
              <a:ext uri="{FF2B5EF4-FFF2-40B4-BE49-F238E27FC236}">
                <a16:creationId xmlns:a16="http://schemas.microsoft.com/office/drawing/2014/main" id="{8BAF0C46-9EE1-1C48-6A15-B47209BB3FE8}"/>
              </a:ext>
            </a:extLst>
          </p:cNvPr>
          <p:cNvSpPr txBox="1">
            <a:spLocks/>
          </p:cNvSpPr>
          <p:nvPr/>
        </p:nvSpPr>
        <p:spPr>
          <a:xfrm>
            <a:off x="6805247" y="4083199"/>
            <a:ext cx="2285999" cy="82290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940"/>
              </a:lnSpc>
            </a:pPr>
            <a:r>
              <a:rPr lang="en-US" sz="2800" b="1" dirty="0">
                <a:solidFill>
                  <a:srgbClr val="94C7B0"/>
                </a:solidFill>
              </a:rPr>
              <a:t>CASHFLOW TO RUN YOUR FOOD  BUSINESS</a:t>
            </a:r>
          </a:p>
        </p:txBody>
      </p:sp>
      <p:sp>
        <p:nvSpPr>
          <p:cNvPr id="46" name="Text Placeholder 6">
            <a:extLst>
              <a:ext uri="{FF2B5EF4-FFF2-40B4-BE49-F238E27FC236}">
                <a16:creationId xmlns:a16="http://schemas.microsoft.com/office/drawing/2014/main" id="{B82F6E1B-CA90-5FFC-A421-F8A7A07B6960}"/>
              </a:ext>
            </a:extLst>
          </p:cNvPr>
          <p:cNvSpPr txBox="1">
            <a:spLocks/>
          </p:cNvSpPr>
          <p:nvPr/>
        </p:nvSpPr>
        <p:spPr>
          <a:xfrm>
            <a:off x="9444344" y="4083199"/>
            <a:ext cx="1932903" cy="822909"/>
          </a:xfrm>
          <a:prstGeom prst="rect">
            <a:avLst/>
          </a:prstGeom>
        </p:spPr>
        <p:txBody>
          <a:bodyPr anchor="t"/>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940"/>
              </a:lnSpc>
            </a:pPr>
            <a:r>
              <a:rPr lang="en-US" sz="2800" b="1" dirty="0">
                <a:solidFill>
                  <a:srgbClr val="94C7B0"/>
                </a:solidFill>
              </a:rPr>
              <a:t>FUNDING FOR YOU TO LIVE!</a:t>
            </a:r>
          </a:p>
          <a:p>
            <a:pPr algn="ctr">
              <a:lnSpc>
                <a:spcPts val="2940"/>
              </a:lnSpc>
            </a:pPr>
            <a:r>
              <a:rPr lang="en-US" sz="2800" b="1" dirty="0">
                <a:solidFill>
                  <a:srgbClr val="94C7B0"/>
                </a:solidFill>
              </a:rPr>
              <a:t> </a:t>
            </a:r>
          </a:p>
          <a:p>
            <a:pPr algn="ctr">
              <a:lnSpc>
                <a:spcPts val="2940"/>
              </a:lnSpc>
            </a:pPr>
            <a:endParaRPr lang="en-US" sz="2800" b="1" dirty="0">
              <a:solidFill>
                <a:srgbClr val="94C7B0"/>
              </a:solidFill>
            </a:endParaRPr>
          </a:p>
          <a:p>
            <a:pPr algn="ctr">
              <a:lnSpc>
                <a:spcPts val="2940"/>
              </a:lnSpc>
            </a:pPr>
            <a:endParaRPr lang="en-US" sz="2800" b="1" dirty="0">
              <a:solidFill>
                <a:srgbClr val="94C7B0"/>
              </a:solidFill>
            </a:endParaRPr>
          </a:p>
        </p:txBody>
      </p:sp>
      <p:grpSp>
        <p:nvGrpSpPr>
          <p:cNvPr id="47" name="Group 46">
            <a:extLst>
              <a:ext uri="{FF2B5EF4-FFF2-40B4-BE49-F238E27FC236}">
                <a16:creationId xmlns:a16="http://schemas.microsoft.com/office/drawing/2014/main" id="{EC214F2D-7244-B5AE-79EA-FD5D2BBB0659}"/>
              </a:ext>
            </a:extLst>
          </p:cNvPr>
          <p:cNvGrpSpPr/>
          <p:nvPr/>
        </p:nvGrpSpPr>
        <p:grpSpPr>
          <a:xfrm>
            <a:off x="7388398" y="2538676"/>
            <a:ext cx="1119696" cy="1488201"/>
            <a:chOff x="1828799" y="1798501"/>
            <a:chExt cx="1163784" cy="1546799"/>
          </a:xfrm>
        </p:grpSpPr>
        <p:sp>
          <p:nvSpPr>
            <p:cNvPr id="48" name="Graphic 4">
              <a:extLst>
                <a:ext uri="{FF2B5EF4-FFF2-40B4-BE49-F238E27FC236}">
                  <a16:creationId xmlns:a16="http://schemas.microsoft.com/office/drawing/2014/main" id="{C76E06DB-2D27-5434-6044-2A4B96B85DC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49" name="Text Placeholder 4">
              <a:extLst>
                <a:ext uri="{FF2B5EF4-FFF2-40B4-BE49-F238E27FC236}">
                  <a16:creationId xmlns:a16="http://schemas.microsoft.com/office/drawing/2014/main" id="{52512A68-EC1F-5B72-15D9-672DCF5B53D5}"/>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grpSp>
        <p:nvGrpSpPr>
          <p:cNvPr id="50" name="Group 49">
            <a:extLst>
              <a:ext uri="{FF2B5EF4-FFF2-40B4-BE49-F238E27FC236}">
                <a16:creationId xmlns:a16="http://schemas.microsoft.com/office/drawing/2014/main" id="{E2001BEC-2E23-4614-2151-B42E875D4CD6}"/>
              </a:ext>
            </a:extLst>
          </p:cNvPr>
          <p:cNvGrpSpPr/>
          <p:nvPr/>
        </p:nvGrpSpPr>
        <p:grpSpPr>
          <a:xfrm>
            <a:off x="9876896" y="2538676"/>
            <a:ext cx="1119696" cy="1488201"/>
            <a:chOff x="1828799" y="1798501"/>
            <a:chExt cx="1163784" cy="1546799"/>
          </a:xfrm>
        </p:grpSpPr>
        <p:sp>
          <p:nvSpPr>
            <p:cNvPr id="51" name="Graphic 4">
              <a:extLst>
                <a:ext uri="{FF2B5EF4-FFF2-40B4-BE49-F238E27FC236}">
                  <a16:creationId xmlns:a16="http://schemas.microsoft.com/office/drawing/2014/main" id="{01EA781F-82B1-08D8-EECB-AEB58B8F67A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52" name="Text Placeholder 4">
              <a:extLst>
                <a:ext uri="{FF2B5EF4-FFF2-40B4-BE49-F238E27FC236}">
                  <a16:creationId xmlns:a16="http://schemas.microsoft.com/office/drawing/2014/main" id="{9BA7B7A8-1AE9-7FEF-1D7A-A72FAB5C8989}"/>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04</a:t>
              </a:r>
            </a:p>
          </p:txBody>
        </p:sp>
      </p:grpSp>
      <p:cxnSp>
        <p:nvCxnSpPr>
          <p:cNvPr id="53" name="Straight Connector 52">
            <a:extLst>
              <a:ext uri="{FF2B5EF4-FFF2-40B4-BE49-F238E27FC236}">
                <a16:creationId xmlns:a16="http://schemas.microsoft.com/office/drawing/2014/main" id="{8DC3CF2E-6179-D0F6-74F3-1BB8D578BB06}"/>
              </a:ext>
            </a:extLst>
          </p:cNvPr>
          <p:cNvCxnSpPr>
            <a:cxnSpLocks/>
          </p:cNvCxnSpPr>
          <p:nvPr/>
        </p:nvCxnSpPr>
        <p:spPr>
          <a:xfrm flipV="1">
            <a:off x="3476351" y="2357396"/>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4A627AD-D822-3223-6E6A-2958AF50DA1F}"/>
              </a:ext>
            </a:extLst>
          </p:cNvPr>
          <p:cNvCxnSpPr>
            <a:cxnSpLocks/>
          </p:cNvCxnSpPr>
          <p:nvPr/>
        </p:nvCxnSpPr>
        <p:spPr>
          <a:xfrm flipV="1">
            <a:off x="6424705" y="2357396"/>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635B74A-00AE-D260-26AC-65B8E30E19AD}"/>
              </a:ext>
            </a:extLst>
          </p:cNvPr>
          <p:cNvCxnSpPr>
            <a:cxnSpLocks/>
          </p:cNvCxnSpPr>
          <p:nvPr/>
        </p:nvCxnSpPr>
        <p:spPr>
          <a:xfrm flipV="1">
            <a:off x="9373060" y="2357396"/>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66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FUNDING NEEDED FOR 4 KEY PHASES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2236589" y="2531371"/>
            <a:ext cx="9601201" cy="3389954"/>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The cost of developing your food product or service will vary according to your business type. For physical products, you need to factor in the cost of samples and trial and error, external testing for shelf life, nutrition claims, </a:t>
            </a:r>
            <a:r>
              <a:rPr lang="en-US" dirty="0" err="1"/>
              <a:t>etc</a:t>
            </a:r>
            <a:r>
              <a:rPr lang="en-US" dirty="0"/>
              <a:t>, purchasing equipment and materials, developing initial stock for sale, packaging, and branding.</a:t>
            </a:r>
          </a:p>
          <a:p>
            <a:pPr>
              <a:buClr>
                <a:srgbClr val="B6D1E1"/>
              </a:buClr>
            </a:pPr>
            <a:endParaRPr lang="en-US" dirty="0"/>
          </a:p>
          <a:p>
            <a:pPr>
              <a:buClr>
                <a:srgbClr val="B6D1E1"/>
              </a:buClr>
            </a:pPr>
            <a:r>
              <a:rPr lang="en-US" dirty="0"/>
              <a:t>If you need a physical premises, you need to factor in the cost of the deposit, monthly rent/lease and fit-out costs. Before committing to physical premises, consider what you need. You need space for 3 activities – production/service delivery, storage and administration. The amount of space you need will depend on your food product type (high risk or low risk food production or catering). If you are setting up from home, be realistic about what you can achieve in a small space.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4484077"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COST OF DEVELOPMENT </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Tree>
    <p:extLst>
      <p:ext uri="{BB962C8B-B14F-4D97-AF65-F5344CB8AC3E}">
        <p14:creationId xmlns:p14="http://schemas.microsoft.com/office/powerpoint/2010/main" val="3238101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FUNDING NEEDED FOR 4 KEY PHASES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2180492" y="3059723"/>
            <a:ext cx="9319845" cy="309101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Launching a new food product/service into the market can be the beginning of an exciting phase… or an expensive experience.  As in many aspects of the food business, preparation is key to success.  </a:t>
            </a:r>
          </a:p>
          <a:p>
            <a:pPr>
              <a:buClr>
                <a:srgbClr val="B6D1E1"/>
              </a:buClr>
            </a:pPr>
            <a:endParaRPr lang="en-US" dirty="0"/>
          </a:p>
          <a:p>
            <a:pPr>
              <a:buClr>
                <a:srgbClr val="B6D1E1"/>
              </a:buClr>
            </a:pPr>
            <a:r>
              <a:rPr lang="en-US" dirty="0"/>
              <a:t>You need to balance the need to create a feeling of expectation and excitement for your project launch,  starting weeks or even months in advance, with being as cost-effective as possible. Be as creative as possible and spend time in getting your sales messages right to be as compelling as possible. </a:t>
            </a:r>
          </a:p>
          <a:p>
            <a:pPr>
              <a:buClr>
                <a:srgbClr val="B6D1E1"/>
              </a:buClr>
            </a:pPr>
            <a:endParaRPr lang="en-US" dirty="0"/>
          </a:p>
          <a:p>
            <a:pPr>
              <a:buClr>
                <a:srgbClr val="B6D1E1"/>
              </a:buClr>
            </a:pPr>
            <a:r>
              <a:rPr lang="en-US" dirty="0"/>
              <a:t>Set out a budget and stick to it.</a:t>
            </a:r>
          </a:p>
          <a:p>
            <a:pPr>
              <a:buClr>
                <a:srgbClr val="B6D1E1"/>
              </a:buClr>
            </a:pPr>
            <a:endParaRPr lang="en-US" dirty="0"/>
          </a:p>
          <a:p>
            <a:pPr>
              <a:buClr>
                <a:srgbClr val="B6D1E1"/>
              </a:buClr>
            </a:pPr>
            <a:endParaRPr lang="en-US"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57501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THE MARKET LAUNCH OF YOUR FOOD PRODUCT OR SERVICE</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Tree>
    <p:extLst>
      <p:ext uri="{BB962C8B-B14F-4D97-AF65-F5344CB8AC3E}">
        <p14:creationId xmlns:p14="http://schemas.microsoft.com/office/powerpoint/2010/main" val="31019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FUNDING NEEDED FOR 4 KEY PHASES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671732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TO RUN YOUR BUSINESS</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180492" y="2936631"/>
            <a:ext cx="9319845" cy="321410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Keeping a healthy cash flow going is vital for your business start-up. ‘Cash is King or Queen!’ as the dangers of running short of cash are very real for most start up businesses.</a:t>
            </a:r>
          </a:p>
          <a:p>
            <a:pPr>
              <a:buClr>
                <a:srgbClr val="B6D1E1"/>
              </a:buClr>
            </a:pPr>
            <a:endParaRPr lang="en-US" dirty="0"/>
          </a:p>
          <a:p>
            <a:pPr>
              <a:buClr>
                <a:srgbClr val="B6D1E1"/>
              </a:buClr>
            </a:pPr>
            <a:r>
              <a:rPr lang="en-US" sz="2400" b="1" i="1" dirty="0">
                <a:solidFill>
                  <a:srgbClr val="94C7B0"/>
                </a:solidFill>
              </a:rPr>
              <a:t>A basic cash flow forecast will help you identify where your food business is going to need support, either from your own resources or from another source of finance (see next section).</a:t>
            </a:r>
          </a:p>
          <a:p>
            <a:pPr>
              <a:buClr>
                <a:srgbClr val="B6D1E1"/>
              </a:buClr>
            </a:pPr>
            <a:endParaRPr lang="en-US" dirty="0"/>
          </a:p>
          <a:p>
            <a:pPr>
              <a:buClr>
                <a:srgbClr val="B6D1E1"/>
              </a:buClr>
            </a:pPr>
            <a:r>
              <a:rPr lang="en-US" dirty="0"/>
              <a:t>Forecasting cashflow is about educated guesswork, and it is very important to gather evidence to support the numbers you calculate.</a:t>
            </a:r>
          </a:p>
          <a:p>
            <a:pPr>
              <a:buClr>
                <a:srgbClr val="B6D1E1"/>
              </a:buClr>
            </a:pPr>
            <a:endParaRPr lang="en-US" dirty="0"/>
          </a:p>
        </p:txBody>
      </p:sp>
    </p:spTree>
    <p:extLst>
      <p:ext uri="{BB962C8B-B14F-4D97-AF65-F5344CB8AC3E}">
        <p14:creationId xmlns:p14="http://schemas.microsoft.com/office/powerpoint/2010/main" val="1297908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FUNDING NEEDED FOR 4 KEY PHASES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TO RUN YOUR BUSINESS – SOME TIPS</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1985362" y="2224540"/>
            <a:ext cx="9671539"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dirty="0"/>
              <a:t>Talk to potential customers and find out what their requirements are. In some cases, you can pre-sell/collect orders in advance.</a:t>
            </a:r>
          </a:p>
          <a:p>
            <a:pPr marL="342900" indent="-342900">
              <a:buClr>
                <a:srgbClr val="B6D1E1"/>
              </a:buClr>
              <a:buFont typeface="Arial" panose="020B0604020202020204" pitchFamily="34" charset="0"/>
              <a:buChar char="•"/>
            </a:pPr>
            <a:r>
              <a:rPr lang="en-US" b="1" dirty="0"/>
              <a:t>Pre-selling</a:t>
            </a:r>
            <a:r>
              <a:rPr lang="en-US" dirty="0"/>
              <a:t> - Customers will sometimes pre-order, at a preferential rate, buying (and sometimes even paying) in advance in order to ensure that they have your food product when they want it. Catering an event is a great example – you MUST collect a deposit for your own security and cash flow. </a:t>
            </a:r>
          </a:p>
        </p:txBody>
      </p:sp>
      <p:sp>
        <p:nvSpPr>
          <p:cNvPr id="4" name="Rectangle 3">
            <a:extLst>
              <a:ext uri="{FF2B5EF4-FFF2-40B4-BE49-F238E27FC236}">
                <a16:creationId xmlns:a16="http://schemas.microsoft.com/office/drawing/2014/main" id="{A3304335-9123-FD31-CDE9-49408D42F8A5}"/>
              </a:ext>
            </a:extLst>
          </p:cNvPr>
          <p:cNvSpPr/>
          <p:nvPr/>
        </p:nvSpPr>
        <p:spPr>
          <a:xfrm>
            <a:off x="2432286" y="4699448"/>
            <a:ext cx="11131061" cy="2110154"/>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5D46235-B337-8A9C-4E4B-BF808D881E66}"/>
              </a:ext>
            </a:extLst>
          </p:cNvPr>
          <p:cNvGrpSpPr/>
          <p:nvPr/>
        </p:nvGrpSpPr>
        <p:grpSpPr>
          <a:xfrm>
            <a:off x="9146435" y="4152457"/>
            <a:ext cx="2788753" cy="578690"/>
            <a:chOff x="2045517" y="6166884"/>
            <a:chExt cx="2788753" cy="578690"/>
          </a:xfrm>
        </p:grpSpPr>
        <p:sp>
          <p:nvSpPr>
            <p:cNvPr id="9" name="Rectangle 8">
              <a:extLst>
                <a:ext uri="{FF2B5EF4-FFF2-40B4-BE49-F238E27FC236}">
                  <a16:creationId xmlns:a16="http://schemas.microsoft.com/office/drawing/2014/main" id="{6EA87155-3456-F844-6F2D-A750B5910F98}"/>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716FE2-6630-832D-2FA0-23D40466EB8A}"/>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57AD20-E94F-69DC-84AE-FB32C4E0A03A}"/>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Exercise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Graphic 11" descr="Clipboard Partially Ticked outline">
              <a:extLst>
                <a:ext uri="{FF2B5EF4-FFF2-40B4-BE49-F238E27FC236}">
                  <a16:creationId xmlns:a16="http://schemas.microsoft.com/office/drawing/2014/main" id="{2BE73180-194D-F167-8ECA-98B888EA0F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3" name="Text Placeholder 2">
            <a:extLst>
              <a:ext uri="{FF2B5EF4-FFF2-40B4-BE49-F238E27FC236}">
                <a16:creationId xmlns:a16="http://schemas.microsoft.com/office/drawing/2014/main" id="{889A9EA9-47AA-880A-997B-CA7D18C96BF4}"/>
              </a:ext>
            </a:extLst>
          </p:cNvPr>
          <p:cNvSpPr txBox="1">
            <a:spLocks/>
          </p:cNvSpPr>
          <p:nvPr/>
        </p:nvSpPr>
        <p:spPr>
          <a:xfrm>
            <a:off x="861648" y="4783016"/>
            <a:ext cx="2303583" cy="77832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IE" b="1" dirty="0">
                <a:solidFill>
                  <a:srgbClr val="94C7B0"/>
                </a:solidFill>
              </a:rPr>
              <a:t>Draw up a simple cash flow forecast on a monthly spreadsheet</a:t>
            </a:r>
            <a:endParaRPr lang="en-US" b="1" dirty="0">
              <a:solidFill>
                <a:srgbClr val="94C7B0"/>
              </a:solidFill>
            </a:endParaRPr>
          </a:p>
        </p:txBody>
      </p:sp>
      <p:sp>
        <p:nvSpPr>
          <p:cNvPr id="15" name="Text Placeholder 7">
            <a:extLst>
              <a:ext uri="{FF2B5EF4-FFF2-40B4-BE49-F238E27FC236}">
                <a16:creationId xmlns:a16="http://schemas.microsoft.com/office/drawing/2014/main" id="{B44CF808-E70B-F36F-E89A-64BC8826E0D0}"/>
              </a:ext>
            </a:extLst>
          </p:cNvPr>
          <p:cNvSpPr txBox="1">
            <a:spLocks/>
          </p:cNvSpPr>
          <p:nvPr/>
        </p:nvSpPr>
        <p:spPr>
          <a:xfrm>
            <a:off x="3323493" y="4783016"/>
            <a:ext cx="8247185" cy="17936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Show how much you expect to collect from sales (your debtors) based on your sales forecast), how much it costs to support the sales, and all the fixed costs needed to run the food business (rent, utility bills, wages, insurance </a:t>
            </a:r>
            <a:r>
              <a:rPr lang="en-US" dirty="0" err="1"/>
              <a:t>etc</a:t>
            </a:r>
            <a:r>
              <a:rPr lang="en-US" dirty="0"/>
              <a:t>).  See next page ….</a:t>
            </a:r>
          </a:p>
        </p:txBody>
      </p:sp>
    </p:spTree>
    <p:extLst>
      <p:ext uri="{BB962C8B-B14F-4D97-AF65-F5344CB8AC3E}">
        <p14:creationId xmlns:p14="http://schemas.microsoft.com/office/powerpoint/2010/main" val="707902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4300-CD6A-537D-0DE6-A2A90900DF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401407-79B4-792E-9D8B-87389D273E1D}"/>
              </a:ext>
            </a:extLst>
          </p:cNvPr>
          <p:cNvSpPr>
            <a:spLocks noGrp="1"/>
          </p:cNvSpPr>
          <p:nvPr>
            <p:ph type="body" sz="quarter" idx="27"/>
          </p:nvPr>
        </p:nvSpPr>
        <p:spPr/>
        <p:txBody>
          <a:bodyPr/>
          <a:lstStyle/>
          <a:p>
            <a:r>
              <a:rPr lang="en-US" dirty="0"/>
              <a:t>FUNDING NEEDED FOR 4 KEY PHASES </a:t>
            </a:r>
          </a:p>
        </p:txBody>
      </p:sp>
      <p:cxnSp>
        <p:nvCxnSpPr>
          <p:cNvPr id="14" name="Straight Connector 13">
            <a:extLst>
              <a:ext uri="{FF2B5EF4-FFF2-40B4-BE49-F238E27FC236}">
                <a16:creationId xmlns:a16="http://schemas.microsoft.com/office/drawing/2014/main" id="{E682A6E7-7901-22A3-DD78-E47DF0CB502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C8CF4668-1316-F8F7-C138-BBB412810A1E}"/>
              </a:ext>
            </a:extLst>
          </p:cNvPr>
          <p:cNvSpPr txBox="1">
            <a:spLocks/>
          </p:cNvSpPr>
          <p:nvPr/>
        </p:nvSpPr>
        <p:spPr>
          <a:xfrm>
            <a:off x="751412" y="1466704"/>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an example – pots of jam </a:t>
            </a:r>
          </a:p>
        </p:txBody>
      </p:sp>
      <p:grpSp>
        <p:nvGrpSpPr>
          <p:cNvPr id="5" name="Group 4">
            <a:extLst>
              <a:ext uri="{FF2B5EF4-FFF2-40B4-BE49-F238E27FC236}">
                <a16:creationId xmlns:a16="http://schemas.microsoft.com/office/drawing/2014/main" id="{B06CA1C1-3EAC-B307-5730-8A5189384D40}"/>
              </a:ext>
            </a:extLst>
          </p:cNvPr>
          <p:cNvGrpSpPr/>
          <p:nvPr/>
        </p:nvGrpSpPr>
        <p:grpSpPr>
          <a:xfrm>
            <a:off x="8876414" y="1317007"/>
            <a:ext cx="2788753" cy="578690"/>
            <a:chOff x="2045517" y="6166884"/>
            <a:chExt cx="2788753" cy="578690"/>
          </a:xfrm>
        </p:grpSpPr>
        <p:sp>
          <p:nvSpPr>
            <p:cNvPr id="9" name="Rectangle 8">
              <a:extLst>
                <a:ext uri="{FF2B5EF4-FFF2-40B4-BE49-F238E27FC236}">
                  <a16:creationId xmlns:a16="http://schemas.microsoft.com/office/drawing/2014/main" id="{7FF27B7E-9FF8-EEE0-4292-563AE919E480}"/>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1DBA48-B39E-9BAC-680C-36BA16B6DD3D}"/>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F76CC-CAA0-BCBA-E86F-792C1EA9C7C7}"/>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Exercise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Graphic 11" descr="Clipboard Partially Ticked outline">
              <a:extLst>
                <a:ext uri="{FF2B5EF4-FFF2-40B4-BE49-F238E27FC236}">
                  <a16:creationId xmlns:a16="http://schemas.microsoft.com/office/drawing/2014/main" id="{29981ACA-D2D1-3FA8-86CD-CFFAC49E5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5" name="Text Placeholder 7">
            <a:extLst>
              <a:ext uri="{FF2B5EF4-FFF2-40B4-BE49-F238E27FC236}">
                <a16:creationId xmlns:a16="http://schemas.microsoft.com/office/drawing/2014/main" id="{7A3C77ED-B518-18E3-80EE-9567F3544229}"/>
              </a:ext>
            </a:extLst>
          </p:cNvPr>
          <p:cNvSpPr txBox="1">
            <a:spLocks/>
          </p:cNvSpPr>
          <p:nvPr/>
        </p:nvSpPr>
        <p:spPr>
          <a:xfrm>
            <a:off x="551497" y="4583093"/>
            <a:ext cx="11307017" cy="17936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b="1" dirty="0"/>
              <a:t>What this table shows: </a:t>
            </a:r>
            <a:r>
              <a:rPr lang="en-GB" sz="2000" dirty="0"/>
              <a:t>For each </a:t>
            </a:r>
            <a:r>
              <a:rPr lang="en-GB" sz="2000" b="1" dirty="0"/>
              <a:t>month</a:t>
            </a:r>
            <a:r>
              <a:rPr lang="en-GB" sz="2000" dirty="0"/>
              <a:t>, the jam business tracks:</a:t>
            </a:r>
          </a:p>
          <a:p>
            <a:pPr marL="342900" indent="-342900">
              <a:buFont typeface="Arial" panose="020B0604020202020204" pitchFamily="34" charset="0"/>
              <a:buChar char="•"/>
            </a:pPr>
            <a:r>
              <a:rPr lang="en-GB" sz="2000" b="1" dirty="0"/>
              <a:t>Expected Sales</a:t>
            </a:r>
            <a:r>
              <a:rPr lang="en-GB" sz="2000" dirty="0"/>
              <a:t> – total forecasted sales (may not all be collected right away).</a:t>
            </a:r>
          </a:p>
          <a:p>
            <a:pPr marL="342900" indent="-342900">
              <a:buFont typeface="Arial" panose="020B0604020202020204" pitchFamily="34" charset="0"/>
              <a:buChar char="•"/>
            </a:pPr>
            <a:r>
              <a:rPr lang="en-GB" sz="2000" b="1" dirty="0"/>
              <a:t>Cash Collected</a:t>
            </a:r>
            <a:r>
              <a:rPr lang="en-GB" sz="2000" dirty="0"/>
              <a:t> – actual income received that month (from current or previous sales).</a:t>
            </a:r>
          </a:p>
          <a:p>
            <a:pPr marL="342900" indent="-342900">
              <a:buFont typeface="Arial" panose="020B0604020202020204" pitchFamily="34" charset="0"/>
              <a:buChar char="•"/>
            </a:pPr>
            <a:r>
              <a:rPr lang="en-GB" sz="2000" b="1" dirty="0"/>
              <a:t>Cost of Goods Sold (COGS) </a:t>
            </a:r>
            <a:r>
              <a:rPr lang="en-GB" sz="2000" dirty="0"/>
              <a:t>– variable costs linked to the volume of production (ingredients, jars, labels).</a:t>
            </a:r>
          </a:p>
          <a:p>
            <a:pPr marL="342900" indent="-342900">
              <a:buFont typeface="Arial" panose="020B0604020202020204" pitchFamily="34" charset="0"/>
              <a:buChar char="•"/>
            </a:pPr>
            <a:r>
              <a:rPr lang="en-GB" sz="2000" b="1" dirty="0"/>
              <a:t>Fixed Costs</a:t>
            </a:r>
            <a:r>
              <a:rPr lang="en-GB" sz="2000" dirty="0"/>
              <a:t> – ongoing expenses like rent, insurance, and utilities (here: €1500/month).</a:t>
            </a:r>
          </a:p>
          <a:p>
            <a:pPr marL="342900" indent="-342900">
              <a:buFont typeface="Arial" panose="020B0604020202020204" pitchFamily="34" charset="0"/>
              <a:buChar char="•"/>
            </a:pPr>
            <a:r>
              <a:rPr lang="en-GB" sz="2000" b="1" dirty="0"/>
              <a:t>Net Cash Flow</a:t>
            </a:r>
            <a:r>
              <a:rPr lang="en-GB" sz="2000" dirty="0"/>
              <a:t> – what’s left after subtracting COGS and fixed costs from cash collected.</a:t>
            </a:r>
          </a:p>
        </p:txBody>
      </p:sp>
      <p:pic>
        <p:nvPicPr>
          <p:cNvPr id="17" name="Picture 16">
            <a:extLst>
              <a:ext uri="{FF2B5EF4-FFF2-40B4-BE49-F238E27FC236}">
                <a16:creationId xmlns:a16="http://schemas.microsoft.com/office/drawing/2014/main" id="{5F94BDED-C4D4-D1D6-9F23-27911D82A01C}"/>
              </a:ext>
            </a:extLst>
          </p:cNvPr>
          <p:cNvPicPr>
            <a:picLocks noChangeAspect="1"/>
          </p:cNvPicPr>
          <p:nvPr/>
        </p:nvPicPr>
        <p:blipFill>
          <a:blip r:embed="rId4"/>
          <a:stretch>
            <a:fillRect/>
          </a:stretch>
        </p:blipFill>
        <p:spPr>
          <a:xfrm>
            <a:off x="941088" y="2070998"/>
            <a:ext cx="6684580" cy="2407990"/>
          </a:xfrm>
          <a:prstGeom prst="rect">
            <a:avLst/>
          </a:prstGeom>
        </p:spPr>
      </p:pic>
      <p:graphicFrame>
        <p:nvGraphicFramePr>
          <p:cNvPr id="3" name="Object 2">
            <a:extLst>
              <a:ext uri="{FF2B5EF4-FFF2-40B4-BE49-F238E27FC236}">
                <a16:creationId xmlns:a16="http://schemas.microsoft.com/office/drawing/2014/main" id="{0CD16069-F8B7-BD7F-5960-667FC459AB2C}"/>
              </a:ext>
            </a:extLst>
          </p:cNvPr>
          <p:cNvGraphicFramePr>
            <a:graphicFrameLocks noChangeAspect="1"/>
          </p:cNvGraphicFramePr>
          <p:nvPr>
            <p:extLst>
              <p:ext uri="{D42A27DB-BD31-4B8C-83A1-F6EECF244321}">
                <p14:modId xmlns:p14="http://schemas.microsoft.com/office/powerpoint/2010/main" val="621020419"/>
              </p:ext>
            </p:extLst>
          </p:nvPr>
        </p:nvGraphicFramePr>
        <p:xfrm>
          <a:off x="9868006" y="2105396"/>
          <a:ext cx="914400" cy="781050"/>
        </p:xfrm>
        <a:graphic>
          <a:graphicData uri="http://schemas.openxmlformats.org/presentationml/2006/ole">
            <mc:AlternateContent xmlns:mc="http://schemas.openxmlformats.org/markup-compatibility/2006">
              <mc:Choice xmlns:v="urn:schemas-microsoft-com:vml" Requires="v">
                <p:oleObj name="Macro-Enabled Worksheet" showAsIcon="1" r:id="rId5" imgW="914249" imgH="781050" progId="Excel.SheetMacroEnabled.12">
                  <p:embed/>
                </p:oleObj>
              </mc:Choice>
              <mc:Fallback>
                <p:oleObj name="Macro-Enabled Worksheet" showAsIcon="1" r:id="rId5" imgW="914249" imgH="781050" progId="Excel.SheetMacroEnabled.12">
                  <p:embed/>
                  <p:pic>
                    <p:nvPicPr>
                      <p:cNvPr id="0" name=""/>
                      <p:cNvPicPr/>
                      <p:nvPr/>
                    </p:nvPicPr>
                    <p:blipFill>
                      <a:blip r:embed="rId6"/>
                      <a:stretch>
                        <a:fillRect/>
                      </a:stretch>
                    </p:blipFill>
                    <p:spPr>
                      <a:xfrm>
                        <a:off x="9868006" y="2105396"/>
                        <a:ext cx="914400" cy="78105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E2459AE-6CB6-B89F-0B84-775A9036412A}"/>
              </a:ext>
            </a:extLst>
          </p:cNvPr>
          <p:cNvSpPr txBox="1"/>
          <p:nvPr/>
        </p:nvSpPr>
        <p:spPr>
          <a:xfrm>
            <a:off x="8991812" y="2875698"/>
            <a:ext cx="2666788" cy="830997"/>
          </a:xfrm>
          <a:prstGeom prst="rect">
            <a:avLst/>
          </a:prstGeom>
          <a:noFill/>
        </p:spPr>
        <p:txBody>
          <a:bodyPr wrap="square" rtlCol="0">
            <a:spAutoFit/>
          </a:bodyPr>
          <a:lstStyle/>
          <a:p>
            <a:r>
              <a:rPr lang="en-IE" sz="1600" b="1" dirty="0"/>
              <a:t>Double click on this Excel icon to download and save a template you can use. </a:t>
            </a:r>
          </a:p>
        </p:txBody>
      </p:sp>
    </p:spTree>
    <p:extLst>
      <p:ext uri="{BB962C8B-B14F-4D97-AF65-F5344CB8AC3E}">
        <p14:creationId xmlns:p14="http://schemas.microsoft.com/office/powerpoint/2010/main" val="2660862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MONTHLY BREAKDOWN FOR OUR JAM BUSINESS</a:t>
            </a:r>
          </a:p>
        </p:txBody>
      </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80188" y="1314856"/>
            <a:ext cx="11219936" cy="3460292"/>
          </a:xfrm>
          <a:prstGeom prst="rect">
            <a:avLst/>
          </a:prstGeom>
        </p:spPr>
        <p:txBody>
          <a:bodyPr vert="horz" lIns="91440" tIns="45720" rIns="91440" bIns="45720" numCol="2"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000" b="1" dirty="0">
                <a:solidFill>
                  <a:srgbClr val="94C7B0"/>
                </a:solidFill>
              </a:rPr>
              <a:t>January</a:t>
            </a:r>
          </a:p>
          <a:p>
            <a:r>
              <a:rPr lang="en-GB" sz="2000" dirty="0"/>
              <a:t>Expected sales: €2000, but only €1800 collected.</a:t>
            </a:r>
          </a:p>
          <a:p>
            <a:r>
              <a:rPr lang="en-GB" sz="2000" dirty="0"/>
              <a:t>High costs: €600 (COGS) + €1500 = €2100 total expenses.</a:t>
            </a:r>
          </a:p>
          <a:p>
            <a:r>
              <a:rPr lang="en-GB" sz="2000" dirty="0"/>
              <a:t>➤ </a:t>
            </a:r>
            <a:r>
              <a:rPr lang="en-GB" sz="2000" b="1" dirty="0"/>
              <a:t>Net Cash Flow: -€300</a:t>
            </a:r>
            <a:r>
              <a:rPr lang="en-GB" sz="2000" dirty="0"/>
              <a:t> (running loss this month).</a:t>
            </a:r>
          </a:p>
          <a:p>
            <a:endParaRPr lang="en-GB" sz="2000" b="1" dirty="0"/>
          </a:p>
          <a:p>
            <a:r>
              <a:rPr lang="en-GB" sz="2000" b="1" dirty="0">
                <a:solidFill>
                  <a:srgbClr val="94C7B0"/>
                </a:solidFill>
              </a:rPr>
              <a:t>February</a:t>
            </a:r>
          </a:p>
          <a:p>
            <a:r>
              <a:rPr lang="en-GB" sz="2000" dirty="0"/>
              <a:t>Sales slightly increase; cash collected is €2100.                        ➤ Still </a:t>
            </a:r>
            <a:r>
              <a:rPr lang="en-GB" sz="2000" b="1" dirty="0"/>
              <a:t>-€60</a:t>
            </a:r>
            <a:r>
              <a:rPr lang="en-GB" sz="2000" dirty="0"/>
              <a:t>, but better than January, approaching breakeven.</a:t>
            </a:r>
          </a:p>
          <a:p>
            <a:endParaRPr lang="en-GB" sz="2000" b="1" dirty="0"/>
          </a:p>
          <a:p>
            <a:r>
              <a:rPr lang="en-GB" sz="2000" b="1" dirty="0">
                <a:solidFill>
                  <a:srgbClr val="94C7B0"/>
                </a:solidFill>
              </a:rPr>
              <a:t>March</a:t>
            </a:r>
          </a:p>
          <a:p>
            <a:r>
              <a:rPr lang="en-GB" sz="2000" dirty="0"/>
              <a:t>Continued sales growth: €2300 collected.                                      COGS is €750 (higher because of more production).</a:t>
            </a:r>
          </a:p>
          <a:p>
            <a:r>
              <a:rPr lang="en-GB" sz="2000" dirty="0"/>
              <a:t>➤ Finally, </a:t>
            </a:r>
            <a:r>
              <a:rPr lang="en-GB" sz="2000" b="1" dirty="0"/>
              <a:t>€50 positive cash flow</a:t>
            </a:r>
            <a:r>
              <a:rPr lang="en-GB" sz="2000" dirty="0"/>
              <a:t> – the business starts to turn a profit.</a:t>
            </a:r>
          </a:p>
          <a:p>
            <a:endParaRPr lang="en-GB" sz="2000" dirty="0"/>
          </a:p>
          <a:p>
            <a:endParaRPr lang="en-GB" sz="2000" dirty="0"/>
          </a:p>
          <a:p>
            <a:endParaRPr lang="en-GB" sz="2000" dirty="0"/>
          </a:p>
          <a:p>
            <a:endParaRPr lang="en-GB" sz="2000" dirty="0"/>
          </a:p>
          <a:p>
            <a:r>
              <a:rPr lang="en-GB" sz="2000" b="1" dirty="0">
                <a:solidFill>
                  <a:srgbClr val="94C7B0"/>
                </a:solidFill>
              </a:rPr>
              <a:t>April to July</a:t>
            </a:r>
          </a:p>
          <a:p>
            <a:r>
              <a:rPr lang="en-GB" sz="2000" dirty="0"/>
              <a:t>Consistent improvement: higher sales and efficient operations.</a:t>
            </a:r>
          </a:p>
          <a:p>
            <a:r>
              <a:rPr lang="en-GB" sz="2000" dirty="0"/>
              <a:t>Best month: </a:t>
            </a:r>
            <a:r>
              <a:rPr lang="en-GB" sz="2000" b="1" dirty="0"/>
              <a:t>June</a:t>
            </a:r>
            <a:r>
              <a:rPr lang="en-GB" sz="2000" dirty="0"/>
              <a:t> with €3000 collected, costs of €2460.</a:t>
            </a:r>
          </a:p>
          <a:p>
            <a:r>
              <a:rPr lang="en-GB" sz="2000" dirty="0"/>
              <a:t>➤ </a:t>
            </a:r>
            <a:r>
              <a:rPr lang="en-GB" sz="2000" b="1" dirty="0"/>
              <a:t>Net Cash Flow: €540</a:t>
            </a:r>
            <a:r>
              <a:rPr lang="en-GB" sz="2000" dirty="0"/>
              <a:t> in June – a healthy margin.</a:t>
            </a:r>
          </a:p>
          <a:p>
            <a:endParaRPr lang="en-GB" sz="2000" dirty="0"/>
          </a:p>
          <a:p>
            <a:r>
              <a:rPr lang="en-GB" sz="2000" b="1" dirty="0">
                <a:solidFill>
                  <a:srgbClr val="94C7B0"/>
                </a:solidFill>
              </a:rPr>
              <a:t>August to October</a:t>
            </a:r>
          </a:p>
          <a:p>
            <a:r>
              <a:rPr lang="en-GB" sz="2000" dirty="0"/>
              <a:t>Slight seasonal decline, but still profitable.</a:t>
            </a:r>
          </a:p>
          <a:p>
            <a:r>
              <a:rPr lang="en-GB" sz="2000" dirty="0"/>
              <a:t>Business is stable and generating </a:t>
            </a:r>
            <a:r>
              <a:rPr lang="en-GB" sz="2000" b="1" dirty="0"/>
              <a:t>positive cash flow</a:t>
            </a:r>
            <a:r>
              <a:rPr lang="en-GB" sz="2000" dirty="0"/>
              <a:t> (e.g., €330 in August).</a:t>
            </a:r>
          </a:p>
          <a:p>
            <a:endParaRPr lang="en-GB" sz="2000" b="1" dirty="0"/>
          </a:p>
          <a:p>
            <a:r>
              <a:rPr lang="en-GB" sz="2000" b="1" dirty="0">
                <a:solidFill>
                  <a:srgbClr val="94C7B0"/>
                </a:solidFill>
              </a:rPr>
              <a:t>November and December</a:t>
            </a:r>
          </a:p>
          <a:p>
            <a:r>
              <a:rPr lang="en-GB" sz="2000" dirty="0"/>
              <a:t>Lower demand? Sales drop.</a:t>
            </a:r>
          </a:p>
          <a:p>
            <a:r>
              <a:rPr lang="en-GB" sz="2000" dirty="0"/>
              <a:t>Cash collected dips below costs again.</a:t>
            </a:r>
          </a:p>
          <a:p>
            <a:r>
              <a:rPr lang="en-GB" sz="2000" dirty="0"/>
              <a:t>➤ </a:t>
            </a:r>
            <a:r>
              <a:rPr lang="en-GB" sz="2000" b="1" dirty="0"/>
              <a:t>Negative cash flow returns</a:t>
            </a:r>
            <a:r>
              <a:rPr lang="en-GB" sz="2000" dirty="0"/>
              <a:t>: -€90 and -€130 respectively.</a:t>
            </a:r>
          </a:p>
          <a:p>
            <a:pPr marL="342900" indent="-342900">
              <a:buClr>
                <a:srgbClr val="B6D1E1"/>
              </a:buClr>
              <a:buFont typeface="Arial" panose="020B0604020202020204" pitchFamily="34" charset="0"/>
              <a:buChar char="•"/>
            </a:pPr>
            <a:endParaRPr lang="en-US" sz="2000" dirty="0"/>
          </a:p>
          <a:p>
            <a:pPr>
              <a:buClr>
                <a:srgbClr val="B6D1E1"/>
              </a:buClr>
            </a:pPr>
            <a:endParaRPr lang="en-US" sz="2000" dirty="0"/>
          </a:p>
          <a:p>
            <a:pPr marL="342900" indent="-342900">
              <a:buClr>
                <a:srgbClr val="B6D1E1"/>
              </a:buClr>
              <a:buFont typeface="Arial" panose="020B0604020202020204" pitchFamily="34" charset="0"/>
              <a:buChar char="•"/>
            </a:pPr>
            <a:endParaRPr lang="en-US" dirty="0"/>
          </a:p>
        </p:txBody>
      </p:sp>
    </p:spTree>
    <p:extLst>
      <p:ext uri="{BB962C8B-B14F-4D97-AF65-F5344CB8AC3E}">
        <p14:creationId xmlns:p14="http://schemas.microsoft.com/office/powerpoint/2010/main" val="4165301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F607E-4DD3-8E47-8DA2-99504899E7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1F3A63-1BCB-E799-7AE6-EC4993D8610B}"/>
              </a:ext>
            </a:extLst>
          </p:cNvPr>
          <p:cNvSpPr>
            <a:spLocks noGrp="1"/>
          </p:cNvSpPr>
          <p:nvPr>
            <p:ph type="body" sz="quarter" idx="27"/>
          </p:nvPr>
        </p:nvSpPr>
        <p:spPr/>
        <p:txBody>
          <a:bodyPr/>
          <a:lstStyle/>
          <a:p>
            <a:r>
              <a:rPr lang="en-US" dirty="0"/>
              <a:t>WHAT SHOULD OUR JAM BUSINESS PLAN FOR?</a:t>
            </a:r>
          </a:p>
        </p:txBody>
      </p:sp>
      <p:sp>
        <p:nvSpPr>
          <p:cNvPr id="3" name="Text Placeholder 7">
            <a:extLst>
              <a:ext uri="{FF2B5EF4-FFF2-40B4-BE49-F238E27FC236}">
                <a16:creationId xmlns:a16="http://schemas.microsoft.com/office/drawing/2014/main" id="{41CEA75C-5CEF-A765-D788-D3E538FCD203}"/>
              </a:ext>
            </a:extLst>
          </p:cNvPr>
          <p:cNvSpPr txBox="1">
            <a:spLocks/>
          </p:cNvSpPr>
          <p:nvPr/>
        </p:nvSpPr>
        <p:spPr>
          <a:xfrm>
            <a:off x="280188" y="1314856"/>
            <a:ext cx="11219936" cy="346029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0" name="TextBox 9">
            <a:extLst>
              <a:ext uri="{FF2B5EF4-FFF2-40B4-BE49-F238E27FC236}">
                <a16:creationId xmlns:a16="http://schemas.microsoft.com/office/drawing/2014/main" id="{1465EAC2-BB05-AAC9-72AA-08862198EFB4}"/>
              </a:ext>
            </a:extLst>
          </p:cNvPr>
          <p:cNvSpPr txBox="1"/>
          <p:nvPr/>
        </p:nvSpPr>
        <p:spPr>
          <a:xfrm>
            <a:off x="652140" y="1314856"/>
            <a:ext cx="10758225" cy="5724644"/>
          </a:xfrm>
          <a:prstGeom prst="rect">
            <a:avLst/>
          </a:prstGeom>
          <a:noFill/>
        </p:spPr>
        <p:txBody>
          <a:bodyPr wrap="square">
            <a:spAutoFit/>
          </a:bodyPr>
          <a:lstStyle/>
          <a:p>
            <a:r>
              <a:rPr lang="en-GB" sz="2200" b="1" dirty="0"/>
              <a:t>1. Plan for the Cash Flow Lag</a:t>
            </a:r>
          </a:p>
          <a:p>
            <a:r>
              <a:rPr lang="en-GB" sz="2200" dirty="0"/>
              <a:t>Even if sales look good on paper, cash doesn't always arrive right away. </a:t>
            </a:r>
          </a:p>
          <a:p>
            <a:r>
              <a:rPr lang="en-GB" sz="2200" b="1" dirty="0">
                <a:solidFill>
                  <a:srgbClr val="B6D1E1"/>
                </a:solidFill>
              </a:rPr>
              <a:t>Actions: </a:t>
            </a:r>
          </a:p>
          <a:p>
            <a:pPr marL="285750" indent="-285750">
              <a:buFont typeface="Arial" panose="020B0604020202020204" pitchFamily="34" charset="0"/>
              <a:buChar char="•"/>
            </a:pPr>
            <a:r>
              <a:rPr lang="en-GB" sz="2200" dirty="0"/>
              <a:t>Create a cash reserve (savings buffer) to cover 1–3 months of expenses.</a:t>
            </a:r>
          </a:p>
          <a:p>
            <a:pPr marL="285750" indent="-285750">
              <a:buFont typeface="Arial" panose="020B0604020202020204" pitchFamily="34" charset="0"/>
              <a:buChar char="•"/>
            </a:pPr>
            <a:r>
              <a:rPr lang="en-GB" sz="2200" dirty="0"/>
              <a:t>Offer early payment incentives or discounts to speed up cash inflow.</a:t>
            </a:r>
          </a:p>
          <a:p>
            <a:pPr marL="285750" indent="-285750">
              <a:buFont typeface="Arial" panose="020B0604020202020204" pitchFamily="34" charset="0"/>
              <a:buChar char="•"/>
            </a:pPr>
            <a:r>
              <a:rPr lang="en-GB" sz="2200" dirty="0"/>
              <a:t>Consider short-term financing (like a line of credit or microloan) to cover low-cash periods</a:t>
            </a:r>
          </a:p>
          <a:p>
            <a:endParaRPr lang="en-GB" sz="2200" dirty="0"/>
          </a:p>
          <a:p>
            <a:r>
              <a:rPr lang="en-GB" sz="2200" b="1" dirty="0"/>
              <a:t> 2. Understand &amp; Monitor Fixed Costs</a:t>
            </a:r>
          </a:p>
          <a:p>
            <a:r>
              <a:rPr lang="en-GB" sz="2200" dirty="0"/>
              <a:t>Fixed costs stay the same even if you sell nothing. They're the biggest threat in slow months.</a:t>
            </a:r>
          </a:p>
          <a:p>
            <a:r>
              <a:rPr lang="en-GB" sz="2200" b="1" dirty="0">
                <a:solidFill>
                  <a:srgbClr val="B6D1E1"/>
                </a:solidFill>
              </a:rPr>
              <a:t>Actions:</a:t>
            </a:r>
          </a:p>
          <a:p>
            <a:pPr marL="285750" indent="-285750">
              <a:buFont typeface="Arial" panose="020B0604020202020204" pitchFamily="34" charset="0"/>
              <a:buChar char="•"/>
            </a:pPr>
            <a:r>
              <a:rPr lang="en-GB" sz="2200" dirty="0"/>
              <a:t>Review all fixed costs and cut unnecessary overhead (e.g., shared kitchen instead of private space).</a:t>
            </a:r>
          </a:p>
          <a:p>
            <a:pPr marL="285750" indent="-285750">
              <a:buFont typeface="Arial" panose="020B0604020202020204" pitchFamily="34" charset="0"/>
              <a:buChar char="•"/>
            </a:pPr>
            <a:r>
              <a:rPr lang="en-GB" sz="2200" dirty="0"/>
              <a:t>Where possible, convert fixed to variable (e.g., pay-per-use services, hourly staff instead of salaried).</a:t>
            </a:r>
          </a:p>
          <a:p>
            <a:pPr marL="285750" indent="-285750">
              <a:buFont typeface="Arial" panose="020B0604020202020204" pitchFamily="34" charset="0"/>
              <a:buChar char="•"/>
            </a:pPr>
            <a:r>
              <a:rPr lang="en-GB" sz="2200" dirty="0"/>
              <a:t>Build your pricing to ensure you cover fixed costs even during average sales months.</a:t>
            </a:r>
          </a:p>
          <a:p>
            <a:endParaRPr lang="en-GB" dirty="0"/>
          </a:p>
          <a:p>
            <a:endParaRPr lang="en-IE" dirty="0"/>
          </a:p>
        </p:txBody>
      </p:sp>
    </p:spTree>
    <p:extLst>
      <p:ext uri="{BB962C8B-B14F-4D97-AF65-F5344CB8AC3E}">
        <p14:creationId xmlns:p14="http://schemas.microsoft.com/office/powerpoint/2010/main" val="1798626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FF00F-DA81-2264-54FC-820E378C31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92FC35-DB9F-BA67-CE61-4AE2AD7C6AC3}"/>
              </a:ext>
            </a:extLst>
          </p:cNvPr>
          <p:cNvSpPr/>
          <p:nvPr/>
        </p:nvSpPr>
        <p:spPr>
          <a:xfrm>
            <a:off x="0" y="1565329"/>
            <a:ext cx="12192000" cy="4153545"/>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 Placeholder 5">
            <a:extLst>
              <a:ext uri="{FF2B5EF4-FFF2-40B4-BE49-F238E27FC236}">
                <a16:creationId xmlns:a16="http://schemas.microsoft.com/office/drawing/2014/main" id="{2B399CCE-CC52-3489-F2B6-FBBFD3BBEB99}"/>
              </a:ext>
            </a:extLst>
          </p:cNvPr>
          <p:cNvSpPr>
            <a:spLocks noGrp="1"/>
          </p:cNvSpPr>
          <p:nvPr>
            <p:ph type="body" sz="quarter" idx="14"/>
          </p:nvPr>
        </p:nvSpPr>
        <p:spPr>
          <a:xfrm>
            <a:off x="232127" y="1641214"/>
            <a:ext cx="11576536" cy="3762613"/>
          </a:xfrm>
        </p:spPr>
        <p:txBody>
          <a:bodyPr/>
          <a:lstStyle/>
          <a:p>
            <a:pPr>
              <a:buNone/>
            </a:pPr>
            <a:r>
              <a:rPr lang="en-GB" sz="2200" dirty="0">
                <a:solidFill>
                  <a:schemeClr val="tx1"/>
                </a:solidFill>
              </a:rPr>
              <a:t>By the end of this step, you will be able to:</a:t>
            </a:r>
          </a:p>
          <a:p>
            <a:pPr marL="342900" indent="-342900">
              <a:buAutoNum type="arabicPeriod"/>
            </a:pPr>
            <a:r>
              <a:rPr lang="en-GB" sz="2200" b="1" noProof="0" dirty="0">
                <a:solidFill>
                  <a:schemeClr val="tx1"/>
                </a:solidFill>
              </a:rPr>
              <a:t>Evaluate the financial viability of your food business </a:t>
            </a:r>
            <a:r>
              <a:rPr lang="en-GB" sz="2200" noProof="0" dirty="0">
                <a:solidFill>
                  <a:schemeClr val="tx1"/>
                </a:solidFill>
              </a:rPr>
              <a:t>by understanding costs, pricing, and potential for profit</a:t>
            </a:r>
          </a:p>
          <a:p>
            <a:pPr marL="342900" indent="-342900">
              <a:buAutoNum type="arabicPeriod"/>
            </a:pPr>
            <a:r>
              <a:rPr lang="en-GB" sz="2200" b="1" noProof="0" dirty="0">
                <a:solidFill>
                  <a:schemeClr val="tx1"/>
                </a:solidFill>
              </a:rPr>
              <a:t>Accurately calculate start-up, operational, and product costs</a:t>
            </a:r>
            <a:r>
              <a:rPr lang="en-GB" sz="2200" noProof="0" dirty="0">
                <a:solidFill>
                  <a:schemeClr val="tx1"/>
                </a:solidFill>
              </a:rPr>
              <a:t>, and use this to price effectively and plan for sustainability.</a:t>
            </a:r>
          </a:p>
          <a:p>
            <a:pPr marL="342900" indent="-342900">
              <a:buAutoNum type="arabicPeriod"/>
            </a:pPr>
            <a:r>
              <a:rPr lang="en-GB" sz="2200" b="1" noProof="0" dirty="0">
                <a:solidFill>
                  <a:schemeClr val="tx1"/>
                </a:solidFill>
              </a:rPr>
              <a:t>Develop a simple but effective cash flow forecast </a:t>
            </a:r>
            <a:r>
              <a:rPr lang="en-GB" sz="2200" noProof="0" dirty="0">
                <a:solidFill>
                  <a:schemeClr val="tx1"/>
                </a:solidFill>
              </a:rPr>
              <a:t>to manage income, expenses, and working capital needs</a:t>
            </a:r>
          </a:p>
          <a:p>
            <a:pPr marL="342900" indent="-342900">
              <a:buAutoNum type="arabicPeriod"/>
            </a:pPr>
            <a:r>
              <a:rPr lang="en-GB" sz="2200" b="1" noProof="0" dirty="0">
                <a:solidFill>
                  <a:schemeClr val="tx1"/>
                </a:solidFill>
              </a:rPr>
              <a:t>Explore and compare funding options, </a:t>
            </a:r>
            <a:r>
              <a:rPr lang="en-GB" sz="2200" noProof="0" dirty="0">
                <a:solidFill>
                  <a:schemeClr val="tx1"/>
                </a:solidFill>
              </a:rPr>
              <a:t>including grants, microfinance, crowdfunding, and private investment , and understand which suits your stage and goals</a:t>
            </a:r>
          </a:p>
          <a:p>
            <a:pPr marL="342900" indent="-342900">
              <a:buAutoNum type="arabicPeriod"/>
            </a:pPr>
            <a:r>
              <a:rPr lang="en-GB" sz="2200" b="1" dirty="0"/>
              <a:t>Respond constructively to funding rejections</a:t>
            </a:r>
            <a:r>
              <a:rPr lang="en-GB" sz="2200" dirty="0"/>
              <a:t> by learning from feedback, adapting your approach, and strengthening future applications.</a:t>
            </a:r>
            <a:endParaRPr lang="en-GB" sz="2200" noProof="0" dirty="0">
              <a:solidFill>
                <a:schemeClr val="tx1"/>
              </a:solidFill>
            </a:endParaRPr>
          </a:p>
          <a:p>
            <a:pPr algn="ctr"/>
            <a:br>
              <a:rPr lang="en-GB" noProof="0" dirty="0"/>
            </a:br>
            <a:endParaRPr lang="en-GB" sz="1000" noProof="0" dirty="0"/>
          </a:p>
          <a:p>
            <a:pPr algn="ctr"/>
            <a:endParaRPr lang="en-GB" noProof="0" dirty="0"/>
          </a:p>
        </p:txBody>
      </p:sp>
      <p:sp>
        <p:nvSpPr>
          <p:cNvPr id="5" name="TextBox 4">
            <a:extLst>
              <a:ext uri="{FF2B5EF4-FFF2-40B4-BE49-F238E27FC236}">
                <a16:creationId xmlns:a16="http://schemas.microsoft.com/office/drawing/2014/main" id="{0FEFA252-3FAF-1C8E-B6D4-33DF8AC72F16}"/>
              </a:ext>
            </a:extLst>
          </p:cNvPr>
          <p:cNvSpPr txBox="1"/>
          <p:nvPr/>
        </p:nvSpPr>
        <p:spPr>
          <a:xfrm>
            <a:off x="399699" y="215796"/>
            <a:ext cx="11408964" cy="1077218"/>
          </a:xfrm>
          <a:prstGeom prst="rect">
            <a:avLst/>
          </a:prstGeom>
          <a:noFill/>
        </p:spPr>
        <p:txBody>
          <a:bodyPr wrap="square">
            <a:spAutoFit/>
          </a:bodyPr>
          <a:lstStyle/>
          <a:p>
            <a:pPr>
              <a:buNone/>
            </a:pPr>
            <a:r>
              <a:rPr lang="en-GB" sz="3200" b="1" dirty="0"/>
              <a:t>Learning Objectives – Step 4: Finances And Funding Your Start Up</a:t>
            </a:r>
          </a:p>
          <a:p>
            <a:pPr>
              <a:buNone/>
            </a:pPr>
            <a:r>
              <a:rPr lang="en-GB" sz="3200" dirty="0"/>
              <a:t>By the end of Step 4, you will be able to:</a:t>
            </a:r>
          </a:p>
        </p:txBody>
      </p:sp>
    </p:spTree>
    <p:extLst>
      <p:ext uri="{BB962C8B-B14F-4D97-AF65-F5344CB8AC3E}">
        <p14:creationId xmlns:p14="http://schemas.microsoft.com/office/powerpoint/2010/main" val="2716317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295A2-2965-F707-CFB2-2F6AB98D6A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A60CCB-3294-1029-0602-879C0D2AA68F}"/>
              </a:ext>
            </a:extLst>
          </p:cNvPr>
          <p:cNvSpPr>
            <a:spLocks noGrp="1"/>
          </p:cNvSpPr>
          <p:nvPr>
            <p:ph type="body" sz="quarter" idx="27"/>
          </p:nvPr>
        </p:nvSpPr>
        <p:spPr/>
        <p:txBody>
          <a:bodyPr/>
          <a:lstStyle/>
          <a:p>
            <a:r>
              <a:rPr lang="en-US" dirty="0"/>
              <a:t>WHAT SHOULD OUR JAM BUSINESS PLAN FOR?</a:t>
            </a:r>
          </a:p>
        </p:txBody>
      </p:sp>
      <p:sp>
        <p:nvSpPr>
          <p:cNvPr id="3" name="Text Placeholder 7">
            <a:extLst>
              <a:ext uri="{FF2B5EF4-FFF2-40B4-BE49-F238E27FC236}">
                <a16:creationId xmlns:a16="http://schemas.microsoft.com/office/drawing/2014/main" id="{EB5D3EF1-51C2-6FCD-310D-1DEB0A8130E6}"/>
              </a:ext>
            </a:extLst>
          </p:cNvPr>
          <p:cNvSpPr txBox="1">
            <a:spLocks/>
          </p:cNvSpPr>
          <p:nvPr/>
        </p:nvSpPr>
        <p:spPr>
          <a:xfrm>
            <a:off x="280188" y="1314856"/>
            <a:ext cx="11219936" cy="346029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0" name="TextBox 9">
            <a:extLst>
              <a:ext uri="{FF2B5EF4-FFF2-40B4-BE49-F238E27FC236}">
                <a16:creationId xmlns:a16="http://schemas.microsoft.com/office/drawing/2014/main" id="{D21F3965-DE64-847C-376C-C87C537CBEDD}"/>
              </a:ext>
            </a:extLst>
          </p:cNvPr>
          <p:cNvSpPr txBox="1"/>
          <p:nvPr/>
        </p:nvSpPr>
        <p:spPr>
          <a:xfrm>
            <a:off x="652140" y="1314856"/>
            <a:ext cx="11259672" cy="5386090"/>
          </a:xfrm>
          <a:prstGeom prst="rect">
            <a:avLst/>
          </a:prstGeom>
          <a:noFill/>
        </p:spPr>
        <p:txBody>
          <a:bodyPr wrap="square">
            <a:spAutoFit/>
          </a:bodyPr>
          <a:lstStyle/>
          <a:p>
            <a:r>
              <a:rPr lang="en-GB" sz="2200" b="1" dirty="0"/>
              <a:t>3. Prepare for Seasonality</a:t>
            </a:r>
          </a:p>
          <a:p>
            <a:r>
              <a:rPr lang="en-GB" sz="2200" dirty="0"/>
              <a:t>Sales drop in certain months (like December for the jam business – example only).</a:t>
            </a:r>
          </a:p>
          <a:p>
            <a:r>
              <a:rPr lang="en-GB" sz="2200" b="1" dirty="0">
                <a:solidFill>
                  <a:srgbClr val="B6D1E1"/>
                </a:solidFill>
              </a:rPr>
              <a:t>Actions:</a:t>
            </a:r>
          </a:p>
          <a:p>
            <a:pPr marL="285750" indent="-285750">
              <a:buFont typeface="Arial" panose="020B0604020202020204" pitchFamily="34" charset="0"/>
              <a:buChar char="•"/>
            </a:pPr>
            <a:r>
              <a:rPr lang="en-GB" sz="2200" dirty="0"/>
              <a:t>Use profits made in Quarters 2 and 3  to stockpile cash for Q4</a:t>
            </a:r>
          </a:p>
          <a:p>
            <a:pPr marL="285750" indent="-285750">
              <a:buFont typeface="Arial" panose="020B0604020202020204" pitchFamily="34" charset="0"/>
              <a:buChar char="•"/>
            </a:pPr>
            <a:r>
              <a:rPr lang="en-GB" sz="2200" dirty="0"/>
              <a:t>.Launch seasonal promotions or gift products to boost winter sales.</a:t>
            </a:r>
          </a:p>
          <a:p>
            <a:pPr marL="285750" indent="-285750">
              <a:buFont typeface="Arial" panose="020B0604020202020204" pitchFamily="34" charset="0"/>
              <a:buChar char="•"/>
            </a:pPr>
            <a:r>
              <a:rPr lang="en-GB" sz="2200" dirty="0"/>
              <a:t>Diversify your offer, e.g., if jam slows in winter, offer hot sauces or baked goods</a:t>
            </a:r>
            <a:r>
              <a:rPr lang="en-GB" dirty="0"/>
              <a:t>.</a:t>
            </a:r>
          </a:p>
          <a:p>
            <a:pPr marL="285750" indent="-285750">
              <a:buFont typeface="Arial" panose="020B0604020202020204" pitchFamily="34" charset="0"/>
              <a:buChar char="•"/>
            </a:pPr>
            <a:endParaRPr lang="en-GB" dirty="0"/>
          </a:p>
          <a:p>
            <a:pPr>
              <a:buNone/>
            </a:pPr>
            <a:r>
              <a:rPr lang="en-GB" sz="2200" b="1" dirty="0"/>
              <a:t>4. Track Cash Flow Monthly</a:t>
            </a:r>
          </a:p>
          <a:p>
            <a:pPr>
              <a:buNone/>
            </a:pPr>
            <a:r>
              <a:rPr lang="en-GB" sz="2200" dirty="0"/>
              <a:t>Without regular monitoring, problems pile up.  You have to be very strict from the beginning. </a:t>
            </a:r>
          </a:p>
          <a:p>
            <a:pPr>
              <a:buNone/>
            </a:pPr>
            <a:r>
              <a:rPr lang="en-GB" sz="2200" b="1" dirty="0">
                <a:solidFill>
                  <a:srgbClr val="B6D1E1"/>
                </a:solidFill>
              </a:rPr>
              <a:t>Actions:</a:t>
            </a:r>
            <a:endParaRPr lang="en-GB" sz="2200" dirty="0">
              <a:solidFill>
                <a:srgbClr val="B6D1E1"/>
              </a:solidFill>
            </a:endParaRPr>
          </a:p>
          <a:p>
            <a:pPr>
              <a:buNone/>
            </a:pPr>
            <a:r>
              <a:rPr lang="en-GB" sz="2200" dirty="0"/>
              <a:t>Use a simple</a:t>
            </a:r>
            <a:r>
              <a:rPr lang="en-GB" sz="2200" b="1" dirty="0"/>
              <a:t> </a:t>
            </a:r>
            <a:r>
              <a:rPr lang="en-GB" sz="2200" dirty="0"/>
              <a:t>spreadsheet or free accounting software (e.g. Wave Accounting</a:t>
            </a:r>
          </a:p>
          <a:p>
            <a:r>
              <a:rPr lang="en-GB" sz="2200" dirty="0">
                <a:hlinkClick r:id="rId2"/>
              </a:rPr>
              <a:t>https://www.waveapps.com</a:t>
            </a:r>
            <a:r>
              <a:rPr lang="en-GB" sz="2200" dirty="0"/>
              <a:t>) to</a:t>
            </a:r>
          </a:p>
          <a:p>
            <a:pPr marL="285750" indent="-285750">
              <a:buFont typeface="Arial" panose="020B0604020202020204" pitchFamily="34" charset="0"/>
              <a:buChar char="•"/>
            </a:pPr>
            <a:r>
              <a:rPr lang="en-GB" sz="2200" dirty="0"/>
              <a:t>Track monthly cash in/out.</a:t>
            </a:r>
          </a:p>
          <a:p>
            <a:pPr marL="285750" indent="-285750">
              <a:buFont typeface="Arial" panose="020B0604020202020204" pitchFamily="34" charset="0"/>
              <a:buChar char="•"/>
            </a:pPr>
            <a:r>
              <a:rPr lang="en-GB" sz="2200" dirty="0"/>
              <a:t>Review it at the end of every month to spot trends or issues early.</a:t>
            </a:r>
          </a:p>
          <a:p>
            <a:pPr marL="285750" indent="-285750">
              <a:buFont typeface="Arial" panose="020B0604020202020204" pitchFamily="34" charset="0"/>
              <a:buChar char="•"/>
            </a:pPr>
            <a:r>
              <a:rPr lang="en-GB" sz="2200" dirty="0"/>
              <a:t>Adjust forecasts if sales slow or costs rise.</a:t>
            </a:r>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214488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A852-4103-F610-4924-C6F411160E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05EB67-C8B6-4484-C03A-9A4028E22899}"/>
              </a:ext>
            </a:extLst>
          </p:cNvPr>
          <p:cNvSpPr>
            <a:spLocks noGrp="1"/>
          </p:cNvSpPr>
          <p:nvPr>
            <p:ph type="body" sz="quarter" idx="27"/>
          </p:nvPr>
        </p:nvSpPr>
        <p:spPr/>
        <p:txBody>
          <a:bodyPr/>
          <a:lstStyle/>
          <a:p>
            <a:r>
              <a:rPr lang="en-US" dirty="0"/>
              <a:t>FUNDING NEEDED FOR 4 KEY PHASES </a:t>
            </a:r>
          </a:p>
        </p:txBody>
      </p:sp>
      <p:cxnSp>
        <p:nvCxnSpPr>
          <p:cNvPr id="14" name="Straight Connector 13">
            <a:extLst>
              <a:ext uri="{FF2B5EF4-FFF2-40B4-BE49-F238E27FC236}">
                <a16:creationId xmlns:a16="http://schemas.microsoft.com/office/drawing/2014/main" id="{16198D9F-EC06-04CB-8B92-C12F0D22AE7D}"/>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BB23E4F2-ACF5-F607-89F1-A15156B78984}"/>
              </a:ext>
            </a:extLst>
          </p:cNvPr>
          <p:cNvSpPr txBox="1">
            <a:spLocks/>
          </p:cNvSpPr>
          <p:nvPr/>
        </p:nvSpPr>
        <p:spPr>
          <a:xfrm>
            <a:off x="2180492" y="175626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TO RUN YOUR BUSINESS – SOME TIPS</a:t>
            </a:r>
          </a:p>
        </p:txBody>
      </p:sp>
      <p:grpSp>
        <p:nvGrpSpPr>
          <p:cNvPr id="6" name="Group 5">
            <a:extLst>
              <a:ext uri="{FF2B5EF4-FFF2-40B4-BE49-F238E27FC236}">
                <a16:creationId xmlns:a16="http://schemas.microsoft.com/office/drawing/2014/main" id="{64E9B25E-DB62-F9FB-E187-44FF520A2048}"/>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FC264AD1-9057-F195-D49A-DF3B2F22DBD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87D68A5D-30EB-1304-7CA2-7421CE888E39}"/>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89F8937C-4274-EE18-F4E9-F3F899ED1837}"/>
              </a:ext>
            </a:extLst>
          </p:cNvPr>
          <p:cNvSpPr txBox="1">
            <a:spLocks/>
          </p:cNvSpPr>
          <p:nvPr/>
        </p:nvSpPr>
        <p:spPr>
          <a:xfrm>
            <a:off x="2198077" y="2708031"/>
            <a:ext cx="3077307"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The Management of Stock </a:t>
            </a:r>
          </a:p>
          <a:p>
            <a:pPr>
              <a:buClr>
                <a:srgbClr val="B6D1E1"/>
              </a:buClr>
            </a:pPr>
            <a:r>
              <a:rPr lang="en-US" dirty="0"/>
              <a:t>Basic principle  -  Keep stocks as low as possible. you must justify higher stock holding against the cost attaching.</a:t>
            </a:r>
          </a:p>
          <a:p>
            <a:pPr>
              <a:buClr>
                <a:srgbClr val="B6D1E1"/>
              </a:buClr>
            </a:pPr>
            <a:endParaRPr lang="en-US" dirty="0"/>
          </a:p>
        </p:txBody>
      </p:sp>
      <p:sp>
        <p:nvSpPr>
          <p:cNvPr id="4" name="Text Placeholder 7">
            <a:extLst>
              <a:ext uri="{FF2B5EF4-FFF2-40B4-BE49-F238E27FC236}">
                <a16:creationId xmlns:a16="http://schemas.microsoft.com/office/drawing/2014/main" id="{D5A74874-ADAF-C16A-FF8E-1408268FD002}"/>
              </a:ext>
            </a:extLst>
          </p:cNvPr>
          <p:cNvSpPr txBox="1">
            <a:spLocks/>
          </p:cNvSpPr>
          <p:nvPr/>
        </p:nvSpPr>
        <p:spPr>
          <a:xfrm>
            <a:off x="5785341" y="2708031"/>
            <a:ext cx="6013937"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Risks of over-stocking </a:t>
            </a:r>
          </a:p>
          <a:p>
            <a:pPr marL="342900" indent="-342900">
              <a:buClr>
                <a:srgbClr val="B6D1E1"/>
              </a:buClr>
              <a:buFont typeface="Arial" panose="020B0604020202020204" pitchFamily="34" charset="0"/>
              <a:buChar char="•"/>
            </a:pPr>
            <a:r>
              <a:rPr lang="en-US" dirty="0"/>
              <a:t>Inefficient use of cash</a:t>
            </a:r>
          </a:p>
          <a:p>
            <a:pPr marL="342900" indent="-342900">
              <a:buClr>
                <a:srgbClr val="B6D1E1"/>
              </a:buClr>
              <a:buFont typeface="Arial" panose="020B0604020202020204" pitchFamily="34" charset="0"/>
              <a:buChar char="•"/>
            </a:pPr>
            <a:r>
              <a:rPr lang="en-US" dirty="0"/>
              <a:t>Risk of obsolescence/ deterioration</a:t>
            </a:r>
          </a:p>
          <a:p>
            <a:pPr marL="342900" indent="-342900">
              <a:buClr>
                <a:srgbClr val="B6D1E1"/>
              </a:buClr>
              <a:buFont typeface="Arial" panose="020B0604020202020204" pitchFamily="34" charset="0"/>
              <a:buChar char="•"/>
            </a:pPr>
            <a:r>
              <a:rPr lang="en-US" dirty="0"/>
              <a:t>You may have to discount to clear</a:t>
            </a:r>
          </a:p>
          <a:p>
            <a:pPr>
              <a:buClr>
                <a:srgbClr val="B6D1E1"/>
              </a:buClr>
            </a:pPr>
            <a:endParaRPr lang="en-US" dirty="0"/>
          </a:p>
          <a:p>
            <a:pPr>
              <a:buClr>
                <a:srgbClr val="B6D1E1"/>
              </a:buClr>
            </a:pPr>
            <a:r>
              <a:rPr lang="en-US" b="1" dirty="0"/>
              <a:t>Risks of under-stocking </a:t>
            </a:r>
          </a:p>
          <a:p>
            <a:pPr marL="342900" indent="-342900">
              <a:buClr>
                <a:srgbClr val="B6D1E1"/>
              </a:buClr>
              <a:buFont typeface="Arial" panose="020B0604020202020204" pitchFamily="34" charset="0"/>
              <a:buChar char="•"/>
            </a:pPr>
            <a:r>
              <a:rPr lang="en-US" dirty="0"/>
              <a:t>High delivery costs of frequent restocking</a:t>
            </a:r>
          </a:p>
          <a:p>
            <a:pPr marL="342900" indent="-342900">
              <a:buClr>
                <a:srgbClr val="B6D1E1"/>
              </a:buClr>
              <a:buFont typeface="Arial" panose="020B0604020202020204" pitchFamily="34" charset="0"/>
              <a:buChar char="•"/>
            </a:pPr>
            <a:r>
              <a:rPr lang="en-US" dirty="0"/>
              <a:t>Not qualifying for bulk discounts</a:t>
            </a:r>
          </a:p>
          <a:p>
            <a:pPr marL="342900" indent="-342900">
              <a:buClr>
                <a:srgbClr val="B6D1E1"/>
              </a:buClr>
              <a:buFont typeface="Arial" panose="020B0604020202020204" pitchFamily="34" charset="0"/>
              <a:buChar char="•"/>
            </a:pPr>
            <a:r>
              <a:rPr lang="en-US" dirty="0"/>
              <a:t>Lost orders, delayed production awaiting stocks</a:t>
            </a:r>
          </a:p>
          <a:p>
            <a:pPr>
              <a:buClr>
                <a:srgbClr val="B6D1E1"/>
              </a:buClr>
            </a:pPr>
            <a:endParaRPr lang="en-US" dirty="0"/>
          </a:p>
        </p:txBody>
      </p:sp>
      <p:cxnSp>
        <p:nvCxnSpPr>
          <p:cNvPr id="5" name="Straight Connector 4">
            <a:extLst>
              <a:ext uri="{FF2B5EF4-FFF2-40B4-BE49-F238E27FC236}">
                <a16:creationId xmlns:a16="http://schemas.microsoft.com/office/drawing/2014/main" id="{1D02D5CD-0160-EC10-E5B8-425E47A5373C}"/>
              </a:ext>
            </a:extLst>
          </p:cNvPr>
          <p:cNvCxnSpPr>
            <a:cxnSpLocks/>
          </p:cNvCxnSpPr>
          <p:nvPr/>
        </p:nvCxnSpPr>
        <p:spPr>
          <a:xfrm flipV="1">
            <a:off x="5498583" y="2533243"/>
            <a:ext cx="0" cy="237286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EFD9882-BD91-C1F3-6058-6AD004690061}"/>
              </a:ext>
            </a:extLst>
          </p:cNvPr>
          <p:cNvGrpSpPr/>
          <p:nvPr/>
        </p:nvGrpSpPr>
        <p:grpSpPr>
          <a:xfrm>
            <a:off x="2937214" y="5011615"/>
            <a:ext cx="2996828" cy="1284355"/>
            <a:chOff x="2950517" y="2985038"/>
            <a:chExt cx="2842847" cy="1218363"/>
          </a:xfrm>
        </p:grpSpPr>
        <p:pic>
          <p:nvPicPr>
            <p:cNvPr id="11" name="Picture 10" descr="A picture containing text, clipart&#10;&#10;Description automatically generated">
              <a:extLst>
                <a:ext uri="{FF2B5EF4-FFF2-40B4-BE49-F238E27FC236}">
                  <a16:creationId xmlns:a16="http://schemas.microsoft.com/office/drawing/2014/main" id="{DDDC111C-BB4F-4488-8619-42F0775BC5CA}"/>
                </a:ext>
              </a:extLst>
            </p:cNvPr>
            <p:cNvPicPr>
              <a:picLocks noChangeAspect="1"/>
            </p:cNvPicPr>
            <p:nvPr/>
          </p:nvPicPr>
          <p:blipFill>
            <a:blip r:embed="rId2"/>
            <a:stretch>
              <a:fillRect/>
            </a:stretch>
          </p:blipFill>
          <p:spPr>
            <a:xfrm>
              <a:off x="2950517" y="2985038"/>
              <a:ext cx="2842847" cy="1218363"/>
            </a:xfrm>
            <a:prstGeom prst="rect">
              <a:avLst/>
            </a:prstGeom>
          </p:spPr>
        </p:pic>
        <p:pic>
          <p:nvPicPr>
            <p:cNvPr id="12" name="Picture 11" descr="Icon&#10;&#10;Description automatically generated">
              <a:extLst>
                <a:ext uri="{FF2B5EF4-FFF2-40B4-BE49-F238E27FC236}">
                  <a16:creationId xmlns:a16="http://schemas.microsoft.com/office/drawing/2014/main" id="{75C226DF-3C8A-49AF-A6C9-F07DA6050C3F}"/>
                </a:ext>
              </a:extLst>
            </p:cNvPr>
            <p:cNvPicPr>
              <a:picLocks noChangeAspect="1"/>
            </p:cNvPicPr>
            <p:nvPr/>
          </p:nvPicPr>
          <p:blipFill>
            <a:blip r:embed="rId3"/>
            <a:stretch>
              <a:fillRect/>
            </a:stretch>
          </p:blipFill>
          <p:spPr>
            <a:xfrm rot="20334973" flipH="1">
              <a:off x="3588381" y="3330994"/>
              <a:ext cx="236383" cy="257797"/>
            </a:xfrm>
            <a:prstGeom prst="rect">
              <a:avLst/>
            </a:prstGeom>
          </p:spPr>
        </p:pic>
      </p:grpSp>
    </p:spTree>
    <p:extLst>
      <p:ext uri="{BB962C8B-B14F-4D97-AF65-F5344CB8AC3E}">
        <p14:creationId xmlns:p14="http://schemas.microsoft.com/office/powerpoint/2010/main" val="1559404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A022C-6B92-D667-044B-BF92E536F7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48C528-9604-8F43-4C5D-C83C44877060}"/>
              </a:ext>
            </a:extLst>
          </p:cNvPr>
          <p:cNvSpPr>
            <a:spLocks noGrp="1"/>
          </p:cNvSpPr>
          <p:nvPr>
            <p:ph type="body" sz="quarter" idx="27"/>
          </p:nvPr>
        </p:nvSpPr>
        <p:spPr/>
        <p:txBody>
          <a:bodyPr/>
          <a:lstStyle/>
          <a:p>
            <a:r>
              <a:rPr lang="en-US" dirty="0"/>
              <a:t>MONTHLY BREAKDOWN FOR OUR CATERING BUSINESS</a:t>
            </a:r>
          </a:p>
        </p:txBody>
      </p:sp>
      <p:cxnSp>
        <p:nvCxnSpPr>
          <p:cNvPr id="14" name="Straight Connector 13">
            <a:extLst>
              <a:ext uri="{FF2B5EF4-FFF2-40B4-BE49-F238E27FC236}">
                <a16:creationId xmlns:a16="http://schemas.microsoft.com/office/drawing/2014/main" id="{BEF729BA-5042-586A-39D5-D65EF7868966}"/>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9C80B387-78DA-9E41-5E0B-18017062CBDC}"/>
              </a:ext>
            </a:extLst>
          </p:cNvPr>
          <p:cNvSpPr txBox="1">
            <a:spLocks/>
          </p:cNvSpPr>
          <p:nvPr/>
        </p:nvSpPr>
        <p:spPr>
          <a:xfrm>
            <a:off x="469498" y="136062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an example – catering business</a:t>
            </a:r>
          </a:p>
        </p:txBody>
      </p:sp>
      <p:grpSp>
        <p:nvGrpSpPr>
          <p:cNvPr id="5" name="Group 4">
            <a:extLst>
              <a:ext uri="{FF2B5EF4-FFF2-40B4-BE49-F238E27FC236}">
                <a16:creationId xmlns:a16="http://schemas.microsoft.com/office/drawing/2014/main" id="{83B100DE-9E3D-7DDC-4119-D0D5A3B7E3DF}"/>
              </a:ext>
            </a:extLst>
          </p:cNvPr>
          <p:cNvGrpSpPr/>
          <p:nvPr/>
        </p:nvGrpSpPr>
        <p:grpSpPr>
          <a:xfrm>
            <a:off x="9736685" y="1348903"/>
            <a:ext cx="2788753" cy="578690"/>
            <a:chOff x="2045517" y="6166884"/>
            <a:chExt cx="2788753" cy="578690"/>
          </a:xfrm>
        </p:grpSpPr>
        <p:sp>
          <p:nvSpPr>
            <p:cNvPr id="9" name="Rectangle 8">
              <a:extLst>
                <a:ext uri="{FF2B5EF4-FFF2-40B4-BE49-F238E27FC236}">
                  <a16:creationId xmlns:a16="http://schemas.microsoft.com/office/drawing/2014/main" id="{56DC1890-B28F-58E2-D757-0FA030FD60EC}"/>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09E4F8-77B3-8DC3-F3E1-EA88441D47FB}"/>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E52885-EB49-BFBD-3B99-DB6381DFE494}"/>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Exercise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Graphic 11" descr="Clipboard Partially Ticked outline">
              <a:extLst>
                <a:ext uri="{FF2B5EF4-FFF2-40B4-BE49-F238E27FC236}">
                  <a16:creationId xmlns:a16="http://schemas.microsoft.com/office/drawing/2014/main" id="{CC9B1AB3-6F0B-17C2-696D-D5EE73AE0C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5" name="Text Placeholder 7">
            <a:extLst>
              <a:ext uri="{FF2B5EF4-FFF2-40B4-BE49-F238E27FC236}">
                <a16:creationId xmlns:a16="http://schemas.microsoft.com/office/drawing/2014/main" id="{3A800EFA-9EA5-1070-E7A0-3B8828476DD2}"/>
              </a:ext>
            </a:extLst>
          </p:cNvPr>
          <p:cNvSpPr txBox="1">
            <a:spLocks/>
          </p:cNvSpPr>
          <p:nvPr/>
        </p:nvSpPr>
        <p:spPr>
          <a:xfrm>
            <a:off x="551497" y="4362737"/>
            <a:ext cx="11307017" cy="17936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b="1" dirty="0"/>
              <a:t>What this table shows: </a:t>
            </a:r>
            <a:r>
              <a:rPr lang="en-GB" sz="2000" dirty="0"/>
              <a:t>For each </a:t>
            </a:r>
            <a:r>
              <a:rPr lang="en-GB" sz="2000" b="1" dirty="0"/>
              <a:t>month</a:t>
            </a:r>
            <a:r>
              <a:rPr lang="en-GB" sz="2000" dirty="0"/>
              <a:t>, the catering business  tracks:</a:t>
            </a:r>
          </a:p>
          <a:p>
            <a:pPr marL="285750" indent="-285750">
              <a:buFont typeface="Arial" panose="020B0604020202020204" pitchFamily="34" charset="0"/>
              <a:buChar char="•"/>
            </a:pPr>
            <a:r>
              <a:rPr lang="en-GB" sz="1600" b="1" dirty="0"/>
              <a:t>Expected Sales</a:t>
            </a:r>
            <a:r>
              <a:rPr lang="en-GB" sz="1600" dirty="0"/>
              <a:t> – the total value of bookings for that month.</a:t>
            </a:r>
          </a:p>
          <a:p>
            <a:pPr marL="285750" indent="-285750">
              <a:buFont typeface="Arial" panose="020B0604020202020204" pitchFamily="34" charset="0"/>
              <a:buChar char="•"/>
            </a:pPr>
            <a:r>
              <a:rPr lang="en-GB" sz="1600" b="1" dirty="0"/>
              <a:t>Deposits Collected</a:t>
            </a:r>
            <a:r>
              <a:rPr lang="en-GB" sz="1600" dirty="0"/>
              <a:t> – upfront payments to secure future events (partial sales).</a:t>
            </a:r>
          </a:p>
          <a:p>
            <a:pPr marL="285750" indent="-285750">
              <a:buFont typeface="Arial" panose="020B0604020202020204" pitchFamily="34" charset="0"/>
              <a:buChar char="•"/>
            </a:pPr>
            <a:r>
              <a:rPr lang="en-GB" sz="1600" b="1" dirty="0"/>
              <a:t>Remaining Payments Collected</a:t>
            </a:r>
            <a:r>
              <a:rPr lang="en-GB" sz="1600" dirty="0"/>
              <a:t> – balance payments after the service is delivered.</a:t>
            </a:r>
          </a:p>
          <a:p>
            <a:pPr marL="285750" indent="-285750">
              <a:buFont typeface="Arial" panose="020B0604020202020204" pitchFamily="34" charset="0"/>
              <a:buChar char="•"/>
            </a:pPr>
            <a:r>
              <a:rPr lang="en-GB" sz="1600" b="1" dirty="0"/>
              <a:t>Cost of Goods Sold (COGS)</a:t>
            </a:r>
            <a:r>
              <a:rPr lang="en-GB" sz="1600" dirty="0"/>
              <a:t> – direct costs for delivering events (food, staff, equipment).</a:t>
            </a:r>
          </a:p>
          <a:p>
            <a:pPr marL="285750" indent="-285750">
              <a:buFont typeface="Arial" panose="020B0604020202020204" pitchFamily="34" charset="0"/>
              <a:buChar char="•"/>
            </a:pPr>
            <a:r>
              <a:rPr lang="en-GB" sz="1600" b="1" dirty="0"/>
              <a:t>Fixed Costs</a:t>
            </a:r>
            <a:r>
              <a:rPr lang="en-GB" sz="1600" dirty="0"/>
              <a:t> – ongoing monthly expenses (rent, insurance, salaries, etc.).</a:t>
            </a:r>
          </a:p>
          <a:p>
            <a:pPr marL="285750" indent="-285750">
              <a:buFont typeface="Arial" panose="020B0604020202020204" pitchFamily="34" charset="0"/>
              <a:buChar char="•"/>
            </a:pPr>
            <a:r>
              <a:rPr lang="en-GB" sz="1600" b="1" dirty="0"/>
              <a:t>Cash Collected from Debtors</a:t>
            </a:r>
            <a:r>
              <a:rPr lang="en-GB" sz="1600" dirty="0"/>
              <a:t> – total cash in hand for the month (deposits + remaining payments).</a:t>
            </a:r>
          </a:p>
          <a:p>
            <a:pPr marL="285750" indent="-285750">
              <a:buFont typeface="Arial" panose="020B0604020202020204" pitchFamily="34" charset="0"/>
              <a:buChar char="•"/>
            </a:pPr>
            <a:r>
              <a:rPr lang="en-GB" sz="1600" b="1" dirty="0"/>
              <a:t>Net Cash Flow</a:t>
            </a:r>
            <a:r>
              <a:rPr lang="en-GB" sz="1600" dirty="0"/>
              <a:t> – surplus or deficit after covering COGS and fixed costs.</a:t>
            </a:r>
          </a:p>
          <a:p>
            <a:pPr marL="342900" indent="-342900">
              <a:buFont typeface="Arial" panose="020B0604020202020204" pitchFamily="34" charset="0"/>
              <a:buChar char="•"/>
            </a:pPr>
            <a:endParaRPr lang="en-GB" sz="2000" dirty="0"/>
          </a:p>
        </p:txBody>
      </p:sp>
      <p:pic>
        <p:nvPicPr>
          <p:cNvPr id="4" name="Picture 3">
            <a:extLst>
              <a:ext uri="{FF2B5EF4-FFF2-40B4-BE49-F238E27FC236}">
                <a16:creationId xmlns:a16="http://schemas.microsoft.com/office/drawing/2014/main" id="{884D24A4-A5A6-6B92-59F8-26FB59C9A1CD}"/>
              </a:ext>
            </a:extLst>
          </p:cNvPr>
          <p:cNvPicPr>
            <a:picLocks noChangeAspect="1"/>
          </p:cNvPicPr>
          <p:nvPr/>
        </p:nvPicPr>
        <p:blipFill>
          <a:blip r:embed="rId4"/>
          <a:stretch>
            <a:fillRect/>
          </a:stretch>
        </p:blipFill>
        <p:spPr>
          <a:xfrm>
            <a:off x="551497" y="2079787"/>
            <a:ext cx="8498175" cy="2240812"/>
          </a:xfrm>
          <a:prstGeom prst="rect">
            <a:avLst/>
          </a:prstGeom>
        </p:spPr>
      </p:pic>
      <p:sp>
        <p:nvSpPr>
          <p:cNvPr id="6" name="TextBox 5">
            <a:extLst>
              <a:ext uri="{FF2B5EF4-FFF2-40B4-BE49-F238E27FC236}">
                <a16:creationId xmlns:a16="http://schemas.microsoft.com/office/drawing/2014/main" id="{9D57795B-DEA0-B6DD-5071-C0A23ABC627B}"/>
              </a:ext>
            </a:extLst>
          </p:cNvPr>
          <p:cNvSpPr txBox="1"/>
          <p:nvPr/>
        </p:nvSpPr>
        <p:spPr>
          <a:xfrm>
            <a:off x="10264249" y="2781867"/>
            <a:ext cx="1546905" cy="1169551"/>
          </a:xfrm>
          <a:prstGeom prst="rect">
            <a:avLst/>
          </a:prstGeom>
          <a:noFill/>
        </p:spPr>
        <p:txBody>
          <a:bodyPr wrap="square">
            <a:spAutoFit/>
          </a:bodyPr>
          <a:lstStyle/>
          <a:p>
            <a:r>
              <a:rPr lang="en-IE" sz="1400" b="1" dirty="0"/>
              <a:t>Double click on this Excel icon to download and save a template you can use. </a:t>
            </a:r>
          </a:p>
        </p:txBody>
      </p:sp>
      <p:graphicFrame>
        <p:nvGraphicFramePr>
          <p:cNvPr id="7" name="Object 6">
            <a:extLst>
              <a:ext uri="{FF2B5EF4-FFF2-40B4-BE49-F238E27FC236}">
                <a16:creationId xmlns:a16="http://schemas.microsoft.com/office/drawing/2014/main" id="{DA8A4078-2901-A015-69DB-FC4C67CCAC2A}"/>
              </a:ext>
            </a:extLst>
          </p:cNvPr>
          <p:cNvGraphicFramePr>
            <a:graphicFrameLocks noChangeAspect="1"/>
          </p:cNvGraphicFramePr>
          <p:nvPr>
            <p:extLst>
              <p:ext uri="{D42A27DB-BD31-4B8C-83A1-F6EECF244321}">
                <p14:modId xmlns:p14="http://schemas.microsoft.com/office/powerpoint/2010/main" val="3690784752"/>
              </p:ext>
            </p:extLst>
          </p:nvPr>
        </p:nvGraphicFramePr>
        <p:xfrm>
          <a:off x="10433440" y="2104804"/>
          <a:ext cx="914400" cy="781050"/>
        </p:xfrm>
        <a:graphic>
          <a:graphicData uri="http://schemas.openxmlformats.org/presentationml/2006/ole">
            <mc:AlternateContent xmlns:mc="http://schemas.openxmlformats.org/markup-compatibility/2006">
              <mc:Choice xmlns:v="urn:schemas-microsoft-com:vml" Requires="v">
                <p:oleObj name="Macro-Enabled Worksheet" showAsIcon="1" r:id="rId5" imgW="914249" imgH="781050" progId="Excel.SheetMacroEnabled.12">
                  <p:embed/>
                </p:oleObj>
              </mc:Choice>
              <mc:Fallback>
                <p:oleObj name="Macro-Enabled Worksheet" showAsIcon="1" r:id="rId5" imgW="914249" imgH="781050" progId="Excel.SheetMacroEnabled.12">
                  <p:embed/>
                  <p:pic>
                    <p:nvPicPr>
                      <p:cNvPr id="0" name=""/>
                      <p:cNvPicPr/>
                      <p:nvPr/>
                    </p:nvPicPr>
                    <p:blipFill>
                      <a:blip r:embed="rId6"/>
                      <a:stretch>
                        <a:fillRect/>
                      </a:stretch>
                    </p:blipFill>
                    <p:spPr>
                      <a:xfrm>
                        <a:off x="10433440" y="2104804"/>
                        <a:ext cx="914400" cy="781050"/>
                      </a:xfrm>
                      <a:prstGeom prst="rect">
                        <a:avLst/>
                      </a:prstGeom>
                    </p:spPr>
                  </p:pic>
                </p:oleObj>
              </mc:Fallback>
            </mc:AlternateContent>
          </a:graphicData>
        </a:graphic>
      </p:graphicFrame>
    </p:spTree>
    <p:extLst>
      <p:ext uri="{BB962C8B-B14F-4D97-AF65-F5344CB8AC3E}">
        <p14:creationId xmlns:p14="http://schemas.microsoft.com/office/powerpoint/2010/main" val="3341570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F3A4-E8F2-9F6C-DCCF-0F7869377A3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859137-CB4D-16E4-962E-4FA573935239}"/>
              </a:ext>
            </a:extLst>
          </p:cNvPr>
          <p:cNvSpPr>
            <a:spLocks noGrp="1"/>
          </p:cNvSpPr>
          <p:nvPr>
            <p:ph type="body" sz="quarter" idx="27"/>
          </p:nvPr>
        </p:nvSpPr>
        <p:spPr/>
        <p:txBody>
          <a:bodyPr/>
          <a:lstStyle/>
          <a:p>
            <a:r>
              <a:rPr lang="en-US" dirty="0"/>
              <a:t>MONTHLY BREAKDOWN FOR OUR CATERING BUSINESS</a:t>
            </a:r>
          </a:p>
        </p:txBody>
      </p:sp>
      <p:sp>
        <p:nvSpPr>
          <p:cNvPr id="3" name="Text Placeholder 7">
            <a:extLst>
              <a:ext uri="{FF2B5EF4-FFF2-40B4-BE49-F238E27FC236}">
                <a16:creationId xmlns:a16="http://schemas.microsoft.com/office/drawing/2014/main" id="{AF861B8A-6195-2104-CB2F-4FE6E52FB9B9}"/>
              </a:ext>
            </a:extLst>
          </p:cNvPr>
          <p:cNvSpPr txBox="1">
            <a:spLocks/>
          </p:cNvSpPr>
          <p:nvPr/>
        </p:nvSpPr>
        <p:spPr>
          <a:xfrm>
            <a:off x="280188" y="1314856"/>
            <a:ext cx="11219936" cy="3460292"/>
          </a:xfrm>
          <a:prstGeom prst="rect">
            <a:avLst/>
          </a:prstGeom>
        </p:spPr>
        <p:txBody>
          <a:bodyPr vert="horz" lIns="91440" tIns="45720" rIns="91440" bIns="45720" numCol="2"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t>January</a:t>
            </a:r>
          </a:p>
          <a:p>
            <a:r>
              <a:rPr lang="en-GB" dirty="0"/>
              <a:t>Cash collected: €4500</a:t>
            </a:r>
          </a:p>
          <a:p>
            <a:r>
              <a:rPr lang="en-GB" dirty="0"/>
              <a:t>Total costs: €2000 (COGS) + €2500 = €4500                   ➤ </a:t>
            </a:r>
            <a:r>
              <a:rPr lang="en-GB" b="1" dirty="0"/>
              <a:t>Net Cash Flow: €0</a:t>
            </a:r>
            <a:r>
              <a:rPr lang="en-GB" dirty="0"/>
              <a:t> – breakeven, likely from lower bookings after holidays.</a:t>
            </a:r>
          </a:p>
          <a:p>
            <a:endParaRPr lang="en-GB" dirty="0"/>
          </a:p>
          <a:p>
            <a:r>
              <a:rPr lang="en-GB" b="1" dirty="0"/>
              <a:t>February</a:t>
            </a:r>
          </a:p>
          <a:p>
            <a:r>
              <a:rPr lang="en-GB" dirty="0"/>
              <a:t>Stronger bookings: €4950 cash collected.</a:t>
            </a:r>
          </a:p>
          <a:p>
            <a:r>
              <a:rPr lang="en-GB" dirty="0"/>
              <a:t>Lower costs than income.</a:t>
            </a:r>
          </a:p>
          <a:p>
            <a:r>
              <a:rPr lang="en-GB" dirty="0"/>
              <a:t>➤ </a:t>
            </a:r>
            <a:r>
              <a:rPr lang="en-GB" b="1" dirty="0"/>
              <a:t>Net Cash Flow: €250</a:t>
            </a:r>
          </a:p>
          <a:p>
            <a:endParaRPr lang="en-GB" dirty="0"/>
          </a:p>
          <a:p>
            <a:r>
              <a:rPr lang="en-GB" b="1" dirty="0"/>
              <a:t>March to June</a:t>
            </a:r>
          </a:p>
          <a:p>
            <a:r>
              <a:rPr lang="en-GB" dirty="0"/>
              <a:t>Revenue and collections climb steadily. </a:t>
            </a:r>
          </a:p>
          <a:p>
            <a:r>
              <a:rPr lang="en-GB" dirty="0"/>
              <a:t>Best month: </a:t>
            </a:r>
            <a:r>
              <a:rPr lang="en-GB" b="1" dirty="0"/>
              <a:t>June</a:t>
            </a:r>
            <a:r>
              <a:rPr lang="en-GB" dirty="0"/>
              <a:t>, collecting €6750 and earning a </a:t>
            </a:r>
            <a:r>
              <a:rPr lang="en-GB" b="1" dirty="0"/>
              <a:t>net €1250</a:t>
            </a:r>
            <a:r>
              <a:rPr lang="en-GB" dirty="0"/>
              <a:t>.</a:t>
            </a:r>
          </a:p>
          <a:p>
            <a:r>
              <a:rPr lang="en-GB" dirty="0"/>
              <a:t>Shows growth and possibly peak event season.</a:t>
            </a:r>
          </a:p>
          <a:p>
            <a:endParaRPr lang="en-GB" b="1" dirty="0"/>
          </a:p>
          <a:p>
            <a:r>
              <a:rPr lang="en-GB" b="1" dirty="0"/>
              <a:t>July to September</a:t>
            </a:r>
          </a:p>
          <a:p>
            <a:r>
              <a:rPr lang="en-GB" dirty="0"/>
              <a:t>Slight decline but still strong performance.</a:t>
            </a:r>
          </a:p>
          <a:p>
            <a:r>
              <a:rPr lang="en-GB" dirty="0"/>
              <a:t>Costs remain stable.</a:t>
            </a:r>
          </a:p>
          <a:p>
            <a:r>
              <a:rPr lang="en-GB" dirty="0"/>
              <a:t>➤ Monthly net cash flows from </a:t>
            </a:r>
            <a:r>
              <a:rPr lang="en-GB" b="1" dirty="0"/>
              <a:t>€1100 to €850,  healthy and consistent.</a:t>
            </a:r>
          </a:p>
          <a:p>
            <a:endParaRPr lang="en-GB" dirty="0"/>
          </a:p>
          <a:p>
            <a:r>
              <a:rPr lang="en-GB" b="1" dirty="0"/>
              <a:t>October to December</a:t>
            </a:r>
          </a:p>
          <a:p>
            <a:r>
              <a:rPr lang="en-GB" dirty="0"/>
              <a:t>Gradual decrease in both deposit collections and profitability.</a:t>
            </a:r>
          </a:p>
          <a:p>
            <a:r>
              <a:rPr lang="en-GB" dirty="0"/>
              <a:t>December finishes with </a:t>
            </a:r>
            <a:r>
              <a:rPr lang="en-GB" b="1" dirty="0"/>
              <a:t>€400</a:t>
            </a:r>
            <a:r>
              <a:rPr lang="en-GB" dirty="0"/>
              <a:t> net – likely fewer events around the holidays – or it could be more, plan accordingly. </a:t>
            </a:r>
          </a:p>
          <a:p>
            <a:r>
              <a:rPr lang="en-GB" dirty="0"/>
              <a:t>➤ But still positive, which is a good sign of cash flow management.</a:t>
            </a:r>
          </a:p>
          <a:p>
            <a:pPr marL="342900" indent="-342900">
              <a:buClr>
                <a:srgbClr val="B6D1E1"/>
              </a:buClr>
              <a:buFont typeface="Arial" panose="020B0604020202020204" pitchFamily="34" charset="0"/>
              <a:buChar char="•"/>
            </a:pPr>
            <a:endParaRPr lang="en-US" sz="2000" dirty="0"/>
          </a:p>
          <a:p>
            <a:pPr>
              <a:buClr>
                <a:srgbClr val="B6D1E1"/>
              </a:buClr>
            </a:pPr>
            <a:endParaRPr lang="en-US" sz="2000" dirty="0"/>
          </a:p>
          <a:p>
            <a:pPr marL="342900" indent="-342900">
              <a:buClr>
                <a:srgbClr val="B6D1E1"/>
              </a:buClr>
              <a:buFont typeface="Arial" panose="020B0604020202020204" pitchFamily="34" charset="0"/>
              <a:buChar char="•"/>
            </a:pPr>
            <a:endParaRPr lang="en-US" dirty="0"/>
          </a:p>
        </p:txBody>
      </p:sp>
    </p:spTree>
    <p:extLst>
      <p:ext uri="{BB962C8B-B14F-4D97-AF65-F5344CB8AC3E}">
        <p14:creationId xmlns:p14="http://schemas.microsoft.com/office/powerpoint/2010/main" val="3942592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E4C02-F89A-17A5-9286-DE9C7184AA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6DAA4-10DB-C1DC-63AC-FA0FEECA2D7B}"/>
              </a:ext>
            </a:extLst>
          </p:cNvPr>
          <p:cNvSpPr>
            <a:spLocks noGrp="1"/>
          </p:cNvSpPr>
          <p:nvPr>
            <p:ph type="body" sz="quarter" idx="27"/>
          </p:nvPr>
        </p:nvSpPr>
        <p:spPr/>
        <p:txBody>
          <a:bodyPr/>
          <a:lstStyle/>
          <a:p>
            <a:r>
              <a:rPr lang="en-US" dirty="0"/>
              <a:t>WHAT SHOULD OUR CATERING BUSINESS PLAN FOR?</a:t>
            </a:r>
          </a:p>
        </p:txBody>
      </p:sp>
      <p:sp>
        <p:nvSpPr>
          <p:cNvPr id="3" name="Text Placeholder 7">
            <a:extLst>
              <a:ext uri="{FF2B5EF4-FFF2-40B4-BE49-F238E27FC236}">
                <a16:creationId xmlns:a16="http://schemas.microsoft.com/office/drawing/2014/main" id="{CDB139FA-EA0C-316B-0A06-4FA15E4234FE}"/>
              </a:ext>
            </a:extLst>
          </p:cNvPr>
          <p:cNvSpPr txBox="1">
            <a:spLocks/>
          </p:cNvSpPr>
          <p:nvPr/>
        </p:nvSpPr>
        <p:spPr>
          <a:xfrm>
            <a:off x="280188" y="1314856"/>
            <a:ext cx="11219936" cy="346029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0" name="TextBox 9">
            <a:extLst>
              <a:ext uri="{FF2B5EF4-FFF2-40B4-BE49-F238E27FC236}">
                <a16:creationId xmlns:a16="http://schemas.microsoft.com/office/drawing/2014/main" id="{173A6EB8-6FCB-FF9F-CAE2-DEBD411CB978}"/>
              </a:ext>
            </a:extLst>
          </p:cNvPr>
          <p:cNvSpPr txBox="1"/>
          <p:nvPr/>
        </p:nvSpPr>
        <p:spPr>
          <a:xfrm>
            <a:off x="398846" y="1466320"/>
            <a:ext cx="10758225" cy="3139321"/>
          </a:xfrm>
          <a:prstGeom prst="rect">
            <a:avLst/>
          </a:prstGeom>
          <a:noFill/>
        </p:spPr>
        <p:txBody>
          <a:bodyPr wrap="square">
            <a:spAutoFit/>
          </a:bodyPr>
          <a:lstStyle/>
          <a:p>
            <a:r>
              <a:rPr lang="en-GB" sz="2200" dirty="0"/>
              <a:t>In addition to the tips for the jam business, some catering-specific tips..</a:t>
            </a:r>
          </a:p>
          <a:p>
            <a:endParaRPr lang="en-GB" sz="2200" b="1" dirty="0"/>
          </a:p>
          <a:p>
            <a:pPr marL="342900" indent="-342900">
              <a:buFont typeface="Arial" panose="020B0604020202020204" pitchFamily="34" charset="0"/>
              <a:buChar char="•"/>
            </a:pPr>
            <a:r>
              <a:rPr lang="en-GB" sz="2200" b="1" dirty="0"/>
              <a:t>Deposits help smooth income: </a:t>
            </a:r>
            <a:r>
              <a:rPr lang="en-GB" sz="2200" dirty="0"/>
              <a:t>Even if an event isn’t until next month, the deposit today brings in cash now, which is critical for managing working capital.</a:t>
            </a:r>
          </a:p>
          <a:p>
            <a:pPr marL="342900" indent="-342900">
              <a:buFont typeface="Arial" panose="020B0604020202020204" pitchFamily="34" charset="0"/>
              <a:buChar char="•"/>
            </a:pPr>
            <a:r>
              <a:rPr lang="en-GB" sz="2200" b="1" dirty="0"/>
              <a:t>Stabilise fixed costs: </a:t>
            </a:r>
            <a:r>
              <a:rPr lang="en-GB" sz="2200" dirty="0"/>
              <a:t>when the business knows its overheads and can predict break-even levels. Of course, reduce these where you can.</a:t>
            </a:r>
          </a:p>
          <a:p>
            <a:pPr marL="342900" indent="-342900">
              <a:buFont typeface="Arial" panose="020B0604020202020204" pitchFamily="34" charset="0"/>
              <a:buChar char="•"/>
            </a:pPr>
            <a:r>
              <a:rPr lang="en-GB" sz="2200" b="1" dirty="0"/>
              <a:t>Peak seasons </a:t>
            </a:r>
            <a:r>
              <a:rPr lang="en-GB" sz="2200" dirty="0"/>
              <a:t>bring high cash flow – plan for quiet months by saving or diversifying.</a:t>
            </a:r>
          </a:p>
          <a:p>
            <a:pPr marL="342900" indent="-342900">
              <a:buFont typeface="Arial" panose="020B0604020202020204" pitchFamily="34" charset="0"/>
              <a:buChar char="•"/>
            </a:pPr>
            <a:r>
              <a:rPr lang="en-GB" sz="2200" b="1" dirty="0"/>
              <a:t>Strive to be positive every month </a:t>
            </a:r>
            <a:r>
              <a:rPr lang="en-GB" sz="2200" dirty="0"/>
              <a:t>– shows strong financial control and strategic deposit use.    This takes time to achieve. </a:t>
            </a:r>
            <a:endParaRPr lang="en-IE" dirty="0"/>
          </a:p>
        </p:txBody>
      </p:sp>
    </p:spTree>
    <p:extLst>
      <p:ext uri="{BB962C8B-B14F-4D97-AF65-F5344CB8AC3E}">
        <p14:creationId xmlns:p14="http://schemas.microsoft.com/office/powerpoint/2010/main" val="4079352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83E2-66E9-3EA1-0E99-B6F92A53662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292405-9E1D-24BA-B13C-4FCAB1F3FA8E}"/>
              </a:ext>
            </a:extLst>
          </p:cNvPr>
          <p:cNvSpPr>
            <a:spLocks noGrp="1"/>
          </p:cNvSpPr>
          <p:nvPr>
            <p:ph type="body" sz="quarter" idx="27"/>
          </p:nvPr>
        </p:nvSpPr>
        <p:spPr/>
        <p:txBody>
          <a:bodyPr/>
          <a:lstStyle/>
          <a:p>
            <a:r>
              <a:rPr lang="en-US" dirty="0"/>
              <a:t>FUNDING NEEDED FOR 4 KEY PHASES </a:t>
            </a:r>
          </a:p>
        </p:txBody>
      </p:sp>
      <p:cxnSp>
        <p:nvCxnSpPr>
          <p:cNvPr id="14" name="Straight Connector 13">
            <a:extLst>
              <a:ext uri="{FF2B5EF4-FFF2-40B4-BE49-F238E27FC236}">
                <a16:creationId xmlns:a16="http://schemas.microsoft.com/office/drawing/2014/main" id="{A15DD76D-9BEE-DC9F-4AC0-7BC93B6AE3DA}"/>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AC39CD3C-4D75-6003-ED91-9EA417AC7613}"/>
              </a:ext>
            </a:extLst>
          </p:cNvPr>
          <p:cNvSpPr txBox="1">
            <a:spLocks/>
          </p:cNvSpPr>
          <p:nvPr/>
        </p:nvSpPr>
        <p:spPr>
          <a:xfrm>
            <a:off x="2180492" y="175626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TO RUN YOUR BUSINESS – SOME TIPS</a:t>
            </a:r>
          </a:p>
        </p:txBody>
      </p:sp>
      <p:grpSp>
        <p:nvGrpSpPr>
          <p:cNvPr id="6" name="Group 5">
            <a:extLst>
              <a:ext uri="{FF2B5EF4-FFF2-40B4-BE49-F238E27FC236}">
                <a16:creationId xmlns:a16="http://schemas.microsoft.com/office/drawing/2014/main" id="{EE5C8C9B-486F-D3BE-3482-7F14739093F8}"/>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0938E688-8DF3-9408-E411-5FE58276D83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2256DF2D-158A-7552-EA48-B00554E85126}"/>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AA1F0ED0-3253-70D8-90F1-871D076164C7}"/>
              </a:ext>
            </a:extLst>
          </p:cNvPr>
          <p:cNvSpPr txBox="1">
            <a:spLocks/>
          </p:cNvSpPr>
          <p:nvPr/>
        </p:nvSpPr>
        <p:spPr>
          <a:xfrm>
            <a:off x="2180493" y="2532185"/>
            <a:ext cx="8423030"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dirty="0"/>
              <a:t>Carefully monitor all expenditure and be as frugal as possible. Reduce monthly expenditure - buy supplies in bulk to get a discount, rent smaller premises, switch utility companies</a:t>
            </a:r>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r>
              <a:rPr lang="en-US" dirty="0"/>
              <a:t>Collect payment from customers more quickly (perhaps give a % discount to incentivize this).</a:t>
            </a:r>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r>
              <a:rPr lang="en-US" dirty="0"/>
              <a:t>When cash is running low, you must look closely at how to release slow-moving stock and convert it into cash. How do you reduce stock so that you are running lean and mean without </a:t>
            </a:r>
            <a:r>
              <a:rPr lang="en-US" dirty="0" err="1"/>
              <a:t>jeopardising</a:t>
            </a:r>
            <a:r>
              <a:rPr lang="en-US" dirty="0"/>
              <a:t> future sales by being under-stocked?  This is so important in a food business. </a:t>
            </a:r>
          </a:p>
          <a:p>
            <a:pPr marL="342900" indent="-342900">
              <a:buClr>
                <a:srgbClr val="B6D1E1"/>
              </a:buClr>
              <a:buFont typeface="Arial" panose="020B0604020202020204" pitchFamily="34" charset="0"/>
              <a:buChar char="•"/>
            </a:pPr>
            <a:endParaRPr lang="en-US" dirty="0"/>
          </a:p>
          <a:p>
            <a:pPr>
              <a:buClr>
                <a:srgbClr val="B6D1E1"/>
              </a:buClr>
            </a:pPr>
            <a:endParaRPr lang="en-US" dirty="0"/>
          </a:p>
          <a:p>
            <a:pPr marL="342900" indent="-342900">
              <a:buClr>
                <a:srgbClr val="B6D1E1"/>
              </a:buClr>
              <a:buFont typeface="Arial" panose="020B0604020202020204" pitchFamily="34" charset="0"/>
              <a:buChar char="•"/>
            </a:pPr>
            <a:endParaRPr lang="en-US" dirty="0"/>
          </a:p>
        </p:txBody>
      </p:sp>
    </p:spTree>
    <p:extLst>
      <p:ext uri="{BB962C8B-B14F-4D97-AF65-F5344CB8AC3E}">
        <p14:creationId xmlns:p14="http://schemas.microsoft.com/office/powerpoint/2010/main" val="3200497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FUNDING NEEDED FOR 4 KEY PHASES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TO RUN YOUR BUSINESS – SOME TIPS</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198077" y="2708031"/>
            <a:ext cx="3077307"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The Management of Stock </a:t>
            </a:r>
          </a:p>
          <a:p>
            <a:pPr>
              <a:buClr>
                <a:srgbClr val="B6D1E1"/>
              </a:buClr>
            </a:pPr>
            <a:r>
              <a:rPr lang="en-US" dirty="0"/>
              <a:t>Basic principle  -  Keep stocks as low as possible. you must justify higher stock holding against the cost attaching.</a:t>
            </a:r>
          </a:p>
          <a:p>
            <a:pPr>
              <a:buClr>
                <a:srgbClr val="B6D1E1"/>
              </a:buClr>
            </a:pPr>
            <a:endParaRPr lang="en-US" dirty="0"/>
          </a:p>
        </p:txBody>
      </p:sp>
      <p:sp>
        <p:nvSpPr>
          <p:cNvPr id="4" name="Text Placeholder 7">
            <a:extLst>
              <a:ext uri="{FF2B5EF4-FFF2-40B4-BE49-F238E27FC236}">
                <a16:creationId xmlns:a16="http://schemas.microsoft.com/office/drawing/2014/main" id="{45432849-A2C0-0787-33C2-15A7EFF9A887}"/>
              </a:ext>
            </a:extLst>
          </p:cNvPr>
          <p:cNvSpPr txBox="1">
            <a:spLocks/>
          </p:cNvSpPr>
          <p:nvPr/>
        </p:nvSpPr>
        <p:spPr>
          <a:xfrm>
            <a:off x="5785341" y="2708031"/>
            <a:ext cx="6013937"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Risks of over-stocking </a:t>
            </a:r>
          </a:p>
          <a:p>
            <a:pPr marL="342900" indent="-342900">
              <a:buClr>
                <a:srgbClr val="B6D1E1"/>
              </a:buClr>
              <a:buFont typeface="Arial" panose="020B0604020202020204" pitchFamily="34" charset="0"/>
              <a:buChar char="•"/>
            </a:pPr>
            <a:r>
              <a:rPr lang="en-US" dirty="0"/>
              <a:t>Inefficient use of cash</a:t>
            </a:r>
          </a:p>
          <a:p>
            <a:pPr marL="342900" indent="-342900">
              <a:buClr>
                <a:srgbClr val="B6D1E1"/>
              </a:buClr>
              <a:buFont typeface="Arial" panose="020B0604020202020204" pitchFamily="34" charset="0"/>
              <a:buChar char="•"/>
            </a:pPr>
            <a:r>
              <a:rPr lang="en-US" dirty="0"/>
              <a:t>Risk of obsolescence/ deterioration</a:t>
            </a:r>
          </a:p>
          <a:p>
            <a:pPr marL="342900" indent="-342900">
              <a:buClr>
                <a:srgbClr val="B6D1E1"/>
              </a:buClr>
              <a:buFont typeface="Arial" panose="020B0604020202020204" pitchFamily="34" charset="0"/>
              <a:buChar char="•"/>
            </a:pPr>
            <a:r>
              <a:rPr lang="en-US" dirty="0"/>
              <a:t>You may have to discount to clear</a:t>
            </a:r>
          </a:p>
          <a:p>
            <a:pPr>
              <a:buClr>
                <a:srgbClr val="B6D1E1"/>
              </a:buClr>
            </a:pPr>
            <a:endParaRPr lang="en-US" dirty="0"/>
          </a:p>
          <a:p>
            <a:pPr>
              <a:buClr>
                <a:srgbClr val="B6D1E1"/>
              </a:buClr>
            </a:pPr>
            <a:r>
              <a:rPr lang="en-US" b="1" dirty="0"/>
              <a:t>Risks of under-stocking </a:t>
            </a:r>
          </a:p>
          <a:p>
            <a:pPr marL="342900" indent="-342900">
              <a:buClr>
                <a:srgbClr val="B6D1E1"/>
              </a:buClr>
              <a:buFont typeface="Arial" panose="020B0604020202020204" pitchFamily="34" charset="0"/>
              <a:buChar char="•"/>
            </a:pPr>
            <a:r>
              <a:rPr lang="en-US" dirty="0"/>
              <a:t>High delivery costs of frequent restocking</a:t>
            </a:r>
          </a:p>
          <a:p>
            <a:pPr marL="342900" indent="-342900">
              <a:buClr>
                <a:srgbClr val="B6D1E1"/>
              </a:buClr>
              <a:buFont typeface="Arial" panose="020B0604020202020204" pitchFamily="34" charset="0"/>
              <a:buChar char="•"/>
            </a:pPr>
            <a:r>
              <a:rPr lang="en-US" dirty="0"/>
              <a:t>Not qualifying for bulk discounts</a:t>
            </a:r>
          </a:p>
          <a:p>
            <a:pPr marL="342900" indent="-342900">
              <a:buClr>
                <a:srgbClr val="B6D1E1"/>
              </a:buClr>
              <a:buFont typeface="Arial" panose="020B0604020202020204" pitchFamily="34" charset="0"/>
              <a:buChar char="•"/>
            </a:pPr>
            <a:r>
              <a:rPr lang="en-US" dirty="0"/>
              <a:t>Lost orders, delayed production awaiting stocks</a:t>
            </a:r>
          </a:p>
          <a:p>
            <a:pPr>
              <a:buClr>
                <a:srgbClr val="B6D1E1"/>
              </a:buClr>
            </a:pPr>
            <a:endParaRPr lang="en-US" dirty="0"/>
          </a:p>
        </p:txBody>
      </p:sp>
      <p:cxnSp>
        <p:nvCxnSpPr>
          <p:cNvPr id="5" name="Straight Connector 4">
            <a:extLst>
              <a:ext uri="{FF2B5EF4-FFF2-40B4-BE49-F238E27FC236}">
                <a16:creationId xmlns:a16="http://schemas.microsoft.com/office/drawing/2014/main" id="{11E51CFD-81D6-2BE6-22EB-1BDE2CEEA651}"/>
              </a:ext>
            </a:extLst>
          </p:cNvPr>
          <p:cNvCxnSpPr>
            <a:cxnSpLocks/>
          </p:cNvCxnSpPr>
          <p:nvPr/>
        </p:nvCxnSpPr>
        <p:spPr>
          <a:xfrm flipV="1">
            <a:off x="5498583" y="2533243"/>
            <a:ext cx="0" cy="237286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11F5ABC-66FC-31A0-9F4C-C0F7321C69A7}"/>
              </a:ext>
            </a:extLst>
          </p:cNvPr>
          <p:cNvGrpSpPr/>
          <p:nvPr/>
        </p:nvGrpSpPr>
        <p:grpSpPr>
          <a:xfrm>
            <a:off x="2937214" y="5011615"/>
            <a:ext cx="2996828" cy="1284355"/>
            <a:chOff x="2950517" y="2985038"/>
            <a:chExt cx="2842847" cy="1218363"/>
          </a:xfrm>
        </p:grpSpPr>
        <p:pic>
          <p:nvPicPr>
            <p:cNvPr id="11" name="Picture 10" descr="A picture containing text, clipart&#10;&#10;Description automatically generated">
              <a:extLst>
                <a:ext uri="{FF2B5EF4-FFF2-40B4-BE49-F238E27FC236}">
                  <a16:creationId xmlns:a16="http://schemas.microsoft.com/office/drawing/2014/main" id="{9BB3C472-CBFC-57E1-65A5-139686906C4E}"/>
                </a:ext>
              </a:extLst>
            </p:cNvPr>
            <p:cNvPicPr>
              <a:picLocks noChangeAspect="1"/>
            </p:cNvPicPr>
            <p:nvPr/>
          </p:nvPicPr>
          <p:blipFill>
            <a:blip r:embed="rId2"/>
            <a:stretch>
              <a:fillRect/>
            </a:stretch>
          </p:blipFill>
          <p:spPr>
            <a:xfrm>
              <a:off x="2950517" y="2985038"/>
              <a:ext cx="2842847" cy="1218363"/>
            </a:xfrm>
            <a:prstGeom prst="rect">
              <a:avLst/>
            </a:prstGeom>
          </p:spPr>
        </p:pic>
        <p:pic>
          <p:nvPicPr>
            <p:cNvPr id="12" name="Picture 11" descr="Icon&#10;&#10;Description automatically generated">
              <a:extLst>
                <a:ext uri="{FF2B5EF4-FFF2-40B4-BE49-F238E27FC236}">
                  <a16:creationId xmlns:a16="http://schemas.microsoft.com/office/drawing/2014/main" id="{EBA15470-19B1-2A4D-5939-6AA6B5AEF323}"/>
                </a:ext>
              </a:extLst>
            </p:cNvPr>
            <p:cNvPicPr>
              <a:picLocks noChangeAspect="1"/>
            </p:cNvPicPr>
            <p:nvPr/>
          </p:nvPicPr>
          <p:blipFill>
            <a:blip r:embed="rId3"/>
            <a:stretch>
              <a:fillRect/>
            </a:stretch>
          </p:blipFill>
          <p:spPr>
            <a:xfrm rot="20334973" flipH="1">
              <a:off x="3588381" y="3330994"/>
              <a:ext cx="236383" cy="257797"/>
            </a:xfrm>
            <a:prstGeom prst="rect">
              <a:avLst/>
            </a:prstGeom>
          </p:spPr>
        </p:pic>
      </p:grpSp>
    </p:spTree>
    <p:extLst>
      <p:ext uri="{BB962C8B-B14F-4D97-AF65-F5344CB8AC3E}">
        <p14:creationId xmlns:p14="http://schemas.microsoft.com/office/powerpoint/2010/main" val="1206690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FUNDING NEEDED FOR 4 KEY PHASES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8704385"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TO RUN YOUR BUSINESS – SOME TIPS</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51412" y="1222792"/>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357191" y="2511990"/>
            <a:ext cx="5334891"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Introduce a stock management system</a:t>
            </a:r>
          </a:p>
          <a:p>
            <a:r>
              <a:rPr lang="en-GB" dirty="0"/>
              <a:t>Effective stock control helps reduce waste and improve profit margins, very important for perishable ingredients.</a:t>
            </a:r>
          </a:p>
          <a:p>
            <a:pPr marL="342900" indent="-342900">
              <a:buFont typeface="Arial" panose="020B0604020202020204" pitchFamily="34" charset="0"/>
              <a:buChar char="•"/>
            </a:pPr>
            <a:r>
              <a:rPr lang="en-GB" b="1" dirty="0"/>
              <a:t>Track inventory</a:t>
            </a:r>
            <a:r>
              <a:rPr lang="en-GB" dirty="0"/>
              <a:t>: Use a spreadsheet or simple stock app to monitor ingredient levels (flour, spices, jars, packaging).</a:t>
            </a:r>
          </a:p>
          <a:p>
            <a:pPr marL="342900" indent="-342900">
              <a:buFont typeface="Arial" panose="020B0604020202020204" pitchFamily="34" charset="0"/>
              <a:buChar char="•"/>
            </a:pPr>
            <a:r>
              <a:rPr lang="en-GB" b="1" dirty="0"/>
              <a:t>Assign value</a:t>
            </a:r>
            <a:r>
              <a:rPr lang="en-GB" dirty="0"/>
              <a:t>: Attach a € value to each stock item—know what’s tied up in unused ingredients.</a:t>
            </a:r>
          </a:p>
          <a:p>
            <a:pPr marL="342900" indent="-342900">
              <a:buFont typeface="Arial" panose="020B0604020202020204" pitchFamily="34" charset="0"/>
              <a:buChar char="•"/>
            </a:pPr>
            <a:r>
              <a:rPr lang="en-GB" b="1" dirty="0"/>
              <a:t>Watch expiry dates</a:t>
            </a:r>
            <a:r>
              <a:rPr lang="en-GB" dirty="0"/>
              <a:t>: Rotate stock using FIFO (First In, First Out) to avoid spoilage.</a:t>
            </a:r>
          </a:p>
          <a:p>
            <a:pPr marL="342900" indent="-342900">
              <a:buFont typeface="Arial" panose="020B0604020202020204" pitchFamily="34" charset="0"/>
              <a:buChar char="•"/>
            </a:pPr>
            <a:r>
              <a:rPr lang="en-GB" b="1" dirty="0"/>
              <a:t>Cut slow-movers</a:t>
            </a:r>
            <a:r>
              <a:rPr lang="en-GB" dirty="0"/>
              <a:t>: Remove them from the menu.</a:t>
            </a:r>
            <a:endParaRPr lang="en-US" dirty="0"/>
          </a:p>
        </p:txBody>
      </p:sp>
      <p:sp>
        <p:nvSpPr>
          <p:cNvPr id="4" name="Text Placeholder 7">
            <a:extLst>
              <a:ext uri="{FF2B5EF4-FFF2-40B4-BE49-F238E27FC236}">
                <a16:creationId xmlns:a16="http://schemas.microsoft.com/office/drawing/2014/main" id="{45432849-A2C0-0787-33C2-15A7EFF9A887}"/>
              </a:ext>
            </a:extLst>
          </p:cNvPr>
          <p:cNvSpPr txBox="1">
            <a:spLocks/>
          </p:cNvSpPr>
          <p:nvPr/>
        </p:nvSpPr>
        <p:spPr>
          <a:xfrm>
            <a:off x="6096000" y="2596137"/>
            <a:ext cx="5468816"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Credit Control</a:t>
            </a:r>
          </a:p>
          <a:p>
            <a:pPr>
              <a:buClr>
                <a:srgbClr val="B6D1E1"/>
              </a:buClr>
            </a:pPr>
            <a:endParaRPr lang="en-US" b="1" dirty="0"/>
          </a:p>
          <a:p>
            <a:pPr marL="342900" indent="-342900">
              <a:buClr>
                <a:srgbClr val="B6D1E1"/>
              </a:buClr>
              <a:buFont typeface="Arial" panose="020B0604020202020204" pitchFamily="34" charset="0"/>
              <a:buChar char="•"/>
            </a:pPr>
            <a:r>
              <a:rPr lang="en-US" dirty="0"/>
              <a:t>Take maximum credit from suppliers</a:t>
            </a:r>
          </a:p>
          <a:p>
            <a:pPr marL="342900" indent="-342900">
              <a:buClr>
                <a:srgbClr val="B6D1E1"/>
              </a:buClr>
              <a:buFont typeface="Arial" panose="020B0604020202020204" pitchFamily="34" charset="0"/>
              <a:buChar char="•"/>
            </a:pPr>
            <a:r>
              <a:rPr lang="en-US" dirty="0"/>
              <a:t>Ensure your invoices are issued as they happen, do not wait until month end</a:t>
            </a:r>
          </a:p>
          <a:p>
            <a:pPr marL="342900" indent="-342900">
              <a:buClr>
                <a:srgbClr val="B6D1E1"/>
              </a:buClr>
              <a:buFont typeface="Arial" panose="020B0604020202020204" pitchFamily="34" charset="0"/>
              <a:buChar char="•"/>
            </a:pPr>
            <a:r>
              <a:rPr lang="en-US" dirty="0"/>
              <a:t>Try to keep your overdraft to a minimum</a:t>
            </a:r>
          </a:p>
          <a:p>
            <a:pPr marL="342900" indent="-342900">
              <a:buClr>
                <a:srgbClr val="B6D1E1"/>
              </a:buClr>
              <a:buFont typeface="Arial" panose="020B0604020202020204" pitchFamily="34" charset="0"/>
              <a:buChar char="•"/>
            </a:pPr>
            <a:r>
              <a:rPr lang="en-US" dirty="0"/>
              <a:t>Clearly state your terms &amp; conditions including reservation of title (owning the goods until they are paid in full</a:t>
            </a:r>
          </a:p>
          <a:p>
            <a:pPr>
              <a:buClr>
                <a:srgbClr val="B6D1E1"/>
              </a:buClr>
            </a:pPr>
            <a:endParaRPr lang="en-US" dirty="0"/>
          </a:p>
        </p:txBody>
      </p:sp>
      <p:cxnSp>
        <p:nvCxnSpPr>
          <p:cNvPr id="5" name="Straight Connector 4">
            <a:extLst>
              <a:ext uri="{FF2B5EF4-FFF2-40B4-BE49-F238E27FC236}">
                <a16:creationId xmlns:a16="http://schemas.microsoft.com/office/drawing/2014/main" id="{11E51CFD-81D6-2BE6-22EB-1BDE2CEEA651}"/>
              </a:ext>
            </a:extLst>
          </p:cNvPr>
          <p:cNvCxnSpPr>
            <a:cxnSpLocks/>
          </p:cNvCxnSpPr>
          <p:nvPr/>
        </p:nvCxnSpPr>
        <p:spPr>
          <a:xfrm flipV="1">
            <a:off x="5867860" y="2585997"/>
            <a:ext cx="0" cy="342794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795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FUNDING NEEDED FOR 4 KEY PHASES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5046785"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FUNDING FOR YOU TO LIVE!</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04</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215662" y="2895315"/>
            <a:ext cx="4554415"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Many women keep on a part time job in the early days of their food business start-up to provide a secure income</a:t>
            </a:r>
          </a:p>
          <a:p>
            <a:pPr>
              <a:buClr>
                <a:srgbClr val="B6D1E1"/>
              </a:buClr>
            </a:pPr>
            <a:r>
              <a:rPr lang="en-US" dirty="0"/>
              <a:t>stream. Having a part time job while starting your own business is a way of hedging your bets, granting you</a:t>
            </a:r>
          </a:p>
          <a:p>
            <a:pPr>
              <a:buClr>
                <a:srgbClr val="B6D1E1"/>
              </a:buClr>
            </a:pPr>
            <a:r>
              <a:rPr lang="en-US" dirty="0"/>
              <a:t>some guaranteed income as you work to develop your business. The most obvious drawback is the time it takes away from building your business</a:t>
            </a:r>
          </a:p>
        </p:txBody>
      </p:sp>
      <p:cxnSp>
        <p:nvCxnSpPr>
          <p:cNvPr id="5" name="Straight Connector 4">
            <a:extLst>
              <a:ext uri="{FF2B5EF4-FFF2-40B4-BE49-F238E27FC236}">
                <a16:creationId xmlns:a16="http://schemas.microsoft.com/office/drawing/2014/main" id="{11E51CFD-81D6-2BE6-22EB-1BDE2CEEA651}"/>
              </a:ext>
            </a:extLst>
          </p:cNvPr>
          <p:cNvCxnSpPr>
            <a:cxnSpLocks/>
          </p:cNvCxnSpPr>
          <p:nvPr/>
        </p:nvCxnSpPr>
        <p:spPr>
          <a:xfrm flipV="1">
            <a:off x="7169122" y="2691505"/>
            <a:ext cx="0" cy="358620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D5419A5C-3701-26E1-492F-D89E1A9A45FB}"/>
              </a:ext>
            </a:extLst>
          </p:cNvPr>
          <p:cNvSpPr txBox="1">
            <a:spLocks/>
          </p:cNvSpPr>
          <p:nvPr/>
        </p:nvSpPr>
        <p:spPr>
          <a:xfrm>
            <a:off x="7262447" y="2895315"/>
            <a:ext cx="4343400"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IE" sz="3600" b="1" i="1" dirty="0">
                <a:solidFill>
                  <a:srgbClr val="84BFA4"/>
                </a:solidFill>
              </a:rPr>
              <a:t>NEXT ..Research and take advantage of any funding initiatives and government-funded support service for</a:t>
            </a:r>
          </a:p>
          <a:p>
            <a:pPr marL="0" lvl="1">
              <a:lnSpc>
                <a:spcPts val="2840"/>
              </a:lnSpc>
              <a:spcBef>
                <a:spcPts val="200"/>
              </a:spcBef>
              <a:buClr>
                <a:srgbClr val="B6D1E1"/>
              </a:buClr>
            </a:pPr>
            <a:r>
              <a:rPr lang="en-IE" sz="3600" b="1" i="1" dirty="0">
                <a:solidFill>
                  <a:srgbClr val="84BFA4"/>
                </a:solidFill>
              </a:rPr>
              <a:t>small businesses. </a:t>
            </a:r>
          </a:p>
          <a:p>
            <a:pPr marL="0" lvl="1">
              <a:lnSpc>
                <a:spcPts val="2840"/>
              </a:lnSpc>
              <a:spcBef>
                <a:spcPts val="200"/>
              </a:spcBef>
              <a:buClr>
                <a:srgbClr val="B6D1E1"/>
              </a:buClr>
            </a:pPr>
            <a:endParaRPr lang="en-IE" dirty="0">
              <a:solidFill>
                <a:srgbClr val="84BFA4"/>
              </a:solidFill>
            </a:endParaRPr>
          </a:p>
        </p:txBody>
      </p:sp>
      <p:grpSp>
        <p:nvGrpSpPr>
          <p:cNvPr id="11" name="Group 10">
            <a:extLst>
              <a:ext uri="{FF2B5EF4-FFF2-40B4-BE49-F238E27FC236}">
                <a16:creationId xmlns:a16="http://schemas.microsoft.com/office/drawing/2014/main" id="{89CAA710-FDFE-AAFA-427C-B564EE3698E4}"/>
              </a:ext>
            </a:extLst>
          </p:cNvPr>
          <p:cNvGrpSpPr/>
          <p:nvPr/>
        </p:nvGrpSpPr>
        <p:grpSpPr>
          <a:xfrm>
            <a:off x="8636623" y="473471"/>
            <a:ext cx="3256196" cy="2129051"/>
            <a:chOff x="2553056" y="439217"/>
            <a:chExt cx="2532805" cy="1656065"/>
          </a:xfrm>
        </p:grpSpPr>
        <p:pic>
          <p:nvPicPr>
            <p:cNvPr id="12" name="Picture 11" descr="Icon&#10;&#10;Description automatically generated">
              <a:extLst>
                <a:ext uri="{FF2B5EF4-FFF2-40B4-BE49-F238E27FC236}">
                  <a16:creationId xmlns:a16="http://schemas.microsoft.com/office/drawing/2014/main" id="{DEB1EC75-F58D-50F3-6511-7C9724A06D7C}"/>
                </a:ext>
              </a:extLst>
            </p:cNvPr>
            <p:cNvPicPr>
              <a:picLocks noChangeAspect="1"/>
            </p:cNvPicPr>
            <p:nvPr/>
          </p:nvPicPr>
          <p:blipFill>
            <a:blip r:embed="rId2"/>
            <a:stretch>
              <a:fillRect/>
            </a:stretch>
          </p:blipFill>
          <p:spPr>
            <a:xfrm>
              <a:off x="2553056" y="439217"/>
              <a:ext cx="2532805" cy="1656065"/>
            </a:xfrm>
            <a:prstGeom prst="rect">
              <a:avLst/>
            </a:prstGeom>
          </p:spPr>
        </p:pic>
        <p:pic>
          <p:nvPicPr>
            <p:cNvPr id="13" name="Picture 12" descr="Icon&#10;&#10;Description automatically generated">
              <a:extLst>
                <a:ext uri="{FF2B5EF4-FFF2-40B4-BE49-F238E27FC236}">
                  <a16:creationId xmlns:a16="http://schemas.microsoft.com/office/drawing/2014/main" id="{3CFB8D88-FADD-E15A-4ECB-813538C3F7B2}"/>
                </a:ext>
              </a:extLst>
            </p:cNvPr>
            <p:cNvPicPr>
              <a:picLocks noChangeAspect="1"/>
            </p:cNvPicPr>
            <p:nvPr/>
          </p:nvPicPr>
          <p:blipFill>
            <a:blip r:embed="rId3"/>
            <a:stretch>
              <a:fillRect/>
            </a:stretch>
          </p:blipFill>
          <p:spPr>
            <a:xfrm>
              <a:off x="4078203" y="707840"/>
              <a:ext cx="224095" cy="244396"/>
            </a:xfrm>
            <a:prstGeom prst="rect">
              <a:avLst/>
            </a:prstGeom>
          </p:spPr>
        </p:pic>
      </p:grpSp>
    </p:spTree>
    <p:extLst>
      <p:ext uri="{BB962C8B-B14F-4D97-AF65-F5344CB8AC3E}">
        <p14:creationId xmlns:p14="http://schemas.microsoft.com/office/powerpoint/2010/main" val="661446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03</a:t>
            </a:r>
          </a:p>
        </p:txBody>
      </p:sp>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79" y="2623930"/>
            <a:ext cx="5226775" cy="3172713"/>
          </a:xfrm>
        </p:spPr>
        <p:txBody>
          <a:bodyPr>
            <a:normAutofit/>
          </a:bodyPr>
          <a:lstStyle/>
          <a:p>
            <a:r>
              <a:rPr lang="en-US" dirty="0"/>
              <a:t>WHERE CAN YOU FIND SUPPORT</a:t>
            </a:r>
            <a:endParaRPr lang="en-GB" dirty="0"/>
          </a:p>
        </p:txBody>
      </p:sp>
    </p:spTree>
    <p:extLst>
      <p:ext uri="{BB962C8B-B14F-4D97-AF65-F5344CB8AC3E}">
        <p14:creationId xmlns:p14="http://schemas.microsoft.com/office/powerpoint/2010/main" val="2661136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0" y="1983783"/>
            <a:ext cx="6147263" cy="3158610"/>
          </a:xfrm>
        </p:spPr>
        <p:txBody>
          <a:bodyPr>
            <a:normAutofit/>
          </a:bodyPr>
          <a:lstStyle/>
          <a:p>
            <a:r>
              <a:rPr lang="en-GB" dirty="0"/>
              <a:t>IS YOUR BUSINESS GOING TO BE VIABLE?</a:t>
            </a:r>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919955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8E2864-D55D-37B1-CBFF-48BDB0D64CE5}"/>
              </a:ext>
            </a:extLst>
          </p:cNvPr>
          <p:cNvSpPr>
            <a:spLocks noGrp="1"/>
          </p:cNvSpPr>
          <p:nvPr>
            <p:ph type="body" sz="quarter" idx="27"/>
          </p:nvPr>
        </p:nvSpPr>
        <p:spPr/>
        <p:txBody>
          <a:bodyPr/>
          <a:lstStyle/>
          <a:p>
            <a:r>
              <a:rPr lang="en-US" dirty="0"/>
              <a:t>WHERE CAN YOU FIND SUPPORT</a:t>
            </a:r>
            <a:endParaRPr lang="en-GB" dirty="0"/>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0" y="1766887"/>
            <a:ext cx="411785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b="1" dirty="0"/>
              <a:t>Not all food businesses need the same kind of funding or support.</a:t>
            </a:r>
          </a:p>
          <a:p>
            <a:pPr>
              <a:buNone/>
            </a:pPr>
            <a:br>
              <a:rPr lang="en-GB" dirty="0"/>
            </a:br>
            <a:r>
              <a:rPr lang="en-GB" dirty="0"/>
              <a:t>Your business model, from homemade jam sold at markets to a professional kitchen catering events, will shape the best path forward.</a:t>
            </a:r>
          </a:p>
          <a:p>
            <a:pPr>
              <a:buNone/>
            </a:pPr>
            <a:endParaRPr lang="en-GB" dirty="0"/>
          </a:p>
          <a:p>
            <a:r>
              <a:rPr lang="en-GB" dirty="0"/>
              <a:t>This section is in </a:t>
            </a:r>
            <a:r>
              <a:rPr lang="en-GB" b="1" dirty="0"/>
              <a:t>two parts</a:t>
            </a:r>
            <a:r>
              <a:rPr lang="en-GB" dirty="0"/>
              <a:t>, depending on the </a:t>
            </a:r>
            <a:r>
              <a:rPr lang="en-GB" b="1" dirty="0"/>
              <a:t>level of complexity</a:t>
            </a:r>
            <a:r>
              <a:rPr lang="en-GB" dirty="0"/>
              <a:t> and </a:t>
            </a:r>
            <a:r>
              <a:rPr lang="en-GB" b="1" dirty="0"/>
              <a:t>investment</a:t>
            </a:r>
            <a:r>
              <a:rPr lang="en-GB" dirty="0"/>
              <a:t> your food start-up needs.</a:t>
            </a:r>
          </a:p>
        </p:txBody>
      </p:sp>
      <p:sp>
        <p:nvSpPr>
          <p:cNvPr id="25" name="Text Placeholder 4">
            <a:extLst>
              <a:ext uri="{FF2B5EF4-FFF2-40B4-BE49-F238E27FC236}">
                <a16:creationId xmlns:a16="http://schemas.microsoft.com/office/drawing/2014/main" id="{6A62C547-16AB-5436-E4F1-E4CD002B1AE2}"/>
              </a:ext>
            </a:extLst>
          </p:cNvPr>
          <p:cNvSpPr>
            <a:spLocks noGrp="1"/>
          </p:cNvSpPr>
          <p:nvPr>
            <p:ph type="body" sz="quarter" idx="14"/>
          </p:nvPr>
        </p:nvSpPr>
        <p:spPr>
          <a:xfrm>
            <a:off x="6089356" y="3587253"/>
            <a:ext cx="2466303" cy="822909"/>
          </a:xfrm>
        </p:spPr>
        <p:txBody>
          <a:bodyPr anchor="t"/>
          <a:lstStyle/>
          <a:p>
            <a:pPr algn="ctr">
              <a:lnSpc>
                <a:spcPts val="2940"/>
              </a:lnSpc>
            </a:pPr>
            <a:r>
              <a:rPr lang="en-US" sz="2800" b="1" dirty="0">
                <a:solidFill>
                  <a:srgbClr val="94C7B0"/>
                </a:solidFill>
              </a:rPr>
              <a:t>LOW START UP INVESMENTS</a:t>
            </a:r>
          </a:p>
        </p:txBody>
      </p:sp>
      <p:sp>
        <p:nvSpPr>
          <p:cNvPr id="26" name="Text Placeholder 6">
            <a:extLst>
              <a:ext uri="{FF2B5EF4-FFF2-40B4-BE49-F238E27FC236}">
                <a16:creationId xmlns:a16="http://schemas.microsoft.com/office/drawing/2014/main" id="{F52B9798-120B-C438-52F6-A9A94810619C}"/>
              </a:ext>
            </a:extLst>
          </p:cNvPr>
          <p:cNvSpPr txBox="1">
            <a:spLocks/>
          </p:cNvSpPr>
          <p:nvPr/>
        </p:nvSpPr>
        <p:spPr>
          <a:xfrm>
            <a:off x="8920481" y="3587253"/>
            <a:ext cx="2694903" cy="822909"/>
          </a:xfrm>
          <a:prstGeom prst="rect">
            <a:avLst/>
          </a:prstGeom>
        </p:spPr>
        <p:txBody>
          <a:bodyPr anchor="t"/>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940"/>
              </a:lnSpc>
            </a:pPr>
            <a:r>
              <a:rPr lang="en-US" sz="2800" b="1" dirty="0">
                <a:solidFill>
                  <a:srgbClr val="94C7B0"/>
                </a:solidFill>
              </a:rPr>
              <a:t>MORE     COMPLEX         START UP INVESTMENTS</a:t>
            </a:r>
          </a:p>
        </p:txBody>
      </p:sp>
      <p:grpSp>
        <p:nvGrpSpPr>
          <p:cNvPr id="27" name="Group 26">
            <a:extLst>
              <a:ext uri="{FF2B5EF4-FFF2-40B4-BE49-F238E27FC236}">
                <a16:creationId xmlns:a16="http://schemas.microsoft.com/office/drawing/2014/main" id="{C2DA4290-0737-E24F-72C6-06BC8D5D4C30}"/>
              </a:ext>
            </a:extLst>
          </p:cNvPr>
          <p:cNvGrpSpPr/>
          <p:nvPr/>
        </p:nvGrpSpPr>
        <p:grpSpPr>
          <a:xfrm>
            <a:off x="6762659" y="2042730"/>
            <a:ext cx="1119696" cy="1488201"/>
            <a:chOff x="1828799" y="1798501"/>
            <a:chExt cx="1163784" cy="1546799"/>
          </a:xfrm>
        </p:grpSpPr>
        <p:sp>
          <p:nvSpPr>
            <p:cNvPr id="28" name="Graphic 4">
              <a:extLst>
                <a:ext uri="{FF2B5EF4-FFF2-40B4-BE49-F238E27FC236}">
                  <a16:creationId xmlns:a16="http://schemas.microsoft.com/office/drawing/2014/main" id="{8DB4B580-BC29-AD60-85C2-DD52280EFF77}"/>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29" name="Text Placeholder 4">
              <a:extLst>
                <a:ext uri="{FF2B5EF4-FFF2-40B4-BE49-F238E27FC236}">
                  <a16:creationId xmlns:a16="http://schemas.microsoft.com/office/drawing/2014/main" id="{4651E2A7-75E4-2077-0D84-E1580578B612}"/>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grpSp>
        <p:nvGrpSpPr>
          <p:cNvPr id="30" name="Group 29">
            <a:extLst>
              <a:ext uri="{FF2B5EF4-FFF2-40B4-BE49-F238E27FC236}">
                <a16:creationId xmlns:a16="http://schemas.microsoft.com/office/drawing/2014/main" id="{F110AE4C-6AB2-87EA-09A4-23343C49FC68}"/>
              </a:ext>
            </a:extLst>
          </p:cNvPr>
          <p:cNvGrpSpPr/>
          <p:nvPr/>
        </p:nvGrpSpPr>
        <p:grpSpPr>
          <a:xfrm>
            <a:off x="9708084" y="2042730"/>
            <a:ext cx="1119696" cy="1488201"/>
            <a:chOff x="1828799" y="1798501"/>
            <a:chExt cx="1163784" cy="1546799"/>
          </a:xfrm>
        </p:grpSpPr>
        <p:sp>
          <p:nvSpPr>
            <p:cNvPr id="31" name="Graphic 4">
              <a:extLst>
                <a:ext uri="{FF2B5EF4-FFF2-40B4-BE49-F238E27FC236}">
                  <a16:creationId xmlns:a16="http://schemas.microsoft.com/office/drawing/2014/main" id="{4E75CA49-CD02-962B-8712-6AF8E2285ACD}"/>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32" name="Text Placeholder 4">
              <a:extLst>
                <a:ext uri="{FF2B5EF4-FFF2-40B4-BE49-F238E27FC236}">
                  <a16:creationId xmlns:a16="http://schemas.microsoft.com/office/drawing/2014/main" id="{E73128B2-B894-6B14-2F5E-3FD6DCB2D681}"/>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cxnSp>
        <p:nvCxnSpPr>
          <p:cNvPr id="33" name="Straight Connector 32">
            <a:extLst>
              <a:ext uri="{FF2B5EF4-FFF2-40B4-BE49-F238E27FC236}">
                <a16:creationId xmlns:a16="http://schemas.microsoft.com/office/drawing/2014/main" id="{D80D7BD4-2CF2-85DF-3E09-548F1A706A0D}"/>
              </a:ext>
            </a:extLst>
          </p:cNvPr>
          <p:cNvCxnSpPr>
            <a:cxnSpLocks/>
          </p:cNvCxnSpPr>
          <p:nvPr/>
        </p:nvCxnSpPr>
        <p:spPr>
          <a:xfrm flipV="1">
            <a:off x="8761273" y="1861450"/>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896F72-1E82-FAFF-6274-7DAAC7AEF354}"/>
              </a:ext>
            </a:extLst>
          </p:cNvPr>
          <p:cNvCxnSpPr>
            <a:cxnSpLocks/>
          </p:cNvCxnSpPr>
          <p:nvPr/>
        </p:nvCxnSpPr>
        <p:spPr>
          <a:xfrm flipV="1">
            <a:off x="11709627" y="1861450"/>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EE672B-9033-A1EF-B5AB-590625719986}"/>
              </a:ext>
            </a:extLst>
          </p:cNvPr>
          <p:cNvCxnSpPr>
            <a:cxnSpLocks/>
          </p:cNvCxnSpPr>
          <p:nvPr/>
        </p:nvCxnSpPr>
        <p:spPr>
          <a:xfrm flipV="1">
            <a:off x="6019166" y="2153335"/>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C00FD1D-AF1D-5DE7-83D2-0F84D72847D2}"/>
              </a:ext>
            </a:extLst>
          </p:cNvPr>
          <p:cNvGrpSpPr/>
          <p:nvPr/>
        </p:nvGrpSpPr>
        <p:grpSpPr>
          <a:xfrm>
            <a:off x="5510392" y="3859269"/>
            <a:ext cx="1006498" cy="2087999"/>
            <a:chOff x="1797479" y="2311504"/>
            <a:chExt cx="1006498" cy="2087999"/>
          </a:xfrm>
        </p:grpSpPr>
        <p:pic>
          <p:nvPicPr>
            <p:cNvPr id="43" name="Picture 42" descr="Icon&#10;&#10;Description automatically generated">
              <a:extLst>
                <a:ext uri="{FF2B5EF4-FFF2-40B4-BE49-F238E27FC236}">
                  <a16:creationId xmlns:a16="http://schemas.microsoft.com/office/drawing/2014/main" id="{BA1F00B2-9D4B-39D8-EE27-C6A5F4E1CCCC}"/>
                </a:ext>
              </a:extLst>
            </p:cNvPr>
            <p:cNvPicPr>
              <a:picLocks noChangeAspect="1"/>
            </p:cNvPicPr>
            <p:nvPr/>
          </p:nvPicPr>
          <p:blipFill>
            <a:blip r:embed="rId2"/>
            <a:stretch>
              <a:fillRect/>
            </a:stretch>
          </p:blipFill>
          <p:spPr>
            <a:xfrm>
              <a:off x="1797479" y="2311504"/>
              <a:ext cx="1006498" cy="2087999"/>
            </a:xfrm>
            <a:prstGeom prst="rect">
              <a:avLst/>
            </a:prstGeom>
          </p:spPr>
        </p:pic>
        <p:pic>
          <p:nvPicPr>
            <p:cNvPr id="44" name="Picture 43" descr="Icon&#10;&#10;Description automatically generated">
              <a:extLst>
                <a:ext uri="{FF2B5EF4-FFF2-40B4-BE49-F238E27FC236}">
                  <a16:creationId xmlns:a16="http://schemas.microsoft.com/office/drawing/2014/main" id="{DD35B2C5-DCFE-DAD4-C54D-8DF5E44ABEC4}"/>
                </a:ext>
              </a:extLst>
            </p:cNvPr>
            <p:cNvPicPr>
              <a:picLocks noChangeAspect="1"/>
            </p:cNvPicPr>
            <p:nvPr/>
          </p:nvPicPr>
          <p:blipFill>
            <a:blip r:embed="rId3"/>
            <a:stretch>
              <a:fillRect/>
            </a:stretch>
          </p:blipFill>
          <p:spPr>
            <a:xfrm flipH="1">
              <a:off x="2443741" y="3267026"/>
              <a:ext cx="179368" cy="195618"/>
            </a:xfrm>
            <a:prstGeom prst="rect">
              <a:avLst/>
            </a:prstGeom>
          </p:spPr>
        </p:pic>
      </p:grpSp>
      <p:grpSp>
        <p:nvGrpSpPr>
          <p:cNvPr id="45" name="Group 44">
            <a:extLst>
              <a:ext uri="{FF2B5EF4-FFF2-40B4-BE49-F238E27FC236}">
                <a16:creationId xmlns:a16="http://schemas.microsoft.com/office/drawing/2014/main" id="{290CEA39-47C2-8DF7-2A5B-6A203D2690A5}"/>
              </a:ext>
            </a:extLst>
          </p:cNvPr>
          <p:cNvGrpSpPr/>
          <p:nvPr/>
        </p:nvGrpSpPr>
        <p:grpSpPr>
          <a:xfrm>
            <a:off x="8295634" y="3721896"/>
            <a:ext cx="1285655" cy="2087999"/>
            <a:chOff x="3196937" y="4514086"/>
            <a:chExt cx="1285655" cy="2087999"/>
          </a:xfrm>
        </p:grpSpPr>
        <p:pic>
          <p:nvPicPr>
            <p:cNvPr id="46" name="Picture 45" descr="Icon&#10;&#10;Description automatically generated">
              <a:extLst>
                <a:ext uri="{FF2B5EF4-FFF2-40B4-BE49-F238E27FC236}">
                  <a16:creationId xmlns:a16="http://schemas.microsoft.com/office/drawing/2014/main" id="{418E200B-CF8C-F027-F021-F3FAC6E46DB7}"/>
                </a:ext>
              </a:extLst>
            </p:cNvPr>
            <p:cNvPicPr>
              <a:picLocks noChangeAspect="1"/>
            </p:cNvPicPr>
            <p:nvPr/>
          </p:nvPicPr>
          <p:blipFill>
            <a:blip r:embed="rId4"/>
            <a:stretch>
              <a:fillRect/>
            </a:stretch>
          </p:blipFill>
          <p:spPr>
            <a:xfrm>
              <a:off x="3196937" y="4514086"/>
              <a:ext cx="1285655" cy="2087999"/>
            </a:xfrm>
            <a:prstGeom prst="rect">
              <a:avLst/>
            </a:prstGeom>
          </p:spPr>
        </p:pic>
        <p:pic>
          <p:nvPicPr>
            <p:cNvPr id="47" name="Picture 46" descr="Icon&#10;&#10;Description automatically generated">
              <a:extLst>
                <a:ext uri="{FF2B5EF4-FFF2-40B4-BE49-F238E27FC236}">
                  <a16:creationId xmlns:a16="http://schemas.microsoft.com/office/drawing/2014/main" id="{9CE34FA5-1DC4-B808-8C17-A82694E78389}"/>
                </a:ext>
              </a:extLst>
            </p:cNvPr>
            <p:cNvPicPr>
              <a:picLocks noChangeAspect="1"/>
            </p:cNvPicPr>
            <p:nvPr/>
          </p:nvPicPr>
          <p:blipFill>
            <a:blip r:embed="rId3"/>
            <a:stretch>
              <a:fillRect/>
            </a:stretch>
          </p:blipFill>
          <p:spPr>
            <a:xfrm>
              <a:off x="3396580" y="5878033"/>
              <a:ext cx="179368" cy="195618"/>
            </a:xfrm>
            <a:prstGeom prst="rect">
              <a:avLst/>
            </a:prstGeom>
          </p:spPr>
        </p:pic>
      </p:grpSp>
    </p:spTree>
    <p:extLst>
      <p:ext uri="{BB962C8B-B14F-4D97-AF65-F5344CB8AC3E}">
        <p14:creationId xmlns:p14="http://schemas.microsoft.com/office/powerpoint/2010/main" val="212641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8E2864-D55D-37B1-CBFF-48BDB0D64CE5}"/>
              </a:ext>
            </a:extLst>
          </p:cNvPr>
          <p:cNvSpPr>
            <a:spLocks noGrp="1"/>
          </p:cNvSpPr>
          <p:nvPr>
            <p:ph type="body" sz="quarter" idx="27"/>
          </p:nvPr>
        </p:nvSpPr>
        <p:spPr/>
        <p:txBody>
          <a:bodyPr/>
          <a:lstStyle/>
          <a:p>
            <a:r>
              <a:rPr lang="en-US" dirty="0"/>
              <a:t>THE CONTEXT</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2" y="1766887"/>
            <a:ext cx="4420084"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Starting a business represents a significant opportunity for women migrants or refugees. However, it is known that women still rely on personal savings as their main source of business funding.  </a:t>
            </a:r>
          </a:p>
          <a:p>
            <a:pPr>
              <a:buClr>
                <a:srgbClr val="B6D1E1"/>
              </a:buClr>
            </a:pPr>
            <a:endParaRPr lang="en-US" dirty="0"/>
          </a:p>
          <a:p>
            <a:pPr>
              <a:buClr>
                <a:srgbClr val="B6D1E1"/>
              </a:buClr>
            </a:pPr>
            <a:r>
              <a:rPr lang="en-US" dirty="0"/>
              <a:t>So, this can be particularly difficult when you are rebuilding a life in a new country.  For all women, regardless of background, there is a fear that they will be turned down or face difficulties when trying to obtain business credit and  financing.</a:t>
            </a:r>
          </a:p>
          <a:p>
            <a:pPr>
              <a:buClr>
                <a:srgbClr val="B6D1E1"/>
              </a:buClr>
            </a:pPr>
            <a:endParaRPr lang="en-US" dirty="0"/>
          </a:p>
        </p:txBody>
      </p:sp>
      <p:cxnSp>
        <p:nvCxnSpPr>
          <p:cNvPr id="33" name="Straight Connector 32">
            <a:extLst>
              <a:ext uri="{FF2B5EF4-FFF2-40B4-BE49-F238E27FC236}">
                <a16:creationId xmlns:a16="http://schemas.microsoft.com/office/drawing/2014/main" id="{D80D7BD4-2CF2-85DF-3E09-548F1A706A0D}"/>
              </a:ext>
            </a:extLst>
          </p:cNvPr>
          <p:cNvCxnSpPr>
            <a:cxnSpLocks/>
          </p:cNvCxnSpPr>
          <p:nvPr/>
        </p:nvCxnSpPr>
        <p:spPr>
          <a:xfrm flipV="1">
            <a:off x="5987073" y="1721964"/>
            <a:ext cx="0" cy="435337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BA9B77C6-AB4D-0A86-2AC8-25B32CC5DA9F}"/>
              </a:ext>
            </a:extLst>
          </p:cNvPr>
          <p:cNvSpPr txBox="1">
            <a:spLocks/>
          </p:cNvSpPr>
          <p:nvPr/>
        </p:nvSpPr>
        <p:spPr>
          <a:xfrm>
            <a:off x="6600798" y="1913436"/>
            <a:ext cx="4542481" cy="82290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2800" b="1">
                <a:solidFill>
                  <a:srgbClr val="94C7B0"/>
                </a:solidFill>
              </a:rPr>
              <a:t>LOW START UP INVESMENTS</a:t>
            </a:r>
            <a:endParaRPr lang="en-US" sz="2800" b="1" dirty="0">
              <a:solidFill>
                <a:srgbClr val="94C7B0"/>
              </a:solidFill>
            </a:endParaRPr>
          </a:p>
        </p:txBody>
      </p:sp>
      <p:grpSp>
        <p:nvGrpSpPr>
          <p:cNvPr id="8" name="Group 7">
            <a:extLst>
              <a:ext uri="{FF2B5EF4-FFF2-40B4-BE49-F238E27FC236}">
                <a16:creationId xmlns:a16="http://schemas.microsoft.com/office/drawing/2014/main" id="{F38CC1F8-D83B-9890-5884-32C62B7BA353}"/>
              </a:ext>
            </a:extLst>
          </p:cNvPr>
          <p:cNvGrpSpPr/>
          <p:nvPr/>
        </p:nvGrpSpPr>
        <p:grpSpPr>
          <a:xfrm>
            <a:off x="5383309" y="1546783"/>
            <a:ext cx="1119696" cy="1488201"/>
            <a:chOff x="1828799" y="1798501"/>
            <a:chExt cx="1163784" cy="1546799"/>
          </a:xfrm>
        </p:grpSpPr>
        <p:sp>
          <p:nvSpPr>
            <p:cNvPr id="9" name="Graphic 4">
              <a:extLst>
                <a:ext uri="{FF2B5EF4-FFF2-40B4-BE49-F238E27FC236}">
                  <a16:creationId xmlns:a16="http://schemas.microsoft.com/office/drawing/2014/main" id="{67DACCF0-07CD-8CF5-60D1-5521139C32B4}"/>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4">
              <a:extLst>
                <a:ext uri="{FF2B5EF4-FFF2-40B4-BE49-F238E27FC236}">
                  <a16:creationId xmlns:a16="http://schemas.microsoft.com/office/drawing/2014/main" id="{BBB8BFBA-37E4-A90B-5ACB-106623A985E4}"/>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
        <p:nvSpPr>
          <p:cNvPr id="11" name="Text Placeholder 7">
            <a:extLst>
              <a:ext uri="{FF2B5EF4-FFF2-40B4-BE49-F238E27FC236}">
                <a16:creationId xmlns:a16="http://schemas.microsoft.com/office/drawing/2014/main" id="{F9870B84-8104-3966-963E-1CF83B5D5373}"/>
              </a:ext>
            </a:extLst>
          </p:cNvPr>
          <p:cNvSpPr txBox="1">
            <a:spLocks/>
          </p:cNvSpPr>
          <p:nvPr/>
        </p:nvSpPr>
        <p:spPr>
          <a:xfrm>
            <a:off x="6581128" y="2461729"/>
            <a:ext cx="5151087" cy="180030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The good news for women business owners is that there is </a:t>
            </a:r>
            <a:r>
              <a:rPr lang="en-US" b="1" dirty="0"/>
              <a:t>a range of free and low-cost resources</a:t>
            </a:r>
            <a:r>
              <a:rPr lang="en-US" dirty="0"/>
              <a:t> available to help them overcome many of these challenges and succeed in business.</a:t>
            </a:r>
          </a:p>
          <a:p>
            <a:pPr>
              <a:buClr>
                <a:srgbClr val="B6D1E1"/>
              </a:buClr>
            </a:pPr>
            <a:endParaRPr lang="en-US" dirty="0"/>
          </a:p>
        </p:txBody>
      </p:sp>
      <p:sp>
        <p:nvSpPr>
          <p:cNvPr id="12" name="Text Placeholder 4">
            <a:extLst>
              <a:ext uri="{FF2B5EF4-FFF2-40B4-BE49-F238E27FC236}">
                <a16:creationId xmlns:a16="http://schemas.microsoft.com/office/drawing/2014/main" id="{DE76B3CB-9F28-C8D1-291E-DA04715C9F3E}"/>
              </a:ext>
            </a:extLst>
          </p:cNvPr>
          <p:cNvSpPr txBox="1">
            <a:spLocks/>
          </p:cNvSpPr>
          <p:nvPr/>
        </p:nvSpPr>
        <p:spPr>
          <a:xfrm>
            <a:off x="6536220" y="4571393"/>
            <a:ext cx="4297093" cy="82290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2800" b="1" dirty="0">
                <a:solidFill>
                  <a:srgbClr val="94C7B0"/>
                </a:solidFill>
              </a:rPr>
              <a:t>MORE COMPLEX START UP INVESTMENTS</a:t>
            </a:r>
          </a:p>
        </p:txBody>
      </p:sp>
      <p:grpSp>
        <p:nvGrpSpPr>
          <p:cNvPr id="13" name="Group 12">
            <a:extLst>
              <a:ext uri="{FF2B5EF4-FFF2-40B4-BE49-F238E27FC236}">
                <a16:creationId xmlns:a16="http://schemas.microsoft.com/office/drawing/2014/main" id="{5FC52CE6-5A17-AAB5-1F3C-6E324CC9EA89}"/>
              </a:ext>
            </a:extLst>
          </p:cNvPr>
          <p:cNvGrpSpPr/>
          <p:nvPr/>
        </p:nvGrpSpPr>
        <p:grpSpPr>
          <a:xfrm>
            <a:off x="5318732" y="4204740"/>
            <a:ext cx="1119696" cy="1488201"/>
            <a:chOff x="1828799" y="1798501"/>
            <a:chExt cx="1163784" cy="1546799"/>
          </a:xfrm>
        </p:grpSpPr>
        <p:sp>
          <p:nvSpPr>
            <p:cNvPr id="14" name="Graphic 4">
              <a:extLst>
                <a:ext uri="{FF2B5EF4-FFF2-40B4-BE49-F238E27FC236}">
                  <a16:creationId xmlns:a16="http://schemas.microsoft.com/office/drawing/2014/main" id="{5A901D4A-0909-D008-2DBE-466561400E6B}"/>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5" name="Text Placeholder 4">
              <a:extLst>
                <a:ext uri="{FF2B5EF4-FFF2-40B4-BE49-F238E27FC236}">
                  <a16:creationId xmlns:a16="http://schemas.microsoft.com/office/drawing/2014/main" id="{259DB037-B487-8186-1214-6314D5CF1933}"/>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
        <p:nvSpPr>
          <p:cNvPr id="16" name="Text Placeholder 7">
            <a:extLst>
              <a:ext uri="{FF2B5EF4-FFF2-40B4-BE49-F238E27FC236}">
                <a16:creationId xmlns:a16="http://schemas.microsoft.com/office/drawing/2014/main" id="{418DB1BF-59D0-4259-255D-AE51AC9B4EEE}"/>
              </a:ext>
            </a:extLst>
          </p:cNvPr>
          <p:cNvSpPr txBox="1">
            <a:spLocks/>
          </p:cNvSpPr>
          <p:nvPr/>
        </p:nvSpPr>
        <p:spPr>
          <a:xfrm>
            <a:off x="6516552" y="5398655"/>
            <a:ext cx="5033230" cy="83166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Many more options also that are available to pursue</a:t>
            </a:r>
          </a:p>
          <a:p>
            <a:pPr>
              <a:buClr>
                <a:srgbClr val="B6D1E1"/>
              </a:buClr>
            </a:pPr>
            <a:endParaRPr lang="en-US" dirty="0"/>
          </a:p>
        </p:txBody>
      </p:sp>
    </p:spTree>
    <p:extLst>
      <p:ext uri="{BB962C8B-B14F-4D97-AF65-F5344CB8AC3E}">
        <p14:creationId xmlns:p14="http://schemas.microsoft.com/office/powerpoint/2010/main" val="3438454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8532B8-1BCB-3193-ED49-A2A960AD2098}"/>
              </a:ext>
            </a:extLst>
          </p:cNvPr>
          <p:cNvSpPr>
            <a:spLocks noGrp="1"/>
          </p:cNvSpPr>
          <p:nvPr>
            <p:ph type="body" sz="quarter" idx="27"/>
          </p:nvPr>
        </p:nvSpPr>
        <p:spPr/>
        <p:txBody>
          <a:bodyPr/>
          <a:lstStyle/>
          <a:p>
            <a:r>
              <a:rPr lang="en-US" dirty="0"/>
              <a:t>WHERE CAN YOU FIND SUPPORT</a:t>
            </a:r>
            <a:endParaRPr lang="en-GB"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98077" y="1535365"/>
            <a:ext cx="6157596"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INVESMENTS  - WHERE CAN YOU FIND SUPPORT?</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198077" y="2422856"/>
            <a:ext cx="9317163"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dirty="0"/>
              <a:t>Starting a small food business,  like selling homemade products, catering from home, or testing recipes at local markets, doesn’t always require a big loan.</a:t>
            </a:r>
          </a:p>
          <a:p>
            <a:pPr>
              <a:buNone/>
            </a:pPr>
            <a:r>
              <a:rPr lang="en-GB" dirty="0"/>
              <a:t>The good news for women entrepreneurs, especially migrants or refugees, is that many free and low-cost resources can help you begin with confidence, even if you're starting over or managing limited funds.</a:t>
            </a:r>
          </a:p>
          <a:p>
            <a:pPr>
              <a:buNone/>
            </a:pPr>
            <a:endParaRPr lang="en-GB" dirty="0"/>
          </a:p>
          <a:p>
            <a:r>
              <a:rPr lang="en-GB" dirty="0"/>
              <a:t>Traditionally, entrepreneurs would go to their bank to get a business loan.</a:t>
            </a:r>
            <a:br>
              <a:rPr lang="en-GB" dirty="0"/>
            </a:br>
            <a:r>
              <a:rPr lang="en-GB" dirty="0"/>
              <a:t>But typically, banks often require a long financial history or security, which most new founders, especially newcomers, don’t have. </a:t>
            </a:r>
            <a:r>
              <a:rPr lang="en-US" dirty="0"/>
              <a:t>Luckily,  business owners have other options open to them. The key to success is knowing where to look. We will look at some of these options now.</a:t>
            </a:r>
          </a:p>
          <a:p>
            <a:pPr>
              <a:buClr>
                <a:srgbClr val="B6D1E1"/>
              </a:buClr>
            </a:pPr>
            <a:endParaRPr lang="en-US" dirty="0"/>
          </a:p>
        </p:txBody>
      </p:sp>
      <p:sp>
        <p:nvSpPr>
          <p:cNvPr id="17" name="TextBox 16">
            <a:extLst>
              <a:ext uri="{FF2B5EF4-FFF2-40B4-BE49-F238E27FC236}">
                <a16:creationId xmlns:a16="http://schemas.microsoft.com/office/drawing/2014/main" id="{765E965F-D68A-CD01-7027-E927F48F0463}"/>
              </a:ext>
            </a:extLst>
          </p:cNvPr>
          <p:cNvSpPr txBox="1"/>
          <p:nvPr/>
        </p:nvSpPr>
        <p:spPr>
          <a:xfrm>
            <a:off x="393459" y="5896852"/>
            <a:ext cx="11736038" cy="769441"/>
          </a:xfrm>
          <a:prstGeom prst="rect">
            <a:avLst/>
          </a:prstGeom>
          <a:noFill/>
        </p:spPr>
        <p:txBody>
          <a:bodyPr wrap="square">
            <a:spAutoFit/>
          </a:bodyPr>
          <a:lstStyle/>
          <a:p>
            <a:r>
              <a:rPr lang="en-US" sz="2200" dirty="0">
                <a:solidFill>
                  <a:schemeClr val="bg1"/>
                </a:solidFill>
                <a:highlight>
                  <a:srgbClr val="94C7B0"/>
                </a:highlight>
              </a:rPr>
              <a:t>For those women business founders with more complex financial needs, we also cover other sources. </a:t>
            </a:r>
            <a:r>
              <a:rPr lang="en-US" sz="2200" u="sng" dirty="0">
                <a:solidFill>
                  <a:schemeClr val="bg1"/>
                </a:solidFill>
                <a:highlight>
                  <a:srgbClr val="94C7B0"/>
                </a:highlight>
              </a:rPr>
              <a:t>NOTE - all of the content that follows will increase your awareness of different funding mechanisms. </a:t>
            </a:r>
            <a:endParaRPr lang="en-US" sz="2200" dirty="0">
              <a:solidFill>
                <a:schemeClr val="bg1"/>
              </a:solidFill>
              <a:highlight>
                <a:srgbClr val="94C7B0"/>
              </a:highlight>
            </a:endParaRPr>
          </a:p>
        </p:txBody>
      </p:sp>
    </p:spTree>
    <p:extLst>
      <p:ext uri="{BB962C8B-B14F-4D97-AF65-F5344CB8AC3E}">
        <p14:creationId xmlns:p14="http://schemas.microsoft.com/office/powerpoint/2010/main" val="2624356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8532B8-1BCB-3193-ED49-A2A960AD2098}"/>
              </a:ext>
            </a:extLst>
          </p:cNvPr>
          <p:cNvSpPr>
            <a:spLocks noGrp="1"/>
          </p:cNvSpPr>
          <p:nvPr>
            <p:ph type="body" sz="quarter" idx="27"/>
          </p:nvPr>
        </p:nvSpPr>
        <p:spPr/>
        <p:txBody>
          <a:bodyPr/>
          <a:lstStyle/>
          <a:p>
            <a:r>
              <a:rPr lang="en-US" dirty="0"/>
              <a:t>WHERE CAN YOU FIND SUPPORT</a:t>
            </a:r>
            <a:endParaRPr lang="en-GB"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6157596"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INVESMENTS  - WHERE CAN YOU FIND SUPPORT?</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198078" y="3471620"/>
            <a:ext cx="7255888" cy="269670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In this section, we introduce you to</a:t>
            </a:r>
          </a:p>
          <a:p>
            <a:pPr marL="342900" indent="-342900">
              <a:buClr>
                <a:srgbClr val="B6D1E1"/>
              </a:buClr>
              <a:buFont typeface="Arial" panose="020B0604020202020204" pitchFamily="34" charset="0"/>
              <a:buChar char="•"/>
            </a:pPr>
            <a:r>
              <a:rPr lang="en-US" dirty="0"/>
              <a:t>Private investment  from friends and family</a:t>
            </a:r>
          </a:p>
          <a:p>
            <a:pPr marL="342900" indent="-342900">
              <a:buClr>
                <a:srgbClr val="B6D1E1"/>
              </a:buClr>
              <a:buFont typeface="Arial" panose="020B0604020202020204" pitchFamily="34" charset="0"/>
              <a:buChar char="•"/>
            </a:pPr>
            <a:r>
              <a:rPr lang="en-US" dirty="0"/>
              <a:t>Microcredit and microfinance loans </a:t>
            </a:r>
          </a:p>
          <a:p>
            <a:pPr marL="342900" indent="-342900">
              <a:buClr>
                <a:srgbClr val="B6D1E1"/>
              </a:buClr>
              <a:buFont typeface="Arial" panose="020B0604020202020204" pitchFamily="34" charset="0"/>
              <a:buChar char="•"/>
            </a:pPr>
            <a:r>
              <a:rPr lang="en-US" dirty="0"/>
              <a:t>Crowdfunding</a:t>
            </a:r>
          </a:p>
          <a:p>
            <a:pPr marL="342900" indent="-342900">
              <a:buClr>
                <a:srgbClr val="B6D1E1"/>
              </a:buClr>
              <a:buFont typeface="Arial" panose="020B0604020202020204" pitchFamily="34" charset="0"/>
              <a:buChar char="•"/>
            </a:pPr>
            <a:r>
              <a:rPr lang="en-US" dirty="0"/>
              <a:t>Grants</a:t>
            </a:r>
          </a:p>
          <a:p>
            <a:pPr>
              <a:buClr>
                <a:srgbClr val="B6D1E1"/>
              </a:buClr>
            </a:pPr>
            <a:endParaRPr lang="en-US" dirty="0"/>
          </a:p>
        </p:txBody>
      </p:sp>
      <p:grpSp>
        <p:nvGrpSpPr>
          <p:cNvPr id="2" name="Group 1">
            <a:extLst>
              <a:ext uri="{FF2B5EF4-FFF2-40B4-BE49-F238E27FC236}">
                <a16:creationId xmlns:a16="http://schemas.microsoft.com/office/drawing/2014/main" id="{3F51E562-58A3-40A1-3A48-10B01E21C2A9}"/>
              </a:ext>
            </a:extLst>
          </p:cNvPr>
          <p:cNvGrpSpPr/>
          <p:nvPr/>
        </p:nvGrpSpPr>
        <p:grpSpPr>
          <a:xfrm>
            <a:off x="7745880" y="2496476"/>
            <a:ext cx="3557889" cy="2787669"/>
            <a:chOff x="448873" y="4678394"/>
            <a:chExt cx="2490973" cy="1678570"/>
          </a:xfrm>
        </p:grpSpPr>
        <p:pic>
          <p:nvPicPr>
            <p:cNvPr id="4" name="Picture 3" descr="A picture containing text, vector graphics&#10;&#10;Description automatically generated">
              <a:extLst>
                <a:ext uri="{FF2B5EF4-FFF2-40B4-BE49-F238E27FC236}">
                  <a16:creationId xmlns:a16="http://schemas.microsoft.com/office/drawing/2014/main" id="{BCACD731-CE1C-C6E7-517B-6DDCCB146A07}"/>
                </a:ext>
              </a:extLst>
            </p:cNvPr>
            <p:cNvPicPr>
              <a:picLocks noChangeAspect="1"/>
            </p:cNvPicPr>
            <p:nvPr/>
          </p:nvPicPr>
          <p:blipFill>
            <a:blip r:embed="rId2"/>
            <a:stretch>
              <a:fillRect/>
            </a:stretch>
          </p:blipFill>
          <p:spPr>
            <a:xfrm>
              <a:off x="448873" y="4678394"/>
              <a:ext cx="2490973" cy="1678570"/>
            </a:xfrm>
            <a:prstGeom prst="rect">
              <a:avLst/>
            </a:prstGeom>
          </p:spPr>
        </p:pic>
        <p:pic>
          <p:nvPicPr>
            <p:cNvPr id="5" name="Picture 4" descr="Icon&#10;&#10;Description automatically generated">
              <a:extLst>
                <a:ext uri="{FF2B5EF4-FFF2-40B4-BE49-F238E27FC236}">
                  <a16:creationId xmlns:a16="http://schemas.microsoft.com/office/drawing/2014/main" id="{4DB1F86C-0121-930F-0209-DAC7D3B6838B}"/>
                </a:ext>
              </a:extLst>
            </p:cNvPr>
            <p:cNvPicPr>
              <a:picLocks noChangeAspect="1"/>
            </p:cNvPicPr>
            <p:nvPr/>
          </p:nvPicPr>
          <p:blipFill>
            <a:blip r:embed="rId3"/>
            <a:stretch>
              <a:fillRect/>
            </a:stretch>
          </p:blipFill>
          <p:spPr>
            <a:xfrm>
              <a:off x="1227241" y="5282793"/>
              <a:ext cx="132038" cy="144000"/>
            </a:xfrm>
            <a:prstGeom prst="rect">
              <a:avLst/>
            </a:prstGeom>
          </p:spPr>
        </p:pic>
        <p:pic>
          <p:nvPicPr>
            <p:cNvPr id="10" name="Picture 9" descr="Icon&#10;&#10;Description automatically generated">
              <a:extLst>
                <a:ext uri="{FF2B5EF4-FFF2-40B4-BE49-F238E27FC236}">
                  <a16:creationId xmlns:a16="http://schemas.microsoft.com/office/drawing/2014/main" id="{15001DFD-F67F-FDE8-B9A6-36552134EE31}"/>
                </a:ext>
              </a:extLst>
            </p:cNvPr>
            <p:cNvPicPr>
              <a:picLocks noChangeAspect="1"/>
            </p:cNvPicPr>
            <p:nvPr/>
          </p:nvPicPr>
          <p:blipFill>
            <a:blip r:embed="rId3"/>
            <a:stretch>
              <a:fillRect/>
            </a:stretch>
          </p:blipFill>
          <p:spPr>
            <a:xfrm>
              <a:off x="1902563" y="4788704"/>
              <a:ext cx="132038" cy="144000"/>
            </a:xfrm>
            <a:prstGeom prst="rect">
              <a:avLst/>
            </a:prstGeom>
          </p:spPr>
        </p:pic>
        <p:pic>
          <p:nvPicPr>
            <p:cNvPr id="11" name="Picture 10" descr="Icon&#10;&#10;Description automatically generated">
              <a:extLst>
                <a:ext uri="{FF2B5EF4-FFF2-40B4-BE49-F238E27FC236}">
                  <a16:creationId xmlns:a16="http://schemas.microsoft.com/office/drawing/2014/main" id="{0340D6DE-6DFC-161B-0522-4E17F3A41079}"/>
                </a:ext>
              </a:extLst>
            </p:cNvPr>
            <p:cNvPicPr>
              <a:picLocks noChangeAspect="1"/>
            </p:cNvPicPr>
            <p:nvPr/>
          </p:nvPicPr>
          <p:blipFill>
            <a:blip r:embed="rId3"/>
            <a:stretch>
              <a:fillRect/>
            </a:stretch>
          </p:blipFill>
          <p:spPr>
            <a:xfrm rot="19326072">
              <a:off x="1487752" y="5190070"/>
              <a:ext cx="132038" cy="144000"/>
            </a:xfrm>
            <a:prstGeom prst="rect">
              <a:avLst/>
            </a:prstGeom>
          </p:spPr>
        </p:pic>
      </p:grpSp>
    </p:spTree>
    <p:extLst>
      <p:ext uri="{BB962C8B-B14F-4D97-AF65-F5344CB8AC3E}">
        <p14:creationId xmlns:p14="http://schemas.microsoft.com/office/powerpoint/2010/main" val="3378101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8532B8-1BCB-3193-ED49-A2A960AD2098}"/>
              </a:ext>
            </a:extLst>
          </p:cNvPr>
          <p:cNvSpPr>
            <a:spLocks noGrp="1"/>
          </p:cNvSpPr>
          <p:nvPr>
            <p:ph type="body" sz="quarter" idx="27"/>
          </p:nvPr>
        </p:nvSpPr>
        <p:spPr/>
        <p:txBody>
          <a:bodyPr/>
          <a:lstStyle/>
          <a:p>
            <a:r>
              <a:rPr lang="en-US" dirty="0"/>
              <a:t>WHERE CAN YOU FIND SUPPORT</a:t>
            </a:r>
            <a:endParaRPr lang="en-GB"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599279" y="1420094"/>
            <a:ext cx="933846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INVESMENTS – Private Investment </a:t>
            </a:r>
          </a:p>
        </p:txBody>
      </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644706" y="1978400"/>
            <a:ext cx="10799319"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US" b="1" dirty="0"/>
              <a:t>Private Investment </a:t>
            </a:r>
            <a:r>
              <a:rPr lang="en-US" dirty="0"/>
              <a:t>is often a good option for a new food business especially </a:t>
            </a:r>
            <a:r>
              <a:rPr lang="en-GB" dirty="0"/>
              <a:t>when you can show the potential for strong demand or growth. This type of support often comes not just with money, but with valuable advice, encouragement, or industry connections that traditional lenders don’t typically offer. Many women begin close to home, turning to friends and family. While this can be a great way to get started, it’s important to protect both your business and your relationships:</a:t>
            </a:r>
          </a:p>
          <a:p>
            <a:pPr>
              <a:buNone/>
            </a:pPr>
            <a:endParaRPr lang="en-GB" sz="600" dirty="0"/>
          </a:p>
          <a:p>
            <a:pPr marL="342900" indent="-342900">
              <a:buFont typeface="Arial" panose="020B0604020202020204" pitchFamily="34" charset="0"/>
              <a:buChar char="•"/>
            </a:pPr>
            <a:r>
              <a:rPr lang="en-GB" b="1" dirty="0"/>
              <a:t>Keep it professional</a:t>
            </a:r>
            <a:r>
              <a:rPr lang="en-GB" dirty="0"/>
              <a:t>: Always put agreements in writing, even with loved ones.</a:t>
            </a:r>
          </a:p>
          <a:p>
            <a:pPr marL="342900" indent="-342900">
              <a:buFont typeface="Arial" panose="020B0604020202020204" pitchFamily="34" charset="0"/>
              <a:buChar char="•"/>
            </a:pPr>
            <a:r>
              <a:rPr lang="en-GB" b="1" dirty="0"/>
              <a:t>Set clear expectations</a:t>
            </a:r>
            <a:r>
              <a:rPr lang="en-GB" dirty="0"/>
              <a:t>: Explain that start-ups carry risk, and there’s a possibility they may not get their money back.</a:t>
            </a:r>
          </a:p>
          <a:p>
            <a:pPr marL="342900" indent="-342900">
              <a:buFont typeface="Arial" panose="020B0604020202020204" pitchFamily="34" charset="0"/>
              <a:buChar char="•"/>
            </a:pPr>
            <a:r>
              <a:rPr lang="en-GB" b="1" dirty="0"/>
              <a:t>Treat it like a formal investment</a:t>
            </a:r>
            <a:r>
              <a:rPr lang="en-GB" dirty="0"/>
              <a:t>: Share a simple business plan, agree on repayment terms (if any), and communicate regularly.</a:t>
            </a:r>
          </a:p>
          <a:p>
            <a:endParaRPr lang="en-GB" dirty="0"/>
          </a:p>
          <a:p>
            <a:r>
              <a:rPr lang="en-GB" dirty="0"/>
              <a:t>Remember: The goal is to build your dream without risking your most important personal connections.</a:t>
            </a:r>
          </a:p>
          <a:p>
            <a:pPr>
              <a:buClr>
                <a:srgbClr val="B6D1E1"/>
              </a:buClr>
            </a:pPr>
            <a:endParaRPr lang="en-US" dirty="0"/>
          </a:p>
        </p:txBody>
      </p:sp>
    </p:spTree>
    <p:extLst>
      <p:ext uri="{BB962C8B-B14F-4D97-AF65-F5344CB8AC3E}">
        <p14:creationId xmlns:p14="http://schemas.microsoft.com/office/powerpoint/2010/main" val="998067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83D29-C8A8-B0AA-C86A-B4234DF8A7A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CDB1289-902D-39AD-4F5E-E589A43CDA42}"/>
              </a:ext>
            </a:extLst>
          </p:cNvPr>
          <p:cNvSpPr>
            <a:spLocks noGrp="1"/>
          </p:cNvSpPr>
          <p:nvPr>
            <p:ph type="body" sz="quarter" idx="27"/>
          </p:nvPr>
        </p:nvSpPr>
        <p:spPr/>
        <p:txBody>
          <a:bodyPr/>
          <a:lstStyle/>
          <a:p>
            <a:r>
              <a:rPr lang="en-US" dirty="0"/>
              <a:t>WHERE CAN YOU FIND SUPPORT</a:t>
            </a:r>
            <a:endParaRPr lang="en-GB" dirty="0"/>
          </a:p>
        </p:txBody>
      </p:sp>
      <p:cxnSp>
        <p:nvCxnSpPr>
          <p:cNvPr id="14" name="Straight Connector 13">
            <a:extLst>
              <a:ext uri="{FF2B5EF4-FFF2-40B4-BE49-F238E27FC236}">
                <a16:creationId xmlns:a16="http://schemas.microsoft.com/office/drawing/2014/main" id="{5316924F-CB7A-BD97-CC2A-269222F42C85}"/>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10AB6AEF-9CA6-8784-9973-979A70E7FBDD}"/>
              </a:ext>
            </a:extLst>
          </p:cNvPr>
          <p:cNvSpPr txBox="1">
            <a:spLocks/>
          </p:cNvSpPr>
          <p:nvPr/>
        </p:nvSpPr>
        <p:spPr>
          <a:xfrm>
            <a:off x="487751" y="1474738"/>
            <a:ext cx="933846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INVESMENTS – Private Investment </a:t>
            </a:r>
          </a:p>
        </p:txBody>
      </p:sp>
      <p:sp>
        <p:nvSpPr>
          <p:cNvPr id="3" name="Text Placeholder 7">
            <a:extLst>
              <a:ext uri="{FF2B5EF4-FFF2-40B4-BE49-F238E27FC236}">
                <a16:creationId xmlns:a16="http://schemas.microsoft.com/office/drawing/2014/main" id="{D8BEB93C-F906-C43A-1E42-5D872857E4E2}"/>
              </a:ext>
            </a:extLst>
          </p:cNvPr>
          <p:cNvSpPr txBox="1">
            <a:spLocks/>
          </p:cNvSpPr>
          <p:nvPr/>
        </p:nvSpPr>
        <p:spPr>
          <a:xfrm>
            <a:off x="2170576" y="1993357"/>
            <a:ext cx="9666135"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1" name="TextBox 10">
            <a:extLst>
              <a:ext uri="{FF2B5EF4-FFF2-40B4-BE49-F238E27FC236}">
                <a16:creationId xmlns:a16="http://schemas.microsoft.com/office/drawing/2014/main" id="{71719C16-4270-75EE-47F8-3D816C743063}"/>
              </a:ext>
            </a:extLst>
          </p:cNvPr>
          <p:cNvSpPr txBox="1"/>
          <p:nvPr/>
        </p:nvSpPr>
        <p:spPr>
          <a:xfrm>
            <a:off x="439546" y="2183649"/>
            <a:ext cx="7405235" cy="4154984"/>
          </a:xfrm>
          <a:prstGeom prst="rect">
            <a:avLst/>
          </a:prstGeom>
          <a:noFill/>
        </p:spPr>
        <p:txBody>
          <a:bodyPr wrap="square">
            <a:spAutoFit/>
          </a:bodyPr>
          <a:lstStyle/>
          <a:p>
            <a:r>
              <a:rPr lang="en-GB" sz="2200" b="1" dirty="0"/>
              <a:t>Different ways friends and family can support you:</a:t>
            </a:r>
          </a:p>
          <a:p>
            <a:r>
              <a:rPr lang="en-GB" sz="2200" dirty="0"/>
              <a:t>Friends and family don’t always need to provide large sums of money. Support could also take the form of:</a:t>
            </a:r>
          </a:p>
          <a:p>
            <a:pPr marL="342900" indent="-342900">
              <a:buFont typeface="Arial" panose="020B0604020202020204" pitchFamily="34" charset="0"/>
              <a:buChar char="•"/>
            </a:pPr>
            <a:r>
              <a:rPr lang="en-GB" sz="2200" dirty="0"/>
              <a:t>Small seed funding (a few hundred euros to get started)</a:t>
            </a:r>
          </a:p>
          <a:p>
            <a:pPr marL="342900" indent="-342900">
              <a:buFont typeface="Arial" panose="020B0604020202020204" pitchFamily="34" charset="0"/>
              <a:buChar char="•"/>
            </a:pPr>
            <a:r>
              <a:rPr lang="en-GB" sz="2200" dirty="0"/>
              <a:t>Buying/pre-ordering your first products to test the market</a:t>
            </a:r>
          </a:p>
          <a:p>
            <a:pPr marL="342900" indent="-342900">
              <a:buFont typeface="Arial" panose="020B0604020202020204" pitchFamily="34" charset="0"/>
              <a:buChar char="•"/>
            </a:pPr>
            <a:r>
              <a:rPr lang="en-GB" sz="2200" dirty="0"/>
              <a:t>Offering equipment, space, or transport (e.g., using a home kitchen or borrowing a van)</a:t>
            </a:r>
          </a:p>
          <a:p>
            <a:pPr marL="342900" indent="-342900">
              <a:buFont typeface="Arial" panose="020B0604020202020204" pitchFamily="34" charset="0"/>
              <a:buChar char="•"/>
            </a:pPr>
            <a:r>
              <a:rPr lang="en-GB" sz="2200" dirty="0"/>
              <a:t>Skills support – maybe someone can help with accounting, design, or marketing</a:t>
            </a:r>
          </a:p>
          <a:p>
            <a:endParaRPr lang="en-GB" sz="2200" dirty="0"/>
          </a:p>
          <a:p>
            <a:r>
              <a:rPr lang="en-GB" sz="2200" dirty="0"/>
              <a:t>This normalizes non-cash contributions, which are often just as valuable for early-stage food businesses.</a:t>
            </a:r>
          </a:p>
        </p:txBody>
      </p:sp>
      <p:pic>
        <p:nvPicPr>
          <p:cNvPr id="10" name="Picture 9" descr="Two women laughing">
            <a:extLst>
              <a:ext uri="{FF2B5EF4-FFF2-40B4-BE49-F238E27FC236}">
                <a16:creationId xmlns:a16="http://schemas.microsoft.com/office/drawing/2014/main" id="{0612DB6C-60F6-4AB7-1BD5-82A5AA897BBC}"/>
              </a:ext>
            </a:extLst>
          </p:cNvPr>
          <p:cNvPicPr>
            <a:picLocks noChangeAspect="1"/>
          </p:cNvPicPr>
          <p:nvPr/>
        </p:nvPicPr>
        <p:blipFill>
          <a:blip r:embed="rId2"/>
          <a:stretch>
            <a:fillRect/>
          </a:stretch>
        </p:blipFill>
        <p:spPr>
          <a:xfrm>
            <a:off x="7844781" y="2717856"/>
            <a:ext cx="4080075" cy="2720050"/>
          </a:xfrm>
          <a:prstGeom prst="rect">
            <a:avLst/>
          </a:prstGeom>
        </p:spPr>
      </p:pic>
    </p:spTree>
    <p:extLst>
      <p:ext uri="{BB962C8B-B14F-4D97-AF65-F5344CB8AC3E}">
        <p14:creationId xmlns:p14="http://schemas.microsoft.com/office/powerpoint/2010/main" val="3857213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8BF18-C8EC-0B7D-E9E1-8661CF608BE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748DB67-75F9-48A7-3341-AC7F5F7DF820}"/>
              </a:ext>
            </a:extLst>
          </p:cNvPr>
          <p:cNvSpPr>
            <a:spLocks noGrp="1"/>
          </p:cNvSpPr>
          <p:nvPr>
            <p:ph type="body" sz="quarter" idx="27"/>
          </p:nvPr>
        </p:nvSpPr>
        <p:spPr/>
        <p:txBody>
          <a:bodyPr/>
          <a:lstStyle/>
          <a:p>
            <a:r>
              <a:rPr lang="en-US" dirty="0"/>
              <a:t>WHERE CAN YOU FIND SUPPORT</a:t>
            </a:r>
            <a:endParaRPr lang="en-GB" dirty="0"/>
          </a:p>
        </p:txBody>
      </p:sp>
      <p:cxnSp>
        <p:nvCxnSpPr>
          <p:cNvPr id="14" name="Straight Connector 13">
            <a:extLst>
              <a:ext uri="{FF2B5EF4-FFF2-40B4-BE49-F238E27FC236}">
                <a16:creationId xmlns:a16="http://schemas.microsoft.com/office/drawing/2014/main" id="{A82E7A72-91FF-3C97-F94F-5413DD471EA6}"/>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90E4BC42-2D89-1B49-968B-77AB0E18522B}"/>
              </a:ext>
            </a:extLst>
          </p:cNvPr>
          <p:cNvSpPr txBox="1">
            <a:spLocks/>
          </p:cNvSpPr>
          <p:nvPr/>
        </p:nvSpPr>
        <p:spPr>
          <a:xfrm>
            <a:off x="769739" y="1460242"/>
            <a:ext cx="933846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INVESMENTS – Private Investment </a:t>
            </a:r>
          </a:p>
        </p:txBody>
      </p:sp>
      <p:sp>
        <p:nvSpPr>
          <p:cNvPr id="3" name="Text Placeholder 7">
            <a:extLst>
              <a:ext uri="{FF2B5EF4-FFF2-40B4-BE49-F238E27FC236}">
                <a16:creationId xmlns:a16="http://schemas.microsoft.com/office/drawing/2014/main" id="{2250DABE-DE4A-498D-8B2C-6B0804141906}"/>
              </a:ext>
            </a:extLst>
          </p:cNvPr>
          <p:cNvSpPr txBox="1">
            <a:spLocks/>
          </p:cNvSpPr>
          <p:nvPr/>
        </p:nvSpPr>
        <p:spPr>
          <a:xfrm>
            <a:off x="2170576" y="1993357"/>
            <a:ext cx="9666135"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1" name="TextBox 10">
            <a:extLst>
              <a:ext uri="{FF2B5EF4-FFF2-40B4-BE49-F238E27FC236}">
                <a16:creationId xmlns:a16="http://schemas.microsoft.com/office/drawing/2014/main" id="{4EBA9CDF-7520-D7CC-70DD-245B1EEB237D}"/>
              </a:ext>
            </a:extLst>
          </p:cNvPr>
          <p:cNvSpPr txBox="1"/>
          <p:nvPr/>
        </p:nvSpPr>
        <p:spPr>
          <a:xfrm>
            <a:off x="751411" y="2027988"/>
            <a:ext cx="10507489" cy="3200876"/>
          </a:xfrm>
          <a:prstGeom prst="rect">
            <a:avLst/>
          </a:prstGeom>
          <a:noFill/>
        </p:spPr>
        <p:txBody>
          <a:bodyPr wrap="square">
            <a:spAutoFit/>
          </a:bodyPr>
          <a:lstStyle/>
          <a:p>
            <a:r>
              <a:rPr lang="en-GB" sz="2200" b="1" dirty="0"/>
              <a:t>Tips for the conversation:</a:t>
            </a:r>
          </a:p>
          <a:p>
            <a:r>
              <a:rPr lang="en-GB" sz="2200" dirty="0"/>
              <a:t>Approaching friends and family about money can be awkward. Do it </a:t>
            </a:r>
            <a:r>
              <a:rPr lang="en-IE" sz="2400" dirty="0"/>
              <a:t>professionally and respectfully. Here are </a:t>
            </a:r>
            <a:r>
              <a:rPr lang="en-GB" sz="2200" dirty="0"/>
              <a:t>some ideas</a:t>
            </a:r>
          </a:p>
          <a:p>
            <a:endParaRPr lang="en-GB" sz="2200" dirty="0"/>
          </a:p>
          <a:p>
            <a:pPr marL="342900" indent="-342900">
              <a:buFont typeface="Arial" panose="020B0604020202020204" pitchFamily="34" charset="0"/>
              <a:buChar char="•"/>
            </a:pPr>
            <a:r>
              <a:rPr lang="en-GB" sz="2200" dirty="0"/>
              <a:t>Framing it as an opportunity, not a favour</a:t>
            </a:r>
          </a:p>
          <a:p>
            <a:pPr marL="342900" indent="-342900">
              <a:buFont typeface="Arial" panose="020B0604020202020204" pitchFamily="34" charset="0"/>
              <a:buChar char="•"/>
            </a:pPr>
            <a:r>
              <a:rPr lang="en-GB" sz="2200" dirty="0"/>
              <a:t>Being upfront about risk and timelines</a:t>
            </a:r>
          </a:p>
          <a:p>
            <a:pPr marL="342900" indent="-342900">
              <a:buFont typeface="Arial" panose="020B0604020202020204" pitchFamily="34" charset="0"/>
              <a:buChar char="•"/>
            </a:pPr>
            <a:r>
              <a:rPr lang="en-GB" sz="2200" dirty="0"/>
              <a:t>Offering a small thank-you bonus (like free product, future catering, or a set  discount for ongoing purchases)</a:t>
            </a:r>
          </a:p>
          <a:p>
            <a:pPr marL="342900" indent="-342900">
              <a:buFont typeface="Arial" panose="020B0604020202020204" pitchFamily="34" charset="0"/>
              <a:buChar char="•"/>
            </a:pPr>
            <a:endParaRPr lang="en-GB" sz="2200" dirty="0"/>
          </a:p>
        </p:txBody>
      </p:sp>
      <p:grpSp>
        <p:nvGrpSpPr>
          <p:cNvPr id="16" name="Grupa 11">
            <a:extLst>
              <a:ext uri="{FF2B5EF4-FFF2-40B4-BE49-F238E27FC236}">
                <a16:creationId xmlns:a16="http://schemas.microsoft.com/office/drawing/2014/main" id="{D8FEB14F-64E2-45DD-6FC7-FF2248E2B443}"/>
              </a:ext>
            </a:extLst>
          </p:cNvPr>
          <p:cNvGrpSpPr/>
          <p:nvPr/>
        </p:nvGrpSpPr>
        <p:grpSpPr>
          <a:xfrm>
            <a:off x="751412" y="5066359"/>
            <a:ext cx="9071376" cy="1687855"/>
            <a:chOff x="6392064" y="2074265"/>
            <a:chExt cx="3250502" cy="1480279"/>
          </a:xfrm>
        </p:grpSpPr>
        <p:sp>
          <p:nvSpPr>
            <p:cNvPr id="17" name="Rectangle 16">
              <a:extLst>
                <a:ext uri="{FF2B5EF4-FFF2-40B4-BE49-F238E27FC236}">
                  <a16:creationId xmlns:a16="http://schemas.microsoft.com/office/drawing/2014/main" id="{F169784D-AAB2-B3E8-7D12-71BBECD8F6AA}"/>
                </a:ext>
              </a:extLst>
            </p:cNvPr>
            <p:cNvSpPr/>
            <p:nvPr/>
          </p:nvSpPr>
          <p:spPr>
            <a:xfrm>
              <a:off x="6718365" y="2373623"/>
              <a:ext cx="2924201" cy="1180921"/>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8" name="Group 17">
              <a:extLst>
                <a:ext uri="{FF2B5EF4-FFF2-40B4-BE49-F238E27FC236}">
                  <a16:creationId xmlns:a16="http://schemas.microsoft.com/office/drawing/2014/main" id="{BAF08A8C-9E45-D17A-57D1-478C9AF59831}"/>
                </a:ext>
              </a:extLst>
            </p:cNvPr>
            <p:cNvGrpSpPr/>
            <p:nvPr/>
          </p:nvGrpSpPr>
          <p:grpSpPr>
            <a:xfrm>
              <a:off x="6392064" y="2074265"/>
              <a:ext cx="2788753" cy="578690"/>
              <a:chOff x="2045517" y="6166884"/>
              <a:chExt cx="2788753" cy="578690"/>
            </a:xfrm>
          </p:grpSpPr>
          <p:sp>
            <p:nvSpPr>
              <p:cNvPr id="20" name="Rectangle 7">
                <a:extLst>
                  <a:ext uri="{FF2B5EF4-FFF2-40B4-BE49-F238E27FC236}">
                    <a16:creationId xmlns:a16="http://schemas.microsoft.com/office/drawing/2014/main" id="{01CB1F57-B7DE-1932-E718-DAB61D72F746}"/>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ectangle 8">
                <a:extLst>
                  <a:ext uri="{FF2B5EF4-FFF2-40B4-BE49-F238E27FC236}">
                    <a16:creationId xmlns:a16="http://schemas.microsoft.com/office/drawing/2014/main" id="{38B8032A-94AB-3A5A-B2F3-0C2E709DF8E0}"/>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ectangle 9">
                <a:extLst>
                  <a:ext uri="{FF2B5EF4-FFF2-40B4-BE49-F238E27FC236}">
                    <a16:creationId xmlns:a16="http://schemas.microsoft.com/office/drawing/2014/main" id="{B103AC45-DF85-A0ED-676D-A8EFA246161D}"/>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noProof="0" dirty="0">
                    <a:effectLst/>
                    <a:latin typeface="Calibri" panose="020F0502020204030204" pitchFamily="34" charset="0"/>
                    <a:ea typeface="Times New Roman" panose="02020603050405020304" pitchFamily="18" charset="0"/>
                    <a:cs typeface="Times New Roman" panose="02020603050405020304" pitchFamily="18" charset="0"/>
                  </a:rPr>
                  <a:t>Exercise</a:t>
                </a:r>
                <a:endParaRPr lang="en-GB" sz="30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4" name="Graphic 10" descr="Clipboard Partially Ticked outline">
                <a:extLst>
                  <a:ext uri="{FF2B5EF4-FFF2-40B4-BE49-F238E27FC236}">
                    <a16:creationId xmlns:a16="http://schemas.microsoft.com/office/drawing/2014/main" id="{B0A7A4EE-CAA5-6FC6-99FA-683B6A5523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9" name="Text Placeholder 2">
              <a:extLst>
                <a:ext uri="{FF2B5EF4-FFF2-40B4-BE49-F238E27FC236}">
                  <a16:creationId xmlns:a16="http://schemas.microsoft.com/office/drawing/2014/main" id="{A0F1A360-AD36-E4B4-4856-CC04EA825B4F}"/>
                </a:ext>
              </a:extLst>
            </p:cNvPr>
            <p:cNvSpPr txBox="1">
              <a:spLocks/>
            </p:cNvSpPr>
            <p:nvPr/>
          </p:nvSpPr>
          <p:spPr>
            <a:xfrm>
              <a:off x="6914310" y="2754117"/>
              <a:ext cx="2728256" cy="53339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GB" b="1" noProof="0" dirty="0"/>
            </a:p>
          </p:txBody>
        </p:sp>
      </p:grpSp>
      <p:sp>
        <p:nvSpPr>
          <p:cNvPr id="26" name="TextBox 25">
            <a:extLst>
              <a:ext uri="{FF2B5EF4-FFF2-40B4-BE49-F238E27FC236}">
                <a16:creationId xmlns:a16="http://schemas.microsoft.com/office/drawing/2014/main" id="{A62B31B7-9487-21B6-06D1-6451143342FF}"/>
              </a:ext>
            </a:extLst>
          </p:cNvPr>
          <p:cNvSpPr txBox="1"/>
          <p:nvPr/>
        </p:nvSpPr>
        <p:spPr>
          <a:xfrm>
            <a:off x="1282036" y="5840876"/>
            <a:ext cx="4557782" cy="646331"/>
          </a:xfrm>
          <a:prstGeom prst="rect">
            <a:avLst/>
          </a:prstGeom>
          <a:noFill/>
        </p:spPr>
        <p:txBody>
          <a:bodyPr wrap="square">
            <a:spAutoFit/>
          </a:bodyPr>
          <a:lstStyle/>
          <a:p>
            <a:r>
              <a:rPr lang="en-GB" sz="1800" b="1" dirty="0"/>
              <a:t>Download and complete our </a:t>
            </a:r>
            <a:r>
              <a:rPr lang="en-IE" sz="1800" b="1" dirty="0"/>
              <a:t>Friends &amp; Family Funding Checklist</a:t>
            </a:r>
          </a:p>
        </p:txBody>
      </p:sp>
      <p:graphicFrame>
        <p:nvGraphicFramePr>
          <p:cNvPr id="27" name="Object 26">
            <a:extLst>
              <a:ext uri="{FF2B5EF4-FFF2-40B4-BE49-F238E27FC236}">
                <a16:creationId xmlns:a16="http://schemas.microsoft.com/office/drawing/2014/main" id="{904D001E-8F0A-9DEB-A25F-5F5EC33E1230}"/>
              </a:ext>
            </a:extLst>
          </p:cNvPr>
          <p:cNvGraphicFramePr>
            <a:graphicFrameLocks noChangeAspect="1"/>
          </p:cNvGraphicFramePr>
          <p:nvPr>
            <p:extLst>
              <p:ext uri="{D42A27DB-BD31-4B8C-83A1-F6EECF244321}">
                <p14:modId xmlns:p14="http://schemas.microsoft.com/office/powerpoint/2010/main" val="2943118855"/>
              </p:ext>
            </p:extLst>
          </p:nvPr>
        </p:nvGraphicFramePr>
        <p:xfrm>
          <a:off x="8017851" y="5770068"/>
          <a:ext cx="1129859" cy="965088"/>
        </p:xfrm>
        <a:graphic>
          <a:graphicData uri="http://schemas.openxmlformats.org/presentationml/2006/ole">
            <mc:AlternateContent xmlns:mc="http://schemas.openxmlformats.org/markup-compatibility/2006">
              <mc:Choice xmlns:v="urn:schemas-microsoft-com:vml" Requires="v">
                <p:oleObj name="Document" showAsIcon="1" r:id="rId4" imgW="914249" imgH="781050" progId="Word.Document.12">
                  <p:embed/>
                </p:oleObj>
              </mc:Choice>
              <mc:Fallback>
                <p:oleObj name="Document" showAsIcon="1" r:id="rId4" imgW="914249" imgH="781050" progId="Word.Document.12">
                  <p:embed/>
                  <p:pic>
                    <p:nvPicPr>
                      <p:cNvPr id="0" name=""/>
                      <p:cNvPicPr/>
                      <p:nvPr/>
                    </p:nvPicPr>
                    <p:blipFill>
                      <a:blip r:embed="rId5"/>
                      <a:stretch>
                        <a:fillRect/>
                      </a:stretch>
                    </p:blipFill>
                    <p:spPr>
                      <a:xfrm>
                        <a:off x="8017851" y="5770068"/>
                        <a:ext cx="1129859" cy="965088"/>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E2832D11-5FB0-1E49-C269-1C272A8A5351}"/>
              </a:ext>
            </a:extLst>
          </p:cNvPr>
          <p:cNvSpPr txBox="1"/>
          <p:nvPr/>
        </p:nvSpPr>
        <p:spPr>
          <a:xfrm>
            <a:off x="6352184" y="5811967"/>
            <a:ext cx="1884898" cy="646331"/>
          </a:xfrm>
          <a:prstGeom prst="rect">
            <a:avLst/>
          </a:prstGeom>
          <a:noFill/>
        </p:spPr>
        <p:txBody>
          <a:bodyPr wrap="square">
            <a:spAutoFit/>
          </a:bodyPr>
          <a:lstStyle/>
          <a:p>
            <a:pPr marL="15875" indent="-15875" algn="ctr">
              <a:buClr>
                <a:srgbClr val="B6D1E1"/>
              </a:buClr>
            </a:pPr>
            <a:r>
              <a:rPr lang="en-GB" b="1" dirty="0">
                <a:solidFill>
                  <a:srgbClr val="94C7B0"/>
                </a:solidFill>
              </a:rPr>
              <a:t>D</a:t>
            </a:r>
            <a:r>
              <a:rPr lang="en-GB" sz="1800" b="1" dirty="0">
                <a:solidFill>
                  <a:srgbClr val="94C7B0"/>
                </a:solidFill>
              </a:rPr>
              <a:t>ouble click icon </a:t>
            </a:r>
          </a:p>
          <a:p>
            <a:pPr marL="15875" indent="-15875">
              <a:buClr>
                <a:srgbClr val="B6D1E1"/>
              </a:buClr>
            </a:pPr>
            <a:r>
              <a:rPr lang="en-GB" sz="1800" b="1" dirty="0">
                <a:solidFill>
                  <a:srgbClr val="94C7B0"/>
                </a:solidFill>
              </a:rPr>
              <a:t> to download</a:t>
            </a:r>
          </a:p>
        </p:txBody>
      </p:sp>
    </p:spTree>
    <p:extLst>
      <p:ext uri="{BB962C8B-B14F-4D97-AF65-F5344CB8AC3E}">
        <p14:creationId xmlns:p14="http://schemas.microsoft.com/office/powerpoint/2010/main" val="2896283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8532B8-1BCB-3193-ED49-A2A960AD2098}"/>
              </a:ext>
            </a:extLst>
          </p:cNvPr>
          <p:cNvSpPr>
            <a:spLocks noGrp="1"/>
          </p:cNvSpPr>
          <p:nvPr>
            <p:ph type="body" sz="quarter" idx="27"/>
          </p:nvPr>
        </p:nvSpPr>
        <p:spPr/>
        <p:txBody>
          <a:bodyPr/>
          <a:lstStyle/>
          <a:p>
            <a:r>
              <a:rPr lang="en-US" dirty="0"/>
              <a:t>WHERE CAN YOU FIND SUPPORT</a:t>
            </a:r>
            <a:endParaRPr lang="en-GB" dirty="0"/>
          </a:p>
        </p:txBody>
      </p: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637112" y="1580113"/>
            <a:ext cx="1113578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INVESMENTS  - microcredit and microfinance </a:t>
            </a:r>
          </a:p>
        </p:txBody>
      </p:sp>
      <p:sp>
        <p:nvSpPr>
          <p:cNvPr id="2" name="Text Placeholder 7">
            <a:extLst>
              <a:ext uri="{FF2B5EF4-FFF2-40B4-BE49-F238E27FC236}">
                <a16:creationId xmlns:a16="http://schemas.microsoft.com/office/drawing/2014/main" id="{EBDC1A33-28C8-B894-5747-C443DC206F2B}"/>
              </a:ext>
            </a:extLst>
          </p:cNvPr>
          <p:cNvSpPr txBox="1">
            <a:spLocks/>
          </p:cNvSpPr>
          <p:nvPr/>
        </p:nvSpPr>
        <p:spPr>
          <a:xfrm>
            <a:off x="2030754" y="2911097"/>
            <a:ext cx="9406996"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sp>
        <p:nvSpPr>
          <p:cNvPr id="12" name="TextBox 11">
            <a:extLst>
              <a:ext uri="{FF2B5EF4-FFF2-40B4-BE49-F238E27FC236}">
                <a16:creationId xmlns:a16="http://schemas.microsoft.com/office/drawing/2014/main" id="{FE490DDE-8EA9-D9F1-FCF9-B5758DE21C58}"/>
              </a:ext>
            </a:extLst>
          </p:cNvPr>
          <p:cNvSpPr txBox="1"/>
          <p:nvPr/>
        </p:nvSpPr>
        <p:spPr>
          <a:xfrm>
            <a:off x="751412" y="2318313"/>
            <a:ext cx="10524318" cy="3816429"/>
          </a:xfrm>
          <a:prstGeom prst="rect">
            <a:avLst/>
          </a:prstGeom>
          <a:noFill/>
        </p:spPr>
        <p:txBody>
          <a:bodyPr wrap="square">
            <a:spAutoFit/>
          </a:bodyPr>
          <a:lstStyle/>
          <a:p>
            <a:r>
              <a:rPr lang="en-GB" sz="2200" dirty="0"/>
              <a:t>Microcredit and microfinance can be powerful tools for women starting small food businesses,  especially if you don’t qualify for traditional bank loans or lack a financial history in your new country.</a:t>
            </a:r>
          </a:p>
          <a:p>
            <a:endParaRPr lang="en-GB" sz="2200" dirty="0"/>
          </a:p>
          <a:p>
            <a:r>
              <a:rPr lang="en-GB" sz="2200" b="1" dirty="0"/>
              <a:t>What’s the Difference?</a:t>
            </a:r>
          </a:p>
          <a:p>
            <a:pPr marL="342900" indent="-342900">
              <a:buFont typeface="Arial" panose="020B0604020202020204" pitchFamily="34" charset="0"/>
              <a:buChar char="•"/>
            </a:pPr>
            <a:r>
              <a:rPr lang="en-GB" sz="2200" b="1" dirty="0">
                <a:solidFill>
                  <a:srgbClr val="94C7B0"/>
                </a:solidFill>
              </a:rPr>
              <a:t>Microcredit:  </a:t>
            </a:r>
            <a:r>
              <a:rPr lang="en-GB" sz="2200" dirty="0"/>
              <a:t>Small loans (often €500–€25,000) usually offered without requiring collateral. These loans may be issued to individuals or groups.  ideal for starting your food business, home catering, or first food stall.</a:t>
            </a:r>
          </a:p>
          <a:p>
            <a:pPr marL="342900" indent="-342900">
              <a:buFont typeface="Arial" panose="020B0604020202020204" pitchFamily="34" charset="0"/>
              <a:buChar char="•"/>
            </a:pPr>
            <a:r>
              <a:rPr lang="en-GB" sz="2200" b="1" dirty="0">
                <a:solidFill>
                  <a:srgbClr val="94C7B0"/>
                </a:solidFill>
              </a:rPr>
              <a:t>Microfinance:  </a:t>
            </a:r>
            <a:r>
              <a:rPr lang="en-GB" sz="2200" dirty="0"/>
              <a:t>A broader system that includes loans, savings accounts, insurance, and sometimes business training. It's designed to help low-income entrepreneurs build sustainable businesses.</a:t>
            </a:r>
            <a:endParaRPr lang="en-IE" sz="2200" dirty="0"/>
          </a:p>
        </p:txBody>
      </p:sp>
    </p:spTree>
    <p:extLst>
      <p:ext uri="{BB962C8B-B14F-4D97-AF65-F5344CB8AC3E}">
        <p14:creationId xmlns:p14="http://schemas.microsoft.com/office/powerpoint/2010/main" val="800895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61E1-53D1-0D62-5214-49755CD4804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C791632-B69F-06E3-F1DE-EA14303D3693}"/>
              </a:ext>
            </a:extLst>
          </p:cNvPr>
          <p:cNvSpPr>
            <a:spLocks noGrp="1"/>
          </p:cNvSpPr>
          <p:nvPr>
            <p:ph type="body" sz="quarter" idx="27"/>
          </p:nvPr>
        </p:nvSpPr>
        <p:spPr/>
        <p:txBody>
          <a:bodyPr/>
          <a:lstStyle/>
          <a:p>
            <a:r>
              <a:rPr lang="en-US" dirty="0"/>
              <a:t>WHERE CAN YOU FIND SUPPORT</a:t>
            </a:r>
            <a:endParaRPr lang="en-GB" dirty="0"/>
          </a:p>
        </p:txBody>
      </p:sp>
      <p:sp>
        <p:nvSpPr>
          <p:cNvPr id="23" name="Text Placeholder 4">
            <a:extLst>
              <a:ext uri="{FF2B5EF4-FFF2-40B4-BE49-F238E27FC236}">
                <a16:creationId xmlns:a16="http://schemas.microsoft.com/office/drawing/2014/main" id="{F8BC2D76-3DD9-07A3-0CCF-1F48F7A7F891}"/>
              </a:ext>
            </a:extLst>
          </p:cNvPr>
          <p:cNvSpPr txBox="1">
            <a:spLocks/>
          </p:cNvSpPr>
          <p:nvPr/>
        </p:nvSpPr>
        <p:spPr>
          <a:xfrm>
            <a:off x="700924" y="1631577"/>
            <a:ext cx="1111334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INVESTMENTS  - microcredit and microfinance </a:t>
            </a:r>
          </a:p>
        </p:txBody>
      </p:sp>
      <p:sp>
        <p:nvSpPr>
          <p:cNvPr id="2" name="Text Placeholder 7">
            <a:extLst>
              <a:ext uri="{FF2B5EF4-FFF2-40B4-BE49-F238E27FC236}">
                <a16:creationId xmlns:a16="http://schemas.microsoft.com/office/drawing/2014/main" id="{AFBD7313-A6C8-B74D-A757-85E8454D288A}"/>
              </a:ext>
            </a:extLst>
          </p:cNvPr>
          <p:cNvSpPr txBox="1">
            <a:spLocks/>
          </p:cNvSpPr>
          <p:nvPr/>
        </p:nvSpPr>
        <p:spPr>
          <a:xfrm>
            <a:off x="2030754" y="2911097"/>
            <a:ext cx="9406996"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sp>
        <p:nvSpPr>
          <p:cNvPr id="12" name="TextBox 11">
            <a:extLst>
              <a:ext uri="{FF2B5EF4-FFF2-40B4-BE49-F238E27FC236}">
                <a16:creationId xmlns:a16="http://schemas.microsoft.com/office/drawing/2014/main" id="{DD8815ED-06E9-CEA8-1886-1A95099E727D}"/>
              </a:ext>
            </a:extLst>
          </p:cNvPr>
          <p:cNvSpPr txBox="1"/>
          <p:nvPr/>
        </p:nvSpPr>
        <p:spPr>
          <a:xfrm>
            <a:off x="833841" y="2408071"/>
            <a:ext cx="10524318" cy="3477875"/>
          </a:xfrm>
          <a:prstGeom prst="rect">
            <a:avLst/>
          </a:prstGeom>
          <a:noFill/>
        </p:spPr>
        <p:txBody>
          <a:bodyPr wrap="square">
            <a:spAutoFit/>
          </a:bodyPr>
          <a:lstStyle/>
          <a:p>
            <a:r>
              <a:rPr lang="en-GB" sz="2200" b="1" dirty="0"/>
              <a:t>Why It’s Useful for Food Start-Ups</a:t>
            </a:r>
          </a:p>
          <a:p>
            <a:pPr marL="342900" indent="-342900">
              <a:buFont typeface="Arial" panose="020B0604020202020204" pitchFamily="34" charset="0"/>
              <a:buChar char="•"/>
            </a:pPr>
            <a:r>
              <a:rPr lang="en-GB" sz="2200" dirty="0"/>
              <a:t>Flexible terms tailored for new entrepreneurs</a:t>
            </a:r>
          </a:p>
          <a:p>
            <a:pPr marL="342900" indent="-342900">
              <a:buFont typeface="Arial" panose="020B0604020202020204" pitchFamily="34" charset="0"/>
              <a:buChar char="•"/>
            </a:pPr>
            <a:r>
              <a:rPr lang="en-GB" sz="2200" dirty="0"/>
              <a:t>Lower barriers to access — often no formal credit history needed</a:t>
            </a:r>
          </a:p>
          <a:p>
            <a:pPr marL="342900" indent="-342900">
              <a:buFont typeface="Arial" panose="020B0604020202020204" pitchFamily="34" charset="0"/>
              <a:buChar char="•"/>
            </a:pPr>
            <a:r>
              <a:rPr lang="en-GB" sz="2200" dirty="0"/>
              <a:t>Group lending options for women who want to start together or co-invest</a:t>
            </a:r>
          </a:p>
          <a:p>
            <a:pPr marL="342900" indent="-342900">
              <a:buFont typeface="Arial" panose="020B0604020202020204" pitchFamily="34" charset="0"/>
              <a:buChar char="•"/>
            </a:pPr>
            <a:r>
              <a:rPr lang="en-GB" sz="2200" dirty="0"/>
              <a:t>Extra support like business coaching, mentoring, or financial literacy training</a:t>
            </a:r>
          </a:p>
          <a:p>
            <a:endParaRPr lang="en-GB" sz="2200" dirty="0"/>
          </a:p>
          <a:p>
            <a:r>
              <a:rPr lang="en-GB" sz="2200" b="1" dirty="0"/>
              <a:t>What You’ll Typically Need</a:t>
            </a:r>
          </a:p>
          <a:p>
            <a:pPr marL="342900" indent="-342900">
              <a:buFont typeface="Arial" panose="020B0604020202020204" pitchFamily="34" charset="0"/>
              <a:buChar char="•"/>
            </a:pPr>
            <a:r>
              <a:rPr lang="en-GB" sz="2200" dirty="0"/>
              <a:t>A basic business plan </a:t>
            </a:r>
          </a:p>
          <a:p>
            <a:pPr marL="342900" indent="-342900">
              <a:buFont typeface="Arial" panose="020B0604020202020204" pitchFamily="34" charset="0"/>
              <a:buChar char="•"/>
            </a:pPr>
            <a:r>
              <a:rPr lang="en-GB" sz="2200" dirty="0"/>
              <a:t>Proof of residence and ID</a:t>
            </a:r>
          </a:p>
          <a:p>
            <a:pPr marL="342900" indent="-342900">
              <a:buFont typeface="Arial" panose="020B0604020202020204" pitchFamily="34" charset="0"/>
              <a:buChar char="•"/>
            </a:pPr>
            <a:r>
              <a:rPr lang="en-GB" sz="2200" dirty="0"/>
              <a:t>Description of how you’ll use the loan (e.g., kitchen equipment, licenses, packaging)</a:t>
            </a:r>
          </a:p>
        </p:txBody>
      </p:sp>
    </p:spTree>
    <p:extLst>
      <p:ext uri="{BB962C8B-B14F-4D97-AF65-F5344CB8AC3E}">
        <p14:creationId xmlns:p14="http://schemas.microsoft.com/office/powerpoint/2010/main" val="2690204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E6F86-4763-FDF0-F1B3-B57CDF0ABB2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E116DA07-981E-4AE6-F049-E4C3BF855C69}"/>
              </a:ext>
            </a:extLst>
          </p:cNvPr>
          <p:cNvSpPr>
            <a:spLocks noGrp="1"/>
          </p:cNvSpPr>
          <p:nvPr>
            <p:ph type="body" sz="quarter" idx="27"/>
          </p:nvPr>
        </p:nvSpPr>
        <p:spPr/>
        <p:txBody>
          <a:bodyPr/>
          <a:lstStyle/>
          <a:p>
            <a:r>
              <a:rPr lang="en-US" dirty="0"/>
              <a:t>WHERE CAN YOU FIND SUPPORT</a:t>
            </a:r>
            <a:endParaRPr lang="en-GB" dirty="0"/>
          </a:p>
        </p:txBody>
      </p:sp>
      <p:sp>
        <p:nvSpPr>
          <p:cNvPr id="4" name="Text Placeholder 3">
            <a:extLst>
              <a:ext uri="{FF2B5EF4-FFF2-40B4-BE49-F238E27FC236}">
                <a16:creationId xmlns:a16="http://schemas.microsoft.com/office/drawing/2014/main" id="{920953DA-5313-513A-59C3-5D4DEA5E3929}"/>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sp>
        <p:nvSpPr>
          <p:cNvPr id="20" name="Text Placeholder 2">
            <a:extLst>
              <a:ext uri="{FF2B5EF4-FFF2-40B4-BE49-F238E27FC236}">
                <a16:creationId xmlns:a16="http://schemas.microsoft.com/office/drawing/2014/main" id="{59520D8E-EB37-CF83-DE44-40A77A121D86}"/>
              </a:ext>
            </a:extLst>
          </p:cNvPr>
          <p:cNvSpPr txBox="1">
            <a:spLocks/>
          </p:cNvSpPr>
          <p:nvPr/>
        </p:nvSpPr>
        <p:spPr>
          <a:xfrm>
            <a:off x="700924" y="2235151"/>
            <a:ext cx="10865220" cy="328781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solidFill>
                  <a:srgbClr val="B6D1E1"/>
                </a:solidFill>
              </a:rPr>
              <a:t>SWEDEN</a:t>
            </a:r>
          </a:p>
          <a:p>
            <a:pPr fontAlgn="base">
              <a:buClr>
                <a:srgbClr val="B6D1E1"/>
              </a:buClr>
            </a:pPr>
            <a:endParaRPr lang="en-IE" sz="2400" b="1" dirty="0"/>
          </a:p>
          <a:p>
            <a:pPr>
              <a:buNone/>
            </a:pPr>
            <a:r>
              <a:rPr lang="en-IE" b="1" i="1" dirty="0" err="1"/>
              <a:t>Mikrofonden</a:t>
            </a:r>
            <a:endParaRPr lang="en-IE" b="1" dirty="0"/>
          </a:p>
          <a:p>
            <a:pPr marL="342900" indent="-342900">
              <a:buFont typeface="Arial" panose="020B0604020202020204" pitchFamily="34" charset="0"/>
              <a:buChar char="•"/>
            </a:pPr>
            <a:r>
              <a:rPr lang="en-IE" dirty="0"/>
              <a:t>A social finance network offering </a:t>
            </a:r>
            <a:r>
              <a:rPr lang="en-IE" b="1" dirty="0"/>
              <a:t>loans and guarantees</a:t>
            </a:r>
            <a:r>
              <a:rPr lang="en-IE" dirty="0"/>
              <a:t> for co-ops and social entrepreneurs.</a:t>
            </a:r>
          </a:p>
          <a:p>
            <a:pPr marL="342900" indent="-342900">
              <a:buFont typeface="Arial" panose="020B0604020202020204" pitchFamily="34" charset="0"/>
              <a:buChar char="•"/>
            </a:pPr>
            <a:r>
              <a:rPr lang="en-IE" dirty="0"/>
              <a:t>Supports small businesses that banks won’t usually fund.</a:t>
            </a:r>
          </a:p>
          <a:p>
            <a:pPr marL="342900" indent="-342900">
              <a:buFont typeface="Arial" panose="020B0604020202020204" pitchFamily="34" charset="0"/>
              <a:buChar char="•"/>
            </a:pPr>
            <a:r>
              <a:rPr lang="en-IE" dirty="0"/>
              <a:t>Website: </a:t>
            </a:r>
            <a:r>
              <a:rPr lang="en-IE" dirty="0">
                <a:hlinkClick r:id="rId2"/>
              </a:rPr>
              <a:t>www.mikrofonden.se</a:t>
            </a:r>
            <a:endParaRPr lang="en-IE" dirty="0"/>
          </a:p>
          <a:p>
            <a:endParaRPr lang="en-IE" dirty="0"/>
          </a:p>
          <a:p>
            <a:pPr>
              <a:buNone/>
            </a:pPr>
            <a:r>
              <a:rPr lang="en-IE" b="1" i="1" dirty="0" err="1"/>
              <a:t>Almi</a:t>
            </a:r>
            <a:r>
              <a:rPr lang="en-IE" b="1" i="1" dirty="0"/>
              <a:t> </a:t>
            </a:r>
            <a:r>
              <a:rPr lang="en-IE" b="1" i="1" dirty="0" err="1"/>
              <a:t>Företagspartner</a:t>
            </a:r>
            <a:endParaRPr lang="en-IE" b="1" dirty="0"/>
          </a:p>
          <a:p>
            <a:pPr marL="342900" indent="-342900">
              <a:buFont typeface="Arial" panose="020B0604020202020204" pitchFamily="34" charset="0"/>
              <a:buChar char="•"/>
            </a:pPr>
            <a:r>
              <a:rPr lang="en-IE" dirty="0"/>
              <a:t>State-owned lender offering </a:t>
            </a:r>
            <a:r>
              <a:rPr lang="en-IE" b="1" dirty="0"/>
              <a:t>loans, advice, and innovation support</a:t>
            </a:r>
            <a:r>
              <a:rPr lang="en-IE" dirty="0"/>
              <a:t> for entrepreneurs.</a:t>
            </a:r>
          </a:p>
          <a:p>
            <a:pPr marL="342900" indent="-342900">
              <a:buFont typeface="Arial" panose="020B0604020202020204" pitchFamily="34" charset="0"/>
              <a:buChar char="•"/>
            </a:pPr>
            <a:r>
              <a:rPr lang="en-IE" dirty="0"/>
              <a:t>Often used by </a:t>
            </a:r>
            <a:r>
              <a:rPr lang="en-IE" b="1" dirty="0"/>
              <a:t>migrant and women entrepreneurs</a:t>
            </a:r>
            <a:r>
              <a:rPr lang="en-IE" dirty="0"/>
              <a:t>.</a:t>
            </a:r>
          </a:p>
          <a:p>
            <a:pPr marL="342900" indent="-342900">
              <a:buFont typeface="Arial" panose="020B0604020202020204" pitchFamily="34" charset="0"/>
              <a:buChar char="•"/>
            </a:pPr>
            <a:r>
              <a:rPr lang="en-IE" dirty="0"/>
              <a:t>Website: </a:t>
            </a:r>
            <a:r>
              <a:rPr lang="en-IE" dirty="0">
                <a:hlinkClick r:id="rId3"/>
              </a:rPr>
              <a:t>www.almi.se</a:t>
            </a:r>
            <a:endParaRPr lang="en-IE"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4B21B4A8-A26D-99A5-73F7-1D850673423C}"/>
              </a:ext>
            </a:extLst>
          </p:cNvPr>
          <p:cNvSpPr txBox="1">
            <a:spLocks/>
          </p:cNvSpPr>
          <p:nvPr/>
        </p:nvSpPr>
        <p:spPr>
          <a:xfrm>
            <a:off x="700924" y="1631577"/>
            <a:ext cx="1111334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INVESTMENTS  - microcredit and microfinance </a:t>
            </a:r>
          </a:p>
        </p:txBody>
      </p:sp>
    </p:spTree>
    <p:extLst>
      <p:ext uri="{BB962C8B-B14F-4D97-AF65-F5344CB8AC3E}">
        <p14:creationId xmlns:p14="http://schemas.microsoft.com/office/powerpoint/2010/main" val="3926334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PLAN FOR GROWTH </a:t>
            </a:r>
            <a:endParaRPr lang="en-IE" dirty="0">
              <a:solidFill>
                <a:schemeClr val="bg2"/>
              </a:solidFill>
            </a:endParaRP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766887"/>
            <a:ext cx="508651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You have a great idea for a food business, you have researched the market, are happy it has potential, and you have the support of those around you. </a:t>
            </a:r>
          </a:p>
          <a:p>
            <a:pPr>
              <a:buClr>
                <a:srgbClr val="B6D1E1"/>
              </a:buClr>
            </a:pPr>
            <a:endParaRPr lang="en-US" dirty="0"/>
          </a:p>
          <a:p>
            <a:pPr>
              <a:buClr>
                <a:srgbClr val="B6D1E1"/>
              </a:buClr>
            </a:pPr>
            <a:r>
              <a:rPr lang="en-US" dirty="0"/>
              <a:t>Before you invest your time, energy and resources, you need to figure out whether it's a viable business venture. Viability measures your business’s ability to start, grow and survive. </a:t>
            </a:r>
          </a:p>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6800363" y="2262269"/>
            <a:ext cx="4657727"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IE" sz="3600" b="1" i="1" dirty="0">
                <a:solidFill>
                  <a:srgbClr val="84BFA4"/>
                </a:solidFill>
              </a:rPr>
              <a:t>Can you make a profit at a price that your customers will be happy to pay for?</a:t>
            </a:r>
          </a:p>
          <a:p>
            <a:pPr marL="0" lvl="1">
              <a:lnSpc>
                <a:spcPts val="2840"/>
              </a:lnSpc>
              <a:spcBef>
                <a:spcPts val="200"/>
              </a:spcBef>
              <a:buClr>
                <a:srgbClr val="B6D1E1"/>
              </a:buClr>
            </a:pPr>
            <a:endParaRPr lang="en-IE"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6357846" y="1593904"/>
            <a:ext cx="0" cy="218768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491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C0730-F856-BC20-D01C-35D1D720180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F07D728B-BFD3-AF2F-8A49-A96ADBC0FB86}"/>
              </a:ext>
            </a:extLst>
          </p:cNvPr>
          <p:cNvSpPr>
            <a:spLocks noGrp="1"/>
          </p:cNvSpPr>
          <p:nvPr>
            <p:ph type="body" sz="quarter" idx="27"/>
          </p:nvPr>
        </p:nvSpPr>
        <p:spPr/>
        <p:txBody>
          <a:bodyPr/>
          <a:lstStyle/>
          <a:p>
            <a:r>
              <a:rPr lang="en-US" dirty="0"/>
              <a:t>WHERE CAN YOU FIND SUPPORT</a:t>
            </a:r>
            <a:endParaRPr lang="en-GB" dirty="0"/>
          </a:p>
        </p:txBody>
      </p:sp>
      <p:sp>
        <p:nvSpPr>
          <p:cNvPr id="4" name="Text Placeholder 3">
            <a:extLst>
              <a:ext uri="{FF2B5EF4-FFF2-40B4-BE49-F238E27FC236}">
                <a16:creationId xmlns:a16="http://schemas.microsoft.com/office/drawing/2014/main" id="{16D86C88-9818-7752-B5AE-F90315AC201C}"/>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sp>
        <p:nvSpPr>
          <p:cNvPr id="20" name="Text Placeholder 2">
            <a:extLst>
              <a:ext uri="{FF2B5EF4-FFF2-40B4-BE49-F238E27FC236}">
                <a16:creationId xmlns:a16="http://schemas.microsoft.com/office/drawing/2014/main" id="{C5525F77-FF01-677B-F8DF-9ECCB97B7CD5}"/>
              </a:ext>
            </a:extLst>
          </p:cNvPr>
          <p:cNvSpPr txBox="1">
            <a:spLocks/>
          </p:cNvSpPr>
          <p:nvPr/>
        </p:nvSpPr>
        <p:spPr>
          <a:xfrm>
            <a:off x="700924" y="2235151"/>
            <a:ext cx="10865220" cy="328781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solidFill>
                  <a:srgbClr val="B6D1E1"/>
                </a:solidFill>
              </a:rPr>
              <a:t>FRANCE</a:t>
            </a:r>
          </a:p>
          <a:p>
            <a:pPr fontAlgn="base">
              <a:buClr>
                <a:srgbClr val="B6D1E1"/>
              </a:buClr>
            </a:pPr>
            <a:endParaRPr lang="en-IE" sz="2400" b="1" dirty="0"/>
          </a:p>
          <a:p>
            <a:pPr>
              <a:buNone/>
            </a:pPr>
            <a:r>
              <a:rPr lang="en-GB" b="1" i="1" dirty="0"/>
              <a:t>ADIE (Association pour le Droit à </a:t>
            </a:r>
            <a:r>
              <a:rPr lang="en-GB" b="1" i="1" dirty="0" err="1"/>
              <a:t>l’Initiative</a:t>
            </a:r>
            <a:r>
              <a:rPr lang="en-GB" b="1" i="1" dirty="0"/>
              <a:t> </a:t>
            </a:r>
            <a:r>
              <a:rPr lang="en-GB" b="1" i="1" dirty="0" err="1"/>
              <a:t>Économique</a:t>
            </a:r>
            <a:r>
              <a:rPr lang="en-GB" b="1" i="1" dirty="0"/>
              <a:t>)</a:t>
            </a:r>
            <a:endParaRPr lang="en-GB" b="1" dirty="0"/>
          </a:p>
          <a:p>
            <a:pPr marL="342900" indent="-342900">
              <a:buFont typeface="Arial" panose="020B0604020202020204" pitchFamily="34" charset="0"/>
              <a:buChar char="•"/>
            </a:pPr>
            <a:r>
              <a:rPr lang="en-GB" dirty="0"/>
              <a:t>Offers microloans (up to €12,000) and free business coaching.</a:t>
            </a:r>
          </a:p>
          <a:p>
            <a:pPr marL="342900" indent="-342900">
              <a:buFont typeface="Arial" panose="020B0604020202020204" pitchFamily="34" charset="0"/>
              <a:buChar char="•"/>
            </a:pPr>
            <a:r>
              <a:rPr lang="en-GB" dirty="0"/>
              <a:t>Focus on women, migrants, and unemployed individuals.</a:t>
            </a:r>
          </a:p>
          <a:p>
            <a:pPr marL="342900" indent="-342900">
              <a:buFont typeface="Arial" panose="020B0604020202020204" pitchFamily="34" charset="0"/>
              <a:buChar char="•"/>
            </a:pPr>
            <a:r>
              <a:rPr lang="en-GB" dirty="0"/>
              <a:t>Excellent support for food stalls, catering, and home production.</a:t>
            </a:r>
          </a:p>
          <a:p>
            <a:pPr marL="342900" indent="-342900">
              <a:buFont typeface="Arial" panose="020B0604020202020204" pitchFamily="34" charset="0"/>
              <a:buChar char="•"/>
            </a:pPr>
            <a:r>
              <a:rPr lang="en-GB" dirty="0"/>
              <a:t>Website: </a:t>
            </a:r>
            <a:r>
              <a:rPr lang="en-GB" dirty="0">
                <a:hlinkClick r:id="rId2"/>
              </a:rPr>
              <a:t>www.adie.org</a:t>
            </a:r>
            <a:endParaRPr lang="en-GB" dirty="0"/>
          </a:p>
          <a:p>
            <a:pPr marL="342900" indent="-342900">
              <a:buFont typeface="Arial" panose="020B0604020202020204" pitchFamily="34" charset="0"/>
              <a:buChar char="•"/>
            </a:pPr>
            <a:endParaRPr lang="en-GB" dirty="0"/>
          </a:p>
          <a:p>
            <a:r>
              <a:rPr lang="en-IE" sz="2400" b="1" dirty="0">
                <a:solidFill>
                  <a:srgbClr val="B6D1E1"/>
                </a:solidFill>
              </a:rPr>
              <a:t>NETHERLANDS </a:t>
            </a:r>
          </a:p>
          <a:p>
            <a:pPr>
              <a:buNone/>
            </a:pPr>
            <a:r>
              <a:rPr lang="en-GB" b="1" i="1" dirty="0" err="1"/>
              <a:t>Qredits</a:t>
            </a:r>
            <a:endParaRPr lang="en-GB" b="1" dirty="0"/>
          </a:p>
          <a:p>
            <a:pPr marL="342900" indent="-342900">
              <a:buFont typeface="Arial" panose="020B0604020202020204" pitchFamily="34" charset="0"/>
              <a:buChar char="•"/>
            </a:pPr>
            <a:r>
              <a:rPr lang="en-GB" dirty="0"/>
              <a:t>Offers microloans up to €50,000 for small businesses.</a:t>
            </a:r>
          </a:p>
          <a:p>
            <a:pPr marL="342900" indent="-342900">
              <a:buFont typeface="Arial" panose="020B0604020202020204" pitchFamily="34" charset="0"/>
              <a:buChar char="•"/>
            </a:pPr>
            <a:r>
              <a:rPr lang="en-GB" dirty="0"/>
              <a:t>Provides mentoring and online tools in multiple languages.</a:t>
            </a:r>
          </a:p>
          <a:p>
            <a:pPr marL="342900" indent="-342900">
              <a:buFont typeface="Arial" panose="020B0604020202020204" pitchFamily="34" charset="0"/>
              <a:buChar char="•"/>
            </a:pPr>
            <a:r>
              <a:rPr lang="en-GB" dirty="0"/>
              <a:t>Accessible for first-time entrepreneurs, including migrants.</a:t>
            </a:r>
          </a:p>
          <a:p>
            <a:pPr marL="342900" indent="-342900">
              <a:buFont typeface="Arial" panose="020B0604020202020204" pitchFamily="34" charset="0"/>
              <a:buChar char="•"/>
            </a:pPr>
            <a:r>
              <a:rPr lang="en-GB" dirty="0"/>
              <a:t>Website: </a:t>
            </a:r>
            <a:r>
              <a:rPr lang="en-GB" dirty="0">
                <a:hlinkClick r:id="rId3"/>
              </a:rPr>
              <a:t>www.qredits.com</a:t>
            </a:r>
            <a:endParaRPr lang="en-GB" dirty="0"/>
          </a:p>
          <a:p>
            <a:endParaRPr lang="en-IE" sz="2400" b="1" dirty="0">
              <a:solidFill>
                <a:srgbClr val="B6D1E1"/>
              </a:solidFill>
            </a:endParaRPr>
          </a:p>
          <a:p>
            <a:pPr marL="342900" indent="-342900">
              <a:buFont typeface="Arial" panose="020B0604020202020204" pitchFamily="34" charset="0"/>
              <a:buChar char="•"/>
            </a:pPr>
            <a:endParaRPr lang="en-GB"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A51F6E6C-041C-F988-B310-4A93610733E8}"/>
              </a:ext>
            </a:extLst>
          </p:cNvPr>
          <p:cNvSpPr txBox="1">
            <a:spLocks/>
          </p:cNvSpPr>
          <p:nvPr/>
        </p:nvSpPr>
        <p:spPr>
          <a:xfrm>
            <a:off x="700924" y="1631577"/>
            <a:ext cx="1111334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INVESTMENTS  - microcredit and microfinance </a:t>
            </a:r>
          </a:p>
        </p:txBody>
      </p:sp>
    </p:spTree>
    <p:extLst>
      <p:ext uri="{BB962C8B-B14F-4D97-AF65-F5344CB8AC3E}">
        <p14:creationId xmlns:p14="http://schemas.microsoft.com/office/powerpoint/2010/main" val="2399201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659407" y="2579123"/>
            <a:ext cx="6283213" cy="2559391"/>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600" b="1" dirty="0"/>
              <a:t>IRELAND </a:t>
            </a:r>
          </a:p>
          <a:p>
            <a:pPr fontAlgn="base">
              <a:buClr>
                <a:srgbClr val="B6D1E1"/>
              </a:buClr>
            </a:pPr>
            <a:endParaRPr lang="en-IE" sz="2600" b="1" dirty="0"/>
          </a:p>
          <a:p>
            <a:pPr fontAlgn="base">
              <a:buClr>
                <a:srgbClr val="B6D1E1"/>
              </a:buClr>
            </a:pPr>
            <a:r>
              <a:rPr lang="en-IE" dirty="0">
                <a:hlinkClick r:id="rId3"/>
              </a:rPr>
              <a:t>https://microfinanceireland.ie/</a:t>
            </a:r>
            <a:r>
              <a:rPr lang="en-IE" dirty="0"/>
              <a:t>  provide small loans through the Government’s Microenterprise Loan Fund. </a:t>
            </a:r>
          </a:p>
          <a:p>
            <a:pPr marL="342900" indent="-342900" fontAlgn="base">
              <a:buClr>
                <a:srgbClr val="B6D1E1"/>
              </a:buClr>
              <a:buFont typeface="Arial" panose="020B0604020202020204" pitchFamily="34" charset="0"/>
              <a:buChar char="•"/>
            </a:pPr>
            <a:r>
              <a:rPr lang="en-GB" dirty="0"/>
              <a:t>provides unsecured business loans of €2,000 to €25,000 for commercially viable proposals. Sole Traders, Partnerships &amp; Limited Companies are all eligible to apply.</a:t>
            </a:r>
          </a:p>
          <a:p>
            <a:pPr marL="342900" indent="-342900" fontAlgn="base">
              <a:buClr>
                <a:srgbClr val="B6D1E1"/>
              </a:buClr>
              <a:buFont typeface="Arial" panose="020B0604020202020204" pitchFamily="34" charset="0"/>
              <a:buChar char="•"/>
            </a:pPr>
            <a:r>
              <a:rPr lang="en-GB" dirty="0"/>
              <a:t>MFI can consider applications from businesses that may have been declined a loan from their Bank. They look at each application and base their decision on the viability of the business and your ability to repay the loan.</a:t>
            </a:r>
          </a:p>
          <a:p>
            <a:pPr marL="342900" indent="-342900" fontAlgn="base">
              <a:buClr>
                <a:srgbClr val="B6D1E1"/>
              </a:buClr>
              <a:buFont typeface="Arial" panose="020B0604020202020204" pitchFamily="34" charset="0"/>
              <a:buChar char="•"/>
            </a:pPr>
            <a:endParaRPr lang="en-US" dirty="0"/>
          </a:p>
        </p:txBody>
      </p:sp>
      <p:cxnSp>
        <p:nvCxnSpPr>
          <p:cNvPr id="15" name="Straight Connector 14">
            <a:extLst>
              <a:ext uri="{FF2B5EF4-FFF2-40B4-BE49-F238E27FC236}">
                <a16:creationId xmlns:a16="http://schemas.microsoft.com/office/drawing/2014/main" id="{0FA2D817-6D43-60C0-5A10-D6F0A713B59C}"/>
              </a:ext>
            </a:extLst>
          </p:cNvPr>
          <p:cNvCxnSpPr>
            <a:cxnSpLocks/>
          </p:cNvCxnSpPr>
          <p:nvPr/>
        </p:nvCxnSpPr>
        <p:spPr>
          <a:xfrm flipH="1">
            <a:off x="773154" y="2202906"/>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93BC9F4-9EEF-4C2D-9508-E5E3151C6A40}"/>
              </a:ext>
            </a:extLst>
          </p:cNvPr>
          <p:cNvGrpSpPr/>
          <p:nvPr/>
        </p:nvGrpSpPr>
        <p:grpSpPr>
          <a:xfrm>
            <a:off x="6848690" y="2574808"/>
            <a:ext cx="5343310" cy="4469172"/>
            <a:chOff x="4308293" y="667658"/>
            <a:chExt cx="6811123" cy="5696857"/>
          </a:xfrm>
        </p:grpSpPr>
        <p:pic>
          <p:nvPicPr>
            <p:cNvPr id="22" name="Picture 21">
              <a:extLst>
                <a:ext uri="{FF2B5EF4-FFF2-40B4-BE49-F238E27FC236}">
                  <a16:creationId xmlns:a16="http://schemas.microsoft.com/office/drawing/2014/main" id="{A8B1B43F-5062-046B-C312-2BDC93C853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23" name="Rectangle 22">
              <a:extLst>
                <a:ext uri="{FF2B5EF4-FFF2-40B4-BE49-F238E27FC236}">
                  <a16:creationId xmlns:a16="http://schemas.microsoft.com/office/drawing/2014/main" id="{4AC54811-1829-6A41-D956-5A68E5B2769B}"/>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Online Media 3" title="Joe's application to Microfinance Ireland">
            <a:hlinkClick r:id="" action="ppaction://media"/>
            <a:extLst>
              <a:ext uri="{FF2B5EF4-FFF2-40B4-BE49-F238E27FC236}">
                <a16:creationId xmlns:a16="http://schemas.microsoft.com/office/drawing/2014/main" id="{EA95896F-0518-B3C5-D3EB-487D59C806CE}"/>
              </a:ext>
            </a:extLst>
          </p:cNvPr>
          <p:cNvPicPr>
            <a:picLocks noRot="1" noChangeAspect="1"/>
          </p:cNvPicPr>
          <p:nvPr>
            <a:videoFile r:link="rId1"/>
          </p:nvPr>
        </p:nvPicPr>
        <p:blipFill>
          <a:blip r:embed="rId5"/>
          <a:stretch>
            <a:fillRect/>
          </a:stretch>
        </p:blipFill>
        <p:spPr>
          <a:xfrm>
            <a:off x="7783437" y="2859439"/>
            <a:ext cx="4408563" cy="2871606"/>
          </a:xfrm>
          <a:prstGeom prst="rect">
            <a:avLst/>
          </a:prstGeom>
        </p:spPr>
      </p:pic>
      <p:grpSp>
        <p:nvGrpSpPr>
          <p:cNvPr id="25" name="Group 24">
            <a:extLst>
              <a:ext uri="{FF2B5EF4-FFF2-40B4-BE49-F238E27FC236}">
                <a16:creationId xmlns:a16="http://schemas.microsoft.com/office/drawing/2014/main" id="{EFAA16C6-4E70-8891-2585-FF29D518E031}"/>
              </a:ext>
            </a:extLst>
          </p:cNvPr>
          <p:cNvGrpSpPr/>
          <p:nvPr/>
        </p:nvGrpSpPr>
        <p:grpSpPr>
          <a:xfrm rot="584197">
            <a:off x="6692447" y="2333402"/>
            <a:ext cx="1686910" cy="1686910"/>
            <a:chOff x="4240924" y="3373820"/>
            <a:chExt cx="1686910" cy="1686910"/>
          </a:xfrm>
        </p:grpSpPr>
        <p:sp>
          <p:nvSpPr>
            <p:cNvPr id="26" name="Oval 25">
              <a:extLst>
                <a:ext uri="{FF2B5EF4-FFF2-40B4-BE49-F238E27FC236}">
                  <a16:creationId xmlns:a16="http://schemas.microsoft.com/office/drawing/2014/main" id="{91DB8BDF-124A-E2CF-D8A2-D45769992E9C}"/>
                </a:ext>
              </a:extLst>
            </p:cNvPr>
            <p:cNvSpPr/>
            <p:nvPr/>
          </p:nvSpPr>
          <p:spPr>
            <a:xfrm>
              <a:off x="4240924" y="3373820"/>
              <a:ext cx="1686910" cy="1686910"/>
            </a:xfrm>
            <a:prstGeom prst="ellipse">
              <a:avLst/>
            </a:prstGeom>
            <a:solidFill>
              <a:srgbClr val="94C7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A329DE-718F-68D7-37A3-1E8228445108}"/>
                </a:ext>
              </a:extLst>
            </p:cNvPr>
            <p:cNvSpPr txBox="1"/>
            <p:nvPr/>
          </p:nvSpPr>
          <p:spPr>
            <a:xfrm>
              <a:off x="4352278" y="3736428"/>
              <a:ext cx="1465198" cy="913070"/>
            </a:xfrm>
            <a:prstGeom prst="rect">
              <a:avLst/>
            </a:prstGeom>
            <a:noFill/>
          </p:spPr>
          <p:txBody>
            <a:bodyPr wrap="square">
              <a:spAutoFit/>
            </a:bodyPr>
            <a:lstStyle/>
            <a:p>
              <a:pPr algn="ctr">
                <a:lnSpc>
                  <a:spcPts val="3200"/>
                </a:lnSpc>
              </a:pPr>
              <a:r>
                <a:rPr lang="en-GB" sz="3000" b="0" i="0" u="none" strike="noStrike" dirty="0">
                  <a:solidFill>
                    <a:schemeClr val="bg1"/>
                  </a:solidFill>
                  <a:effectLst/>
                  <a:latin typeface="Calibri" panose="020F0502020204030204" pitchFamily="34" charset="0"/>
                  <a:cs typeface="Calibri" panose="020F0502020204030204" pitchFamily="34" charset="0"/>
                </a:rPr>
                <a:t>Click to </a:t>
              </a:r>
              <a:r>
                <a:rPr lang="en-GB" sz="3000" b="0" i="0" u="none" strike="noStrike" dirty="0">
                  <a:solidFill>
                    <a:schemeClr val="bg1"/>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View</a:t>
              </a:r>
              <a:endParaRPr lang="en-GB" sz="3000" b="0" i="0" dirty="0">
                <a:solidFill>
                  <a:schemeClr val="bg1"/>
                </a:solidFill>
                <a:effectLst/>
                <a:latin typeface="Calibri" panose="020F0502020204030204" pitchFamily="34" charset="0"/>
                <a:cs typeface="Calibri" panose="020F0502020204030204" pitchFamily="34" charset="0"/>
              </a:endParaRPr>
            </a:p>
          </p:txBody>
        </p:sp>
      </p:grpSp>
      <p:sp>
        <p:nvSpPr>
          <p:cNvPr id="2" name="Text Placeholder 4">
            <a:extLst>
              <a:ext uri="{FF2B5EF4-FFF2-40B4-BE49-F238E27FC236}">
                <a16:creationId xmlns:a16="http://schemas.microsoft.com/office/drawing/2014/main" id="{68AF725D-A680-C8D1-3663-BE258750C584}"/>
              </a:ext>
            </a:extLst>
          </p:cNvPr>
          <p:cNvSpPr txBox="1">
            <a:spLocks/>
          </p:cNvSpPr>
          <p:nvPr/>
        </p:nvSpPr>
        <p:spPr>
          <a:xfrm>
            <a:off x="637112" y="1631435"/>
            <a:ext cx="1113578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INVESMENTS  - microcredit and microfinance </a:t>
            </a:r>
          </a:p>
        </p:txBody>
      </p:sp>
    </p:spTree>
    <p:extLst>
      <p:ext uri="{BB962C8B-B14F-4D97-AF65-F5344CB8AC3E}">
        <p14:creationId xmlns:p14="http://schemas.microsoft.com/office/powerpoint/2010/main" val="122835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ADAC-724F-09AE-A9E2-1E39AC33520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22CB608A-C739-C24F-5811-310B073E82A0}"/>
              </a:ext>
            </a:extLst>
          </p:cNvPr>
          <p:cNvSpPr>
            <a:spLocks noGrp="1"/>
          </p:cNvSpPr>
          <p:nvPr>
            <p:ph type="body" sz="quarter" idx="27"/>
          </p:nvPr>
        </p:nvSpPr>
        <p:spPr/>
        <p:txBody>
          <a:bodyPr/>
          <a:lstStyle/>
          <a:p>
            <a:r>
              <a:rPr lang="en-US" dirty="0"/>
              <a:t>WHERE CAN YOU FIND SUPPORT</a:t>
            </a:r>
            <a:endParaRPr lang="en-GB" dirty="0"/>
          </a:p>
        </p:txBody>
      </p:sp>
      <p:sp>
        <p:nvSpPr>
          <p:cNvPr id="4" name="Text Placeholder 3">
            <a:extLst>
              <a:ext uri="{FF2B5EF4-FFF2-40B4-BE49-F238E27FC236}">
                <a16:creationId xmlns:a16="http://schemas.microsoft.com/office/drawing/2014/main" id="{C5C351B8-EDDA-0F4B-28B0-D5DF4D14F41C}"/>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sp>
        <p:nvSpPr>
          <p:cNvPr id="20" name="Text Placeholder 2">
            <a:extLst>
              <a:ext uri="{FF2B5EF4-FFF2-40B4-BE49-F238E27FC236}">
                <a16:creationId xmlns:a16="http://schemas.microsoft.com/office/drawing/2014/main" id="{B2476937-2656-AAEF-8D98-6621BA46F04E}"/>
              </a:ext>
            </a:extLst>
          </p:cNvPr>
          <p:cNvSpPr txBox="1">
            <a:spLocks/>
          </p:cNvSpPr>
          <p:nvPr/>
        </p:nvSpPr>
        <p:spPr>
          <a:xfrm>
            <a:off x="700924" y="2235151"/>
            <a:ext cx="10865220" cy="328781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solidFill>
                  <a:srgbClr val="B6D1E1"/>
                </a:solidFill>
              </a:rPr>
              <a:t>EU-WIDE SUPPORT</a:t>
            </a:r>
          </a:p>
          <a:p>
            <a:pPr fontAlgn="base">
              <a:buClr>
                <a:srgbClr val="B6D1E1"/>
              </a:buClr>
            </a:pPr>
            <a:endParaRPr lang="en-IE" sz="2400" b="1" dirty="0"/>
          </a:p>
          <a:p>
            <a:pPr>
              <a:buNone/>
            </a:pPr>
            <a:r>
              <a:rPr lang="en-GB" sz="2000" b="1" i="1" dirty="0"/>
              <a:t>European Microfinance Network (EMN)</a:t>
            </a:r>
            <a:endParaRPr lang="en-GB" sz="2000" b="1" dirty="0"/>
          </a:p>
          <a:p>
            <a:pPr marL="342900" indent="-342900">
              <a:buFont typeface="Arial" panose="020B0604020202020204" pitchFamily="34" charset="0"/>
              <a:buChar char="•"/>
            </a:pPr>
            <a:r>
              <a:rPr lang="en-GB" sz="2000" dirty="0"/>
              <a:t>Connects microfinance institutions across the EU.</a:t>
            </a:r>
          </a:p>
          <a:p>
            <a:pPr marL="342900" indent="-342900">
              <a:buFont typeface="Arial" panose="020B0604020202020204" pitchFamily="34" charset="0"/>
              <a:buChar char="•"/>
            </a:pPr>
            <a:r>
              <a:rPr lang="en-GB" sz="2000" dirty="0"/>
              <a:t>Their directory helps you find a local, socially-focused lender in your country.</a:t>
            </a:r>
          </a:p>
          <a:p>
            <a:pPr marL="342900" indent="-342900">
              <a:buFont typeface="Arial" panose="020B0604020202020204" pitchFamily="34" charset="0"/>
              <a:buChar char="•"/>
            </a:pPr>
            <a:r>
              <a:rPr lang="en-GB" sz="2000" dirty="0"/>
              <a:t>Website: </a:t>
            </a:r>
            <a:r>
              <a:rPr lang="en-GB" sz="2000" dirty="0">
                <a:hlinkClick r:id="rId2"/>
              </a:rPr>
              <a:t>www.european-microfinance.org</a:t>
            </a:r>
            <a:endParaRPr lang="en-GB" sz="2000" dirty="0"/>
          </a:p>
          <a:p>
            <a:endParaRPr lang="en-GB" sz="2000" dirty="0"/>
          </a:p>
          <a:p>
            <a:pPr>
              <a:buNone/>
            </a:pPr>
            <a:r>
              <a:rPr lang="en-GB" sz="2000" b="1" i="1" dirty="0"/>
              <a:t>EaSI Microfinance (EU Programme)</a:t>
            </a:r>
            <a:endParaRPr lang="en-GB" sz="2000" b="1" dirty="0"/>
          </a:p>
          <a:p>
            <a:pPr marL="342900" indent="-342900">
              <a:buFont typeface="Arial" panose="020B0604020202020204" pitchFamily="34" charset="0"/>
              <a:buChar char="•"/>
            </a:pPr>
            <a:r>
              <a:rPr lang="en-GB" sz="2000" dirty="0"/>
              <a:t>EU-backed loan guarantees for microfinance providers.</a:t>
            </a:r>
          </a:p>
          <a:p>
            <a:pPr marL="342900" indent="-342900">
              <a:buFont typeface="Arial" panose="020B0604020202020204" pitchFamily="34" charset="0"/>
              <a:buChar char="•"/>
            </a:pPr>
            <a:r>
              <a:rPr lang="en-GB" sz="2000" dirty="0"/>
              <a:t>Entrepreneurs can apply through local partners in each country.</a:t>
            </a:r>
          </a:p>
          <a:p>
            <a:pPr marL="342900" indent="-342900">
              <a:buFont typeface="Arial" panose="020B0604020202020204" pitchFamily="34" charset="0"/>
              <a:buChar char="•"/>
            </a:pPr>
            <a:r>
              <a:rPr lang="en-GB" sz="2000" dirty="0"/>
              <a:t>Check EU resources </a:t>
            </a:r>
            <a:r>
              <a:rPr lang="en-IE" dirty="0">
                <a:hlinkClick r:id="rId3"/>
              </a:rPr>
              <a:t>Microfinance and Social Enterprise Finance - European Commission</a:t>
            </a:r>
            <a:r>
              <a:rPr lang="en-IE" dirty="0"/>
              <a:t> </a:t>
            </a:r>
            <a:r>
              <a:rPr lang="en-GB" sz="2000" dirty="0"/>
              <a:t>to find EaSI partners.</a:t>
            </a:r>
          </a:p>
          <a:p>
            <a:endParaRPr lang="en-IE" sz="2400" b="1" dirty="0">
              <a:solidFill>
                <a:srgbClr val="B6D1E1"/>
              </a:solidFill>
            </a:endParaRPr>
          </a:p>
          <a:p>
            <a:pPr marL="342900" indent="-342900">
              <a:buFont typeface="Arial" panose="020B0604020202020204" pitchFamily="34" charset="0"/>
              <a:buChar char="•"/>
            </a:pPr>
            <a:endParaRPr lang="en-GB"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7291A15E-1A72-F331-3508-3A4B33F680AF}"/>
              </a:ext>
            </a:extLst>
          </p:cNvPr>
          <p:cNvSpPr txBox="1">
            <a:spLocks/>
          </p:cNvSpPr>
          <p:nvPr/>
        </p:nvSpPr>
        <p:spPr>
          <a:xfrm>
            <a:off x="700924" y="1631577"/>
            <a:ext cx="1111334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INVESTMENTS  - microcredit and microfinance </a:t>
            </a:r>
          </a:p>
        </p:txBody>
      </p:sp>
    </p:spTree>
    <p:extLst>
      <p:ext uri="{BB962C8B-B14F-4D97-AF65-F5344CB8AC3E}">
        <p14:creationId xmlns:p14="http://schemas.microsoft.com/office/powerpoint/2010/main" val="2107104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565674" y="1854836"/>
            <a:ext cx="7579814" cy="3148328"/>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dirty="0"/>
              <a:t>Crowdfunding means raising small amounts of money from a large number of people, often through </a:t>
            </a:r>
            <a:r>
              <a:rPr lang="en-GB" b="1" dirty="0"/>
              <a:t>online platforms, </a:t>
            </a:r>
            <a:r>
              <a:rPr lang="en-GB" dirty="0"/>
              <a:t>to fund a new project, product, or business.  Crowdfunding helps you:</a:t>
            </a:r>
          </a:p>
          <a:p>
            <a:pPr marL="342900" indent="-342900">
              <a:buFont typeface="Arial" panose="020B0604020202020204" pitchFamily="34" charset="0"/>
              <a:buChar char="•"/>
            </a:pPr>
            <a:r>
              <a:rPr lang="en-GB" b="1" dirty="0"/>
              <a:t>Build a community</a:t>
            </a:r>
            <a:r>
              <a:rPr lang="en-GB" dirty="0"/>
              <a:t> of early supporters and customers</a:t>
            </a:r>
          </a:p>
          <a:p>
            <a:pPr marL="342900" indent="-342900">
              <a:buFont typeface="Arial" panose="020B0604020202020204" pitchFamily="34" charset="0"/>
              <a:buChar char="•"/>
            </a:pPr>
            <a:r>
              <a:rPr lang="en-GB" b="1" dirty="0"/>
              <a:t>Increase your visibility</a:t>
            </a:r>
            <a:r>
              <a:rPr lang="en-GB" dirty="0"/>
              <a:t> in the food world</a:t>
            </a:r>
          </a:p>
          <a:p>
            <a:pPr marL="342900" indent="-342900">
              <a:buFont typeface="Arial" panose="020B0604020202020204" pitchFamily="34" charset="0"/>
              <a:buChar char="•"/>
            </a:pPr>
            <a:r>
              <a:rPr lang="en-GB" b="1" dirty="0"/>
              <a:t>Add credibility </a:t>
            </a:r>
            <a:r>
              <a:rPr lang="en-GB" dirty="0"/>
              <a:t>to your brand by showing others believe in your idea</a:t>
            </a:r>
          </a:p>
          <a:p>
            <a:pPr fontAlgn="base">
              <a:buClr>
                <a:srgbClr val="B6D1E1"/>
              </a:buClr>
            </a:pPr>
            <a:endParaRPr lang="en-IE" b="1" dirty="0"/>
          </a:p>
          <a:p>
            <a:pPr fontAlgn="base">
              <a:buClr>
                <a:srgbClr val="B6D1E1"/>
              </a:buClr>
            </a:pPr>
            <a:r>
              <a:rPr lang="en-IE" b="1" dirty="0"/>
              <a:t>Is Crowdfunding right for your Business?</a:t>
            </a:r>
          </a:p>
          <a:p>
            <a:pPr fontAlgn="base">
              <a:buClr>
                <a:srgbClr val="B6D1E1"/>
              </a:buClr>
            </a:pPr>
            <a:r>
              <a:rPr lang="en-GB" dirty="0"/>
              <a:t>Crowdfunding works best for start-ups or early-stage businesses looking for modest funding to launch or grow.  It’s especially successful for:</a:t>
            </a:r>
          </a:p>
          <a:p>
            <a:pPr marL="342900" indent="-342900" fontAlgn="base">
              <a:buClr>
                <a:srgbClr val="B6D1E1"/>
              </a:buClr>
              <a:buFont typeface="Arial" panose="020B0604020202020204" pitchFamily="34" charset="0"/>
              <a:buChar char="•"/>
            </a:pPr>
            <a:r>
              <a:rPr lang="en-GB" dirty="0"/>
              <a:t>Artisan or craft food products</a:t>
            </a:r>
          </a:p>
          <a:p>
            <a:pPr marL="342900" indent="-342900" fontAlgn="base">
              <a:buClr>
                <a:srgbClr val="B6D1E1"/>
              </a:buClr>
              <a:buFont typeface="Arial" panose="020B0604020202020204" pitchFamily="34" charset="0"/>
              <a:buChar char="•"/>
            </a:pPr>
            <a:r>
              <a:rPr lang="en-GB" dirty="0"/>
              <a:t>Pop-ups, food stalls, and food trucks</a:t>
            </a:r>
          </a:p>
          <a:p>
            <a:pPr marL="342900" indent="-342900" fontAlgn="base">
              <a:buClr>
                <a:srgbClr val="B6D1E1"/>
              </a:buClr>
              <a:buFont typeface="Arial" panose="020B0604020202020204" pitchFamily="34" charset="0"/>
              <a:buChar char="•"/>
            </a:pPr>
            <a:r>
              <a:rPr lang="en-GB" dirty="0"/>
              <a:t>New packaged goods (like sauces, jams, or baked items)</a:t>
            </a:r>
          </a:p>
          <a:p>
            <a:pPr marL="342900" indent="-342900" fontAlgn="base">
              <a:buClr>
                <a:srgbClr val="B6D1E1"/>
              </a:buClr>
              <a:buFont typeface="Arial" panose="020B0604020202020204" pitchFamily="34" charset="0"/>
              <a:buChar char="•"/>
            </a:pPr>
            <a:r>
              <a:rPr lang="en-GB" dirty="0"/>
              <a:t>Projects with a personal or community story behind them</a:t>
            </a:r>
            <a:endParaRPr lang="en-IE"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51025631-2AC9-A2F2-9CE2-AD3B82F34195}"/>
              </a:ext>
            </a:extLst>
          </p:cNvPr>
          <p:cNvSpPr txBox="1">
            <a:spLocks/>
          </p:cNvSpPr>
          <p:nvPr/>
        </p:nvSpPr>
        <p:spPr>
          <a:xfrm>
            <a:off x="565674" y="1352148"/>
            <a:ext cx="1113578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B6D1E1"/>
                </a:solidFill>
              </a:rPr>
              <a:t>LOW START UP INVESTMENTS  - Crowdfunding </a:t>
            </a:r>
          </a:p>
        </p:txBody>
      </p:sp>
      <p:pic>
        <p:nvPicPr>
          <p:cNvPr id="5" name="Picture 4" descr="A person sitting at a desk looking at a computer screen&#10;&#10;AI-generated content may be incorrect.">
            <a:extLst>
              <a:ext uri="{FF2B5EF4-FFF2-40B4-BE49-F238E27FC236}">
                <a16:creationId xmlns:a16="http://schemas.microsoft.com/office/drawing/2014/main" id="{556315D0-3C9D-DB7D-ACC0-67E16518C7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33455" y="2826530"/>
            <a:ext cx="3734530" cy="2488420"/>
          </a:xfrm>
          <a:prstGeom prst="rect">
            <a:avLst/>
          </a:prstGeom>
        </p:spPr>
      </p:pic>
    </p:spTree>
    <p:extLst>
      <p:ext uri="{BB962C8B-B14F-4D97-AF65-F5344CB8AC3E}">
        <p14:creationId xmlns:p14="http://schemas.microsoft.com/office/powerpoint/2010/main" val="2252236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577508" y="1373645"/>
            <a:ext cx="7259405" cy="338080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b="1" dirty="0"/>
              <a:t>Why It Works for Food:</a:t>
            </a:r>
          </a:p>
          <a:p>
            <a:pPr>
              <a:buNone/>
            </a:pPr>
            <a:endParaRPr lang="en-GB" b="1" dirty="0"/>
          </a:p>
          <a:p>
            <a:pPr marL="342900" indent="-342900">
              <a:buFont typeface="Arial" panose="020B0604020202020204" pitchFamily="34" charset="0"/>
              <a:buChar char="•"/>
            </a:pPr>
            <a:r>
              <a:rPr lang="en-GB" dirty="0"/>
              <a:t>People love supporting independent food makers</a:t>
            </a:r>
          </a:p>
          <a:p>
            <a:pPr marL="342900" indent="-342900">
              <a:buFont typeface="Arial" panose="020B0604020202020204" pitchFamily="34" charset="0"/>
              <a:buChar char="•"/>
            </a:pPr>
            <a:r>
              <a:rPr lang="en-GB" dirty="0"/>
              <a:t>Rewards are easy to create, you can offer samples, hampers, event invites</a:t>
            </a:r>
          </a:p>
          <a:p>
            <a:pPr marL="342900" indent="-342900">
              <a:buFont typeface="Arial" panose="020B0604020202020204" pitchFamily="34" charset="0"/>
              <a:buChar char="•"/>
            </a:pPr>
            <a:r>
              <a:rPr lang="en-GB" dirty="0"/>
              <a:t>Sharing your journey (photos, recipes, videos) makes your campaign engaging and human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r>
              <a:rPr lang="en-GB" b="1" dirty="0"/>
              <a:t>What Type of Crowdfunding is Right for You?</a:t>
            </a:r>
          </a:p>
          <a:p>
            <a:r>
              <a:rPr lang="en-GB" dirty="0"/>
              <a:t>Crowdfunding comes in different forms, each with its own purpose and expectations. On our next slide, you’ll see a clear breakdown of four types of crowdfunding to help you choose the one that best fits your food start-up.</a:t>
            </a:r>
            <a:endParaRPr lang="en-IE" b="1" dirty="0"/>
          </a:p>
        </p:txBody>
      </p:sp>
      <p:pic>
        <p:nvPicPr>
          <p:cNvPr id="14" name="Picture 13">
            <a:extLst>
              <a:ext uri="{FF2B5EF4-FFF2-40B4-BE49-F238E27FC236}">
                <a16:creationId xmlns:a16="http://schemas.microsoft.com/office/drawing/2014/main" id="{35C104FE-C0FB-2C3C-F579-97E6ACF6D4C2}"/>
              </a:ext>
            </a:extLst>
          </p:cNvPr>
          <p:cNvPicPr>
            <a:picLocks noChangeAspect="1"/>
          </p:cNvPicPr>
          <p:nvPr/>
        </p:nvPicPr>
        <p:blipFill>
          <a:blip r:embed="rId2"/>
          <a:stretch>
            <a:fillRect/>
          </a:stretch>
        </p:blipFill>
        <p:spPr>
          <a:xfrm>
            <a:off x="8114912" y="2189223"/>
            <a:ext cx="3730690" cy="3100833"/>
          </a:xfrm>
          <a:prstGeom prst="rect">
            <a:avLst/>
          </a:prstGeom>
        </p:spPr>
      </p:pic>
    </p:spTree>
    <p:extLst>
      <p:ext uri="{BB962C8B-B14F-4D97-AF65-F5344CB8AC3E}">
        <p14:creationId xmlns:p14="http://schemas.microsoft.com/office/powerpoint/2010/main" val="3040116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E037B-6B1A-A3F1-E897-2DFACD9E2E26}"/>
              </a:ext>
            </a:extLst>
          </p:cNvPr>
          <p:cNvSpPr>
            <a:spLocks noGrp="1"/>
          </p:cNvSpPr>
          <p:nvPr>
            <p:ph type="body" sz="quarter" idx="27"/>
          </p:nvPr>
        </p:nvSpPr>
        <p:spPr>
          <a:xfrm>
            <a:off x="543849" y="608682"/>
            <a:ext cx="10907188" cy="720752"/>
          </a:xfrm>
        </p:spPr>
        <p:txBody>
          <a:bodyPr/>
          <a:lstStyle/>
          <a:p>
            <a:r>
              <a:rPr lang="en-US" sz="3600" b="1" dirty="0"/>
              <a:t>LOW START UP INVESTMENTS  - Crowdfunding </a:t>
            </a:r>
          </a:p>
          <a:p>
            <a:endParaRPr lang="en-IE" dirty="0"/>
          </a:p>
        </p:txBody>
      </p:sp>
      <p:graphicFrame>
        <p:nvGraphicFramePr>
          <p:cNvPr id="4" name="Table 2">
            <a:extLst>
              <a:ext uri="{FF2B5EF4-FFF2-40B4-BE49-F238E27FC236}">
                <a16:creationId xmlns:a16="http://schemas.microsoft.com/office/drawing/2014/main" id="{CFB3C580-657E-E74F-7991-6380C8D417CB}"/>
              </a:ext>
            </a:extLst>
          </p:cNvPr>
          <p:cNvGraphicFramePr>
            <a:graphicFrameLocks noGrp="1"/>
          </p:cNvGraphicFramePr>
          <p:nvPr>
            <p:extLst>
              <p:ext uri="{D42A27DB-BD31-4B8C-83A1-F6EECF244321}">
                <p14:modId xmlns:p14="http://schemas.microsoft.com/office/powerpoint/2010/main" val="1955939681"/>
              </p:ext>
            </p:extLst>
          </p:nvPr>
        </p:nvGraphicFramePr>
        <p:xfrm>
          <a:off x="437071" y="3038090"/>
          <a:ext cx="11326415" cy="3383280"/>
        </p:xfrm>
        <a:graphic>
          <a:graphicData uri="http://schemas.openxmlformats.org/drawingml/2006/table">
            <a:tbl>
              <a:tblPr bandRow="1">
                <a:tableStyleId>{5940675A-B579-460E-94D1-54222C63F5DA}</a:tableStyleId>
              </a:tblPr>
              <a:tblGrid>
                <a:gridCol w="2265283">
                  <a:extLst>
                    <a:ext uri="{9D8B030D-6E8A-4147-A177-3AD203B41FA5}">
                      <a16:colId xmlns:a16="http://schemas.microsoft.com/office/drawing/2014/main" val="4205517258"/>
                    </a:ext>
                  </a:extLst>
                </a:gridCol>
                <a:gridCol w="2265283">
                  <a:extLst>
                    <a:ext uri="{9D8B030D-6E8A-4147-A177-3AD203B41FA5}">
                      <a16:colId xmlns:a16="http://schemas.microsoft.com/office/drawing/2014/main" val="1895718856"/>
                    </a:ext>
                  </a:extLst>
                </a:gridCol>
                <a:gridCol w="2265283">
                  <a:extLst>
                    <a:ext uri="{9D8B030D-6E8A-4147-A177-3AD203B41FA5}">
                      <a16:colId xmlns:a16="http://schemas.microsoft.com/office/drawing/2014/main" val="1643720986"/>
                    </a:ext>
                  </a:extLst>
                </a:gridCol>
                <a:gridCol w="2265283">
                  <a:extLst>
                    <a:ext uri="{9D8B030D-6E8A-4147-A177-3AD203B41FA5}">
                      <a16:colId xmlns:a16="http://schemas.microsoft.com/office/drawing/2014/main" val="2769437469"/>
                    </a:ext>
                  </a:extLst>
                </a:gridCol>
                <a:gridCol w="2265283">
                  <a:extLst>
                    <a:ext uri="{9D8B030D-6E8A-4147-A177-3AD203B41FA5}">
                      <a16:colId xmlns:a16="http://schemas.microsoft.com/office/drawing/2014/main" val="2844166177"/>
                    </a:ext>
                  </a:extLst>
                </a:gridCol>
              </a:tblGrid>
              <a:tr h="370840">
                <a:tc>
                  <a:txBody>
                    <a:bodyPr/>
                    <a:lstStyle/>
                    <a:p>
                      <a:pPr algn="ctr">
                        <a:lnSpc>
                          <a:spcPct val="100000"/>
                        </a:lnSpc>
                      </a:pPr>
                      <a:r>
                        <a:rPr lang="en-GB" sz="2000" b="1" noProof="0" dirty="0">
                          <a:solidFill>
                            <a:srgbClr val="382B1B"/>
                          </a:solidFill>
                          <a:latin typeface="+mn-lt"/>
                        </a:rPr>
                        <a:t>WHAT IS 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D1E1"/>
                    </a:solidFill>
                  </a:tcPr>
                </a:tc>
                <a:tc>
                  <a:txBody>
                    <a:bodyPr/>
                    <a:lstStyle/>
                    <a:p>
                      <a:r>
                        <a:rPr lang="en-GB" sz="1800" dirty="0">
                          <a:latin typeface="+mn-lt"/>
                        </a:rPr>
                        <a:t>Supporters give money because they believe in you or your mission — with no expectation of a financial return.</a:t>
                      </a:r>
                    </a:p>
                  </a:txBody>
                  <a:tcPr anchor="ctr">
                    <a:lnL w="12700" cap="flat" cmpd="sng" algn="ctr">
                      <a:solidFill>
                        <a:schemeClr val="bg1"/>
                      </a:solidFill>
                      <a:prstDash val="solid"/>
                      <a:round/>
                      <a:headEnd type="none" w="med" len="med"/>
                      <a:tailEnd type="none" w="med" len="med"/>
                    </a:lnL>
                  </a:tcPr>
                </a:tc>
                <a:tc>
                  <a:txBody>
                    <a:bodyPr/>
                    <a:lstStyle/>
                    <a:p>
                      <a:r>
                        <a:rPr lang="en-GB" sz="1800" dirty="0">
                          <a:latin typeface="+mn-lt"/>
                        </a:rPr>
                        <a:t>Supporters fund the creation of a specific product (like a new jam flavour or meal box) and receive it once it’s ready</a:t>
                      </a:r>
                    </a:p>
                  </a:txBody>
                  <a:tcPr anchor="ctr"/>
                </a:tc>
                <a:tc>
                  <a:txBody>
                    <a:bodyPr/>
                    <a:lstStyle/>
                    <a:p>
                      <a:r>
                        <a:rPr lang="en-GB" sz="1800" dirty="0">
                          <a:latin typeface="+mn-lt"/>
                        </a:rPr>
                        <a:t>A group of individuals lends you money, and you repay it over time with interest</a:t>
                      </a:r>
                    </a:p>
                  </a:txBody>
                  <a:tcPr anchor="ctr"/>
                </a:tc>
                <a:tc>
                  <a:txBody>
                    <a:bodyPr/>
                    <a:lstStyle/>
                    <a:p>
                      <a:r>
                        <a:rPr lang="en-GB" sz="1800" dirty="0">
                          <a:latin typeface="+mn-lt"/>
                        </a:rPr>
                        <a:t>Supporters invest in your business and receive a small share of ownership (equity).</a:t>
                      </a:r>
                    </a:p>
                  </a:txBody>
                  <a:tcPr anchor="ctr"/>
                </a:tc>
                <a:extLst>
                  <a:ext uri="{0D108BD9-81ED-4DB2-BD59-A6C34878D82A}">
                    <a16:rowId xmlns:a16="http://schemas.microsoft.com/office/drawing/2014/main" val="4149982825"/>
                  </a:ext>
                </a:extLst>
              </a:tr>
              <a:tr h="370840">
                <a:tc>
                  <a:txBody>
                    <a:bodyPr/>
                    <a:lstStyle/>
                    <a:p>
                      <a:pPr algn="ctr">
                        <a:lnSpc>
                          <a:spcPct val="100000"/>
                        </a:lnSpc>
                      </a:pPr>
                      <a:r>
                        <a:rPr lang="en-GB" sz="2000" b="1" noProof="0" dirty="0">
                          <a:solidFill>
                            <a:srgbClr val="382B1B"/>
                          </a:solidFill>
                          <a:latin typeface="+mn-lt"/>
                        </a:rPr>
                        <a:t>BEST FOR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D1E1"/>
                    </a:solidFil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GB" sz="1800" dirty="0">
                          <a:latin typeface="+mn-lt"/>
                        </a:rPr>
                        <a:t>Community kitchens, social food projects, or migrant women-led initiatives with a social impact.</a:t>
                      </a:r>
                      <a:endParaRPr kumimoji="0" lang="en-GB" sz="1800" b="0" i="0" u="none" strike="noStrike" cap="none" normalizeH="0" baseline="0" noProof="0" dirty="0">
                        <a:ln>
                          <a:noFill/>
                        </a:ln>
                        <a:solidFill>
                          <a:srgbClr val="382B1B"/>
                        </a:solidFill>
                        <a:effectLst/>
                        <a:latin typeface="+mn-lt"/>
                        <a:ea typeface="MS PGothic" charset="-128"/>
                      </a:endParaRPr>
                    </a:p>
                  </a:txBody>
                  <a:tcPr marL="68580" marR="68580" marT="0" marB="0" horzOverflow="overflow">
                    <a:lnL w="12700" cap="flat" cmpd="sng" algn="ctr">
                      <a:solidFill>
                        <a:schemeClr val="bg1"/>
                      </a:solidFill>
                      <a:prstDash val="solid"/>
                      <a:round/>
                      <a:headEnd type="none" w="med" len="med"/>
                      <a:tailEnd type="none" w="med" len="med"/>
                    </a:ln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GB" sz="1800" dirty="0">
                          <a:latin typeface="+mn-lt"/>
                        </a:rPr>
                        <a:t>Food producers launching a product line, pop-up events, or test kitchen offers.</a:t>
                      </a:r>
                      <a:endParaRPr kumimoji="0" lang="en-GB" sz="1800" b="0" i="0" u="none" strike="noStrike" cap="none" normalizeH="0" baseline="0" noProof="0" dirty="0">
                        <a:ln>
                          <a:noFill/>
                        </a:ln>
                        <a:solidFill>
                          <a:srgbClr val="382B1B"/>
                        </a:solidFill>
                        <a:effectLst/>
                        <a:latin typeface="+mn-lt"/>
                        <a:ea typeface="MS PGothic" charset="-128"/>
                      </a:endParaRPr>
                    </a:p>
                  </a:txBody>
                  <a:tcPr marL="68580" marR="68580" marT="0" marB="0" horzOverflow="overflow"/>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GB" sz="1800" dirty="0">
                          <a:latin typeface="+mn-lt"/>
                        </a:rPr>
                        <a:t>Entrepreneurs who want funding without giving up ownership.</a:t>
                      </a:r>
                      <a:endParaRPr kumimoji="0" lang="en-GB" sz="1800" b="0" i="0" u="none" strike="noStrike" cap="none" normalizeH="0" baseline="0" noProof="0" dirty="0">
                        <a:ln>
                          <a:noFill/>
                        </a:ln>
                        <a:solidFill>
                          <a:srgbClr val="382B1B"/>
                        </a:solidFill>
                        <a:effectLst/>
                        <a:latin typeface="+mn-lt"/>
                        <a:ea typeface="MS PGothic" charset="-128"/>
                      </a:endParaRPr>
                    </a:p>
                  </a:txBody>
                  <a:tcPr marL="68580" marR="68580" marT="0" marB="0" horzOverflow="overflow"/>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GB" sz="1800" dirty="0">
                          <a:latin typeface="+mn-lt"/>
                        </a:rPr>
                        <a:t>Scalable food businesses like packaged goods or franchises aiming for growth.</a:t>
                      </a:r>
                      <a:endParaRPr lang="en-IE" sz="1800" dirty="0">
                        <a:latin typeface="+mn-lt"/>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noProof="0" dirty="0">
                        <a:ln>
                          <a:noFill/>
                        </a:ln>
                        <a:solidFill>
                          <a:srgbClr val="382B1B"/>
                        </a:solidFill>
                        <a:effectLst/>
                        <a:latin typeface="+mn-lt"/>
                        <a:ea typeface="MS PGothic" charset="-128"/>
                      </a:endParaRPr>
                    </a:p>
                  </a:txBody>
                  <a:tcPr marL="68580" marR="68580" marT="0" marB="0" horzOverflow="overflow"/>
                </a:tc>
                <a:extLst>
                  <a:ext uri="{0D108BD9-81ED-4DB2-BD59-A6C34878D82A}">
                    <a16:rowId xmlns:a16="http://schemas.microsoft.com/office/drawing/2014/main" val="3892702306"/>
                  </a:ext>
                </a:extLst>
              </a:tr>
            </a:tbl>
          </a:graphicData>
        </a:graphic>
      </p:graphicFrame>
      <p:graphicFrame>
        <p:nvGraphicFramePr>
          <p:cNvPr id="5" name="Table 2">
            <a:extLst>
              <a:ext uri="{FF2B5EF4-FFF2-40B4-BE49-F238E27FC236}">
                <a16:creationId xmlns:a16="http://schemas.microsoft.com/office/drawing/2014/main" id="{1630D73D-5180-173F-0376-EDA3674F12E3}"/>
              </a:ext>
            </a:extLst>
          </p:cNvPr>
          <p:cNvGraphicFramePr>
            <a:graphicFrameLocks noGrp="1"/>
          </p:cNvGraphicFramePr>
          <p:nvPr>
            <p:extLst>
              <p:ext uri="{D42A27DB-BD31-4B8C-83A1-F6EECF244321}">
                <p14:modId xmlns:p14="http://schemas.microsoft.com/office/powerpoint/2010/main" val="1313797702"/>
              </p:ext>
            </p:extLst>
          </p:nvPr>
        </p:nvGraphicFramePr>
        <p:xfrm>
          <a:off x="2696679" y="1403378"/>
          <a:ext cx="9091212" cy="1524000"/>
        </p:xfrm>
        <a:graphic>
          <a:graphicData uri="http://schemas.openxmlformats.org/drawingml/2006/table">
            <a:tbl>
              <a:tblPr bandRow="1">
                <a:tableStyleId>{5940675A-B579-460E-94D1-54222C63F5DA}</a:tableStyleId>
              </a:tblPr>
              <a:tblGrid>
                <a:gridCol w="2272803">
                  <a:extLst>
                    <a:ext uri="{9D8B030D-6E8A-4147-A177-3AD203B41FA5}">
                      <a16:colId xmlns:a16="http://schemas.microsoft.com/office/drawing/2014/main" val="4205517258"/>
                    </a:ext>
                  </a:extLst>
                </a:gridCol>
                <a:gridCol w="2272803">
                  <a:extLst>
                    <a:ext uri="{9D8B030D-6E8A-4147-A177-3AD203B41FA5}">
                      <a16:colId xmlns:a16="http://schemas.microsoft.com/office/drawing/2014/main" val="1895718856"/>
                    </a:ext>
                  </a:extLst>
                </a:gridCol>
                <a:gridCol w="2272803">
                  <a:extLst>
                    <a:ext uri="{9D8B030D-6E8A-4147-A177-3AD203B41FA5}">
                      <a16:colId xmlns:a16="http://schemas.microsoft.com/office/drawing/2014/main" val="1643720986"/>
                    </a:ext>
                  </a:extLst>
                </a:gridCol>
                <a:gridCol w="2272803">
                  <a:extLst>
                    <a:ext uri="{9D8B030D-6E8A-4147-A177-3AD203B41FA5}">
                      <a16:colId xmlns:a16="http://schemas.microsoft.com/office/drawing/2014/main" val="2769437469"/>
                    </a:ext>
                  </a:extLst>
                </a:gridCol>
              </a:tblGrid>
              <a:tr h="385605">
                <a:tc gridSpan="4">
                  <a:txBody>
                    <a:bodyPr/>
                    <a:lstStyle/>
                    <a:p>
                      <a:pPr algn="ctr">
                        <a:lnSpc>
                          <a:spcPct val="100000"/>
                        </a:lnSpc>
                      </a:pPr>
                      <a:r>
                        <a:rPr lang="en-GB" sz="2200" b="1" noProof="0" dirty="0">
                          <a:solidFill>
                            <a:srgbClr val="382B1B"/>
                          </a:solidFill>
                        </a:rPr>
                        <a:t>TYPE OF CROWDFUNDING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D1E1"/>
                    </a:solidFill>
                  </a:tcPr>
                </a:tc>
                <a:tc hMerge="1">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142D55"/>
                        </a:solidFill>
                        <a:effectLst/>
                        <a:latin typeface="Calibri" charset="0"/>
                        <a:ea typeface="MS PGothic" charset="-128"/>
                      </a:endParaRPr>
                    </a:p>
                  </a:txBody>
                  <a:tcPr marL="68580" marR="68580" marT="0" marB="0" horzOverflow="overflow"/>
                </a:tc>
                <a:tc hMerge="1">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142D55"/>
                        </a:solidFill>
                        <a:effectLst/>
                        <a:latin typeface="Calibri" charset="0"/>
                        <a:ea typeface="MS PGothic" charset="-128"/>
                      </a:endParaRPr>
                    </a:p>
                  </a:txBody>
                  <a:tcPr marL="68580" marR="68580" marT="0" marB="0" horzOverflow="overflow"/>
                </a:tc>
                <a:tc hMerge="1">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142D55"/>
                        </a:solidFill>
                        <a:effectLst/>
                        <a:latin typeface="Calibri" charset="0"/>
                        <a:ea typeface="MS PGothic" charset="-128"/>
                      </a:endParaRPr>
                    </a:p>
                  </a:txBody>
                  <a:tcPr marL="68580" marR="68580" marT="0" marB="0" horzOverflow="overflow"/>
                </a:tc>
                <a:extLst>
                  <a:ext uri="{0D108BD9-81ED-4DB2-BD59-A6C34878D82A}">
                    <a16:rowId xmlns:a16="http://schemas.microsoft.com/office/drawing/2014/main" val="4149982825"/>
                  </a:ext>
                </a:extLst>
              </a:tr>
              <a:tr h="688580">
                <a:tc>
                  <a:txBody>
                    <a:bodyPr/>
                    <a:lstStyle/>
                    <a:p>
                      <a:pPr algn="ctr">
                        <a:lnSpc>
                          <a:spcPct val="100000"/>
                        </a:lnSpc>
                      </a:pPr>
                      <a:r>
                        <a:rPr lang="en-GB" sz="2200" b="1" dirty="0">
                          <a:solidFill>
                            <a:schemeClr val="bg1"/>
                          </a:solidFill>
                        </a:rPr>
                        <a:t>Donation-Based (Charity Crowdfunding)</a:t>
                      </a:r>
                      <a:endParaRPr lang="en-GB" sz="2200" b="1" noProof="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4BFA4"/>
                    </a:solidFil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GB" sz="2200" b="1" dirty="0">
                          <a:solidFill>
                            <a:schemeClr val="bg1"/>
                          </a:solidFill>
                        </a:rPr>
                        <a:t>Reward-Based (Pre-Selling)</a:t>
                      </a:r>
                      <a:endParaRPr kumimoji="0" lang="en-GB" sz="2200" b="1" i="0" u="none" strike="noStrike" cap="none" normalizeH="0" baseline="0" noProof="0" dirty="0">
                        <a:ln>
                          <a:noFill/>
                        </a:ln>
                        <a:solidFill>
                          <a:schemeClr val="bg1"/>
                        </a:solidFill>
                        <a:effectLst/>
                        <a:latin typeface="Calibri" charset="0"/>
                        <a:ea typeface="MS PGothic"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4BFA4"/>
                    </a:solidFil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GB" sz="2200" b="1" dirty="0">
                          <a:solidFill>
                            <a:schemeClr val="bg1"/>
                          </a:solidFill>
                        </a:rPr>
                        <a:t>Peer-to-Peer Lending </a:t>
                      </a:r>
                      <a:endParaRPr kumimoji="0" lang="en-GB" sz="2200" b="1" i="0" u="none" strike="noStrike" cap="none" normalizeH="0" baseline="0" noProof="0" dirty="0">
                        <a:ln>
                          <a:noFill/>
                        </a:ln>
                        <a:solidFill>
                          <a:schemeClr val="bg1"/>
                        </a:solidFill>
                        <a:effectLst/>
                        <a:latin typeface="Calibri" charset="0"/>
                        <a:ea typeface="MS PGothic"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4BFA4"/>
                    </a:solidFil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GB" sz="2200" b="1" dirty="0">
                          <a:solidFill>
                            <a:schemeClr val="bg1"/>
                          </a:solidFill>
                        </a:rPr>
                        <a:t>Equity Crowdfunding </a:t>
                      </a:r>
                      <a:endParaRPr kumimoji="0" lang="en-GB" sz="2200" b="1" i="0" u="none" strike="noStrike" cap="none" normalizeH="0" baseline="0" noProof="0" dirty="0">
                        <a:ln>
                          <a:noFill/>
                        </a:ln>
                        <a:solidFill>
                          <a:schemeClr val="bg1"/>
                        </a:solidFill>
                        <a:effectLst/>
                        <a:latin typeface="Calibri" charset="0"/>
                        <a:ea typeface="MS PGothic"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4BFA4"/>
                    </a:solidFill>
                  </a:tcPr>
                </a:tc>
                <a:extLst>
                  <a:ext uri="{0D108BD9-81ED-4DB2-BD59-A6C34878D82A}">
                    <a16:rowId xmlns:a16="http://schemas.microsoft.com/office/drawing/2014/main" val="3892702306"/>
                  </a:ext>
                </a:extLst>
              </a:tr>
            </a:tbl>
          </a:graphicData>
        </a:graphic>
      </p:graphicFrame>
    </p:spTree>
    <p:extLst>
      <p:ext uri="{BB962C8B-B14F-4D97-AF65-F5344CB8AC3E}">
        <p14:creationId xmlns:p14="http://schemas.microsoft.com/office/powerpoint/2010/main" val="3486723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501826" y="1847721"/>
            <a:ext cx="8400951" cy="2869358"/>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Different platforms facilitate different fundraising models. </a:t>
            </a:r>
            <a:r>
              <a:rPr lang="en-GB" sz="2200" dirty="0"/>
              <a:t>Choosing the right platform and funding model is just as important as crafting your campaign. In Europe, several platforms (like </a:t>
            </a:r>
            <a:r>
              <a:rPr lang="en-GB" sz="2200" dirty="0" err="1"/>
              <a:t>Ulule</a:t>
            </a:r>
            <a:r>
              <a:rPr lang="en-GB" sz="2200" dirty="0"/>
              <a:t>, Kickstarter, GoFundMe, or </a:t>
            </a:r>
            <a:r>
              <a:rPr lang="en-GB" sz="2200" dirty="0" err="1"/>
              <a:t>Goteo</a:t>
            </a:r>
            <a:r>
              <a:rPr lang="en-GB" sz="2200" dirty="0"/>
              <a:t>) support different models and each comes with different fees and funding rules.</a:t>
            </a:r>
          </a:p>
          <a:p>
            <a:pPr fontAlgn="base">
              <a:buClr>
                <a:srgbClr val="B6D1E1"/>
              </a:buClr>
            </a:pPr>
            <a:r>
              <a:rPr lang="en-IE" dirty="0"/>
              <a:t> </a:t>
            </a:r>
            <a:endParaRPr lang="en-US" dirty="0"/>
          </a:p>
        </p:txBody>
      </p:sp>
      <p:grpSp>
        <p:nvGrpSpPr>
          <p:cNvPr id="2" name="Group 1">
            <a:extLst>
              <a:ext uri="{FF2B5EF4-FFF2-40B4-BE49-F238E27FC236}">
                <a16:creationId xmlns:a16="http://schemas.microsoft.com/office/drawing/2014/main" id="{744F90DD-5220-2D36-7E6E-BB2008C7EBA9}"/>
              </a:ext>
            </a:extLst>
          </p:cNvPr>
          <p:cNvGrpSpPr/>
          <p:nvPr/>
        </p:nvGrpSpPr>
        <p:grpSpPr>
          <a:xfrm>
            <a:off x="8734482" y="862106"/>
            <a:ext cx="3457517" cy="1970851"/>
            <a:chOff x="5829800" y="4615307"/>
            <a:chExt cx="3231589" cy="1584771"/>
          </a:xfrm>
        </p:grpSpPr>
        <p:pic>
          <p:nvPicPr>
            <p:cNvPr id="3" name="Picture 2" descr="A picture containing text, tableware, dishware, plate&#10;&#10;Description automatically generated">
              <a:extLst>
                <a:ext uri="{FF2B5EF4-FFF2-40B4-BE49-F238E27FC236}">
                  <a16:creationId xmlns:a16="http://schemas.microsoft.com/office/drawing/2014/main" id="{E105AC69-9276-3FAD-7B93-9DF9EEE8C7AC}"/>
                </a:ext>
              </a:extLst>
            </p:cNvPr>
            <p:cNvPicPr>
              <a:picLocks noChangeAspect="1"/>
            </p:cNvPicPr>
            <p:nvPr/>
          </p:nvPicPr>
          <p:blipFill>
            <a:blip r:embed="rId2"/>
            <a:stretch>
              <a:fillRect/>
            </a:stretch>
          </p:blipFill>
          <p:spPr>
            <a:xfrm>
              <a:off x="5829800" y="4615307"/>
              <a:ext cx="3231589" cy="1584771"/>
            </a:xfrm>
            <a:prstGeom prst="rect">
              <a:avLst/>
            </a:prstGeom>
          </p:spPr>
        </p:pic>
        <p:pic>
          <p:nvPicPr>
            <p:cNvPr id="4" name="Picture 3" descr="Icon&#10;&#10;Description automatically generated">
              <a:extLst>
                <a:ext uri="{FF2B5EF4-FFF2-40B4-BE49-F238E27FC236}">
                  <a16:creationId xmlns:a16="http://schemas.microsoft.com/office/drawing/2014/main" id="{37683F57-FBAF-5BFD-05FC-86E8B893B124}"/>
                </a:ext>
              </a:extLst>
            </p:cNvPr>
            <p:cNvPicPr>
              <a:picLocks noChangeAspect="1"/>
            </p:cNvPicPr>
            <p:nvPr/>
          </p:nvPicPr>
          <p:blipFill>
            <a:blip r:embed="rId3"/>
            <a:stretch>
              <a:fillRect/>
            </a:stretch>
          </p:blipFill>
          <p:spPr>
            <a:xfrm>
              <a:off x="7048780" y="4951678"/>
              <a:ext cx="248404" cy="270907"/>
            </a:xfrm>
            <a:prstGeom prst="rect">
              <a:avLst/>
            </a:prstGeom>
          </p:spPr>
        </p:pic>
      </p:grpSp>
      <p:sp>
        <p:nvSpPr>
          <p:cNvPr id="6" name="TextBox 5">
            <a:extLst>
              <a:ext uri="{FF2B5EF4-FFF2-40B4-BE49-F238E27FC236}">
                <a16:creationId xmlns:a16="http://schemas.microsoft.com/office/drawing/2014/main" id="{AE2D3CD2-1895-445F-BA5D-2E9B3426DA7C}"/>
              </a:ext>
            </a:extLst>
          </p:cNvPr>
          <p:cNvSpPr txBox="1"/>
          <p:nvPr/>
        </p:nvSpPr>
        <p:spPr>
          <a:xfrm>
            <a:off x="501826" y="1347890"/>
            <a:ext cx="10095115" cy="479618"/>
          </a:xfrm>
          <a:prstGeom prst="rect">
            <a:avLst/>
          </a:prstGeom>
          <a:noFill/>
        </p:spPr>
        <p:txBody>
          <a:bodyPr wrap="square">
            <a:spAutoFit/>
          </a:bodyPr>
          <a:lstStyle/>
          <a:p>
            <a:pPr>
              <a:lnSpc>
                <a:spcPts val="2940"/>
              </a:lnSpc>
            </a:pPr>
            <a:r>
              <a:rPr lang="en-US" sz="3200" b="1" dirty="0">
                <a:solidFill>
                  <a:srgbClr val="B6D1E1"/>
                </a:solidFill>
              </a:rPr>
              <a:t>LOW START UP INVESTMENTS  - Crowdfunding </a:t>
            </a:r>
          </a:p>
        </p:txBody>
      </p:sp>
      <p:graphicFrame>
        <p:nvGraphicFramePr>
          <p:cNvPr id="22" name="Table 21">
            <a:extLst>
              <a:ext uri="{FF2B5EF4-FFF2-40B4-BE49-F238E27FC236}">
                <a16:creationId xmlns:a16="http://schemas.microsoft.com/office/drawing/2014/main" id="{3533B308-6DF4-E3C2-7E57-0580402D5FA1}"/>
              </a:ext>
            </a:extLst>
          </p:cNvPr>
          <p:cNvGraphicFramePr>
            <a:graphicFrameLocks noGrp="1"/>
          </p:cNvGraphicFramePr>
          <p:nvPr>
            <p:extLst>
              <p:ext uri="{D42A27DB-BD31-4B8C-83A1-F6EECF244321}">
                <p14:modId xmlns:p14="http://schemas.microsoft.com/office/powerpoint/2010/main" val="3619228180"/>
              </p:ext>
            </p:extLst>
          </p:nvPr>
        </p:nvGraphicFramePr>
        <p:xfrm>
          <a:off x="437566" y="3521934"/>
          <a:ext cx="11550073" cy="3114040"/>
        </p:xfrm>
        <a:graphic>
          <a:graphicData uri="http://schemas.openxmlformats.org/drawingml/2006/table">
            <a:tbl>
              <a:tblPr firstRow="1" bandRow="1">
                <a:tableStyleId>{5C22544A-7EE6-4342-B048-85BDC9FD1C3A}</a:tableStyleId>
              </a:tblPr>
              <a:tblGrid>
                <a:gridCol w="1772701">
                  <a:extLst>
                    <a:ext uri="{9D8B030D-6E8A-4147-A177-3AD203B41FA5}">
                      <a16:colId xmlns:a16="http://schemas.microsoft.com/office/drawing/2014/main" val="2267020541"/>
                    </a:ext>
                  </a:extLst>
                </a:gridCol>
                <a:gridCol w="5922283">
                  <a:extLst>
                    <a:ext uri="{9D8B030D-6E8A-4147-A177-3AD203B41FA5}">
                      <a16:colId xmlns:a16="http://schemas.microsoft.com/office/drawing/2014/main" val="1657455788"/>
                    </a:ext>
                  </a:extLst>
                </a:gridCol>
                <a:gridCol w="3855089">
                  <a:extLst>
                    <a:ext uri="{9D8B030D-6E8A-4147-A177-3AD203B41FA5}">
                      <a16:colId xmlns:a16="http://schemas.microsoft.com/office/drawing/2014/main" val="3752724056"/>
                    </a:ext>
                  </a:extLst>
                </a:gridCol>
              </a:tblGrid>
              <a:tr h="370840">
                <a:tc>
                  <a:txBody>
                    <a:bodyPr/>
                    <a:lstStyle/>
                    <a:p>
                      <a:r>
                        <a:rPr lang="en-GB" dirty="0"/>
                        <a:t>What’s Involved</a:t>
                      </a:r>
                      <a:endParaRPr lang="en-IE" dirty="0"/>
                    </a:p>
                  </a:txBody>
                  <a:tcPr>
                    <a:solidFill>
                      <a:srgbClr val="B6D1E1"/>
                    </a:solidFill>
                  </a:tcPr>
                </a:tc>
                <a:tc>
                  <a:txBody>
                    <a:bodyPr/>
                    <a:lstStyle/>
                    <a:p>
                      <a:r>
                        <a:rPr lang="en-GB" dirty="0"/>
                        <a:t>What you need to know</a:t>
                      </a:r>
                      <a:endParaRPr lang="en-IE" dirty="0"/>
                    </a:p>
                  </a:txBody>
                  <a:tcPr>
                    <a:solidFill>
                      <a:srgbClr val="B6D1E1"/>
                    </a:solidFill>
                  </a:tcPr>
                </a:tc>
                <a:tc>
                  <a:txBody>
                    <a:bodyPr/>
                    <a:lstStyle/>
                    <a:p>
                      <a:r>
                        <a:rPr lang="en-GB" dirty="0"/>
                        <a:t>Tip</a:t>
                      </a:r>
                      <a:endParaRPr lang="en-IE" dirty="0"/>
                    </a:p>
                  </a:txBody>
                  <a:tcPr>
                    <a:solidFill>
                      <a:srgbClr val="B6D1E1"/>
                    </a:solidFill>
                  </a:tcPr>
                </a:tc>
                <a:extLst>
                  <a:ext uri="{0D108BD9-81ED-4DB2-BD59-A6C34878D82A}">
                    <a16:rowId xmlns:a16="http://schemas.microsoft.com/office/drawing/2014/main" val="17315321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Platform Hosting Fee</a:t>
                      </a:r>
                    </a:p>
                    <a:p>
                      <a:endParaRPr lang="en-IE" dirty="0"/>
                    </a:p>
                  </a:txBody>
                  <a:tcPr>
                    <a:solidFill>
                      <a:srgbClr val="B6D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Some platforms charge a fixed fee just to host your campaign, whether or not it succeeds.</a:t>
                      </a:r>
                    </a:p>
                    <a:p>
                      <a:endParaRPr lang="en-IE" dirty="0"/>
                    </a:p>
                  </a:txBody>
                  <a:tcPr>
                    <a:solidFill>
                      <a:srgbClr val="B6D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Always check this before you launch — some EU platforms offer free hosting but charge only if you're successful</a:t>
                      </a:r>
                    </a:p>
                  </a:txBody>
                  <a:tcPr>
                    <a:solidFill>
                      <a:srgbClr val="B6D1E1"/>
                    </a:solidFill>
                  </a:tcPr>
                </a:tc>
                <a:extLst>
                  <a:ext uri="{0D108BD9-81ED-4DB2-BD59-A6C34878D82A}">
                    <a16:rowId xmlns:a16="http://schemas.microsoft.com/office/drawing/2014/main" val="1602797353"/>
                  </a:ext>
                </a:extLst>
              </a:tr>
              <a:tr h="370840">
                <a:tc>
                  <a:txBody>
                    <a:bodyPr/>
                    <a:lstStyle/>
                    <a:p>
                      <a:r>
                        <a:rPr lang="en-GB" b="1" dirty="0"/>
                        <a:t>Success Fee </a:t>
                      </a:r>
                      <a:endParaRPr lang="en-IE" b="1" dirty="0"/>
                    </a:p>
                  </a:txBody>
                  <a:tcPr>
                    <a:solidFill>
                      <a:srgbClr val="B6D1E1"/>
                    </a:solidFill>
                  </a:tcPr>
                </a:tc>
                <a:tc>
                  <a:txBody>
                    <a:bodyPr/>
                    <a:lstStyle/>
                    <a:p>
                      <a:r>
                        <a:rPr lang="en-GB" dirty="0"/>
                        <a:t>Most platforms take a </a:t>
                      </a:r>
                      <a:r>
                        <a:rPr lang="en-GB" b="0" dirty="0"/>
                        <a:t>percentage of the total raised, this is their main revenue. Typical range: 3% to 12%. </a:t>
                      </a:r>
                      <a:r>
                        <a:rPr lang="en-GB" dirty="0"/>
                        <a:t>Platforms like </a:t>
                      </a:r>
                      <a:r>
                        <a:rPr lang="en-GB" b="0" dirty="0"/>
                        <a:t>Kickstarter or </a:t>
                      </a:r>
                      <a:r>
                        <a:rPr lang="en-GB" b="0" dirty="0" err="1"/>
                        <a:t>Ulule</a:t>
                      </a:r>
                      <a:r>
                        <a:rPr lang="en-GB" b="0" dirty="0"/>
                        <a:t> </a:t>
                      </a:r>
                      <a:r>
                        <a:rPr lang="en-GB" dirty="0"/>
                        <a:t>deduct around . </a:t>
                      </a:r>
                      <a:r>
                        <a:rPr lang="en-GB" b="0" dirty="0"/>
                        <a:t>5%</a:t>
                      </a:r>
                      <a:endParaRPr lang="en-IE" b="0" dirty="0"/>
                    </a:p>
                  </a:txBody>
                  <a:tcPr>
                    <a:solidFill>
                      <a:srgbClr val="B6D1E1"/>
                    </a:solidFill>
                  </a:tcPr>
                </a:tc>
                <a:tc>
                  <a:txBody>
                    <a:bodyPr/>
                    <a:lstStyle/>
                    <a:p>
                      <a:r>
                        <a:rPr lang="en-US" sz="1800" kern="1200" dirty="0">
                          <a:solidFill>
                            <a:schemeClr val="dk1"/>
                          </a:solidFill>
                          <a:effectLst/>
                          <a:latin typeface="+mn-lt"/>
                          <a:ea typeface="+mn-ea"/>
                          <a:cs typeface="+mn-cs"/>
                        </a:rPr>
                        <a:t>Make sure to read the fine print. Higher fees may include extra services like marketing or coaching.</a:t>
                      </a:r>
                      <a:endParaRPr lang="en-IE" dirty="0"/>
                    </a:p>
                  </a:txBody>
                  <a:tcPr>
                    <a:solidFill>
                      <a:srgbClr val="B6D1E1"/>
                    </a:solidFill>
                  </a:tcPr>
                </a:tc>
                <a:extLst>
                  <a:ext uri="{0D108BD9-81ED-4DB2-BD59-A6C34878D82A}">
                    <a16:rowId xmlns:a16="http://schemas.microsoft.com/office/drawing/2014/main" val="640266935"/>
                  </a:ext>
                </a:extLst>
              </a:tr>
              <a:tr h="370840">
                <a:tc>
                  <a:txBody>
                    <a:bodyPr/>
                    <a:lstStyle/>
                    <a:p>
                      <a:pPr>
                        <a:lnSpc>
                          <a:spcPct val="115000"/>
                        </a:lnSpc>
                        <a:spcAft>
                          <a:spcPts val="1000"/>
                        </a:spcAft>
                        <a:buNone/>
                      </a:pPr>
                      <a:r>
                        <a:rPr lang="en-US" sz="1800" b="1" dirty="0">
                          <a:effectLst/>
                          <a:latin typeface="+mn-lt"/>
                          <a:ea typeface="MS Mincho" panose="02020609040205080304" pitchFamily="49" charset="-128"/>
                          <a:cs typeface="Times New Roman" panose="02020603050405020304" pitchFamily="18" charset="0"/>
                        </a:rPr>
                        <a:t>Payment Processing Fee</a:t>
                      </a:r>
                      <a:endParaRPr lang="en-IE" sz="1800" b="1" dirty="0">
                        <a:effectLst/>
                        <a:latin typeface="+mn-lt"/>
                        <a:ea typeface="MS Mincho" panose="02020609040205080304" pitchFamily="49" charset="-128"/>
                        <a:cs typeface="Times New Roman" panose="02020603050405020304" pitchFamily="18" charset="0"/>
                      </a:endParaRPr>
                    </a:p>
                  </a:txBody>
                  <a:tcPr marL="68580" marR="68580" marT="0" marB="0">
                    <a:solidFill>
                      <a:srgbClr val="B6D1E1"/>
                    </a:solidFill>
                  </a:tcPr>
                </a:tc>
                <a:tc>
                  <a:txBody>
                    <a:bodyPr/>
                    <a:lstStyle/>
                    <a:p>
                      <a:r>
                        <a:rPr lang="en-US" sz="1800" kern="1200" dirty="0">
                          <a:solidFill>
                            <a:schemeClr val="dk1"/>
                          </a:solidFill>
                          <a:effectLst/>
                          <a:latin typeface="+mn-lt"/>
                          <a:ea typeface="+mn-ea"/>
                          <a:cs typeface="+mn-cs"/>
                        </a:rPr>
                        <a:t>Each transaction (e.g. credit card or PayPal) also has a processing fee. Typically 2.5% to 3.5% per pledge.</a:t>
                      </a:r>
                      <a:endParaRPr lang="en-IE" b="0" dirty="0"/>
                    </a:p>
                  </a:txBody>
                  <a:tcPr>
                    <a:solidFill>
                      <a:srgbClr val="B6D1E1"/>
                    </a:solidFill>
                  </a:tcPr>
                </a:tc>
                <a:tc>
                  <a:txBody>
                    <a:bodyPr/>
                    <a:lstStyle/>
                    <a:p>
                      <a:r>
                        <a:rPr lang="en-US" sz="1800" kern="1200" dirty="0">
                          <a:solidFill>
                            <a:schemeClr val="dk1"/>
                          </a:solidFill>
                          <a:effectLst/>
                          <a:latin typeface="+mn-lt"/>
                          <a:ea typeface="+mn-ea"/>
                          <a:cs typeface="+mn-cs"/>
                        </a:rPr>
                        <a:t>Factor this into your fundraising goal so you don’t fall short after fees are deducted.</a:t>
                      </a:r>
                      <a:endParaRPr lang="en-IE" dirty="0"/>
                    </a:p>
                  </a:txBody>
                  <a:tcPr>
                    <a:solidFill>
                      <a:srgbClr val="B6D1E1"/>
                    </a:solidFill>
                  </a:tcPr>
                </a:tc>
                <a:extLst>
                  <a:ext uri="{0D108BD9-81ED-4DB2-BD59-A6C34878D82A}">
                    <a16:rowId xmlns:a16="http://schemas.microsoft.com/office/drawing/2014/main" val="420757087"/>
                  </a:ext>
                </a:extLst>
              </a:tr>
            </a:tbl>
          </a:graphicData>
        </a:graphic>
      </p:graphicFrame>
    </p:spTree>
    <p:extLst>
      <p:ext uri="{BB962C8B-B14F-4D97-AF65-F5344CB8AC3E}">
        <p14:creationId xmlns:p14="http://schemas.microsoft.com/office/powerpoint/2010/main" val="2560872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a:noFill/>
        </p:spPr>
        <p:txBody>
          <a:bodyPr/>
          <a:lstStyle/>
          <a:p>
            <a:r>
              <a:rPr lang="en-US" dirty="0"/>
              <a:t>Be Inspired – Crowdfunding Case Study </a:t>
            </a:r>
            <a:r>
              <a:rPr lang="en-IE" sz="3600" b="1" dirty="0">
                <a:solidFill>
                  <a:schemeClr val="bg1"/>
                </a:solidFill>
                <a:highlight>
                  <a:srgbClr val="B6D1E1"/>
                </a:highlight>
              </a:rPr>
              <a:t> </a:t>
            </a:r>
            <a:endParaRPr lang="en-GB" dirty="0"/>
          </a:p>
        </p:txBody>
      </p:sp>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490538" y="1357402"/>
            <a:ext cx="11074609" cy="174424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IE" b="1" dirty="0"/>
              <a:t>Africa Blossoms    </a:t>
            </a:r>
            <a:r>
              <a:rPr lang="en-IE" dirty="0"/>
              <a:t>Website</a:t>
            </a:r>
            <a:r>
              <a:rPr lang="en-IE" b="1" dirty="0"/>
              <a:t> </a:t>
            </a:r>
            <a:r>
              <a:rPr lang="fr-FR" dirty="0">
                <a:hlinkClick r:id="rId2"/>
              </a:rPr>
              <a:t>Biscuits Afrique et Culture – Africa Blossoms</a:t>
            </a:r>
            <a:endParaRPr lang="en-IE" b="1" dirty="0"/>
          </a:p>
          <a:p>
            <a:pPr>
              <a:lnSpc>
                <a:spcPts val="1950"/>
              </a:lnSpc>
              <a:spcAft>
                <a:spcPts val="1875"/>
              </a:spcAft>
              <a:buNone/>
            </a:pPr>
            <a:r>
              <a:rPr lang="en-IE" b="1" dirty="0"/>
              <a:t>Country</a:t>
            </a:r>
            <a:r>
              <a:rPr lang="en-IE" dirty="0"/>
              <a:t>: 	    France</a:t>
            </a:r>
            <a:br>
              <a:rPr lang="en-IE" dirty="0"/>
            </a:br>
            <a:r>
              <a:rPr lang="en-IE" b="1" dirty="0"/>
              <a:t>Founder</a:t>
            </a:r>
            <a:r>
              <a:rPr lang="en-IE" dirty="0"/>
              <a:t>: 	    Imelda </a:t>
            </a:r>
            <a:r>
              <a:rPr lang="en-IE" dirty="0" err="1"/>
              <a:t>Kabasi</a:t>
            </a:r>
            <a:br>
              <a:rPr lang="en-IE" dirty="0"/>
            </a:br>
            <a:r>
              <a:rPr lang="en-IE" b="1" dirty="0"/>
              <a:t>Platform Used</a:t>
            </a:r>
            <a:r>
              <a:rPr lang="en-IE" dirty="0"/>
              <a:t>:     </a:t>
            </a:r>
            <a:r>
              <a:rPr lang="en-IE" dirty="0" err="1">
                <a:hlinkClick r:id="rId3"/>
              </a:rPr>
              <a:t>Ulule</a:t>
            </a:r>
            <a:br>
              <a:rPr lang="en-IE" dirty="0"/>
            </a:br>
            <a:r>
              <a:rPr lang="en-IE" b="1" dirty="0"/>
              <a:t>Funding Goal</a:t>
            </a:r>
            <a:r>
              <a:rPr lang="en-IE" dirty="0"/>
              <a:t>: 	   €4,000</a:t>
            </a:r>
            <a:br>
              <a:rPr lang="en-IE" dirty="0"/>
            </a:br>
            <a:r>
              <a:rPr lang="en-IE" b="1" dirty="0"/>
              <a:t>Amount Raised</a:t>
            </a:r>
            <a:r>
              <a:rPr lang="en-IE" dirty="0"/>
              <a:t>:   €4,410 from </a:t>
            </a:r>
            <a:r>
              <a:rPr lang="en-IE" dirty="0">
                <a:solidFill>
                  <a:srgbClr val="232221"/>
                </a:solidFill>
                <a:effectLst/>
                <a:latin typeface="sofia-pro"/>
              </a:rPr>
              <a:t>393 </a:t>
            </a:r>
            <a:r>
              <a:rPr lang="en-IE" b="0" dirty="0">
                <a:solidFill>
                  <a:srgbClr val="232221"/>
                </a:solidFill>
                <a:effectLst/>
                <a:latin typeface="sofia-pro"/>
              </a:rPr>
              <a:t>contributors</a:t>
            </a:r>
            <a:r>
              <a:rPr lang="en-IE" dirty="0">
                <a:solidFill>
                  <a:srgbClr val="232221"/>
                </a:solidFill>
                <a:latin typeface="sofia-pro"/>
              </a:rPr>
              <a:t>                                                                                                                  </a:t>
            </a:r>
            <a:r>
              <a:rPr lang="en-IE" b="1" dirty="0"/>
              <a:t>Model</a:t>
            </a:r>
            <a:r>
              <a:rPr lang="en-IE" dirty="0"/>
              <a:t>:                   Reward-based crowdfunding</a:t>
            </a:r>
          </a:p>
          <a:p>
            <a:endParaRPr lang="en-IE" dirty="0"/>
          </a:p>
          <a:p>
            <a:r>
              <a:rPr lang="en-GB" b="1" dirty="0">
                <a:solidFill>
                  <a:srgbClr val="B6D1E1"/>
                </a:solidFill>
              </a:rPr>
              <a:t>The Story -  </a:t>
            </a:r>
            <a:r>
              <a:rPr lang="en-GB" dirty="0"/>
              <a:t>Imelda </a:t>
            </a:r>
            <a:r>
              <a:rPr lang="en-GB" dirty="0" err="1"/>
              <a:t>Kabasi</a:t>
            </a:r>
            <a:r>
              <a:rPr lang="en-GB" dirty="0"/>
              <a:t>, originally from the Democratic Republic of Congo, now living in France, created Africa Blossoms to celebrate African food and culture through cooking workshops and handmade catering experiences. She wanted to empower African women by promoting culinary traditions and entrepreneurship.</a:t>
            </a:r>
          </a:p>
          <a:p>
            <a:endParaRPr lang="en-GB" dirty="0"/>
          </a:p>
          <a:p>
            <a:r>
              <a:rPr lang="en-GB" b="1" dirty="0">
                <a:solidFill>
                  <a:srgbClr val="B6D1E1"/>
                </a:solidFill>
              </a:rPr>
              <a:t>Her Goal -  </a:t>
            </a:r>
            <a:r>
              <a:rPr lang="en-GB" dirty="0"/>
              <a:t>Imelda launched a crowdfunding campaign in 2020 to:</a:t>
            </a:r>
          </a:p>
          <a:p>
            <a:pPr marL="342900" indent="-342900">
              <a:buFont typeface="Arial" panose="020B0604020202020204" pitchFamily="34" charset="0"/>
              <a:buChar char="•"/>
            </a:pPr>
            <a:r>
              <a:rPr lang="en-GB" dirty="0"/>
              <a:t>Fund equipment and kitchen materials</a:t>
            </a:r>
          </a:p>
          <a:p>
            <a:pPr marL="342900" indent="-342900">
              <a:buFont typeface="Arial" panose="020B0604020202020204" pitchFamily="34" charset="0"/>
              <a:buChar char="•"/>
            </a:pPr>
            <a:r>
              <a:rPr lang="en-GB" dirty="0"/>
              <a:t>Develop packaging and branding for her food products</a:t>
            </a:r>
          </a:p>
          <a:p>
            <a:pPr marL="342900" indent="-342900">
              <a:buFont typeface="Arial" panose="020B0604020202020204" pitchFamily="34" charset="0"/>
              <a:buChar char="•"/>
            </a:pPr>
            <a:r>
              <a:rPr lang="en-GB" dirty="0"/>
              <a:t>Grow her workshops for local women</a:t>
            </a:r>
            <a:endParaRPr lang="en-IE" dirty="0"/>
          </a:p>
        </p:txBody>
      </p:sp>
      <p:pic>
        <p:nvPicPr>
          <p:cNvPr id="21" name="Picture 20">
            <a:extLst>
              <a:ext uri="{FF2B5EF4-FFF2-40B4-BE49-F238E27FC236}">
                <a16:creationId xmlns:a16="http://schemas.microsoft.com/office/drawing/2014/main" id="{B4DE8ED1-9195-8E5C-DE32-13329F8C3746}"/>
              </a:ext>
            </a:extLst>
          </p:cNvPr>
          <p:cNvPicPr>
            <a:picLocks noChangeAspect="1"/>
          </p:cNvPicPr>
          <p:nvPr/>
        </p:nvPicPr>
        <p:blipFill>
          <a:blip r:embed="rId4"/>
          <a:stretch>
            <a:fillRect/>
          </a:stretch>
        </p:blipFill>
        <p:spPr>
          <a:xfrm>
            <a:off x="6877634" y="1847370"/>
            <a:ext cx="4426029" cy="1721875"/>
          </a:xfrm>
          <a:prstGeom prst="rect">
            <a:avLst/>
          </a:prstGeom>
        </p:spPr>
      </p:pic>
    </p:spTree>
    <p:extLst>
      <p:ext uri="{BB962C8B-B14F-4D97-AF65-F5344CB8AC3E}">
        <p14:creationId xmlns:p14="http://schemas.microsoft.com/office/powerpoint/2010/main" val="2742124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912C-63A7-80DD-83BD-0D1DD7AE1A8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F6EC842-88E7-5B05-D2B6-4778654BB4B3}"/>
              </a:ext>
            </a:extLst>
          </p:cNvPr>
          <p:cNvSpPr>
            <a:spLocks noGrp="1"/>
          </p:cNvSpPr>
          <p:nvPr>
            <p:ph type="body" sz="quarter" idx="27"/>
          </p:nvPr>
        </p:nvSpPr>
        <p:spPr>
          <a:noFill/>
        </p:spPr>
        <p:txBody>
          <a:bodyPr/>
          <a:lstStyle/>
          <a:p>
            <a:r>
              <a:rPr lang="en-US" dirty="0"/>
              <a:t>Be Inspired – Crowdfunding Case Study </a:t>
            </a:r>
            <a:r>
              <a:rPr lang="en-IE" sz="3600" b="1" dirty="0">
                <a:solidFill>
                  <a:schemeClr val="bg1"/>
                </a:solidFill>
                <a:highlight>
                  <a:srgbClr val="B6D1E1"/>
                </a:highlight>
              </a:rPr>
              <a:t> </a:t>
            </a:r>
            <a:endParaRPr lang="en-GB" dirty="0"/>
          </a:p>
        </p:txBody>
      </p:sp>
      <p:sp>
        <p:nvSpPr>
          <p:cNvPr id="4" name="Text Placeholder 3">
            <a:extLst>
              <a:ext uri="{FF2B5EF4-FFF2-40B4-BE49-F238E27FC236}">
                <a16:creationId xmlns:a16="http://schemas.microsoft.com/office/drawing/2014/main" id="{CEA4A936-95DA-833E-3204-D729A30599CF}"/>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sp>
        <p:nvSpPr>
          <p:cNvPr id="20" name="Text Placeholder 2">
            <a:extLst>
              <a:ext uri="{FF2B5EF4-FFF2-40B4-BE49-F238E27FC236}">
                <a16:creationId xmlns:a16="http://schemas.microsoft.com/office/drawing/2014/main" id="{A2E3F635-1275-9616-90FE-6543890864B9}"/>
              </a:ext>
            </a:extLst>
          </p:cNvPr>
          <p:cNvSpPr txBox="1">
            <a:spLocks/>
          </p:cNvSpPr>
          <p:nvPr/>
        </p:nvSpPr>
        <p:spPr>
          <a:xfrm>
            <a:off x="490539" y="1357402"/>
            <a:ext cx="6532951" cy="174424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b="1" dirty="0">
                <a:solidFill>
                  <a:srgbClr val="B6D1E1"/>
                </a:solidFill>
              </a:rPr>
              <a:t>The Campaign - </a:t>
            </a:r>
            <a:r>
              <a:rPr lang="en-GB" dirty="0"/>
              <a:t>Hosted on </a:t>
            </a:r>
            <a:r>
              <a:rPr lang="en-GB" dirty="0" err="1"/>
              <a:t>Ulule</a:t>
            </a:r>
            <a:r>
              <a:rPr lang="en-GB" dirty="0"/>
              <a:t>, Imelda’s campaign included:</a:t>
            </a:r>
          </a:p>
          <a:p>
            <a:pPr marL="342900" indent="-342900">
              <a:buFont typeface="Arial" panose="020B0604020202020204" pitchFamily="34" charset="0"/>
              <a:buChar char="•"/>
            </a:pPr>
            <a:r>
              <a:rPr lang="en-GB" dirty="0"/>
              <a:t>Warm storytelling about her roots and values</a:t>
            </a:r>
          </a:p>
          <a:p>
            <a:pPr marL="342900" indent="-342900">
              <a:buFont typeface="Arial" panose="020B0604020202020204" pitchFamily="34" charset="0"/>
              <a:buChar char="•"/>
            </a:pPr>
            <a:r>
              <a:rPr lang="en-GB" dirty="0"/>
              <a:t>Videos and photos showcasing dishes, workshops, and her mission</a:t>
            </a:r>
          </a:p>
          <a:p>
            <a:pPr marL="342900" indent="-342900">
              <a:buFont typeface="Arial" panose="020B0604020202020204" pitchFamily="34" charset="0"/>
              <a:buChar char="•"/>
            </a:pPr>
            <a:r>
              <a:rPr lang="en-GB" dirty="0"/>
              <a:t>Rewards such as: </a:t>
            </a:r>
          </a:p>
          <a:p>
            <a:pPr marL="800100" lvl="1" indent="-342900" algn="l">
              <a:buFont typeface="Arial" panose="020B0604020202020204" pitchFamily="34" charset="0"/>
              <a:buChar char="•"/>
            </a:pPr>
            <a:r>
              <a:rPr lang="en-GB" dirty="0"/>
              <a:t>A thank-you on social media</a:t>
            </a:r>
          </a:p>
          <a:p>
            <a:pPr marL="800100" lvl="1" indent="-342900" algn="l">
              <a:buFont typeface="Arial" panose="020B0604020202020204" pitchFamily="34" charset="0"/>
              <a:buChar char="•"/>
            </a:pPr>
            <a:r>
              <a:rPr lang="en-GB" dirty="0"/>
              <a:t>Invitations to tasting events</a:t>
            </a:r>
          </a:p>
          <a:p>
            <a:pPr marL="800100" lvl="1" indent="-342900" algn="l">
              <a:buFont typeface="Arial" panose="020B0604020202020204" pitchFamily="34" charset="0"/>
              <a:buChar char="•"/>
            </a:pPr>
            <a:r>
              <a:rPr lang="en-GB" dirty="0"/>
              <a:t>Handmade African food hampers. </a:t>
            </a:r>
          </a:p>
          <a:p>
            <a:pPr marL="342900" indent="-342900">
              <a:buFont typeface="Arial" panose="020B0604020202020204" pitchFamily="34" charset="0"/>
              <a:buChar char="•"/>
            </a:pPr>
            <a:endParaRPr lang="en-GB" dirty="0"/>
          </a:p>
          <a:p>
            <a:r>
              <a:rPr lang="en-GB" b="1" dirty="0">
                <a:solidFill>
                  <a:srgbClr val="B6D1E1"/>
                </a:solidFill>
              </a:rPr>
              <a:t>The Results  </a:t>
            </a:r>
          </a:p>
          <a:p>
            <a:pPr marL="342900" indent="-342900">
              <a:buFont typeface="Arial" panose="020B0604020202020204" pitchFamily="34" charset="0"/>
              <a:buChar char="•"/>
            </a:pPr>
            <a:r>
              <a:rPr lang="en-GB" dirty="0"/>
              <a:t>Surpassed her funding goal with €4,410 raised</a:t>
            </a:r>
          </a:p>
          <a:p>
            <a:pPr marL="342900" indent="-342900">
              <a:buFont typeface="Arial" panose="020B0604020202020204" pitchFamily="34" charset="0"/>
              <a:buChar char="•"/>
            </a:pPr>
            <a:r>
              <a:rPr lang="en-GB" dirty="0"/>
              <a:t>Gained community support, press attention, and visibility</a:t>
            </a:r>
          </a:p>
          <a:p>
            <a:pPr marL="342900" indent="-342900">
              <a:buFont typeface="Arial" panose="020B0604020202020204" pitchFamily="34" charset="0"/>
              <a:buChar char="•"/>
            </a:pPr>
            <a:r>
              <a:rPr lang="en-GB" dirty="0"/>
              <a:t>Used funds to scale up her food workshop space</a:t>
            </a:r>
          </a:p>
          <a:p>
            <a:pPr marL="342900" indent="-342900">
              <a:buFont typeface="Arial" panose="020B0604020202020204" pitchFamily="34" charset="0"/>
              <a:buChar char="•"/>
            </a:pPr>
            <a:r>
              <a:rPr lang="en-GB" dirty="0"/>
              <a:t>Built a growing network of women entrepreneurs around African cuisine</a:t>
            </a:r>
            <a:endParaRPr lang="en-IE" dirty="0"/>
          </a:p>
        </p:txBody>
      </p:sp>
      <p:pic>
        <p:nvPicPr>
          <p:cNvPr id="14" name="Online Media 13" title="Africa Blossoms - Les Biscuits Qui Racontent L' Afrique ! (sous-titres en anglais)">
            <a:hlinkClick r:id="" action="ppaction://media"/>
            <a:extLst>
              <a:ext uri="{FF2B5EF4-FFF2-40B4-BE49-F238E27FC236}">
                <a16:creationId xmlns:a16="http://schemas.microsoft.com/office/drawing/2014/main" id="{7664CD7B-AF9A-E92A-E1AE-F7AA48B21A01}"/>
              </a:ext>
            </a:extLst>
          </p:cNvPr>
          <p:cNvPicPr>
            <a:picLocks noRot="1" noChangeAspect="1"/>
          </p:cNvPicPr>
          <p:nvPr>
            <a:videoFile r:link="rId1"/>
          </p:nvPr>
        </p:nvPicPr>
        <p:blipFill>
          <a:blip r:embed="rId3"/>
          <a:stretch>
            <a:fillRect/>
          </a:stretch>
        </p:blipFill>
        <p:spPr>
          <a:xfrm>
            <a:off x="7210416" y="2622444"/>
            <a:ext cx="4448184" cy="2513224"/>
          </a:xfrm>
          <a:prstGeom prst="rect">
            <a:avLst/>
          </a:prstGeom>
        </p:spPr>
      </p:pic>
    </p:spTree>
    <p:extLst>
      <p:ext uri="{BB962C8B-B14F-4D97-AF65-F5344CB8AC3E}">
        <p14:creationId xmlns:p14="http://schemas.microsoft.com/office/powerpoint/2010/main" val="250392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912C-63A7-80DD-83BD-0D1DD7AE1A8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F6EC842-88E7-5B05-D2B6-4778654BB4B3}"/>
              </a:ext>
            </a:extLst>
          </p:cNvPr>
          <p:cNvSpPr>
            <a:spLocks noGrp="1"/>
          </p:cNvSpPr>
          <p:nvPr>
            <p:ph type="body" sz="quarter" idx="27"/>
          </p:nvPr>
        </p:nvSpPr>
        <p:spPr>
          <a:noFill/>
        </p:spPr>
        <p:txBody>
          <a:bodyPr/>
          <a:lstStyle/>
          <a:p>
            <a:r>
              <a:rPr lang="en-US" dirty="0"/>
              <a:t>Be Inspired – Crowdfunding Case Study </a:t>
            </a:r>
            <a:r>
              <a:rPr lang="en-IE" sz="3600" b="1" dirty="0">
                <a:solidFill>
                  <a:schemeClr val="bg1"/>
                </a:solidFill>
                <a:highlight>
                  <a:srgbClr val="B6D1E1"/>
                </a:highlight>
              </a:rPr>
              <a:t> </a:t>
            </a:r>
            <a:endParaRPr lang="en-GB" dirty="0"/>
          </a:p>
        </p:txBody>
      </p:sp>
      <p:sp>
        <p:nvSpPr>
          <p:cNvPr id="4" name="Text Placeholder 3">
            <a:extLst>
              <a:ext uri="{FF2B5EF4-FFF2-40B4-BE49-F238E27FC236}">
                <a16:creationId xmlns:a16="http://schemas.microsoft.com/office/drawing/2014/main" id="{CEA4A936-95DA-833E-3204-D729A30599CF}"/>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sp>
        <p:nvSpPr>
          <p:cNvPr id="20" name="Text Placeholder 2">
            <a:extLst>
              <a:ext uri="{FF2B5EF4-FFF2-40B4-BE49-F238E27FC236}">
                <a16:creationId xmlns:a16="http://schemas.microsoft.com/office/drawing/2014/main" id="{A2E3F635-1275-9616-90FE-6543890864B9}"/>
              </a:ext>
            </a:extLst>
          </p:cNvPr>
          <p:cNvSpPr txBox="1">
            <a:spLocks/>
          </p:cNvSpPr>
          <p:nvPr/>
        </p:nvSpPr>
        <p:spPr>
          <a:xfrm>
            <a:off x="490538" y="1357402"/>
            <a:ext cx="11385441" cy="174424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dirty="0"/>
              <a:t>Imelda offered reward tiers that were simple, meaningful, and connected directly to her mission of sharing African food and culture:</a:t>
            </a:r>
          </a:p>
          <a:p>
            <a:pPr>
              <a:buNone/>
            </a:pPr>
            <a:endParaRPr lang="en-GB" dirty="0"/>
          </a:p>
          <a:p>
            <a:pPr marL="342900" indent="-342900">
              <a:buFont typeface="Arial" panose="020B0604020202020204" pitchFamily="34" charset="0"/>
              <a:buChar char="•"/>
            </a:pPr>
            <a:r>
              <a:rPr lang="en-GB" b="1" dirty="0"/>
              <a:t>€5 – Thank You! </a:t>
            </a:r>
            <a:r>
              <a:rPr lang="en-GB" dirty="0"/>
              <a:t>She offered a  thank-you message on social media</a:t>
            </a:r>
          </a:p>
          <a:p>
            <a:pPr marL="342900" indent="-342900">
              <a:buFont typeface="Arial" panose="020B0604020202020204" pitchFamily="34" charset="0"/>
              <a:buChar char="•"/>
            </a:pPr>
            <a:r>
              <a:rPr lang="en-GB" b="1" dirty="0"/>
              <a:t>€15 – Digital Recipe Book. </a:t>
            </a:r>
            <a:r>
              <a:rPr lang="en-GB" dirty="0"/>
              <a:t>A PDF with 5 African recipes from the founder’s family and experience</a:t>
            </a:r>
          </a:p>
          <a:p>
            <a:pPr marL="342900" indent="-342900">
              <a:buFont typeface="Arial" panose="020B0604020202020204" pitchFamily="34" charset="0"/>
              <a:buChar char="•"/>
            </a:pPr>
            <a:r>
              <a:rPr lang="en-GB" b="1" dirty="0"/>
              <a:t>€30 – Tasting Box. </a:t>
            </a:r>
            <a:r>
              <a:rPr lang="en-GB" dirty="0"/>
              <a:t>A selection of handmade African treats, including the renowned </a:t>
            </a:r>
            <a:r>
              <a:rPr lang="en-GB" i="1" dirty="0"/>
              <a:t>Biscuits Sans Gluten Aux </a:t>
            </a:r>
            <a:r>
              <a:rPr lang="en-GB" i="1" dirty="0" err="1"/>
              <a:t>Graines</a:t>
            </a:r>
            <a:r>
              <a:rPr lang="en-GB" i="1" dirty="0"/>
              <a:t> De La Paix</a:t>
            </a:r>
            <a:r>
              <a:rPr lang="en-GB" dirty="0"/>
              <a:t> (Gluten-Free Peace Seed Biscuits), delivered locally. Postage was extra. </a:t>
            </a:r>
          </a:p>
          <a:p>
            <a:pPr marL="342900" indent="-342900">
              <a:buFont typeface="Arial" panose="020B0604020202020204" pitchFamily="34" charset="0"/>
              <a:buChar char="•"/>
            </a:pPr>
            <a:r>
              <a:rPr lang="en-GB" b="1" dirty="0"/>
              <a:t>€50 – Workshop Invitation. </a:t>
            </a:r>
            <a:r>
              <a:rPr lang="en-GB" dirty="0"/>
              <a:t>Access to an African cooking workshop. Learn recipes, cooking techniques, and the stories behind them</a:t>
            </a:r>
          </a:p>
          <a:p>
            <a:pPr marL="342900" indent="-342900">
              <a:buFont typeface="Arial" panose="020B0604020202020204" pitchFamily="34" charset="0"/>
              <a:buChar char="•"/>
            </a:pPr>
            <a:r>
              <a:rPr lang="en-GB" b="1" dirty="0"/>
              <a:t>€100 – Premium Pack </a:t>
            </a:r>
            <a:r>
              <a:rPr lang="en-GB" dirty="0"/>
              <a:t>Includes the recipe book, tasting box, and a place in the workshop. Plus a personal thank-you video</a:t>
            </a:r>
          </a:p>
          <a:p>
            <a:endParaRPr lang="en-GB" b="1" dirty="0"/>
          </a:p>
          <a:p>
            <a:r>
              <a:rPr lang="en-GB" b="1" dirty="0"/>
              <a:t>Why It Worked: </a:t>
            </a:r>
          </a:p>
          <a:p>
            <a:pPr marL="342900" indent="-342900">
              <a:buFont typeface="Arial" panose="020B0604020202020204" pitchFamily="34" charset="0"/>
              <a:buChar char="•"/>
            </a:pPr>
            <a:r>
              <a:rPr lang="en-GB" dirty="0"/>
              <a:t>Each tier offered a personal touch and cultural authenticity</a:t>
            </a:r>
          </a:p>
          <a:p>
            <a:pPr marL="342900" indent="-342900">
              <a:buFont typeface="Arial" panose="020B0604020202020204" pitchFamily="34" charset="0"/>
              <a:buChar char="•"/>
            </a:pPr>
            <a:r>
              <a:rPr lang="en-GB" dirty="0"/>
              <a:t>Clear value — supporters got to taste, learn, and connect</a:t>
            </a:r>
          </a:p>
          <a:p>
            <a:pPr marL="342900" indent="-342900">
              <a:buFont typeface="Arial" panose="020B0604020202020204" pitchFamily="34" charset="0"/>
              <a:buChar char="•"/>
            </a:pPr>
            <a:r>
              <a:rPr lang="en-GB" dirty="0"/>
              <a:t>Good mix of affordable and premium options</a:t>
            </a:r>
          </a:p>
          <a:p>
            <a:pPr>
              <a:buNone/>
            </a:pPr>
            <a:endParaRPr lang="en-IE" dirty="0"/>
          </a:p>
        </p:txBody>
      </p:sp>
    </p:spTree>
    <p:extLst>
      <p:ext uri="{BB962C8B-B14F-4D97-AF65-F5344CB8AC3E}">
        <p14:creationId xmlns:p14="http://schemas.microsoft.com/office/powerpoint/2010/main" val="1963619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49775D0-B29A-9CD2-AEDC-1768CEC2722F}"/>
              </a:ext>
            </a:extLst>
          </p:cNvPr>
          <p:cNvSpPr>
            <a:spLocks noGrp="1"/>
          </p:cNvSpPr>
          <p:nvPr>
            <p:ph type="body" sz="quarter" idx="27"/>
          </p:nvPr>
        </p:nvSpPr>
        <p:spPr>
          <a:xfrm>
            <a:off x="751414" y="378372"/>
            <a:ext cx="7943135" cy="1126708"/>
          </a:xfrm>
        </p:spPr>
        <p:txBody>
          <a:bodyPr/>
          <a:lstStyle/>
          <a:p>
            <a:r>
              <a:rPr lang="en-US" dirty="0"/>
              <a:t>PRICING, COSTS AND MAKING A PROFIT - HOW TO SET YOUR PRICE?</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78857" y="2309248"/>
            <a:ext cx="5473969" cy="3350540"/>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There are 3 key factors you need to consider..</a:t>
            </a:r>
          </a:p>
          <a:p>
            <a:pPr marL="457200" indent="-457200">
              <a:buClr>
                <a:srgbClr val="B6D1E1"/>
              </a:buClr>
              <a:buFont typeface="+mj-lt"/>
              <a:buAutoNum type="arabicPeriod"/>
            </a:pPr>
            <a:r>
              <a:rPr lang="en-US" dirty="0"/>
              <a:t>There must be a clear need for your food product or service (or you must create one). This is the </a:t>
            </a:r>
            <a:r>
              <a:rPr lang="en-US" b="1" dirty="0">
                <a:solidFill>
                  <a:srgbClr val="94C7B0"/>
                </a:solidFill>
              </a:rPr>
              <a:t>OPPORTUNITY.</a:t>
            </a:r>
          </a:p>
          <a:p>
            <a:pPr marL="457200" indent="-457200">
              <a:buClr>
                <a:srgbClr val="B6D1E1"/>
              </a:buClr>
              <a:buFont typeface="+mj-lt"/>
              <a:buAutoNum type="arabicPeriod"/>
            </a:pPr>
            <a:r>
              <a:rPr lang="en-US" dirty="0"/>
              <a:t>That need must have sufficient potential to create a </a:t>
            </a:r>
            <a:r>
              <a:rPr lang="en-US" b="1" dirty="0">
                <a:solidFill>
                  <a:srgbClr val="94C7B0"/>
                </a:solidFill>
              </a:rPr>
              <a:t>DEMAND.</a:t>
            </a:r>
          </a:p>
          <a:p>
            <a:pPr marL="457200" indent="-457200">
              <a:buClr>
                <a:srgbClr val="B6D1E1"/>
              </a:buClr>
              <a:buFont typeface="+mj-lt"/>
              <a:buAutoNum type="arabicPeriod"/>
            </a:pPr>
            <a:r>
              <a:rPr lang="en-US" dirty="0"/>
              <a:t>There should be sufficient </a:t>
            </a:r>
            <a:r>
              <a:rPr lang="en-US" b="1" dirty="0">
                <a:solidFill>
                  <a:srgbClr val="94C7B0"/>
                </a:solidFill>
              </a:rPr>
              <a:t>€€ REWARD €€ </a:t>
            </a:r>
            <a:r>
              <a:rPr lang="en-US" dirty="0"/>
              <a:t>within your idea to be able to support your business needs</a:t>
            </a:r>
          </a:p>
          <a:p>
            <a:pPr>
              <a:buClr>
                <a:srgbClr val="B6D1E1"/>
              </a:buCl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7361695" y="2464232"/>
            <a:ext cx="4127392" cy="160020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IE" sz="3600" i="1" dirty="0">
                <a:solidFill>
                  <a:srgbClr val="84BFA4"/>
                </a:solidFill>
              </a:rPr>
              <a:t>Many businesses fail (and fail quickly) because they have not determined or miscalculated the </a:t>
            </a:r>
            <a:r>
              <a:rPr lang="en-IE" sz="3600" b="1" i="1" dirty="0">
                <a:solidFill>
                  <a:srgbClr val="84BFA4"/>
                </a:solidFill>
              </a:rPr>
              <a:t>REWARD </a:t>
            </a:r>
            <a:r>
              <a:rPr lang="en-IE" sz="3600" i="1" dirty="0">
                <a:solidFill>
                  <a:srgbClr val="84BFA4"/>
                </a:solidFill>
              </a:rPr>
              <a:t>aspect of their business proposition</a:t>
            </a:r>
          </a:p>
          <a:p>
            <a:pPr marL="0" lvl="1">
              <a:lnSpc>
                <a:spcPts val="2840"/>
              </a:lnSpc>
              <a:spcBef>
                <a:spcPts val="200"/>
              </a:spcBef>
              <a:buClr>
                <a:srgbClr val="B6D1E1"/>
              </a:buClr>
            </a:pPr>
            <a:endParaRPr lang="en-IE"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6636815" y="2198338"/>
            <a:ext cx="0" cy="238916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B360E55-A23D-5C8D-C26C-9CB0BABF19D1}"/>
              </a:ext>
            </a:extLst>
          </p:cNvPr>
          <p:cNvGrpSpPr/>
          <p:nvPr/>
        </p:nvGrpSpPr>
        <p:grpSpPr>
          <a:xfrm>
            <a:off x="4924586" y="4913312"/>
            <a:ext cx="2935288" cy="1944688"/>
            <a:chOff x="228600" y="2589279"/>
            <a:chExt cx="2935288" cy="1944688"/>
          </a:xfrm>
        </p:grpSpPr>
        <p:pic>
          <p:nvPicPr>
            <p:cNvPr id="13" name="Picture 12" descr="A picture containing text&#10;&#10;Description automatically generated">
              <a:extLst>
                <a:ext uri="{FF2B5EF4-FFF2-40B4-BE49-F238E27FC236}">
                  <a16:creationId xmlns:a16="http://schemas.microsoft.com/office/drawing/2014/main" id="{A09F4B96-F7D4-56FB-66D4-C9A063A47451}"/>
                </a:ext>
              </a:extLst>
            </p:cNvPr>
            <p:cNvPicPr>
              <a:picLocks noChangeAspect="1"/>
            </p:cNvPicPr>
            <p:nvPr/>
          </p:nvPicPr>
          <p:blipFill>
            <a:blip r:embed="rId2"/>
            <a:stretch>
              <a:fillRect/>
            </a:stretch>
          </p:blipFill>
          <p:spPr>
            <a:xfrm>
              <a:off x="228600" y="2589279"/>
              <a:ext cx="2935288" cy="1944688"/>
            </a:xfrm>
            <a:prstGeom prst="rect">
              <a:avLst/>
            </a:prstGeom>
          </p:spPr>
        </p:pic>
        <p:pic>
          <p:nvPicPr>
            <p:cNvPr id="14" name="Picture 13" descr="Icon&#10;&#10;Description automatically generated">
              <a:extLst>
                <a:ext uri="{FF2B5EF4-FFF2-40B4-BE49-F238E27FC236}">
                  <a16:creationId xmlns:a16="http://schemas.microsoft.com/office/drawing/2014/main" id="{8BE56187-83FD-ABBD-4268-2F1E85E08C0E}"/>
                </a:ext>
              </a:extLst>
            </p:cNvPr>
            <p:cNvPicPr>
              <a:picLocks noChangeAspect="1"/>
            </p:cNvPicPr>
            <p:nvPr/>
          </p:nvPicPr>
          <p:blipFill>
            <a:blip r:embed="rId3"/>
            <a:stretch>
              <a:fillRect/>
            </a:stretch>
          </p:blipFill>
          <p:spPr>
            <a:xfrm flipH="1">
              <a:off x="2493295" y="3198654"/>
              <a:ext cx="241903" cy="263817"/>
            </a:xfrm>
            <a:prstGeom prst="rect">
              <a:avLst/>
            </a:prstGeom>
          </p:spPr>
        </p:pic>
      </p:grpSp>
    </p:spTree>
    <p:extLst>
      <p:ext uri="{BB962C8B-B14F-4D97-AF65-F5344CB8AC3E}">
        <p14:creationId xmlns:p14="http://schemas.microsoft.com/office/powerpoint/2010/main" val="4031443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382895" y="2449143"/>
            <a:ext cx="11100398" cy="2773596"/>
          </a:xfrm>
          <a:prstGeom prst="rect">
            <a:avLst/>
          </a:prstGeom>
        </p:spPr>
        <p:txBody>
          <a:bodyPr vert="horz" lIns="91440" tIns="45720" rIns="91440" bIns="45720" numCol="2" spcCol="18000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fontAlgn="base">
              <a:buClr>
                <a:srgbClr val="B6D1E1"/>
              </a:buClr>
              <a:buFont typeface="Arial" panose="020B0604020202020204" pitchFamily="34" charset="0"/>
              <a:buChar char="•"/>
            </a:pPr>
            <a:r>
              <a:rPr lang="en-IE" dirty="0"/>
              <a:t>Excellent video pitches are essential to successful crowdfunding campaigns.</a:t>
            </a:r>
          </a:p>
          <a:p>
            <a:pPr marL="342900" indent="-342900" fontAlgn="base">
              <a:buClr>
                <a:srgbClr val="B6D1E1"/>
              </a:buClr>
              <a:buFont typeface="Arial" panose="020B0604020202020204" pitchFamily="34" charset="0"/>
              <a:buChar char="•"/>
            </a:pPr>
            <a:r>
              <a:rPr lang="en-IE" dirty="0"/>
              <a:t>But pitching your product or service takes practice, preparation and perseverance.</a:t>
            </a:r>
          </a:p>
          <a:p>
            <a:pPr marL="342900" indent="-342900" fontAlgn="base">
              <a:buClr>
                <a:srgbClr val="B6D1E1"/>
              </a:buClr>
              <a:buFont typeface="Arial" panose="020B0604020202020204" pitchFamily="34" charset="0"/>
              <a:buChar char="•"/>
            </a:pPr>
            <a:r>
              <a:rPr lang="en-IE" dirty="0"/>
              <a:t>Do your research, by viewing other video pitches.</a:t>
            </a:r>
          </a:p>
          <a:p>
            <a:pPr marL="342900" indent="-342900" fontAlgn="base">
              <a:buClr>
                <a:srgbClr val="B6D1E1"/>
              </a:buClr>
              <a:buFont typeface="Arial" panose="020B0604020202020204" pitchFamily="34" charset="0"/>
              <a:buChar char="•"/>
            </a:pPr>
            <a:endParaRPr lang="en-IE" dirty="0"/>
          </a:p>
          <a:p>
            <a:pPr marL="342900" indent="-342900" fontAlgn="base">
              <a:buClr>
                <a:srgbClr val="B6D1E1"/>
              </a:buClr>
              <a:buFont typeface="Arial" panose="020B0604020202020204" pitchFamily="34" charset="0"/>
              <a:buChar char="•"/>
            </a:pPr>
            <a:endParaRPr lang="en-IE" dirty="0"/>
          </a:p>
          <a:p>
            <a:pPr fontAlgn="base">
              <a:buClr>
                <a:srgbClr val="B6D1E1"/>
              </a:buClr>
            </a:pPr>
            <a:endParaRPr lang="en-IE" dirty="0"/>
          </a:p>
          <a:p>
            <a:pPr marL="342900" indent="-342900" fontAlgn="base">
              <a:buClr>
                <a:srgbClr val="B6D1E1"/>
              </a:buClr>
              <a:buFont typeface="Arial" panose="020B0604020202020204" pitchFamily="34" charset="0"/>
              <a:buChar char="•"/>
            </a:pPr>
            <a:r>
              <a:rPr lang="en-IE" dirty="0"/>
              <a:t>Write a compelling script that communicates your unique selling points simply and clearly.</a:t>
            </a:r>
          </a:p>
          <a:p>
            <a:pPr marL="342900" indent="-342900" fontAlgn="base">
              <a:buClr>
                <a:srgbClr val="B6D1E1"/>
              </a:buClr>
              <a:buFont typeface="Arial" panose="020B0604020202020204" pitchFamily="34" charset="0"/>
              <a:buChar char="•"/>
            </a:pPr>
            <a:r>
              <a:rPr lang="en-IE" dirty="0"/>
              <a:t>Record the vision with passion and enthusiasm – it is infectious and will give the viewer confidence in your commitment</a:t>
            </a:r>
          </a:p>
          <a:p>
            <a:pPr marL="342900" indent="-342900" fontAlgn="base">
              <a:buClr>
                <a:srgbClr val="B6D1E1"/>
              </a:buClr>
              <a:buFont typeface="Arial" panose="020B0604020202020204" pitchFamily="34" charset="0"/>
              <a:buChar char="•"/>
            </a:pPr>
            <a:r>
              <a:rPr lang="en-IE" dirty="0"/>
              <a:t>Reshoot it until it’s right.</a:t>
            </a:r>
          </a:p>
          <a:p>
            <a:pPr fontAlgn="base">
              <a:buClr>
                <a:srgbClr val="B6D1E1"/>
              </a:buClr>
            </a:pPr>
            <a:endParaRPr lang="en-US" dirty="0"/>
          </a:p>
        </p:txBody>
      </p:sp>
      <p:sp>
        <p:nvSpPr>
          <p:cNvPr id="2" name="Rectangle 1">
            <a:extLst>
              <a:ext uri="{FF2B5EF4-FFF2-40B4-BE49-F238E27FC236}">
                <a16:creationId xmlns:a16="http://schemas.microsoft.com/office/drawing/2014/main" id="{F8C2562B-AC41-2B0C-A135-1304BE29499D}"/>
              </a:ext>
            </a:extLst>
          </p:cNvPr>
          <p:cNvSpPr/>
          <p:nvPr/>
        </p:nvSpPr>
        <p:spPr>
          <a:xfrm>
            <a:off x="4078774" y="5114903"/>
            <a:ext cx="6255466" cy="790414"/>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7B05CE9-5D0D-6FA4-B9A2-9A0F80A3BE61}"/>
              </a:ext>
            </a:extLst>
          </p:cNvPr>
          <p:cNvSpPr txBox="1">
            <a:spLocks/>
          </p:cNvSpPr>
          <p:nvPr/>
        </p:nvSpPr>
        <p:spPr>
          <a:xfrm>
            <a:off x="4172274" y="5301163"/>
            <a:ext cx="5379297" cy="140691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dirty="0">
                <a:hlinkClick r:id="rId2"/>
              </a:rPr>
              <a:t>How To Perfect Your Crowdfunding Video Pitch | Republic Europe</a:t>
            </a:r>
            <a:endParaRPr lang="en-US" b="1" dirty="0"/>
          </a:p>
        </p:txBody>
      </p:sp>
      <p:grpSp>
        <p:nvGrpSpPr>
          <p:cNvPr id="4" name="Group 3">
            <a:extLst>
              <a:ext uri="{FF2B5EF4-FFF2-40B4-BE49-F238E27FC236}">
                <a16:creationId xmlns:a16="http://schemas.microsoft.com/office/drawing/2014/main" id="{D3CF6D1A-C532-7FB2-6414-2C92A9E2D94E}"/>
              </a:ext>
            </a:extLst>
          </p:cNvPr>
          <p:cNvGrpSpPr/>
          <p:nvPr/>
        </p:nvGrpSpPr>
        <p:grpSpPr>
          <a:xfrm>
            <a:off x="2240653" y="5222739"/>
            <a:ext cx="2788753" cy="578690"/>
            <a:chOff x="845728" y="5174850"/>
            <a:chExt cx="2788753" cy="578690"/>
          </a:xfrm>
        </p:grpSpPr>
        <p:grpSp>
          <p:nvGrpSpPr>
            <p:cNvPr id="6" name="Group 5">
              <a:extLst>
                <a:ext uri="{FF2B5EF4-FFF2-40B4-BE49-F238E27FC236}">
                  <a16:creationId xmlns:a16="http://schemas.microsoft.com/office/drawing/2014/main" id="{88FDF2E1-A428-112F-DA8C-C09A6884C859}"/>
                </a:ext>
              </a:extLst>
            </p:cNvPr>
            <p:cNvGrpSpPr/>
            <p:nvPr/>
          </p:nvGrpSpPr>
          <p:grpSpPr>
            <a:xfrm>
              <a:off x="845728" y="5174850"/>
              <a:ext cx="2788753" cy="578690"/>
              <a:chOff x="2045517" y="6166884"/>
              <a:chExt cx="2788753" cy="578690"/>
            </a:xfrm>
          </p:grpSpPr>
          <p:sp>
            <p:nvSpPr>
              <p:cNvPr id="8" name="Rectangle 7">
                <a:extLst>
                  <a:ext uri="{FF2B5EF4-FFF2-40B4-BE49-F238E27FC236}">
                    <a16:creationId xmlns:a16="http://schemas.microsoft.com/office/drawing/2014/main" id="{3DA413A0-B4E8-8866-F798-121121325FA1}"/>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CA951D-57E6-8FCF-D8DA-595ED96FBC8D}"/>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75C70D-0B47-BF0C-A6CB-5C75BCC9E7ED}"/>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Read</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7" name="Graphic 6" descr="Books on shelf outline">
              <a:extLst>
                <a:ext uri="{FF2B5EF4-FFF2-40B4-BE49-F238E27FC236}">
                  <a16:creationId xmlns:a16="http://schemas.microsoft.com/office/drawing/2014/main" id="{7D109DF8-7567-A771-E886-2FE804AC28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791" y="5178054"/>
              <a:ext cx="551275" cy="551275"/>
            </a:xfrm>
            <a:prstGeom prst="rect">
              <a:avLst/>
            </a:prstGeom>
          </p:spPr>
        </p:pic>
      </p:grpSp>
      <p:sp>
        <p:nvSpPr>
          <p:cNvPr id="13" name="Text Placeholder 2">
            <a:extLst>
              <a:ext uri="{FF2B5EF4-FFF2-40B4-BE49-F238E27FC236}">
                <a16:creationId xmlns:a16="http://schemas.microsoft.com/office/drawing/2014/main" id="{1A5ECB88-D908-48FF-CA39-98A259C98A9C}"/>
              </a:ext>
            </a:extLst>
          </p:cNvPr>
          <p:cNvSpPr txBox="1">
            <a:spLocks/>
          </p:cNvSpPr>
          <p:nvPr/>
        </p:nvSpPr>
        <p:spPr>
          <a:xfrm>
            <a:off x="512049" y="1947621"/>
            <a:ext cx="5736955" cy="823993"/>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A good video pitch is key!</a:t>
            </a:r>
            <a:endParaRPr lang="en-US" dirty="0"/>
          </a:p>
        </p:txBody>
      </p:sp>
      <p:sp>
        <p:nvSpPr>
          <p:cNvPr id="21" name="TextBox 20">
            <a:extLst>
              <a:ext uri="{FF2B5EF4-FFF2-40B4-BE49-F238E27FC236}">
                <a16:creationId xmlns:a16="http://schemas.microsoft.com/office/drawing/2014/main" id="{3270D243-46F9-9D31-7E11-ABAB81CAC12F}"/>
              </a:ext>
            </a:extLst>
          </p:cNvPr>
          <p:cNvSpPr txBox="1"/>
          <p:nvPr/>
        </p:nvSpPr>
        <p:spPr>
          <a:xfrm>
            <a:off x="501826" y="1347890"/>
            <a:ext cx="10095115" cy="479618"/>
          </a:xfrm>
          <a:prstGeom prst="rect">
            <a:avLst/>
          </a:prstGeom>
          <a:noFill/>
        </p:spPr>
        <p:txBody>
          <a:bodyPr wrap="square">
            <a:spAutoFit/>
          </a:bodyPr>
          <a:lstStyle/>
          <a:p>
            <a:pPr>
              <a:lnSpc>
                <a:spcPts val="2940"/>
              </a:lnSpc>
            </a:pPr>
            <a:r>
              <a:rPr lang="en-US" sz="3200" b="1" dirty="0">
                <a:solidFill>
                  <a:srgbClr val="B6D1E1"/>
                </a:solidFill>
              </a:rPr>
              <a:t>LOW START UP INVESTMENTS  - Crowdfunding </a:t>
            </a:r>
          </a:p>
        </p:txBody>
      </p:sp>
    </p:spTree>
    <p:extLst>
      <p:ext uri="{BB962C8B-B14F-4D97-AF65-F5344CB8AC3E}">
        <p14:creationId xmlns:p14="http://schemas.microsoft.com/office/powerpoint/2010/main" val="3451949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BE INSPIRED</a:t>
            </a:r>
          </a:p>
        </p:txBody>
      </p:sp>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SOME READING FOR DEEPER LEARNING </a:t>
            </a:r>
          </a:p>
        </p:txBody>
      </p:sp>
      <p:grpSp>
        <p:nvGrpSpPr>
          <p:cNvPr id="2" name="Group 1">
            <a:extLst>
              <a:ext uri="{FF2B5EF4-FFF2-40B4-BE49-F238E27FC236}">
                <a16:creationId xmlns:a16="http://schemas.microsoft.com/office/drawing/2014/main" id="{5A7500C9-18B9-80AA-667F-7EFE2CAC0C3E}"/>
              </a:ext>
            </a:extLst>
          </p:cNvPr>
          <p:cNvGrpSpPr/>
          <p:nvPr/>
        </p:nvGrpSpPr>
        <p:grpSpPr>
          <a:xfrm>
            <a:off x="5934085" y="1389187"/>
            <a:ext cx="6257915" cy="5234152"/>
            <a:chOff x="4308293" y="667658"/>
            <a:chExt cx="6811123" cy="5696857"/>
          </a:xfrm>
        </p:grpSpPr>
        <p:pic>
          <p:nvPicPr>
            <p:cNvPr id="3" name="Picture 2">
              <a:extLst>
                <a:ext uri="{FF2B5EF4-FFF2-40B4-BE49-F238E27FC236}">
                  <a16:creationId xmlns:a16="http://schemas.microsoft.com/office/drawing/2014/main" id="{7061EBD5-1E55-F846-1DDD-EA63284B89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5" name="Rectangle 4">
              <a:extLst>
                <a:ext uri="{FF2B5EF4-FFF2-40B4-BE49-F238E27FC236}">
                  <a16:creationId xmlns:a16="http://schemas.microsoft.com/office/drawing/2014/main" id="{DE548D0C-4DA2-E5C3-350E-5084B5C73683}"/>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722022" y="1796142"/>
            <a:ext cx="3947950" cy="4467344"/>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lnSpc>
                <a:spcPct val="100000"/>
              </a:lnSpc>
              <a:buClr>
                <a:srgbClr val="B6D1E1"/>
              </a:buClr>
            </a:pPr>
            <a:r>
              <a:rPr lang="en-IE" sz="3200" dirty="0"/>
              <a:t>Empowered women pitch their businesses and share their stories</a:t>
            </a:r>
          </a:p>
          <a:p>
            <a:pPr fontAlgn="base">
              <a:buClr>
                <a:srgbClr val="B6D1E1"/>
              </a:buClr>
            </a:pPr>
            <a:endParaRPr lang="en-US" sz="2400" dirty="0"/>
          </a:p>
        </p:txBody>
      </p:sp>
      <p:pic>
        <p:nvPicPr>
          <p:cNvPr id="6" name="Online Media 1" title="Empowered women pitch their businesses and share their stories">
            <a:hlinkClick r:id="" action="ppaction://media"/>
            <a:extLst>
              <a:ext uri="{FF2B5EF4-FFF2-40B4-BE49-F238E27FC236}">
                <a16:creationId xmlns:a16="http://schemas.microsoft.com/office/drawing/2014/main" id="{9C94F058-10DB-29CC-BE6D-15828B187EF4}"/>
              </a:ext>
            </a:extLst>
          </p:cNvPr>
          <p:cNvPicPr>
            <a:picLocks noRot="1" noChangeAspect="1"/>
          </p:cNvPicPr>
          <p:nvPr>
            <a:videoFile r:link="rId1"/>
          </p:nvPr>
        </p:nvPicPr>
        <p:blipFill rotWithShape="1">
          <a:blip r:embed="rId4"/>
          <a:srcRect l="6869" r="6869"/>
          <a:stretch/>
        </p:blipFill>
        <p:spPr>
          <a:xfrm>
            <a:off x="7005234" y="1717174"/>
            <a:ext cx="5186766" cy="3397266"/>
          </a:xfrm>
          <a:prstGeom prst="rect">
            <a:avLst/>
          </a:prstGeom>
        </p:spPr>
      </p:pic>
      <p:grpSp>
        <p:nvGrpSpPr>
          <p:cNvPr id="7" name="Group 6">
            <a:extLst>
              <a:ext uri="{FF2B5EF4-FFF2-40B4-BE49-F238E27FC236}">
                <a16:creationId xmlns:a16="http://schemas.microsoft.com/office/drawing/2014/main" id="{B3BADFCF-6847-B7B5-7518-2626EB5AAAC6}"/>
              </a:ext>
            </a:extLst>
          </p:cNvPr>
          <p:cNvGrpSpPr/>
          <p:nvPr/>
        </p:nvGrpSpPr>
        <p:grpSpPr>
          <a:xfrm rot="584197">
            <a:off x="5428052" y="3230155"/>
            <a:ext cx="1686910" cy="1686910"/>
            <a:chOff x="4240924" y="3373820"/>
            <a:chExt cx="1686910" cy="1686910"/>
          </a:xfrm>
        </p:grpSpPr>
        <p:sp>
          <p:nvSpPr>
            <p:cNvPr id="8" name="Oval 7">
              <a:extLst>
                <a:ext uri="{FF2B5EF4-FFF2-40B4-BE49-F238E27FC236}">
                  <a16:creationId xmlns:a16="http://schemas.microsoft.com/office/drawing/2014/main" id="{2D8BAC3F-3238-4D46-3402-587AD52DA54C}"/>
                </a:ext>
              </a:extLst>
            </p:cNvPr>
            <p:cNvSpPr/>
            <p:nvPr/>
          </p:nvSpPr>
          <p:spPr>
            <a:xfrm>
              <a:off x="4240924" y="3373820"/>
              <a:ext cx="1686910" cy="1686910"/>
            </a:xfrm>
            <a:prstGeom prst="ellipse">
              <a:avLst/>
            </a:prstGeom>
            <a:solidFill>
              <a:srgbClr val="94C7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561C99-32A4-E8AE-0921-40B30B6ED81E}"/>
                </a:ext>
              </a:extLst>
            </p:cNvPr>
            <p:cNvSpPr txBox="1"/>
            <p:nvPr/>
          </p:nvSpPr>
          <p:spPr>
            <a:xfrm>
              <a:off x="4352278" y="3736428"/>
              <a:ext cx="1465198" cy="913070"/>
            </a:xfrm>
            <a:prstGeom prst="rect">
              <a:avLst/>
            </a:prstGeom>
            <a:noFill/>
          </p:spPr>
          <p:txBody>
            <a:bodyPr wrap="square">
              <a:spAutoFit/>
            </a:bodyPr>
            <a:lstStyle/>
            <a:p>
              <a:pPr algn="ctr">
                <a:lnSpc>
                  <a:spcPts val="3200"/>
                </a:lnSpc>
              </a:pPr>
              <a:r>
                <a:rPr lang="en-GB" sz="3000" b="0" i="0" u="none" strike="noStrike" dirty="0">
                  <a:solidFill>
                    <a:schemeClr val="bg1"/>
                  </a:solidFill>
                  <a:effectLst/>
                  <a:latin typeface="Calibri" panose="020F0502020204030204" pitchFamily="34" charset="0"/>
                  <a:cs typeface="Calibri" panose="020F0502020204030204" pitchFamily="34" charset="0"/>
                </a:rPr>
                <a:t>Click to </a:t>
              </a:r>
              <a:r>
                <a:rPr lang="en-GB" sz="3000" b="0" i="0" u="none" strike="noStrike" dirty="0">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View</a:t>
              </a:r>
              <a:endParaRPr lang="en-GB" sz="3000" b="0" i="0" dirty="0">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8924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cxnSp>
        <p:nvCxnSpPr>
          <p:cNvPr id="15" name="Straight Connector 14">
            <a:extLst>
              <a:ext uri="{FF2B5EF4-FFF2-40B4-BE49-F238E27FC236}">
                <a16:creationId xmlns:a16="http://schemas.microsoft.com/office/drawing/2014/main" id="{0FA2D817-6D43-60C0-5A10-D6F0A713B59C}"/>
              </a:ext>
            </a:extLst>
          </p:cNvPr>
          <p:cNvCxnSpPr>
            <a:cxnSpLocks/>
          </p:cNvCxnSpPr>
          <p:nvPr/>
        </p:nvCxnSpPr>
        <p:spPr>
          <a:xfrm flipH="1">
            <a:off x="-578090" y="1871526"/>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26B58C7-C93E-28AC-8352-AB6CF8E4F046}"/>
              </a:ext>
            </a:extLst>
          </p:cNvPr>
          <p:cNvSpPr txBox="1">
            <a:spLocks/>
          </p:cNvSpPr>
          <p:nvPr/>
        </p:nvSpPr>
        <p:spPr>
          <a:xfrm>
            <a:off x="818754" y="1610935"/>
            <a:ext cx="775865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INVESTMENTS  - GRANTS</a:t>
            </a:r>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751412" y="2230695"/>
            <a:ext cx="4437642"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A grant is an award, usually financial, given by a public body or a foundation, to an individual or a company to facilitate a specific business goal e.g. start up, expansion etc.  </a:t>
            </a:r>
          </a:p>
          <a:p>
            <a:pPr fontAlgn="base">
              <a:buClr>
                <a:srgbClr val="B6D1E1"/>
              </a:buClr>
            </a:pPr>
            <a:endParaRPr lang="en-IE" dirty="0"/>
          </a:p>
          <a:p>
            <a:pPr fontAlgn="base">
              <a:buClr>
                <a:srgbClr val="B6D1E1"/>
              </a:buClr>
            </a:pPr>
            <a:r>
              <a:rPr lang="en-IE" dirty="0"/>
              <a:t>There are many local, regional and national grant opportunities.  Start your research on which one is right for you.</a:t>
            </a:r>
          </a:p>
          <a:p>
            <a:pPr fontAlgn="base">
              <a:buClr>
                <a:srgbClr val="B6D1E1"/>
              </a:buClr>
            </a:pPr>
            <a:endParaRPr lang="en-US" dirty="0"/>
          </a:p>
        </p:txBody>
      </p:sp>
      <p:sp>
        <p:nvSpPr>
          <p:cNvPr id="2" name="Text Placeholder 2">
            <a:extLst>
              <a:ext uri="{FF2B5EF4-FFF2-40B4-BE49-F238E27FC236}">
                <a16:creationId xmlns:a16="http://schemas.microsoft.com/office/drawing/2014/main" id="{D459100F-206C-7DD3-F41C-F4F1389CB6F1}"/>
              </a:ext>
            </a:extLst>
          </p:cNvPr>
          <p:cNvSpPr txBox="1">
            <a:spLocks/>
          </p:cNvSpPr>
          <p:nvPr/>
        </p:nvSpPr>
        <p:spPr>
          <a:xfrm>
            <a:off x="6205006" y="2228683"/>
            <a:ext cx="5117025"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solidFill>
                  <a:srgbClr val="B6D1E1"/>
                </a:solidFill>
              </a:rPr>
              <a:t>SUCCESS IN SECURING GRANT FUNDING</a:t>
            </a:r>
          </a:p>
          <a:p>
            <a:pPr fontAlgn="base">
              <a:buClr>
                <a:srgbClr val="B6D1E1"/>
              </a:buClr>
            </a:pPr>
            <a:r>
              <a:rPr lang="en-IE" dirty="0"/>
              <a:t>Like making a cake, a successful grant application depends on ingredients (you and your project) and following a good recipe !   </a:t>
            </a:r>
          </a:p>
          <a:p>
            <a:pPr fontAlgn="base">
              <a:buClr>
                <a:srgbClr val="B6D1E1"/>
              </a:buClr>
            </a:pPr>
            <a:endParaRPr lang="en-IE" dirty="0"/>
          </a:p>
          <a:p>
            <a:pPr fontAlgn="base">
              <a:buClr>
                <a:srgbClr val="B6D1E1"/>
              </a:buClr>
            </a:pPr>
            <a:r>
              <a:rPr lang="en-IE" dirty="0"/>
              <a:t>In the slides that follow we share our best practice, tips and tricks for grant success. Once you have the ingredients and the recipe right,  you will be able to seek funding at a local,  regional and perhaps even national level</a:t>
            </a:r>
            <a:endParaRPr lang="en-US" dirty="0"/>
          </a:p>
        </p:txBody>
      </p:sp>
      <p:cxnSp>
        <p:nvCxnSpPr>
          <p:cNvPr id="3" name="Straight Connector 2">
            <a:extLst>
              <a:ext uri="{FF2B5EF4-FFF2-40B4-BE49-F238E27FC236}">
                <a16:creationId xmlns:a16="http://schemas.microsoft.com/office/drawing/2014/main" id="{FF65711B-EAA9-FE8D-1AD6-540646D45569}"/>
              </a:ext>
            </a:extLst>
          </p:cNvPr>
          <p:cNvCxnSpPr>
            <a:cxnSpLocks/>
          </p:cNvCxnSpPr>
          <p:nvPr/>
        </p:nvCxnSpPr>
        <p:spPr>
          <a:xfrm flipV="1">
            <a:off x="5777127" y="2305364"/>
            <a:ext cx="0" cy="358620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540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985045" y="2987886"/>
            <a:ext cx="5786003"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600" dirty="0"/>
              <a:t>Interesting video on what a grant does and does not do.</a:t>
            </a:r>
            <a:endParaRPr lang="en-US" sz="2600" dirty="0"/>
          </a:p>
        </p:txBody>
      </p:sp>
      <p:grpSp>
        <p:nvGrpSpPr>
          <p:cNvPr id="4" name="Group 3">
            <a:extLst>
              <a:ext uri="{FF2B5EF4-FFF2-40B4-BE49-F238E27FC236}">
                <a16:creationId xmlns:a16="http://schemas.microsoft.com/office/drawing/2014/main" id="{F3CE73CE-BD40-C269-C13F-272BA56296F5}"/>
              </a:ext>
            </a:extLst>
          </p:cNvPr>
          <p:cNvGrpSpPr/>
          <p:nvPr/>
        </p:nvGrpSpPr>
        <p:grpSpPr>
          <a:xfrm>
            <a:off x="6848690" y="2574808"/>
            <a:ext cx="5343310" cy="4469172"/>
            <a:chOff x="4308293" y="667658"/>
            <a:chExt cx="6811123" cy="5696857"/>
          </a:xfrm>
        </p:grpSpPr>
        <p:pic>
          <p:nvPicPr>
            <p:cNvPr id="6" name="Picture 5">
              <a:extLst>
                <a:ext uri="{FF2B5EF4-FFF2-40B4-BE49-F238E27FC236}">
                  <a16:creationId xmlns:a16="http://schemas.microsoft.com/office/drawing/2014/main" id="{27D55386-C360-C651-B97E-434E5BE512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7" name="Rectangle 6">
              <a:extLst>
                <a:ext uri="{FF2B5EF4-FFF2-40B4-BE49-F238E27FC236}">
                  <a16:creationId xmlns:a16="http://schemas.microsoft.com/office/drawing/2014/main" id="{A269FA5A-D630-3CD9-3601-474EC416CC3C}"/>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Online Media 1" title="What Is A Grant?">
            <a:hlinkClick r:id="" action="ppaction://media"/>
            <a:extLst>
              <a:ext uri="{FF2B5EF4-FFF2-40B4-BE49-F238E27FC236}">
                <a16:creationId xmlns:a16="http://schemas.microsoft.com/office/drawing/2014/main" id="{C3210F9F-E1FA-E3BE-17B5-53D8144F8656}"/>
              </a:ext>
            </a:extLst>
          </p:cNvPr>
          <p:cNvPicPr>
            <a:picLocks noRot="1" noChangeAspect="1"/>
          </p:cNvPicPr>
          <p:nvPr>
            <a:videoFile r:link="rId1"/>
          </p:nvPr>
        </p:nvPicPr>
        <p:blipFill rotWithShape="1">
          <a:blip r:embed="rId4"/>
          <a:srcRect l="6522" r="6522"/>
          <a:stretch/>
        </p:blipFill>
        <p:spPr>
          <a:xfrm>
            <a:off x="7733654" y="2872805"/>
            <a:ext cx="4458346" cy="2896870"/>
          </a:xfrm>
          <a:prstGeom prst="rect">
            <a:avLst/>
          </a:prstGeom>
        </p:spPr>
      </p:pic>
      <p:grpSp>
        <p:nvGrpSpPr>
          <p:cNvPr id="20" name="Group 19">
            <a:extLst>
              <a:ext uri="{FF2B5EF4-FFF2-40B4-BE49-F238E27FC236}">
                <a16:creationId xmlns:a16="http://schemas.microsoft.com/office/drawing/2014/main" id="{B268B581-7A39-F2AB-F26B-02DC03E6157F}"/>
              </a:ext>
            </a:extLst>
          </p:cNvPr>
          <p:cNvGrpSpPr/>
          <p:nvPr/>
        </p:nvGrpSpPr>
        <p:grpSpPr>
          <a:xfrm rot="584197">
            <a:off x="6063482" y="4353783"/>
            <a:ext cx="1686910" cy="1686910"/>
            <a:chOff x="4240924" y="3373820"/>
            <a:chExt cx="1686910" cy="1686910"/>
          </a:xfrm>
        </p:grpSpPr>
        <p:sp>
          <p:nvSpPr>
            <p:cNvPr id="21" name="Oval 20">
              <a:extLst>
                <a:ext uri="{FF2B5EF4-FFF2-40B4-BE49-F238E27FC236}">
                  <a16:creationId xmlns:a16="http://schemas.microsoft.com/office/drawing/2014/main" id="{58EEFE8F-49B4-DB93-6B4E-6DF8A7717AB2}"/>
                </a:ext>
              </a:extLst>
            </p:cNvPr>
            <p:cNvSpPr/>
            <p:nvPr/>
          </p:nvSpPr>
          <p:spPr>
            <a:xfrm>
              <a:off x="4240924" y="3373820"/>
              <a:ext cx="1686910" cy="1686910"/>
            </a:xfrm>
            <a:prstGeom prst="ellipse">
              <a:avLst/>
            </a:prstGeom>
            <a:solidFill>
              <a:srgbClr val="94C7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7D90CB0-4C36-BD47-7B23-55B58B8B869A}"/>
                </a:ext>
              </a:extLst>
            </p:cNvPr>
            <p:cNvSpPr txBox="1"/>
            <p:nvPr/>
          </p:nvSpPr>
          <p:spPr>
            <a:xfrm>
              <a:off x="4352278" y="3736428"/>
              <a:ext cx="1465198" cy="913070"/>
            </a:xfrm>
            <a:prstGeom prst="rect">
              <a:avLst/>
            </a:prstGeom>
            <a:noFill/>
          </p:spPr>
          <p:txBody>
            <a:bodyPr wrap="square">
              <a:spAutoFit/>
            </a:bodyPr>
            <a:lstStyle/>
            <a:p>
              <a:pPr algn="ctr">
                <a:lnSpc>
                  <a:spcPts val="3200"/>
                </a:lnSpc>
              </a:pPr>
              <a:r>
                <a:rPr lang="en-GB" sz="3000" b="0" i="0" u="none" strike="noStrike" dirty="0">
                  <a:solidFill>
                    <a:schemeClr val="bg1"/>
                  </a:solidFill>
                  <a:effectLst/>
                  <a:latin typeface="Calibri" panose="020F0502020204030204" pitchFamily="34" charset="0"/>
                  <a:cs typeface="Calibri" panose="020F0502020204030204" pitchFamily="34" charset="0"/>
                </a:rPr>
                <a:t>Click to </a:t>
              </a:r>
              <a:r>
                <a:rPr lang="en-GB" sz="3000" b="0" i="0" u="none" strike="noStrike" dirty="0">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View</a:t>
              </a:r>
              <a:endParaRPr lang="en-GB" sz="3000" b="0" i="0" dirty="0">
                <a:solidFill>
                  <a:schemeClr val="bg1"/>
                </a:solidFill>
                <a:effectLst/>
                <a:latin typeface="Calibri" panose="020F0502020204030204" pitchFamily="34" charset="0"/>
                <a:cs typeface="Calibri" panose="020F0502020204030204" pitchFamily="34" charset="0"/>
              </a:endParaRPr>
            </a:p>
          </p:txBody>
        </p:sp>
      </p:grpSp>
      <p:sp>
        <p:nvSpPr>
          <p:cNvPr id="2" name="Text Placeholder 4">
            <a:extLst>
              <a:ext uri="{FF2B5EF4-FFF2-40B4-BE49-F238E27FC236}">
                <a16:creationId xmlns:a16="http://schemas.microsoft.com/office/drawing/2014/main" id="{960E458F-5D78-B610-24E4-81676A2E3C48}"/>
              </a:ext>
            </a:extLst>
          </p:cNvPr>
          <p:cNvSpPr txBox="1">
            <a:spLocks/>
          </p:cNvSpPr>
          <p:nvPr/>
        </p:nvSpPr>
        <p:spPr>
          <a:xfrm>
            <a:off x="818754" y="1610935"/>
            <a:ext cx="775865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INVESTMENTS  - GRANTS</a:t>
            </a:r>
          </a:p>
        </p:txBody>
      </p:sp>
    </p:spTree>
    <p:extLst>
      <p:ext uri="{BB962C8B-B14F-4D97-AF65-F5344CB8AC3E}">
        <p14:creationId xmlns:p14="http://schemas.microsoft.com/office/powerpoint/2010/main" val="67879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758714" y="2224159"/>
            <a:ext cx="10907188"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The primary concern of funders is that your business is well planned and that it will be sustainable. </a:t>
            </a:r>
          </a:p>
          <a:p>
            <a:pPr fontAlgn="base">
              <a:buClr>
                <a:srgbClr val="B6D1E1"/>
              </a:buClr>
            </a:pPr>
            <a:endParaRPr lang="en-IE" dirty="0"/>
          </a:p>
          <a:p>
            <a:pPr fontAlgn="base">
              <a:buClr>
                <a:srgbClr val="B6D1E1"/>
              </a:buClr>
            </a:pPr>
            <a:r>
              <a:rPr lang="en-IE" dirty="0"/>
              <a:t>In making an effective application, be clear on what you need the funding for…</a:t>
            </a:r>
          </a:p>
          <a:p>
            <a:pPr fontAlgn="base">
              <a:buClr>
                <a:srgbClr val="B6D1E1"/>
              </a:buClr>
            </a:pPr>
            <a:endParaRPr lang="en-IE" dirty="0"/>
          </a:p>
          <a:p>
            <a:pPr marL="342900" indent="-342900">
              <a:buFont typeface="Arial" panose="020B0604020202020204" pitchFamily="34" charset="0"/>
              <a:buChar char="•"/>
            </a:pPr>
            <a:r>
              <a:rPr lang="en-IE" dirty="0"/>
              <a:t>Start-up costs   e.g. renting a kitchen, licensing, first production run</a:t>
            </a:r>
          </a:p>
          <a:p>
            <a:pPr marL="342900" indent="-342900">
              <a:buFont typeface="Arial" panose="020B0604020202020204" pitchFamily="34" charset="0"/>
              <a:buChar char="•"/>
            </a:pPr>
            <a:r>
              <a:rPr lang="en-IE" dirty="0"/>
              <a:t>New equipment or facilities e.g. ovens, packaging tools, refrigeration</a:t>
            </a:r>
          </a:p>
          <a:p>
            <a:pPr marL="342900" indent="-342900">
              <a:buFont typeface="Arial" panose="020B0604020202020204" pitchFamily="34" charset="0"/>
              <a:buChar char="•"/>
            </a:pPr>
            <a:r>
              <a:rPr lang="en-IE" dirty="0"/>
              <a:t>Developing a new product range e.g. testing versions, regional recipes, allergen-free options</a:t>
            </a:r>
          </a:p>
          <a:p>
            <a:pPr marL="342900" indent="-342900">
              <a:buFont typeface="Arial" panose="020B0604020202020204" pitchFamily="34" charset="0"/>
              <a:buChar char="•"/>
            </a:pPr>
            <a:r>
              <a:rPr lang="en-IE" dirty="0"/>
              <a:t>Training and upskilling e.g. food safety certification, business planning, social media marketing</a:t>
            </a:r>
          </a:p>
          <a:p>
            <a:pPr marL="342900" indent="-342900">
              <a:buFont typeface="Arial" panose="020B0604020202020204" pitchFamily="34" charset="0"/>
              <a:buChar char="•"/>
            </a:pPr>
            <a:r>
              <a:rPr lang="en-IE" dirty="0"/>
              <a:t>Research and development e.g. testing shelf life, sourcing sustainable packaging, refining recipes</a:t>
            </a:r>
          </a:p>
          <a:p>
            <a:pPr fontAlgn="base">
              <a:buClr>
                <a:srgbClr val="B6D1E1"/>
              </a:buClr>
            </a:pPr>
            <a:endParaRPr lang="en-IE"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0E9ABA77-2A1F-C026-2178-3759F05830A0}"/>
              </a:ext>
            </a:extLst>
          </p:cNvPr>
          <p:cNvSpPr txBox="1">
            <a:spLocks/>
          </p:cNvSpPr>
          <p:nvPr/>
        </p:nvSpPr>
        <p:spPr>
          <a:xfrm>
            <a:off x="818754" y="1610935"/>
            <a:ext cx="775865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LOW START UP INVESTMENTS  - GRANTS</a:t>
            </a:r>
          </a:p>
        </p:txBody>
      </p:sp>
    </p:spTree>
    <p:extLst>
      <p:ext uri="{BB962C8B-B14F-4D97-AF65-F5344CB8AC3E}">
        <p14:creationId xmlns:p14="http://schemas.microsoft.com/office/powerpoint/2010/main" val="1656152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424065" y="1483533"/>
            <a:ext cx="10275186" cy="3174159"/>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Up to 50% of applications received by funders do not meet their published criteria. As a very basic minimum, you should read the guidelines published by the funder.  </a:t>
            </a:r>
          </a:p>
          <a:p>
            <a:pPr fontAlgn="base">
              <a:buClr>
                <a:srgbClr val="B6D1E1"/>
              </a:buClr>
            </a:pPr>
            <a:endParaRPr lang="en-IE" dirty="0"/>
          </a:p>
          <a:p>
            <a:pPr fontAlgn="base">
              <a:buClr>
                <a:srgbClr val="B6D1E1"/>
              </a:buClr>
            </a:pPr>
            <a:r>
              <a:rPr lang="en-IE" b="1" dirty="0"/>
              <a:t>Consider: </a:t>
            </a:r>
            <a:r>
              <a:rPr lang="en-IE" dirty="0"/>
              <a:t>the funder’s motivation, the format for applying, the level of funding,  submission deadlines, eligibility and the decision-making process.</a:t>
            </a:r>
          </a:p>
          <a:p>
            <a:pPr fontAlgn="base">
              <a:buClr>
                <a:srgbClr val="B6D1E1"/>
              </a:buClr>
            </a:pPr>
            <a:endParaRPr lang="en-IE" dirty="0"/>
          </a:p>
          <a:p>
            <a:pPr>
              <a:buNone/>
            </a:pPr>
            <a:r>
              <a:rPr lang="en-GB" dirty="0"/>
              <a:t>Link your funding request to </a:t>
            </a:r>
            <a:r>
              <a:rPr lang="en-GB" b="1" dirty="0"/>
              <a:t>real outcomes</a:t>
            </a:r>
            <a:r>
              <a:rPr lang="en-GB" dirty="0"/>
              <a:t>:</a:t>
            </a:r>
          </a:p>
          <a:p>
            <a:pPr>
              <a:buNone/>
            </a:pPr>
            <a:endParaRPr lang="en-GB" dirty="0"/>
          </a:p>
          <a:p>
            <a:pPr marL="342900" indent="-342900">
              <a:buFont typeface="Arial" panose="020B0604020202020204" pitchFamily="34" charset="0"/>
              <a:buChar char="•"/>
            </a:pPr>
            <a:r>
              <a:rPr lang="en-GB" dirty="0"/>
              <a:t>Will it help you grow sales?</a:t>
            </a:r>
          </a:p>
          <a:p>
            <a:pPr marL="342900" indent="-342900">
              <a:buFont typeface="Arial" panose="020B0604020202020204" pitchFamily="34" charset="0"/>
              <a:buChar char="•"/>
            </a:pPr>
            <a:r>
              <a:rPr lang="en-GB" dirty="0"/>
              <a:t>Reach new customers?</a:t>
            </a:r>
          </a:p>
          <a:p>
            <a:pPr marL="342900" indent="-342900">
              <a:buFont typeface="Arial" panose="020B0604020202020204" pitchFamily="34" charset="0"/>
              <a:buChar char="•"/>
            </a:pPr>
            <a:r>
              <a:rPr lang="en-GB" dirty="0"/>
              <a:t>Provide employment for you and maybe others?</a:t>
            </a:r>
          </a:p>
          <a:p>
            <a:pPr marL="342900" indent="-342900">
              <a:buFont typeface="Arial" panose="020B0604020202020204" pitchFamily="34" charset="0"/>
              <a:buChar char="•"/>
            </a:pPr>
            <a:r>
              <a:rPr lang="en-GB" dirty="0"/>
              <a:t>Reduce waste or improve sustainability?</a:t>
            </a:r>
          </a:p>
          <a:p>
            <a:endParaRPr lang="en-GB" dirty="0"/>
          </a:p>
          <a:p>
            <a:r>
              <a:rPr lang="en-GB" dirty="0"/>
              <a:t>A clear, confident explanation of how the money will help you grow</a:t>
            </a:r>
          </a:p>
          <a:p>
            <a:r>
              <a:rPr lang="en-GB" dirty="0"/>
              <a:t>is key to success.</a:t>
            </a:r>
          </a:p>
          <a:p>
            <a:pPr fontAlgn="base">
              <a:buClr>
                <a:srgbClr val="B6D1E1"/>
              </a:buClr>
            </a:pPr>
            <a:endParaRPr lang="en-IE" dirty="0"/>
          </a:p>
          <a:p>
            <a:pPr fontAlgn="base">
              <a:buClr>
                <a:srgbClr val="B6D1E1"/>
              </a:buClr>
            </a:pPr>
            <a:endParaRPr lang="en-IE" dirty="0"/>
          </a:p>
          <a:p>
            <a:pPr fontAlgn="base">
              <a:buClr>
                <a:srgbClr val="B6D1E1"/>
              </a:buClr>
            </a:pPr>
            <a:endParaRPr lang="en-US" dirty="0"/>
          </a:p>
        </p:txBody>
      </p:sp>
      <p:grpSp>
        <p:nvGrpSpPr>
          <p:cNvPr id="3" name="Group 2">
            <a:extLst>
              <a:ext uri="{FF2B5EF4-FFF2-40B4-BE49-F238E27FC236}">
                <a16:creationId xmlns:a16="http://schemas.microsoft.com/office/drawing/2014/main" id="{E30F5BC2-3216-F253-92A2-D692DE0B853B}"/>
              </a:ext>
            </a:extLst>
          </p:cNvPr>
          <p:cNvGrpSpPr/>
          <p:nvPr/>
        </p:nvGrpSpPr>
        <p:grpSpPr>
          <a:xfrm>
            <a:off x="8952864" y="4171521"/>
            <a:ext cx="3311525" cy="1944688"/>
            <a:chOff x="8575675" y="2358219"/>
            <a:chExt cx="3311525" cy="1944688"/>
          </a:xfrm>
        </p:grpSpPr>
        <p:pic>
          <p:nvPicPr>
            <p:cNvPr id="4" name="Picture 3" descr="Icon&#10;&#10;Description automatically generated">
              <a:extLst>
                <a:ext uri="{FF2B5EF4-FFF2-40B4-BE49-F238E27FC236}">
                  <a16:creationId xmlns:a16="http://schemas.microsoft.com/office/drawing/2014/main" id="{1840D711-559E-14FE-A708-9F39D52D0E93}"/>
                </a:ext>
              </a:extLst>
            </p:cNvPr>
            <p:cNvPicPr>
              <a:picLocks noChangeAspect="1"/>
            </p:cNvPicPr>
            <p:nvPr/>
          </p:nvPicPr>
          <p:blipFill>
            <a:blip r:embed="rId2"/>
            <a:stretch>
              <a:fillRect/>
            </a:stretch>
          </p:blipFill>
          <p:spPr>
            <a:xfrm>
              <a:off x="8575675" y="2358219"/>
              <a:ext cx="3311525" cy="1944688"/>
            </a:xfrm>
            <a:prstGeom prst="rect">
              <a:avLst/>
            </a:prstGeom>
          </p:spPr>
        </p:pic>
        <p:pic>
          <p:nvPicPr>
            <p:cNvPr id="11" name="Picture 10" descr="Icon&#10;&#10;Description automatically generated">
              <a:extLst>
                <a:ext uri="{FF2B5EF4-FFF2-40B4-BE49-F238E27FC236}">
                  <a16:creationId xmlns:a16="http://schemas.microsoft.com/office/drawing/2014/main" id="{D171F304-CFA7-9F34-2607-1D674B5B17D9}"/>
                </a:ext>
              </a:extLst>
            </p:cNvPr>
            <p:cNvPicPr>
              <a:picLocks noChangeAspect="1"/>
            </p:cNvPicPr>
            <p:nvPr/>
          </p:nvPicPr>
          <p:blipFill>
            <a:blip r:embed="rId3"/>
            <a:stretch>
              <a:fillRect/>
            </a:stretch>
          </p:blipFill>
          <p:spPr>
            <a:xfrm>
              <a:off x="9326880" y="3330562"/>
              <a:ext cx="309245" cy="337260"/>
            </a:xfrm>
            <a:prstGeom prst="rect">
              <a:avLst/>
            </a:prstGeom>
          </p:spPr>
        </p:pic>
      </p:grpSp>
    </p:spTree>
    <p:extLst>
      <p:ext uri="{BB962C8B-B14F-4D97-AF65-F5344CB8AC3E}">
        <p14:creationId xmlns:p14="http://schemas.microsoft.com/office/powerpoint/2010/main" val="3736078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TOP TIPS </a:t>
            </a:r>
          </a:p>
          <a:p>
            <a:pPr fontAlgn="base">
              <a:buClr>
                <a:srgbClr val="B6D1E1"/>
              </a:buClr>
            </a:pPr>
            <a:endParaRPr lang="en-IE" b="1" dirty="0"/>
          </a:p>
          <a:p>
            <a:pPr fontAlgn="base">
              <a:buClr>
                <a:srgbClr val="B6D1E1"/>
              </a:buClr>
            </a:pPr>
            <a:r>
              <a:rPr lang="en-IE" b="1" dirty="0"/>
              <a:t>People give to people</a:t>
            </a:r>
          </a:p>
          <a:p>
            <a:pPr marL="342900" indent="-342900" fontAlgn="base">
              <a:buClr>
                <a:srgbClr val="B6D1E1"/>
              </a:buClr>
              <a:buFont typeface="Arial" panose="020B0604020202020204" pitchFamily="34" charset="0"/>
              <a:buChar char="•"/>
            </a:pPr>
            <a:r>
              <a:rPr lang="en-IE" dirty="0"/>
              <a:t>Be creative and engaging about your idea, this is your opportunity to distinguish yourself from others. Sell your idea and get the reader interested.</a:t>
            </a:r>
          </a:p>
          <a:p>
            <a:pPr marL="342900" indent="-342900" fontAlgn="base">
              <a:buClr>
                <a:srgbClr val="B6D1E1"/>
              </a:buClr>
              <a:buFont typeface="Arial" panose="020B0604020202020204" pitchFamily="34" charset="0"/>
              <a:buChar char="•"/>
            </a:pPr>
            <a:r>
              <a:rPr lang="en-IE" dirty="0"/>
              <a:t>Build your credibility and be professional! </a:t>
            </a:r>
          </a:p>
          <a:p>
            <a:pPr marL="342900" indent="-342900" fontAlgn="base">
              <a:buClr>
                <a:srgbClr val="B6D1E1"/>
              </a:buClr>
              <a:buFont typeface="Arial" panose="020B0604020202020204" pitchFamily="34" charset="0"/>
              <a:buChar char="•"/>
            </a:pPr>
            <a:r>
              <a:rPr lang="en-IE" dirty="0"/>
              <a:t>One of the primary reasons why applications get funded is that the funders are convinced that the applicant is well organised and is a capable promoter to carry out the proposed project</a:t>
            </a:r>
          </a:p>
          <a:p>
            <a:pPr fontAlgn="base">
              <a:buClr>
                <a:srgbClr val="B6D1E1"/>
              </a:buClr>
            </a:pPr>
            <a:endParaRPr lang="en-IE" dirty="0"/>
          </a:p>
          <a:p>
            <a:pPr fontAlgn="base">
              <a:buClr>
                <a:srgbClr val="B6D1E1"/>
              </a:buClr>
            </a:pPr>
            <a:r>
              <a:rPr lang="en-IE" b="1" dirty="0"/>
              <a:t>Don’t assume that the funder will have any knowledge of your business or background</a:t>
            </a:r>
          </a:p>
          <a:p>
            <a:pPr marL="342900" indent="-342900" fontAlgn="base">
              <a:buClr>
                <a:srgbClr val="B6D1E1"/>
              </a:buClr>
              <a:buFont typeface="Arial" panose="020B0604020202020204" pitchFamily="34" charset="0"/>
              <a:buChar char="•"/>
            </a:pPr>
            <a:r>
              <a:rPr lang="en-IE" dirty="0"/>
              <a:t>Describe your project truthfully and succinctly.</a:t>
            </a:r>
          </a:p>
          <a:p>
            <a:pPr marL="342900" indent="-342900" fontAlgn="base">
              <a:buClr>
                <a:srgbClr val="B6D1E1"/>
              </a:buClr>
              <a:buFont typeface="Arial" panose="020B0604020202020204" pitchFamily="34" charset="0"/>
              <a:buChar char="•"/>
            </a:pPr>
            <a:r>
              <a:rPr lang="en-IE" dirty="0"/>
              <a:t>Break down the requirements of the application into bite-sized pieces</a:t>
            </a:r>
          </a:p>
          <a:p>
            <a:pPr marL="342900" indent="-342900" fontAlgn="base">
              <a:buClr>
                <a:srgbClr val="B6D1E1"/>
              </a:buClr>
              <a:buFont typeface="Arial" panose="020B0604020202020204" pitchFamily="34" charset="0"/>
              <a:buChar char="•"/>
            </a:pPr>
            <a:r>
              <a:rPr lang="en-IE" dirty="0"/>
              <a:t>Think carefully about presentation; most funders will read many applications and if an application is easy to read and well presented it makes their lives easier.</a:t>
            </a:r>
          </a:p>
          <a:p>
            <a:pPr marL="342900" indent="-342900" fontAlgn="base">
              <a:buClr>
                <a:srgbClr val="B6D1E1"/>
              </a:buClr>
              <a:buFont typeface="Arial" panose="020B0604020202020204" pitchFamily="34" charset="0"/>
              <a:buChar char="•"/>
            </a:pPr>
            <a:r>
              <a:rPr lang="en-IE" dirty="0"/>
              <a:t>Do not over-promise - you will one day have to deliver</a:t>
            </a:r>
          </a:p>
          <a:p>
            <a:pPr marL="342900" indent="-342900" fontAlgn="base">
              <a:buClr>
                <a:srgbClr val="B6D1E1"/>
              </a:buClr>
              <a:buFont typeface="Arial" panose="020B0604020202020204" pitchFamily="34" charset="0"/>
              <a:buChar char="•"/>
            </a:pPr>
            <a:r>
              <a:rPr lang="en-IE" dirty="0"/>
              <a:t>It always takes a lot longer to put an application for funds together than you think!</a:t>
            </a:r>
          </a:p>
          <a:p>
            <a:pPr fontAlgn="base">
              <a:buClr>
                <a:srgbClr val="B6D1E1"/>
              </a:buClr>
            </a:pPr>
            <a:endParaRPr lang="en-US" dirty="0"/>
          </a:p>
        </p:txBody>
      </p:sp>
    </p:spTree>
    <p:extLst>
      <p:ext uri="{BB962C8B-B14F-4D97-AF65-F5344CB8AC3E}">
        <p14:creationId xmlns:p14="http://schemas.microsoft.com/office/powerpoint/2010/main" val="1607069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F2231-2F2F-BDEC-0DB1-47E63FCB16F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A092CA4-68E1-1C66-3669-FB9A882C6E82}"/>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54BEC2F0-B5B6-2EFB-81A2-ACA307A3A606}"/>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TOP TIPS </a:t>
            </a:r>
          </a:p>
          <a:p>
            <a:pPr fontAlgn="base">
              <a:buClr>
                <a:srgbClr val="B6D1E1"/>
              </a:buClr>
            </a:pPr>
            <a:endParaRPr lang="en-IE" b="1" dirty="0"/>
          </a:p>
          <a:p>
            <a:pPr fontAlgn="base">
              <a:buClr>
                <a:srgbClr val="B6D1E1"/>
              </a:buClr>
            </a:pPr>
            <a:r>
              <a:rPr lang="en-IE" b="1" dirty="0"/>
              <a:t>Remember, it is competitive </a:t>
            </a:r>
          </a:p>
          <a:p>
            <a:pPr marL="342900" indent="-342900" fontAlgn="base">
              <a:buClr>
                <a:srgbClr val="B6D1E1"/>
              </a:buClr>
              <a:buFont typeface="Arial" panose="020B0604020202020204" pitchFamily="34" charset="0"/>
              <a:buChar char="•"/>
            </a:pPr>
            <a:r>
              <a:rPr lang="en-IE" dirty="0"/>
              <a:t>Put your best foot forward</a:t>
            </a:r>
          </a:p>
          <a:p>
            <a:pPr marL="342900" indent="-342900" fontAlgn="base">
              <a:buClr>
                <a:srgbClr val="B6D1E1"/>
              </a:buClr>
              <a:buFont typeface="Arial" panose="020B0604020202020204" pitchFamily="34" charset="0"/>
              <a:buChar char="•"/>
            </a:pPr>
            <a:r>
              <a:rPr lang="en-IE" dirty="0"/>
              <a:t>Write your application in an interesting way that captures the energy &amp; spirit of your project (journalist style)</a:t>
            </a:r>
          </a:p>
          <a:p>
            <a:pPr marL="342900" indent="-342900" fontAlgn="base">
              <a:buClr>
                <a:srgbClr val="B6D1E1"/>
              </a:buClr>
              <a:buFont typeface="Arial" panose="020B0604020202020204" pitchFamily="34" charset="0"/>
              <a:buChar char="•"/>
            </a:pPr>
            <a:r>
              <a:rPr lang="en-IE" dirty="0"/>
              <a:t>The power of evidence of need. It is not sufficient to say: “we know … we think….” back it up with relevant research</a:t>
            </a:r>
          </a:p>
          <a:p>
            <a:pPr marL="342900" indent="-342900" fontAlgn="base">
              <a:buClr>
                <a:srgbClr val="B6D1E1"/>
              </a:buClr>
              <a:buFont typeface="Arial" panose="020B0604020202020204" pitchFamily="34" charset="0"/>
              <a:buChar char="•"/>
            </a:pPr>
            <a:r>
              <a:rPr lang="en-IE" dirty="0"/>
              <a:t>Show that your project is additional. It not competing with others – why are you different is vitally important</a:t>
            </a:r>
          </a:p>
          <a:p>
            <a:pPr marL="342900" indent="-342900" fontAlgn="base">
              <a:buClr>
                <a:srgbClr val="B6D1E1"/>
              </a:buClr>
              <a:buFont typeface="Arial" panose="020B0604020202020204" pitchFamily="34" charset="0"/>
              <a:buChar char="•"/>
            </a:pPr>
            <a:r>
              <a:rPr lang="en-IE" dirty="0"/>
              <a:t>And last but not least, definitely talk to the funding agency before you apply</a:t>
            </a:r>
          </a:p>
          <a:p>
            <a:pPr fontAlgn="base">
              <a:buClr>
                <a:srgbClr val="B6D1E1"/>
              </a:buClr>
            </a:pPr>
            <a:endParaRPr lang="en-US" dirty="0"/>
          </a:p>
        </p:txBody>
      </p:sp>
    </p:spTree>
    <p:extLst>
      <p:ext uri="{BB962C8B-B14F-4D97-AF65-F5344CB8AC3E}">
        <p14:creationId xmlns:p14="http://schemas.microsoft.com/office/powerpoint/2010/main" val="4155065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F471-724D-9F4E-54E3-8265BD55613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1BC3009-D773-B91A-A276-8360AED953AB}"/>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6A8D0A9B-BC5B-5CAF-6F7C-5FA84B082771}"/>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SWEDEN</a:t>
            </a:r>
          </a:p>
          <a:p>
            <a:pPr fontAlgn="base">
              <a:buClr>
                <a:srgbClr val="B6D1E1"/>
              </a:buClr>
            </a:pPr>
            <a:endParaRPr lang="en-IE" b="1" dirty="0"/>
          </a:p>
          <a:p>
            <a:pPr fontAlgn="base">
              <a:buClr>
                <a:srgbClr val="B6D1E1"/>
              </a:buClr>
            </a:pPr>
            <a:endParaRPr lang="en-US" dirty="0"/>
          </a:p>
        </p:txBody>
      </p:sp>
      <p:graphicFrame>
        <p:nvGraphicFramePr>
          <p:cNvPr id="2" name="Table 1">
            <a:extLst>
              <a:ext uri="{FF2B5EF4-FFF2-40B4-BE49-F238E27FC236}">
                <a16:creationId xmlns:a16="http://schemas.microsoft.com/office/drawing/2014/main" id="{D6724415-4C89-04EF-EBFD-A8B4A4EB0222}"/>
              </a:ext>
            </a:extLst>
          </p:cNvPr>
          <p:cNvGraphicFramePr>
            <a:graphicFrameLocks noGrp="1"/>
          </p:cNvGraphicFramePr>
          <p:nvPr>
            <p:extLst>
              <p:ext uri="{D42A27DB-BD31-4B8C-83A1-F6EECF244321}">
                <p14:modId xmlns:p14="http://schemas.microsoft.com/office/powerpoint/2010/main" val="2486504444"/>
              </p:ext>
            </p:extLst>
          </p:nvPr>
        </p:nvGraphicFramePr>
        <p:xfrm>
          <a:off x="630808" y="1816840"/>
          <a:ext cx="10897364" cy="4521891"/>
        </p:xfrm>
        <a:graphic>
          <a:graphicData uri="http://schemas.openxmlformats.org/drawingml/2006/table">
            <a:tbl>
              <a:tblPr/>
              <a:tblGrid>
                <a:gridCol w="1405555">
                  <a:extLst>
                    <a:ext uri="{9D8B030D-6E8A-4147-A177-3AD203B41FA5}">
                      <a16:colId xmlns:a16="http://schemas.microsoft.com/office/drawing/2014/main" val="1617009092"/>
                    </a:ext>
                  </a:extLst>
                </a:gridCol>
                <a:gridCol w="4043127">
                  <a:extLst>
                    <a:ext uri="{9D8B030D-6E8A-4147-A177-3AD203B41FA5}">
                      <a16:colId xmlns:a16="http://schemas.microsoft.com/office/drawing/2014/main" val="3829384549"/>
                    </a:ext>
                  </a:extLst>
                </a:gridCol>
                <a:gridCol w="2724341">
                  <a:extLst>
                    <a:ext uri="{9D8B030D-6E8A-4147-A177-3AD203B41FA5}">
                      <a16:colId xmlns:a16="http://schemas.microsoft.com/office/drawing/2014/main" val="2939049573"/>
                    </a:ext>
                  </a:extLst>
                </a:gridCol>
                <a:gridCol w="2724341">
                  <a:extLst>
                    <a:ext uri="{9D8B030D-6E8A-4147-A177-3AD203B41FA5}">
                      <a16:colId xmlns:a16="http://schemas.microsoft.com/office/drawing/2014/main" val="1534239146"/>
                    </a:ext>
                  </a:extLst>
                </a:gridCol>
              </a:tblGrid>
              <a:tr h="355211">
                <a:tc>
                  <a:txBody>
                    <a:bodyPr/>
                    <a:lstStyle/>
                    <a:p>
                      <a:r>
                        <a:rPr lang="en-IE" sz="2400" b="1" dirty="0">
                          <a:solidFill>
                            <a:srgbClr val="94C7B0"/>
                          </a:solidFill>
                        </a:rPr>
                        <a:t>Type</a:t>
                      </a:r>
                    </a:p>
                  </a:txBody>
                  <a:tcPr marL="88803" marR="88803" marT="44401" marB="44401" anchor="ctr">
                    <a:lnL>
                      <a:noFill/>
                    </a:lnL>
                    <a:lnR>
                      <a:noFill/>
                    </a:lnR>
                    <a:lnT>
                      <a:noFill/>
                    </a:lnT>
                    <a:lnB>
                      <a:noFill/>
                    </a:lnB>
                    <a:noFill/>
                  </a:tcPr>
                </a:tc>
                <a:tc>
                  <a:txBody>
                    <a:bodyPr/>
                    <a:lstStyle/>
                    <a:p>
                      <a:r>
                        <a:rPr lang="en-IE" sz="2400" b="1" dirty="0">
                          <a:solidFill>
                            <a:srgbClr val="94C7B0"/>
                          </a:solidFill>
                        </a:rPr>
                        <a:t>Example Grant / Support</a:t>
                      </a:r>
                    </a:p>
                  </a:txBody>
                  <a:tcPr marL="88803" marR="88803" marT="44401" marB="44401" anchor="ctr">
                    <a:lnL>
                      <a:noFill/>
                    </a:lnL>
                    <a:lnR>
                      <a:noFill/>
                    </a:lnR>
                    <a:lnT>
                      <a:noFill/>
                    </a:lnT>
                    <a:lnB>
                      <a:noFill/>
                    </a:lnB>
                    <a:noFill/>
                  </a:tcPr>
                </a:tc>
                <a:tc>
                  <a:txBody>
                    <a:bodyPr/>
                    <a:lstStyle/>
                    <a:p>
                      <a:r>
                        <a:rPr lang="en-IE" sz="2400" b="1">
                          <a:solidFill>
                            <a:srgbClr val="94C7B0"/>
                          </a:solidFill>
                        </a:rPr>
                        <a:t>Who Offers It</a:t>
                      </a:r>
                    </a:p>
                  </a:txBody>
                  <a:tcPr marL="88803" marR="88803" marT="44401" marB="44401" anchor="ctr">
                    <a:lnL>
                      <a:noFill/>
                    </a:lnL>
                    <a:lnR>
                      <a:noFill/>
                    </a:lnR>
                    <a:lnT>
                      <a:noFill/>
                    </a:lnT>
                    <a:lnB>
                      <a:noFill/>
                    </a:lnB>
                    <a:noFill/>
                  </a:tcPr>
                </a:tc>
                <a:tc>
                  <a:txBody>
                    <a:bodyPr/>
                    <a:lstStyle/>
                    <a:p>
                      <a:r>
                        <a:rPr lang="en-IE" sz="2400" b="1" dirty="0">
                          <a:solidFill>
                            <a:srgbClr val="94C7B0"/>
                          </a:solidFill>
                        </a:rPr>
                        <a:t>Notes</a:t>
                      </a:r>
                    </a:p>
                  </a:txBody>
                  <a:tcPr marL="88803" marR="88803" marT="44401" marB="44401" anchor="ctr">
                    <a:lnL>
                      <a:noFill/>
                    </a:lnL>
                    <a:lnR>
                      <a:noFill/>
                    </a:lnR>
                    <a:lnT>
                      <a:noFill/>
                    </a:lnT>
                    <a:lnB>
                      <a:noFill/>
                    </a:lnB>
                    <a:noFill/>
                  </a:tcPr>
                </a:tc>
                <a:extLst>
                  <a:ext uri="{0D108BD9-81ED-4DB2-BD59-A6C34878D82A}">
                    <a16:rowId xmlns:a16="http://schemas.microsoft.com/office/drawing/2014/main" val="376656784"/>
                  </a:ext>
                </a:extLst>
              </a:tr>
              <a:tr h="1420845">
                <a:tc>
                  <a:txBody>
                    <a:bodyPr/>
                    <a:lstStyle/>
                    <a:p>
                      <a:r>
                        <a:rPr lang="en-IE" sz="2400" b="1" dirty="0">
                          <a:solidFill>
                            <a:srgbClr val="B6D1E1"/>
                          </a:solidFill>
                        </a:rPr>
                        <a:t>Local</a:t>
                      </a:r>
                      <a:endParaRPr lang="en-IE" sz="2400" dirty="0">
                        <a:solidFill>
                          <a:srgbClr val="B6D1E1"/>
                        </a:solidFill>
                      </a:endParaRPr>
                    </a:p>
                  </a:txBody>
                  <a:tcPr marL="88803" marR="88803" marT="44401" marB="44401" anchor="ctr">
                    <a:lnL>
                      <a:noFill/>
                    </a:lnL>
                    <a:lnR>
                      <a:noFill/>
                    </a:lnR>
                    <a:lnT>
                      <a:noFill/>
                    </a:lnT>
                    <a:lnB>
                      <a:noFill/>
                    </a:lnB>
                    <a:noFill/>
                  </a:tcPr>
                </a:tc>
                <a:tc>
                  <a:txBody>
                    <a:bodyPr/>
                    <a:lstStyle/>
                    <a:p>
                      <a:r>
                        <a:rPr lang="en-IE" sz="1800" b="1" dirty="0" err="1"/>
                        <a:t>Starta</a:t>
                      </a:r>
                      <a:r>
                        <a:rPr lang="en-IE" sz="1800" b="1" dirty="0"/>
                        <a:t> Eget </a:t>
                      </a:r>
                      <a:r>
                        <a:rPr lang="en-IE" sz="1800" b="1" dirty="0" err="1"/>
                        <a:t>Bidrag</a:t>
                      </a:r>
                      <a:endParaRPr lang="en-IE" sz="1800" b="1" dirty="0"/>
                    </a:p>
                  </a:txBody>
                  <a:tcPr marL="88803" marR="88803" marT="44401" marB="44401" anchor="ctr">
                    <a:lnL>
                      <a:noFill/>
                    </a:lnL>
                    <a:lnR>
                      <a:noFill/>
                    </a:lnR>
                    <a:lnT>
                      <a:noFill/>
                    </a:lnT>
                    <a:lnB>
                      <a:noFill/>
                    </a:lnB>
                    <a:noFill/>
                  </a:tcPr>
                </a:tc>
                <a:tc>
                  <a:txBody>
                    <a:bodyPr/>
                    <a:lstStyle/>
                    <a:p>
                      <a:r>
                        <a:rPr lang="sv-SE" sz="1800" dirty="0"/>
                        <a:t>Municipal Employment Services (via Arbetsförmedlingen)</a:t>
                      </a:r>
                    </a:p>
                  </a:txBody>
                  <a:tcPr marL="88803" marR="88803" marT="44401" marB="44401" anchor="ctr">
                    <a:lnL>
                      <a:noFill/>
                    </a:lnL>
                    <a:lnR>
                      <a:noFill/>
                    </a:lnR>
                    <a:lnT>
                      <a:noFill/>
                    </a:lnT>
                    <a:lnB>
                      <a:noFill/>
                    </a:lnB>
                    <a:noFill/>
                  </a:tcPr>
                </a:tc>
                <a:tc>
                  <a:txBody>
                    <a:bodyPr/>
                    <a:lstStyle/>
                    <a:p>
                      <a:r>
                        <a:rPr lang="en-GB" sz="1800" dirty="0"/>
                        <a:t>For unemployed individuals starting a business. Can include coaching and financial support.</a:t>
                      </a:r>
                    </a:p>
                  </a:txBody>
                  <a:tcPr marL="88803" marR="88803" marT="44401" marB="44401" anchor="ctr">
                    <a:lnL>
                      <a:noFill/>
                    </a:lnL>
                    <a:lnR>
                      <a:noFill/>
                    </a:lnR>
                    <a:lnT>
                      <a:noFill/>
                    </a:lnT>
                    <a:lnB>
                      <a:noFill/>
                    </a:lnB>
                    <a:noFill/>
                  </a:tcPr>
                </a:tc>
                <a:extLst>
                  <a:ext uri="{0D108BD9-81ED-4DB2-BD59-A6C34878D82A}">
                    <a16:rowId xmlns:a16="http://schemas.microsoft.com/office/drawing/2014/main" val="3319909931"/>
                  </a:ext>
                </a:extLst>
              </a:tr>
              <a:tr h="1420845">
                <a:tc>
                  <a:txBody>
                    <a:bodyPr/>
                    <a:lstStyle/>
                    <a:p>
                      <a:r>
                        <a:rPr lang="en-IE" sz="2400" b="1">
                          <a:solidFill>
                            <a:srgbClr val="B6D1E1"/>
                          </a:solidFill>
                        </a:rPr>
                        <a:t>Regional</a:t>
                      </a:r>
                      <a:endParaRPr lang="en-IE" sz="2400">
                        <a:solidFill>
                          <a:srgbClr val="B6D1E1"/>
                        </a:solidFill>
                      </a:endParaRPr>
                    </a:p>
                  </a:txBody>
                  <a:tcPr marL="88803" marR="88803" marT="44401" marB="44401" anchor="ctr">
                    <a:lnL>
                      <a:noFill/>
                    </a:lnL>
                    <a:lnR>
                      <a:noFill/>
                    </a:lnR>
                    <a:lnT>
                      <a:noFill/>
                    </a:lnT>
                    <a:lnB>
                      <a:noFill/>
                    </a:lnB>
                    <a:noFill/>
                  </a:tcPr>
                </a:tc>
                <a:tc>
                  <a:txBody>
                    <a:bodyPr/>
                    <a:lstStyle/>
                    <a:p>
                      <a:r>
                        <a:rPr lang="en-IE" sz="1800" b="1" dirty="0"/>
                        <a:t>ALMI Regional Support</a:t>
                      </a:r>
                    </a:p>
                  </a:txBody>
                  <a:tcPr marL="88803" marR="88803" marT="44401" marB="44401" anchor="ctr">
                    <a:lnL>
                      <a:noFill/>
                    </a:lnL>
                    <a:lnR>
                      <a:noFill/>
                    </a:lnR>
                    <a:lnT>
                      <a:noFill/>
                    </a:lnT>
                    <a:lnB>
                      <a:noFill/>
                    </a:lnB>
                    <a:noFill/>
                  </a:tcPr>
                </a:tc>
                <a:tc>
                  <a:txBody>
                    <a:bodyPr/>
                    <a:lstStyle/>
                    <a:p>
                      <a:r>
                        <a:rPr lang="en-IE" sz="1800" dirty="0"/>
                        <a:t>ALMI </a:t>
                      </a:r>
                      <a:r>
                        <a:rPr lang="en-IE" sz="1800" dirty="0" err="1"/>
                        <a:t>Företagspartner</a:t>
                      </a:r>
                      <a:endParaRPr lang="en-IE" sz="1800" dirty="0"/>
                    </a:p>
                  </a:txBody>
                  <a:tcPr marL="88803" marR="88803" marT="44401" marB="44401" anchor="ctr">
                    <a:lnL>
                      <a:noFill/>
                    </a:lnL>
                    <a:lnR>
                      <a:noFill/>
                    </a:lnR>
                    <a:lnT>
                      <a:noFill/>
                    </a:lnT>
                    <a:lnB>
                      <a:noFill/>
                    </a:lnB>
                    <a:noFill/>
                  </a:tcPr>
                </a:tc>
                <a:tc>
                  <a:txBody>
                    <a:bodyPr/>
                    <a:lstStyle/>
                    <a:p>
                      <a:r>
                        <a:rPr lang="en-GB" sz="1800" dirty="0"/>
                        <a:t>Offers loans and grants for small business development, including women/migrant founders.</a:t>
                      </a:r>
                    </a:p>
                  </a:txBody>
                  <a:tcPr marL="88803" marR="88803" marT="44401" marB="44401" anchor="ctr">
                    <a:lnL>
                      <a:noFill/>
                    </a:lnL>
                    <a:lnR>
                      <a:noFill/>
                    </a:lnR>
                    <a:lnT>
                      <a:noFill/>
                    </a:lnT>
                    <a:lnB>
                      <a:noFill/>
                    </a:lnB>
                    <a:noFill/>
                  </a:tcPr>
                </a:tc>
                <a:extLst>
                  <a:ext uri="{0D108BD9-81ED-4DB2-BD59-A6C34878D82A}">
                    <a16:rowId xmlns:a16="http://schemas.microsoft.com/office/drawing/2014/main" val="3633542305"/>
                  </a:ext>
                </a:extLst>
              </a:tr>
              <a:tr h="1154437">
                <a:tc>
                  <a:txBody>
                    <a:bodyPr/>
                    <a:lstStyle/>
                    <a:p>
                      <a:r>
                        <a:rPr lang="en-IE" sz="2400" b="1" dirty="0">
                          <a:solidFill>
                            <a:srgbClr val="B6D1E1"/>
                          </a:solidFill>
                        </a:rPr>
                        <a:t>National</a:t>
                      </a:r>
                      <a:endParaRPr lang="en-IE" sz="2400" dirty="0">
                        <a:solidFill>
                          <a:srgbClr val="B6D1E1"/>
                        </a:solidFill>
                      </a:endParaRPr>
                    </a:p>
                  </a:txBody>
                  <a:tcPr marL="88803" marR="88803" marT="44401" marB="44401" anchor="ctr">
                    <a:lnL>
                      <a:noFill/>
                    </a:lnL>
                    <a:lnR>
                      <a:noFill/>
                    </a:lnR>
                    <a:lnT>
                      <a:noFill/>
                    </a:lnT>
                    <a:lnB>
                      <a:noFill/>
                    </a:lnB>
                    <a:noFill/>
                  </a:tcPr>
                </a:tc>
                <a:tc>
                  <a:txBody>
                    <a:bodyPr/>
                    <a:lstStyle/>
                    <a:p>
                      <a:r>
                        <a:rPr lang="en-GB" sz="1800" b="1" dirty="0" err="1"/>
                        <a:t>Tillväxtverket</a:t>
                      </a:r>
                      <a:r>
                        <a:rPr lang="en-GB" sz="1800" b="1" dirty="0"/>
                        <a:t> (Swedish Agency for Economic and Regional Growth)</a:t>
                      </a:r>
                    </a:p>
                  </a:txBody>
                  <a:tcPr marL="88803" marR="88803" marT="44401" marB="44401" anchor="ctr">
                    <a:lnL>
                      <a:noFill/>
                    </a:lnL>
                    <a:lnR>
                      <a:noFill/>
                    </a:lnR>
                    <a:lnT>
                      <a:noFill/>
                    </a:lnT>
                    <a:lnB>
                      <a:noFill/>
                    </a:lnB>
                    <a:noFill/>
                  </a:tcPr>
                </a:tc>
                <a:tc>
                  <a:txBody>
                    <a:bodyPr/>
                    <a:lstStyle/>
                    <a:p>
                      <a:r>
                        <a:rPr lang="en-IE" sz="1800"/>
                        <a:t>Government Agency</a:t>
                      </a:r>
                    </a:p>
                  </a:txBody>
                  <a:tcPr marL="88803" marR="88803" marT="44401" marB="44401" anchor="ctr">
                    <a:lnL>
                      <a:noFill/>
                    </a:lnL>
                    <a:lnR>
                      <a:noFill/>
                    </a:lnR>
                    <a:lnT>
                      <a:noFill/>
                    </a:lnT>
                    <a:lnB>
                      <a:noFill/>
                    </a:lnB>
                    <a:noFill/>
                  </a:tcPr>
                </a:tc>
                <a:tc>
                  <a:txBody>
                    <a:bodyPr/>
                    <a:lstStyle/>
                    <a:p>
                      <a:r>
                        <a:rPr lang="en-GB" sz="1800" dirty="0"/>
                        <a:t>Offers calls for proposals and support schemes focused on innovation and equality.</a:t>
                      </a:r>
                    </a:p>
                  </a:txBody>
                  <a:tcPr marL="88803" marR="88803" marT="44401" marB="44401" anchor="ctr">
                    <a:lnL>
                      <a:noFill/>
                    </a:lnL>
                    <a:lnR>
                      <a:noFill/>
                    </a:lnR>
                    <a:lnT>
                      <a:noFill/>
                    </a:lnT>
                    <a:lnB>
                      <a:noFill/>
                    </a:lnB>
                    <a:noFill/>
                  </a:tcPr>
                </a:tc>
                <a:extLst>
                  <a:ext uri="{0D108BD9-81ED-4DB2-BD59-A6C34878D82A}">
                    <a16:rowId xmlns:a16="http://schemas.microsoft.com/office/drawing/2014/main" val="1788017124"/>
                  </a:ext>
                </a:extLst>
              </a:tr>
            </a:tbl>
          </a:graphicData>
        </a:graphic>
      </p:graphicFrame>
    </p:spTree>
    <p:extLst>
      <p:ext uri="{BB962C8B-B14F-4D97-AF65-F5344CB8AC3E}">
        <p14:creationId xmlns:p14="http://schemas.microsoft.com/office/powerpoint/2010/main" val="4293650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27A14-C89D-FDF8-C07E-15CE89805DF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7D2CE8D-A57A-31EB-A678-4E4DD2ABC810}"/>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AEB7320C-2C0A-9916-57A6-A22007A52861}"/>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IRELAND </a:t>
            </a:r>
          </a:p>
          <a:p>
            <a:pPr fontAlgn="base">
              <a:buClr>
                <a:srgbClr val="B6D1E1"/>
              </a:buClr>
            </a:pPr>
            <a:endParaRPr lang="en-IE" b="1" dirty="0"/>
          </a:p>
          <a:p>
            <a:pPr fontAlgn="base">
              <a:buClr>
                <a:srgbClr val="B6D1E1"/>
              </a:buClr>
            </a:pPr>
            <a:endParaRPr lang="en-US" dirty="0"/>
          </a:p>
        </p:txBody>
      </p:sp>
      <p:graphicFrame>
        <p:nvGraphicFramePr>
          <p:cNvPr id="3" name="Table 2">
            <a:extLst>
              <a:ext uri="{FF2B5EF4-FFF2-40B4-BE49-F238E27FC236}">
                <a16:creationId xmlns:a16="http://schemas.microsoft.com/office/drawing/2014/main" id="{038DDBD6-6223-5902-A2F9-F9DD1490E733}"/>
              </a:ext>
            </a:extLst>
          </p:cNvPr>
          <p:cNvGraphicFramePr>
            <a:graphicFrameLocks noGrp="1"/>
          </p:cNvGraphicFramePr>
          <p:nvPr>
            <p:extLst>
              <p:ext uri="{D42A27DB-BD31-4B8C-83A1-F6EECF244321}">
                <p14:modId xmlns:p14="http://schemas.microsoft.com/office/powerpoint/2010/main" val="3546375126"/>
              </p:ext>
            </p:extLst>
          </p:nvPr>
        </p:nvGraphicFramePr>
        <p:xfrm>
          <a:off x="820732" y="1762802"/>
          <a:ext cx="10837868" cy="4845513"/>
        </p:xfrm>
        <a:graphic>
          <a:graphicData uri="http://schemas.openxmlformats.org/drawingml/2006/table">
            <a:tbl>
              <a:tblPr/>
              <a:tblGrid>
                <a:gridCol w="1418203">
                  <a:extLst>
                    <a:ext uri="{9D8B030D-6E8A-4147-A177-3AD203B41FA5}">
                      <a16:colId xmlns:a16="http://schemas.microsoft.com/office/drawing/2014/main" val="1693927876"/>
                    </a:ext>
                  </a:extLst>
                </a:gridCol>
                <a:gridCol w="2998694">
                  <a:extLst>
                    <a:ext uri="{9D8B030D-6E8A-4147-A177-3AD203B41FA5}">
                      <a16:colId xmlns:a16="http://schemas.microsoft.com/office/drawing/2014/main" val="3377810947"/>
                    </a:ext>
                  </a:extLst>
                </a:gridCol>
                <a:gridCol w="2286000">
                  <a:extLst>
                    <a:ext uri="{9D8B030D-6E8A-4147-A177-3AD203B41FA5}">
                      <a16:colId xmlns:a16="http://schemas.microsoft.com/office/drawing/2014/main" val="232496605"/>
                    </a:ext>
                  </a:extLst>
                </a:gridCol>
                <a:gridCol w="4134971">
                  <a:extLst>
                    <a:ext uri="{9D8B030D-6E8A-4147-A177-3AD203B41FA5}">
                      <a16:colId xmlns:a16="http://schemas.microsoft.com/office/drawing/2014/main" val="3696642391"/>
                    </a:ext>
                  </a:extLst>
                </a:gridCol>
              </a:tblGrid>
              <a:tr h="316461">
                <a:tc>
                  <a:txBody>
                    <a:bodyPr/>
                    <a:lstStyle/>
                    <a:p>
                      <a:r>
                        <a:rPr lang="en-IE" sz="2400" b="1" dirty="0">
                          <a:solidFill>
                            <a:srgbClr val="B6D1E1"/>
                          </a:solidFill>
                        </a:rPr>
                        <a:t>Type</a:t>
                      </a:r>
                    </a:p>
                  </a:txBody>
                  <a:tcPr marL="79115" marR="79115" marT="39558" marB="39558" anchor="ctr">
                    <a:lnL>
                      <a:noFill/>
                    </a:lnL>
                    <a:lnR>
                      <a:noFill/>
                    </a:lnR>
                    <a:lnT>
                      <a:noFill/>
                    </a:lnT>
                    <a:lnB>
                      <a:noFill/>
                    </a:lnB>
                    <a:noFill/>
                  </a:tcPr>
                </a:tc>
                <a:tc>
                  <a:txBody>
                    <a:bodyPr/>
                    <a:lstStyle/>
                    <a:p>
                      <a:r>
                        <a:rPr lang="en-IE" sz="2400" b="1" dirty="0">
                          <a:solidFill>
                            <a:srgbClr val="B6D1E1"/>
                          </a:solidFill>
                        </a:rPr>
                        <a:t>Example Grant / Support</a:t>
                      </a:r>
                    </a:p>
                  </a:txBody>
                  <a:tcPr marL="79115" marR="79115" marT="39558" marB="39558" anchor="ctr">
                    <a:lnL>
                      <a:noFill/>
                    </a:lnL>
                    <a:lnR>
                      <a:noFill/>
                    </a:lnR>
                    <a:lnT>
                      <a:noFill/>
                    </a:lnT>
                    <a:lnB>
                      <a:noFill/>
                    </a:lnB>
                    <a:noFill/>
                  </a:tcPr>
                </a:tc>
                <a:tc>
                  <a:txBody>
                    <a:bodyPr/>
                    <a:lstStyle/>
                    <a:p>
                      <a:r>
                        <a:rPr lang="en-IE" sz="2400" b="1" dirty="0">
                          <a:solidFill>
                            <a:srgbClr val="B6D1E1"/>
                          </a:solidFill>
                        </a:rPr>
                        <a:t>Who Offers It</a:t>
                      </a:r>
                    </a:p>
                  </a:txBody>
                  <a:tcPr marL="79115" marR="79115" marT="39558" marB="39558" anchor="ctr">
                    <a:lnL>
                      <a:noFill/>
                    </a:lnL>
                    <a:lnR>
                      <a:noFill/>
                    </a:lnR>
                    <a:lnT>
                      <a:noFill/>
                    </a:lnT>
                    <a:lnB>
                      <a:noFill/>
                    </a:lnB>
                    <a:noFill/>
                  </a:tcPr>
                </a:tc>
                <a:tc>
                  <a:txBody>
                    <a:bodyPr/>
                    <a:lstStyle/>
                    <a:p>
                      <a:r>
                        <a:rPr lang="en-IE" sz="2400" b="1" dirty="0">
                          <a:solidFill>
                            <a:srgbClr val="B6D1E1"/>
                          </a:solidFill>
                        </a:rPr>
                        <a:t>Notes</a:t>
                      </a:r>
                    </a:p>
                  </a:txBody>
                  <a:tcPr marL="79115" marR="79115" marT="39558" marB="39558" anchor="ctr">
                    <a:lnL>
                      <a:noFill/>
                    </a:lnL>
                    <a:lnR>
                      <a:noFill/>
                    </a:lnR>
                    <a:lnT>
                      <a:noFill/>
                    </a:lnT>
                    <a:lnB>
                      <a:noFill/>
                    </a:lnB>
                    <a:noFill/>
                  </a:tcPr>
                </a:tc>
                <a:extLst>
                  <a:ext uri="{0D108BD9-81ED-4DB2-BD59-A6C34878D82A}">
                    <a16:rowId xmlns:a16="http://schemas.microsoft.com/office/drawing/2014/main" val="1422705343"/>
                  </a:ext>
                </a:extLst>
              </a:tr>
              <a:tr h="1265844">
                <a:tc>
                  <a:txBody>
                    <a:bodyPr/>
                    <a:lstStyle/>
                    <a:p>
                      <a:r>
                        <a:rPr lang="en-IE" sz="2400" b="1" dirty="0">
                          <a:solidFill>
                            <a:srgbClr val="94C7B0"/>
                          </a:solidFill>
                        </a:rPr>
                        <a:t>Local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IE" sz="1800" b="1" dirty="0"/>
                        <a:t>Feasibility Study Grant</a:t>
                      </a:r>
                    </a:p>
                  </a:txBody>
                  <a:tcPr marL="79115" marR="79115" marT="39558" marB="39558" anchor="ctr">
                    <a:lnL>
                      <a:noFill/>
                    </a:lnL>
                    <a:lnR>
                      <a:noFill/>
                    </a:lnR>
                    <a:lnT>
                      <a:noFill/>
                    </a:lnT>
                    <a:lnB>
                      <a:noFill/>
                    </a:lnB>
                    <a:noFill/>
                  </a:tcPr>
                </a:tc>
                <a:tc>
                  <a:txBody>
                    <a:bodyPr/>
                    <a:lstStyle/>
                    <a:p>
                      <a:r>
                        <a:rPr lang="en-IE" sz="1800" dirty="0"/>
                        <a:t>Local Enterprise Office (LEO)</a:t>
                      </a:r>
                    </a:p>
                  </a:txBody>
                  <a:tcPr marL="79115" marR="79115" marT="39558" marB="39558" anchor="ctr">
                    <a:lnL>
                      <a:noFill/>
                    </a:lnL>
                    <a:lnR>
                      <a:noFill/>
                    </a:lnR>
                    <a:lnT>
                      <a:noFill/>
                    </a:lnT>
                    <a:lnB>
                      <a:noFill/>
                    </a:lnB>
                    <a:noFill/>
                  </a:tcPr>
                </a:tc>
                <a:tc>
                  <a:txBody>
                    <a:bodyPr/>
                    <a:lstStyle/>
                    <a:p>
                      <a:r>
                        <a:rPr lang="en-GB" sz="1800" dirty="0"/>
                        <a:t>Supports research, market analysis, and testing new product ideas — ideal for early-stage food concepts.</a:t>
                      </a:r>
                    </a:p>
                  </a:txBody>
                  <a:tcPr marL="79115" marR="79115" marT="39558" marB="39558" anchor="ctr">
                    <a:lnL>
                      <a:noFill/>
                    </a:lnL>
                    <a:lnR>
                      <a:noFill/>
                    </a:lnR>
                    <a:lnT>
                      <a:noFill/>
                    </a:lnT>
                    <a:lnB>
                      <a:noFill/>
                    </a:lnB>
                    <a:noFill/>
                  </a:tcPr>
                </a:tc>
                <a:extLst>
                  <a:ext uri="{0D108BD9-81ED-4DB2-BD59-A6C34878D82A}">
                    <a16:rowId xmlns:a16="http://schemas.microsoft.com/office/drawing/2014/main" val="1171554119"/>
                  </a:ext>
                </a:extLst>
              </a:tr>
              <a:tr h="1265844">
                <a:tc>
                  <a:txBody>
                    <a:bodyPr/>
                    <a:lstStyle/>
                    <a:p>
                      <a:r>
                        <a:rPr lang="en-IE" sz="2400" b="1">
                          <a:solidFill>
                            <a:srgbClr val="94C7B0"/>
                          </a:solidFill>
                        </a:rPr>
                        <a:t>Regional</a:t>
                      </a:r>
                      <a:endParaRPr lang="en-IE" sz="2400">
                        <a:solidFill>
                          <a:srgbClr val="94C7B0"/>
                        </a:solidFill>
                      </a:endParaRPr>
                    </a:p>
                  </a:txBody>
                  <a:tcPr marL="79115" marR="79115" marT="39558" marB="39558" anchor="ctr">
                    <a:lnL>
                      <a:noFill/>
                    </a:lnL>
                    <a:lnR>
                      <a:noFill/>
                    </a:lnR>
                    <a:lnT>
                      <a:noFill/>
                    </a:lnT>
                    <a:lnB>
                      <a:noFill/>
                    </a:lnB>
                    <a:noFill/>
                  </a:tcPr>
                </a:tc>
                <a:tc>
                  <a:txBody>
                    <a:bodyPr/>
                    <a:lstStyle/>
                    <a:p>
                      <a:r>
                        <a:rPr lang="en-IE" sz="1800" b="1" dirty="0"/>
                        <a:t>Priming Grant</a:t>
                      </a:r>
                    </a:p>
                  </a:txBody>
                  <a:tcPr marL="79115" marR="79115" marT="39558" marB="39558" anchor="ctr">
                    <a:lnL>
                      <a:noFill/>
                    </a:lnL>
                    <a:lnR>
                      <a:noFill/>
                    </a:lnR>
                    <a:lnT>
                      <a:noFill/>
                    </a:lnT>
                    <a:lnB>
                      <a:noFill/>
                    </a:lnB>
                    <a:noFill/>
                  </a:tcPr>
                </a:tc>
                <a:tc>
                  <a:txBody>
                    <a:bodyPr/>
                    <a:lstStyle/>
                    <a:p>
                      <a:r>
                        <a:rPr lang="en-IE" sz="1800" dirty="0"/>
                        <a:t>LEO (regionally based)</a:t>
                      </a:r>
                    </a:p>
                  </a:txBody>
                  <a:tcPr marL="79115" marR="79115" marT="39558" marB="39558" anchor="ctr">
                    <a:lnL>
                      <a:noFill/>
                    </a:lnL>
                    <a:lnR>
                      <a:noFill/>
                    </a:lnR>
                    <a:lnT>
                      <a:noFill/>
                    </a:lnT>
                    <a:lnB>
                      <a:noFill/>
                    </a:lnB>
                    <a:noFill/>
                  </a:tcPr>
                </a:tc>
                <a:tc>
                  <a:txBody>
                    <a:bodyPr/>
                    <a:lstStyle/>
                    <a:p>
                      <a:r>
                        <a:rPr lang="en-GB" sz="1800" dirty="0"/>
                        <a:t>Aimed at micro-enterprises (under 10 employees) starting a business — covers capital, salary, and setup costs.</a:t>
                      </a:r>
                    </a:p>
                  </a:txBody>
                  <a:tcPr marL="79115" marR="79115" marT="39558" marB="39558" anchor="ctr">
                    <a:lnL>
                      <a:noFill/>
                    </a:lnL>
                    <a:lnR>
                      <a:noFill/>
                    </a:lnR>
                    <a:lnT>
                      <a:noFill/>
                    </a:lnT>
                    <a:lnB>
                      <a:noFill/>
                    </a:lnB>
                    <a:noFill/>
                  </a:tcPr>
                </a:tc>
                <a:extLst>
                  <a:ext uri="{0D108BD9-81ED-4DB2-BD59-A6C34878D82A}">
                    <a16:rowId xmlns:a16="http://schemas.microsoft.com/office/drawing/2014/main" val="3548341372"/>
                  </a:ext>
                </a:extLst>
              </a:tr>
              <a:tr h="1503189">
                <a:tc>
                  <a:txBody>
                    <a:bodyPr/>
                    <a:lstStyle/>
                    <a:p>
                      <a:r>
                        <a:rPr lang="en-IE" sz="2400" b="1" dirty="0">
                          <a:solidFill>
                            <a:srgbClr val="94C7B0"/>
                          </a:solidFill>
                        </a:rPr>
                        <a:t>National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IE" sz="1800" b="1" dirty="0"/>
                        <a:t>Enterprise Ireland – New Frontiers / Innovation Vouchers</a:t>
                      </a:r>
                    </a:p>
                  </a:txBody>
                  <a:tcPr marL="79115" marR="79115" marT="39558" marB="39558" anchor="ctr">
                    <a:lnL>
                      <a:noFill/>
                    </a:lnL>
                    <a:lnR>
                      <a:noFill/>
                    </a:lnR>
                    <a:lnT>
                      <a:noFill/>
                    </a:lnT>
                    <a:lnB>
                      <a:noFill/>
                    </a:lnB>
                    <a:noFill/>
                  </a:tcPr>
                </a:tc>
                <a:tc>
                  <a:txBody>
                    <a:bodyPr/>
                    <a:lstStyle/>
                    <a:p>
                      <a:r>
                        <a:rPr lang="en-IE" sz="1800"/>
                        <a:t>Enterprise Ireland</a:t>
                      </a:r>
                    </a:p>
                  </a:txBody>
                  <a:tcPr marL="79115" marR="79115" marT="39558" marB="39558" anchor="ctr">
                    <a:lnL>
                      <a:noFill/>
                    </a:lnL>
                    <a:lnR>
                      <a:noFill/>
                    </a:lnR>
                    <a:lnT>
                      <a:noFill/>
                    </a:lnT>
                    <a:lnB>
                      <a:noFill/>
                    </a:lnB>
                    <a:noFill/>
                  </a:tcPr>
                </a:tc>
                <a:tc>
                  <a:txBody>
                    <a:bodyPr/>
                    <a:lstStyle/>
                    <a:p>
                      <a:r>
                        <a:rPr lang="en-GB" sz="1800" dirty="0"/>
                        <a:t>National-level funding and training for start-ups with high-growth potential, including food product innovation and market expansion.</a:t>
                      </a:r>
                    </a:p>
                  </a:txBody>
                  <a:tcPr marL="79115" marR="79115" marT="39558" marB="39558" anchor="ctr">
                    <a:lnL>
                      <a:noFill/>
                    </a:lnL>
                    <a:lnR>
                      <a:noFill/>
                    </a:lnR>
                    <a:lnT>
                      <a:noFill/>
                    </a:lnT>
                    <a:lnB>
                      <a:noFill/>
                    </a:lnB>
                    <a:noFill/>
                  </a:tcPr>
                </a:tc>
                <a:extLst>
                  <a:ext uri="{0D108BD9-81ED-4DB2-BD59-A6C34878D82A}">
                    <a16:rowId xmlns:a16="http://schemas.microsoft.com/office/drawing/2014/main" val="2557164616"/>
                  </a:ext>
                </a:extLst>
              </a:tr>
            </a:tbl>
          </a:graphicData>
        </a:graphic>
      </p:graphicFrame>
    </p:spTree>
    <p:extLst>
      <p:ext uri="{BB962C8B-B14F-4D97-AF65-F5344CB8AC3E}">
        <p14:creationId xmlns:p14="http://schemas.microsoft.com/office/powerpoint/2010/main" val="168169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IS YOUR BUSINESS GOING TO BE VIABLE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2" y="1766887"/>
            <a:ext cx="335070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Without truly knowing your costs, you cannot know if you are going to make a profit or not. Many start up entrepreneur's mistake turnover for profit.</a:t>
            </a:r>
          </a:p>
          <a:p>
            <a:pPr>
              <a:buClr>
                <a:srgbClr val="B6D1E1"/>
              </a:buClr>
            </a:pPr>
            <a:endParaRPr lang="en-US" dirty="0"/>
          </a:p>
          <a:p>
            <a:pPr>
              <a:buClr>
                <a:srgbClr val="B6D1E1"/>
              </a:buClr>
            </a:pPr>
            <a:r>
              <a:rPr lang="en-US" b="1" dirty="0"/>
              <a:t>Let’s be clear…</a:t>
            </a:r>
          </a:p>
          <a:p>
            <a:pPr>
              <a:buClr>
                <a:srgbClr val="B6D1E1"/>
              </a:buClr>
            </a:pPr>
            <a:endParaRPr lang="en-US" dirty="0"/>
          </a:p>
        </p:txBody>
      </p:sp>
      <p:sp>
        <p:nvSpPr>
          <p:cNvPr id="6" name="Text Placeholder 7">
            <a:extLst>
              <a:ext uri="{FF2B5EF4-FFF2-40B4-BE49-F238E27FC236}">
                <a16:creationId xmlns:a16="http://schemas.microsoft.com/office/drawing/2014/main" id="{4BC5934A-E1E4-DCF8-26DF-8E14CF7D0920}"/>
              </a:ext>
            </a:extLst>
          </p:cNvPr>
          <p:cNvSpPr txBox="1">
            <a:spLocks/>
          </p:cNvSpPr>
          <p:nvPr/>
        </p:nvSpPr>
        <p:spPr>
          <a:xfrm>
            <a:off x="4726983" y="1810799"/>
            <a:ext cx="6540285"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b="1" dirty="0">
                <a:solidFill>
                  <a:srgbClr val="94C7B0"/>
                </a:solidFill>
              </a:rPr>
              <a:t>Cost</a:t>
            </a:r>
            <a:r>
              <a:rPr lang="en-US" dirty="0"/>
              <a:t> – the amount it takes for you to produce the product or service for sale</a:t>
            </a:r>
          </a:p>
          <a:p>
            <a:pPr marL="342900" indent="-342900">
              <a:buClr>
                <a:srgbClr val="B6D1E1"/>
              </a:buClr>
              <a:buFont typeface="Arial" panose="020B0604020202020204" pitchFamily="34" charset="0"/>
              <a:buChar char="•"/>
            </a:pPr>
            <a:r>
              <a:rPr lang="en-US" b="1" dirty="0">
                <a:solidFill>
                  <a:srgbClr val="94C7B0"/>
                </a:solidFill>
              </a:rPr>
              <a:t>Price</a:t>
            </a:r>
            <a:r>
              <a:rPr lang="en-US" b="1" dirty="0"/>
              <a:t> </a:t>
            </a:r>
            <a:r>
              <a:rPr lang="en-US" dirty="0"/>
              <a:t>is the selling price per unit customers pay for your product or service. So, when customers ask, "How much does it cost," your answer is your price.</a:t>
            </a:r>
          </a:p>
          <a:p>
            <a:pPr marL="342900" indent="-342900">
              <a:buClr>
                <a:srgbClr val="B6D1E1"/>
              </a:buClr>
              <a:buFont typeface="Arial" panose="020B0604020202020204" pitchFamily="34" charset="0"/>
              <a:buChar char="•"/>
            </a:pPr>
            <a:r>
              <a:rPr lang="en-US" b="1" dirty="0">
                <a:solidFill>
                  <a:srgbClr val="94C7B0"/>
                </a:solidFill>
              </a:rPr>
              <a:t>Turnove</a:t>
            </a:r>
            <a:r>
              <a:rPr lang="en-US" dirty="0">
                <a:solidFill>
                  <a:srgbClr val="94C7B0"/>
                </a:solidFill>
              </a:rPr>
              <a:t>r </a:t>
            </a:r>
            <a:r>
              <a:rPr lang="en-US" dirty="0"/>
              <a:t>is the amount of money you take into the business (generated by sales)</a:t>
            </a:r>
          </a:p>
          <a:p>
            <a:pPr marL="342900" indent="-342900">
              <a:buClr>
                <a:srgbClr val="B6D1E1"/>
              </a:buClr>
              <a:buFont typeface="Arial" panose="020B0604020202020204" pitchFamily="34" charset="0"/>
              <a:buChar char="•"/>
            </a:pPr>
            <a:r>
              <a:rPr lang="en-US" b="1" dirty="0">
                <a:solidFill>
                  <a:srgbClr val="94C7B0"/>
                </a:solidFill>
              </a:rPr>
              <a:t>Profit </a:t>
            </a:r>
            <a:r>
              <a:rPr lang="en-US" dirty="0"/>
              <a:t>is what is left when you have covered all your costs</a:t>
            </a:r>
          </a:p>
          <a:p>
            <a:pPr marL="342900" indent="-342900">
              <a:buClr>
                <a:srgbClr val="B6D1E1"/>
              </a:buClr>
              <a:buFont typeface="Arial" panose="020B0604020202020204" pitchFamily="34" charset="0"/>
              <a:buChar char="•"/>
            </a:pPr>
            <a:endParaRPr lang="en-US" dirty="0"/>
          </a:p>
        </p:txBody>
      </p:sp>
      <p:cxnSp>
        <p:nvCxnSpPr>
          <p:cNvPr id="7" name="Straight Connector 6">
            <a:extLst>
              <a:ext uri="{FF2B5EF4-FFF2-40B4-BE49-F238E27FC236}">
                <a16:creationId xmlns:a16="http://schemas.microsoft.com/office/drawing/2014/main" id="{1B8B45F2-C0A2-AEDB-2090-E6155ED4FDD4}"/>
              </a:ext>
            </a:extLst>
          </p:cNvPr>
          <p:cNvCxnSpPr>
            <a:cxnSpLocks/>
          </p:cNvCxnSpPr>
          <p:nvPr/>
        </p:nvCxnSpPr>
        <p:spPr>
          <a:xfrm flipV="1">
            <a:off x="4358564" y="1717891"/>
            <a:ext cx="0" cy="2745621"/>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B8EC3F0-6234-C863-E955-78DD95A1901C}"/>
              </a:ext>
            </a:extLst>
          </p:cNvPr>
          <p:cNvGrpSpPr/>
          <p:nvPr/>
        </p:nvGrpSpPr>
        <p:grpSpPr>
          <a:xfrm>
            <a:off x="2066386" y="4372999"/>
            <a:ext cx="3311525" cy="1944688"/>
            <a:chOff x="8575675" y="2358219"/>
            <a:chExt cx="3311525" cy="1944688"/>
          </a:xfrm>
        </p:grpSpPr>
        <p:pic>
          <p:nvPicPr>
            <p:cNvPr id="13" name="Picture 12" descr="Icon&#10;&#10;Description automatically generated">
              <a:extLst>
                <a:ext uri="{FF2B5EF4-FFF2-40B4-BE49-F238E27FC236}">
                  <a16:creationId xmlns:a16="http://schemas.microsoft.com/office/drawing/2014/main" id="{FDEC25E4-557E-4CC7-2E4C-DF973AF1F1BE}"/>
                </a:ext>
              </a:extLst>
            </p:cNvPr>
            <p:cNvPicPr>
              <a:picLocks noChangeAspect="1"/>
            </p:cNvPicPr>
            <p:nvPr/>
          </p:nvPicPr>
          <p:blipFill>
            <a:blip r:embed="rId2"/>
            <a:stretch>
              <a:fillRect/>
            </a:stretch>
          </p:blipFill>
          <p:spPr>
            <a:xfrm>
              <a:off x="8575675" y="2358219"/>
              <a:ext cx="3311525" cy="1944688"/>
            </a:xfrm>
            <a:prstGeom prst="rect">
              <a:avLst/>
            </a:prstGeom>
          </p:spPr>
        </p:pic>
        <p:pic>
          <p:nvPicPr>
            <p:cNvPr id="14" name="Picture 13" descr="Icon&#10;&#10;Description automatically generated">
              <a:extLst>
                <a:ext uri="{FF2B5EF4-FFF2-40B4-BE49-F238E27FC236}">
                  <a16:creationId xmlns:a16="http://schemas.microsoft.com/office/drawing/2014/main" id="{B2789C8B-E510-9217-7E30-CCCDA47040D9}"/>
                </a:ext>
              </a:extLst>
            </p:cNvPr>
            <p:cNvPicPr>
              <a:picLocks noChangeAspect="1"/>
            </p:cNvPicPr>
            <p:nvPr/>
          </p:nvPicPr>
          <p:blipFill>
            <a:blip r:embed="rId3"/>
            <a:stretch>
              <a:fillRect/>
            </a:stretch>
          </p:blipFill>
          <p:spPr>
            <a:xfrm>
              <a:off x="9326880" y="3330562"/>
              <a:ext cx="309245" cy="337260"/>
            </a:xfrm>
            <a:prstGeom prst="rect">
              <a:avLst/>
            </a:prstGeom>
          </p:spPr>
        </p:pic>
      </p:grpSp>
    </p:spTree>
    <p:extLst>
      <p:ext uri="{BB962C8B-B14F-4D97-AF65-F5344CB8AC3E}">
        <p14:creationId xmlns:p14="http://schemas.microsoft.com/office/powerpoint/2010/main" val="4071386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656F4-633F-5240-1CD8-AE5C24BF37D3}"/>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39A7BAA-4E26-AD88-F3CA-BE70ED978C16}"/>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9E27B658-279E-10C3-F645-AE9F50A3F5E0}"/>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France  </a:t>
            </a:r>
          </a:p>
          <a:p>
            <a:pPr fontAlgn="base">
              <a:buClr>
                <a:srgbClr val="B6D1E1"/>
              </a:buClr>
            </a:pPr>
            <a:endParaRPr lang="en-IE" b="1" dirty="0"/>
          </a:p>
          <a:p>
            <a:pPr fontAlgn="base">
              <a:buClr>
                <a:srgbClr val="B6D1E1"/>
              </a:buClr>
            </a:pPr>
            <a:endParaRPr lang="en-US" dirty="0"/>
          </a:p>
        </p:txBody>
      </p:sp>
      <p:graphicFrame>
        <p:nvGraphicFramePr>
          <p:cNvPr id="3" name="Table 2">
            <a:extLst>
              <a:ext uri="{FF2B5EF4-FFF2-40B4-BE49-F238E27FC236}">
                <a16:creationId xmlns:a16="http://schemas.microsoft.com/office/drawing/2014/main" id="{30122A93-BB12-6390-147B-BE6B4FE1FA9B}"/>
              </a:ext>
            </a:extLst>
          </p:cNvPr>
          <p:cNvGraphicFramePr>
            <a:graphicFrameLocks noGrp="1"/>
          </p:cNvGraphicFramePr>
          <p:nvPr>
            <p:extLst>
              <p:ext uri="{D42A27DB-BD31-4B8C-83A1-F6EECF244321}">
                <p14:modId xmlns:p14="http://schemas.microsoft.com/office/powerpoint/2010/main" val="1242565575"/>
              </p:ext>
            </p:extLst>
          </p:nvPr>
        </p:nvGraphicFramePr>
        <p:xfrm>
          <a:off x="820732" y="1762802"/>
          <a:ext cx="10837868" cy="4845513"/>
        </p:xfrm>
        <a:graphic>
          <a:graphicData uri="http://schemas.openxmlformats.org/drawingml/2006/table">
            <a:tbl>
              <a:tblPr/>
              <a:tblGrid>
                <a:gridCol w="1418203">
                  <a:extLst>
                    <a:ext uri="{9D8B030D-6E8A-4147-A177-3AD203B41FA5}">
                      <a16:colId xmlns:a16="http://schemas.microsoft.com/office/drawing/2014/main" val="1693927876"/>
                    </a:ext>
                  </a:extLst>
                </a:gridCol>
                <a:gridCol w="2998694">
                  <a:extLst>
                    <a:ext uri="{9D8B030D-6E8A-4147-A177-3AD203B41FA5}">
                      <a16:colId xmlns:a16="http://schemas.microsoft.com/office/drawing/2014/main" val="3377810947"/>
                    </a:ext>
                  </a:extLst>
                </a:gridCol>
                <a:gridCol w="2286000">
                  <a:extLst>
                    <a:ext uri="{9D8B030D-6E8A-4147-A177-3AD203B41FA5}">
                      <a16:colId xmlns:a16="http://schemas.microsoft.com/office/drawing/2014/main" val="232496605"/>
                    </a:ext>
                  </a:extLst>
                </a:gridCol>
                <a:gridCol w="4134971">
                  <a:extLst>
                    <a:ext uri="{9D8B030D-6E8A-4147-A177-3AD203B41FA5}">
                      <a16:colId xmlns:a16="http://schemas.microsoft.com/office/drawing/2014/main" val="3696642391"/>
                    </a:ext>
                  </a:extLst>
                </a:gridCol>
              </a:tblGrid>
              <a:tr h="316461">
                <a:tc>
                  <a:txBody>
                    <a:bodyPr/>
                    <a:lstStyle/>
                    <a:p>
                      <a:r>
                        <a:rPr lang="en-IE" sz="2400" b="1" dirty="0">
                          <a:solidFill>
                            <a:srgbClr val="B6D1E1"/>
                          </a:solidFill>
                        </a:rPr>
                        <a:t>Type</a:t>
                      </a:r>
                    </a:p>
                  </a:txBody>
                  <a:tcPr marL="79115" marR="79115" marT="39558" marB="39558" anchor="ctr">
                    <a:lnL>
                      <a:noFill/>
                    </a:lnL>
                    <a:lnR>
                      <a:noFill/>
                    </a:lnR>
                    <a:lnT>
                      <a:noFill/>
                    </a:lnT>
                    <a:lnB>
                      <a:noFill/>
                    </a:lnB>
                    <a:noFill/>
                  </a:tcPr>
                </a:tc>
                <a:tc>
                  <a:txBody>
                    <a:bodyPr/>
                    <a:lstStyle/>
                    <a:p>
                      <a:r>
                        <a:rPr lang="en-IE" sz="2400" b="1" dirty="0">
                          <a:solidFill>
                            <a:srgbClr val="B6D1E1"/>
                          </a:solidFill>
                        </a:rPr>
                        <a:t>Example Grant / Support</a:t>
                      </a:r>
                    </a:p>
                  </a:txBody>
                  <a:tcPr marL="79115" marR="79115" marT="39558" marB="39558" anchor="ctr">
                    <a:lnL>
                      <a:noFill/>
                    </a:lnL>
                    <a:lnR>
                      <a:noFill/>
                    </a:lnR>
                    <a:lnT>
                      <a:noFill/>
                    </a:lnT>
                    <a:lnB>
                      <a:noFill/>
                    </a:lnB>
                    <a:noFill/>
                  </a:tcPr>
                </a:tc>
                <a:tc>
                  <a:txBody>
                    <a:bodyPr/>
                    <a:lstStyle/>
                    <a:p>
                      <a:r>
                        <a:rPr lang="en-IE" sz="2400" b="1" dirty="0">
                          <a:solidFill>
                            <a:srgbClr val="B6D1E1"/>
                          </a:solidFill>
                        </a:rPr>
                        <a:t>Who Offers It</a:t>
                      </a:r>
                    </a:p>
                  </a:txBody>
                  <a:tcPr marL="79115" marR="79115" marT="39558" marB="39558" anchor="ctr">
                    <a:lnL>
                      <a:noFill/>
                    </a:lnL>
                    <a:lnR>
                      <a:noFill/>
                    </a:lnR>
                    <a:lnT>
                      <a:noFill/>
                    </a:lnT>
                    <a:lnB>
                      <a:noFill/>
                    </a:lnB>
                    <a:noFill/>
                  </a:tcPr>
                </a:tc>
                <a:tc>
                  <a:txBody>
                    <a:bodyPr/>
                    <a:lstStyle/>
                    <a:p>
                      <a:r>
                        <a:rPr lang="en-IE" sz="2400" b="1" dirty="0">
                          <a:solidFill>
                            <a:srgbClr val="B6D1E1"/>
                          </a:solidFill>
                        </a:rPr>
                        <a:t>Notes</a:t>
                      </a:r>
                    </a:p>
                  </a:txBody>
                  <a:tcPr marL="79115" marR="79115" marT="39558" marB="39558" anchor="ctr">
                    <a:lnL>
                      <a:noFill/>
                    </a:lnL>
                    <a:lnR>
                      <a:noFill/>
                    </a:lnR>
                    <a:lnT>
                      <a:noFill/>
                    </a:lnT>
                    <a:lnB>
                      <a:noFill/>
                    </a:lnB>
                    <a:noFill/>
                  </a:tcPr>
                </a:tc>
                <a:extLst>
                  <a:ext uri="{0D108BD9-81ED-4DB2-BD59-A6C34878D82A}">
                    <a16:rowId xmlns:a16="http://schemas.microsoft.com/office/drawing/2014/main" val="1422705343"/>
                  </a:ext>
                </a:extLst>
              </a:tr>
              <a:tr h="1265844">
                <a:tc>
                  <a:txBody>
                    <a:bodyPr/>
                    <a:lstStyle/>
                    <a:p>
                      <a:r>
                        <a:rPr lang="en-IE" sz="2400" b="1" dirty="0">
                          <a:solidFill>
                            <a:srgbClr val="94C7B0"/>
                          </a:solidFill>
                        </a:rPr>
                        <a:t>Local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IE" b="1"/>
                        <a:t>Local Initiative Platforms (PFIL)</a:t>
                      </a:r>
                    </a:p>
                  </a:txBody>
                  <a:tcPr anchor="ctr">
                    <a:lnL>
                      <a:noFill/>
                    </a:lnL>
                    <a:lnR>
                      <a:noFill/>
                    </a:lnR>
                    <a:lnT>
                      <a:noFill/>
                    </a:lnT>
                    <a:lnB>
                      <a:noFill/>
                    </a:lnB>
                    <a:noFill/>
                  </a:tcPr>
                </a:tc>
                <a:tc>
                  <a:txBody>
                    <a:bodyPr/>
                    <a:lstStyle/>
                    <a:p>
                      <a:r>
                        <a:rPr lang="en-IE" dirty="0"/>
                        <a:t>City or département-level offices</a:t>
                      </a:r>
                    </a:p>
                  </a:txBody>
                  <a:tcPr anchor="ctr">
                    <a:lnL>
                      <a:noFill/>
                    </a:lnL>
                    <a:lnR>
                      <a:noFill/>
                    </a:lnR>
                    <a:lnT>
                      <a:noFill/>
                    </a:lnT>
                    <a:lnB>
                      <a:noFill/>
                    </a:lnB>
                    <a:noFill/>
                  </a:tcPr>
                </a:tc>
                <a:tc>
                  <a:txBody>
                    <a:bodyPr/>
                    <a:lstStyle/>
                    <a:p>
                      <a:r>
                        <a:rPr lang="en-GB" dirty="0"/>
                        <a:t>Provide mentoring and micro-funding, often for migrant or low-income entrepreneurs.</a:t>
                      </a:r>
                      <a:endParaRPr lang="en-IE" dirty="0"/>
                    </a:p>
                  </a:txBody>
                  <a:tcPr anchor="ctr">
                    <a:lnL>
                      <a:noFill/>
                    </a:lnL>
                    <a:lnR>
                      <a:noFill/>
                    </a:lnR>
                    <a:lnT>
                      <a:noFill/>
                    </a:lnT>
                    <a:lnB>
                      <a:noFill/>
                    </a:lnB>
                    <a:noFill/>
                  </a:tcPr>
                </a:tc>
                <a:extLst>
                  <a:ext uri="{0D108BD9-81ED-4DB2-BD59-A6C34878D82A}">
                    <a16:rowId xmlns:a16="http://schemas.microsoft.com/office/drawing/2014/main" val="1171554119"/>
                  </a:ext>
                </a:extLst>
              </a:tr>
              <a:tr h="1265844">
                <a:tc>
                  <a:txBody>
                    <a:bodyPr/>
                    <a:lstStyle/>
                    <a:p>
                      <a:r>
                        <a:rPr lang="en-IE" sz="2400" b="1">
                          <a:solidFill>
                            <a:srgbClr val="94C7B0"/>
                          </a:solidFill>
                        </a:rPr>
                        <a:t>Regional</a:t>
                      </a:r>
                      <a:endParaRPr lang="en-IE" sz="2400">
                        <a:solidFill>
                          <a:srgbClr val="94C7B0"/>
                        </a:solidFill>
                      </a:endParaRPr>
                    </a:p>
                  </a:txBody>
                  <a:tcPr marL="79115" marR="79115" marT="39558" marB="39558" anchor="ctr">
                    <a:lnL>
                      <a:noFill/>
                    </a:lnL>
                    <a:lnR>
                      <a:noFill/>
                    </a:lnR>
                    <a:lnT>
                      <a:noFill/>
                    </a:lnT>
                    <a:lnB>
                      <a:noFill/>
                    </a:lnB>
                    <a:noFill/>
                  </a:tcPr>
                </a:tc>
                <a:tc>
                  <a:txBody>
                    <a:bodyPr/>
                    <a:lstStyle/>
                    <a:p>
                      <a:r>
                        <a:rPr lang="fr-FR" b="1"/>
                        <a:t>Aides Régionales à la Création d’Entreprise</a:t>
                      </a:r>
                      <a:endParaRPr lang="en-IE" sz="1800" b="1" dirty="0"/>
                    </a:p>
                  </a:txBody>
                  <a:tcPr marL="79115" marR="79115" marT="39558" marB="39558" anchor="ctr">
                    <a:lnL>
                      <a:noFill/>
                    </a:lnL>
                    <a:lnR>
                      <a:noFill/>
                    </a:lnR>
                    <a:lnT>
                      <a:noFill/>
                    </a:lnT>
                    <a:lnB>
                      <a:noFill/>
                    </a:lnB>
                    <a:noFill/>
                  </a:tcPr>
                </a:tc>
                <a:tc>
                  <a:txBody>
                    <a:bodyPr/>
                    <a:lstStyle/>
                    <a:p>
                      <a:r>
                        <a:rPr lang="en-IE" dirty="0"/>
                        <a:t>Regional Councils (Conseils </a:t>
                      </a:r>
                      <a:r>
                        <a:rPr lang="en-IE" dirty="0" err="1"/>
                        <a:t>Régionaux</a:t>
                      </a:r>
                      <a:r>
                        <a:rPr lang="en-IE" dirty="0"/>
                        <a:t>)</a:t>
                      </a:r>
                      <a:endParaRPr lang="en-IE" sz="1800" dirty="0"/>
                    </a:p>
                  </a:txBody>
                  <a:tcPr marL="79115" marR="79115" marT="39558" marB="39558" anchor="ctr">
                    <a:lnL>
                      <a:noFill/>
                    </a:lnL>
                    <a:lnR>
                      <a:noFill/>
                    </a:lnR>
                    <a:lnT>
                      <a:noFill/>
                    </a:lnT>
                    <a:lnB>
                      <a:noFill/>
                    </a:lnB>
                    <a:noFill/>
                  </a:tcPr>
                </a:tc>
                <a:tc>
                  <a:txBody>
                    <a:bodyPr/>
                    <a:lstStyle/>
                    <a:p>
                      <a:r>
                        <a:rPr lang="en-GB" dirty="0"/>
                        <a:t>Regional funding for women’s entrepreneurship, including food businesses.</a:t>
                      </a:r>
                      <a:endParaRPr lang="en-GB" sz="1800" dirty="0"/>
                    </a:p>
                  </a:txBody>
                  <a:tcPr marL="79115" marR="79115" marT="39558" marB="39558" anchor="ctr">
                    <a:lnL>
                      <a:noFill/>
                    </a:lnL>
                    <a:lnR>
                      <a:noFill/>
                    </a:lnR>
                    <a:lnT>
                      <a:noFill/>
                    </a:lnT>
                    <a:lnB>
                      <a:noFill/>
                    </a:lnB>
                    <a:noFill/>
                  </a:tcPr>
                </a:tc>
                <a:extLst>
                  <a:ext uri="{0D108BD9-81ED-4DB2-BD59-A6C34878D82A}">
                    <a16:rowId xmlns:a16="http://schemas.microsoft.com/office/drawing/2014/main" val="3548341372"/>
                  </a:ext>
                </a:extLst>
              </a:tr>
              <a:tr h="1503189">
                <a:tc>
                  <a:txBody>
                    <a:bodyPr/>
                    <a:lstStyle/>
                    <a:p>
                      <a:r>
                        <a:rPr lang="en-IE" sz="2400" b="1" dirty="0">
                          <a:solidFill>
                            <a:srgbClr val="94C7B0"/>
                          </a:solidFill>
                        </a:rPr>
                        <a:t>National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GB" b="1" dirty="0" err="1"/>
                        <a:t>Bpifrance</a:t>
                      </a:r>
                      <a:r>
                        <a:rPr lang="en-GB" b="1" dirty="0"/>
                        <a:t> (National Public Investment Bank)</a:t>
                      </a:r>
                      <a:endParaRPr lang="en-IE" sz="1800" b="1" dirty="0"/>
                    </a:p>
                  </a:txBody>
                  <a:tcPr marL="79115" marR="79115" marT="39558" marB="39558" anchor="ctr">
                    <a:lnL>
                      <a:noFill/>
                    </a:lnL>
                    <a:lnR>
                      <a:noFill/>
                    </a:lnR>
                    <a:lnT>
                      <a:noFill/>
                    </a:lnT>
                    <a:lnB>
                      <a:noFill/>
                    </a:lnB>
                    <a:noFill/>
                  </a:tcPr>
                </a:tc>
                <a:tc>
                  <a:txBody>
                    <a:bodyPr/>
                    <a:lstStyle/>
                    <a:p>
                      <a:r>
                        <a:rPr lang="en-IE" dirty="0"/>
                        <a:t>Government-backed</a:t>
                      </a:r>
                      <a:endParaRPr lang="en-IE" sz="1800" dirty="0"/>
                    </a:p>
                  </a:txBody>
                  <a:tcPr marL="79115" marR="79115" marT="39558" marB="39558" anchor="ctr">
                    <a:lnL>
                      <a:noFill/>
                    </a:lnL>
                    <a:lnR>
                      <a:noFill/>
                    </a:lnR>
                    <a:lnT>
                      <a:noFill/>
                    </a:lnT>
                    <a:lnB>
                      <a:noFill/>
                    </a:lnB>
                    <a:noFill/>
                  </a:tcPr>
                </a:tc>
                <a:tc>
                  <a:txBody>
                    <a:bodyPr/>
                    <a:lstStyle/>
                    <a:p>
                      <a:r>
                        <a:rPr lang="en-GB" dirty="0"/>
                        <a:t>Innovation-focused grants and loans for SME development, especially through </a:t>
                      </a:r>
                      <a:r>
                        <a:rPr lang="en-GB" b="1" dirty="0" err="1"/>
                        <a:t>Bpifrance</a:t>
                      </a:r>
                      <a:r>
                        <a:rPr lang="en-GB" b="1" dirty="0"/>
                        <a:t> </a:t>
                      </a:r>
                      <a:r>
                        <a:rPr lang="en-GB" b="1" dirty="0" err="1"/>
                        <a:t>Création</a:t>
                      </a:r>
                      <a:r>
                        <a:rPr lang="en-GB" dirty="0"/>
                        <a:t>.</a:t>
                      </a:r>
                      <a:endParaRPr lang="en-IE" dirty="0"/>
                    </a:p>
                  </a:txBody>
                  <a:tcPr anchor="ctr">
                    <a:lnL>
                      <a:noFill/>
                    </a:lnL>
                    <a:lnR>
                      <a:noFill/>
                    </a:lnR>
                    <a:lnT>
                      <a:noFill/>
                    </a:lnT>
                    <a:lnB>
                      <a:noFill/>
                    </a:lnB>
                    <a:noFill/>
                  </a:tcPr>
                </a:tc>
                <a:extLst>
                  <a:ext uri="{0D108BD9-81ED-4DB2-BD59-A6C34878D82A}">
                    <a16:rowId xmlns:a16="http://schemas.microsoft.com/office/drawing/2014/main" val="2557164616"/>
                  </a:ext>
                </a:extLst>
              </a:tr>
            </a:tbl>
          </a:graphicData>
        </a:graphic>
      </p:graphicFrame>
    </p:spTree>
    <p:extLst>
      <p:ext uri="{BB962C8B-B14F-4D97-AF65-F5344CB8AC3E}">
        <p14:creationId xmlns:p14="http://schemas.microsoft.com/office/powerpoint/2010/main" val="1137437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51E68-1163-C9B3-8998-EED8AA968F9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42EB265B-CB65-309D-68F7-DB896C11C097}"/>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7D53E606-9506-0B01-7C4C-49D71DB00B8B}"/>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Netherlands  </a:t>
            </a:r>
          </a:p>
          <a:p>
            <a:pPr fontAlgn="base">
              <a:buClr>
                <a:srgbClr val="B6D1E1"/>
              </a:buClr>
            </a:pPr>
            <a:endParaRPr lang="en-IE" b="1" dirty="0"/>
          </a:p>
          <a:p>
            <a:pPr fontAlgn="base">
              <a:buClr>
                <a:srgbClr val="B6D1E1"/>
              </a:buClr>
            </a:pPr>
            <a:endParaRPr lang="en-US" dirty="0"/>
          </a:p>
        </p:txBody>
      </p:sp>
      <p:graphicFrame>
        <p:nvGraphicFramePr>
          <p:cNvPr id="3" name="Table 2">
            <a:extLst>
              <a:ext uri="{FF2B5EF4-FFF2-40B4-BE49-F238E27FC236}">
                <a16:creationId xmlns:a16="http://schemas.microsoft.com/office/drawing/2014/main" id="{A2B443DD-C5F6-0529-0E9F-166FEDCB3731}"/>
              </a:ext>
            </a:extLst>
          </p:cNvPr>
          <p:cNvGraphicFramePr>
            <a:graphicFrameLocks noGrp="1"/>
          </p:cNvGraphicFramePr>
          <p:nvPr>
            <p:extLst>
              <p:ext uri="{D42A27DB-BD31-4B8C-83A1-F6EECF244321}">
                <p14:modId xmlns:p14="http://schemas.microsoft.com/office/powerpoint/2010/main" val="3629253199"/>
              </p:ext>
            </p:extLst>
          </p:nvPr>
        </p:nvGraphicFramePr>
        <p:xfrm>
          <a:off x="820732" y="1762802"/>
          <a:ext cx="10837868" cy="4845513"/>
        </p:xfrm>
        <a:graphic>
          <a:graphicData uri="http://schemas.openxmlformats.org/drawingml/2006/table">
            <a:tbl>
              <a:tblPr/>
              <a:tblGrid>
                <a:gridCol w="1418203">
                  <a:extLst>
                    <a:ext uri="{9D8B030D-6E8A-4147-A177-3AD203B41FA5}">
                      <a16:colId xmlns:a16="http://schemas.microsoft.com/office/drawing/2014/main" val="1693927876"/>
                    </a:ext>
                  </a:extLst>
                </a:gridCol>
                <a:gridCol w="2998694">
                  <a:extLst>
                    <a:ext uri="{9D8B030D-6E8A-4147-A177-3AD203B41FA5}">
                      <a16:colId xmlns:a16="http://schemas.microsoft.com/office/drawing/2014/main" val="3377810947"/>
                    </a:ext>
                  </a:extLst>
                </a:gridCol>
                <a:gridCol w="2286000">
                  <a:extLst>
                    <a:ext uri="{9D8B030D-6E8A-4147-A177-3AD203B41FA5}">
                      <a16:colId xmlns:a16="http://schemas.microsoft.com/office/drawing/2014/main" val="232496605"/>
                    </a:ext>
                  </a:extLst>
                </a:gridCol>
                <a:gridCol w="4134971">
                  <a:extLst>
                    <a:ext uri="{9D8B030D-6E8A-4147-A177-3AD203B41FA5}">
                      <a16:colId xmlns:a16="http://schemas.microsoft.com/office/drawing/2014/main" val="3696642391"/>
                    </a:ext>
                  </a:extLst>
                </a:gridCol>
              </a:tblGrid>
              <a:tr h="316461">
                <a:tc>
                  <a:txBody>
                    <a:bodyPr/>
                    <a:lstStyle/>
                    <a:p>
                      <a:r>
                        <a:rPr lang="en-IE" sz="2400" b="1" dirty="0">
                          <a:solidFill>
                            <a:srgbClr val="B6D1E1"/>
                          </a:solidFill>
                        </a:rPr>
                        <a:t>Type</a:t>
                      </a:r>
                    </a:p>
                  </a:txBody>
                  <a:tcPr marL="79115" marR="79115" marT="39558" marB="39558" anchor="ctr">
                    <a:lnL>
                      <a:noFill/>
                    </a:lnL>
                    <a:lnR>
                      <a:noFill/>
                    </a:lnR>
                    <a:lnT>
                      <a:noFill/>
                    </a:lnT>
                    <a:lnB>
                      <a:noFill/>
                    </a:lnB>
                    <a:noFill/>
                  </a:tcPr>
                </a:tc>
                <a:tc>
                  <a:txBody>
                    <a:bodyPr/>
                    <a:lstStyle/>
                    <a:p>
                      <a:r>
                        <a:rPr lang="en-IE" sz="2400" b="1" dirty="0">
                          <a:solidFill>
                            <a:srgbClr val="B6D1E1"/>
                          </a:solidFill>
                        </a:rPr>
                        <a:t>Example Grant / Support</a:t>
                      </a:r>
                    </a:p>
                  </a:txBody>
                  <a:tcPr marL="79115" marR="79115" marT="39558" marB="39558" anchor="ctr">
                    <a:lnL>
                      <a:noFill/>
                    </a:lnL>
                    <a:lnR>
                      <a:noFill/>
                    </a:lnR>
                    <a:lnT>
                      <a:noFill/>
                    </a:lnT>
                    <a:lnB>
                      <a:noFill/>
                    </a:lnB>
                    <a:noFill/>
                  </a:tcPr>
                </a:tc>
                <a:tc>
                  <a:txBody>
                    <a:bodyPr/>
                    <a:lstStyle/>
                    <a:p>
                      <a:r>
                        <a:rPr lang="en-IE" sz="2400" b="1" dirty="0">
                          <a:solidFill>
                            <a:srgbClr val="B6D1E1"/>
                          </a:solidFill>
                        </a:rPr>
                        <a:t>Who Offers It</a:t>
                      </a:r>
                    </a:p>
                  </a:txBody>
                  <a:tcPr marL="79115" marR="79115" marT="39558" marB="39558" anchor="ctr">
                    <a:lnL>
                      <a:noFill/>
                    </a:lnL>
                    <a:lnR>
                      <a:noFill/>
                    </a:lnR>
                    <a:lnT>
                      <a:noFill/>
                    </a:lnT>
                    <a:lnB>
                      <a:noFill/>
                    </a:lnB>
                    <a:noFill/>
                  </a:tcPr>
                </a:tc>
                <a:tc>
                  <a:txBody>
                    <a:bodyPr/>
                    <a:lstStyle/>
                    <a:p>
                      <a:r>
                        <a:rPr lang="en-IE" sz="2400" b="1" dirty="0">
                          <a:solidFill>
                            <a:srgbClr val="B6D1E1"/>
                          </a:solidFill>
                        </a:rPr>
                        <a:t>Notes</a:t>
                      </a:r>
                    </a:p>
                  </a:txBody>
                  <a:tcPr marL="79115" marR="79115" marT="39558" marB="39558" anchor="ctr">
                    <a:lnL>
                      <a:noFill/>
                    </a:lnL>
                    <a:lnR>
                      <a:noFill/>
                    </a:lnR>
                    <a:lnT>
                      <a:noFill/>
                    </a:lnT>
                    <a:lnB>
                      <a:noFill/>
                    </a:lnB>
                    <a:noFill/>
                  </a:tcPr>
                </a:tc>
                <a:extLst>
                  <a:ext uri="{0D108BD9-81ED-4DB2-BD59-A6C34878D82A}">
                    <a16:rowId xmlns:a16="http://schemas.microsoft.com/office/drawing/2014/main" val="1422705343"/>
                  </a:ext>
                </a:extLst>
              </a:tr>
              <a:tr h="1265844">
                <a:tc>
                  <a:txBody>
                    <a:bodyPr/>
                    <a:lstStyle/>
                    <a:p>
                      <a:r>
                        <a:rPr lang="en-IE" sz="2400" b="1" dirty="0">
                          <a:solidFill>
                            <a:srgbClr val="94C7B0"/>
                          </a:solidFill>
                        </a:rPr>
                        <a:t>Local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IE" b="1" dirty="0"/>
                        <a:t>Municipality Innovation Funds</a:t>
                      </a:r>
                      <a:endParaRPr lang="en-IE" sz="1800" b="1" dirty="0"/>
                    </a:p>
                  </a:txBody>
                  <a:tcPr marL="79115" marR="79115" marT="39558" marB="39558" anchor="ctr">
                    <a:lnL>
                      <a:noFill/>
                    </a:lnL>
                    <a:lnR>
                      <a:noFill/>
                    </a:lnR>
                    <a:lnT>
                      <a:noFill/>
                    </a:lnT>
                    <a:lnB>
                      <a:noFill/>
                    </a:lnB>
                    <a:noFill/>
                  </a:tcPr>
                </a:tc>
                <a:tc>
                  <a:txBody>
                    <a:bodyPr/>
                    <a:lstStyle/>
                    <a:p>
                      <a:r>
                        <a:rPr lang="en-IE" dirty="0" err="1"/>
                        <a:t>Gemeente</a:t>
                      </a:r>
                      <a:r>
                        <a:rPr lang="en-IE" dirty="0"/>
                        <a:t> (Municipality)</a:t>
                      </a:r>
                      <a:endParaRPr lang="en-IE" sz="1800" dirty="0"/>
                    </a:p>
                  </a:txBody>
                  <a:tcPr marL="79115" marR="79115" marT="39558" marB="39558" anchor="ctr">
                    <a:lnL>
                      <a:noFill/>
                    </a:lnL>
                    <a:lnR>
                      <a:noFill/>
                    </a:lnR>
                    <a:lnT>
                      <a:noFill/>
                    </a:lnT>
                    <a:lnB>
                      <a:noFill/>
                    </a:lnB>
                    <a:noFill/>
                  </a:tcPr>
                </a:tc>
                <a:tc>
                  <a:txBody>
                    <a:bodyPr/>
                    <a:lstStyle/>
                    <a:p>
                      <a:r>
                        <a:rPr lang="en-GB" dirty="0"/>
                        <a:t>Amsterdam, Rotterdam and others support female/migrant entrepreneurs with innovation grants.</a:t>
                      </a:r>
                      <a:endParaRPr lang="en-GB" sz="1800" dirty="0"/>
                    </a:p>
                  </a:txBody>
                  <a:tcPr marL="79115" marR="79115" marT="39558" marB="39558" anchor="ctr">
                    <a:lnL>
                      <a:noFill/>
                    </a:lnL>
                    <a:lnR>
                      <a:noFill/>
                    </a:lnR>
                    <a:lnT>
                      <a:noFill/>
                    </a:lnT>
                    <a:lnB>
                      <a:noFill/>
                    </a:lnB>
                    <a:noFill/>
                  </a:tcPr>
                </a:tc>
                <a:extLst>
                  <a:ext uri="{0D108BD9-81ED-4DB2-BD59-A6C34878D82A}">
                    <a16:rowId xmlns:a16="http://schemas.microsoft.com/office/drawing/2014/main" val="1171554119"/>
                  </a:ext>
                </a:extLst>
              </a:tr>
              <a:tr h="1265844">
                <a:tc>
                  <a:txBody>
                    <a:bodyPr/>
                    <a:lstStyle/>
                    <a:p>
                      <a:r>
                        <a:rPr lang="en-IE" sz="2400" b="1">
                          <a:solidFill>
                            <a:srgbClr val="94C7B0"/>
                          </a:solidFill>
                        </a:rPr>
                        <a:t>Regional</a:t>
                      </a:r>
                      <a:endParaRPr lang="en-IE" sz="2400">
                        <a:solidFill>
                          <a:srgbClr val="94C7B0"/>
                        </a:solidFill>
                      </a:endParaRPr>
                    </a:p>
                  </a:txBody>
                  <a:tcPr marL="79115" marR="79115" marT="39558" marB="39558" anchor="ctr">
                    <a:lnL>
                      <a:noFill/>
                    </a:lnL>
                    <a:lnR>
                      <a:noFill/>
                    </a:lnR>
                    <a:lnT>
                      <a:noFill/>
                    </a:lnT>
                    <a:lnB>
                      <a:noFill/>
                    </a:lnB>
                    <a:noFill/>
                  </a:tcPr>
                </a:tc>
                <a:tc>
                  <a:txBody>
                    <a:bodyPr/>
                    <a:lstStyle/>
                    <a:p>
                      <a:r>
                        <a:rPr lang="en-IE" b="1" dirty="0"/>
                        <a:t>ROMs (Regional Development Agencies)</a:t>
                      </a:r>
                      <a:endParaRPr lang="en-IE" sz="1800" b="1" dirty="0"/>
                    </a:p>
                  </a:txBody>
                  <a:tcPr marL="79115" marR="79115" marT="39558" marB="39558" anchor="ctr">
                    <a:lnL>
                      <a:noFill/>
                    </a:lnL>
                    <a:lnR>
                      <a:noFill/>
                    </a:lnR>
                    <a:lnT>
                      <a:noFill/>
                    </a:lnT>
                    <a:lnB>
                      <a:noFill/>
                    </a:lnB>
                    <a:noFill/>
                  </a:tcPr>
                </a:tc>
                <a:tc>
                  <a:txBody>
                    <a:bodyPr/>
                    <a:lstStyle/>
                    <a:p>
                      <a:r>
                        <a:rPr lang="en-IE" dirty="0"/>
                        <a:t>Regional Economic Boards</a:t>
                      </a:r>
                      <a:endParaRPr lang="en-IE" sz="1800" dirty="0"/>
                    </a:p>
                  </a:txBody>
                  <a:tcPr marL="79115" marR="79115" marT="39558" marB="39558" anchor="ctr">
                    <a:lnL>
                      <a:noFill/>
                    </a:lnL>
                    <a:lnR>
                      <a:noFill/>
                    </a:lnR>
                    <a:lnT>
                      <a:noFill/>
                    </a:lnT>
                    <a:lnB>
                      <a:noFill/>
                    </a:lnB>
                    <a:noFill/>
                  </a:tcPr>
                </a:tc>
                <a:tc>
                  <a:txBody>
                    <a:bodyPr/>
                    <a:lstStyle/>
                    <a:p>
                      <a:r>
                        <a:rPr lang="en-GB" dirty="0"/>
                        <a:t>Offer start-up support, soft loans, and access to EU structural funds.</a:t>
                      </a:r>
                      <a:endParaRPr lang="en-GB" sz="1800" dirty="0"/>
                    </a:p>
                  </a:txBody>
                  <a:tcPr marL="79115" marR="79115" marT="39558" marB="39558" anchor="ctr">
                    <a:lnL>
                      <a:noFill/>
                    </a:lnL>
                    <a:lnR>
                      <a:noFill/>
                    </a:lnR>
                    <a:lnT>
                      <a:noFill/>
                    </a:lnT>
                    <a:lnB>
                      <a:noFill/>
                    </a:lnB>
                    <a:noFill/>
                  </a:tcPr>
                </a:tc>
                <a:extLst>
                  <a:ext uri="{0D108BD9-81ED-4DB2-BD59-A6C34878D82A}">
                    <a16:rowId xmlns:a16="http://schemas.microsoft.com/office/drawing/2014/main" val="3548341372"/>
                  </a:ext>
                </a:extLst>
              </a:tr>
              <a:tr h="1503189">
                <a:tc>
                  <a:txBody>
                    <a:bodyPr/>
                    <a:lstStyle/>
                    <a:p>
                      <a:r>
                        <a:rPr lang="en-IE" sz="2400" b="1" dirty="0">
                          <a:solidFill>
                            <a:srgbClr val="94C7B0"/>
                          </a:solidFill>
                        </a:rPr>
                        <a:t>National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IE" b="1" dirty="0" err="1"/>
                        <a:t>Qredits</a:t>
                      </a:r>
                      <a:r>
                        <a:rPr lang="en-IE" b="1" dirty="0"/>
                        <a:t> Microfinance + Support Grants</a:t>
                      </a:r>
                      <a:endParaRPr lang="en-IE" sz="1800" b="1" dirty="0"/>
                    </a:p>
                  </a:txBody>
                  <a:tcPr marL="79115" marR="79115" marT="39558" marB="39558" anchor="ctr">
                    <a:lnL>
                      <a:noFill/>
                    </a:lnL>
                    <a:lnR>
                      <a:noFill/>
                    </a:lnR>
                    <a:lnT>
                      <a:noFill/>
                    </a:lnT>
                    <a:lnB>
                      <a:noFill/>
                    </a:lnB>
                    <a:noFill/>
                  </a:tcPr>
                </a:tc>
                <a:tc>
                  <a:txBody>
                    <a:bodyPr/>
                    <a:lstStyle/>
                    <a:p>
                      <a:r>
                        <a:rPr lang="en-IE" dirty="0"/>
                        <a:t>Government-backed NGO</a:t>
                      </a:r>
                      <a:endParaRPr lang="en-IE" sz="1800" dirty="0"/>
                    </a:p>
                  </a:txBody>
                  <a:tcPr marL="79115" marR="79115" marT="39558" marB="39558" anchor="ctr">
                    <a:lnL>
                      <a:noFill/>
                    </a:lnL>
                    <a:lnR>
                      <a:noFill/>
                    </a:lnR>
                    <a:lnT>
                      <a:noFill/>
                    </a:lnT>
                    <a:lnB>
                      <a:noFill/>
                    </a:lnB>
                    <a:noFill/>
                  </a:tcPr>
                </a:tc>
                <a:tc>
                  <a:txBody>
                    <a:bodyPr/>
                    <a:lstStyle/>
                    <a:p>
                      <a:r>
                        <a:rPr lang="en-GB" dirty="0"/>
                        <a:t>Provides microloans and training; often paired with national enterprise subsidies for migrants and women.</a:t>
                      </a:r>
                      <a:endParaRPr lang="en-GB" sz="1800" dirty="0"/>
                    </a:p>
                  </a:txBody>
                  <a:tcPr marL="79115" marR="79115" marT="39558" marB="39558" anchor="ctr">
                    <a:lnL>
                      <a:noFill/>
                    </a:lnL>
                    <a:lnR>
                      <a:noFill/>
                    </a:lnR>
                    <a:lnT>
                      <a:noFill/>
                    </a:lnT>
                    <a:lnB>
                      <a:noFill/>
                    </a:lnB>
                    <a:noFill/>
                  </a:tcPr>
                </a:tc>
                <a:extLst>
                  <a:ext uri="{0D108BD9-81ED-4DB2-BD59-A6C34878D82A}">
                    <a16:rowId xmlns:a16="http://schemas.microsoft.com/office/drawing/2014/main" val="2557164616"/>
                  </a:ext>
                </a:extLst>
              </a:tr>
            </a:tbl>
          </a:graphicData>
        </a:graphic>
      </p:graphicFrame>
    </p:spTree>
    <p:extLst>
      <p:ext uri="{BB962C8B-B14F-4D97-AF65-F5344CB8AC3E}">
        <p14:creationId xmlns:p14="http://schemas.microsoft.com/office/powerpoint/2010/main" val="4052021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cxnSp>
        <p:nvCxnSpPr>
          <p:cNvPr id="15" name="Straight Connector 14">
            <a:extLst>
              <a:ext uri="{FF2B5EF4-FFF2-40B4-BE49-F238E27FC236}">
                <a16:creationId xmlns:a16="http://schemas.microsoft.com/office/drawing/2014/main" id="{0FA2D817-6D43-60C0-5A10-D6F0A713B59C}"/>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26B58C7-C93E-28AC-8352-AB6CF8E4F046}"/>
              </a:ext>
            </a:extLst>
          </p:cNvPr>
          <p:cNvSpPr txBox="1">
            <a:spLocks/>
          </p:cNvSpPr>
          <p:nvPr/>
        </p:nvSpPr>
        <p:spPr>
          <a:xfrm>
            <a:off x="2180491" y="1756269"/>
            <a:ext cx="731996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MORE COMPLEX START UP INVESTMENTS  </a:t>
            </a:r>
          </a:p>
        </p:txBody>
      </p:sp>
      <p:grpSp>
        <p:nvGrpSpPr>
          <p:cNvPr id="17" name="Group 16">
            <a:extLst>
              <a:ext uri="{FF2B5EF4-FFF2-40B4-BE49-F238E27FC236}">
                <a16:creationId xmlns:a16="http://schemas.microsoft.com/office/drawing/2014/main" id="{84D0314B-8D2F-1C48-2216-95520C278A1B}"/>
              </a:ext>
            </a:extLst>
          </p:cNvPr>
          <p:cNvGrpSpPr/>
          <p:nvPr/>
        </p:nvGrpSpPr>
        <p:grpSpPr>
          <a:xfrm>
            <a:off x="721599" y="1378091"/>
            <a:ext cx="1119696" cy="1488201"/>
            <a:chOff x="1828799" y="1798501"/>
            <a:chExt cx="1163784" cy="1546799"/>
          </a:xfrm>
        </p:grpSpPr>
        <p:sp>
          <p:nvSpPr>
            <p:cNvPr id="18" name="Graphic 4">
              <a:extLst>
                <a:ext uri="{FF2B5EF4-FFF2-40B4-BE49-F238E27FC236}">
                  <a16:creationId xmlns:a16="http://schemas.microsoft.com/office/drawing/2014/main" id="{438CFCF3-97AF-27B9-0E6F-EF94CBE166F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9" name="Text Placeholder 4">
              <a:extLst>
                <a:ext uri="{FF2B5EF4-FFF2-40B4-BE49-F238E27FC236}">
                  <a16:creationId xmlns:a16="http://schemas.microsoft.com/office/drawing/2014/main" id="{BEF4200A-6E32-5A7B-9AE3-38301CD56DFF}"/>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923337" y="2939478"/>
            <a:ext cx="452550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While many of the approaches mentioned in the preceding slides apply to all businesses, this section is specifically for deeper learning for more complex start up funding requirements</a:t>
            </a:r>
            <a:endParaRPr lang="en-IE" b="1"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5766718" y="2640207"/>
            <a:ext cx="6227069"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In this section, we cover </a:t>
            </a:r>
          </a:p>
          <a:p>
            <a:pPr marL="342900" indent="-342900" fontAlgn="base">
              <a:buClr>
                <a:srgbClr val="B6D1E1"/>
              </a:buClr>
              <a:buFont typeface="Arial" panose="020B0604020202020204" pitchFamily="34" charset="0"/>
              <a:buChar char="•"/>
            </a:pPr>
            <a:endParaRPr lang="en-IE" dirty="0"/>
          </a:p>
          <a:p>
            <a:pPr marL="342900" indent="-342900" fontAlgn="base">
              <a:buClr>
                <a:srgbClr val="B6D1E1"/>
              </a:buClr>
              <a:buFont typeface="Arial" panose="020B0604020202020204" pitchFamily="34" charset="0"/>
              <a:buChar char="•"/>
            </a:pPr>
            <a:r>
              <a:rPr lang="en-GB" dirty="0"/>
              <a:t>Bank Loans and Credit </a:t>
            </a:r>
          </a:p>
          <a:p>
            <a:pPr marL="342900" indent="-342900" fontAlgn="base">
              <a:buClr>
                <a:srgbClr val="B6D1E1"/>
              </a:buClr>
              <a:buFont typeface="Arial" panose="020B0604020202020204" pitchFamily="34" charset="0"/>
              <a:buChar char="•"/>
            </a:pPr>
            <a:r>
              <a:rPr lang="en-GB" dirty="0"/>
              <a:t>Angel Investment </a:t>
            </a:r>
          </a:p>
          <a:p>
            <a:pPr marL="342900" indent="-342900" fontAlgn="base">
              <a:buClr>
                <a:srgbClr val="B6D1E1"/>
              </a:buClr>
              <a:buFont typeface="Arial" panose="020B0604020202020204" pitchFamily="34" charset="0"/>
              <a:buChar char="•"/>
            </a:pPr>
            <a:r>
              <a:rPr lang="en-GB" dirty="0"/>
              <a:t>Venture Capital (VC)</a:t>
            </a:r>
          </a:p>
          <a:p>
            <a:pPr marL="342900" indent="-342900" fontAlgn="base">
              <a:buClr>
                <a:srgbClr val="B6D1E1"/>
              </a:buClr>
              <a:buFont typeface="Arial" panose="020B0604020202020204" pitchFamily="34" charset="0"/>
              <a:buChar char="•"/>
            </a:pPr>
            <a:r>
              <a:rPr lang="en-GB" dirty="0"/>
              <a:t>Equity Crowdfunding </a:t>
            </a:r>
          </a:p>
          <a:p>
            <a:pPr marL="342900" indent="-342900" fontAlgn="base">
              <a:buClr>
                <a:srgbClr val="B6D1E1"/>
              </a:buClr>
              <a:buFont typeface="Arial" panose="020B0604020202020204" pitchFamily="34" charset="0"/>
              <a:buChar char="•"/>
            </a:pPr>
            <a:r>
              <a:rPr lang="en-GB" dirty="0"/>
              <a:t>Blended Finance / Co-Financing Models</a:t>
            </a:r>
            <a:endParaRPr lang="en-US" dirty="0"/>
          </a:p>
        </p:txBody>
      </p:sp>
      <p:cxnSp>
        <p:nvCxnSpPr>
          <p:cNvPr id="3" name="Straight Connector 2">
            <a:extLst>
              <a:ext uri="{FF2B5EF4-FFF2-40B4-BE49-F238E27FC236}">
                <a16:creationId xmlns:a16="http://schemas.microsoft.com/office/drawing/2014/main" id="{77E9485B-EB7C-8C0D-D1FA-EC45A9923652}"/>
              </a:ext>
            </a:extLst>
          </p:cNvPr>
          <p:cNvCxnSpPr>
            <a:cxnSpLocks/>
          </p:cNvCxnSpPr>
          <p:nvPr/>
        </p:nvCxnSpPr>
        <p:spPr>
          <a:xfrm flipV="1">
            <a:off x="5577608" y="2866292"/>
            <a:ext cx="0" cy="1911491"/>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8DA3ADA-E500-3CC6-F14A-B1B3E093FEA5}"/>
              </a:ext>
            </a:extLst>
          </p:cNvPr>
          <p:cNvGrpSpPr/>
          <p:nvPr/>
        </p:nvGrpSpPr>
        <p:grpSpPr>
          <a:xfrm>
            <a:off x="4269555" y="5024515"/>
            <a:ext cx="2557331" cy="1706536"/>
            <a:chOff x="4921017" y="4867599"/>
            <a:chExt cx="2591254" cy="1695031"/>
          </a:xfrm>
        </p:grpSpPr>
        <p:pic>
          <p:nvPicPr>
            <p:cNvPr id="12" name="Picture 11" descr="Icon&#10;&#10;Description automatically generated">
              <a:extLst>
                <a:ext uri="{FF2B5EF4-FFF2-40B4-BE49-F238E27FC236}">
                  <a16:creationId xmlns:a16="http://schemas.microsoft.com/office/drawing/2014/main" id="{DEFF3F7B-224A-037D-C3FC-3D6FFA725976}"/>
                </a:ext>
              </a:extLst>
            </p:cNvPr>
            <p:cNvPicPr>
              <a:picLocks noChangeAspect="1"/>
            </p:cNvPicPr>
            <p:nvPr/>
          </p:nvPicPr>
          <p:blipFill>
            <a:blip r:embed="rId2"/>
            <a:stretch>
              <a:fillRect/>
            </a:stretch>
          </p:blipFill>
          <p:spPr>
            <a:xfrm>
              <a:off x="4921017" y="4867599"/>
              <a:ext cx="2591254" cy="1695031"/>
            </a:xfrm>
            <a:prstGeom prst="rect">
              <a:avLst/>
            </a:prstGeom>
          </p:spPr>
        </p:pic>
        <p:pic>
          <p:nvPicPr>
            <p:cNvPr id="13" name="Picture 12" descr="Icon&#10;&#10;Description automatically generated">
              <a:extLst>
                <a:ext uri="{FF2B5EF4-FFF2-40B4-BE49-F238E27FC236}">
                  <a16:creationId xmlns:a16="http://schemas.microsoft.com/office/drawing/2014/main" id="{F02B95EE-F151-4589-F570-D8E7B62D8215}"/>
                </a:ext>
              </a:extLst>
            </p:cNvPr>
            <p:cNvPicPr>
              <a:picLocks noChangeAspect="1"/>
            </p:cNvPicPr>
            <p:nvPr/>
          </p:nvPicPr>
          <p:blipFill>
            <a:blip r:embed="rId3"/>
            <a:stretch>
              <a:fillRect/>
            </a:stretch>
          </p:blipFill>
          <p:spPr>
            <a:xfrm>
              <a:off x="6215529" y="5418048"/>
              <a:ext cx="222511" cy="242669"/>
            </a:xfrm>
            <a:prstGeom prst="rect">
              <a:avLst/>
            </a:prstGeom>
          </p:spPr>
        </p:pic>
      </p:grpSp>
    </p:spTree>
    <p:extLst>
      <p:ext uri="{BB962C8B-B14F-4D97-AF65-F5344CB8AC3E}">
        <p14:creationId xmlns:p14="http://schemas.microsoft.com/office/powerpoint/2010/main" val="3360813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GB" dirty="0"/>
              <a:t>MORE COMPLEX START UP INVESTMENTS </a:t>
            </a:r>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407483" y="1347314"/>
            <a:ext cx="5428313"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Bank Loans</a:t>
            </a:r>
          </a:p>
          <a:p>
            <a:pPr fontAlgn="base">
              <a:buClr>
                <a:srgbClr val="B6D1E1"/>
              </a:buClr>
            </a:pPr>
            <a:endParaRPr lang="en-IE" dirty="0"/>
          </a:p>
          <a:p>
            <a:pPr fontAlgn="base">
              <a:buClr>
                <a:srgbClr val="B6D1E1"/>
              </a:buClr>
            </a:pPr>
            <a:r>
              <a:rPr lang="en-GB" dirty="0"/>
              <a:t>A bank loan is a traditional method of financing a new or growing business. Banks will typically expect:</a:t>
            </a:r>
          </a:p>
          <a:p>
            <a:pPr marL="342900" indent="-342900" fontAlgn="base">
              <a:buClr>
                <a:srgbClr val="B6D1E1"/>
              </a:buClr>
              <a:buFont typeface="Arial" panose="020B0604020202020204" pitchFamily="34" charset="0"/>
              <a:buChar char="•"/>
            </a:pPr>
            <a:r>
              <a:rPr lang="en-GB" dirty="0"/>
              <a:t>A robust and realistic Business Plan</a:t>
            </a:r>
          </a:p>
          <a:p>
            <a:pPr marL="342900" indent="-342900" fontAlgn="base">
              <a:buClr>
                <a:srgbClr val="B6D1E1"/>
              </a:buClr>
              <a:buFont typeface="Arial" panose="020B0604020202020204" pitchFamily="34" charset="0"/>
              <a:buChar char="•"/>
            </a:pPr>
            <a:r>
              <a:rPr lang="en-GB" dirty="0"/>
              <a:t>Clear financial forecasts and repayment ability.</a:t>
            </a:r>
          </a:p>
          <a:p>
            <a:pPr marL="342900" indent="-342900" fontAlgn="base">
              <a:buClr>
                <a:srgbClr val="B6D1E1"/>
              </a:buClr>
              <a:buFont typeface="Arial" panose="020B0604020202020204" pitchFamily="34" charset="0"/>
              <a:buChar char="•"/>
            </a:pPr>
            <a:r>
              <a:rPr lang="en-GB" dirty="0"/>
              <a:t> In many cases, personal guarantees or collateral are requested by the bank/lender</a:t>
            </a:r>
          </a:p>
          <a:p>
            <a:pPr fontAlgn="base">
              <a:buClr>
                <a:srgbClr val="B6D1E1"/>
              </a:buClr>
            </a:pPr>
            <a:endParaRPr lang="en-GB" b="1" dirty="0">
              <a:solidFill>
                <a:srgbClr val="94C7B0"/>
              </a:solidFill>
            </a:endParaRPr>
          </a:p>
          <a:p>
            <a:pPr fontAlgn="base">
              <a:buClr>
                <a:srgbClr val="B6D1E1"/>
              </a:buClr>
            </a:pPr>
            <a:r>
              <a:rPr lang="en-GB" b="1" dirty="0">
                <a:solidFill>
                  <a:srgbClr val="94C7B0"/>
                </a:solidFill>
              </a:rPr>
              <a:t>Tips: </a:t>
            </a:r>
            <a:r>
              <a:rPr lang="en-GB" dirty="0"/>
              <a:t>If your Business Plan is strong and your projections are solid, avoid offering personal assets as security if possible. Always shop around. Different banks have different lending criteria and rates, especially for start-ups or women-led businesses.</a:t>
            </a:r>
          </a:p>
          <a:p>
            <a:pPr fontAlgn="base">
              <a:buClr>
                <a:srgbClr val="B6D1E1"/>
              </a:buClr>
            </a:pPr>
            <a:endParaRPr lang="en-IE" dirty="0"/>
          </a:p>
          <a:p>
            <a:pPr fontAlgn="base">
              <a:buClr>
                <a:srgbClr val="B6D1E1"/>
              </a:buClr>
            </a:pPr>
            <a:endParaRPr lang="en-IE" b="1"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6356205" y="1307260"/>
            <a:ext cx="53023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Credit Facilities</a:t>
            </a:r>
          </a:p>
          <a:p>
            <a:pPr marL="342900" indent="-342900" fontAlgn="base">
              <a:buClr>
                <a:srgbClr val="B6D1E1"/>
              </a:buClr>
              <a:buFontTx/>
              <a:buChar char="-"/>
            </a:pPr>
            <a:endParaRPr lang="en-IE" b="1" dirty="0"/>
          </a:p>
          <a:p>
            <a:pPr>
              <a:buNone/>
            </a:pPr>
            <a:r>
              <a:rPr lang="en-GB" dirty="0"/>
              <a:t>In addition to lump-sum loans, banks may offer flexible credit tools such as:</a:t>
            </a:r>
          </a:p>
          <a:p>
            <a:pPr>
              <a:buNone/>
            </a:pPr>
            <a:endParaRPr lang="en-GB" dirty="0"/>
          </a:p>
          <a:p>
            <a:pPr marL="342900" indent="-342900">
              <a:buFont typeface="Arial" panose="020B0604020202020204" pitchFamily="34" charset="0"/>
              <a:buChar char="•"/>
            </a:pPr>
            <a:r>
              <a:rPr lang="en-GB" b="1" dirty="0"/>
              <a:t>Overdrafts</a:t>
            </a:r>
            <a:r>
              <a:rPr lang="en-GB" dirty="0"/>
              <a:t> — linked to your business account for short-term cash flow needs</a:t>
            </a:r>
          </a:p>
          <a:p>
            <a:pPr marL="342900" indent="-342900">
              <a:buFont typeface="Arial" panose="020B0604020202020204" pitchFamily="34" charset="0"/>
              <a:buChar char="•"/>
            </a:pPr>
            <a:r>
              <a:rPr lang="en-GB" b="1" dirty="0"/>
              <a:t>Lines of Credit</a:t>
            </a:r>
            <a:r>
              <a:rPr lang="en-GB" dirty="0"/>
              <a:t> — borrow only what you need when you need it, with interest charged only on the amount used</a:t>
            </a:r>
          </a:p>
          <a:p>
            <a:pPr marL="342900" indent="-342900">
              <a:buFont typeface="Arial" panose="020B0604020202020204" pitchFamily="34" charset="0"/>
              <a:buChar char="•"/>
            </a:pPr>
            <a:r>
              <a:rPr lang="en-GB" b="1" dirty="0"/>
              <a:t>Credit cards for business</a:t>
            </a:r>
            <a:r>
              <a:rPr lang="en-GB" dirty="0"/>
              <a:t> — useful for managing small, recurring costs</a:t>
            </a:r>
          </a:p>
          <a:p>
            <a:endParaRPr lang="en-GB" dirty="0"/>
          </a:p>
          <a:p>
            <a:r>
              <a:rPr lang="en-GB" dirty="0"/>
              <a:t>These can support day-to-day operations but should not replace long-term financing.</a:t>
            </a:r>
          </a:p>
          <a:p>
            <a:pPr fontAlgn="base">
              <a:buClr>
                <a:srgbClr val="B6D1E1"/>
              </a:buClr>
            </a:pPr>
            <a:endParaRPr lang="en-IE" dirty="0"/>
          </a:p>
          <a:p>
            <a:pPr marL="342900" indent="-342900" fontAlgn="base">
              <a:buClr>
                <a:srgbClr val="B6D1E1"/>
              </a:buClr>
              <a:buFont typeface="Arial" panose="020B0604020202020204" pitchFamily="34" charset="0"/>
              <a:buChar char="•"/>
            </a:pPr>
            <a:endParaRPr lang="en-US" dirty="0"/>
          </a:p>
        </p:txBody>
      </p:sp>
      <p:cxnSp>
        <p:nvCxnSpPr>
          <p:cNvPr id="3" name="Straight Connector 2">
            <a:extLst>
              <a:ext uri="{FF2B5EF4-FFF2-40B4-BE49-F238E27FC236}">
                <a16:creationId xmlns:a16="http://schemas.microsoft.com/office/drawing/2014/main" id="{77E9485B-EB7C-8C0D-D1FA-EC45A9923652}"/>
              </a:ext>
            </a:extLst>
          </p:cNvPr>
          <p:cNvCxnSpPr>
            <a:cxnSpLocks/>
          </p:cNvCxnSpPr>
          <p:nvPr/>
        </p:nvCxnSpPr>
        <p:spPr>
          <a:xfrm flipV="1">
            <a:off x="5927450" y="2216858"/>
            <a:ext cx="0" cy="339932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1857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a:xfrm>
            <a:off x="571898" y="608682"/>
            <a:ext cx="10907188" cy="720752"/>
          </a:xfrm>
        </p:spPr>
        <p:txBody>
          <a:bodyPr/>
          <a:lstStyle/>
          <a:p>
            <a:r>
              <a:rPr lang="en-GB" sz="3200" dirty="0"/>
              <a:t>Dealing With Your Bank - Do’s And Don’ts For Start-up Founders</a:t>
            </a:r>
          </a:p>
          <a:p>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273380" y="1236517"/>
            <a:ext cx="11645240"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endParaRPr lang="en-GB" b="1" dirty="0"/>
          </a:p>
          <a:p>
            <a:pPr fontAlgn="base">
              <a:buClr>
                <a:srgbClr val="B6D1E1"/>
              </a:buClr>
            </a:pPr>
            <a:r>
              <a:rPr lang="en-GB" b="1" dirty="0"/>
              <a:t>✅ DO:</a:t>
            </a:r>
          </a:p>
          <a:p>
            <a:pPr marL="342900" indent="-342900" fontAlgn="base">
              <a:buClr>
                <a:srgbClr val="B6D1E1"/>
              </a:buClr>
              <a:buFont typeface="Arial" panose="020B0604020202020204" pitchFamily="34" charset="0"/>
              <a:buChar char="•"/>
            </a:pPr>
            <a:r>
              <a:rPr lang="en-GB" dirty="0"/>
              <a:t>Be well prepared before meeting your bank. Bring a clear business plan, a realistic cash flow forecast, and knowledge of your market.</a:t>
            </a:r>
          </a:p>
          <a:p>
            <a:pPr marL="342900" indent="-342900" fontAlgn="base">
              <a:buClr>
                <a:srgbClr val="B6D1E1"/>
              </a:buClr>
              <a:buFont typeface="Arial" panose="020B0604020202020204" pitchFamily="34" charset="0"/>
              <a:buChar char="•"/>
            </a:pPr>
            <a:r>
              <a:rPr lang="en-GB" dirty="0"/>
              <a:t>Keep your bank informed, in both good times and bad. Transparency builds trust. Share successes and alert them early to any difficulties.</a:t>
            </a:r>
          </a:p>
          <a:p>
            <a:pPr marL="342900" indent="-342900" fontAlgn="base">
              <a:buClr>
                <a:srgbClr val="B6D1E1"/>
              </a:buClr>
              <a:buFont typeface="Arial" panose="020B0604020202020204" pitchFamily="34" charset="0"/>
              <a:buChar char="•"/>
            </a:pPr>
            <a:r>
              <a:rPr lang="en-GB" dirty="0"/>
              <a:t>Choose a bank that’s nearby. Having a local contact can be a real advantage for support and responsiveness.</a:t>
            </a:r>
          </a:p>
          <a:p>
            <a:pPr marL="342900" indent="-342900" fontAlgn="base">
              <a:buClr>
                <a:srgbClr val="B6D1E1"/>
              </a:buClr>
              <a:buFont typeface="Arial" panose="020B0604020202020204" pitchFamily="34" charset="0"/>
              <a:buChar char="•"/>
            </a:pPr>
            <a:r>
              <a:rPr lang="en-GB" dirty="0"/>
              <a:t>Shop around. Different banks offer different terms, especially those with specific support for start-ups or women-led businesses.</a:t>
            </a:r>
          </a:p>
          <a:p>
            <a:pPr fontAlgn="base">
              <a:buClr>
                <a:srgbClr val="B6D1E1"/>
              </a:buClr>
            </a:pPr>
            <a:endParaRPr lang="en-GB" b="1" dirty="0"/>
          </a:p>
          <a:p>
            <a:pPr fontAlgn="base">
              <a:buClr>
                <a:srgbClr val="B6D1E1"/>
              </a:buClr>
            </a:pPr>
            <a:r>
              <a:rPr lang="en-GB" b="1" dirty="0"/>
              <a:t>❌ DON’T:</a:t>
            </a:r>
          </a:p>
          <a:p>
            <a:pPr marL="342900" indent="-342900" fontAlgn="base">
              <a:buClr>
                <a:srgbClr val="B6D1E1"/>
              </a:buClr>
              <a:buFont typeface="Arial" panose="020B0604020202020204" pitchFamily="34" charset="0"/>
              <a:buChar char="•"/>
            </a:pPr>
            <a:r>
              <a:rPr lang="en-GB" dirty="0"/>
              <a:t>Don’t rush into agreements without understanding the terms. Read all the conditions, especially around interest rates, repayment schedules, and penalties.</a:t>
            </a:r>
          </a:p>
          <a:p>
            <a:pPr marL="342900" indent="-342900" fontAlgn="base">
              <a:buClr>
                <a:srgbClr val="B6D1E1"/>
              </a:buClr>
              <a:buFont typeface="Arial" panose="020B0604020202020204" pitchFamily="34" charset="0"/>
              <a:buChar char="•"/>
            </a:pPr>
            <a:r>
              <a:rPr lang="en-GB" dirty="0"/>
              <a:t>Don’t offer personal guarantees lightly. Only consider this if absolutely necessary and never for more than you can afford to lose.</a:t>
            </a:r>
          </a:p>
          <a:p>
            <a:pPr marL="342900" indent="-342900" fontAlgn="base">
              <a:buClr>
                <a:srgbClr val="B6D1E1"/>
              </a:buClr>
              <a:buFont typeface="Arial" panose="020B0604020202020204" pitchFamily="34" charset="0"/>
              <a:buChar char="•"/>
            </a:pPr>
            <a:r>
              <a:rPr lang="en-GB" dirty="0"/>
              <a:t>If you anticipate cash flow issues or delays, inform your bank early. They may offer solutions.</a:t>
            </a:r>
          </a:p>
          <a:p>
            <a:pPr fontAlgn="base">
              <a:buClr>
                <a:srgbClr val="B6D1E1"/>
              </a:buClr>
            </a:pPr>
            <a:endParaRPr lang="en-GB" b="1" dirty="0"/>
          </a:p>
          <a:p>
            <a:pPr fontAlgn="base">
              <a:buClr>
                <a:srgbClr val="B6D1E1"/>
              </a:buClr>
            </a:pPr>
            <a:endParaRPr lang="en-GB" b="1" dirty="0"/>
          </a:p>
          <a:p>
            <a:pPr marL="342900" indent="-342900" fontAlgn="base">
              <a:buClr>
                <a:srgbClr val="B6D1E1"/>
              </a:buClr>
              <a:buFont typeface="Wingdings" pitchFamily="2" charset="2"/>
              <a:buChar char="ü"/>
            </a:pPr>
            <a:endParaRPr lang="en-US" dirty="0"/>
          </a:p>
        </p:txBody>
      </p:sp>
    </p:spTree>
    <p:extLst>
      <p:ext uri="{BB962C8B-B14F-4D97-AF65-F5344CB8AC3E}">
        <p14:creationId xmlns:p14="http://schemas.microsoft.com/office/powerpoint/2010/main" val="3195164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6DA72-6BC4-F679-9E58-3634E96FF9A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BF12241D-AC34-276F-6F2E-6071F9C8E564}"/>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D83C0FAC-BDCF-B2ED-E811-02628BB1A65F}"/>
              </a:ext>
            </a:extLst>
          </p:cNvPr>
          <p:cNvSpPr txBox="1">
            <a:spLocks/>
          </p:cNvSpPr>
          <p:nvPr/>
        </p:nvSpPr>
        <p:spPr>
          <a:xfrm>
            <a:off x="342937" y="1152369"/>
            <a:ext cx="11645240"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endParaRPr lang="en-GB" b="1" dirty="0"/>
          </a:p>
          <a:p>
            <a:pPr fontAlgn="base">
              <a:buClr>
                <a:srgbClr val="B6D1E1"/>
              </a:buClr>
            </a:pPr>
            <a:r>
              <a:rPr lang="en-IE" b="1" dirty="0"/>
              <a:t>Get Technical - compare loan packages</a:t>
            </a:r>
          </a:p>
          <a:p>
            <a:pPr fontAlgn="base">
              <a:buClr>
                <a:srgbClr val="B6D1E1"/>
              </a:buClr>
            </a:pPr>
            <a:r>
              <a:rPr lang="en-GB" dirty="0"/>
              <a:t>When reviewing loan offers, not all lenders present the cost of borrowing in the same way. Some focus on the interest rate, others on the total amount to repay. This can make it hard to know which option is best for your business.</a:t>
            </a:r>
          </a:p>
          <a:p>
            <a:pPr fontAlgn="base">
              <a:buClr>
                <a:srgbClr val="B6D1E1"/>
              </a:buClr>
            </a:pPr>
            <a:endParaRPr lang="en-GB" dirty="0"/>
          </a:p>
          <a:p>
            <a:pPr fontAlgn="base">
              <a:buClr>
                <a:srgbClr val="B6D1E1"/>
              </a:buClr>
            </a:pPr>
            <a:r>
              <a:rPr lang="en-GB" b="1" dirty="0"/>
              <a:t>Key Tips for Smarter Loan Comparison</a:t>
            </a:r>
          </a:p>
          <a:p>
            <a:pPr fontAlgn="base">
              <a:buClr>
                <a:srgbClr val="B6D1E1"/>
              </a:buClr>
            </a:pPr>
            <a:endParaRPr lang="en-GB" b="1" dirty="0"/>
          </a:p>
          <a:p>
            <a:pPr fontAlgn="base">
              <a:buClr>
                <a:srgbClr val="B6D1E1"/>
              </a:buClr>
            </a:pPr>
            <a:r>
              <a:rPr lang="en-GB" b="1" dirty="0">
                <a:solidFill>
                  <a:srgbClr val="94C7B0"/>
                </a:solidFill>
              </a:rPr>
              <a:t>1.  Ask for the APR</a:t>
            </a:r>
          </a:p>
          <a:p>
            <a:pPr fontAlgn="base">
              <a:buClr>
                <a:srgbClr val="B6D1E1"/>
              </a:buClr>
            </a:pPr>
            <a:r>
              <a:rPr lang="en-GB" dirty="0"/>
              <a:t>Always request the Annual Percentage Rate (APR).APR reflects the true cost of the loan over one year, including interest and all </a:t>
            </a:r>
            <a:r>
              <a:rPr lang="en-GB" dirty="0" err="1"/>
              <a:t>fees.It</a:t>
            </a:r>
            <a:r>
              <a:rPr lang="en-GB" dirty="0"/>
              <a:t> helps you compare different loans on equal terms, even if the structures vary.</a:t>
            </a:r>
          </a:p>
          <a:p>
            <a:pPr fontAlgn="base">
              <a:buClr>
                <a:srgbClr val="B6D1E1"/>
              </a:buClr>
            </a:pPr>
            <a:endParaRPr lang="en-GB" dirty="0"/>
          </a:p>
          <a:p>
            <a:pPr fontAlgn="base">
              <a:buClr>
                <a:srgbClr val="B6D1E1"/>
              </a:buClr>
            </a:pPr>
            <a:r>
              <a:rPr lang="en-GB" b="1" dirty="0">
                <a:solidFill>
                  <a:srgbClr val="94C7B0"/>
                </a:solidFill>
              </a:rPr>
              <a:t>2. Watch Out for High APRs</a:t>
            </a:r>
          </a:p>
          <a:p>
            <a:pPr fontAlgn="base">
              <a:buClr>
                <a:srgbClr val="B6D1E1"/>
              </a:buClr>
            </a:pPr>
            <a:r>
              <a:rPr lang="en-GB" dirty="0"/>
              <a:t>Alternative lenders who offer fast funding or work with low-credit borrowers may charge much higher </a:t>
            </a:r>
            <a:r>
              <a:rPr lang="en-GB" dirty="0" err="1"/>
              <a:t>APRs.Be</a:t>
            </a:r>
            <a:r>
              <a:rPr lang="en-GB" dirty="0"/>
              <a:t> cautious: convenience often comes at a cost.</a:t>
            </a:r>
          </a:p>
          <a:p>
            <a:pPr fontAlgn="base">
              <a:buClr>
                <a:srgbClr val="B6D1E1"/>
              </a:buClr>
            </a:pPr>
            <a:endParaRPr lang="en-GB" dirty="0"/>
          </a:p>
          <a:p>
            <a:pPr fontAlgn="base">
              <a:buClr>
                <a:srgbClr val="B6D1E1"/>
              </a:buClr>
            </a:pPr>
            <a:r>
              <a:rPr lang="en-GB" dirty="0"/>
              <a:t>An example will explain……..</a:t>
            </a:r>
            <a:endParaRPr lang="en-US" dirty="0"/>
          </a:p>
        </p:txBody>
      </p:sp>
    </p:spTree>
    <p:extLst>
      <p:ext uri="{BB962C8B-B14F-4D97-AF65-F5344CB8AC3E}">
        <p14:creationId xmlns:p14="http://schemas.microsoft.com/office/powerpoint/2010/main" val="2623601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D179-02F5-0383-02FE-2A0FDF00136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769600E-7D87-160F-02B9-5F0935859A14}"/>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BAB8BF89-C5D1-A26E-9796-8303056E5C06}"/>
              </a:ext>
            </a:extLst>
          </p:cNvPr>
          <p:cNvSpPr txBox="1">
            <a:spLocks/>
          </p:cNvSpPr>
          <p:nvPr/>
        </p:nvSpPr>
        <p:spPr>
          <a:xfrm>
            <a:off x="342937" y="1152369"/>
            <a:ext cx="11645240"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endParaRPr lang="en-GB" b="1" dirty="0"/>
          </a:p>
          <a:p>
            <a:pPr fontAlgn="base">
              <a:buClr>
                <a:srgbClr val="B6D1E1"/>
              </a:buClr>
            </a:pPr>
            <a:endParaRPr lang="en-GB" b="1" dirty="0"/>
          </a:p>
        </p:txBody>
      </p:sp>
      <p:graphicFrame>
        <p:nvGraphicFramePr>
          <p:cNvPr id="3" name="Table 2">
            <a:extLst>
              <a:ext uri="{FF2B5EF4-FFF2-40B4-BE49-F238E27FC236}">
                <a16:creationId xmlns:a16="http://schemas.microsoft.com/office/drawing/2014/main" id="{CAB8A28F-F2E1-66B6-E7A7-694E43235721}"/>
              </a:ext>
            </a:extLst>
          </p:cNvPr>
          <p:cNvGraphicFramePr>
            <a:graphicFrameLocks noGrp="1"/>
          </p:cNvGraphicFramePr>
          <p:nvPr>
            <p:extLst>
              <p:ext uri="{D42A27DB-BD31-4B8C-83A1-F6EECF244321}">
                <p14:modId xmlns:p14="http://schemas.microsoft.com/office/powerpoint/2010/main" val="3511066097"/>
              </p:ext>
            </p:extLst>
          </p:nvPr>
        </p:nvGraphicFramePr>
        <p:xfrm>
          <a:off x="342936" y="1399877"/>
          <a:ext cx="11376174" cy="1645920"/>
        </p:xfrm>
        <a:graphic>
          <a:graphicData uri="http://schemas.openxmlformats.org/drawingml/2006/table">
            <a:tbl>
              <a:tblPr/>
              <a:tblGrid>
                <a:gridCol w="1896029">
                  <a:extLst>
                    <a:ext uri="{9D8B030D-6E8A-4147-A177-3AD203B41FA5}">
                      <a16:colId xmlns:a16="http://schemas.microsoft.com/office/drawing/2014/main" val="1374606637"/>
                    </a:ext>
                  </a:extLst>
                </a:gridCol>
                <a:gridCol w="1896029">
                  <a:extLst>
                    <a:ext uri="{9D8B030D-6E8A-4147-A177-3AD203B41FA5}">
                      <a16:colId xmlns:a16="http://schemas.microsoft.com/office/drawing/2014/main" val="1146684543"/>
                    </a:ext>
                  </a:extLst>
                </a:gridCol>
                <a:gridCol w="1896029">
                  <a:extLst>
                    <a:ext uri="{9D8B030D-6E8A-4147-A177-3AD203B41FA5}">
                      <a16:colId xmlns:a16="http://schemas.microsoft.com/office/drawing/2014/main" val="1292734498"/>
                    </a:ext>
                  </a:extLst>
                </a:gridCol>
                <a:gridCol w="1896029">
                  <a:extLst>
                    <a:ext uri="{9D8B030D-6E8A-4147-A177-3AD203B41FA5}">
                      <a16:colId xmlns:a16="http://schemas.microsoft.com/office/drawing/2014/main" val="3411624138"/>
                    </a:ext>
                  </a:extLst>
                </a:gridCol>
                <a:gridCol w="1896029">
                  <a:extLst>
                    <a:ext uri="{9D8B030D-6E8A-4147-A177-3AD203B41FA5}">
                      <a16:colId xmlns:a16="http://schemas.microsoft.com/office/drawing/2014/main" val="824478368"/>
                    </a:ext>
                  </a:extLst>
                </a:gridCol>
                <a:gridCol w="1896029">
                  <a:extLst>
                    <a:ext uri="{9D8B030D-6E8A-4147-A177-3AD203B41FA5}">
                      <a16:colId xmlns:a16="http://schemas.microsoft.com/office/drawing/2014/main" val="522861566"/>
                    </a:ext>
                  </a:extLst>
                </a:gridCol>
              </a:tblGrid>
              <a:tr h="0">
                <a:tc>
                  <a:txBody>
                    <a:bodyPr/>
                    <a:lstStyle/>
                    <a:p>
                      <a:r>
                        <a:rPr lang="en-IE" sz="2400" b="1" dirty="0">
                          <a:solidFill>
                            <a:srgbClr val="382B1B"/>
                          </a:solidFill>
                        </a:rPr>
                        <a:t>Lender</a:t>
                      </a:r>
                    </a:p>
                  </a:txBody>
                  <a:tcPr anchor="ctr">
                    <a:lnL>
                      <a:noFill/>
                    </a:lnL>
                    <a:lnR>
                      <a:noFill/>
                    </a:lnR>
                    <a:lnT>
                      <a:noFill/>
                    </a:lnT>
                    <a:lnB>
                      <a:noFill/>
                    </a:lnB>
                    <a:solidFill>
                      <a:srgbClr val="E6C8C7"/>
                    </a:solidFill>
                  </a:tcPr>
                </a:tc>
                <a:tc>
                  <a:txBody>
                    <a:bodyPr/>
                    <a:lstStyle/>
                    <a:p>
                      <a:r>
                        <a:rPr lang="en-IE" sz="2400" b="1" dirty="0">
                          <a:solidFill>
                            <a:srgbClr val="382B1B"/>
                          </a:solidFill>
                        </a:rPr>
                        <a:t>Interest Rate</a:t>
                      </a:r>
                    </a:p>
                  </a:txBody>
                  <a:tcPr anchor="ctr">
                    <a:lnL>
                      <a:noFill/>
                    </a:lnL>
                    <a:lnR>
                      <a:noFill/>
                    </a:lnR>
                    <a:lnT>
                      <a:noFill/>
                    </a:lnT>
                    <a:lnB>
                      <a:noFill/>
                    </a:lnB>
                    <a:solidFill>
                      <a:srgbClr val="E6C8C7"/>
                    </a:solidFill>
                  </a:tcPr>
                </a:tc>
                <a:tc>
                  <a:txBody>
                    <a:bodyPr/>
                    <a:lstStyle/>
                    <a:p>
                      <a:r>
                        <a:rPr lang="en-IE" sz="2400" b="1" dirty="0">
                          <a:solidFill>
                            <a:srgbClr val="382B1B"/>
                          </a:solidFill>
                        </a:rPr>
                        <a:t>Fees</a:t>
                      </a:r>
                    </a:p>
                  </a:txBody>
                  <a:tcPr anchor="ctr">
                    <a:lnL>
                      <a:noFill/>
                    </a:lnL>
                    <a:lnR>
                      <a:noFill/>
                    </a:lnR>
                    <a:lnT>
                      <a:noFill/>
                    </a:lnT>
                    <a:lnB>
                      <a:noFill/>
                    </a:lnB>
                    <a:solidFill>
                      <a:srgbClr val="E6C8C7"/>
                    </a:solidFill>
                  </a:tcPr>
                </a:tc>
                <a:tc>
                  <a:txBody>
                    <a:bodyPr/>
                    <a:lstStyle/>
                    <a:p>
                      <a:r>
                        <a:rPr lang="en-IE" sz="2400" b="1" dirty="0">
                          <a:solidFill>
                            <a:srgbClr val="382B1B"/>
                          </a:solidFill>
                        </a:rPr>
                        <a:t>Term</a:t>
                      </a:r>
                    </a:p>
                  </a:txBody>
                  <a:tcPr anchor="ctr">
                    <a:lnL>
                      <a:noFill/>
                    </a:lnL>
                    <a:lnR>
                      <a:noFill/>
                    </a:lnR>
                    <a:lnT>
                      <a:noFill/>
                    </a:lnT>
                    <a:lnB>
                      <a:noFill/>
                    </a:lnB>
                    <a:solidFill>
                      <a:srgbClr val="E6C8C7"/>
                    </a:solidFill>
                  </a:tcPr>
                </a:tc>
                <a:tc>
                  <a:txBody>
                    <a:bodyPr/>
                    <a:lstStyle/>
                    <a:p>
                      <a:r>
                        <a:rPr lang="en-IE" sz="2400" b="1" dirty="0">
                          <a:solidFill>
                            <a:srgbClr val="382B1B"/>
                          </a:solidFill>
                        </a:rPr>
                        <a:t>Total Cost</a:t>
                      </a:r>
                    </a:p>
                  </a:txBody>
                  <a:tcPr anchor="ctr">
                    <a:lnL>
                      <a:noFill/>
                    </a:lnL>
                    <a:lnR>
                      <a:noFill/>
                    </a:lnR>
                    <a:lnT>
                      <a:noFill/>
                    </a:lnT>
                    <a:lnB>
                      <a:noFill/>
                    </a:lnB>
                    <a:solidFill>
                      <a:srgbClr val="E6C8C7"/>
                    </a:solidFill>
                  </a:tcPr>
                </a:tc>
                <a:tc>
                  <a:txBody>
                    <a:bodyPr/>
                    <a:lstStyle/>
                    <a:p>
                      <a:r>
                        <a:rPr lang="en-IE" sz="2400" b="1" dirty="0">
                          <a:solidFill>
                            <a:srgbClr val="382B1B"/>
                          </a:solidFill>
                        </a:rPr>
                        <a:t>APR</a:t>
                      </a:r>
                    </a:p>
                  </a:txBody>
                  <a:tcPr anchor="ctr">
                    <a:lnL>
                      <a:noFill/>
                    </a:lnL>
                    <a:lnR>
                      <a:noFill/>
                    </a:lnR>
                    <a:lnT>
                      <a:noFill/>
                    </a:lnT>
                    <a:lnB>
                      <a:noFill/>
                    </a:lnB>
                    <a:solidFill>
                      <a:srgbClr val="E6C8C7"/>
                    </a:solidFill>
                  </a:tcPr>
                </a:tc>
                <a:extLst>
                  <a:ext uri="{0D108BD9-81ED-4DB2-BD59-A6C34878D82A}">
                    <a16:rowId xmlns:a16="http://schemas.microsoft.com/office/drawing/2014/main" val="3234398059"/>
                  </a:ext>
                </a:extLst>
              </a:tr>
              <a:tr h="0">
                <a:tc>
                  <a:txBody>
                    <a:bodyPr/>
                    <a:lstStyle/>
                    <a:p>
                      <a:r>
                        <a:rPr lang="en-IE" sz="2400" b="1" dirty="0">
                          <a:solidFill>
                            <a:schemeClr val="bg1"/>
                          </a:solidFill>
                        </a:rPr>
                        <a:t>Bank A</a:t>
                      </a:r>
                      <a:endParaRPr lang="en-IE" sz="2400" dirty="0">
                        <a:solidFill>
                          <a:schemeClr val="bg1"/>
                        </a:solidFill>
                      </a:endParaRPr>
                    </a:p>
                  </a:txBody>
                  <a:tcPr anchor="ctr">
                    <a:lnL>
                      <a:noFill/>
                    </a:lnL>
                    <a:lnR>
                      <a:noFill/>
                    </a:lnR>
                    <a:lnT>
                      <a:noFill/>
                    </a:lnT>
                    <a:lnB>
                      <a:noFill/>
                    </a:lnB>
                    <a:solidFill>
                      <a:srgbClr val="94C7B0"/>
                    </a:solidFill>
                  </a:tcPr>
                </a:tc>
                <a:tc>
                  <a:txBody>
                    <a:bodyPr/>
                    <a:lstStyle/>
                    <a:p>
                      <a:r>
                        <a:rPr lang="en-IE" dirty="0"/>
                        <a:t>6% per year</a:t>
                      </a:r>
                    </a:p>
                  </a:txBody>
                  <a:tcPr anchor="ctr">
                    <a:lnL>
                      <a:noFill/>
                    </a:lnL>
                    <a:lnR>
                      <a:noFill/>
                    </a:lnR>
                    <a:lnT>
                      <a:noFill/>
                    </a:lnT>
                    <a:lnB>
                      <a:noFill/>
                    </a:lnB>
                    <a:solidFill>
                      <a:srgbClr val="94C7B0"/>
                    </a:solidFill>
                  </a:tcPr>
                </a:tc>
                <a:tc>
                  <a:txBody>
                    <a:bodyPr/>
                    <a:lstStyle/>
                    <a:p>
                      <a:r>
                        <a:rPr lang="en-IE" dirty="0"/>
                        <a:t>€100 admin fee</a:t>
                      </a:r>
                    </a:p>
                  </a:txBody>
                  <a:tcPr anchor="ctr">
                    <a:lnL>
                      <a:noFill/>
                    </a:lnL>
                    <a:lnR>
                      <a:noFill/>
                    </a:lnR>
                    <a:lnT>
                      <a:noFill/>
                    </a:lnT>
                    <a:lnB>
                      <a:noFill/>
                    </a:lnB>
                    <a:solidFill>
                      <a:srgbClr val="94C7B0"/>
                    </a:solidFill>
                  </a:tcPr>
                </a:tc>
                <a:tc>
                  <a:txBody>
                    <a:bodyPr/>
                    <a:lstStyle/>
                    <a:p>
                      <a:r>
                        <a:rPr lang="en-IE" dirty="0"/>
                        <a:t>1 year</a:t>
                      </a:r>
                    </a:p>
                  </a:txBody>
                  <a:tcPr anchor="ctr">
                    <a:lnL>
                      <a:noFill/>
                    </a:lnL>
                    <a:lnR>
                      <a:noFill/>
                    </a:lnR>
                    <a:lnT>
                      <a:noFill/>
                    </a:lnT>
                    <a:lnB>
                      <a:noFill/>
                    </a:lnB>
                    <a:solidFill>
                      <a:srgbClr val="94C7B0"/>
                    </a:solidFill>
                  </a:tcPr>
                </a:tc>
                <a:tc>
                  <a:txBody>
                    <a:bodyPr/>
                    <a:lstStyle/>
                    <a:p>
                      <a:r>
                        <a:rPr lang="en-IE" dirty="0"/>
                        <a:t>€10,600</a:t>
                      </a:r>
                    </a:p>
                  </a:txBody>
                  <a:tcPr anchor="ctr">
                    <a:lnL>
                      <a:noFill/>
                    </a:lnL>
                    <a:lnR>
                      <a:noFill/>
                    </a:lnR>
                    <a:lnT>
                      <a:noFill/>
                    </a:lnT>
                    <a:lnB>
                      <a:noFill/>
                    </a:lnB>
                    <a:solidFill>
                      <a:srgbClr val="94C7B0"/>
                    </a:solidFill>
                  </a:tcPr>
                </a:tc>
                <a:tc>
                  <a:txBody>
                    <a:bodyPr/>
                    <a:lstStyle/>
                    <a:p>
                      <a:r>
                        <a:rPr lang="en-IE" b="1" dirty="0"/>
                        <a:t>6.14%</a:t>
                      </a:r>
                      <a:endParaRPr lang="en-IE" dirty="0"/>
                    </a:p>
                  </a:txBody>
                  <a:tcPr anchor="ctr">
                    <a:lnL>
                      <a:noFill/>
                    </a:lnL>
                    <a:lnR>
                      <a:noFill/>
                    </a:lnR>
                    <a:lnT>
                      <a:noFill/>
                    </a:lnT>
                    <a:lnB>
                      <a:noFill/>
                    </a:lnB>
                    <a:solidFill>
                      <a:srgbClr val="94C7B0"/>
                    </a:solidFill>
                  </a:tcPr>
                </a:tc>
                <a:extLst>
                  <a:ext uri="{0D108BD9-81ED-4DB2-BD59-A6C34878D82A}">
                    <a16:rowId xmlns:a16="http://schemas.microsoft.com/office/drawing/2014/main" val="1905189113"/>
                  </a:ext>
                </a:extLst>
              </a:tr>
              <a:tr h="0">
                <a:tc>
                  <a:txBody>
                    <a:bodyPr/>
                    <a:lstStyle/>
                    <a:p>
                      <a:r>
                        <a:rPr lang="en-IE" sz="2400" b="1" dirty="0">
                          <a:solidFill>
                            <a:schemeClr val="bg1"/>
                          </a:solidFill>
                        </a:rPr>
                        <a:t>Lender B</a:t>
                      </a:r>
                      <a:r>
                        <a:rPr lang="en-IE" sz="2400" dirty="0">
                          <a:solidFill>
                            <a:schemeClr val="bg1"/>
                          </a:solidFill>
                        </a:rPr>
                        <a:t> </a:t>
                      </a:r>
                      <a:r>
                        <a:rPr lang="en-IE" sz="1800" dirty="0">
                          <a:solidFill>
                            <a:schemeClr val="bg1"/>
                          </a:solidFill>
                        </a:rPr>
                        <a:t>(Fast loan)</a:t>
                      </a:r>
                      <a:endParaRPr lang="en-IE" sz="2400" dirty="0">
                        <a:solidFill>
                          <a:schemeClr val="bg1"/>
                        </a:solidFill>
                      </a:endParaRPr>
                    </a:p>
                  </a:txBody>
                  <a:tcPr anchor="ctr">
                    <a:lnL>
                      <a:noFill/>
                    </a:lnL>
                    <a:lnR>
                      <a:noFill/>
                    </a:lnR>
                    <a:lnT>
                      <a:noFill/>
                    </a:lnT>
                    <a:lnB>
                      <a:noFill/>
                    </a:lnB>
                    <a:solidFill>
                      <a:srgbClr val="B6D1E1"/>
                    </a:solidFill>
                  </a:tcPr>
                </a:tc>
                <a:tc>
                  <a:txBody>
                    <a:bodyPr/>
                    <a:lstStyle/>
                    <a:p>
                      <a:r>
                        <a:rPr lang="en-IE" dirty="0"/>
                        <a:t>3% per month</a:t>
                      </a:r>
                    </a:p>
                  </a:txBody>
                  <a:tcPr anchor="ctr">
                    <a:lnL>
                      <a:noFill/>
                    </a:lnL>
                    <a:lnR>
                      <a:noFill/>
                    </a:lnR>
                    <a:lnT>
                      <a:noFill/>
                    </a:lnT>
                    <a:lnB>
                      <a:noFill/>
                    </a:lnB>
                    <a:solidFill>
                      <a:srgbClr val="B6D1E1"/>
                    </a:solidFill>
                  </a:tcPr>
                </a:tc>
                <a:tc>
                  <a:txBody>
                    <a:bodyPr/>
                    <a:lstStyle/>
                    <a:p>
                      <a:r>
                        <a:rPr lang="en-IE"/>
                        <a:t>€300 fee</a:t>
                      </a:r>
                    </a:p>
                  </a:txBody>
                  <a:tcPr anchor="ctr">
                    <a:lnL>
                      <a:noFill/>
                    </a:lnL>
                    <a:lnR>
                      <a:noFill/>
                    </a:lnR>
                    <a:lnT>
                      <a:noFill/>
                    </a:lnT>
                    <a:lnB>
                      <a:noFill/>
                    </a:lnB>
                    <a:solidFill>
                      <a:srgbClr val="B6D1E1"/>
                    </a:solidFill>
                  </a:tcPr>
                </a:tc>
                <a:tc>
                  <a:txBody>
                    <a:bodyPr/>
                    <a:lstStyle/>
                    <a:p>
                      <a:r>
                        <a:rPr lang="en-IE"/>
                        <a:t>1 year</a:t>
                      </a:r>
                    </a:p>
                  </a:txBody>
                  <a:tcPr anchor="ctr">
                    <a:lnL>
                      <a:noFill/>
                    </a:lnL>
                    <a:lnR>
                      <a:noFill/>
                    </a:lnR>
                    <a:lnT>
                      <a:noFill/>
                    </a:lnT>
                    <a:lnB>
                      <a:noFill/>
                    </a:lnB>
                    <a:solidFill>
                      <a:srgbClr val="B6D1E1"/>
                    </a:solidFill>
                  </a:tcPr>
                </a:tc>
                <a:tc>
                  <a:txBody>
                    <a:bodyPr/>
                    <a:lstStyle/>
                    <a:p>
                      <a:r>
                        <a:rPr lang="en-IE" dirty="0"/>
                        <a:t>€12,360</a:t>
                      </a:r>
                    </a:p>
                  </a:txBody>
                  <a:tcPr anchor="ctr">
                    <a:lnL>
                      <a:noFill/>
                    </a:lnL>
                    <a:lnR>
                      <a:noFill/>
                    </a:lnR>
                    <a:lnT>
                      <a:noFill/>
                    </a:lnT>
                    <a:lnB>
                      <a:noFill/>
                    </a:lnB>
                    <a:solidFill>
                      <a:srgbClr val="B6D1E1"/>
                    </a:solidFill>
                  </a:tcPr>
                </a:tc>
                <a:tc>
                  <a:txBody>
                    <a:bodyPr/>
                    <a:lstStyle/>
                    <a:p>
                      <a:r>
                        <a:rPr lang="en-IE" b="1" dirty="0"/>
                        <a:t>23.6%</a:t>
                      </a:r>
                      <a:endParaRPr lang="en-IE" dirty="0"/>
                    </a:p>
                  </a:txBody>
                  <a:tcPr anchor="ctr">
                    <a:lnL>
                      <a:noFill/>
                    </a:lnL>
                    <a:lnR>
                      <a:noFill/>
                    </a:lnR>
                    <a:lnT>
                      <a:noFill/>
                    </a:lnT>
                    <a:lnB>
                      <a:noFill/>
                    </a:lnB>
                    <a:solidFill>
                      <a:srgbClr val="B6D1E1"/>
                    </a:solidFill>
                  </a:tcPr>
                </a:tc>
                <a:extLst>
                  <a:ext uri="{0D108BD9-81ED-4DB2-BD59-A6C34878D82A}">
                    <a16:rowId xmlns:a16="http://schemas.microsoft.com/office/drawing/2014/main" val="2338184753"/>
                  </a:ext>
                </a:extLst>
              </a:tr>
            </a:tbl>
          </a:graphicData>
        </a:graphic>
      </p:graphicFrame>
      <p:sp>
        <p:nvSpPr>
          <p:cNvPr id="5" name="TextBox 4">
            <a:extLst>
              <a:ext uri="{FF2B5EF4-FFF2-40B4-BE49-F238E27FC236}">
                <a16:creationId xmlns:a16="http://schemas.microsoft.com/office/drawing/2014/main" id="{6DF17623-97A4-CC0C-2BC2-D36FD91E5216}"/>
              </a:ext>
            </a:extLst>
          </p:cNvPr>
          <p:cNvSpPr txBox="1"/>
          <p:nvPr/>
        </p:nvSpPr>
        <p:spPr>
          <a:xfrm>
            <a:off x="751412" y="3426798"/>
            <a:ext cx="10907188" cy="2123658"/>
          </a:xfrm>
          <a:prstGeom prst="rect">
            <a:avLst/>
          </a:prstGeom>
          <a:noFill/>
        </p:spPr>
        <p:txBody>
          <a:bodyPr wrap="square">
            <a:spAutoFit/>
          </a:bodyPr>
          <a:lstStyle/>
          <a:p>
            <a:pPr>
              <a:buNone/>
            </a:pPr>
            <a:r>
              <a:rPr lang="en-GB" sz="2200" b="1" dirty="0"/>
              <a:t>What This Shows:</a:t>
            </a:r>
          </a:p>
          <a:p>
            <a:pPr marL="342900" indent="-342900">
              <a:buFont typeface="Arial" panose="020B0604020202020204" pitchFamily="34" charset="0"/>
              <a:buChar char="•"/>
            </a:pPr>
            <a:r>
              <a:rPr lang="en-GB" sz="2200" dirty="0"/>
              <a:t>Lender B looks cheaper at first glance with a “3% rate”. But, look closely,  that’s monthly, not annual.</a:t>
            </a:r>
          </a:p>
          <a:p>
            <a:pPr marL="342900" indent="-342900">
              <a:buFont typeface="Arial" panose="020B0604020202020204" pitchFamily="34" charset="0"/>
              <a:buChar char="•"/>
            </a:pPr>
            <a:r>
              <a:rPr lang="en-GB" sz="2200" dirty="0"/>
              <a:t>Once you include fees and convert to an Annual Percentage Rate, it’s much more expensive.</a:t>
            </a:r>
          </a:p>
          <a:p>
            <a:pPr marL="342900" indent="-342900">
              <a:buFont typeface="Arial" panose="020B0604020202020204" pitchFamily="34" charset="0"/>
              <a:buChar char="•"/>
            </a:pPr>
            <a:r>
              <a:rPr lang="en-GB" sz="2200" dirty="0"/>
              <a:t>APR lets you see the real, full cost of borrowing and not just the surface number.</a:t>
            </a:r>
          </a:p>
        </p:txBody>
      </p:sp>
    </p:spTree>
    <p:extLst>
      <p:ext uri="{BB962C8B-B14F-4D97-AF65-F5344CB8AC3E}">
        <p14:creationId xmlns:p14="http://schemas.microsoft.com/office/powerpoint/2010/main" val="20643438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384268" y="1351429"/>
            <a:ext cx="11469314" cy="253800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Choosing between a line of credit and a traditional loan.</a:t>
            </a:r>
          </a:p>
          <a:p>
            <a:pPr fontAlgn="base">
              <a:buClr>
                <a:srgbClr val="B6D1E1"/>
              </a:buClr>
            </a:pPr>
            <a:endParaRPr lang="en-IE" dirty="0"/>
          </a:p>
          <a:p>
            <a:pPr fontAlgn="base">
              <a:buClr>
                <a:srgbClr val="B6D1E1"/>
              </a:buClr>
            </a:pPr>
            <a:r>
              <a:rPr lang="en-GB" dirty="0"/>
              <a:t>Understanding the difference between a business loan and a line of credit can help you choose the best fit for your financing needs.</a:t>
            </a:r>
          </a:p>
          <a:p>
            <a:pPr fontAlgn="base">
              <a:buClr>
                <a:srgbClr val="B6D1E1"/>
              </a:buClr>
            </a:pPr>
            <a:endParaRPr lang="en-GB" dirty="0"/>
          </a:p>
          <a:p>
            <a:pPr fontAlgn="base">
              <a:buClr>
                <a:srgbClr val="B6D1E1"/>
              </a:buClr>
            </a:pPr>
            <a:endParaRPr lang="en-GB" dirty="0"/>
          </a:p>
          <a:p>
            <a:pPr fontAlgn="base">
              <a:buClr>
                <a:srgbClr val="B6D1E1"/>
              </a:buClr>
            </a:pPr>
            <a:endParaRPr lang="en-GB" dirty="0"/>
          </a:p>
          <a:p>
            <a:pPr marL="342900" indent="-342900" fontAlgn="base">
              <a:buClr>
                <a:srgbClr val="B6D1E1"/>
              </a:buClr>
              <a:buFont typeface="Wingdings" pitchFamily="2" charset="2"/>
              <a:buChar char="ü"/>
            </a:pPr>
            <a:endParaRPr lang="en-IE" dirty="0"/>
          </a:p>
          <a:p>
            <a:pPr marL="342900" indent="-342900" fontAlgn="base">
              <a:buClr>
                <a:srgbClr val="B6D1E1"/>
              </a:buClr>
              <a:buFont typeface="Wingdings" pitchFamily="2" charset="2"/>
              <a:buChar char="ü"/>
            </a:pPr>
            <a:endParaRPr lang="en-US" dirty="0"/>
          </a:p>
        </p:txBody>
      </p:sp>
      <p:graphicFrame>
        <p:nvGraphicFramePr>
          <p:cNvPr id="20" name="Table 19">
            <a:extLst>
              <a:ext uri="{FF2B5EF4-FFF2-40B4-BE49-F238E27FC236}">
                <a16:creationId xmlns:a16="http://schemas.microsoft.com/office/drawing/2014/main" id="{E05214A4-A6CF-3C72-4C00-76A2924590F2}"/>
              </a:ext>
            </a:extLst>
          </p:cNvPr>
          <p:cNvGraphicFramePr>
            <a:graphicFrameLocks noGrp="1"/>
          </p:cNvGraphicFramePr>
          <p:nvPr>
            <p:extLst>
              <p:ext uri="{D42A27DB-BD31-4B8C-83A1-F6EECF244321}">
                <p14:modId xmlns:p14="http://schemas.microsoft.com/office/powerpoint/2010/main" val="3561743883"/>
              </p:ext>
            </p:extLst>
          </p:nvPr>
        </p:nvGraphicFramePr>
        <p:xfrm>
          <a:off x="531159" y="2687320"/>
          <a:ext cx="11214848" cy="3718560"/>
        </p:xfrm>
        <a:graphic>
          <a:graphicData uri="http://schemas.openxmlformats.org/drawingml/2006/table">
            <a:tbl>
              <a:tblPr firstRow="1" bandRow="1">
                <a:tableStyleId>{5C22544A-7EE6-4342-B048-85BDC9FD1C3A}</a:tableStyleId>
              </a:tblPr>
              <a:tblGrid>
                <a:gridCol w="5607424">
                  <a:extLst>
                    <a:ext uri="{9D8B030D-6E8A-4147-A177-3AD203B41FA5}">
                      <a16:colId xmlns:a16="http://schemas.microsoft.com/office/drawing/2014/main" val="2609753889"/>
                    </a:ext>
                  </a:extLst>
                </a:gridCol>
                <a:gridCol w="5607424">
                  <a:extLst>
                    <a:ext uri="{9D8B030D-6E8A-4147-A177-3AD203B41FA5}">
                      <a16:colId xmlns:a16="http://schemas.microsoft.com/office/drawing/2014/main" val="322595583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Business Loan</a:t>
                      </a:r>
                    </a:p>
                  </a:txBody>
                  <a:tcPr>
                    <a:solidFill>
                      <a:srgbClr val="B6D1E1"/>
                    </a:solidFill>
                  </a:tcPr>
                </a:tc>
                <a:tc>
                  <a:txBody>
                    <a:bodyPr/>
                    <a:lstStyle/>
                    <a:p>
                      <a:r>
                        <a:rPr lang="en-GB" sz="2800" dirty="0"/>
                        <a:t>Line of Credit</a:t>
                      </a:r>
                      <a:endParaRPr lang="en-IE" sz="2800" dirty="0"/>
                    </a:p>
                  </a:txBody>
                  <a:tcPr>
                    <a:solidFill>
                      <a:srgbClr val="B6D1E1"/>
                    </a:solidFill>
                  </a:tcPr>
                </a:tc>
                <a:extLst>
                  <a:ext uri="{0D108BD9-81ED-4DB2-BD59-A6C34878D82A}">
                    <a16:rowId xmlns:a16="http://schemas.microsoft.com/office/drawing/2014/main" val="3815757865"/>
                  </a:ext>
                </a:extLst>
              </a:tr>
              <a:tr h="370840">
                <a:tc>
                  <a:txBody>
                    <a:bodyPr/>
                    <a:lstStyle/>
                    <a:p>
                      <a:pPr marL="0" indent="0" fontAlgn="base">
                        <a:buClr>
                          <a:srgbClr val="B6D1E1"/>
                        </a:buClr>
                        <a:buFont typeface="Arial" panose="020B0604020202020204" pitchFamily="34" charset="0"/>
                        <a:buNone/>
                      </a:pPr>
                      <a:r>
                        <a:rPr lang="en-GB" sz="2200" dirty="0"/>
                        <a:t>A fixed amount of money</a:t>
                      </a:r>
                    </a:p>
                    <a:p>
                      <a:pPr marL="0" indent="0" fontAlgn="base">
                        <a:buClr>
                          <a:srgbClr val="B6D1E1"/>
                        </a:buClr>
                        <a:buFont typeface="Arial" panose="020B0604020202020204" pitchFamily="34" charset="0"/>
                        <a:buNone/>
                      </a:pPr>
                      <a:r>
                        <a:rPr lang="en-GB" sz="2200" dirty="0"/>
                        <a:t>Repaid over a specific period with interest</a:t>
                      </a:r>
                    </a:p>
                    <a:p>
                      <a:endParaRPr lang="en-IE" sz="2200" dirty="0"/>
                    </a:p>
                  </a:txBody>
                  <a:tcPr>
                    <a:solidFill>
                      <a:srgbClr val="B6D1E1"/>
                    </a:solidFill>
                  </a:tcPr>
                </a:tc>
                <a:tc>
                  <a:txBody>
                    <a:bodyPr/>
                    <a:lstStyle/>
                    <a:p>
                      <a:pPr marL="285750" indent="-285750">
                        <a:buFont typeface="Arial" panose="020B0604020202020204" pitchFamily="34" charset="0"/>
                        <a:buChar char="•"/>
                      </a:pPr>
                      <a:r>
                        <a:rPr lang="en-GB" sz="2200" dirty="0"/>
                        <a:t>Works like a credit card  for your business</a:t>
                      </a:r>
                    </a:p>
                    <a:p>
                      <a:pPr marL="285750" indent="-285750">
                        <a:buFont typeface="Arial" panose="020B0604020202020204" pitchFamily="34" charset="0"/>
                        <a:buChar char="•"/>
                      </a:pPr>
                      <a:r>
                        <a:rPr lang="en-GB" sz="2200" dirty="0"/>
                        <a:t>Approved for a maximum amount, but only pay interest on the funds you actually use</a:t>
                      </a:r>
                    </a:p>
                    <a:p>
                      <a:pPr marL="285750" indent="-285750">
                        <a:buFont typeface="Arial" panose="020B0604020202020204" pitchFamily="34" charset="0"/>
                        <a:buChar char="•"/>
                      </a:pPr>
                      <a:r>
                        <a:rPr lang="en-GB" sz="2200" dirty="0"/>
                        <a:t>Flexible repayment terms</a:t>
                      </a:r>
                    </a:p>
                  </a:txBody>
                  <a:tcPr>
                    <a:solidFill>
                      <a:srgbClr val="B6D1E1"/>
                    </a:solidFill>
                  </a:tcPr>
                </a:tc>
                <a:extLst>
                  <a:ext uri="{0D108BD9-81ED-4DB2-BD59-A6C34878D82A}">
                    <a16:rowId xmlns:a16="http://schemas.microsoft.com/office/drawing/2014/main" val="12746928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t>Best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Long-term investments such as equipment, new premises, major upgrades or expansion</a:t>
                      </a:r>
                    </a:p>
                    <a:p>
                      <a:endParaRPr lang="en-IE" sz="2200" dirty="0"/>
                    </a:p>
                  </a:txBody>
                  <a:tcPr>
                    <a:solidFill>
                      <a:srgbClr val="B6D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t>Best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Short-term or seasonal needs such as buying inventory, managing </a:t>
                      </a:r>
                      <a:r>
                        <a:rPr lang="en-GB" sz="2200" dirty="0" err="1"/>
                        <a:t>hort</a:t>
                      </a:r>
                      <a:r>
                        <a:rPr lang="en-GB" sz="2200" dirty="0"/>
                        <a:t>-term cash flow dips, covering temporary operating costs </a:t>
                      </a:r>
                      <a:endParaRPr lang="en-IE" sz="2200" dirty="0"/>
                    </a:p>
                    <a:p>
                      <a:endParaRPr lang="en-IE" sz="2200" dirty="0"/>
                    </a:p>
                  </a:txBody>
                  <a:tcPr>
                    <a:solidFill>
                      <a:srgbClr val="B6D1E1"/>
                    </a:solidFill>
                  </a:tcPr>
                </a:tc>
                <a:extLst>
                  <a:ext uri="{0D108BD9-81ED-4DB2-BD59-A6C34878D82A}">
                    <a16:rowId xmlns:a16="http://schemas.microsoft.com/office/drawing/2014/main" val="396848014"/>
                  </a:ext>
                </a:extLst>
              </a:tr>
            </a:tbl>
          </a:graphicData>
        </a:graphic>
      </p:graphicFrame>
    </p:spTree>
    <p:extLst>
      <p:ext uri="{BB962C8B-B14F-4D97-AF65-F5344CB8AC3E}">
        <p14:creationId xmlns:p14="http://schemas.microsoft.com/office/powerpoint/2010/main" val="2632516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370821" y="1309761"/>
            <a:ext cx="11536550"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Plan carefully, borrow</a:t>
            </a:r>
          </a:p>
          <a:p>
            <a:pPr fontAlgn="base">
              <a:buClr>
                <a:srgbClr val="B6D1E1"/>
              </a:buClr>
            </a:pPr>
            <a:endParaRPr lang="en-IE" b="1" dirty="0"/>
          </a:p>
          <a:p>
            <a:pPr marL="342900" indent="-342900" fontAlgn="base">
              <a:buClr>
                <a:srgbClr val="B6D1E1"/>
              </a:buClr>
              <a:buFont typeface="Arial" panose="020B0604020202020204" pitchFamily="34" charset="0"/>
              <a:buChar char="•"/>
            </a:pPr>
            <a:r>
              <a:rPr lang="en-IE" b="1" dirty="0"/>
              <a:t>At the right time: </a:t>
            </a:r>
            <a:r>
              <a:rPr lang="en-IE" dirty="0"/>
              <a:t>When you are planning about your business loan, make sure that you borrow at the right time. If you take the loan too early, then there are chances that you end up spending most of it for purposes other than what it was meant for. If you borrow it too late then it could put a hold on your business as you will also have to pay the interest at a time when your business can grow exponentially.</a:t>
            </a:r>
          </a:p>
          <a:p>
            <a:pPr marL="342900" indent="-342900" fontAlgn="base">
              <a:buClr>
                <a:srgbClr val="B6D1E1"/>
              </a:buClr>
              <a:buFont typeface="Arial" panose="020B0604020202020204" pitchFamily="34" charset="0"/>
              <a:buChar char="•"/>
            </a:pPr>
            <a:r>
              <a:rPr lang="en-IE" b="1" dirty="0"/>
              <a:t>The right amount:  </a:t>
            </a:r>
            <a:r>
              <a:rPr lang="en-IE" dirty="0"/>
              <a:t>too little can result in under-capitalisation and that can bring more challenges to your start up</a:t>
            </a:r>
          </a:p>
          <a:p>
            <a:pPr fontAlgn="base">
              <a:buClr>
                <a:srgbClr val="B6D1E1"/>
              </a:buClr>
            </a:pPr>
            <a:endParaRPr lang="en-IE" dirty="0"/>
          </a:p>
          <a:p>
            <a:pPr fontAlgn="base">
              <a:buClr>
                <a:srgbClr val="B6D1E1"/>
              </a:buClr>
            </a:pPr>
            <a:r>
              <a:rPr lang="en-IE" b="1" dirty="0"/>
              <a:t>Do not</a:t>
            </a:r>
          </a:p>
          <a:p>
            <a:pPr marL="342900" indent="-342900" fontAlgn="base">
              <a:buClr>
                <a:srgbClr val="B6D1E1"/>
              </a:buClr>
              <a:buFont typeface="Arial" panose="020B0604020202020204" pitchFamily="34" charset="0"/>
              <a:buChar char="•"/>
            </a:pPr>
            <a:r>
              <a:rPr lang="en-IE" b="1" dirty="0"/>
              <a:t>Mix your Business and Personal account. </a:t>
            </a:r>
            <a:r>
              <a:rPr lang="en-IE" dirty="0"/>
              <a:t>It's never a good idea to mix your business money with your personal money. You can bank with the same institution if you want, but make sure you open a separate small business bank account. If you transfer money between the two, keep a paper trail.</a:t>
            </a:r>
          </a:p>
          <a:p>
            <a:pPr marL="342900" indent="-342900" fontAlgn="base">
              <a:buClr>
                <a:srgbClr val="B6D1E1"/>
              </a:buClr>
              <a:buFont typeface="Arial" panose="020B0604020202020204" pitchFamily="34" charset="0"/>
              <a:buChar char="•"/>
            </a:pPr>
            <a:r>
              <a:rPr lang="en-IE" b="1" dirty="0"/>
              <a:t>Make the mistake of applying to only a single type of lender. </a:t>
            </a:r>
            <a:r>
              <a:rPr lang="en-IE" dirty="0"/>
              <a:t>Knowing all your options not only makes it easier to decide how to choose an appropriate business loan, but it also increases the chances of getting accepted for a loan.</a:t>
            </a:r>
          </a:p>
          <a:p>
            <a:pPr fontAlgn="base">
              <a:buClr>
                <a:srgbClr val="B6D1E1"/>
              </a:buClr>
            </a:pPr>
            <a:endParaRPr lang="en-IE" dirty="0"/>
          </a:p>
          <a:p>
            <a:pPr marL="342900" indent="-342900" fontAlgn="base">
              <a:buClr>
                <a:srgbClr val="B6D1E1"/>
              </a:buClr>
              <a:buFont typeface="Wingdings" pitchFamily="2" charset="2"/>
              <a:buChar char="ü"/>
            </a:pPr>
            <a:endParaRPr lang="en-IE" dirty="0"/>
          </a:p>
          <a:p>
            <a:pPr marL="342900" indent="-342900" fontAlgn="base">
              <a:buClr>
                <a:srgbClr val="B6D1E1"/>
              </a:buClr>
              <a:buFont typeface="Wingdings" pitchFamily="2" charset="2"/>
              <a:buChar char="ü"/>
            </a:pPr>
            <a:endParaRPr lang="en-US" dirty="0"/>
          </a:p>
        </p:txBody>
      </p:sp>
    </p:spTree>
    <p:extLst>
      <p:ext uri="{BB962C8B-B14F-4D97-AF65-F5344CB8AC3E}">
        <p14:creationId xmlns:p14="http://schemas.microsoft.com/office/powerpoint/2010/main" val="34839998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519993" y="1589419"/>
            <a:ext cx="11299972"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t>ANGEL INVESTMENT </a:t>
            </a:r>
          </a:p>
          <a:p>
            <a:pPr fontAlgn="base">
              <a:buClr>
                <a:srgbClr val="B6D1E1"/>
              </a:buClr>
            </a:pPr>
            <a:r>
              <a:rPr lang="en-GB" dirty="0"/>
              <a:t>Angel investors (or “business angels”) are private individuals who invest their own money into early-stage or start-up companies. In return, they receive:</a:t>
            </a:r>
          </a:p>
          <a:p>
            <a:pPr marL="342900" indent="-342900" fontAlgn="base">
              <a:buClr>
                <a:srgbClr val="B6D1E1"/>
              </a:buClr>
              <a:buFont typeface="Arial" panose="020B0604020202020204" pitchFamily="34" charset="0"/>
              <a:buChar char="•"/>
            </a:pPr>
            <a:r>
              <a:rPr lang="en-GB" dirty="0"/>
              <a:t>A share of ownership (known as an equity stake)</a:t>
            </a:r>
          </a:p>
          <a:p>
            <a:pPr marL="342900" indent="-342900" fontAlgn="base">
              <a:buClr>
                <a:srgbClr val="B6D1E1"/>
              </a:buClr>
              <a:buFont typeface="Arial" panose="020B0604020202020204" pitchFamily="34" charset="0"/>
              <a:buChar char="•"/>
            </a:pPr>
            <a:r>
              <a:rPr lang="en-GB" dirty="0"/>
              <a:t>Sometimes a say in business decisions or a seat on your advisory board (if you have one)</a:t>
            </a:r>
          </a:p>
          <a:p>
            <a:pPr marL="342900" indent="-342900" fontAlgn="base">
              <a:buClr>
                <a:srgbClr val="B6D1E1"/>
              </a:buClr>
              <a:buFont typeface="Arial" panose="020B0604020202020204" pitchFamily="34" charset="0"/>
              <a:buChar char="•"/>
            </a:pPr>
            <a:endParaRPr lang="en-GB" dirty="0"/>
          </a:p>
          <a:p>
            <a:pPr fontAlgn="base">
              <a:buClr>
                <a:srgbClr val="B6D1E1"/>
              </a:buClr>
            </a:pPr>
            <a:r>
              <a:rPr lang="en-GB" b="1" dirty="0">
                <a:solidFill>
                  <a:srgbClr val="B6D1E1"/>
                </a:solidFill>
              </a:rPr>
              <a:t>Why Consider an Angel Investor?</a:t>
            </a:r>
          </a:p>
          <a:p>
            <a:pPr fontAlgn="base">
              <a:buClr>
                <a:srgbClr val="B6D1E1"/>
              </a:buClr>
            </a:pPr>
            <a:r>
              <a:rPr lang="en-GB" dirty="0"/>
              <a:t>In addition to funding, many angel investors bring:</a:t>
            </a:r>
          </a:p>
          <a:p>
            <a:pPr marL="342900" indent="-342900" fontAlgn="base">
              <a:buClr>
                <a:srgbClr val="B6D1E1"/>
              </a:buClr>
              <a:buFont typeface="Arial" panose="020B0604020202020204" pitchFamily="34" charset="0"/>
              <a:buChar char="•"/>
            </a:pPr>
            <a:r>
              <a:rPr lang="en-GB" dirty="0"/>
              <a:t>Industry experience</a:t>
            </a:r>
          </a:p>
          <a:p>
            <a:pPr marL="342900" indent="-342900" fontAlgn="base">
              <a:buClr>
                <a:srgbClr val="B6D1E1"/>
              </a:buClr>
              <a:buFont typeface="Arial" panose="020B0604020202020204" pitchFamily="34" charset="0"/>
              <a:buChar char="•"/>
            </a:pPr>
            <a:r>
              <a:rPr lang="en-GB" dirty="0"/>
              <a:t>Mentorship and guidance</a:t>
            </a:r>
          </a:p>
          <a:p>
            <a:pPr marL="342900" indent="-342900" fontAlgn="base">
              <a:buClr>
                <a:srgbClr val="B6D1E1"/>
              </a:buClr>
              <a:buFont typeface="Arial" panose="020B0604020202020204" pitchFamily="34" charset="0"/>
              <a:buChar char="•"/>
            </a:pPr>
            <a:r>
              <a:rPr lang="en-GB" dirty="0"/>
              <a:t>Valuable contacts and networks</a:t>
            </a:r>
          </a:p>
          <a:p>
            <a:pPr marL="342900" indent="-342900" fontAlgn="base">
              <a:buClr>
                <a:srgbClr val="B6D1E1"/>
              </a:buClr>
              <a:buFont typeface="Arial" panose="020B0604020202020204" pitchFamily="34" charset="0"/>
              <a:buChar char="•"/>
            </a:pPr>
            <a:endParaRPr lang="en-GB" dirty="0"/>
          </a:p>
          <a:p>
            <a:pPr fontAlgn="base">
              <a:buClr>
                <a:srgbClr val="B6D1E1"/>
              </a:buClr>
            </a:pPr>
            <a:r>
              <a:rPr lang="en-GB" dirty="0"/>
              <a:t>This combination of capital and strategic support can be extremely valuable in helping a new food business to scale, launch into retail, or reach export markets.</a:t>
            </a:r>
            <a:endParaRPr lang="en-IE" dirty="0"/>
          </a:p>
          <a:p>
            <a:pPr marL="342900" indent="-342900" fontAlgn="base">
              <a:buClr>
                <a:srgbClr val="B6D1E1"/>
              </a:buClr>
              <a:buFont typeface="Arial" panose="020B0604020202020204" pitchFamily="34" charset="0"/>
              <a:buChar char="•"/>
            </a:pPr>
            <a:endParaRPr lang="en-US" dirty="0"/>
          </a:p>
        </p:txBody>
      </p:sp>
      <p:grpSp>
        <p:nvGrpSpPr>
          <p:cNvPr id="3" name="Group 2">
            <a:extLst>
              <a:ext uri="{FF2B5EF4-FFF2-40B4-BE49-F238E27FC236}">
                <a16:creationId xmlns:a16="http://schemas.microsoft.com/office/drawing/2014/main" id="{445E0C11-B247-C285-E8AA-FAE4A18DF1CF}"/>
              </a:ext>
            </a:extLst>
          </p:cNvPr>
          <p:cNvGrpSpPr/>
          <p:nvPr/>
        </p:nvGrpSpPr>
        <p:grpSpPr>
          <a:xfrm>
            <a:off x="8879891" y="3099500"/>
            <a:ext cx="2490973" cy="1678570"/>
            <a:chOff x="448873" y="4678394"/>
            <a:chExt cx="2490973" cy="1678570"/>
          </a:xfrm>
        </p:grpSpPr>
        <p:pic>
          <p:nvPicPr>
            <p:cNvPr id="4" name="Picture 3" descr="A picture containing text, vector graphics&#10;&#10;Description automatically generated">
              <a:extLst>
                <a:ext uri="{FF2B5EF4-FFF2-40B4-BE49-F238E27FC236}">
                  <a16:creationId xmlns:a16="http://schemas.microsoft.com/office/drawing/2014/main" id="{D9AD1132-A7FD-CB69-F41C-9FBB74E50410}"/>
                </a:ext>
              </a:extLst>
            </p:cNvPr>
            <p:cNvPicPr>
              <a:picLocks noChangeAspect="1"/>
            </p:cNvPicPr>
            <p:nvPr/>
          </p:nvPicPr>
          <p:blipFill>
            <a:blip r:embed="rId2"/>
            <a:stretch>
              <a:fillRect/>
            </a:stretch>
          </p:blipFill>
          <p:spPr>
            <a:xfrm>
              <a:off x="448873" y="4678394"/>
              <a:ext cx="2490973" cy="1678570"/>
            </a:xfrm>
            <a:prstGeom prst="rect">
              <a:avLst/>
            </a:prstGeom>
          </p:spPr>
        </p:pic>
        <p:pic>
          <p:nvPicPr>
            <p:cNvPr id="6" name="Picture 5" descr="Icon&#10;&#10;Description automatically generated">
              <a:extLst>
                <a:ext uri="{FF2B5EF4-FFF2-40B4-BE49-F238E27FC236}">
                  <a16:creationId xmlns:a16="http://schemas.microsoft.com/office/drawing/2014/main" id="{6B920FF6-9780-9E7E-CA47-F66DEB9D3913}"/>
                </a:ext>
              </a:extLst>
            </p:cNvPr>
            <p:cNvPicPr>
              <a:picLocks noChangeAspect="1"/>
            </p:cNvPicPr>
            <p:nvPr/>
          </p:nvPicPr>
          <p:blipFill>
            <a:blip r:embed="rId3"/>
            <a:stretch>
              <a:fillRect/>
            </a:stretch>
          </p:blipFill>
          <p:spPr>
            <a:xfrm>
              <a:off x="1227241" y="5282793"/>
              <a:ext cx="132038" cy="144000"/>
            </a:xfrm>
            <a:prstGeom prst="rect">
              <a:avLst/>
            </a:prstGeom>
          </p:spPr>
        </p:pic>
        <p:pic>
          <p:nvPicPr>
            <p:cNvPr id="7" name="Picture 6" descr="Icon&#10;&#10;Description automatically generated">
              <a:extLst>
                <a:ext uri="{FF2B5EF4-FFF2-40B4-BE49-F238E27FC236}">
                  <a16:creationId xmlns:a16="http://schemas.microsoft.com/office/drawing/2014/main" id="{6DB94B60-CCB1-BBCF-2FED-00D21E9B34D3}"/>
                </a:ext>
              </a:extLst>
            </p:cNvPr>
            <p:cNvPicPr>
              <a:picLocks noChangeAspect="1"/>
            </p:cNvPicPr>
            <p:nvPr/>
          </p:nvPicPr>
          <p:blipFill>
            <a:blip r:embed="rId3"/>
            <a:stretch>
              <a:fillRect/>
            </a:stretch>
          </p:blipFill>
          <p:spPr>
            <a:xfrm>
              <a:off x="1902563" y="4788704"/>
              <a:ext cx="132038" cy="144000"/>
            </a:xfrm>
            <a:prstGeom prst="rect">
              <a:avLst/>
            </a:prstGeom>
          </p:spPr>
        </p:pic>
        <p:pic>
          <p:nvPicPr>
            <p:cNvPr id="8" name="Picture 7" descr="Icon&#10;&#10;Description automatically generated">
              <a:extLst>
                <a:ext uri="{FF2B5EF4-FFF2-40B4-BE49-F238E27FC236}">
                  <a16:creationId xmlns:a16="http://schemas.microsoft.com/office/drawing/2014/main" id="{74EE6878-C7B7-0778-4FAE-4254D59C9433}"/>
                </a:ext>
              </a:extLst>
            </p:cNvPr>
            <p:cNvPicPr>
              <a:picLocks noChangeAspect="1"/>
            </p:cNvPicPr>
            <p:nvPr/>
          </p:nvPicPr>
          <p:blipFill>
            <a:blip r:embed="rId3"/>
            <a:stretch>
              <a:fillRect/>
            </a:stretch>
          </p:blipFill>
          <p:spPr>
            <a:xfrm rot="19326072">
              <a:off x="1487752" y="5190070"/>
              <a:ext cx="132038" cy="144000"/>
            </a:xfrm>
            <a:prstGeom prst="rect">
              <a:avLst/>
            </a:prstGeom>
          </p:spPr>
        </p:pic>
      </p:grpSp>
    </p:spTree>
    <p:extLst>
      <p:ext uri="{BB962C8B-B14F-4D97-AF65-F5344CB8AC3E}">
        <p14:creationId xmlns:p14="http://schemas.microsoft.com/office/powerpoint/2010/main" val="3342238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COSTS</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766887"/>
            <a:ext cx="539647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The cost is a </a:t>
            </a:r>
            <a:r>
              <a:rPr lang="en-US" b="1" dirty="0"/>
              <a:t>monetary valuation that needs to reflect and reward your </a:t>
            </a:r>
          </a:p>
          <a:p>
            <a:pPr marL="366713" indent="-366713">
              <a:buClr>
                <a:srgbClr val="B6D1E1"/>
              </a:buClr>
              <a:buFont typeface="+mj-lt"/>
              <a:buAutoNum type="arabicPeriod"/>
            </a:pPr>
            <a:r>
              <a:rPr lang="en-US" dirty="0"/>
              <a:t>Effort</a:t>
            </a:r>
          </a:p>
          <a:p>
            <a:pPr marL="366713" indent="-366713">
              <a:buClr>
                <a:srgbClr val="B6D1E1"/>
              </a:buClr>
              <a:buFont typeface="+mj-lt"/>
              <a:buAutoNum type="arabicPeriod"/>
            </a:pPr>
            <a:r>
              <a:rPr lang="en-US" dirty="0"/>
              <a:t>Materials</a:t>
            </a:r>
          </a:p>
          <a:p>
            <a:pPr marL="366713" indent="-366713">
              <a:buClr>
                <a:srgbClr val="B6D1E1"/>
              </a:buClr>
              <a:buFont typeface="+mj-lt"/>
              <a:buAutoNum type="arabicPeriod"/>
            </a:pPr>
            <a:r>
              <a:rPr lang="en-US" dirty="0"/>
              <a:t>Resources</a:t>
            </a:r>
          </a:p>
          <a:p>
            <a:pPr marL="366713" indent="-366713">
              <a:buClr>
                <a:srgbClr val="B6D1E1"/>
              </a:buClr>
              <a:buFont typeface="+mj-lt"/>
              <a:buAutoNum type="arabicPeriod"/>
            </a:pPr>
            <a:r>
              <a:rPr lang="en-US" dirty="0"/>
              <a:t>Time and utilities consumed</a:t>
            </a:r>
          </a:p>
          <a:p>
            <a:pPr marL="366713" indent="-366713">
              <a:buClr>
                <a:srgbClr val="B6D1E1"/>
              </a:buClr>
              <a:buFont typeface="+mj-lt"/>
              <a:buAutoNum type="arabicPeriod"/>
            </a:pPr>
            <a:r>
              <a:rPr lang="en-US" dirty="0"/>
              <a:t>Risks incurred and opportunity forgone (if you were employed elsewhere how much would you have earned?) </a:t>
            </a:r>
          </a:p>
          <a:p>
            <a:pPr marL="366713" indent="-366713">
              <a:buClr>
                <a:srgbClr val="B6D1E1"/>
              </a:buClr>
              <a:buFont typeface="+mj-lt"/>
              <a:buAutoNum type="arabicPeriod"/>
            </a:pPr>
            <a:endParaRPr lang="en-US" dirty="0"/>
          </a:p>
        </p:txBody>
      </p:sp>
      <p:sp>
        <p:nvSpPr>
          <p:cNvPr id="6" name="Text Placeholder 7">
            <a:extLst>
              <a:ext uri="{FF2B5EF4-FFF2-40B4-BE49-F238E27FC236}">
                <a16:creationId xmlns:a16="http://schemas.microsoft.com/office/drawing/2014/main" id="{4BC5934A-E1E4-DCF8-26DF-8E14CF7D0920}"/>
              </a:ext>
            </a:extLst>
          </p:cNvPr>
          <p:cNvSpPr txBox="1">
            <a:spLocks/>
          </p:cNvSpPr>
          <p:nvPr/>
        </p:nvSpPr>
        <p:spPr>
          <a:xfrm>
            <a:off x="7237708" y="1810799"/>
            <a:ext cx="495429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The purpose of costing is threefold</a:t>
            </a:r>
          </a:p>
          <a:p>
            <a:pPr marL="366713" indent="-366713">
              <a:buClr>
                <a:srgbClr val="B6D1E1"/>
              </a:buClr>
              <a:buFont typeface="+mj-lt"/>
              <a:buAutoNum type="arabicPeriod"/>
            </a:pPr>
            <a:r>
              <a:rPr lang="en-US" dirty="0"/>
              <a:t>Is to control cost</a:t>
            </a:r>
          </a:p>
          <a:p>
            <a:pPr marL="366713" indent="-366713">
              <a:buClr>
                <a:srgbClr val="B6D1E1"/>
              </a:buClr>
              <a:buFont typeface="+mj-lt"/>
              <a:buAutoNum type="arabicPeriod"/>
            </a:pPr>
            <a:r>
              <a:rPr lang="en-US" dirty="0"/>
              <a:t>To fix your price</a:t>
            </a:r>
          </a:p>
          <a:p>
            <a:pPr marL="366713" indent="-366713">
              <a:buClr>
                <a:srgbClr val="B6D1E1"/>
              </a:buClr>
              <a:buFont typeface="+mj-lt"/>
              <a:buAutoNum type="arabicPeriod"/>
            </a:pPr>
            <a:r>
              <a:rPr lang="en-US" dirty="0"/>
              <a:t>To identify your most profitable sales</a:t>
            </a:r>
          </a:p>
          <a:p>
            <a:pPr marL="366713" indent="-366713">
              <a:buClr>
                <a:srgbClr val="B6D1E1"/>
              </a:buClr>
              <a:buFont typeface="+mj-lt"/>
              <a:buAutoNum type="arabicPeriod"/>
            </a:pPr>
            <a:endParaRPr lang="en-US" dirty="0"/>
          </a:p>
        </p:txBody>
      </p:sp>
      <p:cxnSp>
        <p:nvCxnSpPr>
          <p:cNvPr id="7" name="Straight Connector 6">
            <a:extLst>
              <a:ext uri="{FF2B5EF4-FFF2-40B4-BE49-F238E27FC236}">
                <a16:creationId xmlns:a16="http://schemas.microsoft.com/office/drawing/2014/main" id="{1B8B45F2-C0A2-AEDB-2090-E6155ED4FDD4}"/>
              </a:ext>
            </a:extLst>
          </p:cNvPr>
          <p:cNvCxnSpPr>
            <a:cxnSpLocks/>
          </p:cNvCxnSpPr>
          <p:nvPr/>
        </p:nvCxnSpPr>
        <p:spPr>
          <a:xfrm flipV="1">
            <a:off x="6466334" y="1609403"/>
            <a:ext cx="0" cy="2528644"/>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975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471BD-C3F5-7070-455F-FF547B6F028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AF789A3-8065-9509-D7A9-42739F9C1698}"/>
              </a:ext>
            </a:extLst>
          </p:cNvPr>
          <p:cNvSpPr/>
          <p:nvPr/>
        </p:nvSpPr>
        <p:spPr>
          <a:xfrm>
            <a:off x="4078774" y="5227760"/>
            <a:ext cx="6255466" cy="790414"/>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4BB1A35-C3D9-35C4-8024-A6D3FB27256A}"/>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47BBA3B8-17E1-9067-FCD9-0DD383FAC4A9}"/>
              </a:ext>
            </a:extLst>
          </p:cNvPr>
          <p:cNvSpPr txBox="1">
            <a:spLocks/>
          </p:cNvSpPr>
          <p:nvPr/>
        </p:nvSpPr>
        <p:spPr>
          <a:xfrm>
            <a:off x="519993" y="1589419"/>
            <a:ext cx="10775536"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IE" dirty="0"/>
              <a:t>Angel investment has grown across Europe, especially for:</a:t>
            </a:r>
          </a:p>
          <a:p>
            <a:pPr marL="342900" indent="-342900">
              <a:buFont typeface="Arial" panose="020B0604020202020204" pitchFamily="34" charset="0"/>
              <a:buChar char="•"/>
            </a:pPr>
            <a:r>
              <a:rPr lang="en-IE" dirty="0"/>
              <a:t>Innovative food brands</a:t>
            </a:r>
          </a:p>
          <a:p>
            <a:pPr marL="342900" indent="-342900">
              <a:buFont typeface="Arial" panose="020B0604020202020204" pitchFamily="34" charset="0"/>
              <a:buChar char="•"/>
            </a:pPr>
            <a:r>
              <a:rPr lang="en-IE" dirty="0"/>
              <a:t>Women-led enterprises</a:t>
            </a:r>
          </a:p>
          <a:p>
            <a:pPr marL="342900" indent="-342900">
              <a:buFont typeface="Arial" panose="020B0604020202020204" pitchFamily="34" charset="0"/>
              <a:buChar char="•"/>
            </a:pPr>
            <a:r>
              <a:rPr lang="en-IE" dirty="0"/>
              <a:t>Impact-driven businesses (e.g. sustainability, migrant-founded ventures)</a:t>
            </a:r>
          </a:p>
          <a:p>
            <a:endParaRPr lang="en-IE" dirty="0"/>
          </a:p>
          <a:p>
            <a:r>
              <a:rPr lang="en-IE" dirty="0"/>
              <a:t>Networks such as </a:t>
            </a:r>
            <a:r>
              <a:rPr lang="en-IE" b="1" dirty="0"/>
              <a:t>EBAN (European Business Angel Network)</a:t>
            </a:r>
            <a:r>
              <a:rPr lang="en-IE" dirty="0"/>
              <a:t> and national angel associations help connect entrepreneurs with suitable investors.</a:t>
            </a:r>
          </a:p>
          <a:p>
            <a:endParaRPr lang="en-IE" dirty="0"/>
          </a:p>
          <a:p>
            <a:r>
              <a:rPr lang="en-GB" b="1" i="0" dirty="0">
                <a:solidFill>
                  <a:srgbClr val="111111"/>
                </a:solidFill>
                <a:effectLst/>
              </a:rPr>
              <a:t>EBAN </a:t>
            </a:r>
            <a:r>
              <a:rPr lang="en-GB" dirty="0" err="1">
                <a:hlinkClick r:id="rId2"/>
              </a:rPr>
              <a:t>EBAN</a:t>
            </a:r>
            <a:r>
              <a:rPr lang="en-GB" dirty="0">
                <a:hlinkClick r:id="rId2"/>
              </a:rPr>
              <a:t> – Europe's leading early stage investors network </a:t>
            </a:r>
            <a:r>
              <a:rPr lang="en-GB" dirty="0"/>
              <a:t> </a:t>
            </a:r>
            <a:r>
              <a:rPr lang="en-GB" i="0" dirty="0">
                <a:solidFill>
                  <a:srgbClr val="111111"/>
                </a:solidFill>
                <a:effectLst/>
              </a:rPr>
              <a:t>is the pan-European representative for the early-stage investor community </a:t>
            </a:r>
            <a:r>
              <a:rPr lang="en-GB" b="0" i="0" dirty="0">
                <a:solidFill>
                  <a:srgbClr val="111111"/>
                </a:solidFill>
                <a:effectLst/>
              </a:rPr>
              <a:t>gathering over 100 member organizations, more than 200 affiliates and more than 100 partners in more than 50 countries in Europe and beyond.</a:t>
            </a:r>
            <a:endParaRPr lang="en-IE" dirty="0"/>
          </a:p>
          <a:p>
            <a:pPr marL="342900" indent="-342900" fontAlgn="base">
              <a:buClr>
                <a:srgbClr val="B6D1E1"/>
              </a:buClr>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DA7B3365-0D80-C4DA-8426-B0030F44CB46}"/>
              </a:ext>
            </a:extLst>
          </p:cNvPr>
          <p:cNvSpPr txBox="1"/>
          <p:nvPr/>
        </p:nvSpPr>
        <p:spPr>
          <a:xfrm>
            <a:off x="4307602" y="5358669"/>
            <a:ext cx="6094878" cy="523220"/>
          </a:xfrm>
          <a:prstGeom prst="rect">
            <a:avLst/>
          </a:prstGeom>
          <a:noFill/>
        </p:spPr>
        <p:txBody>
          <a:bodyPr wrap="square">
            <a:spAutoFit/>
          </a:bodyPr>
          <a:lstStyle/>
          <a:p>
            <a:r>
              <a:rPr lang="en-GB" sz="2800" dirty="0">
                <a:hlinkClick r:id="rId3"/>
              </a:rPr>
              <a:t>Guides on Angel Investing – EBAN</a:t>
            </a:r>
            <a:endParaRPr lang="en-IE" sz="2800" dirty="0"/>
          </a:p>
        </p:txBody>
      </p:sp>
      <p:grpSp>
        <p:nvGrpSpPr>
          <p:cNvPr id="14" name="Group 13">
            <a:extLst>
              <a:ext uri="{FF2B5EF4-FFF2-40B4-BE49-F238E27FC236}">
                <a16:creationId xmlns:a16="http://schemas.microsoft.com/office/drawing/2014/main" id="{54EC7CB6-FE03-D07C-AEEF-A1D5EB84354A}"/>
              </a:ext>
            </a:extLst>
          </p:cNvPr>
          <p:cNvGrpSpPr/>
          <p:nvPr/>
        </p:nvGrpSpPr>
        <p:grpSpPr>
          <a:xfrm>
            <a:off x="2126353" y="5371342"/>
            <a:ext cx="2788753" cy="578690"/>
            <a:chOff x="845728" y="5174850"/>
            <a:chExt cx="2788753" cy="578690"/>
          </a:xfrm>
        </p:grpSpPr>
        <p:grpSp>
          <p:nvGrpSpPr>
            <p:cNvPr id="15" name="Group 14">
              <a:extLst>
                <a:ext uri="{FF2B5EF4-FFF2-40B4-BE49-F238E27FC236}">
                  <a16:creationId xmlns:a16="http://schemas.microsoft.com/office/drawing/2014/main" id="{E5D07858-6FA0-2985-4FDD-D7CF33FEE8EC}"/>
                </a:ext>
              </a:extLst>
            </p:cNvPr>
            <p:cNvGrpSpPr/>
            <p:nvPr/>
          </p:nvGrpSpPr>
          <p:grpSpPr>
            <a:xfrm>
              <a:off x="845728" y="5174850"/>
              <a:ext cx="2788753" cy="578690"/>
              <a:chOff x="2045517" y="6166884"/>
              <a:chExt cx="2788753" cy="578690"/>
            </a:xfrm>
          </p:grpSpPr>
          <p:sp>
            <p:nvSpPr>
              <p:cNvPr id="17" name="Rectangle 16">
                <a:extLst>
                  <a:ext uri="{FF2B5EF4-FFF2-40B4-BE49-F238E27FC236}">
                    <a16:creationId xmlns:a16="http://schemas.microsoft.com/office/drawing/2014/main" id="{DBE47CC8-AF2A-70A6-BDED-E6D7DD0A0A87}"/>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AB68C3-E904-2932-9DCF-30DD65564F96}"/>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230B3A-2594-52D8-8548-CBD851966C7F}"/>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Read</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16" name="Graphic 15" descr="Books on shelf outline">
              <a:extLst>
                <a:ext uri="{FF2B5EF4-FFF2-40B4-BE49-F238E27FC236}">
                  <a16:creationId xmlns:a16="http://schemas.microsoft.com/office/drawing/2014/main" id="{262312D1-59FE-8DCD-33F9-74BA798323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791" y="5178054"/>
              <a:ext cx="551275" cy="551275"/>
            </a:xfrm>
            <a:prstGeom prst="rect">
              <a:avLst/>
            </a:prstGeom>
          </p:spPr>
        </p:pic>
      </p:grpSp>
    </p:spTree>
    <p:extLst>
      <p:ext uri="{BB962C8B-B14F-4D97-AF65-F5344CB8AC3E}">
        <p14:creationId xmlns:p14="http://schemas.microsoft.com/office/powerpoint/2010/main" val="223037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AB767-3453-CED1-E7E5-14562062DBE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F27715-30BB-374C-6CEC-FCEBB26C2894}"/>
              </a:ext>
            </a:extLst>
          </p:cNvPr>
          <p:cNvSpPr txBox="1"/>
          <p:nvPr/>
        </p:nvSpPr>
        <p:spPr>
          <a:xfrm>
            <a:off x="8787653" y="6380629"/>
            <a:ext cx="2998694" cy="369332"/>
          </a:xfrm>
          <a:prstGeom prst="rect">
            <a:avLst/>
          </a:prstGeom>
          <a:solidFill>
            <a:schemeClr val="bg1"/>
          </a:solidFill>
        </p:spPr>
        <p:txBody>
          <a:bodyPr wrap="square" rtlCol="0">
            <a:spAutoFit/>
          </a:bodyPr>
          <a:lstStyle/>
          <a:p>
            <a:endParaRPr lang="en-IE" dirty="0"/>
          </a:p>
        </p:txBody>
      </p:sp>
      <p:sp>
        <p:nvSpPr>
          <p:cNvPr id="10" name="Text Placeholder 9">
            <a:extLst>
              <a:ext uri="{FF2B5EF4-FFF2-40B4-BE49-F238E27FC236}">
                <a16:creationId xmlns:a16="http://schemas.microsoft.com/office/drawing/2014/main" id="{D550B9F8-3823-AB15-EDE4-2091BB740C34}"/>
              </a:ext>
            </a:extLst>
          </p:cNvPr>
          <p:cNvSpPr>
            <a:spLocks noGrp="1"/>
          </p:cNvSpPr>
          <p:nvPr>
            <p:ph type="body" sz="quarter" idx="27"/>
          </p:nvPr>
        </p:nvSpPr>
        <p:spPr>
          <a:xfrm>
            <a:off x="642406" y="612767"/>
            <a:ext cx="10907188" cy="720752"/>
          </a:xfrm>
        </p:spPr>
        <p:txBody>
          <a:bodyPr/>
          <a:lstStyle/>
          <a:p>
            <a:r>
              <a:rPr lang="en-GB" dirty="0"/>
              <a:t>Angel Investment Pitch Checklist</a:t>
            </a:r>
          </a:p>
          <a:p>
            <a:endParaRPr lang="en-GB" dirty="0"/>
          </a:p>
        </p:txBody>
      </p:sp>
      <p:sp>
        <p:nvSpPr>
          <p:cNvPr id="2" name="Text Placeholder 2">
            <a:extLst>
              <a:ext uri="{FF2B5EF4-FFF2-40B4-BE49-F238E27FC236}">
                <a16:creationId xmlns:a16="http://schemas.microsoft.com/office/drawing/2014/main" id="{54BCDF3A-B1EB-ADC4-86C9-CA4805B6B92A}"/>
              </a:ext>
            </a:extLst>
          </p:cNvPr>
          <p:cNvSpPr txBox="1">
            <a:spLocks/>
          </p:cNvSpPr>
          <p:nvPr/>
        </p:nvSpPr>
        <p:spPr>
          <a:xfrm>
            <a:off x="600675" y="1311269"/>
            <a:ext cx="11414271" cy="2598137"/>
          </a:xfrm>
          <a:prstGeom prst="rect">
            <a:avLst/>
          </a:prstGeom>
        </p:spPr>
        <p:txBody>
          <a:bodyPr vert="horz" lIns="91440" tIns="45720" rIns="91440" bIns="45720" numCol="2"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dirty="0"/>
              <a:t>What you need to have ready before  approaching an angel investor:</a:t>
            </a:r>
          </a:p>
          <a:p>
            <a:pPr>
              <a:buNone/>
            </a:pPr>
            <a:endParaRPr lang="en-GB" dirty="0"/>
          </a:p>
          <a:p>
            <a:pPr>
              <a:buNone/>
            </a:pPr>
            <a:r>
              <a:rPr lang="en-GB" b="1" dirty="0">
                <a:solidFill>
                  <a:srgbClr val="94C7B0"/>
                </a:solidFill>
              </a:rPr>
              <a:t>1. Clear Business Plan</a:t>
            </a:r>
          </a:p>
          <a:p>
            <a:pPr marL="342900" indent="-342900">
              <a:buFont typeface="Arial" panose="020B0604020202020204" pitchFamily="34" charset="0"/>
              <a:buChar char="•"/>
            </a:pPr>
            <a:r>
              <a:rPr lang="en-GB" dirty="0"/>
              <a:t>Concise executive summary</a:t>
            </a:r>
          </a:p>
          <a:p>
            <a:pPr marL="342900" indent="-342900">
              <a:buFont typeface="Arial" panose="020B0604020202020204" pitchFamily="34" charset="0"/>
              <a:buChar char="•"/>
            </a:pPr>
            <a:r>
              <a:rPr lang="en-GB" dirty="0"/>
              <a:t>Clear market need and your solution</a:t>
            </a:r>
          </a:p>
          <a:p>
            <a:pPr marL="342900" indent="-342900">
              <a:buFont typeface="Arial" panose="020B0604020202020204" pitchFamily="34" charset="0"/>
              <a:buChar char="•"/>
            </a:pPr>
            <a:r>
              <a:rPr lang="en-GB" dirty="0"/>
              <a:t>Business model: how will you make money?</a:t>
            </a:r>
          </a:p>
          <a:p>
            <a:pPr>
              <a:buFont typeface="Arial" panose="020B0604020202020204" pitchFamily="34" charset="0"/>
              <a:buChar char="•"/>
            </a:pPr>
            <a:endParaRPr lang="en-GB" dirty="0"/>
          </a:p>
          <a:p>
            <a:pPr>
              <a:buNone/>
            </a:pPr>
            <a:r>
              <a:rPr lang="en-GB" b="1" dirty="0">
                <a:solidFill>
                  <a:srgbClr val="94C7B0"/>
                </a:solidFill>
              </a:rPr>
              <a:t>2. Financials</a:t>
            </a:r>
          </a:p>
          <a:p>
            <a:pPr marL="342900" indent="-342900">
              <a:buFont typeface="Arial" panose="020B0604020202020204" pitchFamily="34" charset="0"/>
              <a:buChar char="•"/>
            </a:pPr>
            <a:r>
              <a:rPr lang="en-GB" dirty="0"/>
              <a:t>3-year cash flow forecast and break-even point</a:t>
            </a:r>
          </a:p>
          <a:p>
            <a:pPr marL="342900" indent="-342900">
              <a:buFont typeface="Arial" panose="020B0604020202020204" pitchFamily="34" charset="0"/>
              <a:buChar char="•"/>
            </a:pPr>
            <a:r>
              <a:rPr lang="en-GB" dirty="0"/>
              <a:t>Capital needed and what it will be used for</a:t>
            </a:r>
          </a:p>
          <a:p>
            <a:pPr marL="342900" indent="-342900">
              <a:buFont typeface="Arial" panose="020B0604020202020204" pitchFamily="34" charset="0"/>
              <a:buChar char="•"/>
            </a:pPr>
            <a:r>
              <a:rPr lang="en-GB" dirty="0"/>
              <a:t>Equity offered (% ownership in exchange               for the investment)</a:t>
            </a:r>
          </a:p>
          <a:p>
            <a:endParaRPr lang="en-GB" dirty="0"/>
          </a:p>
          <a:p>
            <a:endParaRPr lang="en-GB" dirty="0"/>
          </a:p>
          <a:p>
            <a:endParaRPr lang="en-GB" dirty="0"/>
          </a:p>
          <a:p>
            <a:endParaRPr lang="en-GB" dirty="0"/>
          </a:p>
          <a:p>
            <a:pPr>
              <a:buNone/>
            </a:pPr>
            <a:r>
              <a:rPr lang="en-GB" b="1" dirty="0">
                <a:solidFill>
                  <a:srgbClr val="94C7B0"/>
                </a:solidFill>
              </a:rPr>
              <a:t>3. Pitch Deck</a:t>
            </a:r>
          </a:p>
          <a:p>
            <a:pPr marL="342900" indent="-342900">
              <a:buFont typeface="Arial" panose="020B0604020202020204" pitchFamily="34" charset="0"/>
              <a:buChar char="•"/>
            </a:pPr>
            <a:r>
              <a:rPr lang="en-GB" dirty="0"/>
              <a:t>10–15 slides covering:</a:t>
            </a:r>
          </a:p>
          <a:p>
            <a:pPr marL="742950" lvl="1" indent="-285750" algn="l">
              <a:buFont typeface="Arial" panose="020B0604020202020204" pitchFamily="34" charset="0"/>
              <a:buChar char="•"/>
            </a:pPr>
            <a:r>
              <a:rPr lang="en-GB" sz="2200" dirty="0"/>
              <a:t>Problem and solution</a:t>
            </a:r>
          </a:p>
          <a:p>
            <a:pPr marL="742950" lvl="1" indent="-285750" algn="l">
              <a:buFont typeface="Arial" panose="020B0604020202020204" pitchFamily="34" charset="0"/>
              <a:buChar char="•"/>
            </a:pPr>
            <a:r>
              <a:rPr lang="en-GB" sz="2200" dirty="0"/>
              <a:t>Market opportunity</a:t>
            </a:r>
          </a:p>
          <a:p>
            <a:pPr marL="742950" lvl="1" indent="-285750" algn="l">
              <a:buFont typeface="Arial" panose="020B0604020202020204" pitchFamily="34" charset="0"/>
              <a:buChar char="•"/>
            </a:pPr>
            <a:r>
              <a:rPr lang="en-GB" sz="2200" dirty="0"/>
              <a:t>Product</a:t>
            </a:r>
          </a:p>
          <a:p>
            <a:pPr marL="742950" lvl="1" indent="-285750" algn="l">
              <a:buFont typeface="Arial" panose="020B0604020202020204" pitchFamily="34" charset="0"/>
              <a:buChar char="•"/>
            </a:pPr>
            <a:r>
              <a:rPr lang="en-GB" sz="2200" dirty="0"/>
              <a:t>Traction so far</a:t>
            </a:r>
          </a:p>
          <a:p>
            <a:pPr marL="742950" lvl="1" indent="-285750" algn="l">
              <a:buFont typeface="Arial" panose="020B0604020202020204" pitchFamily="34" charset="0"/>
              <a:buChar char="•"/>
            </a:pPr>
            <a:r>
              <a:rPr lang="en-GB" sz="2200" dirty="0"/>
              <a:t>Team</a:t>
            </a:r>
          </a:p>
          <a:p>
            <a:pPr marL="742950" lvl="1" indent="-285750" algn="l">
              <a:buFont typeface="Arial" panose="020B0604020202020204" pitchFamily="34" charset="0"/>
              <a:buChar char="•"/>
            </a:pPr>
            <a:r>
              <a:rPr lang="en-GB" sz="2200" dirty="0"/>
              <a:t>Financials</a:t>
            </a:r>
          </a:p>
          <a:p>
            <a:pPr marL="742950" lvl="1" indent="-285750" algn="l">
              <a:buFont typeface="Arial" panose="020B0604020202020204" pitchFamily="34" charset="0"/>
              <a:buChar char="•"/>
            </a:pPr>
            <a:r>
              <a:rPr lang="en-GB" sz="2200" dirty="0"/>
              <a:t>Investment offer</a:t>
            </a:r>
          </a:p>
          <a:p>
            <a:pPr lvl="1" algn="l"/>
            <a:endParaRPr lang="en-GB" sz="2200" dirty="0"/>
          </a:p>
          <a:p>
            <a:pPr>
              <a:buNone/>
            </a:pPr>
            <a:r>
              <a:rPr lang="en-GB" b="1" dirty="0">
                <a:solidFill>
                  <a:srgbClr val="94C7B0"/>
                </a:solidFill>
              </a:rPr>
              <a:t>4. Exit Strategy</a:t>
            </a:r>
          </a:p>
          <a:p>
            <a:pPr marL="342900" indent="-342900">
              <a:buFont typeface="Arial" panose="020B0604020202020204" pitchFamily="34" charset="0"/>
              <a:buChar char="•"/>
            </a:pPr>
            <a:r>
              <a:rPr lang="en-GB" dirty="0"/>
              <a:t>How and when the investor might get a return (e.g. future sale, share buyback, revenue share)</a:t>
            </a:r>
          </a:p>
          <a:p>
            <a:pPr>
              <a:buNone/>
            </a:pPr>
            <a:endParaRPr lang="en-US" dirty="0"/>
          </a:p>
        </p:txBody>
      </p:sp>
      <p:sp>
        <p:nvSpPr>
          <p:cNvPr id="4" name="TextBox 3">
            <a:extLst>
              <a:ext uri="{FF2B5EF4-FFF2-40B4-BE49-F238E27FC236}">
                <a16:creationId xmlns:a16="http://schemas.microsoft.com/office/drawing/2014/main" id="{32576798-F386-BEAF-33C6-8D8380B3BBC4}"/>
              </a:ext>
            </a:extLst>
          </p:cNvPr>
          <p:cNvSpPr txBox="1"/>
          <p:nvPr/>
        </p:nvSpPr>
        <p:spPr>
          <a:xfrm>
            <a:off x="1625694" y="5974257"/>
            <a:ext cx="8940612" cy="769441"/>
          </a:xfrm>
          <a:prstGeom prst="rect">
            <a:avLst/>
          </a:prstGeom>
          <a:noFill/>
        </p:spPr>
        <p:txBody>
          <a:bodyPr wrap="square">
            <a:spAutoFit/>
          </a:bodyPr>
          <a:lstStyle/>
          <a:p>
            <a:pPr>
              <a:buNone/>
            </a:pPr>
            <a:r>
              <a:rPr lang="en-GB" sz="2200" b="1" dirty="0">
                <a:solidFill>
                  <a:srgbClr val="94C7B0"/>
                </a:solidFill>
              </a:rPr>
              <a:t>5. Proof of Concept</a:t>
            </a:r>
          </a:p>
          <a:p>
            <a:pPr marL="342900" indent="-342900">
              <a:buFont typeface="Arial" panose="020B0604020202020204" pitchFamily="34" charset="0"/>
              <a:buChar char="•"/>
            </a:pPr>
            <a:r>
              <a:rPr lang="en-GB" sz="2200" dirty="0"/>
              <a:t>Product samples, market test data, testimonials, or early sales</a:t>
            </a:r>
          </a:p>
        </p:txBody>
      </p:sp>
    </p:spTree>
    <p:extLst>
      <p:ext uri="{BB962C8B-B14F-4D97-AF65-F5344CB8AC3E}">
        <p14:creationId xmlns:p14="http://schemas.microsoft.com/office/powerpoint/2010/main" val="213136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4529366" y="1817382"/>
            <a:ext cx="6559296"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fontAlgn="base">
              <a:buClr>
                <a:srgbClr val="B6D1E1"/>
              </a:buClr>
              <a:buFont typeface="+mj-lt"/>
              <a:buAutoNum type="arabicPeriod"/>
            </a:pPr>
            <a:r>
              <a:rPr lang="en-IE" dirty="0"/>
              <a:t>The quality, passion, commitment, and integrity of the founders</a:t>
            </a:r>
          </a:p>
          <a:p>
            <a:pPr marL="457200" indent="-457200" fontAlgn="base">
              <a:buClr>
                <a:srgbClr val="B6D1E1"/>
              </a:buClr>
              <a:buFont typeface="+mj-lt"/>
              <a:buAutoNum type="arabicPeriod"/>
            </a:pPr>
            <a:r>
              <a:rPr lang="en-IE" dirty="0"/>
              <a:t>The market opportunity being addressed and the potential for the company to become very big</a:t>
            </a:r>
          </a:p>
          <a:p>
            <a:pPr marL="457200" indent="-457200" fontAlgn="base">
              <a:buClr>
                <a:srgbClr val="B6D1E1"/>
              </a:buClr>
              <a:buFont typeface="+mj-lt"/>
              <a:buAutoNum type="arabicPeriod"/>
            </a:pPr>
            <a:r>
              <a:rPr lang="en-IE" dirty="0"/>
              <a:t>A clearly thought out business plan, and any early evidence of obtaining traction toward the plan</a:t>
            </a:r>
          </a:p>
          <a:p>
            <a:pPr marL="457200" indent="-457200" fontAlgn="base">
              <a:buClr>
                <a:srgbClr val="B6D1E1"/>
              </a:buClr>
              <a:buFont typeface="+mj-lt"/>
              <a:buAutoNum type="arabicPeriod"/>
            </a:pPr>
            <a:r>
              <a:rPr lang="en-IE" dirty="0"/>
              <a:t>Interesting technology or intellectual property</a:t>
            </a:r>
          </a:p>
          <a:p>
            <a:pPr marL="457200" indent="-457200" fontAlgn="base">
              <a:buClr>
                <a:srgbClr val="B6D1E1"/>
              </a:buClr>
              <a:buFont typeface="+mj-lt"/>
              <a:buAutoNum type="arabicPeriod"/>
            </a:pPr>
            <a:r>
              <a:rPr lang="en-IE" dirty="0"/>
              <a:t>An appropriate valuation with reasonable terms</a:t>
            </a:r>
          </a:p>
          <a:p>
            <a:pPr marL="457200" indent="-457200" fontAlgn="base">
              <a:buClr>
                <a:srgbClr val="B6D1E1"/>
              </a:buClr>
              <a:buFont typeface="+mj-lt"/>
              <a:buAutoNum type="arabicPeriod"/>
            </a:pPr>
            <a:r>
              <a:rPr lang="en-IE" dirty="0"/>
              <a:t>The viability of raising additional rounds of financing if progress is made</a:t>
            </a:r>
          </a:p>
          <a:p>
            <a:pPr marL="457200" indent="-457200" fontAlgn="base">
              <a:buClr>
                <a:srgbClr val="B6D1E1"/>
              </a:buClr>
              <a:buFont typeface="+mj-lt"/>
              <a:buAutoNum type="arabicPeriod"/>
            </a:pPr>
            <a:endParaRPr lang="en-US" dirty="0"/>
          </a:p>
        </p:txBody>
      </p:sp>
      <p:sp>
        <p:nvSpPr>
          <p:cNvPr id="5" name="Text Placeholder 2">
            <a:extLst>
              <a:ext uri="{FF2B5EF4-FFF2-40B4-BE49-F238E27FC236}">
                <a16:creationId xmlns:a16="http://schemas.microsoft.com/office/drawing/2014/main" id="{0544CB3F-96A0-99EC-0E51-5B62EA68A99A}"/>
              </a:ext>
            </a:extLst>
          </p:cNvPr>
          <p:cNvSpPr txBox="1">
            <a:spLocks/>
          </p:cNvSpPr>
          <p:nvPr/>
        </p:nvSpPr>
        <p:spPr>
          <a:xfrm>
            <a:off x="859330"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t>6 Things Angel Investors, Business Angels &amp; Private Individuals care about the most</a:t>
            </a:r>
          </a:p>
          <a:p>
            <a:pPr fontAlgn="base">
              <a:buClr>
                <a:srgbClr val="B6D1E1"/>
              </a:buClr>
            </a:pPr>
            <a:endParaRPr lang="en-US" sz="2400" b="1" dirty="0"/>
          </a:p>
        </p:txBody>
      </p:sp>
      <p:sp>
        <p:nvSpPr>
          <p:cNvPr id="4" name="TextBox 3">
            <a:extLst>
              <a:ext uri="{FF2B5EF4-FFF2-40B4-BE49-F238E27FC236}">
                <a16:creationId xmlns:a16="http://schemas.microsoft.com/office/drawing/2014/main" id="{7F622E6D-4E94-2DFB-2A01-D2799B541C08}"/>
              </a:ext>
            </a:extLst>
          </p:cNvPr>
          <p:cNvSpPr txBox="1"/>
          <p:nvPr/>
        </p:nvSpPr>
        <p:spPr>
          <a:xfrm>
            <a:off x="859330" y="3545303"/>
            <a:ext cx="2023872" cy="553998"/>
          </a:xfrm>
          <a:prstGeom prst="rect">
            <a:avLst/>
          </a:prstGeom>
          <a:noFill/>
        </p:spPr>
        <p:txBody>
          <a:bodyPr wrap="square">
            <a:spAutoFit/>
          </a:bodyPr>
          <a:lstStyle/>
          <a:p>
            <a:pPr fontAlgn="base"/>
            <a:r>
              <a:rPr lang="en-IE" sz="1000" b="1" dirty="0">
                <a:solidFill>
                  <a:srgbClr val="382B1B"/>
                </a:solidFill>
              </a:rPr>
              <a:t>Source  </a:t>
            </a:r>
            <a:r>
              <a:rPr lang="en-GB" sz="1000" b="1" dirty="0">
                <a:solidFill>
                  <a:srgbClr val="382B1B"/>
                </a:solidFill>
                <a:hlinkClick r:id="rId2">
                  <a:extLst>
                    <a:ext uri="{A12FA001-AC4F-418D-AE19-62706E023703}">
                      <ahyp:hlinkClr xmlns:ahyp="http://schemas.microsoft.com/office/drawing/2018/hyperlinkcolor" val="tx"/>
                    </a:ext>
                  </a:extLst>
                </a:hlinkClick>
              </a:rPr>
              <a:t>20 Things All Entrepreneurs Should Know About Angel Investors (forbes.com)</a:t>
            </a:r>
            <a:endParaRPr lang="en-IE" sz="1000" b="1" dirty="0">
              <a:solidFill>
                <a:srgbClr val="382B1B"/>
              </a:solidFill>
            </a:endParaRPr>
          </a:p>
        </p:txBody>
      </p:sp>
      <p:cxnSp>
        <p:nvCxnSpPr>
          <p:cNvPr id="6" name="Straight Connector 5">
            <a:extLst>
              <a:ext uri="{FF2B5EF4-FFF2-40B4-BE49-F238E27FC236}">
                <a16:creationId xmlns:a16="http://schemas.microsoft.com/office/drawing/2014/main" id="{7F18B29A-9900-8D61-B470-1DC3D596DA2F}"/>
              </a:ext>
            </a:extLst>
          </p:cNvPr>
          <p:cNvCxnSpPr>
            <a:cxnSpLocks/>
          </p:cNvCxnSpPr>
          <p:nvPr/>
        </p:nvCxnSpPr>
        <p:spPr>
          <a:xfrm flipV="1">
            <a:off x="4023329" y="1611533"/>
            <a:ext cx="0" cy="342908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449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805533" y="2283593"/>
            <a:ext cx="10853067"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Most new businesses will have trouble getting significant amounts of capital, but business angel investment can help companies reach the next level of financing and expansion. Across Europe</a:t>
            </a:r>
            <a:r>
              <a:rPr lang="en-IE" b="1" dirty="0"/>
              <a:t>, Angel Investment Networks </a:t>
            </a:r>
            <a:r>
              <a:rPr lang="en-IE" dirty="0"/>
              <a:t>allows members to find and connect with other members regarding business investments and funding. Thousands of business angels use the network to search for ideas, and have entrepreneurs signing up on a daily basis.</a:t>
            </a:r>
          </a:p>
          <a:p>
            <a:pPr fontAlgn="base">
              <a:buClr>
                <a:srgbClr val="B6D1E1"/>
              </a:buClr>
            </a:pPr>
            <a:endParaRPr lang="en-IE" dirty="0"/>
          </a:p>
          <a:p>
            <a:pPr fontAlgn="base">
              <a:buClr>
                <a:srgbClr val="B6D1E1"/>
              </a:buClr>
            </a:pPr>
            <a:r>
              <a:rPr lang="en-IE" dirty="0"/>
              <a:t>EXAMPLE:  </a:t>
            </a:r>
            <a:r>
              <a:rPr lang="en-IE" dirty="0">
                <a:hlinkClick r:id="rId2">
                  <a:extLst>
                    <a:ext uri="{A12FA001-AC4F-418D-AE19-62706E023703}">
                      <ahyp:hlinkClr xmlns:ahyp="http://schemas.microsoft.com/office/drawing/2018/hyperlinkcolor" val="tx"/>
                    </a:ext>
                  </a:extLst>
                </a:hlinkClick>
              </a:rPr>
              <a:t>Irish Investment Network </a:t>
            </a:r>
            <a:r>
              <a:rPr lang="en-IE" dirty="0"/>
              <a:t>has over 170,000 registered angel investors. Their site is presented with </a:t>
            </a:r>
          </a:p>
          <a:p>
            <a:pPr fontAlgn="base">
              <a:buClr>
                <a:srgbClr val="B6D1E1"/>
              </a:buClr>
            </a:pPr>
            <a:endParaRPr lang="en-IE" dirty="0"/>
          </a:p>
          <a:p>
            <a:pPr marL="342900" indent="-342900" fontAlgn="base">
              <a:buClr>
                <a:srgbClr val="B6D1E1"/>
              </a:buClr>
              <a:buFont typeface="Arial" panose="020B0604020202020204" pitchFamily="34" charset="0"/>
              <a:buChar char="•"/>
            </a:pPr>
            <a:r>
              <a:rPr lang="en-IE" b="1" dirty="0"/>
              <a:t>Clear listings </a:t>
            </a:r>
            <a:r>
              <a:rPr lang="en-IE" dirty="0"/>
              <a:t>posted angel investors that entail the </a:t>
            </a:r>
            <a:r>
              <a:rPr lang="en-IE" b="1" dirty="0"/>
              <a:t>details of their specific sector(s) </a:t>
            </a:r>
          </a:p>
          <a:p>
            <a:pPr marL="342900" indent="-342900" fontAlgn="base">
              <a:buClr>
                <a:srgbClr val="B6D1E1"/>
              </a:buClr>
              <a:buFont typeface="Arial" panose="020B0604020202020204" pitchFamily="34" charset="0"/>
              <a:buChar char="•"/>
            </a:pPr>
            <a:r>
              <a:rPr lang="en-IE" b="1" dirty="0"/>
              <a:t>Potential investment amounts</a:t>
            </a:r>
          </a:p>
          <a:p>
            <a:pPr marL="342900" indent="-342900" fontAlgn="base">
              <a:buClr>
                <a:srgbClr val="B6D1E1"/>
              </a:buClr>
              <a:buFont typeface="Arial" panose="020B0604020202020204" pitchFamily="34" charset="0"/>
              <a:buChar char="•"/>
            </a:pPr>
            <a:r>
              <a:rPr lang="en-IE" b="1" dirty="0"/>
              <a:t>Desired location </a:t>
            </a:r>
            <a:r>
              <a:rPr lang="en-IE" dirty="0"/>
              <a:t>of the potential business venture</a:t>
            </a:r>
          </a:p>
          <a:p>
            <a:pPr fontAlgn="base">
              <a:buClr>
                <a:srgbClr val="B6D1E1"/>
              </a:buClr>
            </a:pPr>
            <a:endParaRPr lang="en-US" dirty="0"/>
          </a:p>
        </p:txBody>
      </p:sp>
      <p:sp>
        <p:nvSpPr>
          <p:cNvPr id="5" name="Text Placeholder 2">
            <a:extLst>
              <a:ext uri="{FF2B5EF4-FFF2-40B4-BE49-F238E27FC236}">
                <a16:creationId xmlns:a16="http://schemas.microsoft.com/office/drawing/2014/main" id="{0544CB3F-96A0-99EC-0E51-5B62EA68A99A}"/>
              </a:ext>
            </a:extLst>
          </p:cNvPr>
          <p:cNvSpPr txBox="1">
            <a:spLocks/>
          </p:cNvSpPr>
          <p:nvPr/>
        </p:nvSpPr>
        <p:spPr>
          <a:xfrm>
            <a:off x="805533" y="1658494"/>
            <a:ext cx="7020265"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t>Angel Investor Networks</a:t>
            </a:r>
          </a:p>
          <a:p>
            <a:pPr fontAlgn="base">
              <a:buClr>
                <a:srgbClr val="B6D1E1"/>
              </a:buClr>
            </a:pPr>
            <a:endParaRPr lang="en-US" sz="2400" b="1" dirty="0"/>
          </a:p>
        </p:txBody>
      </p:sp>
    </p:spTree>
    <p:extLst>
      <p:ext uri="{BB962C8B-B14F-4D97-AF65-F5344CB8AC3E}">
        <p14:creationId xmlns:p14="http://schemas.microsoft.com/office/powerpoint/2010/main" val="2228692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5303521" y="2800233"/>
            <a:ext cx="6559296"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 </a:t>
            </a:r>
            <a:endParaRPr lang="en-US" dirty="0"/>
          </a:p>
        </p:txBody>
      </p:sp>
      <p:sp>
        <p:nvSpPr>
          <p:cNvPr id="5" name="Text Placeholder 2">
            <a:extLst>
              <a:ext uri="{FF2B5EF4-FFF2-40B4-BE49-F238E27FC236}">
                <a16:creationId xmlns:a16="http://schemas.microsoft.com/office/drawing/2014/main" id="{0544CB3F-96A0-99EC-0E51-5B62EA68A99A}"/>
              </a:ext>
            </a:extLst>
          </p:cNvPr>
          <p:cNvSpPr txBox="1">
            <a:spLocks/>
          </p:cNvSpPr>
          <p:nvPr/>
        </p:nvSpPr>
        <p:spPr>
          <a:xfrm>
            <a:off x="631628" y="1501419"/>
            <a:ext cx="10655321"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Venture Capital  (VC)</a:t>
            </a:r>
          </a:p>
          <a:p>
            <a:pPr fontAlgn="base">
              <a:lnSpc>
                <a:spcPct val="100000"/>
              </a:lnSpc>
              <a:buClr>
                <a:srgbClr val="B6D1E1"/>
              </a:buClr>
            </a:pPr>
            <a:endParaRPr lang="en-IE" sz="1000" b="1" dirty="0"/>
          </a:p>
          <a:p>
            <a:pPr marL="342900" indent="-342900" fontAlgn="base">
              <a:buClr>
                <a:srgbClr val="B6D1E1"/>
              </a:buClr>
              <a:buFont typeface="Arial" panose="020B0604020202020204" pitchFamily="34" charset="0"/>
              <a:buChar char="•"/>
            </a:pPr>
            <a:r>
              <a:rPr lang="en-IE" dirty="0"/>
              <a:t>Capital provided by full-time, professional firms (venture capitalists) who invest with management in ambitious, fast-growing companies with the potential to develop into significant businesses.</a:t>
            </a:r>
          </a:p>
          <a:p>
            <a:pPr marL="342900" indent="-342900" fontAlgn="base">
              <a:buClr>
                <a:srgbClr val="B6D1E1"/>
              </a:buClr>
              <a:buFont typeface="Arial" panose="020B0604020202020204" pitchFamily="34" charset="0"/>
              <a:buChar char="•"/>
            </a:pPr>
            <a:r>
              <a:rPr lang="en-GB" dirty="0"/>
              <a:t>VC is becoming an increasingly common source of funding for innovative or scalable food businesses in Europe. It is not for every start-up. It’s best suited if you are: building a scalable, fast-growth food business (e.g. plant-based product line, food tech, sustainable packaging)</a:t>
            </a:r>
          </a:p>
          <a:p>
            <a:pPr marL="342900" indent="-342900" fontAlgn="base">
              <a:buClr>
                <a:srgbClr val="B6D1E1"/>
              </a:buClr>
              <a:buFont typeface="Arial" panose="020B0604020202020204" pitchFamily="34" charset="0"/>
              <a:buChar char="•"/>
            </a:pPr>
            <a:r>
              <a:rPr lang="en-IE" dirty="0"/>
              <a:t>Is likely to add considerably to the credibility of the company and to supply management expertise, support and access to their contacts.  As part of their mentoring and monitoring of their investment, they are likely to seek board membership – hence factor in creating a board structure in your establishment plans. </a:t>
            </a:r>
          </a:p>
          <a:p>
            <a:pPr fontAlgn="base">
              <a:buClr>
                <a:srgbClr val="B6D1E1"/>
              </a:buClr>
            </a:pPr>
            <a:endParaRPr lang="en-US" dirty="0"/>
          </a:p>
        </p:txBody>
      </p:sp>
    </p:spTree>
    <p:extLst>
      <p:ext uri="{BB962C8B-B14F-4D97-AF65-F5344CB8AC3E}">
        <p14:creationId xmlns:p14="http://schemas.microsoft.com/office/powerpoint/2010/main" val="3933622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WHERE CAN YOU FIND SUPPORT</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4450829" y="1817382"/>
            <a:ext cx="6559296"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Wingdings" panose="05000000000000000000" pitchFamily="2" charset="2"/>
              <a:buChar char="ü"/>
            </a:pPr>
            <a:r>
              <a:rPr lang="en-IE" dirty="0"/>
              <a:t>The venture capitalists will typically look to </a:t>
            </a:r>
            <a:r>
              <a:rPr lang="en-IE" b="1" dirty="0"/>
              <a:t>realise their investment in five years, </a:t>
            </a:r>
            <a:r>
              <a:rPr lang="en-IE" dirty="0"/>
              <a:t>either through a sale of the company or for their stake to be bought out by the company.</a:t>
            </a:r>
          </a:p>
          <a:p>
            <a:pPr>
              <a:buClr>
                <a:srgbClr val="B6D1E1"/>
              </a:buClr>
            </a:pPr>
            <a:endParaRPr lang="en-IE" dirty="0"/>
          </a:p>
          <a:p>
            <a:pPr marL="342900" indent="-342900">
              <a:buClr>
                <a:srgbClr val="B6D1E1"/>
              </a:buClr>
              <a:buFont typeface="Wingdings" panose="05000000000000000000" pitchFamily="2" charset="2"/>
              <a:buChar char="ü"/>
            </a:pPr>
            <a:r>
              <a:rPr lang="en-IE" dirty="0"/>
              <a:t>Venture Capital funds usually invest in companies that are </a:t>
            </a:r>
            <a:r>
              <a:rPr lang="en-IE" b="1" dirty="0"/>
              <a:t>raising €500k+ in equity</a:t>
            </a:r>
            <a:r>
              <a:rPr lang="en-IE" dirty="0"/>
              <a:t>. The companies must be in a </a:t>
            </a:r>
            <a:r>
              <a:rPr lang="en-IE" b="1" dirty="0"/>
              <a:t>fast-growing, attractive sector, with a strong management team and demonstrable skills</a:t>
            </a:r>
            <a:r>
              <a:rPr lang="en-IE" dirty="0"/>
              <a:t>. The product/service must solve a clearly identified problem.</a:t>
            </a:r>
          </a:p>
        </p:txBody>
      </p:sp>
      <p:sp>
        <p:nvSpPr>
          <p:cNvPr id="5" name="Text Placeholder 2">
            <a:extLst>
              <a:ext uri="{FF2B5EF4-FFF2-40B4-BE49-F238E27FC236}">
                <a16:creationId xmlns:a16="http://schemas.microsoft.com/office/drawing/2014/main" id="{0544CB3F-96A0-99EC-0E51-5B62EA68A99A}"/>
              </a:ext>
            </a:extLst>
          </p:cNvPr>
          <p:cNvSpPr txBox="1">
            <a:spLocks/>
          </p:cNvSpPr>
          <p:nvPr/>
        </p:nvSpPr>
        <p:spPr>
          <a:xfrm>
            <a:off x="900899"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contrast to bank finance, venture capitalists are not </a:t>
            </a:r>
            <a:r>
              <a:rPr lang="en-IE" b="1" dirty="0"/>
              <a:t>looking for scheduled repayment,</a:t>
            </a:r>
            <a:r>
              <a:rPr lang="en-IE" dirty="0"/>
              <a:t> but for a minority of the share capital of your company in return for cash. </a:t>
            </a:r>
          </a:p>
        </p:txBody>
      </p:sp>
      <p:cxnSp>
        <p:nvCxnSpPr>
          <p:cNvPr id="6" name="Straight Connector 5">
            <a:extLst>
              <a:ext uri="{FF2B5EF4-FFF2-40B4-BE49-F238E27FC236}">
                <a16:creationId xmlns:a16="http://schemas.microsoft.com/office/drawing/2014/main" id="{7F18B29A-9900-8D61-B470-1DC3D596DA2F}"/>
              </a:ext>
            </a:extLst>
          </p:cNvPr>
          <p:cNvCxnSpPr>
            <a:cxnSpLocks/>
          </p:cNvCxnSpPr>
          <p:nvPr/>
        </p:nvCxnSpPr>
        <p:spPr>
          <a:xfrm flipV="1">
            <a:off x="4085037" y="1714457"/>
            <a:ext cx="0" cy="342908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8664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1161F49-2159-4613-8E95-A9E50517CA07}"/>
              </a:ext>
            </a:extLst>
          </p:cNvPr>
          <p:cNvSpPr>
            <a:spLocks noGrp="1"/>
          </p:cNvSpPr>
          <p:nvPr>
            <p:ph type="body" sz="quarter" idx="27"/>
          </p:nvPr>
        </p:nvSpPr>
        <p:spPr>
          <a:xfrm>
            <a:off x="1" y="650028"/>
            <a:ext cx="12192000" cy="720752"/>
          </a:xfrm>
        </p:spPr>
        <p:txBody>
          <a:bodyPr/>
          <a:lstStyle/>
          <a:p>
            <a:pPr algn="ctr"/>
            <a:r>
              <a:rPr lang="en-US" dirty="0"/>
              <a:t>THE DIFFERENCE BETWEEN….</a:t>
            </a:r>
          </a:p>
          <a:p>
            <a:pPr algn="ctr"/>
            <a:endParaRPr lang="en-US" dirty="0"/>
          </a:p>
        </p:txBody>
      </p:sp>
      <p:graphicFrame>
        <p:nvGraphicFramePr>
          <p:cNvPr id="8" name="Table 7">
            <a:extLst>
              <a:ext uri="{FF2B5EF4-FFF2-40B4-BE49-F238E27FC236}">
                <a16:creationId xmlns:a16="http://schemas.microsoft.com/office/drawing/2014/main" id="{9A61F6B2-1A4A-1426-5871-0CF3A428C4C8}"/>
              </a:ext>
            </a:extLst>
          </p:cNvPr>
          <p:cNvGraphicFramePr>
            <a:graphicFrameLocks noGrp="1"/>
          </p:cNvGraphicFramePr>
          <p:nvPr>
            <p:extLst>
              <p:ext uri="{D42A27DB-BD31-4B8C-83A1-F6EECF244321}">
                <p14:modId xmlns:p14="http://schemas.microsoft.com/office/powerpoint/2010/main" val="2639527494"/>
              </p:ext>
            </p:extLst>
          </p:nvPr>
        </p:nvGraphicFramePr>
        <p:xfrm>
          <a:off x="457199" y="1021464"/>
          <a:ext cx="11362267" cy="5427350"/>
        </p:xfrm>
        <a:graphic>
          <a:graphicData uri="http://schemas.openxmlformats.org/drawingml/2006/table">
            <a:tbl>
              <a:tblPr firstRow="1" bandRow="1">
                <a:tableStyleId>{5C22544A-7EE6-4342-B048-85BDC9FD1C3A}</a:tableStyleId>
              </a:tblPr>
              <a:tblGrid>
                <a:gridCol w="5746284">
                  <a:extLst>
                    <a:ext uri="{9D8B030D-6E8A-4147-A177-3AD203B41FA5}">
                      <a16:colId xmlns:a16="http://schemas.microsoft.com/office/drawing/2014/main" val="2511320271"/>
                    </a:ext>
                  </a:extLst>
                </a:gridCol>
                <a:gridCol w="5615983">
                  <a:extLst>
                    <a:ext uri="{9D8B030D-6E8A-4147-A177-3AD203B41FA5}">
                      <a16:colId xmlns:a16="http://schemas.microsoft.com/office/drawing/2014/main" val="2510859457"/>
                    </a:ext>
                  </a:extLst>
                </a:gridCol>
              </a:tblGrid>
              <a:tr h="417335">
                <a:tc>
                  <a:txBody>
                    <a:bodyPr/>
                    <a:lstStyle/>
                    <a:p>
                      <a:pPr algn="ctr"/>
                      <a:r>
                        <a:rPr lang="en-IE" sz="2800" dirty="0">
                          <a:solidFill>
                            <a:schemeClr val="bg1"/>
                          </a:solidFill>
                        </a:rPr>
                        <a:t>Angel Investor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D1E1"/>
                    </a:solidFill>
                  </a:tcPr>
                </a:tc>
                <a:tc>
                  <a:txBody>
                    <a:bodyPr/>
                    <a:lstStyle/>
                    <a:p>
                      <a:pPr algn="ctr"/>
                      <a:r>
                        <a:rPr lang="en-IE" sz="2800" b="1" kern="1200" dirty="0">
                          <a:solidFill>
                            <a:schemeClr val="bg1"/>
                          </a:solidFill>
                          <a:latin typeface="+mn-lt"/>
                          <a:ea typeface="+mn-ea"/>
                          <a:cs typeface="+mn-cs"/>
                        </a:rPr>
                        <a:t>Venture Capital</a:t>
                      </a:r>
                      <a:endParaRPr lang="en-IE" sz="2800" dirty="0">
                        <a:solidFill>
                          <a:srgbClr val="E95273"/>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D1E1"/>
                    </a:solidFill>
                  </a:tcPr>
                </a:tc>
                <a:extLst>
                  <a:ext uri="{0D108BD9-81ED-4DB2-BD59-A6C34878D82A}">
                    <a16:rowId xmlns:a16="http://schemas.microsoft.com/office/drawing/2014/main" val="3925927922"/>
                  </a:ext>
                </a:extLst>
              </a:tr>
              <a:tr h="435488">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2000" b="1" i="0" kern="1200" dirty="0">
                          <a:solidFill>
                            <a:srgbClr val="382B1B"/>
                          </a:solidFill>
                          <a:effectLst/>
                          <a:latin typeface="+mn-lt"/>
                          <a:ea typeface="+mn-ea"/>
                          <a:cs typeface="+mn-cs"/>
                        </a:rPr>
                        <a:t>Private equity</a:t>
                      </a:r>
                      <a:r>
                        <a:rPr lang="en-IE" sz="2000" b="0" i="0" kern="1200" dirty="0">
                          <a:solidFill>
                            <a:srgbClr val="382B1B"/>
                          </a:solidFill>
                          <a:effectLst/>
                          <a:latin typeface="+mn-lt"/>
                          <a:ea typeface="+mn-ea"/>
                          <a:cs typeface="+mn-cs"/>
                        </a:rPr>
                        <a:t> is simply shares (equity or securities) in a company that is not listed on the stock market</a:t>
                      </a:r>
                    </a:p>
                  </a:txBody>
                  <a:tcPr anchor="ctr">
                    <a:lnL w="12700" cap="flat" cmpd="sng" algn="ctr">
                      <a:solidFill>
                        <a:srgbClr val="B6D1E1"/>
                      </a:solidFill>
                      <a:prstDash val="solid"/>
                      <a:round/>
                      <a:headEnd type="none" w="med" len="med"/>
                      <a:tailEnd type="none" w="med" len="med"/>
                    </a:lnL>
                    <a:lnR w="12700" cap="flat" cmpd="sng" algn="ctr">
                      <a:solidFill>
                        <a:srgbClr val="B6D1E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6D1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extLst>
                  <a:ext uri="{0D108BD9-81ED-4DB2-BD59-A6C34878D82A}">
                    <a16:rowId xmlns:a16="http://schemas.microsoft.com/office/drawing/2014/main" val="3854540361"/>
                  </a:ext>
                </a:extLst>
              </a:tr>
              <a:tr h="4368108">
                <a:tc>
                  <a:txBody>
                    <a:bodyPr/>
                    <a:lstStyle/>
                    <a:p>
                      <a:pPr marL="342900" marR="0" lvl="0" indent="-342900" algn="l" defTabSz="914400" rtl="0" eaLnBrk="1" fontAlgn="auto" latinLnBrk="0" hangingPunct="1">
                        <a:lnSpc>
                          <a:spcPts val="2340"/>
                        </a:lnSpc>
                        <a:spcBef>
                          <a:spcPts val="0"/>
                        </a:spcBef>
                        <a:spcAft>
                          <a:spcPts val="0"/>
                        </a:spcAft>
                        <a:buClr>
                          <a:srgbClr val="B6D1E1"/>
                        </a:buClr>
                        <a:buSzTx/>
                        <a:buFont typeface="Arial" panose="020B0604020202020204" pitchFamily="34" charset="0"/>
                        <a:buChar char="•"/>
                        <a:tabLst/>
                        <a:defRPr/>
                      </a:pPr>
                      <a:r>
                        <a:rPr lang="en-IE" sz="2200" b="0" i="0" kern="1200" dirty="0">
                          <a:solidFill>
                            <a:srgbClr val="382B1B"/>
                          </a:solidFill>
                          <a:effectLst/>
                          <a:latin typeface="+mn-lt"/>
                          <a:ea typeface="+mn-ea"/>
                          <a:cs typeface="+mn-cs"/>
                        </a:rPr>
                        <a:t>An individual investor</a:t>
                      </a:r>
                    </a:p>
                    <a:p>
                      <a:pPr marL="342900" marR="0" lvl="0" indent="-342900" algn="l" defTabSz="914400" rtl="0" eaLnBrk="1" fontAlgn="auto" latinLnBrk="0" hangingPunct="1">
                        <a:lnSpc>
                          <a:spcPts val="2340"/>
                        </a:lnSpc>
                        <a:spcBef>
                          <a:spcPts val="0"/>
                        </a:spcBef>
                        <a:spcAft>
                          <a:spcPts val="0"/>
                        </a:spcAft>
                        <a:buClr>
                          <a:srgbClr val="B6D1E1"/>
                        </a:buClr>
                        <a:buSzTx/>
                        <a:buFont typeface="Arial" panose="020B0604020202020204" pitchFamily="34" charset="0"/>
                        <a:buChar char="•"/>
                        <a:tabLst/>
                        <a:defRPr/>
                      </a:pPr>
                      <a:r>
                        <a:rPr lang="en-IE" sz="2200" b="0" i="0" kern="1200" dirty="0">
                          <a:solidFill>
                            <a:srgbClr val="382B1B"/>
                          </a:solidFill>
                          <a:effectLst/>
                          <a:latin typeface="+mn-lt"/>
                          <a:ea typeface="+mn-ea"/>
                          <a:cs typeface="+mn-cs"/>
                        </a:rPr>
                        <a:t>Investment amounts: €10k - €100k, sometimes a bit more, groups could go up to €1m</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Hold private equity from having made investments directly into private companies</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Individuals often successful business people, who are investing their own personal funds into a potentially rewarding opportunity</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May be willing to invest in early-stage or start-up, as well as established companies</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Have experience and contacts to contribute</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May be willing to be "hands-off" or "hands-on" adding important skills</a:t>
                      </a:r>
                    </a:p>
                    <a:p>
                      <a:pPr marL="342900" indent="-342900">
                        <a:lnSpc>
                          <a:spcPts val="2340"/>
                        </a:lnSpc>
                        <a:buClr>
                          <a:srgbClr val="B6D1E1"/>
                        </a:buClr>
                        <a:buFont typeface="Arial" panose="020B0604020202020204" pitchFamily="34" charset="0"/>
                        <a:buChar char="•"/>
                      </a:pPr>
                      <a:endParaRPr lang="en-IE" sz="2200" b="0" i="0" kern="1200" dirty="0">
                        <a:solidFill>
                          <a:srgbClr val="382B1B"/>
                        </a:solidFill>
                        <a:effectLst/>
                        <a:latin typeface="+mn-lt"/>
                        <a:ea typeface="+mn-ea"/>
                        <a:cs typeface="+mn-cs"/>
                      </a:endParaRPr>
                    </a:p>
                  </a:txBody>
                  <a:tcPr anchor="ctr">
                    <a:lnL w="12700" cap="flat" cmpd="sng" algn="ctr">
                      <a:solidFill>
                        <a:srgbClr val="B6D1E1"/>
                      </a:solidFill>
                      <a:prstDash val="solid"/>
                      <a:round/>
                      <a:headEnd type="none" w="med" len="med"/>
                      <a:tailEnd type="none" w="med" len="med"/>
                    </a:lnL>
                    <a:lnR w="12700" cap="flat" cmpd="sng" algn="ctr">
                      <a:solidFill>
                        <a:srgbClr val="B6D1E1"/>
                      </a:solidFill>
                      <a:prstDash val="solid"/>
                      <a:round/>
                      <a:headEnd type="none" w="med" len="med"/>
                      <a:tailEnd type="none" w="med" len="med"/>
                    </a:lnR>
                    <a:lnT w="12700" cap="flat" cmpd="sng" algn="ctr">
                      <a:solidFill>
                        <a:srgbClr val="B6D1E1"/>
                      </a:solidFill>
                      <a:prstDash val="solid"/>
                      <a:round/>
                      <a:headEnd type="none" w="med" len="med"/>
                      <a:tailEnd type="none" w="med" len="med"/>
                    </a:lnT>
                    <a:lnB w="12700" cap="flat" cmpd="sng" algn="ctr">
                      <a:solidFill>
                        <a:srgbClr val="B6D1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ts val="2340"/>
                        </a:lnSpc>
                        <a:spcBef>
                          <a:spcPts val="0"/>
                        </a:spcBef>
                        <a:spcAft>
                          <a:spcPts val="0"/>
                        </a:spcAft>
                        <a:buClr>
                          <a:srgbClr val="B6D1E1"/>
                        </a:buClr>
                        <a:buSzTx/>
                        <a:buFont typeface="Arial" panose="020B0604020202020204" pitchFamily="34" charset="0"/>
                        <a:buChar char="•"/>
                        <a:tabLst/>
                        <a:defRPr/>
                      </a:pPr>
                      <a:r>
                        <a:rPr lang="en-IE" sz="2200" b="0" i="0" kern="1200" dirty="0">
                          <a:solidFill>
                            <a:srgbClr val="382B1B"/>
                          </a:solidFill>
                          <a:effectLst/>
                          <a:latin typeface="+mn-lt"/>
                          <a:ea typeface="+mn-ea"/>
                          <a:cs typeface="+mn-cs"/>
                        </a:rPr>
                        <a:t>A company or business rather than an individual</a:t>
                      </a:r>
                    </a:p>
                    <a:p>
                      <a:pPr marL="342900" marR="0" lvl="0" indent="-342900" algn="l" defTabSz="914400" rtl="0" eaLnBrk="1" fontAlgn="auto" latinLnBrk="0" hangingPunct="1">
                        <a:lnSpc>
                          <a:spcPts val="2340"/>
                        </a:lnSpc>
                        <a:spcBef>
                          <a:spcPts val="0"/>
                        </a:spcBef>
                        <a:spcAft>
                          <a:spcPts val="0"/>
                        </a:spcAft>
                        <a:buClr>
                          <a:srgbClr val="B6D1E1"/>
                        </a:buClr>
                        <a:buSzTx/>
                        <a:buFont typeface="Arial" panose="020B0604020202020204" pitchFamily="34" charset="0"/>
                        <a:buChar char="•"/>
                        <a:tabLst/>
                        <a:defRPr/>
                      </a:pPr>
                      <a:r>
                        <a:rPr lang="en-IE" sz="2200" b="0" i="0" kern="1200" dirty="0">
                          <a:solidFill>
                            <a:srgbClr val="382B1B"/>
                          </a:solidFill>
                          <a:effectLst/>
                          <a:latin typeface="+mn-lt"/>
                          <a:ea typeface="+mn-ea"/>
                          <a:cs typeface="+mn-cs"/>
                        </a:rPr>
                        <a:t>Investment amounts: €1M +</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Hold private equity from having made investments directly into private companies</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Capital is invested by firms or companies that use other people's money. They raise that money by offering investors a chance to take part in a fund that is then used to buy shares in a private company</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Seldom interested in early-stage, unless compelling reasons (e.g. high tech with already successful founders)</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Have contacts</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Require seat on board</a:t>
                      </a:r>
                    </a:p>
                  </a:txBody>
                  <a:tcPr anchor="ctr">
                    <a:lnL w="12700" cap="flat" cmpd="sng" algn="ctr">
                      <a:solidFill>
                        <a:srgbClr val="B6D1E1"/>
                      </a:solidFill>
                      <a:prstDash val="solid"/>
                      <a:round/>
                      <a:headEnd type="none" w="med" len="med"/>
                      <a:tailEnd type="none" w="med" len="med"/>
                    </a:lnL>
                    <a:lnR w="12700" cap="flat" cmpd="sng" algn="ctr">
                      <a:solidFill>
                        <a:srgbClr val="B6D1E1"/>
                      </a:solidFill>
                      <a:prstDash val="solid"/>
                      <a:round/>
                      <a:headEnd type="none" w="med" len="med"/>
                      <a:tailEnd type="none" w="med" len="med"/>
                    </a:lnR>
                    <a:lnT w="12700" cap="flat" cmpd="sng" algn="ctr">
                      <a:solidFill>
                        <a:srgbClr val="B6D1E1"/>
                      </a:solidFill>
                      <a:prstDash val="solid"/>
                      <a:round/>
                      <a:headEnd type="none" w="med" len="med"/>
                      <a:tailEnd type="none" w="med" len="med"/>
                    </a:lnT>
                    <a:lnB w="12700" cap="flat" cmpd="sng" algn="ctr">
                      <a:solidFill>
                        <a:srgbClr val="B6D1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9003722"/>
                  </a:ext>
                </a:extLst>
              </a:tr>
            </a:tbl>
          </a:graphicData>
        </a:graphic>
      </p:graphicFrame>
    </p:spTree>
    <p:extLst>
      <p:ext uri="{BB962C8B-B14F-4D97-AF65-F5344CB8AC3E}">
        <p14:creationId xmlns:p14="http://schemas.microsoft.com/office/powerpoint/2010/main" val="3816275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A53C0-2A68-D6FB-65A5-EC53BCDB8AA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C25B7ED-15F2-6EC7-95CA-A3EA2DDC1CE6}"/>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B084D290-E445-B6FD-F27D-8C3C1CBD1615}"/>
              </a:ext>
            </a:extLst>
          </p:cNvPr>
          <p:cNvSpPr txBox="1">
            <a:spLocks/>
          </p:cNvSpPr>
          <p:nvPr/>
        </p:nvSpPr>
        <p:spPr>
          <a:xfrm>
            <a:off x="900899"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52" name="TextBox 51">
            <a:extLst>
              <a:ext uri="{FF2B5EF4-FFF2-40B4-BE49-F238E27FC236}">
                <a16:creationId xmlns:a16="http://schemas.microsoft.com/office/drawing/2014/main" id="{390D89C1-310E-97BE-F8F3-92B37BBADC9D}"/>
              </a:ext>
            </a:extLst>
          </p:cNvPr>
          <p:cNvSpPr txBox="1"/>
          <p:nvPr/>
        </p:nvSpPr>
        <p:spPr>
          <a:xfrm>
            <a:off x="383913" y="1380015"/>
            <a:ext cx="10907188" cy="5601533"/>
          </a:xfrm>
          <a:prstGeom prst="rect">
            <a:avLst/>
          </a:prstGeom>
          <a:noFill/>
        </p:spPr>
        <p:txBody>
          <a:bodyPr wrap="square" rtlCol="0">
            <a:spAutoFit/>
          </a:bodyPr>
          <a:lstStyle/>
          <a:p>
            <a:r>
              <a:rPr lang="en-GB" sz="2200" b="1" dirty="0">
                <a:solidFill>
                  <a:srgbClr val="94C7B0"/>
                </a:solidFill>
              </a:rPr>
              <a:t>Equity Crowdfunding - What Is It?</a:t>
            </a:r>
          </a:p>
          <a:p>
            <a:r>
              <a:rPr lang="en-GB" sz="2200" dirty="0"/>
              <a:t>Equity crowdfunding allows you to raise funds by offering shares in your business to a large number of small investors, usually through an online platform. Instead of receiving a product or reward (like with traditional crowdfunding), supporters become part-owners of your business</a:t>
            </a:r>
          </a:p>
          <a:p>
            <a:endParaRPr lang="en-GB" sz="2200" dirty="0"/>
          </a:p>
          <a:p>
            <a:r>
              <a:rPr lang="en-GB" sz="2200" dirty="0">
                <a:solidFill>
                  <a:srgbClr val="B6D1E1"/>
                </a:solidFill>
              </a:rPr>
              <a:t>Key Features:</a:t>
            </a:r>
          </a:p>
          <a:p>
            <a:pPr marL="285750" indent="-285750">
              <a:buFont typeface="Arial" panose="020B0604020202020204" pitchFamily="34" charset="0"/>
              <a:buChar char="•"/>
            </a:pPr>
            <a:r>
              <a:rPr lang="en-GB" sz="2200" dirty="0"/>
              <a:t>Raise capital without going through banks or venture capitalists</a:t>
            </a:r>
          </a:p>
          <a:p>
            <a:pPr marL="285750" indent="-285750">
              <a:buFont typeface="Arial" panose="020B0604020202020204" pitchFamily="34" charset="0"/>
              <a:buChar char="•"/>
            </a:pPr>
            <a:r>
              <a:rPr lang="en-GB" sz="2200" dirty="0"/>
              <a:t>Each investor receives a small stake in your company</a:t>
            </a:r>
          </a:p>
          <a:p>
            <a:pPr marL="285750" indent="-285750">
              <a:buFont typeface="Arial" panose="020B0604020202020204" pitchFamily="34" charset="0"/>
              <a:buChar char="•"/>
            </a:pPr>
            <a:r>
              <a:rPr lang="en-GB" sz="2200" dirty="0"/>
              <a:t>Platforms often handle compliance and legal paperwork</a:t>
            </a:r>
          </a:p>
          <a:p>
            <a:pPr marL="285750" indent="-285750">
              <a:buFont typeface="Arial" panose="020B0604020202020204" pitchFamily="34" charset="0"/>
              <a:buChar char="•"/>
            </a:pPr>
            <a:r>
              <a:rPr lang="en-GB" sz="2200" dirty="0"/>
              <a:t>Popular platforms in the EU: </a:t>
            </a:r>
          </a:p>
          <a:p>
            <a:pPr marL="742950" lvl="1" indent="-285750">
              <a:buFont typeface="Arial" panose="020B0604020202020204" pitchFamily="34" charset="0"/>
              <a:buChar char="•"/>
            </a:pPr>
            <a:r>
              <a:rPr lang="en-GB" sz="2400" dirty="0">
                <a:hlinkClick r:id="rId2"/>
              </a:rPr>
              <a:t>Invest in Europe's best startups | </a:t>
            </a:r>
            <a:r>
              <a:rPr lang="en-GB" sz="2400" dirty="0" err="1">
                <a:hlinkClick r:id="rId2"/>
              </a:rPr>
              <a:t>Crowdcube</a:t>
            </a:r>
            <a:r>
              <a:rPr lang="en-GB" sz="2400" dirty="0">
                <a:hlinkClick r:id="rId2"/>
              </a:rPr>
              <a:t> </a:t>
            </a:r>
            <a:endParaRPr lang="en-GB" sz="2400" dirty="0"/>
          </a:p>
          <a:p>
            <a:pPr marL="742950" lvl="1" indent="-285750">
              <a:buFont typeface="Arial" panose="020B0604020202020204" pitchFamily="34" charset="0"/>
              <a:buChar char="•"/>
            </a:pPr>
            <a:r>
              <a:rPr lang="en-GB" sz="2400" dirty="0">
                <a:hlinkClick r:id="rId3"/>
              </a:rPr>
              <a:t>Invest online in startups via equity crowdfunding | Republic Europe</a:t>
            </a:r>
            <a:endParaRPr lang="en-GB" sz="2200" dirty="0"/>
          </a:p>
          <a:p>
            <a:pPr marL="742950" lvl="1" indent="-285750">
              <a:buFont typeface="Arial" panose="020B0604020202020204" pitchFamily="34" charset="0"/>
              <a:buChar char="•"/>
            </a:pPr>
            <a:r>
              <a:rPr lang="fr-FR" sz="2400" dirty="0">
                <a:hlinkClick r:id="rId4"/>
              </a:rPr>
              <a:t>WiSEED - Investir dans le Crowdfunding immobilier et la transition énergétique</a:t>
            </a:r>
            <a:r>
              <a:rPr lang="en-GB" sz="2200" dirty="0"/>
              <a:t> </a:t>
            </a:r>
          </a:p>
          <a:p>
            <a:endParaRPr lang="en-GB" sz="2200" dirty="0"/>
          </a:p>
          <a:p>
            <a:pPr marL="285750" indent="-285750">
              <a:buFont typeface="Arial" panose="020B0604020202020204" pitchFamily="34" charset="0"/>
              <a:buChar char="•"/>
            </a:pPr>
            <a:endParaRPr lang="en-GB" sz="2200" dirty="0"/>
          </a:p>
        </p:txBody>
      </p:sp>
    </p:spTree>
    <p:extLst>
      <p:ext uri="{BB962C8B-B14F-4D97-AF65-F5344CB8AC3E}">
        <p14:creationId xmlns:p14="http://schemas.microsoft.com/office/powerpoint/2010/main" val="21751565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2ED6E-854F-CE7D-F8FD-1272309128F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A6D48ED-2F43-8974-881C-2B7006D3505B}"/>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78ECFDEA-86FC-BB94-1337-6E1463999D24}"/>
              </a:ext>
            </a:extLst>
          </p:cNvPr>
          <p:cNvSpPr txBox="1">
            <a:spLocks/>
          </p:cNvSpPr>
          <p:nvPr/>
        </p:nvSpPr>
        <p:spPr>
          <a:xfrm>
            <a:off x="900899"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52" name="TextBox 51">
            <a:extLst>
              <a:ext uri="{FF2B5EF4-FFF2-40B4-BE49-F238E27FC236}">
                <a16:creationId xmlns:a16="http://schemas.microsoft.com/office/drawing/2014/main" id="{33E8ABF3-67C2-E5C4-E2F4-A079058FAA9B}"/>
              </a:ext>
            </a:extLst>
          </p:cNvPr>
          <p:cNvSpPr txBox="1"/>
          <p:nvPr/>
        </p:nvSpPr>
        <p:spPr>
          <a:xfrm>
            <a:off x="383913" y="1380015"/>
            <a:ext cx="11593044" cy="4154984"/>
          </a:xfrm>
          <a:prstGeom prst="rect">
            <a:avLst/>
          </a:prstGeom>
          <a:noFill/>
        </p:spPr>
        <p:txBody>
          <a:bodyPr wrap="square" rtlCol="0">
            <a:spAutoFit/>
          </a:bodyPr>
          <a:lstStyle/>
          <a:p>
            <a:r>
              <a:rPr lang="en-GB" sz="2200" b="1" dirty="0">
                <a:solidFill>
                  <a:srgbClr val="94C7B0"/>
                </a:solidFill>
              </a:rPr>
              <a:t>Why Equity Crowdfunding Works for Food Start-Ups:</a:t>
            </a:r>
          </a:p>
          <a:p>
            <a:pPr marL="285750" indent="-285750">
              <a:buFont typeface="Arial" panose="020B0604020202020204" pitchFamily="34" charset="0"/>
              <a:buChar char="•"/>
            </a:pPr>
            <a:r>
              <a:rPr lang="en-GB" sz="2200" dirty="0"/>
              <a:t>Engages loyal customers as co-owners. </a:t>
            </a:r>
          </a:p>
          <a:p>
            <a:pPr marL="285750" indent="-285750">
              <a:buFont typeface="Arial" panose="020B0604020202020204" pitchFamily="34" charset="0"/>
              <a:buChar char="•"/>
            </a:pPr>
            <a:r>
              <a:rPr lang="en-GB" sz="2200" dirty="0"/>
              <a:t>Builds community and brand ambassadors</a:t>
            </a:r>
          </a:p>
          <a:p>
            <a:pPr marL="285750" indent="-285750">
              <a:buFont typeface="Arial" panose="020B0604020202020204" pitchFamily="34" charset="0"/>
              <a:buChar char="•"/>
            </a:pPr>
            <a:r>
              <a:rPr lang="en-GB" sz="2200" dirty="0"/>
              <a:t>Great for consumer-facing businesses like food and drink brands, where people connect emotionally with the product</a:t>
            </a:r>
          </a:p>
          <a:p>
            <a:pPr marL="285750" indent="-285750">
              <a:buFont typeface="Arial" panose="020B0604020202020204" pitchFamily="34" charset="0"/>
              <a:buChar char="•"/>
            </a:pPr>
            <a:endParaRPr lang="en-GB" sz="2200" dirty="0"/>
          </a:p>
          <a:p>
            <a:r>
              <a:rPr lang="en-GB" sz="2200" b="1" dirty="0">
                <a:solidFill>
                  <a:srgbClr val="94C7B0"/>
                </a:solidFill>
              </a:rPr>
              <a:t>What to Keep in Mind:</a:t>
            </a:r>
          </a:p>
          <a:p>
            <a:pPr marL="342900" indent="-342900">
              <a:buFont typeface="Arial" panose="020B0604020202020204" pitchFamily="34" charset="0"/>
              <a:buChar char="•"/>
            </a:pPr>
            <a:r>
              <a:rPr lang="en-GB" sz="2200" dirty="0"/>
              <a:t>You’ll need a strong business plan, financials, and a solid pitch</a:t>
            </a:r>
          </a:p>
          <a:p>
            <a:pPr marL="342900" indent="-342900">
              <a:buFont typeface="Arial" panose="020B0604020202020204" pitchFamily="34" charset="0"/>
              <a:buChar char="•"/>
            </a:pPr>
            <a:r>
              <a:rPr lang="en-GB" sz="2200" dirty="0"/>
              <a:t>You are giving up equity, so be sure you're comfortable with shared ownership</a:t>
            </a:r>
          </a:p>
          <a:p>
            <a:pPr marL="342900" indent="-342900">
              <a:buFont typeface="Arial" panose="020B0604020202020204" pitchFamily="34" charset="0"/>
              <a:buChar char="•"/>
            </a:pPr>
            <a:r>
              <a:rPr lang="en-GB" sz="2200" dirty="0"/>
              <a:t>Legal and reporting obligations increase once you have many shareholders. </a:t>
            </a:r>
          </a:p>
          <a:p>
            <a:endParaRPr lang="en-GB" sz="2200" dirty="0"/>
          </a:p>
          <a:p>
            <a:r>
              <a:rPr lang="en-GB" sz="2200" dirty="0"/>
              <a:t> </a:t>
            </a:r>
          </a:p>
        </p:txBody>
      </p:sp>
    </p:spTree>
    <p:extLst>
      <p:ext uri="{BB962C8B-B14F-4D97-AF65-F5344CB8AC3E}">
        <p14:creationId xmlns:p14="http://schemas.microsoft.com/office/powerpoint/2010/main" val="24258808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47316-38EC-1C72-A45A-55CF7CA138B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A3CAD9D-1ACC-E0AA-B812-677786398A76}"/>
              </a:ext>
            </a:extLst>
          </p:cNvPr>
          <p:cNvSpPr>
            <a:spLocks noGrp="1"/>
          </p:cNvSpPr>
          <p:nvPr>
            <p:ph type="body" sz="quarter" idx="27"/>
          </p:nvPr>
        </p:nvSpPr>
        <p:spPr/>
        <p:txBody>
          <a:bodyPr/>
          <a:lstStyle/>
          <a:p>
            <a:r>
              <a:rPr lang="en-US" dirty="0"/>
              <a:t>WHERE CAN YOU FIND SUPPORT</a:t>
            </a:r>
            <a:endParaRPr lang="en-GB" dirty="0"/>
          </a:p>
        </p:txBody>
      </p:sp>
      <p:sp>
        <p:nvSpPr>
          <p:cNvPr id="5" name="Text Placeholder 2">
            <a:extLst>
              <a:ext uri="{FF2B5EF4-FFF2-40B4-BE49-F238E27FC236}">
                <a16:creationId xmlns:a16="http://schemas.microsoft.com/office/drawing/2014/main" id="{DF59EB48-524A-EC02-808D-91C2C160A96A}"/>
              </a:ext>
            </a:extLst>
          </p:cNvPr>
          <p:cNvSpPr txBox="1">
            <a:spLocks/>
          </p:cNvSpPr>
          <p:nvPr/>
        </p:nvSpPr>
        <p:spPr>
          <a:xfrm>
            <a:off x="900899"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3" name="TextBox 2">
            <a:extLst>
              <a:ext uri="{FF2B5EF4-FFF2-40B4-BE49-F238E27FC236}">
                <a16:creationId xmlns:a16="http://schemas.microsoft.com/office/drawing/2014/main" id="{A6B9B442-25E8-21E3-01D9-F0B5E0E73ED4}"/>
              </a:ext>
            </a:extLst>
          </p:cNvPr>
          <p:cNvSpPr txBox="1"/>
          <p:nvPr/>
        </p:nvSpPr>
        <p:spPr>
          <a:xfrm>
            <a:off x="579213" y="1379577"/>
            <a:ext cx="10286999" cy="5139869"/>
          </a:xfrm>
          <a:prstGeom prst="rect">
            <a:avLst/>
          </a:prstGeom>
          <a:noFill/>
        </p:spPr>
        <p:txBody>
          <a:bodyPr wrap="square">
            <a:spAutoFit/>
          </a:bodyPr>
          <a:lstStyle/>
          <a:p>
            <a:r>
              <a:rPr lang="en-GB" sz="2400" b="1" dirty="0">
                <a:solidFill>
                  <a:srgbClr val="94C7B0"/>
                </a:solidFill>
              </a:rPr>
              <a:t>Blended Finance / Co-Financing Models</a:t>
            </a:r>
            <a:endParaRPr lang="en-GB" sz="2000" b="1" dirty="0">
              <a:solidFill>
                <a:srgbClr val="94C7B0"/>
              </a:solidFill>
            </a:endParaRPr>
          </a:p>
          <a:p>
            <a:r>
              <a:rPr lang="en-GB" sz="2200" dirty="0"/>
              <a:t>Blended finance combines different types of funding, such as a mix of grants, loans, and private investment, to reduce risk and support growth, especially in mission-driven or early-stage businesses.</a:t>
            </a:r>
          </a:p>
          <a:p>
            <a:endParaRPr lang="en-GB" sz="2200" dirty="0"/>
          </a:p>
          <a:p>
            <a:r>
              <a:rPr lang="en-GB" sz="2200" b="1" dirty="0">
                <a:solidFill>
                  <a:srgbClr val="94C7B0"/>
                </a:solidFill>
              </a:rPr>
              <a:t>Common Types:</a:t>
            </a:r>
          </a:p>
          <a:p>
            <a:pPr marL="285750" indent="-285750">
              <a:buFont typeface="Arial" panose="020B0604020202020204" pitchFamily="34" charset="0"/>
              <a:buChar char="•"/>
            </a:pPr>
            <a:r>
              <a:rPr lang="en-GB" sz="2200" dirty="0"/>
              <a:t>Grant + loan: Use a grant to cover R&amp;D, then take a loan to scale production</a:t>
            </a:r>
          </a:p>
          <a:p>
            <a:pPr marL="285750" indent="-285750">
              <a:buFont typeface="Arial" panose="020B0604020202020204" pitchFamily="34" charset="0"/>
              <a:buChar char="•"/>
            </a:pPr>
            <a:r>
              <a:rPr lang="en-GB" sz="2200" dirty="0"/>
              <a:t>Public + private: Government/EU funding matches angel or VC investment</a:t>
            </a:r>
          </a:p>
          <a:p>
            <a:pPr marL="285750" indent="-285750">
              <a:buFont typeface="Arial" panose="020B0604020202020204" pitchFamily="34" charset="0"/>
              <a:buChar char="•"/>
            </a:pPr>
            <a:r>
              <a:rPr lang="en-GB" sz="2200" dirty="0"/>
              <a:t>Impact finance: Funds targeted at social enterprises or sustainability goals</a:t>
            </a:r>
          </a:p>
          <a:p>
            <a:endParaRPr lang="en-GB" sz="2200" b="1" dirty="0">
              <a:solidFill>
                <a:srgbClr val="94C7B0"/>
              </a:solidFill>
            </a:endParaRPr>
          </a:p>
          <a:p>
            <a:r>
              <a:rPr lang="en-GB" sz="2200" b="1" dirty="0">
                <a:solidFill>
                  <a:srgbClr val="94C7B0"/>
                </a:solidFill>
              </a:rPr>
              <a:t>Why It’s Helpful:</a:t>
            </a:r>
          </a:p>
          <a:p>
            <a:pPr marL="285750" indent="-285750">
              <a:buFont typeface="Arial" panose="020B0604020202020204" pitchFamily="34" charset="0"/>
              <a:buChar char="•"/>
            </a:pPr>
            <a:r>
              <a:rPr lang="en-GB" sz="2200" dirty="0"/>
              <a:t>Helps de-risk early investment for private funders</a:t>
            </a:r>
          </a:p>
          <a:p>
            <a:pPr marL="285750" indent="-285750">
              <a:buFont typeface="Arial" panose="020B0604020202020204" pitchFamily="34" charset="0"/>
              <a:buChar char="•"/>
            </a:pPr>
            <a:r>
              <a:rPr lang="en-GB" sz="2200" dirty="0"/>
              <a:t>Makes it easier for small or underrepresented founders to access significant capital</a:t>
            </a:r>
          </a:p>
          <a:p>
            <a:pPr marL="285750" indent="-285750">
              <a:buFont typeface="Arial" panose="020B0604020202020204" pitchFamily="34" charset="0"/>
              <a:buChar char="•"/>
            </a:pPr>
            <a:r>
              <a:rPr lang="en-GB" sz="2200" dirty="0"/>
              <a:t>Encourages growth while staying mission-aligned</a:t>
            </a:r>
            <a:endParaRPr lang="en-IE" sz="2200" dirty="0"/>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226210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THE 3 ELEMENTS OF COSTS</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766887"/>
            <a:ext cx="778321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Working out costs for a physical food product is straightforward. </a:t>
            </a:r>
          </a:p>
          <a:p>
            <a:pPr>
              <a:buClr>
                <a:srgbClr val="B6D1E1"/>
              </a:buClr>
            </a:pPr>
            <a:r>
              <a:rPr lang="en-US" dirty="0"/>
              <a:t>Your cost is the amount of expenditure it takes to make a product. It includes </a:t>
            </a:r>
            <a:r>
              <a:rPr lang="en-US" b="1" dirty="0"/>
              <a:t>3 elements</a:t>
            </a:r>
            <a:r>
              <a:rPr lang="en-US" dirty="0"/>
              <a:t>:</a:t>
            </a:r>
          </a:p>
          <a:p>
            <a:pPr marL="366713" indent="-366713">
              <a:buClr>
                <a:srgbClr val="B6D1E1"/>
              </a:buClr>
              <a:buFont typeface="+mj-lt"/>
              <a:buAutoNum type="arabicPeriod"/>
            </a:pPr>
            <a:endParaRPr lang="en-US" dirty="0"/>
          </a:p>
          <a:p>
            <a:pPr marL="366713" indent="-366713">
              <a:buClr>
                <a:srgbClr val="B6D1E1"/>
              </a:buClr>
              <a:buFont typeface="+mj-lt"/>
              <a:buAutoNum type="arabicPeriod"/>
            </a:pPr>
            <a:r>
              <a:rPr lang="en-US" b="1" dirty="0"/>
              <a:t>The cost of your materials </a:t>
            </a:r>
            <a:r>
              <a:rPr lang="en-US" dirty="0"/>
              <a:t>including packaging</a:t>
            </a:r>
          </a:p>
          <a:p>
            <a:pPr marL="366713" indent="-366713">
              <a:buClr>
                <a:srgbClr val="B6D1E1"/>
              </a:buClr>
              <a:buFont typeface="+mj-lt"/>
              <a:buAutoNum type="arabicPeriod"/>
            </a:pPr>
            <a:r>
              <a:rPr lang="en-US" b="1" dirty="0"/>
              <a:t>Labour</a:t>
            </a:r>
            <a:r>
              <a:rPr lang="en-US" dirty="0"/>
              <a:t> – the cost of your time (or others) in making and selling the item</a:t>
            </a:r>
          </a:p>
          <a:p>
            <a:pPr marL="366713" indent="-366713">
              <a:buClr>
                <a:srgbClr val="B6D1E1"/>
              </a:buClr>
              <a:buFont typeface="+mj-lt"/>
              <a:buAutoNum type="arabicPeriod"/>
            </a:pPr>
            <a:r>
              <a:rPr lang="en-US" b="1" dirty="0"/>
              <a:t>Overheads</a:t>
            </a:r>
            <a:r>
              <a:rPr lang="en-US" dirty="0"/>
              <a:t> – the costs of being in business – e.g. rent, transport, marketing costs</a:t>
            </a:r>
          </a:p>
          <a:p>
            <a:pPr marL="366713" indent="-366713">
              <a:buClr>
                <a:srgbClr val="B6D1E1"/>
              </a:buClr>
              <a:buFont typeface="+mj-lt"/>
              <a:buAutoNum type="arabicPeriod"/>
            </a:pPr>
            <a:endParaRPr lang="en-US" dirty="0"/>
          </a:p>
        </p:txBody>
      </p:sp>
      <p:sp>
        <p:nvSpPr>
          <p:cNvPr id="3" name="TextBox 2">
            <a:extLst>
              <a:ext uri="{FF2B5EF4-FFF2-40B4-BE49-F238E27FC236}">
                <a16:creationId xmlns:a16="http://schemas.microsoft.com/office/drawing/2014/main" id="{DF41C3B3-F68D-0667-463C-29E6B70E8AF6}"/>
              </a:ext>
            </a:extLst>
          </p:cNvPr>
          <p:cNvSpPr txBox="1"/>
          <p:nvPr/>
        </p:nvSpPr>
        <p:spPr>
          <a:xfrm>
            <a:off x="712923" y="4844534"/>
            <a:ext cx="7842142" cy="646331"/>
          </a:xfrm>
          <a:prstGeom prst="rect">
            <a:avLst/>
          </a:prstGeom>
          <a:noFill/>
        </p:spPr>
        <p:txBody>
          <a:bodyPr wrap="square">
            <a:spAutoFit/>
          </a:bodyPr>
          <a:lstStyle/>
          <a:p>
            <a:pPr>
              <a:buClr>
                <a:srgbClr val="EC2179"/>
              </a:buClr>
            </a:pPr>
            <a:r>
              <a:rPr lang="en-US" sz="3600" b="1" dirty="0">
                <a:solidFill>
                  <a:srgbClr val="94C7B0"/>
                </a:solidFill>
              </a:rPr>
              <a:t>MATERIALS  </a:t>
            </a:r>
            <a:r>
              <a:rPr lang="en-US" sz="3600" b="1" dirty="0">
                <a:solidFill>
                  <a:srgbClr val="B6D1E1"/>
                </a:solidFill>
              </a:rPr>
              <a:t>+</a:t>
            </a:r>
            <a:r>
              <a:rPr lang="en-US" sz="3600" b="1" dirty="0">
                <a:solidFill>
                  <a:srgbClr val="94C7B0"/>
                </a:solidFill>
              </a:rPr>
              <a:t>  LABOUR  </a:t>
            </a:r>
            <a:r>
              <a:rPr lang="en-US" sz="3600" b="1" dirty="0">
                <a:solidFill>
                  <a:srgbClr val="B6D1E1"/>
                </a:solidFill>
              </a:rPr>
              <a:t>+</a:t>
            </a:r>
            <a:r>
              <a:rPr lang="en-US" sz="3600" b="1" dirty="0">
                <a:solidFill>
                  <a:srgbClr val="94C7B0"/>
                </a:solidFill>
              </a:rPr>
              <a:t>  OVERHEADS </a:t>
            </a:r>
          </a:p>
        </p:txBody>
      </p:sp>
      <p:cxnSp>
        <p:nvCxnSpPr>
          <p:cNvPr id="10" name="Straight Connector 9">
            <a:extLst>
              <a:ext uri="{FF2B5EF4-FFF2-40B4-BE49-F238E27FC236}">
                <a16:creationId xmlns:a16="http://schemas.microsoft.com/office/drawing/2014/main" id="{700BD27D-3816-666F-A232-9750DE6D1C86}"/>
              </a:ext>
            </a:extLst>
          </p:cNvPr>
          <p:cNvCxnSpPr>
            <a:cxnSpLocks/>
          </p:cNvCxnSpPr>
          <p:nvPr/>
        </p:nvCxnSpPr>
        <p:spPr>
          <a:xfrm>
            <a:off x="483988" y="4541004"/>
            <a:ext cx="7916093"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21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0" y="1983783"/>
            <a:ext cx="5381757" cy="3158610"/>
          </a:xfrm>
        </p:spPr>
        <p:txBody>
          <a:bodyPr>
            <a:normAutofit/>
          </a:bodyPr>
          <a:lstStyle/>
          <a:p>
            <a:r>
              <a:rPr lang="en-IE" dirty="0">
                <a:latin typeface="Calibri" charset="0"/>
                <a:ea typeface="MS PGothic" charset="-128"/>
              </a:rPr>
              <a:t>OVERCOMING A ‘NO’ WHEN SEEKING FUNDING </a:t>
            </a:r>
            <a:endParaRPr lang="en-IE" dirty="0"/>
          </a:p>
          <a:p>
            <a:endParaRPr lang="en-US"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3767862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OVERCOMING A ‘NO’ WHEN SEEKING FUNDING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32363" y="1841876"/>
            <a:ext cx="4745549"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If the recipe isn’t right, and you don’t get the grant or succeed in your crowdfunding campaign,  be sure to use these rejections as a learning experience!   Encountering a no can be disheartening.  </a:t>
            </a:r>
          </a:p>
          <a:p>
            <a:endParaRPr lang="en-US" dirty="0"/>
          </a:p>
          <a:p>
            <a:r>
              <a:rPr lang="en-US" dirty="0"/>
              <a:t>But don’t let it get the better of you. Consider these steps to increase your chances of being reconsidered, improve your potential for obtaining financing in the future, and generally relieve the stress of securing funding. </a:t>
            </a:r>
          </a:p>
          <a:p>
            <a:endParaRPr lang="en-US" dirty="0"/>
          </a:p>
          <a:p>
            <a:endParaRPr lang="en-US" dirty="0"/>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877399" y="1624901"/>
            <a:ext cx="0" cy="432644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31BA2EBC-F8AD-EE2E-5599-99E338C89CE7}"/>
              </a:ext>
            </a:extLst>
          </p:cNvPr>
          <p:cNvSpPr txBox="1">
            <a:spLocks/>
          </p:cNvSpPr>
          <p:nvPr/>
        </p:nvSpPr>
        <p:spPr>
          <a:xfrm>
            <a:off x="6400800" y="1841876"/>
            <a:ext cx="4850969" cy="3830504"/>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Reflect on your approach </a:t>
            </a:r>
            <a:r>
              <a:rPr lang="en-US" dirty="0"/>
              <a:t>be honest with yourself. Did you rush the application? Did you really think you met the priorities or did you not do yourself justice in writing about your project? </a:t>
            </a:r>
          </a:p>
          <a:p>
            <a:endParaRPr lang="en-US" dirty="0"/>
          </a:p>
          <a:p>
            <a:r>
              <a:rPr lang="en-US" b="1" dirty="0"/>
              <a:t>Ask for feedback </a:t>
            </a:r>
            <a:r>
              <a:rPr lang="en-US" dirty="0"/>
              <a:t>even if your rejection letter specifies a reason for your rejection, asking for verbal feedback will sometimes bring you a fuller and more open response. </a:t>
            </a:r>
          </a:p>
          <a:p>
            <a:endParaRPr lang="en-US" dirty="0"/>
          </a:p>
          <a:p>
            <a:endParaRPr lang="en-US" dirty="0"/>
          </a:p>
        </p:txBody>
      </p:sp>
    </p:spTree>
    <p:extLst>
      <p:ext uri="{BB962C8B-B14F-4D97-AF65-F5344CB8AC3E}">
        <p14:creationId xmlns:p14="http://schemas.microsoft.com/office/powerpoint/2010/main" val="32838676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OVERCOMING A ‘NO’ WHEN SEEKING FUNDING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32363" y="1841876"/>
            <a:ext cx="4451081"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Act professionally </a:t>
            </a:r>
            <a:r>
              <a:rPr lang="en-US" dirty="0"/>
              <a:t>even though disheartened, keep your behaviour and actions as professional as possible. I</a:t>
            </a:r>
          </a:p>
          <a:p>
            <a:endParaRPr lang="en-US" dirty="0"/>
          </a:p>
          <a:p>
            <a:r>
              <a:rPr lang="en-US" dirty="0"/>
              <a:t>f you thank the possible supporter politely for his/her time, and follow up in a few weeks when you’ve gathered more information or adjusted your business model, you may have a much better chance of getting that funding. </a:t>
            </a: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644925" y="1640400"/>
            <a:ext cx="0" cy="432644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31BA2EBC-F8AD-EE2E-5599-99E338C89CE7}"/>
              </a:ext>
            </a:extLst>
          </p:cNvPr>
          <p:cNvSpPr txBox="1">
            <a:spLocks/>
          </p:cNvSpPr>
          <p:nvPr/>
        </p:nvSpPr>
        <p:spPr>
          <a:xfrm>
            <a:off x="6400800" y="1841876"/>
            <a:ext cx="4850969" cy="3830504"/>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Find out what did get funded</a:t>
            </a:r>
          </a:p>
          <a:p>
            <a:r>
              <a:rPr lang="en-US" dirty="0"/>
              <a:t>Funders often publish lists of what they did fund</a:t>
            </a:r>
          </a:p>
          <a:p>
            <a:endParaRPr lang="en-US" dirty="0"/>
          </a:p>
          <a:p>
            <a:pPr marL="342900" indent="-342900">
              <a:buClr>
                <a:srgbClr val="B6D1E1"/>
              </a:buClr>
              <a:buFont typeface="Arial" panose="020B0604020202020204" pitchFamily="34" charset="0"/>
              <a:buChar char="•"/>
            </a:pPr>
            <a:r>
              <a:rPr lang="en-US" dirty="0"/>
              <a:t>What do you notice about the projects that got funded? </a:t>
            </a:r>
          </a:p>
          <a:p>
            <a:pPr marL="342900" indent="-342900">
              <a:buClr>
                <a:srgbClr val="B6D1E1"/>
              </a:buClr>
              <a:buFont typeface="Arial" panose="020B0604020202020204" pitchFamily="34" charset="0"/>
              <a:buChar char="•"/>
            </a:pPr>
            <a:r>
              <a:rPr lang="en-US" dirty="0"/>
              <a:t>Were the businesses at a different stage to you? </a:t>
            </a:r>
          </a:p>
          <a:p>
            <a:pPr marL="342900" indent="-342900">
              <a:buClr>
                <a:srgbClr val="B6D1E1"/>
              </a:buClr>
              <a:buFont typeface="Arial" panose="020B0604020202020204" pitchFamily="34" charset="0"/>
              <a:buChar char="•"/>
            </a:pPr>
            <a:r>
              <a:rPr lang="en-US" dirty="0"/>
              <a:t>Were you asking for much more (or less) money than they received? </a:t>
            </a:r>
          </a:p>
          <a:p>
            <a:pPr marL="342900" indent="-342900">
              <a:buClr>
                <a:srgbClr val="B6D1E1"/>
              </a:buClr>
              <a:buFont typeface="Arial" panose="020B0604020202020204" pitchFamily="34" charset="0"/>
              <a:buChar char="•"/>
            </a:pPr>
            <a:r>
              <a:rPr lang="en-US" dirty="0"/>
              <a:t>Were you applying for activities that this funder hasn’t supported?</a:t>
            </a:r>
          </a:p>
          <a:p>
            <a:endParaRPr lang="en-US" dirty="0"/>
          </a:p>
          <a:p>
            <a:endParaRPr lang="en-US" dirty="0"/>
          </a:p>
          <a:p>
            <a:endParaRPr lang="en-US" dirty="0"/>
          </a:p>
        </p:txBody>
      </p:sp>
    </p:spTree>
    <p:extLst>
      <p:ext uri="{BB962C8B-B14F-4D97-AF65-F5344CB8AC3E}">
        <p14:creationId xmlns:p14="http://schemas.microsoft.com/office/powerpoint/2010/main" val="23351453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OVERCOMING A ‘NO’ WHEN SEEKING FUNDING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32363" y="1841876"/>
            <a:ext cx="468355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Contemplate Your Options </a:t>
            </a:r>
          </a:p>
          <a:p>
            <a:endParaRPr lang="en-US" b="1" dirty="0"/>
          </a:p>
          <a:p>
            <a:r>
              <a:rPr lang="en-US" dirty="0"/>
              <a:t>There’s no right or wrong way to pursue funding. If one channel seems to be generating more obstacles than opportunities for progress, it might be time to change up your strategy. Increasing your chances of getting a yes could be a simple matter of choosing the right channel (or group of channels) to use to cultivate funding. </a:t>
            </a:r>
          </a:p>
          <a:p>
            <a:endParaRPr lang="en-US" b="1" dirty="0"/>
          </a:p>
          <a:p>
            <a:endParaRPr lang="en-US" b="1" dirty="0"/>
          </a:p>
          <a:p>
            <a:endParaRPr lang="en-US" dirty="0"/>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846402" y="1609403"/>
            <a:ext cx="0" cy="432644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31BA2EBC-F8AD-EE2E-5599-99E338C89CE7}"/>
              </a:ext>
            </a:extLst>
          </p:cNvPr>
          <p:cNvSpPr txBox="1">
            <a:spLocks/>
          </p:cNvSpPr>
          <p:nvPr/>
        </p:nvSpPr>
        <p:spPr>
          <a:xfrm>
            <a:off x="6400800" y="1841876"/>
            <a:ext cx="4850969" cy="3830504"/>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Look At Your Business Model </a:t>
            </a:r>
          </a:p>
          <a:p>
            <a:endParaRPr lang="en-US" b="1" dirty="0"/>
          </a:p>
          <a:p>
            <a:r>
              <a:rPr lang="en-US" dirty="0"/>
              <a:t>Use the rejection as a learning opportunity. Review your business model for any major flaws or weaknesses. </a:t>
            </a:r>
          </a:p>
          <a:p>
            <a:endParaRPr lang="en-US" dirty="0"/>
          </a:p>
          <a:p>
            <a:r>
              <a:rPr lang="en-US" dirty="0"/>
              <a:t>Fixing these gaps will make your overall food business idea more attractive to other potential investors and could be enough to get a better outcome second time around. </a:t>
            </a:r>
          </a:p>
          <a:p>
            <a:endParaRPr lang="en-US" b="1" dirty="0"/>
          </a:p>
        </p:txBody>
      </p:sp>
    </p:spTree>
    <p:extLst>
      <p:ext uri="{BB962C8B-B14F-4D97-AF65-F5344CB8AC3E}">
        <p14:creationId xmlns:p14="http://schemas.microsoft.com/office/powerpoint/2010/main" val="26494582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14A92E53-49AB-7942-B582-20D2D024B474}"/>
              </a:ext>
            </a:extLst>
          </p:cNvPr>
          <p:cNvSpPr txBox="1">
            <a:spLocks/>
          </p:cNvSpPr>
          <p:nvPr/>
        </p:nvSpPr>
        <p:spPr>
          <a:xfrm>
            <a:off x="7586351" y="2697860"/>
            <a:ext cx="3195486" cy="73114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dirty="0"/>
          </a:p>
        </p:txBody>
      </p:sp>
      <p:sp>
        <p:nvSpPr>
          <p:cNvPr id="4" name="Text Placeholder 3">
            <a:extLst>
              <a:ext uri="{FF2B5EF4-FFF2-40B4-BE49-F238E27FC236}">
                <a16:creationId xmlns:a16="http://schemas.microsoft.com/office/drawing/2014/main" id="{99BB1D1B-6B18-9AD0-144E-A66F9ADC9BF3}"/>
              </a:ext>
            </a:extLst>
          </p:cNvPr>
          <p:cNvSpPr>
            <a:spLocks noGrp="1"/>
          </p:cNvSpPr>
          <p:nvPr>
            <p:ph type="body" sz="quarter" idx="45"/>
          </p:nvPr>
        </p:nvSpPr>
        <p:spPr/>
        <p:txBody>
          <a:bodyPr>
            <a:normAutofit/>
          </a:bodyPr>
          <a:lstStyle/>
          <a:p>
            <a:r>
              <a:rPr lang="en-US" sz="3300" dirty="0">
                <a:solidFill>
                  <a:schemeClr val="bg1"/>
                </a:solidFill>
              </a:rPr>
              <a:t>www.</a:t>
            </a:r>
            <a:r>
              <a:rPr lang="en-US" sz="3300" b="1" dirty="0">
                <a:solidFill>
                  <a:schemeClr val="bg1"/>
                </a:solidFill>
              </a:rPr>
              <a:t>3kitchens</a:t>
            </a:r>
            <a:r>
              <a:rPr lang="en-US" sz="3300" dirty="0">
                <a:solidFill>
                  <a:schemeClr val="bg1"/>
                </a:solidFill>
              </a:rPr>
              <a:t>.eu</a:t>
            </a:r>
          </a:p>
        </p:txBody>
      </p:sp>
      <p:grpSp>
        <p:nvGrpSpPr>
          <p:cNvPr id="8" name="Group 7">
            <a:extLst>
              <a:ext uri="{FF2B5EF4-FFF2-40B4-BE49-F238E27FC236}">
                <a16:creationId xmlns:a16="http://schemas.microsoft.com/office/drawing/2014/main" id="{3AEC95ED-124E-53DC-105D-3A505DEDCCBE}"/>
              </a:ext>
            </a:extLst>
          </p:cNvPr>
          <p:cNvGrpSpPr/>
          <p:nvPr/>
        </p:nvGrpSpPr>
        <p:grpSpPr>
          <a:xfrm>
            <a:off x="782841" y="696218"/>
            <a:ext cx="5317704" cy="4677840"/>
            <a:chOff x="2639536" y="4480401"/>
            <a:chExt cx="2257853" cy="1986172"/>
          </a:xfrm>
        </p:grpSpPr>
        <p:pic>
          <p:nvPicPr>
            <p:cNvPr id="9" name="Picture 8" descr="Icon&#10;&#10;Description automatically generated">
              <a:extLst>
                <a:ext uri="{FF2B5EF4-FFF2-40B4-BE49-F238E27FC236}">
                  <a16:creationId xmlns:a16="http://schemas.microsoft.com/office/drawing/2014/main" id="{34D7F1C2-F413-E30B-05D4-297FE2D33AD6}"/>
                </a:ext>
              </a:extLst>
            </p:cNvPr>
            <p:cNvPicPr>
              <a:picLocks noChangeAspect="1"/>
            </p:cNvPicPr>
            <p:nvPr/>
          </p:nvPicPr>
          <p:blipFill>
            <a:blip r:embed="rId2"/>
            <a:stretch>
              <a:fillRect/>
            </a:stretch>
          </p:blipFill>
          <p:spPr>
            <a:xfrm>
              <a:off x="2639536" y="4480401"/>
              <a:ext cx="2257853" cy="1986172"/>
            </a:xfrm>
            <a:prstGeom prst="rect">
              <a:avLst/>
            </a:prstGeom>
          </p:spPr>
        </p:pic>
        <p:pic>
          <p:nvPicPr>
            <p:cNvPr id="10" name="Picture 9" descr="Icon&#10;&#10;Description automatically generated">
              <a:extLst>
                <a:ext uri="{FF2B5EF4-FFF2-40B4-BE49-F238E27FC236}">
                  <a16:creationId xmlns:a16="http://schemas.microsoft.com/office/drawing/2014/main" id="{345D0655-0B75-AFB9-EEC5-0AA39F32D630}"/>
                </a:ext>
              </a:extLst>
            </p:cNvPr>
            <p:cNvPicPr>
              <a:picLocks noChangeAspect="1"/>
            </p:cNvPicPr>
            <p:nvPr/>
          </p:nvPicPr>
          <p:blipFill>
            <a:blip r:embed="rId3"/>
            <a:stretch>
              <a:fillRect/>
            </a:stretch>
          </p:blipFill>
          <p:spPr>
            <a:xfrm>
              <a:off x="2686704" y="5678830"/>
              <a:ext cx="204316" cy="222826"/>
            </a:xfrm>
            <a:prstGeom prst="rect">
              <a:avLst/>
            </a:prstGeom>
          </p:spPr>
        </p:pic>
      </p:grpSp>
      <p:sp>
        <p:nvSpPr>
          <p:cNvPr id="2" name="Text Placeholder 6">
            <a:extLst>
              <a:ext uri="{FF2B5EF4-FFF2-40B4-BE49-F238E27FC236}">
                <a16:creationId xmlns:a16="http://schemas.microsoft.com/office/drawing/2014/main" id="{973667BD-6CFA-DCE3-A9E5-F4FFD5D77281}"/>
              </a:ext>
            </a:extLst>
          </p:cNvPr>
          <p:cNvSpPr txBox="1">
            <a:spLocks/>
          </p:cNvSpPr>
          <p:nvPr/>
        </p:nvSpPr>
        <p:spPr>
          <a:xfrm>
            <a:off x="1389829" y="1719794"/>
            <a:ext cx="4060089" cy="17849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50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b="1" dirty="0">
                <a:solidFill>
                  <a:srgbClr val="382B1B"/>
                </a:solidFill>
              </a:rPr>
              <a:t>Next Step 5 </a:t>
            </a:r>
          </a:p>
          <a:p>
            <a:pPr algn="ctr"/>
            <a:r>
              <a:rPr lang="en-US" sz="2600" dirty="0">
                <a:solidFill>
                  <a:srgbClr val="382B1B"/>
                </a:solidFill>
              </a:rPr>
              <a:t> Marketing on a Shoestring </a:t>
            </a:r>
          </a:p>
        </p:txBody>
      </p:sp>
    </p:spTree>
    <p:extLst>
      <p:ext uri="{BB962C8B-B14F-4D97-AF65-F5344CB8AC3E}">
        <p14:creationId xmlns:p14="http://schemas.microsoft.com/office/powerpoint/2010/main" val="1667090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10774</Words>
  <Application>Microsoft Office PowerPoint</Application>
  <PresentationFormat>Widescreen</PresentationFormat>
  <Paragraphs>1097</Paragraphs>
  <Slides>94</Slides>
  <Notes>0</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94</vt:i4>
      </vt:variant>
    </vt:vector>
  </HeadingPairs>
  <TitlesOfParts>
    <vt:vector size="103" baseType="lpstr">
      <vt:lpstr>Arial</vt:lpstr>
      <vt:lpstr>Calibri</vt:lpstr>
      <vt:lpstr>Calibri Light</vt:lpstr>
      <vt:lpstr>Montserrat</vt:lpstr>
      <vt:lpstr>sofia-pro</vt:lpstr>
      <vt:lpstr>Wingdings</vt:lpstr>
      <vt:lpstr>Office Theme</vt:lpstr>
      <vt:lpstr>Macro-Enabled 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315</cp:revision>
  <cp:lastPrinted>2021-04-25T09:20:42Z</cp:lastPrinted>
  <dcterms:created xsi:type="dcterms:W3CDTF">2019-11-20T14:08:21Z</dcterms:created>
  <dcterms:modified xsi:type="dcterms:W3CDTF">2025-06-09T06:30:48Z</dcterms:modified>
</cp:coreProperties>
</file>