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3"/>
  </p:notesMasterIdLst>
  <p:handoutMasterIdLst>
    <p:handoutMasterId r:id="rId74"/>
  </p:handoutMasterIdLst>
  <p:sldIdLst>
    <p:sldId id="4394" r:id="rId2"/>
    <p:sldId id="4395" r:id="rId3"/>
    <p:sldId id="4591" r:id="rId4"/>
    <p:sldId id="4397" r:id="rId5"/>
    <p:sldId id="4416" r:id="rId6"/>
    <p:sldId id="4417" r:id="rId7"/>
    <p:sldId id="4418" r:id="rId8"/>
    <p:sldId id="4419" r:id="rId9"/>
    <p:sldId id="4420" r:id="rId10"/>
    <p:sldId id="4567" r:id="rId11"/>
    <p:sldId id="4421" r:id="rId12"/>
    <p:sldId id="4568" r:id="rId13"/>
    <p:sldId id="4436" r:id="rId14"/>
    <p:sldId id="4512" r:id="rId15"/>
    <p:sldId id="4513" r:id="rId16"/>
    <p:sldId id="4413" r:id="rId17"/>
    <p:sldId id="4541" r:id="rId18"/>
    <p:sldId id="4573" r:id="rId19"/>
    <p:sldId id="4575" r:id="rId20"/>
    <p:sldId id="4574" r:id="rId21"/>
    <p:sldId id="4544" r:id="rId22"/>
    <p:sldId id="4545" r:id="rId23"/>
    <p:sldId id="4576" r:id="rId24"/>
    <p:sldId id="4577" r:id="rId25"/>
    <p:sldId id="4578" r:id="rId26"/>
    <p:sldId id="4579" r:id="rId27"/>
    <p:sldId id="4580" r:id="rId28"/>
    <p:sldId id="4581" r:id="rId29"/>
    <p:sldId id="4582" r:id="rId30"/>
    <p:sldId id="4583" r:id="rId31"/>
    <p:sldId id="4584" r:id="rId32"/>
    <p:sldId id="4585" r:id="rId33"/>
    <p:sldId id="4586" r:id="rId34"/>
    <p:sldId id="4587" r:id="rId35"/>
    <p:sldId id="4558" r:id="rId36"/>
    <p:sldId id="4562" r:id="rId37"/>
    <p:sldId id="4564" r:id="rId38"/>
    <p:sldId id="4565" r:id="rId39"/>
    <p:sldId id="4566" r:id="rId40"/>
    <p:sldId id="4414" r:id="rId41"/>
    <p:sldId id="4547" r:id="rId42"/>
    <p:sldId id="4548" r:id="rId43"/>
    <p:sldId id="4588" r:id="rId44"/>
    <p:sldId id="4549" r:id="rId45"/>
    <p:sldId id="4589" r:id="rId46"/>
    <p:sldId id="4550" r:id="rId47"/>
    <p:sldId id="4552" r:id="rId48"/>
    <p:sldId id="4590" r:id="rId49"/>
    <p:sldId id="4412" r:id="rId50"/>
    <p:sldId id="4514" r:id="rId51"/>
    <p:sldId id="4515" r:id="rId52"/>
    <p:sldId id="4516" r:id="rId53"/>
    <p:sldId id="4517" r:id="rId54"/>
    <p:sldId id="4518" r:id="rId55"/>
    <p:sldId id="4526" r:id="rId56"/>
    <p:sldId id="4527" r:id="rId57"/>
    <p:sldId id="4528" r:id="rId58"/>
    <p:sldId id="4519" r:id="rId59"/>
    <p:sldId id="4520" r:id="rId60"/>
    <p:sldId id="4529" r:id="rId61"/>
    <p:sldId id="4530" r:id="rId62"/>
    <p:sldId id="4531" r:id="rId63"/>
    <p:sldId id="4532" r:id="rId64"/>
    <p:sldId id="4409" r:id="rId65"/>
    <p:sldId id="4539" r:id="rId66"/>
    <p:sldId id="4540" r:id="rId67"/>
    <p:sldId id="4569" r:id="rId68"/>
    <p:sldId id="4570" r:id="rId69"/>
    <p:sldId id="4571" r:id="rId70"/>
    <p:sldId id="4572" r:id="rId71"/>
    <p:sldId id="4415" r:id="rId72"/>
  </p:sldIdLst>
  <p:sldSz cx="12192000" cy="6858000"/>
  <p:notesSz cx="6797675"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2B1B"/>
    <a:srgbClr val="94C7B0"/>
    <a:srgbClr val="E6C8C7"/>
    <a:srgbClr val="B6D1E1"/>
    <a:srgbClr val="C54A9A"/>
    <a:srgbClr val="F26B27"/>
    <a:srgbClr val="1EB3DD"/>
    <a:srgbClr val="1E494F"/>
    <a:srgbClr val="FFC652"/>
    <a:srgbClr val="1C9F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90"/>
    <p:restoredTop sz="94729"/>
  </p:normalViewPr>
  <p:slideViewPr>
    <p:cSldViewPr snapToGrid="0" snapToObjects="1">
      <p:cViewPr varScale="1">
        <p:scale>
          <a:sx n="85" d="100"/>
          <a:sy n="85" d="100"/>
        </p:scale>
        <p:origin x="96" y="48"/>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A3C289-4F1E-4AD4-BFCF-BF5AB48ED33C}"/>
              </a:ext>
            </a:extLst>
          </p:cNvPr>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en-IE"/>
          </a:p>
        </p:txBody>
      </p:sp>
      <p:sp>
        <p:nvSpPr>
          <p:cNvPr id="3" name="Date Placeholder 2">
            <a:extLst>
              <a:ext uri="{FF2B5EF4-FFF2-40B4-BE49-F238E27FC236}">
                <a16:creationId xmlns:a16="http://schemas.microsoft.com/office/drawing/2014/main" id="{CE500028-94E8-4BE3-94EA-8EE38AB97ADD}"/>
              </a:ext>
            </a:extLst>
          </p:cNvPr>
          <p:cNvSpPr>
            <a:spLocks noGrp="1"/>
          </p:cNvSpPr>
          <p:nvPr>
            <p:ph type="dt" sz="quarter" idx="1"/>
          </p:nvPr>
        </p:nvSpPr>
        <p:spPr>
          <a:xfrm>
            <a:off x="3850443" y="0"/>
            <a:ext cx="2945659" cy="498215"/>
          </a:xfrm>
          <a:prstGeom prst="rect">
            <a:avLst/>
          </a:prstGeom>
        </p:spPr>
        <p:txBody>
          <a:bodyPr vert="horz" lIns="91440" tIns="45720" rIns="91440" bIns="45720" rtlCol="0"/>
          <a:lstStyle>
            <a:lvl1pPr algn="r">
              <a:defRPr sz="1200"/>
            </a:lvl1pPr>
          </a:lstStyle>
          <a:p>
            <a:fld id="{4B0BAC28-7436-4B11-86E9-47409EFDE47C}" type="datetimeFigureOut">
              <a:rPr lang="en-IE" smtClean="0"/>
              <a:t>09/06/2025</a:t>
            </a:fld>
            <a:endParaRPr lang="en-IE"/>
          </a:p>
        </p:txBody>
      </p:sp>
      <p:sp>
        <p:nvSpPr>
          <p:cNvPr id="4" name="Footer Placeholder 3">
            <a:extLst>
              <a:ext uri="{FF2B5EF4-FFF2-40B4-BE49-F238E27FC236}">
                <a16:creationId xmlns:a16="http://schemas.microsoft.com/office/drawing/2014/main" id="{C6EFBBCB-C02C-4F87-8C16-35FB1E39C566}"/>
              </a:ext>
            </a:extLst>
          </p:cNvPr>
          <p:cNvSpPr>
            <a:spLocks noGrp="1"/>
          </p:cNvSpPr>
          <p:nvPr>
            <p:ph type="ftr" sz="quarter" idx="2"/>
          </p:nvPr>
        </p:nvSpPr>
        <p:spPr>
          <a:xfrm>
            <a:off x="0" y="9431600"/>
            <a:ext cx="2945659" cy="498214"/>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a:extLst>
              <a:ext uri="{FF2B5EF4-FFF2-40B4-BE49-F238E27FC236}">
                <a16:creationId xmlns:a16="http://schemas.microsoft.com/office/drawing/2014/main" id="{C4E443BB-F20A-416E-84F3-34C64D658622}"/>
              </a:ext>
            </a:extLst>
          </p:cNvPr>
          <p:cNvSpPr>
            <a:spLocks noGrp="1"/>
          </p:cNvSpPr>
          <p:nvPr>
            <p:ph type="sldNum" sz="quarter" idx="3"/>
          </p:nvPr>
        </p:nvSpPr>
        <p:spPr>
          <a:xfrm>
            <a:off x="3850443" y="9431600"/>
            <a:ext cx="2945659" cy="498214"/>
          </a:xfrm>
          <a:prstGeom prst="rect">
            <a:avLst/>
          </a:prstGeom>
        </p:spPr>
        <p:txBody>
          <a:bodyPr vert="horz" lIns="91440" tIns="45720" rIns="91440" bIns="45720" rtlCol="0" anchor="b"/>
          <a:lstStyle>
            <a:lvl1pPr algn="r">
              <a:defRPr sz="1200"/>
            </a:lvl1pPr>
          </a:lstStyle>
          <a:p>
            <a:fld id="{0DA1904A-9A76-401D-96E6-74F2625AFB5A}" type="slidenum">
              <a:rPr lang="en-IE" smtClean="0"/>
              <a:t>‹#›</a:t>
            </a:fld>
            <a:endParaRPr lang="en-IE"/>
          </a:p>
        </p:txBody>
      </p:sp>
    </p:spTree>
    <p:extLst>
      <p:ext uri="{BB962C8B-B14F-4D97-AF65-F5344CB8AC3E}">
        <p14:creationId xmlns:p14="http://schemas.microsoft.com/office/powerpoint/2010/main" val="645298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215"/>
          </a:xfrm>
          <a:prstGeom prst="rect">
            <a:avLst/>
          </a:prstGeom>
        </p:spPr>
        <p:txBody>
          <a:bodyPr vert="horz" lIns="91440" tIns="45720" rIns="91440" bIns="45720" rtlCol="0"/>
          <a:lstStyle>
            <a:lvl1pPr algn="r">
              <a:defRPr sz="1200"/>
            </a:lvl1pPr>
          </a:lstStyle>
          <a:p>
            <a:fld id="{01C2BBE5-951B-7448-9280-3E5E86F1213F}" type="datetimeFigureOut">
              <a:rPr lang="en-US" smtClean="0"/>
              <a:t>6/9/2025</a:t>
            </a:fld>
            <a:endParaRPr lang="en-US"/>
          </a:p>
        </p:txBody>
      </p:sp>
      <p:sp>
        <p:nvSpPr>
          <p:cNvPr id="4" name="Slide Image Placeholder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8722"/>
            <a:ext cx="5438140" cy="3909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1600"/>
            <a:ext cx="2945659" cy="49821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1600"/>
            <a:ext cx="2945659" cy="498214"/>
          </a:xfrm>
          <a:prstGeom prst="rect">
            <a:avLst/>
          </a:prstGeom>
        </p:spPr>
        <p:txBody>
          <a:bodyPr vert="horz" lIns="91440" tIns="45720" rIns="91440" bIns="45720" rtlCol="0" anchor="b"/>
          <a:lstStyle>
            <a:lvl1pPr algn="r">
              <a:defRPr sz="1200"/>
            </a:lvl1pPr>
          </a:lstStyle>
          <a:p>
            <a:fld id="{9ED4A299-DD6E-4F4E-AAAF-972CE464E941}" type="slidenum">
              <a:rPr lang="en-US" smtClean="0"/>
              <a:t>‹#›</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6/9/2025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Page - Green Headin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A9FE447-E059-844E-AB44-8ADA48F90A17}"/>
              </a:ext>
            </a:extLst>
          </p:cNvPr>
          <p:cNvSpPr/>
          <p:nvPr userDrawn="1"/>
        </p:nvSpPr>
        <p:spPr>
          <a:xfrm flipH="1" flipV="1">
            <a:off x="-2" y="255266"/>
            <a:ext cx="12192001" cy="868136"/>
          </a:xfrm>
          <a:prstGeom prst="rect">
            <a:avLst/>
          </a:prstGeom>
          <a:solidFill>
            <a:srgbClr val="94C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751412" y="311362"/>
            <a:ext cx="10907188" cy="720752"/>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560071" y="287732"/>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10" name="Text Placeholder 25">
            <a:extLst>
              <a:ext uri="{FF2B5EF4-FFF2-40B4-BE49-F238E27FC236}">
                <a16:creationId xmlns:a16="http://schemas.microsoft.com/office/drawing/2014/main" id="{1957B790-F1C6-0B90-CF29-962459ED0D06}"/>
              </a:ext>
            </a:extLst>
          </p:cNvPr>
          <p:cNvSpPr>
            <a:spLocks noGrp="1"/>
          </p:cNvSpPr>
          <p:nvPr>
            <p:ph type="body" sz="quarter" idx="14" hasCustomPrompt="1"/>
          </p:nvPr>
        </p:nvSpPr>
        <p:spPr>
          <a:xfrm>
            <a:off x="738347" y="1543050"/>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 name="Picture 1">
            <a:extLst>
              <a:ext uri="{FF2B5EF4-FFF2-40B4-BE49-F238E27FC236}">
                <a16:creationId xmlns:a16="http://schemas.microsoft.com/office/drawing/2014/main" id="{6D936931-3960-923C-C14E-D32A29FD86F1}"/>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4110052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Page - Pink Headin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A9FE447-E059-844E-AB44-8ADA48F90A17}"/>
              </a:ext>
            </a:extLst>
          </p:cNvPr>
          <p:cNvSpPr/>
          <p:nvPr userDrawn="1"/>
        </p:nvSpPr>
        <p:spPr>
          <a:xfrm flipH="1" flipV="1">
            <a:off x="-2" y="255266"/>
            <a:ext cx="12192001" cy="868136"/>
          </a:xfrm>
          <a:prstGeom prst="rect">
            <a:avLst/>
          </a:prstGeom>
          <a:solidFill>
            <a:srgbClr val="E6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751412" y="311362"/>
            <a:ext cx="10907188" cy="720752"/>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560071" y="287732"/>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10" name="Text Placeholder 25">
            <a:extLst>
              <a:ext uri="{FF2B5EF4-FFF2-40B4-BE49-F238E27FC236}">
                <a16:creationId xmlns:a16="http://schemas.microsoft.com/office/drawing/2014/main" id="{1957B790-F1C6-0B90-CF29-962459ED0D06}"/>
              </a:ext>
            </a:extLst>
          </p:cNvPr>
          <p:cNvSpPr>
            <a:spLocks noGrp="1"/>
          </p:cNvSpPr>
          <p:nvPr>
            <p:ph type="body" sz="quarter" idx="14" hasCustomPrompt="1"/>
          </p:nvPr>
        </p:nvSpPr>
        <p:spPr>
          <a:xfrm>
            <a:off x="738347" y="1543050"/>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 name="Picture 1">
            <a:extLst>
              <a:ext uri="{FF2B5EF4-FFF2-40B4-BE49-F238E27FC236}">
                <a16:creationId xmlns:a16="http://schemas.microsoft.com/office/drawing/2014/main" id="{7B33AFB0-F36C-BF56-3144-921B7757BB0A}"/>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2897735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ext Page - Pink Heading">
    <p:spTree>
      <p:nvGrpSpPr>
        <p:cNvPr id="1" name=""/>
        <p:cNvGrpSpPr/>
        <p:nvPr/>
      </p:nvGrpSpPr>
      <p:grpSpPr>
        <a:xfrm>
          <a:off x="0" y="0"/>
          <a:ext cx="0" cy="0"/>
          <a:chOff x="0" y="0"/>
          <a:chExt cx="0" cy="0"/>
        </a:xfrm>
      </p:grpSpPr>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751412" y="311362"/>
            <a:ext cx="10907188" cy="720752"/>
          </a:xfrm>
          <a:prstGeom prst="rect">
            <a:avLst/>
          </a:prstGeom>
          <a:noFill/>
        </p:spPr>
        <p:txBody>
          <a:bodyPr anchor="ctr">
            <a:noAutofit/>
          </a:bodyPr>
          <a:lstStyle>
            <a:lvl1pPr marL="0" indent="0" algn="l">
              <a:buNone/>
              <a:defRPr sz="3600" b="1" i="0">
                <a:solidFill>
                  <a:srgbClr val="382B1B"/>
                </a:solidFill>
                <a:latin typeface="+mn-lt"/>
              </a:defRPr>
            </a:lvl1pPr>
          </a:lstStyle>
          <a:p>
            <a:pPr lvl="0"/>
            <a:r>
              <a:rPr lang="en-US" dirty="0"/>
              <a:t>Heading</a:t>
            </a:r>
          </a:p>
        </p:txBody>
      </p:sp>
      <p:sp>
        <p:nvSpPr>
          <p:cNvPr id="10" name="Text Placeholder 25">
            <a:extLst>
              <a:ext uri="{FF2B5EF4-FFF2-40B4-BE49-F238E27FC236}">
                <a16:creationId xmlns:a16="http://schemas.microsoft.com/office/drawing/2014/main" id="{1957B790-F1C6-0B90-CF29-962459ED0D06}"/>
              </a:ext>
            </a:extLst>
          </p:cNvPr>
          <p:cNvSpPr>
            <a:spLocks noGrp="1"/>
          </p:cNvSpPr>
          <p:nvPr>
            <p:ph type="body" sz="quarter" idx="14" hasCustomPrompt="1"/>
          </p:nvPr>
        </p:nvSpPr>
        <p:spPr>
          <a:xfrm>
            <a:off x="738347" y="1543050"/>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 name="Picture 1">
            <a:extLst>
              <a:ext uri="{FF2B5EF4-FFF2-40B4-BE49-F238E27FC236}">
                <a16:creationId xmlns:a16="http://schemas.microsoft.com/office/drawing/2014/main" id="{7B33AFB0-F36C-BF56-3144-921B7757BB0A}"/>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1546655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ext Page - Pink Headin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A9FE447-E059-844E-AB44-8ADA48F90A17}"/>
              </a:ext>
            </a:extLst>
          </p:cNvPr>
          <p:cNvSpPr/>
          <p:nvPr userDrawn="1"/>
        </p:nvSpPr>
        <p:spPr>
          <a:xfrm flipH="1" flipV="1">
            <a:off x="-1" y="283779"/>
            <a:ext cx="12192001" cy="1312589"/>
          </a:xfrm>
          <a:prstGeom prst="rect">
            <a:avLst/>
          </a:prstGeom>
          <a:solidFill>
            <a:srgbClr val="E6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751414" y="378372"/>
            <a:ext cx="10852007" cy="1126708"/>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560073" y="760698"/>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10" name="Text Placeholder 25">
            <a:extLst>
              <a:ext uri="{FF2B5EF4-FFF2-40B4-BE49-F238E27FC236}">
                <a16:creationId xmlns:a16="http://schemas.microsoft.com/office/drawing/2014/main" id="{1957B790-F1C6-0B90-CF29-962459ED0D06}"/>
              </a:ext>
            </a:extLst>
          </p:cNvPr>
          <p:cNvSpPr>
            <a:spLocks noGrp="1"/>
          </p:cNvSpPr>
          <p:nvPr>
            <p:ph type="body" sz="quarter" idx="14" hasCustomPrompt="1"/>
          </p:nvPr>
        </p:nvSpPr>
        <p:spPr>
          <a:xfrm>
            <a:off x="738349" y="2016016"/>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 name="Picture 1">
            <a:extLst>
              <a:ext uri="{FF2B5EF4-FFF2-40B4-BE49-F238E27FC236}">
                <a16:creationId xmlns:a16="http://schemas.microsoft.com/office/drawing/2014/main" id="{E02387AD-8169-9E5B-C2F5-F227CA5AFF10}"/>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3963459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ext Page - Green Headin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169801-F5DF-F26B-056B-9A430A740E2E}"/>
              </a:ext>
            </a:extLst>
          </p:cNvPr>
          <p:cNvSpPr/>
          <p:nvPr userDrawn="1"/>
        </p:nvSpPr>
        <p:spPr>
          <a:xfrm flipH="1" flipV="1">
            <a:off x="-1" y="283779"/>
            <a:ext cx="12192001" cy="1312589"/>
          </a:xfrm>
          <a:prstGeom prst="rect">
            <a:avLst/>
          </a:prstGeom>
          <a:solidFill>
            <a:srgbClr val="94C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 name="Text Placeholder 23">
            <a:extLst>
              <a:ext uri="{FF2B5EF4-FFF2-40B4-BE49-F238E27FC236}">
                <a16:creationId xmlns:a16="http://schemas.microsoft.com/office/drawing/2014/main" id="{CAFE6C2C-56CB-59A7-F8EB-6FF292137202}"/>
              </a:ext>
            </a:extLst>
          </p:cNvPr>
          <p:cNvSpPr>
            <a:spLocks noGrp="1"/>
          </p:cNvSpPr>
          <p:nvPr>
            <p:ph type="body" sz="quarter" idx="27" hasCustomPrompt="1"/>
          </p:nvPr>
        </p:nvSpPr>
        <p:spPr>
          <a:xfrm>
            <a:off x="751414" y="378372"/>
            <a:ext cx="10852007" cy="1126708"/>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4" name="Graphic 4">
            <a:extLst>
              <a:ext uri="{FF2B5EF4-FFF2-40B4-BE49-F238E27FC236}">
                <a16:creationId xmlns:a16="http://schemas.microsoft.com/office/drawing/2014/main" id="{F51AA3D6-C38E-C03D-0164-0BFE416DC67C}"/>
              </a:ext>
            </a:extLst>
          </p:cNvPr>
          <p:cNvSpPr/>
          <p:nvPr userDrawn="1"/>
        </p:nvSpPr>
        <p:spPr>
          <a:xfrm rot="5400000">
            <a:off x="1560073" y="760698"/>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5" name="Text Placeholder 25">
            <a:extLst>
              <a:ext uri="{FF2B5EF4-FFF2-40B4-BE49-F238E27FC236}">
                <a16:creationId xmlns:a16="http://schemas.microsoft.com/office/drawing/2014/main" id="{72754A11-6AE9-22DE-1690-473B7C2C171D}"/>
              </a:ext>
            </a:extLst>
          </p:cNvPr>
          <p:cNvSpPr>
            <a:spLocks noGrp="1"/>
          </p:cNvSpPr>
          <p:nvPr>
            <p:ph type="body" sz="quarter" idx="14" hasCustomPrompt="1"/>
          </p:nvPr>
        </p:nvSpPr>
        <p:spPr>
          <a:xfrm>
            <a:off x="738349" y="2016016"/>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6" name="Picture 5">
            <a:extLst>
              <a:ext uri="{FF2B5EF4-FFF2-40B4-BE49-F238E27FC236}">
                <a16:creationId xmlns:a16="http://schemas.microsoft.com/office/drawing/2014/main" id="{BDF24E77-073B-4D65-EAB5-B28434228A46}"/>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36121069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ext Page - Green Headin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169801-F5DF-F26B-056B-9A430A740E2E}"/>
              </a:ext>
            </a:extLst>
          </p:cNvPr>
          <p:cNvSpPr/>
          <p:nvPr userDrawn="1"/>
        </p:nvSpPr>
        <p:spPr>
          <a:xfrm flipH="1" flipV="1">
            <a:off x="-1" y="283779"/>
            <a:ext cx="12192001" cy="1312589"/>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 name="Text Placeholder 23">
            <a:extLst>
              <a:ext uri="{FF2B5EF4-FFF2-40B4-BE49-F238E27FC236}">
                <a16:creationId xmlns:a16="http://schemas.microsoft.com/office/drawing/2014/main" id="{CAFE6C2C-56CB-59A7-F8EB-6FF292137202}"/>
              </a:ext>
            </a:extLst>
          </p:cNvPr>
          <p:cNvSpPr>
            <a:spLocks noGrp="1"/>
          </p:cNvSpPr>
          <p:nvPr>
            <p:ph type="body" sz="quarter" idx="27" hasCustomPrompt="1"/>
          </p:nvPr>
        </p:nvSpPr>
        <p:spPr>
          <a:xfrm>
            <a:off x="751414" y="378372"/>
            <a:ext cx="10852007" cy="1126708"/>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4" name="Graphic 4">
            <a:extLst>
              <a:ext uri="{FF2B5EF4-FFF2-40B4-BE49-F238E27FC236}">
                <a16:creationId xmlns:a16="http://schemas.microsoft.com/office/drawing/2014/main" id="{F51AA3D6-C38E-C03D-0164-0BFE416DC67C}"/>
              </a:ext>
            </a:extLst>
          </p:cNvPr>
          <p:cNvSpPr/>
          <p:nvPr userDrawn="1"/>
        </p:nvSpPr>
        <p:spPr>
          <a:xfrm rot="5400000">
            <a:off x="1560073" y="760698"/>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84BFA4"/>
          </a:solidFill>
          <a:ln w="2370" cap="flat">
            <a:solidFill>
              <a:srgbClr val="84BFA4"/>
            </a:solidFill>
            <a:prstDash val="solid"/>
            <a:miter/>
          </a:ln>
        </p:spPr>
        <p:txBody>
          <a:bodyPr rtlCol="0" anchor="ctr"/>
          <a:lstStyle/>
          <a:p>
            <a:endParaRPr lang="en-US"/>
          </a:p>
        </p:txBody>
      </p:sp>
      <p:sp>
        <p:nvSpPr>
          <p:cNvPr id="5" name="Text Placeholder 25">
            <a:extLst>
              <a:ext uri="{FF2B5EF4-FFF2-40B4-BE49-F238E27FC236}">
                <a16:creationId xmlns:a16="http://schemas.microsoft.com/office/drawing/2014/main" id="{72754A11-6AE9-22DE-1690-473B7C2C171D}"/>
              </a:ext>
            </a:extLst>
          </p:cNvPr>
          <p:cNvSpPr>
            <a:spLocks noGrp="1"/>
          </p:cNvSpPr>
          <p:nvPr>
            <p:ph type="body" sz="quarter" idx="14" hasCustomPrompt="1"/>
          </p:nvPr>
        </p:nvSpPr>
        <p:spPr>
          <a:xfrm>
            <a:off x="738349" y="2016016"/>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6" name="Picture 5">
            <a:extLst>
              <a:ext uri="{FF2B5EF4-FFF2-40B4-BE49-F238E27FC236}">
                <a16:creationId xmlns:a16="http://schemas.microsoft.com/office/drawing/2014/main" id="{BDF24E77-073B-4D65-EAB5-B28434228A46}"/>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785096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End Slide">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F0880D03-A705-64E3-CCFA-6DCD07D5CD6A}"/>
              </a:ext>
            </a:extLst>
          </p:cNvPr>
          <p:cNvSpPr/>
          <p:nvPr userDrawn="1"/>
        </p:nvSpPr>
        <p:spPr>
          <a:xfrm>
            <a:off x="-32399" y="2956988"/>
            <a:ext cx="12224399" cy="2809041"/>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B6D1E1"/>
          </a:solidFill>
          <a:ln w="3060" cap="flat">
            <a:noFill/>
            <a:prstDash val="solid"/>
            <a:miter/>
          </a:ln>
        </p:spPr>
        <p:txBody>
          <a:bodyPr rtlCol="0" anchor="ctr"/>
          <a:lstStyle/>
          <a:p>
            <a:endParaRPr lang="en-US" dirty="0"/>
          </a:p>
        </p:txBody>
      </p:sp>
      <p:sp>
        <p:nvSpPr>
          <p:cNvPr id="3" name="Text Placeholder 23">
            <a:extLst>
              <a:ext uri="{FF2B5EF4-FFF2-40B4-BE49-F238E27FC236}">
                <a16:creationId xmlns:a16="http://schemas.microsoft.com/office/drawing/2014/main" id="{863E543B-8705-24D5-DEC3-B77FC8349197}"/>
              </a:ext>
            </a:extLst>
          </p:cNvPr>
          <p:cNvSpPr>
            <a:spLocks noGrp="1"/>
          </p:cNvSpPr>
          <p:nvPr>
            <p:ph type="body" sz="quarter" idx="19" hasCustomPrompt="1"/>
          </p:nvPr>
        </p:nvSpPr>
        <p:spPr>
          <a:xfrm>
            <a:off x="605556" y="4238576"/>
            <a:ext cx="3195486" cy="731140"/>
          </a:xfrm>
          <a:prstGeom prst="rect">
            <a:avLst/>
          </a:prstGeo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4" name="Text Placeholder 23">
            <a:extLst>
              <a:ext uri="{FF2B5EF4-FFF2-40B4-BE49-F238E27FC236}">
                <a16:creationId xmlns:a16="http://schemas.microsoft.com/office/drawing/2014/main" id="{CDAD5CB2-8DC6-978D-C3A5-C97374D80BCE}"/>
              </a:ext>
            </a:extLst>
          </p:cNvPr>
          <p:cNvSpPr>
            <a:spLocks noGrp="1"/>
          </p:cNvSpPr>
          <p:nvPr>
            <p:ph type="body" sz="quarter" idx="20" hasCustomPrompt="1"/>
          </p:nvPr>
        </p:nvSpPr>
        <p:spPr>
          <a:xfrm>
            <a:off x="605556" y="3429000"/>
            <a:ext cx="3195485" cy="837258"/>
          </a:xfrm>
          <a:prstGeom prst="rect">
            <a:avLst/>
          </a:prstGeom>
        </p:spPr>
        <p:txBody>
          <a:bodyPr anchor="ctr">
            <a:normAutofit/>
          </a:bodyPr>
          <a:lstStyle>
            <a:lvl1pPr marL="0" indent="0" algn="l">
              <a:buNone/>
              <a:defRPr sz="5000" b="1" baseline="0">
                <a:solidFill>
                  <a:schemeClr val="bg1"/>
                </a:solidFill>
                <a:latin typeface="+mn-lt"/>
              </a:defRPr>
            </a:lvl1pPr>
          </a:lstStyle>
          <a:p>
            <a:pPr lvl="0"/>
            <a:r>
              <a:rPr lang="en-US" dirty="0"/>
              <a:t>Thank You</a:t>
            </a:r>
          </a:p>
        </p:txBody>
      </p:sp>
      <p:sp>
        <p:nvSpPr>
          <p:cNvPr id="8" name="Freeform 7">
            <a:extLst>
              <a:ext uri="{FF2B5EF4-FFF2-40B4-BE49-F238E27FC236}">
                <a16:creationId xmlns:a16="http://schemas.microsoft.com/office/drawing/2014/main" id="{4D23C199-83E5-F55C-B410-186A0741E64B}"/>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94C7B0"/>
          </a:solidFill>
          <a:ln w="30808" cap="flat">
            <a:noFill/>
            <a:prstDash val="solid"/>
            <a:miter/>
          </a:ln>
        </p:spPr>
        <p:txBody>
          <a:bodyPr rtlCol="0" anchor="ctr"/>
          <a:lstStyle/>
          <a:p>
            <a:endParaRPr lang="en-US" sz="2069"/>
          </a:p>
        </p:txBody>
      </p:sp>
      <p:sp>
        <p:nvSpPr>
          <p:cNvPr id="9" name="Text Placeholder 23">
            <a:extLst>
              <a:ext uri="{FF2B5EF4-FFF2-40B4-BE49-F238E27FC236}">
                <a16:creationId xmlns:a16="http://schemas.microsoft.com/office/drawing/2014/main" id="{C4918968-197B-7C8B-78C3-E7F4C2D0BB88}"/>
              </a:ext>
            </a:extLst>
          </p:cNvPr>
          <p:cNvSpPr>
            <a:spLocks noGrp="1"/>
          </p:cNvSpPr>
          <p:nvPr>
            <p:ph type="body" sz="quarter" idx="45" hasCustomPrompt="1"/>
          </p:nvPr>
        </p:nvSpPr>
        <p:spPr>
          <a:xfrm>
            <a:off x="8065511" y="5436563"/>
            <a:ext cx="3640117"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err="1"/>
              <a:t>www.website.eu</a:t>
            </a:r>
            <a:endParaRPr lang="en-US" dirty="0"/>
          </a:p>
        </p:txBody>
      </p:sp>
      <p:pic>
        <p:nvPicPr>
          <p:cNvPr id="186" name="Picture 185">
            <a:extLst>
              <a:ext uri="{FF2B5EF4-FFF2-40B4-BE49-F238E27FC236}">
                <a16:creationId xmlns:a16="http://schemas.microsoft.com/office/drawing/2014/main" id="{FF8BD4F1-C0C6-2250-6E8A-2F5F9565612C}"/>
              </a:ext>
            </a:extLst>
          </p:cNvPr>
          <p:cNvPicPr>
            <a:picLocks noChangeAspect="1"/>
          </p:cNvPicPr>
          <p:nvPr userDrawn="1"/>
        </p:nvPicPr>
        <p:blipFill>
          <a:blip r:embed="rId2"/>
          <a:stretch>
            <a:fillRect/>
          </a:stretch>
        </p:blipFill>
        <p:spPr>
          <a:xfrm>
            <a:off x="8228379" y="142875"/>
            <a:ext cx="3697966" cy="2673647"/>
          </a:xfrm>
          <a:prstGeom prst="rect">
            <a:avLst/>
          </a:prstGeom>
        </p:spPr>
      </p:pic>
      <p:pic>
        <p:nvPicPr>
          <p:cNvPr id="187" name="Picture 186" descr="Blue text on a black background&#10;&#10;Description automatically generated">
            <a:extLst>
              <a:ext uri="{FF2B5EF4-FFF2-40B4-BE49-F238E27FC236}">
                <a16:creationId xmlns:a16="http://schemas.microsoft.com/office/drawing/2014/main" id="{DA53F704-0F5F-575A-8E10-BF033CFA6361}"/>
              </a:ext>
            </a:extLst>
          </p:cNvPr>
          <p:cNvPicPr>
            <a:picLocks noChangeAspect="1"/>
          </p:cNvPicPr>
          <p:nvPr userDrawn="1"/>
        </p:nvPicPr>
        <p:blipFill>
          <a:blip r:embed="rId3"/>
          <a:stretch>
            <a:fillRect/>
          </a:stretch>
        </p:blipFill>
        <p:spPr>
          <a:xfrm>
            <a:off x="687628" y="6029325"/>
            <a:ext cx="2457832" cy="514350"/>
          </a:xfrm>
          <a:prstGeom prst="rect">
            <a:avLst/>
          </a:prstGeom>
        </p:spPr>
      </p:pic>
    </p:spTree>
    <p:extLst>
      <p:ext uri="{BB962C8B-B14F-4D97-AF65-F5344CB8AC3E}">
        <p14:creationId xmlns:p14="http://schemas.microsoft.com/office/powerpoint/2010/main" val="25281698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Divider - Pinik">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3E6F887F-9228-1D4F-8127-5E0D4A5B1EDB}"/>
              </a:ext>
            </a:extLst>
          </p:cNvPr>
          <p:cNvSpPr/>
          <p:nvPr userDrawn="1"/>
        </p:nvSpPr>
        <p:spPr>
          <a:xfrm>
            <a:off x="3776133" y="644599"/>
            <a:ext cx="8415867" cy="5509455"/>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6C8C7"/>
          </a:solidFill>
          <a:ln w="3060" cap="flat">
            <a:noFill/>
            <a:prstDash val="solid"/>
            <a:miter/>
          </a:ln>
        </p:spPr>
        <p:txBody>
          <a:bodyPr rtlCol="0" anchor="ctr"/>
          <a:lstStyle/>
          <a:p>
            <a:endParaRPr lang="en-US"/>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861664" y="1103100"/>
            <a:ext cx="2066906" cy="582221"/>
          </a:xfrm>
          <a:prstGeom prst="rect">
            <a:avLst/>
          </a:prstGeom>
        </p:spPr>
        <p:txBody>
          <a:bodyPr>
            <a:noAutofit/>
          </a:bodyPr>
          <a:lstStyle>
            <a:lvl1pPr marL="0" indent="0" algn="l">
              <a:buNone/>
              <a:defRPr sz="13000" b="0" i="0">
                <a:solidFill>
                  <a:srgbClr val="B6D1E1"/>
                </a:solidFill>
                <a:latin typeface="+mn-lt"/>
              </a:defRPr>
            </a:lvl1pPr>
          </a:lstStyle>
          <a:p>
            <a:pPr lvl="0"/>
            <a:r>
              <a:rPr lang="en-US" dirty="0"/>
              <a:t>01</a:t>
            </a:r>
          </a:p>
        </p:txBody>
      </p:sp>
      <p:sp>
        <p:nvSpPr>
          <p:cNvPr id="27" name="Freeform 26">
            <a:extLst>
              <a:ext uri="{FF2B5EF4-FFF2-40B4-BE49-F238E27FC236}">
                <a16:creationId xmlns:a16="http://schemas.microsoft.com/office/drawing/2014/main" id="{E14646F1-3D11-F74B-AAAD-8A7FC4063A2A}"/>
              </a:ext>
            </a:extLst>
          </p:cNvPr>
          <p:cNvSpPr/>
          <p:nvPr userDrawn="1"/>
        </p:nvSpPr>
        <p:spPr>
          <a:xfrm>
            <a:off x="-29990" y="2975159"/>
            <a:ext cx="5040000" cy="72000"/>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B6D1E1"/>
          </a:solidFill>
          <a:ln w="306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54CFD1C-CEC5-83C4-D28B-1349A2023382}"/>
              </a:ext>
            </a:extLst>
          </p:cNvPr>
          <p:cNvSpPr/>
          <p:nvPr userDrawn="1"/>
        </p:nvSpPr>
        <p:spPr>
          <a:xfrm>
            <a:off x="12182476" y="-63292"/>
            <a:ext cx="4132053" cy="7117337"/>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sp>
        <p:nvSpPr>
          <p:cNvPr id="2" name="Text Placeholder 23">
            <a:extLst>
              <a:ext uri="{FF2B5EF4-FFF2-40B4-BE49-F238E27FC236}">
                <a16:creationId xmlns:a16="http://schemas.microsoft.com/office/drawing/2014/main" id="{C66106C3-0347-EAC0-D47D-0B5E956F5F00}"/>
              </a:ext>
            </a:extLst>
          </p:cNvPr>
          <p:cNvSpPr>
            <a:spLocks noGrp="1"/>
          </p:cNvSpPr>
          <p:nvPr>
            <p:ph type="body" sz="quarter" idx="16" hasCustomPrompt="1"/>
          </p:nvPr>
        </p:nvSpPr>
        <p:spPr>
          <a:xfrm>
            <a:off x="5267332" y="2721528"/>
            <a:ext cx="6484268" cy="2253043"/>
          </a:xfrm>
          <a:prstGeom prst="rect">
            <a:avLst/>
          </a:prstGeom>
        </p:spPr>
        <p:txBody>
          <a:bodyPr>
            <a:normAutofit/>
          </a:bodyPr>
          <a:lstStyle>
            <a:lvl1pPr marL="0" indent="0" algn="l">
              <a:lnSpc>
                <a:spcPts val="4760"/>
              </a:lnSpc>
              <a:spcBef>
                <a:spcPts val="0"/>
              </a:spcBef>
              <a:buNone/>
              <a:defRPr sz="4800" b="1" i="0">
                <a:solidFill>
                  <a:schemeClr val="bg1"/>
                </a:solidFill>
                <a:latin typeface="+mn-lt"/>
              </a:defRPr>
            </a:lvl1pPr>
          </a:lstStyle>
          <a:p>
            <a:pPr lvl="0"/>
            <a:r>
              <a:rPr lang="en-US" dirty="0"/>
              <a:t>Divider Title</a:t>
            </a:r>
          </a:p>
        </p:txBody>
      </p:sp>
      <p:pic>
        <p:nvPicPr>
          <p:cNvPr id="3" name="Picture 2">
            <a:extLst>
              <a:ext uri="{FF2B5EF4-FFF2-40B4-BE49-F238E27FC236}">
                <a16:creationId xmlns:a16="http://schemas.microsoft.com/office/drawing/2014/main" id="{4CF381D0-3BFC-8337-44D5-2A2FA148652B}"/>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20438680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xt Slide 2 - with icons">
    <p:spTree>
      <p:nvGrpSpPr>
        <p:cNvPr id="1" name=""/>
        <p:cNvGrpSpPr/>
        <p:nvPr/>
      </p:nvGrpSpPr>
      <p:grpSpPr>
        <a:xfrm>
          <a:off x="0" y="0"/>
          <a:ext cx="0" cy="0"/>
          <a:chOff x="0" y="0"/>
          <a:chExt cx="0" cy="0"/>
        </a:xfrm>
      </p:grpSpPr>
      <p:sp>
        <p:nvSpPr>
          <p:cNvPr id="12" name="Text Placeholder 23"/>
          <p:cNvSpPr>
            <a:spLocks noGrp="1"/>
          </p:cNvSpPr>
          <p:nvPr>
            <p:ph type="body" sz="quarter" idx="13" hasCustomPrompt="1"/>
          </p:nvPr>
        </p:nvSpPr>
        <p:spPr>
          <a:xfrm>
            <a:off x="1639836" y="785664"/>
            <a:ext cx="5745702" cy="1381662"/>
          </a:xfrm>
          <a:prstGeom prst="rect">
            <a:avLst/>
          </a:prstGeom>
        </p:spPr>
        <p:txBody>
          <a:bodyPr>
            <a:normAutofit/>
          </a:bodyPr>
          <a:lstStyle>
            <a:lvl1pPr marL="0" indent="0" algn="l">
              <a:buNone/>
              <a:defRPr sz="3600">
                <a:solidFill>
                  <a:srgbClr val="382B1B"/>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7" y="2766646"/>
            <a:ext cx="5745702" cy="3644887"/>
          </a:xfrm>
          <a:prstGeom prst="rect">
            <a:avLst/>
          </a:prstGeom>
        </p:spPr>
        <p:txBody>
          <a:bodyPr>
            <a:noAutofit/>
          </a:bodyPr>
          <a:lstStyle>
            <a:lvl1pPr marL="0" indent="0" algn="l">
              <a:buNone/>
              <a:defRPr sz="24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550739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6/9/2025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6/9/2025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6/9/2025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Cover Slide 01">
    <p:spTree>
      <p:nvGrpSpPr>
        <p:cNvPr id="1" name=""/>
        <p:cNvGrpSpPr/>
        <p:nvPr/>
      </p:nvGrpSpPr>
      <p:grpSpPr>
        <a:xfrm>
          <a:off x="0" y="0"/>
          <a:ext cx="0" cy="0"/>
          <a:chOff x="0" y="0"/>
          <a:chExt cx="0" cy="0"/>
        </a:xfrm>
      </p:grpSpPr>
      <p:sp>
        <p:nvSpPr>
          <p:cNvPr id="198" name="Freeform 197">
            <a:extLst>
              <a:ext uri="{FF2B5EF4-FFF2-40B4-BE49-F238E27FC236}">
                <a16:creationId xmlns:a16="http://schemas.microsoft.com/office/drawing/2014/main" id="{51639FB9-349C-0342-B1A8-F6BC5646FE11}"/>
              </a:ext>
            </a:extLst>
          </p:cNvPr>
          <p:cNvSpPr/>
          <p:nvPr userDrawn="1"/>
        </p:nvSpPr>
        <p:spPr>
          <a:xfrm>
            <a:off x="0" y="3028949"/>
            <a:ext cx="12172692" cy="2858265"/>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B6D1E1"/>
          </a:solidFill>
          <a:ln w="30808" cap="flat">
            <a:noFill/>
            <a:prstDash val="solid"/>
            <a:miter/>
          </a:ln>
        </p:spPr>
        <p:txBody>
          <a:bodyPr rtlCol="0" anchor="ctr"/>
          <a:lstStyle/>
          <a:p>
            <a:endParaRPr lang="en-US" sz="2069"/>
          </a:p>
        </p:txBody>
      </p:sp>
      <p:sp>
        <p:nvSpPr>
          <p:cNvPr id="221" name="Text Placeholder 32">
            <a:extLst>
              <a:ext uri="{FF2B5EF4-FFF2-40B4-BE49-F238E27FC236}">
                <a16:creationId xmlns:a16="http://schemas.microsoft.com/office/drawing/2014/main" id="{DFA6FF77-25B5-714D-A338-B30123147AB2}"/>
              </a:ext>
            </a:extLst>
          </p:cNvPr>
          <p:cNvSpPr>
            <a:spLocks noGrp="1"/>
          </p:cNvSpPr>
          <p:nvPr>
            <p:ph type="body" sz="quarter" idx="16" hasCustomPrompt="1"/>
          </p:nvPr>
        </p:nvSpPr>
        <p:spPr>
          <a:xfrm>
            <a:off x="761624" y="3994283"/>
            <a:ext cx="3354126" cy="1008397"/>
          </a:xfrm>
          <a:prstGeom prst="rect">
            <a:avLst/>
          </a:prstGeom>
        </p:spPr>
        <p:txBody>
          <a:bodyPr anchor="t">
            <a:noAutofit/>
          </a:bodyPr>
          <a:lstStyle>
            <a:lvl1pPr marL="0" indent="0" algn="l">
              <a:lnSpc>
                <a:spcPts val="3954"/>
              </a:lnSpc>
              <a:spcBef>
                <a:spcPts val="0"/>
              </a:spcBef>
              <a:buNone/>
              <a:defRPr sz="4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3 Kitchen’s</a:t>
            </a:r>
            <a:endParaRPr lang="en-US" dirty="0"/>
          </a:p>
        </p:txBody>
      </p:sp>
      <p:sp>
        <p:nvSpPr>
          <p:cNvPr id="222" name="Text Placeholder 32">
            <a:extLst>
              <a:ext uri="{FF2B5EF4-FFF2-40B4-BE49-F238E27FC236}">
                <a16:creationId xmlns:a16="http://schemas.microsoft.com/office/drawing/2014/main" id="{2AAB8BE5-8520-414F-99D1-3978614F5E99}"/>
              </a:ext>
            </a:extLst>
          </p:cNvPr>
          <p:cNvSpPr>
            <a:spLocks noGrp="1"/>
          </p:cNvSpPr>
          <p:nvPr>
            <p:ph type="body" sz="quarter" idx="19" hasCustomPrompt="1"/>
          </p:nvPr>
        </p:nvSpPr>
        <p:spPr>
          <a:xfrm>
            <a:off x="803749" y="3303820"/>
            <a:ext cx="3311988" cy="533188"/>
          </a:xfrm>
          <a:prstGeom prst="rect">
            <a:avLst/>
          </a:prstGeom>
        </p:spPr>
        <p:txBody>
          <a:bodyPr anchor="t">
            <a:noAutofit/>
          </a:bodyPr>
          <a:lstStyle>
            <a:lvl1pPr marL="0" indent="0" algn="l">
              <a:lnSpc>
                <a:spcPct val="100000"/>
              </a:lnSpc>
              <a:spcBef>
                <a:spcPts val="0"/>
              </a:spcBef>
              <a:buNone/>
              <a:defRPr sz="3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guide to </a:t>
            </a:r>
          </a:p>
        </p:txBody>
      </p:sp>
      <p:sp>
        <p:nvSpPr>
          <p:cNvPr id="313" name="Freeform 312">
            <a:extLst>
              <a:ext uri="{FF2B5EF4-FFF2-40B4-BE49-F238E27FC236}">
                <a16:creationId xmlns:a16="http://schemas.microsoft.com/office/drawing/2014/main" id="{41DE6804-49C7-BA4C-98EA-A2FBCF20D006}"/>
              </a:ext>
            </a:extLst>
          </p:cNvPr>
          <p:cNvSpPr/>
          <p:nvPr userDrawn="1"/>
        </p:nvSpPr>
        <p:spPr>
          <a:xfrm>
            <a:off x="12192000" y="153500"/>
            <a:ext cx="3690980" cy="7687732"/>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EBEBEB"/>
          </a:solidFill>
          <a:ln w="30808" cap="flat">
            <a:noFill/>
            <a:prstDash val="solid"/>
            <a:miter/>
          </a:ln>
        </p:spPr>
        <p:txBody>
          <a:bodyPr rtlCol="0" anchor="ctr"/>
          <a:lstStyle/>
          <a:p>
            <a:endParaRPr lang="en-US" sz="2069"/>
          </a:p>
        </p:txBody>
      </p:sp>
      <p:sp>
        <p:nvSpPr>
          <p:cNvPr id="18" name="Picture Placeholder 62">
            <a:extLst>
              <a:ext uri="{FF2B5EF4-FFF2-40B4-BE49-F238E27FC236}">
                <a16:creationId xmlns:a16="http://schemas.microsoft.com/office/drawing/2014/main" id="{1A5D0226-8A9D-77A1-1812-5C8918928806}"/>
              </a:ext>
            </a:extLst>
          </p:cNvPr>
          <p:cNvSpPr>
            <a:spLocks noGrp="1"/>
          </p:cNvSpPr>
          <p:nvPr>
            <p:ph type="pic" sz="quarter" idx="44" hasCustomPrompt="1"/>
          </p:nvPr>
        </p:nvSpPr>
        <p:spPr>
          <a:xfrm>
            <a:off x="5718875" y="423474"/>
            <a:ext cx="5982506" cy="4551482"/>
          </a:xfrm>
          <a:prstGeom prst="rect">
            <a:avLst/>
          </a:prstGeom>
          <a:solidFill>
            <a:schemeClr val="bg1">
              <a:lumMod val="95000"/>
            </a:schemeClr>
          </a:solidFill>
        </p:spPr>
        <p:txBody>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dirty="0"/>
              <a:t>g</a:t>
            </a:r>
          </a:p>
        </p:txBody>
      </p:sp>
      <p:sp>
        <p:nvSpPr>
          <p:cNvPr id="161" name="Freeform 160">
            <a:extLst>
              <a:ext uri="{FF2B5EF4-FFF2-40B4-BE49-F238E27FC236}">
                <a16:creationId xmlns:a16="http://schemas.microsoft.com/office/drawing/2014/main" id="{E07D5DA6-BD85-D37F-F234-A8218F4A4F7F}"/>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94C7B0"/>
          </a:solidFill>
          <a:ln w="30808" cap="flat">
            <a:noFill/>
            <a:prstDash val="solid"/>
            <a:miter/>
          </a:ln>
        </p:spPr>
        <p:txBody>
          <a:bodyPr rtlCol="0" anchor="ctr"/>
          <a:lstStyle/>
          <a:p>
            <a:endParaRPr lang="en-US" sz="2069"/>
          </a:p>
        </p:txBody>
      </p:sp>
      <p:sp>
        <p:nvSpPr>
          <p:cNvPr id="162" name="Text Placeholder 23">
            <a:extLst>
              <a:ext uri="{FF2B5EF4-FFF2-40B4-BE49-F238E27FC236}">
                <a16:creationId xmlns:a16="http://schemas.microsoft.com/office/drawing/2014/main" id="{98391327-83D9-14CE-43F1-D3CEAC648198}"/>
              </a:ext>
            </a:extLst>
          </p:cNvPr>
          <p:cNvSpPr>
            <a:spLocks noGrp="1"/>
          </p:cNvSpPr>
          <p:nvPr>
            <p:ph type="body" sz="quarter" idx="45" hasCustomPrompt="1"/>
          </p:nvPr>
        </p:nvSpPr>
        <p:spPr>
          <a:xfrm>
            <a:off x="8065511" y="5436563"/>
            <a:ext cx="3640117"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err="1"/>
              <a:t>www.website.eu</a:t>
            </a:r>
            <a:endParaRPr lang="en-US" dirty="0"/>
          </a:p>
        </p:txBody>
      </p:sp>
      <p:pic>
        <p:nvPicPr>
          <p:cNvPr id="4" name="Picture 3">
            <a:extLst>
              <a:ext uri="{FF2B5EF4-FFF2-40B4-BE49-F238E27FC236}">
                <a16:creationId xmlns:a16="http://schemas.microsoft.com/office/drawing/2014/main" id="{41866361-8606-E616-9F79-F4266A7722E1}"/>
              </a:ext>
            </a:extLst>
          </p:cNvPr>
          <p:cNvPicPr>
            <a:picLocks noChangeAspect="1"/>
          </p:cNvPicPr>
          <p:nvPr userDrawn="1"/>
        </p:nvPicPr>
        <p:blipFill>
          <a:blip r:embed="rId2"/>
          <a:stretch>
            <a:fillRect/>
          </a:stretch>
        </p:blipFill>
        <p:spPr>
          <a:xfrm>
            <a:off x="641716" y="157163"/>
            <a:ext cx="3697966" cy="2673647"/>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120CF01C-C5D0-9AA7-1900-1697BD6E9E2B}"/>
              </a:ext>
            </a:extLst>
          </p:cNvPr>
          <p:cNvPicPr>
            <a:picLocks noChangeAspect="1"/>
          </p:cNvPicPr>
          <p:nvPr userDrawn="1"/>
        </p:nvPicPr>
        <p:blipFill>
          <a:blip r:embed="rId3"/>
          <a:stretch>
            <a:fillRect/>
          </a:stretch>
        </p:blipFill>
        <p:spPr>
          <a:xfrm>
            <a:off x="687628" y="6029325"/>
            <a:ext cx="2457832" cy="514350"/>
          </a:xfrm>
          <a:prstGeom prst="rect">
            <a:avLst/>
          </a:prstGeom>
        </p:spPr>
      </p:pic>
    </p:spTree>
    <p:extLst>
      <p:ext uri="{BB962C8B-B14F-4D97-AF65-F5344CB8AC3E}">
        <p14:creationId xmlns:p14="http://schemas.microsoft.com/office/powerpoint/2010/main" val="3143213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Overview/Content Slide">
    <p:spTree>
      <p:nvGrpSpPr>
        <p:cNvPr id="1" name=""/>
        <p:cNvGrpSpPr/>
        <p:nvPr/>
      </p:nvGrpSpPr>
      <p:grpSpPr>
        <a:xfrm>
          <a:off x="0" y="0"/>
          <a:ext cx="0" cy="0"/>
          <a:chOff x="0" y="0"/>
          <a:chExt cx="0" cy="0"/>
        </a:xfrm>
      </p:grpSpPr>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1160350" y="1581200"/>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1995647" y="1581921"/>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1160350" y="2110962"/>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1995647" y="2111683"/>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1160350" y="2640724"/>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1995647" y="2641445"/>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1160350" y="3170486"/>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1995647" y="3171207"/>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1160350" y="4230010"/>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1995647" y="4230731"/>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3" name="Rectangle 22">
            <a:extLst>
              <a:ext uri="{FF2B5EF4-FFF2-40B4-BE49-F238E27FC236}">
                <a16:creationId xmlns:a16="http://schemas.microsoft.com/office/drawing/2014/main" id="{4A9FE447-E059-844E-AB44-8ADA48F90A17}"/>
              </a:ext>
            </a:extLst>
          </p:cNvPr>
          <p:cNvSpPr/>
          <p:nvPr userDrawn="1"/>
        </p:nvSpPr>
        <p:spPr>
          <a:xfrm flipH="1" flipV="1">
            <a:off x="-1" y="355281"/>
            <a:ext cx="3771899" cy="868136"/>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1122886" y="439952"/>
            <a:ext cx="2491852" cy="720752"/>
          </a:xfrm>
          <a:prstGeom prst="rect">
            <a:avLst/>
          </a:prstGeom>
          <a:noFill/>
        </p:spPr>
        <p:txBody>
          <a:bodyPr anchor="ctr">
            <a:noAutofit/>
          </a:bodyPr>
          <a:lstStyle>
            <a:lvl1pPr marL="0" indent="0" algn="l">
              <a:buNone/>
              <a:defRPr sz="3600" b="0" i="0">
                <a:solidFill>
                  <a:schemeClr val="bg1"/>
                </a:solidFill>
                <a:latin typeface="+mn-lt"/>
              </a:defRPr>
            </a:lvl1pPr>
          </a:lstStyle>
          <a:p>
            <a:pPr lvl="0"/>
            <a:r>
              <a:rPr lang="en-US" dirty="0"/>
              <a:t>CONTENTS</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888683" y="402034"/>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94C7B0"/>
          </a:solidFill>
          <a:ln w="2370" cap="flat">
            <a:solidFill>
              <a:srgbClr val="94C7B0"/>
            </a:solidFill>
            <a:prstDash val="solid"/>
            <a:miter/>
          </a:ln>
        </p:spPr>
        <p:txBody>
          <a:bodyPr rtlCol="0" anchor="ctr"/>
          <a:lstStyle/>
          <a:p>
            <a:endParaRPr lang="en-US"/>
          </a:p>
        </p:txBody>
      </p:sp>
      <p:sp>
        <p:nvSpPr>
          <p:cNvPr id="2" name="Text Placeholder 25">
            <a:extLst>
              <a:ext uri="{FF2B5EF4-FFF2-40B4-BE49-F238E27FC236}">
                <a16:creationId xmlns:a16="http://schemas.microsoft.com/office/drawing/2014/main" id="{F1DC4348-947F-0E18-2872-8D7CB915BA0E}"/>
              </a:ext>
            </a:extLst>
          </p:cNvPr>
          <p:cNvSpPr>
            <a:spLocks noGrp="1"/>
          </p:cNvSpPr>
          <p:nvPr>
            <p:ph type="body" sz="quarter" idx="37" hasCustomPrompt="1"/>
          </p:nvPr>
        </p:nvSpPr>
        <p:spPr>
          <a:xfrm>
            <a:off x="1169875" y="3700248"/>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3" name="Text Placeholder 25">
            <a:extLst>
              <a:ext uri="{FF2B5EF4-FFF2-40B4-BE49-F238E27FC236}">
                <a16:creationId xmlns:a16="http://schemas.microsoft.com/office/drawing/2014/main" id="{4CB82D13-A451-1A12-03F9-B5EC0911C0B5}"/>
              </a:ext>
            </a:extLst>
          </p:cNvPr>
          <p:cNvSpPr>
            <a:spLocks noGrp="1"/>
          </p:cNvSpPr>
          <p:nvPr>
            <p:ph type="body" sz="quarter" idx="38" hasCustomPrompt="1"/>
          </p:nvPr>
        </p:nvSpPr>
        <p:spPr>
          <a:xfrm>
            <a:off x="2005172" y="3700969"/>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 name="Text Placeholder 25">
            <a:extLst>
              <a:ext uri="{FF2B5EF4-FFF2-40B4-BE49-F238E27FC236}">
                <a16:creationId xmlns:a16="http://schemas.microsoft.com/office/drawing/2014/main" id="{EEE3E943-FFEF-CE00-9C44-CBD517E8CAC6}"/>
              </a:ext>
            </a:extLst>
          </p:cNvPr>
          <p:cNvSpPr>
            <a:spLocks noGrp="1"/>
          </p:cNvSpPr>
          <p:nvPr>
            <p:ph type="body" sz="quarter" idx="39" hasCustomPrompt="1"/>
          </p:nvPr>
        </p:nvSpPr>
        <p:spPr>
          <a:xfrm>
            <a:off x="1169875" y="4759772"/>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06</a:t>
            </a:r>
          </a:p>
        </p:txBody>
      </p:sp>
      <p:sp>
        <p:nvSpPr>
          <p:cNvPr id="5" name="Text Placeholder 25">
            <a:extLst>
              <a:ext uri="{FF2B5EF4-FFF2-40B4-BE49-F238E27FC236}">
                <a16:creationId xmlns:a16="http://schemas.microsoft.com/office/drawing/2014/main" id="{66799961-EC6E-88A8-3F08-C08AC4A9D01B}"/>
              </a:ext>
            </a:extLst>
          </p:cNvPr>
          <p:cNvSpPr>
            <a:spLocks noGrp="1"/>
          </p:cNvSpPr>
          <p:nvPr>
            <p:ph type="body" sz="quarter" idx="40" hasCustomPrompt="1"/>
          </p:nvPr>
        </p:nvSpPr>
        <p:spPr>
          <a:xfrm>
            <a:off x="2005172" y="4760493"/>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 name="Text Placeholder 25">
            <a:extLst>
              <a:ext uri="{FF2B5EF4-FFF2-40B4-BE49-F238E27FC236}">
                <a16:creationId xmlns:a16="http://schemas.microsoft.com/office/drawing/2014/main" id="{09A8F262-DC25-7CD3-982A-8408B7BB6E0D}"/>
              </a:ext>
            </a:extLst>
          </p:cNvPr>
          <p:cNvSpPr>
            <a:spLocks noGrp="1"/>
          </p:cNvSpPr>
          <p:nvPr>
            <p:ph type="body" sz="quarter" idx="41" hasCustomPrompt="1"/>
          </p:nvPr>
        </p:nvSpPr>
        <p:spPr>
          <a:xfrm>
            <a:off x="1169875" y="5289534"/>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07</a:t>
            </a:r>
          </a:p>
        </p:txBody>
      </p:sp>
      <p:sp>
        <p:nvSpPr>
          <p:cNvPr id="7" name="Text Placeholder 25">
            <a:extLst>
              <a:ext uri="{FF2B5EF4-FFF2-40B4-BE49-F238E27FC236}">
                <a16:creationId xmlns:a16="http://schemas.microsoft.com/office/drawing/2014/main" id="{EF6DA193-D18C-B849-86D8-DE4D7B914CA2}"/>
              </a:ext>
            </a:extLst>
          </p:cNvPr>
          <p:cNvSpPr>
            <a:spLocks noGrp="1"/>
          </p:cNvSpPr>
          <p:nvPr>
            <p:ph type="body" sz="quarter" idx="42" hasCustomPrompt="1"/>
          </p:nvPr>
        </p:nvSpPr>
        <p:spPr>
          <a:xfrm>
            <a:off x="2005172" y="5290262"/>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8" name="Text Placeholder 25">
            <a:extLst>
              <a:ext uri="{FF2B5EF4-FFF2-40B4-BE49-F238E27FC236}">
                <a16:creationId xmlns:a16="http://schemas.microsoft.com/office/drawing/2014/main" id="{37AF5E91-17D3-C199-CCA5-87F371B14A06}"/>
              </a:ext>
            </a:extLst>
          </p:cNvPr>
          <p:cNvSpPr>
            <a:spLocks noGrp="1"/>
          </p:cNvSpPr>
          <p:nvPr>
            <p:ph type="body" sz="quarter" idx="43" hasCustomPrompt="1"/>
          </p:nvPr>
        </p:nvSpPr>
        <p:spPr>
          <a:xfrm>
            <a:off x="1200355" y="5751737"/>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08</a:t>
            </a:r>
          </a:p>
        </p:txBody>
      </p:sp>
      <p:sp>
        <p:nvSpPr>
          <p:cNvPr id="9" name="Text Placeholder 25">
            <a:extLst>
              <a:ext uri="{FF2B5EF4-FFF2-40B4-BE49-F238E27FC236}">
                <a16:creationId xmlns:a16="http://schemas.microsoft.com/office/drawing/2014/main" id="{59EF5072-CE66-7F48-4644-421DEDA33B71}"/>
              </a:ext>
            </a:extLst>
          </p:cNvPr>
          <p:cNvSpPr>
            <a:spLocks noGrp="1"/>
          </p:cNvSpPr>
          <p:nvPr>
            <p:ph type="body" sz="quarter" idx="44" hasCustomPrompt="1"/>
          </p:nvPr>
        </p:nvSpPr>
        <p:spPr>
          <a:xfrm>
            <a:off x="2035652" y="5752465"/>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4109551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2_Divider - Blue">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3E6F887F-9228-1D4F-8127-5E0D4A5B1EDB}"/>
              </a:ext>
            </a:extLst>
          </p:cNvPr>
          <p:cNvSpPr/>
          <p:nvPr userDrawn="1"/>
        </p:nvSpPr>
        <p:spPr>
          <a:xfrm>
            <a:off x="3776133" y="644599"/>
            <a:ext cx="8415867" cy="5509455"/>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B6D1E1"/>
          </a:solidFill>
          <a:ln w="3060" cap="flat">
            <a:no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67332" y="2721528"/>
            <a:ext cx="6484268" cy="2253043"/>
          </a:xfrm>
          <a:prstGeom prst="rect">
            <a:avLst/>
          </a:prstGeom>
        </p:spPr>
        <p:txBody>
          <a:bodyPr>
            <a:normAutofit/>
          </a:bodyPr>
          <a:lstStyle>
            <a:lvl1pPr marL="0" indent="0" algn="l">
              <a:lnSpc>
                <a:spcPts val="4760"/>
              </a:lnSpc>
              <a:spcBef>
                <a:spcPts val="0"/>
              </a:spcBef>
              <a:buNone/>
              <a:defRPr sz="4800" b="1"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861664" y="1103100"/>
            <a:ext cx="2066906" cy="582221"/>
          </a:xfrm>
          <a:prstGeom prst="rect">
            <a:avLst/>
          </a:prstGeom>
        </p:spPr>
        <p:txBody>
          <a:bodyPr>
            <a:noAutofit/>
          </a:bodyPr>
          <a:lstStyle>
            <a:lvl1pPr marL="0" indent="0" algn="l">
              <a:buNone/>
              <a:defRPr sz="13000" b="0" i="0">
                <a:solidFill>
                  <a:srgbClr val="94C7B0"/>
                </a:solidFill>
                <a:latin typeface="+mn-lt"/>
              </a:defRPr>
            </a:lvl1pPr>
          </a:lstStyle>
          <a:p>
            <a:pPr lvl="0"/>
            <a:r>
              <a:rPr lang="en-US" dirty="0"/>
              <a:t>01</a:t>
            </a:r>
          </a:p>
        </p:txBody>
      </p:sp>
      <p:sp>
        <p:nvSpPr>
          <p:cNvPr id="27" name="Freeform 26">
            <a:extLst>
              <a:ext uri="{FF2B5EF4-FFF2-40B4-BE49-F238E27FC236}">
                <a16:creationId xmlns:a16="http://schemas.microsoft.com/office/drawing/2014/main" id="{E14646F1-3D11-F74B-AAAD-8A7FC4063A2A}"/>
              </a:ext>
            </a:extLst>
          </p:cNvPr>
          <p:cNvSpPr/>
          <p:nvPr userDrawn="1"/>
        </p:nvSpPr>
        <p:spPr>
          <a:xfrm>
            <a:off x="-29990" y="2975159"/>
            <a:ext cx="5040000" cy="72000"/>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94C7B0"/>
          </a:solidFill>
          <a:ln w="306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54CFD1C-CEC5-83C4-D28B-1349A2023382}"/>
              </a:ext>
            </a:extLst>
          </p:cNvPr>
          <p:cNvSpPr/>
          <p:nvPr userDrawn="1"/>
        </p:nvSpPr>
        <p:spPr>
          <a:xfrm>
            <a:off x="12182476" y="-63292"/>
            <a:ext cx="4132053" cy="7117337"/>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072BBF5B-8338-3226-C01E-86BA11E5FA98}"/>
              </a:ext>
            </a:extLst>
          </p:cNvPr>
          <p:cNvSpPr/>
          <p:nvPr userDrawn="1"/>
        </p:nvSpPr>
        <p:spPr>
          <a:xfrm>
            <a:off x="-31340" y="-3133863"/>
            <a:ext cx="15119176" cy="3155962"/>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pic>
        <p:nvPicPr>
          <p:cNvPr id="2" name="Picture 1">
            <a:extLst>
              <a:ext uri="{FF2B5EF4-FFF2-40B4-BE49-F238E27FC236}">
                <a16:creationId xmlns:a16="http://schemas.microsoft.com/office/drawing/2014/main" id="{A1E7D59A-70C0-77D8-9045-620D8A94D00C}"/>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2192638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Divider - Green">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3E6F887F-9228-1D4F-8127-5E0D4A5B1EDB}"/>
              </a:ext>
            </a:extLst>
          </p:cNvPr>
          <p:cNvSpPr/>
          <p:nvPr userDrawn="1"/>
        </p:nvSpPr>
        <p:spPr>
          <a:xfrm>
            <a:off x="3776133" y="644599"/>
            <a:ext cx="8415867" cy="5509455"/>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94C7B0"/>
          </a:solidFill>
          <a:ln w="3060" cap="flat">
            <a:no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67332" y="2721528"/>
            <a:ext cx="6484268" cy="2253043"/>
          </a:xfrm>
          <a:prstGeom prst="rect">
            <a:avLst/>
          </a:prstGeom>
        </p:spPr>
        <p:txBody>
          <a:bodyPr>
            <a:normAutofit/>
          </a:bodyPr>
          <a:lstStyle>
            <a:lvl1pPr marL="0" indent="0" algn="l">
              <a:lnSpc>
                <a:spcPts val="4760"/>
              </a:lnSpc>
              <a:spcBef>
                <a:spcPts val="0"/>
              </a:spcBef>
              <a:buNone/>
              <a:defRPr sz="4800" b="1"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861664" y="1103100"/>
            <a:ext cx="2066906" cy="582221"/>
          </a:xfrm>
          <a:prstGeom prst="rect">
            <a:avLst/>
          </a:prstGeom>
        </p:spPr>
        <p:txBody>
          <a:bodyPr>
            <a:noAutofit/>
          </a:bodyPr>
          <a:lstStyle>
            <a:lvl1pPr marL="0" indent="0" algn="l">
              <a:buNone/>
              <a:defRPr sz="13000" b="0" i="0">
                <a:solidFill>
                  <a:srgbClr val="B6D1E1"/>
                </a:solidFill>
                <a:latin typeface="+mn-lt"/>
              </a:defRPr>
            </a:lvl1pPr>
          </a:lstStyle>
          <a:p>
            <a:pPr lvl="0"/>
            <a:r>
              <a:rPr lang="en-US" dirty="0"/>
              <a:t>01</a:t>
            </a:r>
          </a:p>
        </p:txBody>
      </p:sp>
      <p:sp>
        <p:nvSpPr>
          <p:cNvPr id="27" name="Freeform 26">
            <a:extLst>
              <a:ext uri="{FF2B5EF4-FFF2-40B4-BE49-F238E27FC236}">
                <a16:creationId xmlns:a16="http://schemas.microsoft.com/office/drawing/2014/main" id="{E14646F1-3D11-F74B-AAAD-8A7FC4063A2A}"/>
              </a:ext>
            </a:extLst>
          </p:cNvPr>
          <p:cNvSpPr/>
          <p:nvPr userDrawn="1"/>
        </p:nvSpPr>
        <p:spPr>
          <a:xfrm>
            <a:off x="-29990" y="2975159"/>
            <a:ext cx="5040000" cy="72000"/>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B6D1E1"/>
          </a:solidFill>
          <a:ln w="306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54CFD1C-CEC5-83C4-D28B-1349A2023382}"/>
              </a:ext>
            </a:extLst>
          </p:cNvPr>
          <p:cNvSpPr/>
          <p:nvPr userDrawn="1"/>
        </p:nvSpPr>
        <p:spPr>
          <a:xfrm>
            <a:off x="12182476" y="-63292"/>
            <a:ext cx="4132053" cy="7117337"/>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072BBF5B-8338-3226-C01E-86BA11E5FA98}"/>
              </a:ext>
            </a:extLst>
          </p:cNvPr>
          <p:cNvSpPr/>
          <p:nvPr userDrawn="1"/>
        </p:nvSpPr>
        <p:spPr>
          <a:xfrm>
            <a:off x="-31340" y="-3133863"/>
            <a:ext cx="15119176" cy="3155962"/>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pic>
        <p:nvPicPr>
          <p:cNvPr id="2" name="Picture 1">
            <a:extLst>
              <a:ext uri="{FF2B5EF4-FFF2-40B4-BE49-F238E27FC236}">
                <a16:creationId xmlns:a16="http://schemas.microsoft.com/office/drawing/2014/main" id="{A1E7D59A-70C0-77D8-9045-620D8A94D00C}"/>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804329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Page - Blue Headin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A9FE447-E059-844E-AB44-8ADA48F90A17}"/>
              </a:ext>
            </a:extLst>
          </p:cNvPr>
          <p:cNvSpPr/>
          <p:nvPr userDrawn="1"/>
        </p:nvSpPr>
        <p:spPr>
          <a:xfrm flipH="1" flipV="1">
            <a:off x="-2" y="255266"/>
            <a:ext cx="12192001" cy="868136"/>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751412" y="311362"/>
            <a:ext cx="10907188" cy="720752"/>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560071" y="287732"/>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94C7B0"/>
          </a:solidFill>
          <a:ln w="2370" cap="flat">
            <a:solidFill>
              <a:srgbClr val="94C7B0"/>
            </a:solidFill>
            <a:prstDash val="solid"/>
            <a:miter/>
          </a:ln>
        </p:spPr>
        <p:txBody>
          <a:bodyPr rtlCol="0" anchor="ctr"/>
          <a:lstStyle/>
          <a:p>
            <a:endParaRPr lang="en-US"/>
          </a:p>
        </p:txBody>
      </p:sp>
      <p:sp>
        <p:nvSpPr>
          <p:cNvPr id="10" name="Text Placeholder 25">
            <a:extLst>
              <a:ext uri="{FF2B5EF4-FFF2-40B4-BE49-F238E27FC236}">
                <a16:creationId xmlns:a16="http://schemas.microsoft.com/office/drawing/2014/main" id="{1957B790-F1C6-0B90-CF29-962459ED0D06}"/>
              </a:ext>
            </a:extLst>
          </p:cNvPr>
          <p:cNvSpPr>
            <a:spLocks noGrp="1"/>
          </p:cNvSpPr>
          <p:nvPr>
            <p:ph type="body" sz="quarter" idx="14" hasCustomPrompt="1"/>
          </p:nvPr>
        </p:nvSpPr>
        <p:spPr>
          <a:xfrm>
            <a:off x="738347" y="1543050"/>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 name="Picture 1">
            <a:extLst>
              <a:ext uri="{FF2B5EF4-FFF2-40B4-BE49-F238E27FC236}">
                <a16:creationId xmlns:a16="http://schemas.microsoft.com/office/drawing/2014/main" id="{F42E20BC-9E42-8CD8-E998-585567ED2AC9}"/>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4039036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6/9/2025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71" r:id="rId5"/>
    <p:sldLayoutId id="2147483672" r:id="rId6"/>
    <p:sldLayoutId id="2147483673" r:id="rId7"/>
    <p:sldLayoutId id="2147483674" r:id="rId8"/>
    <p:sldLayoutId id="2147483677" r:id="rId9"/>
    <p:sldLayoutId id="2147483678" r:id="rId10"/>
    <p:sldLayoutId id="2147483679" r:id="rId11"/>
    <p:sldLayoutId id="2147483683" r:id="rId12"/>
    <p:sldLayoutId id="2147483680" r:id="rId13"/>
    <p:sldLayoutId id="2147483681" r:id="rId14"/>
    <p:sldLayoutId id="2147483682" r:id="rId15"/>
    <p:sldLayoutId id="2147483676" r:id="rId16"/>
    <p:sldLayoutId id="2147483684" r:id="rId17"/>
    <p:sldLayoutId id="214748368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package" Target="../embeddings/Microsoft_Word_Document.docx"/><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xml"/><Relationship Id="rId4" Type="http://schemas.openxmlformats.org/officeDocument/2006/relationships/hyperlink" Target="https://everydaycookingwithmira.com/actionable-steps-healthier-habit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facebook.com/sligo.gkitchen" TargetMode="Externa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hyperlink" Target="https://homeallneeds.com/discover-the-top-low-fat-alternatives-to-heavy-cream-for-healthier-cooking/" TargetMode="External"/><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hyperlink" Target="http://www.kvk.nl/" TargetMode="External"/><Relationship Id="rId2" Type="http://schemas.openxmlformats.org/officeDocument/2006/relationships/hyperlink" Target="https://www.verksamt.se/" TargetMode="External"/><Relationship Id="rId1" Type="http://schemas.openxmlformats.org/officeDocument/2006/relationships/slideLayout" Target="../slideLayouts/slideLayout10.xml"/><Relationship Id="rId5" Type="http://schemas.openxmlformats.org/officeDocument/2006/relationships/hyperlink" Target="https://www.service-public.fr/particuliers/vosdroits/R61572" TargetMode="External"/><Relationship Id="rId4" Type="http://schemas.openxmlformats.org/officeDocument/2006/relationships/hyperlink" Target="https://www.ros.ie/ros-registration-web/ros-registration;jsessionid_ros-registration-web-public-frontend=3A941467AEAAC86C07398236981D8B78?execution=e1s1"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hyperlink" Target="https://gethealingatthetable.org/about/" TargetMode="External"/><Relationship Id="rId2" Type="http://schemas.openxmlformats.org/officeDocument/2006/relationships/image" Target="../media/image21.jp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hyperlink" Target="https://mariecurry.fr/" TargetMode="Externa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hyperlink" Target="https://espanol.news/fsa-analiza-los-riesgos-de-las-ventas-de-alimentos-en-linea/" TargetMode="External"/><Relationship Id="rId2" Type="http://schemas.openxmlformats.org/officeDocument/2006/relationships/image" Target="../media/image23.jp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0.xml"/><Relationship Id="rId4" Type="http://schemas.openxmlformats.org/officeDocument/2006/relationships/hyperlink" Target="https://www.etsy.com/"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hyperlink" Target="https://marketsy.io/how-to-sell-spices-on-etsy/?utm_source=chatgpt.com" TargetMode="External"/><Relationship Id="rId2" Type="http://schemas.openxmlformats.org/officeDocument/2006/relationships/hyperlink" Target="https://www.etsy.com/listing/1826673172/portuguese-spice-seasonings-piri-piri?ls=a&amp;external=1&amp;rec_type=ad&amp;ref=landingpage_similar_listing_top-3&amp;pro=1&amp;frs=1&amp;plkey=6cec389adbc0af391c300e28728132a3a2e096e8%3A1826673172" TargetMode="External"/><Relationship Id="rId1" Type="http://schemas.openxmlformats.org/officeDocument/2006/relationships/slideLayout" Target="../slideLayouts/slideLayout10.xml"/><Relationship Id="rId5" Type="http://schemas.openxmlformats.org/officeDocument/2006/relationships/hyperlink" Target="https://www.etsy.com/news/etsy-welcomes-afghan-refugees-to-the-uplift-makers-program?utm_source=chatgpt.com" TargetMode="External"/><Relationship Id="rId4" Type="http://schemas.openxmlformats.org/officeDocument/2006/relationships/image" Target="../media/image26.png"/></Relationships>
</file>

<file path=ppt/slides/_rels/slide5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10.xml"/><Relationship Id="rId4" Type="http://schemas.openxmlformats.org/officeDocument/2006/relationships/hyperlink" Target="https://startups.co.uk/guides/how-to-start-an-amazon-marketplace-business/"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hyperlink" Target="https://brockabeuzeville.pages.dev/new-eaed-new-food-products-june-2025-images-namx/" TargetMode="External"/><Relationship Id="rId2" Type="http://schemas.openxmlformats.org/officeDocument/2006/relationships/image" Target="../media/image7.jpg"/><Relationship Id="rId1" Type="http://schemas.openxmlformats.org/officeDocument/2006/relationships/slideLayout" Target="../slideLayouts/slideLayout9.xml"/><Relationship Id="rId5" Type="http://schemas.openxmlformats.org/officeDocument/2006/relationships/hyperlink" Target="https://www.pexels.com/photo/black-boulangerie-alsacience-food-truck-730129/" TargetMode="External"/><Relationship Id="rId4" Type="http://schemas.openxmlformats.org/officeDocument/2006/relationships/image" Target="../media/image8.jpeg"/></Relationships>
</file>

<file path=ppt/slides/_rels/slide6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shopify.com/examples" TargetMode="External"/><Relationship Id="rId1" Type="http://schemas.openxmlformats.org/officeDocument/2006/relationships/slideLayout" Target="../slideLayouts/slideLayout10.xml"/><Relationship Id="rId5" Type="http://schemas.openxmlformats.org/officeDocument/2006/relationships/hyperlink" Target="https://www.shopify.com/ie/free-trial?term=shopify&amp;adid=565806880750&amp;campaignid=15439902875&amp;branded_enterprise=1&amp;BOID=brand&amp;utm_medium=cpc&amp;utm_source=google&amp;gad_source=1&amp;gbraid=0AAAAAC3Mv88iadFAnWtTJ1wQ0pITo3Hbt&amp;gclid=EAIaIQobChMI6ej-vKCkiQMVK5pQBh0itTG_EAAYASAAEgJgg_D_BwE&amp;cmadid=516586848;cmadvertiserid=10730501;cmcampaignid=26990768;cmplacementid=324286430;cmcreativeid=163722649;cmsiteid=5500011" TargetMode="External"/><Relationship Id="rId4" Type="http://schemas.openxmlformats.org/officeDocument/2006/relationships/image" Target="../media/image28.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10.xml"/><Relationship Id="rId4" Type="http://schemas.openxmlformats.org/officeDocument/2006/relationships/hyperlink" Target="https://www.shopify.com/tools"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hyperlink" Target="https://www.top10bestwebsitebuilders.com/" TargetMode="External"/><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2" Type="http://schemas.openxmlformats.org/officeDocument/2006/relationships/hyperlink" Target="https://wpshout.com/how-to-hire-a-web-designer/" TargetMode="External"/><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hyperlink" Target="https://www.irishtimes.com/news/politics/migrant-women-s-determination-and-grit-find-form-in-start-ups-1.3715233" TargetMode="External"/><Relationship Id="rId2" Type="http://schemas.openxmlformats.org/officeDocument/2006/relationships/hyperlink" Target="http://www.soyou.ie/" TargetMode="External"/><Relationship Id="rId1" Type="http://schemas.openxmlformats.org/officeDocument/2006/relationships/slideLayout" Target="../slideLayouts/slideLayout9.xml"/><Relationship Id="rId4" Type="http://schemas.openxmlformats.org/officeDocument/2006/relationships/image" Target="../media/image9.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2.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hyperlink" Target="https://ar.inspiredpencil.com/pictures-2023/african-woman-cooking" TargetMode="External"/><Relationship Id="rId2" Type="http://schemas.openxmlformats.org/officeDocument/2006/relationships/image" Target="../media/image10.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B9FD72E-B018-7A4F-CE1F-03F0EA76A7D6}"/>
              </a:ext>
            </a:extLst>
          </p:cNvPr>
          <p:cNvSpPr>
            <a:spLocks noGrp="1"/>
          </p:cNvSpPr>
          <p:nvPr>
            <p:ph type="body" sz="quarter" idx="45"/>
          </p:nvPr>
        </p:nvSpPr>
        <p:spPr/>
        <p:txBody>
          <a:bodyPr>
            <a:normAutofit/>
          </a:bodyPr>
          <a:lstStyle/>
          <a:p>
            <a:r>
              <a:rPr lang="en-US" sz="3300" dirty="0">
                <a:solidFill>
                  <a:schemeClr val="bg1"/>
                </a:solidFill>
              </a:rPr>
              <a:t>www.</a:t>
            </a:r>
            <a:r>
              <a:rPr lang="en-US" sz="3300" b="1" dirty="0">
                <a:solidFill>
                  <a:schemeClr val="bg1"/>
                </a:solidFill>
              </a:rPr>
              <a:t>3kitchens</a:t>
            </a:r>
            <a:r>
              <a:rPr lang="en-US" sz="3300" dirty="0">
                <a:solidFill>
                  <a:schemeClr val="bg1"/>
                </a:solidFill>
              </a:rPr>
              <a:t>.eu</a:t>
            </a:r>
          </a:p>
        </p:txBody>
      </p:sp>
      <p:sp>
        <p:nvSpPr>
          <p:cNvPr id="11" name="Text Placeholder 5">
            <a:extLst>
              <a:ext uri="{FF2B5EF4-FFF2-40B4-BE49-F238E27FC236}">
                <a16:creationId xmlns:a16="http://schemas.microsoft.com/office/drawing/2014/main" id="{162C7119-7ED2-8164-B6B5-868826C8BB1A}"/>
              </a:ext>
            </a:extLst>
          </p:cNvPr>
          <p:cNvSpPr txBox="1">
            <a:spLocks/>
          </p:cNvSpPr>
          <p:nvPr/>
        </p:nvSpPr>
        <p:spPr>
          <a:xfrm>
            <a:off x="846427" y="3843580"/>
            <a:ext cx="5926332" cy="701474"/>
          </a:xfrm>
          <a:prstGeom prst="rect">
            <a:avLst/>
          </a:prstGeom>
        </p:spPr>
        <p:txBody>
          <a:bodyPr anchor="t">
            <a:noAutofit/>
          </a:bodyPr>
          <a:lstStyle>
            <a:lvl1pPr marL="0" indent="0" algn="l" defTabSz="914400" rtl="0" eaLnBrk="1" latinLnBrk="0" hangingPunct="1">
              <a:lnSpc>
                <a:spcPct val="100000"/>
              </a:lnSpc>
              <a:spcBef>
                <a:spcPts val="0"/>
              </a:spcBef>
              <a:buFont typeface="Arial"/>
              <a:buNone/>
              <a:defRPr sz="32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2pPr>
            <a:lvl3pPr marL="1219185"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3pPr>
            <a:lvl4pPr marL="1828778"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4pPr>
            <a:lvl5pPr marL="2438374"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4600"/>
              </a:lnSpc>
            </a:pPr>
            <a:r>
              <a:rPr lang="en-US" sz="5500" b="1" dirty="0"/>
              <a:t>GETTING </a:t>
            </a:r>
            <a:r>
              <a:rPr lang="en-US" sz="5500" b="1" dirty="0">
                <a:solidFill>
                  <a:schemeClr val="bg1">
                    <a:lumMod val="95000"/>
                  </a:schemeClr>
                </a:solidFill>
              </a:rPr>
              <a:t>YOUR </a:t>
            </a:r>
            <a:r>
              <a:rPr lang="en-US" sz="5500" b="1" dirty="0">
                <a:solidFill>
                  <a:srgbClr val="382B1B"/>
                </a:solidFill>
              </a:rPr>
              <a:t>BUSINESS STARTED</a:t>
            </a:r>
          </a:p>
          <a:p>
            <a:pPr>
              <a:lnSpc>
                <a:spcPts val="4600"/>
              </a:lnSpc>
            </a:pPr>
            <a:endParaRPr lang="en-US" sz="5500" b="1" dirty="0"/>
          </a:p>
        </p:txBody>
      </p:sp>
      <p:sp>
        <p:nvSpPr>
          <p:cNvPr id="18" name="Text Placeholder 5">
            <a:extLst>
              <a:ext uri="{FF2B5EF4-FFF2-40B4-BE49-F238E27FC236}">
                <a16:creationId xmlns:a16="http://schemas.microsoft.com/office/drawing/2014/main" id="{6B94F400-A315-9C09-5BA7-2CFF4CA8A37F}"/>
              </a:ext>
            </a:extLst>
          </p:cNvPr>
          <p:cNvSpPr txBox="1">
            <a:spLocks/>
          </p:cNvSpPr>
          <p:nvPr/>
        </p:nvSpPr>
        <p:spPr>
          <a:xfrm>
            <a:off x="809374" y="2845039"/>
            <a:ext cx="5154139" cy="533188"/>
          </a:xfrm>
          <a:prstGeom prst="rect">
            <a:avLst/>
          </a:prstGeom>
        </p:spPr>
        <p:txBody>
          <a:bodyPr anchor="t">
            <a:noAutofit/>
          </a:bodyPr>
          <a:lstStyle>
            <a:lvl1pPr marL="0" indent="0" algn="l" defTabSz="914400" rtl="0" eaLnBrk="1" latinLnBrk="0" hangingPunct="1">
              <a:lnSpc>
                <a:spcPct val="100000"/>
              </a:lnSpc>
              <a:spcBef>
                <a:spcPts val="0"/>
              </a:spcBef>
              <a:buFont typeface="Arial"/>
              <a:buNone/>
              <a:defRPr sz="32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2pPr>
            <a:lvl3pPr marL="1219185"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3pPr>
            <a:lvl4pPr marL="1828778"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4pPr>
            <a:lvl5pPr marL="2438374"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4600"/>
              </a:lnSpc>
            </a:pPr>
            <a:r>
              <a:rPr lang="en-US" sz="4000" b="1" dirty="0">
                <a:highlight>
                  <a:srgbClr val="94C7B0"/>
                </a:highlight>
              </a:rPr>
              <a:t> STEP 3</a:t>
            </a:r>
            <a:r>
              <a:rPr lang="en-US" sz="4000" b="1" dirty="0">
                <a:solidFill>
                  <a:srgbClr val="94C7B0"/>
                </a:solidFill>
                <a:highlight>
                  <a:srgbClr val="94C7B0"/>
                </a:highlight>
              </a:rPr>
              <a:t>.</a:t>
            </a:r>
          </a:p>
        </p:txBody>
      </p:sp>
      <p:pic>
        <p:nvPicPr>
          <p:cNvPr id="6" name="Picture 5" descr="Woman working at food truck">
            <a:extLst>
              <a:ext uri="{FF2B5EF4-FFF2-40B4-BE49-F238E27FC236}">
                <a16:creationId xmlns:a16="http://schemas.microsoft.com/office/drawing/2014/main" id="{7FBA8330-27EC-CE2A-08BC-A66244F6239A}"/>
              </a:ext>
            </a:extLst>
          </p:cNvPr>
          <p:cNvPicPr>
            <a:picLocks noChangeAspect="1"/>
          </p:cNvPicPr>
          <p:nvPr/>
        </p:nvPicPr>
        <p:blipFill>
          <a:blip r:embed="rId2"/>
          <a:stretch>
            <a:fillRect/>
          </a:stretch>
        </p:blipFill>
        <p:spPr>
          <a:xfrm>
            <a:off x="7357872" y="2185416"/>
            <a:ext cx="4155948" cy="2770632"/>
          </a:xfrm>
          <a:prstGeom prst="rect">
            <a:avLst/>
          </a:prstGeom>
        </p:spPr>
      </p:pic>
    </p:spTree>
    <p:extLst>
      <p:ext uri="{BB962C8B-B14F-4D97-AF65-F5344CB8AC3E}">
        <p14:creationId xmlns:p14="http://schemas.microsoft.com/office/powerpoint/2010/main" val="3561642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6B366E-0AAF-3770-7B11-3A9BCF7CF909}"/>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A7768527-6E65-95D6-BC95-2C065F3072C3}"/>
              </a:ext>
            </a:extLst>
          </p:cNvPr>
          <p:cNvSpPr>
            <a:spLocks noGrp="1"/>
          </p:cNvSpPr>
          <p:nvPr>
            <p:ph type="body" sz="quarter" idx="27"/>
          </p:nvPr>
        </p:nvSpPr>
        <p:spPr/>
        <p:txBody>
          <a:bodyPr/>
          <a:lstStyle/>
          <a:p>
            <a:r>
              <a:rPr lang="en-US" dirty="0"/>
              <a:t>SERVICES WHEN THE BUDGET IS TIGHT </a:t>
            </a:r>
          </a:p>
        </p:txBody>
      </p:sp>
      <p:sp>
        <p:nvSpPr>
          <p:cNvPr id="7" name="Text Placeholder 3">
            <a:extLst>
              <a:ext uri="{FF2B5EF4-FFF2-40B4-BE49-F238E27FC236}">
                <a16:creationId xmlns:a16="http://schemas.microsoft.com/office/drawing/2014/main" id="{4B557566-0AB3-C067-76A5-A478E3FD4761}"/>
              </a:ext>
            </a:extLst>
          </p:cNvPr>
          <p:cNvSpPr txBox="1">
            <a:spLocks/>
          </p:cNvSpPr>
          <p:nvPr/>
        </p:nvSpPr>
        <p:spPr>
          <a:xfrm>
            <a:off x="519954" y="1434797"/>
            <a:ext cx="10650070" cy="4672013"/>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None/>
            </a:pPr>
            <a:r>
              <a:rPr lang="en-GB" sz="2400" b="1" dirty="0">
                <a:solidFill>
                  <a:srgbClr val="94C7B0"/>
                </a:solidFill>
              </a:rPr>
              <a:t>Examples of Food Service Businesses You Can Start on a Budget:</a:t>
            </a:r>
          </a:p>
          <a:p>
            <a:pPr>
              <a:buNone/>
            </a:pPr>
            <a:endParaRPr lang="en-GB" sz="2000" b="1" dirty="0">
              <a:solidFill>
                <a:srgbClr val="94C7B0"/>
              </a:solidFill>
            </a:endParaRPr>
          </a:p>
          <a:p>
            <a:pPr marL="342900" indent="-342900">
              <a:buFont typeface="Arial" panose="020B0604020202020204" pitchFamily="34" charset="0"/>
              <a:buChar char="•"/>
            </a:pPr>
            <a:r>
              <a:rPr lang="en-GB" b="1" dirty="0"/>
              <a:t>Home catering</a:t>
            </a:r>
            <a:r>
              <a:rPr lang="en-GB" dirty="0"/>
              <a:t> in your community and at events</a:t>
            </a:r>
          </a:p>
          <a:p>
            <a:pPr marL="342900" indent="-342900">
              <a:buFont typeface="Arial" panose="020B0604020202020204" pitchFamily="34" charset="0"/>
              <a:buChar char="•"/>
            </a:pPr>
            <a:r>
              <a:rPr lang="en-GB" b="1" dirty="0"/>
              <a:t>Meal prep or home delivery</a:t>
            </a:r>
            <a:r>
              <a:rPr lang="en-GB" dirty="0"/>
              <a:t> (e.g. traditional dishes)</a:t>
            </a:r>
          </a:p>
          <a:p>
            <a:pPr marL="342900" indent="-342900">
              <a:buFont typeface="Arial" panose="020B0604020202020204" pitchFamily="34" charset="0"/>
              <a:buChar char="•"/>
            </a:pPr>
            <a:r>
              <a:rPr lang="en-GB" b="1" dirty="0"/>
              <a:t>Cooking classes</a:t>
            </a:r>
            <a:r>
              <a:rPr lang="en-GB" dirty="0"/>
              <a:t> — in person or online, sharing your culture and recipes</a:t>
            </a:r>
          </a:p>
          <a:p>
            <a:pPr marL="342900" indent="-342900">
              <a:buFont typeface="Arial" panose="020B0604020202020204" pitchFamily="34" charset="0"/>
              <a:buChar char="•"/>
            </a:pPr>
            <a:r>
              <a:rPr lang="en-GB" b="1" dirty="0"/>
              <a:t>Pop-up dinners or supper clubs</a:t>
            </a:r>
            <a:endParaRPr lang="en-GB" dirty="0"/>
          </a:p>
          <a:p>
            <a:pPr marL="342900" indent="-342900">
              <a:buFont typeface="Arial" panose="020B0604020202020204" pitchFamily="34" charset="0"/>
              <a:buChar char="•"/>
            </a:pPr>
            <a:r>
              <a:rPr lang="en-GB" b="1" dirty="0"/>
              <a:t>Street food stalls or food carts</a:t>
            </a:r>
            <a:r>
              <a:rPr lang="en-GB" dirty="0"/>
              <a:t> (seasonal or event-based)</a:t>
            </a:r>
          </a:p>
          <a:p>
            <a:pPr marL="342900" indent="-342900">
              <a:buFont typeface="Arial" panose="020B0604020202020204" pitchFamily="34" charset="0"/>
              <a:buChar char="•"/>
            </a:pPr>
            <a:r>
              <a:rPr lang="en-GB" b="1" dirty="0"/>
              <a:t>Private chef services</a:t>
            </a:r>
            <a:r>
              <a:rPr lang="en-GB" dirty="0"/>
              <a:t> for small events or families</a:t>
            </a:r>
          </a:p>
          <a:p>
            <a:pPr marL="342900" indent="-342900">
              <a:buFont typeface="Arial" panose="020B0604020202020204" pitchFamily="34" charset="0"/>
              <a:buChar char="•"/>
            </a:pPr>
            <a:r>
              <a:rPr lang="en-GB" b="1" dirty="0"/>
              <a:t>Food styling or photography</a:t>
            </a:r>
            <a:r>
              <a:rPr lang="en-GB" dirty="0"/>
              <a:t> if you love presentation</a:t>
            </a:r>
          </a:p>
          <a:p>
            <a:pPr marL="342900" indent="-342900">
              <a:buFont typeface="Arial" panose="020B0604020202020204" pitchFamily="34" charset="0"/>
              <a:buChar char="•"/>
            </a:pPr>
            <a:r>
              <a:rPr lang="en-GB" b="1" dirty="0"/>
              <a:t>Food tours or cultural storytelling through cuisine</a:t>
            </a:r>
          </a:p>
          <a:p>
            <a:endParaRPr lang="en-GB" b="1" dirty="0"/>
          </a:p>
          <a:p>
            <a:r>
              <a:rPr lang="en-GB" dirty="0"/>
              <a:t>These kinds of businesses can often begin in your own kitchen, using your own tools, and grow step by step.</a:t>
            </a:r>
          </a:p>
          <a:p>
            <a:endParaRPr lang="en-IE" dirty="0"/>
          </a:p>
        </p:txBody>
      </p:sp>
    </p:spTree>
    <p:extLst>
      <p:ext uri="{BB962C8B-B14F-4D97-AF65-F5344CB8AC3E}">
        <p14:creationId xmlns:p14="http://schemas.microsoft.com/office/powerpoint/2010/main" val="1140078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p:txBody>
          <a:bodyPr/>
          <a:lstStyle/>
          <a:p>
            <a:r>
              <a:rPr lang="en-US" dirty="0"/>
              <a:t>SERVICES WHEN THE BUDGET IS TIGHT </a:t>
            </a:r>
          </a:p>
        </p:txBody>
      </p:sp>
      <p:sp>
        <p:nvSpPr>
          <p:cNvPr id="4" name="Text Placeholder 3">
            <a:extLst>
              <a:ext uri="{FF2B5EF4-FFF2-40B4-BE49-F238E27FC236}">
                <a16:creationId xmlns:a16="http://schemas.microsoft.com/office/drawing/2014/main" id="{94548536-121B-D052-47FC-C3ADB721FA27}"/>
              </a:ext>
            </a:extLst>
          </p:cNvPr>
          <p:cNvSpPr>
            <a:spLocks noGrp="1"/>
          </p:cNvSpPr>
          <p:nvPr>
            <p:ph type="body" sz="quarter" idx="14"/>
          </p:nvPr>
        </p:nvSpPr>
        <p:spPr>
          <a:xfrm>
            <a:off x="722848" y="1648955"/>
            <a:ext cx="10751975" cy="4672013"/>
          </a:xfrm>
        </p:spPr>
        <p:txBody>
          <a:bodyPr/>
          <a:lstStyle/>
          <a:p>
            <a:pPr>
              <a:buNone/>
            </a:pPr>
            <a:r>
              <a:rPr lang="en-GB" dirty="0"/>
              <a:t> Whether it’s your cooking, hospitality, knowledge of traditional recipes, or the way you bring people together around food, every woman has something valuable to offer. Most likely, you already have skills, recipes, techniques, knowledge, or experience that others will pay for.</a:t>
            </a:r>
          </a:p>
          <a:p>
            <a:pPr>
              <a:buNone/>
            </a:pPr>
            <a:endParaRPr lang="en-GB" dirty="0"/>
          </a:p>
          <a:p>
            <a:pPr>
              <a:buNone/>
            </a:pPr>
            <a:r>
              <a:rPr lang="en-GB" dirty="0"/>
              <a:t>Setting up a food service business is one of the most flexible ways to earn an income if:</a:t>
            </a:r>
          </a:p>
          <a:p>
            <a:pPr>
              <a:buNone/>
            </a:pPr>
            <a:endParaRPr lang="en-GB" dirty="0"/>
          </a:p>
          <a:p>
            <a:pPr marL="342900" indent="-342900">
              <a:buFont typeface="Arial" panose="020B0604020202020204" pitchFamily="34" charset="0"/>
              <a:buChar char="•"/>
            </a:pPr>
            <a:r>
              <a:rPr lang="en-GB" dirty="0"/>
              <a:t>You only want to work part-time or seasonally</a:t>
            </a:r>
          </a:p>
          <a:p>
            <a:pPr marL="342900" indent="-342900">
              <a:buFont typeface="Arial" panose="020B0604020202020204" pitchFamily="34" charset="0"/>
              <a:buChar char="•"/>
            </a:pPr>
            <a:r>
              <a:rPr lang="en-GB" dirty="0"/>
              <a:t>You need to work from home</a:t>
            </a:r>
          </a:p>
          <a:p>
            <a:pPr marL="342900" indent="-342900">
              <a:buFont typeface="Arial" panose="020B0604020202020204" pitchFamily="34" charset="0"/>
              <a:buChar char="•"/>
            </a:pPr>
            <a:r>
              <a:rPr lang="en-GB" dirty="0"/>
              <a:t>You’re just getting started in a new country</a:t>
            </a:r>
          </a:p>
          <a:p>
            <a:pPr marL="342900" indent="-342900">
              <a:buFont typeface="Arial" panose="020B0604020202020204" pitchFamily="34" charset="0"/>
              <a:buChar char="•"/>
            </a:pPr>
            <a:r>
              <a:rPr lang="en-GB" dirty="0"/>
              <a:t>You have no previous business experience or formal qualifications</a:t>
            </a:r>
          </a:p>
          <a:p>
            <a:endParaRPr lang="en-GB" dirty="0"/>
          </a:p>
          <a:p>
            <a:r>
              <a:rPr lang="en-GB" dirty="0"/>
              <a:t>Your culture, your food, your care,  these are not small things. They are the heart of your business.</a:t>
            </a:r>
          </a:p>
          <a:p>
            <a:pPr algn="just"/>
            <a:endParaRPr lang="en-GB" b="0" i="0" dirty="0">
              <a:effectLst/>
            </a:endParaRPr>
          </a:p>
          <a:p>
            <a:pPr algn="just"/>
            <a:endParaRPr lang="en-IE" dirty="0"/>
          </a:p>
        </p:txBody>
      </p:sp>
    </p:spTree>
    <p:extLst>
      <p:ext uri="{BB962C8B-B14F-4D97-AF65-F5344CB8AC3E}">
        <p14:creationId xmlns:p14="http://schemas.microsoft.com/office/powerpoint/2010/main" val="108841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DF3B8-B2E5-32F7-4DDD-2285C7E1FA2E}"/>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80DD11F7-8129-5401-3EA6-6A110EF0D119}"/>
              </a:ext>
            </a:extLst>
          </p:cNvPr>
          <p:cNvSpPr>
            <a:spLocks noGrp="1"/>
          </p:cNvSpPr>
          <p:nvPr>
            <p:ph type="body" sz="quarter" idx="27"/>
          </p:nvPr>
        </p:nvSpPr>
        <p:spPr/>
        <p:txBody>
          <a:bodyPr/>
          <a:lstStyle/>
          <a:p>
            <a:r>
              <a:rPr lang="en-US" dirty="0"/>
              <a:t>SELF ASSESSMENT </a:t>
            </a:r>
          </a:p>
        </p:txBody>
      </p:sp>
      <p:sp>
        <p:nvSpPr>
          <p:cNvPr id="4" name="Text Placeholder 3">
            <a:extLst>
              <a:ext uri="{FF2B5EF4-FFF2-40B4-BE49-F238E27FC236}">
                <a16:creationId xmlns:a16="http://schemas.microsoft.com/office/drawing/2014/main" id="{6BAE1559-5893-5046-1CF0-424ECF1F3F81}"/>
              </a:ext>
            </a:extLst>
          </p:cNvPr>
          <p:cNvSpPr>
            <a:spLocks noGrp="1"/>
          </p:cNvSpPr>
          <p:nvPr>
            <p:ph type="body" sz="quarter" idx="14"/>
          </p:nvPr>
        </p:nvSpPr>
        <p:spPr>
          <a:xfrm>
            <a:off x="606306" y="1550343"/>
            <a:ext cx="10751975" cy="4672013"/>
          </a:xfrm>
        </p:spPr>
        <p:txBody>
          <a:bodyPr/>
          <a:lstStyle/>
          <a:p>
            <a:pPr>
              <a:buNone/>
            </a:pPr>
            <a:r>
              <a:rPr lang="en-GB" dirty="0"/>
              <a:t> </a:t>
            </a:r>
            <a:r>
              <a:rPr lang="en-GB" b="1" dirty="0"/>
              <a:t>Ask yourself:  </a:t>
            </a:r>
            <a:r>
              <a:rPr lang="en-GB" i="1" dirty="0"/>
              <a:t>“What food-related skill do I have that others might pay for?”</a:t>
            </a:r>
          </a:p>
          <a:p>
            <a:pPr>
              <a:buNone/>
            </a:pPr>
            <a:endParaRPr lang="en-GB" dirty="0"/>
          </a:p>
          <a:p>
            <a:pPr>
              <a:buNone/>
            </a:pPr>
            <a:r>
              <a:rPr lang="en-GB" dirty="0"/>
              <a:t>It could be:</a:t>
            </a:r>
          </a:p>
          <a:p>
            <a:pPr marL="342900" indent="-342900">
              <a:buFont typeface="Arial" panose="020B0604020202020204" pitchFamily="34" charset="0"/>
              <a:buChar char="•"/>
            </a:pPr>
            <a:r>
              <a:rPr lang="en-GB" dirty="0"/>
              <a:t>Cooking or baking for others</a:t>
            </a:r>
          </a:p>
          <a:p>
            <a:pPr marL="342900" indent="-342900">
              <a:buFont typeface="Arial" panose="020B0604020202020204" pitchFamily="34" charset="0"/>
              <a:buChar char="•"/>
            </a:pPr>
            <a:r>
              <a:rPr lang="en-GB" dirty="0"/>
              <a:t>Teaching a traditional dish from your culture</a:t>
            </a:r>
          </a:p>
          <a:p>
            <a:pPr marL="342900" indent="-342900">
              <a:buFont typeface="Arial" panose="020B0604020202020204" pitchFamily="34" charset="0"/>
              <a:buChar char="•"/>
            </a:pPr>
            <a:r>
              <a:rPr lang="en-GB" dirty="0"/>
              <a:t>Organising small events or hosting people</a:t>
            </a:r>
          </a:p>
          <a:p>
            <a:pPr marL="342900" indent="-342900">
              <a:buFont typeface="Arial" panose="020B0604020202020204" pitchFamily="34" charset="0"/>
              <a:buChar char="•"/>
            </a:pPr>
            <a:r>
              <a:rPr lang="en-GB" dirty="0"/>
              <a:t>Preparing meals for busy people or elders</a:t>
            </a:r>
          </a:p>
          <a:p>
            <a:pPr marL="342900" indent="-342900">
              <a:buFont typeface="Arial" panose="020B0604020202020204" pitchFamily="34" charset="0"/>
              <a:buChar char="•"/>
            </a:pPr>
            <a:r>
              <a:rPr lang="en-GB" dirty="0"/>
              <a:t>Creating spice blends, sauces, or preserves</a:t>
            </a:r>
          </a:p>
          <a:p>
            <a:pPr marL="342900" indent="-342900">
              <a:buFont typeface="Arial" panose="020B0604020202020204" pitchFamily="34" charset="0"/>
              <a:buChar char="•"/>
            </a:pPr>
            <a:r>
              <a:rPr lang="en-GB" dirty="0"/>
              <a:t>Storytelling and sharing food heritage</a:t>
            </a:r>
          </a:p>
          <a:p>
            <a:endParaRPr lang="en-GB" dirty="0"/>
          </a:p>
          <a:p>
            <a:r>
              <a:rPr lang="en-GB" dirty="0"/>
              <a:t>Write down as many as you can. Start with what you know and love, build on your market research, and that's where your business can begin.</a:t>
            </a:r>
          </a:p>
          <a:p>
            <a:endParaRPr lang="en-GB" dirty="0"/>
          </a:p>
          <a:p>
            <a:r>
              <a:rPr lang="en-GB" dirty="0"/>
              <a:t>Download and complete our </a:t>
            </a:r>
            <a:r>
              <a:rPr lang="en-GB" b="1" dirty="0"/>
              <a:t>Kitchens: Food Service Business Self-Assessment</a:t>
            </a:r>
          </a:p>
          <a:p>
            <a:r>
              <a:rPr lang="en-GB" sz="1600" b="1" dirty="0">
                <a:solidFill>
                  <a:srgbClr val="94C7B0"/>
                </a:solidFill>
              </a:rPr>
              <a:t>Double click icon to open</a:t>
            </a:r>
          </a:p>
          <a:p>
            <a:endParaRPr lang="en-GB" sz="1600" dirty="0">
              <a:solidFill>
                <a:srgbClr val="94C7B0"/>
              </a:solidFill>
            </a:endParaRPr>
          </a:p>
          <a:p>
            <a:endParaRPr lang="en-GB" dirty="0"/>
          </a:p>
          <a:p>
            <a:endParaRPr lang="en-GB" dirty="0"/>
          </a:p>
          <a:p>
            <a:pPr>
              <a:buNone/>
            </a:pPr>
            <a:endParaRPr lang="en-IE" dirty="0"/>
          </a:p>
        </p:txBody>
      </p:sp>
      <p:graphicFrame>
        <p:nvGraphicFramePr>
          <p:cNvPr id="2" name="Object 1">
            <a:extLst>
              <a:ext uri="{FF2B5EF4-FFF2-40B4-BE49-F238E27FC236}">
                <a16:creationId xmlns:a16="http://schemas.microsoft.com/office/drawing/2014/main" id="{10A9EA34-BC3B-D24D-58CD-D8E788AE7611}"/>
              </a:ext>
            </a:extLst>
          </p:cNvPr>
          <p:cNvGraphicFramePr>
            <a:graphicFrameLocks noChangeAspect="1"/>
          </p:cNvGraphicFramePr>
          <p:nvPr>
            <p:extLst>
              <p:ext uri="{D42A27DB-BD31-4B8C-83A1-F6EECF244321}">
                <p14:modId xmlns:p14="http://schemas.microsoft.com/office/powerpoint/2010/main" val="927418925"/>
              </p:ext>
            </p:extLst>
          </p:nvPr>
        </p:nvGraphicFramePr>
        <p:xfrm>
          <a:off x="3200400" y="5831831"/>
          <a:ext cx="914400" cy="781050"/>
        </p:xfrm>
        <a:graphic>
          <a:graphicData uri="http://schemas.openxmlformats.org/presentationml/2006/ole">
            <mc:AlternateContent xmlns:mc="http://schemas.openxmlformats.org/markup-compatibility/2006">
              <mc:Choice xmlns:v="urn:schemas-microsoft-com:vml" Requires="v">
                <p:oleObj name="Document" showAsIcon="1" r:id="rId2" imgW="914249" imgH="781050" progId="Word.Document.12">
                  <p:embed/>
                </p:oleObj>
              </mc:Choice>
              <mc:Fallback>
                <p:oleObj name="Document" showAsIcon="1" r:id="rId2" imgW="914249" imgH="781050" progId="Word.Document.12">
                  <p:embed/>
                  <p:pic>
                    <p:nvPicPr>
                      <p:cNvPr id="0" name=""/>
                      <p:cNvPicPr/>
                      <p:nvPr/>
                    </p:nvPicPr>
                    <p:blipFill>
                      <a:blip r:embed="rId3"/>
                      <a:stretch>
                        <a:fillRect/>
                      </a:stretch>
                    </p:blipFill>
                    <p:spPr>
                      <a:xfrm>
                        <a:off x="3200400" y="5831831"/>
                        <a:ext cx="914400" cy="781050"/>
                      </a:xfrm>
                      <a:prstGeom prst="rect">
                        <a:avLst/>
                      </a:prstGeom>
                    </p:spPr>
                  </p:pic>
                </p:oleObj>
              </mc:Fallback>
            </mc:AlternateContent>
          </a:graphicData>
        </a:graphic>
      </p:graphicFrame>
    </p:spTree>
    <p:extLst>
      <p:ext uri="{BB962C8B-B14F-4D97-AF65-F5344CB8AC3E}">
        <p14:creationId xmlns:p14="http://schemas.microsoft.com/office/powerpoint/2010/main" val="381546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E8AD307-7798-E61C-F694-EE2A8EFC5D83}"/>
              </a:ext>
            </a:extLst>
          </p:cNvPr>
          <p:cNvSpPr>
            <a:spLocks noGrp="1"/>
          </p:cNvSpPr>
          <p:nvPr>
            <p:ph type="body" sz="quarter" idx="27"/>
          </p:nvPr>
        </p:nvSpPr>
        <p:spPr/>
        <p:txBody>
          <a:bodyPr/>
          <a:lstStyle/>
          <a:p>
            <a:r>
              <a:rPr lang="en-GB" dirty="0"/>
              <a:t>SELLING A PERONAL SERVICE- AN EXAMPLE</a:t>
            </a:r>
          </a:p>
        </p:txBody>
      </p:sp>
      <p:sp>
        <p:nvSpPr>
          <p:cNvPr id="20" name="Text Placeholder 2">
            <a:extLst>
              <a:ext uri="{FF2B5EF4-FFF2-40B4-BE49-F238E27FC236}">
                <a16:creationId xmlns:a16="http://schemas.microsoft.com/office/drawing/2014/main" id="{38C227C8-22A8-E544-56E1-20757CC0EC2C}"/>
              </a:ext>
            </a:extLst>
          </p:cNvPr>
          <p:cNvSpPr txBox="1">
            <a:spLocks/>
          </p:cNvSpPr>
          <p:nvPr/>
        </p:nvSpPr>
        <p:spPr>
          <a:xfrm>
            <a:off x="722021" y="1796142"/>
            <a:ext cx="7678059" cy="4467344"/>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buClr>
                <a:srgbClr val="B6D1E1"/>
              </a:buClr>
            </a:pPr>
            <a:r>
              <a:rPr lang="en-IE" sz="2400" b="1" dirty="0"/>
              <a:t>Mira Garvin </a:t>
            </a:r>
            <a:r>
              <a:rPr lang="en-IE" sz="2400" dirty="0"/>
              <a:t>lives in Dublin, but is originally from Mauritius,  and turned a passion for food in her adopted home into a business as a health and nutrition coach.</a:t>
            </a:r>
            <a:endParaRPr lang="en-US" sz="2400" dirty="0"/>
          </a:p>
        </p:txBody>
      </p:sp>
      <p:sp>
        <p:nvSpPr>
          <p:cNvPr id="6" name="Freeform 5">
            <a:extLst>
              <a:ext uri="{FF2B5EF4-FFF2-40B4-BE49-F238E27FC236}">
                <a16:creationId xmlns:a16="http://schemas.microsoft.com/office/drawing/2014/main" id="{CBCA8DD2-C930-45F5-0F11-24EAA8248CCE}"/>
              </a:ext>
            </a:extLst>
          </p:cNvPr>
          <p:cNvSpPr/>
          <p:nvPr/>
        </p:nvSpPr>
        <p:spPr>
          <a:xfrm>
            <a:off x="8883492" y="438532"/>
            <a:ext cx="4169688" cy="4308501"/>
          </a:xfrm>
          <a:custGeom>
            <a:avLst/>
            <a:gdLst>
              <a:gd name="connsiteX0" fmla="*/ 2159325 w 4733576"/>
              <a:gd name="connsiteY0" fmla="*/ 44 h 4891161"/>
              <a:gd name="connsiteX1" fmla="*/ 2869117 w 4733576"/>
              <a:gd name="connsiteY1" fmla="*/ 115056 h 4891161"/>
              <a:gd name="connsiteX2" fmla="*/ 3706124 w 4733576"/>
              <a:gd name="connsiteY2" fmla="*/ 465175 h 4891161"/>
              <a:gd name="connsiteX3" fmla="*/ 4603325 w 4733576"/>
              <a:gd name="connsiteY3" fmla="*/ 1263902 h 4891161"/>
              <a:gd name="connsiteX4" fmla="*/ 2825348 w 4733576"/>
              <a:gd name="connsiteY4" fmla="*/ 4847196 h 4891161"/>
              <a:gd name="connsiteX5" fmla="*/ 24340 w 4733576"/>
              <a:gd name="connsiteY5" fmla="*/ 2642506 h 4891161"/>
              <a:gd name="connsiteX6" fmla="*/ 1080183 w 4733576"/>
              <a:gd name="connsiteY6" fmla="*/ 487050 h 4891161"/>
              <a:gd name="connsiteX7" fmla="*/ 2159325 w 4733576"/>
              <a:gd name="connsiteY7" fmla="*/ 44 h 4891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33576" h="4891161">
                <a:moveTo>
                  <a:pt x="2159325" y="44"/>
                </a:moveTo>
                <a:cubicBezTo>
                  <a:pt x="2393423" y="-1624"/>
                  <a:pt x="2633193" y="43254"/>
                  <a:pt x="2869117" y="115056"/>
                </a:cubicBezTo>
                <a:cubicBezTo>
                  <a:pt x="3159063" y="202592"/>
                  <a:pt x="3443539" y="328405"/>
                  <a:pt x="3706124" y="465175"/>
                </a:cubicBezTo>
                <a:cubicBezTo>
                  <a:pt x="4078136" y="645713"/>
                  <a:pt x="4466555" y="842656"/>
                  <a:pt x="4603325" y="1263902"/>
                </a:cubicBezTo>
                <a:cubicBezTo>
                  <a:pt x="5051914" y="2658930"/>
                  <a:pt x="4313379" y="4611954"/>
                  <a:pt x="2825348" y="4847196"/>
                </a:cubicBezTo>
                <a:cubicBezTo>
                  <a:pt x="1299020" y="5087906"/>
                  <a:pt x="-210902" y="4338432"/>
                  <a:pt x="24340" y="2642506"/>
                </a:cubicBezTo>
                <a:cubicBezTo>
                  <a:pt x="128297" y="1914906"/>
                  <a:pt x="593295" y="1034129"/>
                  <a:pt x="1080183" y="487050"/>
                </a:cubicBezTo>
                <a:cubicBezTo>
                  <a:pt x="1394754" y="134883"/>
                  <a:pt x="1769161" y="2819"/>
                  <a:pt x="2159325" y="44"/>
                </a:cubicBezTo>
                <a:close/>
              </a:path>
            </a:pathLst>
          </a:custGeom>
          <a:blipFill dpi="0" rotWithShape="1">
            <a:blip r:embed="rId2"/>
            <a:srcRect/>
            <a:stretch>
              <a:fillRect l="-3824" r="-3824"/>
            </a:stretch>
          </a:blipFill>
          <a:ln w="2960"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7" name="Graphic 4">
            <a:extLst>
              <a:ext uri="{FF2B5EF4-FFF2-40B4-BE49-F238E27FC236}">
                <a16:creationId xmlns:a16="http://schemas.microsoft.com/office/drawing/2014/main" id="{4C89022E-8FDD-98EC-F61A-F76B476FB75A}"/>
              </a:ext>
            </a:extLst>
          </p:cNvPr>
          <p:cNvSpPr/>
          <p:nvPr/>
        </p:nvSpPr>
        <p:spPr>
          <a:xfrm>
            <a:off x="10504433" y="3387211"/>
            <a:ext cx="2256437" cy="232656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94C7B0">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pic>
        <p:nvPicPr>
          <p:cNvPr id="8" name="Picture 7">
            <a:extLst>
              <a:ext uri="{FF2B5EF4-FFF2-40B4-BE49-F238E27FC236}">
                <a16:creationId xmlns:a16="http://schemas.microsoft.com/office/drawing/2014/main" id="{829AE377-723C-9FCF-AE44-695B9EE577B5}"/>
              </a:ext>
            </a:extLst>
          </p:cNvPr>
          <p:cNvPicPr>
            <a:picLocks noChangeAspect="1"/>
          </p:cNvPicPr>
          <p:nvPr/>
        </p:nvPicPr>
        <p:blipFill>
          <a:blip r:embed="rId3"/>
          <a:stretch>
            <a:fillRect/>
          </a:stretch>
        </p:blipFill>
        <p:spPr>
          <a:xfrm>
            <a:off x="5506178" y="3245119"/>
            <a:ext cx="3009900" cy="4124325"/>
          </a:xfrm>
          <a:prstGeom prst="rect">
            <a:avLst/>
          </a:prstGeom>
        </p:spPr>
      </p:pic>
      <p:grpSp>
        <p:nvGrpSpPr>
          <p:cNvPr id="9" name="Group 8">
            <a:extLst>
              <a:ext uri="{FF2B5EF4-FFF2-40B4-BE49-F238E27FC236}">
                <a16:creationId xmlns:a16="http://schemas.microsoft.com/office/drawing/2014/main" id="{70A3EDE9-D400-B37F-4E85-090AB489C2FC}"/>
              </a:ext>
            </a:extLst>
          </p:cNvPr>
          <p:cNvGrpSpPr/>
          <p:nvPr/>
        </p:nvGrpSpPr>
        <p:grpSpPr>
          <a:xfrm rot="584197">
            <a:off x="4477048" y="4943213"/>
            <a:ext cx="1686910" cy="1686910"/>
            <a:chOff x="4240924" y="3373820"/>
            <a:chExt cx="1686910" cy="1686910"/>
          </a:xfrm>
        </p:grpSpPr>
        <p:sp>
          <p:nvSpPr>
            <p:cNvPr id="11" name="Oval 10">
              <a:extLst>
                <a:ext uri="{FF2B5EF4-FFF2-40B4-BE49-F238E27FC236}">
                  <a16:creationId xmlns:a16="http://schemas.microsoft.com/office/drawing/2014/main" id="{837BC797-AF6B-FDC5-FC1A-FF4231010D1E}"/>
                </a:ext>
              </a:extLst>
            </p:cNvPr>
            <p:cNvSpPr/>
            <p:nvPr/>
          </p:nvSpPr>
          <p:spPr>
            <a:xfrm>
              <a:off x="4240924" y="3373820"/>
              <a:ext cx="1686910" cy="1686910"/>
            </a:xfrm>
            <a:prstGeom prst="ellipse">
              <a:avLst/>
            </a:prstGeom>
            <a:solidFill>
              <a:srgbClr val="94C7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0E22370-5361-45DA-016D-1DC093F47134}"/>
                </a:ext>
              </a:extLst>
            </p:cNvPr>
            <p:cNvSpPr txBox="1"/>
            <p:nvPr/>
          </p:nvSpPr>
          <p:spPr>
            <a:xfrm>
              <a:off x="4352278" y="3736428"/>
              <a:ext cx="1465198" cy="913070"/>
            </a:xfrm>
            <a:prstGeom prst="rect">
              <a:avLst/>
            </a:prstGeom>
            <a:noFill/>
          </p:spPr>
          <p:txBody>
            <a:bodyPr wrap="square">
              <a:spAutoFit/>
            </a:bodyPr>
            <a:lstStyle/>
            <a:p>
              <a:pPr algn="ctr">
                <a:lnSpc>
                  <a:spcPts val="3200"/>
                </a:lnSpc>
              </a:pPr>
              <a:r>
                <a:rPr lang="en-GB" sz="3000" b="0" i="0" u="none" strike="noStrike" dirty="0">
                  <a:solidFill>
                    <a:schemeClr val="bg1"/>
                  </a:solidFill>
                  <a:effectLst/>
                  <a:latin typeface="Calibri" panose="020F0502020204030204" pitchFamily="34" charset="0"/>
                  <a:cs typeface="Calibri" panose="020F0502020204030204" pitchFamily="34" charset="0"/>
                </a:rPr>
                <a:t>Click to </a:t>
              </a:r>
              <a:r>
                <a:rPr lang="en-GB" sz="3000" b="0" i="0" u="none" strike="noStrike" dirty="0">
                  <a:solidFill>
                    <a:schemeClr val="bg1"/>
                  </a:solidFill>
                  <a:effectLst/>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Read</a:t>
              </a:r>
              <a:endParaRPr lang="en-GB" sz="3000" b="0" i="0" dirty="0">
                <a:solidFill>
                  <a:schemeClr val="bg1"/>
                </a:solidFill>
                <a:effectLst/>
                <a:latin typeface="Calibri" panose="020F0502020204030204" pitchFamily="34" charset="0"/>
                <a:cs typeface="Calibri" panose="020F0502020204030204" pitchFamily="34" charset="0"/>
              </a:endParaRPr>
            </a:p>
          </p:txBody>
        </p:sp>
      </p:grpSp>
      <p:sp>
        <p:nvSpPr>
          <p:cNvPr id="19" name="Text Placeholder 2">
            <a:extLst>
              <a:ext uri="{FF2B5EF4-FFF2-40B4-BE49-F238E27FC236}">
                <a16:creationId xmlns:a16="http://schemas.microsoft.com/office/drawing/2014/main" id="{35CAE407-CE59-55C2-DB94-E8DEDDE6046A}"/>
              </a:ext>
            </a:extLst>
          </p:cNvPr>
          <p:cNvSpPr txBox="1">
            <a:spLocks/>
          </p:cNvSpPr>
          <p:nvPr/>
        </p:nvSpPr>
        <p:spPr>
          <a:xfrm>
            <a:off x="719439" y="3022168"/>
            <a:ext cx="4456995" cy="3238733"/>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buClr>
                <a:srgbClr val="B6D1E1"/>
              </a:buClr>
            </a:pPr>
            <a:r>
              <a:rPr lang="en-IE" sz="2400" dirty="0"/>
              <a:t>Wellbeing challenges led Mira to start a food blog and to train as a nutritionist. An example of one of her services, she runs a 10-week programme called </a:t>
            </a:r>
            <a:r>
              <a:rPr lang="en-IE" sz="2400" b="1" dirty="0"/>
              <a:t>Project M</a:t>
            </a:r>
            <a:r>
              <a:rPr lang="en-IE" sz="2400" dirty="0"/>
              <a:t>e for mothers with newborns to help them make easy, healthy meals.</a:t>
            </a:r>
          </a:p>
          <a:p>
            <a:pPr fontAlgn="base">
              <a:buClr>
                <a:srgbClr val="B6D1E1"/>
              </a:buClr>
            </a:pPr>
            <a:endParaRPr lang="en-US" sz="2400" dirty="0"/>
          </a:p>
        </p:txBody>
      </p:sp>
    </p:spTree>
    <p:extLst>
      <p:ext uri="{BB962C8B-B14F-4D97-AF65-F5344CB8AC3E}">
        <p14:creationId xmlns:p14="http://schemas.microsoft.com/office/powerpoint/2010/main" val="4895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p:txBody>
          <a:bodyPr/>
          <a:lstStyle/>
          <a:p>
            <a:r>
              <a:rPr lang="en-US" dirty="0"/>
              <a:t>STARTING PART TIME COULD BE AN OPTION</a:t>
            </a:r>
          </a:p>
        </p:txBody>
      </p:sp>
      <p:sp>
        <p:nvSpPr>
          <p:cNvPr id="4" name="Text Placeholder 3">
            <a:extLst>
              <a:ext uri="{FF2B5EF4-FFF2-40B4-BE49-F238E27FC236}">
                <a16:creationId xmlns:a16="http://schemas.microsoft.com/office/drawing/2014/main" id="{94548536-121B-D052-47FC-C3ADB721FA27}"/>
              </a:ext>
            </a:extLst>
          </p:cNvPr>
          <p:cNvSpPr>
            <a:spLocks noGrp="1"/>
          </p:cNvSpPr>
          <p:nvPr>
            <p:ph type="body" sz="quarter" idx="14"/>
          </p:nvPr>
        </p:nvSpPr>
        <p:spPr>
          <a:xfrm>
            <a:off x="199439" y="1290121"/>
            <a:ext cx="5573829" cy="5370655"/>
          </a:xfrm>
          <a:solidFill>
            <a:srgbClr val="B6D1E1"/>
          </a:solidFill>
        </p:spPr>
        <p:txBody>
          <a:bodyPr/>
          <a:lstStyle/>
          <a:p>
            <a:pPr>
              <a:buNone/>
            </a:pPr>
            <a:r>
              <a:rPr lang="en-GB" b="1" dirty="0"/>
              <a:t>PART-TIME BUSINESS</a:t>
            </a:r>
          </a:p>
          <a:p>
            <a:pPr>
              <a:buNone/>
            </a:pPr>
            <a:r>
              <a:rPr lang="en-GB" dirty="0"/>
              <a:t>For many women, especially when starting in a new country or juggling other responsibilities, beginning a food business </a:t>
            </a:r>
            <a:r>
              <a:rPr lang="en-GB" b="1" dirty="0"/>
              <a:t>part-time</a:t>
            </a:r>
            <a:r>
              <a:rPr lang="en-GB" dirty="0"/>
              <a:t> is a smart and empowering choice. This approach helps:</a:t>
            </a:r>
          </a:p>
          <a:p>
            <a:pPr>
              <a:buNone/>
            </a:pPr>
            <a:endParaRPr lang="en-GB" dirty="0"/>
          </a:p>
          <a:p>
            <a:pPr marL="342900" indent="-342900">
              <a:buFont typeface="Arial" panose="020B0604020202020204" pitchFamily="34" charset="0"/>
              <a:buChar char="•"/>
            </a:pPr>
            <a:r>
              <a:rPr lang="en-GB" b="1" dirty="0"/>
              <a:t>Lower your financial risk</a:t>
            </a:r>
            <a:r>
              <a:rPr lang="en-GB" dirty="0"/>
              <a:t> — no need for a big investment upfront</a:t>
            </a:r>
          </a:p>
          <a:p>
            <a:pPr marL="342900" indent="-342900">
              <a:buFont typeface="Arial" panose="020B0604020202020204" pitchFamily="34" charset="0"/>
              <a:buChar char="•"/>
            </a:pPr>
            <a:r>
              <a:rPr lang="en-GB" b="1" dirty="0"/>
              <a:t>Test the waters</a:t>
            </a:r>
            <a:r>
              <a:rPr lang="en-GB" dirty="0"/>
              <a:t> — find out if self-employment fits your life and personality</a:t>
            </a:r>
          </a:p>
          <a:p>
            <a:pPr marL="342900" indent="-342900">
              <a:buFont typeface="Arial" panose="020B0604020202020204" pitchFamily="34" charset="0"/>
              <a:buChar char="•"/>
            </a:pPr>
            <a:r>
              <a:rPr lang="en-GB" b="1" dirty="0"/>
              <a:t>Build confidence</a:t>
            </a:r>
            <a:r>
              <a:rPr lang="en-GB" dirty="0"/>
              <a:t> — try out your idea while learning as you go</a:t>
            </a:r>
          </a:p>
          <a:p>
            <a:pPr marL="342900" indent="-342900">
              <a:buFont typeface="Arial" panose="020B0604020202020204" pitchFamily="34" charset="0"/>
              <a:buChar char="•"/>
            </a:pPr>
            <a:r>
              <a:rPr lang="en-GB" b="1" dirty="0"/>
              <a:t>Earn while you learn</a:t>
            </a:r>
            <a:r>
              <a:rPr lang="en-GB" dirty="0"/>
              <a:t> — even small steps can bring in money and open new opportunities</a:t>
            </a:r>
          </a:p>
          <a:p>
            <a:pPr>
              <a:buFont typeface="Arial" panose="020B0604020202020204" pitchFamily="34" charset="0"/>
              <a:buChar char="•"/>
            </a:pPr>
            <a:endParaRPr lang="en-GB" dirty="0"/>
          </a:p>
          <a:p>
            <a:r>
              <a:rPr lang="en-GB" dirty="0"/>
              <a:t>You can always grow later, adding more time, services, or customers when you’re ready.</a:t>
            </a:r>
          </a:p>
          <a:p>
            <a:endParaRPr lang="en-US" dirty="0"/>
          </a:p>
          <a:p>
            <a:endParaRPr lang="en-US" dirty="0"/>
          </a:p>
          <a:p>
            <a:endParaRPr lang="en-US" dirty="0"/>
          </a:p>
        </p:txBody>
      </p:sp>
      <p:sp>
        <p:nvSpPr>
          <p:cNvPr id="3" name="TextBox 2">
            <a:extLst>
              <a:ext uri="{FF2B5EF4-FFF2-40B4-BE49-F238E27FC236}">
                <a16:creationId xmlns:a16="http://schemas.microsoft.com/office/drawing/2014/main" id="{20460215-CACC-FF29-AF95-2C11850D76AF}"/>
              </a:ext>
            </a:extLst>
          </p:cNvPr>
          <p:cNvSpPr txBox="1"/>
          <p:nvPr/>
        </p:nvSpPr>
        <p:spPr>
          <a:xfrm>
            <a:off x="6205006" y="1290121"/>
            <a:ext cx="5573829" cy="4893647"/>
          </a:xfrm>
          <a:prstGeom prst="rect">
            <a:avLst/>
          </a:prstGeom>
          <a:solidFill>
            <a:srgbClr val="E6C8C7"/>
          </a:solidFill>
        </p:spPr>
        <p:txBody>
          <a:bodyPr wrap="square">
            <a:spAutoFit/>
          </a:bodyPr>
          <a:lstStyle/>
          <a:p>
            <a:pPr>
              <a:buNone/>
            </a:pPr>
            <a:r>
              <a:rPr lang="en-GB" sz="2400" b="1" dirty="0"/>
              <a:t>SEASONAL BUSINESSES</a:t>
            </a:r>
          </a:p>
          <a:p>
            <a:pPr>
              <a:buNone/>
            </a:pPr>
            <a:r>
              <a:rPr lang="en-GB" dirty="0"/>
              <a:t>Another flexible option is to run a </a:t>
            </a:r>
            <a:r>
              <a:rPr lang="en-GB" b="1" dirty="0"/>
              <a:t>seasonal food service business, </a:t>
            </a:r>
            <a:r>
              <a:rPr lang="en-GB" dirty="0"/>
              <a:t> working around holidays, school schedules, or cultural events. These can be full-time during certain months or part-time throughout the year. Examples include:</a:t>
            </a:r>
          </a:p>
          <a:p>
            <a:pPr>
              <a:buNone/>
            </a:pPr>
            <a:endParaRPr lang="en-GB" dirty="0"/>
          </a:p>
          <a:p>
            <a:pPr marL="285750" indent="-285750">
              <a:buFont typeface="Arial" panose="020B0604020202020204" pitchFamily="34" charset="0"/>
              <a:buChar char="•"/>
            </a:pPr>
            <a:r>
              <a:rPr lang="en-GB" dirty="0"/>
              <a:t>Cooking or catering for </a:t>
            </a:r>
            <a:r>
              <a:rPr lang="en-GB" b="1" dirty="0"/>
              <a:t>religious or cultural celebrations</a:t>
            </a:r>
            <a:endParaRPr lang="en-GB" dirty="0"/>
          </a:p>
          <a:p>
            <a:pPr marL="285750" indent="-285750">
              <a:buFont typeface="Arial" panose="020B0604020202020204" pitchFamily="34" charset="0"/>
              <a:buChar char="•"/>
            </a:pPr>
            <a:r>
              <a:rPr lang="en-GB" dirty="0"/>
              <a:t>Selling street food or snacks during </a:t>
            </a:r>
            <a:r>
              <a:rPr lang="en-GB" b="1" dirty="0"/>
              <a:t>summer festivals or markets</a:t>
            </a:r>
            <a:endParaRPr lang="en-GB" dirty="0"/>
          </a:p>
          <a:p>
            <a:pPr marL="285750" indent="-285750">
              <a:buFont typeface="Arial" panose="020B0604020202020204" pitchFamily="34" charset="0"/>
              <a:buChar char="•"/>
            </a:pPr>
            <a:r>
              <a:rPr lang="en-GB" dirty="0"/>
              <a:t>Offering </a:t>
            </a:r>
            <a:r>
              <a:rPr lang="en-GB" b="1" dirty="0"/>
              <a:t>holiday meal prep</a:t>
            </a:r>
            <a:r>
              <a:rPr lang="en-GB" dirty="0"/>
              <a:t> or </a:t>
            </a:r>
            <a:r>
              <a:rPr lang="en-GB" b="1" dirty="0"/>
              <a:t>special event menus</a:t>
            </a:r>
            <a:endParaRPr lang="en-GB" dirty="0"/>
          </a:p>
          <a:p>
            <a:pPr marL="285750" indent="-285750">
              <a:buFont typeface="Arial" panose="020B0604020202020204" pitchFamily="34" charset="0"/>
              <a:buChar char="•"/>
            </a:pPr>
            <a:r>
              <a:rPr lang="en-GB" dirty="0"/>
              <a:t>Running pop-ups or food stands in </a:t>
            </a:r>
            <a:r>
              <a:rPr lang="en-GB" b="1" dirty="0"/>
              <a:t>busy seasons</a:t>
            </a:r>
            <a:r>
              <a:rPr lang="en-GB" dirty="0"/>
              <a:t> (like Ramadan, Christmas, etc.)</a:t>
            </a:r>
          </a:p>
          <a:p>
            <a:endParaRPr lang="en-GB" dirty="0"/>
          </a:p>
          <a:p>
            <a:r>
              <a:rPr lang="en-GB" dirty="0"/>
              <a:t>Again, you don’t have to do everything at once. Your kitchen, your timing, your way.</a:t>
            </a:r>
          </a:p>
        </p:txBody>
      </p:sp>
    </p:spTree>
    <p:extLst>
      <p:ext uri="{BB962C8B-B14F-4D97-AF65-F5344CB8AC3E}">
        <p14:creationId xmlns:p14="http://schemas.microsoft.com/office/powerpoint/2010/main" val="834135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p:txBody>
          <a:bodyPr/>
          <a:lstStyle/>
          <a:p>
            <a:r>
              <a:rPr lang="en-US" dirty="0"/>
              <a:t>SETTING UP A PART TIME BUSINESS - AN EXAMPLE</a:t>
            </a:r>
          </a:p>
        </p:txBody>
      </p:sp>
      <p:sp>
        <p:nvSpPr>
          <p:cNvPr id="4" name="Text Placeholder 3">
            <a:extLst>
              <a:ext uri="{FF2B5EF4-FFF2-40B4-BE49-F238E27FC236}">
                <a16:creationId xmlns:a16="http://schemas.microsoft.com/office/drawing/2014/main" id="{94548536-121B-D052-47FC-C3ADB721FA27}"/>
              </a:ext>
            </a:extLst>
          </p:cNvPr>
          <p:cNvSpPr>
            <a:spLocks noGrp="1"/>
          </p:cNvSpPr>
          <p:nvPr>
            <p:ph type="body" sz="quarter" idx="14"/>
          </p:nvPr>
        </p:nvSpPr>
        <p:spPr>
          <a:xfrm>
            <a:off x="722849" y="1667036"/>
            <a:ext cx="5806539" cy="4672013"/>
          </a:xfrm>
        </p:spPr>
        <p:txBody>
          <a:bodyPr/>
          <a:lstStyle/>
          <a:p>
            <a:r>
              <a:rPr lang="en-US" b="1" dirty="0"/>
              <a:t>Mabel Chah </a:t>
            </a:r>
            <a:r>
              <a:rPr lang="en-US" dirty="0"/>
              <a:t>arrived in Ireland from Cameroon in 2013. While living in a direct provision </a:t>
            </a:r>
            <a:r>
              <a:rPr lang="en-US" dirty="0" err="1"/>
              <a:t>centre</a:t>
            </a:r>
            <a:r>
              <a:rPr lang="en-US" dirty="0"/>
              <a:t> in Sligo, she was one of the driving forces behind </a:t>
            </a:r>
            <a:r>
              <a:rPr lang="en-US" dirty="0">
                <a:hlinkClick r:id="rId2">
                  <a:extLst>
                    <a:ext uri="{A12FA001-AC4F-418D-AE19-62706E023703}">
                      <ahyp:hlinkClr xmlns:ahyp="http://schemas.microsoft.com/office/drawing/2018/hyperlinkcolor" val="tx"/>
                    </a:ext>
                  </a:extLst>
                </a:hlinkClick>
              </a:rPr>
              <a:t>Sligo Global Kitchen</a:t>
            </a:r>
            <a:r>
              <a:rPr lang="en-US" dirty="0"/>
              <a:t>, giving asylum seekers an opportunity to cook their own dishes in the kitchen of The Model Arts Centre and invite the local community to share a meal.</a:t>
            </a:r>
          </a:p>
          <a:p>
            <a:endParaRPr lang="en-US" dirty="0"/>
          </a:p>
          <a:p>
            <a:r>
              <a:rPr lang="en-US" dirty="0"/>
              <a:t>Mabel set up her own part time business Chah’s Hot Sauce which she was able to combine with her studies and her singing/songwriting.</a:t>
            </a:r>
          </a:p>
          <a:p>
            <a:endParaRPr lang="en-US" dirty="0"/>
          </a:p>
        </p:txBody>
      </p:sp>
      <p:sp>
        <p:nvSpPr>
          <p:cNvPr id="2" name="Freeform 1">
            <a:extLst>
              <a:ext uri="{FF2B5EF4-FFF2-40B4-BE49-F238E27FC236}">
                <a16:creationId xmlns:a16="http://schemas.microsoft.com/office/drawing/2014/main" id="{EA11610E-1E38-6C9C-6672-F3D1FC2F2043}"/>
              </a:ext>
            </a:extLst>
          </p:cNvPr>
          <p:cNvSpPr/>
          <p:nvPr/>
        </p:nvSpPr>
        <p:spPr>
          <a:xfrm>
            <a:off x="8273095" y="1523379"/>
            <a:ext cx="4169688" cy="4308501"/>
          </a:xfrm>
          <a:custGeom>
            <a:avLst/>
            <a:gdLst>
              <a:gd name="connsiteX0" fmla="*/ 2159325 w 4733576"/>
              <a:gd name="connsiteY0" fmla="*/ 44 h 4891161"/>
              <a:gd name="connsiteX1" fmla="*/ 2869117 w 4733576"/>
              <a:gd name="connsiteY1" fmla="*/ 115056 h 4891161"/>
              <a:gd name="connsiteX2" fmla="*/ 3706124 w 4733576"/>
              <a:gd name="connsiteY2" fmla="*/ 465175 h 4891161"/>
              <a:gd name="connsiteX3" fmla="*/ 4603325 w 4733576"/>
              <a:gd name="connsiteY3" fmla="*/ 1263902 h 4891161"/>
              <a:gd name="connsiteX4" fmla="*/ 2825348 w 4733576"/>
              <a:gd name="connsiteY4" fmla="*/ 4847196 h 4891161"/>
              <a:gd name="connsiteX5" fmla="*/ 24340 w 4733576"/>
              <a:gd name="connsiteY5" fmla="*/ 2642506 h 4891161"/>
              <a:gd name="connsiteX6" fmla="*/ 1080183 w 4733576"/>
              <a:gd name="connsiteY6" fmla="*/ 487050 h 4891161"/>
              <a:gd name="connsiteX7" fmla="*/ 2159325 w 4733576"/>
              <a:gd name="connsiteY7" fmla="*/ 44 h 4891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33576" h="4891161">
                <a:moveTo>
                  <a:pt x="2159325" y="44"/>
                </a:moveTo>
                <a:cubicBezTo>
                  <a:pt x="2393423" y="-1624"/>
                  <a:pt x="2633193" y="43254"/>
                  <a:pt x="2869117" y="115056"/>
                </a:cubicBezTo>
                <a:cubicBezTo>
                  <a:pt x="3159063" y="202592"/>
                  <a:pt x="3443539" y="328405"/>
                  <a:pt x="3706124" y="465175"/>
                </a:cubicBezTo>
                <a:cubicBezTo>
                  <a:pt x="4078136" y="645713"/>
                  <a:pt x="4466555" y="842656"/>
                  <a:pt x="4603325" y="1263902"/>
                </a:cubicBezTo>
                <a:cubicBezTo>
                  <a:pt x="5051914" y="2658930"/>
                  <a:pt x="4313379" y="4611954"/>
                  <a:pt x="2825348" y="4847196"/>
                </a:cubicBezTo>
                <a:cubicBezTo>
                  <a:pt x="1299020" y="5087906"/>
                  <a:pt x="-210902" y="4338432"/>
                  <a:pt x="24340" y="2642506"/>
                </a:cubicBezTo>
                <a:cubicBezTo>
                  <a:pt x="128297" y="1914906"/>
                  <a:pt x="593295" y="1034129"/>
                  <a:pt x="1080183" y="487050"/>
                </a:cubicBezTo>
                <a:cubicBezTo>
                  <a:pt x="1394754" y="134883"/>
                  <a:pt x="1769161" y="2819"/>
                  <a:pt x="2159325" y="44"/>
                </a:cubicBezTo>
                <a:close/>
              </a:path>
            </a:pathLst>
          </a:custGeom>
          <a:blipFill dpi="0" rotWithShape="1">
            <a:blip r:embed="rId3"/>
            <a:srcRect/>
            <a:stretch>
              <a:fillRect t="-4032" b="-4032"/>
            </a:stretch>
          </a:blipFill>
          <a:ln w="2960"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 name="Graphic 4">
            <a:extLst>
              <a:ext uri="{FF2B5EF4-FFF2-40B4-BE49-F238E27FC236}">
                <a16:creationId xmlns:a16="http://schemas.microsoft.com/office/drawing/2014/main" id="{1156131C-3CE6-C383-5B7F-51BD8F417DD2}"/>
              </a:ext>
            </a:extLst>
          </p:cNvPr>
          <p:cNvSpPr/>
          <p:nvPr/>
        </p:nvSpPr>
        <p:spPr>
          <a:xfrm rot="3048013">
            <a:off x="6882472" y="3227949"/>
            <a:ext cx="2256437" cy="232656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alpha val="77000"/>
            </a:srgbClr>
          </a:solidFill>
          <a:ln w="2960" cap="flat">
            <a:noFill/>
            <a:prstDash val="solid"/>
            <a:miter/>
          </a:ln>
        </p:spPr>
        <p:txBody>
          <a:bodyPr rtlCol="0" anchor="ctr"/>
          <a:lstStyle/>
          <a:p>
            <a:endParaRPr lang="en-US" b="0" i="0" dirty="0">
              <a:latin typeface="Calibri" panose="020F0502020204030204" pitchFamily="34" charset="0"/>
            </a:endParaRPr>
          </a:p>
        </p:txBody>
      </p:sp>
    </p:spTree>
    <p:extLst>
      <p:ext uri="{BB962C8B-B14F-4D97-AF65-F5344CB8AC3E}">
        <p14:creationId xmlns:p14="http://schemas.microsoft.com/office/powerpoint/2010/main" val="2173302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234582" y="1534333"/>
            <a:ext cx="5226774" cy="3158610"/>
          </a:xfrm>
        </p:spPr>
        <p:txBody>
          <a:bodyPr>
            <a:normAutofit/>
          </a:bodyPr>
          <a:lstStyle/>
          <a:p>
            <a:r>
              <a:rPr lang="en-US" sz="4800" dirty="0">
                <a:solidFill>
                  <a:schemeClr val="bg1"/>
                </a:solidFill>
              </a:rPr>
              <a:t>OPERATIONS –          THE ‘HOW’ OF BEING A FOOD BUSINESS </a:t>
            </a:r>
          </a:p>
          <a:p>
            <a:endParaRPr lang="en-US" sz="4800" dirty="0">
              <a:solidFill>
                <a:schemeClr val="bg1"/>
              </a:solidFill>
            </a:endParaRPr>
          </a:p>
        </p:txBody>
      </p:sp>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en-US" dirty="0"/>
              <a:t>04</a:t>
            </a:r>
          </a:p>
        </p:txBody>
      </p:sp>
      <p:grpSp>
        <p:nvGrpSpPr>
          <p:cNvPr id="2" name="Group 1">
            <a:extLst>
              <a:ext uri="{FF2B5EF4-FFF2-40B4-BE49-F238E27FC236}">
                <a16:creationId xmlns:a16="http://schemas.microsoft.com/office/drawing/2014/main" id="{9FF0F637-CBC0-2D11-FFE0-7FD8E7D46EEA}"/>
              </a:ext>
            </a:extLst>
          </p:cNvPr>
          <p:cNvGrpSpPr/>
          <p:nvPr/>
        </p:nvGrpSpPr>
        <p:grpSpPr>
          <a:xfrm>
            <a:off x="1360376" y="3456121"/>
            <a:ext cx="3296816" cy="2757387"/>
            <a:chOff x="4534941" y="638925"/>
            <a:chExt cx="1499470" cy="1254125"/>
          </a:xfrm>
        </p:grpSpPr>
        <p:pic>
          <p:nvPicPr>
            <p:cNvPr id="3" name="Picture 2" descr="Logo&#10;&#10;Description automatically generated with medium confidence">
              <a:extLst>
                <a:ext uri="{FF2B5EF4-FFF2-40B4-BE49-F238E27FC236}">
                  <a16:creationId xmlns:a16="http://schemas.microsoft.com/office/drawing/2014/main" id="{27E6DB9B-E9BA-4052-7A84-08FCEFF9E247}"/>
                </a:ext>
              </a:extLst>
            </p:cNvPr>
            <p:cNvPicPr>
              <a:picLocks noChangeAspect="1"/>
            </p:cNvPicPr>
            <p:nvPr/>
          </p:nvPicPr>
          <p:blipFill>
            <a:blip r:embed="rId2"/>
            <a:stretch>
              <a:fillRect/>
            </a:stretch>
          </p:blipFill>
          <p:spPr>
            <a:xfrm>
              <a:off x="4578037" y="638925"/>
              <a:ext cx="1456374" cy="1254125"/>
            </a:xfrm>
            <a:prstGeom prst="rect">
              <a:avLst/>
            </a:prstGeom>
          </p:spPr>
        </p:pic>
        <p:pic>
          <p:nvPicPr>
            <p:cNvPr id="9" name="Picture 8" descr="Icon&#10;&#10;Description automatically generated">
              <a:extLst>
                <a:ext uri="{FF2B5EF4-FFF2-40B4-BE49-F238E27FC236}">
                  <a16:creationId xmlns:a16="http://schemas.microsoft.com/office/drawing/2014/main" id="{8907E9E9-E40D-A020-3314-7D19BFB86F5F}"/>
                </a:ext>
              </a:extLst>
            </p:cNvPr>
            <p:cNvPicPr>
              <a:picLocks noChangeAspect="1"/>
            </p:cNvPicPr>
            <p:nvPr/>
          </p:nvPicPr>
          <p:blipFill>
            <a:blip r:embed="rId3"/>
            <a:stretch>
              <a:fillRect/>
            </a:stretch>
          </p:blipFill>
          <p:spPr>
            <a:xfrm>
              <a:off x="4534941" y="1045995"/>
              <a:ext cx="194895" cy="212551"/>
            </a:xfrm>
            <a:prstGeom prst="rect">
              <a:avLst/>
            </a:prstGeom>
          </p:spPr>
        </p:pic>
      </p:grpSp>
    </p:spTree>
    <p:extLst>
      <p:ext uri="{BB962C8B-B14F-4D97-AF65-F5344CB8AC3E}">
        <p14:creationId xmlns:p14="http://schemas.microsoft.com/office/powerpoint/2010/main" val="107045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p:txBody>
          <a:bodyPr/>
          <a:lstStyle/>
          <a:p>
            <a:r>
              <a:rPr lang="en-US" dirty="0"/>
              <a:t>GETTING OPERATIONAL!</a:t>
            </a:r>
          </a:p>
        </p:txBody>
      </p:sp>
      <p:sp>
        <p:nvSpPr>
          <p:cNvPr id="4" name="Text Placeholder 3">
            <a:extLst>
              <a:ext uri="{FF2B5EF4-FFF2-40B4-BE49-F238E27FC236}">
                <a16:creationId xmlns:a16="http://schemas.microsoft.com/office/drawing/2014/main" id="{94548536-121B-D052-47FC-C3ADB721FA27}"/>
              </a:ext>
            </a:extLst>
          </p:cNvPr>
          <p:cNvSpPr>
            <a:spLocks noGrp="1"/>
          </p:cNvSpPr>
          <p:nvPr>
            <p:ph type="body" sz="quarter" idx="14"/>
          </p:nvPr>
        </p:nvSpPr>
        <p:spPr>
          <a:xfrm>
            <a:off x="642406" y="1424989"/>
            <a:ext cx="10907188" cy="4672013"/>
          </a:xfrm>
        </p:spPr>
        <p:txBody>
          <a:bodyPr/>
          <a:lstStyle/>
          <a:p>
            <a:r>
              <a:rPr lang="en-GB" dirty="0"/>
              <a:t>This is the practical side of starting your food business where you figure out how everything works in real life. It’s about the daily decisions and physical tools you’ll need to make, serve, and sell your food , whether from home, a shared kitchen, or a market stall.</a:t>
            </a:r>
          </a:p>
          <a:p>
            <a:endParaRPr lang="en-GB" dirty="0"/>
          </a:p>
          <a:p>
            <a:r>
              <a:rPr lang="en-GB" dirty="0"/>
              <a:t>You’ll need to plan for:</a:t>
            </a:r>
          </a:p>
          <a:p>
            <a:pPr marL="457200" indent="-457200">
              <a:buFont typeface="+mj-lt"/>
              <a:buAutoNum type="arabicPeriod"/>
            </a:pPr>
            <a:r>
              <a:rPr lang="en-GB" b="1" dirty="0"/>
              <a:t>Where you prepare your food </a:t>
            </a:r>
            <a:r>
              <a:rPr lang="en-GB" dirty="0"/>
              <a:t>— home kitchen, shared space, pop-up location</a:t>
            </a:r>
          </a:p>
          <a:p>
            <a:pPr marL="457200" indent="-457200">
              <a:buFont typeface="+mj-lt"/>
              <a:buAutoNum type="arabicPeriod"/>
            </a:pPr>
            <a:r>
              <a:rPr lang="en-GB" b="1" dirty="0"/>
              <a:t>What equipment and tools you need </a:t>
            </a:r>
            <a:r>
              <a:rPr lang="en-GB" dirty="0"/>
              <a:t>— pots, packaging, refrigeration, delivery containers</a:t>
            </a:r>
          </a:p>
          <a:p>
            <a:pPr marL="457200" indent="-457200">
              <a:buFont typeface="+mj-lt"/>
              <a:buAutoNum type="arabicPeriod"/>
            </a:pPr>
            <a:r>
              <a:rPr lang="en-GB" b="1" dirty="0"/>
              <a:t>Where you get your ingredients and supplies </a:t>
            </a:r>
            <a:r>
              <a:rPr lang="en-GB" dirty="0"/>
              <a:t>— sourcing locally, sustainably, or culturally</a:t>
            </a:r>
          </a:p>
          <a:p>
            <a:pPr marL="457200" indent="-457200">
              <a:buFont typeface="+mj-lt"/>
              <a:buAutoNum type="arabicPeriod"/>
            </a:pPr>
            <a:r>
              <a:rPr lang="en-GB" b="1" dirty="0"/>
              <a:t>How to stay safe and legal </a:t>
            </a:r>
            <a:r>
              <a:rPr lang="en-GB" dirty="0"/>
              <a:t>— food hygiene, traceability, cleanliness, and compliance</a:t>
            </a:r>
          </a:p>
          <a:p>
            <a:pPr marL="457200" indent="-457200">
              <a:buFont typeface="+mj-lt"/>
              <a:buAutoNum type="arabicPeriod"/>
            </a:pPr>
            <a:r>
              <a:rPr lang="en-GB" b="1" dirty="0"/>
              <a:t>How you package and store your food </a:t>
            </a:r>
            <a:r>
              <a:rPr lang="en-GB" dirty="0"/>
              <a:t>— for markets, online orders, or delivery</a:t>
            </a:r>
          </a:p>
          <a:p>
            <a:pPr marL="457200" indent="-457200">
              <a:buFont typeface="+mj-lt"/>
              <a:buAutoNum type="arabicPeriod"/>
            </a:pPr>
            <a:r>
              <a:rPr lang="en-GB" b="1" dirty="0"/>
              <a:t>How your process works </a:t>
            </a:r>
            <a:r>
              <a:rPr lang="en-GB" dirty="0"/>
              <a:t>— from cooking to selling to receiving payment</a:t>
            </a:r>
          </a:p>
          <a:p>
            <a:pPr marL="342900" indent="-342900">
              <a:buFont typeface="Arial" panose="020B0604020202020204" pitchFamily="34" charset="0"/>
              <a:buChar char="•"/>
            </a:pPr>
            <a:endParaRPr lang="en-GB" dirty="0"/>
          </a:p>
          <a:p>
            <a:pPr marL="457200" indent="-457200">
              <a:buAutoNum type="arabicPeriod"/>
            </a:pPr>
            <a:r>
              <a:rPr lang="en-GB" dirty="0"/>
              <a:t>Choosing the </a:t>
            </a:r>
            <a:r>
              <a:rPr lang="en-GB" b="1" dirty="0"/>
              <a:t>right space to cook</a:t>
            </a:r>
            <a:r>
              <a:rPr lang="en-GB" dirty="0"/>
              <a:t> is one of the most important and practical decisions you’ll make. This affects your legal setup, hygiene standards, equipment needs, and how you scale over time.   Let’s look at some options..</a:t>
            </a:r>
          </a:p>
          <a:p>
            <a:endParaRPr lang="en-US" dirty="0"/>
          </a:p>
          <a:p>
            <a:endParaRPr lang="en-US" dirty="0"/>
          </a:p>
        </p:txBody>
      </p:sp>
    </p:spTree>
    <p:extLst>
      <p:ext uri="{BB962C8B-B14F-4D97-AF65-F5344CB8AC3E}">
        <p14:creationId xmlns:p14="http://schemas.microsoft.com/office/powerpoint/2010/main" val="2947421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A70A4-CC08-E5F7-8503-F8A3BF9AF803}"/>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62896E4F-D921-FA7F-245E-B55B5CE5789F}"/>
              </a:ext>
            </a:extLst>
          </p:cNvPr>
          <p:cNvSpPr>
            <a:spLocks noGrp="1"/>
          </p:cNvSpPr>
          <p:nvPr>
            <p:ph type="body" sz="quarter" idx="27"/>
          </p:nvPr>
        </p:nvSpPr>
        <p:spPr/>
        <p:txBody>
          <a:bodyPr/>
          <a:lstStyle/>
          <a:p>
            <a:r>
              <a:rPr lang="en-US" dirty="0"/>
              <a:t>1. </a:t>
            </a:r>
            <a:r>
              <a:rPr lang="en-GB" b="1" dirty="0"/>
              <a:t>Where will you prepare your food?</a:t>
            </a:r>
            <a:endParaRPr lang="en-US" dirty="0"/>
          </a:p>
        </p:txBody>
      </p:sp>
      <p:sp>
        <p:nvSpPr>
          <p:cNvPr id="4" name="Text Placeholder 3">
            <a:extLst>
              <a:ext uri="{FF2B5EF4-FFF2-40B4-BE49-F238E27FC236}">
                <a16:creationId xmlns:a16="http://schemas.microsoft.com/office/drawing/2014/main" id="{2F2F0CCC-7D3B-EBFD-1583-531593F4C89D}"/>
              </a:ext>
            </a:extLst>
          </p:cNvPr>
          <p:cNvSpPr>
            <a:spLocks noGrp="1"/>
          </p:cNvSpPr>
          <p:nvPr>
            <p:ph type="body" sz="quarter" idx="14"/>
          </p:nvPr>
        </p:nvSpPr>
        <p:spPr>
          <a:xfrm>
            <a:off x="292783" y="1317412"/>
            <a:ext cx="8447806" cy="4672013"/>
          </a:xfrm>
        </p:spPr>
        <p:txBody>
          <a:bodyPr/>
          <a:lstStyle/>
          <a:p>
            <a:r>
              <a:rPr lang="en-GB" dirty="0"/>
              <a:t>Do your personal living circumstances allow you to produce from a </a:t>
            </a:r>
            <a:r>
              <a:rPr lang="en-GB" b="1" dirty="0">
                <a:solidFill>
                  <a:srgbClr val="94C7B0"/>
                </a:solidFill>
              </a:rPr>
              <a:t>home kitchen</a:t>
            </a:r>
            <a:r>
              <a:rPr lang="en-GB" dirty="0"/>
              <a:t>?</a:t>
            </a:r>
          </a:p>
          <a:p>
            <a:r>
              <a:rPr lang="en-GB" b="1" noProof="1">
                <a:solidFill>
                  <a:schemeClr val="bg1"/>
                </a:solidFill>
              </a:rPr>
              <a:t>#</a:t>
            </a:r>
          </a:p>
          <a:p>
            <a:pPr>
              <a:buNone/>
            </a:pPr>
            <a:r>
              <a:rPr lang="en-GB" dirty="0"/>
              <a:t>In many EU countries, you </a:t>
            </a:r>
            <a:r>
              <a:rPr lang="en-GB" b="1" dirty="0"/>
              <a:t>can legally prepare food from home,</a:t>
            </a:r>
            <a:r>
              <a:rPr lang="en-GB" dirty="0"/>
              <a:t> but only if your kitchen meets certain health and safety standards. It’s often permitted for non-perishable, low-risk foods (such as</a:t>
            </a:r>
            <a:r>
              <a:rPr lang="en-GB" b="1" dirty="0"/>
              <a:t> </a:t>
            </a:r>
            <a:r>
              <a:rPr lang="en-GB" dirty="0"/>
              <a:t>jam, spice blends, or baked goods) or for small-scale catering.</a:t>
            </a:r>
          </a:p>
          <a:p>
            <a:pPr>
              <a:buNone/>
            </a:pPr>
            <a:endParaRPr lang="en-GB" dirty="0"/>
          </a:p>
          <a:p>
            <a:pPr>
              <a:buNone/>
            </a:pPr>
            <a:r>
              <a:rPr lang="en-GB" dirty="0"/>
              <a:t>Things to consider:</a:t>
            </a:r>
          </a:p>
          <a:p>
            <a:pPr marL="285750" indent="-285750">
              <a:buFont typeface="Arial" panose="020B0604020202020204" pitchFamily="34" charset="0"/>
              <a:buChar char="•"/>
            </a:pPr>
            <a:r>
              <a:rPr lang="en-GB" dirty="0"/>
              <a:t>Do you have </a:t>
            </a:r>
            <a:r>
              <a:rPr lang="en-GB" b="1" dirty="0"/>
              <a:t>separate storage</a:t>
            </a:r>
            <a:r>
              <a:rPr lang="en-GB" dirty="0"/>
              <a:t> for business ingredients and equipment?</a:t>
            </a:r>
          </a:p>
          <a:p>
            <a:pPr marL="285750" indent="-285750">
              <a:buFont typeface="Arial" panose="020B0604020202020204" pitchFamily="34" charset="0"/>
              <a:buChar char="•"/>
            </a:pPr>
            <a:r>
              <a:rPr lang="en-GB" dirty="0"/>
              <a:t>Is your kitchen kept </a:t>
            </a:r>
            <a:r>
              <a:rPr lang="en-GB" b="1" dirty="0"/>
              <a:t>very clean and clutter-free</a:t>
            </a:r>
            <a:r>
              <a:rPr lang="en-GB" dirty="0"/>
              <a:t>?</a:t>
            </a:r>
          </a:p>
          <a:p>
            <a:pPr marL="285750" indent="-285750">
              <a:buFont typeface="Arial" panose="020B0604020202020204" pitchFamily="34" charset="0"/>
              <a:buChar char="•"/>
            </a:pPr>
            <a:r>
              <a:rPr lang="en-GB" dirty="0"/>
              <a:t>Can you ensure </a:t>
            </a:r>
            <a:r>
              <a:rPr lang="en-GB" b="1" dirty="0"/>
              <a:t>no pets or children</a:t>
            </a:r>
            <a:r>
              <a:rPr lang="en-GB" dirty="0"/>
              <a:t> interfere with production?</a:t>
            </a:r>
          </a:p>
          <a:p>
            <a:pPr marL="285750" indent="-285750">
              <a:buFont typeface="Arial" panose="020B0604020202020204" pitchFamily="34" charset="0"/>
              <a:buChar char="•"/>
            </a:pPr>
            <a:r>
              <a:rPr lang="en-GB" dirty="0"/>
              <a:t>Do you need to </a:t>
            </a:r>
            <a:r>
              <a:rPr lang="en-GB" b="1" dirty="0"/>
              <a:t>register your home kitchen</a:t>
            </a:r>
            <a:r>
              <a:rPr lang="en-GB" dirty="0"/>
              <a:t> with local food authorities?</a:t>
            </a:r>
          </a:p>
          <a:p>
            <a:pPr marL="285750" indent="-285750">
              <a:buFont typeface="Arial" panose="020B0604020202020204" pitchFamily="34" charset="0"/>
              <a:buChar char="•"/>
            </a:pPr>
            <a:endParaRPr lang="en-GB" sz="2000" dirty="0"/>
          </a:p>
          <a:p>
            <a:r>
              <a:rPr lang="en-GB" sz="2000" dirty="0"/>
              <a:t>💡 </a:t>
            </a:r>
            <a:r>
              <a:rPr lang="en-GB" sz="2000" b="1" dirty="0"/>
              <a:t>Check with your local municipality or food safety agency</a:t>
            </a:r>
            <a:r>
              <a:rPr lang="en-GB" sz="2000" dirty="0"/>
              <a:t> (they often have guidelines in multiple languages).</a:t>
            </a:r>
          </a:p>
          <a:p>
            <a:endParaRPr lang="en-GB" sz="2000" dirty="0"/>
          </a:p>
          <a:p>
            <a:endParaRPr lang="en-US" b="1" noProof="1">
              <a:solidFill>
                <a:schemeClr val="bg1"/>
              </a:solidFill>
            </a:endParaRPr>
          </a:p>
          <a:p>
            <a:endParaRPr lang="en-US" dirty="0"/>
          </a:p>
          <a:p>
            <a:endParaRPr lang="en-US" dirty="0"/>
          </a:p>
        </p:txBody>
      </p:sp>
      <p:pic>
        <p:nvPicPr>
          <p:cNvPr id="3" name="Picture 2" descr="A person in a kitchen cooking">
            <a:extLst>
              <a:ext uri="{FF2B5EF4-FFF2-40B4-BE49-F238E27FC236}">
                <a16:creationId xmlns:a16="http://schemas.microsoft.com/office/drawing/2014/main" id="{38A13CC7-0A6D-98EA-1339-98ED36A27852}"/>
              </a:ext>
            </a:extLst>
          </p:cNvPr>
          <p:cNvPicPr>
            <a:picLocks noChangeAspect="1"/>
          </p:cNvPicPr>
          <p:nvPr/>
        </p:nvPicPr>
        <p:blipFill>
          <a:blip r:embed="rId2">
            <a:extLst>
              <a:ext uri="{837473B0-CC2E-450A-ABE3-18F120FF3D39}">
                <a1611:picAttrSrcUrl xmlns:a1611="http://schemas.microsoft.com/office/drawing/2016/11/main" r:id="rId3"/>
              </a:ext>
            </a:extLst>
          </a:blip>
          <a:srcRect l="32072" r="11383"/>
          <a:stretch/>
        </p:blipFill>
        <p:spPr>
          <a:xfrm>
            <a:off x="8980673" y="2433918"/>
            <a:ext cx="2918545" cy="2949388"/>
          </a:xfrm>
          <a:prstGeom prst="rect">
            <a:avLst/>
          </a:prstGeom>
        </p:spPr>
      </p:pic>
    </p:spTree>
    <p:extLst>
      <p:ext uri="{BB962C8B-B14F-4D97-AF65-F5344CB8AC3E}">
        <p14:creationId xmlns:p14="http://schemas.microsoft.com/office/powerpoint/2010/main" val="3214690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99AEAF-9E47-B79E-527B-D2269F1B7D10}"/>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FB2BB155-852A-D532-6E6A-4DF862610C8E}"/>
              </a:ext>
            </a:extLst>
          </p:cNvPr>
          <p:cNvSpPr>
            <a:spLocks noGrp="1"/>
          </p:cNvSpPr>
          <p:nvPr>
            <p:ph type="body" sz="quarter" idx="27"/>
          </p:nvPr>
        </p:nvSpPr>
        <p:spPr/>
        <p:txBody>
          <a:bodyPr/>
          <a:lstStyle/>
          <a:p>
            <a:r>
              <a:rPr lang="en-US" dirty="0"/>
              <a:t>1. </a:t>
            </a:r>
            <a:r>
              <a:rPr lang="en-GB" b="1" dirty="0"/>
              <a:t>Where will you prepare your food?</a:t>
            </a:r>
            <a:endParaRPr lang="en-US" dirty="0"/>
          </a:p>
        </p:txBody>
      </p:sp>
      <p:sp>
        <p:nvSpPr>
          <p:cNvPr id="4" name="Text Placeholder 3">
            <a:extLst>
              <a:ext uri="{FF2B5EF4-FFF2-40B4-BE49-F238E27FC236}">
                <a16:creationId xmlns:a16="http://schemas.microsoft.com/office/drawing/2014/main" id="{4798891C-FB7D-7E18-0140-4932FA821AC4}"/>
              </a:ext>
            </a:extLst>
          </p:cNvPr>
          <p:cNvSpPr>
            <a:spLocks noGrp="1"/>
          </p:cNvSpPr>
          <p:nvPr>
            <p:ph type="body" sz="quarter" idx="14"/>
          </p:nvPr>
        </p:nvSpPr>
        <p:spPr>
          <a:xfrm>
            <a:off x="642406" y="1424989"/>
            <a:ext cx="10907188" cy="4672013"/>
          </a:xfrm>
        </p:spPr>
        <p:txBody>
          <a:bodyPr/>
          <a:lstStyle/>
          <a:p>
            <a:pPr>
              <a:buNone/>
            </a:pPr>
            <a:r>
              <a:rPr lang="en-GB" b="1" dirty="0"/>
              <a:t>Are you allowed to produce food from home legally?</a:t>
            </a:r>
          </a:p>
          <a:p>
            <a:pPr>
              <a:buNone/>
            </a:pPr>
            <a:endParaRPr lang="en-GB" b="1" dirty="0"/>
          </a:p>
          <a:p>
            <a:pPr>
              <a:buNone/>
            </a:pPr>
            <a:r>
              <a:rPr lang="en-GB" dirty="0"/>
              <a:t>Each EU country, and often each city, has different rules. You will need to:</a:t>
            </a:r>
          </a:p>
          <a:p>
            <a:pPr marL="342900" indent="-342900">
              <a:buFont typeface="Arial" panose="020B0604020202020204" pitchFamily="34" charset="0"/>
              <a:buChar char="•"/>
            </a:pPr>
            <a:r>
              <a:rPr lang="en-GB" b="1" dirty="0"/>
              <a:t>Register your food business</a:t>
            </a:r>
            <a:r>
              <a:rPr lang="en-GB" dirty="0"/>
              <a:t> with the local authority</a:t>
            </a:r>
          </a:p>
          <a:p>
            <a:pPr marL="342900" indent="-342900">
              <a:buFont typeface="Arial" panose="020B0604020202020204" pitchFamily="34" charset="0"/>
              <a:buChar char="•"/>
            </a:pPr>
            <a:r>
              <a:rPr lang="en-GB" dirty="0"/>
              <a:t>Complete a </a:t>
            </a:r>
            <a:r>
              <a:rPr lang="en-GB" b="1" dirty="0"/>
              <a:t>food safety course or hygiene certificate</a:t>
            </a:r>
            <a:endParaRPr lang="en-GB" dirty="0"/>
          </a:p>
          <a:p>
            <a:pPr marL="342900" indent="-342900">
              <a:buFont typeface="Arial" panose="020B0604020202020204" pitchFamily="34" charset="0"/>
              <a:buChar char="•"/>
            </a:pPr>
            <a:r>
              <a:rPr lang="en-GB" dirty="0"/>
              <a:t>Be open to </a:t>
            </a:r>
            <a:r>
              <a:rPr lang="en-GB" b="1" dirty="0"/>
              <a:t>health inspections</a:t>
            </a:r>
            <a:r>
              <a:rPr lang="en-GB" dirty="0"/>
              <a:t> at home</a:t>
            </a:r>
          </a:p>
          <a:p>
            <a:pPr marL="342900" indent="-342900">
              <a:buFont typeface="Arial" panose="020B0604020202020204" pitchFamily="34" charset="0"/>
              <a:buChar char="•"/>
            </a:pPr>
            <a:r>
              <a:rPr lang="en-GB" dirty="0"/>
              <a:t>Clearly separate </a:t>
            </a:r>
            <a:r>
              <a:rPr lang="en-GB" b="1" dirty="0"/>
              <a:t>personal and business</a:t>
            </a:r>
            <a:r>
              <a:rPr lang="en-GB" dirty="0"/>
              <a:t> cooking space</a:t>
            </a:r>
          </a:p>
          <a:p>
            <a:pPr>
              <a:buFont typeface="Arial" panose="020B0604020202020204" pitchFamily="34" charset="0"/>
              <a:buChar char="•"/>
            </a:pPr>
            <a:endParaRPr lang="en-GB" dirty="0"/>
          </a:p>
          <a:p>
            <a:pPr>
              <a:buNone/>
            </a:pPr>
            <a:r>
              <a:rPr lang="en-GB" dirty="0"/>
              <a:t>If in doubt, start by contacting:</a:t>
            </a:r>
          </a:p>
          <a:p>
            <a:pPr marL="342900" indent="-342900">
              <a:buFont typeface="Arial" panose="020B0604020202020204" pitchFamily="34" charset="0"/>
              <a:buChar char="•"/>
            </a:pPr>
            <a:r>
              <a:rPr lang="en-GB" dirty="0"/>
              <a:t>Your </a:t>
            </a:r>
            <a:r>
              <a:rPr lang="en-GB" b="1" dirty="0"/>
              <a:t>municipality office</a:t>
            </a:r>
            <a:endParaRPr lang="en-GB" dirty="0"/>
          </a:p>
          <a:p>
            <a:pPr marL="342900" indent="-342900">
              <a:buFont typeface="Arial" panose="020B0604020202020204" pitchFamily="34" charset="0"/>
              <a:buChar char="•"/>
            </a:pPr>
            <a:r>
              <a:rPr lang="en-GB" dirty="0"/>
              <a:t>The local </a:t>
            </a:r>
            <a:r>
              <a:rPr lang="en-GB" b="1" dirty="0"/>
              <a:t>food safety agency</a:t>
            </a:r>
            <a:r>
              <a:rPr lang="en-GB" dirty="0"/>
              <a:t> or </a:t>
            </a:r>
            <a:r>
              <a:rPr lang="en-GB" b="1" dirty="0"/>
              <a:t>public health department</a:t>
            </a:r>
            <a:endParaRPr lang="en-GB" dirty="0"/>
          </a:p>
          <a:p>
            <a:pPr marL="342900" indent="-342900">
              <a:buFont typeface="Arial" panose="020B0604020202020204" pitchFamily="34" charset="0"/>
              <a:buChar char="•"/>
            </a:pPr>
            <a:r>
              <a:rPr lang="en-GB" dirty="0"/>
              <a:t>A </a:t>
            </a:r>
            <a:r>
              <a:rPr lang="en-GB" b="1" dirty="0"/>
              <a:t>local women’s enterprise or migrant support group</a:t>
            </a:r>
            <a:r>
              <a:rPr lang="en-GB" dirty="0"/>
              <a:t> — they often have info in your language</a:t>
            </a:r>
          </a:p>
          <a:p>
            <a:endParaRPr lang="en-GB" sz="2000" dirty="0"/>
          </a:p>
          <a:p>
            <a:endParaRPr lang="en-US" b="1" noProof="1">
              <a:solidFill>
                <a:schemeClr val="bg1"/>
              </a:solidFill>
            </a:endParaRPr>
          </a:p>
          <a:p>
            <a:endParaRPr lang="en-US" dirty="0"/>
          </a:p>
          <a:p>
            <a:endParaRPr lang="en-US" dirty="0"/>
          </a:p>
        </p:txBody>
      </p:sp>
    </p:spTree>
    <p:extLst>
      <p:ext uri="{BB962C8B-B14F-4D97-AF65-F5344CB8AC3E}">
        <p14:creationId xmlns:p14="http://schemas.microsoft.com/office/powerpoint/2010/main" val="3696439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734BFA5F-B3CF-BE41-09F5-6C311EE103ED}"/>
              </a:ext>
            </a:extLst>
          </p:cNvPr>
          <p:cNvSpPr>
            <a:spLocks noGrp="1"/>
          </p:cNvSpPr>
          <p:nvPr>
            <p:ph type="body" sz="quarter" idx="31"/>
          </p:nvPr>
        </p:nvSpPr>
        <p:spPr>
          <a:xfrm>
            <a:off x="1026068" y="1751193"/>
            <a:ext cx="700387" cy="340283"/>
          </a:xfrm>
        </p:spPr>
        <p:txBody>
          <a:bodyPr/>
          <a:lstStyle/>
          <a:p>
            <a:pPr algn="l"/>
            <a:r>
              <a:rPr lang="en-US" dirty="0"/>
              <a:t>01</a:t>
            </a:r>
          </a:p>
        </p:txBody>
      </p:sp>
      <p:sp>
        <p:nvSpPr>
          <p:cNvPr id="11" name="Text Placeholder 10">
            <a:extLst>
              <a:ext uri="{FF2B5EF4-FFF2-40B4-BE49-F238E27FC236}">
                <a16:creationId xmlns:a16="http://schemas.microsoft.com/office/drawing/2014/main" id="{763631CE-009C-DE19-38BD-DDE4CBD56E79}"/>
              </a:ext>
            </a:extLst>
          </p:cNvPr>
          <p:cNvSpPr>
            <a:spLocks noGrp="1"/>
          </p:cNvSpPr>
          <p:nvPr>
            <p:ph type="body" sz="quarter" idx="32"/>
          </p:nvPr>
        </p:nvSpPr>
        <p:spPr>
          <a:xfrm>
            <a:off x="1726455" y="1703916"/>
            <a:ext cx="9252000" cy="340283"/>
          </a:xfrm>
        </p:spPr>
        <p:txBody>
          <a:bodyPr/>
          <a:lstStyle/>
          <a:p>
            <a:pPr>
              <a:tabLst>
                <a:tab pos="8577263" algn="l"/>
              </a:tabLst>
            </a:pPr>
            <a:r>
              <a:rPr lang="en-GB" sz="2400" b="0" i="0" dirty="0">
                <a:solidFill>
                  <a:srgbClr val="382B1B"/>
                </a:solidFill>
                <a:effectLst/>
              </a:rPr>
              <a:t>Being in Business - Making Products Vs. Delivering A Service	</a:t>
            </a:r>
            <a:endParaRPr lang="en-US" dirty="0"/>
          </a:p>
        </p:txBody>
      </p:sp>
      <p:sp>
        <p:nvSpPr>
          <p:cNvPr id="12" name="Text Placeholder 11">
            <a:extLst>
              <a:ext uri="{FF2B5EF4-FFF2-40B4-BE49-F238E27FC236}">
                <a16:creationId xmlns:a16="http://schemas.microsoft.com/office/drawing/2014/main" id="{451A6549-FE59-E8F9-0A8F-363B024EDD80}"/>
              </a:ext>
            </a:extLst>
          </p:cNvPr>
          <p:cNvSpPr>
            <a:spLocks noGrp="1"/>
          </p:cNvSpPr>
          <p:nvPr>
            <p:ph type="body" sz="quarter" idx="33"/>
          </p:nvPr>
        </p:nvSpPr>
        <p:spPr>
          <a:xfrm>
            <a:off x="1026068" y="2265834"/>
            <a:ext cx="700387" cy="340283"/>
          </a:xfrm>
        </p:spPr>
        <p:txBody>
          <a:bodyPr/>
          <a:lstStyle/>
          <a:p>
            <a:pPr algn="l"/>
            <a:r>
              <a:rPr lang="en-US" dirty="0"/>
              <a:t>02</a:t>
            </a:r>
          </a:p>
        </p:txBody>
      </p:sp>
      <p:sp>
        <p:nvSpPr>
          <p:cNvPr id="13" name="Text Placeholder 12">
            <a:extLst>
              <a:ext uri="{FF2B5EF4-FFF2-40B4-BE49-F238E27FC236}">
                <a16:creationId xmlns:a16="http://schemas.microsoft.com/office/drawing/2014/main" id="{35550EAD-CDE7-A049-A8A1-223466EF4C8D}"/>
              </a:ext>
            </a:extLst>
          </p:cNvPr>
          <p:cNvSpPr>
            <a:spLocks noGrp="1"/>
          </p:cNvSpPr>
          <p:nvPr>
            <p:ph type="body" sz="quarter" idx="34"/>
          </p:nvPr>
        </p:nvSpPr>
        <p:spPr>
          <a:xfrm>
            <a:off x="1726455" y="3299814"/>
            <a:ext cx="9509707" cy="395939"/>
          </a:xfrm>
        </p:spPr>
        <p:txBody>
          <a:bodyPr/>
          <a:lstStyle/>
          <a:p>
            <a:pPr>
              <a:tabLst>
                <a:tab pos="8577263" algn="l"/>
              </a:tabLst>
            </a:pPr>
            <a:r>
              <a:rPr lang="en-GB" sz="2400" dirty="0">
                <a:solidFill>
                  <a:srgbClr val="382B1B"/>
                </a:solidFill>
              </a:rPr>
              <a:t>Start through an Online Business		</a:t>
            </a:r>
            <a:endParaRPr lang="en-US" dirty="0"/>
          </a:p>
        </p:txBody>
      </p:sp>
      <p:sp>
        <p:nvSpPr>
          <p:cNvPr id="14" name="Text Placeholder 13">
            <a:extLst>
              <a:ext uri="{FF2B5EF4-FFF2-40B4-BE49-F238E27FC236}">
                <a16:creationId xmlns:a16="http://schemas.microsoft.com/office/drawing/2014/main" id="{D7504A68-0876-3110-E865-11F3208955B0}"/>
              </a:ext>
            </a:extLst>
          </p:cNvPr>
          <p:cNvSpPr>
            <a:spLocks noGrp="1"/>
          </p:cNvSpPr>
          <p:nvPr>
            <p:ph type="body" sz="quarter" idx="35"/>
          </p:nvPr>
        </p:nvSpPr>
        <p:spPr>
          <a:xfrm>
            <a:off x="1026068" y="3295116"/>
            <a:ext cx="700387" cy="340283"/>
          </a:xfrm>
        </p:spPr>
        <p:txBody>
          <a:bodyPr/>
          <a:lstStyle/>
          <a:p>
            <a:pPr algn="l"/>
            <a:r>
              <a:rPr lang="en-US" dirty="0"/>
              <a:t>04</a:t>
            </a:r>
          </a:p>
        </p:txBody>
      </p:sp>
      <p:sp>
        <p:nvSpPr>
          <p:cNvPr id="15" name="Text Placeholder 14">
            <a:extLst>
              <a:ext uri="{FF2B5EF4-FFF2-40B4-BE49-F238E27FC236}">
                <a16:creationId xmlns:a16="http://schemas.microsoft.com/office/drawing/2014/main" id="{8D17AD58-DDB9-C658-CFCA-6A37100B8E7A}"/>
              </a:ext>
            </a:extLst>
          </p:cNvPr>
          <p:cNvSpPr>
            <a:spLocks noGrp="1"/>
          </p:cNvSpPr>
          <p:nvPr>
            <p:ph type="body" sz="quarter" idx="36"/>
          </p:nvPr>
        </p:nvSpPr>
        <p:spPr>
          <a:xfrm>
            <a:off x="1726455" y="2278657"/>
            <a:ext cx="9829736" cy="335595"/>
          </a:xfrm>
        </p:spPr>
        <p:txBody>
          <a:bodyPr/>
          <a:lstStyle/>
          <a:p>
            <a:pPr>
              <a:tabLst>
                <a:tab pos="8577263" algn="l"/>
              </a:tabLst>
            </a:pPr>
            <a:r>
              <a:rPr lang="en-GB" sz="2400" b="0" i="0" dirty="0">
                <a:solidFill>
                  <a:srgbClr val="382B1B"/>
                </a:solidFill>
                <a:effectLst/>
              </a:rPr>
              <a:t>Operations - The ‘How’ of Being in Business		</a:t>
            </a:r>
          </a:p>
        </p:txBody>
      </p:sp>
      <p:sp>
        <p:nvSpPr>
          <p:cNvPr id="7" name="Text Placeholder 6">
            <a:extLst>
              <a:ext uri="{FF2B5EF4-FFF2-40B4-BE49-F238E27FC236}">
                <a16:creationId xmlns:a16="http://schemas.microsoft.com/office/drawing/2014/main" id="{3808F8CF-D8DE-7D32-5146-9EDAE2FE0039}"/>
              </a:ext>
            </a:extLst>
          </p:cNvPr>
          <p:cNvSpPr>
            <a:spLocks noGrp="1"/>
          </p:cNvSpPr>
          <p:nvPr>
            <p:ph type="body" sz="quarter" idx="27"/>
          </p:nvPr>
        </p:nvSpPr>
        <p:spPr/>
        <p:txBody>
          <a:bodyPr/>
          <a:lstStyle/>
          <a:p>
            <a:r>
              <a:rPr lang="en-US" dirty="0"/>
              <a:t>Contents</a:t>
            </a:r>
          </a:p>
        </p:txBody>
      </p:sp>
      <p:sp>
        <p:nvSpPr>
          <p:cNvPr id="16" name="Text Placeholder 15">
            <a:extLst>
              <a:ext uri="{FF2B5EF4-FFF2-40B4-BE49-F238E27FC236}">
                <a16:creationId xmlns:a16="http://schemas.microsoft.com/office/drawing/2014/main" id="{D26FB171-DF03-3EEB-66D9-0B83C9551DB6}"/>
              </a:ext>
            </a:extLst>
          </p:cNvPr>
          <p:cNvSpPr>
            <a:spLocks noGrp="1"/>
          </p:cNvSpPr>
          <p:nvPr>
            <p:ph type="body" sz="quarter" idx="37"/>
          </p:nvPr>
        </p:nvSpPr>
        <p:spPr>
          <a:xfrm>
            <a:off x="1026068" y="2780475"/>
            <a:ext cx="700387" cy="340283"/>
          </a:xfrm>
        </p:spPr>
        <p:txBody>
          <a:bodyPr/>
          <a:lstStyle/>
          <a:p>
            <a:pPr algn="l"/>
            <a:r>
              <a:rPr lang="en-US" dirty="0"/>
              <a:t>03</a:t>
            </a:r>
          </a:p>
        </p:txBody>
      </p:sp>
      <p:sp>
        <p:nvSpPr>
          <p:cNvPr id="17" name="Text Placeholder 16">
            <a:extLst>
              <a:ext uri="{FF2B5EF4-FFF2-40B4-BE49-F238E27FC236}">
                <a16:creationId xmlns:a16="http://schemas.microsoft.com/office/drawing/2014/main" id="{3EEE745C-B480-F40C-D80E-DE7C8657394B}"/>
              </a:ext>
            </a:extLst>
          </p:cNvPr>
          <p:cNvSpPr>
            <a:spLocks noGrp="1"/>
          </p:cNvSpPr>
          <p:nvPr>
            <p:ph type="body" sz="quarter" idx="38"/>
          </p:nvPr>
        </p:nvSpPr>
        <p:spPr>
          <a:xfrm>
            <a:off x="1726455" y="3825717"/>
            <a:ext cx="9252000" cy="340283"/>
          </a:xfrm>
        </p:spPr>
        <p:txBody>
          <a:bodyPr/>
          <a:lstStyle/>
          <a:p>
            <a:pPr>
              <a:tabLst>
                <a:tab pos="8577263" algn="l"/>
              </a:tabLst>
            </a:pPr>
            <a:r>
              <a:rPr lang="en-GB" sz="2400" b="0" i="0" dirty="0">
                <a:solidFill>
                  <a:srgbClr val="382B1B"/>
                </a:solidFill>
                <a:effectLst/>
              </a:rPr>
              <a:t>Start up in business with your own website	</a:t>
            </a:r>
            <a:endParaRPr lang="en-US" dirty="0"/>
          </a:p>
        </p:txBody>
      </p:sp>
      <p:sp>
        <p:nvSpPr>
          <p:cNvPr id="3" name="Text Placeholder 11">
            <a:extLst>
              <a:ext uri="{FF2B5EF4-FFF2-40B4-BE49-F238E27FC236}">
                <a16:creationId xmlns:a16="http://schemas.microsoft.com/office/drawing/2014/main" id="{14BB8E82-1B3A-98BE-7982-A0B2786F34D6}"/>
              </a:ext>
            </a:extLst>
          </p:cNvPr>
          <p:cNvSpPr txBox="1">
            <a:spLocks/>
          </p:cNvSpPr>
          <p:nvPr/>
        </p:nvSpPr>
        <p:spPr>
          <a:xfrm>
            <a:off x="1026068" y="3809757"/>
            <a:ext cx="700387" cy="340283"/>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a:buNone/>
              <a:defRPr sz="3200" b="1" kern="1200" baseline="0">
                <a:solidFill>
                  <a:srgbClr val="94C7B0"/>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a:r>
              <a:rPr lang="en-US" dirty="0"/>
              <a:t>05</a:t>
            </a:r>
          </a:p>
        </p:txBody>
      </p:sp>
      <p:sp>
        <p:nvSpPr>
          <p:cNvPr id="4" name="Text Placeholder 12">
            <a:extLst>
              <a:ext uri="{FF2B5EF4-FFF2-40B4-BE49-F238E27FC236}">
                <a16:creationId xmlns:a16="http://schemas.microsoft.com/office/drawing/2014/main" id="{123AD0F2-5FA4-5C82-572C-CB5E14C4FCE5}"/>
              </a:ext>
            </a:extLst>
          </p:cNvPr>
          <p:cNvSpPr txBox="1">
            <a:spLocks/>
          </p:cNvSpPr>
          <p:nvPr/>
        </p:nvSpPr>
        <p:spPr>
          <a:xfrm>
            <a:off x="1726455" y="2817020"/>
            <a:ext cx="9252000" cy="34028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tabLst>
                <a:tab pos="8577263" algn="l"/>
              </a:tabLst>
            </a:pPr>
            <a:r>
              <a:rPr lang="en-GB" sz="2400" dirty="0"/>
              <a:t>The Legal Part of Getting into Business	</a:t>
            </a:r>
          </a:p>
        </p:txBody>
      </p:sp>
      <p:pic>
        <p:nvPicPr>
          <p:cNvPr id="6" name="Picture 5">
            <a:extLst>
              <a:ext uri="{FF2B5EF4-FFF2-40B4-BE49-F238E27FC236}">
                <a16:creationId xmlns:a16="http://schemas.microsoft.com/office/drawing/2014/main" id="{DB86F61F-01C6-52CF-77AC-3896E1E3DBD3}"/>
              </a:ext>
            </a:extLst>
          </p:cNvPr>
          <p:cNvPicPr>
            <a:picLocks noChangeAspect="1"/>
          </p:cNvPicPr>
          <p:nvPr/>
        </p:nvPicPr>
        <p:blipFill>
          <a:blip r:embed="rId2"/>
          <a:stretch>
            <a:fillRect/>
          </a:stretch>
        </p:blipFill>
        <p:spPr>
          <a:xfrm>
            <a:off x="1447533" y="4977364"/>
            <a:ext cx="8915465" cy="1009657"/>
          </a:xfrm>
          <a:prstGeom prst="rect">
            <a:avLst/>
          </a:prstGeom>
        </p:spPr>
      </p:pic>
    </p:spTree>
    <p:extLst>
      <p:ext uri="{BB962C8B-B14F-4D97-AF65-F5344CB8AC3E}">
        <p14:creationId xmlns:p14="http://schemas.microsoft.com/office/powerpoint/2010/main" val="19243372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662FB6-2EE7-70B0-F87D-AC0DF8E031B1}"/>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C5239756-60F7-C40D-0B9D-3FC7E88131CB}"/>
              </a:ext>
            </a:extLst>
          </p:cNvPr>
          <p:cNvSpPr>
            <a:spLocks noGrp="1"/>
          </p:cNvSpPr>
          <p:nvPr>
            <p:ph type="body" sz="quarter" idx="27"/>
          </p:nvPr>
        </p:nvSpPr>
        <p:spPr/>
        <p:txBody>
          <a:bodyPr/>
          <a:lstStyle/>
          <a:p>
            <a:r>
              <a:rPr lang="en-US" dirty="0"/>
              <a:t>1. </a:t>
            </a:r>
            <a:r>
              <a:rPr lang="en-GB" b="1" dirty="0"/>
              <a:t>Where will you prepare your food?</a:t>
            </a:r>
            <a:endParaRPr lang="en-US" dirty="0"/>
          </a:p>
        </p:txBody>
      </p:sp>
      <p:sp>
        <p:nvSpPr>
          <p:cNvPr id="4" name="Text Placeholder 3">
            <a:extLst>
              <a:ext uri="{FF2B5EF4-FFF2-40B4-BE49-F238E27FC236}">
                <a16:creationId xmlns:a16="http://schemas.microsoft.com/office/drawing/2014/main" id="{2386F175-A534-2FA2-FA26-874B799E3B4C}"/>
              </a:ext>
            </a:extLst>
          </p:cNvPr>
          <p:cNvSpPr>
            <a:spLocks noGrp="1"/>
          </p:cNvSpPr>
          <p:nvPr>
            <p:ph type="body" sz="quarter" idx="14"/>
          </p:nvPr>
        </p:nvSpPr>
        <p:spPr>
          <a:xfrm>
            <a:off x="292782" y="1236729"/>
            <a:ext cx="11648205" cy="4672013"/>
          </a:xfrm>
        </p:spPr>
        <p:txBody>
          <a:bodyPr/>
          <a:lstStyle/>
          <a:p>
            <a:pPr>
              <a:buNone/>
            </a:pPr>
            <a:r>
              <a:rPr lang="en-GB" b="1" dirty="0">
                <a:solidFill>
                  <a:srgbClr val="94C7B0"/>
                </a:solidFill>
              </a:rPr>
              <a:t>Shared or Community Kitchens/Incubators</a:t>
            </a:r>
          </a:p>
          <a:p>
            <a:pPr>
              <a:buNone/>
            </a:pPr>
            <a:r>
              <a:rPr lang="en-GB" dirty="0"/>
              <a:t>If your home isn’t suitable or permitted, you can rent time in a </a:t>
            </a:r>
            <a:r>
              <a:rPr lang="en-GB" b="1" dirty="0"/>
              <a:t>registered kitchen</a:t>
            </a:r>
            <a:r>
              <a:rPr lang="en-GB" dirty="0"/>
              <a:t> that’s designed for small businesses. These are great options because they already meet food safety standards and will have the professional equipment you need.</a:t>
            </a:r>
          </a:p>
          <a:p>
            <a:pPr>
              <a:buNone/>
            </a:pPr>
            <a:endParaRPr lang="en-GB" dirty="0"/>
          </a:p>
          <a:p>
            <a:pPr>
              <a:buNone/>
            </a:pPr>
            <a:r>
              <a:rPr lang="en-GB" b="1" dirty="0">
                <a:solidFill>
                  <a:srgbClr val="94C7B0"/>
                </a:solidFill>
              </a:rPr>
              <a:t>What are they?</a:t>
            </a:r>
          </a:p>
          <a:p>
            <a:pPr marL="342900" indent="-342900">
              <a:buFont typeface="Arial" panose="020B0604020202020204" pitchFamily="34" charset="0"/>
              <a:buChar char="•"/>
            </a:pPr>
            <a:r>
              <a:rPr lang="en-GB" b="1" dirty="0">
                <a:solidFill>
                  <a:srgbClr val="94C7B0"/>
                </a:solidFill>
              </a:rPr>
              <a:t>Shared kitchens</a:t>
            </a:r>
            <a:r>
              <a:rPr lang="en-GB" dirty="0">
                <a:solidFill>
                  <a:srgbClr val="94C7B0"/>
                </a:solidFill>
              </a:rPr>
              <a:t>: </a:t>
            </a:r>
            <a:r>
              <a:rPr lang="en-GB" dirty="0"/>
              <a:t>Commercial kitchens where multiple small food businesses rent by the hour/day. Often used by caterers, bakers, or pop-up chefs.</a:t>
            </a:r>
          </a:p>
          <a:p>
            <a:pPr marL="342900" indent="-342900">
              <a:buFont typeface="Arial" panose="020B0604020202020204" pitchFamily="34" charset="0"/>
              <a:buChar char="•"/>
            </a:pPr>
            <a:r>
              <a:rPr lang="en-GB" b="1" dirty="0">
                <a:solidFill>
                  <a:srgbClr val="94C7B0"/>
                </a:solidFill>
              </a:rPr>
              <a:t>Community kitchens/incubators</a:t>
            </a:r>
            <a:r>
              <a:rPr lang="en-GB" dirty="0">
                <a:solidFill>
                  <a:srgbClr val="94C7B0"/>
                </a:solidFill>
              </a:rPr>
              <a:t>: </a:t>
            </a:r>
            <a:r>
              <a:rPr lang="en-GB" dirty="0"/>
              <a:t>Usually run by non-profits or local councils, these kitchens support micro-businesses with space, training, and mentorship.</a:t>
            </a:r>
          </a:p>
          <a:p>
            <a:pPr marL="342900" indent="-342900">
              <a:buFont typeface="Arial" panose="020B0604020202020204" pitchFamily="34" charset="0"/>
              <a:buChar char="•"/>
            </a:pPr>
            <a:r>
              <a:rPr lang="en-GB" dirty="0"/>
              <a:t>They often include storage, cold rooms, delivery areas, and sometimes packaging support.</a:t>
            </a:r>
          </a:p>
          <a:p>
            <a:endParaRPr lang="en-GB" sz="1050" dirty="0"/>
          </a:p>
          <a:p>
            <a:r>
              <a:rPr lang="en-GB" b="1" dirty="0"/>
              <a:t>Benefits:</a:t>
            </a:r>
          </a:p>
          <a:p>
            <a:pPr marL="342900" indent="-342900">
              <a:buFont typeface="Arial" panose="020B0604020202020204" pitchFamily="34" charset="0"/>
              <a:buChar char="•"/>
            </a:pPr>
            <a:r>
              <a:rPr lang="en-GB" dirty="0"/>
              <a:t>No need to invest in expensive equipment up front</a:t>
            </a:r>
          </a:p>
          <a:p>
            <a:pPr marL="342900" indent="-342900">
              <a:buFont typeface="Arial" panose="020B0604020202020204" pitchFamily="34" charset="0"/>
              <a:buChar char="•"/>
            </a:pPr>
            <a:r>
              <a:rPr lang="en-GB" dirty="0"/>
              <a:t>Access to clean, legal, professional space</a:t>
            </a:r>
          </a:p>
          <a:p>
            <a:pPr marL="342900" indent="-342900">
              <a:buFont typeface="Arial" panose="020B0604020202020204" pitchFamily="34" charset="0"/>
              <a:buChar char="•"/>
            </a:pPr>
            <a:r>
              <a:rPr lang="en-GB" dirty="0"/>
              <a:t>Opportunities to connect with other small food producers</a:t>
            </a:r>
          </a:p>
          <a:p>
            <a:endParaRPr lang="en-GB" dirty="0"/>
          </a:p>
          <a:p>
            <a:r>
              <a:rPr lang="en-GB" b="1" dirty="0">
                <a:solidFill>
                  <a:srgbClr val="94C7B0"/>
                </a:solidFill>
              </a:rPr>
              <a:t>Search</a:t>
            </a:r>
            <a:r>
              <a:rPr lang="en-GB" dirty="0"/>
              <a:t> terms: “commissary kitchen,” “food incubator,” “co-working kitchen”</a:t>
            </a:r>
            <a:endParaRPr lang="en-GB" sz="2000" dirty="0"/>
          </a:p>
          <a:p>
            <a:endParaRPr lang="en-US" b="1" noProof="1">
              <a:solidFill>
                <a:schemeClr val="bg1"/>
              </a:solidFill>
            </a:endParaRPr>
          </a:p>
          <a:p>
            <a:endParaRPr lang="en-US" dirty="0"/>
          </a:p>
          <a:p>
            <a:endParaRPr lang="en-US" dirty="0"/>
          </a:p>
        </p:txBody>
      </p:sp>
    </p:spTree>
    <p:extLst>
      <p:ext uri="{BB962C8B-B14F-4D97-AF65-F5344CB8AC3E}">
        <p14:creationId xmlns:p14="http://schemas.microsoft.com/office/powerpoint/2010/main" val="10861136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p:txBody>
          <a:bodyPr/>
          <a:lstStyle/>
          <a:p>
            <a:r>
              <a:rPr lang="en-US" dirty="0"/>
              <a:t>2. WHAT EQUIPMENT DO YOU NEED?</a:t>
            </a:r>
          </a:p>
        </p:txBody>
      </p:sp>
      <p:sp>
        <p:nvSpPr>
          <p:cNvPr id="3" name="Text Placeholder 2">
            <a:extLst>
              <a:ext uri="{FF2B5EF4-FFF2-40B4-BE49-F238E27FC236}">
                <a16:creationId xmlns:a16="http://schemas.microsoft.com/office/drawing/2014/main" id="{7FC07DF8-B38C-E9B6-9596-E6397EBB51EB}"/>
              </a:ext>
            </a:extLst>
          </p:cNvPr>
          <p:cNvSpPr>
            <a:spLocks noGrp="1"/>
          </p:cNvSpPr>
          <p:nvPr>
            <p:ph type="body" sz="quarter" idx="14"/>
          </p:nvPr>
        </p:nvSpPr>
        <p:spPr>
          <a:xfrm>
            <a:off x="379760" y="1381685"/>
            <a:ext cx="7867770" cy="4672013"/>
          </a:xfrm>
        </p:spPr>
        <p:txBody>
          <a:bodyPr/>
          <a:lstStyle/>
          <a:p>
            <a:pPr>
              <a:buNone/>
            </a:pPr>
            <a:r>
              <a:rPr lang="en-GB" dirty="0"/>
              <a:t>Starting a food business doesn’t mean you need a professional kitchen on day one. Many women start with what they already have and gradually invest as their business expands. This section helps you think through the tools, equipment, and supplies you’ll need to safely and efficiently produce, package, and sell your food without overspending.</a:t>
            </a:r>
          </a:p>
          <a:p>
            <a:pPr>
              <a:buNone/>
            </a:pPr>
            <a:endParaRPr lang="en-GB" dirty="0"/>
          </a:p>
          <a:p>
            <a:pPr>
              <a:buNone/>
            </a:pPr>
            <a:r>
              <a:rPr lang="en-GB" b="1" dirty="0"/>
              <a:t>Start with what you already own. </a:t>
            </a:r>
            <a:r>
              <a:rPr lang="en-GB" dirty="0"/>
              <a:t>Before you buy anything new, take stock:</a:t>
            </a:r>
          </a:p>
          <a:p>
            <a:pPr marL="342900" indent="-342900">
              <a:buFont typeface="Arial" panose="020B0604020202020204" pitchFamily="34" charset="0"/>
              <a:buChar char="•"/>
            </a:pPr>
            <a:r>
              <a:rPr lang="en-GB" dirty="0"/>
              <a:t>What pots, pans, baking trays or knives do you already use?</a:t>
            </a:r>
          </a:p>
          <a:p>
            <a:pPr marL="342900" indent="-342900">
              <a:buFont typeface="Arial" panose="020B0604020202020204" pitchFamily="34" charset="0"/>
              <a:buChar char="•"/>
            </a:pPr>
            <a:r>
              <a:rPr lang="en-GB" dirty="0"/>
              <a:t>Do you have a blender, stove, or oven that works well?</a:t>
            </a:r>
          </a:p>
          <a:p>
            <a:pPr marL="342900" indent="-342900">
              <a:buFont typeface="Arial" panose="020B0604020202020204" pitchFamily="34" charset="0"/>
              <a:buChar char="•"/>
            </a:pPr>
            <a:r>
              <a:rPr lang="en-GB" dirty="0"/>
              <a:t>Can you use your dining table for prep or packing?</a:t>
            </a:r>
          </a:p>
          <a:p>
            <a:pPr marL="342900" indent="-342900">
              <a:buFont typeface="Arial" panose="020B0604020202020204" pitchFamily="34" charset="0"/>
              <a:buChar char="•"/>
            </a:pPr>
            <a:r>
              <a:rPr lang="en-GB" dirty="0"/>
              <a:t>Are your tools in good condition and easy to clean?</a:t>
            </a:r>
          </a:p>
          <a:p>
            <a:endParaRPr lang="en-GB" dirty="0"/>
          </a:p>
          <a:p>
            <a:r>
              <a:rPr lang="en-GB" b="1" dirty="0"/>
              <a:t>Tip: </a:t>
            </a:r>
            <a:r>
              <a:rPr lang="en-GB" dirty="0"/>
              <a:t>Keep business use separate when possible — dedicate certain utensils or containers just for your food business.</a:t>
            </a:r>
            <a:endParaRPr lang="en-IE" dirty="0"/>
          </a:p>
        </p:txBody>
      </p:sp>
      <p:pic>
        <p:nvPicPr>
          <p:cNvPr id="13" name="Picture 12" descr="Close-up of stainless steel pans against stainless steel wall">
            <a:extLst>
              <a:ext uri="{FF2B5EF4-FFF2-40B4-BE49-F238E27FC236}">
                <a16:creationId xmlns:a16="http://schemas.microsoft.com/office/drawing/2014/main" id="{5DB423DA-D6B4-89E0-2086-40FDAD451175}"/>
              </a:ext>
            </a:extLst>
          </p:cNvPr>
          <p:cNvPicPr>
            <a:picLocks noChangeAspect="1"/>
          </p:cNvPicPr>
          <p:nvPr/>
        </p:nvPicPr>
        <p:blipFill>
          <a:blip r:embed="rId2"/>
          <a:srcRect t="-11879" r="44209" b="11879"/>
          <a:stretch/>
        </p:blipFill>
        <p:spPr>
          <a:xfrm>
            <a:off x="8489325" y="1583264"/>
            <a:ext cx="3394633" cy="4056351"/>
          </a:xfrm>
          <a:prstGeom prst="rect">
            <a:avLst/>
          </a:prstGeom>
        </p:spPr>
      </p:pic>
    </p:spTree>
    <p:extLst>
      <p:ext uri="{BB962C8B-B14F-4D97-AF65-F5344CB8AC3E}">
        <p14:creationId xmlns:p14="http://schemas.microsoft.com/office/powerpoint/2010/main" val="29516035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a:xfrm>
            <a:off x="321108" y="333548"/>
            <a:ext cx="10741335" cy="1126708"/>
          </a:xfrm>
        </p:spPr>
        <p:txBody>
          <a:bodyPr/>
          <a:lstStyle/>
          <a:p>
            <a:r>
              <a:rPr lang="en-US" dirty="0"/>
              <a:t>2. WHAT EQUIPMENT DO YOU NEED?</a:t>
            </a:r>
          </a:p>
          <a:p>
            <a:r>
              <a:rPr lang="en-GB" sz="2000" dirty="0">
                <a:solidFill>
                  <a:srgbClr val="382B1B"/>
                </a:solidFill>
              </a:rPr>
              <a:t>Different types of food require different tools. Here are common categories:</a:t>
            </a:r>
            <a:endParaRPr lang="en-US" sz="2000" dirty="0">
              <a:solidFill>
                <a:srgbClr val="382B1B"/>
              </a:solidFill>
            </a:endParaRPr>
          </a:p>
        </p:txBody>
      </p:sp>
      <p:sp>
        <p:nvSpPr>
          <p:cNvPr id="7" name="Text Placeholder 3">
            <a:extLst>
              <a:ext uri="{FF2B5EF4-FFF2-40B4-BE49-F238E27FC236}">
                <a16:creationId xmlns:a16="http://schemas.microsoft.com/office/drawing/2014/main" id="{69125AA9-B090-3E0B-274B-2A896CFFB8A0}"/>
              </a:ext>
            </a:extLst>
          </p:cNvPr>
          <p:cNvSpPr txBox="1">
            <a:spLocks/>
          </p:cNvSpPr>
          <p:nvPr/>
        </p:nvSpPr>
        <p:spPr>
          <a:xfrm>
            <a:off x="412379" y="1932159"/>
            <a:ext cx="5199522" cy="2900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endParaRPr lang="en-IE" sz="2200" dirty="0">
              <a:solidFill>
                <a:srgbClr val="382B1B"/>
              </a:solidFill>
            </a:endParaRPr>
          </a:p>
        </p:txBody>
      </p:sp>
      <p:cxnSp>
        <p:nvCxnSpPr>
          <p:cNvPr id="8" name="Straight Connector 7">
            <a:extLst>
              <a:ext uri="{FF2B5EF4-FFF2-40B4-BE49-F238E27FC236}">
                <a16:creationId xmlns:a16="http://schemas.microsoft.com/office/drawing/2014/main" id="{8058FCAA-972F-CC58-D4A2-75BC4A0B8537}"/>
              </a:ext>
            </a:extLst>
          </p:cNvPr>
          <p:cNvCxnSpPr>
            <a:cxnSpLocks/>
          </p:cNvCxnSpPr>
          <p:nvPr/>
        </p:nvCxnSpPr>
        <p:spPr>
          <a:xfrm flipV="1">
            <a:off x="5808816" y="2058784"/>
            <a:ext cx="0" cy="2955583"/>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1FDEBD9-FFAB-54D9-232B-3ABACCCFC569}"/>
              </a:ext>
            </a:extLst>
          </p:cNvPr>
          <p:cNvSpPr txBox="1"/>
          <p:nvPr/>
        </p:nvSpPr>
        <p:spPr>
          <a:xfrm>
            <a:off x="636494" y="1933991"/>
            <a:ext cx="4760259" cy="3816429"/>
          </a:xfrm>
          <a:prstGeom prst="rect">
            <a:avLst/>
          </a:prstGeom>
          <a:noFill/>
        </p:spPr>
        <p:txBody>
          <a:bodyPr wrap="square">
            <a:spAutoFit/>
          </a:bodyPr>
          <a:lstStyle/>
          <a:p>
            <a:pPr>
              <a:buNone/>
            </a:pPr>
            <a:r>
              <a:rPr lang="en-IE" sz="2200" b="1" dirty="0">
                <a:solidFill>
                  <a:srgbClr val="94C7B0"/>
                </a:solidFill>
              </a:rPr>
              <a:t>For dry food or preserves (e.g. spice blends, chutneys, sauces):</a:t>
            </a:r>
          </a:p>
          <a:p>
            <a:pPr>
              <a:buNone/>
            </a:pPr>
            <a:endParaRPr lang="en-IE" sz="2200" b="1" dirty="0"/>
          </a:p>
          <a:p>
            <a:pPr marL="342900" indent="-342900">
              <a:buFont typeface="Arial" panose="020B0604020202020204" pitchFamily="34" charset="0"/>
              <a:buChar char="•"/>
            </a:pPr>
            <a:r>
              <a:rPr lang="en-IE" sz="2200" dirty="0"/>
              <a:t>Large pots for boiling or preserving</a:t>
            </a:r>
          </a:p>
          <a:p>
            <a:pPr marL="342900" indent="-342900">
              <a:buFont typeface="Arial" panose="020B0604020202020204" pitchFamily="34" charset="0"/>
              <a:buChar char="•"/>
            </a:pPr>
            <a:r>
              <a:rPr lang="en-IE" sz="2200" dirty="0"/>
              <a:t>Weighing scale for portioning</a:t>
            </a:r>
          </a:p>
          <a:p>
            <a:pPr marL="342900" indent="-342900">
              <a:buFont typeface="Arial" panose="020B0604020202020204" pitchFamily="34" charset="0"/>
              <a:buChar char="•"/>
            </a:pPr>
            <a:r>
              <a:rPr lang="en-IE" sz="2200" dirty="0"/>
              <a:t>Blender or grinder (for spices, pastes, etc.)</a:t>
            </a:r>
          </a:p>
          <a:p>
            <a:pPr marL="342900" indent="-342900">
              <a:buFont typeface="Arial" panose="020B0604020202020204" pitchFamily="34" charset="0"/>
              <a:buChar char="•"/>
            </a:pPr>
            <a:r>
              <a:rPr lang="en-IE" sz="2200" dirty="0"/>
              <a:t>Funnel, ladles, mixing bowls</a:t>
            </a:r>
          </a:p>
          <a:p>
            <a:pPr marL="342900" indent="-342900">
              <a:buFont typeface="Arial" panose="020B0604020202020204" pitchFamily="34" charset="0"/>
              <a:buChar char="•"/>
            </a:pPr>
            <a:r>
              <a:rPr lang="en-IE" sz="2200" dirty="0"/>
              <a:t>Glass jars, bottles, or resealable food-safe pouches</a:t>
            </a:r>
          </a:p>
          <a:p>
            <a:pPr marL="342900" indent="-342900">
              <a:buFont typeface="Arial" panose="020B0604020202020204" pitchFamily="34" charset="0"/>
              <a:buChar char="•"/>
            </a:pPr>
            <a:r>
              <a:rPr lang="en-IE" sz="2200" dirty="0"/>
              <a:t>Labels (handwritten or printable)</a:t>
            </a:r>
          </a:p>
        </p:txBody>
      </p:sp>
      <p:sp>
        <p:nvSpPr>
          <p:cNvPr id="16" name="TextBox 15">
            <a:extLst>
              <a:ext uri="{FF2B5EF4-FFF2-40B4-BE49-F238E27FC236}">
                <a16:creationId xmlns:a16="http://schemas.microsoft.com/office/drawing/2014/main" id="{A3356637-3A59-70B5-CA38-5867580A4789}"/>
              </a:ext>
            </a:extLst>
          </p:cNvPr>
          <p:cNvSpPr txBox="1"/>
          <p:nvPr/>
        </p:nvSpPr>
        <p:spPr>
          <a:xfrm>
            <a:off x="6005732" y="2272544"/>
            <a:ext cx="5486393" cy="2800767"/>
          </a:xfrm>
          <a:prstGeom prst="rect">
            <a:avLst/>
          </a:prstGeom>
          <a:noFill/>
        </p:spPr>
        <p:txBody>
          <a:bodyPr wrap="square">
            <a:spAutoFit/>
          </a:bodyPr>
          <a:lstStyle/>
          <a:p>
            <a:pPr>
              <a:buNone/>
            </a:pPr>
            <a:r>
              <a:rPr lang="en-IE" sz="2200" b="1" dirty="0">
                <a:solidFill>
                  <a:srgbClr val="94C7B0"/>
                </a:solidFill>
              </a:rPr>
              <a:t>For baking:</a:t>
            </a:r>
          </a:p>
          <a:p>
            <a:pPr>
              <a:buNone/>
            </a:pPr>
            <a:endParaRPr lang="en-IE" sz="2200" b="1" dirty="0"/>
          </a:p>
          <a:p>
            <a:pPr marL="342900" indent="-342900">
              <a:buFont typeface="Arial" panose="020B0604020202020204" pitchFamily="34" charset="0"/>
              <a:buChar char="•"/>
            </a:pPr>
            <a:r>
              <a:rPr lang="en-IE" sz="2200" dirty="0"/>
              <a:t>Baking tins, trays, piping bags, spatulas</a:t>
            </a:r>
          </a:p>
          <a:p>
            <a:pPr marL="342900" indent="-342900">
              <a:buFont typeface="Arial" panose="020B0604020202020204" pitchFamily="34" charset="0"/>
              <a:buChar char="•"/>
            </a:pPr>
            <a:r>
              <a:rPr lang="en-IE" sz="2200" dirty="0"/>
              <a:t>Electric hand mixer or stand mixer Measuring cups, digital scale</a:t>
            </a:r>
          </a:p>
          <a:p>
            <a:pPr marL="342900" indent="-342900">
              <a:buFont typeface="Arial" panose="020B0604020202020204" pitchFamily="34" charset="0"/>
              <a:buChar char="•"/>
            </a:pPr>
            <a:r>
              <a:rPr lang="en-IE" sz="2200" dirty="0"/>
              <a:t>Oven thermometer</a:t>
            </a:r>
          </a:p>
          <a:p>
            <a:pPr marL="342900" indent="-342900">
              <a:buFont typeface="Arial" panose="020B0604020202020204" pitchFamily="34" charset="0"/>
              <a:buChar char="•"/>
            </a:pPr>
            <a:r>
              <a:rPr lang="en-IE" sz="2200" dirty="0"/>
              <a:t>Cooling racks</a:t>
            </a:r>
          </a:p>
          <a:p>
            <a:pPr marL="342900" indent="-342900">
              <a:buFont typeface="Arial" panose="020B0604020202020204" pitchFamily="34" charset="0"/>
              <a:buChar char="•"/>
            </a:pPr>
            <a:r>
              <a:rPr lang="en-IE" sz="2200" dirty="0"/>
              <a:t>Airtight containers or boxes for transport</a:t>
            </a:r>
          </a:p>
        </p:txBody>
      </p:sp>
    </p:spTree>
    <p:extLst>
      <p:ext uri="{BB962C8B-B14F-4D97-AF65-F5344CB8AC3E}">
        <p14:creationId xmlns:p14="http://schemas.microsoft.com/office/powerpoint/2010/main" val="21512125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5C698C-8074-B0E6-8AD4-82CD9A3C228D}"/>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3A83E9D0-089C-24F3-CFB8-E2DE6F572BAA}"/>
              </a:ext>
            </a:extLst>
          </p:cNvPr>
          <p:cNvSpPr>
            <a:spLocks noGrp="1"/>
          </p:cNvSpPr>
          <p:nvPr>
            <p:ph type="body" sz="quarter" idx="27"/>
          </p:nvPr>
        </p:nvSpPr>
        <p:spPr>
          <a:xfrm>
            <a:off x="321108" y="333548"/>
            <a:ext cx="10741335" cy="1126708"/>
          </a:xfrm>
        </p:spPr>
        <p:txBody>
          <a:bodyPr/>
          <a:lstStyle/>
          <a:p>
            <a:r>
              <a:rPr lang="en-US" dirty="0"/>
              <a:t>2. WHAT EQUIPMENT DO YOU NEED?</a:t>
            </a:r>
          </a:p>
          <a:p>
            <a:r>
              <a:rPr lang="en-GB" sz="2000" dirty="0">
                <a:solidFill>
                  <a:srgbClr val="382B1B"/>
                </a:solidFill>
              </a:rPr>
              <a:t>Different types of food require different tools. Here are common categories:</a:t>
            </a:r>
            <a:endParaRPr lang="en-US" sz="2000" dirty="0">
              <a:solidFill>
                <a:srgbClr val="382B1B"/>
              </a:solidFill>
            </a:endParaRPr>
          </a:p>
        </p:txBody>
      </p:sp>
      <p:sp>
        <p:nvSpPr>
          <p:cNvPr id="7" name="Text Placeholder 3">
            <a:extLst>
              <a:ext uri="{FF2B5EF4-FFF2-40B4-BE49-F238E27FC236}">
                <a16:creationId xmlns:a16="http://schemas.microsoft.com/office/drawing/2014/main" id="{DDF8B7A3-3AA7-1F34-AA02-0812D748A167}"/>
              </a:ext>
            </a:extLst>
          </p:cNvPr>
          <p:cNvSpPr txBox="1">
            <a:spLocks/>
          </p:cNvSpPr>
          <p:nvPr/>
        </p:nvSpPr>
        <p:spPr>
          <a:xfrm>
            <a:off x="412379" y="1932159"/>
            <a:ext cx="5199522" cy="2900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endParaRPr lang="en-IE" sz="2200" dirty="0">
              <a:solidFill>
                <a:srgbClr val="382B1B"/>
              </a:solidFill>
            </a:endParaRPr>
          </a:p>
        </p:txBody>
      </p:sp>
      <p:cxnSp>
        <p:nvCxnSpPr>
          <p:cNvPr id="8" name="Straight Connector 7">
            <a:extLst>
              <a:ext uri="{FF2B5EF4-FFF2-40B4-BE49-F238E27FC236}">
                <a16:creationId xmlns:a16="http://schemas.microsoft.com/office/drawing/2014/main" id="{868B1184-F4AA-E6BB-B4F9-2FC5116ED04D}"/>
              </a:ext>
            </a:extLst>
          </p:cNvPr>
          <p:cNvCxnSpPr>
            <a:cxnSpLocks/>
          </p:cNvCxnSpPr>
          <p:nvPr/>
        </p:nvCxnSpPr>
        <p:spPr>
          <a:xfrm flipV="1">
            <a:off x="5808816" y="2058784"/>
            <a:ext cx="0" cy="2955583"/>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4F55288-6104-D9C6-1050-0C203095B74C}"/>
              </a:ext>
            </a:extLst>
          </p:cNvPr>
          <p:cNvSpPr txBox="1"/>
          <p:nvPr/>
        </p:nvSpPr>
        <p:spPr>
          <a:xfrm>
            <a:off x="636494" y="1933991"/>
            <a:ext cx="4760259" cy="3816429"/>
          </a:xfrm>
          <a:prstGeom prst="rect">
            <a:avLst/>
          </a:prstGeom>
          <a:noFill/>
        </p:spPr>
        <p:txBody>
          <a:bodyPr wrap="square">
            <a:spAutoFit/>
          </a:bodyPr>
          <a:lstStyle/>
          <a:p>
            <a:pPr>
              <a:buNone/>
            </a:pPr>
            <a:r>
              <a:rPr lang="en-GB" sz="2200" b="1" dirty="0">
                <a:solidFill>
                  <a:srgbClr val="94C7B0"/>
                </a:solidFill>
              </a:rPr>
              <a:t>For catering or hot food:</a:t>
            </a:r>
          </a:p>
          <a:p>
            <a:pPr>
              <a:buNone/>
            </a:pPr>
            <a:endParaRPr lang="en-GB" sz="2200" b="1" dirty="0">
              <a:solidFill>
                <a:srgbClr val="94C7B0"/>
              </a:solidFill>
            </a:endParaRPr>
          </a:p>
          <a:p>
            <a:pPr marL="342900" indent="-342900">
              <a:buFont typeface="Arial" panose="020B0604020202020204" pitchFamily="34" charset="0"/>
              <a:buChar char="•"/>
            </a:pPr>
            <a:r>
              <a:rPr lang="en-GB" sz="2200" dirty="0"/>
              <a:t>Large cooking pots, tandoors, rice cookers, slow cookers</a:t>
            </a:r>
          </a:p>
          <a:p>
            <a:pPr marL="342900" indent="-342900">
              <a:buFont typeface="Arial" panose="020B0604020202020204" pitchFamily="34" charset="0"/>
              <a:buChar char="•"/>
            </a:pPr>
            <a:r>
              <a:rPr lang="en-GB" sz="2200" dirty="0"/>
              <a:t>Heat-proof containers for delivery</a:t>
            </a:r>
          </a:p>
          <a:p>
            <a:pPr marL="342900" indent="-342900">
              <a:buFont typeface="Arial" panose="020B0604020202020204" pitchFamily="34" charset="0"/>
              <a:buChar char="•"/>
            </a:pPr>
            <a:r>
              <a:rPr lang="en-GB" sz="2200" dirty="0"/>
              <a:t>Thermometers (to ensure food stays hot/cold)</a:t>
            </a:r>
          </a:p>
          <a:p>
            <a:pPr marL="342900" indent="-342900">
              <a:buFont typeface="Arial" panose="020B0604020202020204" pitchFamily="34" charset="0"/>
              <a:buChar char="•"/>
            </a:pPr>
            <a:r>
              <a:rPr lang="en-GB" sz="2200" dirty="0"/>
              <a:t>Reusable or compostable packaging</a:t>
            </a:r>
          </a:p>
          <a:p>
            <a:pPr marL="342900" indent="-342900">
              <a:buFont typeface="Arial" panose="020B0604020202020204" pitchFamily="34" charset="0"/>
              <a:buChar char="•"/>
            </a:pPr>
            <a:r>
              <a:rPr lang="en-GB" sz="2200" dirty="0"/>
              <a:t>Large prep boards, serving utensils</a:t>
            </a:r>
          </a:p>
          <a:p>
            <a:pPr marL="342900" indent="-342900">
              <a:buFont typeface="Arial" panose="020B0604020202020204" pitchFamily="34" charset="0"/>
              <a:buChar char="•"/>
            </a:pPr>
            <a:r>
              <a:rPr lang="en-GB" sz="2200" dirty="0"/>
              <a:t>Insulated food bags (for delivery or markets)</a:t>
            </a:r>
          </a:p>
        </p:txBody>
      </p:sp>
      <p:sp>
        <p:nvSpPr>
          <p:cNvPr id="16" name="TextBox 15">
            <a:extLst>
              <a:ext uri="{FF2B5EF4-FFF2-40B4-BE49-F238E27FC236}">
                <a16:creationId xmlns:a16="http://schemas.microsoft.com/office/drawing/2014/main" id="{6C72142A-BAB7-0EB4-E3D3-FE414C71E78B}"/>
              </a:ext>
            </a:extLst>
          </p:cNvPr>
          <p:cNvSpPr txBox="1"/>
          <p:nvPr/>
        </p:nvSpPr>
        <p:spPr>
          <a:xfrm>
            <a:off x="6096000" y="1869132"/>
            <a:ext cx="5486393" cy="2462213"/>
          </a:xfrm>
          <a:prstGeom prst="rect">
            <a:avLst/>
          </a:prstGeom>
          <a:noFill/>
        </p:spPr>
        <p:txBody>
          <a:bodyPr wrap="square">
            <a:spAutoFit/>
          </a:bodyPr>
          <a:lstStyle/>
          <a:p>
            <a:pPr>
              <a:buNone/>
            </a:pPr>
            <a:r>
              <a:rPr lang="en-IE" sz="2200" b="1" dirty="0">
                <a:solidFill>
                  <a:srgbClr val="94C7B0"/>
                </a:solidFill>
              </a:rPr>
              <a:t>Useful:</a:t>
            </a:r>
          </a:p>
          <a:p>
            <a:pPr>
              <a:buNone/>
            </a:pPr>
            <a:endParaRPr lang="en-IE" sz="2200" b="1" dirty="0">
              <a:solidFill>
                <a:srgbClr val="94C7B0"/>
              </a:solidFill>
            </a:endParaRPr>
          </a:p>
          <a:p>
            <a:pPr marL="342900" indent="-342900">
              <a:buFont typeface="Arial" panose="020B0604020202020204" pitchFamily="34" charset="0"/>
              <a:buChar char="•"/>
            </a:pPr>
            <a:r>
              <a:rPr lang="en-IE" sz="2200" dirty="0"/>
              <a:t>Label printer or inkjet printer</a:t>
            </a:r>
          </a:p>
          <a:p>
            <a:pPr marL="342900" indent="-342900">
              <a:buFont typeface="Arial" panose="020B0604020202020204" pitchFamily="34" charset="0"/>
              <a:buChar char="•"/>
            </a:pPr>
            <a:r>
              <a:rPr lang="en-IE" sz="2200" dirty="0"/>
              <a:t>Vacuum sealer (for freshness)</a:t>
            </a:r>
          </a:p>
          <a:p>
            <a:pPr marL="342900" indent="-342900">
              <a:buFont typeface="Arial" panose="020B0604020202020204" pitchFamily="34" charset="0"/>
              <a:buChar char="•"/>
            </a:pPr>
            <a:r>
              <a:rPr lang="en-IE" sz="2200" dirty="0"/>
              <a:t>Delivery scales (for calculating postage)</a:t>
            </a:r>
          </a:p>
          <a:p>
            <a:pPr marL="342900" indent="-342900">
              <a:buFont typeface="Arial" panose="020B0604020202020204" pitchFamily="34" charset="0"/>
              <a:buChar char="•"/>
            </a:pPr>
            <a:r>
              <a:rPr lang="en-IE" sz="2200" dirty="0"/>
              <a:t>Storage shelving or racks</a:t>
            </a:r>
          </a:p>
          <a:p>
            <a:pPr marL="342900" indent="-342900">
              <a:buFont typeface="Arial" panose="020B0604020202020204" pitchFamily="34" charset="0"/>
              <a:buChar char="•"/>
            </a:pPr>
            <a:r>
              <a:rPr lang="en-IE" sz="2200" dirty="0"/>
              <a:t>Laminator</a:t>
            </a:r>
          </a:p>
        </p:txBody>
      </p:sp>
    </p:spTree>
    <p:extLst>
      <p:ext uri="{BB962C8B-B14F-4D97-AF65-F5344CB8AC3E}">
        <p14:creationId xmlns:p14="http://schemas.microsoft.com/office/powerpoint/2010/main" val="30780005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457F61-C583-75C5-69A2-41FED98ADA47}"/>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E82D6112-585F-F7C8-6242-8DCAB7E69D95}"/>
              </a:ext>
            </a:extLst>
          </p:cNvPr>
          <p:cNvSpPr>
            <a:spLocks noGrp="1"/>
          </p:cNvSpPr>
          <p:nvPr>
            <p:ph type="body" sz="quarter" idx="27"/>
          </p:nvPr>
        </p:nvSpPr>
        <p:spPr>
          <a:xfrm>
            <a:off x="321108" y="333548"/>
            <a:ext cx="10741335" cy="1126708"/>
          </a:xfrm>
        </p:spPr>
        <p:txBody>
          <a:bodyPr/>
          <a:lstStyle/>
          <a:p>
            <a:r>
              <a:rPr lang="en-US" dirty="0"/>
              <a:t>2. WHAT EQUIPMENT DO YOU NEED?</a:t>
            </a:r>
          </a:p>
          <a:p>
            <a:r>
              <a:rPr lang="en-GB" sz="2800" dirty="0">
                <a:solidFill>
                  <a:srgbClr val="382B1B"/>
                </a:solidFill>
              </a:rPr>
              <a:t>Packaging </a:t>
            </a:r>
            <a:endParaRPr lang="en-US" sz="2800" dirty="0">
              <a:solidFill>
                <a:srgbClr val="382B1B"/>
              </a:solidFill>
            </a:endParaRPr>
          </a:p>
        </p:txBody>
      </p:sp>
      <p:sp>
        <p:nvSpPr>
          <p:cNvPr id="7" name="Text Placeholder 3">
            <a:extLst>
              <a:ext uri="{FF2B5EF4-FFF2-40B4-BE49-F238E27FC236}">
                <a16:creationId xmlns:a16="http://schemas.microsoft.com/office/drawing/2014/main" id="{315FDD86-3F0B-F3F7-355C-7C966615BD36}"/>
              </a:ext>
            </a:extLst>
          </p:cNvPr>
          <p:cNvSpPr txBox="1">
            <a:spLocks/>
          </p:cNvSpPr>
          <p:nvPr/>
        </p:nvSpPr>
        <p:spPr>
          <a:xfrm>
            <a:off x="412379" y="1932159"/>
            <a:ext cx="5199522" cy="2900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endParaRPr lang="en-IE" sz="2200" dirty="0">
              <a:solidFill>
                <a:srgbClr val="382B1B"/>
              </a:solidFill>
            </a:endParaRPr>
          </a:p>
        </p:txBody>
      </p:sp>
      <p:sp>
        <p:nvSpPr>
          <p:cNvPr id="4" name="TextBox 3">
            <a:extLst>
              <a:ext uri="{FF2B5EF4-FFF2-40B4-BE49-F238E27FC236}">
                <a16:creationId xmlns:a16="http://schemas.microsoft.com/office/drawing/2014/main" id="{E89DA303-F98C-6176-54DE-B6CEAC97EA13}"/>
              </a:ext>
            </a:extLst>
          </p:cNvPr>
          <p:cNvSpPr txBox="1"/>
          <p:nvPr/>
        </p:nvSpPr>
        <p:spPr>
          <a:xfrm>
            <a:off x="321108" y="1806653"/>
            <a:ext cx="7664822" cy="5170646"/>
          </a:xfrm>
          <a:prstGeom prst="rect">
            <a:avLst/>
          </a:prstGeom>
          <a:noFill/>
        </p:spPr>
        <p:txBody>
          <a:bodyPr wrap="square">
            <a:spAutoFit/>
          </a:bodyPr>
          <a:lstStyle/>
          <a:p>
            <a:pPr>
              <a:buNone/>
            </a:pPr>
            <a:r>
              <a:rPr lang="en-GB" sz="2200" dirty="0"/>
              <a:t>Packaging is a crucial part of your food business for protecting your product, building trust, expressing your cultural identity, and standing out in the market. </a:t>
            </a:r>
          </a:p>
          <a:p>
            <a:pPr>
              <a:buNone/>
            </a:pPr>
            <a:endParaRPr lang="en-GB" sz="2200" b="1" dirty="0"/>
          </a:p>
          <a:p>
            <a:pPr>
              <a:buNone/>
            </a:pPr>
            <a:r>
              <a:rPr lang="en-GB" sz="2200" b="1" dirty="0">
                <a:solidFill>
                  <a:srgbClr val="94C7B0"/>
                </a:solidFill>
              </a:rPr>
              <a:t>Why Good Packaging Matters</a:t>
            </a:r>
          </a:p>
          <a:p>
            <a:pPr marL="342900" indent="-342900">
              <a:buFont typeface="Arial" panose="020B0604020202020204" pitchFamily="34" charset="0"/>
              <a:buChar char="•"/>
            </a:pPr>
            <a:r>
              <a:rPr lang="en-GB" sz="2200" b="1" dirty="0"/>
              <a:t>Food Safety</a:t>
            </a:r>
            <a:r>
              <a:rPr lang="en-GB" sz="2200" dirty="0"/>
              <a:t>: Keeps your product fresh, clean, and uncontaminated</a:t>
            </a:r>
          </a:p>
          <a:p>
            <a:pPr marL="342900" indent="-342900">
              <a:buFont typeface="Arial" panose="020B0604020202020204" pitchFamily="34" charset="0"/>
              <a:buChar char="•"/>
            </a:pPr>
            <a:r>
              <a:rPr lang="en-GB" sz="2200" b="1" dirty="0"/>
              <a:t>Legal Compliance</a:t>
            </a:r>
            <a:r>
              <a:rPr lang="en-GB" sz="2200" dirty="0"/>
              <a:t>: Helps meet food safety laws (e.g. labelling, sealing)</a:t>
            </a:r>
          </a:p>
          <a:p>
            <a:pPr marL="342900" indent="-342900">
              <a:buFont typeface="Arial" panose="020B0604020202020204" pitchFamily="34" charset="0"/>
              <a:buChar char="•"/>
            </a:pPr>
            <a:r>
              <a:rPr lang="en-GB" sz="2200" b="1" dirty="0"/>
              <a:t>Branding</a:t>
            </a:r>
            <a:r>
              <a:rPr lang="en-GB" sz="2200" dirty="0"/>
              <a:t>: It tells your story before someone even tastes your food</a:t>
            </a:r>
          </a:p>
          <a:p>
            <a:pPr marL="342900" indent="-342900">
              <a:buFont typeface="Arial" panose="020B0604020202020204" pitchFamily="34" charset="0"/>
              <a:buChar char="•"/>
            </a:pPr>
            <a:r>
              <a:rPr lang="en-GB" sz="2200" b="1" dirty="0"/>
              <a:t>Transport-Ready</a:t>
            </a:r>
            <a:r>
              <a:rPr lang="en-GB" sz="2200" dirty="0"/>
              <a:t>: Strong enough to survive delivery or a market day</a:t>
            </a:r>
          </a:p>
          <a:p>
            <a:pPr marL="342900" indent="-342900">
              <a:buFont typeface="Arial" panose="020B0604020202020204" pitchFamily="34" charset="0"/>
              <a:buChar char="•"/>
            </a:pPr>
            <a:r>
              <a:rPr lang="en-GB" sz="2200" b="1" dirty="0"/>
              <a:t>Customer Experience</a:t>
            </a:r>
            <a:r>
              <a:rPr lang="en-GB" sz="2200" dirty="0"/>
              <a:t>: Looks professional and builds trust</a:t>
            </a:r>
          </a:p>
          <a:p>
            <a:endParaRPr lang="en-IE" sz="2200" dirty="0"/>
          </a:p>
        </p:txBody>
      </p:sp>
      <p:pic>
        <p:nvPicPr>
          <p:cNvPr id="9" name="Picture 8" descr="Cardboard boxes">
            <a:extLst>
              <a:ext uri="{FF2B5EF4-FFF2-40B4-BE49-F238E27FC236}">
                <a16:creationId xmlns:a16="http://schemas.microsoft.com/office/drawing/2014/main" id="{5B3145B6-2E11-6449-52D3-A6FFC36158B3}"/>
              </a:ext>
            </a:extLst>
          </p:cNvPr>
          <p:cNvPicPr>
            <a:picLocks noChangeAspect="1"/>
          </p:cNvPicPr>
          <p:nvPr/>
        </p:nvPicPr>
        <p:blipFill>
          <a:blip r:embed="rId2"/>
          <a:srcRect l="37143" r="15049"/>
          <a:stretch/>
        </p:blipFill>
        <p:spPr>
          <a:xfrm>
            <a:off x="8545436" y="2057400"/>
            <a:ext cx="2884564" cy="4042064"/>
          </a:xfrm>
          <a:prstGeom prst="rect">
            <a:avLst/>
          </a:prstGeom>
        </p:spPr>
      </p:pic>
    </p:spTree>
    <p:extLst>
      <p:ext uri="{BB962C8B-B14F-4D97-AF65-F5344CB8AC3E}">
        <p14:creationId xmlns:p14="http://schemas.microsoft.com/office/powerpoint/2010/main" val="4069208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18164-D3A5-3D98-9B22-542EADB62974}"/>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004C6DF2-E86E-804F-C974-11E7B264BFA6}"/>
              </a:ext>
            </a:extLst>
          </p:cNvPr>
          <p:cNvSpPr>
            <a:spLocks noGrp="1"/>
          </p:cNvSpPr>
          <p:nvPr>
            <p:ph type="body" sz="quarter" idx="27"/>
          </p:nvPr>
        </p:nvSpPr>
        <p:spPr>
          <a:xfrm>
            <a:off x="321108" y="333548"/>
            <a:ext cx="10741335" cy="1126708"/>
          </a:xfrm>
        </p:spPr>
        <p:txBody>
          <a:bodyPr/>
          <a:lstStyle/>
          <a:p>
            <a:r>
              <a:rPr lang="en-US" dirty="0"/>
              <a:t>2. WHAT EQUIPMENT DO YOU NEED?</a:t>
            </a:r>
          </a:p>
          <a:p>
            <a:r>
              <a:rPr lang="en-GB" sz="2400" dirty="0">
                <a:solidFill>
                  <a:srgbClr val="382B1B"/>
                </a:solidFill>
              </a:rPr>
              <a:t>Types of Packaging Based on Product</a:t>
            </a:r>
            <a:endParaRPr lang="en-US" sz="4400" dirty="0">
              <a:solidFill>
                <a:srgbClr val="382B1B"/>
              </a:solidFill>
            </a:endParaRPr>
          </a:p>
        </p:txBody>
      </p:sp>
      <p:sp>
        <p:nvSpPr>
          <p:cNvPr id="7" name="Text Placeholder 3">
            <a:extLst>
              <a:ext uri="{FF2B5EF4-FFF2-40B4-BE49-F238E27FC236}">
                <a16:creationId xmlns:a16="http://schemas.microsoft.com/office/drawing/2014/main" id="{53A940E0-4E7D-ACE8-A1A6-CDF454731E29}"/>
              </a:ext>
            </a:extLst>
          </p:cNvPr>
          <p:cNvSpPr txBox="1">
            <a:spLocks/>
          </p:cNvSpPr>
          <p:nvPr/>
        </p:nvSpPr>
        <p:spPr>
          <a:xfrm>
            <a:off x="412379" y="1932159"/>
            <a:ext cx="5199522" cy="2900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endParaRPr lang="en-IE" sz="2200" dirty="0">
              <a:solidFill>
                <a:srgbClr val="382B1B"/>
              </a:solidFill>
            </a:endParaRPr>
          </a:p>
        </p:txBody>
      </p:sp>
      <p:sp>
        <p:nvSpPr>
          <p:cNvPr id="4" name="TextBox 3">
            <a:extLst>
              <a:ext uri="{FF2B5EF4-FFF2-40B4-BE49-F238E27FC236}">
                <a16:creationId xmlns:a16="http://schemas.microsoft.com/office/drawing/2014/main" id="{70AF1D9A-9F04-9385-1071-019D2E54173A}"/>
              </a:ext>
            </a:extLst>
          </p:cNvPr>
          <p:cNvSpPr txBox="1"/>
          <p:nvPr/>
        </p:nvSpPr>
        <p:spPr>
          <a:xfrm>
            <a:off x="6852977" y="1766924"/>
            <a:ext cx="5649386" cy="4832092"/>
          </a:xfrm>
          <a:prstGeom prst="rect">
            <a:avLst/>
          </a:prstGeom>
          <a:noFill/>
        </p:spPr>
        <p:txBody>
          <a:bodyPr wrap="square">
            <a:spAutoFit/>
          </a:bodyPr>
          <a:lstStyle/>
          <a:p>
            <a:pPr>
              <a:buNone/>
            </a:pPr>
            <a:r>
              <a:rPr lang="en-IE" sz="2200" b="1" dirty="0">
                <a:solidFill>
                  <a:srgbClr val="94C7B0"/>
                </a:solidFill>
              </a:rPr>
              <a:t> Spice Blends, Dry Mixes, Teas</a:t>
            </a:r>
          </a:p>
          <a:p>
            <a:pPr marL="342900" indent="-342900">
              <a:buFont typeface="Arial" panose="020B0604020202020204" pitchFamily="34" charset="0"/>
              <a:buChar char="•"/>
            </a:pPr>
            <a:r>
              <a:rPr lang="en-IE" sz="2200" dirty="0"/>
              <a:t>Resealable kraft paper pouches with a window</a:t>
            </a:r>
          </a:p>
          <a:p>
            <a:pPr marL="342900" indent="-342900">
              <a:buFont typeface="Arial" panose="020B0604020202020204" pitchFamily="34" charset="0"/>
              <a:buChar char="•"/>
            </a:pPr>
            <a:r>
              <a:rPr lang="en-IE" sz="2200" dirty="0"/>
              <a:t>Zip-lock foil bags</a:t>
            </a:r>
          </a:p>
          <a:p>
            <a:pPr marL="342900" indent="-342900">
              <a:buFont typeface="Arial" panose="020B0604020202020204" pitchFamily="34" charset="0"/>
              <a:buChar char="•"/>
            </a:pPr>
            <a:r>
              <a:rPr lang="en-IE" sz="2200" dirty="0"/>
              <a:t>Small glass or PET jars with screw lids</a:t>
            </a:r>
          </a:p>
          <a:p>
            <a:pPr marL="342900" indent="-342900">
              <a:buFont typeface="Arial" panose="020B0604020202020204" pitchFamily="34" charset="0"/>
              <a:buChar char="•"/>
            </a:pPr>
            <a:r>
              <a:rPr lang="en-IE" sz="2200" dirty="0"/>
              <a:t> The label area should be flat and visible</a:t>
            </a:r>
          </a:p>
          <a:p>
            <a:pPr marL="342900" indent="-342900">
              <a:buFont typeface="Arial" panose="020B0604020202020204" pitchFamily="34" charset="0"/>
              <a:buChar char="•"/>
            </a:pPr>
            <a:endParaRPr lang="en-IE" sz="2200" dirty="0"/>
          </a:p>
          <a:p>
            <a:endParaRPr lang="en-IE" sz="2200" dirty="0"/>
          </a:p>
          <a:p>
            <a:pPr>
              <a:buNone/>
            </a:pPr>
            <a:r>
              <a:rPr lang="en-IE" sz="2200" b="1" dirty="0">
                <a:solidFill>
                  <a:srgbClr val="94C7B0"/>
                </a:solidFill>
              </a:rPr>
              <a:t>Jams, Chutneys, Sauces</a:t>
            </a:r>
          </a:p>
          <a:p>
            <a:pPr marL="342900" indent="-342900">
              <a:buFont typeface="Arial" panose="020B0604020202020204" pitchFamily="34" charset="0"/>
              <a:buChar char="•"/>
            </a:pPr>
            <a:r>
              <a:rPr lang="en-IE" sz="2200" dirty="0"/>
              <a:t>Glass jars with airtight lids</a:t>
            </a:r>
          </a:p>
          <a:p>
            <a:pPr marL="342900" indent="-342900">
              <a:buFont typeface="Arial" panose="020B0604020202020204" pitchFamily="34" charset="0"/>
              <a:buChar char="•"/>
            </a:pPr>
            <a:r>
              <a:rPr lang="en-IE" sz="2200" dirty="0"/>
              <a:t>Heat-sealed lids for shelf safety</a:t>
            </a:r>
          </a:p>
          <a:p>
            <a:pPr marL="342900" indent="-342900">
              <a:buFont typeface="Arial" panose="020B0604020202020204" pitchFamily="34" charset="0"/>
              <a:buChar char="•"/>
            </a:pPr>
            <a:r>
              <a:rPr lang="en-IE" sz="2200" dirty="0"/>
              <a:t>Safety labels/tamper-proof seals</a:t>
            </a:r>
          </a:p>
          <a:p>
            <a:endParaRPr lang="en-IE" sz="2200" dirty="0"/>
          </a:p>
          <a:p>
            <a:endParaRPr lang="en-IE" sz="2200" dirty="0"/>
          </a:p>
        </p:txBody>
      </p:sp>
      <p:sp>
        <p:nvSpPr>
          <p:cNvPr id="3" name="TextBox 2">
            <a:extLst>
              <a:ext uri="{FF2B5EF4-FFF2-40B4-BE49-F238E27FC236}">
                <a16:creationId xmlns:a16="http://schemas.microsoft.com/office/drawing/2014/main" id="{20C53858-C4C9-7B91-43BB-3713B15D6976}"/>
              </a:ext>
            </a:extLst>
          </p:cNvPr>
          <p:cNvSpPr txBox="1"/>
          <p:nvPr/>
        </p:nvSpPr>
        <p:spPr>
          <a:xfrm>
            <a:off x="584678" y="1748909"/>
            <a:ext cx="6096000" cy="5109091"/>
          </a:xfrm>
          <a:prstGeom prst="rect">
            <a:avLst/>
          </a:prstGeom>
          <a:noFill/>
        </p:spPr>
        <p:txBody>
          <a:bodyPr wrap="square">
            <a:spAutoFit/>
          </a:bodyPr>
          <a:lstStyle/>
          <a:p>
            <a:pPr>
              <a:buNone/>
            </a:pPr>
            <a:r>
              <a:rPr lang="en-IE" sz="2200" b="1" dirty="0">
                <a:solidFill>
                  <a:srgbClr val="94C7B0"/>
                </a:solidFill>
              </a:rPr>
              <a:t>Hot/Prepared Food (Catering/Delivery)</a:t>
            </a:r>
          </a:p>
          <a:p>
            <a:pPr marL="342900" indent="-342900">
              <a:buFont typeface="Arial" panose="020B0604020202020204" pitchFamily="34" charset="0"/>
              <a:buChar char="•"/>
            </a:pPr>
            <a:r>
              <a:rPr lang="en-IE" sz="2200" dirty="0"/>
              <a:t>Eco-friendly takeaway containers (cardboard, compostable plastic)</a:t>
            </a:r>
          </a:p>
          <a:p>
            <a:pPr marL="342900" indent="-342900">
              <a:buFont typeface="Arial" panose="020B0604020202020204" pitchFamily="34" charset="0"/>
              <a:buChar char="•"/>
            </a:pPr>
            <a:r>
              <a:rPr lang="en-IE" sz="2200" dirty="0"/>
              <a:t>Thermal bags or foil lining for heat retention</a:t>
            </a:r>
          </a:p>
          <a:p>
            <a:pPr marL="342900" indent="-342900">
              <a:buFont typeface="Arial" panose="020B0604020202020204" pitchFamily="34" charset="0"/>
              <a:buChar char="•"/>
            </a:pPr>
            <a:r>
              <a:rPr lang="en-IE" sz="2200" dirty="0"/>
              <a:t>Tamper-evident stickers for customer trust</a:t>
            </a:r>
          </a:p>
          <a:p>
            <a:pPr marL="342900" indent="-342900">
              <a:buFont typeface="Arial" panose="020B0604020202020204" pitchFamily="34" charset="0"/>
              <a:buChar char="•"/>
            </a:pPr>
            <a:r>
              <a:rPr lang="en-IE" sz="2200" dirty="0"/>
              <a:t>Separate compartments for sauces, bread, rice, etc.</a:t>
            </a:r>
          </a:p>
          <a:p>
            <a:pPr>
              <a:buFont typeface="Arial" panose="020B0604020202020204" pitchFamily="34" charset="0"/>
              <a:buChar char="•"/>
            </a:pPr>
            <a:endParaRPr lang="en-IE" sz="2200" dirty="0"/>
          </a:p>
          <a:p>
            <a:pPr>
              <a:buNone/>
            </a:pPr>
            <a:r>
              <a:rPr lang="en-IE" sz="2200" b="1" dirty="0">
                <a:solidFill>
                  <a:srgbClr val="94C7B0"/>
                </a:solidFill>
              </a:rPr>
              <a:t>Baked Goods</a:t>
            </a:r>
          </a:p>
          <a:p>
            <a:pPr marL="342900" indent="-342900">
              <a:buFont typeface="Arial" panose="020B0604020202020204" pitchFamily="34" charset="0"/>
              <a:buChar char="•"/>
            </a:pPr>
            <a:r>
              <a:rPr lang="en-IE" sz="2200" dirty="0"/>
              <a:t>Cardboard boxes with inserts (for pastries/cakes)</a:t>
            </a:r>
          </a:p>
          <a:p>
            <a:pPr marL="342900" indent="-342900">
              <a:buFont typeface="Arial" panose="020B0604020202020204" pitchFamily="34" charset="0"/>
              <a:buChar char="•"/>
            </a:pPr>
            <a:r>
              <a:rPr lang="en-IE" sz="2200" dirty="0"/>
              <a:t>Compostable bags or clear biodegradable wrappers</a:t>
            </a:r>
          </a:p>
          <a:p>
            <a:pPr marL="342900" indent="-342900">
              <a:buFont typeface="Arial" panose="020B0604020202020204" pitchFamily="34" charset="0"/>
              <a:buChar char="•"/>
            </a:pPr>
            <a:r>
              <a:rPr lang="en-IE" sz="2200" dirty="0"/>
              <a:t>Greaseproof paper inside to prevent oil stains</a:t>
            </a:r>
          </a:p>
          <a:p>
            <a:pPr marL="342900" indent="-342900">
              <a:buFont typeface="Arial" panose="020B0604020202020204" pitchFamily="34" charset="0"/>
              <a:buChar char="•"/>
            </a:pPr>
            <a:r>
              <a:rPr lang="en-IE" sz="2200" dirty="0"/>
              <a:t>Strong base for stacking or display</a:t>
            </a:r>
          </a:p>
          <a:p>
            <a:pPr>
              <a:buNone/>
            </a:pPr>
            <a:endParaRPr lang="en-IE" sz="1800" dirty="0"/>
          </a:p>
        </p:txBody>
      </p:sp>
    </p:spTree>
    <p:extLst>
      <p:ext uri="{BB962C8B-B14F-4D97-AF65-F5344CB8AC3E}">
        <p14:creationId xmlns:p14="http://schemas.microsoft.com/office/powerpoint/2010/main" val="13112511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436E2-236B-685F-CC3F-AD00DB764574}"/>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B68352C9-11FB-E8ED-6522-4AA4FD4F1135}"/>
              </a:ext>
            </a:extLst>
          </p:cNvPr>
          <p:cNvSpPr>
            <a:spLocks noGrp="1"/>
          </p:cNvSpPr>
          <p:nvPr>
            <p:ph type="body" sz="quarter" idx="27"/>
          </p:nvPr>
        </p:nvSpPr>
        <p:spPr>
          <a:xfrm>
            <a:off x="321108" y="459054"/>
            <a:ext cx="10741335" cy="1126708"/>
          </a:xfrm>
        </p:spPr>
        <p:txBody>
          <a:bodyPr/>
          <a:lstStyle/>
          <a:p>
            <a:r>
              <a:rPr lang="en-US" dirty="0"/>
              <a:t>3. </a:t>
            </a:r>
            <a:r>
              <a:rPr lang="en-GB" sz="3200" b="1" dirty="0"/>
              <a:t>Where to get your ingredients and supplies</a:t>
            </a:r>
          </a:p>
          <a:p>
            <a:r>
              <a:rPr lang="en-GB" sz="2400" dirty="0">
                <a:solidFill>
                  <a:srgbClr val="382B1B"/>
                </a:solidFill>
              </a:rPr>
              <a:t>Sourcing Locally, Sustainably, or Culturally</a:t>
            </a:r>
          </a:p>
          <a:p>
            <a:endParaRPr lang="en-GB" sz="1600" dirty="0"/>
          </a:p>
        </p:txBody>
      </p:sp>
      <p:sp>
        <p:nvSpPr>
          <p:cNvPr id="7" name="Text Placeholder 3">
            <a:extLst>
              <a:ext uri="{FF2B5EF4-FFF2-40B4-BE49-F238E27FC236}">
                <a16:creationId xmlns:a16="http://schemas.microsoft.com/office/drawing/2014/main" id="{72FA1D18-367F-B6A0-EE75-6F741E41F7FC}"/>
              </a:ext>
            </a:extLst>
          </p:cNvPr>
          <p:cNvSpPr txBox="1">
            <a:spLocks/>
          </p:cNvSpPr>
          <p:nvPr/>
        </p:nvSpPr>
        <p:spPr>
          <a:xfrm>
            <a:off x="412379" y="1932159"/>
            <a:ext cx="5199522" cy="2900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endParaRPr lang="en-IE" sz="2200" dirty="0">
              <a:solidFill>
                <a:srgbClr val="382B1B"/>
              </a:solidFill>
            </a:endParaRPr>
          </a:p>
        </p:txBody>
      </p:sp>
      <p:sp>
        <p:nvSpPr>
          <p:cNvPr id="3" name="TextBox 2">
            <a:extLst>
              <a:ext uri="{FF2B5EF4-FFF2-40B4-BE49-F238E27FC236}">
                <a16:creationId xmlns:a16="http://schemas.microsoft.com/office/drawing/2014/main" id="{02D89F87-1407-0B44-C8F0-DECAEFA4277C}"/>
              </a:ext>
            </a:extLst>
          </p:cNvPr>
          <p:cNvSpPr txBox="1"/>
          <p:nvPr/>
        </p:nvSpPr>
        <p:spPr>
          <a:xfrm>
            <a:off x="412379" y="1914613"/>
            <a:ext cx="7340122" cy="5109091"/>
          </a:xfrm>
          <a:prstGeom prst="rect">
            <a:avLst/>
          </a:prstGeom>
          <a:noFill/>
        </p:spPr>
        <p:txBody>
          <a:bodyPr wrap="square">
            <a:spAutoFit/>
          </a:bodyPr>
          <a:lstStyle/>
          <a:p>
            <a:r>
              <a:rPr lang="en-GB" sz="2200" dirty="0"/>
              <a:t>What you cook is shaped by what you can access and how you choose to source it. Whether you're making food from your homeland or creating a fusion of local and traditional ingredients, how and where you shop is part of your business story.</a:t>
            </a:r>
          </a:p>
          <a:p>
            <a:endParaRPr lang="en-GB" sz="2200" dirty="0"/>
          </a:p>
          <a:p>
            <a:r>
              <a:rPr lang="en-GB" sz="2200" b="1" dirty="0">
                <a:solidFill>
                  <a:srgbClr val="94C7B0"/>
                </a:solidFill>
              </a:rPr>
              <a:t>Key Goals When Sourcing:</a:t>
            </a:r>
          </a:p>
          <a:p>
            <a:pPr marL="342900" indent="-342900">
              <a:buFont typeface="Arial" panose="020B0604020202020204" pitchFamily="34" charset="0"/>
              <a:buChar char="•"/>
            </a:pPr>
            <a:r>
              <a:rPr lang="en-GB" sz="2200" dirty="0"/>
              <a:t>Reliable quality - Fresh, safe, and consistent</a:t>
            </a:r>
          </a:p>
          <a:p>
            <a:pPr marL="342900" indent="-342900">
              <a:buFont typeface="Arial" panose="020B0604020202020204" pitchFamily="34" charset="0"/>
              <a:buChar char="•"/>
            </a:pPr>
            <a:r>
              <a:rPr lang="en-GB" sz="2200" dirty="0"/>
              <a:t>Fair pricing - Affordable now and scalable as you grow</a:t>
            </a:r>
          </a:p>
          <a:p>
            <a:pPr marL="342900" indent="-342900">
              <a:buFont typeface="Arial" panose="020B0604020202020204" pitchFamily="34" charset="0"/>
              <a:buChar char="•"/>
            </a:pPr>
            <a:r>
              <a:rPr lang="en-GB" sz="2200" dirty="0"/>
              <a:t>Authenticity and Trustworthy Suppliers -True to your cultural roots or chosen cuisine</a:t>
            </a:r>
          </a:p>
          <a:p>
            <a:pPr marL="342900" indent="-342900">
              <a:buFont typeface="Arial" panose="020B0604020202020204" pitchFamily="34" charset="0"/>
              <a:buChar char="•"/>
            </a:pPr>
            <a:r>
              <a:rPr lang="en-GB" sz="2200" dirty="0"/>
              <a:t>Sustainability — If possible, lower waste and support local ecosystems</a:t>
            </a:r>
            <a:endParaRPr lang="en-IE" sz="2200" dirty="0"/>
          </a:p>
          <a:p>
            <a:pPr>
              <a:buFont typeface="Arial" panose="020B0604020202020204" pitchFamily="34" charset="0"/>
              <a:buChar char="•"/>
            </a:pPr>
            <a:endParaRPr lang="en-IE" sz="2200" dirty="0"/>
          </a:p>
          <a:p>
            <a:pPr>
              <a:buNone/>
            </a:pPr>
            <a:endParaRPr lang="en-IE" sz="1800" dirty="0"/>
          </a:p>
        </p:txBody>
      </p:sp>
      <p:pic>
        <p:nvPicPr>
          <p:cNvPr id="13" name="Picture 12" descr="Ingredients on baskets">
            <a:extLst>
              <a:ext uri="{FF2B5EF4-FFF2-40B4-BE49-F238E27FC236}">
                <a16:creationId xmlns:a16="http://schemas.microsoft.com/office/drawing/2014/main" id="{0717755D-CC2C-ED7A-8014-543389B26C4D}"/>
              </a:ext>
            </a:extLst>
          </p:cNvPr>
          <p:cNvPicPr>
            <a:picLocks noChangeAspect="1"/>
          </p:cNvPicPr>
          <p:nvPr/>
        </p:nvPicPr>
        <p:blipFill>
          <a:blip r:embed="rId2"/>
          <a:stretch>
            <a:fillRect/>
          </a:stretch>
        </p:blipFill>
        <p:spPr>
          <a:xfrm>
            <a:off x="7924800" y="2784762"/>
            <a:ext cx="3934832" cy="2452255"/>
          </a:xfrm>
          <a:prstGeom prst="rect">
            <a:avLst/>
          </a:prstGeom>
        </p:spPr>
      </p:pic>
    </p:spTree>
    <p:extLst>
      <p:ext uri="{BB962C8B-B14F-4D97-AF65-F5344CB8AC3E}">
        <p14:creationId xmlns:p14="http://schemas.microsoft.com/office/powerpoint/2010/main" val="42593752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59C8EE-1626-3CF0-A2A0-D2257B51A78C}"/>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5BEACEEF-9B39-0418-3CAC-D7EF464FDBFB}"/>
              </a:ext>
            </a:extLst>
          </p:cNvPr>
          <p:cNvSpPr>
            <a:spLocks noGrp="1"/>
          </p:cNvSpPr>
          <p:nvPr>
            <p:ph type="body" sz="quarter" idx="27"/>
          </p:nvPr>
        </p:nvSpPr>
        <p:spPr>
          <a:xfrm>
            <a:off x="321108" y="459054"/>
            <a:ext cx="10741335" cy="1126708"/>
          </a:xfrm>
        </p:spPr>
        <p:txBody>
          <a:bodyPr/>
          <a:lstStyle/>
          <a:p>
            <a:r>
              <a:rPr lang="en-US" dirty="0"/>
              <a:t>3. </a:t>
            </a:r>
            <a:r>
              <a:rPr lang="en-GB" sz="3200" b="1" dirty="0"/>
              <a:t>Where to get your ingredients and supplies</a:t>
            </a:r>
          </a:p>
          <a:p>
            <a:pPr>
              <a:buNone/>
            </a:pPr>
            <a:r>
              <a:rPr lang="en-GB" sz="2400" b="1" dirty="0">
                <a:solidFill>
                  <a:srgbClr val="382B1B"/>
                </a:solidFill>
              </a:rPr>
              <a:t>Types of Suppliers You Can Consider</a:t>
            </a:r>
          </a:p>
          <a:p>
            <a:endParaRPr lang="en-GB" sz="1600" dirty="0"/>
          </a:p>
        </p:txBody>
      </p:sp>
      <p:sp>
        <p:nvSpPr>
          <p:cNvPr id="7" name="Text Placeholder 3">
            <a:extLst>
              <a:ext uri="{FF2B5EF4-FFF2-40B4-BE49-F238E27FC236}">
                <a16:creationId xmlns:a16="http://schemas.microsoft.com/office/drawing/2014/main" id="{3F3F8DFB-0749-5186-CD39-CB13EF105235}"/>
              </a:ext>
            </a:extLst>
          </p:cNvPr>
          <p:cNvSpPr txBox="1">
            <a:spLocks/>
          </p:cNvSpPr>
          <p:nvPr/>
        </p:nvSpPr>
        <p:spPr>
          <a:xfrm>
            <a:off x="412379" y="1932159"/>
            <a:ext cx="5199522" cy="2900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endParaRPr lang="en-IE" sz="2200" dirty="0">
              <a:solidFill>
                <a:srgbClr val="382B1B"/>
              </a:solidFill>
            </a:endParaRPr>
          </a:p>
        </p:txBody>
      </p:sp>
      <p:sp>
        <p:nvSpPr>
          <p:cNvPr id="3" name="TextBox 2">
            <a:extLst>
              <a:ext uri="{FF2B5EF4-FFF2-40B4-BE49-F238E27FC236}">
                <a16:creationId xmlns:a16="http://schemas.microsoft.com/office/drawing/2014/main" id="{FA2D8D56-4A16-1BC8-1DDD-6542D52CF43D}"/>
              </a:ext>
            </a:extLst>
          </p:cNvPr>
          <p:cNvSpPr txBox="1"/>
          <p:nvPr/>
        </p:nvSpPr>
        <p:spPr>
          <a:xfrm>
            <a:off x="412378" y="1744283"/>
            <a:ext cx="11573433" cy="9848850"/>
          </a:xfrm>
          <a:prstGeom prst="rect">
            <a:avLst/>
          </a:prstGeom>
          <a:noFill/>
        </p:spPr>
        <p:txBody>
          <a:bodyPr wrap="square" numCol="2">
            <a:spAutoFit/>
          </a:bodyPr>
          <a:lstStyle/>
          <a:p>
            <a:pPr>
              <a:buNone/>
            </a:pPr>
            <a:r>
              <a:rPr lang="en-GB" sz="2200" b="1" dirty="0">
                <a:solidFill>
                  <a:srgbClr val="94C7B0"/>
                </a:solidFill>
              </a:rPr>
              <a:t>1. Local Markets &amp; Farmers</a:t>
            </a:r>
          </a:p>
          <a:p>
            <a:pPr marL="342900" indent="-342900">
              <a:buFont typeface="Arial" panose="020B0604020202020204" pitchFamily="34" charset="0"/>
              <a:buChar char="•"/>
            </a:pPr>
            <a:r>
              <a:rPr lang="en-GB" sz="2200" dirty="0"/>
              <a:t>Great for fresh produce, herbs, eggs, and even honey or grains</a:t>
            </a:r>
          </a:p>
          <a:p>
            <a:pPr marL="342900" indent="-342900">
              <a:buFont typeface="Arial" panose="020B0604020202020204" pitchFamily="34" charset="0"/>
              <a:buChar char="•"/>
            </a:pPr>
            <a:r>
              <a:rPr lang="en-GB" sz="2200" dirty="0"/>
              <a:t>Often more flexible for small orders</a:t>
            </a:r>
          </a:p>
          <a:p>
            <a:pPr marL="342900" indent="-342900">
              <a:buFont typeface="Arial" panose="020B0604020202020204" pitchFamily="34" charset="0"/>
              <a:buChar char="•"/>
            </a:pPr>
            <a:r>
              <a:rPr lang="en-GB" sz="2200" dirty="0"/>
              <a:t>Builds connections in your local area</a:t>
            </a:r>
          </a:p>
          <a:p>
            <a:pPr marL="342900" indent="-342900">
              <a:buFont typeface="Arial" panose="020B0604020202020204" pitchFamily="34" charset="0"/>
              <a:buChar char="•"/>
            </a:pPr>
            <a:r>
              <a:rPr lang="en-GB" sz="2200" dirty="0"/>
              <a:t>Ask about bulk discounts or "imperfect" items at a lower price</a:t>
            </a:r>
          </a:p>
          <a:p>
            <a:endParaRPr lang="en-GB" sz="2200" dirty="0"/>
          </a:p>
          <a:p>
            <a:pPr>
              <a:buNone/>
            </a:pPr>
            <a:r>
              <a:rPr lang="en-GB" sz="2200" b="1" dirty="0">
                <a:solidFill>
                  <a:srgbClr val="94C7B0"/>
                </a:solidFill>
              </a:rPr>
              <a:t>2. Ethnic Grocery Stores</a:t>
            </a:r>
          </a:p>
          <a:p>
            <a:pPr marL="342900" indent="-342900">
              <a:buFont typeface="Arial" panose="020B0604020202020204" pitchFamily="34" charset="0"/>
              <a:buChar char="•"/>
            </a:pPr>
            <a:r>
              <a:rPr lang="en-GB" sz="2200" dirty="0"/>
              <a:t>Essential for cultural ingredients (e.g. injera flour, tamarind paste, plantains)</a:t>
            </a:r>
          </a:p>
          <a:p>
            <a:pPr marL="342900" indent="-342900">
              <a:buFont typeface="Arial" panose="020B0604020202020204" pitchFamily="34" charset="0"/>
              <a:buChar char="•"/>
            </a:pPr>
            <a:r>
              <a:rPr lang="en-GB" sz="2200" dirty="0"/>
              <a:t>Help keep your recipes authentic</a:t>
            </a:r>
          </a:p>
          <a:p>
            <a:pPr marL="342900" indent="-342900">
              <a:buFont typeface="Arial" panose="020B0604020202020204" pitchFamily="34" charset="0"/>
              <a:buChar char="•"/>
            </a:pPr>
            <a:r>
              <a:rPr lang="en-GB" sz="2200" dirty="0"/>
              <a:t>Many also supply packaging or spices in bulk</a:t>
            </a:r>
          </a:p>
          <a:p>
            <a:pPr>
              <a:buFont typeface="Arial" panose="020B0604020202020204" pitchFamily="34" charset="0"/>
              <a:buChar char="•"/>
            </a:pPr>
            <a:endParaRPr lang="en-GB" sz="2200" dirty="0"/>
          </a:p>
          <a:p>
            <a:pPr>
              <a:buFont typeface="Arial" panose="020B0604020202020204" pitchFamily="34" charset="0"/>
              <a:buChar char="•"/>
            </a:pPr>
            <a:endParaRPr lang="en-GB" sz="2200" dirty="0"/>
          </a:p>
          <a:p>
            <a:pPr>
              <a:buFont typeface="Arial" panose="020B0604020202020204" pitchFamily="34" charset="0"/>
              <a:buChar char="•"/>
            </a:pPr>
            <a:endParaRPr lang="en-GB" sz="2200" dirty="0"/>
          </a:p>
          <a:p>
            <a:pPr>
              <a:buFont typeface="Arial" panose="020B0604020202020204" pitchFamily="34" charset="0"/>
              <a:buChar char="•"/>
            </a:pPr>
            <a:endParaRPr lang="en-GB" sz="2200" dirty="0"/>
          </a:p>
          <a:p>
            <a:pPr>
              <a:buFont typeface="Arial" panose="020B0604020202020204" pitchFamily="34" charset="0"/>
              <a:buChar char="•"/>
            </a:pPr>
            <a:endParaRPr lang="en-GB" sz="2200" dirty="0"/>
          </a:p>
          <a:p>
            <a:pPr>
              <a:buFont typeface="Arial" panose="020B0604020202020204" pitchFamily="34" charset="0"/>
              <a:buChar char="•"/>
            </a:pPr>
            <a:endParaRPr lang="en-GB" sz="2200" dirty="0"/>
          </a:p>
          <a:p>
            <a:pPr>
              <a:buFont typeface="Arial" panose="020B0604020202020204" pitchFamily="34" charset="0"/>
              <a:buChar char="•"/>
            </a:pPr>
            <a:endParaRPr lang="en-GB" sz="2200" dirty="0"/>
          </a:p>
          <a:p>
            <a:pPr>
              <a:buFont typeface="Arial" panose="020B0604020202020204" pitchFamily="34" charset="0"/>
              <a:buChar char="•"/>
            </a:pPr>
            <a:endParaRPr lang="en-GB" sz="2200" dirty="0"/>
          </a:p>
          <a:p>
            <a:pPr>
              <a:buFont typeface="Arial" panose="020B0604020202020204" pitchFamily="34" charset="0"/>
              <a:buChar char="•"/>
            </a:pPr>
            <a:endParaRPr lang="en-GB" sz="2200" dirty="0"/>
          </a:p>
          <a:p>
            <a:pPr>
              <a:buFont typeface="Arial" panose="020B0604020202020204" pitchFamily="34" charset="0"/>
              <a:buChar char="•"/>
            </a:pPr>
            <a:endParaRPr lang="en-GB" sz="2200" dirty="0"/>
          </a:p>
          <a:p>
            <a:pPr>
              <a:buFont typeface="Arial" panose="020B0604020202020204" pitchFamily="34" charset="0"/>
              <a:buChar char="•"/>
            </a:pPr>
            <a:endParaRPr lang="en-GB" sz="2200" dirty="0"/>
          </a:p>
          <a:p>
            <a:pPr>
              <a:buFont typeface="Arial" panose="020B0604020202020204" pitchFamily="34" charset="0"/>
              <a:buChar char="•"/>
            </a:pPr>
            <a:endParaRPr lang="en-GB" sz="2200" dirty="0"/>
          </a:p>
          <a:p>
            <a:endParaRPr lang="en-GB" sz="2200" dirty="0"/>
          </a:p>
          <a:p>
            <a:pPr>
              <a:buFont typeface="Arial" panose="020B0604020202020204" pitchFamily="34" charset="0"/>
              <a:buChar char="•"/>
            </a:pPr>
            <a:endParaRPr lang="en-GB" sz="2200" dirty="0"/>
          </a:p>
          <a:p>
            <a:pPr>
              <a:buFont typeface="Arial" panose="020B0604020202020204" pitchFamily="34" charset="0"/>
              <a:buChar char="•"/>
            </a:pPr>
            <a:endParaRPr lang="en-GB" sz="2200" dirty="0"/>
          </a:p>
          <a:p>
            <a:pPr>
              <a:buFont typeface="Arial" panose="020B0604020202020204" pitchFamily="34" charset="0"/>
              <a:buChar char="•"/>
            </a:pPr>
            <a:endParaRPr lang="en-GB" sz="2200" dirty="0"/>
          </a:p>
          <a:p>
            <a:pPr>
              <a:buNone/>
            </a:pPr>
            <a:r>
              <a:rPr lang="en-GB" sz="2200" b="1" dirty="0">
                <a:solidFill>
                  <a:srgbClr val="94C7B0"/>
                </a:solidFill>
              </a:rPr>
              <a:t>3. Wholesale Cash &amp; Carry Shops</a:t>
            </a:r>
          </a:p>
          <a:p>
            <a:pPr marL="342900" indent="-342900">
              <a:buFont typeface="Arial" panose="020B0604020202020204" pitchFamily="34" charset="0"/>
              <a:buChar char="•"/>
            </a:pPr>
            <a:r>
              <a:rPr lang="en-GB" sz="2200" dirty="0"/>
              <a:t>Larger quantities at lower prices (like Metro, Makro, Suma, etc.)</a:t>
            </a:r>
          </a:p>
          <a:p>
            <a:pPr marL="342900" indent="-342900">
              <a:buFont typeface="Arial" panose="020B0604020202020204" pitchFamily="34" charset="0"/>
              <a:buChar char="•"/>
            </a:pPr>
            <a:r>
              <a:rPr lang="en-GB" sz="2200" dirty="0"/>
              <a:t>Need a business registration to access some</a:t>
            </a:r>
          </a:p>
          <a:p>
            <a:pPr marL="342900" indent="-342900">
              <a:buFont typeface="Arial" panose="020B0604020202020204" pitchFamily="34" charset="0"/>
              <a:buChar char="•"/>
            </a:pPr>
            <a:r>
              <a:rPr lang="en-GB" sz="2200" dirty="0"/>
              <a:t>Good for dry goods, oils, baking ingredients, packaging</a:t>
            </a:r>
          </a:p>
          <a:p>
            <a:pPr>
              <a:buFont typeface="Arial" panose="020B0604020202020204" pitchFamily="34" charset="0"/>
              <a:buChar char="•"/>
            </a:pPr>
            <a:endParaRPr lang="en-GB" sz="2200" dirty="0"/>
          </a:p>
          <a:p>
            <a:pPr>
              <a:buNone/>
            </a:pPr>
            <a:r>
              <a:rPr lang="en-GB" sz="2200" b="1" dirty="0">
                <a:solidFill>
                  <a:srgbClr val="94C7B0"/>
                </a:solidFill>
              </a:rPr>
              <a:t>4. Online Food Suppliers</a:t>
            </a:r>
          </a:p>
          <a:p>
            <a:pPr marL="342900" indent="-342900">
              <a:buFont typeface="Arial" panose="020B0604020202020204" pitchFamily="34" charset="0"/>
              <a:buChar char="•"/>
            </a:pPr>
            <a:r>
              <a:rPr lang="en-GB" sz="2200" dirty="0"/>
              <a:t>Useful if local access is limited (especially for rare ingredients)</a:t>
            </a:r>
          </a:p>
          <a:p>
            <a:pPr marL="342900" indent="-342900">
              <a:buFont typeface="Arial" panose="020B0604020202020204" pitchFamily="34" charset="0"/>
              <a:buChar char="•"/>
            </a:pPr>
            <a:r>
              <a:rPr lang="en-GB" sz="2200" dirty="0"/>
              <a:t>Watch shipping costs — bulk may save money</a:t>
            </a:r>
          </a:p>
          <a:p>
            <a:pPr marL="342900" indent="-342900">
              <a:buFont typeface="Arial" panose="020B0604020202020204" pitchFamily="34" charset="0"/>
              <a:buChar char="•"/>
            </a:pPr>
            <a:r>
              <a:rPr lang="en-GB" sz="2200" dirty="0"/>
              <a:t>Always check for EU-approved food safety practices</a:t>
            </a:r>
          </a:p>
          <a:p>
            <a:endParaRPr lang="en-IE" sz="2200" dirty="0"/>
          </a:p>
          <a:p>
            <a:pPr>
              <a:buNone/>
            </a:pPr>
            <a:endParaRPr lang="en-IE" sz="1800" dirty="0"/>
          </a:p>
        </p:txBody>
      </p:sp>
    </p:spTree>
    <p:extLst>
      <p:ext uri="{BB962C8B-B14F-4D97-AF65-F5344CB8AC3E}">
        <p14:creationId xmlns:p14="http://schemas.microsoft.com/office/powerpoint/2010/main" val="20629642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E5A3D-ACF6-7A81-160A-CB45724C1182}"/>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2659315E-4A35-05AC-3364-81CDBACF3AAA}"/>
              </a:ext>
            </a:extLst>
          </p:cNvPr>
          <p:cNvSpPr>
            <a:spLocks noGrp="1"/>
          </p:cNvSpPr>
          <p:nvPr>
            <p:ph type="body" sz="quarter" idx="27"/>
          </p:nvPr>
        </p:nvSpPr>
        <p:spPr>
          <a:xfrm>
            <a:off x="321108" y="548701"/>
            <a:ext cx="10741335" cy="1126708"/>
          </a:xfrm>
        </p:spPr>
        <p:txBody>
          <a:bodyPr/>
          <a:lstStyle/>
          <a:p>
            <a:r>
              <a:rPr lang="en-US" dirty="0"/>
              <a:t>3. </a:t>
            </a:r>
            <a:r>
              <a:rPr lang="en-GB" sz="3200" b="1" dirty="0"/>
              <a:t>Where to get your ingredients and supplies</a:t>
            </a:r>
          </a:p>
          <a:p>
            <a:pPr>
              <a:buNone/>
            </a:pPr>
            <a:r>
              <a:rPr lang="en-GB" sz="2000" b="1" dirty="0">
                <a:solidFill>
                  <a:srgbClr val="382B1B"/>
                </a:solidFill>
              </a:rPr>
              <a:t>Questions to Ask When Choosing Suppliers</a:t>
            </a:r>
          </a:p>
          <a:p>
            <a:endParaRPr lang="en-GB" sz="1600" dirty="0"/>
          </a:p>
        </p:txBody>
      </p:sp>
      <p:sp>
        <p:nvSpPr>
          <p:cNvPr id="7" name="Text Placeholder 3">
            <a:extLst>
              <a:ext uri="{FF2B5EF4-FFF2-40B4-BE49-F238E27FC236}">
                <a16:creationId xmlns:a16="http://schemas.microsoft.com/office/drawing/2014/main" id="{D54BE8DA-B14E-DE45-6049-1C7CF5355BC6}"/>
              </a:ext>
            </a:extLst>
          </p:cNvPr>
          <p:cNvSpPr txBox="1">
            <a:spLocks/>
          </p:cNvSpPr>
          <p:nvPr/>
        </p:nvSpPr>
        <p:spPr>
          <a:xfrm>
            <a:off x="412379" y="1932159"/>
            <a:ext cx="5199522" cy="2900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endParaRPr lang="en-IE" sz="2200" dirty="0">
              <a:solidFill>
                <a:srgbClr val="382B1B"/>
              </a:solidFill>
            </a:endParaRPr>
          </a:p>
        </p:txBody>
      </p:sp>
      <p:sp>
        <p:nvSpPr>
          <p:cNvPr id="3" name="TextBox 2">
            <a:extLst>
              <a:ext uri="{FF2B5EF4-FFF2-40B4-BE49-F238E27FC236}">
                <a16:creationId xmlns:a16="http://schemas.microsoft.com/office/drawing/2014/main" id="{3D7B85DC-150E-ABB1-0FF8-AA1E0D83CA42}"/>
              </a:ext>
            </a:extLst>
          </p:cNvPr>
          <p:cNvSpPr txBox="1"/>
          <p:nvPr/>
        </p:nvSpPr>
        <p:spPr>
          <a:xfrm>
            <a:off x="412378" y="1914613"/>
            <a:ext cx="10336303" cy="4678204"/>
          </a:xfrm>
          <a:prstGeom prst="rect">
            <a:avLst/>
          </a:prstGeom>
          <a:noFill/>
        </p:spPr>
        <p:txBody>
          <a:bodyPr wrap="square">
            <a:spAutoFit/>
          </a:bodyPr>
          <a:lstStyle/>
          <a:p>
            <a:pPr marL="285750" indent="-285750">
              <a:buFont typeface="Arial" panose="020B0604020202020204" pitchFamily="34" charset="0"/>
              <a:buChar char="•"/>
            </a:pPr>
            <a:r>
              <a:rPr lang="en-GB" sz="2000" dirty="0"/>
              <a:t>Is this product safe and allowed to be used in my country for resale?</a:t>
            </a:r>
          </a:p>
          <a:p>
            <a:pPr marL="285750" indent="-285750">
              <a:buFont typeface="Arial" panose="020B0604020202020204" pitchFamily="34" charset="0"/>
              <a:buChar char="•"/>
            </a:pPr>
            <a:r>
              <a:rPr lang="en-GB" sz="2000" dirty="0"/>
              <a:t>Will the quality be consistent (taste, texture, freshness)?</a:t>
            </a:r>
          </a:p>
          <a:p>
            <a:pPr marL="285750" indent="-285750">
              <a:buFont typeface="Arial" panose="020B0604020202020204" pitchFamily="34" charset="0"/>
              <a:buChar char="•"/>
            </a:pPr>
            <a:r>
              <a:rPr lang="en-GB" sz="2000" dirty="0"/>
              <a:t>What are the minimum order amounts? Is it available in small amounts, or must I buy large quantities?</a:t>
            </a:r>
          </a:p>
          <a:p>
            <a:pPr marL="285750" indent="-285750">
              <a:buFont typeface="Arial" panose="020B0604020202020204" pitchFamily="34" charset="0"/>
              <a:buChar char="•"/>
            </a:pPr>
            <a:r>
              <a:rPr lang="en-GB" sz="2000" dirty="0"/>
              <a:t>Can they order specific products for you on request? </a:t>
            </a:r>
          </a:p>
          <a:p>
            <a:pPr marL="285750" indent="-285750">
              <a:buFont typeface="Arial" panose="020B0604020202020204" pitchFamily="34" charset="0"/>
              <a:buChar char="•"/>
            </a:pPr>
            <a:r>
              <a:rPr lang="en-GB" sz="2000" dirty="0"/>
              <a:t>Does this ingredient match the story I want to tell with my food?</a:t>
            </a:r>
          </a:p>
          <a:p>
            <a:pPr marL="285750" indent="-285750">
              <a:buFont typeface="Arial" panose="020B0604020202020204" pitchFamily="34" charset="0"/>
              <a:buChar char="•"/>
            </a:pPr>
            <a:r>
              <a:rPr lang="en-GB" sz="2000" dirty="0"/>
              <a:t>Can I trust this supplier with delivery and reliability?</a:t>
            </a:r>
          </a:p>
          <a:p>
            <a:pPr marL="285750" indent="-285750">
              <a:buFont typeface="Arial" panose="020B0604020202020204" pitchFamily="34" charset="0"/>
              <a:buChar char="•"/>
            </a:pPr>
            <a:r>
              <a:rPr lang="en-GB" sz="2000" dirty="0"/>
              <a:t>Are prices fair — and stable over time?</a:t>
            </a:r>
          </a:p>
          <a:p>
            <a:pPr marL="285750" indent="-285750">
              <a:buFont typeface="Arial" panose="020B0604020202020204" pitchFamily="34" charset="0"/>
              <a:buChar char="•"/>
            </a:pPr>
            <a:r>
              <a:rPr lang="en-GB" sz="2000" dirty="0"/>
              <a:t>Do they offer credit terms or payment flexibility?(Can you pay a week later if needed? Are they open to small business arrangements?)</a:t>
            </a:r>
          </a:p>
          <a:p>
            <a:pPr marL="285750" indent="-285750">
              <a:buFont typeface="Arial" panose="020B0604020202020204" pitchFamily="34" charset="0"/>
              <a:buChar char="•"/>
            </a:pPr>
            <a:r>
              <a:rPr lang="en-GB" sz="2000" dirty="0"/>
              <a:t>Are they friendly and supportive of small, migrant-led businesses? Will they treat you with respect and be open to learning about your ingredients?</a:t>
            </a:r>
          </a:p>
          <a:p>
            <a:pPr marL="285750" indent="-285750">
              <a:buFont typeface="Arial" panose="020B0604020202020204" pitchFamily="34" charset="0"/>
              <a:buChar char="•"/>
            </a:pPr>
            <a:r>
              <a:rPr lang="en-GB" sz="2000" dirty="0"/>
              <a:t>Can you build a good relationship over time? </a:t>
            </a:r>
          </a:p>
          <a:p>
            <a:pPr marL="285750" indent="-285750">
              <a:buFont typeface="Arial" panose="020B0604020202020204" pitchFamily="34" charset="0"/>
              <a:buChar char="•"/>
            </a:pPr>
            <a:endParaRPr lang="en-GB" sz="2000" dirty="0"/>
          </a:p>
          <a:p>
            <a:pPr>
              <a:buNone/>
            </a:pPr>
            <a:endParaRPr lang="en-IE" sz="1800" dirty="0"/>
          </a:p>
        </p:txBody>
      </p:sp>
    </p:spTree>
    <p:extLst>
      <p:ext uri="{BB962C8B-B14F-4D97-AF65-F5344CB8AC3E}">
        <p14:creationId xmlns:p14="http://schemas.microsoft.com/office/powerpoint/2010/main" val="3986783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AB44EC-476B-B401-E41D-99E9F493D49F}"/>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442656D4-94AF-95FE-C0E6-787826C0069E}"/>
              </a:ext>
            </a:extLst>
          </p:cNvPr>
          <p:cNvSpPr>
            <a:spLocks noGrp="1"/>
          </p:cNvSpPr>
          <p:nvPr>
            <p:ph type="body" sz="quarter" idx="27"/>
          </p:nvPr>
        </p:nvSpPr>
        <p:spPr>
          <a:xfrm>
            <a:off x="321108" y="548701"/>
            <a:ext cx="10741335" cy="1126708"/>
          </a:xfrm>
        </p:spPr>
        <p:txBody>
          <a:bodyPr/>
          <a:lstStyle/>
          <a:p>
            <a:pPr>
              <a:buNone/>
            </a:pPr>
            <a:r>
              <a:rPr lang="en-GB" sz="2800" b="1" dirty="0"/>
              <a:t>4. How Will You Stay Legal and Safe?</a:t>
            </a:r>
          </a:p>
          <a:p>
            <a:endParaRPr lang="en-GB" sz="1600" dirty="0"/>
          </a:p>
        </p:txBody>
      </p:sp>
      <p:sp>
        <p:nvSpPr>
          <p:cNvPr id="7" name="Text Placeholder 3">
            <a:extLst>
              <a:ext uri="{FF2B5EF4-FFF2-40B4-BE49-F238E27FC236}">
                <a16:creationId xmlns:a16="http://schemas.microsoft.com/office/drawing/2014/main" id="{DD0D95EF-5D80-3882-C266-18555DFCCC20}"/>
              </a:ext>
            </a:extLst>
          </p:cNvPr>
          <p:cNvSpPr txBox="1">
            <a:spLocks/>
          </p:cNvSpPr>
          <p:nvPr/>
        </p:nvSpPr>
        <p:spPr>
          <a:xfrm>
            <a:off x="412379" y="1932159"/>
            <a:ext cx="5199522" cy="2900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endParaRPr lang="en-IE" sz="2200" dirty="0">
              <a:solidFill>
                <a:srgbClr val="382B1B"/>
              </a:solidFill>
            </a:endParaRPr>
          </a:p>
        </p:txBody>
      </p:sp>
      <p:sp>
        <p:nvSpPr>
          <p:cNvPr id="3" name="TextBox 2">
            <a:extLst>
              <a:ext uri="{FF2B5EF4-FFF2-40B4-BE49-F238E27FC236}">
                <a16:creationId xmlns:a16="http://schemas.microsoft.com/office/drawing/2014/main" id="{704B2744-F727-8642-4181-DD7F2EA5E694}"/>
              </a:ext>
            </a:extLst>
          </p:cNvPr>
          <p:cNvSpPr txBox="1"/>
          <p:nvPr/>
        </p:nvSpPr>
        <p:spPr>
          <a:xfrm>
            <a:off x="321108" y="1816001"/>
            <a:ext cx="11279221" cy="5170646"/>
          </a:xfrm>
          <a:prstGeom prst="rect">
            <a:avLst/>
          </a:prstGeom>
          <a:noFill/>
        </p:spPr>
        <p:txBody>
          <a:bodyPr wrap="square">
            <a:spAutoFit/>
          </a:bodyPr>
          <a:lstStyle/>
          <a:p>
            <a:pPr>
              <a:buNone/>
            </a:pPr>
            <a:r>
              <a:rPr lang="en-GB" sz="2000" dirty="0"/>
              <a:t>When people eat your food, they are trusting you with their health. Your job is to keep that food safe, from your kitchen to their hands. You must prepare for</a:t>
            </a:r>
          </a:p>
          <a:p>
            <a:pPr>
              <a:buNone/>
            </a:pPr>
            <a:endParaRPr lang="en-GB" sz="2000" b="1" dirty="0"/>
          </a:p>
          <a:p>
            <a:pPr>
              <a:buNone/>
            </a:pPr>
            <a:r>
              <a:rPr lang="en-GB" b="1" dirty="0">
                <a:solidFill>
                  <a:srgbClr val="94C7B0"/>
                </a:solidFill>
              </a:rPr>
              <a:t>Food Hygiene &amp; Safety Training</a:t>
            </a:r>
          </a:p>
          <a:p>
            <a:r>
              <a:rPr lang="en-GB" dirty="0"/>
              <a:t>Most EU countries require you to complete a basic food safety course, often called a “Food Handler’s Certificate” or “HACCP training.”  These are usually available online, low-cost or free, and in multiple languages.  Some councils or migrant centres even offer them for free to small business starters.</a:t>
            </a:r>
          </a:p>
          <a:p>
            <a:r>
              <a:rPr lang="en-GB" i="1" dirty="0"/>
              <a:t>Search “food safety course + your city/country” to find local options</a:t>
            </a:r>
          </a:p>
          <a:p>
            <a:endParaRPr lang="en-GB" i="1" dirty="0">
              <a:solidFill>
                <a:srgbClr val="94C7B0"/>
              </a:solidFill>
            </a:endParaRPr>
          </a:p>
          <a:p>
            <a:pPr>
              <a:buNone/>
            </a:pPr>
            <a:r>
              <a:rPr lang="en-GB" b="1" dirty="0">
                <a:solidFill>
                  <a:srgbClr val="94C7B0"/>
                </a:solidFill>
              </a:rPr>
              <a:t>Registration of Your Food Business</a:t>
            </a:r>
          </a:p>
          <a:p>
            <a:r>
              <a:rPr lang="en-GB" dirty="0"/>
              <a:t>You must register your food business with the local authority,  even if you work from home or do it part-time. This is usually free or low-cost but must be done before you start selling.  Authorities may inspect your kitchen, it’s not to catch you out, it’s to keep you safe and guide you.</a:t>
            </a:r>
          </a:p>
          <a:p>
            <a:endParaRPr lang="en-GB" dirty="0"/>
          </a:p>
          <a:p>
            <a:r>
              <a:rPr lang="en-GB" dirty="0"/>
              <a:t>In Sweden, this is done through </a:t>
            </a:r>
            <a:r>
              <a:rPr lang="en-IE" b="1" dirty="0"/>
              <a:t>Swedish Food Agency (</a:t>
            </a:r>
            <a:r>
              <a:rPr lang="en-IE" b="1" dirty="0" err="1"/>
              <a:t>Livsmedelsverket</a:t>
            </a:r>
            <a:r>
              <a:rPr lang="en-IE" b="1" dirty="0"/>
              <a:t>)</a:t>
            </a:r>
            <a:r>
              <a:rPr lang="en-IE" dirty="0"/>
              <a:t>: </a:t>
            </a:r>
            <a:r>
              <a:rPr lang="en-GB" dirty="0"/>
              <a:t>France, through the </a:t>
            </a:r>
            <a:r>
              <a:rPr lang="en-GB" b="1" dirty="0"/>
              <a:t>DDPP</a:t>
            </a:r>
            <a:r>
              <a:rPr lang="en-GB" dirty="0"/>
              <a:t>; Ireland, through the </a:t>
            </a:r>
            <a:r>
              <a:rPr lang="en-GB" b="1" dirty="0"/>
              <a:t>HSE</a:t>
            </a:r>
            <a:r>
              <a:rPr lang="en-GB" dirty="0"/>
              <a:t>; and Netherlands through the </a:t>
            </a:r>
            <a:r>
              <a:rPr lang="en-GB" b="1" dirty="0"/>
              <a:t>Netherlands Food and Consumer Product Safety Authority (NVWA)</a:t>
            </a:r>
          </a:p>
          <a:p>
            <a:endParaRPr lang="en-GB" dirty="0"/>
          </a:p>
          <a:p>
            <a:pPr>
              <a:buNone/>
            </a:pPr>
            <a:endParaRPr lang="en-IE" sz="1800" dirty="0"/>
          </a:p>
        </p:txBody>
      </p:sp>
    </p:spTree>
    <p:extLst>
      <p:ext uri="{BB962C8B-B14F-4D97-AF65-F5344CB8AC3E}">
        <p14:creationId xmlns:p14="http://schemas.microsoft.com/office/powerpoint/2010/main" val="3224301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FF00F-DA81-2264-54FC-820E378C31D2}"/>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CD92FC35-DB9F-BA67-CE61-4AE2AD7C6AC3}"/>
              </a:ext>
            </a:extLst>
          </p:cNvPr>
          <p:cNvSpPr/>
          <p:nvPr/>
        </p:nvSpPr>
        <p:spPr>
          <a:xfrm>
            <a:off x="0" y="1565329"/>
            <a:ext cx="12192000" cy="4153545"/>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6" name="Text Placeholder 5">
            <a:extLst>
              <a:ext uri="{FF2B5EF4-FFF2-40B4-BE49-F238E27FC236}">
                <a16:creationId xmlns:a16="http://schemas.microsoft.com/office/drawing/2014/main" id="{2B399CCE-CC52-3489-F2B6-FBBFD3BBEB99}"/>
              </a:ext>
            </a:extLst>
          </p:cNvPr>
          <p:cNvSpPr>
            <a:spLocks noGrp="1"/>
          </p:cNvSpPr>
          <p:nvPr>
            <p:ph type="body" sz="quarter" idx="14"/>
          </p:nvPr>
        </p:nvSpPr>
        <p:spPr>
          <a:xfrm>
            <a:off x="232127" y="1883261"/>
            <a:ext cx="11576536" cy="3762613"/>
          </a:xfrm>
        </p:spPr>
        <p:txBody>
          <a:bodyPr/>
          <a:lstStyle/>
          <a:p>
            <a:r>
              <a:rPr lang="en-GB" sz="1800" dirty="0"/>
              <a:t>By the end of this step, you will be able to:</a:t>
            </a:r>
          </a:p>
          <a:p>
            <a:pPr>
              <a:buFont typeface="+mj-lt"/>
              <a:buAutoNum type="arabicPeriod"/>
            </a:pPr>
            <a:r>
              <a:rPr lang="en-GB" sz="1800" b="1" dirty="0"/>
              <a:t>Understand the difference</a:t>
            </a:r>
            <a:r>
              <a:rPr lang="en-GB" sz="1800" dirty="0"/>
              <a:t> between selling a food product and offering a food-related service and choose which path fits you best.</a:t>
            </a:r>
          </a:p>
          <a:p>
            <a:pPr>
              <a:buFont typeface="+mj-lt"/>
              <a:buAutoNum type="arabicPeriod"/>
            </a:pPr>
            <a:r>
              <a:rPr lang="en-GB" sz="1800" b="1" dirty="0"/>
              <a:t>Plan the key operational steps</a:t>
            </a:r>
            <a:r>
              <a:rPr lang="en-GB" sz="1800" dirty="0"/>
              <a:t> for running your food business including kitchen setup, equipment, sourcing, and packaging.</a:t>
            </a:r>
          </a:p>
          <a:p>
            <a:pPr>
              <a:buFont typeface="+mj-lt"/>
              <a:buAutoNum type="arabicPeriod"/>
            </a:pPr>
            <a:r>
              <a:rPr lang="en-GB" sz="1800" b="1" dirty="0"/>
              <a:t>Understand your legal options</a:t>
            </a:r>
            <a:r>
              <a:rPr lang="en-GB" sz="1800" dirty="0"/>
              <a:t> (sole trader, partnership, or limited company) and know how to register your business.</a:t>
            </a:r>
          </a:p>
          <a:p>
            <a:pPr>
              <a:buFont typeface="+mj-lt"/>
              <a:buAutoNum type="arabicPeriod"/>
            </a:pPr>
            <a:r>
              <a:rPr lang="en-GB" sz="1800" b="1" dirty="0"/>
              <a:t>Explore ways to sell online</a:t>
            </a:r>
            <a:r>
              <a:rPr lang="en-GB" sz="1800" dirty="0"/>
              <a:t>, including using platforms like Etsy or Amazon, and understand what you need to get started.</a:t>
            </a:r>
          </a:p>
          <a:p>
            <a:pPr>
              <a:buFont typeface="+mj-lt"/>
              <a:buAutoNum type="arabicPeriod"/>
            </a:pPr>
            <a:r>
              <a:rPr lang="en-GB" sz="1800" b="1" dirty="0"/>
              <a:t>Recognise the value of having your own website</a:t>
            </a:r>
            <a:r>
              <a:rPr lang="en-GB" sz="1800" dirty="0"/>
              <a:t> and know your options for building one on a small budget.</a:t>
            </a:r>
          </a:p>
          <a:p>
            <a:pPr>
              <a:buFont typeface="+mj-lt"/>
              <a:buAutoNum type="arabicPeriod"/>
            </a:pPr>
            <a:r>
              <a:rPr lang="en-GB" sz="1800" b="1" dirty="0"/>
              <a:t>Be aware of alternative business models</a:t>
            </a:r>
            <a:r>
              <a:rPr lang="en-GB" sz="1800" dirty="0"/>
              <a:t> like social enterprises and collectives that align with community and purpose-driven goals</a:t>
            </a:r>
            <a:r>
              <a:rPr lang="en-GB" sz="2200" dirty="0"/>
              <a:t>.</a:t>
            </a:r>
          </a:p>
          <a:p>
            <a:pPr algn="ctr" fontAlgn="base"/>
            <a:r>
              <a:rPr lang="en-GB" sz="2200" noProof="0" dirty="0">
                <a:solidFill>
                  <a:schemeClr val="bg1"/>
                </a:solidFill>
              </a:rPr>
              <a:t>​</a:t>
            </a:r>
          </a:p>
          <a:p>
            <a:pPr algn="ctr"/>
            <a:br>
              <a:rPr lang="en-GB" noProof="0" dirty="0"/>
            </a:br>
            <a:endParaRPr lang="en-GB" sz="1000" noProof="0" dirty="0"/>
          </a:p>
          <a:p>
            <a:pPr algn="ctr"/>
            <a:endParaRPr lang="en-GB" noProof="0" dirty="0"/>
          </a:p>
        </p:txBody>
      </p:sp>
      <p:sp>
        <p:nvSpPr>
          <p:cNvPr id="5" name="TextBox 4">
            <a:extLst>
              <a:ext uri="{FF2B5EF4-FFF2-40B4-BE49-F238E27FC236}">
                <a16:creationId xmlns:a16="http://schemas.microsoft.com/office/drawing/2014/main" id="{0FEFA252-3FAF-1C8E-B6D4-33DF8AC72F16}"/>
              </a:ext>
            </a:extLst>
          </p:cNvPr>
          <p:cNvSpPr txBox="1"/>
          <p:nvPr/>
        </p:nvSpPr>
        <p:spPr>
          <a:xfrm>
            <a:off x="399699" y="215796"/>
            <a:ext cx="11408964" cy="1077218"/>
          </a:xfrm>
          <a:prstGeom prst="rect">
            <a:avLst/>
          </a:prstGeom>
          <a:noFill/>
        </p:spPr>
        <p:txBody>
          <a:bodyPr wrap="square">
            <a:spAutoFit/>
          </a:bodyPr>
          <a:lstStyle/>
          <a:p>
            <a:pPr>
              <a:buNone/>
            </a:pPr>
            <a:r>
              <a:rPr lang="en-GB" sz="3200" b="1" dirty="0"/>
              <a:t>Learning Objectives – Step 3: Getting your Business Started</a:t>
            </a:r>
          </a:p>
          <a:p>
            <a:pPr>
              <a:buNone/>
            </a:pPr>
            <a:r>
              <a:rPr lang="en-GB" sz="3200" dirty="0"/>
              <a:t>By the end of Step 3, you will be able to:</a:t>
            </a:r>
          </a:p>
        </p:txBody>
      </p:sp>
    </p:spTree>
    <p:extLst>
      <p:ext uri="{BB962C8B-B14F-4D97-AF65-F5344CB8AC3E}">
        <p14:creationId xmlns:p14="http://schemas.microsoft.com/office/powerpoint/2010/main" val="27163170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76E81B-6774-02E7-2E85-B09B8B5FF301}"/>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B89CB993-B002-010C-8A82-B2646CCE29D8}"/>
              </a:ext>
            </a:extLst>
          </p:cNvPr>
          <p:cNvSpPr>
            <a:spLocks noGrp="1"/>
          </p:cNvSpPr>
          <p:nvPr>
            <p:ph type="body" sz="quarter" idx="27"/>
          </p:nvPr>
        </p:nvSpPr>
        <p:spPr>
          <a:xfrm>
            <a:off x="321108" y="548701"/>
            <a:ext cx="10741335" cy="1126708"/>
          </a:xfrm>
        </p:spPr>
        <p:txBody>
          <a:bodyPr/>
          <a:lstStyle/>
          <a:p>
            <a:pPr>
              <a:buNone/>
            </a:pPr>
            <a:r>
              <a:rPr lang="en-GB" sz="2800" b="1" dirty="0"/>
              <a:t>4. How Will You Stay Legal and Safe?</a:t>
            </a:r>
          </a:p>
          <a:p>
            <a:endParaRPr lang="en-GB" sz="1600" dirty="0"/>
          </a:p>
        </p:txBody>
      </p:sp>
      <p:sp>
        <p:nvSpPr>
          <p:cNvPr id="7" name="Text Placeholder 3">
            <a:extLst>
              <a:ext uri="{FF2B5EF4-FFF2-40B4-BE49-F238E27FC236}">
                <a16:creationId xmlns:a16="http://schemas.microsoft.com/office/drawing/2014/main" id="{4ED3974A-76C8-BAA7-D1B0-759FC106F630}"/>
              </a:ext>
            </a:extLst>
          </p:cNvPr>
          <p:cNvSpPr txBox="1">
            <a:spLocks/>
          </p:cNvSpPr>
          <p:nvPr/>
        </p:nvSpPr>
        <p:spPr>
          <a:xfrm>
            <a:off x="412379" y="1932159"/>
            <a:ext cx="5199522" cy="2900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endParaRPr lang="en-IE" sz="2200" dirty="0">
              <a:solidFill>
                <a:srgbClr val="382B1B"/>
              </a:solidFill>
            </a:endParaRPr>
          </a:p>
        </p:txBody>
      </p:sp>
      <p:sp>
        <p:nvSpPr>
          <p:cNvPr id="3" name="TextBox 2">
            <a:extLst>
              <a:ext uri="{FF2B5EF4-FFF2-40B4-BE49-F238E27FC236}">
                <a16:creationId xmlns:a16="http://schemas.microsoft.com/office/drawing/2014/main" id="{E08CE122-16A3-4160-0E70-53D63C4D31C7}"/>
              </a:ext>
            </a:extLst>
          </p:cNvPr>
          <p:cNvSpPr txBox="1"/>
          <p:nvPr/>
        </p:nvSpPr>
        <p:spPr>
          <a:xfrm>
            <a:off x="321108" y="1816001"/>
            <a:ext cx="11279221" cy="5170646"/>
          </a:xfrm>
          <a:prstGeom prst="rect">
            <a:avLst/>
          </a:prstGeom>
          <a:noFill/>
        </p:spPr>
        <p:txBody>
          <a:bodyPr wrap="square">
            <a:spAutoFit/>
          </a:bodyPr>
          <a:lstStyle/>
          <a:p>
            <a:pPr>
              <a:buNone/>
            </a:pPr>
            <a:r>
              <a:rPr lang="en-GB" sz="2000" dirty="0"/>
              <a:t>When people eat your food, they are trusting you with their health. Your job is to keep that food safe, from your kitchen to their hands. You must prepare for</a:t>
            </a:r>
          </a:p>
          <a:p>
            <a:pPr>
              <a:buNone/>
            </a:pPr>
            <a:endParaRPr lang="en-GB" sz="2000" b="1" dirty="0"/>
          </a:p>
          <a:p>
            <a:pPr>
              <a:buNone/>
            </a:pPr>
            <a:r>
              <a:rPr lang="en-GB" b="1" dirty="0">
                <a:solidFill>
                  <a:srgbClr val="94C7B0"/>
                </a:solidFill>
              </a:rPr>
              <a:t>Food Hygiene &amp; Safety Training</a:t>
            </a:r>
          </a:p>
          <a:p>
            <a:r>
              <a:rPr lang="en-GB" dirty="0"/>
              <a:t>Most EU countries require you to complete a basic food safety course, often called a “Food Handler’s Certificate” or “HACCP training.”  These are usually available online, low-cost or free, and in multiple languages.  Some councils or migrant centres even offer them for free to small business starters.</a:t>
            </a:r>
          </a:p>
          <a:p>
            <a:r>
              <a:rPr lang="en-GB" i="1" dirty="0"/>
              <a:t>Search “food safety course + your city/country” to find local options</a:t>
            </a:r>
          </a:p>
          <a:p>
            <a:endParaRPr lang="en-GB" i="1" dirty="0">
              <a:solidFill>
                <a:srgbClr val="94C7B0"/>
              </a:solidFill>
            </a:endParaRPr>
          </a:p>
          <a:p>
            <a:pPr>
              <a:buNone/>
            </a:pPr>
            <a:r>
              <a:rPr lang="en-GB" b="1" dirty="0">
                <a:solidFill>
                  <a:srgbClr val="94C7B0"/>
                </a:solidFill>
              </a:rPr>
              <a:t>Registration of Your Food Business</a:t>
            </a:r>
          </a:p>
          <a:p>
            <a:r>
              <a:rPr lang="en-GB" dirty="0"/>
              <a:t>You must register your food business with the local authority,  even if you work from home or do it part-time. This is usually free or low-cost but must be done before you start selling.  Authorities may inspect your kitchen, it’s not to catch you out, it’s to keep you safe and guide you.</a:t>
            </a:r>
          </a:p>
          <a:p>
            <a:endParaRPr lang="en-GB" dirty="0"/>
          </a:p>
          <a:p>
            <a:r>
              <a:rPr lang="en-GB" dirty="0"/>
              <a:t>In Sweden, this is done through </a:t>
            </a:r>
            <a:r>
              <a:rPr lang="en-IE" b="1" dirty="0"/>
              <a:t>Swedish Food Agency (</a:t>
            </a:r>
            <a:r>
              <a:rPr lang="en-IE" b="1" dirty="0" err="1"/>
              <a:t>Livsmedelsverket</a:t>
            </a:r>
            <a:r>
              <a:rPr lang="en-IE" b="1" dirty="0"/>
              <a:t>)</a:t>
            </a:r>
            <a:r>
              <a:rPr lang="en-IE" dirty="0"/>
              <a:t>: </a:t>
            </a:r>
            <a:r>
              <a:rPr lang="en-GB" dirty="0"/>
              <a:t>France, through the </a:t>
            </a:r>
            <a:r>
              <a:rPr lang="en-GB" b="1" dirty="0"/>
              <a:t>DDPP</a:t>
            </a:r>
            <a:r>
              <a:rPr lang="en-GB" dirty="0"/>
              <a:t>; Ireland, through the </a:t>
            </a:r>
            <a:r>
              <a:rPr lang="en-GB" b="1" dirty="0"/>
              <a:t>HSE</a:t>
            </a:r>
            <a:r>
              <a:rPr lang="en-GB" dirty="0"/>
              <a:t>; and Netherlands through the </a:t>
            </a:r>
            <a:r>
              <a:rPr lang="en-GB" b="1" dirty="0"/>
              <a:t>Netherlands Food and Consumer Product Safety Authority (NVWA)</a:t>
            </a:r>
          </a:p>
          <a:p>
            <a:endParaRPr lang="en-GB" dirty="0"/>
          </a:p>
          <a:p>
            <a:pPr>
              <a:buNone/>
            </a:pPr>
            <a:endParaRPr lang="en-IE" sz="1800" dirty="0"/>
          </a:p>
        </p:txBody>
      </p:sp>
    </p:spTree>
    <p:extLst>
      <p:ext uri="{BB962C8B-B14F-4D97-AF65-F5344CB8AC3E}">
        <p14:creationId xmlns:p14="http://schemas.microsoft.com/office/powerpoint/2010/main" val="36194977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501ED7-176E-65AB-26F4-6646F32BDF72}"/>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D953877A-E4BD-1AB0-4EA0-8715A042E059}"/>
              </a:ext>
            </a:extLst>
          </p:cNvPr>
          <p:cNvSpPr>
            <a:spLocks noGrp="1"/>
          </p:cNvSpPr>
          <p:nvPr>
            <p:ph type="body" sz="quarter" idx="27"/>
          </p:nvPr>
        </p:nvSpPr>
        <p:spPr>
          <a:xfrm>
            <a:off x="321108" y="548701"/>
            <a:ext cx="10741335" cy="1126708"/>
          </a:xfrm>
        </p:spPr>
        <p:txBody>
          <a:bodyPr/>
          <a:lstStyle/>
          <a:p>
            <a:pPr>
              <a:buNone/>
            </a:pPr>
            <a:r>
              <a:rPr lang="en-GB" sz="2800" b="1" dirty="0"/>
              <a:t>4. How Will You Stay Legal and Safe?</a:t>
            </a:r>
          </a:p>
          <a:p>
            <a:endParaRPr lang="en-GB" sz="1600" dirty="0"/>
          </a:p>
        </p:txBody>
      </p:sp>
      <p:sp>
        <p:nvSpPr>
          <p:cNvPr id="7" name="Text Placeholder 3">
            <a:extLst>
              <a:ext uri="{FF2B5EF4-FFF2-40B4-BE49-F238E27FC236}">
                <a16:creationId xmlns:a16="http://schemas.microsoft.com/office/drawing/2014/main" id="{BFDDA688-0F43-1767-B569-3041BEE711BA}"/>
              </a:ext>
            </a:extLst>
          </p:cNvPr>
          <p:cNvSpPr txBox="1">
            <a:spLocks/>
          </p:cNvSpPr>
          <p:nvPr/>
        </p:nvSpPr>
        <p:spPr>
          <a:xfrm>
            <a:off x="412379" y="1932159"/>
            <a:ext cx="5199522" cy="2900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endParaRPr lang="en-IE" sz="2200" dirty="0">
              <a:solidFill>
                <a:srgbClr val="382B1B"/>
              </a:solidFill>
            </a:endParaRPr>
          </a:p>
        </p:txBody>
      </p:sp>
      <p:sp>
        <p:nvSpPr>
          <p:cNvPr id="3" name="TextBox 2">
            <a:extLst>
              <a:ext uri="{FF2B5EF4-FFF2-40B4-BE49-F238E27FC236}">
                <a16:creationId xmlns:a16="http://schemas.microsoft.com/office/drawing/2014/main" id="{664B4C3F-6D59-93A9-5AC6-CB4D37067D04}"/>
              </a:ext>
            </a:extLst>
          </p:cNvPr>
          <p:cNvSpPr txBox="1"/>
          <p:nvPr/>
        </p:nvSpPr>
        <p:spPr>
          <a:xfrm>
            <a:off x="321108" y="1816001"/>
            <a:ext cx="11279221" cy="4031873"/>
          </a:xfrm>
          <a:prstGeom prst="rect">
            <a:avLst/>
          </a:prstGeom>
          <a:noFill/>
        </p:spPr>
        <p:txBody>
          <a:bodyPr wrap="square">
            <a:spAutoFit/>
          </a:bodyPr>
          <a:lstStyle/>
          <a:p>
            <a:pPr>
              <a:buNone/>
            </a:pPr>
            <a:r>
              <a:rPr lang="en-GB" sz="2000" b="1" dirty="0">
                <a:solidFill>
                  <a:srgbClr val="94C7B0"/>
                </a:solidFill>
              </a:rPr>
              <a:t>Food Labelling Rules</a:t>
            </a:r>
          </a:p>
          <a:p>
            <a:pPr>
              <a:buNone/>
            </a:pPr>
            <a:r>
              <a:rPr lang="en-GB" sz="2000" dirty="0"/>
              <a:t>If you package your food (jars, bags, boxes), your label must include:</a:t>
            </a:r>
          </a:p>
          <a:p>
            <a:pPr marL="342900" indent="-342900">
              <a:buFont typeface="Arial" panose="020B0604020202020204" pitchFamily="34" charset="0"/>
              <a:buChar char="•"/>
            </a:pPr>
            <a:r>
              <a:rPr lang="en-GB" sz="2000" dirty="0"/>
              <a:t>Product name</a:t>
            </a:r>
          </a:p>
          <a:p>
            <a:pPr marL="342900" indent="-342900">
              <a:buFont typeface="Arial" panose="020B0604020202020204" pitchFamily="34" charset="0"/>
              <a:buChar char="•"/>
            </a:pPr>
            <a:r>
              <a:rPr lang="en-GB" sz="2000" dirty="0"/>
              <a:t>Full list of ingredients (in order of quantity)</a:t>
            </a:r>
          </a:p>
          <a:p>
            <a:pPr marL="342900" indent="-342900">
              <a:buFont typeface="Arial" panose="020B0604020202020204" pitchFamily="34" charset="0"/>
              <a:buChar char="•"/>
            </a:pPr>
            <a:r>
              <a:rPr lang="en-GB" sz="2000" dirty="0"/>
              <a:t>Allergens clearly marked (e.g. </a:t>
            </a:r>
            <a:r>
              <a:rPr lang="en-GB" sz="2000" i="1" dirty="0"/>
              <a:t>contains: milk, wheat</a:t>
            </a:r>
            <a:r>
              <a:rPr lang="en-GB" sz="2000" dirty="0"/>
              <a:t>)</a:t>
            </a:r>
          </a:p>
          <a:p>
            <a:pPr marL="342900" indent="-342900">
              <a:buFont typeface="Arial" panose="020B0604020202020204" pitchFamily="34" charset="0"/>
              <a:buChar char="•"/>
            </a:pPr>
            <a:r>
              <a:rPr lang="en-GB" sz="2000" dirty="0"/>
              <a:t>Best before or use-by date</a:t>
            </a:r>
          </a:p>
          <a:p>
            <a:pPr marL="342900" indent="-342900">
              <a:buFont typeface="Arial" panose="020B0604020202020204" pitchFamily="34" charset="0"/>
              <a:buChar char="•"/>
            </a:pPr>
            <a:r>
              <a:rPr lang="en-GB" sz="2000" dirty="0"/>
              <a:t>Net weight</a:t>
            </a:r>
          </a:p>
          <a:p>
            <a:pPr marL="342900" indent="-342900">
              <a:buFont typeface="Arial" panose="020B0604020202020204" pitchFamily="34" charset="0"/>
              <a:buChar char="•"/>
            </a:pPr>
            <a:r>
              <a:rPr lang="en-GB" sz="2000" dirty="0"/>
              <a:t>Your name/business name &amp; contact info</a:t>
            </a:r>
          </a:p>
          <a:p>
            <a:pPr marL="342900" indent="-342900">
              <a:buFont typeface="Arial" panose="020B0604020202020204" pitchFamily="34" charset="0"/>
              <a:buChar char="•"/>
            </a:pPr>
            <a:r>
              <a:rPr lang="en-GB" sz="2000" dirty="0"/>
              <a:t>Country of origin (if not local)</a:t>
            </a:r>
          </a:p>
          <a:p>
            <a:endParaRPr lang="en-GB" sz="2000" dirty="0"/>
          </a:p>
          <a:p>
            <a:r>
              <a:rPr lang="en-GB" sz="2000" dirty="0"/>
              <a:t>Optional but helpful: storage instructions, reheating tips, a small cultural story.</a:t>
            </a:r>
          </a:p>
          <a:p>
            <a:endParaRPr lang="en-GB" dirty="0"/>
          </a:p>
          <a:p>
            <a:pPr>
              <a:buNone/>
            </a:pPr>
            <a:endParaRPr lang="en-IE" sz="1800" dirty="0"/>
          </a:p>
        </p:txBody>
      </p:sp>
    </p:spTree>
    <p:extLst>
      <p:ext uri="{BB962C8B-B14F-4D97-AF65-F5344CB8AC3E}">
        <p14:creationId xmlns:p14="http://schemas.microsoft.com/office/powerpoint/2010/main" val="15061803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43EEF2-70FB-C70A-B055-6DE3FBAFBC7B}"/>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2BC48D8E-C8CC-25C4-117A-E0CB8579E57F}"/>
              </a:ext>
            </a:extLst>
          </p:cNvPr>
          <p:cNvSpPr>
            <a:spLocks noGrp="1"/>
          </p:cNvSpPr>
          <p:nvPr>
            <p:ph type="body" sz="quarter" idx="27"/>
          </p:nvPr>
        </p:nvSpPr>
        <p:spPr>
          <a:xfrm>
            <a:off x="321108" y="548701"/>
            <a:ext cx="10741335" cy="1126708"/>
          </a:xfrm>
        </p:spPr>
        <p:txBody>
          <a:bodyPr/>
          <a:lstStyle/>
          <a:p>
            <a:pPr>
              <a:buNone/>
            </a:pPr>
            <a:r>
              <a:rPr lang="en-GB" sz="2800" dirty="0"/>
              <a:t>5</a:t>
            </a:r>
            <a:r>
              <a:rPr lang="en-GB" sz="2800" b="1" dirty="0"/>
              <a:t>. </a:t>
            </a:r>
            <a:r>
              <a:rPr lang="en-GB" sz="2800" dirty="0"/>
              <a:t>How Will You Package &amp; Store Your Food?</a:t>
            </a:r>
            <a:endParaRPr lang="en-GB" sz="1600" dirty="0"/>
          </a:p>
        </p:txBody>
      </p:sp>
      <p:sp>
        <p:nvSpPr>
          <p:cNvPr id="7" name="Text Placeholder 3">
            <a:extLst>
              <a:ext uri="{FF2B5EF4-FFF2-40B4-BE49-F238E27FC236}">
                <a16:creationId xmlns:a16="http://schemas.microsoft.com/office/drawing/2014/main" id="{86A219D8-3789-AEC5-B0DD-775D084D55CB}"/>
              </a:ext>
            </a:extLst>
          </p:cNvPr>
          <p:cNvSpPr txBox="1">
            <a:spLocks/>
          </p:cNvSpPr>
          <p:nvPr/>
        </p:nvSpPr>
        <p:spPr>
          <a:xfrm>
            <a:off x="412379" y="1932159"/>
            <a:ext cx="5199522" cy="2900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endParaRPr lang="en-IE" sz="2200" dirty="0">
              <a:solidFill>
                <a:srgbClr val="382B1B"/>
              </a:solidFill>
            </a:endParaRPr>
          </a:p>
        </p:txBody>
      </p:sp>
      <p:sp>
        <p:nvSpPr>
          <p:cNvPr id="3" name="TextBox 2">
            <a:extLst>
              <a:ext uri="{FF2B5EF4-FFF2-40B4-BE49-F238E27FC236}">
                <a16:creationId xmlns:a16="http://schemas.microsoft.com/office/drawing/2014/main" id="{8C7DB39A-BADE-EC07-EBE5-7F5A34288787}"/>
              </a:ext>
            </a:extLst>
          </p:cNvPr>
          <p:cNvSpPr txBox="1"/>
          <p:nvPr/>
        </p:nvSpPr>
        <p:spPr>
          <a:xfrm>
            <a:off x="321108" y="1816001"/>
            <a:ext cx="11279221" cy="5262979"/>
          </a:xfrm>
          <a:prstGeom prst="rect">
            <a:avLst/>
          </a:prstGeom>
          <a:noFill/>
        </p:spPr>
        <p:txBody>
          <a:bodyPr wrap="square">
            <a:spAutoFit/>
          </a:bodyPr>
          <a:lstStyle/>
          <a:p>
            <a:pPr>
              <a:buNone/>
            </a:pPr>
            <a:r>
              <a:rPr lang="en-GB" sz="2000" dirty="0"/>
              <a:t>Once your food is made, it needs to be protected, presented, and preserved,  whether it’s being sold at a market, delivered to a neighbour, or shipped across borders. The right packaging and storage plan helps your food stay safe, legal, and appealing to customers.</a:t>
            </a:r>
          </a:p>
          <a:p>
            <a:pPr>
              <a:buNone/>
            </a:pPr>
            <a:endParaRPr lang="en-GB" sz="2000" dirty="0"/>
          </a:p>
          <a:p>
            <a:pPr>
              <a:buNone/>
            </a:pPr>
            <a:r>
              <a:rPr lang="en-GB" sz="2000" b="1" dirty="0">
                <a:solidFill>
                  <a:srgbClr val="94C7B0"/>
                </a:solidFill>
              </a:rPr>
              <a:t>Why It Matters:</a:t>
            </a:r>
          </a:p>
          <a:p>
            <a:pPr marL="342900" indent="-342900">
              <a:buFont typeface="Arial" panose="020B0604020202020204" pitchFamily="34" charset="0"/>
              <a:buChar char="•"/>
            </a:pPr>
            <a:r>
              <a:rPr lang="en-GB" sz="2000" dirty="0"/>
              <a:t>Protection — Prevents spoilage, spills, and damage</a:t>
            </a:r>
          </a:p>
          <a:p>
            <a:pPr marL="342900" indent="-342900">
              <a:buFont typeface="Arial" panose="020B0604020202020204" pitchFamily="34" charset="0"/>
              <a:buChar char="•"/>
            </a:pPr>
            <a:r>
              <a:rPr lang="en-GB" sz="2000" dirty="0"/>
              <a:t>Compliance — Meets EU food safety and labelling laws</a:t>
            </a:r>
          </a:p>
          <a:p>
            <a:pPr marL="342900" indent="-342900">
              <a:buFont typeface="Arial" panose="020B0604020202020204" pitchFamily="34" charset="0"/>
              <a:buChar char="•"/>
            </a:pPr>
            <a:r>
              <a:rPr lang="en-GB" sz="2000" dirty="0"/>
              <a:t>Branding — Makes your product look professional and special</a:t>
            </a:r>
          </a:p>
          <a:p>
            <a:pPr marL="342900" indent="-342900">
              <a:buFont typeface="Arial" panose="020B0604020202020204" pitchFamily="34" charset="0"/>
              <a:buChar char="•"/>
            </a:pPr>
            <a:r>
              <a:rPr lang="en-GB" sz="2000" dirty="0"/>
              <a:t>Storage — Keeps your food fresh and organized until it’s sold</a:t>
            </a:r>
          </a:p>
          <a:p>
            <a:endParaRPr lang="en-GB" sz="2000" dirty="0"/>
          </a:p>
          <a:p>
            <a:r>
              <a:rPr lang="en-GB" sz="2000" b="1" dirty="0">
                <a:solidFill>
                  <a:srgbClr val="94C7B0"/>
                </a:solidFill>
              </a:rPr>
              <a:t>Packaging Considerations</a:t>
            </a:r>
            <a:r>
              <a:rPr lang="en-GB" sz="2000" dirty="0"/>
              <a:t>. Choose packaging that is:</a:t>
            </a:r>
          </a:p>
          <a:p>
            <a:pPr marL="342900" indent="-342900">
              <a:buFont typeface="Arial" panose="020B0604020202020204" pitchFamily="34" charset="0"/>
              <a:buChar char="•"/>
            </a:pPr>
            <a:r>
              <a:rPr lang="en-GB" sz="2000" dirty="0"/>
              <a:t>Food-safe, Sturdy enough for handling and delivery</a:t>
            </a:r>
          </a:p>
          <a:p>
            <a:pPr marL="342900" indent="-342900">
              <a:buFont typeface="Arial" panose="020B0604020202020204" pitchFamily="34" charset="0"/>
              <a:buChar char="•"/>
            </a:pPr>
            <a:r>
              <a:rPr lang="en-GB" sz="2000" dirty="0"/>
              <a:t>Attractive and brand-appropriate </a:t>
            </a:r>
          </a:p>
          <a:p>
            <a:pPr marL="342900" indent="-342900">
              <a:buFont typeface="Arial" panose="020B0604020202020204" pitchFamily="34" charset="0"/>
              <a:buChar char="•"/>
            </a:pPr>
            <a:r>
              <a:rPr lang="en-GB" sz="2000" dirty="0"/>
              <a:t>Suitable for the type of food (dry, liquid, fragile, etc.)</a:t>
            </a:r>
          </a:p>
          <a:p>
            <a:pPr marL="342900" indent="-342900">
              <a:buFont typeface="Arial" panose="020B0604020202020204" pitchFamily="34" charset="0"/>
              <a:buChar char="•"/>
            </a:pPr>
            <a:r>
              <a:rPr lang="en-GB" sz="2000" dirty="0"/>
              <a:t>Eco-conscious if possible (recyclable, compostable)</a:t>
            </a:r>
          </a:p>
          <a:p>
            <a:endParaRPr lang="en-GB" dirty="0"/>
          </a:p>
          <a:p>
            <a:pPr>
              <a:buNone/>
            </a:pPr>
            <a:endParaRPr lang="en-IE" sz="1800" dirty="0"/>
          </a:p>
        </p:txBody>
      </p:sp>
      <p:pic>
        <p:nvPicPr>
          <p:cNvPr id="9" name="Picture 8" descr="Jars of honey on shelves">
            <a:extLst>
              <a:ext uri="{FF2B5EF4-FFF2-40B4-BE49-F238E27FC236}">
                <a16:creationId xmlns:a16="http://schemas.microsoft.com/office/drawing/2014/main" id="{4DFA7E1F-3D75-3B9F-220E-322D8741528B}"/>
              </a:ext>
            </a:extLst>
          </p:cNvPr>
          <p:cNvPicPr>
            <a:picLocks noChangeAspect="1"/>
          </p:cNvPicPr>
          <p:nvPr/>
        </p:nvPicPr>
        <p:blipFill>
          <a:blip r:embed="rId2"/>
          <a:stretch>
            <a:fillRect/>
          </a:stretch>
        </p:blipFill>
        <p:spPr>
          <a:xfrm>
            <a:off x="7403317" y="3101867"/>
            <a:ext cx="4063252" cy="2691245"/>
          </a:xfrm>
          <a:prstGeom prst="rect">
            <a:avLst/>
          </a:prstGeom>
        </p:spPr>
      </p:pic>
    </p:spTree>
    <p:extLst>
      <p:ext uri="{BB962C8B-B14F-4D97-AF65-F5344CB8AC3E}">
        <p14:creationId xmlns:p14="http://schemas.microsoft.com/office/powerpoint/2010/main" val="1515611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BDC66-7362-4788-615B-BF929586F5D8}"/>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FB55BD6C-A146-6BE7-C6D2-5D0BCA8AB2A3}"/>
              </a:ext>
            </a:extLst>
          </p:cNvPr>
          <p:cNvSpPr>
            <a:spLocks noGrp="1"/>
          </p:cNvSpPr>
          <p:nvPr>
            <p:ph type="body" sz="quarter" idx="27"/>
          </p:nvPr>
        </p:nvSpPr>
        <p:spPr>
          <a:xfrm>
            <a:off x="321108" y="311378"/>
            <a:ext cx="10741335" cy="1126708"/>
          </a:xfrm>
        </p:spPr>
        <p:txBody>
          <a:bodyPr/>
          <a:lstStyle/>
          <a:p>
            <a:pPr>
              <a:buNone/>
            </a:pPr>
            <a:r>
              <a:rPr lang="en-GB" sz="2800" b="1" dirty="0"/>
              <a:t>6. </a:t>
            </a:r>
            <a:r>
              <a:rPr lang="en-GB" sz="2800" dirty="0"/>
              <a:t>How Your Process Works </a:t>
            </a:r>
          </a:p>
          <a:p>
            <a:pPr>
              <a:buNone/>
            </a:pPr>
            <a:r>
              <a:rPr lang="en-GB" sz="2000" dirty="0">
                <a:solidFill>
                  <a:srgbClr val="382B1B"/>
                </a:solidFill>
              </a:rPr>
              <a:t>Planning Your Food Supply Chain and Daily Operations</a:t>
            </a:r>
            <a:endParaRPr lang="en-GB" sz="4000" dirty="0">
              <a:solidFill>
                <a:srgbClr val="382B1B"/>
              </a:solidFill>
            </a:endParaRPr>
          </a:p>
        </p:txBody>
      </p:sp>
      <p:sp>
        <p:nvSpPr>
          <p:cNvPr id="7" name="Text Placeholder 3">
            <a:extLst>
              <a:ext uri="{FF2B5EF4-FFF2-40B4-BE49-F238E27FC236}">
                <a16:creationId xmlns:a16="http://schemas.microsoft.com/office/drawing/2014/main" id="{22EEB9B2-FB04-E4B1-4E97-6F15AED82D3D}"/>
              </a:ext>
            </a:extLst>
          </p:cNvPr>
          <p:cNvSpPr txBox="1">
            <a:spLocks/>
          </p:cNvSpPr>
          <p:nvPr/>
        </p:nvSpPr>
        <p:spPr>
          <a:xfrm>
            <a:off x="412379" y="1932159"/>
            <a:ext cx="5199522" cy="2900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endParaRPr lang="en-IE" sz="2200" dirty="0">
              <a:solidFill>
                <a:srgbClr val="382B1B"/>
              </a:solidFill>
            </a:endParaRPr>
          </a:p>
        </p:txBody>
      </p:sp>
      <p:sp>
        <p:nvSpPr>
          <p:cNvPr id="3" name="TextBox 2">
            <a:extLst>
              <a:ext uri="{FF2B5EF4-FFF2-40B4-BE49-F238E27FC236}">
                <a16:creationId xmlns:a16="http://schemas.microsoft.com/office/drawing/2014/main" id="{4E11455B-4556-EA53-B254-92EC932494E5}"/>
              </a:ext>
            </a:extLst>
          </p:cNvPr>
          <p:cNvSpPr txBox="1"/>
          <p:nvPr/>
        </p:nvSpPr>
        <p:spPr>
          <a:xfrm>
            <a:off x="321108" y="1816001"/>
            <a:ext cx="11279221" cy="1477328"/>
          </a:xfrm>
          <a:prstGeom prst="rect">
            <a:avLst/>
          </a:prstGeom>
          <a:noFill/>
        </p:spPr>
        <p:txBody>
          <a:bodyPr wrap="square">
            <a:spAutoFit/>
          </a:bodyPr>
          <a:lstStyle/>
          <a:p>
            <a:pPr>
              <a:buNone/>
            </a:pPr>
            <a:r>
              <a:rPr lang="en-GB" dirty="0"/>
              <a:t>Once you know what you’re selling and where you’re selling it, you need a clear plan for how it all happens , step by step. This is your supply chain and production plan,  from sourcing ingredients to cooking, packaging, and delivering.</a:t>
            </a:r>
          </a:p>
          <a:p>
            <a:r>
              <a:rPr lang="en-GB" dirty="0"/>
              <a:t>This section helps you stay organised, save time, and prepare for surprises.</a:t>
            </a:r>
          </a:p>
          <a:p>
            <a:endParaRPr lang="en-GB" dirty="0"/>
          </a:p>
          <a:p>
            <a:pPr>
              <a:buNone/>
            </a:pPr>
            <a:endParaRPr lang="en-IE" sz="1800" dirty="0"/>
          </a:p>
        </p:txBody>
      </p:sp>
      <p:sp>
        <p:nvSpPr>
          <p:cNvPr id="4" name="TextBox 3">
            <a:extLst>
              <a:ext uri="{FF2B5EF4-FFF2-40B4-BE49-F238E27FC236}">
                <a16:creationId xmlns:a16="http://schemas.microsoft.com/office/drawing/2014/main" id="{FB09B437-A3B5-18D7-A4FB-3ACF984ED24D}"/>
              </a:ext>
            </a:extLst>
          </p:cNvPr>
          <p:cNvSpPr txBox="1"/>
          <p:nvPr/>
        </p:nvSpPr>
        <p:spPr>
          <a:xfrm>
            <a:off x="321108" y="2735373"/>
            <a:ext cx="6096000" cy="3970318"/>
          </a:xfrm>
          <a:prstGeom prst="rect">
            <a:avLst/>
          </a:prstGeom>
          <a:noFill/>
        </p:spPr>
        <p:txBody>
          <a:bodyPr wrap="square">
            <a:spAutoFit/>
          </a:bodyPr>
          <a:lstStyle/>
          <a:p>
            <a:pPr>
              <a:buNone/>
            </a:pPr>
            <a:r>
              <a:rPr lang="en-GB" b="1" dirty="0">
                <a:solidFill>
                  <a:srgbClr val="94C7B0"/>
                </a:solidFill>
              </a:rPr>
              <a:t>Your Food Supply Chain</a:t>
            </a:r>
          </a:p>
          <a:p>
            <a:pPr>
              <a:buNone/>
            </a:pPr>
            <a:r>
              <a:rPr lang="en-GB" dirty="0"/>
              <a:t>Includes </a:t>
            </a:r>
            <a:r>
              <a:rPr lang="en-GB" b="1" dirty="0"/>
              <a:t>everything that happens</a:t>
            </a:r>
            <a:r>
              <a:rPr lang="en-GB" dirty="0"/>
              <a:t> from the moment you buy your ingredients to the moment your customer receives the final product. A simple example:</a:t>
            </a:r>
          </a:p>
          <a:p>
            <a:pPr marL="342900" indent="-342900">
              <a:buFont typeface="+mj-lt"/>
              <a:buAutoNum type="arabicPeriod"/>
            </a:pPr>
            <a:r>
              <a:rPr lang="en-GB" dirty="0"/>
              <a:t>Buy ingredients from a supplier</a:t>
            </a:r>
          </a:p>
          <a:p>
            <a:pPr marL="342900" indent="-342900">
              <a:buFont typeface="+mj-lt"/>
              <a:buAutoNum type="arabicPeriod"/>
            </a:pPr>
            <a:r>
              <a:rPr lang="en-GB" dirty="0"/>
              <a:t>Prepare the food in your kitchen</a:t>
            </a:r>
          </a:p>
          <a:p>
            <a:pPr marL="342900" indent="-342900">
              <a:buFont typeface="+mj-lt"/>
              <a:buAutoNum type="arabicPeriod"/>
            </a:pPr>
            <a:r>
              <a:rPr lang="en-GB" dirty="0"/>
              <a:t>Package and label it safely</a:t>
            </a:r>
          </a:p>
          <a:p>
            <a:pPr marL="342900" indent="-342900">
              <a:buFont typeface="+mj-lt"/>
              <a:buAutoNum type="arabicPeriod"/>
            </a:pPr>
            <a:r>
              <a:rPr lang="en-GB" dirty="0"/>
              <a:t>Store it in a cool, clean space</a:t>
            </a:r>
          </a:p>
          <a:p>
            <a:pPr marL="342900" indent="-342900">
              <a:buFont typeface="+mj-lt"/>
              <a:buAutoNum type="arabicPeriod"/>
            </a:pPr>
            <a:r>
              <a:rPr lang="en-GB" dirty="0"/>
              <a:t>Deliver it to the customer or where you will sell it </a:t>
            </a:r>
          </a:p>
          <a:p>
            <a:pPr marL="342900" indent="-342900">
              <a:buFont typeface="+mj-lt"/>
              <a:buAutoNum type="arabicPeriod"/>
            </a:pPr>
            <a:r>
              <a:rPr lang="en-GB" dirty="0"/>
              <a:t>Get feedback and payment</a:t>
            </a:r>
          </a:p>
          <a:p>
            <a:pPr>
              <a:buNone/>
            </a:pPr>
            <a:r>
              <a:rPr lang="en-GB" b="1" dirty="0"/>
              <a:t>Ask yourself:</a:t>
            </a:r>
            <a:endParaRPr lang="en-GB" dirty="0"/>
          </a:p>
          <a:p>
            <a:pPr>
              <a:buFont typeface="Arial" panose="020B0604020202020204" pitchFamily="34" charset="0"/>
              <a:buChar char="•"/>
            </a:pPr>
            <a:r>
              <a:rPr lang="en-GB" dirty="0"/>
              <a:t>What steps happen each day/week?</a:t>
            </a:r>
          </a:p>
          <a:p>
            <a:pPr>
              <a:buFont typeface="Arial" panose="020B0604020202020204" pitchFamily="34" charset="0"/>
              <a:buChar char="•"/>
            </a:pPr>
            <a:r>
              <a:rPr lang="en-GB" dirty="0"/>
              <a:t>Where could there be delays or bottlenecks?</a:t>
            </a:r>
          </a:p>
          <a:p>
            <a:pPr>
              <a:buFont typeface="Arial" panose="020B0604020202020204" pitchFamily="34" charset="0"/>
              <a:buChar char="•"/>
            </a:pPr>
            <a:r>
              <a:rPr lang="en-GB" dirty="0"/>
              <a:t>Do you rely on any one supplier or tool too much?</a:t>
            </a:r>
          </a:p>
        </p:txBody>
      </p:sp>
      <p:cxnSp>
        <p:nvCxnSpPr>
          <p:cNvPr id="6" name="Straight Connector 5">
            <a:extLst>
              <a:ext uri="{FF2B5EF4-FFF2-40B4-BE49-F238E27FC236}">
                <a16:creationId xmlns:a16="http://schemas.microsoft.com/office/drawing/2014/main" id="{87A588FC-805D-582B-4D3B-6E0E94EFC585}"/>
              </a:ext>
            </a:extLst>
          </p:cNvPr>
          <p:cNvCxnSpPr>
            <a:cxnSpLocks/>
          </p:cNvCxnSpPr>
          <p:nvPr/>
        </p:nvCxnSpPr>
        <p:spPr>
          <a:xfrm flipV="1">
            <a:off x="6328769" y="3143513"/>
            <a:ext cx="0" cy="2955583"/>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A77F48C-F1C8-5D16-50D6-BA4C83FCE794}"/>
              </a:ext>
            </a:extLst>
          </p:cNvPr>
          <p:cNvSpPr txBox="1"/>
          <p:nvPr/>
        </p:nvSpPr>
        <p:spPr>
          <a:xfrm>
            <a:off x="6490447" y="2745475"/>
            <a:ext cx="5459506" cy="3693319"/>
          </a:xfrm>
          <a:prstGeom prst="rect">
            <a:avLst/>
          </a:prstGeom>
          <a:noFill/>
        </p:spPr>
        <p:txBody>
          <a:bodyPr wrap="square" rtlCol="0">
            <a:spAutoFit/>
          </a:bodyPr>
          <a:lstStyle/>
          <a:p>
            <a:pPr>
              <a:buNone/>
            </a:pPr>
            <a:r>
              <a:rPr lang="en-GB" b="1" dirty="0">
                <a:solidFill>
                  <a:srgbClr val="94C7B0"/>
                </a:solidFill>
              </a:rPr>
              <a:t>Production Timeline</a:t>
            </a:r>
          </a:p>
          <a:p>
            <a:pPr>
              <a:buNone/>
            </a:pPr>
            <a:r>
              <a:rPr lang="en-GB" b="1" dirty="0"/>
              <a:t>How long does it take to produce your food?</a:t>
            </a:r>
            <a:r>
              <a:rPr lang="en-GB" dirty="0"/>
              <a:t> This includes:</a:t>
            </a:r>
          </a:p>
          <a:p>
            <a:pPr marL="285750" indent="-285750">
              <a:buFont typeface="Arial" panose="020B0604020202020204" pitchFamily="34" charset="0"/>
              <a:buChar char="•"/>
            </a:pPr>
            <a:r>
              <a:rPr lang="en-GB" dirty="0"/>
              <a:t>Sourcing ingredients (1–2 days?)</a:t>
            </a:r>
          </a:p>
          <a:p>
            <a:pPr marL="285750" indent="-285750">
              <a:buFont typeface="Arial" panose="020B0604020202020204" pitchFamily="34" charset="0"/>
              <a:buChar char="•"/>
            </a:pPr>
            <a:r>
              <a:rPr lang="en-GB" dirty="0"/>
              <a:t>Prep and cooking time (2 hours? 8 hours?)</a:t>
            </a:r>
          </a:p>
          <a:p>
            <a:pPr marL="285750" indent="-285750">
              <a:buFont typeface="Arial" panose="020B0604020202020204" pitchFamily="34" charset="0"/>
              <a:buChar char="•"/>
            </a:pPr>
            <a:r>
              <a:rPr lang="en-GB" dirty="0"/>
              <a:t>Cooling, packaging, and labelling</a:t>
            </a:r>
          </a:p>
          <a:p>
            <a:pPr marL="285750" indent="-285750">
              <a:buFont typeface="Arial" panose="020B0604020202020204" pitchFamily="34" charset="0"/>
              <a:buChar char="•"/>
            </a:pPr>
            <a:r>
              <a:rPr lang="en-GB" dirty="0"/>
              <a:t>Delivering or storing</a:t>
            </a:r>
          </a:p>
          <a:p>
            <a:pPr>
              <a:buNone/>
            </a:pPr>
            <a:r>
              <a:rPr lang="en-GB" dirty="0"/>
              <a:t>You should also plan for:</a:t>
            </a:r>
          </a:p>
          <a:p>
            <a:pPr marL="285750" indent="-285750">
              <a:buFont typeface="Arial" panose="020B0604020202020204" pitchFamily="34" charset="0"/>
              <a:buChar char="•"/>
            </a:pPr>
            <a:r>
              <a:rPr lang="en-GB" b="1" dirty="0"/>
              <a:t>Rush orders</a:t>
            </a:r>
            <a:r>
              <a:rPr lang="en-GB" dirty="0"/>
              <a:t>: Can you increase production quickly?</a:t>
            </a:r>
          </a:p>
          <a:p>
            <a:pPr marL="285750" indent="-285750">
              <a:buFont typeface="Arial" panose="020B0604020202020204" pitchFamily="34" charset="0"/>
              <a:buChar char="•"/>
            </a:pPr>
            <a:r>
              <a:rPr lang="en-GB" b="1" dirty="0"/>
              <a:t>Delays</a:t>
            </a:r>
            <a:r>
              <a:rPr lang="en-GB" dirty="0"/>
              <a:t>: What if your key ingredient is out of stock?</a:t>
            </a:r>
          </a:p>
          <a:p>
            <a:pPr marL="285750" indent="-285750">
              <a:buFont typeface="Arial" panose="020B0604020202020204" pitchFamily="34" charset="0"/>
              <a:buChar char="•"/>
            </a:pPr>
            <a:r>
              <a:rPr lang="en-GB" b="1" dirty="0"/>
              <a:t>Scaling up</a:t>
            </a:r>
            <a:r>
              <a:rPr lang="en-GB" dirty="0"/>
              <a:t>: What if you get a large order,  can you handle it?</a:t>
            </a:r>
          </a:p>
          <a:p>
            <a:endParaRPr lang="en-IE" dirty="0"/>
          </a:p>
        </p:txBody>
      </p:sp>
    </p:spTree>
    <p:extLst>
      <p:ext uri="{BB962C8B-B14F-4D97-AF65-F5344CB8AC3E}">
        <p14:creationId xmlns:p14="http://schemas.microsoft.com/office/powerpoint/2010/main" val="25988004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8C4F7A-0E8F-52A2-CA1F-F138E85EF6F3}"/>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D319D18F-8CD8-9E45-A84C-5168B0C5C285}"/>
              </a:ext>
            </a:extLst>
          </p:cNvPr>
          <p:cNvSpPr>
            <a:spLocks noGrp="1"/>
          </p:cNvSpPr>
          <p:nvPr>
            <p:ph type="body" sz="quarter" idx="27"/>
          </p:nvPr>
        </p:nvSpPr>
        <p:spPr>
          <a:xfrm>
            <a:off x="321108" y="311378"/>
            <a:ext cx="10741335" cy="1126708"/>
          </a:xfrm>
        </p:spPr>
        <p:txBody>
          <a:bodyPr/>
          <a:lstStyle/>
          <a:p>
            <a:pPr>
              <a:buNone/>
            </a:pPr>
            <a:r>
              <a:rPr lang="en-GB" sz="2800" b="1" dirty="0"/>
              <a:t>6. </a:t>
            </a:r>
            <a:r>
              <a:rPr lang="en-GB" sz="2800" dirty="0"/>
              <a:t>How Your Process Works </a:t>
            </a:r>
          </a:p>
          <a:p>
            <a:pPr>
              <a:buNone/>
            </a:pPr>
            <a:r>
              <a:rPr lang="en-GB" sz="2000" dirty="0">
                <a:solidFill>
                  <a:srgbClr val="382B1B"/>
                </a:solidFill>
              </a:rPr>
              <a:t>Planning Your Food Supply Chain and Daily Operations</a:t>
            </a:r>
            <a:endParaRPr lang="en-GB" sz="4000" dirty="0">
              <a:solidFill>
                <a:srgbClr val="382B1B"/>
              </a:solidFill>
            </a:endParaRPr>
          </a:p>
        </p:txBody>
      </p:sp>
      <p:sp>
        <p:nvSpPr>
          <p:cNvPr id="7" name="Text Placeholder 3">
            <a:extLst>
              <a:ext uri="{FF2B5EF4-FFF2-40B4-BE49-F238E27FC236}">
                <a16:creationId xmlns:a16="http://schemas.microsoft.com/office/drawing/2014/main" id="{8C603A9E-E838-C715-521D-8935D9A95879}"/>
              </a:ext>
            </a:extLst>
          </p:cNvPr>
          <p:cNvSpPr txBox="1">
            <a:spLocks/>
          </p:cNvSpPr>
          <p:nvPr/>
        </p:nvSpPr>
        <p:spPr>
          <a:xfrm>
            <a:off x="412379" y="1932159"/>
            <a:ext cx="5199522" cy="2900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endParaRPr lang="en-IE" sz="2200" dirty="0">
              <a:solidFill>
                <a:srgbClr val="382B1B"/>
              </a:solidFill>
            </a:endParaRPr>
          </a:p>
        </p:txBody>
      </p:sp>
      <p:sp>
        <p:nvSpPr>
          <p:cNvPr id="4" name="TextBox 3">
            <a:extLst>
              <a:ext uri="{FF2B5EF4-FFF2-40B4-BE49-F238E27FC236}">
                <a16:creationId xmlns:a16="http://schemas.microsoft.com/office/drawing/2014/main" id="{81DB2ABE-94C7-152B-F03C-57DBBFFA7074}"/>
              </a:ext>
            </a:extLst>
          </p:cNvPr>
          <p:cNvSpPr txBox="1"/>
          <p:nvPr/>
        </p:nvSpPr>
        <p:spPr>
          <a:xfrm>
            <a:off x="232769" y="1803044"/>
            <a:ext cx="5782544" cy="4062651"/>
          </a:xfrm>
          <a:prstGeom prst="rect">
            <a:avLst/>
          </a:prstGeom>
          <a:noFill/>
        </p:spPr>
        <p:txBody>
          <a:bodyPr wrap="square">
            <a:spAutoFit/>
          </a:bodyPr>
          <a:lstStyle/>
          <a:p>
            <a:pPr>
              <a:buNone/>
            </a:pPr>
            <a:r>
              <a:rPr lang="en-GB" sz="2000" b="1" dirty="0">
                <a:solidFill>
                  <a:srgbClr val="94C7B0"/>
                </a:solidFill>
              </a:rPr>
              <a:t>Production Feasibility</a:t>
            </a:r>
          </a:p>
          <a:p>
            <a:pPr>
              <a:buNone/>
            </a:pPr>
            <a:r>
              <a:rPr lang="en-GB" sz="2000" dirty="0"/>
              <a:t>Link this to your market research:</a:t>
            </a:r>
          </a:p>
          <a:p>
            <a:pPr marL="285750" indent="-285750">
              <a:buFont typeface="Arial" panose="020B0604020202020204" pitchFamily="34" charset="0"/>
              <a:buChar char="•"/>
            </a:pPr>
            <a:r>
              <a:rPr lang="en-GB" sz="2000" dirty="0"/>
              <a:t>Does the product match what customers said they wanted?</a:t>
            </a:r>
          </a:p>
          <a:p>
            <a:pPr marL="285750" indent="-285750">
              <a:buFont typeface="Arial" panose="020B0604020202020204" pitchFamily="34" charset="0"/>
              <a:buChar char="•"/>
            </a:pPr>
            <a:r>
              <a:rPr lang="en-GB" sz="2000" dirty="0"/>
              <a:t>Can you make enough to meet demand without burning out?</a:t>
            </a:r>
          </a:p>
          <a:p>
            <a:pPr marL="285750" indent="-285750">
              <a:buFont typeface="Arial" panose="020B0604020202020204" pitchFamily="34" charset="0"/>
              <a:buChar char="•"/>
            </a:pPr>
            <a:r>
              <a:rPr lang="en-GB" sz="2000" dirty="0"/>
              <a:t>Is your pricing realistic for your production time and costs?</a:t>
            </a:r>
          </a:p>
          <a:p>
            <a:pPr marL="285750" indent="-285750">
              <a:buFont typeface="Arial" panose="020B0604020202020204" pitchFamily="34" charset="0"/>
              <a:buChar char="•"/>
            </a:pPr>
            <a:endParaRPr lang="en-GB" sz="2000" dirty="0"/>
          </a:p>
          <a:p>
            <a:r>
              <a:rPr lang="en-GB" sz="2000" dirty="0"/>
              <a:t>If something takes too long or costs too much to make, it may not be feasible,  or you may need to simplify.</a:t>
            </a:r>
          </a:p>
          <a:p>
            <a:pPr>
              <a:buNone/>
            </a:pPr>
            <a:endParaRPr lang="en-GB" b="1" dirty="0">
              <a:solidFill>
                <a:srgbClr val="94C7B0"/>
              </a:solidFill>
            </a:endParaRPr>
          </a:p>
        </p:txBody>
      </p:sp>
      <p:cxnSp>
        <p:nvCxnSpPr>
          <p:cNvPr id="6" name="Straight Connector 5">
            <a:extLst>
              <a:ext uri="{FF2B5EF4-FFF2-40B4-BE49-F238E27FC236}">
                <a16:creationId xmlns:a16="http://schemas.microsoft.com/office/drawing/2014/main" id="{1606E34C-040C-81DF-8D8C-4F9E394E7B60}"/>
              </a:ext>
            </a:extLst>
          </p:cNvPr>
          <p:cNvCxnSpPr>
            <a:cxnSpLocks/>
          </p:cNvCxnSpPr>
          <p:nvPr/>
        </p:nvCxnSpPr>
        <p:spPr>
          <a:xfrm flipV="1">
            <a:off x="6328769" y="2098879"/>
            <a:ext cx="0" cy="2955583"/>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53C4AB7-8B31-918E-7CEA-3D98CE12E033}"/>
              </a:ext>
            </a:extLst>
          </p:cNvPr>
          <p:cNvSpPr txBox="1"/>
          <p:nvPr/>
        </p:nvSpPr>
        <p:spPr>
          <a:xfrm>
            <a:off x="6508379" y="1803044"/>
            <a:ext cx="5459506" cy="4985980"/>
          </a:xfrm>
          <a:prstGeom prst="rect">
            <a:avLst/>
          </a:prstGeom>
          <a:noFill/>
        </p:spPr>
        <p:txBody>
          <a:bodyPr wrap="square" rtlCol="0">
            <a:spAutoFit/>
          </a:bodyPr>
          <a:lstStyle/>
          <a:p>
            <a:pPr>
              <a:buNone/>
            </a:pPr>
            <a:r>
              <a:rPr lang="en-GB" sz="2000" b="1" dirty="0">
                <a:solidFill>
                  <a:srgbClr val="94C7B0"/>
                </a:solidFill>
              </a:rPr>
              <a:t>Vulnerability: What Could Go Wrong?</a:t>
            </a:r>
          </a:p>
          <a:p>
            <a:pPr>
              <a:buNone/>
            </a:pPr>
            <a:r>
              <a:rPr lang="en-GB" sz="2000" dirty="0"/>
              <a:t>Think ahead about potential problems:</a:t>
            </a:r>
          </a:p>
          <a:p>
            <a:pPr marL="342900" indent="-342900">
              <a:buFont typeface="Arial" panose="020B0604020202020204" pitchFamily="34" charset="0"/>
              <a:buChar char="•"/>
            </a:pPr>
            <a:r>
              <a:rPr lang="en-GB" sz="2000" dirty="0"/>
              <a:t>Supplier doesn’t deliver on time</a:t>
            </a:r>
          </a:p>
          <a:p>
            <a:pPr marL="342900" indent="-342900">
              <a:buFont typeface="Arial" panose="020B0604020202020204" pitchFamily="34" charset="0"/>
              <a:buChar char="•"/>
            </a:pPr>
            <a:r>
              <a:rPr lang="en-GB" sz="2000" dirty="0"/>
              <a:t>Oven or fridge breaks</a:t>
            </a:r>
          </a:p>
          <a:p>
            <a:pPr marL="342900" indent="-342900">
              <a:buFont typeface="Arial" panose="020B0604020202020204" pitchFamily="34" charset="0"/>
              <a:buChar char="•"/>
            </a:pPr>
            <a:r>
              <a:rPr lang="en-GB" sz="2000" dirty="0"/>
              <a:t>Packaging runs out</a:t>
            </a:r>
          </a:p>
          <a:p>
            <a:pPr marL="342900" indent="-342900">
              <a:buFont typeface="Arial" panose="020B0604020202020204" pitchFamily="34" charset="0"/>
              <a:buChar char="•"/>
            </a:pPr>
            <a:r>
              <a:rPr lang="en-GB" sz="2000" dirty="0"/>
              <a:t>A personal emergency keeps you from cooking</a:t>
            </a:r>
          </a:p>
          <a:p>
            <a:r>
              <a:rPr lang="en-GB" sz="2000" dirty="0"/>
              <a:t>Ask yourself:</a:t>
            </a:r>
          </a:p>
          <a:p>
            <a:pPr marL="342900" indent="-342900">
              <a:buFont typeface="Arial" panose="020B0604020202020204" pitchFamily="34" charset="0"/>
              <a:buChar char="•"/>
            </a:pPr>
            <a:r>
              <a:rPr lang="en-GB" sz="2000" dirty="0"/>
              <a:t>How would I manage the risk? (Back-up supplier? Emergency batch?)</a:t>
            </a:r>
          </a:p>
          <a:p>
            <a:pPr marL="342900" indent="-342900">
              <a:buFont typeface="Arial" panose="020B0604020202020204" pitchFamily="34" charset="0"/>
              <a:buChar char="•"/>
            </a:pPr>
            <a:r>
              <a:rPr lang="en-GB" sz="2000" dirty="0"/>
              <a:t>Would it stop me completely or just slow me down?</a:t>
            </a:r>
          </a:p>
          <a:p>
            <a:pPr marL="342900" indent="-342900">
              <a:buFont typeface="Arial" panose="020B0604020202020204" pitchFamily="34" charset="0"/>
              <a:buChar char="•"/>
            </a:pPr>
            <a:r>
              <a:rPr lang="en-GB" sz="2000" dirty="0"/>
              <a:t>How can I explain delays professionally to customers?</a:t>
            </a:r>
          </a:p>
          <a:p>
            <a:r>
              <a:rPr lang="en-GB" sz="2000" dirty="0"/>
              <a:t>💡 </a:t>
            </a:r>
            <a:r>
              <a:rPr lang="en-GB" sz="2000" i="1" dirty="0"/>
              <a:t>Have a simple Plan B ready for your most important steps.</a:t>
            </a:r>
            <a:endParaRPr lang="en-GB" sz="2000" dirty="0"/>
          </a:p>
          <a:p>
            <a:endParaRPr lang="en-IE" dirty="0"/>
          </a:p>
        </p:txBody>
      </p:sp>
    </p:spTree>
    <p:extLst>
      <p:ext uri="{BB962C8B-B14F-4D97-AF65-F5344CB8AC3E}">
        <p14:creationId xmlns:p14="http://schemas.microsoft.com/office/powerpoint/2010/main" val="32861322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p:txBody>
          <a:bodyPr/>
          <a:lstStyle/>
          <a:p>
            <a:r>
              <a:rPr lang="en-US" dirty="0"/>
              <a:t>STOCK &amp; MATERIALS - WHAT YOU NEED TO CONSIDER </a:t>
            </a:r>
            <a:endParaRPr lang="en-US" dirty="0">
              <a:solidFill>
                <a:srgbClr val="56C6E5"/>
              </a:solidFill>
            </a:endParaRPr>
          </a:p>
        </p:txBody>
      </p:sp>
      <p:sp>
        <p:nvSpPr>
          <p:cNvPr id="2" name="Text Placeholder 3">
            <a:extLst>
              <a:ext uri="{FF2B5EF4-FFF2-40B4-BE49-F238E27FC236}">
                <a16:creationId xmlns:a16="http://schemas.microsoft.com/office/drawing/2014/main" id="{AB94462E-C5E2-5C9B-7D79-9F3890465C5E}"/>
              </a:ext>
            </a:extLst>
          </p:cNvPr>
          <p:cNvSpPr txBox="1">
            <a:spLocks/>
          </p:cNvSpPr>
          <p:nvPr/>
        </p:nvSpPr>
        <p:spPr>
          <a:xfrm>
            <a:off x="770965" y="1729789"/>
            <a:ext cx="5576048" cy="3962799"/>
          </a:xfrm>
          <a:prstGeom prst="rect">
            <a:avLst/>
          </a:prstGeom>
        </p:spPr>
        <p:txBody>
          <a:bodyPr vert="horz" lIns="91440" tIns="45720" rIns="91440" bIns="45720" numCol="1" spcCol="28800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lvl="0" indent="-457200">
              <a:buClr>
                <a:srgbClr val="B6D1E1"/>
              </a:buClr>
              <a:buFont typeface="+mj-lt"/>
              <a:buAutoNum type="arabicPeriod"/>
            </a:pPr>
            <a:r>
              <a:rPr lang="en-US" b="1" dirty="0"/>
              <a:t>Stock Turn-Over:  </a:t>
            </a:r>
            <a:r>
              <a:rPr lang="en-US" dirty="0"/>
              <a:t>At what rate will you need to restock your supplies?  This is an important figure used in assessing the sales strength of your  business.  </a:t>
            </a:r>
          </a:p>
          <a:p>
            <a:pPr marL="457200" lvl="0" indent="-457200">
              <a:buClr>
                <a:srgbClr val="B6D1E1"/>
              </a:buClr>
              <a:buFont typeface="+mj-lt"/>
              <a:buAutoNum type="arabicPeriod"/>
            </a:pPr>
            <a:endParaRPr lang="en-US" dirty="0"/>
          </a:p>
          <a:p>
            <a:pPr marL="457200" lvl="0" indent="-457200">
              <a:buClr>
                <a:srgbClr val="B6D1E1"/>
              </a:buClr>
              <a:buFont typeface="+mj-lt"/>
              <a:buAutoNum type="arabicPeriod"/>
            </a:pPr>
            <a:r>
              <a:rPr lang="en-US" b="1" dirty="0"/>
              <a:t>Special Stock Requirements: </a:t>
            </a:r>
            <a:r>
              <a:rPr lang="en-US" dirty="0"/>
              <a:t>Do you have a plan for dealing with stock requirements seasonally?  </a:t>
            </a:r>
          </a:p>
          <a:p>
            <a:pPr marL="446088" lvl="0">
              <a:buClr>
                <a:srgbClr val="B6D1E1"/>
              </a:buClr>
            </a:pPr>
            <a:r>
              <a:rPr lang="en-US" dirty="0"/>
              <a:t>This includes a plan for lead-time ordering.</a:t>
            </a:r>
          </a:p>
          <a:p>
            <a:pPr marL="457200" lvl="0" indent="-457200">
              <a:buClr>
                <a:srgbClr val="B6D1E1"/>
              </a:buClr>
              <a:buFont typeface="+mj-lt"/>
              <a:buAutoNum type="arabicPeriod"/>
            </a:pPr>
            <a:endParaRPr lang="en-US" dirty="0"/>
          </a:p>
          <a:p>
            <a:pPr marL="457200" lvl="0" indent="-457200">
              <a:buClr>
                <a:srgbClr val="B6D1E1"/>
              </a:buClr>
              <a:buFont typeface="+mj-lt"/>
              <a:buAutoNum type="arabicPeriod" startAt="3"/>
            </a:pPr>
            <a:r>
              <a:rPr lang="en-US" b="1" dirty="0"/>
              <a:t>Stock Control:  </a:t>
            </a:r>
            <a:r>
              <a:rPr lang="en-US" dirty="0"/>
              <a:t>You will have to establish a plan for monitoring and controlling stock. Do not forget stock = your cash  so be very careful to manage this very tightly. </a:t>
            </a:r>
          </a:p>
        </p:txBody>
      </p:sp>
      <p:sp>
        <p:nvSpPr>
          <p:cNvPr id="20" name="Text Placeholder 3">
            <a:extLst>
              <a:ext uri="{FF2B5EF4-FFF2-40B4-BE49-F238E27FC236}">
                <a16:creationId xmlns:a16="http://schemas.microsoft.com/office/drawing/2014/main" id="{4E53AD18-7555-036F-FA4A-0842EE539985}"/>
              </a:ext>
            </a:extLst>
          </p:cNvPr>
          <p:cNvSpPr txBox="1">
            <a:spLocks/>
          </p:cNvSpPr>
          <p:nvPr/>
        </p:nvSpPr>
        <p:spPr>
          <a:xfrm>
            <a:off x="6651811" y="1693930"/>
            <a:ext cx="4966448" cy="3962799"/>
          </a:xfrm>
          <a:prstGeom prst="rect">
            <a:avLst/>
          </a:prstGeom>
        </p:spPr>
        <p:txBody>
          <a:bodyPr vert="horz" lIns="91440" tIns="45720" rIns="91440" bIns="45720" numCol="1" spcCol="28800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lvl="0" indent="-457200">
              <a:buClr>
                <a:srgbClr val="B6D1E1"/>
              </a:buClr>
              <a:buFont typeface="+mj-lt"/>
              <a:buAutoNum type="arabicPeriod" startAt="4"/>
            </a:pPr>
            <a:r>
              <a:rPr lang="en-US" sz="2200" b="1" dirty="0">
                <a:solidFill>
                  <a:schemeClr val="tx1"/>
                </a:solidFill>
              </a:rPr>
              <a:t>Payment Terms: </a:t>
            </a:r>
            <a:r>
              <a:rPr lang="en-US" sz="2200" dirty="0">
                <a:solidFill>
                  <a:schemeClr val="tx1"/>
                </a:solidFill>
              </a:rPr>
              <a:t>Be very clear of the basis of the supplier-purchaser relationship. What are their terms of payment? </a:t>
            </a:r>
            <a:r>
              <a:rPr lang="bs-Latn-BA" dirty="0">
                <a:solidFill>
                  <a:schemeClr val="tx1"/>
                </a:solidFill>
              </a:rPr>
              <a:t> </a:t>
            </a:r>
            <a:r>
              <a:rPr lang="en-US" sz="2200" dirty="0">
                <a:solidFill>
                  <a:schemeClr val="tx1"/>
                </a:solidFill>
              </a:rPr>
              <a:t>What are their terms of delivery?</a:t>
            </a:r>
          </a:p>
          <a:p>
            <a:pPr marL="457200" lvl="0" indent="-457200">
              <a:buClr>
                <a:srgbClr val="B6D1E1"/>
              </a:buClr>
              <a:buFont typeface="+mj-lt"/>
              <a:buAutoNum type="arabicPeriod" startAt="4"/>
            </a:pPr>
            <a:endParaRPr lang="en-US" sz="2200" dirty="0"/>
          </a:p>
          <a:p>
            <a:pPr marL="457200" lvl="0" indent="-457200">
              <a:buClr>
                <a:srgbClr val="B6D1E1"/>
              </a:buClr>
              <a:buFont typeface="+mj-lt"/>
              <a:buAutoNum type="arabicPeriod" startAt="4"/>
            </a:pPr>
            <a:r>
              <a:rPr lang="en-US" sz="2200" b="1" dirty="0">
                <a:solidFill>
                  <a:schemeClr val="tx1"/>
                </a:solidFill>
              </a:rPr>
              <a:t>Back-Up Plan: 	</a:t>
            </a:r>
          </a:p>
          <a:p>
            <a:pPr marL="446088" lvl="0">
              <a:buClr>
                <a:srgbClr val="B6D1E1"/>
              </a:buClr>
            </a:pPr>
            <a:r>
              <a:rPr lang="en-US" sz="2200" dirty="0">
                <a:solidFill>
                  <a:schemeClr val="tx1"/>
                </a:solidFill>
              </a:rPr>
              <a:t>It is important to have a back-up plan in the event you lose a</a:t>
            </a:r>
            <a:r>
              <a:rPr lang="bs-Latn-BA" sz="2200" dirty="0">
                <a:solidFill>
                  <a:schemeClr val="tx1"/>
                </a:solidFill>
              </a:rPr>
              <a:t> </a:t>
            </a:r>
            <a:r>
              <a:rPr lang="en-US" sz="2200" dirty="0">
                <a:solidFill>
                  <a:schemeClr val="tx1"/>
                </a:solidFill>
              </a:rPr>
              <a:t>supplier or the supplier is unable to meet your requirements.</a:t>
            </a:r>
            <a:r>
              <a:rPr lang="bs-Latn-BA" sz="2200" dirty="0">
                <a:solidFill>
                  <a:schemeClr val="tx1"/>
                </a:solidFill>
              </a:rPr>
              <a:t> </a:t>
            </a:r>
            <a:r>
              <a:rPr lang="en-US" sz="2200" dirty="0">
                <a:solidFill>
                  <a:schemeClr val="tx1"/>
                </a:solidFill>
              </a:rPr>
              <a:t>This could include options of alternative suppliers. </a:t>
            </a:r>
            <a:endParaRPr lang="en-US" sz="2200" dirty="0"/>
          </a:p>
          <a:p>
            <a:pPr marL="457200" lvl="0" indent="-457200">
              <a:buClr>
                <a:srgbClr val="B6D1E1"/>
              </a:buClr>
              <a:buFont typeface="+mj-lt"/>
              <a:buAutoNum type="arabicPeriod" startAt="4"/>
            </a:pPr>
            <a:endParaRPr lang="en-US" dirty="0"/>
          </a:p>
        </p:txBody>
      </p:sp>
    </p:spTree>
    <p:extLst>
      <p:ext uri="{BB962C8B-B14F-4D97-AF65-F5344CB8AC3E}">
        <p14:creationId xmlns:p14="http://schemas.microsoft.com/office/powerpoint/2010/main" val="18438642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p:txBody>
          <a:bodyPr/>
          <a:lstStyle/>
          <a:p>
            <a:r>
              <a:rPr lang="en-US" dirty="0"/>
              <a:t>QUALITY – A HIGH PRIORITY</a:t>
            </a:r>
          </a:p>
        </p:txBody>
      </p:sp>
      <p:sp>
        <p:nvSpPr>
          <p:cNvPr id="2" name="Text Placeholder 3">
            <a:extLst>
              <a:ext uri="{FF2B5EF4-FFF2-40B4-BE49-F238E27FC236}">
                <a16:creationId xmlns:a16="http://schemas.microsoft.com/office/drawing/2014/main" id="{AB94462E-C5E2-5C9B-7D79-9F3890465C5E}"/>
              </a:ext>
            </a:extLst>
          </p:cNvPr>
          <p:cNvSpPr txBox="1">
            <a:spLocks/>
          </p:cNvSpPr>
          <p:nvPr/>
        </p:nvSpPr>
        <p:spPr>
          <a:xfrm>
            <a:off x="5791200" y="1729789"/>
            <a:ext cx="5522259" cy="3962799"/>
          </a:xfrm>
          <a:prstGeom prst="rect">
            <a:avLst/>
          </a:prstGeom>
        </p:spPr>
        <p:txBody>
          <a:bodyPr vert="horz" lIns="91440" tIns="45720" rIns="91440" bIns="45720" numCol="1" spcCol="28800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en-US" dirty="0"/>
              <a:t>When customers feel that they can count on the consistent quality of your products, they're more likely to give you their repeat business. </a:t>
            </a:r>
          </a:p>
          <a:p>
            <a:pPr>
              <a:buClr>
                <a:srgbClr val="B6D1E1"/>
              </a:buClr>
            </a:pPr>
            <a:endParaRPr lang="en-US" dirty="0"/>
          </a:p>
          <a:p>
            <a:pPr>
              <a:buClr>
                <a:srgbClr val="B6D1E1"/>
              </a:buClr>
            </a:pPr>
            <a:r>
              <a:rPr lang="en-US" dirty="0"/>
              <a:t>Consistent quality takes hard work, attention to detail and systems for monitoring and assessing whether your products meet the standards you have set. </a:t>
            </a:r>
          </a:p>
          <a:p>
            <a:pPr>
              <a:buClr>
                <a:srgbClr val="B6D1E1"/>
              </a:buClr>
            </a:pPr>
            <a:endParaRPr lang="en-US" dirty="0"/>
          </a:p>
          <a:p>
            <a:pPr>
              <a:buClr>
                <a:srgbClr val="B6D1E1"/>
              </a:buClr>
            </a:pPr>
            <a:r>
              <a:rPr lang="en-US" dirty="0"/>
              <a:t>Quality control is an ongoing process that touches everything from purchasing to production to distribution.</a:t>
            </a:r>
          </a:p>
          <a:p>
            <a:pPr>
              <a:buClr>
                <a:srgbClr val="B6D1E1"/>
              </a:buClr>
            </a:pPr>
            <a:r>
              <a:rPr lang="en-US" dirty="0"/>
              <a:t> </a:t>
            </a:r>
          </a:p>
          <a:p>
            <a:pPr>
              <a:buClr>
                <a:srgbClr val="B6D1E1"/>
              </a:buClr>
            </a:pPr>
            <a:endParaRPr lang="en-US" b="1" dirty="0"/>
          </a:p>
          <a:p>
            <a:pPr marL="457200" indent="-457200">
              <a:buClr>
                <a:srgbClr val="B6D1E1"/>
              </a:buClr>
              <a:buFont typeface="+mj-lt"/>
              <a:buAutoNum type="arabicPeriod"/>
            </a:pPr>
            <a:endParaRPr lang="en-US" b="1" dirty="0"/>
          </a:p>
        </p:txBody>
      </p:sp>
      <p:cxnSp>
        <p:nvCxnSpPr>
          <p:cNvPr id="3" name="Straight Connector 2">
            <a:extLst>
              <a:ext uri="{FF2B5EF4-FFF2-40B4-BE49-F238E27FC236}">
                <a16:creationId xmlns:a16="http://schemas.microsoft.com/office/drawing/2014/main" id="{0E306F34-4145-D304-F17C-668DD3058A82}"/>
              </a:ext>
            </a:extLst>
          </p:cNvPr>
          <p:cNvCxnSpPr>
            <a:cxnSpLocks/>
          </p:cNvCxnSpPr>
          <p:nvPr/>
        </p:nvCxnSpPr>
        <p:spPr>
          <a:xfrm flipV="1">
            <a:off x="5172322" y="1455050"/>
            <a:ext cx="0" cy="1826032"/>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8" name="Text Placeholder 3">
            <a:extLst>
              <a:ext uri="{FF2B5EF4-FFF2-40B4-BE49-F238E27FC236}">
                <a16:creationId xmlns:a16="http://schemas.microsoft.com/office/drawing/2014/main" id="{5BE5810A-5CE2-02F2-51AA-F6935A1518AC}"/>
              </a:ext>
            </a:extLst>
          </p:cNvPr>
          <p:cNvSpPr txBox="1">
            <a:spLocks/>
          </p:cNvSpPr>
          <p:nvPr/>
        </p:nvSpPr>
        <p:spPr>
          <a:xfrm>
            <a:off x="277622" y="1631177"/>
            <a:ext cx="3977087" cy="2371725"/>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None/>
            </a:pPr>
            <a:r>
              <a:rPr lang="en-GB" sz="2400" b="1" i="1" dirty="0">
                <a:solidFill>
                  <a:srgbClr val="94C7B0"/>
                </a:solidFill>
              </a:rPr>
              <a:t>Because your food is your reputation.</a:t>
            </a:r>
          </a:p>
          <a:p>
            <a:pPr>
              <a:buNone/>
            </a:pPr>
            <a:endParaRPr lang="en-GB" sz="2400" i="1" dirty="0">
              <a:solidFill>
                <a:srgbClr val="94C7B0"/>
              </a:solidFill>
            </a:endParaRPr>
          </a:p>
          <a:p>
            <a:r>
              <a:rPr lang="en-GB" sz="2400" i="1" dirty="0">
                <a:solidFill>
                  <a:srgbClr val="94C7B0"/>
                </a:solidFill>
              </a:rPr>
              <a:t>In a small food business, </a:t>
            </a:r>
            <a:r>
              <a:rPr lang="en-GB" sz="2400" b="1" i="1" dirty="0">
                <a:solidFill>
                  <a:srgbClr val="94C7B0"/>
                </a:solidFill>
              </a:rPr>
              <a:t>quality is everything</a:t>
            </a:r>
            <a:r>
              <a:rPr lang="en-GB" sz="2400" i="1" dirty="0">
                <a:solidFill>
                  <a:srgbClr val="94C7B0"/>
                </a:solidFill>
              </a:rPr>
              <a:t>. People won’t just remember how your food tastes — they’ll remember how it made them feel.</a:t>
            </a:r>
          </a:p>
          <a:p>
            <a:pPr marL="0" lvl="1" algn="l">
              <a:lnSpc>
                <a:spcPts val="2640"/>
              </a:lnSpc>
              <a:spcBef>
                <a:spcPts val="0"/>
              </a:spcBef>
            </a:pPr>
            <a:endParaRPr lang="en-GB" sz="3200" b="1" i="1" dirty="0">
              <a:solidFill>
                <a:srgbClr val="94C7B0"/>
              </a:solidFill>
            </a:endParaRPr>
          </a:p>
        </p:txBody>
      </p:sp>
      <p:grpSp>
        <p:nvGrpSpPr>
          <p:cNvPr id="9" name="Group 8">
            <a:extLst>
              <a:ext uri="{FF2B5EF4-FFF2-40B4-BE49-F238E27FC236}">
                <a16:creationId xmlns:a16="http://schemas.microsoft.com/office/drawing/2014/main" id="{C5CEAB80-838B-5D1D-253A-946C8D9BDDE5}"/>
              </a:ext>
            </a:extLst>
          </p:cNvPr>
          <p:cNvGrpSpPr/>
          <p:nvPr/>
        </p:nvGrpSpPr>
        <p:grpSpPr>
          <a:xfrm>
            <a:off x="4137538" y="4093830"/>
            <a:ext cx="1770834" cy="2265985"/>
            <a:chOff x="3196937" y="4514086"/>
            <a:chExt cx="1285655" cy="2087999"/>
          </a:xfrm>
        </p:grpSpPr>
        <p:pic>
          <p:nvPicPr>
            <p:cNvPr id="14" name="Picture 13" descr="Icon&#10;&#10;Description automatically generated">
              <a:extLst>
                <a:ext uri="{FF2B5EF4-FFF2-40B4-BE49-F238E27FC236}">
                  <a16:creationId xmlns:a16="http://schemas.microsoft.com/office/drawing/2014/main" id="{A5BC13B1-8AEF-D25D-F279-80FD4BEA9787}"/>
                </a:ext>
              </a:extLst>
            </p:cNvPr>
            <p:cNvPicPr>
              <a:picLocks noChangeAspect="1"/>
            </p:cNvPicPr>
            <p:nvPr/>
          </p:nvPicPr>
          <p:blipFill>
            <a:blip r:embed="rId2"/>
            <a:stretch>
              <a:fillRect/>
            </a:stretch>
          </p:blipFill>
          <p:spPr>
            <a:xfrm>
              <a:off x="3196937" y="4514086"/>
              <a:ext cx="1285655" cy="2087999"/>
            </a:xfrm>
            <a:prstGeom prst="rect">
              <a:avLst/>
            </a:prstGeom>
          </p:spPr>
        </p:pic>
        <p:pic>
          <p:nvPicPr>
            <p:cNvPr id="15" name="Picture 14" descr="Icon&#10;&#10;Description automatically generated">
              <a:extLst>
                <a:ext uri="{FF2B5EF4-FFF2-40B4-BE49-F238E27FC236}">
                  <a16:creationId xmlns:a16="http://schemas.microsoft.com/office/drawing/2014/main" id="{9D831B4A-A229-1730-69F5-DD23B0507B7D}"/>
                </a:ext>
              </a:extLst>
            </p:cNvPr>
            <p:cNvPicPr>
              <a:picLocks noChangeAspect="1"/>
            </p:cNvPicPr>
            <p:nvPr/>
          </p:nvPicPr>
          <p:blipFill>
            <a:blip r:embed="rId3"/>
            <a:stretch>
              <a:fillRect/>
            </a:stretch>
          </p:blipFill>
          <p:spPr>
            <a:xfrm>
              <a:off x="3396580" y="5878033"/>
              <a:ext cx="179368" cy="195618"/>
            </a:xfrm>
            <a:prstGeom prst="rect">
              <a:avLst/>
            </a:prstGeom>
          </p:spPr>
        </p:pic>
      </p:grpSp>
    </p:spTree>
    <p:extLst>
      <p:ext uri="{BB962C8B-B14F-4D97-AF65-F5344CB8AC3E}">
        <p14:creationId xmlns:p14="http://schemas.microsoft.com/office/powerpoint/2010/main" val="27231725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DB696EC-8AB3-5DC9-2BE9-39D5EC4C0D26}"/>
              </a:ext>
            </a:extLst>
          </p:cNvPr>
          <p:cNvSpPr>
            <a:spLocks noGrp="1"/>
          </p:cNvSpPr>
          <p:nvPr>
            <p:ph type="body" sz="quarter" idx="27"/>
          </p:nvPr>
        </p:nvSpPr>
        <p:spPr>
          <a:xfrm>
            <a:off x="751414" y="355600"/>
            <a:ext cx="7139519" cy="1149480"/>
          </a:xfrm>
        </p:spPr>
        <p:txBody>
          <a:bodyPr/>
          <a:lstStyle/>
          <a:p>
            <a:r>
              <a:rPr lang="en-US" dirty="0"/>
              <a:t>TERMS OF BUSINESS - WHAT YOU NEED TO THINK THROUGH</a:t>
            </a:r>
            <a:endParaRPr lang="en-US" dirty="0">
              <a:solidFill>
                <a:srgbClr val="F5905D"/>
              </a:solidFill>
            </a:endParaRPr>
          </a:p>
        </p:txBody>
      </p:sp>
      <p:sp>
        <p:nvSpPr>
          <p:cNvPr id="2" name="Text Placeholder 3">
            <a:extLst>
              <a:ext uri="{FF2B5EF4-FFF2-40B4-BE49-F238E27FC236}">
                <a16:creationId xmlns:a16="http://schemas.microsoft.com/office/drawing/2014/main" id="{AB94462E-C5E2-5C9B-7D79-9F3890465C5E}"/>
              </a:ext>
            </a:extLst>
          </p:cNvPr>
          <p:cNvSpPr txBox="1">
            <a:spLocks/>
          </p:cNvSpPr>
          <p:nvPr/>
        </p:nvSpPr>
        <p:spPr>
          <a:xfrm>
            <a:off x="3386667" y="3558589"/>
            <a:ext cx="7890933" cy="3474321"/>
          </a:xfrm>
          <a:prstGeom prst="rect">
            <a:avLst/>
          </a:prstGeom>
        </p:spPr>
        <p:txBody>
          <a:bodyPr vert="horz" lIns="91440" tIns="45720" rIns="91440" bIns="45720" numCol="1" spcCol="28800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buClr>
                <a:srgbClr val="B6D1E1"/>
              </a:buClr>
              <a:buFont typeface="Arial" panose="020B0604020202020204" pitchFamily="34" charset="0"/>
              <a:buChar char="•"/>
            </a:pPr>
            <a:r>
              <a:rPr lang="en-US" b="1" dirty="0"/>
              <a:t>PAYMENT TERMS  </a:t>
            </a:r>
            <a:r>
              <a:rPr lang="en-US" dirty="0"/>
              <a:t>- your decisions on when a customer pays- is it on a prepayment basis, cash on delivery, 15- or 30-days credit, any late payment penalties ?</a:t>
            </a:r>
          </a:p>
          <a:p>
            <a:pPr marL="342900" indent="-342900">
              <a:buClr>
                <a:srgbClr val="B6D1E1"/>
              </a:buClr>
              <a:buFont typeface="Arial" panose="020B0604020202020204" pitchFamily="34" charset="0"/>
              <a:buChar char="•"/>
            </a:pPr>
            <a:r>
              <a:rPr lang="en-US" b="1" dirty="0"/>
              <a:t>DELIVERY ARRANGEMENTS </a:t>
            </a:r>
            <a:r>
              <a:rPr lang="en-US" dirty="0"/>
              <a:t>- free delivery or delivery costs ?</a:t>
            </a:r>
          </a:p>
          <a:p>
            <a:pPr marL="342900" indent="-342900">
              <a:buClr>
                <a:srgbClr val="B6D1E1"/>
              </a:buClr>
              <a:buFont typeface="Arial" panose="020B0604020202020204" pitchFamily="34" charset="0"/>
              <a:buChar char="•"/>
            </a:pPr>
            <a:r>
              <a:rPr lang="en-US" b="1" dirty="0"/>
              <a:t>GUARANTEE</a:t>
            </a:r>
            <a:r>
              <a:rPr lang="en-US" dirty="0"/>
              <a:t> - on your work offers reassurance, even if it is broad. E.g. we offer a 30 day money back guarantee on all nonperishable items.  Perishable items may not be returned.</a:t>
            </a:r>
            <a:endParaRPr lang="en-US" b="1" dirty="0"/>
          </a:p>
        </p:txBody>
      </p:sp>
      <p:sp>
        <p:nvSpPr>
          <p:cNvPr id="23" name="Text Placeholder 3">
            <a:extLst>
              <a:ext uri="{FF2B5EF4-FFF2-40B4-BE49-F238E27FC236}">
                <a16:creationId xmlns:a16="http://schemas.microsoft.com/office/drawing/2014/main" id="{2BB2A27C-7C88-E743-E517-8BD802652C5F}"/>
              </a:ext>
            </a:extLst>
          </p:cNvPr>
          <p:cNvSpPr txBox="1">
            <a:spLocks/>
          </p:cNvSpPr>
          <p:nvPr/>
        </p:nvSpPr>
        <p:spPr>
          <a:xfrm>
            <a:off x="777712" y="2102322"/>
            <a:ext cx="10957088" cy="3912493"/>
          </a:xfrm>
          <a:prstGeom prst="rect">
            <a:avLst/>
          </a:prstGeom>
        </p:spPr>
        <p:txBody>
          <a:bodyPr vert="horz" lIns="91440" tIns="45720" rIns="91440" bIns="45720" numCol="1" spcCol="28800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en-US" dirty="0"/>
              <a:t>This is a really important area to get right from the start.  Your terms of business outline the important details that you share with customers before  they purchase to ensure mutual understanding. </a:t>
            </a:r>
          </a:p>
          <a:p>
            <a:pPr>
              <a:buClr>
                <a:srgbClr val="B6D1E1"/>
              </a:buClr>
            </a:pPr>
            <a:endParaRPr lang="en-US" b="1" dirty="0"/>
          </a:p>
        </p:txBody>
      </p:sp>
      <p:cxnSp>
        <p:nvCxnSpPr>
          <p:cNvPr id="11" name="Straight Connector 10">
            <a:extLst>
              <a:ext uri="{FF2B5EF4-FFF2-40B4-BE49-F238E27FC236}">
                <a16:creationId xmlns:a16="http://schemas.microsoft.com/office/drawing/2014/main" id="{A4F6F250-0CC3-E3B7-8230-95B148FB704E}"/>
              </a:ext>
            </a:extLst>
          </p:cNvPr>
          <p:cNvCxnSpPr>
            <a:cxnSpLocks/>
          </p:cNvCxnSpPr>
          <p:nvPr/>
        </p:nvCxnSpPr>
        <p:spPr>
          <a:xfrm flipV="1">
            <a:off x="3209643" y="3382805"/>
            <a:ext cx="0" cy="2696261"/>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12" name="Text Placeholder 3">
            <a:extLst>
              <a:ext uri="{FF2B5EF4-FFF2-40B4-BE49-F238E27FC236}">
                <a16:creationId xmlns:a16="http://schemas.microsoft.com/office/drawing/2014/main" id="{125A6BAE-AF1C-23EA-E894-C680245C38F6}"/>
              </a:ext>
            </a:extLst>
          </p:cNvPr>
          <p:cNvSpPr txBox="1">
            <a:spLocks/>
          </p:cNvSpPr>
          <p:nvPr/>
        </p:nvSpPr>
        <p:spPr>
          <a:xfrm>
            <a:off x="722411" y="3558589"/>
            <a:ext cx="2799723" cy="2371725"/>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640"/>
              </a:lnSpc>
              <a:spcBef>
                <a:spcPts val="0"/>
              </a:spcBef>
            </a:pPr>
            <a:r>
              <a:rPr lang="en-GB" sz="3200" b="1" i="1" dirty="0">
                <a:solidFill>
                  <a:srgbClr val="94C7B0"/>
                </a:solidFill>
              </a:rPr>
              <a:t>Sometimes called T&amp;C (terms and conditions) -  they cover</a:t>
            </a:r>
          </a:p>
          <a:p>
            <a:pPr marL="0" lvl="1" algn="l">
              <a:lnSpc>
                <a:spcPts val="2640"/>
              </a:lnSpc>
              <a:spcBef>
                <a:spcPts val="0"/>
              </a:spcBef>
            </a:pPr>
            <a:endParaRPr lang="en-GB" sz="3200" b="1" i="1" dirty="0">
              <a:solidFill>
                <a:srgbClr val="94C7B0"/>
              </a:solidFill>
            </a:endParaRPr>
          </a:p>
        </p:txBody>
      </p:sp>
    </p:spTree>
    <p:extLst>
      <p:ext uri="{BB962C8B-B14F-4D97-AF65-F5344CB8AC3E}">
        <p14:creationId xmlns:p14="http://schemas.microsoft.com/office/powerpoint/2010/main" val="42722023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DB696EC-8AB3-5DC9-2BE9-39D5EC4C0D26}"/>
              </a:ext>
            </a:extLst>
          </p:cNvPr>
          <p:cNvSpPr>
            <a:spLocks noGrp="1"/>
          </p:cNvSpPr>
          <p:nvPr>
            <p:ph type="body" sz="quarter" idx="27"/>
          </p:nvPr>
        </p:nvSpPr>
        <p:spPr>
          <a:xfrm>
            <a:off x="751414" y="355600"/>
            <a:ext cx="7139519" cy="1149480"/>
          </a:xfrm>
        </p:spPr>
        <p:txBody>
          <a:bodyPr/>
          <a:lstStyle/>
          <a:p>
            <a:r>
              <a:rPr lang="en-US" dirty="0"/>
              <a:t>TERMS OF BUSINESS - WHAT YOU NEED TO THINK THROUGH</a:t>
            </a:r>
            <a:endParaRPr lang="en-US" dirty="0">
              <a:solidFill>
                <a:srgbClr val="F5905D"/>
              </a:solidFill>
            </a:endParaRPr>
          </a:p>
        </p:txBody>
      </p:sp>
      <p:sp>
        <p:nvSpPr>
          <p:cNvPr id="2" name="Text Placeholder 3">
            <a:extLst>
              <a:ext uri="{FF2B5EF4-FFF2-40B4-BE49-F238E27FC236}">
                <a16:creationId xmlns:a16="http://schemas.microsoft.com/office/drawing/2014/main" id="{AB94462E-C5E2-5C9B-7D79-9F3890465C5E}"/>
              </a:ext>
            </a:extLst>
          </p:cNvPr>
          <p:cNvSpPr txBox="1">
            <a:spLocks/>
          </p:cNvSpPr>
          <p:nvPr/>
        </p:nvSpPr>
        <p:spPr>
          <a:xfrm>
            <a:off x="3572933" y="2133600"/>
            <a:ext cx="8178799" cy="3931521"/>
          </a:xfrm>
          <a:prstGeom prst="rect">
            <a:avLst/>
          </a:prstGeom>
        </p:spPr>
        <p:txBody>
          <a:bodyPr vert="horz" lIns="91440" tIns="45720" rIns="91440" bIns="45720" numCol="1" spcCol="28800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buClr>
                <a:srgbClr val="B6D1E1"/>
              </a:buClr>
              <a:buFont typeface="Arial" panose="020B0604020202020204" pitchFamily="34" charset="0"/>
              <a:buChar char="•"/>
              <a:tabLst>
                <a:tab pos="574675" algn="l"/>
              </a:tabLst>
            </a:pPr>
            <a:r>
              <a:rPr lang="en-US" b="1" dirty="0"/>
              <a:t>DELIVERY TIMELINES </a:t>
            </a:r>
            <a:r>
              <a:rPr lang="en-US" dirty="0"/>
              <a:t>– Set out your expected dates of delivery from the time of order</a:t>
            </a:r>
          </a:p>
          <a:p>
            <a:pPr marL="342900" indent="-342900">
              <a:buClr>
                <a:srgbClr val="B6D1E1"/>
              </a:buClr>
              <a:buFont typeface="Arial" panose="020B0604020202020204" pitchFamily="34" charset="0"/>
              <a:buChar char="•"/>
              <a:tabLst>
                <a:tab pos="574675" algn="l"/>
              </a:tabLst>
            </a:pPr>
            <a:r>
              <a:rPr lang="en-US" b="1" dirty="0"/>
              <a:t>REFUND OR RETURN POLICIES –</a:t>
            </a:r>
          </a:p>
          <a:p>
            <a:pPr marL="15875" indent="-15875">
              <a:buClr>
                <a:srgbClr val="B6D1E1"/>
              </a:buClr>
              <a:tabLst>
                <a:tab pos="355600" algn="l"/>
                <a:tab pos="574675" algn="l"/>
              </a:tabLst>
            </a:pPr>
            <a:r>
              <a:rPr lang="en-US" b="1" dirty="0">
                <a:solidFill>
                  <a:srgbClr val="B6D1E1"/>
                </a:solidFill>
              </a:rPr>
              <a:t>		-	</a:t>
            </a:r>
            <a:r>
              <a:rPr lang="en-US" dirty="0"/>
              <a:t>Ecommerce sites usually give this policy its own webpage. If you</a:t>
            </a:r>
          </a:p>
          <a:p>
            <a:pPr marL="15875" indent="-15875">
              <a:buClr>
                <a:srgbClr val="B6D1E1"/>
              </a:buClr>
              <a:tabLst>
                <a:tab pos="355600" algn="l"/>
                <a:tab pos="574675" algn="l"/>
              </a:tabLst>
            </a:pPr>
            <a:r>
              <a:rPr lang="en-US" dirty="0"/>
              <a:t>			sell products online, you can place these policies in your T&amp;C too.  </a:t>
            </a:r>
          </a:p>
          <a:p>
            <a:pPr marL="15875" indent="-15875">
              <a:buClr>
                <a:srgbClr val="B6D1E1"/>
              </a:buClr>
              <a:tabLst>
                <a:tab pos="355600" algn="l"/>
                <a:tab pos="574675" algn="l"/>
              </a:tabLst>
            </a:pPr>
            <a:r>
              <a:rPr lang="en-US" dirty="0">
                <a:solidFill>
                  <a:srgbClr val="B6D1E1"/>
                </a:solidFill>
              </a:rPr>
              <a:t>		-	</a:t>
            </a:r>
            <a:r>
              <a:rPr lang="en-US" dirty="0"/>
              <a:t>Retailers normally maintain separate return or refund policies. </a:t>
            </a:r>
          </a:p>
          <a:p>
            <a:pPr marL="15875" indent="-15875">
              <a:buClr>
                <a:srgbClr val="B6D1E1"/>
              </a:buClr>
              <a:tabLst>
                <a:tab pos="355600" algn="l"/>
                <a:tab pos="574675" algn="l"/>
              </a:tabLst>
            </a:pPr>
            <a:r>
              <a:rPr lang="en-US" dirty="0">
                <a:solidFill>
                  <a:srgbClr val="B6D1E1"/>
                </a:solidFill>
              </a:rPr>
              <a:t>		-	</a:t>
            </a:r>
            <a:r>
              <a:rPr lang="en-US" dirty="0"/>
              <a:t>For service businesses, a return or return policy depends on </a:t>
            </a:r>
          </a:p>
          <a:p>
            <a:pPr marL="15875" indent="-15875">
              <a:buClr>
                <a:srgbClr val="B6D1E1"/>
              </a:buClr>
              <a:tabLst>
                <a:tab pos="355600" algn="l"/>
                <a:tab pos="574675" algn="l"/>
              </a:tabLst>
            </a:pPr>
            <a:r>
              <a:rPr lang="en-US" dirty="0"/>
              <a:t>			your service</a:t>
            </a:r>
          </a:p>
          <a:p>
            <a:pPr marL="342900" indent="-342900">
              <a:buClr>
                <a:srgbClr val="B6D1E1"/>
              </a:buClr>
              <a:buFont typeface="Arial" panose="020B0604020202020204" pitchFamily="34" charset="0"/>
              <a:buChar char="•"/>
              <a:tabLst>
                <a:tab pos="574675" algn="l"/>
              </a:tabLst>
            </a:pPr>
            <a:r>
              <a:rPr lang="en-US" b="1" dirty="0"/>
              <a:t>PRIVACY STATEMENT - </a:t>
            </a:r>
            <a:r>
              <a:rPr lang="en-US" dirty="0"/>
              <a:t>If you handle personally identifiable information, you need a Privacy Policy.  It is still recommended to reference confidentiality in your T&amp;C, but you'll still need a separate Privacy Policy as well. This section does not have to be long. </a:t>
            </a:r>
            <a:endParaRPr lang="en-US" b="1" dirty="0"/>
          </a:p>
        </p:txBody>
      </p:sp>
      <p:cxnSp>
        <p:nvCxnSpPr>
          <p:cNvPr id="3" name="Straight Connector 2">
            <a:extLst>
              <a:ext uri="{FF2B5EF4-FFF2-40B4-BE49-F238E27FC236}">
                <a16:creationId xmlns:a16="http://schemas.microsoft.com/office/drawing/2014/main" id="{0E306F34-4145-D304-F17C-668DD3058A82}"/>
              </a:ext>
            </a:extLst>
          </p:cNvPr>
          <p:cNvCxnSpPr>
            <a:cxnSpLocks/>
          </p:cNvCxnSpPr>
          <p:nvPr/>
        </p:nvCxnSpPr>
        <p:spPr>
          <a:xfrm flipV="1">
            <a:off x="3226576" y="1960405"/>
            <a:ext cx="0" cy="4101728"/>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6" name="Text Placeholder 3">
            <a:extLst>
              <a:ext uri="{FF2B5EF4-FFF2-40B4-BE49-F238E27FC236}">
                <a16:creationId xmlns:a16="http://schemas.microsoft.com/office/drawing/2014/main" id="{472EB003-B52B-9A1A-6337-02DEAB59C344}"/>
              </a:ext>
            </a:extLst>
          </p:cNvPr>
          <p:cNvSpPr txBox="1">
            <a:spLocks/>
          </p:cNvSpPr>
          <p:nvPr/>
        </p:nvSpPr>
        <p:spPr>
          <a:xfrm>
            <a:off x="739344" y="2133600"/>
            <a:ext cx="2799723" cy="2371725"/>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640"/>
              </a:lnSpc>
              <a:spcBef>
                <a:spcPts val="0"/>
              </a:spcBef>
            </a:pPr>
            <a:r>
              <a:rPr lang="en-GB" sz="3200" b="1" i="1" dirty="0">
                <a:solidFill>
                  <a:srgbClr val="94C7B0"/>
                </a:solidFill>
              </a:rPr>
              <a:t>Sometimes called T&amp;C (terms and conditions) -  they cover</a:t>
            </a:r>
          </a:p>
          <a:p>
            <a:pPr marL="0" lvl="1" algn="l">
              <a:lnSpc>
                <a:spcPts val="2640"/>
              </a:lnSpc>
              <a:spcBef>
                <a:spcPts val="0"/>
              </a:spcBef>
            </a:pPr>
            <a:endParaRPr lang="en-GB" sz="3200" b="1" i="1" dirty="0">
              <a:solidFill>
                <a:srgbClr val="94C7B0"/>
              </a:solidFill>
            </a:endParaRPr>
          </a:p>
        </p:txBody>
      </p:sp>
    </p:spTree>
    <p:extLst>
      <p:ext uri="{BB962C8B-B14F-4D97-AF65-F5344CB8AC3E}">
        <p14:creationId xmlns:p14="http://schemas.microsoft.com/office/powerpoint/2010/main" val="27783262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p:txBody>
          <a:bodyPr/>
          <a:lstStyle/>
          <a:p>
            <a:r>
              <a:rPr lang="en-US" dirty="0"/>
              <a:t>NEED HELP?</a:t>
            </a:r>
          </a:p>
        </p:txBody>
      </p:sp>
      <p:sp>
        <p:nvSpPr>
          <p:cNvPr id="2" name="Text Placeholder 3">
            <a:extLst>
              <a:ext uri="{FF2B5EF4-FFF2-40B4-BE49-F238E27FC236}">
                <a16:creationId xmlns:a16="http://schemas.microsoft.com/office/drawing/2014/main" id="{AB94462E-C5E2-5C9B-7D79-9F3890465C5E}"/>
              </a:ext>
            </a:extLst>
          </p:cNvPr>
          <p:cNvSpPr txBox="1">
            <a:spLocks/>
          </p:cNvSpPr>
          <p:nvPr/>
        </p:nvSpPr>
        <p:spPr>
          <a:xfrm>
            <a:off x="5378827" y="1729789"/>
            <a:ext cx="6085040" cy="3962799"/>
          </a:xfrm>
          <a:prstGeom prst="rect">
            <a:avLst/>
          </a:prstGeom>
        </p:spPr>
        <p:txBody>
          <a:bodyPr vert="horz" lIns="91440" tIns="45720" rIns="91440" bIns="45720" numCol="1" spcCol="28800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en-US" b="1" dirty="0"/>
              <a:t>If you need staff from the outset, think about your Startup Team:  </a:t>
            </a:r>
          </a:p>
          <a:p>
            <a:pPr>
              <a:buClr>
                <a:srgbClr val="B6D1E1"/>
              </a:buClr>
            </a:pPr>
            <a:endParaRPr lang="en-US" b="1" dirty="0"/>
          </a:p>
          <a:p>
            <a:pPr marL="342900" indent="-342900">
              <a:buClr>
                <a:srgbClr val="B6D1E1"/>
              </a:buClr>
              <a:buFont typeface="Arial" panose="020B0604020202020204" pitchFamily="34" charset="0"/>
              <a:buChar char="•"/>
            </a:pPr>
            <a:r>
              <a:rPr lang="en-US" dirty="0"/>
              <a:t>Who is part of your startup team?  </a:t>
            </a:r>
          </a:p>
          <a:p>
            <a:pPr marL="342900" indent="-342900">
              <a:buClr>
                <a:srgbClr val="B6D1E1"/>
              </a:buClr>
              <a:buFont typeface="Arial" panose="020B0604020202020204" pitchFamily="34" charset="0"/>
              <a:buChar char="•"/>
            </a:pPr>
            <a:r>
              <a:rPr lang="en-US" dirty="0"/>
              <a:t>What will be their primary area of responsibility?   Describe what you understand their role and duties to be and explain how they are qualified or competent for these duties.  </a:t>
            </a:r>
          </a:p>
          <a:p>
            <a:pPr marL="342900" indent="-342900">
              <a:buClr>
                <a:srgbClr val="B6D1E1"/>
              </a:buClr>
              <a:buFont typeface="Arial" panose="020B0604020202020204" pitchFamily="34" charset="0"/>
              <a:buChar char="•"/>
            </a:pPr>
            <a:r>
              <a:rPr lang="en-US" dirty="0"/>
              <a:t>What will they cost your business and can you afford to take them on?</a:t>
            </a:r>
          </a:p>
          <a:p>
            <a:pPr>
              <a:buClr>
                <a:srgbClr val="B6D1E1"/>
              </a:buClr>
            </a:pPr>
            <a:endParaRPr lang="en-US" b="1" dirty="0"/>
          </a:p>
        </p:txBody>
      </p:sp>
      <p:cxnSp>
        <p:nvCxnSpPr>
          <p:cNvPr id="3" name="Straight Connector 2">
            <a:extLst>
              <a:ext uri="{FF2B5EF4-FFF2-40B4-BE49-F238E27FC236}">
                <a16:creationId xmlns:a16="http://schemas.microsoft.com/office/drawing/2014/main" id="{0E306F34-4145-D304-F17C-668DD3058A82}"/>
              </a:ext>
            </a:extLst>
          </p:cNvPr>
          <p:cNvCxnSpPr>
            <a:cxnSpLocks/>
          </p:cNvCxnSpPr>
          <p:nvPr/>
        </p:nvCxnSpPr>
        <p:spPr>
          <a:xfrm flipV="1">
            <a:off x="4789828" y="1837543"/>
            <a:ext cx="0" cy="2439618"/>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8" name="Text Placeholder 3">
            <a:extLst>
              <a:ext uri="{FF2B5EF4-FFF2-40B4-BE49-F238E27FC236}">
                <a16:creationId xmlns:a16="http://schemas.microsoft.com/office/drawing/2014/main" id="{5BE5810A-5CE2-02F2-51AA-F6935A1518AC}"/>
              </a:ext>
            </a:extLst>
          </p:cNvPr>
          <p:cNvSpPr txBox="1">
            <a:spLocks/>
          </p:cNvSpPr>
          <p:nvPr/>
        </p:nvSpPr>
        <p:spPr>
          <a:xfrm>
            <a:off x="756277" y="1729789"/>
            <a:ext cx="3744005" cy="2371725"/>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640"/>
              </a:lnSpc>
              <a:spcBef>
                <a:spcPts val="0"/>
              </a:spcBef>
            </a:pPr>
            <a:r>
              <a:rPr lang="en-GB" b="1" i="1" dirty="0">
                <a:solidFill>
                  <a:srgbClr val="94C7B0"/>
                </a:solidFill>
              </a:rPr>
              <a:t>While you may be setting up your business as a one woman show, you may need to plan for taking on key staff to help you in the business.  This might be a staff member or a freelancer or independent contractors to help you carry out business functions.  </a:t>
            </a:r>
          </a:p>
          <a:p>
            <a:pPr marL="0" lvl="1" algn="l">
              <a:lnSpc>
                <a:spcPts val="2640"/>
              </a:lnSpc>
              <a:spcBef>
                <a:spcPts val="0"/>
              </a:spcBef>
            </a:pPr>
            <a:endParaRPr lang="en-GB" sz="3200" b="1" i="1" dirty="0">
              <a:solidFill>
                <a:srgbClr val="94C7B0"/>
              </a:solidFill>
            </a:endParaRPr>
          </a:p>
        </p:txBody>
      </p:sp>
    </p:spTree>
    <p:extLst>
      <p:ext uri="{BB962C8B-B14F-4D97-AF65-F5344CB8AC3E}">
        <p14:creationId xmlns:p14="http://schemas.microsoft.com/office/powerpoint/2010/main" val="3225987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250080" y="1658319"/>
            <a:ext cx="6147263" cy="3158610"/>
          </a:xfrm>
        </p:spPr>
        <p:txBody>
          <a:bodyPr>
            <a:normAutofit/>
          </a:bodyPr>
          <a:lstStyle/>
          <a:p>
            <a:r>
              <a:rPr lang="en-US" sz="4800" dirty="0">
                <a:solidFill>
                  <a:schemeClr val="bg1"/>
                </a:solidFill>
              </a:rPr>
              <a:t>Being in Business  …</a:t>
            </a:r>
          </a:p>
          <a:p>
            <a:r>
              <a:rPr lang="en-US" sz="4800" dirty="0">
                <a:solidFill>
                  <a:schemeClr val="bg1"/>
                </a:solidFill>
              </a:rPr>
              <a:t>Making Products Vs.   Delivering A Service</a:t>
            </a:r>
          </a:p>
        </p:txBody>
      </p:sp>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en-US" dirty="0"/>
              <a:t>01</a:t>
            </a:r>
          </a:p>
        </p:txBody>
      </p:sp>
      <p:grpSp>
        <p:nvGrpSpPr>
          <p:cNvPr id="2" name="Group 1">
            <a:extLst>
              <a:ext uri="{FF2B5EF4-FFF2-40B4-BE49-F238E27FC236}">
                <a16:creationId xmlns:a16="http://schemas.microsoft.com/office/drawing/2014/main" id="{9FF0F637-CBC0-2D11-FFE0-7FD8E7D46EEA}"/>
              </a:ext>
            </a:extLst>
          </p:cNvPr>
          <p:cNvGrpSpPr/>
          <p:nvPr/>
        </p:nvGrpSpPr>
        <p:grpSpPr>
          <a:xfrm>
            <a:off x="1360376" y="3456121"/>
            <a:ext cx="3296816" cy="2757387"/>
            <a:chOff x="4534941" y="638925"/>
            <a:chExt cx="1499470" cy="1254125"/>
          </a:xfrm>
        </p:grpSpPr>
        <p:pic>
          <p:nvPicPr>
            <p:cNvPr id="3" name="Picture 2" descr="Logo&#10;&#10;Description automatically generated with medium confidence">
              <a:extLst>
                <a:ext uri="{FF2B5EF4-FFF2-40B4-BE49-F238E27FC236}">
                  <a16:creationId xmlns:a16="http://schemas.microsoft.com/office/drawing/2014/main" id="{27E6DB9B-E9BA-4052-7A84-08FCEFF9E247}"/>
                </a:ext>
              </a:extLst>
            </p:cNvPr>
            <p:cNvPicPr>
              <a:picLocks noChangeAspect="1"/>
            </p:cNvPicPr>
            <p:nvPr/>
          </p:nvPicPr>
          <p:blipFill>
            <a:blip r:embed="rId2"/>
            <a:stretch>
              <a:fillRect/>
            </a:stretch>
          </p:blipFill>
          <p:spPr>
            <a:xfrm>
              <a:off x="4578037" y="638925"/>
              <a:ext cx="1456374" cy="1254125"/>
            </a:xfrm>
            <a:prstGeom prst="rect">
              <a:avLst/>
            </a:prstGeom>
          </p:spPr>
        </p:pic>
        <p:pic>
          <p:nvPicPr>
            <p:cNvPr id="9" name="Picture 8" descr="Icon&#10;&#10;Description automatically generated">
              <a:extLst>
                <a:ext uri="{FF2B5EF4-FFF2-40B4-BE49-F238E27FC236}">
                  <a16:creationId xmlns:a16="http://schemas.microsoft.com/office/drawing/2014/main" id="{8907E9E9-E40D-A020-3314-7D19BFB86F5F}"/>
                </a:ext>
              </a:extLst>
            </p:cNvPr>
            <p:cNvPicPr>
              <a:picLocks noChangeAspect="1"/>
            </p:cNvPicPr>
            <p:nvPr/>
          </p:nvPicPr>
          <p:blipFill>
            <a:blip r:embed="rId3"/>
            <a:stretch>
              <a:fillRect/>
            </a:stretch>
          </p:blipFill>
          <p:spPr>
            <a:xfrm>
              <a:off x="4534941" y="1045995"/>
              <a:ext cx="194895" cy="212551"/>
            </a:xfrm>
            <a:prstGeom prst="rect">
              <a:avLst/>
            </a:prstGeom>
          </p:spPr>
        </p:pic>
      </p:grpSp>
    </p:spTree>
    <p:extLst>
      <p:ext uri="{BB962C8B-B14F-4D97-AF65-F5344CB8AC3E}">
        <p14:creationId xmlns:p14="http://schemas.microsoft.com/office/powerpoint/2010/main" val="29199552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370528" y="2053086"/>
            <a:ext cx="5584343" cy="3312543"/>
          </a:xfrm>
        </p:spPr>
        <p:txBody>
          <a:bodyPr>
            <a:normAutofit/>
          </a:bodyPr>
          <a:lstStyle/>
          <a:p>
            <a:r>
              <a:rPr lang="en-IE" dirty="0"/>
              <a:t>The Legal Part of Getting into Business</a:t>
            </a:r>
            <a:endParaRPr lang="en-US" dirty="0"/>
          </a:p>
        </p:txBody>
      </p:sp>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en-US" dirty="0"/>
              <a:t>05</a:t>
            </a:r>
          </a:p>
        </p:txBody>
      </p:sp>
    </p:spTree>
    <p:extLst>
      <p:ext uri="{BB962C8B-B14F-4D97-AF65-F5344CB8AC3E}">
        <p14:creationId xmlns:p14="http://schemas.microsoft.com/office/powerpoint/2010/main" val="40313214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B20944F-DB25-9664-0DAE-10061747ACB3}"/>
              </a:ext>
            </a:extLst>
          </p:cNvPr>
          <p:cNvSpPr>
            <a:spLocks noGrp="1"/>
          </p:cNvSpPr>
          <p:nvPr>
            <p:ph type="body" sz="quarter" idx="27"/>
          </p:nvPr>
        </p:nvSpPr>
        <p:spPr>
          <a:xfrm>
            <a:off x="751415" y="378372"/>
            <a:ext cx="7854704" cy="1126708"/>
          </a:xfrm>
        </p:spPr>
        <p:txBody>
          <a:bodyPr/>
          <a:lstStyle/>
          <a:p>
            <a:r>
              <a:rPr lang="en-IE" sz="3600" dirty="0"/>
              <a:t>CHOOSING HOW YOU SET UP YOUR BUSINESS IS AN IMPORTANT STEP..</a:t>
            </a:r>
          </a:p>
        </p:txBody>
      </p:sp>
      <p:sp>
        <p:nvSpPr>
          <p:cNvPr id="10" name="Text Placeholder 3">
            <a:extLst>
              <a:ext uri="{FF2B5EF4-FFF2-40B4-BE49-F238E27FC236}">
                <a16:creationId xmlns:a16="http://schemas.microsoft.com/office/drawing/2014/main" id="{DFCFBEAA-0839-82C3-68A7-5CBB6FC33252}"/>
              </a:ext>
            </a:extLst>
          </p:cNvPr>
          <p:cNvSpPr txBox="1">
            <a:spLocks/>
          </p:cNvSpPr>
          <p:nvPr/>
        </p:nvSpPr>
        <p:spPr>
          <a:xfrm>
            <a:off x="742951" y="2188229"/>
            <a:ext cx="3786187" cy="4043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r>
              <a:rPr lang="en-GB" sz="2200" dirty="0">
                <a:solidFill>
                  <a:srgbClr val="382B1B"/>
                </a:solidFill>
              </a:rPr>
              <a:t>In this section,  we introduce you to key enterprise  structures and your options. It is important you understand the laws at local, state, and federal level when setting up your new business. </a:t>
            </a:r>
          </a:p>
          <a:p>
            <a:pPr marL="0" lvl="1" algn="l">
              <a:lnSpc>
                <a:spcPts val="2340"/>
              </a:lnSpc>
              <a:spcBef>
                <a:spcPts val="0"/>
              </a:spcBef>
            </a:pPr>
            <a:endParaRPr lang="en-GB" dirty="0">
              <a:solidFill>
                <a:srgbClr val="382B1B"/>
              </a:solidFill>
            </a:endParaRPr>
          </a:p>
        </p:txBody>
      </p:sp>
      <p:sp>
        <p:nvSpPr>
          <p:cNvPr id="2" name="Text Placeholder 3">
            <a:extLst>
              <a:ext uri="{FF2B5EF4-FFF2-40B4-BE49-F238E27FC236}">
                <a16:creationId xmlns:a16="http://schemas.microsoft.com/office/drawing/2014/main" id="{68B7375D-2D38-6B2F-E2AF-E9F8D8A3E727}"/>
              </a:ext>
            </a:extLst>
          </p:cNvPr>
          <p:cNvSpPr txBox="1">
            <a:spLocks/>
          </p:cNvSpPr>
          <p:nvPr/>
        </p:nvSpPr>
        <p:spPr>
          <a:xfrm>
            <a:off x="5138739" y="2197754"/>
            <a:ext cx="6264367" cy="4043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r>
              <a:rPr lang="en-GB" sz="2200" b="1" dirty="0">
                <a:solidFill>
                  <a:srgbClr val="382B1B"/>
                </a:solidFill>
              </a:rPr>
              <a:t>Business ventures can be structured in several ways, but typically there are three legal forms</a:t>
            </a:r>
            <a:r>
              <a:rPr lang="en-GB" sz="2200" dirty="0">
                <a:solidFill>
                  <a:srgbClr val="382B1B"/>
                </a:solidFill>
              </a:rPr>
              <a:t>.</a:t>
            </a:r>
          </a:p>
          <a:p>
            <a:pPr marL="0" lvl="1" algn="l">
              <a:lnSpc>
                <a:spcPct val="100000"/>
              </a:lnSpc>
              <a:spcBef>
                <a:spcPts val="0"/>
              </a:spcBef>
            </a:pPr>
            <a:endParaRPr lang="en-GB" sz="800" dirty="0">
              <a:solidFill>
                <a:srgbClr val="382B1B"/>
              </a:solidFill>
            </a:endParaRPr>
          </a:p>
          <a:p>
            <a:pPr marL="342900" lvl="1" indent="-342900" algn="l">
              <a:lnSpc>
                <a:spcPts val="2340"/>
              </a:lnSpc>
              <a:spcBef>
                <a:spcPts val="0"/>
              </a:spcBef>
              <a:buClr>
                <a:srgbClr val="B6D1E1"/>
              </a:buClr>
              <a:buFont typeface="Arial" panose="020B0604020202020204" pitchFamily="34" charset="0"/>
              <a:buChar char="•"/>
            </a:pPr>
            <a:r>
              <a:rPr lang="en-GB" sz="2200" dirty="0">
                <a:solidFill>
                  <a:srgbClr val="382B1B"/>
                </a:solidFill>
              </a:rPr>
              <a:t>Sole Proprietorship</a:t>
            </a:r>
          </a:p>
          <a:p>
            <a:pPr marL="342900" lvl="1" indent="-342900" algn="l">
              <a:lnSpc>
                <a:spcPts val="2340"/>
              </a:lnSpc>
              <a:spcBef>
                <a:spcPts val="0"/>
              </a:spcBef>
              <a:buClr>
                <a:srgbClr val="B6D1E1"/>
              </a:buClr>
              <a:buFont typeface="Arial" panose="020B0604020202020204" pitchFamily="34" charset="0"/>
              <a:buChar char="•"/>
            </a:pPr>
            <a:r>
              <a:rPr lang="en-GB" sz="2200" dirty="0">
                <a:solidFill>
                  <a:srgbClr val="382B1B"/>
                </a:solidFill>
              </a:rPr>
              <a:t>Partnership</a:t>
            </a:r>
          </a:p>
          <a:p>
            <a:pPr marL="342900" lvl="1" indent="-342900" algn="l">
              <a:lnSpc>
                <a:spcPts val="2340"/>
              </a:lnSpc>
              <a:spcBef>
                <a:spcPts val="0"/>
              </a:spcBef>
              <a:buClr>
                <a:srgbClr val="B6D1E1"/>
              </a:buClr>
              <a:buFont typeface="Arial" panose="020B0604020202020204" pitchFamily="34" charset="0"/>
              <a:buChar char="•"/>
            </a:pPr>
            <a:r>
              <a:rPr lang="en-GB" sz="2200" dirty="0">
                <a:solidFill>
                  <a:srgbClr val="382B1B"/>
                </a:solidFill>
              </a:rPr>
              <a:t>Limited Company</a:t>
            </a:r>
          </a:p>
          <a:p>
            <a:pPr marL="0" lvl="1" algn="l">
              <a:lnSpc>
                <a:spcPts val="2340"/>
              </a:lnSpc>
              <a:spcBef>
                <a:spcPts val="0"/>
              </a:spcBef>
            </a:pPr>
            <a:endParaRPr lang="en-GB" sz="2200" dirty="0">
              <a:solidFill>
                <a:srgbClr val="382B1B"/>
              </a:solidFill>
            </a:endParaRPr>
          </a:p>
          <a:p>
            <a:pPr marL="0" lvl="1" algn="l">
              <a:lnSpc>
                <a:spcPts val="2340"/>
              </a:lnSpc>
              <a:spcBef>
                <a:spcPts val="0"/>
              </a:spcBef>
            </a:pPr>
            <a:r>
              <a:rPr lang="en-GB" sz="2200" dirty="0">
                <a:solidFill>
                  <a:srgbClr val="382B1B"/>
                </a:solidFill>
              </a:rPr>
              <a:t>We then introduce you to some interesting and emerging business structures. </a:t>
            </a:r>
          </a:p>
          <a:p>
            <a:pPr marL="0" lvl="1" algn="l">
              <a:lnSpc>
                <a:spcPts val="2340"/>
              </a:lnSpc>
              <a:spcBef>
                <a:spcPts val="0"/>
              </a:spcBef>
            </a:pPr>
            <a:endParaRPr lang="en-GB" dirty="0">
              <a:solidFill>
                <a:srgbClr val="382B1B"/>
              </a:solidFill>
            </a:endParaRPr>
          </a:p>
        </p:txBody>
      </p:sp>
      <p:cxnSp>
        <p:nvCxnSpPr>
          <p:cNvPr id="6" name="Straight Connector 5">
            <a:extLst>
              <a:ext uri="{FF2B5EF4-FFF2-40B4-BE49-F238E27FC236}">
                <a16:creationId xmlns:a16="http://schemas.microsoft.com/office/drawing/2014/main" id="{0B4BAE80-1E7D-216F-C874-F93ED8D468CA}"/>
              </a:ext>
            </a:extLst>
          </p:cNvPr>
          <p:cNvCxnSpPr>
            <a:cxnSpLocks/>
          </p:cNvCxnSpPr>
          <p:nvPr/>
        </p:nvCxnSpPr>
        <p:spPr>
          <a:xfrm flipV="1">
            <a:off x="4703636" y="1806917"/>
            <a:ext cx="0" cy="3051954"/>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95433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DE2B45-D0EF-334D-509B-834C969765B5}"/>
              </a:ext>
            </a:extLst>
          </p:cNvPr>
          <p:cNvSpPr>
            <a:spLocks noGrp="1"/>
          </p:cNvSpPr>
          <p:nvPr>
            <p:ph type="body" sz="quarter" idx="27"/>
          </p:nvPr>
        </p:nvSpPr>
        <p:spPr/>
        <p:txBody>
          <a:bodyPr/>
          <a:lstStyle/>
          <a:p>
            <a:r>
              <a:rPr lang="en-US" dirty="0"/>
              <a:t>SOLE TRADER </a:t>
            </a:r>
          </a:p>
        </p:txBody>
      </p:sp>
      <p:sp>
        <p:nvSpPr>
          <p:cNvPr id="8" name="Text Placeholder 3">
            <a:extLst>
              <a:ext uri="{FF2B5EF4-FFF2-40B4-BE49-F238E27FC236}">
                <a16:creationId xmlns:a16="http://schemas.microsoft.com/office/drawing/2014/main" id="{13F0B3B1-F407-6ABC-F670-222F5F3DA9D1}"/>
              </a:ext>
            </a:extLst>
          </p:cNvPr>
          <p:cNvSpPr txBox="1">
            <a:spLocks/>
          </p:cNvSpPr>
          <p:nvPr/>
        </p:nvSpPr>
        <p:spPr>
          <a:xfrm>
            <a:off x="600636" y="1371600"/>
            <a:ext cx="11367246" cy="390861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buClr>
                <a:srgbClr val="B6D1E1"/>
              </a:buClr>
            </a:pPr>
            <a:r>
              <a:rPr lang="en-GB" sz="2200" dirty="0">
                <a:solidFill>
                  <a:srgbClr val="382B1B"/>
                </a:solidFill>
              </a:rPr>
              <a:t>Most women starting a food business begin as a sole trader — the simplest and most flexible legal setup. You can run your business on your own, from your kitchen or a market stall, without needing partners or a company structure.</a:t>
            </a:r>
          </a:p>
          <a:p>
            <a:pPr marL="342900" lvl="1" indent="-342900" algn="l">
              <a:lnSpc>
                <a:spcPts val="2340"/>
              </a:lnSpc>
              <a:spcBef>
                <a:spcPts val="0"/>
              </a:spcBef>
              <a:buClr>
                <a:srgbClr val="B6D1E1"/>
              </a:buClr>
              <a:buFont typeface="Arial" panose="020B0604020202020204" pitchFamily="34" charset="0"/>
              <a:buChar char="•"/>
            </a:pPr>
            <a:endParaRPr lang="en-GB" sz="2200" dirty="0">
              <a:solidFill>
                <a:srgbClr val="382B1B"/>
              </a:solidFill>
            </a:endParaRPr>
          </a:p>
          <a:p>
            <a:pPr marL="0" lvl="1" algn="l">
              <a:lnSpc>
                <a:spcPts val="2340"/>
              </a:lnSpc>
              <a:spcBef>
                <a:spcPts val="0"/>
              </a:spcBef>
              <a:buClr>
                <a:srgbClr val="B6D1E1"/>
              </a:buClr>
            </a:pPr>
            <a:r>
              <a:rPr lang="en-GB" sz="2200" b="1" dirty="0">
                <a:solidFill>
                  <a:srgbClr val="382B1B"/>
                </a:solidFill>
              </a:rPr>
              <a:t>What Is a Sole Trader?</a:t>
            </a:r>
          </a:p>
          <a:p>
            <a:pPr marL="0" lvl="1" algn="l">
              <a:lnSpc>
                <a:spcPts val="2340"/>
              </a:lnSpc>
              <a:spcBef>
                <a:spcPts val="0"/>
              </a:spcBef>
              <a:buClr>
                <a:srgbClr val="B6D1E1"/>
              </a:buClr>
            </a:pPr>
            <a:r>
              <a:rPr lang="en-GB" sz="2200" dirty="0">
                <a:solidFill>
                  <a:srgbClr val="382B1B"/>
                </a:solidFill>
              </a:rPr>
              <a:t>Being a sole trader means:</a:t>
            </a:r>
          </a:p>
          <a:p>
            <a:pPr marL="342900" lvl="1" indent="-342900" algn="l">
              <a:lnSpc>
                <a:spcPts val="2340"/>
              </a:lnSpc>
              <a:spcBef>
                <a:spcPts val="0"/>
              </a:spcBef>
              <a:buClr>
                <a:srgbClr val="B6D1E1"/>
              </a:buClr>
              <a:buFont typeface="Arial" panose="020B0604020202020204" pitchFamily="34" charset="0"/>
              <a:buChar char="•"/>
            </a:pPr>
            <a:r>
              <a:rPr lang="en-GB" sz="2200" dirty="0">
                <a:solidFill>
                  <a:srgbClr val="382B1B"/>
                </a:solidFill>
              </a:rPr>
              <a:t>You own and run the business yourself</a:t>
            </a:r>
          </a:p>
          <a:p>
            <a:pPr marL="342900" lvl="1" indent="-342900" algn="l">
              <a:lnSpc>
                <a:spcPts val="2340"/>
              </a:lnSpc>
              <a:spcBef>
                <a:spcPts val="0"/>
              </a:spcBef>
              <a:buClr>
                <a:srgbClr val="B6D1E1"/>
              </a:buClr>
              <a:buFont typeface="Arial" panose="020B0604020202020204" pitchFamily="34" charset="0"/>
              <a:buChar char="•"/>
            </a:pPr>
            <a:r>
              <a:rPr lang="en-GB" sz="2200" dirty="0">
                <a:solidFill>
                  <a:srgbClr val="382B1B"/>
                </a:solidFill>
              </a:rPr>
              <a:t>You keep the profits</a:t>
            </a:r>
          </a:p>
          <a:p>
            <a:pPr marL="342900" lvl="1" indent="-342900" algn="l">
              <a:lnSpc>
                <a:spcPts val="2340"/>
              </a:lnSpc>
              <a:spcBef>
                <a:spcPts val="0"/>
              </a:spcBef>
              <a:buClr>
                <a:srgbClr val="B6D1E1"/>
              </a:buClr>
              <a:buFont typeface="Arial" panose="020B0604020202020204" pitchFamily="34" charset="0"/>
              <a:buChar char="•"/>
            </a:pPr>
            <a:r>
              <a:rPr lang="en-GB" sz="2200" dirty="0">
                <a:solidFill>
                  <a:srgbClr val="382B1B"/>
                </a:solidFill>
              </a:rPr>
              <a:t>You are personally responsible for the business (debts, taxes, etc.)</a:t>
            </a:r>
          </a:p>
          <a:p>
            <a:pPr marL="342900" lvl="1" indent="-342900" algn="l">
              <a:lnSpc>
                <a:spcPts val="2340"/>
              </a:lnSpc>
              <a:spcBef>
                <a:spcPts val="0"/>
              </a:spcBef>
              <a:buClr>
                <a:srgbClr val="B6D1E1"/>
              </a:buClr>
              <a:buFont typeface="Arial" panose="020B0604020202020204" pitchFamily="34" charset="0"/>
              <a:buChar char="•"/>
            </a:pPr>
            <a:endParaRPr lang="en-GB" sz="2200" dirty="0">
              <a:solidFill>
                <a:srgbClr val="382B1B"/>
              </a:solidFill>
            </a:endParaRPr>
          </a:p>
          <a:p>
            <a:pPr>
              <a:buNone/>
            </a:pPr>
            <a:r>
              <a:rPr lang="en-GB" b="1" dirty="0"/>
              <a:t>What You Need to Do (Depending on Your Country)</a:t>
            </a:r>
          </a:p>
          <a:p>
            <a:pPr>
              <a:buNone/>
            </a:pPr>
            <a:r>
              <a:rPr lang="en-GB" b="1" dirty="0"/>
              <a:t>You usually need to:</a:t>
            </a:r>
          </a:p>
          <a:p>
            <a:pPr marL="342900" indent="-342900">
              <a:buFont typeface="Arial" panose="020B0604020202020204" pitchFamily="34" charset="0"/>
              <a:buChar char="•"/>
            </a:pPr>
            <a:r>
              <a:rPr lang="en-GB" dirty="0"/>
              <a:t>Register as a sole trader with your local business authority</a:t>
            </a:r>
          </a:p>
          <a:p>
            <a:pPr marL="342900" indent="-342900">
              <a:buFont typeface="Arial" panose="020B0604020202020204" pitchFamily="34" charset="0"/>
              <a:buChar char="•"/>
            </a:pPr>
            <a:r>
              <a:rPr lang="en-GB" dirty="0"/>
              <a:t>Apply for a tax number or VAT number (if your income is above the limit)</a:t>
            </a:r>
          </a:p>
          <a:p>
            <a:pPr marL="342900" indent="-342900">
              <a:buFont typeface="Arial" panose="020B0604020202020204" pitchFamily="34" charset="0"/>
              <a:buChar char="•"/>
            </a:pPr>
            <a:r>
              <a:rPr lang="en-GB" dirty="0"/>
              <a:t>Register your food business with your local food safety office</a:t>
            </a:r>
          </a:p>
          <a:p>
            <a:pPr marL="342900" indent="-342900">
              <a:buFont typeface="Arial" panose="020B0604020202020204" pitchFamily="34" charset="0"/>
              <a:buChar char="•"/>
            </a:pPr>
            <a:r>
              <a:rPr lang="en-GB" dirty="0"/>
              <a:t>Keep track of your income and expenses</a:t>
            </a:r>
          </a:p>
          <a:p>
            <a:pPr marL="342900" indent="-342900">
              <a:buFont typeface="Arial" panose="020B0604020202020204" pitchFamily="34" charset="0"/>
              <a:buChar char="•"/>
            </a:pPr>
            <a:r>
              <a:rPr lang="en-GB" dirty="0"/>
              <a:t>Report earnings once a year (simple tax declaration)</a:t>
            </a:r>
          </a:p>
          <a:p>
            <a:pPr marL="342900" lvl="1" indent="-342900" algn="l">
              <a:lnSpc>
                <a:spcPts val="2340"/>
              </a:lnSpc>
              <a:spcBef>
                <a:spcPts val="0"/>
              </a:spcBef>
              <a:buClr>
                <a:srgbClr val="B6D1E1"/>
              </a:buClr>
              <a:buFont typeface="Arial" panose="020B0604020202020204" pitchFamily="34" charset="0"/>
              <a:buChar char="•"/>
            </a:pPr>
            <a:endParaRPr lang="en-GB" sz="2200" dirty="0">
              <a:solidFill>
                <a:srgbClr val="382B1B"/>
              </a:solidFill>
            </a:endParaRPr>
          </a:p>
          <a:p>
            <a:pPr marL="0" lvl="1" algn="l">
              <a:lnSpc>
                <a:spcPts val="2340"/>
              </a:lnSpc>
              <a:spcBef>
                <a:spcPts val="0"/>
              </a:spcBef>
            </a:pPr>
            <a:endParaRPr lang="en-GB" dirty="0">
              <a:solidFill>
                <a:srgbClr val="382B1B"/>
              </a:solidFill>
            </a:endParaRPr>
          </a:p>
        </p:txBody>
      </p:sp>
      <p:sp>
        <p:nvSpPr>
          <p:cNvPr id="12" name="TextBox 11">
            <a:extLst>
              <a:ext uri="{FF2B5EF4-FFF2-40B4-BE49-F238E27FC236}">
                <a16:creationId xmlns:a16="http://schemas.microsoft.com/office/drawing/2014/main" id="{DA854B73-0143-FEC1-6322-80DEA2128AE3}"/>
              </a:ext>
            </a:extLst>
          </p:cNvPr>
          <p:cNvSpPr txBox="1"/>
          <p:nvPr/>
        </p:nvSpPr>
        <p:spPr>
          <a:xfrm>
            <a:off x="9475693" y="2333667"/>
            <a:ext cx="2357717" cy="3139321"/>
          </a:xfrm>
          <a:prstGeom prst="rect">
            <a:avLst/>
          </a:prstGeom>
          <a:solidFill>
            <a:srgbClr val="E6C8C7"/>
          </a:solidFill>
        </p:spPr>
        <p:txBody>
          <a:bodyPr wrap="square">
            <a:spAutoFit/>
          </a:bodyPr>
          <a:lstStyle/>
          <a:p>
            <a:pPr>
              <a:buNone/>
            </a:pPr>
            <a:r>
              <a:rPr lang="en-GB" sz="1800" b="1" dirty="0"/>
              <a:t>REGISTER ..</a:t>
            </a:r>
          </a:p>
          <a:p>
            <a:pPr>
              <a:buNone/>
            </a:pPr>
            <a:endParaRPr lang="en-GB" sz="1800" b="1" dirty="0"/>
          </a:p>
          <a:p>
            <a:r>
              <a:rPr lang="en-GB" sz="1800" b="1" dirty="0"/>
              <a:t>Sweden</a:t>
            </a:r>
            <a:r>
              <a:rPr lang="en-GB" sz="1800" dirty="0"/>
              <a:t>: </a:t>
            </a:r>
            <a:r>
              <a:rPr lang="en-GB" sz="1800" dirty="0">
                <a:hlinkClick r:id="rId2"/>
              </a:rPr>
              <a:t>verksamt.se</a:t>
            </a:r>
            <a:endParaRPr lang="en-GB" sz="1800" dirty="0"/>
          </a:p>
          <a:p>
            <a:r>
              <a:rPr lang="en-GB" sz="1800" b="1" dirty="0"/>
              <a:t>Netherlands</a:t>
            </a:r>
            <a:r>
              <a:rPr lang="en-GB" sz="1800" dirty="0"/>
              <a:t>: </a:t>
            </a:r>
            <a:r>
              <a:rPr lang="en-GB" sz="1800" dirty="0">
                <a:hlinkClick r:id="rId3"/>
              </a:rPr>
              <a:t>www.kvk.nl</a:t>
            </a:r>
            <a:r>
              <a:rPr lang="en-GB" sz="1800" dirty="0"/>
              <a:t> </a:t>
            </a:r>
          </a:p>
          <a:p>
            <a:r>
              <a:rPr lang="en-GB" b="1" dirty="0"/>
              <a:t>Ireland: </a:t>
            </a:r>
            <a:r>
              <a:rPr lang="en-IE" dirty="0">
                <a:hlinkClick r:id="rId4"/>
              </a:rPr>
              <a:t>ROS Registration</a:t>
            </a:r>
            <a:endParaRPr lang="en-IE" dirty="0"/>
          </a:p>
          <a:p>
            <a:r>
              <a:rPr lang="en-IE" sz="1800" b="1" dirty="0"/>
              <a:t>France: </a:t>
            </a:r>
            <a:r>
              <a:rPr lang="fr-FR" dirty="0">
                <a:hlinkClick r:id="rId5"/>
              </a:rPr>
              <a:t>Guichet des formalités des entreprises | Service-Public.fr</a:t>
            </a:r>
            <a:endParaRPr lang="en-GB" sz="1800" dirty="0"/>
          </a:p>
        </p:txBody>
      </p:sp>
    </p:spTree>
    <p:extLst>
      <p:ext uri="{BB962C8B-B14F-4D97-AF65-F5344CB8AC3E}">
        <p14:creationId xmlns:p14="http://schemas.microsoft.com/office/powerpoint/2010/main" val="34133755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F2977-A558-F5DA-2D96-3E52912CB0DD}"/>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49D3CF3F-9AB2-07C5-88D0-BFA2A228A57D}"/>
              </a:ext>
            </a:extLst>
          </p:cNvPr>
          <p:cNvSpPr>
            <a:spLocks noGrp="1"/>
          </p:cNvSpPr>
          <p:nvPr>
            <p:ph type="body" sz="quarter" idx="27"/>
          </p:nvPr>
        </p:nvSpPr>
        <p:spPr/>
        <p:txBody>
          <a:bodyPr/>
          <a:lstStyle/>
          <a:p>
            <a:r>
              <a:rPr lang="en-US" dirty="0"/>
              <a:t>SOLE TRADER </a:t>
            </a:r>
          </a:p>
        </p:txBody>
      </p:sp>
      <p:sp>
        <p:nvSpPr>
          <p:cNvPr id="8" name="Text Placeholder 3">
            <a:extLst>
              <a:ext uri="{FF2B5EF4-FFF2-40B4-BE49-F238E27FC236}">
                <a16:creationId xmlns:a16="http://schemas.microsoft.com/office/drawing/2014/main" id="{A12F8F21-0682-5A41-B1D3-A39ADB9204F6}"/>
              </a:ext>
            </a:extLst>
          </p:cNvPr>
          <p:cNvSpPr txBox="1">
            <a:spLocks/>
          </p:cNvSpPr>
          <p:nvPr/>
        </p:nvSpPr>
        <p:spPr>
          <a:xfrm>
            <a:off x="600636" y="1371600"/>
            <a:ext cx="11367246" cy="390861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buClr>
                <a:srgbClr val="B6D1E1"/>
              </a:buClr>
            </a:pPr>
            <a:r>
              <a:rPr lang="en-GB" b="1" dirty="0">
                <a:solidFill>
                  <a:srgbClr val="94C7B0"/>
                </a:solidFill>
              </a:rPr>
              <a:t>What About Taxes?</a:t>
            </a:r>
          </a:p>
          <a:p>
            <a:pPr marL="0" lvl="1" algn="l">
              <a:lnSpc>
                <a:spcPts val="2340"/>
              </a:lnSpc>
              <a:spcBef>
                <a:spcPts val="0"/>
              </a:spcBef>
              <a:buClr>
                <a:srgbClr val="B6D1E1"/>
              </a:buClr>
            </a:pPr>
            <a:r>
              <a:rPr lang="en-GB" dirty="0"/>
              <a:t>As a sole trader:</a:t>
            </a:r>
          </a:p>
          <a:p>
            <a:pPr marL="342900" lvl="1" indent="-342900" algn="l">
              <a:lnSpc>
                <a:spcPts val="2340"/>
              </a:lnSpc>
              <a:spcBef>
                <a:spcPts val="0"/>
              </a:spcBef>
              <a:buClr>
                <a:srgbClr val="B6D1E1"/>
              </a:buClr>
              <a:buFont typeface="Arial" panose="020B0604020202020204" pitchFamily="34" charset="0"/>
              <a:buChar char="•"/>
            </a:pPr>
            <a:r>
              <a:rPr lang="en-GB" dirty="0"/>
              <a:t>You pay tax on your profits (not on your total sales)</a:t>
            </a:r>
          </a:p>
          <a:p>
            <a:pPr marL="342900" lvl="1" indent="-342900" algn="l">
              <a:lnSpc>
                <a:spcPts val="2340"/>
              </a:lnSpc>
              <a:spcBef>
                <a:spcPts val="0"/>
              </a:spcBef>
              <a:buClr>
                <a:srgbClr val="B6D1E1"/>
              </a:buClr>
              <a:buFont typeface="Arial" panose="020B0604020202020204" pitchFamily="34" charset="0"/>
              <a:buChar char="•"/>
            </a:pPr>
            <a:r>
              <a:rPr lang="en-GB" dirty="0"/>
              <a:t>You can deduct business costs (ingredients, packaging, labels, etc.)</a:t>
            </a:r>
          </a:p>
          <a:p>
            <a:pPr marL="342900" lvl="1" indent="-342900" algn="l">
              <a:lnSpc>
                <a:spcPts val="2340"/>
              </a:lnSpc>
              <a:spcBef>
                <a:spcPts val="0"/>
              </a:spcBef>
              <a:buClr>
                <a:srgbClr val="B6D1E1"/>
              </a:buClr>
              <a:buFont typeface="Arial" panose="020B0604020202020204" pitchFamily="34" charset="0"/>
              <a:buChar char="•"/>
            </a:pPr>
            <a:r>
              <a:rPr lang="en-GB" dirty="0"/>
              <a:t>You may need to charge VAT if you pass the income threshold</a:t>
            </a:r>
          </a:p>
          <a:p>
            <a:pPr marL="342900" lvl="1" indent="-342900" algn="l">
              <a:lnSpc>
                <a:spcPts val="2340"/>
              </a:lnSpc>
              <a:spcBef>
                <a:spcPts val="0"/>
              </a:spcBef>
              <a:buClr>
                <a:srgbClr val="B6D1E1"/>
              </a:buClr>
              <a:buFont typeface="Arial" panose="020B0604020202020204" pitchFamily="34" charset="0"/>
              <a:buChar char="•"/>
            </a:pPr>
            <a:r>
              <a:rPr lang="en-GB" dirty="0"/>
              <a:t>You are responsible for keeping receipts and records</a:t>
            </a:r>
          </a:p>
          <a:p>
            <a:pPr marL="0" lvl="1" algn="l">
              <a:lnSpc>
                <a:spcPts val="2340"/>
              </a:lnSpc>
              <a:spcBef>
                <a:spcPts val="0"/>
              </a:spcBef>
              <a:buClr>
                <a:srgbClr val="B6D1E1"/>
              </a:buClr>
            </a:pPr>
            <a:endParaRPr lang="en-GB" dirty="0"/>
          </a:p>
          <a:p>
            <a:pPr marL="0" lvl="1" algn="l">
              <a:lnSpc>
                <a:spcPts val="2340"/>
              </a:lnSpc>
              <a:spcBef>
                <a:spcPts val="0"/>
              </a:spcBef>
              <a:buClr>
                <a:srgbClr val="B6D1E1"/>
              </a:buClr>
            </a:pPr>
            <a:r>
              <a:rPr lang="en-GB" b="1" dirty="0">
                <a:solidFill>
                  <a:srgbClr val="94C7B0"/>
                </a:solidFill>
              </a:rPr>
              <a:t>Risks to Know</a:t>
            </a:r>
          </a:p>
          <a:p>
            <a:pPr marL="342900" lvl="1" indent="-342900" algn="l">
              <a:lnSpc>
                <a:spcPts val="2340"/>
              </a:lnSpc>
              <a:spcBef>
                <a:spcPts val="0"/>
              </a:spcBef>
              <a:buClr>
                <a:srgbClr val="B6D1E1"/>
              </a:buClr>
              <a:buFont typeface="Arial" panose="020B0604020202020204" pitchFamily="34" charset="0"/>
              <a:buChar char="•"/>
            </a:pPr>
            <a:r>
              <a:rPr lang="en-GB" dirty="0"/>
              <a:t>If your business has debts or problems, you are personally responsible — there’s no legal separation like with a limited company</a:t>
            </a:r>
          </a:p>
          <a:p>
            <a:pPr marL="342900" lvl="1" indent="-342900" algn="l">
              <a:lnSpc>
                <a:spcPts val="2340"/>
              </a:lnSpc>
              <a:spcBef>
                <a:spcPts val="0"/>
              </a:spcBef>
              <a:buClr>
                <a:srgbClr val="B6D1E1"/>
              </a:buClr>
              <a:buFont typeface="Arial" panose="020B0604020202020204" pitchFamily="34" charset="0"/>
              <a:buChar char="•"/>
            </a:pPr>
            <a:r>
              <a:rPr lang="en-GB" dirty="0"/>
              <a:t>You should keep business money separate from your personal money</a:t>
            </a:r>
          </a:p>
          <a:p>
            <a:pPr marL="342900" lvl="1" indent="-342900" algn="l">
              <a:lnSpc>
                <a:spcPts val="2340"/>
              </a:lnSpc>
              <a:spcBef>
                <a:spcPts val="0"/>
              </a:spcBef>
              <a:buClr>
                <a:srgbClr val="B6D1E1"/>
              </a:buClr>
              <a:buFont typeface="Arial" panose="020B0604020202020204" pitchFamily="34" charset="0"/>
              <a:buChar char="•"/>
            </a:pPr>
            <a:r>
              <a:rPr lang="en-GB" dirty="0"/>
              <a:t>Get product liability insurance</a:t>
            </a:r>
            <a:endParaRPr lang="en-GB" sz="2200" dirty="0">
              <a:solidFill>
                <a:srgbClr val="382B1B"/>
              </a:solidFill>
            </a:endParaRPr>
          </a:p>
          <a:p>
            <a:pPr marL="0" lvl="1" algn="l">
              <a:lnSpc>
                <a:spcPts val="2340"/>
              </a:lnSpc>
              <a:spcBef>
                <a:spcPts val="0"/>
              </a:spcBef>
            </a:pPr>
            <a:endParaRPr lang="en-GB" dirty="0">
              <a:solidFill>
                <a:srgbClr val="382B1B"/>
              </a:solidFill>
            </a:endParaRPr>
          </a:p>
        </p:txBody>
      </p:sp>
    </p:spTree>
    <p:extLst>
      <p:ext uri="{BB962C8B-B14F-4D97-AF65-F5344CB8AC3E}">
        <p14:creationId xmlns:p14="http://schemas.microsoft.com/office/powerpoint/2010/main" val="26353827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DE2B45-D0EF-334D-509B-834C969765B5}"/>
              </a:ext>
            </a:extLst>
          </p:cNvPr>
          <p:cNvSpPr>
            <a:spLocks noGrp="1"/>
          </p:cNvSpPr>
          <p:nvPr>
            <p:ph type="body" sz="quarter" idx="27"/>
          </p:nvPr>
        </p:nvSpPr>
        <p:spPr/>
        <p:txBody>
          <a:bodyPr/>
          <a:lstStyle/>
          <a:p>
            <a:r>
              <a:rPr lang="en-US" dirty="0"/>
              <a:t>A BUSINESS PARTNERSHIP</a:t>
            </a:r>
          </a:p>
        </p:txBody>
      </p:sp>
      <p:sp>
        <p:nvSpPr>
          <p:cNvPr id="8" name="Text Placeholder 3">
            <a:extLst>
              <a:ext uri="{FF2B5EF4-FFF2-40B4-BE49-F238E27FC236}">
                <a16:creationId xmlns:a16="http://schemas.microsoft.com/office/drawing/2014/main" id="{13F0B3B1-F407-6ABC-F670-222F5F3DA9D1}"/>
              </a:ext>
            </a:extLst>
          </p:cNvPr>
          <p:cNvSpPr txBox="1">
            <a:spLocks/>
          </p:cNvSpPr>
          <p:nvPr/>
        </p:nvSpPr>
        <p:spPr>
          <a:xfrm>
            <a:off x="421341" y="1577788"/>
            <a:ext cx="11237259" cy="390861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buClr>
                <a:srgbClr val="B6D1E1"/>
              </a:buClr>
            </a:pPr>
            <a:endParaRPr lang="en-GB" sz="2200" dirty="0">
              <a:solidFill>
                <a:srgbClr val="382B1B"/>
              </a:solidFill>
            </a:endParaRPr>
          </a:p>
          <a:p>
            <a:pPr marL="342900" lvl="1" indent="-342900" algn="l">
              <a:lnSpc>
                <a:spcPts val="2340"/>
              </a:lnSpc>
              <a:spcBef>
                <a:spcPts val="0"/>
              </a:spcBef>
              <a:buClr>
                <a:srgbClr val="B6D1E1"/>
              </a:buClr>
              <a:buFont typeface="Arial" panose="020B0604020202020204" pitchFamily="34" charset="0"/>
              <a:buChar char="•"/>
            </a:pPr>
            <a:endParaRPr lang="en-GB" dirty="0">
              <a:solidFill>
                <a:srgbClr val="382B1B"/>
              </a:solidFill>
            </a:endParaRPr>
          </a:p>
        </p:txBody>
      </p:sp>
      <p:sp>
        <p:nvSpPr>
          <p:cNvPr id="15" name="TextBox 14">
            <a:extLst>
              <a:ext uri="{FF2B5EF4-FFF2-40B4-BE49-F238E27FC236}">
                <a16:creationId xmlns:a16="http://schemas.microsoft.com/office/drawing/2014/main" id="{8588BA96-7993-2477-E0F1-86B59DFA535D}"/>
              </a:ext>
            </a:extLst>
          </p:cNvPr>
          <p:cNvSpPr txBox="1"/>
          <p:nvPr/>
        </p:nvSpPr>
        <p:spPr>
          <a:xfrm>
            <a:off x="739588" y="1371600"/>
            <a:ext cx="10712824" cy="4832092"/>
          </a:xfrm>
          <a:prstGeom prst="rect">
            <a:avLst/>
          </a:prstGeom>
          <a:noFill/>
        </p:spPr>
        <p:txBody>
          <a:bodyPr wrap="square" rtlCol="0">
            <a:spAutoFit/>
          </a:bodyPr>
          <a:lstStyle/>
          <a:p>
            <a:r>
              <a:rPr lang="en-GB" sz="2200" dirty="0"/>
              <a:t>A partnership is when two or more people run a business together and share the profits. You might consider starting a food business with a friend, a relative, or someone who has skills you don’t. For example:</a:t>
            </a:r>
          </a:p>
          <a:p>
            <a:pPr marL="285750" indent="-285750">
              <a:buFont typeface="Arial" panose="020B0604020202020204" pitchFamily="34" charset="0"/>
              <a:buChar char="•"/>
            </a:pPr>
            <a:r>
              <a:rPr lang="en-GB" sz="2200" dirty="0"/>
              <a:t>One of you loves cooking, the other is good at managing money</a:t>
            </a:r>
          </a:p>
          <a:p>
            <a:pPr marL="285750" indent="-285750">
              <a:buFont typeface="Arial" panose="020B0604020202020204" pitchFamily="34" charset="0"/>
              <a:buChar char="•"/>
            </a:pPr>
            <a:r>
              <a:rPr lang="en-GB" sz="2200" dirty="0"/>
              <a:t>One speaks fluent local language, the other knows the recipes and traditions</a:t>
            </a:r>
          </a:p>
          <a:p>
            <a:pPr marL="285750" indent="-285750">
              <a:buFont typeface="Arial" panose="020B0604020202020204" pitchFamily="34" charset="0"/>
              <a:buChar char="•"/>
            </a:pPr>
            <a:r>
              <a:rPr lang="en-GB" sz="2200" dirty="0"/>
              <a:t>One wants to sell in person, the other builds an online shop</a:t>
            </a:r>
          </a:p>
          <a:p>
            <a:endParaRPr lang="en-GB" sz="2200" dirty="0"/>
          </a:p>
          <a:p>
            <a:r>
              <a:rPr lang="en-GB" sz="2200" dirty="0"/>
              <a:t>When it works well, a partnership can bring support, energy, and shared success.</a:t>
            </a:r>
          </a:p>
          <a:p>
            <a:endParaRPr lang="en-GB" sz="2200" dirty="0"/>
          </a:p>
          <a:p>
            <a:r>
              <a:rPr lang="en-GB" sz="2200" b="1" dirty="0">
                <a:solidFill>
                  <a:srgbClr val="94C7B0"/>
                </a:solidFill>
              </a:rPr>
              <a:t>Why Start a Partnership?</a:t>
            </a:r>
          </a:p>
          <a:p>
            <a:pPr marL="285750" indent="-285750">
              <a:buFont typeface="Arial" panose="020B0604020202020204" pitchFamily="34" charset="0"/>
              <a:buChar char="•"/>
            </a:pPr>
            <a:r>
              <a:rPr lang="en-GB" sz="2200" dirty="0"/>
              <a:t>You can share the costs, risks, and responsibilities</a:t>
            </a:r>
          </a:p>
          <a:p>
            <a:pPr marL="285750" indent="-285750">
              <a:buFont typeface="Arial" panose="020B0604020202020204" pitchFamily="34" charset="0"/>
              <a:buChar char="•"/>
            </a:pPr>
            <a:r>
              <a:rPr lang="en-GB" sz="2200" dirty="0"/>
              <a:t>You bring together different talents (e.g. marketing, cooking, design)</a:t>
            </a:r>
          </a:p>
          <a:p>
            <a:pPr marL="285750" indent="-285750">
              <a:buFont typeface="Arial" panose="020B0604020202020204" pitchFamily="34" charset="0"/>
              <a:buChar char="•"/>
            </a:pPr>
            <a:r>
              <a:rPr lang="en-GB" sz="2200" dirty="0"/>
              <a:t>You don’t have to do everything alone,  it can feel safer and stronger</a:t>
            </a:r>
          </a:p>
          <a:p>
            <a:pPr marL="285750" indent="-285750">
              <a:buFont typeface="Arial" panose="020B0604020202020204" pitchFamily="34" charset="0"/>
              <a:buChar char="•"/>
            </a:pPr>
            <a:r>
              <a:rPr lang="en-GB" sz="2200" dirty="0"/>
              <a:t>You may be able to grow faster with two people’s time and ideas</a:t>
            </a:r>
            <a:endParaRPr lang="en-IE" sz="2200" dirty="0"/>
          </a:p>
        </p:txBody>
      </p:sp>
    </p:spTree>
    <p:extLst>
      <p:ext uri="{BB962C8B-B14F-4D97-AF65-F5344CB8AC3E}">
        <p14:creationId xmlns:p14="http://schemas.microsoft.com/office/powerpoint/2010/main" val="9477766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3385D-9D0E-9ED9-ABA9-6880CCB7CE88}"/>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5185519-FE5E-CCC4-1F70-FDD2708A48CA}"/>
              </a:ext>
            </a:extLst>
          </p:cNvPr>
          <p:cNvSpPr>
            <a:spLocks noGrp="1"/>
          </p:cNvSpPr>
          <p:nvPr>
            <p:ph type="body" sz="quarter" idx="27"/>
          </p:nvPr>
        </p:nvSpPr>
        <p:spPr/>
        <p:txBody>
          <a:bodyPr/>
          <a:lstStyle/>
          <a:p>
            <a:r>
              <a:rPr lang="en-US" dirty="0"/>
              <a:t>A BUSINESS PARTNERSHIP</a:t>
            </a:r>
          </a:p>
        </p:txBody>
      </p:sp>
      <p:sp>
        <p:nvSpPr>
          <p:cNvPr id="8" name="Text Placeholder 3">
            <a:extLst>
              <a:ext uri="{FF2B5EF4-FFF2-40B4-BE49-F238E27FC236}">
                <a16:creationId xmlns:a16="http://schemas.microsoft.com/office/drawing/2014/main" id="{33CFE36E-2955-C7DD-95C8-FBAD6023682B}"/>
              </a:ext>
            </a:extLst>
          </p:cNvPr>
          <p:cNvSpPr txBox="1">
            <a:spLocks/>
          </p:cNvSpPr>
          <p:nvPr/>
        </p:nvSpPr>
        <p:spPr>
          <a:xfrm>
            <a:off x="421341" y="1577788"/>
            <a:ext cx="11237259" cy="390861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buClr>
                <a:srgbClr val="B6D1E1"/>
              </a:buClr>
            </a:pPr>
            <a:endParaRPr lang="en-GB" sz="2200" dirty="0">
              <a:solidFill>
                <a:srgbClr val="382B1B"/>
              </a:solidFill>
            </a:endParaRPr>
          </a:p>
          <a:p>
            <a:pPr marL="342900" lvl="1" indent="-342900" algn="l">
              <a:lnSpc>
                <a:spcPts val="2340"/>
              </a:lnSpc>
              <a:spcBef>
                <a:spcPts val="0"/>
              </a:spcBef>
              <a:buClr>
                <a:srgbClr val="B6D1E1"/>
              </a:buClr>
              <a:buFont typeface="Arial" panose="020B0604020202020204" pitchFamily="34" charset="0"/>
              <a:buChar char="•"/>
            </a:pPr>
            <a:endParaRPr lang="en-GB" dirty="0">
              <a:solidFill>
                <a:srgbClr val="382B1B"/>
              </a:solidFill>
            </a:endParaRPr>
          </a:p>
        </p:txBody>
      </p:sp>
      <p:sp>
        <p:nvSpPr>
          <p:cNvPr id="10" name="Rectangle 7">
            <a:extLst>
              <a:ext uri="{FF2B5EF4-FFF2-40B4-BE49-F238E27FC236}">
                <a16:creationId xmlns:a16="http://schemas.microsoft.com/office/drawing/2014/main" id="{65DCBF3B-AF6B-46F4-2266-AAEBE7152E37}"/>
              </a:ext>
            </a:extLst>
          </p:cNvPr>
          <p:cNvSpPr>
            <a:spLocks noChangeArrowheads="1"/>
          </p:cNvSpPr>
          <p:nvPr/>
        </p:nvSpPr>
        <p:spPr bwMode="auto">
          <a:xfrm>
            <a:off x="421341" y="1254681"/>
            <a:ext cx="10706907" cy="5786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a:ln>
                  <a:noFill/>
                </a:ln>
                <a:solidFill>
                  <a:srgbClr val="94C7B0"/>
                </a:solidFill>
                <a:effectLst/>
              </a:rPr>
              <a:t>But Choose Carefully.</a:t>
            </a:r>
            <a:r>
              <a:rPr kumimoji="0" lang="en-US" altLang="en-US" sz="2200" b="1" i="0" u="none" strike="noStrike" cap="none" normalizeH="0" baseline="0" dirty="0">
                <a:ln>
                  <a:noFill/>
                </a:ln>
                <a:solidFill>
                  <a:schemeClr val="tx1"/>
                </a:solidFill>
                <a:effectLst/>
              </a:rPr>
              <a:t> </a:t>
            </a:r>
            <a:r>
              <a:rPr kumimoji="0" lang="en-US" altLang="en-US" sz="2200" b="0" i="0" u="none" strike="noStrike" cap="none" normalizeH="0" baseline="0" dirty="0">
                <a:ln>
                  <a:noFill/>
                </a:ln>
                <a:solidFill>
                  <a:schemeClr val="tx1"/>
                </a:solidFill>
                <a:effectLst/>
              </a:rPr>
              <a:t>Not every partnership is a good idea.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i="0" u="none" strike="noStrike" cap="none" normalizeH="0" baseline="0" dirty="0">
                <a:ln>
                  <a:noFill/>
                </a:ln>
                <a:solidFill>
                  <a:schemeClr val="tx1"/>
                </a:solidFill>
                <a:effectLst/>
              </a:rPr>
              <a:t>Many small businesses fail because the partners did not agree</a:t>
            </a:r>
            <a:r>
              <a:rPr lang="en-US" altLang="en-US" sz="2200" dirty="0"/>
              <a:t>, </a:t>
            </a:r>
            <a:r>
              <a:rPr kumimoji="0" lang="en-US" altLang="en-US" sz="2200" i="0" u="none" strike="noStrike" cap="none" normalizeH="0" baseline="0" dirty="0">
                <a:ln>
                  <a:noFill/>
                </a:ln>
                <a:solidFill>
                  <a:schemeClr val="tx1"/>
                </a:solidFill>
                <a:effectLst/>
              </a:rPr>
              <a:t> on money, on direction, or on effort. Ask yourself:</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200" i="0" u="none" strike="noStrike" cap="none" normalizeH="0" baseline="0" dirty="0">
                <a:ln>
                  <a:noFill/>
                </a:ln>
                <a:solidFill>
                  <a:schemeClr val="tx1"/>
                </a:solidFill>
                <a:effectLst/>
              </a:rPr>
              <a:t>Do we have the same values and goals?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200" i="0" u="none" strike="noStrike" cap="none" normalizeH="0" baseline="0" dirty="0">
                <a:ln>
                  <a:noFill/>
                </a:ln>
                <a:solidFill>
                  <a:schemeClr val="tx1"/>
                </a:solidFill>
                <a:effectLst/>
              </a:rPr>
              <a:t>Can we talk honestly when there’s a problem?</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200" i="0" u="none" strike="noStrike" cap="none" normalizeH="0" baseline="0" dirty="0">
                <a:ln>
                  <a:noFill/>
                </a:ln>
                <a:solidFill>
                  <a:schemeClr val="tx1"/>
                </a:solidFill>
                <a:effectLst/>
              </a:rPr>
              <a:t>Are we both ready to work hard and commit?</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200" i="0" u="none" strike="noStrike" cap="none" normalizeH="0" baseline="0" dirty="0">
                <a:ln>
                  <a:noFill/>
                </a:ln>
                <a:solidFill>
                  <a:schemeClr val="tx1"/>
                </a:solidFill>
                <a:effectLst/>
              </a:rPr>
              <a:t>What happens if one person wants to leave?</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altLang="en-US" sz="2200" dirty="0"/>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a:ln>
                  <a:noFill/>
                </a:ln>
                <a:solidFill>
                  <a:srgbClr val="94C7B0"/>
                </a:solidFill>
                <a:effectLst/>
              </a:rPr>
              <a:t>Protect Yourself with a Partnership Agreement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chemeClr val="tx1"/>
                </a:solidFill>
                <a:effectLst/>
              </a:rPr>
              <a:t>Before starting, write down:</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200" b="0" i="0" u="none" strike="noStrike" cap="none" normalizeH="0" baseline="0" dirty="0">
                <a:ln>
                  <a:noFill/>
                </a:ln>
                <a:solidFill>
                  <a:schemeClr val="tx1"/>
                </a:solidFill>
                <a:effectLst/>
              </a:rPr>
              <a:t>Who does what</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200" b="0" i="0" u="none" strike="noStrike" cap="none" normalizeH="0" baseline="0" dirty="0">
                <a:ln>
                  <a:noFill/>
                </a:ln>
                <a:solidFill>
                  <a:schemeClr val="tx1"/>
                </a:solidFill>
                <a:effectLst/>
              </a:rPr>
              <a:t>How profits (and costs) are shared</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200" b="0" i="0" u="none" strike="noStrike" cap="none" normalizeH="0" baseline="0" dirty="0">
                <a:ln>
                  <a:noFill/>
                </a:ln>
                <a:solidFill>
                  <a:schemeClr val="tx1"/>
                </a:solidFill>
                <a:effectLst/>
              </a:rPr>
              <a:t>Who decides on pricing, suppliers, or big changes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200" b="0" i="0" u="none" strike="noStrike" cap="none" normalizeH="0" baseline="0" dirty="0">
                <a:ln>
                  <a:noFill/>
                </a:ln>
                <a:solidFill>
                  <a:schemeClr val="tx1"/>
                </a:solidFill>
                <a:effectLst/>
              </a:rPr>
              <a:t>What happens if one person wants to stop or the business closes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i="0" u="none" strike="noStrike" cap="none" normalizeH="0" baseline="0" dirty="0">
                <a:ln>
                  <a:noFill/>
                </a:ln>
                <a:solidFill>
                  <a:schemeClr val="tx1"/>
                </a:solidFill>
                <a:effectLst/>
              </a:rPr>
              <a:t>This is called a Partnership Agreement. You don’t need a lawyer, but it’s wise to put your agreement in writing</a:t>
            </a:r>
            <a:r>
              <a:rPr lang="en-US" altLang="en-US" sz="2200" dirty="0"/>
              <a:t>, </a:t>
            </a:r>
            <a:r>
              <a:rPr kumimoji="0" lang="en-US" altLang="en-US" sz="2200" i="0" u="none" strike="noStrike" cap="none" normalizeH="0" baseline="0" dirty="0">
                <a:ln>
                  <a:noFill/>
                </a:ln>
                <a:solidFill>
                  <a:schemeClr val="tx1"/>
                </a:solidFill>
                <a:effectLst/>
              </a:rPr>
              <a:t>even for friends or family.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4" name="Picture 13" descr="A couple of women looking at something&#10;&#10;AI-generated content may be incorrect.">
            <a:extLst>
              <a:ext uri="{FF2B5EF4-FFF2-40B4-BE49-F238E27FC236}">
                <a16:creationId xmlns:a16="http://schemas.microsoft.com/office/drawing/2014/main" id="{B67FFD38-F4D1-764E-8AAC-8E7185A4CF2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545323" y="2463322"/>
            <a:ext cx="4225335" cy="2816890"/>
          </a:xfrm>
          <a:prstGeom prst="rect">
            <a:avLst/>
          </a:prstGeom>
        </p:spPr>
      </p:pic>
    </p:spTree>
    <p:extLst>
      <p:ext uri="{BB962C8B-B14F-4D97-AF65-F5344CB8AC3E}">
        <p14:creationId xmlns:p14="http://schemas.microsoft.com/office/powerpoint/2010/main" val="9516144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DE2B45-D0EF-334D-509B-834C969765B5}"/>
              </a:ext>
            </a:extLst>
          </p:cNvPr>
          <p:cNvSpPr>
            <a:spLocks noGrp="1"/>
          </p:cNvSpPr>
          <p:nvPr>
            <p:ph type="body" sz="quarter" idx="27"/>
          </p:nvPr>
        </p:nvSpPr>
        <p:spPr/>
        <p:txBody>
          <a:bodyPr/>
          <a:lstStyle/>
          <a:p>
            <a:r>
              <a:rPr lang="bs-Latn-BA" dirty="0"/>
              <a:t>LIMITED COMPANY</a:t>
            </a:r>
            <a:r>
              <a:rPr lang="en-IE" dirty="0"/>
              <a:t>- a separate legal entity</a:t>
            </a:r>
            <a:endParaRPr lang="bs-Latn-BA" dirty="0">
              <a:solidFill>
                <a:srgbClr val="56C6E5"/>
              </a:solidFill>
            </a:endParaRPr>
          </a:p>
        </p:txBody>
      </p:sp>
      <p:sp>
        <p:nvSpPr>
          <p:cNvPr id="7" name="Text Placeholder 3">
            <a:extLst>
              <a:ext uri="{FF2B5EF4-FFF2-40B4-BE49-F238E27FC236}">
                <a16:creationId xmlns:a16="http://schemas.microsoft.com/office/drawing/2014/main" id="{1865DD56-19B6-C680-C8E0-7CF554289CEA}"/>
              </a:ext>
            </a:extLst>
          </p:cNvPr>
          <p:cNvSpPr txBox="1">
            <a:spLocks/>
          </p:cNvSpPr>
          <p:nvPr/>
        </p:nvSpPr>
        <p:spPr>
          <a:xfrm>
            <a:off x="446488" y="1607048"/>
            <a:ext cx="3786187" cy="4043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None/>
            </a:pPr>
            <a:r>
              <a:rPr lang="en-GB" dirty="0"/>
              <a:t>A limited company is a type of business that is legally separate from you as a person. This means the company has its own name, its own bank account, and its own responsibilities.</a:t>
            </a:r>
          </a:p>
          <a:p>
            <a:r>
              <a:rPr lang="en-GB" dirty="0"/>
              <a:t>If something goes wrong, like the business owes money or is sued,  only the company’s assets are at risk, </a:t>
            </a:r>
            <a:r>
              <a:rPr lang="en-GB" i="1" dirty="0"/>
              <a:t>not your personal money or belongings</a:t>
            </a:r>
            <a:r>
              <a:rPr lang="en-GB" dirty="0"/>
              <a:t> (as long as you followed the law and didn’t give a personal guarantee).</a:t>
            </a:r>
          </a:p>
          <a:p>
            <a:pPr marL="0" lvl="1" algn="l">
              <a:lnSpc>
                <a:spcPts val="2340"/>
              </a:lnSpc>
              <a:spcBef>
                <a:spcPts val="0"/>
              </a:spcBef>
            </a:pPr>
            <a:endParaRPr lang="en-GB" dirty="0">
              <a:solidFill>
                <a:srgbClr val="382B1B"/>
              </a:solidFill>
            </a:endParaRPr>
          </a:p>
        </p:txBody>
      </p:sp>
      <p:sp>
        <p:nvSpPr>
          <p:cNvPr id="9" name="Text Placeholder 3">
            <a:extLst>
              <a:ext uri="{FF2B5EF4-FFF2-40B4-BE49-F238E27FC236}">
                <a16:creationId xmlns:a16="http://schemas.microsoft.com/office/drawing/2014/main" id="{324C42F0-5BAC-DD21-AE7C-DC7DCE91FD9E}"/>
              </a:ext>
            </a:extLst>
          </p:cNvPr>
          <p:cNvSpPr txBox="1">
            <a:spLocks/>
          </p:cNvSpPr>
          <p:nvPr/>
        </p:nvSpPr>
        <p:spPr>
          <a:xfrm>
            <a:off x="4627392" y="1604752"/>
            <a:ext cx="7265409" cy="4043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buClr>
                <a:srgbClr val="B6D1E1"/>
              </a:buClr>
            </a:pPr>
            <a:r>
              <a:rPr lang="en-GB" sz="2200" b="1" dirty="0">
                <a:solidFill>
                  <a:srgbClr val="94C7B0"/>
                </a:solidFill>
              </a:rPr>
              <a:t>Why Choose a Limited Company?</a:t>
            </a:r>
          </a:p>
          <a:p>
            <a:pPr marL="342900" lvl="1" indent="-342900" algn="l">
              <a:lnSpc>
                <a:spcPts val="2340"/>
              </a:lnSpc>
              <a:spcBef>
                <a:spcPts val="0"/>
              </a:spcBef>
              <a:buClr>
                <a:srgbClr val="B6D1E1"/>
              </a:buClr>
              <a:buFont typeface="Arial" panose="020B0604020202020204" pitchFamily="34" charset="0"/>
              <a:buChar char="•"/>
            </a:pPr>
            <a:r>
              <a:rPr lang="en-GB" sz="2200" dirty="0">
                <a:solidFill>
                  <a:srgbClr val="382B1B"/>
                </a:solidFill>
              </a:rPr>
              <a:t>Your personal money, house, or belongings are protected</a:t>
            </a:r>
          </a:p>
          <a:p>
            <a:pPr marL="342900" lvl="1" indent="-342900" algn="l">
              <a:lnSpc>
                <a:spcPts val="2340"/>
              </a:lnSpc>
              <a:spcBef>
                <a:spcPts val="0"/>
              </a:spcBef>
              <a:buClr>
                <a:srgbClr val="B6D1E1"/>
              </a:buClr>
              <a:buFont typeface="Arial" panose="020B0604020202020204" pitchFamily="34" charset="0"/>
              <a:buChar char="•"/>
            </a:pPr>
            <a:r>
              <a:rPr lang="en-GB" sz="2200" dirty="0">
                <a:solidFill>
                  <a:srgbClr val="382B1B"/>
                </a:solidFill>
              </a:rPr>
              <a:t>It can make your business look more professional and trustworthy</a:t>
            </a:r>
          </a:p>
          <a:p>
            <a:pPr marL="342900" lvl="1" indent="-342900" algn="l">
              <a:lnSpc>
                <a:spcPts val="2340"/>
              </a:lnSpc>
              <a:spcBef>
                <a:spcPts val="0"/>
              </a:spcBef>
              <a:buClr>
                <a:srgbClr val="B6D1E1"/>
              </a:buClr>
              <a:buFont typeface="Arial" panose="020B0604020202020204" pitchFamily="34" charset="0"/>
              <a:buChar char="•"/>
            </a:pPr>
            <a:r>
              <a:rPr lang="en-GB" sz="2200" dirty="0">
                <a:solidFill>
                  <a:srgbClr val="382B1B"/>
                </a:solidFill>
              </a:rPr>
              <a:t>Some large customers or shops will only work with companies</a:t>
            </a:r>
          </a:p>
          <a:p>
            <a:pPr marL="342900" lvl="1" indent="-342900" algn="l">
              <a:lnSpc>
                <a:spcPts val="2340"/>
              </a:lnSpc>
              <a:spcBef>
                <a:spcPts val="0"/>
              </a:spcBef>
              <a:buClr>
                <a:srgbClr val="B6D1E1"/>
              </a:buClr>
              <a:buFont typeface="Arial" panose="020B0604020202020204" pitchFamily="34" charset="0"/>
              <a:buChar char="•"/>
            </a:pPr>
            <a:r>
              <a:rPr lang="en-GB" sz="2200" dirty="0">
                <a:solidFill>
                  <a:srgbClr val="382B1B"/>
                </a:solidFill>
              </a:rPr>
              <a:t>It may help if you want to grow, hire staff, or attract investors</a:t>
            </a:r>
          </a:p>
          <a:p>
            <a:pPr marL="0" lvl="1" algn="l">
              <a:lnSpc>
                <a:spcPts val="2340"/>
              </a:lnSpc>
              <a:spcBef>
                <a:spcPts val="0"/>
              </a:spcBef>
              <a:buClr>
                <a:srgbClr val="B6D1E1"/>
              </a:buClr>
            </a:pPr>
            <a:endParaRPr lang="en-GB" sz="2200" dirty="0">
              <a:solidFill>
                <a:srgbClr val="382B1B"/>
              </a:solidFill>
            </a:endParaRPr>
          </a:p>
          <a:p>
            <a:pPr marL="0" lvl="1" algn="l">
              <a:lnSpc>
                <a:spcPts val="2340"/>
              </a:lnSpc>
              <a:spcBef>
                <a:spcPts val="0"/>
              </a:spcBef>
              <a:buClr>
                <a:srgbClr val="B6D1E1"/>
              </a:buClr>
            </a:pPr>
            <a:r>
              <a:rPr lang="en-GB" sz="2200" b="1" dirty="0">
                <a:solidFill>
                  <a:srgbClr val="94C7B0"/>
                </a:solidFill>
              </a:rPr>
              <a:t>What You Need to Know</a:t>
            </a:r>
          </a:p>
          <a:p>
            <a:pPr marL="342900" lvl="1" indent="-342900" algn="l">
              <a:lnSpc>
                <a:spcPts val="2340"/>
              </a:lnSpc>
              <a:spcBef>
                <a:spcPts val="0"/>
              </a:spcBef>
              <a:buClr>
                <a:srgbClr val="B6D1E1"/>
              </a:buClr>
              <a:buFont typeface="Arial" panose="020B0604020202020204" pitchFamily="34" charset="0"/>
              <a:buChar char="•"/>
            </a:pPr>
            <a:r>
              <a:rPr lang="en-GB" sz="2200" dirty="0">
                <a:solidFill>
                  <a:schemeClr val="tx1"/>
                </a:solidFill>
              </a:rPr>
              <a:t>It’s more work than being a sole trader; you must file accounts every year and follow more rules</a:t>
            </a:r>
          </a:p>
          <a:p>
            <a:pPr marL="342900" lvl="1" indent="-342900" algn="l">
              <a:lnSpc>
                <a:spcPts val="2340"/>
              </a:lnSpc>
              <a:spcBef>
                <a:spcPts val="0"/>
              </a:spcBef>
              <a:buClr>
                <a:srgbClr val="B6D1E1"/>
              </a:buClr>
              <a:buFont typeface="Arial" panose="020B0604020202020204" pitchFamily="34" charset="0"/>
              <a:buChar char="•"/>
            </a:pPr>
            <a:r>
              <a:rPr lang="en-GB" sz="2200" dirty="0">
                <a:solidFill>
                  <a:schemeClr val="tx1"/>
                </a:solidFill>
              </a:rPr>
              <a:t>You must register the company officially (with your country’s business register)</a:t>
            </a:r>
          </a:p>
          <a:p>
            <a:pPr marL="342900" lvl="1" indent="-342900" algn="l">
              <a:lnSpc>
                <a:spcPts val="2340"/>
              </a:lnSpc>
              <a:spcBef>
                <a:spcPts val="0"/>
              </a:spcBef>
              <a:buClr>
                <a:srgbClr val="B6D1E1"/>
              </a:buClr>
              <a:buFont typeface="Arial" panose="020B0604020202020204" pitchFamily="34" charset="0"/>
              <a:buChar char="•"/>
            </a:pPr>
            <a:r>
              <a:rPr lang="en-GB" sz="2200" dirty="0">
                <a:solidFill>
                  <a:schemeClr val="tx1"/>
                </a:solidFill>
              </a:rPr>
              <a:t>You will need to open a business bank account</a:t>
            </a:r>
          </a:p>
          <a:p>
            <a:pPr marL="342900" lvl="1" indent="-342900" algn="l">
              <a:lnSpc>
                <a:spcPts val="2340"/>
              </a:lnSpc>
              <a:spcBef>
                <a:spcPts val="0"/>
              </a:spcBef>
              <a:buClr>
                <a:srgbClr val="B6D1E1"/>
              </a:buClr>
              <a:buFont typeface="Arial" panose="020B0604020202020204" pitchFamily="34" charset="0"/>
              <a:buChar char="•"/>
            </a:pPr>
            <a:r>
              <a:rPr lang="en-GB" sz="2200" dirty="0">
                <a:solidFill>
                  <a:schemeClr val="tx1"/>
                </a:solidFill>
              </a:rPr>
              <a:t>You may need help from a bookkeeper or accountant</a:t>
            </a:r>
          </a:p>
          <a:p>
            <a:pPr marL="0" lvl="1" algn="l">
              <a:lnSpc>
                <a:spcPts val="2340"/>
              </a:lnSpc>
              <a:spcBef>
                <a:spcPts val="0"/>
              </a:spcBef>
            </a:pPr>
            <a:endParaRPr lang="en-GB" dirty="0">
              <a:solidFill>
                <a:srgbClr val="382B1B"/>
              </a:solidFill>
            </a:endParaRPr>
          </a:p>
        </p:txBody>
      </p:sp>
      <p:cxnSp>
        <p:nvCxnSpPr>
          <p:cNvPr id="10" name="Straight Connector 9">
            <a:extLst>
              <a:ext uri="{FF2B5EF4-FFF2-40B4-BE49-F238E27FC236}">
                <a16:creationId xmlns:a16="http://schemas.microsoft.com/office/drawing/2014/main" id="{D806894F-417E-0D6A-5F1A-C2EDE2E44C1D}"/>
              </a:ext>
            </a:extLst>
          </p:cNvPr>
          <p:cNvCxnSpPr>
            <a:cxnSpLocks/>
          </p:cNvCxnSpPr>
          <p:nvPr/>
        </p:nvCxnSpPr>
        <p:spPr>
          <a:xfrm flipV="1">
            <a:off x="4430033" y="1607048"/>
            <a:ext cx="0" cy="4432518"/>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67253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DE2B45-D0EF-334D-509B-834C969765B5}"/>
              </a:ext>
            </a:extLst>
          </p:cNvPr>
          <p:cNvSpPr>
            <a:spLocks noGrp="1"/>
          </p:cNvSpPr>
          <p:nvPr>
            <p:ph type="body" sz="quarter" idx="27"/>
          </p:nvPr>
        </p:nvSpPr>
        <p:spPr/>
        <p:txBody>
          <a:bodyPr/>
          <a:lstStyle/>
          <a:p>
            <a:r>
              <a:rPr lang="en-IE" dirty="0"/>
              <a:t>OTHER </a:t>
            </a:r>
            <a:r>
              <a:rPr lang="bs-Latn-BA" dirty="0"/>
              <a:t>INTERESTING </a:t>
            </a:r>
            <a:r>
              <a:rPr lang="en-IE" dirty="0"/>
              <a:t>WAYS TO GET INTO </a:t>
            </a:r>
            <a:r>
              <a:rPr lang="bs-Latn-BA" dirty="0"/>
              <a:t>BUSINESS</a:t>
            </a:r>
            <a:endParaRPr lang="en-US" dirty="0"/>
          </a:p>
        </p:txBody>
      </p:sp>
      <p:sp>
        <p:nvSpPr>
          <p:cNvPr id="5" name="Text Placeholder 3">
            <a:extLst>
              <a:ext uri="{FF2B5EF4-FFF2-40B4-BE49-F238E27FC236}">
                <a16:creationId xmlns:a16="http://schemas.microsoft.com/office/drawing/2014/main" id="{BD7DD7CB-4161-1FD6-1456-BA13B8A041C4}"/>
              </a:ext>
            </a:extLst>
          </p:cNvPr>
          <p:cNvSpPr txBox="1">
            <a:spLocks/>
          </p:cNvSpPr>
          <p:nvPr/>
        </p:nvSpPr>
        <p:spPr>
          <a:xfrm>
            <a:off x="100286" y="2116675"/>
            <a:ext cx="2735354" cy="4043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r>
              <a:rPr lang="en-GB" sz="2200" dirty="0">
                <a:solidFill>
                  <a:srgbClr val="382B1B"/>
                </a:solidFill>
              </a:rPr>
              <a:t>Here are some interesting business structures that may support your business start-up in a more creative way:</a:t>
            </a:r>
          </a:p>
          <a:p>
            <a:pPr marL="0" lvl="1" algn="l">
              <a:lnSpc>
                <a:spcPts val="2340"/>
              </a:lnSpc>
              <a:spcBef>
                <a:spcPts val="0"/>
              </a:spcBef>
            </a:pPr>
            <a:endParaRPr lang="en-GB" sz="2200" b="1" dirty="0">
              <a:solidFill>
                <a:srgbClr val="382B1B"/>
              </a:solidFill>
            </a:endParaRPr>
          </a:p>
          <a:p>
            <a:pPr marL="342900" lvl="1" indent="-342900" algn="l">
              <a:lnSpc>
                <a:spcPts val="2340"/>
              </a:lnSpc>
              <a:spcBef>
                <a:spcPts val="0"/>
              </a:spcBef>
              <a:buClr>
                <a:srgbClr val="B6D1E1"/>
              </a:buClr>
              <a:buFont typeface="Arial" panose="020B0604020202020204" pitchFamily="34" charset="0"/>
              <a:buChar char="•"/>
            </a:pPr>
            <a:r>
              <a:rPr lang="en-GB" sz="2200" dirty="0">
                <a:solidFill>
                  <a:srgbClr val="382B1B"/>
                </a:solidFill>
              </a:rPr>
              <a:t>Social Enterprise</a:t>
            </a:r>
          </a:p>
          <a:p>
            <a:pPr marL="342900" lvl="1" indent="-342900" algn="l">
              <a:lnSpc>
                <a:spcPts val="2340"/>
              </a:lnSpc>
              <a:spcBef>
                <a:spcPts val="0"/>
              </a:spcBef>
              <a:buClr>
                <a:srgbClr val="B6D1E1"/>
              </a:buClr>
              <a:buFont typeface="Arial" panose="020B0604020202020204" pitchFamily="34" charset="0"/>
              <a:buChar char="•"/>
            </a:pPr>
            <a:r>
              <a:rPr lang="en-GB" sz="2200" dirty="0">
                <a:solidFill>
                  <a:srgbClr val="382B1B"/>
                </a:solidFill>
              </a:rPr>
              <a:t>Community Enterprises</a:t>
            </a:r>
          </a:p>
          <a:p>
            <a:pPr marL="342900" lvl="1" indent="-342900" algn="l">
              <a:lnSpc>
                <a:spcPts val="2340"/>
              </a:lnSpc>
              <a:spcBef>
                <a:spcPts val="0"/>
              </a:spcBef>
              <a:buClr>
                <a:srgbClr val="B6D1E1"/>
              </a:buClr>
              <a:buFont typeface="Arial" panose="020B0604020202020204" pitchFamily="34" charset="0"/>
              <a:buChar char="•"/>
            </a:pPr>
            <a:r>
              <a:rPr lang="en-GB" sz="2200" dirty="0">
                <a:solidFill>
                  <a:srgbClr val="382B1B"/>
                </a:solidFill>
              </a:rPr>
              <a:t>Collectives</a:t>
            </a:r>
          </a:p>
          <a:p>
            <a:pPr marL="342900" lvl="1" indent="-342900" algn="l">
              <a:lnSpc>
                <a:spcPts val="2340"/>
              </a:lnSpc>
              <a:spcBef>
                <a:spcPts val="0"/>
              </a:spcBef>
              <a:buClr>
                <a:srgbClr val="B6D1E1"/>
              </a:buClr>
              <a:buFont typeface="Arial" panose="020B0604020202020204" pitchFamily="34" charset="0"/>
              <a:buChar char="•"/>
            </a:pPr>
            <a:r>
              <a:rPr lang="en-GB" sz="2200" dirty="0">
                <a:solidFill>
                  <a:srgbClr val="382B1B"/>
                </a:solidFill>
              </a:rPr>
              <a:t>Social Innovation</a:t>
            </a:r>
          </a:p>
          <a:p>
            <a:pPr marL="0" lvl="1" algn="l">
              <a:lnSpc>
                <a:spcPts val="2340"/>
              </a:lnSpc>
              <a:spcBef>
                <a:spcPts val="0"/>
              </a:spcBef>
            </a:pPr>
            <a:endParaRPr lang="en-GB" sz="2200" b="1" dirty="0">
              <a:solidFill>
                <a:srgbClr val="382B1B"/>
              </a:solidFill>
            </a:endParaRPr>
          </a:p>
          <a:p>
            <a:pPr marL="0" lvl="1" algn="l">
              <a:lnSpc>
                <a:spcPts val="2340"/>
              </a:lnSpc>
              <a:spcBef>
                <a:spcPts val="0"/>
              </a:spcBef>
            </a:pPr>
            <a:endParaRPr lang="en-GB" b="1" dirty="0">
              <a:solidFill>
                <a:srgbClr val="382B1B"/>
              </a:solidFill>
            </a:endParaRPr>
          </a:p>
        </p:txBody>
      </p:sp>
      <p:sp>
        <p:nvSpPr>
          <p:cNvPr id="6" name="Text Placeholder 3">
            <a:extLst>
              <a:ext uri="{FF2B5EF4-FFF2-40B4-BE49-F238E27FC236}">
                <a16:creationId xmlns:a16="http://schemas.microsoft.com/office/drawing/2014/main" id="{409B4873-2151-0C58-3395-006652E37887}"/>
              </a:ext>
            </a:extLst>
          </p:cNvPr>
          <p:cNvSpPr txBox="1">
            <a:spLocks/>
          </p:cNvSpPr>
          <p:nvPr/>
        </p:nvSpPr>
        <p:spPr>
          <a:xfrm>
            <a:off x="0" y="3655499"/>
            <a:ext cx="6730532" cy="4043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lvl="1" indent="-342900" algn="l">
              <a:lnSpc>
                <a:spcPts val="2340"/>
              </a:lnSpc>
              <a:spcBef>
                <a:spcPts val="0"/>
              </a:spcBef>
              <a:buClr>
                <a:srgbClr val="B6D1E1"/>
              </a:buClr>
              <a:buFont typeface="Arial" panose="020B0604020202020204" pitchFamily="34" charset="0"/>
              <a:buChar char="•"/>
            </a:pPr>
            <a:endParaRPr lang="en-GB" sz="2200" dirty="0">
              <a:solidFill>
                <a:srgbClr val="382B1B"/>
              </a:solidFill>
            </a:endParaRPr>
          </a:p>
          <a:p>
            <a:pPr marL="0" lvl="1" algn="l">
              <a:lnSpc>
                <a:spcPts val="2340"/>
              </a:lnSpc>
              <a:spcBef>
                <a:spcPts val="0"/>
              </a:spcBef>
            </a:pPr>
            <a:endParaRPr lang="en-GB" dirty="0">
              <a:solidFill>
                <a:srgbClr val="382B1B"/>
              </a:solidFill>
            </a:endParaRPr>
          </a:p>
        </p:txBody>
      </p:sp>
      <p:cxnSp>
        <p:nvCxnSpPr>
          <p:cNvPr id="7" name="Straight Connector 6">
            <a:extLst>
              <a:ext uri="{FF2B5EF4-FFF2-40B4-BE49-F238E27FC236}">
                <a16:creationId xmlns:a16="http://schemas.microsoft.com/office/drawing/2014/main" id="{26DCFBBE-0C34-1A4B-932F-B246DF6D2713}"/>
              </a:ext>
            </a:extLst>
          </p:cNvPr>
          <p:cNvCxnSpPr>
            <a:cxnSpLocks/>
          </p:cNvCxnSpPr>
          <p:nvPr/>
        </p:nvCxnSpPr>
        <p:spPr>
          <a:xfrm flipV="1">
            <a:off x="3170672" y="2326869"/>
            <a:ext cx="0" cy="1904471"/>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13" name="Rectangle 4">
            <a:extLst>
              <a:ext uri="{FF2B5EF4-FFF2-40B4-BE49-F238E27FC236}">
                <a16:creationId xmlns:a16="http://schemas.microsoft.com/office/drawing/2014/main" id="{031D5355-7C24-2716-E461-9E309D68FC37}"/>
              </a:ext>
            </a:extLst>
          </p:cNvPr>
          <p:cNvSpPr>
            <a:spLocks noChangeArrowheads="1"/>
          </p:cNvSpPr>
          <p:nvPr/>
        </p:nvSpPr>
        <p:spPr bwMode="auto">
          <a:xfrm>
            <a:off x="3405419" y="1214479"/>
            <a:ext cx="8786581" cy="5847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a:ln>
                  <a:noFill/>
                </a:ln>
                <a:solidFill>
                  <a:schemeClr val="tx1"/>
                </a:solidFill>
                <a:effectLst/>
              </a:rPr>
              <a:t>1. Social Enterprise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chemeClr val="tx1"/>
                </a:solidFill>
                <a:effectLst/>
              </a:rPr>
              <a:t>A business that sells goods or services (like any other business) </a:t>
            </a:r>
            <a:r>
              <a:rPr kumimoji="0" lang="en-US" altLang="en-US" sz="2200" i="0" u="none" strike="noStrike" cap="none" normalizeH="0" baseline="0" dirty="0">
                <a:ln>
                  <a:noFill/>
                </a:ln>
                <a:solidFill>
                  <a:schemeClr val="tx1"/>
                </a:solidFill>
                <a:effectLst/>
              </a:rPr>
              <a:t>but uses its profits to do good in the community or for a social cause. Food Examples: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200" b="0" i="0" u="none" strike="noStrike" cap="none" normalizeH="0" baseline="0" dirty="0">
                <a:ln>
                  <a:noFill/>
                </a:ln>
                <a:solidFill>
                  <a:schemeClr val="tx1"/>
                </a:solidFill>
                <a:effectLst/>
              </a:rPr>
              <a:t>A catering company that trains migrant women </a:t>
            </a:r>
            <a:r>
              <a:rPr kumimoji="0" lang="en-US" altLang="en-US" sz="2200" b="0" i="0" u="none" strike="noStrike" cap="none" normalizeH="0" baseline="0" dirty="0" err="1">
                <a:ln>
                  <a:noFill/>
                </a:ln>
                <a:solidFill>
                  <a:schemeClr val="tx1"/>
                </a:solidFill>
                <a:effectLst/>
              </a:rPr>
              <a:t>e.g</a:t>
            </a:r>
            <a:r>
              <a:rPr kumimoji="0" lang="en-US" altLang="en-US" sz="2200" b="0" i="0" u="none" strike="noStrike" cap="none" normalizeH="0" baseline="0" dirty="0">
                <a:ln>
                  <a:noFill/>
                </a:ln>
                <a:solidFill>
                  <a:schemeClr val="tx1"/>
                </a:solidFill>
                <a:effectLst/>
              </a:rPr>
              <a:t> </a:t>
            </a:r>
            <a:r>
              <a:rPr lang="fr-FR" sz="1400" dirty="0">
                <a:hlinkClick r:id="rId2"/>
              </a:rPr>
              <a:t>Marie Curry - Traiteur et Restaurant Solidaire</a:t>
            </a:r>
            <a:endParaRPr kumimoji="0" lang="en-US" altLang="en-US" sz="2200" b="0" i="0" u="none" strike="noStrike" cap="none" normalizeH="0" baseline="0" dirty="0">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200" b="0" i="0" u="none" strike="noStrike" cap="none" normalizeH="0" baseline="0" dirty="0">
                <a:ln>
                  <a:noFill/>
                </a:ln>
                <a:solidFill>
                  <a:schemeClr val="tx1"/>
                </a:solidFill>
                <a:effectLst/>
              </a:rPr>
              <a:t>A food stall that donates meals to families in need</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200" b="0" i="0" u="none" strike="noStrike" cap="none" normalizeH="0" baseline="0" dirty="0">
                <a:ln>
                  <a:noFill/>
                </a:ln>
                <a:solidFill>
                  <a:schemeClr val="tx1"/>
                </a:solidFill>
                <a:effectLst/>
              </a:rPr>
              <a:t>A business that supports farming co-ops in your home country</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a:ln>
                  <a:noFill/>
                </a:ln>
                <a:solidFill>
                  <a:schemeClr val="tx1"/>
                </a:solidFill>
                <a:effectLst/>
              </a:rPr>
              <a:t>2. Community Enterprise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chemeClr val="tx1"/>
                </a:solidFill>
                <a:effectLst/>
              </a:rPr>
              <a:t>Often run </a:t>
            </a:r>
            <a:r>
              <a:rPr kumimoji="0" lang="en-US" altLang="en-US" sz="2200" b="1" i="0" u="none" strike="noStrike" cap="none" normalizeH="0" baseline="0" dirty="0">
                <a:ln>
                  <a:noFill/>
                </a:ln>
                <a:solidFill>
                  <a:schemeClr val="tx1"/>
                </a:solidFill>
                <a:effectLst/>
              </a:rPr>
              <a:t>by a group of people</a:t>
            </a:r>
            <a:r>
              <a:rPr kumimoji="0" lang="en-US" altLang="en-US" sz="2200" b="0" i="0" u="none" strike="noStrike" cap="none" normalizeH="0" baseline="0" dirty="0">
                <a:ln>
                  <a:noFill/>
                </a:ln>
                <a:solidFill>
                  <a:schemeClr val="tx1"/>
                </a:solidFill>
                <a:effectLst/>
              </a:rPr>
              <a:t> to meet the needs of their </a:t>
            </a:r>
            <a:r>
              <a:rPr kumimoji="0" lang="en-US" altLang="en-US" sz="2200" b="0" i="0" u="none" strike="noStrike" cap="none" normalizeH="0" baseline="0" dirty="0" err="1">
                <a:ln>
                  <a:noFill/>
                </a:ln>
                <a:solidFill>
                  <a:schemeClr val="tx1"/>
                </a:solidFill>
                <a:effectLst/>
              </a:rPr>
              <a:t>neighbourhood</a:t>
            </a:r>
            <a:r>
              <a:rPr kumimoji="0" lang="en-US" altLang="en-US" sz="2200" b="0" i="0" u="none" strike="noStrike" cap="none" normalizeH="0" baseline="0" dirty="0">
                <a:ln>
                  <a:noFill/>
                </a:ln>
                <a:solidFill>
                  <a:schemeClr val="tx1"/>
                </a:solidFill>
                <a:effectLst/>
              </a:rPr>
              <a:t> or town. It may involve food, services, or local events,  and profits are typically reinvested into the local area.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a:ln>
                  <a:noFill/>
                </a:ln>
                <a:solidFill>
                  <a:schemeClr val="tx1"/>
                </a:solidFill>
                <a:effectLst/>
              </a:rPr>
              <a:t>Examples in food:</a:t>
            </a:r>
            <a:endParaRPr kumimoji="0" lang="en-US" altLang="en-US" sz="2200" b="0" i="0" u="none" strike="noStrike" cap="none" normalizeH="0" baseline="0" dirty="0">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200" b="0" i="0" u="none" strike="noStrike" cap="none" normalizeH="0" baseline="0" dirty="0">
                <a:ln>
                  <a:noFill/>
                </a:ln>
                <a:solidFill>
                  <a:schemeClr val="tx1"/>
                </a:solidFill>
                <a:effectLst/>
              </a:rPr>
              <a:t>A shared kitchen for local cooks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200" b="0" i="0" u="none" strike="noStrike" cap="none" normalizeH="0" baseline="0" dirty="0">
                <a:ln>
                  <a:noFill/>
                </a:ln>
                <a:solidFill>
                  <a:schemeClr val="tx1"/>
                </a:solidFill>
                <a:effectLst/>
              </a:rPr>
              <a:t>A food hub that connects migrant producers to buyers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200" b="0" i="0" u="none" strike="noStrike" cap="none" normalizeH="0" baseline="0" dirty="0">
                <a:ln>
                  <a:noFill/>
                </a:ln>
                <a:solidFill>
                  <a:schemeClr val="tx1"/>
                </a:solidFill>
                <a:effectLst/>
              </a:rPr>
              <a:t>A low-cost community café run by volunteers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001374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9CF04-0406-A9ED-1F92-CAC5D8D5B99C}"/>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22BB0E19-6A9E-C8CC-07F6-918249433C75}"/>
              </a:ext>
            </a:extLst>
          </p:cNvPr>
          <p:cNvSpPr>
            <a:spLocks noGrp="1"/>
          </p:cNvSpPr>
          <p:nvPr>
            <p:ph type="body" sz="quarter" idx="27"/>
          </p:nvPr>
        </p:nvSpPr>
        <p:spPr/>
        <p:txBody>
          <a:bodyPr/>
          <a:lstStyle/>
          <a:p>
            <a:r>
              <a:rPr lang="en-IE" dirty="0"/>
              <a:t>OTHER </a:t>
            </a:r>
            <a:r>
              <a:rPr lang="bs-Latn-BA" dirty="0"/>
              <a:t>INTERESTING </a:t>
            </a:r>
            <a:r>
              <a:rPr lang="en-IE" dirty="0"/>
              <a:t>WAYS TO GET INTO </a:t>
            </a:r>
            <a:r>
              <a:rPr lang="bs-Latn-BA" dirty="0"/>
              <a:t>BUSINESS</a:t>
            </a:r>
            <a:endParaRPr lang="en-US" dirty="0"/>
          </a:p>
        </p:txBody>
      </p:sp>
      <p:sp>
        <p:nvSpPr>
          <p:cNvPr id="5" name="Text Placeholder 3">
            <a:extLst>
              <a:ext uri="{FF2B5EF4-FFF2-40B4-BE49-F238E27FC236}">
                <a16:creationId xmlns:a16="http://schemas.microsoft.com/office/drawing/2014/main" id="{450A87F3-3738-CFFF-302C-E15DC052D86E}"/>
              </a:ext>
            </a:extLst>
          </p:cNvPr>
          <p:cNvSpPr txBox="1">
            <a:spLocks/>
          </p:cNvSpPr>
          <p:nvPr/>
        </p:nvSpPr>
        <p:spPr>
          <a:xfrm>
            <a:off x="100286" y="2116675"/>
            <a:ext cx="2735354" cy="4043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r>
              <a:rPr lang="en-GB" sz="2200" dirty="0">
                <a:solidFill>
                  <a:srgbClr val="382B1B"/>
                </a:solidFill>
              </a:rPr>
              <a:t>Here are some interesting business structures that may support your business start-up in a more creative way:</a:t>
            </a:r>
          </a:p>
          <a:p>
            <a:pPr marL="0" lvl="1" algn="l">
              <a:lnSpc>
                <a:spcPts val="2340"/>
              </a:lnSpc>
              <a:spcBef>
                <a:spcPts val="0"/>
              </a:spcBef>
            </a:pPr>
            <a:endParaRPr lang="en-GB" sz="2200" b="1" dirty="0">
              <a:solidFill>
                <a:srgbClr val="382B1B"/>
              </a:solidFill>
            </a:endParaRPr>
          </a:p>
          <a:p>
            <a:pPr marL="342900" lvl="1" indent="-342900" algn="l">
              <a:lnSpc>
                <a:spcPts val="2340"/>
              </a:lnSpc>
              <a:spcBef>
                <a:spcPts val="0"/>
              </a:spcBef>
              <a:buClr>
                <a:srgbClr val="B6D1E1"/>
              </a:buClr>
              <a:buFont typeface="Arial" panose="020B0604020202020204" pitchFamily="34" charset="0"/>
              <a:buChar char="•"/>
            </a:pPr>
            <a:r>
              <a:rPr lang="en-GB" sz="2200" dirty="0">
                <a:solidFill>
                  <a:srgbClr val="382B1B"/>
                </a:solidFill>
              </a:rPr>
              <a:t>Social Enterprise</a:t>
            </a:r>
          </a:p>
          <a:p>
            <a:pPr marL="342900" lvl="1" indent="-342900" algn="l">
              <a:lnSpc>
                <a:spcPts val="2340"/>
              </a:lnSpc>
              <a:spcBef>
                <a:spcPts val="0"/>
              </a:spcBef>
              <a:buClr>
                <a:srgbClr val="B6D1E1"/>
              </a:buClr>
              <a:buFont typeface="Arial" panose="020B0604020202020204" pitchFamily="34" charset="0"/>
              <a:buChar char="•"/>
            </a:pPr>
            <a:r>
              <a:rPr lang="en-GB" sz="2200" dirty="0">
                <a:solidFill>
                  <a:srgbClr val="382B1B"/>
                </a:solidFill>
              </a:rPr>
              <a:t>Community Enterprises</a:t>
            </a:r>
          </a:p>
          <a:p>
            <a:pPr marL="342900" lvl="1" indent="-342900" algn="l">
              <a:lnSpc>
                <a:spcPts val="2340"/>
              </a:lnSpc>
              <a:spcBef>
                <a:spcPts val="0"/>
              </a:spcBef>
              <a:buClr>
                <a:srgbClr val="B6D1E1"/>
              </a:buClr>
              <a:buFont typeface="Arial" panose="020B0604020202020204" pitchFamily="34" charset="0"/>
              <a:buChar char="•"/>
            </a:pPr>
            <a:r>
              <a:rPr lang="en-GB" sz="2200" dirty="0">
                <a:solidFill>
                  <a:srgbClr val="382B1B"/>
                </a:solidFill>
              </a:rPr>
              <a:t>Collectives</a:t>
            </a:r>
          </a:p>
          <a:p>
            <a:pPr marL="342900" lvl="1" indent="-342900" algn="l">
              <a:lnSpc>
                <a:spcPts val="2340"/>
              </a:lnSpc>
              <a:spcBef>
                <a:spcPts val="0"/>
              </a:spcBef>
              <a:buClr>
                <a:srgbClr val="B6D1E1"/>
              </a:buClr>
              <a:buFont typeface="Arial" panose="020B0604020202020204" pitchFamily="34" charset="0"/>
              <a:buChar char="•"/>
            </a:pPr>
            <a:r>
              <a:rPr lang="en-GB" sz="2200" dirty="0">
                <a:solidFill>
                  <a:srgbClr val="382B1B"/>
                </a:solidFill>
              </a:rPr>
              <a:t>Social Innovation</a:t>
            </a:r>
          </a:p>
          <a:p>
            <a:pPr marL="0" lvl="1" algn="l">
              <a:lnSpc>
                <a:spcPts val="2340"/>
              </a:lnSpc>
              <a:spcBef>
                <a:spcPts val="0"/>
              </a:spcBef>
            </a:pPr>
            <a:endParaRPr lang="en-GB" sz="2200" b="1" dirty="0">
              <a:solidFill>
                <a:srgbClr val="382B1B"/>
              </a:solidFill>
            </a:endParaRPr>
          </a:p>
          <a:p>
            <a:pPr marL="0" lvl="1" algn="l">
              <a:lnSpc>
                <a:spcPts val="2340"/>
              </a:lnSpc>
              <a:spcBef>
                <a:spcPts val="0"/>
              </a:spcBef>
            </a:pPr>
            <a:endParaRPr lang="en-GB" b="1" dirty="0">
              <a:solidFill>
                <a:srgbClr val="382B1B"/>
              </a:solidFill>
            </a:endParaRPr>
          </a:p>
        </p:txBody>
      </p:sp>
      <p:sp>
        <p:nvSpPr>
          <p:cNvPr id="6" name="Text Placeholder 3">
            <a:extLst>
              <a:ext uri="{FF2B5EF4-FFF2-40B4-BE49-F238E27FC236}">
                <a16:creationId xmlns:a16="http://schemas.microsoft.com/office/drawing/2014/main" id="{16DDCAB9-923C-62F2-5863-CD40DB5A43BB}"/>
              </a:ext>
            </a:extLst>
          </p:cNvPr>
          <p:cNvSpPr txBox="1">
            <a:spLocks/>
          </p:cNvSpPr>
          <p:nvPr/>
        </p:nvSpPr>
        <p:spPr>
          <a:xfrm>
            <a:off x="0" y="3655499"/>
            <a:ext cx="6730532" cy="4043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lvl="1" indent="-342900" algn="l">
              <a:lnSpc>
                <a:spcPts val="2340"/>
              </a:lnSpc>
              <a:spcBef>
                <a:spcPts val="0"/>
              </a:spcBef>
              <a:buClr>
                <a:srgbClr val="B6D1E1"/>
              </a:buClr>
              <a:buFont typeface="Arial" panose="020B0604020202020204" pitchFamily="34" charset="0"/>
              <a:buChar char="•"/>
            </a:pPr>
            <a:endParaRPr lang="en-GB" sz="2200" dirty="0">
              <a:solidFill>
                <a:srgbClr val="382B1B"/>
              </a:solidFill>
            </a:endParaRPr>
          </a:p>
          <a:p>
            <a:pPr marL="0" lvl="1" algn="l">
              <a:lnSpc>
                <a:spcPts val="2340"/>
              </a:lnSpc>
              <a:spcBef>
                <a:spcPts val="0"/>
              </a:spcBef>
            </a:pPr>
            <a:endParaRPr lang="en-GB" dirty="0">
              <a:solidFill>
                <a:srgbClr val="382B1B"/>
              </a:solidFill>
            </a:endParaRPr>
          </a:p>
        </p:txBody>
      </p:sp>
      <p:cxnSp>
        <p:nvCxnSpPr>
          <p:cNvPr id="7" name="Straight Connector 6">
            <a:extLst>
              <a:ext uri="{FF2B5EF4-FFF2-40B4-BE49-F238E27FC236}">
                <a16:creationId xmlns:a16="http://schemas.microsoft.com/office/drawing/2014/main" id="{C96675CC-54DA-CBFB-D2D7-55FADD2FB6A7}"/>
              </a:ext>
            </a:extLst>
          </p:cNvPr>
          <p:cNvCxnSpPr>
            <a:cxnSpLocks/>
          </p:cNvCxnSpPr>
          <p:nvPr/>
        </p:nvCxnSpPr>
        <p:spPr>
          <a:xfrm flipV="1">
            <a:off x="3170672" y="2326869"/>
            <a:ext cx="0" cy="1904471"/>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E35C4231-E48A-AFEA-2045-D00262A39D5F}"/>
              </a:ext>
            </a:extLst>
          </p:cNvPr>
          <p:cNvSpPr>
            <a:spLocks noChangeArrowheads="1"/>
          </p:cNvSpPr>
          <p:nvPr/>
        </p:nvSpPr>
        <p:spPr bwMode="auto">
          <a:xfrm>
            <a:off x="3365266" y="1437547"/>
            <a:ext cx="8136451" cy="5109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a:ln>
                  <a:noFill/>
                </a:ln>
                <a:solidFill>
                  <a:schemeClr val="tx1"/>
                </a:solidFill>
                <a:effectLst/>
              </a:rPr>
              <a:t>3. Collectives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0" i="0" u="none" strike="noStrike" cap="none" normalizeH="0" baseline="0" dirty="0">
                <a:ln>
                  <a:noFill/>
                </a:ln>
                <a:solidFill>
                  <a:schemeClr val="tx1"/>
                </a:solidFill>
                <a:effectLst/>
              </a:rPr>
              <a:t>A group of people working together with </a:t>
            </a:r>
            <a:r>
              <a:rPr kumimoji="0" lang="en-US" altLang="en-US" sz="2200" b="1" i="0" u="none" strike="noStrike" cap="none" normalizeH="0" baseline="0" dirty="0">
                <a:ln>
                  <a:noFill/>
                </a:ln>
                <a:solidFill>
                  <a:schemeClr val="tx1"/>
                </a:solidFill>
                <a:effectLst/>
              </a:rPr>
              <a:t>shared values and equal say</a:t>
            </a:r>
            <a:r>
              <a:rPr lang="en-US" altLang="en-US" sz="2200" dirty="0"/>
              <a:t>, </a:t>
            </a:r>
            <a:r>
              <a:rPr kumimoji="0" lang="en-US" altLang="en-US" sz="2200" b="0" i="0" u="none" strike="noStrike" cap="none" normalizeH="0" baseline="0" dirty="0">
                <a:ln>
                  <a:noFill/>
                </a:ln>
                <a:solidFill>
                  <a:schemeClr val="tx1"/>
                </a:solidFill>
                <a:effectLst/>
              </a:rPr>
              <a:t>no bosses, just joint decision-making.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a:ln>
                  <a:noFill/>
                </a:ln>
                <a:solidFill>
                  <a:schemeClr val="tx1"/>
                </a:solidFill>
                <a:effectLst/>
              </a:rPr>
              <a:t>In food, this might look like:</a:t>
            </a:r>
            <a:endParaRPr kumimoji="0" lang="en-US" altLang="en-US" sz="2200" b="0" i="0" u="none" strike="noStrike" cap="none" normalizeH="0" baseline="0" dirty="0">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200" b="0" i="0" u="none" strike="noStrike" cap="none" normalizeH="0" baseline="0" dirty="0">
                <a:ln>
                  <a:noFill/>
                </a:ln>
                <a:solidFill>
                  <a:schemeClr val="tx1"/>
                </a:solidFill>
                <a:effectLst/>
              </a:rPr>
              <a:t>A team of women from different cultures sharing one market stall</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200" b="0" i="0" u="none" strike="noStrike" cap="none" normalizeH="0" baseline="0" dirty="0">
                <a:ln>
                  <a:noFill/>
                </a:ln>
                <a:solidFill>
                  <a:schemeClr val="tx1"/>
                </a:solidFill>
                <a:effectLst/>
              </a:rPr>
              <a:t>A group kitchen with shared tools and booking times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200" b="0" i="0" u="none" strike="noStrike" cap="none" normalizeH="0" baseline="0" dirty="0">
                <a:ln>
                  <a:noFill/>
                </a:ln>
                <a:solidFill>
                  <a:schemeClr val="tx1"/>
                </a:solidFill>
                <a:effectLst/>
              </a:rPr>
              <a:t>A storytelling + food pop-up event created by many voices</a:t>
            </a: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2200" dirty="0"/>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a:ln>
                  <a:noFill/>
                </a:ln>
                <a:solidFill>
                  <a:schemeClr val="tx1"/>
                </a:solidFill>
                <a:effectLst/>
              </a:rPr>
              <a:t>4. Social Innovation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i="0" u="none" strike="noStrike" cap="none" normalizeH="0" baseline="0" dirty="0">
                <a:ln>
                  <a:noFill/>
                </a:ln>
                <a:solidFill>
                  <a:schemeClr val="tx1"/>
                </a:solidFill>
                <a:effectLst/>
              </a:rPr>
              <a:t>Social innovation means using new ideas </a:t>
            </a:r>
            <a:r>
              <a:rPr kumimoji="0" lang="en-US" altLang="en-US" sz="2200" b="0" i="0" u="none" strike="noStrike" cap="none" normalizeH="0" baseline="0" dirty="0">
                <a:ln>
                  <a:noFill/>
                </a:ln>
                <a:solidFill>
                  <a:schemeClr val="tx1"/>
                </a:solidFill>
                <a:effectLst/>
              </a:rPr>
              <a:t>to solve old problems,  especially in creative or cultural ways.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a:ln>
                  <a:noFill/>
                </a:ln>
                <a:solidFill>
                  <a:schemeClr val="tx1"/>
                </a:solidFill>
                <a:effectLst/>
              </a:rPr>
              <a:t>In food, this could be:</a:t>
            </a:r>
            <a:endParaRPr kumimoji="0" lang="en-US" altLang="en-US" sz="2200" b="0" i="0" u="none" strike="noStrike" cap="none" normalizeH="0" baseline="0" dirty="0">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200" b="0" i="0" u="none" strike="noStrike" cap="none" normalizeH="0" baseline="0" dirty="0">
                <a:ln>
                  <a:noFill/>
                </a:ln>
                <a:solidFill>
                  <a:schemeClr val="tx1"/>
                </a:solidFill>
                <a:effectLst/>
              </a:rPr>
              <a:t>A “pay-what-you-can” food box</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200" b="0" i="0" u="none" strike="noStrike" cap="none" normalizeH="0" baseline="0" dirty="0">
                <a:ln>
                  <a:noFill/>
                </a:ln>
                <a:solidFill>
                  <a:schemeClr val="tx1"/>
                </a:solidFill>
                <a:effectLst/>
              </a:rPr>
              <a:t>A recipe club that teaches language and cooking at the same time</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138823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370528" y="2053086"/>
            <a:ext cx="5584343" cy="3312543"/>
          </a:xfrm>
        </p:spPr>
        <p:txBody>
          <a:bodyPr>
            <a:normAutofit/>
          </a:bodyPr>
          <a:lstStyle/>
          <a:p>
            <a:r>
              <a:rPr lang="en-GB" dirty="0"/>
              <a:t>Start through Online Marketplaces</a:t>
            </a:r>
          </a:p>
          <a:p>
            <a:endParaRPr lang="en-GB" dirty="0"/>
          </a:p>
        </p:txBody>
      </p:sp>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en-US" dirty="0"/>
              <a:t>02</a:t>
            </a:r>
          </a:p>
        </p:txBody>
      </p:sp>
      <p:pic>
        <p:nvPicPr>
          <p:cNvPr id="2" name="Picture 1" descr="A picture containing text, silhouette&#10;&#10;Description automatically generated">
            <a:extLst>
              <a:ext uri="{FF2B5EF4-FFF2-40B4-BE49-F238E27FC236}">
                <a16:creationId xmlns:a16="http://schemas.microsoft.com/office/drawing/2014/main" id="{94828934-EA1B-80CB-585A-4DCD9650667D}"/>
              </a:ext>
            </a:extLst>
          </p:cNvPr>
          <p:cNvPicPr>
            <a:picLocks noChangeAspect="1"/>
          </p:cNvPicPr>
          <p:nvPr/>
        </p:nvPicPr>
        <p:blipFill rotWithShape="1">
          <a:blip r:embed="rId2"/>
          <a:srcRect l="19151" t="20561" r="22031" b="25795"/>
          <a:stretch/>
        </p:blipFill>
        <p:spPr>
          <a:xfrm flipH="1">
            <a:off x="598427" y="3072248"/>
            <a:ext cx="3991790" cy="2748727"/>
          </a:xfrm>
          <a:prstGeom prst="rect">
            <a:avLst/>
          </a:prstGeom>
        </p:spPr>
      </p:pic>
    </p:spTree>
    <p:extLst>
      <p:ext uri="{BB962C8B-B14F-4D97-AF65-F5344CB8AC3E}">
        <p14:creationId xmlns:p14="http://schemas.microsoft.com/office/powerpoint/2010/main" val="1899817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p:txBody>
          <a:bodyPr/>
          <a:lstStyle/>
          <a:p>
            <a:r>
              <a:rPr lang="en-US" dirty="0"/>
              <a:t>BEING IN BUSINESS – YOUR CHOICES</a:t>
            </a:r>
          </a:p>
        </p:txBody>
      </p:sp>
      <p:sp>
        <p:nvSpPr>
          <p:cNvPr id="4" name="Text Placeholder 3">
            <a:extLst>
              <a:ext uri="{FF2B5EF4-FFF2-40B4-BE49-F238E27FC236}">
                <a16:creationId xmlns:a16="http://schemas.microsoft.com/office/drawing/2014/main" id="{94548536-121B-D052-47FC-C3ADB721FA27}"/>
              </a:ext>
            </a:extLst>
          </p:cNvPr>
          <p:cNvSpPr>
            <a:spLocks noGrp="1"/>
          </p:cNvSpPr>
          <p:nvPr>
            <p:ph type="body" sz="quarter" idx="14"/>
          </p:nvPr>
        </p:nvSpPr>
        <p:spPr>
          <a:xfrm>
            <a:off x="722848" y="1667036"/>
            <a:ext cx="5755444" cy="4672013"/>
          </a:xfrm>
        </p:spPr>
        <p:txBody>
          <a:bodyPr/>
          <a:lstStyle/>
          <a:p>
            <a:r>
              <a:rPr lang="en-US" dirty="0"/>
              <a:t>In this section, we take you through the different and accessible ways of starting and being in business.</a:t>
            </a:r>
          </a:p>
          <a:p>
            <a:endParaRPr lang="en-US" dirty="0"/>
          </a:p>
          <a:p>
            <a:pPr marL="457200" indent="-457200">
              <a:buClr>
                <a:srgbClr val="94C7B0"/>
              </a:buClr>
              <a:buFont typeface="+mj-lt"/>
              <a:buAutoNum type="arabicPeriod"/>
            </a:pPr>
            <a:r>
              <a:rPr lang="en-US" dirty="0"/>
              <a:t>Manufacturing a food product or providing a service</a:t>
            </a:r>
          </a:p>
          <a:p>
            <a:pPr marL="457200" indent="-457200">
              <a:buClr>
                <a:srgbClr val="94C7B0"/>
              </a:buClr>
              <a:buFont typeface="+mj-lt"/>
              <a:buAutoNum type="arabicPeriod"/>
            </a:pPr>
            <a:r>
              <a:rPr lang="en-US" dirty="0"/>
              <a:t>Part-time or seasonal basis</a:t>
            </a:r>
          </a:p>
          <a:p>
            <a:endParaRPr lang="en-US" dirty="0"/>
          </a:p>
        </p:txBody>
      </p:sp>
      <p:sp>
        <p:nvSpPr>
          <p:cNvPr id="7" name="Text Placeholder 2">
            <a:extLst>
              <a:ext uri="{FF2B5EF4-FFF2-40B4-BE49-F238E27FC236}">
                <a16:creationId xmlns:a16="http://schemas.microsoft.com/office/drawing/2014/main" id="{E19A0B4B-6854-DF88-6C43-432292B40FCA}"/>
              </a:ext>
            </a:extLst>
          </p:cNvPr>
          <p:cNvSpPr txBox="1">
            <a:spLocks/>
          </p:cNvSpPr>
          <p:nvPr/>
        </p:nvSpPr>
        <p:spPr>
          <a:xfrm>
            <a:off x="7156824" y="1667036"/>
            <a:ext cx="4657727" cy="1228725"/>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nSpc>
                <a:spcPts val="3040"/>
              </a:lnSpc>
              <a:spcBef>
                <a:spcPts val="200"/>
              </a:spcBef>
              <a:buClr>
                <a:srgbClr val="B6D1E1"/>
              </a:buClr>
            </a:pPr>
            <a:r>
              <a:rPr lang="en-IE" sz="3600" b="1" i="1" dirty="0">
                <a:solidFill>
                  <a:srgbClr val="84BFA4"/>
                </a:solidFill>
              </a:rPr>
              <a:t>And then take you             on an adventure of                the possibility</a:t>
            </a:r>
          </a:p>
          <a:p>
            <a:pPr marL="0" lvl="1">
              <a:lnSpc>
                <a:spcPts val="3040"/>
              </a:lnSpc>
              <a:spcBef>
                <a:spcPts val="200"/>
              </a:spcBef>
              <a:buClr>
                <a:srgbClr val="B6D1E1"/>
              </a:buClr>
            </a:pPr>
            <a:r>
              <a:rPr lang="en-IE" sz="3600" b="1" i="1" dirty="0">
                <a:solidFill>
                  <a:srgbClr val="84BFA4"/>
                </a:solidFill>
              </a:rPr>
              <a:t> of starting an online food business </a:t>
            </a:r>
          </a:p>
          <a:p>
            <a:pPr marL="0" lvl="1">
              <a:lnSpc>
                <a:spcPts val="3040"/>
              </a:lnSpc>
              <a:spcBef>
                <a:spcPts val="200"/>
              </a:spcBef>
              <a:buClr>
                <a:srgbClr val="B6D1E1"/>
              </a:buClr>
            </a:pPr>
            <a:endParaRPr lang="en-IE" dirty="0">
              <a:solidFill>
                <a:srgbClr val="84BFA4"/>
              </a:solidFill>
            </a:endParaRPr>
          </a:p>
        </p:txBody>
      </p:sp>
      <p:cxnSp>
        <p:nvCxnSpPr>
          <p:cNvPr id="8" name="Straight Connector 7">
            <a:extLst>
              <a:ext uri="{FF2B5EF4-FFF2-40B4-BE49-F238E27FC236}">
                <a16:creationId xmlns:a16="http://schemas.microsoft.com/office/drawing/2014/main" id="{3937777F-84A1-C9FF-DCC0-CBD4FA79E810}"/>
              </a:ext>
            </a:extLst>
          </p:cNvPr>
          <p:cNvCxnSpPr>
            <a:cxnSpLocks/>
          </p:cNvCxnSpPr>
          <p:nvPr/>
        </p:nvCxnSpPr>
        <p:spPr>
          <a:xfrm flipV="1">
            <a:off x="6931284" y="1469918"/>
            <a:ext cx="0" cy="2187682"/>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83850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a:xfrm>
            <a:off x="738347" y="313520"/>
            <a:ext cx="10907188" cy="720752"/>
          </a:xfrm>
        </p:spPr>
        <p:txBody>
          <a:bodyPr/>
          <a:lstStyle/>
          <a:p>
            <a:r>
              <a:rPr lang="en-US" dirty="0"/>
              <a:t>START THROUGH ONLINE MARKETPLACES</a:t>
            </a:r>
          </a:p>
        </p:txBody>
      </p:sp>
      <p:sp>
        <p:nvSpPr>
          <p:cNvPr id="4" name="Text Placeholder 3">
            <a:extLst>
              <a:ext uri="{FF2B5EF4-FFF2-40B4-BE49-F238E27FC236}">
                <a16:creationId xmlns:a16="http://schemas.microsoft.com/office/drawing/2014/main" id="{94548536-121B-D052-47FC-C3ADB721FA27}"/>
              </a:ext>
            </a:extLst>
          </p:cNvPr>
          <p:cNvSpPr>
            <a:spLocks noGrp="1"/>
          </p:cNvSpPr>
          <p:nvPr>
            <p:ph type="body" sz="quarter" idx="14"/>
          </p:nvPr>
        </p:nvSpPr>
        <p:spPr>
          <a:xfrm>
            <a:off x="272183" y="1421028"/>
            <a:ext cx="5276968" cy="4672013"/>
          </a:xfrm>
        </p:spPr>
        <p:txBody>
          <a:bodyPr/>
          <a:lstStyle/>
          <a:p>
            <a:pPr>
              <a:buNone/>
            </a:pPr>
            <a:r>
              <a:rPr lang="en-GB" dirty="0"/>
              <a:t>We are living in an exciting time for food entrepreneurs. The way people buy and discover food has evolved, </a:t>
            </a:r>
            <a:r>
              <a:rPr lang="en-GB" b="1" dirty="0"/>
              <a:t>more customers are looking online for unique, homemade, and culturally rich food experiences.</a:t>
            </a:r>
          </a:p>
          <a:p>
            <a:pPr>
              <a:buNone/>
            </a:pPr>
            <a:endParaRPr lang="en-GB" dirty="0"/>
          </a:p>
          <a:p>
            <a:pPr>
              <a:buNone/>
            </a:pPr>
            <a:r>
              <a:rPr lang="en-GB" dirty="0"/>
              <a:t>This means you don’t need a shop or a market stall to begin. From your own kitchen, you can start small and reach customers both locally and across the EU.</a:t>
            </a:r>
          </a:p>
          <a:p>
            <a:pPr>
              <a:buNone/>
            </a:pPr>
            <a:endParaRPr lang="en-GB" dirty="0"/>
          </a:p>
          <a:p>
            <a:pPr>
              <a:buNone/>
            </a:pPr>
            <a:r>
              <a:rPr lang="en-GB" dirty="0"/>
              <a:t>Platforms make it possible for a woman in Portugal to sell her handmade hot sauce or spice blends to a customer in Belgium — all from home.</a:t>
            </a:r>
          </a:p>
          <a:p>
            <a:pPr>
              <a:buNone/>
            </a:pPr>
            <a:endParaRPr lang="en-GB" sz="1400" dirty="0"/>
          </a:p>
          <a:p>
            <a:r>
              <a:rPr lang="en-GB" b="1" i="1" dirty="0"/>
              <a:t>Make sure to follow your country’s food safety and labelling regulations</a:t>
            </a:r>
            <a:r>
              <a:rPr lang="en-GB" i="1" dirty="0"/>
              <a:t>.</a:t>
            </a:r>
            <a:endParaRPr lang="en-GB" dirty="0"/>
          </a:p>
          <a:p>
            <a:pPr>
              <a:buNone/>
            </a:pPr>
            <a:endParaRPr lang="en-GB" dirty="0"/>
          </a:p>
          <a:p>
            <a:endParaRPr lang="en-IE" dirty="0"/>
          </a:p>
        </p:txBody>
      </p:sp>
      <p:cxnSp>
        <p:nvCxnSpPr>
          <p:cNvPr id="3" name="Straight Connector 2">
            <a:extLst>
              <a:ext uri="{FF2B5EF4-FFF2-40B4-BE49-F238E27FC236}">
                <a16:creationId xmlns:a16="http://schemas.microsoft.com/office/drawing/2014/main" id="{F680A1AE-1E94-B241-6C12-23B4621F8298}"/>
              </a:ext>
            </a:extLst>
          </p:cNvPr>
          <p:cNvCxnSpPr>
            <a:cxnSpLocks/>
          </p:cNvCxnSpPr>
          <p:nvPr/>
        </p:nvCxnSpPr>
        <p:spPr>
          <a:xfrm flipV="1">
            <a:off x="5692584" y="1967738"/>
            <a:ext cx="0" cy="2480454"/>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8551280-0037-E618-616E-3E31070BD99D}"/>
              </a:ext>
            </a:extLst>
          </p:cNvPr>
          <p:cNvSpPr txBox="1"/>
          <p:nvPr/>
        </p:nvSpPr>
        <p:spPr>
          <a:xfrm>
            <a:off x="5755346" y="1112990"/>
            <a:ext cx="6436654" cy="5355312"/>
          </a:xfrm>
          <a:prstGeom prst="rect">
            <a:avLst/>
          </a:prstGeom>
          <a:noFill/>
        </p:spPr>
        <p:txBody>
          <a:bodyPr wrap="square">
            <a:spAutoFit/>
          </a:bodyPr>
          <a:lstStyle/>
          <a:p>
            <a:pPr>
              <a:buNone/>
            </a:pPr>
            <a:r>
              <a:rPr lang="en-GB" b="1" dirty="0"/>
              <a:t>These Platforms Work Well For:</a:t>
            </a:r>
          </a:p>
          <a:p>
            <a:pPr>
              <a:buNone/>
            </a:pPr>
            <a:r>
              <a:rPr lang="en-GB" b="1" dirty="0"/>
              <a:t>Preserved food products - </a:t>
            </a:r>
            <a:r>
              <a:rPr lang="en-GB" dirty="0"/>
              <a:t> items that are shelf-stable, easy to package, and safe to ship such as:</a:t>
            </a:r>
          </a:p>
          <a:p>
            <a:pPr marL="285750" indent="-285750">
              <a:buFont typeface="Arial" panose="020B0604020202020204" pitchFamily="34" charset="0"/>
              <a:buChar char="•"/>
            </a:pPr>
            <a:r>
              <a:rPr lang="en-GB" dirty="0"/>
              <a:t>Jams and preserves, pickles and fermented vegetables</a:t>
            </a:r>
          </a:p>
          <a:p>
            <a:pPr marL="285750" indent="-285750">
              <a:buFont typeface="Arial" panose="020B0604020202020204" pitchFamily="34" charset="0"/>
              <a:buChar char="•"/>
            </a:pPr>
            <a:r>
              <a:rPr lang="en-GB" dirty="0"/>
              <a:t>Spice blends and dry rubs</a:t>
            </a:r>
          </a:p>
          <a:p>
            <a:pPr marL="285750" indent="-285750">
              <a:buFont typeface="Arial" panose="020B0604020202020204" pitchFamily="34" charset="0"/>
              <a:buChar char="•"/>
            </a:pPr>
            <a:r>
              <a:rPr lang="en-GB" dirty="0"/>
              <a:t>Baking mixes or traditional dry snacks</a:t>
            </a:r>
          </a:p>
          <a:p>
            <a:endParaRPr lang="en-GB" b="1" dirty="0"/>
          </a:p>
          <a:p>
            <a:r>
              <a:rPr lang="en-GB" b="1" dirty="0"/>
              <a:t>Online cooking classes or virtual food experiences</a:t>
            </a:r>
            <a:br>
              <a:rPr lang="en-GB" dirty="0"/>
            </a:br>
            <a:r>
              <a:rPr lang="en-GB" dirty="0"/>
              <a:t>Sell your knowledge instead of a product! These can be:</a:t>
            </a:r>
          </a:p>
          <a:p>
            <a:pPr marL="285750" indent="-285750">
              <a:buFont typeface="Arial" panose="020B0604020202020204" pitchFamily="34" charset="0"/>
              <a:buChar char="•"/>
            </a:pPr>
            <a:r>
              <a:rPr lang="en-GB" dirty="0"/>
              <a:t>One-off or recurring online cooking classes</a:t>
            </a:r>
          </a:p>
          <a:p>
            <a:pPr marL="285750" indent="-285750">
              <a:buFont typeface="Arial" panose="020B0604020202020204" pitchFamily="34" charset="0"/>
              <a:buChar char="•"/>
            </a:pPr>
            <a:r>
              <a:rPr lang="en-GB" dirty="0"/>
              <a:t>Workshops focused on a dish or festival food</a:t>
            </a:r>
          </a:p>
          <a:p>
            <a:pPr marL="285750" indent="-285750">
              <a:buFont typeface="Arial" panose="020B0604020202020204" pitchFamily="34" charset="0"/>
              <a:buChar char="•"/>
            </a:pPr>
            <a:r>
              <a:rPr lang="en-GB" dirty="0"/>
              <a:t>Virtual cultural food experiences — storytelling, recipes, and cooking together</a:t>
            </a:r>
          </a:p>
          <a:p>
            <a:pPr>
              <a:buNone/>
            </a:pPr>
            <a:endParaRPr lang="en-GB" b="1" dirty="0"/>
          </a:p>
          <a:p>
            <a:pPr>
              <a:buNone/>
            </a:pPr>
            <a:r>
              <a:rPr lang="en-GB" b="1" dirty="0"/>
              <a:t>Cultural storytelling through food</a:t>
            </a:r>
            <a:br>
              <a:rPr lang="en-GB" dirty="0"/>
            </a:br>
            <a:r>
              <a:rPr lang="en-GB" dirty="0"/>
              <a:t>Platforms like Etsy and Instagram are perfect for:</a:t>
            </a:r>
          </a:p>
          <a:p>
            <a:pPr marL="285750" indent="-285750">
              <a:buFont typeface="Arial" panose="020B0604020202020204" pitchFamily="34" charset="0"/>
              <a:buChar char="•"/>
            </a:pPr>
            <a:r>
              <a:rPr lang="en-GB" dirty="0"/>
              <a:t>Sharing your heritage through recipe cards, digital cookbooks, or downloadable meal plans</a:t>
            </a:r>
          </a:p>
          <a:p>
            <a:pPr marL="285750" indent="-285750">
              <a:buFont typeface="Arial" panose="020B0604020202020204" pitchFamily="34" charset="0"/>
              <a:buChar char="•"/>
            </a:pPr>
            <a:r>
              <a:rPr lang="en-GB" dirty="0"/>
              <a:t>Selling food-related crafts or gifts (e.g. spice kits + recipes)</a:t>
            </a:r>
          </a:p>
        </p:txBody>
      </p:sp>
    </p:spTree>
    <p:extLst>
      <p:ext uri="{BB962C8B-B14F-4D97-AF65-F5344CB8AC3E}">
        <p14:creationId xmlns:p14="http://schemas.microsoft.com/office/powerpoint/2010/main" val="20022552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p:txBody>
          <a:bodyPr/>
          <a:lstStyle/>
          <a:p>
            <a:r>
              <a:rPr lang="en-US" dirty="0"/>
              <a:t>ONLINE MARKETPLACES</a:t>
            </a:r>
          </a:p>
        </p:txBody>
      </p:sp>
      <p:sp>
        <p:nvSpPr>
          <p:cNvPr id="2" name="Text Placeholder 3">
            <a:extLst>
              <a:ext uri="{FF2B5EF4-FFF2-40B4-BE49-F238E27FC236}">
                <a16:creationId xmlns:a16="http://schemas.microsoft.com/office/drawing/2014/main" id="{57667195-CC82-B278-6429-F366CD015766}"/>
              </a:ext>
            </a:extLst>
          </p:cNvPr>
          <p:cNvSpPr txBox="1">
            <a:spLocks/>
          </p:cNvSpPr>
          <p:nvPr/>
        </p:nvSpPr>
        <p:spPr>
          <a:xfrm>
            <a:off x="395288" y="1433233"/>
            <a:ext cx="5566242" cy="2514600"/>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b="1" dirty="0"/>
              <a:t>In this section, you will:</a:t>
            </a:r>
          </a:p>
          <a:p>
            <a:pPr marL="342900" indent="-342900">
              <a:buClr>
                <a:srgbClr val="B6D1E1"/>
              </a:buClr>
              <a:buFont typeface="Arial" panose="020B0604020202020204" pitchFamily="34" charset="0"/>
              <a:buChar char="•"/>
            </a:pPr>
            <a:r>
              <a:rPr lang="en-GB" dirty="0"/>
              <a:t>Learn what is an Online Marketplace</a:t>
            </a:r>
          </a:p>
          <a:p>
            <a:pPr marL="342900" indent="-342900">
              <a:buClr>
                <a:srgbClr val="B6D1E1"/>
              </a:buClr>
              <a:buFont typeface="Arial" panose="020B0604020202020204" pitchFamily="34" charset="0"/>
              <a:buChar char="•"/>
            </a:pPr>
            <a:r>
              <a:rPr lang="en-GB" dirty="0"/>
              <a:t>Explore the benefits of Online Marketplaces and how they differ from independent ecommerce sites.</a:t>
            </a:r>
          </a:p>
          <a:p>
            <a:pPr marL="342900" indent="-342900">
              <a:buClr>
                <a:srgbClr val="B6D1E1"/>
              </a:buClr>
              <a:buFont typeface="Arial" panose="020B0604020202020204" pitchFamily="34" charset="0"/>
              <a:buChar char="•"/>
            </a:pPr>
            <a:r>
              <a:rPr lang="en-GB" dirty="0"/>
              <a:t>Spotlight on the main Online Marketplaces and the Pros/Cons of each</a:t>
            </a:r>
          </a:p>
          <a:p>
            <a:pPr marL="342900" indent="-342900">
              <a:buClr>
                <a:srgbClr val="B6D1E1"/>
              </a:buClr>
              <a:buFont typeface="Arial" panose="020B0604020202020204" pitchFamily="34" charset="0"/>
              <a:buChar char="•"/>
            </a:pPr>
            <a:r>
              <a:rPr lang="en-GB" dirty="0"/>
              <a:t>What you need to sell through an Online Marketplace</a:t>
            </a:r>
          </a:p>
          <a:p>
            <a:endParaRPr lang="en-GB" dirty="0"/>
          </a:p>
          <a:p>
            <a:endParaRPr lang="en-IE" dirty="0"/>
          </a:p>
        </p:txBody>
      </p:sp>
    </p:spTree>
    <p:extLst>
      <p:ext uri="{BB962C8B-B14F-4D97-AF65-F5344CB8AC3E}">
        <p14:creationId xmlns:p14="http://schemas.microsoft.com/office/powerpoint/2010/main" val="19815292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a:xfrm>
            <a:off x="751415" y="378372"/>
            <a:ext cx="8521174" cy="1126708"/>
          </a:xfrm>
        </p:spPr>
        <p:txBody>
          <a:bodyPr/>
          <a:lstStyle/>
          <a:p>
            <a:r>
              <a:rPr lang="en-US" dirty="0"/>
              <a:t>WHAT IS AN ONLINE MARKETPLACE AND WHY IT MIGHT WORK FOR YOU? </a:t>
            </a:r>
          </a:p>
        </p:txBody>
      </p:sp>
      <p:sp>
        <p:nvSpPr>
          <p:cNvPr id="15" name="TextBox 14">
            <a:extLst>
              <a:ext uri="{FF2B5EF4-FFF2-40B4-BE49-F238E27FC236}">
                <a16:creationId xmlns:a16="http://schemas.microsoft.com/office/drawing/2014/main" id="{3F6F536B-A6EE-8A61-3685-676FEAE30EF1}"/>
              </a:ext>
            </a:extLst>
          </p:cNvPr>
          <p:cNvSpPr txBox="1"/>
          <p:nvPr/>
        </p:nvSpPr>
        <p:spPr>
          <a:xfrm>
            <a:off x="604307" y="1810871"/>
            <a:ext cx="10983385" cy="4524315"/>
          </a:xfrm>
          <a:prstGeom prst="rect">
            <a:avLst/>
          </a:prstGeom>
          <a:noFill/>
        </p:spPr>
        <p:txBody>
          <a:bodyPr wrap="square" rtlCol="0">
            <a:spAutoFit/>
          </a:bodyPr>
          <a:lstStyle/>
          <a:p>
            <a:r>
              <a:rPr lang="en-GB" dirty="0"/>
              <a:t>An online marketplace is a website where many different sellers can list and sell their products or services,  like a digital version of a market or bazaar. You don’t need your own website or tech skills. You simply create a profile, list your product, and the platform connects you with potential buyers.</a:t>
            </a:r>
          </a:p>
          <a:p>
            <a:endParaRPr lang="en-GB" dirty="0"/>
          </a:p>
          <a:p>
            <a:r>
              <a:rPr lang="en-GB" b="1" dirty="0"/>
              <a:t>Why Use an Online Marketplace?</a:t>
            </a:r>
          </a:p>
          <a:p>
            <a:r>
              <a:rPr lang="en-GB" dirty="0"/>
              <a:t>Benefits:</a:t>
            </a:r>
          </a:p>
          <a:p>
            <a:pPr marL="285750" indent="-285750">
              <a:buFont typeface="Arial" panose="020B0604020202020204" pitchFamily="34" charset="0"/>
              <a:buChar char="•"/>
            </a:pPr>
            <a:r>
              <a:rPr lang="en-GB" dirty="0"/>
              <a:t>Low cost to get started — no need to build your own website</a:t>
            </a:r>
          </a:p>
          <a:p>
            <a:pPr marL="285750" indent="-285750">
              <a:buFont typeface="Arial" panose="020B0604020202020204" pitchFamily="34" charset="0"/>
              <a:buChar char="•"/>
            </a:pPr>
            <a:r>
              <a:rPr lang="en-GB" dirty="0"/>
              <a:t>Access to ready-made audiences who are already browsing and shopping</a:t>
            </a:r>
          </a:p>
          <a:p>
            <a:pPr marL="285750" indent="-285750">
              <a:buFont typeface="Arial" panose="020B0604020202020204" pitchFamily="34" charset="0"/>
              <a:buChar char="•"/>
            </a:pPr>
            <a:r>
              <a:rPr lang="en-GB" dirty="0"/>
              <a:t>Built-in tools for shipping, payments, and customer messages</a:t>
            </a:r>
          </a:p>
          <a:p>
            <a:pPr marL="285750" indent="-285750">
              <a:buFont typeface="Arial" panose="020B0604020202020204" pitchFamily="34" charset="0"/>
              <a:buChar char="•"/>
            </a:pPr>
            <a:r>
              <a:rPr lang="en-GB" dirty="0"/>
              <a:t>You can start small and grow at your own pace</a:t>
            </a:r>
          </a:p>
          <a:p>
            <a:endParaRPr lang="en-GB" dirty="0"/>
          </a:p>
          <a:p>
            <a:r>
              <a:rPr lang="en-GB" b="1" dirty="0"/>
              <a:t>Compared to Independent Ecommerce Sites:</a:t>
            </a:r>
          </a:p>
          <a:p>
            <a:pPr marL="285750" indent="-285750">
              <a:buFont typeface="Arial" panose="020B0604020202020204" pitchFamily="34" charset="0"/>
              <a:buChar char="•"/>
            </a:pPr>
            <a:r>
              <a:rPr lang="en-GB" dirty="0"/>
              <a:t>Online marketplaces give you visibility right away, while a personal website takes time (and money) to attract visitors</a:t>
            </a:r>
          </a:p>
          <a:p>
            <a:pPr marL="285750" indent="-285750">
              <a:buFont typeface="Arial" panose="020B0604020202020204" pitchFamily="34" charset="0"/>
              <a:buChar char="•"/>
            </a:pPr>
            <a:r>
              <a:rPr lang="en-GB" dirty="0"/>
              <a:t>Marketplaces handle some of the technical details for you (payment, listings, etc.)</a:t>
            </a:r>
          </a:p>
          <a:p>
            <a:pPr marL="285750" indent="-285750">
              <a:buFont typeface="Arial" panose="020B0604020202020204" pitchFamily="34" charset="0"/>
              <a:buChar char="•"/>
            </a:pPr>
            <a:r>
              <a:rPr lang="en-GB" dirty="0"/>
              <a:t>Your shop is part of a larger ecosystem, which helps build trust with customers</a:t>
            </a:r>
            <a:endParaRPr lang="en-IE" dirty="0"/>
          </a:p>
        </p:txBody>
      </p:sp>
    </p:spTree>
    <p:extLst>
      <p:ext uri="{BB962C8B-B14F-4D97-AF65-F5344CB8AC3E}">
        <p14:creationId xmlns:p14="http://schemas.microsoft.com/office/powerpoint/2010/main" val="19791002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p:txBody>
          <a:bodyPr/>
          <a:lstStyle/>
          <a:p>
            <a:r>
              <a:rPr lang="en-US" dirty="0"/>
              <a:t>SPOTLIGHT ON MARKETPLACES FOR TO CONSIDER</a:t>
            </a:r>
          </a:p>
        </p:txBody>
      </p:sp>
      <p:graphicFrame>
        <p:nvGraphicFramePr>
          <p:cNvPr id="8" name="Table 7">
            <a:extLst>
              <a:ext uri="{FF2B5EF4-FFF2-40B4-BE49-F238E27FC236}">
                <a16:creationId xmlns:a16="http://schemas.microsoft.com/office/drawing/2014/main" id="{185B260D-BB36-AD42-72F5-D55FF3E0531C}"/>
              </a:ext>
            </a:extLst>
          </p:cNvPr>
          <p:cNvGraphicFramePr>
            <a:graphicFrameLocks noGrp="1"/>
          </p:cNvGraphicFramePr>
          <p:nvPr/>
        </p:nvGraphicFramePr>
        <p:xfrm>
          <a:off x="1190080" y="1607978"/>
          <a:ext cx="9811840" cy="4398120"/>
        </p:xfrm>
        <a:graphic>
          <a:graphicData uri="http://schemas.openxmlformats.org/drawingml/2006/table">
            <a:tbl>
              <a:tblPr/>
              <a:tblGrid>
                <a:gridCol w="2452960">
                  <a:extLst>
                    <a:ext uri="{9D8B030D-6E8A-4147-A177-3AD203B41FA5}">
                      <a16:colId xmlns:a16="http://schemas.microsoft.com/office/drawing/2014/main" val="3153579232"/>
                    </a:ext>
                  </a:extLst>
                </a:gridCol>
                <a:gridCol w="2452960">
                  <a:extLst>
                    <a:ext uri="{9D8B030D-6E8A-4147-A177-3AD203B41FA5}">
                      <a16:colId xmlns:a16="http://schemas.microsoft.com/office/drawing/2014/main" val="163603694"/>
                    </a:ext>
                  </a:extLst>
                </a:gridCol>
                <a:gridCol w="2452960">
                  <a:extLst>
                    <a:ext uri="{9D8B030D-6E8A-4147-A177-3AD203B41FA5}">
                      <a16:colId xmlns:a16="http://schemas.microsoft.com/office/drawing/2014/main" val="3160469295"/>
                    </a:ext>
                  </a:extLst>
                </a:gridCol>
                <a:gridCol w="2452960">
                  <a:extLst>
                    <a:ext uri="{9D8B030D-6E8A-4147-A177-3AD203B41FA5}">
                      <a16:colId xmlns:a16="http://schemas.microsoft.com/office/drawing/2014/main" val="4073110583"/>
                    </a:ext>
                  </a:extLst>
                </a:gridCol>
              </a:tblGrid>
              <a:tr h="341281">
                <a:tc>
                  <a:txBody>
                    <a:bodyPr/>
                    <a:lstStyle/>
                    <a:p>
                      <a:r>
                        <a:rPr lang="en-IE" sz="1700" b="1"/>
                        <a:t>Platform</a:t>
                      </a:r>
                    </a:p>
                  </a:txBody>
                  <a:tcPr marL="85320" marR="85320" marT="42660" marB="42660" anchor="ctr">
                    <a:lnL>
                      <a:noFill/>
                    </a:lnL>
                    <a:lnR>
                      <a:noFill/>
                    </a:lnR>
                    <a:lnT>
                      <a:noFill/>
                    </a:lnT>
                    <a:lnB>
                      <a:noFill/>
                    </a:lnB>
                    <a:solidFill>
                      <a:srgbClr val="E6C8C7"/>
                    </a:solidFill>
                  </a:tcPr>
                </a:tc>
                <a:tc>
                  <a:txBody>
                    <a:bodyPr/>
                    <a:lstStyle/>
                    <a:p>
                      <a:r>
                        <a:rPr lang="en-IE" sz="1700" b="1"/>
                        <a:t>Good For</a:t>
                      </a:r>
                    </a:p>
                  </a:txBody>
                  <a:tcPr marL="85320" marR="85320" marT="42660" marB="42660" anchor="ctr">
                    <a:lnL>
                      <a:noFill/>
                    </a:lnL>
                    <a:lnR>
                      <a:noFill/>
                    </a:lnR>
                    <a:lnT>
                      <a:noFill/>
                    </a:lnT>
                    <a:lnB>
                      <a:noFill/>
                    </a:lnB>
                    <a:solidFill>
                      <a:srgbClr val="E6C8C7"/>
                    </a:solidFill>
                  </a:tcPr>
                </a:tc>
                <a:tc>
                  <a:txBody>
                    <a:bodyPr/>
                    <a:lstStyle/>
                    <a:p>
                      <a:r>
                        <a:rPr lang="en-IE" sz="1700" b="1"/>
                        <a:t>Pros</a:t>
                      </a:r>
                    </a:p>
                  </a:txBody>
                  <a:tcPr marL="85320" marR="85320" marT="42660" marB="42660" anchor="ctr">
                    <a:lnL>
                      <a:noFill/>
                    </a:lnL>
                    <a:lnR>
                      <a:noFill/>
                    </a:lnR>
                    <a:lnT>
                      <a:noFill/>
                    </a:lnT>
                    <a:lnB>
                      <a:noFill/>
                    </a:lnB>
                    <a:solidFill>
                      <a:srgbClr val="E6C8C7"/>
                    </a:solidFill>
                  </a:tcPr>
                </a:tc>
                <a:tc>
                  <a:txBody>
                    <a:bodyPr/>
                    <a:lstStyle/>
                    <a:p>
                      <a:r>
                        <a:rPr lang="en-IE" sz="1700" b="1" dirty="0"/>
                        <a:t>Cons</a:t>
                      </a:r>
                    </a:p>
                  </a:txBody>
                  <a:tcPr marL="85320" marR="85320" marT="42660" marB="42660" anchor="ctr">
                    <a:lnL>
                      <a:noFill/>
                    </a:lnL>
                    <a:lnR>
                      <a:noFill/>
                    </a:lnR>
                    <a:lnT>
                      <a:noFill/>
                    </a:lnT>
                    <a:lnB>
                      <a:noFill/>
                    </a:lnB>
                    <a:solidFill>
                      <a:srgbClr val="E6C8C7"/>
                    </a:solidFill>
                  </a:tcPr>
                </a:tc>
                <a:extLst>
                  <a:ext uri="{0D108BD9-81ED-4DB2-BD59-A6C34878D82A}">
                    <a16:rowId xmlns:a16="http://schemas.microsoft.com/office/drawing/2014/main" val="904977096"/>
                  </a:ext>
                </a:extLst>
              </a:tr>
              <a:tr h="853203">
                <a:tc>
                  <a:txBody>
                    <a:bodyPr/>
                    <a:lstStyle/>
                    <a:p>
                      <a:r>
                        <a:rPr lang="en-IE" sz="1700" b="1" dirty="0"/>
                        <a:t>Etsy</a:t>
                      </a:r>
                      <a:endParaRPr lang="en-IE" sz="1700" dirty="0"/>
                    </a:p>
                  </a:txBody>
                  <a:tcPr marL="85320" marR="85320" marT="42660" marB="42660" anchor="ctr">
                    <a:lnL>
                      <a:noFill/>
                    </a:lnL>
                    <a:lnR>
                      <a:noFill/>
                    </a:lnR>
                    <a:lnT>
                      <a:noFill/>
                    </a:lnT>
                    <a:lnB>
                      <a:noFill/>
                    </a:lnB>
                    <a:noFill/>
                  </a:tcPr>
                </a:tc>
                <a:tc>
                  <a:txBody>
                    <a:bodyPr/>
                    <a:lstStyle/>
                    <a:p>
                      <a:r>
                        <a:rPr lang="en-GB" sz="1700" dirty="0"/>
                        <a:t>Handmade and specialty food products</a:t>
                      </a:r>
                    </a:p>
                  </a:txBody>
                  <a:tcPr marL="85320" marR="85320" marT="42660" marB="42660" anchor="ctr">
                    <a:lnL>
                      <a:noFill/>
                    </a:lnL>
                    <a:lnR>
                      <a:noFill/>
                    </a:lnR>
                    <a:lnT>
                      <a:noFill/>
                    </a:lnT>
                    <a:lnB>
                      <a:noFill/>
                    </a:lnB>
                    <a:noFill/>
                  </a:tcPr>
                </a:tc>
                <a:tc>
                  <a:txBody>
                    <a:bodyPr/>
                    <a:lstStyle/>
                    <a:p>
                      <a:r>
                        <a:rPr lang="en-GB" sz="1700"/>
                        <a:t>Easy to use, strong community, good for storytelling</a:t>
                      </a:r>
                    </a:p>
                  </a:txBody>
                  <a:tcPr marL="85320" marR="85320" marT="42660" marB="42660" anchor="ctr">
                    <a:lnL>
                      <a:noFill/>
                    </a:lnL>
                    <a:lnR>
                      <a:noFill/>
                    </a:lnR>
                    <a:lnT>
                      <a:noFill/>
                    </a:lnT>
                    <a:lnB>
                      <a:noFill/>
                    </a:lnB>
                    <a:noFill/>
                  </a:tcPr>
                </a:tc>
                <a:tc>
                  <a:txBody>
                    <a:bodyPr/>
                    <a:lstStyle/>
                    <a:p>
                      <a:r>
                        <a:rPr lang="en-GB" sz="1700"/>
                        <a:t>Fees, limited to certain food types</a:t>
                      </a:r>
                    </a:p>
                  </a:txBody>
                  <a:tcPr marL="85320" marR="85320" marT="42660" marB="42660" anchor="ctr">
                    <a:lnL>
                      <a:noFill/>
                    </a:lnL>
                    <a:lnR>
                      <a:noFill/>
                    </a:lnR>
                    <a:lnT>
                      <a:noFill/>
                    </a:lnT>
                    <a:lnB>
                      <a:noFill/>
                    </a:lnB>
                    <a:noFill/>
                  </a:tcPr>
                </a:tc>
                <a:extLst>
                  <a:ext uri="{0D108BD9-81ED-4DB2-BD59-A6C34878D82A}">
                    <a16:rowId xmlns:a16="http://schemas.microsoft.com/office/drawing/2014/main" val="1120078566"/>
                  </a:ext>
                </a:extLst>
              </a:tr>
              <a:tr h="853203">
                <a:tc>
                  <a:txBody>
                    <a:bodyPr/>
                    <a:lstStyle/>
                    <a:p>
                      <a:r>
                        <a:rPr lang="en-IE" sz="1700" b="1"/>
                        <a:t>Amazon Handmade/FBA</a:t>
                      </a:r>
                      <a:endParaRPr lang="en-IE" sz="1700"/>
                    </a:p>
                  </a:txBody>
                  <a:tcPr marL="85320" marR="85320" marT="42660" marB="42660" anchor="ctr">
                    <a:lnL>
                      <a:noFill/>
                    </a:lnL>
                    <a:lnR>
                      <a:noFill/>
                    </a:lnR>
                    <a:lnT>
                      <a:noFill/>
                    </a:lnT>
                    <a:lnB>
                      <a:noFill/>
                    </a:lnB>
                    <a:noFill/>
                  </a:tcPr>
                </a:tc>
                <a:tc>
                  <a:txBody>
                    <a:bodyPr/>
                    <a:lstStyle/>
                    <a:p>
                      <a:r>
                        <a:rPr lang="en-IE" sz="1700" dirty="0"/>
                        <a:t>Scalable, shelf-stable packaged foods</a:t>
                      </a:r>
                    </a:p>
                  </a:txBody>
                  <a:tcPr marL="85320" marR="85320" marT="42660" marB="42660" anchor="ctr">
                    <a:lnL>
                      <a:noFill/>
                    </a:lnL>
                    <a:lnR>
                      <a:noFill/>
                    </a:lnR>
                    <a:lnT>
                      <a:noFill/>
                    </a:lnT>
                    <a:lnB>
                      <a:noFill/>
                    </a:lnB>
                    <a:noFill/>
                  </a:tcPr>
                </a:tc>
                <a:tc>
                  <a:txBody>
                    <a:bodyPr/>
                    <a:lstStyle/>
                    <a:p>
                      <a:r>
                        <a:rPr lang="en-GB" sz="1700" dirty="0"/>
                        <a:t>Huge customer base, optional shipping support</a:t>
                      </a:r>
                    </a:p>
                  </a:txBody>
                  <a:tcPr marL="85320" marR="85320" marT="42660" marB="42660" anchor="ctr">
                    <a:lnL>
                      <a:noFill/>
                    </a:lnL>
                    <a:lnR>
                      <a:noFill/>
                    </a:lnR>
                    <a:lnT>
                      <a:noFill/>
                    </a:lnT>
                    <a:lnB>
                      <a:noFill/>
                    </a:lnB>
                    <a:noFill/>
                  </a:tcPr>
                </a:tc>
                <a:tc>
                  <a:txBody>
                    <a:bodyPr/>
                    <a:lstStyle/>
                    <a:p>
                      <a:r>
                        <a:rPr lang="en-GB" sz="1700"/>
                        <a:t>High competition, strict food compliance requirements</a:t>
                      </a:r>
                    </a:p>
                  </a:txBody>
                  <a:tcPr marL="85320" marR="85320" marT="42660" marB="42660" anchor="ctr">
                    <a:lnL>
                      <a:noFill/>
                    </a:lnL>
                    <a:lnR>
                      <a:noFill/>
                    </a:lnR>
                    <a:lnT>
                      <a:noFill/>
                    </a:lnT>
                    <a:lnB>
                      <a:noFill/>
                    </a:lnB>
                    <a:noFill/>
                  </a:tcPr>
                </a:tc>
                <a:extLst>
                  <a:ext uri="{0D108BD9-81ED-4DB2-BD59-A6C34878D82A}">
                    <a16:rowId xmlns:a16="http://schemas.microsoft.com/office/drawing/2014/main" val="1106743609"/>
                  </a:ext>
                </a:extLst>
              </a:tr>
              <a:tr h="853203">
                <a:tc>
                  <a:txBody>
                    <a:bodyPr/>
                    <a:lstStyle/>
                    <a:p>
                      <a:r>
                        <a:rPr lang="en-IE" sz="1700" b="1"/>
                        <a:t>Facebook Marketplace</a:t>
                      </a:r>
                      <a:endParaRPr lang="en-IE" sz="1700"/>
                    </a:p>
                  </a:txBody>
                  <a:tcPr marL="85320" marR="85320" marT="42660" marB="42660" anchor="ctr">
                    <a:lnL>
                      <a:noFill/>
                    </a:lnL>
                    <a:lnR>
                      <a:noFill/>
                    </a:lnR>
                    <a:lnT>
                      <a:noFill/>
                    </a:lnT>
                    <a:lnB>
                      <a:noFill/>
                    </a:lnB>
                    <a:noFill/>
                  </a:tcPr>
                </a:tc>
                <a:tc>
                  <a:txBody>
                    <a:bodyPr/>
                    <a:lstStyle/>
                    <a:p>
                      <a:r>
                        <a:rPr lang="en-GB" sz="1700"/>
                        <a:t>Local dry goods or promoting food experiences</a:t>
                      </a:r>
                    </a:p>
                  </a:txBody>
                  <a:tcPr marL="85320" marR="85320" marT="42660" marB="42660" anchor="ctr">
                    <a:lnL>
                      <a:noFill/>
                    </a:lnL>
                    <a:lnR>
                      <a:noFill/>
                    </a:lnR>
                    <a:lnT>
                      <a:noFill/>
                    </a:lnT>
                    <a:lnB>
                      <a:noFill/>
                    </a:lnB>
                    <a:noFill/>
                  </a:tcPr>
                </a:tc>
                <a:tc>
                  <a:txBody>
                    <a:bodyPr/>
                    <a:lstStyle/>
                    <a:p>
                      <a:r>
                        <a:rPr lang="en-GB" sz="1700" dirty="0"/>
                        <a:t>Free to list, great for testing ideas locally</a:t>
                      </a:r>
                    </a:p>
                  </a:txBody>
                  <a:tcPr marL="85320" marR="85320" marT="42660" marB="42660" anchor="ctr">
                    <a:lnL>
                      <a:noFill/>
                    </a:lnL>
                    <a:lnR>
                      <a:noFill/>
                    </a:lnR>
                    <a:lnT>
                      <a:noFill/>
                    </a:lnT>
                    <a:lnB>
                      <a:noFill/>
                    </a:lnB>
                    <a:noFill/>
                  </a:tcPr>
                </a:tc>
                <a:tc>
                  <a:txBody>
                    <a:bodyPr/>
                    <a:lstStyle/>
                    <a:p>
                      <a:r>
                        <a:rPr lang="en-GB" sz="1700"/>
                        <a:t>Limited to your region, self-managed orders/logistics</a:t>
                      </a:r>
                    </a:p>
                  </a:txBody>
                  <a:tcPr marL="85320" marR="85320" marT="42660" marB="42660" anchor="ctr">
                    <a:lnL>
                      <a:noFill/>
                    </a:lnL>
                    <a:lnR>
                      <a:noFill/>
                    </a:lnR>
                    <a:lnT>
                      <a:noFill/>
                    </a:lnT>
                    <a:lnB>
                      <a:noFill/>
                    </a:lnB>
                    <a:noFill/>
                  </a:tcPr>
                </a:tc>
                <a:extLst>
                  <a:ext uri="{0D108BD9-81ED-4DB2-BD59-A6C34878D82A}">
                    <a16:rowId xmlns:a16="http://schemas.microsoft.com/office/drawing/2014/main" val="120503855"/>
                  </a:ext>
                </a:extLst>
              </a:tr>
              <a:tr h="597242">
                <a:tc>
                  <a:txBody>
                    <a:bodyPr/>
                    <a:lstStyle/>
                    <a:p>
                      <a:r>
                        <a:rPr lang="en-IE" sz="1700" b="1"/>
                        <a:t>eBay</a:t>
                      </a:r>
                      <a:endParaRPr lang="en-IE" sz="1700"/>
                    </a:p>
                  </a:txBody>
                  <a:tcPr marL="85320" marR="85320" marT="42660" marB="42660" anchor="ctr">
                    <a:lnL>
                      <a:noFill/>
                    </a:lnL>
                    <a:lnR>
                      <a:noFill/>
                    </a:lnR>
                    <a:lnT>
                      <a:noFill/>
                    </a:lnT>
                    <a:lnB>
                      <a:noFill/>
                    </a:lnB>
                    <a:noFill/>
                  </a:tcPr>
                </a:tc>
                <a:tc>
                  <a:txBody>
                    <a:bodyPr/>
                    <a:lstStyle/>
                    <a:p>
                      <a:r>
                        <a:rPr lang="en-IE" sz="1700"/>
                        <a:t>Non-perishable food items</a:t>
                      </a:r>
                    </a:p>
                  </a:txBody>
                  <a:tcPr marL="85320" marR="85320" marT="42660" marB="42660" anchor="ctr">
                    <a:lnL>
                      <a:noFill/>
                    </a:lnL>
                    <a:lnR>
                      <a:noFill/>
                    </a:lnR>
                    <a:lnT>
                      <a:noFill/>
                    </a:lnT>
                    <a:lnB>
                      <a:noFill/>
                    </a:lnB>
                    <a:noFill/>
                  </a:tcPr>
                </a:tc>
                <a:tc>
                  <a:txBody>
                    <a:bodyPr/>
                    <a:lstStyle/>
                    <a:p>
                      <a:r>
                        <a:rPr lang="en-IE" sz="1700" dirty="0"/>
                        <a:t>Well-known platform, global reach</a:t>
                      </a:r>
                    </a:p>
                  </a:txBody>
                  <a:tcPr marL="85320" marR="85320" marT="42660" marB="42660" anchor="ctr">
                    <a:lnL>
                      <a:noFill/>
                    </a:lnL>
                    <a:lnR>
                      <a:noFill/>
                    </a:lnR>
                    <a:lnT>
                      <a:noFill/>
                    </a:lnT>
                    <a:lnB>
                      <a:noFill/>
                    </a:lnB>
                    <a:noFill/>
                  </a:tcPr>
                </a:tc>
                <a:tc>
                  <a:txBody>
                    <a:bodyPr/>
                    <a:lstStyle/>
                    <a:p>
                      <a:r>
                        <a:rPr lang="en-GB" sz="1700"/>
                        <a:t>Less focused on artisanal food, buyer trust can vary</a:t>
                      </a:r>
                    </a:p>
                  </a:txBody>
                  <a:tcPr marL="85320" marR="85320" marT="42660" marB="42660" anchor="ctr">
                    <a:lnL>
                      <a:noFill/>
                    </a:lnL>
                    <a:lnR>
                      <a:noFill/>
                    </a:lnR>
                    <a:lnT>
                      <a:noFill/>
                    </a:lnT>
                    <a:lnB>
                      <a:noFill/>
                    </a:lnB>
                    <a:noFill/>
                  </a:tcPr>
                </a:tc>
                <a:extLst>
                  <a:ext uri="{0D108BD9-81ED-4DB2-BD59-A6C34878D82A}">
                    <a16:rowId xmlns:a16="http://schemas.microsoft.com/office/drawing/2014/main" val="239809343"/>
                  </a:ext>
                </a:extLst>
              </a:tr>
              <a:tr h="853203">
                <a:tc>
                  <a:txBody>
                    <a:bodyPr/>
                    <a:lstStyle/>
                    <a:p>
                      <a:r>
                        <a:rPr lang="en-IE" sz="1700" b="1"/>
                        <a:t>Local/National sites</a:t>
                      </a:r>
                      <a:endParaRPr lang="en-IE" sz="1700"/>
                    </a:p>
                  </a:txBody>
                  <a:tcPr marL="85320" marR="85320" marT="42660" marB="42660" anchor="ctr">
                    <a:lnL>
                      <a:noFill/>
                    </a:lnL>
                    <a:lnR>
                      <a:noFill/>
                    </a:lnR>
                    <a:lnT>
                      <a:noFill/>
                    </a:lnT>
                    <a:lnB>
                      <a:noFill/>
                    </a:lnB>
                    <a:noFill/>
                  </a:tcPr>
                </a:tc>
                <a:tc>
                  <a:txBody>
                    <a:bodyPr/>
                    <a:lstStyle/>
                    <a:p>
                      <a:r>
                        <a:rPr lang="en-IE" sz="1700"/>
                        <a:t>Regional specialty products</a:t>
                      </a:r>
                    </a:p>
                  </a:txBody>
                  <a:tcPr marL="85320" marR="85320" marT="42660" marB="42660" anchor="ctr">
                    <a:lnL>
                      <a:noFill/>
                    </a:lnL>
                    <a:lnR>
                      <a:noFill/>
                    </a:lnR>
                    <a:lnT>
                      <a:noFill/>
                    </a:lnT>
                    <a:lnB>
                      <a:noFill/>
                    </a:lnB>
                    <a:noFill/>
                  </a:tcPr>
                </a:tc>
                <a:tc>
                  <a:txBody>
                    <a:bodyPr/>
                    <a:lstStyle/>
                    <a:p>
                      <a:r>
                        <a:rPr lang="en-GB" sz="1700" dirty="0"/>
                        <a:t>May support local food makers (e.g. </a:t>
                      </a:r>
                      <a:r>
                        <a:rPr lang="en-GB" sz="1700" dirty="0" err="1"/>
                        <a:t>Marktplaats</a:t>
                      </a:r>
                      <a:r>
                        <a:rPr lang="en-GB" sz="1700" dirty="0"/>
                        <a:t> NL)</a:t>
                      </a:r>
                    </a:p>
                  </a:txBody>
                  <a:tcPr marL="85320" marR="85320" marT="42660" marB="42660" anchor="ctr">
                    <a:lnL>
                      <a:noFill/>
                    </a:lnL>
                    <a:lnR>
                      <a:noFill/>
                    </a:lnR>
                    <a:lnT>
                      <a:noFill/>
                    </a:lnT>
                    <a:lnB>
                      <a:noFill/>
                    </a:lnB>
                    <a:noFill/>
                  </a:tcPr>
                </a:tc>
                <a:tc>
                  <a:txBody>
                    <a:bodyPr/>
                    <a:lstStyle/>
                    <a:p>
                      <a:r>
                        <a:rPr lang="en-GB" sz="1700" dirty="0"/>
                        <a:t>Varies by country and food laws</a:t>
                      </a:r>
                    </a:p>
                  </a:txBody>
                  <a:tcPr marL="85320" marR="85320" marT="42660" marB="42660" anchor="ctr">
                    <a:lnL>
                      <a:noFill/>
                    </a:lnL>
                    <a:lnR>
                      <a:noFill/>
                    </a:lnR>
                    <a:lnT>
                      <a:noFill/>
                    </a:lnT>
                    <a:lnB>
                      <a:noFill/>
                    </a:lnB>
                    <a:noFill/>
                  </a:tcPr>
                </a:tc>
                <a:extLst>
                  <a:ext uri="{0D108BD9-81ED-4DB2-BD59-A6C34878D82A}">
                    <a16:rowId xmlns:a16="http://schemas.microsoft.com/office/drawing/2014/main" val="1163909298"/>
                  </a:ext>
                </a:extLst>
              </a:tr>
            </a:tbl>
          </a:graphicData>
        </a:graphic>
      </p:graphicFrame>
      <p:sp>
        <p:nvSpPr>
          <p:cNvPr id="9" name="Rectangle 1">
            <a:extLst>
              <a:ext uri="{FF2B5EF4-FFF2-40B4-BE49-F238E27FC236}">
                <a16:creationId xmlns:a16="http://schemas.microsoft.com/office/drawing/2014/main" id="{5C8F1B7F-FCB7-BBF6-CA86-CDEC77F2989F}"/>
              </a:ext>
            </a:extLst>
          </p:cNvPr>
          <p:cNvSpPr>
            <a:spLocks noChangeArrowheads="1"/>
          </p:cNvSpPr>
          <p:nvPr/>
        </p:nvSpPr>
        <p:spPr bwMode="auto">
          <a:xfrm>
            <a:off x="641985" y="1607978"/>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953195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p:txBody>
          <a:bodyPr/>
          <a:lstStyle/>
          <a:p>
            <a:r>
              <a:rPr lang="en-US" dirty="0"/>
              <a:t>SELLING ON MARKETPLACES</a:t>
            </a:r>
          </a:p>
        </p:txBody>
      </p:sp>
      <p:sp>
        <p:nvSpPr>
          <p:cNvPr id="10" name="TextBox 9">
            <a:extLst>
              <a:ext uri="{FF2B5EF4-FFF2-40B4-BE49-F238E27FC236}">
                <a16:creationId xmlns:a16="http://schemas.microsoft.com/office/drawing/2014/main" id="{E14A7DA9-974B-3F4C-EDA5-D8FFD228BA1F}"/>
              </a:ext>
            </a:extLst>
          </p:cNvPr>
          <p:cNvSpPr txBox="1"/>
          <p:nvPr/>
        </p:nvSpPr>
        <p:spPr>
          <a:xfrm>
            <a:off x="859536" y="1508760"/>
            <a:ext cx="5769864" cy="3416320"/>
          </a:xfrm>
          <a:prstGeom prst="rect">
            <a:avLst/>
          </a:prstGeom>
          <a:noFill/>
        </p:spPr>
        <p:txBody>
          <a:bodyPr wrap="square">
            <a:spAutoFit/>
          </a:bodyPr>
          <a:lstStyle/>
          <a:p>
            <a:pPr>
              <a:buNone/>
            </a:pPr>
            <a:r>
              <a:rPr lang="en-GB" dirty="0"/>
              <a:t>Before listing your product or service, make sure you have:</a:t>
            </a:r>
          </a:p>
          <a:p>
            <a:pPr>
              <a:buNone/>
            </a:pPr>
            <a:endParaRPr lang="en-GB" dirty="0"/>
          </a:p>
          <a:p>
            <a:r>
              <a:rPr lang="en-GB" dirty="0"/>
              <a:t>✅ A product that’s legal and safe to ship (check local food laws!)</a:t>
            </a:r>
          </a:p>
          <a:p>
            <a:r>
              <a:rPr lang="en-GB" dirty="0"/>
              <a:t>✅ Clear </a:t>
            </a:r>
            <a:r>
              <a:rPr lang="en-GB" b="1" dirty="0"/>
              <a:t>labels</a:t>
            </a:r>
            <a:r>
              <a:rPr lang="en-GB" dirty="0"/>
              <a:t> with ingredients, allergens, and expiry dates</a:t>
            </a:r>
          </a:p>
          <a:p>
            <a:r>
              <a:rPr lang="en-GB" dirty="0"/>
              <a:t>✅ Good </a:t>
            </a:r>
            <a:r>
              <a:rPr lang="en-GB" b="1" dirty="0"/>
              <a:t>photos</a:t>
            </a:r>
            <a:r>
              <a:rPr lang="en-GB" dirty="0"/>
              <a:t> that show your product in an appealing way</a:t>
            </a:r>
          </a:p>
          <a:p>
            <a:r>
              <a:rPr lang="en-GB" dirty="0"/>
              <a:t>✅ A short but warm </a:t>
            </a:r>
            <a:r>
              <a:rPr lang="en-GB" b="1" dirty="0"/>
              <a:t>story or description</a:t>
            </a:r>
            <a:r>
              <a:rPr lang="en-GB" dirty="0"/>
              <a:t> — people love to know where the food comes from and who made it</a:t>
            </a:r>
          </a:p>
          <a:p>
            <a:r>
              <a:rPr lang="en-GB" dirty="0"/>
              <a:t>✅ A way to </a:t>
            </a:r>
            <a:r>
              <a:rPr lang="en-GB" b="1" dirty="0"/>
              <a:t>package and post</a:t>
            </a:r>
            <a:r>
              <a:rPr lang="en-GB" dirty="0"/>
              <a:t> your product safely and affordably</a:t>
            </a:r>
          </a:p>
        </p:txBody>
      </p:sp>
      <p:pic>
        <p:nvPicPr>
          <p:cNvPr id="12" name="Picture 11" descr="A phone on a plate surrounded by food&#10;&#10;AI-generated content may be incorrect.">
            <a:extLst>
              <a:ext uri="{FF2B5EF4-FFF2-40B4-BE49-F238E27FC236}">
                <a16:creationId xmlns:a16="http://schemas.microsoft.com/office/drawing/2014/main" id="{CB977E64-1698-6A2B-05BF-C26A443FF5E9}"/>
              </a:ext>
            </a:extLst>
          </p:cNvPr>
          <p:cNvPicPr>
            <a:picLocks noChangeAspect="1"/>
          </p:cNvPicPr>
          <p:nvPr/>
        </p:nvPicPr>
        <p:blipFill>
          <a:blip r:embed="rId2">
            <a:extLst>
              <a:ext uri="{837473B0-CC2E-450A-ABE3-18F120FF3D39}">
                <a1611:picAttrSrcUrl xmlns:a1611="http://schemas.microsoft.com/office/drawing/2016/11/main" r:id="rId3"/>
              </a:ext>
            </a:extLst>
          </a:blip>
          <a:srcRect t="17722" r="18417" b="18564"/>
          <a:stretch/>
        </p:blipFill>
        <p:spPr>
          <a:xfrm>
            <a:off x="7453097" y="2171700"/>
            <a:ext cx="4090791" cy="2067791"/>
          </a:xfrm>
          <a:prstGeom prst="rect">
            <a:avLst/>
          </a:prstGeom>
        </p:spPr>
      </p:pic>
    </p:spTree>
    <p:extLst>
      <p:ext uri="{BB962C8B-B14F-4D97-AF65-F5344CB8AC3E}">
        <p14:creationId xmlns:p14="http://schemas.microsoft.com/office/powerpoint/2010/main" val="36040285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p:txBody>
          <a:bodyPr/>
          <a:lstStyle/>
          <a:p>
            <a:r>
              <a:rPr lang="en-IE" sz="3600" dirty="0"/>
              <a:t>Etsy</a:t>
            </a:r>
          </a:p>
        </p:txBody>
      </p:sp>
      <p:grpSp>
        <p:nvGrpSpPr>
          <p:cNvPr id="7" name="Group 6">
            <a:extLst>
              <a:ext uri="{FF2B5EF4-FFF2-40B4-BE49-F238E27FC236}">
                <a16:creationId xmlns:a16="http://schemas.microsoft.com/office/drawing/2014/main" id="{A8B61DA9-AD82-99BE-8C38-E3E3DFD50E63}"/>
              </a:ext>
            </a:extLst>
          </p:cNvPr>
          <p:cNvGrpSpPr/>
          <p:nvPr/>
        </p:nvGrpSpPr>
        <p:grpSpPr>
          <a:xfrm>
            <a:off x="5934085" y="854012"/>
            <a:ext cx="6257915" cy="5234152"/>
            <a:chOff x="4308293" y="667658"/>
            <a:chExt cx="6811123" cy="5696857"/>
          </a:xfrm>
        </p:grpSpPr>
        <p:pic>
          <p:nvPicPr>
            <p:cNvPr id="8" name="Picture 7">
              <a:extLst>
                <a:ext uri="{FF2B5EF4-FFF2-40B4-BE49-F238E27FC236}">
                  <a16:creationId xmlns:a16="http://schemas.microsoft.com/office/drawing/2014/main" id="{BDB46D3C-A81A-D3D5-B4C1-A58F147EF38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8697" t="4156" r="-2"/>
            <a:stretch/>
          </p:blipFill>
          <p:spPr>
            <a:xfrm flipH="1">
              <a:off x="4308293" y="667658"/>
              <a:ext cx="6811123" cy="5696857"/>
            </a:xfrm>
            <a:prstGeom prst="rect">
              <a:avLst/>
            </a:prstGeom>
            <a:noFill/>
          </p:spPr>
        </p:pic>
        <p:sp>
          <p:nvSpPr>
            <p:cNvPr id="9" name="Rectangle 8">
              <a:extLst>
                <a:ext uri="{FF2B5EF4-FFF2-40B4-BE49-F238E27FC236}">
                  <a16:creationId xmlns:a16="http://schemas.microsoft.com/office/drawing/2014/main" id="{C85853D4-BAB8-88DE-DFDB-17272FFD1D8D}"/>
                </a:ext>
              </a:extLst>
            </p:cNvPr>
            <p:cNvSpPr/>
            <p:nvPr/>
          </p:nvSpPr>
          <p:spPr>
            <a:xfrm>
              <a:off x="5544457" y="1088571"/>
              <a:ext cx="5574959" cy="36140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id="{87264BFE-AF0A-8618-B5E1-95C1F8209152}"/>
              </a:ext>
            </a:extLst>
          </p:cNvPr>
          <p:cNvPicPr>
            <a:picLocks noChangeAspect="1"/>
          </p:cNvPicPr>
          <p:nvPr/>
        </p:nvPicPr>
        <p:blipFill>
          <a:blip r:embed="rId3"/>
          <a:stretch>
            <a:fillRect/>
          </a:stretch>
        </p:blipFill>
        <p:spPr>
          <a:xfrm>
            <a:off x="7087739" y="1243307"/>
            <a:ext cx="5104261" cy="3385843"/>
          </a:xfrm>
          <a:prstGeom prst="rect">
            <a:avLst/>
          </a:prstGeom>
        </p:spPr>
      </p:pic>
      <p:grpSp>
        <p:nvGrpSpPr>
          <p:cNvPr id="4" name="Group 3">
            <a:extLst>
              <a:ext uri="{FF2B5EF4-FFF2-40B4-BE49-F238E27FC236}">
                <a16:creationId xmlns:a16="http://schemas.microsoft.com/office/drawing/2014/main" id="{1DE59C0F-1530-EB46-8EB3-B6D616930CD3}"/>
              </a:ext>
            </a:extLst>
          </p:cNvPr>
          <p:cNvGrpSpPr/>
          <p:nvPr/>
        </p:nvGrpSpPr>
        <p:grpSpPr>
          <a:xfrm rot="584197">
            <a:off x="5645028" y="1431868"/>
            <a:ext cx="1686910" cy="1686910"/>
            <a:chOff x="4240924" y="3373820"/>
            <a:chExt cx="1686910" cy="1686910"/>
          </a:xfrm>
        </p:grpSpPr>
        <p:sp>
          <p:nvSpPr>
            <p:cNvPr id="6" name="Oval 5">
              <a:extLst>
                <a:ext uri="{FF2B5EF4-FFF2-40B4-BE49-F238E27FC236}">
                  <a16:creationId xmlns:a16="http://schemas.microsoft.com/office/drawing/2014/main" id="{6A728A96-60AA-1AE1-07F5-282515AA0846}"/>
                </a:ext>
              </a:extLst>
            </p:cNvPr>
            <p:cNvSpPr/>
            <p:nvPr/>
          </p:nvSpPr>
          <p:spPr>
            <a:xfrm>
              <a:off x="4240924" y="3373820"/>
              <a:ext cx="1686910" cy="1686910"/>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582E387-5F69-82F0-2140-4886EC96C19E}"/>
                </a:ext>
              </a:extLst>
            </p:cNvPr>
            <p:cNvSpPr txBox="1"/>
            <p:nvPr/>
          </p:nvSpPr>
          <p:spPr>
            <a:xfrm>
              <a:off x="4352278" y="3736428"/>
              <a:ext cx="1465198" cy="913070"/>
            </a:xfrm>
            <a:prstGeom prst="rect">
              <a:avLst/>
            </a:prstGeom>
            <a:noFill/>
          </p:spPr>
          <p:txBody>
            <a:bodyPr wrap="square">
              <a:spAutoFit/>
            </a:bodyPr>
            <a:lstStyle/>
            <a:p>
              <a:pPr algn="ctr">
                <a:lnSpc>
                  <a:spcPts val="3200"/>
                </a:lnSpc>
              </a:pPr>
              <a:r>
                <a:rPr lang="en-GB" sz="3000" b="0" i="0" u="none" strike="noStrike" dirty="0">
                  <a:solidFill>
                    <a:schemeClr val="bg1"/>
                  </a:solidFill>
                  <a:effectLst/>
                  <a:latin typeface="Calibri" panose="020F0502020204030204" pitchFamily="34" charset="0"/>
                  <a:cs typeface="Calibri" panose="020F0502020204030204" pitchFamily="34" charset="0"/>
                </a:rPr>
                <a:t>Click to </a:t>
              </a:r>
              <a:r>
                <a:rPr lang="en-GB" sz="3000" b="0" i="0" u="none" strike="noStrike" dirty="0">
                  <a:solidFill>
                    <a:schemeClr val="bg1"/>
                  </a:solidFill>
                  <a:effectLst/>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View</a:t>
              </a:r>
              <a:endParaRPr lang="en-GB" sz="3000" b="0" i="0" dirty="0">
                <a:solidFill>
                  <a:schemeClr val="bg1"/>
                </a:solidFill>
                <a:effectLst/>
                <a:latin typeface="Calibri" panose="020F0502020204030204" pitchFamily="34" charset="0"/>
                <a:cs typeface="Calibri" panose="020F0502020204030204" pitchFamily="34" charset="0"/>
              </a:endParaRPr>
            </a:p>
          </p:txBody>
        </p:sp>
      </p:grpSp>
      <p:sp>
        <p:nvSpPr>
          <p:cNvPr id="12" name="Rectangle 2">
            <a:extLst>
              <a:ext uri="{FF2B5EF4-FFF2-40B4-BE49-F238E27FC236}">
                <a16:creationId xmlns:a16="http://schemas.microsoft.com/office/drawing/2014/main" id="{7F683F93-06C8-A77B-60DB-E35745C31851}"/>
              </a:ext>
            </a:extLst>
          </p:cNvPr>
          <p:cNvSpPr>
            <a:spLocks noChangeArrowheads="1"/>
          </p:cNvSpPr>
          <p:nvPr/>
        </p:nvSpPr>
        <p:spPr bwMode="auto">
          <a:xfrm>
            <a:off x="148456" y="1537284"/>
            <a:ext cx="5545373"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Arial" panose="020B0604020202020204" pitchFamily="34" charset="0"/>
              </a:rPr>
              <a:t>Etsy</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i="0" u="none" strike="noStrike" cap="none" normalizeH="0" baseline="0" dirty="0">
                <a:ln>
                  <a:noFill/>
                </a:ln>
                <a:solidFill>
                  <a:schemeClr val="tx1"/>
                </a:solidFill>
                <a:effectLst/>
                <a:latin typeface="Arial" panose="020B0604020202020204" pitchFamily="34" charset="0"/>
              </a:rPr>
              <a:t>is a global online marketplace that celebrates handmade, small-batch, and creative goods. It’s designed for people who want to buy and sell with meaning</a:t>
            </a:r>
            <a:r>
              <a:rPr lang="en-US" altLang="en-US" dirty="0">
                <a:latin typeface="Arial" panose="020B0604020202020204" pitchFamily="34" charset="0"/>
              </a:rPr>
              <a:t>, </a:t>
            </a:r>
            <a:r>
              <a:rPr kumimoji="0" lang="en-US" altLang="en-US" sz="1800" i="0" u="none" strike="noStrike" cap="none" normalizeH="0" baseline="0" dirty="0">
                <a:ln>
                  <a:noFill/>
                </a:ln>
                <a:solidFill>
                  <a:schemeClr val="tx1"/>
                </a:solidFill>
                <a:effectLst/>
                <a:latin typeface="Arial" panose="020B0604020202020204" pitchFamily="34" charset="0"/>
              </a:rPr>
              <a:t>products with stories, culture, and personal connection.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For women starting out in food, Etsy can become the heart of your business. Etsy says it best: “We help our community of sellers turn their ideas into successful businesses.”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Millions of buyers visit Etsy </a:t>
            </a:r>
            <a:r>
              <a:rPr kumimoji="0" lang="en-GB" altLang="en-US" sz="1800" b="0" i="0" u="none" strike="noStrike" cap="none" normalizeH="0" baseline="0" dirty="0">
                <a:ln>
                  <a:noFill/>
                </a:ln>
                <a:solidFill>
                  <a:schemeClr val="tx1"/>
                </a:solidFill>
                <a:effectLst/>
                <a:latin typeface="Arial" panose="020B0604020202020204" pitchFamily="34" charset="0"/>
              </a:rPr>
              <a:t>in search of something unique, something crafted</a:t>
            </a:r>
            <a:r>
              <a:rPr kumimoji="0" lang="en-US" altLang="en-US" sz="1800" b="0" i="0" u="none" strike="noStrike" cap="none" normalizeH="0" baseline="0" dirty="0">
                <a:ln>
                  <a:noFill/>
                </a:ln>
                <a:solidFill>
                  <a:schemeClr val="tx1"/>
                </a:solidFill>
                <a:effectLst/>
                <a:latin typeface="Arial" panose="020B0604020202020204" pitchFamily="34" charset="0"/>
              </a:rPr>
              <a:t> with care, not mass-produced. They want:</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i="0" u="none" strike="noStrike" cap="none" normalizeH="0" baseline="0" dirty="0">
                <a:ln>
                  <a:noFill/>
                </a:ln>
                <a:solidFill>
                  <a:schemeClr val="tx1"/>
                </a:solidFill>
                <a:effectLst/>
                <a:latin typeface="Arial" panose="020B0604020202020204" pitchFamily="34" charset="0"/>
              </a:rPr>
              <a:t>Flavours with a story</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i="0" u="none" strike="noStrike" cap="none" normalizeH="0" baseline="0" dirty="0">
                <a:ln>
                  <a:noFill/>
                </a:ln>
                <a:solidFill>
                  <a:schemeClr val="tx1"/>
                </a:solidFill>
                <a:effectLst/>
                <a:latin typeface="Arial" panose="020B0604020202020204" pitchFamily="34" charset="0"/>
              </a:rPr>
              <a:t>Hand-labelled jars and spice kits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i="0" u="none" strike="noStrike" cap="none" normalizeH="0" baseline="0" dirty="0">
                <a:ln>
                  <a:noFill/>
                </a:ln>
                <a:solidFill>
                  <a:schemeClr val="tx1"/>
                </a:solidFill>
                <a:effectLst/>
                <a:latin typeface="Arial" panose="020B0604020202020204" pitchFamily="34" charset="0"/>
              </a:rPr>
              <a:t>Beautiful food gifts that feel personal and thoughtful</a:t>
            </a:r>
          </a:p>
        </p:txBody>
      </p:sp>
    </p:spTree>
    <p:extLst>
      <p:ext uri="{BB962C8B-B14F-4D97-AF65-F5344CB8AC3E}">
        <p14:creationId xmlns:p14="http://schemas.microsoft.com/office/powerpoint/2010/main" val="21119698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p:txBody>
          <a:bodyPr/>
          <a:lstStyle/>
          <a:p>
            <a:r>
              <a:rPr lang="en-IE" sz="3600" dirty="0"/>
              <a:t>Etsy</a:t>
            </a:r>
          </a:p>
        </p:txBody>
      </p:sp>
      <p:cxnSp>
        <p:nvCxnSpPr>
          <p:cNvPr id="2" name="Straight Connector 1">
            <a:extLst>
              <a:ext uri="{FF2B5EF4-FFF2-40B4-BE49-F238E27FC236}">
                <a16:creationId xmlns:a16="http://schemas.microsoft.com/office/drawing/2014/main" id="{77EBDA00-7DC0-87A2-4C21-77212B483C0F}"/>
              </a:ext>
            </a:extLst>
          </p:cNvPr>
          <p:cNvCxnSpPr>
            <a:cxnSpLocks/>
          </p:cNvCxnSpPr>
          <p:nvPr/>
        </p:nvCxnSpPr>
        <p:spPr>
          <a:xfrm flipV="1">
            <a:off x="5793128" y="1420033"/>
            <a:ext cx="0" cy="3937779"/>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12" name="Text Placeholder 3">
            <a:extLst>
              <a:ext uri="{FF2B5EF4-FFF2-40B4-BE49-F238E27FC236}">
                <a16:creationId xmlns:a16="http://schemas.microsoft.com/office/drawing/2014/main" id="{F7570C2D-5A32-192D-D4BF-B13549884354}"/>
              </a:ext>
            </a:extLst>
          </p:cNvPr>
          <p:cNvSpPr txBox="1">
            <a:spLocks/>
          </p:cNvSpPr>
          <p:nvPr/>
        </p:nvSpPr>
        <p:spPr>
          <a:xfrm>
            <a:off x="296395" y="1275759"/>
            <a:ext cx="5496731" cy="2686049"/>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r>
              <a:rPr lang="en-GB" sz="2600" b="1" dirty="0"/>
              <a:t>Esty Advantages</a:t>
            </a:r>
          </a:p>
          <a:p>
            <a:pPr marL="342900" lvl="1" indent="-342900" algn="l">
              <a:lnSpc>
                <a:spcPts val="2340"/>
              </a:lnSpc>
              <a:spcBef>
                <a:spcPts val="0"/>
              </a:spcBef>
              <a:buClr>
                <a:srgbClr val="B6D1E1"/>
              </a:buClr>
              <a:buFont typeface="Arial" panose="020B0604020202020204" pitchFamily="34" charset="0"/>
              <a:buChar char="•"/>
            </a:pPr>
            <a:r>
              <a:rPr lang="en-GB" sz="2200" b="1" dirty="0">
                <a:solidFill>
                  <a:srgbClr val="94C7B0"/>
                </a:solidFill>
              </a:rPr>
              <a:t>Supports Handmade &amp; Cultural Product </a:t>
            </a:r>
            <a:r>
              <a:rPr lang="en-GB" sz="2200" dirty="0"/>
              <a:t>- Perfect for jams, spice blends, teas, baked goods, and dry snacks that reflect cultural roots.</a:t>
            </a:r>
          </a:p>
          <a:p>
            <a:pPr marL="342900" lvl="1" indent="-342900" algn="l">
              <a:lnSpc>
                <a:spcPts val="2340"/>
              </a:lnSpc>
              <a:spcBef>
                <a:spcPts val="0"/>
              </a:spcBef>
              <a:buClr>
                <a:srgbClr val="B6D1E1"/>
              </a:buClr>
              <a:buFont typeface="Arial" panose="020B0604020202020204" pitchFamily="34" charset="0"/>
              <a:buChar char="•"/>
            </a:pPr>
            <a:r>
              <a:rPr lang="en-GB" sz="2200" b="1" dirty="0">
                <a:solidFill>
                  <a:srgbClr val="94C7B0"/>
                </a:solidFill>
              </a:rPr>
              <a:t>Low Cost to Start </a:t>
            </a:r>
            <a:r>
              <a:rPr lang="en-GB" sz="2200" dirty="0"/>
              <a:t>- Listing fees are minimal (around €0.20 per item).</a:t>
            </a:r>
          </a:p>
          <a:p>
            <a:pPr marL="342900" lvl="1" indent="-342900" algn="l">
              <a:lnSpc>
                <a:spcPts val="2340"/>
              </a:lnSpc>
              <a:spcBef>
                <a:spcPts val="0"/>
              </a:spcBef>
              <a:buClr>
                <a:srgbClr val="B6D1E1"/>
              </a:buClr>
              <a:buFont typeface="Arial" panose="020B0604020202020204" pitchFamily="34" charset="0"/>
              <a:buChar char="•"/>
            </a:pPr>
            <a:r>
              <a:rPr lang="en-GB" sz="2200" b="1" dirty="0">
                <a:solidFill>
                  <a:srgbClr val="94C7B0"/>
                </a:solidFill>
              </a:rPr>
              <a:t>No need to build a website </a:t>
            </a:r>
            <a:r>
              <a:rPr lang="en-GB" sz="2200" dirty="0"/>
              <a:t>- Etsy provides the shopfront.</a:t>
            </a:r>
          </a:p>
          <a:p>
            <a:pPr marL="342900" lvl="1" indent="-342900" algn="l">
              <a:lnSpc>
                <a:spcPts val="2340"/>
              </a:lnSpc>
              <a:spcBef>
                <a:spcPts val="0"/>
              </a:spcBef>
              <a:buClr>
                <a:srgbClr val="B6D1E1"/>
              </a:buClr>
              <a:buFont typeface="Arial" panose="020B0604020202020204" pitchFamily="34" charset="0"/>
              <a:buChar char="•"/>
            </a:pPr>
            <a:r>
              <a:rPr lang="en-GB" sz="2200" b="1" dirty="0">
                <a:solidFill>
                  <a:srgbClr val="94C7B0"/>
                </a:solidFill>
              </a:rPr>
              <a:t>Your Story Matters </a:t>
            </a:r>
            <a:r>
              <a:rPr lang="en-GB" sz="2200" dirty="0"/>
              <a:t>- Etsy is built for creatives and storytellers,  your food’s origin, family recipe, or tradition becomes part of the product. </a:t>
            </a:r>
          </a:p>
          <a:p>
            <a:pPr marL="342900" lvl="1" indent="-342900" algn="l">
              <a:lnSpc>
                <a:spcPts val="2340"/>
              </a:lnSpc>
              <a:spcBef>
                <a:spcPts val="0"/>
              </a:spcBef>
              <a:buClr>
                <a:srgbClr val="B6D1E1"/>
              </a:buClr>
              <a:buFont typeface="Arial" panose="020B0604020202020204" pitchFamily="34" charset="0"/>
              <a:buChar char="•"/>
            </a:pPr>
            <a:r>
              <a:rPr lang="en-GB" sz="2200" b="1" dirty="0">
                <a:solidFill>
                  <a:srgbClr val="94C7B0"/>
                </a:solidFill>
              </a:rPr>
              <a:t>Niche Audience </a:t>
            </a:r>
            <a:r>
              <a:rPr lang="en-GB" sz="2200" b="1" dirty="0"/>
              <a:t>- </a:t>
            </a:r>
            <a:r>
              <a:rPr lang="en-GB" sz="2200" dirty="0"/>
              <a:t>That values quality over mass production. People shop on Etsy to find things they can’t get in big shops. You can sell across the EU, as long as you comply with food and shipping regulations.</a:t>
            </a:r>
          </a:p>
          <a:p>
            <a:pPr marL="0" lvl="1" algn="l">
              <a:lnSpc>
                <a:spcPts val="2340"/>
              </a:lnSpc>
              <a:spcBef>
                <a:spcPts val="0"/>
              </a:spcBef>
            </a:pPr>
            <a:endParaRPr lang="en-GB" dirty="0"/>
          </a:p>
        </p:txBody>
      </p:sp>
      <p:sp>
        <p:nvSpPr>
          <p:cNvPr id="13" name="Text Placeholder 3">
            <a:extLst>
              <a:ext uri="{FF2B5EF4-FFF2-40B4-BE49-F238E27FC236}">
                <a16:creationId xmlns:a16="http://schemas.microsoft.com/office/drawing/2014/main" id="{39CA4C50-2328-7109-0C14-FB9F96A0A570}"/>
              </a:ext>
            </a:extLst>
          </p:cNvPr>
          <p:cNvSpPr txBox="1">
            <a:spLocks/>
          </p:cNvSpPr>
          <p:nvPr/>
        </p:nvSpPr>
        <p:spPr>
          <a:xfrm>
            <a:off x="6096000" y="1275759"/>
            <a:ext cx="5988416" cy="3843336"/>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r>
              <a:rPr lang="en-GB" sz="2600" b="1" dirty="0"/>
              <a:t>Etsy Disadvantages</a:t>
            </a:r>
            <a:endParaRPr lang="en-GB" sz="2600" dirty="0"/>
          </a:p>
          <a:p>
            <a:pPr marL="342900" lvl="1" indent="-342900" algn="l">
              <a:lnSpc>
                <a:spcPts val="2340"/>
              </a:lnSpc>
              <a:spcBef>
                <a:spcPts val="0"/>
              </a:spcBef>
              <a:buClr>
                <a:srgbClr val="B6D1E1"/>
              </a:buClr>
              <a:buFont typeface="Arial" panose="020B0604020202020204" pitchFamily="34" charset="0"/>
              <a:buChar char="•"/>
            </a:pPr>
            <a:r>
              <a:rPr lang="en-GB" sz="2200" b="1" dirty="0">
                <a:solidFill>
                  <a:srgbClr val="94C7B0"/>
                </a:solidFill>
              </a:rPr>
              <a:t>Food Must Be Shelf-Stable </a:t>
            </a:r>
            <a:r>
              <a:rPr lang="en-GB" sz="2200" dirty="0"/>
              <a:t>- No fresh, frozen, or perishable food is allowed. Only dried or preserved goods are accepted. You must check if your product qualifies.</a:t>
            </a:r>
          </a:p>
          <a:p>
            <a:pPr marL="342900" lvl="1" indent="-342900" algn="l">
              <a:lnSpc>
                <a:spcPts val="2340"/>
              </a:lnSpc>
              <a:spcBef>
                <a:spcPts val="0"/>
              </a:spcBef>
              <a:buClr>
                <a:srgbClr val="B6D1E1"/>
              </a:buClr>
              <a:buFont typeface="Arial" panose="020B0604020202020204" pitchFamily="34" charset="0"/>
              <a:buChar char="•"/>
            </a:pPr>
            <a:r>
              <a:rPr lang="en-GB" sz="2200" b="1" dirty="0">
                <a:solidFill>
                  <a:srgbClr val="94C7B0"/>
                </a:solidFill>
              </a:rPr>
              <a:t>You Handle Shipping &amp; Packaging </a:t>
            </a:r>
            <a:r>
              <a:rPr lang="en-GB" sz="2200" dirty="0"/>
              <a:t>- You’re responsible for safe, attractive, and regulation-compliant packaging.</a:t>
            </a:r>
          </a:p>
          <a:p>
            <a:pPr marL="342900" lvl="1" indent="-342900" algn="l">
              <a:lnSpc>
                <a:spcPts val="2340"/>
              </a:lnSpc>
              <a:spcBef>
                <a:spcPts val="0"/>
              </a:spcBef>
              <a:buClr>
                <a:srgbClr val="B6D1E1"/>
              </a:buClr>
              <a:buFont typeface="Arial" panose="020B0604020202020204" pitchFamily="34" charset="0"/>
              <a:buChar char="•"/>
            </a:pPr>
            <a:r>
              <a:rPr lang="en-GB" sz="2200" b="1" dirty="0">
                <a:solidFill>
                  <a:srgbClr val="94C7B0"/>
                </a:solidFill>
              </a:rPr>
              <a:t>Shipping costs</a:t>
            </a:r>
            <a:r>
              <a:rPr lang="en-GB" sz="2200" dirty="0"/>
              <a:t> can affect your profit margins.</a:t>
            </a:r>
          </a:p>
          <a:p>
            <a:pPr marL="342900" lvl="1" indent="-342900" algn="l">
              <a:lnSpc>
                <a:spcPts val="2340"/>
              </a:lnSpc>
              <a:spcBef>
                <a:spcPts val="0"/>
              </a:spcBef>
              <a:buClr>
                <a:srgbClr val="B6D1E1"/>
              </a:buClr>
              <a:buFont typeface="Arial" panose="020B0604020202020204" pitchFamily="34" charset="0"/>
              <a:buChar char="•"/>
            </a:pPr>
            <a:r>
              <a:rPr lang="en-GB" sz="2200" b="1" dirty="0">
                <a:solidFill>
                  <a:srgbClr val="94C7B0"/>
                </a:solidFill>
              </a:rPr>
              <a:t>Fees Add Up </a:t>
            </a:r>
            <a:r>
              <a:rPr lang="en-GB" sz="2200" dirty="0"/>
              <a:t>- Etsy charges listing fees, transaction fees, and payment processing fees, it’s important to price carefully.</a:t>
            </a:r>
          </a:p>
          <a:p>
            <a:pPr marL="342900" lvl="1" indent="-342900" algn="l">
              <a:lnSpc>
                <a:spcPts val="2340"/>
              </a:lnSpc>
              <a:spcBef>
                <a:spcPts val="0"/>
              </a:spcBef>
              <a:buClr>
                <a:srgbClr val="B6D1E1"/>
              </a:buClr>
              <a:buFont typeface="Arial" panose="020B0604020202020204" pitchFamily="34" charset="0"/>
              <a:buChar char="•"/>
            </a:pPr>
            <a:r>
              <a:rPr lang="en-GB" sz="2200" b="1" dirty="0">
                <a:solidFill>
                  <a:srgbClr val="94C7B0"/>
                </a:solidFill>
              </a:rPr>
              <a:t>EU food safety, hygiene, and labelling laws </a:t>
            </a:r>
            <a:r>
              <a:rPr lang="en-GB" sz="2200" dirty="0"/>
              <a:t>(ingredients, allergens, shelf life, etc.).This can vary slightly depending on your country.</a:t>
            </a:r>
          </a:p>
          <a:p>
            <a:pPr marL="342900" lvl="1" indent="-342900" algn="l">
              <a:lnSpc>
                <a:spcPts val="2340"/>
              </a:lnSpc>
              <a:spcBef>
                <a:spcPts val="0"/>
              </a:spcBef>
              <a:buClr>
                <a:srgbClr val="B6D1E1"/>
              </a:buClr>
              <a:buFont typeface="Arial" panose="020B0604020202020204" pitchFamily="34" charset="0"/>
              <a:buChar char="•"/>
            </a:pPr>
            <a:r>
              <a:rPr lang="en-GB" sz="2200" b="1" dirty="0"/>
              <a:t>Visibility Can Be a Challenge at First </a:t>
            </a:r>
            <a:r>
              <a:rPr lang="en-GB" sz="2200" dirty="0"/>
              <a:t>- As a new seller, you need to stand out.</a:t>
            </a:r>
          </a:p>
          <a:p>
            <a:pPr marL="342900" lvl="1" indent="-342900" algn="l">
              <a:lnSpc>
                <a:spcPts val="2340"/>
              </a:lnSpc>
              <a:spcBef>
                <a:spcPts val="0"/>
              </a:spcBef>
              <a:buClr>
                <a:srgbClr val="B6D1E1"/>
              </a:buClr>
              <a:buFont typeface="Arial" panose="020B0604020202020204" pitchFamily="34" charset="0"/>
              <a:buChar char="•"/>
            </a:pPr>
            <a:endParaRPr lang="en-GB" dirty="0"/>
          </a:p>
          <a:p>
            <a:pPr marL="0" lvl="1" algn="l">
              <a:lnSpc>
                <a:spcPts val="2340"/>
              </a:lnSpc>
              <a:spcBef>
                <a:spcPts val="0"/>
              </a:spcBef>
            </a:pPr>
            <a:endParaRPr lang="en-GB" dirty="0"/>
          </a:p>
        </p:txBody>
      </p:sp>
    </p:spTree>
    <p:extLst>
      <p:ext uri="{BB962C8B-B14F-4D97-AF65-F5344CB8AC3E}">
        <p14:creationId xmlns:p14="http://schemas.microsoft.com/office/powerpoint/2010/main" val="42008078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p:txBody>
          <a:bodyPr/>
          <a:lstStyle/>
          <a:p>
            <a:r>
              <a:rPr lang="en-IE" sz="3600" dirty="0"/>
              <a:t>Etsy - An Example</a:t>
            </a:r>
          </a:p>
        </p:txBody>
      </p:sp>
      <p:sp>
        <p:nvSpPr>
          <p:cNvPr id="12" name="Text Placeholder 3">
            <a:extLst>
              <a:ext uri="{FF2B5EF4-FFF2-40B4-BE49-F238E27FC236}">
                <a16:creationId xmlns:a16="http://schemas.microsoft.com/office/drawing/2014/main" id="{F7570C2D-5A32-192D-D4BF-B13549884354}"/>
              </a:ext>
            </a:extLst>
          </p:cNvPr>
          <p:cNvSpPr txBox="1">
            <a:spLocks/>
          </p:cNvSpPr>
          <p:nvPr/>
        </p:nvSpPr>
        <p:spPr>
          <a:xfrm>
            <a:off x="305081" y="1383622"/>
            <a:ext cx="7063627" cy="2686049"/>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None/>
            </a:pPr>
            <a:r>
              <a:rPr lang="en-GB" sz="2400" b="1" dirty="0"/>
              <a:t>Portuguese Piri </a:t>
            </a:r>
            <a:r>
              <a:rPr lang="en-GB" sz="2400" b="1" dirty="0" err="1"/>
              <a:t>Piri</a:t>
            </a:r>
            <a:r>
              <a:rPr lang="en-GB" sz="2400" b="1" dirty="0"/>
              <a:t> Spice Mix</a:t>
            </a:r>
          </a:p>
          <a:p>
            <a:r>
              <a:rPr lang="en-GB" dirty="0"/>
              <a:t>This handcrafted spice blend brings the fiery </a:t>
            </a:r>
            <a:r>
              <a:rPr lang="en-GB" dirty="0" err="1"/>
              <a:t>flavors</a:t>
            </a:r>
            <a:r>
              <a:rPr lang="en-GB" dirty="0"/>
              <a:t> of Portugal to kitchens across Europe. Made with traditional ingredients, it's perfect for seasoning meats, vegetables, or adding a kick to sauces.</a:t>
            </a:r>
          </a:p>
          <a:p>
            <a:r>
              <a:rPr lang="en-GB" sz="1600" dirty="0">
                <a:hlinkClick r:id="rId2"/>
              </a:rPr>
              <a:t>Portuguese Spice Seasonings, Piri </a:t>
            </a:r>
            <a:r>
              <a:rPr lang="en-GB" sz="1600" dirty="0" err="1">
                <a:hlinkClick r:id="rId2"/>
              </a:rPr>
              <a:t>Piri</a:t>
            </a:r>
            <a:r>
              <a:rPr lang="en-GB" sz="1600" dirty="0">
                <a:hlinkClick r:id="rId2"/>
              </a:rPr>
              <a:t> Chicken Spice Mix, Spicy Portuguese Blend, Portugal Spices, European Spices, Portugal Dish Towel – Etsy</a:t>
            </a:r>
            <a:endParaRPr lang="en-GB" sz="1600" dirty="0"/>
          </a:p>
          <a:p>
            <a:endParaRPr lang="en-GB" sz="1600" dirty="0"/>
          </a:p>
          <a:p>
            <a:r>
              <a:rPr lang="en-GB" sz="1600" b="1" dirty="0">
                <a:solidFill>
                  <a:schemeClr val="tx1"/>
                </a:solidFill>
              </a:rPr>
              <a:t>                                      READ</a:t>
            </a:r>
            <a:r>
              <a:rPr lang="en-GB" sz="1600" b="1" dirty="0">
                <a:solidFill>
                  <a:srgbClr val="94C7B0"/>
                </a:solidFill>
              </a:rPr>
              <a:t>: </a:t>
            </a:r>
            <a:r>
              <a:rPr lang="en-GB" sz="1600" dirty="0">
                <a:solidFill>
                  <a:srgbClr val="0563C1"/>
                </a:solidFill>
                <a:hlinkClick r:id="rId3">
                  <a:extLst>
                    <a:ext uri="{A12FA001-AC4F-418D-AE19-62706E023703}">
                      <ahyp:hlinkClr xmlns:ahyp="http://schemas.microsoft.com/office/drawing/2018/hyperlinkcolor" val="tx"/>
                    </a:ext>
                  </a:extLst>
                </a:hlinkClick>
              </a:rPr>
              <a:t>How to Sell Spices on Etsy - </a:t>
            </a:r>
            <a:r>
              <a:rPr lang="en-GB" sz="1600" dirty="0" err="1">
                <a:solidFill>
                  <a:srgbClr val="94C7B0"/>
                </a:solidFill>
                <a:hlinkClick r:id="rId3">
                  <a:extLst>
                    <a:ext uri="{A12FA001-AC4F-418D-AE19-62706E023703}">
                      <ahyp:hlinkClr xmlns:ahyp="http://schemas.microsoft.com/office/drawing/2018/hyperlinkcolor" val="tx"/>
                    </a:ext>
                  </a:extLst>
                </a:hlinkClick>
              </a:rPr>
              <a:t>Marketsy</a:t>
            </a:r>
            <a:endParaRPr lang="en-GB" sz="1600" dirty="0">
              <a:solidFill>
                <a:srgbClr val="94C7B0"/>
              </a:solidFill>
            </a:endParaRPr>
          </a:p>
          <a:p>
            <a:endParaRPr lang="en-GB" dirty="0"/>
          </a:p>
          <a:p>
            <a:pPr marL="0" lvl="1" algn="l">
              <a:lnSpc>
                <a:spcPts val="2340"/>
              </a:lnSpc>
              <a:spcBef>
                <a:spcPts val="0"/>
              </a:spcBef>
            </a:pPr>
            <a:endParaRPr lang="en-GB" sz="2200" dirty="0">
              <a:solidFill>
                <a:srgbClr val="382B1B"/>
              </a:solidFill>
            </a:endParaRPr>
          </a:p>
          <a:p>
            <a:pPr marL="0" lvl="1" algn="l">
              <a:lnSpc>
                <a:spcPts val="2340"/>
              </a:lnSpc>
              <a:spcBef>
                <a:spcPts val="0"/>
              </a:spcBef>
            </a:pPr>
            <a:endParaRPr lang="en-GB" sz="2200" dirty="0">
              <a:solidFill>
                <a:srgbClr val="382B1B"/>
              </a:solidFill>
            </a:endParaRPr>
          </a:p>
          <a:p>
            <a:pPr marL="0" lvl="1" algn="l">
              <a:lnSpc>
                <a:spcPts val="2340"/>
              </a:lnSpc>
              <a:spcBef>
                <a:spcPts val="0"/>
              </a:spcBef>
            </a:pPr>
            <a:endParaRPr lang="en-GB" sz="2200" dirty="0">
              <a:solidFill>
                <a:srgbClr val="382B1B"/>
              </a:solidFill>
            </a:endParaRPr>
          </a:p>
          <a:p>
            <a:pPr marL="0" lvl="1" algn="l">
              <a:lnSpc>
                <a:spcPts val="2340"/>
              </a:lnSpc>
              <a:spcBef>
                <a:spcPts val="0"/>
              </a:spcBef>
            </a:pPr>
            <a:endParaRPr lang="en-GB" dirty="0">
              <a:solidFill>
                <a:srgbClr val="382B1B"/>
              </a:solidFill>
            </a:endParaRPr>
          </a:p>
        </p:txBody>
      </p:sp>
      <p:pic>
        <p:nvPicPr>
          <p:cNvPr id="7" name="Picture 6">
            <a:extLst>
              <a:ext uri="{FF2B5EF4-FFF2-40B4-BE49-F238E27FC236}">
                <a16:creationId xmlns:a16="http://schemas.microsoft.com/office/drawing/2014/main" id="{BDF6CB00-2F83-BC09-EA53-90F500AEF1D4}"/>
              </a:ext>
            </a:extLst>
          </p:cNvPr>
          <p:cNvPicPr>
            <a:picLocks noChangeAspect="1"/>
          </p:cNvPicPr>
          <p:nvPr/>
        </p:nvPicPr>
        <p:blipFill>
          <a:blip r:embed="rId4"/>
          <a:stretch>
            <a:fillRect/>
          </a:stretch>
        </p:blipFill>
        <p:spPr>
          <a:xfrm>
            <a:off x="8355105" y="1249319"/>
            <a:ext cx="2303929" cy="2659569"/>
          </a:xfrm>
          <a:prstGeom prst="rect">
            <a:avLst/>
          </a:prstGeom>
        </p:spPr>
      </p:pic>
      <p:sp>
        <p:nvSpPr>
          <p:cNvPr id="9" name="TextBox 8">
            <a:extLst>
              <a:ext uri="{FF2B5EF4-FFF2-40B4-BE49-F238E27FC236}">
                <a16:creationId xmlns:a16="http://schemas.microsoft.com/office/drawing/2014/main" id="{91F25D6F-F476-C389-0C01-F7F6E63E96FD}"/>
              </a:ext>
            </a:extLst>
          </p:cNvPr>
          <p:cNvSpPr txBox="1"/>
          <p:nvPr/>
        </p:nvSpPr>
        <p:spPr>
          <a:xfrm>
            <a:off x="439830" y="4131353"/>
            <a:ext cx="11061887" cy="2308324"/>
          </a:xfrm>
          <a:prstGeom prst="rect">
            <a:avLst/>
          </a:prstGeom>
          <a:solidFill>
            <a:srgbClr val="E6C8C7"/>
          </a:solidFill>
        </p:spPr>
        <p:txBody>
          <a:bodyPr wrap="square">
            <a:spAutoFit/>
          </a:bodyPr>
          <a:lstStyle/>
          <a:p>
            <a:pPr>
              <a:buNone/>
            </a:pPr>
            <a:r>
              <a:rPr lang="en-GB" b="1" dirty="0"/>
              <a:t>Afghan Refugee Women – Etsy Uplift Makers Program</a:t>
            </a:r>
          </a:p>
          <a:p>
            <a:r>
              <a:rPr lang="en-GB" dirty="0"/>
              <a:t>Although not food, this is very interesting. Etsy's Uplift Makers Program has supported Afghan refugee women in launching over 20 Etsy shops featuring home textiles created using traditional Afghan needlework techniques. Asila, a mother of two and a member of the collective, expressed her gratitude: “I am so thankful for this opportunity to sell my products online. As my business grows, I hope to teach and employ other refugee women to make their own products and support themselves.”</a:t>
            </a:r>
          </a:p>
          <a:p>
            <a:endParaRPr lang="en-GB" dirty="0"/>
          </a:p>
          <a:p>
            <a:r>
              <a:rPr lang="en-GB" dirty="0"/>
              <a:t>READ MORE </a:t>
            </a:r>
            <a:r>
              <a:rPr lang="en-GB" dirty="0">
                <a:hlinkClick r:id="rId5"/>
              </a:rPr>
              <a:t>Etsy Welcomes Afghan Refugees to the Uplift Makers Program</a:t>
            </a:r>
            <a:endParaRPr lang="en-GB" dirty="0"/>
          </a:p>
        </p:txBody>
      </p:sp>
    </p:spTree>
    <p:extLst>
      <p:ext uri="{BB962C8B-B14F-4D97-AF65-F5344CB8AC3E}">
        <p14:creationId xmlns:p14="http://schemas.microsoft.com/office/powerpoint/2010/main" val="14337305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p:txBody>
          <a:bodyPr/>
          <a:lstStyle/>
          <a:p>
            <a:r>
              <a:rPr lang="en-IE" dirty="0"/>
              <a:t>AMAZON MARKETPLACE</a:t>
            </a:r>
          </a:p>
        </p:txBody>
      </p:sp>
      <p:sp>
        <p:nvSpPr>
          <p:cNvPr id="4" name="Text Placeholder 3">
            <a:extLst>
              <a:ext uri="{FF2B5EF4-FFF2-40B4-BE49-F238E27FC236}">
                <a16:creationId xmlns:a16="http://schemas.microsoft.com/office/drawing/2014/main" id="{94548536-121B-D052-47FC-C3ADB721FA27}"/>
              </a:ext>
            </a:extLst>
          </p:cNvPr>
          <p:cNvSpPr>
            <a:spLocks noGrp="1"/>
          </p:cNvSpPr>
          <p:nvPr>
            <p:ph type="body" sz="quarter" idx="14"/>
          </p:nvPr>
        </p:nvSpPr>
        <p:spPr>
          <a:xfrm>
            <a:off x="5767547" y="1657350"/>
            <a:ext cx="6276816" cy="2200275"/>
          </a:xfrm>
        </p:spPr>
        <p:txBody>
          <a:bodyPr/>
          <a:lstStyle/>
          <a:p>
            <a:pPr marL="0" lvl="1" algn="l">
              <a:lnSpc>
                <a:spcPts val="2640"/>
              </a:lnSpc>
              <a:spcBef>
                <a:spcPts val="0"/>
              </a:spcBef>
            </a:pPr>
            <a:r>
              <a:rPr lang="en-GB" sz="3200" b="1" dirty="0">
                <a:solidFill>
                  <a:srgbClr val="94C7B0"/>
                </a:solidFill>
              </a:rPr>
              <a:t>FIND OUT MORE-  </a:t>
            </a:r>
            <a:r>
              <a:rPr lang="en-GB" sz="3200" b="1" i="1" dirty="0">
                <a:solidFill>
                  <a:srgbClr val="94C7B0"/>
                </a:solidFill>
              </a:rPr>
              <a:t>How to start an Amazon Marketplace business</a:t>
            </a:r>
          </a:p>
          <a:p>
            <a:pPr marL="0" lvl="1" algn="l">
              <a:lnSpc>
                <a:spcPts val="2640"/>
              </a:lnSpc>
              <a:spcBef>
                <a:spcPts val="0"/>
              </a:spcBef>
            </a:pPr>
            <a:endParaRPr lang="en-GB" sz="3200" b="1" i="1" dirty="0">
              <a:solidFill>
                <a:srgbClr val="94C7B0"/>
              </a:solidFill>
            </a:endParaRPr>
          </a:p>
        </p:txBody>
      </p:sp>
      <p:cxnSp>
        <p:nvCxnSpPr>
          <p:cNvPr id="6" name="Straight Connector 5">
            <a:extLst>
              <a:ext uri="{FF2B5EF4-FFF2-40B4-BE49-F238E27FC236}">
                <a16:creationId xmlns:a16="http://schemas.microsoft.com/office/drawing/2014/main" id="{41B5B580-9686-D2CA-017B-463628FC5FBD}"/>
              </a:ext>
            </a:extLst>
          </p:cNvPr>
          <p:cNvCxnSpPr>
            <a:cxnSpLocks/>
          </p:cNvCxnSpPr>
          <p:nvPr/>
        </p:nvCxnSpPr>
        <p:spPr>
          <a:xfrm flipV="1">
            <a:off x="5221629" y="1548621"/>
            <a:ext cx="0" cy="3937779"/>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DFCFBEAA-0839-82C3-68A7-5CBB6FC33252}"/>
              </a:ext>
            </a:extLst>
          </p:cNvPr>
          <p:cNvSpPr txBox="1">
            <a:spLocks/>
          </p:cNvSpPr>
          <p:nvPr/>
        </p:nvSpPr>
        <p:spPr>
          <a:xfrm>
            <a:off x="771525" y="1585914"/>
            <a:ext cx="4302463" cy="3640510"/>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r>
              <a:rPr lang="en-GB" sz="2200" dirty="0"/>
              <a:t>The power of the Amazon.com e-commerce platform is hard to absorb. Millions of third-party sellers use Amazon Marketplace as a platform to facilitate anyone to sell directly to the end-user or online customer. </a:t>
            </a:r>
          </a:p>
          <a:p>
            <a:pPr marL="0" lvl="1" algn="l">
              <a:lnSpc>
                <a:spcPts val="2340"/>
              </a:lnSpc>
              <a:spcBef>
                <a:spcPts val="0"/>
              </a:spcBef>
            </a:pPr>
            <a:endParaRPr lang="en-GB" sz="2200" dirty="0"/>
          </a:p>
          <a:p>
            <a:pPr marL="0" lvl="1" algn="l">
              <a:lnSpc>
                <a:spcPts val="2340"/>
              </a:lnSpc>
              <a:spcBef>
                <a:spcPts val="0"/>
              </a:spcBef>
            </a:pPr>
            <a:r>
              <a:rPr lang="en-GB" sz="2200" dirty="0"/>
              <a:t>Amazon takes a referral fee from each sale.  The seller takes on merchandising responsibilities and manages their prices.</a:t>
            </a:r>
            <a:endParaRPr lang="en-GB" dirty="0"/>
          </a:p>
          <a:p>
            <a:pPr marL="0" lvl="1" algn="l">
              <a:lnSpc>
                <a:spcPts val="2340"/>
              </a:lnSpc>
              <a:spcBef>
                <a:spcPts val="0"/>
              </a:spcBef>
            </a:pPr>
            <a:endParaRPr lang="en-GB" sz="2000" dirty="0"/>
          </a:p>
        </p:txBody>
      </p:sp>
      <p:grpSp>
        <p:nvGrpSpPr>
          <p:cNvPr id="12" name="Group 11">
            <a:extLst>
              <a:ext uri="{FF2B5EF4-FFF2-40B4-BE49-F238E27FC236}">
                <a16:creationId xmlns:a16="http://schemas.microsoft.com/office/drawing/2014/main" id="{7D3E600C-7FFA-9AD6-2B2D-0E60AFA8D380}"/>
              </a:ext>
            </a:extLst>
          </p:cNvPr>
          <p:cNvGrpSpPr/>
          <p:nvPr/>
        </p:nvGrpSpPr>
        <p:grpSpPr>
          <a:xfrm>
            <a:off x="6804509" y="2582163"/>
            <a:ext cx="5387491" cy="4506125"/>
            <a:chOff x="4308293" y="667658"/>
            <a:chExt cx="6811123" cy="5696857"/>
          </a:xfrm>
        </p:grpSpPr>
        <p:pic>
          <p:nvPicPr>
            <p:cNvPr id="13" name="Picture 12">
              <a:extLst>
                <a:ext uri="{FF2B5EF4-FFF2-40B4-BE49-F238E27FC236}">
                  <a16:creationId xmlns:a16="http://schemas.microsoft.com/office/drawing/2014/main" id="{E43916B1-EA9D-CEFF-CA50-EE19CE5FDE4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8697" t="4156" r="-2"/>
            <a:stretch/>
          </p:blipFill>
          <p:spPr>
            <a:xfrm flipH="1">
              <a:off x="4308293" y="667658"/>
              <a:ext cx="6811123" cy="5696857"/>
            </a:xfrm>
            <a:prstGeom prst="rect">
              <a:avLst/>
            </a:prstGeom>
            <a:noFill/>
          </p:spPr>
        </p:pic>
        <p:sp>
          <p:nvSpPr>
            <p:cNvPr id="14" name="Rectangle 13">
              <a:extLst>
                <a:ext uri="{FF2B5EF4-FFF2-40B4-BE49-F238E27FC236}">
                  <a16:creationId xmlns:a16="http://schemas.microsoft.com/office/drawing/2014/main" id="{83B9A601-6E11-EFC6-3EC6-65FC913D9177}"/>
                </a:ext>
              </a:extLst>
            </p:cNvPr>
            <p:cNvSpPr/>
            <p:nvPr/>
          </p:nvSpPr>
          <p:spPr>
            <a:xfrm>
              <a:off x="5544457" y="1088571"/>
              <a:ext cx="5574959" cy="36140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extLst>
              <a:ext uri="{FF2B5EF4-FFF2-40B4-BE49-F238E27FC236}">
                <a16:creationId xmlns:a16="http://schemas.microsoft.com/office/drawing/2014/main" id="{C7717212-319E-523B-021A-760C9604FF03}"/>
              </a:ext>
            </a:extLst>
          </p:cNvPr>
          <p:cNvPicPr>
            <a:picLocks noChangeAspect="1"/>
          </p:cNvPicPr>
          <p:nvPr/>
        </p:nvPicPr>
        <p:blipFill rotWithShape="1">
          <a:blip r:embed="rId3"/>
          <a:srcRect l="1927" t="2451" r="3052" b="12381"/>
          <a:stretch/>
        </p:blipFill>
        <p:spPr>
          <a:xfrm>
            <a:off x="7743825" y="2838074"/>
            <a:ext cx="4448175" cy="2948364"/>
          </a:xfrm>
          <a:prstGeom prst="rect">
            <a:avLst/>
          </a:prstGeom>
        </p:spPr>
      </p:pic>
      <p:grpSp>
        <p:nvGrpSpPr>
          <p:cNvPr id="20" name="Group 19">
            <a:extLst>
              <a:ext uri="{FF2B5EF4-FFF2-40B4-BE49-F238E27FC236}">
                <a16:creationId xmlns:a16="http://schemas.microsoft.com/office/drawing/2014/main" id="{8265A531-1077-FD2E-74DE-86C8C7B3973D}"/>
              </a:ext>
            </a:extLst>
          </p:cNvPr>
          <p:cNvGrpSpPr/>
          <p:nvPr/>
        </p:nvGrpSpPr>
        <p:grpSpPr>
          <a:xfrm rot="584197">
            <a:off x="6286757" y="3099115"/>
            <a:ext cx="1452275" cy="1452275"/>
            <a:chOff x="4240924" y="3373820"/>
            <a:chExt cx="1686910" cy="1686910"/>
          </a:xfrm>
        </p:grpSpPr>
        <p:sp>
          <p:nvSpPr>
            <p:cNvPr id="21" name="Oval 20">
              <a:extLst>
                <a:ext uri="{FF2B5EF4-FFF2-40B4-BE49-F238E27FC236}">
                  <a16:creationId xmlns:a16="http://schemas.microsoft.com/office/drawing/2014/main" id="{F639C34E-581A-ED6B-E6CC-8EC7FA15F285}"/>
                </a:ext>
              </a:extLst>
            </p:cNvPr>
            <p:cNvSpPr/>
            <p:nvPr/>
          </p:nvSpPr>
          <p:spPr>
            <a:xfrm>
              <a:off x="4240924" y="3373820"/>
              <a:ext cx="1686910" cy="1686910"/>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78BCD076-80C3-197F-F791-8F325D1D2E69}"/>
                </a:ext>
              </a:extLst>
            </p:cNvPr>
            <p:cNvSpPr txBox="1"/>
            <p:nvPr/>
          </p:nvSpPr>
          <p:spPr>
            <a:xfrm>
              <a:off x="4352278" y="3662668"/>
              <a:ext cx="1465198" cy="1060589"/>
            </a:xfrm>
            <a:prstGeom prst="rect">
              <a:avLst/>
            </a:prstGeom>
            <a:noFill/>
          </p:spPr>
          <p:txBody>
            <a:bodyPr wrap="square">
              <a:spAutoFit/>
            </a:bodyPr>
            <a:lstStyle/>
            <a:p>
              <a:pPr algn="ctr">
                <a:lnSpc>
                  <a:spcPts val="3200"/>
                </a:lnSpc>
              </a:pPr>
              <a:r>
                <a:rPr lang="en-GB" sz="2800" b="0" i="0" u="none" strike="noStrike" dirty="0">
                  <a:solidFill>
                    <a:schemeClr val="bg1"/>
                  </a:solidFill>
                  <a:effectLst/>
                  <a:latin typeface="Calibri" panose="020F0502020204030204" pitchFamily="34" charset="0"/>
                  <a:cs typeface="Calibri" panose="020F0502020204030204" pitchFamily="34" charset="0"/>
                </a:rPr>
                <a:t>Click to </a:t>
              </a:r>
              <a:r>
                <a:rPr lang="en-GB" sz="2800" b="0" i="0" u="none" strike="noStrike" dirty="0">
                  <a:solidFill>
                    <a:schemeClr val="bg1"/>
                  </a:solidFill>
                  <a:effectLst/>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View</a:t>
              </a:r>
              <a:endParaRPr lang="en-GB" sz="2800" b="0" i="0" dirty="0">
                <a:solidFill>
                  <a:schemeClr val="bg1"/>
                </a:solidFill>
                <a:effectLst/>
                <a:latin typeface="Calibri" panose="020F0502020204030204" pitchFamily="34" charset="0"/>
                <a:cs typeface="Calibri" panose="020F0502020204030204" pitchFamily="34" charset="0"/>
              </a:endParaRPr>
            </a:p>
          </p:txBody>
        </p:sp>
      </p:grpSp>
      <p:sp>
        <p:nvSpPr>
          <p:cNvPr id="3" name="TextBox 2">
            <a:extLst>
              <a:ext uri="{FF2B5EF4-FFF2-40B4-BE49-F238E27FC236}">
                <a16:creationId xmlns:a16="http://schemas.microsoft.com/office/drawing/2014/main" id="{136EB411-D87D-5773-C7BE-E62318014279}"/>
              </a:ext>
            </a:extLst>
          </p:cNvPr>
          <p:cNvSpPr txBox="1"/>
          <p:nvPr/>
        </p:nvSpPr>
        <p:spPr>
          <a:xfrm>
            <a:off x="609600" y="5510971"/>
            <a:ext cx="6096000" cy="964367"/>
          </a:xfrm>
          <a:prstGeom prst="rect">
            <a:avLst/>
          </a:prstGeom>
          <a:solidFill>
            <a:srgbClr val="E6C8C7"/>
          </a:solidFill>
        </p:spPr>
        <p:txBody>
          <a:bodyPr wrap="square">
            <a:spAutoFit/>
          </a:bodyPr>
          <a:lstStyle/>
          <a:p>
            <a:pPr marL="0" lvl="1" algn="l">
              <a:lnSpc>
                <a:spcPts val="2340"/>
              </a:lnSpc>
              <a:spcBef>
                <a:spcPts val="0"/>
              </a:spcBef>
            </a:pPr>
            <a:r>
              <a:rPr lang="en-GB" sz="1800" b="1" dirty="0"/>
              <a:t>TIP </a:t>
            </a:r>
            <a:r>
              <a:rPr lang="en-GB" sz="1800" dirty="0"/>
              <a:t>- </a:t>
            </a:r>
            <a:r>
              <a:rPr lang="en-GB" sz="1800" b="1" dirty="0"/>
              <a:t>Amazon is best suited for those who want to scale up.  If you're just starting out, consider testing your product on local platforms or Etsy first</a:t>
            </a:r>
            <a:endParaRPr lang="en-IE" b="1" dirty="0"/>
          </a:p>
        </p:txBody>
      </p:sp>
    </p:spTree>
    <p:extLst>
      <p:ext uri="{BB962C8B-B14F-4D97-AF65-F5344CB8AC3E}">
        <p14:creationId xmlns:p14="http://schemas.microsoft.com/office/powerpoint/2010/main" val="8935007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a:xfrm>
            <a:off x="553985" y="301896"/>
            <a:ext cx="10907188" cy="720752"/>
          </a:xfrm>
        </p:spPr>
        <p:txBody>
          <a:bodyPr/>
          <a:lstStyle/>
          <a:p>
            <a:r>
              <a:rPr lang="en-IE" dirty="0"/>
              <a:t>AMAZON MARKETPLACE</a:t>
            </a:r>
          </a:p>
        </p:txBody>
      </p:sp>
      <p:cxnSp>
        <p:nvCxnSpPr>
          <p:cNvPr id="6" name="Straight Connector 5">
            <a:extLst>
              <a:ext uri="{FF2B5EF4-FFF2-40B4-BE49-F238E27FC236}">
                <a16:creationId xmlns:a16="http://schemas.microsoft.com/office/drawing/2014/main" id="{41B5B580-9686-D2CA-017B-463628FC5FBD}"/>
              </a:ext>
            </a:extLst>
          </p:cNvPr>
          <p:cNvCxnSpPr>
            <a:cxnSpLocks/>
          </p:cNvCxnSpPr>
          <p:nvPr/>
        </p:nvCxnSpPr>
        <p:spPr>
          <a:xfrm flipV="1">
            <a:off x="6228249" y="1585914"/>
            <a:ext cx="0" cy="3937779"/>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a:extLst>
              <a:ext uri="{FF2B5EF4-FFF2-40B4-BE49-F238E27FC236}">
                <a16:creationId xmlns:a16="http://schemas.microsoft.com/office/drawing/2014/main" id="{DFCFBEAA-0839-82C3-68A7-5CBB6FC33252}"/>
              </a:ext>
            </a:extLst>
          </p:cNvPr>
          <p:cNvSpPr txBox="1">
            <a:spLocks/>
          </p:cNvSpPr>
          <p:nvPr/>
        </p:nvSpPr>
        <p:spPr>
          <a:xfrm>
            <a:off x="314325" y="1346923"/>
            <a:ext cx="5514974" cy="2686049"/>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r>
              <a:rPr lang="en-GB" sz="2600" b="1" dirty="0"/>
              <a:t>Amazon advantages</a:t>
            </a:r>
          </a:p>
          <a:p>
            <a:pPr marL="0" lvl="1" algn="l">
              <a:lnSpc>
                <a:spcPts val="2340"/>
              </a:lnSpc>
              <a:spcBef>
                <a:spcPts val="0"/>
              </a:spcBef>
            </a:pPr>
            <a:endParaRPr lang="en-GB" sz="2600" b="1" dirty="0"/>
          </a:p>
          <a:p>
            <a:pPr marL="342900" lvl="1" indent="-342900" algn="l">
              <a:lnSpc>
                <a:spcPts val="2340"/>
              </a:lnSpc>
              <a:spcBef>
                <a:spcPts val="0"/>
              </a:spcBef>
              <a:buClr>
                <a:srgbClr val="B6D1E1"/>
              </a:buClr>
              <a:buFont typeface="Arial" panose="020B0604020202020204" pitchFamily="34" charset="0"/>
              <a:buChar char="•"/>
            </a:pPr>
            <a:r>
              <a:rPr lang="en-GB" sz="2200" b="1" dirty="0">
                <a:solidFill>
                  <a:srgbClr val="94C7B0"/>
                </a:solidFill>
              </a:rPr>
              <a:t>Massive Customer Reach </a:t>
            </a:r>
            <a:r>
              <a:rPr lang="en-GB" sz="2200" dirty="0"/>
              <a:t>- Amazon has millions of active users across the EU. Ideal for shelf-stable or scalable food products (e.g. tea blends, sauces, dry snacks).</a:t>
            </a:r>
          </a:p>
          <a:p>
            <a:pPr marL="342900" lvl="1" indent="-342900" algn="l">
              <a:lnSpc>
                <a:spcPts val="2340"/>
              </a:lnSpc>
              <a:spcBef>
                <a:spcPts val="0"/>
              </a:spcBef>
              <a:buClr>
                <a:srgbClr val="B6D1E1"/>
              </a:buClr>
              <a:buFont typeface="Arial" panose="020B0604020202020204" pitchFamily="34" charset="0"/>
              <a:buChar char="•"/>
            </a:pPr>
            <a:r>
              <a:rPr lang="en-GB" sz="2200" b="1" dirty="0">
                <a:solidFill>
                  <a:srgbClr val="94C7B0"/>
                </a:solidFill>
              </a:rPr>
              <a:t>Fulfilment by Amazon (FBA) </a:t>
            </a:r>
            <a:r>
              <a:rPr lang="en-GB" sz="2200" dirty="0"/>
              <a:t>handles packing, shipping, and customer service. Saves time and removes the pressure of managing logistics alone.</a:t>
            </a:r>
          </a:p>
          <a:p>
            <a:pPr marL="342900" lvl="1" indent="-342900" algn="l">
              <a:lnSpc>
                <a:spcPts val="2340"/>
              </a:lnSpc>
              <a:spcBef>
                <a:spcPts val="0"/>
              </a:spcBef>
              <a:buClr>
                <a:srgbClr val="B6D1E1"/>
              </a:buClr>
              <a:buFont typeface="Arial" panose="020B0604020202020204" pitchFamily="34" charset="0"/>
              <a:buChar char="•"/>
            </a:pPr>
            <a:r>
              <a:rPr lang="en-GB" sz="2200" b="1" dirty="0">
                <a:solidFill>
                  <a:srgbClr val="94C7B0"/>
                </a:solidFill>
              </a:rPr>
              <a:t>Built-in Trust &amp; Infrastructure </a:t>
            </a:r>
            <a:r>
              <a:rPr lang="en-GB" sz="2200" dirty="0"/>
              <a:t>- Customers trust Amazon for fast, reliable service. The platform provides seller dashboards, data, and tools to track sales and performance.</a:t>
            </a:r>
          </a:p>
          <a:p>
            <a:pPr marL="342900" lvl="1" indent="-342900" algn="l">
              <a:lnSpc>
                <a:spcPts val="2340"/>
              </a:lnSpc>
              <a:spcBef>
                <a:spcPts val="0"/>
              </a:spcBef>
              <a:buClr>
                <a:srgbClr val="B6D1E1"/>
              </a:buClr>
              <a:buFont typeface="Arial" panose="020B0604020202020204" pitchFamily="34" charset="0"/>
              <a:buChar char="•"/>
            </a:pPr>
            <a:r>
              <a:rPr lang="en-GB" sz="2200" b="1" dirty="0">
                <a:solidFill>
                  <a:srgbClr val="94C7B0"/>
                </a:solidFill>
              </a:rPr>
              <a:t>International Reach- </a:t>
            </a:r>
            <a:r>
              <a:rPr lang="en-GB" sz="2200" dirty="0"/>
              <a:t>Your food product can be sold across different EU countries (with correct labelling and compliance).</a:t>
            </a:r>
          </a:p>
          <a:p>
            <a:pPr marL="0" lvl="1" algn="l">
              <a:lnSpc>
                <a:spcPts val="2340"/>
              </a:lnSpc>
              <a:spcBef>
                <a:spcPts val="0"/>
              </a:spcBef>
            </a:pPr>
            <a:endParaRPr lang="en-GB" dirty="0"/>
          </a:p>
        </p:txBody>
      </p:sp>
      <p:sp>
        <p:nvSpPr>
          <p:cNvPr id="7" name="Text Placeholder 3">
            <a:extLst>
              <a:ext uri="{FF2B5EF4-FFF2-40B4-BE49-F238E27FC236}">
                <a16:creationId xmlns:a16="http://schemas.microsoft.com/office/drawing/2014/main" id="{74998CFC-1F2F-1A67-017A-A91F2E1070BB}"/>
              </a:ext>
            </a:extLst>
          </p:cNvPr>
          <p:cNvSpPr txBox="1">
            <a:spLocks/>
          </p:cNvSpPr>
          <p:nvPr/>
        </p:nvSpPr>
        <p:spPr>
          <a:xfrm>
            <a:off x="6523863" y="1424549"/>
            <a:ext cx="4812287" cy="3843336"/>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r>
              <a:rPr lang="en-GB" sz="2600" b="1" dirty="0"/>
              <a:t>Amazon challenges</a:t>
            </a:r>
          </a:p>
          <a:p>
            <a:pPr marL="0" lvl="1" algn="l">
              <a:lnSpc>
                <a:spcPts val="2340"/>
              </a:lnSpc>
              <a:spcBef>
                <a:spcPts val="0"/>
              </a:spcBef>
            </a:pPr>
            <a:endParaRPr lang="en-GB" sz="2600" dirty="0"/>
          </a:p>
          <a:p>
            <a:pPr marL="342900" lvl="1" indent="-342900" algn="l">
              <a:lnSpc>
                <a:spcPts val="2340"/>
              </a:lnSpc>
              <a:spcBef>
                <a:spcPts val="0"/>
              </a:spcBef>
              <a:buClr>
                <a:srgbClr val="B6D1E1"/>
              </a:buClr>
              <a:buFont typeface="Arial" panose="020B0604020202020204" pitchFamily="34" charset="0"/>
              <a:buChar char="•"/>
            </a:pPr>
            <a:r>
              <a:rPr lang="en-GB" sz="2200" dirty="0"/>
              <a:t>Free membership features are </a:t>
            </a:r>
            <a:r>
              <a:rPr lang="en-GB" sz="2200" b="1" dirty="0"/>
              <a:t>limited</a:t>
            </a:r>
            <a:r>
              <a:rPr lang="en-GB" sz="2200" dirty="0"/>
              <a:t> and come with </a:t>
            </a:r>
            <a:r>
              <a:rPr lang="en-GB" sz="2200" b="1" dirty="0"/>
              <a:t>high listing fees</a:t>
            </a:r>
          </a:p>
          <a:p>
            <a:pPr marL="342900" lvl="1" indent="-342900" algn="l">
              <a:lnSpc>
                <a:spcPts val="2340"/>
              </a:lnSpc>
              <a:spcBef>
                <a:spcPts val="0"/>
              </a:spcBef>
              <a:buClr>
                <a:srgbClr val="B6D1E1"/>
              </a:buClr>
              <a:buFont typeface="Arial" panose="020B0604020202020204" pitchFamily="34" charset="0"/>
              <a:buChar char="•"/>
            </a:pPr>
            <a:r>
              <a:rPr lang="en-GB" sz="2200" dirty="0"/>
              <a:t>Major competition. Amazon has a lot of merchants you’ll have to compete with.</a:t>
            </a:r>
          </a:p>
          <a:p>
            <a:pPr marL="342900" lvl="1" indent="-342900" algn="l">
              <a:lnSpc>
                <a:spcPts val="2340"/>
              </a:lnSpc>
              <a:spcBef>
                <a:spcPts val="0"/>
              </a:spcBef>
              <a:buClr>
                <a:srgbClr val="B6D1E1"/>
              </a:buClr>
              <a:buFont typeface="Arial" panose="020B0604020202020204" pitchFamily="34" charset="0"/>
              <a:buChar char="•"/>
            </a:pPr>
            <a:r>
              <a:rPr lang="en-GB" sz="2200" dirty="0"/>
              <a:t>Depending on the situation, you won’t get your money for 14 to 90 days after selling an item. </a:t>
            </a:r>
          </a:p>
          <a:p>
            <a:pPr marL="342900" lvl="1" indent="-342900" algn="l">
              <a:lnSpc>
                <a:spcPts val="2340"/>
              </a:lnSpc>
              <a:spcBef>
                <a:spcPts val="0"/>
              </a:spcBef>
              <a:buClr>
                <a:srgbClr val="B6D1E1"/>
              </a:buClr>
              <a:buFont typeface="Arial" panose="020B0604020202020204" pitchFamily="34" charset="0"/>
              <a:buChar char="•"/>
            </a:pPr>
            <a:r>
              <a:rPr lang="en-GB" sz="2200" dirty="0"/>
              <a:t>Lack of brand development - Individual seller names are not emphasized when purchasing items on Amazon</a:t>
            </a:r>
          </a:p>
          <a:p>
            <a:pPr marL="342900" lvl="1" indent="-342900" algn="l">
              <a:lnSpc>
                <a:spcPts val="2340"/>
              </a:lnSpc>
              <a:spcBef>
                <a:spcPts val="0"/>
              </a:spcBef>
              <a:buClr>
                <a:srgbClr val="B6D1E1"/>
              </a:buClr>
              <a:buFont typeface="Arial" panose="020B0604020202020204" pitchFamily="34" charset="0"/>
              <a:buChar char="•"/>
            </a:pPr>
            <a:endParaRPr lang="en-GB" dirty="0"/>
          </a:p>
          <a:p>
            <a:pPr marL="0" lvl="1" algn="l">
              <a:lnSpc>
                <a:spcPts val="2340"/>
              </a:lnSpc>
              <a:spcBef>
                <a:spcPts val="0"/>
              </a:spcBef>
            </a:pPr>
            <a:endParaRPr lang="en-GB" dirty="0"/>
          </a:p>
        </p:txBody>
      </p:sp>
    </p:spTree>
    <p:extLst>
      <p:ext uri="{BB962C8B-B14F-4D97-AF65-F5344CB8AC3E}">
        <p14:creationId xmlns:p14="http://schemas.microsoft.com/office/powerpoint/2010/main" val="1952466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p:txBody>
          <a:bodyPr/>
          <a:lstStyle/>
          <a:p>
            <a:r>
              <a:rPr lang="en-US" dirty="0"/>
              <a:t>MAKING FOOD PRODUCTS/ DELIVERING A SERVICE</a:t>
            </a:r>
          </a:p>
        </p:txBody>
      </p:sp>
      <p:sp>
        <p:nvSpPr>
          <p:cNvPr id="4" name="Text Placeholder 3">
            <a:extLst>
              <a:ext uri="{FF2B5EF4-FFF2-40B4-BE49-F238E27FC236}">
                <a16:creationId xmlns:a16="http://schemas.microsoft.com/office/drawing/2014/main" id="{94548536-121B-D052-47FC-C3ADB721FA27}"/>
              </a:ext>
            </a:extLst>
          </p:cNvPr>
          <p:cNvSpPr>
            <a:spLocks noGrp="1"/>
          </p:cNvSpPr>
          <p:nvPr>
            <p:ph type="body" sz="quarter" idx="14"/>
          </p:nvPr>
        </p:nvSpPr>
        <p:spPr>
          <a:xfrm>
            <a:off x="722849" y="1508760"/>
            <a:ext cx="7088298" cy="4672013"/>
          </a:xfrm>
        </p:spPr>
        <p:txBody>
          <a:bodyPr/>
          <a:lstStyle/>
          <a:p>
            <a:pPr>
              <a:buNone/>
            </a:pPr>
            <a:r>
              <a:rPr lang="en-GB" b="1" dirty="0"/>
              <a:t>A food product</a:t>
            </a:r>
            <a:r>
              <a:rPr lang="en-GB" dirty="0"/>
              <a:t> is something your customers can see, touch, taste, or take home — like a jar of homemade chutney, a tray of baklava, or packaged spice mixes. These are items you make or prepare and then sell, often with packaging, labels, and clear pricing. Many migrant women begin here — cooking from home, selling at local markets, or supplying to shops or cafes.</a:t>
            </a:r>
          </a:p>
          <a:p>
            <a:pPr>
              <a:buNone/>
            </a:pPr>
            <a:endParaRPr lang="en-GB" dirty="0"/>
          </a:p>
          <a:p>
            <a:r>
              <a:rPr lang="en-GB" b="1" dirty="0"/>
              <a:t>A food service</a:t>
            </a:r>
            <a:r>
              <a:rPr lang="en-GB" dirty="0"/>
              <a:t>, on the other hand, is built around your </a:t>
            </a:r>
            <a:r>
              <a:rPr lang="en-GB" b="1" dirty="0"/>
              <a:t>skills and hospitality</a:t>
            </a:r>
            <a:r>
              <a:rPr lang="en-GB" dirty="0"/>
              <a:t>. It could be private catering for events, a food cart,  running pop-up dinners, offering cooking classes, or creating custom meal preparation. Customers are buying your </a:t>
            </a:r>
            <a:r>
              <a:rPr lang="en-GB" b="1" dirty="0"/>
              <a:t>time, talent, and care,</a:t>
            </a:r>
            <a:r>
              <a:rPr lang="en-GB" dirty="0"/>
              <a:t> not something they can touch before they commit. Here, your ability to build trust, communicate well, and offer a great experience matters just as much as the food itself.</a:t>
            </a:r>
          </a:p>
          <a:p>
            <a:endParaRPr lang="en-US" dirty="0"/>
          </a:p>
          <a:p>
            <a:endParaRPr lang="en-US" dirty="0"/>
          </a:p>
          <a:p>
            <a:endParaRPr lang="en-US" dirty="0"/>
          </a:p>
          <a:p>
            <a:endParaRPr lang="en-US" dirty="0"/>
          </a:p>
        </p:txBody>
      </p:sp>
      <p:pic>
        <p:nvPicPr>
          <p:cNvPr id="8" name="Picture 7" descr="A group of food items&#10;&#10;AI-generated content may be incorrect.">
            <a:extLst>
              <a:ext uri="{FF2B5EF4-FFF2-40B4-BE49-F238E27FC236}">
                <a16:creationId xmlns:a16="http://schemas.microsoft.com/office/drawing/2014/main" id="{A3BC310F-A6A1-4DA6-B0F6-C1741A174E0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317992" y="1508760"/>
            <a:ext cx="2756916" cy="1837944"/>
          </a:xfrm>
          <a:prstGeom prst="rect">
            <a:avLst/>
          </a:prstGeom>
        </p:spPr>
      </p:pic>
      <p:pic>
        <p:nvPicPr>
          <p:cNvPr id="10" name="Picture 9" descr="A food truck with food on the side&#10;&#10;AI-generated content may be incorrect.">
            <a:extLst>
              <a:ext uri="{FF2B5EF4-FFF2-40B4-BE49-F238E27FC236}">
                <a16:creationId xmlns:a16="http://schemas.microsoft.com/office/drawing/2014/main" id="{4BF81F43-0429-17AE-3D06-BCA450900BBC}"/>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356500" y="4066032"/>
            <a:ext cx="2718408" cy="1420368"/>
          </a:xfrm>
          <a:prstGeom prst="rect">
            <a:avLst/>
          </a:prstGeom>
        </p:spPr>
      </p:pic>
    </p:spTree>
    <p:extLst>
      <p:ext uri="{BB962C8B-B14F-4D97-AF65-F5344CB8AC3E}">
        <p14:creationId xmlns:p14="http://schemas.microsoft.com/office/powerpoint/2010/main" val="14727716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p:txBody>
          <a:bodyPr/>
          <a:lstStyle/>
          <a:p>
            <a:r>
              <a:rPr lang="en-IE" sz="3600" dirty="0"/>
              <a:t>SHOPIFY, an alternative path</a:t>
            </a:r>
          </a:p>
        </p:txBody>
      </p:sp>
      <p:sp>
        <p:nvSpPr>
          <p:cNvPr id="10" name="Text Placeholder 3">
            <a:extLst>
              <a:ext uri="{FF2B5EF4-FFF2-40B4-BE49-F238E27FC236}">
                <a16:creationId xmlns:a16="http://schemas.microsoft.com/office/drawing/2014/main" id="{DFCFBEAA-0839-82C3-68A7-5CBB6FC33252}"/>
              </a:ext>
            </a:extLst>
          </p:cNvPr>
          <p:cNvSpPr txBox="1">
            <a:spLocks/>
          </p:cNvSpPr>
          <p:nvPr/>
        </p:nvSpPr>
        <p:spPr>
          <a:xfrm>
            <a:off x="197920" y="1328126"/>
            <a:ext cx="5316612" cy="4043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r>
              <a:rPr lang="en-GB" sz="2200" dirty="0">
                <a:solidFill>
                  <a:srgbClr val="382B1B"/>
                </a:solidFill>
              </a:rPr>
              <a:t>If you are ready </a:t>
            </a:r>
            <a:r>
              <a:rPr lang="en-GB" sz="2200" dirty="0"/>
              <a:t>to build your own branded food shop online, </a:t>
            </a:r>
            <a:r>
              <a:rPr lang="en-GB" sz="2200" dirty="0">
                <a:solidFill>
                  <a:srgbClr val="382B1B"/>
                </a:solidFill>
              </a:rPr>
              <a:t>Shopify is a unique online marketplace because it’s a website builder, but for businesses that want to sell directly to consumer.   </a:t>
            </a:r>
          </a:p>
          <a:p>
            <a:pPr marL="0" lvl="1" algn="l">
              <a:lnSpc>
                <a:spcPts val="2340"/>
              </a:lnSpc>
              <a:spcBef>
                <a:spcPts val="0"/>
              </a:spcBef>
            </a:pPr>
            <a:endParaRPr lang="en-GB" dirty="0">
              <a:solidFill>
                <a:srgbClr val="382B1B"/>
              </a:solidFill>
            </a:endParaRPr>
          </a:p>
          <a:p>
            <a:pPr>
              <a:buNone/>
            </a:pPr>
            <a:r>
              <a:rPr lang="en-GB" dirty="0"/>
              <a:t>With Shopify, you can:</a:t>
            </a:r>
          </a:p>
          <a:p>
            <a:pPr marL="342900" indent="-342900">
              <a:buFont typeface="Arial" panose="020B0604020202020204" pitchFamily="34" charset="0"/>
              <a:buChar char="•"/>
            </a:pPr>
            <a:r>
              <a:rPr lang="en-GB" dirty="0"/>
              <a:t>Sell </a:t>
            </a:r>
            <a:r>
              <a:rPr lang="en-GB" b="1" dirty="0"/>
              <a:t>directly to your customers</a:t>
            </a:r>
            <a:r>
              <a:rPr lang="en-GB" dirty="0"/>
              <a:t> without competing sellers</a:t>
            </a:r>
          </a:p>
          <a:p>
            <a:pPr marL="342900" indent="-342900">
              <a:buFont typeface="Arial" panose="020B0604020202020204" pitchFamily="34" charset="0"/>
              <a:buChar char="•"/>
            </a:pPr>
            <a:r>
              <a:rPr lang="en-GB" dirty="0"/>
              <a:t>Design your own shop with templates (no coding needed)</a:t>
            </a:r>
          </a:p>
          <a:p>
            <a:pPr marL="342900" indent="-342900">
              <a:buFont typeface="Arial" panose="020B0604020202020204" pitchFamily="34" charset="0"/>
              <a:buChar char="•"/>
            </a:pPr>
            <a:r>
              <a:rPr lang="en-GB" dirty="0"/>
              <a:t>Manage </a:t>
            </a:r>
            <a:r>
              <a:rPr lang="en-GB" b="1" dirty="0"/>
              <a:t>payments, marketing, checkout, and shipping</a:t>
            </a:r>
            <a:r>
              <a:rPr lang="en-GB" dirty="0"/>
              <a:t> in one place</a:t>
            </a:r>
          </a:p>
          <a:p>
            <a:pPr marL="342900" indent="-342900">
              <a:buFont typeface="Arial" panose="020B0604020202020204" pitchFamily="34" charset="0"/>
              <a:buChar char="•"/>
            </a:pPr>
            <a:r>
              <a:rPr lang="en-GB" dirty="0"/>
              <a:t>Start from around </a:t>
            </a:r>
            <a:r>
              <a:rPr lang="en-GB" b="1" dirty="0"/>
              <a:t>€9/month</a:t>
            </a:r>
          </a:p>
          <a:p>
            <a:endParaRPr lang="en-GB" dirty="0"/>
          </a:p>
          <a:p>
            <a:r>
              <a:rPr lang="en-GB" dirty="0"/>
              <a:t>Explore real food shop examples at:</a:t>
            </a:r>
            <a:br>
              <a:rPr lang="en-GB" dirty="0"/>
            </a:br>
            <a:r>
              <a:rPr lang="en-GB" dirty="0"/>
              <a:t>🌐 </a:t>
            </a:r>
            <a:r>
              <a:rPr lang="en-GB" dirty="0">
                <a:hlinkClick r:id="rId2"/>
              </a:rPr>
              <a:t>www.shopify.com/examples</a:t>
            </a:r>
            <a:r>
              <a:rPr lang="en-GB" dirty="0"/>
              <a:t> and click food and drink </a:t>
            </a:r>
          </a:p>
          <a:p>
            <a:pPr marL="0" lvl="1" algn="l">
              <a:lnSpc>
                <a:spcPts val="2340"/>
              </a:lnSpc>
              <a:spcBef>
                <a:spcPts val="0"/>
              </a:spcBef>
            </a:pPr>
            <a:endParaRPr lang="en-GB" dirty="0">
              <a:solidFill>
                <a:srgbClr val="382B1B"/>
              </a:solidFill>
            </a:endParaRPr>
          </a:p>
        </p:txBody>
      </p:sp>
      <p:grpSp>
        <p:nvGrpSpPr>
          <p:cNvPr id="7" name="Group 6">
            <a:extLst>
              <a:ext uri="{FF2B5EF4-FFF2-40B4-BE49-F238E27FC236}">
                <a16:creationId xmlns:a16="http://schemas.microsoft.com/office/drawing/2014/main" id="{A8B61DA9-AD82-99BE-8C38-E3E3DFD50E63}"/>
              </a:ext>
            </a:extLst>
          </p:cNvPr>
          <p:cNvGrpSpPr/>
          <p:nvPr/>
        </p:nvGrpSpPr>
        <p:grpSpPr>
          <a:xfrm>
            <a:off x="5934085" y="854012"/>
            <a:ext cx="6257915" cy="5234152"/>
            <a:chOff x="4308293" y="667658"/>
            <a:chExt cx="6811123" cy="5696857"/>
          </a:xfrm>
        </p:grpSpPr>
        <p:pic>
          <p:nvPicPr>
            <p:cNvPr id="8" name="Picture 7">
              <a:extLst>
                <a:ext uri="{FF2B5EF4-FFF2-40B4-BE49-F238E27FC236}">
                  <a16:creationId xmlns:a16="http://schemas.microsoft.com/office/drawing/2014/main" id="{BDB46D3C-A81A-D3D5-B4C1-A58F147EF38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8697" t="4156" r="-2"/>
            <a:stretch/>
          </p:blipFill>
          <p:spPr>
            <a:xfrm flipH="1">
              <a:off x="4308293" y="667658"/>
              <a:ext cx="6811123" cy="5696857"/>
            </a:xfrm>
            <a:prstGeom prst="rect">
              <a:avLst/>
            </a:prstGeom>
            <a:noFill/>
          </p:spPr>
        </p:pic>
        <p:sp>
          <p:nvSpPr>
            <p:cNvPr id="9" name="Rectangle 8">
              <a:extLst>
                <a:ext uri="{FF2B5EF4-FFF2-40B4-BE49-F238E27FC236}">
                  <a16:creationId xmlns:a16="http://schemas.microsoft.com/office/drawing/2014/main" id="{C85853D4-BAB8-88DE-DFDB-17272FFD1D8D}"/>
                </a:ext>
              </a:extLst>
            </p:cNvPr>
            <p:cNvSpPr/>
            <p:nvPr/>
          </p:nvSpPr>
          <p:spPr>
            <a:xfrm>
              <a:off x="5544457" y="1088571"/>
              <a:ext cx="5574959" cy="36140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a:extLst>
              <a:ext uri="{FF2B5EF4-FFF2-40B4-BE49-F238E27FC236}">
                <a16:creationId xmlns:a16="http://schemas.microsoft.com/office/drawing/2014/main" id="{2BB32E4C-23CE-ADE0-482E-ADD6D4D23020}"/>
              </a:ext>
            </a:extLst>
          </p:cNvPr>
          <p:cNvPicPr>
            <a:picLocks noChangeAspect="1"/>
          </p:cNvPicPr>
          <p:nvPr/>
        </p:nvPicPr>
        <p:blipFill>
          <a:blip r:embed="rId4"/>
          <a:stretch>
            <a:fillRect/>
          </a:stretch>
        </p:blipFill>
        <p:spPr>
          <a:xfrm>
            <a:off x="7058025" y="1157286"/>
            <a:ext cx="5133975" cy="3455559"/>
          </a:xfrm>
          <a:prstGeom prst="rect">
            <a:avLst/>
          </a:prstGeom>
        </p:spPr>
      </p:pic>
      <p:grpSp>
        <p:nvGrpSpPr>
          <p:cNvPr id="13" name="Group 12">
            <a:extLst>
              <a:ext uri="{FF2B5EF4-FFF2-40B4-BE49-F238E27FC236}">
                <a16:creationId xmlns:a16="http://schemas.microsoft.com/office/drawing/2014/main" id="{3870F85A-C2FB-0598-926C-EF10AB917442}"/>
              </a:ext>
            </a:extLst>
          </p:cNvPr>
          <p:cNvGrpSpPr/>
          <p:nvPr/>
        </p:nvGrpSpPr>
        <p:grpSpPr>
          <a:xfrm rot="584197">
            <a:off x="5645028" y="1431868"/>
            <a:ext cx="1686910" cy="1686910"/>
            <a:chOff x="4240924" y="3373820"/>
            <a:chExt cx="1686910" cy="1686910"/>
          </a:xfrm>
        </p:grpSpPr>
        <p:sp>
          <p:nvSpPr>
            <p:cNvPr id="14" name="Oval 13">
              <a:extLst>
                <a:ext uri="{FF2B5EF4-FFF2-40B4-BE49-F238E27FC236}">
                  <a16:creationId xmlns:a16="http://schemas.microsoft.com/office/drawing/2014/main" id="{21D77371-94C9-9118-230B-694C1CE3EA28}"/>
                </a:ext>
              </a:extLst>
            </p:cNvPr>
            <p:cNvSpPr/>
            <p:nvPr/>
          </p:nvSpPr>
          <p:spPr>
            <a:xfrm>
              <a:off x="4240924" y="3373820"/>
              <a:ext cx="1686910" cy="1686910"/>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6A90911-B730-6580-09BB-75DBA8195504}"/>
                </a:ext>
              </a:extLst>
            </p:cNvPr>
            <p:cNvSpPr txBox="1"/>
            <p:nvPr/>
          </p:nvSpPr>
          <p:spPr>
            <a:xfrm>
              <a:off x="4352278" y="3736428"/>
              <a:ext cx="1465198" cy="913070"/>
            </a:xfrm>
            <a:prstGeom prst="rect">
              <a:avLst/>
            </a:prstGeom>
            <a:noFill/>
          </p:spPr>
          <p:txBody>
            <a:bodyPr wrap="square">
              <a:spAutoFit/>
            </a:bodyPr>
            <a:lstStyle/>
            <a:p>
              <a:pPr algn="ctr">
                <a:lnSpc>
                  <a:spcPts val="3200"/>
                </a:lnSpc>
              </a:pPr>
              <a:r>
                <a:rPr lang="en-GB" sz="3000" b="0" i="0" u="none" strike="noStrike" dirty="0">
                  <a:solidFill>
                    <a:schemeClr val="bg1"/>
                  </a:solidFill>
                  <a:effectLst/>
                  <a:latin typeface="Calibri" panose="020F0502020204030204" pitchFamily="34" charset="0"/>
                  <a:cs typeface="Calibri" panose="020F0502020204030204" pitchFamily="34" charset="0"/>
                </a:rPr>
                <a:t>Click to </a:t>
              </a:r>
              <a:r>
                <a:rPr lang="en-GB" sz="3000" b="0" i="0" u="none" strike="noStrike" dirty="0">
                  <a:solidFill>
                    <a:schemeClr val="bg1"/>
                  </a:solidFill>
                  <a:effectLst/>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View</a:t>
              </a:r>
              <a:endParaRPr lang="en-GB" sz="3000" b="0" i="0" dirty="0">
                <a:solidFill>
                  <a:schemeClr val="bg1"/>
                </a:solidFill>
                <a:effectLst/>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7472257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p:txBody>
          <a:bodyPr/>
          <a:lstStyle/>
          <a:p>
            <a:r>
              <a:rPr lang="en-IE" sz="3600" dirty="0"/>
              <a:t>SHOPIFY</a:t>
            </a:r>
          </a:p>
        </p:txBody>
      </p:sp>
      <p:sp>
        <p:nvSpPr>
          <p:cNvPr id="10" name="Text Placeholder 3">
            <a:extLst>
              <a:ext uri="{FF2B5EF4-FFF2-40B4-BE49-F238E27FC236}">
                <a16:creationId xmlns:a16="http://schemas.microsoft.com/office/drawing/2014/main" id="{DFCFBEAA-0839-82C3-68A7-5CBB6FC33252}"/>
              </a:ext>
            </a:extLst>
          </p:cNvPr>
          <p:cNvSpPr txBox="1">
            <a:spLocks/>
          </p:cNvSpPr>
          <p:nvPr/>
        </p:nvSpPr>
        <p:spPr>
          <a:xfrm>
            <a:off x="742951" y="1614488"/>
            <a:ext cx="10387012" cy="4043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r>
              <a:rPr lang="en-GB" sz="2600" b="1" dirty="0">
                <a:solidFill>
                  <a:srgbClr val="382B1B"/>
                </a:solidFill>
              </a:rPr>
              <a:t>For a monthly fee, the advantages of selling on Shopify are:</a:t>
            </a:r>
          </a:p>
          <a:p>
            <a:pPr marL="0" lvl="1" algn="l">
              <a:lnSpc>
                <a:spcPts val="2340"/>
              </a:lnSpc>
              <a:spcBef>
                <a:spcPts val="0"/>
              </a:spcBef>
            </a:pPr>
            <a:endParaRPr lang="en-GB" sz="2600" b="1" dirty="0">
              <a:solidFill>
                <a:srgbClr val="382B1B"/>
              </a:solidFill>
            </a:endParaRPr>
          </a:p>
          <a:p>
            <a:pPr marL="342900" lvl="1" indent="-342900" algn="l">
              <a:lnSpc>
                <a:spcPts val="2340"/>
              </a:lnSpc>
              <a:spcBef>
                <a:spcPts val="0"/>
              </a:spcBef>
              <a:buClr>
                <a:srgbClr val="B6D1E1"/>
              </a:buClr>
              <a:buFont typeface="Arial" panose="020B0604020202020204" pitchFamily="34" charset="0"/>
              <a:buChar char="•"/>
            </a:pPr>
            <a:r>
              <a:rPr lang="en-GB" sz="2200" b="1" dirty="0">
                <a:solidFill>
                  <a:srgbClr val="382B1B"/>
                </a:solidFill>
              </a:rPr>
              <a:t>Sell on your website versus a marketplace</a:t>
            </a:r>
          </a:p>
          <a:p>
            <a:pPr marL="323850" lvl="1" algn="l">
              <a:lnSpc>
                <a:spcPts val="2340"/>
              </a:lnSpc>
              <a:spcBef>
                <a:spcPts val="0"/>
              </a:spcBef>
              <a:buClr>
                <a:srgbClr val="B6D1E1"/>
              </a:buClr>
            </a:pPr>
            <a:r>
              <a:rPr lang="en-GB" sz="2200" dirty="0">
                <a:solidFill>
                  <a:srgbClr val="382B1B"/>
                </a:solidFill>
              </a:rPr>
              <a:t>With Shopify, you get a website built for ecommerce companies. For example, you can choose from ecommerce web design templates, which make creating a website and transitioning to selling your site easier.</a:t>
            </a:r>
          </a:p>
          <a:p>
            <a:pPr marL="342900" lvl="1" indent="-342900" algn="l">
              <a:lnSpc>
                <a:spcPts val="2340"/>
              </a:lnSpc>
              <a:spcBef>
                <a:spcPts val="0"/>
              </a:spcBef>
              <a:buClr>
                <a:srgbClr val="B6D1E1"/>
              </a:buClr>
              <a:buFont typeface="Arial" panose="020B0604020202020204" pitchFamily="34" charset="0"/>
              <a:buChar char="•"/>
            </a:pPr>
            <a:endParaRPr lang="en-GB" sz="2200" dirty="0">
              <a:solidFill>
                <a:srgbClr val="382B1B"/>
              </a:solidFill>
            </a:endParaRPr>
          </a:p>
          <a:p>
            <a:pPr marL="342900" lvl="1" indent="-342900" algn="l">
              <a:lnSpc>
                <a:spcPts val="2340"/>
              </a:lnSpc>
              <a:spcBef>
                <a:spcPts val="0"/>
              </a:spcBef>
              <a:buClr>
                <a:srgbClr val="B6D1E1"/>
              </a:buClr>
              <a:buFont typeface="Arial" panose="020B0604020202020204" pitchFamily="34" charset="0"/>
              <a:buChar char="•"/>
            </a:pPr>
            <a:r>
              <a:rPr lang="en-GB" sz="2200" b="1" dirty="0">
                <a:solidFill>
                  <a:srgbClr val="382B1B"/>
                </a:solidFill>
              </a:rPr>
              <a:t>Create an online store fast, without a development background</a:t>
            </a:r>
          </a:p>
          <a:p>
            <a:pPr marL="323850" lvl="1" algn="l">
              <a:lnSpc>
                <a:spcPts val="2340"/>
              </a:lnSpc>
              <a:spcBef>
                <a:spcPts val="0"/>
              </a:spcBef>
              <a:buClr>
                <a:srgbClr val="B6D1E1"/>
              </a:buClr>
            </a:pPr>
            <a:r>
              <a:rPr lang="en-GB" sz="2200" dirty="0">
                <a:solidFill>
                  <a:srgbClr val="382B1B"/>
                </a:solidFill>
              </a:rPr>
              <a:t>The design templates, both free and paid, available from Shopify make it possible for anyone to launch an online store. Even if you don’t have a development background, you can confidently create and publish a store for your business.</a:t>
            </a:r>
          </a:p>
          <a:p>
            <a:pPr marL="323850" lvl="1" algn="l">
              <a:lnSpc>
                <a:spcPts val="2340"/>
              </a:lnSpc>
              <a:spcBef>
                <a:spcPts val="0"/>
              </a:spcBef>
              <a:buClr>
                <a:srgbClr val="B6D1E1"/>
              </a:buClr>
            </a:pPr>
            <a:endParaRPr lang="en-GB" sz="2200" dirty="0">
              <a:solidFill>
                <a:srgbClr val="382B1B"/>
              </a:solidFill>
            </a:endParaRPr>
          </a:p>
          <a:p>
            <a:pPr marL="342900" lvl="1" indent="-342900" algn="l">
              <a:lnSpc>
                <a:spcPts val="2340"/>
              </a:lnSpc>
              <a:spcBef>
                <a:spcPts val="0"/>
              </a:spcBef>
              <a:buClr>
                <a:srgbClr val="B6D1E1"/>
              </a:buClr>
              <a:buFont typeface="Arial" panose="020B0604020202020204" pitchFamily="34" charset="0"/>
              <a:buChar char="•"/>
            </a:pPr>
            <a:r>
              <a:rPr lang="en-GB" sz="2200" b="1" dirty="0">
                <a:solidFill>
                  <a:srgbClr val="382B1B"/>
                </a:solidFill>
              </a:rPr>
              <a:t>Launch Google and Facebook ads from within the platform</a:t>
            </a:r>
          </a:p>
          <a:p>
            <a:pPr marL="323850" lvl="1" algn="l">
              <a:lnSpc>
                <a:spcPts val="2340"/>
              </a:lnSpc>
              <a:spcBef>
                <a:spcPts val="0"/>
              </a:spcBef>
              <a:buClr>
                <a:srgbClr val="B6D1E1"/>
              </a:buClr>
            </a:pPr>
            <a:r>
              <a:rPr lang="en-GB" sz="2200" dirty="0">
                <a:solidFill>
                  <a:srgbClr val="382B1B"/>
                </a:solidFill>
              </a:rPr>
              <a:t>Shopify also includes a built-in feature for advertising your products. Whether you want to launch ads on Facebook or Google, you can do it from within Shopify. </a:t>
            </a:r>
          </a:p>
          <a:p>
            <a:pPr marL="0" lvl="1" algn="l">
              <a:lnSpc>
                <a:spcPts val="2340"/>
              </a:lnSpc>
              <a:spcBef>
                <a:spcPts val="0"/>
              </a:spcBef>
            </a:pPr>
            <a:endParaRPr lang="en-GB" dirty="0">
              <a:solidFill>
                <a:srgbClr val="382B1B"/>
              </a:solidFill>
            </a:endParaRPr>
          </a:p>
        </p:txBody>
      </p:sp>
    </p:spTree>
    <p:extLst>
      <p:ext uri="{BB962C8B-B14F-4D97-AF65-F5344CB8AC3E}">
        <p14:creationId xmlns:p14="http://schemas.microsoft.com/office/powerpoint/2010/main" val="5011493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p:txBody>
          <a:bodyPr/>
          <a:lstStyle/>
          <a:p>
            <a:r>
              <a:rPr lang="en-IE" sz="3600" dirty="0"/>
              <a:t>SHOPIFY</a:t>
            </a:r>
          </a:p>
        </p:txBody>
      </p:sp>
      <p:sp>
        <p:nvSpPr>
          <p:cNvPr id="10" name="Text Placeholder 3">
            <a:extLst>
              <a:ext uri="{FF2B5EF4-FFF2-40B4-BE49-F238E27FC236}">
                <a16:creationId xmlns:a16="http://schemas.microsoft.com/office/drawing/2014/main" id="{DFCFBEAA-0839-82C3-68A7-5CBB6FC33252}"/>
              </a:ext>
            </a:extLst>
          </p:cNvPr>
          <p:cNvSpPr txBox="1">
            <a:spLocks/>
          </p:cNvSpPr>
          <p:nvPr/>
        </p:nvSpPr>
        <p:spPr>
          <a:xfrm>
            <a:off x="742951" y="1614488"/>
            <a:ext cx="3929062" cy="4043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r>
              <a:rPr lang="en-GB" sz="2600" b="1" dirty="0">
                <a:solidFill>
                  <a:srgbClr val="382B1B"/>
                </a:solidFill>
              </a:rPr>
              <a:t>There are many tools in Shopify that will help you launch your business.</a:t>
            </a:r>
          </a:p>
          <a:p>
            <a:pPr marL="0" lvl="1" algn="l">
              <a:lnSpc>
                <a:spcPts val="2340"/>
              </a:lnSpc>
              <a:spcBef>
                <a:spcPts val="0"/>
              </a:spcBef>
            </a:pPr>
            <a:endParaRPr lang="en-GB" dirty="0">
              <a:solidFill>
                <a:srgbClr val="382B1B"/>
              </a:solidFill>
            </a:endParaRPr>
          </a:p>
        </p:txBody>
      </p:sp>
      <p:grpSp>
        <p:nvGrpSpPr>
          <p:cNvPr id="2" name="Group 1">
            <a:extLst>
              <a:ext uri="{FF2B5EF4-FFF2-40B4-BE49-F238E27FC236}">
                <a16:creationId xmlns:a16="http://schemas.microsoft.com/office/drawing/2014/main" id="{9A794F09-2D2E-7498-B463-6F20EC8B11E2}"/>
              </a:ext>
            </a:extLst>
          </p:cNvPr>
          <p:cNvGrpSpPr/>
          <p:nvPr/>
        </p:nvGrpSpPr>
        <p:grpSpPr>
          <a:xfrm>
            <a:off x="3600451" y="45091"/>
            <a:ext cx="8591550" cy="6812909"/>
            <a:chOff x="4308293" y="667658"/>
            <a:chExt cx="6811123" cy="5696857"/>
          </a:xfrm>
        </p:grpSpPr>
        <p:pic>
          <p:nvPicPr>
            <p:cNvPr id="3" name="Picture 2">
              <a:extLst>
                <a:ext uri="{FF2B5EF4-FFF2-40B4-BE49-F238E27FC236}">
                  <a16:creationId xmlns:a16="http://schemas.microsoft.com/office/drawing/2014/main" id="{0E6B0EE3-4CF0-4AF4-9878-7089C8BC843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8697" t="4156" r="-2"/>
            <a:stretch/>
          </p:blipFill>
          <p:spPr>
            <a:xfrm flipH="1">
              <a:off x="4308293" y="667658"/>
              <a:ext cx="6811123" cy="5696857"/>
            </a:xfrm>
            <a:prstGeom prst="rect">
              <a:avLst/>
            </a:prstGeom>
            <a:noFill/>
          </p:spPr>
        </p:pic>
        <p:sp>
          <p:nvSpPr>
            <p:cNvPr id="4" name="Rectangle 3">
              <a:extLst>
                <a:ext uri="{FF2B5EF4-FFF2-40B4-BE49-F238E27FC236}">
                  <a16:creationId xmlns:a16="http://schemas.microsoft.com/office/drawing/2014/main" id="{B69D948F-E35B-4400-05F5-1DC0F6DBBEC0}"/>
                </a:ext>
              </a:extLst>
            </p:cNvPr>
            <p:cNvSpPr/>
            <p:nvPr/>
          </p:nvSpPr>
          <p:spPr>
            <a:xfrm>
              <a:off x="5544457" y="1088571"/>
              <a:ext cx="5574959" cy="36140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a:extLst>
              <a:ext uri="{FF2B5EF4-FFF2-40B4-BE49-F238E27FC236}">
                <a16:creationId xmlns:a16="http://schemas.microsoft.com/office/drawing/2014/main" id="{1ECC1FD0-263F-2DF1-C773-830B9183CAF6}"/>
              </a:ext>
            </a:extLst>
          </p:cNvPr>
          <p:cNvPicPr>
            <a:picLocks noChangeAspect="1"/>
          </p:cNvPicPr>
          <p:nvPr/>
        </p:nvPicPr>
        <p:blipFill>
          <a:blip r:embed="rId3"/>
          <a:stretch>
            <a:fillRect/>
          </a:stretch>
        </p:blipFill>
        <p:spPr>
          <a:xfrm>
            <a:off x="5018668" y="398049"/>
            <a:ext cx="7183556" cy="4731163"/>
          </a:xfrm>
          <a:prstGeom prst="rect">
            <a:avLst/>
          </a:prstGeom>
        </p:spPr>
      </p:pic>
      <p:grpSp>
        <p:nvGrpSpPr>
          <p:cNvPr id="15" name="Group 14">
            <a:extLst>
              <a:ext uri="{FF2B5EF4-FFF2-40B4-BE49-F238E27FC236}">
                <a16:creationId xmlns:a16="http://schemas.microsoft.com/office/drawing/2014/main" id="{DC0AE6BF-5785-12AC-7F7F-6F4F8C96A6E5}"/>
              </a:ext>
            </a:extLst>
          </p:cNvPr>
          <p:cNvGrpSpPr/>
          <p:nvPr/>
        </p:nvGrpSpPr>
        <p:grpSpPr>
          <a:xfrm rot="584197">
            <a:off x="3816229" y="3074930"/>
            <a:ext cx="1686910" cy="1686910"/>
            <a:chOff x="4240924" y="3373820"/>
            <a:chExt cx="1686910" cy="1686910"/>
          </a:xfrm>
        </p:grpSpPr>
        <p:sp>
          <p:nvSpPr>
            <p:cNvPr id="16" name="Oval 15">
              <a:extLst>
                <a:ext uri="{FF2B5EF4-FFF2-40B4-BE49-F238E27FC236}">
                  <a16:creationId xmlns:a16="http://schemas.microsoft.com/office/drawing/2014/main" id="{5B60B719-5656-CEB7-BE02-BB7D2C35A7A0}"/>
                </a:ext>
              </a:extLst>
            </p:cNvPr>
            <p:cNvSpPr/>
            <p:nvPr/>
          </p:nvSpPr>
          <p:spPr>
            <a:xfrm>
              <a:off x="4240924" y="3373820"/>
              <a:ext cx="1686910" cy="1686910"/>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985B018-E0CB-B8F7-E71A-9AC982D3AA3D}"/>
                </a:ext>
              </a:extLst>
            </p:cNvPr>
            <p:cNvSpPr txBox="1"/>
            <p:nvPr/>
          </p:nvSpPr>
          <p:spPr>
            <a:xfrm>
              <a:off x="4352278" y="3736428"/>
              <a:ext cx="1465198" cy="913070"/>
            </a:xfrm>
            <a:prstGeom prst="rect">
              <a:avLst/>
            </a:prstGeom>
            <a:noFill/>
          </p:spPr>
          <p:txBody>
            <a:bodyPr wrap="square">
              <a:spAutoFit/>
            </a:bodyPr>
            <a:lstStyle/>
            <a:p>
              <a:pPr algn="ctr">
                <a:lnSpc>
                  <a:spcPts val="3200"/>
                </a:lnSpc>
              </a:pPr>
              <a:r>
                <a:rPr lang="en-GB" sz="3000" b="0" i="0" u="none" strike="noStrike" dirty="0">
                  <a:solidFill>
                    <a:schemeClr val="bg1"/>
                  </a:solidFill>
                  <a:effectLst/>
                  <a:latin typeface="Calibri" panose="020F0502020204030204" pitchFamily="34" charset="0"/>
                  <a:cs typeface="Calibri" panose="020F0502020204030204" pitchFamily="34" charset="0"/>
                </a:rPr>
                <a:t>Click to </a:t>
              </a:r>
              <a:r>
                <a:rPr lang="en-GB" sz="3000" b="0" i="0" u="none" strike="noStrike" dirty="0">
                  <a:solidFill>
                    <a:schemeClr val="bg1"/>
                  </a:solidFill>
                  <a:effectLst/>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View</a:t>
              </a:r>
              <a:endParaRPr lang="en-GB" sz="3000" b="0" i="0" dirty="0">
                <a:solidFill>
                  <a:schemeClr val="bg1"/>
                </a:solidFill>
                <a:effectLst/>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6201778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p:txBody>
          <a:bodyPr/>
          <a:lstStyle/>
          <a:p>
            <a:r>
              <a:rPr lang="en-IE" sz="3600" dirty="0"/>
              <a:t>FACEBOOK MARKETPLACE FOR BUSINESS</a:t>
            </a:r>
          </a:p>
        </p:txBody>
      </p:sp>
      <p:sp>
        <p:nvSpPr>
          <p:cNvPr id="10" name="Text Placeholder 3">
            <a:extLst>
              <a:ext uri="{FF2B5EF4-FFF2-40B4-BE49-F238E27FC236}">
                <a16:creationId xmlns:a16="http://schemas.microsoft.com/office/drawing/2014/main" id="{DFCFBEAA-0839-82C3-68A7-5CBB6FC33252}"/>
              </a:ext>
            </a:extLst>
          </p:cNvPr>
          <p:cNvSpPr txBox="1">
            <a:spLocks/>
          </p:cNvSpPr>
          <p:nvPr/>
        </p:nvSpPr>
        <p:spPr>
          <a:xfrm>
            <a:off x="578645" y="1311751"/>
            <a:ext cx="3921634" cy="4043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None/>
            </a:pPr>
            <a:r>
              <a:rPr lang="en-GB" b="1" dirty="0"/>
              <a:t>Has potential — but with limitations.</a:t>
            </a:r>
            <a:endParaRPr lang="en-GB" dirty="0"/>
          </a:p>
          <a:p>
            <a:pPr>
              <a:buNone/>
            </a:pPr>
            <a:r>
              <a:rPr lang="en-GB" b="1" dirty="0"/>
              <a:t>Why it could work:</a:t>
            </a:r>
            <a:endParaRPr lang="en-GB" dirty="0"/>
          </a:p>
          <a:p>
            <a:pPr marL="285750" indent="-285750">
              <a:buFont typeface="Arial" panose="020B0604020202020204" pitchFamily="34" charset="0"/>
              <a:buChar char="•"/>
            </a:pPr>
            <a:r>
              <a:rPr lang="en-GB" dirty="0"/>
              <a:t>It’s </a:t>
            </a:r>
            <a:r>
              <a:rPr lang="en-GB" b="1" dirty="0"/>
              <a:t>free</a:t>
            </a:r>
            <a:r>
              <a:rPr lang="en-GB" dirty="0"/>
              <a:t>, </a:t>
            </a:r>
            <a:r>
              <a:rPr lang="en-GB" b="1" dirty="0"/>
              <a:t>local</a:t>
            </a:r>
            <a:r>
              <a:rPr lang="en-GB" dirty="0"/>
              <a:t>, and </a:t>
            </a:r>
            <a:r>
              <a:rPr lang="en-GB" b="1" dirty="0"/>
              <a:t>easy to use</a:t>
            </a:r>
            <a:r>
              <a:rPr lang="en-GB" dirty="0"/>
              <a:t>.</a:t>
            </a:r>
          </a:p>
          <a:p>
            <a:pPr marL="285750" indent="-285750">
              <a:buFont typeface="Arial" panose="020B0604020202020204" pitchFamily="34" charset="0"/>
              <a:buChar char="•"/>
            </a:pPr>
            <a:r>
              <a:rPr lang="en-GB" dirty="0"/>
              <a:t>Good for promoting </a:t>
            </a:r>
            <a:r>
              <a:rPr lang="en-GB" b="1" dirty="0"/>
              <a:t>dry food products</a:t>
            </a:r>
            <a:r>
              <a:rPr lang="en-GB" dirty="0"/>
              <a:t>, </a:t>
            </a:r>
            <a:r>
              <a:rPr lang="en-GB" b="1" dirty="0"/>
              <a:t>cooking workshops</a:t>
            </a:r>
            <a:r>
              <a:rPr lang="en-GB" dirty="0"/>
              <a:t>, or </a:t>
            </a:r>
            <a:r>
              <a:rPr lang="en-GB" b="1" dirty="0"/>
              <a:t>meal kits</a:t>
            </a:r>
            <a:r>
              <a:rPr lang="en-GB" dirty="0"/>
              <a:t> (within legal limits).</a:t>
            </a:r>
          </a:p>
          <a:p>
            <a:pPr marL="285750" indent="-285750">
              <a:buFont typeface="Arial" panose="020B0604020202020204" pitchFamily="34" charset="0"/>
              <a:buChar char="•"/>
            </a:pPr>
            <a:r>
              <a:rPr lang="en-GB" dirty="0"/>
              <a:t>You can start with just a phone and Facebook account.</a:t>
            </a:r>
          </a:p>
          <a:p>
            <a:pPr marL="0" lvl="1" algn="l">
              <a:lnSpc>
                <a:spcPts val="2340"/>
              </a:lnSpc>
              <a:spcBef>
                <a:spcPts val="0"/>
              </a:spcBef>
            </a:pPr>
            <a:endParaRPr lang="en-GB" dirty="0">
              <a:solidFill>
                <a:srgbClr val="382B1B"/>
              </a:solidFill>
            </a:endParaRPr>
          </a:p>
        </p:txBody>
      </p:sp>
      <p:sp>
        <p:nvSpPr>
          <p:cNvPr id="2" name="Text Placeholder 3">
            <a:extLst>
              <a:ext uri="{FF2B5EF4-FFF2-40B4-BE49-F238E27FC236}">
                <a16:creationId xmlns:a16="http://schemas.microsoft.com/office/drawing/2014/main" id="{68B7375D-2D38-6B2F-E2AF-E9F8D8A3E727}"/>
              </a:ext>
            </a:extLst>
          </p:cNvPr>
          <p:cNvSpPr txBox="1">
            <a:spLocks/>
          </p:cNvSpPr>
          <p:nvPr/>
        </p:nvSpPr>
        <p:spPr>
          <a:xfrm>
            <a:off x="5138739" y="1407319"/>
            <a:ext cx="6719886" cy="4043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None/>
            </a:pPr>
            <a:r>
              <a:rPr lang="en-GB" b="1" dirty="0"/>
              <a:t>Limitations:</a:t>
            </a:r>
            <a:endParaRPr lang="en-GB" dirty="0"/>
          </a:p>
          <a:p>
            <a:pPr marL="285750" indent="-285750">
              <a:buFont typeface="Arial" panose="020B0604020202020204" pitchFamily="34" charset="0"/>
              <a:buChar char="•"/>
            </a:pPr>
            <a:r>
              <a:rPr lang="en-GB" b="1" dirty="0"/>
              <a:t>No built-in checkout</a:t>
            </a:r>
            <a:r>
              <a:rPr lang="en-GB" dirty="0"/>
              <a:t> — you must manage payments and shipping yourself.</a:t>
            </a:r>
          </a:p>
          <a:p>
            <a:pPr marL="285750" indent="-285750">
              <a:buFont typeface="Arial" panose="020B0604020202020204" pitchFamily="34" charset="0"/>
              <a:buChar char="•"/>
            </a:pPr>
            <a:r>
              <a:rPr lang="en-GB" dirty="0"/>
              <a:t>Not designed specifically for food — more general.</a:t>
            </a:r>
          </a:p>
          <a:p>
            <a:pPr marL="285750" indent="-285750">
              <a:buFont typeface="Arial" panose="020B0604020202020204" pitchFamily="34" charset="0"/>
              <a:buChar char="•"/>
            </a:pPr>
            <a:r>
              <a:rPr lang="en-GB" b="1" dirty="0"/>
              <a:t>Trust and visibility</a:t>
            </a:r>
            <a:r>
              <a:rPr lang="en-GB" dirty="0"/>
              <a:t> are lower compared to Etsy or Amazon.</a:t>
            </a:r>
          </a:p>
          <a:p>
            <a:endParaRPr lang="en-GB" dirty="0"/>
          </a:p>
          <a:p>
            <a:r>
              <a:rPr lang="en-GB" b="1" dirty="0"/>
              <a:t>3 Kitchens Verdict:</a:t>
            </a:r>
            <a:br>
              <a:rPr lang="en-GB" dirty="0"/>
            </a:br>
            <a:r>
              <a:rPr lang="en-GB" dirty="0"/>
              <a:t>A good </a:t>
            </a:r>
            <a:r>
              <a:rPr lang="en-GB" i="1" dirty="0"/>
              <a:t>testing ground</a:t>
            </a:r>
            <a:r>
              <a:rPr lang="en-GB" dirty="0"/>
              <a:t> for local interest or promoting offers. Can be part of a multi-platform approach, especially for women more comfortable using Facebook.</a:t>
            </a:r>
          </a:p>
        </p:txBody>
      </p:sp>
      <p:pic>
        <p:nvPicPr>
          <p:cNvPr id="3" name="Picture 2" descr="Icon&#10;&#10;Description automatically generated">
            <a:extLst>
              <a:ext uri="{FF2B5EF4-FFF2-40B4-BE49-F238E27FC236}">
                <a16:creationId xmlns:a16="http://schemas.microsoft.com/office/drawing/2014/main" id="{01DBB27F-6B30-702E-F3C6-5D2DFF1C3E8B}"/>
              </a:ext>
            </a:extLst>
          </p:cNvPr>
          <p:cNvPicPr>
            <a:picLocks noChangeAspect="1"/>
          </p:cNvPicPr>
          <p:nvPr/>
        </p:nvPicPr>
        <p:blipFill rotWithShape="1">
          <a:blip r:embed="rId2"/>
          <a:srcRect l="27930" t="21074" r="29535" b="20561"/>
          <a:stretch/>
        </p:blipFill>
        <p:spPr>
          <a:xfrm>
            <a:off x="1484835" y="4803161"/>
            <a:ext cx="2106089" cy="2181887"/>
          </a:xfrm>
          <a:prstGeom prst="rect">
            <a:avLst/>
          </a:prstGeom>
        </p:spPr>
      </p:pic>
      <p:pic>
        <p:nvPicPr>
          <p:cNvPr id="4" name="Picture 3">
            <a:extLst>
              <a:ext uri="{FF2B5EF4-FFF2-40B4-BE49-F238E27FC236}">
                <a16:creationId xmlns:a16="http://schemas.microsoft.com/office/drawing/2014/main" id="{9FD304B3-C2AB-929A-FC63-F93B816B4789}"/>
              </a:ext>
            </a:extLst>
          </p:cNvPr>
          <p:cNvPicPr>
            <a:picLocks noChangeAspect="1"/>
          </p:cNvPicPr>
          <p:nvPr/>
        </p:nvPicPr>
        <p:blipFill>
          <a:blip r:embed="rId3"/>
          <a:stretch>
            <a:fillRect/>
          </a:stretch>
        </p:blipFill>
        <p:spPr>
          <a:xfrm>
            <a:off x="2026024" y="5546249"/>
            <a:ext cx="632628" cy="664393"/>
          </a:xfrm>
          <a:prstGeom prst="rect">
            <a:avLst/>
          </a:prstGeom>
        </p:spPr>
      </p:pic>
      <p:cxnSp>
        <p:nvCxnSpPr>
          <p:cNvPr id="6" name="Straight Connector 5">
            <a:extLst>
              <a:ext uri="{FF2B5EF4-FFF2-40B4-BE49-F238E27FC236}">
                <a16:creationId xmlns:a16="http://schemas.microsoft.com/office/drawing/2014/main" id="{0B4BAE80-1E7D-216F-C874-F93ED8D468CA}"/>
              </a:ext>
            </a:extLst>
          </p:cNvPr>
          <p:cNvCxnSpPr>
            <a:cxnSpLocks/>
          </p:cNvCxnSpPr>
          <p:nvPr/>
        </p:nvCxnSpPr>
        <p:spPr>
          <a:xfrm flipV="1">
            <a:off x="4721565" y="1520046"/>
            <a:ext cx="0" cy="3937779"/>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30281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en-US" dirty="0">
                <a:solidFill>
                  <a:srgbClr val="E6C8C7"/>
                </a:solidFill>
              </a:rPr>
              <a:t>03</a:t>
            </a:r>
          </a:p>
        </p:txBody>
      </p:sp>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250079" y="2623930"/>
            <a:ext cx="6277892" cy="3172713"/>
          </a:xfrm>
        </p:spPr>
        <p:txBody>
          <a:bodyPr>
            <a:normAutofit/>
          </a:bodyPr>
          <a:lstStyle/>
          <a:p>
            <a:r>
              <a:rPr lang="en-GB" sz="4800" dirty="0">
                <a:solidFill>
                  <a:schemeClr val="bg1"/>
                </a:solidFill>
              </a:rPr>
              <a:t>Start up in business with your own website</a:t>
            </a:r>
          </a:p>
        </p:txBody>
      </p:sp>
    </p:spTree>
    <p:extLst>
      <p:ext uri="{BB962C8B-B14F-4D97-AF65-F5344CB8AC3E}">
        <p14:creationId xmlns:p14="http://schemas.microsoft.com/office/powerpoint/2010/main" val="25583190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174A0F1-6792-F99A-73B2-6F65D36E1F40}"/>
              </a:ext>
            </a:extLst>
          </p:cNvPr>
          <p:cNvSpPr>
            <a:spLocks noGrp="1"/>
          </p:cNvSpPr>
          <p:nvPr>
            <p:ph type="body" sz="quarter" idx="27"/>
          </p:nvPr>
        </p:nvSpPr>
        <p:spPr/>
        <p:txBody>
          <a:bodyPr/>
          <a:lstStyle/>
          <a:p>
            <a:r>
              <a:rPr lang="en-US" dirty="0"/>
              <a:t>IMPORTANCE OF YOUR OWN WEBSITE</a:t>
            </a:r>
          </a:p>
        </p:txBody>
      </p:sp>
      <p:sp>
        <p:nvSpPr>
          <p:cNvPr id="11" name="Text Placeholder 3">
            <a:extLst>
              <a:ext uri="{FF2B5EF4-FFF2-40B4-BE49-F238E27FC236}">
                <a16:creationId xmlns:a16="http://schemas.microsoft.com/office/drawing/2014/main" id="{6DB670FE-5737-08DE-2D34-1317FEF58CF2}"/>
              </a:ext>
            </a:extLst>
          </p:cNvPr>
          <p:cNvSpPr txBox="1">
            <a:spLocks/>
          </p:cNvSpPr>
          <p:nvPr/>
        </p:nvSpPr>
        <p:spPr>
          <a:xfrm>
            <a:off x="322730" y="1360398"/>
            <a:ext cx="11071411" cy="2900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None/>
            </a:pPr>
            <a:r>
              <a:rPr lang="en-GB" dirty="0"/>
              <a:t>As your food business grows having </a:t>
            </a:r>
            <a:r>
              <a:rPr lang="en-GB" b="1" dirty="0"/>
              <a:t>your own website</a:t>
            </a:r>
            <a:r>
              <a:rPr lang="en-GB" dirty="0"/>
              <a:t> becomes a powerful step.</a:t>
            </a:r>
          </a:p>
          <a:p>
            <a:r>
              <a:rPr lang="en-GB" dirty="0"/>
              <a:t>At first, you might sell on Etsy, use Instagram, or deliver to your community. But over time, having a website of your own means:  </a:t>
            </a:r>
          </a:p>
          <a:p>
            <a:endParaRPr lang="en-GB" dirty="0"/>
          </a:p>
          <a:p>
            <a:pPr marL="342900" indent="-342900">
              <a:buFont typeface="Arial" panose="020B0604020202020204" pitchFamily="34" charset="0"/>
              <a:buChar char="•"/>
            </a:pPr>
            <a:r>
              <a:rPr lang="en-GB" b="1" dirty="0">
                <a:solidFill>
                  <a:srgbClr val="94C7B0"/>
                </a:solidFill>
              </a:rPr>
              <a:t>You Own Your Space: </a:t>
            </a:r>
            <a:r>
              <a:rPr lang="en-GB" dirty="0"/>
              <a:t>No algorithms, no competition from other sellers on the same page. Your name, your story, your food, in one place.</a:t>
            </a:r>
          </a:p>
          <a:p>
            <a:pPr marL="342900" indent="-342900">
              <a:buFont typeface="Arial" panose="020B0604020202020204" pitchFamily="34" charset="0"/>
              <a:buChar char="•"/>
            </a:pPr>
            <a:r>
              <a:rPr lang="en-GB" b="1" dirty="0">
                <a:solidFill>
                  <a:srgbClr val="94C7B0"/>
                </a:solidFill>
              </a:rPr>
              <a:t>Builds Trust: </a:t>
            </a:r>
            <a:r>
              <a:rPr lang="en-GB" dirty="0"/>
              <a:t>Customers feel more confident when they can visit a professional-looking </a:t>
            </a:r>
            <a:r>
              <a:rPr lang="en-GB" dirty="0" err="1"/>
              <a:t>site.It</a:t>
            </a:r>
            <a:r>
              <a:rPr lang="en-GB" dirty="0"/>
              <a:t> shows you’re serious, organised, and easy to contact.</a:t>
            </a:r>
          </a:p>
          <a:p>
            <a:pPr marL="342900" indent="-342900">
              <a:buFont typeface="Arial" panose="020B0604020202020204" pitchFamily="34" charset="0"/>
              <a:buChar char="•"/>
            </a:pPr>
            <a:r>
              <a:rPr lang="en-GB" b="1" dirty="0">
                <a:solidFill>
                  <a:srgbClr val="94C7B0"/>
                </a:solidFill>
              </a:rPr>
              <a:t>Tells Your Story: </a:t>
            </a:r>
            <a:r>
              <a:rPr lang="en-GB" dirty="0"/>
              <a:t>You can share your culture, recipes, photos, and journey, not just a price and product. This is especially powerful when selling cultural or heritage food.</a:t>
            </a:r>
          </a:p>
          <a:p>
            <a:pPr marL="342900" indent="-342900">
              <a:buFont typeface="Arial" panose="020B0604020202020204" pitchFamily="34" charset="0"/>
              <a:buChar char="•"/>
            </a:pPr>
            <a:r>
              <a:rPr lang="en-GB" b="1" dirty="0">
                <a:solidFill>
                  <a:srgbClr val="94C7B0"/>
                </a:solidFill>
              </a:rPr>
              <a:t>Gives You More Control: </a:t>
            </a:r>
            <a:r>
              <a:rPr lang="en-GB" dirty="0"/>
              <a:t>You decide the design, the pricing, the shipping, and how customers buy. You can link your website with other platforms,  like social media or Etsy,  or use it as your main shop.</a:t>
            </a:r>
          </a:p>
          <a:p>
            <a:pPr marL="342900" indent="-342900">
              <a:buFont typeface="Arial" panose="020B0604020202020204" pitchFamily="34" charset="0"/>
              <a:buChar char="•"/>
            </a:pPr>
            <a:r>
              <a:rPr lang="en-GB" b="1" dirty="0">
                <a:solidFill>
                  <a:srgbClr val="94C7B0"/>
                </a:solidFill>
              </a:rPr>
              <a:t>Better Profit Margins: </a:t>
            </a:r>
            <a:r>
              <a:rPr lang="en-GB" dirty="0"/>
              <a:t>Selling through your website means no middle platform fees (like Etsy or Amazon charges). You keep more of the money from every sale</a:t>
            </a:r>
          </a:p>
          <a:p>
            <a:pPr marL="342900" indent="-342900">
              <a:buFont typeface="Arial" panose="020B0604020202020204" pitchFamily="34" charset="0"/>
              <a:buChar char="•"/>
            </a:pPr>
            <a:r>
              <a:rPr lang="en-GB" b="1" dirty="0">
                <a:solidFill>
                  <a:srgbClr val="94C7B0"/>
                </a:solidFill>
              </a:rPr>
              <a:t>Flexible for the Future: </a:t>
            </a:r>
            <a:r>
              <a:rPr lang="en-GB" dirty="0"/>
              <a:t>Want to add an online cooking class? A blog? A recipe section? You can grow your website as your business grows.</a:t>
            </a:r>
          </a:p>
          <a:p>
            <a:endParaRPr lang="en-GB" dirty="0"/>
          </a:p>
        </p:txBody>
      </p:sp>
    </p:spTree>
    <p:extLst>
      <p:ext uri="{BB962C8B-B14F-4D97-AF65-F5344CB8AC3E}">
        <p14:creationId xmlns:p14="http://schemas.microsoft.com/office/powerpoint/2010/main" val="17934002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174A0F1-6792-F99A-73B2-6F65D36E1F40}"/>
              </a:ext>
            </a:extLst>
          </p:cNvPr>
          <p:cNvSpPr>
            <a:spLocks noGrp="1"/>
          </p:cNvSpPr>
          <p:nvPr>
            <p:ph type="body" sz="quarter" idx="27"/>
          </p:nvPr>
        </p:nvSpPr>
        <p:spPr/>
        <p:txBody>
          <a:bodyPr/>
          <a:lstStyle/>
          <a:p>
            <a:r>
              <a:rPr lang="en-US" dirty="0"/>
              <a:t>SETTING UP YOUR OWN WEBSITE</a:t>
            </a:r>
          </a:p>
        </p:txBody>
      </p:sp>
      <p:sp>
        <p:nvSpPr>
          <p:cNvPr id="10" name="Text Placeholder 3">
            <a:extLst>
              <a:ext uri="{FF2B5EF4-FFF2-40B4-BE49-F238E27FC236}">
                <a16:creationId xmlns:a16="http://schemas.microsoft.com/office/drawing/2014/main" id="{292F4E78-C065-B791-188A-C4AF1D267F9D}"/>
              </a:ext>
            </a:extLst>
          </p:cNvPr>
          <p:cNvSpPr>
            <a:spLocks noGrp="1"/>
          </p:cNvSpPr>
          <p:nvPr>
            <p:ph type="body" sz="quarter" idx="14"/>
          </p:nvPr>
        </p:nvSpPr>
        <p:spPr>
          <a:xfrm>
            <a:off x="241733" y="1720105"/>
            <a:ext cx="2814919" cy="2371725"/>
          </a:xfrm>
        </p:spPr>
        <p:txBody>
          <a:bodyPr/>
          <a:lstStyle/>
          <a:p>
            <a:pPr marL="0" lvl="1" algn="l">
              <a:lnSpc>
                <a:spcPts val="2640"/>
              </a:lnSpc>
              <a:spcBef>
                <a:spcPts val="0"/>
              </a:spcBef>
            </a:pPr>
            <a:r>
              <a:rPr lang="en-GB" sz="3200" b="1" i="1" dirty="0">
                <a:solidFill>
                  <a:srgbClr val="94C7B0"/>
                </a:solidFill>
              </a:rPr>
              <a:t>There are </a:t>
            </a:r>
          </a:p>
          <a:p>
            <a:pPr marL="0" lvl="1" algn="l">
              <a:lnSpc>
                <a:spcPts val="2640"/>
              </a:lnSpc>
              <a:spcBef>
                <a:spcPts val="0"/>
              </a:spcBef>
            </a:pPr>
            <a:r>
              <a:rPr lang="en-GB" sz="3200" b="1" i="1" dirty="0">
                <a:solidFill>
                  <a:srgbClr val="94C7B0"/>
                </a:solidFill>
              </a:rPr>
              <a:t>three main ways to set your website</a:t>
            </a:r>
          </a:p>
          <a:p>
            <a:pPr marL="0" lvl="1">
              <a:lnSpc>
                <a:spcPts val="2640"/>
              </a:lnSpc>
              <a:spcBef>
                <a:spcPts val="0"/>
              </a:spcBef>
            </a:pPr>
            <a:endParaRPr lang="en-GB" sz="3200" b="1" i="1" dirty="0">
              <a:solidFill>
                <a:srgbClr val="94C7B0"/>
              </a:solidFill>
            </a:endParaRPr>
          </a:p>
        </p:txBody>
      </p:sp>
      <p:sp>
        <p:nvSpPr>
          <p:cNvPr id="11" name="Text Placeholder 3">
            <a:extLst>
              <a:ext uri="{FF2B5EF4-FFF2-40B4-BE49-F238E27FC236}">
                <a16:creationId xmlns:a16="http://schemas.microsoft.com/office/drawing/2014/main" id="{6DB670FE-5737-08DE-2D34-1317FEF58CF2}"/>
              </a:ext>
            </a:extLst>
          </p:cNvPr>
          <p:cNvSpPr txBox="1">
            <a:spLocks/>
          </p:cNvSpPr>
          <p:nvPr/>
        </p:nvSpPr>
        <p:spPr>
          <a:xfrm>
            <a:off x="3352800" y="1567705"/>
            <a:ext cx="8426822" cy="2900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None/>
            </a:pPr>
            <a:r>
              <a:rPr lang="en-GB" b="1" dirty="0"/>
              <a:t>1. Use a Website Builder (DIY – beginner friendly)</a:t>
            </a:r>
          </a:p>
          <a:p>
            <a:pPr>
              <a:buNone/>
            </a:pPr>
            <a:r>
              <a:rPr lang="en-GB" dirty="0"/>
              <a:t>Create your own website or online store using drag-and-drop tools,  no coding needed. Perfect for first-time users or those on a budget.</a:t>
            </a:r>
          </a:p>
          <a:p>
            <a:pPr>
              <a:buNone/>
            </a:pPr>
            <a:endParaRPr lang="en-GB" dirty="0"/>
          </a:p>
          <a:p>
            <a:pPr>
              <a:buNone/>
            </a:pPr>
            <a:r>
              <a:rPr lang="en-GB" b="1" dirty="0"/>
              <a:t>Examples:</a:t>
            </a:r>
            <a:endParaRPr lang="en-GB" dirty="0"/>
          </a:p>
          <a:p>
            <a:pPr marL="342900" indent="-342900">
              <a:buFont typeface="Arial" panose="020B0604020202020204" pitchFamily="34" charset="0"/>
              <a:buChar char="•"/>
            </a:pPr>
            <a:r>
              <a:rPr lang="en-GB" b="1" dirty="0"/>
              <a:t>Shopify</a:t>
            </a:r>
            <a:r>
              <a:rPr lang="en-GB" dirty="0"/>
              <a:t> (great for selling food products)</a:t>
            </a:r>
          </a:p>
          <a:p>
            <a:pPr marL="342900" indent="-342900">
              <a:buFont typeface="Arial" panose="020B0604020202020204" pitchFamily="34" charset="0"/>
              <a:buChar char="•"/>
            </a:pPr>
            <a:r>
              <a:rPr lang="en-GB" b="1" dirty="0"/>
              <a:t>Wix</a:t>
            </a:r>
            <a:endParaRPr lang="en-GB" dirty="0"/>
          </a:p>
          <a:p>
            <a:pPr marL="342900" indent="-342900">
              <a:buFont typeface="Arial" panose="020B0604020202020204" pitchFamily="34" charset="0"/>
              <a:buChar char="•"/>
            </a:pPr>
            <a:r>
              <a:rPr lang="en-GB" b="1" dirty="0"/>
              <a:t>Squarespace</a:t>
            </a:r>
            <a:endParaRPr lang="en-GB" dirty="0"/>
          </a:p>
          <a:p>
            <a:pPr marL="342900" indent="-342900">
              <a:buFont typeface="Arial" panose="020B0604020202020204" pitchFamily="34" charset="0"/>
              <a:buChar char="•"/>
            </a:pPr>
            <a:r>
              <a:rPr lang="en-GB" b="1" dirty="0"/>
              <a:t>WordPress.com</a:t>
            </a:r>
          </a:p>
          <a:p>
            <a:endParaRPr lang="en-GB" dirty="0"/>
          </a:p>
          <a:p>
            <a:pPr>
              <a:buNone/>
            </a:pPr>
            <a:r>
              <a:rPr lang="en-GB" dirty="0"/>
              <a:t>It offers</a:t>
            </a:r>
          </a:p>
          <a:p>
            <a:pPr marL="342900" indent="-342900">
              <a:buFont typeface="Arial" panose="020B0604020202020204" pitchFamily="34" charset="0"/>
              <a:buChar char="•"/>
            </a:pPr>
            <a:r>
              <a:rPr lang="en-GB" dirty="0"/>
              <a:t>Low-cost startup</a:t>
            </a:r>
          </a:p>
          <a:p>
            <a:pPr marL="342900" indent="-342900">
              <a:buFont typeface="Arial" panose="020B0604020202020204" pitchFamily="34" charset="0"/>
              <a:buChar char="•"/>
            </a:pPr>
            <a:r>
              <a:rPr lang="en-GB" dirty="0"/>
              <a:t>Control your design and content</a:t>
            </a:r>
          </a:p>
          <a:p>
            <a:pPr marL="342900" indent="-342900">
              <a:buFont typeface="Arial" panose="020B0604020202020204" pitchFamily="34" charset="0"/>
              <a:buChar char="•"/>
            </a:pPr>
            <a:r>
              <a:rPr lang="en-GB" dirty="0"/>
              <a:t>Step-by-step tutorials available</a:t>
            </a:r>
          </a:p>
          <a:p>
            <a:br>
              <a:rPr lang="en-GB" dirty="0"/>
            </a:br>
            <a:r>
              <a:rPr lang="en-GB" b="1" dirty="0"/>
              <a:t>READ:  </a:t>
            </a:r>
            <a:r>
              <a:rPr lang="en-GB" dirty="0">
                <a:hlinkClick r:id="rId2"/>
              </a:rPr>
              <a:t>Top Website Builders for Beginners</a:t>
            </a:r>
            <a:endParaRPr lang="en-GB" dirty="0"/>
          </a:p>
          <a:p>
            <a:pPr lvl="1" indent="-457200" algn="l">
              <a:lnSpc>
                <a:spcPts val="2340"/>
              </a:lnSpc>
              <a:spcBef>
                <a:spcPts val="0"/>
              </a:spcBef>
              <a:buClr>
                <a:srgbClr val="B6D1E1"/>
              </a:buClr>
              <a:buFont typeface="+mj-lt"/>
              <a:buAutoNum type="arabicPeriod"/>
            </a:pPr>
            <a:endParaRPr lang="en-GB" dirty="0">
              <a:solidFill>
                <a:srgbClr val="382B1B"/>
              </a:solidFill>
            </a:endParaRPr>
          </a:p>
        </p:txBody>
      </p:sp>
      <p:cxnSp>
        <p:nvCxnSpPr>
          <p:cNvPr id="12" name="Straight Connector 11">
            <a:extLst>
              <a:ext uri="{FF2B5EF4-FFF2-40B4-BE49-F238E27FC236}">
                <a16:creationId xmlns:a16="http://schemas.microsoft.com/office/drawing/2014/main" id="{3C690E7E-EF8F-E882-9F8B-D4E9BFB36709}"/>
              </a:ext>
            </a:extLst>
          </p:cNvPr>
          <p:cNvCxnSpPr>
            <a:cxnSpLocks/>
          </p:cNvCxnSpPr>
          <p:nvPr/>
        </p:nvCxnSpPr>
        <p:spPr>
          <a:xfrm flipV="1">
            <a:off x="3056652" y="1455051"/>
            <a:ext cx="0" cy="4569231"/>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32559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D0FF16-27F6-255C-785A-A7589BF8271D}"/>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898CE7DA-9873-AF21-0628-0E1075C9B126}"/>
              </a:ext>
            </a:extLst>
          </p:cNvPr>
          <p:cNvSpPr>
            <a:spLocks noGrp="1"/>
          </p:cNvSpPr>
          <p:nvPr>
            <p:ph type="body" sz="quarter" idx="27"/>
          </p:nvPr>
        </p:nvSpPr>
        <p:spPr/>
        <p:txBody>
          <a:bodyPr/>
          <a:lstStyle/>
          <a:p>
            <a:r>
              <a:rPr lang="en-US" dirty="0"/>
              <a:t>SETTING UP YOUR OWN WEBSITE</a:t>
            </a:r>
          </a:p>
        </p:txBody>
      </p:sp>
      <p:sp>
        <p:nvSpPr>
          <p:cNvPr id="10" name="Text Placeholder 3">
            <a:extLst>
              <a:ext uri="{FF2B5EF4-FFF2-40B4-BE49-F238E27FC236}">
                <a16:creationId xmlns:a16="http://schemas.microsoft.com/office/drawing/2014/main" id="{99B41ED6-55DA-4AA2-E6E3-8981719B1F7C}"/>
              </a:ext>
            </a:extLst>
          </p:cNvPr>
          <p:cNvSpPr>
            <a:spLocks noGrp="1"/>
          </p:cNvSpPr>
          <p:nvPr>
            <p:ph type="body" sz="quarter" idx="14"/>
          </p:nvPr>
        </p:nvSpPr>
        <p:spPr>
          <a:xfrm>
            <a:off x="241733" y="1720105"/>
            <a:ext cx="2814919" cy="2371725"/>
          </a:xfrm>
        </p:spPr>
        <p:txBody>
          <a:bodyPr/>
          <a:lstStyle/>
          <a:p>
            <a:pPr marL="0" lvl="1" algn="l">
              <a:lnSpc>
                <a:spcPts val="2640"/>
              </a:lnSpc>
              <a:spcBef>
                <a:spcPts val="0"/>
              </a:spcBef>
            </a:pPr>
            <a:r>
              <a:rPr lang="en-GB" sz="3200" b="1" i="1" dirty="0">
                <a:solidFill>
                  <a:srgbClr val="94C7B0"/>
                </a:solidFill>
              </a:rPr>
              <a:t>There are </a:t>
            </a:r>
          </a:p>
          <a:p>
            <a:pPr marL="0" lvl="1" algn="l">
              <a:lnSpc>
                <a:spcPts val="2640"/>
              </a:lnSpc>
              <a:spcBef>
                <a:spcPts val="0"/>
              </a:spcBef>
            </a:pPr>
            <a:r>
              <a:rPr lang="en-GB" sz="3200" b="1" i="1" dirty="0">
                <a:solidFill>
                  <a:srgbClr val="94C7B0"/>
                </a:solidFill>
              </a:rPr>
              <a:t>three main ways to set your website</a:t>
            </a:r>
          </a:p>
          <a:p>
            <a:pPr marL="0" lvl="1" algn="l">
              <a:lnSpc>
                <a:spcPts val="2640"/>
              </a:lnSpc>
              <a:spcBef>
                <a:spcPts val="0"/>
              </a:spcBef>
            </a:pPr>
            <a:endParaRPr lang="en-GB" sz="3200" b="1" i="1" dirty="0">
              <a:solidFill>
                <a:srgbClr val="94C7B0"/>
              </a:solidFill>
            </a:endParaRPr>
          </a:p>
          <a:p>
            <a:pPr marL="0" lvl="1" algn="l">
              <a:lnSpc>
                <a:spcPts val="2640"/>
              </a:lnSpc>
              <a:spcBef>
                <a:spcPts val="0"/>
              </a:spcBef>
            </a:pPr>
            <a:endParaRPr lang="en-GB" sz="3200" b="1" i="1" dirty="0">
              <a:solidFill>
                <a:srgbClr val="94C7B0"/>
              </a:solidFill>
            </a:endParaRPr>
          </a:p>
          <a:p>
            <a:pPr marL="0" lvl="1" algn="l">
              <a:lnSpc>
                <a:spcPts val="2640"/>
              </a:lnSpc>
              <a:spcBef>
                <a:spcPts val="0"/>
              </a:spcBef>
            </a:pPr>
            <a:endParaRPr lang="en-GB" sz="3200" b="1" i="1" dirty="0">
              <a:solidFill>
                <a:srgbClr val="94C7B0"/>
              </a:solidFill>
            </a:endParaRPr>
          </a:p>
          <a:p>
            <a:pPr marL="0" lvl="1" algn="l">
              <a:lnSpc>
                <a:spcPts val="2640"/>
              </a:lnSpc>
              <a:spcBef>
                <a:spcPts val="0"/>
              </a:spcBef>
            </a:pPr>
            <a:endParaRPr lang="en-GB" sz="3200" b="1" i="1" dirty="0">
              <a:solidFill>
                <a:srgbClr val="94C7B0"/>
              </a:solidFill>
            </a:endParaRPr>
          </a:p>
          <a:p>
            <a:pPr marL="0" lvl="1">
              <a:lnSpc>
                <a:spcPts val="2640"/>
              </a:lnSpc>
              <a:spcBef>
                <a:spcPts val="0"/>
              </a:spcBef>
            </a:pPr>
            <a:endParaRPr lang="en-GB" sz="3200" b="1" i="1" dirty="0">
              <a:solidFill>
                <a:srgbClr val="94C7B0"/>
              </a:solidFill>
            </a:endParaRPr>
          </a:p>
        </p:txBody>
      </p:sp>
      <p:sp>
        <p:nvSpPr>
          <p:cNvPr id="11" name="Text Placeholder 3">
            <a:extLst>
              <a:ext uri="{FF2B5EF4-FFF2-40B4-BE49-F238E27FC236}">
                <a16:creationId xmlns:a16="http://schemas.microsoft.com/office/drawing/2014/main" id="{86858D0D-D093-EEEF-6CE1-B90C89736A3F}"/>
              </a:ext>
            </a:extLst>
          </p:cNvPr>
          <p:cNvSpPr txBox="1">
            <a:spLocks/>
          </p:cNvSpPr>
          <p:nvPr/>
        </p:nvSpPr>
        <p:spPr>
          <a:xfrm>
            <a:off x="3231778" y="1289799"/>
            <a:ext cx="8426822" cy="2900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None/>
            </a:pPr>
            <a:r>
              <a:rPr lang="en-GB" b="1" dirty="0"/>
              <a:t>2. Hire a Professional</a:t>
            </a:r>
          </a:p>
          <a:p>
            <a:pPr>
              <a:buNone/>
            </a:pPr>
            <a:r>
              <a:rPr lang="en-GB" dirty="0"/>
              <a:t>If you have a budget, you can pay a web designer to build a custom website for you. This option provides a polished, branded site without requiring you to learn the technical aspects. It can be</a:t>
            </a:r>
          </a:p>
          <a:p>
            <a:pPr marL="342900" indent="-342900">
              <a:buFont typeface="Arial" panose="020B0604020202020204" pitchFamily="34" charset="0"/>
              <a:buChar char="•"/>
            </a:pPr>
            <a:r>
              <a:rPr lang="en-GB" dirty="0"/>
              <a:t>Time-saving</a:t>
            </a:r>
          </a:p>
          <a:p>
            <a:pPr marL="342900" indent="-342900">
              <a:buFont typeface="Arial" panose="020B0604020202020204" pitchFamily="34" charset="0"/>
              <a:buChar char="•"/>
            </a:pPr>
            <a:r>
              <a:rPr lang="en-GB" dirty="0"/>
              <a:t>Tailored to your business goals</a:t>
            </a:r>
          </a:p>
          <a:p>
            <a:pPr marL="342900" indent="-342900">
              <a:buFont typeface="Arial" panose="020B0604020202020204" pitchFamily="34" charset="0"/>
              <a:buChar char="•"/>
            </a:pPr>
            <a:r>
              <a:rPr lang="en-GB" dirty="0"/>
              <a:t>Great for growing brands</a:t>
            </a:r>
          </a:p>
          <a:p>
            <a:pPr marL="342900" indent="-342900">
              <a:buFont typeface="Arial" panose="020B0604020202020204" pitchFamily="34" charset="0"/>
              <a:buChar char="•"/>
            </a:pPr>
            <a:endParaRPr lang="en-GB" dirty="0"/>
          </a:p>
          <a:p>
            <a:r>
              <a:rPr lang="en-GB" b="1" dirty="0"/>
              <a:t>READ: </a:t>
            </a:r>
            <a:r>
              <a:rPr lang="en-GB" dirty="0">
                <a:hlinkClick r:id="rId2"/>
              </a:rPr>
              <a:t>How to Hire a Web Designer: The "All You Need to Know" Guide</a:t>
            </a:r>
            <a:endParaRPr lang="en-GB" dirty="0"/>
          </a:p>
          <a:p>
            <a:endParaRPr lang="en-GB" dirty="0"/>
          </a:p>
          <a:p>
            <a:pPr>
              <a:buNone/>
            </a:pPr>
            <a:r>
              <a:rPr lang="en-GB" b="1" dirty="0"/>
              <a:t>3. Start With a Social Media “Website”</a:t>
            </a:r>
          </a:p>
          <a:p>
            <a:pPr>
              <a:buNone/>
            </a:pPr>
            <a:r>
              <a:rPr lang="en-GB" dirty="0"/>
              <a:t>Instagram or Facebook Pages can act like a mini website, a place to promote your food, take orders, and link to other platforms like Etsy.</a:t>
            </a:r>
          </a:p>
          <a:p>
            <a:pPr marL="342900" indent="-342900">
              <a:buFont typeface="Arial" panose="020B0604020202020204" pitchFamily="34" charset="0"/>
              <a:buChar char="•"/>
            </a:pPr>
            <a:r>
              <a:rPr lang="en-GB" dirty="0"/>
              <a:t>Free to set up</a:t>
            </a:r>
          </a:p>
          <a:p>
            <a:pPr marL="342900" indent="-342900">
              <a:buFont typeface="Arial" panose="020B0604020202020204" pitchFamily="34" charset="0"/>
              <a:buChar char="•"/>
            </a:pPr>
            <a:r>
              <a:rPr lang="en-GB" dirty="0"/>
              <a:t>Great for testing your idea</a:t>
            </a:r>
          </a:p>
          <a:p>
            <a:pPr marL="342900" indent="-342900">
              <a:buFont typeface="Arial" panose="020B0604020202020204" pitchFamily="34" charset="0"/>
              <a:buChar char="•"/>
            </a:pPr>
            <a:r>
              <a:rPr lang="en-GB" dirty="0"/>
              <a:t>Builds visibility while you prepare a full site</a:t>
            </a:r>
          </a:p>
          <a:p>
            <a:endParaRPr lang="en-GB" dirty="0"/>
          </a:p>
          <a:p>
            <a:pPr lvl="1" indent="-457200" algn="l">
              <a:lnSpc>
                <a:spcPts val="2340"/>
              </a:lnSpc>
              <a:spcBef>
                <a:spcPts val="0"/>
              </a:spcBef>
              <a:buClr>
                <a:srgbClr val="B6D1E1"/>
              </a:buClr>
              <a:buFont typeface="+mj-lt"/>
              <a:buAutoNum type="arabicPeriod"/>
            </a:pPr>
            <a:endParaRPr lang="en-GB" dirty="0">
              <a:solidFill>
                <a:srgbClr val="382B1B"/>
              </a:solidFill>
            </a:endParaRPr>
          </a:p>
        </p:txBody>
      </p:sp>
      <p:cxnSp>
        <p:nvCxnSpPr>
          <p:cNvPr id="12" name="Straight Connector 11">
            <a:extLst>
              <a:ext uri="{FF2B5EF4-FFF2-40B4-BE49-F238E27FC236}">
                <a16:creationId xmlns:a16="http://schemas.microsoft.com/office/drawing/2014/main" id="{E0726D3D-5C6D-82AD-18E6-E7B44059F571}"/>
              </a:ext>
            </a:extLst>
          </p:cNvPr>
          <p:cNvCxnSpPr>
            <a:cxnSpLocks/>
          </p:cNvCxnSpPr>
          <p:nvPr/>
        </p:nvCxnSpPr>
        <p:spPr>
          <a:xfrm flipV="1">
            <a:off x="3056652" y="1455051"/>
            <a:ext cx="0" cy="4569231"/>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6782F4D-2931-61AC-FFC3-28DCD608C576}"/>
              </a:ext>
            </a:extLst>
          </p:cNvPr>
          <p:cNvSpPr txBox="1"/>
          <p:nvPr/>
        </p:nvSpPr>
        <p:spPr>
          <a:xfrm>
            <a:off x="241733" y="4510055"/>
            <a:ext cx="2555251" cy="1200329"/>
          </a:xfrm>
          <a:prstGeom prst="rect">
            <a:avLst/>
          </a:prstGeom>
          <a:solidFill>
            <a:srgbClr val="E6C8C7"/>
          </a:solidFill>
        </p:spPr>
        <p:txBody>
          <a:bodyPr wrap="square">
            <a:spAutoFit/>
          </a:bodyPr>
          <a:lstStyle/>
          <a:p>
            <a:pPr>
              <a:buNone/>
            </a:pPr>
            <a:r>
              <a:rPr lang="en-GB" sz="1800" b="1" dirty="0"/>
              <a:t>Tip: </a:t>
            </a:r>
            <a:r>
              <a:rPr lang="en-GB" sz="1800" dirty="0"/>
              <a:t>Start where you are comfortable. You can always grow into a full website later.</a:t>
            </a:r>
          </a:p>
        </p:txBody>
      </p:sp>
    </p:spTree>
    <p:extLst>
      <p:ext uri="{BB962C8B-B14F-4D97-AF65-F5344CB8AC3E}">
        <p14:creationId xmlns:p14="http://schemas.microsoft.com/office/powerpoint/2010/main" val="25186786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1F832-4EE4-534A-B2EA-544C5774D4FE}"/>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A87A963D-15B8-78C4-2FBC-705CBC19178D}"/>
              </a:ext>
            </a:extLst>
          </p:cNvPr>
          <p:cNvSpPr>
            <a:spLocks noGrp="1"/>
          </p:cNvSpPr>
          <p:nvPr>
            <p:ph type="body" sz="quarter" idx="27"/>
          </p:nvPr>
        </p:nvSpPr>
        <p:spPr/>
        <p:txBody>
          <a:bodyPr/>
          <a:lstStyle/>
          <a:p>
            <a:r>
              <a:rPr lang="en-US" dirty="0"/>
              <a:t>6 KEY SECTIONS OF YOUR WEBSITE</a:t>
            </a:r>
          </a:p>
        </p:txBody>
      </p:sp>
      <p:sp>
        <p:nvSpPr>
          <p:cNvPr id="11" name="Text Placeholder 3">
            <a:extLst>
              <a:ext uri="{FF2B5EF4-FFF2-40B4-BE49-F238E27FC236}">
                <a16:creationId xmlns:a16="http://schemas.microsoft.com/office/drawing/2014/main" id="{86DC1DC9-C9B3-472E-DBBB-918D25F8A1B2}"/>
              </a:ext>
            </a:extLst>
          </p:cNvPr>
          <p:cNvSpPr txBox="1">
            <a:spLocks/>
          </p:cNvSpPr>
          <p:nvPr/>
        </p:nvSpPr>
        <p:spPr>
          <a:xfrm>
            <a:off x="322730" y="1360398"/>
            <a:ext cx="11071411" cy="2900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GB" dirty="0"/>
          </a:p>
        </p:txBody>
      </p:sp>
      <p:sp>
        <p:nvSpPr>
          <p:cNvPr id="3" name="TextBox 2">
            <a:extLst>
              <a:ext uri="{FF2B5EF4-FFF2-40B4-BE49-F238E27FC236}">
                <a16:creationId xmlns:a16="http://schemas.microsoft.com/office/drawing/2014/main" id="{2E6E3899-FDB8-9091-840B-7667DB4D2C79}"/>
              </a:ext>
            </a:extLst>
          </p:cNvPr>
          <p:cNvSpPr txBox="1"/>
          <p:nvPr/>
        </p:nvSpPr>
        <p:spPr>
          <a:xfrm>
            <a:off x="609599" y="1192306"/>
            <a:ext cx="10907187" cy="5249066"/>
          </a:xfrm>
          <a:prstGeom prst="rect">
            <a:avLst/>
          </a:prstGeom>
          <a:noFill/>
        </p:spPr>
        <p:txBody>
          <a:bodyPr wrap="square">
            <a:spAutoFit/>
          </a:bodyPr>
          <a:lstStyle/>
          <a:p>
            <a:pPr>
              <a:lnSpc>
                <a:spcPct val="115000"/>
              </a:lnSpc>
              <a:spcAft>
                <a:spcPts val="1000"/>
              </a:spcAft>
              <a:buNone/>
            </a:pPr>
            <a:r>
              <a:rPr lang="en-US" sz="2200" dirty="0">
                <a:effectLst/>
                <a:ea typeface="MS Mincho" panose="02020609040205080304" pitchFamily="49" charset="-128"/>
                <a:cs typeface="Times New Roman" panose="02020603050405020304" pitchFamily="18" charset="0"/>
              </a:rPr>
              <a:t>This checklist is designed to </a:t>
            </a:r>
            <a:r>
              <a:rPr lang="en-US" sz="2200" dirty="0">
                <a:ea typeface="MS Mincho" panose="02020609040205080304" pitchFamily="49" charset="-128"/>
                <a:cs typeface="Times New Roman" panose="02020603050405020304" pitchFamily="18" charset="0"/>
              </a:rPr>
              <a:t>you </a:t>
            </a:r>
            <a:r>
              <a:rPr lang="en-US" sz="2200" dirty="0">
                <a:effectLst/>
                <a:ea typeface="MS Mincho" panose="02020609040205080304" pitchFamily="49" charset="-128"/>
                <a:cs typeface="Times New Roman" panose="02020603050405020304" pitchFamily="18" charset="0"/>
              </a:rPr>
              <a:t>prepare content for a warm, effective, and culturally-rich food business website.</a:t>
            </a:r>
            <a:endParaRPr lang="en-IE" sz="2200" dirty="0">
              <a:effectLst/>
              <a:ea typeface="MS Mincho" panose="02020609040205080304" pitchFamily="49" charset="-128"/>
              <a:cs typeface="Times New Roman" panose="02020603050405020304" pitchFamily="18" charset="0"/>
            </a:endParaRPr>
          </a:p>
          <a:p>
            <a:pPr>
              <a:lnSpc>
                <a:spcPct val="115000"/>
              </a:lnSpc>
              <a:spcBef>
                <a:spcPts val="1000"/>
              </a:spcBef>
              <a:buNone/>
            </a:pPr>
            <a:r>
              <a:rPr lang="en-US" sz="2200" b="1" dirty="0">
                <a:solidFill>
                  <a:srgbClr val="4F81BD"/>
                </a:solidFill>
                <a:effectLst/>
                <a:ea typeface="MS Gothic" panose="020B0609070205080204" pitchFamily="49" charset="-128"/>
                <a:cs typeface="Times New Roman" panose="02020603050405020304" pitchFamily="18" charset="0"/>
              </a:rPr>
              <a:t>1. Homepage</a:t>
            </a:r>
            <a:endParaRPr lang="en-IE" sz="2200" b="1" dirty="0">
              <a:solidFill>
                <a:srgbClr val="4F81BD"/>
              </a:solidFill>
              <a:effectLst/>
              <a:ea typeface="MS Gothic" panose="020B0609070205080204" pitchFamily="49" charset="-128"/>
              <a:cs typeface="Times New Roman" panose="02020603050405020304" pitchFamily="18" charset="0"/>
            </a:endParaRPr>
          </a:p>
          <a:p>
            <a:pPr lvl="0">
              <a:lnSpc>
                <a:spcPct val="115000"/>
              </a:lnSpc>
              <a:tabLst>
                <a:tab pos="228600" algn="l"/>
              </a:tabLst>
            </a:pPr>
            <a:r>
              <a:rPr lang="en-US" sz="2200" dirty="0">
                <a:effectLst/>
                <a:ea typeface="MS Mincho" panose="02020609040205080304" pitchFamily="49" charset="-128"/>
                <a:cs typeface="Times New Roman" panose="02020603050405020304" pitchFamily="18" charset="0"/>
              </a:rPr>
              <a:t>✓ Clear business name and logo</a:t>
            </a:r>
            <a:endParaRPr lang="en-IE" sz="2200" dirty="0">
              <a:effectLst/>
              <a:ea typeface="MS Mincho" panose="02020609040205080304" pitchFamily="49" charset="-128"/>
              <a:cs typeface="Times New Roman" panose="02020603050405020304" pitchFamily="18" charset="0"/>
            </a:endParaRPr>
          </a:p>
          <a:p>
            <a:pPr lvl="0">
              <a:lnSpc>
                <a:spcPct val="115000"/>
              </a:lnSpc>
              <a:tabLst>
                <a:tab pos="228600" algn="l"/>
              </a:tabLst>
            </a:pPr>
            <a:r>
              <a:rPr lang="en-US" sz="2200" dirty="0">
                <a:effectLst/>
                <a:ea typeface="MS Mincho" panose="02020609040205080304" pitchFamily="49" charset="-128"/>
                <a:cs typeface="Times New Roman" panose="02020603050405020304" pitchFamily="18" charset="0"/>
              </a:rPr>
              <a:t>✓ A warm, friendly welcome message</a:t>
            </a:r>
            <a:endParaRPr lang="en-IE" sz="2200" dirty="0">
              <a:effectLst/>
              <a:ea typeface="MS Mincho" panose="02020609040205080304" pitchFamily="49" charset="-128"/>
              <a:cs typeface="Times New Roman" panose="02020603050405020304" pitchFamily="18" charset="0"/>
            </a:endParaRPr>
          </a:p>
          <a:p>
            <a:pPr lvl="0">
              <a:lnSpc>
                <a:spcPct val="115000"/>
              </a:lnSpc>
              <a:tabLst>
                <a:tab pos="228600" algn="l"/>
              </a:tabLst>
            </a:pPr>
            <a:r>
              <a:rPr lang="en-US" sz="2200" dirty="0">
                <a:effectLst/>
                <a:ea typeface="MS Mincho" panose="02020609040205080304" pitchFamily="49" charset="-128"/>
                <a:cs typeface="Times New Roman" panose="02020603050405020304" pitchFamily="18" charset="0"/>
              </a:rPr>
              <a:t>✓ A brief summary of who you are and what you offer</a:t>
            </a:r>
            <a:endParaRPr lang="en-IE" sz="2200" dirty="0">
              <a:effectLst/>
              <a:ea typeface="MS Mincho" panose="02020609040205080304" pitchFamily="49" charset="-128"/>
              <a:cs typeface="Times New Roman" panose="02020603050405020304" pitchFamily="18" charset="0"/>
            </a:endParaRPr>
          </a:p>
          <a:p>
            <a:pPr lvl="0">
              <a:lnSpc>
                <a:spcPct val="115000"/>
              </a:lnSpc>
              <a:spcAft>
                <a:spcPts val="1000"/>
              </a:spcAft>
              <a:tabLst>
                <a:tab pos="228600" algn="l"/>
              </a:tabLst>
            </a:pPr>
            <a:r>
              <a:rPr lang="en-US" sz="2200" dirty="0">
                <a:effectLst/>
                <a:ea typeface="MS Mincho" panose="02020609040205080304" pitchFamily="49" charset="-128"/>
                <a:cs typeface="Times New Roman" panose="02020603050405020304" pitchFamily="18" charset="0"/>
              </a:rPr>
              <a:t>✓ One or two beautiful food or product images</a:t>
            </a:r>
            <a:endParaRPr lang="en-IE" sz="2200" dirty="0">
              <a:effectLst/>
              <a:ea typeface="MS Mincho" panose="02020609040205080304" pitchFamily="49" charset="-128"/>
              <a:cs typeface="Times New Roman" panose="02020603050405020304" pitchFamily="18" charset="0"/>
            </a:endParaRPr>
          </a:p>
          <a:p>
            <a:pPr>
              <a:lnSpc>
                <a:spcPct val="115000"/>
              </a:lnSpc>
              <a:spcBef>
                <a:spcPts val="1000"/>
              </a:spcBef>
              <a:buNone/>
            </a:pPr>
            <a:r>
              <a:rPr lang="en-US" sz="2200" b="1" dirty="0">
                <a:solidFill>
                  <a:srgbClr val="4F81BD"/>
                </a:solidFill>
                <a:effectLst/>
                <a:ea typeface="MS Gothic" panose="020B0609070205080204" pitchFamily="49" charset="-128"/>
                <a:cs typeface="Times New Roman" panose="02020603050405020304" pitchFamily="18" charset="0"/>
              </a:rPr>
              <a:t>2. About Me/Us</a:t>
            </a:r>
            <a:endParaRPr lang="en-IE" sz="2200" b="1" dirty="0">
              <a:solidFill>
                <a:srgbClr val="4F81BD"/>
              </a:solidFill>
              <a:effectLst/>
              <a:ea typeface="MS Gothic" panose="020B0609070205080204" pitchFamily="49" charset="-128"/>
              <a:cs typeface="Times New Roman" panose="02020603050405020304" pitchFamily="18" charset="0"/>
            </a:endParaRPr>
          </a:p>
          <a:p>
            <a:pPr lvl="0">
              <a:lnSpc>
                <a:spcPct val="115000"/>
              </a:lnSpc>
              <a:tabLst>
                <a:tab pos="228600" algn="l"/>
              </a:tabLst>
            </a:pPr>
            <a:r>
              <a:rPr lang="en-US" sz="2200" dirty="0">
                <a:effectLst/>
                <a:ea typeface="MS Mincho" panose="02020609040205080304" pitchFamily="49" charset="-128"/>
                <a:cs typeface="Times New Roman" panose="02020603050405020304" pitchFamily="18" charset="0"/>
              </a:rPr>
              <a:t>✓ Your story — why you cook, what your food means to you</a:t>
            </a:r>
            <a:endParaRPr lang="en-IE" sz="2200" dirty="0">
              <a:effectLst/>
              <a:ea typeface="MS Mincho" panose="02020609040205080304" pitchFamily="49" charset="-128"/>
              <a:cs typeface="Times New Roman" panose="02020603050405020304" pitchFamily="18" charset="0"/>
            </a:endParaRPr>
          </a:p>
          <a:p>
            <a:pPr lvl="0">
              <a:lnSpc>
                <a:spcPct val="115000"/>
              </a:lnSpc>
              <a:tabLst>
                <a:tab pos="228600" algn="l"/>
              </a:tabLst>
            </a:pPr>
            <a:r>
              <a:rPr lang="en-US" sz="2200" dirty="0">
                <a:effectLst/>
                <a:ea typeface="MS Mincho" panose="02020609040205080304" pitchFamily="49" charset="-128"/>
                <a:cs typeface="Times New Roman" panose="02020603050405020304" pitchFamily="18" charset="0"/>
              </a:rPr>
              <a:t>✓ Cultural or personal background</a:t>
            </a:r>
            <a:endParaRPr lang="en-IE" sz="2200" dirty="0">
              <a:effectLst/>
              <a:ea typeface="MS Mincho" panose="02020609040205080304" pitchFamily="49" charset="-128"/>
              <a:cs typeface="Times New Roman" panose="02020603050405020304" pitchFamily="18" charset="0"/>
            </a:endParaRPr>
          </a:p>
          <a:p>
            <a:pPr lvl="0">
              <a:lnSpc>
                <a:spcPct val="115000"/>
              </a:lnSpc>
              <a:tabLst>
                <a:tab pos="228600" algn="l"/>
              </a:tabLst>
            </a:pPr>
            <a:r>
              <a:rPr lang="en-US" sz="2200" dirty="0">
                <a:effectLst/>
                <a:ea typeface="MS Mincho" panose="02020609040205080304" pitchFamily="49" charset="-128"/>
                <a:cs typeface="Times New Roman" panose="02020603050405020304" pitchFamily="18" charset="0"/>
              </a:rPr>
              <a:t>✓ What makes your business special or different</a:t>
            </a:r>
            <a:endParaRPr lang="en-IE" sz="2200" dirty="0">
              <a:effectLst/>
              <a:ea typeface="MS Mincho" panose="02020609040205080304" pitchFamily="49" charset="-128"/>
              <a:cs typeface="Times New Roman" panose="02020603050405020304" pitchFamily="18" charset="0"/>
            </a:endParaRPr>
          </a:p>
          <a:p>
            <a:pPr lvl="0">
              <a:lnSpc>
                <a:spcPct val="115000"/>
              </a:lnSpc>
              <a:spcAft>
                <a:spcPts val="1000"/>
              </a:spcAft>
              <a:tabLst>
                <a:tab pos="228600" algn="l"/>
              </a:tabLst>
            </a:pPr>
            <a:r>
              <a:rPr lang="en-US" sz="2200" dirty="0">
                <a:effectLst/>
                <a:ea typeface="MS Mincho" panose="02020609040205080304" pitchFamily="49" charset="-128"/>
                <a:cs typeface="Times New Roman" panose="02020603050405020304" pitchFamily="18" charset="0"/>
              </a:rPr>
              <a:t>✓ A friendly photo of you (optional, but builds trust)</a:t>
            </a:r>
            <a:endParaRPr lang="en-IE" sz="2200" dirty="0">
              <a:effectLst/>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31947520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8703DB-78C8-9AEC-3007-CEF1D0AD31AC}"/>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B66F363E-B88F-BBB7-81B1-72369D58D395}"/>
              </a:ext>
            </a:extLst>
          </p:cNvPr>
          <p:cNvSpPr>
            <a:spLocks noGrp="1"/>
          </p:cNvSpPr>
          <p:nvPr>
            <p:ph type="body" sz="quarter" idx="27"/>
          </p:nvPr>
        </p:nvSpPr>
        <p:spPr/>
        <p:txBody>
          <a:bodyPr/>
          <a:lstStyle/>
          <a:p>
            <a:r>
              <a:rPr lang="en-US" dirty="0"/>
              <a:t>6 KEY SECTIONS OF YOUR WEBSITE</a:t>
            </a:r>
          </a:p>
        </p:txBody>
      </p:sp>
      <p:sp>
        <p:nvSpPr>
          <p:cNvPr id="11" name="Text Placeholder 3">
            <a:extLst>
              <a:ext uri="{FF2B5EF4-FFF2-40B4-BE49-F238E27FC236}">
                <a16:creationId xmlns:a16="http://schemas.microsoft.com/office/drawing/2014/main" id="{766197A5-1E05-409E-010D-CEB34A56951A}"/>
              </a:ext>
            </a:extLst>
          </p:cNvPr>
          <p:cNvSpPr txBox="1">
            <a:spLocks/>
          </p:cNvSpPr>
          <p:nvPr/>
        </p:nvSpPr>
        <p:spPr>
          <a:xfrm>
            <a:off x="322730" y="1360398"/>
            <a:ext cx="11071411" cy="2900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GB" dirty="0"/>
          </a:p>
        </p:txBody>
      </p:sp>
      <p:sp>
        <p:nvSpPr>
          <p:cNvPr id="3" name="TextBox 2">
            <a:extLst>
              <a:ext uri="{FF2B5EF4-FFF2-40B4-BE49-F238E27FC236}">
                <a16:creationId xmlns:a16="http://schemas.microsoft.com/office/drawing/2014/main" id="{D9820F4D-ED46-6419-050B-FEFB7C1D7455}"/>
              </a:ext>
            </a:extLst>
          </p:cNvPr>
          <p:cNvSpPr txBox="1"/>
          <p:nvPr/>
        </p:nvSpPr>
        <p:spPr>
          <a:xfrm>
            <a:off x="609599" y="1192306"/>
            <a:ext cx="10907187" cy="5249066"/>
          </a:xfrm>
          <a:prstGeom prst="rect">
            <a:avLst/>
          </a:prstGeom>
          <a:noFill/>
        </p:spPr>
        <p:txBody>
          <a:bodyPr wrap="square">
            <a:spAutoFit/>
          </a:bodyPr>
          <a:lstStyle/>
          <a:p>
            <a:pPr>
              <a:lnSpc>
                <a:spcPct val="115000"/>
              </a:lnSpc>
              <a:spcBef>
                <a:spcPts val="1000"/>
              </a:spcBef>
              <a:buNone/>
            </a:pPr>
            <a:r>
              <a:rPr lang="en-US" sz="2200" b="1" dirty="0">
                <a:solidFill>
                  <a:srgbClr val="4F81BD"/>
                </a:solidFill>
                <a:effectLst/>
                <a:ea typeface="MS Gothic" panose="020B0609070205080204" pitchFamily="49" charset="-128"/>
                <a:cs typeface="Times New Roman" panose="02020603050405020304" pitchFamily="18" charset="0"/>
              </a:rPr>
              <a:t>3. Products or Services</a:t>
            </a:r>
            <a:endParaRPr lang="en-IE" sz="2200" b="1" dirty="0">
              <a:solidFill>
                <a:srgbClr val="4F81BD"/>
              </a:solidFill>
              <a:effectLst/>
              <a:ea typeface="MS Gothic" panose="020B0609070205080204" pitchFamily="49" charset="-128"/>
              <a:cs typeface="Times New Roman" panose="02020603050405020304" pitchFamily="18" charset="0"/>
            </a:endParaRPr>
          </a:p>
          <a:p>
            <a:pPr lvl="0">
              <a:lnSpc>
                <a:spcPct val="115000"/>
              </a:lnSpc>
              <a:tabLst>
                <a:tab pos="228600" algn="l"/>
              </a:tabLst>
            </a:pPr>
            <a:r>
              <a:rPr lang="en-US" sz="2200" dirty="0">
                <a:effectLst/>
                <a:ea typeface="MS Mincho" panose="02020609040205080304" pitchFamily="49" charset="-128"/>
                <a:cs typeface="Times New Roman" panose="02020603050405020304" pitchFamily="18" charset="0"/>
              </a:rPr>
              <a:t>✓ List of what you sell (e.g. spice blends, preserves, tea)</a:t>
            </a:r>
            <a:endParaRPr lang="en-IE" sz="2200" dirty="0">
              <a:effectLst/>
              <a:ea typeface="MS Mincho" panose="02020609040205080304" pitchFamily="49" charset="-128"/>
              <a:cs typeface="Times New Roman" panose="02020603050405020304" pitchFamily="18" charset="0"/>
            </a:endParaRPr>
          </a:p>
          <a:p>
            <a:pPr lvl="0">
              <a:lnSpc>
                <a:spcPct val="115000"/>
              </a:lnSpc>
              <a:tabLst>
                <a:tab pos="228600" algn="l"/>
              </a:tabLst>
            </a:pPr>
            <a:r>
              <a:rPr lang="en-US" sz="2200" dirty="0">
                <a:effectLst/>
                <a:ea typeface="MS Mincho" panose="02020609040205080304" pitchFamily="49" charset="-128"/>
                <a:cs typeface="Times New Roman" panose="02020603050405020304" pitchFamily="18" charset="0"/>
              </a:rPr>
              <a:t>✓ Short description for each item or service</a:t>
            </a:r>
            <a:endParaRPr lang="en-IE" sz="2200" dirty="0">
              <a:effectLst/>
              <a:ea typeface="MS Mincho" panose="02020609040205080304" pitchFamily="49" charset="-128"/>
              <a:cs typeface="Times New Roman" panose="02020603050405020304" pitchFamily="18" charset="0"/>
            </a:endParaRPr>
          </a:p>
          <a:p>
            <a:pPr lvl="0">
              <a:lnSpc>
                <a:spcPct val="115000"/>
              </a:lnSpc>
              <a:tabLst>
                <a:tab pos="228600" algn="l"/>
              </a:tabLst>
            </a:pPr>
            <a:r>
              <a:rPr lang="en-US" sz="2200" dirty="0">
                <a:effectLst/>
                <a:ea typeface="MS Mincho" panose="02020609040205080304" pitchFamily="49" charset="-128"/>
                <a:cs typeface="Times New Roman" panose="02020603050405020304" pitchFamily="18" charset="0"/>
              </a:rPr>
              <a:t>✓ Pricing and how to order</a:t>
            </a:r>
            <a:endParaRPr lang="en-IE" sz="2200" dirty="0">
              <a:effectLst/>
              <a:ea typeface="MS Mincho" panose="02020609040205080304" pitchFamily="49" charset="-128"/>
              <a:cs typeface="Times New Roman" panose="02020603050405020304" pitchFamily="18" charset="0"/>
            </a:endParaRPr>
          </a:p>
          <a:p>
            <a:pPr lvl="0">
              <a:lnSpc>
                <a:spcPct val="115000"/>
              </a:lnSpc>
              <a:spcAft>
                <a:spcPts val="1000"/>
              </a:spcAft>
              <a:tabLst>
                <a:tab pos="228600" algn="l"/>
              </a:tabLst>
            </a:pPr>
            <a:r>
              <a:rPr lang="en-US" sz="2200" dirty="0">
                <a:effectLst/>
                <a:ea typeface="MS Mincho" panose="02020609040205080304" pitchFamily="49" charset="-128"/>
                <a:cs typeface="Times New Roman" panose="02020603050405020304" pitchFamily="18" charset="0"/>
              </a:rPr>
              <a:t>✓ Product photos — clean, clear, natural light</a:t>
            </a:r>
            <a:endParaRPr lang="en-IE" sz="2200" dirty="0">
              <a:effectLst/>
              <a:ea typeface="MS Mincho" panose="02020609040205080304" pitchFamily="49" charset="-128"/>
              <a:cs typeface="Times New Roman" panose="02020603050405020304" pitchFamily="18" charset="0"/>
            </a:endParaRPr>
          </a:p>
          <a:p>
            <a:pPr>
              <a:lnSpc>
                <a:spcPct val="115000"/>
              </a:lnSpc>
              <a:spcBef>
                <a:spcPts val="1000"/>
              </a:spcBef>
              <a:buNone/>
            </a:pPr>
            <a:r>
              <a:rPr lang="en-US" sz="2200" b="1" dirty="0">
                <a:solidFill>
                  <a:srgbClr val="4F81BD"/>
                </a:solidFill>
                <a:effectLst/>
                <a:ea typeface="MS Gothic" panose="020B0609070205080204" pitchFamily="49" charset="-128"/>
                <a:cs typeface="Times New Roman" panose="02020603050405020304" pitchFamily="18" charset="0"/>
              </a:rPr>
              <a:t>4. Contact Info</a:t>
            </a:r>
            <a:endParaRPr lang="en-IE" sz="2200" b="1" dirty="0">
              <a:solidFill>
                <a:srgbClr val="4F81BD"/>
              </a:solidFill>
              <a:effectLst/>
              <a:ea typeface="MS Gothic" panose="020B0609070205080204" pitchFamily="49" charset="-128"/>
              <a:cs typeface="Times New Roman" panose="02020603050405020304" pitchFamily="18" charset="0"/>
            </a:endParaRPr>
          </a:p>
          <a:p>
            <a:pPr lvl="0">
              <a:lnSpc>
                <a:spcPct val="115000"/>
              </a:lnSpc>
              <a:tabLst>
                <a:tab pos="228600" algn="l"/>
              </a:tabLst>
            </a:pPr>
            <a:r>
              <a:rPr lang="en-US" sz="2200" dirty="0">
                <a:effectLst/>
                <a:ea typeface="MS Mincho" panose="02020609040205080304" pitchFamily="49" charset="-128"/>
                <a:cs typeface="Times New Roman" panose="02020603050405020304" pitchFamily="18" charset="0"/>
              </a:rPr>
              <a:t>✓ WhatsApp, email, or contact form</a:t>
            </a:r>
            <a:endParaRPr lang="en-IE" sz="2200" dirty="0">
              <a:effectLst/>
              <a:ea typeface="MS Mincho" panose="02020609040205080304" pitchFamily="49" charset="-128"/>
              <a:cs typeface="Times New Roman" panose="02020603050405020304" pitchFamily="18" charset="0"/>
            </a:endParaRPr>
          </a:p>
          <a:p>
            <a:pPr lvl="0">
              <a:lnSpc>
                <a:spcPct val="115000"/>
              </a:lnSpc>
              <a:tabLst>
                <a:tab pos="228600" algn="l"/>
              </a:tabLst>
            </a:pPr>
            <a:r>
              <a:rPr lang="en-US" sz="2200" dirty="0">
                <a:effectLst/>
                <a:ea typeface="MS Mincho" panose="02020609040205080304" pitchFamily="49" charset="-128"/>
                <a:cs typeface="Times New Roman" panose="02020603050405020304" pitchFamily="18" charset="0"/>
              </a:rPr>
              <a:t>✓ Social media links (Instagram, Facebook)</a:t>
            </a:r>
            <a:endParaRPr lang="en-IE" sz="2200" dirty="0">
              <a:effectLst/>
              <a:ea typeface="MS Mincho" panose="02020609040205080304" pitchFamily="49" charset="-128"/>
              <a:cs typeface="Times New Roman" panose="02020603050405020304" pitchFamily="18" charset="0"/>
            </a:endParaRPr>
          </a:p>
          <a:p>
            <a:pPr lvl="0">
              <a:lnSpc>
                <a:spcPct val="115000"/>
              </a:lnSpc>
              <a:spcAft>
                <a:spcPts val="1000"/>
              </a:spcAft>
              <a:tabLst>
                <a:tab pos="228600" algn="l"/>
              </a:tabLst>
            </a:pPr>
            <a:r>
              <a:rPr lang="en-US" sz="2200" dirty="0">
                <a:effectLst/>
                <a:ea typeface="MS Mincho" panose="02020609040205080304" pitchFamily="49" charset="-128"/>
                <a:cs typeface="Times New Roman" panose="02020603050405020304" pitchFamily="18" charset="0"/>
              </a:rPr>
              <a:t>✓ Short response time promise (e.g. 'I’ll reply within 24 hours')</a:t>
            </a:r>
            <a:endParaRPr lang="en-IE" sz="2200" dirty="0">
              <a:effectLst/>
              <a:ea typeface="MS Mincho" panose="02020609040205080304" pitchFamily="49" charset="-128"/>
              <a:cs typeface="Times New Roman" panose="02020603050405020304" pitchFamily="18" charset="0"/>
            </a:endParaRPr>
          </a:p>
          <a:p>
            <a:pPr>
              <a:lnSpc>
                <a:spcPct val="115000"/>
              </a:lnSpc>
              <a:spcBef>
                <a:spcPts val="1000"/>
              </a:spcBef>
              <a:buNone/>
            </a:pPr>
            <a:r>
              <a:rPr lang="en-US" sz="2200" b="1" dirty="0">
                <a:solidFill>
                  <a:srgbClr val="4F81BD"/>
                </a:solidFill>
                <a:effectLst/>
                <a:ea typeface="MS Gothic" panose="020B0609070205080204" pitchFamily="49" charset="-128"/>
                <a:cs typeface="Times New Roman" panose="02020603050405020304" pitchFamily="18" charset="0"/>
              </a:rPr>
              <a:t>5. Testimonials or Reviews</a:t>
            </a:r>
            <a:endParaRPr lang="en-IE" sz="2200" b="1" dirty="0">
              <a:solidFill>
                <a:srgbClr val="4F81BD"/>
              </a:solidFill>
              <a:effectLst/>
              <a:ea typeface="MS Gothic" panose="020B0609070205080204" pitchFamily="49" charset="-128"/>
              <a:cs typeface="Times New Roman" panose="02020603050405020304" pitchFamily="18" charset="0"/>
            </a:endParaRPr>
          </a:p>
          <a:p>
            <a:pPr lvl="0">
              <a:lnSpc>
                <a:spcPct val="115000"/>
              </a:lnSpc>
              <a:tabLst>
                <a:tab pos="228600" algn="l"/>
              </a:tabLst>
            </a:pPr>
            <a:r>
              <a:rPr lang="en-US" sz="2200" dirty="0">
                <a:effectLst/>
                <a:ea typeface="MS Mincho" panose="02020609040205080304" pitchFamily="49" charset="-128"/>
                <a:cs typeface="Times New Roman" panose="02020603050405020304" pitchFamily="18" charset="0"/>
              </a:rPr>
              <a:t>✓ Quotes from happy customers </a:t>
            </a:r>
            <a:endParaRPr lang="en-US" sz="2200" dirty="0">
              <a:ea typeface="MS Mincho" panose="02020609040205080304" pitchFamily="49" charset="-128"/>
              <a:cs typeface="Times New Roman" panose="02020603050405020304" pitchFamily="18" charset="0"/>
            </a:endParaRPr>
          </a:p>
          <a:p>
            <a:pPr lvl="0">
              <a:lnSpc>
                <a:spcPct val="115000"/>
              </a:lnSpc>
              <a:tabLst>
                <a:tab pos="228600" algn="l"/>
              </a:tabLst>
            </a:pPr>
            <a:r>
              <a:rPr lang="en-US" sz="2200" dirty="0">
                <a:effectLst/>
                <a:ea typeface="MS Mincho" panose="02020609040205080304" pitchFamily="49" charset="-128"/>
                <a:cs typeface="Times New Roman" panose="02020603050405020304" pitchFamily="18" charset="0"/>
              </a:rPr>
              <a:t>✓ A ‘What customers say about us’ section</a:t>
            </a:r>
          </a:p>
        </p:txBody>
      </p:sp>
    </p:spTree>
    <p:extLst>
      <p:ext uri="{BB962C8B-B14F-4D97-AF65-F5344CB8AC3E}">
        <p14:creationId xmlns:p14="http://schemas.microsoft.com/office/powerpoint/2010/main" val="1483853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p:txBody>
          <a:bodyPr/>
          <a:lstStyle/>
          <a:p>
            <a:r>
              <a:rPr lang="en-US" dirty="0"/>
              <a:t>MAKING PRODUCTS  - AN EXAMPLE</a:t>
            </a:r>
          </a:p>
        </p:txBody>
      </p:sp>
      <p:sp>
        <p:nvSpPr>
          <p:cNvPr id="4" name="Text Placeholder 3">
            <a:extLst>
              <a:ext uri="{FF2B5EF4-FFF2-40B4-BE49-F238E27FC236}">
                <a16:creationId xmlns:a16="http://schemas.microsoft.com/office/drawing/2014/main" id="{94548536-121B-D052-47FC-C3ADB721FA27}"/>
              </a:ext>
            </a:extLst>
          </p:cNvPr>
          <p:cNvSpPr>
            <a:spLocks noGrp="1"/>
          </p:cNvSpPr>
          <p:nvPr>
            <p:ph type="body" sz="quarter" idx="14"/>
          </p:nvPr>
        </p:nvSpPr>
        <p:spPr>
          <a:xfrm>
            <a:off x="722849" y="1667036"/>
            <a:ext cx="7212284" cy="4672013"/>
          </a:xfrm>
        </p:spPr>
        <p:txBody>
          <a:bodyPr/>
          <a:lstStyle/>
          <a:p>
            <a:pPr algn="just"/>
            <a:r>
              <a:rPr lang="en-GB" b="0" i="0" dirty="0">
                <a:effectLst/>
              </a:rPr>
              <a:t>Ana Tereza Rodrigues came Dublin/Ireland from Goiânia</a:t>
            </a:r>
            <a:r>
              <a:rPr lang="en-GB" dirty="0"/>
              <a:t>, </a:t>
            </a:r>
            <a:r>
              <a:rPr lang="en-GB" b="0" i="0" dirty="0">
                <a:effectLst/>
              </a:rPr>
              <a:t>Brazil. She was ready for new opportunities.  Ana spent few years struggling to learn the language while working a few jobs. One day, encouraged by her friend </a:t>
            </a:r>
            <a:r>
              <a:rPr lang="en-GB" b="1" i="0" dirty="0">
                <a:solidFill>
                  <a:srgbClr val="94C7B0"/>
                </a:solidFill>
                <a:effectLst/>
              </a:rPr>
              <a:t>So You </a:t>
            </a:r>
            <a:r>
              <a:rPr lang="en-GB" b="0" i="0" dirty="0">
                <a:effectLst/>
              </a:rPr>
              <a:t>was born making amazing cake Toppers for all occasions e.g. Weddings, Birthdays, Christenings.</a:t>
            </a:r>
          </a:p>
          <a:p>
            <a:pPr algn="just"/>
            <a:endParaRPr lang="en-GB" b="0" i="0" dirty="0">
              <a:effectLst/>
            </a:endParaRPr>
          </a:p>
          <a:p>
            <a:r>
              <a:rPr lang="en-GB" b="0" i="0" dirty="0">
                <a:effectLst/>
              </a:rPr>
              <a:t>The toppers are very unusual and unique.  </a:t>
            </a:r>
            <a:r>
              <a:rPr lang="en-GB" dirty="0"/>
              <a:t>Ana sold through her website </a:t>
            </a:r>
            <a:r>
              <a:rPr lang="en-GB" dirty="0">
                <a:hlinkClick r:id="rId2">
                  <a:extLst>
                    <a:ext uri="{A12FA001-AC4F-418D-AE19-62706E023703}">
                      <ahyp:hlinkClr xmlns:ahyp="http://schemas.microsoft.com/office/drawing/2018/hyperlinkcolor" val="tx"/>
                    </a:ext>
                  </a:extLst>
                </a:hlinkClick>
              </a:rPr>
              <a:t>www.soyou.ie</a:t>
            </a:r>
            <a:r>
              <a:rPr lang="en-GB" dirty="0"/>
              <a:t> </a:t>
            </a:r>
          </a:p>
          <a:p>
            <a:endParaRPr lang="en-GB" dirty="0"/>
          </a:p>
          <a:p>
            <a:r>
              <a:rPr lang="en-GB" dirty="0"/>
              <a:t>Her story was featured in the Irish Times. Read and be inspired </a:t>
            </a:r>
            <a:r>
              <a:rPr lang="en-GB" dirty="0">
                <a:hlinkClick r:id="rId3">
                  <a:extLst>
                    <a:ext uri="{A12FA001-AC4F-418D-AE19-62706E023703}">
                      <ahyp:hlinkClr xmlns:ahyp="http://schemas.microsoft.com/office/drawing/2018/hyperlinkcolor" val="tx"/>
                    </a:ext>
                  </a:extLst>
                </a:hlinkClick>
              </a:rPr>
              <a:t>Migrant women’s ‘determination and grit’ find form in start-ups (irishtimes.com)</a:t>
            </a:r>
            <a:endParaRPr lang="en-GB" b="0" i="0" dirty="0">
              <a:effectLst/>
            </a:endParaRPr>
          </a:p>
          <a:p>
            <a:pPr algn="l"/>
            <a:endParaRPr lang="en-GB" b="0" i="0" dirty="0">
              <a:effectLst/>
            </a:endParaRPr>
          </a:p>
          <a:p>
            <a:endParaRPr lang="en-IE" dirty="0"/>
          </a:p>
        </p:txBody>
      </p:sp>
      <p:pic>
        <p:nvPicPr>
          <p:cNvPr id="2" name="Picture 2" descr="#6">
            <a:extLst>
              <a:ext uri="{FF2B5EF4-FFF2-40B4-BE49-F238E27FC236}">
                <a16:creationId xmlns:a16="http://schemas.microsoft.com/office/drawing/2014/main" id="{F0323D86-1C09-29BC-CD59-DCD461E67C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7386" y="1348352"/>
            <a:ext cx="3466508" cy="492071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E7A5C4D-1348-50FD-BF1E-CAD6B10B42C0}"/>
              </a:ext>
            </a:extLst>
          </p:cNvPr>
          <p:cNvSpPr txBox="1"/>
          <p:nvPr/>
        </p:nvSpPr>
        <p:spPr>
          <a:xfrm>
            <a:off x="9128501" y="861469"/>
            <a:ext cx="2297623" cy="461665"/>
          </a:xfrm>
          <a:prstGeom prst="rect">
            <a:avLst/>
          </a:prstGeom>
          <a:solidFill>
            <a:srgbClr val="94C7B0"/>
          </a:solidFill>
        </p:spPr>
        <p:txBody>
          <a:bodyPr wrap="square">
            <a:spAutoFit/>
          </a:bodyPr>
          <a:lstStyle/>
          <a:p>
            <a:pPr algn="ctr"/>
            <a:r>
              <a:rPr lang="en-GB" sz="2400" dirty="0">
                <a:solidFill>
                  <a:schemeClr val="bg1"/>
                </a:solidFill>
                <a:hlinkClick r:id="rId2">
                  <a:extLst>
                    <a:ext uri="{A12FA001-AC4F-418D-AE19-62706E023703}">
                      <ahyp:hlinkClr xmlns:ahyp="http://schemas.microsoft.com/office/drawing/2018/hyperlinkcolor" val="tx"/>
                    </a:ext>
                  </a:extLst>
                </a:hlinkClick>
              </a:rPr>
              <a:t>www.soyou.ie</a:t>
            </a:r>
            <a:r>
              <a:rPr lang="en-GB" sz="2400" dirty="0">
                <a:solidFill>
                  <a:schemeClr val="bg1"/>
                </a:solidFill>
              </a:rPr>
              <a:t> </a:t>
            </a:r>
            <a:endParaRPr lang="en-US" sz="2400" dirty="0">
              <a:solidFill>
                <a:schemeClr val="bg1"/>
              </a:solidFill>
            </a:endParaRPr>
          </a:p>
        </p:txBody>
      </p:sp>
    </p:spTree>
    <p:extLst>
      <p:ext uri="{BB962C8B-B14F-4D97-AF65-F5344CB8AC3E}">
        <p14:creationId xmlns:p14="http://schemas.microsoft.com/office/powerpoint/2010/main" val="136836572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D28F1B-B7A1-584A-5C7C-B08A77349797}"/>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47D773A9-2BE2-FBA7-3256-C9F3F98BC9EE}"/>
              </a:ext>
            </a:extLst>
          </p:cNvPr>
          <p:cNvSpPr>
            <a:spLocks noGrp="1"/>
          </p:cNvSpPr>
          <p:nvPr>
            <p:ph type="body" sz="quarter" idx="27"/>
          </p:nvPr>
        </p:nvSpPr>
        <p:spPr/>
        <p:txBody>
          <a:bodyPr/>
          <a:lstStyle/>
          <a:p>
            <a:r>
              <a:rPr lang="en-US" dirty="0"/>
              <a:t>6 KEY SECTIONS OF YOUR WEBSITE</a:t>
            </a:r>
          </a:p>
        </p:txBody>
      </p:sp>
      <p:sp>
        <p:nvSpPr>
          <p:cNvPr id="11" name="Text Placeholder 3">
            <a:extLst>
              <a:ext uri="{FF2B5EF4-FFF2-40B4-BE49-F238E27FC236}">
                <a16:creationId xmlns:a16="http://schemas.microsoft.com/office/drawing/2014/main" id="{04EFFDFC-111F-E788-2A8E-A087DC1C07D3}"/>
              </a:ext>
            </a:extLst>
          </p:cNvPr>
          <p:cNvSpPr txBox="1">
            <a:spLocks/>
          </p:cNvSpPr>
          <p:nvPr/>
        </p:nvSpPr>
        <p:spPr>
          <a:xfrm>
            <a:off x="322730" y="1360398"/>
            <a:ext cx="11071411" cy="2900362"/>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GB" dirty="0"/>
          </a:p>
        </p:txBody>
      </p:sp>
      <p:sp>
        <p:nvSpPr>
          <p:cNvPr id="3" name="TextBox 2">
            <a:extLst>
              <a:ext uri="{FF2B5EF4-FFF2-40B4-BE49-F238E27FC236}">
                <a16:creationId xmlns:a16="http://schemas.microsoft.com/office/drawing/2014/main" id="{727BD800-1140-250A-6316-80AFE142728C}"/>
              </a:ext>
            </a:extLst>
          </p:cNvPr>
          <p:cNvSpPr txBox="1"/>
          <p:nvPr/>
        </p:nvSpPr>
        <p:spPr>
          <a:xfrm>
            <a:off x="609599" y="1434353"/>
            <a:ext cx="10907187" cy="1621406"/>
          </a:xfrm>
          <a:prstGeom prst="rect">
            <a:avLst/>
          </a:prstGeom>
          <a:noFill/>
        </p:spPr>
        <p:txBody>
          <a:bodyPr wrap="square">
            <a:spAutoFit/>
          </a:bodyPr>
          <a:lstStyle/>
          <a:p>
            <a:pPr>
              <a:lnSpc>
                <a:spcPct val="115000"/>
              </a:lnSpc>
              <a:spcBef>
                <a:spcPts val="1000"/>
              </a:spcBef>
              <a:buNone/>
            </a:pPr>
            <a:r>
              <a:rPr lang="en-US" sz="2200" b="1" dirty="0">
                <a:solidFill>
                  <a:srgbClr val="4F81BD"/>
                </a:solidFill>
                <a:effectLst/>
                <a:ea typeface="MS Gothic" panose="020B0609070205080204" pitchFamily="49" charset="-128"/>
                <a:cs typeface="Times New Roman" panose="02020603050405020304" pitchFamily="18" charset="0"/>
              </a:rPr>
              <a:t>6. </a:t>
            </a:r>
            <a:r>
              <a:rPr lang="en-IE" sz="2200" b="1" dirty="0">
                <a:solidFill>
                  <a:srgbClr val="4F81BD"/>
                </a:solidFill>
                <a:effectLst/>
                <a:ea typeface="MS Gothic" panose="020B0609070205080204" pitchFamily="49" charset="-128"/>
                <a:cs typeface="Times New Roman" panose="02020603050405020304" pitchFamily="18" charset="0"/>
              </a:rPr>
              <a:t>Add Value</a:t>
            </a:r>
          </a:p>
          <a:p>
            <a:pPr lvl="0">
              <a:lnSpc>
                <a:spcPct val="115000"/>
              </a:lnSpc>
              <a:tabLst>
                <a:tab pos="228600" algn="l"/>
              </a:tabLst>
            </a:pPr>
            <a:r>
              <a:rPr lang="en-US" sz="2200" dirty="0">
                <a:effectLst/>
                <a:ea typeface="MS Mincho" panose="02020609040205080304" pitchFamily="49" charset="-128"/>
                <a:cs typeface="Times New Roman" panose="02020603050405020304" pitchFamily="18" charset="0"/>
              </a:rPr>
              <a:t>✓ Blog or recipe page sharing cultural food stories</a:t>
            </a:r>
            <a:endParaRPr lang="en-IE" sz="2200" dirty="0">
              <a:effectLst/>
              <a:ea typeface="MS Mincho" panose="02020609040205080304" pitchFamily="49" charset="-128"/>
              <a:cs typeface="Times New Roman" panose="02020603050405020304" pitchFamily="18" charset="0"/>
            </a:endParaRPr>
          </a:p>
          <a:p>
            <a:pPr lvl="0">
              <a:lnSpc>
                <a:spcPct val="115000"/>
              </a:lnSpc>
              <a:tabLst>
                <a:tab pos="228600" algn="l"/>
              </a:tabLst>
            </a:pPr>
            <a:r>
              <a:rPr lang="en-US" sz="2200" dirty="0">
                <a:effectLst/>
                <a:ea typeface="MS Mincho" panose="02020609040205080304" pitchFamily="49" charset="-128"/>
                <a:cs typeface="Times New Roman" panose="02020603050405020304" pitchFamily="18" charset="0"/>
              </a:rPr>
              <a:t>✓ Calendar for events, markets, or classes</a:t>
            </a:r>
            <a:endParaRPr lang="en-IE" sz="2200" dirty="0">
              <a:effectLst/>
              <a:ea typeface="MS Mincho" panose="02020609040205080304" pitchFamily="49" charset="-128"/>
              <a:cs typeface="Times New Roman" panose="02020603050405020304" pitchFamily="18" charset="0"/>
            </a:endParaRPr>
          </a:p>
          <a:p>
            <a:pPr lvl="0">
              <a:lnSpc>
                <a:spcPct val="115000"/>
              </a:lnSpc>
              <a:spcAft>
                <a:spcPts val="1000"/>
              </a:spcAft>
              <a:tabLst>
                <a:tab pos="228600" algn="l"/>
              </a:tabLst>
            </a:pPr>
            <a:r>
              <a:rPr lang="en-US" sz="2200" dirty="0">
                <a:effectLst/>
                <a:ea typeface="MS Mincho" panose="02020609040205080304" pitchFamily="49" charset="-128"/>
                <a:cs typeface="Times New Roman" panose="02020603050405020304" pitchFamily="18" charset="0"/>
              </a:rPr>
              <a:t>✓ FAQ section (e.g. ‘Do you ship across the EU?’ ‘Is your food halal/vegan?’)</a:t>
            </a:r>
            <a:endParaRPr lang="en-IE" sz="2200" dirty="0">
              <a:effectLst/>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5234995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5">
            <a:extLst>
              <a:ext uri="{FF2B5EF4-FFF2-40B4-BE49-F238E27FC236}">
                <a16:creationId xmlns:a16="http://schemas.microsoft.com/office/drawing/2014/main" id="{14A92E53-49AB-7942-B582-20D2D024B474}"/>
              </a:ext>
            </a:extLst>
          </p:cNvPr>
          <p:cNvSpPr txBox="1">
            <a:spLocks/>
          </p:cNvSpPr>
          <p:nvPr/>
        </p:nvSpPr>
        <p:spPr>
          <a:xfrm>
            <a:off x="7586351" y="2697860"/>
            <a:ext cx="3195486" cy="73114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a:buNone/>
              <a:defRPr sz="28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endParaRPr lang="en-US" dirty="0"/>
          </a:p>
        </p:txBody>
      </p:sp>
      <p:sp>
        <p:nvSpPr>
          <p:cNvPr id="4" name="Text Placeholder 3">
            <a:extLst>
              <a:ext uri="{FF2B5EF4-FFF2-40B4-BE49-F238E27FC236}">
                <a16:creationId xmlns:a16="http://schemas.microsoft.com/office/drawing/2014/main" id="{99BB1D1B-6B18-9AD0-144E-A66F9ADC9BF3}"/>
              </a:ext>
            </a:extLst>
          </p:cNvPr>
          <p:cNvSpPr>
            <a:spLocks noGrp="1"/>
          </p:cNvSpPr>
          <p:nvPr>
            <p:ph type="body" sz="quarter" idx="45"/>
          </p:nvPr>
        </p:nvSpPr>
        <p:spPr/>
        <p:txBody>
          <a:bodyPr>
            <a:normAutofit/>
          </a:bodyPr>
          <a:lstStyle/>
          <a:p>
            <a:r>
              <a:rPr lang="en-US" sz="3300" dirty="0">
                <a:solidFill>
                  <a:schemeClr val="bg1"/>
                </a:solidFill>
              </a:rPr>
              <a:t>www.</a:t>
            </a:r>
            <a:r>
              <a:rPr lang="en-US" sz="3300" b="1" dirty="0">
                <a:solidFill>
                  <a:schemeClr val="bg1"/>
                </a:solidFill>
              </a:rPr>
              <a:t>3kitchens</a:t>
            </a:r>
            <a:r>
              <a:rPr lang="en-US" sz="3300" dirty="0">
                <a:solidFill>
                  <a:schemeClr val="bg1"/>
                </a:solidFill>
              </a:rPr>
              <a:t>.eu</a:t>
            </a:r>
          </a:p>
        </p:txBody>
      </p:sp>
      <p:grpSp>
        <p:nvGrpSpPr>
          <p:cNvPr id="8" name="Group 7">
            <a:extLst>
              <a:ext uri="{FF2B5EF4-FFF2-40B4-BE49-F238E27FC236}">
                <a16:creationId xmlns:a16="http://schemas.microsoft.com/office/drawing/2014/main" id="{3AEC95ED-124E-53DC-105D-3A505DEDCCBE}"/>
              </a:ext>
            </a:extLst>
          </p:cNvPr>
          <p:cNvGrpSpPr/>
          <p:nvPr/>
        </p:nvGrpSpPr>
        <p:grpSpPr>
          <a:xfrm>
            <a:off x="782841" y="696218"/>
            <a:ext cx="5317704" cy="4677840"/>
            <a:chOff x="2639536" y="4480401"/>
            <a:chExt cx="2257853" cy="1986172"/>
          </a:xfrm>
        </p:grpSpPr>
        <p:pic>
          <p:nvPicPr>
            <p:cNvPr id="9" name="Picture 8" descr="Icon&#10;&#10;Description automatically generated">
              <a:extLst>
                <a:ext uri="{FF2B5EF4-FFF2-40B4-BE49-F238E27FC236}">
                  <a16:creationId xmlns:a16="http://schemas.microsoft.com/office/drawing/2014/main" id="{34D7F1C2-F413-E30B-05D4-297FE2D33AD6}"/>
                </a:ext>
              </a:extLst>
            </p:cNvPr>
            <p:cNvPicPr>
              <a:picLocks noChangeAspect="1"/>
            </p:cNvPicPr>
            <p:nvPr/>
          </p:nvPicPr>
          <p:blipFill>
            <a:blip r:embed="rId2"/>
            <a:stretch>
              <a:fillRect/>
            </a:stretch>
          </p:blipFill>
          <p:spPr>
            <a:xfrm>
              <a:off x="2639536" y="4480401"/>
              <a:ext cx="2257853" cy="1986172"/>
            </a:xfrm>
            <a:prstGeom prst="rect">
              <a:avLst/>
            </a:prstGeom>
          </p:spPr>
        </p:pic>
        <p:pic>
          <p:nvPicPr>
            <p:cNvPr id="10" name="Picture 9" descr="Icon&#10;&#10;Description automatically generated">
              <a:extLst>
                <a:ext uri="{FF2B5EF4-FFF2-40B4-BE49-F238E27FC236}">
                  <a16:creationId xmlns:a16="http://schemas.microsoft.com/office/drawing/2014/main" id="{345D0655-0B75-AFB9-EEC5-0AA39F32D630}"/>
                </a:ext>
              </a:extLst>
            </p:cNvPr>
            <p:cNvPicPr>
              <a:picLocks noChangeAspect="1"/>
            </p:cNvPicPr>
            <p:nvPr/>
          </p:nvPicPr>
          <p:blipFill>
            <a:blip r:embed="rId3"/>
            <a:stretch>
              <a:fillRect/>
            </a:stretch>
          </p:blipFill>
          <p:spPr>
            <a:xfrm>
              <a:off x="2686704" y="5678830"/>
              <a:ext cx="204316" cy="222826"/>
            </a:xfrm>
            <a:prstGeom prst="rect">
              <a:avLst/>
            </a:prstGeom>
          </p:spPr>
        </p:pic>
      </p:grpSp>
      <p:sp>
        <p:nvSpPr>
          <p:cNvPr id="12" name="Text Placeholder 6">
            <a:extLst>
              <a:ext uri="{FF2B5EF4-FFF2-40B4-BE49-F238E27FC236}">
                <a16:creationId xmlns:a16="http://schemas.microsoft.com/office/drawing/2014/main" id="{61EAE043-D67C-7A66-63CA-C65D6B9F559C}"/>
              </a:ext>
            </a:extLst>
          </p:cNvPr>
          <p:cNvSpPr txBox="1">
            <a:spLocks/>
          </p:cNvSpPr>
          <p:nvPr/>
        </p:nvSpPr>
        <p:spPr>
          <a:xfrm>
            <a:off x="1470426" y="2118588"/>
            <a:ext cx="4060089" cy="837258"/>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a:buNone/>
              <a:defRPr sz="50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4500" dirty="0">
                <a:solidFill>
                  <a:srgbClr val="382B1B"/>
                </a:solidFill>
              </a:rPr>
              <a:t>Next.. Step 4</a:t>
            </a:r>
          </a:p>
        </p:txBody>
      </p:sp>
    </p:spTree>
    <p:extLst>
      <p:ext uri="{BB962C8B-B14F-4D97-AF65-F5344CB8AC3E}">
        <p14:creationId xmlns:p14="http://schemas.microsoft.com/office/powerpoint/2010/main" val="2114786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p:txBody>
          <a:bodyPr/>
          <a:lstStyle/>
          <a:p>
            <a:r>
              <a:rPr lang="en-GB" b="0" i="0" dirty="0">
                <a:effectLst/>
              </a:rPr>
              <a:t>Ana Tereza shares her experience…</a:t>
            </a:r>
            <a:endParaRPr lang="en-US" dirty="0"/>
          </a:p>
        </p:txBody>
      </p:sp>
      <p:sp>
        <p:nvSpPr>
          <p:cNvPr id="4" name="Text Placeholder 3">
            <a:extLst>
              <a:ext uri="{FF2B5EF4-FFF2-40B4-BE49-F238E27FC236}">
                <a16:creationId xmlns:a16="http://schemas.microsoft.com/office/drawing/2014/main" id="{94548536-121B-D052-47FC-C3ADB721FA27}"/>
              </a:ext>
            </a:extLst>
          </p:cNvPr>
          <p:cNvSpPr>
            <a:spLocks noGrp="1"/>
          </p:cNvSpPr>
          <p:nvPr>
            <p:ph type="body" sz="quarter" idx="14"/>
          </p:nvPr>
        </p:nvSpPr>
        <p:spPr>
          <a:xfrm>
            <a:off x="839389" y="1667036"/>
            <a:ext cx="10985057" cy="4672013"/>
          </a:xfrm>
        </p:spPr>
        <p:txBody>
          <a:bodyPr/>
          <a:lstStyle/>
          <a:p>
            <a:pPr algn="just"/>
            <a:r>
              <a:rPr lang="en-GB" b="0" i="0" dirty="0">
                <a:effectLst/>
              </a:rPr>
              <a:t>Ana Tereza has since moved on from the business, but her learning is insightful fo</a:t>
            </a:r>
            <a:r>
              <a:rPr lang="en-GB" dirty="0"/>
              <a:t>r new entrepreneurs</a:t>
            </a:r>
            <a:r>
              <a:rPr lang="en-GB" b="0" i="0" dirty="0">
                <a:effectLst/>
              </a:rPr>
              <a:t>.</a:t>
            </a:r>
          </a:p>
          <a:p>
            <a:pPr algn="just"/>
            <a:endParaRPr lang="en-GB" sz="2600" b="1" i="0" dirty="0">
              <a:effectLst/>
            </a:endParaRPr>
          </a:p>
          <a:p>
            <a:pPr marL="342900" indent="-342900" algn="just">
              <a:buClr>
                <a:srgbClr val="B6D1E1"/>
              </a:buClr>
              <a:buFont typeface="Arial" panose="020B0604020202020204" pitchFamily="34" charset="0"/>
              <a:buChar char="•"/>
            </a:pPr>
            <a:r>
              <a:rPr lang="en-GB" b="0" i="0" dirty="0">
                <a:effectLst/>
              </a:rPr>
              <a:t>“It was not very easy because the language barrier is the first difficulty,” said Ms Rodrigues. “We need to search for everything, and we don’t know the terminology for everything.”</a:t>
            </a:r>
          </a:p>
          <a:p>
            <a:pPr marL="342900" indent="-342900" algn="just">
              <a:buClr>
                <a:srgbClr val="B6D1E1"/>
              </a:buClr>
              <a:buFont typeface="Arial" panose="020B0604020202020204" pitchFamily="34" charset="0"/>
              <a:buChar char="•"/>
            </a:pPr>
            <a:endParaRPr lang="en-GB" b="0" i="0" dirty="0">
              <a:effectLst/>
            </a:endParaRPr>
          </a:p>
          <a:p>
            <a:pPr marL="342900" indent="-342900" algn="just">
              <a:buClr>
                <a:srgbClr val="B6D1E1"/>
              </a:buClr>
              <a:buFont typeface="Arial" panose="020B0604020202020204" pitchFamily="34" charset="0"/>
              <a:buChar char="•"/>
            </a:pPr>
            <a:r>
              <a:rPr lang="en-GB" b="0" i="0" dirty="0">
                <a:effectLst/>
              </a:rPr>
              <a:t>Ana encountered barriers, such as when she applied for a €10,000 loan for materials. “I tried once, but it wasn’t approved, and I never tried again,” </a:t>
            </a:r>
          </a:p>
          <a:p>
            <a:pPr algn="just">
              <a:buClr>
                <a:srgbClr val="B6D1E1"/>
              </a:buClr>
            </a:pPr>
            <a:endParaRPr lang="en-GB" b="0" i="0" dirty="0">
              <a:effectLst/>
            </a:endParaRPr>
          </a:p>
          <a:p>
            <a:pPr marL="342900" indent="-342900" algn="just">
              <a:buClr>
                <a:srgbClr val="B6D1E1"/>
              </a:buClr>
              <a:buFont typeface="Arial" panose="020B0604020202020204" pitchFamily="34" charset="0"/>
              <a:buChar char="•"/>
            </a:pPr>
            <a:r>
              <a:rPr lang="en-GB" b="0" i="0" dirty="0">
                <a:effectLst/>
              </a:rPr>
              <a:t>She hopes one day to have her own premises where she can both work and show off her products.</a:t>
            </a:r>
          </a:p>
          <a:p>
            <a:pPr algn="just">
              <a:buClr>
                <a:srgbClr val="B6D1E1"/>
              </a:buClr>
            </a:pPr>
            <a:endParaRPr lang="en-GB" b="0" i="0" dirty="0">
              <a:effectLst/>
            </a:endParaRPr>
          </a:p>
          <a:p>
            <a:pPr marL="342900" indent="-342900" algn="just">
              <a:buClr>
                <a:srgbClr val="B6D1E1"/>
              </a:buClr>
              <a:buFont typeface="Arial" panose="020B0604020202020204" pitchFamily="34" charset="0"/>
              <a:buChar char="•"/>
            </a:pPr>
            <a:r>
              <a:rPr lang="en-GB" b="0" i="0" dirty="0">
                <a:effectLst/>
              </a:rPr>
              <a:t>“I would love a little shop. That would be my dream.”</a:t>
            </a:r>
          </a:p>
          <a:p>
            <a:pPr marL="342900" indent="-342900" algn="just">
              <a:buClr>
                <a:srgbClr val="B6D1E1"/>
              </a:buClr>
              <a:buFont typeface="Arial" panose="020B0604020202020204" pitchFamily="34" charset="0"/>
              <a:buChar char="•"/>
            </a:pPr>
            <a:endParaRPr lang="en-GB" dirty="0"/>
          </a:p>
          <a:p>
            <a:pPr algn="just"/>
            <a:endParaRPr lang="en-GB" b="0" i="0" dirty="0">
              <a:effectLst/>
            </a:endParaRPr>
          </a:p>
          <a:p>
            <a:pPr algn="just"/>
            <a:endParaRPr lang="en-GB" b="0" i="0" dirty="0">
              <a:effectLst/>
            </a:endParaRPr>
          </a:p>
          <a:p>
            <a:pPr algn="just"/>
            <a:endParaRPr lang="en-GB" b="0" i="0" dirty="0">
              <a:effectLst/>
            </a:endParaRPr>
          </a:p>
          <a:p>
            <a:pPr algn="just"/>
            <a:endParaRPr lang="en-IE" dirty="0"/>
          </a:p>
        </p:txBody>
      </p:sp>
    </p:spTree>
    <p:extLst>
      <p:ext uri="{BB962C8B-B14F-4D97-AF65-F5344CB8AC3E}">
        <p14:creationId xmlns:p14="http://schemas.microsoft.com/office/powerpoint/2010/main" val="2616435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3568378-8390-6E9E-2802-E4A9395024B6}"/>
              </a:ext>
            </a:extLst>
          </p:cNvPr>
          <p:cNvSpPr>
            <a:spLocks noGrp="1"/>
          </p:cNvSpPr>
          <p:nvPr>
            <p:ph type="body" sz="quarter" idx="27"/>
          </p:nvPr>
        </p:nvSpPr>
        <p:spPr/>
        <p:txBody>
          <a:bodyPr/>
          <a:lstStyle/>
          <a:p>
            <a:r>
              <a:rPr lang="en-US" dirty="0"/>
              <a:t>SERVICES WHEN THE BUDGET IS TIGHT </a:t>
            </a:r>
          </a:p>
        </p:txBody>
      </p:sp>
      <p:sp>
        <p:nvSpPr>
          <p:cNvPr id="4" name="Text Placeholder 3">
            <a:extLst>
              <a:ext uri="{FF2B5EF4-FFF2-40B4-BE49-F238E27FC236}">
                <a16:creationId xmlns:a16="http://schemas.microsoft.com/office/drawing/2014/main" id="{94548536-121B-D052-47FC-C3ADB721FA27}"/>
              </a:ext>
            </a:extLst>
          </p:cNvPr>
          <p:cNvSpPr>
            <a:spLocks noGrp="1"/>
          </p:cNvSpPr>
          <p:nvPr>
            <p:ph type="body" sz="quarter" idx="14"/>
          </p:nvPr>
        </p:nvSpPr>
        <p:spPr>
          <a:xfrm>
            <a:off x="597342" y="1388979"/>
            <a:ext cx="6762682" cy="4672013"/>
          </a:xfrm>
        </p:spPr>
        <p:txBody>
          <a:bodyPr/>
          <a:lstStyle/>
          <a:p>
            <a:pPr>
              <a:buNone/>
            </a:pPr>
            <a:r>
              <a:rPr lang="en-GB" dirty="0"/>
              <a:t>When money is tight, the most powerful thing you have is your big idea and your skills.</a:t>
            </a:r>
          </a:p>
          <a:p>
            <a:pPr>
              <a:buNone/>
            </a:pPr>
            <a:endParaRPr lang="en-GB" dirty="0"/>
          </a:p>
          <a:p>
            <a:pPr>
              <a:buNone/>
            </a:pPr>
            <a:r>
              <a:rPr lang="en-GB" dirty="0"/>
              <a:t>Many </a:t>
            </a:r>
            <a:r>
              <a:rPr lang="en-GB" b="1" dirty="0"/>
              <a:t>food-based service businesses</a:t>
            </a:r>
            <a:r>
              <a:rPr lang="en-GB" dirty="0"/>
              <a:t> are ideal for starting with </a:t>
            </a:r>
            <a:r>
              <a:rPr lang="en-GB" b="1" dirty="0"/>
              <a:t>little or no money</a:t>
            </a:r>
            <a:r>
              <a:rPr lang="en-GB" dirty="0"/>
              <a:t>.</a:t>
            </a:r>
          </a:p>
          <a:p>
            <a:pPr>
              <a:buNone/>
            </a:pPr>
            <a:endParaRPr lang="en-GB" dirty="0"/>
          </a:p>
          <a:p>
            <a:pPr>
              <a:buNone/>
            </a:pPr>
            <a:r>
              <a:rPr lang="en-GB" dirty="0"/>
              <a:t>They often don’t need a physical shop, expensive equipment, or large inventory. Instead, they rely on your experience, your culture, and your ability to create meaningful connections through food.</a:t>
            </a:r>
          </a:p>
          <a:p>
            <a:endParaRPr lang="en-GB" dirty="0"/>
          </a:p>
          <a:p>
            <a:r>
              <a:rPr lang="en-GB" dirty="0"/>
              <a:t>Even if your dream is to sell a packaged product one day, starting with a service business can be a smart first step, helping you build a reputation, test your ideas, and earn money as you grow.</a:t>
            </a:r>
          </a:p>
          <a:p>
            <a:pPr algn="just"/>
            <a:endParaRPr lang="en-IE" dirty="0"/>
          </a:p>
        </p:txBody>
      </p:sp>
      <p:pic>
        <p:nvPicPr>
          <p:cNvPr id="6" name="Picture 5" descr="A person cooking in a kitchen&#10;&#10;AI-generated content may be incorrect.">
            <a:extLst>
              <a:ext uri="{FF2B5EF4-FFF2-40B4-BE49-F238E27FC236}">
                <a16:creationId xmlns:a16="http://schemas.microsoft.com/office/drawing/2014/main" id="{CBC472A6-49B7-CF7D-11E1-5AD2DFF0465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885910" y="1475353"/>
            <a:ext cx="2836901" cy="4250038"/>
          </a:xfrm>
          <a:prstGeom prst="rect">
            <a:avLst/>
          </a:prstGeom>
        </p:spPr>
      </p:pic>
    </p:spTree>
    <p:extLst>
      <p:ext uri="{BB962C8B-B14F-4D97-AF65-F5344CB8AC3E}">
        <p14:creationId xmlns:p14="http://schemas.microsoft.com/office/powerpoint/2010/main" val="6573243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8955</Words>
  <Application>Microsoft Office PowerPoint</Application>
  <PresentationFormat>Widescreen</PresentationFormat>
  <Paragraphs>848</Paragraphs>
  <Slides>71</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71</vt:i4>
      </vt:variant>
    </vt:vector>
  </HeadingPairs>
  <TitlesOfParts>
    <vt:vector size="79" baseType="lpstr">
      <vt:lpstr>MS Gothic</vt:lpstr>
      <vt:lpstr>MS Mincho</vt:lpstr>
      <vt:lpstr>Arial</vt:lpstr>
      <vt:lpstr>Calibri</vt:lpstr>
      <vt:lpstr>Calibri Light</vt:lpstr>
      <vt:lpstr>Montserrat</vt:lpstr>
      <vt:lpstr>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Orla Casey</cp:lastModifiedBy>
  <cp:revision>303</cp:revision>
  <cp:lastPrinted>2021-04-19T12:51:59Z</cp:lastPrinted>
  <dcterms:created xsi:type="dcterms:W3CDTF">2019-11-20T14:08:21Z</dcterms:created>
  <dcterms:modified xsi:type="dcterms:W3CDTF">2025-06-09T06:31:18Z</dcterms:modified>
</cp:coreProperties>
</file>