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4394" r:id="rId2"/>
    <p:sldId id="4395" r:id="rId3"/>
    <p:sldId id="4565" r:id="rId4"/>
    <p:sldId id="4396" r:id="rId5"/>
    <p:sldId id="4390" r:id="rId6"/>
    <p:sldId id="4397" r:id="rId7"/>
    <p:sldId id="4398" r:id="rId8"/>
    <p:sldId id="4484" r:id="rId9"/>
    <p:sldId id="4400" r:id="rId10"/>
    <p:sldId id="4411" r:id="rId11"/>
    <p:sldId id="4485" r:id="rId12"/>
    <p:sldId id="4424" r:id="rId13"/>
    <p:sldId id="4486" r:id="rId14"/>
    <p:sldId id="4426" r:id="rId15"/>
    <p:sldId id="4427" r:id="rId16"/>
    <p:sldId id="4420" r:id="rId17"/>
    <p:sldId id="4429" r:id="rId18"/>
    <p:sldId id="4488" r:id="rId19"/>
    <p:sldId id="4432" r:id="rId20"/>
    <p:sldId id="4433" r:id="rId21"/>
    <p:sldId id="4489" r:id="rId22"/>
    <p:sldId id="4435" r:id="rId23"/>
    <p:sldId id="4436" r:id="rId24"/>
    <p:sldId id="4490" r:id="rId25"/>
    <p:sldId id="4438" r:id="rId26"/>
    <p:sldId id="4439" r:id="rId27"/>
    <p:sldId id="4440" r:id="rId28"/>
    <p:sldId id="4491" r:id="rId29"/>
    <p:sldId id="4441" r:id="rId30"/>
    <p:sldId id="4442" r:id="rId31"/>
    <p:sldId id="4443" r:id="rId32"/>
    <p:sldId id="4492" r:id="rId33"/>
    <p:sldId id="4444" r:id="rId34"/>
    <p:sldId id="4445" r:id="rId35"/>
    <p:sldId id="4446" r:id="rId36"/>
    <p:sldId id="4563" r:id="rId37"/>
    <p:sldId id="4447" r:id="rId38"/>
    <p:sldId id="4448" r:id="rId39"/>
    <p:sldId id="4449" r:id="rId40"/>
    <p:sldId id="4409" r:id="rId41"/>
    <p:sldId id="4450" r:id="rId42"/>
    <p:sldId id="4451" r:id="rId43"/>
    <p:sldId id="4493" r:id="rId44"/>
    <p:sldId id="4453" r:id="rId45"/>
    <p:sldId id="4418" r:id="rId46"/>
    <p:sldId id="4494" r:id="rId47"/>
    <p:sldId id="4455" r:id="rId48"/>
    <p:sldId id="4495" r:id="rId49"/>
    <p:sldId id="4496" r:id="rId50"/>
    <p:sldId id="4458" r:id="rId51"/>
    <p:sldId id="4497" r:id="rId52"/>
    <p:sldId id="4459" r:id="rId53"/>
    <p:sldId id="4460" r:id="rId54"/>
    <p:sldId id="4461" r:id="rId55"/>
    <p:sldId id="4463" r:id="rId56"/>
    <p:sldId id="4499" r:id="rId57"/>
    <p:sldId id="4464" r:id="rId58"/>
    <p:sldId id="4465" r:id="rId59"/>
    <p:sldId id="4500" r:id="rId60"/>
    <p:sldId id="4501" r:id="rId61"/>
    <p:sldId id="4503" r:id="rId62"/>
    <p:sldId id="4502" r:id="rId63"/>
    <p:sldId id="4469" r:id="rId64"/>
    <p:sldId id="4506" r:id="rId65"/>
    <p:sldId id="4504" r:id="rId66"/>
    <p:sldId id="4505" r:id="rId67"/>
    <p:sldId id="4475" r:id="rId68"/>
    <p:sldId id="4476" r:id="rId69"/>
    <p:sldId id="4478" r:id="rId70"/>
    <p:sldId id="4564" r:id="rId71"/>
    <p:sldId id="4480" r:id="rId72"/>
    <p:sldId id="4412" r:id="rId73"/>
    <p:sldId id="4430" r:id="rId74"/>
    <p:sldId id="4431" r:id="rId75"/>
    <p:sldId id="259" r:id="rId76"/>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A735A0-8267-49BD-8EA4-073953BD6C3D}">
          <p14:sldIdLst>
            <p14:sldId id="4394"/>
            <p14:sldId id="4395"/>
            <p14:sldId id="4565"/>
            <p14:sldId id="4396"/>
            <p14:sldId id="4390"/>
            <p14:sldId id="4397"/>
            <p14:sldId id="4398"/>
            <p14:sldId id="4484"/>
            <p14:sldId id="4400"/>
            <p14:sldId id="4411"/>
            <p14:sldId id="4485"/>
            <p14:sldId id="4424"/>
            <p14:sldId id="4486"/>
            <p14:sldId id="4426"/>
            <p14:sldId id="4427"/>
            <p14:sldId id="4420"/>
            <p14:sldId id="4429"/>
            <p14:sldId id="4488"/>
            <p14:sldId id="4432"/>
            <p14:sldId id="4433"/>
            <p14:sldId id="4489"/>
            <p14:sldId id="4435"/>
            <p14:sldId id="4436"/>
            <p14:sldId id="4490"/>
            <p14:sldId id="4438"/>
            <p14:sldId id="4439"/>
            <p14:sldId id="4440"/>
            <p14:sldId id="4491"/>
            <p14:sldId id="4441"/>
            <p14:sldId id="4442"/>
            <p14:sldId id="4443"/>
            <p14:sldId id="4492"/>
            <p14:sldId id="4444"/>
            <p14:sldId id="4445"/>
            <p14:sldId id="4446"/>
            <p14:sldId id="4563"/>
            <p14:sldId id="4447"/>
            <p14:sldId id="4448"/>
            <p14:sldId id="4449"/>
            <p14:sldId id="4409"/>
            <p14:sldId id="4450"/>
            <p14:sldId id="4451"/>
            <p14:sldId id="4493"/>
            <p14:sldId id="4453"/>
            <p14:sldId id="4418"/>
            <p14:sldId id="4494"/>
            <p14:sldId id="4455"/>
            <p14:sldId id="4495"/>
            <p14:sldId id="4496"/>
            <p14:sldId id="4458"/>
            <p14:sldId id="4497"/>
            <p14:sldId id="4459"/>
            <p14:sldId id="4460"/>
            <p14:sldId id="4461"/>
            <p14:sldId id="4463"/>
            <p14:sldId id="4499"/>
            <p14:sldId id="4464"/>
            <p14:sldId id="4465"/>
            <p14:sldId id="4500"/>
            <p14:sldId id="4501"/>
            <p14:sldId id="4503"/>
            <p14:sldId id="4502"/>
            <p14:sldId id="4469"/>
            <p14:sldId id="4506"/>
            <p14:sldId id="4504"/>
            <p14:sldId id="4505"/>
            <p14:sldId id="4475"/>
            <p14:sldId id="4476"/>
            <p14:sldId id="4478"/>
            <p14:sldId id="4564"/>
            <p14:sldId id="4480"/>
            <p14:sldId id="4412"/>
            <p14:sldId id="4430"/>
            <p14:sldId id="4431"/>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94C7B0"/>
    <a:srgbClr val="FFC652"/>
    <a:srgbClr val="F26B27"/>
    <a:srgbClr val="C54A9A"/>
    <a:srgbClr val="1EB3DD"/>
    <a:srgbClr val="142D55"/>
    <a:srgbClr val="1E494F"/>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4CD15-B3F9-44B5-982A-E392B6A55641}" v="1236" dt="2025-04-28T06:02:42.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729"/>
  </p:normalViewPr>
  <p:slideViewPr>
    <p:cSldViewPr snapToGrid="0" snapToObjects="1">
      <p:cViewPr varScale="1">
        <p:scale>
          <a:sx n="85" d="100"/>
          <a:sy n="85" d="100"/>
        </p:scale>
        <p:origin x="147" y="48"/>
      </p:cViewPr>
      <p:guideLst/>
    </p:cSldViewPr>
  </p:slideViewPr>
  <p:notesTextViewPr>
    <p:cViewPr>
      <p:scale>
        <a:sx n="1" d="1"/>
        <a:sy n="1" d="1"/>
      </p:scale>
      <p:origin x="0" y="0"/>
    </p:cViewPr>
  </p:notesTextViewPr>
  <p:sorterViewPr>
    <p:cViewPr>
      <p:scale>
        <a:sx n="96" d="100"/>
        <a:sy n="96"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ata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s>
</file>

<file path=ppt/diagrams/_rels/drawing2.xml.rels><?xml version="1.0" encoding="UTF-8" standalone="yes"?>
<Relationships xmlns="http://schemas.openxmlformats.org/package/2006/relationships"><Relationship Id="rId1" Type="http://schemas.openxmlformats.org/officeDocument/2006/relationships/hyperlink" Target="https://migoodfoodfund.org/the-latest/business-pitch-tip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endParaRPr lang="en-GB" sz="2000" b="1" noProof="0" dirty="0"/>
        </a:p>
        <a:p>
          <a:r>
            <a:rPr lang="en-GB" sz="2000" b="1" noProof="0" dirty="0"/>
            <a:t>Shape and clearly define your food business idea</a:t>
          </a:r>
          <a:endParaRPr lang="en-GB" sz="2000"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dgm:spPr>
        <a:solidFill>
          <a:srgbClr val="94C7B0"/>
        </a:solidFill>
        <a:ln>
          <a:noFill/>
        </a:ln>
      </dgm:spPr>
      <dgm:t>
        <a:bodyPr/>
        <a:lstStyle/>
        <a:p>
          <a:endParaRPr lang="en-GB" b="1" noProof="0" dirty="0"/>
        </a:p>
        <a:p>
          <a:r>
            <a:rPr lang="en-GB" b="1" noProof="0" dirty="0"/>
            <a:t>Understand why testing your food business idea matters</a:t>
          </a:r>
          <a:endParaRPr lang="en-GB" noProof="0" dirty="0"/>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dgm:spPr>
        <a:solidFill>
          <a:srgbClr val="94C7B0"/>
        </a:solidFill>
        <a:ln>
          <a:noFill/>
        </a:ln>
      </dgm:spPr>
      <dgm:t>
        <a:bodyPr/>
        <a:lstStyle/>
        <a:p>
          <a:endParaRPr lang="en-GB" b="1" noProof="0" dirty="0"/>
        </a:p>
        <a:p>
          <a:r>
            <a:rPr lang="en-GB" b="1" noProof="0" dirty="0"/>
            <a:t>Test and evaluate your food business idea in real life</a:t>
          </a:r>
          <a:endParaRPr lang="en-GB" noProof="0" dirty="0"/>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9DB2FF8-724E-461C-9626-0350165B1236}">
      <dgm:prSet phldrT="[Tekst]"/>
      <dgm:spPr>
        <a:solidFill>
          <a:srgbClr val="94C7B0"/>
        </a:solidFill>
        <a:ln>
          <a:noFill/>
        </a:ln>
      </dgm:spPr>
      <dgm:t>
        <a:bodyPr/>
        <a:lstStyle/>
        <a:p>
          <a:endParaRPr lang="en-GB" b="1" noProof="0" dirty="0"/>
        </a:p>
        <a:p>
          <a:r>
            <a:rPr lang="en-GB" b="1" noProof="0" dirty="0"/>
            <a:t>Identify and define your target market</a:t>
          </a:r>
        </a:p>
      </dgm:t>
    </dgm:pt>
    <dgm:pt modelId="{CA848D14-F25E-4F3D-AE87-3B10C1BD71B7}" type="parTrans" cxnId="{5467C09A-E058-45F8-BEFD-7378B1983C35}">
      <dgm:prSet/>
      <dgm:spPr/>
      <dgm:t>
        <a:bodyPr/>
        <a:lstStyle/>
        <a:p>
          <a:endParaRPr lang="en-GB"/>
        </a:p>
      </dgm:t>
    </dgm:pt>
    <dgm:pt modelId="{83744670-7271-4603-A11D-F3859444D7A2}" type="sibTrans" cxnId="{5467C09A-E058-45F8-BEFD-7378B1983C3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4">
        <dgm:presLayoutVars>
          <dgm:bulletEnabled val="1"/>
        </dgm:presLayoutVars>
      </dgm:prSet>
      <dgm:spPr/>
    </dgm:pt>
    <dgm:pt modelId="{808B7673-F1F8-4EBD-BD90-CCAB3BBCE956}" type="pres">
      <dgm:prSet presAssocID="{5630D963-0660-4F45-96B3-C7E386448855}" presName="invisiNode" presStyleLbl="node1" presStyleIdx="0" presStyleCnt="4"/>
      <dgm:spPr/>
    </dgm:pt>
    <dgm:pt modelId="{99E1F288-4A84-484A-8F4C-EEF41B6256E0}" type="pres">
      <dgm:prSet presAssocID="{5630D963-0660-4F45-96B3-C7E386448855}" presName="imagNode"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4">
        <dgm:presLayoutVars>
          <dgm:bulletEnabled val="1"/>
        </dgm:presLayoutVars>
      </dgm:prSet>
      <dgm:spPr/>
    </dgm:pt>
    <dgm:pt modelId="{84801671-BCC8-4D58-8E94-ACEEE325EC80}" type="pres">
      <dgm:prSet presAssocID="{1F320938-ABA3-4C62-AADA-73165E2E2510}" presName="invisiNode" presStyleLbl="node1" presStyleIdx="1" presStyleCnt="4"/>
      <dgm:spPr/>
    </dgm:pt>
    <dgm:pt modelId="{F02D0839-4734-449D-A765-33F9B94071CF}" type="pres">
      <dgm:prSet presAssocID="{1F320938-ABA3-4C62-AADA-73165E2E2510}" presName="imagNode" presStyleLbl="fgImgPlace1" presStyleIdx="1"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4">
        <dgm:presLayoutVars>
          <dgm:bulletEnabled val="1"/>
        </dgm:presLayoutVars>
      </dgm:prSet>
      <dgm:spPr/>
    </dgm:pt>
    <dgm:pt modelId="{0AC82F7C-DF2D-4DE1-AE69-409AE98C4159}" type="pres">
      <dgm:prSet presAssocID="{95DF688C-BC5A-4B81-A4C4-1D0F12B2F595}" presName="invisiNode" presStyleLbl="node1" presStyleIdx="2" presStyleCnt="4"/>
      <dgm:spPr/>
    </dgm:pt>
    <dgm:pt modelId="{2DF6137C-C642-4539-9EBF-D3946774C9DC}" type="pres">
      <dgm:prSet presAssocID="{95DF688C-BC5A-4B81-A4C4-1D0F12B2F595}" presName="imagNode" presStyleLbl="fgImgPlace1" presStyleIdx="2"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a:noFill/>
        </a:ln>
      </dgm:spPr>
    </dgm:pt>
    <dgm:pt modelId="{06F579F2-F703-4DAB-9AF9-E19CE9B12BD6}" type="pres">
      <dgm:prSet presAssocID="{D1007A20-13D2-4C86-A6DF-43C3BEFC5DC8}" presName="sibTrans" presStyleLbl="sibTrans2D1" presStyleIdx="0" presStyleCnt="0"/>
      <dgm:spPr/>
    </dgm:pt>
    <dgm:pt modelId="{7170E0DE-9F11-4995-802B-7B18811815DF}" type="pres">
      <dgm:prSet presAssocID="{B9DB2FF8-724E-461C-9626-0350165B1236}" presName="compNode" presStyleCnt="0"/>
      <dgm:spPr/>
    </dgm:pt>
    <dgm:pt modelId="{9A83BDC4-9AD1-49B7-B9A9-BBB57F350C5E}" type="pres">
      <dgm:prSet presAssocID="{B9DB2FF8-724E-461C-9626-0350165B1236}" presName="node" presStyleLbl="node1" presStyleIdx="3" presStyleCnt="4">
        <dgm:presLayoutVars>
          <dgm:bulletEnabled val="1"/>
        </dgm:presLayoutVars>
      </dgm:prSet>
      <dgm:spPr/>
    </dgm:pt>
    <dgm:pt modelId="{CC7E1267-C330-45E8-A3D1-38C84787006C}" type="pres">
      <dgm:prSet presAssocID="{B9DB2FF8-724E-461C-9626-0350165B1236}" presName="invisiNode" presStyleLbl="node1" presStyleIdx="3" presStyleCnt="4"/>
      <dgm:spPr/>
    </dgm:pt>
    <dgm:pt modelId="{3474E677-0991-4FBB-ABBC-6B97EFE4303D}" type="pres">
      <dgm:prSet presAssocID="{B9DB2FF8-724E-461C-9626-0350165B1236}" presName="imagNode" presStyleLbl="fgImgPlace1" presStyleIdx="3"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A1D4C222-C3B8-41A2-ACE9-DBF4FC85FF87}" type="presOf" srcId="{B9DB2FF8-724E-461C-9626-0350165B1236}" destId="{9A83BDC4-9AD1-49B7-B9A9-BBB57F350C5E}"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95C7A57-8824-4DC8-9E9A-FE70DFF5BFB4}" type="presOf" srcId="{D1007A20-13D2-4C86-A6DF-43C3BEFC5DC8}" destId="{06F579F2-F703-4DAB-9AF9-E19CE9B12BD6}"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5467C09A-E058-45F8-BEFD-7378B1983C35}" srcId="{778BC742-F03C-4AFF-877C-1D549DF72446}" destId="{B9DB2FF8-724E-461C-9626-0350165B1236}" srcOrd="3" destOrd="0" parTransId="{CA848D14-F25E-4F3D-AE87-3B10C1BD71B7}" sibTransId="{83744670-7271-4603-A11D-F3859444D7A2}"/>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 modelId="{72122646-F064-4ED2-8472-D0850CF884FD}" type="presParOf" srcId="{BE0F0C54-07F7-410C-B5B9-723AC3E19EC5}" destId="{06F579F2-F703-4DAB-9AF9-E19CE9B12BD6}" srcOrd="5" destOrd="0" presId="urn:microsoft.com/office/officeart/2005/8/layout/pList2"/>
    <dgm:cxn modelId="{B4D3C65B-8FDC-4ECE-8C3B-4BF7FCD01FF4}" type="presParOf" srcId="{BE0F0C54-07F7-410C-B5B9-723AC3E19EC5}" destId="{7170E0DE-9F11-4995-802B-7B18811815DF}" srcOrd="6" destOrd="0" presId="urn:microsoft.com/office/officeart/2005/8/layout/pList2"/>
    <dgm:cxn modelId="{7C737C24-E929-42C5-8843-65DBE2E408E4}" type="presParOf" srcId="{7170E0DE-9F11-4995-802B-7B18811815DF}" destId="{9A83BDC4-9AD1-49B7-B9A9-BBB57F350C5E}" srcOrd="0" destOrd="0" presId="urn:microsoft.com/office/officeart/2005/8/layout/pList2"/>
    <dgm:cxn modelId="{327B30C6-BCF0-4F67-A7B0-D9C3A610263F}" type="presParOf" srcId="{7170E0DE-9F11-4995-802B-7B18811815DF}" destId="{CC7E1267-C330-45E8-A3D1-38C84787006C}" srcOrd="1" destOrd="0" presId="urn:microsoft.com/office/officeart/2005/8/layout/pList2"/>
    <dgm:cxn modelId="{2BA50DB9-42CB-4CBB-A642-22952023D10E}" type="presParOf" srcId="{7170E0DE-9F11-4995-802B-7B18811815DF}" destId="{3474E677-0991-4FBB-ABBC-6B97EFE4303D}"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8BC742-F03C-4AFF-877C-1D549DF72446}" type="doc">
      <dgm:prSet loTypeId="urn:microsoft.com/office/officeart/2005/8/layout/pList2" loCatId="list" qsTypeId="urn:microsoft.com/office/officeart/2005/8/quickstyle/simple1" qsCatId="simple" csTypeId="urn:microsoft.com/office/officeart/2005/8/colors/accent1_2" csCatId="accent1" phldr="1"/>
      <dgm:spPr/>
    </dgm:pt>
    <dgm:pt modelId="{5630D963-0660-4F45-96B3-C7E386448855}">
      <dgm:prSet phldrT="[Tekst]" custT="1"/>
      <dgm:spPr>
        <a:solidFill>
          <a:srgbClr val="94C7B0"/>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chemeClr val="bg1"/>
              </a:solidFill>
              <a:effectLst/>
              <a:latin typeface="Arial" panose="020B0604020202020204" pitchFamily="34" charset="0"/>
            </a:rPr>
            <a:t>Look at food magazines, local news or community publications — but always check where the information came from</a:t>
          </a:r>
          <a:endParaRPr lang="en-GB" sz="2000" b="0" noProof="0" dirty="0">
            <a:solidFill>
              <a:schemeClr val="bg1"/>
            </a:solidFill>
          </a:endParaRPr>
        </a:p>
        <a:p>
          <a:pPr marL="0" lvl="0" defTabSz="889000">
            <a:lnSpc>
              <a:spcPct val="90000"/>
            </a:lnSpc>
            <a:spcBef>
              <a:spcPct val="0"/>
            </a:spcBef>
            <a:spcAft>
              <a:spcPct val="35000"/>
            </a:spcAft>
            <a:buNone/>
          </a:pPr>
          <a:endParaRPr lang="en-GB" sz="2000" b="1" noProof="0" dirty="0"/>
        </a:p>
      </dgm:t>
    </dgm:pt>
    <dgm:pt modelId="{41EFF1BC-8D6D-4226-BD70-11DEC94031C0}" type="parTrans" cxnId="{70B95F55-E4A7-43EE-B4A2-C7FDDD1C0B2F}">
      <dgm:prSet/>
      <dgm:spPr/>
      <dgm:t>
        <a:bodyPr/>
        <a:lstStyle/>
        <a:p>
          <a:endParaRPr lang="en-GB"/>
        </a:p>
      </dgm:t>
    </dgm:pt>
    <dgm:pt modelId="{3DC24C54-58C5-4D38-B0B4-4CA1197FC4EC}" type="sibTrans" cxnId="{70B95F55-E4A7-43EE-B4A2-C7FDDD1C0B2F}">
      <dgm:prSet/>
      <dgm:spPr/>
      <dgm:t>
        <a:bodyPr/>
        <a:lstStyle/>
        <a:p>
          <a:endParaRPr lang="en-GB"/>
        </a:p>
      </dgm:t>
    </dgm:pt>
    <dgm:pt modelId="{1F320938-ABA3-4C62-AADA-73165E2E2510}">
      <dgm:prSet phldrT="[Tekst]" custT="1"/>
      <dgm:spPr>
        <a:solidFill>
          <a:srgbClr val="94C7B0"/>
        </a:solidFill>
        <a:ln>
          <a:noFill/>
        </a:l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Visit websites from local government, business agencies or migrant support organisations linked to food, catering or hospitality</a:t>
          </a:r>
        </a:p>
      </dgm:t>
    </dgm:pt>
    <dgm:pt modelId="{BF3B7880-CE55-4899-8C59-36E58FA31E3A}" type="parTrans" cxnId="{CB45B484-664B-438F-AF4D-C19DD1CF20C3}">
      <dgm:prSet/>
      <dgm:spPr/>
      <dgm:t>
        <a:bodyPr/>
        <a:lstStyle/>
        <a:p>
          <a:endParaRPr lang="en-GB"/>
        </a:p>
      </dgm:t>
    </dgm:pt>
    <dgm:pt modelId="{8CD813DB-5E30-49C1-B0CA-0CF3EBB5FB50}" type="sibTrans" cxnId="{CB45B484-664B-438F-AF4D-C19DD1CF20C3}">
      <dgm:prSet/>
      <dgm:spPr/>
      <dgm:t>
        <a:bodyPr/>
        <a:lstStyle/>
        <a:p>
          <a:endParaRPr lang="en-GB"/>
        </a:p>
      </dgm:t>
    </dgm:pt>
    <dgm:pt modelId="{95DF688C-BC5A-4B81-A4C4-1D0F12B2F595}">
      <dgm:prSet phldrT="[Tekst]" custT="1"/>
      <dgm:spPr>
        <a:solidFill>
          <a:srgbClr val="94C7B0"/>
        </a:solidFill>
        <a:ln>
          <a:noFill/>
        </a:ln>
      </dgm:spPr>
      <dgm:t>
        <a:bodyPr/>
        <a:lstStyle/>
        <a:p>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Search online using terms like “demand for traditional food Sweden” or “home bakery market Ireland”</a:t>
          </a:r>
        </a:p>
      </dgm:t>
    </dgm:pt>
    <dgm:pt modelId="{88577F18-276C-49B2-BC13-00AB521708EF}" type="parTrans" cxnId="{4C50BF51-1A1B-4B76-8FF5-A195D3133C85}">
      <dgm:prSet/>
      <dgm:spPr/>
      <dgm:t>
        <a:bodyPr/>
        <a:lstStyle/>
        <a:p>
          <a:endParaRPr lang="en-GB"/>
        </a:p>
      </dgm:t>
    </dgm:pt>
    <dgm:pt modelId="{D1007A20-13D2-4C86-A6DF-43C3BEFC5DC8}" type="sibTrans" cxnId="{4C50BF51-1A1B-4B76-8FF5-A195D3133C85}">
      <dgm:prSet/>
      <dgm:spPr/>
      <dgm:t>
        <a:bodyPr/>
        <a:lstStyle/>
        <a:p>
          <a:endParaRPr lang="en-GB"/>
        </a:p>
      </dgm:t>
    </dgm:pt>
    <dgm:pt modelId="{BCC57A18-98A7-4F88-A5F1-91E837F458E2}" type="pres">
      <dgm:prSet presAssocID="{778BC742-F03C-4AFF-877C-1D549DF72446}" presName="Name0" presStyleCnt="0">
        <dgm:presLayoutVars>
          <dgm:dir/>
          <dgm:resizeHandles val="exact"/>
        </dgm:presLayoutVars>
      </dgm:prSet>
      <dgm:spPr/>
    </dgm:pt>
    <dgm:pt modelId="{F07DE89E-A3FC-4DE9-95FF-9CACD9A6FC49}" type="pres">
      <dgm:prSet presAssocID="{778BC742-F03C-4AFF-877C-1D549DF72446}" presName="bkgdShp" presStyleLbl="alignAccFollowNode1" presStyleIdx="0" presStyleCnt="1"/>
      <dgm:spPr>
        <a:solidFill>
          <a:srgbClr val="B6D1E1">
            <a:alpha val="90000"/>
          </a:srgbClr>
        </a:solidFill>
        <a:ln>
          <a:noFill/>
        </a:ln>
      </dgm:spPr>
    </dgm:pt>
    <dgm:pt modelId="{BE0F0C54-07F7-410C-B5B9-723AC3E19EC5}" type="pres">
      <dgm:prSet presAssocID="{778BC742-F03C-4AFF-877C-1D549DF72446}" presName="linComp" presStyleCnt="0"/>
      <dgm:spPr/>
    </dgm:pt>
    <dgm:pt modelId="{0E239C25-2672-4AC6-A7F5-7FCC1D08923E}" type="pres">
      <dgm:prSet presAssocID="{5630D963-0660-4F45-96B3-C7E386448855}" presName="compNode" presStyleCnt="0"/>
      <dgm:spPr/>
    </dgm:pt>
    <dgm:pt modelId="{C16B6E08-A293-4BBF-9C1C-98A43B89E392}" type="pres">
      <dgm:prSet presAssocID="{5630D963-0660-4F45-96B3-C7E386448855}" presName="node" presStyleLbl="node1" presStyleIdx="0" presStyleCnt="3">
        <dgm:presLayoutVars>
          <dgm:bulletEnabled val="1"/>
        </dgm:presLayoutVars>
      </dgm:prSet>
      <dgm:spPr/>
    </dgm:pt>
    <dgm:pt modelId="{808B7673-F1F8-4EBD-BD90-CCAB3BBCE956}" type="pres">
      <dgm:prSet presAssocID="{5630D963-0660-4F45-96B3-C7E386448855}" presName="invisiNode" presStyleLbl="node1" presStyleIdx="0" presStyleCnt="3"/>
      <dgm:spPr/>
    </dgm:pt>
    <dgm:pt modelId="{99E1F288-4A84-484A-8F4C-EEF41B6256E0}" type="pres">
      <dgm:prSet presAssocID="{5630D963-0660-4F45-96B3-C7E386448855}" presName="imagNode" presStyleLbl="fgImgPlace1" presStyleIdx="0" presStyleCnt="3"/>
      <dgm:spPr>
        <a:blipFill>
          <a:blip xmlns:r="http://schemas.openxmlformats.org/officeDocument/2006/relationships" r:embed="rId1"/>
          <a:srcRect/>
          <a:stretch>
            <a:fillRect t="-32000" b="-32000"/>
          </a:stretch>
        </a:blipFill>
        <a:ln>
          <a:noFill/>
        </a:ln>
      </dgm:spPr>
    </dgm:pt>
    <dgm:pt modelId="{D22BDDB9-73FE-48FA-85BE-DB2C31552421}" type="pres">
      <dgm:prSet presAssocID="{3DC24C54-58C5-4D38-B0B4-4CA1197FC4EC}" presName="sibTrans" presStyleLbl="sibTrans2D1" presStyleIdx="0" presStyleCnt="0"/>
      <dgm:spPr/>
    </dgm:pt>
    <dgm:pt modelId="{ABBB3122-6BA5-4264-80EA-A67B8276FB28}" type="pres">
      <dgm:prSet presAssocID="{1F320938-ABA3-4C62-AADA-73165E2E2510}" presName="compNode" presStyleCnt="0"/>
      <dgm:spPr/>
    </dgm:pt>
    <dgm:pt modelId="{B46C2B4D-65AC-4B34-AD29-16E54BC905E5}" type="pres">
      <dgm:prSet presAssocID="{1F320938-ABA3-4C62-AADA-73165E2E2510}" presName="node" presStyleLbl="node1" presStyleIdx="1" presStyleCnt="3">
        <dgm:presLayoutVars>
          <dgm:bulletEnabled val="1"/>
        </dgm:presLayoutVars>
      </dgm:prSet>
      <dgm:spPr/>
    </dgm:pt>
    <dgm:pt modelId="{84801671-BCC8-4D58-8E94-ACEEE325EC80}" type="pres">
      <dgm:prSet presAssocID="{1F320938-ABA3-4C62-AADA-73165E2E2510}" presName="invisiNode" presStyleLbl="node1" presStyleIdx="1" presStyleCnt="3"/>
      <dgm:spPr/>
    </dgm:pt>
    <dgm:pt modelId="{F02D0839-4734-449D-A765-33F9B94071CF}" type="pres">
      <dgm:prSet presAssocID="{1F320938-ABA3-4C62-AADA-73165E2E2510}" presName="imagNode" presStyleLbl="fgImgPlace1" presStyleIdx="1" presStyleCnt="3"/>
      <dgm:spPr>
        <a:blipFill dpi="0" rotWithShape="1">
          <a:blip xmlns:r="http://schemas.openxmlformats.org/officeDocument/2006/relationships" r:embed="rId2"/>
          <a:srcRect/>
          <a:stretch>
            <a:fillRect l="445" t="-18182" r="-445" b="-45818"/>
          </a:stretch>
        </a:blipFill>
        <a:ln>
          <a:noFill/>
        </a:ln>
      </dgm:spPr>
    </dgm:pt>
    <dgm:pt modelId="{6235E441-858C-48DD-BC97-9578CB545192}" type="pres">
      <dgm:prSet presAssocID="{8CD813DB-5E30-49C1-B0CA-0CF3EBB5FB50}" presName="sibTrans" presStyleLbl="sibTrans2D1" presStyleIdx="0" presStyleCnt="0"/>
      <dgm:spPr/>
    </dgm:pt>
    <dgm:pt modelId="{54115DD8-FA7B-48AE-B051-2A79EEF42F27}" type="pres">
      <dgm:prSet presAssocID="{95DF688C-BC5A-4B81-A4C4-1D0F12B2F595}" presName="compNode" presStyleCnt="0"/>
      <dgm:spPr/>
    </dgm:pt>
    <dgm:pt modelId="{2F70456B-0F62-45D3-870B-EEC4D1213276}" type="pres">
      <dgm:prSet presAssocID="{95DF688C-BC5A-4B81-A4C4-1D0F12B2F595}" presName="node" presStyleLbl="node1" presStyleIdx="2" presStyleCnt="3">
        <dgm:presLayoutVars>
          <dgm:bulletEnabled val="1"/>
        </dgm:presLayoutVars>
      </dgm:prSet>
      <dgm:spPr/>
    </dgm:pt>
    <dgm:pt modelId="{0AC82F7C-DF2D-4DE1-AE69-409AE98C4159}" type="pres">
      <dgm:prSet presAssocID="{95DF688C-BC5A-4B81-A4C4-1D0F12B2F595}" presName="invisiNode" presStyleLbl="node1" presStyleIdx="2" presStyleCnt="3"/>
      <dgm:spPr/>
    </dgm:pt>
    <dgm:pt modelId="{2DF6137C-C642-4539-9EBF-D3946774C9DC}" type="pres">
      <dgm:prSet presAssocID="{95DF688C-BC5A-4B81-A4C4-1D0F12B2F595}" presName="imagNode" presStyleLbl="fgImgPlace1" presStyleIdx="2" presStyleCnt="3"/>
      <dgm:spPr>
        <a:blipFill dpi="0" rotWithShape="1">
          <a:blip xmlns:r="http://schemas.openxmlformats.org/officeDocument/2006/relationships" r:embed="rId3"/>
          <a:srcRect/>
          <a:stretch>
            <a:fillRect t="-32949" b="-31051"/>
          </a:stretch>
        </a:blipFill>
        <a:ln>
          <a:noFill/>
        </a:ln>
      </dgm:spPr>
    </dgm:pt>
  </dgm:ptLst>
  <dgm:cxnLst>
    <dgm:cxn modelId="{2BDA5F05-44B0-4A41-8122-0EA40978351B}" type="presOf" srcId="{3DC24C54-58C5-4D38-B0B4-4CA1197FC4EC}" destId="{D22BDDB9-73FE-48FA-85BE-DB2C31552421}" srcOrd="0" destOrd="0" presId="urn:microsoft.com/office/officeart/2005/8/layout/pList2"/>
    <dgm:cxn modelId="{9EB83B61-3372-4DA0-B864-4550FE422425}" type="presOf" srcId="{1F320938-ABA3-4C62-AADA-73165E2E2510}" destId="{B46C2B4D-65AC-4B34-AD29-16E54BC905E5}" srcOrd="0" destOrd="0" presId="urn:microsoft.com/office/officeart/2005/8/layout/pList2"/>
    <dgm:cxn modelId="{4C50BF51-1A1B-4B76-8FF5-A195D3133C85}" srcId="{778BC742-F03C-4AFF-877C-1D549DF72446}" destId="{95DF688C-BC5A-4B81-A4C4-1D0F12B2F595}" srcOrd="2" destOrd="0" parTransId="{88577F18-276C-49B2-BC13-00AB521708EF}" sibTransId="{D1007A20-13D2-4C86-A6DF-43C3BEFC5DC8}"/>
    <dgm:cxn modelId="{70B95F55-E4A7-43EE-B4A2-C7FDDD1C0B2F}" srcId="{778BC742-F03C-4AFF-877C-1D549DF72446}" destId="{5630D963-0660-4F45-96B3-C7E386448855}" srcOrd="0" destOrd="0" parTransId="{41EFF1BC-8D6D-4226-BD70-11DEC94031C0}" sibTransId="{3DC24C54-58C5-4D38-B0B4-4CA1197FC4EC}"/>
    <dgm:cxn modelId="{E5CE1577-5EA7-4C68-A78C-3E344F6A475F}" type="presOf" srcId="{778BC742-F03C-4AFF-877C-1D549DF72446}" destId="{BCC57A18-98A7-4F88-A5F1-91E837F458E2}" srcOrd="0" destOrd="0" presId="urn:microsoft.com/office/officeart/2005/8/layout/pList2"/>
    <dgm:cxn modelId="{CB45B484-664B-438F-AF4D-C19DD1CF20C3}" srcId="{778BC742-F03C-4AFF-877C-1D549DF72446}" destId="{1F320938-ABA3-4C62-AADA-73165E2E2510}" srcOrd="1" destOrd="0" parTransId="{BF3B7880-CE55-4899-8C59-36E58FA31E3A}" sibTransId="{8CD813DB-5E30-49C1-B0CA-0CF3EBB5FB50}"/>
    <dgm:cxn modelId="{E9D3A1B9-662C-41A8-A998-8D09F8760382}" type="presOf" srcId="{5630D963-0660-4F45-96B3-C7E386448855}" destId="{C16B6E08-A293-4BBF-9C1C-98A43B89E392}" srcOrd="0" destOrd="0" presId="urn:microsoft.com/office/officeart/2005/8/layout/pList2"/>
    <dgm:cxn modelId="{757178CA-D238-460C-8FF5-021D28E94EC3}" type="presOf" srcId="{95DF688C-BC5A-4B81-A4C4-1D0F12B2F595}" destId="{2F70456B-0F62-45D3-870B-EEC4D1213276}" srcOrd="0" destOrd="0" presId="urn:microsoft.com/office/officeart/2005/8/layout/pList2"/>
    <dgm:cxn modelId="{946B41E6-6B14-467C-A206-564238116D83}" type="presOf" srcId="{8CD813DB-5E30-49C1-B0CA-0CF3EBB5FB50}" destId="{6235E441-858C-48DD-BC97-9578CB545192}" srcOrd="0" destOrd="0" presId="urn:microsoft.com/office/officeart/2005/8/layout/pList2"/>
    <dgm:cxn modelId="{AB74D977-B191-4B48-9124-25EE044B3419}" type="presParOf" srcId="{BCC57A18-98A7-4F88-A5F1-91E837F458E2}" destId="{F07DE89E-A3FC-4DE9-95FF-9CACD9A6FC49}" srcOrd="0" destOrd="0" presId="urn:microsoft.com/office/officeart/2005/8/layout/pList2"/>
    <dgm:cxn modelId="{6F26E034-DD3C-421C-A9AA-1C9E944CF7AA}" type="presParOf" srcId="{BCC57A18-98A7-4F88-A5F1-91E837F458E2}" destId="{BE0F0C54-07F7-410C-B5B9-723AC3E19EC5}" srcOrd="1" destOrd="0" presId="urn:microsoft.com/office/officeart/2005/8/layout/pList2"/>
    <dgm:cxn modelId="{52D5F085-FC55-49F2-B81F-D263F818DE6B}" type="presParOf" srcId="{BE0F0C54-07F7-410C-B5B9-723AC3E19EC5}" destId="{0E239C25-2672-4AC6-A7F5-7FCC1D08923E}" srcOrd="0" destOrd="0" presId="urn:microsoft.com/office/officeart/2005/8/layout/pList2"/>
    <dgm:cxn modelId="{EED73876-035E-4531-A561-35FCE198B303}" type="presParOf" srcId="{0E239C25-2672-4AC6-A7F5-7FCC1D08923E}" destId="{C16B6E08-A293-4BBF-9C1C-98A43B89E392}" srcOrd="0" destOrd="0" presId="urn:microsoft.com/office/officeart/2005/8/layout/pList2"/>
    <dgm:cxn modelId="{DF873B9D-704D-4527-8A00-F32B9701817E}" type="presParOf" srcId="{0E239C25-2672-4AC6-A7F5-7FCC1D08923E}" destId="{808B7673-F1F8-4EBD-BD90-CCAB3BBCE956}" srcOrd="1" destOrd="0" presId="urn:microsoft.com/office/officeart/2005/8/layout/pList2"/>
    <dgm:cxn modelId="{8AD65C57-0797-4C42-BE6B-6A75326A68C3}" type="presParOf" srcId="{0E239C25-2672-4AC6-A7F5-7FCC1D08923E}" destId="{99E1F288-4A84-484A-8F4C-EEF41B6256E0}" srcOrd="2" destOrd="0" presId="urn:microsoft.com/office/officeart/2005/8/layout/pList2"/>
    <dgm:cxn modelId="{1477CC45-13B8-40EC-A25C-6E12E5084BFE}" type="presParOf" srcId="{BE0F0C54-07F7-410C-B5B9-723AC3E19EC5}" destId="{D22BDDB9-73FE-48FA-85BE-DB2C31552421}" srcOrd="1" destOrd="0" presId="urn:microsoft.com/office/officeart/2005/8/layout/pList2"/>
    <dgm:cxn modelId="{D54D55FB-D35B-4271-8A70-D2D431C4F77F}" type="presParOf" srcId="{BE0F0C54-07F7-410C-B5B9-723AC3E19EC5}" destId="{ABBB3122-6BA5-4264-80EA-A67B8276FB28}" srcOrd="2" destOrd="0" presId="urn:microsoft.com/office/officeart/2005/8/layout/pList2"/>
    <dgm:cxn modelId="{9A70AD18-020D-41AA-8A38-9E111641A23F}" type="presParOf" srcId="{ABBB3122-6BA5-4264-80EA-A67B8276FB28}" destId="{B46C2B4D-65AC-4B34-AD29-16E54BC905E5}" srcOrd="0" destOrd="0" presId="urn:microsoft.com/office/officeart/2005/8/layout/pList2"/>
    <dgm:cxn modelId="{CE964245-682F-447D-B896-3FFF1B195656}" type="presParOf" srcId="{ABBB3122-6BA5-4264-80EA-A67B8276FB28}" destId="{84801671-BCC8-4D58-8E94-ACEEE325EC80}" srcOrd="1" destOrd="0" presId="urn:microsoft.com/office/officeart/2005/8/layout/pList2"/>
    <dgm:cxn modelId="{B29D1509-0409-49D9-83B0-45B5AC23249E}" type="presParOf" srcId="{ABBB3122-6BA5-4264-80EA-A67B8276FB28}" destId="{F02D0839-4734-449D-A765-33F9B94071CF}" srcOrd="2" destOrd="0" presId="urn:microsoft.com/office/officeart/2005/8/layout/pList2"/>
    <dgm:cxn modelId="{67D7F84C-5943-4FB8-894C-3598E1AE19B5}" type="presParOf" srcId="{BE0F0C54-07F7-410C-B5B9-723AC3E19EC5}" destId="{6235E441-858C-48DD-BC97-9578CB545192}" srcOrd="3" destOrd="0" presId="urn:microsoft.com/office/officeart/2005/8/layout/pList2"/>
    <dgm:cxn modelId="{A27690A1-B088-48E7-B878-05AD6B835F72}" type="presParOf" srcId="{BE0F0C54-07F7-410C-B5B9-723AC3E19EC5}" destId="{54115DD8-FA7B-48AE-B051-2A79EEF42F27}" srcOrd="4" destOrd="0" presId="urn:microsoft.com/office/officeart/2005/8/layout/pList2"/>
    <dgm:cxn modelId="{21968D60-039E-4775-A2E6-B10F5C9B3BB7}" type="presParOf" srcId="{54115DD8-FA7B-48AE-B051-2A79EEF42F27}" destId="{2F70456B-0F62-45D3-870B-EEC4D1213276}" srcOrd="0" destOrd="0" presId="urn:microsoft.com/office/officeart/2005/8/layout/pList2"/>
    <dgm:cxn modelId="{C389AF40-27D9-4E83-BC63-8E10F5ADF7D2}" type="presParOf" srcId="{54115DD8-FA7B-48AE-B051-2A79EEF42F27}" destId="{0AC82F7C-DF2D-4DE1-AE69-409AE98C4159}" srcOrd="1" destOrd="0" presId="urn:microsoft.com/office/officeart/2005/8/layout/pList2"/>
    <dgm:cxn modelId="{3BB54FB3-14C2-497F-BBED-869C9D15D019}" type="presParOf" srcId="{54115DD8-FA7B-48AE-B051-2A79EEF42F27}" destId="{2DF6137C-C642-4539-9EBF-D3946774C9D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en-GB" b="1" i="0" u="none" strike="noStrike" cap="none" normalizeH="0" baseline="0" noProof="0" dirty="0">
              <a:ln>
                <a:noFill/>
              </a:ln>
              <a:solidFill>
                <a:schemeClr val="tx1"/>
              </a:solidFill>
              <a:effectLst/>
              <a:latin typeface="+mn-lt"/>
            </a:rPr>
            <a:t>Depth interviews</a:t>
          </a:r>
          <a:r>
            <a:rPr kumimoji="0" lang="en-GB" b="0" i="0" u="none" strike="noStrike" cap="none" normalizeH="0" baseline="0" noProof="0" dirty="0">
              <a:ln>
                <a:noFill/>
              </a:ln>
              <a:solidFill>
                <a:schemeClr val="tx1"/>
              </a:solidFill>
              <a:effectLst/>
              <a:latin typeface="+mn-lt"/>
            </a:rPr>
            <a:t>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One-to-one conversations to explore opinions and feelings</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en-GB" b="1" i="0" u="none" strike="noStrike" cap="none" normalizeH="0" baseline="0" noProof="0" dirty="0">
              <a:ln>
                <a:noFill/>
              </a:ln>
              <a:solidFill>
                <a:schemeClr val="tx1"/>
              </a:solidFill>
              <a:effectLst/>
              <a:latin typeface="+mn-lt"/>
            </a:rPr>
            <a:t>Focus groups</a:t>
          </a:r>
          <a:r>
            <a:rPr kumimoji="0" lang="en-GB" b="0" i="0" u="none" strike="noStrike" cap="none" normalizeH="0" baseline="0" noProof="0" dirty="0">
              <a:ln>
                <a:noFill/>
              </a:ln>
              <a:solidFill>
                <a:schemeClr val="tx1"/>
              </a:solidFill>
              <a:effectLst/>
              <a:latin typeface="+mn-lt"/>
            </a:rPr>
            <a:t>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Small group discussions to gather shared views and ideas</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lang="en-GB" sz="2200" b="1" noProof="0" dirty="0">
              <a:latin typeface="+mn-lt"/>
            </a:rPr>
            <a:t>Market Research Online Communities</a:t>
          </a:r>
          <a:r>
            <a:rPr kumimoji="0" lang="en-GB" sz="2200" b="1" i="0" u="none" strike="noStrike" cap="none" normalizeH="0" baseline="0" noProof="0" dirty="0">
              <a:ln>
                <a:noFill/>
              </a:ln>
              <a:solidFill>
                <a:schemeClr val="tx1"/>
              </a:solidFill>
              <a:effectLst/>
              <a:latin typeface="+mn-lt"/>
            </a:rPr>
            <a:t> </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Groups like LinkedIn or Facebook for informal feedback</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13EEBD-E342-48EA-98A7-419B7B10EC2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GB"/>
        </a:p>
      </dgm:t>
    </dgm:pt>
    <dgm:pt modelId="{BFEE1EFC-ABDE-408A-BD96-72160ACC81D9}">
      <dgm:prSet phldrT="[Tekst]"/>
      <dgm:spPr/>
      <dgm:t>
        <a:bodyPr/>
        <a:lstStyle/>
        <a:p>
          <a:r>
            <a:rPr kumimoji="0" lang="en-GB" b="1" i="0" u="none" strike="noStrike" cap="none" normalizeH="0" baseline="0" noProof="0" dirty="0">
              <a:ln>
                <a:noFill/>
              </a:ln>
              <a:solidFill>
                <a:schemeClr val="tx1"/>
              </a:solidFill>
              <a:effectLst/>
            </a:rPr>
            <a:t>Listening platforms</a:t>
          </a:r>
          <a:r>
            <a:rPr kumimoji="0" lang="en-GB" b="0" i="0" u="none" strike="noStrike" cap="none" normalizeH="0" baseline="0" noProof="0" dirty="0">
              <a:ln>
                <a:noFill/>
              </a:ln>
              <a:solidFill>
                <a:schemeClr val="tx1"/>
              </a:solidFill>
              <a:effectLst/>
            </a:rPr>
            <a:t> </a:t>
          </a:r>
          <a:endParaRPr lang="en-GB" noProof="0" dirty="0">
            <a:latin typeface="+mn-lt"/>
          </a:endParaRPr>
        </a:p>
      </dgm:t>
    </dgm:pt>
    <dgm:pt modelId="{6F88E6B1-7320-43E5-83C4-F38B6DC9BA12}" type="parTrans" cxnId="{5284E68F-F6CB-4E0C-8E79-4BE77E187422}">
      <dgm:prSet/>
      <dgm:spPr/>
      <dgm:t>
        <a:bodyPr/>
        <a:lstStyle/>
        <a:p>
          <a:endParaRPr lang="en-GB"/>
        </a:p>
      </dgm:t>
    </dgm:pt>
    <dgm:pt modelId="{948A704D-1088-4F7A-8760-737BCF9FDB86}" type="sibTrans" cxnId="{5284E68F-F6CB-4E0C-8E79-4BE77E187422}">
      <dgm:prSet/>
      <dgm:spPr/>
      <dgm:t>
        <a:bodyPr/>
        <a:lstStyle/>
        <a:p>
          <a:endParaRPr lang="en-GB"/>
        </a:p>
      </dgm:t>
    </dgm:pt>
    <dgm:pt modelId="{322708C3-EAF8-40D6-8130-B161D81B856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Blogs, forums or social spaces where you observe conversations</a:t>
          </a:r>
          <a:endParaRPr lang="en-GB" noProof="0" dirty="0"/>
        </a:p>
      </dgm:t>
    </dgm:pt>
    <dgm:pt modelId="{7E18B349-4DB5-4CD2-9052-F04D69BD3C93}" type="parTrans" cxnId="{ED3E3EDF-5527-4C04-A0B5-84BC9ACB0B4A}">
      <dgm:prSet/>
      <dgm:spPr/>
      <dgm:t>
        <a:bodyPr/>
        <a:lstStyle/>
        <a:p>
          <a:endParaRPr lang="en-GB"/>
        </a:p>
      </dgm:t>
    </dgm:pt>
    <dgm:pt modelId="{5600AD0C-0DE7-48C7-9106-C69D11479CBC}" type="sibTrans" cxnId="{ED3E3EDF-5527-4C04-A0B5-84BC9ACB0B4A}">
      <dgm:prSet/>
      <dgm:spPr/>
      <dgm:t>
        <a:bodyPr/>
        <a:lstStyle/>
        <a:p>
          <a:endParaRPr lang="en-GB"/>
        </a:p>
      </dgm:t>
    </dgm:pt>
    <dgm:pt modelId="{2055FA60-7780-402A-B436-3A929F48DD85}">
      <dgm:prSet phldrT="[Tekst]"/>
      <dgm:spPr/>
      <dgm:t>
        <a:bodyPr/>
        <a:lstStyle/>
        <a:p>
          <a:r>
            <a:rPr kumimoji="0" lang="en-GB" b="1" i="0" u="none" strike="noStrike" cap="none" normalizeH="0" baseline="0" noProof="0" dirty="0">
              <a:ln>
                <a:noFill/>
              </a:ln>
              <a:solidFill>
                <a:schemeClr val="tx1"/>
              </a:solidFill>
              <a:effectLst/>
            </a:rPr>
            <a:t>Surveys or questionnaires</a:t>
          </a:r>
          <a:r>
            <a:rPr kumimoji="0" lang="en-GB" b="0" i="0" u="none" strike="noStrike" cap="none" normalizeH="0" baseline="0" noProof="0" dirty="0">
              <a:ln>
                <a:noFill/>
              </a:ln>
              <a:solidFill>
                <a:schemeClr val="tx1"/>
              </a:solidFill>
              <a:effectLst/>
            </a:rPr>
            <a:t> </a:t>
          </a:r>
          <a:endParaRPr lang="en-GB" noProof="0" dirty="0">
            <a:latin typeface="+mn-lt"/>
          </a:endParaRPr>
        </a:p>
      </dgm:t>
    </dgm:pt>
    <dgm:pt modelId="{30699F68-68E6-4DBD-A901-520F190CBEC2}" type="parTrans" cxnId="{1D27F27D-20F4-4838-9941-7D549B59D6F5}">
      <dgm:prSet/>
      <dgm:spPr/>
      <dgm:t>
        <a:bodyPr/>
        <a:lstStyle/>
        <a:p>
          <a:endParaRPr lang="en-GB"/>
        </a:p>
      </dgm:t>
    </dgm:pt>
    <dgm:pt modelId="{042ED57F-CF55-4725-A5AD-68180B1D5AA1}" type="sibTrans" cxnId="{1D27F27D-20F4-4838-9941-7D549B59D6F5}">
      <dgm:prSet/>
      <dgm:spPr/>
      <dgm:t>
        <a:bodyPr/>
        <a:lstStyle/>
        <a:p>
          <a:endParaRPr lang="en-GB"/>
        </a:p>
      </dgm:t>
    </dgm:pt>
    <dgm:pt modelId="{4DCD8D4A-EE46-4917-9262-E077F2A49BDA}">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Structured questions to collect quick answers</a:t>
          </a:r>
          <a:endParaRPr lang="en-GB" noProof="0" dirty="0"/>
        </a:p>
      </dgm:t>
    </dgm:pt>
    <dgm:pt modelId="{18CC16AD-5001-45D9-8600-38C6889F7537}" type="parTrans" cxnId="{C11C9BB4-89A2-48BC-A603-D13F2816AAAE}">
      <dgm:prSet/>
      <dgm:spPr/>
      <dgm:t>
        <a:bodyPr/>
        <a:lstStyle/>
        <a:p>
          <a:endParaRPr lang="en-GB"/>
        </a:p>
      </dgm:t>
    </dgm:pt>
    <dgm:pt modelId="{F951762D-FB39-4F70-B3FA-57132DAE02DF}" type="sibTrans" cxnId="{C11C9BB4-89A2-48BC-A603-D13F2816AAAE}">
      <dgm:prSet/>
      <dgm:spPr/>
      <dgm:t>
        <a:bodyPr/>
        <a:lstStyle/>
        <a:p>
          <a:endParaRPr lang="en-GB"/>
        </a:p>
      </dgm:t>
    </dgm:pt>
    <dgm:pt modelId="{C8D6D2D0-35C4-468A-85B0-6E3774D0A7A8}">
      <dgm:prSet phldrT="[Tekst]" custT="1"/>
      <dgm:spPr/>
      <dgm:t>
        <a:bodyPr/>
        <a:lstStyle/>
        <a:p>
          <a:r>
            <a:rPr kumimoji="0" lang="en-GB" sz="2200" b="1" i="0" u="none" strike="noStrike" cap="none" normalizeH="0" baseline="0" noProof="0" dirty="0">
              <a:ln>
                <a:noFill/>
              </a:ln>
              <a:solidFill>
                <a:schemeClr val="tx1"/>
              </a:solidFill>
              <a:effectLst/>
            </a:rPr>
            <a:t>Observation</a:t>
          </a:r>
          <a:endParaRPr lang="en-GB" sz="2200" b="1" noProof="0" dirty="0">
            <a:latin typeface="+mn-lt"/>
          </a:endParaRPr>
        </a:p>
      </dgm:t>
    </dgm:pt>
    <dgm:pt modelId="{BEC1F76D-8831-4EC3-8DFB-3B2A4F591AA0}" type="parTrans" cxnId="{FC8E35E1-3F74-48E1-A38C-8EAA5676D959}">
      <dgm:prSet/>
      <dgm:spPr/>
      <dgm:t>
        <a:bodyPr/>
        <a:lstStyle/>
        <a:p>
          <a:endParaRPr lang="en-GB"/>
        </a:p>
      </dgm:t>
    </dgm:pt>
    <dgm:pt modelId="{E089F382-04E8-4F50-8FD5-D4760D3AC761}" type="sibTrans" cxnId="{FC8E35E1-3F74-48E1-A38C-8EAA5676D959}">
      <dgm:prSet/>
      <dgm:spPr/>
      <dgm:t>
        <a:bodyPr/>
        <a:lstStyle/>
        <a:p>
          <a:endParaRPr lang="en-GB"/>
        </a:p>
      </dgm:t>
    </dgm:pt>
    <dgm:pt modelId="{18B66589-8D22-4CBB-A3A7-56A3A07138C1}">
      <dgm:prSet phldrT="[Tekst]"/>
      <dgm:spPr>
        <a:ln>
          <a:solidFill>
            <a:srgbClr val="B6D1E1"/>
          </a:solidFill>
        </a:ln>
      </dgm:spPr>
      <dgm:t>
        <a:bodyPr/>
        <a:lstStyle/>
        <a:p>
          <a:r>
            <a:rPr kumimoji="0" lang="en-GB" b="0" i="0" u="none" strike="noStrike" cap="none" normalizeH="0" baseline="0" noProof="0" dirty="0">
              <a:ln>
                <a:noFill/>
              </a:ln>
              <a:solidFill>
                <a:schemeClr val="tx1"/>
              </a:solidFill>
              <a:effectLst/>
            </a:rPr>
            <a:t>Watching how people behave in shops, markets or events</a:t>
          </a:r>
          <a:endParaRPr lang="en-GB" noProof="0" dirty="0"/>
        </a:p>
      </dgm:t>
    </dgm:pt>
    <dgm:pt modelId="{3A9261DA-4257-4CB5-96F2-690D04641F71}" type="parTrans" cxnId="{5D044179-2FB8-4175-B636-B5B233EB4D04}">
      <dgm:prSet/>
      <dgm:spPr/>
      <dgm:t>
        <a:bodyPr/>
        <a:lstStyle/>
        <a:p>
          <a:endParaRPr lang="en-GB"/>
        </a:p>
      </dgm:t>
    </dgm:pt>
    <dgm:pt modelId="{7B9438BF-78C2-411B-AAB6-E03CED92CCDD}" type="sibTrans" cxnId="{5D044179-2FB8-4175-B636-B5B233EB4D04}">
      <dgm:prSet/>
      <dgm:spPr/>
      <dgm:t>
        <a:bodyPr/>
        <a:lstStyle/>
        <a:p>
          <a:endParaRPr lang="en-GB"/>
        </a:p>
      </dgm:t>
    </dgm:pt>
    <dgm:pt modelId="{62DEFE5F-CC5B-4300-BB84-BC9FA340DC56}" type="pres">
      <dgm:prSet presAssocID="{0D13EEBD-E342-48EA-98A7-419B7B10EC28}" presName="Name0" presStyleCnt="0">
        <dgm:presLayoutVars>
          <dgm:chMax/>
          <dgm:chPref/>
          <dgm:dir/>
        </dgm:presLayoutVars>
      </dgm:prSet>
      <dgm:spPr/>
    </dgm:pt>
    <dgm:pt modelId="{1D855CCA-A22E-493D-8978-CECDE35EB870}" type="pres">
      <dgm:prSet presAssocID="{BFEE1EFC-ABDE-408A-BD96-72160ACC81D9}" presName="parenttextcomposite" presStyleCnt="0"/>
      <dgm:spPr/>
    </dgm:pt>
    <dgm:pt modelId="{0B81DEC2-CC7B-4E2D-91A8-8BF40BA952DB}" type="pres">
      <dgm:prSet presAssocID="{BFEE1EFC-ABDE-408A-BD96-72160ACC81D9}" presName="parenttext" presStyleLbl="revTx" presStyleIdx="0" presStyleCnt="3">
        <dgm:presLayoutVars>
          <dgm:chMax/>
          <dgm:chPref val="2"/>
          <dgm:bulletEnabled val="1"/>
        </dgm:presLayoutVars>
      </dgm:prSet>
      <dgm:spPr/>
    </dgm:pt>
    <dgm:pt modelId="{E92B3450-8C20-4167-AED0-C9AA63697C64}" type="pres">
      <dgm:prSet presAssocID="{BFEE1EFC-ABDE-408A-BD96-72160ACC81D9}" presName="composite" presStyleCnt="0"/>
      <dgm:spPr/>
    </dgm:pt>
    <dgm:pt modelId="{7FDB66E0-F639-460B-88AB-242D2B01C916}" type="pres">
      <dgm:prSet presAssocID="{BFEE1EFC-ABDE-408A-BD96-72160ACC81D9}" presName="chevron1" presStyleLbl="alignNode1" presStyleIdx="0" presStyleCnt="21"/>
      <dgm:spPr>
        <a:solidFill>
          <a:srgbClr val="94C7B0"/>
        </a:solidFill>
        <a:ln>
          <a:solidFill>
            <a:srgbClr val="94C7B0"/>
          </a:solidFill>
        </a:ln>
      </dgm:spPr>
    </dgm:pt>
    <dgm:pt modelId="{70252F7B-1BE0-4126-BA35-EEDF7113E0ED}" type="pres">
      <dgm:prSet presAssocID="{BFEE1EFC-ABDE-408A-BD96-72160ACC81D9}" presName="chevron2" presStyleLbl="alignNode1" presStyleIdx="1" presStyleCnt="21"/>
      <dgm:spPr>
        <a:solidFill>
          <a:srgbClr val="94C7B0"/>
        </a:solidFill>
        <a:ln>
          <a:solidFill>
            <a:srgbClr val="94C7B0"/>
          </a:solidFill>
        </a:ln>
      </dgm:spPr>
    </dgm:pt>
    <dgm:pt modelId="{7C9268F3-A416-4CDE-A18A-87AC569ECEE1}" type="pres">
      <dgm:prSet presAssocID="{BFEE1EFC-ABDE-408A-BD96-72160ACC81D9}" presName="chevron3" presStyleLbl="alignNode1" presStyleIdx="2" presStyleCnt="21"/>
      <dgm:spPr>
        <a:solidFill>
          <a:srgbClr val="94C7B0"/>
        </a:solidFill>
        <a:ln>
          <a:solidFill>
            <a:srgbClr val="94C7B0"/>
          </a:solidFill>
        </a:ln>
      </dgm:spPr>
    </dgm:pt>
    <dgm:pt modelId="{CD26A8A9-D55A-4C97-A728-BD6BEDE8346C}" type="pres">
      <dgm:prSet presAssocID="{BFEE1EFC-ABDE-408A-BD96-72160ACC81D9}" presName="chevron4" presStyleLbl="alignNode1" presStyleIdx="3" presStyleCnt="21"/>
      <dgm:spPr>
        <a:solidFill>
          <a:srgbClr val="94C7B0"/>
        </a:solidFill>
        <a:ln>
          <a:solidFill>
            <a:srgbClr val="94C7B0"/>
          </a:solidFill>
        </a:ln>
      </dgm:spPr>
    </dgm:pt>
    <dgm:pt modelId="{96252AC0-82E9-4190-A816-2331CE13160D}" type="pres">
      <dgm:prSet presAssocID="{BFEE1EFC-ABDE-408A-BD96-72160ACC81D9}" presName="chevron5" presStyleLbl="alignNode1" presStyleIdx="4" presStyleCnt="21"/>
      <dgm:spPr>
        <a:solidFill>
          <a:srgbClr val="94C7B0"/>
        </a:solidFill>
        <a:ln>
          <a:solidFill>
            <a:srgbClr val="94C7B0"/>
          </a:solidFill>
        </a:ln>
      </dgm:spPr>
    </dgm:pt>
    <dgm:pt modelId="{607A8BF8-D55B-492D-8115-555BAD6F7901}" type="pres">
      <dgm:prSet presAssocID="{BFEE1EFC-ABDE-408A-BD96-72160ACC81D9}" presName="chevron6" presStyleLbl="alignNode1" presStyleIdx="5" presStyleCnt="21"/>
      <dgm:spPr>
        <a:solidFill>
          <a:srgbClr val="94C7B0"/>
        </a:solidFill>
        <a:ln>
          <a:solidFill>
            <a:srgbClr val="94C7B0"/>
          </a:solidFill>
        </a:ln>
      </dgm:spPr>
    </dgm:pt>
    <dgm:pt modelId="{2348D905-C468-42A7-9046-D8C7D66F35A4}" type="pres">
      <dgm:prSet presAssocID="{BFEE1EFC-ABDE-408A-BD96-72160ACC81D9}" presName="chevron7" presStyleLbl="alignNode1" presStyleIdx="6" presStyleCnt="21"/>
      <dgm:spPr>
        <a:solidFill>
          <a:srgbClr val="94C7B0"/>
        </a:solidFill>
        <a:ln>
          <a:solidFill>
            <a:srgbClr val="94C7B0"/>
          </a:solidFill>
        </a:ln>
      </dgm:spPr>
    </dgm:pt>
    <dgm:pt modelId="{FFFD05D6-DEE0-4BB7-B056-0CB2A7480B65}" type="pres">
      <dgm:prSet presAssocID="{BFEE1EFC-ABDE-408A-BD96-72160ACC81D9}" presName="childtext" presStyleLbl="solidFgAcc1" presStyleIdx="0" presStyleCnt="3">
        <dgm:presLayoutVars>
          <dgm:chMax/>
          <dgm:chPref val="0"/>
          <dgm:bulletEnabled val="1"/>
        </dgm:presLayoutVars>
      </dgm:prSet>
      <dgm:spPr/>
    </dgm:pt>
    <dgm:pt modelId="{B76D6CED-1E08-4214-9258-38E01798A6F8}" type="pres">
      <dgm:prSet presAssocID="{948A704D-1088-4F7A-8760-737BCF9FDB86}" presName="sibTrans" presStyleCnt="0"/>
      <dgm:spPr/>
    </dgm:pt>
    <dgm:pt modelId="{7EE2C0D6-DBFB-4889-93FF-5F360A9E8DD7}" type="pres">
      <dgm:prSet presAssocID="{2055FA60-7780-402A-B436-3A929F48DD85}" presName="parenttextcomposite" presStyleCnt="0"/>
      <dgm:spPr/>
    </dgm:pt>
    <dgm:pt modelId="{A712A07F-2F23-455C-A33F-379CF1E8C633}" type="pres">
      <dgm:prSet presAssocID="{2055FA60-7780-402A-B436-3A929F48DD85}" presName="parenttext" presStyleLbl="revTx" presStyleIdx="1" presStyleCnt="3">
        <dgm:presLayoutVars>
          <dgm:chMax/>
          <dgm:chPref val="2"/>
          <dgm:bulletEnabled val="1"/>
        </dgm:presLayoutVars>
      </dgm:prSet>
      <dgm:spPr/>
    </dgm:pt>
    <dgm:pt modelId="{C932A3D3-7FBD-432F-8C85-0356ACFD5BC9}" type="pres">
      <dgm:prSet presAssocID="{2055FA60-7780-402A-B436-3A929F48DD85}" presName="composite" presStyleCnt="0"/>
      <dgm:spPr/>
    </dgm:pt>
    <dgm:pt modelId="{A0E645FE-953F-4D1F-AE8D-6BA7D0806041}" type="pres">
      <dgm:prSet presAssocID="{2055FA60-7780-402A-B436-3A929F48DD85}" presName="chevron1" presStyleLbl="alignNode1" presStyleIdx="7" presStyleCnt="21"/>
      <dgm:spPr>
        <a:solidFill>
          <a:srgbClr val="94C7B0"/>
        </a:solidFill>
        <a:ln>
          <a:solidFill>
            <a:srgbClr val="94C7B0"/>
          </a:solidFill>
        </a:ln>
      </dgm:spPr>
    </dgm:pt>
    <dgm:pt modelId="{FEC7533E-1A4F-4C98-87D8-4313BEC5AEB0}" type="pres">
      <dgm:prSet presAssocID="{2055FA60-7780-402A-B436-3A929F48DD85}" presName="chevron2" presStyleLbl="alignNode1" presStyleIdx="8" presStyleCnt="21"/>
      <dgm:spPr>
        <a:solidFill>
          <a:srgbClr val="94C7B0"/>
        </a:solidFill>
        <a:ln>
          <a:solidFill>
            <a:srgbClr val="94C7B0"/>
          </a:solidFill>
        </a:ln>
      </dgm:spPr>
    </dgm:pt>
    <dgm:pt modelId="{CA550331-39B3-4C0E-BFD1-E7AC7B108204}" type="pres">
      <dgm:prSet presAssocID="{2055FA60-7780-402A-B436-3A929F48DD85}" presName="chevron3" presStyleLbl="alignNode1" presStyleIdx="9" presStyleCnt="21"/>
      <dgm:spPr>
        <a:solidFill>
          <a:srgbClr val="94C7B0"/>
        </a:solidFill>
        <a:ln>
          <a:solidFill>
            <a:srgbClr val="94C7B0"/>
          </a:solidFill>
        </a:ln>
      </dgm:spPr>
    </dgm:pt>
    <dgm:pt modelId="{CE0C5878-D7CC-45CC-81A5-CB3699C255E6}" type="pres">
      <dgm:prSet presAssocID="{2055FA60-7780-402A-B436-3A929F48DD85}" presName="chevron4" presStyleLbl="alignNode1" presStyleIdx="10" presStyleCnt="21"/>
      <dgm:spPr>
        <a:solidFill>
          <a:srgbClr val="94C7B0"/>
        </a:solidFill>
        <a:ln>
          <a:solidFill>
            <a:srgbClr val="94C7B0"/>
          </a:solidFill>
        </a:ln>
      </dgm:spPr>
    </dgm:pt>
    <dgm:pt modelId="{A783C5A6-B2F8-41C4-9D60-A782602D7E37}" type="pres">
      <dgm:prSet presAssocID="{2055FA60-7780-402A-B436-3A929F48DD85}" presName="chevron5" presStyleLbl="alignNode1" presStyleIdx="11" presStyleCnt="21"/>
      <dgm:spPr>
        <a:solidFill>
          <a:srgbClr val="94C7B0"/>
        </a:solidFill>
        <a:ln>
          <a:solidFill>
            <a:srgbClr val="94C7B0"/>
          </a:solidFill>
        </a:ln>
      </dgm:spPr>
    </dgm:pt>
    <dgm:pt modelId="{FD45265F-D5B6-4A45-B872-FBBD79DC2969}" type="pres">
      <dgm:prSet presAssocID="{2055FA60-7780-402A-B436-3A929F48DD85}" presName="chevron6" presStyleLbl="alignNode1" presStyleIdx="12" presStyleCnt="21"/>
      <dgm:spPr>
        <a:solidFill>
          <a:srgbClr val="94C7B0"/>
        </a:solidFill>
        <a:ln>
          <a:solidFill>
            <a:srgbClr val="94C7B0"/>
          </a:solidFill>
        </a:ln>
      </dgm:spPr>
    </dgm:pt>
    <dgm:pt modelId="{7A90DE89-50BF-4947-91E9-4CBAF125AED5}" type="pres">
      <dgm:prSet presAssocID="{2055FA60-7780-402A-B436-3A929F48DD85}" presName="chevron7" presStyleLbl="alignNode1" presStyleIdx="13" presStyleCnt="21"/>
      <dgm:spPr>
        <a:solidFill>
          <a:srgbClr val="94C7B0"/>
        </a:solidFill>
        <a:ln>
          <a:solidFill>
            <a:srgbClr val="94C7B0"/>
          </a:solidFill>
        </a:ln>
      </dgm:spPr>
    </dgm:pt>
    <dgm:pt modelId="{D90D29F9-D776-4CF1-895D-1DE1EDA90A79}" type="pres">
      <dgm:prSet presAssocID="{2055FA60-7780-402A-B436-3A929F48DD85}" presName="childtext" presStyleLbl="solidFgAcc1" presStyleIdx="1" presStyleCnt="3">
        <dgm:presLayoutVars>
          <dgm:chMax/>
          <dgm:chPref val="0"/>
          <dgm:bulletEnabled val="1"/>
        </dgm:presLayoutVars>
      </dgm:prSet>
      <dgm:spPr/>
    </dgm:pt>
    <dgm:pt modelId="{46DE2D9A-BA3A-41A5-A229-119C4C46C7D9}" type="pres">
      <dgm:prSet presAssocID="{042ED57F-CF55-4725-A5AD-68180B1D5AA1}" presName="sibTrans" presStyleCnt="0"/>
      <dgm:spPr/>
    </dgm:pt>
    <dgm:pt modelId="{8F5BBD8A-977A-49BE-82C3-130F51F38C64}" type="pres">
      <dgm:prSet presAssocID="{C8D6D2D0-35C4-468A-85B0-6E3774D0A7A8}" presName="parenttextcomposite" presStyleCnt="0"/>
      <dgm:spPr/>
    </dgm:pt>
    <dgm:pt modelId="{571B0E3C-8518-4371-8B94-165E95A7D772}" type="pres">
      <dgm:prSet presAssocID="{C8D6D2D0-35C4-468A-85B0-6E3774D0A7A8}" presName="parenttext" presStyleLbl="revTx" presStyleIdx="2" presStyleCnt="3">
        <dgm:presLayoutVars>
          <dgm:chMax/>
          <dgm:chPref val="2"/>
          <dgm:bulletEnabled val="1"/>
        </dgm:presLayoutVars>
      </dgm:prSet>
      <dgm:spPr/>
    </dgm:pt>
    <dgm:pt modelId="{EE6247F8-5934-4260-BE7E-22FC789109DF}" type="pres">
      <dgm:prSet presAssocID="{C8D6D2D0-35C4-468A-85B0-6E3774D0A7A8}" presName="composite" presStyleCnt="0"/>
      <dgm:spPr/>
    </dgm:pt>
    <dgm:pt modelId="{021A6D39-6B9A-4330-836A-C30DAE5AE0A7}" type="pres">
      <dgm:prSet presAssocID="{C8D6D2D0-35C4-468A-85B0-6E3774D0A7A8}" presName="chevron1" presStyleLbl="alignNode1" presStyleIdx="14" presStyleCnt="21"/>
      <dgm:spPr>
        <a:solidFill>
          <a:srgbClr val="94C7B0"/>
        </a:solidFill>
        <a:ln>
          <a:solidFill>
            <a:srgbClr val="94C7B0"/>
          </a:solidFill>
        </a:ln>
      </dgm:spPr>
    </dgm:pt>
    <dgm:pt modelId="{7FF8AE0A-3676-468F-B82B-600AF1449FA0}" type="pres">
      <dgm:prSet presAssocID="{C8D6D2D0-35C4-468A-85B0-6E3774D0A7A8}" presName="chevron2" presStyleLbl="alignNode1" presStyleIdx="15" presStyleCnt="21"/>
      <dgm:spPr>
        <a:solidFill>
          <a:srgbClr val="94C7B0"/>
        </a:solidFill>
        <a:ln>
          <a:solidFill>
            <a:srgbClr val="94C7B0"/>
          </a:solidFill>
        </a:ln>
      </dgm:spPr>
    </dgm:pt>
    <dgm:pt modelId="{8C5264B8-6140-4A2B-BCB2-74AC52579D47}" type="pres">
      <dgm:prSet presAssocID="{C8D6D2D0-35C4-468A-85B0-6E3774D0A7A8}" presName="chevron3" presStyleLbl="alignNode1" presStyleIdx="16" presStyleCnt="21"/>
      <dgm:spPr>
        <a:solidFill>
          <a:srgbClr val="94C7B0"/>
        </a:solidFill>
        <a:ln>
          <a:solidFill>
            <a:srgbClr val="94C7B0"/>
          </a:solidFill>
        </a:ln>
      </dgm:spPr>
    </dgm:pt>
    <dgm:pt modelId="{41AE04A8-3A2A-4381-98CE-1C12F8CEEF4E}" type="pres">
      <dgm:prSet presAssocID="{C8D6D2D0-35C4-468A-85B0-6E3774D0A7A8}" presName="chevron4" presStyleLbl="alignNode1" presStyleIdx="17" presStyleCnt="21"/>
      <dgm:spPr>
        <a:solidFill>
          <a:srgbClr val="94C7B0"/>
        </a:solidFill>
        <a:ln>
          <a:solidFill>
            <a:srgbClr val="94C7B0"/>
          </a:solidFill>
        </a:ln>
      </dgm:spPr>
    </dgm:pt>
    <dgm:pt modelId="{1D50EAD0-AD48-4324-9D9C-CF22BE3D3ED1}" type="pres">
      <dgm:prSet presAssocID="{C8D6D2D0-35C4-468A-85B0-6E3774D0A7A8}" presName="chevron5" presStyleLbl="alignNode1" presStyleIdx="18" presStyleCnt="21"/>
      <dgm:spPr>
        <a:solidFill>
          <a:srgbClr val="94C7B0"/>
        </a:solidFill>
        <a:ln>
          <a:solidFill>
            <a:srgbClr val="94C7B0"/>
          </a:solidFill>
        </a:ln>
      </dgm:spPr>
    </dgm:pt>
    <dgm:pt modelId="{EE650588-A2D4-4379-A877-BE8DC4367BE0}" type="pres">
      <dgm:prSet presAssocID="{C8D6D2D0-35C4-468A-85B0-6E3774D0A7A8}" presName="chevron6" presStyleLbl="alignNode1" presStyleIdx="19" presStyleCnt="21"/>
      <dgm:spPr>
        <a:solidFill>
          <a:srgbClr val="94C7B0"/>
        </a:solidFill>
        <a:ln>
          <a:solidFill>
            <a:srgbClr val="94C7B0"/>
          </a:solidFill>
        </a:ln>
      </dgm:spPr>
    </dgm:pt>
    <dgm:pt modelId="{605FA112-929F-4EC9-B724-27A8A1CB40B5}" type="pres">
      <dgm:prSet presAssocID="{C8D6D2D0-35C4-468A-85B0-6E3774D0A7A8}" presName="chevron7" presStyleLbl="alignNode1" presStyleIdx="20" presStyleCnt="21"/>
      <dgm:spPr>
        <a:solidFill>
          <a:srgbClr val="94C7B0"/>
        </a:solidFill>
        <a:ln>
          <a:solidFill>
            <a:srgbClr val="94C7B0"/>
          </a:solidFill>
        </a:ln>
      </dgm:spPr>
    </dgm:pt>
    <dgm:pt modelId="{72D970BC-2C70-400C-96DC-00F1926F56D8}" type="pres">
      <dgm:prSet presAssocID="{C8D6D2D0-35C4-468A-85B0-6E3774D0A7A8}" presName="childtext" presStyleLbl="solidFgAcc1" presStyleIdx="2" presStyleCnt="3">
        <dgm:presLayoutVars>
          <dgm:chMax/>
          <dgm:chPref val="0"/>
          <dgm:bulletEnabled val="1"/>
        </dgm:presLayoutVars>
      </dgm:prSet>
      <dgm:spPr/>
    </dgm:pt>
  </dgm:ptLst>
  <dgm:cxnLst>
    <dgm:cxn modelId="{6FD1EF64-CEC2-4232-8B03-94741D76BDDB}" type="presOf" srcId="{0D13EEBD-E342-48EA-98A7-419B7B10EC28}" destId="{62DEFE5F-CC5B-4300-BB84-BC9FA340DC56}" srcOrd="0" destOrd="0" presId="urn:microsoft.com/office/officeart/2008/layout/VerticalAccentList"/>
    <dgm:cxn modelId="{A9F1F851-2677-4A4F-9F95-D122AA9C8508}" type="presOf" srcId="{BFEE1EFC-ABDE-408A-BD96-72160ACC81D9}" destId="{0B81DEC2-CC7B-4E2D-91A8-8BF40BA952DB}" srcOrd="0" destOrd="0" presId="urn:microsoft.com/office/officeart/2008/layout/VerticalAccentList"/>
    <dgm:cxn modelId="{5D044179-2FB8-4175-B636-B5B233EB4D04}" srcId="{C8D6D2D0-35C4-468A-85B0-6E3774D0A7A8}" destId="{18B66589-8D22-4CBB-A3A7-56A3A07138C1}" srcOrd="0" destOrd="0" parTransId="{3A9261DA-4257-4CB5-96F2-690D04641F71}" sibTransId="{7B9438BF-78C2-411B-AAB6-E03CED92CCDD}"/>
    <dgm:cxn modelId="{1D27F27D-20F4-4838-9941-7D549B59D6F5}" srcId="{0D13EEBD-E342-48EA-98A7-419B7B10EC28}" destId="{2055FA60-7780-402A-B436-3A929F48DD85}" srcOrd="1" destOrd="0" parTransId="{30699F68-68E6-4DBD-A901-520F190CBEC2}" sibTransId="{042ED57F-CF55-4725-A5AD-68180B1D5AA1}"/>
    <dgm:cxn modelId="{5284E68F-F6CB-4E0C-8E79-4BE77E187422}" srcId="{0D13EEBD-E342-48EA-98A7-419B7B10EC28}" destId="{BFEE1EFC-ABDE-408A-BD96-72160ACC81D9}" srcOrd="0" destOrd="0" parTransId="{6F88E6B1-7320-43E5-83C4-F38B6DC9BA12}" sibTransId="{948A704D-1088-4F7A-8760-737BCF9FDB86}"/>
    <dgm:cxn modelId="{6183D590-6AF8-44D4-90F0-06DF3CAE9158}" type="presOf" srcId="{322708C3-EAF8-40D6-8130-B161D81B856A}" destId="{FFFD05D6-DEE0-4BB7-B056-0CB2A7480B65}" srcOrd="0" destOrd="0" presId="urn:microsoft.com/office/officeart/2008/layout/VerticalAccentList"/>
    <dgm:cxn modelId="{3B432695-085C-44D4-9BC4-300138B46E36}" type="presOf" srcId="{2055FA60-7780-402A-B436-3A929F48DD85}" destId="{A712A07F-2F23-455C-A33F-379CF1E8C633}" srcOrd="0" destOrd="0" presId="urn:microsoft.com/office/officeart/2008/layout/VerticalAccentList"/>
    <dgm:cxn modelId="{C11C9BB4-89A2-48BC-A603-D13F2816AAAE}" srcId="{2055FA60-7780-402A-B436-3A929F48DD85}" destId="{4DCD8D4A-EE46-4917-9262-E077F2A49BDA}" srcOrd="0" destOrd="0" parTransId="{18CC16AD-5001-45D9-8600-38C6889F7537}" sibTransId="{F951762D-FB39-4F70-B3FA-57132DAE02DF}"/>
    <dgm:cxn modelId="{4BF8E9CD-3DFA-421E-A85A-1B5D7A7B086B}" type="presOf" srcId="{4DCD8D4A-EE46-4917-9262-E077F2A49BDA}" destId="{D90D29F9-D776-4CF1-895D-1DE1EDA90A79}" srcOrd="0" destOrd="0" presId="urn:microsoft.com/office/officeart/2008/layout/VerticalAccentList"/>
    <dgm:cxn modelId="{526022D4-9B4C-438C-BBB2-D72748EF8EDD}" type="presOf" srcId="{C8D6D2D0-35C4-468A-85B0-6E3774D0A7A8}" destId="{571B0E3C-8518-4371-8B94-165E95A7D772}" srcOrd="0" destOrd="0" presId="urn:microsoft.com/office/officeart/2008/layout/VerticalAccentList"/>
    <dgm:cxn modelId="{ED3E3EDF-5527-4C04-A0B5-84BC9ACB0B4A}" srcId="{BFEE1EFC-ABDE-408A-BD96-72160ACC81D9}" destId="{322708C3-EAF8-40D6-8130-B161D81B856A}" srcOrd="0" destOrd="0" parTransId="{7E18B349-4DB5-4CD2-9052-F04D69BD3C93}" sibTransId="{5600AD0C-0DE7-48C7-9106-C69D11479CBC}"/>
    <dgm:cxn modelId="{FC8E35E1-3F74-48E1-A38C-8EAA5676D959}" srcId="{0D13EEBD-E342-48EA-98A7-419B7B10EC28}" destId="{C8D6D2D0-35C4-468A-85B0-6E3774D0A7A8}" srcOrd="2" destOrd="0" parTransId="{BEC1F76D-8831-4EC3-8DFB-3B2A4F591AA0}" sibTransId="{E089F382-04E8-4F50-8FD5-D4760D3AC761}"/>
    <dgm:cxn modelId="{25ED71F3-BDB7-4899-92B3-CBF7E32E2761}" type="presOf" srcId="{18B66589-8D22-4CBB-A3A7-56A3A07138C1}" destId="{72D970BC-2C70-400C-96DC-00F1926F56D8}" srcOrd="0" destOrd="0" presId="urn:microsoft.com/office/officeart/2008/layout/VerticalAccentList"/>
    <dgm:cxn modelId="{A5DDB06C-686B-430D-91AF-F5E5B0EAA0CB}" type="presParOf" srcId="{62DEFE5F-CC5B-4300-BB84-BC9FA340DC56}" destId="{1D855CCA-A22E-493D-8978-CECDE35EB870}" srcOrd="0" destOrd="0" presId="urn:microsoft.com/office/officeart/2008/layout/VerticalAccentList"/>
    <dgm:cxn modelId="{50B4C4E2-6706-447B-A6C7-64F739448A6D}" type="presParOf" srcId="{1D855CCA-A22E-493D-8978-CECDE35EB870}" destId="{0B81DEC2-CC7B-4E2D-91A8-8BF40BA952DB}" srcOrd="0" destOrd="0" presId="urn:microsoft.com/office/officeart/2008/layout/VerticalAccentList"/>
    <dgm:cxn modelId="{15DB4DA2-5E4F-41F8-B248-4CE8694B3ACF}" type="presParOf" srcId="{62DEFE5F-CC5B-4300-BB84-BC9FA340DC56}" destId="{E92B3450-8C20-4167-AED0-C9AA63697C64}" srcOrd="1" destOrd="0" presId="urn:microsoft.com/office/officeart/2008/layout/VerticalAccentList"/>
    <dgm:cxn modelId="{E79E0C5E-E501-4D32-A0FD-0F06B71A014F}" type="presParOf" srcId="{E92B3450-8C20-4167-AED0-C9AA63697C64}" destId="{7FDB66E0-F639-460B-88AB-242D2B01C916}" srcOrd="0" destOrd="0" presId="urn:microsoft.com/office/officeart/2008/layout/VerticalAccentList"/>
    <dgm:cxn modelId="{DB45D787-E254-478E-B2CE-C30E8EC4CDC3}" type="presParOf" srcId="{E92B3450-8C20-4167-AED0-C9AA63697C64}" destId="{70252F7B-1BE0-4126-BA35-EEDF7113E0ED}" srcOrd="1" destOrd="0" presId="urn:microsoft.com/office/officeart/2008/layout/VerticalAccentList"/>
    <dgm:cxn modelId="{B22D71B2-B7B7-40C3-A1B5-DECA1606CB53}" type="presParOf" srcId="{E92B3450-8C20-4167-AED0-C9AA63697C64}" destId="{7C9268F3-A416-4CDE-A18A-87AC569ECEE1}" srcOrd="2" destOrd="0" presId="urn:microsoft.com/office/officeart/2008/layout/VerticalAccentList"/>
    <dgm:cxn modelId="{4286124C-72A0-4D32-83B1-9D26846CA79D}" type="presParOf" srcId="{E92B3450-8C20-4167-AED0-C9AA63697C64}" destId="{CD26A8A9-D55A-4C97-A728-BD6BEDE8346C}" srcOrd="3" destOrd="0" presId="urn:microsoft.com/office/officeart/2008/layout/VerticalAccentList"/>
    <dgm:cxn modelId="{CF07F812-1AD3-4CDA-A7A4-32BB7FB7A964}" type="presParOf" srcId="{E92B3450-8C20-4167-AED0-C9AA63697C64}" destId="{96252AC0-82E9-4190-A816-2331CE13160D}" srcOrd="4" destOrd="0" presId="urn:microsoft.com/office/officeart/2008/layout/VerticalAccentList"/>
    <dgm:cxn modelId="{F04DF3EB-0B45-452C-ACA7-E3D0AD84C377}" type="presParOf" srcId="{E92B3450-8C20-4167-AED0-C9AA63697C64}" destId="{607A8BF8-D55B-492D-8115-555BAD6F7901}" srcOrd="5" destOrd="0" presId="urn:microsoft.com/office/officeart/2008/layout/VerticalAccentList"/>
    <dgm:cxn modelId="{075C3126-0661-495F-A77A-A7DA158B6931}" type="presParOf" srcId="{E92B3450-8C20-4167-AED0-C9AA63697C64}" destId="{2348D905-C468-42A7-9046-D8C7D66F35A4}" srcOrd="6" destOrd="0" presId="urn:microsoft.com/office/officeart/2008/layout/VerticalAccentList"/>
    <dgm:cxn modelId="{7011498B-7CA0-4EEC-8EC0-3E2276D72801}" type="presParOf" srcId="{E92B3450-8C20-4167-AED0-C9AA63697C64}" destId="{FFFD05D6-DEE0-4BB7-B056-0CB2A7480B65}" srcOrd="7" destOrd="0" presId="urn:microsoft.com/office/officeart/2008/layout/VerticalAccentList"/>
    <dgm:cxn modelId="{3EC0B732-20DD-4D06-9EFA-A09CF3AE3EC6}" type="presParOf" srcId="{62DEFE5F-CC5B-4300-BB84-BC9FA340DC56}" destId="{B76D6CED-1E08-4214-9258-38E01798A6F8}" srcOrd="2" destOrd="0" presId="urn:microsoft.com/office/officeart/2008/layout/VerticalAccentList"/>
    <dgm:cxn modelId="{BAEAFAA4-0097-4075-B27A-AC94D60779DE}" type="presParOf" srcId="{62DEFE5F-CC5B-4300-BB84-BC9FA340DC56}" destId="{7EE2C0D6-DBFB-4889-93FF-5F360A9E8DD7}" srcOrd="3" destOrd="0" presId="urn:microsoft.com/office/officeart/2008/layout/VerticalAccentList"/>
    <dgm:cxn modelId="{6D921981-A6DA-4F1C-BAE5-E21AA6C3A9D3}" type="presParOf" srcId="{7EE2C0D6-DBFB-4889-93FF-5F360A9E8DD7}" destId="{A712A07F-2F23-455C-A33F-379CF1E8C633}" srcOrd="0" destOrd="0" presId="urn:microsoft.com/office/officeart/2008/layout/VerticalAccentList"/>
    <dgm:cxn modelId="{F375B2AE-6606-42D0-BAF3-FCDF8278ABD1}" type="presParOf" srcId="{62DEFE5F-CC5B-4300-BB84-BC9FA340DC56}" destId="{C932A3D3-7FBD-432F-8C85-0356ACFD5BC9}" srcOrd="4" destOrd="0" presId="urn:microsoft.com/office/officeart/2008/layout/VerticalAccentList"/>
    <dgm:cxn modelId="{689F15E8-5A93-4A1A-8144-17ED8EAC475B}" type="presParOf" srcId="{C932A3D3-7FBD-432F-8C85-0356ACFD5BC9}" destId="{A0E645FE-953F-4D1F-AE8D-6BA7D0806041}" srcOrd="0" destOrd="0" presId="urn:microsoft.com/office/officeart/2008/layout/VerticalAccentList"/>
    <dgm:cxn modelId="{249C41C3-CF67-4BC3-81AE-BA47373AAC87}" type="presParOf" srcId="{C932A3D3-7FBD-432F-8C85-0356ACFD5BC9}" destId="{FEC7533E-1A4F-4C98-87D8-4313BEC5AEB0}" srcOrd="1" destOrd="0" presId="urn:microsoft.com/office/officeart/2008/layout/VerticalAccentList"/>
    <dgm:cxn modelId="{B999A5C4-1EC9-486F-A89F-EB382232C56E}" type="presParOf" srcId="{C932A3D3-7FBD-432F-8C85-0356ACFD5BC9}" destId="{CA550331-39B3-4C0E-BFD1-E7AC7B108204}" srcOrd="2" destOrd="0" presId="urn:microsoft.com/office/officeart/2008/layout/VerticalAccentList"/>
    <dgm:cxn modelId="{F341F2C0-A4B4-4E59-B21F-C7DD3BCCA78D}" type="presParOf" srcId="{C932A3D3-7FBD-432F-8C85-0356ACFD5BC9}" destId="{CE0C5878-D7CC-45CC-81A5-CB3699C255E6}" srcOrd="3" destOrd="0" presId="urn:microsoft.com/office/officeart/2008/layout/VerticalAccentList"/>
    <dgm:cxn modelId="{8718140B-4AED-4923-AEDC-6B5435ECBBF5}" type="presParOf" srcId="{C932A3D3-7FBD-432F-8C85-0356ACFD5BC9}" destId="{A783C5A6-B2F8-41C4-9D60-A782602D7E37}" srcOrd="4" destOrd="0" presId="urn:microsoft.com/office/officeart/2008/layout/VerticalAccentList"/>
    <dgm:cxn modelId="{31183CC5-E053-41A3-9111-2B6C35305278}" type="presParOf" srcId="{C932A3D3-7FBD-432F-8C85-0356ACFD5BC9}" destId="{FD45265F-D5B6-4A45-B872-FBBD79DC2969}" srcOrd="5" destOrd="0" presId="urn:microsoft.com/office/officeart/2008/layout/VerticalAccentList"/>
    <dgm:cxn modelId="{CE5DB024-1EBC-466B-A202-D4284020659A}" type="presParOf" srcId="{C932A3D3-7FBD-432F-8C85-0356ACFD5BC9}" destId="{7A90DE89-50BF-4947-91E9-4CBAF125AED5}" srcOrd="6" destOrd="0" presId="urn:microsoft.com/office/officeart/2008/layout/VerticalAccentList"/>
    <dgm:cxn modelId="{44719E12-4523-4573-B999-9465FC74D97F}" type="presParOf" srcId="{C932A3D3-7FBD-432F-8C85-0356ACFD5BC9}" destId="{D90D29F9-D776-4CF1-895D-1DE1EDA90A79}" srcOrd="7" destOrd="0" presId="urn:microsoft.com/office/officeart/2008/layout/VerticalAccentList"/>
    <dgm:cxn modelId="{7E589790-A797-416A-8D19-9CA703832066}" type="presParOf" srcId="{62DEFE5F-CC5B-4300-BB84-BC9FA340DC56}" destId="{46DE2D9A-BA3A-41A5-A229-119C4C46C7D9}" srcOrd="5" destOrd="0" presId="urn:microsoft.com/office/officeart/2008/layout/VerticalAccentList"/>
    <dgm:cxn modelId="{58B68B7A-3486-4D40-9234-D73BA32726AA}" type="presParOf" srcId="{62DEFE5F-CC5B-4300-BB84-BC9FA340DC56}" destId="{8F5BBD8A-977A-49BE-82C3-130F51F38C64}" srcOrd="6" destOrd="0" presId="urn:microsoft.com/office/officeart/2008/layout/VerticalAccentList"/>
    <dgm:cxn modelId="{AC6AFE0D-29AF-4655-8DA7-5E3B01650118}" type="presParOf" srcId="{8F5BBD8A-977A-49BE-82C3-130F51F38C64}" destId="{571B0E3C-8518-4371-8B94-165E95A7D772}" srcOrd="0" destOrd="0" presId="urn:microsoft.com/office/officeart/2008/layout/VerticalAccentList"/>
    <dgm:cxn modelId="{8AC5D0F8-97B4-4FD0-8888-AA6DB98228F4}" type="presParOf" srcId="{62DEFE5F-CC5B-4300-BB84-BC9FA340DC56}" destId="{EE6247F8-5934-4260-BE7E-22FC789109DF}" srcOrd="7" destOrd="0" presId="urn:microsoft.com/office/officeart/2008/layout/VerticalAccentList"/>
    <dgm:cxn modelId="{824B7325-85A6-4214-A415-EAD0870DC7EB}" type="presParOf" srcId="{EE6247F8-5934-4260-BE7E-22FC789109DF}" destId="{021A6D39-6B9A-4330-836A-C30DAE5AE0A7}" srcOrd="0" destOrd="0" presId="urn:microsoft.com/office/officeart/2008/layout/VerticalAccentList"/>
    <dgm:cxn modelId="{4220593C-200C-4E40-AD49-7864CEDD46CB}" type="presParOf" srcId="{EE6247F8-5934-4260-BE7E-22FC789109DF}" destId="{7FF8AE0A-3676-468F-B82B-600AF1449FA0}" srcOrd="1" destOrd="0" presId="urn:microsoft.com/office/officeart/2008/layout/VerticalAccentList"/>
    <dgm:cxn modelId="{ADA9DAAB-C7A2-4DF3-BEB5-57D19C5AA000}" type="presParOf" srcId="{EE6247F8-5934-4260-BE7E-22FC789109DF}" destId="{8C5264B8-6140-4A2B-BCB2-74AC52579D47}" srcOrd="2" destOrd="0" presId="urn:microsoft.com/office/officeart/2008/layout/VerticalAccentList"/>
    <dgm:cxn modelId="{5E4F2B2B-8846-4D40-A558-BFC01CEB01E1}" type="presParOf" srcId="{EE6247F8-5934-4260-BE7E-22FC789109DF}" destId="{41AE04A8-3A2A-4381-98CE-1C12F8CEEF4E}" srcOrd="3" destOrd="0" presId="urn:microsoft.com/office/officeart/2008/layout/VerticalAccentList"/>
    <dgm:cxn modelId="{1CEAFF39-55B8-4B13-849E-A813F39EB906}" type="presParOf" srcId="{EE6247F8-5934-4260-BE7E-22FC789109DF}" destId="{1D50EAD0-AD48-4324-9D9C-CF22BE3D3ED1}" srcOrd="4" destOrd="0" presId="urn:microsoft.com/office/officeart/2008/layout/VerticalAccentList"/>
    <dgm:cxn modelId="{D339D812-18D6-4CC9-968A-F5B42600FBC5}" type="presParOf" srcId="{EE6247F8-5934-4260-BE7E-22FC789109DF}" destId="{EE650588-A2D4-4379-A877-BE8DC4367BE0}" srcOrd="5" destOrd="0" presId="urn:microsoft.com/office/officeart/2008/layout/VerticalAccentList"/>
    <dgm:cxn modelId="{372D7E96-6222-4CA2-8618-2DB614C38814}" type="presParOf" srcId="{EE6247F8-5934-4260-BE7E-22FC789109DF}" destId="{605FA112-929F-4EC9-B724-27A8A1CB40B5}" srcOrd="6" destOrd="0" presId="urn:microsoft.com/office/officeart/2008/layout/VerticalAccentList"/>
    <dgm:cxn modelId="{AC3BD710-2D8A-4BF9-AEC1-17A188DFCEEB}" type="presParOf" srcId="{EE6247F8-5934-4260-BE7E-22FC789109DF}" destId="{72D970BC-2C70-400C-96DC-00F1926F56D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52C09-FFFB-4A94-903F-7953EA5B93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6F274BA-9FB1-49F4-8001-914FE490D98E}">
      <dgm:prSet phldrT="[Tekst]" custT="1"/>
      <dgm:spPr>
        <a:solidFill>
          <a:srgbClr val="B6D1E1"/>
        </a:solidFill>
        <a:ln>
          <a:noFill/>
        </a:ln>
      </dgm:spPr>
      <dgm:t>
        <a:bodyPr/>
        <a:lstStyle/>
        <a:p>
          <a:pPr algn="l"/>
          <a:r>
            <a:rPr lang="en-GB" sz="2200" b="1" noProof="0" dirty="0"/>
            <a:t>Before you can test or develop your food business idea, you need to clearly define it. A strong idea is one you can explain simply and confidently in just a few sentences. Being able to talk about your idea clearly is a key skill for any entrepreneur.</a:t>
          </a:r>
        </a:p>
      </dgm:t>
    </dgm:pt>
    <dgm:pt modelId="{AC9A1E12-A424-4A21-A403-DE80D2C38E6A}" type="parTrans" cxnId="{2C11C73B-830E-47D6-BC12-F6BA8877E97B}">
      <dgm:prSet/>
      <dgm:spPr/>
      <dgm:t>
        <a:bodyPr/>
        <a:lstStyle/>
        <a:p>
          <a:endParaRPr lang="en-GB"/>
        </a:p>
      </dgm:t>
    </dgm:pt>
    <dgm:pt modelId="{C611CDA6-4F1F-41A3-B3C1-752F43693069}" type="sibTrans" cxnId="{2C11C73B-830E-47D6-BC12-F6BA8877E97B}">
      <dgm:prSet/>
      <dgm:spPr/>
      <dgm:t>
        <a:bodyPr/>
        <a:lstStyle/>
        <a:p>
          <a:endParaRPr lang="en-GB"/>
        </a:p>
      </dgm:t>
    </dgm:pt>
    <dgm:pt modelId="{9D0163B8-D0E2-424E-AE58-0E0A9E745B36}">
      <dgm:prSet custT="1"/>
      <dgm:spPr>
        <a:ln>
          <a:solidFill>
            <a:srgbClr val="94C7B0"/>
          </a:solidFill>
        </a:ln>
      </dgm:spPr>
      <dgm:t>
        <a:bodyPr/>
        <a:lstStyle/>
        <a:p>
          <a:pPr marL="0" indent="0">
            <a:buNone/>
          </a:pPr>
          <a:r>
            <a:rPr lang="en-GB" sz="2200" noProof="0" dirty="0"/>
            <a:t>The clearer your idea, the easier it will be for others to understand it and support it. As your business grows, you’ll need to describe it to many different people: customers, suppliers, mentors, banks, and maybe even potential investors.</a:t>
          </a:r>
        </a:p>
      </dgm:t>
    </dgm:pt>
    <dgm:pt modelId="{0395B07E-DB22-4D64-AE4B-A6E39BF2C252}" type="parTrans" cxnId="{FF314C6F-60D8-43D5-8B51-1779735265A1}">
      <dgm:prSet/>
      <dgm:spPr/>
      <dgm:t>
        <a:bodyPr/>
        <a:lstStyle/>
        <a:p>
          <a:endParaRPr lang="en-GB"/>
        </a:p>
      </dgm:t>
    </dgm:pt>
    <dgm:pt modelId="{CB6D3F60-29DF-40FD-A614-097E68BD771C}" type="sibTrans" cxnId="{FF314C6F-60D8-43D5-8B51-1779735265A1}">
      <dgm:prSet/>
      <dgm:spPr/>
      <dgm:t>
        <a:bodyPr/>
        <a:lstStyle/>
        <a:p>
          <a:endParaRPr lang="en-GB"/>
        </a:p>
      </dgm:t>
    </dgm:pt>
    <dgm:pt modelId="{E23D53CB-4A8F-46C8-842E-BC6B4BEDD9B6}">
      <dgm:prSet custT="1"/>
      <dgm:spPr>
        <a:ln>
          <a:solidFill>
            <a:srgbClr val="94C7B0"/>
          </a:solidFill>
        </a:ln>
      </dgm:spPr>
      <dgm:t>
        <a:bodyPr/>
        <a:lstStyle/>
        <a:p>
          <a:pPr marL="228600" indent="0">
            <a:buNone/>
          </a:pPr>
          <a:endParaRPr lang="en-GB" sz="2400" noProof="0" dirty="0"/>
        </a:p>
      </dgm:t>
    </dgm:pt>
    <dgm:pt modelId="{2584341D-944B-41AD-ABBA-A83AC775E07F}" type="parTrans" cxnId="{978B5F9F-D082-4E3D-AFA5-6D5B7DAC541C}">
      <dgm:prSet/>
      <dgm:spPr/>
      <dgm:t>
        <a:bodyPr/>
        <a:lstStyle/>
        <a:p>
          <a:endParaRPr lang="en-IE"/>
        </a:p>
      </dgm:t>
    </dgm:pt>
    <dgm:pt modelId="{10A3300E-2D7D-4AD6-9806-98DD569C62A2}" type="sibTrans" cxnId="{978B5F9F-D082-4E3D-AFA5-6D5B7DAC541C}">
      <dgm:prSet/>
      <dgm:spPr/>
      <dgm:t>
        <a:bodyPr/>
        <a:lstStyle/>
        <a:p>
          <a:endParaRPr lang="en-IE"/>
        </a:p>
      </dgm:t>
    </dgm:pt>
    <dgm:pt modelId="{B34E2851-E3B8-4982-8E66-45D370BAFB61}">
      <dgm:prSet custT="1"/>
      <dgm:spPr>
        <a:ln>
          <a:solidFill>
            <a:srgbClr val="94C7B0"/>
          </a:solidFill>
        </a:ln>
      </dgm:spPr>
      <dgm:t>
        <a:bodyPr/>
        <a:lstStyle/>
        <a:p>
          <a:pPr marL="0" indent="0">
            <a:buNone/>
          </a:pPr>
          <a:r>
            <a:rPr lang="en-GB" sz="2200" b="1" noProof="0" dirty="0"/>
            <a:t>Want to learn more? </a:t>
          </a:r>
          <a:r>
            <a:rPr lang="en-GB" sz="2200" b="0" noProof="0" dirty="0"/>
            <a:t>E</a:t>
          </a:r>
          <a:r>
            <a:rPr lang="en-GB" sz="2200" b="0" dirty="0" err="1"/>
            <a:t>xplore</a:t>
          </a:r>
          <a:r>
            <a:rPr lang="en-GB" sz="2200" dirty="0"/>
            <a:t> </a:t>
          </a:r>
          <a:r>
            <a:rPr lang="en-GB" sz="2200" dirty="0">
              <a:hlinkClick xmlns:r="http://schemas.openxmlformats.org/officeDocument/2006/relationships" r:id="rId1"/>
            </a:rPr>
            <a:t>The Recipe for a Great Business Pitch: Tips for Food Entrepreneurs</a:t>
          </a:r>
          <a:r>
            <a:rPr lang="en-GB" sz="2200" dirty="0"/>
            <a:t>, which offers practical advice on presenting your food business idea effectively.</a:t>
          </a:r>
          <a:endParaRPr lang="en-GB" sz="2200" noProof="0" dirty="0"/>
        </a:p>
      </dgm:t>
    </dgm:pt>
    <dgm:pt modelId="{480E1E79-9024-4B28-BD1A-DF9143685341}" type="parTrans" cxnId="{1B9A95B4-33A6-4713-B637-09FB69345C1A}">
      <dgm:prSet/>
      <dgm:spPr/>
      <dgm:t>
        <a:bodyPr/>
        <a:lstStyle/>
        <a:p>
          <a:endParaRPr lang="en-IE"/>
        </a:p>
      </dgm:t>
    </dgm:pt>
    <dgm:pt modelId="{66C97E45-9281-4902-B819-11B507647A1E}" type="sibTrans" cxnId="{1B9A95B4-33A6-4713-B637-09FB69345C1A}">
      <dgm:prSet/>
      <dgm:spPr/>
      <dgm:t>
        <a:bodyPr/>
        <a:lstStyle/>
        <a:p>
          <a:endParaRPr lang="en-IE"/>
        </a:p>
      </dgm:t>
    </dgm:pt>
    <dgm:pt modelId="{85F7AE8A-5678-4B77-B332-C6A804439F47}">
      <dgm:prSet custT="1"/>
      <dgm:spPr>
        <a:ln>
          <a:solidFill>
            <a:srgbClr val="94C7B0"/>
          </a:solidFill>
        </a:ln>
      </dgm:spPr>
      <dgm:t>
        <a:bodyPr/>
        <a:lstStyle/>
        <a:p>
          <a:pPr marL="0" indent="0">
            <a:buNone/>
          </a:pPr>
          <a:endParaRPr lang="en-GB" sz="2200" noProof="0" dirty="0"/>
        </a:p>
      </dgm:t>
    </dgm:pt>
    <dgm:pt modelId="{BBBC6A5F-792B-4C50-9B3C-CD0B20B5FFC3}" type="parTrans" cxnId="{ED1A807D-52A0-4A50-BADC-B1355A517538}">
      <dgm:prSet/>
      <dgm:spPr/>
      <dgm:t>
        <a:bodyPr/>
        <a:lstStyle/>
        <a:p>
          <a:endParaRPr lang="en-IE"/>
        </a:p>
      </dgm:t>
    </dgm:pt>
    <dgm:pt modelId="{D8A88B97-FF36-4FA7-965B-655196A5C4DD}" type="sibTrans" cxnId="{ED1A807D-52A0-4A50-BADC-B1355A517538}">
      <dgm:prSet/>
      <dgm:spPr/>
      <dgm:t>
        <a:bodyPr/>
        <a:lstStyle/>
        <a:p>
          <a:endParaRPr lang="en-IE"/>
        </a:p>
      </dgm:t>
    </dgm:pt>
    <dgm:pt modelId="{3E6BFF2F-1A8D-45EF-9B5C-63BC09BBCEDD}" type="pres">
      <dgm:prSet presAssocID="{F5D52C09-FFFB-4A94-903F-7953EA5B9328}" presName="linear" presStyleCnt="0">
        <dgm:presLayoutVars>
          <dgm:dir/>
          <dgm:animLvl val="lvl"/>
          <dgm:resizeHandles val="exact"/>
        </dgm:presLayoutVars>
      </dgm:prSet>
      <dgm:spPr/>
    </dgm:pt>
    <dgm:pt modelId="{346C8F07-63DA-44F2-866A-1D32B46ABF2C}" type="pres">
      <dgm:prSet presAssocID="{E6F274BA-9FB1-49F4-8001-914FE490D98E}" presName="parentLin" presStyleCnt="0"/>
      <dgm:spPr/>
    </dgm:pt>
    <dgm:pt modelId="{FE07B783-EFD5-46EE-B398-60F361274BAD}" type="pres">
      <dgm:prSet presAssocID="{E6F274BA-9FB1-49F4-8001-914FE490D98E}" presName="parentLeftMargin" presStyleLbl="node1" presStyleIdx="0" presStyleCnt="1"/>
      <dgm:spPr/>
    </dgm:pt>
    <dgm:pt modelId="{DAF57209-25DA-42B3-A7D7-98ADEFB87B68}" type="pres">
      <dgm:prSet presAssocID="{E6F274BA-9FB1-49F4-8001-914FE490D98E}" presName="parentText" presStyleLbl="node1" presStyleIdx="0" presStyleCnt="1" custScaleX="127212" custScaleY="532292" custLinFactNeighborX="-81907" custLinFactNeighborY="-17306">
        <dgm:presLayoutVars>
          <dgm:chMax val="0"/>
          <dgm:bulletEnabled val="1"/>
        </dgm:presLayoutVars>
      </dgm:prSet>
      <dgm:spPr/>
    </dgm:pt>
    <dgm:pt modelId="{34A538D5-9D09-41C0-858C-A9DCEF4E53E9}" type="pres">
      <dgm:prSet presAssocID="{E6F274BA-9FB1-49F4-8001-914FE490D98E}" presName="negativeSpace" presStyleCnt="0"/>
      <dgm:spPr/>
    </dgm:pt>
    <dgm:pt modelId="{6C2E5EC6-3043-403B-A6AA-A7B9062691FA}" type="pres">
      <dgm:prSet presAssocID="{E6F274BA-9FB1-49F4-8001-914FE490D98E}" presName="childText" presStyleLbl="conFgAcc1" presStyleIdx="0" presStyleCnt="1" custScaleY="49368" custLinFactY="10329" custLinFactNeighborX="0" custLinFactNeighborY="100000">
        <dgm:presLayoutVars>
          <dgm:bulletEnabled val="1"/>
        </dgm:presLayoutVars>
      </dgm:prSet>
      <dgm:spPr/>
    </dgm:pt>
  </dgm:ptLst>
  <dgm:cxnLst>
    <dgm:cxn modelId="{475AE906-5638-4C65-AF7A-B99A2100D936}" type="presOf" srcId="{9D0163B8-D0E2-424E-AE58-0E0A9E745B36}" destId="{6C2E5EC6-3043-403B-A6AA-A7B9062691FA}" srcOrd="0" destOrd="1" presId="urn:microsoft.com/office/officeart/2005/8/layout/list1"/>
    <dgm:cxn modelId="{F0E5CF09-18F1-466F-BBEB-3D1CB9275660}" type="presOf" srcId="{85F7AE8A-5678-4B77-B332-C6A804439F47}" destId="{6C2E5EC6-3043-403B-A6AA-A7B9062691FA}" srcOrd="0" destOrd="2" presId="urn:microsoft.com/office/officeart/2005/8/layout/list1"/>
    <dgm:cxn modelId="{2C11C73B-830E-47D6-BC12-F6BA8877E97B}" srcId="{F5D52C09-FFFB-4A94-903F-7953EA5B9328}" destId="{E6F274BA-9FB1-49F4-8001-914FE490D98E}" srcOrd="0" destOrd="0" parTransId="{AC9A1E12-A424-4A21-A403-DE80D2C38E6A}" sibTransId="{C611CDA6-4F1F-41A3-B3C1-752F43693069}"/>
    <dgm:cxn modelId="{5D2F1367-B85A-40A7-9CCA-15EB63CFD26A}" type="presOf" srcId="{E23D53CB-4A8F-46C8-842E-BC6B4BEDD9B6}" destId="{6C2E5EC6-3043-403B-A6AA-A7B9062691FA}" srcOrd="0" destOrd="0" presId="urn:microsoft.com/office/officeart/2005/8/layout/list1"/>
    <dgm:cxn modelId="{FF314C6F-60D8-43D5-8B51-1779735265A1}" srcId="{E6F274BA-9FB1-49F4-8001-914FE490D98E}" destId="{9D0163B8-D0E2-424E-AE58-0E0A9E745B36}" srcOrd="1" destOrd="0" parTransId="{0395B07E-DB22-4D64-AE4B-A6E39BF2C252}" sibTransId="{CB6D3F60-29DF-40FD-A614-097E68BD771C}"/>
    <dgm:cxn modelId="{EB3D247C-B2F4-4FC9-871E-C25A78ACC969}" type="presOf" srcId="{B34E2851-E3B8-4982-8E66-45D370BAFB61}" destId="{6C2E5EC6-3043-403B-A6AA-A7B9062691FA}" srcOrd="0" destOrd="3" presId="urn:microsoft.com/office/officeart/2005/8/layout/list1"/>
    <dgm:cxn modelId="{ED1A807D-52A0-4A50-BADC-B1355A517538}" srcId="{E6F274BA-9FB1-49F4-8001-914FE490D98E}" destId="{85F7AE8A-5678-4B77-B332-C6A804439F47}" srcOrd="2" destOrd="0" parTransId="{BBBC6A5F-792B-4C50-9B3C-CD0B20B5FFC3}" sibTransId="{D8A88B97-FF36-4FA7-965B-655196A5C4DD}"/>
    <dgm:cxn modelId="{343C657E-047D-47CC-A0DC-ADACE238AEC5}" type="presOf" srcId="{E6F274BA-9FB1-49F4-8001-914FE490D98E}" destId="{DAF57209-25DA-42B3-A7D7-98ADEFB87B68}" srcOrd="1" destOrd="0" presId="urn:microsoft.com/office/officeart/2005/8/layout/list1"/>
    <dgm:cxn modelId="{9E70258E-06FD-4F62-A043-D355C695CC8A}" type="presOf" srcId="{E6F274BA-9FB1-49F4-8001-914FE490D98E}" destId="{FE07B783-EFD5-46EE-B398-60F361274BAD}" srcOrd="0" destOrd="0" presId="urn:microsoft.com/office/officeart/2005/8/layout/list1"/>
    <dgm:cxn modelId="{978B5F9F-D082-4E3D-AFA5-6D5B7DAC541C}" srcId="{E6F274BA-9FB1-49F4-8001-914FE490D98E}" destId="{E23D53CB-4A8F-46C8-842E-BC6B4BEDD9B6}" srcOrd="0" destOrd="0" parTransId="{2584341D-944B-41AD-ABBA-A83AC775E07F}" sibTransId="{10A3300E-2D7D-4AD6-9806-98DD569C62A2}"/>
    <dgm:cxn modelId="{F003C6A0-A82E-4FBC-8C1B-6B27BE5C0338}" type="presOf" srcId="{F5D52C09-FFFB-4A94-903F-7953EA5B9328}" destId="{3E6BFF2F-1A8D-45EF-9B5C-63BC09BBCEDD}" srcOrd="0" destOrd="0" presId="urn:microsoft.com/office/officeart/2005/8/layout/list1"/>
    <dgm:cxn modelId="{1B9A95B4-33A6-4713-B637-09FB69345C1A}" srcId="{E6F274BA-9FB1-49F4-8001-914FE490D98E}" destId="{B34E2851-E3B8-4982-8E66-45D370BAFB61}" srcOrd="3" destOrd="0" parTransId="{480E1E79-9024-4B28-BD1A-DF9143685341}" sibTransId="{66C97E45-9281-4902-B819-11B507647A1E}"/>
    <dgm:cxn modelId="{5DC1FF53-DA4D-488E-8A09-201F8F48B276}" type="presParOf" srcId="{3E6BFF2F-1A8D-45EF-9B5C-63BC09BBCEDD}" destId="{346C8F07-63DA-44F2-866A-1D32B46ABF2C}" srcOrd="0" destOrd="0" presId="urn:microsoft.com/office/officeart/2005/8/layout/list1"/>
    <dgm:cxn modelId="{A6E0B2B0-8D8D-4418-A90E-8B57DC5227C5}" type="presParOf" srcId="{346C8F07-63DA-44F2-866A-1D32B46ABF2C}" destId="{FE07B783-EFD5-46EE-B398-60F361274BAD}" srcOrd="0" destOrd="0" presId="urn:microsoft.com/office/officeart/2005/8/layout/list1"/>
    <dgm:cxn modelId="{C615ED8C-AE2F-4DEC-BC0D-18F3D7E688D2}" type="presParOf" srcId="{346C8F07-63DA-44F2-866A-1D32B46ABF2C}" destId="{DAF57209-25DA-42B3-A7D7-98ADEFB87B68}" srcOrd="1" destOrd="0" presId="urn:microsoft.com/office/officeart/2005/8/layout/list1"/>
    <dgm:cxn modelId="{0B74AC8E-5076-4589-9A7A-C7AB6A1BC870}" type="presParOf" srcId="{3E6BFF2F-1A8D-45EF-9B5C-63BC09BBCEDD}" destId="{34A538D5-9D09-41C0-858C-A9DCEF4E53E9}" srcOrd="1" destOrd="0" presId="urn:microsoft.com/office/officeart/2005/8/layout/list1"/>
    <dgm:cxn modelId="{9C26BC50-16F2-49FF-8212-D0C86493B89C}" type="presParOf" srcId="{3E6BFF2F-1A8D-45EF-9B5C-63BC09BBCEDD}" destId="{6C2E5EC6-3043-403B-A6AA-A7B9062691F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7012D-8DB3-4A6D-B90F-B2C718FCD6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5B2B090-523B-4F1E-B91D-97CF8A59D8CA}">
      <dgm:prSet phldrT="[Tekst]" custT="1"/>
      <dgm:spPr>
        <a:solidFill>
          <a:srgbClr val="94C7B0"/>
        </a:solidFill>
        <a:ln>
          <a:noFill/>
        </a:ln>
      </dgm:spPr>
      <dgm:t>
        <a:bodyPr/>
        <a:lstStyle/>
        <a:p>
          <a:r>
            <a:rPr lang="en-GB" sz="1600" b="1" noProof="0" dirty="0"/>
            <a:t>Who your paying customer will be.</a:t>
          </a:r>
          <a:endParaRPr lang="en-GB" sz="1600" noProof="0" dirty="0"/>
        </a:p>
      </dgm:t>
    </dgm:pt>
    <dgm:pt modelId="{E1A09D5E-AFC3-4586-8800-9752140A9BAB}" type="parTrans" cxnId="{F31D393E-81AE-4BC9-AFEE-7F3E70BE4B64}">
      <dgm:prSet/>
      <dgm:spPr/>
      <dgm:t>
        <a:bodyPr/>
        <a:lstStyle/>
        <a:p>
          <a:endParaRPr lang="en-GB"/>
        </a:p>
      </dgm:t>
    </dgm:pt>
    <dgm:pt modelId="{031E7E11-866A-4E6D-BD26-96445471E571}" type="sibTrans" cxnId="{F31D393E-81AE-4BC9-AFEE-7F3E70BE4B64}">
      <dgm:prSet/>
      <dgm:spPr/>
      <dgm:t>
        <a:bodyPr/>
        <a:lstStyle/>
        <a:p>
          <a:endParaRPr lang="en-GB"/>
        </a:p>
      </dgm:t>
    </dgm:pt>
    <dgm:pt modelId="{43F15E5C-CA08-4745-9E30-8394FA4C1289}">
      <dgm:prSet custT="1"/>
      <dgm:spPr>
        <a:solidFill>
          <a:srgbClr val="94C7B0"/>
        </a:solidFill>
        <a:ln>
          <a:noFill/>
        </a:ln>
      </dgm:spPr>
      <dgm:t>
        <a:bodyPr/>
        <a:lstStyle/>
        <a:p>
          <a:pPr>
            <a:buNone/>
          </a:pPr>
          <a:r>
            <a:rPr lang="en-GB" sz="1600" b="1" noProof="0" dirty="0"/>
            <a:t>Where you plan to sell.</a:t>
          </a:r>
          <a:endParaRPr lang="en-GB" sz="1600" noProof="0" dirty="0"/>
        </a:p>
      </dgm:t>
    </dgm:pt>
    <dgm:pt modelId="{38BE4941-5005-4D15-85CF-F888907BBB86}" type="parTrans" cxnId="{2F86CD37-07D2-4268-BE40-E896219C79B4}">
      <dgm:prSet/>
      <dgm:spPr/>
      <dgm:t>
        <a:bodyPr/>
        <a:lstStyle/>
        <a:p>
          <a:endParaRPr lang="en-GB"/>
        </a:p>
      </dgm:t>
    </dgm:pt>
    <dgm:pt modelId="{FEEA878F-1EC7-4D5B-93F4-12929F2C69A3}" type="sibTrans" cxnId="{2F86CD37-07D2-4268-BE40-E896219C79B4}">
      <dgm:prSet/>
      <dgm:spPr/>
      <dgm:t>
        <a:bodyPr/>
        <a:lstStyle/>
        <a:p>
          <a:endParaRPr lang="en-GB"/>
        </a:p>
      </dgm:t>
    </dgm:pt>
    <dgm:pt modelId="{D555BCD9-7C0C-4627-BDAA-E51A01274098}">
      <dgm:prSet custT="1"/>
      <dgm:spPr>
        <a:solidFill>
          <a:srgbClr val="94C7B0"/>
        </a:solidFill>
        <a:ln>
          <a:noFill/>
        </a:ln>
      </dgm:spPr>
      <dgm:t>
        <a:bodyPr/>
        <a:lstStyle/>
        <a:p>
          <a:pPr>
            <a:buNone/>
          </a:pPr>
          <a:r>
            <a:rPr lang="en-GB" sz="1600" b="1" noProof="0" dirty="0"/>
            <a:t>What your competition is doing.</a:t>
          </a:r>
          <a:endParaRPr lang="en-GB" sz="1600" noProof="0" dirty="0"/>
        </a:p>
      </dgm:t>
    </dgm:pt>
    <dgm:pt modelId="{B5CB0FAD-E296-4860-B31F-6D8EB536C0CD}" type="parTrans" cxnId="{E5A8063A-1874-420B-8EA5-DDE56A2B2C02}">
      <dgm:prSet/>
      <dgm:spPr/>
      <dgm:t>
        <a:bodyPr/>
        <a:lstStyle/>
        <a:p>
          <a:endParaRPr lang="en-GB"/>
        </a:p>
      </dgm:t>
    </dgm:pt>
    <dgm:pt modelId="{313D76E3-C5A8-45E0-88ED-6CDDEAC945DE}" type="sibTrans" cxnId="{E5A8063A-1874-420B-8EA5-DDE56A2B2C02}">
      <dgm:prSet/>
      <dgm:spPr/>
      <dgm:t>
        <a:bodyPr/>
        <a:lstStyle/>
        <a:p>
          <a:endParaRPr lang="en-GB"/>
        </a:p>
      </dgm:t>
    </dgm:pt>
    <dgm:pt modelId="{C163CC08-9369-4C22-A23C-82F07B981D7C}">
      <dgm:prSet custT="1"/>
      <dgm:spPr>
        <a:solidFill>
          <a:srgbClr val="94C7B0"/>
        </a:solidFill>
        <a:ln>
          <a:noFill/>
        </a:ln>
      </dgm:spPr>
      <dgm:t>
        <a:bodyPr/>
        <a:lstStyle/>
        <a:p>
          <a:r>
            <a:rPr lang="en-GB" sz="1600" b="1" noProof="0" dirty="0"/>
            <a:t>How your offer compares.</a:t>
          </a:r>
          <a:endParaRPr lang="en-GB" sz="1600" noProof="0" dirty="0"/>
        </a:p>
      </dgm:t>
    </dgm:pt>
    <dgm:pt modelId="{B03D341B-15A6-4AA7-8C77-1D6B8EE4B8BF}" type="parTrans" cxnId="{D42D3FFE-6867-4A7C-B9F1-12CD997EB6A0}">
      <dgm:prSet/>
      <dgm:spPr/>
      <dgm:t>
        <a:bodyPr/>
        <a:lstStyle/>
        <a:p>
          <a:endParaRPr lang="en-GB"/>
        </a:p>
      </dgm:t>
    </dgm:pt>
    <dgm:pt modelId="{FA58D956-6EF6-492D-A7D9-FE2523036584}" type="sibTrans" cxnId="{D42D3FFE-6867-4A7C-B9F1-12CD997EB6A0}">
      <dgm:prSet/>
      <dgm:spPr/>
      <dgm:t>
        <a:bodyPr/>
        <a:lstStyle/>
        <a:p>
          <a:endParaRPr lang="en-GB"/>
        </a:p>
      </dgm:t>
    </dgm:pt>
    <dgm:pt modelId="{2CE856BE-13E4-4B83-9EF6-457BF6504BDC}">
      <dgm:prSet phldrT="[Tekst]" custT="1"/>
      <dgm:spPr>
        <a:solidFill>
          <a:srgbClr val="94C7B0"/>
        </a:solidFill>
        <a:ln>
          <a:noFill/>
        </a:ln>
      </dgm:spPr>
      <dgm:t>
        <a:bodyPr/>
        <a:lstStyle/>
        <a:p>
          <a:r>
            <a:rPr lang="en-GB" sz="1600" b="1" noProof="0" dirty="0"/>
            <a:t>What makes your food product or service valuable.</a:t>
          </a:r>
          <a:endParaRPr lang="en-GB" sz="1600" noProof="0" dirty="0"/>
        </a:p>
      </dgm:t>
    </dgm:pt>
    <dgm:pt modelId="{5825CECB-75DB-4092-9616-D90711202AB8}" type="parTrans" cxnId="{67196C86-769C-4BA7-90EF-7DCD2C7895B4}">
      <dgm:prSet/>
      <dgm:spPr/>
      <dgm:t>
        <a:bodyPr/>
        <a:lstStyle/>
        <a:p>
          <a:endParaRPr lang="en-GB"/>
        </a:p>
      </dgm:t>
    </dgm:pt>
    <dgm:pt modelId="{FA32ADF3-666C-41EE-BE6E-5581926E2EE0}" type="sibTrans" cxnId="{67196C86-769C-4BA7-90EF-7DCD2C7895B4}">
      <dgm:prSet/>
      <dgm:spPr/>
      <dgm:t>
        <a:bodyPr/>
        <a:lstStyle/>
        <a:p>
          <a:endParaRPr lang="en-GB"/>
        </a:p>
      </dgm:t>
    </dgm:pt>
    <dgm:pt modelId="{8F3014D9-1630-42D6-AAAE-E39FAF2C10F3}">
      <dgm:prSet phldrT="[Tekst]" custT="1"/>
      <dgm:spPr>
        <a:ln>
          <a:solidFill>
            <a:srgbClr val="B6D1E1"/>
          </a:solidFill>
        </a:ln>
      </dgm:spPr>
      <dgm:t>
        <a:bodyPr/>
        <a:lstStyle/>
        <a:p>
          <a:pPr>
            <a:buNone/>
          </a:pPr>
          <a:r>
            <a:rPr lang="en-GB" sz="1600" noProof="0" dirty="0"/>
            <a:t>What do they need, value or struggle with?</a:t>
          </a:r>
        </a:p>
      </dgm:t>
    </dgm:pt>
    <dgm:pt modelId="{B1E9DB74-CBD7-4BD9-BC9E-1DF990031AB9}" type="parTrans" cxnId="{12BCCF5C-F467-4EA9-A36D-ECBCD22139BB}">
      <dgm:prSet/>
      <dgm:spPr/>
      <dgm:t>
        <a:bodyPr/>
        <a:lstStyle/>
        <a:p>
          <a:endParaRPr lang="en-GB"/>
        </a:p>
      </dgm:t>
    </dgm:pt>
    <dgm:pt modelId="{9B7D57ED-F7D6-4ACE-BCB1-24F1B371ABB4}" type="sibTrans" cxnId="{12BCCF5C-F467-4EA9-A36D-ECBCD22139BB}">
      <dgm:prSet/>
      <dgm:spPr/>
      <dgm:t>
        <a:bodyPr/>
        <a:lstStyle/>
        <a:p>
          <a:endParaRPr lang="en-GB"/>
        </a:p>
      </dgm:t>
    </dgm:pt>
    <dgm:pt modelId="{709BF4C0-2F0C-4291-B258-99328FD7C58A}">
      <dgm:prSet phldrT="[Tekst]" custT="1"/>
      <dgm:spPr>
        <a:ln>
          <a:solidFill>
            <a:srgbClr val="B6D1E1"/>
          </a:solidFill>
        </a:ln>
      </dgm:spPr>
      <dgm:t>
        <a:bodyPr/>
        <a:lstStyle/>
        <a:p>
          <a:pPr>
            <a:buNone/>
          </a:pPr>
          <a:r>
            <a:rPr lang="en-GB" sz="1600" noProof="0" dirty="0"/>
            <a:t>What culinary features or benefits will matter most to your customer?</a:t>
          </a:r>
        </a:p>
      </dgm:t>
    </dgm:pt>
    <dgm:pt modelId="{260CA5E8-3384-491E-B5E4-45005E6ED04B}" type="parTrans" cxnId="{04985468-81E3-4F63-8B16-45813DDC646E}">
      <dgm:prSet/>
      <dgm:spPr/>
      <dgm:t>
        <a:bodyPr/>
        <a:lstStyle/>
        <a:p>
          <a:endParaRPr lang="en-GB"/>
        </a:p>
      </dgm:t>
    </dgm:pt>
    <dgm:pt modelId="{1FE201E4-4EB6-49C1-99CB-3C2B2EBEC037}" type="sibTrans" cxnId="{04985468-81E3-4F63-8B16-45813DDC646E}">
      <dgm:prSet/>
      <dgm:spPr/>
      <dgm:t>
        <a:bodyPr/>
        <a:lstStyle/>
        <a:p>
          <a:endParaRPr lang="en-GB"/>
        </a:p>
      </dgm:t>
    </dgm:pt>
    <dgm:pt modelId="{25A809FA-5D7B-4446-804D-CA7E57803ADA}">
      <dgm:prSet custT="1"/>
      <dgm:spPr>
        <a:ln>
          <a:solidFill>
            <a:srgbClr val="B6D1E1"/>
          </a:solidFill>
        </a:ln>
      </dgm:spPr>
      <dgm:t>
        <a:bodyPr/>
        <a:lstStyle/>
        <a:p>
          <a:pPr>
            <a:buNone/>
          </a:pPr>
          <a:r>
            <a:rPr lang="en-GB" sz="1600" noProof="0" dirty="0"/>
            <a:t>Define the geographic area you’ll focus on in your first year.</a:t>
          </a:r>
        </a:p>
      </dgm:t>
    </dgm:pt>
    <dgm:pt modelId="{FD2AE83B-25A6-4D46-954E-17035C0A44B0}" type="parTrans" cxnId="{F03C9798-1087-49FB-B359-A2A9F702B9C6}">
      <dgm:prSet/>
      <dgm:spPr/>
      <dgm:t>
        <a:bodyPr/>
        <a:lstStyle/>
        <a:p>
          <a:endParaRPr lang="en-GB"/>
        </a:p>
      </dgm:t>
    </dgm:pt>
    <dgm:pt modelId="{86579C00-BBD8-4A62-BA9D-9BE37A969997}" type="sibTrans" cxnId="{F03C9798-1087-49FB-B359-A2A9F702B9C6}">
      <dgm:prSet/>
      <dgm:spPr/>
      <dgm:t>
        <a:bodyPr/>
        <a:lstStyle/>
        <a:p>
          <a:endParaRPr lang="en-GB"/>
        </a:p>
      </dgm:t>
    </dgm:pt>
    <dgm:pt modelId="{2AC39FCB-56EE-4F58-9510-FB69165A1090}">
      <dgm:prSet custT="1"/>
      <dgm:spPr>
        <a:ln>
          <a:solidFill>
            <a:srgbClr val="B6D1E1"/>
          </a:solidFill>
        </a:ln>
      </dgm:spPr>
      <dgm:t>
        <a:bodyPr/>
        <a:lstStyle/>
        <a:p>
          <a:pPr>
            <a:buNone/>
          </a:pPr>
          <a:r>
            <a:rPr lang="en-GB" sz="1600" noProof="0" dirty="0"/>
            <a:t>Who else is selling in the same area? What do they charge?</a:t>
          </a:r>
        </a:p>
      </dgm:t>
    </dgm:pt>
    <dgm:pt modelId="{0C43266A-FD11-4ED2-9BDE-6C6E96ADBA92}" type="parTrans" cxnId="{069846F9-3CA1-4F2D-89BA-F2A7C79CF29E}">
      <dgm:prSet/>
      <dgm:spPr/>
      <dgm:t>
        <a:bodyPr/>
        <a:lstStyle/>
        <a:p>
          <a:endParaRPr lang="en-GB"/>
        </a:p>
      </dgm:t>
    </dgm:pt>
    <dgm:pt modelId="{1446B2A5-06B8-40B6-81F0-1A9552B7993C}" type="sibTrans" cxnId="{069846F9-3CA1-4F2D-89BA-F2A7C79CF29E}">
      <dgm:prSet/>
      <dgm:spPr/>
      <dgm:t>
        <a:bodyPr/>
        <a:lstStyle/>
        <a:p>
          <a:endParaRPr lang="en-GB"/>
        </a:p>
      </dgm:t>
    </dgm:pt>
    <dgm:pt modelId="{9D66E2B8-4068-4139-8C75-74C80A11C28A}">
      <dgm:prSet custT="1"/>
      <dgm:spPr>
        <a:ln>
          <a:solidFill>
            <a:srgbClr val="B6D1E1"/>
          </a:solidFill>
        </a:ln>
      </dgm:spPr>
      <dgm:t>
        <a:bodyPr/>
        <a:lstStyle/>
        <a:p>
          <a:pPr>
            <a:buNone/>
          </a:pPr>
          <a:r>
            <a:rPr lang="en-GB" sz="1600" noProof="0" dirty="0"/>
            <a:t>Can you stay competitive on uniqueness? </a:t>
          </a:r>
        </a:p>
      </dgm:t>
    </dgm:pt>
    <dgm:pt modelId="{82772A99-D936-4F29-BFD9-97B13722B777}" type="parTrans" cxnId="{38DD5B1F-99EF-4295-A3CA-08904C683C7C}">
      <dgm:prSet/>
      <dgm:spPr/>
      <dgm:t>
        <a:bodyPr/>
        <a:lstStyle/>
        <a:p>
          <a:endParaRPr lang="en-GB"/>
        </a:p>
      </dgm:t>
    </dgm:pt>
    <dgm:pt modelId="{628846E5-BF47-4306-9BDF-8BF4E48A8BA5}" type="sibTrans" cxnId="{38DD5B1F-99EF-4295-A3CA-08904C683C7C}">
      <dgm:prSet/>
      <dgm:spPr/>
      <dgm:t>
        <a:bodyPr/>
        <a:lstStyle/>
        <a:p>
          <a:endParaRPr lang="en-GB"/>
        </a:p>
      </dgm:t>
    </dgm:pt>
    <dgm:pt modelId="{DAF7A459-D6D8-467D-A9ED-A28548F7B50B}">
      <dgm:prSet custT="1"/>
      <dgm:spPr>
        <a:ln>
          <a:solidFill>
            <a:srgbClr val="B6D1E1"/>
          </a:solidFill>
        </a:ln>
      </dgm:spPr>
      <dgm:t>
        <a:bodyPr/>
        <a:lstStyle/>
        <a:p>
          <a:pPr>
            <a:buNone/>
          </a:pPr>
          <a:r>
            <a:rPr lang="en-GB" sz="1600" noProof="0" dirty="0"/>
            <a:t>Why would customers choose you?</a:t>
          </a:r>
        </a:p>
      </dgm:t>
    </dgm:pt>
    <dgm:pt modelId="{C3BC7C5D-E25F-48EE-BC62-58337A8BA798}" type="parTrans" cxnId="{ABB553B3-6AA0-4463-9312-270DBCB7E52D}">
      <dgm:prSet/>
      <dgm:spPr/>
      <dgm:t>
        <a:bodyPr/>
        <a:lstStyle/>
        <a:p>
          <a:endParaRPr lang="en-GB"/>
        </a:p>
      </dgm:t>
    </dgm:pt>
    <dgm:pt modelId="{1DD0AA65-81C3-4BFD-A0F2-DE776480067F}" type="sibTrans" cxnId="{ABB553B3-6AA0-4463-9312-270DBCB7E52D}">
      <dgm:prSet/>
      <dgm:spPr/>
      <dgm:t>
        <a:bodyPr/>
        <a:lstStyle/>
        <a:p>
          <a:endParaRPr lang="en-GB"/>
        </a:p>
      </dgm:t>
    </dgm:pt>
    <dgm:pt modelId="{02E742EF-5414-4EAB-B4B4-14D6351A4B5C}" type="pres">
      <dgm:prSet presAssocID="{EC67012D-8DB3-4A6D-B90F-B2C718FCD6F2}" presName="linear" presStyleCnt="0">
        <dgm:presLayoutVars>
          <dgm:dir/>
          <dgm:animLvl val="lvl"/>
          <dgm:resizeHandles val="exact"/>
        </dgm:presLayoutVars>
      </dgm:prSet>
      <dgm:spPr/>
    </dgm:pt>
    <dgm:pt modelId="{6D9C9397-F7DC-4A6F-BE75-9365AA5C8EB4}" type="pres">
      <dgm:prSet presAssocID="{D5B2B090-523B-4F1E-B91D-97CF8A59D8CA}" presName="parentLin" presStyleCnt="0"/>
      <dgm:spPr/>
    </dgm:pt>
    <dgm:pt modelId="{E329B66C-5164-4302-898E-5955509DC4E0}" type="pres">
      <dgm:prSet presAssocID="{D5B2B090-523B-4F1E-B91D-97CF8A59D8CA}" presName="parentLeftMargin" presStyleLbl="node1" presStyleIdx="0" presStyleCnt="5"/>
      <dgm:spPr/>
    </dgm:pt>
    <dgm:pt modelId="{8822E82D-42C3-44B1-B441-085CD90DA869}" type="pres">
      <dgm:prSet presAssocID="{D5B2B090-523B-4F1E-B91D-97CF8A59D8CA}" presName="parentText" presStyleLbl="node1" presStyleIdx="0" presStyleCnt="5">
        <dgm:presLayoutVars>
          <dgm:chMax val="0"/>
          <dgm:bulletEnabled val="1"/>
        </dgm:presLayoutVars>
      </dgm:prSet>
      <dgm:spPr/>
    </dgm:pt>
    <dgm:pt modelId="{DE7846EA-6384-4EE5-AAA3-87E997153AE6}" type="pres">
      <dgm:prSet presAssocID="{D5B2B090-523B-4F1E-B91D-97CF8A59D8CA}" presName="negativeSpace" presStyleCnt="0"/>
      <dgm:spPr/>
    </dgm:pt>
    <dgm:pt modelId="{0B0DB9D0-0B3A-4493-894D-9E5947B87DD5}" type="pres">
      <dgm:prSet presAssocID="{D5B2B090-523B-4F1E-B91D-97CF8A59D8CA}" presName="childText" presStyleLbl="conFgAcc1" presStyleIdx="0" presStyleCnt="5">
        <dgm:presLayoutVars>
          <dgm:bulletEnabled val="1"/>
        </dgm:presLayoutVars>
      </dgm:prSet>
      <dgm:spPr/>
    </dgm:pt>
    <dgm:pt modelId="{007251E6-8C94-48A0-B860-C6EECF8E4686}" type="pres">
      <dgm:prSet presAssocID="{031E7E11-866A-4E6D-BD26-96445471E571}" presName="spaceBetweenRectangles" presStyleCnt="0"/>
      <dgm:spPr/>
    </dgm:pt>
    <dgm:pt modelId="{949117DB-953F-4AEE-B609-BD753A9503E5}" type="pres">
      <dgm:prSet presAssocID="{2CE856BE-13E4-4B83-9EF6-457BF6504BDC}" presName="parentLin" presStyleCnt="0"/>
      <dgm:spPr/>
    </dgm:pt>
    <dgm:pt modelId="{0E30FE6C-568A-4DB5-8F95-4D0CCB365AC0}" type="pres">
      <dgm:prSet presAssocID="{2CE856BE-13E4-4B83-9EF6-457BF6504BDC}" presName="parentLeftMargin" presStyleLbl="node1" presStyleIdx="0" presStyleCnt="5"/>
      <dgm:spPr/>
    </dgm:pt>
    <dgm:pt modelId="{680B4CF2-95DE-48FF-938E-5D009D677CB1}" type="pres">
      <dgm:prSet presAssocID="{2CE856BE-13E4-4B83-9EF6-457BF6504BDC}" presName="parentText" presStyleLbl="node1" presStyleIdx="1" presStyleCnt="5">
        <dgm:presLayoutVars>
          <dgm:chMax val="0"/>
          <dgm:bulletEnabled val="1"/>
        </dgm:presLayoutVars>
      </dgm:prSet>
      <dgm:spPr/>
    </dgm:pt>
    <dgm:pt modelId="{74295DBB-4B4A-4BC5-BDCA-FBF9D73EFDB7}" type="pres">
      <dgm:prSet presAssocID="{2CE856BE-13E4-4B83-9EF6-457BF6504BDC}" presName="negativeSpace" presStyleCnt="0"/>
      <dgm:spPr/>
    </dgm:pt>
    <dgm:pt modelId="{04B6F7D1-BFE1-4DE2-ADC0-5F719314E556}" type="pres">
      <dgm:prSet presAssocID="{2CE856BE-13E4-4B83-9EF6-457BF6504BDC}" presName="childText" presStyleLbl="conFgAcc1" presStyleIdx="1" presStyleCnt="5">
        <dgm:presLayoutVars>
          <dgm:bulletEnabled val="1"/>
        </dgm:presLayoutVars>
      </dgm:prSet>
      <dgm:spPr/>
    </dgm:pt>
    <dgm:pt modelId="{D6C9EB27-3DAE-40C1-B1A0-DF153273477B}" type="pres">
      <dgm:prSet presAssocID="{FA32ADF3-666C-41EE-BE6E-5581926E2EE0}" presName="spaceBetweenRectangles" presStyleCnt="0"/>
      <dgm:spPr/>
    </dgm:pt>
    <dgm:pt modelId="{5E83B164-FB90-4705-8026-73614CCC060E}" type="pres">
      <dgm:prSet presAssocID="{43F15E5C-CA08-4745-9E30-8394FA4C1289}" presName="parentLin" presStyleCnt="0"/>
      <dgm:spPr/>
    </dgm:pt>
    <dgm:pt modelId="{D3EC9D04-8A8A-441B-B371-274F3E0CA100}" type="pres">
      <dgm:prSet presAssocID="{43F15E5C-CA08-4745-9E30-8394FA4C1289}" presName="parentLeftMargin" presStyleLbl="node1" presStyleIdx="1" presStyleCnt="5"/>
      <dgm:spPr/>
    </dgm:pt>
    <dgm:pt modelId="{79B6302D-8487-459E-B78E-47EEF6989747}" type="pres">
      <dgm:prSet presAssocID="{43F15E5C-CA08-4745-9E30-8394FA4C1289}" presName="parentText" presStyleLbl="node1" presStyleIdx="2" presStyleCnt="5">
        <dgm:presLayoutVars>
          <dgm:chMax val="0"/>
          <dgm:bulletEnabled val="1"/>
        </dgm:presLayoutVars>
      </dgm:prSet>
      <dgm:spPr/>
    </dgm:pt>
    <dgm:pt modelId="{872066FB-D958-4A9C-B28F-364574524381}" type="pres">
      <dgm:prSet presAssocID="{43F15E5C-CA08-4745-9E30-8394FA4C1289}" presName="negativeSpace" presStyleCnt="0"/>
      <dgm:spPr/>
    </dgm:pt>
    <dgm:pt modelId="{85141A89-C3BA-45C1-8033-51D0779B5FBD}" type="pres">
      <dgm:prSet presAssocID="{43F15E5C-CA08-4745-9E30-8394FA4C1289}" presName="childText" presStyleLbl="conFgAcc1" presStyleIdx="2" presStyleCnt="5">
        <dgm:presLayoutVars>
          <dgm:bulletEnabled val="1"/>
        </dgm:presLayoutVars>
      </dgm:prSet>
      <dgm:spPr/>
    </dgm:pt>
    <dgm:pt modelId="{D50BCD7D-79DD-40B5-B0C3-0B1420910756}" type="pres">
      <dgm:prSet presAssocID="{FEEA878F-1EC7-4D5B-93F4-12929F2C69A3}" presName="spaceBetweenRectangles" presStyleCnt="0"/>
      <dgm:spPr/>
    </dgm:pt>
    <dgm:pt modelId="{F123B8B6-6F96-4B56-8950-9BC331AD357C}" type="pres">
      <dgm:prSet presAssocID="{D555BCD9-7C0C-4627-BDAA-E51A01274098}" presName="parentLin" presStyleCnt="0"/>
      <dgm:spPr/>
    </dgm:pt>
    <dgm:pt modelId="{0710D7C1-315F-42CF-B51B-79E405F5DD14}" type="pres">
      <dgm:prSet presAssocID="{D555BCD9-7C0C-4627-BDAA-E51A01274098}" presName="parentLeftMargin" presStyleLbl="node1" presStyleIdx="2" presStyleCnt="5"/>
      <dgm:spPr/>
    </dgm:pt>
    <dgm:pt modelId="{2DDA88F6-188A-4F15-9450-DC8DBE7B3E5A}" type="pres">
      <dgm:prSet presAssocID="{D555BCD9-7C0C-4627-BDAA-E51A01274098}" presName="parentText" presStyleLbl="node1" presStyleIdx="3" presStyleCnt="5">
        <dgm:presLayoutVars>
          <dgm:chMax val="0"/>
          <dgm:bulletEnabled val="1"/>
        </dgm:presLayoutVars>
      </dgm:prSet>
      <dgm:spPr/>
    </dgm:pt>
    <dgm:pt modelId="{BDBA0BF2-7F54-4CDB-8C91-4C81EE3652D6}" type="pres">
      <dgm:prSet presAssocID="{D555BCD9-7C0C-4627-BDAA-E51A01274098}" presName="negativeSpace" presStyleCnt="0"/>
      <dgm:spPr/>
    </dgm:pt>
    <dgm:pt modelId="{CF4FBCD3-D166-4ECD-A4D6-3DE48304DBA1}" type="pres">
      <dgm:prSet presAssocID="{D555BCD9-7C0C-4627-BDAA-E51A01274098}" presName="childText" presStyleLbl="conFgAcc1" presStyleIdx="3" presStyleCnt="5">
        <dgm:presLayoutVars>
          <dgm:bulletEnabled val="1"/>
        </dgm:presLayoutVars>
      </dgm:prSet>
      <dgm:spPr/>
    </dgm:pt>
    <dgm:pt modelId="{893D032D-8048-41B4-AD37-6490BA25E2E5}" type="pres">
      <dgm:prSet presAssocID="{313D76E3-C5A8-45E0-88ED-6CDDEAC945DE}" presName="spaceBetweenRectangles" presStyleCnt="0"/>
      <dgm:spPr/>
    </dgm:pt>
    <dgm:pt modelId="{A55BB2F0-DC78-4D77-95AE-36024A7802D5}" type="pres">
      <dgm:prSet presAssocID="{C163CC08-9369-4C22-A23C-82F07B981D7C}" presName="parentLin" presStyleCnt="0"/>
      <dgm:spPr/>
    </dgm:pt>
    <dgm:pt modelId="{C6CE5DF0-3964-457E-A578-64686BD61E1C}" type="pres">
      <dgm:prSet presAssocID="{C163CC08-9369-4C22-A23C-82F07B981D7C}" presName="parentLeftMargin" presStyleLbl="node1" presStyleIdx="3" presStyleCnt="5"/>
      <dgm:spPr/>
    </dgm:pt>
    <dgm:pt modelId="{EC1B45A5-7545-4098-AC60-1A70886B5D44}" type="pres">
      <dgm:prSet presAssocID="{C163CC08-9369-4C22-A23C-82F07B981D7C}" presName="parentText" presStyleLbl="node1" presStyleIdx="4" presStyleCnt="5">
        <dgm:presLayoutVars>
          <dgm:chMax val="0"/>
          <dgm:bulletEnabled val="1"/>
        </dgm:presLayoutVars>
      </dgm:prSet>
      <dgm:spPr/>
    </dgm:pt>
    <dgm:pt modelId="{90E370B2-AAF2-4E86-886D-903F65021DAF}" type="pres">
      <dgm:prSet presAssocID="{C163CC08-9369-4C22-A23C-82F07B981D7C}" presName="negativeSpace" presStyleCnt="0"/>
      <dgm:spPr/>
    </dgm:pt>
    <dgm:pt modelId="{2C42F61D-2FC5-4B32-A7D8-25B86735E401}" type="pres">
      <dgm:prSet presAssocID="{C163CC08-9369-4C22-A23C-82F07B981D7C}" presName="childText" presStyleLbl="conFgAcc1" presStyleIdx="4" presStyleCnt="5">
        <dgm:presLayoutVars>
          <dgm:bulletEnabled val="1"/>
        </dgm:presLayoutVars>
      </dgm:prSet>
      <dgm:spPr/>
    </dgm:pt>
  </dgm:ptLst>
  <dgm:cxnLst>
    <dgm:cxn modelId="{DF980019-3395-4E2E-AF25-ADCB93B32C71}" type="presOf" srcId="{EC67012D-8DB3-4A6D-B90F-B2C718FCD6F2}" destId="{02E742EF-5414-4EAB-B4B4-14D6351A4B5C}" srcOrd="0" destOrd="0" presId="urn:microsoft.com/office/officeart/2005/8/layout/list1"/>
    <dgm:cxn modelId="{38DD5B1F-99EF-4295-A3CA-08904C683C7C}" srcId="{C163CC08-9369-4C22-A23C-82F07B981D7C}" destId="{9D66E2B8-4068-4139-8C75-74C80A11C28A}" srcOrd="0" destOrd="0" parTransId="{82772A99-D936-4F29-BFD9-97B13722B777}" sibTransId="{628846E5-BF47-4306-9BDF-8BF4E48A8BA5}"/>
    <dgm:cxn modelId="{FCC00E36-EAB9-4F07-B725-9EC827C7F5F7}" type="presOf" srcId="{D5B2B090-523B-4F1E-B91D-97CF8A59D8CA}" destId="{E329B66C-5164-4302-898E-5955509DC4E0}" srcOrd="0" destOrd="0" presId="urn:microsoft.com/office/officeart/2005/8/layout/list1"/>
    <dgm:cxn modelId="{734F2936-F993-4669-B243-C36530E35076}" type="presOf" srcId="{9D66E2B8-4068-4139-8C75-74C80A11C28A}" destId="{2C42F61D-2FC5-4B32-A7D8-25B86735E401}" srcOrd="0" destOrd="0" presId="urn:microsoft.com/office/officeart/2005/8/layout/list1"/>
    <dgm:cxn modelId="{2F86CD37-07D2-4268-BE40-E896219C79B4}" srcId="{EC67012D-8DB3-4A6D-B90F-B2C718FCD6F2}" destId="{43F15E5C-CA08-4745-9E30-8394FA4C1289}" srcOrd="2" destOrd="0" parTransId="{38BE4941-5005-4D15-85CF-F888907BBB86}" sibTransId="{FEEA878F-1EC7-4D5B-93F4-12929F2C69A3}"/>
    <dgm:cxn modelId="{30B7D339-7BD7-4151-A4FA-5A8D7779FA3D}" type="presOf" srcId="{2CE856BE-13E4-4B83-9EF6-457BF6504BDC}" destId="{680B4CF2-95DE-48FF-938E-5D009D677CB1}" srcOrd="1" destOrd="0" presId="urn:microsoft.com/office/officeart/2005/8/layout/list1"/>
    <dgm:cxn modelId="{E5A8063A-1874-420B-8EA5-DDE56A2B2C02}" srcId="{EC67012D-8DB3-4A6D-B90F-B2C718FCD6F2}" destId="{D555BCD9-7C0C-4627-BDAA-E51A01274098}" srcOrd="3" destOrd="0" parTransId="{B5CB0FAD-E296-4860-B31F-6D8EB536C0CD}" sibTransId="{313D76E3-C5A8-45E0-88ED-6CDDEAC945DE}"/>
    <dgm:cxn modelId="{3279503B-D8F5-416D-9E89-C7232A4F588D}" type="presOf" srcId="{C163CC08-9369-4C22-A23C-82F07B981D7C}" destId="{EC1B45A5-7545-4098-AC60-1A70886B5D44}" srcOrd="1" destOrd="0" presId="urn:microsoft.com/office/officeart/2005/8/layout/list1"/>
    <dgm:cxn modelId="{F31D393E-81AE-4BC9-AFEE-7F3E70BE4B64}" srcId="{EC67012D-8DB3-4A6D-B90F-B2C718FCD6F2}" destId="{D5B2B090-523B-4F1E-B91D-97CF8A59D8CA}" srcOrd="0" destOrd="0" parTransId="{E1A09D5E-AFC3-4586-8800-9752140A9BAB}" sibTransId="{031E7E11-866A-4E6D-BD26-96445471E571}"/>
    <dgm:cxn modelId="{12BCCF5C-F467-4EA9-A36D-ECBCD22139BB}" srcId="{D5B2B090-523B-4F1E-B91D-97CF8A59D8CA}" destId="{8F3014D9-1630-42D6-AAAE-E39FAF2C10F3}" srcOrd="0" destOrd="0" parTransId="{B1E9DB74-CBD7-4BD9-BC9E-1DF990031AB9}" sibTransId="{9B7D57ED-F7D6-4ACE-BCB1-24F1B371ABB4}"/>
    <dgm:cxn modelId="{A1AC3A5E-DEC0-48E9-8067-208BB0796828}" type="presOf" srcId="{D555BCD9-7C0C-4627-BDAA-E51A01274098}" destId="{0710D7C1-315F-42CF-B51B-79E405F5DD14}" srcOrd="0" destOrd="0" presId="urn:microsoft.com/office/officeart/2005/8/layout/list1"/>
    <dgm:cxn modelId="{04985468-81E3-4F63-8B16-45813DDC646E}" srcId="{2CE856BE-13E4-4B83-9EF6-457BF6504BDC}" destId="{709BF4C0-2F0C-4291-B258-99328FD7C58A}" srcOrd="0" destOrd="0" parTransId="{260CA5E8-3384-491E-B5E4-45005E6ED04B}" sibTransId="{1FE201E4-4EB6-49C1-99CB-3C2B2EBEC037}"/>
    <dgm:cxn modelId="{A1F81849-6BC3-40DB-B2FF-079D1E15B713}" type="presOf" srcId="{25A809FA-5D7B-4446-804D-CA7E57803ADA}" destId="{85141A89-C3BA-45C1-8033-51D0779B5FBD}" srcOrd="0" destOrd="0" presId="urn:microsoft.com/office/officeart/2005/8/layout/list1"/>
    <dgm:cxn modelId="{7FEB9D69-7BDC-4D32-B18B-C6358C950121}" type="presOf" srcId="{D555BCD9-7C0C-4627-BDAA-E51A01274098}" destId="{2DDA88F6-188A-4F15-9450-DC8DBE7B3E5A}" srcOrd="1" destOrd="0" presId="urn:microsoft.com/office/officeart/2005/8/layout/list1"/>
    <dgm:cxn modelId="{BA733A6D-DBDC-4025-BB43-9F24FA056515}" type="presOf" srcId="{2AC39FCB-56EE-4F58-9510-FB69165A1090}" destId="{CF4FBCD3-D166-4ECD-A4D6-3DE48304DBA1}" srcOrd="0" destOrd="0" presId="urn:microsoft.com/office/officeart/2005/8/layout/list1"/>
    <dgm:cxn modelId="{67196C86-769C-4BA7-90EF-7DCD2C7895B4}" srcId="{EC67012D-8DB3-4A6D-B90F-B2C718FCD6F2}" destId="{2CE856BE-13E4-4B83-9EF6-457BF6504BDC}" srcOrd="1" destOrd="0" parTransId="{5825CECB-75DB-4092-9616-D90711202AB8}" sibTransId="{FA32ADF3-666C-41EE-BE6E-5581926E2EE0}"/>
    <dgm:cxn modelId="{F03C9798-1087-49FB-B359-A2A9F702B9C6}" srcId="{43F15E5C-CA08-4745-9E30-8394FA4C1289}" destId="{25A809FA-5D7B-4446-804D-CA7E57803ADA}" srcOrd="0" destOrd="0" parTransId="{FD2AE83B-25A6-4D46-954E-17035C0A44B0}" sibTransId="{86579C00-BBD8-4A62-BA9D-9BE37A969997}"/>
    <dgm:cxn modelId="{CB8A739D-F1E1-461E-8307-199D1E2C59C6}" type="presOf" srcId="{8F3014D9-1630-42D6-AAAE-E39FAF2C10F3}" destId="{0B0DB9D0-0B3A-4493-894D-9E5947B87DD5}" srcOrd="0" destOrd="0" presId="urn:microsoft.com/office/officeart/2005/8/layout/list1"/>
    <dgm:cxn modelId="{920F3DA2-177F-4C74-BCB1-27C70D72FCA8}" type="presOf" srcId="{2CE856BE-13E4-4B83-9EF6-457BF6504BDC}" destId="{0E30FE6C-568A-4DB5-8F95-4D0CCB365AC0}" srcOrd="0" destOrd="0" presId="urn:microsoft.com/office/officeart/2005/8/layout/list1"/>
    <dgm:cxn modelId="{ABB553B3-6AA0-4463-9312-270DBCB7E52D}" srcId="{C163CC08-9369-4C22-A23C-82F07B981D7C}" destId="{DAF7A459-D6D8-467D-A9ED-A28548F7B50B}" srcOrd="1" destOrd="0" parTransId="{C3BC7C5D-E25F-48EE-BC62-58337A8BA798}" sibTransId="{1DD0AA65-81C3-4BFD-A0F2-DE776480067F}"/>
    <dgm:cxn modelId="{B6B3A5C3-5A41-4223-8F9E-456100194B31}" type="presOf" srcId="{D5B2B090-523B-4F1E-B91D-97CF8A59D8CA}" destId="{8822E82D-42C3-44B1-B441-085CD90DA869}" srcOrd="1" destOrd="0" presId="urn:microsoft.com/office/officeart/2005/8/layout/list1"/>
    <dgm:cxn modelId="{C90D0FC5-4B51-47DA-9DB5-9F0479CA0687}" type="presOf" srcId="{DAF7A459-D6D8-467D-A9ED-A28548F7B50B}" destId="{2C42F61D-2FC5-4B32-A7D8-25B86735E401}" srcOrd="0" destOrd="1" presId="urn:microsoft.com/office/officeart/2005/8/layout/list1"/>
    <dgm:cxn modelId="{1A6964D7-C52F-4AD4-8C98-AF0006EF0AAC}" type="presOf" srcId="{709BF4C0-2F0C-4291-B258-99328FD7C58A}" destId="{04B6F7D1-BFE1-4DE2-ADC0-5F719314E556}" srcOrd="0" destOrd="0" presId="urn:microsoft.com/office/officeart/2005/8/layout/list1"/>
    <dgm:cxn modelId="{BCA149DE-F5EA-4C8D-816E-CCAB981911FC}" type="presOf" srcId="{C163CC08-9369-4C22-A23C-82F07B981D7C}" destId="{C6CE5DF0-3964-457E-A578-64686BD61E1C}" srcOrd="0" destOrd="0" presId="urn:microsoft.com/office/officeart/2005/8/layout/list1"/>
    <dgm:cxn modelId="{2915C6EF-024E-40B5-8873-631B08D0321A}" type="presOf" srcId="{43F15E5C-CA08-4745-9E30-8394FA4C1289}" destId="{79B6302D-8487-459E-B78E-47EEF6989747}" srcOrd="1" destOrd="0" presId="urn:microsoft.com/office/officeart/2005/8/layout/list1"/>
    <dgm:cxn modelId="{DBA67AF3-56DB-4953-A07A-EC4D8C0D73C9}" type="presOf" srcId="{43F15E5C-CA08-4745-9E30-8394FA4C1289}" destId="{D3EC9D04-8A8A-441B-B371-274F3E0CA100}" srcOrd="0" destOrd="0" presId="urn:microsoft.com/office/officeart/2005/8/layout/list1"/>
    <dgm:cxn modelId="{069846F9-3CA1-4F2D-89BA-F2A7C79CF29E}" srcId="{D555BCD9-7C0C-4627-BDAA-E51A01274098}" destId="{2AC39FCB-56EE-4F58-9510-FB69165A1090}" srcOrd="0" destOrd="0" parTransId="{0C43266A-FD11-4ED2-9BDE-6C6E96ADBA92}" sibTransId="{1446B2A5-06B8-40B6-81F0-1A9552B7993C}"/>
    <dgm:cxn modelId="{D42D3FFE-6867-4A7C-B9F1-12CD997EB6A0}" srcId="{EC67012D-8DB3-4A6D-B90F-B2C718FCD6F2}" destId="{C163CC08-9369-4C22-A23C-82F07B981D7C}" srcOrd="4" destOrd="0" parTransId="{B03D341B-15A6-4AA7-8C77-1D6B8EE4B8BF}" sibTransId="{FA58D956-6EF6-492D-A7D9-FE2523036584}"/>
    <dgm:cxn modelId="{6563EBA4-C7A7-45BE-8723-4A1243091B39}" type="presParOf" srcId="{02E742EF-5414-4EAB-B4B4-14D6351A4B5C}" destId="{6D9C9397-F7DC-4A6F-BE75-9365AA5C8EB4}" srcOrd="0" destOrd="0" presId="urn:microsoft.com/office/officeart/2005/8/layout/list1"/>
    <dgm:cxn modelId="{4AD0F252-6B93-484C-B0AE-1A96CA452B90}" type="presParOf" srcId="{6D9C9397-F7DC-4A6F-BE75-9365AA5C8EB4}" destId="{E329B66C-5164-4302-898E-5955509DC4E0}" srcOrd="0" destOrd="0" presId="urn:microsoft.com/office/officeart/2005/8/layout/list1"/>
    <dgm:cxn modelId="{A929B25E-5074-40C2-AE25-1ED02271874F}" type="presParOf" srcId="{6D9C9397-F7DC-4A6F-BE75-9365AA5C8EB4}" destId="{8822E82D-42C3-44B1-B441-085CD90DA869}" srcOrd="1" destOrd="0" presId="urn:microsoft.com/office/officeart/2005/8/layout/list1"/>
    <dgm:cxn modelId="{38CD9938-C3E5-4BA6-98D7-77A6FCA97B1B}" type="presParOf" srcId="{02E742EF-5414-4EAB-B4B4-14D6351A4B5C}" destId="{DE7846EA-6384-4EE5-AAA3-87E997153AE6}" srcOrd="1" destOrd="0" presId="urn:microsoft.com/office/officeart/2005/8/layout/list1"/>
    <dgm:cxn modelId="{12DEA631-CF97-46DE-960C-60FDECA6B251}" type="presParOf" srcId="{02E742EF-5414-4EAB-B4B4-14D6351A4B5C}" destId="{0B0DB9D0-0B3A-4493-894D-9E5947B87DD5}" srcOrd="2" destOrd="0" presId="urn:microsoft.com/office/officeart/2005/8/layout/list1"/>
    <dgm:cxn modelId="{9678BB55-A7F6-4916-8C72-EB9A6FEAF403}" type="presParOf" srcId="{02E742EF-5414-4EAB-B4B4-14D6351A4B5C}" destId="{007251E6-8C94-48A0-B860-C6EECF8E4686}" srcOrd="3" destOrd="0" presId="urn:microsoft.com/office/officeart/2005/8/layout/list1"/>
    <dgm:cxn modelId="{13AE8C33-C084-4224-853D-686CCAE60FBF}" type="presParOf" srcId="{02E742EF-5414-4EAB-B4B4-14D6351A4B5C}" destId="{949117DB-953F-4AEE-B609-BD753A9503E5}" srcOrd="4" destOrd="0" presId="urn:microsoft.com/office/officeart/2005/8/layout/list1"/>
    <dgm:cxn modelId="{F98FEEAF-069C-4C62-876E-9956628E55BA}" type="presParOf" srcId="{949117DB-953F-4AEE-B609-BD753A9503E5}" destId="{0E30FE6C-568A-4DB5-8F95-4D0CCB365AC0}" srcOrd="0" destOrd="0" presId="urn:microsoft.com/office/officeart/2005/8/layout/list1"/>
    <dgm:cxn modelId="{D62A97B3-F08C-48B3-9740-31921149C0CF}" type="presParOf" srcId="{949117DB-953F-4AEE-B609-BD753A9503E5}" destId="{680B4CF2-95DE-48FF-938E-5D009D677CB1}" srcOrd="1" destOrd="0" presId="urn:microsoft.com/office/officeart/2005/8/layout/list1"/>
    <dgm:cxn modelId="{857AB785-597B-46F6-B759-71F01AFBEC62}" type="presParOf" srcId="{02E742EF-5414-4EAB-B4B4-14D6351A4B5C}" destId="{74295DBB-4B4A-4BC5-BDCA-FBF9D73EFDB7}" srcOrd="5" destOrd="0" presId="urn:microsoft.com/office/officeart/2005/8/layout/list1"/>
    <dgm:cxn modelId="{95CF2A9F-535D-4A44-B1B1-4BE9BCDB924B}" type="presParOf" srcId="{02E742EF-5414-4EAB-B4B4-14D6351A4B5C}" destId="{04B6F7D1-BFE1-4DE2-ADC0-5F719314E556}" srcOrd="6" destOrd="0" presId="urn:microsoft.com/office/officeart/2005/8/layout/list1"/>
    <dgm:cxn modelId="{06B1E6F1-9448-4E2F-8D91-463AE48D7B32}" type="presParOf" srcId="{02E742EF-5414-4EAB-B4B4-14D6351A4B5C}" destId="{D6C9EB27-3DAE-40C1-B1A0-DF153273477B}" srcOrd="7" destOrd="0" presId="urn:microsoft.com/office/officeart/2005/8/layout/list1"/>
    <dgm:cxn modelId="{C615E6AE-EEBD-4028-BBBF-9882AA625DC5}" type="presParOf" srcId="{02E742EF-5414-4EAB-B4B4-14D6351A4B5C}" destId="{5E83B164-FB90-4705-8026-73614CCC060E}" srcOrd="8" destOrd="0" presId="urn:microsoft.com/office/officeart/2005/8/layout/list1"/>
    <dgm:cxn modelId="{424D1A3B-77B9-429C-9532-5D0A87FB7FC9}" type="presParOf" srcId="{5E83B164-FB90-4705-8026-73614CCC060E}" destId="{D3EC9D04-8A8A-441B-B371-274F3E0CA100}" srcOrd="0" destOrd="0" presId="urn:microsoft.com/office/officeart/2005/8/layout/list1"/>
    <dgm:cxn modelId="{32178F23-0449-4141-9B41-4DE006AA8F71}" type="presParOf" srcId="{5E83B164-FB90-4705-8026-73614CCC060E}" destId="{79B6302D-8487-459E-B78E-47EEF6989747}" srcOrd="1" destOrd="0" presId="urn:microsoft.com/office/officeart/2005/8/layout/list1"/>
    <dgm:cxn modelId="{8C8791AA-B823-4772-90E6-C84F674C8299}" type="presParOf" srcId="{02E742EF-5414-4EAB-B4B4-14D6351A4B5C}" destId="{872066FB-D958-4A9C-B28F-364574524381}" srcOrd="9" destOrd="0" presId="urn:microsoft.com/office/officeart/2005/8/layout/list1"/>
    <dgm:cxn modelId="{E2ED2F31-C1D4-49FD-9117-B762736F5114}" type="presParOf" srcId="{02E742EF-5414-4EAB-B4B4-14D6351A4B5C}" destId="{85141A89-C3BA-45C1-8033-51D0779B5FBD}" srcOrd="10" destOrd="0" presId="urn:microsoft.com/office/officeart/2005/8/layout/list1"/>
    <dgm:cxn modelId="{C6C1284D-901C-44CC-9F50-0A497977DA23}" type="presParOf" srcId="{02E742EF-5414-4EAB-B4B4-14D6351A4B5C}" destId="{D50BCD7D-79DD-40B5-B0C3-0B1420910756}" srcOrd="11" destOrd="0" presId="urn:microsoft.com/office/officeart/2005/8/layout/list1"/>
    <dgm:cxn modelId="{43B8D940-86EC-4DA2-B63D-8D1F33F2747A}" type="presParOf" srcId="{02E742EF-5414-4EAB-B4B4-14D6351A4B5C}" destId="{F123B8B6-6F96-4B56-8950-9BC331AD357C}" srcOrd="12" destOrd="0" presId="urn:microsoft.com/office/officeart/2005/8/layout/list1"/>
    <dgm:cxn modelId="{AD02E53A-FAE1-4357-96FE-3008BFCD20AA}" type="presParOf" srcId="{F123B8B6-6F96-4B56-8950-9BC331AD357C}" destId="{0710D7C1-315F-42CF-B51B-79E405F5DD14}" srcOrd="0" destOrd="0" presId="urn:microsoft.com/office/officeart/2005/8/layout/list1"/>
    <dgm:cxn modelId="{62E89131-9500-4F60-AEB8-34DFC6655DE3}" type="presParOf" srcId="{F123B8B6-6F96-4B56-8950-9BC331AD357C}" destId="{2DDA88F6-188A-4F15-9450-DC8DBE7B3E5A}" srcOrd="1" destOrd="0" presId="urn:microsoft.com/office/officeart/2005/8/layout/list1"/>
    <dgm:cxn modelId="{9037BE7D-308B-4C8E-A38D-11736146D8B1}" type="presParOf" srcId="{02E742EF-5414-4EAB-B4B4-14D6351A4B5C}" destId="{BDBA0BF2-7F54-4CDB-8C91-4C81EE3652D6}" srcOrd="13" destOrd="0" presId="urn:microsoft.com/office/officeart/2005/8/layout/list1"/>
    <dgm:cxn modelId="{275BE6B4-D6B0-4FD6-A621-D154CF7F77E9}" type="presParOf" srcId="{02E742EF-5414-4EAB-B4B4-14D6351A4B5C}" destId="{CF4FBCD3-D166-4ECD-A4D6-3DE48304DBA1}" srcOrd="14" destOrd="0" presId="urn:microsoft.com/office/officeart/2005/8/layout/list1"/>
    <dgm:cxn modelId="{32028782-655E-47BE-A833-B1F032DAAA53}" type="presParOf" srcId="{02E742EF-5414-4EAB-B4B4-14D6351A4B5C}" destId="{893D032D-8048-41B4-AD37-6490BA25E2E5}" srcOrd="15" destOrd="0" presId="urn:microsoft.com/office/officeart/2005/8/layout/list1"/>
    <dgm:cxn modelId="{78FA47A9-8DCC-41F5-9038-411C07CAD527}" type="presParOf" srcId="{02E742EF-5414-4EAB-B4B4-14D6351A4B5C}" destId="{A55BB2F0-DC78-4D77-95AE-36024A7802D5}" srcOrd="16" destOrd="0" presId="urn:microsoft.com/office/officeart/2005/8/layout/list1"/>
    <dgm:cxn modelId="{08B43A2B-477F-406A-A71D-F24F9E03BC67}" type="presParOf" srcId="{A55BB2F0-DC78-4D77-95AE-36024A7802D5}" destId="{C6CE5DF0-3964-457E-A578-64686BD61E1C}" srcOrd="0" destOrd="0" presId="urn:microsoft.com/office/officeart/2005/8/layout/list1"/>
    <dgm:cxn modelId="{DB2019E4-B5F4-4054-9A24-B4BDDC8D526A}" type="presParOf" srcId="{A55BB2F0-DC78-4D77-95AE-36024A7802D5}" destId="{EC1B45A5-7545-4098-AC60-1A70886B5D44}" srcOrd="1" destOrd="0" presId="urn:microsoft.com/office/officeart/2005/8/layout/list1"/>
    <dgm:cxn modelId="{8D9A7178-9F48-4331-B1B7-5B0B69E155FD}" type="presParOf" srcId="{02E742EF-5414-4EAB-B4B4-14D6351A4B5C}" destId="{90E370B2-AAF2-4E86-886D-903F65021DAF}" srcOrd="17" destOrd="0" presId="urn:microsoft.com/office/officeart/2005/8/layout/list1"/>
    <dgm:cxn modelId="{CD78E728-F1EF-4BBB-AF31-F46C21A738F0}" type="presParOf" srcId="{02E742EF-5414-4EAB-B4B4-14D6351A4B5C}" destId="{2C42F61D-2FC5-4B32-A7D8-25B86735E40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8A17D6-4EB3-4C9E-B905-E932BAF33F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065C047-B146-47E8-9EB4-C28A9D089692}">
      <dgm:prSet phldrT="[Tekst]" custT="1"/>
      <dgm:spPr>
        <a:solidFill>
          <a:srgbClr val="94C7B0"/>
        </a:solidFill>
      </dgm:spPr>
      <dgm:t>
        <a:bodyPr/>
        <a:lstStyle/>
        <a:p>
          <a:pPr>
            <a:buNone/>
          </a:pPr>
          <a:r>
            <a:rPr lang="en-GB" sz="2000" b="1" noProof="0" dirty="0"/>
            <a:t>You could be targeting a mass market, which means a very broad group of people who all buy similar, widely available products.</a:t>
          </a:r>
        </a:p>
      </dgm:t>
    </dgm:pt>
    <dgm:pt modelId="{6DA25ECE-D565-4D99-B169-5D68202670E2}" type="parTrans" cxnId="{4004397B-D7FA-49BB-9F79-2F06A8520741}">
      <dgm:prSet/>
      <dgm:spPr/>
      <dgm:t>
        <a:bodyPr/>
        <a:lstStyle/>
        <a:p>
          <a:endParaRPr lang="en-GB"/>
        </a:p>
      </dgm:t>
    </dgm:pt>
    <dgm:pt modelId="{45C7DCCA-0DBD-49CD-A62C-981AB4598BA3}" type="sibTrans" cxnId="{4004397B-D7FA-49BB-9F79-2F06A8520741}">
      <dgm:prSet/>
      <dgm:spPr/>
      <dgm:t>
        <a:bodyPr/>
        <a:lstStyle/>
        <a:p>
          <a:endParaRPr lang="en-GB"/>
        </a:p>
      </dgm:t>
    </dgm:pt>
    <dgm:pt modelId="{402DA95D-87FF-4674-AF32-D5BAF61628E6}">
      <dgm:prSet phldrT="[Tekst]" custT="1"/>
      <dgm:spPr>
        <a:solidFill>
          <a:srgbClr val="94C7B0"/>
        </a:solidFill>
      </dgm:spPr>
      <dgm:t>
        <a:bodyPr/>
        <a:lstStyle/>
        <a:p>
          <a:pPr>
            <a:buNone/>
          </a:pPr>
          <a:r>
            <a:rPr lang="en-GB" sz="2000" b="1" noProof="0" dirty="0"/>
            <a:t>Most new food businesses, especially small or personal ones, start with a niche market. A niche is a smaller, more specific group of customers with particular needs or tastes.</a:t>
          </a:r>
        </a:p>
      </dgm:t>
    </dgm:pt>
    <dgm:pt modelId="{BF08C083-5D76-4980-B094-2A0066DB1536}" type="parTrans" cxnId="{013163DD-E563-4F1A-838B-ACE48A54F518}">
      <dgm:prSet/>
      <dgm:spPr/>
      <dgm:t>
        <a:bodyPr/>
        <a:lstStyle/>
        <a:p>
          <a:endParaRPr lang="en-GB"/>
        </a:p>
      </dgm:t>
    </dgm:pt>
    <dgm:pt modelId="{E66EB471-E9B8-49ED-AAF1-DFB31D614C4F}" type="sibTrans" cxnId="{013163DD-E563-4F1A-838B-ACE48A54F518}">
      <dgm:prSet/>
      <dgm:spPr/>
      <dgm:t>
        <a:bodyPr/>
        <a:lstStyle/>
        <a:p>
          <a:endParaRPr lang="en-GB"/>
        </a:p>
      </dgm:t>
    </dgm:pt>
    <dgm:pt modelId="{F8EC1563-9383-4C06-854F-FAB9E9E5900E}">
      <dgm:prSet phldrT="[Tekst]" custT="1"/>
      <dgm:spPr>
        <a:ln>
          <a:solidFill>
            <a:srgbClr val="B6D1E1"/>
          </a:solidFill>
        </a:ln>
      </dgm:spPr>
      <dgm:t>
        <a:bodyPr/>
        <a:lstStyle/>
        <a:p>
          <a:pPr>
            <a:buNone/>
          </a:pPr>
          <a:r>
            <a:rPr lang="en-GB" sz="2000" b="1" noProof="0" dirty="0"/>
            <a:t>Example:</a:t>
          </a:r>
          <a:r>
            <a:rPr lang="en-GB" sz="2000" noProof="0" dirty="0"/>
            <a:t> Handmade chocolate using traditional recipes, organic ingredients, or flavours from your home country such as cardamom, rose water or chilli.</a:t>
          </a:r>
        </a:p>
      </dgm:t>
    </dgm:pt>
    <dgm:pt modelId="{F214E911-1F7E-4275-9C4F-075CA92FADBF}" type="parTrans" cxnId="{2209C946-5788-40AE-A08B-8AC2228D1232}">
      <dgm:prSet/>
      <dgm:spPr/>
      <dgm:t>
        <a:bodyPr/>
        <a:lstStyle/>
        <a:p>
          <a:endParaRPr lang="en-GB"/>
        </a:p>
      </dgm:t>
    </dgm:pt>
    <dgm:pt modelId="{42FB8B56-CA2A-4B6F-8EAB-51928C835903}" type="sibTrans" cxnId="{2209C946-5788-40AE-A08B-8AC2228D1232}">
      <dgm:prSet/>
      <dgm:spPr/>
      <dgm:t>
        <a:bodyPr/>
        <a:lstStyle/>
        <a:p>
          <a:endParaRPr lang="en-GB"/>
        </a:p>
      </dgm:t>
    </dgm:pt>
    <dgm:pt modelId="{43B8C430-D14E-458C-A47D-289CDBA922E7}">
      <dgm:prSet phldrT="[Tekst]" custT="1"/>
      <dgm:spPr>
        <a:ln>
          <a:solidFill>
            <a:srgbClr val="B6D1E1"/>
          </a:solidFill>
        </a:ln>
      </dgm:spPr>
      <dgm:t>
        <a:bodyPr/>
        <a:lstStyle/>
        <a:p>
          <a:pPr>
            <a:buNone/>
          </a:pPr>
          <a:r>
            <a:rPr lang="en-GB" sz="2000" b="1" noProof="0" dirty="0"/>
            <a:t>Example:</a:t>
          </a:r>
          <a:r>
            <a:rPr lang="en-GB" sz="2000" noProof="0" dirty="0"/>
            <a:t> A plain chocolate bar sold in supermarkets.</a:t>
          </a:r>
          <a:br>
            <a:rPr lang="en-GB" sz="2000" noProof="0" dirty="0"/>
          </a:br>
          <a:r>
            <a:rPr lang="en-GB" sz="2000" noProof="0" dirty="0"/>
            <a:t>These are made in huge quantities and sold by global brands like Cadbury, Nestlé or Mars.</a:t>
          </a:r>
        </a:p>
      </dgm:t>
    </dgm:pt>
    <dgm:pt modelId="{3AA75138-8DD3-4092-8CAB-7C860F5E283A}" type="parTrans" cxnId="{797695BF-3FBC-4DA0-93D0-33407322CCC3}">
      <dgm:prSet/>
      <dgm:spPr/>
      <dgm:t>
        <a:bodyPr/>
        <a:lstStyle/>
        <a:p>
          <a:endParaRPr lang="en-GB"/>
        </a:p>
      </dgm:t>
    </dgm:pt>
    <dgm:pt modelId="{3230060E-D86D-4911-8734-B133BC9CFB6A}" type="sibTrans" cxnId="{797695BF-3FBC-4DA0-93D0-33407322CCC3}">
      <dgm:prSet/>
      <dgm:spPr/>
      <dgm:t>
        <a:bodyPr/>
        <a:lstStyle/>
        <a:p>
          <a:endParaRPr lang="en-GB"/>
        </a:p>
      </dgm:t>
    </dgm:pt>
    <dgm:pt modelId="{5D25D81A-CA3F-4B3B-810B-ABBFCD2790DF}" type="pres">
      <dgm:prSet presAssocID="{A08A17D6-4EB3-4C9E-B905-E932BAF33F68}" presName="linear" presStyleCnt="0">
        <dgm:presLayoutVars>
          <dgm:dir/>
          <dgm:animLvl val="lvl"/>
          <dgm:resizeHandles val="exact"/>
        </dgm:presLayoutVars>
      </dgm:prSet>
      <dgm:spPr/>
    </dgm:pt>
    <dgm:pt modelId="{95F1FDD6-1E86-473D-B04E-502B5048E881}" type="pres">
      <dgm:prSet presAssocID="{E065C047-B146-47E8-9EB4-C28A9D089692}" presName="parentLin" presStyleCnt="0"/>
      <dgm:spPr/>
    </dgm:pt>
    <dgm:pt modelId="{6E5CB84A-3D15-48BC-BA59-6B8655A3462A}" type="pres">
      <dgm:prSet presAssocID="{E065C047-B146-47E8-9EB4-C28A9D089692}" presName="parentLeftMargin" presStyleLbl="node1" presStyleIdx="0" presStyleCnt="2"/>
      <dgm:spPr/>
    </dgm:pt>
    <dgm:pt modelId="{7291CD6C-F814-4C27-91B1-C2A08BA356E7}" type="pres">
      <dgm:prSet presAssocID="{E065C047-B146-47E8-9EB4-C28A9D089692}" presName="parentText" presStyleLbl="node1" presStyleIdx="0" presStyleCnt="2" custScaleX="129542">
        <dgm:presLayoutVars>
          <dgm:chMax val="0"/>
          <dgm:bulletEnabled val="1"/>
        </dgm:presLayoutVars>
      </dgm:prSet>
      <dgm:spPr/>
    </dgm:pt>
    <dgm:pt modelId="{1C830103-B1FB-4387-A130-E7D4ED589B3F}" type="pres">
      <dgm:prSet presAssocID="{E065C047-B146-47E8-9EB4-C28A9D089692}" presName="negativeSpace" presStyleCnt="0"/>
      <dgm:spPr/>
    </dgm:pt>
    <dgm:pt modelId="{6562C193-C5D6-4C58-988A-A48D8661283C}" type="pres">
      <dgm:prSet presAssocID="{E065C047-B146-47E8-9EB4-C28A9D089692}" presName="childText" presStyleLbl="conFgAcc1" presStyleIdx="0" presStyleCnt="2">
        <dgm:presLayoutVars>
          <dgm:bulletEnabled val="1"/>
        </dgm:presLayoutVars>
      </dgm:prSet>
      <dgm:spPr/>
    </dgm:pt>
    <dgm:pt modelId="{4C36F758-4B6E-4692-A701-7E72BC439B39}" type="pres">
      <dgm:prSet presAssocID="{45C7DCCA-0DBD-49CD-A62C-981AB4598BA3}" presName="spaceBetweenRectangles" presStyleCnt="0"/>
      <dgm:spPr/>
    </dgm:pt>
    <dgm:pt modelId="{1BD9558B-ED9D-4153-ADE4-8F9A866E5615}" type="pres">
      <dgm:prSet presAssocID="{402DA95D-87FF-4674-AF32-D5BAF61628E6}" presName="parentLin" presStyleCnt="0"/>
      <dgm:spPr/>
    </dgm:pt>
    <dgm:pt modelId="{FF021C55-BBC5-4968-ADC9-5E8CD423087B}" type="pres">
      <dgm:prSet presAssocID="{402DA95D-87FF-4674-AF32-D5BAF61628E6}" presName="parentLeftMargin" presStyleLbl="node1" presStyleIdx="0" presStyleCnt="2"/>
      <dgm:spPr/>
    </dgm:pt>
    <dgm:pt modelId="{BBD40AA9-30D6-445C-BAD3-C62E8F1671CD}" type="pres">
      <dgm:prSet presAssocID="{402DA95D-87FF-4674-AF32-D5BAF61628E6}" presName="parentText" presStyleLbl="node1" presStyleIdx="1" presStyleCnt="2" custScaleX="130016">
        <dgm:presLayoutVars>
          <dgm:chMax val="0"/>
          <dgm:bulletEnabled val="1"/>
        </dgm:presLayoutVars>
      </dgm:prSet>
      <dgm:spPr/>
    </dgm:pt>
    <dgm:pt modelId="{AC9A1B7F-3D85-4C6B-9403-C69C469ED0DB}" type="pres">
      <dgm:prSet presAssocID="{402DA95D-87FF-4674-AF32-D5BAF61628E6}" presName="negativeSpace" presStyleCnt="0"/>
      <dgm:spPr/>
    </dgm:pt>
    <dgm:pt modelId="{FBE4F817-50DF-41C6-9A0F-90CFED1BCE4D}" type="pres">
      <dgm:prSet presAssocID="{402DA95D-87FF-4674-AF32-D5BAF61628E6}" presName="childText" presStyleLbl="conFgAcc1" presStyleIdx="1" presStyleCnt="2">
        <dgm:presLayoutVars>
          <dgm:bulletEnabled val="1"/>
        </dgm:presLayoutVars>
      </dgm:prSet>
      <dgm:spPr/>
    </dgm:pt>
  </dgm:ptLst>
  <dgm:cxnLst>
    <dgm:cxn modelId="{2209C946-5788-40AE-A08B-8AC2228D1232}" srcId="{402DA95D-87FF-4674-AF32-D5BAF61628E6}" destId="{F8EC1563-9383-4C06-854F-FAB9E9E5900E}" srcOrd="0" destOrd="0" parTransId="{F214E911-1F7E-4275-9C4F-075CA92FADBF}" sibTransId="{42FB8B56-CA2A-4B6F-8EAB-51928C835903}"/>
    <dgm:cxn modelId="{4004397B-D7FA-49BB-9F79-2F06A8520741}" srcId="{A08A17D6-4EB3-4C9E-B905-E932BAF33F68}" destId="{E065C047-B146-47E8-9EB4-C28A9D089692}" srcOrd="0" destOrd="0" parTransId="{6DA25ECE-D565-4D99-B169-5D68202670E2}" sibTransId="{45C7DCCA-0DBD-49CD-A62C-981AB4598BA3}"/>
    <dgm:cxn modelId="{894EC984-DB4F-44E6-BAB3-3AA969BB2D4C}" type="presOf" srcId="{E065C047-B146-47E8-9EB4-C28A9D089692}" destId="{6E5CB84A-3D15-48BC-BA59-6B8655A3462A}" srcOrd="0" destOrd="0" presId="urn:microsoft.com/office/officeart/2005/8/layout/list1"/>
    <dgm:cxn modelId="{5DD56599-C214-4DB3-BD53-E8FA7DE20586}" type="presOf" srcId="{E065C047-B146-47E8-9EB4-C28A9D089692}" destId="{7291CD6C-F814-4C27-91B1-C2A08BA356E7}" srcOrd="1" destOrd="0" presId="urn:microsoft.com/office/officeart/2005/8/layout/list1"/>
    <dgm:cxn modelId="{D5E9749E-A801-4DC5-9AF6-58BD643C890F}" type="presOf" srcId="{402DA95D-87FF-4674-AF32-D5BAF61628E6}" destId="{FF021C55-BBC5-4968-ADC9-5E8CD423087B}" srcOrd="0" destOrd="0" presId="urn:microsoft.com/office/officeart/2005/8/layout/list1"/>
    <dgm:cxn modelId="{797695BF-3FBC-4DA0-93D0-33407322CCC3}" srcId="{E065C047-B146-47E8-9EB4-C28A9D089692}" destId="{43B8C430-D14E-458C-A47D-289CDBA922E7}" srcOrd="0" destOrd="0" parTransId="{3AA75138-8DD3-4092-8CAB-7C860F5E283A}" sibTransId="{3230060E-D86D-4911-8734-B133BC9CFB6A}"/>
    <dgm:cxn modelId="{5FA2C1D9-571D-4877-B21B-99D42A4E2669}" type="presOf" srcId="{43B8C430-D14E-458C-A47D-289CDBA922E7}" destId="{6562C193-C5D6-4C58-988A-A48D8661283C}" srcOrd="0" destOrd="0" presId="urn:microsoft.com/office/officeart/2005/8/layout/list1"/>
    <dgm:cxn modelId="{CFF046DA-B5C3-4D14-A3F2-1EAAD5F4DABD}" type="presOf" srcId="{402DA95D-87FF-4674-AF32-D5BAF61628E6}" destId="{BBD40AA9-30D6-445C-BAD3-C62E8F1671CD}" srcOrd="1" destOrd="0" presId="urn:microsoft.com/office/officeart/2005/8/layout/list1"/>
    <dgm:cxn modelId="{013163DD-E563-4F1A-838B-ACE48A54F518}" srcId="{A08A17D6-4EB3-4C9E-B905-E932BAF33F68}" destId="{402DA95D-87FF-4674-AF32-D5BAF61628E6}" srcOrd="1" destOrd="0" parTransId="{BF08C083-5D76-4980-B094-2A0066DB1536}" sibTransId="{E66EB471-E9B8-49ED-AAF1-DFB31D614C4F}"/>
    <dgm:cxn modelId="{A671F8E7-1E8B-4514-A8B1-2353A0FBD808}" type="presOf" srcId="{F8EC1563-9383-4C06-854F-FAB9E9E5900E}" destId="{FBE4F817-50DF-41C6-9A0F-90CFED1BCE4D}" srcOrd="0" destOrd="0" presId="urn:microsoft.com/office/officeart/2005/8/layout/list1"/>
    <dgm:cxn modelId="{01A42DF3-E944-453E-928C-E3A337A1FBF1}" type="presOf" srcId="{A08A17D6-4EB3-4C9E-B905-E932BAF33F68}" destId="{5D25D81A-CA3F-4B3B-810B-ABBFCD2790DF}" srcOrd="0" destOrd="0" presId="urn:microsoft.com/office/officeart/2005/8/layout/list1"/>
    <dgm:cxn modelId="{9D98F97A-6430-4475-8C31-3DC4013117C9}" type="presParOf" srcId="{5D25D81A-CA3F-4B3B-810B-ABBFCD2790DF}" destId="{95F1FDD6-1E86-473D-B04E-502B5048E881}" srcOrd="0" destOrd="0" presId="urn:microsoft.com/office/officeart/2005/8/layout/list1"/>
    <dgm:cxn modelId="{F6C31AE7-BE7B-4FD6-B4ED-0AE043D45260}" type="presParOf" srcId="{95F1FDD6-1E86-473D-B04E-502B5048E881}" destId="{6E5CB84A-3D15-48BC-BA59-6B8655A3462A}" srcOrd="0" destOrd="0" presId="urn:microsoft.com/office/officeart/2005/8/layout/list1"/>
    <dgm:cxn modelId="{EEC4FAB1-90DA-4FD8-BC1F-49A6B20FF230}" type="presParOf" srcId="{95F1FDD6-1E86-473D-B04E-502B5048E881}" destId="{7291CD6C-F814-4C27-91B1-C2A08BA356E7}" srcOrd="1" destOrd="0" presId="urn:microsoft.com/office/officeart/2005/8/layout/list1"/>
    <dgm:cxn modelId="{F0BDF932-3273-471F-8AA1-19B85360CDF5}" type="presParOf" srcId="{5D25D81A-CA3F-4B3B-810B-ABBFCD2790DF}" destId="{1C830103-B1FB-4387-A130-E7D4ED589B3F}" srcOrd="1" destOrd="0" presId="urn:microsoft.com/office/officeart/2005/8/layout/list1"/>
    <dgm:cxn modelId="{1F2515CE-DB55-4283-BD56-FB72A22D4172}" type="presParOf" srcId="{5D25D81A-CA3F-4B3B-810B-ABBFCD2790DF}" destId="{6562C193-C5D6-4C58-988A-A48D8661283C}" srcOrd="2" destOrd="0" presId="urn:microsoft.com/office/officeart/2005/8/layout/list1"/>
    <dgm:cxn modelId="{BF489BE4-E63F-4C85-9C2D-2AFD0B1C9EC2}" type="presParOf" srcId="{5D25D81A-CA3F-4B3B-810B-ABBFCD2790DF}" destId="{4C36F758-4B6E-4692-A701-7E72BC439B39}" srcOrd="3" destOrd="0" presId="urn:microsoft.com/office/officeart/2005/8/layout/list1"/>
    <dgm:cxn modelId="{5C4B48B0-5206-4FEC-BB3C-1EA7DF5028D0}" type="presParOf" srcId="{5D25D81A-CA3F-4B3B-810B-ABBFCD2790DF}" destId="{1BD9558B-ED9D-4153-ADE4-8F9A866E5615}" srcOrd="4" destOrd="0" presId="urn:microsoft.com/office/officeart/2005/8/layout/list1"/>
    <dgm:cxn modelId="{294E3AF6-DF7D-48C4-9A2F-0555940BC061}" type="presParOf" srcId="{1BD9558B-ED9D-4153-ADE4-8F9A866E5615}" destId="{FF021C55-BBC5-4968-ADC9-5E8CD423087B}" srcOrd="0" destOrd="0" presId="urn:microsoft.com/office/officeart/2005/8/layout/list1"/>
    <dgm:cxn modelId="{01AD1F40-DBDC-4069-8B97-09C323C0CD5F}" type="presParOf" srcId="{1BD9558B-ED9D-4153-ADE4-8F9A866E5615}" destId="{BBD40AA9-30D6-445C-BAD3-C62E8F1671CD}" srcOrd="1" destOrd="0" presId="urn:microsoft.com/office/officeart/2005/8/layout/list1"/>
    <dgm:cxn modelId="{2E47D995-2F21-4076-B80B-23FD78C3F0EE}" type="presParOf" srcId="{5D25D81A-CA3F-4B3B-810B-ABBFCD2790DF}" destId="{AC9A1B7F-3D85-4C6B-9403-C69C469ED0DB}" srcOrd="5" destOrd="0" presId="urn:microsoft.com/office/officeart/2005/8/layout/list1"/>
    <dgm:cxn modelId="{42563DB9-90D8-4AE4-9B44-CDD1F75C0E9B}" type="presParOf" srcId="{5D25D81A-CA3F-4B3B-810B-ABBFCD2790DF}" destId="{FBE4F817-50DF-41C6-9A0F-90CFED1BCE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en-GB" b="1" i="0" noProof="0" dirty="0">
              <a:effectLst/>
            </a:rPr>
            <a:t>Potential customers base</a:t>
          </a:r>
          <a:endParaRPr lang="en-GB" noProof="0" dirty="0"/>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Who do you see as your customers? </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en-GB" b="1" i="0" noProof="0" dirty="0">
              <a:effectLst/>
            </a:rPr>
            <a:t>Check out your competition</a:t>
          </a:r>
          <a:endParaRPr lang="en-GB" noProof="0" dirty="0"/>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Who are your competitors trying to reach? </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396E4234-08A2-4E58-9377-8B7F82036EA9}">
      <dgm:prSet phldrT="[Tekst]"/>
      <dgm:spPr>
        <a:solidFill>
          <a:srgbClr val="94C7B0"/>
        </a:solidFill>
        <a:ln>
          <a:noFill/>
        </a:ln>
      </dgm:spPr>
      <dgm:t>
        <a:bodyPr/>
        <a:lstStyle/>
        <a:p>
          <a:r>
            <a:rPr lang="en-GB" b="1" i="0" noProof="0" dirty="0">
              <a:effectLst/>
            </a:rPr>
            <a:t>Analyse your product or service</a:t>
          </a:r>
          <a:endParaRPr lang="en-GB" noProof="0" dirty="0"/>
        </a:p>
      </dgm:t>
    </dgm:pt>
    <dgm:pt modelId="{2BFCBFCC-3757-4583-BF47-DDDC85A41C3E}" type="parTrans" cxnId="{381E1EE9-E01F-4FB4-B21A-8A1FA756F568}">
      <dgm:prSet/>
      <dgm:spPr/>
      <dgm:t>
        <a:bodyPr/>
        <a:lstStyle/>
        <a:p>
          <a:endParaRPr lang="en-GB"/>
        </a:p>
      </dgm:t>
    </dgm:pt>
    <dgm:pt modelId="{B3232DED-B6C7-4B56-A321-2B7607B4D724}" type="sibTrans" cxnId="{381E1EE9-E01F-4FB4-B21A-8A1FA756F568}">
      <dgm:prSet/>
      <dgm:spPr/>
      <dgm:t>
        <a:bodyPr/>
        <a:lstStyle/>
        <a:p>
          <a:endParaRPr lang="en-GB"/>
        </a:p>
      </dgm:t>
    </dgm:pt>
    <dgm:pt modelId="{A52DDC02-0404-4587-ABF2-63EA6A451C7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Make a list of the key features and benefits you offer.</a:t>
          </a:r>
        </a:p>
      </dgm:t>
    </dgm:pt>
    <dgm:pt modelId="{17D72C09-C1C7-4559-86AE-A7585D7B1882}" type="parTrans" cxnId="{6B750308-A5CB-4584-8BDE-A4D481ADC712}">
      <dgm:prSet/>
      <dgm:spPr/>
      <dgm:t>
        <a:bodyPr/>
        <a:lstStyle/>
        <a:p>
          <a:endParaRPr lang="en-GB"/>
        </a:p>
      </dgm:t>
    </dgm:pt>
    <dgm:pt modelId="{E74CCD07-36FC-499A-A279-0E52DC0E4032}" type="sibTrans" cxnId="{6B750308-A5CB-4584-8BDE-A4D481ADC712}">
      <dgm:prSet/>
      <dgm:spPr/>
      <dgm:t>
        <a:bodyPr/>
        <a:lstStyle/>
        <a:p>
          <a:endParaRPr lang="en-GB"/>
        </a:p>
      </dgm:t>
    </dgm:pt>
    <dgm:pt modelId="{6FB6AF06-8902-47B4-AD1A-8B4C1CC8B9D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Do you believe they would choose your food product or service? Why?</a:t>
          </a:r>
        </a:p>
      </dgm:t>
    </dgm:pt>
    <dgm:pt modelId="{37FC253C-124D-4AB4-B274-0688F9468686}" type="parTrans" cxnId="{84283C0B-7C9B-4A6D-A50D-68BF69C18ED7}">
      <dgm:prSet/>
      <dgm:spPr/>
      <dgm:t>
        <a:bodyPr/>
        <a:lstStyle/>
        <a:p>
          <a:endParaRPr lang="en-GB"/>
        </a:p>
      </dgm:t>
    </dgm:pt>
    <dgm:pt modelId="{C2368A48-9A12-44A1-B3F6-9379E9D65CA1}" type="sibTrans" cxnId="{84283C0B-7C9B-4A6D-A50D-68BF69C18ED7}">
      <dgm:prSet/>
      <dgm:spPr/>
      <dgm:t>
        <a:bodyPr/>
        <a:lstStyle/>
        <a:p>
          <a:endParaRPr lang="en-GB"/>
        </a:p>
      </dgm:t>
    </dgm:pt>
    <dgm:pt modelId="{90F2E1B3-73B4-4095-927A-22E37E7D99F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Look for common interests, habits or situations.</a:t>
          </a:r>
        </a:p>
      </dgm:t>
    </dgm:pt>
    <dgm:pt modelId="{9BC2FC43-75F5-4153-8D9B-F2BDA7AD8A52}" type="parTrans" cxnId="{84725CC3-1A98-427E-8ACC-FEE579FDBF17}">
      <dgm:prSet/>
      <dgm:spPr/>
      <dgm:t>
        <a:bodyPr/>
        <a:lstStyle/>
        <a:p>
          <a:endParaRPr lang="en-GB"/>
        </a:p>
      </dgm:t>
    </dgm:pt>
    <dgm:pt modelId="{221A3996-A7F8-4393-9C0D-686DFAA26396}" type="sibTrans" cxnId="{84725CC3-1A98-427E-8ACC-FEE579FDBF17}">
      <dgm:prSet/>
      <dgm:spPr/>
      <dgm:t>
        <a:bodyPr/>
        <a:lstStyle/>
        <a:p>
          <a:endParaRPr lang="en-GB"/>
        </a:p>
      </dgm:t>
    </dgm:pt>
    <dgm:pt modelId="{61B45A07-D8CE-42F7-BF00-B3205A2AFB6B}">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Which group is most likely to benefit  and to buy?</a:t>
          </a:r>
        </a:p>
      </dgm:t>
    </dgm:pt>
    <dgm:pt modelId="{6ABCB767-B785-41E3-97CE-BD6B4DD8D393}" type="parTrans" cxnId="{CC5178D8-9EE7-4B6B-A231-22DAAF4FA720}">
      <dgm:prSet/>
      <dgm:spPr/>
      <dgm:t>
        <a:bodyPr/>
        <a:lstStyle/>
        <a:p>
          <a:endParaRPr lang="en-GB"/>
        </a:p>
      </dgm:t>
    </dgm:pt>
    <dgm:pt modelId="{E9701E6F-0517-4FC7-B3B6-6A0A709B533E}" type="sibTrans" cxnId="{CC5178D8-9EE7-4B6B-A231-22DAAF4FA720}">
      <dgm:prSet/>
      <dgm:spPr/>
      <dgm:t>
        <a:bodyPr/>
        <a:lstStyle/>
        <a:p>
          <a:endParaRPr lang="en-GB"/>
        </a:p>
      </dgm:t>
    </dgm:pt>
    <dgm:pt modelId="{533EB424-1FC6-4C24-B7F0-8569D5975A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What type of customers do they serve?</a:t>
          </a:r>
        </a:p>
      </dgm:t>
    </dgm:pt>
    <dgm:pt modelId="{6A9610E3-84CE-4A14-93A7-8ED116D6AF9E}" type="parTrans" cxnId="{DE19E0AA-26DD-4165-ACC6-279D1C166F7E}">
      <dgm:prSet/>
      <dgm:spPr/>
      <dgm:t>
        <a:bodyPr/>
        <a:lstStyle/>
        <a:p>
          <a:endParaRPr lang="en-GB"/>
        </a:p>
      </dgm:t>
    </dgm:pt>
    <dgm:pt modelId="{23C6BA24-8306-4E36-9319-672E652902F8}" type="sibTrans" cxnId="{DE19E0AA-26DD-4165-ACC6-279D1C166F7E}">
      <dgm:prSet/>
      <dgm:spPr/>
      <dgm:t>
        <a:bodyPr/>
        <a:lstStyle/>
        <a:p>
          <a:endParaRPr lang="en-GB"/>
        </a:p>
      </dgm:t>
    </dgm:pt>
    <dgm:pt modelId="{E5305CE7-037F-4A35-B92C-ED1E3C2E39E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Don’t try to copy them.</a:t>
          </a:r>
        </a:p>
      </dgm:t>
    </dgm:pt>
    <dgm:pt modelId="{7001EF5E-0305-4151-AB57-CCD139CE5633}" type="parTrans" cxnId="{4ACFB969-D140-4C0B-9F39-BB72EF43B656}">
      <dgm:prSet/>
      <dgm:spPr/>
      <dgm:t>
        <a:bodyPr/>
        <a:lstStyle/>
        <a:p>
          <a:endParaRPr lang="en-GB"/>
        </a:p>
      </dgm:t>
    </dgm:pt>
    <dgm:pt modelId="{86B7EBD7-83CF-4828-A76E-5869145F6970}" type="sibTrans" cxnId="{4ACFB969-D140-4C0B-9F39-BB72EF43B656}">
      <dgm:prSet/>
      <dgm:spPr/>
      <dgm:t>
        <a:bodyPr/>
        <a:lstStyle/>
        <a:p>
          <a:endParaRPr lang="en-GB"/>
        </a:p>
      </dgm:t>
    </dgm:pt>
    <dgm:pt modelId="{792C36AA-B7EC-4209-A1D0-E27192B73DD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Instead, look for a smaller market they may be missing, a niche you can focus on.</a:t>
          </a:r>
        </a:p>
      </dgm:t>
    </dgm:pt>
    <dgm:pt modelId="{964EA286-CE14-451A-952C-854682356336}" type="parTrans" cxnId="{8C2629DC-048F-4C1C-89AD-C9F3ED9F8917}">
      <dgm:prSet/>
      <dgm:spPr/>
      <dgm:t>
        <a:bodyPr/>
        <a:lstStyle/>
        <a:p>
          <a:endParaRPr lang="en-GB"/>
        </a:p>
      </dgm:t>
    </dgm:pt>
    <dgm:pt modelId="{4CEB366F-752A-48AC-BD14-C5B99AB55240}" type="sibTrans" cxnId="{8C2629DC-048F-4C1C-89AD-C9F3ED9F8917}">
      <dgm:prSet/>
      <dgm:spPr/>
      <dgm:t>
        <a:bodyPr/>
        <a:lstStyle/>
        <a:p>
          <a:endParaRPr lang="en-GB"/>
        </a:p>
      </dgm:t>
    </dgm:pt>
    <dgm:pt modelId="{CBBD4CB3-D36F-4DB5-9726-9AC8EB387648}">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Then list the types of people who would need or want these.</a:t>
          </a:r>
        </a:p>
      </dgm:t>
    </dgm:pt>
    <dgm:pt modelId="{B1700E18-990B-47AC-A1C7-18E121851662}" type="parTrans" cxnId="{FD4AAB1D-BE32-4BE6-991D-E625C286ED4F}">
      <dgm:prSet/>
      <dgm:spPr/>
      <dgm:t>
        <a:bodyPr/>
        <a:lstStyle/>
        <a:p>
          <a:endParaRPr lang="en-GB"/>
        </a:p>
      </dgm:t>
    </dgm:pt>
    <dgm:pt modelId="{3E5B4ED3-90CB-44CF-9A41-35F4BA8A95CF}" type="sibTrans" cxnId="{FD4AAB1D-BE32-4BE6-991D-E625C286ED4F}">
      <dgm:prSet/>
      <dgm:spPr/>
      <dgm:t>
        <a:bodyPr/>
        <a:lstStyle/>
        <a:p>
          <a:endParaRPr lang="en-GB"/>
        </a:p>
      </dgm:t>
    </dgm:pt>
    <dgm:pt modelId="{2854B914-FA69-40A0-AA64-F7C7825647FE}">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Describe them in more detail</a:t>
          </a:r>
        </a:p>
      </dgm:t>
    </dgm:pt>
    <dgm:pt modelId="{CD5C889D-F712-44B7-B21E-8C3EA10E12E2}" type="parTrans" cxnId="{4AF85228-83B9-42A6-999A-49D559724501}">
      <dgm:prSet/>
      <dgm:spPr/>
      <dgm:t>
        <a:bodyPr/>
        <a:lstStyle/>
        <a:p>
          <a:endParaRPr lang="en-GB"/>
        </a:p>
      </dgm:t>
    </dgm:pt>
    <dgm:pt modelId="{D50C275F-DC33-4ADC-8846-A3F404ADB082}" type="sibTrans" cxnId="{4AF85228-83B9-42A6-999A-49D559724501}">
      <dgm:prSet/>
      <dgm:spPr/>
      <dgm:t>
        <a:bodyPr/>
        <a:lstStyle/>
        <a:p>
          <a:endParaRPr lang="en-GB"/>
        </a:p>
      </dgm:t>
    </dgm:pt>
    <dgm:pt modelId="{F1D1A0A4-0CE4-4D2F-863C-20F537AE6624}">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Consider their age, location, income, occupation, background and lifestyle.</a:t>
          </a:r>
        </a:p>
      </dgm:t>
    </dgm:pt>
    <dgm:pt modelId="{8D245FEA-A91A-4D85-A41B-39BBF7761507}" type="parTrans" cxnId="{2DBD0E1B-BCD3-4D6A-9EE4-7D086E51A1F6}">
      <dgm:prSet/>
      <dgm:spPr/>
      <dgm:t>
        <a:bodyPr/>
        <a:lstStyle/>
        <a:p>
          <a:endParaRPr lang="en-GB"/>
        </a:p>
      </dgm:t>
    </dgm:pt>
    <dgm:pt modelId="{A9F0AAE3-20A3-46AB-B574-CC71DFCEA6FD}" type="sibTrans" cxnId="{2DBD0E1B-BCD3-4D6A-9EE4-7D086E51A1F6}">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3">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3">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3">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3">
        <dgm:presLayoutVars>
          <dgm:bulletEnabled val="1"/>
        </dgm:presLayoutVars>
      </dgm:prSet>
      <dgm:spPr/>
    </dgm:pt>
    <dgm:pt modelId="{4DFCFD4D-0C95-42A5-8D17-2E22964AEFA0}" type="pres">
      <dgm:prSet presAssocID="{B99A4098-C30B-4E93-AA04-F79ECD842E31}" presName="space" presStyleCnt="0"/>
      <dgm:spPr/>
    </dgm:pt>
    <dgm:pt modelId="{13736F85-EFC3-4F1F-81EA-A81D8C4F2247}" type="pres">
      <dgm:prSet presAssocID="{396E4234-08A2-4E58-9377-8B7F82036EA9}" presName="composite" presStyleCnt="0"/>
      <dgm:spPr/>
    </dgm:pt>
    <dgm:pt modelId="{85D0F4F1-A952-4FBC-99FC-9CE951AECFC6}" type="pres">
      <dgm:prSet presAssocID="{396E4234-08A2-4E58-9377-8B7F82036EA9}" presName="parTx" presStyleLbl="alignNode1" presStyleIdx="2" presStyleCnt="3">
        <dgm:presLayoutVars>
          <dgm:chMax val="0"/>
          <dgm:chPref val="0"/>
          <dgm:bulletEnabled val="1"/>
        </dgm:presLayoutVars>
      </dgm:prSet>
      <dgm:spPr/>
    </dgm:pt>
    <dgm:pt modelId="{B6132E6C-9AA2-4A53-BC2C-B5196C10D5A1}" type="pres">
      <dgm:prSet presAssocID="{396E4234-08A2-4E58-9377-8B7F82036EA9}" presName="desTx" presStyleLbl="alignAccFollowNode1" presStyleIdx="2" presStyleCnt="3">
        <dgm:presLayoutVars>
          <dgm:bulletEnabled val="1"/>
        </dgm:presLayoutVars>
      </dgm:prSet>
      <dgm:spPr/>
    </dgm:pt>
  </dgm:ptLst>
  <dgm:cxnLst>
    <dgm:cxn modelId="{FB64CF03-8148-4F11-80F8-ECA4B8ED6840}" type="presOf" srcId="{61B45A07-D8CE-42F7-BF00-B3205A2AFB6B}" destId="{18006FDB-21E4-4262-BF85-FE8DAFBC6531}" srcOrd="0" destOrd="3" presId="urn:microsoft.com/office/officeart/2005/8/layout/hList1"/>
    <dgm:cxn modelId="{6B750308-A5CB-4584-8BDE-A4D481ADC712}" srcId="{396E4234-08A2-4E58-9377-8B7F82036EA9}" destId="{A52DDC02-0404-4587-ABF2-63EA6A451C78}" srcOrd="0" destOrd="0" parTransId="{17D72C09-C1C7-4559-86AE-A7585D7B1882}" sibTransId="{E74CCD07-36FC-499A-A279-0E52DC0E4032}"/>
    <dgm:cxn modelId="{84283C0B-7C9B-4A6D-A50D-68BF69C18ED7}" srcId="{FFF2B56C-34B2-4A4A-9EDE-B0DE99B6B87C}" destId="{6FB6AF06-8902-47B4-AD1A-8B4C1CC8B9D4}" srcOrd="1" destOrd="0" parTransId="{37FC253C-124D-4AB4-B274-0688F9468686}" sibTransId="{C2368A48-9A12-44A1-B3F6-9379E9D65CA1}"/>
    <dgm:cxn modelId="{2DBD0E1B-BCD3-4D6A-9EE4-7D086E51A1F6}" srcId="{396E4234-08A2-4E58-9377-8B7F82036EA9}" destId="{F1D1A0A4-0CE4-4D2F-863C-20F537AE6624}" srcOrd="3" destOrd="0" parTransId="{8D245FEA-A91A-4D85-A41B-39BBF7761507}" sibTransId="{A9F0AAE3-20A3-46AB-B574-CC71DFCEA6FD}"/>
    <dgm:cxn modelId="{FD4AAB1D-BE32-4BE6-991D-E625C286ED4F}" srcId="{396E4234-08A2-4E58-9377-8B7F82036EA9}" destId="{CBBD4CB3-D36F-4DB5-9726-9AC8EB387648}" srcOrd="1" destOrd="0" parTransId="{B1700E18-990B-47AC-A1C7-18E121851662}" sibTransId="{3E5B4ED3-90CB-44CF-9A41-35F4BA8A95CF}"/>
    <dgm:cxn modelId="{1A1E5127-02A3-4B9A-9F40-8AE5CF601ED5}" type="presOf" srcId="{E5305CE7-037F-4A35-B92C-ED1E3C2E39E2}" destId="{B105F972-8027-462C-B2DA-0BE4EEA6604D}" srcOrd="0" destOrd="2" presId="urn:microsoft.com/office/officeart/2005/8/layout/hList1"/>
    <dgm:cxn modelId="{4AF85228-83B9-42A6-999A-49D559724501}" srcId="{396E4234-08A2-4E58-9377-8B7F82036EA9}" destId="{2854B914-FA69-40A0-AA64-F7C7825647FE}" srcOrd="2" destOrd="0" parTransId="{CD5C889D-F712-44B7-B21E-8C3EA10E12E2}" sibTransId="{D50C275F-DC33-4ADC-8846-A3F404ADB082}"/>
    <dgm:cxn modelId="{B12D523C-85B3-48B6-87A4-A094217FB79D}" type="presOf" srcId="{CBE18760-773F-4889-92C3-ACE7AC4A1E3B}" destId="{129FD79E-8BA0-4DBA-9197-6B4980AE8907}" srcOrd="0" destOrd="0" presId="urn:microsoft.com/office/officeart/2005/8/layout/hList1"/>
    <dgm:cxn modelId="{CA9B6260-C038-4DF3-B031-9D7F0EEA5DA4}" type="presOf" srcId="{CBBD4CB3-D36F-4DB5-9726-9AC8EB387648}" destId="{B6132E6C-9AA2-4A53-BC2C-B5196C10D5A1}" srcOrd="0" destOrd="1"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4ACFB969-D140-4C0B-9F39-BB72EF43B656}" srcId="{6A9E31B6-EF5C-47A3-8022-0DBEF399E3D9}" destId="{E5305CE7-037F-4A35-B92C-ED1E3C2E39E2}" srcOrd="2" destOrd="0" parTransId="{7001EF5E-0305-4151-AB57-CCD139CE5633}" sibTransId="{86B7EBD7-83CF-4828-A76E-5869145F6970}"/>
    <dgm:cxn modelId="{06B8236F-A006-4BED-A03F-8A3B4708F75A}" type="presOf" srcId="{90F2E1B3-73B4-4095-927A-22E37E7D99F2}" destId="{18006FDB-21E4-4262-BF85-FE8DAFBC6531}" srcOrd="0" destOrd="2" presId="urn:microsoft.com/office/officeart/2005/8/layout/hList1"/>
    <dgm:cxn modelId="{7286158A-C23E-4210-83A2-E57A05CF0543}" type="presOf" srcId="{792C36AA-B7EC-4209-A1D0-E27192B73DDE}" destId="{B105F972-8027-462C-B2DA-0BE4EEA6604D}" srcOrd="0" destOrd="3" presId="urn:microsoft.com/office/officeart/2005/8/layout/hList1"/>
    <dgm:cxn modelId="{5724EC8D-E048-4622-AEED-FE6D4BD1BF28}" type="presOf" srcId="{396E4234-08A2-4E58-9377-8B7F82036EA9}" destId="{85D0F4F1-A952-4FBC-99FC-9CE951AECFC6}" srcOrd="0" destOrd="0" presId="urn:microsoft.com/office/officeart/2005/8/layout/hList1"/>
    <dgm:cxn modelId="{EDAB8D92-E379-4138-BF87-8585CE157C28}" type="presOf" srcId="{533EB424-1FC6-4C24-B7F0-8569D5975ADE}" destId="{B105F972-8027-462C-B2DA-0BE4EEA6604D}" srcOrd="0" destOrd="1" presId="urn:microsoft.com/office/officeart/2005/8/layout/hList1"/>
    <dgm:cxn modelId="{DE19E0AA-26DD-4165-ACC6-279D1C166F7E}" srcId="{6A9E31B6-EF5C-47A3-8022-0DBEF399E3D9}" destId="{533EB424-1FC6-4C24-B7F0-8569D5975ADE}" srcOrd="1" destOrd="0" parTransId="{6A9610E3-84CE-4A14-93A7-8ED116D6AF9E}" sibTransId="{23C6BA24-8306-4E36-9319-672E652902F8}"/>
    <dgm:cxn modelId="{7B7A30AC-0765-43A5-A4C0-A169EE4728F6}" type="presOf" srcId="{6A9E31B6-EF5C-47A3-8022-0DBEF399E3D9}" destId="{A5CD389A-1DC1-4F68-9A15-37EB16B2CC0D}" srcOrd="0" destOrd="0" presId="urn:microsoft.com/office/officeart/2005/8/layout/hList1"/>
    <dgm:cxn modelId="{1F192AAE-448A-4456-8743-6221EB647A71}" type="presOf" srcId="{A52DDC02-0404-4587-ABF2-63EA6A451C78}" destId="{B6132E6C-9AA2-4A53-BC2C-B5196C10D5A1}" srcOrd="0" destOrd="0" presId="urn:microsoft.com/office/officeart/2005/8/layout/hList1"/>
    <dgm:cxn modelId="{47031CAF-FC21-4464-AEC7-CE421F6B9402}" type="presOf" srcId="{6FB6AF06-8902-47B4-AD1A-8B4C1CC8B9D4}" destId="{18006FDB-21E4-4262-BF85-FE8DAFBC6531}" srcOrd="0" destOrd="1"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84725CC3-1A98-427E-8ACC-FEE579FDBF17}" srcId="{FFF2B56C-34B2-4A4A-9EDE-B0DE99B6B87C}" destId="{90F2E1B3-73B4-4095-927A-22E37E7D99F2}" srcOrd="2" destOrd="0" parTransId="{9BC2FC43-75F5-4153-8D9B-F2BDA7AD8A52}" sibTransId="{221A3996-A7F8-4393-9C0D-686DFAA26396}"/>
    <dgm:cxn modelId="{1A3B70CA-536E-491E-BD39-18B5FA20406A}" type="presOf" srcId="{2854B914-FA69-40A0-AA64-F7C7825647FE}" destId="{B6132E6C-9AA2-4A53-BC2C-B5196C10D5A1}" srcOrd="0" destOrd="2" presId="urn:microsoft.com/office/officeart/2005/8/layout/hList1"/>
    <dgm:cxn modelId="{7EF747D6-83A0-4A1C-A56A-A72892F46529}" type="presOf" srcId="{46E4C29C-EE4D-471D-9CEA-D5772D885082}" destId="{18006FDB-21E4-4262-BF85-FE8DAFBC6531}" srcOrd="0" destOrd="0" presId="urn:microsoft.com/office/officeart/2005/8/layout/hList1"/>
    <dgm:cxn modelId="{CC5178D8-9EE7-4B6B-A231-22DAAF4FA720}" srcId="{FFF2B56C-34B2-4A4A-9EDE-B0DE99B6B87C}" destId="{61B45A07-D8CE-42F7-BF00-B3205A2AFB6B}" srcOrd="3" destOrd="0" parTransId="{6ABCB767-B785-41E3-97CE-BD6B4DD8D393}" sibTransId="{E9701E6F-0517-4FC7-B3B6-6A0A709B533E}"/>
    <dgm:cxn modelId="{15FB25DA-8D07-4BB4-A9A1-08C0599EE5DC}" srcId="{CBE18760-773F-4889-92C3-ACE7AC4A1E3B}" destId="{FFF2B56C-34B2-4A4A-9EDE-B0DE99B6B87C}" srcOrd="0" destOrd="0" parTransId="{8BF57045-C63B-4FC5-92FC-4ECA77A68C2E}" sibTransId="{D492DAD8-8DBD-477C-AB72-1C2786C4B792}"/>
    <dgm:cxn modelId="{8C2629DC-048F-4C1C-89AD-C9F3ED9F8917}" srcId="{6A9E31B6-EF5C-47A3-8022-0DBEF399E3D9}" destId="{792C36AA-B7EC-4209-A1D0-E27192B73DDE}" srcOrd="3" destOrd="0" parTransId="{964EA286-CE14-451A-952C-854682356336}" sibTransId="{4CEB366F-752A-48AC-BD14-C5B99AB55240}"/>
    <dgm:cxn modelId="{381E1EE9-E01F-4FB4-B21A-8A1FA756F568}" srcId="{CBE18760-773F-4889-92C3-ACE7AC4A1E3B}" destId="{396E4234-08A2-4E58-9377-8B7F82036EA9}" srcOrd="2" destOrd="0" parTransId="{2BFCBFCC-3757-4583-BF47-DDDC85A41C3E}" sibTransId="{B3232DED-B6C7-4B56-A321-2B7607B4D724}"/>
    <dgm:cxn modelId="{AA17EFE9-2844-4584-B596-930E9DC86F51}" type="presOf" srcId="{810EFE8D-3918-4BE5-8913-20CF93E15C90}" destId="{B105F972-8027-462C-B2DA-0BE4EEA6604D}" srcOrd="0" destOrd="0"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7A739CF5-E6AE-44FD-843D-32A3033BCE94}" type="presOf" srcId="{F1D1A0A4-0CE4-4D2F-863C-20F537AE6624}" destId="{B6132E6C-9AA2-4A53-BC2C-B5196C10D5A1}" srcOrd="0" destOrd="3"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 modelId="{F69D1490-77CA-4163-B005-C8137F53BD0C}" type="presParOf" srcId="{129FD79E-8BA0-4DBA-9197-6B4980AE8907}" destId="{4DFCFD4D-0C95-42A5-8D17-2E22964AEFA0}" srcOrd="3" destOrd="0" presId="urn:microsoft.com/office/officeart/2005/8/layout/hList1"/>
    <dgm:cxn modelId="{26419AED-38D2-4A31-A610-F924CE0D206E}" type="presParOf" srcId="{129FD79E-8BA0-4DBA-9197-6B4980AE8907}" destId="{13736F85-EFC3-4F1F-81EA-A81D8C4F2247}" srcOrd="4" destOrd="0" presId="urn:microsoft.com/office/officeart/2005/8/layout/hList1"/>
    <dgm:cxn modelId="{885E1ECA-4CAB-428F-B85E-BE734ED0ECF1}" type="presParOf" srcId="{13736F85-EFC3-4F1F-81EA-A81D8C4F2247}" destId="{85D0F4F1-A952-4FBC-99FC-9CE951AECFC6}" srcOrd="0" destOrd="0" presId="urn:microsoft.com/office/officeart/2005/8/layout/hList1"/>
    <dgm:cxn modelId="{7F718E6C-1241-4B19-84B5-488766AE6543}" type="presParOf" srcId="{13736F85-EFC3-4F1F-81EA-A81D8C4F2247}" destId="{B6132E6C-9AA2-4A53-BC2C-B5196C10D5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18760-773F-4889-92C3-ACE7AC4A1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FF2B56C-34B2-4A4A-9EDE-B0DE99B6B87C}">
      <dgm:prSet phldrT="[Tekst]"/>
      <dgm:spPr>
        <a:solidFill>
          <a:srgbClr val="94C7B0"/>
        </a:solidFill>
        <a:ln>
          <a:noFill/>
        </a:ln>
      </dgm:spPr>
      <dgm:t>
        <a:bodyPr/>
        <a:lstStyle/>
        <a:p>
          <a:r>
            <a:rPr lang="en-GB" b="1" noProof="0" dirty="0"/>
            <a:t>How Well Do You Meet Their Needs?</a:t>
          </a:r>
        </a:p>
      </dgm:t>
    </dgm:pt>
    <dgm:pt modelId="{8BF57045-C63B-4FC5-92FC-4ECA77A68C2E}" type="parTrans" cxnId="{15FB25DA-8D07-4BB4-A9A1-08C0599EE5DC}">
      <dgm:prSet/>
      <dgm:spPr/>
      <dgm:t>
        <a:bodyPr/>
        <a:lstStyle/>
        <a:p>
          <a:endParaRPr lang="en-GB"/>
        </a:p>
      </dgm:t>
    </dgm:pt>
    <dgm:pt modelId="{D492DAD8-8DBD-477C-AB72-1C2786C4B792}" type="sibTrans" cxnId="{15FB25DA-8D07-4BB4-A9A1-08C0599EE5DC}">
      <dgm:prSet/>
      <dgm:spPr/>
      <dgm:t>
        <a:bodyPr/>
        <a:lstStyle/>
        <a:p>
          <a:endParaRPr lang="en-GB"/>
        </a:p>
      </dgm:t>
    </dgm:pt>
    <dgm:pt modelId="{46E4C29C-EE4D-471D-9CEA-D5772D885082}">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When and how will they use your food product or service?</a:t>
          </a:r>
        </a:p>
      </dgm:t>
    </dgm:pt>
    <dgm:pt modelId="{5962405E-0B9C-4589-9E7C-8C39A6B8E959}" type="parTrans" cxnId="{C71B7D65-C924-452C-90E6-767DCC149850}">
      <dgm:prSet/>
      <dgm:spPr/>
      <dgm:t>
        <a:bodyPr/>
        <a:lstStyle/>
        <a:p>
          <a:endParaRPr lang="en-GB"/>
        </a:p>
      </dgm:t>
    </dgm:pt>
    <dgm:pt modelId="{A15674A2-4F33-41B0-A8E5-E99E3CB802E6}" type="sibTrans" cxnId="{C71B7D65-C924-452C-90E6-767DCC149850}">
      <dgm:prSet/>
      <dgm:spPr/>
      <dgm:t>
        <a:bodyPr/>
        <a:lstStyle/>
        <a:p>
          <a:endParaRPr lang="en-GB"/>
        </a:p>
      </dgm:t>
    </dgm:pt>
    <dgm:pt modelId="{6A9E31B6-EF5C-47A3-8022-0DBEF399E3D9}">
      <dgm:prSet phldrT="[Tekst]"/>
      <dgm:spPr>
        <a:solidFill>
          <a:srgbClr val="94C7B0"/>
        </a:solidFill>
        <a:ln>
          <a:noFill/>
        </a:ln>
      </dgm:spPr>
      <dgm:t>
        <a:bodyPr/>
        <a:lstStyle/>
        <a:p>
          <a:r>
            <a:rPr lang="en-GB" b="1" noProof="0" dirty="0"/>
            <a:t>Take a Moment to Evaluate</a:t>
          </a:r>
        </a:p>
      </dgm:t>
    </dgm:pt>
    <dgm:pt modelId="{3D802BFC-CB1A-4096-86EF-0465933E32FD}" type="parTrans" cxnId="{F73207B7-0ABB-40C6-93B4-47AF5A6E87CD}">
      <dgm:prSet/>
      <dgm:spPr/>
      <dgm:t>
        <a:bodyPr/>
        <a:lstStyle/>
        <a:p>
          <a:endParaRPr lang="en-GB"/>
        </a:p>
      </dgm:t>
    </dgm:pt>
    <dgm:pt modelId="{B99A4098-C30B-4E93-AA04-F79ECD842E31}" type="sibTrans" cxnId="{F73207B7-0ABB-40C6-93B4-47AF5A6E87CD}">
      <dgm:prSet/>
      <dgm:spPr/>
      <dgm:t>
        <a:bodyPr/>
        <a:lstStyle/>
        <a:p>
          <a:endParaRPr lang="en-GB"/>
        </a:p>
      </dgm:t>
    </dgm:pt>
    <dgm:pt modelId="{810EFE8D-3918-4BE5-8913-20CF93E15C90}">
      <dgm:prSet phldrT="[Tekst]"/>
      <dgm:spPr>
        <a:solidFill>
          <a:srgbClr val="B6D1E1">
            <a:alpha val="90000"/>
          </a:srgbClr>
        </a:solidFill>
        <a:ln>
          <a:noFill/>
        </a:ln>
      </dgm:spPr>
      <dgm:t>
        <a:bodyPr/>
        <a:lstStyle/>
        <a:p>
          <a:pPr>
            <a:buClr>
              <a:srgbClr val="382B1B"/>
            </a:buClr>
            <a:buFont typeface="Arial" panose="020B0604020202020204" pitchFamily="34" charset="0"/>
            <a:buChar char="•"/>
          </a:pPr>
          <a:r>
            <a:rPr lang="en-GB" noProof="0" dirty="0"/>
            <a:t>Are there enough people like this to build a business around?</a:t>
          </a:r>
        </a:p>
      </dgm:t>
    </dgm:pt>
    <dgm:pt modelId="{CDFD5C46-EED1-41C6-96EA-F426E1143E04}" type="parTrans" cxnId="{79AB58EF-8E3A-412A-966E-66C8876B1BC1}">
      <dgm:prSet/>
      <dgm:spPr/>
      <dgm:t>
        <a:bodyPr/>
        <a:lstStyle/>
        <a:p>
          <a:endParaRPr lang="en-GB"/>
        </a:p>
      </dgm:t>
    </dgm:pt>
    <dgm:pt modelId="{B592EFF1-AB57-494D-B595-38183909895F}" type="sibTrans" cxnId="{79AB58EF-8E3A-412A-966E-66C8876B1BC1}">
      <dgm:prSet/>
      <dgm:spPr/>
      <dgm:t>
        <a:bodyPr/>
        <a:lstStyle/>
        <a:p>
          <a:endParaRPr lang="en-GB"/>
        </a:p>
      </dgm:t>
    </dgm:pt>
    <dgm:pt modelId="{A6CC083B-F39D-42E2-B0E2-CAAE040D092C}">
      <dgm:prSet/>
      <dgm:spPr>
        <a:ln>
          <a:noFill/>
        </a:ln>
      </dgm:spPr>
      <dgm:t>
        <a:bodyPr/>
        <a:lstStyle/>
        <a:p>
          <a:pPr>
            <a:buFont typeface="Arial" panose="020B0604020202020204" pitchFamily="34" charset="0"/>
            <a:buChar char="•"/>
          </a:pPr>
          <a:r>
            <a:rPr lang="en-GB" noProof="0" dirty="0"/>
            <a:t>What makes it useful, exciting or meaningful to them?</a:t>
          </a:r>
        </a:p>
      </dgm:t>
    </dgm:pt>
    <dgm:pt modelId="{3BF09529-F9DC-4063-AE6B-15D41D29DE70}" type="parTrans" cxnId="{F5CB7B66-B6BE-423F-ACB2-976A46DC3A1B}">
      <dgm:prSet/>
      <dgm:spPr/>
      <dgm:t>
        <a:bodyPr/>
        <a:lstStyle/>
        <a:p>
          <a:endParaRPr lang="en-GB"/>
        </a:p>
      </dgm:t>
    </dgm:pt>
    <dgm:pt modelId="{C0B2F60A-FDD3-4F6C-80F1-CD8F3F41F25A}" type="sibTrans" cxnId="{F5CB7B66-B6BE-423F-ACB2-976A46DC3A1B}">
      <dgm:prSet/>
      <dgm:spPr/>
      <dgm:t>
        <a:bodyPr/>
        <a:lstStyle/>
        <a:p>
          <a:endParaRPr lang="en-GB"/>
        </a:p>
      </dgm:t>
    </dgm:pt>
    <dgm:pt modelId="{781569B9-CE64-469D-A73E-B92A295481A4}">
      <dgm:prSet/>
      <dgm:spPr>
        <a:ln>
          <a:noFill/>
        </a:ln>
      </dgm:spPr>
      <dgm:t>
        <a:bodyPr/>
        <a:lstStyle/>
        <a:p>
          <a:pPr>
            <a:buFont typeface="Arial" panose="020B0604020202020204" pitchFamily="34" charset="0"/>
            <a:buChar char="•"/>
          </a:pPr>
          <a:r>
            <a:rPr lang="en-GB" noProof="0" dirty="0"/>
            <a:t>Where do they get their information – online, in local shops, through friends?</a:t>
          </a:r>
        </a:p>
      </dgm:t>
    </dgm:pt>
    <dgm:pt modelId="{7E4A205A-A728-488F-946C-052B8170CD65}" type="parTrans" cxnId="{6898D2E5-AD20-4CE8-B327-94780F60914C}">
      <dgm:prSet/>
      <dgm:spPr/>
      <dgm:t>
        <a:bodyPr/>
        <a:lstStyle/>
        <a:p>
          <a:endParaRPr lang="en-GB"/>
        </a:p>
      </dgm:t>
    </dgm:pt>
    <dgm:pt modelId="{818E13AF-FAE7-4F17-8383-8FDE6693D0EC}" type="sibTrans" cxnId="{6898D2E5-AD20-4CE8-B327-94780F60914C}">
      <dgm:prSet/>
      <dgm:spPr/>
      <dgm:t>
        <a:bodyPr/>
        <a:lstStyle/>
        <a:p>
          <a:endParaRPr lang="en-GB"/>
        </a:p>
      </dgm:t>
    </dgm:pt>
    <dgm:pt modelId="{F28FF037-F60F-493A-944E-072AE4523CDD}">
      <dgm:prSet/>
      <dgm:spPr>
        <a:ln>
          <a:noFill/>
        </a:ln>
      </dgm:spPr>
      <dgm:t>
        <a:bodyPr/>
        <a:lstStyle/>
        <a:p>
          <a:pPr>
            <a:buFont typeface="Arial" panose="020B0604020202020204" pitchFamily="34" charset="0"/>
            <a:buChar char="•"/>
          </a:pPr>
          <a:r>
            <a:rPr lang="en-GB" noProof="0" dirty="0"/>
            <a:t>What kind of messages would speak to them best?</a:t>
          </a:r>
        </a:p>
      </dgm:t>
    </dgm:pt>
    <dgm:pt modelId="{50B86211-0926-4FD7-80CE-76DE3E716BA7}" type="parTrans" cxnId="{21A23E38-F1BC-4DA9-8DE7-0F680754A61B}">
      <dgm:prSet/>
      <dgm:spPr/>
      <dgm:t>
        <a:bodyPr/>
        <a:lstStyle/>
        <a:p>
          <a:endParaRPr lang="en-GB"/>
        </a:p>
      </dgm:t>
    </dgm:pt>
    <dgm:pt modelId="{8B31F0FC-F742-45EF-BE8A-F6D2A8819914}" type="sibTrans" cxnId="{21A23E38-F1BC-4DA9-8DE7-0F680754A61B}">
      <dgm:prSet/>
      <dgm:spPr/>
      <dgm:t>
        <a:bodyPr/>
        <a:lstStyle/>
        <a:p>
          <a:endParaRPr lang="en-GB"/>
        </a:p>
      </dgm:t>
    </dgm:pt>
    <dgm:pt modelId="{16738D23-32FF-4BB1-B72C-5E33F505F101}">
      <dgm:prSet/>
      <dgm:spPr>
        <a:ln>
          <a:noFill/>
        </a:ln>
      </dgm:spPr>
      <dgm:t>
        <a:bodyPr/>
        <a:lstStyle/>
        <a:p>
          <a:pPr>
            <a:buFont typeface="Arial" panose="020B0604020202020204" pitchFamily="34" charset="0"/>
            <a:buChar char="•"/>
          </a:pPr>
          <a:r>
            <a:rPr lang="en-GB" noProof="0" dirty="0"/>
            <a:t>Will they benefit from what I offer? Can they see its value?</a:t>
          </a:r>
        </a:p>
      </dgm:t>
    </dgm:pt>
    <dgm:pt modelId="{D8549250-D795-48E3-94B5-E7DAF1E202A6}" type="parTrans" cxnId="{6167E998-63C4-41A2-AD9F-299FD7D221C2}">
      <dgm:prSet/>
      <dgm:spPr/>
      <dgm:t>
        <a:bodyPr/>
        <a:lstStyle/>
        <a:p>
          <a:endParaRPr lang="en-GB"/>
        </a:p>
      </dgm:t>
    </dgm:pt>
    <dgm:pt modelId="{5CEC9E7C-4028-478A-AD47-E38A7BF706C6}" type="sibTrans" cxnId="{6167E998-63C4-41A2-AD9F-299FD7D221C2}">
      <dgm:prSet/>
      <dgm:spPr/>
      <dgm:t>
        <a:bodyPr/>
        <a:lstStyle/>
        <a:p>
          <a:endParaRPr lang="en-GB"/>
        </a:p>
      </dgm:t>
    </dgm:pt>
    <dgm:pt modelId="{1406712A-46C8-4217-8554-29A15660C785}">
      <dgm:prSet/>
      <dgm:spPr>
        <a:ln>
          <a:noFill/>
        </a:ln>
      </dgm:spPr>
      <dgm:t>
        <a:bodyPr/>
        <a:lstStyle/>
        <a:p>
          <a:pPr>
            <a:buFont typeface="Arial" panose="020B0604020202020204" pitchFamily="34" charset="0"/>
            <a:buChar char="•"/>
          </a:pPr>
          <a:r>
            <a:rPr lang="en-GB" noProof="0" dirty="0"/>
            <a:t>Do I understand what influences their choices?</a:t>
          </a:r>
        </a:p>
      </dgm:t>
    </dgm:pt>
    <dgm:pt modelId="{5DA75279-1FB4-4805-A9A0-DC37C38B17D0}" type="parTrans" cxnId="{443C0C4F-6EF4-4FF2-A16E-62FBFFD8B77A}">
      <dgm:prSet/>
      <dgm:spPr/>
      <dgm:t>
        <a:bodyPr/>
        <a:lstStyle/>
        <a:p>
          <a:endParaRPr lang="en-GB"/>
        </a:p>
      </dgm:t>
    </dgm:pt>
    <dgm:pt modelId="{7C0CA26F-56CE-4059-8487-EDF6B1CAA0FC}" type="sibTrans" cxnId="{443C0C4F-6EF4-4FF2-A16E-62FBFFD8B77A}">
      <dgm:prSet/>
      <dgm:spPr/>
      <dgm:t>
        <a:bodyPr/>
        <a:lstStyle/>
        <a:p>
          <a:endParaRPr lang="en-GB"/>
        </a:p>
      </dgm:t>
    </dgm:pt>
    <dgm:pt modelId="{6D0DE777-1E68-4158-99C2-0B35245C94E0}">
      <dgm:prSet/>
      <dgm:spPr>
        <a:ln>
          <a:noFill/>
        </a:ln>
      </dgm:spPr>
      <dgm:t>
        <a:bodyPr/>
        <a:lstStyle/>
        <a:p>
          <a:pPr>
            <a:buFont typeface="Arial" panose="020B0604020202020204" pitchFamily="34" charset="0"/>
            <a:buChar char="•"/>
          </a:pPr>
          <a:r>
            <a:rPr lang="en-GB" noProof="0" dirty="0"/>
            <a:t>Can they afford my food product or service?</a:t>
          </a:r>
        </a:p>
      </dgm:t>
    </dgm:pt>
    <dgm:pt modelId="{6EC2A52D-AFBF-4A43-9765-C1BC964C1254}" type="parTrans" cxnId="{3DB42BE4-3B0C-4C19-AEF6-90E19C22577A}">
      <dgm:prSet/>
      <dgm:spPr/>
      <dgm:t>
        <a:bodyPr/>
        <a:lstStyle/>
        <a:p>
          <a:endParaRPr lang="en-GB"/>
        </a:p>
      </dgm:t>
    </dgm:pt>
    <dgm:pt modelId="{20EA4CB9-86FC-4D67-B5C0-BD1404FE62A2}" type="sibTrans" cxnId="{3DB42BE4-3B0C-4C19-AEF6-90E19C22577A}">
      <dgm:prSet/>
      <dgm:spPr/>
      <dgm:t>
        <a:bodyPr/>
        <a:lstStyle/>
        <a:p>
          <a:endParaRPr lang="en-GB"/>
        </a:p>
      </dgm:t>
    </dgm:pt>
    <dgm:pt modelId="{71AF6F56-6681-4711-96AF-F346AD429A89}">
      <dgm:prSet/>
      <dgm:spPr>
        <a:ln>
          <a:noFill/>
        </a:ln>
      </dgm:spPr>
      <dgm:t>
        <a:bodyPr/>
        <a:lstStyle/>
        <a:p>
          <a:pPr>
            <a:buFont typeface="Arial" panose="020B0604020202020204" pitchFamily="34" charset="0"/>
            <a:buChar char="•"/>
          </a:pPr>
          <a:r>
            <a:rPr lang="en-GB" noProof="0" dirty="0"/>
            <a:t>Can I reach them in a way that feels real and respectful?</a:t>
          </a:r>
        </a:p>
      </dgm:t>
    </dgm:pt>
    <dgm:pt modelId="{FC5CA398-F327-45E3-BF5A-74456D936530}" type="parTrans" cxnId="{836B7487-8372-4623-8F14-3DF66361311C}">
      <dgm:prSet/>
      <dgm:spPr/>
      <dgm:t>
        <a:bodyPr/>
        <a:lstStyle/>
        <a:p>
          <a:endParaRPr lang="en-GB"/>
        </a:p>
      </dgm:t>
    </dgm:pt>
    <dgm:pt modelId="{30993B83-710C-40BA-8DB4-333E4EF11BA6}" type="sibTrans" cxnId="{836B7487-8372-4623-8F14-3DF66361311C}">
      <dgm:prSet/>
      <dgm:spPr/>
      <dgm:t>
        <a:bodyPr/>
        <a:lstStyle/>
        <a:p>
          <a:endParaRPr lang="en-GB"/>
        </a:p>
      </dgm:t>
    </dgm:pt>
    <dgm:pt modelId="{129FD79E-8BA0-4DBA-9197-6B4980AE8907}" type="pres">
      <dgm:prSet presAssocID="{CBE18760-773F-4889-92C3-ACE7AC4A1E3B}" presName="Name0" presStyleCnt="0">
        <dgm:presLayoutVars>
          <dgm:dir/>
          <dgm:animLvl val="lvl"/>
          <dgm:resizeHandles val="exact"/>
        </dgm:presLayoutVars>
      </dgm:prSet>
      <dgm:spPr/>
    </dgm:pt>
    <dgm:pt modelId="{96917717-2C66-4DEC-817E-2FC76BCD5D88}" type="pres">
      <dgm:prSet presAssocID="{FFF2B56C-34B2-4A4A-9EDE-B0DE99B6B87C}" presName="composite" presStyleCnt="0"/>
      <dgm:spPr/>
    </dgm:pt>
    <dgm:pt modelId="{FDD46060-85E9-4094-80A7-FCA289A7C23E}" type="pres">
      <dgm:prSet presAssocID="{FFF2B56C-34B2-4A4A-9EDE-B0DE99B6B87C}" presName="parTx" presStyleLbl="alignNode1" presStyleIdx="0" presStyleCnt="2">
        <dgm:presLayoutVars>
          <dgm:chMax val="0"/>
          <dgm:chPref val="0"/>
          <dgm:bulletEnabled val="1"/>
        </dgm:presLayoutVars>
      </dgm:prSet>
      <dgm:spPr/>
    </dgm:pt>
    <dgm:pt modelId="{18006FDB-21E4-4262-BF85-FE8DAFBC6531}" type="pres">
      <dgm:prSet presAssocID="{FFF2B56C-34B2-4A4A-9EDE-B0DE99B6B87C}" presName="desTx" presStyleLbl="alignAccFollowNode1" presStyleIdx="0" presStyleCnt="2">
        <dgm:presLayoutVars>
          <dgm:bulletEnabled val="1"/>
        </dgm:presLayoutVars>
      </dgm:prSet>
      <dgm:spPr/>
    </dgm:pt>
    <dgm:pt modelId="{887B7435-7D65-4E1A-A735-D1058CB5AEE8}" type="pres">
      <dgm:prSet presAssocID="{D492DAD8-8DBD-477C-AB72-1C2786C4B792}" presName="space" presStyleCnt="0"/>
      <dgm:spPr/>
    </dgm:pt>
    <dgm:pt modelId="{F140A220-7F12-4646-BC07-2B2499F90D6D}" type="pres">
      <dgm:prSet presAssocID="{6A9E31B6-EF5C-47A3-8022-0DBEF399E3D9}" presName="composite" presStyleCnt="0"/>
      <dgm:spPr/>
    </dgm:pt>
    <dgm:pt modelId="{A5CD389A-1DC1-4F68-9A15-37EB16B2CC0D}" type="pres">
      <dgm:prSet presAssocID="{6A9E31B6-EF5C-47A3-8022-0DBEF399E3D9}" presName="parTx" presStyleLbl="alignNode1" presStyleIdx="1" presStyleCnt="2">
        <dgm:presLayoutVars>
          <dgm:chMax val="0"/>
          <dgm:chPref val="0"/>
          <dgm:bulletEnabled val="1"/>
        </dgm:presLayoutVars>
      </dgm:prSet>
      <dgm:spPr/>
    </dgm:pt>
    <dgm:pt modelId="{B105F972-8027-462C-B2DA-0BE4EEA6604D}" type="pres">
      <dgm:prSet presAssocID="{6A9E31B6-EF5C-47A3-8022-0DBEF399E3D9}" presName="desTx" presStyleLbl="alignAccFollowNode1" presStyleIdx="1" presStyleCnt="2">
        <dgm:presLayoutVars>
          <dgm:bulletEnabled val="1"/>
        </dgm:presLayoutVars>
      </dgm:prSet>
      <dgm:spPr/>
    </dgm:pt>
  </dgm:ptLst>
  <dgm:cxnLst>
    <dgm:cxn modelId="{5449FD0F-7487-4032-BA04-2AE4AF51A665}" type="presOf" srcId="{6D0DE777-1E68-4158-99C2-0B35245C94E0}" destId="{B105F972-8027-462C-B2DA-0BE4EEA6604D}" srcOrd="0" destOrd="3" presId="urn:microsoft.com/office/officeart/2005/8/layout/hList1"/>
    <dgm:cxn modelId="{A978932A-7FBB-4E6A-874C-B721CA5DA776}" type="presOf" srcId="{781569B9-CE64-469D-A73E-B92A295481A4}" destId="{18006FDB-21E4-4262-BF85-FE8DAFBC6531}" srcOrd="0" destOrd="2" presId="urn:microsoft.com/office/officeart/2005/8/layout/hList1"/>
    <dgm:cxn modelId="{21A23E38-F1BC-4DA9-8DE7-0F680754A61B}" srcId="{FFF2B56C-34B2-4A4A-9EDE-B0DE99B6B87C}" destId="{F28FF037-F60F-493A-944E-072AE4523CDD}" srcOrd="3" destOrd="0" parTransId="{50B86211-0926-4FD7-80CE-76DE3E716BA7}" sibTransId="{8B31F0FC-F742-45EF-BE8A-F6D2A8819914}"/>
    <dgm:cxn modelId="{E246833A-01B2-4AE1-BC60-C75196E60DA8}" type="presOf" srcId="{F28FF037-F60F-493A-944E-072AE4523CDD}" destId="{18006FDB-21E4-4262-BF85-FE8DAFBC6531}" srcOrd="0" destOrd="3" presId="urn:microsoft.com/office/officeart/2005/8/layout/hList1"/>
    <dgm:cxn modelId="{B12D523C-85B3-48B6-87A4-A094217FB79D}" type="presOf" srcId="{CBE18760-773F-4889-92C3-ACE7AC4A1E3B}" destId="{129FD79E-8BA0-4DBA-9197-6B4980AE8907}" srcOrd="0" destOrd="0" presId="urn:microsoft.com/office/officeart/2005/8/layout/hList1"/>
    <dgm:cxn modelId="{C71B7D65-C924-452C-90E6-767DCC149850}" srcId="{FFF2B56C-34B2-4A4A-9EDE-B0DE99B6B87C}" destId="{46E4C29C-EE4D-471D-9CEA-D5772D885082}" srcOrd="0" destOrd="0" parTransId="{5962405E-0B9C-4589-9E7C-8C39A6B8E959}" sibTransId="{A15674A2-4F33-41B0-A8E5-E99E3CB802E6}"/>
    <dgm:cxn modelId="{F5CB7B66-B6BE-423F-ACB2-976A46DC3A1B}" srcId="{FFF2B56C-34B2-4A4A-9EDE-B0DE99B6B87C}" destId="{A6CC083B-F39D-42E2-B0E2-CAAE040D092C}" srcOrd="1" destOrd="0" parTransId="{3BF09529-F9DC-4063-AE6B-15D41D29DE70}" sibTransId="{C0B2F60A-FDD3-4F6C-80F1-CD8F3F41F25A}"/>
    <dgm:cxn modelId="{443C0C4F-6EF4-4FF2-A16E-62FBFFD8B77A}" srcId="{6A9E31B6-EF5C-47A3-8022-0DBEF399E3D9}" destId="{1406712A-46C8-4217-8554-29A15660C785}" srcOrd="2" destOrd="0" parTransId="{5DA75279-1FB4-4805-A9A0-DC37C38B17D0}" sibTransId="{7C0CA26F-56CE-4059-8487-EDF6B1CAA0FC}"/>
    <dgm:cxn modelId="{836B7487-8372-4623-8F14-3DF66361311C}" srcId="{6A9E31B6-EF5C-47A3-8022-0DBEF399E3D9}" destId="{71AF6F56-6681-4711-96AF-F346AD429A89}" srcOrd="4" destOrd="0" parTransId="{FC5CA398-F327-45E3-BF5A-74456D936530}" sibTransId="{30993B83-710C-40BA-8DB4-333E4EF11BA6}"/>
    <dgm:cxn modelId="{53227F8A-384B-4842-BA03-9D4282D56A6B}" type="presOf" srcId="{71AF6F56-6681-4711-96AF-F346AD429A89}" destId="{B105F972-8027-462C-B2DA-0BE4EEA6604D}" srcOrd="0" destOrd="4" presId="urn:microsoft.com/office/officeart/2005/8/layout/hList1"/>
    <dgm:cxn modelId="{6167E998-63C4-41A2-AD9F-299FD7D221C2}" srcId="{6A9E31B6-EF5C-47A3-8022-0DBEF399E3D9}" destId="{16738D23-32FF-4BB1-B72C-5E33F505F101}" srcOrd="1" destOrd="0" parTransId="{D8549250-D795-48E3-94B5-E7DAF1E202A6}" sibTransId="{5CEC9E7C-4028-478A-AD47-E38A7BF706C6}"/>
    <dgm:cxn modelId="{B85BE3AA-F656-4811-9344-B06D53C26E84}" type="presOf" srcId="{16738D23-32FF-4BB1-B72C-5E33F505F101}" destId="{B105F972-8027-462C-B2DA-0BE4EEA6604D}" srcOrd="0" destOrd="1" presId="urn:microsoft.com/office/officeart/2005/8/layout/hList1"/>
    <dgm:cxn modelId="{7B7A30AC-0765-43A5-A4C0-A169EE4728F6}" type="presOf" srcId="{6A9E31B6-EF5C-47A3-8022-0DBEF399E3D9}" destId="{A5CD389A-1DC1-4F68-9A15-37EB16B2CC0D}" srcOrd="0" destOrd="0" presId="urn:microsoft.com/office/officeart/2005/8/layout/hList1"/>
    <dgm:cxn modelId="{687FFEAF-89EC-4C03-B4B3-BB53645ACF41}" type="presOf" srcId="{FFF2B56C-34B2-4A4A-9EDE-B0DE99B6B87C}" destId="{FDD46060-85E9-4094-80A7-FCA289A7C23E}" srcOrd="0" destOrd="0" presId="urn:microsoft.com/office/officeart/2005/8/layout/hList1"/>
    <dgm:cxn modelId="{F73207B7-0ABB-40C6-93B4-47AF5A6E87CD}" srcId="{CBE18760-773F-4889-92C3-ACE7AC4A1E3B}" destId="{6A9E31B6-EF5C-47A3-8022-0DBEF399E3D9}" srcOrd="1" destOrd="0" parTransId="{3D802BFC-CB1A-4096-86EF-0465933E32FD}" sibTransId="{B99A4098-C30B-4E93-AA04-F79ECD842E31}"/>
    <dgm:cxn modelId="{7EF747D6-83A0-4A1C-A56A-A72892F46529}" type="presOf" srcId="{46E4C29C-EE4D-471D-9CEA-D5772D885082}" destId="{18006FDB-21E4-4262-BF85-FE8DAFBC6531}" srcOrd="0" destOrd="0" presId="urn:microsoft.com/office/officeart/2005/8/layout/hList1"/>
    <dgm:cxn modelId="{15FB25DA-8D07-4BB4-A9A1-08C0599EE5DC}" srcId="{CBE18760-773F-4889-92C3-ACE7AC4A1E3B}" destId="{FFF2B56C-34B2-4A4A-9EDE-B0DE99B6B87C}" srcOrd="0" destOrd="0" parTransId="{8BF57045-C63B-4FC5-92FC-4ECA77A68C2E}" sibTransId="{D492DAD8-8DBD-477C-AB72-1C2786C4B792}"/>
    <dgm:cxn modelId="{3DB42BE4-3B0C-4C19-AEF6-90E19C22577A}" srcId="{6A9E31B6-EF5C-47A3-8022-0DBEF399E3D9}" destId="{6D0DE777-1E68-4158-99C2-0B35245C94E0}" srcOrd="3" destOrd="0" parTransId="{6EC2A52D-AFBF-4A43-9765-C1BC964C1254}" sibTransId="{20EA4CB9-86FC-4D67-B5C0-BD1404FE62A2}"/>
    <dgm:cxn modelId="{6898D2E5-AD20-4CE8-B327-94780F60914C}" srcId="{FFF2B56C-34B2-4A4A-9EDE-B0DE99B6B87C}" destId="{781569B9-CE64-469D-A73E-B92A295481A4}" srcOrd="2" destOrd="0" parTransId="{7E4A205A-A728-488F-946C-052B8170CD65}" sibTransId="{818E13AF-FAE7-4F17-8383-8FDE6693D0EC}"/>
    <dgm:cxn modelId="{AA17EFE9-2844-4584-B596-930E9DC86F51}" type="presOf" srcId="{810EFE8D-3918-4BE5-8913-20CF93E15C90}" destId="{B105F972-8027-462C-B2DA-0BE4EEA6604D}" srcOrd="0" destOrd="0" presId="urn:microsoft.com/office/officeart/2005/8/layout/hList1"/>
    <dgm:cxn modelId="{12B49CED-1DE1-4E2F-ABBA-3C2E5048EA63}" type="presOf" srcId="{1406712A-46C8-4217-8554-29A15660C785}" destId="{B105F972-8027-462C-B2DA-0BE4EEA6604D}" srcOrd="0" destOrd="2" presId="urn:microsoft.com/office/officeart/2005/8/layout/hList1"/>
    <dgm:cxn modelId="{79AB58EF-8E3A-412A-966E-66C8876B1BC1}" srcId="{6A9E31B6-EF5C-47A3-8022-0DBEF399E3D9}" destId="{810EFE8D-3918-4BE5-8913-20CF93E15C90}" srcOrd="0" destOrd="0" parTransId="{CDFD5C46-EED1-41C6-96EA-F426E1143E04}" sibTransId="{B592EFF1-AB57-494D-B595-38183909895F}"/>
    <dgm:cxn modelId="{423823F6-4E01-4095-AE8E-1B3B54AED4A2}" type="presOf" srcId="{A6CC083B-F39D-42E2-B0E2-CAAE040D092C}" destId="{18006FDB-21E4-4262-BF85-FE8DAFBC6531}" srcOrd="0" destOrd="1" presId="urn:microsoft.com/office/officeart/2005/8/layout/hList1"/>
    <dgm:cxn modelId="{083B7B91-BEF5-4C90-9510-CDA6DA2E7DEB}" type="presParOf" srcId="{129FD79E-8BA0-4DBA-9197-6B4980AE8907}" destId="{96917717-2C66-4DEC-817E-2FC76BCD5D88}" srcOrd="0" destOrd="0" presId="urn:microsoft.com/office/officeart/2005/8/layout/hList1"/>
    <dgm:cxn modelId="{1E68E678-B95C-48F6-B34F-87411F10C073}" type="presParOf" srcId="{96917717-2C66-4DEC-817E-2FC76BCD5D88}" destId="{FDD46060-85E9-4094-80A7-FCA289A7C23E}" srcOrd="0" destOrd="0" presId="urn:microsoft.com/office/officeart/2005/8/layout/hList1"/>
    <dgm:cxn modelId="{A348F73D-FA5B-4595-8396-D28DEDC91AFB}" type="presParOf" srcId="{96917717-2C66-4DEC-817E-2FC76BCD5D88}" destId="{18006FDB-21E4-4262-BF85-FE8DAFBC6531}" srcOrd="1" destOrd="0" presId="urn:microsoft.com/office/officeart/2005/8/layout/hList1"/>
    <dgm:cxn modelId="{A7D65FBD-37CE-4B67-95E7-D8BBA81F26EA}" type="presParOf" srcId="{129FD79E-8BA0-4DBA-9197-6B4980AE8907}" destId="{887B7435-7D65-4E1A-A735-D1058CB5AEE8}" srcOrd="1" destOrd="0" presId="urn:microsoft.com/office/officeart/2005/8/layout/hList1"/>
    <dgm:cxn modelId="{4C17F09E-707B-47E4-BC22-8EE327518A31}" type="presParOf" srcId="{129FD79E-8BA0-4DBA-9197-6B4980AE8907}" destId="{F140A220-7F12-4646-BC07-2B2499F90D6D}" srcOrd="2" destOrd="0" presId="urn:microsoft.com/office/officeart/2005/8/layout/hList1"/>
    <dgm:cxn modelId="{CD97F75F-848A-457C-8B5C-138713650871}" type="presParOf" srcId="{F140A220-7F12-4646-BC07-2B2499F90D6D}" destId="{A5CD389A-1DC1-4F68-9A15-37EB16B2CC0D}" srcOrd="0" destOrd="0" presId="urn:microsoft.com/office/officeart/2005/8/layout/hList1"/>
    <dgm:cxn modelId="{2F9150ED-9942-4E92-BD7C-18837699DE12}" type="presParOf" srcId="{F140A220-7F12-4646-BC07-2B2499F90D6D}" destId="{B105F972-8027-462C-B2DA-0BE4EEA660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621D8-C5DB-4D80-AB44-F8381760D27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80234A25-3771-49C0-8C9A-4E9649C47FFB}">
      <dgm:prSet phldrT="[Tekst]" custT="1"/>
      <dgm:spPr>
        <a:solidFill>
          <a:srgbClr val="94C7B0"/>
        </a:solidFill>
      </dgm:spPr>
      <dgm:t>
        <a:bodyPr/>
        <a:lstStyle/>
        <a:p>
          <a:pPr algn="r"/>
          <a:endParaRPr lang="en-GB" sz="1800" b="1" noProof="0" dirty="0"/>
        </a:p>
      </dgm:t>
    </dgm:pt>
    <dgm:pt modelId="{DB4C6BA3-DC50-4399-B23E-8886D7F626DD}" type="parTrans" cxnId="{20A74373-CCEC-4081-BECA-8EFDE725AC52}">
      <dgm:prSet/>
      <dgm:spPr/>
      <dgm:t>
        <a:bodyPr/>
        <a:lstStyle/>
        <a:p>
          <a:endParaRPr lang="en-GB"/>
        </a:p>
      </dgm:t>
    </dgm:pt>
    <dgm:pt modelId="{C7A2F8D0-3F7B-4262-88D2-BEDE4DBDB1AD}" type="sibTrans" cxnId="{20A74373-CCEC-4081-BECA-8EFDE725AC52}">
      <dgm:prSet/>
      <dgm:spPr/>
      <dgm:t>
        <a:bodyPr/>
        <a:lstStyle/>
        <a:p>
          <a:endParaRPr lang="en-GB"/>
        </a:p>
      </dgm:t>
    </dgm:pt>
    <dgm:pt modelId="{7C348376-E9CF-416D-9C22-DEAEE99BE31F}">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Step 2</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Choose where to focus</a:t>
          </a:r>
          <a:endParaRPr lang="en-GB" b="0" noProof="0" dirty="0">
            <a:solidFill>
              <a:schemeClr val="bg1"/>
            </a:solidFill>
          </a:endParaRPr>
        </a:p>
      </dgm:t>
    </dgm:pt>
    <dgm:pt modelId="{B40C070E-B79B-432E-AC64-57689B8CE1E7}" type="parTrans" cxnId="{CFCA4E83-A962-4C63-AE91-515B2B49B439}">
      <dgm:prSet/>
      <dgm:spPr/>
      <dgm:t>
        <a:bodyPr/>
        <a:lstStyle/>
        <a:p>
          <a:endParaRPr lang="en-GB"/>
        </a:p>
      </dgm:t>
    </dgm:pt>
    <dgm:pt modelId="{5833E98F-2E9B-4F3A-A30D-87E1EBDF04FE}" type="sibTrans" cxnId="{CFCA4E83-A962-4C63-AE91-515B2B49B439}">
      <dgm:prSet/>
      <dgm:spPr/>
      <dgm:t>
        <a:bodyPr/>
        <a:lstStyle/>
        <a:p>
          <a:endParaRPr lang="en-GB"/>
        </a:p>
      </dgm:t>
    </dgm:pt>
    <dgm:pt modelId="{E839CE7D-6653-4AE7-BE7A-84C8C34102A5}">
      <dgm:prSet phldrT="[Tekst]" custT="1"/>
      <dgm:spPr>
        <a:solidFill>
          <a:srgbClr val="94C7B0"/>
        </a:solidFill>
      </dgm:spPr>
      <dgm:t>
        <a:bodyPr/>
        <a:lstStyle/>
        <a:p>
          <a:pPr algn="r"/>
          <a:endParaRPr lang="en-GB" sz="1800" b="1" noProof="0" dirty="0"/>
        </a:p>
      </dgm:t>
    </dgm:pt>
    <dgm:pt modelId="{55010400-29FF-4A4C-84CF-4E37CEA77452}" type="parTrans" cxnId="{52701D17-174E-4713-A4FD-567B99732F4C}">
      <dgm:prSet/>
      <dgm:spPr/>
      <dgm:t>
        <a:bodyPr/>
        <a:lstStyle/>
        <a:p>
          <a:endParaRPr lang="en-GB"/>
        </a:p>
      </dgm:t>
    </dgm:pt>
    <dgm:pt modelId="{EFE140D3-52D8-4AA6-83CD-E4A99C0390B7}" type="sibTrans" cxnId="{52701D17-174E-4713-A4FD-567B99732F4C}">
      <dgm:prSet/>
      <dgm:spPr/>
      <dgm:t>
        <a:bodyPr/>
        <a:lstStyle/>
        <a:p>
          <a:endParaRPr lang="en-GB"/>
        </a:p>
      </dgm:t>
    </dgm:pt>
    <dgm:pt modelId="{E4F1922E-1491-42E5-8E3E-DFF69035FA87}">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Step 3</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Understand how your customer sees the world</a:t>
          </a:r>
          <a:endParaRPr lang="en-GB" b="0" noProof="0" dirty="0">
            <a:solidFill>
              <a:schemeClr val="bg1"/>
            </a:solidFill>
          </a:endParaRPr>
        </a:p>
      </dgm:t>
    </dgm:pt>
    <dgm:pt modelId="{8CE2DBCF-FD11-4DA7-BA0A-8D5C9CEDCA49}" type="parTrans" cxnId="{17628F82-A10D-4790-AAB0-A78D40A9C776}">
      <dgm:prSet/>
      <dgm:spPr/>
      <dgm:t>
        <a:bodyPr/>
        <a:lstStyle/>
        <a:p>
          <a:endParaRPr lang="en-GB"/>
        </a:p>
      </dgm:t>
    </dgm:pt>
    <dgm:pt modelId="{DC09BBCF-B5E4-413C-8C5B-3A0F7E20A815}" type="sibTrans" cxnId="{17628F82-A10D-4790-AAB0-A78D40A9C776}">
      <dgm:prSet/>
      <dgm:spPr/>
      <dgm:t>
        <a:bodyPr/>
        <a:lstStyle/>
        <a:p>
          <a:endParaRPr lang="en-GB"/>
        </a:p>
      </dgm:t>
    </dgm:pt>
    <dgm:pt modelId="{2FDEC9EC-E263-4F30-9E60-3BCCD9262E20}">
      <dgm:prSet phldrT="[Tekst]" custT="1"/>
      <dgm:spPr>
        <a:solidFill>
          <a:srgbClr val="94C7B0"/>
        </a:solidFill>
      </dgm:spPr>
      <dgm:t>
        <a:bodyPr/>
        <a:lstStyle/>
        <a:p>
          <a:pPr algn="r"/>
          <a:endParaRPr lang="en-GB" sz="1800" b="1" noProof="0" dirty="0"/>
        </a:p>
      </dgm:t>
    </dgm:pt>
    <dgm:pt modelId="{5C7C1EFE-1EA8-4ABB-9085-C5597F061094}" type="parTrans" cxnId="{23EA0521-3130-4A93-89CE-FE154D97C210}">
      <dgm:prSet/>
      <dgm:spPr/>
      <dgm:t>
        <a:bodyPr/>
        <a:lstStyle/>
        <a:p>
          <a:endParaRPr lang="en-GB"/>
        </a:p>
      </dgm:t>
    </dgm:pt>
    <dgm:pt modelId="{D9248A6F-796A-4044-A226-6049180CDF5F}" type="sibTrans" cxnId="{23EA0521-3130-4A93-89CE-FE154D97C210}">
      <dgm:prSet/>
      <dgm:spPr/>
      <dgm:t>
        <a:bodyPr/>
        <a:lstStyle/>
        <a:p>
          <a:endParaRPr lang="en-GB"/>
        </a:p>
      </dgm:t>
    </dgm:pt>
    <dgm:pt modelId="{BCD4FD48-0FBB-414C-8287-61E382D5AC5A}">
      <dgm:prSet phldrT="[Tekst]" custT="1"/>
      <dgm:spPr>
        <a:solidFill>
          <a:srgbClr val="94C7B0"/>
        </a:solidFill>
      </dgm:spPr>
      <dgm:t>
        <a:bodyPr/>
        <a:lstStyle/>
        <a:p>
          <a:pPr algn="r"/>
          <a:endParaRPr lang="en-GB" sz="1800" b="1" noProof="0" dirty="0"/>
        </a:p>
      </dgm:t>
    </dgm:pt>
    <dgm:pt modelId="{F4C2237C-6DA3-437C-B2CB-76E45253AA2E}" type="parTrans" cxnId="{909EBBE4-7951-4533-80C2-CF8A00BD8F32}">
      <dgm:prSet/>
      <dgm:spPr/>
      <dgm:t>
        <a:bodyPr/>
        <a:lstStyle/>
        <a:p>
          <a:endParaRPr lang="en-GB"/>
        </a:p>
      </dgm:t>
    </dgm:pt>
    <dgm:pt modelId="{98E5828F-A0CE-4B1D-9528-A4DC8C586190}" type="sibTrans" cxnId="{909EBBE4-7951-4533-80C2-CF8A00BD8F32}">
      <dgm:prSet/>
      <dgm:spPr/>
      <dgm:t>
        <a:bodyPr/>
        <a:lstStyle/>
        <a:p>
          <a:endParaRPr lang="en-GB"/>
        </a:p>
      </dgm:t>
    </dgm:pt>
    <dgm:pt modelId="{08F65A55-9C58-4843-91A3-CFD361E59B89}">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Step 4</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Bring your insights together</a:t>
          </a:r>
          <a:endParaRPr lang="en-GB" b="0" noProof="0" dirty="0">
            <a:solidFill>
              <a:schemeClr val="bg1"/>
            </a:solidFill>
          </a:endParaRPr>
        </a:p>
      </dgm:t>
    </dgm:pt>
    <dgm:pt modelId="{E5BE9BDF-3FFC-4A6B-850B-9C4E9928E7C6}" type="parTrans" cxnId="{A612CBCD-5CF1-4500-8790-E94543E2CD31}">
      <dgm:prSet/>
      <dgm:spPr/>
      <dgm:t>
        <a:bodyPr/>
        <a:lstStyle/>
        <a:p>
          <a:endParaRPr lang="en-GB"/>
        </a:p>
      </dgm:t>
    </dgm:pt>
    <dgm:pt modelId="{ACC74C5B-5A62-4F37-AD14-2B5F5CB0AC5E}" type="sibTrans" cxnId="{A612CBCD-5CF1-4500-8790-E94543E2CD31}">
      <dgm:prSet/>
      <dgm:spPr/>
      <dgm:t>
        <a:bodyPr/>
        <a:lstStyle/>
        <a:p>
          <a:endParaRPr lang="en-GB"/>
        </a:p>
      </dgm:t>
    </dgm:pt>
    <dgm:pt modelId="{67F42180-8C06-4345-AA05-30D2940C7191}">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Step 5</a:t>
          </a:r>
          <a:endParaRPr kumimoji="0" lang="en-GB" b="0" i="0" u="none" strike="noStrike" cap="none" normalizeH="0" baseline="0" noProof="0" dirty="0">
            <a:ln>
              <a:noFill/>
            </a:ln>
            <a:solidFill>
              <a:schemeClr val="bg1"/>
            </a:solidFill>
            <a:effectLst/>
            <a:cs typeface="Arial" panose="020B0604020202020204" pitchFamily="34" charset="0"/>
          </a:endParaRPr>
        </a:p>
        <a:p>
          <a:pPr>
            <a:buClrTx/>
            <a:buSzTx/>
          </a:pPr>
          <a:r>
            <a:rPr kumimoji="0" lang="en-GB" b="0" i="0" u="none" strike="noStrike" cap="none" normalizeH="0" baseline="0" noProof="0" dirty="0">
              <a:ln>
                <a:noFill/>
              </a:ln>
              <a:solidFill>
                <a:schemeClr val="bg1"/>
              </a:solidFill>
              <a:effectLst/>
              <a:cs typeface="Arial" panose="020B0604020202020204" pitchFamily="34" charset="0"/>
            </a:rPr>
            <a:t>Check if your idea fits and is ready</a:t>
          </a:r>
          <a:endParaRPr lang="en-GB" b="0" noProof="0" dirty="0">
            <a:solidFill>
              <a:schemeClr val="bg1"/>
            </a:solidFill>
          </a:endParaRPr>
        </a:p>
      </dgm:t>
    </dgm:pt>
    <dgm:pt modelId="{21D18CD9-6011-473F-8ABF-12ADA72FF203}" type="parTrans" cxnId="{B792149B-C716-4E5D-BA1C-1DEFAD2A6245}">
      <dgm:prSet/>
      <dgm:spPr/>
      <dgm:t>
        <a:bodyPr/>
        <a:lstStyle/>
        <a:p>
          <a:endParaRPr lang="en-GB"/>
        </a:p>
      </dgm:t>
    </dgm:pt>
    <dgm:pt modelId="{475B1106-688A-4E03-B26A-B7B9E9F3EF92}" type="sibTrans" cxnId="{B792149B-C716-4E5D-BA1C-1DEFAD2A6245}">
      <dgm:prSet/>
      <dgm:spPr/>
      <dgm:t>
        <a:bodyPr/>
        <a:lstStyle/>
        <a:p>
          <a:endParaRPr lang="en-GB"/>
        </a:p>
      </dgm:t>
    </dgm:pt>
    <dgm:pt modelId="{637F2F60-98B6-4C19-9D4F-E5B230DFAE8A}">
      <dgm:prSet phldrT="[Tekst]"/>
      <dgm:spPr/>
      <dgm:t>
        <a:bodyPr/>
        <a:lstStyle/>
        <a:p>
          <a:pPr>
            <a:buClrTx/>
            <a:buSzTx/>
          </a:pPr>
          <a:r>
            <a:rPr kumimoji="0" lang="en-GB" b="1" i="0" u="none" strike="noStrike" cap="none" normalizeH="0" baseline="0" noProof="0" dirty="0">
              <a:ln>
                <a:noFill/>
              </a:ln>
              <a:solidFill>
                <a:schemeClr val="bg1"/>
              </a:solidFill>
              <a:effectLst/>
              <a:cs typeface="Arial" panose="020B0604020202020204" pitchFamily="34" charset="0"/>
            </a:rPr>
            <a:t>Step 1</a:t>
          </a:r>
        </a:p>
        <a:p>
          <a:pPr>
            <a:buClrTx/>
            <a:buSzTx/>
          </a:pPr>
          <a:r>
            <a:rPr kumimoji="0" lang="en-GB" b="0" i="0" u="none" strike="noStrike" cap="none" normalizeH="0" baseline="0" noProof="0" dirty="0">
              <a:ln>
                <a:noFill/>
              </a:ln>
              <a:solidFill>
                <a:schemeClr val="bg1"/>
              </a:solidFill>
              <a:effectLst/>
              <a:cs typeface="Arial" panose="020B0604020202020204" pitchFamily="34" charset="0"/>
            </a:rPr>
            <a:t>Create a customer wish list</a:t>
          </a:r>
          <a:endParaRPr lang="en-GB" b="0" noProof="0" dirty="0">
            <a:solidFill>
              <a:schemeClr val="bg1"/>
            </a:solidFill>
          </a:endParaRPr>
        </a:p>
      </dgm:t>
    </dgm:pt>
    <dgm:pt modelId="{DE952462-2E71-4C6A-95B7-00B58DB96078}" type="sibTrans" cxnId="{315C1926-2A3A-4410-B3AA-028F32B30921}">
      <dgm:prSet/>
      <dgm:spPr/>
      <dgm:t>
        <a:bodyPr/>
        <a:lstStyle/>
        <a:p>
          <a:endParaRPr lang="en-GB"/>
        </a:p>
      </dgm:t>
    </dgm:pt>
    <dgm:pt modelId="{CF4D2455-5671-4484-8C81-9EF6A47E040B}" type="parTrans" cxnId="{315C1926-2A3A-4410-B3AA-028F32B30921}">
      <dgm:prSet/>
      <dgm:spPr/>
      <dgm:t>
        <a:bodyPr/>
        <a:lstStyle/>
        <a:p>
          <a:endParaRPr lang="en-GB"/>
        </a:p>
      </dgm:t>
    </dgm:pt>
    <dgm:pt modelId="{479E3215-E918-400F-80B8-EF927DA3DE63}">
      <dgm:prSet phldrT="[Tekst]" custT="1"/>
      <dgm:spPr>
        <a:solidFill>
          <a:srgbClr val="94C7B0"/>
        </a:solidFill>
      </dgm:spPr>
      <dgm:t>
        <a:bodyPr/>
        <a:lstStyle/>
        <a:p>
          <a:pPr algn="r"/>
          <a:endParaRPr lang="en-GB" sz="1800" b="1" noProof="0" dirty="0"/>
        </a:p>
      </dgm:t>
    </dgm:pt>
    <dgm:pt modelId="{B48C88C2-D174-4A26-8773-F50D240A28FD}" type="sibTrans" cxnId="{4D5AC8B8-39B6-40F3-912F-FF9218AD1074}">
      <dgm:prSet/>
      <dgm:spPr/>
      <dgm:t>
        <a:bodyPr/>
        <a:lstStyle/>
        <a:p>
          <a:endParaRPr lang="en-GB"/>
        </a:p>
      </dgm:t>
    </dgm:pt>
    <dgm:pt modelId="{10343C5E-2A29-4EA1-8ED0-664CF1D062CB}" type="parTrans" cxnId="{4D5AC8B8-39B6-40F3-912F-FF9218AD1074}">
      <dgm:prSet/>
      <dgm:spPr/>
      <dgm:t>
        <a:bodyPr/>
        <a:lstStyle/>
        <a:p>
          <a:endParaRPr lang="en-GB"/>
        </a:p>
      </dgm:t>
    </dgm:pt>
    <dgm:pt modelId="{AB7E7C85-629D-4C88-99AC-5332EC90659F}" type="pres">
      <dgm:prSet presAssocID="{C0D621D8-C5DB-4D80-AB44-F8381760D27B}" presName="Name0" presStyleCnt="0">
        <dgm:presLayoutVars>
          <dgm:dir/>
          <dgm:animLvl val="lvl"/>
          <dgm:resizeHandles val="exact"/>
        </dgm:presLayoutVars>
      </dgm:prSet>
      <dgm:spPr/>
    </dgm:pt>
    <dgm:pt modelId="{42826C31-1240-4CAD-95D3-9A86350299C9}" type="pres">
      <dgm:prSet presAssocID="{80234A25-3771-49C0-8C9A-4E9649C47FFB}" presName="compositeNode" presStyleCnt="0">
        <dgm:presLayoutVars>
          <dgm:bulletEnabled val="1"/>
        </dgm:presLayoutVars>
      </dgm:prSet>
      <dgm:spPr/>
    </dgm:pt>
    <dgm:pt modelId="{4887009A-D641-46E8-B91F-2C0466D9D51C}" type="pres">
      <dgm:prSet presAssocID="{80234A25-3771-49C0-8C9A-4E9649C47FFB}" presName="bgRect" presStyleLbl="node1" presStyleIdx="0" presStyleCnt="5"/>
      <dgm:spPr/>
    </dgm:pt>
    <dgm:pt modelId="{B1206100-F975-41E1-B3B4-1E112E45B5F5}" type="pres">
      <dgm:prSet presAssocID="{80234A25-3771-49C0-8C9A-4E9649C47FFB}" presName="parentNode" presStyleLbl="node1" presStyleIdx="0" presStyleCnt="5">
        <dgm:presLayoutVars>
          <dgm:chMax val="0"/>
          <dgm:bulletEnabled val="1"/>
        </dgm:presLayoutVars>
      </dgm:prSet>
      <dgm:spPr/>
    </dgm:pt>
    <dgm:pt modelId="{D521B6E6-7AB9-4183-AE48-06D8A38151C4}" type="pres">
      <dgm:prSet presAssocID="{80234A25-3771-49C0-8C9A-4E9649C47FFB}" presName="childNode" presStyleLbl="node1" presStyleIdx="0" presStyleCnt="5">
        <dgm:presLayoutVars>
          <dgm:bulletEnabled val="1"/>
        </dgm:presLayoutVars>
      </dgm:prSet>
      <dgm:spPr/>
    </dgm:pt>
    <dgm:pt modelId="{0525A7A5-DB77-4B26-9FA5-7F8629AE813B}" type="pres">
      <dgm:prSet presAssocID="{C7A2F8D0-3F7B-4262-88D2-BEDE4DBDB1AD}" presName="hSp" presStyleCnt="0"/>
      <dgm:spPr/>
    </dgm:pt>
    <dgm:pt modelId="{9E9E911C-62FD-4743-BEB6-96B1DAAC4CB5}" type="pres">
      <dgm:prSet presAssocID="{C7A2F8D0-3F7B-4262-88D2-BEDE4DBDB1AD}" presName="vProcSp" presStyleCnt="0"/>
      <dgm:spPr/>
    </dgm:pt>
    <dgm:pt modelId="{1E1DBFA6-1400-421D-8FBA-1EAA957B6587}" type="pres">
      <dgm:prSet presAssocID="{C7A2F8D0-3F7B-4262-88D2-BEDE4DBDB1AD}" presName="vSp1" presStyleCnt="0"/>
      <dgm:spPr/>
    </dgm:pt>
    <dgm:pt modelId="{45147AC1-6983-40EE-AC6E-FE0F01366A4F}" type="pres">
      <dgm:prSet presAssocID="{C7A2F8D0-3F7B-4262-88D2-BEDE4DBDB1AD}" presName="simulatedConn" presStyleLbl="solidFgAcc1" presStyleIdx="0" presStyleCnt="4"/>
      <dgm:spPr>
        <a:solidFill>
          <a:srgbClr val="B6D1E1"/>
        </a:solidFill>
        <a:ln>
          <a:noFill/>
        </a:ln>
      </dgm:spPr>
    </dgm:pt>
    <dgm:pt modelId="{EF2D3121-D106-4B61-AFDA-CE5CBE34BF17}" type="pres">
      <dgm:prSet presAssocID="{C7A2F8D0-3F7B-4262-88D2-BEDE4DBDB1AD}" presName="vSp2" presStyleCnt="0"/>
      <dgm:spPr/>
    </dgm:pt>
    <dgm:pt modelId="{06DABF58-F479-4859-9301-219C3AEEA778}" type="pres">
      <dgm:prSet presAssocID="{C7A2F8D0-3F7B-4262-88D2-BEDE4DBDB1AD}" presName="sibTrans" presStyleCnt="0"/>
      <dgm:spPr/>
    </dgm:pt>
    <dgm:pt modelId="{0F24359E-1FC6-456E-A3ED-BDEB1EE5DC74}" type="pres">
      <dgm:prSet presAssocID="{479E3215-E918-400F-80B8-EF927DA3DE63}" presName="compositeNode" presStyleCnt="0">
        <dgm:presLayoutVars>
          <dgm:bulletEnabled val="1"/>
        </dgm:presLayoutVars>
      </dgm:prSet>
      <dgm:spPr/>
    </dgm:pt>
    <dgm:pt modelId="{37C4637E-FB31-4D9A-87C2-3CF0AD7D80B9}" type="pres">
      <dgm:prSet presAssocID="{479E3215-E918-400F-80B8-EF927DA3DE63}" presName="bgRect" presStyleLbl="node1" presStyleIdx="1" presStyleCnt="5"/>
      <dgm:spPr/>
    </dgm:pt>
    <dgm:pt modelId="{C4994E6F-DB13-402D-AA0D-4F0A9EF76D77}" type="pres">
      <dgm:prSet presAssocID="{479E3215-E918-400F-80B8-EF927DA3DE63}" presName="parentNode" presStyleLbl="node1" presStyleIdx="1" presStyleCnt="5">
        <dgm:presLayoutVars>
          <dgm:chMax val="0"/>
          <dgm:bulletEnabled val="1"/>
        </dgm:presLayoutVars>
      </dgm:prSet>
      <dgm:spPr/>
    </dgm:pt>
    <dgm:pt modelId="{25DC0F6C-F81E-4DA5-8F8B-3AD0FA921E34}" type="pres">
      <dgm:prSet presAssocID="{479E3215-E918-400F-80B8-EF927DA3DE63}" presName="childNode" presStyleLbl="node1" presStyleIdx="1" presStyleCnt="5">
        <dgm:presLayoutVars>
          <dgm:bulletEnabled val="1"/>
        </dgm:presLayoutVars>
      </dgm:prSet>
      <dgm:spPr/>
    </dgm:pt>
    <dgm:pt modelId="{6F1210B8-537A-4FD9-99D6-9995F6F64516}" type="pres">
      <dgm:prSet presAssocID="{B48C88C2-D174-4A26-8773-F50D240A28FD}" presName="hSp" presStyleCnt="0"/>
      <dgm:spPr/>
    </dgm:pt>
    <dgm:pt modelId="{ACA4B46E-F973-4E0C-87C0-3AE66652BA8B}" type="pres">
      <dgm:prSet presAssocID="{B48C88C2-D174-4A26-8773-F50D240A28FD}" presName="vProcSp" presStyleCnt="0"/>
      <dgm:spPr/>
    </dgm:pt>
    <dgm:pt modelId="{946D4766-001B-4DAC-907E-89743511CA44}" type="pres">
      <dgm:prSet presAssocID="{B48C88C2-D174-4A26-8773-F50D240A28FD}" presName="vSp1" presStyleCnt="0"/>
      <dgm:spPr/>
    </dgm:pt>
    <dgm:pt modelId="{4E1C3506-96B6-4F37-B1CD-6A4F88B2FB29}" type="pres">
      <dgm:prSet presAssocID="{B48C88C2-D174-4A26-8773-F50D240A28FD}" presName="simulatedConn" presStyleLbl="solidFgAcc1" presStyleIdx="1" presStyleCnt="4"/>
      <dgm:spPr>
        <a:solidFill>
          <a:srgbClr val="B6D1E1"/>
        </a:solidFill>
        <a:ln>
          <a:noFill/>
        </a:ln>
      </dgm:spPr>
    </dgm:pt>
    <dgm:pt modelId="{35AEAB4C-7257-4052-8C30-8E1DF5939C43}" type="pres">
      <dgm:prSet presAssocID="{B48C88C2-D174-4A26-8773-F50D240A28FD}" presName="vSp2" presStyleCnt="0"/>
      <dgm:spPr/>
    </dgm:pt>
    <dgm:pt modelId="{E6CB05D1-C213-4FD9-B2C7-41BC947518E6}" type="pres">
      <dgm:prSet presAssocID="{B48C88C2-D174-4A26-8773-F50D240A28FD}" presName="sibTrans" presStyleCnt="0"/>
      <dgm:spPr/>
    </dgm:pt>
    <dgm:pt modelId="{A0BF8A07-8F9C-4976-8D2A-AC1B14A21948}" type="pres">
      <dgm:prSet presAssocID="{E839CE7D-6653-4AE7-BE7A-84C8C34102A5}" presName="compositeNode" presStyleCnt="0">
        <dgm:presLayoutVars>
          <dgm:bulletEnabled val="1"/>
        </dgm:presLayoutVars>
      </dgm:prSet>
      <dgm:spPr/>
    </dgm:pt>
    <dgm:pt modelId="{0FD0D365-DC66-40A8-B109-7FCC61A16A24}" type="pres">
      <dgm:prSet presAssocID="{E839CE7D-6653-4AE7-BE7A-84C8C34102A5}" presName="bgRect" presStyleLbl="node1" presStyleIdx="2" presStyleCnt="5"/>
      <dgm:spPr/>
    </dgm:pt>
    <dgm:pt modelId="{CFA7F169-1922-4AD5-AE62-DF96DFE07BA6}" type="pres">
      <dgm:prSet presAssocID="{E839CE7D-6653-4AE7-BE7A-84C8C34102A5}" presName="parentNode" presStyleLbl="node1" presStyleIdx="2" presStyleCnt="5">
        <dgm:presLayoutVars>
          <dgm:chMax val="0"/>
          <dgm:bulletEnabled val="1"/>
        </dgm:presLayoutVars>
      </dgm:prSet>
      <dgm:spPr/>
    </dgm:pt>
    <dgm:pt modelId="{12A604F1-D0F6-46EE-BFE4-02664FC2CD09}" type="pres">
      <dgm:prSet presAssocID="{E839CE7D-6653-4AE7-BE7A-84C8C34102A5}" presName="childNode" presStyleLbl="node1" presStyleIdx="2" presStyleCnt="5">
        <dgm:presLayoutVars>
          <dgm:bulletEnabled val="1"/>
        </dgm:presLayoutVars>
      </dgm:prSet>
      <dgm:spPr/>
    </dgm:pt>
    <dgm:pt modelId="{811EB54E-3174-4EB1-A65E-94A27FD16546}" type="pres">
      <dgm:prSet presAssocID="{EFE140D3-52D8-4AA6-83CD-E4A99C0390B7}" presName="hSp" presStyleCnt="0"/>
      <dgm:spPr/>
    </dgm:pt>
    <dgm:pt modelId="{9A4EFC4C-A2A9-4853-904C-F5446507C76D}" type="pres">
      <dgm:prSet presAssocID="{EFE140D3-52D8-4AA6-83CD-E4A99C0390B7}" presName="vProcSp" presStyleCnt="0"/>
      <dgm:spPr/>
    </dgm:pt>
    <dgm:pt modelId="{6BFAB82F-D9CF-46BD-852B-759E8A12658E}" type="pres">
      <dgm:prSet presAssocID="{EFE140D3-52D8-4AA6-83CD-E4A99C0390B7}" presName="vSp1" presStyleCnt="0"/>
      <dgm:spPr/>
    </dgm:pt>
    <dgm:pt modelId="{4D360DA9-B35D-43C4-88CD-41E27857268D}" type="pres">
      <dgm:prSet presAssocID="{EFE140D3-52D8-4AA6-83CD-E4A99C0390B7}" presName="simulatedConn" presStyleLbl="solidFgAcc1" presStyleIdx="2" presStyleCnt="4"/>
      <dgm:spPr>
        <a:solidFill>
          <a:srgbClr val="B6D1E1"/>
        </a:solidFill>
        <a:ln>
          <a:noFill/>
        </a:ln>
      </dgm:spPr>
    </dgm:pt>
    <dgm:pt modelId="{85D9B75E-ACF0-47D9-979C-03353D791E2F}" type="pres">
      <dgm:prSet presAssocID="{EFE140D3-52D8-4AA6-83CD-E4A99C0390B7}" presName="vSp2" presStyleCnt="0"/>
      <dgm:spPr/>
    </dgm:pt>
    <dgm:pt modelId="{8B0C94AD-8280-4993-95A6-BEB78065E61B}" type="pres">
      <dgm:prSet presAssocID="{EFE140D3-52D8-4AA6-83CD-E4A99C0390B7}" presName="sibTrans" presStyleCnt="0"/>
      <dgm:spPr/>
    </dgm:pt>
    <dgm:pt modelId="{961DF4EA-702D-4F57-82E5-BD34AD9BA32A}" type="pres">
      <dgm:prSet presAssocID="{2FDEC9EC-E263-4F30-9E60-3BCCD9262E20}" presName="compositeNode" presStyleCnt="0">
        <dgm:presLayoutVars>
          <dgm:bulletEnabled val="1"/>
        </dgm:presLayoutVars>
      </dgm:prSet>
      <dgm:spPr/>
    </dgm:pt>
    <dgm:pt modelId="{CE942354-BDFB-4A40-B7A3-B44F618E4E52}" type="pres">
      <dgm:prSet presAssocID="{2FDEC9EC-E263-4F30-9E60-3BCCD9262E20}" presName="bgRect" presStyleLbl="node1" presStyleIdx="3" presStyleCnt="5"/>
      <dgm:spPr/>
    </dgm:pt>
    <dgm:pt modelId="{DF572791-2824-4440-A672-BB778F421E45}" type="pres">
      <dgm:prSet presAssocID="{2FDEC9EC-E263-4F30-9E60-3BCCD9262E20}" presName="parentNode" presStyleLbl="node1" presStyleIdx="3" presStyleCnt="5">
        <dgm:presLayoutVars>
          <dgm:chMax val="0"/>
          <dgm:bulletEnabled val="1"/>
        </dgm:presLayoutVars>
      </dgm:prSet>
      <dgm:spPr/>
    </dgm:pt>
    <dgm:pt modelId="{55703391-B145-49F1-8924-500A694251E6}" type="pres">
      <dgm:prSet presAssocID="{2FDEC9EC-E263-4F30-9E60-3BCCD9262E20}" presName="childNode" presStyleLbl="node1" presStyleIdx="3" presStyleCnt="5">
        <dgm:presLayoutVars>
          <dgm:bulletEnabled val="1"/>
        </dgm:presLayoutVars>
      </dgm:prSet>
      <dgm:spPr/>
    </dgm:pt>
    <dgm:pt modelId="{099A2C4E-A2E0-43C8-ACE2-83FC97A5503B}" type="pres">
      <dgm:prSet presAssocID="{D9248A6F-796A-4044-A226-6049180CDF5F}" presName="hSp" presStyleCnt="0"/>
      <dgm:spPr/>
    </dgm:pt>
    <dgm:pt modelId="{D33589B0-9564-46E9-AEAB-FF8C07833C7E}" type="pres">
      <dgm:prSet presAssocID="{D9248A6F-796A-4044-A226-6049180CDF5F}" presName="vProcSp" presStyleCnt="0"/>
      <dgm:spPr/>
    </dgm:pt>
    <dgm:pt modelId="{B25001AA-A0E4-4FEE-9B9E-73F1DEDD84BC}" type="pres">
      <dgm:prSet presAssocID="{D9248A6F-796A-4044-A226-6049180CDF5F}" presName="vSp1" presStyleCnt="0"/>
      <dgm:spPr/>
    </dgm:pt>
    <dgm:pt modelId="{160D1D67-83F0-440B-85DD-BDA27772CA04}" type="pres">
      <dgm:prSet presAssocID="{D9248A6F-796A-4044-A226-6049180CDF5F}" presName="simulatedConn" presStyleLbl="solidFgAcc1" presStyleIdx="3" presStyleCnt="4"/>
      <dgm:spPr>
        <a:solidFill>
          <a:srgbClr val="B6D1E1"/>
        </a:solidFill>
        <a:ln>
          <a:noFill/>
        </a:ln>
      </dgm:spPr>
    </dgm:pt>
    <dgm:pt modelId="{3A8C24BC-1B63-446D-B445-6D7476601F3F}" type="pres">
      <dgm:prSet presAssocID="{D9248A6F-796A-4044-A226-6049180CDF5F}" presName="vSp2" presStyleCnt="0"/>
      <dgm:spPr/>
    </dgm:pt>
    <dgm:pt modelId="{FE0AA07C-C302-4E3B-9511-7036F645E500}" type="pres">
      <dgm:prSet presAssocID="{D9248A6F-796A-4044-A226-6049180CDF5F}" presName="sibTrans" presStyleCnt="0"/>
      <dgm:spPr/>
    </dgm:pt>
    <dgm:pt modelId="{B9ECB5B5-AC47-4CC7-81B6-05B6FC325EDC}" type="pres">
      <dgm:prSet presAssocID="{BCD4FD48-0FBB-414C-8287-61E382D5AC5A}" presName="compositeNode" presStyleCnt="0">
        <dgm:presLayoutVars>
          <dgm:bulletEnabled val="1"/>
        </dgm:presLayoutVars>
      </dgm:prSet>
      <dgm:spPr/>
    </dgm:pt>
    <dgm:pt modelId="{F1A68F2A-15E4-4ADF-AC44-88EA2CE5673A}" type="pres">
      <dgm:prSet presAssocID="{BCD4FD48-0FBB-414C-8287-61E382D5AC5A}" presName="bgRect" presStyleLbl="node1" presStyleIdx="4" presStyleCnt="5"/>
      <dgm:spPr/>
    </dgm:pt>
    <dgm:pt modelId="{71CE3777-EA77-4BDE-8201-8C7B2B32DFD7}" type="pres">
      <dgm:prSet presAssocID="{BCD4FD48-0FBB-414C-8287-61E382D5AC5A}" presName="parentNode" presStyleLbl="node1" presStyleIdx="4" presStyleCnt="5">
        <dgm:presLayoutVars>
          <dgm:chMax val="0"/>
          <dgm:bulletEnabled val="1"/>
        </dgm:presLayoutVars>
      </dgm:prSet>
      <dgm:spPr/>
    </dgm:pt>
    <dgm:pt modelId="{748D4C47-C388-4EBE-9A10-66385673565F}" type="pres">
      <dgm:prSet presAssocID="{BCD4FD48-0FBB-414C-8287-61E382D5AC5A}" presName="childNode" presStyleLbl="node1" presStyleIdx="4" presStyleCnt="5">
        <dgm:presLayoutVars>
          <dgm:bulletEnabled val="1"/>
        </dgm:presLayoutVars>
      </dgm:prSet>
      <dgm:spPr/>
    </dgm:pt>
  </dgm:ptLst>
  <dgm:cxnLst>
    <dgm:cxn modelId="{52701D17-174E-4713-A4FD-567B99732F4C}" srcId="{C0D621D8-C5DB-4D80-AB44-F8381760D27B}" destId="{E839CE7D-6653-4AE7-BE7A-84C8C34102A5}" srcOrd="2" destOrd="0" parTransId="{55010400-29FF-4A4C-84CF-4E37CEA77452}" sibTransId="{EFE140D3-52D8-4AA6-83CD-E4A99C0390B7}"/>
    <dgm:cxn modelId="{47FA661A-A092-428B-B13A-81AEF379EB4A}" type="presOf" srcId="{637F2F60-98B6-4C19-9D4F-E5B230DFAE8A}" destId="{D521B6E6-7AB9-4183-AE48-06D8A38151C4}" srcOrd="0" destOrd="0" presId="urn:microsoft.com/office/officeart/2005/8/layout/hProcess7"/>
    <dgm:cxn modelId="{23EA0521-3130-4A93-89CE-FE154D97C210}" srcId="{C0D621D8-C5DB-4D80-AB44-F8381760D27B}" destId="{2FDEC9EC-E263-4F30-9E60-3BCCD9262E20}" srcOrd="3" destOrd="0" parTransId="{5C7C1EFE-1EA8-4ABB-9085-C5597F061094}" sibTransId="{D9248A6F-796A-4044-A226-6049180CDF5F}"/>
    <dgm:cxn modelId="{315C1926-2A3A-4410-B3AA-028F32B30921}" srcId="{80234A25-3771-49C0-8C9A-4E9649C47FFB}" destId="{637F2F60-98B6-4C19-9D4F-E5B230DFAE8A}" srcOrd="0" destOrd="0" parTransId="{CF4D2455-5671-4484-8C81-9EF6A47E040B}" sibTransId="{DE952462-2E71-4C6A-95B7-00B58DB96078}"/>
    <dgm:cxn modelId="{AD614129-A899-4871-9AF9-DB04BF0D7941}" type="presOf" srcId="{479E3215-E918-400F-80B8-EF927DA3DE63}" destId="{37C4637E-FB31-4D9A-87C2-3CF0AD7D80B9}" srcOrd="0" destOrd="0" presId="urn:microsoft.com/office/officeart/2005/8/layout/hProcess7"/>
    <dgm:cxn modelId="{EC26F73F-8A47-43F5-9F4A-40BA840E4DE7}" type="presOf" srcId="{2FDEC9EC-E263-4F30-9E60-3BCCD9262E20}" destId="{CE942354-BDFB-4A40-B7A3-B44F618E4E52}" srcOrd="0" destOrd="0" presId="urn:microsoft.com/office/officeart/2005/8/layout/hProcess7"/>
    <dgm:cxn modelId="{B14D705C-86CD-495A-88F7-9A545B8F1D33}" type="presOf" srcId="{80234A25-3771-49C0-8C9A-4E9649C47FFB}" destId="{B1206100-F975-41E1-B3B4-1E112E45B5F5}" srcOrd="1" destOrd="0" presId="urn:microsoft.com/office/officeart/2005/8/layout/hProcess7"/>
    <dgm:cxn modelId="{E199C942-AD50-4E81-A282-5B4D23EB5B3B}" type="presOf" srcId="{E4F1922E-1491-42E5-8E3E-DFF69035FA87}" destId="{12A604F1-D0F6-46EE-BFE4-02664FC2CD09}" srcOrd="0" destOrd="0" presId="urn:microsoft.com/office/officeart/2005/8/layout/hProcess7"/>
    <dgm:cxn modelId="{12A7404D-29A0-49B2-9A6F-FCE477DD5423}" type="presOf" srcId="{BCD4FD48-0FBB-414C-8287-61E382D5AC5A}" destId="{F1A68F2A-15E4-4ADF-AC44-88EA2CE5673A}" srcOrd="0" destOrd="0" presId="urn:microsoft.com/office/officeart/2005/8/layout/hProcess7"/>
    <dgm:cxn modelId="{4A0E8470-9DA7-4D64-8BD9-DB10D43FE9FB}" type="presOf" srcId="{80234A25-3771-49C0-8C9A-4E9649C47FFB}" destId="{4887009A-D641-46E8-B91F-2C0466D9D51C}" srcOrd="0" destOrd="0" presId="urn:microsoft.com/office/officeart/2005/8/layout/hProcess7"/>
    <dgm:cxn modelId="{20A74373-CCEC-4081-BECA-8EFDE725AC52}" srcId="{C0D621D8-C5DB-4D80-AB44-F8381760D27B}" destId="{80234A25-3771-49C0-8C9A-4E9649C47FFB}" srcOrd="0" destOrd="0" parTransId="{DB4C6BA3-DC50-4399-B23E-8886D7F626DD}" sibTransId="{C7A2F8D0-3F7B-4262-88D2-BEDE4DBDB1AD}"/>
    <dgm:cxn modelId="{F4C1D675-10BC-4511-B757-CA0D2E04AF24}" type="presOf" srcId="{67F42180-8C06-4345-AA05-30D2940C7191}" destId="{748D4C47-C388-4EBE-9A10-66385673565F}" srcOrd="0" destOrd="0" presId="urn:microsoft.com/office/officeart/2005/8/layout/hProcess7"/>
    <dgm:cxn modelId="{D5BC6D7B-48FE-42E3-B53E-6664FFEFCE57}" type="presOf" srcId="{BCD4FD48-0FBB-414C-8287-61E382D5AC5A}" destId="{71CE3777-EA77-4BDE-8201-8C7B2B32DFD7}" srcOrd="1" destOrd="0" presId="urn:microsoft.com/office/officeart/2005/8/layout/hProcess7"/>
    <dgm:cxn modelId="{17628F82-A10D-4790-AAB0-A78D40A9C776}" srcId="{E839CE7D-6653-4AE7-BE7A-84C8C34102A5}" destId="{E4F1922E-1491-42E5-8E3E-DFF69035FA87}" srcOrd="0" destOrd="0" parTransId="{8CE2DBCF-FD11-4DA7-BA0A-8D5C9CEDCA49}" sibTransId="{DC09BBCF-B5E4-413C-8C5B-3A0F7E20A815}"/>
    <dgm:cxn modelId="{CFCA4E83-A962-4C63-AE91-515B2B49B439}" srcId="{479E3215-E918-400F-80B8-EF927DA3DE63}" destId="{7C348376-E9CF-416D-9C22-DEAEE99BE31F}" srcOrd="0" destOrd="0" parTransId="{B40C070E-B79B-432E-AC64-57689B8CE1E7}" sibTransId="{5833E98F-2E9B-4F3A-A30D-87E1EBDF04FE}"/>
    <dgm:cxn modelId="{56739891-0795-4652-A499-3CE3C392E344}" type="presOf" srcId="{08F65A55-9C58-4843-91A3-CFD361E59B89}" destId="{55703391-B145-49F1-8924-500A694251E6}" srcOrd="0" destOrd="0" presId="urn:microsoft.com/office/officeart/2005/8/layout/hProcess7"/>
    <dgm:cxn modelId="{5BF43494-B67F-4767-948F-DEC5B905F388}" type="presOf" srcId="{2FDEC9EC-E263-4F30-9E60-3BCCD9262E20}" destId="{DF572791-2824-4440-A672-BB778F421E45}" srcOrd="1" destOrd="0" presId="urn:microsoft.com/office/officeart/2005/8/layout/hProcess7"/>
    <dgm:cxn modelId="{B792149B-C716-4E5D-BA1C-1DEFAD2A6245}" srcId="{BCD4FD48-0FBB-414C-8287-61E382D5AC5A}" destId="{67F42180-8C06-4345-AA05-30D2940C7191}" srcOrd="0" destOrd="0" parTransId="{21D18CD9-6011-473F-8ABF-12ADA72FF203}" sibTransId="{475B1106-688A-4E03-B26A-B7B9E9F3EF92}"/>
    <dgm:cxn modelId="{141B36A1-9F52-4D04-B390-124C4C90E883}" type="presOf" srcId="{E839CE7D-6653-4AE7-BE7A-84C8C34102A5}" destId="{CFA7F169-1922-4AD5-AE62-DF96DFE07BA6}" srcOrd="1" destOrd="0" presId="urn:microsoft.com/office/officeart/2005/8/layout/hProcess7"/>
    <dgm:cxn modelId="{1BC637A1-3C33-4CF5-AF6F-D76022A87B14}" type="presOf" srcId="{479E3215-E918-400F-80B8-EF927DA3DE63}" destId="{C4994E6F-DB13-402D-AA0D-4F0A9EF76D77}" srcOrd="1" destOrd="0" presId="urn:microsoft.com/office/officeart/2005/8/layout/hProcess7"/>
    <dgm:cxn modelId="{CE526DA5-D4A8-4E3C-9D49-67175CFEB12B}" type="presOf" srcId="{C0D621D8-C5DB-4D80-AB44-F8381760D27B}" destId="{AB7E7C85-629D-4C88-99AC-5332EC90659F}" srcOrd="0" destOrd="0" presId="urn:microsoft.com/office/officeart/2005/8/layout/hProcess7"/>
    <dgm:cxn modelId="{8A650CAC-8944-434F-A9E2-2125F8B74F92}" type="presOf" srcId="{E839CE7D-6653-4AE7-BE7A-84C8C34102A5}" destId="{0FD0D365-DC66-40A8-B109-7FCC61A16A24}" srcOrd="0" destOrd="0" presId="urn:microsoft.com/office/officeart/2005/8/layout/hProcess7"/>
    <dgm:cxn modelId="{4D5AC8B8-39B6-40F3-912F-FF9218AD1074}" srcId="{C0D621D8-C5DB-4D80-AB44-F8381760D27B}" destId="{479E3215-E918-400F-80B8-EF927DA3DE63}" srcOrd="1" destOrd="0" parTransId="{10343C5E-2A29-4EA1-8ED0-664CF1D062CB}" sibTransId="{B48C88C2-D174-4A26-8773-F50D240A28FD}"/>
    <dgm:cxn modelId="{80331BC2-DC09-41E0-85D3-EEB9EC907293}" type="presOf" srcId="{7C348376-E9CF-416D-9C22-DEAEE99BE31F}" destId="{25DC0F6C-F81E-4DA5-8F8B-3AD0FA921E34}" srcOrd="0" destOrd="0" presId="urn:microsoft.com/office/officeart/2005/8/layout/hProcess7"/>
    <dgm:cxn modelId="{A612CBCD-5CF1-4500-8790-E94543E2CD31}" srcId="{2FDEC9EC-E263-4F30-9E60-3BCCD9262E20}" destId="{08F65A55-9C58-4843-91A3-CFD361E59B89}" srcOrd="0" destOrd="0" parTransId="{E5BE9BDF-3FFC-4A6B-850B-9C4E9928E7C6}" sibTransId="{ACC74C5B-5A62-4F37-AD14-2B5F5CB0AC5E}"/>
    <dgm:cxn modelId="{909EBBE4-7951-4533-80C2-CF8A00BD8F32}" srcId="{C0D621D8-C5DB-4D80-AB44-F8381760D27B}" destId="{BCD4FD48-0FBB-414C-8287-61E382D5AC5A}" srcOrd="4" destOrd="0" parTransId="{F4C2237C-6DA3-437C-B2CB-76E45253AA2E}" sibTransId="{98E5828F-A0CE-4B1D-9528-A4DC8C586190}"/>
    <dgm:cxn modelId="{E0956F54-4AB8-48EA-A790-DD87E5A8BBD4}" type="presParOf" srcId="{AB7E7C85-629D-4C88-99AC-5332EC90659F}" destId="{42826C31-1240-4CAD-95D3-9A86350299C9}" srcOrd="0" destOrd="0" presId="urn:microsoft.com/office/officeart/2005/8/layout/hProcess7"/>
    <dgm:cxn modelId="{F43EE373-C79D-42A6-B513-854ED549F551}" type="presParOf" srcId="{42826C31-1240-4CAD-95D3-9A86350299C9}" destId="{4887009A-D641-46E8-B91F-2C0466D9D51C}" srcOrd="0" destOrd="0" presId="urn:microsoft.com/office/officeart/2005/8/layout/hProcess7"/>
    <dgm:cxn modelId="{5D88E019-BFC0-4D6A-94A5-EB2680CDCDC4}" type="presParOf" srcId="{42826C31-1240-4CAD-95D3-9A86350299C9}" destId="{B1206100-F975-41E1-B3B4-1E112E45B5F5}" srcOrd="1" destOrd="0" presId="urn:microsoft.com/office/officeart/2005/8/layout/hProcess7"/>
    <dgm:cxn modelId="{4F4217D4-072E-4995-88DD-C26F22FF81C2}" type="presParOf" srcId="{42826C31-1240-4CAD-95D3-9A86350299C9}" destId="{D521B6E6-7AB9-4183-AE48-06D8A38151C4}" srcOrd="2" destOrd="0" presId="urn:microsoft.com/office/officeart/2005/8/layout/hProcess7"/>
    <dgm:cxn modelId="{8EB2B382-7ACD-46B0-8580-87E6917F1147}" type="presParOf" srcId="{AB7E7C85-629D-4C88-99AC-5332EC90659F}" destId="{0525A7A5-DB77-4B26-9FA5-7F8629AE813B}" srcOrd="1" destOrd="0" presId="urn:microsoft.com/office/officeart/2005/8/layout/hProcess7"/>
    <dgm:cxn modelId="{FFA96FD2-5D2E-48A9-9F5B-AE2D47C4B641}" type="presParOf" srcId="{AB7E7C85-629D-4C88-99AC-5332EC90659F}" destId="{9E9E911C-62FD-4743-BEB6-96B1DAAC4CB5}" srcOrd="2" destOrd="0" presId="urn:microsoft.com/office/officeart/2005/8/layout/hProcess7"/>
    <dgm:cxn modelId="{FAEFFCA2-42E0-48C6-97E9-41AA281B4CDF}" type="presParOf" srcId="{9E9E911C-62FD-4743-BEB6-96B1DAAC4CB5}" destId="{1E1DBFA6-1400-421D-8FBA-1EAA957B6587}" srcOrd="0" destOrd="0" presId="urn:microsoft.com/office/officeart/2005/8/layout/hProcess7"/>
    <dgm:cxn modelId="{E01AC559-350B-40AF-864D-93ED998178C9}" type="presParOf" srcId="{9E9E911C-62FD-4743-BEB6-96B1DAAC4CB5}" destId="{45147AC1-6983-40EE-AC6E-FE0F01366A4F}" srcOrd="1" destOrd="0" presId="urn:microsoft.com/office/officeart/2005/8/layout/hProcess7"/>
    <dgm:cxn modelId="{DD2E84FB-499F-41D7-B126-CDD8872E7C25}" type="presParOf" srcId="{9E9E911C-62FD-4743-BEB6-96B1DAAC4CB5}" destId="{EF2D3121-D106-4B61-AFDA-CE5CBE34BF17}" srcOrd="2" destOrd="0" presId="urn:microsoft.com/office/officeart/2005/8/layout/hProcess7"/>
    <dgm:cxn modelId="{131C0084-8726-4B2C-90A0-D2F567FB99F7}" type="presParOf" srcId="{AB7E7C85-629D-4C88-99AC-5332EC90659F}" destId="{06DABF58-F479-4859-9301-219C3AEEA778}" srcOrd="3" destOrd="0" presId="urn:microsoft.com/office/officeart/2005/8/layout/hProcess7"/>
    <dgm:cxn modelId="{9EE0FB1F-F78F-49B3-AFB9-1AB2B285D9E7}" type="presParOf" srcId="{AB7E7C85-629D-4C88-99AC-5332EC90659F}" destId="{0F24359E-1FC6-456E-A3ED-BDEB1EE5DC74}" srcOrd="4" destOrd="0" presId="urn:microsoft.com/office/officeart/2005/8/layout/hProcess7"/>
    <dgm:cxn modelId="{F348C9C9-C036-4DD4-9D0B-9574B5CF78B1}" type="presParOf" srcId="{0F24359E-1FC6-456E-A3ED-BDEB1EE5DC74}" destId="{37C4637E-FB31-4D9A-87C2-3CF0AD7D80B9}" srcOrd="0" destOrd="0" presId="urn:microsoft.com/office/officeart/2005/8/layout/hProcess7"/>
    <dgm:cxn modelId="{EA77DC30-9415-4935-9E72-CEA4E4696BB3}" type="presParOf" srcId="{0F24359E-1FC6-456E-A3ED-BDEB1EE5DC74}" destId="{C4994E6F-DB13-402D-AA0D-4F0A9EF76D77}" srcOrd="1" destOrd="0" presId="urn:microsoft.com/office/officeart/2005/8/layout/hProcess7"/>
    <dgm:cxn modelId="{D68F5809-9BF7-44F8-A745-0B9803259A67}" type="presParOf" srcId="{0F24359E-1FC6-456E-A3ED-BDEB1EE5DC74}" destId="{25DC0F6C-F81E-4DA5-8F8B-3AD0FA921E34}" srcOrd="2" destOrd="0" presId="urn:microsoft.com/office/officeart/2005/8/layout/hProcess7"/>
    <dgm:cxn modelId="{52D55BA8-FAE2-4FE8-86C0-0ED410BA3335}" type="presParOf" srcId="{AB7E7C85-629D-4C88-99AC-5332EC90659F}" destId="{6F1210B8-537A-4FD9-99D6-9995F6F64516}" srcOrd="5" destOrd="0" presId="urn:microsoft.com/office/officeart/2005/8/layout/hProcess7"/>
    <dgm:cxn modelId="{814B97D1-A893-4A25-86F7-DF01AD7A03AF}" type="presParOf" srcId="{AB7E7C85-629D-4C88-99AC-5332EC90659F}" destId="{ACA4B46E-F973-4E0C-87C0-3AE66652BA8B}" srcOrd="6" destOrd="0" presId="urn:microsoft.com/office/officeart/2005/8/layout/hProcess7"/>
    <dgm:cxn modelId="{42C81832-3956-41DD-B12E-FDCB9099BB7B}" type="presParOf" srcId="{ACA4B46E-F973-4E0C-87C0-3AE66652BA8B}" destId="{946D4766-001B-4DAC-907E-89743511CA44}" srcOrd="0" destOrd="0" presId="urn:microsoft.com/office/officeart/2005/8/layout/hProcess7"/>
    <dgm:cxn modelId="{7F4D58BD-E871-4450-83E0-4DD7ED9CD4CA}" type="presParOf" srcId="{ACA4B46E-F973-4E0C-87C0-3AE66652BA8B}" destId="{4E1C3506-96B6-4F37-B1CD-6A4F88B2FB29}" srcOrd="1" destOrd="0" presId="urn:microsoft.com/office/officeart/2005/8/layout/hProcess7"/>
    <dgm:cxn modelId="{8F9DBC2F-34D6-47C9-93C6-7BA82D6C40F4}" type="presParOf" srcId="{ACA4B46E-F973-4E0C-87C0-3AE66652BA8B}" destId="{35AEAB4C-7257-4052-8C30-8E1DF5939C43}" srcOrd="2" destOrd="0" presId="urn:microsoft.com/office/officeart/2005/8/layout/hProcess7"/>
    <dgm:cxn modelId="{E615494E-6F6A-471E-9305-F59CD4FF99D6}" type="presParOf" srcId="{AB7E7C85-629D-4C88-99AC-5332EC90659F}" destId="{E6CB05D1-C213-4FD9-B2C7-41BC947518E6}" srcOrd="7" destOrd="0" presId="urn:microsoft.com/office/officeart/2005/8/layout/hProcess7"/>
    <dgm:cxn modelId="{18BA9F10-D0A3-418B-ACC4-7B8FC6F2D5D0}" type="presParOf" srcId="{AB7E7C85-629D-4C88-99AC-5332EC90659F}" destId="{A0BF8A07-8F9C-4976-8D2A-AC1B14A21948}" srcOrd="8" destOrd="0" presId="urn:microsoft.com/office/officeart/2005/8/layout/hProcess7"/>
    <dgm:cxn modelId="{9C1767E9-2790-4A51-8F50-C2C77E463ACA}" type="presParOf" srcId="{A0BF8A07-8F9C-4976-8D2A-AC1B14A21948}" destId="{0FD0D365-DC66-40A8-B109-7FCC61A16A24}" srcOrd="0" destOrd="0" presId="urn:microsoft.com/office/officeart/2005/8/layout/hProcess7"/>
    <dgm:cxn modelId="{A3893C83-327B-4776-8230-91A9DB239689}" type="presParOf" srcId="{A0BF8A07-8F9C-4976-8D2A-AC1B14A21948}" destId="{CFA7F169-1922-4AD5-AE62-DF96DFE07BA6}" srcOrd="1" destOrd="0" presId="urn:microsoft.com/office/officeart/2005/8/layout/hProcess7"/>
    <dgm:cxn modelId="{0C7F608C-A1DC-4B51-9E02-5C70FFF61659}" type="presParOf" srcId="{A0BF8A07-8F9C-4976-8D2A-AC1B14A21948}" destId="{12A604F1-D0F6-46EE-BFE4-02664FC2CD09}" srcOrd="2" destOrd="0" presId="urn:microsoft.com/office/officeart/2005/8/layout/hProcess7"/>
    <dgm:cxn modelId="{447402CA-FAC1-45DA-8EAE-CEC843F0D6E9}" type="presParOf" srcId="{AB7E7C85-629D-4C88-99AC-5332EC90659F}" destId="{811EB54E-3174-4EB1-A65E-94A27FD16546}" srcOrd="9" destOrd="0" presId="urn:microsoft.com/office/officeart/2005/8/layout/hProcess7"/>
    <dgm:cxn modelId="{5A4B2FF8-E681-4368-BE4A-4DC609EDBE4E}" type="presParOf" srcId="{AB7E7C85-629D-4C88-99AC-5332EC90659F}" destId="{9A4EFC4C-A2A9-4853-904C-F5446507C76D}" srcOrd="10" destOrd="0" presId="urn:microsoft.com/office/officeart/2005/8/layout/hProcess7"/>
    <dgm:cxn modelId="{023C6224-1808-4D99-A36C-406607CAE591}" type="presParOf" srcId="{9A4EFC4C-A2A9-4853-904C-F5446507C76D}" destId="{6BFAB82F-D9CF-46BD-852B-759E8A12658E}" srcOrd="0" destOrd="0" presId="urn:microsoft.com/office/officeart/2005/8/layout/hProcess7"/>
    <dgm:cxn modelId="{33A320CE-58FA-4F54-9A0A-1C490ADF59F5}" type="presParOf" srcId="{9A4EFC4C-A2A9-4853-904C-F5446507C76D}" destId="{4D360DA9-B35D-43C4-88CD-41E27857268D}" srcOrd="1" destOrd="0" presId="urn:microsoft.com/office/officeart/2005/8/layout/hProcess7"/>
    <dgm:cxn modelId="{669BDB0A-0BB1-41A6-8022-E554E479ACE6}" type="presParOf" srcId="{9A4EFC4C-A2A9-4853-904C-F5446507C76D}" destId="{85D9B75E-ACF0-47D9-979C-03353D791E2F}" srcOrd="2" destOrd="0" presId="urn:microsoft.com/office/officeart/2005/8/layout/hProcess7"/>
    <dgm:cxn modelId="{01AC5FCF-71B8-4273-8951-691EE732E029}" type="presParOf" srcId="{AB7E7C85-629D-4C88-99AC-5332EC90659F}" destId="{8B0C94AD-8280-4993-95A6-BEB78065E61B}" srcOrd="11" destOrd="0" presId="urn:microsoft.com/office/officeart/2005/8/layout/hProcess7"/>
    <dgm:cxn modelId="{DE85B8C4-24D1-4C8C-96FD-CAD0C12C4215}" type="presParOf" srcId="{AB7E7C85-629D-4C88-99AC-5332EC90659F}" destId="{961DF4EA-702D-4F57-82E5-BD34AD9BA32A}" srcOrd="12" destOrd="0" presId="urn:microsoft.com/office/officeart/2005/8/layout/hProcess7"/>
    <dgm:cxn modelId="{6509F617-8D42-4A65-8020-45F64B795471}" type="presParOf" srcId="{961DF4EA-702D-4F57-82E5-BD34AD9BA32A}" destId="{CE942354-BDFB-4A40-B7A3-B44F618E4E52}" srcOrd="0" destOrd="0" presId="urn:microsoft.com/office/officeart/2005/8/layout/hProcess7"/>
    <dgm:cxn modelId="{DA52D8EB-6D5E-4BD0-8118-2804207E9690}" type="presParOf" srcId="{961DF4EA-702D-4F57-82E5-BD34AD9BA32A}" destId="{DF572791-2824-4440-A672-BB778F421E45}" srcOrd="1" destOrd="0" presId="urn:microsoft.com/office/officeart/2005/8/layout/hProcess7"/>
    <dgm:cxn modelId="{441EFBC1-2DF2-4F7E-AB6B-86DB7B0B6EB4}" type="presParOf" srcId="{961DF4EA-702D-4F57-82E5-BD34AD9BA32A}" destId="{55703391-B145-49F1-8924-500A694251E6}" srcOrd="2" destOrd="0" presId="urn:microsoft.com/office/officeart/2005/8/layout/hProcess7"/>
    <dgm:cxn modelId="{EB2E677D-A87B-4287-B961-84FF41466EA1}" type="presParOf" srcId="{AB7E7C85-629D-4C88-99AC-5332EC90659F}" destId="{099A2C4E-A2E0-43C8-ACE2-83FC97A5503B}" srcOrd="13" destOrd="0" presId="urn:microsoft.com/office/officeart/2005/8/layout/hProcess7"/>
    <dgm:cxn modelId="{C75C00C5-682E-4F9A-9AB0-02F4C2EB0D94}" type="presParOf" srcId="{AB7E7C85-629D-4C88-99AC-5332EC90659F}" destId="{D33589B0-9564-46E9-AEAB-FF8C07833C7E}" srcOrd="14" destOrd="0" presId="urn:microsoft.com/office/officeart/2005/8/layout/hProcess7"/>
    <dgm:cxn modelId="{0B168A07-E1BE-4638-A511-4F4228D5EA2F}" type="presParOf" srcId="{D33589B0-9564-46E9-AEAB-FF8C07833C7E}" destId="{B25001AA-A0E4-4FEE-9B9E-73F1DEDD84BC}" srcOrd="0" destOrd="0" presId="urn:microsoft.com/office/officeart/2005/8/layout/hProcess7"/>
    <dgm:cxn modelId="{AFCC28C5-DCF6-4AEB-8E39-8AA1C6F3154A}" type="presParOf" srcId="{D33589B0-9564-46E9-AEAB-FF8C07833C7E}" destId="{160D1D67-83F0-440B-85DD-BDA27772CA04}" srcOrd="1" destOrd="0" presId="urn:microsoft.com/office/officeart/2005/8/layout/hProcess7"/>
    <dgm:cxn modelId="{831C42C9-F636-4442-B54A-4DB037F9574F}" type="presParOf" srcId="{D33589B0-9564-46E9-AEAB-FF8C07833C7E}" destId="{3A8C24BC-1B63-446D-B445-6D7476601F3F}" srcOrd="2" destOrd="0" presId="urn:microsoft.com/office/officeart/2005/8/layout/hProcess7"/>
    <dgm:cxn modelId="{596343E6-EC0D-493C-A109-99B7593907EF}" type="presParOf" srcId="{AB7E7C85-629D-4C88-99AC-5332EC90659F}" destId="{FE0AA07C-C302-4E3B-9511-7036F645E500}" srcOrd="15" destOrd="0" presId="urn:microsoft.com/office/officeart/2005/8/layout/hProcess7"/>
    <dgm:cxn modelId="{8019BFCD-E9DC-4A7D-8E43-93BBD06BC308}" type="presParOf" srcId="{AB7E7C85-629D-4C88-99AC-5332EC90659F}" destId="{B9ECB5B5-AC47-4CC7-81B6-05B6FC325EDC}" srcOrd="16" destOrd="0" presId="urn:microsoft.com/office/officeart/2005/8/layout/hProcess7"/>
    <dgm:cxn modelId="{F247B28B-9083-4024-8BEA-F7D992C81A42}" type="presParOf" srcId="{B9ECB5B5-AC47-4CC7-81B6-05B6FC325EDC}" destId="{F1A68F2A-15E4-4ADF-AC44-88EA2CE5673A}" srcOrd="0" destOrd="0" presId="urn:microsoft.com/office/officeart/2005/8/layout/hProcess7"/>
    <dgm:cxn modelId="{CA12ACE9-D6CF-4549-8AA7-D94AB31B4E12}" type="presParOf" srcId="{B9ECB5B5-AC47-4CC7-81B6-05B6FC325EDC}" destId="{71CE3777-EA77-4BDE-8201-8C7B2B32DFD7}" srcOrd="1" destOrd="0" presId="urn:microsoft.com/office/officeart/2005/8/layout/hProcess7"/>
    <dgm:cxn modelId="{F61F8D32-EC14-4174-AC3B-4E7B441330B2}" type="presParOf" srcId="{B9ECB5B5-AC47-4CC7-81B6-05B6FC325EDC}" destId="{748D4C47-C388-4EBE-9A10-66385673565F}"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E310C6-0653-412D-99CC-91692512DE1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21522796-57B7-4237-8140-F9BF0982C2FE}">
      <dgm:prSet phldrT="[Tekst]"/>
      <dgm:spPr>
        <a:solidFill>
          <a:srgbClr val="94C7B0"/>
        </a:solidFill>
        <a:ln>
          <a:noFill/>
        </a:ln>
      </dgm:spPr>
      <dgm:t>
        <a:bodyPr/>
        <a:lstStyle/>
        <a:p>
          <a:r>
            <a:rPr lang="en-GB" b="1" noProof="0" dirty="0"/>
            <a:t>Lessons</a:t>
          </a:r>
        </a:p>
      </dgm:t>
    </dgm:pt>
    <dgm:pt modelId="{D0EA40B6-80B2-42E1-816D-5A07760F90F9}" type="parTrans" cxnId="{9CDC30AC-F953-4715-9274-B2EC98834AD3}">
      <dgm:prSet/>
      <dgm:spPr/>
      <dgm:t>
        <a:bodyPr/>
        <a:lstStyle/>
        <a:p>
          <a:endParaRPr lang="en-GB"/>
        </a:p>
      </dgm:t>
    </dgm:pt>
    <dgm:pt modelId="{10A2968A-59E0-4D2A-BF78-7F4717D793E9}" type="sibTrans" cxnId="{9CDC30AC-F953-4715-9274-B2EC98834AD3}">
      <dgm:prSet/>
      <dgm:spPr/>
      <dgm:t>
        <a:bodyPr/>
        <a:lstStyle/>
        <a:p>
          <a:endParaRPr lang="en-GB"/>
        </a:p>
      </dgm:t>
    </dgm:pt>
    <dgm:pt modelId="{A26BAB58-03E5-4045-B4CF-653C3573519C}">
      <dgm:prSet phldrT="[Tekst]"/>
      <dgm:spPr>
        <a:solidFill>
          <a:srgbClr val="94C7B0"/>
        </a:solidFill>
        <a:ln>
          <a:noFill/>
        </a:ln>
      </dgm:spPr>
      <dgm:t>
        <a:bodyPr/>
        <a:lstStyle/>
        <a:p>
          <a:r>
            <a:rPr lang="en-GB" b="1" noProof="0" dirty="0"/>
            <a:t>Patterns</a:t>
          </a:r>
        </a:p>
      </dgm:t>
    </dgm:pt>
    <dgm:pt modelId="{F7CBA245-9F71-4BD4-B98D-2B19FC6BA1ED}" type="parTrans" cxnId="{9933178E-4B26-42F5-8E04-46B4F4712A14}">
      <dgm:prSet/>
      <dgm:spPr/>
      <dgm:t>
        <a:bodyPr/>
        <a:lstStyle/>
        <a:p>
          <a:endParaRPr lang="en-GB"/>
        </a:p>
      </dgm:t>
    </dgm:pt>
    <dgm:pt modelId="{0189CCEE-46A8-4EE2-B6D9-384C3B85C205}" type="sibTrans" cxnId="{9933178E-4B26-42F5-8E04-46B4F4712A14}">
      <dgm:prSet/>
      <dgm:spPr/>
      <dgm:t>
        <a:bodyPr/>
        <a:lstStyle/>
        <a:p>
          <a:endParaRPr lang="en-GB"/>
        </a:p>
      </dgm:t>
    </dgm:pt>
    <dgm:pt modelId="{5C584E51-96EF-4E9D-AFA4-97EB0B51C937}">
      <dgm:prSet phldrT="[Tekst]" custT="1"/>
      <dgm:spPr>
        <a:solidFill>
          <a:srgbClr val="B6D1E1">
            <a:alpha val="90000"/>
          </a:srgbClr>
        </a:solidFill>
      </dgm:spPr>
      <dgm:t>
        <a:bodyPr/>
        <a:lstStyle/>
        <a:p>
          <a:pPr>
            <a:buNone/>
          </a:pPr>
          <a:r>
            <a:rPr lang="en-GB" sz="2000" b="1" noProof="0" dirty="0"/>
            <a:t>     Look for patterns </a:t>
          </a:r>
          <a:r>
            <a:rPr lang="en-GB" sz="2000" noProof="0" dirty="0"/>
            <a:t>in how you solve problems. These can show how you approach challenges. Be aware of where you may need support or new skills, in business, production, sales etc..</a:t>
          </a:r>
        </a:p>
      </dgm:t>
    </dgm:pt>
    <dgm:pt modelId="{4D368B31-6282-452C-8040-430B1C4E4F6D}" type="parTrans" cxnId="{84087FBF-47E8-4CA4-BE8E-9CC2A4A8AAC0}">
      <dgm:prSet/>
      <dgm:spPr/>
      <dgm:t>
        <a:bodyPr/>
        <a:lstStyle/>
        <a:p>
          <a:endParaRPr lang="en-GB"/>
        </a:p>
      </dgm:t>
    </dgm:pt>
    <dgm:pt modelId="{28E52076-9535-438C-9A6D-7D1C20171404}" type="sibTrans" cxnId="{84087FBF-47E8-4CA4-BE8E-9CC2A4A8AAC0}">
      <dgm:prSet/>
      <dgm:spPr/>
      <dgm:t>
        <a:bodyPr/>
        <a:lstStyle/>
        <a:p>
          <a:endParaRPr lang="en-GB"/>
        </a:p>
      </dgm:t>
    </dgm:pt>
    <dgm:pt modelId="{91BE9AF8-E3C6-4324-BC60-9D318BAA61CD}">
      <dgm:prSet phldrT="[Tekst]"/>
      <dgm:spPr>
        <a:solidFill>
          <a:srgbClr val="94C7B0"/>
        </a:solidFill>
        <a:ln>
          <a:noFill/>
        </a:ln>
      </dgm:spPr>
      <dgm:t>
        <a:bodyPr/>
        <a:lstStyle/>
        <a:p>
          <a:r>
            <a:rPr lang="en-GB" b="1" noProof="0" dirty="0"/>
            <a:t>Passion</a:t>
          </a:r>
          <a:endParaRPr lang="en-GB" noProof="0" dirty="0"/>
        </a:p>
      </dgm:t>
    </dgm:pt>
    <dgm:pt modelId="{CD0F9CE8-70F6-494F-B279-9D8E302764D2}" type="parTrans" cxnId="{E1392CE1-976E-46B6-BE9B-8D12EA9B7F68}">
      <dgm:prSet/>
      <dgm:spPr/>
      <dgm:t>
        <a:bodyPr/>
        <a:lstStyle/>
        <a:p>
          <a:endParaRPr lang="en-GB"/>
        </a:p>
      </dgm:t>
    </dgm:pt>
    <dgm:pt modelId="{3A2418D3-F559-416D-AEFD-D8835F783857}" type="sibTrans" cxnId="{E1392CE1-976E-46B6-BE9B-8D12EA9B7F68}">
      <dgm:prSet/>
      <dgm:spPr/>
      <dgm:t>
        <a:bodyPr/>
        <a:lstStyle/>
        <a:p>
          <a:endParaRPr lang="en-GB"/>
        </a:p>
      </dgm:t>
    </dgm:pt>
    <dgm:pt modelId="{27C7257B-6CB0-4ACA-B993-D562338C2BD1}">
      <dgm:prSet phldrT="[Tekst]" custT="1"/>
      <dgm:spPr>
        <a:solidFill>
          <a:srgbClr val="B6D1E1">
            <a:alpha val="90000"/>
          </a:srgbClr>
        </a:solidFill>
      </dgm:spPr>
      <dgm:t>
        <a:bodyPr/>
        <a:lstStyle/>
        <a:p>
          <a:pPr>
            <a:buNone/>
          </a:pPr>
          <a:r>
            <a:rPr lang="en-GB" sz="2000" b="1" noProof="0" dirty="0"/>
            <a:t>   Your niche </a:t>
          </a:r>
          <a:r>
            <a:rPr lang="en-GB" sz="2000" b="0" noProof="0" dirty="0"/>
            <a:t>often comes from your personal or cultural background</a:t>
          </a:r>
          <a:r>
            <a:rPr lang="en-GB" sz="2000" noProof="0" dirty="0"/>
            <a:t>, interests and what you are naturally good at. Follow what feels meaningful and true to you.</a:t>
          </a:r>
        </a:p>
      </dgm:t>
    </dgm:pt>
    <dgm:pt modelId="{4D93B5D8-9293-42AE-B63F-85E818E76508}" type="parTrans" cxnId="{CB67C318-EA64-423A-9EE3-A380C89ABD1F}">
      <dgm:prSet/>
      <dgm:spPr/>
      <dgm:t>
        <a:bodyPr/>
        <a:lstStyle/>
        <a:p>
          <a:endParaRPr lang="en-GB"/>
        </a:p>
      </dgm:t>
    </dgm:pt>
    <dgm:pt modelId="{9B97DD3D-C436-4BDA-910C-BA25699B0802}" type="sibTrans" cxnId="{CB67C318-EA64-423A-9EE3-A380C89ABD1F}">
      <dgm:prSet/>
      <dgm:spPr/>
      <dgm:t>
        <a:bodyPr/>
        <a:lstStyle/>
        <a:p>
          <a:endParaRPr lang="en-GB"/>
        </a:p>
      </dgm:t>
    </dgm:pt>
    <dgm:pt modelId="{F79DF0EC-D4DC-48E5-8369-D3A7E2A1E015}">
      <dgm:prSet phldrT="[Tekst]" custT="1"/>
      <dgm:spPr>
        <a:solidFill>
          <a:srgbClr val="B6D1E1">
            <a:alpha val="90000"/>
          </a:srgbClr>
        </a:solidFill>
      </dgm:spPr>
      <dgm:t>
        <a:bodyPr/>
        <a:lstStyle/>
        <a:p>
          <a:pPr>
            <a:buNone/>
          </a:pPr>
          <a:r>
            <a:rPr lang="en-GB" sz="2000" b="1" noProof="0" dirty="0"/>
            <a:t>    Identify the important lessons </a:t>
          </a:r>
          <a:r>
            <a:rPr lang="en-GB" sz="2000" noProof="0" dirty="0"/>
            <a:t>you have learned through your life experience, culture and work. Use them to shape your food business idea and build on your strengths.</a:t>
          </a:r>
        </a:p>
      </dgm:t>
    </dgm:pt>
    <dgm:pt modelId="{81832A90-D7D7-41E4-AED6-BABA9CACEF35}" type="parTrans" cxnId="{1A56AC44-CF94-4F7A-B22D-49EFCC55ABA6}">
      <dgm:prSet/>
      <dgm:spPr/>
      <dgm:t>
        <a:bodyPr/>
        <a:lstStyle/>
        <a:p>
          <a:endParaRPr lang="en-GB"/>
        </a:p>
      </dgm:t>
    </dgm:pt>
    <dgm:pt modelId="{E334E80B-5118-42D7-8F82-CF4843C9C865}" type="sibTrans" cxnId="{1A56AC44-CF94-4F7A-B22D-49EFCC55ABA6}">
      <dgm:prSet/>
      <dgm:spPr/>
      <dgm:t>
        <a:bodyPr/>
        <a:lstStyle/>
        <a:p>
          <a:endParaRPr lang="en-GB"/>
        </a:p>
      </dgm:t>
    </dgm:pt>
    <dgm:pt modelId="{ECC7AD0A-B2FB-4FF6-8DE4-9862F1FDDA92}" type="pres">
      <dgm:prSet presAssocID="{9DE310C6-0653-412D-99CC-91692512DE16}" presName="Name0" presStyleCnt="0">
        <dgm:presLayoutVars>
          <dgm:dir/>
          <dgm:animLvl val="lvl"/>
          <dgm:resizeHandles/>
        </dgm:presLayoutVars>
      </dgm:prSet>
      <dgm:spPr/>
    </dgm:pt>
    <dgm:pt modelId="{A50CDAB0-B3F6-4C58-997A-8FCC9F70E34A}" type="pres">
      <dgm:prSet presAssocID="{21522796-57B7-4237-8140-F9BF0982C2FE}" presName="linNode" presStyleCnt="0"/>
      <dgm:spPr/>
    </dgm:pt>
    <dgm:pt modelId="{125A7A25-98F6-4B0D-BD6E-8329505053AF}" type="pres">
      <dgm:prSet presAssocID="{21522796-57B7-4237-8140-F9BF0982C2FE}" presName="parentShp" presStyleLbl="node1" presStyleIdx="0" presStyleCnt="3" custScaleX="54042">
        <dgm:presLayoutVars>
          <dgm:bulletEnabled val="1"/>
        </dgm:presLayoutVars>
      </dgm:prSet>
      <dgm:spPr/>
    </dgm:pt>
    <dgm:pt modelId="{8B86772C-293B-426A-A3A2-79C275C4ADFF}" type="pres">
      <dgm:prSet presAssocID="{21522796-57B7-4237-8140-F9BF0982C2FE}" presName="childShp" presStyleLbl="bgAccFollowNode1" presStyleIdx="0" presStyleCnt="3" custScaleX="123557">
        <dgm:presLayoutVars>
          <dgm:bulletEnabled val="1"/>
        </dgm:presLayoutVars>
      </dgm:prSet>
      <dgm:spPr/>
    </dgm:pt>
    <dgm:pt modelId="{9BEF1039-113D-4058-A402-A4D73C88E5DF}" type="pres">
      <dgm:prSet presAssocID="{10A2968A-59E0-4D2A-BF78-7F4717D793E9}" presName="spacing" presStyleCnt="0"/>
      <dgm:spPr/>
    </dgm:pt>
    <dgm:pt modelId="{828E76F2-E65E-40F7-B01D-2A8ACE3FF09A}" type="pres">
      <dgm:prSet presAssocID="{A26BAB58-03E5-4045-B4CF-653C3573519C}" presName="linNode" presStyleCnt="0"/>
      <dgm:spPr/>
    </dgm:pt>
    <dgm:pt modelId="{E083C6A7-7FEB-4775-8771-C81A50150B1E}" type="pres">
      <dgm:prSet presAssocID="{A26BAB58-03E5-4045-B4CF-653C3573519C}" presName="parentShp" presStyleLbl="node1" presStyleIdx="1" presStyleCnt="3" custScaleX="53854">
        <dgm:presLayoutVars>
          <dgm:bulletEnabled val="1"/>
        </dgm:presLayoutVars>
      </dgm:prSet>
      <dgm:spPr/>
    </dgm:pt>
    <dgm:pt modelId="{C18B6170-D13D-4CA0-8D0B-AE9E210A6429}" type="pres">
      <dgm:prSet presAssocID="{A26BAB58-03E5-4045-B4CF-653C3573519C}" presName="childShp" presStyleLbl="bgAccFollowNode1" presStyleIdx="1" presStyleCnt="3" custScaleX="123682">
        <dgm:presLayoutVars>
          <dgm:bulletEnabled val="1"/>
        </dgm:presLayoutVars>
      </dgm:prSet>
      <dgm:spPr/>
    </dgm:pt>
    <dgm:pt modelId="{5DF4D1D4-8862-464F-B9CC-199C70452998}" type="pres">
      <dgm:prSet presAssocID="{0189CCEE-46A8-4EE2-B6D9-384C3B85C205}" presName="spacing" presStyleCnt="0"/>
      <dgm:spPr/>
    </dgm:pt>
    <dgm:pt modelId="{4AE65769-E8F3-42A6-BDCF-BEE5AA18542B}" type="pres">
      <dgm:prSet presAssocID="{91BE9AF8-E3C6-4324-BC60-9D318BAA61CD}" presName="linNode" presStyleCnt="0"/>
      <dgm:spPr/>
    </dgm:pt>
    <dgm:pt modelId="{C73253B2-CB29-4A76-BC30-863DFA2789E1}" type="pres">
      <dgm:prSet presAssocID="{91BE9AF8-E3C6-4324-BC60-9D318BAA61CD}" presName="parentShp" presStyleLbl="node1" presStyleIdx="2" presStyleCnt="3" custScaleX="53684">
        <dgm:presLayoutVars>
          <dgm:bulletEnabled val="1"/>
        </dgm:presLayoutVars>
      </dgm:prSet>
      <dgm:spPr/>
    </dgm:pt>
    <dgm:pt modelId="{03F1AB43-5511-4167-924D-1C6B26295531}" type="pres">
      <dgm:prSet presAssocID="{91BE9AF8-E3C6-4324-BC60-9D318BAA61CD}" presName="childShp" presStyleLbl="bgAccFollowNode1" presStyleIdx="2" presStyleCnt="3" custScaleX="123474">
        <dgm:presLayoutVars>
          <dgm:bulletEnabled val="1"/>
        </dgm:presLayoutVars>
      </dgm:prSet>
      <dgm:spPr/>
    </dgm:pt>
  </dgm:ptLst>
  <dgm:cxnLst>
    <dgm:cxn modelId="{50590211-CD2D-4504-A7CC-AD9E4E742E29}" type="presOf" srcId="{27C7257B-6CB0-4ACA-B993-D562338C2BD1}" destId="{03F1AB43-5511-4167-924D-1C6B26295531}" srcOrd="0" destOrd="0" presId="urn:microsoft.com/office/officeart/2005/8/layout/vList6"/>
    <dgm:cxn modelId="{CB67C318-EA64-423A-9EE3-A380C89ABD1F}" srcId="{91BE9AF8-E3C6-4324-BC60-9D318BAA61CD}" destId="{27C7257B-6CB0-4ACA-B993-D562338C2BD1}" srcOrd="0" destOrd="0" parTransId="{4D93B5D8-9293-42AE-B63F-85E818E76508}" sibTransId="{9B97DD3D-C436-4BDA-910C-BA25699B0802}"/>
    <dgm:cxn modelId="{BBEF8525-92FA-48E0-9807-0D05676F5497}" type="presOf" srcId="{9DE310C6-0653-412D-99CC-91692512DE16}" destId="{ECC7AD0A-B2FB-4FF6-8DE4-9862F1FDDA92}" srcOrd="0" destOrd="0" presId="urn:microsoft.com/office/officeart/2005/8/layout/vList6"/>
    <dgm:cxn modelId="{3EB6395E-0D66-4696-BAFE-6010B836B574}" type="presOf" srcId="{5C584E51-96EF-4E9D-AFA4-97EB0B51C937}" destId="{C18B6170-D13D-4CA0-8D0B-AE9E210A6429}" srcOrd="0" destOrd="0" presId="urn:microsoft.com/office/officeart/2005/8/layout/vList6"/>
    <dgm:cxn modelId="{1A56AC44-CF94-4F7A-B22D-49EFCC55ABA6}" srcId="{21522796-57B7-4237-8140-F9BF0982C2FE}" destId="{F79DF0EC-D4DC-48E5-8369-D3A7E2A1E015}" srcOrd="0" destOrd="0" parTransId="{81832A90-D7D7-41E4-AED6-BABA9CACEF35}" sibTransId="{E334E80B-5118-42D7-8F82-CF4843C9C865}"/>
    <dgm:cxn modelId="{78AB5580-7BF7-45B9-BBA4-BAEEDE6DE6AD}" type="presOf" srcId="{21522796-57B7-4237-8140-F9BF0982C2FE}" destId="{125A7A25-98F6-4B0D-BD6E-8329505053AF}" srcOrd="0" destOrd="0" presId="urn:microsoft.com/office/officeart/2005/8/layout/vList6"/>
    <dgm:cxn modelId="{9933178E-4B26-42F5-8E04-46B4F4712A14}" srcId="{9DE310C6-0653-412D-99CC-91692512DE16}" destId="{A26BAB58-03E5-4045-B4CF-653C3573519C}" srcOrd="1" destOrd="0" parTransId="{F7CBA245-9F71-4BD4-B98D-2B19FC6BA1ED}" sibTransId="{0189CCEE-46A8-4EE2-B6D9-384C3B85C205}"/>
    <dgm:cxn modelId="{1A9C2D90-BD10-4C54-BE3E-C003002387A6}" type="presOf" srcId="{F79DF0EC-D4DC-48E5-8369-D3A7E2A1E015}" destId="{8B86772C-293B-426A-A3A2-79C275C4ADFF}" srcOrd="0" destOrd="0" presId="urn:microsoft.com/office/officeart/2005/8/layout/vList6"/>
    <dgm:cxn modelId="{9CDC30AC-F953-4715-9274-B2EC98834AD3}" srcId="{9DE310C6-0653-412D-99CC-91692512DE16}" destId="{21522796-57B7-4237-8140-F9BF0982C2FE}" srcOrd="0" destOrd="0" parTransId="{D0EA40B6-80B2-42E1-816D-5A07760F90F9}" sibTransId="{10A2968A-59E0-4D2A-BF78-7F4717D793E9}"/>
    <dgm:cxn modelId="{84087FBF-47E8-4CA4-BE8E-9CC2A4A8AAC0}" srcId="{A26BAB58-03E5-4045-B4CF-653C3573519C}" destId="{5C584E51-96EF-4E9D-AFA4-97EB0B51C937}" srcOrd="0" destOrd="0" parTransId="{4D368B31-6282-452C-8040-430B1C4E4F6D}" sibTransId="{28E52076-9535-438C-9A6D-7D1C20171404}"/>
    <dgm:cxn modelId="{F63998D7-CBB9-479D-8C4D-5CE76F445E49}" type="presOf" srcId="{A26BAB58-03E5-4045-B4CF-653C3573519C}" destId="{E083C6A7-7FEB-4775-8771-C81A50150B1E}" srcOrd="0" destOrd="0" presId="urn:microsoft.com/office/officeart/2005/8/layout/vList6"/>
    <dgm:cxn modelId="{E1392CE1-976E-46B6-BE9B-8D12EA9B7F68}" srcId="{9DE310C6-0653-412D-99CC-91692512DE16}" destId="{91BE9AF8-E3C6-4324-BC60-9D318BAA61CD}" srcOrd="2" destOrd="0" parTransId="{CD0F9CE8-70F6-494F-B279-9D8E302764D2}" sibTransId="{3A2418D3-F559-416D-AEFD-D8835F783857}"/>
    <dgm:cxn modelId="{EA4B3CE9-F415-409D-88B8-142E44171BC3}" type="presOf" srcId="{91BE9AF8-E3C6-4324-BC60-9D318BAA61CD}" destId="{C73253B2-CB29-4A76-BC30-863DFA2789E1}" srcOrd="0" destOrd="0" presId="urn:microsoft.com/office/officeart/2005/8/layout/vList6"/>
    <dgm:cxn modelId="{0E85D949-2703-4886-8983-87F9BDECB498}" type="presParOf" srcId="{ECC7AD0A-B2FB-4FF6-8DE4-9862F1FDDA92}" destId="{A50CDAB0-B3F6-4C58-997A-8FCC9F70E34A}" srcOrd="0" destOrd="0" presId="urn:microsoft.com/office/officeart/2005/8/layout/vList6"/>
    <dgm:cxn modelId="{E7DFF45D-4C3F-48ED-99C2-AE56D612BDF9}" type="presParOf" srcId="{A50CDAB0-B3F6-4C58-997A-8FCC9F70E34A}" destId="{125A7A25-98F6-4B0D-BD6E-8329505053AF}" srcOrd="0" destOrd="0" presId="urn:microsoft.com/office/officeart/2005/8/layout/vList6"/>
    <dgm:cxn modelId="{D8BB25A5-C473-4336-9526-2471B8AC4A97}" type="presParOf" srcId="{A50CDAB0-B3F6-4C58-997A-8FCC9F70E34A}" destId="{8B86772C-293B-426A-A3A2-79C275C4ADFF}" srcOrd="1" destOrd="0" presId="urn:microsoft.com/office/officeart/2005/8/layout/vList6"/>
    <dgm:cxn modelId="{C0CBD0A8-E624-4957-9818-46301A2B78E5}" type="presParOf" srcId="{ECC7AD0A-B2FB-4FF6-8DE4-9862F1FDDA92}" destId="{9BEF1039-113D-4058-A402-A4D73C88E5DF}" srcOrd="1" destOrd="0" presId="urn:microsoft.com/office/officeart/2005/8/layout/vList6"/>
    <dgm:cxn modelId="{C3EEFBC8-03DA-416A-BBC1-4568EE726751}" type="presParOf" srcId="{ECC7AD0A-B2FB-4FF6-8DE4-9862F1FDDA92}" destId="{828E76F2-E65E-40F7-B01D-2A8ACE3FF09A}" srcOrd="2" destOrd="0" presId="urn:microsoft.com/office/officeart/2005/8/layout/vList6"/>
    <dgm:cxn modelId="{B86F37BD-A5F9-4A45-987D-03779CE12A15}" type="presParOf" srcId="{828E76F2-E65E-40F7-B01D-2A8ACE3FF09A}" destId="{E083C6A7-7FEB-4775-8771-C81A50150B1E}" srcOrd="0" destOrd="0" presId="urn:microsoft.com/office/officeart/2005/8/layout/vList6"/>
    <dgm:cxn modelId="{CA8F6676-F9CD-4D0F-95E9-158E27D4A60B}" type="presParOf" srcId="{828E76F2-E65E-40F7-B01D-2A8ACE3FF09A}" destId="{C18B6170-D13D-4CA0-8D0B-AE9E210A6429}" srcOrd="1" destOrd="0" presId="urn:microsoft.com/office/officeart/2005/8/layout/vList6"/>
    <dgm:cxn modelId="{5D851B68-BAA7-492E-8879-F6EDEB6A91B0}" type="presParOf" srcId="{ECC7AD0A-B2FB-4FF6-8DE4-9862F1FDDA92}" destId="{5DF4D1D4-8862-464F-B9CC-199C70452998}" srcOrd="3" destOrd="0" presId="urn:microsoft.com/office/officeart/2005/8/layout/vList6"/>
    <dgm:cxn modelId="{D5A04213-D68A-4D6F-9B08-F1FCB035E5CC}" type="presParOf" srcId="{ECC7AD0A-B2FB-4FF6-8DE4-9862F1FDDA92}" destId="{4AE65769-E8F3-42A6-BDCF-BEE5AA18542B}" srcOrd="4" destOrd="0" presId="urn:microsoft.com/office/officeart/2005/8/layout/vList6"/>
    <dgm:cxn modelId="{C104466B-C27F-4B95-8B57-A80F3DD11702}" type="presParOf" srcId="{4AE65769-E8F3-42A6-BDCF-BEE5AA18542B}" destId="{C73253B2-CB29-4A76-BC30-863DFA2789E1}" srcOrd="0" destOrd="0" presId="urn:microsoft.com/office/officeart/2005/8/layout/vList6"/>
    <dgm:cxn modelId="{36F96940-DAD3-4B9D-9FB5-2BCCC6F13C65}" type="presParOf" srcId="{4AE65769-E8F3-42A6-BDCF-BEE5AA18542B}" destId="{03F1AB43-5511-4167-924D-1C6B2629553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C7FD33-7FB2-438D-97D5-FD4824891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99F4D32-6913-4E85-99FF-B9534EF2062E}">
      <dgm:prSet phldrT="[Tekst]" custT="1"/>
      <dgm:spPr>
        <a:solidFill>
          <a:srgbClr val="94C7B0"/>
        </a:solidFill>
      </dgm:spPr>
      <dgm:t>
        <a:bodyPr/>
        <a:lstStyle/>
        <a:p>
          <a:r>
            <a:rPr lang="en-GB" sz="2000" noProof="0" dirty="0"/>
            <a:t>Understand the risks involved…</a:t>
          </a:r>
        </a:p>
      </dgm:t>
    </dgm:pt>
    <dgm:pt modelId="{5D3BF7B9-4822-4C07-BC38-DC8803CBD711}" type="parTrans" cxnId="{52C25793-A872-4B22-96E0-78C99EE8CA76}">
      <dgm:prSet/>
      <dgm:spPr/>
      <dgm:t>
        <a:bodyPr/>
        <a:lstStyle/>
        <a:p>
          <a:endParaRPr lang="en-GB"/>
        </a:p>
      </dgm:t>
    </dgm:pt>
    <dgm:pt modelId="{7C55F901-D305-4300-9A84-3CDAFE11FD94}" type="sibTrans" cxnId="{52C25793-A872-4B22-96E0-78C99EE8CA76}">
      <dgm:prSet/>
      <dgm:spPr/>
      <dgm:t>
        <a:bodyPr/>
        <a:lstStyle/>
        <a:p>
          <a:endParaRPr lang="en-GB"/>
        </a:p>
      </dgm:t>
    </dgm:pt>
    <dgm:pt modelId="{D223BCAB-0B4F-4BE0-AFEB-EE3CAAFE76BE}">
      <dgm:prSet phldrT="[Tekst]" custT="1"/>
      <dgm:spPr>
        <a:solidFill>
          <a:srgbClr val="94C7B0"/>
        </a:solidFill>
      </dgm:spPr>
      <dgm:t>
        <a:bodyPr/>
        <a:lstStyle/>
        <a:p>
          <a:r>
            <a:rPr lang="en-GB" sz="2000" noProof="0" dirty="0"/>
            <a:t>Discover who your ideal customer is…</a:t>
          </a:r>
        </a:p>
      </dgm:t>
    </dgm:pt>
    <dgm:pt modelId="{28C2DB76-414E-4A54-92C8-04AE793C76E9}" type="parTrans" cxnId="{B341C6BC-BA82-41E9-ADD0-7D4A0C2690B6}">
      <dgm:prSet/>
      <dgm:spPr/>
      <dgm:t>
        <a:bodyPr/>
        <a:lstStyle/>
        <a:p>
          <a:endParaRPr lang="en-GB"/>
        </a:p>
      </dgm:t>
    </dgm:pt>
    <dgm:pt modelId="{C17B29A9-073C-4441-A583-2B6D6DC1159E}" type="sibTrans" cxnId="{B341C6BC-BA82-41E9-ADD0-7D4A0C2690B6}">
      <dgm:prSet/>
      <dgm:spPr/>
      <dgm:t>
        <a:bodyPr/>
        <a:lstStyle/>
        <a:p>
          <a:endParaRPr lang="en-GB"/>
        </a:p>
      </dgm:t>
    </dgm:pt>
    <dgm:pt modelId="{ACAB60C3-C11C-40A7-AE1E-03E906E9483F}">
      <dgm:prSet phldrT="[Tekst]" custT="1"/>
      <dgm:spPr>
        <a:solidFill>
          <a:srgbClr val="94C7B0"/>
        </a:solidFill>
      </dgm:spPr>
      <dgm:t>
        <a:bodyPr/>
        <a:lstStyle/>
        <a:p>
          <a:pPr algn="l"/>
          <a:r>
            <a:rPr lang="en-GB" sz="2000" noProof="0" dirty="0"/>
            <a:t>Spot opportunities for improvement…</a:t>
          </a:r>
        </a:p>
      </dgm:t>
    </dgm:pt>
    <dgm:pt modelId="{C9213B45-3BD6-4979-A7D5-A4B87B47E903}" type="parTrans" cxnId="{421AB99F-01B6-43D0-B156-9612489BD5CF}">
      <dgm:prSet/>
      <dgm:spPr/>
      <dgm:t>
        <a:bodyPr/>
        <a:lstStyle/>
        <a:p>
          <a:endParaRPr lang="en-GB"/>
        </a:p>
      </dgm:t>
    </dgm:pt>
    <dgm:pt modelId="{108CE5C8-D8F6-4D62-B873-6668C59C623A}" type="sibTrans" cxnId="{421AB99F-01B6-43D0-B156-9612489BD5CF}">
      <dgm:prSet/>
      <dgm:spPr/>
      <dgm:t>
        <a:bodyPr/>
        <a:lstStyle/>
        <a:p>
          <a:endParaRPr lang="en-GB"/>
        </a:p>
      </dgm:t>
    </dgm:pt>
    <dgm:pt modelId="{D36F9C14-F481-4DCD-9A35-995ADA67B907}">
      <dgm:prSet/>
      <dgm:spPr>
        <a:ln>
          <a:solidFill>
            <a:srgbClr val="B6D1E1"/>
          </a:solidFill>
        </a:ln>
      </dgm:spPr>
      <dgm:t>
        <a:bodyPr/>
        <a:lstStyle/>
        <a:p>
          <a:pPr>
            <a:buClr>
              <a:srgbClr val="B6D1E1"/>
            </a:buClr>
            <a:buNone/>
          </a:pPr>
          <a:r>
            <a:rPr lang="en-GB" noProof="0" dirty="0"/>
            <a:t>…so you can decide whether or not your idea is worth pursuing.</a:t>
          </a:r>
        </a:p>
      </dgm:t>
    </dgm:pt>
    <dgm:pt modelId="{BFBF345D-11EE-4ADC-A5A2-1E635179F730}" type="parTrans" cxnId="{71F676FC-34ED-4CC7-9043-8EE63FF31B92}">
      <dgm:prSet/>
      <dgm:spPr/>
      <dgm:t>
        <a:bodyPr/>
        <a:lstStyle/>
        <a:p>
          <a:endParaRPr lang="en-GB"/>
        </a:p>
      </dgm:t>
    </dgm:pt>
    <dgm:pt modelId="{C2AD4D82-C1FD-4B0C-9ED3-0A10ACEC7326}" type="sibTrans" cxnId="{71F676FC-34ED-4CC7-9043-8EE63FF31B92}">
      <dgm:prSet/>
      <dgm:spPr/>
      <dgm:t>
        <a:bodyPr/>
        <a:lstStyle/>
        <a:p>
          <a:endParaRPr lang="en-GB"/>
        </a:p>
      </dgm:t>
    </dgm:pt>
    <dgm:pt modelId="{EF00F7A0-5182-4274-987A-AC49FD113431}">
      <dgm:prSet/>
      <dgm:spPr>
        <a:ln>
          <a:solidFill>
            <a:srgbClr val="B6D1E1"/>
          </a:solidFill>
        </a:ln>
      </dgm:spPr>
      <dgm:t>
        <a:bodyPr/>
        <a:lstStyle/>
        <a:p>
          <a:pPr>
            <a:buClr>
              <a:srgbClr val="B6D1E1"/>
            </a:buClr>
            <a:buNone/>
          </a:pPr>
          <a:r>
            <a:rPr lang="en-GB" noProof="0" dirty="0"/>
            <a:t>…and who is most likely to buy from you, so you can shape your food product or service to meet their real needs.</a:t>
          </a:r>
        </a:p>
      </dgm:t>
    </dgm:pt>
    <dgm:pt modelId="{878AFB16-D60C-4020-A401-A9E96CBC91AF}" type="parTrans" cxnId="{409C2C95-CF33-44DF-BACE-D9523EAB9B7A}">
      <dgm:prSet/>
      <dgm:spPr/>
      <dgm:t>
        <a:bodyPr/>
        <a:lstStyle/>
        <a:p>
          <a:endParaRPr lang="en-GB"/>
        </a:p>
      </dgm:t>
    </dgm:pt>
    <dgm:pt modelId="{24CF2A99-CB4E-4D07-BC22-D66322069CF7}" type="sibTrans" cxnId="{409C2C95-CF33-44DF-BACE-D9523EAB9B7A}">
      <dgm:prSet/>
      <dgm:spPr/>
      <dgm:t>
        <a:bodyPr/>
        <a:lstStyle/>
        <a:p>
          <a:endParaRPr lang="en-GB"/>
        </a:p>
      </dgm:t>
    </dgm:pt>
    <dgm:pt modelId="{A45143C3-089E-4A5A-B6A1-49E23A9E8B3F}">
      <dgm:prSet/>
      <dgm:spPr>
        <a:ln>
          <a:solidFill>
            <a:srgbClr val="B6D1E1"/>
          </a:solidFill>
        </a:ln>
      </dgm:spPr>
      <dgm:t>
        <a:bodyPr/>
        <a:lstStyle/>
        <a:p>
          <a:pPr>
            <a:buNone/>
          </a:pPr>
          <a:r>
            <a:rPr lang="en-GB" noProof="0" dirty="0"/>
            <a:t>…or innovation by learning what people are missing or unhappy with in current food products or services.</a:t>
          </a:r>
        </a:p>
      </dgm:t>
    </dgm:pt>
    <dgm:pt modelId="{0FF27CFE-9C60-4A63-A110-DF6B9A5E9FCC}" type="parTrans" cxnId="{9ECE9480-8329-4787-AA01-16046E2D1704}">
      <dgm:prSet/>
      <dgm:spPr/>
      <dgm:t>
        <a:bodyPr/>
        <a:lstStyle/>
        <a:p>
          <a:endParaRPr lang="en-GB"/>
        </a:p>
      </dgm:t>
    </dgm:pt>
    <dgm:pt modelId="{2DBEB166-F3F0-4D17-B045-590801FB196D}" type="sibTrans" cxnId="{9ECE9480-8329-4787-AA01-16046E2D1704}">
      <dgm:prSet/>
      <dgm:spPr/>
      <dgm:t>
        <a:bodyPr/>
        <a:lstStyle/>
        <a:p>
          <a:endParaRPr lang="en-GB"/>
        </a:p>
      </dgm:t>
    </dgm:pt>
    <dgm:pt modelId="{476212AC-595E-4C3E-AA80-D7D0DC796C21}" type="pres">
      <dgm:prSet presAssocID="{71C7FD33-7FB2-438D-97D5-FD48248915A7}" presName="linear" presStyleCnt="0">
        <dgm:presLayoutVars>
          <dgm:dir/>
          <dgm:animLvl val="lvl"/>
          <dgm:resizeHandles val="exact"/>
        </dgm:presLayoutVars>
      </dgm:prSet>
      <dgm:spPr/>
    </dgm:pt>
    <dgm:pt modelId="{B7A5FD7C-A543-4145-A83E-34B9EE8CA0DE}" type="pres">
      <dgm:prSet presAssocID="{799F4D32-6913-4E85-99FF-B9534EF2062E}" presName="parentLin" presStyleCnt="0"/>
      <dgm:spPr/>
    </dgm:pt>
    <dgm:pt modelId="{D4238307-5FF4-4657-9059-5BEC3DB29F18}" type="pres">
      <dgm:prSet presAssocID="{799F4D32-6913-4E85-99FF-B9534EF2062E}" presName="parentLeftMargin" presStyleLbl="node1" presStyleIdx="0" presStyleCnt="3"/>
      <dgm:spPr/>
    </dgm:pt>
    <dgm:pt modelId="{65D4756B-439A-4415-AB86-FDC0FC2531A9}" type="pres">
      <dgm:prSet presAssocID="{799F4D32-6913-4E85-99FF-B9534EF2062E}" presName="parentText" presStyleLbl="node1" presStyleIdx="0" presStyleCnt="3">
        <dgm:presLayoutVars>
          <dgm:chMax val="0"/>
          <dgm:bulletEnabled val="1"/>
        </dgm:presLayoutVars>
      </dgm:prSet>
      <dgm:spPr/>
    </dgm:pt>
    <dgm:pt modelId="{FE139AC6-0DEA-4380-BF63-37DD2101AD36}" type="pres">
      <dgm:prSet presAssocID="{799F4D32-6913-4E85-99FF-B9534EF2062E}" presName="negativeSpace" presStyleCnt="0"/>
      <dgm:spPr/>
    </dgm:pt>
    <dgm:pt modelId="{60448BF8-7393-489C-B0FC-EA2F430DA416}" type="pres">
      <dgm:prSet presAssocID="{799F4D32-6913-4E85-99FF-B9534EF2062E}" presName="childText" presStyleLbl="conFgAcc1" presStyleIdx="0" presStyleCnt="3">
        <dgm:presLayoutVars>
          <dgm:bulletEnabled val="1"/>
        </dgm:presLayoutVars>
      </dgm:prSet>
      <dgm:spPr/>
    </dgm:pt>
    <dgm:pt modelId="{9E07E5D9-1C61-46B7-B590-574DBC928225}" type="pres">
      <dgm:prSet presAssocID="{7C55F901-D305-4300-9A84-3CDAFE11FD94}" presName="spaceBetweenRectangles" presStyleCnt="0"/>
      <dgm:spPr/>
    </dgm:pt>
    <dgm:pt modelId="{F81E0C6D-2FDB-46C0-A17F-B63E47593C88}" type="pres">
      <dgm:prSet presAssocID="{D223BCAB-0B4F-4BE0-AFEB-EE3CAAFE76BE}" presName="parentLin" presStyleCnt="0"/>
      <dgm:spPr/>
    </dgm:pt>
    <dgm:pt modelId="{6B0E2153-5E89-4AA6-841E-23EDF896DBF9}" type="pres">
      <dgm:prSet presAssocID="{D223BCAB-0B4F-4BE0-AFEB-EE3CAAFE76BE}" presName="parentLeftMargin" presStyleLbl="node1" presStyleIdx="0" presStyleCnt="3"/>
      <dgm:spPr/>
    </dgm:pt>
    <dgm:pt modelId="{9C2C373F-D501-4536-934B-BDD082379068}" type="pres">
      <dgm:prSet presAssocID="{D223BCAB-0B4F-4BE0-AFEB-EE3CAAFE76BE}" presName="parentText" presStyleLbl="node1" presStyleIdx="1" presStyleCnt="3">
        <dgm:presLayoutVars>
          <dgm:chMax val="0"/>
          <dgm:bulletEnabled val="1"/>
        </dgm:presLayoutVars>
      </dgm:prSet>
      <dgm:spPr/>
    </dgm:pt>
    <dgm:pt modelId="{243D2AE6-F511-4599-9FF6-3C635EA10E88}" type="pres">
      <dgm:prSet presAssocID="{D223BCAB-0B4F-4BE0-AFEB-EE3CAAFE76BE}" presName="negativeSpace" presStyleCnt="0"/>
      <dgm:spPr/>
    </dgm:pt>
    <dgm:pt modelId="{375146CB-582E-48D2-AF4E-5E000D76E9C9}" type="pres">
      <dgm:prSet presAssocID="{D223BCAB-0B4F-4BE0-AFEB-EE3CAAFE76BE}" presName="childText" presStyleLbl="conFgAcc1" presStyleIdx="1" presStyleCnt="3">
        <dgm:presLayoutVars>
          <dgm:bulletEnabled val="1"/>
        </dgm:presLayoutVars>
      </dgm:prSet>
      <dgm:spPr/>
    </dgm:pt>
    <dgm:pt modelId="{B7F48504-34D4-4210-B472-FCEBC8E1EB4B}" type="pres">
      <dgm:prSet presAssocID="{C17B29A9-073C-4441-A583-2B6D6DC1159E}" presName="spaceBetweenRectangles" presStyleCnt="0"/>
      <dgm:spPr/>
    </dgm:pt>
    <dgm:pt modelId="{6A2C6279-CD5D-4D50-85A6-C41579A946EB}" type="pres">
      <dgm:prSet presAssocID="{ACAB60C3-C11C-40A7-AE1E-03E906E9483F}" presName="parentLin" presStyleCnt="0"/>
      <dgm:spPr/>
    </dgm:pt>
    <dgm:pt modelId="{164C010B-FE86-4B45-A764-23F0D30AADF8}" type="pres">
      <dgm:prSet presAssocID="{ACAB60C3-C11C-40A7-AE1E-03E906E9483F}" presName="parentLeftMargin" presStyleLbl="node1" presStyleIdx="1" presStyleCnt="3"/>
      <dgm:spPr/>
    </dgm:pt>
    <dgm:pt modelId="{34F784EB-58CF-412C-9A1F-CEF590D51A20}" type="pres">
      <dgm:prSet presAssocID="{ACAB60C3-C11C-40A7-AE1E-03E906E9483F}" presName="parentText" presStyleLbl="node1" presStyleIdx="2" presStyleCnt="3">
        <dgm:presLayoutVars>
          <dgm:chMax val="0"/>
          <dgm:bulletEnabled val="1"/>
        </dgm:presLayoutVars>
      </dgm:prSet>
      <dgm:spPr/>
    </dgm:pt>
    <dgm:pt modelId="{63DD54D1-36A1-4588-BDC5-66DFB524A174}" type="pres">
      <dgm:prSet presAssocID="{ACAB60C3-C11C-40A7-AE1E-03E906E9483F}" presName="negativeSpace" presStyleCnt="0"/>
      <dgm:spPr/>
    </dgm:pt>
    <dgm:pt modelId="{599EA5C8-3A5A-4711-97F0-6A294A1A3222}" type="pres">
      <dgm:prSet presAssocID="{ACAB60C3-C11C-40A7-AE1E-03E906E9483F}" presName="childText" presStyleLbl="conFgAcc1" presStyleIdx="2" presStyleCnt="3">
        <dgm:presLayoutVars>
          <dgm:bulletEnabled val="1"/>
        </dgm:presLayoutVars>
      </dgm:prSet>
      <dgm:spPr/>
    </dgm:pt>
  </dgm:ptLst>
  <dgm:cxnLst>
    <dgm:cxn modelId="{0BD69308-E296-4267-A816-6149511D5B94}" type="presOf" srcId="{799F4D32-6913-4E85-99FF-B9534EF2062E}" destId="{65D4756B-439A-4415-AB86-FDC0FC2531A9}" srcOrd="1" destOrd="0" presId="urn:microsoft.com/office/officeart/2005/8/layout/list1"/>
    <dgm:cxn modelId="{9B50FD1B-ADED-4A16-847B-34F278097BA4}" type="presOf" srcId="{799F4D32-6913-4E85-99FF-B9534EF2062E}" destId="{D4238307-5FF4-4657-9059-5BEC3DB29F18}" srcOrd="0" destOrd="0" presId="urn:microsoft.com/office/officeart/2005/8/layout/list1"/>
    <dgm:cxn modelId="{4EB3713B-AEE0-4DCE-9395-4E32D6F345BD}" type="presOf" srcId="{A45143C3-089E-4A5A-B6A1-49E23A9E8B3F}" destId="{599EA5C8-3A5A-4711-97F0-6A294A1A3222}" srcOrd="0" destOrd="0" presId="urn:microsoft.com/office/officeart/2005/8/layout/list1"/>
    <dgm:cxn modelId="{F4F58746-AEAE-4E4E-A70E-AABBF8DFF12B}" type="presOf" srcId="{D223BCAB-0B4F-4BE0-AFEB-EE3CAAFE76BE}" destId="{6B0E2153-5E89-4AA6-841E-23EDF896DBF9}" srcOrd="0" destOrd="0" presId="urn:microsoft.com/office/officeart/2005/8/layout/list1"/>
    <dgm:cxn modelId="{F1A9A14E-78BC-4ED4-8B91-A69546A264AB}" type="presOf" srcId="{ACAB60C3-C11C-40A7-AE1E-03E906E9483F}" destId="{164C010B-FE86-4B45-A764-23F0D30AADF8}" srcOrd="0" destOrd="0" presId="urn:microsoft.com/office/officeart/2005/8/layout/list1"/>
    <dgm:cxn modelId="{E81A4674-D705-4F80-A21A-76817616CD5F}" type="presOf" srcId="{D36F9C14-F481-4DCD-9A35-995ADA67B907}" destId="{60448BF8-7393-489C-B0FC-EA2F430DA416}" srcOrd="0" destOrd="0" presId="urn:microsoft.com/office/officeart/2005/8/layout/list1"/>
    <dgm:cxn modelId="{9ECE9480-8329-4787-AA01-16046E2D1704}" srcId="{ACAB60C3-C11C-40A7-AE1E-03E906E9483F}" destId="{A45143C3-089E-4A5A-B6A1-49E23A9E8B3F}" srcOrd="0" destOrd="0" parTransId="{0FF27CFE-9C60-4A63-A110-DF6B9A5E9FCC}" sibTransId="{2DBEB166-F3F0-4D17-B045-590801FB196D}"/>
    <dgm:cxn modelId="{B78AC68B-65F7-4B06-B9F3-5039DFC6E46E}" type="presOf" srcId="{71C7FD33-7FB2-438D-97D5-FD48248915A7}" destId="{476212AC-595E-4C3E-AA80-D7D0DC796C21}" srcOrd="0" destOrd="0" presId="urn:microsoft.com/office/officeart/2005/8/layout/list1"/>
    <dgm:cxn modelId="{52C25793-A872-4B22-96E0-78C99EE8CA76}" srcId="{71C7FD33-7FB2-438D-97D5-FD48248915A7}" destId="{799F4D32-6913-4E85-99FF-B9534EF2062E}" srcOrd="0" destOrd="0" parTransId="{5D3BF7B9-4822-4C07-BC38-DC8803CBD711}" sibTransId="{7C55F901-D305-4300-9A84-3CDAFE11FD94}"/>
    <dgm:cxn modelId="{409C2C95-CF33-44DF-BACE-D9523EAB9B7A}" srcId="{D223BCAB-0B4F-4BE0-AFEB-EE3CAAFE76BE}" destId="{EF00F7A0-5182-4274-987A-AC49FD113431}" srcOrd="0" destOrd="0" parTransId="{878AFB16-D60C-4020-A401-A9E96CBC91AF}" sibTransId="{24CF2A99-CB4E-4D07-BC22-D66322069CF7}"/>
    <dgm:cxn modelId="{421AB99F-01B6-43D0-B156-9612489BD5CF}" srcId="{71C7FD33-7FB2-438D-97D5-FD48248915A7}" destId="{ACAB60C3-C11C-40A7-AE1E-03E906E9483F}" srcOrd="2" destOrd="0" parTransId="{C9213B45-3BD6-4979-A7D5-A4B87B47E903}" sibTransId="{108CE5C8-D8F6-4D62-B873-6668C59C623A}"/>
    <dgm:cxn modelId="{307C8BAB-F748-4A9C-877A-E7E5367B7DCC}" type="presOf" srcId="{D223BCAB-0B4F-4BE0-AFEB-EE3CAAFE76BE}" destId="{9C2C373F-D501-4536-934B-BDD082379068}" srcOrd="1" destOrd="0" presId="urn:microsoft.com/office/officeart/2005/8/layout/list1"/>
    <dgm:cxn modelId="{2523D8AB-6AD1-4044-9452-8E253F57E5E3}" type="presOf" srcId="{ACAB60C3-C11C-40A7-AE1E-03E906E9483F}" destId="{34F784EB-58CF-412C-9A1F-CEF590D51A20}" srcOrd="1" destOrd="0" presId="urn:microsoft.com/office/officeart/2005/8/layout/list1"/>
    <dgm:cxn modelId="{B341C6BC-BA82-41E9-ADD0-7D4A0C2690B6}" srcId="{71C7FD33-7FB2-438D-97D5-FD48248915A7}" destId="{D223BCAB-0B4F-4BE0-AFEB-EE3CAAFE76BE}" srcOrd="1" destOrd="0" parTransId="{28C2DB76-414E-4A54-92C8-04AE793C76E9}" sibTransId="{C17B29A9-073C-4441-A583-2B6D6DC1159E}"/>
    <dgm:cxn modelId="{CA0502EC-F118-43E9-8397-811240A02CF1}" type="presOf" srcId="{EF00F7A0-5182-4274-987A-AC49FD113431}" destId="{375146CB-582E-48D2-AF4E-5E000D76E9C9}" srcOrd="0" destOrd="0" presId="urn:microsoft.com/office/officeart/2005/8/layout/list1"/>
    <dgm:cxn modelId="{71F676FC-34ED-4CC7-9043-8EE63FF31B92}" srcId="{799F4D32-6913-4E85-99FF-B9534EF2062E}" destId="{D36F9C14-F481-4DCD-9A35-995ADA67B907}" srcOrd="0" destOrd="0" parTransId="{BFBF345D-11EE-4ADC-A5A2-1E635179F730}" sibTransId="{C2AD4D82-C1FD-4B0C-9ED3-0A10ACEC7326}"/>
    <dgm:cxn modelId="{5CDFC875-6AD2-4515-A98D-345632858435}" type="presParOf" srcId="{476212AC-595E-4C3E-AA80-D7D0DC796C21}" destId="{B7A5FD7C-A543-4145-A83E-34B9EE8CA0DE}" srcOrd="0" destOrd="0" presId="urn:microsoft.com/office/officeart/2005/8/layout/list1"/>
    <dgm:cxn modelId="{8FC6F7FD-D9A0-4664-8A87-47CEEE9F6A8B}" type="presParOf" srcId="{B7A5FD7C-A543-4145-A83E-34B9EE8CA0DE}" destId="{D4238307-5FF4-4657-9059-5BEC3DB29F18}" srcOrd="0" destOrd="0" presId="urn:microsoft.com/office/officeart/2005/8/layout/list1"/>
    <dgm:cxn modelId="{C86A6DFF-93B1-4200-99A7-F1565E59FC88}" type="presParOf" srcId="{B7A5FD7C-A543-4145-A83E-34B9EE8CA0DE}" destId="{65D4756B-439A-4415-AB86-FDC0FC2531A9}" srcOrd="1" destOrd="0" presId="urn:microsoft.com/office/officeart/2005/8/layout/list1"/>
    <dgm:cxn modelId="{51049A0B-2052-4EF0-89C2-D16BD98DC3D3}" type="presParOf" srcId="{476212AC-595E-4C3E-AA80-D7D0DC796C21}" destId="{FE139AC6-0DEA-4380-BF63-37DD2101AD36}" srcOrd="1" destOrd="0" presId="urn:microsoft.com/office/officeart/2005/8/layout/list1"/>
    <dgm:cxn modelId="{0E8CC79D-BB62-4895-8730-E5FAF20DCF3F}" type="presParOf" srcId="{476212AC-595E-4C3E-AA80-D7D0DC796C21}" destId="{60448BF8-7393-489C-B0FC-EA2F430DA416}" srcOrd="2" destOrd="0" presId="urn:microsoft.com/office/officeart/2005/8/layout/list1"/>
    <dgm:cxn modelId="{964E4291-DA4F-431C-BA06-A635D34FB770}" type="presParOf" srcId="{476212AC-595E-4C3E-AA80-D7D0DC796C21}" destId="{9E07E5D9-1C61-46B7-B590-574DBC928225}" srcOrd="3" destOrd="0" presId="urn:microsoft.com/office/officeart/2005/8/layout/list1"/>
    <dgm:cxn modelId="{8BA1163E-99F0-4245-9CD8-AB3119B5E5A0}" type="presParOf" srcId="{476212AC-595E-4C3E-AA80-D7D0DC796C21}" destId="{F81E0C6D-2FDB-46C0-A17F-B63E47593C88}" srcOrd="4" destOrd="0" presId="urn:microsoft.com/office/officeart/2005/8/layout/list1"/>
    <dgm:cxn modelId="{317E6BF8-BE37-4217-B3E9-81AC5474B5A5}" type="presParOf" srcId="{F81E0C6D-2FDB-46C0-A17F-B63E47593C88}" destId="{6B0E2153-5E89-4AA6-841E-23EDF896DBF9}" srcOrd="0" destOrd="0" presId="urn:microsoft.com/office/officeart/2005/8/layout/list1"/>
    <dgm:cxn modelId="{7C2EA616-A83E-497A-9764-032EA151423A}" type="presParOf" srcId="{F81E0C6D-2FDB-46C0-A17F-B63E47593C88}" destId="{9C2C373F-D501-4536-934B-BDD082379068}" srcOrd="1" destOrd="0" presId="urn:microsoft.com/office/officeart/2005/8/layout/list1"/>
    <dgm:cxn modelId="{59139E71-A8D7-40B3-81FD-5941C9C4FCE4}" type="presParOf" srcId="{476212AC-595E-4C3E-AA80-D7D0DC796C21}" destId="{243D2AE6-F511-4599-9FF6-3C635EA10E88}" srcOrd="5" destOrd="0" presId="urn:microsoft.com/office/officeart/2005/8/layout/list1"/>
    <dgm:cxn modelId="{E87C8AE4-AA40-4570-BB74-73186DB2CD02}" type="presParOf" srcId="{476212AC-595E-4C3E-AA80-D7D0DC796C21}" destId="{375146CB-582E-48D2-AF4E-5E000D76E9C9}" srcOrd="6" destOrd="0" presId="urn:microsoft.com/office/officeart/2005/8/layout/list1"/>
    <dgm:cxn modelId="{1612B8A4-B4B1-43A1-A0DF-4E73AF224B69}" type="presParOf" srcId="{476212AC-595E-4C3E-AA80-D7D0DC796C21}" destId="{B7F48504-34D4-4210-B472-FCEBC8E1EB4B}" srcOrd="7" destOrd="0" presId="urn:microsoft.com/office/officeart/2005/8/layout/list1"/>
    <dgm:cxn modelId="{CA226849-E34D-4182-BC8F-66C2B292FE74}" type="presParOf" srcId="{476212AC-595E-4C3E-AA80-D7D0DC796C21}" destId="{6A2C6279-CD5D-4D50-85A6-C41579A946EB}" srcOrd="8" destOrd="0" presId="urn:microsoft.com/office/officeart/2005/8/layout/list1"/>
    <dgm:cxn modelId="{5ECC7081-1BC9-4878-8736-BD677A66DC29}" type="presParOf" srcId="{6A2C6279-CD5D-4D50-85A6-C41579A946EB}" destId="{164C010B-FE86-4B45-A764-23F0D30AADF8}" srcOrd="0" destOrd="0" presId="urn:microsoft.com/office/officeart/2005/8/layout/list1"/>
    <dgm:cxn modelId="{BB349F7F-1CD0-4471-AECC-85EEF4984C81}" type="presParOf" srcId="{6A2C6279-CD5D-4D50-85A6-C41579A946EB}" destId="{34F784EB-58CF-412C-9A1F-CEF590D51A20}" srcOrd="1" destOrd="0" presId="urn:microsoft.com/office/officeart/2005/8/layout/list1"/>
    <dgm:cxn modelId="{BD2632FE-04E9-4D9C-8D46-BF035EEFBCEF}" type="presParOf" srcId="{476212AC-595E-4C3E-AA80-D7D0DC796C21}" destId="{63DD54D1-36A1-4588-BDC5-66DFB524A174}" srcOrd="9" destOrd="0" presId="urn:microsoft.com/office/officeart/2005/8/layout/list1"/>
    <dgm:cxn modelId="{FAB2F8EB-C50D-4E1E-8871-5F56AC0ACF6E}" type="presParOf" srcId="{476212AC-595E-4C3E-AA80-D7D0DC796C21}" destId="{599EA5C8-3A5A-4711-97F0-6A294A1A32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8128000" cy="2082164"/>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24607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858" t="-24836" r="-359592" b="-24504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24607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en-GB" sz="2000" b="1" kern="1200" noProof="0" dirty="0"/>
        </a:p>
        <a:p>
          <a:pPr marL="0" lvl="0" indent="0" algn="ctr" defTabSz="889000">
            <a:lnSpc>
              <a:spcPct val="90000"/>
            </a:lnSpc>
            <a:spcBef>
              <a:spcPct val="0"/>
            </a:spcBef>
            <a:spcAft>
              <a:spcPct val="35000"/>
            </a:spcAft>
            <a:buNone/>
          </a:pPr>
          <a:r>
            <a:rPr lang="en-GB" sz="2000" b="1" kern="1200" noProof="0" dirty="0"/>
            <a:t>Shape and clearly define your food business idea</a:t>
          </a:r>
          <a:endParaRPr lang="en-GB" sz="2000" kern="1200" noProof="0" dirty="0"/>
        </a:p>
      </dsp:txBody>
      <dsp:txXfrm rot="10800000">
        <a:off x="300689" y="2082164"/>
        <a:ext cx="1666555" cy="2490257"/>
      </dsp:txXfrm>
    </dsp:sp>
    <dsp:sp modelId="{F02D0839-4734-449D-A765-33F9B94071CF}">
      <dsp:nvSpPr>
        <dsp:cNvPr id="0" name=""/>
        <dsp:cNvSpPr/>
      </dsp:nvSpPr>
      <dsp:spPr>
        <a:xfrm>
          <a:off x="2199433"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1010" t="-25858" r="-241010" b="-24290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2199433"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GB" sz="2100" b="1" kern="1200" noProof="0" dirty="0"/>
        </a:p>
        <a:p>
          <a:pPr marL="0" lvl="0" indent="0" algn="ctr" defTabSz="933450">
            <a:lnSpc>
              <a:spcPct val="90000"/>
            </a:lnSpc>
            <a:spcBef>
              <a:spcPct val="0"/>
            </a:spcBef>
            <a:spcAft>
              <a:spcPct val="35000"/>
            </a:spcAft>
            <a:buNone/>
          </a:pPr>
          <a:r>
            <a:rPr lang="en-GB" sz="2100" b="1" kern="1200" noProof="0" dirty="0"/>
            <a:t>Understand why testing your food business idea matters</a:t>
          </a:r>
          <a:endParaRPr lang="en-GB" sz="2100" kern="1200" noProof="0" dirty="0"/>
        </a:p>
      </dsp:txBody>
      <dsp:txXfrm rot="10800000">
        <a:off x="2254044" y="2082164"/>
        <a:ext cx="1666555" cy="2490257"/>
      </dsp:txXfrm>
    </dsp:sp>
    <dsp:sp modelId="{2DF6137C-C642-4539-9EBF-D3946774C9DC}">
      <dsp:nvSpPr>
        <dsp:cNvPr id="0" name=""/>
        <dsp:cNvSpPr/>
      </dsp:nvSpPr>
      <dsp:spPr>
        <a:xfrm>
          <a:off x="4152788"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3857" t="-24120" r="-121951" b="-23198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4152788"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GB" sz="2100" b="1" kern="1200" noProof="0" dirty="0"/>
        </a:p>
        <a:p>
          <a:pPr marL="0" lvl="0" indent="0" algn="ctr" defTabSz="933450">
            <a:lnSpc>
              <a:spcPct val="90000"/>
            </a:lnSpc>
            <a:spcBef>
              <a:spcPct val="0"/>
            </a:spcBef>
            <a:spcAft>
              <a:spcPct val="35000"/>
            </a:spcAft>
            <a:buNone/>
          </a:pPr>
          <a:r>
            <a:rPr lang="en-GB" sz="2100" b="1" kern="1200" noProof="0" dirty="0"/>
            <a:t>Test and evaluate your food business idea in real life</a:t>
          </a:r>
          <a:endParaRPr lang="en-GB" sz="2100" kern="1200" noProof="0" dirty="0"/>
        </a:p>
      </dsp:txBody>
      <dsp:txXfrm rot="10800000">
        <a:off x="4207399" y="2082164"/>
        <a:ext cx="1666555" cy="2490257"/>
      </dsp:txXfrm>
    </dsp:sp>
    <dsp:sp modelId="{3474E677-0991-4FBB-ABBC-6B97EFE4303D}">
      <dsp:nvSpPr>
        <dsp:cNvPr id="0" name=""/>
        <dsp:cNvSpPr/>
      </dsp:nvSpPr>
      <dsp:spPr>
        <a:xfrm>
          <a:off x="6106144" y="277621"/>
          <a:ext cx="1775777" cy="152692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48263" t="-24517" r="-10741" b="-23407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83BDC4-9AD1-49B7-B9A9-BBB57F350C5E}">
      <dsp:nvSpPr>
        <dsp:cNvPr id="0" name=""/>
        <dsp:cNvSpPr/>
      </dsp:nvSpPr>
      <dsp:spPr>
        <a:xfrm rot="10800000">
          <a:off x="6106144" y="2082164"/>
          <a:ext cx="1775777" cy="2544868"/>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GB" sz="2100" b="1" kern="1200" noProof="0" dirty="0"/>
        </a:p>
        <a:p>
          <a:pPr marL="0" lvl="0" indent="0" algn="ctr" defTabSz="933450">
            <a:lnSpc>
              <a:spcPct val="90000"/>
            </a:lnSpc>
            <a:spcBef>
              <a:spcPct val="0"/>
            </a:spcBef>
            <a:spcAft>
              <a:spcPct val="35000"/>
            </a:spcAft>
            <a:buNone/>
          </a:pPr>
          <a:r>
            <a:rPr lang="en-GB" sz="2100" b="1" kern="1200" noProof="0" dirty="0"/>
            <a:t>Identify and define your target market</a:t>
          </a:r>
        </a:p>
      </dsp:txBody>
      <dsp:txXfrm rot="10800000">
        <a:off x="6160755" y="2082164"/>
        <a:ext cx="1666555" cy="2490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E89E-A3FC-4DE9-95FF-9CACD9A6FC49}">
      <dsp:nvSpPr>
        <dsp:cNvPr id="0" name=""/>
        <dsp:cNvSpPr/>
      </dsp:nvSpPr>
      <dsp:spPr>
        <a:xfrm>
          <a:off x="0" y="0"/>
          <a:ext cx="11240293" cy="1827465"/>
        </a:xfrm>
        <a:prstGeom prst="roundRect">
          <a:avLst>
            <a:gd name="adj" fmla="val 10000"/>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E1F288-4A84-484A-8F4C-EEF41B6256E0}">
      <dsp:nvSpPr>
        <dsp:cNvPr id="0" name=""/>
        <dsp:cNvSpPr/>
      </dsp:nvSpPr>
      <dsp:spPr>
        <a:xfrm>
          <a:off x="337208" y="243662"/>
          <a:ext cx="3301836" cy="1340141"/>
        </a:xfrm>
        <a:prstGeom prst="roundRect">
          <a:avLst>
            <a:gd name="adj" fmla="val 10000"/>
          </a:avLst>
        </a:prstGeom>
        <a:blipFill>
          <a:blip xmlns:r="http://schemas.openxmlformats.org/officeDocument/2006/relationships" r:embed="rId1"/>
          <a:srcRect/>
          <a:stretch>
            <a:fillRect t="-32000" b="-3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6B6E08-A293-4BBF-9C1C-98A43B89E392}">
      <dsp:nvSpPr>
        <dsp:cNvPr id="0" name=""/>
        <dsp:cNvSpPr/>
      </dsp:nvSpPr>
      <dsp:spPr>
        <a:xfrm rot="10800000">
          <a:off x="33720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normalizeH="0" baseline="0" noProof="0" dirty="0">
              <a:ln>
                <a:noFill/>
              </a:ln>
              <a:solidFill>
                <a:schemeClr val="bg1"/>
              </a:solidFill>
              <a:effectLst/>
              <a:latin typeface="Arial" panose="020B0604020202020204" pitchFamily="34" charset="0"/>
            </a:rPr>
            <a:t>Look at food magazines, local news or community publications — but always check where the information came from</a:t>
          </a:r>
          <a:endParaRPr lang="en-GB" sz="2000" b="0" kern="1200" noProof="0" dirty="0">
            <a:solidFill>
              <a:schemeClr val="bg1"/>
            </a:solidFill>
          </a:endParaRPr>
        </a:p>
        <a:p>
          <a:pPr marL="0" lvl="0" algn="ctr" defTabSz="889000">
            <a:lnSpc>
              <a:spcPct val="90000"/>
            </a:lnSpc>
            <a:spcBef>
              <a:spcPct val="0"/>
            </a:spcBef>
            <a:spcAft>
              <a:spcPct val="35000"/>
            </a:spcAft>
            <a:buNone/>
          </a:pPr>
          <a:endParaRPr lang="en-GB" sz="2000" b="1" kern="1200" noProof="0" dirty="0"/>
        </a:p>
      </dsp:txBody>
      <dsp:txXfrm rot="10800000">
        <a:off x="405898" y="1827465"/>
        <a:ext cx="3164456" cy="2164879"/>
      </dsp:txXfrm>
    </dsp:sp>
    <dsp:sp modelId="{F02D0839-4734-449D-A765-33F9B94071CF}">
      <dsp:nvSpPr>
        <dsp:cNvPr id="0" name=""/>
        <dsp:cNvSpPr/>
      </dsp:nvSpPr>
      <dsp:spPr>
        <a:xfrm>
          <a:off x="3969228" y="243662"/>
          <a:ext cx="3301836" cy="1340141"/>
        </a:xfrm>
        <a:prstGeom prst="roundRect">
          <a:avLst>
            <a:gd name="adj" fmla="val 10000"/>
          </a:avLst>
        </a:prstGeom>
        <a:blipFill dpi="0" rotWithShape="1">
          <a:blip xmlns:r="http://schemas.openxmlformats.org/officeDocument/2006/relationships" r:embed="rId2"/>
          <a:srcRect/>
          <a:stretch>
            <a:fillRect l="445" t="-18182" r="-445" b="-45818"/>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6C2B4D-65AC-4B34-AD29-16E54BC905E5}">
      <dsp:nvSpPr>
        <dsp:cNvPr id="0" name=""/>
        <dsp:cNvSpPr/>
      </dsp:nvSpPr>
      <dsp:spPr>
        <a:xfrm rot="10800000">
          <a:off x="396922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Visit websites from local government, business agencies or migrant support organisations linked to food, catering or hospitality</a:t>
          </a:r>
        </a:p>
      </dsp:txBody>
      <dsp:txXfrm rot="10800000">
        <a:off x="4037918" y="1827465"/>
        <a:ext cx="3164456" cy="2164879"/>
      </dsp:txXfrm>
    </dsp:sp>
    <dsp:sp modelId="{2DF6137C-C642-4539-9EBF-D3946774C9DC}">
      <dsp:nvSpPr>
        <dsp:cNvPr id="0" name=""/>
        <dsp:cNvSpPr/>
      </dsp:nvSpPr>
      <dsp:spPr>
        <a:xfrm>
          <a:off x="7601248" y="243662"/>
          <a:ext cx="3301836" cy="1340141"/>
        </a:xfrm>
        <a:prstGeom prst="roundRect">
          <a:avLst>
            <a:gd name="adj" fmla="val 10000"/>
          </a:avLst>
        </a:prstGeom>
        <a:blipFill dpi="0" rotWithShape="1">
          <a:blip xmlns:r="http://schemas.openxmlformats.org/officeDocument/2006/relationships" r:embed="rId3"/>
          <a:srcRect/>
          <a:stretch>
            <a:fillRect t="-32949" b="-31051"/>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70456B-0F62-45D3-870B-EEC4D1213276}">
      <dsp:nvSpPr>
        <dsp:cNvPr id="0" name=""/>
        <dsp:cNvSpPr/>
      </dsp:nvSpPr>
      <dsp:spPr>
        <a:xfrm rot="10800000">
          <a:off x="7601248" y="1827465"/>
          <a:ext cx="3301836" cy="2233569"/>
        </a:xfrm>
        <a:prstGeom prst="round2SameRect">
          <a:avLst>
            <a:gd name="adj1" fmla="val 10500"/>
            <a:gd name="adj2" fmla="val 0"/>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kumimoji="0" lang="en-GB" sz="2000" b="0" i="0" u="none" strike="noStrike" kern="1200" cap="none" normalizeH="0" baseline="0" noProof="0" dirty="0">
              <a:ln>
                <a:noFill/>
              </a:ln>
              <a:solidFill>
                <a:prstClr val="white"/>
              </a:solidFill>
              <a:effectLst/>
              <a:latin typeface="Arial" panose="020B0604020202020204" pitchFamily="34" charset="0"/>
              <a:ea typeface="+mn-ea"/>
              <a:cs typeface="+mn-cs"/>
            </a:rPr>
            <a:t>Search online using terms like “demand for traditional food Sweden” or “home bakery market Ireland”</a:t>
          </a:r>
        </a:p>
      </dsp:txBody>
      <dsp:txXfrm rot="10800000">
        <a:off x="7669938" y="1827465"/>
        <a:ext cx="3164456" cy="21648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latin typeface="+mn-lt"/>
            </a:rPr>
            <a:t>Depth interviews</a:t>
          </a:r>
          <a:r>
            <a:rPr kumimoji="0" lang="en-GB" sz="2200" b="0" i="0" u="none" strike="noStrike" kern="1200" cap="none" normalizeH="0" baseline="0" noProof="0" dirty="0">
              <a:ln>
                <a:noFill/>
              </a:ln>
              <a:solidFill>
                <a:schemeClr val="tx1"/>
              </a:solidFill>
              <a:effectLst/>
              <a:latin typeface="+mn-lt"/>
            </a:rPr>
            <a:t>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One-to-one conversations to explore opinions and feelings</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latin typeface="+mn-lt"/>
            </a:rPr>
            <a:t>Focus groups</a:t>
          </a:r>
          <a:r>
            <a:rPr kumimoji="0" lang="en-GB" sz="2200" b="0" i="0" u="none" strike="noStrike" kern="1200" cap="none" normalizeH="0" baseline="0" noProof="0" dirty="0">
              <a:ln>
                <a:noFill/>
              </a:ln>
              <a:solidFill>
                <a:schemeClr val="tx1"/>
              </a:solidFill>
              <a:effectLst/>
              <a:latin typeface="+mn-lt"/>
            </a:rPr>
            <a:t>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Small group discussions to gather shared views and ideas</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GB" sz="2200" b="1" kern="1200" noProof="0" dirty="0">
              <a:latin typeface="+mn-lt"/>
            </a:rPr>
            <a:t>Market Research Online Communities</a:t>
          </a:r>
          <a:r>
            <a:rPr kumimoji="0" lang="en-GB" sz="2200" b="1" i="0" u="none" strike="noStrike" kern="1200" cap="none" normalizeH="0" baseline="0" noProof="0" dirty="0">
              <a:ln>
                <a:noFill/>
              </a:ln>
              <a:solidFill>
                <a:schemeClr val="tx1"/>
              </a:solidFill>
              <a:effectLst/>
              <a:latin typeface="+mn-lt"/>
            </a:rPr>
            <a:t> </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Groups like LinkedIn or Facebook for informal feedback</a:t>
          </a:r>
          <a:endParaRPr lang="en-GB" sz="2200" kern="1200" noProof="0" dirty="0"/>
        </a:p>
      </dsp:txBody>
      <dsp:txXfrm>
        <a:off x="1027779" y="3638421"/>
        <a:ext cx="5359219" cy="7837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DEC2-CC7B-4E2D-91A8-8BF40BA952DB}">
      <dsp:nvSpPr>
        <dsp:cNvPr id="0" name=""/>
        <dsp:cNvSpPr/>
      </dsp:nvSpPr>
      <dsp:spPr>
        <a:xfrm>
          <a:off x="1027779" y="1126"/>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Listening platforms</a:t>
          </a:r>
          <a:r>
            <a:rPr kumimoji="0" lang="en-GB" sz="2200" b="0" i="0" u="none" strike="noStrike" kern="1200" cap="none" normalizeH="0" baseline="0" noProof="0" dirty="0">
              <a:ln>
                <a:noFill/>
              </a:ln>
              <a:solidFill>
                <a:schemeClr val="tx1"/>
              </a:solidFill>
              <a:effectLst/>
            </a:rPr>
            <a:t> </a:t>
          </a:r>
          <a:endParaRPr lang="en-GB" sz="2200" kern="1200" noProof="0" dirty="0">
            <a:latin typeface="+mn-lt"/>
          </a:endParaRPr>
        </a:p>
      </dsp:txBody>
      <dsp:txXfrm>
        <a:off x="1027779" y="1126"/>
        <a:ext cx="5290443" cy="480949"/>
      </dsp:txXfrm>
    </dsp:sp>
    <dsp:sp modelId="{7FDB66E0-F639-460B-88AB-242D2B01C916}">
      <dsp:nvSpPr>
        <dsp:cNvPr id="0" name=""/>
        <dsp:cNvSpPr/>
      </dsp:nvSpPr>
      <dsp:spPr>
        <a:xfrm>
          <a:off x="102777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52F7B-1BE0-4126-BA35-EEDF7113E0ED}">
      <dsp:nvSpPr>
        <dsp:cNvPr id="0" name=""/>
        <dsp:cNvSpPr/>
      </dsp:nvSpPr>
      <dsp:spPr>
        <a:xfrm>
          <a:off x="177138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268F3-A416-4CDE-A18A-87AC569ECEE1}">
      <dsp:nvSpPr>
        <dsp:cNvPr id="0" name=""/>
        <dsp:cNvSpPr/>
      </dsp:nvSpPr>
      <dsp:spPr>
        <a:xfrm>
          <a:off x="251556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6A8A9-D55A-4C97-A728-BD6BEDE8346C}">
      <dsp:nvSpPr>
        <dsp:cNvPr id="0" name=""/>
        <dsp:cNvSpPr/>
      </dsp:nvSpPr>
      <dsp:spPr>
        <a:xfrm>
          <a:off x="325917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52AC0-82E9-4190-A816-2331CE13160D}">
      <dsp:nvSpPr>
        <dsp:cNvPr id="0" name=""/>
        <dsp:cNvSpPr/>
      </dsp:nvSpPr>
      <dsp:spPr>
        <a:xfrm>
          <a:off x="4003359"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A8BF8-D55B-492D-8115-555BAD6F7901}">
      <dsp:nvSpPr>
        <dsp:cNvPr id="0" name=""/>
        <dsp:cNvSpPr/>
      </dsp:nvSpPr>
      <dsp:spPr>
        <a:xfrm>
          <a:off x="474696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D905-C468-42A7-9046-D8C7D66F35A4}">
      <dsp:nvSpPr>
        <dsp:cNvPr id="0" name=""/>
        <dsp:cNvSpPr/>
      </dsp:nvSpPr>
      <dsp:spPr>
        <a:xfrm>
          <a:off x="5491150" y="482076"/>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D05D6-DEE0-4BB7-B056-0CB2A7480B65}">
      <dsp:nvSpPr>
        <dsp:cNvPr id="0" name=""/>
        <dsp:cNvSpPr/>
      </dsp:nvSpPr>
      <dsp:spPr>
        <a:xfrm>
          <a:off x="1027779" y="580047"/>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Blogs, forums or social spaces where you observe conversations</a:t>
          </a:r>
          <a:endParaRPr lang="en-GB" sz="2200" kern="1200" noProof="0" dirty="0"/>
        </a:p>
      </dsp:txBody>
      <dsp:txXfrm>
        <a:off x="1027779" y="580047"/>
        <a:ext cx="5359219" cy="783769"/>
      </dsp:txXfrm>
    </dsp:sp>
    <dsp:sp modelId="{A712A07F-2F23-455C-A33F-379CF1E8C633}">
      <dsp:nvSpPr>
        <dsp:cNvPr id="0" name=""/>
        <dsp:cNvSpPr/>
      </dsp:nvSpPr>
      <dsp:spPr>
        <a:xfrm>
          <a:off x="1027779" y="1530313"/>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Surveys or questionnaires</a:t>
          </a:r>
          <a:r>
            <a:rPr kumimoji="0" lang="en-GB" sz="2200" b="0" i="0" u="none" strike="noStrike" kern="1200" cap="none" normalizeH="0" baseline="0" noProof="0" dirty="0">
              <a:ln>
                <a:noFill/>
              </a:ln>
              <a:solidFill>
                <a:schemeClr val="tx1"/>
              </a:solidFill>
              <a:effectLst/>
            </a:rPr>
            <a:t> </a:t>
          </a:r>
          <a:endParaRPr lang="en-GB" sz="2200" kern="1200" noProof="0" dirty="0">
            <a:latin typeface="+mn-lt"/>
          </a:endParaRPr>
        </a:p>
      </dsp:txBody>
      <dsp:txXfrm>
        <a:off x="1027779" y="1530313"/>
        <a:ext cx="5290443" cy="480949"/>
      </dsp:txXfrm>
    </dsp:sp>
    <dsp:sp modelId="{A0E645FE-953F-4D1F-AE8D-6BA7D0806041}">
      <dsp:nvSpPr>
        <dsp:cNvPr id="0" name=""/>
        <dsp:cNvSpPr/>
      </dsp:nvSpPr>
      <dsp:spPr>
        <a:xfrm>
          <a:off x="102777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7533E-1A4F-4C98-87D8-4313BEC5AEB0}">
      <dsp:nvSpPr>
        <dsp:cNvPr id="0" name=""/>
        <dsp:cNvSpPr/>
      </dsp:nvSpPr>
      <dsp:spPr>
        <a:xfrm>
          <a:off x="177138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50331-39B3-4C0E-BFD1-E7AC7B108204}">
      <dsp:nvSpPr>
        <dsp:cNvPr id="0" name=""/>
        <dsp:cNvSpPr/>
      </dsp:nvSpPr>
      <dsp:spPr>
        <a:xfrm>
          <a:off x="251556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C5878-D7CC-45CC-81A5-CB3699C255E6}">
      <dsp:nvSpPr>
        <dsp:cNvPr id="0" name=""/>
        <dsp:cNvSpPr/>
      </dsp:nvSpPr>
      <dsp:spPr>
        <a:xfrm>
          <a:off x="325917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3C5A6-B2F8-41C4-9D60-A782602D7E37}">
      <dsp:nvSpPr>
        <dsp:cNvPr id="0" name=""/>
        <dsp:cNvSpPr/>
      </dsp:nvSpPr>
      <dsp:spPr>
        <a:xfrm>
          <a:off x="4003359"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5265F-D5B6-4A45-B872-FBBD79DC2969}">
      <dsp:nvSpPr>
        <dsp:cNvPr id="0" name=""/>
        <dsp:cNvSpPr/>
      </dsp:nvSpPr>
      <dsp:spPr>
        <a:xfrm>
          <a:off x="474696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DE89-50BF-4947-91E9-4CBAF125AED5}">
      <dsp:nvSpPr>
        <dsp:cNvPr id="0" name=""/>
        <dsp:cNvSpPr/>
      </dsp:nvSpPr>
      <dsp:spPr>
        <a:xfrm>
          <a:off x="5491150" y="2011263"/>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D29F9-D776-4CF1-895D-1DE1EDA90A79}">
      <dsp:nvSpPr>
        <dsp:cNvPr id="0" name=""/>
        <dsp:cNvSpPr/>
      </dsp:nvSpPr>
      <dsp:spPr>
        <a:xfrm>
          <a:off x="1027779" y="2109234"/>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Structured questions to collect quick answers</a:t>
          </a:r>
          <a:endParaRPr lang="en-GB" sz="2200" kern="1200" noProof="0" dirty="0"/>
        </a:p>
      </dsp:txBody>
      <dsp:txXfrm>
        <a:off x="1027779" y="2109234"/>
        <a:ext cx="5359219" cy="783769"/>
      </dsp:txXfrm>
    </dsp:sp>
    <dsp:sp modelId="{571B0E3C-8518-4371-8B94-165E95A7D772}">
      <dsp:nvSpPr>
        <dsp:cNvPr id="0" name=""/>
        <dsp:cNvSpPr/>
      </dsp:nvSpPr>
      <dsp:spPr>
        <a:xfrm>
          <a:off x="1027779" y="3059500"/>
          <a:ext cx="5290443" cy="48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kumimoji="0" lang="en-GB" sz="2200" b="1" i="0" u="none" strike="noStrike" kern="1200" cap="none" normalizeH="0" baseline="0" noProof="0" dirty="0">
              <a:ln>
                <a:noFill/>
              </a:ln>
              <a:solidFill>
                <a:schemeClr val="tx1"/>
              </a:solidFill>
              <a:effectLst/>
            </a:rPr>
            <a:t>Observation</a:t>
          </a:r>
          <a:endParaRPr lang="en-GB" sz="2200" b="1" kern="1200" noProof="0" dirty="0">
            <a:latin typeface="+mn-lt"/>
          </a:endParaRPr>
        </a:p>
      </dsp:txBody>
      <dsp:txXfrm>
        <a:off x="1027779" y="3059500"/>
        <a:ext cx="5290443" cy="480949"/>
      </dsp:txXfrm>
    </dsp:sp>
    <dsp:sp modelId="{021A6D39-6B9A-4330-836A-C30DAE5AE0A7}">
      <dsp:nvSpPr>
        <dsp:cNvPr id="0" name=""/>
        <dsp:cNvSpPr/>
      </dsp:nvSpPr>
      <dsp:spPr>
        <a:xfrm>
          <a:off x="102777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AE0A-3676-468F-B82B-600AF1449FA0}">
      <dsp:nvSpPr>
        <dsp:cNvPr id="0" name=""/>
        <dsp:cNvSpPr/>
      </dsp:nvSpPr>
      <dsp:spPr>
        <a:xfrm>
          <a:off x="177138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64B8-6140-4A2B-BCB2-74AC52579D47}">
      <dsp:nvSpPr>
        <dsp:cNvPr id="0" name=""/>
        <dsp:cNvSpPr/>
      </dsp:nvSpPr>
      <dsp:spPr>
        <a:xfrm>
          <a:off x="251556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04A8-3A2A-4381-98CE-1C12F8CEEF4E}">
      <dsp:nvSpPr>
        <dsp:cNvPr id="0" name=""/>
        <dsp:cNvSpPr/>
      </dsp:nvSpPr>
      <dsp:spPr>
        <a:xfrm>
          <a:off x="325917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0EAD0-AD48-4324-9D9C-CF22BE3D3ED1}">
      <dsp:nvSpPr>
        <dsp:cNvPr id="0" name=""/>
        <dsp:cNvSpPr/>
      </dsp:nvSpPr>
      <dsp:spPr>
        <a:xfrm>
          <a:off x="4003359"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50588-A2D4-4379-A877-BE8DC4367BE0}">
      <dsp:nvSpPr>
        <dsp:cNvPr id="0" name=""/>
        <dsp:cNvSpPr/>
      </dsp:nvSpPr>
      <dsp:spPr>
        <a:xfrm>
          <a:off x="474696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112-929F-4EC9-B724-27A8A1CB40B5}">
      <dsp:nvSpPr>
        <dsp:cNvPr id="0" name=""/>
        <dsp:cNvSpPr/>
      </dsp:nvSpPr>
      <dsp:spPr>
        <a:xfrm>
          <a:off x="5491150" y="3540450"/>
          <a:ext cx="1237963" cy="979711"/>
        </a:xfrm>
        <a:prstGeom prst="chevron">
          <a:avLst>
            <a:gd name="adj" fmla="val 70610"/>
          </a:avLst>
        </a:prstGeom>
        <a:solidFill>
          <a:srgbClr val="94C7B0"/>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70BC-2C70-400C-96DC-00F1926F56D8}">
      <dsp:nvSpPr>
        <dsp:cNvPr id="0" name=""/>
        <dsp:cNvSpPr/>
      </dsp:nvSpPr>
      <dsp:spPr>
        <a:xfrm>
          <a:off x="1027779" y="3638421"/>
          <a:ext cx="5359219" cy="783769"/>
        </a:xfrm>
        <a:prstGeom prst="rect">
          <a:avLst/>
        </a:prstGeom>
        <a:solidFill>
          <a:schemeClr val="lt1">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kumimoji="0" lang="en-GB" sz="2200" b="0" i="0" u="none" strike="noStrike" kern="1200" cap="none" normalizeH="0" baseline="0" noProof="0" dirty="0">
              <a:ln>
                <a:noFill/>
              </a:ln>
              <a:solidFill>
                <a:schemeClr val="tx1"/>
              </a:solidFill>
              <a:effectLst/>
            </a:rPr>
            <a:t>Watching how people behave in shops, markets or events</a:t>
          </a:r>
          <a:endParaRPr lang="en-GB" sz="2200" kern="1200" noProof="0" dirty="0"/>
        </a:p>
      </dsp:txBody>
      <dsp:txXfrm>
        <a:off x="1027779" y="3638421"/>
        <a:ext cx="5359219" cy="783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E5EC6-3043-403B-A6AA-A7B9062691FA}">
      <dsp:nvSpPr>
        <dsp:cNvPr id="0" name=""/>
        <dsp:cNvSpPr/>
      </dsp:nvSpPr>
      <dsp:spPr>
        <a:xfrm>
          <a:off x="0" y="1476161"/>
          <a:ext cx="11270537" cy="1491430"/>
        </a:xfrm>
        <a:prstGeom prst="rect">
          <a:avLst/>
        </a:prstGeom>
        <a:solidFill>
          <a:schemeClr val="lt1">
            <a:alpha val="90000"/>
            <a:hueOff val="0"/>
            <a:satOff val="0"/>
            <a:lumOff val="0"/>
            <a:alphaOff val="0"/>
          </a:schemeClr>
        </a:solidFill>
        <a:ln w="12700" cap="flat" cmpd="sng" algn="ctr">
          <a:solidFill>
            <a:srgbClr val="94C7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4719" tIns="208280" rIns="874719" bIns="170688" numCol="1" spcCol="1270" anchor="t" anchorCtr="0">
          <a:noAutofit/>
        </a:bodyPr>
        <a:lstStyle/>
        <a:p>
          <a:pPr marL="228600" lvl="1" indent="0" algn="l" defTabSz="1066800">
            <a:lnSpc>
              <a:spcPct val="90000"/>
            </a:lnSpc>
            <a:spcBef>
              <a:spcPct val="0"/>
            </a:spcBef>
            <a:spcAft>
              <a:spcPct val="15000"/>
            </a:spcAft>
            <a:buNone/>
          </a:pPr>
          <a:endParaRPr lang="en-GB" sz="2400" kern="1200" noProof="0" dirty="0"/>
        </a:p>
        <a:p>
          <a:pPr marL="0" lvl="1" indent="0" algn="l" defTabSz="977900">
            <a:lnSpc>
              <a:spcPct val="90000"/>
            </a:lnSpc>
            <a:spcBef>
              <a:spcPct val="0"/>
            </a:spcBef>
            <a:spcAft>
              <a:spcPct val="15000"/>
            </a:spcAft>
            <a:buNone/>
          </a:pPr>
          <a:r>
            <a:rPr lang="en-GB" sz="2200" kern="1200" noProof="0" dirty="0"/>
            <a:t>The clearer your idea, the easier it will be for others to understand it and support it. As your business grows, you’ll need to describe it to many different people: customers, suppliers, mentors, banks, and maybe even potential investors.</a:t>
          </a:r>
        </a:p>
        <a:p>
          <a:pPr marL="0" lvl="1" indent="0" algn="l" defTabSz="977900">
            <a:lnSpc>
              <a:spcPct val="90000"/>
            </a:lnSpc>
            <a:spcBef>
              <a:spcPct val="0"/>
            </a:spcBef>
            <a:spcAft>
              <a:spcPct val="15000"/>
            </a:spcAft>
            <a:buNone/>
          </a:pPr>
          <a:endParaRPr lang="en-GB" sz="2200" kern="1200" noProof="0" dirty="0"/>
        </a:p>
        <a:p>
          <a:pPr marL="0" lvl="1" indent="0" algn="l" defTabSz="977900">
            <a:lnSpc>
              <a:spcPct val="90000"/>
            </a:lnSpc>
            <a:spcBef>
              <a:spcPct val="0"/>
            </a:spcBef>
            <a:spcAft>
              <a:spcPct val="15000"/>
            </a:spcAft>
            <a:buNone/>
          </a:pPr>
          <a:r>
            <a:rPr lang="en-GB" sz="2200" b="1" kern="1200" noProof="0" dirty="0"/>
            <a:t>Want to learn more? </a:t>
          </a:r>
          <a:r>
            <a:rPr lang="en-GB" sz="2200" b="0" kern="1200" noProof="0" dirty="0"/>
            <a:t>E</a:t>
          </a:r>
          <a:r>
            <a:rPr lang="en-GB" sz="2200" b="0" kern="1200" dirty="0" err="1"/>
            <a:t>xplore</a:t>
          </a:r>
          <a:r>
            <a:rPr lang="en-GB" sz="2200" kern="1200" dirty="0"/>
            <a:t> </a:t>
          </a:r>
          <a:r>
            <a:rPr lang="en-GB" sz="2200" kern="1200" dirty="0">
              <a:hlinkClick xmlns:r="http://schemas.openxmlformats.org/officeDocument/2006/relationships" r:id="rId1"/>
            </a:rPr>
            <a:t>The Recipe for a Great Business Pitch: Tips for Food Entrepreneurs</a:t>
          </a:r>
          <a:r>
            <a:rPr lang="en-GB" sz="2200" kern="1200" dirty="0"/>
            <a:t>, which offers practical advice on presenting your food business idea effectively.</a:t>
          </a:r>
          <a:endParaRPr lang="en-GB" sz="2200" kern="1200" noProof="0" dirty="0"/>
        </a:p>
      </dsp:txBody>
      <dsp:txXfrm>
        <a:off x="0" y="1476161"/>
        <a:ext cx="11270537" cy="1491430"/>
      </dsp:txXfrm>
    </dsp:sp>
    <dsp:sp modelId="{DAF57209-25DA-42B3-A7D7-98ADEFB87B68}">
      <dsp:nvSpPr>
        <dsp:cNvPr id="0" name=""/>
        <dsp:cNvSpPr/>
      </dsp:nvSpPr>
      <dsp:spPr>
        <a:xfrm>
          <a:off x="101859" y="0"/>
          <a:ext cx="10026431" cy="1569791"/>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200" tIns="0" rIns="298200"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t>Before you can test or develop your food business idea, you need to clearly define it. A strong idea is one you can explain simply and confidently in just a few sentences. Being able to talk about your idea clearly is a key skill for any entrepreneur.</a:t>
          </a:r>
        </a:p>
      </dsp:txBody>
      <dsp:txXfrm>
        <a:off x="178490" y="76631"/>
        <a:ext cx="9873169" cy="1416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B9D0-0B3A-4493-894D-9E5947B87DD5}">
      <dsp:nvSpPr>
        <dsp:cNvPr id="0" name=""/>
        <dsp:cNvSpPr/>
      </dsp:nvSpPr>
      <dsp:spPr>
        <a:xfrm>
          <a:off x="0" y="2135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What do they need, value or struggle with?</a:t>
          </a:r>
        </a:p>
      </dsp:txBody>
      <dsp:txXfrm>
        <a:off x="0" y="213593"/>
        <a:ext cx="10663723" cy="551250"/>
      </dsp:txXfrm>
    </dsp:sp>
    <dsp:sp modelId="{8822E82D-42C3-44B1-B441-085CD90DA869}">
      <dsp:nvSpPr>
        <dsp:cNvPr id="0" name=""/>
        <dsp:cNvSpPr/>
      </dsp:nvSpPr>
      <dsp:spPr>
        <a:xfrm>
          <a:off x="533186" y="659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Who your paying customer will be.</a:t>
          </a:r>
          <a:endParaRPr lang="en-GB" sz="1600" kern="1200" noProof="0" dirty="0"/>
        </a:p>
      </dsp:txBody>
      <dsp:txXfrm>
        <a:off x="547596" y="80403"/>
        <a:ext cx="7435786" cy="266380"/>
      </dsp:txXfrm>
    </dsp:sp>
    <dsp:sp modelId="{04B6F7D1-BFE1-4DE2-ADC0-5F719314E556}">
      <dsp:nvSpPr>
        <dsp:cNvPr id="0" name=""/>
        <dsp:cNvSpPr/>
      </dsp:nvSpPr>
      <dsp:spPr>
        <a:xfrm>
          <a:off x="0" y="9664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What culinary features or benefits will matter most to your customer?</a:t>
          </a:r>
        </a:p>
      </dsp:txBody>
      <dsp:txXfrm>
        <a:off x="0" y="966443"/>
        <a:ext cx="10663723" cy="551250"/>
      </dsp:txXfrm>
    </dsp:sp>
    <dsp:sp modelId="{680B4CF2-95DE-48FF-938E-5D009D677CB1}">
      <dsp:nvSpPr>
        <dsp:cNvPr id="0" name=""/>
        <dsp:cNvSpPr/>
      </dsp:nvSpPr>
      <dsp:spPr>
        <a:xfrm>
          <a:off x="533186" y="8188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What makes your food product or service valuable.</a:t>
          </a:r>
          <a:endParaRPr lang="en-GB" sz="1600" kern="1200" noProof="0" dirty="0"/>
        </a:p>
      </dsp:txBody>
      <dsp:txXfrm>
        <a:off x="547596" y="833253"/>
        <a:ext cx="7435786" cy="266380"/>
      </dsp:txXfrm>
    </dsp:sp>
    <dsp:sp modelId="{85141A89-C3BA-45C1-8033-51D0779B5FBD}">
      <dsp:nvSpPr>
        <dsp:cNvPr id="0" name=""/>
        <dsp:cNvSpPr/>
      </dsp:nvSpPr>
      <dsp:spPr>
        <a:xfrm>
          <a:off x="0" y="171929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Define the geographic area you’ll focus on in your first year.</a:t>
          </a:r>
        </a:p>
      </dsp:txBody>
      <dsp:txXfrm>
        <a:off x="0" y="1719293"/>
        <a:ext cx="10663723" cy="551250"/>
      </dsp:txXfrm>
    </dsp:sp>
    <dsp:sp modelId="{79B6302D-8487-459E-B78E-47EEF6989747}">
      <dsp:nvSpPr>
        <dsp:cNvPr id="0" name=""/>
        <dsp:cNvSpPr/>
      </dsp:nvSpPr>
      <dsp:spPr>
        <a:xfrm>
          <a:off x="533186" y="15716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Where you plan to sell.</a:t>
          </a:r>
          <a:endParaRPr lang="en-GB" sz="1600" kern="1200" noProof="0" dirty="0"/>
        </a:p>
      </dsp:txBody>
      <dsp:txXfrm>
        <a:off x="547596" y="1586103"/>
        <a:ext cx="7435786" cy="266380"/>
      </dsp:txXfrm>
    </dsp:sp>
    <dsp:sp modelId="{CF4FBCD3-D166-4ECD-A4D6-3DE48304DBA1}">
      <dsp:nvSpPr>
        <dsp:cNvPr id="0" name=""/>
        <dsp:cNvSpPr/>
      </dsp:nvSpPr>
      <dsp:spPr>
        <a:xfrm>
          <a:off x="0" y="2472143"/>
          <a:ext cx="10663723" cy="5512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Who else is selling in the same area? What do they charge?</a:t>
          </a:r>
        </a:p>
      </dsp:txBody>
      <dsp:txXfrm>
        <a:off x="0" y="2472143"/>
        <a:ext cx="10663723" cy="551250"/>
      </dsp:txXfrm>
    </dsp:sp>
    <dsp:sp modelId="{2DDA88F6-188A-4F15-9450-DC8DBE7B3E5A}">
      <dsp:nvSpPr>
        <dsp:cNvPr id="0" name=""/>
        <dsp:cNvSpPr/>
      </dsp:nvSpPr>
      <dsp:spPr>
        <a:xfrm>
          <a:off x="533186" y="232454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What your competition is doing.</a:t>
          </a:r>
          <a:endParaRPr lang="en-GB" sz="1600" kern="1200" noProof="0" dirty="0"/>
        </a:p>
      </dsp:txBody>
      <dsp:txXfrm>
        <a:off x="547596" y="2338953"/>
        <a:ext cx="7435786" cy="266380"/>
      </dsp:txXfrm>
    </dsp:sp>
    <dsp:sp modelId="{2C42F61D-2FC5-4B32-A7D8-25B86735E401}">
      <dsp:nvSpPr>
        <dsp:cNvPr id="0" name=""/>
        <dsp:cNvSpPr/>
      </dsp:nvSpPr>
      <dsp:spPr>
        <a:xfrm>
          <a:off x="0" y="3224993"/>
          <a:ext cx="10663723" cy="8190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623" tIns="208280" rIns="827623" bIns="113792" numCol="1" spcCol="1270" anchor="t" anchorCtr="0">
          <a:noAutofit/>
        </a:bodyPr>
        <a:lstStyle/>
        <a:p>
          <a:pPr marL="171450" lvl="1" indent="-171450" algn="l" defTabSz="711200">
            <a:lnSpc>
              <a:spcPct val="90000"/>
            </a:lnSpc>
            <a:spcBef>
              <a:spcPct val="0"/>
            </a:spcBef>
            <a:spcAft>
              <a:spcPct val="15000"/>
            </a:spcAft>
            <a:buNone/>
          </a:pPr>
          <a:r>
            <a:rPr lang="en-GB" sz="1600" kern="1200" noProof="0" dirty="0"/>
            <a:t>Can you stay competitive on uniqueness? </a:t>
          </a:r>
        </a:p>
        <a:p>
          <a:pPr marL="171450" lvl="1" indent="-171450" algn="l" defTabSz="711200">
            <a:lnSpc>
              <a:spcPct val="90000"/>
            </a:lnSpc>
            <a:spcBef>
              <a:spcPct val="0"/>
            </a:spcBef>
            <a:spcAft>
              <a:spcPct val="15000"/>
            </a:spcAft>
            <a:buNone/>
          </a:pPr>
          <a:r>
            <a:rPr lang="en-GB" sz="1600" kern="1200" noProof="0" dirty="0"/>
            <a:t>Why would customers choose you?</a:t>
          </a:r>
        </a:p>
      </dsp:txBody>
      <dsp:txXfrm>
        <a:off x="0" y="3224993"/>
        <a:ext cx="10663723" cy="819000"/>
      </dsp:txXfrm>
    </dsp:sp>
    <dsp:sp modelId="{EC1B45A5-7545-4098-AC60-1A70886B5D44}">
      <dsp:nvSpPr>
        <dsp:cNvPr id="0" name=""/>
        <dsp:cNvSpPr/>
      </dsp:nvSpPr>
      <dsp:spPr>
        <a:xfrm>
          <a:off x="533186" y="3077393"/>
          <a:ext cx="7464606" cy="295200"/>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44" tIns="0" rIns="282144"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t>How your offer compares.</a:t>
          </a:r>
          <a:endParaRPr lang="en-GB" sz="1600" kern="1200" noProof="0" dirty="0"/>
        </a:p>
      </dsp:txBody>
      <dsp:txXfrm>
        <a:off x="547596" y="3091803"/>
        <a:ext cx="7435786"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C193-C5D6-4C58-988A-A48D8661283C}">
      <dsp:nvSpPr>
        <dsp:cNvPr id="0" name=""/>
        <dsp:cNvSpPr/>
      </dsp:nvSpPr>
      <dsp:spPr>
        <a:xfrm>
          <a:off x="0" y="342860"/>
          <a:ext cx="10981357" cy="14222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437388" rIns="852275" bIns="14224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Example:</a:t>
          </a:r>
          <a:r>
            <a:rPr lang="en-GB" sz="2000" kern="1200" noProof="0" dirty="0"/>
            <a:t> A plain chocolate bar sold in supermarkets.</a:t>
          </a:r>
          <a:br>
            <a:rPr lang="en-GB" sz="2000" kern="1200" noProof="0" dirty="0"/>
          </a:br>
          <a:r>
            <a:rPr lang="en-GB" sz="2000" kern="1200" noProof="0" dirty="0"/>
            <a:t>These are made in huge quantities and sold by global brands like Cadbury, Nestlé or Mars.</a:t>
          </a:r>
        </a:p>
      </dsp:txBody>
      <dsp:txXfrm>
        <a:off x="0" y="342860"/>
        <a:ext cx="10981357" cy="1422225"/>
      </dsp:txXfrm>
    </dsp:sp>
    <dsp:sp modelId="{7291CD6C-F814-4C27-91B1-C2A08BA356E7}">
      <dsp:nvSpPr>
        <dsp:cNvPr id="0" name=""/>
        <dsp:cNvSpPr/>
      </dsp:nvSpPr>
      <dsp:spPr>
        <a:xfrm>
          <a:off x="549067" y="32900"/>
          <a:ext cx="9957828" cy="61992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You could be targeting a mass market, which means a very broad group of people who all buy similar, widely available products.</a:t>
          </a:r>
        </a:p>
      </dsp:txBody>
      <dsp:txXfrm>
        <a:off x="579329" y="63162"/>
        <a:ext cx="9897304" cy="559396"/>
      </dsp:txXfrm>
    </dsp:sp>
    <dsp:sp modelId="{FBE4F817-50DF-41C6-9A0F-90CFED1BCE4D}">
      <dsp:nvSpPr>
        <dsp:cNvPr id="0" name=""/>
        <dsp:cNvSpPr/>
      </dsp:nvSpPr>
      <dsp:spPr>
        <a:xfrm>
          <a:off x="0" y="2188445"/>
          <a:ext cx="10981357" cy="1157625"/>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2275" tIns="437388" rIns="852275" bIns="14224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Example:</a:t>
          </a:r>
          <a:r>
            <a:rPr lang="en-GB" sz="2000" kern="1200" noProof="0" dirty="0"/>
            <a:t> Handmade chocolate using traditional recipes, organic ingredients, or flavours from your home country such as cardamom, rose water or chilli.</a:t>
          </a:r>
        </a:p>
      </dsp:txBody>
      <dsp:txXfrm>
        <a:off x="0" y="2188445"/>
        <a:ext cx="10981357" cy="1157625"/>
      </dsp:txXfrm>
    </dsp:sp>
    <dsp:sp modelId="{BBD40AA9-30D6-445C-BAD3-C62E8F1671CD}">
      <dsp:nvSpPr>
        <dsp:cNvPr id="0" name=""/>
        <dsp:cNvSpPr/>
      </dsp:nvSpPr>
      <dsp:spPr>
        <a:xfrm>
          <a:off x="549067" y="1878485"/>
          <a:ext cx="9994264" cy="61992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548" tIns="0" rIns="290548"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Most new food businesses, especially small or personal ones, start with a niche market. A niche is a smaller, more specific group of customers with particular needs or tastes.</a:t>
          </a:r>
        </a:p>
      </dsp:txBody>
      <dsp:txXfrm>
        <a:off x="579329" y="1908747"/>
        <a:ext cx="9933740"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3250" y="147105"/>
          <a:ext cx="3168864" cy="4896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effectLst/>
            </a:rPr>
            <a:t>Potential customers base</a:t>
          </a:r>
          <a:endParaRPr lang="en-GB" sz="1700" kern="1200" noProof="0" dirty="0"/>
        </a:p>
      </dsp:txBody>
      <dsp:txXfrm>
        <a:off x="3250" y="147105"/>
        <a:ext cx="3168864" cy="489600"/>
      </dsp:txXfrm>
    </dsp:sp>
    <dsp:sp modelId="{18006FDB-21E4-4262-BF85-FE8DAFBC6531}">
      <dsp:nvSpPr>
        <dsp:cNvPr id="0" name=""/>
        <dsp:cNvSpPr/>
      </dsp:nvSpPr>
      <dsp:spPr>
        <a:xfrm>
          <a:off x="3250" y="636705"/>
          <a:ext cx="3168864" cy="2519910"/>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Who do you see as your customers? </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Do you believe they would choose your food product or service? Why?</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Look for common interests, habits or situations.</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Which group is most likely to benefit  and to buy?</a:t>
          </a:r>
        </a:p>
      </dsp:txBody>
      <dsp:txXfrm>
        <a:off x="3250" y="636705"/>
        <a:ext cx="3168864" cy="2519910"/>
      </dsp:txXfrm>
    </dsp:sp>
    <dsp:sp modelId="{A5CD389A-1DC1-4F68-9A15-37EB16B2CC0D}">
      <dsp:nvSpPr>
        <dsp:cNvPr id="0" name=""/>
        <dsp:cNvSpPr/>
      </dsp:nvSpPr>
      <dsp:spPr>
        <a:xfrm>
          <a:off x="3615755" y="147105"/>
          <a:ext cx="3168864" cy="4896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effectLst/>
            </a:rPr>
            <a:t>Check out your competition</a:t>
          </a:r>
          <a:endParaRPr lang="en-GB" sz="1700" kern="1200" noProof="0" dirty="0"/>
        </a:p>
      </dsp:txBody>
      <dsp:txXfrm>
        <a:off x="3615755" y="147105"/>
        <a:ext cx="3168864" cy="489600"/>
      </dsp:txXfrm>
    </dsp:sp>
    <dsp:sp modelId="{B105F972-8027-462C-B2DA-0BE4EEA6604D}">
      <dsp:nvSpPr>
        <dsp:cNvPr id="0" name=""/>
        <dsp:cNvSpPr/>
      </dsp:nvSpPr>
      <dsp:spPr>
        <a:xfrm>
          <a:off x="3615755" y="636705"/>
          <a:ext cx="3168864" cy="2519910"/>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Who are your competitors trying to reach? </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What type of customers do they serve?</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Don’t try to copy them.</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Instead, look for a smaller market they may be missing, a niche you can focus on.</a:t>
          </a:r>
        </a:p>
      </dsp:txBody>
      <dsp:txXfrm>
        <a:off x="3615755" y="636705"/>
        <a:ext cx="3168864" cy="2519910"/>
      </dsp:txXfrm>
    </dsp:sp>
    <dsp:sp modelId="{85D0F4F1-A952-4FBC-99FC-9CE951AECFC6}">
      <dsp:nvSpPr>
        <dsp:cNvPr id="0" name=""/>
        <dsp:cNvSpPr/>
      </dsp:nvSpPr>
      <dsp:spPr>
        <a:xfrm>
          <a:off x="7228260" y="147105"/>
          <a:ext cx="3168864" cy="4896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effectLst/>
            </a:rPr>
            <a:t>Analyse your product or service</a:t>
          </a:r>
          <a:endParaRPr lang="en-GB" sz="1700" kern="1200" noProof="0" dirty="0"/>
        </a:p>
      </dsp:txBody>
      <dsp:txXfrm>
        <a:off x="7228260" y="147105"/>
        <a:ext cx="3168864" cy="489600"/>
      </dsp:txXfrm>
    </dsp:sp>
    <dsp:sp modelId="{B6132E6C-9AA2-4A53-BC2C-B5196C10D5A1}">
      <dsp:nvSpPr>
        <dsp:cNvPr id="0" name=""/>
        <dsp:cNvSpPr/>
      </dsp:nvSpPr>
      <dsp:spPr>
        <a:xfrm>
          <a:off x="7228260" y="636705"/>
          <a:ext cx="3168864" cy="2519910"/>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Make a list of the key features and benefits you offer.</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Then list the types of people who would need or want these.</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Describe them in more detail</a:t>
          </a:r>
        </a:p>
        <a:p>
          <a:pPr marL="171450" lvl="1" indent="-171450" algn="l" defTabSz="755650">
            <a:lnSpc>
              <a:spcPct val="90000"/>
            </a:lnSpc>
            <a:spcBef>
              <a:spcPct val="0"/>
            </a:spcBef>
            <a:spcAft>
              <a:spcPct val="15000"/>
            </a:spcAft>
            <a:buClr>
              <a:srgbClr val="382B1B"/>
            </a:buClr>
            <a:buFont typeface="Arial" panose="020B0604020202020204" pitchFamily="34" charset="0"/>
            <a:buChar char="•"/>
          </a:pPr>
          <a:r>
            <a:rPr lang="en-GB" sz="1700" kern="1200" noProof="0" dirty="0"/>
            <a:t>Consider their age, location, income, occupation, background and lifestyle.</a:t>
          </a:r>
        </a:p>
      </dsp:txBody>
      <dsp:txXfrm>
        <a:off x="7228260" y="636705"/>
        <a:ext cx="3168864" cy="2519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6060-85E9-4094-80A7-FCA289A7C23E}">
      <dsp:nvSpPr>
        <dsp:cNvPr id="0" name=""/>
        <dsp:cNvSpPr/>
      </dsp:nvSpPr>
      <dsp:spPr>
        <a:xfrm>
          <a:off x="50" y="178948"/>
          <a:ext cx="4859940" cy="5472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t>How Well Do You Meet Their Needs?</a:t>
          </a:r>
        </a:p>
      </dsp:txBody>
      <dsp:txXfrm>
        <a:off x="50" y="178948"/>
        <a:ext cx="4859940" cy="547200"/>
      </dsp:txXfrm>
    </dsp:sp>
    <dsp:sp modelId="{18006FDB-21E4-4262-BF85-FE8DAFBC6531}">
      <dsp:nvSpPr>
        <dsp:cNvPr id="0" name=""/>
        <dsp:cNvSpPr/>
      </dsp:nvSpPr>
      <dsp:spPr>
        <a:xfrm>
          <a:off x="50" y="726148"/>
          <a:ext cx="4859940" cy="2875044"/>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rgbClr val="382B1B"/>
            </a:buClr>
            <a:buFont typeface="Arial" panose="020B0604020202020204" pitchFamily="34" charset="0"/>
            <a:buChar char="•"/>
          </a:pPr>
          <a:r>
            <a:rPr lang="en-GB" sz="1900" kern="1200" noProof="0" dirty="0"/>
            <a:t>When and how will they use your food product or service?</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What makes it useful, exciting or meaningful to them?</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Where do they get their information – online, in local shops, through friends?</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What kind of messages would speak to them best?</a:t>
          </a:r>
        </a:p>
      </dsp:txBody>
      <dsp:txXfrm>
        <a:off x="50" y="726148"/>
        <a:ext cx="4859940" cy="2875044"/>
      </dsp:txXfrm>
    </dsp:sp>
    <dsp:sp modelId="{A5CD389A-1DC1-4F68-9A15-37EB16B2CC0D}">
      <dsp:nvSpPr>
        <dsp:cNvPr id="0" name=""/>
        <dsp:cNvSpPr/>
      </dsp:nvSpPr>
      <dsp:spPr>
        <a:xfrm>
          <a:off x="5540383" y="178948"/>
          <a:ext cx="4859940" cy="547200"/>
        </a:xfrm>
        <a:prstGeom prst="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t>Take a Moment to Evaluate</a:t>
          </a:r>
        </a:p>
      </dsp:txBody>
      <dsp:txXfrm>
        <a:off x="5540383" y="178948"/>
        <a:ext cx="4859940" cy="547200"/>
      </dsp:txXfrm>
    </dsp:sp>
    <dsp:sp modelId="{B105F972-8027-462C-B2DA-0BE4EEA6604D}">
      <dsp:nvSpPr>
        <dsp:cNvPr id="0" name=""/>
        <dsp:cNvSpPr/>
      </dsp:nvSpPr>
      <dsp:spPr>
        <a:xfrm>
          <a:off x="5540383" y="726148"/>
          <a:ext cx="4859940" cy="2875044"/>
        </a:xfrm>
        <a:prstGeom prst="rect">
          <a:avLst/>
        </a:prstGeom>
        <a:solidFill>
          <a:srgbClr val="B6D1E1">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lr>
              <a:srgbClr val="382B1B"/>
            </a:buClr>
            <a:buFont typeface="Arial" panose="020B0604020202020204" pitchFamily="34" charset="0"/>
            <a:buChar char="•"/>
          </a:pPr>
          <a:r>
            <a:rPr lang="en-GB" sz="1900" kern="1200" noProof="0" dirty="0"/>
            <a:t>Are there enough people like this to build a business around?</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Will they benefit from what I offer? Can they see its value?</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Do I understand what influences their choices?</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Can they afford my food product or service?</a:t>
          </a:r>
        </a:p>
        <a:p>
          <a:pPr marL="171450" lvl="1" indent="-171450" algn="l" defTabSz="844550">
            <a:lnSpc>
              <a:spcPct val="90000"/>
            </a:lnSpc>
            <a:spcBef>
              <a:spcPct val="0"/>
            </a:spcBef>
            <a:spcAft>
              <a:spcPct val="15000"/>
            </a:spcAft>
            <a:buFont typeface="Arial" panose="020B0604020202020204" pitchFamily="34" charset="0"/>
            <a:buChar char="•"/>
          </a:pPr>
          <a:r>
            <a:rPr lang="en-GB" sz="1900" kern="1200" noProof="0" dirty="0"/>
            <a:t>Can I reach them in a way that feels real and respectful?</a:t>
          </a:r>
        </a:p>
      </dsp:txBody>
      <dsp:txXfrm>
        <a:off x="5540383" y="726148"/>
        <a:ext cx="4859940" cy="2875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009A-D641-46E8-B91F-2C0466D9D51C}">
      <dsp:nvSpPr>
        <dsp:cNvPr id="0" name=""/>
        <dsp:cNvSpPr/>
      </dsp:nvSpPr>
      <dsp:spPr>
        <a:xfrm>
          <a:off x="5623"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63948" y="1423975"/>
        <a:ext cx="1931782" cy="392638"/>
      </dsp:txXfrm>
    </dsp:sp>
    <dsp:sp modelId="{D521B6E6-7AB9-4183-AE48-06D8A38151C4}">
      <dsp:nvSpPr>
        <dsp:cNvPr id="0" name=""/>
        <dsp:cNvSpPr/>
      </dsp:nvSpPr>
      <dsp:spPr>
        <a:xfrm>
          <a:off x="398261"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ClrTx/>
            <a:buSzTx/>
            <a:buNone/>
          </a:pPr>
          <a:r>
            <a:rPr kumimoji="0" lang="en-GB" sz="2400" b="1" i="0" u="none" strike="noStrike" kern="1200" cap="none" normalizeH="0" baseline="0" noProof="0" dirty="0">
              <a:ln>
                <a:noFill/>
              </a:ln>
              <a:solidFill>
                <a:schemeClr val="bg1"/>
              </a:solidFill>
              <a:effectLst/>
              <a:cs typeface="Arial" panose="020B0604020202020204" pitchFamily="34" charset="0"/>
            </a:rPr>
            <a:t>Step 1</a:t>
          </a:r>
        </a:p>
        <a:p>
          <a:pPr marL="0" lvl="0" indent="0" algn="l" defTabSz="1066800">
            <a:lnSpc>
              <a:spcPct val="90000"/>
            </a:lnSpc>
            <a:spcBef>
              <a:spcPct val="0"/>
            </a:spcBef>
            <a:spcAft>
              <a:spcPct val="35000"/>
            </a:spcAft>
            <a:buClrTx/>
            <a:buSzTx/>
            <a:buNone/>
          </a:pPr>
          <a:r>
            <a:rPr kumimoji="0" lang="en-GB" sz="2400" b="0" i="0" u="none" strike="noStrike" kern="1200" cap="none" normalizeH="0" baseline="0" noProof="0" dirty="0">
              <a:ln>
                <a:noFill/>
              </a:ln>
              <a:solidFill>
                <a:schemeClr val="bg1"/>
              </a:solidFill>
              <a:effectLst/>
              <a:cs typeface="Arial" panose="020B0604020202020204" pitchFamily="34" charset="0"/>
            </a:rPr>
            <a:t>Create a customer wish list</a:t>
          </a:r>
          <a:endParaRPr lang="en-GB" sz="2400" b="0" kern="1200" noProof="0" dirty="0">
            <a:solidFill>
              <a:schemeClr val="bg1"/>
            </a:solidFill>
          </a:endParaRPr>
        </a:p>
      </dsp:txBody>
      <dsp:txXfrm>
        <a:off x="398261" y="654403"/>
        <a:ext cx="1462579" cy="2355832"/>
      </dsp:txXfrm>
    </dsp:sp>
    <dsp:sp modelId="{37C4637E-FB31-4D9A-87C2-3CF0AD7D80B9}">
      <dsp:nvSpPr>
        <dsp:cNvPr id="0" name=""/>
        <dsp:cNvSpPr/>
      </dsp:nvSpPr>
      <dsp:spPr>
        <a:xfrm>
          <a:off x="2037528"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1267956" y="1423975"/>
        <a:ext cx="1931782" cy="392638"/>
      </dsp:txXfrm>
    </dsp:sp>
    <dsp:sp modelId="{45147AC1-6983-40EE-AC6E-FE0F01366A4F}">
      <dsp:nvSpPr>
        <dsp:cNvPr id="0" name=""/>
        <dsp:cNvSpPr/>
      </dsp:nvSpPr>
      <dsp:spPr>
        <a:xfrm rot="5400000">
          <a:off x="1874283"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DC0F6C-F81E-4DA5-8F8B-3AD0FA921E34}">
      <dsp:nvSpPr>
        <dsp:cNvPr id="0" name=""/>
        <dsp:cNvSpPr/>
      </dsp:nvSpPr>
      <dsp:spPr>
        <a:xfrm>
          <a:off x="2430167"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ClrTx/>
            <a:buSzTx/>
            <a:buNone/>
          </a:pPr>
          <a:r>
            <a:rPr kumimoji="0" lang="en-GB" sz="2400" b="1" i="0" u="none" strike="noStrike" kern="1200" cap="none" normalizeH="0" baseline="0" noProof="0" dirty="0">
              <a:ln>
                <a:noFill/>
              </a:ln>
              <a:solidFill>
                <a:schemeClr val="bg1"/>
              </a:solidFill>
              <a:effectLst/>
              <a:cs typeface="Arial" panose="020B0604020202020204" pitchFamily="34" charset="0"/>
            </a:rPr>
            <a:t>Step 2</a:t>
          </a:r>
          <a:endParaRPr kumimoji="0" lang="en-GB" sz="2400" b="0" i="0" u="none" strike="noStrike" kern="1200" cap="none" normalizeH="0" baseline="0" noProof="0" dirty="0">
            <a:ln>
              <a:noFill/>
            </a:ln>
            <a:solidFill>
              <a:schemeClr val="bg1"/>
            </a:solidFill>
            <a:effectLst/>
            <a:cs typeface="Arial" panose="020B0604020202020204" pitchFamily="34" charset="0"/>
          </a:endParaRPr>
        </a:p>
        <a:p>
          <a:pPr marL="0" lvl="0" indent="0" algn="l" defTabSz="1066800">
            <a:lnSpc>
              <a:spcPct val="90000"/>
            </a:lnSpc>
            <a:spcBef>
              <a:spcPct val="0"/>
            </a:spcBef>
            <a:spcAft>
              <a:spcPct val="35000"/>
            </a:spcAft>
            <a:buClrTx/>
            <a:buSzTx/>
            <a:buNone/>
          </a:pPr>
          <a:r>
            <a:rPr kumimoji="0" lang="en-GB" sz="2400" b="0" i="0" u="none" strike="noStrike" kern="1200" cap="none" normalizeH="0" baseline="0" noProof="0" dirty="0">
              <a:ln>
                <a:noFill/>
              </a:ln>
              <a:solidFill>
                <a:schemeClr val="bg1"/>
              </a:solidFill>
              <a:effectLst/>
              <a:cs typeface="Arial" panose="020B0604020202020204" pitchFamily="34" charset="0"/>
            </a:rPr>
            <a:t>Choose where to focus</a:t>
          </a:r>
          <a:endParaRPr lang="en-GB" sz="2400" b="0" kern="1200" noProof="0" dirty="0">
            <a:solidFill>
              <a:schemeClr val="bg1"/>
            </a:solidFill>
          </a:endParaRPr>
        </a:p>
      </dsp:txBody>
      <dsp:txXfrm>
        <a:off x="2430167" y="654403"/>
        <a:ext cx="1462579" cy="2355832"/>
      </dsp:txXfrm>
    </dsp:sp>
    <dsp:sp modelId="{0FD0D365-DC66-40A8-B109-7FCC61A16A24}">
      <dsp:nvSpPr>
        <dsp:cNvPr id="0" name=""/>
        <dsp:cNvSpPr/>
      </dsp:nvSpPr>
      <dsp:spPr>
        <a:xfrm>
          <a:off x="4069434"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3299862" y="1423975"/>
        <a:ext cx="1931782" cy="392638"/>
      </dsp:txXfrm>
    </dsp:sp>
    <dsp:sp modelId="{4E1C3506-96B6-4F37-B1CD-6A4F88B2FB29}">
      <dsp:nvSpPr>
        <dsp:cNvPr id="0" name=""/>
        <dsp:cNvSpPr/>
      </dsp:nvSpPr>
      <dsp:spPr>
        <a:xfrm rot="5400000">
          <a:off x="3906189"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A604F1-D0F6-46EE-BFE4-02664FC2CD09}">
      <dsp:nvSpPr>
        <dsp:cNvPr id="0" name=""/>
        <dsp:cNvSpPr/>
      </dsp:nvSpPr>
      <dsp:spPr>
        <a:xfrm>
          <a:off x="4462072"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ClrTx/>
            <a:buSzTx/>
            <a:buNone/>
          </a:pPr>
          <a:r>
            <a:rPr kumimoji="0" lang="en-GB" sz="2400" b="1" i="0" u="none" strike="noStrike" kern="1200" cap="none" normalizeH="0" baseline="0" noProof="0" dirty="0">
              <a:ln>
                <a:noFill/>
              </a:ln>
              <a:solidFill>
                <a:schemeClr val="bg1"/>
              </a:solidFill>
              <a:effectLst/>
              <a:cs typeface="Arial" panose="020B0604020202020204" pitchFamily="34" charset="0"/>
            </a:rPr>
            <a:t>Step 3</a:t>
          </a:r>
          <a:endParaRPr kumimoji="0" lang="en-GB" sz="2400" b="0" i="0" u="none" strike="noStrike" kern="1200" cap="none" normalizeH="0" baseline="0" noProof="0" dirty="0">
            <a:ln>
              <a:noFill/>
            </a:ln>
            <a:solidFill>
              <a:schemeClr val="bg1"/>
            </a:solidFill>
            <a:effectLst/>
            <a:cs typeface="Arial" panose="020B0604020202020204" pitchFamily="34" charset="0"/>
          </a:endParaRPr>
        </a:p>
        <a:p>
          <a:pPr marL="0" lvl="0" indent="0" algn="l" defTabSz="1066800">
            <a:lnSpc>
              <a:spcPct val="90000"/>
            </a:lnSpc>
            <a:spcBef>
              <a:spcPct val="0"/>
            </a:spcBef>
            <a:spcAft>
              <a:spcPct val="35000"/>
            </a:spcAft>
            <a:buClrTx/>
            <a:buSzTx/>
            <a:buNone/>
          </a:pPr>
          <a:r>
            <a:rPr kumimoji="0" lang="en-GB" sz="2400" b="0" i="0" u="none" strike="noStrike" kern="1200" cap="none" normalizeH="0" baseline="0" noProof="0" dirty="0">
              <a:ln>
                <a:noFill/>
              </a:ln>
              <a:solidFill>
                <a:schemeClr val="bg1"/>
              </a:solidFill>
              <a:effectLst/>
              <a:cs typeface="Arial" panose="020B0604020202020204" pitchFamily="34" charset="0"/>
            </a:rPr>
            <a:t>Understand how your customer sees the world</a:t>
          </a:r>
          <a:endParaRPr lang="en-GB" sz="2400" b="0" kern="1200" noProof="0" dirty="0">
            <a:solidFill>
              <a:schemeClr val="bg1"/>
            </a:solidFill>
          </a:endParaRPr>
        </a:p>
      </dsp:txBody>
      <dsp:txXfrm>
        <a:off x="4462072" y="654403"/>
        <a:ext cx="1462579" cy="2355832"/>
      </dsp:txXfrm>
    </dsp:sp>
    <dsp:sp modelId="{CE942354-BDFB-4A40-B7A3-B44F618E4E52}">
      <dsp:nvSpPr>
        <dsp:cNvPr id="0" name=""/>
        <dsp:cNvSpPr/>
      </dsp:nvSpPr>
      <dsp:spPr>
        <a:xfrm>
          <a:off x="6101339"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5331767" y="1423975"/>
        <a:ext cx="1931782" cy="392638"/>
      </dsp:txXfrm>
    </dsp:sp>
    <dsp:sp modelId="{4D360DA9-B35D-43C4-88CD-41E27857268D}">
      <dsp:nvSpPr>
        <dsp:cNvPr id="0" name=""/>
        <dsp:cNvSpPr/>
      </dsp:nvSpPr>
      <dsp:spPr>
        <a:xfrm rot="5400000">
          <a:off x="5938094"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703391-B145-49F1-8924-500A694251E6}">
      <dsp:nvSpPr>
        <dsp:cNvPr id="0" name=""/>
        <dsp:cNvSpPr/>
      </dsp:nvSpPr>
      <dsp:spPr>
        <a:xfrm>
          <a:off x="6493978"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ClrTx/>
            <a:buSzTx/>
            <a:buNone/>
          </a:pPr>
          <a:r>
            <a:rPr kumimoji="0" lang="en-GB" sz="2400" b="1" i="0" u="none" strike="noStrike" kern="1200" cap="none" normalizeH="0" baseline="0" noProof="0" dirty="0">
              <a:ln>
                <a:noFill/>
              </a:ln>
              <a:solidFill>
                <a:schemeClr val="bg1"/>
              </a:solidFill>
              <a:effectLst/>
              <a:cs typeface="Arial" panose="020B0604020202020204" pitchFamily="34" charset="0"/>
            </a:rPr>
            <a:t>Step 4</a:t>
          </a:r>
          <a:endParaRPr kumimoji="0" lang="en-GB" sz="2400" b="0" i="0" u="none" strike="noStrike" kern="1200" cap="none" normalizeH="0" baseline="0" noProof="0" dirty="0">
            <a:ln>
              <a:noFill/>
            </a:ln>
            <a:solidFill>
              <a:schemeClr val="bg1"/>
            </a:solidFill>
            <a:effectLst/>
            <a:cs typeface="Arial" panose="020B0604020202020204" pitchFamily="34" charset="0"/>
          </a:endParaRPr>
        </a:p>
        <a:p>
          <a:pPr marL="0" lvl="0" indent="0" algn="l" defTabSz="1066800">
            <a:lnSpc>
              <a:spcPct val="90000"/>
            </a:lnSpc>
            <a:spcBef>
              <a:spcPct val="0"/>
            </a:spcBef>
            <a:spcAft>
              <a:spcPct val="35000"/>
            </a:spcAft>
            <a:buClrTx/>
            <a:buSzTx/>
            <a:buNone/>
          </a:pPr>
          <a:r>
            <a:rPr kumimoji="0" lang="en-GB" sz="2400" b="0" i="0" u="none" strike="noStrike" kern="1200" cap="none" normalizeH="0" baseline="0" noProof="0" dirty="0">
              <a:ln>
                <a:noFill/>
              </a:ln>
              <a:solidFill>
                <a:schemeClr val="bg1"/>
              </a:solidFill>
              <a:effectLst/>
              <a:cs typeface="Arial" panose="020B0604020202020204" pitchFamily="34" charset="0"/>
            </a:rPr>
            <a:t>Bring your insights together</a:t>
          </a:r>
          <a:endParaRPr lang="en-GB" sz="2400" b="0" kern="1200" noProof="0" dirty="0">
            <a:solidFill>
              <a:schemeClr val="bg1"/>
            </a:solidFill>
          </a:endParaRPr>
        </a:p>
      </dsp:txBody>
      <dsp:txXfrm>
        <a:off x="6493978" y="654403"/>
        <a:ext cx="1462579" cy="2355832"/>
      </dsp:txXfrm>
    </dsp:sp>
    <dsp:sp modelId="{F1A68F2A-15E4-4ADF-AC44-88EA2CE5673A}">
      <dsp:nvSpPr>
        <dsp:cNvPr id="0" name=""/>
        <dsp:cNvSpPr/>
      </dsp:nvSpPr>
      <dsp:spPr>
        <a:xfrm>
          <a:off x="8133245" y="654403"/>
          <a:ext cx="1963193" cy="2355832"/>
        </a:xfrm>
        <a:prstGeom prst="roundRect">
          <a:avLst>
            <a:gd name="adj" fmla="val 5000"/>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GB" sz="1800" b="1" kern="1200" noProof="0" dirty="0"/>
        </a:p>
      </dsp:txBody>
      <dsp:txXfrm rot="16200000">
        <a:off x="7363673" y="1423975"/>
        <a:ext cx="1931782" cy="392638"/>
      </dsp:txXfrm>
    </dsp:sp>
    <dsp:sp modelId="{160D1D67-83F0-440B-85DD-BDA27772CA04}">
      <dsp:nvSpPr>
        <dsp:cNvPr id="0" name=""/>
        <dsp:cNvSpPr/>
      </dsp:nvSpPr>
      <dsp:spPr>
        <a:xfrm rot="5400000">
          <a:off x="7970000" y="2526206"/>
          <a:ext cx="346121" cy="294479"/>
        </a:xfrm>
        <a:prstGeom prst="flowChartExtra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8D4C47-C388-4EBE-9A10-66385673565F}">
      <dsp:nvSpPr>
        <dsp:cNvPr id="0" name=""/>
        <dsp:cNvSpPr/>
      </dsp:nvSpPr>
      <dsp:spPr>
        <a:xfrm>
          <a:off x="8525883" y="654403"/>
          <a:ext cx="1462579" cy="2355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ClrTx/>
            <a:buSzTx/>
            <a:buNone/>
          </a:pPr>
          <a:r>
            <a:rPr kumimoji="0" lang="en-GB" sz="2400" b="1" i="0" u="none" strike="noStrike" kern="1200" cap="none" normalizeH="0" baseline="0" noProof="0" dirty="0">
              <a:ln>
                <a:noFill/>
              </a:ln>
              <a:solidFill>
                <a:schemeClr val="bg1"/>
              </a:solidFill>
              <a:effectLst/>
              <a:cs typeface="Arial" panose="020B0604020202020204" pitchFamily="34" charset="0"/>
            </a:rPr>
            <a:t>Step 5</a:t>
          </a:r>
          <a:endParaRPr kumimoji="0" lang="en-GB" sz="2400" b="0" i="0" u="none" strike="noStrike" kern="1200" cap="none" normalizeH="0" baseline="0" noProof="0" dirty="0">
            <a:ln>
              <a:noFill/>
            </a:ln>
            <a:solidFill>
              <a:schemeClr val="bg1"/>
            </a:solidFill>
            <a:effectLst/>
            <a:cs typeface="Arial" panose="020B0604020202020204" pitchFamily="34" charset="0"/>
          </a:endParaRPr>
        </a:p>
        <a:p>
          <a:pPr marL="0" lvl="0" indent="0" algn="l" defTabSz="1066800">
            <a:lnSpc>
              <a:spcPct val="90000"/>
            </a:lnSpc>
            <a:spcBef>
              <a:spcPct val="0"/>
            </a:spcBef>
            <a:spcAft>
              <a:spcPct val="35000"/>
            </a:spcAft>
            <a:buClrTx/>
            <a:buSzTx/>
            <a:buNone/>
          </a:pPr>
          <a:r>
            <a:rPr kumimoji="0" lang="en-GB" sz="2400" b="0" i="0" u="none" strike="noStrike" kern="1200" cap="none" normalizeH="0" baseline="0" noProof="0" dirty="0">
              <a:ln>
                <a:noFill/>
              </a:ln>
              <a:solidFill>
                <a:schemeClr val="bg1"/>
              </a:solidFill>
              <a:effectLst/>
              <a:cs typeface="Arial" panose="020B0604020202020204" pitchFamily="34" charset="0"/>
            </a:rPr>
            <a:t>Check if your idea fits and is ready</a:t>
          </a:r>
          <a:endParaRPr lang="en-GB" sz="2400" b="0" kern="1200" noProof="0" dirty="0">
            <a:solidFill>
              <a:schemeClr val="bg1"/>
            </a:solidFill>
          </a:endParaRPr>
        </a:p>
      </dsp:txBody>
      <dsp:txXfrm>
        <a:off x="8525883" y="654403"/>
        <a:ext cx="1462579" cy="2355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772C-293B-426A-A3A2-79C275C4ADFF}">
      <dsp:nvSpPr>
        <dsp:cNvPr id="0" name=""/>
        <dsp:cNvSpPr/>
      </dsp:nvSpPr>
      <dsp:spPr>
        <a:xfrm>
          <a:off x="2248366" y="0"/>
          <a:ext cx="7020712"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    Identify the important lessons </a:t>
          </a:r>
          <a:r>
            <a:rPr lang="en-GB" sz="2000" kern="1200" noProof="0" dirty="0"/>
            <a:t>you have learned through your life experience, culture and work. Use them to shape your food business idea and build on your strengths.</a:t>
          </a:r>
        </a:p>
      </dsp:txBody>
      <dsp:txXfrm>
        <a:off x="2248366" y="189309"/>
        <a:ext cx="6452784" cy="1135856"/>
      </dsp:txXfrm>
    </dsp:sp>
    <dsp:sp modelId="{125A7A25-98F6-4B0D-BD6E-8329505053AF}">
      <dsp:nvSpPr>
        <dsp:cNvPr id="0" name=""/>
        <dsp:cNvSpPr/>
      </dsp:nvSpPr>
      <dsp:spPr>
        <a:xfrm>
          <a:off x="201195" y="0"/>
          <a:ext cx="2047170"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Lessons</a:t>
          </a:r>
        </a:p>
      </dsp:txBody>
      <dsp:txXfrm>
        <a:off x="275126" y="73931"/>
        <a:ext cx="1899308" cy="1366612"/>
      </dsp:txXfrm>
    </dsp:sp>
    <dsp:sp modelId="{C18B6170-D13D-4CA0-8D0B-AE9E210A6429}">
      <dsp:nvSpPr>
        <dsp:cNvPr id="0" name=""/>
        <dsp:cNvSpPr/>
      </dsp:nvSpPr>
      <dsp:spPr>
        <a:xfrm>
          <a:off x="2241254" y="1665922"/>
          <a:ext cx="7027815"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     Look for patterns </a:t>
          </a:r>
          <a:r>
            <a:rPr lang="en-GB" sz="2000" kern="1200" noProof="0" dirty="0"/>
            <a:t>in how you solve problems. These can show how you approach challenges. Be aware of where you may need support or new skills, in business, production, sales etc..</a:t>
          </a:r>
        </a:p>
      </dsp:txBody>
      <dsp:txXfrm>
        <a:off x="2241254" y="1855231"/>
        <a:ext cx="6459887" cy="1135856"/>
      </dsp:txXfrm>
    </dsp:sp>
    <dsp:sp modelId="{E083C6A7-7FEB-4775-8771-C81A50150B1E}">
      <dsp:nvSpPr>
        <dsp:cNvPr id="0" name=""/>
        <dsp:cNvSpPr/>
      </dsp:nvSpPr>
      <dsp:spPr>
        <a:xfrm>
          <a:off x="201205" y="1665922"/>
          <a:ext cx="204004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Patterns</a:t>
          </a:r>
        </a:p>
      </dsp:txBody>
      <dsp:txXfrm>
        <a:off x="275136" y="1739853"/>
        <a:ext cx="1892186" cy="1366612"/>
      </dsp:txXfrm>
    </dsp:sp>
    <dsp:sp modelId="{03F1AB43-5511-4167-924D-1C6B26295531}">
      <dsp:nvSpPr>
        <dsp:cNvPr id="0" name=""/>
        <dsp:cNvSpPr/>
      </dsp:nvSpPr>
      <dsp:spPr>
        <a:xfrm>
          <a:off x="2243943" y="3331845"/>
          <a:ext cx="7015996" cy="1514474"/>
        </a:xfrm>
        <a:prstGeom prst="rightArrow">
          <a:avLst>
            <a:gd name="adj1" fmla="val 75000"/>
            <a:gd name="adj2" fmla="val 50000"/>
          </a:avLst>
        </a:prstGeom>
        <a:solidFill>
          <a:srgbClr val="B6D1E1">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n-GB" sz="2000" b="1" kern="1200" noProof="0" dirty="0"/>
            <a:t>   Your niche </a:t>
          </a:r>
          <a:r>
            <a:rPr lang="en-GB" sz="2000" b="0" kern="1200" noProof="0" dirty="0"/>
            <a:t>often comes from your personal or cultural background</a:t>
          </a:r>
          <a:r>
            <a:rPr lang="en-GB" sz="2000" kern="1200" noProof="0" dirty="0"/>
            <a:t>, interests and what you are naturally good at. Follow what feels meaningful and true to you.</a:t>
          </a:r>
        </a:p>
      </dsp:txBody>
      <dsp:txXfrm>
        <a:off x="2243943" y="3521154"/>
        <a:ext cx="6448068" cy="1135856"/>
      </dsp:txXfrm>
    </dsp:sp>
    <dsp:sp modelId="{C73253B2-CB29-4A76-BC30-863DFA2789E1}">
      <dsp:nvSpPr>
        <dsp:cNvPr id="0" name=""/>
        <dsp:cNvSpPr/>
      </dsp:nvSpPr>
      <dsp:spPr>
        <a:xfrm>
          <a:off x="210334" y="3331845"/>
          <a:ext cx="2033608" cy="1514474"/>
        </a:xfrm>
        <a:prstGeom prst="roundRect">
          <a:avLst/>
        </a:prstGeom>
        <a:solidFill>
          <a:srgbClr val="94C7B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Passion</a:t>
          </a:r>
          <a:endParaRPr lang="en-GB" sz="3500" kern="1200" noProof="0" dirty="0"/>
        </a:p>
      </dsp:txBody>
      <dsp:txXfrm>
        <a:off x="284265" y="3405776"/>
        <a:ext cx="1885746" cy="1366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8BF8-7393-489C-B0FC-EA2F430DA416}">
      <dsp:nvSpPr>
        <dsp:cNvPr id="0" name=""/>
        <dsp:cNvSpPr/>
      </dsp:nvSpPr>
      <dsp:spPr>
        <a:xfrm>
          <a:off x="0" y="290394"/>
          <a:ext cx="7953829" cy="76545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74904" rIns="617306" bIns="128016" numCol="1" spcCol="1270" anchor="t" anchorCtr="0">
          <a:noAutofit/>
        </a:bodyPr>
        <a:lstStyle/>
        <a:p>
          <a:pPr marL="171450" lvl="1" indent="-171450" algn="l" defTabSz="800100">
            <a:lnSpc>
              <a:spcPct val="90000"/>
            </a:lnSpc>
            <a:spcBef>
              <a:spcPct val="0"/>
            </a:spcBef>
            <a:spcAft>
              <a:spcPct val="15000"/>
            </a:spcAft>
            <a:buClr>
              <a:srgbClr val="B6D1E1"/>
            </a:buClr>
            <a:buNone/>
          </a:pPr>
          <a:r>
            <a:rPr lang="en-GB" sz="1800" kern="1200" noProof="0" dirty="0"/>
            <a:t>…so you can decide whether or not your idea is worth pursuing.</a:t>
          </a:r>
        </a:p>
      </dsp:txBody>
      <dsp:txXfrm>
        <a:off x="0" y="290394"/>
        <a:ext cx="7953829" cy="765450"/>
      </dsp:txXfrm>
    </dsp:sp>
    <dsp:sp modelId="{65D4756B-439A-4415-AB86-FDC0FC2531A9}">
      <dsp:nvSpPr>
        <dsp:cNvPr id="0" name=""/>
        <dsp:cNvSpPr/>
      </dsp:nvSpPr>
      <dsp:spPr>
        <a:xfrm>
          <a:off x="397691" y="24714"/>
          <a:ext cx="5567680" cy="53136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Understand the risks involved…</a:t>
          </a:r>
        </a:p>
      </dsp:txBody>
      <dsp:txXfrm>
        <a:off x="423630" y="50653"/>
        <a:ext cx="5515802" cy="479482"/>
      </dsp:txXfrm>
    </dsp:sp>
    <dsp:sp modelId="{375146CB-582E-48D2-AF4E-5E000D76E9C9}">
      <dsp:nvSpPr>
        <dsp:cNvPr id="0" name=""/>
        <dsp:cNvSpPr/>
      </dsp:nvSpPr>
      <dsp:spPr>
        <a:xfrm>
          <a:off x="0" y="1418724"/>
          <a:ext cx="7953829" cy="10206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74904" rIns="617306" bIns="128016" numCol="1" spcCol="1270" anchor="t" anchorCtr="0">
          <a:noAutofit/>
        </a:bodyPr>
        <a:lstStyle/>
        <a:p>
          <a:pPr marL="171450" lvl="1" indent="-171450" algn="l" defTabSz="800100">
            <a:lnSpc>
              <a:spcPct val="90000"/>
            </a:lnSpc>
            <a:spcBef>
              <a:spcPct val="0"/>
            </a:spcBef>
            <a:spcAft>
              <a:spcPct val="15000"/>
            </a:spcAft>
            <a:buClr>
              <a:srgbClr val="B6D1E1"/>
            </a:buClr>
            <a:buNone/>
          </a:pPr>
          <a:r>
            <a:rPr lang="en-GB" sz="1800" kern="1200" noProof="0" dirty="0"/>
            <a:t>…and who is most likely to buy from you, so you can shape your food product or service to meet their real needs.</a:t>
          </a:r>
        </a:p>
      </dsp:txBody>
      <dsp:txXfrm>
        <a:off x="0" y="1418724"/>
        <a:ext cx="7953829" cy="1020600"/>
      </dsp:txXfrm>
    </dsp:sp>
    <dsp:sp modelId="{9C2C373F-D501-4536-934B-BDD082379068}">
      <dsp:nvSpPr>
        <dsp:cNvPr id="0" name=""/>
        <dsp:cNvSpPr/>
      </dsp:nvSpPr>
      <dsp:spPr>
        <a:xfrm>
          <a:off x="397691" y="1153044"/>
          <a:ext cx="5567680" cy="53136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Discover who your ideal customer is…</a:t>
          </a:r>
        </a:p>
      </dsp:txBody>
      <dsp:txXfrm>
        <a:off x="423630" y="1178983"/>
        <a:ext cx="5515802" cy="479482"/>
      </dsp:txXfrm>
    </dsp:sp>
    <dsp:sp modelId="{599EA5C8-3A5A-4711-97F0-6A294A1A3222}">
      <dsp:nvSpPr>
        <dsp:cNvPr id="0" name=""/>
        <dsp:cNvSpPr/>
      </dsp:nvSpPr>
      <dsp:spPr>
        <a:xfrm>
          <a:off x="0" y="2802204"/>
          <a:ext cx="7953829" cy="1020600"/>
        </a:xfrm>
        <a:prstGeom prst="rect">
          <a:avLst/>
        </a:prstGeom>
        <a:solidFill>
          <a:schemeClr val="lt1">
            <a:alpha val="90000"/>
            <a:hueOff val="0"/>
            <a:satOff val="0"/>
            <a:lumOff val="0"/>
            <a:alphaOff val="0"/>
          </a:schemeClr>
        </a:solidFill>
        <a:ln w="12700" cap="flat" cmpd="sng" algn="ctr">
          <a:solidFill>
            <a:srgbClr val="B6D1E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306" tIns="374904" rIns="617306" bIns="128016" numCol="1" spcCol="1270" anchor="t" anchorCtr="0">
          <a:noAutofit/>
        </a:bodyPr>
        <a:lstStyle/>
        <a:p>
          <a:pPr marL="171450" lvl="1" indent="-171450" algn="l" defTabSz="800100">
            <a:lnSpc>
              <a:spcPct val="90000"/>
            </a:lnSpc>
            <a:spcBef>
              <a:spcPct val="0"/>
            </a:spcBef>
            <a:spcAft>
              <a:spcPct val="15000"/>
            </a:spcAft>
            <a:buNone/>
          </a:pPr>
          <a:r>
            <a:rPr lang="en-GB" sz="1800" kern="1200" noProof="0" dirty="0"/>
            <a:t>…or innovation by learning what people are missing or unhappy with in current food products or services.</a:t>
          </a:r>
        </a:p>
      </dsp:txBody>
      <dsp:txXfrm>
        <a:off x="0" y="2802204"/>
        <a:ext cx="7953829" cy="1020600"/>
      </dsp:txXfrm>
    </dsp:sp>
    <dsp:sp modelId="{34F784EB-58CF-412C-9A1F-CEF590D51A20}">
      <dsp:nvSpPr>
        <dsp:cNvPr id="0" name=""/>
        <dsp:cNvSpPr/>
      </dsp:nvSpPr>
      <dsp:spPr>
        <a:xfrm>
          <a:off x="397691" y="2536525"/>
          <a:ext cx="5567680" cy="531360"/>
        </a:xfrm>
        <a:prstGeom prst="roundRect">
          <a:avLst/>
        </a:prstGeom>
        <a:solidFill>
          <a:srgbClr val="94C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45" tIns="0" rIns="210445" bIns="0" numCol="1" spcCol="1270" anchor="ctr" anchorCtr="0">
          <a:noAutofit/>
        </a:bodyPr>
        <a:lstStyle/>
        <a:p>
          <a:pPr marL="0" lvl="0" indent="0" algn="l" defTabSz="889000">
            <a:lnSpc>
              <a:spcPct val="90000"/>
            </a:lnSpc>
            <a:spcBef>
              <a:spcPct val="0"/>
            </a:spcBef>
            <a:spcAft>
              <a:spcPct val="35000"/>
            </a:spcAft>
            <a:buNone/>
          </a:pPr>
          <a:r>
            <a:rPr lang="en-GB" sz="2000" kern="1200" noProof="0" dirty="0"/>
            <a:t>Spot opportunities for improvement…</a:t>
          </a:r>
        </a:p>
      </dsp:txBody>
      <dsp:txXfrm>
        <a:off x="423630" y="2562464"/>
        <a:ext cx="55158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6/9/2025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694112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12407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8963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28422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76751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86462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6747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1104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91C1602E-6291-8C4D-26AF-E051266C0B0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953040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1C15EB45-7D96-292D-83C8-F45F81BDD26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2645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32878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sv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Data" Target="../diagrams/data1.xml"/><Relationship Id="rId5" Type="http://schemas.openxmlformats.org/officeDocument/2006/relationships/image" Target="../media/image22.sv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svg"/><Relationship Id="rId7" Type="http://schemas.openxmlformats.org/officeDocument/2006/relationships/diagramColors" Target="../diagrams/colors2.xml"/><Relationship Id="rId2"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fi.co/one-sentence-pitch"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hyperlink" Target="https://medium.com/swlh/7-ways-to-refine-your-business-idea-fc8bb7b74a4f"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localenterprise.ie/Offaly/Publications-Resources/Business-Downloads/Evaluate-Your-Idea.pdf"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svg"/><Relationship Id="rId2" Type="http://schemas.openxmlformats.org/officeDocument/2006/relationships/slideLayout" Target="../slideLayouts/slideLayout20.xml"/><Relationship Id="rId1" Type="http://schemas.openxmlformats.org/officeDocument/2006/relationships/video" Target="https://www.youtube.com/embed/WgvSYSp3gAc?feature=oembed" TargetMode="Externa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youtube.com/watch?v=WgvSYSp3gAc&amp;feature=youtu.b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cozymeal.com/magazine/top-food-trends"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alerts" TargetMode="External"/><Relationship Id="rId2" Type="http://schemas.openxmlformats.org/officeDocument/2006/relationships/hyperlink" Target="https://trends.google.com/trends/?geo=US" TargetMode="External"/><Relationship Id="rId1" Type="http://schemas.openxmlformats.org/officeDocument/2006/relationships/slideLayout" Target="../slideLayouts/slideLayout20.xml"/><Relationship Id="rId6" Type="http://schemas.openxmlformats.org/officeDocument/2006/relationships/image" Target="../media/image42.jpg"/><Relationship Id="rId5" Type="http://schemas.openxmlformats.org/officeDocument/2006/relationships/hyperlink" Target="https://ads.google.com/intl/en_ie/home/tools/keyword-planner/" TargetMode="External"/><Relationship Id="rId4" Type="http://schemas.openxmlformats.org/officeDocument/2006/relationships/hyperlink" Target="https://ads.google.com/intl/en_BA/home/?pli=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svg"/><Relationship Id="rId7" Type="http://schemas.openxmlformats.org/officeDocument/2006/relationships/diagramColors" Target="../diagrams/colors7.xml"/><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dreads.com/book/show/2642717-nichecraft"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s://3kitchens.eu/from-homemaker-to-business-owner-ihsaans-culinary-journey/"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www.bluemarbleicecream.com/home/mission" TargetMode="Externa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salesforce.com/small-business/how-to-do-market-research/" TargetMode="Externa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ba.gov/business-guide/plan-your-business/market-research-competitive-analysis" TargetMode="External"/><Relationship Id="rId1" Type="http://schemas.openxmlformats.org/officeDocument/2006/relationships/slideLayout" Target="../slideLayouts/slideLayout2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localenterprise.ie/Mayo/FAQs/Start%20a%20Business%20FAQ/How%20do%20I%20go%20about%20conducting%20market%20research/" TargetMode="External"/><Relationship Id="rId1" Type="http://schemas.openxmlformats.org/officeDocument/2006/relationships/slideLayout" Target="../slideLayouts/slideLayout2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hyperlink" Target="https://picadomexican.com/" TargetMode="External"/><Relationship Id="rId7" Type="http://schemas.openxmlformats.org/officeDocument/2006/relationships/image" Target="../media/image75.png"/><Relationship Id="rId2" Type="http://schemas.openxmlformats.org/officeDocument/2006/relationships/hyperlink" Target="https://open.spotify.com/episode/5kXmcn240jVXbsgDasUXvw?si=2d1a53197ebb41fc" TargetMode="External"/><Relationship Id="rId1" Type="http://schemas.openxmlformats.org/officeDocument/2006/relationships/slideLayout" Target="../slideLayouts/slideLayout2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74.jpg"/></Relationships>
</file>

<file path=ppt/slides/_rels/slide52.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2.xml"/><Relationship Id="rId5" Type="http://schemas.openxmlformats.org/officeDocument/2006/relationships/image" Target="../media/image80.sv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a-J_SwmMJyo&amp;t=1s&amp;ab_channel=Inc." TargetMode="External"/><Relationship Id="rId2" Type="http://schemas.openxmlformats.org/officeDocument/2006/relationships/slideLayout" Target="../slideLayouts/slideLayout22.xml"/><Relationship Id="rId1" Type="http://schemas.openxmlformats.org/officeDocument/2006/relationships/video" Target="https://www.youtube.com/embed/a-J_SwmMJyo?feature=oembed" TargetMode="External"/><Relationship Id="rId5" Type="http://schemas.openxmlformats.org/officeDocument/2006/relationships/image" Target="../media/image81.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arth.com/news/right-ear-listening-ability/" TargetMode="External"/><Relationship Id="rId2" Type="http://schemas.openxmlformats.org/officeDocument/2006/relationships/image" Target="../media/image83.jp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https://3kitchens.eu/celebrating-world-refugee-day-3-kitchens-is-inspired-by-funke/" TargetMode="External"/><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2.xml"/><Relationship Id="rId5" Type="http://schemas.openxmlformats.org/officeDocument/2006/relationships/image" Target="../media/image92.sv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hyperlink" Target="https://www.zoom.com/" TargetMode="External"/><Relationship Id="rId7" Type="http://schemas.openxmlformats.org/officeDocument/2006/relationships/image" Target="../media/image93.jpg"/><Relationship Id="rId2" Type="http://schemas.openxmlformats.org/officeDocument/2006/relationships/hyperlink" Target="https://otter.ai/" TargetMode="External"/><Relationship Id="rId1" Type="http://schemas.openxmlformats.org/officeDocument/2006/relationships/slideLayout" Target="../slideLayouts/slideLayout22.xml"/><Relationship Id="rId6" Type="http://schemas.openxmlformats.org/officeDocument/2006/relationships/hyperlink" Target="https://www.linkedin.com/groups/" TargetMode="External"/><Relationship Id="rId5" Type="http://schemas.openxmlformats.org/officeDocument/2006/relationships/hyperlink" Target="https://www.facebook.com/groups/feed/" TargetMode="External"/><Relationship Id="rId4" Type="http://schemas.openxmlformats.org/officeDocument/2006/relationships/hyperlink" Target="https://meet.google.com/landin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pl.quora.com/" TargetMode="External"/><Relationship Id="rId7" Type="http://schemas.openxmlformats.org/officeDocument/2006/relationships/image" Target="../media/image93.jpg"/><Relationship Id="rId2" Type="http://schemas.openxmlformats.org/officeDocument/2006/relationships/hyperlink" Target="https://www.reddit.com/?rdt=47372" TargetMode="External"/><Relationship Id="rId1" Type="http://schemas.openxmlformats.org/officeDocument/2006/relationships/slideLayout" Target="../slideLayouts/slideLayout22.xml"/><Relationship Id="rId6" Type="http://schemas.openxmlformats.org/officeDocument/2006/relationships/hyperlink" Target="https://keep.google.com/u/0/" TargetMode="External"/><Relationship Id="rId5" Type="http://schemas.openxmlformats.org/officeDocument/2006/relationships/hyperlink" Target="https://www.surveymonkey.com/" TargetMode="External"/><Relationship Id="rId4" Type="http://schemas.openxmlformats.org/officeDocument/2006/relationships/hyperlink" Target="https://workspace.google.com/products/forms/"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15.xml"/><Relationship Id="rId5" Type="http://schemas.openxmlformats.org/officeDocument/2006/relationships/image" Target="../media/image100.svg"/><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103.sv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coffeerepublic.co.uk/" TargetMode="External"/><Relationship Id="rId2" Type="http://schemas.openxmlformats.org/officeDocument/2006/relationships/slideLayout" Target="../slideLayouts/slideLayout16.xml"/><Relationship Id="rId1" Type="http://schemas.openxmlformats.org/officeDocument/2006/relationships/video" Target="https://www.youtube.com/embed/r8nHptyS234?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dreads.com/book/show/871634.Anyone_Can_Do_It" TargetMode="External"/><Relationship Id="rId2" Type="http://schemas.openxmlformats.org/officeDocument/2006/relationships/image" Target="../media/image1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GB" sz="3300" noProof="0" dirty="0">
                <a:solidFill>
                  <a:schemeClr val="bg1"/>
                </a:solidFill>
              </a:rPr>
              <a:t>www.</a:t>
            </a:r>
            <a:r>
              <a:rPr lang="en-GB" sz="3300" b="1" noProof="0" dirty="0">
                <a:solidFill>
                  <a:schemeClr val="bg1"/>
                </a:solidFill>
              </a:rPr>
              <a:t>3kitchens</a:t>
            </a:r>
            <a:r>
              <a:rPr lang="en-GB" sz="3300" noProof="0" dirty="0">
                <a:solidFill>
                  <a:schemeClr val="bg1"/>
                </a:solidFill>
              </a:rPr>
              <a:t>.eu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92921" y="3701900"/>
            <a:ext cx="8337343"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5500" b="1" dirty="0">
                <a:solidFill>
                  <a:srgbClr val="382B1B"/>
                </a:solidFill>
              </a:rPr>
              <a:t>RESEARCH IN ACTION – </a:t>
            </a:r>
            <a:r>
              <a:rPr lang="en-GB" sz="5500" b="1" dirty="0"/>
              <a:t>PROVE </a:t>
            </a:r>
            <a:r>
              <a:rPr lang="en-GB" sz="5500" b="1" noProof="0" dirty="0"/>
              <a:t>YOUR </a:t>
            </a:r>
            <a:r>
              <a:rPr lang="en-GB" sz="5500" b="1" dirty="0"/>
              <a:t>FOOD </a:t>
            </a:r>
            <a:r>
              <a:rPr lang="en-GB" sz="5500" b="1" noProof="0" dirty="0"/>
              <a:t>BUSINESS IDEA</a:t>
            </a:r>
            <a:endParaRPr lang="en-GB" sz="5500"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40370"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4000" b="1" noProof="0" dirty="0">
                <a:highlight>
                  <a:srgbClr val="94C7B0"/>
                </a:highlight>
              </a:rPr>
              <a:t> STEP 2</a:t>
            </a:r>
            <a:r>
              <a:rPr lang="en-GB" sz="4000" b="1" noProof="0" dirty="0">
                <a:solidFill>
                  <a:srgbClr val="94C7B0"/>
                </a:solidFill>
                <a:highlight>
                  <a:srgbClr val="94C7B0"/>
                </a:highlight>
              </a:rPr>
              <a:t>.</a:t>
            </a:r>
          </a:p>
        </p:txBody>
      </p:sp>
      <p:pic>
        <p:nvPicPr>
          <p:cNvPr id="3" name="Picture 2">
            <a:extLst>
              <a:ext uri="{FF2B5EF4-FFF2-40B4-BE49-F238E27FC236}">
                <a16:creationId xmlns:a16="http://schemas.microsoft.com/office/drawing/2014/main" id="{9AB865D0-0D38-FFBF-295C-DCC315D475B5}"/>
              </a:ext>
            </a:extLst>
          </p:cNvPr>
          <p:cNvPicPr>
            <a:picLocks noChangeAspect="1"/>
          </p:cNvPicPr>
          <p:nvPr/>
        </p:nvPicPr>
        <p:blipFill>
          <a:blip r:embed="rId2"/>
          <a:stretch>
            <a:fillRect/>
          </a:stretch>
        </p:blipFill>
        <p:spPr>
          <a:xfrm>
            <a:off x="8124644" y="690297"/>
            <a:ext cx="3388011" cy="298120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821471" cy="3312543"/>
          </a:xfrm>
        </p:spPr>
        <p:txBody>
          <a:bodyPr>
            <a:normAutofit/>
          </a:bodyPr>
          <a:lstStyle/>
          <a:p>
            <a:r>
              <a:rPr lang="en-GB" noProof="0" dirty="0"/>
              <a:t>YOUR 4 STEPS TO TEST AND QUALIFY YOUR FOOD BUSINESS IDEA</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02</a:t>
            </a:r>
          </a:p>
        </p:txBody>
      </p:sp>
      <p:pic>
        <p:nvPicPr>
          <p:cNvPr id="13" name="Graphic 12" descr="Handshake with solid fill">
            <a:extLst>
              <a:ext uri="{FF2B5EF4-FFF2-40B4-BE49-F238E27FC236}">
                <a16:creationId xmlns:a16="http://schemas.microsoft.com/office/drawing/2014/main" id="{F2711131-0201-A320-0A4C-668002EE7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214" y="4760385"/>
            <a:ext cx="1586261" cy="1586261"/>
          </a:xfrm>
          <a:prstGeom prst="rect">
            <a:avLst/>
          </a:prstGeom>
        </p:spPr>
      </p:pic>
    </p:spTree>
    <p:extLst>
      <p:ext uri="{BB962C8B-B14F-4D97-AF65-F5344CB8AC3E}">
        <p14:creationId xmlns:p14="http://schemas.microsoft.com/office/powerpoint/2010/main" val="265310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7A25-F3B2-3749-FF10-6F9ABC653DB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7719921-68D2-1FCB-F14A-7ED1C91147BB}"/>
              </a:ext>
            </a:extLst>
          </p:cNvPr>
          <p:cNvSpPr>
            <a:spLocks noGrp="1"/>
          </p:cNvSpPr>
          <p:nvPr>
            <p:ph type="body" sz="quarter" idx="27"/>
          </p:nvPr>
        </p:nvSpPr>
        <p:spPr/>
        <p:txBody>
          <a:bodyPr/>
          <a:lstStyle/>
          <a:p>
            <a:r>
              <a:rPr lang="en-GB" noProof="0" dirty="0"/>
              <a:t>4 STEPS TO TEST AND QUALIFY YOUR BUSINESS IDEA</a:t>
            </a:r>
          </a:p>
        </p:txBody>
      </p:sp>
      <p:grpSp>
        <p:nvGrpSpPr>
          <p:cNvPr id="4" name="Grupa 3">
            <a:extLst>
              <a:ext uri="{FF2B5EF4-FFF2-40B4-BE49-F238E27FC236}">
                <a16:creationId xmlns:a16="http://schemas.microsoft.com/office/drawing/2014/main" id="{7F7E6209-C2E5-E660-DBAA-69F8D1F3EA59}"/>
              </a:ext>
            </a:extLst>
          </p:cNvPr>
          <p:cNvGrpSpPr/>
          <p:nvPr/>
        </p:nvGrpSpPr>
        <p:grpSpPr>
          <a:xfrm>
            <a:off x="9851724" y="4008422"/>
            <a:ext cx="1902649" cy="1724285"/>
            <a:chOff x="8756021" y="4031963"/>
            <a:chExt cx="1902649" cy="1724285"/>
          </a:xfrm>
        </p:grpSpPr>
        <p:pic>
          <p:nvPicPr>
            <p:cNvPr id="11" name="Graphic 10" descr="Upstairs with solid fill">
              <a:extLst>
                <a:ext uri="{FF2B5EF4-FFF2-40B4-BE49-F238E27FC236}">
                  <a16:creationId xmlns:a16="http://schemas.microsoft.com/office/drawing/2014/main" id="{A7705C43-38DC-E8B4-B267-24BE4864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3330" y="4250908"/>
              <a:ext cx="1505340" cy="1505340"/>
            </a:xfrm>
            <a:prstGeom prst="rect">
              <a:avLst/>
            </a:prstGeom>
          </p:spPr>
        </p:pic>
        <p:pic>
          <p:nvPicPr>
            <p:cNvPr id="13" name="Graphic 12" descr="Woman with solid fill">
              <a:extLst>
                <a:ext uri="{FF2B5EF4-FFF2-40B4-BE49-F238E27FC236}">
                  <a16:creationId xmlns:a16="http://schemas.microsoft.com/office/drawing/2014/main" id="{42B411E7-86B2-A36A-0F91-E7F2CDF9D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6021" y="4031963"/>
              <a:ext cx="1383244" cy="1383244"/>
            </a:xfrm>
            <a:prstGeom prst="rect">
              <a:avLst/>
            </a:prstGeom>
          </p:spPr>
        </p:pic>
      </p:grpSp>
      <p:graphicFrame>
        <p:nvGraphicFramePr>
          <p:cNvPr id="6" name="Diagram 5">
            <a:extLst>
              <a:ext uri="{FF2B5EF4-FFF2-40B4-BE49-F238E27FC236}">
                <a16:creationId xmlns:a16="http://schemas.microsoft.com/office/drawing/2014/main" id="{E7147408-540D-746F-46A5-10A2B7CF55C6}"/>
              </a:ext>
            </a:extLst>
          </p:cNvPr>
          <p:cNvGraphicFramePr/>
          <p:nvPr>
            <p:extLst>
              <p:ext uri="{D42A27DB-BD31-4B8C-83A1-F6EECF244321}">
                <p14:modId xmlns:p14="http://schemas.microsoft.com/office/powerpoint/2010/main" val="2685612620"/>
              </p:ext>
            </p:extLst>
          </p:nvPr>
        </p:nvGraphicFramePr>
        <p:xfrm>
          <a:off x="2032000" y="1511300"/>
          <a:ext cx="8128000" cy="46270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0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1" y="311362"/>
            <a:ext cx="11270537" cy="720752"/>
          </a:xfrm>
        </p:spPr>
        <p:txBody>
          <a:bodyPr/>
          <a:lstStyle/>
          <a:p>
            <a:r>
              <a:rPr lang="en-GB" noProof="0" dirty="0"/>
              <a:t>STEP 1: </a:t>
            </a:r>
            <a:r>
              <a:rPr lang="en-GB" sz="3600" b="1" noProof="0" dirty="0"/>
              <a:t>SHAPE AND CLEARLY DEFINE YOUR BUSINESS IDEA</a:t>
            </a:r>
            <a:endParaRPr lang="en-GB" sz="3600" noProof="0" dirty="0"/>
          </a:p>
        </p:txBody>
      </p:sp>
      <p:pic>
        <p:nvPicPr>
          <p:cNvPr id="6" name="Graphic 5" descr="Rating Star with solid fill">
            <a:extLst>
              <a:ext uri="{FF2B5EF4-FFF2-40B4-BE49-F238E27FC236}">
                <a16:creationId xmlns:a16="http://schemas.microsoft.com/office/drawing/2014/main" id="{11833D27-8A4C-47D2-092B-610EAAA21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9092" y="1032114"/>
            <a:ext cx="1402701" cy="1402701"/>
          </a:xfrm>
          <a:prstGeom prst="rect">
            <a:avLst/>
          </a:prstGeom>
        </p:spPr>
      </p:pic>
      <p:graphicFrame>
        <p:nvGraphicFramePr>
          <p:cNvPr id="8" name="Diagram 7">
            <a:extLst>
              <a:ext uri="{FF2B5EF4-FFF2-40B4-BE49-F238E27FC236}">
                <a16:creationId xmlns:a16="http://schemas.microsoft.com/office/drawing/2014/main" id="{2DCC9F52-04B0-2236-B0A2-29A0862547B7}"/>
              </a:ext>
            </a:extLst>
          </p:cNvPr>
          <p:cNvGraphicFramePr/>
          <p:nvPr>
            <p:extLst>
              <p:ext uri="{D42A27DB-BD31-4B8C-83A1-F6EECF244321}">
                <p14:modId xmlns:p14="http://schemas.microsoft.com/office/powerpoint/2010/main" val="1604012800"/>
              </p:ext>
            </p:extLst>
          </p:nvPr>
        </p:nvGraphicFramePr>
        <p:xfrm>
          <a:off x="341658" y="1537090"/>
          <a:ext cx="11270537" cy="2967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617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7922-711F-7254-1A10-8AF09E6D09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9E39E35-CFB1-6592-8764-70719CA7CFDD}"/>
              </a:ext>
            </a:extLst>
          </p:cNvPr>
          <p:cNvSpPr>
            <a:spLocks noGrp="1"/>
          </p:cNvSpPr>
          <p:nvPr>
            <p:ph type="body" sz="quarter" idx="27"/>
          </p:nvPr>
        </p:nvSpPr>
        <p:spPr>
          <a:xfrm>
            <a:off x="751412" y="311362"/>
            <a:ext cx="11440588" cy="720752"/>
          </a:xfrm>
        </p:spPr>
        <p:txBody>
          <a:bodyPr/>
          <a:lstStyle/>
          <a:p>
            <a:r>
              <a:rPr lang="en-GB" noProof="0" dirty="0"/>
              <a:t>STEP 1: </a:t>
            </a:r>
            <a:r>
              <a:rPr lang="en-GB" sz="3600" b="1" noProof="0" dirty="0"/>
              <a:t>SHAPE AND CLEARLY DEFINE YOUR BUSINESS IDEA</a:t>
            </a:r>
            <a:endParaRPr lang="en-GB" sz="3600" noProof="0" dirty="0"/>
          </a:p>
        </p:txBody>
      </p:sp>
      <p:sp>
        <p:nvSpPr>
          <p:cNvPr id="5" name="Freeform 1">
            <a:extLst>
              <a:ext uri="{FF2B5EF4-FFF2-40B4-BE49-F238E27FC236}">
                <a16:creationId xmlns:a16="http://schemas.microsoft.com/office/drawing/2014/main" id="{B2697B1F-E5BB-A23E-BE1B-62D39D278BA1}"/>
              </a:ext>
            </a:extLst>
          </p:cNvPr>
          <p:cNvSpPr>
            <a:spLocks noChangeArrowheads="1"/>
          </p:cNvSpPr>
          <p:nvPr/>
        </p:nvSpPr>
        <p:spPr bwMode="auto">
          <a:xfrm>
            <a:off x="3167384" y="162464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 name="Freeform 171">
            <a:extLst>
              <a:ext uri="{FF2B5EF4-FFF2-40B4-BE49-F238E27FC236}">
                <a16:creationId xmlns:a16="http://schemas.microsoft.com/office/drawing/2014/main" id="{346CB7FC-EAF0-1E29-B5C6-72DC45A52BD3}"/>
              </a:ext>
            </a:extLst>
          </p:cNvPr>
          <p:cNvSpPr>
            <a:spLocks noChangeArrowheads="1"/>
          </p:cNvSpPr>
          <p:nvPr/>
        </p:nvSpPr>
        <p:spPr bwMode="auto">
          <a:xfrm>
            <a:off x="3228112"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8" name="Freeform 172">
            <a:extLst>
              <a:ext uri="{FF2B5EF4-FFF2-40B4-BE49-F238E27FC236}">
                <a16:creationId xmlns:a16="http://schemas.microsoft.com/office/drawing/2014/main" id="{5D3AAFA3-CB27-7D93-04DB-5401473E2DC1}"/>
              </a:ext>
            </a:extLst>
          </p:cNvPr>
          <p:cNvSpPr>
            <a:spLocks noChangeArrowheads="1"/>
          </p:cNvSpPr>
          <p:nvPr/>
        </p:nvSpPr>
        <p:spPr bwMode="auto">
          <a:xfrm>
            <a:off x="3291371"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9" name="Freeform 173">
            <a:extLst>
              <a:ext uri="{FF2B5EF4-FFF2-40B4-BE49-F238E27FC236}">
                <a16:creationId xmlns:a16="http://schemas.microsoft.com/office/drawing/2014/main" id="{62518665-6C97-AA3B-1C0F-5B2BF93BDB08}"/>
              </a:ext>
            </a:extLst>
          </p:cNvPr>
          <p:cNvSpPr>
            <a:spLocks noChangeArrowheads="1"/>
          </p:cNvSpPr>
          <p:nvPr/>
        </p:nvSpPr>
        <p:spPr bwMode="auto">
          <a:xfrm>
            <a:off x="4756434" y="3044160"/>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10" name="Freeform 174">
            <a:extLst>
              <a:ext uri="{FF2B5EF4-FFF2-40B4-BE49-F238E27FC236}">
                <a16:creationId xmlns:a16="http://schemas.microsoft.com/office/drawing/2014/main" id="{A8656E40-EB92-3252-D27A-D94062ED2FBC}"/>
              </a:ext>
            </a:extLst>
          </p:cNvPr>
          <p:cNvSpPr>
            <a:spLocks noChangeArrowheads="1"/>
          </p:cNvSpPr>
          <p:nvPr/>
        </p:nvSpPr>
        <p:spPr bwMode="auto">
          <a:xfrm>
            <a:off x="4703298" y="2991022"/>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5">
            <a:extLst>
              <a:ext uri="{FF2B5EF4-FFF2-40B4-BE49-F238E27FC236}">
                <a16:creationId xmlns:a16="http://schemas.microsoft.com/office/drawing/2014/main" id="{F3E4F91B-4E57-F43A-E42A-C7CF9FD23201}"/>
              </a:ext>
            </a:extLst>
          </p:cNvPr>
          <p:cNvSpPr>
            <a:spLocks noChangeArrowheads="1"/>
          </p:cNvSpPr>
          <p:nvPr/>
        </p:nvSpPr>
        <p:spPr bwMode="auto">
          <a:xfrm>
            <a:off x="6142429" y="162013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Freeform 176">
            <a:extLst>
              <a:ext uri="{FF2B5EF4-FFF2-40B4-BE49-F238E27FC236}">
                <a16:creationId xmlns:a16="http://schemas.microsoft.com/office/drawing/2014/main" id="{ACA32E4A-2FA4-A45D-AE65-80334CE28334}"/>
              </a:ext>
            </a:extLst>
          </p:cNvPr>
          <p:cNvSpPr>
            <a:spLocks noChangeArrowheads="1"/>
          </p:cNvSpPr>
          <p:nvPr/>
        </p:nvSpPr>
        <p:spPr bwMode="auto">
          <a:xfrm>
            <a:off x="6203157" y="168085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14" name="Freeform 177">
            <a:extLst>
              <a:ext uri="{FF2B5EF4-FFF2-40B4-BE49-F238E27FC236}">
                <a16:creationId xmlns:a16="http://schemas.microsoft.com/office/drawing/2014/main" id="{6DBAFF50-FABC-19C3-807D-9CDD41B8DBFC}"/>
              </a:ext>
            </a:extLst>
          </p:cNvPr>
          <p:cNvSpPr>
            <a:spLocks noChangeArrowheads="1"/>
          </p:cNvSpPr>
          <p:nvPr/>
        </p:nvSpPr>
        <p:spPr bwMode="auto">
          <a:xfrm>
            <a:off x="6266414" y="174158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5" name="Freeform 178">
            <a:extLst>
              <a:ext uri="{FF2B5EF4-FFF2-40B4-BE49-F238E27FC236}">
                <a16:creationId xmlns:a16="http://schemas.microsoft.com/office/drawing/2014/main" id="{C46EE9A8-0D86-D340-DD37-8276CD416692}"/>
              </a:ext>
            </a:extLst>
          </p:cNvPr>
          <p:cNvSpPr>
            <a:spLocks noChangeArrowheads="1"/>
          </p:cNvSpPr>
          <p:nvPr/>
        </p:nvSpPr>
        <p:spPr bwMode="auto">
          <a:xfrm>
            <a:off x="7731478" y="3039648"/>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6" name="Freeform 179">
            <a:extLst>
              <a:ext uri="{FF2B5EF4-FFF2-40B4-BE49-F238E27FC236}">
                <a16:creationId xmlns:a16="http://schemas.microsoft.com/office/drawing/2014/main" id="{81A5E374-CA2B-31BB-37BA-65500DE488C9}"/>
              </a:ext>
            </a:extLst>
          </p:cNvPr>
          <p:cNvSpPr>
            <a:spLocks noChangeArrowheads="1"/>
          </p:cNvSpPr>
          <p:nvPr/>
        </p:nvSpPr>
        <p:spPr bwMode="auto">
          <a:xfrm>
            <a:off x="7678341" y="2986510"/>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7" name="Freeform 180">
            <a:extLst>
              <a:ext uri="{FF2B5EF4-FFF2-40B4-BE49-F238E27FC236}">
                <a16:creationId xmlns:a16="http://schemas.microsoft.com/office/drawing/2014/main" id="{EA1BA7AD-8EA9-3397-8F51-96493A988F35}"/>
              </a:ext>
            </a:extLst>
          </p:cNvPr>
          <p:cNvSpPr>
            <a:spLocks noChangeArrowheads="1"/>
          </p:cNvSpPr>
          <p:nvPr/>
        </p:nvSpPr>
        <p:spPr bwMode="auto">
          <a:xfrm>
            <a:off x="8860501" y="162464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8" name="Freeform 181">
            <a:extLst>
              <a:ext uri="{FF2B5EF4-FFF2-40B4-BE49-F238E27FC236}">
                <a16:creationId xmlns:a16="http://schemas.microsoft.com/office/drawing/2014/main" id="{44EA9D64-8A3C-8E43-CD49-4B1602E73A3B}"/>
              </a:ext>
            </a:extLst>
          </p:cNvPr>
          <p:cNvSpPr>
            <a:spLocks noChangeArrowheads="1"/>
          </p:cNvSpPr>
          <p:nvPr/>
        </p:nvSpPr>
        <p:spPr bwMode="auto">
          <a:xfrm>
            <a:off x="8921229" y="1685369"/>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94C7B0"/>
          </a:solidFill>
          <a:ln>
            <a:noFill/>
          </a:ln>
          <a:effectLst/>
        </p:spPr>
        <p:txBody>
          <a:bodyPr wrap="none" anchor="ctr"/>
          <a:lstStyle/>
          <a:p>
            <a:endParaRPr lang="en-GB" sz="900" noProof="0" dirty="0"/>
          </a:p>
        </p:txBody>
      </p:sp>
      <p:sp>
        <p:nvSpPr>
          <p:cNvPr id="19" name="Freeform 182">
            <a:extLst>
              <a:ext uri="{FF2B5EF4-FFF2-40B4-BE49-F238E27FC236}">
                <a16:creationId xmlns:a16="http://schemas.microsoft.com/office/drawing/2014/main" id="{246AD815-CA51-E0F2-265E-D2B647B0AADC}"/>
              </a:ext>
            </a:extLst>
          </p:cNvPr>
          <p:cNvSpPr>
            <a:spLocks noChangeArrowheads="1"/>
          </p:cNvSpPr>
          <p:nvPr/>
        </p:nvSpPr>
        <p:spPr bwMode="auto">
          <a:xfrm>
            <a:off x="8981957" y="174609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0" name="Freeform 183">
            <a:extLst>
              <a:ext uri="{FF2B5EF4-FFF2-40B4-BE49-F238E27FC236}">
                <a16:creationId xmlns:a16="http://schemas.microsoft.com/office/drawing/2014/main" id="{27ABB0F0-7CDD-6CF9-C1F9-AED606A88389}"/>
              </a:ext>
            </a:extLst>
          </p:cNvPr>
          <p:cNvSpPr>
            <a:spLocks noChangeArrowheads="1"/>
          </p:cNvSpPr>
          <p:nvPr/>
        </p:nvSpPr>
        <p:spPr bwMode="auto">
          <a:xfrm>
            <a:off x="10447019" y="304416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B6D1E1"/>
          </a:solidFill>
          <a:ln>
            <a:noFill/>
          </a:ln>
          <a:effectLst/>
        </p:spPr>
        <p:txBody>
          <a:bodyPr wrap="none" anchor="ctr"/>
          <a:lstStyle/>
          <a:p>
            <a:endParaRPr lang="en-GB" sz="900" noProof="0" dirty="0"/>
          </a:p>
        </p:txBody>
      </p:sp>
      <p:sp>
        <p:nvSpPr>
          <p:cNvPr id="21" name="Freeform 184">
            <a:extLst>
              <a:ext uri="{FF2B5EF4-FFF2-40B4-BE49-F238E27FC236}">
                <a16:creationId xmlns:a16="http://schemas.microsoft.com/office/drawing/2014/main" id="{8F053EF4-EA97-4935-99DC-5F6C23FF31FD}"/>
              </a:ext>
            </a:extLst>
          </p:cNvPr>
          <p:cNvSpPr>
            <a:spLocks noChangeArrowheads="1"/>
          </p:cNvSpPr>
          <p:nvPr/>
        </p:nvSpPr>
        <p:spPr bwMode="auto">
          <a:xfrm>
            <a:off x="10396413" y="2991022"/>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CuadroTexto 553">
            <a:extLst>
              <a:ext uri="{FF2B5EF4-FFF2-40B4-BE49-F238E27FC236}">
                <a16:creationId xmlns:a16="http://schemas.microsoft.com/office/drawing/2014/main" id="{543EE6D0-D73D-4B9A-3005-C326F409053E}"/>
              </a:ext>
            </a:extLst>
          </p:cNvPr>
          <p:cNvSpPr txBox="1"/>
          <p:nvPr/>
        </p:nvSpPr>
        <p:spPr>
          <a:xfrm>
            <a:off x="3741084" y="1846346"/>
            <a:ext cx="1378393"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Identify the problem</a:t>
            </a:r>
          </a:p>
        </p:txBody>
      </p:sp>
      <p:sp>
        <p:nvSpPr>
          <p:cNvPr id="26" name="CuadroTexto 553">
            <a:extLst>
              <a:ext uri="{FF2B5EF4-FFF2-40B4-BE49-F238E27FC236}">
                <a16:creationId xmlns:a16="http://schemas.microsoft.com/office/drawing/2014/main" id="{B7916818-EE87-B79A-58EB-56E956B2F6E8}"/>
              </a:ext>
            </a:extLst>
          </p:cNvPr>
          <p:cNvSpPr txBox="1"/>
          <p:nvPr/>
        </p:nvSpPr>
        <p:spPr>
          <a:xfrm>
            <a:off x="6541076" y="1877376"/>
            <a:ext cx="1634761"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Explain your solution</a:t>
            </a:r>
          </a:p>
        </p:txBody>
      </p:sp>
      <p:sp>
        <p:nvSpPr>
          <p:cNvPr id="27" name="CuadroTexto 553">
            <a:extLst>
              <a:ext uri="{FF2B5EF4-FFF2-40B4-BE49-F238E27FC236}">
                <a16:creationId xmlns:a16="http://schemas.microsoft.com/office/drawing/2014/main" id="{2F63CCB2-6414-EEC5-9FA2-8845CBBDB94D}"/>
              </a:ext>
            </a:extLst>
          </p:cNvPr>
          <p:cNvSpPr txBox="1"/>
          <p:nvPr/>
        </p:nvSpPr>
        <p:spPr>
          <a:xfrm>
            <a:off x="9597107" y="1892512"/>
            <a:ext cx="1138465" cy="584775"/>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Show the benefit</a:t>
            </a:r>
          </a:p>
        </p:txBody>
      </p:sp>
      <p:grpSp>
        <p:nvGrpSpPr>
          <p:cNvPr id="92" name="Grupa 91">
            <a:extLst>
              <a:ext uri="{FF2B5EF4-FFF2-40B4-BE49-F238E27FC236}">
                <a16:creationId xmlns:a16="http://schemas.microsoft.com/office/drawing/2014/main" id="{C1ABE904-4170-5CA4-EFF8-CCDD08FD7A09}"/>
              </a:ext>
            </a:extLst>
          </p:cNvPr>
          <p:cNvGrpSpPr/>
          <p:nvPr/>
        </p:nvGrpSpPr>
        <p:grpSpPr>
          <a:xfrm>
            <a:off x="256822" y="1563913"/>
            <a:ext cx="2568289" cy="2398757"/>
            <a:chOff x="256822" y="1563913"/>
            <a:chExt cx="2568289" cy="2398757"/>
          </a:xfrm>
        </p:grpSpPr>
        <p:sp>
          <p:nvSpPr>
            <p:cNvPr id="28" name="Freeform 175">
              <a:extLst>
                <a:ext uri="{FF2B5EF4-FFF2-40B4-BE49-F238E27FC236}">
                  <a16:creationId xmlns:a16="http://schemas.microsoft.com/office/drawing/2014/main" id="{C7D5A563-759F-CBFF-980D-CB6994EF2DF2}"/>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9" name="Freeform 176">
              <a:extLst>
                <a:ext uri="{FF2B5EF4-FFF2-40B4-BE49-F238E27FC236}">
                  <a16:creationId xmlns:a16="http://schemas.microsoft.com/office/drawing/2014/main" id="{62906AA8-1BF3-6630-8B6C-5702980DC4B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0" name="Freeform 177">
              <a:extLst>
                <a:ext uri="{FF2B5EF4-FFF2-40B4-BE49-F238E27FC236}">
                  <a16:creationId xmlns:a16="http://schemas.microsoft.com/office/drawing/2014/main" id="{1DDA403E-C275-F5DC-FE22-49719E1D27CB}"/>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Freeform 178">
              <a:extLst>
                <a:ext uri="{FF2B5EF4-FFF2-40B4-BE49-F238E27FC236}">
                  <a16:creationId xmlns:a16="http://schemas.microsoft.com/office/drawing/2014/main" id="{5AFF83D6-3490-4200-E0EA-12BF87C06A1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32" name="Freeform 179">
              <a:extLst>
                <a:ext uri="{FF2B5EF4-FFF2-40B4-BE49-F238E27FC236}">
                  <a16:creationId xmlns:a16="http://schemas.microsoft.com/office/drawing/2014/main" id="{28B7B0A4-7A5E-7538-1377-CF54D2965A68}"/>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3" name="CuadroTexto 553">
              <a:extLst>
                <a:ext uri="{FF2B5EF4-FFF2-40B4-BE49-F238E27FC236}">
                  <a16:creationId xmlns:a16="http://schemas.microsoft.com/office/drawing/2014/main" id="{5F4CA09D-3876-6BC3-8875-B75F5AEF7496}"/>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1</a:t>
              </a:r>
            </a:p>
          </p:txBody>
        </p:sp>
      </p:grpSp>
      <p:sp>
        <p:nvSpPr>
          <p:cNvPr id="34" name="CuadroTexto 553">
            <a:extLst>
              <a:ext uri="{FF2B5EF4-FFF2-40B4-BE49-F238E27FC236}">
                <a16:creationId xmlns:a16="http://schemas.microsoft.com/office/drawing/2014/main" id="{9CA64FDD-0FAE-1A33-9BBC-98F99D7B72D3}"/>
              </a:ext>
            </a:extLst>
          </p:cNvPr>
          <p:cNvSpPr txBox="1"/>
          <p:nvPr/>
        </p:nvSpPr>
        <p:spPr>
          <a:xfrm>
            <a:off x="705009" y="1904581"/>
            <a:ext cx="1579900"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Keep it short</a:t>
            </a:r>
          </a:p>
        </p:txBody>
      </p:sp>
      <p:sp>
        <p:nvSpPr>
          <p:cNvPr id="35" name="CuadroTexto 553">
            <a:extLst>
              <a:ext uri="{FF2B5EF4-FFF2-40B4-BE49-F238E27FC236}">
                <a16:creationId xmlns:a16="http://schemas.microsoft.com/office/drawing/2014/main" id="{E549FA47-4DDE-A882-3D3B-7347DA7F779F}"/>
              </a:ext>
            </a:extLst>
          </p:cNvPr>
          <p:cNvSpPr txBox="1"/>
          <p:nvPr/>
        </p:nvSpPr>
        <p:spPr>
          <a:xfrm>
            <a:off x="4841517" y="3240444"/>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2</a:t>
            </a:r>
          </a:p>
        </p:txBody>
      </p:sp>
      <p:sp>
        <p:nvSpPr>
          <p:cNvPr id="36" name="CuadroTexto 553">
            <a:extLst>
              <a:ext uri="{FF2B5EF4-FFF2-40B4-BE49-F238E27FC236}">
                <a16:creationId xmlns:a16="http://schemas.microsoft.com/office/drawing/2014/main" id="{481B85E5-58FD-712A-8BE3-E91BCADCD995}"/>
              </a:ext>
            </a:extLst>
          </p:cNvPr>
          <p:cNvSpPr txBox="1"/>
          <p:nvPr/>
        </p:nvSpPr>
        <p:spPr>
          <a:xfrm>
            <a:off x="7816895" y="3220207"/>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3</a:t>
            </a:r>
          </a:p>
        </p:txBody>
      </p:sp>
      <p:sp>
        <p:nvSpPr>
          <p:cNvPr id="37" name="CuadroTexto 553">
            <a:extLst>
              <a:ext uri="{FF2B5EF4-FFF2-40B4-BE49-F238E27FC236}">
                <a16:creationId xmlns:a16="http://schemas.microsoft.com/office/drawing/2014/main" id="{3D7E38D4-6E60-E077-6554-26AB9BE24E20}"/>
              </a:ext>
            </a:extLst>
          </p:cNvPr>
          <p:cNvSpPr txBox="1"/>
          <p:nvPr/>
        </p:nvSpPr>
        <p:spPr>
          <a:xfrm>
            <a:off x="10523447" y="3218326"/>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4</a:t>
            </a:r>
          </a:p>
        </p:txBody>
      </p:sp>
      <p:sp>
        <p:nvSpPr>
          <p:cNvPr id="38" name="TextBox 3">
            <a:extLst>
              <a:ext uri="{FF2B5EF4-FFF2-40B4-BE49-F238E27FC236}">
                <a16:creationId xmlns:a16="http://schemas.microsoft.com/office/drawing/2014/main" id="{EFCF530E-A165-B77C-9312-BF4FCD61FA96}"/>
              </a:ext>
            </a:extLst>
          </p:cNvPr>
          <p:cNvSpPr txBox="1"/>
          <p:nvPr/>
        </p:nvSpPr>
        <p:spPr>
          <a:xfrm>
            <a:off x="9660051" y="867894"/>
            <a:ext cx="2502569" cy="707886"/>
          </a:xfrm>
          <a:prstGeom prst="rect">
            <a:avLst/>
          </a:prstGeom>
          <a:noFill/>
        </p:spPr>
        <p:txBody>
          <a:bodyPr wrap="square">
            <a:spAutoFit/>
          </a:bodyPr>
          <a:lstStyle/>
          <a:p>
            <a:pPr algn="r"/>
            <a:r>
              <a:rPr lang="en-GB" sz="4000" b="1" noProof="0" dirty="0">
                <a:solidFill>
                  <a:schemeClr val="bg1"/>
                </a:solidFill>
                <a:highlight>
                  <a:srgbClr val="E6C8C7"/>
                </a:highlight>
              </a:rPr>
              <a:t> 7 KEY TIPS </a:t>
            </a:r>
            <a:endParaRPr lang="en-GB" sz="4000" b="1" noProof="0" dirty="0">
              <a:solidFill>
                <a:srgbClr val="E6C8C7"/>
              </a:solidFill>
              <a:highlight>
                <a:srgbClr val="E6C8C7"/>
              </a:highlight>
            </a:endParaRPr>
          </a:p>
        </p:txBody>
      </p:sp>
      <p:sp>
        <p:nvSpPr>
          <p:cNvPr id="40" name="pole tekstowe 39">
            <a:extLst>
              <a:ext uri="{FF2B5EF4-FFF2-40B4-BE49-F238E27FC236}">
                <a16:creationId xmlns:a16="http://schemas.microsoft.com/office/drawing/2014/main" id="{6E20D21D-AA09-A6DB-C956-F7DF4B8AC513}"/>
              </a:ext>
            </a:extLst>
          </p:cNvPr>
          <p:cNvSpPr txBox="1"/>
          <p:nvPr/>
        </p:nvSpPr>
        <p:spPr>
          <a:xfrm>
            <a:off x="423902" y="2194004"/>
            <a:ext cx="1579899" cy="1569660"/>
          </a:xfrm>
          <a:prstGeom prst="rect">
            <a:avLst/>
          </a:prstGeom>
          <a:noFill/>
        </p:spPr>
        <p:txBody>
          <a:bodyPr wrap="square">
            <a:spAutoFit/>
          </a:bodyPr>
          <a:lstStyle/>
          <a:p>
            <a:pPr algn="ctr"/>
            <a:r>
              <a:rPr lang="en-GB" sz="1600" noProof="0">
                <a:solidFill>
                  <a:schemeClr val="bg1"/>
                </a:solidFill>
                <a:latin typeface="Calibri" panose="020F0502020204030204" pitchFamily="34" charset="0"/>
                <a:ea typeface="Lato" charset="0"/>
                <a:cs typeface="Calibri" panose="020F0502020204030204" pitchFamily="34" charset="0"/>
              </a:rPr>
              <a:t>Describe your food idea in a few clear sentences. Make every word count.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Freeform 1">
            <a:extLst>
              <a:ext uri="{FF2B5EF4-FFF2-40B4-BE49-F238E27FC236}">
                <a16:creationId xmlns:a16="http://schemas.microsoft.com/office/drawing/2014/main" id="{5A4E42FB-A16D-2B0A-36AB-488A56945E49}"/>
              </a:ext>
            </a:extLst>
          </p:cNvPr>
          <p:cNvSpPr>
            <a:spLocks noChangeArrowheads="1"/>
          </p:cNvSpPr>
          <p:nvPr/>
        </p:nvSpPr>
        <p:spPr bwMode="auto">
          <a:xfrm>
            <a:off x="5164891" y="404310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2" name="Freeform 171">
            <a:extLst>
              <a:ext uri="{FF2B5EF4-FFF2-40B4-BE49-F238E27FC236}">
                <a16:creationId xmlns:a16="http://schemas.microsoft.com/office/drawing/2014/main" id="{D196FB7A-7ACA-0272-4AF0-F0672FD11F83}"/>
              </a:ext>
            </a:extLst>
          </p:cNvPr>
          <p:cNvSpPr>
            <a:spLocks noChangeArrowheads="1"/>
          </p:cNvSpPr>
          <p:nvPr/>
        </p:nvSpPr>
        <p:spPr bwMode="auto">
          <a:xfrm>
            <a:off x="5225619" y="410383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94C7B0"/>
          </a:solidFill>
          <a:ln>
            <a:noFill/>
          </a:ln>
          <a:effectLst/>
        </p:spPr>
        <p:txBody>
          <a:bodyPr wrap="none" anchor="ctr"/>
          <a:lstStyle/>
          <a:p>
            <a:endParaRPr lang="en-GB" sz="900" noProof="0" dirty="0"/>
          </a:p>
        </p:txBody>
      </p:sp>
      <p:sp>
        <p:nvSpPr>
          <p:cNvPr id="43" name="Freeform 172">
            <a:extLst>
              <a:ext uri="{FF2B5EF4-FFF2-40B4-BE49-F238E27FC236}">
                <a16:creationId xmlns:a16="http://schemas.microsoft.com/office/drawing/2014/main" id="{CF551636-5866-83E8-7729-20C2D3B0D3A0}"/>
              </a:ext>
            </a:extLst>
          </p:cNvPr>
          <p:cNvSpPr>
            <a:spLocks noChangeArrowheads="1"/>
          </p:cNvSpPr>
          <p:nvPr/>
        </p:nvSpPr>
        <p:spPr bwMode="auto">
          <a:xfrm>
            <a:off x="5288878" y="416456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4" name="Freeform 173">
            <a:extLst>
              <a:ext uri="{FF2B5EF4-FFF2-40B4-BE49-F238E27FC236}">
                <a16:creationId xmlns:a16="http://schemas.microsoft.com/office/drawing/2014/main" id="{35960C8C-BC2F-7723-31C6-1648FD7EEADD}"/>
              </a:ext>
            </a:extLst>
          </p:cNvPr>
          <p:cNvSpPr>
            <a:spLocks noChangeArrowheads="1"/>
          </p:cNvSpPr>
          <p:nvPr/>
        </p:nvSpPr>
        <p:spPr bwMode="auto">
          <a:xfrm>
            <a:off x="6753941" y="546262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B6D1E1"/>
          </a:solidFill>
          <a:ln>
            <a:noFill/>
          </a:ln>
          <a:effectLst/>
        </p:spPr>
        <p:txBody>
          <a:bodyPr wrap="none" anchor="ctr"/>
          <a:lstStyle/>
          <a:p>
            <a:endParaRPr lang="en-GB" sz="900" noProof="0" dirty="0"/>
          </a:p>
        </p:txBody>
      </p:sp>
      <p:sp>
        <p:nvSpPr>
          <p:cNvPr id="45" name="Freeform 174">
            <a:extLst>
              <a:ext uri="{FF2B5EF4-FFF2-40B4-BE49-F238E27FC236}">
                <a16:creationId xmlns:a16="http://schemas.microsoft.com/office/drawing/2014/main" id="{1730FA35-CE30-173F-D1EB-ABB76E2FA46C}"/>
              </a:ext>
            </a:extLst>
          </p:cNvPr>
          <p:cNvSpPr>
            <a:spLocks noChangeArrowheads="1"/>
          </p:cNvSpPr>
          <p:nvPr/>
        </p:nvSpPr>
        <p:spPr bwMode="auto">
          <a:xfrm>
            <a:off x="6700805" y="540948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6" name="Freeform 175">
            <a:extLst>
              <a:ext uri="{FF2B5EF4-FFF2-40B4-BE49-F238E27FC236}">
                <a16:creationId xmlns:a16="http://schemas.microsoft.com/office/drawing/2014/main" id="{3F4B53C1-2DF5-D09A-405C-A4E246AE6E60}"/>
              </a:ext>
            </a:extLst>
          </p:cNvPr>
          <p:cNvSpPr>
            <a:spLocks noChangeArrowheads="1"/>
          </p:cNvSpPr>
          <p:nvPr/>
        </p:nvSpPr>
        <p:spPr bwMode="auto">
          <a:xfrm>
            <a:off x="8070049" y="401486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7" name="Freeform 176">
            <a:extLst>
              <a:ext uri="{FF2B5EF4-FFF2-40B4-BE49-F238E27FC236}">
                <a16:creationId xmlns:a16="http://schemas.microsoft.com/office/drawing/2014/main" id="{3887819F-5DDE-3CC5-1ED2-06C8EC225A13}"/>
              </a:ext>
            </a:extLst>
          </p:cNvPr>
          <p:cNvSpPr>
            <a:spLocks noChangeArrowheads="1"/>
          </p:cNvSpPr>
          <p:nvPr/>
        </p:nvSpPr>
        <p:spPr bwMode="auto">
          <a:xfrm>
            <a:off x="8130777" y="407559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48" name="Freeform 177">
            <a:extLst>
              <a:ext uri="{FF2B5EF4-FFF2-40B4-BE49-F238E27FC236}">
                <a16:creationId xmlns:a16="http://schemas.microsoft.com/office/drawing/2014/main" id="{B5517C1D-496B-D4F4-8DE4-547AD432E1DC}"/>
              </a:ext>
            </a:extLst>
          </p:cNvPr>
          <p:cNvSpPr>
            <a:spLocks noChangeArrowheads="1"/>
          </p:cNvSpPr>
          <p:nvPr/>
        </p:nvSpPr>
        <p:spPr bwMode="auto">
          <a:xfrm>
            <a:off x="8194034" y="413631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9" name="Freeform 178">
            <a:extLst>
              <a:ext uri="{FF2B5EF4-FFF2-40B4-BE49-F238E27FC236}">
                <a16:creationId xmlns:a16="http://schemas.microsoft.com/office/drawing/2014/main" id="{C979FCF5-C8BC-A1BB-ED43-6FBF3257D3A6}"/>
              </a:ext>
            </a:extLst>
          </p:cNvPr>
          <p:cNvSpPr>
            <a:spLocks noChangeArrowheads="1"/>
          </p:cNvSpPr>
          <p:nvPr/>
        </p:nvSpPr>
        <p:spPr bwMode="auto">
          <a:xfrm>
            <a:off x="9659098" y="543438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0" name="Freeform 179">
            <a:extLst>
              <a:ext uri="{FF2B5EF4-FFF2-40B4-BE49-F238E27FC236}">
                <a16:creationId xmlns:a16="http://schemas.microsoft.com/office/drawing/2014/main" id="{B7B09A1F-B878-5196-7E39-6D5C2D37F206}"/>
              </a:ext>
            </a:extLst>
          </p:cNvPr>
          <p:cNvSpPr>
            <a:spLocks noChangeArrowheads="1"/>
          </p:cNvSpPr>
          <p:nvPr/>
        </p:nvSpPr>
        <p:spPr bwMode="auto">
          <a:xfrm>
            <a:off x="9605961" y="538124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1" name="CuadroTexto 553">
            <a:extLst>
              <a:ext uri="{FF2B5EF4-FFF2-40B4-BE49-F238E27FC236}">
                <a16:creationId xmlns:a16="http://schemas.microsoft.com/office/drawing/2014/main" id="{59D84BBF-CBE1-268D-2591-A3B164070AA0}"/>
              </a:ext>
            </a:extLst>
          </p:cNvPr>
          <p:cNvSpPr txBox="1"/>
          <p:nvPr/>
        </p:nvSpPr>
        <p:spPr>
          <a:xfrm>
            <a:off x="5637269" y="4303774"/>
            <a:ext cx="1668874"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Tell your story</a:t>
            </a:r>
          </a:p>
        </p:txBody>
      </p:sp>
      <p:sp>
        <p:nvSpPr>
          <p:cNvPr id="52" name="CuadroTexto 553">
            <a:extLst>
              <a:ext uri="{FF2B5EF4-FFF2-40B4-BE49-F238E27FC236}">
                <a16:creationId xmlns:a16="http://schemas.microsoft.com/office/drawing/2014/main" id="{088A0481-3AA0-0A49-172E-C04F473BC03F}"/>
              </a:ext>
            </a:extLst>
          </p:cNvPr>
          <p:cNvSpPr txBox="1"/>
          <p:nvPr/>
        </p:nvSpPr>
        <p:spPr>
          <a:xfrm>
            <a:off x="8498466" y="4303774"/>
            <a:ext cx="1634761"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Think visually</a:t>
            </a:r>
          </a:p>
        </p:txBody>
      </p:sp>
      <p:sp>
        <p:nvSpPr>
          <p:cNvPr id="53" name="Freeform 175">
            <a:extLst>
              <a:ext uri="{FF2B5EF4-FFF2-40B4-BE49-F238E27FC236}">
                <a16:creationId xmlns:a16="http://schemas.microsoft.com/office/drawing/2014/main" id="{305C71BE-DF91-D6CE-C125-6082ED4D4133}"/>
              </a:ext>
            </a:extLst>
          </p:cNvPr>
          <p:cNvSpPr>
            <a:spLocks noChangeArrowheads="1"/>
          </p:cNvSpPr>
          <p:nvPr/>
        </p:nvSpPr>
        <p:spPr bwMode="auto">
          <a:xfrm>
            <a:off x="2140271" y="402747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6">
            <a:extLst>
              <a:ext uri="{FF2B5EF4-FFF2-40B4-BE49-F238E27FC236}">
                <a16:creationId xmlns:a16="http://schemas.microsoft.com/office/drawing/2014/main" id="{0EEF7CEE-A8AE-03DF-7695-D5D0F11D1C6B}"/>
              </a:ext>
            </a:extLst>
          </p:cNvPr>
          <p:cNvSpPr>
            <a:spLocks noChangeArrowheads="1"/>
          </p:cNvSpPr>
          <p:nvPr/>
        </p:nvSpPr>
        <p:spPr bwMode="auto">
          <a:xfrm>
            <a:off x="2153510" y="408820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5" name="Freeform 177">
            <a:extLst>
              <a:ext uri="{FF2B5EF4-FFF2-40B4-BE49-F238E27FC236}">
                <a16:creationId xmlns:a16="http://schemas.microsoft.com/office/drawing/2014/main" id="{01017EEF-FD93-291E-F204-EE9571D4418C}"/>
              </a:ext>
            </a:extLst>
          </p:cNvPr>
          <p:cNvSpPr>
            <a:spLocks noChangeArrowheads="1"/>
          </p:cNvSpPr>
          <p:nvPr/>
        </p:nvSpPr>
        <p:spPr bwMode="auto">
          <a:xfrm>
            <a:off x="2264256" y="4148932"/>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Freeform 178">
            <a:extLst>
              <a:ext uri="{FF2B5EF4-FFF2-40B4-BE49-F238E27FC236}">
                <a16:creationId xmlns:a16="http://schemas.microsoft.com/office/drawing/2014/main" id="{5213C247-1D81-452F-BE5D-E8C47CCFEAB0}"/>
              </a:ext>
            </a:extLst>
          </p:cNvPr>
          <p:cNvSpPr>
            <a:spLocks noChangeArrowheads="1"/>
          </p:cNvSpPr>
          <p:nvPr/>
        </p:nvSpPr>
        <p:spPr bwMode="auto">
          <a:xfrm>
            <a:off x="3729320" y="5446994"/>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7" name="Freeform 179">
            <a:extLst>
              <a:ext uri="{FF2B5EF4-FFF2-40B4-BE49-F238E27FC236}">
                <a16:creationId xmlns:a16="http://schemas.microsoft.com/office/drawing/2014/main" id="{04BAE373-8A87-AC4C-0CE2-986AA0960E3A}"/>
              </a:ext>
            </a:extLst>
          </p:cNvPr>
          <p:cNvSpPr>
            <a:spLocks noChangeArrowheads="1"/>
          </p:cNvSpPr>
          <p:nvPr/>
        </p:nvSpPr>
        <p:spPr bwMode="auto">
          <a:xfrm>
            <a:off x="3676183" y="5393856"/>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8" name="CuadroTexto 553">
            <a:extLst>
              <a:ext uri="{FF2B5EF4-FFF2-40B4-BE49-F238E27FC236}">
                <a16:creationId xmlns:a16="http://schemas.microsoft.com/office/drawing/2014/main" id="{F4433FDC-713A-8BE8-490A-D3DDFD8D216A}"/>
              </a:ext>
            </a:extLst>
          </p:cNvPr>
          <p:cNvSpPr txBox="1"/>
          <p:nvPr/>
        </p:nvSpPr>
        <p:spPr>
          <a:xfrm>
            <a:off x="3828125" y="5633812"/>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5</a:t>
            </a:r>
          </a:p>
        </p:txBody>
      </p:sp>
      <p:sp>
        <p:nvSpPr>
          <p:cNvPr id="59" name="CuadroTexto 553">
            <a:extLst>
              <a:ext uri="{FF2B5EF4-FFF2-40B4-BE49-F238E27FC236}">
                <a16:creationId xmlns:a16="http://schemas.microsoft.com/office/drawing/2014/main" id="{03606F5F-6485-E525-DB56-20BA3BB38554}"/>
              </a:ext>
            </a:extLst>
          </p:cNvPr>
          <p:cNvSpPr txBox="1"/>
          <p:nvPr/>
        </p:nvSpPr>
        <p:spPr>
          <a:xfrm>
            <a:off x="2571207" y="4309909"/>
            <a:ext cx="1579900" cy="338554"/>
          </a:xfrm>
          <a:prstGeom prst="rect">
            <a:avLst/>
          </a:prstGeom>
          <a:noFill/>
        </p:spPr>
        <p:txBody>
          <a:bodyPr wrap="square" rtlCol="0">
            <a:spAutoFit/>
          </a:bodyPr>
          <a:lstStyle/>
          <a:p>
            <a:pPr algn="ctr"/>
            <a:r>
              <a:rPr lang="en-GB" sz="1600" b="1" noProof="0" dirty="0">
                <a:solidFill>
                  <a:schemeClr val="bg1"/>
                </a:solidFill>
                <a:latin typeface="Calibri" panose="020F0502020204030204" pitchFamily="34" charset="0"/>
                <a:ea typeface="Lato" charset="0"/>
                <a:cs typeface="Calibri" panose="020F0502020204030204" pitchFamily="34" charset="0"/>
              </a:rPr>
              <a:t>Personalise it</a:t>
            </a:r>
          </a:p>
        </p:txBody>
      </p:sp>
      <p:sp>
        <p:nvSpPr>
          <p:cNvPr id="60" name="CuadroTexto 553">
            <a:extLst>
              <a:ext uri="{FF2B5EF4-FFF2-40B4-BE49-F238E27FC236}">
                <a16:creationId xmlns:a16="http://schemas.microsoft.com/office/drawing/2014/main" id="{27B9C331-2342-8199-C53D-39D58C56B3FC}"/>
              </a:ext>
            </a:extLst>
          </p:cNvPr>
          <p:cNvSpPr txBox="1"/>
          <p:nvPr/>
        </p:nvSpPr>
        <p:spPr>
          <a:xfrm>
            <a:off x="6839024" y="5658911"/>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6</a:t>
            </a:r>
          </a:p>
        </p:txBody>
      </p:sp>
      <p:sp>
        <p:nvSpPr>
          <p:cNvPr id="61" name="CuadroTexto 553">
            <a:extLst>
              <a:ext uri="{FF2B5EF4-FFF2-40B4-BE49-F238E27FC236}">
                <a16:creationId xmlns:a16="http://schemas.microsoft.com/office/drawing/2014/main" id="{FE065DDB-73DC-6B53-6131-9D2B9E171786}"/>
              </a:ext>
            </a:extLst>
          </p:cNvPr>
          <p:cNvSpPr txBox="1"/>
          <p:nvPr/>
        </p:nvSpPr>
        <p:spPr>
          <a:xfrm>
            <a:off x="9744515" y="5614940"/>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7</a:t>
            </a:r>
          </a:p>
        </p:txBody>
      </p:sp>
      <p:sp>
        <p:nvSpPr>
          <p:cNvPr id="85" name="pole tekstowe 84">
            <a:extLst>
              <a:ext uri="{FF2B5EF4-FFF2-40B4-BE49-F238E27FC236}">
                <a16:creationId xmlns:a16="http://schemas.microsoft.com/office/drawing/2014/main" id="{3CE047EC-A240-4AB0-F092-073168849562}"/>
              </a:ext>
            </a:extLst>
          </p:cNvPr>
          <p:cNvSpPr txBox="1"/>
          <p:nvPr/>
        </p:nvSpPr>
        <p:spPr>
          <a:xfrm>
            <a:off x="3347312" y="2370044"/>
            <a:ext cx="1579899" cy="1323439"/>
          </a:xfrm>
          <a:prstGeom prst="rect">
            <a:avLst/>
          </a:prstGeom>
          <a:noFill/>
        </p:spPr>
        <p:txBody>
          <a:bodyPr wrap="square">
            <a:spAutoFit/>
          </a:bodyPr>
          <a:lstStyle/>
          <a:p>
            <a:pPr algn="ctr"/>
            <a:r>
              <a:rPr lang="en-GB" sz="1600" dirty="0">
                <a:solidFill>
                  <a:schemeClr val="bg1"/>
                </a:solidFill>
              </a:rPr>
              <a:t>What food need or gap are people in your new community facing?</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6" name="pole tekstowe 85">
            <a:extLst>
              <a:ext uri="{FF2B5EF4-FFF2-40B4-BE49-F238E27FC236}">
                <a16:creationId xmlns:a16="http://schemas.microsoft.com/office/drawing/2014/main" id="{BCB7C153-9F2E-8128-E29B-30B9775CC7EC}"/>
              </a:ext>
            </a:extLst>
          </p:cNvPr>
          <p:cNvSpPr txBox="1"/>
          <p:nvPr/>
        </p:nvSpPr>
        <p:spPr>
          <a:xfrm>
            <a:off x="6292492" y="2350784"/>
            <a:ext cx="1779540" cy="1323439"/>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In one sentence, </a:t>
            </a:r>
            <a:r>
              <a:rPr lang="en-GB" sz="1600" dirty="0">
                <a:solidFill>
                  <a:schemeClr val="bg1"/>
                </a:solidFill>
                <a:latin typeface="Calibri" panose="020F0502020204030204" pitchFamily="34" charset="0"/>
                <a:ea typeface="Lato" charset="0"/>
                <a:cs typeface="Calibri" panose="020F0502020204030204" pitchFamily="34" charset="0"/>
              </a:rPr>
              <a:t>h</a:t>
            </a:r>
            <a:r>
              <a:rPr lang="en-GB" sz="1600" dirty="0">
                <a:solidFill>
                  <a:schemeClr val="bg1"/>
                </a:solidFill>
              </a:rPr>
              <a:t>ow does your dish or food service meet           that need?</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7" name="pole tekstowe 86">
            <a:extLst>
              <a:ext uri="{FF2B5EF4-FFF2-40B4-BE49-F238E27FC236}">
                <a16:creationId xmlns:a16="http://schemas.microsoft.com/office/drawing/2014/main" id="{C931498E-748E-2B51-BC07-7C6BA6B2D9DB}"/>
              </a:ext>
            </a:extLst>
          </p:cNvPr>
          <p:cNvSpPr txBox="1"/>
          <p:nvPr/>
        </p:nvSpPr>
        <p:spPr>
          <a:xfrm>
            <a:off x="8916274" y="2357136"/>
            <a:ext cx="1853073" cy="1323439"/>
          </a:xfrm>
          <a:prstGeom prst="rect">
            <a:avLst/>
          </a:prstGeom>
          <a:noFill/>
        </p:spPr>
        <p:txBody>
          <a:bodyPr wrap="square">
            <a:spAutoFit/>
          </a:bodyPr>
          <a:lstStyle/>
          <a:p>
            <a:pPr algn="ctr"/>
            <a:r>
              <a:rPr lang="en-GB" sz="1600" dirty="0">
                <a:solidFill>
                  <a:schemeClr val="bg1"/>
                </a:solidFill>
              </a:rPr>
              <a:t>What will your customers gain? A taste of home? Something  healthy?</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88" name="pole tekstowe 87">
            <a:extLst>
              <a:ext uri="{FF2B5EF4-FFF2-40B4-BE49-F238E27FC236}">
                <a16:creationId xmlns:a16="http://schemas.microsoft.com/office/drawing/2014/main" id="{1607F936-C5B1-6C3F-0914-0C979986DDD6}"/>
              </a:ext>
            </a:extLst>
          </p:cNvPr>
          <p:cNvSpPr txBox="1"/>
          <p:nvPr/>
        </p:nvSpPr>
        <p:spPr>
          <a:xfrm>
            <a:off x="5352977" y="4689708"/>
            <a:ext cx="1546520" cy="1569660"/>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Share the story behind your food idea. A true, personal story builds trust.</a:t>
            </a:r>
          </a:p>
        </p:txBody>
      </p:sp>
      <p:sp>
        <p:nvSpPr>
          <p:cNvPr id="89" name="pole tekstowe 88">
            <a:extLst>
              <a:ext uri="{FF2B5EF4-FFF2-40B4-BE49-F238E27FC236}">
                <a16:creationId xmlns:a16="http://schemas.microsoft.com/office/drawing/2014/main" id="{1B485DFA-B603-FCD1-C184-7B27B0E9C20F}"/>
              </a:ext>
            </a:extLst>
          </p:cNvPr>
          <p:cNvSpPr txBox="1"/>
          <p:nvPr/>
        </p:nvSpPr>
        <p:spPr>
          <a:xfrm>
            <a:off x="8244982" y="4558336"/>
            <a:ext cx="1699040" cy="1569660"/>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Use simple graphics, images or examples to make your idea easier to understand.</a:t>
            </a:r>
          </a:p>
        </p:txBody>
      </p:sp>
      <p:sp>
        <p:nvSpPr>
          <p:cNvPr id="91" name="pole tekstowe 90">
            <a:extLst>
              <a:ext uri="{FF2B5EF4-FFF2-40B4-BE49-F238E27FC236}">
                <a16:creationId xmlns:a16="http://schemas.microsoft.com/office/drawing/2014/main" id="{374413AF-E2F3-7FC3-C14B-77F4824C3530}"/>
              </a:ext>
            </a:extLst>
          </p:cNvPr>
          <p:cNvSpPr txBox="1"/>
          <p:nvPr/>
        </p:nvSpPr>
        <p:spPr>
          <a:xfrm>
            <a:off x="2352572" y="4586746"/>
            <a:ext cx="1539180" cy="1569660"/>
          </a:xfrm>
          <a:prstGeom prst="rect">
            <a:avLst/>
          </a:prstGeom>
          <a:noFill/>
        </p:spPr>
        <p:txBody>
          <a:bodyPr wrap="square">
            <a:spAutoFit/>
          </a:bodyPr>
          <a:lstStyle/>
          <a:p>
            <a:pPr algn="ctr"/>
            <a:r>
              <a:rPr lang="en-GB" sz="1600" dirty="0">
                <a:solidFill>
                  <a:schemeClr val="bg1"/>
                </a:solidFill>
              </a:rPr>
              <a:t>Link your food idea to your culture, story, or passion. Make it feel real.</a:t>
            </a:r>
            <a:endParaRPr lang="en-GB" sz="1600" noProof="0" dirty="0">
              <a:solidFill>
                <a:schemeClr val="bg1"/>
              </a:solidFill>
            </a:endParaRPr>
          </a:p>
        </p:txBody>
      </p:sp>
    </p:spTree>
    <p:extLst>
      <p:ext uri="{BB962C8B-B14F-4D97-AF65-F5344CB8AC3E}">
        <p14:creationId xmlns:p14="http://schemas.microsoft.com/office/powerpoint/2010/main" val="198373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2" y="311362"/>
            <a:ext cx="11440588" cy="720752"/>
          </a:xfrm>
        </p:spPr>
        <p:txBody>
          <a:bodyPr/>
          <a:lstStyle/>
          <a:p>
            <a:r>
              <a:rPr lang="en-GB" noProof="0" dirty="0"/>
              <a:t>STEP 1: </a:t>
            </a:r>
            <a:r>
              <a:rPr lang="en-GB" sz="3600" b="1" noProof="0" dirty="0"/>
              <a:t>SHAPE AND CLEARLY DEFINE YOUR BUSINESS IDEA</a:t>
            </a:r>
            <a:endParaRPr lang="en-GB" sz="36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231774" y="1271240"/>
            <a:ext cx="6190891" cy="5441711"/>
          </a:xfrm>
        </p:spPr>
        <p:txBody>
          <a:bodyPr numCol="1"/>
          <a:lstStyle/>
          <a:p>
            <a:pPr fontAlgn="base">
              <a:buClr>
                <a:srgbClr val="B6D1E1"/>
              </a:buClr>
            </a:pPr>
            <a:r>
              <a:rPr lang="en-GB" sz="2800" b="1" i="0" noProof="0" dirty="0">
                <a:solidFill>
                  <a:srgbClr val="94C7B0"/>
                </a:solidFill>
                <a:effectLst/>
              </a:rPr>
              <a:t>Simple Approaches to Define Your Business Idea</a:t>
            </a:r>
          </a:p>
          <a:p>
            <a:pPr fontAlgn="base">
              <a:buClr>
                <a:srgbClr val="B6D1E1"/>
              </a:buClr>
            </a:pPr>
            <a:endParaRPr lang="en-GB" sz="2200" i="0" noProof="0" dirty="0">
              <a:effectLst/>
            </a:endParaRPr>
          </a:p>
          <a:p>
            <a:pPr fontAlgn="base">
              <a:buClr>
                <a:srgbClr val="B6D1E1"/>
              </a:buClr>
            </a:pPr>
            <a:r>
              <a:rPr lang="en-GB" b="1" i="0" noProof="0" dirty="0">
                <a:effectLst/>
              </a:rPr>
              <a:t>Try this one-sentence pitch format  (</a:t>
            </a:r>
            <a:r>
              <a:rPr lang="en-GB" i="0" noProof="0" dirty="0">
                <a:effectLst/>
              </a:rPr>
              <a:t>from</a:t>
            </a:r>
            <a:r>
              <a:rPr lang="en-GB" b="1" i="0" noProof="0" dirty="0">
                <a:effectLst/>
              </a:rPr>
              <a:t> </a:t>
            </a:r>
            <a:r>
              <a:rPr lang="en-GB" b="1" i="0" noProof="0" dirty="0">
                <a:solidFill>
                  <a:srgbClr val="94C7B0"/>
                </a:solidFill>
                <a:effectLst/>
                <a:hlinkClick r:id="rId2">
                  <a:extLst>
                    <a:ext uri="{A12FA001-AC4F-418D-AE19-62706E023703}">
                      <ahyp:hlinkClr xmlns:ahyp="http://schemas.microsoft.com/office/drawing/2018/hyperlinkcolor" val="tx"/>
                    </a:ext>
                  </a:extLst>
                </a:hlinkClick>
              </a:rPr>
              <a:t>Founder Institute</a:t>
            </a:r>
            <a:r>
              <a:rPr lang="en-GB" b="1" i="0" noProof="0" dirty="0">
                <a:effectLst/>
              </a:rPr>
              <a:t>):</a:t>
            </a:r>
          </a:p>
          <a:p>
            <a:pPr fontAlgn="base">
              <a:buClr>
                <a:srgbClr val="B6D1E1"/>
              </a:buClr>
            </a:pPr>
            <a:endParaRPr lang="en-GB" noProof="0" dirty="0"/>
          </a:p>
          <a:p>
            <a:pPr fontAlgn="base">
              <a:buClr>
                <a:srgbClr val="B6D1E1"/>
              </a:buClr>
            </a:pPr>
            <a:r>
              <a:rPr lang="en-GB" i="0" noProof="0" dirty="0">
                <a:effectLst/>
              </a:rPr>
              <a:t>My [business name] is developing [food product or service], to help [target group] solve [food-related problem], with [what makes it special or unique].”</a:t>
            </a:r>
          </a:p>
          <a:p>
            <a:pPr fontAlgn="base">
              <a:buClr>
                <a:srgbClr val="B6D1E1"/>
              </a:buClr>
            </a:pPr>
            <a:endParaRPr lang="en-GB" dirty="0"/>
          </a:p>
          <a:p>
            <a:pPr fontAlgn="base">
              <a:buClr>
                <a:srgbClr val="B6D1E1"/>
              </a:buClr>
            </a:pPr>
            <a:r>
              <a:rPr lang="en-GB" b="1" i="0" noProof="0" dirty="0">
                <a:effectLst/>
              </a:rPr>
              <a:t>Example: </a:t>
            </a:r>
            <a:r>
              <a:rPr lang="en-GB" dirty="0"/>
              <a:t>“My company, Taste of Home Berlin, is developing a line of freshly prepared Syrian lunch bowls to help office workers in Berlin find quick, healthy meals, with recipes created and inspired by traditional Middle Eastern home cooking.”</a:t>
            </a:r>
            <a:endParaRPr lang="en-GB" i="0" noProof="0" dirty="0">
              <a:effectLst/>
            </a:endParaRPr>
          </a:p>
        </p:txBody>
      </p:sp>
      <p:pic>
        <p:nvPicPr>
          <p:cNvPr id="3" name="Obraz 2">
            <a:extLst>
              <a:ext uri="{FF2B5EF4-FFF2-40B4-BE49-F238E27FC236}">
                <a16:creationId xmlns:a16="http://schemas.microsoft.com/office/drawing/2014/main" id="{CF5C5F8A-10E3-1652-52A2-3F349D0E3921}"/>
              </a:ext>
            </a:extLst>
          </p:cNvPr>
          <p:cNvPicPr>
            <a:picLocks noChangeAspect="1"/>
          </p:cNvPicPr>
          <p:nvPr/>
        </p:nvPicPr>
        <p:blipFill>
          <a:blip r:embed="rId3"/>
          <a:srcRect r="32441"/>
          <a:stretch/>
        </p:blipFill>
        <p:spPr>
          <a:xfrm>
            <a:off x="6383396" y="1126174"/>
            <a:ext cx="5808604" cy="5731844"/>
          </a:xfrm>
          <a:prstGeom prst="rect">
            <a:avLst/>
          </a:prstGeom>
        </p:spPr>
      </p:pic>
    </p:spTree>
    <p:extLst>
      <p:ext uri="{BB962C8B-B14F-4D97-AF65-F5344CB8AC3E}">
        <p14:creationId xmlns:p14="http://schemas.microsoft.com/office/powerpoint/2010/main" val="107771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sz="3600" noProof="0" dirty="0">
                <a:solidFill>
                  <a:schemeClr val="bg1"/>
                </a:solidFill>
              </a:rPr>
              <a:t>7 Ways to Refine your Business Idea by Liz Huber</a:t>
            </a: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5" name="Picture 14">
            <a:extLst>
              <a:ext uri="{FF2B5EF4-FFF2-40B4-BE49-F238E27FC236}">
                <a16:creationId xmlns:a16="http://schemas.microsoft.com/office/drawing/2014/main" id="{297BA050-CDD2-54A4-4723-C7B662C69DFE}"/>
              </a:ext>
            </a:extLst>
          </p:cNvPr>
          <p:cNvPicPr>
            <a:picLocks noChangeAspect="1"/>
          </p:cNvPicPr>
          <p:nvPr/>
        </p:nvPicPr>
        <p:blipFill>
          <a:blip r:embed="rId3"/>
          <a:stretch>
            <a:fillRect/>
          </a:stretch>
        </p:blipFill>
        <p:spPr>
          <a:xfrm>
            <a:off x="7009623" y="3224453"/>
            <a:ext cx="5166048" cy="2405831"/>
          </a:xfrm>
          <a:prstGeom prst="rect">
            <a:avLst/>
          </a:prstGeom>
        </p:spPr>
      </p:pic>
      <p:pic>
        <p:nvPicPr>
          <p:cNvPr id="16" name="Picture 15">
            <a:extLst>
              <a:ext uri="{FF2B5EF4-FFF2-40B4-BE49-F238E27FC236}">
                <a16:creationId xmlns:a16="http://schemas.microsoft.com/office/drawing/2014/main" id="{71CFB6F8-4530-2F07-AC2C-F452654A7FE6}"/>
              </a:ext>
            </a:extLst>
          </p:cNvPr>
          <p:cNvPicPr>
            <a:picLocks noChangeAspect="1"/>
          </p:cNvPicPr>
          <p:nvPr/>
        </p:nvPicPr>
        <p:blipFill>
          <a:blip r:embed="rId4"/>
          <a:stretch>
            <a:fillRect/>
          </a:stretch>
        </p:blipFill>
        <p:spPr>
          <a:xfrm>
            <a:off x="7004957" y="2219478"/>
            <a:ext cx="5187043" cy="1429697"/>
          </a:xfrm>
          <a:prstGeom prst="rect">
            <a:avLst/>
          </a:prstGeom>
        </p:spPr>
      </p:pic>
      <p:grpSp>
        <p:nvGrpSpPr>
          <p:cNvPr id="17" name="Group 16">
            <a:extLst>
              <a:ext uri="{FF2B5EF4-FFF2-40B4-BE49-F238E27FC236}">
                <a16:creationId xmlns:a16="http://schemas.microsoft.com/office/drawing/2014/main" id="{B8714BD2-5309-B7ED-0F51-337B181E31C4}"/>
              </a:ext>
            </a:extLst>
          </p:cNvPr>
          <p:cNvGrpSpPr/>
          <p:nvPr/>
        </p:nvGrpSpPr>
        <p:grpSpPr>
          <a:xfrm rot="584197">
            <a:off x="9928710" y="928853"/>
            <a:ext cx="1686910" cy="1686910"/>
            <a:chOff x="4240924" y="3373820"/>
            <a:chExt cx="1686910" cy="1686910"/>
          </a:xfrm>
        </p:grpSpPr>
        <p:sp>
          <p:nvSpPr>
            <p:cNvPr id="18" name="Oval 17">
              <a:extLst>
                <a:ext uri="{FF2B5EF4-FFF2-40B4-BE49-F238E27FC236}">
                  <a16:creationId xmlns:a16="http://schemas.microsoft.com/office/drawing/2014/main" id="{995F5960-1424-9853-724A-A4A4AD24EF53}"/>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TextBox 18">
              <a:extLst>
                <a:ext uri="{FF2B5EF4-FFF2-40B4-BE49-F238E27FC236}">
                  <a16:creationId xmlns:a16="http://schemas.microsoft.com/office/drawing/2014/main" id="{335B6A4A-1864-31A9-CA5C-CC22BD7054E9}"/>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1" i="0" u="none" strike="noStrike" noProof="0"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Click to </a:t>
              </a:r>
              <a:r>
                <a:rPr lang="en-GB" sz="3000" b="1" noProof="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View</a:t>
              </a:r>
              <a:endParaRPr lang="en-GB" sz="3000" b="1" i="0" noProof="0" dirty="0">
                <a:solidFill>
                  <a:schemeClr val="bg1"/>
                </a:solidFill>
                <a:effectLst/>
                <a:latin typeface="Calibri" panose="020F0502020204030204" pitchFamily="34" charset="0"/>
                <a:cs typeface="Calibri" panose="020F0502020204030204" pitchFamily="34" charset="0"/>
              </a:endParaRPr>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86910" y="2746259"/>
            <a:ext cx="5837052" cy="268244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noProof="0" dirty="0"/>
              <a:t>If you want to explore more ways to shape and strengthen your business idea, this article offers seven clear and practical tips to help you reflect, refine, and move forward.</a:t>
            </a:r>
          </a:p>
          <a:p>
            <a:pPr fontAlgn="base">
              <a:buClr>
                <a:srgbClr val="B6D1E1"/>
              </a:buClr>
            </a:pPr>
            <a:br>
              <a:rPr lang="en-GB" noProof="0" dirty="0"/>
            </a:br>
            <a:r>
              <a:rPr lang="en-GB" noProof="0" dirty="0"/>
              <a:t>It’s a useful read before you take your next step.</a:t>
            </a:r>
          </a:p>
          <a:p>
            <a:pPr fontAlgn="base">
              <a:buClr>
                <a:srgbClr val="B6D1E1"/>
              </a:buClr>
            </a:pPr>
            <a:endParaRPr lang="en-GB" noProof="0" dirty="0"/>
          </a:p>
          <a:p>
            <a:pPr fontAlgn="base">
              <a:buClr>
                <a:srgbClr val="B6D1E1"/>
              </a:buClr>
            </a:pPr>
            <a:endParaRPr lang="en-GB" noProof="0" dirty="0"/>
          </a:p>
          <a:p>
            <a:pPr algn="r" fontAlgn="base">
              <a:buClr>
                <a:srgbClr val="B6D1E1"/>
              </a:buClr>
            </a:pPr>
            <a:r>
              <a:rPr lang="en-GB" sz="4400" noProof="0" dirty="0">
                <a:solidFill>
                  <a:srgbClr val="94C7B0"/>
                </a:solidFill>
                <a:sym typeface="Wingdings" panose="05000000000000000000" pitchFamily="2" charset="2"/>
              </a:rPr>
              <a:t></a:t>
            </a:r>
            <a:endParaRPr lang="en-GB" sz="4400" noProof="0" dirty="0">
              <a:solidFill>
                <a:srgbClr val="94C7B0"/>
              </a:solidFill>
            </a:endParaRPr>
          </a:p>
        </p:txBody>
      </p:sp>
    </p:spTree>
    <p:extLst>
      <p:ext uri="{BB962C8B-B14F-4D97-AF65-F5344CB8AC3E}">
        <p14:creationId xmlns:p14="http://schemas.microsoft.com/office/powerpoint/2010/main" val="186132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11440585" cy="1126708"/>
          </a:xfrm>
        </p:spPr>
        <p:txBody>
          <a:bodyPr/>
          <a:lstStyle/>
          <a:p>
            <a:r>
              <a:rPr lang="en-GB" noProof="0" dirty="0"/>
              <a:t>STEP 2: </a:t>
            </a:r>
            <a:r>
              <a:rPr lang="en-GB" b="1" noProof="0" dirty="0"/>
              <a:t>UNDERSTAND WHY TESTING YOUR IDEA MATTERS</a:t>
            </a:r>
            <a:endParaRPr lang="en-GB" noProof="0"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278238" y="1753662"/>
            <a:ext cx="6240368" cy="2437952"/>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Testing helps you:</a:t>
            </a:r>
          </a:p>
          <a:p>
            <a:pPr marL="342900" indent="-342900">
              <a:buFont typeface="Arial" panose="020B0604020202020204" pitchFamily="34" charset="0"/>
              <a:buChar char="•"/>
            </a:pPr>
            <a:r>
              <a:rPr lang="en-GB" dirty="0"/>
              <a:t>See if your idea really meets a need in your community</a:t>
            </a:r>
          </a:p>
          <a:p>
            <a:pPr marL="342900" indent="-342900">
              <a:buFont typeface="Arial" panose="020B0604020202020204" pitchFamily="34" charset="0"/>
              <a:buChar char="•"/>
            </a:pPr>
            <a:r>
              <a:rPr lang="en-GB" dirty="0"/>
              <a:t>Learn what people like  and, importantly, what they don’t like</a:t>
            </a:r>
          </a:p>
          <a:p>
            <a:pPr marL="342900" indent="-342900">
              <a:buFont typeface="Arial" panose="020B0604020202020204" pitchFamily="34" charset="0"/>
              <a:buChar char="•"/>
            </a:pPr>
            <a:r>
              <a:rPr lang="en-GB" dirty="0"/>
              <a:t>Build confidence and improve your offer before investing more</a:t>
            </a:r>
          </a:p>
          <a:p>
            <a:pPr>
              <a:buFont typeface="Arial" panose="020B0604020202020204" pitchFamily="34" charset="0"/>
              <a:buChar char="•"/>
            </a:pPr>
            <a:endParaRPr lang="en-GB" dirty="0"/>
          </a:p>
          <a:p>
            <a:r>
              <a:rPr lang="en-GB" b="1" dirty="0"/>
              <a:t>Don’t be afraid to make changes.</a:t>
            </a:r>
          </a:p>
          <a:p>
            <a:pPr marL="342900" indent="-342900">
              <a:buFont typeface="Arial" panose="020B0604020202020204" pitchFamily="34" charset="0"/>
              <a:buChar char="•"/>
            </a:pPr>
            <a:r>
              <a:rPr lang="en-GB" dirty="0"/>
              <a:t>Adapting, improving, or starting again isn’t failure. it’s smart. It shows you’re listening, learning, and growing stronger.</a:t>
            </a:r>
          </a:p>
          <a:p>
            <a:pPr marL="342900" indent="-342900">
              <a:buFont typeface="Arial" panose="020B0604020202020204" pitchFamily="34" charset="0"/>
              <a:buChar char="•"/>
            </a:pPr>
            <a:r>
              <a:rPr lang="en-GB" dirty="0"/>
              <a:t>Dream big — but test first.</a:t>
            </a:r>
          </a:p>
          <a:p>
            <a:pPr marL="342900" indent="-342900">
              <a:buFont typeface="Arial" panose="020B0604020202020204" pitchFamily="34" charset="0"/>
              <a:buChar char="•"/>
            </a:pPr>
            <a:r>
              <a:rPr lang="en-GB" dirty="0"/>
              <a:t>Protect your time, energy, and confidence. A wise food entrepreneur knows </a:t>
            </a:r>
          </a:p>
          <a:p>
            <a:r>
              <a:rPr lang="en-GB" dirty="0"/>
              <a:t>     when to say </a:t>
            </a:r>
            <a:r>
              <a:rPr lang="en-GB" b="1" dirty="0"/>
              <a:t>yes</a:t>
            </a:r>
            <a:r>
              <a:rPr lang="en-GB" dirty="0"/>
              <a:t>, and when to say </a:t>
            </a:r>
            <a:r>
              <a:rPr lang="en-GB" b="1" dirty="0"/>
              <a:t>not yet</a:t>
            </a:r>
            <a:r>
              <a:rPr lang="en-GB" sz="1600" dirty="0"/>
              <a:t>.</a:t>
            </a:r>
          </a:p>
          <a:p>
            <a:pPr marL="0" lvl="1" algn="l">
              <a:lnSpc>
                <a:spcPts val="2340"/>
              </a:lnSpc>
              <a:spcBef>
                <a:spcPts val="0"/>
              </a:spcBef>
            </a:pPr>
            <a:endParaRPr lang="en-GB" sz="2200" noProof="0" dirty="0">
              <a:solidFill>
                <a:srgbClr val="382B1B"/>
              </a:solidFill>
            </a:endParaRPr>
          </a:p>
        </p:txBody>
      </p:sp>
      <p:sp>
        <p:nvSpPr>
          <p:cNvPr id="4" name="TextBox 3">
            <a:extLst>
              <a:ext uri="{FF2B5EF4-FFF2-40B4-BE49-F238E27FC236}">
                <a16:creationId xmlns:a16="http://schemas.microsoft.com/office/drawing/2014/main" id="{0239357E-1FB8-7DB8-E5D2-D9D0C8B799BA}"/>
              </a:ext>
            </a:extLst>
          </p:cNvPr>
          <p:cNvSpPr txBox="1"/>
          <p:nvPr/>
        </p:nvSpPr>
        <p:spPr>
          <a:xfrm>
            <a:off x="6849584" y="1753662"/>
            <a:ext cx="5064177" cy="4524315"/>
          </a:xfrm>
          <a:prstGeom prst="rect">
            <a:avLst/>
          </a:prstGeom>
          <a:solidFill>
            <a:srgbClr val="B6D1E1"/>
          </a:solidFill>
        </p:spPr>
        <p:txBody>
          <a:bodyPr wrap="square">
            <a:spAutoFit/>
          </a:bodyPr>
          <a:lstStyle/>
          <a:p>
            <a:pPr>
              <a:buNone/>
            </a:pPr>
            <a:r>
              <a:rPr lang="en-GB" b="1" dirty="0"/>
              <a:t>EXAMPLE </a:t>
            </a:r>
          </a:p>
          <a:p>
            <a:pPr>
              <a:buNone/>
            </a:pPr>
            <a:r>
              <a:rPr lang="en-GB" dirty="0"/>
              <a:t>In the UK, a group of Syrian migrant women developed a rose cordial inspired by traditional Syrian recipes. </a:t>
            </a:r>
          </a:p>
          <a:p>
            <a:pPr>
              <a:buNone/>
            </a:pPr>
            <a:r>
              <a:rPr lang="en-GB" dirty="0"/>
              <a:t>They began by producing small batches and offering samples at local markets and community events to gauge customer interest and gather feedback. This approach allowed them to refine their product based on real-time responses. Their initiative received support from a UK refugee business project, which provided them with resources and mentorship to further develop their business. Through this support, they were able to transition from small-scale testing to a more structured business model, ultimately expanding the availability of their product.   </a:t>
            </a:r>
          </a:p>
        </p:txBody>
      </p:sp>
    </p:spTree>
    <p:extLst>
      <p:ext uri="{BB962C8B-B14F-4D97-AF65-F5344CB8AC3E}">
        <p14:creationId xmlns:p14="http://schemas.microsoft.com/office/powerpoint/2010/main" val="163007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61896" y="1781465"/>
            <a:ext cx="11615085"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b="1" noProof="0" dirty="0">
                <a:solidFill>
                  <a:srgbClr val="94C7B0"/>
                </a:solidFill>
              </a:rPr>
              <a:t>A strong idea is just the beginning…</a:t>
            </a:r>
          </a:p>
          <a:p>
            <a:pPr marL="0" lvl="1" algn="l">
              <a:lnSpc>
                <a:spcPts val="2340"/>
              </a:lnSpc>
              <a:spcBef>
                <a:spcPts val="0"/>
              </a:spcBef>
            </a:pPr>
            <a:r>
              <a:rPr lang="en-GB" sz="2200" noProof="0" dirty="0">
                <a:solidFill>
                  <a:srgbClr val="382B1B"/>
                </a:solidFill>
              </a:rPr>
              <a:t>What matters next is finding out whether people truly want it and whether they’ll pay for it. This process is called </a:t>
            </a:r>
            <a:r>
              <a:rPr lang="en-GB" sz="2200" b="1" noProof="0" dirty="0">
                <a:solidFill>
                  <a:srgbClr val="94C7B0"/>
                </a:solidFill>
              </a:rPr>
              <a:t>qualifying your idea</a:t>
            </a:r>
            <a:r>
              <a:rPr lang="en-GB" sz="2200" noProof="0" dirty="0">
                <a:solidFill>
                  <a:srgbClr val="382B1B"/>
                </a:solidFill>
              </a:rPr>
              <a:t>. It helps you move forward with greater certainty, rather than spending months (or even years) building something that no one needs.</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en-GB" sz="2200" b="1" noProof="0" dirty="0">
                <a:solidFill>
                  <a:srgbClr val="94C7B0"/>
                </a:solidFill>
              </a:rPr>
              <a:t>Ask yourself: </a:t>
            </a:r>
          </a:p>
          <a:p>
            <a:pPr marL="0" lvl="1" algn="l">
              <a:lnSpc>
                <a:spcPts val="2340"/>
              </a:lnSpc>
              <a:spcBef>
                <a:spcPts val="0"/>
              </a:spcBef>
            </a:pPr>
            <a:endParaRPr lang="en-GB" sz="1200" b="1" noProof="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Who exactly is this for? Who exactly am I cooking or creating this food for?   </a:t>
            </a:r>
            <a:r>
              <a:rPr lang="en-GB" sz="2200" noProof="0" dirty="0">
                <a:solidFill>
                  <a:srgbClr val="382B1B"/>
                </a:solidFill>
              </a:rPr>
              <a:t>Is it people craving food from home? Curious locals?</a:t>
            </a: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Have I spoken directly to those people and asked what they want?  </a:t>
            </a:r>
            <a:r>
              <a:rPr lang="en-GB" sz="2200" noProof="0" dirty="0">
                <a:solidFill>
                  <a:srgbClr val="382B1B"/>
                </a:solidFill>
              </a:rPr>
              <a:t>Have I shared samples, listened to feedback, or observed what they buy?</a:t>
            </a: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Is anyone else offering something similar and how is mine different?   </a:t>
            </a:r>
            <a:r>
              <a:rPr lang="en-GB" sz="2200" noProof="0" dirty="0">
                <a:solidFill>
                  <a:srgbClr val="382B1B"/>
                </a:solidFill>
              </a:rPr>
              <a:t>Am I offering a unique flavour, healthier ingredients, better service, or a cultural story that others aren’t?</a:t>
            </a:r>
          </a:p>
          <a:p>
            <a:pPr marL="342900" lvl="1" indent="-342900" algn="l">
              <a:lnSpc>
                <a:spcPts val="2340"/>
              </a:lnSpc>
              <a:spcBef>
                <a:spcPts val="0"/>
              </a:spcBef>
              <a:buClr>
                <a:srgbClr val="B6D1E1"/>
              </a:buClr>
              <a:buFont typeface="Arial" panose="020B0604020202020204" pitchFamily="34" charset="0"/>
              <a:buChar char="•"/>
            </a:pPr>
            <a:r>
              <a:rPr lang="en-GB" sz="2200" b="1" noProof="0" dirty="0">
                <a:solidFill>
                  <a:srgbClr val="382B1B"/>
                </a:solidFill>
              </a:rPr>
              <a:t>Can this food business bring in enough income to support me — even in a small way at first? </a:t>
            </a:r>
            <a:r>
              <a:rPr lang="en-GB" sz="2200" noProof="0" dirty="0">
                <a:solidFill>
                  <a:srgbClr val="382B1B"/>
                </a:solidFill>
              </a:rPr>
              <a:t>What will it take to break even or turn a small profit?</a:t>
            </a:r>
          </a:p>
          <a:p>
            <a:pPr marL="0" lvl="1" algn="l">
              <a:lnSpc>
                <a:spcPts val="2340"/>
              </a:lnSpc>
              <a:spcBef>
                <a:spcPts val="0"/>
              </a:spcBef>
            </a:pPr>
            <a:endParaRPr lang="en-GB" sz="2200" noProof="0" dirty="0">
              <a:solidFill>
                <a:srgbClr val="382B1B"/>
              </a:solidFill>
            </a:endParaRPr>
          </a:p>
        </p:txBody>
      </p:sp>
      <p:sp>
        <p:nvSpPr>
          <p:cNvPr id="10" name="Text Placeholder 8">
            <a:extLst>
              <a:ext uri="{FF2B5EF4-FFF2-40B4-BE49-F238E27FC236}">
                <a16:creationId xmlns:a16="http://schemas.microsoft.com/office/drawing/2014/main" id="{829BA45A-B9CF-54E1-882D-EA2044D60BC0}"/>
              </a:ext>
            </a:extLst>
          </p:cNvPr>
          <p:cNvSpPr txBox="1">
            <a:spLocks/>
          </p:cNvSpPr>
          <p:nvPr/>
        </p:nvSpPr>
        <p:spPr>
          <a:xfrm>
            <a:off x="6601297" y="1860003"/>
            <a:ext cx="4718957"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GB" sz="2200" noProof="0" dirty="0">
              <a:solidFill>
                <a:srgbClr val="382B1B"/>
              </a:solidFill>
            </a:endParaRPr>
          </a:p>
        </p:txBody>
      </p:sp>
      <p:sp>
        <p:nvSpPr>
          <p:cNvPr id="5" name="Text Placeholder 6">
            <a:extLst>
              <a:ext uri="{FF2B5EF4-FFF2-40B4-BE49-F238E27FC236}">
                <a16:creationId xmlns:a16="http://schemas.microsoft.com/office/drawing/2014/main" id="{25D0F657-D93F-83C4-C06B-AF93F27A2941}"/>
              </a:ext>
            </a:extLst>
          </p:cNvPr>
          <p:cNvSpPr>
            <a:spLocks noGrp="1"/>
          </p:cNvSpPr>
          <p:nvPr>
            <p:ph type="body" sz="quarter" idx="27"/>
          </p:nvPr>
        </p:nvSpPr>
        <p:spPr>
          <a:xfrm>
            <a:off x="751414" y="378372"/>
            <a:ext cx="11440585" cy="1126708"/>
          </a:xfrm>
        </p:spPr>
        <p:txBody>
          <a:bodyPr/>
          <a:lstStyle/>
          <a:p>
            <a:r>
              <a:rPr lang="en-GB" noProof="0" dirty="0"/>
              <a:t>STEP 2: </a:t>
            </a:r>
            <a:r>
              <a:rPr lang="en-GB" b="1" noProof="0" dirty="0"/>
              <a:t>UNDERSTAND WHY TESTING YOUR IDEA MATTERS</a:t>
            </a:r>
            <a:endParaRPr lang="en-GB" noProof="0" dirty="0"/>
          </a:p>
        </p:txBody>
      </p:sp>
    </p:spTree>
    <p:extLst>
      <p:ext uri="{BB962C8B-B14F-4D97-AF65-F5344CB8AC3E}">
        <p14:creationId xmlns:p14="http://schemas.microsoft.com/office/powerpoint/2010/main" val="77743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73C-B2FD-BD37-CF64-B2517AE006A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FE1AB37-D909-659B-EE3A-41DB6335D1AE}"/>
              </a:ext>
            </a:extLst>
          </p:cNvPr>
          <p:cNvSpPr>
            <a:spLocks noGrp="1"/>
          </p:cNvSpPr>
          <p:nvPr>
            <p:ph type="body" sz="quarter" idx="27"/>
          </p:nvPr>
        </p:nvSpPr>
        <p:spPr/>
        <p:txBody>
          <a:bodyPr/>
          <a:lstStyle/>
          <a:p>
            <a:r>
              <a:rPr lang="en-GB" noProof="0" dirty="0"/>
              <a:t>STEP 3: </a:t>
            </a:r>
            <a:r>
              <a:rPr lang="en-GB" b="1" noProof="0" dirty="0"/>
              <a:t>TEST AND EVALUATE YOUR IDEA IN REAL LIFE</a:t>
            </a:r>
            <a:endParaRPr lang="en-GB" noProof="0" dirty="0"/>
          </a:p>
        </p:txBody>
      </p:sp>
      <p:graphicFrame>
        <p:nvGraphicFramePr>
          <p:cNvPr id="4" name="Diagram 3">
            <a:extLst>
              <a:ext uri="{FF2B5EF4-FFF2-40B4-BE49-F238E27FC236}">
                <a16:creationId xmlns:a16="http://schemas.microsoft.com/office/drawing/2014/main" id="{3907ABB7-4410-132D-7AE8-25FCA812F98F}"/>
              </a:ext>
            </a:extLst>
          </p:cNvPr>
          <p:cNvGraphicFramePr/>
          <p:nvPr>
            <p:extLst>
              <p:ext uri="{D42A27DB-BD31-4B8C-83A1-F6EECF244321}">
                <p14:modId xmlns:p14="http://schemas.microsoft.com/office/powerpoint/2010/main" val="872573656"/>
              </p:ext>
            </p:extLst>
          </p:nvPr>
        </p:nvGraphicFramePr>
        <p:xfrm>
          <a:off x="636336" y="2252311"/>
          <a:ext cx="10663723" cy="410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CDE7B2C-605A-B061-F320-9615E8D32499}"/>
              </a:ext>
            </a:extLst>
          </p:cNvPr>
          <p:cNvSpPr txBox="1"/>
          <p:nvPr/>
        </p:nvSpPr>
        <p:spPr>
          <a:xfrm>
            <a:off x="636335" y="1236648"/>
            <a:ext cx="10663723" cy="1015663"/>
          </a:xfrm>
          <a:prstGeom prst="rect">
            <a:avLst/>
          </a:prstGeom>
          <a:noFill/>
        </p:spPr>
        <p:txBody>
          <a:bodyPr wrap="square">
            <a:spAutoFit/>
          </a:bodyPr>
          <a:lstStyle/>
          <a:p>
            <a:pPr fontAlgn="base">
              <a:buClr>
                <a:srgbClr val="B6D1E1"/>
              </a:buClr>
            </a:pPr>
            <a:r>
              <a:rPr lang="en-GB" sz="2000" i="0" noProof="0" dirty="0">
                <a:effectLst/>
              </a:rPr>
              <a:t>There are many practical ways to explore whether your business idea could succeed in the real world. Start by building a clear picture of your customers, your product, and the market around you.</a:t>
            </a:r>
          </a:p>
          <a:p>
            <a:pPr fontAlgn="base">
              <a:buClr>
                <a:srgbClr val="B6D1E1"/>
              </a:buClr>
            </a:pPr>
            <a:r>
              <a:rPr lang="en-GB" sz="2000" b="1" i="0" noProof="0" dirty="0">
                <a:solidFill>
                  <a:srgbClr val="94C7B0"/>
                </a:solidFill>
                <a:effectLst/>
              </a:rPr>
              <a:t>Think about:</a:t>
            </a:r>
          </a:p>
        </p:txBody>
      </p:sp>
    </p:spTree>
    <p:extLst>
      <p:ext uri="{BB962C8B-B14F-4D97-AF65-F5344CB8AC3E}">
        <p14:creationId xmlns:p14="http://schemas.microsoft.com/office/powerpoint/2010/main" val="245534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STEP 3: </a:t>
            </a:r>
            <a:r>
              <a:rPr lang="en-GB" b="1" noProof="0" dirty="0"/>
              <a:t>TEST AND EVALUATE YOUR IDEA IN REAL LIFE</a:t>
            </a:r>
            <a:endParaRPr lang="en-GB"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45772" y="1936823"/>
            <a:ext cx="6912828" cy="3997923"/>
          </a:xfrm>
        </p:spPr>
        <p:txBody>
          <a:bodyPr numCol="1"/>
          <a:lstStyle/>
          <a:p>
            <a:pPr fontAlgn="base">
              <a:buClr>
                <a:srgbClr val="B6D1E1"/>
              </a:buClr>
            </a:pPr>
            <a:r>
              <a:rPr lang="en-GB" sz="2200" i="0" noProof="0" dirty="0">
                <a:effectLst/>
              </a:rPr>
              <a:t>The clearer and more honestly you can answer these questions, the more confident and ready you'll be to move forward.</a:t>
            </a:r>
          </a:p>
          <a:p>
            <a:pPr fontAlgn="base">
              <a:buClr>
                <a:srgbClr val="B6D1E1"/>
              </a:buClr>
            </a:pPr>
            <a:endParaRPr lang="en-GB" sz="2200" i="0" noProof="0" dirty="0">
              <a:effectLst/>
            </a:endParaRPr>
          </a:p>
          <a:p>
            <a:pPr fontAlgn="base">
              <a:buClr>
                <a:srgbClr val="B6D1E1"/>
              </a:buClr>
            </a:pPr>
            <a:r>
              <a:rPr lang="en-GB" sz="2200" i="0" noProof="0" dirty="0">
                <a:effectLst/>
              </a:rPr>
              <a:t>You'll be able to spot risks early, make smarter decisions, and explain your idea to others with clarity and purpose.</a:t>
            </a:r>
          </a:p>
          <a:p>
            <a:pPr fontAlgn="base">
              <a:buClr>
                <a:srgbClr val="B6D1E1"/>
              </a:buClr>
            </a:pPr>
            <a:endParaRPr lang="en-GB" i="0" noProof="0" dirty="0">
              <a:effectLst/>
            </a:endParaRPr>
          </a:p>
          <a:p>
            <a:pPr fontAlgn="base">
              <a:buClr>
                <a:srgbClr val="B6D1E1"/>
              </a:buClr>
            </a:pPr>
            <a:r>
              <a:rPr lang="en-GB" b="1" noProof="0" dirty="0">
                <a:solidFill>
                  <a:srgbClr val="94C7B0"/>
                </a:solidFill>
              </a:rPr>
              <a:t>Do you want more support?</a:t>
            </a:r>
            <a:br>
              <a:rPr lang="en-GB" noProof="0" dirty="0"/>
            </a:br>
            <a:r>
              <a:rPr lang="en-GB" noProof="0" dirty="0"/>
              <a:t>Download this free step-by-step guide from the Local Enterprise Office (Ireland) to help you evaluate your idea in a practical, structured way. </a:t>
            </a:r>
          </a:p>
          <a:p>
            <a:pPr fontAlgn="base">
              <a:buClr>
                <a:srgbClr val="B6D1E1"/>
              </a:buClr>
            </a:pPr>
            <a:br>
              <a:rPr lang="en-GB" noProof="0" dirty="0"/>
            </a:br>
            <a:r>
              <a:rPr lang="en-GB" b="1" noProof="0" dirty="0">
                <a:solidFill>
                  <a:srgbClr val="94C7B0"/>
                </a:solidFill>
                <a:sym typeface="Wingdings" panose="05000000000000000000" pitchFamily="2" charset="2"/>
              </a:rPr>
              <a:t></a:t>
            </a:r>
            <a:r>
              <a:rPr lang="en-GB" noProof="0" dirty="0">
                <a:sym typeface="Wingdings" panose="05000000000000000000" pitchFamily="2" charset="2"/>
              </a:rPr>
              <a:t> </a:t>
            </a:r>
            <a:r>
              <a:rPr lang="en-GB" b="1" noProof="0" dirty="0">
                <a:solidFill>
                  <a:srgbClr val="94C7B0"/>
                </a:solidFill>
                <a:hlinkClick r:id="rId2">
                  <a:extLst>
                    <a:ext uri="{A12FA001-AC4F-418D-AE19-62706E023703}">
                      <ahyp:hlinkClr xmlns:ahyp="http://schemas.microsoft.com/office/drawing/2018/hyperlinkcolor" val="tx"/>
                    </a:ext>
                  </a:extLst>
                </a:hlinkClick>
              </a:rPr>
              <a:t>Download the guide</a:t>
            </a:r>
            <a:endParaRPr lang="en-GB" b="1" noProof="0" dirty="0">
              <a:solidFill>
                <a:srgbClr val="94C7B0"/>
              </a:solidFill>
            </a:endParaRPr>
          </a:p>
        </p:txBody>
      </p:sp>
      <p:pic>
        <p:nvPicPr>
          <p:cNvPr id="3" name="Obraz 2" descr="Obraz zawierający osoba, ubrania, ściana, owoce&#10;&#10;Zawartość wygenerowana przez sztuczną inteligencję może być niepoprawna.">
            <a:extLst>
              <a:ext uri="{FF2B5EF4-FFF2-40B4-BE49-F238E27FC236}">
                <a16:creationId xmlns:a16="http://schemas.microsoft.com/office/drawing/2014/main" id="{6FABFF6E-37CC-6523-B6A4-026368C5C598}"/>
              </a:ext>
            </a:extLst>
          </p:cNvPr>
          <p:cNvPicPr>
            <a:picLocks noChangeAspect="1"/>
          </p:cNvPicPr>
          <p:nvPr/>
        </p:nvPicPr>
        <p:blipFill>
          <a:blip r:embed="rId3"/>
          <a:stretch>
            <a:fillRect/>
          </a:stretch>
        </p:blipFill>
        <p:spPr>
          <a:xfrm>
            <a:off x="751412" y="1324933"/>
            <a:ext cx="3480502" cy="5221705"/>
          </a:xfrm>
          <a:prstGeom prst="roundRect">
            <a:avLst/>
          </a:prstGeom>
        </p:spPr>
      </p:pic>
    </p:spTree>
    <p:extLst>
      <p:ext uri="{BB962C8B-B14F-4D97-AF65-F5344CB8AC3E}">
        <p14:creationId xmlns:p14="http://schemas.microsoft.com/office/powerpoint/2010/main" val="245665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6580" y="1785042"/>
            <a:ext cx="700387" cy="340283"/>
          </a:xfrm>
        </p:spPr>
        <p:txBody>
          <a:bodyPr/>
          <a:lstStyle/>
          <a:p>
            <a:pPr algn="l"/>
            <a:r>
              <a:rPr lang="en-GB" noProof="0" dirty="0"/>
              <a:t>01</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6578" y="2559758"/>
            <a:ext cx="700387" cy="340283"/>
          </a:xfrm>
        </p:spPr>
        <p:txBody>
          <a:bodyPr/>
          <a:lstStyle/>
          <a:p>
            <a:pPr algn="l"/>
            <a:r>
              <a:rPr lang="en-GB"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59225" y="4125636"/>
            <a:ext cx="700387" cy="340283"/>
          </a:xfrm>
        </p:spPr>
        <p:txBody>
          <a:bodyPr/>
          <a:lstStyle/>
          <a:p>
            <a:pPr algn="l"/>
            <a:r>
              <a:rPr lang="en-GB" noProof="0" dirty="0"/>
              <a:t>04</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GB" noProof="0" dirty="0"/>
              <a:t>Contents</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59224" y="3342697"/>
            <a:ext cx="700387" cy="340283"/>
          </a:xfrm>
        </p:spPr>
        <p:txBody>
          <a:bodyPr/>
          <a:lstStyle/>
          <a:p>
            <a:pPr algn="l"/>
            <a:r>
              <a:rPr lang="en-GB" noProof="0" dirty="0"/>
              <a:t>03</a:t>
            </a:r>
          </a:p>
        </p:txBody>
      </p:sp>
      <p:sp>
        <p:nvSpPr>
          <p:cNvPr id="4" name="TextBox 3">
            <a:extLst>
              <a:ext uri="{FF2B5EF4-FFF2-40B4-BE49-F238E27FC236}">
                <a16:creationId xmlns:a16="http://schemas.microsoft.com/office/drawing/2014/main" id="{22E24718-F9A5-5AAC-218E-784A8750441F}"/>
              </a:ext>
            </a:extLst>
          </p:cNvPr>
          <p:cNvSpPr txBox="1"/>
          <p:nvPr/>
        </p:nvSpPr>
        <p:spPr>
          <a:xfrm>
            <a:off x="1776966" y="1618861"/>
            <a:ext cx="9455809" cy="3139321"/>
          </a:xfrm>
          <a:prstGeom prst="rect">
            <a:avLst/>
          </a:prstGeom>
          <a:noFill/>
        </p:spPr>
        <p:txBody>
          <a:bodyPr wrap="square">
            <a:spAutoFit/>
          </a:bodyPr>
          <a:lstStyle/>
          <a:p>
            <a:r>
              <a:rPr lang="en-GB" b="1" dirty="0"/>
              <a:t>Why Research Matters</a:t>
            </a:r>
            <a:br>
              <a:rPr lang="en-GB" dirty="0"/>
            </a:br>
            <a:r>
              <a:rPr lang="en-GB" dirty="0"/>
              <a:t>Learn how research helps you avoid mistakes and build a food business that meets real needs.</a:t>
            </a:r>
          </a:p>
          <a:p>
            <a:endParaRPr lang="en-GB" b="1" dirty="0"/>
          </a:p>
          <a:p>
            <a:r>
              <a:rPr lang="en-GB" b="1" dirty="0"/>
              <a:t>Your 4 Steps to Test and Qualify Your Food Business Idea</a:t>
            </a:r>
            <a:br>
              <a:rPr lang="en-GB" dirty="0"/>
            </a:br>
            <a:r>
              <a:rPr lang="en-GB" dirty="0"/>
              <a:t>Follow a simple, practical process to shape, test, and refine your idea.</a:t>
            </a:r>
          </a:p>
          <a:p>
            <a:endParaRPr lang="en-GB" b="1" dirty="0"/>
          </a:p>
          <a:p>
            <a:r>
              <a:rPr lang="en-GB" b="1" dirty="0"/>
              <a:t>Introduction to Market Research – Practical Approaches</a:t>
            </a:r>
            <a:br>
              <a:rPr lang="en-GB" dirty="0"/>
            </a:br>
            <a:r>
              <a:rPr lang="en-GB" dirty="0"/>
              <a:t>Discover easy ways to learn what your future customers want and need.</a:t>
            </a:r>
          </a:p>
          <a:p>
            <a:endParaRPr lang="en-GB" b="1" dirty="0"/>
          </a:p>
          <a:p>
            <a:r>
              <a:rPr lang="en-GB" b="1" dirty="0"/>
              <a:t>Check Out Your Competition</a:t>
            </a:r>
            <a:br>
              <a:rPr lang="en-GB" dirty="0"/>
            </a:br>
            <a:r>
              <a:rPr lang="en-GB" dirty="0"/>
              <a:t>Find out who else is in your space and how your food offer can stand out.</a:t>
            </a:r>
          </a:p>
        </p:txBody>
      </p:sp>
      <p:pic>
        <p:nvPicPr>
          <p:cNvPr id="5" name="Picture 4">
            <a:extLst>
              <a:ext uri="{FF2B5EF4-FFF2-40B4-BE49-F238E27FC236}">
                <a16:creationId xmlns:a16="http://schemas.microsoft.com/office/drawing/2014/main" id="{A60E2F22-04CA-2DC1-EE57-F7314D77B79A}"/>
              </a:ext>
            </a:extLst>
          </p:cNvPr>
          <p:cNvPicPr>
            <a:picLocks noChangeAspect="1"/>
          </p:cNvPicPr>
          <p:nvPr/>
        </p:nvPicPr>
        <p:blipFill>
          <a:blip r:embed="rId2"/>
          <a:stretch>
            <a:fillRect/>
          </a:stretch>
        </p:blipFill>
        <p:spPr>
          <a:xfrm>
            <a:off x="1122886" y="5192615"/>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STEP 4: IDENTIFY AND DEFINE YOUR TARGET MARKET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41189" y="1526269"/>
            <a:ext cx="10556003" cy="4913781"/>
          </a:xfrm>
        </p:spPr>
        <p:txBody>
          <a:bodyPr numCol="1"/>
          <a:lstStyle/>
          <a:p>
            <a:pPr fontAlgn="base">
              <a:buClr>
                <a:srgbClr val="B6D1E1"/>
              </a:buClr>
            </a:pPr>
            <a:r>
              <a:rPr lang="en-GB" sz="2800" b="1" i="0" noProof="0" dirty="0">
                <a:solidFill>
                  <a:srgbClr val="94C7B0"/>
                </a:solidFill>
                <a:effectLst/>
              </a:rPr>
              <a:t>What is a target market?</a:t>
            </a:r>
          </a:p>
          <a:p>
            <a:pPr fontAlgn="base">
              <a:buClr>
                <a:srgbClr val="B6D1E1"/>
              </a:buClr>
            </a:pPr>
            <a:endParaRPr lang="en-GB" sz="2200" b="1" i="0" noProof="0" dirty="0">
              <a:effectLst/>
            </a:endParaRPr>
          </a:p>
          <a:p>
            <a:pPr>
              <a:buNone/>
            </a:pPr>
            <a:r>
              <a:rPr lang="en-GB" noProof="0" dirty="0"/>
              <a:t>A target market is a group of people who share similar needs, interests or characteristics that your business is designed to serve.</a:t>
            </a:r>
          </a:p>
          <a:p>
            <a:pPr>
              <a:buNone/>
            </a:pPr>
            <a:br>
              <a:rPr lang="en-GB" noProof="0" dirty="0"/>
            </a:br>
            <a:r>
              <a:rPr lang="en-GB" noProof="0" dirty="0"/>
              <a:t>These are usually the people most likely to buy your food product or use your service.</a:t>
            </a:r>
          </a:p>
          <a:p>
            <a:pPr marL="342900" indent="-342900">
              <a:buFont typeface="Arial" panose="020B0604020202020204" pitchFamily="34" charset="0"/>
              <a:buChar char="•"/>
            </a:pPr>
            <a:r>
              <a:rPr lang="en-GB" b="1" noProof="0" dirty="0">
                <a:solidFill>
                  <a:srgbClr val="94C7B0"/>
                </a:solidFill>
              </a:rPr>
              <a:t>Focus your time and energy </a:t>
            </a:r>
            <a:r>
              <a:rPr lang="en-GB" noProof="0" dirty="0"/>
              <a:t>on the customers who are most interested in what you offer</a:t>
            </a:r>
          </a:p>
          <a:p>
            <a:pPr marL="342900" indent="-342900">
              <a:buFont typeface="Arial" panose="020B0604020202020204" pitchFamily="34" charset="0"/>
              <a:buChar char="•"/>
            </a:pPr>
            <a:r>
              <a:rPr lang="en-GB" b="1" noProof="0" dirty="0">
                <a:solidFill>
                  <a:srgbClr val="94C7B0"/>
                </a:solidFill>
              </a:rPr>
              <a:t>Shape your product or service </a:t>
            </a:r>
            <a:r>
              <a:rPr lang="en-GB" noProof="0" dirty="0"/>
              <a:t>to better match their real needs and preferences</a:t>
            </a:r>
          </a:p>
          <a:p>
            <a:pPr marL="342900" indent="-342900">
              <a:buFont typeface="Arial" panose="020B0604020202020204" pitchFamily="34" charset="0"/>
              <a:buChar char="•"/>
            </a:pPr>
            <a:r>
              <a:rPr lang="en-GB" b="1" noProof="0" dirty="0">
                <a:solidFill>
                  <a:srgbClr val="94C7B0"/>
                </a:solidFill>
              </a:rPr>
              <a:t>Create marketing messages</a:t>
            </a:r>
            <a:r>
              <a:rPr lang="en-GB" noProof="0" dirty="0"/>
              <a:t> that speak directly to the people you want to reach</a:t>
            </a:r>
          </a:p>
          <a:p>
            <a:endParaRPr lang="en-GB" noProof="0" dirty="0"/>
          </a:p>
          <a:p>
            <a:r>
              <a:rPr lang="en-GB" b="1" noProof="0" dirty="0"/>
              <a:t>The more specific you can be </a:t>
            </a:r>
            <a:r>
              <a:rPr lang="en-GB" b="1" noProof="0" dirty="0" err="1"/>
              <a:t>abou</a:t>
            </a:r>
            <a:r>
              <a:rPr lang="en-GB" b="1" dirty="0"/>
              <a:t>t your target market</a:t>
            </a:r>
            <a:r>
              <a:rPr lang="en-GB" b="1" noProof="0" dirty="0"/>
              <a:t>, the better.</a:t>
            </a:r>
            <a:br>
              <a:rPr lang="en-GB" b="1" noProof="0" dirty="0"/>
            </a:br>
            <a:endParaRPr lang="en-GB" b="1" noProof="0" dirty="0"/>
          </a:p>
          <a:p>
            <a:pPr marL="342900" indent="-342900">
              <a:buFont typeface="Arial" panose="020B0604020202020204" pitchFamily="34" charset="0"/>
              <a:buChar char="•"/>
            </a:pPr>
            <a:r>
              <a:rPr lang="en-GB" noProof="0" dirty="0"/>
              <a:t>You don’t need to and don’t have to reach everyone. </a:t>
            </a:r>
          </a:p>
          <a:p>
            <a:pPr marL="342900" indent="-342900">
              <a:buFont typeface="Arial" panose="020B0604020202020204" pitchFamily="34" charset="0"/>
              <a:buChar char="•"/>
            </a:pPr>
            <a:r>
              <a:rPr lang="en-GB" noProof="0" dirty="0"/>
              <a:t>Focusing on a specific group doesn’t mean you’re excluding others… It simply means you’re directing your energy where it’s most likely to lead to sales success.</a:t>
            </a:r>
          </a:p>
        </p:txBody>
      </p:sp>
    </p:spTree>
    <p:extLst>
      <p:ext uri="{BB962C8B-B14F-4D97-AF65-F5344CB8AC3E}">
        <p14:creationId xmlns:p14="http://schemas.microsoft.com/office/powerpoint/2010/main" val="196476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437CA-C82A-3989-094A-7755C248DEC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9E8BD92-FEF2-1184-18DA-B09E02B375C9}"/>
              </a:ext>
            </a:extLst>
          </p:cNvPr>
          <p:cNvSpPr>
            <a:spLocks noGrp="1"/>
          </p:cNvSpPr>
          <p:nvPr>
            <p:ph type="body" sz="quarter" idx="27"/>
          </p:nvPr>
        </p:nvSpPr>
        <p:spPr/>
        <p:txBody>
          <a:bodyPr/>
          <a:lstStyle/>
          <a:p>
            <a:r>
              <a:rPr lang="en-GB" noProof="0" dirty="0"/>
              <a:t>Mass Market or Niche ?</a:t>
            </a:r>
          </a:p>
        </p:txBody>
      </p:sp>
      <p:graphicFrame>
        <p:nvGraphicFramePr>
          <p:cNvPr id="5" name="Diagram 4">
            <a:extLst>
              <a:ext uri="{FF2B5EF4-FFF2-40B4-BE49-F238E27FC236}">
                <a16:creationId xmlns:a16="http://schemas.microsoft.com/office/drawing/2014/main" id="{DD59329D-310F-13F6-665D-545C05302F41}"/>
              </a:ext>
            </a:extLst>
          </p:cNvPr>
          <p:cNvGraphicFramePr/>
          <p:nvPr>
            <p:extLst>
              <p:ext uri="{D42A27DB-BD31-4B8C-83A1-F6EECF244321}">
                <p14:modId xmlns:p14="http://schemas.microsoft.com/office/powerpoint/2010/main" val="1253250056"/>
              </p:ext>
            </p:extLst>
          </p:nvPr>
        </p:nvGraphicFramePr>
        <p:xfrm>
          <a:off x="559334" y="1847549"/>
          <a:ext cx="10981357" cy="337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1898B36D-A108-F0AB-BA73-67529C575867}"/>
              </a:ext>
            </a:extLst>
          </p:cNvPr>
          <p:cNvSpPr>
            <a:spLocks noGrp="1"/>
          </p:cNvSpPr>
          <p:nvPr>
            <p:ph type="body" sz="quarter" idx="14"/>
          </p:nvPr>
        </p:nvSpPr>
        <p:spPr>
          <a:xfrm>
            <a:off x="559335" y="1374688"/>
            <a:ext cx="10981356" cy="484701"/>
          </a:xfrm>
        </p:spPr>
        <p:txBody>
          <a:bodyPr numCol="1"/>
          <a:lstStyle/>
          <a:p>
            <a:pPr>
              <a:buNone/>
            </a:pPr>
            <a:r>
              <a:rPr lang="en-GB" noProof="0" dirty="0"/>
              <a:t>When starting your business, it helps to understand what kind of market you're entering:</a:t>
            </a:r>
          </a:p>
        </p:txBody>
      </p:sp>
      <p:sp>
        <p:nvSpPr>
          <p:cNvPr id="8" name="Text Placeholder 2">
            <a:extLst>
              <a:ext uri="{FF2B5EF4-FFF2-40B4-BE49-F238E27FC236}">
                <a16:creationId xmlns:a16="http://schemas.microsoft.com/office/drawing/2014/main" id="{67526EA7-00DD-FD2B-4017-8F3EDAC158B2}"/>
              </a:ext>
            </a:extLst>
          </p:cNvPr>
          <p:cNvSpPr txBox="1">
            <a:spLocks/>
          </p:cNvSpPr>
          <p:nvPr/>
        </p:nvSpPr>
        <p:spPr>
          <a:xfrm>
            <a:off x="559334" y="5374572"/>
            <a:ext cx="10981357" cy="117206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t>These products don’t need to please everyone, just the right people.</a:t>
            </a:r>
          </a:p>
          <a:p>
            <a:r>
              <a:rPr lang="en-GB" noProof="0" dirty="0"/>
              <a:t>If your idea connects to your </a:t>
            </a:r>
            <a:r>
              <a:rPr lang="en-GB" b="1" noProof="0" dirty="0"/>
              <a:t>culture, story or skills</a:t>
            </a:r>
            <a:r>
              <a:rPr lang="en-GB" noProof="0" dirty="0"/>
              <a:t>, that’s your strength. You’re not competing with big factories. You’re offering something unique that comes from </a:t>
            </a:r>
            <a:r>
              <a:rPr lang="en-GB" i="1" noProof="0" dirty="0"/>
              <a:t>you</a:t>
            </a:r>
            <a:r>
              <a:rPr lang="en-GB" noProof="0" dirty="0"/>
              <a:t>.</a:t>
            </a:r>
          </a:p>
        </p:txBody>
      </p:sp>
    </p:spTree>
    <p:extLst>
      <p:ext uri="{BB962C8B-B14F-4D97-AF65-F5344CB8AC3E}">
        <p14:creationId xmlns:p14="http://schemas.microsoft.com/office/powerpoint/2010/main" val="18244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noProof="0" dirty="0"/>
              <a:t>FINDING YOUR NICHE</a:t>
            </a:r>
            <a:endParaRPr lang="en-GB" noProof="0" dirty="0">
              <a:effectLst/>
            </a:endParaRP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85413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1" y="1796142"/>
            <a:ext cx="5482985" cy="392126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b="1" noProof="0" dirty="0"/>
              <a:t>This short video gives a clear and practical introduction to niche markets and why they matter.</a:t>
            </a:r>
          </a:p>
          <a:p>
            <a:pPr fontAlgn="base">
              <a:buClr>
                <a:srgbClr val="B6D1E1"/>
              </a:buClr>
            </a:pPr>
            <a:br>
              <a:rPr lang="en-GB" noProof="0" dirty="0"/>
            </a:br>
            <a:r>
              <a:rPr lang="en-GB" noProof="0" dirty="0"/>
              <a:t>It’s especially helpful if you’re at the beginning of your business journey and looking for ways to focus your idea.</a:t>
            </a:r>
          </a:p>
          <a:p>
            <a:pPr fontAlgn="base">
              <a:buClr>
                <a:srgbClr val="B6D1E1"/>
              </a:buClr>
            </a:pPr>
            <a:br>
              <a:rPr lang="en-GB" noProof="0" dirty="0"/>
            </a:br>
            <a:r>
              <a:rPr lang="en-GB" noProof="0" dirty="0"/>
              <a:t>The video explains how serving a smaller, well-defined group of customers can actually lead to stronger, more sustainable business growth.</a:t>
            </a:r>
          </a:p>
          <a:p>
            <a:pPr fontAlgn="base">
              <a:buClr>
                <a:srgbClr val="B6D1E1"/>
              </a:buClr>
            </a:pPr>
            <a:br>
              <a:rPr lang="en-GB" noProof="0" dirty="0"/>
            </a:br>
            <a:r>
              <a:rPr lang="en-GB" b="1" noProof="0" dirty="0">
                <a:solidFill>
                  <a:srgbClr val="94C7B0"/>
                </a:solidFill>
                <a:sym typeface="Wingdings" panose="05000000000000000000" pitchFamily="2" charset="2"/>
              </a:rPr>
              <a:t> </a:t>
            </a:r>
            <a:r>
              <a:rPr lang="en-GB" b="1" noProof="0" dirty="0">
                <a:solidFill>
                  <a:srgbClr val="94C7B0"/>
                </a:solidFill>
                <a:hlinkClick r:id="rId4">
                  <a:extLst>
                    <a:ext uri="{A12FA001-AC4F-418D-AE19-62706E023703}">
                      <ahyp:hlinkClr xmlns:ahyp="http://schemas.microsoft.com/office/drawing/2018/hyperlinkcolor" val="tx"/>
                    </a:ext>
                  </a:extLst>
                </a:hlinkClick>
              </a:rPr>
              <a:t>Watch the video</a:t>
            </a:r>
            <a:endParaRPr lang="en-GB" b="1" noProof="0" dirty="0">
              <a:solidFill>
                <a:srgbClr val="94C7B0"/>
              </a:solidFill>
            </a:endParaRPr>
          </a:p>
        </p:txBody>
      </p:sp>
      <p:pic>
        <p:nvPicPr>
          <p:cNvPr id="6" name="Online Media 1" title="How to Find Your Niche Market + 5 Examples to Inspire You">
            <a:hlinkClick r:id="" action="ppaction://media"/>
            <a:extLst>
              <a:ext uri="{FF2B5EF4-FFF2-40B4-BE49-F238E27FC236}">
                <a16:creationId xmlns:a16="http://schemas.microsoft.com/office/drawing/2014/main" id="{04367478-E197-1ECC-3421-B55899A01D0C}"/>
              </a:ext>
            </a:extLst>
          </p:cNvPr>
          <p:cNvPicPr>
            <a:picLocks noRot="1" noChangeAspect="1"/>
          </p:cNvPicPr>
          <p:nvPr>
            <a:videoFile r:link="rId1"/>
          </p:nvPr>
        </p:nvPicPr>
        <p:blipFill rotWithShape="1">
          <a:blip r:embed="rId5"/>
          <a:srcRect t="442" r="13342" b="-442"/>
          <a:stretch/>
        </p:blipFill>
        <p:spPr>
          <a:xfrm>
            <a:off x="6988629" y="2195829"/>
            <a:ext cx="5203371" cy="3392576"/>
          </a:xfrm>
          <a:prstGeom prst="rect">
            <a:avLst/>
          </a:prstGeom>
        </p:spPr>
      </p:pic>
      <p:pic>
        <p:nvPicPr>
          <p:cNvPr id="16" name="Graphic 15" descr="Loan with solid fill">
            <a:extLst>
              <a:ext uri="{FF2B5EF4-FFF2-40B4-BE49-F238E27FC236}">
                <a16:creationId xmlns:a16="http://schemas.microsoft.com/office/drawing/2014/main" id="{DE40D75F-7D0A-F523-52F3-74309E652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84855" y="5154539"/>
            <a:ext cx="1607975" cy="1607975"/>
          </a:xfrm>
          <a:prstGeom prst="rect">
            <a:avLst/>
          </a:prstGeom>
        </p:spPr>
      </p:pic>
    </p:spTree>
    <p:extLst>
      <p:ext uri="{BB962C8B-B14F-4D97-AF65-F5344CB8AC3E}">
        <p14:creationId xmlns:p14="http://schemas.microsoft.com/office/powerpoint/2010/main" val="27181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FINDING YOUR NICHE – look at the trends</a:t>
            </a:r>
            <a:endParaRPr lang="en-GB" noProof="0" dirty="0">
              <a:effectLst/>
            </a:endParaRP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444936" y="1502229"/>
            <a:ext cx="7393278" cy="4465434"/>
          </a:xfrm>
        </p:spPr>
        <p:txBody>
          <a:bodyPr numCol="1"/>
          <a:lstStyle/>
          <a:p>
            <a:pPr fontAlgn="base">
              <a:buClr>
                <a:srgbClr val="B6D1E1"/>
              </a:buClr>
            </a:pPr>
            <a:r>
              <a:rPr lang="en-GB" sz="2200" b="1" i="0" noProof="0" dirty="0">
                <a:effectLst/>
              </a:rPr>
              <a:t>Fruit of the moment…</a:t>
            </a:r>
          </a:p>
          <a:p>
            <a:pPr fontAlgn="base">
              <a:buClr>
                <a:srgbClr val="B6D1E1"/>
              </a:buClr>
            </a:pPr>
            <a:r>
              <a:rPr lang="en-GB" sz="2200" i="0" noProof="0" dirty="0">
                <a:effectLst/>
              </a:rPr>
              <a:t>Yuzu reduces inflammation and helps heart health. It has powerful antioxidants and it’s vitamin-packed like mandarins. You can look at how to introduce them to your menu in recipes. Perhaps in a dessert or sauce? Be innovative!</a:t>
            </a:r>
          </a:p>
          <a:p>
            <a:pPr fontAlgn="base">
              <a:buClr>
                <a:srgbClr val="B6D1E1"/>
              </a:buClr>
            </a:pPr>
            <a:r>
              <a:rPr lang="en-GB" sz="2200" i="0" noProof="0" dirty="0">
                <a:effectLst/>
              </a:rPr>
              <a:t>   </a:t>
            </a:r>
          </a:p>
          <a:p>
            <a:pPr fontAlgn="base">
              <a:buClr>
                <a:srgbClr val="B6D1E1"/>
              </a:buClr>
            </a:pPr>
            <a:endParaRPr lang="en-GB" sz="2200" i="0" noProof="0" dirty="0">
              <a:effectLst/>
            </a:endParaRPr>
          </a:p>
          <a:p>
            <a:pPr fontAlgn="base">
              <a:buClr>
                <a:srgbClr val="B6D1E1"/>
              </a:buClr>
            </a:pPr>
            <a:r>
              <a:rPr lang="en-GB" b="1" noProof="0" dirty="0"/>
              <a:t>Butter is your best friend again</a:t>
            </a:r>
            <a:r>
              <a:rPr lang="en-GB" sz="2200" b="1" i="0" noProof="0" dirty="0">
                <a:effectLst/>
              </a:rPr>
              <a:t> </a:t>
            </a:r>
          </a:p>
          <a:p>
            <a:pPr fontAlgn="base">
              <a:buClr>
                <a:srgbClr val="B6D1E1"/>
              </a:buClr>
            </a:pPr>
            <a:r>
              <a:rPr lang="en-GB" noProof="0" dirty="0"/>
              <a:t>Think about using different kinds of milk or substitutes besides cow milk. Maybe you can create a butter board with new unique items to dip into your original creations. Use your imagination to make savoury or sweet versions. </a:t>
            </a:r>
          </a:p>
          <a:p>
            <a:pPr fontAlgn="base">
              <a:buClr>
                <a:srgbClr val="B6D1E1"/>
              </a:buClr>
            </a:pPr>
            <a:endParaRPr lang="en-GB" sz="2200" i="0" noProof="0" dirty="0">
              <a:effectLst/>
            </a:endParaRPr>
          </a:p>
          <a:p>
            <a:pPr fontAlgn="base">
              <a:buClr>
                <a:srgbClr val="B6D1E1"/>
              </a:buClr>
            </a:pPr>
            <a:r>
              <a:rPr lang="en-GB" b="1" noProof="0" dirty="0">
                <a:solidFill>
                  <a:srgbClr val="94C7B0"/>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b="1" noProof="0" dirty="0">
                <a:solidFill>
                  <a:srgbClr val="94C7B0"/>
                </a:solidFill>
                <a:hlinkClick r:id="rId2">
                  <a:extLst>
                    <a:ext uri="{A12FA001-AC4F-418D-AE19-62706E023703}">
                      <ahyp:hlinkClr xmlns:ahyp="http://schemas.microsoft.com/office/drawing/2018/hyperlinkcolor" val="tx"/>
                    </a:ext>
                  </a:extLst>
                </a:hlinkClick>
              </a:rPr>
              <a:t>Visit this website for further reading!</a:t>
            </a:r>
            <a:endParaRPr lang="en-GB" sz="2200" b="1" i="0" noProof="0" dirty="0">
              <a:solidFill>
                <a:srgbClr val="94C7B0"/>
              </a:solidFill>
              <a:effectLst/>
            </a:endParaRPr>
          </a:p>
        </p:txBody>
      </p:sp>
      <p:sp>
        <p:nvSpPr>
          <p:cNvPr id="6" name="Text Placeholder 2">
            <a:extLst>
              <a:ext uri="{FF2B5EF4-FFF2-40B4-BE49-F238E27FC236}">
                <a16:creationId xmlns:a16="http://schemas.microsoft.com/office/drawing/2014/main" id="{5F5F87DD-A2E4-4327-E7B2-387CB59B0439}"/>
              </a:ext>
            </a:extLst>
          </p:cNvPr>
          <p:cNvSpPr txBox="1">
            <a:spLocks/>
          </p:cNvSpPr>
          <p:nvPr/>
        </p:nvSpPr>
        <p:spPr>
          <a:xfrm>
            <a:off x="760122" y="1502229"/>
            <a:ext cx="3037723" cy="192084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sz="2400" b="1" i="1" noProof="0" dirty="0">
                <a:solidFill>
                  <a:srgbClr val="B6D1E1"/>
                </a:solidFill>
              </a:rPr>
              <a:t>The narrower you can define your target market, the better.  </a:t>
            </a:r>
          </a:p>
        </p:txBody>
      </p:sp>
      <p:pic>
        <p:nvPicPr>
          <p:cNvPr id="8" name="Picture 7" descr="A pair of oranges with leaves&#10;&#10;Description automatically generated">
            <a:extLst>
              <a:ext uri="{FF2B5EF4-FFF2-40B4-BE49-F238E27FC236}">
                <a16:creationId xmlns:a16="http://schemas.microsoft.com/office/drawing/2014/main" id="{45647AFB-9711-7741-E991-CE06F3E8CAF6}"/>
              </a:ext>
            </a:extLst>
          </p:cNvPr>
          <p:cNvPicPr>
            <a:picLocks noChangeAspect="1"/>
          </p:cNvPicPr>
          <p:nvPr/>
        </p:nvPicPr>
        <p:blipFill>
          <a:blip r:embed="rId3"/>
          <a:stretch>
            <a:fillRect/>
          </a:stretch>
        </p:blipFill>
        <p:spPr>
          <a:xfrm>
            <a:off x="876268" y="2671360"/>
            <a:ext cx="2464263" cy="3229649"/>
          </a:xfrm>
          <a:prstGeom prst="ellipse">
            <a:avLst/>
          </a:prstGeom>
          <a:ln>
            <a:noFill/>
          </a:ln>
          <a:effectLst>
            <a:softEdge rad="112500"/>
          </a:effectLst>
        </p:spPr>
      </p:pic>
    </p:spTree>
    <p:extLst>
      <p:ext uri="{BB962C8B-B14F-4D97-AF65-F5344CB8AC3E}">
        <p14:creationId xmlns:p14="http://schemas.microsoft.com/office/powerpoint/2010/main" val="256254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89E0-5838-5C02-D82F-D4A45215B58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BC9579F-D959-04C3-129E-EFC5C94F3B46}"/>
              </a:ext>
            </a:extLst>
          </p:cNvPr>
          <p:cNvSpPr>
            <a:spLocks noGrp="1"/>
          </p:cNvSpPr>
          <p:nvPr>
            <p:ph type="body" sz="quarter" idx="27"/>
          </p:nvPr>
        </p:nvSpPr>
        <p:spPr/>
        <p:txBody>
          <a:bodyPr/>
          <a:lstStyle/>
          <a:p>
            <a:r>
              <a:rPr lang="en-GB" noProof="0" dirty="0"/>
              <a:t>IDENTIFY YOUR TARGET MARKET </a:t>
            </a:r>
            <a:endParaRPr lang="en-GB" noProof="0" dirty="0">
              <a:effectLst/>
            </a:endParaRPr>
          </a:p>
        </p:txBody>
      </p:sp>
      <p:graphicFrame>
        <p:nvGraphicFramePr>
          <p:cNvPr id="9" name="Diagram 8">
            <a:extLst>
              <a:ext uri="{FF2B5EF4-FFF2-40B4-BE49-F238E27FC236}">
                <a16:creationId xmlns:a16="http://schemas.microsoft.com/office/drawing/2014/main" id="{6E19A94C-44F5-3CDC-A3DA-5CB2D9AD4AA8}"/>
              </a:ext>
            </a:extLst>
          </p:cNvPr>
          <p:cNvGraphicFramePr/>
          <p:nvPr>
            <p:extLst>
              <p:ext uri="{D42A27DB-BD31-4B8C-83A1-F6EECF244321}">
                <p14:modId xmlns:p14="http://schemas.microsoft.com/office/powerpoint/2010/main" val="536397611"/>
              </p:ext>
            </p:extLst>
          </p:nvPr>
        </p:nvGraphicFramePr>
        <p:xfrm>
          <a:off x="967061" y="3113744"/>
          <a:ext cx="10400375" cy="330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pole tekstowe 17">
            <a:extLst>
              <a:ext uri="{FF2B5EF4-FFF2-40B4-BE49-F238E27FC236}">
                <a16:creationId xmlns:a16="http://schemas.microsoft.com/office/drawing/2014/main" id="{24D0018D-E7BD-2BC6-A30A-5BCE18E95C82}"/>
              </a:ext>
            </a:extLst>
          </p:cNvPr>
          <p:cNvSpPr txBox="1"/>
          <p:nvPr/>
        </p:nvSpPr>
        <p:spPr>
          <a:xfrm>
            <a:off x="703248" y="1180377"/>
            <a:ext cx="10785503" cy="1785104"/>
          </a:xfrm>
          <a:prstGeom prst="rect">
            <a:avLst/>
          </a:prstGeom>
          <a:noFill/>
        </p:spPr>
        <p:txBody>
          <a:bodyPr wrap="square">
            <a:spAutoFit/>
          </a:bodyPr>
          <a:lstStyle/>
          <a:p>
            <a:r>
              <a:rPr lang="en-GB" sz="2200" noProof="0" dirty="0"/>
              <a:t>You can sell your food product or service in one of two main directions. One is to individuals – this is called Business-to-Consumer, or B2C. The other is to other businesses, which is known as Business-to-Business, or B2B. </a:t>
            </a:r>
          </a:p>
          <a:p>
            <a:r>
              <a:rPr lang="en-GB" sz="2200" b="1" noProof="0" dirty="0"/>
              <a:t>Understanding the difference will help you decide who you want to reach and how to speak to them.</a:t>
            </a:r>
          </a:p>
        </p:txBody>
      </p:sp>
    </p:spTree>
    <p:extLst>
      <p:ext uri="{BB962C8B-B14F-4D97-AF65-F5344CB8AC3E}">
        <p14:creationId xmlns:p14="http://schemas.microsoft.com/office/powerpoint/2010/main" val="225731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MARKET RESEARCH - WHY IT IS NEEDED?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889335" y="2712798"/>
            <a:ext cx="2315092" cy="2671201"/>
          </a:xfrm>
        </p:spPr>
        <p:txBody>
          <a:bodyPr numCol="1"/>
          <a:lstStyle/>
          <a:p>
            <a:pPr algn="ctr" fontAlgn="base">
              <a:buClr>
                <a:srgbClr val="B6D1E1"/>
              </a:buClr>
            </a:pPr>
            <a:r>
              <a:rPr lang="en-GB" b="1" noProof="0" dirty="0"/>
              <a:t>To understand the potential of your market</a:t>
            </a:r>
          </a:p>
          <a:p>
            <a:pPr algn="ctr" fontAlgn="base">
              <a:buClr>
                <a:srgbClr val="B6D1E1"/>
              </a:buClr>
            </a:pPr>
            <a:br>
              <a:rPr lang="en-GB" noProof="0" dirty="0"/>
            </a:br>
            <a:r>
              <a:rPr lang="en-GB" noProof="0" dirty="0"/>
              <a:t>It shows you if there is real interest in what you want to offer and what kinds of products or services people are looking for.</a:t>
            </a:r>
            <a:endParaRPr lang="en-GB" i="0" noProof="0" dirty="0">
              <a:effectLst/>
            </a:endParaRPr>
          </a:p>
        </p:txBody>
      </p:sp>
      <p:cxnSp>
        <p:nvCxnSpPr>
          <p:cNvPr id="2" name="Straight Connector 1">
            <a:extLst>
              <a:ext uri="{FF2B5EF4-FFF2-40B4-BE49-F238E27FC236}">
                <a16:creationId xmlns:a16="http://schemas.microsoft.com/office/drawing/2014/main" id="{989CB4CB-3A0F-8E56-A144-A01C8F5E8755}"/>
              </a:ext>
            </a:extLst>
          </p:cNvPr>
          <p:cNvCxnSpPr>
            <a:cxnSpLocks/>
          </p:cNvCxnSpPr>
          <p:nvPr/>
        </p:nvCxnSpPr>
        <p:spPr>
          <a:xfrm>
            <a:off x="3385688"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CCF1924-EA85-F84A-7888-39332772C1C0}"/>
              </a:ext>
            </a:extLst>
          </p:cNvPr>
          <p:cNvCxnSpPr>
            <a:cxnSpLocks/>
          </p:cNvCxnSpPr>
          <p:nvPr/>
        </p:nvCxnSpPr>
        <p:spPr>
          <a:xfrm>
            <a:off x="6092149"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669ADF-2954-8300-9CD7-A36ACAC5B122}"/>
              </a:ext>
            </a:extLst>
          </p:cNvPr>
          <p:cNvCxnSpPr>
            <a:cxnSpLocks/>
          </p:cNvCxnSpPr>
          <p:nvPr/>
        </p:nvCxnSpPr>
        <p:spPr>
          <a:xfrm>
            <a:off x="879861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176D36-47B1-6AD0-7A51-B72D045A52F9}"/>
              </a:ext>
            </a:extLst>
          </p:cNvPr>
          <p:cNvCxnSpPr>
            <a:cxnSpLocks/>
          </p:cNvCxnSpPr>
          <p:nvPr/>
        </p:nvCxnSpPr>
        <p:spPr>
          <a:xfrm>
            <a:off x="11505070"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F6BB65-0324-5FCA-38F0-0508CF137C7A}"/>
              </a:ext>
            </a:extLst>
          </p:cNvPr>
          <p:cNvCxnSpPr>
            <a:cxnSpLocks/>
          </p:cNvCxnSpPr>
          <p:nvPr/>
        </p:nvCxnSpPr>
        <p:spPr>
          <a:xfrm>
            <a:off x="679227" y="2247900"/>
            <a:ext cx="0" cy="369025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167E39B-ECC5-CD48-F5AD-9786C35A949F}"/>
              </a:ext>
            </a:extLst>
          </p:cNvPr>
          <p:cNvSpPr txBox="1">
            <a:spLocks/>
          </p:cNvSpPr>
          <p:nvPr/>
        </p:nvSpPr>
        <p:spPr>
          <a:xfrm>
            <a:off x="3617623" y="2712798"/>
            <a:ext cx="2315092" cy="267120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b="1" noProof="0" dirty="0"/>
              <a:t>To guide your decisions with real information</a:t>
            </a:r>
          </a:p>
          <a:p>
            <a:pPr algn="ctr" fontAlgn="base">
              <a:buClr>
                <a:srgbClr val="B6D1E1"/>
              </a:buClr>
            </a:pPr>
            <a:br>
              <a:rPr lang="en-GB" noProof="0" dirty="0"/>
            </a:br>
            <a:r>
              <a:rPr lang="en-GB" noProof="0" dirty="0"/>
              <a:t>Instead of guessing, you can make choices based on facts, trends and real customer needs.</a:t>
            </a:r>
          </a:p>
        </p:txBody>
      </p:sp>
      <p:sp>
        <p:nvSpPr>
          <p:cNvPr id="10" name="Text Placeholder 2">
            <a:extLst>
              <a:ext uri="{FF2B5EF4-FFF2-40B4-BE49-F238E27FC236}">
                <a16:creationId xmlns:a16="http://schemas.microsoft.com/office/drawing/2014/main" id="{53389891-F813-2694-5B57-CF7EE47CCEC7}"/>
              </a:ext>
            </a:extLst>
          </p:cNvPr>
          <p:cNvSpPr txBox="1">
            <a:spLocks/>
          </p:cNvSpPr>
          <p:nvPr/>
        </p:nvSpPr>
        <p:spPr>
          <a:xfrm>
            <a:off x="6279180" y="2712798"/>
            <a:ext cx="2315092"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b="1" noProof="0" dirty="0"/>
              <a:t>To find practical ways to improve your idea</a:t>
            </a:r>
          </a:p>
          <a:p>
            <a:pPr algn="ctr" fontAlgn="base">
              <a:buClr>
                <a:srgbClr val="B6D1E1"/>
              </a:buClr>
            </a:pPr>
            <a:br>
              <a:rPr lang="en-GB" noProof="0" dirty="0"/>
            </a:br>
            <a:r>
              <a:rPr lang="en-GB" noProof="0" dirty="0"/>
              <a:t>Research can help you adjust your food product or service so it fits better with what your customers actually want.</a:t>
            </a:r>
          </a:p>
        </p:txBody>
      </p:sp>
      <p:sp>
        <p:nvSpPr>
          <p:cNvPr id="11" name="Text Placeholder 2">
            <a:extLst>
              <a:ext uri="{FF2B5EF4-FFF2-40B4-BE49-F238E27FC236}">
                <a16:creationId xmlns:a16="http://schemas.microsoft.com/office/drawing/2014/main" id="{7A83A9EB-2DF6-5C1A-764E-0286A8A78D15}"/>
              </a:ext>
            </a:extLst>
          </p:cNvPr>
          <p:cNvSpPr txBox="1">
            <a:spLocks/>
          </p:cNvSpPr>
          <p:nvPr/>
        </p:nvSpPr>
        <p:spPr>
          <a:xfrm>
            <a:off x="8892601" y="2712798"/>
            <a:ext cx="2518479" cy="297068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fontAlgn="base">
              <a:buClr>
                <a:srgbClr val="B6D1E1"/>
              </a:buClr>
            </a:pPr>
            <a:r>
              <a:rPr lang="en-GB" b="1" noProof="0" dirty="0"/>
              <a:t>To hear directly from your potential customers</a:t>
            </a:r>
          </a:p>
          <a:p>
            <a:pPr algn="ctr" fontAlgn="base">
              <a:buClr>
                <a:srgbClr val="B6D1E1"/>
              </a:buClr>
            </a:pPr>
            <a:br>
              <a:rPr lang="en-GB" noProof="0" dirty="0"/>
            </a:br>
            <a:r>
              <a:rPr lang="en-GB" noProof="0" dirty="0"/>
              <a:t>Their feedback helps you solve real problems and focus your efforts where they matter most.</a:t>
            </a:r>
          </a:p>
        </p:txBody>
      </p:sp>
      <p:pic>
        <p:nvPicPr>
          <p:cNvPr id="14" name="Graphic 13" descr="Customer review outline">
            <a:extLst>
              <a:ext uri="{FF2B5EF4-FFF2-40B4-BE49-F238E27FC236}">
                <a16:creationId xmlns:a16="http://schemas.microsoft.com/office/drawing/2014/main" id="{5771D565-9643-F738-7C30-D2177553E7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5643" y="1474001"/>
            <a:ext cx="996042" cy="996042"/>
          </a:xfrm>
          <a:prstGeom prst="rect">
            <a:avLst/>
          </a:prstGeom>
        </p:spPr>
      </p:pic>
      <p:pic>
        <p:nvPicPr>
          <p:cNvPr id="16" name="Graphic 15" descr="Judge female outline">
            <a:extLst>
              <a:ext uri="{FF2B5EF4-FFF2-40B4-BE49-F238E27FC236}">
                <a16:creationId xmlns:a16="http://schemas.microsoft.com/office/drawing/2014/main" id="{B2878702-DE04-C716-8927-694DCD526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3057" y="1474001"/>
            <a:ext cx="996042" cy="996042"/>
          </a:xfrm>
          <a:prstGeom prst="rect">
            <a:avLst/>
          </a:prstGeom>
        </p:spPr>
      </p:pic>
      <p:pic>
        <p:nvPicPr>
          <p:cNvPr id="18" name="Graphic 17" descr="Brainstorm outline">
            <a:extLst>
              <a:ext uri="{FF2B5EF4-FFF2-40B4-BE49-F238E27FC236}">
                <a16:creationId xmlns:a16="http://schemas.microsoft.com/office/drawing/2014/main" id="{CB8C98D5-285F-E398-5017-DCE8660D24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7272" y="1474001"/>
            <a:ext cx="996042" cy="996042"/>
          </a:xfrm>
          <a:prstGeom prst="rect">
            <a:avLst/>
          </a:prstGeom>
        </p:spPr>
      </p:pic>
      <p:pic>
        <p:nvPicPr>
          <p:cNvPr id="20" name="Graphic 19" descr="Clipboard Ticked outline">
            <a:extLst>
              <a:ext uri="{FF2B5EF4-FFF2-40B4-BE49-F238E27FC236}">
                <a16:creationId xmlns:a16="http://schemas.microsoft.com/office/drawing/2014/main" id="{196AFCA3-A9CA-C095-FDD5-FC05CBE5A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6186" y="1474001"/>
            <a:ext cx="996042" cy="996042"/>
          </a:xfrm>
          <a:prstGeom prst="rect">
            <a:avLst/>
          </a:prstGeom>
        </p:spPr>
      </p:pic>
    </p:spTree>
    <p:extLst>
      <p:ext uri="{BB962C8B-B14F-4D97-AF65-F5344CB8AC3E}">
        <p14:creationId xmlns:p14="http://schemas.microsoft.com/office/powerpoint/2010/main" val="306638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RESEARCH THE BIG PICTURE FIRST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515964"/>
            <a:ext cx="6867498" cy="3211351"/>
          </a:xfrm>
        </p:spPr>
        <p:txBody>
          <a:bodyPr numCol="1"/>
          <a:lstStyle/>
          <a:p>
            <a:pPr>
              <a:buNone/>
            </a:pPr>
            <a:r>
              <a:rPr lang="en-GB" sz="2400" b="1" noProof="0" dirty="0">
                <a:solidFill>
                  <a:srgbClr val="94C7B0"/>
                </a:solidFill>
              </a:rPr>
              <a:t>Ask yourself: </a:t>
            </a:r>
          </a:p>
          <a:p>
            <a:pPr marL="342900" indent="-342900">
              <a:buFont typeface="Arial" panose="020B0604020202020204" pitchFamily="34" charset="0"/>
              <a:buChar char="•"/>
            </a:pPr>
            <a:r>
              <a:rPr lang="en-GB" sz="2000" b="1" noProof="0" dirty="0"/>
              <a:t>How big is the market you want to enter?</a:t>
            </a:r>
          </a:p>
          <a:p>
            <a:pPr marL="342900" indent="-342900">
              <a:buFont typeface="Arial" panose="020B0604020202020204" pitchFamily="34" charset="0"/>
              <a:buChar char="•"/>
            </a:pPr>
            <a:r>
              <a:rPr lang="en-GB" sz="2000" b="1" noProof="0" dirty="0"/>
              <a:t>Who else is already doing something similar?</a:t>
            </a:r>
          </a:p>
          <a:p>
            <a:pPr>
              <a:buNone/>
            </a:pPr>
            <a:endParaRPr lang="en-GB" sz="2000" noProof="0" dirty="0"/>
          </a:p>
          <a:p>
            <a:pPr>
              <a:buNone/>
            </a:pPr>
            <a:r>
              <a:rPr lang="en-GB" sz="2000" noProof="0" dirty="0"/>
              <a:t>Use free tools such as: </a:t>
            </a:r>
          </a:p>
          <a:p>
            <a:pPr marL="342900" indent="-342900">
              <a:buFont typeface="Wingdings" panose="05000000000000000000" pitchFamily="2" charset="2"/>
              <a:buChar char="ü"/>
            </a:pPr>
            <a:r>
              <a:rPr lang="en-GB" sz="2000" b="1" noProof="0" dirty="0">
                <a:solidFill>
                  <a:srgbClr val="94C7B0"/>
                </a:solidFill>
                <a:hlinkClick r:id="rId2">
                  <a:extLst>
                    <a:ext uri="{A12FA001-AC4F-418D-AE19-62706E023703}">
                      <ahyp:hlinkClr xmlns:ahyp="http://schemas.microsoft.com/office/drawing/2018/hyperlinkcolor" val="tx"/>
                    </a:ext>
                  </a:extLst>
                </a:hlinkClick>
              </a:rPr>
              <a:t>Google Trends, </a:t>
            </a:r>
            <a:endParaRPr lang="en-GB" sz="2000" b="1" noProof="0" dirty="0">
              <a:solidFill>
                <a:srgbClr val="94C7B0"/>
              </a:solidFill>
            </a:endParaRPr>
          </a:p>
          <a:p>
            <a:pPr marL="342900" indent="-342900">
              <a:buFont typeface="Wingdings" panose="05000000000000000000" pitchFamily="2" charset="2"/>
              <a:buChar char="ü"/>
            </a:pPr>
            <a:r>
              <a:rPr lang="en-GB" sz="2000" b="1" noProof="0" dirty="0">
                <a:solidFill>
                  <a:srgbClr val="94C7B0"/>
                </a:solidFill>
                <a:hlinkClick r:id="rId3">
                  <a:extLst>
                    <a:ext uri="{A12FA001-AC4F-418D-AE19-62706E023703}">
                      <ahyp:hlinkClr xmlns:ahyp="http://schemas.microsoft.com/office/drawing/2018/hyperlinkcolor" val="tx"/>
                    </a:ext>
                  </a:extLst>
                </a:hlinkClick>
              </a:rPr>
              <a:t>Google Alerts, </a:t>
            </a:r>
            <a:endParaRPr lang="en-GB" sz="2000" b="1" noProof="0" dirty="0">
              <a:solidFill>
                <a:srgbClr val="94C7B0"/>
              </a:solidFill>
            </a:endParaRPr>
          </a:p>
          <a:p>
            <a:pPr marL="342900" indent="-342900">
              <a:buFont typeface="Wingdings" panose="05000000000000000000" pitchFamily="2" charset="2"/>
              <a:buChar char="ü"/>
            </a:pPr>
            <a:r>
              <a:rPr lang="en-GB" sz="2000" b="1" noProof="0" dirty="0">
                <a:solidFill>
                  <a:srgbClr val="94C7B0"/>
                </a:solidFill>
                <a:hlinkClick r:id="rId4">
                  <a:extLst>
                    <a:ext uri="{A12FA001-AC4F-418D-AE19-62706E023703}">
                      <ahyp:hlinkClr xmlns:ahyp="http://schemas.microsoft.com/office/drawing/2018/hyperlinkcolor" val="tx"/>
                    </a:ext>
                  </a:extLst>
                </a:hlinkClick>
              </a:rPr>
              <a:t>Google Ads </a:t>
            </a:r>
            <a:endParaRPr lang="en-GB" sz="2000" b="1" noProof="0" dirty="0">
              <a:solidFill>
                <a:srgbClr val="94C7B0"/>
              </a:solidFill>
            </a:endParaRPr>
          </a:p>
          <a:p>
            <a:pPr marL="342900" indent="-342900">
              <a:buFont typeface="Wingdings" panose="05000000000000000000" pitchFamily="2" charset="2"/>
              <a:buChar char="ü"/>
            </a:pPr>
            <a:r>
              <a:rPr lang="en-GB" sz="2000" b="1" noProof="0" dirty="0">
                <a:solidFill>
                  <a:srgbClr val="94C7B0"/>
                </a:solidFill>
                <a:hlinkClick r:id="rId5">
                  <a:extLst>
                    <a:ext uri="{A12FA001-AC4F-418D-AE19-62706E023703}">
                      <ahyp:hlinkClr xmlns:ahyp="http://schemas.microsoft.com/office/drawing/2018/hyperlinkcolor" val="tx"/>
                    </a:ext>
                  </a:extLst>
                </a:hlinkClick>
              </a:rPr>
              <a:t>Keyword Planner</a:t>
            </a:r>
            <a:endParaRPr lang="en-GB" sz="2000" b="1" noProof="0" dirty="0">
              <a:solidFill>
                <a:srgbClr val="94C7B0"/>
              </a:solidFill>
            </a:endParaRPr>
          </a:p>
          <a:p>
            <a:r>
              <a:rPr lang="en-GB" sz="2000" noProof="0" dirty="0"/>
              <a:t>to find out what people are searching for in terms of food and culinary and what topics are popular right now.</a:t>
            </a:r>
          </a:p>
        </p:txBody>
      </p:sp>
      <p:pic>
        <p:nvPicPr>
          <p:cNvPr id="8" name="Picture 7" descr="A hand holding a notebook and pen&#10;&#10;Description automatically generated">
            <a:extLst>
              <a:ext uri="{FF2B5EF4-FFF2-40B4-BE49-F238E27FC236}">
                <a16:creationId xmlns:a16="http://schemas.microsoft.com/office/drawing/2014/main" id="{47B0458C-0E3A-EF43-3D78-52B7E6FE6294}"/>
              </a:ext>
            </a:extLst>
          </p:cNvPr>
          <p:cNvPicPr>
            <a:picLocks noChangeAspect="1"/>
          </p:cNvPicPr>
          <p:nvPr/>
        </p:nvPicPr>
        <p:blipFill>
          <a:blip r:embed="rId6"/>
          <a:srcRect l="18656" r="7178"/>
          <a:stretch/>
        </p:blipFill>
        <p:spPr>
          <a:xfrm>
            <a:off x="8062599" y="1250923"/>
            <a:ext cx="3596001" cy="3211350"/>
          </a:xfrm>
          <a:prstGeom prst="roundRect">
            <a:avLst/>
          </a:prstGeom>
          <a:ln>
            <a:noFill/>
          </a:ln>
          <a:effectLst>
            <a:softEdge rad="0"/>
          </a:effectLst>
        </p:spPr>
      </p:pic>
      <p:sp>
        <p:nvSpPr>
          <p:cNvPr id="3" name="pole tekstowe 2">
            <a:extLst>
              <a:ext uri="{FF2B5EF4-FFF2-40B4-BE49-F238E27FC236}">
                <a16:creationId xmlns:a16="http://schemas.microsoft.com/office/drawing/2014/main" id="{AA161685-5C4F-71D9-CE0E-F380B21A9620}"/>
              </a:ext>
            </a:extLst>
          </p:cNvPr>
          <p:cNvSpPr txBox="1"/>
          <p:nvPr/>
        </p:nvSpPr>
        <p:spPr>
          <a:xfrm>
            <a:off x="722022" y="4791469"/>
            <a:ext cx="11036808" cy="1631216"/>
          </a:xfrm>
          <a:prstGeom prst="rect">
            <a:avLst/>
          </a:prstGeom>
          <a:noFill/>
        </p:spPr>
        <p:txBody>
          <a:bodyPr wrap="square">
            <a:spAutoFit/>
          </a:bodyPr>
          <a:lstStyle/>
          <a:p>
            <a:pPr>
              <a:buNone/>
            </a:pPr>
            <a:r>
              <a:rPr lang="en-GB" sz="2000" noProof="0" dirty="0"/>
              <a:t>Try searching for industry reports or market overviews using terms like “[your product] market” or “[your service] demand”. Look at the related searches at the bottom of the results page — they can give you new ideas.</a:t>
            </a:r>
          </a:p>
          <a:p>
            <a:r>
              <a:rPr lang="en-GB" sz="2000" noProof="0" dirty="0"/>
              <a:t>Take a close look at one or two businesses like yours. </a:t>
            </a:r>
            <a:r>
              <a:rPr lang="en-GB" sz="2000" b="1" noProof="0" dirty="0"/>
              <a:t>Who are their customers? What do they do well? What could you do differently?</a:t>
            </a:r>
          </a:p>
        </p:txBody>
      </p:sp>
    </p:spTree>
    <p:extLst>
      <p:ext uri="{BB962C8B-B14F-4D97-AF65-F5344CB8AC3E}">
        <p14:creationId xmlns:p14="http://schemas.microsoft.com/office/powerpoint/2010/main" val="229290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YOUR TARGET MARKET</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02260" y="1283341"/>
            <a:ext cx="10088095" cy="4548987"/>
          </a:xfrm>
        </p:spPr>
        <p:txBody>
          <a:bodyPr numCol="1"/>
          <a:lstStyle/>
          <a:p>
            <a:pPr>
              <a:buNone/>
            </a:pPr>
            <a:r>
              <a:rPr lang="en-GB" dirty="0"/>
              <a:t>Before you move forward, check if your food business idea is built on real demand and opportunity.</a:t>
            </a:r>
          </a:p>
          <a:p>
            <a:pPr>
              <a:buNone/>
            </a:pPr>
            <a:endParaRPr lang="en-GB" dirty="0"/>
          </a:p>
          <a:p>
            <a:r>
              <a:rPr lang="en-GB" b="1" dirty="0"/>
              <a:t>Is your food idea part of a trend or growing demand?</a:t>
            </a:r>
            <a:br>
              <a:rPr lang="en-GB" dirty="0"/>
            </a:br>
            <a:r>
              <a:rPr lang="en-GB" dirty="0"/>
              <a:t>Are more people looking for the kind of food you want to offer like international flavours, home-cooked meals, healthy snacks, or plant-based dishes?</a:t>
            </a:r>
          </a:p>
          <a:p>
            <a:endParaRPr lang="en-GB" dirty="0"/>
          </a:p>
          <a:p>
            <a:r>
              <a:rPr lang="en-GB" b="1" dirty="0"/>
              <a:t>Can you find other food businesses doing well in this space?</a:t>
            </a:r>
            <a:br>
              <a:rPr lang="en-GB" dirty="0"/>
            </a:br>
            <a:r>
              <a:rPr lang="en-GB" dirty="0"/>
              <a:t>Are there successful market stalls, cafés, or delivery services offering something similar showing that people are willing to pay for it?</a:t>
            </a:r>
          </a:p>
          <a:p>
            <a:endParaRPr lang="en-GB" dirty="0"/>
          </a:p>
          <a:p>
            <a:r>
              <a:rPr lang="en-GB" b="1" dirty="0"/>
              <a:t>Is your food offer clearly different or special?</a:t>
            </a:r>
            <a:br>
              <a:rPr lang="en-GB" dirty="0"/>
            </a:br>
            <a:r>
              <a:rPr lang="en-GB" dirty="0"/>
              <a:t>Does your product stand out with a unique recipe, story, cultural background, price point, or personal touch that others don’t offer?</a:t>
            </a:r>
          </a:p>
          <a:p>
            <a:endParaRPr lang="en-GB" dirty="0"/>
          </a:p>
          <a:p>
            <a:r>
              <a:rPr lang="en-GB" dirty="0"/>
              <a:t>If you can say </a:t>
            </a:r>
            <a:r>
              <a:rPr lang="en-GB" i="1" dirty="0"/>
              <a:t>yes</a:t>
            </a:r>
            <a:r>
              <a:rPr lang="en-GB" dirty="0"/>
              <a:t> to most of these questions,  you're on the right track.  If not yet, that’s okay. You’re still early, and asking the right questions is how smart food businesses start. </a:t>
            </a:r>
          </a:p>
        </p:txBody>
      </p:sp>
      <p:pic>
        <p:nvPicPr>
          <p:cNvPr id="3" name="Graphic 2" descr="Badge Question Mark with solid fill">
            <a:extLst>
              <a:ext uri="{FF2B5EF4-FFF2-40B4-BE49-F238E27FC236}">
                <a16:creationId xmlns:a16="http://schemas.microsoft.com/office/drawing/2014/main" id="{E5E2722A-0C49-2BD2-B6E8-60883944D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1296" y="1441191"/>
            <a:ext cx="1457908" cy="1457908"/>
          </a:xfrm>
          <a:prstGeom prst="rect">
            <a:avLst/>
          </a:prstGeom>
        </p:spPr>
      </p:pic>
      <p:pic>
        <p:nvPicPr>
          <p:cNvPr id="5" name="Picture 4">
            <a:extLst>
              <a:ext uri="{FF2B5EF4-FFF2-40B4-BE49-F238E27FC236}">
                <a16:creationId xmlns:a16="http://schemas.microsoft.com/office/drawing/2014/main" id="{A3710FAD-2BA7-5DE8-70B7-52C873BE5987}"/>
              </a:ext>
            </a:extLst>
          </p:cNvPr>
          <p:cNvPicPr>
            <a:picLocks noChangeAspect="1"/>
          </p:cNvPicPr>
          <p:nvPr/>
        </p:nvPicPr>
        <p:blipFill>
          <a:blip r:embed="rId4"/>
          <a:stretch>
            <a:fillRect/>
          </a:stretch>
        </p:blipFill>
        <p:spPr>
          <a:xfrm>
            <a:off x="10740259" y="4601451"/>
            <a:ext cx="1463167" cy="1457070"/>
          </a:xfrm>
          <a:prstGeom prst="rect">
            <a:avLst/>
          </a:prstGeom>
        </p:spPr>
      </p:pic>
      <p:pic>
        <p:nvPicPr>
          <p:cNvPr id="6" name="Picture 5">
            <a:extLst>
              <a:ext uri="{FF2B5EF4-FFF2-40B4-BE49-F238E27FC236}">
                <a16:creationId xmlns:a16="http://schemas.microsoft.com/office/drawing/2014/main" id="{EB6E2881-D1A0-A212-F84F-54261D16E597}"/>
              </a:ext>
            </a:extLst>
          </p:cNvPr>
          <p:cNvPicPr>
            <a:picLocks noChangeAspect="1"/>
          </p:cNvPicPr>
          <p:nvPr/>
        </p:nvPicPr>
        <p:blipFill>
          <a:blip r:embed="rId4"/>
          <a:stretch>
            <a:fillRect/>
          </a:stretch>
        </p:blipFill>
        <p:spPr>
          <a:xfrm>
            <a:off x="10740259" y="2968804"/>
            <a:ext cx="1463167" cy="1457070"/>
          </a:xfrm>
          <a:prstGeom prst="rect">
            <a:avLst/>
          </a:prstGeom>
        </p:spPr>
      </p:pic>
    </p:spTree>
    <p:extLst>
      <p:ext uri="{BB962C8B-B14F-4D97-AF65-F5344CB8AC3E}">
        <p14:creationId xmlns:p14="http://schemas.microsoft.com/office/powerpoint/2010/main" val="107934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8A69-43F0-137E-AF5A-3ADB0BD005D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EF4109D-EB0F-50BD-6DC0-A8BFAC5E7A9B}"/>
              </a:ext>
            </a:extLst>
          </p:cNvPr>
          <p:cNvSpPr>
            <a:spLocks noGrp="1"/>
          </p:cNvSpPr>
          <p:nvPr>
            <p:ph type="body" sz="quarter" idx="27"/>
          </p:nvPr>
        </p:nvSpPr>
        <p:spPr/>
        <p:txBody>
          <a:bodyPr/>
          <a:lstStyle/>
          <a:p>
            <a:r>
              <a:rPr lang="en-GB" noProof="0" dirty="0"/>
              <a:t>IDENTIFY YOUR TARGET MARKET </a:t>
            </a:r>
            <a:endParaRPr lang="en-GB" noProof="0" dirty="0">
              <a:effectLst/>
            </a:endParaRPr>
          </a:p>
        </p:txBody>
      </p:sp>
      <p:sp>
        <p:nvSpPr>
          <p:cNvPr id="12" name="Text Placeholder 2">
            <a:extLst>
              <a:ext uri="{FF2B5EF4-FFF2-40B4-BE49-F238E27FC236}">
                <a16:creationId xmlns:a16="http://schemas.microsoft.com/office/drawing/2014/main" id="{6F1A1F43-CAFB-1D2B-C8DA-D2CB585BF04B}"/>
              </a:ext>
            </a:extLst>
          </p:cNvPr>
          <p:cNvSpPr>
            <a:spLocks noGrp="1"/>
          </p:cNvSpPr>
          <p:nvPr>
            <p:ph type="body" sz="quarter" idx="14"/>
          </p:nvPr>
        </p:nvSpPr>
        <p:spPr>
          <a:xfrm>
            <a:off x="463970" y="1681843"/>
            <a:ext cx="6553909" cy="3698679"/>
          </a:xfrm>
        </p:spPr>
        <p:txBody>
          <a:bodyPr numCol="1"/>
          <a:lstStyle/>
          <a:p>
            <a:pPr>
              <a:buNone/>
            </a:pPr>
            <a:r>
              <a:rPr lang="en-GB" sz="2400" b="1" noProof="0" dirty="0">
                <a:solidFill>
                  <a:srgbClr val="94C7B0"/>
                </a:solidFill>
              </a:rPr>
              <a:t>Understand Your Customers Deeply</a:t>
            </a:r>
          </a:p>
          <a:p>
            <a:pPr>
              <a:buNone/>
            </a:pPr>
            <a:endParaRPr lang="en-GB" b="1" noProof="0" dirty="0"/>
          </a:p>
          <a:p>
            <a:r>
              <a:rPr lang="en-GB" noProof="0" dirty="0"/>
              <a:t>To connect with the right people, try to understand more than just their age or location.</a:t>
            </a:r>
          </a:p>
          <a:p>
            <a:br>
              <a:rPr lang="en-GB" noProof="0" dirty="0"/>
            </a:br>
            <a:r>
              <a:rPr lang="en-GB" noProof="0" dirty="0"/>
              <a:t>Think about what kind of person they are – </a:t>
            </a:r>
            <a:r>
              <a:rPr lang="en-GB" b="1" noProof="0" dirty="0"/>
              <a:t>their values, habits, lifestyle, interests and behaviours</a:t>
            </a:r>
            <a:r>
              <a:rPr lang="en-GB" noProof="0" dirty="0"/>
              <a:t>. </a:t>
            </a:r>
          </a:p>
          <a:p>
            <a:endParaRPr lang="en-GB" noProof="0" dirty="0"/>
          </a:p>
          <a:p>
            <a:r>
              <a:rPr lang="en-GB" noProof="0" dirty="0"/>
              <a:t>These things influence how and why they choose to buy food products and services. </a:t>
            </a:r>
          </a:p>
        </p:txBody>
      </p:sp>
      <p:pic>
        <p:nvPicPr>
          <p:cNvPr id="6" name="Picture 5" descr="Close-up of question mark on a hardwood floor against a wall">
            <a:extLst>
              <a:ext uri="{FF2B5EF4-FFF2-40B4-BE49-F238E27FC236}">
                <a16:creationId xmlns:a16="http://schemas.microsoft.com/office/drawing/2014/main" id="{B0B04889-7E85-59FF-5BBA-06E41CC189E3}"/>
              </a:ext>
            </a:extLst>
          </p:cNvPr>
          <p:cNvPicPr>
            <a:picLocks noChangeAspect="1"/>
          </p:cNvPicPr>
          <p:nvPr/>
        </p:nvPicPr>
        <p:blipFill>
          <a:blip r:embed="rId2"/>
          <a:srcRect l="3805" r="62546"/>
          <a:stretch/>
        </p:blipFill>
        <p:spPr>
          <a:xfrm>
            <a:off x="7482575" y="1419282"/>
            <a:ext cx="3108756" cy="4539031"/>
          </a:xfrm>
          <a:prstGeom prst="rect">
            <a:avLst/>
          </a:prstGeom>
        </p:spPr>
      </p:pic>
    </p:spTree>
    <p:extLst>
      <p:ext uri="{BB962C8B-B14F-4D97-AF65-F5344CB8AC3E}">
        <p14:creationId xmlns:p14="http://schemas.microsoft.com/office/powerpoint/2010/main" val="254774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IDENTIFY YOUR TARGET MARKET </a:t>
            </a:r>
            <a:endParaRPr lang="en-GB" noProof="0" dirty="0">
              <a:effectLst/>
            </a:endParaRPr>
          </a:p>
        </p:txBody>
      </p:sp>
      <p:graphicFrame>
        <p:nvGraphicFramePr>
          <p:cNvPr id="2" name="Diagram 1">
            <a:extLst>
              <a:ext uri="{FF2B5EF4-FFF2-40B4-BE49-F238E27FC236}">
                <a16:creationId xmlns:a16="http://schemas.microsoft.com/office/drawing/2014/main" id="{EDF12B94-099F-10B9-F8DD-C07D42B7BAA7}"/>
              </a:ext>
            </a:extLst>
          </p:cNvPr>
          <p:cNvGraphicFramePr/>
          <p:nvPr>
            <p:extLst>
              <p:ext uri="{D42A27DB-BD31-4B8C-83A1-F6EECF244321}">
                <p14:modId xmlns:p14="http://schemas.microsoft.com/office/powerpoint/2010/main" val="444802682"/>
              </p:ext>
            </p:extLst>
          </p:nvPr>
        </p:nvGraphicFramePr>
        <p:xfrm>
          <a:off x="895812" y="1674796"/>
          <a:ext cx="10400375" cy="378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3CD58EAE-88FE-7D61-1B11-269CA99F31D8}"/>
              </a:ext>
            </a:extLst>
          </p:cNvPr>
          <p:cNvSpPr txBox="1"/>
          <p:nvPr/>
        </p:nvSpPr>
        <p:spPr>
          <a:xfrm>
            <a:off x="895811" y="5451289"/>
            <a:ext cx="10400375" cy="769441"/>
          </a:xfrm>
          <a:prstGeom prst="rect">
            <a:avLst/>
          </a:prstGeom>
          <a:noFill/>
        </p:spPr>
        <p:txBody>
          <a:bodyPr wrap="square">
            <a:spAutoFit/>
          </a:bodyPr>
          <a:lstStyle/>
          <a:p>
            <a:r>
              <a:rPr lang="en-GB" sz="2200" b="1" noProof="0" dirty="0"/>
              <a:t>Remember: </a:t>
            </a:r>
            <a:r>
              <a:rPr lang="en-GB" sz="2200" noProof="0" dirty="0"/>
              <a:t>You do not need to reach everyone. You can even serve more than one niche group – just make sure each group is clear and reachable.</a:t>
            </a:r>
          </a:p>
        </p:txBody>
      </p:sp>
    </p:spTree>
    <p:extLst>
      <p:ext uri="{BB962C8B-B14F-4D97-AF65-F5344CB8AC3E}">
        <p14:creationId xmlns:p14="http://schemas.microsoft.com/office/powerpoint/2010/main" val="26623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a:buNone/>
            </a:pPr>
            <a:r>
              <a:rPr lang="en-GB" sz="1600" dirty="0"/>
              <a:t>By the end of this module, </a:t>
            </a:r>
            <a:r>
              <a:rPr lang="en-GB" sz="1600" b="1" dirty="0"/>
              <a:t>you will be able to</a:t>
            </a:r>
            <a:r>
              <a:rPr lang="en-GB" sz="1600" dirty="0"/>
              <a:t>:</a:t>
            </a:r>
          </a:p>
          <a:p>
            <a:pPr marL="342900" indent="-342900">
              <a:buAutoNum type="arabicPeriod"/>
            </a:pPr>
            <a:r>
              <a:rPr lang="en-GB" sz="1600" b="1" dirty="0"/>
              <a:t>Understand the value of food-focused market research</a:t>
            </a:r>
            <a:br>
              <a:rPr lang="en-GB" sz="1600" dirty="0"/>
            </a:br>
            <a:r>
              <a:rPr lang="en-GB" sz="1600" dirty="0"/>
              <a:t>Learn how research helps avoid common mistakes, save resources, and create food products that people truly want.</a:t>
            </a:r>
          </a:p>
          <a:p>
            <a:pPr marL="342900" indent="-342900">
              <a:buAutoNum type="arabicPeriod"/>
            </a:pPr>
            <a:r>
              <a:rPr lang="en-GB" sz="1600" b="1" dirty="0"/>
              <a:t>Explore existing solutions in your food niche</a:t>
            </a:r>
            <a:br>
              <a:rPr lang="en-GB" sz="1600" dirty="0"/>
            </a:br>
            <a:r>
              <a:rPr lang="en-GB" sz="1600" dirty="0"/>
              <a:t>Learn how to identify similar businesses and understand what makes your idea different and needed.</a:t>
            </a:r>
          </a:p>
          <a:p>
            <a:pPr marL="342900" indent="-342900">
              <a:buAutoNum type="arabicPeriod"/>
            </a:pPr>
            <a:r>
              <a:rPr lang="en-GB" sz="1600" b="1" dirty="0"/>
              <a:t>Apply practical research methods</a:t>
            </a:r>
            <a:br>
              <a:rPr lang="en-GB" sz="1600" dirty="0"/>
            </a:br>
            <a:r>
              <a:rPr lang="en-GB" sz="1600" dirty="0"/>
              <a:t>Gain hands-on knowledge in using surveys, interviews, focus groups, and observation to collect useful feedback.</a:t>
            </a:r>
          </a:p>
          <a:p>
            <a:pPr marL="342900" indent="-342900">
              <a:buAutoNum type="arabicPeriod"/>
            </a:pPr>
            <a:r>
              <a:rPr lang="en-GB" sz="1600" b="1" dirty="0"/>
              <a:t>Test and refine your food business idea in real life</a:t>
            </a:r>
            <a:br>
              <a:rPr lang="en-GB" sz="1600" dirty="0"/>
            </a:br>
            <a:r>
              <a:rPr lang="en-GB" sz="1600" dirty="0"/>
              <a:t>Discover ways to start small, try your product with real customers, and make changes based on what you learn.</a:t>
            </a:r>
          </a:p>
          <a:p>
            <a:pPr marL="342900" indent="-342900">
              <a:buAutoNum type="arabicPeriod"/>
            </a:pPr>
            <a:r>
              <a:rPr lang="en-GB" sz="1600" b="1" dirty="0"/>
              <a:t>Define your target market</a:t>
            </a:r>
            <a:br>
              <a:rPr lang="en-GB" sz="1600" dirty="0"/>
            </a:br>
            <a:r>
              <a:rPr lang="en-GB" sz="1600" dirty="0"/>
              <a:t>Identify the specific group of people who are most likely to buy and enjoy your food and tailor your offer to them.</a:t>
            </a:r>
          </a:p>
          <a:p>
            <a:pPr marL="342900" indent="-342900">
              <a:buAutoNum type="arabicPeriod"/>
            </a:pPr>
            <a:r>
              <a:rPr lang="en-GB" sz="1600" b="1" dirty="0"/>
              <a:t>Assess if your idea is strong enough to grow</a:t>
            </a:r>
            <a:br>
              <a:rPr lang="en-GB" sz="1600" dirty="0"/>
            </a:br>
            <a:r>
              <a:rPr lang="en-GB" sz="1600" dirty="0"/>
              <a:t>Use everything you've learned — from customer feedback to competitor insight — to decide if your food business idea is ready to move forward, or if it needs adjustments.</a:t>
            </a:r>
          </a:p>
          <a:p>
            <a:pPr algn="ctr" fontAlgn="base"/>
            <a:r>
              <a:rPr lang="en-GB" sz="1600" noProof="0" dirty="0">
                <a:solidFill>
                  <a:schemeClr val="bg1"/>
                </a:solidFill>
              </a:rPr>
              <a:t>​</a:t>
            </a: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en-GB" sz="3200" b="1" dirty="0"/>
              <a:t>Learning Objectives – Step 2: Explore and prove your  idea</a:t>
            </a:r>
          </a:p>
          <a:p>
            <a:pPr>
              <a:buNone/>
            </a:pPr>
            <a:r>
              <a:rPr lang="en-GB" sz="3200" dirty="0"/>
              <a:t>By the end of Step 2, you will be able to:</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sz="3600" noProof="0" dirty="0">
                <a:solidFill>
                  <a:schemeClr val="bg1"/>
                </a:solidFill>
              </a:rPr>
              <a:t>FINDING </a:t>
            </a:r>
            <a:r>
              <a:rPr lang="en-GB" dirty="0"/>
              <a:t>YOUR CUSTOMERS</a:t>
            </a:r>
            <a:endParaRPr lang="en-GB" sz="3600" noProof="0" dirty="0">
              <a:solidFill>
                <a:schemeClr val="bg1"/>
              </a:solidFill>
            </a:endParaRPr>
          </a:p>
        </p:txBody>
      </p:sp>
      <p:pic>
        <p:nvPicPr>
          <p:cNvPr id="3" name="Graphic 2" descr="Bullseye with solid fill">
            <a:extLst>
              <a:ext uri="{FF2B5EF4-FFF2-40B4-BE49-F238E27FC236}">
                <a16:creationId xmlns:a16="http://schemas.microsoft.com/office/drawing/2014/main" id="{774F8700-0F8B-8908-5DD3-348AD1123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717" y="1192856"/>
            <a:ext cx="1831883" cy="1831883"/>
          </a:xfrm>
          <a:prstGeom prst="rect">
            <a:avLst/>
          </a:prstGeom>
        </p:spPr>
      </p:pic>
      <p:graphicFrame>
        <p:nvGraphicFramePr>
          <p:cNvPr id="2" name="Diagram 1">
            <a:extLst>
              <a:ext uri="{FF2B5EF4-FFF2-40B4-BE49-F238E27FC236}">
                <a16:creationId xmlns:a16="http://schemas.microsoft.com/office/drawing/2014/main" id="{ACA20D5E-22AA-7F8C-4B6A-E2AAB69BE0F3}"/>
              </a:ext>
            </a:extLst>
          </p:cNvPr>
          <p:cNvGraphicFramePr/>
          <p:nvPr>
            <p:extLst>
              <p:ext uri="{D42A27DB-BD31-4B8C-83A1-F6EECF244321}">
                <p14:modId xmlns:p14="http://schemas.microsoft.com/office/powerpoint/2010/main" val="942561475"/>
              </p:ext>
            </p:extLst>
          </p:nvPr>
        </p:nvGraphicFramePr>
        <p:xfrm>
          <a:off x="1044969" y="2513058"/>
          <a:ext cx="10102062" cy="3664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pole tekstowe 12">
            <a:extLst>
              <a:ext uri="{FF2B5EF4-FFF2-40B4-BE49-F238E27FC236}">
                <a16:creationId xmlns:a16="http://schemas.microsoft.com/office/drawing/2014/main" id="{AEBC6B45-D0D3-330B-D78D-8D5DE1FD2CE8}"/>
              </a:ext>
            </a:extLst>
          </p:cNvPr>
          <p:cNvSpPr txBox="1"/>
          <p:nvPr/>
        </p:nvSpPr>
        <p:spPr>
          <a:xfrm>
            <a:off x="601793" y="1638210"/>
            <a:ext cx="8464791" cy="769441"/>
          </a:xfrm>
          <a:prstGeom prst="rect">
            <a:avLst/>
          </a:prstGeom>
          <a:noFill/>
        </p:spPr>
        <p:txBody>
          <a:bodyPr wrap="square">
            <a:spAutoFit/>
          </a:bodyPr>
          <a:lstStyle/>
          <a:p>
            <a:r>
              <a:rPr lang="en-GB" sz="2200" noProof="0" dirty="0"/>
              <a:t>Here are </a:t>
            </a:r>
            <a:r>
              <a:rPr lang="en-GB" sz="2200" b="1" noProof="0" dirty="0"/>
              <a:t>five simple steps </a:t>
            </a:r>
            <a:r>
              <a:rPr lang="en-GB" sz="2200" noProof="0" dirty="0"/>
              <a:t>to help you get clearer about who your ideal customer is and how to connect with them in a meaningful way:</a:t>
            </a:r>
          </a:p>
        </p:txBody>
      </p:sp>
    </p:spTree>
    <p:extLst>
      <p:ext uri="{BB962C8B-B14F-4D97-AF65-F5344CB8AC3E}">
        <p14:creationId xmlns:p14="http://schemas.microsoft.com/office/powerpoint/2010/main" val="17428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01  </a:t>
            </a:r>
            <a:r>
              <a:rPr kumimoji="0" lang="en-GB" i="0" u="none" strike="noStrike" cap="none" normalizeH="0" baseline="0" noProof="0" dirty="0">
                <a:ln>
                  <a:noFill/>
                </a:ln>
                <a:solidFill>
                  <a:schemeClr val="bg1"/>
                </a:solidFill>
                <a:effectLst/>
                <a:cs typeface="Arial" panose="020B0604020202020204" pitchFamily="34" charset="0"/>
              </a:rPr>
              <a:t>CREATE A CUSTOMER WISH LIST</a:t>
            </a:r>
            <a:endParaRPr lang="en-GB"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7" y="1543051"/>
            <a:ext cx="7177103" cy="4987258"/>
          </a:xfrm>
        </p:spPr>
        <p:txBody>
          <a:bodyPr/>
          <a:lstStyle/>
          <a:p>
            <a:pPr>
              <a:buNone/>
            </a:pPr>
            <a:r>
              <a:rPr lang="en-GB" dirty="0"/>
              <a:t>Think about the kinds of people you’d love to serve with your food. Be specific. Imagine their lives, needs, and tastes.</a:t>
            </a:r>
          </a:p>
          <a:p>
            <a:pPr>
              <a:buNone/>
            </a:pPr>
            <a:endParaRPr lang="en-GB" b="1" dirty="0"/>
          </a:p>
          <a:p>
            <a:pPr>
              <a:buNone/>
            </a:pPr>
            <a:r>
              <a:rPr lang="en-GB" b="1" dirty="0"/>
              <a:t>Ask yourself:</a:t>
            </a:r>
          </a:p>
          <a:p>
            <a:pPr marL="342900" indent="-342900">
              <a:buFont typeface="Arial" panose="020B0604020202020204" pitchFamily="34" charset="0"/>
              <a:buChar char="•"/>
            </a:pPr>
            <a:r>
              <a:rPr lang="en-GB" dirty="0"/>
              <a:t>Who would be excited to try my food?</a:t>
            </a:r>
          </a:p>
          <a:p>
            <a:pPr marL="342900" indent="-342900">
              <a:buFont typeface="Arial" panose="020B0604020202020204" pitchFamily="34" charset="0"/>
              <a:buChar char="•"/>
            </a:pPr>
            <a:r>
              <a:rPr lang="en-GB" dirty="0"/>
              <a:t>What kinds of meals or food experiences are they missing right now?</a:t>
            </a:r>
          </a:p>
          <a:p>
            <a:pPr marL="342900" indent="-342900">
              <a:buFont typeface="Arial" panose="020B0604020202020204" pitchFamily="34" charset="0"/>
              <a:buChar char="•"/>
            </a:pPr>
            <a:r>
              <a:rPr lang="en-GB" dirty="0"/>
              <a:t>Are they families, office workers, parents, or elders?</a:t>
            </a:r>
          </a:p>
          <a:p>
            <a:endParaRPr lang="en-GB" dirty="0"/>
          </a:p>
          <a:p>
            <a:r>
              <a:rPr lang="en-GB" b="1" dirty="0"/>
              <a:t>TIP:</a:t>
            </a:r>
            <a:r>
              <a:rPr lang="en-GB" dirty="0"/>
              <a:t> </a:t>
            </a:r>
          </a:p>
          <a:p>
            <a:r>
              <a:rPr lang="en-GB" dirty="0"/>
              <a:t>Write down 3–5 “ideal customer” types. Give them names and describe their routines. This will help you connect more personally to the people you want to reach.</a:t>
            </a:r>
          </a:p>
        </p:txBody>
      </p:sp>
      <p:sp>
        <p:nvSpPr>
          <p:cNvPr id="12" name="Rectangle 11">
            <a:extLst>
              <a:ext uri="{FF2B5EF4-FFF2-40B4-BE49-F238E27FC236}">
                <a16:creationId xmlns:a16="http://schemas.microsoft.com/office/drawing/2014/main" id="{911E98A0-01F3-03D1-982A-9E5A8DE2F4A1}"/>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pic>
        <p:nvPicPr>
          <p:cNvPr id="4" name="Picture 3" descr="A person holding trays of food&#10;&#10;AI-generated content may be incorrect.">
            <a:extLst>
              <a:ext uri="{FF2B5EF4-FFF2-40B4-BE49-F238E27FC236}">
                <a16:creationId xmlns:a16="http://schemas.microsoft.com/office/drawing/2014/main" id="{DF89D2A9-EC4C-5993-BCF4-9ADAB179D884}"/>
              </a:ext>
            </a:extLst>
          </p:cNvPr>
          <p:cNvPicPr>
            <a:picLocks noChangeAspect="1"/>
          </p:cNvPicPr>
          <p:nvPr/>
        </p:nvPicPr>
        <p:blipFill>
          <a:blip r:embed="rId2"/>
          <a:stretch>
            <a:fillRect/>
          </a:stretch>
        </p:blipFill>
        <p:spPr>
          <a:xfrm>
            <a:off x="8047826" y="1767091"/>
            <a:ext cx="3772601" cy="3772601"/>
          </a:xfrm>
          <a:prstGeom prst="rect">
            <a:avLst/>
          </a:prstGeom>
        </p:spPr>
      </p:pic>
    </p:spTree>
    <p:extLst>
      <p:ext uri="{BB962C8B-B14F-4D97-AF65-F5344CB8AC3E}">
        <p14:creationId xmlns:p14="http://schemas.microsoft.com/office/powerpoint/2010/main" val="419824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E6DA-C309-D7AA-30E4-A70340C3FD1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26CE002-5667-265B-C1A2-F676797D526F}"/>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01  </a:t>
            </a:r>
            <a:r>
              <a:rPr kumimoji="0" lang="en-GB" i="0" u="none" strike="noStrike" cap="none" normalizeH="0" baseline="0" noProof="0" dirty="0">
                <a:ln>
                  <a:noFill/>
                </a:ln>
                <a:solidFill>
                  <a:schemeClr val="bg1"/>
                </a:solidFill>
                <a:effectLst/>
                <a:cs typeface="Arial" panose="020B0604020202020204" pitchFamily="34" charset="0"/>
              </a:rPr>
              <a:t>CREATE A CUSTOMER WISH LIST</a:t>
            </a:r>
            <a:endParaRPr lang="en-GB" noProof="0" dirty="0">
              <a:solidFill>
                <a:schemeClr val="bg1"/>
              </a:solidFill>
            </a:endParaRPr>
          </a:p>
        </p:txBody>
      </p:sp>
      <p:sp>
        <p:nvSpPr>
          <p:cNvPr id="3" name="Text Placeholder 2">
            <a:extLst>
              <a:ext uri="{FF2B5EF4-FFF2-40B4-BE49-F238E27FC236}">
                <a16:creationId xmlns:a16="http://schemas.microsoft.com/office/drawing/2014/main" id="{DD0BC509-6034-383C-C2BF-7E0E471A055F}"/>
              </a:ext>
            </a:extLst>
          </p:cNvPr>
          <p:cNvSpPr>
            <a:spLocks noGrp="1"/>
          </p:cNvSpPr>
          <p:nvPr>
            <p:ph type="body" sz="quarter" idx="14"/>
          </p:nvPr>
        </p:nvSpPr>
        <p:spPr>
          <a:xfrm>
            <a:off x="738347" y="1543051"/>
            <a:ext cx="6192801" cy="4987258"/>
          </a:xfrm>
        </p:spPr>
        <p:txBody>
          <a:bodyPr/>
          <a:lstStyle/>
          <a:p>
            <a:pPr>
              <a:buNone/>
            </a:pPr>
            <a:r>
              <a:rPr lang="en-GB" noProof="0" dirty="0"/>
              <a:t>This approach comes from business coach Lynda Falkenstein, author of </a:t>
            </a:r>
          </a:p>
          <a:p>
            <a:pPr>
              <a:buNone/>
            </a:pPr>
            <a:endParaRPr lang="en-GB" i="1" noProof="0" dirty="0"/>
          </a:p>
          <a:p>
            <a:pPr>
              <a:buNone/>
            </a:pPr>
            <a:r>
              <a:rPr lang="en-GB" b="1" i="1" noProof="0" dirty="0" err="1"/>
              <a:t>Nichecraft</a:t>
            </a:r>
            <a:r>
              <a:rPr lang="en-GB" b="1" i="1" noProof="0" dirty="0"/>
              <a:t>: Using Your Specialness to Focus Your Business, Corner Your Market and Make Customers Seek You Out</a:t>
            </a:r>
            <a:r>
              <a:rPr lang="en-GB" b="1" noProof="0" dirty="0"/>
              <a:t>.</a:t>
            </a:r>
          </a:p>
          <a:p>
            <a:pPr>
              <a:buNone/>
            </a:pPr>
            <a:endParaRPr lang="en-GB" noProof="0" dirty="0"/>
          </a:p>
          <a:p>
            <a:pPr>
              <a:buNone/>
            </a:pPr>
            <a:r>
              <a:rPr lang="en-GB" noProof="0" dirty="0"/>
              <a:t>In her book, she shares a practical way to identify your strengths, focus your energy and attract the right customers for your business.</a:t>
            </a:r>
          </a:p>
          <a:p>
            <a:pPr>
              <a:buNone/>
            </a:pPr>
            <a:endParaRPr lang="en-GB" noProof="0" dirty="0"/>
          </a:p>
          <a:p>
            <a:r>
              <a:rPr lang="en-GB" noProof="0" dirty="0"/>
              <a:t>If you would like to explore her method in more detail, you can read more about the book on </a:t>
            </a:r>
            <a:r>
              <a:rPr lang="en-GB" b="1" noProof="0" dirty="0">
                <a:solidFill>
                  <a:srgbClr val="94C7B0"/>
                </a:solidFill>
                <a:hlinkClick r:id="rId2">
                  <a:extLst>
                    <a:ext uri="{A12FA001-AC4F-418D-AE19-62706E023703}">
                      <ahyp:hlinkClr xmlns:ahyp="http://schemas.microsoft.com/office/drawing/2018/hyperlinkcolor" val="tx"/>
                    </a:ext>
                  </a:extLst>
                </a:hlinkClick>
              </a:rPr>
              <a:t>Goodreads</a:t>
            </a:r>
            <a:r>
              <a:rPr lang="en-GB" noProof="0" dirty="0"/>
              <a:t>. It is a helpful resource for anyone trying to build a purpose-driven business with clarity and direction.</a:t>
            </a:r>
          </a:p>
        </p:txBody>
      </p:sp>
      <p:cxnSp>
        <p:nvCxnSpPr>
          <p:cNvPr id="9" name="Straight Connector 8">
            <a:extLst>
              <a:ext uri="{FF2B5EF4-FFF2-40B4-BE49-F238E27FC236}">
                <a16:creationId xmlns:a16="http://schemas.microsoft.com/office/drawing/2014/main" id="{F1551F42-6D9F-CC5F-96F9-ED44D1120435}"/>
              </a:ext>
            </a:extLst>
          </p:cNvPr>
          <p:cNvCxnSpPr>
            <a:cxnSpLocks/>
          </p:cNvCxnSpPr>
          <p:nvPr/>
        </p:nvCxnSpPr>
        <p:spPr>
          <a:xfrm>
            <a:off x="7708490" y="1529442"/>
            <a:ext cx="0" cy="45024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B908AB-C6C9-B2C1-3A9A-5296F1CF0D5A}"/>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pic>
        <p:nvPicPr>
          <p:cNvPr id="4" name="Obraz 3">
            <a:extLst>
              <a:ext uri="{FF2B5EF4-FFF2-40B4-BE49-F238E27FC236}">
                <a16:creationId xmlns:a16="http://schemas.microsoft.com/office/drawing/2014/main" id="{0B8C8875-9330-7F9D-2D31-CC0B1B4ECAAC}"/>
              </a:ext>
            </a:extLst>
          </p:cNvPr>
          <p:cNvPicPr>
            <a:picLocks noChangeAspect="1"/>
          </p:cNvPicPr>
          <p:nvPr/>
        </p:nvPicPr>
        <p:blipFill>
          <a:blip r:embed="rId3"/>
          <a:stretch>
            <a:fillRect/>
          </a:stretch>
        </p:blipFill>
        <p:spPr>
          <a:xfrm>
            <a:off x="8485677" y="1529442"/>
            <a:ext cx="2967976" cy="4502483"/>
          </a:xfrm>
          <a:prstGeom prst="rect">
            <a:avLst/>
          </a:prstGeom>
        </p:spPr>
      </p:pic>
    </p:spTree>
    <p:extLst>
      <p:ext uri="{BB962C8B-B14F-4D97-AF65-F5344CB8AC3E}">
        <p14:creationId xmlns:p14="http://schemas.microsoft.com/office/powerpoint/2010/main" val="280420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02  CHOOSE WHERE TO FOCUS</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8" y="1543050"/>
            <a:ext cx="6485407" cy="4672013"/>
          </a:xfrm>
        </p:spPr>
        <p:txBody>
          <a:bodyPr/>
          <a:lstStyle/>
          <a:p>
            <a:pPr>
              <a:buNone/>
            </a:pPr>
            <a:r>
              <a:rPr lang="en-GB" dirty="0"/>
              <a:t>You can’t serve everyone and that’s okay. Now it’s time to narrow it down and focus on your most realistic, reachable customers.</a:t>
            </a:r>
          </a:p>
          <a:p>
            <a:pPr>
              <a:buNone/>
            </a:pPr>
            <a:endParaRPr lang="en-GB" dirty="0"/>
          </a:p>
          <a:p>
            <a:pPr>
              <a:buNone/>
            </a:pPr>
            <a:r>
              <a:rPr lang="en-GB" b="1" dirty="0"/>
              <a:t>Ask yourself:</a:t>
            </a:r>
          </a:p>
          <a:p>
            <a:pPr marL="342900" indent="-342900">
              <a:buFont typeface="Arial" panose="020B0604020202020204" pitchFamily="34" charset="0"/>
              <a:buChar char="•"/>
            </a:pPr>
            <a:r>
              <a:rPr lang="en-GB" dirty="0"/>
              <a:t>Who do I have easy access to right now?</a:t>
            </a:r>
          </a:p>
          <a:p>
            <a:pPr marL="342900" indent="-342900">
              <a:buFont typeface="Arial" panose="020B0604020202020204" pitchFamily="34" charset="0"/>
              <a:buChar char="•"/>
            </a:pPr>
            <a:r>
              <a:rPr lang="en-GB" dirty="0"/>
              <a:t>Who can afford my food and is likely to buy soon?</a:t>
            </a:r>
          </a:p>
          <a:p>
            <a:pPr marL="342900" indent="-342900">
              <a:buFont typeface="Arial" panose="020B0604020202020204" pitchFamily="34" charset="0"/>
              <a:buChar char="•"/>
            </a:pPr>
            <a:r>
              <a:rPr lang="en-GB" dirty="0"/>
              <a:t>Where do these people live, shop, or gather?</a:t>
            </a:r>
          </a:p>
          <a:p>
            <a:pPr>
              <a:buFont typeface="Arial" panose="020B0604020202020204" pitchFamily="34" charset="0"/>
              <a:buChar char="•"/>
            </a:pPr>
            <a:endParaRPr lang="en-GB" dirty="0"/>
          </a:p>
          <a:p>
            <a:r>
              <a:rPr lang="en-GB" b="1" dirty="0"/>
              <a:t>TIP:</a:t>
            </a:r>
            <a:r>
              <a:rPr lang="en-GB" dirty="0"/>
              <a:t> Start with one small group. You can always grow later. Focusing helps you build stronger relationships and learn faster.</a:t>
            </a:r>
          </a:p>
        </p:txBody>
      </p:sp>
      <p:cxnSp>
        <p:nvCxnSpPr>
          <p:cNvPr id="9" name="Straight Connector 8">
            <a:extLst>
              <a:ext uri="{FF2B5EF4-FFF2-40B4-BE49-F238E27FC236}">
                <a16:creationId xmlns:a16="http://schemas.microsoft.com/office/drawing/2014/main" id="{D8C8A88E-749A-99E9-C791-EA5B2872FDAE}"/>
              </a:ext>
            </a:extLst>
          </p:cNvPr>
          <p:cNvCxnSpPr>
            <a:cxnSpLocks/>
          </p:cNvCxnSpPr>
          <p:nvPr/>
        </p:nvCxnSpPr>
        <p:spPr>
          <a:xfrm>
            <a:off x="7371167" y="1543050"/>
            <a:ext cx="0" cy="468562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12D58B-F146-C31A-EB89-45AACECCCDA4}"/>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sp>
        <p:nvSpPr>
          <p:cNvPr id="5" name="TextBox 4">
            <a:extLst>
              <a:ext uri="{FF2B5EF4-FFF2-40B4-BE49-F238E27FC236}">
                <a16:creationId xmlns:a16="http://schemas.microsoft.com/office/drawing/2014/main" id="{27E88EC9-DAC5-4246-610F-44AEF9CBD59C}"/>
              </a:ext>
            </a:extLst>
          </p:cNvPr>
          <p:cNvSpPr txBox="1"/>
          <p:nvPr/>
        </p:nvSpPr>
        <p:spPr>
          <a:xfrm>
            <a:off x="7621771" y="1603434"/>
            <a:ext cx="4357424" cy="2031325"/>
          </a:xfrm>
          <a:prstGeom prst="rect">
            <a:avLst/>
          </a:prstGeom>
          <a:solidFill>
            <a:srgbClr val="B6D1E1"/>
          </a:solidFill>
        </p:spPr>
        <p:txBody>
          <a:bodyPr wrap="square">
            <a:spAutoFit/>
          </a:bodyPr>
          <a:lstStyle/>
          <a:p>
            <a:r>
              <a:rPr lang="en-GB" b="1" dirty="0"/>
              <a:t>Find the people who need (and want) your food</a:t>
            </a:r>
            <a:br>
              <a:rPr lang="en-GB" dirty="0"/>
            </a:br>
            <a:r>
              <a:rPr lang="en-GB" b="1" dirty="0"/>
              <a:t>TIP:</a:t>
            </a:r>
            <a:r>
              <a:rPr lang="en-GB" dirty="0"/>
              <a:t> Start close to home.</a:t>
            </a:r>
            <a:br>
              <a:rPr lang="en-GB" dirty="0"/>
            </a:br>
            <a:r>
              <a:rPr lang="en-GB" dirty="0"/>
              <a:t>Look around your own community, neighbourhood, or networks. Who’s already craving the kind of food you make? Focus on where you already have access and trust.</a:t>
            </a:r>
            <a:endParaRPr lang="en-IE" dirty="0"/>
          </a:p>
        </p:txBody>
      </p:sp>
      <p:sp>
        <p:nvSpPr>
          <p:cNvPr id="10" name="TextBox 9">
            <a:extLst>
              <a:ext uri="{FF2B5EF4-FFF2-40B4-BE49-F238E27FC236}">
                <a16:creationId xmlns:a16="http://schemas.microsoft.com/office/drawing/2014/main" id="{FD87E68B-9402-68C0-8779-65F1CE4A709F}"/>
              </a:ext>
            </a:extLst>
          </p:cNvPr>
          <p:cNvSpPr txBox="1"/>
          <p:nvPr/>
        </p:nvSpPr>
        <p:spPr>
          <a:xfrm>
            <a:off x="7677869" y="4015655"/>
            <a:ext cx="4301324" cy="2031325"/>
          </a:xfrm>
          <a:prstGeom prst="rect">
            <a:avLst/>
          </a:prstGeom>
          <a:solidFill>
            <a:srgbClr val="B6D1E1"/>
          </a:solidFill>
        </p:spPr>
        <p:txBody>
          <a:bodyPr wrap="square">
            <a:spAutoFit/>
          </a:bodyPr>
          <a:lstStyle/>
          <a:p>
            <a:r>
              <a:rPr lang="en-GB" b="1" dirty="0"/>
              <a:t>Check if your idea fits</a:t>
            </a:r>
            <a:br>
              <a:rPr lang="en-GB" dirty="0"/>
            </a:br>
            <a:r>
              <a:rPr lang="en-GB" b="1" dirty="0"/>
              <a:t>TIP:</a:t>
            </a:r>
            <a:r>
              <a:rPr lang="en-GB" dirty="0"/>
              <a:t> Match your food to their needs.</a:t>
            </a:r>
            <a:br>
              <a:rPr lang="en-GB" dirty="0"/>
            </a:br>
            <a:r>
              <a:rPr lang="en-GB" dirty="0"/>
              <a:t>Does your product solve a real food problem? Is it priced right for your audience? Can you easily reach them? If something doesn’t match, tweak and test again.</a:t>
            </a:r>
            <a:endParaRPr lang="en-IE" dirty="0"/>
          </a:p>
        </p:txBody>
      </p:sp>
    </p:spTree>
    <p:extLst>
      <p:ext uri="{BB962C8B-B14F-4D97-AF65-F5344CB8AC3E}">
        <p14:creationId xmlns:p14="http://schemas.microsoft.com/office/powerpoint/2010/main" val="389494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327691"/>
            <a:ext cx="10907188" cy="720752"/>
          </a:xfrm>
        </p:spPr>
        <p:txBody>
          <a:bodyPr/>
          <a:lstStyle/>
          <a:p>
            <a:r>
              <a:rPr lang="en-GB" sz="3600" noProof="0" dirty="0">
                <a:solidFill>
                  <a:schemeClr val="bg1"/>
                </a:solidFill>
              </a:rPr>
              <a:t>02  CHOOSE WHERE TO FOCUS</a:t>
            </a:r>
          </a:p>
        </p:txBody>
      </p:sp>
      <p:sp>
        <p:nvSpPr>
          <p:cNvPr id="6" name="Rectangle 5">
            <a:extLst>
              <a:ext uri="{FF2B5EF4-FFF2-40B4-BE49-F238E27FC236}">
                <a16:creationId xmlns:a16="http://schemas.microsoft.com/office/drawing/2014/main" id="{86356628-FC25-B291-CB92-6ECACCCF7920}"/>
              </a:ext>
            </a:extLst>
          </p:cNvPr>
          <p:cNvSpPr/>
          <p:nvPr/>
        </p:nvSpPr>
        <p:spPr>
          <a:xfrm>
            <a:off x="7780539" y="182977"/>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graphicFrame>
        <p:nvGraphicFramePr>
          <p:cNvPr id="2" name="Diagram 1">
            <a:extLst>
              <a:ext uri="{FF2B5EF4-FFF2-40B4-BE49-F238E27FC236}">
                <a16:creationId xmlns:a16="http://schemas.microsoft.com/office/drawing/2014/main" id="{BE8BF92E-6116-4800-B127-EE087DB8AF43}"/>
              </a:ext>
            </a:extLst>
          </p:cNvPr>
          <p:cNvGraphicFramePr/>
          <p:nvPr>
            <p:extLst>
              <p:ext uri="{D42A27DB-BD31-4B8C-83A1-F6EECF244321}">
                <p14:modId xmlns:p14="http://schemas.microsoft.com/office/powerpoint/2010/main" val="1703362324"/>
              </p:ext>
            </p:extLst>
          </p:nvPr>
        </p:nvGraphicFramePr>
        <p:xfrm>
          <a:off x="816725" y="1408176"/>
          <a:ext cx="9470275"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1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00396" y="458319"/>
            <a:ext cx="11391603" cy="720752"/>
          </a:xfrm>
        </p:spPr>
        <p:txBody>
          <a:bodyPr/>
          <a:lstStyle/>
          <a:p>
            <a:r>
              <a:rPr lang="en-GB" sz="3600" noProof="0" dirty="0">
                <a:solidFill>
                  <a:schemeClr val="bg1"/>
                </a:solidFill>
              </a:rPr>
              <a:t>03 </a:t>
            </a:r>
            <a:r>
              <a:rPr kumimoji="0" lang="en-GB" i="0" u="none" strike="noStrike" cap="none" normalizeH="0" baseline="0" noProof="0" dirty="0">
                <a:ln>
                  <a:noFill/>
                </a:ln>
                <a:solidFill>
                  <a:schemeClr val="bg1"/>
                </a:solidFill>
                <a:effectLst/>
                <a:cs typeface="Arial" panose="020B0604020202020204" pitchFamily="34" charset="0"/>
              </a:rPr>
              <a:t>UNDERSTAND HOW YOUR CUSTOMER SEES THE WORLD</a:t>
            </a:r>
            <a:endParaRPr lang="en-GB" noProof="0" dirty="0">
              <a:solidFill>
                <a:schemeClr val="bg1"/>
              </a:solidFill>
            </a:endParaRP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609322" y="1369639"/>
            <a:ext cx="11082079" cy="3722893"/>
          </a:xfrm>
        </p:spPr>
        <p:txBody>
          <a:bodyPr/>
          <a:lstStyle/>
          <a:p>
            <a:pPr>
              <a:buNone/>
            </a:pPr>
            <a:r>
              <a:rPr lang="en-GB" dirty="0"/>
              <a:t>To build a meaningful food business, it’s not about what </a:t>
            </a:r>
            <a:r>
              <a:rPr lang="en-GB" i="1" dirty="0"/>
              <a:t>you</a:t>
            </a:r>
            <a:r>
              <a:rPr lang="en-GB" dirty="0"/>
              <a:t> want to cook,  it’s about what </a:t>
            </a:r>
            <a:r>
              <a:rPr lang="en-GB" i="1" dirty="0"/>
              <a:t>your customer</a:t>
            </a:r>
            <a:r>
              <a:rPr lang="en-GB" dirty="0"/>
              <a:t> wants to eat.  Think about how your food fits into their daily life. Many people today are eager to try global dishes but don’t know where to start — or who to trust.</a:t>
            </a:r>
          </a:p>
          <a:p>
            <a:pPr>
              <a:buNone/>
            </a:pPr>
            <a:endParaRPr lang="en-GB" dirty="0"/>
          </a:p>
          <a:p>
            <a:pPr>
              <a:buNone/>
            </a:pPr>
            <a:r>
              <a:rPr lang="en-GB" b="1" dirty="0"/>
              <a:t>That’s where you come in.</a:t>
            </a:r>
            <a:br>
              <a:rPr lang="en-GB" dirty="0"/>
            </a:br>
            <a:r>
              <a:rPr lang="en-GB" dirty="0"/>
              <a:t>You bring a unique culinary heritage. Whether it’s Syrian flatbreads, West African stews, Filipino snacks, or Romanian pastries,  you have something special to offer. But to succeed, you must first understand what your customer is really looking for.</a:t>
            </a:r>
          </a:p>
          <a:p>
            <a:pPr>
              <a:buNone/>
            </a:pPr>
            <a:endParaRPr lang="en-GB" dirty="0"/>
          </a:p>
          <a:p>
            <a:pPr>
              <a:buNone/>
            </a:pPr>
            <a:r>
              <a:rPr lang="en-GB" b="1" dirty="0"/>
              <a:t>Ask questions like:</a:t>
            </a:r>
            <a:endParaRPr lang="en-GB" dirty="0"/>
          </a:p>
          <a:p>
            <a:pPr>
              <a:buFont typeface="Arial" panose="020B0604020202020204" pitchFamily="34" charset="0"/>
              <a:buChar char="•"/>
            </a:pPr>
            <a:r>
              <a:rPr lang="en-GB" dirty="0"/>
              <a:t>“Are you open to trying new dishes from other cultures?”</a:t>
            </a:r>
          </a:p>
          <a:p>
            <a:pPr>
              <a:buFont typeface="Arial" panose="020B0604020202020204" pitchFamily="34" charset="0"/>
              <a:buChar char="•"/>
            </a:pPr>
            <a:r>
              <a:rPr lang="en-GB" dirty="0"/>
              <a:t>“What flavours or food experiences do you miss or wish you had access to?”</a:t>
            </a:r>
          </a:p>
          <a:p>
            <a:pPr>
              <a:buFont typeface="Arial" panose="020B0604020202020204" pitchFamily="34" charset="0"/>
              <a:buChar char="•"/>
            </a:pPr>
            <a:r>
              <a:rPr lang="en-GB" dirty="0"/>
              <a:t>“What stops you from trying food from other parts of the world?”</a:t>
            </a:r>
          </a:p>
          <a:p>
            <a:pPr>
              <a:buFont typeface="Arial" panose="020B0604020202020204" pitchFamily="34" charset="0"/>
              <a:buChar char="•"/>
            </a:pPr>
            <a:endParaRPr lang="en-GB" dirty="0"/>
          </a:p>
          <a:p>
            <a:r>
              <a:rPr lang="en-GB" b="1" dirty="0"/>
              <a:t>When you listen deeply, you’ll find opportunities to connect.</a:t>
            </a:r>
            <a:br>
              <a:rPr lang="en-GB" dirty="0"/>
            </a:br>
            <a:r>
              <a:rPr lang="en-GB" dirty="0"/>
              <a:t>Maybe it’s offering milder versions of traditional dishes, explaining ingredients clearly, or sharing a personal story that builds trust.</a:t>
            </a:r>
          </a:p>
        </p:txBody>
      </p:sp>
      <p:sp>
        <p:nvSpPr>
          <p:cNvPr id="9" name="Rectangle 8">
            <a:extLst>
              <a:ext uri="{FF2B5EF4-FFF2-40B4-BE49-F238E27FC236}">
                <a16:creationId xmlns:a16="http://schemas.microsoft.com/office/drawing/2014/main" id="{C9AB44E2-CA10-D0C0-5362-C3DA3343B398}"/>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spTree>
    <p:extLst>
      <p:ext uri="{BB962C8B-B14F-4D97-AF65-F5344CB8AC3E}">
        <p14:creationId xmlns:p14="http://schemas.microsoft.com/office/powerpoint/2010/main" val="98281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AD57-C26D-8D16-A720-7FED054175F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E20CCF3-7B44-C454-4CE2-02601CC3BDB3}"/>
              </a:ext>
            </a:extLst>
          </p:cNvPr>
          <p:cNvSpPr>
            <a:spLocks noGrp="1"/>
          </p:cNvSpPr>
          <p:nvPr>
            <p:ph type="body" sz="quarter" idx="27"/>
          </p:nvPr>
        </p:nvSpPr>
        <p:spPr>
          <a:xfrm>
            <a:off x="800396" y="458319"/>
            <a:ext cx="11391603" cy="720752"/>
          </a:xfrm>
        </p:spPr>
        <p:txBody>
          <a:bodyPr/>
          <a:lstStyle/>
          <a:p>
            <a:r>
              <a:rPr lang="en-GB" sz="3600" noProof="0" dirty="0">
                <a:solidFill>
                  <a:schemeClr val="bg1"/>
                </a:solidFill>
              </a:rPr>
              <a:t>03 </a:t>
            </a:r>
            <a:r>
              <a:rPr kumimoji="0" lang="en-GB" i="0" u="none" strike="noStrike" cap="none" normalizeH="0" baseline="0" noProof="0" dirty="0">
                <a:ln>
                  <a:noFill/>
                </a:ln>
                <a:solidFill>
                  <a:schemeClr val="bg1"/>
                </a:solidFill>
                <a:effectLst/>
                <a:cs typeface="Arial" panose="020B0604020202020204" pitchFamily="34" charset="0"/>
              </a:rPr>
              <a:t>UNDERSTAND HOW YOUR CUSTOMER SEES THE WORLD</a:t>
            </a:r>
            <a:endParaRPr lang="en-GB" noProof="0" dirty="0">
              <a:solidFill>
                <a:schemeClr val="bg1"/>
              </a:solidFill>
            </a:endParaRPr>
          </a:p>
        </p:txBody>
      </p:sp>
      <p:sp>
        <p:nvSpPr>
          <p:cNvPr id="3" name="Text Placeholder 2">
            <a:extLst>
              <a:ext uri="{FF2B5EF4-FFF2-40B4-BE49-F238E27FC236}">
                <a16:creationId xmlns:a16="http://schemas.microsoft.com/office/drawing/2014/main" id="{81BB6069-5009-5B1E-C57F-4B4D143B793B}"/>
              </a:ext>
            </a:extLst>
          </p:cNvPr>
          <p:cNvSpPr>
            <a:spLocks noGrp="1"/>
          </p:cNvSpPr>
          <p:nvPr>
            <p:ph type="body" sz="quarter" idx="14"/>
          </p:nvPr>
        </p:nvSpPr>
        <p:spPr>
          <a:xfrm>
            <a:off x="351271" y="1291102"/>
            <a:ext cx="11469155" cy="3722893"/>
          </a:xfrm>
        </p:spPr>
        <p:txBody>
          <a:bodyPr/>
          <a:lstStyle/>
          <a:p>
            <a:pPr>
              <a:buNone/>
            </a:pPr>
            <a:r>
              <a:rPr lang="en-GB" b="1" dirty="0"/>
              <a:t>LEARN FROM Ihsaan’s Moroccan Catering Business (UK)</a:t>
            </a:r>
          </a:p>
          <a:p>
            <a:pPr>
              <a:buNone/>
            </a:pPr>
            <a:r>
              <a:rPr lang="en-GB" dirty="0"/>
              <a:t>Ihsaan, originally from Morocco, moved to the UK to join her husband. After years spent raising her children and managing the home, she decided to follow her long-held passion: sharing the rich flavours of Moroccan cuisine through her own catering business.</a:t>
            </a:r>
          </a:p>
          <a:p>
            <a:pPr>
              <a:buNone/>
            </a:pPr>
            <a:endParaRPr lang="en-GB" dirty="0"/>
          </a:p>
          <a:p>
            <a:pPr>
              <a:buNone/>
            </a:pPr>
            <a:r>
              <a:rPr lang="en-GB" dirty="0"/>
              <a:t>Through conversations, research, and mentorship, Ihsaan discovered that many in her area were eager to try authentic Moroccan food,  but didn’t know where to find it.  She shaped her offer to meet that gap, offering flavourful, home-cooked meals with cultural roots.</a:t>
            </a:r>
          </a:p>
          <a:p>
            <a:pPr>
              <a:buNone/>
            </a:pPr>
            <a:endParaRPr lang="en-GB" dirty="0"/>
          </a:p>
          <a:p>
            <a:pPr>
              <a:buNone/>
            </a:pPr>
            <a:r>
              <a:rPr lang="en-GB" b="1" dirty="0"/>
              <a:t>What can we learn from Ihsaan?</a:t>
            </a:r>
            <a:endParaRPr lang="en-GB" dirty="0"/>
          </a:p>
          <a:p>
            <a:pPr marL="342900" indent="-342900">
              <a:buFont typeface="Arial" panose="020B0604020202020204" pitchFamily="34" charset="0"/>
              <a:buChar char="•"/>
            </a:pPr>
            <a:r>
              <a:rPr lang="en-GB" dirty="0"/>
              <a:t>She </a:t>
            </a:r>
            <a:r>
              <a:rPr lang="en-GB" b="1" dirty="0"/>
              <a:t>listened</a:t>
            </a:r>
            <a:r>
              <a:rPr lang="en-GB" dirty="0"/>
              <a:t> to her community before launching.</a:t>
            </a:r>
          </a:p>
          <a:p>
            <a:pPr marL="342900" indent="-342900">
              <a:buFont typeface="Arial" panose="020B0604020202020204" pitchFamily="34" charset="0"/>
              <a:buChar char="•"/>
            </a:pPr>
            <a:r>
              <a:rPr lang="en-GB" dirty="0"/>
              <a:t>She </a:t>
            </a:r>
            <a:r>
              <a:rPr lang="en-GB" b="1" dirty="0"/>
              <a:t>used training</a:t>
            </a:r>
            <a:r>
              <a:rPr lang="en-GB" dirty="0"/>
              <a:t> to build confidence and business skills.</a:t>
            </a:r>
          </a:p>
          <a:p>
            <a:pPr marL="342900" indent="-342900">
              <a:buFont typeface="Arial" panose="020B0604020202020204" pitchFamily="34" charset="0"/>
              <a:buChar char="•"/>
            </a:pPr>
            <a:r>
              <a:rPr lang="en-GB" dirty="0"/>
              <a:t>She didn’t try to serve everyone — she </a:t>
            </a:r>
            <a:r>
              <a:rPr lang="en-GB" b="1" dirty="0"/>
              <a:t>focused</a:t>
            </a:r>
            <a:r>
              <a:rPr lang="en-GB" dirty="0"/>
              <a:t> on those who truly valued her offer.</a:t>
            </a:r>
          </a:p>
          <a:p>
            <a:pPr marL="342900" indent="-342900">
              <a:buFont typeface="Arial" panose="020B0604020202020204" pitchFamily="34" charset="0"/>
              <a:buChar char="•"/>
            </a:pPr>
            <a:r>
              <a:rPr lang="en-GB" dirty="0"/>
              <a:t>She proved that with </a:t>
            </a:r>
            <a:r>
              <a:rPr lang="en-GB" b="1" dirty="0"/>
              <a:t>passion, preparation, and support</a:t>
            </a:r>
            <a:r>
              <a:rPr lang="en-GB" dirty="0"/>
              <a:t>, a personal dream can become a real business.</a:t>
            </a:r>
          </a:p>
          <a:p>
            <a:r>
              <a:rPr lang="en-GB" dirty="0">
                <a:hlinkClick r:id="rId2"/>
              </a:rPr>
              <a:t>From Homemaker to Business Owner: Ihsaan’s Culinary Journey - 3 Kitchens</a:t>
            </a:r>
            <a:endParaRPr lang="en-GB" dirty="0"/>
          </a:p>
          <a:p>
            <a:pPr>
              <a:buNone/>
            </a:pPr>
            <a:endParaRPr lang="en-GB" dirty="0"/>
          </a:p>
        </p:txBody>
      </p:sp>
      <p:sp>
        <p:nvSpPr>
          <p:cNvPr id="9" name="Rectangle 8">
            <a:extLst>
              <a:ext uri="{FF2B5EF4-FFF2-40B4-BE49-F238E27FC236}">
                <a16:creationId xmlns:a16="http://schemas.microsoft.com/office/drawing/2014/main" id="{08F58C06-A8B1-3C23-7D46-EF968EB71C49}"/>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spTree>
    <p:extLst>
      <p:ext uri="{BB962C8B-B14F-4D97-AF65-F5344CB8AC3E}">
        <p14:creationId xmlns:p14="http://schemas.microsoft.com/office/powerpoint/2010/main" val="1663263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29623"/>
            <a:ext cx="10907188" cy="720752"/>
          </a:xfrm>
        </p:spPr>
        <p:txBody>
          <a:bodyPr/>
          <a:lstStyle/>
          <a:p>
            <a:r>
              <a:rPr lang="en-GB" sz="3600" noProof="0" dirty="0">
                <a:solidFill>
                  <a:schemeClr val="bg1"/>
                </a:solidFill>
              </a:rPr>
              <a:t>04  </a:t>
            </a:r>
            <a:r>
              <a:rPr kumimoji="0" lang="en-GB" i="0" u="none" strike="noStrike" cap="none" normalizeH="0" baseline="0" noProof="0" dirty="0">
                <a:ln>
                  <a:noFill/>
                </a:ln>
                <a:solidFill>
                  <a:schemeClr val="bg1"/>
                </a:solidFill>
                <a:effectLst/>
                <a:cs typeface="Arial" panose="020B0604020202020204" pitchFamily="34" charset="0"/>
              </a:rPr>
              <a:t>BRING YOUR INSIGHTS TOGETHER</a:t>
            </a:r>
            <a:r>
              <a:rPr lang="en-GB" sz="3600" noProof="0" dirty="0">
                <a:solidFill>
                  <a:schemeClr val="bg1"/>
                </a:solidFill>
              </a:rPr>
              <a:t>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561046" y="1368517"/>
            <a:ext cx="10996522" cy="1020154"/>
          </a:xfrm>
        </p:spPr>
        <p:txBody>
          <a:bodyPr/>
          <a:lstStyle/>
          <a:p>
            <a:pPr>
              <a:buNone/>
            </a:pPr>
            <a:r>
              <a:rPr lang="en-GB" dirty="0"/>
              <a:t>Now it’s time to shape everything you’ve learned about yourself, your food, and your customers into a real business idea that’s both meaningful and practical.</a:t>
            </a:r>
          </a:p>
          <a:p>
            <a:r>
              <a:rPr lang="en-GB" dirty="0"/>
              <a:t>A strong food business idea often has these five qualities:</a:t>
            </a:r>
          </a:p>
        </p:txBody>
      </p:sp>
      <p:sp>
        <p:nvSpPr>
          <p:cNvPr id="2" name="Rectangle 8">
            <a:extLst>
              <a:ext uri="{FF2B5EF4-FFF2-40B4-BE49-F238E27FC236}">
                <a16:creationId xmlns:a16="http://schemas.microsoft.com/office/drawing/2014/main" id="{BA08F60E-07C9-CEF3-3AF7-8228A16BCC7C}"/>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grpSp>
        <p:nvGrpSpPr>
          <p:cNvPr id="5" name="Grupa 4">
            <a:extLst>
              <a:ext uri="{FF2B5EF4-FFF2-40B4-BE49-F238E27FC236}">
                <a16:creationId xmlns:a16="http://schemas.microsoft.com/office/drawing/2014/main" id="{D3A83B46-3295-24A4-06D2-4B2FFC7FBC22}"/>
              </a:ext>
            </a:extLst>
          </p:cNvPr>
          <p:cNvGrpSpPr/>
          <p:nvPr/>
        </p:nvGrpSpPr>
        <p:grpSpPr>
          <a:xfrm>
            <a:off x="77583" y="2687557"/>
            <a:ext cx="2568289" cy="2398757"/>
            <a:chOff x="256822" y="1563913"/>
            <a:chExt cx="2568289" cy="2398757"/>
          </a:xfrm>
        </p:grpSpPr>
        <p:sp>
          <p:nvSpPr>
            <p:cNvPr id="6" name="Freeform 175">
              <a:extLst>
                <a:ext uri="{FF2B5EF4-FFF2-40B4-BE49-F238E27FC236}">
                  <a16:creationId xmlns:a16="http://schemas.microsoft.com/office/drawing/2014/main" id="{61528792-B379-4834-4760-B66375DF5E69}"/>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8" name="Freeform 176">
              <a:extLst>
                <a:ext uri="{FF2B5EF4-FFF2-40B4-BE49-F238E27FC236}">
                  <a16:creationId xmlns:a16="http://schemas.microsoft.com/office/drawing/2014/main" id="{3DF76C04-5744-B1F6-8626-EFC2F69ED2D2}"/>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9" name="Freeform 177">
              <a:extLst>
                <a:ext uri="{FF2B5EF4-FFF2-40B4-BE49-F238E27FC236}">
                  <a16:creationId xmlns:a16="http://schemas.microsoft.com/office/drawing/2014/main" id="{65BF3B5C-394F-449C-1000-C5D29101A39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1" name="Freeform 178">
              <a:extLst>
                <a:ext uri="{FF2B5EF4-FFF2-40B4-BE49-F238E27FC236}">
                  <a16:creationId xmlns:a16="http://schemas.microsoft.com/office/drawing/2014/main" id="{6B279923-3933-7C7A-019C-F1365FC7734B}"/>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12" name="Freeform 179">
              <a:extLst>
                <a:ext uri="{FF2B5EF4-FFF2-40B4-BE49-F238E27FC236}">
                  <a16:creationId xmlns:a16="http://schemas.microsoft.com/office/drawing/2014/main" id="{361AE840-68C9-5217-0699-7008372817FD}"/>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3" name="CuadroTexto 553">
              <a:extLst>
                <a:ext uri="{FF2B5EF4-FFF2-40B4-BE49-F238E27FC236}">
                  <a16:creationId xmlns:a16="http://schemas.microsoft.com/office/drawing/2014/main" id="{A7D5B029-9299-E7C8-E504-3A8C08462D84}"/>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1</a:t>
              </a:r>
            </a:p>
          </p:txBody>
        </p:sp>
      </p:grpSp>
      <p:grpSp>
        <p:nvGrpSpPr>
          <p:cNvPr id="21" name="Grupa 20">
            <a:extLst>
              <a:ext uri="{FF2B5EF4-FFF2-40B4-BE49-F238E27FC236}">
                <a16:creationId xmlns:a16="http://schemas.microsoft.com/office/drawing/2014/main" id="{A2C21C63-9F87-4668-04E0-569FD8A822EC}"/>
              </a:ext>
            </a:extLst>
          </p:cNvPr>
          <p:cNvGrpSpPr/>
          <p:nvPr/>
        </p:nvGrpSpPr>
        <p:grpSpPr>
          <a:xfrm>
            <a:off x="4641342" y="2485273"/>
            <a:ext cx="2848550" cy="2644505"/>
            <a:chOff x="256822" y="1563913"/>
            <a:chExt cx="2568289" cy="2398757"/>
          </a:xfrm>
        </p:grpSpPr>
        <p:sp>
          <p:nvSpPr>
            <p:cNvPr id="22" name="Freeform 175">
              <a:extLst>
                <a:ext uri="{FF2B5EF4-FFF2-40B4-BE49-F238E27FC236}">
                  <a16:creationId xmlns:a16="http://schemas.microsoft.com/office/drawing/2014/main" id="{B54AD8A9-77DD-163E-F488-3B9A4725854C}"/>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3" name="Freeform 176">
              <a:extLst>
                <a:ext uri="{FF2B5EF4-FFF2-40B4-BE49-F238E27FC236}">
                  <a16:creationId xmlns:a16="http://schemas.microsoft.com/office/drawing/2014/main" id="{205360CB-D22F-E66A-1393-29BA5EFEF5EA}"/>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24" name="Freeform 177">
              <a:extLst>
                <a:ext uri="{FF2B5EF4-FFF2-40B4-BE49-F238E27FC236}">
                  <a16:creationId xmlns:a16="http://schemas.microsoft.com/office/drawing/2014/main" id="{18CAC475-6953-7913-D343-06221A530675}"/>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5" name="Freeform 178">
              <a:extLst>
                <a:ext uri="{FF2B5EF4-FFF2-40B4-BE49-F238E27FC236}">
                  <a16:creationId xmlns:a16="http://schemas.microsoft.com/office/drawing/2014/main" id="{4BFD6873-5B8B-8E30-2938-668AE4A30F5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26" name="Freeform 179">
              <a:extLst>
                <a:ext uri="{FF2B5EF4-FFF2-40B4-BE49-F238E27FC236}">
                  <a16:creationId xmlns:a16="http://schemas.microsoft.com/office/drawing/2014/main" id="{CCB2D392-544B-C7A7-A526-B0BECBBF7463}"/>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CuadroTexto 553">
              <a:extLst>
                <a:ext uri="{FF2B5EF4-FFF2-40B4-BE49-F238E27FC236}">
                  <a16:creationId xmlns:a16="http://schemas.microsoft.com/office/drawing/2014/main" id="{FA18391D-3660-37D0-A4F8-954B7E6D97C3}"/>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3</a:t>
              </a:r>
            </a:p>
          </p:txBody>
        </p:sp>
      </p:grpSp>
      <p:grpSp>
        <p:nvGrpSpPr>
          <p:cNvPr id="35" name="Grupa 34">
            <a:extLst>
              <a:ext uri="{FF2B5EF4-FFF2-40B4-BE49-F238E27FC236}">
                <a16:creationId xmlns:a16="http://schemas.microsoft.com/office/drawing/2014/main" id="{4E6DB0D2-A2B5-D9DB-8854-722A1CE1F4F6}"/>
              </a:ext>
            </a:extLst>
          </p:cNvPr>
          <p:cNvGrpSpPr/>
          <p:nvPr/>
        </p:nvGrpSpPr>
        <p:grpSpPr>
          <a:xfrm>
            <a:off x="9422143" y="2687557"/>
            <a:ext cx="2568289" cy="2398757"/>
            <a:chOff x="256822" y="1563913"/>
            <a:chExt cx="2568289" cy="2398757"/>
          </a:xfrm>
        </p:grpSpPr>
        <p:sp>
          <p:nvSpPr>
            <p:cNvPr id="36" name="Freeform 175">
              <a:extLst>
                <a:ext uri="{FF2B5EF4-FFF2-40B4-BE49-F238E27FC236}">
                  <a16:creationId xmlns:a16="http://schemas.microsoft.com/office/drawing/2014/main" id="{2656E713-0158-6219-6980-5E10BBDB6C21}"/>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7" name="Freeform 176">
              <a:extLst>
                <a:ext uri="{FF2B5EF4-FFF2-40B4-BE49-F238E27FC236}">
                  <a16:creationId xmlns:a16="http://schemas.microsoft.com/office/drawing/2014/main" id="{90003EB9-FC84-5488-FADF-7469244E2003}"/>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38" name="Freeform 177">
              <a:extLst>
                <a:ext uri="{FF2B5EF4-FFF2-40B4-BE49-F238E27FC236}">
                  <a16:creationId xmlns:a16="http://schemas.microsoft.com/office/drawing/2014/main" id="{0F2CBA84-6880-20EC-87FE-E1C7B38DCC20}"/>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9" name="Freeform 178">
              <a:extLst>
                <a:ext uri="{FF2B5EF4-FFF2-40B4-BE49-F238E27FC236}">
                  <a16:creationId xmlns:a16="http://schemas.microsoft.com/office/drawing/2014/main" id="{C2739CEF-E29F-F3A7-8175-F426C16DCFCC}"/>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40" name="Freeform 179">
              <a:extLst>
                <a:ext uri="{FF2B5EF4-FFF2-40B4-BE49-F238E27FC236}">
                  <a16:creationId xmlns:a16="http://schemas.microsoft.com/office/drawing/2014/main" id="{E295316A-2C84-FBCB-DD4E-4FC9AE80467A}"/>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41" name="CuadroTexto 553">
              <a:extLst>
                <a:ext uri="{FF2B5EF4-FFF2-40B4-BE49-F238E27FC236}">
                  <a16:creationId xmlns:a16="http://schemas.microsoft.com/office/drawing/2014/main" id="{07A0644C-02D6-2EC2-B30F-F2EF43F47FB1}"/>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5</a:t>
              </a:r>
            </a:p>
          </p:txBody>
        </p:sp>
      </p:grpSp>
      <p:grpSp>
        <p:nvGrpSpPr>
          <p:cNvPr id="50" name="Grupa 49">
            <a:extLst>
              <a:ext uri="{FF2B5EF4-FFF2-40B4-BE49-F238E27FC236}">
                <a16:creationId xmlns:a16="http://schemas.microsoft.com/office/drawing/2014/main" id="{34381C6B-1B6A-C7D1-D54F-C39FC1DFEB0E}"/>
              </a:ext>
            </a:extLst>
          </p:cNvPr>
          <p:cNvGrpSpPr/>
          <p:nvPr/>
        </p:nvGrpSpPr>
        <p:grpSpPr>
          <a:xfrm>
            <a:off x="7361831" y="3953680"/>
            <a:ext cx="2568289" cy="2398757"/>
            <a:chOff x="256822" y="1563913"/>
            <a:chExt cx="2568289" cy="2398757"/>
          </a:xfrm>
        </p:grpSpPr>
        <p:sp>
          <p:nvSpPr>
            <p:cNvPr id="51" name="Freeform 175">
              <a:extLst>
                <a:ext uri="{FF2B5EF4-FFF2-40B4-BE49-F238E27FC236}">
                  <a16:creationId xmlns:a16="http://schemas.microsoft.com/office/drawing/2014/main" id="{5CFC5CAE-2FA7-6E5A-A315-D26BFCC89CA6}"/>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2" name="Freeform 176">
              <a:extLst>
                <a:ext uri="{FF2B5EF4-FFF2-40B4-BE49-F238E27FC236}">
                  <a16:creationId xmlns:a16="http://schemas.microsoft.com/office/drawing/2014/main" id="{B225C2BC-B155-2CFF-7BFB-2B23888E01E7}"/>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53" name="Freeform 177">
              <a:extLst>
                <a:ext uri="{FF2B5EF4-FFF2-40B4-BE49-F238E27FC236}">
                  <a16:creationId xmlns:a16="http://schemas.microsoft.com/office/drawing/2014/main" id="{89575C6B-7CD8-BA4F-AE24-B99117CBF391}"/>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4" name="Freeform 178">
              <a:extLst>
                <a:ext uri="{FF2B5EF4-FFF2-40B4-BE49-F238E27FC236}">
                  <a16:creationId xmlns:a16="http://schemas.microsoft.com/office/drawing/2014/main" id="{285B0B4E-2024-DC7F-EA76-4E67DFB48410}"/>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55" name="Freeform 179">
              <a:extLst>
                <a:ext uri="{FF2B5EF4-FFF2-40B4-BE49-F238E27FC236}">
                  <a16:creationId xmlns:a16="http://schemas.microsoft.com/office/drawing/2014/main" id="{4741BA40-A938-2F0B-E1ED-41A00C2590FE}"/>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6" name="CuadroTexto 553">
              <a:extLst>
                <a:ext uri="{FF2B5EF4-FFF2-40B4-BE49-F238E27FC236}">
                  <a16:creationId xmlns:a16="http://schemas.microsoft.com/office/drawing/2014/main" id="{8345DC46-F334-A111-C307-0ED8315B8CC2}"/>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4</a:t>
              </a:r>
            </a:p>
          </p:txBody>
        </p:sp>
      </p:grpSp>
      <p:grpSp>
        <p:nvGrpSpPr>
          <p:cNvPr id="57" name="Grupa 56">
            <a:extLst>
              <a:ext uri="{FF2B5EF4-FFF2-40B4-BE49-F238E27FC236}">
                <a16:creationId xmlns:a16="http://schemas.microsoft.com/office/drawing/2014/main" id="{489D9B98-A4F9-1E5A-1C29-D7416973B9CD}"/>
              </a:ext>
            </a:extLst>
          </p:cNvPr>
          <p:cNvGrpSpPr/>
          <p:nvPr/>
        </p:nvGrpSpPr>
        <p:grpSpPr>
          <a:xfrm>
            <a:off x="2711664" y="3867649"/>
            <a:ext cx="2568289" cy="2398757"/>
            <a:chOff x="256822" y="1563913"/>
            <a:chExt cx="2568289" cy="2398757"/>
          </a:xfrm>
        </p:grpSpPr>
        <p:sp>
          <p:nvSpPr>
            <p:cNvPr id="58" name="Freeform 175">
              <a:extLst>
                <a:ext uri="{FF2B5EF4-FFF2-40B4-BE49-F238E27FC236}">
                  <a16:creationId xmlns:a16="http://schemas.microsoft.com/office/drawing/2014/main" id="{EBAC36C1-C991-3ACA-67DC-0EF69A49036A}"/>
                </a:ext>
              </a:extLst>
            </p:cNvPr>
            <p:cNvSpPr>
              <a:spLocks noChangeArrowheads="1"/>
            </p:cNvSpPr>
            <p:nvPr/>
          </p:nvSpPr>
          <p:spPr bwMode="auto">
            <a:xfrm>
              <a:off x="256822" y="15639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9" name="Freeform 176">
              <a:extLst>
                <a:ext uri="{FF2B5EF4-FFF2-40B4-BE49-F238E27FC236}">
                  <a16:creationId xmlns:a16="http://schemas.microsoft.com/office/drawing/2014/main" id="{78A8AFBF-60D0-86CD-6096-C823FD9867CC}"/>
                </a:ext>
              </a:extLst>
            </p:cNvPr>
            <p:cNvSpPr>
              <a:spLocks noChangeArrowheads="1"/>
            </p:cNvSpPr>
            <p:nvPr/>
          </p:nvSpPr>
          <p:spPr bwMode="auto">
            <a:xfrm>
              <a:off x="317550" y="162464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94C7B0"/>
            </a:solidFill>
            <a:ln>
              <a:noFill/>
            </a:ln>
            <a:effectLst/>
          </p:spPr>
          <p:txBody>
            <a:bodyPr wrap="none" anchor="ctr"/>
            <a:lstStyle/>
            <a:p>
              <a:endParaRPr lang="en-GB" sz="900" noProof="0" dirty="0"/>
            </a:p>
          </p:txBody>
        </p:sp>
        <p:sp>
          <p:nvSpPr>
            <p:cNvPr id="60" name="Freeform 177">
              <a:extLst>
                <a:ext uri="{FF2B5EF4-FFF2-40B4-BE49-F238E27FC236}">
                  <a16:creationId xmlns:a16="http://schemas.microsoft.com/office/drawing/2014/main" id="{A7D24767-9104-5C60-C8B3-34BC2D9FEEAD}"/>
                </a:ext>
              </a:extLst>
            </p:cNvPr>
            <p:cNvSpPr>
              <a:spLocks noChangeArrowheads="1"/>
            </p:cNvSpPr>
            <p:nvPr/>
          </p:nvSpPr>
          <p:spPr bwMode="auto">
            <a:xfrm>
              <a:off x="380807" y="168536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1" name="Freeform 178">
              <a:extLst>
                <a:ext uri="{FF2B5EF4-FFF2-40B4-BE49-F238E27FC236}">
                  <a16:creationId xmlns:a16="http://schemas.microsoft.com/office/drawing/2014/main" id="{B48FA7A1-9936-5F71-B126-FBB88BBD77D2}"/>
                </a:ext>
              </a:extLst>
            </p:cNvPr>
            <p:cNvSpPr>
              <a:spLocks noChangeArrowheads="1"/>
            </p:cNvSpPr>
            <p:nvPr/>
          </p:nvSpPr>
          <p:spPr bwMode="auto">
            <a:xfrm>
              <a:off x="1845871" y="298343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B6D1E1"/>
            </a:solidFill>
            <a:ln>
              <a:noFill/>
            </a:ln>
            <a:effectLst/>
          </p:spPr>
          <p:txBody>
            <a:bodyPr wrap="none" anchor="ctr"/>
            <a:lstStyle/>
            <a:p>
              <a:endParaRPr lang="en-GB" sz="900" noProof="0" dirty="0"/>
            </a:p>
          </p:txBody>
        </p:sp>
        <p:sp>
          <p:nvSpPr>
            <p:cNvPr id="62" name="Freeform 179">
              <a:extLst>
                <a:ext uri="{FF2B5EF4-FFF2-40B4-BE49-F238E27FC236}">
                  <a16:creationId xmlns:a16="http://schemas.microsoft.com/office/drawing/2014/main" id="{A6E555AA-61FA-0E41-83D6-54E248AB9137}"/>
                </a:ext>
              </a:extLst>
            </p:cNvPr>
            <p:cNvSpPr>
              <a:spLocks noChangeArrowheads="1"/>
            </p:cNvSpPr>
            <p:nvPr/>
          </p:nvSpPr>
          <p:spPr bwMode="auto">
            <a:xfrm>
              <a:off x="1792734" y="293029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63" name="CuadroTexto 553">
              <a:extLst>
                <a:ext uri="{FF2B5EF4-FFF2-40B4-BE49-F238E27FC236}">
                  <a16:creationId xmlns:a16="http://schemas.microsoft.com/office/drawing/2014/main" id="{22DC7E63-B571-704D-ED3B-026FFF778A45}"/>
                </a:ext>
              </a:extLst>
            </p:cNvPr>
            <p:cNvSpPr txBox="1"/>
            <p:nvPr/>
          </p:nvSpPr>
          <p:spPr>
            <a:xfrm>
              <a:off x="1944676" y="3170249"/>
              <a:ext cx="779490" cy="523220"/>
            </a:xfrm>
            <a:prstGeom prst="rect">
              <a:avLst/>
            </a:prstGeom>
            <a:noFill/>
          </p:spPr>
          <p:txBody>
            <a:bodyPr wrap="square" rtlCol="0">
              <a:spAutoFit/>
            </a:bodyPr>
            <a:lstStyle/>
            <a:p>
              <a:pPr algn="ctr"/>
              <a:r>
                <a:rPr lang="en-GB" sz="2800" b="1" noProof="0" dirty="0">
                  <a:solidFill>
                    <a:schemeClr val="bg1"/>
                  </a:solidFill>
                  <a:latin typeface="Calibri" panose="020F0502020204030204" pitchFamily="34" charset="0"/>
                  <a:ea typeface="Lato" charset="0"/>
                  <a:cs typeface="Calibri" panose="020F0502020204030204" pitchFamily="34" charset="0"/>
                </a:rPr>
                <a:t>2</a:t>
              </a:r>
            </a:p>
          </p:txBody>
        </p:sp>
      </p:grpSp>
      <p:sp>
        <p:nvSpPr>
          <p:cNvPr id="65" name="pole tekstowe 64">
            <a:extLst>
              <a:ext uri="{FF2B5EF4-FFF2-40B4-BE49-F238E27FC236}">
                <a16:creationId xmlns:a16="http://schemas.microsoft.com/office/drawing/2014/main" id="{D6F74F83-69FB-8D5F-AB68-003BBE1B4FBF}"/>
              </a:ext>
            </a:extLst>
          </p:cNvPr>
          <p:cNvSpPr txBox="1"/>
          <p:nvPr/>
        </p:nvSpPr>
        <p:spPr>
          <a:xfrm>
            <a:off x="378689" y="3121954"/>
            <a:ext cx="1423484" cy="1569660"/>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It moves you towards your long-term goals and the life you want to build</a:t>
            </a:r>
          </a:p>
        </p:txBody>
      </p:sp>
      <p:sp>
        <p:nvSpPr>
          <p:cNvPr id="68" name="pole tekstowe 67">
            <a:extLst>
              <a:ext uri="{FF2B5EF4-FFF2-40B4-BE49-F238E27FC236}">
                <a16:creationId xmlns:a16="http://schemas.microsoft.com/office/drawing/2014/main" id="{89E97984-A8C4-2416-082C-A64C29E7802E}"/>
              </a:ext>
            </a:extLst>
          </p:cNvPr>
          <p:cNvSpPr txBox="1"/>
          <p:nvPr/>
        </p:nvSpPr>
        <p:spPr>
          <a:xfrm>
            <a:off x="2822717" y="4085707"/>
            <a:ext cx="1905033" cy="1815882"/>
          </a:xfrm>
          <a:prstGeom prst="rect">
            <a:avLst/>
          </a:prstGeom>
          <a:noFill/>
        </p:spPr>
        <p:txBody>
          <a:bodyPr wrap="square">
            <a:spAutoFit/>
          </a:bodyPr>
          <a:lstStyle/>
          <a:p>
            <a:pPr algn="ctr"/>
            <a:r>
              <a:rPr lang="en-GB" sz="1600" dirty="0">
                <a:solidFill>
                  <a:schemeClr val="bg1"/>
                </a:solidFill>
              </a:rPr>
              <a:t>It solves </a:t>
            </a:r>
          </a:p>
          <a:p>
            <a:pPr algn="ctr"/>
            <a:r>
              <a:rPr lang="en-GB" sz="1600" dirty="0">
                <a:solidFill>
                  <a:schemeClr val="bg1"/>
                </a:solidFill>
              </a:rPr>
              <a:t>a real food need. Your food must offer something people care about and are happy </a:t>
            </a:r>
          </a:p>
          <a:p>
            <a:pPr algn="ctr"/>
            <a:r>
              <a:rPr lang="en-GB" sz="1600" dirty="0">
                <a:solidFill>
                  <a:schemeClr val="bg1"/>
                </a:solidFill>
              </a:rPr>
              <a:t>to pay for</a:t>
            </a:r>
            <a:r>
              <a:rPr lang="en-GB" sz="1600" dirty="0"/>
              <a:t>. </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69" name="pole tekstowe 68">
            <a:extLst>
              <a:ext uri="{FF2B5EF4-FFF2-40B4-BE49-F238E27FC236}">
                <a16:creationId xmlns:a16="http://schemas.microsoft.com/office/drawing/2014/main" id="{7AA328BF-DDBA-091A-2954-24534FD055B6}"/>
              </a:ext>
            </a:extLst>
          </p:cNvPr>
          <p:cNvSpPr txBox="1"/>
          <p:nvPr/>
        </p:nvSpPr>
        <p:spPr>
          <a:xfrm>
            <a:off x="4894313" y="2731796"/>
            <a:ext cx="1863423" cy="2062103"/>
          </a:xfrm>
          <a:prstGeom prst="rect">
            <a:avLst/>
          </a:prstGeom>
          <a:noFill/>
        </p:spPr>
        <p:txBody>
          <a:bodyPr wrap="square">
            <a:spAutoFit/>
          </a:bodyPr>
          <a:lstStyle/>
          <a:p>
            <a:pPr algn="ctr"/>
            <a:r>
              <a:rPr lang="en-GB" sz="1600" dirty="0">
                <a:solidFill>
                  <a:schemeClr val="bg1"/>
                </a:solidFill>
              </a:rPr>
              <a:t>You’ve thought through how your idea works: how you’ll cook, sell, deliver, price, and grow even on a small scale                                   to start.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70" name="pole tekstowe 69">
            <a:extLst>
              <a:ext uri="{FF2B5EF4-FFF2-40B4-BE49-F238E27FC236}">
                <a16:creationId xmlns:a16="http://schemas.microsoft.com/office/drawing/2014/main" id="{4F7F58EC-50C9-2898-7C0D-6838DC8C4621}"/>
              </a:ext>
            </a:extLst>
          </p:cNvPr>
          <p:cNvSpPr txBox="1"/>
          <p:nvPr/>
        </p:nvSpPr>
        <p:spPr>
          <a:xfrm>
            <a:off x="7626643" y="4417959"/>
            <a:ext cx="1677796" cy="1323439"/>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It offers something unique that makes people choose you</a:t>
            </a:r>
          </a:p>
        </p:txBody>
      </p:sp>
      <p:sp>
        <p:nvSpPr>
          <p:cNvPr id="71" name="pole tekstowe 70">
            <a:extLst>
              <a:ext uri="{FF2B5EF4-FFF2-40B4-BE49-F238E27FC236}">
                <a16:creationId xmlns:a16="http://schemas.microsoft.com/office/drawing/2014/main" id="{9534BEE3-653A-F521-F669-D427F91602C3}"/>
              </a:ext>
            </a:extLst>
          </p:cNvPr>
          <p:cNvSpPr txBox="1"/>
          <p:nvPr/>
        </p:nvSpPr>
        <p:spPr>
          <a:xfrm>
            <a:off x="9836619" y="3008882"/>
            <a:ext cx="1423484" cy="1815882"/>
          </a:xfrm>
          <a:prstGeom prst="rect">
            <a:avLst/>
          </a:prstGeom>
          <a:noFill/>
        </p:spPr>
        <p:txBody>
          <a:bodyPr wrap="square">
            <a:spAutoFit/>
          </a:bodyPr>
          <a:lstStyle/>
          <a:p>
            <a:pPr algn="ctr"/>
            <a:r>
              <a:rPr lang="en-GB" sz="1600" noProof="0" dirty="0">
                <a:solidFill>
                  <a:schemeClr val="bg1"/>
                </a:solidFill>
                <a:latin typeface="Calibri" panose="020F0502020204030204" pitchFamily="34" charset="0"/>
                <a:ea typeface="Lato" charset="0"/>
                <a:cs typeface="Calibri" panose="020F0502020204030204" pitchFamily="34" charset="0"/>
              </a:rPr>
              <a:t>It has room to grow, so you can expand or adapt without losing what makes it special</a:t>
            </a:r>
          </a:p>
        </p:txBody>
      </p:sp>
    </p:spTree>
    <p:extLst>
      <p:ext uri="{BB962C8B-B14F-4D97-AF65-F5344CB8AC3E}">
        <p14:creationId xmlns:p14="http://schemas.microsoft.com/office/powerpoint/2010/main" val="2329882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816726" y="455707"/>
            <a:ext cx="10907188" cy="720752"/>
          </a:xfrm>
        </p:spPr>
        <p:txBody>
          <a:bodyPr/>
          <a:lstStyle/>
          <a:p>
            <a:r>
              <a:rPr lang="en-GB" sz="3600" noProof="0" dirty="0">
                <a:solidFill>
                  <a:schemeClr val="bg1"/>
                </a:solidFill>
              </a:rPr>
              <a:t>05  </a:t>
            </a:r>
            <a:r>
              <a:rPr kumimoji="0" lang="en-GB" i="0" u="none" strike="noStrike" cap="none" normalizeH="0" baseline="0" noProof="0" dirty="0">
                <a:ln>
                  <a:noFill/>
                </a:ln>
                <a:solidFill>
                  <a:schemeClr val="bg1"/>
                </a:solidFill>
                <a:effectLst/>
                <a:cs typeface="Arial" panose="020B0604020202020204" pitchFamily="34" charset="0"/>
              </a:rPr>
              <a:t>CHECK IF YOUR IDEA FITS AND IS READY</a:t>
            </a:r>
            <a:r>
              <a:rPr lang="en-GB" sz="3600" noProof="0" dirty="0">
                <a:solidFill>
                  <a:schemeClr val="bg1"/>
                </a:solidFill>
              </a:rPr>
              <a:t> </a:t>
            </a:r>
          </a:p>
        </p:txBody>
      </p:sp>
      <p:sp>
        <p:nvSpPr>
          <p:cNvPr id="3" name="Text Placeholder 2">
            <a:extLst>
              <a:ext uri="{FF2B5EF4-FFF2-40B4-BE49-F238E27FC236}">
                <a16:creationId xmlns:a16="http://schemas.microsoft.com/office/drawing/2014/main" id="{74AAD8C6-9557-3647-0E26-2670C6988464}"/>
              </a:ext>
            </a:extLst>
          </p:cNvPr>
          <p:cNvSpPr>
            <a:spLocks noGrp="1"/>
          </p:cNvSpPr>
          <p:nvPr>
            <p:ph type="body" sz="quarter" idx="14"/>
          </p:nvPr>
        </p:nvSpPr>
        <p:spPr>
          <a:xfrm>
            <a:off x="738349" y="1543050"/>
            <a:ext cx="4950182" cy="3385085"/>
          </a:xfrm>
        </p:spPr>
        <p:txBody>
          <a:bodyPr/>
          <a:lstStyle/>
          <a:p>
            <a:pPr>
              <a:buClr>
                <a:srgbClr val="B6D1E1"/>
              </a:buClr>
            </a:pPr>
            <a:r>
              <a:rPr lang="en-GB" noProof="0" dirty="0"/>
              <a:t>Now, take a step back and assess your idea using the </a:t>
            </a:r>
            <a:r>
              <a:rPr lang="en-GB" b="1" noProof="0" dirty="0"/>
              <a:t>five qualities from the previous slide</a:t>
            </a:r>
            <a:r>
              <a:rPr lang="en-GB" noProof="0" dirty="0"/>
              <a:t>.</a:t>
            </a:r>
          </a:p>
          <a:p>
            <a:pPr>
              <a:buClr>
                <a:srgbClr val="B6D1E1"/>
              </a:buClr>
            </a:pPr>
            <a:br>
              <a:rPr lang="en-GB" noProof="0" dirty="0"/>
            </a:br>
            <a:r>
              <a:rPr lang="en-GB" noProof="0" dirty="0"/>
              <a:t>If the food niche you've chosen seems too difficult to develop at this time, it may not be the right fit. That is not a failure,  it is part of the process. </a:t>
            </a:r>
          </a:p>
          <a:p>
            <a:pPr>
              <a:buClr>
                <a:srgbClr val="382B1B"/>
              </a:buClr>
            </a:pPr>
            <a:endParaRPr lang="en-GB" dirty="0"/>
          </a:p>
          <a:p>
            <a:pPr>
              <a:buClr>
                <a:srgbClr val="382B1B"/>
              </a:buClr>
            </a:pPr>
            <a:r>
              <a:rPr lang="en-GB" noProof="0" dirty="0"/>
              <a:t>Let it go and focus your energy on the next idea with stronger potential. </a:t>
            </a:r>
          </a:p>
        </p:txBody>
      </p:sp>
      <p:sp>
        <p:nvSpPr>
          <p:cNvPr id="2" name="Rectangle 8">
            <a:extLst>
              <a:ext uri="{FF2B5EF4-FFF2-40B4-BE49-F238E27FC236}">
                <a16:creationId xmlns:a16="http://schemas.microsoft.com/office/drawing/2014/main" id="{6676AD92-7245-2F18-AE5F-9DE40B4E1B6F}"/>
              </a:ext>
            </a:extLst>
          </p:cNvPr>
          <p:cNvSpPr/>
          <p:nvPr/>
        </p:nvSpPr>
        <p:spPr>
          <a:xfrm>
            <a:off x="7780539" y="0"/>
            <a:ext cx="4039888" cy="461665"/>
          </a:xfrm>
          <a:prstGeom prst="rect">
            <a:avLst/>
          </a:prstGeom>
          <a:solidFill>
            <a:srgbClr val="B6D1E1"/>
          </a:solidFill>
        </p:spPr>
        <p:txBody>
          <a:bodyPr wrap="none">
            <a:spAutoFit/>
          </a:bodyPr>
          <a:lstStyle/>
          <a:p>
            <a:r>
              <a:rPr lang="en-GB" sz="2400" noProof="0" dirty="0">
                <a:solidFill>
                  <a:schemeClr val="bg1"/>
                </a:solidFill>
              </a:rPr>
              <a:t>DEFINE YOUR TARGET MARKET</a:t>
            </a:r>
          </a:p>
        </p:txBody>
      </p:sp>
      <p:pic>
        <p:nvPicPr>
          <p:cNvPr id="9" name="Obraz 8">
            <a:extLst>
              <a:ext uri="{FF2B5EF4-FFF2-40B4-BE49-F238E27FC236}">
                <a16:creationId xmlns:a16="http://schemas.microsoft.com/office/drawing/2014/main" id="{C2911123-A53C-BBBA-E024-3DA5B392C38E}"/>
              </a:ext>
            </a:extLst>
          </p:cNvPr>
          <p:cNvPicPr>
            <a:picLocks noChangeAspect="1"/>
          </p:cNvPicPr>
          <p:nvPr/>
        </p:nvPicPr>
        <p:blipFill>
          <a:blip r:embed="rId2"/>
          <a:srcRect l="11485" r="11948"/>
          <a:stretch/>
        </p:blipFill>
        <p:spPr>
          <a:xfrm>
            <a:off x="6352675" y="1138186"/>
            <a:ext cx="5839326" cy="5719813"/>
          </a:xfrm>
          <a:prstGeom prst="rect">
            <a:avLst/>
          </a:prstGeom>
        </p:spPr>
      </p:pic>
    </p:spTree>
    <p:extLst>
      <p:ext uri="{BB962C8B-B14F-4D97-AF65-F5344CB8AC3E}">
        <p14:creationId xmlns:p14="http://schemas.microsoft.com/office/powerpoint/2010/main" val="3479588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QUALIFY YOUR BUSINESS IDEA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8359" y="2580044"/>
            <a:ext cx="11619575" cy="3073923"/>
          </a:xfrm>
        </p:spPr>
        <p:txBody>
          <a:bodyPr numCol="1"/>
          <a:lstStyle/>
          <a:p>
            <a:pPr fontAlgn="base">
              <a:buClr>
                <a:srgbClr val="B6D1E1"/>
              </a:buClr>
            </a:pPr>
            <a:r>
              <a:rPr lang="en-GB" b="1" noProof="0" dirty="0"/>
              <a:t>T</a:t>
            </a:r>
            <a:r>
              <a:rPr lang="en-GB" sz="2200" b="1" noProof="0" dirty="0">
                <a:effectLst/>
              </a:rPr>
              <a:t>his is where your business plan truly begins!</a:t>
            </a:r>
            <a:endParaRPr lang="en-GB" sz="2200" noProof="0" dirty="0">
              <a:effectLst/>
            </a:endParaRPr>
          </a:p>
          <a:p>
            <a:pPr>
              <a:buFont typeface="+mj-lt"/>
              <a:buAutoNum type="arabicPeriod"/>
            </a:pPr>
            <a:r>
              <a:rPr lang="en-GB" b="1" dirty="0"/>
              <a:t>What food problem are you solving?</a:t>
            </a:r>
            <a:br>
              <a:rPr lang="en-GB" dirty="0"/>
            </a:br>
            <a:r>
              <a:rPr lang="en-GB" i="1" dirty="0"/>
              <a:t>    Example: Are people too busy to cook? Missing flavours from home? </a:t>
            </a:r>
            <a:endParaRPr lang="en-GB" dirty="0"/>
          </a:p>
          <a:p>
            <a:pPr>
              <a:buFont typeface="+mj-lt"/>
              <a:buAutoNum type="arabicPeriod"/>
            </a:pPr>
            <a:r>
              <a:rPr lang="en-GB" b="1" dirty="0"/>
              <a:t>What clear benefits does your food offer?</a:t>
            </a:r>
            <a:br>
              <a:rPr lang="en-GB" dirty="0"/>
            </a:br>
            <a:r>
              <a:rPr lang="en-GB" i="1" dirty="0"/>
              <a:t>    Does it save time, taste like home, use fresh ingredients, and support wellbeing?</a:t>
            </a:r>
            <a:endParaRPr lang="en-GB" dirty="0"/>
          </a:p>
          <a:p>
            <a:pPr>
              <a:buFont typeface="+mj-lt"/>
              <a:buAutoNum type="arabicPeriod"/>
            </a:pPr>
            <a:r>
              <a:rPr lang="en-GB" b="1" dirty="0"/>
              <a:t>Can you describe your food or service in simple words?</a:t>
            </a:r>
            <a:br>
              <a:rPr lang="en-GB" dirty="0"/>
            </a:br>
            <a:r>
              <a:rPr lang="en-GB" i="1" dirty="0"/>
              <a:t>     One or two sentences a customer would understand immediately.</a:t>
            </a:r>
            <a:endParaRPr lang="en-GB" dirty="0"/>
          </a:p>
          <a:p>
            <a:pPr>
              <a:buFont typeface="+mj-lt"/>
              <a:buAutoNum type="arabicPeriod"/>
            </a:pPr>
            <a:r>
              <a:rPr lang="en-GB" b="1" dirty="0"/>
              <a:t>Who else is offering similar food?</a:t>
            </a:r>
            <a:br>
              <a:rPr lang="en-GB" dirty="0"/>
            </a:br>
            <a:r>
              <a:rPr lang="en-GB" i="1" dirty="0"/>
              <a:t>   Think about market stalls, takeaways, caterers, or social media sellers in your area.</a:t>
            </a:r>
            <a:endParaRPr lang="en-GB" dirty="0"/>
          </a:p>
          <a:p>
            <a:pPr>
              <a:buFont typeface="+mj-lt"/>
              <a:buAutoNum type="arabicPeriod"/>
            </a:pPr>
            <a:r>
              <a:rPr lang="en-GB" b="1" dirty="0"/>
              <a:t>What makes your food special or hard to copy?</a:t>
            </a:r>
            <a:br>
              <a:rPr lang="en-GB" dirty="0"/>
            </a:br>
            <a:r>
              <a:rPr lang="en-GB" i="1" dirty="0"/>
              <a:t>    Is it your personal story, your recipe, your cultural twist, or the way you serve customers?</a:t>
            </a:r>
            <a:endParaRPr lang="en-GB" dirty="0"/>
          </a:p>
          <a:p>
            <a:pPr>
              <a:buFont typeface="+mj-lt"/>
              <a:buAutoNum type="arabicPeriod"/>
            </a:pPr>
            <a:r>
              <a:rPr lang="en-GB" b="1" dirty="0"/>
              <a:t>Do you have access to what you need to start?</a:t>
            </a:r>
            <a:br>
              <a:rPr lang="en-GB" dirty="0"/>
            </a:br>
            <a:r>
              <a:rPr lang="en-GB" i="1" dirty="0"/>
              <a:t>    Kitchen space, ingredients, packaging, support network, time?</a:t>
            </a:r>
            <a:endParaRPr lang="en-GB" dirty="0"/>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r>
              <a:rPr lang="en-GB" sz="2200" noProof="0" dirty="0">
                <a:effectLst/>
              </a:rPr>
              <a:t>					</a:t>
            </a: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sz="2200" i="0" noProof="0" dirty="0">
              <a:effectLst/>
            </a:endParaRPr>
          </a:p>
          <a:p>
            <a:pPr fontAlgn="base">
              <a:buClr>
                <a:srgbClr val="B6D1E1"/>
              </a:buClr>
            </a:pPr>
            <a:endParaRPr lang="en-GB" i="0" noProof="0" dirty="0">
              <a:effectLst/>
            </a:endParaRPr>
          </a:p>
        </p:txBody>
      </p:sp>
      <p:sp>
        <p:nvSpPr>
          <p:cNvPr id="4" name="Rectangle 3">
            <a:extLst>
              <a:ext uri="{FF2B5EF4-FFF2-40B4-BE49-F238E27FC236}">
                <a16:creationId xmlns:a16="http://schemas.microsoft.com/office/drawing/2014/main" id="{D2556E42-FD5B-2F8C-B7FD-42DB2747DA07}"/>
              </a:ext>
            </a:extLst>
          </p:cNvPr>
          <p:cNvSpPr/>
          <p:nvPr/>
        </p:nvSpPr>
        <p:spPr>
          <a:xfrm>
            <a:off x="3137491" y="1486406"/>
            <a:ext cx="8032254" cy="979207"/>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834B68A6-03BC-0C1B-4984-D41B0556F9ED}"/>
              </a:ext>
            </a:extLst>
          </p:cNvPr>
          <p:cNvGrpSpPr/>
          <p:nvPr/>
        </p:nvGrpSpPr>
        <p:grpSpPr>
          <a:xfrm>
            <a:off x="819104" y="1486406"/>
            <a:ext cx="2788753" cy="578690"/>
            <a:chOff x="2045517" y="6166884"/>
            <a:chExt cx="2788753" cy="578690"/>
          </a:xfrm>
        </p:grpSpPr>
        <p:sp>
          <p:nvSpPr>
            <p:cNvPr id="8" name="Rectangle 7">
              <a:extLst>
                <a:ext uri="{FF2B5EF4-FFF2-40B4-BE49-F238E27FC236}">
                  <a16:creationId xmlns:a16="http://schemas.microsoft.com/office/drawing/2014/main" id="{51C587C5-B9F1-ACA6-083C-58EC369B4F6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CFE785A0-00D3-2EEB-1BAF-D7CBA2B35D6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6E66188C-7157-5B75-E2FA-56F1B28AFC9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Graphic 10" descr="Clipboard Partially Ticked outline">
              <a:extLst>
                <a:ext uri="{FF2B5EF4-FFF2-40B4-BE49-F238E27FC236}">
                  <a16:creationId xmlns:a16="http://schemas.microsoft.com/office/drawing/2014/main" id="{46C69AEE-CCAE-82DE-DD4C-895101A78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CD2CDA-DCC4-0F77-C7DC-485F1DBC0BED}"/>
              </a:ext>
            </a:extLst>
          </p:cNvPr>
          <p:cNvSpPr txBox="1">
            <a:spLocks/>
          </p:cNvSpPr>
          <p:nvPr/>
        </p:nvSpPr>
        <p:spPr>
          <a:xfrm>
            <a:off x="3187110" y="1549186"/>
            <a:ext cx="7118122"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Ask Yourself These Questions. </a:t>
            </a:r>
          </a:p>
          <a:p>
            <a:pPr>
              <a:buClr>
                <a:srgbClr val="B6D1E1"/>
              </a:buClr>
            </a:pPr>
            <a:r>
              <a:rPr lang="en-GB" sz="2200" b="1" noProof="0" dirty="0">
                <a:effectLst/>
              </a:rPr>
              <a:t>Use this list to check if your idea is ready or if it still needs work.</a:t>
            </a:r>
          </a:p>
          <a:p>
            <a:pPr>
              <a:buClr>
                <a:srgbClr val="B6D1E1"/>
              </a:buClr>
            </a:pPr>
            <a:r>
              <a:rPr lang="en-GB" b="1" noProof="0" dirty="0"/>
              <a:t> </a:t>
            </a:r>
          </a:p>
          <a:p>
            <a:pPr algn="r">
              <a:buClr>
                <a:srgbClr val="B6D1E1"/>
              </a:buClr>
            </a:pPr>
            <a:endParaRPr lang="en-GB" b="1" noProof="0" dirty="0"/>
          </a:p>
        </p:txBody>
      </p:sp>
    </p:spTree>
    <p:extLst>
      <p:ext uri="{BB962C8B-B14F-4D97-AF65-F5344CB8AC3E}">
        <p14:creationId xmlns:p14="http://schemas.microsoft.com/office/powerpoint/2010/main" val="125545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6147263" cy="3458375"/>
          </a:xfrm>
        </p:spPr>
        <p:txBody>
          <a:bodyPr>
            <a:normAutofit/>
          </a:bodyPr>
          <a:lstStyle/>
          <a:p>
            <a:r>
              <a:rPr lang="en-GB" noProof="0" dirty="0"/>
              <a:t>Researching and testing your food business idea is crucial to its success.</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01</a:t>
            </a:r>
          </a:p>
        </p:txBody>
      </p:sp>
      <p:pic>
        <p:nvPicPr>
          <p:cNvPr id="7" name="Graphic 6" descr="Scientist female with solid fill">
            <a:extLst>
              <a:ext uri="{FF2B5EF4-FFF2-40B4-BE49-F238E27FC236}">
                <a16:creationId xmlns:a16="http://schemas.microsoft.com/office/drawing/2014/main" id="{24B2A206-BD42-0E6B-F53C-CE3D60EE3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8942" y="4476750"/>
            <a:ext cx="1766208" cy="1766208"/>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6277892" cy="3916085"/>
          </a:xfrm>
        </p:spPr>
        <p:txBody>
          <a:bodyPr>
            <a:normAutofit/>
          </a:bodyPr>
          <a:lstStyle/>
          <a:p>
            <a:r>
              <a:rPr lang="en-GB" sz="4800" noProof="0" dirty="0">
                <a:solidFill>
                  <a:schemeClr val="bg1"/>
                </a:solidFill>
                <a:highlight>
                  <a:srgbClr val="E6C8C7"/>
                </a:highlight>
              </a:rPr>
              <a:t>INTRODUCTION TO </a:t>
            </a:r>
          </a:p>
          <a:p>
            <a:r>
              <a:rPr lang="en-GB" sz="4800" noProof="0" dirty="0">
                <a:solidFill>
                  <a:schemeClr val="bg1"/>
                </a:solidFill>
                <a:highlight>
                  <a:srgbClr val="E6C8C7"/>
                </a:highlight>
              </a:rPr>
              <a:t>MARKET RESEARCH</a:t>
            </a:r>
          </a:p>
          <a:p>
            <a:endParaRPr lang="en-GB" sz="4800" noProof="0" dirty="0">
              <a:solidFill>
                <a:schemeClr val="bg1"/>
              </a:solidFill>
              <a:highlight>
                <a:srgbClr val="E6C8C7"/>
              </a:highlight>
            </a:endParaRPr>
          </a:p>
          <a:p>
            <a:r>
              <a:rPr lang="en-GB" sz="3000" noProof="0" dirty="0">
                <a:solidFill>
                  <a:schemeClr val="bg1"/>
                </a:solidFill>
                <a:highlight>
                  <a:srgbClr val="E6C8C7"/>
                </a:highlight>
              </a:rPr>
              <a:t> </a:t>
            </a:r>
          </a:p>
          <a:p>
            <a:endParaRPr lang="en-GB" sz="4000" noProof="0" dirty="0">
              <a:solidFill>
                <a:schemeClr val="bg1"/>
              </a:solidFill>
              <a:highlight>
                <a:srgbClr val="E6C8C7"/>
              </a:highlight>
            </a:endParaRPr>
          </a:p>
        </p:txBody>
      </p:sp>
      <p:pic>
        <p:nvPicPr>
          <p:cNvPr id="6" name="Graphic 5" descr="Research with solid fill">
            <a:extLst>
              <a:ext uri="{FF2B5EF4-FFF2-40B4-BE49-F238E27FC236}">
                <a16:creationId xmlns:a16="http://schemas.microsoft.com/office/drawing/2014/main" id="{4B2104F5-E9D1-9BE2-EEF9-4465529091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06209">
            <a:off x="1380577" y="4745725"/>
            <a:ext cx="1397400" cy="1397400"/>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GB" noProof="0" dirty="0"/>
              <a:t>The Business Value of Curiosity</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1"/>
            <a:ext cx="5357652" cy="1885950"/>
          </a:xfrm>
        </p:spPr>
        <p:txBody>
          <a:bodyPr/>
          <a:lstStyle/>
          <a:p>
            <a:pPr>
              <a:buClr>
                <a:srgbClr val="B6D1E1"/>
              </a:buClr>
            </a:pPr>
            <a:r>
              <a:rPr lang="en-GB" noProof="0" dirty="0"/>
              <a:t>There's a belief that success in business stems from a deep curiosity about others.</a:t>
            </a:r>
          </a:p>
          <a:p>
            <a:pPr>
              <a:buClr>
                <a:srgbClr val="B6D1E1"/>
              </a:buClr>
            </a:pPr>
            <a:endParaRPr lang="en-GB" noProof="0" dirty="0"/>
          </a:p>
          <a:p>
            <a:pPr>
              <a:buClr>
                <a:srgbClr val="B6D1E1"/>
              </a:buClr>
            </a:pPr>
            <a:r>
              <a:rPr lang="en-GB" noProof="0" dirty="0"/>
              <a:t>Market research embodies this curiosity. It's a skill that can be learned and applied. </a:t>
            </a:r>
            <a:endParaRPr lang="en-GB" b="1" noProof="0" dirty="0"/>
          </a:p>
        </p:txBody>
      </p:sp>
      <p:sp>
        <p:nvSpPr>
          <p:cNvPr id="7" name="Text Placeholder 7">
            <a:extLst>
              <a:ext uri="{FF2B5EF4-FFF2-40B4-BE49-F238E27FC236}">
                <a16:creationId xmlns:a16="http://schemas.microsoft.com/office/drawing/2014/main" id="{FC6ABBE6-BCCA-AF68-D750-6E9DF4A5CFCD}"/>
              </a:ext>
            </a:extLst>
          </p:cNvPr>
          <p:cNvSpPr txBox="1">
            <a:spLocks/>
          </p:cNvSpPr>
          <p:nvPr/>
        </p:nvSpPr>
        <p:spPr>
          <a:xfrm>
            <a:off x="922862" y="3515603"/>
            <a:ext cx="4562278" cy="21014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buClr>
                <a:srgbClr val="B6D1E1"/>
              </a:buClr>
            </a:pPr>
            <a:r>
              <a:rPr lang="en-GB" sz="2000" b="1" dirty="0"/>
              <a:t>“We didn’t start a food business to just sell products. We started it to nourish communities and create opportunities.”</a:t>
            </a:r>
            <a:br>
              <a:rPr lang="en-GB" sz="2000" dirty="0"/>
            </a:br>
            <a:r>
              <a:rPr lang="en-GB" sz="2000" dirty="0"/>
              <a:t>– </a:t>
            </a:r>
            <a:r>
              <a:rPr lang="en-GB" sz="2000" i="1" dirty="0"/>
              <a:t>Jennie Dundas</a:t>
            </a:r>
            <a:r>
              <a:rPr lang="en-GB" sz="2000" dirty="0"/>
              <a:t>, Co-founder of Blue Marble Ice Cream</a:t>
            </a:r>
          </a:p>
          <a:p>
            <a:pPr algn="ctr">
              <a:lnSpc>
                <a:spcPct val="100000"/>
              </a:lnSpc>
              <a:buClr>
                <a:srgbClr val="B6D1E1"/>
              </a:buClr>
            </a:pPr>
            <a:r>
              <a:rPr lang="en-GB" sz="1600" dirty="0">
                <a:hlinkClick r:id="rId2"/>
              </a:rPr>
              <a:t>MISSION — Blue Marble All Natural Ice Cream and Sorbet | Retail and Wholesale</a:t>
            </a:r>
            <a:br>
              <a:rPr lang="en-GB" sz="2000" dirty="0"/>
            </a:br>
            <a:r>
              <a:rPr lang="en-GB" sz="2000" i="1" dirty="0"/>
              <a:t>Blue Marble has supported women-led food businesses globally, including post-crisis areas like Rwanda and Haiti.</a:t>
            </a:r>
            <a:endParaRPr lang="en-GB" noProof="0" dirty="0"/>
          </a:p>
        </p:txBody>
      </p:sp>
      <p:pic>
        <p:nvPicPr>
          <p:cNvPr id="4" name="Obraz 3">
            <a:extLst>
              <a:ext uri="{FF2B5EF4-FFF2-40B4-BE49-F238E27FC236}">
                <a16:creationId xmlns:a16="http://schemas.microsoft.com/office/drawing/2014/main" id="{A7CF95F1-FE20-4B31-EB19-547BE2C846F8}"/>
              </a:ext>
            </a:extLst>
          </p:cNvPr>
          <p:cNvPicPr>
            <a:picLocks noChangeAspect="1"/>
          </p:cNvPicPr>
          <p:nvPr/>
        </p:nvPicPr>
        <p:blipFill>
          <a:blip r:embed="rId3"/>
          <a:stretch>
            <a:fillRect/>
          </a:stretch>
        </p:blipFill>
        <p:spPr>
          <a:xfrm>
            <a:off x="6096000" y="1801960"/>
            <a:ext cx="5666874" cy="3777916"/>
          </a:xfrm>
          <a:prstGeom prst="ellipse">
            <a:avLst/>
          </a:prstGeom>
        </p:spPr>
      </p:pic>
      <p:pic>
        <p:nvPicPr>
          <p:cNvPr id="3" name="Picture 2">
            <a:extLst>
              <a:ext uri="{FF2B5EF4-FFF2-40B4-BE49-F238E27FC236}">
                <a16:creationId xmlns:a16="http://schemas.microsoft.com/office/drawing/2014/main" id="{4830D29C-764D-0C9F-87C9-A8A2C461199B}"/>
              </a:ext>
            </a:extLst>
          </p:cNvPr>
          <p:cNvPicPr>
            <a:picLocks noChangeAspect="1"/>
          </p:cNvPicPr>
          <p:nvPr/>
        </p:nvPicPr>
        <p:blipFill>
          <a:blip r:embed="rId4"/>
          <a:stretch>
            <a:fillRect/>
          </a:stretch>
        </p:blipFill>
        <p:spPr>
          <a:xfrm>
            <a:off x="5485140" y="5383081"/>
            <a:ext cx="2095515" cy="1219209"/>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GB" noProof="0" dirty="0"/>
              <a:t>MARKET RESEARCH – WHAT YOU NEED TO KNOW</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59484" y="1418771"/>
            <a:ext cx="7026303" cy="3649175"/>
          </a:xfrm>
        </p:spPr>
        <p:txBody>
          <a:bodyPr/>
          <a:lstStyle/>
          <a:p>
            <a:r>
              <a:rPr lang="en-GB" noProof="0" dirty="0"/>
              <a:t>Market research helps you learn about your potential customers. It shows you what they need, what they prefer, when and where they buy, and how they use what they buy. </a:t>
            </a:r>
          </a:p>
          <a:p>
            <a:endParaRPr lang="en-GB" dirty="0"/>
          </a:p>
          <a:p>
            <a:r>
              <a:rPr lang="en-GB" noProof="0" dirty="0"/>
              <a:t>Understanding this will help you shape a food business that truly fits the people you want to serve.</a:t>
            </a:r>
          </a:p>
          <a:p>
            <a:endParaRPr lang="en-GB" dirty="0"/>
          </a:p>
          <a:p>
            <a:r>
              <a:rPr lang="en-GB" sz="2200" b="1" noProof="0" dirty="0"/>
              <a:t>Further Reading:</a:t>
            </a:r>
          </a:p>
          <a:p>
            <a:r>
              <a:rPr lang="en-GB" sz="2200" b="1" noProof="0" dirty="0">
                <a:solidFill>
                  <a:srgbClr val="94C7B0"/>
                </a:solidFill>
                <a:hlinkClick r:id="rId2">
                  <a:extLst>
                    <a:ext uri="{A12FA001-AC4F-418D-AE19-62706E023703}">
                      <ahyp:hlinkClr xmlns:ahyp="http://schemas.microsoft.com/office/drawing/2018/hyperlinkcolor" val="tx"/>
                    </a:ext>
                  </a:extLst>
                </a:hlinkClick>
              </a:rPr>
              <a:t>How to Do Market Research for Small Business – Salesforce</a:t>
            </a:r>
            <a:br>
              <a:rPr lang="en-GB" sz="2200" noProof="0" dirty="0"/>
            </a:br>
            <a:r>
              <a:rPr lang="en-GB" sz="2200" i="1" noProof="0" dirty="0"/>
              <a:t>This guide shows you clear steps to find out who your customers are and how to build a business around their needs.</a:t>
            </a:r>
            <a:endParaRPr lang="en-GB" sz="2200" noProof="0" dirty="0"/>
          </a:p>
          <a:p>
            <a:endParaRPr lang="en-GB" noProof="0" dirty="0"/>
          </a:p>
        </p:txBody>
      </p:sp>
      <p:pic>
        <p:nvPicPr>
          <p:cNvPr id="5" name="Picture 4" descr="A diagram of a market research analysis&#10;&#10;Description automatically generated">
            <a:extLst>
              <a:ext uri="{FF2B5EF4-FFF2-40B4-BE49-F238E27FC236}">
                <a16:creationId xmlns:a16="http://schemas.microsoft.com/office/drawing/2014/main" id="{711ABAC2-98AA-1C9B-15D5-DBF73EA12A48}"/>
              </a:ext>
            </a:extLst>
          </p:cNvPr>
          <p:cNvPicPr>
            <a:picLocks noChangeAspect="1"/>
          </p:cNvPicPr>
          <p:nvPr/>
        </p:nvPicPr>
        <p:blipFill>
          <a:blip r:embed="rId3"/>
          <a:stretch>
            <a:fillRect/>
          </a:stretch>
        </p:blipFill>
        <p:spPr>
          <a:xfrm>
            <a:off x="7585787" y="2254634"/>
            <a:ext cx="4367067" cy="2911378"/>
          </a:xfrm>
          <a:prstGeom prst="roundRect">
            <a:avLst/>
          </a:prstGeom>
        </p:spPr>
      </p:pic>
    </p:spTree>
    <p:extLst>
      <p:ext uri="{BB962C8B-B14F-4D97-AF65-F5344CB8AC3E}">
        <p14:creationId xmlns:p14="http://schemas.microsoft.com/office/powerpoint/2010/main" val="750067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481C-42E6-6755-AB1D-C2BD64E56331}"/>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18FF5D4-CC87-B655-BF39-40549AC56A73}"/>
              </a:ext>
            </a:extLst>
          </p:cNvPr>
          <p:cNvSpPr>
            <a:spLocks noGrp="1"/>
          </p:cNvSpPr>
          <p:nvPr>
            <p:ph type="body" sz="quarter" idx="27"/>
          </p:nvPr>
        </p:nvSpPr>
        <p:spPr/>
        <p:txBody>
          <a:bodyPr/>
          <a:lstStyle/>
          <a:p>
            <a:r>
              <a:rPr lang="en-GB" noProof="0" dirty="0"/>
              <a:t>MARKET RESEARCH – WHY IT IS NEEDED ? </a:t>
            </a:r>
          </a:p>
        </p:txBody>
      </p:sp>
      <p:sp>
        <p:nvSpPr>
          <p:cNvPr id="8" name="Text Placeholder 7">
            <a:extLst>
              <a:ext uri="{FF2B5EF4-FFF2-40B4-BE49-F238E27FC236}">
                <a16:creationId xmlns:a16="http://schemas.microsoft.com/office/drawing/2014/main" id="{4FCC22EB-224A-38F6-CF39-84DF89A93CA0}"/>
              </a:ext>
            </a:extLst>
          </p:cNvPr>
          <p:cNvSpPr>
            <a:spLocks noGrp="1"/>
          </p:cNvSpPr>
          <p:nvPr>
            <p:ph type="body" sz="quarter" idx="14"/>
          </p:nvPr>
        </p:nvSpPr>
        <p:spPr>
          <a:xfrm>
            <a:off x="711199" y="1359172"/>
            <a:ext cx="8421150" cy="1035435"/>
          </a:xfrm>
        </p:spPr>
        <p:txBody>
          <a:bodyPr/>
          <a:lstStyle/>
          <a:p>
            <a:pPr>
              <a:buClr>
                <a:srgbClr val="B6D1E1"/>
              </a:buClr>
            </a:pPr>
            <a:r>
              <a:rPr lang="en-GB" noProof="0" dirty="0"/>
              <a:t>Market research is a structured way to search for useful information that can guide your business decisions. It plays a key role in helping you:</a:t>
            </a:r>
          </a:p>
        </p:txBody>
      </p:sp>
      <p:sp>
        <p:nvSpPr>
          <p:cNvPr id="3" name="TextBox 2">
            <a:extLst>
              <a:ext uri="{FF2B5EF4-FFF2-40B4-BE49-F238E27FC236}">
                <a16:creationId xmlns:a16="http://schemas.microsoft.com/office/drawing/2014/main" id="{1656AB42-9724-FB59-E290-C921755C5B31}"/>
              </a:ext>
            </a:extLst>
          </p:cNvPr>
          <p:cNvSpPr txBox="1"/>
          <p:nvPr/>
        </p:nvSpPr>
        <p:spPr>
          <a:xfrm>
            <a:off x="9028497" y="2496755"/>
            <a:ext cx="2788118" cy="3539430"/>
          </a:xfrm>
          <a:prstGeom prst="rect">
            <a:avLst/>
          </a:prstGeom>
          <a:noFill/>
        </p:spPr>
        <p:txBody>
          <a:bodyPr wrap="square">
            <a:spAutoFit/>
          </a:bodyPr>
          <a:lstStyle/>
          <a:p>
            <a:pPr algn="ctr">
              <a:buClr>
                <a:srgbClr val="B6D1E1"/>
              </a:buClr>
            </a:pPr>
            <a:r>
              <a:rPr lang="en-GB" sz="2800" b="1" i="1" noProof="0" dirty="0">
                <a:solidFill>
                  <a:srgbClr val="94C7B0"/>
                </a:solidFill>
              </a:rPr>
              <a:t>Remember: </a:t>
            </a:r>
            <a:r>
              <a:rPr lang="en-GB" sz="2800" i="1" noProof="0" dirty="0">
                <a:solidFill>
                  <a:srgbClr val="94C7B0"/>
                </a:solidFill>
              </a:rPr>
              <a:t>Asking your audience specific questions</a:t>
            </a:r>
            <a:br>
              <a:rPr lang="en-GB" sz="2800" i="1" noProof="0" dirty="0">
                <a:solidFill>
                  <a:srgbClr val="94C7B0"/>
                </a:solidFill>
              </a:rPr>
            </a:br>
            <a:r>
              <a:rPr lang="en-GB" sz="2800" i="1" noProof="0" dirty="0">
                <a:solidFill>
                  <a:srgbClr val="94C7B0"/>
                </a:solidFill>
              </a:rPr>
              <a:t>will get you valuable and honest feedback directly!</a:t>
            </a:r>
          </a:p>
        </p:txBody>
      </p:sp>
      <p:graphicFrame>
        <p:nvGraphicFramePr>
          <p:cNvPr id="2" name="Diagram 1">
            <a:extLst>
              <a:ext uri="{FF2B5EF4-FFF2-40B4-BE49-F238E27FC236}">
                <a16:creationId xmlns:a16="http://schemas.microsoft.com/office/drawing/2014/main" id="{36E8C771-C591-D8A0-AA35-15D42FE74556}"/>
              </a:ext>
            </a:extLst>
          </p:cNvPr>
          <p:cNvGraphicFramePr/>
          <p:nvPr>
            <p:extLst>
              <p:ext uri="{D42A27DB-BD31-4B8C-83A1-F6EECF244321}">
                <p14:modId xmlns:p14="http://schemas.microsoft.com/office/powerpoint/2010/main" val="861962962"/>
              </p:ext>
            </p:extLst>
          </p:nvPr>
        </p:nvGraphicFramePr>
        <p:xfrm>
          <a:off x="711199" y="2290813"/>
          <a:ext cx="7953829" cy="384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147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MARKET RESEARCH – THE DIFFERENT TYPES </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508536"/>
            <a:ext cx="10482425" cy="769288"/>
          </a:xfrm>
        </p:spPr>
        <p:txBody>
          <a:bodyPr/>
          <a:lstStyle/>
          <a:p>
            <a:pPr>
              <a:buClr>
                <a:srgbClr val="B6D1E1"/>
              </a:buClr>
            </a:pPr>
            <a:r>
              <a:rPr lang="en-GB" noProof="0" dirty="0"/>
              <a:t>There are two main types of market research. Most businesses use both types of research to get a full picture of their market. Both are useful, and they give you different kinds of information:</a:t>
            </a:r>
          </a:p>
        </p:txBody>
      </p:sp>
      <p:sp>
        <p:nvSpPr>
          <p:cNvPr id="3" name="TextBox 2">
            <a:extLst>
              <a:ext uri="{FF2B5EF4-FFF2-40B4-BE49-F238E27FC236}">
                <a16:creationId xmlns:a16="http://schemas.microsoft.com/office/drawing/2014/main" id="{20EA0AC5-2683-2A1B-6FBC-0B1454DD21EF}"/>
              </a:ext>
            </a:extLst>
          </p:cNvPr>
          <p:cNvSpPr txBox="1"/>
          <p:nvPr/>
        </p:nvSpPr>
        <p:spPr>
          <a:xfrm>
            <a:off x="1952786" y="5111148"/>
            <a:ext cx="9827645" cy="1015663"/>
          </a:xfrm>
          <a:prstGeom prst="rect">
            <a:avLst/>
          </a:prstGeom>
          <a:noFill/>
        </p:spPr>
        <p:txBody>
          <a:bodyPr wrap="square">
            <a:spAutoFit/>
          </a:bodyPr>
          <a:lstStyle/>
          <a:p>
            <a:pPr eaLnBrk="0" fontAlgn="base" hangingPunct="0">
              <a:spcBef>
                <a:spcPct val="0"/>
              </a:spcBef>
              <a:spcAft>
                <a:spcPct val="0"/>
              </a:spcAft>
            </a:pPr>
            <a:r>
              <a:rPr lang="en-GB" sz="2000" b="1" noProof="0" dirty="0"/>
              <a:t>Explore this guide to see how numbers and stories can work together to help you make better decisions: </a:t>
            </a:r>
            <a:r>
              <a:rPr kumimoji="0" lang="en-GB" sz="2000" b="1" i="0" u="none" strike="noStrike" cap="none" normalizeH="0" baseline="0" noProof="0" dirty="0">
                <a:ln>
                  <a:noFill/>
                </a:ln>
                <a:solidFill>
                  <a:srgbClr val="94C7B0"/>
                </a:solidFill>
                <a:effectLst/>
                <a:hlinkClick r:id="rId2">
                  <a:extLst>
                    <a:ext uri="{A12FA001-AC4F-418D-AE19-62706E023703}">
                      <ahyp:hlinkClr xmlns:ahyp="http://schemas.microsoft.com/office/drawing/2018/hyperlinkcolor" val="tx"/>
                    </a:ext>
                  </a:extLst>
                </a:hlinkClick>
              </a:rPr>
              <a:t>Market Research and Competitive Analysis – SBA</a:t>
            </a:r>
            <a:br>
              <a:rPr kumimoji="0" lang="en-GB" sz="2000" b="0" i="0" u="none" strike="noStrike" cap="none" normalizeH="0" baseline="0" noProof="0" dirty="0">
                <a:ln>
                  <a:noFill/>
                </a:ln>
                <a:solidFill>
                  <a:srgbClr val="0563C1"/>
                </a:solidFill>
                <a:effectLst/>
                <a:hlinkClick r:id="rId2">
                  <a:extLst>
                    <a:ext uri="{A12FA001-AC4F-418D-AE19-62706E023703}">
                      <ahyp:hlinkClr xmlns:ahyp="http://schemas.microsoft.com/office/drawing/2018/hyperlinkcolor" val="tx"/>
                    </a:ext>
                  </a:extLst>
                </a:hlinkClick>
              </a:rPr>
            </a:br>
            <a:r>
              <a:rPr kumimoji="0" lang="en-GB" sz="2000" b="0" i="1" u="none" strike="noStrike" cap="none" normalizeH="0" baseline="0" noProof="0" dirty="0">
                <a:ln>
                  <a:noFill/>
                </a:ln>
                <a:solidFill>
                  <a:schemeClr val="tx1"/>
                </a:solidFill>
                <a:effectLst/>
              </a:rPr>
              <a:t>This guide explains the basics of both types of research and how to use them in your business.</a:t>
            </a:r>
            <a:endParaRPr kumimoji="0" lang="en-GB" sz="2000" b="0" i="0" u="none" strike="noStrike" cap="none" normalizeH="0" baseline="0" noProof="0" dirty="0">
              <a:ln>
                <a:noFill/>
              </a:ln>
              <a:solidFill>
                <a:schemeClr val="tx1"/>
              </a:solidFill>
              <a:effectLst/>
            </a:endParaRPr>
          </a:p>
        </p:txBody>
      </p:sp>
      <p:pic>
        <p:nvPicPr>
          <p:cNvPr id="9" name="Graphic 8" descr="Woman Shrugging with solid fill">
            <a:extLst>
              <a:ext uri="{FF2B5EF4-FFF2-40B4-BE49-F238E27FC236}">
                <a16:creationId xmlns:a16="http://schemas.microsoft.com/office/drawing/2014/main" id="{BC346423-A028-6EE7-A202-B7786FCE8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569" y="2436215"/>
            <a:ext cx="2228862" cy="2228862"/>
          </a:xfrm>
          <a:prstGeom prst="rect">
            <a:avLst/>
          </a:prstGeom>
        </p:spPr>
      </p:pic>
      <p:sp>
        <p:nvSpPr>
          <p:cNvPr id="2" name="Freeform 173">
            <a:extLst>
              <a:ext uri="{FF2B5EF4-FFF2-40B4-BE49-F238E27FC236}">
                <a16:creationId xmlns:a16="http://schemas.microsoft.com/office/drawing/2014/main" id="{F6704BAE-7C3F-9579-2964-75EF3D29F242}"/>
              </a:ext>
            </a:extLst>
          </p:cNvPr>
          <p:cNvSpPr>
            <a:spLocks noChangeArrowheads="1"/>
          </p:cNvSpPr>
          <p:nvPr/>
        </p:nvSpPr>
        <p:spPr bwMode="auto">
          <a:xfrm>
            <a:off x="1091657"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4" name="Freeform 174">
            <a:extLst>
              <a:ext uri="{FF2B5EF4-FFF2-40B4-BE49-F238E27FC236}">
                <a16:creationId xmlns:a16="http://schemas.microsoft.com/office/drawing/2014/main" id="{AF0CFF91-0E82-8726-DDD6-AB87C1FE1254}"/>
              </a:ext>
            </a:extLst>
          </p:cNvPr>
          <p:cNvSpPr>
            <a:spLocks noChangeArrowheads="1"/>
          </p:cNvSpPr>
          <p:nvPr/>
        </p:nvSpPr>
        <p:spPr bwMode="auto">
          <a:xfrm>
            <a:off x="1200092"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5" name="CuadroTexto 599">
            <a:extLst>
              <a:ext uri="{FF2B5EF4-FFF2-40B4-BE49-F238E27FC236}">
                <a16:creationId xmlns:a16="http://schemas.microsoft.com/office/drawing/2014/main" id="{62C85B59-0AFE-08A5-1443-917396052BBA}"/>
              </a:ext>
            </a:extLst>
          </p:cNvPr>
          <p:cNvSpPr txBox="1"/>
          <p:nvPr/>
        </p:nvSpPr>
        <p:spPr>
          <a:xfrm>
            <a:off x="1435284" y="2736055"/>
            <a:ext cx="3420947"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Quantitative research</a:t>
            </a:r>
          </a:p>
        </p:txBody>
      </p:sp>
      <p:sp>
        <p:nvSpPr>
          <p:cNvPr id="7" name="Rectángulo 602">
            <a:extLst>
              <a:ext uri="{FF2B5EF4-FFF2-40B4-BE49-F238E27FC236}">
                <a16:creationId xmlns:a16="http://schemas.microsoft.com/office/drawing/2014/main" id="{F6110D14-E586-69F9-5DCC-0DF7E59A73C9}"/>
              </a:ext>
            </a:extLst>
          </p:cNvPr>
          <p:cNvSpPr/>
          <p:nvPr/>
        </p:nvSpPr>
        <p:spPr>
          <a:xfrm>
            <a:off x="1374445" y="3502959"/>
            <a:ext cx="3560256" cy="1200329"/>
          </a:xfrm>
          <a:prstGeom prst="rect">
            <a:avLst/>
          </a:prstGeom>
        </p:spPr>
        <p:txBody>
          <a:bodyPr wrap="square">
            <a:spAutoFit/>
          </a:bodyPr>
          <a:lstStyle/>
          <a:p>
            <a:r>
              <a:rPr lang="en-GB" noProof="0" dirty="0">
                <a:latin typeface="Calibri" panose="020F0502020204030204" pitchFamily="34" charset="0"/>
                <a:ea typeface="Lato" charset="0"/>
                <a:cs typeface="Calibri" panose="020F0502020204030204" pitchFamily="34" charset="0"/>
              </a:rPr>
              <a:t>This gives you numbers, facts, and statistics. It helps you understand what people do, how many people do it, and what trends are forming.</a:t>
            </a:r>
          </a:p>
        </p:txBody>
      </p:sp>
      <p:sp>
        <p:nvSpPr>
          <p:cNvPr id="11" name="Freeform 173">
            <a:extLst>
              <a:ext uri="{FF2B5EF4-FFF2-40B4-BE49-F238E27FC236}">
                <a16:creationId xmlns:a16="http://schemas.microsoft.com/office/drawing/2014/main" id="{7D18A88B-7738-1D73-7DBA-8AF8424A6742}"/>
              </a:ext>
            </a:extLst>
          </p:cNvPr>
          <p:cNvSpPr>
            <a:spLocks noChangeArrowheads="1"/>
          </p:cNvSpPr>
          <p:nvPr/>
        </p:nvSpPr>
        <p:spPr bwMode="auto">
          <a:xfrm>
            <a:off x="7335769" y="3051682"/>
            <a:ext cx="3889912" cy="180713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B6D1E1"/>
          </a:solidFill>
          <a:ln>
            <a:noFill/>
          </a:ln>
          <a:effectLst/>
        </p:spPr>
        <p:txBody>
          <a:bodyPr wrap="none" anchor="ctr"/>
          <a:lstStyle/>
          <a:p>
            <a:endParaRPr lang="en-GB" sz="900" noProof="0" dirty="0"/>
          </a:p>
        </p:txBody>
      </p:sp>
      <p:sp>
        <p:nvSpPr>
          <p:cNvPr id="14" name="Freeform 174">
            <a:extLst>
              <a:ext uri="{FF2B5EF4-FFF2-40B4-BE49-F238E27FC236}">
                <a16:creationId xmlns:a16="http://schemas.microsoft.com/office/drawing/2014/main" id="{A94619BB-5A95-EAC9-CBF2-F9120221EB0C}"/>
              </a:ext>
            </a:extLst>
          </p:cNvPr>
          <p:cNvSpPr>
            <a:spLocks noChangeArrowheads="1"/>
          </p:cNvSpPr>
          <p:nvPr/>
        </p:nvSpPr>
        <p:spPr bwMode="auto">
          <a:xfrm>
            <a:off x="7444204" y="2643874"/>
            <a:ext cx="3185928" cy="67634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94C7B0"/>
          </a:solidFill>
          <a:ln>
            <a:noFill/>
          </a:ln>
          <a:effectLst/>
        </p:spPr>
        <p:txBody>
          <a:bodyPr wrap="none" anchor="ctr"/>
          <a:lstStyle/>
          <a:p>
            <a:endParaRPr lang="en-GB" sz="900" noProof="0" dirty="0"/>
          </a:p>
        </p:txBody>
      </p:sp>
      <p:sp>
        <p:nvSpPr>
          <p:cNvPr id="15" name="CuadroTexto 599">
            <a:extLst>
              <a:ext uri="{FF2B5EF4-FFF2-40B4-BE49-F238E27FC236}">
                <a16:creationId xmlns:a16="http://schemas.microsoft.com/office/drawing/2014/main" id="{F0824A93-3261-42B2-2D09-E4839E320189}"/>
              </a:ext>
            </a:extLst>
          </p:cNvPr>
          <p:cNvSpPr txBox="1"/>
          <p:nvPr/>
        </p:nvSpPr>
        <p:spPr>
          <a:xfrm>
            <a:off x="7679396" y="2736055"/>
            <a:ext cx="3420947"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Qualitative research</a:t>
            </a:r>
          </a:p>
        </p:txBody>
      </p:sp>
      <p:sp>
        <p:nvSpPr>
          <p:cNvPr id="16" name="Rectángulo 602">
            <a:extLst>
              <a:ext uri="{FF2B5EF4-FFF2-40B4-BE49-F238E27FC236}">
                <a16:creationId xmlns:a16="http://schemas.microsoft.com/office/drawing/2014/main" id="{93ACC4F8-6953-6C1A-51BA-F5E64D8A6CAA}"/>
              </a:ext>
            </a:extLst>
          </p:cNvPr>
          <p:cNvSpPr/>
          <p:nvPr/>
        </p:nvSpPr>
        <p:spPr>
          <a:xfrm>
            <a:off x="7618557" y="3502959"/>
            <a:ext cx="3560256" cy="1200329"/>
          </a:xfrm>
          <a:prstGeom prst="rect">
            <a:avLst/>
          </a:prstGeom>
        </p:spPr>
        <p:txBody>
          <a:bodyPr wrap="square">
            <a:spAutoFit/>
          </a:bodyPr>
          <a:lstStyle/>
          <a:p>
            <a:r>
              <a:rPr lang="en-GB" noProof="0" dirty="0">
                <a:latin typeface="Calibri" panose="020F0502020204030204" pitchFamily="34" charset="0"/>
                <a:ea typeface="Lato" charset="0"/>
                <a:cs typeface="Calibri" panose="020F0502020204030204" pitchFamily="34" charset="0"/>
              </a:rPr>
              <a:t>This helps you understand why people do what they do. It focuses on feelings, opinions, and motivations. </a:t>
            </a:r>
          </a:p>
        </p:txBody>
      </p:sp>
      <p:pic>
        <p:nvPicPr>
          <p:cNvPr id="18" name="Grafika 17" descr="Gazeta z wypełnieniem pełnym">
            <a:extLst>
              <a:ext uri="{FF2B5EF4-FFF2-40B4-BE49-F238E27FC236}">
                <a16:creationId xmlns:a16="http://schemas.microsoft.com/office/drawing/2014/main" id="{B75D1C23-BCC6-D3B0-6EDE-0D780A29C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657" y="5200845"/>
            <a:ext cx="914400" cy="914400"/>
          </a:xfrm>
          <a:prstGeom prst="rect">
            <a:avLst/>
          </a:prstGeom>
        </p:spPr>
      </p:pic>
    </p:spTree>
    <p:extLst>
      <p:ext uri="{BB962C8B-B14F-4D97-AF65-F5344CB8AC3E}">
        <p14:creationId xmlns:p14="http://schemas.microsoft.com/office/powerpoint/2010/main" val="3759134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11110AD-2F5E-B158-41B2-3A4DD8FC70D1}"/>
              </a:ext>
            </a:extLst>
          </p:cNvPr>
          <p:cNvSpPr>
            <a:spLocks noGrp="1"/>
          </p:cNvSpPr>
          <p:nvPr>
            <p:ph type="body" sz="quarter" idx="14"/>
          </p:nvPr>
        </p:nvSpPr>
        <p:spPr>
          <a:xfrm>
            <a:off x="738350" y="1901022"/>
            <a:ext cx="11009366" cy="4672013"/>
          </a:xfrm>
        </p:spPr>
        <p:txBody>
          <a:bodyPr/>
          <a:lstStyle/>
          <a:p>
            <a:pPr>
              <a:buNone/>
            </a:pPr>
            <a:r>
              <a:rPr lang="en-GB" noProof="0" dirty="0"/>
              <a:t>Quantitative research gives you numbers, facts and data that help you make smart decisions for your business. It helps you find out what people do, how many people are interested, and which ideas have the most potential.</a:t>
            </a:r>
          </a:p>
          <a:p>
            <a:pPr>
              <a:buNone/>
            </a:pPr>
            <a:endParaRPr lang="en-GB" noProof="0" dirty="0"/>
          </a:p>
          <a:p>
            <a:pPr>
              <a:buNone/>
            </a:pPr>
            <a:r>
              <a:rPr lang="en-GB" b="1" noProof="0" dirty="0"/>
              <a:t>You can collect this kind of information by:</a:t>
            </a:r>
          </a:p>
          <a:p>
            <a:pPr>
              <a:buNone/>
            </a:pPr>
            <a:endParaRPr lang="en-GB" noProof="0" dirty="0"/>
          </a:p>
          <a:p>
            <a:pPr marL="342900" indent="-342900">
              <a:buFont typeface="Wingdings" panose="05000000000000000000" pitchFamily="2" charset="2"/>
              <a:buChar char="ü"/>
            </a:pPr>
            <a:r>
              <a:rPr lang="en-GB" noProof="0" dirty="0"/>
              <a:t>Doing desk research (searching online, reading reports)</a:t>
            </a:r>
          </a:p>
          <a:p>
            <a:pPr marL="342900" indent="-342900">
              <a:buFont typeface="Wingdings" panose="05000000000000000000" pitchFamily="2" charset="2"/>
              <a:buChar char="ü"/>
            </a:pPr>
            <a:r>
              <a:rPr lang="en-GB" noProof="0" dirty="0"/>
              <a:t>Creating simple surveys or questionnaires</a:t>
            </a:r>
          </a:p>
          <a:p>
            <a:pPr marL="342900" indent="-342900">
              <a:buFont typeface="Wingdings" panose="05000000000000000000" pitchFamily="2" charset="2"/>
              <a:buChar char="ü"/>
            </a:pPr>
            <a:r>
              <a:rPr lang="en-GB" noProof="0" dirty="0"/>
              <a:t>Looking at statistics and trends in your market</a:t>
            </a:r>
          </a:p>
          <a:p>
            <a:endParaRPr lang="en-GB" noProof="0" dirty="0"/>
          </a:p>
          <a:p>
            <a:r>
              <a:rPr lang="en-GB" noProof="0" dirty="0"/>
              <a:t>Once you collect the data, your job is to organise it, look for patterns, and explain it clearly. </a:t>
            </a:r>
            <a:r>
              <a:rPr lang="en-GB" b="1" noProof="0" dirty="0"/>
              <a:t>These facts help you answer questions like:</a:t>
            </a:r>
          </a:p>
          <a:p>
            <a:endParaRPr lang="en-GB" b="1" noProof="0" dirty="0"/>
          </a:p>
          <a:p>
            <a:pPr marL="342900" indent="-342900">
              <a:buFont typeface="Wingdings" panose="05000000000000000000" pitchFamily="2" charset="2"/>
              <a:buChar char="ü"/>
            </a:pPr>
            <a:r>
              <a:rPr lang="en-GB" noProof="0" dirty="0"/>
              <a:t>How many people want this? </a:t>
            </a:r>
          </a:p>
          <a:p>
            <a:pPr marL="342900" indent="-342900">
              <a:buFont typeface="Wingdings" panose="05000000000000000000" pitchFamily="2" charset="2"/>
              <a:buChar char="ü"/>
            </a:pPr>
            <a:r>
              <a:rPr lang="en-GB" noProof="0" dirty="0"/>
              <a:t>What are they buying? </a:t>
            </a:r>
          </a:p>
          <a:p>
            <a:pPr marL="342900" indent="-342900">
              <a:buFont typeface="Wingdings" panose="05000000000000000000" pitchFamily="2" charset="2"/>
              <a:buChar char="ü"/>
            </a:pPr>
            <a:r>
              <a:rPr lang="en-GB" noProof="0" dirty="0"/>
              <a:t>What are they searching for?</a:t>
            </a:r>
          </a:p>
          <a:p>
            <a:endParaRPr lang="en-GB" noProof="0" dirty="0"/>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28776" cy="1126708"/>
          </a:xfrm>
        </p:spPr>
        <p:txBody>
          <a:bodyPr/>
          <a:lstStyle/>
          <a:p>
            <a:r>
              <a:rPr lang="en-GB" noProof="0" dirty="0"/>
              <a:t>MARKET RESEARCH                        </a:t>
            </a:r>
          </a:p>
          <a:p>
            <a:r>
              <a:rPr lang="en-GB" noProof="0" dirty="0"/>
              <a:t>QUANTITATIVE RESEARCH – UNDERSTANDING THE WHAT</a:t>
            </a:r>
          </a:p>
        </p:txBody>
      </p:sp>
      <p:pic>
        <p:nvPicPr>
          <p:cNvPr id="3" name="Graphic 2" descr="Mental Health with solid fill">
            <a:extLst>
              <a:ext uri="{FF2B5EF4-FFF2-40B4-BE49-F238E27FC236}">
                <a16:creationId xmlns:a16="http://schemas.microsoft.com/office/drawing/2014/main" id="{327D5484-AA41-1ACC-6821-E46833FB8E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4361" y="2681624"/>
            <a:ext cx="1786812" cy="1786812"/>
          </a:xfrm>
          <a:prstGeom prst="rect">
            <a:avLst/>
          </a:prstGeom>
        </p:spPr>
      </p:pic>
    </p:spTree>
    <p:extLst>
      <p:ext uri="{BB962C8B-B14F-4D97-AF65-F5344CB8AC3E}">
        <p14:creationId xmlns:p14="http://schemas.microsoft.com/office/powerpoint/2010/main" val="263012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D126-0743-6DC5-EE08-91A344E0F042}"/>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762410A-4EB7-AEEE-6A43-C020D0D8A84E}"/>
              </a:ext>
            </a:extLst>
          </p:cNvPr>
          <p:cNvSpPr>
            <a:spLocks noGrp="1"/>
          </p:cNvSpPr>
          <p:nvPr>
            <p:ph type="body" sz="quarter" idx="14"/>
          </p:nvPr>
        </p:nvSpPr>
        <p:spPr>
          <a:xfrm>
            <a:off x="751414" y="2097674"/>
            <a:ext cx="7261211" cy="3113658"/>
          </a:xfrm>
        </p:spPr>
        <p:txBody>
          <a:bodyPr/>
          <a:lstStyle/>
          <a:p>
            <a:pPr>
              <a:buNone/>
            </a:pPr>
            <a:r>
              <a:rPr lang="en-GB" noProof="0" dirty="0"/>
              <a:t>This website offers practical steps for conducting market research, including using questionnaires, interviews, and reviewing industry publications, highlighting the importance of verifying demand for your product or service.</a:t>
            </a:r>
          </a:p>
          <a:p>
            <a:br>
              <a:rPr lang="en-GB" b="1" noProof="0" dirty="0">
                <a:solidFill>
                  <a:srgbClr val="94C7B0"/>
                </a:solidFill>
              </a:rPr>
            </a:br>
            <a:r>
              <a:rPr lang="en-GB" b="1" noProof="0" dirty="0">
                <a:solidFill>
                  <a:srgbClr val="94C7B0"/>
                </a:solidFill>
                <a:sym typeface="Wingdings" panose="05000000000000000000" pitchFamily="2" charset="2"/>
              </a:rPr>
              <a:t> </a:t>
            </a:r>
            <a:r>
              <a:rPr lang="en-GB" b="1" noProof="0" dirty="0">
                <a:solidFill>
                  <a:srgbClr val="94C7B0"/>
                </a:solidFill>
                <a:hlinkClick r:id="rId2">
                  <a:extLst>
                    <a:ext uri="{A12FA001-AC4F-418D-AE19-62706E023703}">
                      <ahyp:hlinkClr xmlns:ahyp="http://schemas.microsoft.com/office/drawing/2018/hyperlinkcolor" val="tx"/>
                    </a:ext>
                  </a:extLst>
                </a:hlinkClick>
              </a:rPr>
              <a:t>Use this guide </a:t>
            </a:r>
            <a:r>
              <a:rPr lang="en-GB" noProof="0" dirty="0"/>
              <a:t>to start your market research and validate your business idea.</a:t>
            </a:r>
          </a:p>
          <a:p>
            <a:endParaRPr lang="en-GB" noProof="0" dirty="0"/>
          </a:p>
          <a:p>
            <a:endParaRPr lang="en-GB" noProof="0" dirty="0"/>
          </a:p>
        </p:txBody>
      </p:sp>
      <p:sp>
        <p:nvSpPr>
          <p:cNvPr id="13" name="Text Placeholder 12">
            <a:extLst>
              <a:ext uri="{FF2B5EF4-FFF2-40B4-BE49-F238E27FC236}">
                <a16:creationId xmlns:a16="http://schemas.microsoft.com/office/drawing/2014/main" id="{5DC5A9CB-6D4F-EDE3-E38A-0BE0C68811EA}"/>
              </a:ext>
            </a:extLst>
          </p:cNvPr>
          <p:cNvSpPr>
            <a:spLocks noGrp="1"/>
          </p:cNvSpPr>
          <p:nvPr>
            <p:ph type="body" sz="quarter" idx="27"/>
          </p:nvPr>
        </p:nvSpPr>
        <p:spPr>
          <a:xfrm>
            <a:off x="751414" y="378372"/>
            <a:ext cx="11228776" cy="1126708"/>
          </a:xfrm>
        </p:spPr>
        <p:txBody>
          <a:bodyPr/>
          <a:lstStyle/>
          <a:p>
            <a:r>
              <a:rPr lang="en-GB" noProof="0" dirty="0"/>
              <a:t>MARKET RESEARCH                        </a:t>
            </a:r>
          </a:p>
          <a:p>
            <a:r>
              <a:rPr lang="en-GB" noProof="0" dirty="0"/>
              <a:t>How to Conduct Market Research </a:t>
            </a:r>
          </a:p>
        </p:txBody>
      </p:sp>
      <p:sp>
        <p:nvSpPr>
          <p:cNvPr id="2" name="TextBox 2">
            <a:extLst>
              <a:ext uri="{FF2B5EF4-FFF2-40B4-BE49-F238E27FC236}">
                <a16:creationId xmlns:a16="http://schemas.microsoft.com/office/drawing/2014/main" id="{8FA95505-F316-AF0D-7ECD-C92EDE0D3DD3}"/>
              </a:ext>
            </a:extLst>
          </p:cNvPr>
          <p:cNvSpPr txBox="1"/>
          <p:nvPr/>
        </p:nvSpPr>
        <p:spPr>
          <a:xfrm>
            <a:off x="9075503" y="2097674"/>
            <a:ext cx="2378147" cy="1323439"/>
          </a:xfrm>
          <a:prstGeom prst="rect">
            <a:avLst/>
          </a:prstGeom>
          <a:noFill/>
        </p:spPr>
        <p:txBody>
          <a:bodyPr wrap="square">
            <a:spAutoFit/>
          </a:bodyPr>
          <a:lstStyle/>
          <a:p>
            <a:pPr algn="ctr">
              <a:buClr>
                <a:srgbClr val="B6D1E1"/>
              </a:buClr>
            </a:pPr>
            <a:r>
              <a:rPr lang="en-GB" sz="4000" b="1" i="1" noProof="0" dirty="0">
                <a:solidFill>
                  <a:srgbClr val="94C7B0"/>
                </a:solidFill>
              </a:rPr>
              <a:t>Let’s talk business! </a:t>
            </a:r>
            <a:endParaRPr lang="en-GB" sz="4000" i="1" noProof="0" dirty="0">
              <a:solidFill>
                <a:srgbClr val="94C7B0"/>
              </a:solidFill>
            </a:endParaRPr>
          </a:p>
        </p:txBody>
      </p:sp>
      <p:pic>
        <p:nvPicPr>
          <p:cNvPr id="5" name="Grafika 4" descr="Internet z wypełnieniem pełnym">
            <a:extLst>
              <a:ext uri="{FF2B5EF4-FFF2-40B4-BE49-F238E27FC236}">
                <a16:creationId xmlns:a16="http://schemas.microsoft.com/office/drawing/2014/main" id="{C0050FAF-7D4E-9CBC-F5B8-C9C025EF9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16" y="4003343"/>
            <a:ext cx="914400" cy="914400"/>
          </a:xfrm>
          <a:prstGeom prst="rect">
            <a:avLst/>
          </a:prstGeom>
        </p:spPr>
      </p:pic>
      <p:pic>
        <p:nvPicPr>
          <p:cNvPr id="7" name="Grafika 6" descr="Grupa docelowa kontur">
            <a:extLst>
              <a:ext uri="{FF2B5EF4-FFF2-40B4-BE49-F238E27FC236}">
                <a16:creationId xmlns:a16="http://schemas.microsoft.com/office/drawing/2014/main" id="{398C530A-1262-2753-68CC-8F298EA3E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685" y="3511652"/>
            <a:ext cx="1897782" cy="1897782"/>
          </a:xfrm>
          <a:prstGeom prst="rect">
            <a:avLst/>
          </a:prstGeom>
        </p:spPr>
      </p:pic>
    </p:spTree>
    <p:extLst>
      <p:ext uri="{BB962C8B-B14F-4D97-AF65-F5344CB8AC3E}">
        <p14:creationId xmlns:p14="http://schemas.microsoft.com/office/powerpoint/2010/main" val="1782330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QUANTITATIVE RESEARCH - FIND BUSINESS DATA</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543051"/>
            <a:ext cx="6243885" cy="2443734"/>
          </a:xfrm>
        </p:spPr>
        <p:txBody>
          <a:bodyPr/>
          <a:lstStyle/>
          <a:p>
            <a:pPr>
              <a:buNone/>
            </a:pPr>
            <a:r>
              <a:rPr lang="en-GB" noProof="0" dirty="0"/>
              <a:t>Business data is information that shows what is happening in your market: what people are buying, what they are paying, and how things are changing.</a:t>
            </a:r>
          </a:p>
          <a:p>
            <a:pPr>
              <a:buNone/>
            </a:pPr>
            <a:endParaRPr lang="en-GB" noProof="0" dirty="0"/>
          </a:p>
          <a:p>
            <a:pPr>
              <a:buNone/>
            </a:pPr>
            <a:r>
              <a:rPr lang="en-GB" noProof="0" dirty="0"/>
              <a:t>Once you know what kind of data you need, the next step is finding it. Not all sources are equal, and not all information is useful. What matters is learning where to look and what to trust.</a:t>
            </a:r>
          </a:p>
        </p:txBody>
      </p:sp>
      <p:pic>
        <p:nvPicPr>
          <p:cNvPr id="3" name="Obraz 2">
            <a:extLst>
              <a:ext uri="{FF2B5EF4-FFF2-40B4-BE49-F238E27FC236}">
                <a16:creationId xmlns:a16="http://schemas.microsoft.com/office/drawing/2014/main" id="{DD06215E-B496-09F5-C87C-52834C1D9517}"/>
              </a:ext>
            </a:extLst>
          </p:cNvPr>
          <p:cNvPicPr>
            <a:picLocks noChangeAspect="1"/>
          </p:cNvPicPr>
          <p:nvPr/>
        </p:nvPicPr>
        <p:blipFill>
          <a:blip r:embed="rId2"/>
          <a:stretch>
            <a:fillRect/>
          </a:stretch>
        </p:blipFill>
        <p:spPr>
          <a:xfrm>
            <a:off x="7427726" y="1296344"/>
            <a:ext cx="4041413" cy="2697204"/>
          </a:xfrm>
          <a:prstGeom prst="ellipse">
            <a:avLst/>
          </a:prstGeom>
        </p:spPr>
      </p:pic>
      <p:sp>
        <p:nvSpPr>
          <p:cNvPr id="6" name="pole tekstowe 5">
            <a:extLst>
              <a:ext uri="{FF2B5EF4-FFF2-40B4-BE49-F238E27FC236}">
                <a16:creationId xmlns:a16="http://schemas.microsoft.com/office/drawing/2014/main" id="{F86E9560-7734-D111-C6C9-9AAC5E09F0A1}"/>
              </a:ext>
            </a:extLst>
          </p:cNvPr>
          <p:cNvSpPr txBox="1"/>
          <p:nvPr/>
        </p:nvSpPr>
        <p:spPr>
          <a:xfrm>
            <a:off x="751412" y="3986785"/>
            <a:ext cx="11163220" cy="2154436"/>
          </a:xfrm>
          <a:prstGeom prst="rect">
            <a:avLst/>
          </a:prstGeom>
          <a:noFill/>
        </p:spPr>
        <p:txBody>
          <a:bodyPr wrap="square">
            <a:spAutoFit/>
          </a:bodyPr>
          <a:lstStyle/>
          <a:p>
            <a:pPr>
              <a:buNone/>
            </a:pPr>
            <a:r>
              <a:rPr lang="en-GB" sz="2200" b="1" noProof="0" dirty="0"/>
              <a:t>Here’s what helps:</a:t>
            </a:r>
          </a:p>
          <a:p>
            <a:pPr marL="342900" indent="-342900">
              <a:buFont typeface="Wingdings" panose="05000000000000000000" pitchFamily="2" charset="2"/>
              <a:buChar char="ü"/>
            </a:pPr>
            <a:r>
              <a:rPr lang="en-GB" sz="2200" noProof="0" dirty="0"/>
              <a:t>Use reliable sources like national statistics offices, trade associations or industry publications</a:t>
            </a:r>
          </a:p>
          <a:p>
            <a:pPr marL="342900" indent="-342900">
              <a:buFont typeface="Wingdings" panose="05000000000000000000" pitchFamily="2" charset="2"/>
              <a:buChar char="ü"/>
            </a:pPr>
            <a:r>
              <a:rPr lang="en-GB" sz="2200" noProof="0" dirty="0"/>
              <a:t>Trace data back to its original source whenever possible</a:t>
            </a:r>
          </a:p>
          <a:p>
            <a:pPr marL="342900" indent="-342900">
              <a:buFont typeface="Wingdings" panose="05000000000000000000" pitchFamily="2" charset="2"/>
              <a:buChar char="ü"/>
            </a:pPr>
            <a:r>
              <a:rPr lang="en-GB" sz="2200" noProof="0" dirty="0"/>
              <a:t>Focus on information that directly connects to your idea,  your product, your audience, your market</a:t>
            </a:r>
          </a:p>
          <a:p>
            <a:r>
              <a:rPr lang="en-GB" sz="2400" b="1" noProof="0" dirty="0">
                <a:solidFill>
                  <a:srgbClr val="94C7B0"/>
                </a:solidFill>
              </a:rPr>
              <a:t>Good data is not just collected – it is filtered, checked and applied with care!</a:t>
            </a:r>
          </a:p>
        </p:txBody>
      </p:sp>
    </p:spTree>
    <p:extLst>
      <p:ext uri="{BB962C8B-B14F-4D97-AF65-F5344CB8AC3E}">
        <p14:creationId xmlns:p14="http://schemas.microsoft.com/office/powerpoint/2010/main" val="198398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4292-ED0B-BB34-8060-4EAE75F115D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C2448-B3C0-A5B2-0E8B-E157DFDB5B7C}"/>
              </a:ext>
            </a:extLst>
          </p:cNvPr>
          <p:cNvSpPr>
            <a:spLocks noGrp="1"/>
          </p:cNvSpPr>
          <p:nvPr>
            <p:ph type="body" sz="quarter" idx="27"/>
          </p:nvPr>
        </p:nvSpPr>
        <p:spPr>
          <a:xfrm>
            <a:off x="751414" y="378372"/>
            <a:ext cx="8707896" cy="1126708"/>
          </a:xfrm>
        </p:spPr>
        <p:txBody>
          <a:bodyPr/>
          <a:lstStyle/>
          <a:p>
            <a:r>
              <a:rPr lang="en-GB" noProof="0" dirty="0"/>
              <a:t>RESEARCH &amp; TEST TARGET MARKET ANALY</a:t>
            </a:r>
            <a:r>
              <a:rPr lang="pl-PL" dirty="0"/>
              <a:t>S</a:t>
            </a:r>
            <a:r>
              <a:rPr lang="en-GB" noProof="0" dirty="0"/>
              <a:t>ING THE DATA </a:t>
            </a:r>
          </a:p>
        </p:txBody>
      </p:sp>
      <p:sp>
        <p:nvSpPr>
          <p:cNvPr id="5" name="Text Placeholder 4">
            <a:extLst>
              <a:ext uri="{FF2B5EF4-FFF2-40B4-BE49-F238E27FC236}">
                <a16:creationId xmlns:a16="http://schemas.microsoft.com/office/drawing/2014/main" id="{C86E19ED-6E11-474F-A60A-2C375EF1541B}"/>
              </a:ext>
            </a:extLst>
          </p:cNvPr>
          <p:cNvSpPr>
            <a:spLocks noGrp="1"/>
          </p:cNvSpPr>
          <p:nvPr>
            <p:ph type="body" sz="quarter" idx="14"/>
          </p:nvPr>
        </p:nvSpPr>
        <p:spPr>
          <a:xfrm>
            <a:off x="738349" y="1882960"/>
            <a:ext cx="6048251" cy="4176044"/>
          </a:xfrm>
        </p:spPr>
        <p:txBody>
          <a:bodyPr/>
          <a:lstStyle/>
          <a:p>
            <a:pPr>
              <a:buNone/>
            </a:pPr>
            <a:r>
              <a:rPr lang="en-GB" noProof="0" dirty="0"/>
              <a:t>Collecting information is just the beginning. Analysing it is where it gets interesting.</a:t>
            </a:r>
          </a:p>
          <a:p>
            <a:pPr>
              <a:buNone/>
            </a:pPr>
            <a:r>
              <a:rPr lang="en-GB" noProof="0" dirty="0"/>
              <a:t>Take a close look at the answers you gathered.</a:t>
            </a:r>
            <a:br>
              <a:rPr lang="en-GB" noProof="0" dirty="0"/>
            </a:br>
            <a:endParaRPr lang="en-GB" noProof="0" dirty="0"/>
          </a:p>
          <a:p>
            <a:pPr>
              <a:buNone/>
            </a:pPr>
            <a:r>
              <a:rPr lang="en-GB" b="1" noProof="0" dirty="0"/>
              <a:t>Do you see patterns, gaps or unexpected results?</a:t>
            </a:r>
            <a:br>
              <a:rPr lang="en-GB" noProof="0" dirty="0"/>
            </a:br>
            <a:r>
              <a:rPr lang="en-GB" noProof="0" dirty="0"/>
              <a:t>Look for clues that show you what your customers really want or need. </a:t>
            </a:r>
          </a:p>
          <a:p>
            <a:r>
              <a:rPr lang="en-GB" noProof="0" dirty="0"/>
              <a:t>Good analysis will help you make smarter, more confident decisions for your business. </a:t>
            </a:r>
          </a:p>
          <a:p>
            <a:pPr>
              <a:buNone/>
            </a:pPr>
            <a:endParaRPr lang="en-GB" noProof="0" dirty="0"/>
          </a:p>
          <a:p>
            <a:pPr>
              <a:buNone/>
            </a:pPr>
            <a:r>
              <a:rPr lang="en-GB" b="1" noProof="0" dirty="0">
                <a:solidFill>
                  <a:srgbClr val="94C7B0"/>
                </a:solidFill>
              </a:rPr>
              <a:t>Now ask yourself:</a:t>
            </a:r>
          </a:p>
          <a:p>
            <a:pPr marL="342900" indent="-342900">
              <a:buFont typeface="Arial" panose="020B0604020202020204" pitchFamily="34" charset="0"/>
              <a:buChar char="•"/>
            </a:pPr>
            <a:r>
              <a:rPr lang="en-GB" noProof="0" dirty="0"/>
              <a:t>What does this mean for my business?</a:t>
            </a:r>
          </a:p>
          <a:p>
            <a:pPr marL="342900" indent="-342900">
              <a:buFont typeface="Arial" panose="020B0604020202020204" pitchFamily="34" charset="0"/>
              <a:buChar char="•"/>
            </a:pPr>
            <a:r>
              <a:rPr lang="en-GB" noProof="0" dirty="0"/>
              <a:t>Does anything need to change?</a:t>
            </a:r>
          </a:p>
          <a:p>
            <a:pPr marL="342900" indent="-342900">
              <a:buFont typeface="Arial" panose="020B0604020202020204" pitchFamily="34" charset="0"/>
              <a:buChar char="•"/>
            </a:pPr>
            <a:r>
              <a:rPr lang="en-GB" noProof="0" dirty="0"/>
              <a:t>What is worth keeping?</a:t>
            </a:r>
          </a:p>
        </p:txBody>
      </p:sp>
      <p:sp>
        <p:nvSpPr>
          <p:cNvPr id="3" name="pole tekstowe 2">
            <a:extLst>
              <a:ext uri="{FF2B5EF4-FFF2-40B4-BE49-F238E27FC236}">
                <a16:creationId xmlns:a16="http://schemas.microsoft.com/office/drawing/2014/main" id="{85E750C2-F42E-E065-D795-BAF465E72FB9}"/>
              </a:ext>
            </a:extLst>
          </p:cNvPr>
          <p:cNvSpPr txBox="1"/>
          <p:nvPr/>
        </p:nvSpPr>
        <p:spPr>
          <a:xfrm>
            <a:off x="7122341" y="3596791"/>
            <a:ext cx="4443251" cy="2462213"/>
          </a:xfrm>
          <a:prstGeom prst="rect">
            <a:avLst/>
          </a:prstGeom>
          <a:noFill/>
        </p:spPr>
        <p:txBody>
          <a:bodyPr wrap="square">
            <a:spAutoFit/>
          </a:bodyPr>
          <a:lstStyle/>
          <a:p>
            <a:r>
              <a:rPr lang="en-GB" sz="2200" noProof="0" dirty="0"/>
              <a:t>Write a short summary (one page or less) that says what you learned and how your idea will respond to that.</a:t>
            </a:r>
          </a:p>
          <a:p>
            <a:endParaRPr lang="en-GB" sz="2200" noProof="0" dirty="0"/>
          </a:p>
          <a:p>
            <a:r>
              <a:rPr lang="en-GB" sz="2200" b="1" noProof="0" dirty="0"/>
              <a:t>You can start with the sentence</a:t>
            </a:r>
            <a:r>
              <a:rPr lang="en-GB" sz="2200" b="1" i="1" noProof="0" dirty="0"/>
              <a:t>: </a:t>
            </a:r>
            <a:r>
              <a:rPr lang="en-GB" sz="2200" i="1" noProof="0" dirty="0"/>
              <a:t>“One change I will make based on what I learned…”</a:t>
            </a:r>
          </a:p>
        </p:txBody>
      </p:sp>
      <p:grpSp>
        <p:nvGrpSpPr>
          <p:cNvPr id="12" name="Grupa 11">
            <a:extLst>
              <a:ext uri="{FF2B5EF4-FFF2-40B4-BE49-F238E27FC236}">
                <a16:creationId xmlns:a16="http://schemas.microsoft.com/office/drawing/2014/main" id="{420BDB90-0E57-FD7B-D588-F536F34B6CCD}"/>
              </a:ext>
            </a:extLst>
          </p:cNvPr>
          <p:cNvGrpSpPr/>
          <p:nvPr/>
        </p:nvGrpSpPr>
        <p:grpSpPr>
          <a:xfrm>
            <a:off x="7930716" y="1810796"/>
            <a:ext cx="3250502" cy="1480279"/>
            <a:chOff x="6392064" y="2074265"/>
            <a:chExt cx="3250502" cy="1480279"/>
          </a:xfrm>
        </p:grpSpPr>
        <p:sp>
          <p:nvSpPr>
            <p:cNvPr id="4" name="Rectangle 3">
              <a:extLst>
                <a:ext uri="{FF2B5EF4-FFF2-40B4-BE49-F238E27FC236}">
                  <a16:creationId xmlns:a16="http://schemas.microsoft.com/office/drawing/2014/main" id="{F9132B25-7956-46F2-1F48-520B59740745}"/>
                </a:ext>
              </a:extLst>
            </p:cNvPr>
            <p:cNvSpPr/>
            <p:nvPr/>
          </p:nvSpPr>
          <p:spPr>
            <a:xfrm>
              <a:off x="6718365" y="2373623"/>
              <a:ext cx="2924201" cy="11809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6" name="Group 5">
              <a:extLst>
                <a:ext uri="{FF2B5EF4-FFF2-40B4-BE49-F238E27FC236}">
                  <a16:creationId xmlns:a16="http://schemas.microsoft.com/office/drawing/2014/main" id="{214784BD-D05A-1455-5A53-5323CDB8813E}"/>
                </a:ext>
              </a:extLst>
            </p:cNvPr>
            <p:cNvGrpSpPr/>
            <p:nvPr/>
          </p:nvGrpSpPr>
          <p:grpSpPr>
            <a:xfrm>
              <a:off x="6392064" y="2074265"/>
              <a:ext cx="2788753" cy="578690"/>
              <a:chOff x="2045517" y="6166884"/>
              <a:chExt cx="2788753" cy="578690"/>
            </a:xfrm>
          </p:grpSpPr>
          <p:sp>
            <p:nvSpPr>
              <p:cNvPr id="7" name="Rectangle 7">
                <a:extLst>
                  <a:ext uri="{FF2B5EF4-FFF2-40B4-BE49-F238E27FC236}">
                    <a16:creationId xmlns:a16="http://schemas.microsoft.com/office/drawing/2014/main" id="{A22A89CE-5609-F9EA-3B56-AC1517D3A30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8">
                <a:extLst>
                  <a:ext uri="{FF2B5EF4-FFF2-40B4-BE49-F238E27FC236}">
                    <a16:creationId xmlns:a16="http://schemas.microsoft.com/office/drawing/2014/main" id="{F1241CF3-A5FC-CE9B-F260-C46910D99301}"/>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9">
                <a:extLst>
                  <a:ext uri="{FF2B5EF4-FFF2-40B4-BE49-F238E27FC236}">
                    <a16:creationId xmlns:a16="http://schemas.microsoft.com/office/drawing/2014/main" id="{E159A332-3EE0-0637-4F78-3D55EB398DE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raphic 10" descr="Clipboard Partially Ticked outline">
                <a:extLst>
                  <a:ext uri="{FF2B5EF4-FFF2-40B4-BE49-F238E27FC236}">
                    <a16:creationId xmlns:a16="http://schemas.microsoft.com/office/drawing/2014/main" id="{19B59D7F-0CD0-0423-809D-9C724FFC6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1" name="Text Placeholder 2">
              <a:extLst>
                <a:ext uri="{FF2B5EF4-FFF2-40B4-BE49-F238E27FC236}">
                  <a16:creationId xmlns:a16="http://schemas.microsoft.com/office/drawing/2014/main" id="{4FB6D8A0-437A-8F05-B5AB-485FB2C050FB}"/>
                </a:ext>
              </a:extLst>
            </p:cNvPr>
            <p:cNvSpPr txBox="1">
              <a:spLocks/>
            </p:cNvSpPr>
            <p:nvPr/>
          </p:nvSpPr>
          <p:spPr>
            <a:xfrm>
              <a:off x="6914310" y="2754117"/>
              <a:ext cx="2728256"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Turn your research into your next step!</a:t>
              </a:r>
            </a:p>
          </p:txBody>
        </p:sp>
      </p:grpSp>
    </p:spTree>
    <p:extLst>
      <p:ext uri="{BB962C8B-B14F-4D97-AF65-F5344CB8AC3E}">
        <p14:creationId xmlns:p14="http://schemas.microsoft.com/office/powerpoint/2010/main" val="136208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BFEC-3DC8-DA2E-66E7-3729471E370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D88AA1B-C86F-F305-18EB-B9BD8A92160D}"/>
              </a:ext>
            </a:extLst>
          </p:cNvPr>
          <p:cNvSpPr>
            <a:spLocks noGrp="1"/>
          </p:cNvSpPr>
          <p:nvPr>
            <p:ph type="body" sz="quarter" idx="27"/>
          </p:nvPr>
        </p:nvSpPr>
        <p:spPr/>
        <p:txBody>
          <a:bodyPr/>
          <a:lstStyle/>
          <a:p>
            <a:r>
              <a:rPr lang="en-GB" noProof="0" dirty="0"/>
              <a:t>QUANTITATIVE RESEARCH – MAIN TECHNIQUES </a:t>
            </a:r>
          </a:p>
        </p:txBody>
      </p:sp>
      <p:graphicFrame>
        <p:nvGraphicFramePr>
          <p:cNvPr id="7" name="Diagram 6">
            <a:extLst>
              <a:ext uri="{FF2B5EF4-FFF2-40B4-BE49-F238E27FC236}">
                <a16:creationId xmlns:a16="http://schemas.microsoft.com/office/drawing/2014/main" id="{6C7762CA-917F-095C-419B-C8CEE5D1BBBF}"/>
              </a:ext>
            </a:extLst>
          </p:cNvPr>
          <p:cNvGraphicFramePr/>
          <p:nvPr>
            <p:extLst>
              <p:ext uri="{D42A27DB-BD31-4B8C-83A1-F6EECF244321}">
                <p14:modId xmlns:p14="http://schemas.microsoft.com/office/powerpoint/2010/main" val="3677255455"/>
              </p:ext>
            </p:extLst>
          </p:nvPr>
        </p:nvGraphicFramePr>
        <p:xfrm>
          <a:off x="461169" y="2329998"/>
          <a:ext cx="11240293" cy="406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ymbol zastępczy tekstu 8">
            <a:extLst>
              <a:ext uri="{FF2B5EF4-FFF2-40B4-BE49-F238E27FC236}">
                <a16:creationId xmlns:a16="http://schemas.microsoft.com/office/drawing/2014/main" id="{18EE81F4-C5BF-8075-7E79-068D34D8759B}"/>
              </a:ext>
            </a:extLst>
          </p:cNvPr>
          <p:cNvSpPr>
            <a:spLocks noGrp="1"/>
          </p:cNvSpPr>
          <p:nvPr>
            <p:ph type="body" sz="quarter" idx="14"/>
          </p:nvPr>
        </p:nvSpPr>
        <p:spPr>
          <a:xfrm>
            <a:off x="614442" y="1294440"/>
            <a:ext cx="10963115" cy="1035558"/>
          </a:xfrm>
        </p:spPr>
        <p:txBody>
          <a:bodyPr/>
          <a:lstStyle/>
          <a:p>
            <a:r>
              <a:rPr lang="en-GB" noProof="0" dirty="0"/>
              <a:t>Starting a food business in a new country means learning about new customers, new habits, and new opportunities. You do not need to create everything from scratch – much of the information you need is already out there. </a:t>
            </a:r>
            <a:r>
              <a:rPr lang="en-GB" b="1" noProof="0" dirty="0">
                <a:solidFill>
                  <a:srgbClr val="94C7B0"/>
                </a:solidFill>
              </a:rPr>
              <a:t>Here are good places to start:</a:t>
            </a:r>
          </a:p>
        </p:txBody>
      </p:sp>
    </p:spTree>
    <p:extLst>
      <p:ext uri="{BB962C8B-B14F-4D97-AF65-F5344CB8AC3E}">
        <p14:creationId xmlns:p14="http://schemas.microsoft.com/office/powerpoint/2010/main" val="377562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WHY RESEARCH MATTERS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74235"/>
            <a:ext cx="8008893" cy="4778441"/>
          </a:xfrm>
        </p:spPr>
        <p:txBody>
          <a:bodyPr/>
          <a:lstStyle/>
          <a:p>
            <a:r>
              <a:rPr lang="en-GB" sz="2500" noProof="0" dirty="0">
                <a:solidFill>
                  <a:srgbClr val="94C7B0"/>
                </a:solidFill>
              </a:rPr>
              <a:t>Researching and testing your business idea is a very important </a:t>
            </a:r>
            <a:r>
              <a:rPr lang="en-GB" sz="2500" noProof="0" dirty="0" err="1">
                <a:solidFill>
                  <a:srgbClr val="94C7B0"/>
                </a:solidFill>
              </a:rPr>
              <a:t>step.It</a:t>
            </a:r>
            <a:r>
              <a:rPr lang="en-GB" sz="2500" noProof="0" dirty="0">
                <a:solidFill>
                  <a:srgbClr val="94C7B0"/>
                </a:solidFill>
              </a:rPr>
              <a:t> gives you the chance to make sure your food idea is really needed, and that customers will want and pay for what you offer. Taking time to do this now can save you from difficult problems later on in your adventure.</a:t>
            </a:r>
          </a:p>
          <a:p>
            <a:endParaRPr lang="en-GB" sz="2500" b="1" i="1" noProof="0" dirty="0">
              <a:solidFill>
                <a:srgbClr val="94C7B0"/>
              </a:solidFill>
            </a:endParaRPr>
          </a:p>
          <a:p>
            <a:pPr marL="342900" indent="-342900">
              <a:buFont typeface="Wingdings" panose="05000000000000000000" pitchFamily="2" charset="2"/>
              <a:buChar char="ü"/>
            </a:pPr>
            <a:r>
              <a:rPr lang="en-GB" b="1" noProof="0" dirty="0"/>
              <a:t>Research helps you avoid wasting time, money and energy.</a:t>
            </a:r>
            <a:br>
              <a:rPr lang="en-GB" b="1" noProof="0" dirty="0"/>
            </a:br>
            <a:r>
              <a:rPr lang="en-GB" noProof="0" dirty="0"/>
              <a:t>Many businesses fail because they rush ahead without checking if there is a real need. Careful research shows you what customers truly want and helps you create something they will value.</a:t>
            </a:r>
          </a:p>
          <a:p>
            <a:endParaRPr lang="en-GB" noProof="0" dirty="0"/>
          </a:p>
          <a:p>
            <a:pPr marL="342900" indent="-342900">
              <a:buFont typeface="Wingdings" panose="05000000000000000000" pitchFamily="2" charset="2"/>
              <a:buChar char="ü"/>
            </a:pPr>
            <a:r>
              <a:rPr lang="en-GB" b="1" noProof="0" dirty="0"/>
              <a:t>Skipping research is like travelling without a map.</a:t>
            </a:r>
            <a:br>
              <a:rPr lang="en-GB" b="1" noProof="0" dirty="0"/>
            </a:br>
            <a:r>
              <a:rPr lang="en-GB" noProof="0" dirty="0"/>
              <a:t>If you move forward without testing your idea, you risk getting lost or spending a lot of time and resources going in the wrong direction. Research gives you clear guidance and confidence.</a:t>
            </a:r>
          </a:p>
          <a:p>
            <a:endParaRPr lang="en-GB" noProof="0" dirty="0"/>
          </a:p>
        </p:txBody>
      </p:sp>
      <p:pic>
        <p:nvPicPr>
          <p:cNvPr id="8" name="Picture 7" descr="A person holding plates of pastries&#10;&#10;Description automatically generated">
            <a:extLst>
              <a:ext uri="{FF2B5EF4-FFF2-40B4-BE49-F238E27FC236}">
                <a16:creationId xmlns:a16="http://schemas.microsoft.com/office/drawing/2014/main" id="{52E01B31-186C-6544-4C95-4BC511D84AD3}"/>
              </a:ext>
            </a:extLst>
          </p:cNvPr>
          <p:cNvPicPr>
            <a:picLocks noChangeAspect="1"/>
          </p:cNvPicPr>
          <p:nvPr/>
        </p:nvPicPr>
        <p:blipFill>
          <a:blip r:embed="rId2"/>
          <a:stretch>
            <a:fillRect/>
          </a:stretch>
        </p:blipFill>
        <p:spPr>
          <a:xfrm>
            <a:off x="8399431" y="1474235"/>
            <a:ext cx="3054221" cy="4581331"/>
          </a:xfrm>
          <a:prstGeom prst="ellipse">
            <a:avLst/>
          </a:prstGeom>
          <a:ln>
            <a:noFill/>
          </a:ln>
          <a:effectLst>
            <a:softEdge rad="112500"/>
          </a:effectLst>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2" y="311362"/>
            <a:ext cx="11208940" cy="720752"/>
          </a:xfrm>
        </p:spPr>
        <p:txBody>
          <a:bodyPr/>
          <a:lstStyle/>
          <a:p>
            <a:r>
              <a:rPr lang="en-GB" noProof="0" dirty="0"/>
              <a:t>QUALITATIVE MARKET RESEARCH – THE WHY</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68112" y="1567162"/>
            <a:ext cx="6149993" cy="4491771"/>
          </a:xfrm>
        </p:spPr>
        <p:txBody>
          <a:bodyPr/>
          <a:lstStyle/>
          <a:p>
            <a:pPr>
              <a:buNone/>
            </a:pPr>
            <a:r>
              <a:rPr lang="en-GB" noProof="0" dirty="0"/>
              <a:t>Qualitative research helps you go deeper into understanding your customers. It shows you why people make choices – </a:t>
            </a:r>
            <a:r>
              <a:rPr lang="en-GB" b="1" noProof="0" dirty="0">
                <a:solidFill>
                  <a:srgbClr val="94C7B0"/>
                </a:solidFill>
              </a:rPr>
              <a:t>why</a:t>
            </a:r>
            <a:r>
              <a:rPr lang="en-GB" noProof="0" dirty="0"/>
              <a:t> they like or dislike something, </a:t>
            </a:r>
            <a:r>
              <a:rPr lang="en-GB" b="1" noProof="0" dirty="0">
                <a:solidFill>
                  <a:srgbClr val="94C7B0"/>
                </a:solidFill>
              </a:rPr>
              <a:t>what</a:t>
            </a:r>
            <a:r>
              <a:rPr lang="en-GB" noProof="0" dirty="0"/>
              <a:t> they think about a food product or experience, and </a:t>
            </a:r>
            <a:r>
              <a:rPr lang="en-GB" b="1" noProof="0" dirty="0">
                <a:solidFill>
                  <a:srgbClr val="94C7B0"/>
                </a:solidFill>
              </a:rPr>
              <a:t>what</a:t>
            </a:r>
            <a:r>
              <a:rPr lang="en-GB" noProof="0" dirty="0"/>
              <a:t> truly matters to them.</a:t>
            </a:r>
          </a:p>
          <a:p>
            <a:pPr>
              <a:buNone/>
            </a:pPr>
            <a:endParaRPr lang="en-GB" noProof="0" dirty="0"/>
          </a:p>
          <a:p>
            <a:r>
              <a:rPr lang="en-GB" sz="2400" b="1" noProof="0" dirty="0">
                <a:solidFill>
                  <a:srgbClr val="94C7B0"/>
                </a:solidFill>
              </a:rPr>
              <a:t>This is the „WHY" behind their decisions. </a:t>
            </a:r>
          </a:p>
          <a:p>
            <a:endParaRPr lang="en-GB" noProof="0" dirty="0"/>
          </a:p>
          <a:p>
            <a:r>
              <a:rPr lang="en-GB" noProof="0" dirty="0"/>
              <a:t>You discover it by speaking with people, observing them, or gathering honest opinions in small groups, interviews or informal conversations.</a:t>
            </a:r>
          </a:p>
          <a:p>
            <a:br>
              <a:rPr lang="en-GB" noProof="0" dirty="0"/>
            </a:br>
            <a:r>
              <a:rPr lang="en-GB" noProof="0" dirty="0"/>
              <a:t>Listening carefully to real stories and experiences gives you a clearer picture of how your idea fits into their lives.</a:t>
            </a:r>
          </a:p>
        </p:txBody>
      </p:sp>
      <p:pic>
        <p:nvPicPr>
          <p:cNvPr id="3" name="Obraz 2" descr="Obraz zawierający osoba, Ludzka twarz, ubrania, uśmiech&#10;&#10;Zawartość wygenerowana przez sztuczną inteligencję może być niepoprawna.">
            <a:extLst>
              <a:ext uri="{FF2B5EF4-FFF2-40B4-BE49-F238E27FC236}">
                <a16:creationId xmlns:a16="http://schemas.microsoft.com/office/drawing/2014/main" id="{1CB2C124-4189-6FD2-1217-9518CCFB132F}"/>
              </a:ext>
            </a:extLst>
          </p:cNvPr>
          <p:cNvPicPr>
            <a:picLocks noChangeAspect="1"/>
          </p:cNvPicPr>
          <p:nvPr/>
        </p:nvPicPr>
        <p:blipFill>
          <a:blip r:embed="rId2"/>
          <a:stretch>
            <a:fillRect/>
          </a:stretch>
        </p:blipFill>
        <p:spPr>
          <a:xfrm>
            <a:off x="440436" y="1766945"/>
            <a:ext cx="4663440" cy="3108960"/>
          </a:xfrm>
          <a:prstGeom prst="ellipse">
            <a:avLst/>
          </a:prstGeom>
        </p:spPr>
      </p:pic>
    </p:spTree>
    <p:extLst>
      <p:ext uri="{BB962C8B-B14F-4D97-AF65-F5344CB8AC3E}">
        <p14:creationId xmlns:p14="http://schemas.microsoft.com/office/powerpoint/2010/main" val="491606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C8BCB-914B-6C46-62DF-660944A8C39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E9D2720-E277-9E75-742F-C56D61B569A1}"/>
              </a:ext>
            </a:extLst>
          </p:cNvPr>
          <p:cNvSpPr>
            <a:spLocks noGrp="1"/>
          </p:cNvSpPr>
          <p:nvPr>
            <p:ph type="body" sz="quarter" idx="27"/>
          </p:nvPr>
        </p:nvSpPr>
        <p:spPr>
          <a:xfrm>
            <a:off x="751412" y="311362"/>
            <a:ext cx="11208940" cy="720752"/>
          </a:xfrm>
        </p:spPr>
        <p:txBody>
          <a:bodyPr/>
          <a:lstStyle/>
          <a:p>
            <a:r>
              <a:rPr lang="en-GB" noProof="0" dirty="0"/>
              <a:t>REAL INSPIRATION – LILY RAMIREZ-FORAN</a:t>
            </a:r>
          </a:p>
        </p:txBody>
      </p:sp>
      <p:sp>
        <p:nvSpPr>
          <p:cNvPr id="5" name="Text Placeholder 4">
            <a:extLst>
              <a:ext uri="{FF2B5EF4-FFF2-40B4-BE49-F238E27FC236}">
                <a16:creationId xmlns:a16="http://schemas.microsoft.com/office/drawing/2014/main" id="{70EF149B-C3A9-8CC9-9E5A-BF1443E89C59}"/>
              </a:ext>
            </a:extLst>
          </p:cNvPr>
          <p:cNvSpPr>
            <a:spLocks noGrp="1"/>
          </p:cNvSpPr>
          <p:nvPr>
            <p:ph type="body" sz="quarter" idx="14"/>
          </p:nvPr>
        </p:nvSpPr>
        <p:spPr>
          <a:xfrm>
            <a:off x="5486400" y="1567162"/>
            <a:ext cx="6473952" cy="4843263"/>
          </a:xfrm>
        </p:spPr>
        <p:txBody>
          <a:bodyPr/>
          <a:lstStyle/>
          <a:p>
            <a:pPr>
              <a:buNone/>
            </a:pPr>
            <a:r>
              <a:rPr lang="en-GB" b="1" noProof="0" dirty="0"/>
              <a:t>Lily Ramirez-Foran moved from Mexico to Ireland </a:t>
            </a:r>
            <a:r>
              <a:rPr lang="en-GB" noProof="0" dirty="0"/>
              <a:t>and saw a gap in the market for authentic Mexican food.</a:t>
            </a:r>
          </a:p>
          <a:p>
            <a:pPr>
              <a:buNone/>
            </a:pPr>
            <a:endParaRPr lang="en-GB" noProof="0" dirty="0"/>
          </a:p>
          <a:p>
            <a:pPr>
              <a:buNone/>
            </a:pPr>
            <a:r>
              <a:rPr lang="en-GB" noProof="0" dirty="0"/>
              <a:t>She founded </a:t>
            </a:r>
            <a:r>
              <a:rPr lang="en-GB" i="1" noProof="0" dirty="0"/>
              <a:t>Picado Mexican</a:t>
            </a:r>
            <a:r>
              <a:rPr lang="en-GB" noProof="0" dirty="0"/>
              <a:t> – a grocery shop and cookery school – by listening to her new community and sharing her culture in a way that connected locally.</a:t>
            </a:r>
          </a:p>
          <a:p>
            <a:pPr>
              <a:buNone/>
            </a:pPr>
            <a:endParaRPr lang="en-GB" sz="2200" noProof="0" dirty="0"/>
          </a:p>
          <a:p>
            <a:pPr>
              <a:buNone/>
            </a:pPr>
            <a:endParaRPr lang="en-GB" noProof="0" dirty="0"/>
          </a:p>
          <a:p>
            <a:pPr>
              <a:buNone/>
            </a:pPr>
            <a:endParaRPr lang="en-GB" sz="2200" noProof="0" dirty="0"/>
          </a:p>
          <a:p>
            <a:pPr lvl="2" algn="l"/>
            <a:r>
              <a:rPr lang="en-GB" sz="2200" b="1" noProof="0" dirty="0">
                <a:solidFill>
                  <a:srgbClr val="94C7B0"/>
                </a:solidFill>
              </a:rPr>
              <a:t>Listen</a:t>
            </a:r>
            <a:r>
              <a:rPr lang="en-GB" sz="2200" noProof="0" dirty="0"/>
              <a:t> to her podcast episode: </a:t>
            </a:r>
            <a:r>
              <a:rPr lang="en-GB" sz="2200" noProof="0" dirty="0">
                <a:hlinkClick r:id="rId2"/>
              </a:rPr>
              <a:t>From Potatoes to Tacos – Curious Broadcast</a:t>
            </a:r>
            <a:endParaRPr lang="en-GB" sz="2200" noProof="0" dirty="0"/>
          </a:p>
          <a:p>
            <a:pPr lvl="2" algn="l"/>
            <a:endParaRPr lang="en-GB" sz="2200" noProof="0" dirty="0"/>
          </a:p>
          <a:p>
            <a:pPr lvl="2" algn="l"/>
            <a:r>
              <a:rPr lang="en-GB" sz="2200" b="1" noProof="0" dirty="0">
                <a:solidFill>
                  <a:srgbClr val="94C7B0"/>
                </a:solidFill>
              </a:rPr>
              <a:t>Visit</a:t>
            </a:r>
            <a:r>
              <a:rPr lang="en-GB" sz="2200" noProof="0" dirty="0"/>
              <a:t> </a:t>
            </a:r>
            <a:r>
              <a:rPr lang="en-GB" sz="2200" noProof="0" dirty="0">
                <a:hlinkClick r:id="rId3"/>
              </a:rPr>
              <a:t>Picado Mexican's website</a:t>
            </a:r>
            <a:r>
              <a:rPr lang="en-GB" sz="2200" noProof="0" dirty="0"/>
              <a:t> to see her business in action.</a:t>
            </a:r>
          </a:p>
        </p:txBody>
      </p:sp>
      <p:pic>
        <p:nvPicPr>
          <p:cNvPr id="4" name="Obraz 3" descr="Obraz zawierający jedzenie, Fast food, Kuchnia, posiłek&#10;&#10;Zawartość wygenerowana przez sztuczną inteligencję może być niepoprawna.">
            <a:extLst>
              <a:ext uri="{FF2B5EF4-FFF2-40B4-BE49-F238E27FC236}">
                <a16:creationId xmlns:a16="http://schemas.microsoft.com/office/drawing/2014/main" id="{CE4A17F5-E684-EE3A-6393-6549D15DF51E}"/>
              </a:ext>
            </a:extLst>
          </p:cNvPr>
          <p:cNvPicPr>
            <a:picLocks noChangeAspect="1"/>
          </p:cNvPicPr>
          <p:nvPr/>
        </p:nvPicPr>
        <p:blipFill>
          <a:blip r:embed="rId4"/>
          <a:srcRect t="31017"/>
          <a:stretch/>
        </p:blipFill>
        <p:spPr>
          <a:xfrm>
            <a:off x="532101" y="1763060"/>
            <a:ext cx="4506885" cy="3108960"/>
          </a:xfrm>
          <a:prstGeom prst="ellipse">
            <a:avLst/>
          </a:prstGeom>
        </p:spPr>
      </p:pic>
      <p:sp>
        <p:nvSpPr>
          <p:cNvPr id="9" name="pole tekstowe 8">
            <a:extLst>
              <a:ext uri="{FF2B5EF4-FFF2-40B4-BE49-F238E27FC236}">
                <a16:creationId xmlns:a16="http://schemas.microsoft.com/office/drawing/2014/main" id="{D407B8BD-9786-6E99-D01E-3C8334548935}"/>
              </a:ext>
            </a:extLst>
          </p:cNvPr>
          <p:cNvSpPr txBox="1"/>
          <p:nvPr/>
        </p:nvSpPr>
        <p:spPr>
          <a:xfrm>
            <a:off x="631009" y="5070142"/>
            <a:ext cx="4309068" cy="1446550"/>
          </a:xfrm>
          <a:prstGeom prst="rect">
            <a:avLst/>
          </a:prstGeom>
          <a:noFill/>
        </p:spPr>
        <p:txBody>
          <a:bodyPr wrap="square">
            <a:spAutoFit/>
          </a:bodyPr>
          <a:lstStyle/>
          <a:p>
            <a:pPr algn="ctr">
              <a:buNone/>
            </a:pPr>
            <a:r>
              <a:rPr lang="en-GB" sz="2200" b="1" noProof="0" dirty="0">
                <a:solidFill>
                  <a:srgbClr val="94C7B0"/>
                </a:solidFill>
              </a:rPr>
              <a:t>Explore how listening to your new community and staying true to your roots can build a strong and meaningful business! </a:t>
            </a:r>
          </a:p>
        </p:txBody>
      </p:sp>
      <p:pic>
        <p:nvPicPr>
          <p:cNvPr id="10" name="Grafika 9" descr="Internet z wypełnieniem pełnym">
            <a:extLst>
              <a:ext uri="{FF2B5EF4-FFF2-40B4-BE49-F238E27FC236}">
                <a16:creationId xmlns:a16="http://schemas.microsoft.com/office/drawing/2014/main" id="{BA9640F3-F824-331D-A381-FBF436BBC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6400" y="5168000"/>
            <a:ext cx="914400" cy="914400"/>
          </a:xfrm>
          <a:prstGeom prst="rect">
            <a:avLst/>
          </a:prstGeom>
        </p:spPr>
      </p:pic>
      <p:pic>
        <p:nvPicPr>
          <p:cNvPr id="12" name="Graphic 6" descr="Headphones with solid fill">
            <a:extLst>
              <a:ext uri="{FF2B5EF4-FFF2-40B4-BE49-F238E27FC236}">
                <a16:creationId xmlns:a16="http://schemas.microsoft.com/office/drawing/2014/main" id="{78BEA328-80A0-F36D-2AFB-B8716D57E9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6400" y="4146117"/>
            <a:ext cx="914400" cy="914400"/>
          </a:xfrm>
          <a:prstGeom prst="rect">
            <a:avLst/>
          </a:prstGeom>
        </p:spPr>
      </p:pic>
    </p:spTree>
    <p:extLst>
      <p:ext uri="{BB962C8B-B14F-4D97-AF65-F5344CB8AC3E}">
        <p14:creationId xmlns:p14="http://schemas.microsoft.com/office/powerpoint/2010/main" val="2456269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QUALITATIVE MARKET RESEARCH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960533" y="1699846"/>
            <a:ext cx="7897652" cy="3458308"/>
          </a:xfrm>
        </p:spPr>
        <p:txBody>
          <a:bodyPr/>
          <a:lstStyle/>
          <a:p>
            <a:pPr>
              <a:buNone/>
            </a:pPr>
            <a:r>
              <a:rPr lang="en-GB" noProof="0" dirty="0"/>
              <a:t>This kind of research is based on your own observations and conversations. It is not statistically valid, but it gives you valuable insight into </a:t>
            </a:r>
            <a:r>
              <a:rPr lang="en-GB" b="1" noProof="0" dirty="0"/>
              <a:t>hearts, minds, opinions, motivations, and attitudes</a:t>
            </a:r>
            <a:r>
              <a:rPr lang="en-GB" noProof="0" dirty="0"/>
              <a:t>.</a:t>
            </a:r>
          </a:p>
          <a:p>
            <a:pPr>
              <a:buNone/>
            </a:pPr>
            <a:endParaRPr lang="en-GB" noProof="0" dirty="0"/>
          </a:p>
          <a:p>
            <a:pPr>
              <a:buNone/>
            </a:pPr>
            <a:r>
              <a:rPr lang="en-GB" sz="2800" b="1" noProof="0" dirty="0">
                <a:solidFill>
                  <a:srgbClr val="94C7B0"/>
                </a:solidFill>
              </a:rPr>
              <a:t>Ask questions like:</a:t>
            </a:r>
          </a:p>
          <a:p>
            <a:pPr>
              <a:buNone/>
            </a:pPr>
            <a:endParaRPr lang="en-GB" noProof="0" dirty="0"/>
          </a:p>
          <a:p>
            <a:pPr marL="342900" indent="-342900">
              <a:buFont typeface="Wingdings" panose="05000000000000000000" pitchFamily="2" charset="2"/>
              <a:buChar char="Ø"/>
            </a:pPr>
            <a:r>
              <a:rPr lang="en-GB" noProof="0" dirty="0"/>
              <a:t>Does anyone want what I am offering?</a:t>
            </a:r>
          </a:p>
          <a:p>
            <a:pPr marL="342900" indent="-342900">
              <a:buFont typeface="Wingdings" panose="05000000000000000000" pitchFamily="2" charset="2"/>
              <a:buChar char="Ø"/>
            </a:pPr>
            <a:r>
              <a:rPr lang="en-GB" noProof="0" dirty="0"/>
              <a:t>Will they actually buy it?</a:t>
            </a:r>
          </a:p>
          <a:p>
            <a:pPr marL="342900" indent="-342900">
              <a:buFont typeface="Wingdings" panose="05000000000000000000" pitchFamily="2" charset="2"/>
              <a:buChar char="Ø"/>
            </a:pPr>
            <a:r>
              <a:rPr lang="en-GB" noProof="0" dirty="0"/>
              <a:t>What do they think about it?</a:t>
            </a:r>
          </a:p>
          <a:p>
            <a:pPr marL="342900" indent="-342900">
              <a:buFont typeface="Wingdings" panose="05000000000000000000" pitchFamily="2" charset="2"/>
              <a:buChar char="Ø"/>
            </a:pPr>
            <a:r>
              <a:rPr lang="en-GB" noProof="0" dirty="0"/>
              <a:t>How do they see or understand my product or service?</a:t>
            </a:r>
          </a:p>
          <a:p>
            <a:pPr marL="342900" indent="-342900">
              <a:buFont typeface="Wingdings" panose="05000000000000000000" pitchFamily="2" charset="2"/>
              <a:buChar char="Ø"/>
            </a:pPr>
            <a:r>
              <a:rPr lang="en-GB" noProof="0" dirty="0"/>
              <a:t>What is their opinion or attitude toward it?</a:t>
            </a:r>
          </a:p>
        </p:txBody>
      </p:sp>
      <p:grpSp>
        <p:nvGrpSpPr>
          <p:cNvPr id="2" name="Grupa 1">
            <a:extLst>
              <a:ext uri="{FF2B5EF4-FFF2-40B4-BE49-F238E27FC236}">
                <a16:creationId xmlns:a16="http://schemas.microsoft.com/office/drawing/2014/main" id="{AB3848B5-9BCF-378E-F2E0-90F63FA64125}"/>
              </a:ext>
            </a:extLst>
          </p:cNvPr>
          <p:cNvGrpSpPr/>
          <p:nvPr/>
        </p:nvGrpSpPr>
        <p:grpSpPr>
          <a:xfrm>
            <a:off x="9621351" y="2208633"/>
            <a:ext cx="1526333" cy="2440733"/>
            <a:chOff x="7996334" y="2392524"/>
            <a:chExt cx="1526333" cy="2440733"/>
          </a:xfrm>
        </p:grpSpPr>
        <p:pic>
          <p:nvPicPr>
            <p:cNvPr id="3" name="Graphic 2" descr="Excellent with solid fill">
              <a:extLst>
                <a:ext uri="{FF2B5EF4-FFF2-40B4-BE49-F238E27FC236}">
                  <a16:creationId xmlns:a16="http://schemas.microsoft.com/office/drawing/2014/main" id="{D3B4FC7A-3B51-8069-5009-B14C5ABD6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2300" y="2392524"/>
              <a:ext cx="914400" cy="914400"/>
            </a:xfrm>
            <a:prstGeom prst="rect">
              <a:avLst/>
            </a:prstGeom>
          </p:spPr>
        </p:pic>
        <p:pic>
          <p:nvPicPr>
            <p:cNvPr id="9" name="Graphic 8" descr="Female Profile with solid fill">
              <a:extLst>
                <a:ext uri="{FF2B5EF4-FFF2-40B4-BE49-F238E27FC236}">
                  <a16:creationId xmlns:a16="http://schemas.microsoft.com/office/drawing/2014/main" id="{6411BD42-3CC7-44C9-53FF-5E322A6A7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6334" y="3306924"/>
              <a:ext cx="1526333" cy="1526333"/>
            </a:xfrm>
            <a:prstGeom prst="rect">
              <a:avLst/>
            </a:prstGeom>
          </p:spPr>
        </p:pic>
      </p:grpSp>
    </p:spTree>
    <p:extLst>
      <p:ext uri="{BB962C8B-B14F-4D97-AF65-F5344CB8AC3E}">
        <p14:creationId xmlns:p14="http://schemas.microsoft.com/office/powerpoint/2010/main" val="2252875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MARKET RESEARCH  - QUALITATIVE RESEARCH </a:t>
            </a:r>
          </a:p>
        </p:txBody>
      </p:sp>
      <p:grpSp>
        <p:nvGrpSpPr>
          <p:cNvPr id="7" name="Grupa 6">
            <a:extLst>
              <a:ext uri="{FF2B5EF4-FFF2-40B4-BE49-F238E27FC236}">
                <a16:creationId xmlns:a16="http://schemas.microsoft.com/office/drawing/2014/main" id="{60B69763-13FD-BE39-FBC9-156480D3B898}"/>
              </a:ext>
            </a:extLst>
          </p:cNvPr>
          <p:cNvGrpSpPr/>
          <p:nvPr/>
        </p:nvGrpSpPr>
        <p:grpSpPr>
          <a:xfrm>
            <a:off x="1937957" y="4870938"/>
            <a:ext cx="5181036" cy="1358590"/>
            <a:chOff x="1479622" y="4712677"/>
            <a:chExt cx="5181036" cy="1358590"/>
          </a:xfrm>
        </p:grpSpPr>
        <p:sp>
          <p:nvSpPr>
            <p:cNvPr id="12" name="Rectangle 11">
              <a:extLst>
                <a:ext uri="{FF2B5EF4-FFF2-40B4-BE49-F238E27FC236}">
                  <a16:creationId xmlns:a16="http://schemas.microsoft.com/office/drawing/2014/main" id="{C1F5C65E-643D-875B-1452-BE099C9F7972}"/>
                </a:ext>
              </a:extLst>
            </p:cNvPr>
            <p:cNvSpPr/>
            <p:nvPr/>
          </p:nvSpPr>
          <p:spPr>
            <a:xfrm>
              <a:off x="1479622" y="4870938"/>
              <a:ext cx="5181036" cy="120032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TextBox 13">
              <a:extLst>
                <a:ext uri="{FF2B5EF4-FFF2-40B4-BE49-F238E27FC236}">
                  <a16:creationId xmlns:a16="http://schemas.microsoft.com/office/drawing/2014/main" id="{56BBE1C6-9A2E-AD78-6C94-C74142A0923E}"/>
                </a:ext>
              </a:extLst>
            </p:cNvPr>
            <p:cNvSpPr txBox="1"/>
            <p:nvPr/>
          </p:nvSpPr>
          <p:spPr>
            <a:xfrm>
              <a:off x="1670214" y="4712677"/>
              <a:ext cx="4990444" cy="1200329"/>
            </a:xfrm>
            <a:prstGeom prst="rect">
              <a:avLst/>
            </a:prstGeom>
            <a:noFill/>
          </p:spPr>
          <p:txBody>
            <a:bodyPr wrap="square">
              <a:spAutoFit/>
            </a:bodyPr>
            <a:lstStyle/>
            <a:p>
              <a:r>
                <a:rPr lang="en-GB" sz="2400" b="1" i="0" noProof="0" dirty="0">
                  <a:solidFill>
                    <a:schemeClr val="bg1"/>
                  </a:solidFill>
                  <a:effectLst/>
                  <a:highlight>
                    <a:srgbClr val="B6D1E1"/>
                  </a:highlight>
                </a:rPr>
                <a:t> WATCH THE VIDEO:</a:t>
              </a:r>
              <a:r>
                <a:rPr lang="en-GB" sz="2400" b="1" i="0" noProof="0" dirty="0">
                  <a:solidFill>
                    <a:srgbClr val="B6D1E1"/>
                  </a:solidFill>
                  <a:effectLst/>
                  <a:highlight>
                    <a:srgbClr val="B6D1E1"/>
                  </a:highlight>
                </a:rPr>
                <a:t>.</a:t>
              </a:r>
            </a:p>
            <a:p>
              <a:r>
                <a:rPr lang="en-GB" sz="2400" b="1" noProof="0" dirty="0">
                  <a:solidFill>
                    <a:srgbClr val="94C7B0"/>
                  </a:solidFill>
                  <a:hlinkClick r:id="rId3">
                    <a:extLst>
                      <a:ext uri="{A12FA001-AC4F-418D-AE19-62706E023703}">
                        <ahyp:hlinkClr xmlns:ahyp="http://schemas.microsoft.com/office/drawing/2018/hyperlinkcolor" val="tx"/>
                      </a:ext>
                    </a:extLst>
                  </a:hlinkClick>
                </a:rPr>
                <a:t>Steve Blank: Want Your Startup to Succeed? Get Out of the Building</a:t>
              </a:r>
              <a:endParaRPr lang="en-GB" sz="2200" b="1" noProof="0" dirty="0">
                <a:solidFill>
                  <a:srgbClr val="94C7B0"/>
                </a:solidFill>
              </a:endParaRPr>
            </a:p>
          </p:txBody>
        </p:sp>
      </p:grpSp>
      <p:grpSp>
        <p:nvGrpSpPr>
          <p:cNvPr id="15" name="Group 14">
            <a:extLst>
              <a:ext uri="{FF2B5EF4-FFF2-40B4-BE49-F238E27FC236}">
                <a16:creationId xmlns:a16="http://schemas.microsoft.com/office/drawing/2014/main" id="{22BA0B6E-DE55-DBA8-59DF-2251E71CD238}"/>
              </a:ext>
            </a:extLst>
          </p:cNvPr>
          <p:cNvGrpSpPr/>
          <p:nvPr/>
        </p:nvGrpSpPr>
        <p:grpSpPr>
          <a:xfrm>
            <a:off x="6660658" y="1686434"/>
            <a:ext cx="5531342" cy="4626443"/>
            <a:chOff x="4308293" y="667658"/>
            <a:chExt cx="6811123" cy="5696857"/>
          </a:xfrm>
        </p:grpSpPr>
        <p:pic>
          <p:nvPicPr>
            <p:cNvPr id="16" name="Picture 15">
              <a:extLst>
                <a:ext uri="{FF2B5EF4-FFF2-40B4-BE49-F238E27FC236}">
                  <a16:creationId xmlns:a16="http://schemas.microsoft.com/office/drawing/2014/main" id="{87FF5406-A140-4241-2F3E-817968F942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7" name="Rectangle 16">
              <a:extLst>
                <a:ext uri="{FF2B5EF4-FFF2-40B4-BE49-F238E27FC236}">
                  <a16:creationId xmlns:a16="http://schemas.microsoft.com/office/drawing/2014/main" id="{4E9239AF-29D2-9B75-A016-353277541EC1}"/>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8" name="Online Media 1" title="Steve Blank: Want Your Startup to Succeed? 'Get Out of the Building' | Inc. Magazine">
            <a:hlinkClick r:id="" action="ppaction://media"/>
            <a:extLst>
              <a:ext uri="{FF2B5EF4-FFF2-40B4-BE49-F238E27FC236}">
                <a16:creationId xmlns:a16="http://schemas.microsoft.com/office/drawing/2014/main" id="{BA543A6F-A679-B37C-8540-21D524AB90AA}"/>
              </a:ext>
            </a:extLst>
          </p:cNvPr>
          <p:cNvPicPr>
            <a:picLocks noRot="1" noChangeAspect="1"/>
          </p:cNvPicPr>
          <p:nvPr>
            <a:videoFile r:link="rId1"/>
          </p:nvPr>
        </p:nvPicPr>
        <p:blipFill rotWithShape="1">
          <a:blip r:embed="rId5"/>
          <a:srcRect l="7744" r="7744"/>
          <a:stretch/>
        </p:blipFill>
        <p:spPr>
          <a:xfrm>
            <a:off x="7663526" y="1943430"/>
            <a:ext cx="4528474" cy="3027451"/>
          </a:xfrm>
          <a:prstGeom prst="rect">
            <a:avLst/>
          </a:prstGeom>
        </p:spPr>
      </p:pic>
      <p:sp>
        <p:nvSpPr>
          <p:cNvPr id="6" name="pole tekstowe 5">
            <a:extLst>
              <a:ext uri="{FF2B5EF4-FFF2-40B4-BE49-F238E27FC236}">
                <a16:creationId xmlns:a16="http://schemas.microsoft.com/office/drawing/2014/main" id="{39BBD688-F6BA-64EE-32D3-1D7CD41F8D53}"/>
              </a:ext>
            </a:extLst>
          </p:cNvPr>
          <p:cNvSpPr txBox="1"/>
          <p:nvPr/>
        </p:nvSpPr>
        <p:spPr>
          <a:xfrm>
            <a:off x="751412" y="1761478"/>
            <a:ext cx="6222440" cy="2800767"/>
          </a:xfrm>
          <a:prstGeom prst="rect">
            <a:avLst/>
          </a:prstGeom>
          <a:noFill/>
        </p:spPr>
        <p:txBody>
          <a:bodyPr wrap="square">
            <a:spAutoFit/>
          </a:bodyPr>
          <a:lstStyle/>
          <a:p>
            <a:r>
              <a:rPr lang="en-GB" sz="2200" noProof="0" dirty="0"/>
              <a:t>In this short video, </a:t>
            </a:r>
            <a:r>
              <a:rPr lang="en-GB" sz="2200" b="1" noProof="0" dirty="0"/>
              <a:t>serial entrepreneur Steve Blank </a:t>
            </a:r>
            <a:r>
              <a:rPr lang="en-GB" sz="2200" noProof="0" dirty="0"/>
              <a:t>explains why so many startups fail: </a:t>
            </a:r>
          </a:p>
          <a:p>
            <a:r>
              <a:rPr lang="en-GB" sz="2200" noProof="0" dirty="0"/>
              <a:t>They wait too long to find out if real customers are interested.</a:t>
            </a:r>
          </a:p>
          <a:p>
            <a:br>
              <a:rPr lang="en-GB" sz="2200" noProof="0" dirty="0"/>
            </a:br>
            <a:r>
              <a:rPr lang="en-GB" sz="2200" noProof="0" dirty="0"/>
              <a:t>He shows how talking to people early – before spending too much time and money – helps you build something people actually want.</a:t>
            </a:r>
          </a:p>
        </p:txBody>
      </p:sp>
    </p:spTree>
    <p:extLst>
      <p:ext uri="{BB962C8B-B14F-4D97-AF65-F5344CB8AC3E}">
        <p14:creationId xmlns:p14="http://schemas.microsoft.com/office/powerpoint/2010/main" val="31188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QUALITATIVE MARKET RESEARCH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665421" y="1431581"/>
            <a:ext cx="6935440" cy="4491771"/>
          </a:xfrm>
        </p:spPr>
        <p:txBody>
          <a:bodyPr/>
          <a:lstStyle/>
          <a:p>
            <a:pPr>
              <a:buNone/>
            </a:pPr>
            <a:r>
              <a:rPr lang="en-GB" b="1" noProof="0" dirty="0"/>
              <a:t>Qualitative research helps you understand </a:t>
            </a:r>
            <a:r>
              <a:rPr lang="en-GB" noProof="0" dirty="0"/>
              <a:t>how people feel about products and services, not just what they buy.</a:t>
            </a:r>
          </a:p>
          <a:p>
            <a:pPr>
              <a:buNone/>
            </a:pPr>
            <a:endParaRPr lang="en-GB" noProof="0" dirty="0"/>
          </a:p>
          <a:p>
            <a:pPr>
              <a:buNone/>
            </a:pPr>
            <a:r>
              <a:rPr lang="en-GB" b="1" noProof="0" dirty="0">
                <a:solidFill>
                  <a:srgbClr val="94C7B0"/>
                </a:solidFill>
              </a:rPr>
              <a:t>Ask if they use a competitor's product. </a:t>
            </a:r>
          </a:p>
          <a:p>
            <a:pPr marL="342900" indent="-342900">
              <a:buFont typeface="Wingdings" panose="05000000000000000000" pitchFamily="2" charset="2"/>
              <a:buChar char="Ø"/>
            </a:pPr>
            <a:r>
              <a:rPr lang="en-GB" noProof="0" dirty="0"/>
              <a:t>Why or why not?</a:t>
            </a:r>
          </a:p>
          <a:p>
            <a:pPr marL="342900" indent="-342900">
              <a:buFont typeface="Wingdings" panose="05000000000000000000" pitchFamily="2" charset="2"/>
              <a:buChar char="Ø"/>
            </a:pPr>
            <a:r>
              <a:rPr lang="en-GB" noProof="0" dirty="0"/>
              <a:t>When do they use it? </a:t>
            </a:r>
          </a:p>
          <a:p>
            <a:pPr marL="342900" indent="-342900">
              <a:buFont typeface="Wingdings" panose="05000000000000000000" pitchFamily="2" charset="2"/>
              <a:buChar char="Ø"/>
            </a:pPr>
            <a:r>
              <a:rPr lang="en-GB" noProof="0" dirty="0"/>
              <a:t>What frustrates them?</a:t>
            </a:r>
          </a:p>
          <a:p>
            <a:endParaRPr lang="en-GB" noProof="0" dirty="0"/>
          </a:p>
          <a:p>
            <a:r>
              <a:rPr lang="en-GB" noProof="0" dirty="0"/>
              <a:t>Their answers show whether they are your real customers and where gaps might exist.</a:t>
            </a:r>
          </a:p>
          <a:p>
            <a:br>
              <a:rPr lang="en-GB" noProof="0" dirty="0"/>
            </a:br>
            <a:r>
              <a:rPr lang="en-GB" noProof="0" dirty="0"/>
              <a:t>Explain your idea simply, ask </a:t>
            </a:r>
            <a:r>
              <a:rPr lang="en-GB" b="1" noProof="0" dirty="0"/>
              <a:t>"What do you think?" </a:t>
            </a:r>
            <a:r>
              <a:rPr lang="en-GB" noProof="0" dirty="0"/>
              <a:t>and listen carefully.</a:t>
            </a:r>
          </a:p>
          <a:p>
            <a:br>
              <a:rPr lang="en-GB" noProof="0" dirty="0"/>
            </a:br>
            <a:r>
              <a:rPr lang="en-GB" noProof="0" dirty="0"/>
              <a:t>If they like it, </a:t>
            </a:r>
            <a:r>
              <a:rPr lang="en-GB" b="1" noProof="0" dirty="0"/>
              <a:t>always ask why</a:t>
            </a:r>
            <a:r>
              <a:rPr lang="en-GB" noProof="0" dirty="0"/>
              <a:t>. Deeper answers reveal real needs.</a:t>
            </a:r>
          </a:p>
        </p:txBody>
      </p:sp>
      <p:pic>
        <p:nvPicPr>
          <p:cNvPr id="3" name="Obraz 2" descr="Obraz zawierający osoba, ubrania, Ludzka twarz, meble&#10;&#10;Zawartość wygenerowana przez sztuczną inteligencję może być niepoprawna.">
            <a:extLst>
              <a:ext uri="{FF2B5EF4-FFF2-40B4-BE49-F238E27FC236}">
                <a16:creationId xmlns:a16="http://schemas.microsoft.com/office/drawing/2014/main" id="{C8934DCD-0CA2-27B0-3FF6-A328C493B941}"/>
              </a:ext>
            </a:extLst>
          </p:cNvPr>
          <p:cNvPicPr>
            <a:picLocks noChangeAspect="1"/>
          </p:cNvPicPr>
          <p:nvPr/>
        </p:nvPicPr>
        <p:blipFill>
          <a:blip r:embed="rId2"/>
          <a:srcRect l="14978" r="23086"/>
          <a:stretch/>
        </p:blipFill>
        <p:spPr>
          <a:xfrm>
            <a:off x="7673788" y="1538456"/>
            <a:ext cx="4173408" cy="4491772"/>
          </a:xfrm>
          <a:prstGeom prst="roundRect">
            <a:avLst/>
          </a:prstGeom>
        </p:spPr>
      </p:pic>
    </p:spTree>
    <p:extLst>
      <p:ext uri="{BB962C8B-B14F-4D97-AF65-F5344CB8AC3E}">
        <p14:creationId xmlns:p14="http://schemas.microsoft.com/office/powerpoint/2010/main" val="3614356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630676"/>
            <a:ext cx="10907188" cy="720752"/>
          </a:xfrm>
        </p:spPr>
        <p:txBody>
          <a:bodyPr/>
          <a:lstStyle/>
          <a:p>
            <a:r>
              <a:rPr lang="en-GB" noProof="0" dirty="0"/>
              <a:t>MAIN TECHNIQUES of QUALITATIVE -  RESEARCH</a:t>
            </a:r>
          </a:p>
          <a:p>
            <a:endParaRPr lang="en-GB" noProof="0"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815713" y="2242686"/>
            <a:ext cx="3163924" cy="3060834"/>
          </a:xfrm>
        </p:spPr>
        <p:txBody>
          <a:bodyPr/>
          <a:lstStyle/>
          <a:p>
            <a:pPr algn="ctr">
              <a:buClr>
                <a:srgbClr val="B6D1E1"/>
              </a:buClr>
            </a:pPr>
            <a:r>
              <a:rPr lang="en-GB" sz="2800" b="1" noProof="0" dirty="0">
                <a:solidFill>
                  <a:srgbClr val="94C7B0"/>
                </a:solidFill>
              </a:rPr>
              <a:t>There are many simple ways to explore what people think and feel about your idea. Choose the method that fits your time, resources and customers best.</a:t>
            </a:r>
          </a:p>
        </p:txBody>
      </p:sp>
      <p:graphicFrame>
        <p:nvGraphicFramePr>
          <p:cNvPr id="3" name="Diagram 2">
            <a:extLst>
              <a:ext uri="{FF2B5EF4-FFF2-40B4-BE49-F238E27FC236}">
                <a16:creationId xmlns:a16="http://schemas.microsoft.com/office/drawing/2014/main" id="{EC84F5CE-3101-E0C3-CAF3-D1EC382C60B5}"/>
              </a:ext>
            </a:extLst>
          </p:cNvPr>
          <p:cNvGraphicFramePr/>
          <p:nvPr>
            <p:extLst>
              <p:ext uri="{D42A27DB-BD31-4B8C-83A1-F6EECF244321}">
                <p14:modId xmlns:p14="http://schemas.microsoft.com/office/powerpoint/2010/main" val="480582332"/>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42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3801-D485-8387-C0AC-DDD6DCD63E3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A84BBE1-AF22-9A17-C8AA-80CB40DBC500}"/>
              </a:ext>
            </a:extLst>
          </p:cNvPr>
          <p:cNvSpPr>
            <a:spLocks noGrp="1"/>
          </p:cNvSpPr>
          <p:nvPr>
            <p:ph type="body" sz="quarter" idx="27"/>
          </p:nvPr>
        </p:nvSpPr>
        <p:spPr>
          <a:xfrm>
            <a:off x="678840" y="630676"/>
            <a:ext cx="10907188" cy="720752"/>
          </a:xfrm>
        </p:spPr>
        <p:txBody>
          <a:bodyPr/>
          <a:lstStyle/>
          <a:p>
            <a:r>
              <a:rPr lang="en-GB" noProof="0" dirty="0"/>
              <a:t>MAIN TECHNIQUES of QUALITATIVE -  RESEARCH</a:t>
            </a:r>
          </a:p>
          <a:p>
            <a:endParaRPr lang="en-GB" noProof="0" dirty="0"/>
          </a:p>
        </p:txBody>
      </p:sp>
      <p:graphicFrame>
        <p:nvGraphicFramePr>
          <p:cNvPr id="3" name="Diagram 2">
            <a:extLst>
              <a:ext uri="{FF2B5EF4-FFF2-40B4-BE49-F238E27FC236}">
                <a16:creationId xmlns:a16="http://schemas.microsoft.com/office/drawing/2014/main" id="{6D8B1969-FA9B-5031-C252-49A629AD7AC0}"/>
              </a:ext>
            </a:extLst>
          </p:cNvPr>
          <p:cNvGraphicFramePr/>
          <p:nvPr>
            <p:extLst>
              <p:ext uri="{D42A27DB-BD31-4B8C-83A1-F6EECF244321}">
                <p14:modId xmlns:p14="http://schemas.microsoft.com/office/powerpoint/2010/main" val="1810600434"/>
              </p:ext>
            </p:extLst>
          </p:nvPr>
        </p:nvGraphicFramePr>
        <p:xfrm>
          <a:off x="-172185" y="1341803"/>
          <a:ext cx="7756893" cy="452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a:extLst>
              <a:ext uri="{FF2B5EF4-FFF2-40B4-BE49-F238E27FC236}">
                <a16:creationId xmlns:a16="http://schemas.microsoft.com/office/drawing/2014/main" id="{2BB836CD-27F0-A136-521F-1D5324CA5802}"/>
              </a:ext>
            </a:extLst>
          </p:cNvPr>
          <p:cNvSpPr txBox="1">
            <a:spLocks/>
          </p:cNvSpPr>
          <p:nvPr/>
        </p:nvSpPr>
        <p:spPr>
          <a:xfrm>
            <a:off x="7815713" y="2242686"/>
            <a:ext cx="3163924" cy="306083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B6D1E1"/>
              </a:buClr>
            </a:pPr>
            <a:r>
              <a:rPr lang="en-GB" sz="2800" b="1" noProof="0" dirty="0">
                <a:solidFill>
                  <a:srgbClr val="94C7B0"/>
                </a:solidFill>
              </a:rPr>
              <a:t>There are many simple ways to explore what people think and feel about your idea. Choose the method that fits your time, resources and customers best.</a:t>
            </a:r>
          </a:p>
        </p:txBody>
      </p:sp>
    </p:spTree>
    <p:extLst>
      <p:ext uri="{BB962C8B-B14F-4D97-AF65-F5344CB8AC3E}">
        <p14:creationId xmlns:p14="http://schemas.microsoft.com/office/powerpoint/2010/main" val="2359519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ONE TO ONE INTERVIEWS</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530526"/>
            <a:ext cx="7385374" cy="4928026"/>
          </a:xfrm>
        </p:spPr>
        <p:txBody>
          <a:bodyPr/>
          <a:lstStyle/>
          <a:p>
            <a:pPr marL="215900">
              <a:buClr>
                <a:srgbClr val="B6D1E1"/>
              </a:buClr>
            </a:pPr>
            <a:r>
              <a:rPr lang="en-GB" b="1" noProof="0" dirty="0"/>
              <a:t>One-to-one interviews are a powerful way to really listen and learn from just one customer at a time. </a:t>
            </a:r>
          </a:p>
          <a:p>
            <a:pPr marL="215900">
              <a:buClr>
                <a:srgbClr val="B6D1E1"/>
              </a:buClr>
            </a:pPr>
            <a:r>
              <a:rPr lang="en-GB" b="1" noProof="0" dirty="0">
                <a:solidFill>
                  <a:srgbClr val="94C7B0"/>
                </a:solidFill>
              </a:rPr>
              <a:t>Here is what you need to know:</a:t>
            </a:r>
          </a:p>
          <a:p>
            <a:pPr marL="215900">
              <a:buClr>
                <a:srgbClr val="B6D1E1"/>
              </a:buClr>
            </a:pPr>
            <a:endParaRPr lang="en-GB" noProof="0" dirty="0"/>
          </a:p>
          <a:p>
            <a:pPr marL="533400" indent="-317500">
              <a:buClr>
                <a:srgbClr val="B6D1E1"/>
              </a:buClr>
              <a:buFont typeface="Wingdings" pitchFamily="2" charset="2"/>
              <a:buChar char="ü"/>
            </a:pPr>
            <a:r>
              <a:rPr lang="en-GB" noProof="0" dirty="0"/>
              <a:t>Conduct a one-to-one interview by asking open, flexible questions, usually face-to-face. Let the conversation flow naturally but keep your main questions in mind.</a:t>
            </a:r>
          </a:p>
          <a:p>
            <a:pPr marL="215900">
              <a:buClr>
                <a:srgbClr val="B6D1E1"/>
              </a:buClr>
            </a:pPr>
            <a:endParaRPr lang="en-GB" noProof="0" dirty="0"/>
          </a:p>
          <a:p>
            <a:pPr marL="533400" indent="-317500">
              <a:buClr>
                <a:srgbClr val="B6D1E1"/>
              </a:buClr>
              <a:buFont typeface="Wingdings" pitchFamily="2" charset="2"/>
              <a:buChar char="ü"/>
            </a:pPr>
            <a:r>
              <a:rPr lang="en-GB" noProof="0" dirty="0"/>
              <a:t>Good listening and interpersonal skills are important: stay patient and curious.</a:t>
            </a:r>
          </a:p>
          <a:p>
            <a:pPr marL="215900">
              <a:buClr>
                <a:srgbClr val="B6D1E1"/>
              </a:buClr>
            </a:pPr>
            <a:endParaRPr lang="en-GB" noProof="0" dirty="0"/>
          </a:p>
          <a:p>
            <a:pPr marL="533400" indent="-317500">
              <a:buClr>
                <a:srgbClr val="B6D1E1"/>
              </a:buClr>
              <a:buFont typeface="Wingdings" pitchFamily="2" charset="2"/>
              <a:buChar char="ü"/>
            </a:pPr>
            <a:r>
              <a:rPr lang="en-GB" noProof="0" dirty="0"/>
              <a:t>Advantages: You have flexibility and can gather a lot of rich, personal information from one person.</a:t>
            </a:r>
          </a:p>
          <a:p>
            <a:pPr marL="215900">
              <a:buClr>
                <a:srgbClr val="B6D1E1"/>
              </a:buClr>
            </a:pPr>
            <a:endParaRPr lang="en-GB" noProof="0" dirty="0"/>
          </a:p>
          <a:p>
            <a:pPr marL="533400" indent="-317500">
              <a:buClr>
                <a:srgbClr val="B6D1E1"/>
              </a:buClr>
              <a:buFont typeface="Wingdings" pitchFamily="2" charset="2"/>
              <a:buChar char="ü"/>
            </a:pPr>
            <a:r>
              <a:rPr lang="en-GB" noProof="0" dirty="0"/>
              <a:t>Be careful of your own bias — stay open and let the person’s real thoughts come through.</a:t>
            </a:r>
          </a:p>
          <a:p>
            <a:pPr marL="342900" indent="-342900">
              <a:buClr>
                <a:srgbClr val="B6D1E1"/>
              </a:buClr>
              <a:buFont typeface="Wingdings" pitchFamily="2" charset="2"/>
              <a:buChar char="ü"/>
            </a:pPr>
            <a:endParaRPr lang="en-GB" noProof="0" dirty="0"/>
          </a:p>
          <a:p>
            <a:pPr marL="342900" indent="-342900">
              <a:buClr>
                <a:srgbClr val="B6D1E1"/>
              </a:buClr>
              <a:buFont typeface="Wingdings" pitchFamily="2" charset="2"/>
              <a:buChar char="ü"/>
            </a:pPr>
            <a:endParaRPr lang="en-GB" noProof="0" dirty="0"/>
          </a:p>
          <a:p>
            <a:pPr marL="342900" indent="-342900">
              <a:buClr>
                <a:srgbClr val="B6D1E1"/>
              </a:buClr>
              <a:buFont typeface="Wingdings" pitchFamily="2" charset="2"/>
              <a:buChar char="ü"/>
            </a:pPr>
            <a:endParaRPr lang="en-GB" noProof="0" dirty="0"/>
          </a:p>
        </p:txBody>
      </p:sp>
      <p:pic>
        <p:nvPicPr>
          <p:cNvPr id="3" name="Picture 2" descr="A person with their hand on their ear&#10;&#10;AI-generated content may be incorrect.">
            <a:extLst>
              <a:ext uri="{FF2B5EF4-FFF2-40B4-BE49-F238E27FC236}">
                <a16:creationId xmlns:a16="http://schemas.microsoft.com/office/drawing/2014/main" id="{7C02D7E6-E6A8-1D63-3470-C1561AA3EA19}"/>
              </a:ext>
            </a:extLst>
          </p:cNvPr>
          <p:cNvPicPr>
            <a:picLocks noChangeAspect="1"/>
          </p:cNvPicPr>
          <p:nvPr/>
        </p:nvPicPr>
        <p:blipFill>
          <a:blip r:embed="rId2">
            <a:extLst>
              <a:ext uri="{837473B0-CC2E-450A-ABE3-18F120FF3D39}">
                <a1611:picAttrSrcUrl xmlns:a1611="http://schemas.microsoft.com/office/drawing/2016/11/main" r:id="rId3"/>
              </a:ext>
            </a:extLst>
          </a:blip>
          <a:srcRect l="28929"/>
          <a:stretch/>
        </p:blipFill>
        <p:spPr>
          <a:xfrm>
            <a:off x="8296918" y="2250705"/>
            <a:ext cx="3494158" cy="3276600"/>
          </a:xfrm>
          <a:prstGeom prst="rect">
            <a:avLst/>
          </a:prstGeom>
        </p:spPr>
      </p:pic>
    </p:spTree>
    <p:extLst>
      <p:ext uri="{BB962C8B-B14F-4D97-AF65-F5344CB8AC3E}">
        <p14:creationId xmlns:p14="http://schemas.microsoft.com/office/powerpoint/2010/main" val="3331841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FOCUS GROUPS</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22903" y="1297315"/>
            <a:ext cx="11546194" cy="4491771"/>
          </a:xfrm>
        </p:spPr>
        <p:txBody>
          <a:bodyPr/>
          <a:lstStyle/>
          <a:p>
            <a:pPr>
              <a:buNone/>
            </a:pPr>
            <a:r>
              <a:rPr lang="en-GB" dirty="0"/>
              <a:t>Focus groups are a great way to hear different opinions about your food,  all in one relaxed and friendly setting. They help you understand what people really think about your dishes, your idea, and your presentation. Here’s how to prepare:</a:t>
            </a:r>
          </a:p>
          <a:p>
            <a:pPr>
              <a:buNone/>
            </a:pPr>
            <a:endParaRPr lang="en-GB" dirty="0"/>
          </a:p>
          <a:p>
            <a:pPr marL="342900" indent="-342900">
              <a:buFont typeface="Arial" panose="020B0604020202020204" pitchFamily="34" charset="0"/>
              <a:buChar char="•"/>
            </a:pPr>
            <a:r>
              <a:rPr lang="en-GB" b="1" dirty="0"/>
              <a:t>Invite people from your target customer group: </a:t>
            </a:r>
            <a:r>
              <a:rPr lang="en-GB" dirty="0"/>
              <a:t>e.g. local families, food lovers, or people from your cultural community</a:t>
            </a:r>
          </a:p>
          <a:p>
            <a:pPr marL="342900" indent="-342900">
              <a:buFont typeface="Arial" panose="020B0604020202020204" pitchFamily="34" charset="0"/>
              <a:buChar char="•"/>
            </a:pPr>
            <a:r>
              <a:rPr lang="en-GB" b="1" dirty="0"/>
              <a:t>Choose a comfortable, familiar place and time: </a:t>
            </a:r>
            <a:r>
              <a:rPr lang="en-GB" dirty="0"/>
              <a:t>a community centre, a café, or even online — ideally where food can be shared!</a:t>
            </a:r>
          </a:p>
          <a:p>
            <a:pPr marL="342900" indent="-342900">
              <a:buFont typeface="Arial" panose="020B0604020202020204" pitchFamily="34" charset="0"/>
              <a:buChar char="•"/>
            </a:pPr>
            <a:r>
              <a:rPr lang="en-GB" b="1" dirty="0"/>
              <a:t>Prepare a simple plan: </a:t>
            </a:r>
            <a:r>
              <a:rPr lang="en-GB" dirty="0"/>
              <a:t>think about what you want to learn: taste preferences, price expectations, packaging ideas, or how your story connects.</a:t>
            </a:r>
          </a:p>
          <a:p>
            <a:pPr marL="342900" indent="-342900">
              <a:buFont typeface="Arial" panose="020B0604020202020204" pitchFamily="34" charset="0"/>
              <a:buChar char="•"/>
            </a:pPr>
            <a:r>
              <a:rPr lang="en-GB" b="1" dirty="0"/>
              <a:t>Create a warm, welcoming environment:  </a:t>
            </a:r>
            <a:r>
              <a:rPr lang="en-GB" dirty="0"/>
              <a:t>Start by sharing your purpose and, if needed, kindly ask for permission to record the session.</a:t>
            </a:r>
          </a:p>
          <a:p>
            <a:pPr marL="342900" indent="-342900">
              <a:buFont typeface="Arial" panose="020B0604020202020204" pitchFamily="34" charset="0"/>
              <a:buChar char="•"/>
            </a:pPr>
            <a:r>
              <a:rPr lang="en-GB" b="1" dirty="0"/>
              <a:t>Encourage open, honest sharing:  </a:t>
            </a:r>
            <a:r>
              <a:rPr lang="en-GB" dirty="0"/>
              <a:t>Offer small samples or tasters to get real-time reactions. Keep the tone positive and curious</a:t>
            </a:r>
          </a:p>
          <a:p>
            <a:pPr marL="342900" indent="-342900">
              <a:buFont typeface="Arial" panose="020B0604020202020204" pitchFamily="34" charset="0"/>
              <a:buChar char="•"/>
            </a:pPr>
            <a:r>
              <a:rPr lang="en-GB" b="1" dirty="0"/>
              <a:t>Thank everyone and give a small thank-you: </a:t>
            </a:r>
            <a:r>
              <a:rPr lang="en-GB" dirty="0"/>
              <a:t>This could be a food sample, a discount, or a personal thank-you note.</a:t>
            </a:r>
          </a:p>
          <a:p>
            <a:pPr marL="342900" indent="-342900">
              <a:buFont typeface="Arial" panose="020B0604020202020204" pitchFamily="34" charset="0"/>
              <a:buChar char="•"/>
            </a:pPr>
            <a:r>
              <a:rPr lang="en-GB" b="1" dirty="0"/>
              <a:t>Collect feedback and ask for permission to use any quotes:   </a:t>
            </a:r>
            <a:r>
              <a:rPr lang="en-GB" dirty="0"/>
              <a:t>If something helpful is said, check if you can use their words in your business story or planning.</a:t>
            </a:r>
          </a:p>
        </p:txBody>
      </p:sp>
    </p:spTree>
    <p:extLst>
      <p:ext uri="{BB962C8B-B14F-4D97-AF65-F5344CB8AC3E}">
        <p14:creationId xmlns:p14="http://schemas.microsoft.com/office/powerpoint/2010/main" val="4284609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A2A5-7330-E362-B21E-E41E7D2549D0}"/>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0E8EBF-3A3F-51CD-7800-469F375327C5}"/>
              </a:ext>
            </a:extLst>
          </p:cNvPr>
          <p:cNvSpPr>
            <a:spLocks noGrp="1"/>
          </p:cNvSpPr>
          <p:nvPr>
            <p:ph type="body" sz="quarter" idx="27"/>
          </p:nvPr>
        </p:nvSpPr>
        <p:spPr>
          <a:xfrm>
            <a:off x="678840" y="296847"/>
            <a:ext cx="10907188" cy="720752"/>
          </a:xfrm>
        </p:spPr>
        <p:txBody>
          <a:bodyPr/>
          <a:lstStyle/>
          <a:p>
            <a:r>
              <a:rPr lang="en-GB" noProof="0" dirty="0"/>
              <a:t>MARKET RESEARCH THROUGH ONLINE COMMUNITIES</a:t>
            </a:r>
          </a:p>
        </p:txBody>
      </p:sp>
      <p:sp>
        <p:nvSpPr>
          <p:cNvPr id="5" name="Text Placeholder 4">
            <a:extLst>
              <a:ext uri="{FF2B5EF4-FFF2-40B4-BE49-F238E27FC236}">
                <a16:creationId xmlns:a16="http://schemas.microsoft.com/office/drawing/2014/main" id="{416BB68E-0EC8-9990-8BF8-716D776EB277}"/>
              </a:ext>
            </a:extLst>
          </p:cNvPr>
          <p:cNvSpPr>
            <a:spLocks noGrp="1"/>
          </p:cNvSpPr>
          <p:nvPr>
            <p:ph type="body" sz="quarter" idx="14"/>
          </p:nvPr>
        </p:nvSpPr>
        <p:spPr>
          <a:xfrm>
            <a:off x="300782" y="1530526"/>
            <a:ext cx="7385374" cy="4928026"/>
          </a:xfrm>
        </p:spPr>
        <p:txBody>
          <a:bodyPr/>
          <a:lstStyle/>
          <a:p>
            <a:pPr marL="215900">
              <a:buClr>
                <a:srgbClr val="B6D1E1"/>
              </a:buClr>
            </a:pPr>
            <a:r>
              <a:rPr lang="en-GB" b="1" noProof="0" dirty="0"/>
              <a:t>Online platforms like LinkedIn, Instagram Facebook can be great places to learn what people are thinking and talking about in your area of interest.</a:t>
            </a:r>
          </a:p>
          <a:p>
            <a:pPr marL="215900">
              <a:buClr>
                <a:srgbClr val="B6D1E1"/>
              </a:buClr>
            </a:pPr>
            <a:endParaRPr lang="en-GB" noProof="0" dirty="0"/>
          </a:p>
          <a:p>
            <a:pPr marL="533400" indent="-317500">
              <a:buClr>
                <a:srgbClr val="B6D1E1"/>
              </a:buClr>
              <a:buFont typeface="Wingdings" pitchFamily="2" charset="2"/>
              <a:buChar char="ü"/>
            </a:pPr>
            <a:r>
              <a:rPr lang="en-GB" noProof="0" dirty="0"/>
              <a:t>Join groups linked to your food business idea or sector</a:t>
            </a:r>
          </a:p>
          <a:p>
            <a:pPr marL="215900">
              <a:buClr>
                <a:srgbClr val="B6D1E1"/>
              </a:buClr>
            </a:pPr>
            <a:endParaRPr lang="en-GB" noProof="0" dirty="0"/>
          </a:p>
          <a:p>
            <a:pPr marL="533400" indent="-317500">
              <a:buClr>
                <a:srgbClr val="B6D1E1"/>
              </a:buClr>
              <a:buFont typeface="Wingdings" pitchFamily="2" charset="2"/>
              <a:buChar char="ü"/>
            </a:pPr>
            <a:r>
              <a:rPr lang="en-GB" noProof="0" dirty="0"/>
              <a:t>Observe what people are posting, asking, and discussing</a:t>
            </a:r>
          </a:p>
          <a:p>
            <a:pPr marL="215900">
              <a:buClr>
                <a:srgbClr val="B6D1E1"/>
              </a:buClr>
            </a:pPr>
            <a:endParaRPr lang="en-GB" noProof="0" dirty="0"/>
          </a:p>
          <a:p>
            <a:pPr marL="533400" indent="-317500">
              <a:buClr>
                <a:srgbClr val="B6D1E1"/>
              </a:buClr>
              <a:buFont typeface="Wingdings" pitchFamily="2" charset="2"/>
              <a:buChar char="ü"/>
            </a:pPr>
            <a:r>
              <a:rPr lang="en-GB" noProof="0" dirty="0"/>
              <a:t>Look for common questions, frustrations, or trends</a:t>
            </a:r>
          </a:p>
          <a:p>
            <a:pPr marL="215900">
              <a:buClr>
                <a:srgbClr val="B6D1E1"/>
              </a:buClr>
            </a:pPr>
            <a:endParaRPr lang="en-GB" noProof="0" dirty="0"/>
          </a:p>
          <a:p>
            <a:pPr marL="533400" indent="-317500">
              <a:buClr>
                <a:srgbClr val="B6D1E1"/>
              </a:buClr>
              <a:buFont typeface="Wingdings" pitchFamily="2" charset="2"/>
              <a:buChar char="ü"/>
            </a:pPr>
            <a:r>
              <a:rPr lang="en-GB" noProof="0" dirty="0"/>
              <a:t>Ask respectful questions if allowed, focus on learning, not selling</a:t>
            </a:r>
          </a:p>
          <a:p>
            <a:pPr marL="215900">
              <a:buClr>
                <a:srgbClr val="B6D1E1"/>
              </a:buClr>
            </a:pPr>
            <a:endParaRPr lang="en-GB" noProof="0" dirty="0"/>
          </a:p>
          <a:p>
            <a:pPr marL="533400" indent="-317500">
              <a:buClr>
                <a:srgbClr val="B6D1E1"/>
              </a:buClr>
              <a:buFont typeface="Wingdings" pitchFamily="2" charset="2"/>
              <a:buChar char="ü"/>
            </a:pPr>
            <a:r>
              <a:rPr lang="en-GB" noProof="0" dirty="0"/>
              <a:t>Notice the language people use to describe their needs or problems</a:t>
            </a:r>
          </a:p>
        </p:txBody>
      </p:sp>
      <p:pic>
        <p:nvPicPr>
          <p:cNvPr id="10" name="Picture 9">
            <a:extLst>
              <a:ext uri="{FF2B5EF4-FFF2-40B4-BE49-F238E27FC236}">
                <a16:creationId xmlns:a16="http://schemas.microsoft.com/office/drawing/2014/main" id="{8B42BB89-380C-7284-9B78-7E82EBC3D6EF}"/>
              </a:ext>
            </a:extLst>
          </p:cNvPr>
          <p:cNvPicPr>
            <a:picLocks noChangeAspect="1"/>
          </p:cNvPicPr>
          <p:nvPr/>
        </p:nvPicPr>
        <p:blipFill>
          <a:blip r:embed="rId2"/>
          <a:srcRect l="8122" r="8122"/>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218228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DON’T SKIP THIS STEP</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534886"/>
            <a:ext cx="11103973" cy="4490356"/>
          </a:xfrm>
        </p:spPr>
        <p:txBody>
          <a:bodyPr/>
          <a:lstStyle/>
          <a:p>
            <a:r>
              <a:rPr lang="en-GB" b="1" noProof="0" dirty="0"/>
              <a:t>In </a:t>
            </a:r>
            <a:r>
              <a:rPr lang="en-GB" sz="2400" b="1" noProof="0" dirty="0">
                <a:solidFill>
                  <a:srgbClr val="94C7B0"/>
                </a:solidFill>
              </a:rPr>
              <a:t>Step 1</a:t>
            </a:r>
            <a:r>
              <a:rPr lang="en-GB" b="1" noProof="0" dirty="0"/>
              <a:t>, you explored your first food business idea</a:t>
            </a:r>
            <a:r>
              <a:rPr lang="en-GB" b="1" dirty="0"/>
              <a:t>s</a:t>
            </a:r>
            <a:r>
              <a:rPr lang="en-GB" b="1" noProof="0" dirty="0"/>
              <a:t>.</a:t>
            </a:r>
          </a:p>
          <a:p>
            <a:r>
              <a:rPr lang="en-GB" noProof="0" dirty="0"/>
              <a:t>Before moving forward, you now need to validate that your idea is valuable and could become profitable. Think about how you arrived here:</a:t>
            </a:r>
          </a:p>
          <a:p>
            <a:pPr marL="342900" indent="-342900">
              <a:buFont typeface="Arial" panose="020B0604020202020204" pitchFamily="34" charset="0"/>
              <a:buChar char="•"/>
            </a:pPr>
            <a:r>
              <a:rPr lang="en-GB" noProof="0" dirty="0"/>
              <a:t>You uncovered a </a:t>
            </a:r>
            <a:r>
              <a:rPr lang="en-GB" dirty="0"/>
              <a:t>gap in the market — no one is offering the food or food service that you have in mind,  in the way you propose</a:t>
            </a:r>
          </a:p>
          <a:p>
            <a:pPr marL="342900" indent="-342900">
              <a:buFont typeface="Arial" panose="020B0604020202020204" pitchFamily="34" charset="0"/>
              <a:buChar char="•"/>
            </a:pPr>
            <a:r>
              <a:rPr lang="en-GB" noProof="0" dirty="0"/>
              <a:t>You spotted opportunities through personal experience and observation.</a:t>
            </a:r>
          </a:p>
          <a:p>
            <a:endParaRPr lang="en-GB" noProof="0" dirty="0"/>
          </a:p>
          <a:p>
            <a:r>
              <a:rPr lang="en-GB" noProof="0" dirty="0"/>
              <a:t>As your idea takes shape, always ask yourself:</a:t>
            </a:r>
          </a:p>
          <a:p>
            <a:pPr marL="342900" indent="-342900">
              <a:buFont typeface="Arial" panose="020B0604020202020204" pitchFamily="34" charset="0"/>
              <a:buChar char="•"/>
            </a:pPr>
            <a:r>
              <a:rPr lang="en-GB" noProof="0" dirty="0"/>
              <a:t>What need am I fulfilling?</a:t>
            </a:r>
          </a:p>
          <a:p>
            <a:pPr marL="342900" indent="-342900">
              <a:buFont typeface="Arial" panose="020B0604020202020204" pitchFamily="34" charset="0"/>
              <a:buChar char="•"/>
            </a:pPr>
            <a:r>
              <a:rPr lang="en-GB" noProof="0" dirty="0"/>
              <a:t>Will people pay for my solution?</a:t>
            </a:r>
          </a:p>
          <a:p>
            <a:endParaRPr lang="en-GB" noProof="0" dirty="0"/>
          </a:p>
          <a:p>
            <a:r>
              <a:rPr lang="en-GB" sz="2400" b="1" noProof="0" dirty="0">
                <a:solidFill>
                  <a:srgbClr val="94C7B0"/>
                </a:solidFill>
              </a:rPr>
              <a:t>But remember: </a:t>
            </a:r>
            <a:r>
              <a:rPr lang="en-GB" noProof="0" dirty="0"/>
              <a:t>A gap might exist because no one wants that </a:t>
            </a:r>
            <a:r>
              <a:rPr lang="en-GB" dirty="0"/>
              <a:t>product</a:t>
            </a:r>
            <a:r>
              <a:rPr lang="en-GB" noProof="0" dirty="0"/>
              <a:t>. Good research will help you find out if the opportunity is real. It is also important to take into account that each culture has its own, customs, approaches and practices, and it might take time to research and learn how to approach potential clients and target groups in your host country.</a:t>
            </a:r>
          </a:p>
          <a:p>
            <a:endParaRPr lang="en-GB" noProof="0" dirty="0"/>
          </a:p>
        </p:txBody>
      </p:sp>
      <p:pic>
        <p:nvPicPr>
          <p:cNvPr id="2" name="Graphic 5" descr="Lights On with solid fill">
            <a:extLst>
              <a:ext uri="{FF2B5EF4-FFF2-40B4-BE49-F238E27FC236}">
                <a16:creationId xmlns:a16="http://schemas.microsoft.com/office/drawing/2014/main" id="{F984DA48-A573-24DF-32AB-CB82548671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39619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51A1-69FA-FFF9-D8D6-A7C0C763A5D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1712DE-DA3C-4CB4-1DEF-41F01515D4F7}"/>
              </a:ext>
            </a:extLst>
          </p:cNvPr>
          <p:cNvSpPr>
            <a:spLocks noGrp="1"/>
          </p:cNvSpPr>
          <p:nvPr>
            <p:ph type="body" sz="quarter" idx="27"/>
          </p:nvPr>
        </p:nvSpPr>
        <p:spPr>
          <a:xfrm>
            <a:off x="678840" y="296847"/>
            <a:ext cx="10907188" cy="720752"/>
          </a:xfrm>
        </p:spPr>
        <p:txBody>
          <a:bodyPr/>
          <a:lstStyle/>
          <a:p>
            <a:r>
              <a:rPr lang="en-GB" noProof="0" dirty="0"/>
              <a:t>LISTENING PLATFORMS FOR MARKET RESEARCH</a:t>
            </a:r>
          </a:p>
        </p:txBody>
      </p:sp>
      <p:sp>
        <p:nvSpPr>
          <p:cNvPr id="5" name="Text Placeholder 4">
            <a:extLst>
              <a:ext uri="{FF2B5EF4-FFF2-40B4-BE49-F238E27FC236}">
                <a16:creationId xmlns:a16="http://schemas.microsoft.com/office/drawing/2014/main" id="{645BF274-B0C4-725D-9E3C-15B417689413}"/>
              </a:ext>
            </a:extLst>
          </p:cNvPr>
          <p:cNvSpPr>
            <a:spLocks noGrp="1"/>
          </p:cNvSpPr>
          <p:nvPr>
            <p:ph type="body" sz="quarter" idx="14"/>
          </p:nvPr>
        </p:nvSpPr>
        <p:spPr>
          <a:xfrm>
            <a:off x="4520321" y="1723661"/>
            <a:ext cx="7337248" cy="4491771"/>
          </a:xfrm>
        </p:spPr>
        <p:txBody>
          <a:bodyPr/>
          <a:lstStyle/>
          <a:p>
            <a:pPr>
              <a:buClr>
                <a:srgbClr val="B6D1E1"/>
              </a:buClr>
            </a:pPr>
            <a:r>
              <a:rPr lang="en-GB" b="1" noProof="0" dirty="0"/>
              <a:t>Blogs, forums and online communities are great places to quietly observe real conversations and discover what people truly care about.</a:t>
            </a:r>
          </a:p>
          <a:p>
            <a:pPr>
              <a:buClr>
                <a:srgbClr val="B6D1E1"/>
              </a:buClr>
            </a:pPr>
            <a:endParaRPr lang="en-GB" noProof="0" dirty="0"/>
          </a:p>
          <a:p>
            <a:pPr marL="490538" indent="-490538">
              <a:spcAft>
                <a:spcPts val="700"/>
              </a:spcAft>
              <a:buClr>
                <a:srgbClr val="B6D1E1"/>
              </a:buClr>
              <a:buFont typeface="Wingdings" pitchFamily="2" charset="2"/>
              <a:buChar char="ü"/>
            </a:pPr>
            <a:r>
              <a:rPr lang="en-GB" noProof="0" dirty="0"/>
              <a:t>Read blogs or articles related to your product, service, or sector</a:t>
            </a:r>
          </a:p>
          <a:p>
            <a:pPr marL="490538" indent="-490538">
              <a:spcAft>
                <a:spcPts val="700"/>
              </a:spcAft>
              <a:buClr>
                <a:srgbClr val="B6D1E1"/>
              </a:buClr>
              <a:buFont typeface="Wingdings" pitchFamily="2" charset="2"/>
              <a:buChar char="ü"/>
            </a:pPr>
            <a:r>
              <a:rPr lang="en-GB" noProof="0" dirty="0"/>
              <a:t>Visit online forums and community spaces like Reddit, Quora or local food forums</a:t>
            </a:r>
          </a:p>
          <a:p>
            <a:pPr marL="490538" indent="-490538">
              <a:spcAft>
                <a:spcPts val="700"/>
              </a:spcAft>
              <a:buClr>
                <a:srgbClr val="B6D1E1"/>
              </a:buClr>
              <a:buFont typeface="Wingdings" pitchFamily="2" charset="2"/>
              <a:buChar char="ü"/>
            </a:pPr>
            <a:r>
              <a:rPr lang="en-GB" noProof="0" dirty="0"/>
              <a:t>Pay attention to common problems, needs, or frustrations people mention</a:t>
            </a:r>
          </a:p>
          <a:p>
            <a:pPr marL="490538" indent="-490538">
              <a:spcAft>
                <a:spcPts val="700"/>
              </a:spcAft>
              <a:buClr>
                <a:srgbClr val="B6D1E1"/>
              </a:buClr>
              <a:buFont typeface="Wingdings" pitchFamily="2" charset="2"/>
              <a:buChar char="ü"/>
            </a:pPr>
            <a:r>
              <a:rPr lang="en-GB" noProof="0" dirty="0"/>
              <a:t>Notice what questions come up again and again</a:t>
            </a:r>
          </a:p>
          <a:p>
            <a:pPr marL="490538" indent="-490538">
              <a:spcAft>
                <a:spcPts val="700"/>
              </a:spcAft>
              <a:buClr>
                <a:srgbClr val="B6D1E1"/>
              </a:buClr>
              <a:buFont typeface="Wingdings" pitchFamily="2" charset="2"/>
              <a:buChar char="ü"/>
            </a:pPr>
            <a:r>
              <a:rPr lang="en-GB" noProof="0" dirty="0"/>
              <a:t>Look for gaps or opportunities that could match your business idea</a:t>
            </a:r>
          </a:p>
        </p:txBody>
      </p:sp>
      <p:pic>
        <p:nvPicPr>
          <p:cNvPr id="3" name="Picture 2">
            <a:extLst>
              <a:ext uri="{FF2B5EF4-FFF2-40B4-BE49-F238E27FC236}">
                <a16:creationId xmlns:a16="http://schemas.microsoft.com/office/drawing/2014/main" id="{BC42C3D6-751A-A7E4-A5A1-128B8137486A}"/>
              </a:ext>
            </a:extLst>
          </p:cNvPr>
          <p:cNvPicPr>
            <a:picLocks noChangeAspect="1"/>
          </p:cNvPicPr>
          <p:nvPr/>
        </p:nvPicPr>
        <p:blipFill>
          <a:blip r:embed="rId2"/>
          <a:srcRect l="16843" r="3461"/>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429418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F0B4-FF2C-8C2E-1D32-85ADEC2F5B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96E1661-F17D-8CFB-C0A3-B1C43405E4D7}"/>
              </a:ext>
            </a:extLst>
          </p:cNvPr>
          <p:cNvSpPr>
            <a:spLocks noGrp="1"/>
          </p:cNvSpPr>
          <p:nvPr>
            <p:ph type="body" sz="quarter" idx="27"/>
          </p:nvPr>
        </p:nvSpPr>
        <p:spPr>
          <a:xfrm>
            <a:off x="678840" y="296847"/>
            <a:ext cx="10907188" cy="720752"/>
          </a:xfrm>
        </p:spPr>
        <p:txBody>
          <a:bodyPr/>
          <a:lstStyle/>
          <a:p>
            <a:r>
              <a:rPr lang="en-GB" noProof="0" dirty="0"/>
              <a:t>SURVEYS AND QUESTIONNAIRES FOR QUICK FEEDBACK</a:t>
            </a:r>
          </a:p>
        </p:txBody>
      </p:sp>
      <p:sp>
        <p:nvSpPr>
          <p:cNvPr id="5" name="Text Placeholder 4">
            <a:extLst>
              <a:ext uri="{FF2B5EF4-FFF2-40B4-BE49-F238E27FC236}">
                <a16:creationId xmlns:a16="http://schemas.microsoft.com/office/drawing/2014/main" id="{B6E26E9F-E02F-940E-7862-40EFC7482ED9}"/>
              </a:ext>
            </a:extLst>
          </p:cNvPr>
          <p:cNvSpPr>
            <a:spLocks noGrp="1"/>
          </p:cNvSpPr>
          <p:nvPr>
            <p:ph type="body" sz="quarter" idx="14"/>
          </p:nvPr>
        </p:nvSpPr>
        <p:spPr>
          <a:xfrm>
            <a:off x="738348" y="1530525"/>
            <a:ext cx="7613172" cy="4637193"/>
          </a:xfrm>
        </p:spPr>
        <p:txBody>
          <a:bodyPr/>
          <a:lstStyle/>
          <a:p>
            <a:pPr marL="215900">
              <a:buClr>
                <a:srgbClr val="B6D1E1"/>
              </a:buClr>
            </a:pPr>
            <a:r>
              <a:rPr lang="en-GB" b="1" noProof="0" dirty="0"/>
              <a:t>Surveys and questionnaires help you collect quick, structured feedback from many people, giving you a wider view of your potential market.</a:t>
            </a:r>
          </a:p>
          <a:p>
            <a:pPr marL="215900">
              <a:buClr>
                <a:srgbClr val="B6D1E1"/>
              </a:buClr>
            </a:pPr>
            <a:endParaRPr lang="en-GB" noProof="0" dirty="0"/>
          </a:p>
          <a:p>
            <a:pPr marL="533400" indent="-317500">
              <a:buClr>
                <a:srgbClr val="B6D1E1"/>
              </a:buClr>
              <a:buFont typeface="Wingdings" pitchFamily="2" charset="2"/>
              <a:buChar char="ü"/>
            </a:pPr>
            <a:r>
              <a:rPr lang="en-GB" noProof="0" dirty="0"/>
              <a:t>Use simple, clear questions that are easy to answer</a:t>
            </a:r>
          </a:p>
          <a:p>
            <a:pPr marL="215900">
              <a:buClr>
                <a:srgbClr val="B6D1E1"/>
              </a:buClr>
            </a:pPr>
            <a:endParaRPr lang="en-GB" noProof="0" dirty="0"/>
          </a:p>
          <a:p>
            <a:pPr marL="533400" indent="-317500">
              <a:buClr>
                <a:srgbClr val="B6D1E1"/>
              </a:buClr>
              <a:buFont typeface="Wingdings" pitchFamily="2" charset="2"/>
              <a:buChar char="ü"/>
            </a:pPr>
            <a:r>
              <a:rPr lang="en-GB" noProof="0" dirty="0"/>
              <a:t>Keep surveys short – focus on what you really need to know</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en-GB" noProof="0" dirty="0"/>
              <a:t>Choose the best way to reach people (online, face-to-face, phone)</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en-GB" noProof="0" dirty="0"/>
              <a:t>Start with easy questions, then move to more detailed ones</a:t>
            </a:r>
          </a:p>
          <a:p>
            <a:pPr marL="533400" indent="-317500">
              <a:buClr>
                <a:srgbClr val="B6D1E1"/>
              </a:buClr>
              <a:buFont typeface="Wingdings" pitchFamily="2" charset="2"/>
              <a:buChar char="ü"/>
            </a:pPr>
            <a:endParaRPr lang="en-GB" noProof="0" dirty="0"/>
          </a:p>
          <a:p>
            <a:pPr marL="533400" indent="-317500">
              <a:buClr>
                <a:srgbClr val="B6D1E1"/>
              </a:buClr>
              <a:buFont typeface="Wingdings" pitchFamily="2" charset="2"/>
              <a:buChar char="ü"/>
            </a:pPr>
            <a:r>
              <a:rPr lang="en-GB" noProof="0" dirty="0"/>
              <a:t>Respect people's time and privacy – only ask what is necessary</a:t>
            </a:r>
          </a:p>
        </p:txBody>
      </p:sp>
      <p:pic>
        <p:nvPicPr>
          <p:cNvPr id="10" name="Picture 9">
            <a:extLst>
              <a:ext uri="{FF2B5EF4-FFF2-40B4-BE49-F238E27FC236}">
                <a16:creationId xmlns:a16="http://schemas.microsoft.com/office/drawing/2014/main" id="{3D75BC5E-13DA-E6CF-B0E9-21D18A88BBDA}"/>
              </a:ext>
            </a:extLst>
          </p:cNvPr>
          <p:cNvPicPr>
            <a:picLocks noChangeAspect="1"/>
          </p:cNvPicPr>
          <p:nvPr/>
        </p:nvPicPr>
        <p:blipFill>
          <a:blip r:embed="rId2"/>
          <a:srcRect l="6798" r="6798"/>
          <a:stretch/>
        </p:blipFill>
        <p:spPr>
          <a:xfrm>
            <a:off x="8351520" y="2367495"/>
            <a:ext cx="3652947" cy="2817832"/>
          </a:xfrm>
          <a:prstGeom prst="roundRect">
            <a:avLst/>
          </a:prstGeom>
          <a:ln>
            <a:noFill/>
          </a:ln>
          <a:effectLst/>
        </p:spPr>
      </p:pic>
    </p:spTree>
    <p:extLst>
      <p:ext uri="{BB962C8B-B14F-4D97-AF65-F5344CB8AC3E}">
        <p14:creationId xmlns:p14="http://schemas.microsoft.com/office/powerpoint/2010/main" val="768373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43E3A-E75B-0C9A-47BE-DDD052F9A0D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55D8B97-3676-39BF-66DF-3A1BCCF9673F}"/>
              </a:ext>
            </a:extLst>
          </p:cNvPr>
          <p:cNvSpPr>
            <a:spLocks noGrp="1"/>
          </p:cNvSpPr>
          <p:nvPr>
            <p:ph type="body" sz="quarter" idx="27"/>
          </p:nvPr>
        </p:nvSpPr>
        <p:spPr>
          <a:xfrm>
            <a:off x="678840" y="296847"/>
            <a:ext cx="10907188" cy="720752"/>
          </a:xfrm>
        </p:spPr>
        <p:txBody>
          <a:bodyPr/>
          <a:lstStyle/>
          <a:p>
            <a:r>
              <a:rPr lang="pl-PL" dirty="0"/>
              <a:t>UNDERSTANDING CUSTOMERS THROUGH OBSERVATION</a:t>
            </a:r>
            <a:endParaRPr lang="en-GB" noProof="0" dirty="0"/>
          </a:p>
        </p:txBody>
      </p:sp>
      <p:sp>
        <p:nvSpPr>
          <p:cNvPr id="5" name="Text Placeholder 4">
            <a:extLst>
              <a:ext uri="{FF2B5EF4-FFF2-40B4-BE49-F238E27FC236}">
                <a16:creationId xmlns:a16="http://schemas.microsoft.com/office/drawing/2014/main" id="{F0981D05-9B33-C8FF-14AD-454440FF468C}"/>
              </a:ext>
            </a:extLst>
          </p:cNvPr>
          <p:cNvSpPr>
            <a:spLocks noGrp="1"/>
          </p:cNvSpPr>
          <p:nvPr>
            <p:ph type="body" sz="quarter" idx="14"/>
          </p:nvPr>
        </p:nvSpPr>
        <p:spPr>
          <a:xfrm>
            <a:off x="4520321" y="1471219"/>
            <a:ext cx="7337248" cy="4695068"/>
          </a:xfrm>
        </p:spPr>
        <p:txBody>
          <a:bodyPr/>
          <a:lstStyle/>
          <a:p>
            <a:pPr>
              <a:buClr>
                <a:srgbClr val="B6D1E1"/>
              </a:buClr>
            </a:pPr>
            <a:r>
              <a:rPr lang="en-GB" b="1" noProof="0" dirty="0"/>
              <a:t>Observation means quietly watching how people behave in real places like shops, markets or events to better understand their habits and choices.</a:t>
            </a:r>
          </a:p>
          <a:p>
            <a:pPr>
              <a:buClr>
                <a:srgbClr val="B6D1E1"/>
              </a:buClr>
            </a:pPr>
            <a:endParaRPr lang="en-GB" noProof="0" dirty="0"/>
          </a:p>
          <a:p>
            <a:pPr marL="490538" indent="-490538">
              <a:spcAft>
                <a:spcPts val="700"/>
              </a:spcAft>
              <a:buClr>
                <a:srgbClr val="B6D1E1"/>
              </a:buClr>
              <a:buFont typeface="Wingdings" pitchFamily="2" charset="2"/>
              <a:buChar char="ü"/>
            </a:pPr>
            <a:r>
              <a:rPr lang="en-GB" noProof="0" dirty="0"/>
              <a:t>Visit places where your future customers spend time</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Watch what products or services they choose and why</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Notice what catches their attention or what they ignore</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Look for patterns in behaviour, not just individual actions</a:t>
            </a:r>
          </a:p>
          <a:p>
            <a:pPr marL="490538" indent="-490538">
              <a:spcAft>
                <a:spcPts val="700"/>
              </a:spcAft>
              <a:buClr>
                <a:srgbClr val="B6D1E1"/>
              </a:buClr>
              <a:buFont typeface="Wingdings" pitchFamily="2" charset="2"/>
              <a:buChar char="ü"/>
            </a:pPr>
            <a:endParaRPr lang="en-GB" noProof="0" dirty="0"/>
          </a:p>
          <a:p>
            <a:pPr marL="490538" indent="-490538">
              <a:spcAft>
                <a:spcPts val="700"/>
              </a:spcAft>
              <a:buClr>
                <a:srgbClr val="B6D1E1"/>
              </a:buClr>
              <a:buFont typeface="Wingdings" pitchFamily="2" charset="2"/>
              <a:buChar char="ü"/>
            </a:pPr>
            <a:r>
              <a:rPr lang="en-GB" noProof="0" dirty="0"/>
              <a:t>Take simple notes – focus on what is useful for your idea</a:t>
            </a:r>
          </a:p>
        </p:txBody>
      </p:sp>
      <p:pic>
        <p:nvPicPr>
          <p:cNvPr id="3" name="Picture 2">
            <a:extLst>
              <a:ext uri="{FF2B5EF4-FFF2-40B4-BE49-F238E27FC236}">
                <a16:creationId xmlns:a16="http://schemas.microsoft.com/office/drawing/2014/main" id="{625A6F89-D6E0-ABF1-1B5B-879D8A48324A}"/>
              </a:ext>
            </a:extLst>
          </p:cNvPr>
          <p:cNvPicPr>
            <a:picLocks noChangeAspect="1"/>
          </p:cNvPicPr>
          <p:nvPr/>
        </p:nvPicPr>
        <p:blipFill>
          <a:blip r:embed="rId2"/>
          <a:srcRect l="11147" r="11147"/>
          <a:stretch/>
        </p:blipFill>
        <p:spPr>
          <a:xfrm>
            <a:off x="547179" y="2502807"/>
            <a:ext cx="3630185" cy="2933480"/>
          </a:xfrm>
          <a:prstGeom prst="roundRect">
            <a:avLst/>
          </a:prstGeom>
          <a:ln>
            <a:noFill/>
          </a:ln>
          <a:effectLst/>
        </p:spPr>
      </p:pic>
    </p:spTree>
    <p:extLst>
      <p:ext uri="{BB962C8B-B14F-4D97-AF65-F5344CB8AC3E}">
        <p14:creationId xmlns:p14="http://schemas.microsoft.com/office/powerpoint/2010/main" val="1057254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1513160" cy="720752"/>
          </a:xfrm>
        </p:spPr>
        <p:txBody>
          <a:bodyPr/>
          <a:lstStyle/>
          <a:p>
            <a:r>
              <a:rPr lang="pl-PL" dirty="0"/>
              <a:t>REAL INSPIRATION</a:t>
            </a:r>
            <a:r>
              <a:rPr lang="en-IE" dirty="0"/>
              <a:t> - </a:t>
            </a:r>
            <a:r>
              <a:rPr lang="en-GB" b="1" dirty="0"/>
              <a:t>Meet Funke</a:t>
            </a:r>
            <a:endParaRPr lang="en-GB" noProof="0" dirty="0">
              <a:effectLst/>
            </a:endParaRP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319199" y="1120075"/>
            <a:ext cx="6835904" cy="3763623"/>
          </a:xfrm>
        </p:spPr>
        <p:txBody>
          <a:bodyPr/>
          <a:lstStyle/>
          <a:p>
            <a:pPr>
              <a:buNone/>
            </a:pPr>
            <a:br>
              <a:rPr lang="en-GB" dirty="0"/>
            </a:br>
            <a:r>
              <a:rPr lang="en-GB" dirty="0"/>
              <a:t>A resilient woman who, after arriving in Ireland, transformed her passion for cooking into a thriving food business. Through dedication and community support, Funke preserved her cultural heritage and enriched the culinary landscape of her new community.</a:t>
            </a:r>
          </a:p>
          <a:p>
            <a:pPr>
              <a:buNone/>
            </a:pPr>
            <a:endParaRPr lang="en-GB" dirty="0"/>
          </a:p>
          <a:p>
            <a:pPr>
              <a:buNone/>
            </a:pPr>
            <a:r>
              <a:rPr lang="en-GB" b="1" dirty="0"/>
              <a:t>Key Takeaways:</a:t>
            </a:r>
            <a:endParaRPr lang="en-GB" dirty="0"/>
          </a:p>
          <a:p>
            <a:pPr marL="342900" indent="-342900">
              <a:buFont typeface="Arial" panose="020B0604020202020204" pitchFamily="34" charset="0"/>
              <a:buChar char="•"/>
            </a:pPr>
            <a:r>
              <a:rPr lang="en-GB" b="1" dirty="0"/>
              <a:t>Cultural Preservation:</a:t>
            </a:r>
            <a:r>
              <a:rPr lang="en-GB" dirty="0"/>
              <a:t> Funke's dishes offer a taste of her homeland, keeping traditions alive.</a:t>
            </a:r>
          </a:p>
          <a:p>
            <a:pPr marL="342900" indent="-342900">
              <a:buFont typeface="Arial" panose="020B0604020202020204" pitchFamily="34" charset="0"/>
              <a:buChar char="•"/>
            </a:pPr>
            <a:r>
              <a:rPr lang="en-GB" b="1" dirty="0"/>
              <a:t>Community Engagement:</a:t>
            </a:r>
            <a:r>
              <a:rPr lang="en-GB" dirty="0"/>
              <a:t> She built connections by sharing her food at local events and markets.</a:t>
            </a:r>
          </a:p>
          <a:p>
            <a:pPr marL="342900" indent="-342900">
              <a:buFont typeface="Arial" panose="020B0604020202020204" pitchFamily="34" charset="0"/>
              <a:buChar char="•"/>
            </a:pPr>
            <a:r>
              <a:rPr lang="en-GB" b="1" dirty="0"/>
              <a:t>Entrepreneurial Spirit:</a:t>
            </a:r>
            <a:r>
              <a:rPr lang="en-GB" dirty="0"/>
              <a:t> Funke navigated the challenges of starting a business in a new environment with determination and adaptability.</a:t>
            </a:r>
          </a:p>
          <a:p>
            <a:pPr>
              <a:buNone/>
            </a:pPr>
            <a:endParaRPr lang="en-GB" noProof="0" dirty="0"/>
          </a:p>
        </p:txBody>
      </p:sp>
      <p:grpSp>
        <p:nvGrpSpPr>
          <p:cNvPr id="6" name="Grupa 5">
            <a:extLst>
              <a:ext uri="{FF2B5EF4-FFF2-40B4-BE49-F238E27FC236}">
                <a16:creationId xmlns:a16="http://schemas.microsoft.com/office/drawing/2014/main" id="{67BFA9F8-84CE-65C1-7B09-2AC69E2E50F1}"/>
              </a:ext>
            </a:extLst>
          </p:cNvPr>
          <p:cNvGrpSpPr/>
          <p:nvPr/>
        </p:nvGrpSpPr>
        <p:grpSpPr>
          <a:xfrm>
            <a:off x="449735" y="5755585"/>
            <a:ext cx="8239870" cy="805568"/>
            <a:chOff x="1574918" y="4712677"/>
            <a:chExt cx="5181036" cy="805568"/>
          </a:xfrm>
        </p:grpSpPr>
        <p:sp>
          <p:nvSpPr>
            <p:cNvPr id="8" name="Rectangle 11">
              <a:extLst>
                <a:ext uri="{FF2B5EF4-FFF2-40B4-BE49-F238E27FC236}">
                  <a16:creationId xmlns:a16="http://schemas.microsoft.com/office/drawing/2014/main" id="{4BCE737B-018A-C6E6-511F-1C2DC3406C5C}"/>
                </a:ext>
              </a:extLst>
            </p:cNvPr>
            <p:cNvSpPr/>
            <p:nvPr/>
          </p:nvSpPr>
          <p:spPr>
            <a:xfrm>
              <a:off x="1574918" y="4804870"/>
              <a:ext cx="5181036" cy="71337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TextBox 13">
              <a:extLst>
                <a:ext uri="{FF2B5EF4-FFF2-40B4-BE49-F238E27FC236}">
                  <a16:creationId xmlns:a16="http://schemas.microsoft.com/office/drawing/2014/main" id="{CB42B1B4-1A8F-62D4-F384-4841260B6C6B}"/>
                </a:ext>
              </a:extLst>
            </p:cNvPr>
            <p:cNvSpPr txBox="1"/>
            <p:nvPr/>
          </p:nvSpPr>
          <p:spPr>
            <a:xfrm>
              <a:off x="1670215" y="4712677"/>
              <a:ext cx="4990443" cy="461665"/>
            </a:xfrm>
            <a:prstGeom prst="rect">
              <a:avLst/>
            </a:prstGeom>
            <a:noFill/>
          </p:spPr>
          <p:txBody>
            <a:bodyPr wrap="square">
              <a:spAutoFit/>
            </a:bodyPr>
            <a:lstStyle/>
            <a:p>
              <a:r>
                <a:rPr lang="en-GB" sz="2400" b="1" i="0" noProof="0" dirty="0">
                  <a:solidFill>
                    <a:schemeClr val="bg1"/>
                  </a:solidFill>
                  <a:effectLst/>
                  <a:highlight>
                    <a:srgbClr val="B6D1E1"/>
                  </a:highlight>
                </a:rPr>
                <a:t>Discover </a:t>
              </a:r>
              <a:r>
                <a:rPr lang="en-GB" sz="2400" b="1" dirty="0">
                  <a:solidFill>
                    <a:schemeClr val="bg1"/>
                  </a:solidFill>
                  <a:highlight>
                    <a:srgbClr val="B6D1E1"/>
                  </a:highlight>
                </a:rPr>
                <a:t>Funke</a:t>
              </a:r>
              <a:r>
                <a:rPr lang="en-GB" sz="2400" b="1" i="0" noProof="0" dirty="0">
                  <a:solidFill>
                    <a:schemeClr val="bg1"/>
                  </a:solidFill>
                  <a:effectLst/>
                  <a:highlight>
                    <a:srgbClr val="B6D1E1"/>
                  </a:highlight>
                </a:rPr>
                <a:t>'s story:</a:t>
              </a:r>
              <a:r>
                <a:rPr lang="pl-PL" sz="2400" b="1" i="0" noProof="0" dirty="0">
                  <a:solidFill>
                    <a:schemeClr val="bg1"/>
                  </a:solidFill>
                  <a:effectLst/>
                  <a:highlight>
                    <a:srgbClr val="B6D1E1"/>
                  </a:highlight>
                </a:rPr>
                <a:t> </a:t>
              </a:r>
              <a:endParaRPr lang="en-GB" sz="2400" b="1" i="0" noProof="0" dirty="0">
                <a:solidFill>
                  <a:schemeClr val="bg1"/>
                </a:solidFill>
                <a:effectLst/>
                <a:highlight>
                  <a:srgbClr val="B6D1E1"/>
                </a:highlight>
              </a:endParaRPr>
            </a:p>
          </p:txBody>
        </p:sp>
      </p:grpSp>
      <p:grpSp>
        <p:nvGrpSpPr>
          <p:cNvPr id="11" name="Group 14">
            <a:extLst>
              <a:ext uri="{FF2B5EF4-FFF2-40B4-BE49-F238E27FC236}">
                <a16:creationId xmlns:a16="http://schemas.microsoft.com/office/drawing/2014/main" id="{4873926A-2499-AB2C-4B77-55D30D1EF42E}"/>
              </a:ext>
            </a:extLst>
          </p:cNvPr>
          <p:cNvGrpSpPr/>
          <p:nvPr/>
        </p:nvGrpSpPr>
        <p:grpSpPr>
          <a:xfrm>
            <a:off x="6660658" y="1686434"/>
            <a:ext cx="5531342" cy="4626443"/>
            <a:chOff x="4308293" y="667658"/>
            <a:chExt cx="6811123" cy="5696857"/>
          </a:xfrm>
        </p:grpSpPr>
        <p:pic>
          <p:nvPicPr>
            <p:cNvPr id="12" name="Picture 15">
              <a:extLst>
                <a:ext uri="{FF2B5EF4-FFF2-40B4-BE49-F238E27FC236}">
                  <a16:creationId xmlns:a16="http://schemas.microsoft.com/office/drawing/2014/main" id="{7273977E-C0CE-F5AF-84E5-C1389C6D2C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6">
              <a:extLst>
                <a:ext uri="{FF2B5EF4-FFF2-40B4-BE49-F238E27FC236}">
                  <a16:creationId xmlns:a16="http://schemas.microsoft.com/office/drawing/2014/main" id="{799928C6-F321-BC7E-154F-8940213BFE2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TextBox 2">
            <a:extLst>
              <a:ext uri="{FF2B5EF4-FFF2-40B4-BE49-F238E27FC236}">
                <a16:creationId xmlns:a16="http://schemas.microsoft.com/office/drawing/2014/main" id="{5450642E-8893-F718-F026-DADCB6845015}"/>
              </a:ext>
            </a:extLst>
          </p:cNvPr>
          <p:cNvSpPr txBox="1"/>
          <p:nvPr/>
        </p:nvSpPr>
        <p:spPr>
          <a:xfrm>
            <a:off x="572933" y="6094621"/>
            <a:ext cx="7695935" cy="369332"/>
          </a:xfrm>
          <a:prstGeom prst="rect">
            <a:avLst/>
          </a:prstGeom>
          <a:noFill/>
        </p:spPr>
        <p:txBody>
          <a:bodyPr wrap="square">
            <a:spAutoFit/>
          </a:bodyPr>
          <a:lstStyle/>
          <a:p>
            <a:r>
              <a:rPr lang="en-GB" dirty="0">
                <a:hlinkClick r:id="rId3"/>
              </a:rPr>
              <a:t>Celebrating World Refugee Day: 3 Kitchens is Inspired by </a:t>
            </a:r>
            <a:r>
              <a:rPr lang="en-GB" dirty="0" err="1">
                <a:hlinkClick r:id="rId3"/>
              </a:rPr>
              <a:t>Funké</a:t>
            </a:r>
            <a:r>
              <a:rPr lang="en-GB" dirty="0">
                <a:hlinkClick r:id="rId3"/>
              </a:rPr>
              <a:t> – 3 Kitchens</a:t>
            </a:r>
            <a:endParaRPr lang="en-IE" dirty="0"/>
          </a:p>
        </p:txBody>
      </p:sp>
      <p:pic>
        <p:nvPicPr>
          <p:cNvPr id="7" name="Picture 6">
            <a:extLst>
              <a:ext uri="{FF2B5EF4-FFF2-40B4-BE49-F238E27FC236}">
                <a16:creationId xmlns:a16="http://schemas.microsoft.com/office/drawing/2014/main" id="{3A37972B-4108-504E-FC0E-46F5DCFFC3BD}"/>
              </a:ext>
            </a:extLst>
          </p:cNvPr>
          <p:cNvPicPr>
            <a:picLocks noChangeAspect="1"/>
          </p:cNvPicPr>
          <p:nvPr/>
        </p:nvPicPr>
        <p:blipFill>
          <a:blip r:embed="rId4"/>
          <a:stretch>
            <a:fillRect/>
          </a:stretch>
        </p:blipFill>
        <p:spPr>
          <a:xfrm>
            <a:off x="8199753" y="2082644"/>
            <a:ext cx="3563814" cy="2826221"/>
          </a:xfrm>
          <a:prstGeom prst="rect">
            <a:avLst/>
          </a:prstGeom>
        </p:spPr>
      </p:pic>
    </p:spTree>
    <p:extLst>
      <p:ext uri="{BB962C8B-B14F-4D97-AF65-F5344CB8AC3E}">
        <p14:creationId xmlns:p14="http://schemas.microsoft.com/office/powerpoint/2010/main" val="36102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1C1D-D98D-2E43-E60E-5DD829F0625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EEDC6D-5871-5C14-D08D-28228C917393}"/>
              </a:ext>
            </a:extLst>
          </p:cNvPr>
          <p:cNvSpPr>
            <a:spLocks noGrp="1"/>
          </p:cNvSpPr>
          <p:nvPr>
            <p:ph type="body" sz="quarter" idx="27"/>
          </p:nvPr>
        </p:nvSpPr>
        <p:spPr>
          <a:xfrm>
            <a:off x="678840" y="296847"/>
            <a:ext cx="11513160" cy="720752"/>
          </a:xfrm>
        </p:spPr>
        <p:txBody>
          <a:bodyPr/>
          <a:lstStyle/>
          <a:p>
            <a:r>
              <a:rPr lang="en-GB" noProof="0" dirty="0"/>
              <a:t>THE POWER OF QUESTIONNAIRES IN MARKET RESEARCH</a:t>
            </a:r>
            <a:endParaRPr lang="en-GB" noProof="0" dirty="0">
              <a:effectLst/>
            </a:endParaRPr>
          </a:p>
        </p:txBody>
      </p:sp>
      <p:sp>
        <p:nvSpPr>
          <p:cNvPr id="5" name="Text Placeholder 4">
            <a:extLst>
              <a:ext uri="{FF2B5EF4-FFF2-40B4-BE49-F238E27FC236}">
                <a16:creationId xmlns:a16="http://schemas.microsoft.com/office/drawing/2014/main" id="{568BE9A7-AFFA-95CC-8D96-9BC2F60F2359}"/>
              </a:ext>
            </a:extLst>
          </p:cNvPr>
          <p:cNvSpPr>
            <a:spLocks noGrp="1"/>
          </p:cNvSpPr>
          <p:nvPr>
            <p:ph type="body" sz="quarter" idx="14"/>
          </p:nvPr>
        </p:nvSpPr>
        <p:spPr>
          <a:xfrm>
            <a:off x="738348" y="1723293"/>
            <a:ext cx="8979393" cy="4193414"/>
          </a:xfrm>
        </p:spPr>
        <p:txBody>
          <a:bodyPr/>
          <a:lstStyle/>
          <a:p>
            <a:pPr>
              <a:buNone/>
            </a:pPr>
            <a:r>
              <a:rPr lang="en-GB" noProof="0" dirty="0"/>
              <a:t>Questionnaires are </a:t>
            </a:r>
            <a:r>
              <a:rPr lang="en-GB" b="1" noProof="0" dirty="0"/>
              <a:t>a simple and powerful tool </a:t>
            </a:r>
            <a:r>
              <a:rPr lang="en-GB" noProof="0" dirty="0"/>
              <a:t>to collect clear information from a large number of people. They help you quickly understand customer needs, opinions and buying habits.</a:t>
            </a:r>
          </a:p>
          <a:p>
            <a:pPr>
              <a:buNone/>
            </a:pPr>
            <a:endParaRPr lang="en-GB" noProof="0" dirty="0"/>
          </a:p>
          <a:p>
            <a:pPr>
              <a:buNone/>
            </a:pPr>
            <a:r>
              <a:rPr lang="en-GB" b="1" noProof="0" dirty="0">
                <a:solidFill>
                  <a:srgbClr val="94C7B0"/>
                </a:solidFill>
              </a:rPr>
              <a:t>Benefits of using questionnaires:</a:t>
            </a:r>
          </a:p>
          <a:p>
            <a:pPr>
              <a:buNone/>
            </a:pPr>
            <a:endParaRPr lang="en-GB" noProof="0" dirty="0"/>
          </a:p>
          <a:p>
            <a:pPr marL="342900" indent="-342900">
              <a:buFont typeface="Arial" panose="020B0604020202020204" pitchFamily="34" charset="0"/>
              <a:buChar char="•"/>
            </a:pPr>
            <a:r>
              <a:rPr lang="en-GB" noProof="0" dirty="0"/>
              <a:t>Gather a wide range of views quickly and easily</a:t>
            </a:r>
          </a:p>
          <a:p>
            <a:pPr marL="342900" indent="-342900">
              <a:buFont typeface="Arial" panose="020B0604020202020204" pitchFamily="34" charset="0"/>
              <a:buChar char="•"/>
            </a:pPr>
            <a:r>
              <a:rPr lang="en-GB" noProof="0" dirty="0"/>
              <a:t>Spot patterns, needs and opportunities in your market</a:t>
            </a:r>
          </a:p>
          <a:p>
            <a:pPr marL="342900" indent="-342900">
              <a:buFont typeface="Arial" panose="020B0604020202020204" pitchFamily="34" charset="0"/>
              <a:buChar char="•"/>
            </a:pPr>
            <a:r>
              <a:rPr lang="en-GB" noProof="0" dirty="0"/>
              <a:t>Test new ideas before investing time or money</a:t>
            </a:r>
          </a:p>
          <a:p>
            <a:pPr marL="342900" indent="-342900">
              <a:buFont typeface="Arial" panose="020B0604020202020204" pitchFamily="34" charset="0"/>
              <a:buChar char="•"/>
            </a:pPr>
            <a:r>
              <a:rPr lang="en-GB" noProof="0" dirty="0"/>
              <a:t>Build real knowledge to guide your decisions</a:t>
            </a:r>
          </a:p>
          <a:p>
            <a:pPr marL="342900" indent="-342900">
              <a:buFont typeface="Arial" panose="020B0604020202020204" pitchFamily="34" charset="0"/>
              <a:buChar char="•"/>
            </a:pPr>
            <a:r>
              <a:rPr lang="en-GB" noProof="0" dirty="0"/>
              <a:t>Reach people in different locations through online or paper forms</a:t>
            </a:r>
          </a:p>
          <a:p>
            <a:endParaRPr lang="en-GB" noProof="0" dirty="0"/>
          </a:p>
          <a:p>
            <a:r>
              <a:rPr lang="en-GB" noProof="0" dirty="0"/>
              <a:t>A good questionnaire gives you real insight about what your customers want.</a:t>
            </a:r>
          </a:p>
        </p:txBody>
      </p:sp>
      <p:grpSp>
        <p:nvGrpSpPr>
          <p:cNvPr id="2" name="Grupa 1">
            <a:extLst>
              <a:ext uri="{FF2B5EF4-FFF2-40B4-BE49-F238E27FC236}">
                <a16:creationId xmlns:a16="http://schemas.microsoft.com/office/drawing/2014/main" id="{F3DF5F2D-1048-45A5-ACD6-CDCCA022A42D}"/>
              </a:ext>
            </a:extLst>
          </p:cNvPr>
          <p:cNvGrpSpPr/>
          <p:nvPr/>
        </p:nvGrpSpPr>
        <p:grpSpPr>
          <a:xfrm>
            <a:off x="8783902" y="3077973"/>
            <a:ext cx="1867677" cy="1867677"/>
            <a:chOff x="9893560" y="4347386"/>
            <a:chExt cx="1867677" cy="1867677"/>
          </a:xfrm>
        </p:grpSpPr>
        <p:pic>
          <p:nvPicPr>
            <p:cNvPr id="7" name="Graphic 6" descr="Thought with solid fill">
              <a:extLst>
                <a:ext uri="{FF2B5EF4-FFF2-40B4-BE49-F238E27FC236}">
                  <a16:creationId xmlns:a16="http://schemas.microsoft.com/office/drawing/2014/main" id="{7CE5F0A3-4DCA-917E-1714-125AFAC5D9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3560" y="4347386"/>
              <a:ext cx="1867677" cy="1867677"/>
            </a:xfrm>
            <a:prstGeom prst="rect">
              <a:avLst/>
            </a:prstGeom>
          </p:spPr>
        </p:pic>
        <p:pic>
          <p:nvPicPr>
            <p:cNvPr id="9" name="Graphic 8" descr="Question Mark with solid fill">
              <a:extLst>
                <a:ext uri="{FF2B5EF4-FFF2-40B4-BE49-F238E27FC236}">
                  <a16:creationId xmlns:a16="http://schemas.microsoft.com/office/drawing/2014/main" id="{9B0AC72B-9F7B-5814-8358-07CE07DDF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9504" y="4653871"/>
              <a:ext cx="457200" cy="457200"/>
            </a:xfrm>
            <a:prstGeom prst="rect">
              <a:avLst/>
            </a:prstGeom>
          </p:spPr>
        </p:pic>
      </p:grpSp>
    </p:spTree>
    <p:extLst>
      <p:ext uri="{BB962C8B-B14F-4D97-AF65-F5344CB8AC3E}">
        <p14:creationId xmlns:p14="http://schemas.microsoft.com/office/powerpoint/2010/main" val="356941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15CD-B801-08CD-613E-A216EFD0A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0E15CD4D-9E6D-4B46-B765-B622D857FC50}"/>
              </a:ext>
            </a:extLst>
          </p:cNvPr>
          <p:cNvSpPr>
            <a:spLocks noGrp="1"/>
          </p:cNvSpPr>
          <p:nvPr>
            <p:ph type="body" sz="quarter" idx="27"/>
          </p:nvPr>
        </p:nvSpPr>
        <p:spPr>
          <a:xfrm>
            <a:off x="678840" y="296847"/>
            <a:ext cx="11513160" cy="720752"/>
          </a:xfrm>
        </p:spPr>
        <p:txBody>
          <a:bodyPr/>
          <a:lstStyle/>
          <a:p>
            <a:r>
              <a:rPr lang="en-GB" noProof="0" dirty="0"/>
              <a:t>SIMPLE TOOLS TO SUPPORT YOUR MARKET RESEARCH</a:t>
            </a:r>
            <a:endParaRPr lang="en-GB" noProof="0" dirty="0">
              <a:effectLst/>
            </a:endParaRPr>
          </a:p>
        </p:txBody>
      </p:sp>
      <p:sp>
        <p:nvSpPr>
          <p:cNvPr id="5" name="Text Placeholder 4">
            <a:extLst>
              <a:ext uri="{FF2B5EF4-FFF2-40B4-BE49-F238E27FC236}">
                <a16:creationId xmlns:a16="http://schemas.microsoft.com/office/drawing/2014/main" id="{7F5BD625-E405-61A5-B303-E9036E747BA0}"/>
              </a:ext>
            </a:extLst>
          </p:cNvPr>
          <p:cNvSpPr>
            <a:spLocks noGrp="1"/>
          </p:cNvSpPr>
          <p:nvPr>
            <p:ph type="body" sz="quarter" idx="14"/>
          </p:nvPr>
        </p:nvSpPr>
        <p:spPr>
          <a:xfrm>
            <a:off x="738349" y="1723293"/>
            <a:ext cx="7975345" cy="4193414"/>
          </a:xfrm>
        </p:spPr>
        <p:txBody>
          <a:bodyPr/>
          <a:lstStyle/>
          <a:p>
            <a:pPr>
              <a:buNone/>
            </a:pPr>
            <a:r>
              <a:rPr lang="en-GB" b="1" noProof="0" dirty="0"/>
              <a:t>Depth interviews – </a:t>
            </a:r>
            <a:r>
              <a:rPr lang="en-GB" b="1" noProof="0" dirty="0">
                <a:solidFill>
                  <a:srgbClr val="94C7B0"/>
                </a:solidFill>
                <a:hlinkClick r:id="rId2">
                  <a:extLst>
                    <a:ext uri="{A12FA001-AC4F-418D-AE19-62706E023703}">
                      <ahyp:hlinkClr xmlns:ahyp="http://schemas.microsoft.com/office/drawing/2018/hyperlinkcolor" val="tx"/>
                    </a:ext>
                  </a:extLst>
                </a:hlinkClick>
              </a:rPr>
              <a:t>Otter.ai </a:t>
            </a:r>
            <a:r>
              <a:rPr lang="en-GB" b="1" noProof="0" dirty="0"/>
              <a:t>or phone recorder:</a:t>
            </a:r>
          </a:p>
          <a:p>
            <a:r>
              <a:rPr lang="en-GB" noProof="0" dirty="0"/>
              <a:t>Use a free app like Otter.ai or your phone’s recorder to capture the conversation so you can listen carefully without worrying about taking notes.</a:t>
            </a:r>
          </a:p>
          <a:p>
            <a:endParaRPr lang="en-GB" noProof="0" dirty="0"/>
          </a:p>
          <a:p>
            <a:pPr>
              <a:buNone/>
            </a:pPr>
            <a:r>
              <a:rPr lang="en-GB" b="1" noProof="0" dirty="0"/>
              <a:t>Focus groups – </a:t>
            </a:r>
            <a:r>
              <a:rPr lang="en-GB" b="1" noProof="0" dirty="0">
                <a:solidFill>
                  <a:srgbClr val="94C7B0"/>
                </a:solidFill>
                <a:hlinkClick r:id="rId3">
                  <a:extLst>
                    <a:ext uri="{A12FA001-AC4F-418D-AE19-62706E023703}">
                      <ahyp:hlinkClr xmlns:ahyp="http://schemas.microsoft.com/office/drawing/2018/hyperlinkcolor" val="tx"/>
                    </a:ext>
                  </a:extLst>
                </a:hlinkClick>
              </a:rPr>
              <a:t>Zoom</a:t>
            </a:r>
            <a:r>
              <a:rPr lang="en-GB" b="1" noProof="0" dirty="0"/>
              <a:t> or </a:t>
            </a:r>
            <a:r>
              <a:rPr lang="en-GB" b="1" noProof="0" dirty="0">
                <a:solidFill>
                  <a:srgbClr val="94C7B0"/>
                </a:solidFill>
                <a:hlinkClick r:id="rId4">
                  <a:extLst>
                    <a:ext uri="{A12FA001-AC4F-418D-AE19-62706E023703}">
                      <ahyp:hlinkClr xmlns:ahyp="http://schemas.microsoft.com/office/drawing/2018/hyperlinkcolor" val="tx"/>
                    </a:ext>
                  </a:extLst>
                </a:hlinkClick>
              </a:rPr>
              <a:t>Google Meet</a:t>
            </a:r>
            <a:r>
              <a:rPr lang="en-GB" b="1" noProof="0" dirty="0"/>
              <a:t>:</a:t>
            </a:r>
          </a:p>
          <a:p>
            <a:pPr>
              <a:buNone/>
            </a:pPr>
            <a:r>
              <a:rPr lang="en-GB" noProof="0" dirty="0"/>
              <a:t>Set up a free Zoom or Google Meet call to bring your small group together and record the session (with permission) for review later.</a:t>
            </a:r>
          </a:p>
          <a:p>
            <a:pPr>
              <a:buNone/>
            </a:pPr>
            <a:endParaRPr lang="en-GB" noProof="0" dirty="0"/>
          </a:p>
          <a:p>
            <a:pPr>
              <a:buNone/>
            </a:pPr>
            <a:r>
              <a:rPr lang="en-GB" b="1" noProof="0" dirty="0"/>
              <a:t>Online communities – </a:t>
            </a:r>
            <a:r>
              <a:rPr lang="en-GB" b="1" noProof="0" dirty="0">
                <a:solidFill>
                  <a:srgbClr val="94C7B0"/>
                </a:solidFill>
                <a:hlinkClick r:id="rId5">
                  <a:extLst>
                    <a:ext uri="{A12FA001-AC4F-418D-AE19-62706E023703}">
                      <ahyp:hlinkClr xmlns:ahyp="http://schemas.microsoft.com/office/drawing/2018/hyperlinkcolor" val="tx"/>
                    </a:ext>
                  </a:extLst>
                </a:hlinkClick>
              </a:rPr>
              <a:t>Facebook Groups </a:t>
            </a:r>
            <a:r>
              <a:rPr lang="en-GB" b="1" noProof="0" dirty="0"/>
              <a:t>or </a:t>
            </a:r>
            <a:r>
              <a:rPr lang="en-GB" b="1" noProof="0" dirty="0">
                <a:solidFill>
                  <a:srgbClr val="94C7B0"/>
                </a:solidFill>
                <a:hlinkClick r:id="rId6">
                  <a:extLst>
                    <a:ext uri="{A12FA001-AC4F-418D-AE19-62706E023703}">
                      <ahyp:hlinkClr xmlns:ahyp="http://schemas.microsoft.com/office/drawing/2018/hyperlinkcolor" val="tx"/>
                    </a:ext>
                  </a:extLst>
                </a:hlinkClick>
              </a:rPr>
              <a:t>LinkedIn Groups</a:t>
            </a:r>
            <a:r>
              <a:rPr lang="en-GB" b="1" noProof="0" dirty="0"/>
              <a:t>:</a:t>
            </a:r>
          </a:p>
          <a:p>
            <a:pPr>
              <a:buNone/>
            </a:pPr>
            <a:r>
              <a:rPr lang="en-GB" noProof="0" dirty="0"/>
              <a:t>Join relevant groups and spend time reading posts and comments to understand what people in your field are asking, sharing or struggling with.</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0983E879-6CF9-D435-96EF-0D285948BA30}"/>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340668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084F-9CDD-F9F1-23A4-0D6874879F7B}"/>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E561D41B-4F9E-E8DD-9975-E2381558A2B2}"/>
              </a:ext>
            </a:extLst>
          </p:cNvPr>
          <p:cNvSpPr>
            <a:spLocks noGrp="1"/>
          </p:cNvSpPr>
          <p:nvPr>
            <p:ph type="body" sz="quarter" idx="27"/>
          </p:nvPr>
        </p:nvSpPr>
        <p:spPr>
          <a:xfrm>
            <a:off x="678840" y="296847"/>
            <a:ext cx="11513160" cy="720752"/>
          </a:xfrm>
        </p:spPr>
        <p:txBody>
          <a:bodyPr/>
          <a:lstStyle/>
          <a:p>
            <a:r>
              <a:rPr lang="en-GB" noProof="0" dirty="0"/>
              <a:t>SIMPLE TOOLS TO SUPPORT YOUR MARKET RESEARCH</a:t>
            </a:r>
            <a:endParaRPr lang="en-GB" noProof="0" dirty="0">
              <a:effectLst/>
            </a:endParaRPr>
          </a:p>
        </p:txBody>
      </p:sp>
      <p:sp>
        <p:nvSpPr>
          <p:cNvPr id="5" name="Text Placeholder 4">
            <a:extLst>
              <a:ext uri="{FF2B5EF4-FFF2-40B4-BE49-F238E27FC236}">
                <a16:creationId xmlns:a16="http://schemas.microsoft.com/office/drawing/2014/main" id="{735D140A-FFE9-E333-CFFC-1675F81295F6}"/>
              </a:ext>
            </a:extLst>
          </p:cNvPr>
          <p:cNvSpPr>
            <a:spLocks noGrp="1"/>
          </p:cNvSpPr>
          <p:nvPr>
            <p:ph type="body" sz="quarter" idx="14"/>
          </p:nvPr>
        </p:nvSpPr>
        <p:spPr>
          <a:xfrm>
            <a:off x="738349" y="1723293"/>
            <a:ext cx="7975345" cy="4193414"/>
          </a:xfrm>
        </p:spPr>
        <p:txBody>
          <a:bodyPr/>
          <a:lstStyle/>
          <a:p>
            <a:pPr>
              <a:buNone/>
            </a:pPr>
            <a:r>
              <a:rPr lang="en-GB" b="1" noProof="0" dirty="0"/>
              <a:t>Listening platforms – </a:t>
            </a:r>
            <a:r>
              <a:rPr lang="en-GB" b="1" noProof="0" dirty="0">
                <a:solidFill>
                  <a:srgbClr val="94C7B0"/>
                </a:solidFill>
                <a:hlinkClick r:id="rId2">
                  <a:extLst>
                    <a:ext uri="{A12FA001-AC4F-418D-AE19-62706E023703}">
                      <ahyp:hlinkClr xmlns:ahyp="http://schemas.microsoft.com/office/drawing/2018/hyperlinkcolor" val="tx"/>
                    </a:ext>
                  </a:extLst>
                </a:hlinkClick>
              </a:rPr>
              <a:t>Reddit</a:t>
            </a:r>
            <a:r>
              <a:rPr lang="en-GB" b="1" noProof="0" dirty="0"/>
              <a:t>, </a:t>
            </a:r>
            <a:r>
              <a:rPr lang="en-GB" b="1" noProof="0" dirty="0">
                <a:solidFill>
                  <a:srgbClr val="94C7B0"/>
                </a:solidFill>
                <a:hlinkClick r:id="rId3">
                  <a:extLst>
                    <a:ext uri="{A12FA001-AC4F-418D-AE19-62706E023703}">
                      <ahyp:hlinkClr xmlns:ahyp="http://schemas.microsoft.com/office/drawing/2018/hyperlinkcolor" val="tx"/>
                    </a:ext>
                  </a:extLst>
                </a:hlinkClick>
              </a:rPr>
              <a:t>Quora</a:t>
            </a:r>
            <a:r>
              <a:rPr lang="en-GB" b="1" noProof="0" dirty="0"/>
              <a:t>, Blogs:</a:t>
            </a:r>
          </a:p>
          <a:p>
            <a:pPr>
              <a:buNone/>
            </a:pPr>
            <a:r>
              <a:rPr lang="en-GB" noProof="0" dirty="0"/>
              <a:t>Search for forums or blog comments about your sector and quietly observe the questions, advice and common problems discussed.</a:t>
            </a:r>
          </a:p>
          <a:p>
            <a:pPr>
              <a:buNone/>
            </a:pPr>
            <a:endParaRPr lang="en-GB" noProof="0" dirty="0"/>
          </a:p>
          <a:p>
            <a:pPr>
              <a:buNone/>
            </a:pPr>
            <a:r>
              <a:rPr lang="en-GB" b="1" noProof="0" dirty="0"/>
              <a:t>Surveys or questionnaires – </a:t>
            </a:r>
            <a:r>
              <a:rPr lang="en-GB" b="1" noProof="0" dirty="0">
                <a:solidFill>
                  <a:srgbClr val="94C7B0"/>
                </a:solidFill>
                <a:hlinkClick r:id="rId4">
                  <a:extLst>
                    <a:ext uri="{A12FA001-AC4F-418D-AE19-62706E023703}">
                      <ahyp:hlinkClr xmlns:ahyp="http://schemas.microsoft.com/office/drawing/2018/hyperlinkcolor" val="tx"/>
                    </a:ext>
                  </a:extLst>
                </a:hlinkClick>
              </a:rPr>
              <a:t>Google Forms </a:t>
            </a:r>
            <a:r>
              <a:rPr lang="en-GB" b="1" noProof="0" dirty="0"/>
              <a:t>or </a:t>
            </a:r>
            <a:r>
              <a:rPr lang="en-GB" b="1" noProof="0" dirty="0">
                <a:solidFill>
                  <a:srgbClr val="94C7B0"/>
                </a:solidFill>
                <a:hlinkClick r:id="rId5">
                  <a:extLst>
                    <a:ext uri="{A12FA001-AC4F-418D-AE19-62706E023703}">
                      <ahyp:hlinkClr xmlns:ahyp="http://schemas.microsoft.com/office/drawing/2018/hyperlinkcolor" val="tx"/>
                    </a:ext>
                  </a:extLst>
                </a:hlinkClick>
              </a:rPr>
              <a:t>SurveyMonkey</a:t>
            </a:r>
            <a:r>
              <a:rPr lang="en-GB" b="1" noProof="0" dirty="0"/>
              <a:t>:</a:t>
            </a:r>
          </a:p>
          <a:p>
            <a:pPr>
              <a:buNone/>
            </a:pPr>
            <a:r>
              <a:rPr lang="en-GB" noProof="0" dirty="0"/>
              <a:t>Create a short, easy-to-answer survey using Google Forms or SurveyMonkey and share it through email, WhatsApp groups or social media.</a:t>
            </a:r>
          </a:p>
          <a:p>
            <a:pPr>
              <a:buNone/>
            </a:pPr>
            <a:endParaRPr lang="en-GB" noProof="0" dirty="0"/>
          </a:p>
          <a:p>
            <a:pPr>
              <a:buNone/>
            </a:pPr>
            <a:r>
              <a:rPr lang="en-GB" b="1" noProof="0" dirty="0"/>
              <a:t>Observation – </a:t>
            </a:r>
            <a:r>
              <a:rPr lang="en-GB" b="1" noProof="0" dirty="0">
                <a:solidFill>
                  <a:srgbClr val="94C7B0"/>
                </a:solidFill>
                <a:hlinkClick r:id="rId6">
                  <a:extLst>
                    <a:ext uri="{A12FA001-AC4F-418D-AE19-62706E023703}">
                      <ahyp:hlinkClr xmlns:ahyp="http://schemas.microsoft.com/office/drawing/2018/hyperlinkcolor" val="tx"/>
                    </a:ext>
                  </a:extLst>
                </a:hlinkClick>
              </a:rPr>
              <a:t>Google Keep </a:t>
            </a:r>
            <a:r>
              <a:rPr lang="en-GB" b="1" noProof="0" dirty="0"/>
              <a:t>or notes app:</a:t>
            </a:r>
          </a:p>
          <a:p>
            <a:pPr>
              <a:buNone/>
            </a:pPr>
            <a:r>
              <a:rPr lang="en-GB" noProof="0" dirty="0"/>
              <a:t>Spend time in local markets or food fairs, watch customer behaviour, and quickly jot down what you notice about choices and habits. </a:t>
            </a:r>
          </a:p>
        </p:txBody>
      </p:sp>
      <p:pic>
        <p:nvPicPr>
          <p:cNvPr id="4" name="Obraz 3" descr="Obraz zawierający tekst, Materiały biurowe, komputer, osoba&#10;&#10;Zawartość wygenerowana przez sztuczną inteligencję może być niepoprawna.">
            <a:extLst>
              <a:ext uri="{FF2B5EF4-FFF2-40B4-BE49-F238E27FC236}">
                <a16:creationId xmlns:a16="http://schemas.microsoft.com/office/drawing/2014/main" id="{440689E4-0679-A463-09F8-12D27EEB1105}"/>
              </a:ext>
            </a:extLst>
          </p:cNvPr>
          <p:cNvPicPr>
            <a:picLocks noChangeAspect="1"/>
          </p:cNvPicPr>
          <p:nvPr/>
        </p:nvPicPr>
        <p:blipFill>
          <a:blip r:embed="rId7"/>
          <a:stretch>
            <a:fillRect/>
          </a:stretch>
        </p:blipFill>
        <p:spPr>
          <a:xfrm>
            <a:off x="8862430" y="1502646"/>
            <a:ext cx="2942707" cy="4414061"/>
          </a:xfrm>
          <a:prstGeom prst="roundRect">
            <a:avLst/>
          </a:prstGeom>
        </p:spPr>
      </p:pic>
    </p:spTree>
    <p:extLst>
      <p:ext uri="{BB962C8B-B14F-4D97-AF65-F5344CB8AC3E}">
        <p14:creationId xmlns:p14="http://schemas.microsoft.com/office/powerpoint/2010/main" val="2612673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HOW TO FIND PEOPLE TO INTERVIEW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38348" y="1723292"/>
            <a:ext cx="7276099" cy="4491771"/>
          </a:xfrm>
        </p:spPr>
        <p:txBody>
          <a:bodyPr/>
          <a:lstStyle/>
          <a:p>
            <a:pPr>
              <a:buClr>
                <a:srgbClr val="B6D1E1"/>
              </a:buClr>
            </a:pPr>
            <a:r>
              <a:rPr lang="en-GB" sz="2800" b="1" noProof="0" dirty="0">
                <a:solidFill>
                  <a:srgbClr val="94C7B0"/>
                </a:solidFill>
              </a:rPr>
              <a:t>Use your network and your network’s network.</a:t>
            </a:r>
          </a:p>
          <a:p>
            <a:pPr>
              <a:buClr>
                <a:srgbClr val="B6D1E1"/>
              </a:buClr>
            </a:pPr>
            <a:endParaRPr lang="en-GB" b="1" noProof="0" dirty="0"/>
          </a:p>
          <a:p>
            <a:pPr>
              <a:buNone/>
            </a:pPr>
            <a:r>
              <a:rPr lang="en-GB" noProof="0" dirty="0"/>
              <a:t>Reach out to contacts, friends, and community members who can connect you to people worth speaking with.</a:t>
            </a:r>
          </a:p>
          <a:p>
            <a:pPr>
              <a:buNone/>
            </a:pPr>
            <a:endParaRPr lang="en-GB" noProof="0" dirty="0"/>
          </a:p>
          <a:p>
            <a:r>
              <a:rPr lang="en-GB" b="1" noProof="0" dirty="0"/>
              <a:t>When you invite someone to an interview, be clear:</a:t>
            </a:r>
          </a:p>
          <a:p>
            <a:endParaRPr lang="en-GB" b="1" noProof="0" dirty="0"/>
          </a:p>
          <a:p>
            <a:pPr marL="342900" indent="-342900">
              <a:buFont typeface="Arial" panose="020B0604020202020204" pitchFamily="34" charset="0"/>
              <a:buChar char="•"/>
            </a:pPr>
            <a:r>
              <a:rPr lang="en-GB" noProof="0" dirty="0"/>
              <a:t>Tell them when you would like to meet, how long it will take, and what you would like to talk about.</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Set appointments as early as possible, and if you can, arrange to meet some people in person. Personal conversations often lead to deeper and more useful insights.</a:t>
            </a:r>
          </a:p>
          <a:p>
            <a:pPr>
              <a:buClr>
                <a:srgbClr val="B6D1E1"/>
              </a:buClr>
            </a:pPr>
            <a:endParaRPr lang="en-GB" noProof="0" dirty="0"/>
          </a:p>
          <a:p>
            <a:pPr>
              <a:buClr>
                <a:srgbClr val="B6D1E1"/>
              </a:buClr>
            </a:pPr>
            <a:endParaRPr lang="en-GB" noProof="0" dirty="0"/>
          </a:p>
        </p:txBody>
      </p:sp>
      <p:pic>
        <p:nvPicPr>
          <p:cNvPr id="3" name="Obraz 2" descr="Obraz zawierający sztuka, krąg&#10;&#10;Zawartość wygenerowana przez sztuczną inteligencję może być niepoprawna.">
            <a:extLst>
              <a:ext uri="{FF2B5EF4-FFF2-40B4-BE49-F238E27FC236}">
                <a16:creationId xmlns:a16="http://schemas.microsoft.com/office/drawing/2014/main" id="{DB81E21A-944E-8A85-30D6-7E2552608CE7}"/>
              </a:ext>
            </a:extLst>
          </p:cNvPr>
          <p:cNvPicPr>
            <a:picLocks noChangeAspect="1"/>
          </p:cNvPicPr>
          <p:nvPr/>
        </p:nvPicPr>
        <p:blipFill>
          <a:blip r:embed="rId2"/>
          <a:stretch>
            <a:fillRect/>
          </a:stretch>
        </p:blipFill>
        <p:spPr>
          <a:xfrm flipH="1">
            <a:off x="8397890" y="1122883"/>
            <a:ext cx="3794110" cy="5692588"/>
          </a:xfrm>
          <a:prstGeom prst="rect">
            <a:avLst/>
          </a:prstGeom>
        </p:spPr>
      </p:pic>
    </p:spTree>
    <p:extLst>
      <p:ext uri="{BB962C8B-B14F-4D97-AF65-F5344CB8AC3E}">
        <p14:creationId xmlns:p14="http://schemas.microsoft.com/office/powerpoint/2010/main" val="597851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BUILDING THE QUESTION SET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47614" y="1618922"/>
            <a:ext cx="10785995" cy="4371749"/>
          </a:xfrm>
        </p:spPr>
        <p:txBody>
          <a:bodyPr/>
          <a:lstStyle/>
          <a:p>
            <a:pPr>
              <a:buClr>
                <a:srgbClr val="B6D1E1"/>
              </a:buClr>
            </a:pPr>
            <a:r>
              <a:rPr lang="en-GB" sz="2400" b="1" noProof="0" dirty="0"/>
              <a:t>Questions are at the heart of great market research</a:t>
            </a:r>
          </a:p>
          <a:p>
            <a:pPr>
              <a:buClr>
                <a:srgbClr val="B6D1E1"/>
              </a:buClr>
            </a:pPr>
            <a:endParaRPr lang="en-GB" sz="2400" b="1" noProof="0" dirty="0"/>
          </a:p>
          <a:p>
            <a:pPr>
              <a:buNone/>
            </a:pPr>
            <a:r>
              <a:rPr lang="en-GB" noProof="0" dirty="0"/>
              <a:t>The questions you ask (and how you ask them) will shape what you learn. </a:t>
            </a:r>
          </a:p>
          <a:p>
            <a:pPr>
              <a:buNone/>
            </a:pPr>
            <a:br>
              <a:rPr lang="en-GB" noProof="0" dirty="0"/>
            </a:br>
            <a:r>
              <a:rPr lang="en-GB" noProof="0" dirty="0"/>
              <a:t>Unlike a scientific survey, your goal is not just to gather facts, but also to evoke emotions. You want to understand what your target customers feel, what drives them, and what could motivate them to buy.</a:t>
            </a:r>
          </a:p>
          <a:p>
            <a:pPr>
              <a:buNone/>
            </a:pPr>
            <a:endParaRPr lang="en-GB" noProof="0" dirty="0"/>
          </a:p>
          <a:p>
            <a:pPr>
              <a:buNone/>
            </a:pPr>
            <a:r>
              <a:rPr lang="en-GB" noProof="0" dirty="0"/>
              <a:t>Focus on open-ended questions that help people share how and why they make decisions.</a:t>
            </a:r>
          </a:p>
          <a:p>
            <a:r>
              <a:rPr lang="en-GB" noProof="0" dirty="0"/>
              <a:t>Whether you are validating your market or testing your idea, one essential question to ask is:</a:t>
            </a:r>
            <a:br>
              <a:rPr lang="en-GB" noProof="0" dirty="0"/>
            </a:br>
            <a:endParaRPr lang="en-GB" noProof="0" dirty="0"/>
          </a:p>
          <a:p>
            <a:pPr algn="ctr"/>
            <a:r>
              <a:rPr lang="en-GB" b="1" dirty="0"/>
              <a:t>What’s your biggest daily struggle with food or meals?</a:t>
            </a:r>
            <a:br>
              <a:rPr lang="en-GB" noProof="0" dirty="0"/>
            </a:br>
            <a:endParaRPr lang="en-GB" noProof="0" dirty="0"/>
          </a:p>
          <a:p>
            <a:r>
              <a:rPr lang="en-GB" noProof="0" dirty="0"/>
              <a:t>The answer will show you what matters most to your customer when making any decision.</a:t>
            </a:r>
          </a:p>
          <a:p>
            <a:pPr>
              <a:buClr>
                <a:srgbClr val="B6D1E1"/>
              </a:buClr>
            </a:pPr>
            <a:endParaRPr lang="en-GB" noProof="0" dirty="0"/>
          </a:p>
          <a:p>
            <a:pPr>
              <a:buClr>
                <a:srgbClr val="B6D1E1"/>
              </a:buClr>
            </a:pPr>
            <a:endParaRPr lang="en-GB" noProof="0" dirty="0"/>
          </a:p>
        </p:txBody>
      </p:sp>
      <p:pic>
        <p:nvPicPr>
          <p:cNvPr id="3" name="Grafika 2" descr="Pytania z wypełnieniem pełnym">
            <a:extLst>
              <a:ext uri="{FF2B5EF4-FFF2-40B4-BE49-F238E27FC236}">
                <a16:creationId xmlns:a16="http://schemas.microsoft.com/office/drawing/2014/main" id="{6D5CFA95-353F-7948-61AB-504C7BA51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4871" y="1302759"/>
            <a:ext cx="1478941" cy="1478941"/>
          </a:xfrm>
          <a:prstGeom prst="rect">
            <a:avLst/>
          </a:prstGeom>
        </p:spPr>
      </p:pic>
    </p:spTree>
    <p:extLst>
      <p:ext uri="{BB962C8B-B14F-4D97-AF65-F5344CB8AC3E}">
        <p14:creationId xmlns:p14="http://schemas.microsoft.com/office/powerpoint/2010/main" val="2607086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538595" y="296847"/>
            <a:ext cx="10907188" cy="720752"/>
          </a:xfrm>
        </p:spPr>
        <p:txBody>
          <a:bodyPr/>
          <a:lstStyle/>
          <a:p>
            <a:r>
              <a:rPr lang="en-GB" noProof="0" dirty="0"/>
              <a:t>BUILDING THE QUESTION SET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538595" y="1237188"/>
            <a:ext cx="11449582" cy="4659939"/>
          </a:xfrm>
        </p:spPr>
        <p:txBody>
          <a:bodyPr/>
          <a:lstStyle/>
          <a:p>
            <a:pPr>
              <a:buClr>
                <a:srgbClr val="B6D1E1"/>
              </a:buClr>
            </a:pPr>
            <a:r>
              <a:rPr lang="en-GB" noProof="0" dirty="0"/>
              <a:t>Use these questions to better understand people’s food habits, needs, and interests  especially when introducing meals, snacks, or products inspired by your culture.</a:t>
            </a:r>
          </a:p>
          <a:p>
            <a:pPr>
              <a:buClr>
                <a:srgbClr val="B6D1E1"/>
              </a:buClr>
            </a:pPr>
            <a:endParaRPr lang="en-GB" dirty="0"/>
          </a:p>
          <a:p>
            <a:pPr marL="457200" indent="-457200">
              <a:buClr>
                <a:srgbClr val="B6D1E1"/>
              </a:buClr>
              <a:buAutoNum type="arabicPeriod"/>
            </a:pPr>
            <a:r>
              <a:rPr lang="en-GB" b="1" noProof="0" dirty="0">
                <a:solidFill>
                  <a:srgbClr val="B6D1E1"/>
                </a:solidFill>
              </a:rPr>
              <a:t>Everyday Food Habits</a:t>
            </a:r>
          </a:p>
          <a:p>
            <a:pPr marL="342900" indent="-342900">
              <a:buClr>
                <a:srgbClr val="B6D1E1"/>
              </a:buClr>
              <a:buFont typeface="Arial" panose="020B0604020202020204" pitchFamily="34" charset="0"/>
              <a:buChar char="•"/>
            </a:pPr>
            <a:r>
              <a:rPr lang="en-GB" noProof="0" dirty="0"/>
              <a:t>What do you usually eat for lunch or dinner during the week?</a:t>
            </a:r>
          </a:p>
          <a:p>
            <a:pPr marL="342900" indent="-342900">
              <a:buClr>
                <a:srgbClr val="B6D1E1"/>
              </a:buClr>
              <a:buFont typeface="Arial" panose="020B0604020202020204" pitchFamily="34" charset="0"/>
              <a:buChar char="•"/>
            </a:pPr>
            <a:r>
              <a:rPr lang="en-GB" noProof="0" dirty="0"/>
              <a:t>How often do you cook at home compared to buying ready-made food?</a:t>
            </a:r>
          </a:p>
          <a:p>
            <a:pPr marL="342900" indent="-342900">
              <a:buClr>
                <a:srgbClr val="B6D1E1"/>
              </a:buClr>
              <a:buFont typeface="Arial" panose="020B0604020202020204" pitchFamily="34" charset="0"/>
              <a:buChar char="•"/>
            </a:pPr>
            <a:r>
              <a:rPr lang="en-GB" noProof="0" dirty="0"/>
              <a:t>Where do you normally get your meals, from supermarkets, restaurants, street food, or other places?</a:t>
            </a:r>
          </a:p>
          <a:p>
            <a:pPr>
              <a:buClr>
                <a:srgbClr val="B6D1E1"/>
              </a:buClr>
            </a:pPr>
            <a:endParaRPr lang="en-GB" dirty="0"/>
          </a:p>
          <a:p>
            <a:pPr>
              <a:buClr>
                <a:srgbClr val="B6D1E1"/>
              </a:buClr>
            </a:pPr>
            <a:r>
              <a:rPr lang="en-GB" b="1" noProof="0" dirty="0">
                <a:solidFill>
                  <a:srgbClr val="B6D1E1"/>
                </a:solidFill>
              </a:rPr>
              <a:t>2. Food Challenges</a:t>
            </a:r>
          </a:p>
          <a:p>
            <a:pPr marL="342900" indent="-342900">
              <a:buClr>
                <a:srgbClr val="B6D1E1"/>
              </a:buClr>
              <a:buFont typeface="Arial" panose="020B0604020202020204" pitchFamily="34" charset="0"/>
              <a:buChar char="•"/>
            </a:pPr>
            <a:r>
              <a:rPr lang="en-GB" noProof="0" dirty="0"/>
              <a:t>What is your biggest struggle when it comes to preparing or accessing good food?</a:t>
            </a:r>
          </a:p>
          <a:p>
            <a:pPr marL="342900" indent="-342900">
              <a:buClr>
                <a:srgbClr val="B6D1E1"/>
              </a:buClr>
              <a:buFont typeface="Arial" panose="020B0604020202020204" pitchFamily="34" charset="0"/>
              <a:buChar char="•"/>
            </a:pPr>
            <a:r>
              <a:rPr lang="en-GB" noProof="0" dirty="0"/>
              <a:t>Are there any meals, ingredients, or flavours you miss from your childhood or country of origin?</a:t>
            </a:r>
          </a:p>
          <a:p>
            <a:pPr marL="342900" indent="-342900">
              <a:buClr>
                <a:srgbClr val="B6D1E1"/>
              </a:buClr>
              <a:buFont typeface="Arial" panose="020B0604020202020204" pitchFamily="34" charset="0"/>
              <a:buChar char="•"/>
            </a:pPr>
            <a:r>
              <a:rPr lang="en-GB" noProof="0" dirty="0"/>
              <a:t>Do you find it hard to find authentic food from other cultures?</a:t>
            </a:r>
          </a:p>
          <a:p>
            <a:pPr>
              <a:buClr>
                <a:srgbClr val="B6D1E1"/>
              </a:buClr>
            </a:pPr>
            <a:endParaRPr lang="en-GB" b="1" dirty="0">
              <a:solidFill>
                <a:srgbClr val="B6D1E1"/>
              </a:solidFill>
            </a:endParaRPr>
          </a:p>
          <a:p>
            <a:pPr>
              <a:buClr>
                <a:srgbClr val="B6D1E1"/>
              </a:buClr>
            </a:pPr>
            <a:r>
              <a:rPr lang="en-GB" b="1" noProof="0" dirty="0">
                <a:solidFill>
                  <a:srgbClr val="B6D1E1"/>
                </a:solidFill>
              </a:rPr>
              <a:t>3. Openness to Global Cuisine</a:t>
            </a:r>
          </a:p>
          <a:p>
            <a:pPr marL="342900" indent="-342900">
              <a:buClr>
                <a:srgbClr val="B6D1E1"/>
              </a:buClr>
              <a:buFont typeface="Arial" panose="020B0604020202020204" pitchFamily="34" charset="0"/>
              <a:buChar char="•"/>
            </a:pPr>
            <a:r>
              <a:rPr lang="en-GB" noProof="0" dirty="0"/>
              <a:t>Are you interested in trying home-cooked or traditional dishes from different countries?</a:t>
            </a:r>
          </a:p>
          <a:p>
            <a:pPr marL="342900" indent="-342900">
              <a:buClr>
                <a:srgbClr val="B6D1E1"/>
              </a:buClr>
              <a:buFont typeface="Arial" panose="020B0604020202020204" pitchFamily="34" charset="0"/>
              <a:buChar char="•"/>
            </a:pPr>
            <a:r>
              <a:rPr lang="en-GB" noProof="0" dirty="0"/>
              <a:t>What might make you hesitant to try a food that’s unfamiliar to you?</a:t>
            </a:r>
          </a:p>
          <a:p>
            <a:pPr marL="342900" indent="-342900">
              <a:buClr>
                <a:srgbClr val="B6D1E1"/>
              </a:buClr>
              <a:buFont typeface="Arial" panose="020B0604020202020204" pitchFamily="34" charset="0"/>
              <a:buChar char="•"/>
            </a:pPr>
            <a:r>
              <a:rPr lang="en-GB" noProof="0" dirty="0"/>
              <a:t>What would help you feel more comfortable trying new dishes?</a:t>
            </a:r>
          </a:p>
        </p:txBody>
      </p:sp>
    </p:spTree>
    <p:extLst>
      <p:ext uri="{BB962C8B-B14F-4D97-AF65-F5344CB8AC3E}">
        <p14:creationId xmlns:p14="http://schemas.microsoft.com/office/powerpoint/2010/main" val="230557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EXPLORE WHAT EXISTS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14933" y="1377434"/>
            <a:ext cx="10189722" cy="4490356"/>
          </a:xfrm>
        </p:spPr>
        <p:txBody>
          <a:bodyPr/>
          <a:lstStyle/>
          <a:p>
            <a:pPr>
              <a:buNone/>
            </a:pPr>
            <a:r>
              <a:rPr lang="en-GB" noProof="0" dirty="0"/>
              <a:t>Before you go too far with your food business idea, take time to explore what’s already on the table. You might find that other businesses are offering something similar — and that’s actually a good sign. It means there’s a market for what you’re thinking about, and it gives you a chance to do it differently — or better.</a:t>
            </a:r>
          </a:p>
          <a:p>
            <a:pPr>
              <a:buNone/>
            </a:pPr>
            <a:endParaRPr lang="en-GB" dirty="0"/>
          </a:p>
          <a:p>
            <a:pPr>
              <a:buNone/>
            </a:pPr>
            <a:r>
              <a:rPr lang="en-GB" noProof="0" dirty="0"/>
              <a:t>Start by searching online for food products or services like yours. Use simple keywords on Google, YouTube, and social media. </a:t>
            </a:r>
          </a:p>
          <a:p>
            <a:pPr>
              <a:buNone/>
            </a:pPr>
            <a:endParaRPr lang="en-GB" dirty="0"/>
          </a:p>
          <a:p>
            <a:pPr>
              <a:buNone/>
            </a:pPr>
            <a:r>
              <a:rPr lang="en-GB" noProof="0" dirty="0"/>
              <a:t>Check out food businesses, pop-ups, food trucks, delivery menus, catering services, and local food brands. Pay attention to what they offer and how they speak to their customers. If something similar already exists, don’t be discouraged.</a:t>
            </a:r>
          </a:p>
          <a:p>
            <a:pPr>
              <a:buNone/>
            </a:pPr>
            <a:endParaRPr lang="en-GB" dirty="0"/>
          </a:p>
          <a:p>
            <a:pPr>
              <a:buNone/>
            </a:pPr>
            <a:r>
              <a:rPr lang="en-GB" b="1" noProof="0" dirty="0"/>
              <a:t>Ask yourself: </a:t>
            </a:r>
          </a:p>
          <a:p>
            <a:pPr marL="342900" indent="-342900">
              <a:buFont typeface="Arial" panose="020B0604020202020204" pitchFamily="34" charset="0"/>
              <a:buChar char="•"/>
            </a:pPr>
            <a:r>
              <a:rPr lang="en-GB" noProof="0" dirty="0"/>
              <a:t>Can I make it tastier, healthier, more affordable, or more convenient?</a:t>
            </a:r>
          </a:p>
          <a:p>
            <a:pPr marL="342900" indent="-342900">
              <a:buFont typeface="Arial" panose="020B0604020202020204" pitchFamily="34" charset="0"/>
              <a:buChar char="•"/>
            </a:pPr>
            <a:r>
              <a:rPr lang="en-GB" noProof="0" dirty="0"/>
              <a:t>Could I offer better service, local ingredients, or a new twist on a traditional dish? </a:t>
            </a:r>
          </a:p>
          <a:p>
            <a:pPr marL="342900" indent="-342900">
              <a:buFont typeface="Arial" panose="020B0604020202020204" pitchFamily="34" charset="0"/>
              <a:buChar char="•"/>
            </a:pPr>
            <a:r>
              <a:rPr lang="en-GB" noProof="0" dirty="0"/>
              <a:t>Is there a different group of people I could serve, a niche that others have missed?</a:t>
            </a:r>
          </a:p>
        </p:txBody>
      </p:sp>
      <p:pic>
        <p:nvPicPr>
          <p:cNvPr id="2" name="Graphic 5" descr="Lights On with solid fill">
            <a:extLst>
              <a:ext uri="{FF2B5EF4-FFF2-40B4-BE49-F238E27FC236}">
                <a16:creationId xmlns:a16="http://schemas.microsoft.com/office/drawing/2014/main" id="{C2556F58-CEFC-4B44-9BBB-1130972C77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4026" y="2950808"/>
            <a:ext cx="1343608" cy="1343608"/>
          </a:xfrm>
          <a:prstGeom prst="rect">
            <a:avLst/>
          </a:prstGeom>
        </p:spPr>
      </p:pic>
    </p:spTree>
    <p:extLst>
      <p:ext uri="{BB962C8B-B14F-4D97-AF65-F5344CB8AC3E}">
        <p14:creationId xmlns:p14="http://schemas.microsoft.com/office/powerpoint/2010/main" val="228797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5A82-3A22-A811-E15C-857FF1B7BF8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B6E214-ACCC-5322-C239-BE079F19B024}"/>
              </a:ext>
            </a:extLst>
          </p:cNvPr>
          <p:cNvSpPr>
            <a:spLocks noGrp="1"/>
          </p:cNvSpPr>
          <p:nvPr>
            <p:ph type="body" sz="quarter" idx="27"/>
          </p:nvPr>
        </p:nvSpPr>
        <p:spPr>
          <a:xfrm>
            <a:off x="538595" y="296847"/>
            <a:ext cx="10907188" cy="720752"/>
          </a:xfrm>
        </p:spPr>
        <p:txBody>
          <a:bodyPr/>
          <a:lstStyle/>
          <a:p>
            <a:r>
              <a:rPr lang="en-GB" noProof="0" dirty="0"/>
              <a:t>BUILDING THE QUESTION SET </a:t>
            </a:r>
          </a:p>
        </p:txBody>
      </p:sp>
      <p:sp>
        <p:nvSpPr>
          <p:cNvPr id="5" name="Text Placeholder 4">
            <a:extLst>
              <a:ext uri="{FF2B5EF4-FFF2-40B4-BE49-F238E27FC236}">
                <a16:creationId xmlns:a16="http://schemas.microsoft.com/office/drawing/2014/main" id="{2C09AECB-C4EF-BEF6-610C-A5CEF6A4D948}"/>
              </a:ext>
            </a:extLst>
          </p:cNvPr>
          <p:cNvSpPr>
            <a:spLocks noGrp="1"/>
          </p:cNvSpPr>
          <p:nvPr>
            <p:ph type="body" sz="quarter" idx="14"/>
          </p:nvPr>
        </p:nvSpPr>
        <p:spPr>
          <a:xfrm>
            <a:off x="538595" y="1427922"/>
            <a:ext cx="11449582" cy="4659939"/>
          </a:xfrm>
        </p:spPr>
        <p:txBody>
          <a:bodyPr/>
          <a:lstStyle/>
          <a:p>
            <a:pPr>
              <a:buClr>
                <a:srgbClr val="B6D1E1"/>
              </a:buClr>
            </a:pPr>
            <a:r>
              <a:rPr lang="en-GB" b="1" noProof="0" dirty="0">
                <a:solidFill>
                  <a:srgbClr val="B6D1E1"/>
                </a:solidFill>
              </a:rPr>
              <a:t>4. Price and Expectations</a:t>
            </a:r>
          </a:p>
          <a:p>
            <a:pPr marL="342900" indent="-342900">
              <a:buClr>
                <a:srgbClr val="B6D1E1"/>
              </a:buClr>
              <a:buFont typeface="Arial" panose="020B0604020202020204" pitchFamily="34" charset="0"/>
              <a:buChar char="•"/>
            </a:pPr>
            <a:r>
              <a:rPr lang="en-GB" noProof="0" dirty="0"/>
              <a:t>How much would you expect to pay for a freshly prepared, traditional meal from another culture?</a:t>
            </a:r>
          </a:p>
          <a:p>
            <a:pPr marL="342900" indent="-342900">
              <a:buClr>
                <a:srgbClr val="B6D1E1"/>
              </a:buClr>
              <a:buFont typeface="Arial" panose="020B0604020202020204" pitchFamily="34" charset="0"/>
              <a:buChar char="•"/>
            </a:pPr>
            <a:r>
              <a:rPr lang="en-GB" noProof="0" dirty="0"/>
              <a:t>What makes a food product feel valuable or worth the price to you?</a:t>
            </a:r>
          </a:p>
          <a:p>
            <a:pPr marL="342900" indent="-342900">
              <a:buClr>
                <a:srgbClr val="B6D1E1"/>
              </a:buClr>
              <a:buFont typeface="Arial" panose="020B0604020202020204" pitchFamily="34" charset="0"/>
              <a:buChar char="•"/>
            </a:pPr>
            <a:r>
              <a:rPr lang="en-GB" noProof="0" dirty="0"/>
              <a:t>Would you pay more for food that is handmade, locally sourced, or has a cultural story?</a:t>
            </a:r>
          </a:p>
        </p:txBody>
      </p:sp>
    </p:spTree>
    <p:extLst>
      <p:ext uri="{BB962C8B-B14F-4D97-AF65-F5344CB8AC3E}">
        <p14:creationId xmlns:p14="http://schemas.microsoft.com/office/powerpoint/2010/main" val="3217960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678840" y="296847"/>
            <a:ext cx="10907188" cy="720752"/>
          </a:xfrm>
        </p:spPr>
        <p:txBody>
          <a:bodyPr/>
          <a:lstStyle/>
          <a:p>
            <a:r>
              <a:rPr lang="en-GB" noProof="0" dirty="0"/>
              <a:t>TESTING THE QUESTION SET </a:t>
            </a:r>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752864" y="1669143"/>
            <a:ext cx="4443250" cy="4226605"/>
          </a:xfrm>
        </p:spPr>
        <p:txBody>
          <a:bodyPr/>
          <a:lstStyle/>
          <a:p>
            <a:pPr>
              <a:buNone/>
            </a:pPr>
            <a:r>
              <a:rPr lang="en-US" dirty="0"/>
              <a:t>It is important to test your set of questions before starting fully. It is difficult to get everything right the first time. After a few initial interviews, you will probably </a:t>
            </a:r>
            <a:r>
              <a:rPr lang="en-US" dirty="0" err="1"/>
              <a:t>realise</a:t>
            </a:r>
            <a:r>
              <a:rPr lang="en-US" dirty="0"/>
              <a:t> there is other important information you also want to gather.</a:t>
            </a:r>
            <a:endParaRPr lang="pl-PL" dirty="0"/>
          </a:p>
          <a:p>
            <a:pPr>
              <a:buNone/>
            </a:pPr>
            <a:endParaRPr lang="en-US" dirty="0"/>
          </a:p>
          <a:p>
            <a:r>
              <a:rPr lang="en-US" dirty="0"/>
              <a:t>A good approach is to run three to five test interviews, then review your questions and answers carefully. Make sure you are getting the kind of insights you need to guide your business idea.</a:t>
            </a:r>
          </a:p>
        </p:txBody>
      </p:sp>
      <p:sp>
        <p:nvSpPr>
          <p:cNvPr id="7" name="Text Placeholder 4">
            <a:extLst>
              <a:ext uri="{FF2B5EF4-FFF2-40B4-BE49-F238E27FC236}">
                <a16:creationId xmlns:a16="http://schemas.microsoft.com/office/drawing/2014/main" id="{94FC73A2-8A54-6E44-FDE1-0442DDCF0ABA}"/>
              </a:ext>
            </a:extLst>
          </p:cNvPr>
          <p:cNvSpPr txBox="1">
            <a:spLocks/>
          </p:cNvSpPr>
          <p:nvPr/>
        </p:nvSpPr>
        <p:spPr>
          <a:xfrm>
            <a:off x="5762171" y="1669143"/>
            <a:ext cx="5805715" cy="422660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The following are some things to consider during this review: </a:t>
            </a:r>
          </a:p>
          <a:p>
            <a:pPr>
              <a:buClr>
                <a:srgbClr val="B6D1E1"/>
              </a:buClr>
            </a:pPr>
            <a:endParaRPr lang="en-GB" b="1" noProof="0" dirty="0"/>
          </a:p>
          <a:p>
            <a:pPr marL="342900" indent="-342900">
              <a:buClr>
                <a:srgbClr val="B6D1E1"/>
              </a:buClr>
              <a:buFont typeface="Wingdings" panose="05000000000000000000" pitchFamily="2" charset="2"/>
              <a:buChar char="ü"/>
            </a:pPr>
            <a:r>
              <a:rPr lang="en-GB" noProof="0" dirty="0"/>
              <a:t>Are the questions open-ended enough to start a dialog? </a:t>
            </a:r>
          </a:p>
          <a:p>
            <a:pPr marL="342900" indent="-342900">
              <a:buClr>
                <a:srgbClr val="B6D1E1"/>
              </a:buClr>
              <a:buFont typeface="Wingdings" panose="05000000000000000000" pitchFamily="2" charset="2"/>
              <a:buChar char="ü"/>
            </a:pPr>
            <a:r>
              <a:rPr lang="en-GB" noProof="0" dirty="0"/>
              <a:t>Are some questions unnecessary? </a:t>
            </a:r>
          </a:p>
          <a:p>
            <a:pPr marL="342900" indent="-342900">
              <a:buClr>
                <a:srgbClr val="B6D1E1"/>
              </a:buClr>
              <a:buFont typeface="Wingdings" panose="05000000000000000000" pitchFamily="2" charset="2"/>
              <a:buChar char="ü"/>
            </a:pPr>
            <a:r>
              <a:rPr lang="en-GB" noProof="0" dirty="0"/>
              <a:t>Is this the right target market? </a:t>
            </a:r>
          </a:p>
          <a:p>
            <a:pPr marL="342900" indent="-342900">
              <a:buClr>
                <a:srgbClr val="B6D1E1"/>
              </a:buClr>
              <a:buFont typeface="Wingdings" panose="05000000000000000000" pitchFamily="2" charset="2"/>
              <a:buChar char="ü"/>
            </a:pPr>
            <a:r>
              <a:rPr lang="en-GB" noProof="0" dirty="0"/>
              <a:t>How long are the interviews taking? </a:t>
            </a:r>
          </a:p>
          <a:p>
            <a:pPr marL="342900" indent="-342900">
              <a:buClr>
                <a:srgbClr val="B6D1E1"/>
              </a:buClr>
              <a:buFont typeface="Wingdings" panose="05000000000000000000" pitchFamily="2" charset="2"/>
              <a:buChar char="ü"/>
            </a:pPr>
            <a:r>
              <a:rPr lang="en-GB" noProof="0" dirty="0"/>
              <a:t>Have I uncovered something in these interviews that I need to ask for more details about? </a:t>
            </a:r>
          </a:p>
          <a:p>
            <a:pPr marL="342900" indent="-342900">
              <a:buClr>
                <a:srgbClr val="B6D1E1"/>
              </a:buClr>
              <a:buFont typeface="Wingdings" panose="05000000000000000000" pitchFamily="2" charset="2"/>
              <a:buChar char="ü"/>
            </a:pPr>
            <a:r>
              <a:rPr lang="en-GB" noProof="0" dirty="0"/>
              <a:t>Which questions were misunderstood and how can they be reworded? </a:t>
            </a:r>
          </a:p>
          <a:p>
            <a:pPr>
              <a:buClr>
                <a:srgbClr val="B6D1E1"/>
              </a:buClr>
            </a:pPr>
            <a:endParaRPr lang="en-GB" noProof="0" dirty="0"/>
          </a:p>
          <a:p>
            <a:pPr>
              <a:buClr>
                <a:srgbClr val="B6D1E1"/>
              </a:buClr>
            </a:pPr>
            <a:endParaRPr lang="en-GB" noProof="0" dirty="0"/>
          </a:p>
        </p:txBody>
      </p:sp>
      <p:cxnSp>
        <p:nvCxnSpPr>
          <p:cNvPr id="11" name="Straight Connector 10">
            <a:extLst>
              <a:ext uri="{FF2B5EF4-FFF2-40B4-BE49-F238E27FC236}">
                <a16:creationId xmlns:a16="http://schemas.microsoft.com/office/drawing/2014/main" id="{7A6CDAD6-4FDF-1A9E-D05F-4B6E623769E3}"/>
              </a:ext>
            </a:extLst>
          </p:cNvPr>
          <p:cNvCxnSpPr>
            <a:cxnSpLocks/>
          </p:cNvCxnSpPr>
          <p:nvPr/>
        </p:nvCxnSpPr>
        <p:spPr>
          <a:xfrm>
            <a:off x="5305205" y="1500413"/>
            <a:ext cx="0" cy="49149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3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3751" y="2125997"/>
            <a:ext cx="6147263" cy="3458375"/>
          </a:xfrm>
        </p:spPr>
        <p:txBody>
          <a:bodyPr>
            <a:normAutofit/>
          </a:bodyPr>
          <a:lstStyle/>
          <a:p>
            <a:r>
              <a:rPr lang="en-GB" noProof="0" dirty="0"/>
              <a:t>CHECK OUT YOUR</a:t>
            </a:r>
            <a:br>
              <a:rPr lang="en-GB" noProof="0" dirty="0"/>
            </a:br>
            <a:r>
              <a:rPr lang="en-GB" noProof="0" dirty="0"/>
              <a:t>COMPETITION</a:t>
            </a:r>
          </a:p>
          <a:p>
            <a:endParaRPr lang="en-GB" noProof="0" dirty="0"/>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04</a:t>
            </a:r>
          </a:p>
        </p:txBody>
      </p:sp>
      <p:pic>
        <p:nvPicPr>
          <p:cNvPr id="3" name="Graphic 2" descr="Eye with solid fill">
            <a:extLst>
              <a:ext uri="{FF2B5EF4-FFF2-40B4-BE49-F238E27FC236}">
                <a16:creationId xmlns:a16="http://schemas.microsoft.com/office/drawing/2014/main" id="{6206D932-BFC1-83E2-1563-8F03C9F2E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3050" y="4238625"/>
            <a:ext cx="914400" cy="914400"/>
          </a:xfrm>
          <a:prstGeom prst="rect">
            <a:avLst/>
          </a:prstGeom>
        </p:spPr>
      </p:pic>
      <p:pic>
        <p:nvPicPr>
          <p:cNvPr id="12" name="Graphic 11" descr="Magnifying glass with solid fill">
            <a:extLst>
              <a:ext uri="{FF2B5EF4-FFF2-40B4-BE49-F238E27FC236}">
                <a16:creationId xmlns:a16="http://schemas.microsoft.com/office/drawing/2014/main" id="{CABBC7FE-47C1-323A-F398-E887C4E31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57857">
            <a:off x="1267757" y="4157953"/>
            <a:ext cx="1464987" cy="1464987"/>
          </a:xfrm>
          <a:prstGeom prst="rect">
            <a:avLst/>
          </a:prstGeom>
        </p:spPr>
      </p:pic>
    </p:spTree>
    <p:extLst>
      <p:ext uri="{BB962C8B-B14F-4D97-AF65-F5344CB8AC3E}">
        <p14:creationId xmlns:p14="http://schemas.microsoft.com/office/powerpoint/2010/main" val="1560008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QUALIFYING YOUR BUSINESS IDEA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534886"/>
            <a:ext cx="7621881" cy="4490356"/>
          </a:xfrm>
        </p:spPr>
        <p:txBody>
          <a:bodyPr/>
          <a:lstStyle/>
          <a:p>
            <a:pPr>
              <a:buClr>
                <a:srgbClr val="B6D1E1"/>
              </a:buClr>
            </a:pPr>
            <a:r>
              <a:rPr lang="en-GB" sz="2800" b="1" noProof="0" dirty="0"/>
              <a:t>Next Step: Check Out the Competition </a:t>
            </a:r>
          </a:p>
          <a:p>
            <a:pPr>
              <a:buClr>
                <a:srgbClr val="B6D1E1"/>
              </a:buClr>
            </a:pPr>
            <a:endParaRPr lang="en-GB" sz="2800" b="1" noProof="0" dirty="0"/>
          </a:p>
          <a:p>
            <a:pPr>
              <a:buClr>
                <a:srgbClr val="B6D1E1"/>
              </a:buClr>
            </a:pPr>
            <a:r>
              <a:rPr lang="en-GB" noProof="0" dirty="0"/>
              <a:t>Knowing about your competitors will help you to communicate with your target audience, distinguish your business from competitors, improve your processes, and navigate challenges in your market.  </a:t>
            </a:r>
          </a:p>
          <a:p>
            <a:pPr>
              <a:buClr>
                <a:srgbClr val="B6D1E1"/>
              </a:buClr>
            </a:pPr>
            <a:endParaRPr lang="en-GB" b="1" noProof="0" dirty="0"/>
          </a:p>
          <a:p>
            <a:pPr>
              <a:buClr>
                <a:srgbClr val="B6D1E1"/>
              </a:buClr>
            </a:pPr>
            <a:r>
              <a:rPr lang="en-GB" b="1" noProof="0" dirty="0"/>
              <a:t>Understand your competitors. </a:t>
            </a:r>
            <a:r>
              <a:rPr lang="en-GB" noProof="0" dirty="0"/>
              <a:t>Knowing who your competitors are, and what they are offering, can help you to make your products, services and marketing stand out. </a:t>
            </a:r>
          </a:p>
          <a:p>
            <a:pPr>
              <a:buClr>
                <a:srgbClr val="B6D1E1"/>
              </a:buClr>
            </a:pPr>
            <a:endParaRPr lang="en-GB" noProof="0" dirty="0"/>
          </a:p>
          <a:p>
            <a:pPr>
              <a:buClr>
                <a:srgbClr val="B6D1E1"/>
              </a:buClr>
            </a:pPr>
            <a:r>
              <a:rPr lang="en-GB" noProof="0" dirty="0"/>
              <a:t>You can use this knowledge to create marketing strategies that </a:t>
            </a:r>
            <a:r>
              <a:rPr lang="en-GB" b="1" noProof="0" dirty="0"/>
              <a:t>take advantage of your competitors' weaknesses </a:t>
            </a:r>
            <a:r>
              <a:rPr lang="en-GB" noProof="0" dirty="0"/>
              <a:t>and improve your own business performance.  Using the k</a:t>
            </a:r>
            <a:r>
              <a:rPr lang="en-GB" b="1" noProof="0" dirty="0"/>
              <a:t>eywords</a:t>
            </a:r>
            <a:r>
              <a:rPr lang="en-GB" noProof="0" dirty="0"/>
              <a:t> of your business description, Google them, interrogate their websites, what is different about your approach. </a:t>
            </a:r>
          </a:p>
        </p:txBody>
      </p:sp>
      <p:pic>
        <p:nvPicPr>
          <p:cNvPr id="5" name="Obraz 4" descr="Obraz zawierający pionek szachowy, Gry, Sporty halowe, gra planszowa&#10;&#10;Zawartość wygenerowana przez sztuczną inteligencję może być niepoprawna.">
            <a:extLst>
              <a:ext uri="{FF2B5EF4-FFF2-40B4-BE49-F238E27FC236}">
                <a16:creationId xmlns:a16="http://schemas.microsoft.com/office/drawing/2014/main" id="{B88C5C09-26C1-855B-2602-0A5C4F883E28}"/>
              </a:ext>
            </a:extLst>
          </p:cNvPr>
          <p:cNvPicPr>
            <a:picLocks noChangeAspect="1"/>
          </p:cNvPicPr>
          <p:nvPr/>
        </p:nvPicPr>
        <p:blipFill>
          <a:blip r:embed="rId2"/>
          <a:srcRect l="34652" r="4877"/>
          <a:stretch/>
        </p:blipFill>
        <p:spPr>
          <a:xfrm>
            <a:off x="8518358" y="1751540"/>
            <a:ext cx="3283656" cy="4057048"/>
          </a:xfrm>
          <a:prstGeom prst="roundRect">
            <a:avLst/>
          </a:prstGeom>
        </p:spPr>
      </p:pic>
    </p:spTree>
    <p:extLst>
      <p:ext uri="{BB962C8B-B14F-4D97-AF65-F5344CB8AC3E}">
        <p14:creationId xmlns:p14="http://schemas.microsoft.com/office/powerpoint/2010/main" val="196983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A28D71-D676-9F65-2F49-B3F8681A1815}"/>
              </a:ext>
            </a:extLst>
          </p:cNvPr>
          <p:cNvSpPr/>
          <p:nvPr/>
        </p:nvSpPr>
        <p:spPr>
          <a:xfrm>
            <a:off x="6189044" y="4948064"/>
            <a:ext cx="5583856"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FOR EACH COMPETITIOR CONSIDER</a:t>
            </a:r>
            <a:endParaRPr lang="en-GB" noProof="0" dirty="0">
              <a:effectLst/>
            </a:endParaRP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56706" y="1632857"/>
            <a:ext cx="6674823" cy="3429000"/>
          </a:xfrm>
        </p:spPr>
        <p:txBody>
          <a:bodyPr/>
          <a:lstStyle/>
          <a:p>
            <a:pPr marL="342900" indent="-342900">
              <a:buClr>
                <a:srgbClr val="B6D1E1"/>
              </a:buClr>
              <a:buFont typeface="Arial" panose="020B0604020202020204" pitchFamily="34" charset="0"/>
              <a:buChar char="•"/>
            </a:pPr>
            <a:r>
              <a:rPr lang="en-GB" b="1" noProof="0" dirty="0"/>
              <a:t>Generic information; </a:t>
            </a:r>
            <a:r>
              <a:rPr lang="en-GB" noProof="0" dirty="0"/>
              <a:t>year established, size (employees, locations) </a:t>
            </a:r>
          </a:p>
          <a:p>
            <a:pPr marL="342900" indent="-342900">
              <a:buClr>
                <a:srgbClr val="B6D1E1"/>
              </a:buClr>
              <a:buFont typeface="Arial" panose="020B0604020202020204" pitchFamily="34" charset="0"/>
              <a:buChar char="•"/>
            </a:pPr>
            <a:r>
              <a:rPr lang="en-GB" b="1" noProof="0" dirty="0"/>
              <a:t>Target Customers/Sectors </a:t>
            </a:r>
            <a:r>
              <a:rPr lang="en-GB" noProof="0" dirty="0"/>
              <a:t>(typically listed on website) </a:t>
            </a:r>
          </a:p>
          <a:p>
            <a:pPr marL="342900" indent="-342900">
              <a:buClr>
                <a:srgbClr val="B6D1E1"/>
              </a:buClr>
              <a:buFont typeface="Arial" panose="020B0604020202020204" pitchFamily="34" charset="0"/>
              <a:buChar char="•"/>
            </a:pPr>
            <a:r>
              <a:rPr lang="en-GB" b="1" noProof="0" dirty="0"/>
              <a:t>Marketing &amp; Sales approach </a:t>
            </a:r>
            <a:r>
              <a:rPr lang="en-GB" noProof="0" dirty="0"/>
              <a:t>(website news &amp; events) </a:t>
            </a:r>
          </a:p>
          <a:p>
            <a:pPr marL="342900" indent="-342900">
              <a:buClr>
                <a:srgbClr val="B6D1E1"/>
              </a:buClr>
              <a:buFont typeface="Arial" panose="020B0604020202020204" pitchFamily="34" charset="0"/>
              <a:buChar char="•"/>
            </a:pPr>
            <a:r>
              <a:rPr lang="en-GB" b="1" noProof="0" dirty="0"/>
              <a:t>Strengths &amp; Weaknesses; </a:t>
            </a:r>
            <a:r>
              <a:rPr lang="en-GB" noProof="0" dirty="0"/>
              <a:t>check out reviews for patterns what they are good and not so good at </a:t>
            </a:r>
          </a:p>
          <a:p>
            <a:pPr marL="342900" indent="-342900">
              <a:buClr>
                <a:srgbClr val="B6D1E1"/>
              </a:buClr>
              <a:buFont typeface="Arial" panose="020B0604020202020204" pitchFamily="34" charset="0"/>
              <a:buChar char="•"/>
            </a:pPr>
            <a:r>
              <a:rPr lang="en-GB" b="1" noProof="0" dirty="0"/>
              <a:t>USPs (Unique Selling Proposition); </a:t>
            </a:r>
            <a:r>
              <a:rPr lang="en-GB" noProof="0" dirty="0"/>
              <a:t>what makes them unique that convinces customers to buy </a:t>
            </a:r>
          </a:p>
          <a:p>
            <a:pPr marL="342900" indent="-342900">
              <a:buClr>
                <a:srgbClr val="B6D1E1"/>
              </a:buClr>
              <a:buFont typeface="Arial" panose="020B0604020202020204" pitchFamily="34" charset="0"/>
              <a:buChar char="•"/>
            </a:pPr>
            <a:r>
              <a:rPr lang="en-GB" b="1" noProof="0" dirty="0"/>
              <a:t>Compare; </a:t>
            </a:r>
            <a:r>
              <a:rPr lang="en-GB" noProof="0" dirty="0"/>
              <a:t>e.g. visual table with columns comparing their different offerings feature by feature </a:t>
            </a:r>
          </a:p>
          <a:p>
            <a:pPr>
              <a:buClr>
                <a:srgbClr val="B6D1E1"/>
              </a:buClr>
            </a:pPr>
            <a:endParaRPr lang="en-GB" noProof="0" dirty="0"/>
          </a:p>
        </p:txBody>
      </p:sp>
      <p:grpSp>
        <p:nvGrpSpPr>
          <p:cNvPr id="8" name="Group 7">
            <a:extLst>
              <a:ext uri="{FF2B5EF4-FFF2-40B4-BE49-F238E27FC236}">
                <a16:creationId xmlns:a16="http://schemas.microsoft.com/office/drawing/2014/main" id="{2ECDC01D-1965-8BDF-585C-484B95E967A5}"/>
              </a:ext>
            </a:extLst>
          </p:cNvPr>
          <p:cNvGrpSpPr/>
          <p:nvPr/>
        </p:nvGrpSpPr>
        <p:grpSpPr>
          <a:xfrm>
            <a:off x="9176928" y="4550735"/>
            <a:ext cx="2788753" cy="578690"/>
            <a:chOff x="2045517" y="6166884"/>
            <a:chExt cx="2788753" cy="578690"/>
          </a:xfrm>
        </p:grpSpPr>
        <p:sp>
          <p:nvSpPr>
            <p:cNvPr id="9" name="Rectangle 8">
              <a:extLst>
                <a:ext uri="{FF2B5EF4-FFF2-40B4-BE49-F238E27FC236}">
                  <a16:creationId xmlns:a16="http://schemas.microsoft.com/office/drawing/2014/main" id="{3E63613B-4FD6-97B9-6031-458BBCCC062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Rectangle 9">
              <a:extLst>
                <a:ext uri="{FF2B5EF4-FFF2-40B4-BE49-F238E27FC236}">
                  <a16:creationId xmlns:a16="http://schemas.microsoft.com/office/drawing/2014/main" id="{BFB3F582-93C6-7213-6CC5-D30EA93800B4}"/>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E22945DE-9E85-1AAE-8BC2-BB639C30A9F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52E00700-70F8-9BF3-D778-65BE07ECF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EF50C760-503D-B056-10DD-CE875230FE77}"/>
              </a:ext>
            </a:extLst>
          </p:cNvPr>
          <p:cNvSpPr txBox="1">
            <a:spLocks/>
          </p:cNvSpPr>
          <p:nvPr/>
        </p:nvSpPr>
        <p:spPr>
          <a:xfrm>
            <a:off x="6106886" y="5246915"/>
            <a:ext cx="5372100"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GB" b="1" noProof="0" dirty="0"/>
              <a:t>Why do you have competitive advantage? Write a summary paragraph </a:t>
            </a:r>
          </a:p>
        </p:txBody>
      </p:sp>
      <p:pic>
        <p:nvPicPr>
          <p:cNvPr id="5" name="Graphic 4" descr="Bar chart with solid fill">
            <a:extLst>
              <a:ext uri="{FF2B5EF4-FFF2-40B4-BE49-F238E27FC236}">
                <a16:creationId xmlns:a16="http://schemas.microsoft.com/office/drawing/2014/main" id="{4C84DAA5-0997-D361-1752-259D344178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6783" y="2221251"/>
            <a:ext cx="1530863" cy="1530863"/>
          </a:xfrm>
          <a:prstGeom prst="rect">
            <a:avLst/>
          </a:prstGeom>
        </p:spPr>
      </p:pic>
    </p:spTree>
    <p:extLst>
      <p:ext uri="{BB962C8B-B14F-4D97-AF65-F5344CB8AC3E}">
        <p14:creationId xmlns:p14="http://schemas.microsoft.com/office/powerpoint/2010/main" val="100865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GB" sz="3300" noProof="0" dirty="0">
                <a:solidFill>
                  <a:schemeClr val="bg1"/>
                </a:solidFill>
              </a:rPr>
              <a:t>www.</a:t>
            </a:r>
            <a:r>
              <a:rPr lang="en-GB" sz="3300" b="1" noProof="0" dirty="0">
                <a:solidFill>
                  <a:schemeClr val="bg1"/>
                </a:solidFill>
              </a:rPr>
              <a:t>3kitchens</a:t>
            </a:r>
            <a:r>
              <a:rPr lang="en-GB" sz="3300" noProof="0" dirty="0">
                <a:solidFill>
                  <a:schemeClr val="bg1"/>
                </a:solidFill>
              </a:rPr>
              <a:t>.eu</a:t>
            </a:r>
          </a:p>
        </p:txBody>
      </p:sp>
      <p:grpSp>
        <p:nvGrpSpPr>
          <p:cNvPr id="3" name="Grupa 2">
            <a:extLst>
              <a:ext uri="{FF2B5EF4-FFF2-40B4-BE49-F238E27FC236}">
                <a16:creationId xmlns:a16="http://schemas.microsoft.com/office/drawing/2014/main" id="{E2DDEC1B-2E0F-D4B1-9544-8FCBEE85DCB4}"/>
              </a:ext>
            </a:extLst>
          </p:cNvPr>
          <p:cNvGrpSpPr/>
          <p:nvPr/>
        </p:nvGrpSpPr>
        <p:grpSpPr>
          <a:xfrm>
            <a:off x="1076356" y="1420800"/>
            <a:ext cx="4060089" cy="3285260"/>
            <a:chOff x="1086357" y="1797758"/>
            <a:chExt cx="4060089" cy="3285260"/>
          </a:xfrm>
        </p:grpSpPr>
        <p:grpSp>
          <p:nvGrpSpPr>
            <p:cNvPr id="2" name="Grupa 1">
              <a:extLst>
                <a:ext uri="{FF2B5EF4-FFF2-40B4-BE49-F238E27FC236}">
                  <a16:creationId xmlns:a16="http://schemas.microsoft.com/office/drawing/2014/main" id="{680F894A-65AD-5F13-47F7-76B4F2D31B92}"/>
                </a:ext>
              </a:extLst>
            </p:cNvPr>
            <p:cNvGrpSpPr/>
            <p:nvPr/>
          </p:nvGrpSpPr>
          <p:grpSpPr>
            <a:xfrm>
              <a:off x="1086357" y="1797758"/>
              <a:ext cx="4060089" cy="1632858"/>
              <a:chOff x="1086357" y="1797758"/>
              <a:chExt cx="4060089" cy="1632858"/>
            </a:xfrm>
          </p:grpSpPr>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615189" y="2606754"/>
                <a:ext cx="3195486" cy="73114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noProof="0" dirty="0">
                    <a:solidFill>
                      <a:srgbClr val="382B1B"/>
                    </a:solidFill>
                  </a:rPr>
                  <a:t>Getting your Business Started</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086357" y="1860602"/>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4500" b="1" noProof="0" dirty="0">
                    <a:solidFill>
                      <a:srgbClr val="382B1B"/>
                    </a:solidFill>
                  </a:rPr>
                  <a:t>Next</a:t>
                </a:r>
                <a:r>
                  <a:rPr lang="pl-PL" sz="4500" b="1" noProof="0" dirty="0">
                    <a:solidFill>
                      <a:srgbClr val="382B1B"/>
                    </a:solidFill>
                  </a:rPr>
                  <a:t>:</a:t>
                </a:r>
                <a:r>
                  <a:rPr lang="en-GB" sz="4500" b="1" noProof="0" dirty="0">
                    <a:solidFill>
                      <a:srgbClr val="382B1B"/>
                    </a:solidFill>
                  </a:rPr>
                  <a:t> Step 3 </a:t>
                </a:r>
              </a:p>
            </p:txBody>
          </p:sp>
          <p:sp>
            <p:nvSpPr>
              <p:cNvPr id="8" name="Speech Bubble: Rectangle with Corners Rounded 7">
                <a:extLst>
                  <a:ext uri="{FF2B5EF4-FFF2-40B4-BE49-F238E27FC236}">
                    <a16:creationId xmlns:a16="http://schemas.microsoft.com/office/drawing/2014/main" id="{61ADDE71-5AB1-FF96-7AB7-D7B7F527389D}"/>
                  </a:ext>
                </a:extLst>
              </p:cNvPr>
              <p:cNvSpPr/>
              <p:nvPr/>
            </p:nvSpPr>
            <p:spPr>
              <a:xfrm>
                <a:off x="1615189" y="1797758"/>
                <a:ext cx="3270993" cy="1632858"/>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Graphic 9" descr="Female Profile with solid fill">
              <a:extLst>
                <a:ext uri="{FF2B5EF4-FFF2-40B4-BE49-F238E27FC236}">
                  <a16:creationId xmlns:a16="http://schemas.microsoft.com/office/drawing/2014/main" id="{207E2122-D50D-7C3D-47A1-8962C53E9D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4945" y="3520107"/>
              <a:ext cx="1562911" cy="1562911"/>
            </a:xfrm>
            <a:prstGeom prst="rect">
              <a:avLst/>
            </a:prstGeom>
          </p:spPr>
        </p:pic>
      </p:grpSp>
    </p:spTree>
    <p:extLst>
      <p:ext uri="{BB962C8B-B14F-4D97-AF65-F5344CB8AC3E}">
        <p14:creationId xmlns:p14="http://schemas.microsoft.com/office/powerpoint/2010/main" val="16670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START SMALL, DREAM BIG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52247" y="1403130"/>
            <a:ext cx="5822267" cy="3399028"/>
          </a:xfrm>
        </p:spPr>
        <p:txBody>
          <a:bodyPr/>
          <a:lstStyle/>
          <a:p>
            <a:pPr>
              <a:buNone/>
            </a:pPr>
            <a:r>
              <a:rPr lang="en-GB" sz="2400" noProof="0" dirty="0"/>
              <a:t>Be inspired by </a:t>
            </a:r>
            <a:r>
              <a:rPr lang="en-GB" sz="2400" b="1" noProof="0" dirty="0"/>
              <a:t>Sahar Hashemi</a:t>
            </a:r>
            <a:r>
              <a:rPr lang="en-GB" sz="2400" noProof="0" dirty="0"/>
              <a:t>, who co-founded </a:t>
            </a:r>
            <a:r>
              <a:rPr lang="en-GB" sz="2400" b="1" noProof="0" dirty="0">
                <a:solidFill>
                  <a:srgbClr val="94C7B0"/>
                </a:solidFill>
                <a:hlinkClick r:id="rId3">
                  <a:extLst>
                    <a:ext uri="{A12FA001-AC4F-418D-AE19-62706E023703}">
                      <ahyp:hlinkClr xmlns:ahyp="http://schemas.microsoft.com/office/drawing/2018/hyperlinkcolor" val="tx"/>
                    </a:ext>
                  </a:extLst>
                </a:hlinkClick>
              </a:rPr>
              <a:t>Coffee Republic </a:t>
            </a:r>
            <a:r>
              <a:rPr lang="en-GB" sz="2400" noProof="0" dirty="0"/>
              <a:t>after seeing an opportunity to bring coffee culture to the UK. She had no business experience — just an idea, passion, and the courage to start.</a:t>
            </a:r>
          </a:p>
          <a:p>
            <a:pPr>
              <a:buNone/>
            </a:pPr>
            <a:endParaRPr lang="en-GB" sz="2400" noProof="0" dirty="0"/>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2400" b="1" i="0" u="none" strike="noStrike" cap="none" normalizeH="0" baseline="0" noProof="0" dirty="0">
                <a:ln>
                  <a:noFill/>
                </a:ln>
                <a:solidFill>
                  <a:schemeClr val="tx1"/>
                </a:solidFill>
                <a:effectLst/>
              </a:rPr>
              <a:t>You don’t need to be an expert.</a:t>
            </a:r>
            <a:br>
              <a:rPr kumimoji="0" lang="en-GB" sz="2400" b="0" i="0" u="none" strike="noStrike" cap="none" normalizeH="0" baseline="0" noProof="0" dirty="0">
                <a:ln>
                  <a:noFill/>
                </a:ln>
                <a:solidFill>
                  <a:schemeClr val="tx1"/>
                </a:solidFill>
                <a:effectLst/>
              </a:rPr>
            </a:br>
            <a:r>
              <a:rPr kumimoji="0" lang="en-GB" sz="2400" b="0" i="0" u="none" strike="noStrike" cap="none" normalizeH="0" baseline="0" noProof="0" dirty="0">
                <a:ln>
                  <a:noFill/>
                </a:ln>
                <a:solidFill>
                  <a:schemeClr val="tx1"/>
                </a:solidFill>
                <a:effectLst/>
              </a:rPr>
              <a:t>Like Sahar, you can succeed by seeing a need and taking the first step.</a:t>
            </a:r>
          </a:p>
          <a:p>
            <a:pPr marR="0" lvl="0" algn="l" defTabSz="914400" rtl="0" eaLnBrk="0" fontAlgn="base" latinLnBrk="0" hangingPunct="0">
              <a:lnSpc>
                <a:spcPct val="100000"/>
              </a:lnSpc>
              <a:spcBef>
                <a:spcPct val="0"/>
              </a:spcBef>
              <a:spcAft>
                <a:spcPct val="0"/>
              </a:spcAft>
              <a:buClrTx/>
              <a:buSzTx/>
              <a:tabLst/>
            </a:pPr>
            <a:endParaRPr kumimoji="0" lang="en-GB" sz="2400" b="0" i="0" u="none" strike="noStrike" cap="none" normalizeH="0" baseline="0" noProof="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sz="2400" b="1" i="0" u="none" strike="noStrike" cap="none" normalizeH="0" baseline="0" noProof="0" dirty="0">
                <a:ln>
                  <a:noFill/>
                </a:ln>
                <a:solidFill>
                  <a:schemeClr val="tx1"/>
                </a:solidFill>
                <a:effectLst/>
              </a:rPr>
              <a:t>Start small, learn as you go.</a:t>
            </a:r>
            <a:br>
              <a:rPr kumimoji="0" lang="en-GB" sz="2400" b="0" i="0" u="none" strike="noStrike" cap="none" normalizeH="0" baseline="0" noProof="0" dirty="0">
                <a:ln>
                  <a:noFill/>
                </a:ln>
                <a:solidFill>
                  <a:schemeClr val="tx1"/>
                </a:solidFill>
                <a:effectLst/>
              </a:rPr>
            </a:br>
            <a:r>
              <a:rPr kumimoji="0" lang="en-GB" sz="2400" b="0" i="0" u="none" strike="noStrike" cap="none" normalizeH="0" baseline="0" noProof="0" dirty="0">
                <a:ln>
                  <a:noFill/>
                </a:ln>
                <a:solidFill>
                  <a:schemeClr val="tx1"/>
                </a:solidFill>
                <a:effectLst/>
              </a:rPr>
              <a:t>Success comes from action, not perfection</a:t>
            </a:r>
            <a:r>
              <a:rPr kumimoji="0" lang="en-GB" sz="2000" b="0" i="0" u="none" strike="noStrike" cap="none" normalizeH="0" baseline="0" noProof="0" dirty="0">
                <a:ln>
                  <a:noFill/>
                </a:ln>
                <a:solidFill>
                  <a:schemeClr val="tx1"/>
                </a:solidFill>
                <a:effectLst/>
              </a:rPr>
              <a:t>.</a:t>
            </a:r>
          </a:p>
        </p:txBody>
      </p:sp>
      <p:grpSp>
        <p:nvGrpSpPr>
          <p:cNvPr id="7" name="Group 6">
            <a:extLst>
              <a:ext uri="{FF2B5EF4-FFF2-40B4-BE49-F238E27FC236}">
                <a16:creationId xmlns:a16="http://schemas.microsoft.com/office/drawing/2014/main" id="{2507A590-EFF5-2598-0E79-0392F0A79E2F}"/>
              </a:ext>
            </a:extLst>
          </p:cNvPr>
          <p:cNvGrpSpPr/>
          <p:nvPr/>
        </p:nvGrpSpPr>
        <p:grpSpPr>
          <a:xfrm>
            <a:off x="5934085" y="1403130"/>
            <a:ext cx="6257915" cy="5234152"/>
            <a:chOff x="4308293" y="667658"/>
            <a:chExt cx="6811123" cy="5696857"/>
          </a:xfrm>
        </p:grpSpPr>
        <p:pic>
          <p:nvPicPr>
            <p:cNvPr id="8" name="Picture 7">
              <a:extLst>
                <a:ext uri="{FF2B5EF4-FFF2-40B4-BE49-F238E27FC236}">
                  <a16:creationId xmlns:a16="http://schemas.microsoft.com/office/drawing/2014/main" id="{75DEFE92-1CD2-717B-D35D-9A0C4497AB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9591A1AD-2E75-F293-6DB3-C4D6F6597015}"/>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0" name="Online Media 4" title="What makes an entrepreneur? | Sahar Hashemi | TEDxYouth@Bath">
            <a:hlinkClick r:id="" action="ppaction://media"/>
            <a:extLst>
              <a:ext uri="{FF2B5EF4-FFF2-40B4-BE49-F238E27FC236}">
                <a16:creationId xmlns:a16="http://schemas.microsoft.com/office/drawing/2014/main" id="{66708A7B-733F-1611-6F8E-F646BD7520C0}"/>
              </a:ext>
            </a:extLst>
          </p:cNvPr>
          <p:cNvPicPr>
            <a:picLocks noRot="1" noChangeAspect="1"/>
          </p:cNvPicPr>
          <p:nvPr>
            <a:videoFile r:link="rId1"/>
          </p:nvPr>
        </p:nvPicPr>
        <p:blipFill>
          <a:blip r:embed="rId5"/>
          <a:stretch>
            <a:fillRect/>
          </a:stretch>
        </p:blipFill>
        <p:spPr>
          <a:xfrm>
            <a:off x="7002541" y="1747157"/>
            <a:ext cx="5189459" cy="3399028"/>
          </a:xfrm>
          <a:prstGeom prst="rect">
            <a:avLst/>
          </a:prstGeom>
        </p:spPr>
      </p:pic>
      <p:sp>
        <p:nvSpPr>
          <p:cNvPr id="5" name="pole tekstowe 4">
            <a:extLst>
              <a:ext uri="{FF2B5EF4-FFF2-40B4-BE49-F238E27FC236}">
                <a16:creationId xmlns:a16="http://schemas.microsoft.com/office/drawing/2014/main" id="{92A09B94-D756-2EF7-23AB-D2FF7C670B06}"/>
              </a:ext>
            </a:extLst>
          </p:cNvPr>
          <p:cNvSpPr txBox="1"/>
          <p:nvPr/>
        </p:nvSpPr>
        <p:spPr>
          <a:xfrm>
            <a:off x="2547257" y="5502000"/>
            <a:ext cx="3921056" cy="830997"/>
          </a:xfrm>
          <a:prstGeom prst="rect">
            <a:avLst/>
          </a:prstGeom>
          <a:noFill/>
        </p:spPr>
        <p:txBody>
          <a:bodyPr wrap="square">
            <a:spAutoFit/>
          </a:bodyPr>
          <a:lstStyle/>
          <a:p>
            <a:pPr>
              <a:buNone/>
            </a:pPr>
            <a:r>
              <a:rPr lang="en-GB" sz="2400" b="1" noProof="0" dirty="0">
                <a:solidFill>
                  <a:srgbClr val="94C7B0"/>
                </a:solidFill>
              </a:rPr>
              <a:t>Watch her </a:t>
            </a:r>
            <a:r>
              <a:rPr lang="en-GB" sz="2400" b="1" noProof="0" dirty="0" err="1">
                <a:solidFill>
                  <a:srgbClr val="94C7B0"/>
                </a:solidFill>
              </a:rPr>
              <a:t>TEDxYouth</a:t>
            </a:r>
            <a:r>
              <a:rPr lang="en-GB" sz="2400" b="1" noProof="0" dirty="0">
                <a:solidFill>
                  <a:srgbClr val="94C7B0"/>
                </a:solidFill>
              </a:rPr>
              <a:t> </a:t>
            </a:r>
          </a:p>
          <a:p>
            <a:pPr>
              <a:buNone/>
            </a:pPr>
            <a:r>
              <a:rPr lang="en-GB" sz="2400" b="1" noProof="0" dirty="0">
                <a:solidFill>
                  <a:srgbClr val="94C7B0"/>
                </a:solidFill>
              </a:rPr>
              <a:t>talk for more inspiration! </a:t>
            </a:r>
            <a:r>
              <a:rPr lang="en-GB" sz="2400" b="1" noProof="0" dirty="0">
                <a:solidFill>
                  <a:srgbClr val="94C7B0"/>
                </a:solidFill>
                <a:sym typeface="Wingdings" panose="05000000000000000000" pitchFamily="2" charset="2"/>
              </a:rPr>
              <a:t> </a:t>
            </a:r>
            <a:endParaRPr lang="en-GB" sz="2400" b="1" noProof="0" dirty="0">
              <a:solidFill>
                <a:srgbClr val="94C7B0"/>
              </a:solidFill>
            </a:endParaRPr>
          </a:p>
        </p:txBody>
      </p:sp>
    </p:spTree>
    <p:extLst>
      <p:ext uri="{BB962C8B-B14F-4D97-AF65-F5344CB8AC3E}">
        <p14:creationId xmlns:p14="http://schemas.microsoft.com/office/powerpoint/2010/main" val="5380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START SMALL, DREAM BIG</a:t>
            </a:r>
          </a:p>
        </p:txBody>
      </p:sp>
      <p:pic>
        <p:nvPicPr>
          <p:cNvPr id="12" name="Picture 2">
            <a:extLst>
              <a:ext uri="{FF2B5EF4-FFF2-40B4-BE49-F238E27FC236}">
                <a16:creationId xmlns:a16="http://schemas.microsoft.com/office/drawing/2014/main" id="{AA8137E2-5B9C-6CDA-84C7-EBF32A26B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026" y="1851919"/>
            <a:ext cx="2548603" cy="406310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83A5A013-6D84-3CB4-178C-1EE41AACED38}"/>
              </a:ext>
            </a:extLst>
          </p:cNvPr>
          <p:cNvSpPr txBox="1"/>
          <p:nvPr/>
        </p:nvSpPr>
        <p:spPr>
          <a:xfrm>
            <a:off x="476081" y="1331111"/>
            <a:ext cx="8073888" cy="5878532"/>
          </a:xfrm>
          <a:prstGeom prst="rect">
            <a:avLst/>
          </a:prstGeom>
          <a:noFill/>
        </p:spPr>
        <p:txBody>
          <a:bodyPr wrap="square">
            <a:spAutoFit/>
          </a:bodyPr>
          <a:lstStyle/>
          <a:p>
            <a:r>
              <a:rPr lang="en-GB" sz="2200" b="1" noProof="0" dirty="0"/>
              <a:t>RECOMMENDED READING</a:t>
            </a:r>
          </a:p>
          <a:p>
            <a:endParaRPr lang="en-GB" sz="2200" dirty="0"/>
          </a:p>
          <a:p>
            <a:r>
              <a:rPr lang="en-GB" sz="2200" noProof="0" dirty="0"/>
              <a:t>In </a:t>
            </a:r>
            <a:r>
              <a:rPr lang="en-GB" sz="2200" b="1" i="1" noProof="0" dirty="0">
                <a:solidFill>
                  <a:srgbClr val="94C7B0"/>
                </a:solidFill>
                <a:hlinkClick r:id="rId3">
                  <a:extLst>
                    <a:ext uri="{A12FA001-AC4F-418D-AE19-62706E023703}">
                      <ahyp:hlinkClr xmlns:ahyp="http://schemas.microsoft.com/office/drawing/2018/hyperlinkcolor" val="tx"/>
                    </a:ext>
                  </a:extLst>
                </a:hlinkClick>
              </a:rPr>
              <a:t>Anyone Can Do It</a:t>
            </a:r>
            <a:r>
              <a:rPr lang="en-GB" sz="2200" noProof="0" dirty="0"/>
              <a:t>, Sahar shares how she turned an idea into Coffee Republic, a</a:t>
            </a:r>
            <a:r>
              <a:rPr lang="en-GB" sz="2400" dirty="0" err="1"/>
              <a:t>ll</a:t>
            </a:r>
            <a:r>
              <a:rPr lang="en-GB" sz="2400" dirty="0"/>
              <a:t> without any prior business experience. Her story is a powerful reminder that passion and action can go a long way. It's full of valuable entrepreneurial lessons and real-world insight for anyone starting from scratch.</a:t>
            </a:r>
          </a:p>
          <a:p>
            <a:endParaRPr lang="en-GB" sz="2400" dirty="0"/>
          </a:p>
          <a:p>
            <a:r>
              <a:rPr lang="en-GB" sz="2400" dirty="0"/>
              <a:t>One standout lesson from Sahar is this:  </a:t>
            </a:r>
            <a:r>
              <a:rPr lang="en-GB" sz="2400" b="1" dirty="0"/>
              <a:t>“If you wait until you feel ready, you’ll never do it.”</a:t>
            </a:r>
          </a:p>
          <a:p>
            <a:br>
              <a:rPr lang="en-GB" sz="2400" dirty="0"/>
            </a:br>
            <a:r>
              <a:rPr lang="en-GB" sz="2400" dirty="0"/>
              <a:t>This mindset helped her take bold steps, even when things felt uncertain, and is a useful reminder for any aspiring food entrepreneur.</a:t>
            </a:r>
          </a:p>
          <a:p>
            <a:endParaRPr lang="en-GB" sz="2400" noProof="0" dirty="0"/>
          </a:p>
          <a:p>
            <a:endParaRPr lang="en-GB" sz="2200" noProof="0" dirty="0"/>
          </a:p>
        </p:txBody>
      </p:sp>
    </p:spTree>
    <p:extLst>
      <p:ext uri="{BB962C8B-B14F-4D97-AF65-F5344CB8AC3E}">
        <p14:creationId xmlns:p14="http://schemas.microsoft.com/office/powerpoint/2010/main" val="314999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8630</Words>
  <Application>Microsoft Office PowerPoint</Application>
  <PresentationFormat>Widescreen</PresentationFormat>
  <Paragraphs>721</Paragraphs>
  <Slides>75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Montserrat</vt:lpstr>
      <vt:lpstr>Quattrocento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293</cp:revision>
  <cp:lastPrinted>2021-03-30T19:00:04Z</cp:lastPrinted>
  <dcterms:created xsi:type="dcterms:W3CDTF">2019-11-20T14:08:21Z</dcterms:created>
  <dcterms:modified xsi:type="dcterms:W3CDTF">2025-06-09T06:33:48Z</dcterms:modified>
</cp:coreProperties>
</file>