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Lst>
  <p:notesMasterIdLst>
    <p:notesMasterId r:id="rId71"/>
  </p:notesMasterIdLst>
  <p:handoutMasterIdLst>
    <p:handoutMasterId r:id="rId72"/>
  </p:handoutMasterIdLst>
  <p:sldIdLst>
    <p:sldId id="4394" r:id="rId3"/>
    <p:sldId id="4543" r:id="rId4"/>
    <p:sldId id="4545" r:id="rId5"/>
    <p:sldId id="4565" r:id="rId6"/>
    <p:sldId id="4395" r:id="rId7"/>
    <p:sldId id="4396" r:id="rId8"/>
    <p:sldId id="4423" r:id="rId9"/>
    <p:sldId id="4422" r:id="rId10"/>
    <p:sldId id="4433" r:id="rId11"/>
    <p:sldId id="4492" r:id="rId12"/>
    <p:sldId id="4548" r:id="rId13"/>
    <p:sldId id="4490" r:id="rId14"/>
    <p:sldId id="4564" r:id="rId15"/>
    <p:sldId id="4493" r:id="rId16"/>
    <p:sldId id="4409" r:id="rId17"/>
    <p:sldId id="4552" r:id="rId18"/>
    <p:sldId id="4491" r:id="rId19"/>
    <p:sldId id="4544" r:id="rId20"/>
    <p:sldId id="4549" r:id="rId21"/>
    <p:sldId id="4550" r:id="rId22"/>
    <p:sldId id="4553" r:id="rId23"/>
    <p:sldId id="4495" r:id="rId24"/>
    <p:sldId id="4551" r:id="rId25"/>
    <p:sldId id="4559" r:id="rId26"/>
    <p:sldId id="4498" r:id="rId27"/>
    <p:sldId id="4414" r:id="rId28"/>
    <p:sldId id="4499" r:id="rId29"/>
    <p:sldId id="4557" r:id="rId30"/>
    <p:sldId id="4556" r:id="rId31"/>
    <p:sldId id="4502" r:id="rId32"/>
    <p:sldId id="4503" r:id="rId33"/>
    <p:sldId id="4504" r:id="rId34"/>
    <p:sldId id="4505" r:id="rId35"/>
    <p:sldId id="4506" r:id="rId36"/>
    <p:sldId id="4507" r:id="rId37"/>
    <p:sldId id="4508" r:id="rId38"/>
    <p:sldId id="4509" r:id="rId39"/>
    <p:sldId id="4510" r:id="rId40"/>
    <p:sldId id="4511" r:id="rId41"/>
    <p:sldId id="4417" r:id="rId42"/>
    <p:sldId id="4512" r:id="rId43"/>
    <p:sldId id="4513" r:id="rId44"/>
    <p:sldId id="4514" r:id="rId45"/>
    <p:sldId id="4515" r:id="rId46"/>
    <p:sldId id="4516" r:id="rId47"/>
    <p:sldId id="4519" r:id="rId48"/>
    <p:sldId id="4517" r:id="rId49"/>
    <p:sldId id="4518" r:id="rId50"/>
    <p:sldId id="4520" r:id="rId51"/>
    <p:sldId id="4521" r:id="rId52"/>
    <p:sldId id="4522" r:id="rId53"/>
    <p:sldId id="4523" r:id="rId54"/>
    <p:sldId id="4524" r:id="rId55"/>
    <p:sldId id="4525" r:id="rId56"/>
    <p:sldId id="4526" r:id="rId57"/>
    <p:sldId id="4527" r:id="rId58"/>
    <p:sldId id="4528" r:id="rId59"/>
    <p:sldId id="4561" r:id="rId60"/>
    <p:sldId id="4531" r:id="rId61"/>
    <p:sldId id="4537" r:id="rId62"/>
    <p:sldId id="4562" r:id="rId63"/>
    <p:sldId id="4538" r:id="rId64"/>
    <p:sldId id="4563" r:id="rId65"/>
    <p:sldId id="4420" r:id="rId66"/>
    <p:sldId id="4532" r:id="rId67"/>
    <p:sldId id="4533" r:id="rId68"/>
    <p:sldId id="4535" r:id="rId69"/>
    <p:sldId id="4421" r:id="rId7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B6D1E1"/>
    <a:srgbClr val="84BFA4"/>
    <a:srgbClr val="E6C8C7"/>
    <a:srgbClr val="FFC652"/>
    <a:srgbClr val="F26B27"/>
    <a:srgbClr val="1EB3DD"/>
    <a:srgbClr val="1E494F"/>
    <a:srgbClr val="C54A9A"/>
    <a:srgbClr val="1C9F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0" autoAdjust="0"/>
    <p:restoredTop sz="94729"/>
  </p:normalViewPr>
  <p:slideViewPr>
    <p:cSldViewPr snapToGrid="0" snapToObjects="1">
      <p:cViewPr varScale="1">
        <p:scale>
          <a:sx n="85" d="100"/>
          <a:sy n="85" d="100"/>
        </p:scale>
        <p:origin x="246" y="48"/>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8/10/relationships/authors" Targe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g"/></Relationships>
</file>

<file path=ppt/diagrams/_rels/data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image" Target="../media/image69.jpeg"/></Relationships>
</file>

<file path=ppt/diagrams/_rels/data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image" Target="../media/image7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g"/></Relationships>
</file>

<file path=ppt/diagrams/_rels/drawing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image" Target="../media/image69.jpeg"/></Relationships>
</file>

<file path=ppt/diagrams/_rels/drawing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image" Target="../media/image7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189628-5B2E-4931-9E1A-6BAD9358AF06}" type="doc">
      <dgm:prSet loTypeId="urn:microsoft.com/office/officeart/2005/8/layout/pList2" loCatId="list" qsTypeId="urn:microsoft.com/office/officeart/2005/8/quickstyle/simple1" qsCatId="simple" csTypeId="urn:microsoft.com/office/officeart/2005/8/colors/accent1_2" csCatId="accent1" phldr="1"/>
      <dgm:spPr/>
    </dgm:pt>
    <dgm:pt modelId="{49B93A0F-8F20-433C-A7B9-568B0FFE628A}">
      <dgm:prSet phldrT="[Tekst]"/>
      <dgm:spPr>
        <a:solidFill>
          <a:srgbClr val="B6D1E1"/>
        </a:solidFill>
      </dgm:spPr>
      <dgm:t>
        <a:bodyPr/>
        <a:lstStyle/>
        <a:p>
          <a:r>
            <a:rPr lang="en-GB" noProof="0" dirty="0">
              <a:solidFill>
                <a:schemeClr val="tx1"/>
              </a:solidFill>
            </a:rPr>
            <a:t>Through entrepreneurship,  </a:t>
          </a:r>
          <a:r>
            <a:rPr lang="en-GB" b="1" noProof="0" dirty="0">
              <a:solidFill>
                <a:schemeClr val="tx1"/>
              </a:solidFill>
            </a:rPr>
            <a:t>women migrants </a:t>
          </a:r>
          <a:r>
            <a:rPr lang="en-GB" noProof="0" dirty="0">
              <a:solidFill>
                <a:schemeClr val="tx1"/>
              </a:solidFill>
            </a:rPr>
            <a:t>can create their own jobs. Women have been described as ‘silent contributors’ to our economies, but as a migrant woman, you have life experience, resilience and many of the skills that are needed to be a successful female entrepreneur. </a:t>
          </a:r>
        </a:p>
      </dgm:t>
    </dgm:pt>
    <dgm:pt modelId="{777AB104-3E2E-4234-8F91-4AA87915F24D}" type="parTrans" cxnId="{22738759-8B06-4F6C-A62D-C554FFBAED85}">
      <dgm:prSet/>
      <dgm:spPr/>
      <dgm:t>
        <a:bodyPr/>
        <a:lstStyle/>
        <a:p>
          <a:endParaRPr lang="en-GB"/>
        </a:p>
      </dgm:t>
    </dgm:pt>
    <dgm:pt modelId="{C2E75115-26CA-406B-862D-67782D2D5A8D}" type="sibTrans" cxnId="{22738759-8B06-4F6C-A62D-C554FFBAED85}">
      <dgm:prSet/>
      <dgm:spPr/>
      <dgm:t>
        <a:bodyPr/>
        <a:lstStyle/>
        <a:p>
          <a:endParaRPr lang="en-GB"/>
        </a:p>
      </dgm:t>
    </dgm:pt>
    <dgm:pt modelId="{B4816C24-DE42-4336-898F-C29DE353E615}">
      <dgm:prSet phldrT="[Tekst]"/>
      <dgm:spPr>
        <a:solidFill>
          <a:srgbClr val="B6D1E1"/>
        </a:solidFill>
      </dgm:spPr>
      <dgm:t>
        <a:bodyPr/>
        <a:lstStyle/>
        <a:p>
          <a:r>
            <a:rPr lang="en-GB" b="0" i="0" noProof="0" dirty="0">
              <a:solidFill>
                <a:schemeClr val="tx1"/>
              </a:solidFill>
              <a:effectLst/>
            </a:rPr>
            <a:t>Many </a:t>
          </a:r>
          <a:r>
            <a:rPr lang="en-GB" b="1" i="0" noProof="0" dirty="0">
              <a:solidFill>
                <a:schemeClr val="tx1"/>
              </a:solidFill>
              <a:effectLst/>
            </a:rPr>
            <a:t>children of migrants</a:t>
          </a:r>
          <a:r>
            <a:rPr lang="en-GB" b="0" i="0" noProof="0" dirty="0">
              <a:solidFill>
                <a:schemeClr val="tx1"/>
              </a:solidFill>
              <a:effectLst/>
            </a:rPr>
            <a:t>, born in their adopted homeland, have successfully set up in business. </a:t>
          </a:r>
        </a:p>
        <a:p>
          <a:r>
            <a:rPr lang="en-GB" b="0" i="0" noProof="0" dirty="0">
              <a:solidFill>
                <a:schemeClr val="tx1"/>
              </a:solidFill>
              <a:effectLst/>
            </a:rPr>
            <a:t> You have a new way of looking at things, often blending the best of cultural background and opportunities for unique and inno</a:t>
          </a:r>
          <a:r>
            <a:rPr lang="en-GB" noProof="0" dirty="0">
              <a:solidFill>
                <a:schemeClr val="tx1"/>
              </a:solidFill>
            </a:rPr>
            <a:t>vative business success</a:t>
          </a:r>
          <a:r>
            <a:rPr lang="en-GB" b="0" i="0" noProof="0" dirty="0">
              <a:solidFill>
                <a:schemeClr val="bg1"/>
              </a:solidFill>
              <a:effectLst/>
            </a:rPr>
            <a:t>. </a:t>
          </a:r>
          <a:endParaRPr lang="en-GB" noProof="0" dirty="0">
            <a:solidFill>
              <a:schemeClr val="bg1"/>
            </a:solidFill>
          </a:endParaRPr>
        </a:p>
      </dgm:t>
    </dgm:pt>
    <dgm:pt modelId="{0879372A-A29B-4BD9-90BF-7170BE7E009E}" type="parTrans" cxnId="{F75D5E1F-4FCD-4A46-B3BF-7D079E161FED}">
      <dgm:prSet/>
      <dgm:spPr/>
      <dgm:t>
        <a:bodyPr/>
        <a:lstStyle/>
        <a:p>
          <a:endParaRPr lang="en-GB"/>
        </a:p>
      </dgm:t>
    </dgm:pt>
    <dgm:pt modelId="{83F882E7-6EF3-4DB8-BA27-10CA7385757C}" type="sibTrans" cxnId="{F75D5E1F-4FCD-4A46-B3BF-7D079E161FED}">
      <dgm:prSet/>
      <dgm:spPr/>
      <dgm:t>
        <a:bodyPr/>
        <a:lstStyle/>
        <a:p>
          <a:endParaRPr lang="en-GB"/>
        </a:p>
      </dgm:t>
    </dgm:pt>
    <dgm:pt modelId="{34A958EC-CEBD-4B85-828A-6FA63F17D887}">
      <dgm:prSet phldrT="[Tekst]"/>
      <dgm:spPr>
        <a:solidFill>
          <a:srgbClr val="B6D1E1"/>
        </a:solidFill>
      </dgm:spPr>
      <dgm:t>
        <a:bodyPr/>
        <a:lstStyle/>
        <a:p>
          <a:endParaRPr lang="pl-PL" b="1" i="0" noProof="0" dirty="0">
            <a:solidFill>
              <a:schemeClr val="bg1"/>
            </a:solidFill>
            <a:effectLst/>
          </a:endParaRPr>
        </a:p>
        <a:p>
          <a:r>
            <a:rPr lang="en-GB" b="1" i="0" noProof="0" dirty="0">
              <a:solidFill>
                <a:schemeClr val="tx1"/>
              </a:solidFill>
              <a:effectLst/>
            </a:rPr>
            <a:t>Refugees</a:t>
          </a:r>
          <a:r>
            <a:rPr lang="en-GB" b="0" i="0" noProof="0" dirty="0">
              <a:solidFill>
                <a:schemeClr val="tx1"/>
              </a:solidFill>
              <a:effectLst/>
            </a:rPr>
            <a:t> enter unknown lands, not only seeking a safer life for themselves, but also striving to make an impact and a contribution. </a:t>
          </a:r>
          <a:endParaRPr lang="en-GB" noProof="0" dirty="0">
            <a:solidFill>
              <a:schemeClr val="tx1"/>
            </a:solidFill>
          </a:endParaRPr>
        </a:p>
      </dgm:t>
    </dgm:pt>
    <dgm:pt modelId="{EA84D1C0-8413-4766-A9FF-CA8C362D81F4}" type="parTrans" cxnId="{519A36C6-D3BE-4DCD-8739-8FAEFCDBB744}">
      <dgm:prSet/>
      <dgm:spPr/>
      <dgm:t>
        <a:bodyPr/>
        <a:lstStyle/>
        <a:p>
          <a:endParaRPr lang="en-GB"/>
        </a:p>
      </dgm:t>
    </dgm:pt>
    <dgm:pt modelId="{5BD80C3C-E1CD-4EA8-97E1-F3F5CA6FA87B}" type="sibTrans" cxnId="{519A36C6-D3BE-4DCD-8739-8FAEFCDBB744}">
      <dgm:prSet/>
      <dgm:spPr/>
      <dgm:t>
        <a:bodyPr/>
        <a:lstStyle/>
        <a:p>
          <a:endParaRPr lang="en-GB"/>
        </a:p>
      </dgm:t>
    </dgm:pt>
    <dgm:pt modelId="{6F3A2F6F-97DA-401D-9D57-1D2B70E84663}" type="pres">
      <dgm:prSet presAssocID="{EF189628-5B2E-4931-9E1A-6BAD9358AF06}" presName="Name0" presStyleCnt="0">
        <dgm:presLayoutVars>
          <dgm:dir/>
          <dgm:resizeHandles val="exact"/>
        </dgm:presLayoutVars>
      </dgm:prSet>
      <dgm:spPr/>
    </dgm:pt>
    <dgm:pt modelId="{994DB756-A10D-40AB-8EE9-C4EAE0C762F6}" type="pres">
      <dgm:prSet presAssocID="{EF189628-5B2E-4931-9E1A-6BAD9358AF06}" presName="bkgdShp" presStyleLbl="alignAccFollowNode1" presStyleIdx="0" presStyleCnt="1"/>
      <dgm:spPr>
        <a:solidFill>
          <a:srgbClr val="84BFA4">
            <a:alpha val="90000"/>
          </a:srgbClr>
        </a:solidFill>
      </dgm:spPr>
    </dgm:pt>
    <dgm:pt modelId="{392187FC-D56A-4C7E-9FD2-8E76E09D86F8}" type="pres">
      <dgm:prSet presAssocID="{EF189628-5B2E-4931-9E1A-6BAD9358AF06}" presName="linComp" presStyleCnt="0"/>
      <dgm:spPr/>
    </dgm:pt>
    <dgm:pt modelId="{749A1E4E-F38C-4A5A-9A18-D40C40130DFE}" type="pres">
      <dgm:prSet presAssocID="{49B93A0F-8F20-433C-A7B9-568B0FFE628A}" presName="compNode" presStyleCnt="0"/>
      <dgm:spPr/>
    </dgm:pt>
    <dgm:pt modelId="{9AF50571-46C0-4024-B769-3A9B93730442}" type="pres">
      <dgm:prSet presAssocID="{49B93A0F-8F20-433C-A7B9-568B0FFE628A}" presName="node" presStyleLbl="node1" presStyleIdx="0" presStyleCnt="3">
        <dgm:presLayoutVars>
          <dgm:bulletEnabled val="1"/>
        </dgm:presLayoutVars>
      </dgm:prSet>
      <dgm:spPr/>
    </dgm:pt>
    <dgm:pt modelId="{AA5BD624-5293-4D1A-95D6-67E93BCC2731}" type="pres">
      <dgm:prSet presAssocID="{49B93A0F-8F20-433C-A7B9-568B0FFE628A}" presName="invisiNode" presStyleLbl="node1" presStyleIdx="0" presStyleCnt="3"/>
      <dgm:spPr/>
    </dgm:pt>
    <dgm:pt modelId="{3CD8FEE1-6099-45FE-8DE2-3C1202951175}" type="pres">
      <dgm:prSet presAssocID="{49B93A0F-8F20-433C-A7B9-568B0FFE628A}" presName="imagNode"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6" t="-7913" r="316" b="-42087"/>
          </a:stretch>
        </a:blipFill>
      </dgm:spPr>
    </dgm:pt>
    <dgm:pt modelId="{A9F6983E-0174-4EF9-979B-C2786CF12364}" type="pres">
      <dgm:prSet presAssocID="{C2E75115-26CA-406B-862D-67782D2D5A8D}" presName="sibTrans" presStyleLbl="sibTrans2D1" presStyleIdx="0" presStyleCnt="0"/>
      <dgm:spPr/>
    </dgm:pt>
    <dgm:pt modelId="{829C5759-3210-4F40-9E56-95BC67B39BBC}" type="pres">
      <dgm:prSet presAssocID="{B4816C24-DE42-4336-898F-C29DE353E615}" presName="compNode" presStyleCnt="0"/>
      <dgm:spPr/>
    </dgm:pt>
    <dgm:pt modelId="{02AA4BC8-29D5-4D64-B35D-3AB4564000A4}" type="pres">
      <dgm:prSet presAssocID="{B4816C24-DE42-4336-898F-C29DE353E615}" presName="node" presStyleLbl="node1" presStyleIdx="1" presStyleCnt="3">
        <dgm:presLayoutVars>
          <dgm:bulletEnabled val="1"/>
        </dgm:presLayoutVars>
      </dgm:prSet>
      <dgm:spPr/>
    </dgm:pt>
    <dgm:pt modelId="{4BD8D447-87FA-4066-BE37-8EAE3C328FB1}" type="pres">
      <dgm:prSet presAssocID="{B4816C24-DE42-4336-898F-C29DE353E615}" presName="invisiNode" presStyleLbl="node1" presStyleIdx="1" presStyleCnt="3"/>
      <dgm:spPr/>
    </dgm:pt>
    <dgm:pt modelId="{15DE5D82-547F-48CC-9EFF-0E74B92C4B1C}" type="pres">
      <dgm:prSet presAssocID="{B4816C24-DE42-4336-898F-C29DE353E615}" presName="imagNode"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7913" b="-42087"/>
          </a:stretch>
        </a:blipFill>
      </dgm:spPr>
    </dgm:pt>
    <dgm:pt modelId="{24EAB3E5-4546-4852-AD4F-041A40A85D2B}" type="pres">
      <dgm:prSet presAssocID="{83F882E7-6EF3-4DB8-BA27-10CA7385757C}" presName="sibTrans" presStyleLbl="sibTrans2D1" presStyleIdx="0" presStyleCnt="0"/>
      <dgm:spPr/>
    </dgm:pt>
    <dgm:pt modelId="{14D3ACFB-4956-4CD1-A041-7AE971963647}" type="pres">
      <dgm:prSet presAssocID="{34A958EC-CEBD-4B85-828A-6FA63F17D887}" presName="compNode" presStyleCnt="0"/>
      <dgm:spPr/>
    </dgm:pt>
    <dgm:pt modelId="{BF1B48C6-7148-4A4C-93CD-6EFFAFCB09F4}" type="pres">
      <dgm:prSet presAssocID="{34A958EC-CEBD-4B85-828A-6FA63F17D887}" presName="node" presStyleLbl="node1" presStyleIdx="2" presStyleCnt="3" custLinFactNeighborX="377" custLinFactNeighborY="0">
        <dgm:presLayoutVars>
          <dgm:bulletEnabled val="1"/>
        </dgm:presLayoutVars>
      </dgm:prSet>
      <dgm:spPr/>
    </dgm:pt>
    <dgm:pt modelId="{65AEDDC2-FF4F-4F33-A68A-207EFDF6A55F}" type="pres">
      <dgm:prSet presAssocID="{34A958EC-CEBD-4B85-828A-6FA63F17D887}" presName="invisiNode" presStyleLbl="node1" presStyleIdx="2" presStyleCnt="3"/>
      <dgm:spPr/>
    </dgm:pt>
    <dgm:pt modelId="{A99B3132-359C-4E74-A407-FE8D6BA00F93}" type="pres">
      <dgm:prSet presAssocID="{34A958EC-CEBD-4B85-828A-6FA63F17D887}" presName="imagNode"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16" t="-10049" r="-316" b="-39951"/>
          </a:stretch>
        </a:blipFill>
      </dgm:spPr>
    </dgm:pt>
  </dgm:ptLst>
  <dgm:cxnLst>
    <dgm:cxn modelId="{1A1BAD07-066F-4CE1-8FF3-CBCFAF3EAC6D}" type="presOf" srcId="{83F882E7-6EF3-4DB8-BA27-10CA7385757C}" destId="{24EAB3E5-4546-4852-AD4F-041A40A85D2B}" srcOrd="0" destOrd="0" presId="urn:microsoft.com/office/officeart/2005/8/layout/pList2"/>
    <dgm:cxn modelId="{DFD5251B-9EBE-45DE-9170-0C9C532E68D5}" type="presOf" srcId="{49B93A0F-8F20-433C-A7B9-568B0FFE628A}" destId="{9AF50571-46C0-4024-B769-3A9B93730442}" srcOrd="0" destOrd="0" presId="urn:microsoft.com/office/officeart/2005/8/layout/pList2"/>
    <dgm:cxn modelId="{F75D5E1F-4FCD-4A46-B3BF-7D079E161FED}" srcId="{EF189628-5B2E-4931-9E1A-6BAD9358AF06}" destId="{B4816C24-DE42-4336-898F-C29DE353E615}" srcOrd="1" destOrd="0" parTransId="{0879372A-A29B-4BD9-90BF-7170BE7E009E}" sibTransId="{83F882E7-6EF3-4DB8-BA27-10CA7385757C}"/>
    <dgm:cxn modelId="{C936166D-C069-4E98-B329-8D2313344431}" type="presOf" srcId="{C2E75115-26CA-406B-862D-67782D2D5A8D}" destId="{A9F6983E-0174-4EF9-979B-C2786CF12364}" srcOrd="0" destOrd="0" presId="urn:microsoft.com/office/officeart/2005/8/layout/pList2"/>
    <dgm:cxn modelId="{22738759-8B06-4F6C-A62D-C554FFBAED85}" srcId="{EF189628-5B2E-4931-9E1A-6BAD9358AF06}" destId="{49B93A0F-8F20-433C-A7B9-568B0FFE628A}" srcOrd="0" destOrd="0" parTransId="{777AB104-3E2E-4234-8F91-4AA87915F24D}" sibTransId="{C2E75115-26CA-406B-862D-67782D2D5A8D}"/>
    <dgm:cxn modelId="{3342AE8A-2EB8-49B6-9ABE-28F7C3EB1325}" type="presOf" srcId="{B4816C24-DE42-4336-898F-C29DE353E615}" destId="{02AA4BC8-29D5-4D64-B35D-3AB4564000A4}" srcOrd="0" destOrd="0" presId="urn:microsoft.com/office/officeart/2005/8/layout/pList2"/>
    <dgm:cxn modelId="{89084B9F-F69B-41FF-9B40-B70C2B61FDB5}" type="presOf" srcId="{EF189628-5B2E-4931-9E1A-6BAD9358AF06}" destId="{6F3A2F6F-97DA-401D-9D57-1D2B70E84663}" srcOrd="0" destOrd="0" presId="urn:microsoft.com/office/officeart/2005/8/layout/pList2"/>
    <dgm:cxn modelId="{519A36C6-D3BE-4DCD-8739-8FAEFCDBB744}" srcId="{EF189628-5B2E-4931-9E1A-6BAD9358AF06}" destId="{34A958EC-CEBD-4B85-828A-6FA63F17D887}" srcOrd="2" destOrd="0" parTransId="{EA84D1C0-8413-4766-A9FF-CA8C362D81F4}" sibTransId="{5BD80C3C-E1CD-4EA8-97E1-F3F5CA6FA87B}"/>
    <dgm:cxn modelId="{82A061E5-8AEA-4D05-BDFB-5CADEA4BF63C}" type="presOf" srcId="{34A958EC-CEBD-4B85-828A-6FA63F17D887}" destId="{BF1B48C6-7148-4A4C-93CD-6EFFAFCB09F4}" srcOrd="0" destOrd="0" presId="urn:microsoft.com/office/officeart/2005/8/layout/pList2"/>
    <dgm:cxn modelId="{6BDCFD88-4D3C-4D5E-9229-F349796C357B}" type="presParOf" srcId="{6F3A2F6F-97DA-401D-9D57-1D2B70E84663}" destId="{994DB756-A10D-40AB-8EE9-C4EAE0C762F6}" srcOrd="0" destOrd="0" presId="urn:microsoft.com/office/officeart/2005/8/layout/pList2"/>
    <dgm:cxn modelId="{583F2F7D-0D0B-401E-9A48-CF5D8882A995}" type="presParOf" srcId="{6F3A2F6F-97DA-401D-9D57-1D2B70E84663}" destId="{392187FC-D56A-4C7E-9FD2-8E76E09D86F8}" srcOrd="1" destOrd="0" presId="urn:microsoft.com/office/officeart/2005/8/layout/pList2"/>
    <dgm:cxn modelId="{74ECF0D8-658E-4D37-8C43-4EB867B90CE5}" type="presParOf" srcId="{392187FC-D56A-4C7E-9FD2-8E76E09D86F8}" destId="{749A1E4E-F38C-4A5A-9A18-D40C40130DFE}" srcOrd="0" destOrd="0" presId="urn:microsoft.com/office/officeart/2005/8/layout/pList2"/>
    <dgm:cxn modelId="{F3FA61BE-9C79-4E8C-B317-E795C22B0B93}" type="presParOf" srcId="{749A1E4E-F38C-4A5A-9A18-D40C40130DFE}" destId="{9AF50571-46C0-4024-B769-3A9B93730442}" srcOrd="0" destOrd="0" presId="urn:microsoft.com/office/officeart/2005/8/layout/pList2"/>
    <dgm:cxn modelId="{A9B9FB7A-C565-498B-B514-4487A2B99569}" type="presParOf" srcId="{749A1E4E-F38C-4A5A-9A18-D40C40130DFE}" destId="{AA5BD624-5293-4D1A-95D6-67E93BCC2731}" srcOrd="1" destOrd="0" presId="urn:microsoft.com/office/officeart/2005/8/layout/pList2"/>
    <dgm:cxn modelId="{80A62A75-11B6-427C-AECB-C30FB9B5714B}" type="presParOf" srcId="{749A1E4E-F38C-4A5A-9A18-D40C40130DFE}" destId="{3CD8FEE1-6099-45FE-8DE2-3C1202951175}" srcOrd="2" destOrd="0" presId="urn:microsoft.com/office/officeart/2005/8/layout/pList2"/>
    <dgm:cxn modelId="{686BBC3F-E13B-4198-A9D7-AB59E32D2366}" type="presParOf" srcId="{392187FC-D56A-4C7E-9FD2-8E76E09D86F8}" destId="{A9F6983E-0174-4EF9-979B-C2786CF12364}" srcOrd="1" destOrd="0" presId="urn:microsoft.com/office/officeart/2005/8/layout/pList2"/>
    <dgm:cxn modelId="{6D718087-7767-4F4D-99D3-44BE2572BA49}" type="presParOf" srcId="{392187FC-D56A-4C7E-9FD2-8E76E09D86F8}" destId="{829C5759-3210-4F40-9E56-95BC67B39BBC}" srcOrd="2" destOrd="0" presId="urn:microsoft.com/office/officeart/2005/8/layout/pList2"/>
    <dgm:cxn modelId="{F1C2236A-F16F-401A-A142-EC7240A1764D}" type="presParOf" srcId="{829C5759-3210-4F40-9E56-95BC67B39BBC}" destId="{02AA4BC8-29D5-4D64-B35D-3AB4564000A4}" srcOrd="0" destOrd="0" presId="urn:microsoft.com/office/officeart/2005/8/layout/pList2"/>
    <dgm:cxn modelId="{A7271096-1F1B-4F0F-B8C3-C8F1AAEF9DAA}" type="presParOf" srcId="{829C5759-3210-4F40-9E56-95BC67B39BBC}" destId="{4BD8D447-87FA-4066-BE37-8EAE3C328FB1}" srcOrd="1" destOrd="0" presId="urn:microsoft.com/office/officeart/2005/8/layout/pList2"/>
    <dgm:cxn modelId="{92B4086A-CCED-4F4C-AB57-03E1CD5FEF66}" type="presParOf" srcId="{829C5759-3210-4F40-9E56-95BC67B39BBC}" destId="{15DE5D82-547F-48CC-9EFF-0E74B92C4B1C}" srcOrd="2" destOrd="0" presId="urn:microsoft.com/office/officeart/2005/8/layout/pList2"/>
    <dgm:cxn modelId="{5E520004-75E7-4C79-A504-E4608B1221BF}" type="presParOf" srcId="{392187FC-D56A-4C7E-9FD2-8E76E09D86F8}" destId="{24EAB3E5-4546-4852-AD4F-041A40A85D2B}" srcOrd="3" destOrd="0" presId="urn:microsoft.com/office/officeart/2005/8/layout/pList2"/>
    <dgm:cxn modelId="{407AED06-3611-4E53-8206-202D058306B9}" type="presParOf" srcId="{392187FC-D56A-4C7E-9FD2-8E76E09D86F8}" destId="{14D3ACFB-4956-4CD1-A041-7AE971963647}" srcOrd="4" destOrd="0" presId="urn:microsoft.com/office/officeart/2005/8/layout/pList2"/>
    <dgm:cxn modelId="{51917FBF-D8CC-4EA2-B109-CEAA7F971CFA}" type="presParOf" srcId="{14D3ACFB-4956-4CD1-A041-7AE971963647}" destId="{BF1B48C6-7148-4A4C-93CD-6EFFAFCB09F4}" srcOrd="0" destOrd="0" presId="urn:microsoft.com/office/officeart/2005/8/layout/pList2"/>
    <dgm:cxn modelId="{8A3B857E-1C67-4D66-AAE8-E288ADF9CE46}" type="presParOf" srcId="{14D3ACFB-4956-4CD1-A041-7AE971963647}" destId="{65AEDDC2-FF4F-4F33-A68A-207EFDF6A55F}" srcOrd="1" destOrd="0" presId="urn:microsoft.com/office/officeart/2005/8/layout/pList2"/>
    <dgm:cxn modelId="{147D4106-5B18-464D-AACB-9382B22372D3}" type="presParOf" srcId="{14D3ACFB-4956-4CD1-A041-7AE971963647}" destId="{A99B3132-359C-4E74-A407-FE8D6BA00F9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E7CE89-3897-4BEC-9B33-BD94111F672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16ADDBAC-EABB-499A-80CC-55D17AE09044}">
      <dgm:prSet phldrT="[Tekst]"/>
      <dgm:spPr>
        <a:solidFill>
          <a:srgbClr val="84BFA4"/>
        </a:solidFill>
      </dgm:spPr>
      <dgm:t>
        <a:bodyPr/>
        <a:lstStyle/>
        <a:p>
          <a:r>
            <a:rPr lang="en-GB" b="1" noProof="0" dirty="0"/>
            <a:t>1. You’re strong and adaptable</a:t>
          </a:r>
          <a:endParaRPr lang="en-GB" noProof="0" dirty="0"/>
        </a:p>
      </dgm:t>
    </dgm:pt>
    <dgm:pt modelId="{81CE008E-80B8-4219-82E5-B2CF00158C0E}" type="parTrans" cxnId="{60DAB11D-B51E-40D5-A23B-2B99E790BB03}">
      <dgm:prSet/>
      <dgm:spPr/>
      <dgm:t>
        <a:bodyPr/>
        <a:lstStyle/>
        <a:p>
          <a:endParaRPr lang="en-GB"/>
        </a:p>
      </dgm:t>
    </dgm:pt>
    <dgm:pt modelId="{D0EA0BC6-86C7-4B07-8A86-7E1B58DE2BBC}" type="sibTrans" cxnId="{60DAB11D-B51E-40D5-A23B-2B99E790BB03}">
      <dgm:prSet/>
      <dgm:spPr/>
      <dgm:t>
        <a:bodyPr/>
        <a:lstStyle/>
        <a:p>
          <a:endParaRPr lang="en-GB"/>
        </a:p>
      </dgm:t>
    </dgm:pt>
    <dgm:pt modelId="{E3991712-9B73-4630-9C84-17880989D459}">
      <dgm:prSet phldrT="[Tekst]"/>
      <dgm:spPr>
        <a:solidFill>
          <a:srgbClr val="84BFA4"/>
        </a:solidFill>
      </dgm:spPr>
      <dgm:t>
        <a:bodyPr/>
        <a:lstStyle/>
        <a:p>
          <a:r>
            <a:rPr lang="en-GB" b="1" noProof="0" dirty="0"/>
            <a:t>2. You understand people</a:t>
          </a:r>
          <a:endParaRPr lang="en-GB" noProof="0" dirty="0"/>
        </a:p>
      </dgm:t>
    </dgm:pt>
    <dgm:pt modelId="{DF2F14E5-5678-4822-8151-6006EAABB8F0}" type="parTrans" cxnId="{3D118127-D947-4E98-A748-DE9631F58FBD}">
      <dgm:prSet/>
      <dgm:spPr/>
      <dgm:t>
        <a:bodyPr/>
        <a:lstStyle/>
        <a:p>
          <a:endParaRPr lang="en-GB"/>
        </a:p>
      </dgm:t>
    </dgm:pt>
    <dgm:pt modelId="{332473FA-F952-4C34-A96A-E3B79A74BA89}" type="sibTrans" cxnId="{3D118127-D947-4E98-A748-DE9631F58FBD}">
      <dgm:prSet/>
      <dgm:spPr/>
      <dgm:t>
        <a:bodyPr/>
        <a:lstStyle/>
        <a:p>
          <a:endParaRPr lang="en-GB"/>
        </a:p>
      </dgm:t>
    </dgm:pt>
    <dgm:pt modelId="{EE463240-844C-40D6-8D1B-C36FDC04EDBE}">
      <dgm:prSet phldrT="[Tekst]"/>
      <dgm:spPr>
        <a:solidFill>
          <a:srgbClr val="84BFA4"/>
        </a:solidFill>
      </dgm:spPr>
      <dgm:t>
        <a:bodyPr/>
        <a:lstStyle/>
        <a:p>
          <a:r>
            <a:rPr lang="en-GB" b="1" noProof="0" dirty="0"/>
            <a:t>3. You’re a great communicator</a:t>
          </a:r>
          <a:endParaRPr lang="en-GB" noProof="0" dirty="0"/>
        </a:p>
      </dgm:t>
    </dgm:pt>
    <dgm:pt modelId="{DD86155D-F5F1-4348-9321-6ED29620DD07}" type="parTrans" cxnId="{382966D7-13C5-41D7-AEE9-FB1EFA21CC6C}">
      <dgm:prSet/>
      <dgm:spPr/>
      <dgm:t>
        <a:bodyPr/>
        <a:lstStyle/>
        <a:p>
          <a:endParaRPr lang="en-GB"/>
        </a:p>
      </dgm:t>
    </dgm:pt>
    <dgm:pt modelId="{A3F2F36D-2910-480D-9474-7E31291043F2}" type="sibTrans" cxnId="{382966D7-13C5-41D7-AEE9-FB1EFA21CC6C}">
      <dgm:prSet/>
      <dgm:spPr/>
      <dgm:t>
        <a:bodyPr/>
        <a:lstStyle/>
        <a:p>
          <a:endParaRPr lang="en-GB"/>
        </a:p>
      </dgm:t>
    </dgm:pt>
    <dgm:pt modelId="{E6CCF5D2-BDCA-4510-B97B-121CEAD9327C}">
      <dgm:prSet/>
      <dgm:spPr/>
      <dgm:t>
        <a:bodyPr/>
        <a:lstStyle/>
        <a:p>
          <a:pPr marL="0" indent="0">
            <a:buClr>
              <a:srgbClr val="B6D1E1"/>
            </a:buClr>
            <a:buNone/>
          </a:pPr>
          <a:r>
            <a:rPr lang="en-GB" noProof="0" dirty="0"/>
            <a:t>Facing change and finding solutions is already part of your everyday life. These are key skills for running a business.</a:t>
          </a:r>
        </a:p>
      </dgm:t>
    </dgm:pt>
    <dgm:pt modelId="{F41EB57D-71BD-48F4-BE19-A02EC09A7053}" type="parTrans" cxnId="{9D631582-D824-4D25-8C9A-9DC08A26CBCF}">
      <dgm:prSet/>
      <dgm:spPr/>
      <dgm:t>
        <a:bodyPr/>
        <a:lstStyle/>
        <a:p>
          <a:endParaRPr lang="en-GB"/>
        </a:p>
      </dgm:t>
    </dgm:pt>
    <dgm:pt modelId="{202C9A8E-7940-4135-B3D8-2E5B754F0811}" type="sibTrans" cxnId="{9D631582-D824-4D25-8C9A-9DC08A26CBCF}">
      <dgm:prSet/>
      <dgm:spPr/>
      <dgm:t>
        <a:bodyPr/>
        <a:lstStyle/>
        <a:p>
          <a:endParaRPr lang="en-GB"/>
        </a:p>
      </dgm:t>
    </dgm:pt>
    <dgm:pt modelId="{58731DAB-BFA9-4AEC-91E1-DDB1453DA72C}">
      <dgm:prSet/>
      <dgm:spPr/>
      <dgm:t>
        <a:bodyPr/>
        <a:lstStyle/>
        <a:p>
          <a:pPr marL="0" indent="0">
            <a:buClr>
              <a:srgbClr val="B6D1E1"/>
            </a:buClr>
            <a:buNone/>
          </a:pPr>
          <a:r>
            <a:rPr lang="en-GB" noProof="0" dirty="0"/>
            <a:t>Many migrant women have strong social awareness. You can often sense what others need and how to connect with them. That’s the heart of good business.</a:t>
          </a:r>
        </a:p>
      </dgm:t>
    </dgm:pt>
    <dgm:pt modelId="{01613EB8-5B6B-4D67-9E54-645EF8B63D00}" type="parTrans" cxnId="{C1EA359E-3B14-4E44-95B8-FE90734EF9D5}">
      <dgm:prSet/>
      <dgm:spPr/>
      <dgm:t>
        <a:bodyPr/>
        <a:lstStyle/>
        <a:p>
          <a:endParaRPr lang="en-GB"/>
        </a:p>
      </dgm:t>
    </dgm:pt>
    <dgm:pt modelId="{165897DC-0ECA-457A-9988-96E68AF11125}" type="sibTrans" cxnId="{C1EA359E-3B14-4E44-95B8-FE90734EF9D5}">
      <dgm:prSet/>
      <dgm:spPr/>
      <dgm:t>
        <a:bodyPr/>
        <a:lstStyle/>
        <a:p>
          <a:endParaRPr lang="en-GB"/>
        </a:p>
      </dgm:t>
    </dgm:pt>
    <dgm:pt modelId="{CA03B3AB-58D2-49E1-A674-DC8908CCD965}">
      <dgm:prSet/>
      <dgm:spPr/>
      <dgm:t>
        <a:bodyPr/>
        <a:lstStyle/>
        <a:p>
          <a:pPr marL="0" indent="0">
            <a:buNone/>
          </a:pPr>
          <a:r>
            <a:rPr lang="en-GB" noProof="0" dirty="0"/>
            <a:t>Not only with words, but by listening, empathising, and making people feel  understood. Customers value this more than you might think.</a:t>
          </a:r>
        </a:p>
      </dgm:t>
    </dgm:pt>
    <dgm:pt modelId="{EC399B15-3C62-43E3-AFE4-3C30BF45A3A1}" type="parTrans" cxnId="{87A37CCE-8970-492D-8381-BF74024574DA}">
      <dgm:prSet/>
      <dgm:spPr/>
      <dgm:t>
        <a:bodyPr/>
        <a:lstStyle/>
        <a:p>
          <a:endParaRPr lang="en-GB"/>
        </a:p>
      </dgm:t>
    </dgm:pt>
    <dgm:pt modelId="{40C6FFF9-3C78-4060-9E74-1ADE20CB01F2}" type="sibTrans" cxnId="{87A37CCE-8970-492D-8381-BF74024574DA}">
      <dgm:prSet/>
      <dgm:spPr/>
      <dgm:t>
        <a:bodyPr/>
        <a:lstStyle/>
        <a:p>
          <a:endParaRPr lang="en-GB"/>
        </a:p>
      </dgm:t>
    </dgm:pt>
    <dgm:pt modelId="{05100A5F-4979-480D-ABED-0A56C9C4EAC4}" type="pres">
      <dgm:prSet presAssocID="{81E7CE89-3897-4BEC-9B33-BD94111F6727}" presName="linear" presStyleCnt="0">
        <dgm:presLayoutVars>
          <dgm:dir/>
          <dgm:animLvl val="lvl"/>
          <dgm:resizeHandles val="exact"/>
        </dgm:presLayoutVars>
      </dgm:prSet>
      <dgm:spPr/>
    </dgm:pt>
    <dgm:pt modelId="{39908C87-AE98-43B5-9638-77D315566661}" type="pres">
      <dgm:prSet presAssocID="{16ADDBAC-EABB-499A-80CC-55D17AE09044}" presName="parentLin" presStyleCnt="0"/>
      <dgm:spPr/>
    </dgm:pt>
    <dgm:pt modelId="{D1C73A11-B08B-47EA-9F42-9A81E1C28191}" type="pres">
      <dgm:prSet presAssocID="{16ADDBAC-EABB-499A-80CC-55D17AE09044}" presName="parentLeftMargin" presStyleLbl="node1" presStyleIdx="0" presStyleCnt="3"/>
      <dgm:spPr/>
    </dgm:pt>
    <dgm:pt modelId="{372FD4C0-DA54-4433-9802-F6873F2BC7E8}" type="pres">
      <dgm:prSet presAssocID="{16ADDBAC-EABB-499A-80CC-55D17AE09044}" presName="parentText" presStyleLbl="node1" presStyleIdx="0" presStyleCnt="3">
        <dgm:presLayoutVars>
          <dgm:chMax val="0"/>
          <dgm:bulletEnabled val="1"/>
        </dgm:presLayoutVars>
      </dgm:prSet>
      <dgm:spPr/>
    </dgm:pt>
    <dgm:pt modelId="{77463CC9-D337-47E7-9400-39B96F73F22C}" type="pres">
      <dgm:prSet presAssocID="{16ADDBAC-EABB-499A-80CC-55D17AE09044}" presName="negativeSpace" presStyleCnt="0"/>
      <dgm:spPr/>
    </dgm:pt>
    <dgm:pt modelId="{563B5152-5BC2-404C-9FDD-A66FC9696496}" type="pres">
      <dgm:prSet presAssocID="{16ADDBAC-EABB-499A-80CC-55D17AE09044}" presName="childText" presStyleLbl="conFgAcc1" presStyleIdx="0" presStyleCnt="3">
        <dgm:presLayoutVars>
          <dgm:bulletEnabled val="1"/>
        </dgm:presLayoutVars>
      </dgm:prSet>
      <dgm:spPr/>
    </dgm:pt>
    <dgm:pt modelId="{3C96AB9F-AD96-4474-B9FA-933BB06009CC}" type="pres">
      <dgm:prSet presAssocID="{D0EA0BC6-86C7-4B07-8A86-7E1B58DE2BBC}" presName="spaceBetweenRectangles" presStyleCnt="0"/>
      <dgm:spPr/>
    </dgm:pt>
    <dgm:pt modelId="{8270C83C-0CC9-4398-BA94-F0A63744A452}" type="pres">
      <dgm:prSet presAssocID="{E3991712-9B73-4630-9C84-17880989D459}" presName="parentLin" presStyleCnt="0"/>
      <dgm:spPr/>
    </dgm:pt>
    <dgm:pt modelId="{C0437A3F-7C21-462C-A248-A010F312626A}" type="pres">
      <dgm:prSet presAssocID="{E3991712-9B73-4630-9C84-17880989D459}" presName="parentLeftMargin" presStyleLbl="node1" presStyleIdx="0" presStyleCnt="3"/>
      <dgm:spPr/>
    </dgm:pt>
    <dgm:pt modelId="{88FD4CB4-BEF1-4924-BE8F-C69454665D02}" type="pres">
      <dgm:prSet presAssocID="{E3991712-9B73-4630-9C84-17880989D459}" presName="parentText" presStyleLbl="node1" presStyleIdx="1" presStyleCnt="3">
        <dgm:presLayoutVars>
          <dgm:chMax val="0"/>
          <dgm:bulletEnabled val="1"/>
        </dgm:presLayoutVars>
      </dgm:prSet>
      <dgm:spPr/>
    </dgm:pt>
    <dgm:pt modelId="{7045D7BA-8837-444C-A0BD-BD0498115079}" type="pres">
      <dgm:prSet presAssocID="{E3991712-9B73-4630-9C84-17880989D459}" presName="negativeSpace" presStyleCnt="0"/>
      <dgm:spPr/>
    </dgm:pt>
    <dgm:pt modelId="{7CD521E7-ADE8-4A2E-A784-669FA1FAC42F}" type="pres">
      <dgm:prSet presAssocID="{E3991712-9B73-4630-9C84-17880989D459}" presName="childText" presStyleLbl="conFgAcc1" presStyleIdx="1" presStyleCnt="3">
        <dgm:presLayoutVars>
          <dgm:bulletEnabled val="1"/>
        </dgm:presLayoutVars>
      </dgm:prSet>
      <dgm:spPr/>
    </dgm:pt>
    <dgm:pt modelId="{DE68200A-06A9-4C2B-ADBE-BFF3733C7E4D}" type="pres">
      <dgm:prSet presAssocID="{332473FA-F952-4C34-A96A-E3B79A74BA89}" presName="spaceBetweenRectangles" presStyleCnt="0"/>
      <dgm:spPr/>
    </dgm:pt>
    <dgm:pt modelId="{77A57F3F-3F92-4AAF-A6F3-F7E4C8D70640}" type="pres">
      <dgm:prSet presAssocID="{EE463240-844C-40D6-8D1B-C36FDC04EDBE}" presName="parentLin" presStyleCnt="0"/>
      <dgm:spPr/>
    </dgm:pt>
    <dgm:pt modelId="{7B2E82A9-9155-4921-866A-14EF159C791F}" type="pres">
      <dgm:prSet presAssocID="{EE463240-844C-40D6-8D1B-C36FDC04EDBE}" presName="parentLeftMargin" presStyleLbl="node1" presStyleIdx="1" presStyleCnt="3"/>
      <dgm:spPr/>
    </dgm:pt>
    <dgm:pt modelId="{C70FB613-EE2D-4704-A9C3-38FA4DCE28DD}" type="pres">
      <dgm:prSet presAssocID="{EE463240-844C-40D6-8D1B-C36FDC04EDBE}" presName="parentText" presStyleLbl="node1" presStyleIdx="2" presStyleCnt="3">
        <dgm:presLayoutVars>
          <dgm:chMax val="0"/>
          <dgm:bulletEnabled val="1"/>
        </dgm:presLayoutVars>
      </dgm:prSet>
      <dgm:spPr/>
    </dgm:pt>
    <dgm:pt modelId="{424AFFE3-BC48-4DC4-B3AF-9B17FE524643}" type="pres">
      <dgm:prSet presAssocID="{EE463240-844C-40D6-8D1B-C36FDC04EDBE}" presName="negativeSpace" presStyleCnt="0"/>
      <dgm:spPr/>
    </dgm:pt>
    <dgm:pt modelId="{33EBC69A-9187-4A91-9DE6-425AB5D64609}" type="pres">
      <dgm:prSet presAssocID="{EE463240-844C-40D6-8D1B-C36FDC04EDBE}" presName="childText" presStyleLbl="conFgAcc1" presStyleIdx="2" presStyleCnt="3">
        <dgm:presLayoutVars>
          <dgm:bulletEnabled val="1"/>
        </dgm:presLayoutVars>
      </dgm:prSet>
      <dgm:spPr/>
    </dgm:pt>
  </dgm:ptLst>
  <dgm:cxnLst>
    <dgm:cxn modelId="{61C85002-E16B-45A3-9F1B-5CCC9099DA76}" type="presOf" srcId="{81E7CE89-3897-4BEC-9B33-BD94111F6727}" destId="{05100A5F-4979-480D-ABED-0A56C9C4EAC4}" srcOrd="0" destOrd="0" presId="urn:microsoft.com/office/officeart/2005/8/layout/list1"/>
    <dgm:cxn modelId="{60DAB11D-B51E-40D5-A23B-2B99E790BB03}" srcId="{81E7CE89-3897-4BEC-9B33-BD94111F6727}" destId="{16ADDBAC-EABB-499A-80CC-55D17AE09044}" srcOrd="0" destOrd="0" parTransId="{81CE008E-80B8-4219-82E5-B2CF00158C0E}" sibTransId="{D0EA0BC6-86C7-4B07-8A86-7E1B58DE2BBC}"/>
    <dgm:cxn modelId="{3D118127-D947-4E98-A748-DE9631F58FBD}" srcId="{81E7CE89-3897-4BEC-9B33-BD94111F6727}" destId="{E3991712-9B73-4630-9C84-17880989D459}" srcOrd="1" destOrd="0" parTransId="{DF2F14E5-5678-4822-8151-6006EAABB8F0}" sibTransId="{332473FA-F952-4C34-A96A-E3B79A74BA89}"/>
    <dgm:cxn modelId="{61AD6C35-C673-40A4-A5BC-CCC9C43BC05C}" type="presOf" srcId="{E3991712-9B73-4630-9C84-17880989D459}" destId="{C0437A3F-7C21-462C-A248-A010F312626A}" srcOrd="0" destOrd="0" presId="urn:microsoft.com/office/officeart/2005/8/layout/list1"/>
    <dgm:cxn modelId="{466BC93F-B989-41EF-B99C-BC809FD13AD7}" type="presOf" srcId="{CA03B3AB-58D2-49E1-A674-DC8908CCD965}" destId="{33EBC69A-9187-4A91-9DE6-425AB5D64609}" srcOrd="0" destOrd="0" presId="urn:microsoft.com/office/officeart/2005/8/layout/list1"/>
    <dgm:cxn modelId="{9D631582-D824-4D25-8C9A-9DC08A26CBCF}" srcId="{16ADDBAC-EABB-499A-80CC-55D17AE09044}" destId="{E6CCF5D2-BDCA-4510-B97B-121CEAD9327C}" srcOrd="0" destOrd="0" parTransId="{F41EB57D-71BD-48F4-BE19-A02EC09A7053}" sibTransId="{202C9A8E-7940-4135-B3D8-2E5B754F0811}"/>
    <dgm:cxn modelId="{6E25E184-33D4-44F4-A0F9-46E6E14F0201}" type="presOf" srcId="{EE463240-844C-40D6-8D1B-C36FDC04EDBE}" destId="{C70FB613-EE2D-4704-A9C3-38FA4DCE28DD}" srcOrd="1" destOrd="0" presId="urn:microsoft.com/office/officeart/2005/8/layout/list1"/>
    <dgm:cxn modelId="{BF53A695-4733-456B-B4C2-898B59C1EB76}" type="presOf" srcId="{E6CCF5D2-BDCA-4510-B97B-121CEAD9327C}" destId="{563B5152-5BC2-404C-9FDD-A66FC9696496}" srcOrd="0" destOrd="0" presId="urn:microsoft.com/office/officeart/2005/8/layout/list1"/>
    <dgm:cxn modelId="{DC730697-2394-4532-8540-C5996FD71E71}" type="presOf" srcId="{16ADDBAC-EABB-499A-80CC-55D17AE09044}" destId="{D1C73A11-B08B-47EA-9F42-9A81E1C28191}" srcOrd="0" destOrd="0" presId="urn:microsoft.com/office/officeart/2005/8/layout/list1"/>
    <dgm:cxn modelId="{35E4CF9B-E4C8-40C0-B8B5-DCD9FD2BF36F}" type="presOf" srcId="{EE463240-844C-40D6-8D1B-C36FDC04EDBE}" destId="{7B2E82A9-9155-4921-866A-14EF159C791F}" srcOrd="0" destOrd="0" presId="urn:microsoft.com/office/officeart/2005/8/layout/list1"/>
    <dgm:cxn modelId="{C1EA359E-3B14-4E44-95B8-FE90734EF9D5}" srcId="{E3991712-9B73-4630-9C84-17880989D459}" destId="{58731DAB-BFA9-4AEC-91E1-DDB1453DA72C}" srcOrd="0" destOrd="0" parTransId="{01613EB8-5B6B-4D67-9E54-645EF8B63D00}" sibTransId="{165897DC-0ECA-457A-9988-96E68AF11125}"/>
    <dgm:cxn modelId="{EAD454BC-7211-449A-B0B7-80F380644A1B}" type="presOf" srcId="{16ADDBAC-EABB-499A-80CC-55D17AE09044}" destId="{372FD4C0-DA54-4433-9802-F6873F2BC7E8}" srcOrd="1" destOrd="0" presId="urn:microsoft.com/office/officeart/2005/8/layout/list1"/>
    <dgm:cxn modelId="{7CE2A1CD-C942-4BC9-BC31-EE890A8A5F01}" type="presOf" srcId="{E3991712-9B73-4630-9C84-17880989D459}" destId="{88FD4CB4-BEF1-4924-BE8F-C69454665D02}" srcOrd="1" destOrd="0" presId="urn:microsoft.com/office/officeart/2005/8/layout/list1"/>
    <dgm:cxn modelId="{87A37CCE-8970-492D-8381-BF74024574DA}" srcId="{EE463240-844C-40D6-8D1B-C36FDC04EDBE}" destId="{CA03B3AB-58D2-49E1-A674-DC8908CCD965}" srcOrd="0" destOrd="0" parTransId="{EC399B15-3C62-43E3-AFE4-3C30BF45A3A1}" sibTransId="{40C6FFF9-3C78-4060-9E74-1ADE20CB01F2}"/>
    <dgm:cxn modelId="{382966D7-13C5-41D7-AEE9-FB1EFA21CC6C}" srcId="{81E7CE89-3897-4BEC-9B33-BD94111F6727}" destId="{EE463240-844C-40D6-8D1B-C36FDC04EDBE}" srcOrd="2" destOrd="0" parTransId="{DD86155D-F5F1-4348-9321-6ED29620DD07}" sibTransId="{A3F2F36D-2910-480D-9474-7E31291043F2}"/>
    <dgm:cxn modelId="{C22F4FE4-B1D5-4D33-BEAA-711D69BDA0DB}" type="presOf" srcId="{58731DAB-BFA9-4AEC-91E1-DDB1453DA72C}" destId="{7CD521E7-ADE8-4A2E-A784-669FA1FAC42F}" srcOrd="0" destOrd="0" presId="urn:microsoft.com/office/officeart/2005/8/layout/list1"/>
    <dgm:cxn modelId="{53180509-E685-4E03-AAC2-D71ECDD04115}" type="presParOf" srcId="{05100A5F-4979-480D-ABED-0A56C9C4EAC4}" destId="{39908C87-AE98-43B5-9638-77D315566661}" srcOrd="0" destOrd="0" presId="urn:microsoft.com/office/officeart/2005/8/layout/list1"/>
    <dgm:cxn modelId="{8729484F-5FA2-495A-8DB1-7036D463728A}" type="presParOf" srcId="{39908C87-AE98-43B5-9638-77D315566661}" destId="{D1C73A11-B08B-47EA-9F42-9A81E1C28191}" srcOrd="0" destOrd="0" presId="urn:microsoft.com/office/officeart/2005/8/layout/list1"/>
    <dgm:cxn modelId="{804100DD-BD3E-4B56-8315-9F4820A898A4}" type="presParOf" srcId="{39908C87-AE98-43B5-9638-77D315566661}" destId="{372FD4C0-DA54-4433-9802-F6873F2BC7E8}" srcOrd="1" destOrd="0" presId="urn:microsoft.com/office/officeart/2005/8/layout/list1"/>
    <dgm:cxn modelId="{7A8BC623-932C-4732-B500-A362CDA94A85}" type="presParOf" srcId="{05100A5F-4979-480D-ABED-0A56C9C4EAC4}" destId="{77463CC9-D337-47E7-9400-39B96F73F22C}" srcOrd="1" destOrd="0" presId="urn:microsoft.com/office/officeart/2005/8/layout/list1"/>
    <dgm:cxn modelId="{636F8A0E-B9E0-47AE-8992-556F0B2CFE66}" type="presParOf" srcId="{05100A5F-4979-480D-ABED-0A56C9C4EAC4}" destId="{563B5152-5BC2-404C-9FDD-A66FC9696496}" srcOrd="2" destOrd="0" presId="urn:microsoft.com/office/officeart/2005/8/layout/list1"/>
    <dgm:cxn modelId="{94F0A00B-7FB1-438F-A114-DC3E7645E8E8}" type="presParOf" srcId="{05100A5F-4979-480D-ABED-0A56C9C4EAC4}" destId="{3C96AB9F-AD96-4474-B9FA-933BB06009CC}" srcOrd="3" destOrd="0" presId="urn:microsoft.com/office/officeart/2005/8/layout/list1"/>
    <dgm:cxn modelId="{D5F8E7C8-AC2D-493E-A854-4A333BD3ECC9}" type="presParOf" srcId="{05100A5F-4979-480D-ABED-0A56C9C4EAC4}" destId="{8270C83C-0CC9-4398-BA94-F0A63744A452}" srcOrd="4" destOrd="0" presId="urn:microsoft.com/office/officeart/2005/8/layout/list1"/>
    <dgm:cxn modelId="{5ADEC949-C2C9-4A4E-AC8E-30D761C76643}" type="presParOf" srcId="{8270C83C-0CC9-4398-BA94-F0A63744A452}" destId="{C0437A3F-7C21-462C-A248-A010F312626A}" srcOrd="0" destOrd="0" presId="urn:microsoft.com/office/officeart/2005/8/layout/list1"/>
    <dgm:cxn modelId="{F260E318-5DE5-4E09-B8D3-270D2CA6F130}" type="presParOf" srcId="{8270C83C-0CC9-4398-BA94-F0A63744A452}" destId="{88FD4CB4-BEF1-4924-BE8F-C69454665D02}" srcOrd="1" destOrd="0" presId="urn:microsoft.com/office/officeart/2005/8/layout/list1"/>
    <dgm:cxn modelId="{ECC63DED-18FD-4136-9D0B-5881004D4A68}" type="presParOf" srcId="{05100A5F-4979-480D-ABED-0A56C9C4EAC4}" destId="{7045D7BA-8837-444C-A0BD-BD0498115079}" srcOrd="5" destOrd="0" presId="urn:microsoft.com/office/officeart/2005/8/layout/list1"/>
    <dgm:cxn modelId="{19928304-F65B-48A1-86D8-2700093B73CF}" type="presParOf" srcId="{05100A5F-4979-480D-ABED-0A56C9C4EAC4}" destId="{7CD521E7-ADE8-4A2E-A784-669FA1FAC42F}" srcOrd="6" destOrd="0" presId="urn:microsoft.com/office/officeart/2005/8/layout/list1"/>
    <dgm:cxn modelId="{8F82902A-76D2-445D-882E-FDF7E3F660EC}" type="presParOf" srcId="{05100A5F-4979-480D-ABED-0A56C9C4EAC4}" destId="{DE68200A-06A9-4C2B-ADBE-BFF3733C7E4D}" srcOrd="7" destOrd="0" presId="urn:microsoft.com/office/officeart/2005/8/layout/list1"/>
    <dgm:cxn modelId="{6E1C1403-7C93-4D25-8E75-D1DFE235A816}" type="presParOf" srcId="{05100A5F-4979-480D-ABED-0A56C9C4EAC4}" destId="{77A57F3F-3F92-4AAF-A6F3-F7E4C8D70640}" srcOrd="8" destOrd="0" presId="urn:microsoft.com/office/officeart/2005/8/layout/list1"/>
    <dgm:cxn modelId="{69BC405B-C150-469E-891C-E32AF4643F83}" type="presParOf" srcId="{77A57F3F-3F92-4AAF-A6F3-F7E4C8D70640}" destId="{7B2E82A9-9155-4921-866A-14EF159C791F}" srcOrd="0" destOrd="0" presId="urn:microsoft.com/office/officeart/2005/8/layout/list1"/>
    <dgm:cxn modelId="{24D642AC-1318-4610-9DD4-F7FFCC0EF93B}" type="presParOf" srcId="{77A57F3F-3F92-4AAF-A6F3-F7E4C8D70640}" destId="{C70FB613-EE2D-4704-A9C3-38FA4DCE28DD}" srcOrd="1" destOrd="0" presId="urn:microsoft.com/office/officeart/2005/8/layout/list1"/>
    <dgm:cxn modelId="{39FE2C52-3281-4FA0-91B3-34F925335B6A}" type="presParOf" srcId="{05100A5F-4979-480D-ABED-0A56C9C4EAC4}" destId="{424AFFE3-BC48-4DC4-B3AF-9B17FE524643}" srcOrd="9" destOrd="0" presId="urn:microsoft.com/office/officeart/2005/8/layout/list1"/>
    <dgm:cxn modelId="{9D324B37-3BB2-4FA6-8A2C-DED6DBC7883B}" type="presParOf" srcId="{05100A5F-4979-480D-ABED-0A56C9C4EAC4}" destId="{33EBC69A-9187-4A91-9DE6-425AB5D6460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E7CE89-3897-4BEC-9B33-BD94111F672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16ADDBAC-EABB-499A-80CC-55D17AE09044}">
      <dgm:prSet phldrT="[Tekst]"/>
      <dgm:spPr>
        <a:solidFill>
          <a:srgbClr val="84BFA4"/>
        </a:solidFill>
      </dgm:spPr>
      <dgm:t>
        <a:bodyPr/>
        <a:lstStyle/>
        <a:p>
          <a:r>
            <a:rPr lang="en-GB" b="1" noProof="0" dirty="0"/>
            <a:t>4. You think ahead</a:t>
          </a:r>
          <a:endParaRPr lang="en-GB" noProof="0" dirty="0"/>
        </a:p>
      </dgm:t>
    </dgm:pt>
    <dgm:pt modelId="{81CE008E-80B8-4219-82E5-B2CF00158C0E}" type="parTrans" cxnId="{60DAB11D-B51E-40D5-A23B-2B99E790BB03}">
      <dgm:prSet/>
      <dgm:spPr/>
      <dgm:t>
        <a:bodyPr/>
        <a:lstStyle/>
        <a:p>
          <a:endParaRPr lang="en-GB"/>
        </a:p>
      </dgm:t>
    </dgm:pt>
    <dgm:pt modelId="{D0EA0BC6-86C7-4B07-8A86-7E1B58DE2BBC}" type="sibTrans" cxnId="{60DAB11D-B51E-40D5-A23B-2B99E790BB03}">
      <dgm:prSet/>
      <dgm:spPr/>
      <dgm:t>
        <a:bodyPr/>
        <a:lstStyle/>
        <a:p>
          <a:endParaRPr lang="en-GB"/>
        </a:p>
      </dgm:t>
    </dgm:pt>
    <dgm:pt modelId="{E3991712-9B73-4630-9C84-17880989D459}">
      <dgm:prSet phldrT="[Tekst]"/>
      <dgm:spPr>
        <a:solidFill>
          <a:srgbClr val="84BFA4"/>
        </a:solidFill>
      </dgm:spPr>
      <dgm:t>
        <a:bodyPr/>
        <a:lstStyle/>
        <a:p>
          <a:r>
            <a:rPr lang="en-GB" b="1" noProof="0" dirty="0"/>
            <a:t>5. You support others</a:t>
          </a:r>
          <a:endParaRPr lang="en-GB" noProof="0" dirty="0"/>
        </a:p>
      </dgm:t>
    </dgm:pt>
    <dgm:pt modelId="{DF2F14E5-5678-4822-8151-6006EAABB8F0}" type="parTrans" cxnId="{3D118127-D947-4E98-A748-DE9631F58FBD}">
      <dgm:prSet/>
      <dgm:spPr/>
      <dgm:t>
        <a:bodyPr/>
        <a:lstStyle/>
        <a:p>
          <a:endParaRPr lang="en-GB"/>
        </a:p>
      </dgm:t>
    </dgm:pt>
    <dgm:pt modelId="{332473FA-F952-4C34-A96A-E3B79A74BA89}" type="sibTrans" cxnId="{3D118127-D947-4E98-A748-DE9631F58FBD}">
      <dgm:prSet/>
      <dgm:spPr/>
      <dgm:t>
        <a:bodyPr/>
        <a:lstStyle/>
        <a:p>
          <a:endParaRPr lang="en-GB"/>
        </a:p>
      </dgm:t>
    </dgm:pt>
    <dgm:pt modelId="{EE463240-844C-40D6-8D1B-C36FDC04EDBE}">
      <dgm:prSet phldrT="[Tekst]"/>
      <dgm:spPr>
        <a:solidFill>
          <a:srgbClr val="84BFA4"/>
        </a:solidFill>
      </dgm:spPr>
      <dgm:t>
        <a:bodyPr/>
        <a:lstStyle/>
        <a:p>
          <a:r>
            <a:rPr lang="en-GB" b="1" noProof="0" dirty="0"/>
            <a:t>6. You’re creative!</a:t>
          </a:r>
          <a:endParaRPr lang="en-GB" noProof="0" dirty="0"/>
        </a:p>
      </dgm:t>
    </dgm:pt>
    <dgm:pt modelId="{DD86155D-F5F1-4348-9321-6ED29620DD07}" type="parTrans" cxnId="{382966D7-13C5-41D7-AEE9-FB1EFA21CC6C}">
      <dgm:prSet/>
      <dgm:spPr/>
      <dgm:t>
        <a:bodyPr/>
        <a:lstStyle/>
        <a:p>
          <a:endParaRPr lang="en-GB"/>
        </a:p>
      </dgm:t>
    </dgm:pt>
    <dgm:pt modelId="{A3F2F36D-2910-480D-9474-7E31291043F2}" type="sibTrans" cxnId="{382966D7-13C5-41D7-AEE9-FB1EFA21CC6C}">
      <dgm:prSet/>
      <dgm:spPr/>
      <dgm:t>
        <a:bodyPr/>
        <a:lstStyle/>
        <a:p>
          <a:endParaRPr lang="en-GB"/>
        </a:p>
      </dgm:t>
    </dgm:pt>
    <dgm:pt modelId="{E6CCF5D2-BDCA-4510-B97B-121CEAD9327C}">
      <dgm:prSet/>
      <dgm:spPr/>
      <dgm:t>
        <a:bodyPr/>
        <a:lstStyle/>
        <a:p>
          <a:pPr marL="0" indent="0">
            <a:buClr>
              <a:srgbClr val="B6D1E1"/>
            </a:buClr>
            <a:buNone/>
          </a:pPr>
          <a:r>
            <a:rPr lang="en-GB" noProof="0" dirty="0"/>
            <a:t>You’ve had to plan for your future and your family’s. This forward-thinking mindset helps you spot opportunities and avoid risks.</a:t>
          </a:r>
        </a:p>
      </dgm:t>
    </dgm:pt>
    <dgm:pt modelId="{F41EB57D-71BD-48F4-BE19-A02EC09A7053}" type="parTrans" cxnId="{9D631582-D824-4D25-8C9A-9DC08A26CBCF}">
      <dgm:prSet/>
      <dgm:spPr/>
      <dgm:t>
        <a:bodyPr/>
        <a:lstStyle/>
        <a:p>
          <a:endParaRPr lang="en-GB"/>
        </a:p>
      </dgm:t>
    </dgm:pt>
    <dgm:pt modelId="{202C9A8E-7940-4135-B3D8-2E5B754F0811}" type="sibTrans" cxnId="{9D631582-D824-4D25-8C9A-9DC08A26CBCF}">
      <dgm:prSet/>
      <dgm:spPr/>
      <dgm:t>
        <a:bodyPr/>
        <a:lstStyle/>
        <a:p>
          <a:endParaRPr lang="en-GB"/>
        </a:p>
      </dgm:t>
    </dgm:pt>
    <dgm:pt modelId="{58731DAB-BFA9-4AEC-91E1-DDB1453DA72C}">
      <dgm:prSet/>
      <dgm:spPr/>
      <dgm:t>
        <a:bodyPr/>
        <a:lstStyle/>
        <a:p>
          <a:pPr marL="0" indent="0">
            <a:buClr>
              <a:srgbClr val="B6D1E1"/>
            </a:buClr>
            <a:buNone/>
          </a:pPr>
          <a:r>
            <a:rPr lang="en-GB" noProof="0" dirty="0"/>
            <a:t>Women typically work well together. When one woman rises, we all rise. That’s the spirit of community and collaboration.</a:t>
          </a:r>
        </a:p>
      </dgm:t>
    </dgm:pt>
    <dgm:pt modelId="{01613EB8-5B6B-4D67-9E54-645EF8B63D00}" type="parTrans" cxnId="{C1EA359E-3B14-4E44-95B8-FE90734EF9D5}">
      <dgm:prSet/>
      <dgm:spPr/>
      <dgm:t>
        <a:bodyPr/>
        <a:lstStyle/>
        <a:p>
          <a:endParaRPr lang="en-GB"/>
        </a:p>
      </dgm:t>
    </dgm:pt>
    <dgm:pt modelId="{165897DC-0ECA-457A-9988-96E68AF11125}" type="sibTrans" cxnId="{C1EA359E-3B14-4E44-95B8-FE90734EF9D5}">
      <dgm:prSet/>
      <dgm:spPr/>
      <dgm:t>
        <a:bodyPr/>
        <a:lstStyle/>
        <a:p>
          <a:endParaRPr lang="en-GB"/>
        </a:p>
      </dgm:t>
    </dgm:pt>
    <dgm:pt modelId="{CA03B3AB-58D2-49E1-A674-DC8908CCD965}">
      <dgm:prSet/>
      <dgm:spPr/>
      <dgm:t>
        <a:bodyPr/>
        <a:lstStyle/>
        <a:p>
          <a:pPr marL="0" indent="0">
            <a:buNone/>
          </a:pPr>
          <a:r>
            <a:rPr lang="en-GB" noProof="0" dirty="0"/>
            <a:t>Whether it's cooking, problem-solving, or making the most out of what you have, creativity shows up in many forms. It’s also the starting point of many successful businesses.</a:t>
          </a:r>
        </a:p>
      </dgm:t>
    </dgm:pt>
    <dgm:pt modelId="{EC399B15-3C62-43E3-AFE4-3C30BF45A3A1}" type="parTrans" cxnId="{87A37CCE-8970-492D-8381-BF74024574DA}">
      <dgm:prSet/>
      <dgm:spPr/>
      <dgm:t>
        <a:bodyPr/>
        <a:lstStyle/>
        <a:p>
          <a:endParaRPr lang="en-GB"/>
        </a:p>
      </dgm:t>
    </dgm:pt>
    <dgm:pt modelId="{40C6FFF9-3C78-4060-9E74-1ADE20CB01F2}" type="sibTrans" cxnId="{87A37CCE-8970-492D-8381-BF74024574DA}">
      <dgm:prSet/>
      <dgm:spPr/>
      <dgm:t>
        <a:bodyPr/>
        <a:lstStyle/>
        <a:p>
          <a:endParaRPr lang="en-GB"/>
        </a:p>
      </dgm:t>
    </dgm:pt>
    <dgm:pt modelId="{05100A5F-4979-480D-ABED-0A56C9C4EAC4}" type="pres">
      <dgm:prSet presAssocID="{81E7CE89-3897-4BEC-9B33-BD94111F6727}" presName="linear" presStyleCnt="0">
        <dgm:presLayoutVars>
          <dgm:dir/>
          <dgm:animLvl val="lvl"/>
          <dgm:resizeHandles val="exact"/>
        </dgm:presLayoutVars>
      </dgm:prSet>
      <dgm:spPr/>
    </dgm:pt>
    <dgm:pt modelId="{39908C87-AE98-43B5-9638-77D315566661}" type="pres">
      <dgm:prSet presAssocID="{16ADDBAC-EABB-499A-80CC-55D17AE09044}" presName="parentLin" presStyleCnt="0"/>
      <dgm:spPr/>
    </dgm:pt>
    <dgm:pt modelId="{D1C73A11-B08B-47EA-9F42-9A81E1C28191}" type="pres">
      <dgm:prSet presAssocID="{16ADDBAC-EABB-499A-80CC-55D17AE09044}" presName="parentLeftMargin" presStyleLbl="node1" presStyleIdx="0" presStyleCnt="3"/>
      <dgm:spPr/>
    </dgm:pt>
    <dgm:pt modelId="{372FD4C0-DA54-4433-9802-F6873F2BC7E8}" type="pres">
      <dgm:prSet presAssocID="{16ADDBAC-EABB-499A-80CC-55D17AE09044}" presName="parentText" presStyleLbl="node1" presStyleIdx="0" presStyleCnt="3">
        <dgm:presLayoutVars>
          <dgm:chMax val="0"/>
          <dgm:bulletEnabled val="1"/>
        </dgm:presLayoutVars>
      </dgm:prSet>
      <dgm:spPr/>
    </dgm:pt>
    <dgm:pt modelId="{77463CC9-D337-47E7-9400-39B96F73F22C}" type="pres">
      <dgm:prSet presAssocID="{16ADDBAC-EABB-499A-80CC-55D17AE09044}" presName="negativeSpace" presStyleCnt="0"/>
      <dgm:spPr/>
    </dgm:pt>
    <dgm:pt modelId="{563B5152-5BC2-404C-9FDD-A66FC9696496}" type="pres">
      <dgm:prSet presAssocID="{16ADDBAC-EABB-499A-80CC-55D17AE09044}" presName="childText" presStyleLbl="conFgAcc1" presStyleIdx="0" presStyleCnt="3">
        <dgm:presLayoutVars>
          <dgm:bulletEnabled val="1"/>
        </dgm:presLayoutVars>
      </dgm:prSet>
      <dgm:spPr/>
    </dgm:pt>
    <dgm:pt modelId="{3C96AB9F-AD96-4474-B9FA-933BB06009CC}" type="pres">
      <dgm:prSet presAssocID="{D0EA0BC6-86C7-4B07-8A86-7E1B58DE2BBC}" presName="spaceBetweenRectangles" presStyleCnt="0"/>
      <dgm:spPr/>
    </dgm:pt>
    <dgm:pt modelId="{8270C83C-0CC9-4398-BA94-F0A63744A452}" type="pres">
      <dgm:prSet presAssocID="{E3991712-9B73-4630-9C84-17880989D459}" presName="parentLin" presStyleCnt="0"/>
      <dgm:spPr/>
    </dgm:pt>
    <dgm:pt modelId="{C0437A3F-7C21-462C-A248-A010F312626A}" type="pres">
      <dgm:prSet presAssocID="{E3991712-9B73-4630-9C84-17880989D459}" presName="parentLeftMargin" presStyleLbl="node1" presStyleIdx="0" presStyleCnt="3"/>
      <dgm:spPr/>
    </dgm:pt>
    <dgm:pt modelId="{88FD4CB4-BEF1-4924-BE8F-C69454665D02}" type="pres">
      <dgm:prSet presAssocID="{E3991712-9B73-4630-9C84-17880989D459}" presName="parentText" presStyleLbl="node1" presStyleIdx="1" presStyleCnt="3">
        <dgm:presLayoutVars>
          <dgm:chMax val="0"/>
          <dgm:bulletEnabled val="1"/>
        </dgm:presLayoutVars>
      </dgm:prSet>
      <dgm:spPr/>
    </dgm:pt>
    <dgm:pt modelId="{7045D7BA-8837-444C-A0BD-BD0498115079}" type="pres">
      <dgm:prSet presAssocID="{E3991712-9B73-4630-9C84-17880989D459}" presName="negativeSpace" presStyleCnt="0"/>
      <dgm:spPr/>
    </dgm:pt>
    <dgm:pt modelId="{7CD521E7-ADE8-4A2E-A784-669FA1FAC42F}" type="pres">
      <dgm:prSet presAssocID="{E3991712-9B73-4630-9C84-17880989D459}" presName="childText" presStyleLbl="conFgAcc1" presStyleIdx="1" presStyleCnt="3">
        <dgm:presLayoutVars>
          <dgm:bulletEnabled val="1"/>
        </dgm:presLayoutVars>
      </dgm:prSet>
      <dgm:spPr/>
    </dgm:pt>
    <dgm:pt modelId="{DE68200A-06A9-4C2B-ADBE-BFF3733C7E4D}" type="pres">
      <dgm:prSet presAssocID="{332473FA-F952-4C34-A96A-E3B79A74BA89}" presName="spaceBetweenRectangles" presStyleCnt="0"/>
      <dgm:spPr/>
    </dgm:pt>
    <dgm:pt modelId="{77A57F3F-3F92-4AAF-A6F3-F7E4C8D70640}" type="pres">
      <dgm:prSet presAssocID="{EE463240-844C-40D6-8D1B-C36FDC04EDBE}" presName="parentLin" presStyleCnt="0"/>
      <dgm:spPr/>
    </dgm:pt>
    <dgm:pt modelId="{7B2E82A9-9155-4921-866A-14EF159C791F}" type="pres">
      <dgm:prSet presAssocID="{EE463240-844C-40D6-8D1B-C36FDC04EDBE}" presName="parentLeftMargin" presStyleLbl="node1" presStyleIdx="1" presStyleCnt="3"/>
      <dgm:spPr/>
    </dgm:pt>
    <dgm:pt modelId="{C70FB613-EE2D-4704-A9C3-38FA4DCE28DD}" type="pres">
      <dgm:prSet presAssocID="{EE463240-844C-40D6-8D1B-C36FDC04EDBE}" presName="parentText" presStyleLbl="node1" presStyleIdx="2" presStyleCnt="3">
        <dgm:presLayoutVars>
          <dgm:chMax val="0"/>
          <dgm:bulletEnabled val="1"/>
        </dgm:presLayoutVars>
      </dgm:prSet>
      <dgm:spPr/>
    </dgm:pt>
    <dgm:pt modelId="{424AFFE3-BC48-4DC4-B3AF-9B17FE524643}" type="pres">
      <dgm:prSet presAssocID="{EE463240-844C-40D6-8D1B-C36FDC04EDBE}" presName="negativeSpace" presStyleCnt="0"/>
      <dgm:spPr/>
    </dgm:pt>
    <dgm:pt modelId="{33EBC69A-9187-4A91-9DE6-425AB5D64609}" type="pres">
      <dgm:prSet presAssocID="{EE463240-844C-40D6-8D1B-C36FDC04EDBE}" presName="childText" presStyleLbl="conFgAcc1" presStyleIdx="2" presStyleCnt="3">
        <dgm:presLayoutVars>
          <dgm:bulletEnabled val="1"/>
        </dgm:presLayoutVars>
      </dgm:prSet>
      <dgm:spPr/>
    </dgm:pt>
  </dgm:ptLst>
  <dgm:cxnLst>
    <dgm:cxn modelId="{61C85002-E16B-45A3-9F1B-5CCC9099DA76}" type="presOf" srcId="{81E7CE89-3897-4BEC-9B33-BD94111F6727}" destId="{05100A5F-4979-480D-ABED-0A56C9C4EAC4}" srcOrd="0" destOrd="0" presId="urn:microsoft.com/office/officeart/2005/8/layout/list1"/>
    <dgm:cxn modelId="{60DAB11D-B51E-40D5-A23B-2B99E790BB03}" srcId="{81E7CE89-3897-4BEC-9B33-BD94111F6727}" destId="{16ADDBAC-EABB-499A-80CC-55D17AE09044}" srcOrd="0" destOrd="0" parTransId="{81CE008E-80B8-4219-82E5-B2CF00158C0E}" sibTransId="{D0EA0BC6-86C7-4B07-8A86-7E1B58DE2BBC}"/>
    <dgm:cxn modelId="{3D118127-D947-4E98-A748-DE9631F58FBD}" srcId="{81E7CE89-3897-4BEC-9B33-BD94111F6727}" destId="{E3991712-9B73-4630-9C84-17880989D459}" srcOrd="1" destOrd="0" parTransId="{DF2F14E5-5678-4822-8151-6006EAABB8F0}" sibTransId="{332473FA-F952-4C34-A96A-E3B79A74BA89}"/>
    <dgm:cxn modelId="{61AD6C35-C673-40A4-A5BC-CCC9C43BC05C}" type="presOf" srcId="{E3991712-9B73-4630-9C84-17880989D459}" destId="{C0437A3F-7C21-462C-A248-A010F312626A}" srcOrd="0" destOrd="0" presId="urn:microsoft.com/office/officeart/2005/8/layout/list1"/>
    <dgm:cxn modelId="{466BC93F-B989-41EF-B99C-BC809FD13AD7}" type="presOf" srcId="{CA03B3AB-58D2-49E1-A674-DC8908CCD965}" destId="{33EBC69A-9187-4A91-9DE6-425AB5D64609}" srcOrd="0" destOrd="0" presId="urn:microsoft.com/office/officeart/2005/8/layout/list1"/>
    <dgm:cxn modelId="{9D631582-D824-4D25-8C9A-9DC08A26CBCF}" srcId="{16ADDBAC-EABB-499A-80CC-55D17AE09044}" destId="{E6CCF5D2-BDCA-4510-B97B-121CEAD9327C}" srcOrd="0" destOrd="0" parTransId="{F41EB57D-71BD-48F4-BE19-A02EC09A7053}" sibTransId="{202C9A8E-7940-4135-B3D8-2E5B754F0811}"/>
    <dgm:cxn modelId="{6E25E184-33D4-44F4-A0F9-46E6E14F0201}" type="presOf" srcId="{EE463240-844C-40D6-8D1B-C36FDC04EDBE}" destId="{C70FB613-EE2D-4704-A9C3-38FA4DCE28DD}" srcOrd="1" destOrd="0" presId="urn:microsoft.com/office/officeart/2005/8/layout/list1"/>
    <dgm:cxn modelId="{BF53A695-4733-456B-B4C2-898B59C1EB76}" type="presOf" srcId="{E6CCF5D2-BDCA-4510-B97B-121CEAD9327C}" destId="{563B5152-5BC2-404C-9FDD-A66FC9696496}" srcOrd="0" destOrd="0" presId="urn:microsoft.com/office/officeart/2005/8/layout/list1"/>
    <dgm:cxn modelId="{DC730697-2394-4532-8540-C5996FD71E71}" type="presOf" srcId="{16ADDBAC-EABB-499A-80CC-55D17AE09044}" destId="{D1C73A11-B08B-47EA-9F42-9A81E1C28191}" srcOrd="0" destOrd="0" presId="urn:microsoft.com/office/officeart/2005/8/layout/list1"/>
    <dgm:cxn modelId="{35E4CF9B-E4C8-40C0-B8B5-DCD9FD2BF36F}" type="presOf" srcId="{EE463240-844C-40D6-8D1B-C36FDC04EDBE}" destId="{7B2E82A9-9155-4921-866A-14EF159C791F}" srcOrd="0" destOrd="0" presId="urn:microsoft.com/office/officeart/2005/8/layout/list1"/>
    <dgm:cxn modelId="{C1EA359E-3B14-4E44-95B8-FE90734EF9D5}" srcId="{E3991712-9B73-4630-9C84-17880989D459}" destId="{58731DAB-BFA9-4AEC-91E1-DDB1453DA72C}" srcOrd="0" destOrd="0" parTransId="{01613EB8-5B6B-4D67-9E54-645EF8B63D00}" sibTransId="{165897DC-0ECA-457A-9988-96E68AF11125}"/>
    <dgm:cxn modelId="{EAD454BC-7211-449A-B0B7-80F380644A1B}" type="presOf" srcId="{16ADDBAC-EABB-499A-80CC-55D17AE09044}" destId="{372FD4C0-DA54-4433-9802-F6873F2BC7E8}" srcOrd="1" destOrd="0" presId="urn:microsoft.com/office/officeart/2005/8/layout/list1"/>
    <dgm:cxn modelId="{7CE2A1CD-C942-4BC9-BC31-EE890A8A5F01}" type="presOf" srcId="{E3991712-9B73-4630-9C84-17880989D459}" destId="{88FD4CB4-BEF1-4924-BE8F-C69454665D02}" srcOrd="1" destOrd="0" presId="urn:microsoft.com/office/officeart/2005/8/layout/list1"/>
    <dgm:cxn modelId="{87A37CCE-8970-492D-8381-BF74024574DA}" srcId="{EE463240-844C-40D6-8D1B-C36FDC04EDBE}" destId="{CA03B3AB-58D2-49E1-A674-DC8908CCD965}" srcOrd="0" destOrd="0" parTransId="{EC399B15-3C62-43E3-AFE4-3C30BF45A3A1}" sibTransId="{40C6FFF9-3C78-4060-9E74-1ADE20CB01F2}"/>
    <dgm:cxn modelId="{382966D7-13C5-41D7-AEE9-FB1EFA21CC6C}" srcId="{81E7CE89-3897-4BEC-9B33-BD94111F6727}" destId="{EE463240-844C-40D6-8D1B-C36FDC04EDBE}" srcOrd="2" destOrd="0" parTransId="{DD86155D-F5F1-4348-9321-6ED29620DD07}" sibTransId="{A3F2F36D-2910-480D-9474-7E31291043F2}"/>
    <dgm:cxn modelId="{C22F4FE4-B1D5-4D33-BEAA-711D69BDA0DB}" type="presOf" srcId="{58731DAB-BFA9-4AEC-91E1-DDB1453DA72C}" destId="{7CD521E7-ADE8-4A2E-A784-669FA1FAC42F}" srcOrd="0" destOrd="0" presId="urn:microsoft.com/office/officeart/2005/8/layout/list1"/>
    <dgm:cxn modelId="{53180509-E685-4E03-AAC2-D71ECDD04115}" type="presParOf" srcId="{05100A5F-4979-480D-ABED-0A56C9C4EAC4}" destId="{39908C87-AE98-43B5-9638-77D315566661}" srcOrd="0" destOrd="0" presId="urn:microsoft.com/office/officeart/2005/8/layout/list1"/>
    <dgm:cxn modelId="{8729484F-5FA2-495A-8DB1-7036D463728A}" type="presParOf" srcId="{39908C87-AE98-43B5-9638-77D315566661}" destId="{D1C73A11-B08B-47EA-9F42-9A81E1C28191}" srcOrd="0" destOrd="0" presId="urn:microsoft.com/office/officeart/2005/8/layout/list1"/>
    <dgm:cxn modelId="{804100DD-BD3E-4B56-8315-9F4820A898A4}" type="presParOf" srcId="{39908C87-AE98-43B5-9638-77D315566661}" destId="{372FD4C0-DA54-4433-9802-F6873F2BC7E8}" srcOrd="1" destOrd="0" presId="urn:microsoft.com/office/officeart/2005/8/layout/list1"/>
    <dgm:cxn modelId="{7A8BC623-932C-4732-B500-A362CDA94A85}" type="presParOf" srcId="{05100A5F-4979-480D-ABED-0A56C9C4EAC4}" destId="{77463CC9-D337-47E7-9400-39B96F73F22C}" srcOrd="1" destOrd="0" presId="urn:microsoft.com/office/officeart/2005/8/layout/list1"/>
    <dgm:cxn modelId="{636F8A0E-B9E0-47AE-8992-556F0B2CFE66}" type="presParOf" srcId="{05100A5F-4979-480D-ABED-0A56C9C4EAC4}" destId="{563B5152-5BC2-404C-9FDD-A66FC9696496}" srcOrd="2" destOrd="0" presId="urn:microsoft.com/office/officeart/2005/8/layout/list1"/>
    <dgm:cxn modelId="{94F0A00B-7FB1-438F-A114-DC3E7645E8E8}" type="presParOf" srcId="{05100A5F-4979-480D-ABED-0A56C9C4EAC4}" destId="{3C96AB9F-AD96-4474-B9FA-933BB06009CC}" srcOrd="3" destOrd="0" presId="urn:microsoft.com/office/officeart/2005/8/layout/list1"/>
    <dgm:cxn modelId="{D5F8E7C8-AC2D-493E-A854-4A333BD3ECC9}" type="presParOf" srcId="{05100A5F-4979-480D-ABED-0A56C9C4EAC4}" destId="{8270C83C-0CC9-4398-BA94-F0A63744A452}" srcOrd="4" destOrd="0" presId="urn:microsoft.com/office/officeart/2005/8/layout/list1"/>
    <dgm:cxn modelId="{5ADEC949-C2C9-4A4E-AC8E-30D761C76643}" type="presParOf" srcId="{8270C83C-0CC9-4398-BA94-F0A63744A452}" destId="{C0437A3F-7C21-462C-A248-A010F312626A}" srcOrd="0" destOrd="0" presId="urn:microsoft.com/office/officeart/2005/8/layout/list1"/>
    <dgm:cxn modelId="{F260E318-5DE5-4E09-B8D3-270D2CA6F130}" type="presParOf" srcId="{8270C83C-0CC9-4398-BA94-F0A63744A452}" destId="{88FD4CB4-BEF1-4924-BE8F-C69454665D02}" srcOrd="1" destOrd="0" presId="urn:microsoft.com/office/officeart/2005/8/layout/list1"/>
    <dgm:cxn modelId="{ECC63DED-18FD-4136-9D0B-5881004D4A68}" type="presParOf" srcId="{05100A5F-4979-480D-ABED-0A56C9C4EAC4}" destId="{7045D7BA-8837-444C-A0BD-BD0498115079}" srcOrd="5" destOrd="0" presId="urn:microsoft.com/office/officeart/2005/8/layout/list1"/>
    <dgm:cxn modelId="{19928304-F65B-48A1-86D8-2700093B73CF}" type="presParOf" srcId="{05100A5F-4979-480D-ABED-0A56C9C4EAC4}" destId="{7CD521E7-ADE8-4A2E-A784-669FA1FAC42F}" srcOrd="6" destOrd="0" presId="urn:microsoft.com/office/officeart/2005/8/layout/list1"/>
    <dgm:cxn modelId="{8F82902A-76D2-445D-882E-FDF7E3F660EC}" type="presParOf" srcId="{05100A5F-4979-480D-ABED-0A56C9C4EAC4}" destId="{DE68200A-06A9-4C2B-ADBE-BFF3733C7E4D}" srcOrd="7" destOrd="0" presId="urn:microsoft.com/office/officeart/2005/8/layout/list1"/>
    <dgm:cxn modelId="{6E1C1403-7C93-4D25-8E75-D1DFE235A816}" type="presParOf" srcId="{05100A5F-4979-480D-ABED-0A56C9C4EAC4}" destId="{77A57F3F-3F92-4AAF-A6F3-F7E4C8D70640}" srcOrd="8" destOrd="0" presId="urn:microsoft.com/office/officeart/2005/8/layout/list1"/>
    <dgm:cxn modelId="{69BC405B-C150-469E-891C-E32AF4643F83}" type="presParOf" srcId="{77A57F3F-3F92-4AAF-A6F3-F7E4C8D70640}" destId="{7B2E82A9-9155-4921-866A-14EF159C791F}" srcOrd="0" destOrd="0" presId="urn:microsoft.com/office/officeart/2005/8/layout/list1"/>
    <dgm:cxn modelId="{24D642AC-1318-4610-9DD4-F7FFCC0EF93B}" type="presParOf" srcId="{77A57F3F-3F92-4AAF-A6F3-F7E4C8D70640}" destId="{C70FB613-EE2D-4704-A9C3-38FA4DCE28DD}" srcOrd="1" destOrd="0" presId="urn:microsoft.com/office/officeart/2005/8/layout/list1"/>
    <dgm:cxn modelId="{39FE2C52-3281-4FA0-91B3-34F925335B6A}" type="presParOf" srcId="{05100A5F-4979-480D-ABED-0A56C9C4EAC4}" destId="{424AFFE3-BC48-4DC4-B3AF-9B17FE524643}" srcOrd="9" destOrd="0" presId="urn:microsoft.com/office/officeart/2005/8/layout/list1"/>
    <dgm:cxn modelId="{9D324B37-3BB2-4FA6-8A2C-DED6DBC7883B}" type="presParOf" srcId="{05100A5F-4979-480D-ABED-0A56C9C4EAC4}" destId="{33EBC69A-9187-4A91-9DE6-425AB5D6460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BBFD8D-FB8F-40A9-8F2D-6DE2693226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846D97F-2F2C-4613-AFF5-2E3252130761}">
      <dgm:prSet phldrT="[Tekst]" custT="1"/>
      <dgm:spPr>
        <a:solidFill>
          <a:srgbClr val="B6D1E1"/>
        </a:solidFill>
        <a:ln>
          <a:noFill/>
        </a:ln>
      </dgm:spPr>
      <dgm:t>
        <a:bodyPr/>
        <a:lstStyle/>
        <a:p>
          <a:r>
            <a:rPr lang="en-GB" sz="3200" b="1" noProof="0" dirty="0"/>
            <a:t>Being Flexible and Solving Problems</a:t>
          </a:r>
        </a:p>
      </dgm:t>
    </dgm:pt>
    <dgm:pt modelId="{A8BD9B02-D232-491F-99AB-85314D521135}" type="parTrans" cxnId="{0BFA2160-9405-4CEA-9413-DBB7F8CB1CED}">
      <dgm:prSet/>
      <dgm:spPr/>
      <dgm:t>
        <a:bodyPr/>
        <a:lstStyle/>
        <a:p>
          <a:endParaRPr lang="en-GB"/>
        </a:p>
      </dgm:t>
    </dgm:pt>
    <dgm:pt modelId="{4DA9801C-90AA-4D8D-9C68-62B2CA1EC3B6}" type="sibTrans" cxnId="{0BFA2160-9405-4CEA-9413-DBB7F8CB1CED}">
      <dgm:prSet/>
      <dgm:spPr/>
      <dgm:t>
        <a:bodyPr/>
        <a:lstStyle/>
        <a:p>
          <a:endParaRPr lang="en-GB"/>
        </a:p>
      </dgm:t>
    </dgm:pt>
    <dgm:pt modelId="{7C0CAF63-8D11-40B2-A81F-C5F9D0DE09E4}">
      <dgm:prSet phldrT="[Tekst]" custT="1"/>
      <dgm:spPr/>
      <dgm:t>
        <a:bodyPr/>
        <a:lstStyle/>
        <a:p>
          <a:pPr>
            <a:buFont typeface="Arial" panose="020B0604020202020204" pitchFamily="34" charset="0"/>
            <a:buChar char="•"/>
          </a:pPr>
          <a:r>
            <a:rPr lang="en-GB" sz="2200" noProof="0" dirty="0"/>
            <a:t>Things don’t always go as planned. Entrepreneurs need to find new ways to solve problems.
As a migrant woman, you’ve already learned how to adapt to new places, new languages, and new systems. That’s a powerful skill.</a:t>
          </a:r>
          <a:endParaRPr lang="en-GB" sz="2200" noProof="0" dirty="0">
            <a:solidFill>
              <a:schemeClr val="tx1"/>
            </a:solidFill>
          </a:endParaRPr>
        </a:p>
      </dgm:t>
    </dgm:pt>
    <dgm:pt modelId="{5AC6A6A8-8B73-4C21-B30F-92D2C8524161}" type="parTrans" cxnId="{2B9D0FFF-F587-41AE-A17E-64B04D3AB91C}">
      <dgm:prSet/>
      <dgm:spPr/>
      <dgm:t>
        <a:bodyPr/>
        <a:lstStyle/>
        <a:p>
          <a:endParaRPr lang="en-GB"/>
        </a:p>
      </dgm:t>
    </dgm:pt>
    <dgm:pt modelId="{E06556D5-8794-484C-96AA-CB10944306B6}" type="sibTrans" cxnId="{2B9D0FFF-F587-41AE-A17E-64B04D3AB91C}">
      <dgm:prSet/>
      <dgm:spPr/>
      <dgm:t>
        <a:bodyPr/>
        <a:lstStyle/>
        <a:p>
          <a:endParaRPr lang="en-GB"/>
        </a:p>
      </dgm:t>
    </dgm:pt>
    <dgm:pt modelId="{B239299A-CC69-404B-8903-E9B2C782F9DE}">
      <dgm:prSet phldrT="[Tekst]" custT="1"/>
      <dgm:spPr>
        <a:solidFill>
          <a:srgbClr val="B6D1E1"/>
        </a:solidFill>
        <a:ln>
          <a:noFill/>
        </a:ln>
      </dgm:spPr>
      <dgm:t>
        <a:bodyPr/>
        <a:lstStyle/>
        <a:p>
          <a:pPr>
            <a:buNone/>
          </a:pPr>
          <a:r>
            <a:rPr lang="en-GB" sz="3200" b="1" noProof="0" dirty="0"/>
            <a:t>Working Hard and Taking Initiative</a:t>
          </a:r>
          <a:endParaRPr lang="en-GB" sz="3200" noProof="0" dirty="0"/>
        </a:p>
      </dgm:t>
    </dgm:pt>
    <dgm:pt modelId="{9EFA3F3D-9621-4C61-A878-CED22EB66D7B}" type="parTrans" cxnId="{D551CD02-CE65-47A5-94A9-B0A8B21DA302}">
      <dgm:prSet/>
      <dgm:spPr/>
      <dgm:t>
        <a:bodyPr/>
        <a:lstStyle/>
        <a:p>
          <a:endParaRPr lang="en-GB"/>
        </a:p>
      </dgm:t>
    </dgm:pt>
    <dgm:pt modelId="{BC6C94BF-2CBA-4137-B1B0-A7C2A0BFF339}" type="sibTrans" cxnId="{D551CD02-CE65-47A5-94A9-B0A8B21DA302}">
      <dgm:prSet/>
      <dgm:spPr/>
      <dgm:t>
        <a:bodyPr/>
        <a:lstStyle/>
        <a:p>
          <a:endParaRPr lang="en-GB"/>
        </a:p>
      </dgm:t>
    </dgm:pt>
    <dgm:pt modelId="{5A0ECA6A-7E48-436F-ADAF-4E5B49EA5A09}">
      <dgm:prSet phldrT="[Tekst]" custT="1"/>
      <dgm:spPr/>
      <dgm:t>
        <a:bodyPr/>
        <a:lstStyle/>
        <a:p>
          <a:pPr>
            <a:buFont typeface="Arial" panose="020B0604020202020204" pitchFamily="34" charset="0"/>
            <a:buChar char="•"/>
          </a:pPr>
          <a:r>
            <a:rPr lang="en-GB" sz="2200" noProof="0" dirty="0"/>
            <a:t>Starting something new means putting in effort and taking action. You might be used to working to support your family or building a life in a new country. That same strength helps you move forward in business.</a:t>
          </a:r>
        </a:p>
      </dgm:t>
    </dgm:pt>
    <dgm:pt modelId="{45669AFB-4C4F-4541-9E68-8AEED0A4EE56}" type="parTrans" cxnId="{8C607149-821B-4273-A2A2-C9A32EE53178}">
      <dgm:prSet/>
      <dgm:spPr/>
      <dgm:t>
        <a:bodyPr/>
        <a:lstStyle/>
        <a:p>
          <a:endParaRPr lang="en-GB"/>
        </a:p>
      </dgm:t>
    </dgm:pt>
    <dgm:pt modelId="{FAE5E38A-9901-444E-8C7B-984F0F02A381}" type="sibTrans" cxnId="{8C607149-821B-4273-A2A2-C9A32EE53178}">
      <dgm:prSet/>
      <dgm:spPr/>
      <dgm:t>
        <a:bodyPr/>
        <a:lstStyle/>
        <a:p>
          <a:endParaRPr lang="en-GB"/>
        </a:p>
      </dgm:t>
    </dgm:pt>
    <dgm:pt modelId="{67DBDCB4-FD72-49F9-AACD-D6DC0F6B42C1}" type="pres">
      <dgm:prSet presAssocID="{DABBFD8D-FB8F-40A9-8F2D-6DE2693226E8}" presName="linear" presStyleCnt="0">
        <dgm:presLayoutVars>
          <dgm:animLvl val="lvl"/>
          <dgm:resizeHandles val="exact"/>
        </dgm:presLayoutVars>
      </dgm:prSet>
      <dgm:spPr/>
    </dgm:pt>
    <dgm:pt modelId="{71398DDF-32C3-45D8-92A1-B7F5EAD87CBB}" type="pres">
      <dgm:prSet presAssocID="{6846D97F-2F2C-4613-AFF5-2E3252130761}" presName="parentText" presStyleLbl="node1" presStyleIdx="0" presStyleCnt="2">
        <dgm:presLayoutVars>
          <dgm:chMax val="0"/>
          <dgm:bulletEnabled val="1"/>
        </dgm:presLayoutVars>
      </dgm:prSet>
      <dgm:spPr/>
    </dgm:pt>
    <dgm:pt modelId="{6BABA797-9002-4FC9-B781-7E0A93A69AD5}" type="pres">
      <dgm:prSet presAssocID="{6846D97F-2F2C-4613-AFF5-2E3252130761}" presName="childText" presStyleLbl="revTx" presStyleIdx="0" presStyleCnt="2">
        <dgm:presLayoutVars>
          <dgm:bulletEnabled val="1"/>
        </dgm:presLayoutVars>
      </dgm:prSet>
      <dgm:spPr/>
    </dgm:pt>
    <dgm:pt modelId="{43AA09AB-63E0-4BAD-88E8-F0A5EA84C663}" type="pres">
      <dgm:prSet presAssocID="{B239299A-CC69-404B-8903-E9B2C782F9DE}" presName="parentText" presStyleLbl="node1" presStyleIdx="1" presStyleCnt="2">
        <dgm:presLayoutVars>
          <dgm:chMax val="0"/>
          <dgm:bulletEnabled val="1"/>
        </dgm:presLayoutVars>
      </dgm:prSet>
      <dgm:spPr/>
    </dgm:pt>
    <dgm:pt modelId="{0A31A1BD-9608-45AB-B3C8-7DEE8639AA98}" type="pres">
      <dgm:prSet presAssocID="{B239299A-CC69-404B-8903-E9B2C782F9DE}" presName="childText" presStyleLbl="revTx" presStyleIdx="1" presStyleCnt="2">
        <dgm:presLayoutVars>
          <dgm:bulletEnabled val="1"/>
        </dgm:presLayoutVars>
      </dgm:prSet>
      <dgm:spPr/>
    </dgm:pt>
  </dgm:ptLst>
  <dgm:cxnLst>
    <dgm:cxn modelId="{D551CD02-CE65-47A5-94A9-B0A8B21DA302}" srcId="{DABBFD8D-FB8F-40A9-8F2D-6DE2693226E8}" destId="{B239299A-CC69-404B-8903-E9B2C782F9DE}" srcOrd="1" destOrd="0" parTransId="{9EFA3F3D-9621-4C61-A878-CED22EB66D7B}" sibTransId="{BC6C94BF-2CBA-4137-B1B0-A7C2A0BFF339}"/>
    <dgm:cxn modelId="{37A1AC03-13FA-44B8-B2AA-1970A98ABC7B}" type="presOf" srcId="{B239299A-CC69-404B-8903-E9B2C782F9DE}" destId="{43AA09AB-63E0-4BAD-88E8-F0A5EA84C663}" srcOrd="0" destOrd="0" presId="urn:microsoft.com/office/officeart/2005/8/layout/vList2"/>
    <dgm:cxn modelId="{768FA33A-4FDE-44BD-9417-854CC4172BDC}" type="presOf" srcId="{7C0CAF63-8D11-40B2-A81F-C5F9D0DE09E4}" destId="{6BABA797-9002-4FC9-B781-7E0A93A69AD5}" srcOrd="0" destOrd="0" presId="urn:microsoft.com/office/officeart/2005/8/layout/vList2"/>
    <dgm:cxn modelId="{0BFA2160-9405-4CEA-9413-DBB7F8CB1CED}" srcId="{DABBFD8D-FB8F-40A9-8F2D-6DE2693226E8}" destId="{6846D97F-2F2C-4613-AFF5-2E3252130761}" srcOrd="0" destOrd="0" parTransId="{A8BD9B02-D232-491F-99AB-85314D521135}" sibTransId="{4DA9801C-90AA-4D8D-9C68-62B2CA1EC3B6}"/>
    <dgm:cxn modelId="{8C607149-821B-4273-A2A2-C9A32EE53178}" srcId="{B239299A-CC69-404B-8903-E9B2C782F9DE}" destId="{5A0ECA6A-7E48-436F-ADAF-4E5B49EA5A09}" srcOrd="0" destOrd="0" parTransId="{45669AFB-4C4F-4541-9E68-8AEED0A4EE56}" sibTransId="{FAE5E38A-9901-444E-8C7B-984F0F02A381}"/>
    <dgm:cxn modelId="{F8EE7F79-2250-47D2-A50B-08C3A7EB74F3}" type="presOf" srcId="{5A0ECA6A-7E48-436F-ADAF-4E5B49EA5A09}" destId="{0A31A1BD-9608-45AB-B3C8-7DEE8639AA98}" srcOrd="0" destOrd="0" presId="urn:microsoft.com/office/officeart/2005/8/layout/vList2"/>
    <dgm:cxn modelId="{138BC080-6F59-44A7-8816-320184E1745B}" type="presOf" srcId="{DABBFD8D-FB8F-40A9-8F2D-6DE2693226E8}" destId="{67DBDCB4-FD72-49F9-AACD-D6DC0F6B42C1}" srcOrd="0" destOrd="0" presId="urn:microsoft.com/office/officeart/2005/8/layout/vList2"/>
    <dgm:cxn modelId="{C435EEDE-9C67-4694-9A15-EC78B0E05B3F}" type="presOf" srcId="{6846D97F-2F2C-4613-AFF5-2E3252130761}" destId="{71398DDF-32C3-45D8-92A1-B7F5EAD87CBB}" srcOrd="0" destOrd="0" presId="urn:microsoft.com/office/officeart/2005/8/layout/vList2"/>
    <dgm:cxn modelId="{2B9D0FFF-F587-41AE-A17E-64B04D3AB91C}" srcId="{6846D97F-2F2C-4613-AFF5-2E3252130761}" destId="{7C0CAF63-8D11-40B2-A81F-C5F9D0DE09E4}" srcOrd="0" destOrd="0" parTransId="{5AC6A6A8-8B73-4C21-B30F-92D2C8524161}" sibTransId="{E06556D5-8794-484C-96AA-CB10944306B6}"/>
    <dgm:cxn modelId="{D3500CBC-E3A3-44B3-813B-29C0D6FF6B5D}" type="presParOf" srcId="{67DBDCB4-FD72-49F9-AACD-D6DC0F6B42C1}" destId="{71398DDF-32C3-45D8-92A1-B7F5EAD87CBB}" srcOrd="0" destOrd="0" presId="urn:microsoft.com/office/officeart/2005/8/layout/vList2"/>
    <dgm:cxn modelId="{3E93B7AD-01F1-4E88-B449-2744FC6E7F9F}" type="presParOf" srcId="{67DBDCB4-FD72-49F9-AACD-D6DC0F6B42C1}" destId="{6BABA797-9002-4FC9-B781-7E0A93A69AD5}" srcOrd="1" destOrd="0" presId="urn:microsoft.com/office/officeart/2005/8/layout/vList2"/>
    <dgm:cxn modelId="{04314502-BC60-4A19-B5BC-987CFEEA25DA}" type="presParOf" srcId="{67DBDCB4-FD72-49F9-AACD-D6DC0F6B42C1}" destId="{43AA09AB-63E0-4BAD-88E8-F0A5EA84C663}" srcOrd="2" destOrd="0" presId="urn:microsoft.com/office/officeart/2005/8/layout/vList2"/>
    <dgm:cxn modelId="{EA7FC6E6-3065-4762-A653-B55C850026FC}" type="presParOf" srcId="{67DBDCB4-FD72-49F9-AACD-D6DC0F6B42C1}" destId="{0A31A1BD-9608-45AB-B3C8-7DEE8639AA9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BBFD8D-FB8F-40A9-8F2D-6DE2693226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846D97F-2F2C-4613-AFF5-2E3252130761}">
      <dgm:prSet phldrT="[Tekst]" custT="1"/>
      <dgm:spPr>
        <a:solidFill>
          <a:srgbClr val="B6D1E1"/>
        </a:solidFill>
        <a:ln>
          <a:noFill/>
        </a:ln>
      </dgm:spPr>
      <dgm:t>
        <a:bodyPr/>
        <a:lstStyle/>
        <a:p>
          <a:r>
            <a:rPr lang="en-GB" sz="3200" b="1" noProof="0" dirty="0"/>
            <a:t>Being Creative and Finding New Ideas</a:t>
          </a:r>
          <a:endParaRPr lang="en-GB" sz="3200" noProof="0" dirty="0"/>
        </a:p>
      </dgm:t>
    </dgm:pt>
    <dgm:pt modelId="{A8BD9B02-D232-491F-99AB-85314D521135}" type="parTrans" cxnId="{0BFA2160-9405-4CEA-9413-DBB7F8CB1CED}">
      <dgm:prSet/>
      <dgm:spPr/>
      <dgm:t>
        <a:bodyPr/>
        <a:lstStyle/>
        <a:p>
          <a:endParaRPr lang="en-GB"/>
        </a:p>
      </dgm:t>
    </dgm:pt>
    <dgm:pt modelId="{4DA9801C-90AA-4D8D-9C68-62B2CA1EC3B6}" type="sibTrans" cxnId="{0BFA2160-9405-4CEA-9413-DBB7F8CB1CED}">
      <dgm:prSet/>
      <dgm:spPr/>
      <dgm:t>
        <a:bodyPr/>
        <a:lstStyle/>
        <a:p>
          <a:endParaRPr lang="en-GB"/>
        </a:p>
      </dgm:t>
    </dgm:pt>
    <dgm:pt modelId="{7C0CAF63-8D11-40B2-A81F-C5F9D0DE09E4}">
      <dgm:prSet phldrT="[Tekst]" custT="1"/>
      <dgm:spPr/>
      <dgm:t>
        <a:bodyPr/>
        <a:lstStyle/>
        <a:p>
          <a:pPr marL="269875" indent="-269875">
            <a:buFont typeface="Arial" panose="020B0604020202020204" pitchFamily="34" charset="0"/>
            <a:buChar char="•"/>
          </a:pPr>
          <a:r>
            <a:rPr lang="en-GB" sz="2200" noProof="0" dirty="0"/>
            <a:t>Creativity means finding new ways to do something, like cooking a meal from a few ingredients or making your own way when resources are limited.</a:t>
          </a:r>
          <a:endParaRPr lang="en-GB" sz="2200" noProof="0" dirty="0">
            <a:solidFill>
              <a:schemeClr val="tx1"/>
            </a:solidFill>
          </a:endParaRPr>
        </a:p>
      </dgm:t>
    </dgm:pt>
    <dgm:pt modelId="{5AC6A6A8-8B73-4C21-B30F-92D2C8524161}" type="parTrans" cxnId="{2B9D0FFF-F587-41AE-A17E-64B04D3AB91C}">
      <dgm:prSet/>
      <dgm:spPr/>
      <dgm:t>
        <a:bodyPr/>
        <a:lstStyle/>
        <a:p>
          <a:endParaRPr lang="en-GB"/>
        </a:p>
      </dgm:t>
    </dgm:pt>
    <dgm:pt modelId="{E06556D5-8794-484C-96AA-CB10944306B6}" type="sibTrans" cxnId="{2B9D0FFF-F587-41AE-A17E-64B04D3AB91C}">
      <dgm:prSet/>
      <dgm:spPr/>
      <dgm:t>
        <a:bodyPr/>
        <a:lstStyle/>
        <a:p>
          <a:endParaRPr lang="en-GB"/>
        </a:p>
      </dgm:t>
    </dgm:pt>
    <dgm:pt modelId="{B239299A-CC69-404B-8903-E9B2C782F9DE}">
      <dgm:prSet phldrT="[Tekst]" custT="1"/>
      <dgm:spPr>
        <a:solidFill>
          <a:srgbClr val="B6D1E1"/>
        </a:solidFill>
        <a:ln>
          <a:noFill/>
        </a:ln>
      </dgm:spPr>
      <dgm:t>
        <a:bodyPr/>
        <a:lstStyle/>
        <a:p>
          <a:pPr>
            <a:buNone/>
          </a:pPr>
          <a:r>
            <a:rPr lang="en-GB" sz="3200" b="1" noProof="0" dirty="0"/>
            <a:t>Doing What You Love </a:t>
          </a:r>
          <a:endParaRPr lang="en-GB" sz="3200" noProof="0" dirty="0"/>
        </a:p>
      </dgm:t>
    </dgm:pt>
    <dgm:pt modelId="{9EFA3F3D-9621-4C61-A878-CED22EB66D7B}" type="parTrans" cxnId="{D551CD02-CE65-47A5-94A9-B0A8B21DA302}">
      <dgm:prSet/>
      <dgm:spPr/>
      <dgm:t>
        <a:bodyPr/>
        <a:lstStyle/>
        <a:p>
          <a:endParaRPr lang="en-GB"/>
        </a:p>
      </dgm:t>
    </dgm:pt>
    <dgm:pt modelId="{BC6C94BF-2CBA-4137-B1B0-A7C2A0BFF339}" type="sibTrans" cxnId="{D551CD02-CE65-47A5-94A9-B0A8B21DA302}">
      <dgm:prSet/>
      <dgm:spPr/>
      <dgm:t>
        <a:bodyPr/>
        <a:lstStyle/>
        <a:p>
          <a:endParaRPr lang="en-GB"/>
        </a:p>
      </dgm:t>
    </dgm:pt>
    <dgm:pt modelId="{5A0ECA6A-7E48-436F-ADAF-4E5B49EA5A09}">
      <dgm:prSet phldrT="[Tekst]" custT="1"/>
      <dgm:spPr/>
      <dgm:t>
        <a:bodyPr/>
        <a:lstStyle/>
        <a:p>
          <a:pPr marL="228600" indent="-228600">
            <a:buFont typeface="Arial" panose="020B0604020202020204" pitchFamily="34" charset="0"/>
            <a:buChar char="•"/>
          </a:pPr>
          <a:r>
            <a:rPr lang="en-GB" sz="2200" noProof="0" dirty="0"/>
            <a:t>It’s easier to stay motivated when you enjoy what you’re doing.</a:t>
          </a:r>
        </a:p>
      </dgm:t>
    </dgm:pt>
    <dgm:pt modelId="{45669AFB-4C4F-4541-9E68-8AEED0A4EE56}" type="parTrans" cxnId="{8C607149-821B-4273-A2A2-C9A32EE53178}">
      <dgm:prSet/>
      <dgm:spPr/>
      <dgm:t>
        <a:bodyPr/>
        <a:lstStyle/>
        <a:p>
          <a:endParaRPr lang="en-GB"/>
        </a:p>
      </dgm:t>
    </dgm:pt>
    <dgm:pt modelId="{FAE5E38A-9901-444E-8C7B-984F0F02A381}" type="sibTrans" cxnId="{8C607149-821B-4273-A2A2-C9A32EE53178}">
      <dgm:prSet/>
      <dgm:spPr/>
      <dgm:t>
        <a:bodyPr/>
        <a:lstStyle/>
        <a:p>
          <a:endParaRPr lang="en-GB"/>
        </a:p>
      </dgm:t>
    </dgm:pt>
    <dgm:pt modelId="{51E23D0D-51B4-4857-B520-77CA9E60E8B7}">
      <dgm:prSet phldrT="[Tekst]" custT="1"/>
      <dgm:spPr/>
      <dgm:t>
        <a:bodyPr/>
        <a:lstStyle/>
        <a:p>
          <a:pPr marL="269875" indent="-269875">
            <a:buFont typeface="Arial" panose="020B0604020202020204" pitchFamily="34" charset="0"/>
            <a:buChar char="•"/>
          </a:pPr>
          <a:r>
            <a:rPr lang="en-GB" sz="2200" noProof="0" dirty="0"/>
            <a:t>Many successful businesses start from a simple idea or skill that someone turned into something special.</a:t>
          </a:r>
          <a:endParaRPr lang="en-GB" sz="2200" noProof="0" dirty="0">
            <a:solidFill>
              <a:schemeClr val="tx1"/>
            </a:solidFill>
          </a:endParaRPr>
        </a:p>
      </dgm:t>
    </dgm:pt>
    <dgm:pt modelId="{E0041FFD-B8BA-45B8-8081-4623634D1C15}" type="parTrans" cxnId="{26EC9B52-7428-4CB2-BFB8-FC8B0E79C7D2}">
      <dgm:prSet/>
      <dgm:spPr/>
      <dgm:t>
        <a:bodyPr/>
        <a:lstStyle/>
        <a:p>
          <a:endParaRPr lang="en-IE"/>
        </a:p>
      </dgm:t>
    </dgm:pt>
    <dgm:pt modelId="{E62ABD76-E74A-4075-9161-A125CD2B586B}" type="sibTrans" cxnId="{26EC9B52-7428-4CB2-BFB8-FC8B0E79C7D2}">
      <dgm:prSet/>
      <dgm:spPr/>
      <dgm:t>
        <a:bodyPr/>
        <a:lstStyle/>
        <a:p>
          <a:endParaRPr lang="en-IE"/>
        </a:p>
      </dgm:t>
    </dgm:pt>
    <dgm:pt modelId="{D21264FB-B29F-477E-AB6A-B5262998E986}">
      <dgm:prSet phldrT="[Tekst]" custT="1"/>
      <dgm:spPr/>
      <dgm:t>
        <a:bodyPr/>
        <a:lstStyle/>
        <a:p>
          <a:pPr marL="228600" indent="-228600">
            <a:buFont typeface="Arial" panose="020B0604020202020204" pitchFamily="34" charset="0"/>
            <a:buChar char="•"/>
          </a:pPr>
          <a:r>
            <a:rPr lang="en-GB" sz="2200" noProof="0" dirty="0"/>
            <a:t>When you love cooking, teaching, or helping others, people feel that. It makes your business stronger and more meaningful.</a:t>
          </a:r>
        </a:p>
      </dgm:t>
    </dgm:pt>
    <dgm:pt modelId="{E420E2F0-B01B-4496-8DE6-3066BF304E87}" type="parTrans" cxnId="{FBBD4F99-4AD1-44DF-9F95-4BF113FEBC09}">
      <dgm:prSet/>
      <dgm:spPr/>
      <dgm:t>
        <a:bodyPr/>
        <a:lstStyle/>
        <a:p>
          <a:endParaRPr lang="en-IE"/>
        </a:p>
      </dgm:t>
    </dgm:pt>
    <dgm:pt modelId="{0CC7A098-5345-410E-AAF3-370CC8B32237}" type="sibTrans" cxnId="{FBBD4F99-4AD1-44DF-9F95-4BF113FEBC09}">
      <dgm:prSet/>
      <dgm:spPr/>
      <dgm:t>
        <a:bodyPr/>
        <a:lstStyle/>
        <a:p>
          <a:endParaRPr lang="en-IE"/>
        </a:p>
      </dgm:t>
    </dgm:pt>
    <dgm:pt modelId="{67DBDCB4-FD72-49F9-AACD-D6DC0F6B42C1}" type="pres">
      <dgm:prSet presAssocID="{DABBFD8D-FB8F-40A9-8F2D-6DE2693226E8}" presName="linear" presStyleCnt="0">
        <dgm:presLayoutVars>
          <dgm:animLvl val="lvl"/>
          <dgm:resizeHandles val="exact"/>
        </dgm:presLayoutVars>
      </dgm:prSet>
      <dgm:spPr/>
    </dgm:pt>
    <dgm:pt modelId="{71398DDF-32C3-45D8-92A1-B7F5EAD87CBB}" type="pres">
      <dgm:prSet presAssocID="{6846D97F-2F2C-4613-AFF5-2E3252130761}" presName="parentText" presStyleLbl="node1" presStyleIdx="0" presStyleCnt="2" custLinFactNeighborX="-470" custLinFactNeighborY="-8">
        <dgm:presLayoutVars>
          <dgm:chMax val="0"/>
          <dgm:bulletEnabled val="1"/>
        </dgm:presLayoutVars>
      </dgm:prSet>
      <dgm:spPr/>
    </dgm:pt>
    <dgm:pt modelId="{6BABA797-9002-4FC9-B781-7E0A93A69AD5}" type="pres">
      <dgm:prSet presAssocID="{6846D97F-2F2C-4613-AFF5-2E3252130761}" presName="childText" presStyleLbl="revTx" presStyleIdx="0" presStyleCnt="2">
        <dgm:presLayoutVars>
          <dgm:bulletEnabled val="1"/>
        </dgm:presLayoutVars>
      </dgm:prSet>
      <dgm:spPr/>
    </dgm:pt>
    <dgm:pt modelId="{43AA09AB-63E0-4BAD-88E8-F0A5EA84C663}" type="pres">
      <dgm:prSet presAssocID="{B239299A-CC69-404B-8903-E9B2C782F9DE}" presName="parentText" presStyleLbl="node1" presStyleIdx="1" presStyleCnt="2">
        <dgm:presLayoutVars>
          <dgm:chMax val="0"/>
          <dgm:bulletEnabled val="1"/>
        </dgm:presLayoutVars>
      </dgm:prSet>
      <dgm:spPr/>
    </dgm:pt>
    <dgm:pt modelId="{0A31A1BD-9608-45AB-B3C8-7DEE8639AA98}" type="pres">
      <dgm:prSet presAssocID="{B239299A-CC69-404B-8903-E9B2C782F9DE}" presName="childText" presStyleLbl="revTx" presStyleIdx="1" presStyleCnt="2">
        <dgm:presLayoutVars>
          <dgm:bulletEnabled val="1"/>
        </dgm:presLayoutVars>
      </dgm:prSet>
      <dgm:spPr/>
    </dgm:pt>
  </dgm:ptLst>
  <dgm:cxnLst>
    <dgm:cxn modelId="{D551CD02-CE65-47A5-94A9-B0A8B21DA302}" srcId="{DABBFD8D-FB8F-40A9-8F2D-6DE2693226E8}" destId="{B239299A-CC69-404B-8903-E9B2C782F9DE}" srcOrd="1" destOrd="0" parTransId="{9EFA3F3D-9621-4C61-A878-CED22EB66D7B}" sibTransId="{BC6C94BF-2CBA-4137-B1B0-A7C2A0BFF339}"/>
    <dgm:cxn modelId="{37A1AC03-13FA-44B8-B2AA-1970A98ABC7B}" type="presOf" srcId="{B239299A-CC69-404B-8903-E9B2C782F9DE}" destId="{43AA09AB-63E0-4BAD-88E8-F0A5EA84C663}" srcOrd="0" destOrd="0" presId="urn:microsoft.com/office/officeart/2005/8/layout/vList2"/>
    <dgm:cxn modelId="{768FA33A-4FDE-44BD-9417-854CC4172BDC}" type="presOf" srcId="{7C0CAF63-8D11-40B2-A81F-C5F9D0DE09E4}" destId="{6BABA797-9002-4FC9-B781-7E0A93A69AD5}" srcOrd="0" destOrd="0" presId="urn:microsoft.com/office/officeart/2005/8/layout/vList2"/>
    <dgm:cxn modelId="{0BFA2160-9405-4CEA-9413-DBB7F8CB1CED}" srcId="{DABBFD8D-FB8F-40A9-8F2D-6DE2693226E8}" destId="{6846D97F-2F2C-4613-AFF5-2E3252130761}" srcOrd="0" destOrd="0" parTransId="{A8BD9B02-D232-491F-99AB-85314D521135}" sibTransId="{4DA9801C-90AA-4D8D-9C68-62B2CA1EC3B6}"/>
    <dgm:cxn modelId="{F35DC245-2F64-40B8-B574-9F8A0B73D25C}" type="presOf" srcId="{51E23D0D-51B4-4857-B520-77CA9E60E8B7}" destId="{6BABA797-9002-4FC9-B781-7E0A93A69AD5}" srcOrd="0" destOrd="1" presId="urn:microsoft.com/office/officeart/2005/8/layout/vList2"/>
    <dgm:cxn modelId="{8C607149-821B-4273-A2A2-C9A32EE53178}" srcId="{B239299A-CC69-404B-8903-E9B2C782F9DE}" destId="{5A0ECA6A-7E48-436F-ADAF-4E5B49EA5A09}" srcOrd="0" destOrd="0" parTransId="{45669AFB-4C4F-4541-9E68-8AEED0A4EE56}" sibTransId="{FAE5E38A-9901-444E-8C7B-984F0F02A381}"/>
    <dgm:cxn modelId="{26EC9B52-7428-4CB2-BFB8-FC8B0E79C7D2}" srcId="{6846D97F-2F2C-4613-AFF5-2E3252130761}" destId="{51E23D0D-51B4-4857-B520-77CA9E60E8B7}" srcOrd="1" destOrd="0" parTransId="{E0041FFD-B8BA-45B8-8081-4623634D1C15}" sibTransId="{E62ABD76-E74A-4075-9161-A125CD2B586B}"/>
    <dgm:cxn modelId="{F8EE7F79-2250-47D2-A50B-08C3A7EB74F3}" type="presOf" srcId="{5A0ECA6A-7E48-436F-ADAF-4E5B49EA5A09}" destId="{0A31A1BD-9608-45AB-B3C8-7DEE8639AA98}" srcOrd="0" destOrd="0" presId="urn:microsoft.com/office/officeart/2005/8/layout/vList2"/>
    <dgm:cxn modelId="{138BC080-6F59-44A7-8816-320184E1745B}" type="presOf" srcId="{DABBFD8D-FB8F-40A9-8F2D-6DE2693226E8}" destId="{67DBDCB4-FD72-49F9-AACD-D6DC0F6B42C1}" srcOrd="0" destOrd="0" presId="urn:microsoft.com/office/officeart/2005/8/layout/vList2"/>
    <dgm:cxn modelId="{FBBD4F99-4AD1-44DF-9F95-4BF113FEBC09}" srcId="{B239299A-CC69-404B-8903-E9B2C782F9DE}" destId="{D21264FB-B29F-477E-AB6A-B5262998E986}" srcOrd="1" destOrd="0" parTransId="{E420E2F0-B01B-4496-8DE6-3066BF304E87}" sibTransId="{0CC7A098-5345-410E-AAF3-370CC8B32237}"/>
    <dgm:cxn modelId="{05E44EBA-2F7B-4574-BC06-68E9A32E85FA}" type="presOf" srcId="{D21264FB-B29F-477E-AB6A-B5262998E986}" destId="{0A31A1BD-9608-45AB-B3C8-7DEE8639AA98}" srcOrd="0" destOrd="1" presId="urn:microsoft.com/office/officeart/2005/8/layout/vList2"/>
    <dgm:cxn modelId="{C435EEDE-9C67-4694-9A15-EC78B0E05B3F}" type="presOf" srcId="{6846D97F-2F2C-4613-AFF5-2E3252130761}" destId="{71398DDF-32C3-45D8-92A1-B7F5EAD87CBB}" srcOrd="0" destOrd="0" presId="urn:microsoft.com/office/officeart/2005/8/layout/vList2"/>
    <dgm:cxn modelId="{2B9D0FFF-F587-41AE-A17E-64B04D3AB91C}" srcId="{6846D97F-2F2C-4613-AFF5-2E3252130761}" destId="{7C0CAF63-8D11-40B2-A81F-C5F9D0DE09E4}" srcOrd="0" destOrd="0" parTransId="{5AC6A6A8-8B73-4C21-B30F-92D2C8524161}" sibTransId="{E06556D5-8794-484C-96AA-CB10944306B6}"/>
    <dgm:cxn modelId="{D3500CBC-E3A3-44B3-813B-29C0D6FF6B5D}" type="presParOf" srcId="{67DBDCB4-FD72-49F9-AACD-D6DC0F6B42C1}" destId="{71398DDF-32C3-45D8-92A1-B7F5EAD87CBB}" srcOrd="0" destOrd="0" presId="urn:microsoft.com/office/officeart/2005/8/layout/vList2"/>
    <dgm:cxn modelId="{3E93B7AD-01F1-4E88-B449-2744FC6E7F9F}" type="presParOf" srcId="{67DBDCB4-FD72-49F9-AACD-D6DC0F6B42C1}" destId="{6BABA797-9002-4FC9-B781-7E0A93A69AD5}" srcOrd="1" destOrd="0" presId="urn:microsoft.com/office/officeart/2005/8/layout/vList2"/>
    <dgm:cxn modelId="{04314502-BC60-4A19-B5BC-987CFEEA25DA}" type="presParOf" srcId="{67DBDCB4-FD72-49F9-AACD-D6DC0F6B42C1}" destId="{43AA09AB-63E0-4BAD-88E8-F0A5EA84C663}" srcOrd="2" destOrd="0" presId="urn:microsoft.com/office/officeart/2005/8/layout/vList2"/>
    <dgm:cxn modelId="{EA7FC6E6-3065-4762-A653-B55C850026FC}" type="presParOf" srcId="{67DBDCB4-FD72-49F9-AACD-D6DC0F6B42C1}" destId="{0A31A1BD-9608-45AB-B3C8-7DEE8639AA9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BBFD8D-FB8F-40A9-8F2D-6DE2693226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846D97F-2F2C-4613-AFF5-2E3252130761}">
      <dgm:prSet phldrT="[Tekst]"/>
      <dgm:spPr>
        <a:solidFill>
          <a:srgbClr val="B6D1E1"/>
        </a:solidFill>
        <a:ln>
          <a:noFill/>
        </a:ln>
      </dgm:spPr>
      <dgm:t>
        <a:bodyPr/>
        <a:lstStyle/>
        <a:p>
          <a:r>
            <a:rPr lang="en-GB" b="1" noProof="0" dirty="0"/>
            <a:t>Staying Strong Through Challenges </a:t>
          </a:r>
          <a:endParaRPr lang="en-GB" noProof="0" dirty="0"/>
        </a:p>
      </dgm:t>
    </dgm:pt>
    <dgm:pt modelId="{A8BD9B02-D232-491F-99AB-85314D521135}" type="parTrans" cxnId="{0BFA2160-9405-4CEA-9413-DBB7F8CB1CED}">
      <dgm:prSet/>
      <dgm:spPr/>
      <dgm:t>
        <a:bodyPr/>
        <a:lstStyle/>
        <a:p>
          <a:endParaRPr lang="en-GB"/>
        </a:p>
      </dgm:t>
    </dgm:pt>
    <dgm:pt modelId="{4DA9801C-90AA-4D8D-9C68-62B2CA1EC3B6}" type="sibTrans" cxnId="{0BFA2160-9405-4CEA-9413-DBB7F8CB1CED}">
      <dgm:prSet/>
      <dgm:spPr/>
      <dgm:t>
        <a:bodyPr/>
        <a:lstStyle/>
        <a:p>
          <a:endParaRPr lang="en-GB"/>
        </a:p>
      </dgm:t>
    </dgm:pt>
    <dgm:pt modelId="{7C0CAF63-8D11-40B2-A81F-C5F9D0DE09E4}">
      <dgm:prSet phldrT="[Tekst]" custT="1"/>
      <dgm:spPr/>
      <dgm:t>
        <a:bodyPr/>
        <a:lstStyle/>
        <a:p>
          <a:pPr marL="357188" indent="-357188">
            <a:buFont typeface="Arial" panose="020B0604020202020204" pitchFamily="34" charset="0"/>
            <a:buChar char="•"/>
          </a:pPr>
          <a:r>
            <a:rPr lang="en-GB" sz="2200" noProof="0" dirty="0"/>
            <a:t>Every business has ups and downs. But you’ve already overcome many hard things.</a:t>
          </a:r>
          <a:endParaRPr lang="en-GB" sz="2200" noProof="0" dirty="0">
            <a:solidFill>
              <a:schemeClr val="tx1"/>
            </a:solidFill>
          </a:endParaRPr>
        </a:p>
      </dgm:t>
    </dgm:pt>
    <dgm:pt modelId="{5AC6A6A8-8B73-4C21-B30F-92D2C8524161}" type="parTrans" cxnId="{2B9D0FFF-F587-41AE-A17E-64B04D3AB91C}">
      <dgm:prSet/>
      <dgm:spPr/>
      <dgm:t>
        <a:bodyPr/>
        <a:lstStyle/>
        <a:p>
          <a:endParaRPr lang="en-GB"/>
        </a:p>
      </dgm:t>
    </dgm:pt>
    <dgm:pt modelId="{E06556D5-8794-484C-96AA-CB10944306B6}" type="sibTrans" cxnId="{2B9D0FFF-F587-41AE-A17E-64B04D3AB91C}">
      <dgm:prSet/>
      <dgm:spPr/>
      <dgm:t>
        <a:bodyPr/>
        <a:lstStyle/>
        <a:p>
          <a:endParaRPr lang="en-GB"/>
        </a:p>
      </dgm:t>
    </dgm:pt>
    <dgm:pt modelId="{B239299A-CC69-404B-8903-E9B2C782F9DE}">
      <dgm:prSet phldrT="[Tekst]"/>
      <dgm:spPr>
        <a:solidFill>
          <a:srgbClr val="B6D1E1"/>
        </a:solidFill>
        <a:ln>
          <a:noFill/>
        </a:ln>
      </dgm:spPr>
      <dgm:t>
        <a:bodyPr/>
        <a:lstStyle/>
        <a:p>
          <a:pPr>
            <a:buNone/>
          </a:pPr>
          <a:r>
            <a:rPr lang="en-GB" b="1" noProof="0" dirty="0"/>
            <a:t>Being Positive About the Future</a:t>
          </a:r>
          <a:endParaRPr lang="en-GB" noProof="0" dirty="0"/>
        </a:p>
      </dgm:t>
    </dgm:pt>
    <dgm:pt modelId="{9EFA3F3D-9621-4C61-A878-CED22EB66D7B}" type="parTrans" cxnId="{D551CD02-CE65-47A5-94A9-B0A8B21DA302}">
      <dgm:prSet/>
      <dgm:spPr/>
      <dgm:t>
        <a:bodyPr/>
        <a:lstStyle/>
        <a:p>
          <a:endParaRPr lang="en-GB"/>
        </a:p>
      </dgm:t>
    </dgm:pt>
    <dgm:pt modelId="{BC6C94BF-2CBA-4137-B1B0-A7C2A0BFF339}" type="sibTrans" cxnId="{D551CD02-CE65-47A5-94A9-B0A8B21DA302}">
      <dgm:prSet/>
      <dgm:spPr/>
      <dgm:t>
        <a:bodyPr/>
        <a:lstStyle/>
        <a:p>
          <a:endParaRPr lang="en-GB"/>
        </a:p>
      </dgm:t>
    </dgm:pt>
    <dgm:pt modelId="{5A0ECA6A-7E48-436F-ADAF-4E5B49EA5A09}">
      <dgm:prSet phldrT="[Tekst]" custT="1"/>
      <dgm:spPr/>
      <dgm:t>
        <a:bodyPr/>
        <a:lstStyle/>
        <a:p>
          <a:pPr>
            <a:buFont typeface="Arial" panose="020B0604020202020204" pitchFamily="34" charset="0"/>
            <a:buChar char="•"/>
          </a:pPr>
          <a:r>
            <a:rPr lang="en-GB" sz="2800" noProof="0" dirty="0"/>
            <a:t>  </a:t>
          </a:r>
          <a:r>
            <a:rPr lang="en-GB" sz="2200" noProof="0" dirty="0"/>
            <a:t>You don’t have to have everything figured out to start.</a:t>
          </a:r>
        </a:p>
      </dgm:t>
    </dgm:pt>
    <dgm:pt modelId="{45669AFB-4C4F-4541-9E68-8AEED0A4EE56}" type="parTrans" cxnId="{8C607149-821B-4273-A2A2-C9A32EE53178}">
      <dgm:prSet/>
      <dgm:spPr/>
      <dgm:t>
        <a:bodyPr/>
        <a:lstStyle/>
        <a:p>
          <a:endParaRPr lang="en-GB"/>
        </a:p>
      </dgm:t>
    </dgm:pt>
    <dgm:pt modelId="{FAE5E38A-9901-444E-8C7B-984F0F02A381}" type="sibTrans" cxnId="{8C607149-821B-4273-A2A2-C9A32EE53178}">
      <dgm:prSet/>
      <dgm:spPr/>
      <dgm:t>
        <a:bodyPr/>
        <a:lstStyle/>
        <a:p>
          <a:endParaRPr lang="en-GB"/>
        </a:p>
      </dgm:t>
    </dgm:pt>
    <dgm:pt modelId="{EBC59225-F774-4308-9E66-3495801A0847}">
      <dgm:prSet phldrT="[Tekst]" custT="1"/>
      <dgm:spPr/>
      <dgm:t>
        <a:bodyPr/>
        <a:lstStyle/>
        <a:p>
          <a:pPr marL="357188" indent="-357188">
            <a:buFont typeface="Arial" panose="020B0604020202020204" pitchFamily="34" charset="0"/>
            <a:buChar char="•"/>
          </a:pPr>
          <a:r>
            <a:rPr lang="en-GB" sz="2200" noProof="0" dirty="0"/>
            <a:t>Resilience means not giving up when things are difficult. It means trying again and learning as you go</a:t>
          </a:r>
          <a:r>
            <a:rPr lang="en-GB" sz="2500" noProof="0" dirty="0"/>
            <a:t>.</a:t>
          </a:r>
          <a:endParaRPr lang="en-GB" sz="2500" noProof="0" dirty="0">
            <a:solidFill>
              <a:schemeClr val="tx1"/>
            </a:solidFill>
          </a:endParaRPr>
        </a:p>
      </dgm:t>
    </dgm:pt>
    <dgm:pt modelId="{8459764A-6CE0-4211-8E9E-F830FEEFF016}" type="parTrans" cxnId="{4666399A-7944-44EA-8556-0D810D1836CE}">
      <dgm:prSet/>
      <dgm:spPr/>
    </dgm:pt>
    <dgm:pt modelId="{327065FF-7C47-4EA3-B891-988E192A4339}" type="sibTrans" cxnId="{4666399A-7944-44EA-8556-0D810D1836CE}">
      <dgm:prSet/>
      <dgm:spPr/>
    </dgm:pt>
    <dgm:pt modelId="{E870F9B7-2E75-4329-A3A6-22A5C3F73779}">
      <dgm:prSet phldrT="[Tekst]" custT="1"/>
      <dgm:spPr/>
      <dgm:t>
        <a:bodyPr/>
        <a:lstStyle/>
        <a:p>
          <a:pPr>
            <a:buFont typeface="Arial" panose="020B0604020202020204" pitchFamily="34" charset="0"/>
            <a:buChar char="•"/>
          </a:pPr>
          <a:r>
            <a:rPr lang="en-GB" sz="2200" noProof="0" dirty="0"/>
            <a:t>   If you believe in yourself, even just a little, you’re already on the way. </a:t>
          </a:r>
        </a:p>
      </dgm:t>
    </dgm:pt>
    <dgm:pt modelId="{C89DBD9D-B4B4-4A38-A7D4-FD171F49BB99}" type="parTrans" cxnId="{1B3C430B-3241-4CC6-BECA-2BF85FED900F}">
      <dgm:prSet/>
      <dgm:spPr/>
    </dgm:pt>
    <dgm:pt modelId="{B02C8CE7-6321-4307-BC0D-C11880C5D5A9}" type="sibTrans" cxnId="{1B3C430B-3241-4CC6-BECA-2BF85FED900F}">
      <dgm:prSet/>
      <dgm:spPr/>
    </dgm:pt>
    <dgm:pt modelId="{3880547E-E003-4155-93E3-0CA252EB63B4}">
      <dgm:prSet phldrT="[Tekst]" custT="1"/>
      <dgm:spPr/>
      <dgm:t>
        <a:bodyPr/>
        <a:lstStyle/>
        <a:p>
          <a:pPr>
            <a:buFont typeface="Arial" panose="020B0604020202020204" pitchFamily="34" charset="0"/>
            <a:buChar char="•"/>
          </a:pPr>
          <a:r>
            <a:rPr lang="en-GB" sz="2200" noProof="0" dirty="0"/>
            <a:t>   Each small step counts.</a:t>
          </a:r>
        </a:p>
      </dgm:t>
    </dgm:pt>
    <dgm:pt modelId="{BD653E93-FEEE-4A9D-962C-FBD9432CFD71}" type="parTrans" cxnId="{B9C0330C-1669-4E87-A741-C66BCD519E26}">
      <dgm:prSet/>
      <dgm:spPr/>
    </dgm:pt>
    <dgm:pt modelId="{68FD7ED3-6C57-47C3-A9F4-1008727047BB}" type="sibTrans" cxnId="{B9C0330C-1669-4E87-A741-C66BCD519E26}">
      <dgm:prSet/>
      <dgm:spPr/>
    </dgm:pt>
    <dgm:pt modelId="{67DBDCB4-FD72-49F9-AACD-D6DC0F6B42C1}" type="pres">
      <dgm:prSet presAssocID="{DABBFD8D-FB8F-40A9-8F2D-6DE2693226E8}" presName="linear" presStyleCnt="0">
        <dgm:presLayoutVars>
          <dgm:animLvl val="lvl"/>
          <dgm:resizeHandles val="exact"/>
        </dgm:presLayoutVars>
      </dgm:prSet>
      <dgm:spPr/>
    </dgm:pt>
    <dgm:pt modelId="{71398DDF-32C3-45D8-92A1-B7F5EAD87CBB}" type="pres">
      <dgm:prSet presAssocID="{6846D97F-2F2C-4613-AFF5-2E3252130761}" presName="parentText" presStyleLbl="node1" presStyleIdx="0" presStyleCnt="2" custLinFactNeighborX="-699" custLinFactNeighborY="-7093">
        <dgm:presLayoutVars>
          <dgm:chMax val="0"/>
          <dgm:bulletEnabled val="1"/>
        </dgm:presLayoutVars>
      </dgm:prSet>
      <dgm:spPr/>
    </dgm:pt>
    <dgm:pt modelId="{6BABA797-9002-4FC9-B781-7E0A93A69AD5}" type="pres">
      <dgm:prSet presAssocID="{6846D97F-2F2C-4613-AFF5-2E3252130761}" presName="childText" presStyleLbl="revTx" presStyleIdx="0" presStyleCnt="2">
        <dgm:presLayoutVars>
          <dgm:bulletEnabled val="1"/>
        </dgm:presLayoutVars>
      </dgm:prSet>
      <dgm:spPr/>
    </dgm:pt>
    <dgm:pt modelId="{43AA09AB-63E0-4BAD-88E8-F0A5EA84C663}" type="pres">
      <dgm:prSet presAssocID="{B239299A-CC69-404B-8903-E9B2C782F9DE}" presName="parentText" presStyleLbl="node1" presStyleIdx="1" presStyleCnt="2">
        <dgm:presLayoutVars>
          <dgm:chMax val="0"/>
          <dgm:bulletEnabled val="1"/>
        </dgm:presLayoutVars>
      </dgm:prSet>
      <dgm:spPr/>
    </dgm:pt>
    <dgm:pt modelId="{0A31A1BD-9608-45AB-B3C8-7DEE8639AA98}" type="pres">
      <dgm:prSet presAssocID="{B239299A-CC69-404B-8903-E9B2C782F9DE}" presName="childText" presStyleLbl="revTx" presStyleIdx="1" presStyleCnt="2">
        <dgm:presLayoutVars>
          <dgm:bulletEnabled val="1"/>
        </dgm:presLayoutVars>
      </dgm:prSet>
      <dgm:spPr/>
    </dgm:pt>
  </dgm:ptLst>
  <dgm:cxnLst>
    <dgm:cxn modelId="{D551CD02-CE65-47A5-94A9-B0A8B21DA302}" srcId="{DABBFD8D-FB8F-40A9-8F2D-6DE2693226E8}" destId="{B239299A-CC69-404B-8903-E9B2C782F9DE}" srcOrd="1" destOrd="0" parTransId="{9EFA3F3D-9621-4C61-A878-CED22EB66D7B}" sibTransId="{BC6C94BF-2CBA-4137-B1B0-A7C2A0BFF339}"/>
    <dgm:cxn modelId="{37A1AC03-13FA-44B8-B2AA-1970A98ABC7B}" type="presOf" srcId="{B239299A-CC69-404B-8903-E9B2C782F9DE}" destId="{43AA09AB-63E0-4BAD-88E8-F0A5EA84C663}" srcOrd="0" destOrd="0" presId="urn:microsoft.com/office/officeart/2005/8/layout/vList2"/>
    <dgm:cxn modelId="{1B3C430B-3241-4CC6-BECA-2BF85FED900F}" srcId="{B239299A-CC69-404B-8903-E9B2C782F9DE}" destId="{E870F9B7-2E75-4329-A3A6-22A5C3F73779}" srcOrd="1" destOrd="0" parTransId="{C89DBD9D-B4B4-4A38-A7D4-FD171F49BB99}" sibTransId="{B02C8CE7-6321-4307-BC0D-C11880C5D5A9}"/>
    <dgm:cxn modelId="{B9C0330C-1669-4E87-A741-C66BCD519E26}" srcId="{B239299A-CC69-404B-8903-E9B2C782F9DE}" destId="{3880547E-E003-4155-93E3-0CA252EB63B4}" srcOrd="2" destOrd="0" parTransId="{BD653E93-FEEE-4A9D-962C-FBD9432CFD71}" sibTransId="{68FD7ED3-6C57-47C3-A9F4-1008727047BB}"/>
    <dgm:cxn modelId="{7192791D-B440-4F0E-B9BA-A3C1F946081E}" type="presOf" srcId="{EBC59225-F774-4308-9E66-3495801A0847}" destId="{6BABA797-9002-4FC9-B781-7E0A93A69AD5}" srcOrd="0" destOrd="1" presId="urn:microsoft.com/office/officeart/2005/8/layout/vList2"/>
    <dgm:cxn modelId="{768FA33A-4FDE-44BD-9417-854CC4172BDC}" type="presOf" srcId="{7C0CAF63-8D11-40B2-A81F-C5F9D0DE09E4}" destId="{6BABA797-9002-4FC9-B781-7E0A93A69AD5}" srcOrd="0" destOrd="0" presId="urn:microsoft.com/office/officeart/2005/8/layout/vList2"/>
    <dgm:cxn modelId="{D7F5775B-7E31-4049-BC04-CC2BAFEC79BD}" type="presOf" srcId="{3880547E-E003-4155-93E3-0CA252EB63B4}" destId="{0A31A1BD-9608-45AB-B3C8-7DEE8639AA98}" srcOrd="0" destOrd="2" presId="urn:microsoft.com/office/officeart/2005/8/layout/vList2"/>
    <dgm:cxn modelId="{0BFA2160-9405-4CEA-9413-DBB7F8CB1CED}" srcId="{DABBFD8D-FB8F-40A9-8F2D-6DE2693226E8}" destId="{6846D97F-2F2C-4613-AFF5-2E3252130761}" srcOrd="0" destOrd="0" parTransId="{A8BD9B02-D232-491F-99AB-85314D521135}" sibTransId="{4DA9801C-90AA-4D8D-9C68-62B2CA1EC3B6}"/>
    <dgm:cxn modelId="{8C607149-821B-4273-A2A2-C9A32EE53178}" srcId="{B239299A-CC69-404B-8903-E9B2C782F9DE}" destId="{5A0ECA6A-7E48-436F-ADAF-4E5B49EA5A09}" srcOrd="0" destOrd="0" parTransId="{45669AFB-4C4F-4541-9E68-8AEED0A4EE56}" sibTransId="{FAE5E38A-9901-444E-8C7B-984F0F02A381}"/>
    <dgm:cxn modelId="{F8EE7F79-2250-47D2-A50B-08C3A7EB74F3}" type="presOf" srcId="{5A0ECA6A-7E48-436F-ADAF-4E5B49EA5A09}" destId="{0A31A1BD-9608-45AB-B3C8-7DEE8639AA98}" srcOrd="0" destOrd="0" presId="urn:microsoft.com/office/officeart/2005/8/layout/vList2"/>
    <dgm:cxn modelId="{138BC080-6F59-44A7-8816-320184E1745B}" type="presOf" srcId="{DABBFD8D-FB8F-40A9-8F2D-6DE2693226E8}" destId="{67DBDCB4-FD72-49F9-AACD-D6DC0F6B42C1}" srcOrd="0" destOrd="0" presId="urn:microsoft.com/office/officeart/2005/8/layout/vList2"/>
    <dgm:cxn modelId="{4666399A-7944-44EA-8556-0D810D1836CE}" srcId="{6846D97F-2F2C-4613-AFF5-2E3252130761}" destId="{EBC59225-F774-4308-9E66-3495801A0847}" srcOrd="1" destOrd="0" parTransId="{8459764A-6CE0-4211-8E9E-F830FEEFF016}" sibTransId="{327065FF-7C47-4EA3-B891-988E192A4339}"/>
    <dgm:cxn modelId="{5DE2D9CB-864A-467F-AB90-7C8F5E45D681}" type="presOf" srcId="{E870F9B7-2E75-4329-A3A6-22A5C3F73779}" destId="{0A31A1BD-9608-45AB-B3C8-7DEE8639AA98}" srcOrd="0" destOrd="1" presId="urn:microsoft.com/office/officeart/2005/8/layout/vList2"/>
    <dgm:cxn modelId="{C435EEDE-9C67-4694-9A15-EC78B0E05B3F}" type="presOf" srcId="{6846D97F-2F2C-4613-AFF5-2E3252130761}" destId="{71398DDF-32C3-45D8-92A1-B7F5EAD87CBB}" srcOrd="0" destOrd="0" presId="urn:microsoft.com/office/officeart/2005/8/layout/vList2"/>
    <dgm:cxn modelId="{2B9D0FFF-F587-41AE-A17E-64B04D3AB91C}" srcId="{6846D97F-2F2C-4613-AFF5-2E3252130761}" destId="{7C0CAF63-8D11-40B2-A81F-C5F9D0DE09E4}" srcOrd="0" destOrd="0" parTransId="{5AC6A6A8-8B73-4C21-B30F-92D2C8524161}" sibTransId="{E06556D5-8794-484C-96AA-CB10944306B6}"/>
    <dgm:cxn modelId="{D3500CBC-E3A3-44B3-813B-29C0D6FF6B5D}" type="presParOf" srcId="{67DBDCB4-FD72-49F9-AACD-D6DC0F6B42C1}" destId="{71398DDF-32C3-45D8-92A1-B7F5EAD87CBB}" srcOrd="0" destOrd="0" presId="urn:microsoft.com/office/officeart/2005/8/layout/vList2"/>
    <dgm:cxn modelId="{3E93B7AD-01F1-4E88-B449-2744FC6E7F9F}" type="presParOf" srcId="{67DBDCB4-FD72-49F9-AACD-D6DC0F6B42C1}" destId="{6BABA797-9002-4FC9-B781-7E0A93A69AD5}" srcOrd="1" destOrd="0" presId="urn:microsoft.com/office/officeart/2005/8/layout/vList2"/>
    <dgm:cxn modelId="{04314502-BC60-4A19-B5BC-987CFEEA25DA}" type="presParOf" srcId="{67DBDCB4-FD72-49F9-AACD-D6DC0F6B42C1}" destId="{43AA09AB-63E0-4BAD-88E8-F0A5EA84C663}" srcOrd="2" destOrd="0" presId="urn:microsoft.com/office/officeart/2005/8/layout/vList2"/>
    <dgm:cxn modelId="{EA7FC6E6-3065-4762-A653-B55C850026FC}" type="presParOf" srcId="{67DBDCB4-FD72-49F9-AACD-D6DC0F6B42C1}" destId="{0A31A1BD-9608-45AB-B3C8-7DEE8639AA9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189628-5B2E-4931-9E1A-6BAD9358AF06}" type="doc">
      <dgm:prSet loTypeId="urn:microsoft.com/office/officeart/2005/8/layout/pList2" loCatId="list" qsTypeId="urn:microsoft.com/office/officeart/2005/8/quickstyle/simple1" qsCatId="simple" csTypeId="urn:microsoft.com/office/officeart/2005/8/colors/accent1_2" csCatId="accent1" phldr="1"/>
      <dgm:spPr/>
    </dgm:pt>
    <dgm:pt modelId="{49B93A0F-8F20-433C-A7B9-568B0FFE628A}">
      <dgm:prSet phldrT="[Tekst]" custT="1"/>
      <dgm:spPr>
        <a:solidFill>
          <a:srgbClr val="B6D1E1"/>
        </a:solidFill>
      </dgm:spPr>
      <dgm:t>
        <a:bodyPr/>
        <a:lstStyle/>
        <a:p>
          <a:r>
            <a:rPr lang="en-GB" sz="1800" b="1" noProof="0" dirty="0">
              <a:solidFill>
                <a:srgbClr val="382B1B"/>
              </a:solidFill>
            </a:rPr>
            <a:t>Eritrean Cuisine – Rich Flavours with Deep Roots</a:t>
          </a:r>
        </a:p>
        <a:p>
          <a:r>
            <a:rPr lang="en-GB" sz="1600" noProof="0" dirty="0">
              <a:solidFill>
                <a:srgbClr val="382B1B"/>
              </a:solidFill>
            </a:rPr>
            <a:t>Your business could prepare injera with lentils, spicy stews, or a vegan meal box based on fasting traditions. Many people are looking for plant-based food options, this is a way to meet that need while sharing something meaningful from your culture.</a:t>
          </a:r>
          <a:br>
            <a:rPr lang="en-GB" sz="1400" noProof="0" dirty="0"/>
          </a:br>
          <a:endParaRPr lang="en-GB" sz="1400" noProof="0" dirty="0">
            <a:solidFill>
              <a:schemeClr val="bg1"/>
            </a:solidFill>
          </a:endParaRPr>
        </a:p>
      </dgm:t>
    </dgm:pt>
    <dgm:pt modelId="{777AB104-3E2E-4234-8F91-4AA87915F24D}" type="parTrans" cxnId="{22738759-8B06-4F6C-A62D-C554FFBAED85}">
      <dgm:prSet/>
      <dgm:spPr/>
      <dgm:t>
        <a:bodyPr/>
        <a:lstStyle/>
        <a:p>
          <a:endParaRPr lang="en-GB"/>
        </a:p>
      </dgm:t>
    </dgm:pt>
    <dgm:pt modelId="{C2E75115-26CA-406B-862D-67782D2D5A8D}" type="sibTrans" cxnId="{22738759-8B06-4F6C-A62D-C554FFBAED85}">
      <dgm:prSet/>
      <dgm:spPr/>
      <dgm:t>
        <a:bodyPr/>
        <a:lstStyle/>
        <a:p>
          <a:endParaRPr lang="en-GB"/>
        </a:p>
      </dgm:t>
    </dgm:pt>
    <dgm:pt modelId="{34A958EC-CEBD-4B85-828A-6FA63F17D887}">
      <dgm:prSet phldrT="[Tekst]" custT="1"/>
      <dgm:spPr>
        <a:solidFill>
          <a:srgbClr val="B6D1E1"/>
        </a:solidFill>
      </dgm:spPr>
      <dgm:t>
        <a:bodyPr/>
        <a:lstStyle/>
        <a:p>
          <a:r>
            <a:rPr lang="en-IE" sz="1800" b="1" dirty="0">
              <a:solidFill>
                <a:srgbClr val="382B1B"/>
              </a:solidFill>
            </a:rPr>
            <a:t>Pakistani Street Snacks – Big Flavour in Small Bites</a:t>
          </a:r>
        </a:p>
        <a:p>
          <a:r>
            <a:rPr lang="en-GB" sz="1600" b="0" dirty="0">
              <a:solidFill>
                <a:srgbClr val="382B1B"/>
              </a:solidFill>
            </a:rPr>
            <a:t>Crispy samosas, spicy pakoras, or chana chaat (chickpea salad) are perfect for markets, festivals, or home delivery. These snacks are vegetarian-friendly, and full of flavour, great for curious eaters</a:t>
          </a:r>
          <a:br>
            <a:rPr lang="en-IE" sz="1600" b="0" dirty="0">
              <a:solidFill>
                <a:srgbClr val="382B1B"/>
              </a:solidFill>
            </a:rPr>
          </a:br>
          <a:endParaRPr lang="en-GB" sz="1400" b="0" noProof="0" dirty="0">
            <a:solidFill>
              <a:srgbClr val="382B1B"/>
            </a:solidFill>
          </a:endParaRPr>
        </a:p>
      </dgm:t>
    </dgm:pt>
    <dgm:pt modelId="{EA84D1C0-8413-4766-A9FF-CA8C362D81F4}" type="parTrans" cxnId="{519A36C6-D3BE-4DCD-8739-8FAEFCDBB744}">
      <dgm:prSet/>
      <dgm:spPr/>
      <dgm:t>
        <a:bodyPr/>
        <a:lstStyle/>
        <a:p>
          <a:endParaRPr lang="en-GB"/>
        </a:p>
      </dgm:t>
    </dgm:pt>
    <dgm:pt modelId="{5BD80C3C-E1CD-4EA8-97E1-F3F5CA6FA87B}" type="sibTrans" cxnId="{519A36C6-D3BE-4DCD-8739-8FAEFCDBB744}">
      <dgm:prSet/>
      <dgm:spPr/>
      <dgm:t>
        <a:bodyPr/>
        <a:lstStyle/>
        <a:p>
          <a:endParaRPr lang="en-GB"/>
        </a:p>
      </dgm:t>
    </dgm:pt>
    <dgm:pt modelId="{9E92EFD8-5D79-4D62-97B2-EA9A702B4476}">
      <dgm:prSet custT="1"/>
      <dgm:spPr>
        <a:solidFill>
          <a:srgbClr val="B6D1E1"/>
        </a:solidFill>
      </dgm:spPr>
      <dgm:t>
        <a:bodyPr/>
        <a:lstStyle/>
        <a:p>
          <a:r>
            <a:rPr lang="en-GB" sz="1800" b="1" noProof="0" dirty="0">
              <a:solidFill>
                <a:srgbClr val="382B1B"/>
              </a:solidFill>
              <a:highlight>
                <a:srgbClr val="B6D1E1"/>
              </a:highlight>
            </a:rPr>
            <a:t>Ukrainian Meals - </a:t>
          </a:r>
          <a:r>
            <a:rPr lang="en-GB" sz="1800" b="1" noProof="0" dirty="0">
              <a:solidFill>
                <a:srgbClr val="382B1B"/>
              </a:solidFill>
            </a:rPr>
            <a:t>Authentic Recipes with Market Appeal</a:t>
          </a:r>
          <a:r>
            <a:rPr lang="en-GB" sz="1600" noProof="0" dirty="0">
              <a:solidFill>
                <a:srgbClr val="382B1B"/>
              </a:solidFill>
              <a:highlight>
                <a:srgbClr val="B6D1E1"/>
              </a:highlight>
            </a:rPr>
            <a:t>
Dishes like </a:t>
          </a:r>
          <a:r>
            <a:rPr lang="en-GB" sz="1600" noProof="0" dirty="0" err="1">
              <a:solidFill>
                <a:srgbClr val="382B1B"/>
              </a:solidFill>
              <a:highlight>
                <a:srgbClr val="B6D1E1"/>
              </a:highlight>
            </a:rPr>
            <a:t>deruny</a:t>
          </a:r>
          <a:r>
            <a:rPr lang="en-GB" sz="1600" noProof="0" dirty="0">
              <a:solidFill>
                <a:srgbClr val="382B1B"/>
              </a:solidFill>
              <a:highlight>
                <a:srgbClr val="B6D1E1"/>
              </a:highlight>
            </a:rPr>
            <a:t> (potato pancakes), borscht, </a:t>
          </a:r>
          <a:r>
            <a:rPr lang="en-IE" sz="1600" noProof="0" dirty="0" err="1">
              <a:solidFill>
                <a:srgbClr val="382B1B"/>
              </a:solidFill>
            </a:rPr>
            <a:t>Holubtsi</a:t>
          </a:r>
          <a:r>
            <a:rPr lang="en-IE" sz="1600" noProof="0" dirty="0">
              <a:solidFill>
                <a:srgbClr val="382B1B"/>
              </a:solidFill>
            </a:rPr>
            <a:t> (</a:t>
          </a:r>
          <a:r>
            <a:rPr lang="en-GB" sz="1600" noProof="0" dirty="0">
              <a:solidFill>
                <a:srgbClr val="382B1B"/>
              </a:solidFill>
              <a:highlight>
                <a:srgbClr val="B6D1E1"/>
              </a:highlight>
            </a:rPr>
            <a:t>stuffed cabbage rolls) could be offered as a weekly takeaway service, frozen meal packs, or catering for community events, giving people a taste of Ukraine’s hospitality.</a:t>
          </a:r>
          <a:endParaRPr lang="en-IE" sz="1600" noProof="0" dirty="0">
            <a:solidFill>
              <a:srgbClr val="382B1B"/>
            </a:solidFill>
            <a:highlight>
              <a:srgbClr val="B6D1E1"/>
            </a:highlight>
          </a:endParaRPr>
        </a:p>
      </dgm:t>
    </dgm:pt>
    <dgm:pt modelId="{1556F807-7D2C-435B-A79A-0B21CF0DB6BE}" type="parTrans" cxnId="{7B480DA3-9D3A-422E-80C7-57BA264B62B0}">
      <dgm:prSet/>
      <dgm:spPr/>
      <dgm:t>
        <a:bodyPr/>
        <a:lstStyle/>
        <a:p>
          <a:endParaRPr lang="en-IE"/>
        </a:p>
      </dgm:t>
    </dgm:pt>
    <dgm:pt modelId="{BAE41CA9-A249-45F5-892E-648AC6ED327C}" type="sibTrans" cxnId="{7B480DA3-9D3A-422E-80C7-57BA264B62B0}">
      <dgm:prSet/>
      <dgm:spPr/>
      <dgm:t>
        <a:bodyPr/>
        <a:lstStyle/>
        <a:p>
          <a:endParaRPr lang="en-IE"/>
        </a:p>
      </dgm:t>
    </dgm:pt>
    <dgm:pt modelId="{6F3A2F6F-97DA-401D-9D57-1D2B70E84663}" type="pres">
      <dgm:prSet presAssocID="{EF189628-5B2E-4931-9E1A-6BAD9358AF06}" presName="Name0" presStyleCnt="0">
        <dgm:presLayoutVars>
          <dgm:dir/>
          <dgm:resizeHandles val="exact"/>
        </dgm:presLayoutVars>
      </dgm:prSet>
      <dgm:spPr/>
    </dgm:pt>
    <dgm:pt modelId="{994DB756-A10D-40AB-8EE9-C4EAE0C762F6}" type="pres">
      <dgm:prSet presAssocID="{EF189628-5B2E-4931-9E1A-6BAD9358AF06}" presName="bkgdShp" presStyleLbl="alignAccFollowNode1" presStyleIdx="0" presStyleCnt="1"/>
      <dgm:spPr>
        <a:blipFill rotWithShape="0">
          <a:blip xmlns:r="http://schemas.openxmlformats.org/officeDocument/2006/relationships" r:embed="rId1"/>
          <a:srcRect/>
          <a:stretch>
            <a:fillRect t="-76000" b="-76000"/>
          </a:stretch>
        </a:blipFill>
      </dgm:spPr>
    </dgm:pt>
    <dgm:pt modelId="{392187FC-D56A-4C7E-9FD2-8E76E09D86F8}" type="pres">
      <dgm:prSet presAssocID="{EF189628-5B2E-4931-9E1A-6BAD9358AF06}" presName="linComp" presStyleCnt="0"/>
      <dgm:spPr/>
    </dgm:pt>
    <dgm:pt modelId="{749A1E4E-F38C-4A5A-9A18-D40C40130DFE}" type="pres">
      <dgm:prSet presAssocID="{49B93A0F-8F20-433C-A7B9-568B0FFE628A}" presName="compNode" presStyleCnt="0"/>
      <dgm:spPr/>
    </dgm:pt>
    <dgm:pt modelId="{9AF50571-46C0-4024-B769-3A9B93730442}" type="pres">
      <dgm:prSet presAssocID="{49B93A0F-8F20-433C-A7B9-568B0FFE628A}" presName="node" presStyleLbl="node1" presStyleIdx="0" presStyleCnt="3" custScaleX="136190" custLinFactNeighborX="-8999" custLinFactNeighborY="0">
        <dgm:presLayoutVars>
          <dgm:bulletEnabled val="1"/>
        </dgm:presLayoutVars>
      </dgm:prSet>
      <dgm:spPr/>
    </dgm:pt>
    <dgm:pt modelId="{AA5BD624-5293-4D1A-95D6-67E93BCC2731}" type="pres">
      <dgm:prSet presAssocID="{49B93A0F-8F20-433C-A7B9-568B0FFE628A}" presName="invisiNode" presStyleLbl="node1" presStyleIdx="0" presStyleCnt="3"/>
      <dgm:spPr/>
    </dgm:pt>
    <dgm:pt modelId="{3CD8FEE1-6099-45FE-8DE2-3C1202951175}" type="pres">
      <dgm:prSet presAssocID="{49B93A0F-8F20-433C-A7B9-568B0FFE628A}" presName="imagNode" presStyleLbl="fgImgPlace1" presStyleIdx="0" presStyleCnt="3" custScaleX="118378" custScaleY="102021"/>
      <dgm:spPr/>
    </dgm:pt>
    <dgm:pt modelId="{A9F6983E-0174-4EF9-979B-C2786CF12364}" type="pres">
      <dgm:prSet presAssocID="{C2E75115-26CA-406B-862D-67782D2D5A8D}" presName="sibTrans" presStyleLbl="sibTrans2D1" presStyleIdx="0" presStyleCnt="0"/>
      <dgm:spPr/>
    </dgm:pt>
    <dgm:pt modelId="{13FF7D0F-7E65-4FFF-A3EE-015322D60335}" type="pres">
      <dgm:prSet presAssocID="{9E92EFD8-5D79-4D62-97B2-EA9A702B4476}" presName="compNode" presStyleCnt="0"/>
      <dgm:spPr/>
    </dgm:pt>
    <dgm:pt modelId="{7DED12B5-B583-4F53-90A1-5B1181200D49}" type="pres">
      <dgm:prSet presAssocID="{9E92EFD8-5D79-4D62-97B2-EA9A702B4476}" presName="node" presStyleLbl="node1" presStyleIdx="1" presStyleCnt="3" custScaleX="129261">
        <dgm:presLayoutVars>
          <dgm:bulletEnabled val="1"/>
        </dgm:presLayoutVars>
      </dgm:prSet>
      <dgm:spPr/>
    </dgm:pt>
    <dgm:pt modelId="{FD45B872-DDB8-4721-B118-AB5680EC3F5C}" type="pres">
      <dgm:prSet presAssocID="{9E92EFD8-5D79-4D62-97B2-EA9A702B4476}" presName="invisiNode" presStyleLbl="node1" presStyleIdx="1" presStyleCnt="3"/>
      <dgm:spPr/>
    </dgm:pt>
    <dgm:pt modelId="{7DAC231D-B6C3-49DB-A7BA-20396790BDA4}" type="pres">
      <dgm:prSet presAssocID="{9E92EFD8-5D79-4D62-97B2-EA9A702B4476}" presName="imagNode" presStyleLbl="fgImgPlace1" presStyleIdx="1" presStyleCnt="3" custScaleX="122526"/>
      <dgm:spPr>
        <a:blipFill>
          <a:blip xmlns:r="http://schemas.openxmlformats.org/officeDocument/2006/relationships" r:embed="rId2"/>
          <a:srcRect/>
          <a:stretch>
            <a:fillRect t="-17000" b="-17000"/>
          </a:stretch>
        </a:blipFill>
      </dgm:spPr>
    </dgm:pt>
    <dgm:pt modelId="{4037A8AA-7DB4-4030-97FC-B8C28DEFB8E6}" type="pres">
      <dgm:prSet presAssocID="{BAE41CA9-A249-45F5-892E-648AC6ED327C}" presName="sibTrans" presStyleLbl="sibTrans2D1" presStyleIdx="0" presStyleCnt="0"/>
      <dgm:spPr/>
    </dgm:pt>
    <dgm:pt modelId="{14D3ACFB-4956-4CD1-A041-7AE971963647}" type="pres">
      <dgm:prSet presAssocID="{34A958EC-CEBD-4B85-828A-6FA63F17D887}" presName="compNode" presStyleCnt="0"/>
      <dgm:spPr/>
    </dgm:pt>
    <dgm:pt modelId="{BF1B48C6-7148-4A4C-93CD-6EFFAFCB09F4}" type="pres">
      <dgm:prSet presAssocID="{34A958EC-CEBD-4B85-828A-6FA63F17D887}" presName="node" presStyleLbl="node1" presStyleIdx="2" presStyleCnt="3" custScaleX="120023">
        <dgm:presLayoutVars>
          <dgm:bulletEnabled val="1"/>
        </dgm:presLayoutVars>
      </dgm:prSet>
      <dgm:spPr/>
    </dgm:pt>
    <dgm:pt modelId="{65AEDDC2-FF4F-4F33-A68A-207EFDF6A55F}" type="pres">
      <dgm:prSet presAssocID="{34A958EC-CEBD-4B85-828A-6FA63F17D887}" presName="invisiNode" presStyleLbl="node1" presStyleIdx="2" presStyleCnt="3"/>
      <dgm:spPr/>
    </dgm:pt>
    <dgm:pt modelId="{A99B3132-359C-4E74-A407-FE8D6BA00F93}" type="pres">
      <dgm:prSet presAssocID="{34A958EC-CEBD-4B85-828A-6FA63F17D887}" presName="imagNode" presStyleLbl="fgImgPlace1" presStyleIdx="2" presStyleCnt="3" custScaleX="117526" custScaleY="101321" custLinFactX="-100000" custLinFactNeighborX="-177384"/>
      <dgm:spPr>
        <a:blipFill>
          <a:blip xmlns:r="http://schemas.openxmlformats.org/officeDocument/2006/relationships" r:embed="rId1"/>
          <a:srcRect/>
          <a:stretch>
            <a:fillRect l="-4000" r="-4000"/>
          </a:stretch>
        </a:blipFill>
      </dgm:spPr>
    </dgm:pt>
  </dgm:ptLst>
  <dgm:cxnLst>
    <dgm:cxn modelId="{DFD5251B-9EBE-45DE-9170-0C9C532E68D5}" type="presOf" srcId="{49B93A0F-8F20-433C-A7B9-568B0FFE628A}" destId="{9AF50571-46C0-4024-B769-3A9B93730442}" srcOrd="0" destOrd="0" presId="urn:microsoft.com/office/officeart/2005/8/layout/pList2"/>
    <dgm:cxn modelId="{A2A4951B-DD8F-40B2-AEED-A089F7BA67D7}" type="presOf" srcId="{BAE41CA9-A249-45F5-892E-648AC6ED327C}" destId="{4037A8AA-7DB4-4030-97FC-B8C28DEFB8E6}" srcOrd="0" destOrd="0" presId="urn:microsoft.com/office/officeart/2005/8/layout/pList2"/>
    <dgm:cxn modelId="{C936166D-C069-4E98-B329-8D2313344431}" type="presOf" srcId="{C2E75115-26CA-406B-862D-67782D2D5A8D}" destId="{A9F6983E-0174-4EF9-979B-C2786CF12364}" srcOrd="0" destOrd="0" presId="urn:microsoft.com/office/officeart/2005/8/layout/pList2"/>
    <dgm:cxn modelId="{22738759-8B06-4F6C-A62D-C554FFBAED85}" srcId="{EF189628-5B2E-4931-9E1A-6BAD9358AF06}" destId="{49B93A0F-8F20-433C-A7B9-568B0FFE628A}" srcOrd="0" destOrd="0" parTransId="{777AB104-3E2E-4234-8F91-4AA87915F24D}" sibTransId="{C2E75115-26CA-406B-862D-67782D2D5A8D}"/>
    <dgm:cxn modelId="{CB677587-C2DB-40F9-8E83-AC793C3290AE}" type="presOf" srcId="{9E92EFD8-5D79-4D62-97B2-EA9A702B4476}" destId="{7DED12B5-B583-4F53-90A1-5B1181200D49}" srcOrd="0" destOrd="0" presId="urn:microsoft.com/office/officeart/2005/8/layout/pList2"/>
    <dgm:cxn modelId="{89084B9F-F69B-41FF-9B40-B70C2B61FDB5}" type="presOf" srcId="{EF189628-5B2E-4931-9E1A-6BAD9358AF06}" destId="{6F3A2F6F-97DA-401D-9D57-1D2B70E84663}" srcOrd="0" destOrd="0" presId="urn:microsoft.com/office/officeart/2005/8/layout/pList2"/>
    <dgm:cxn modelId="{7B480DA3-9D3A-422E-80C7-57BA264B62B0}" srcId="{EF189628-5B2E-4931-9E1A-6BAD9358AF06}" destId="{9E92EFD8-5D79-4D62-97B2-EA9A702B4476}" srcOrd="1" destOrd="0" parTransId="{1556F807-7D2C-435B-A79A-0B21CF0DB6BE}" sibTransId="{BAE41CA9-A249-45F5-892E-648AC6ED327C}"/>
    <dgm:cxn modelId="{519A36C6-D3BE-4DCD-8739-8FAEFCDBB744}" srcId="{EF189628-5B2E-4931-9E1A-6BAD9358AF06}" destId="{34A958EC-CEBD-4B85-828A-6FA63F17D887}" srcOrd="2" destOrd="0" parTransId="{EA84D1C0-8413-4766-A9FF-CA8C362D81F4}" sibTransId="{5BD80C3C-E1CD-4EA8-97E1-F3F5CA6FA87B}"/>
    <dgm:cxn modelId="{82A061E5-8AEA-4D05-BDFB-5CADEA4BF63C}" type="presOf" srcId="{34A958EC-CEBD-4B85-828A-6FA63F17D887}" destId="{BF1B48C6-7148-4A4C-93CD-6EFFAFCB09F4}" srcOrd="0" destOrd="0" presId="urn:microsoft.com/office/officeart/2005/8/layout/pList2"/>
    <dgm:cxn modelId="{6BDCFD88-4D3C-4D5E-9229-F349796C357B}" type="presParOf" srcId="{6F3A2F6F-97DA-401D-9D57-1D2B70E84663}" destId="{994DB756-A10D-40AB-8EE9-C4EAE0C762F6}" srcOrd="0" destOrd="0" presId="urn:microsoft.com/office/officeart/2005/8/layout/pList2"/>
    <dgm:cxn modelId="{583F2F7D-0D0B-401E-9A48-CF5D8882A995}" type="presParOf" srcId="{6F3A2F6F-97DA-401D-9D57-1D2B70E84663}" destId="{392187FC-D56A-4C7E-9FD2-8E76E09D86F8}" srcOrd="1" destOrd="0" presId="urn:microsoft.com/office/officeart/2005/8/layout/pList2"/>
    <dgm:cxn modelId="{74ECF0D8-658E-4D37-8C43-4EB867B90CE5}" type="presParOf" srcId="{392187FC-D56A-4C7E-9FD2-8E76E09D86F8}" destId="{749A1E4E-F38C-4A5A-9A18-D40C40130DFE}" srcOrd="0" destOrd="0" presId="urn:microsoft.com/office/officeart/2005/8/layout/pList2"/>
    <dgm:cxn modelId="{F3FA61BE-9C79-4E8C-B317-E795C22B0B93}" type="presParOf" srcId="{749A1E4E-F38C-4A5A-9A18-D40C40130DFE}" destId="{9AF50571-46C0-4024-B769-3A9B93730442}" srcOrd="0" destOrd="0" presId="urn:microsoft.com/office/officeart/2005/8/layout/pList2"/>
    <dgm:cxn modelId="{A9B9FB7A-C565-498B-B514-4487A2B99569}" type="presParOf" srcId="{749A1E4E-F38C-4A5A-9A18-D40C40130DFE}" destId="{AA5BD624-5293-4D1A-95D6-67E93BCC2731}" srcOrd="1" destOrd="0" presId="urn:microsoft.com/office/officeart/2005/8/layout/pList2"/>
    <dgm:cxn modelId="{80A62A75-11B6-427C-AECB-C30FB9B5714B}" type="presParOf" srcId="{749A1E4E-F38C-4A5A-9A18-D40C40130DFE}" destId="{3CD8FEE1-6099-45FE-8DE2-3C1202951175}" srcOrd="2" destOrd="0" presId="urn:microsoft.com/office/officeart/2005/8/layout/pList2"/>
    <dgm:cxn modelId="{686BBC3F-E13B-4198-A9D7-AB59E32D2366}" type="presParOf" srcId="{392187FC-D56A-4C7E-9FD2-8E76E09D86F8}" destId="{A9F6983E-0174-4EF9-979B-C2786CF12364}" srcOrd="1" destOrd="0" presId="urn:microsoft.com/office/officeart/2005/8/layout/pList2"/>
    <dgm:cxn modelId="{53C607BC-ACD6-4509-A6D1-B5F1BD6B2F79}" type="presParOf" srcId="{392187FC-D56A-4C7E-9FD2-8E76E09D86F8}" destId="{13FF7D0F-7E65-4FFF-A3EE-015322D60335}" srcOrd="2" destOrd="0" presId="urn:microsoft.com/office/officeart/2005/8/layout/pList2"/>
    <dgm:cxn modelId="{0E74A5AE-6783-4CB9-9E24-259898C35D73}" type="presParOf" srcId="{13FF7D0F-7E65-4FFF-A3EE-015322D60335}" destId="{7DED12B5-B583-4F53-90A1-5B1181200D49}" srcOrd="0" destOrd="0" presId="urn:microsoft.com/office/officeart/2005/8/layout/pList2"/>
    <dgm:cxn modelId="{DA7D5301-31F9-459F-B017-3BA5C6372242}" type="presParOf" srcId="{13FF7D0F-7E65-4FFF-A3EE-015322D60335}" destId="{FD45B872-DDB8-4721-B118-AB5680EC3F5C}" srcOrd="1" destOrd="0" presId="urn:microsoft.com/office/officeart/2005/8/layout/pList2"/>
    <dgm:cxn modelId="{9AC07FFC-D443-46CE-81C9-8C9D412973FD}" type="presParOf" srcId="{13FF7D0F-7E65-4FFF-A3EE-015322D60335}" destId="{7DAC231D-B6C3-49DB-A7BA-20396790BDA4}" srcOrd="2" destOrd="0" presId="urn:microsoft.com/office/officeart/2005/8/layout/pList2"/>
    <dgm:cxn modelId="{A6603A0C-6098-46AB-B2AD-5E192200F611}" type="presParOf" srcId="{392187FC-D56A-4C7E-9FD2-8E76E09D86F8}" destId="{4037A8AA-7DB4-4030-97FC-B8C28DEFB8E6}" srcOrd="3" destOrd="0" presId="urn:microsoft.com/office/officeart/2005/8/layout/pList2"/>
    <dgm:cxn modelId="{407AED06-3611-4E53-8206-202D058306B9}" type="presParOf" srcId="{392187FC-D56A-4C7E-9FD2-8E76E09D86F8}" destId="{14D3ACFB-4956-4CD1-A041-7AE971963647}" srcOrd="4" destOrd="0" presId="urn:microsoft.com/office/officeart/2005/8/layout/pList2"/>
    <dgm:cxn modelId="{51917FBF-D8CC-4EA2-B109-CEAA7F971CFA}" type="presParOf" srcId="{14D3ACFB-4956-4CD1-A041-7AE971963647}" destId="{BF1B48C6-7148-4A4C-93CD-6EFFAFCB09F4}" srcOrd="0" destOrd="0" presId="urn:microsoft.com/office/officeart/2005/8/layout/pList2"/>
    <dgm:cxn modelId="{8A3B857E-1C67-4D66-AAE8-E288ADF9CE46}" type="presParOf" srcId="{14D3ACFB-4956-4CD1-A041-7AE971963647}" destId="{65AEDDC2-FF4F-4F33-A68A-207EFDF6A55F}" srcOrd="1" destOrd="0" presId="urn:microsoft.com/office/officeart/2005/8/layout/pList2"/>
    <dgm:cxn modelId="{147D4106-5B18-464D-AACB-9382B22372D3}" type="presParOf" srcId="{14D3ACFB-4956-4CD1-A041-7AE971963647}" destId="{A99B3132-359C-4E74-A407-FE8D6BA00F9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189628-5B2E-4931-9E1A-6BAD9358AF06}" type="doc">
      <dgm:prSet loTypeId="urn:microsoft.com/office/officeart/2005/8/layout/pList2" loCatId="list" qsTypeId="urn:microsoft.com/office/officeart/2005/8/quickstyle/simple1" qsCatId="simple" csTypeId="urn:microsoft.com/office/officeart/2005/8/colors/accent1_2" csCatId="accent1" phldr="1"/>
      <dgm:spPr/>
    </dgm:pt>
    <dgm:pt modelId="{49B93A0F-8F20-433C-A7B9-568B0FFE628A}">
      <dgm:prSet phldrT="[Tekst]" custT="1"/>
      <dgm:spPr>
        <a:solidFill>
          <a:srgbClr val="B6D1E1"/>
        </a:solidFill>
      </dgm:spPr>
      <dgm:t>
        <a:bodyPr/>
        <a:lstStyle/>
        <a:p>
          <a:r>
            <a:rPr lang="en-GB" sz="1600" b="1" noProof="0" dirty="0">
              <a:solidFill>
                <a:srgbClr val="382B1B"/>
              </a:solidFill>
            </a:rPr>
            <a:t>North African Spices – A </a:t>
          </a:r>
          <a:r>
            <a:rPr lang="en-GB" sz="1600" b="1" noProof="0" dirty="0" err="1">
              <a:solidFill>
                <a:srgbClr val="382B1B"/>
              </a:solidFill>
            </a:rPr>
            <a:t>Flavorful</a:t>
          </a:r>
          <a:r>
            <a:rPr lang="en-GB" sz="1600" b="1" noProof="0" dirty="0">
              <a:solidFill>
                <a:srgbClr val="382B1B"/>
              </a:solidFill>
            </a:rPr>
            <a:t> Journey</a:t>
          </a:r>
        </a:p>
        <a:p>
          <a:br>
            <a:rPr lang="en-GB" sz="1600" noProof="0" dirty="0">
              <a:solidFill>
                <a:srgbClr val="382B1B"/>
              </a:solidFill>
            </a:rPr>
          </a:br>
          <a:r>
            <a:rPr lang="en-GB" sz="1600" noProof="0" dirty="0">
              <a:solidFill>
                <a:srgbClr val="382B1B"/>
              </a:solidFill>
            </a:rPr>
            <a:t>Many dishes from North Africa feature bold spices and </a:t>
          </a:r>
          <a:r>
            <a:rPr lang="en-GB" sz="1600" noProof="0" dirty="0" err="1">
              <a:solidFill>
                <a:srgbClr val="382B1B"/>
              </a:solidFill>
            </a:rPr>
            <a:t>colorful</a:t>
          </a:r>
          <a:r>
            <a:rPr lang="en-GB" sz="1600" noProof="0" dirty="0">
              <a:solidFill>
                <a:srgbClr val="382B1B"/>
              </a:solidFill>
            </a:rPr>
            <a:t> </a:t>
          </a:r>
          <a:r>
            <a:rPr lang="en-GB" sz="1600" noProof="0" dirty="0" err="1">
              <a:solidFill>
                <a:srgbClr val="382B1B"/>
              </a:solidFill>
            </a:rPr>
            <a:t>flavors</a:t>
          </a:r>
          <a:r>
            <a:rPr lang="en-GB" sz="1600" noProof="0" dirty="0">
              <a:solidFill>
                <a:srgbClr val="382B1B"/>
              </a:solidFill>
            </a:rPr>
            <a:t>. A spice shop, cooking classes, or a street food stand could introduce people in your community to the richness of this cuisine.</a:t>
          </a:r>
          <a:endParaRPr lang="en-GB" sz="1400" noProof="0" dirty="0">
            <a:solidFill>
              <a:srgbClr val="382B1B"/>
            </a:solidFill>
          </a:endParaRPr>
        </a:p>
      </dgm:t>
    </dgm:pt>
    <dgm:pt modelId="{777AB104-3E2E-4234-8F91-4AA87915F24D}" type="parTrans" cxnId="{22738759-8B06-4F6C-A62D-C554FFBAED85}">
      <dgm:prSet/>
      <dgm:spPr/>
      <dgm:t>
        <a:bodyPr/>
        <a:lstStyle/>
        <a:p>
          <a:endParaRPr lang="en-GB"/>
        </a:p>
      </dgm:t>
    </dgm:pt>
    <dgm:pt modelId="{C2E75115-26CA-406B-862D-67782D2D5A8D}" type="sibTrans" cxnId="{22738759-8B06-4F6C-A62D-C554FFBAED85}">
      <dgm:prSet/>
      <dgm:spPr/>
      <dgm:t>
        <a:bodyPr/>
        <a:lstStyle/>
        <a:p>
          <a:endParaRPr lang="en-GB"/>
        </a:p>
      </dgm:t>
    </dgm:pt>
    <dgm:pt modelId="{34A958EC-CEBD-4B85-828A-6FA63F17D887}">
      <dgm:prSet phldrT="[Tekst]" custT="1"/>
      <dgm:spPr>
        <a:solidFill>
          <a:srgbClr val="B6D1E1"/>
        </a:solidFill>
      </dgm:spPr>
      <dgm:t>
        <a:bodyPr/>
        <a:lstStyle/>
        <a:p>
          <a:r>
            <a:rPr lang="en-GB" sz="1600" b="1" noProof="0" dirty="0">
              <a:solidFill>
                <a:srgbClr val="382B1B"/>
              </a:solidFill>
            </a:rPr>
            <a:t>Middle Eastern Coffee Traditions – A Business Around Connection</a:t>
          </a:r>
        </a:p>
        <a:p>
          <a:br>
            <a:rPr lang="en-GB" sz="1600" noProof="0" dirty="0">
              <a:solidFill>
                <a:srgbClr val="382B1B"/>
              </a:solidFill>
            </a:rPr>
          </a:br>
          <a:r>
            <a:rPr lang="en-GB" sz="1600" noProof="0" dirty="0">
              <a:solidFill>
                <a:srgbClr val="382B1B"/>
              </a:solidFill>
            </a:rPr>
            <a:t>Coffee plays an important social role in many Middle Eastern countries. Opening a coffee cart or coffee house that shares traditional brewing methods and fosters a sense of community could offer something new and welcoming in your town.</a:t>
          </a:r>
          <a:endParaRPr lang="en-GB" sz="1400" noProof="0" dirty="0">
            <a:solidFill>
              <a:srgbClr val="382B1B"/>
            </a:solidFill>
          </a:endParaRPr>
        </a:p>
      </dgm:t>
    </dgm:pt>
    <dgm:pt modelId="{EA84D1C0-8413-4766-A9FF-CA8C362D81F4}" type="parTrans" cxnId="{519A36C6-D3BE-4DCD-8739-8FAEFCDBB744}">
      <dgm:prSet/>
      <dgm:spPr/>
      <dgm:t>
        <a:bodyPr/>
        <a:lstStyle/>
        <a:p>
          <a:endParaRPr lang="en-GB"/>
        </a:p>
      </dgm:t>
    </dgm:pt>
    <dgm:pt modelId="{5BD80C3C-E1CD-4EA8-97E1-F3F5CA6FA87B}" type="sibTrans" cxnId="{519A36C6-D3BE-4DCD-8739-8FAEFCDBB744}">
      <dgm:prSet/>
      <dgm:spPr/>
      <dgm:t>
        <a:bodyPr/>
        <a:lstStyle/>
        <a:p>
          <a:endParaRPr lang="en-GB"/>
        </a:p>
      </dgm:t>
    </dgm:pt>
    <dgm:pt modelId="{6F3A2F6F-97DA-401D-9D57-1D2B70E84663}" type="pres">
      <dgm:prSet presAssocID="{EF189628-5B2E-4931-9E1A-6BAD9358AF06}" presName="Name0" presStyleCnt="0">
        <dgm:presLayoutVars>
          <dgm:dir/>
          <dgm:resizeHandles val="exact"/>
        </dgm:presLayoutVars>
      </dgm:prSet>
      <dgm:spPr/>
    </dgm:pt>
    <dgm:pt modelId="{994DB756-A10D-40AB-8EE9-C4EAE0C762F6}" type="pres">
      <dgm:prSet presAssocID="{EF189628-5B2E-4931-9E1A-6BAD9358AF06}" presName="bkgdShp" presStyleLbl="alignAccFollowNode1" presStyleIdx="0" presStyleCnt="1"/>
      <dgm:spPr>
        <a:solidFill>
          <a:srgbClr val="84BFA4">
            <a:alpha val="90000"/>
          </a:srgbClr>
        </a:solidFill>
      </dgm:spPr>
    </dgm:pt>
    <dgm:pt modelId="{392187FC-D56A-4C7E-9FD2-8E76E09D86F8}" type="pres">
      <dgm:prSet presAssocID="{EF189628-5B2E-4931-9E1A-6BAD9358AF06}" presName="linComp" presStyleCnt="0"/>
      <dgm:spPr/>
    </dgm:pt>
    <dgm:pt modelId="{749A1E4E-F38C-4A5A-9A18-D40C40130DFE}" type="pres">
      <dgm:prSet presAssocID="{49B93A0F-8F20-433C-A7B9-568B0FFE628A}" presName="compNode" presStyleCnt="0"/>
      <dgm:spPr/>
    </dgm:pt>
    <dgm:pt modelId="{9AF50571-46C0-4024-B769-3A9B93730442}" type="pres">
      <dgm:prSet presAssocID="{49B93A0F-8F20-433C-A7B9-568B0FFE628A}" presName="node" presStyleLbl="node1" presStyleIdx="0" presStyleCnt="2">
        <dgm:presLayoutVars>
          <dgm:bulletEnabled val="1"/>
        </dgm:presLayoutVars>
      </dgm:prSet>
      <dgm:spPr/>
    </dgm:pt>
    <dgm:pt modelId="{AA5BD624-5293-4D1A-95D6-67E93BCC2731}" type="pres">
      <dgm:prSet presAssocID="{49B93A0F-8F20-433C-A7B9-568B0FFE628A}" presName="invisiNode" presStyleLbl="node1" presStyleIdx="0" presStyleCnt="2"/>
      <dgm:spPr/>
    </dgm:pt>
    <dgm:pt modelId="{3CD8FEE1-6099-45FE-8DE2-3C1202951175}" type="pres">
      <dgm:prSet presAssocID="{49B93A0F-8F20-433C-A7B9-568B0FFE628A}" presName="imagNode" presStyleLbl="fgImgPlace1" presStyleIdx="0" presStyleCnt="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6" t="-259" r="316" b="-9741"/>
          </a:stretch>
        </a:blipFill>
      </dgm:spPr>
    </dgm:pt>
    <dgm:pt modelId="{A9F6983E-0174-4EF9-979B-C2786CF12364}" type="pres">
      <dgm:prSet presAssocID="{C2E75115-26CA-406B-862D-67782D2D5A8D}" presName="sibTrans" presStyleLbl="sibTrans2D1" presStyleIdx="0" presStyleCnt="0"/>
      <dgm:spPr/>
    </dgm:pt>
    <dgm:pt modelId="{14D3ACFB-4956-4CD1-A041-7AE971963647}" type="pres">
      <dgm:prSet presAssocID="{34A958EC-CEBD-4B85-828A-6FA63F17D887}" presName="compNode" presStyleCnt="0"/>
      <dgm:spPr/>
    </dgm:pt>
    <dgm:pt modelId="{BF1B48C6-7148-4A4C-93CD-6EFFAFCB09F4}" type="pres">
      <dgm:prSet presAssocID="{34A958EC-CEBD-4B85-828A-6FA63F17D887}" presName="node" presStyleLbl="node1" presStyleIdx="1" presStyleCnt="2">
        <dgm:presLayoutVars>
          <dgm:bulletEnabled val="1"/>
        </dgm:presLayoutVars>
      </dgm:prSet>
      <dgm:spPr/>
    </dgm:pt>
    <dgm:pt modelId="{65AEDDC2-FF4F-4F33-A68A-207EFDF6A55F}" type="pres">
      <dgm:prSet presAssocID="{34A958EC-CEBD-4B85-828A-6FA63F17D887}" presName="invisiNode" presStyleLbl="node1" presStyleIdx="1" presStyleCnt="2"/>
      <dgm:spPr/>
    </dgm:pt>
    <dgm:pt modelId="{A99B3132-359C-4E74-A407-FE8D6BA00F93}" type="pres">
      <dgm:prSet presAssocID="{34A958EC-CEBD-4B85-828A-6FA63F17D887}" presName="imagNode" presStyleLbl="fgImgPlace1" presStyleIdx="1" presStyleCnt="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80108" b="-51892"/>
          </a:stretch>
        </a:blipFill>
      </dgm:spPr>
    </dgm:pt>
  </dgm:ptLst>
  <dgm:cxnLst>
    <dgm:cxn modelId="{DFD5251B-9EBE-45DE-9170-0C9C532E68D5}" type="presOf" srcId="{49B93A0F-8F20-433C-A7B9-568B0FFE628A}" destId="{9AF50571-46C0-4024-B769-3A9B93730442}" srcOrd="0" destOrd="0" presId="urn:microsoft.com/office/officeart/2005/8/layout/pList2"/>
    <dgm:cxn modelId="{C936166D-C069-4E98-B329-8D2313344431}" type="presOf" srcId="{C2E75115-26CA-406B-862D-67782D2D5A8D}" destId="{A9F6983E-0174-4EF9-979B-C2786CF12364}" srcOrd="0" destOrd="0" presId="urn:microsoft.com/office/officeart/2005/8/layout/pList2"/>
    <dgm:cxn modelId="{22738759-8B06-4F6C-A62D-C554FFBAED85}" srcId="{EF189628-5B2E-4931-9E1A-6BAD9358AF06}" destId="{49B93A0F-8F20-433C-A7B9-568B0FFE628A}" srcOrd="0" destOrd="0" parTransId="{777AB104-3E2E-4234-8F91-4AA87915F24D}" sibTransId="{C2E75115-26CA-406B-862D-67782D2D5A8D}"/>
    <dgm:cxn modelId="{89084B9F-F69B-41FF-9B40-B70C2B61FDB5}" type="presOf" srcId="{EF189628-5B2E-4931-9E1A-6BAD9358AF06}" destId="{6F3A2F6F-97DA-401D-9D57-1D2B70E84663}" srcOrd="0" destOrd="0" presId="urn:microsoft.com/office/officeart/2005/8/layout/pList2"/>
    <dgm:cxn modelId="{519A36C6-D3BE-4DCD-8739-8FAEFCDBB744}" srcId="{EF189628-5B2E-4931-9E1A-6BAD9358AF06}" destId="{34A958EC-CEBD-4B85-828A-6FA63F17D887}" srcOrd="1" destOrd="0" parTransId="{EA84D1C0-8413-4766-A9FF-CA8C362D81F4}" sibTransId="{5BD80C3C-E1CD-4EA8-97E1-F3F5CA6FA87B}"/>
    <dgm:cxn modelId="{82A061E5-8AEA-4D05-BDFB-5CADEA4BF63C}" type="presOf" srcId="{34A958EC-CEBD-4B85-828A-6FA63F17D887}" destId="{BF1B48C6-7148-4A4C-93CD-6EFFAFCB09F4}" srcOrd="0" destOrd="0" presId="urn:microsoft.com/office/officeart/2005/8/layout/pList2"/>
    <dgm:cxn modelId="{6BDCFD88-4D3C-4D5E-9229-F349796C357B}" type="presParOf" srcId="{6F3A2F6F-97DA-401D-9D57-1D2B70E84663}" destId="{994DB756-A10D-40AB-8EE9-C4EAE0C762F6}" srcOrd="0" destOrd="0" presId="urn:microsoft.com/office/officeart/2005/8/layout/pList2"/>
    <dgm:cxn modelId="{583F2F7D-0D0B-401E-9A48-CF5D8882A995}" type="presParOf" srcId="{6F3A2F6F-97DA-401D-9D57-1D2B70E84663}" destId="{392187FC-D56A-4C7E-9FD2-8E76E09D86F8}" srcOrd="1" destOrd="0" presId="urn:microsoft.com/office/officeart/2005/8/layout/pList2"/>
    <dgm:cxn modelId="{74ECF0D8-658E-4D37-8C43-4EB867B90CE5}" type="presParOf" srcId="{392187FC-D56A-4C7E-9FD2-8E76E09D86F8}" destId="{749A1E4E-F38C-4A5A-9A18-D40C40130DFE}" srcOrd="0" destOrd="0" presId="urn:microsoft.com/office/officeart/2005/8/layout/pList2"/>
    <dgm:cxn modelId="{F3FA61BE-9C79-4E8C-B317-E795C22B0B93}" type="presParOf" srcId="{749A1E4E-F38C-4A5A-9A18-D40C40130DFE}" destId="{9AF50571-46C0-4024-B769-3A9B93730442}" srcOrd="0" destOrd="0" presId="urn:microsoft.com/office/officeart/2005/8/layout/pList2"/>
    <dgm:cxn modelId="{A9B9FB7A-C565-498B-B514-4487A2B99569}" type="presParOf" srcId="{749A1E4E-F38C-4A5A-9A18-D40C40130DFE}" destId="{AA5BD624-5293-4D1A-95D6-67E93BCC2731}" srcOrd="1" destOrd="0" presId="urn:microsoft.com/office/officeart/2005/8/layout/pList2"/>
    <dgm:cxn modelId="{80A62A75-11B6-427C-AECB-C30FB9B5714B}" type="presParOf" srcId="{749A1E4E-F38C-4A5A-9A18-D40C40130DFE}" destId="{3CD8FEE1-6099-45FE-8DE2-3C1202951175}" srcOrd="2" destOrd="0" presId="urn:microsoft.com/office/officeart/2005/8/layout/pList2"/>
    <dgm:cxn modelId="{686BBC3F-E13B-4198-A9D7-AB59E32D2366}" type="presParOf" srcId="{392187FC-D56A-4C7E-9FD2-8E76E09D86F8}" destId="{A9F6983E-0174-4EF9-979B-C2786CF12364}" srcOrd="1" destOrd="0" presId="urn:microsoft.com/office/officeart/2005/8/layout/pList2"/>
    <dgm:cxn modelId="{407AED06-3611-4E53-8206-202D058306B9}" type="presParOf" srcId="{392187FC-D56A-4C7E-9FD2-8E76E09D86F8}" destId="{14D3ACFB-4956-4CD1-A041-7AE971963647}" srcOrd="2" destOrd="0" presId="urn:microsoft.com/office/officeart/2005/8/layout/pList2"/>
    <dgm:cxn modelId="{51917FBF-D8CC-4EA2-B109-CEAA7F971CFA}" type="presParOf" srcId="{14D3ACFB-4956-4CD1-A041-7AE971963647}" destId="{BF1B48C6-7148-4A4C-93CD-6EFFAFCB09F4}" srcOrd="0" destOrd="0" presId="urn:microsoft.com/office/officeart/2005/8/layout/pList2"/>
    <dgm:cxn modelId="{8A3B857E-1C67-4D66-AAE8-E288ADF9CE46}" type="presParOf" srcId="{14D3ACFB-4956-4CD1-A041-7AE971963647}" destId="{65AEDDC2-FF4F-4F33-A68A-207EFDF6A55F}" srcOrd="1" destOrd="0" presId="urn:microsoft.com/office/officeart/2005/8/layout/pList2"/>
    <dgm:cxn modelId="{147D4106-5B18-464D-AACB-9382B22372D3}" type="presParOf" srcId="{14D3ACFB-4956-4CD1-A041-7AE971963647}" destId="{A99B3132-359C-4E74-A407-FE8D6BA00F9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DB756-A10D-40AB-8EE9-C4EAE0C762F6}">
      <dsp:nvSpPr>
        <dsp:cNvPr id="0" name=""/>
        <dsp:cNvSpPr/>
      </dsp:nvSpPr>
      <dsp:spPr>
        <a:xfrm>
          <a:off x="0" y="0"/>
          <a:ext cx="10375900" cy="1843516"/>
        </a:xfrm>
        <a:prstGeom prst="roundRect">
          <a:avLst>
            <a:gd name="adj" fmla="val 10000"/>
          </a:avLst>
        </a:prstGeom>
        <a:solidFill>
          <a:srgbClr val="84BFA4">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D8FEE1-6099-45FE-8DE2-3C1202951175}">
      <dsp:nvSpPr>
        <dsp:cNvPr id="0" name=""/>
        <dsp:cNvSpPr/>
      </dsp:nvSpPr>
      <dsp:spPr>
        <a:xfrm>
          <a:off x="311277" y="245802"/>
          <a:ext cx="3047920" cy="1351912"/>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6" t="-7913" r="316" b="-4208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F50571-46C0-4024-B769-3A9B93730442}">
      <dsp:nvSpPr>
        <dsp:cNvPr id="0" name=""/>
        <dsp:cNvSpPr/>
      </dsp:nvSpPr>
      <dsp:spPr>
        <a:xfrm rot="10800000">
          <a:off x="311277" y="1843516"/>
          <a:ext cx="3047920" cy="2253187"/>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kern="1200" noProof="0" dirty="0">
              <a:solidFill>
                <a:schemeClr val="tx1"/>
              </a:solidFill>
            </a:rPr>
            <a:t>Through entrepreneurship,  </a:t>
          </a:r>
          <a:r>
            <a:rPr lang="en-GB" sz="1500" b="1" kern="1200" noProof="0" dirty="0">
              <a:solidFill>
                <a:schemeClr val="tx1"/>
              </a:solidFill>
            </a:rPr>
            <a:t>women migrants </a:t>
          </a:r>
          <a:r>
            <a:rPr lang="en-GB" sz="1500" kern="1200" noProof="0" dirty="0">
              <a:solidFill>
                <a:schemeClr val="tx1"/>
              </a:solidFill>
            </a:rPr>
            <a:t>can create their own jobs. Women have been described as ‘silent contributors’ to our economies, but as a migrant woman, you have life experience, resilience and many of the skills that are needed to be a successful female entrepreneur. </a:t>
          </a:r>
        </a:p>
      </dsp:txBody>
      <dsp:txXfrm rot="10800000">
        <a:off x="380570" y="1843516"/>
        <a:ext cx="2909334" cy="2183894"/>
      </dsp:txXfrm>
    </dsp:sp>
    <dsp:sp modelId="{15DE5D82-547F-48CC-9EFF-0E74B92C4B1C}">
      <dsp:nvSpPr>
        <dsp:cNvPr id="0" name=""/>
        <dsp:cNvSpPr/>
      </dsp:nvSpPr>
      <dsp:spPr>
        <a:xfrm>
          <a:off x="3663989" y="245802"/>
          <a:ext cx="3047920" cy="1351912"/>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7913" b="-4208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AA4BC8-29D5-4D64-B35D-3AB4564000A4}">
      <dsp:nvSpPr>
        <dsp:cNvPr id="0" name=""/>
        <dsp:cNvSpPr/>
      </dsp:nvSpPr>
      <dsp:spPr>
        <a:xfrm rot="10800000">
          <a:off x="3663989" y="1843516"/>
          <a:ext cx="3047920" cy="2253187"/>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b="0" i="0" kern="1200" noProof="0" dirty="0">
              <a:solidFill>
                <a:schemeClr val="tx1"/>
              </a:solidFill>
              <a:effectLst/>
            </a:rPr>
            <a:t>Many </a:t>
          </a:r>
          <a:r>
            <a:rPr lang="en-GB" sz="1500" b="1" i="0" kern="1200" noProof="0" dirty="0">
              <a:solidFill>
                <a:schemeClr val="tx1"/>
              </a:solidFill>
              <a:effectLst/>
            </a:rPr>
            <a:t>children of migrants</a:t>
          </a:r>
          <a:r>
            <a:rPr lang="en-GB" sz="1500" b="0" i="0" kern="1200" noProof="0" dirty="0">
              <a:solidFill>
                <a:schemeClr val="tx1"/>
              </a:solidFill>
              <a:effectLst/>
            </a:rPr>
            <a:t>, born in their adopted homeland, have successfully set up in business. </a:t>
          </a:r>
        </a:p>
        <a:p>
          <a:pPr marL="0" lvl="0" indent="0" algn="ctr" defTabSz="666750">
            <a:lnSpc>
              <a:spcPct val="90000"/>
            </a:lnSpc>
            <a:spcBef>
              <a:spcPct val="0"/>
            </a:spcBef>
            <a:spcAft>
              <a:spcPct val="35000"/>
            </a:spcAft>
            <a:buNone/>
          </a:pPr>
          <a:r>
            <a:rPr lang="en-GB" sz="1500" b="0" i="0" kern="1200" noProof="0" dirty="0">
              <a:solidFill>
                <a:schemeClr val="tx1"/>
              </a:solidFill>
              <a:effectLst/>
            </a:rPr>
            <a:t> You have a new way of looking at things, often blending the best of cultural background and opportunities for unique and inno</a:t>
          </a:r>
          <a:r>
            <a:rPr lang="en-GB" sz="1500" kern="1200" noProof="0" dirty="0">
              <a:solidFill>
                <a:schemeClr val="tx1"/>
              </a:solidFill>
            </a:rPr>
            <a:t>vative business success</a:t>
          </a:r>
          <a:r>
            <a:rPr lang="en-GB" sz="1500" b="0" i="0" kern="1200" noProof="0" dirty="0">
              <a:solidFill>
                <a:schemeClr val="bg1"/>
              </a:solidFill>
              <a:effectLst/>
            </a:rPr>
            <a:t>. </a:t>
          </a:r>
          <a:endParaRPr lang="en-GB" sz="1500" kern="1200" noProof="0" dirty="0">
            <a:solidFill>
              <a:schemeClr val="bg1"/>
            </a:solidFill>
          </a:endParaRPr>
        </a:p>
      </dsp:txBody>
      <dsp:txXfrm rot="10800000">
        <a:off x="3733282" y="1843516"/>
        <a:ext cx="2909334" cy="2183894"/>
      </dsp:txXfrm>
    </dsp:sp>
    <dsp:sp modelId="{A99B3132-359C-4E74-A407-FE8D6BA00F93}">
      <dsp:nvSpPr>
        <dsp:cNvPr id="0" name=""/>
        <dsp:cNvSpPr/>
      </dsp:nvSpPr>
      <dsp:spPr>
        <a:xfrm>
          <a:off x="7016702" y="245802"/>
          <a:ext cx="3047920" cy="1351912"/>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16" t="-10049" r="-316" b="-3995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1B48C6-7148-4A4C-93CD-6EFFAFCB09F4}">
      <dsp:nvSpPr>
        <dsp:cNvPr id="0" name=""/>
        <dsp:cNvSpPr/>
      </dsp:nvSpPr>
      <dsp:spPr>
        <a:xfrm rot="10800000">
          <a:off x="7028193" y="1843516"/>
          <a:ext cx="3047920" cy="2253187"/>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endParaRPr lang="pl-PL" sz="1500" b="1" i="0" kern="1200" noProof="0" dirty="0">
            <a:solidFill>
              <a:schemeClr val="bg1"/>
            </a:solidFill>
            <a:effectLst/>
          </a:endParaRPr>
        </a:p>
        <a:p>
          <a:pPr marL="0" lvl="0" indent="0" algn="ctr" defTabSz="666750">
            <a:lnSpc>
              <a:spcPct val="90000"/>
            </a:lnSpc>
            <a:spcBef>
              <a:spcPct val="0"/>
            </a:spcBef>
            <a:spcAft>
              <a:spcPct val="35000"/>
            </a:spcAft>
            <a:buNone/>
          </a:pPr>
          <a:r>
            <a:rPr lang="en-GB" sz="1500" b="1" i="0" kern="1200" noProof="0" dirty="0">
              <a:solidFill>
                <a:schemeClr val="tx1"/>
              </a:solidFill>
              <a:effectLst/>
            </a:rPr>
            <a:t>Refugees</a:t>
          </a:r>
          <a:r>
            <a:rPr lang="en-GB" sz="1500" b="0" i="0" kern="1200" noProof="0" dirty="0">
              <a:solidFill>
                <a:schemeClr val="tx1"/>
              </a:solidFill>
              <a:effectLst/>
            </a:rPr>
            <a:t> enter unknown lands, not only seeking a safer life for themselves, but also striving to make an impact and a contribution. </a:t>
          </a:r>
          <a:endParaRPr lang="en-GB" sz="1500" kern="1200" noProof="0" dirty="0">
            <a:solidFill>
              <a:schemeClr val="tx1"/>
            </a:solidFill>
          </a:endParaRPr>
        </a:p>
      </dsp:txBody>
      <dsp:txXfrm rot="10800000">
        <a:off x="7097486" y="1843516"/>
        <a:ext cx="2909334" cy="2183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B5152-5BC2-404C-9FDD-A66FC9696496}">
      <dsp:nvSpPr>
        <dsp:cNvPr id="0" name=""/>
        <dsp:cNvSpPr/>
      </dsp:nvSpPr>
      <dsp:spPr>
        <a:xfrm>
          <a:off x="0" y="304896"/>
          <a:ext cx="9585694" cy="1077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956" tIns="395732" rIns="743956" bIns="135128" numCol="1" spcCol="1270" anchor="t" anchorCtr="0">
          <a:noAutofit/>
        </a:bodyPr>
        <a:lstStyle/>
        <a:p>
          <a:pPr marL="0" lvl="1" indent="0" algn="l" defTabSz="844550">
            <a:lnSpc>
              <a:spcPct val="90000"/>
            </a:lnSpc>
            <a:spcBef>
              <a:spcPct val="0"/>
            </a:spcBef>
            <a:spcAft>
              <a:spcPct val="15000"/>
            </a:spcAft>
            <a:buClr>
              <a:srgbClr val="B6D1E1"/>
            </a:buClr>
            <a:buNone/>
          </a:pPr>
          <a:r>
            <a:rPr lang="en-GB" sz="1900" kern="1200" noProof="0" dirty="0"/>
            <a:t>Facing change and finding solutions is already part of your everyday life. These are key skills for running a business.</a:t>
          </a:r>
        </a:p>
      </dsp:txBody>
      <dsp:txXfrm>
        <a:off x="0" y="304896"/>
        <a:ext cx="9585694" cy="1077300"/>
      </dsp:txXfrm>
    </dsp:sp>
    <dsp:sp modelId="{372FD4C0-DA54-4433-9802-F6873F2BC7E8}">
      <dsp:nvSpPr>
        <dsp:cNvPr id="0" name=""/>
        <dsp:cNvSpPr/>
      </dsp:nvSpPr>
      <dsp:spPr>
        <a:xfrm>
          <a:off x="479284" y="24456"/>
          <a:ext cx="6709985" cy="560880"/>
        </a:xfrm>
        <a:prstGeom prst="roundRect">
          <a:avLst/>
        </a:prstGeom>
        <a:solidFill>
          <a:srgbClr val="84BF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621" tIns="0" rIns="253621" bIns="0" numCol="1" spcCol="1270" anchor="ctr" anchorCtr="0">
          <a:noAutofit/>
        </a:bodyPr>
        <a:lstStyle/>
        <a:p>
          <a:pPr marL="0" lvl="0" indent="0" algn="l" defTabSz="844550">
            <a:lnSpc>
              <a:spcPct val="90000"/>
            </a:lnSpc>
            <a:spcBef>
              <a:spcPct val="0"/>
            </a:spcBef>
            <a:spcAft>
              <a:spcPct val="35000"/>
            </a:spcAft>
            <a:buNone/>
          </a:pPr>
          <a:r>
            <a:rPr lang="en-GB" sz="1900" b="1" kern="1200" noProof="0" dirty="0"/>
            <a:t>1. You’re strong and adaptable</a:t>
          </a:r>
          <a:endParaRPr lang="en-GB" sz="1900" kern="1200" noProof="0" dirty="0"/>
        </a:p>
      </dsp:txBody>
      <dsp:txXfrm>
        <a:off x="506664" y="51836"/>
        <a:ext cx="6655225" cy="506120"/>
      </dsp:txXfrm>
    </dsp:sp>
    <dsp:sp modelId="{7CD521E7-ADE8-4A2E-A784-669FA1FAC42F}">
      <dsp:nvSpPr>
        <dsp:cNvPr id="0" name=""/>
        <dsp:cNvSpPr/>
      </dsp:nvSpPr>
      <dsp:spPr>
        <a:xfrm>
          <a:off x="0" y="1765236"/>
          <a:ext cx="9585694" cy="1077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956" tIns="395732" rIns="743956" bIns="135128" numCol="1" spcCol="1270" anchor="t" anchorCtr="0">
          <a:noAutofit/>
        </a:bodyPr>
        <a:lstStyle/>
        <a:p>
          <a:pPr marL="0" lvl="1" indent="0" algn="l" defTabSz="844550">
            <a:lnSpc>
              <a:spcPct val="90000"/>
            </a:lnSpc>
            <a:spcBef>
              <a:spcPct val="0"/>
            </a:spcBef>
            <a:spcAft>
              <a:spcPct val="15000"/>
            </a:spcAft>
            <a:buClr>
              <a:srgbClr val="B6D1E1"/>
            </a:buClr>
            <a:buNone/>
          </a:pPr>
          <a:r>
            <a:rPr lang="en-GB" sz="1900" kern="1200" noProof="0" dirty="0"/>
            <a:t>Many migrant women have strong social awareness. You can often sense what others need and how to connect with them. That’s the heart of good business.</a:t>
          </a:r>
        </a:p>
      </dsp:txBody>
      <dsp:txXfrm>
        <a:off x="0" y="1765236"/>
        <a:ext cx="9585694" cy="1077300"/>
      </dsp:txXfrm>
    </dsp:sp>
    <dsp:sp modelId="{88FD4CB4-BEF1-4924-BE8F-C69454665D02}">
      <dsp:nvSpPr>
        <dsp:cNvPr id="0" name=""/>
        <dsp:cNvSpPr/>
      </dsp:nvSpPr>
      <dsp:spPr>
        <a:xfrm>
          <a:off x="479284" y="1484796"/>
          <a:ext cx="6709985" cy="560880"/>
        </a:xfrm>
        <a:prstGeom prst="roundRect">
          <a:avLst/>
        </a:prstGeom>
        <a:solidFill>
          <a:srgbClr val="84BF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621" tIns="0" rIns="253621" bIns="0" numCol="1" spcCol="1270" anchor="ctr" anchorCtr="0">
          <a:noAutofit/>
        </a:bodyPr>
        <a:lstStyle/>
        <a:p>
          <a:pPr marL="0" lvl="0" indent="0" algn="l" defTabSz="844550">
            <a:lnSpc>
              <a:spcPct val="90000"/>
            </a:lnSpc>
            <a:spcBef>
              <a:spcPct val="0"/>
            </a:spcBef>
            <a:spcAft>
              <a:spcPct val="35000"/>
            </a:spcAft>
            <a:buNone/>
          </a:pPr>
          <a:r>
            <a:rPr lang="en-GB" sz="1900" b="1" kern="1200" noProof="0" dirty="0"/>
            <a:t>2. You understand people</a:t>
          </a:r>
          <a:endParaRPr lang="en-GB" sz="1900" kern="1200" noProof="0" dirty="0"/>
        </a:p>
      </dsp:txBody>
      <dsp:txXfrm>
        <a:off x="506664" y="1512176"/>
        <a:ext cx="6655225" cy="506120"/>
      </dsp:txXfrm>
    </dsp:sp>
    <dsp:sp modelId="{33EBC69A-9187-4A91-9DE6-425AB5D64609}">
      <dsp:nvSpPr>
        <dsp:cNvPr id="0" name=""/>
        <dsp:cNvSpPr/>
      </dsp:nvSpPr>
      <dsp:spPr>
        <a:xfrm>
          <a:off x="0" y="3225576"/>
          <a:ext cx="9585694" cy="1077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956" tIns="395732" rIns="743956" bIns="135128" numCol="1" spcCol="1270" anchor="t" anchorCtr="0">
          <a:noAutofit/>
        </a:bodyPr>
        <a:lstStyle/>
        <a:p>
          <a:pPr marL="0" lvl="1" indent="0" algn="l" defTabSz="844550">
            <a:lnSpc>
              <a:spcPct val="90000"/>
            </a:lnSpc>
            <a:spcBef>
              <a:spcPct val="0"/>
            </a:spcBef>
            <a:spcAft>
              <a:spcPct val="15000"/>
            </a:spcAft>
            <a:buNone/>
          </a:pPr>
          <a:r>
            <a:rPr lang="en-GB" sz="1900" kern="1200" noProof="0" dirty="0"/>
            <a:t>Not only with words, but by listening, empathising, and making people feel  understood. Customers value this more than you might think.</a:t>
          </a:r>
        </a:p>
      </dsp:txBody>
      <dsp:txXfrm>
        <a:off x="0" y="3225576"/>
        <a:ext cx="9585694" cy="1077300"/>
      </dsp:txXfrm>
    </dsp:sp>
    <dsp:sp modelId="{C70FB613-EE2D-4704-A9C3-38FA4DCE28DD}">
      <dsp:nvSpPr>
        <dsp:cNvPr id="0" name=""/>
        <dsp:cNvSpPr/>
      </dsp:nvSpPr>
      <dsp:spPr>
        <a:xfrm>
          <a:off x="479284" y="2945136"/>
          <a:ext cx="6709985" cy="560880"/>
        </a:xfrm>
        <a:prstGeom prst="roundRect">
          <a:avLst/>
        </a:prstGeom>
        <a:solidFill>
          <a:srgbClr val="84BF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621" tIns="0" rIns="253621" bIns="0" numCol="1" spcCol="1270" anchor="ctr" anchorCtr="0">
          <a:noAutofit/>
        </a:bodyPr>
        <a:lstStyle/>
        <a:p>
          <a:pPr marL="0" lvl="0" indent="0" algn="l" defTabSz="844550">
            <a:lnSpc>
              <a:spcPct val="90000"/>
            </a:lnSpc>
            <a:spcBef>
              <a:spcPct val="0"/>
            </a:spcBef>
            <a:spcAft>
              <a:spcPct val="35000"/>
            </a:spcAft>
            <a:buNone/>
          </a:pPr>
          <a:r>
            <a:rPr lang="en-GB" sz="1900" b="1" kern="1200" noProof="0" dirty="0"/>
            <a:t>3. You’re a great communicator</a:t>
          </a:r>
          <a:endParaRPr lang="en-GB" sz="1900" kern="1200" noProof="0" dirty="0"/>
        </a:p>
      </dsp:txBody>
      <dsp:txXfrm>
        <a:off x="506664" y="2972516"/>
        <a:ext cx="6655225"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B5152-5BC2-404C-9FDD-A66FC9696496}">
      <dsp:nvSpPr>
        <dsp:cNvPr id="0" name=""/>
        <dsp:cNvSpPr/>
      </dsp:nvSpPr>
      <dsp:spPr>
        <a:xfrm>
          <a:off x="0" y="283305"/>
          <a:ext cx="9585694" cy="1077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956" tIns="395732" rIns="743956" bIns="135128" numCol="1" spcCol="1270" anchor="t" anchorCtr="0">
          <a:noAutofit/>
        </a:bodyPr>
        <a:lstStyle/>
        <a:p>
          <a:pPr marL="0" lvl="1" indent="0" algn="l" defTabSz="844550">
            <a:lnSpc>
              <a:spcPct val="90000"/>
            </a:lnSpc>
            <a:spcBef>
              <a:spcPct val="0"/>
            </a:spcBef>
            <a:spcAft>
              <a:spcPct val="15000"/>
            </a:spcAft>
            <a:buClr>
              <a:srgbClr val="B6D1E1"/>
            </a:buClr>
            <a:buNone/>
          </a:pPr>
          <a:r>
            <a:rPr lang="en-GB" sz="1900" kern="1200" noProof="0" dirty="0"/>
            <a:t>You’ve had to plan for your future and your family’s. This forward-thinking mindset helps you spot opportunities and avoid risks.</a:t>
          </a:r>
        </a:p>
      </dsp:txBody>
      <dsp:txXfrm>
        <a:off x="0" y="283305"/>
        <a:ext cx="9585694" cy="1077300"/>
      </dsp:txXfrm>
    </dsp:sp>
    <dsp:sp modelId="{372FD4C0-DA54-4433-9802-F6873F2BC7E8}">
      <dsp:nvSpPr>
        <dsp:cNvPr id="0" name=""/>
        <dsp:cNvSpPr/>
      </dsp:nvSpPr>
      <dsp:spPr>
        <a:xfrm>
          <a:off x="479284" y="2865"/>
          <a:ext cx="6709985" cy="560880"/>
        </a:xfrm>
        <a:prstGeom prst="roundRect">
          <a:avLst/>
        </a:prstGeom>
        <a:solidFill>
          <a:srgbClr val="84BF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621" tIns="0" rIns="253621" bIns="0" numCol="1" spcCol="1270" anchor="ctr" anchorCtr="0">
          <a:noAutofit/>
        </a:bodyPr>
        <a:lstStyle/>
        <a:p>
          <a:pPr marL="0" lvl="0" indent="0" algn="l" defTabSz="844550">
            <a:lnSpc>
              <a:spcPct val="90000"/>
            </a:lnSpc>
            <a:spcBef>
              <a:spcPct val="0"/>
            </a:spcBef>
            <a:spcAft>
              <a:spcPct val="35000"/>
            </a:spcAft>
            <a:buNone/>
          </a:pPr>
          <a:r>
            <a:rPr lang="en-GB" sz="1900" b="1" kern="1200" noProof="0" dirty="0"/>
            <a:t>4. You think ahead</a:t>
          </a:r>
          <a:endParaRPr lang="en-GB" sz="1900" kern="1200" noProof="0" dirty="0"/>
        </a:p>
      </dsp:txBody>
      <dsp:txXfrm>
        <a:off x="506664" y="30245"/>
        <a:ext cx="6655225" cy="506120"/>
      </dsp:txXfrm>
    </dsp:sp>
    <dsp:sp modelId="{7CD521E7-ADE8-4A2E-A784-669FA1FAC42F}">
      <dsp:nvSpPr>
        <dsp:cNvPr id="0" name=""/>
        <dsp:cNvSpPr/>
      </dsp:nvSpPr>
      <dsp:spPr>
        <a:xfrm>
          <a:off x="0" y="1743645"/>
          <a:ext cx="9585694" cy="1077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956" tIns="395732" rIns="743956" bIns="135128" numCol="1" spcCol="1270" anchor="t" anchorCtr="0">
          <a:noAutofit/>
        </a:bodyPr>
        <a:lstStyle/>
        <a:p>
          <a:pPr marL="0" lvl="1" indent="0" algn="l" defTabSz="844550">
            <a:lnSpc>
              <a:spcPct val="90000"/>
            </a:lnSpc>
            <a:spcBef>
              <a:spcPct val="0"/>
            </a:spcBef>
            <a:spcAft>
              <a:spcPct val="15000"/>
            </a:spcAft>
            <a:buClr>
              <a:srgbClr val="B6D1E1"/>
            </a:buClr>
            <a:buNone/>
          </a:pPr>
          <a:r>
            <a:rPr lang="en-GB" sz="1900" kern="1200" noProof="0" dirty="0"/>
            <a:t>Women typically work well together. When one woman rises, we all rise. That’s the spirit of community and collaboration.</a:t>
          </a:r>
        </a:p>
      </dsp:txBody>
      <dsp:txXfrm>
        <a:off x="0" y="1743645"/>
        <a:ext cx="9585694" cy="1077300"/>
      </dsp:txXfrm>
    </dsp:sp>
    <dsp:sp modelId="{88FD4CB4-BEF1-4924-BE8F-C69454665D02}">
      <dsp:nvSpPr>
        <dsp:cNvPr id="0" name=""/>
        <dsp:cNvSpPr/>
      </dsp:nvSpPr>
      <dsp:spPr>
        <a:xfrm>
          <a:off x="479284" y="1463205"/>
          <a:ext cx="6709985" cy="560880"/>
        </a:xfrm>
        <a:prstGeom prst="roundRect">
          <a:avLst/>
        </a:prstGeom>
        <a:solidFill>
          <a:srgbClr val="84BF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621" tIns="0" rIns="253621" bIns="0" numCol="1" spcCol="1270" anchor="ctr" anchorCtr="0">
          <a:noAutofit/>
        </a:bodyPr>
        <a:lstStyle/>
        <a:p>
          <a:pPr marL="0" lvl="0" indent="0" algn="l" defTabSz="844550">
            <a:lnSpc>
              <a:spcPct val="90000"/>
            </a:lnSpc>
            <a:spcBef>
              <a:spcPct val="0"/>
            </a:spcBef>
            <a:spcAft>
              <a:spcPct val="35000"/>
            </a:spcAft>
            <a:buNone/>
          </a:pPr>
          <a:r>
            <a:rPr lang="en-GB" sz="1900" b="1" kern="1200" noProof="0" dirty="0"/>
            <a:t>5. You support others</a:t>
          </a:r>
          <a:endParaRPr lang="en-GB" sz="1900" kern="1200" noProof="0" dirty="0"/>
        </a:p>
      </dsp:txBody>
      <dsp:txXfrm>
        <a:off x="506664" y="1490585"/>
        <a:ext cx="6655225" cy="506120"/>
      </dsp:txXfrm>
    </dsp:sp>
    <dsp:sp modelId="{33EBC69A-9187-4A91-9DE6-425AB5D64609}">
      <dsp:nvSpPr>
        <dsp:cNvPr id="0" name=""/>
        <dsp:cNvSpPr/>
      </dsp:nvSpPr>
      <dsp:spPr>
        <a:xfrm>
          <a:off x="0" y="3203985"/>
          <a:ext cx="9585694" cy="1346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956" tIns="395732" rIns="743956" bIns="135128" numCol="1" spcCol="1270" anchor="t" anchorCtr="0">
          <a:noAutofit/>
        </a:bodyPr>
        <a:lstStyle/>
        <a:p>
          <a:pPr marL="0" lvl="1" indent="0" algn="l" defTabSz="844550">
            <a:lnSpc>
              <a:spcPct val="90000"/>
            </a:lnSpc>
            <a:spcBef>
              <a:spcPct val="0"/>
            </a:spcBef>
            <a:spcAft>
              <a:spcPct val="15000"/>
            </a:spcAft>
            <a:buNone/>
          </a:pPr>
          <a:r>
            <a:rPr lang="en-GB" sz="1900" kern="1200" noProof="0" dirty="0"/>
            <a:t>Whether it's cooking, problem-solving, or making the most out of what you have, creativity shows up in many forms. It’s also the starting point of many successful businesses.</a:t>
          </a:r>
        </a:p>
      </dsp:txBody>
      <dsp:txXfrm>
        <a:off x="0" y="3203985"/>
        <a:ext cx="9585694" cy="1346625"/>
      </dsp:txXfrm>
    </dsp:sp>
    <dsp:sp modelId="{C70FB613-EE2D-4704-A9C3-38FA4DCE28DD}">
      <dsp:nvSpPr>
        <dsp:cNvPr id="0" name=""/>
        <dsp:cNvSpPr/>
      </dsp:nvSpPr>
      <dsp:spPr>
        <a:xfrm>
          <a:off x="479284" y="2923545"/>
          <a:ext cx="6709985" cy="560880"/>
        </a:xfrm>
        <a:prstGeom prst="roundRect">
          <a:avLst/>
        </a:prstGeom>
        <a:solidFill>
          <a:srgbClr val="84BF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621" tIns="0" rIns="253621" bIns="0" numCol="1" spcCol="1270" anchor="ctr" anchorCtr="0">
          <a:noAutofit/>
        </a:bodyPr>
        <a:lstStyle/>
        <a:p>
          <a:pPr marL="0" lvl="0" indent="0" algn="l" defTabSz="844550">
            <a:lnSpc>
              <a:spcPct val="90000"/>
            </a:lnSpc>
            <a:spcBef>
              <a:spcPct val="0"/>
            </a:spcBef>
            <a:spcAft>
              <a:spcPct val="35000"/>
            </a:spcAft>
            <a:buNone/>
          </a:pPr>
          <a:r>
            <a:rPr lang="en-GB" sz="1900" b="1" kern="1200" noProof="0" dirty="0"/>
            <a:t>6. You’re creative!</a:t>
          </a:r>
          <a:endParaRPr lang="en-GB" sz="1900" kern="1200" noProof="0" dirty="0"/>
        </a:p>
      </dsp:txBody>
      <dsp:txXfrm>
        <a:off x="506664" y="2950925"/>
        <a:ext cx="6655225"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98DDF-32C3-45D8-92A1-B7F5EAD87CBB}">
      <dsp:nvSpPr>
        <dsp:cNvPr id="0" name=""/>
        <dsp:cNvSpPr/>
      </dsp:nvSpPr>
      <dsp:spPr>
        <a:xfrm>
          <a:off x="0" y="8719"/>
          <a:ext cx="11075958" cy="1048320"/>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noProof="0" dirty="0"/>
            <a:t>Being Flexible and Solving Problems</a:t>
          </a:r>
        </a:p>
      </dsp:txBody>
      <dsp:txXfrm>
        <a:off x="51175" y="59894"/>
        <a:ext cx="10973608" cy="945970"/>
      </dsp:txXfrm>
    </dsp:sp>
    <dsp:sp modelId="{6BABA797-9002-4FC9-B781-7E0A93A69AD5}">
      <dsp:nvSpPr>
        <dsp:cNvPr id="0" name=""/>
        <dsp:cNvSpPr/>
      </dsp:nvSpPr>
      <dsp:spPr>
        <a:xfrm>
          <a:off x="0" y="1057039"/>
          <a:ext cx="11075958" cy="136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662" tIns="27940" rIns="156464" bIns="27940" numCol="1" spcCol="1270" anchor="t" anchorCtr="0">
          <a:noAutofit/>
        </a:bodyPr>
        <a:lstStyle/>
        <a:p>
          <a:pPr marL="228600" lvl="1" indent="-228600" algn="l" defTabSz="977900">
            <a:lnSpc>
              <a:spcPct val="90000"/>
            </a:lnSpc>
            <a:spcBef>
              <a:spcPct val="0"/>
            </a:spcBef>
            <a:spcAft>
              <a:spcPct val="20000"/>
            </a:spcAft>
            <a:buFont typeface="Arial" panose="020B0604020202020204" pitchFamily="34" charset="0"/>
            <a:buChar char="•"/>
          </a:pPr>
          <a:r>
            <a:rPr lang="en-GB" sz="2200" kern="1200" noProof="0" dirty="0"/>
            <a:t>Things don’t always go as planned. Entrepreneurs need to find new ways to solve problems.
As a migrant woman, you’ve already learned how to adapt to new places, new languages, and new systems. That’s a powerful skill.</a:t>
          </a:r>
          <a:endParaRPr lang="en-GB" sz="2200" kern="1200" noProof="0" dirty="0">
            <a:solidFill>
              <a:schemeClr val="tx1"/>
            </a:solidFill>
          </a:endParaRPr>
        </a:p>
      </dsp:txBody>
      <dsp:txXfrm>
        <a:off x="0" y="1057039"/>
        <a:ext cx="11075958" cy="1362060"/>
      </dsp:txXfrm>
    </dsp:sp>
    <dsp:sp modelId="{43AA09AB-63E0-4BAD-88E8-F0A5EA84C663}">
      <dsp:nvSpPr>
        <dsp:cNvPr id="0" name=""/>
        <dsp:cNvSpPr/>
      </dsp:nvSpPr>
      <dsp:spPr>
        <a:xfrm>
          <a:off x="0" y="2419099"/>
          <a:ext cx="11075958" cy="1048320"/>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noProof="0" dirty="0"/>
            <a:t>Working Hard and Taking Initiative</a:t>
          </a:r>
          <a:endParaRPr lang="en-GB" sz="3200" kern="1200" noProof="0" dirty="0"/>
        </a:p>
      </dsp:txBody>
      <dsp:txXfrm>
        <a:off x="51175" y="2470274"/>
        <a:ext cx="10973608" cy="945970"/>
      </dsp:txXfrm>
    </dsp:sp>
    <dsp:sp modelId="{0A31A1BD-9608-45AB-B3C8-7DEE8639AA98}">
      <dsp:nvSpPr>
        <dsp:cNvPr id="0" name=""/>
        <dsp:cNvSpPr/>
      </dsp:nvSpPr>
      <dsp:spPr>
        <a:xfrm>
          <a:off x="0" y="3467419"/>
          <a:ext cx="11075958" cy="985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662" tIns="27940" rIns="156464" bIns="27940" numCol="1" spcCol="1270" anchor="t" anchorCtr="0">
          <a:noAutofit/>
        </a:bodyPr>
        <a:lstStyle/>
        <a:p>
          <a:pPr marL="228600" lvl="1" indent="-228600" algn="l" defTabSz="977900">
            <a:lnSpc>
              <a:spcPct val="90000"/>
            </a:lnSpc>
            <a:spcBef>
              <a:spcPct val="0"/>
            </a:spcBef>
            <a:spcAft>
              <a:spcPct val="20000"/>
            </a:spcAft>
            <a:buFont typeface="Arial" panose="020B0604020202020204" pitchFamily="34" charset="0"/>
            <a:buChar char="•"/>
          </a:pPr>
          <a:r>
            <a:rPr lang="en-GB" sz="2200" kern="1200" noProof="0" dirty="0"/>
            <a:t>Starting something new means putting in effort and taking action. You might be used to working to support your family or building a life in a new country. That same strength helps you move forward in business.</a:t>
          </a:r>
        </a:p>
      </dsp:txBody>
      <dsp:txXfrm>
        <a:off x="0" y="3467419"/>
        <a:ext cx="11075958" cy="985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98DDF-32C3-45D8-92A1-B7F5EAD87CBB}">
      <dsp:nvSpPr>
        <dsp:cNvPr id="0" name=""/>
        <dsp:cNvSpPr/>
      </dsp:nvSpPr>
      <dsp:spPr>
        <a:xfrm>
          <a:off x="0" y="5481"/>
          <a:ext cx="11006945" cy="1104480"/>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noProof="0" dirty="0"/>
            <a:t>Being Creative and Finding New Ideas</a:t>
          </a:r>
          <a:endParaRPr lang="en-GB" sz="3200" kern="1200" noProof="0" dirty="0"/>
        </a:p>
      </dsp:txBody>
      <dsp:txXfrm>
        <a:off x="53916" y="59397"/>
        <a:ext cx="10899113" cy="996648"/>
      </dsp:txXfrm>
    </dsp:sp>
    <dsp:sp modelId="{6BABA797-9002-4FC9-B781-7E0A93A69AD5}">
      <dsp:nvSpPr>
        <dsp:cNvPr id="0" name=""/>
        <dsp:cNvSpPr/>
      </dsp:nvSpPr>
      <dsp:spPr>
        <a:xfrm>
          <a:off x="0" y="1110071"/>
          <a:ext cx="11006945" cy="1373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471" tIns="27940" rIns="156464" bIns="27940" numCol="1" spcCol="1270" anchor="t" anchorCtr="0">
          <a:noAutofit/>
        </a:bodyPr>
        <a:lstStyle/>
        <a:p>
          <a:pPr marL="269875" lvl="1" indent="-269875" algn="l" defTabSz="977900">
            <a:lnSpc>
              <a:spcPct val="90000"/>
            </a:lnSpc>
            <a:spcBef>
              <a:spcPct val="0"/>
            </a:spcBef>
            <a:spcAft>
              <a:spcPct val="20000"/>
            </a:spcAft>
            <a:buFont typeface="Arial" panose="020B0604020202020204" pitchFamily="34" charset="0"/>
            <a:buChar char="•"/>
          </a:pPr>
          <a:r>
            <a:rPr lang="en-GB" sz="2200" kern="1200" noProof="0" dirty="0"/>
            <a:t>Creativity means finding new ways to do something, like cooking a meal from a few ingredients or making your own way when resources are limited.</a:t>
          </a:r>
          <a:endParaRPr lang="en-GB" sz="2200" kern="1200" noProof="0" dirty="0">
            <a:solidFill>
              <a:schemeClr val="tx1"/>
            </a:solidFill>
          </a:endParaRPr>
        </a:p>
        <a:p>
          <a:pPr marL="269875" lvl="1" indent="-269875" algn="l" defTabSz="977900">
            <a:lnSpc>
              <a:spcPct val="90000"/>
            </a:lnSpc>
            <a:spcBef>
              <a:spcPct val="0"/>
            </a:spcBef>
            <a:spcAft>
              <a:spcPct val="20000"/>
            </a:spcAft>
            <a:buFont typeface="Arial" panose="020B0604020202020204" pitchFamily="34" charset="0"/>
            <a:buChar char="•"/>
          </a:pPr>
          <a:r>
            <a:rPr lang="en-GB" sz="2200" kern="1200" noProof="0" dirty="0"/>
            <a:t>Many successful businesses start from a simple idea or skill that someone turned into something special.</a:t>
          </a:r>
          <a:endParaRPr lang="en-GB" sz="2200" kern="1200" noProof="0" dirty="0">
            <a:solidFill>
              <a:schemeClr val="tx1"/>
            </a:solidFill>
          </a:endParaRPr>
        </a:p>
      </dsp:txBody>
      <dsp:txXfrm>
        <a:off x="0" y="1110071"/>
        <a:ext cx="11006945" cy="1373962"/>
      </dsp:txXfrm>
    </dsp:sp>
    <dsp:sp modelId="{43AA09AB-63E0-4BAD-88E8-F0A5EA84C663}">
      <dsp:nvSpPr>
        <dsp:cNvPr id="0" name=""/>
        <dsp:cNvSpPr/>
      </dsp:nvSpPr>
      <dsp:spPr>
        <a:xfrm>
          <a:off x="0" y="2484034"/>
          <a:ext cx="11006945" cy="1104480"/>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noProof="0" dirty="0"/>
            <a:t>Doing What You Love </a:t>
          </a:r>
          <a:endParaRPr lang="en-GB" sz="3200" kern="1200" noProof="0" dirty="0"/>
        </a:p>
      </dsp:txBody>
      <dsp:txXfrm>
        <a:off x="53916" y="2537950"/>
        <a:ext cx="10899113" cy="996648"/>
      </dsp:txXfrm>
    </dsp:sp>
    <dsp:sp modelId="{0A31A1BD-9608-45AB-B3C8-7DEE8639AA98}">
      <dsp:nvSpPr>
        <dsp:cNvPr id="0" name=""/>
        <dsp:cNvSpPr/>
      </dsp:nvSpPr>
      <dsp:spPr>
        <a:xfrm>
          <a:off x="0" y="3588514"/>
          <a:ext cx="11006945" cy="1068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471" tIns="27940" rIns="156464" bIns="27940" numCol="1" spcCol="1270" anchor="t" anchorCtr="0">
          <a:noAutofit/>
        </a:bodyPr>
        <a:lstStyle/>
        <a:p>
          <a:pPr marL="228600" lvl="1" indent="-228600" algn="l" defTabSz="977900">
            <a:lnSpc>
              <a:spcPct val="90000"/>
            </a:lnSpc>
            <a:spcBef>
              <a:spcPct val="0"/>
            </a:spcBef>
            <a:spcAft>
              <a:spcPct val="20000"/>
            </a:spcAft>
            <a:buFont typeface="Arial" panose="020B0604020202020204" pitchFamily="34" charset="0"/>
            <a:buChar char="•"/>
          </a:pPr>
          <a:r>
            <a:rPr lang="en-GB" sz="2200" kern="1200" noProof="0" dirty="0"/>
            <a:t>It’s easier to stay motivated when you enjoy what you’re doing.</a:t>
          </a:r>
        </a:p>
        <a:p>
          <a:pPr marL="228600" lvl="1" indent="-228600" algn="l" defTabSz="977900">
            <a:lnSpc>
              <a:spcPct val="90000"/>
            </a:lnSpc>
            <a:spcBef>
              <a:spcPct val="0"/>
            </a:spcBef>
            <a:spcAft>
              <a:spcPct val="20000"/>
            </a:spcAft>
            <a:buFont typeface="Arial" panose="020B0604020202020204" pitchFamily="34" charset="0"/>
            <a:buChar char="•"/>
          </a:pPr>
          <a:r>
            <a:rPr lang="en-GB" sz="2200" kern="1200" noProof="0" dirty="0"/>
            <a:t>When you love cooking, teaching, or helping others, people feel that. It makes your business stronger and more meaningful.</a:t>
          </a:r>
        </a:p>
      </dsp:txBody>
      <dsp:txXfrm>
        <a:off x="0" y="3588514"/>
        <a:ext cx="11006945" cy="10686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98DDF-32C3-45D8-92A1-B7F5EAD87CBB}">
      <dsp:nvSpPr>
        <dsp:cNvPr id="0" name=""/>
        <dsp:cNvSpPr/>
      </dsp:nvSpPr>
      <dsp:spPr>
        <a:xfrm>
          <a:off x="0" y="0"/>
          <a:ext cx="11110463" cy="1103310"/>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GB" sz="4600" b="1" kern="1200" noProof="0" dirty="0"/>
            <a:t>Staying Strong Through Challenges </a:t>
          </a:r>
          <a:endParaRPr lang="en-GB" sz="4600" kern="1200" noProof="0" dirty="0"/>
        </a:p>
      </dsp:txBody>
      <dsp:txXfrm>
        <a:off x="53859" y="53859"/>
        <a:ext cx="11002745" cy="995592"/>
      </dsp:txXfrm>
    </dsp:sp>
    <dsp:sp modelId="{6BABA797-9002-4FC9-B781-7E0A93A69AD5}">
      <dsp:nvSpPr>
        <dsp:cNvPr id="0" name=""/>
        <dsp:cNvSpPr/>
      </dsp:nvSpPr>
      <dsp:spPr>
        <a:xfrm>
          <a:off x="0" y="1121794"/>
          <a:ext cx="11110463" cy="1095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757" tIns="27940" rIns="156464" bIns="27940" numCol="1" spcCol="1270" anchor="t" anchorCtr="0">
          <a:noAutofit/>
        </a:bodyPr>
        <a:lstStyle/>
        <a:p>
          <a:pPr marL="357188" lvl="1" indent="-357188" algn="l" defTabSz="977900">
            <a:lnSpc>
              <a:spcPct val="90000"/>
            </a:lnSpc>
            <a:spcBef>
              <a:spcPct val="0"/>
            </a:spcBef>
            <a:spcAft>
              <a:spcPct val="20000"/>
            </a:spcAft>
            <a:buFont typeface="Arial" panose="020B0604020202020204" pitchFamily="34" charset="0"/>
            <a:buChar char="•"/>
          </a:pPr>
          <a:r>
            <a:rPr lang="en-GB" sz="2200" kern="1200" noProof="0" dirty="0"/>
            <a:t>Every business has ups and downs. But you’ve already overcome many hard things.</a:t>
          </a:r>
          <a:endParaRPr lang="en-GB" sz="2200" kern="1200" noProof="0" dirty="0">
            <a:solidFill>
              <a:schemeClr val="tx1"/>
            </a:solidFill>
          </a:endParaRPr>
        </a:p>
        <a:p>
          <a:pPr marL="357188" lvl="1" indent="-357188" algn="l" defTabSz="977900">
            <a:lnSpc>
              <a:spcPct val="90000"/>
            </a:lnSpc>
            <a:spcBef>
              <a:spcPct val="0"/>
            </a:spcBef>
            <a:spcAft>
              <a:spcPct val="20000"/>
            </a:spcAft>
            <a:buFont typeface="Arial" panose="020B0604020202020204" pitchFamily="34" charset="0"/>
            <a:buChar char="•"/>
          </a:pPr>
          <a:r>
            <a:rPr lang="en-GB" sz="2200" kern="1200" noProof="0" dirty="0"/>
            <a:t>Resilience means not giving up when things are difficult. It means trying again and learning as you go</a:t>
          </a:r>
          <a:r>
            <a:rPr lang="en-GB" sz="2500" kern="1200" noProof="0" dirty="0"/>
            <a:t>.</a:t>
          </a:r>
          <a:endParaRPr lang="en-GB" sz="2500" kern="1200" noProof="0" dirty="0">
            <a:solidFill>
              <a:schemeClr val="tx1"/>
            </a:solidFill>
          </a:endParaRPr>
        </a:p>
      </dsp:txBody>
      <dsp:txXfrm>
        <a:off x="0" y="1121794"/>
        <a:ext cx="11110463" cy="1095030"/>
      </dsp:txXfrm>
    </dsp:sp>
    <dsp:sp modelId="{43AA09AB-63E0-4BAD-88E8-F0A5EA84C663}">
      <dsp:nvSpPr>
        <dsp:cNvPr id="0" name=""/>
        <dsp:cNvSpPr/>
      </dsp:nvSpPr>
      <dsp:spPr>
        <a:xfrm>
          <a:off x="0" y="2216824"/>
          <a:ext cx="11110463" cy="1103310"/>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GB" sz="4600" b="1" kern="1200" noProof="0" dirty="0"/>
            <a:t>Being Positive About the Future</a:t>
          </a:r>
          <a:endParaRPr lang="en-GB" sz="4600" kern="1200" noProof="0" dirty="0"/>
        </a:p>
      </dsp:txBody>
      <dsp:txXfrm>
        <a:off x="53859" y="2270683"/>
        <a:ext cx="11002745" cy="995592"/>
      </dsp:txXfrm>
    </dsp:sp>
    <dsp:sp modelId="{0A31A1BD-9608-45AB-B3C8-7DEE8639AA98}">
      <dsp:nvSpPr>
        <dsp:cNvPr id="0" name=""/>
        <dsp:cNvSpPr/>
      </dsp:nvSpPr>
      <dsp:spPr>
        <a:xfrm>
          <a:off x="0" y="3320134"/>
          <a:ext cx="11110463"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757" tIns="35560" rIns="199136" bIns="35560" numCol="1" spcCol="1270" anchor="t" anchorCtr="0">
          <a:noAutofit/>
        </a:bodyPr>
        <a:lstStyle/>
        <a:p>
          <a:pPr marL="285750" lvl="1" indent="-285750" algn="l" defTabSz="1244600">
            <a:lnSpc>
              <a:spcPct val="90000"/>
            </a:lnSpc>
            <a:spcBef>
              <a:spcPct val="0"/>
            </a:spcBef>
            <a:spcAft>
              <a:spcPct val="20000"/>
            </a:spcAft>
            <a:buFont typeface="Arial" panose="020B0604020202020204" pitchFamily="34" charset="0"/>
            <a:buChar char="•"/>
          </a:pPr>
          <a:r>
            <a:rPr lang="en-GB" sz="2800" kern="1200" noProof="0" dirty="0"/>
            <a:t>  </a:t>
          </a:r>
          <a:r>
            <a:rPr lang="en-GB" sz="2200" kern="1200" noProof="0" dirty="0"/>
            <a:t>You don’t have to have everything figured out to start.</a:t>
          </a:r>
        </a:p>
        <a:p>
          <a:pPr marL="228600" lvl="1" indent="-228600" algn="l" defTabSz="977900">
            <a:lnSpc>
              <a:spcPct val="90000"/>
            </a:lnSpc>
            <a:spcBef>
              <a:spcPct val="0"/>
            </a:spcBef>
            <a:spcAft>
              <a:spcPct val="20000"/>
            </a:spcAft>
            <a:buFont typeface="Arial" panose="020B0604020202020204" pitchFamily="34" charset="0"/>
            <a:buChar char="•"/>
          </a:pPr>
          <a:r>
            <a:rPr lang="en-GB" sz="2200" kern="1200" noProof="0" dirty="0"/>
            <a:t>   If you believe in yourself, even just a little, you’re already on the way. </a:t>
          </a:r>
        </a:p>
        <a:p>
          <a:pPr marL="228600" lvl="1" indent="-228600" algn="l" defTabSz="977900">
            <a:lnSpc>
              <a:spcPct val="90000"/>
            </a:lnSpc>
            <a:spcBef>
              <a:spcPct val="0"/>
            </a:spcBef>
            <a:spcAft>
              <a:spcPct val="20000"/>
            </a:spcAft>
            <a:buFont typeface="Arial" panose="020B0604020202020204" pitchFamily="34" charset="0"/>
            <a:buChar char="•"/>
          </a:pPr>
          <a:r>
            <a:rPr lang="en-GB" sz="2200" kern="1200" noProof="0" dirty="0"/>
            <a:t>   Each small step counts.</a:t>
          </a:r>
        </a:p>
      </dsp:txBody>
      <dsp:txXfrm>
        <a:off x="0" y="3320134"/>
        <a:ext cx="11110463" cy="12378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DB756-A10D-40AB-8EE9-C4EAE0C762F6}">
      <dsp:nvSpPr>
        <dsp:cNvPr id="0" name=""/>
        <dsp:cNvSpPr/>
      </dsp:nvSpPr>
      <dsp:spPr>
        <a:xfrm>
          <a:off x="0" y="0"/>
          <a:ext cx="10375900" cy="2239317"/>
        </a:xfrm>
        <a:prstGeom prst="roundRect">
          <a:avLst>
            <a:gd name="adj" fmla="val 10000"/>
          </a:avLst>
        </a:prstGeom>
        <a:blipFill rotWithShape="0">
          <a:blip xmlns:r="http://schemas.openxmlformats.org/officeDocument/2006/relationships" r:embed="rId1"/>
          <a:srcRect/>
          <a:stretch>
            <a:fillRect t="-76000" b="-76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D8FEE1-6099-45FE-8DE2-3C1202951175}">
      <dsp:nvSpPr>
        <dsp:cNvPr id="0" name=""/>
        <dsp:cNvSpPr/>
      </dsp:nvSpPr>
      <dsp:spPr>
        <a:xfrm>
          <a:off x="526314" y="281981"/>
          <a:ext cx="2846990" cy="1675354"/>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F50571-46C0-4024-B769-3A9B93730442}">
      <dsp:nvSpPr>
        <dsp:cNvPr id="0" name=""/>
        <dsp:cNvSpPr/>
      </dsp:nvSpPr>
      <dsp:spPr>
        <a:xfrm rot="10800000">
          <a:off x="95699" y="2239317"/>
          <a:ext cx="3275369" cy="2736943"/>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sz="1800" b="1" kern="1200" noProof="0" dirty="0">
              <a:solidFill>
                <a:srgbClr val="382B1B"/>
              </a:solidFill>
            </a:rPr>
            <a:t>Eritrean Cuisine – Rich Flavours with Deep Roots</a:t>
          </a:r>
        </a:p>
        <a:p>
          <a:pPr marL="0" lvl="0" indent="0" algn="ctr" defTabSz="800100">
            <a:lnSpc>
              <a:spcPct val="90000"/>
            </a:lnSpc>
            <a:spcBef>
              <a:spcPct val="0"/>
            </a:spcBef>
            <a:spcAft>
              <a:spcPct val="35000"/>
            </a:spcAft>
            <a:buNone/>
          </a:pPr>
          <a:r>
            <a:rPr lang="en-GB" sz="1600" kern="1200" noProof="0" dirty="0">
              <a:solidFill>
                <a:srgbClr val="382B1B"/>
              </a:solidFill>
            </a:rPr>
            <a:t>Your business could prepare injera with lentils, spicy stews, or a vegan meal box based on fasting traditions. Many people are looking for plant-based food options, this is a way to meet that need while sharing something meaningful from your culture.</a:t>
          </a:r>
          <a:br>
            <a:rPr lang="en-GB" sz="1400" kern="1200" noProof="0" dirty="0"/>
          </a:br>
          <a:endParaRPr lang="en-GB" sz="1400" kern="1200" noProof="0" dirty="0">
            <a:solidFill>
              <a:schemeClr val="bg1"/>
            </a:solidFill>
          </a:endParaRPr>
        </a:p>
      </dsp:txBody>
      <dsp:txXfrm rot="10800000">
        <a:off x="179869" y="2239317"/>
        <a:ext cx="3107029" cy="2652773"/>
      </dsp:txXfrm>
    </dsp:sp>
    <dsp:sp modelId="{7DAC231D-B6C3-49DB-A7BA-20396790BDA4}">
      <dsp:nvSpPr>
        <dsp:cNvPr id="0" name=""/>
        <dsp:cNvSpPr/>
      </dsp:nvSpPr>
      <dsp:spPr>
        <a:xfrm>
          <a:off x="3908983" y="298575"/>
          <a:ext cx="2946750" cy="1642166"/>
        </a:xfrm>
        <a:prstGeom prst="roundRect">
          <a:avLst>
            <a:gd name="adj" fmla="val 10000"/>
          </a:avLst>
        </a:prstGeom>
        <a:blipFill>
          <a:blip xmlns:r="http://schemas.openxmlformats.org/officeDocument/2006/relationships" r:embed="rId2"/>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ED12B5-B583-4F53-90A1-5B1181200D49}">
      <dsp:nvSpPr>
        <dsp:cNvPr id="0" name=""/>
        <dsp:cNvSpPr/>
      </dsp:nvSpPr>
      <dsp:spPr>
        <a:xfrm rot="10800000">
          <a:off x="3827994" y="2239317"/>
          <a:ext cx="3108726" cy="2736943"/>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sz="1800" b="1" kern="1200" noProof="0" dirty="0">
              <a:solidFill>
                <a:srgbClr val="382B1B"/>
              </a:solidFill>
              <a:highlight>
                <a:srgbClr val="B6D1E1"/>
              </a:highlight>
            </a:rPr>
            <a:t>Ukrainian Meals - </a:t>
          </a:r>
          <a:r>
            <a:rPr lang="en-GB" sz="1800" b="1" kern="1200" noProof="0" dirty="0">
              <a:solidFill>
                <a:srgbClr val="382B1B"/>
              </a:solidFill>
            </a:rPr>
            <a:t>Authentic Recipes with Market Appeal</a:t>
          </a:r>
          <a:r>
            <a:rPr lang="en-GB" sz="1600" kern="1200" noProof="0" dirty="0">
              <a:solidFill>
                <a:srgbClr val="382B1B"/>
              </a:solidFill>
              <a:highlight>
                <a:srgbClr val="B6D1E1"/>
              </a:highlight>
            </a:rPr>
            <a:t>
Dishes like </a:t>
          </a:r>
          <a:r>
            <a:rPr lang="en-GB" sz="1600" kern="1200" noProof="0" dirty="0" err="1">
              <a:solidFill>
                <a:srgbClr val="382B1B"/>
              </a:solidFill>
              <a:highlight>
                <a:srgbClr val="B6D1E1"/>
              </a:highlight>
            </a:rPr>
            <a:t>deruny</a:t>
          </a:r>
          <a:r>
            <a:rPr lang="en-GB" sz="1600" kern="1200" noProof="0" dirty="0">
              <a:solidFill>
                <a:srgbClr val="382B1B"/>
              </a:solidFill>
              <a:highlight>
                <a:srgbClr val="B6D1E1"/>
              </a:highlight>
            </a:rPr>
            <a:t> (potato pancakes), borscht, </a:t>
          </a:r>
          <a:r>
            <a:rPr lang="en-IE" sz="1600" kern="1200" noProof="0" dirty="0" err="1">
              <a:solidFill>
                <a:srgbClr val="382B1B"/>
              </a:solidFill>
            </a:rPr>
            <a:t>Holubtsi</a:t>
          </a:r>
          <a:r>
            <a:rPr lang="en-IE" sz="1600" kern="1200" noProof="0" dirty="0">
              <a:solidFill>
                <a:srgbClr val="382B1B"/>
              </a:solidFill>
            </a:rPr>
            <a:t> (</a:t>
          </a:r>
          <a:r>
            <a:rPr lang="en-GB" sz="1600" kern="1200" noProof="0" dirty="0">
              <a:solidFill>
                <a:srgbClr val="382B1B"/>
              </a:solidFill>
              <a:highlight>
                <a:srgbClr val="B6D1E1"/>
              </a:highlight>
            </a:rPr>
            <a:t>stuffed cabbage rolls) could be offered as a weekly takeaway service, frozen meal packs, or catering for community events, giving people a taste of Ukraine’s hospitality.</a:t>
          </a:r>
          <a:endParaRPr lang="en-IE" sz="1600" kern="1200" noProof="0" dirty="0">
            <a:solidFill>
              <a:srgbClr val="382B1B"/>
            </a:solidFill>
            <a:highlight>
              <a:srgbClr val="B6D1E1"/>
            </a:highlight>
          </a:endParaRPr>
        </a:p>
      </dsp:txBody>
      <dsp:txXfrm rot="10800000">
        <a:off x="3912164" y="2239317"/>
        <a:ext cx="2940386" cy="2652773"/>
      </dsp:txXfrm>
    </dsp:sp>
    <dsp:sp modelId="{A99B3132-359C-4E74-A407-FE8D6BA00F93}">
      <dsp:nvSpPr>
        <dsp:cNvPr id="0" name=""/>
        <dsp:cNvSpPr/>
      </dsp:nvSpPr>
      <dsp:spPr>
        <a:xfrm>
          <a:off x="536163" y="287729"/>
          <a:ext cx="2826500" cy="1663859"/>
        </a:xfrm>
        <a:prstGeom prst="roundRect">
          <a:avLst>
            <a:gd name="adj" fmla="val 10000"/>
          </a:avLst>
        </a:prstGeom>
        <a:blipFill>
          <a:blip xmlns:r="http://schemas.openxmlformats.org/officeDocument/2006/relationships" r:embed="rId1"/>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1B48C6-7148-4A4C-93CD-6EFFAFCB09F4}">
      <dsp:nvSpPr>
        <dsp:cNvPr id="0" name=""/>
        <dsp:cNvSpPr/>
      </dsp:nvSpPr>
      <dsp:spPr>
        <a:xfrm rot="10800000">
          <a:off x="7177221" y="2239317"/>
          <a:ext cx="2886552" cy="2736943"/>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IE" sz="1800" b="1" kern="1200" dirty="0">
              <a:solidFill>
                <a:srgbClr val="382B1B"/>
              </a:solidFill>
            </a:rPr>
            <a:t>Pakistani Street Snacks – Big Flavour in Small Bites</a:t>
          </a:r>
        </a:p>
        <a:p>
          <a:pPr marL="0" lvl="0" indent="0" algn="ctr" defTabSz="800100">
            <a:lnSpc>
              <a:spcPct val="90000"/>
            </a:lnSpc>
            <a:spcBef>
              <a:spcPct val="0"/>
            </a:spcBef>
            <a:spcAft>
              <a:spcPct val="35000"/>
            </a:spcAft>
            <a:buNone/>
          </a:pPr>
          <a:r>
            <a:rPr lang="en-GB" sz="1600" b="0" kern="1200" dirty="0">
              <a:solidFill>
                <a:srgbClr val="382B1B"/>
              </a:solidFill>
            </a:rPr>
            <a:t>Crispy samosas, spicy pakoras, or chana chaat (chickpea salad) are perfect for markets, festivals, or home delivery. These snacks are vegetarian-friendly, and full of flavour, great for curious eaters</a:t>
          </a:r>
          <a:br>
            <a:rPr lang="en-IE" sz="1600" b="0" kern="1200" dirty="0">
              <a:solidFill>
                <a:srgbClr val="382B1B"/>
              </a:solidFill>
            </a:rPr>
          </a:br>
          <a:endParaRPr lang="en-GB" sz="1400" b="0" kern="1200" noProof="0" dirty="0">
            <a:solidFill>
              <a:srgbClr val="382B1B"/>
            </a:solidFill>
          </a:endParaRPr>
        </a:p>
      </dsp:txBody>
      <dsp:txXfrm rot="10800000">
        <a:off x="7261391" y="2239317"/>
        <a:ext cx="2718212" cy="26527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DB756-A10D-40AB-8EE9-C4EAE0C762F6}">
      <dsp:nvSpPr>
        <dsp:cNvPr id="0" name=""/>
        <dsp:cNvSpPr/>
      </dsp:nvSpPr>
      <dsp:spPr>
        <a:xfrm>
          <a:off x="0" y="0"/>
          <a:ext cx="10375900" cy="2239317"/>
        </a:xfrm>
        <a:prstGeom prst="roundRect">
          <a:avLst>
            <a:gd name="adj" fmla="val 10000"/>
          </a:avLst>
        </a:prstGeom>
        <a:solidFill>
          <a:srgbClr val="84BFA4">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D8FEE1-6099-45FE-8DE2-3C1202951175}">
      <dsp:nvSpPr>
        <dsp:cNvPr id="0" name=""/>
        <dsp:cNvSpPr/>
      </dsp:nvSpPr>
      <dsp:spPr>
        <a:xfrm>
          <a:off x="312467" y="298575"/>
          <a:ext cx="4643316" cy="1642166"/>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6" t="-259" r="316" b="-974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F50571-46C0-4024-B769-3A9B93730442}">
      <dsp:nvSpPr>
        <dsp:cNvPr id="0" name=""/>
        <dsp:cNvSpPr/>
      </dsp:nvSpPr>
      <dsp:spPr>
        <a:xfrm rot="10800000">
          <a:off x="312467" y="2239317"/>
          <a:ext cx="4643316" cy="2736943"/>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GB" sz="1600" b="1" kern="1200" noProof="0" dirty="0">
              <a:solidFill>
                <a:srgbClr val="382B1B"/>
              </a:solidFill>
            </a:rPr>
            <a:t>North African Spices – A </a:t>
          </a:r>
          <a:r>
            <a:rPr lang="en-GB" sz="1600" b="1" kern="1200" noProof="0" dirty="0" err="1">
              <a:solidFill>
                <a:srgbClr val="382B1B"/>
              </a:solidFill>
            </a:rPr>
            <a:t>Flavorful</a:t>
          </a:r>
          <a:r>
            <a:rPr lang="en-GB" sz="1600" b="1" kern="1200" noProof="0" dirty="0">
              <a:solidFill>
                <a:srgbClr val="382B1B"/>
              </a:solidFill>
            </a:rPr>
            <a:t> Journey</a:t>
          </a:r>
        </a:p>
        <a:p>
          <a:pPr marL="0" lvl="0" indent="0" algn="ctr" defTabSz="711200">
            <a:lnSpc>
              <a:spcPct val="90000"/>
            </a:lnSpc>
            <a:spcBef>
              <a:spcPct val="0"/>
            </a:spcBef>
            <a:spcAft>
              <a:spcPct val="35000"/>
            </a:spcAft>
            <a:buNone/>
          </a:pPr>
          <a:br>
            <a:rPr lang="en-GB" sz="1600" kern="1200" noProof="0" dirty="0">
              <a:solidFill>
                <a:srgbClr val="382B1B"/>
              </a:solidFill>
            </a:rPr>
          </a:br>
          <a:r>
            <a:rPr lang="en-GB" sz="1600" kern="1200" noProof="0" dirty="0">
              <a:solidFill>
                <a:srgbClr val="382B1B"/>
              </a:solidFill>
            </a:rPr>
            <a:t>Many dishes from North Africa feature bold spices and </a:t>
          </a:r>
          <a:r>
            <a:rPr lang="en-GB" sz="1600" kern="1200" noProof="0" dirty="0" err="1">
              <a:solidFill>
                <a:srgbClr val="382B1B"/>
              </a:solidFill>
            </a:rPr>
            <a:t>colorful</a:t>
          </a:r>
          <a:r>
            <a:rPr lang="en-GB" sz="1600" kern="1200" noProof="0" dirty="0">
              <a:solidFill>
                <a:srgbClr val="382B1B"/>
              </a:solidFill>
            </a:rPr>
            <a:t> </a:t>
          </a:r>
          <a:r>
            <a:rPr lang="en-GB" sz="1600" kern="1200" noProof="0" dirty="0" err="1">
              <a:solidFill>
                <a:srgbClr val="382B1B"/>
              </a:solidFill>
            </a:rPr>
            <a:t>flavors</a:t>
          </a:r>
          <a:r>
            <a:rPr lang="en-GB" sz="1600" kern="1200" noProof="0" dirty="0">
              <a:solidFill>
                <a:srgbClr val="382B1B"/>
              </a:solidFill>
            </a:rPr>
            <a:t>. A spice shop, cooking classes, or a street food stand could introduce people in your community to the richness of this cuisine.</a:t>
          </a:r>
          <a:endParaRPr lang="en-GB" sz="1400" kern="1200" noProof="0" dirty="0">
            <a:solidFill>
              <a:srgbClr val="382B1B"/>
            </a:solidFill>
          </a:endParaRPr>
        </a:p>
      </dsp:txBody>
      <dsp:txXfrm rot="10800000">
        <a:off x="396637" y="2239317"/>
        <a:ext cx="4474976" cy="2652773"/>
      </dsp:txXfrm>
    </dsp:sp>
    <dsp:sp modelId="{A99B3132-359C-4E74-A407-FE8D6BA00F93}">
      <dsp:nvSpPr>
        <dsp:cNvPr id="0" name=""/>
        <dsp:cNvSpPr/>
      </dsp:nvSpPr>
      <dsp:spPr>
        <a:xfrm>
          <a:off x="5420115" y="298575"/>
          <a:ext cx="4643316" cy="1642166"/>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80108" b="-5189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1B48C6-7148-4A4C-93CD-6EFFAFCB09F4}">
      <dsp:nvSpPr>
        <dsp:cNvPr id="0" name=""/>
        <dsp:cNvSpPr/>
      </dsp:nvSpPr>
      <dsp:spPr>
        <a:xfrm rot="10800000">
          <a:off x="5420115" y="2239317"/>
          <a:ext cx="4643316" cy="2736943"/>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GB" sz="1600" b="1" kern="1200" noProof="0" dirty="0">
              <a:solidFill>
                <a:srgbClr val="382B1B"/>
              </a:solidFill>
            </a:rPr>
            <a:t>Middle Eastern Coffee Traditions – A Business Around Connection</a:t>
          </a:r>
        </a:p>
        <a:p>
          <a:pPr marL="0" lvl="0" indent="0" algn="ctr" defTabSz="711200">
            <a:lnSpc>
              <a:spcPct val="90000"/>
            </a:lnSpc>
            <a:spcBef>
              <a:spcPct val="0"/>
            </a:spcBef>
            <a:spcAft>
              <a:spcPct val="35000"/>
            </a:spcAft>
            <a:buNone/>
          </a:pPr>
          <a:br>
            <a:rPr lang="en-GB" sz="1600" kern="1200" noProof="0" dirty="0">
              <a:solidFill>
                <a:srgbClr val="382B1B"/>
              </a:solidFill>
            </a:rPr>
          </a:br>
          <a:r>
            <a:rPr lang="en-GB" sz="1600" kern="1200" noProof="0" dirty="0">
              <a:solidFill>
                <a:srgbClr val="382B1B"/>
              </a:solidFill>
            </a:rPr>
            <a:t>Coffee plays an important social role in many Middle Eastern countries. Opening a coffee cart or coffee house that shares traditional brewing methods and fosters a sense of community could offer something new and welcoming in your town.</a:t>
          </a:r>
          <a:endParaRPr lang="en-GB" sz="1400" kern="1200" noProof="0" dirty="0">
            <a:solidFill>
              <a:srgbClr val="382B1B"/>
            </a:solidFill>
          </a:endParaRPr>
        </a:p>
      </dsp:txBody>
      <dsp:txXfrm rot="10800000">
        <a:off x="5504285" y="2239317"/>
        <a:ext cx="4474976" cy="265277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A3C289-4F1E-4AD4-BFCF-BF5AB48ED33C}"/>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CE500028-94E8-4BE3-94EA-8EE38AB97AD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B0BAC28-7436-4B11-86E9-47409EFDE47C}" type="datetimeFigureOut">
              <a:rPr lang="en-IE" smtClean="0"/>
              <a:t>09/06/2025</a:t>
            </a:fld>
            <a:endParaRPr lang="en-IE"/>
          </a:p>
        </p:txBody>
      </p:sp>
      <p:sp>
        <p:nvSpPr>
          <p:cNvPr id="4" name="Footer Placeholder 3">
            <a:extLst>
              <a:ext uri="{FF2B5EF4-FFF2-40B4-BE49-F238E27FC236}">
                <a16:creationId xmlns:a16="http://schemas.microsoft.com/office/drawing/2014/main" id="{C6EFBBCB-C02C-4F87-8C16-35FB1E39C56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C4E443BB-F20A-416E-84F3-34C64D65862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DA1904A-9A76-401D-96E6-74F2625AFB5A}" type="slidenum">
              <a:rPr lang="en-IE" smtClean="0"/>
              <a:t>‹#›</a:t>
            </a:fld>
            <a:endParaRPr lang="en-IE"/>
          </a:p>
        </p:txBody>
      </p:sp>
    </p:spTree>
    <p:extLst>
      <p:ext uri="{BB962C8B-B14F-4D97-AF65-F5344CB8AC3E}">
        <p14:creationId xmlns:p14="http://schemas.microsoft.com/office/powerpoint/2010/main" val="64529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1C2BBE5-951B-7448-9280-3E5E86F1213F}" type="datetimeFigureOut">
              <a:rPr lang="en-US" smtClean="0"/>
              <a:t>6/9/2025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420230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124969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F42E20BC-9E42-8CD8-E998-585567ED2AC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904184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84B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131983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ext Page - Green Heading">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712630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FA4"/>
          </a:solidFill>
          <a:ln w="2370" cap="flat">
            <a:solidFill>
              <a:srgbClr val="84BFA4"/>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727997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6D936931-3960-923C-C14E-D32A29FD86F1}"/>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779260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00214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5584364E-1CE8-BC3D-125B-D1DB7744E2AD}"/>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765506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393459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359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035636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60548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6/9/2025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82" r:id="rId14"/>
    <p:sldLayoutId id="2147483680" r:id="rId15"/>
    <p:sldLayoutId id="2147483679" r:id="rId16"/>
    <p:sldLayoutId id="2147483683"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E1C3E9-7851-587A-B177-A11150156279}"/>
              </a:ext>
            </a:extLst>
          </p:cNvPr>
          <p:cNvPicPr>
            <a:picLocks noChangeAspect="1"/>
          </p:cNvPicPr>
          <p:nvPr userDrawn="1"/>
        </p:nvPicPr>
        <p:blipFill rotWithShape="1">
          <a:blip r:embed="rId3"/>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www.infomigrants.net/en/post/8054/turning-a-love-for-cooking-into-a-career-for-refugee-women"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investopedia.com/terms/e/entrepreneur.asp" TargetMode="External"/><Relationship Id="rId1" Type="http://schemas.openxmlformats.org/officeDocument/2006/relationships/slideLayout" Target="../slideLayouts/slideLayout18.xml"/><Relationship Id="rId5" Type="http://schemas.openxmlformats.org/officeDocument/2006/relationships/image" Target="../media/image23.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www.thenationalnews.com/lifestyle/food/2024/07/02/female-refugee-syrian-food-catering-netherlands/" TargetMode="External"/><Relationship Id="rId2" Type="http://schemas.openxmlformats.org/officeDocument/2006/relationships/slideLayout" Target="../slideLayouts/slideLayout18.xml"/><Relationship Id="rId1" Type="http://schemas.openxmlformats.org/officeDocument/2006/relationships/video" Target="https://www.youtube.com/embed/iaNwKbR5av0?feature=oembed" TargetMode="External"/><Relationship Id="rId5" Type="http://schemas.openxmlformats.org/officeDocument/2006/relationships/image" Target="../media/image25.jp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8.xml"/><Relationship Id="rId1" Type="http://schemas.openxmlformats.org/officeDocument/2006/relationships/video" Target="https://www.youtube.com/embed/iaNwKbR5av0?feature=oembed" TargetMode="Externa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hyperlink" Target="https://www.euronews.com/2021/06/01/multi-ethnic-food-truck-helps-migrant-women-start-new-life-in-bologna"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8.xml"/><Relationship Id="rId1" Type="http://schemas.openxmlformats.org/officeDocument/2006/relationships/video" Target="https://www.youtube.com/embed/83OZvbQo4lY?feature=oembed" TargetMode="Externa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8.xml"/><Relationship Id="rId5" Type="http://schemas.openxmlformats.org/officeDocument/2006/relationships/image" Target="../media/image32.sv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hyperlink" Target="https://3kitchens.eu/how-to-benefit/" TargetMode="External"/><Relationship Id="rId2" Type="http://schemas.openxmlformats.org/officeDocument/2006/relationships/slideLayout" Target="../slideLayouts/slideLayout18.xml"/><Relationship Id="rId1" Type="http://schemas.openxmlformats.org/officeDocument/2006/relationships/video" Target="https://www.youtube.com/embed/RMOlocERVK0?feature=oembed" TargetMode="External"/><Relationship Id="rId5" Type="http://schemas.openxmlformats.org/officeDocument/2006/relationships/image" Target="../media/image34.jpe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blog.startupswb.com/category/podcast/" TargetMode="External"/><Relationship Id="rId2" Type="http://schemas.openxmlformats.org/officeDocument/2006/relationships/hyperlink" Target="https://startupswb.com/podcast" TargetMode="External"/><Relationship Id="rId1" Type="http://schemas.openxmlformats.org/officeDocument/2006/relationships/slideLayout" Target="../slideLayouts/slideLayout1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hyperlink" Target="https://startupswb.com/news-storie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package" Target="../embeddings/Microsoft_Word_Document.docx"/><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17.xml"/><Relationship Id="rId5" Type="http://schemas.openxmlformats.org/officeDocument/2006/relationships/image" Target="../media/image42.sv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https://leitrimhillcreamery.com/" TargetMode="External"/><Relationship Id="rId2" Type="http://schemas.openxmlformats.org/officeDocument/2006/relationships/image" Target="../media/image45.jpg"/><Relationship Id="rId1" Type="http://schemas.openxmlformats.org/officeDocument/2006/relationships/slideLayout" Target="../slideLayouts/slideLayout14.xml"/><Relationship Id="rId5" Type="http://schemas.openxmlformats.org/officeDocument/2006/relationships/image" Target="../media/image47.sv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6.xml"/><Relationship Id="rId5" Type="http://schemas.openxmlformats.org/officeDocument/2006/relationships/image" Target="../media/image52.sv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image" Target="../media/image55.jpg"/><Relationship Id="rId1" Type="http://schemas.openxmlformats.org/officeDocument/2006/relationships/slideLayout" Target="../slideLayouts/slideLayout16.xml"/><Relationship Id="rId5" Type="http://schemas.openxmlformats.org/officeDocument/2006/relationships/package" Target="../embeddings/Microsoft_Word_Document2.docx"/><Relationship Id="rId4" Type="http://schemas.openxmlformats.org/officeDocument/2006/relationships/image" Target="../media/image38.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amzn.to/2QsG5Ng" TargetMode="Externa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trendhunter.com/" TargetMode="External"/><Relationship Id="rId1" Type="http://schemas.openxmlformats.org/officeDocument/2006/relationships/slideLayout" Target="../slideLayouts/slideLayout16.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59.svg"/></Relationships>
</file>

<file path=ppt/slides/_rels/slide49.xml.rels><?xml version="1.0" encoding="UTF-8" standalone="yes"?>
<Relationships xmlns="http://schemas.openxmlformats.org/package/2006/relationships"><Relationship Id="rId3" Type="http://schemas.openxmlformats.org/officeDocument/2006/relationships/hyperlink" Target="https://www.inc.com/bill-murphyjr/1001-smart-business-ideas-in-caseyou-need-inspiration.html" TargetMode="External"/><Relationship Id="rId7" Type="http://schemas.openxmlformats.org/officeDocument/2006/relationships/image" Target="../media/image61.jpg"/><Relationship Id="rId2" Type="http://schemas.openxmlformats.org/officeDocument/2006/relationships/hyperlink" Target="https://www.entrepreneur.com/topic/inspiration" TargetMode="External"/><Relationship Id="rId1" Type="http://schemas.openxmlformats.org/officeDocument/2006/relationships/slideLayout" Target="../slideLayouts/slideLayout16.xml"/><Relationship Id="rId6" Type="http://schemas.openxmlformats.org/officeDocument/2006/relationships/hyperlink" Target="https://www.entrepreneur.com/t%20opic/inspiration" TargetMode="External"/><Relationship Id="rId5" Type="http://schemas.openxmlformats.org/officeDocument/2006/relationships/image" Target="../media/image60.png"/><Relationship Id="rId4" Type="http://schemas.openxmlformats.org/officeDocument/2006/relationships/hyperlink" Target="https://businessideaslab.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entrepreneur.com/article/226501" TargetMode="External"/><Relationship Id="rId1" Type="http://schemas.openxmlformats.org/officeDocument/2006/relationships/slideLayout" Target="../slideLayouts/slideLayout16.xml"/><Relationship Id="rId4" Type="http://schemas.openxmlformats.org/officeDocument/2006/relationships/image" Target="../media/image23.svg"/></Relationships>
</file>

<file path=ppt/slides/_rels/slide5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obaninternational.com/blog/empathy-mapping/" TargetMode="External"/><Relationship Id="rId1" Type="http://schemas.openxmlformats.org/officeDocument/2006/relationships/slideLayout" Target="../slideLayouts/slideLayout16.xml"/><Relationship Id="rId5" Type="http://schemas.openxmlformats.org/officeDocument/2006/relationships/image" Target="../media/image23.sv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interaction-design.org/literature/article/design-thinking-getting-started-with-empathy"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1.jpeg"/><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9.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2.sv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blog.printsome.com/17-crazy-businessideas" TargetMode="External"/><Relationship Id="rId1" Type="http://schemas.openxmlformats.org/officeDocument/2006/relationships/slideLayout" Target="../slideLayouts/slideLayout12.xml"/><Relationship Id="rId4" Type="http://schemas.openxmlformats.org/officeDocument/2006/relationships/image" Target="../media/image23.svg"/></Relationships>
</file>

<file path=ppt/slides/_rels/slide61.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entrepreneur.com/article/226501" TargetMode="External"/><Relationship Id="rId1" Type="http://schemas.openxmlformats.org/officeDocument/2006/relationships/slideLayout" Target="../slideLayouts/slideLayout12.xml"/><Relationship Id="rId4" Type="http://schemas.openxmlformats.org/officeDocument/2006/relationships/image" Target="../media/image23.sv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en-GB" sz="3300" noProof="0" dirty="0">
                <a:solidFill>
                  <a:schemeClr val="bg1"/>
                </a:solidFill>
              </a:rPr>
              <a:t>www.</a:t>
            </a:r>
            <a:r>
              <a:rPr lang="en-GB" sz="3300" b="1" noProof="0" dirty="0">
                <a:solidFill>
                  <a:schemeClr val="bg1"/>
                </a:solidFill>
              </a:rPr>
              <a:t>3kitchens</a:t>
            </a:r>
            <a:r>
              <a:rPr lang="en-GB" sz="3300" noProof="0" dirty="0">
                <a:solidFill>
                  <a:schemeClr val="bg1"/>
                </a:solidFill>
              </a:rPr>
              <a:t>.eu</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731408" y="3861573"/>
            <a:ext cx="10168762" cy="1940560"/>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GB" sz="5500" b="1" noProof="0" dirty="0"/>
              <a:t>GETTING STARTED </a:t>
            </a:r>
          </a:p>
          <a:p>
            <a:pPr>
              <a:lnSpc>
                <a:spcPts val="4600"/>
              </a:lnSpc>
            </a:pPr>
            <a:r>
              <a:rPr lang="en-GB" sz="4000" b="1" noProof="0" dirty="0">
                <a:solidFill>
                  <a:srgbClr val="382B1B"/>
                </a:solidFill>
              </a:rPr>
              <a:t>ON YOUR ENTREPRENEURSHIP ADVENTURE</a:t>
            </a:r>
          </a:p>
          <a:p>
            <a:pPr>
              <a:lnSpc>
                <a:spcPts val="4600"/>
              </a:lnSpc>
            </a:pPr>
            <a:endParaRPr lang="en-GB" sz="5500" b="1" noProof="0" dirty="0"/>
          </a:p>
        </p:txBody>
      </p:sp>
      <p:sp>
        <p:nvSpPr>
          <p:cNvPr id="18" name="Text Placeholder 5">
            <a:extLst>
              <a:ext uri="{FF2B5EF4-FFF2-40B4-BE49-F238E27FC236}">
                <a16:creationId xmlns:a16="http://schemas.microsoft.com/office/drawing/2014/main" id="{6B94F400-A315-9C09-5BA7-2CFF4CA8A37F}"/>
              </a:ext>
            </a:extLst>
          </p:cNvPr>
          <p:cNvSpPr txBox="1">
            <a:spLocks/>
          </p:cNvSpPr>
          <p:nvPr/>
        </p:nvSpPr>
        <p:spPr>
          <a:xfrm>
            <a:off x="809374" y="2845039"/>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GB" sz="4000" b="1" noProof="0" dirty="0">
                <a:highlight>
                  <a:srgbClr val="94C7B0"/>
                </a:highlight>
              </a:rPr>
              <a:t> STEP 1</a:t>
            </a:r>
            <a:r>
              <a:rPr lang="en-GB" sz="4000" b="1" noProof="0" dirty="0">
                <a:solidFill>
                  <a:srgbClr val="94C7B0"/>
                </a:solidFill>
                <a:highlight>
                  <a:srgbClr val="94C7B0"/>
                </a:highlight>
              </a:rPr>
              <a:t>.</a:t>
            </a:r>
          </a:p>
        </p:txBody>
      </p:sp>
      <p:pic>
        <p:nvPicPr>
          <p:cNvPr id="3" name="Picture 2" descr="Woman in bakery">
            <a:extLst>
              <a:ext uri="{FF2B5EF4-FFF2-40B4-BE49-F238E27FC236}">
                <a16:creationId xmlns:a16="http://schemas.microsoft.com/office/drawing/2014/main" id="{697362F3-1BBE-DD3D-1FA4-7C858B414710}"/>
              </a:ext>
            </a:extLst>
          </p:cNvPr>
          <p:cNvPicPr>
            <a:picLocks noChangeAspect="1"/>
          </p:cNvPicPr>
          <p:nvPr/>
        </p:nvPicPr>
        <p:blipFill>
          <a:blip r:embed="rId2"/>
          <a:stretch>
            <a:fillRect/>
          </a:stretch>
        </p:blipFill>
        <p:spPr>
          <a:xfrm>
            <a:off x="6802712" y="690297"/>
            <a:ext cx="4979386" cy="3318294"/>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a:xfrm>
            <a:off x="751414" y="378372"/>
            <a:ext cx="11216299" cy="1126708"/>
          </a:xfrm>
        </p:spPr>
        <p:txBody>
          <a:bodyPr/>
          <a:lstStyle/>
          <a:p>
            <a:r>
              <a:rPr lang="en-GB" noProof="0" dirty="0"/>
              <a:t>DID YOU KNOW MIGRANT WOMEN TEND TO BE GREAT ENTREPRENEURS ?</a:t>
            </a:r>
          </a:p>
        </p:txBody>
      </p:sp>
      <p:sp>
        <p:nvSpPr>
          <p:cNvPr id="7" name="Text Placeholder 2">
            <a:extLst>
              <a:ext uri="{FF2B5EF4-FFF2-40B4-BE49-F238E27FC236}">
                <a16:creationId xmlns:a16="http://schemas.microsoft.com/office/drawing/2014/main" id="{3EB1DABC-EFE3-6BCB-682C-400C511B6233}"/>
              </a:ext>
            </a:extLst>
          </p:cNvPr>
          <p:cNvSpPr txBox="1">
            <a:spLocks/>
          </p:cNvSpPr>
          <p:nvPr/>
        </p:nvSpPr>
        <p:spPr>
          <a:xfrm>
            <a:off x="449180" y="3059537"/>
            <a:ext cx="1481647" cy="1883659"/>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840"/>
              </a:lnSpc>
              <a:spcBef>
                <a:spcPts val="200"/>
              </a:spcBef>
              <a:buClr>
                <a:srgbClr val="B6D1E1"/>
              </a:buClr>
            </a:pPr>
            <a:r>
              <a:rPr lang="en-GB" sz="3600" b="1" i="1" noProof="0" dirty="0">
                <a:solidFill>
                  <a:srgbClr val="B6D1E1"/>
                </a:solidFill>
              </a:rPr>
              <a:t>You have what it takes!</a:t>
            </a:r>
          </a:p>
        </p:txBody>
      </p:sp>
      <p:graphicFrame>
        <p:nvGraphicFramePr>
          <p:cNvPr id="8" name="Diagram 7">
            <a:extLst>
              <a:ext uri="{FF2B5EF4-FFF2-40B4-BE49-F238E27FC236}">
                <a16:creationId xmlns:a16="http://schemas.microsoft.com/office/drawing/2014/main" id="{624462B4-E409-6AEF-B414-B2338DD2FF48}"/>
              </a:ext>
            </a:extLst>
          </p:cNvPr>
          <p:cNvGraphicFramePr/>
          <p:nvPr>
            <p:extLst>
              <p:ext uri="{D42A27DB-BD31-4B8C-83A1-F6EECF244321}">
                <p14:modId xmlns:p14="http://schemas.microsoft.com/office/powerpoint/2010/main" val="3319260770"/>
              </p:ext>
            </p:extLst>
          </p:nvPr>
        </p:nvGraphicFramePr>
        <p:xfrm>
          <a:off x="2253380" y="1837699"/>
          <a:ext cx="9585694" cy="432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36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4A500-B129-3D14-7E50-91326E21FEE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E4BD5D7-D339-D900-FB3D-40CF8DA5B018}"/>
              </a:ext>
            </a:extLst>
          </p:cNvPr>
          <p:cNvSpPr>
            <a:spLocks noGrp="1"/>
          </p:cNvSpPr>
          <p:nvPr>
            <p:ph type="body" sz="quarter" idx="27"/>
          </p:nvPr>
        </p:nvSpPr>
        <p:spPr>
          <a:xfrm>
            <a:off x="751414" y="378372"/>
            <a:ext cx="7918453" cy="1126708"/>
          </a:xfrm>
        </p:spPr>
        <p:txBody>
          <a:bodyPr/>
          <a:lstStyle/>
          <a:p>
            <a:r>
              <a:rPr lang="en-GB" noProof="0" dirty="0"/>
              <a:t>DID YOU KNOW MIGRANT WOMEN TEND TO BE GREAT ENTREPRENEURS ?</a:t>
            </a:r>
          </a:p>
        </p:txBody>
      </p:sp>
      <p:sp>
        <p:nvSpPr>
          <p:cNvPr id="7" name="Text Placeholder 2">
            <a:extLst>
              <a:ext uri="{FF2B5EF4-FFF2-40B4-BE49-F238E27FC236}">
                <a16:creationId xmlns:a16="http://schemas.microsoft.com/office/drawing/2014/main" id="{74D2EB8E-2DAD-EC5D-EA83-F33503189167}"/>
              </a:ext>
            </a:extLst>
          </p:cNvPr>
          <p:cNvSpPr txBox="1">
            <a:spLocks/>
          </p:cNvSpPr>
          <p:nvPr/>
        </p:nvSpPr>
        <p:spPr>
          <a:xfrm>
            <a:off x="449180" y="3059537"/>
            <a:ext cx="1481647" cy="1883659"/>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840"/>
              </a:lnSpc>
              <a:spcBef>
                <a:spcPts val="200"/>
              </a:spcBef>
              <a:buClr>
                <a:srgbClr val="B6D1E1"/>
              </a:buClr>
            </a:pPr>
            <a:r>
              <a:rPr lang="en-GB" sz="3600" b="1" i="1" noProof="0" dirty="0">
                <a:solidFill>
                  <a:srgbClr val="B6D1E1"/>
                </a:solidFill>
              </a:rPr>
              <a:t>You have what it takes!</a:t>
            </a:r>
          </a:p>
        </p:txBody>
      </p:sp>
      <p:graphicFrame>
        <p:nvGraphicFramePr>
          <p:cNvPr id="8" name="Diagram 7">
            <a:extLst>
              <a:ext uri="{FF2B5EF4-FFF2-40B4-BE49-F238E27FC236}">
                <a16:creationId xmlns:a16="http://schemas.microsoft.com/office/drawing/2014/main" id="{851CD8E4-A2F4-DE94-EACF-04640FF3C6D8}"/>
              </a:ext>
            </a:extLst>
          </p:cNvPr>
          <p:cNvGraphicFramePr/>
          <p:nvPr>
            <p:extLst>
              <p:ext uri="{D42A27DB-BD31-4B8C-83A1-F6EECF244321}">
                <p14:modId xmlns:p14="http://schemas.microsoft.com/office/powerpoint/2010/main" val="1294790756"/>
              </p:ext>
            </p:extLst>
          </p:nvPr>
        </p:nvGraphicFramePr>
        <p:xfrm>
          <a:off x="2253380" y="1837699"/>
          <a:ext cx="9585694" cy="4553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7940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401610" y="378372"/>
            <a:ext cx="11491725" cy="1126708"/>
          </a:xfrm>
        </p:spPr>
        <p:txBody>
          <a:bodyPr/>
          <a:lstStyle/>
          <a:p>
            <a:r>
              <a:rPr lang="en-GB" noProof="0" dirty="0"/>
              <a:t>WHY SHOULD YOU THINK ABOUT FOOD ENTREPRENEURSHIP AS A CAREER CHOICE?</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660400" y="1843841"/>
            <a:ext cx="4510983" cy="4463612"/>
          </a:xfrm>
        </p:spPr>
        <p:txBody>
          <a:bodyPr numCol="1"/>
          <a:lstStyle/>
          <a:p>
            <a:r>
              <a:rPr lang="en-GB" noProof="0" dirty="0"/>
              <a:t>Being an entrepreneur takes qualities like </a:t>
            </a:r>
            <a:r>
              <a:rPr lang="en-GB" b="1" noProof="0" dirty="0"/>
              <a:t>patience, determination, and the courage </a:t>
            </a:r>
            <a:r>
              <a:rPr lang="en-GB" noProof="0" dirty="0"/>
              <a:t>to try something new. Many migrant women already have these strengths, often from life experience.</a:t>
            </a:r>
          </a:p>
          <a:p>
            <a:endParaRPr lang="en-GB" noProof="0" dirty="0"/>
          </a:p>
          <a:p>
            <a:r>
              <a:rPr lang="en-GB" noProof="0" dirty="0"/>
              <a:t>Have you ever thought:</a:t>
            </a:r>
          </a:p>
          <a:p>
            <a:pPr marL="342900" indent="-342900">
              <a:buFont typeface="Arial" panose="020B0604020202020204" pitchFamily="34" charset="0"/>
              <a:buChar char="•"/>
            </a:pPr>
            <a:r>
              <a:rPr lang="en-GB" i="1" noProof="0" dirty="0"/>
              <a:t>“I love cooking—could I do something with it?”</a:t>
            </a:r>
          </a:p>
          <a:p>
            <a:pPr marL="342900" indent="-342900">
              <a:buFont typeface="Arial" panose="020B0604020202020204" pitchFamily="34" charset="0"/>
              <a:buChar char="•"/>
            </a:pPr>
            <a:r>
              <a:rPr lang="en-GB" i="1" noProof="0" dirty="0"/>
              <a:t>“People say my food is amazing—maybe I could sell it?”</a:t>
            </a:r>
          </a:p>
          <a:p>
            <a:endParaRPr lang="en-GB" noProof="0" dirty="0"/>
          </a:p>
          <a:p>
            <a:r>
              <a:rPr lang="en-GB" noProof="0" dirty="0"/>
              <a:t>Starting a small food business doesn’t have to be big or complicated. It can be something you grow </a:t>
            </a:r>
            <a:r>
              <a:rPr lang="en-GB" b="1" noProof="0" dirty="0"/>
              <a:t>step-by- step</a:t>
            </a:r>
            <a:r>
              <a:rPr lang="en-GB" noProof="0" dirty="0"/>
              <a:t>.</a:t>
            </a:r>
            <a:endParaRPr lang="en-GB" noProof="0" dirty="0">
              <a:solidFill>
                <a:srgbClr val="382B1B"/>
              </a:solidFill>
            </a:endParaRPr>
          </a:p>
        </p:txBody>
      </p:sp>
      <p:sp>
        <p:nvSpPr>
          <p:cNvPr id="6" name="Text Placeholder 2">
            <a:extLst>
              <a:ext uri="{FF2B5EF4-FFF2-40B4-BE49-F238E27FC236}">
                <a16:creationId xmlns:a16="http://schemas.microsoft.com/office/drawing/2014/main" id="{BD546202-EE3E-4C35-36DD-8EA444400B2A}"/>
              </a:ext>
            </a:extLst>
          </p:cNvPr>
          <p:cNvSpPr txBox="1">
            <a:spLocks/>
          </p:cNvSpPr>
          <p:nvPr/>
        </p:nvSpPr>
        <p:spPr>
          <a:xfrm>
            <a:off x="6654799" y="2134659"/>
            <a:ext cx="4876801" cy="418963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740"/>
              </a:lnSpc>
            </a:pPr>
            <a:r>
              <a:rPr lang="en-GB" sz="3200" i="1" noProof="0" dirty="0">
                <a:solidFill>
                  <a:srgbClr val="84BFA4"/>
                </a:solidFill>
              </a:rPr>
              <a:t>Working for yourself can give you </a:t>
            </a:r>
            <a:r>
              <a:rPr lang="en-GB" sz="3200" b="1" i="1" noProof="0" dirty="0">
                <a:solidFill>
                  <a:srgbClr val="84BFA4"/>
                </a:solidFill>
              </a:rPr>
              <a:t>more freedom, flexibility, and a chance to build your own path</a:t>
            </a:r>
            <a:r>
              <a:rPr lang="en-GB" sz="3200" i="1" noProof="0" dirty="0">
                <a:solidFill>
                  <a:srgbClr val="84BFA4"/>
                </a:solidFill>
              </a:rPr>
              <a:t>. It can also be a way to connect with your new community, share your culture, and meet people who support you.</a:t>
            </a:r>
          </a:p>
          <a:p>
            <a:pPr>
              <a:lnSpc>
                <a:spcPts val="2740"/>
              </a:lnSpc>
            </a:pPr>
            <a:endParaRPr lang="en-GB" sz="3200" i="1" noProof="0" dirty="0">
              <a:solidFill>
                <a:srgbClr val="84BFA4"/>
              </a:solidFill>
            </a:endParaRPr>
          </a:p>
          <a:p>
            <a:pPr>
              <a:lnSpc>
                <a:spcPts val="2740"/>
              </a:lnSpc>
            </a:pPr>
            <a:r>
              <a:rPr lang="en-GB" sz="3200" i="1" noProof="0" dirty="0">
                <a:solidFill>
                  <a:srgbClr val="84BFA4"/>
                </a:solidFill>
              </a:rPr>
              <a:t>…</a:t>
            </a:r>
          </a:p>
        </p:txBody>
      </p:sp>
      <p:cxnSp>
        <p:nvCxnSpPr>
          <p:cNvPr id="8" name="Straight Connector 7">
            <a:extLst>
              <a:ext uri="{FF2B5EF4-FFF2-40B4-BE49-F238E27FC236}">
                <a16:creationId xmlns:a16="http://schemas.microsoft.com/office/drawing/2014/main" id="{58BE9096-E2C1-C4C9-F8F0-DFBE7A90524E}"/>
              </a:ext>
            </a:extLst>
          </p:cNvPr>
          <p:cNvCxnSpPr>
            <a:cxnSpLocks/>
          </p:cNvCxnSpPr>
          <p:nvPr/>
        </p:nvCxnSpPr>
        <p:spPr>
          <a:xfrm flipV="1">
            <a:off x="5981572" y="1912081"/>
            <a:ext cx="0" cy="412465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295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FB3CE1-99D0-6522-1E49-25DAB2A64286}"/>
              </a:ext>
            </a:extLst>
          </p:cNvPr>
          <p:cNvSpPr>
            <a:spLocks noGrp="1"/>
          </p:cNvSpPr>
          <p:nvPr>
            <p:ph type="body" sz="quarter" idx="27"/>
          </p:nvPr>
        </p:nvSpPr>
        <p:spPr/>
        <p:txBody>
          <a:bodyPr/>
          <a:lstStyle/>
          <a:p>
            <a:r>
              <a:rPr lang="en-GB" sz="3600" noProof="0" dirty="0"/>
              <a:t>BE INSPIRED BY </a:t>
            </a:r>
            <a:r>
              <a:rPr lang="en-GB" sz="3600" i="1" noProof="0" dirty="0">
                <a:solidFill>
                  <a:srgbClr val="84BFA4"/>
                </a:solidFill>
                <a:hlinkClick r:id="rId2"/>
              </a:rPr>
              <a:t>this article</a:t>
            </a:r>
            <a:r>
              <a:rPr lang="en-GB" sz="3600" i="1" noProof="0" dirty="0">
                <a:solidFill>
                  <a:srgbClr val="84BFA4"/>
                </a:solidFill>
              </a:rPr>
              <a:t>!</a:t>
            </a:r>
            <a:endParaRPr lang="en-IE" dirty="0"/>
          </a:p>
        </p:txBody>
      </p:sp>
      <p:sp>
        <p:nvSpPr>
          <p:cNvPr id="3" name="Text Placeholder 2">
            <a:extLst>
              <a:ext uri="{FF2B5EF4-FFF2-40B4-BE49-F238E27FC236}">
                <a16:creationId xmlns:a16="http://schemas.microsoft.com/office/drawing/2014/main" id="{B45ED54C-5B49-F852-EEAF-A97E6EF501F9}"/>
              </a:ext>
            </a:extLst>
          </p:cNvPr>
          <p:cNvSpPr>
            <a:spLocks noGrp="1"/>
          </p:cNvSpPr>
          <p:nvPr>
            <p:ph type="body" sz="quarter" idx="14"/>
          </p:nvPr>
        </p:nvSpPr>
        <p:spPr>
          <a:xfrm>
            <a:off x="640306" y="1809434"/>
            <a:ext cx="10963115" cy="4672013"/>
          </a:xfrm>
        </p:spPr>
        <p:txBody>
          <a:bodyPr/>
          <a:lstStyle/>
          <a:p>
            <a:r>
              <a:rPr lang="en-GB" dirty="0"/>
              <a:t>The article </a:t>
            </a:r>
            <a:r>
              <a:rPr lang="en-GB" b="1" dirty="0">
                <a:hlinkClick r:id="rId2"/>
              </a:rPr>
              <a:t>Turning a Love for Cooking into a Career for Refugee Women </a:t>
            </a:r>
            <a:r>
              <a:rPr lang="en-GB" dirty="0"/>
              <a:t>highlights the inspiring journey of a group of migrant women who transformed their passion for cooking into a professional venture called "</a:t>
            </a:r>
            <a:r>
              <a:rPr lang="en-GB" b="1" dirty="0">
                <a:highlight>
                  <a:srgbClr val="B6D1E1"/>
                </a:highlight>
              </a:rPr>
              <a:t>Meet My Mama</a:t>
            </a:r>
            <a:r>
              <a:rPr lang="en-GB" dirty="0"/>
              <a:t>.“</a:t>
            </a:r>
          </a:p>
          <a:p>
            <a:endParaRPr lang="en-GB" dirty="0"/>
          </a:p>
          <a:p>
            <a:r>
              <a:rPr lang="en-GB" dirty="0"/>
              <a:t>This initiative empowers refugee women by providing them with employment opportunities allowing them to share their cultural heritage through food. By leveraging their culinary skills, these women have created a platform that fosters integration, economic independence, and cultural exchange. </a:t>
            </a:r>
          </a:p>
          <a:p>
            <a:endParaRPr lang="en-GB" dirty="0"/>
          </a:p>
          <a:p>
            <a:r>
              <a:rPr lang="en-GB" dirty="0"/>
              <a:t>The success of Meet My Mama exemplifies how personal passions can be harnessed to overcome challenges and build meaningful careers, especially for those navigating the complexities of displacement and resettlement.</a:t>
            </a:r>
          </a:p>
          <a:p>
            <a:br>
              <a:rPr lang="en-GB" dirty="0"/>
            </a:br>
            <a:r>
              <a:rPr lang="en-GB" dirty="0"/>
              <a:t>Gaining experience through initiatives like this empowers women with the skills, confidence, and networks that can serve as a strong foundation for launching their own food businesses.</a:t>
            </a:r>
          </a:p>
          <a:p>
            <a:endParaRPr lang="en-GB" dirty="0"/>
          </a:p>
          <a:p>
            <a:endParaRPr lang="en-IE" dirty="0"/>
          </a:p>
        </p:txBody>
      </p:sp>
    </p:spTree>
    <p:extLst>
      <p:ext uri="{BB962C8B-B14F-4D97-AF65-F5344CB8AC3E}">
        <p14:creationId xmlns:p14="http://schemas.microsoft.com/office/powerpoint/2010/main" val="4179139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4" y="378372"/>
            <a:ext cx="8274053" cy="1126708"/>
          </a:xfrm>
        </p:spPr>
        <p:txBody>
          <a:bodyPr/>
          <a:lstStyle/>
          <a:p>
            <a:r>
              <a:rPr lang="en-GB" sz="3600" noProof="0" dirty="0"/>
              <a:t>EVERY MIGRANT WOMAN ENTREPRENEUR HAS THEIR OWN STORY</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38349" y="2016016"/>
            <a:ext cx="7462369" cy="2642611"/>
          </a:xfrm>
        </p:spPr>
        <p:txBody>
          <a:bodyPr numCol="1"/>
          <a:lstStyle/>
          <a:p>
            <a:r>
              <a:rPr lang="en-GB" noProof="0" dirty="0"/>
              <a:t>As you move forward on your </a:t>
            </a:r>
            <a:r>
              <a:rPr lang="en-GB" b="1" noProof="0" dirty="0"/>
              <a:t>3 Kitchens ENTREPRENEURSHIP LEARNING adventure </a:t>
            </a:r>
            <a:r>
              <a:rPr lang="en-GB" noProof="0" dirty="0"/>
              <a:t>- start thinking about what your story is?</a:t>
            </a:r>
          </a:p>
          <a:p>
            <a:endParaRPr lang="en-GB" noProof="0" dirty="0"/>
          </a:p>
          <a:p>
            <a:pPr marL="342900" indent="-342900">
              <a:buClr>
                <a:srgbClr val="B6D1E1"/>
              </a:buClr>
              <a:buFont typeface="Arial" panose="020B0604020202020204" pitchFamily="34" charset="0"/>
              <a:buChar char="•"/>
            </a:pPr>
            <a:r>
              <a:rPr lang="en-GB" noProof="0" dirty="0"/>
              <a:t>What is unusual or different about your story?</a:t>
            </a:r>
          </a:p>
          <a:p>
            <a:pPr marL="342900" indent="-342900">
              <a:buClr>
                <a:srgbClr val="B6D1E1"/>
              </a:buClr>
              <a:buFont typeface="Arial" panose="020B0604020202020204" pitchFamily="34" charset="0"/>
              <a:buChar char="•"/>
            </a:pPr>
            <a:r>
              <a:rPr lang="en-GB" noProof="0" dirty="0"/>
              <a:t>What area of food are you passionate about?</a:t>
            </a:r>
          </a:p>
          <a:p>
            <a:pPr marL="342900" indent="-342900">
              <a:buClr>
                <a:srgbClr val="B6D1E1"/>
              </a:buClr>
              <a:buFont typeface="Arial" panose="020B0604020202020204" pitchFamily="34" charset="0"/>
              <a:buChar char="•"/>
            </a:pPr>
            <a:r>
              <a:rPr lang="en-GB" noProof="0" dirty="0"/>
              <a:t>What are your hobbies? </a:t>
            </a:r>
          </a:p>
          <a:p>
            <a:pPr marL="342900" indent="-342900">
              <a:buClr>
                <a:srgbClr val="B6D1E1"/>
              </a:buClr>
              <a:buFont typeface="Arial" panose="020B0604020202020204" pitchFamily="34" charset="0"/>
              <a:buChar char="•"/>
            </a:pPr>
            <a:r>
              <a:rPr lang="en-GB" noProof="0" dirty="0"/>
              <a:t>What are you good at? </a:t>
            </a:r>
          </a:p>
          <a:p>
            <a:pPr marL="342900" indent="-342900">
              <a:buClr>
                <a:srgbClr val="B6D1E1"/>
              </a:buClr>
              <a:buFont typeface="Arial" panose="020B0604020202020204" pitchFamily="34" charset="0"/>
              <a:buChar char="•"/>
            </a:pPr>
            <a:r>
              <a:rPr lang="en-GB" noProof="0" dirty="0"/>
              <a:t>Do you have a secret talent? A star quality?</a:t>
            </a:r>
          </a:p>
          <a:p>
            <a:endParaRPr lang="en-GB" noProof="0" dirty="0">
              <a:solidFill>
                <a:srgbClr val="382B1B"/>
              </a:solidFill>
            </a:endParaRPr>
          </a:p>
        </p:txBody>
      </p:sp>
      <p:sp>
        <p:nvSpPr>
          <p:cNvPr id="6" name="Text Placeholder 2">
            <a:extLst>
              <a:ext uri="{FF2B5EF4-FFF2-40B4-BE49-F238E27FC236}">
                <a16:creationId xmlns:a16="http://schemas.microsoft.com/office/drawing/2014/main" id="{BD546202-EE3E-4C35-36DD-8EA444400B2A}"/>
              </a:ext>
            </a:extLst>
          </p:cNvPr>
          <p:cNvSpPr txBox="1">
            <a:spLocks/>
          </p:cNvSpPr>
          <p:nvPr/>
        </p:nvSpPr>
        <p:spPr>
          <a:xfrm>
            <a:off x="738348" y="4987138"/>
            <a:ext cx="7729213" cy="1258447"/>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GB" sz="3200" b="1" i="1" noProof="0" dirty="0">
                <a:solidFill>
                  <a:srgbClr val="84BFA4"/>
                </a:solidFill>
              </a:rPr>
              <a:t>You might not have thought about it before, but you might already possess a foundation  to start your own food business!</a:t>
            </a:r>
          </a:p>
        </p:txBody>
      </p:sp>
      <p:cxnSp>
        <p:nvCxnSpPr>
          <p:cNvPr id="8" name="Straight Connector 7">
            <a:extLst>
              <a:ext uri="{FF2B5EF4-FFF2-40B4-BE49-F238E27FC236}">
                <a16:creationId xmlns:a16="http://schemas.microsoft.com/office/drawing/2014/main" id="{58BE9096-E2C1-C4C9-F8F0-DFBE7A90524E}"/>
              </a:ext>
            </a:extLst>
          </p:cNvPr>
          <p:cNvCxnSpPr>
            <a:cxnSpLocks/>
          </p:cNvCxnSpPr>
          <p:nvPr/>
        </p:nvCxnSpPr>
        <p:spPr>
          <a:xfrm flipV="1">
            <a:off x="8371311" y="1878817"/>
            <a:ext cx="0" cy="3100365"/>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Obraz 3" descr="Obraz zawierający osoba, Ludzka twarz, w pomieszczeniu, ściana&#10;&#10;Zawartość wygenerowana przez sztuczną inteligencję może być niepoprawna.">
            <a:extLst>
              <a:ext uri="{FF2B5EF4-FFF2-40B4-BE49-F238E27FC236}">
                <a16:creationId xmlns:a16="http://schemas.microsoft.com/office/drawing/2014/main" id="{6AC5558C-C8C3-6425-D003-1F30B49B725A}"/>
              </a:ext>
            </a:extLst>
          </p:cNvPr>
          <p:cNvPicPr>
            <a:picLocks noChangeAspect="1"/>
          </p:cNvPicPr>
          <p:nvPr/>
        </p:nvPicPr>
        <p:blipFill>
          <a:blip r:embed="rId2"/>
          <a:stretch>
            <a:fillRect/>
          </a:stretch>
        </p:blipFill>
        <p:spPr>
          <a:xfrm>
            <a:off x="9025467" y="1582082"/>
            <a:ext cx="3166533" cy="4749800"/>
          </a:xfrm>
          <a:prstGeom prst="rect">
            <a:avLst/>
          </a:prstGeom>
        </p:spPr>
      </p:pic>
    </p:spTree>
    <p:extLst>
      <p:ext uri="{BB962C8B-B14F-4D97-AF65-F5344CB8AC3E}">
        <p14:creationId xmlns:p14="http://schemas.microsoft.com/office/powerpoint/2010/main" val="640749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noProof="0" dirty="0"/>
              <a:t>02</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2623930"/>
            <a:ext cx="6277892" cy="3172713"/>
          </a:xfrm>
        </p:spPr>
        <p:txBody>
          <a:bodyPr>
            <a:normAutofit/>
          </a:bodyPr>
          <a:lstStyle/>
          <a:p>
            <a:r>
              <a:rPr lang="en-GB" noProof="0" dirty="0">
                <a:solidFill>
                  <a:srgbClr val="382B1B"/>
                </a:solidFill>
              </a:rPr>
              <a:t>US</a:t>
            </a:r>
            <a:r>
              <a:rPr lang="en-GB" dirty="0">
                <a:solidFill>
                  <a:srgbClr val="382B1B"/>
                </a:solidFill>
              </a:rPr>
              <a:t>E</a:t>
            </a:r>
            <a:r>
              <a:rPr lang="en-GB" noProof="0" dirty="0">
                <a:solidFill>
                  <a:srgbClr val="382B1B"/>
                </a:solidFill>
              </a:rPr>
              <a:t> YOUR PASSION</a:t>
            </a:r>
            <a:r>
              <a:rPr lang="en-GB" dirty="0">
                <a:solidFill>
                  <a:srgbClr val="382B1B"/>
                </a:solidFill>
              </a:rPr>
              <a:t> and STORY</a:t>
            </a:r>
          </a:p>
          <a:p>
            <a:r>
              <a:rPr lang="en-GB" dirty="0">
                <a:solidFill>
                  <a:srgbClr val="382B1B"/>
                </a:solidFill>
              </a:rPr>
              <a:t>(</a:t>
            </a:r>
            <a:r>
              <a:rPr lang="en-GB" noProof="0" dirty="0">
                <a:solidFill>
                  <a:srgbClr val="382B1B"/>
                </a:solidFill>
              </a:rPr>
              <a:t>CASE STUDIES) </a:t>
            </a:r>
            <a:r>
              <a:rPr lang="en-GB" noProof="0" dirty="0"/>
              <a:t>	</a:t>
            </a:r>
          </a:p>
        </p:txBody>
      </p:sp>
      <p:pic>
        <p:nvPicPr>
          <p:cNvPr id="10" name="Graphic 9" descr="Gymnast: Floor routine with solid fill">
            <a:extLst>
              <a:ext uri="{FF2B5EF4-FFF2-40B4-BE49-F238E27FC236}">
                <a16:creationId xmlns:a16="http://schemas.microsoft.com/office/drawing/2014/main" id="{273A5370-4F0D-62B2-C8A4-A0F3FE4277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06146" y="4371975"/>
            <a:ext cx="1884754" cy="1884754"/>
          </a:xfrm>
          <a:prstGeom prst="rect">
            <a:avLst/>
          </a:prstGeom>
        </p:spPr>
      </p:pic>
    </p:spTree>
    <p:extLst>
      <p:ext uri="{BB962C8B-B14F-4D97-AF65-F5344CB8AC3E}">
        <p14:creationId xmlns:p14="http://schemas.microsoft.com/office/powerpoint/2010/main" val="2661136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0AD99-E43F-7402-233D-26B1DA487777}"/>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FE78249D-3204-27E0-58FA-21C93F6BADA4}"/>
              </a:ext>
            </a:extLst>
          </p:cNvPr>
          <p:cNvSpPr>
            <a:spLocks noGrp="1"/>
          </p:cNvSpPr>
          <p:nvPr>
            <p:ph type="body" sz="quarter" idx="27"/>
          </p:nvPr>
        </p:nvSpPr>
        <p:spPr/>
        <p:txBody>
          <a:bodyPr/>
          <a:lstStyle/>
          <a:p>
            <a:r>
              <a:rPr lang="en-GB" noProof="0" dirty="0"/>
              <a:t>RISE OF WOMEN ENTREPRENEURS</a:t>
            </a:r>
          </a:p>
        </p:txBody>
      </p:sp>
      <p:sp>
        <p:nvSpPr>
          <p:cNvPr id="8" name="Text Placeholder 7">
            <a:extLst>
              <a:ext uri="{FF2B5EF4-FFF2-40B4-BE49-F238E27FC236}">
                <a16:creationId xmlns:a16="http://schemas.microsoft.com/office/drawing/2014/main" id="{4F228422-4C78-9E7B-088D-7EC1A8ED242E}"/>
              </a:ext>
            </a:extLst>
          </p:cNvPr>
          <p:cNvSpPr>
            <a:spLocks noGrp="1"/>
          </p:cNvSpPr>
          <p:nvPr>
            <p:ph type="body" sz="quarter" idx="14"/>
          </p:nvPr>
        </p:nvSpPr>
        <p:spPr>
          <a:xfrm>
            <a:off x="3387307" y="1641049"/>
            <a:ext cx="8649418" cy="3963846"/>
          </a:xfrm>
        </p:spPr>
        <p:txBody>
          <a:bodyPr/>
          <a:lstStyle/>
          <a:p>
            <a:r>
              <a:rPr lang="en-GB" b="0" i="0" noProof="0" dirty="0">
                <a:effectLst/>
              </a:rPr>
              <a:t>Across the world female entrepreneurs are launching and operating new enterprises at a faster pace than ever.</a:t>
            </a:r>
            <a:r>
              <a:rPr lang="en-GB" b="1" i="0" noProof="0" dirty="0">
                <a:effectLst/>
              </a:rPr>
              <a:t>  But did you know, that women are nearly one-third more likely to start businesses out of necessity than men.</a:t>
            </a:r>
          </a:p>
          <a:p>
            <a:endParaRPr lang="en-GB" b="1" i="0" noProof="0" dirty="0">
              <a:effectLst/>
            </a:endParaRPr>
          </a:p>
          <a:p>
            <a:r>
              <a:rPr lang="en-GB" b="0" i="0" noProof="0" dirty="0">
                <a:effectLst/>
              </a:rPr>
              <a:t>Many small and very small businesses start and develop incrementally, through a process of trial and error. And this is a great foundation from which to grow. </a:t>
            </a:r>
          </a:p>
          <a:p>
            <a:endParaRPr lang="en-GB" noProof="0" dirty="0"/>
          </a:p>
          <a:p>
            <a:pPr marL="342900" indent="-342900">
              <a:buFont typeface="Wingdings" panose="05000000000000000000" pitchFamily="2" charset="2"/>
              <a:buChar char="è"/>
            </a:pPr>
            <a:r>
              <a:rPr lang="en-GB" b="1" i="0" noProof="0" dirty="0">
                <a:solidFill>
                  <a:srgbClr val="84BFA4"/>
                </a:solidFill>
                <a:effectLst/>
                <a:hlinkClick r:id="rId2">
                  <a:extLst>
                    <a:ext uri="{A12FA001-AC4F-418D-AE19-62706E023703}">
                      <ahyp:hlinkClr xmlns:ahyp="http://schemas.microsoft.com/office/drawing/2018/hyperlinkcolor" val="tx"/>
                    </a:ext>
                  </a:extLst>
                </a:hlinkClick>
              </a:rPr>
              <a:t>Read this for more information!</a:t>
            </a:r>
            <a:endParaRPr lang="en-GB" b="1" i="0" noProof="0" dirty="0">
              <a:solidFill>
                <a:srgbClr val="84BFA4"/>
              </a:solidFill>
              <a:effectLst/>
            </a:endParaRPr>
          </a:p>
          <a:p>
            <a:pPr marL="342900" indent="-342900">
              <a:buFont typeface="Wingdings" panose="05000000000000000000" pitchFamily="2" charset="2"/>
              <a:buChar char="è"/>
            </a:pPr>
            <a:endParaRPr lang="en-GB" b="1" dirty="0">
              <a:solidFill>
                <a:srgbClr val="84BFA4"/>
              </a:solidFill>
            </a:endParaRPr>
          </a:p>
          <a:p>
            <a:endParaRPr lang="en-GB" b="0" i="0" noProof="0" dirty="0">
              <a:effectLst/>
            </a:endParaRPr>
          </a:p>
          <a:p>
            <a:endParaRPr lang="en-GB" b="0" i="0" noProof="0" dirty="0">
              <a:effectLst/>
            </a:endParaRPr>
          </a:p>
          <a:p>
            <a:endParaRPr lang="en-GB" b="0" i="0" noProof="0" dirty="0">
              <a:effectLst/>
            </a:endParaRPr>
          </a:p>
        </p:txBody>
      </p:sp>
      <p:pic>
        <p:nvPicPr>
          <p:cNvPr id="4" name="Obraz 3">
            <a:extLst>
              <a:ext uri="{FF2B5EF4-FFF2-40B4-BE49-F238E27FC236}">
                <a16:creationId xmlns:a16="http://schemas.microsoft.com/office/drawing/2014/main" id="{6F9CFAFB-3992-CB49-8BE8-5970FE6D0A3D}"/>
              </a:ext>
            </a:extLst>
          </p:cNvPr>
          <p:cNvPicPr>
            <a:picLocks noChangeAspect="1"/>
          </p:cNvPicPr>
          <p:nvPr/>
        </p:nvPicPr>
        <p:blipFill>
          <a:blip r:embed="rId3"/>
          <a:stretch>
            <a:fillRect/>
          </a:stretch>
        </p:blipFill>
        <p:spPr>
          <a:xfrm>
            <a:off x="274978" y="1710267"/>
            <a:ext cx="2946189" cy="4419691"/>
          </a:xfrm>
          <a:prstGeom prst="rect">
            <a:avLst/>
          </a:prstGeom>
        </p:spPr>
      </p:pic>
      <p:pic>
        <p:nvPicPr>
          <p:cNvPr id="2" name="Grafika 1" descr="Gazeta z wypełnieniem pełnym">
            <a:extLst>
              <a:ext uri="{FF2B5EF4-FFF2-40B4-BE49-F238E27FC236}">
                <a16:creationId xmlns:a16="http://schemas.microsoft.com/office/drawing/2014/main" id="{E3899A46-ADB5-97ED-6BB8-8DD83AB268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98733" y="3920112"/>
            <a:ext cx="914400" cy="914400"/>
          </a:xfrm>
          <a:prstGeom prst="rect">
            <a:avLst/>
          </a:prstGeom>
        </p:spPr>
      </p:pic>
    </p:spTree>
    <p:extLst>
      <p:ext uri="{BB962C8B-B14F-4D97-AF65-F5344CB8AC3E}">
        <p14:creationId xmlns:p14="http://schemas.microsoft.com/office/powerpoint/2010/main" val="2774116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274084" y="437883"/>
            <a:ext cx="10907188" cy="720752"/>
          </a:xfrm>
        </p:spPr>
        <p:txBody>
          <a:bodyPr/>
          <a:lstStyle/>
          <a:p>
            <a:r>
              <a:rPr lang="en-GB" noProof="0" dirty="0"/>
              <a:t>USING YOUR PASSION - CASE STUDIES 	</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358785" y="1368593"/>
            <a:ext cx="6691871" cy="5051524"/>
          </a:xfrm>
        </p:spPr>
        <p:txBody>
          <a:bodyPr/>
          <a:lstStyle/>
          <a:p>
            <a:pPr algn="l"/>
            <a:r>
              <a:rPr lang="en-GB" sz="2400" b="1" i="0" noProof="0" dirty="0">
                <a:solidFill>
                  <a:srgbClr val="B6D1E1"/>
                </a:solidFill>
                <a:effectLst/>
              </a:rPr>
              <a:t>Zina Abboud: From refugee to entrepreneur</a:t>
            </a:r>
            <a:endParaRPr lang="en-GB" sz="2400" b="0" i="0" noProof="0" dirty="0">
              <a:solidFill>
                <a:srgbClr val="B6D1E1"/>
              </a:solidFill>
              <a:effectLst/>
            </a:endParaRPr>
          </a:p>
          <a:p>
            <a:pPr algn="l"/>
            <a:endParaRPr lang="en-GB" i="1" noProof="0" dirty="0"/>
          </a:p>
          <a:p>
            <a:pPr>
              <a:buNone/>
            </a:pPr>
            <a:r>
              <a:rPr lang="en-GB" noProof="0" dirty="0"/>
              <a:t>Zina is one of the first Syrian refugees to register her own business in the Netherlands.</a:t>
            </a:r>
          </a:p>
          <a:p>
            <a:pPr>
              <a:buNone/>
            </a:pPr>
            <a:endParaRPr lang="en-GB" noProof="0" dirty="0"/>
          </a:p>
          <a:p>
            <a:r>
              <a:rPr lang="en-GB" noProof="0" dirty="0"/>
              <a:t>In 2013, she had to leave Syria because of the war.</a:t>
            </a:r>
          </a:p>
          <a:p>
            <a:r>
              <a:rPr lang="en-GB" noProof="0" dirty="0"/>
              <a:t>After a difficult journey, she arrived in the Netherlands in 2015.</a:t>
            </a:r>
          </a:p>
          <a:p>
            <a:endParaRPr lang="en-GB" noProof="0" dirty="0"/>
          </a:p>
          <a:p>
            <a:pPr>
              <a:buNone/>
            </a:pPr>
            <a:r>
              <a:rPr lang="en-GB" noProof="0" dirty="0"/>
              <a:t>Life in a new country was hard. Zina felt alone. But she found comfort in something familiar—</a:t>
            </a:r>
            <a:r>
              <a:rPr lang="en-GB" b="1" noProof="0" dirty="0"/>
              <a:t>cooking</a:t>
            </a:r>
            <a:r>
              <a:rPr lang="en-GB" noProof="0" dirty="0"/>
              <a:t>.  She began </a:t>
            </a:r>
            <a:r>
              <a:rPr lang="en-GB" b="1" noProof="0" dirty="0"/>
              <a:t>volunteering in a refugee centre kitchen</a:t>
            </a:r>
            <a:r>
              <a:rPr lang="en-GB" noProof="0" dirty="0"/>
              <a:t>. Cooking helped her feel better.</a:t>
            </a:r>
          </a:p>
          <a:p>
            <a:pPr>
              <a:buNone/>
            </a:pPr>
            <a:br>
              <a:rPr lang="en-GB" noProof="0" dirty="0"/>
            </a:br>
            <a:r>
              <a:rPr lang="en-GB" noProof="0" dirty="0"/>
              <a:t>It gave her a sense of purpose and connection.</a:t>
            </a:r>
          </a:p>
          <a:p>
            <a:pPr>
              <a:buNone/>
            </a:pPr>
            <a:endParaRPr lang="en-GB" noProof="0" dirty="0"/>
          </a:p>
          <a:p>
            <a:r>
              <a:rPr lang="en-GB" i="1" noProof="0" dirty="0"/>
              <a:t>Read her </a:t>
            </a:r>
            <a:r>
              <a:rPr lang="en-GB" i="1" noProof="0" dirty="0">
                <a:hlinkClick r:id="rId3"/>
              </a:rPr>
              <a:t>full story here!</a:t>
            </a:r>
            <a:endParaRPr lang="en-GB" noProof="0" dirty="0"/>
          </a:p>
        </p:txBody>
      </p:sp>
      <p:grpSp>
        <p:nvGrpSpPr>
          <p:cNvPr id="2" name="Group 1">
            <a:extLst>
              <a:ext uri="{FF2B5EF4-FFF2-40B4-BE49-F238E27FC236}">
                <a16:creationId xmlns:a16="http://schemas.microsoft.com/office/drawing/2014/main" id="{933A6CA2-1942-463C-DD56-A9410FE11A84}"/>
              </a:ext>
            </a:extLst>
          </p:cNvPr>
          <p:cNvGrpSpPr/>
          <p:nvPr/>
        </p:nvGrpSpPr>
        <p:grpSpPr>
          <a:xfrm>
            <a:off x="6510347" y="1785698"/>
            <a:ext cx="5681653" cy="4752164"/>
            <a:chOff x="4308293" y="667658"/>
            <a:chExt cx="6811123" cy="5696857"/>
          </a:xfrm>
        </p:grpSpPr>
        <p:pic>
          <p:nvPicPr>
            <p:cNvPr id="3" name="Picture 2">
              <a:extLst>
                <a:ext uri="{FF2B5EF4-FFF2-40B4-BE49-F238E27FC236}">
                  <a16:creationId xmlns:a16="http://schemas.microsoft.com/office/drawing/2014/main" id="{288B6FEB-A46D-930D-21AF-D00369602E0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6" name="Rectangle 5">
              <a:extLst>
                <a:ext uri="{FF2B5EF4-FFF2-40B4-BE49-F238E27FC236}">
                  <a16:creationId xmlns:a16="http://schemas.microsoft.com/office/drawing/2014/main" id="{262561C4-42F7-3D4A-34A1-1B5A20ECCAE2}"/>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1" name="Online Media 2">
            <a:hlinkClick r:id="" action="ppaction://media"/>
            <a:extLst>
              <a:ext uri="{FF2B5EF4-FFF2-40B4-BE49-F238E27FC236}">
                <a16:creationId xmlns:a16="http://schemas.microsoft.com/office/drawing/2014/main" id="{4A879FAB-BEB1-D18A-6DC1-B3A3D9E6CD84}"/>
              </a:ext>
            </a:extLst>
          </p:cNvPr>
          <p:cNvPicPr>
            <a:picLocks noRot="1" noChangeAspect="1"/>
          </p:cNvPicPr>
          <p:nvPr>
            <a:videoFile r:link="rId1"/>
          </p:nvPr>
        </p:nvPicPr>
        <p:blipFill>
          <a:blip r:embed="rId5"/>
          <a:srcRect t="9469" b="9469"/>
          <a:stretch/>
        </p:blipFill>
        <p:spPr>
          <a:xfrm>
            <a:off x="7421458" y="2006602"/>
            <a:ext cx="4770542" cy="3174999"/>
          </a:xfrm>
          <a:prstGeom prst="rect">
            <a:avLst/>
          </a:prstGeom>
        </p:spPr>
      </p:pic>
    </p:spTree>
    <p:extLst>
      <p:ext uri="{BB962C8B-B14F-4D97-AF65-F5344CB8AC3E}">
        <p14:creationId xmlns:p14="http://schemas.microsoft.com/office/powerpoint/2010/main" val="55886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USING YOUR PASSION CASE STUDIES 	</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6" y="1710267"/>
            <a:ext cx="6433419" cy="4995333"/>
          </a:xfrm>
        </p:spPr>
        <p:txBody>
          <a:bodyPr/>
          <a:lstStyle/>
          <a:p>
            <a:pPr algn="l"/>
            <a:r>
              <a:rPr lang="en-GB" sz="2400" b="1" i="0" noProof="0" dirty="0">
                <a:solidFill>
                  <a:srgbClr val="B6D1E1"/>
                </a:solidFill>
                <a:effectLst/>
              </a:rPr>
              <a:t>Zina Abboud: From refugee to entrepreneur</a:t>
            </a:r>
            <a:endParaRPr lang="en-GB" b="0" i="1" noProof="0" dirty="0">
              <a:effectLst/>
            </a:endParaRPr>
          </a:p>
          <a:p>
            <a:pPr>
              <a:buNone/>
            </a:pPr>
            <a:endParaRPr lang="en-GB" noProof="0" dirty="0"/>
          </a:p>
          <a:p>
            <a:r>
              <a:rPr lang="en-GB" noProof="0" dirty="0"/>
              <a:t>After getting her residency permit, Zina took the next step: </a:t>
            </a:r>
            <a:r>
              <a:rPr lang="en-GB" b="1" noProof="0" dirty="0"/>
              <a:t>She started her own catering business.</a:t>
            </a:r>
          </a:p>
          <a:p>
            <a:endParaRPr lang="en-GB" noProof="0" dirty="0"/>
          </a:p>
          <a:p>
            <a:pPr marL="342900" indent="-342900">
              <a:buFont typeface="Wingdings" panose="05000000000000000000" pitchFamily="2" charset="2"/>
              <a:buChar char="ü"/>
            </a:pPr>
            <a:r>
              <a:rPr lang="en-GB" noProof="0" dirty="0"/>
              <a:t>Now, Zina is known as an </a:t>
            </a:r>
            <a:r>
              <a:rPr lang="en-GB" b="1" noProof="0" dirty="0"/>
              <a:t>ambassador for Syrian food</a:t>
            </a:r>
            <a:r>
              <a:rPr lang="en-GB" noProof="0" dirty="0"/>
              <a:t> in the Netherlands.</a:t>
            </a:r>
          </a:p>
          <a:p>
            <a:pPr marL="342900" indent="-342900">
              <a:buFont typeface="Wingdings" panose="05000000000000000000" pitchFamily="2" charset="2"/>
              <a:buChar char="ü"/>
            </a:pPr>
            <a:r>
              <a:rPr lang="en-GB" noProof="0" dirty="0"/>
              <a:t>She shares her delicious dishes at </a:t>
            </a:r>
            <a:r>
              <a:rPr lang="en-GB" b="1" noProof="0" dirty="0"/>
              <a:t>parties, weddings, events, and festivals</a:t>
            </a:r>
            <a:r>
              <a:rPr lang="en-GB" noProof="0" dirty="0"/>
              <a:t>.</a:t>
            </a:r>
          </a:p>
          <a:p>
            <a:endParaRPr lang="en-GB" i="1" noProof="0" dirty="0"/>
          </a:p>
          <a:p>
            <a:endParaRPr lang="en-GB" i="1" noProof="0" dirty="0"/>
          </a:p>
          <a:p>
            <a:pPr algn="r"/>
            <a:r>
              <a:rPr lang="en-GB" b="1" noProof="0" dirty="0"/>
              <a:t>Check out her business in this video </a:t>
            </a:r>
            <a:r>
              <a:rPr lang="en-GB" b="1" noProof="0" dirty="0">
                <a:sym typeface="Wingdings" panose="05000000000000000000" pitchFamily="2" charset="2"/>
              </a:rPr>
              <a:t> </a:t>
            </a:r>
            <a:endParaRPr lang="en-GB" b="1" noProof="0" dirty="0"/>
          </a:p>
          <a:p>
            <a:endParaRPr lang="en-GB" i="1" noProof="0" dirty="0"/>
          </a:p>
          <a:p>
            <a:endParaRPr lang="en-GB" i="1" noProof="0" dirty="0"/>
          </a:p>
          <a:p>
            <a:r>
              <a:rPr lang="en-GB" i="1" noProof="0" dirty="0"/>
              <a:t>“Don’t keep your beautiful ideas inside your mind. Show the world what you can do.”</a:t>
            </a:r>
          </a:p>
          <a:p>
            <a:endParaRPr lang="en-GB" i="1" noProof="0" dirty="0"/>
          </a:p>
        </p:txBody>
      </p:sp>
      <p:grpSp>
        <p:nvGrpSpPr>
          <p:cNvPr id="2" name="Group 1">
            <a:extLst>
              <a:ext uri="{FF2B5EF4-FFF2-40B4-BE49-F238E27FC236}">
                <a16:creationId xmlns:a16="http://schemas.microsoft.com/office/drawing/2014/main" id="{933A6CA2-1942-463C-DD56-A9410FE11A84}"/>
              </a:ext>
            </a:extLst>
          </p:cNvPr>
          <p:cNvGrpSpPr/>
          <p:nvPr/>
        </p:nvGrpSpPr>
        <p:grpSpPr>
          <a:xfrm>
            <a:off x="6510347" y="1785698"/>
            <a:ext cx="5681653" cy="4752164"/>
            <a:chOff x="4308293" y="667658"/>
            <a:chExt cx="6811123" cy="5696857"/>
          </a:xfrm>
        </p:grpSpPr>
        <p:pic>
          <p:nvPicPr>
            <p:cNvPr id="3" name="Picture 2">
              <a:extLst>
                <a:ext uri="{FF2B5EF4-FFF2-40B4-BE49-F238E27FC236}">
                  <a16:creationId xmlns:a16="http://schemas.microsoft.com/office/drawing/2014/main" id="{288B6FEB-A46D-930D-21AF-D00369602E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6" name="Rectangle 5">
              <a:extLst>
                <a:ext uri="{FF2B5EF4-FFF2-40B4-BE49-F238E27FC236}">
                  <a16:creationId xmlns:a16="http://schemas.microsoft.com/office/drawing/2014/main" id="{262561C4-42F7-3D4A-34A1-1B5A20ECCAE2}"/>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1" name="Online Media 2">
            <a:hlinkClick r:id="" action="ppaction://media"/>
            <a:extLst>
              <a:ext uri="{FF2B5EF4-FFF2-40B4-BE49-F238E27FC236}">
                <a16:creationId xmlns:a16="http://schemas.microsoft.com/office/drawing/2014/main" id="{4A879FAB-BEB1-D18A-6DC1-B3A3D9E6CD84}"/>
              </a:ext>
            </a:extLst>
          </p:cNvPr>
          <p:cNvPicPr>
            <a:picLocks noRot="1" noChangeAspect="1"/>
          </p:cNvPicPr>
          <p:nvPr>
            <a:videoFile r:link="rId1"/>
          </p:nvPr>
        </p:nvPicPr>
        <p:blipFill>
          <a:blip r:embed="rId4"/>
          <a:srcRect t="147" b="147"/>
          <a:stretch/>
        </p:blipFill>
        <p:spPr>
          <a:xfrm>
            <a:off x="7421458" y="2006602"/>
            <a:ext cx="4770542" cy="3174999"/>
          </a:xfrm>
          <a:prstGeom prst="rect">
            <a:avLst/>
          </a:prstGeom>
        </p:spPr>
      </p:pic>
    </p:spTree>
    <p:extLst>
      <p:ext uri="{BB962C8B-B14F-4D97-AF65-F5344CB8AC3E}">
        <p14:creationId xmlns:p14="http://schemas.microsoft.com/office/powerpoint/2010/main" val="233847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USING YOUR PASSION CASE STUDIES 	</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51412" y="1321161"/>
            <a:ext cx="10907188" cy="5079640"/>
          </a:xfrm>
        </p:spPr>
        <p:txBody>
          <a:bodyPr/>
          <a:lstStyle/>
          <a:p>
            <a:pPr algn="l"/>
            <a:r>
              <a:rPr lang="en-GB" sz="2400" b="1" i="0" noProof="0" dirty="0">
                <a:solidFill>
                  <a:srgbClr val="B6D1E1"/>
                </a:solidFill>
                <a:effectLst/>
              </a:rPr>
              <a:t>A Food Truck of Many Cultures – Bologna, Italy</a:t>
            </a:r>
          </a:p>
          <a:p>
            <a:pPr algn="l"/>
            <a:endParaRPr lang="en-GB" i="1" noProof="0" dirty="0"/>
          </a:p>
          <a:p>
            <a:pPr>
              <a:buNone/>
            </a:pPr>
            <a:r>
              <a:rPr lang="en-GB" noProof="0" dirty="0"/>
              <a:t>In Bologna, a group of refugee women from different countries came together to do something simple but powerful—</a:t>
            </a:r>
            <a:r>
              <a:rPr lang="en-GB" b="1" noProof="0" dirty="0"/>
              <a:t>cook and share the food they love</a:t>
            </a:r>
            <a:r>
              <a:rPr lang="en-GB" noProof="0" dirty="0"/>
              <a:t>.</a:t>
            </a:r>
          </a:p>
          <a:p>
            <a:pPr>
              <a:buNone/>
            </a:pPr>
            <a:endParaRPr lang="en-GB" noProof="0" dirty="0"/>
          </a:p>
          <a:p>
            <a:r>
              <a:rPr lang="en-GB" noProof="0" dirty="0"/>
              <a:t>With the help of a local project, they launched a multi-ethnic food truck, serving dishes from Syria, Nigeria, Afghanistan, and beyond. Each woman brings her own story and flavours, turning the truck into a place of </a:t>
            </a:r>
            <a:r>
              <a:rPr lang="en-GB" b="1" noProof="0" dirty="0"/>
              <a:t>culture, community, and pride</a:t>
            </a:r>
            <a:r>
              <a:rPr lang="en-GB" noProof="0" dirty="0"/>
              <a:t>.</a:t>
            </a:r>
          </a:p>
          <a:p>
            <a:endParaRPr lang="en-GB" noProof="0" dirty="0"/>
          </a:p>
          <a:p>
            <a:pPr>
              <a:buNone/>
            </a:pPr>
            <a:r>
              <a:rPr lang="en-GB" noProof="0" dirty="0"/>
              <a:t>This project gave these women:</a:t>
            </a:r>
          </a:p>
          <a:p>
            <a:pPr>
              <a:buNone/>
            </a:pPr>
            <a:endParaRPr lang="en-GB" noProof="0" dirty="0"/>
          </a:p>
          <a:p>
            <a:pPr marL="342900" indent="-342900">
              <a:buFont typeface="Wingdings" panose="05000000000000000000" pitchFamily="2" charset="2"/>
              <a:buChar char="ü"/>
            </a:pPr>
            <a:r>
              <a:rPr lang="en-GB" noProof="0" dirty="0"/>
              <a:t>A </a:t>
            </a:r>
            <a:r>
              <a:rPr lang="en-GB" b="1" noProof="0" dirty="0"/>
              <a:t>chance to earn income</a:t>
            </a:r>
            <a:r>
              <a:rPr lang="en-GB" noProof="0" dirty="0"/>
              <a:t> using skills they already had</a:t>
            </a:r>
          </a:p>
          <a:p>
            <a:pPr marL="342900" indent="-342900">
              <a:buFont typeface="Wingdings" panose="05000000000000000000" pitchFamily="2" charset="2"/>
              <a:buChar char="ü"/>
            </a:pPr>
            <a:r>
              <a:rPr lang="en-GB" noProof="0" dirty="0"/>
              <a:t>A way to </a:t>
            </a:r>
            <a:r>
              <a:rPr lang="en-GB" b="1" noProof="0" dirty="0"/>
              <a:t>feel proud and visible</a:t>
            </a:r>
            <a:r>
              <a:rPr lang="en-GB" noProof="0" dirty="0"/>
              <a:t> in their new home</a:t>
            </a:r>
          </a:p>
          <a:p>
            <a:pPr marL="342900" indent="-342900">
              <a:buFont typeface="Wingdings" panose="05000000000000000000" pitchFamily="2" charset="2"/>
              <a:buChar char="ü"/>
            </a:pPr>
            <a:r>
              <a:rPr lang="en-GB" noProof="0" dirty="0"/>
              <a:t>A platform to </a:t>
            </a:r>
            <a:r>
              <a:rPr lang="en-GB" b="1" noProof="0" dirty="0"/>
              <a:t>build something together</a:t>
            </a:r>
            <a:r>
              <a:rPr lang="en-GB" noProof="0" dirty="0"/>
              <a:t> as a team</a:t>
            </a:r>
          </a:p>
          <a:p>
            <a:endParaRPr lang="en-GB" noProof="0" dirty="0"/>
          </a:p>
          <a:p>
            <a:pPr>
              <a:buNone/>
            </a:pPr>
            <a:r>
              <a:rPr lang="en-GB" sz="2400" b="1" noProof="0" dirty="0">
                <a:sym typeface="Wingdings" panose="05000000000000000000" pitchFamily="2" charset="2"/>
              </a:rPr>
              <a:t> Check out their </a:t>
            </a:r>
            <a:r>
              <a:rPr lang="en-GB" sz="2400" b="1" noProof="0" dirty="0">
                <a:sym typeface="Wingdings" panose="05000000000000000000" pitchFamily="2" charset="2"/>
                <a:hlinkClick r:id="rId2"/>
              </a:rPr>
              <a:t>full story here! </a:t>
            </a:r>
            <a:endParaRPr lang="en-GB" sz="2400" noProof="0" dirty="0"/>
          </a:p>
          <a:p>
            <a:pPr algn="l"/>
            <a:endParaRPr lang="en-GB" b="0" i="1" noProof="0" dirty="0">
              <a:effectLst/>
            </a:endParaRPr>
          </a:p>
          <a:p>
            <a:pPr algn="l"/>
            <a:endParaRPr lang="en-GB" b="0" i="1" noProof="0" dirty="0">
              <a:effectLst/>
            </a:endParaRPr>
          </a:p>
        </p:txBody>
      </p:sp>
    </p:spTree>
    <p:extLst>
      <p:ext uri="{BB962C8B-B14F-4D97-AF65-F5344CB8AC3E}">
        <p14:creationId xmlns:p14="http://schemas.microsoft.com/office/powerpoint/2010/main" val="3711216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D6D33-81F7-33EF-11C6-8FC200DE412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3266746-B210-56AA-AC13-8F0F0C362F6E}"/>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40317530-2F8C-C357-021A-F6FD12B2EF94}"/>
              </a:ext>
            </a:extLst>
          </p:cNvPr>
          <p:cNvSpPr>
            <a:spLocks noGrp="1"/>
          </p:cNvSpPr>
          <p:nvPr>
            <p:ph type="body" sz="quarter" idx="14"/>
          </p:nvPr>
        </p:nvSpPr>
        <p:spPr>
          <a:xfrm>
            <a:off x="321885" y="1824764"/>
            <a:ext cx="6476153" cy="3963744"/>
          </a:xfrm>
        </p:spPr>
        <p:txBody>
          <a:bodyPr/>
          <a:lstStyle/>
          <a:p>
            <a:pPr fontAlgn="base"/>
            <a:r>
              <a:rPr lang="en-GB" noProof="0" dirty="0"/>
              <a:t>3 Kitchens aims to empower female migrant entrepreneurs to start their own food businesses</a:t>
            </a:r>
            <a:r>
              <a:rPr lang="en-GB" dirty="0"/>
              <a:t>. </a:t>
            </a:r>
          </a:p>
          <a:p>
            <a:pPr fontAlgn="base"/>
            <a:endParaRPr lang="en-GB" sz="900" dirty="0"/>
          </a:p>
          <a:p>
            <a:pPr fontAlgn="base"/>
            <a:r>
              <a:rPr lang="en-GB" noProof="0" dirty="0"/>
              <a:t>We want to share this course with you to help you build your skills, knowledge, and confidence in establishing and successfully running your own food business.  </a:t>
            </a:r>
            <a:r>
              <a:rPr lang="en-GB" b="1" noProof="0" dirty="0"/>
              <a:t>Can you? </a:t>
            </a:r>
            <a:r>
              <a:rPr lang="en-GB" noProof="0" dirty="0"/>
              <a:t>Of course, you can! </a:t>
            </a:r>
          </a:p>
          <a:p>
            <a:pPr fontAlgn="base"/>
            <a:endParaRPr lang="en-GB" sz="800" noProof="0" dirty="0"/>
          </a:p>
          <a:p>
            <a:pPr fontAlgn="base"/>
            <a:r>
              <a:rPr lang="en-GB" noProof="0" dirty="0"/>
              <a:t>Open your mind and let us bring you on a Food  Entrepreneurship Learning Adventure…….</a:t>
            </a:r>
          </a:p>
          <a:p>
            <a:pPr algn="ctr" fontAlgn="base"/>
            <a:r>
              <a:rPr lang="en-GB" sz="1800" noProof="0" dirty="0">
                <a:solidFill>
                  <a:schemeClr val="bg1"/>
                </a:solidFill>
              </a:rPr>
              <a:t>​</a:t>
            </a:r>
          </a:p>
          <a:p>
            <a:pPr algn="ctr"/>
            <a:br>
              <a:rPr lang="en-GB" noProof="0" dirty="0"/>
            </a:br>
            <a:endParaRPr lang="en-GB" sz="1000" noProof="0" dirty="0"/>
          </a:p>
          <a:p>
            <a:pPr algn="ctr"/>
            <a:endParaRPr lang="en-GB" noProof="0" dirty="0"/>
          </a:p>
        </p:txBody>
      </p:sp>
      <p:pic>
        <p:nvPicPr>
          <p:cNvPr id="4" name="Obraz 3" descr="Obraz zawierający osoba, jedzenie, posiłek, Fast food&#10;&#10;Zawartość wygenerowana przez sztuczną inteligencję może być niepoprawna.">
            <a:extLst>
              <a:ext uri="{FF2B5EF4-FFF2-40B4-BE49-F238E27FC236}">
                <a16:creationId xmlns:a16="http://schemas.microsoft.com/office/drawing/2014/main" id="{09897468-4FC6-C680-BC93-8A6F9EC84987}"/>
              </a:ext>
            </a:extLst>
          </p:cNvPr>
          <p:cNvPicPr>
            <a:picLocks noChangeAspect="1"/>
          </p:cNvPicPr>
          <p:nvPr/>
        </p:nvPicPr>
        <p:blipFill>
          <a:blip r:embed="rId2"/>
          <a:srcRect t="27228" b="21622"/>
          <a:stretch/>
        </p:blipFill>
        <p:spPr>
          <a:xfrm>
            <a:off x="6937290" y="1888188"/>
            <a:ext cx="4571013" cy="3507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5A0E24A2-0F12-E327-836E-0BD9A716E89D}"/>
              </a:ext>
            </a:extLst>
          </p:cNvPr>
          <p:cNvPicPr>
            <a:picLocks noChangeAspect="1"/>
          </p:cNvPicPr>
          <p:nvPr/>
        </p:nvPicPr>
        <p:blipFill>
          <a:blip r:embed="rId3"/>
          <a:stretch>
            <a:fillRect/>
          </a:stretch>
        </p:blipFill>
        <p:spPr>
          <a:xfrm>
            <a:off x="3551412" y="5854602"/>
            <a:ext cx="8471260" cy="959352"/>
          </a:xfrm>
          <a:prstGeom prst="rect">
            <a:avLst/>
          </a:prstGeom>
        </p:spPr>
      </p:pic>
    </p:spTree>
    <p:extLst>
      <p:ext uri="{BB962C8B-B14F-4D97-AF65-F5344CB8AC3E}">
        <p14:creationId xmlns:p14="http://schemas.microsoft.com/office/powerpoint/2010/main" val="1090890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USING YOUR PASSION CASE STUDIES 	</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60068" y="1531987"/>
            <a:ext cx="6117814" cy="4752164"/>
          </a:xfrm>
        </p:spPr>
        <p:txBody>
          <a:bodyPr/>
          <a:lstStyle/>
          <a:p>
            <a:pPr algn="l"/>
            <a:r>
              <a:rPr lang="en-GB" sz="2400" b="1" i="0" noProof="0" dirty="0">
                <a:solidFill>
                  <a:srgbClr val="B6D1E1"/>
                </a:solidFill>
                <a:effectLst/>
              </a:rPr>
              <a:t>What could this look like in your community?</a:t>
            </a:r>
          </a:p>
          <a:p>
            <a:pPr>
              <a:buNone/>
            </a:pPr>
            <a:endParaRPr lang="en-GB" sz="2000" noProof="0" dirty="0"/>
          </a:p>
          <a:p>
            <a:pPr marL="342900" indent="-342900">
              <a:buFont typeface="Wingdings" panose="05000000000000000000" pitchFamily="2" charset="2"/>
              <a:buChar char="Ø"/>
            </a:pPr>
            <a:r>
              <a:rPr lang="en-GB" sz="2000" noProof="0" dirty="0"/>
              <a:t>Could you join forces with other migrant women to run a pop-up food stall or café?</a:t>
            </a:r>
          </a:p>
          <a:p>
            <a:endParaRPr lang="en-GB" sz="2000" noProof="0" dirty="0"/>
          </a:p>
          <a:p>
            <a:pPr marL="342900" indent="-342900">
              <a:buFont typeface="Wingdings" panose="05000000000000000000" pitchFamily="2" charset="2"/>
              <a:buChar char="Ø"/>
            </a:pPr>
            <a:r>
              <a:rPr lang="en-GB" sz="2000" noProof="0" dirty="0"/>
              <a:t>Do you have recipes or dishes that people around you would love to taste?</a:t>
            </a:r>
          </a:p>
          <a:p>
            <a:endParaRPr lang="en-GB" sz="2000" noProof="0" dirty="0"/>
          </a:p>
          <a:p>
            <a:pPr marL="342900" indent="-342900">
              <a:buFont typeface="Wingdings" panose="05000000000000000000" pitchFamily="2" charset="2"/>
              <a:buChar char="Ø"/>
            </a:pPr>
            <a:r>
              <a:rPr lang="en-GB" sz="2000" noProof="0" dirty="0"/>
              <a:t>Could your story be the next one shared?</a:t>
            </a:r>
          </a:p>
          <a:p>
            <a:endParaRPr lang="en-GB" sz="2000" noProof="0" dirty="0"/>
          </a:p>
          <a:p>
            <a:r>
              <a:rPr lang="en-GB" sz="2000" b="1" noProof="0" dirty="0"/>
              <a:t>Start with one dish. </a:t>
            </a:r>
          </a:p>
          <a:p>
            <a:r>
              <a:rPr lang="en-GB" sz="2000" b="1" noProof="0" dirty="0"/>
              <a:t>One idea. </a:t>
            </a:r>
          </a:p>
          <a:p>
            <a:r>
              <a:rPr lang="en-GB" sz="2000" b="1" noProof="0" dirty="0"/>
              <a:t>One small step.</a:t>
            </a:r>
          </a:p>
          <a:p>
            <a:endParaRPr lang="en-GB" sz="2000" noProof="0" dirty="0"/>
          </a:p>
          <a:p>
            <a:r>
              <a:rPr lang="en-GB" sz="2000" noProof="0" dirty="0"/>
              <a:t>That’s how journeys like this one begin—and we’re here to walk with you.</a:t>
            </a:r>
          </a:p>
        </p:txBody>
      </p:sp>
      <p:grpSp>
        <p:nvGrpSpPr>
          <p:cNvPr id="2" name="Group 1">
            <a:extLst>
              <a:ext uri="{FF2B5EF4-FFF2-40B4-BE49-F238E27FC236}">
                <a16:creationId xmlns:a16="http://schemas.microsoft.com/office/drawing/2014/main" id="{933A6CA2-1942-463C-DD56-A9410FE11A84}"/>
              </a:ext>
            </a:extLst>
          </p:cNvPr>
          <p:cNvGrpSpPr/>
          <p:nvPr/>
        </p:nvGrpSpPr>
        <p:grpSpPr>
          <a:xfrm>
            <a:off x="6510347" y="1785698"/>
            <a:ext cx="5681653" cy="4752164"/>
            <a:chOff x="4308293" y="667658"/>
            <a:chExt cx="6811123" cy="5696857"/>
          </a:xfrm>
        </p:grpSpPr>
        <p:pic>
          <p:nvPicPr>
            <p:cNvPr id="3" name="Picture 2">
              <a:extLst>
                <a:ext uri="{FF2B5EF4-FFF2-40B4-BE49-F238E27FC236}">
                  <a16:creationId xmlns:a16="http://schemas.microsoft.com/office/drawing/2014/main" id="{288B6FEB-A46D-930D-21AF-D00369602E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6" name="Rectangle 5">
              <a:extLst>
                <a:ext uri="{FF2B5EF4-FFF2-40B4-BE49-F238E27FC236}">
                  <a16:creationId xmlns:a16="http://schemas.microsoft.com/office/drawing/2014/main" id="{262561C4-42F7-3D4A-34A1-1B5A20ECCAE2}"/>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4" name="Multimedia online 3" title="Multi-ethnic food truck helps migrant women start new life in Bologna">
            <a:hlinkClick r:id="" action="ppaction://media"/>
            <a:extLst>
              <a:ext uri="{FF2B5EF4-FFF2-40B4-BE49-F238E27FC236}">
                <a16:creationId xmlns:a16="http://schemas.microsoft.com/office/drawing/2014/main" id="{CB62C275-60C4-E562-AB01-796D60C8B016}"/>
              </a:ext>
            </a:extLst>
          </p:cNvPr>
          <p:cNvPicPr>
            <a:picLocks noRot="1" noChangeAspect="1"/>
          </p:cNvPicPr>
          <p:nvPr>
            <a:videoFile r:link="rId1"/>
          </p:nvPr>
        </p:nvPicPr>
        <p:blipFill>
          <a:blip r:embed="rId4"/>
          <a:stretch>
            <a:fillRect/>
          </a:stretch>
        </p:blipFill>
        <p:spPr>
          <a:xfrm>
            <a:off x="7523592" y="2136811"/>
            <a:ext cx="4668408" cy="3014749"/>
          </a:xfrm>
          <a:prstGeom prst="rect">
            <a:avLst/>
          </a:prstGeom>
        </p:spPr>
      </p:pic>
    </p:spTree>
    <p:extLst>
      <p:ext uri="{BB962C8B-B14F-4D97-AF65-F5344CB8AC3E}">
        <p14:creationId xmlns:p14="http://schemas.microsoft.com/office/powerpoint/2010/main" val="72899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descr="Obraz zawierający w pomieszczeniu, osoba, Przybory kuchenne, ściana&#10;&#10;Zawartość wygenerowana przez sztuczną inteligencję może być niepoprawna.">
            <a:extLst>
              <a:ext uri="{FF2B5EF4-FFF2-40B4-BE49-F238E27FC236}">
                <a16:creationId xmlns:a16="http://schemas.microsoft.com/office/drawing/2014/main" id="{0251CBF0-3BA7-83A0-2974-8A97C8BC65BC}"/>
              </a:ext>
            </a:extLst>
          </p:cNvPr>
          <p:cNvPicPr>
            <a:picLocks noChangeAspect="1"/>
          </p:cNvPicPr>
          <p:nvPr/>
        </p:nvPicPr>
        <p:blipFill>
          <a:blip r:embed="rId2"/>
          <a:stretch>
            <a:fillRect/>
          </a:stretch>
        </p:blipFill>
        <p:spPr>
          <a:xfrm>
            <a:off x="0" y="-635254"/>
            <a:ext cx="12192000" cy="8128508"/>
          </a:xfrm>
          <a:prstGeom prst="rect">
            <a:avLst/>
          </a:prstGeom>
        </p:spPr>
      </p:pic>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4" name="Prostokąt 3">
            <a:extLst>
              <a:ext uri="{FF2B5EF4-FFF2-40B4-BE49-F238E27FC236}">
                <a16:creationId xmlns:a16="http://schemas.microsoft.com/office/drawing/2014/main" id="{D686FDE0-4C97-FC74-E012-AC8695844D78}"/>
              </a:ext>
            </a:extLst>
          </p:cNvPr>
          <p:cNvSpPr/>
          <p:nvPr/>
        </p:nvSpPr>
        <p:spPr>
          <a:xfrm>
            <a:off x="2117766" y="4735628"/>
            <a:ext cx="7956467" cy="180617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100" b="1" noProof="0" dirty="0"/>
              <a:t>“For many migrant women, entrepreneurship is not just about making money. It’s about belonging, confidence, and having a voice.” </a:t>
            </a:r>
          </a:p>
          <a:p>
            <a:pPr algn="ctr"/>
            <a:endParaRPr lang="en-GB" sz="2100" b="1" noProof="0" dirty="0"/>
          </a:p>
          <a:p>
            <a:pPr algn="ctr"/>
            <a:r>
              <a:rPr lang="en-GB" sz="2100" noProof="0" dirty="0"/>
              <a:t>— </a:t>
            </a:r>
            <a:r>
              <a:rPr lang="en-GB" sz="2100" i="1" noProof="0" dirty="0"/>
              <a:t>Natasha Webster</a:t>
            </a:r>
            <a:endParaRPr lang="en-GB" sz="2100" noProof="0" dirty="0">
              <a:solidFill>
                <a:schemeClr val="bg1"/>
              </a:solidFill>
            </a:endParaRPr>
          </a:p>
        </p:txBody>
      </p:sp>
      <p:grpSp>
        <p:nvGrpSpPr>
          <p:cNvPr id="5" name="Group 6">
            <a:extLst>
              <a:ext uri="{FF2B5EF4-FFF2-40B4-BE49-F238E27FC236}">
                <a16:creationId xmlns:a16="http://schemas.microsoft.com/office/drawing/2014/main" id="{616AE250-03B2-5606-0B6A-BAFDE1DC363F}"/>
              </a:ext>
            </a:extLst>
          </p:cNvPr>
          <p:cNvGrpSpPr/>
          <p:nvPr/>
        </p:nvGrpSpPr>
        <p:grpSpPr>
          <a:xfrm>
            <a:off x="5352086" y="3877850"/>
            <a:ext cx="1487826" cy="1083162"/>
            <a:chOff x="3400450" y="986392"/>
            <a:chExt cx="1487826" cy="1083162"/>
          </a:xfrm>
          <a:solidFill>
            <a:srgbClr val="B6D1E1"/>
          </a:solidFill>
        </p:grpSpPr>
        <p:sp>
          <p:nvSpPr>
            <p:cNvPr id="6" name="Freeform 16">
              <a:extLst>
                <a:ext uri="{FF2B5EF4-FFF2-40B4-BE49-F238E27FC236}">
                  <a16:creationId xmlns:a16="http://schemas.microsoft.com/office/drawing/2014/main" id="{9F7AE6AC-5E7B-ABE6-5655-25D1421E3F0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grpFill/>
            <a:ln w="8971" cap="flat">
              <a:solidFill>
                <a:srgbClr val="84BFA4"/>
              </a:solidFill>
              <a:prstDash val="solid"/>
              <a:miter/>
            </a:ln>
          </p:spPr>
          <p:txBody>
            <a:bodyPr rtlCol="0" anchor="ctr"/>
            <a:lstStyle/>
            <a:p>
              <a:endParaRPr lang="en-GB" noProof="0" dirty="0"/>
            </a:p>
          </p:txBody>
        </p:sp>
        <p:sp>
          <p:nvSpPr>
            <p:cNvPr id="7" name="Freeform 17">
              <a:extLst>
                <a:ext uri="{FF2B5EF4-FFF2-40B4-BE49-F238E27FC236}">
                  <a16:creationId xmlns:a16="http://schemas.microsoft.com/office/drawing/2014/main" id="{360BF2AE-496F-B417-B600-577F0F5698C7}"/>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solidFill>
                <a:srgbClr val="84BFA4"/>
              </a:solidFill>
              <a:prstDash val="solid"/>
              <a:miter/>
            </a:ln>
          </p:spPr>
          <p:txBody>
            <a:bodyPr rtlCol="0" anchor="ctr"/>
            <a:lstStyle/>
            <a:p>
              <a:endParaRPr lang="en-GB" noProof="0" dirty="0"/>
            </a:p>
          </p:txBody>
        </p:sp>
      </p:grpSp>
    </p:spTree>
    <p:extLst>
      <p:ext uri="{BB962C8B-B14F-4D97-AF65-F5344CB8AC3E}">
        <p14:creationId xmlns:p14="http://schemas.microsoft.com/office/powerpoint/2010/main" val="3914804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RISE OF WOMEN ENTREPRENEURS</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08310" y="1409126"/>
            <a:ext cx="10465459" cy="2780372"/>
          </a:xfrm>
        </p:spPr>
        <p:txBody>
          <a:bodyPr/>
          <a:lstStyle/>
          <a:p>
            <a:pPr marL="0" marR="0" lvl="0" indent="0" algn="l" defTabSz="914400" rtl="0" eaLnBrk="1" fontAlgn="auto" latinLnBrk="0" hangingPunct="1">
              <a:lnSpc>
                <a:spcPts val="2340"/>
              </a:lnSpc>
              <a:spcBef>
                <a:spcPts val="0"/>
              </a:spcBef>
              <a:spcAft>
                <a:spcPts val="0"/>
              </a:spcAft>
              <a:buClrTx/>
              <a:buSzTx/>
              <a:buFont typeface="Arial"/>
              <a:buNone/>
              <a:tabLst/>
              <a:defRPr/>
            </a:pPr>
            <a:r>
              <a:rPr kumimoji="0" lang="en-GB" b="1" i="0" u="none" strike="noStrike" kern="1200" cap="none" spc="0" normalizeH="0" baseline="0" noProof="0" dirty="0">
                <a:ln>
                  <a:noFill/>
                </a:ln>
                <a:solidFill>
                  <a:srgbClr val="84BFA4"/>
                </a:solidFill>
                <a:effectLst/>
                <a:uLnTx/>
                <a:uFillTx/>
                <a:latin typeface="Calibri" panose="020F0502020204030204"/>
                <a:ea typeface="+mn-ea"/>
                <a:cs typeface="+mn-cs"/>
              </a:rPr>
              <a:t>Natasha Webster – Stories of Migrant Women Entrepreneurs in Sweden</a:t>
            </a:r>
          </a:p>
          <a:p>
            <a:pPr>
              <a:buNone/>
            </a:pPr>
            <a:endParaRPr lang="en-GB" noProof="0" dirty="0"/>
          </a:p>
          <a:p>
            <a:pPr>
              <a:buNone/>
            </a:pPr>
            <a:r>
              <a:rPr lang="en-GB" noProof="0" dirty="0"/>
              <a:t>Dr. </a:t>
            </a:r>
            <a:r>
              <a:rPr lang="en-GB" b="1" noProof="0" dirty="0"/>
              <a:t>Natasha Webster</a:t>
            </a:r>
            <a:r>
              <a:rPr lang="en-GB" noProof="0" dirty="0"/>
              <a:t> is a researcher in Sweden who has spent years studying the lives of </a:t>
            </a:r>
            <a:r>
              <a:rPr lang="en-GB" b="1" noProof="0" dirty="0"/>
              <a:t>migrant women who start small businesses</a:t>
            </a:r>
            <a:r>
              <a:rPr lang="en-GB" noProof="0" dirty="0"/>
              <a:t>, especially in rural areas. </a:t>
            </a:r>
          </a:p>
          <a:p>
            <a:pPr>
              <a:buNone/>
            </a:pPr>
            <a:endParaRPr lang="en-GB" noProof="0" dirty="0"/>
          </a:p>
          <a:p>
            <a:pPr>
              <a:buNone/>
            </a:pPr>
            <a:r>
              <a:rPr lang="en-GB" noProof="0" dirty="0"/>
              <a:t>She interviewed over </a:t>
            </a:r>
            <a:r>
              <a:rPr lang="en-GB" b="1" noProof="0" dirty="0"/>
              <a:t>40 women</a:t>
            </a:r>
            <a:r>
              <a:rPr lang="en-GB" noProof="0" dirty="0"/>
              <a:t> who moved to Sweden from different parts of the world. Many of these women had low incomes and faced significant challenges, including learning a new language, adapting to a different culture, and navigating the job market.</a:t>
            </a:r>
          </a:p>
          <a:p>
            <a:pPr>
              <a:buNone/>
            </a:pPr>
            <a:endParaRPr lang="en-GB" noProof="0" dirty="0"/>
          </a:p>
          <a:p>
            <a:pPr>
              <a:buNone/>
            </a:pPr>
            <a:r>
              <a:rPr lang="en-GB" noProof="0" dirty="0"/>
              <a:t>But despite all this, they still found ways to create something of their own. </a:t>
            </a:r>
          </a:p>
        </p:txBody>
      </p:sp>
      <p:grpSp>
        <p:nvGrpSpPr>
          <p:cNvPr id="6" name="Grupa 5">
            <a:extLst>
              <a:ext uri="{FF2B5EF4-FFF2-40B4-BE49-F238E27FC236}">
                <a16:creationId xmlns:a16="http://schemas.microsoft.com/office/drawing/2014/main" id="{897DBAC2-4BE7-A299-12AC-60535ABF0B72}"/>
              </a:ext>
            </a:extLst>
          </p:cNvPr>
          <p:cNvGrpSpPr/>
          <p:nvPr/>
        </p:nvGrpSpPr>
        <p:grpSpPr>
          <a:xfrm>
            <a:off x="9456738" y="3974038"/>
            <a:ext cx="2027854" cy="2027854"/>
            <a:chOff x="8248262" y="4051040"/>
            <a:chExt cx="2027854" cy="2027854"/>
          </a:xfrm>
        </p:grpSpPr>
        <p:pic>
          <p:nvPicPr>
            <p:cNvPr id="3" name="Graphic 2" descr="Group of women with solid fill">
              <a:extLst>
                <a:ext uri="{FF2B5EF4-FFF2-40B4-BE49-F238E27FC236}">
                  <a16:creationId xmlns:a16="http://schemas.microsoft.com/office/drawing/2014/main" id="{CB4277B3-87D9-FC66-F9F9-A5E9A19BCB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48262" y="4051040"/>
              <a:ext cx="2027854" cy="2027854"/>
            </a:xfrm>
            <a:prstGeom prst="rect">
              <a:avLst/>
            </a:prstGeom>
          </p:spPr>
        </p:pic>
        <p:pic>
          <p:nvPicPr>
            <p:cNvPr id="5" name="Graphic 4" descr="Trophy with solid fill">
              <a:extLst>
                <a:ext uri="{FF2B5EF4-FFF2-40B4-BE49-F238E27FC236}">
                  <a16:creationId xmlns:a16="http://schemas.microsoft.com/office/drawing/2014/main" id="{55E0CF90-0626-0F93-6293-D0883D8E63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34170" y="4995249"/>
              <a:ext cx="656037" cy="656037"/>
            </a:xfrm>
            <a:prstGeom prst="rect">
              <a:avLst/>
            </a:prstGeom>
          </p:spPr>
        </p:pic>
      </p:grpSp>
      <p:sp>
        <p:nvSpPr>
          <p:cNvPr id="4" name="pole tekstowe 3">
            <a:extLst>
              <a:ext uri="{FF2B5EF4-FFF2-40B4-BE49-F238E27FC236}">
                <a16:creationId xmlns:a16="http://schemas.microsoft.com/office/drawing/2014/main" id="{6DE46E70-440C-890D-6031-D27F262E387A}"/>
              </a:ext>
            </a:extLst>
          </p:cNvPr>
          <p:cNvSpPr txBox="1"/>
          <p:nvPr/>
        </p:nvSpPr>
        <p:spPr>
          <a:xfrm>
            <a:off x="707408" y="4661602"/>
            <a:ext cx="8475093" cy="1272913"/>
          </a:xfrm>
          <a:prstGeom prst="rect">
            <a:avLst/>
          </a:prstGeom>
          <a:noFill/>
        </p:spPr>
        <p:txBody>
          <a:bodyPr wrap="square">
            <a:spAutoFit/>
          </a:bodyPr>
          <a:lstStyle/>
          <a:p>
            <a:pPr marL="342900" indent="-342900">
              <a:lnSpc>
                <a:spcPts val="2340"/>
              </a:lnSpc>
              <a:buFont typeface="Wingdings" panose="05000000000000000000" pitchFamily="2" charset="2"/>
              <a:buChar char="Ø"/>
            </a:pPr>
            <a:r>
              <a:rPr lang="en-GB" sz="2200" noProof="0" dirty="0">
                <a:solidFill>
                  <a:srgbClr val="382B1B"/>
                </a:solidFill>
              </a:rPr>
              <a:t>Some started with small food businesses from home</a:t>
            </a:r>
            <a:r>
              <a:rPr lang="en-GB" sz="2200" dirty="0">
                <a:solidFill>
                  <a:srgbClr val="382B1B"/>
                </a:solidFill>
              </a:rPr>
              <a:t>, </a:t>
            </a:r>
            <a:r>
              <a:rPr lang="en-GB" sz="2200" noProof="0" dirty="0">
                <a:solidFill>
                  <a:srgbClr val="382B1B"/>
                </a:solidFill>
              </a:rPr>
              <a:t>making and selling cakes, preserves, or ready meals. Others began by offering cooking classes or pop-up dinners that shared their culture with local people.</a:t>
            </a:r>
          </a:p>
        </p:txBody>
      </p:sp>
    </p:spTree>
    <p:extLst>
      <p:ext uri="{BB962C8B-B14F-4D97-AF65-F5344CB8AC3E}">
        <p14:creationId xmlns:p14="http://schemas.microsoft.com/office/powerpoint/2010/main" val="2015684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8920E-C70A-F1E9-B270-7A57C1A21512}"/>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622027C4-851A-B600-E1D0-CCB4D64F178A}"/>
              </a:ext>
            </a:extLst>
          </p:cNvPr>
          <p:cNvSpPr>
            <a:spLocks noGrp="1"/>
          </p:cNvSpPr>
          <p:nvPr>
            <p:ph type="body" sz="quarter" idx="27"/>
          </p:nvPr>
        </p:nvSpPr>
        <p:spPr/>
        <p:txBody>
          <a:bodyPr/>
          <a:lstStyle/>
          <a:p>
            <a:r>
              <a:rPr lang="en-GB" noProof="0" dirty="0"/>
              <a:t>USING YOUR PASSION CASE STUDIES 	</a:t>
            </a:r>
          </a:p>
        </p:txBody>
      </p:sp>
      <p:sp>
        <p:nvSpPr>
          <p:cNvPr id="8" name="Text Placeholder 7">
            <a:extLst>
              <a:ext uri="{FF2B5EF4-FFF2-40B4-BE49-F238E27FC236}">
                <a16:creationId xmlns:a16="http://schemas.microsoft.com/office/drawing/2014/main" id="{55DB8226-1FE7-7B2D-D182-BA56D3AAB8E6}"/>
              </a:ext>
            </a:extLst>
          </p:cNvPr>
          <p:cNvSpPr>
            <a:spLocks noGrp="1"/>
          </p:cNvSpPr>
          <p:nvPr>
            <p:ph type="body" sz="quarter" idx="14"/>
          </p:nvPr>
        </p:nvSpPr>
        <p:spPr>
          <a:xfrm>
            <a:off x="619141" y="2039406"/>
            <a:ext cx="6473550" cy="4100820"/>
          </a:xfrm>
        </p:spPr>
        <p:txBody>
          <a:bodyPr/>
          <a:lstStyle/>
          <a:p>
            <a:pPr>
              <a:buNone/>
            </a:pPr>
            <a:r>
              <a:rPr lang="en-GB" noProof="0" dirty="0"/>
              <a:t>What Dr. Webster found is powerful:</a:t>
            </a:r>
          </a:p>
          <a:p>
            <a:pPr>
              <a:buNone/>
            </a:pPr>
            <a:endParaRPr lang="en-GB" noProof="0" dirty="0"/>
          </a:p>
          <a:p>
            <a:pPr marL="342900" indent="-342900">
              <a:buFont typeface="Wingdings" panose="05000000000000000000" pitchFamily="2" charset="2"/>
              <a:buChar char="ü"/>
            </a:pPr>
            <a:r>
              <a:rPr lang="en-GB" noProof="0" dirty="0"/>
              <a:t>These women used their </a:t>
            </a:r>
            <a:r>
              <a:rPr lang="en-GB" b="1" noProof="0" dirty="0"/>
              <a:t>life experiences and cultural knowledge</a:t>
            </a:r>
            <a:r>
              <a:rPr lang="en-GB" noProof="0" dirty="0"/>
              <a:t> to build businesses.</a:t>
            </a:r>
          </a:p>
          <a:p>
            <a:pPr marL="342900" indent="-342900">
              <a:buFont typeface="Wingdings" panose="05000000000000000000" pitchFamily="2" charset="2"/>
              <a:buChar char="ü"/>
            </a:pPr>
            <a:r>
              <a:rPr lang="en-GB" noProof="0" dirty="0"/>
              <a:t>They often started </a:t>
            </a:r>
            <a:r>
              <a:rPr lang="en-GB" b="1" noProof="0" dirty="0"/>
              <a:t>very small</a:t>
            </a:r>
            <a:r>
              <a:rPr lang="en-GB" noProof="0" dirty="0"/>
              <a:t>, with little money, but a lot of heart.</a:t>
            </a:r>
          </a:p>
          <a:p>
            <a:pPr marL="342900" indent="-342900">
              <a:buFont typeface="Wingdings" panose="05000000000000000000" pitchFamily="2" charset="2"/>
              <a:buChar char="ü"/>
            </a:pPr>
            <a:r>
              <a:rPr lang="en-GB" noProof="0" dirty="0"/>
              <a:t>Most importantly, they created work that </a:t>
            </a:r>
            <a:r>
              <a:rPr lang="en-GB" b="1" noProof="0" dirty="0"/>
              <a:t>fit their lives and families</a:t>
            </a:r>
            <a:r>
              <a:rPr lang="en-GB" noProof="0" dirty="0"/>
              <a:t>, on their own terms.</a:t>
            </a:r>
          </a:p>
          <a:p>
            <a:endParaRPr lang="en-GB" noProof="0" dirty="0"/>
          </a:p>
          <a:p>
            <a:r>
              <a:rPr lang="en-GB" noProof="0" dirty="0"/>
              <a:t>She also found that support and encouragement from the local community such as </a:t>
            </a:r>
            <a:r>
              <a:rPr lang="en-GB" b="1" noProof="0" dirty="0"/>
              <a:t>volunteering</a:t>
            </a:r>
            <a:r>
              <a:rPr lang="en-GB" noProof="0" dirty="0"/>
              <a:t>, </a:t>
            </a:r>
            <a:r>
              <a:rPr lang="en-GB" b="1" noProof="0" dirty="0"/>
              <a:t>women’s networks</a:t>
            </a:r>
            <a:r>
              <a:rPr lang="en-GB" noProof="0" dirty="0"/>
              <a:t>, or </a:t>
            </a:r>
            <a:r>
              <a:rPr lang="en-GB" b="1" noProof="0" dirty="0"/>
              <a:t>training groups</a:t>
            </a:r>
            <a:r>
              <a:rPr lang="en-GB" b="1" dirty="0"/>
              <a:t> </a:t>
            </a:r>
            <a:r>
              <a:rPr lang="en-GB" noProof="0" dirty="0"/>
              <a:t>made a big difference</a:t>
            </a:r>
            <a:r>
              <a:rPr lang="en-GB" dirty="0"/>
              <a:t>.</a:t>
            </a:r>
          </a:p>
          <a:p>
            <a:endParaRPr lang="en-GB" noProof="0" dirty="0"/>
          </a:p>
          <a:p>
            <a:r>
              <a:rPr lang="en-GB" b="1" noProof="0" dirty="0"/>
              <a:t>3 Kitchens has lots of resources to help in these areas - </a:t>
            </a:r>
            <a:r>
              <a:rPr lang="en-GB" dirty="0">
                <a:hlinkClick r:id="rId3"/>
              </a:rPr>
              <a:t>How To Benefit - 3 Kitchens</a:t>
            </a:r>
            <a:r>
              <a:rPr lang="en-GB" noProof="0" dirty="0"/>
              <a:t> </a:t>
            </a:r>
            <a:endParaRPr lang="en-GB" b="0" i="1" noProof="0" dirty="0">
              <a:effectLst/>
            </a:endParaRPr>
          </a:p>
          <a:p>
            <a:pPr algn="l"/>
            <a:endParaRPr lang="en-GB" b="0" i="1" noProof="0" dirty="0">
              <a:effectLst/>
            </a:endParaRPr>
          </a:p>
        </p:txBody>
      </p:sp>
      <p:pic>
        <p:nvPicPr>
          <p:cNvPr id="2" name="Picture 1">
            <a:extLst>
              <a:ext uri="{FF2B5EF4-FFF2-40B4-BE49-F238E27FC236}">
                <a16:creationId xmlns:a16="http://schemas.microsoft.com/office/drawing/2014/main" id="{45CF6ACA-330B-2076-D648-F597DFB5035A}"/>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7310021" y="315318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4" name="pole tekstowe 3">
            <a:extLst>
              <a:ext uri="{FF2B5EF4-FFF2-40B4-BE49-F238E27FC236}">
                <a16:creationId xmlns:a16="http://schemas.microsoft.com/office/drawing/2014/main" id="{D26E745A-335C-ABA1-D8F3-C4CD002CB028}"/>
              </a:ext>
            </a:extLst>
          </p:cNvPr>
          <p:cNvSpPr txBox="1"/>
          <p:nvPr/>
        </p:nvSpPr>
        <p:spPr>
          <a:xfrm>
            <a:off x="538627" y="1397872"/>
            <a:ext cx="9738788" cy="461665"/>
          </a:xfrm>
          <a:prstGeom prst="rect">
            <a:avLst/>
          </a:prstGeom>
          <a:noFill/>
        </p:spPr>
        <p:txBody>
          <a:bodyPr wrap="square">
            <a:spAutoFit/>
          </a:bodyPr>
          <a:lstStyle/>
          <a:p>
            <a:pPr algn="l"/>
            <a:r>
              <a:rPr lang="en-GB" sz="2400" b="1" i="0" noProof="0" dirty="0">
                <a:solidFill>
                  <a:srgbClr val="84BFA4"/>
                </a:solidFill>
                <a:effectLst/>
              </a:rPr>
              <a:t>Natasha Webster – Stories of Migrant Women Entrepreneurs in Sweden</a:t>
            </a:r>
          </a:p>
        </p:txBody>
      </p:sp>
      <p:pic>
        <p:nvPicPr>
          <p:cNvPr id="5" name="Multimedia online 4" title="Entrepreneurship: From Bangkok to Finspång, Sweden">
            <a:hlinkClick r:id="" action="ppaction://media"/>
            <a:extLst>
              <a:ext uri="{FF2B5EF4-FFF2-40B4-BE49-F238E27FC236}">
                <a16:creationId xmlns:a16="http://schemas.microsoft.com/office/drawing/2014/main" id="{AF46E0E8-6978-7355-3A4F-ECD59A90D878}"/>
              </a:ext>
            </a:extLst>
          </p:cNvPr>
          <p:cNvPicPr>
            <a:picLocks noRot="1" noChangeAspect="1"/>
          </p:cNvPicPr>
          <p:nvPr>
            <a:videoFile r:link="rId1"/>
          </p:nvPr>
        </p:nvPicPr>
        <p:blipFill>
          <a:blip r:embed="rId5"/>
          <a:stretch>
            <a:fillRect/>
          </a:stretch>
        </p:blipFill>
        <p:spPr>
          <a:xfrm>
            <a:off x="7904795" y="4697742"/>
            <a:ext cx="3753805" cy="2120900"/>
          </a:xfrm>
          <a:prstGeom prst="rect">
            <a:avLst/>
          </a:prstGeom>
        </p:spPr>
      </p:pic>
      <p:sp>
        <p:nvSpPr>
          <p:cNvPr id="7" name="pole tekstowe 6">
            <a:extLst>
              <a:ext uri="{FF2B5EF4-FFF2-40B4-BE49-F238E27FC236}">
                <a16:creationId xmlns:a16="http://schemas.microsoft.com/office/drawing/2014/main" id="{2642B018-F3CF-E22B-D24A-D6BB19AC1F63}"/>
              </a:ext>
            </a:extLst>
          </p:cNvPr>
          <p:cNvSpPr txBox="1"/>
          <p:nvPr/>
        </p:nvSpPr>
        <p:spPr>
          <a:xfrm>
            <a:off x="9022395" y="2378242"/>
            <a:ext cx="2636205" cy="707886"/>
          </a:xfrm>
          <a:prstGeom prst="rect">
            <a:avLst/>
          </a:prstGeom>
          <a:noFill/>
        </p:spPr>
        <p:txBody>
          <a:bodyPr wrap="square">
            <a:spAutoFit/>
          </a:bodyPr>
          <a:lstStyle/>
          <a:p>
            <a:pPr algn="r"/>
            <a:r>
              <a:rPr lang="en-GB" sz="2000" b="1" noProof="0" dirty="0">
                <a:solidFill>
                  <a:srgbClr val="84BFA4"/>
                </a:solidFill>
              </a:rPr>
              <a:t>Check out this video for more information!</a:t>
            </a:r>
            <a:r>
              <a:rPr lang="en-GB" sz="2000" b="1" noProof="0" dirty="0">
                <a:solidFill>
                  <a:srgbClr val="84BFA4"/>
                </a:solidFill>
                <a:sym typeface="Wingdings" panose="05000000000000000000" pitchFamily="2" charset="2"/>
              </a:rPr>
              <a:t> </a:t>
            </a:r>
            <a:endParaRPr lang="en-GB" sz="2000" b="1" noProof="0" dirty="0">
              <a:solidFill>
                <a:srgbClr val="84BFA4"/>
              </a:solidFill>
            </a:endParaRPr>
          </a:p>
        </p:txBody>
      </p:sp>
    </p:spTree>
    <p:extLst>
      <p:ext uri="{BB962C8B-B14F-4D97-AF65-F5344CB8AC3E}">
        <p14:creationId xmlns:p14="http://schemas.microsoft.com/office/powerpoint/2010/main" val="26578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5"/>
                </p:tgtEl>
              </p:cMediaNode>
            </p:video>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A3418-5939-0154-32FA-8B9355AB91D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F83DF68-AA5A-AB6F-5CF6-03E21BA90445}"/>
              </a:ext>
            </a:extLst>
          </p:cNvPr>
          <p:cNvSpPr>
            <a:spLocks noGrp="1"/>
          </p:cNvSpPr>
          <p:nvPr>
            <p:ph type="body" sz="quarter" idx="27"/>
          </p:nvPr>
        </p:nvSpPr>
        <p:spPr/>
        <p:txBody>
          <a:bodyPr/>
          <a:lstStyle/>
          <a:p>
            <a:pPr algn="r"/>
            <a:r>
              <a:rPr lang="en-GB" noProof="0" dirty="0"/>
              <a:t>TIME TO THINK!</a:t>
            </a:r>
          </a:p>
        </p:txBody>
      </p:sp>
      <p:sp>
        <p:nvSpPr>
          <p:cNvPr id="3" name="Text Placeholder 2">
            <a:extLst>
              <a:ext uri="{FF2B5EF4-FFF2-40B4-BE49-F238E27FC236}">
                <a16:creationId xmlns:a16="http://schemas.microsoft.com/office/drawing/2014/main" id="{0621466B-D9FC-6BDB-8A73-E1AB027B8E5D}"/>
              </a:ext>
            </a:extLst>
          </p:cNvPr>
          <p:cNvSpPr>
            <a:spLocks noGrp="1"/>
          </p:cNvSpPr>
          <p:nvPr>
            <p:ph type="body" sz="quarter" idx="14"/>
          </p:nvPr>
        </p:nvSpPr>
        <p:spPr>
          <a:xfrm>
            <a:off x="5034013" y="1220269"/>
            <a:ext cx="6949440" cy="4949525"/>
          </a:xfrm>
        </p:spPr>
        <p:txBody>
          <a:bodyPr/>
          <a:lstStyle/>
          <a:p>
            <a:pPr>
              <a:buClr>
                <a:srgbClr val="84BFA4"/>
              </a:buClr>
            </a:pPr>
            <a:endParaRPr lang="en-GB" b="1" noProof="0" dirty="0"/>
          </a:p>
          <a:p>
            <a:pPr>
              <a:buClr>
                <a:srgbClr val="84BFA4"/>
              </a:buClr>
            </a:pPr>
            <a:r>
              <a:rPr lang="en-GB" noProof="0" dirty="0"/>
              <a:t>Role models are so important in influencing decisions to become self-employed </a:t>
            </a:r>
            <a:r>
              <a:rPr lang="en-GB" dirty="0"/>
              <a:t>, </a:t>
            </a:r>
            <a:r>
              <a:rPr lang="en-GB" noProof="0" dirty="0"/>
              <a:t>we cannot be what we cannot see.</a:t>
            </a:r>
          </a:p>
          <a:p>
            <a:pPr>
              <a:buClr>
                <a:srgbClr val="84BFA4"/>
              </a:buClr>
            </a:pPr>
            <a:endParaRPr lang="en-GB" b="1" noProof="0" dirty="0"/>
          </a:p>
          <a:p>
            <a:pPr>
              <a:buClr>
                <a:srgbClr val="84BFA4"/>
              </a:buClr>
            </a:pPr>
            <a:r>
              <a:rPr lang="en-GB" b="1" noProof="0" dirty="0"/>
              <a:t>How many different migrant women food business owners do you know?</a:t>
            </a:r>
          </a:p>
          <a:p>
            <a:pPr>
              <a:buClr>
                <a:srgbClr val="84BFA4"/>
              </a:buClr>
            </a:pPr>
            <a:endParaRPr lang="en-GB" b="1" noProof="0" dirty="0"/>
          </a:p>
          <a:p>
            <a:pPr marL="762000" indent="-271463">
              <a:buClr>
                <a:srgbClr val="84BFA4"/>
              </a:buClr>
              <a:buFont typeface="Arial" panose="020B0604020202020204" pitchFamily="34" charset="0"/>
              <a:buChar char="•"/>
            </a:pPr>
            <a:r>
              <a:rPr lang="en-GB" noProof="0" dirty="0"/>
              <a:t>Make a list of the names of all the different local businesses you know that are run by women from different nationalities</a:t>
            </a:r>
          </a:p>
          <a:p>
            <a:pPr marL="490537">
              <a:buClr>
                <a:srgbClr val="84BFA4"/>
              </a:buClr>
            </a:pPr>
            <a:endParaRPr lang="en-GB" noProof="0" dirty="0"/>
          </a:p>
          <a:p>
            <a:pPr marL="762000" indent="-271463">
              <a:buClr>
                <a:srgbClr val="84BFA4"/>
              </a:buClr>
              <a:buFont typeface="Arial" panose="020B0604020202020204" pitchFamily="34" charset="0"/>
              <a:buChar char="•"/>
            </a:pPr>
            <a:r>
              <a:rPr lang="en-GB" noProof="0" dirty="0"/>
              <a:t>Do you have a food business idea from your culture that keeps coming back to you—something that feels close to your heart?</a:t>
            </a:r>
          </a:p>
          <a:p>
            <a:pPr marL="762000" indent="-271463">
              <a:buClr>
                <a:srgbClr val="84BFA4"/>
              </a:buClr>
              <a:buFont typeface="Arial" panose="020B0604020202020204" pitchFamily="34" charset="0"/>
              <a:buChar char="•"/>
            </a:pPr>
            <a:endParaRPr lang="en-GB" i="1" noProof="0" dirty="0"/>
          </a:p>
          <a:p>
            <a:pPr marL="342900" indent="-342900">
              <a:buFont typeface="Wingdings" panose="05000000000000000000" pitchFamily="2" charset="2"/>
              <a:buChar char="q"/>
            </a:pPr>
            <a:endParaRPr lang="en-GB" noProof="0" dirty="0"/>
          </a:p>
        </p:txBody>
      </p:sp>
      <p:pic>
        <p:nvPicPr>
          <p:cNvPr id="6" name="Obraz 5">
            <a:extLst>
              <a:ext uri="{FF2B5EF4-FFF2-40B4-BE49-F238E27FC236}">
                <a16:creationId xmlns:a16="http://schemas.microsoft.com/office/drawing/2014/main" id="{D8728C42-8F13-CCDD-3248-6781A48C9D86}"/>
              </a:ext>
            </a:extLst>
          </p:cNvPr>
          <p:cNvPicPr>
            <a:picLocks noChangeAspect="1"/>
          </p:cNvPicPr>
          <p:nvPr/>
        </p:nvPicPr>
        <p:blipFill>
          <a:blip r:embed="rId2"/>
          <a:stretch>
            <a:fillRect/>
          </a:stretch>
        </p:blipFill>
        <p:spPr>
          <a:xfrm>
            <a:off x="0" y="0"/>
            <a:ext cx="4571428" cy="6858000"/>
          </a:xfrm>
          <a:prstGeom prst="rect">
            <a:avLst/>
          </a:prstGeom>
        </p:spPr>
      </p:pic>
    </p:spTree>
    <p:extLst>
      <p:ext uri="{BB962C8B-B14F-4D97-AF65-F5344CB8AC3E}">
        <p14:creationId xmlns:p14="http://schemas.microsoft.com/office/powerpoint/2010/main" val="2629188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LISTEN - START UPS WITH NO BORDERS PODCAST</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9" y="1819487"/>
            <a:ext cx="5239118" cy="3743915"/>
          </a:xfrm>
        </p:spPr>
        <p:txBody>
          <a:bodyPr/>
          <a:lstStyle/>
          <a:p>
            <a:pPr>
              <a:buClr>
                <a:srgbClr val="84BFA4"/>
              </a:buClr>
            </a:pPr>
            <a:r>
              <a:rPr lang="en-GB" noProof="0" dirty="0"/>
              <a:t>Check out </a:t>
            </a:r>
            <a:r>
              <a:rPr lang="en-GB" b="1" noProof="0" dirty="0">
                <a:hlinkClick r:id="rId2"/>
              </a:rPr>
              <a:t>this inspiring podcast series</a:t>
            </a:r>
            <a:r>
              <a:rPr lang="en-GB" noProof="0" dirty="0">
                <a:hlinkClick r:id="rId2"/>
              </a:rPr>
              <a:t> </a:t>
            </a:r>
            <a:r>
              <a:rPr lang="en-GB" noProof="0" dirty="0"/>
              <a:t>about migrant entrepreneurship. </a:t>
            </a:r>
          </a:p>
          <a:p>
            <a:pPr>
              <a:buClr>
                <a:srgbClr val="84BFA4"/>
              </a:buClr>
            </a:pPr>
            <a:endParaRPr lang="en-GB" noProof="0" dirty="0"/>
          </a:p>
          <a:p>
            <a:pPr>
              <a:buClr>
                <a:srgbClr val="84BFA4"/>
              </a:buClr>
            </a:pPr>
            <a:r>
              <a:rPr lang="en-GB" noProof="0" dirty="0"/>
              <a:t>Some of it can be a little high level, but dig deep, it provides </a:t>
            </a:r>
            <a:r>
              <a:rPr lang="en-GB" b="1" noProof="0" dirty="0"/>
              <a:t>interesting information and stories from other entrepreneurs with migrant and refugee backgrounds</a:t>
            </a:r>
            <a:r>
              <a:rPr lang="en-GB" noProof="0" dirty="0"/>
              <a:t>, many of whom are female, that can serve as role models and case studies for aspiring entrepreneurs.</a:t>
            </a:r>
          </a:p>
          <a:p>
            <a:pPr>
              <a:buClr>
                <a:srgbClr val="84BFA4"/>
              </a:buClr>
            </a:pPr>
            <a:endParaRPr lang="en-GB" noProof="0" dirty="0"/>
          </a:p>
          <a:p>
            <a:pPr>
              <a:buClr>
                <a:srgbClr val="84BFA4"/>
              </a:buClr>
            </a:pPr>
            <a:r>
              <a:rPr lang="en-GB" noProof="0" dirty="0"/>
              <a:t>New episodes are aired every week. </a:t>
            </a:r>
          </a:p>
          <a:p>
            <a:pPr>
              <a:buClr>
                <a:srgbClr val="84BFA4"/>
              </a:buClr>
            </a:pPr>
            <a:endParaRPr lang="en-GB" noProof="0" dirty="0"/>
          </a:p>
          <a:p>
            <a:pPr>
              <a:buClr>
                <a:srgbClr val="84BFA4"/>
              </a:buClr>
            </a:pPr>
            <a:endParaRPr lang="en-GB" noProof="0" dirty="0"/>
          </a:p>
        </p:txBody>
      </p:sp>
      <p:sp>
        <p:nvSpPr>
          <p:cNvPr id="2" name="TextBox 1">
            <a:extLst>
              <a:ext uri="{FF2B5EF4-FFF2-40B4-BE49-F238E27FC236}">
                <a16:creationId xmlns:a16="http://schemas.microsoft.com/office/drawing/2014/main" id="{7D60CFEB-05C9-04B4-791A-2F7DF8F72231}"/>
              </a:ext>
            </a:extLst>
          </p:cNvPr>
          <p:cNvSpPr txBox="1"/>
          <p:nvPr/>
        </p:nvSpPr>
        <p:spPr>
          <a:xfrm>
            <a:off x="7551775" y="1908713"/>
            <a:ext cx="4286584" cy="3785652"/>
          </a:xfrm>
          <a:prstGeom prst="rect">
            <a:avLst/>
          </a:prstGeom>
          <a:noFill/>
        </p:spPr>
        <p:txBody>
          <a:bodyPr wrap="square">
            <a:spAutoFit/>
          </a:bodyPr>
          <a:lstStyle/>
          <a:p>
            <a:pPr>
              <a:lnSpc>
                <a:spcPts val="2380"/>
              </a:lnSpc>
            </a:pPr>
            <a:r>
              <a:rPr lang="en-GB" sz="2200" noProof="0" dirty="0">
                <a:solidFill>
                  <a:srgbClr val="382B1B"/>
                </a:solidFill>
              </a:rPr>
              <a:t>Go to </a:t>
            </a:r>
            <a:r>
              <a:rPr lang="en-GB" sz="2200" b="1" noProof="0" dirty="0">
                <a:solidFill>
                  <a:srgbClr val="382B1B"/>
                </a:solidFill>
                <a:hlinkClick r:id="rId2"/>
              </a:rPr>
              <a:t>this website</a:t>
            </a:r>
            <a:endParaRPr lang="en-GB" sz="2200" b="1" noProof="0" dirty="0">
              <a:solidFill>
                <a:srgbClr val="382B1B"/>
              </a:solidFill>
            </a:endParaRPr>
          </a:p>
          <a:p>
            <a:pPr>
              <a:lnSpc>
                <a:spcPts val="2380"/>
              </a:lnSpc>
            </a:pPr>
            <a:endParaRPr lang="en-GB" sz="2200" noProof="0" dirty="0">
              <a:solidFill>
                <a:srgbClr val="382B1B"/>
              </a:solidFill>
            </a:endParaRPr>
          </a:p>
          <a:p>
            <a:pPr>
              <a:lnSpc>
                <a:spcPts val="2380"/>
              </a:lnSpc>
            </a:pPr>
            <a:endParaRPr lang="en-GB" sz="2200" noProof="0" dirty="0">
              <a:solidFill>
                <a:srgbClr val="382B1B"/>
              </a:solidFill>
            </a:endParaRPr>
          </a:p>
          <a:p>
            <a:pPr>
              <a:lnSpc>
                <a:spcPts val="2380"/>
              </a:lnSpc>
            </a:pPr>
            <a:endParaRPr lang="en-GB" sz="2200" noProof="0" dirty="0">
              <a:solidFill>
                <a:srgbClr val="382B1B"/>
              </a:solidFill>
            </a:endParaRPr>
          </a:p>
          <a:p>
            <a:pPr>
              <a:lnSpc>
                <a:spcPts val="2380"/>
              </a:lnSpc>
            </a:pPr>
            <a:r>
              <a:rPr lang="en-GB" sz="2200" noProof="0" dirty="0">
                <a:solidFill>
                  <a:srgbClr val="382B1B"/>
                </a:solidFill>
              </a:rPr>
              <a:t>Click on the </a:t>
            </a:r>
            <a:r>
              <a:rPr lang="en-GB" sz="2200" b="1" noProof="0" dirty="0">
                <a:solidFill>
                  <a:srgbClr val="382B1B"/>
                </a:solidFill>
                <a:hlinkClick r:id="rId3"/>
              </a:rPr>
              <a:t>Podcast button </a:t>
            </a:r>
            <a:r>
              <a:rPr lang="en-GB" sz="2200" noProof="0" dirty="0">
                <a:solidFill>
                  <a:srgbClr val="382B1B"/>
                </a:solidFill>
              </a:rPr>
              <a:t>to listen to any episode you would like</a:t>
            </a:r>
          </a:p>
          <a:p>
            <a:pPr>
              <a:lnSpc>
                <a:spcPts val="2380"/>
              </a:lnSpc>
            </a:pPr>
            <a:endParaRPr lang="en-GB" sz="2200" noProof="0" dirty="0">
              <a:solidFill>
                <a:srgbClr val="382B1B"/>
              </a:solidFill>
            </a:endParaRPr>
          </a:p>
          <a:p>
            <a:pPr>
              <a:lnSpc>
                <a:spcPts val="2380"/>
              </a:lnSpc>
            </a:pPr>
            <a:endParaRPr lang="en-GB" sz="2200" b="1" noProof="0" dirty="0">
              <a:solidFill>
                <a:srgbClr val="84BFA4"/>
              </a:solidFill>
            </a:endParaRPr>
          </a:p>
          <a:p>
            <a:pPr>
              <a:lnSpc>
                <a:spcPts val="2380"/>
              </a:lnSpc>
            </a:pPr>
            <a:r>
              <a:rPr lang="en-GB" sz="2200" noProof="0" dirty="0">
                <a:solidFill>
                  <a:srgbClr val="382B1B"/>
                </a:solidFill>
              </a:rPr>
              <a:t>Click on the </a:t>
            </a:r>
            <a:r>
              <a:rPr lang="en-GB" sz="2200" b="1" noProof="0" dirty="0">
                <a:solidFill>
                  <a:srgbClr val="382B1B"/>
                </a:solidFill>
                <a:hlinkClick r:id="rId4"/>
              </a:rPr>
              <a:t>News &amp; Stories </a:t>
            </a:r>
            <a:r>
              <a:rPr lang="en-GB" sz="2200" noProof="0" dirty="0">
                <a:solidFill>
                  <a:srgbClr val="382B1B"/>
                </a:solidFill>
              </a:rPr>
              <a:t>to browse through other relevant and interesting information presented in short story and news posts.</a:t>
            </a:r>
          </a:p>
        </p:txBody>
      </p:sp>
      <p:cxnSp>
        <p:nvCxnSpPr>
          <p:cNvPr id="5" name="Straight Connector 4">
            <a:extLst>
              <a:ext uri="{FF2B5EF4-FFF2-40B4-BE49-F238E27FC236}">
                <a16:creationId xmlns:a16="http://schemas.microsoft.com/office/drawing/2014/main" id="{3957CA0C-5FF8-27E4-01C2-CEEAC6BB021B}"/>
              </a:ext>
            </a:extLst>
          </p:cNvPr>
          <p:cNvCxnSpPr>
            <a:cxnSpLocks/>
          </p:cNvCxnSpPr>
          <p:nvPr/>
        </p:nvCxnSpPr>
        <p:spPr>
          <a:xfrm flipV="1">
            <a:off x="6235572" y="1641147"/>
            <a:ext cx="0" cy="412465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15" name="Grupa 14">
            <a:extLst>
              <a:ext uri="{FF2B5EF4-FFF2-40B4-BE49-F238E27FC236}">
                <a16:creationId xmlns:a16="http://schemas.microsoft.com/office/drawing/2014/main" id="{00188B76-5BE4-FB9E-DEEF-E32989D38F58}"/>
              </a:ext>
            </a:extLst>
          </p:cNvPr>
          <p:cNvGrpSpPr/>
          <p:nvPr/>
        </p:nvGrpSpPr>
        <p:grpSpPr>
          <a:xfrm>
            <a:off x="6411609" y="1641147"/>
            <a:ext cx="964130" cy="964130"/>
            <a:chOff x="6411609" y="1641147"/>
            <a:chExt cx="964130" cy="964130"/>
          </a:xfrm>
        </p:grpSpPr>
        <p:pic>
          <p:nvPicPr>
            <p:cNvPr id="7" name="Graphic 6" descr="Headphones with solid fill">
              <a:extLst>
                <a:ext uri="{FF2B5EF4-FFF2-40B4-BE49-F238E27FC236}">
                  <a16:creationId xmlns:a16="http://schemas.microsoft.com/office/drawing/2014/main" id="{A1866EE1-67DF-E0F1-4AE6-74BFFBEF27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1609" y="1641147"/>
              <a:ext cx="964130" cy="964130"/>
            </a:xfrm>
            <a:prstGeom prst="rect">
              <a:avLst/>
            </a:prstGeom>
          </p:spPr>
        </p:pic>
        <p:sp>
          <p:nvSpPr>
            <p:cNvPr id="10" name="pole tekstowe 9">
              <a:extLst>
                <a:ext uri="{FF2B5EF4-FFF2-40B4-BE49-F238E27FC236}">
                  <a16:creationId xmlns:a16="http://schemas.microsoft.com/office/drawing/2014/main" id="{4FD14436-B0B2-9CAF-6065-FCAEB9F415E2}"/>
                </a:ext>
              </a:extLst>
            </p:cNvPr>
            <p:cNvSpPr txBox="1"/>
            <p:nvPr/>
          </p:nvSpPr>
          <p:spPr>
            <a:xfrm>
              <a:off x="6754732" y="2123212"/>
              <a:ext cx="277894" cy="384080"/>
            </a:xfrm>
            <a:prstGeom prst="rect">
              <a:avLst/>
            </a:prstGeom>
            <a:noFill/>
          </p:spPr>
          <p:txBody>
            <a:bodyPr wrap="square">
              <a:spAutoFit/>
            </a:bodyPr>
            <a:lstStyle/>
            <a:p>
              <a:pPr>
                <a:lnSpc>
                  <a:spcPts val="2380"/>
                </a:lnSpc>
              </a:pPr>
              <a:r>
                <a:rPr lang="en-GB" sz="1800" b="1" noProof="0" dirty="0">
                  <a:solidFill>
                    <a:srgbClr val="84BFA4"/>
                  </a:solidFill>
                </a:rPr>
                <a:t>1</a:t>
              </a:r>
            </a:p>
          </p:txBody>
        </p:sp>
      </p:grpSp>
      <p:grpSp>
        <p:nvGrpSpPr>
          <p:cNvPr id="14" name="Grupa 13">
            <a:extLst>
              <a:ext uri="{FF2B5EF4-FFF2-40B4-BE49-F238E27FC236}">
                <a16:creationId xmlns:a16="http://schemas.microsoft.com/office/drawing/2014/main" id="{83AF857F-8EA4-06E2-2DA0-5C0FABCF3AFC}"/>
              </a:ext>
            </a:extLst>
          </p:cNvPr>
          <p:cNvGrpSpPr/>
          <p:nvPr/>
        </p:nvGrpSpPr>
        <p:grpSpPr>
          <a:xfrm>
            <a:off x="6411609" y="2946935"/>
            <a:ext cx="964130" cy="964130"/>
            <a:chOff x="6411609" y="2787355"/>
            <a:chExt cx="964130" cy="964130"/>
          </a:xfrm>
        </p:grpSpPr>
        <p:pic>
          <p:nvPicPr>
            <p:cNvPr id="6" name="Graphic 6" descr="Headphones with solid fill">
              <a:extLst>
                <a:ext uri="{FF2B5EF4-FFF2-40B4-BE49-F238E27FC236}">
                  <a16:creationId xmlns:a16="http://schemas.microsoft.com/office/drawing/2014/main" id="{80190E81-50AA-B2AF-378E-7A0DB6A37E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1609" y="2787355"/>
              <a:ext cx="964130" cy="964130"/>
            </a:xfrm>
            <a:prstGeom prst="rect">
              <a:avLst/>
            </a:prstGeom>
          </p:spPr>
        </p:pic>
        <p:sp>
          <p:nvSpPr>
            <p:cNvPr id="11" name="pole tekstowe 10">
              <a:extLst>
                <a:ext uri="{FF2B5EF4-FFF2-40B4-BE49-F238E27FC236}">
                  <a16:creationId xmlns:a16="http://schemas.microsoft.com/office/drawing/2014/main" id="{CDFB64A8-351F-EC6D-F938-4D10E76261C2}"/>
                </a:ext>
              </a:extLst>
            </p:cNvPr>
            <p:cNvSpPr txBox="1"/>
            <p:nvPr/>
          </p:nvSpPr>
          <p:spPr>
            <a:xfrm>
              <a:off x="6754727" y="3257879"/>
              <a:ext cx="277894" cy="384080"/>
            </a:xfrm>
            <a:prstGeom prst="rect">
              <a:avLst/>
            </a:prstGeom>
            <a:noFill/>
          </p:spPr>
          <p:txBody>
            <a:bodyPr wrap="square">
              <a:spAutoFit/>
            </a:bodyPr>
            <a:lstStyle/>
            <a:p>
              <a:pPr>
                <a:lnSpc>
                  <a:spcPts val="2380"/>
                </a:lnSpc>
              </a:pPr>
              <a:r>
                <a:rPr lang="en-GB" sz="1800" b="1" noProof="0" dirty="0">
                  <a:solidFill>
                    <a:srgbClr val="84BFA4"/>
                  </a:solidFill>
                </a:rPr>
                <a:t>2</a:t>
              </a:r>
            </a:p>
          </p:txBody>
        </p:sp>
      </p:grpSp>
      <p:grpSp>
        <p:nvGrpSpPr>
          <p:cNvPr id="13" name="Grupa 12">
            <a:extLst>
              <a:ext uri="{FF2B5EF4-FFF2-40B4-BE49-F238E27FC236}">
                <a16:creationId xmlns:a16="http://schemas.microsoft.com/office/drawing/2014/main" id="{64786D3A-CD3F-7ECA-03E2-BC01C2E332BC}"/>
              </a:ext>
            </a:extLst>
          </p:cNvPr>
          <p:cNvGrpSpPr/>
          <p:nvPr/>
        </p:nvGrpSpPr>
        <p:grpSpPr>
          <a:xfrm>
            <a:off x="6411609" y="4252723"/>
            <a:ext cx="964130" cy="964130"/>
            <a:chOff x="6411609" y="4252723"/>
            <a:chExt cx="964130" cy="964130"/>
          </a:xfrm>
        </p:grpSpPr>
        <p:pic>
          <p:nvPicPr>
            <p:cNvPr id="8" name="Graphic 6" descr="Headphones with solid fill">
              <a:extLst>
                <a:ext uri="{FF2B5EF4-FFF2-40B4-BE49-F238E27FC236}">
                  <a16:creationId xmlns:a16="http://schemas.microsoft.com/office/drawing/2014/main" id="{3A1D3A71-72D8-5293-709A-9DE29248FD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1609" y="4252723"/>
              <a:ext cx="964130" cy="964130"/>
            </a:xfrm>
            <a:prstGeom prst="rect">
              <a:avLst/>
            </a:prstGeom>
          </p:spPr>
        </p:pic>
        <p:sp>
          <p:nvSpPr>
            <p:cNvPr id="12" name="pole tekstowe 11">
              <a:extLst>
                <a:ext uri="{FF2B5EF4-FFF2-40B4-BE49-F238E27FC236}">
                  <a16:creationId xmlns:a16="http://schemas.microsoft.com/office/drawing/2014/main" id="{14372D0C-B5A9-5DA2-BC82-BE782CD92686}"/>
                </a:ext>
              </a:extLst>
            </p:cNvPr>
            <p:cNvSpPr txBox="1"/>
            <p:nvPr/>
          </p:nvSpPr>
          <p:spPr>
            <a:xfrm>
              <a:off x="6754727" y="4734788"/>
              <a:ext cx="277894" cy="384080"/>
            </a:xfrm>
            <a:prstGeom prst="rect">
              <a:avLst/>
            </a:prstGeom>
            <a:noFill/>
          </p:spPr>
          <p:txBody>
            <a:bodyPr wrap="square">
              <a:spAutoFit/>
            </a:bodyPr>
            <a:lstStyle/>
            <a:p>
              <a:pPr>
                <a:lnSpc>
                  <a:spcPts val="2380"/>
                </a:lnSpc>
              </a:pPr>
              <a:r>
                <a:rPr lang="en-GB" sz="1800" b="1" noProof="0" dirty="0">
                  <a:solidFill>
                    <a:srgbClr val="84BFA4"/>
                  </a:solidFill>
                </a:rPr>
                <a:t>3</a:t>
              </a:r>
            </a:p>
          </p:txBody>
        </p:sp>
      </p:grpSp>
    </p:spTree>
    <p:extLst>
      <p:ext uri="{BB962C8B-B14F-4D97-AF65-F5344CB8AC3E}">
        <p14:creationId xmlns:p14="http://schemas.microsoft.com/office/powerpoint/2010/main" val="1862380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6356251" cy="3312543"/>
          </a:xfrm>
        </p:spPr>
        <p:txBody>
          <a:bodyPr>
            <a:normAutofit/>
          </a:bodyPr>
          <a:lstStyle/>
          <a:p>
            <a:r>
              <a:rPr lang="en-GB" dirty="0"/>
              <a:t>UNDERSTANDING</a:t>
            </a:r>
            <a:r>
              <a:rPr lang="en-GB" noProof="0" dirty="0"/>
              <a:t> ENTREPRENEURSHIP</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noProof="0" dirty="0"/>
              <a:t>03</a:t>
            </a:r>
          </a:p>
        </p:txBody>
      </p:sp>
    </p:spTree>
    <p:extLst>
      <p:ext uri="{BB962C8B-B14F-4D97-AF65-F5344CB8AC3E}">
        <p14:creationId xmlns:p14="http://schemas.microsoft.com/office/powerpoint/2010/main" val="124965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p:txBody>
          <a:bodyPr/>
          <a:lstStyle/>
          <a:p>
            <a:r>
              <a:rPr lang="en-GB" noProof="0" dirty="0"/>
              <a:t>ENTREPRENEURSHIP - IT’S WITHIN YOU ALREADY</a:t>
            </a:r>
          </a:p>
        </p:txBody>
      </p:sp>
      <p:graphicFrame>
        <p:nvGraphicFramePr>
          <p:cNvPr id="7" name="Diagram 6">
            <a:extLst>
              <a:ext uri="{FF2B5EF4-FFF2-40B4-BE49-F238E27FC236}">
                <a16:creationId xmlns:a16="http://schemas.microsoft.com/office/drawing/2014/main" id="{5DFCE3D9-6763-9997-2D26-BC35DE6FFF4E}"/>
              </a:ext>
            </a:extLst>
          </p:cNvPr>
          <p:cNvGraphicFramePr/>
          <p:nvPr>
            <p:extLst>
              <p:ext uri="{D42A27DB-BD31-4B8C-83A1-F6EECF244321}">
                <p14:modId xmlns:p14="http://schemas.microsoft.com/office/powerpoint/2010/main" val="444996274"/>
              </p:ext>
            </p:extLst>
          </p:nvPr>
        </p:nvGraphicFramePr>
        <p:xfrm>
          <a:off x="512193" y="1352745"/>
          <a:ext cx="11075958" cy="4461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1213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F2B31-C7D8-EB67-6A6B-2BF6D6D865B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7BBCF81-B76C-6EEE-2A9C-2A3C21693332}"/>
              </a:ext>
            </a:extLst>
          </p:cNvPr>
          <p:cNvSpPr>
            <a:spLocks noGrp="1"/>
          </p:cNvSpPr>
          <p:nvPr>
            <p:ph type="body" sz="quarter" idx="27"/>
          </p:nvPr>
        </p:nvSpPr>
        <p:spPr/>
        <p:txBody>
          <a:bodyPr/>
          <a:lstStyle/>
          <a:p>
            <a:r>
              <a:rPr lang="en-GB" noProof="0" dirty="0"/>
              <a:t>ENTREPRENEURSHIP - IT’S WITHIN YOU ALREADY</a:t>
            </a:r>
          </a:p>
        </p:txBody>
      </p:sp>
      <p:graphicFrame>
        <p:nvGraphicFramePr>
          <p:cNvPr id="7" name="Diagram 6">
            <a:extLst>
              <a:ext uri="{FF2B5EF4-FFF2-40B4-BE49-F238E27FC236}">
                <a16:creationId xmlns:a16="http://schemas.microsoft.com/office/drawing/2014/main" id="{4EA1541B-B646-2EBF-EDD0-6B30841C598D}"/>
              </a:ext>
            </a:extLst>
          </p:cNvPr>
          <p:cNvGraphicFramePr/>
          <p:nvPr>
            <p:extLst>
              <p:ext uri="{D42A27DB-BD31-4B8C-83A1-F6EECF244321}">
                <p14:modId xmlns:p14="http://schemas.microsoft.com/office/powerpoint/2010/main" val="1835227675"/>
              </p:ext>
            </p:extLst>
          </p:nvPr>
        </p:nvGraphicFramePr>
        <p:xfrm>
          <a:off x="391424" y="1462012"/>
          <a:ext cx="11006946" cy="4662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4249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5DFD3-A242-F669-03FD-B79F4085B78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13209A5-800B-1607-FDCA-A3A670655739}"/>
              </a:ext>
            </a:extLst>
          </p:cNvPr>
          <p:cNvSpPr>
            <a:spLocks noGrp="1"/>
          </p:cNvSpPr>
          <p:nvPr>
            <p:ph type="body" sz="quarter" idx="27"/>
          </p:nvPr>
        </p:nvSpPr>
        <p:spPr/>
        <p:txBody>
          <a:bodyPr/>
          <a:lstStyle/>
          <a:p>
            <a:r>
              <a:rPr lang="en-GB" noProof="0" dirty="0"/>
              <a:t>ENTREPRENEURSHIP - IT’S WITHIN YOU ALREADY</a:t>
            </a:r>
          </a:p>
        </p:txBody>
      </p:sp>
      <p:graphicFrame>
        <p:nvGraphicFramePr>
          <p:cNvPr id="7" name="Diagram 6">
            <a:extLst>
              <a:ext uri="{FF2B5EF4-FFF2-40B4-BE49-F238E27FC236}">
                <a16:creationId xmlns:a16="http://schemas.microsoft.com/office/drawing/2014/main" id="{564E45EE-9907-5F66-6660-BA9DB65D9E44}"/>
              </a:ext>
            </a:extLst>
          </p:cNvPr>
          <p:cNvGraphicFramePr/>
          <p:nvPr>
            <p:extLst>
              <p:ext uri="{D42A27DB-BD31-4B8C-83A1-F6EECF244321}">
                <p14:modId xmlns:p14="http://schemas.microsoft.com/office/powerpoint/2010/main" val="136726548"/>
              </p:ext>
            </p:extLst>
          </p:nvPr>
        </p:nvGraphicFramePr>
        <p:xfrm>
          <a:off x="443181" y="1479265"/>
          <a:ext cx="11110463" cy="457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9473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B9586-325B-FCE3-3287-7DBB0BED1BC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5B2761A-7A46-7791-0462-FEC7BDF021EA}"/>
              </a:ext>
            </a:extLst>
          </p:cNvPr>
          <p:cNvSpPr>
            <a:spLocks noGrp="1"/>
          </p:cNvSpPr>
          <p:nvPr>
            <p:ph type="body" sz="quarter" idx="27"/>
          </p:nvPr>
        </p:nvSpPr>
        <p:spPr/>
        <p:txBody>
          <a:bodyPr/>
          <a:lstStyle/>
          <a:p>
            <a:r>
              <a:rPr lang="en-GB" noProof="0" dirty="0">
                <a:solidFill>
                  <a:srgbClr val="382B1B"/>
                </a:solidFill>
              </a:rPr>
              <a:t>W</a:t>
            </a:r>
            <a:r>
              <a:rPr lang="en-GB" sz="3600" noProof="0" dirty="0">
                <a:solidFill>
                  <a:srgbClr val="382B1B"/>
                </a:solidFill>
              </a:rPr>
              <a:t>ho is 3 Kitchens specially designed for ?</a:t>
            </a:r>
          </a:p>
        </p:txBody>
      </p:sp>
      <p:sp>
        <p:nvSpPr>
          <p:cNvPr id="3" name="Text Placeholder 2">
            <a:extLst>
              <a:ext uri="{FF2B5EF4-FFF2-40B4-BE49-F238E27FC236}">
                <a16:creationId xmlns:a16="http://schemas.microsoft.com/office/drawing/2014/main" id="{D84FBDEE-F197-E869-353A-AAB061D1A5C0}"/>
              </a:ext>
            </a:extLst>
          </p:cNvPr>
          <p:cNvSpPr>
            <a:spLocks noGrp="1"/>
          </p:cNvSpPr>
          <p:nvPr>
            <p:ph type="body" sz="quarter" idx="14"/>
          </p:nvPr>
        </p:nvSpPr>
        <p:spPr>
          <a:xfrm>
            <a:off x="738348" y="1422400"/>
            <a:ext cx="10894851" cy="4939899"/>
          </a:xfrm>
        </p:spPr>
        <p:txBody>
          <a:bodyPr/>
          <a:lstStyle/>
          <a:p>
            <a:r>
              <a:rPr lang="en-GB" noProof="0" dirty="0"/>
              <a:t>You may have arrived in a new country full of questions. But you also brought your culture, strength, and skills. That’s what 3 Kitchens is here to support. </a:t>
            </a:r>
          </a:p>
        </p:txBody>
      </p:sp>
      <p:graphicFrame>
        <p:nvGraphicFramePr>
          <p:cNvPr id="12" name="Diagram 11">
            <a:extLst>
              <a:ext uri="{FF2B5EF4-FFF2-40B4-BE49-F238E27FC236}">
                <a16:creationId xmlns:a16="http://schemas.microsoft.com/office/drawing/2014/main" id="{48EBEFFE-1760-D407-BC43-3C4D1E64504F}"/>
              </a:ext>
            </a:extLst>
          </p:cNvPr>
          <p:cNvGraphicFramePr/>
          <p:nvPr>
            <p:extLst>
              <p:ext uri="{D42A27DB-BD31-4B8C-83A1-F6EECF244321}">
                <p14:modId xmlns:p14="http://schemas.microsoft.com/office/powerpoint/2010/main" val="2887086140"/>
              </p:ext>
            </p:extLst>
          </p:nvPr>
        </p:nvGraphicFramePr>
        <p:xfrm>
          <a:off x="908050" y="2183331"/>
          <a:ext cx="10375900" cy="409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4085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a:xfrm>
            <a:off x="751415" y="378372"/>
            <a:ext cx="11007792" cy="1126708"/>
          </a:xfrm>
        </p:spPr>
        <p:txBody>
          <a:bodyPr/>
          <a:lstStyle/>
          <a:p>
            <a:r>
              <a:rPr lang="en-GB" noProof="0" dirty="0"/>
              <a:t>BUSINESS SKILLS YOU ALREADY HAVE BUT MIGHT NOT REALISE IT!</a:t>
            </a:r>
          </a:p>
        </p:txBody>
      </p:sp>
      <p:graphicFrame>
        <p:nvGraphicFramePr>
          <p:cNvPr id="6" name="Table 2">
            <a:extLst>
              <a:ext uri="{FF2B5EF4-FFF2-40B4-BE49-F238E27FC236}">
                <a16:creationId xmlns:a16="http://schemas.microsoft.com/office/drawing/2014/main" id="{7D9FE7B5-8545-B84C-7E0D-5A5FC8E571D8}"/>
              </a:ext>
            </a:extLst>
          </p:cNvPr>
          <p:cNvGraphicFramePr>
            <a:graphicFrameLocks noGrp="1"/>
          </p:cNvGraphicFramePr>
          <p:nvPr>
            <p:extLst>
              <p:ext uri="{D42A27DB-BD31-4B8C-83A1-F6EECF244321}">
                <p14:modId xmlns:p14="http://schemas.microsoft.com/office/powerpoint/2010/main" val="3682962745"/>
              </p:ext>
            </p:extLst>
          </p:nvPr>
        </p:nvGraphicFramePr>
        <p:xfrm>
          <a:off x="432792" y="2953206"/>
          <a:ext cx="11326415" cy="1737360"/>
        </p:xfrm>
        <a:graphic>
          <a:graphicData uri="http://schemas.openxmlformats.org/drawingml/2006/table">
            <a:tbl>
              <a:tblPr bandRow="1">
                <a:tableStyleId>{5940675A-B579-460E-94D1-54222C63F5DA}</a:tableStyleId>
              </a:tblPr>
              <a:tblGrid>
                <a:gridCol w="2265283">
                  <a:extLst>
                    <a:ext uri="{9D8B030D-6E8A-4147-A177-3AD203B41FA5}">
                      <a16:colId xmlns:a16="http://schemas.microsoft.com/office/drawing/2014/main" val="4205517258"/>
                    </a:ext>
                  </a:extLst>
                </a:gridCol>
                <a:gridCol w="2265283">
                  <a:extLst>
                    <a:ext uri="{9D8B030D-6E8A-4147-A177-3AD203B41FA5}">
                      <a16:colId xmlns:a16="http://schemas.microsoft.com/office/drawing/2014/main" val="1895718856"/>
                    </a:ext>
                  </a:extLst>
                </a:gridCol>
                <a:gridCol w="2265283">
                  <a:extLst>
                    <a:ext uri="{9D8B030D-6E8A-4147-A177-3AD203B41FA5}">
                      <a16:colId xmlns:a16="http://schemas.microsoft.com/office/drawing/2014/main" val="1643720986"/>
                    </a:ext>
                  </a:extLst>
                </a:gridCol>
                <a:gridCol w="2265283">
                  <a:extLst>
                    <a:ext uri="{9D8B030D-6E8A-4147-A177-3AD203B41FA5}">
                      <a16:colId xmlns:a16="http://schemas.microsoft.com/office/drawing/2014/main" val="2769437469"/>
                    </a:ext>
                  </a:extLst>
                </a:gridCol>
                <a:gridCol w="2265283">
                  <a:extLst>
                    <a:ext uri="{9D8B030D-6E8A-4147-A177-3AD203B41FA5}">
                      <a16:colId xmlns:a16="http://schemas.microsoft.com/office/drawing/2014/main" val="2844166177"/>
                    </a:ext>
                  </a:extLst>
                </a:gridCol>
              </a:tblGrid>
              <a:tr h="370840">
                <a:tc>
                  <a:txBody>
                    <a:bodyPr/>
                    <a:lstStyle/>
                    <a:p>
                      <a:pPr algn="ctr">
                        <a:lnSpc>
                          <a:spcPct val="100000"/>
                        </a:lnSpc>
                      </a:pPr>
                      <a:r>
                        <a:rPr lang="en-GB" sz="2000" b="1" noProof="0" dirty="0">
                          <a:solidFill>
                            <a:srgbClr val="382B1B"/>
                          </a:solidFill>
                          <a:latin typeface="+mn-lt"/>
                        </a:rPr>
                        <a:t>PERSONAL LIFE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a:txBody>
                    <a:bodyPr/>
                    <a:lstStyle/>
                    <a:p>
                      <a:r>
                        <a:rPr lang="en-GB" dirty="0"/>
                        <a:t>Finding ingredients or substitutes on a tight budget</a:t>
                      </a:r>
                    </a:p>
                  </a:txBody>
                  <a:tcPr anchor="ctr">
                    <a:lnL w="12700" cap="flat" cmpd="sng" algn="ctr">
                      <a:solidFill>
                        <a:schemeClr val="bg1"/>
                      </a:solidFill>
                      <a:prstDash val="solid"/>
                      <a:round/>
                      <a:headEnd type="none" w="med" len="med"/>
                      <a:tailEnd type="none" w="med" len="med"/>
                    </a:lnL>
                  </a:tcPr>
                </a:tc>
                <a:tc>
                  <a:txBody>
                    <a:bodyPr/>
                    <a:lstStyle/>
                    <a:p>
                      <a:r>
                        <a:rPr lang="en-GB" dirty="0"/>
                        <a:t>Creating a meal from leftovers or limited ingredients</a:t>
                      </a:r>
                    </a:p>
                  </a:txBody>
                  <a:tcPr anchor="ctr"/>
                </a:tc>
                <a:tc>
                  <a:txBody>
                    <a:bodyPr/>
                    <a:lstStyle/>
                    <a:p>
                      <a:r>
                        <a:rPr lang="en-GB" dirty="0"/>
                        <a:t>Planning meals for the week or a family gathering</a:t>
                      </a:r>
                    </a:p>
                  </a:txBody>
                  <a:tcPr anchor="ctr"/>
                </a:tc>
                <a:tc>
                  <a:txBody>
                    <a:bodyPr/>
                    <a:lstStyle/>
                    <a:p>
                      <a:r>
                        <a:rPr lang="en-GB" dirty="0"/>
                        <a:t>Talking to someone at a community event or food fair</a:t>
                      </a:r>
                    </a:p>
                  </a:txBody>
                  <a:tcPr anchor="ctr"/>
                </a:tc>
                <a:extLst>
                  <a:ext uri="{0D108BD9-81ED-4DB2-BD59-A6C34878D82A}">
                    <a16:rowId xmlns:a16="http://schemas.microsoft.com/office/drawing/2014/main" val="4149982825"/>
                  </a:ext>
                </a:extLst>
              </a:tr>
              <a:tr h="370840">
                <a:tc>
                  <a:txBody>
                    <a:bodyPr/>
                    <a:lstStyle/>
                    <a:p>
                      <a:pPr algn="ctr">
                        <a:lnSpc>
                          <a:spcPct val="100000"/>
                        </a:lnSpc>
                      </a:pPr>
                      <a:r>
                        <a:rPr lang="en-GB" sz="2000" b="1" noProof="0" dirty="0">
                          <a:solidFill>
                            <a:srgbClr val="382B1B"/>
                          </a:solidFill>
                          <a:latin typeface="+mn-lt"/>
                        </a:rPr>
                        <a:t>COMMUNITY WORK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800" dirty="0">
                          <a:latin typeface="+mn-lt"/>
                        </a:rPr>
                        <a:t>Solving issues around shared kitchen or cooking spaces</a:t>
                      </a:r>
                      <a:endParaRPr kumimoji="0" lang="en-GB" sz="18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lnL w="12700" cap="flat" cmpd="sng" algn="ctr">
                      <a:solidFill>
                        <a:schemeClr val="bg1"/>
                      </a:solidFill>
                      <a:prstDash val="solid"/>
                      <a:round/>
                      <a:headEnd type="none" w="med" len="med"/>
                      <a:tailEnd type="none" w="med" len="med"/>
                    </a:ln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800" dirty="0">
                          <a:latin typeface="+mn-lt"/>
                        </a:rPr>
                        <a:t>Organising a cultural food-sharing event</a:t>
                      </a:r>
                      <a:endParaRPr kumimoji="0" lang="en-GB" sz="18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800" dirty="0">
                          <a:latin typeface="+mn-lt"/>
                        </a:rPr>
                        <a:t>Planning a community meal or cooking class</a:t>
                      </a:r>
                      <a:endParaRPr kumimoji="0" lang="en-GB" sz="18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800" dirty="0">
                          <a:latin typeface="+mn-lt"/>
                        </a:rPr>
                        <a:t>Collaborating with others for a local food event</a:t>
                      </a:r>
                      <a:endParaRPr kumimoji="0" lang="en-GB" sz="18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extLst>
                  <a:ext uri="{0D108BD9-81ED-4DB2-BD59-A6C34878D82A}">
                    <a16:rowId xmlns:a16="http://schemas.microsoft.com/office/drawing/2014/main" val="3892702306"/>
                  </a:ext>
                </a:extLst>
              </a:tr>
            </a:tbl>
          </a:graphicData>
        </a:graphic>
      </p:graphicFrame>
      <p:graphicFrame>
        <p:nvGraphicFramePr>
          <p:cNvPr id="7" name="Table 2">
            <a:extLst>
              <a:ext uri="{FF2B5EF4-FFF2-40B4-BE49-F238E27FC236}">
                <a16:creationId xmlns:a16="http://schemas.microsoft.com/office/drawing/2014/main" id="{A33F211D-B9D6-78BA-C31F-EB98EC8F3B43}"/>
              </a:ext>
            </a:extLst>
          </p:cNvPr>
          <p:cNvGraphicFramePr>
            <a:graphicFrameLocks noGrp="1"/>
          </p:cNvGraphicFramePr>
          <p:nvPr>
            <p:extLst>
              <p:ext uri="{D42A27DB-BD31-4B8C-83A1-F6EECF244321}">
                <p14:modId xmlns:p14="http://schemas.microsoft.com/office/powerpoint/2010/main" val="3749483193"/>
              </p:ext>
            </p:extLst>
          </p:nvPr>
        </p:nvGraphicFramePr>
        <p:xfrm>
          <a:off x="2692400" y="1801675"/>
          <a:ext cx="9091212" cy="1188720"/>
        </p:xfrm>
        <a:graphic>
          <a:graphicData uri="http://schemas.openxmlformats.org/drawingml/2006/table">
            <a:tbl>
              <a:tblPr bandRow="1">
                <a:tableStyleId>{5940675A-B579-460E-94D1-54222C63F5DA}</a:tableStyleId>
              </a:tblPr>
              <a:tblGrid>
                <a:gridCol w="2272803">
                  <a:extLst>
                    <a:ext uri="{9D8B030D-6E8A-4147-A177-3AD203B41FA5}">
                      <a16:colId xmlns:a16="http://schemas.microsoft.com/office/drawing/2014/main" val="4205517258"/>
                    </a:ext>
                  </a:extLst>
                </a:gridCol>
                <a:gridCol w="2272803">
                  <a:extLst>
                    <a:ext uri="{9D8B030D-6E8A-4147-A177-3AD203B41FA5}">
                      <a16:colId xmlns:a16="http://schemas.microsoft.com/office/drawing/2014/main" val="1895718856"/>
                    </a:ext>
                  </a:extLst>
                </a:gridCol>
                <a:gridCol w="2272803">
                  <a:extLst>
                    <a:ext uri="{9D8B030D-6E8A-4147-A177-3AD203B41FA5}">
                      <a16:colId xmlns:a16="http://schemas.microsoft.com/office/drawing/2014/main" val="1643720986"/>
                    </a:ext>
                  </a:extLst>
                </a:gridCol>
                <a:gridCol w="2272803">
                  <a:extLst>
                    <a:ext uri="{9D8B030D-6E8A-4147-A177-3AD203B41FA5}">
                      <a16:colId xmlns:a16="http://schemas.microsoft.com/office/drawing/2014/main" val="2769437469"/>
                    </a:ext>
                  </a:extLst>
                </a:gridCol>
              </a:tblGrid>
              <a:tr h="385605">
                <a:tc gridSpan="4">
                  <a:txBody>
                    <a:bodyPr/>
                    <a:lstStyle/>
                    <a:p>
                      <a:pPr algn="ctr">
                        <a:lnSpc>
                          <a:spcPct val="100000"/>
                        </a:lnSpc>
                      </a:pPr>
                      <a:r>
                        <a:rPr lang="en-GB" sz="2200" b="1" noProof="0" dirty="0">
                          <a:solidFill>
                            <a:srgbClr val="382B1B"/>
                          </a:solidFill>
                        </a:rPr>
                        <a:t>BUSINESS SKILLS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extLst>
                  <a:ext uri="{0D108BD9-81ED-4DB2-BD59-A6C34878D82A}">
                    <a16:rowId xmlns:a16="http://schemas.microsoft.com/office/drawing/2014/main" val="4149982825"/>
                  </a:ext>
                </a:extLst>
              </a:tr>
              <a:tr h="688580">
                <a:tc>
                  <a:txBody>
                    <a:bodyPr/>
                    <a:lstStyle/>
                    <a:p>
                      <a:pPr algn="ctr">
                        <a:lnSpc>
                          <a:spcPct val="100000"/>
                        </a:lnSpc>
                      </a:pPr>
                      <a:r>
                        <a:rPr lang="en-GB" sz="2200" b="1" noProof="0" dirty="0">
                          <a:solidFill>
                            <a:srgbClr val="382B1B"/>
                          </a:solidFill>
                        </a:rPr>
                        <a:t>PROBLEM SOLVING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noProof="0" dirty="0">
                          <a:ln>
                            <a:noFill/>
                          </a:ln>
                          <a:solidFill>
                            <a:srgbClr val="382B1B"/>
                          </a:solidFill>
                          <a:effectLst/>
                          <a:latin typeface="Calibri" charset="0"/>
                          <a:ea typeface="MS PGothic" charset="-128"/>
                        </a:rPr>
                        <a:t>CREATIVITY</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noProof="0" dirty="0">
                          <a:ln>
                            <a:noFill/>
                          </a:ln>
                          <a:solidFill>
                            <a:srgbClr val="382B1B"/>
                          </a:solidFill>
                          <a:effectLst/>
                          <a:latin typeface="Calibri" charset="0"/>
                          <a:ea typeface="MS PGothic" charset="-128"/>
                        </a:rPr>
                        <a:t>PLANNING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noProof="0" dirty="0">
                          <a:ln>
                            <a:noFill/>
                          </a:ln>
                          <a:solidFill>
                            <a:srgbClr val="382B1B"/>
                          </a:solidFill>
                          <a:effectLst/>
                          <a:latin typeface="Calibri" charset="0"/>
                          <a:ea typeface="MS PGothic" charset="-128"/>
                        </a:rPr>
                        <a:t>NETWORKING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extLst>
                  <a:ext uri="{0D108BD9-81ED-4DB2-BD59-A6C34878D82A}">
                    <a16:rowId xmlns:a16="http://schemas.microsoft.com/office/drawing/2014/main" val="3892702306"/>
                  </a:ext>
                </a:extLst>
              </a:tr>
            </a:tbl>
          </a:graphicData>
        </a:graphic>
      </p:graphicFrame>
      <p:graphicFrame>
        <p:nvGraphicFramePr>
          <p:cNvPr id="2" name="Table 1">
            <a:extLst>
              <a:ext uri="{FF2B5EF4-FFF2-40B4-BE49-F238E27FC236}">
                <a16:creationId xmlns:a16="http://schemas.microsoft.com/office/drawing/2014/main" id="{A4BDEC02-A1B1-7130-09F4-34C6FC3B6CB0}"/>
              </a:ext>
            </a:extLst>
          </p:cNvPr>
          <p:cNvGraphicFramePr>
            <a:graphicFrameLocks noGrp="1"/>
          </p:cNvGraphicFramePr>
          <p:nvPr>
            <p:extLst>
              <p:ext uri="{D42A27DB-BD31-4B8C-83A1-F6EECF244321}">
                <p14:modId xmlns:p14="http://schemas.microsoft.com/office/powerpoint/2010/main" val="568867812"/>
              </p:ext>
            </p:extLst>
          </p:nvPr>
        </p:nvGraphicFramePr>
        <p:xfrm>
          <a:off x="432792" y="4772134"/>
          <a:ext cx="11322136" cy="1371600"/>
        </p:xfrm>
        <a:graphic>
          <a:graphicData uri="http://schemas.openxmlformats.org/drawingml/2006/table">
            <a:tbl>
              <a:tblPr bandRow="1">
                <a:tableStyleId>{5940675A-B579-460E-94D1-54222C63F5DA}</a:tableStyleId>
              </a:tblPr>
              <a:tblGrid>
                <a:gridCol w="2295996">
                  <a:extLst>
                    <a:ext uri="{9D8B030D-6E8A-4147-A177-3AD203B41FA5}">
                      <a16:colId xmlns:a16="http://schemas.microsoft.com/office/drawing/2014/main" val="3133485297"/>
                    </a:ext>
                  </a:extLst>
                </a:gridCol>
                <a:gridCol w="2240027">
                  <a:extLst>
                    <a:ext uri="{9D8B030D-6E8A-4147-A177-3AD203B41FA5}">
                      <a16:colId xmlns:a16="http://schemas.microsoft.com/office/drawing/2014/main" val="2920164623"/>
                    </a:ext>
                  </a:extLst>
                </a:gridCol>
                <a:gridCol w="2254370">
                  <a:extLst>
                    <a:ext uri="{9D8B030D-6E8A-4147-A177-3AD203B41FA5}">
                      <a16:colId xmlns:a16="http://schemas.microsoft.com/office/drawing/2014/main" val="322749690"/>
                    </a:ext>
                  </a:extLst>
                </a:gridCol>
                <a:gridCol w="2260121">
                  <a:extLst>
                    <a:ext uri="{9D8B030D-6E8A-4147-A177-3AD203B41FA5}">
                      <a16:colId xmlns:a16="http://schemas.microsoft.com/office/drawing/2014/main" val="2117370940"/>
                    </a:ext>
                  </a:extLst>
                </a:gridCol>
                <a:gridCol w="2271622">
                  <a:extLst>
                    <a:ext uri="{9D8B030D-6E8A-4147-A177-3AD203B41FA5}">
                      <a16:colId xmlns:a16="http://schemas.microsoft.com/office/drawing/2014/main" val="3446924308"/>
                    </a:ext>
                  </a:extLst>
                </a:gridCol>
              </a:tblGrid>
              <a:tr h="710002">
                <a:tc>
                  <a:txBody>
                    <a:bodyPr/>
                    <a:lstStyle/>
                    <a:p>
                      <a:pPr algn="ctr">
                        <a:lnSpc>
                          <a:spcPct val="100000"/>
                        </a:lnSpc>
                      </a:pPr>
                      <a:r>
                        <a:rPr lang="en-GB" sz="2400" b="1" noProof="0" dirty="0">
                          <a:solidFill>
                            <a:srgbClr val="382B1B"/>
                          </a:solidFill>
                          <a:latin typeface="+mn-lt"/>
                        </a:rPr>
                        <a:t>BUSINESS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800" b="1" dirty="0">
                          <a:latin typeface="+mn-lt"/>
                        </a:rPr>
                        <a:t>Finding a way to keep cooking when ingredients or equipment aren’t available</a:t>
                      </a:r>
                      <a:endParaRPr kumimoji="0" lang="en-GB" sz="1800" b="1" i="0" u="none" strike="noStrike" cap="none" normalizeH="0" baseline="0" noProof="0" dirty="0">
                        <a:ln>
                          <a:noFill/>
                        </a:ln>
                        <a:solidFill>
                          <a:srgbClr val="382B1B"/>
                        </a:solidFill>
                        <a:effectLst/>
                        <a:latin typeface="+mn-lt"/>
                        <a:ea typeface="MS PGothic" charset="-128"/>
                      </a:endParaRPr>
                    </a:p>
                  </a:txBody>
                  <a:tcPr marL="68580" marR="68580" marT="0" marB="0" horzOverflow="overflow">
                    <a:lnL w="12700" cap="flat" cmpd="sng" algn="ctr">
                      <a:solidFill>
                        <a:schemeClr val="bg1"/>
                      </a:solidFill>
                      <a:prstDash val="solid"/>
                      <a:round/>
                      <a:headEnd type="none" w="med" len="med"/>
                      <a:tailEnd type="none" w="med" len="med"/>
                    </a:ln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800" b="1" dirty="0">
                          <a:latin typeface="+mn-lt"/>
                        </a:rPr>
                        <a:t>Developing a new recipe or food product</a:t>
                      </a:r>
                      <a:endParaRPr kumimoji="0" lang="en-GB" sz="1800" b="1"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800" b="1" dirty="0">
                          <a:latin typeface="+mn-lt"/>
                        </a:rPr>
                        <a:t>Preparing for a market stall, pop-up, or delivery schedule</a:t>
                      </a:r>
                      <a:endParaRPr kumimoji="0" lang="en-GB" sz="1800" b="1"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noProof="0" dirty="0">
                          <a:ln>
                            <a:noFill/>
                          </a:ln>
                          <a:solidFill>
                            <a:srgbClr val="382B1B"/>
                          </a:solidFill>
                          <a:effectLst/>
                          <a:latin typeface="+mn-lt"/>
                          <a:ea typeface="MS PGothic" charset="-128"/>
                        </a:rPr>
                        <a:t>Attending a start up entrepreneurs networking event</a:t>
                      </a:r>
                    </a:p>
                  </a:txBody>
                  <a:tcPr marL="68580" marR="68580" marT="0" marB="0" horzOverflow="overflow"/>
                </a:tc>
                <a:extLst>
                  <a:ext uri="{0D108BD9-81ED-4DB2-BD59-A6C34878D82A}">
                    <a16:rowId xmlns:a16="http://schemas.microsoft.com/office/drawing/2014/main" val="1671734301"/>
                  </a:ext>
                </a:extLst>
              </a:tr>
            </a:tbl>
          </a:graphicData>
        </a:graphic>
      </p:graphicFrame>
    </p:spTree>
    <p:extLst>
      <p:ext uri="{BB962C8B-B14F-4D97-AF65-F5344CB8AC3E}">
        <p14:creationId xmlns:p14="http://schemas.microsoft.com/office/powerpoint/2010/main" val="793748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a:xfrm>
            <a:off x="751415" y="378372"/>
            <a:ext cx="6970186" cy="1126708"/>
          </a:xfrm>
        </p:spPr>
        <p:txBody>
          <a:bodyPr/>
          <a:lstStyle/>
          <a:p>
            <a:r>
              <a:rPr lang="en-GB" noProof="0" dirty="0"/>
              <a:t>Now, your turn … </a:t>
            </a:r>
          </a:p>
        </p:txBody>
      </p:sp>
      <p:graphicFrame>
        <p:nvGraphicFramePr>
          <p:cNvPr id="7" name="Table 2">
            <a:extLst>
              <a:ext uri="{FF2B5EF4-FFF2-40B4-BE49-F238E27FC236}">
                <a16:creationId xmlns:a16="http://schemas.microsoft.com/office/drawing/2014/main" id="{A33F211D-B9D6-78BA-C31F-EB98EC8F3B43}"/>
              </a:ext>
            </a:extLst>
          </p:cNvPr>
          <p:cNvGraphicFramePr>
            <a:graphicFrameLocks noGrp="1"/>
          </p:cNvGraphicFramePr>
          <p:nvPr>
            <p:extLst>
              <p:ext uri="{D42A27DB-BD31-4B8C-83A1-F6EECF244321}">
                <p14:modId xmlns:p14="http://schemas.microsoft.com/office/powerpoint/2010/main" val="247169450"/>
              </p:ext>
            </p:extLst>
          </p:nvPr>
        </p:nvGraphicFramePr>
        <p:xfrm>
          <a:off x="2806780" y="3152061"/>
          <a:ext cx="9091212" cy="1188720"/>
        </p:xfrm>
        <a:graphic>
          <a:graphicData uri="http://schemas.openxmlformats.org/drawingml/2006/table">
            <a:tbl>
              <a:tblPr bandRow="1">
                <a:tableStyleId>{5940675A-B579-460E-94D1-54222C63F5DA}</a:tableStyleId>
              </a:tblPr>
              <a:tblGrid>
                <a:gridCol w="2272803">
                  <a:extLst>
                    <a:ext uri="{9D8B030D-6E8A-4147-A177-3AD203B41FA5}">
                      <a16:colId xmlns:a16="http://schemas.microsoft.com/office/drawing/2014/main" val="4205517258"/>
                    </a:ext>
                  </a:extLst>
                </a:gridCol>
                <a:gridCol w="2272803">
                  <a:extLst>
                    <a:ext uri="{9D8B030D-6E8A-4147-A177-3AD203B41FA5}">
                      <a16:colId xmlns:a16="http://schemas.microsoft.com/office/drawing/2014/main" val="1895718856"/>
                    </a:ext>
                  </a:extLst>
                </a:gridCol>
                <a:gridCol w="2272803">
                  <a:extLst>
                    <a:ext uri="{9D8B030D-6E8A-4147-A177-3AD203B41FA5}">
                      <a16:colId xmlns:a16="http://schemas.microsoft.com/office/drawing/2014/main" val="1643720986"/>
                    </a:ext>
                  </a:extLst>
                </a:gridCol>
                <a:gridCol w="2272803">
                  <a:extLst>
                    <a:ext uri="{9D8B030D-6E8A-4147-A177-3AD203B41FA5}">
                      <a16:colId xmlns:a16="http://schemas.microsoft.com/office/drawing/2014/main" val="2769437469"/>
                    </a:ext>
                  </a:extLst>
                </a:gridCol>
              </a:tblGrid>
              <a:tr h="385605">
                <a:tc gridSpan="4">
                  <a:txBody>
                    <a:bodyPr/>
                    <a:lstStyle/>
                    <a:p>
                      <a:pPr algn="ctr">
                        <a:lnSpc>
                          <a:spcPct val="100000"/>
                        </a:lnSpc>
                      </a:pPr>
                      <a:r>
                        <a:rPr lang="en-GB" sz="2200" b="1" noProof="0" dirty="0">
                          <a:solidFill>
                            <a:srgbClr val="382B1B"/>
                          </a:solidFill>
                        </a:rPr>
                        <a:t>BUSINESS SKILLS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extLst>
                  <a:ext uri="{0D108BD9-81ED-4DB2-BD59-A6C34878D82A}">
                    <a16:rowId xmlns:a16="http://schemas.microsoft.com/office/drawing/2014/main" val="4149982825"/>
                  </a:ext>
                </a:extLst>
              </a:tr>
              <a:tr h="688580">
                <a:tc>
                  <a:txBody>
                    <a:bodyPr/>
                    <a:lstStyle/>
                    <a:p>
                      <a:pPr algn="ctr">
                        <a:lnSpc>
                          <a:spcPct val="100000"/>
                        </a:lnSpc>
                      </a:pPr>
                      <a:r>
                        <a:rPr lang="en-GB" sz="2200" b="1" noProof="0" dirty="0">
                          <a:solidFill>
                            <a:srgbClr val="382B1B"/>
                          </a:solidFill>
                        </a:rPr>
                        <a:t>PROBLEM SOLVING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noProof="0" dirty="0">
                          <a:ln>
                            <a:noFill/>
                          </a:ln>
                          <a:solidFill>
                            <a:srgbClr val="382B1B"/>
                          </a:solidFill>
                          <a:effectLst/>
                          <a:latin typeface="Calibri" charset="0"/>
                          <a:ea typeface="MS PGothic" charset="-128"/>
                        </a:rPr>
                        <a:t>CREATIVITY</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noProof="0" dirty="0">
                          <a:ln>
                            <a:noFill/>
                          </a:ln>
                          <a:solidFill>
                            <a:srgbClr val="382B1B"/>
                          </a:solidFill>
                          <a:effectLst/>
                          <a:latin typeface="Calibri" charset="0"/>
                          <a:ea typeface="MS PGothic" charset="-128"/>
                        </a:rPr>
                        <a:t>PLANNING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noProof="0" dirty="0">
                          <a:ln>
                            <a:noFill/>
                          </a:ln>
                          <a:solidFill>
                            <a:srgbClr val="382B1B"/>
                          </a:solidFill>
                          <a:effectLst/>
                          <a:latin typeface="Calibri" charset="0"/>
                          <a:ea typeface="MS PGothic" charset="-128"/>
                        </a:rPr>
                        <a:t>NETWORKING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extLst>
                  <a:ext uri="{0D108BD9-81ED-4DB2-BD59-A6C34878D82A}">
                    <a16:rowId xmlns:a16="http://schemas.microsoft.com/office/drawing/2014/main" val="3892702306"/>
                  </a:ext>
                </a:extLst>
              </a:tr>
            </a:tbl>
          </a:graphicData>
        </a:graphic>
      </p:graphicFrame>
      <p:graphicFrame>
        <p:nvGraphicFramePr>
          <p:cNvPr id="2" name="Table 2">
            <a:extLst>
              <a:ext uri="{FF2B5EF4-FFF2-40B4-BE49-F238E27FC236}">
                <a16:creationId xmlns:a16="http://schemas.microsoft.com/office/drawing/2014/main" id="{E6EBCF28-26A2-9D8F-4304-256E7E7A8D50}"/>
              </a:ext>
            </a:extLst>
          </p:cNvPr>
          <p:cNvGraphicFramePr>
            <a:graphicFrameLocks noGrp="1"/>
          </p:cNvGraphicFramePr>
          <p:nvPr>
            <p:extLst>
              <p:ext uri="{D42A27DB-BD31-4B8C-83A1-F6EECF244321}">
                <p14:modId xmlns:p14="http://schemas.microsoft.com/office/powerpoint/2010/main" val="1282456346"/>
              </p:ext>
            </p:extLst>
          </p:nvPr>
        </p:nvGraphicFramePr>
        <p:xfrm>
          <a:off x="418012" y="4329823"/>
          <a:ext cx="11479980" cy="710002"/>
        </p:xfrm>
        <a:graphic>
          <a:graphicData uri="http://schemas.openxmlformats.org/drawingml/2006/table">
            <a:tbl>
              <a:tblPr bandRow="1">
                <a:tableStyleId>{5940675A-B579-460E-94D1-54222C63F5DA}</a:tableStyleId>
              </a:tblPr>
              <a:tblGrid>
                <a:gridCol w="2295996">
                  <a:extLst>
                    <a:ext uri="{9D8B030D-6E8A-4147-A177-3AD203B41FA5}">
                      <a16:colId xmlns:a16="http://schemas.microsoft.com/office/drawing/2014/main" val="4205517258"/>
                    </a:ext>
                  </a:extLst>
                </a:gridCol>
                <a:gridCol w="2295996">
                  <a:extLst>
                    <a:ext uri="{9D8B030D-6E8A-4147-A177-3AD203B41FA5}">
                      <a16:colId xmlns:a16="http://schemas.microsoft.com/office/drawing/2014/main" val="1895718856"/>
                    </a:ext>
                  </a:extLst>
                </a:gridCol>
                <a:gridCol w="2295996">
                  <a:extLst>
                    <a:ext uri="{9D8B030D-6E8A-4147-A177-3AD203B41FA5}">
                      <a16:colId xmlns:a16="http://schemas.microsoft.com/office/drawing/2014/main" val="1643720986"/>
                    </a:ext>
                  </a:extLst>
                </a:gridCol>
                <a:gridCol w="2295996">
                  <a:extLst>
                    <a:ext uri="{9D8B030D-6E8A-4147-A177-3AD203B41FA5}">
                      <a16:colId xmlns:a16="http://schemas.microsoft.com/office/drawing/2014/main" val="2769437469"/>
                    </a:ext>
                  </a:extLst>
                </a:gridCol>
                <a:gridCol w="2295996">
                  <a:extLst>
                    <a:ext uri="{9D8B030D-6E8A-4147-A177-3AD203B41FA5}">
                      <a16:colId xmlns:a16="http://schemas.microsoft.com/office/drawing/2014/main" val="2844166177"/>
                    </a:ext>
                  </a:extLst>
                </a:gridCol>
              </a:tblGrid>
              <a:tr h="710002">
                <a:tc>
                  <a:txBody>
                    <a:bodyPr/>
                    <a:lstStyle/>
                    <a:p>
                      <a:pPr algn="ctr">
                        <a:lnSpc>
                          <a:spcPct val="100000"/>
                        </a:lnSpc>
                      </a:pPr>
                      <a:endParaRPr lang="en-GB" sz="2400" b="1" noProof="0" dirty="0">
                        <a:solidFill>
                          <a:srgbClr val="382B1B"/>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lnL w="12700" cap="flat" cmpd="sng" algn="ctr">
                      <a:solidFill>
                        <a:schemeClr val="bg1"/>
                      </a:solidFill>
                      <a:prstDash val="solid"/>
                      <a:round/>
                      <a:headEnd type="none" w="med" len="med"/>
                      <a:tailEnd type="none" w="med" len="med"/>
                    </a:ln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extLst>
                  <a:ext uri="{0D108BD9-81ED-4DB2-BD59-A6C34878D82A}">
                    <a16:rowId xmlns:a16="http://schemas.microsoft.com/office/drawing/2014/main" val="4149982825"/>
                  </a:ext>
                </a:extLst>
              </a:tr>
            </a:tbl>
          </a:graphicData>
        </a:graphic>
      </p:graphicFrame>
      <p:sp>
        <p:nvSpPr>
          <p:cNvPr id="5" name="Text Placeholder 7">
            <a:extLst>
              <a:ext uri="{FF2B5EF4-FFF2-40B4-BE49-F238E27FC236}">
                <a16:creationId xmlns:a16="http://schemas.microsoft.com/office/drawing/2014/main" id="{DF07ABE7-5832-698B-12DB-6F2CCCF6A01E}"/>
              </a:ext>
            </a:extLst>
          </p:cNvPr>
          <p:cNvSpPr>
            <a:spLocks noGrp="1"/>
          </p:cNvSpPr>
          <p:nvPr>
            <p:ph type="body" sz="quarter" idx="14"/>
          </p:nvPr>
        </p:nvSpPr>
        <p:spPr>
          <a:xfrm>
            <a:off x="506072" y="1712119"/>
            <a:ext cx="11254607" cy="1352549"/>
          </a:xfrm>
        </p:spPr>
        <p:txBody>
          <a:bodyPr/>
          <a:lstStyle/>
          <a:p>
            <a:pPr>
              <a:buNone/>
            </a:pPr>
            <a:r>
              <a:rPr lang="en-GB" dirty="0"/>
              <a:t>Throughout this course, you will see how valuable the skills of problem solving, creativity, planning, and networking are when applied in a business setting. Now it’s your turn:</a:t>
            </a:r>
            <a:br>
              <a:rPr lang="en-GB" dirty="0"/>
            </a:br>
            <a:r>
              <a:rPr lang="en-GB" dirty="0"/>
              <a:t>Can you make your own list of activities from your personal life, community, or work that show you’ve used these skills?</a:t>
            </a:r>
          </a:p>
          <a:p>
            <a:pPr marL="457200" indent="-457200">
              <a:buClr>
                <a:srgbClr val="B6D1E1"/>
              </a:buClr>
              <a:buFont typeface="+mj-lt"/>
              <a:buAutoNum type="arabicPeriod" startAt="5"/>
            </a:pPr>
            <a:endParaRPr lang="en-GB" noProof="0" dirty="0"/>
          </a:p>
          <a:p>
            <a:pPr marL="457200" indent="-457200">
              <a:buClr>
                <a:srgbClr val="B6D1E1"/>
              </a:buClr>
              <a:buFont typeface="+mj-lt"/>
              <a:buAutoNum type="arabicPeriod" startAt="5"/>
            </a:pPr>
            <a:endParaRPr lang="en-GB" noProof="0" dirty="0"/>
          </a:p>
          <a:p>
            <a:pPr marL="457200" indent="-457200">
              <a:buClr>
                <a:srgbClr val="B6D1E1"/>
              </a:buClr>
              <a:buFont typeface="+mj-lt"/>
              <a:buAutoNum type="arabicPeriod" startAt="5"/>
            </a:pPr>
            <a:endParaRPr lang="en-GB" noProof="0" dirty="0"/>
          </a:p>
          <a:p>
            <a:pPr marL="457200" indent="-457200">
              <a:buClr>
                <a:srgbClr val="B6D1E1"/>
              </a:buClr>
              <a:buFont typeface="+mj-lt"/>
              <a:buAutoNum type="arabicPeriod" startAt="5"/>
            </a:pPr>
            <a:endParaRPr lang="en-GB" noProof="0" dirty="0"/>
          </a:p>
          <a:p>
            <a:pPr marL="457200" indent="-457200">
              <a:buClr>
                <a:srgbClr val="B6D1E1"/>
              </a:buClr>
              <a:buFont typeface="+mj-lt"/>
              <a:buAutoNum type="arabicPeriod" startAt="5"/>
            </a:pPr>
            <a:endParaRPr lang="en-GB" noProof="0" dirty="0"/>
          </a:p>
          <a:p>
            <a:pPr>
              <a:buClr>
                <a:srgbClr val="B6D1E1"/>
              </a:buClr>
            </a:pPr>
            <a:r>
              <a:rPr lang="en-GB" noProof="0" dirty="0"/>
              <a:t>My example</a:t>
            </a:r>
          </a:p>
          <a:p>
            <a:pPr marL="457200" indent="-457200">
              <a:buClr>
                <a:srgbClr val="B6D1E1"/>
              </a:buClr>
              <a:buFont typeface="+mj-lt"/>
              <a:buAutoNum type="arabicPeriod" startAt="5"/>
            </a:pPr>
            <a:endParaRPr lang="en-GB" noProof="0" dirty="0"/>
          </a:p>
          <a:p>
            <a:pPr marL="457200" indent="-457200">
              <a:buClr>
                <a:srgbClr val="B6D1E1"/>
              </a:buClr>
              <a:buFont typeface="+mj-lt"/>
              <a:buAutoNum type="arabicPeriod" startAt="5"/>
            </a:pPr>
            <a:endParaRPr lang="en-GB" noProof="0" dirty="0"/>
          </a:p>
          <a:p>
            <a:pPr marL="457200" indent="-457200">
              <a:buClr>
                <a:srgbClr val="B6D1E1"/>
              </a:buClr>
              <a:buFont typeface="+mj-lt"/>
              <a:buAutoNum type="arabicPeriod" startAt="5"/>
            </a:pPr>
            <a:endParaRPr lang="en-GB" noProof="0" dirty="0"/>
          </a:p>
        </p:txBody>
      </p:sp>
      <p:sp>
        <p:nvSpPr>
          <p:cNvPr id="8" name="Text Placeholder 7">
            <a:extLst>
              <a:ext uri="{FF2B5EF4-FFF2-40B4-BE49-F238E27FC236}">
                <a16:creationId xmlns:a16="http://schemas.microsoft.com/office/drawing/2014/main" id="{05262548-E962-6662-7BA5-5E7756359912}"/>
              </a:ext>
            </a:extLst>
          </p:cNvPr>
          <p:cNvSpPr txBox="1">
            <a:spLocks/>
          </p:cNvSpPr>
          <p:nvPr/>
        </p:nvSpPr>
        <p:spPr>
          <a:xfrm>
            <a:off x="506072" y="5428450"/>
            <a:ext cx="10758417" cy="1183214"/>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5875" indent="-15875" algn="ctr">
              <a:buClr>
                <a:srgbClr val="B6D1E1"/>
              </a:buClr>
            </a:pPr>
            <a:r>
              <a:rPr lang="en-GB" sz="2000" b="1" dirty="0"/>
              <a:t>DOWNLOAD FOR LOTS OF EXAMPLES TO GET YOU STARTED </a:t>
            </a:r>
            <a:r>
              <a:rPr lang="en-GB" sz="2000" dirty="0"/>
              <a:t>(double click icon to download)</a:t>
            </a:r>
          </a:p>
          <a:p>
            <a:pPr marL="15875" indent="-15875" algn="ctr">
              <a:buClr>
                <a:srgbClr val="B6D1E1"/>
              </a:buClr>
            </a:pPr>
            <a:endParaRPr lang="en-GB" sz="2000" dirty="0"/>
          </a:p>
          <a:p>
            <a:pPr marL="15875" indent="-15875" algn="ctr">
              <a:buClr>
                <a:srgbClr val="B6D1E1"/>
              </a:buClr>
            </a:pPr>
            <a:endParaRPr lang="en-GB" sz="2000" dirty="0"/>
          </a:p>
          <a:p>
            <a:pPr marL="15875" indent="-15875" algn="ctr">
              <a:buClr>
                <a:srgbClr val="B6D1E1"/>
              </a:buClr>
            </a:pPr>
            <a:r>
              <a:rPr lang="en-GB" sz="2000" dirty="0"/>
              <a:t> </a:t>
            </a:r>
            <a:endParaRPr lang="en-GB" noProof="0" dirty="0"/>
          </a:p>
          <a:p>
            <a:pPr marL="15875" indent="-15875" algn="ctr">
              <a:buClr>
                <a:srgbClr val="B6D1E1"/>
              </a:buClr>
            </a:pPr>
            <a:endParaRPr lang="en-GB" noProof="0" dirty="0"/>
          </a:p>
          <a:p>
            <a:pPr marL="15875" indent="-15875" algn="ctr">
              <a:buClr>
                <a:srgbClr val="B6D1E1"/>
              </a:buClr>
            </a:pPr>
            <a:endParaRPr lang="en-GB" noProof="0" dirty="0"/>
          </a:p>
          <a:p>
            <a:pPr marL="15875" indent="-15875" algn="ctr">
              <a:buClr>
                <a:srgbClr val="B6D1E1"/>
              </a:buClr>
            </a:pPr>
            <a:endParaRPr lang="en-GB" noProof="0" dirty="0"/>
          </a:p>
          <a:p>
            <a:pPr marL="15875" indent="-15875" algn="ctr">
              <a:buClr>
                <a:srgbClr val="B6D1E1"/>
              </a:buClr>
            </a:pPr>
            <a:endParaRPr lang="en-GB" noProof="0" dirty="0"/>
          </a:p>
          <a:p>
            <a:pPr marL="15875" indent="-15875" algn="ctr">
              <a:buClr>
                <a:srgbClr val="B6D1E1"/>
              </a:buClr>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p:txBody>
      </p:sp>
      <p:graphicFrame>
        <p:nvGraphicFramePr>
          <p:cNvPr id="9" name="Object 8">
            <a:extLst>
              <a:ext uri="{FF2B5EF4-FFF2-40B4-BE49-F238E27FC236}">
                <a16:creationId xmlns:a16="http://schemas.microsoft.com/office/drawing/2014/main" id="{9D50A657-1F81-E95B-A504-F6C075DE2080}"/>
              </a:ext>
            </a:extLst>
          </p:cNvPr>
          <p:cNvGraphicFramePr>
            <a:graphicFrameLocks noChangeAspect="1"/>
          </p:cNvGraphicFramePr>
          <p:nvPr>
            <p:extLst>
              <p:ext uri="{D42A27DB-BD31-4B8C-83A1-F6EECF244321}">
                <p14:modId xmlns:p14="http://schemas.microsoft.com/office/powerpoint/2010/main" val="3111041212"/>
              </p:ext>
            </p:extLst>
          </p:nvPr>
        </p:nvGraphicFramePr>
        <p:xfrm>
          <a:off x="5506528" y="5914455"/>
          <a:ext cx="914400" cy="781050"/>
        </p:xfrm>
        <a:graphic>
          <a:graphicData uri="http://schemas.openxmlformats.org/presentationml/2006/ole">
            <mc:AlternateContent xmlns:mc="http://schemas.openxmlformats.org/markup-compatibility/2006">
              <mc:Choice xmlns:v="urn:schemas-microsoft-com:vml" Requires="v">
                <p:oleObj name="Document" showAsIcon="1" r:id="rId2" imgW="914249" imgH="781050" progId="Word.Document.12">
                  <p:embed/>
                </p:oleObj>
              </mc:Choice>
              <mc:Fallback>
                <p:oleObj name="Document" showAsIcon="1" r:id="rId2" imgW="914249" imgH="781050" progId="Word.Document.12">
                  <p:embed/>
                  <p:pic>
                    <p:nvPicPr>
                      <p:cNvPr id="9" name="Object 8">
                        <a:extLst>
                          <a:ext uri="{FF2B5EF4-FFF2-40B4-BE49-F238E27FC236}">
                            <a16:creationId xmlns:a16="http://schemas.microsoft.com/office/drawing/2014/main" id="{9D50A657-1F81-E95B-A504-F6C075DE2080}"/>
                          </a:ext>
                        </a:extLst>
                      </p:cNvPr>
                      <p:cNvPicPr/>
                      <p:nvPr/>
                    </p:nvPicPr>
                    <p:blipFill>
                      <a:blip r:embed="rId3"/>
                      <a:stretch>
                        <a:fillRect/>
                      </a:stretch>
                    </p:blipFill>
                    <p:spPr>
                      <a:xfrm>
                        <a:off x="5506528" y="5914455"/>
                        <a:ext cx="914400" cy="781050"/>
                      </a:xfrm>
                      <a:prstGeom prst="rect">
                        <a:avLst/>
                      </a:prstGeom>
                    </p:spPr>
                  </p:pic>
                </p:oleObj>
              </mc:Fallback>
            </mc:AlternateContent>
          </a:graphicData>
        </a:graphic>
      </p:graphicFrame>
    </p:spTree>
    <p:extLst>
      <p:ext uri="{BB962C8B-B14F-4D97-AF65-F5344CB8AC3E}">
        <p14:creationId xmlns:p14="http://schemas.microsoft.com/office/powerpoint/2010/main" val="4201435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THE MINDSET OF A WOMAN ENTREPRENEUR</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8" y="1346987"/>
            <a:ext cx="10573120" cy="1954478"/>
          </a:xfrm>
        </p:spPr>
        <p:txBody>
          <a:bodyPr/>
          <a:lstStyle/>
          <a:p>
            <a:pPr>
              <a:buNone/>
            </a:pPr>
            <a:r>
              <a:rPr lang="en-GB" noProof="0" dirty="0"/>
              <a:t>Of course, money matters. But for many migrant women who start their own businesses, it’s not just about income—it’s about </a:t>
            </a:r>
            <a:r>
              <a:rPr lang="en-GB" b="1" noProof="0" dirty="0"/>
              <a:t>purpose</a:t>
            </a:r>
            <a:r>
              <a:rPr lang="en-GB" noProof="0" dirty="0"/>
              <a:t>. It’s about showing that </a:t>
            </a:r>
            <a:r>
              <a:rPr lang="en-GB" b="1" noProof="0" dirty="0"/>
              <a:t>your talent matters</a:t>
            </a:r>
            <a:r>
              <a:rPr lang="en-GB" noProof="0" dirty="0"/>
              <a:t>, that </a:t>
            </a:r>
            <a:r>
              <a:rPr lang="en-GB" b="1" noProof="0" dirty="0"/>
              <a:t>your ideas can make a difference</a:t>
            </a:r>
            <a:r>
              <a:rPr lang="en-GB" noProof="0" dirty="0"/>
              <a:t>, and that </a:t>
            </a:r>
            <a:r>
              <a:rPr lang="en-GB" b="1" noProof="0" dirty="0"/>
              <a:t>you deserve to shape your own future</a:t>
            </a:r>
            <a:r>
              <a:rPr lang="en-GB" noProof="0" dirty="0"/>
              <a:t>.</a:t>
            </a:r>
          </a:p>
          <a:p>
            <a:pPr>
              <a:buNone/>
            </a:pPr>
            <a:endParaRPr lang="en-GB" noProof="0" dirty="0"/>
          </a:p>
          <a:p>
            <a:r>
              <a:rPr lang="en-GB" noProof="0" dirty="0"/>
              <a:t>Does any of this feel familiar?</a:t>
            </a:r>
          </a:p>
        </p:txBody>
      </p:sp>
      <p:sp>
        <p:nvSpPr>
          <p:cNvPr id="14" name="Owal 13">
            <a:extLst>
              <a:ext uri="{FF2B5EF4-FFF2-40B4-BE49-F238E27FC236}">
                <a16:creationId xmlns:a16="http://schemas.microsoft.com/office/drawing/2014/main" id="{305F6CE9-0F60-47A8-24F7-E81460C4B0EA}"/>
              </a:ext>
            </a:extLst>
          </p:cNvPr>
          <p:cNvSpPr/>
          <p:nvPr/>
        </p:nvSpPr>
        <p:spPr>
          <a:xfrm>
            <a:off x="751412" y="3429000"/>
            <a:ext cx="3532472" cy="2082013"/>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Working a 9-to-5 job doesn’t fit your life — or your spirit. You want the freedom to do things your own way.</a:t>
            </a:r>
            <a:endParaRPr lang="en-GB" noProof="0" dirty="0">
              <a:solidFill>
                <a:schemeClr val="bg1"/>
              </a:solidFill>
            </a:endParaRPr>
          </a:p>
        </p:txBody>
      </p:sp>
      <p:sp>
        <p:nvSpPr>
          <p:cNvPr id="16" name="Owal 15">
            <a:extLst>
              <a:ext uri="{FF2B5EF4-FFF2-40B4-BE49-F238E27FC236}">
                <a16:creationId xmlns:a16="http://schemas.microsoft.com/office/drawing/2014/main" id="{3FE8ACB0-BE20-2D03-11A8-8B57D6ED55CC}"/>
              </a:ext>
            </a:extLst>
          </p:cNvPr>
          <p:cNvSpPr/>
          <p:nvPr/>
        </p:nvSpPr>
        <p:spPr>
          <a:xfrm>
            <a:off x="4438770" y="3429000"/>
            <a:ext cx="3532472" cy="2082013"/>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You’re determined, full of ideas, and ready to take action — even if that means pushing forward when others hesitate.</a:t>
            </a:r>
          </a:p>
        </p:txBody>
      </p:sp>
      <p:sp>
        <p:nvSpPr>
          <p:cNvPr id="17" name="Owal 16">
            <a:extLst>
              <a:ext uri="{FF2B5EF4-FFF2-40B4-BE49-F238E27FC236}">
                <a16:creationId xmlns:a16="http://schemas.microsoft.com/office/drawing/2014/main" id="{4EE334A8-D8C8-1B58-3277-DAB29384D5C8}"/>
              </a:ext>
            </a:extLst>
          </p:cNvPr>
          <p:cNvSpPr/>
          <p:nvPr/>
        </p:nvSpPr>
        <p:spPr>
          <a:xfrm>
            <a:off x="8126128" y="3429000"/>
            <a:ext cx="3532472" cy="2082013"/>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You dream of having more control over your time, your energy, and your future — for yourself and your family.</a:t>
            </a:r>
          </a:p>
        </p:txBody>
      </p:sp>
      <p:sp>
        <p:nvSpPr>
          <p:cNvPr id="21" name="pole tekstowe 20">
            <a:extLst>
              <a:ext uri="{FF2B5EF4-FFF2-40B4-BE49-F238E27FC236}">
                <a16:creationId xmlns:a16="http://schemas.microsoft.com/office/drawing/2014/main" id="{9A4E2D70-C8C3-282C-060F-60DE1FC8695A}"/>
              </a:ext>
            </a:extLst>
          </p:cNvPr>
          <p:cNvSpPr txBox="1"/>
          <p:nvPr/>
        </p:nvSpPr>
        <p:spPr>
          <a:xfrm>
            <a:off x="1790424" y="5668338"/>
            <a:ext cx="8829164" cy="769441"/>
          </a:xfrm>
          <a:prstGeom prst="rect">
            <a:avLst/>
          </a:prstGeom>
          <a:noFill/>
        </p:spPr>
        <p:txBody>
          <a:bodyPr wrap="square">
            <a:spAutoFit/>
          </a:bodyPr>
          <a:lstStyle/>
          <a:p>
            <a:pPr algn="ctr"/>
            <a:r>
              <a:rPr lang="en-GB" sz="2200" noProof="0" dirty="0"/>
              <a:t>If this sounds like you, then </a:t>
            </a:r>
            <a:r>
              <a:rPr lang="en-GB" sz="2200" b="1" noProof="0" dirty="0"/>
              <a:t>entrepreneurship might not just be an option—it might be your path.</a:t>
            </a:r>
            <a:endParaRPr lang="en-GB" sz="2200" noProof="0" dirty="0"/>
          </a:p>
        </p:txBody>
      </p:sp>
    </p:spTree>
    <p:extLst>
      <p:ext uri="{BB962C8B-B14F-4D97-AF65-F5344CB8AC3E}">
        <p14:creationId xmlns:p14="http://schemas.microsoft.com/office/powerpoint/2010/main" val="3598552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ESSENTIAL TRAITS FOR SELF EMPLOYMENT</a:t>
            </a:r>
          </a:p>
        </p:txBody>
      </p:sp>
      <p:sp>
        <p:nvSpPr>
          <p:cNvPr id="14" name="Text Placeholder 5">
            <a:extLst>
              <a:ext uri="{FF2B5EF4-FFF2-40B4-BE49-F238E27FC236}">
                <a16:creationId xmlns:a16="http://schemas.microsoft.com/office/drawing/2014/main" id="{B0458453-BF67-A11F-B538-D8D36E49598F}"/>
              </a:ext>
            </a:extLst>
          </p:cNvPr>
          <p:cNvSpPr txBox="1">
            <a:spLocks/>
          </p:cNvSpPr>
          <p:nvPr/>
        </p:nvSpPr>
        <p:spPr>
          <a:xfrm>
            <a:off x="692873" y="2536474"/>
            <a:ext cx="10472432" cy="2786338"/>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Bef>
                <a:spcPts val="500"/>
              </a:spcBef>
              <a:buClr>
                <a:srgbClr val="B6D1E1"/>
              </a:buClr>
              <a:buFont typeface="Wingdings" panose="05000000000000000000" pitchFamily="2" charset="2"/>
              <a:buChar char="q"/>
            </a:pPr>
            <a:r>
              <a:rPr lang="en-GB" sz="2200" noProof="0" dirty="0">
                <a:solidFill>
                  <a:srgbClr val="382B1B"/>
                </a:solidFill>
              </a:rPr>
              <a:t>Self-reliance</a:t>
            </a: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High motivational levels</a:t>
            </a: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The desire and willingness to take the initiative</a:t>
            </a: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Driven by a strong need to achieve</a:t>
            </a: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Enough self-confidence</a:t>
            </a: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Good physical health and great energy levels</a:t>
            </a:r>
          </a:p>
          <a:p>
            <a:pPr>
              <a:spcBef>
                <a:spcPts val="500"/>
              </a:spcBef>
              <a:buClr>
                <a:srgbClr val="B6D1E1"/>
              </a:buClr>
            </a:pPr>
            <a:endParaRPr lang="en-GB" sz="2200" noProof="0" dirty="0">
              <a:solidFill>
                <a:srgbClr val="382B1B"/>
              </a:solidFill>
            </a:endParaRP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Vision</a:t>
            </a: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Perseverance</a:t>
            </a: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Competitiveness</a:t>
            </a: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Knowledge of your chosen industry</a:t>
            </a: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Organisational skills </a:t>
            </a: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Resourcefulness</a:t>
            </a: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Problem solving</a:t>
            </a: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Great people skills</a:t>
            </a:r>
          </a:p>
        </p:txBody>
      </p:sp>
      <p:sp>
        <p:nvSpPr>
          <p:cNvPr id="3" name="pole tekstowe 2">
            <a:extLst>
              <a:ext uri="{FF2B5EF4-FFF2-40B4-BE49-F238E27FC236}">
                <a16:creationId xmlns:a16="http://schemas.microsoft.com/office/drawing/2014/main" id="{CE56493F-9376-F3CB-06E0-AE5DDB725EE0}"/>
              </a:ext>
            </a:extLst>
          </p:cNvPr>
          <p:cNvSpPr txBox="1"/>
          <p:nvPr/>
        </p:nvSpPr>
        <p:spPr>
          <a:xfrm>
            <a:off x="751411" y="1462321"/>
            <a:ext cx="9923005" cy="833562"/>
          </a:xfrm>
          <a:prstGeom prst="rect">
            <a:avLst/>
          </a:prstGeom>
          <a:noFill/>
        </p:spPr>
        <p:txBody>
          <a:bodyPr wrap="square">
            <a:spAutoFit/>
          </a:bodyPr>
          <a:lstStyle/>
          <a:p>
            <a:pPr>
              <a:spcBef>
                <a:spcPts val="500"/>
              </a:spcBef>
              <a:buClr>
                <a:srgbClr val="B6D1E1"/>
              </a:buClr>
            </a:pPr>
            <a:r>
              <a:rPr lang="en-GB" sz="2200" noProof="0" dirty="0">
                <a:solidFill>
                  <a:srgbClr val="382B1B"/>
                </a:solidFill>
              </a:rPr>
              <a:t>Here are some of the </a:t>
            </a:r>
            <a:r>
              <a:rPr lang="en-GB" sz="2200" b="1" noProof="0" dirty="0">
                <a:solidFill>
                  <a:srgbClr val="382B1B"/>
                </a:solidFill>
              </a:rPr>
              <a:t>most essential traits </a:t>
            </a:r>
            <a:r>
              <a:rPr lang="en-GB" sz="2200" noProof="0" dirty="0">
                <a:solidFill>
                  <a:srgbClr val="382B1B"/>
                </a:solidFill>
              </a:rPr>
              <a:t>you need when being self-employed… </a:t>
            </a:r>
          </a:p>
          <a:p>
            <a:pPr>
              <a:spcBef>
                <a:spcPts val="500"/>
              </a:spcBef>
              <a:buClr>
                <a:srgbClr val="B6D1E1"/>
              </a:buClr>
            </a:pPr>
            <a:r>
              <a:rPr lang="en-GB" sz="2200" noProof="0" dirty="0">
                <a:solidFill>
                  <a:srgbClr val="382B1B"/>
                </a:solidFill>
              </a:rPr>
              <a:t>Use this as a checklist—and see how many already describe you! </a:t>
            </a:r>
          </a:p>
        </p:txBody>
      </p:sp>
      <p:sp>
        <p:nvSpPr>
          <p:cNvPr id="5" name="pole tekstowe 4">
            <a:extLst>
              <a:ext uri="{FF2B5EF4-FFF2-40B4-BE49-F238E27FC236}">
                <a16:creationId xmlns:a16="http://schemas.microsoft.com/office/drawing/2014/main" id="{D5E9D33F-D4AA-6352-7B0E-0689649B9BBC}"/>
              </a:ext>
            </a:extLst>
          </p:cNvPr>
          <p:cNvSpPr txBox="1"/>
          <p:nvPr/>
        </p:nvSpPr>
        <p:spPr>
          <a:xfrm>
            <a:off x="828412" y="5563404"/>
            <a:ext cx="11087663" cy="769441"/>
          </a:xfrm>
          <a:prstGeom prst="rect">
            <a:avLst/>
          </a:prstGeom>
          <a:noFill/>
        </p:spPr>
        <p:txBody>
          <a:bodyPr wrap="square">
            <a:spAutoFit/>
          </a:bodyPr>
          <a:lstStyle/>
          <a:p>
            <a:r>
              <a:rPr lang="en-GB" sz="2200" b="1" noProof="0" dirty="0"/>
              <a:t>Remember:</a:t>
            </a:r>
            <a:r>
              <a:rPr lang="en-GB" sz="2200" noProof="0" dirty="0"/>
              <a:t> You don’t need all of these right away.</a:t>
            </a:r>
            <a:br>
              <a:rPr lang="en-GB" sz="2200" noProof="0" dirty="0"/>
            </a:br>
            <a:r>
              <a:rPr lang="en-GB" sz="2200" noProof="0" dirty="0"/>
              <a:t>But if you see yourself in some of these traits—you already have the heart of an entrepreneur.</a:t>
            </a:r>
          </a:p>
        </p:txBody>
      </p:sp>
    </p:spTree>
    <p:extLst>
      <p:ext uri="{BB962C8B-B14F-4D97-AF65-F5344CB8AC3E}">
        <p14:creationId xmlns:p14="http://schemas.microsoft.com/office/powerpoint/2010/main" val="1164694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FA0314-87C6-57FE-A9D2-F0290754BE8A}"/>
              </a:ext>
            </a:extLst>
          </p:cNvPr>
          <p:cNvSpPr>
            <a:spLocks noGrp="1"/>
          </p:cNvSpPr>
          <p:nvPr>
            <p:ph type="body" sz="quarter" idx="27"/>
          </p:nvPr>
        </p:nvSpPr>
        <p:spPr>
          <a:xfrm>
            <a:off x="751414" y="378372"/>
            <a:ext cx="11440586" cy="1126708"/>
          </a:xfrm>
        </p:spPr>
        <p:txBody>
          <a:bodyPr/>
          <a:lstStyle/>
          <a:p>
            <a:r>
              <a:rPr lang="en-GB" noProof="0" dirty="0"/>
              <a:t>SELF ASSESSMENT</a:t>
            </a:r>
          </a:p>
        </p:txBody>
      </p:sp>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14"/>
          </p:nvPr>
        </p:nvSpPr>
        <p:spPr>
          <a:xfrm>
            <a:off x="317920" y="3293659"/>
            <a:ext cx="11511528" cy="3050628"/>
          </a:xfrm>
        </p:spPr>
        <p:txBody>
          <a:bodyPr/>
          <a:lstStyle/>
          <a:p>
            <a:pPr>
              <a:buNone/>
            </a:pPr>
            <a:r>
              <a:rPr lang="en-GB" noProof="0" dirty="0"/>
              <a:t>Before starting something new, it helps to understand </a:t>
            </a:r>
            <a:r>
              <a:rPr lang="en-GB" b="1" noProof="0" dirty="0"/>
              <a:t>what matters to you</a:t>
            </a:r>
            <a:r>
              <a:rPr lang="en-GB" noProof="0" dirty="0"/>
              <a:t>.</a:t>
            </a:r>
            <a:br>
              <a:rPr lang="en-GB" noProof="0" dirty="0"/>
            </a:br>
            <a:r>
              <a:rPr lang="en-GB" noProof="0" dirty="0"/>
              <a:t>Take a few minutes to think about these four questions. </a:t>
            </a:r>
          </a:p>
          <a:p>
            <a:pPr>
              <a:buNone/>
            </a:pPr>
            <a:r>
              <a:rPr lang="en-GB" noProof="0" dirty="0"/>
              <a:t>You can write down simple words or short sentences.</a:t>
            </a:r>
          </a:p>
          <a:p>
            <a:pPr>
              <a:buNone/>
            </a:pPr>
            <a:endParaRPr lang="en-GB" noProof="0" dirty="0"/>
          </a:p>
          <a:p>
            <a:pPr marL="457200" indent="-457200">
              <a:buFont typeface="+mj-lt"/>
              <a:buAutoNum type="arabicPeriod"/>
            </a:pPr>
            <a:r>
              <a:rPr lang="en-GB" noProof="0" dirty="0"/>
              <a:t>What do you hope to get from your business? (money, freedom, purpose, confidence?)</a:t>
            </a:r>
          </a:p>
          <a:p>
            <a:pPr marL="457200" indent="-457200">
              <a:buFont typeface="+mj-lt"/>
              <a:buAutoNum type="arabicPeriod"/>
            </a:pPr>
            <a:r>
              <a:rPr lang="en-GB" noProof="0" dirty="0"/>
              <a:t>What are you good at? (skills, talents, things people often ask you for help with?)</a:t>
            </a:r>
          </a:p>
          <a:p>
            <a:pPr marL="457200" indent="-457200">
              <a:buFont typeface="+mj-lt"/>
              <a:buAutoNum type="arabicPeriod"/>
            </a:pPr>
            <a:r>
              <a:rPr lang="en-GB" noProof="0" dirty="0"/>
              <a:t>What do you enjoy doing? (hobbies, interests, everyday tasks that bring you joy?)</a:t>
            </a:r>
          </a:p>
          <a:p>
            <a:pPr marL="457200" indent="-457200">
              <a:buFont typeface="+mj-lt"/>
              <a:buAutoNum type="arabicPeriod"/>
            </a:pPr>
            <a:r>
              <a:rPr lang="en-GB" noProof="0" dirty="0"/>
              <a:t>What do you need right now to feel ready? (support, training, time, tools?)</a:t>
            </a:r>
          </a:p>
          <a:p>
            <a:endParaRPr lang="en-GB" noProof="0" dirty="0"/>
          </a:p>
          <a:p>
            <a:r>
              <a:rPr lang="en-GB" noProof="0" dirty="0"/>
              <a:t>We’ll use your answers to help shape your next steps in this journey.</a:t>
            </a:r>
          </a:p>
        </p:txBody>
      </p:sp>
      <p:sp>
        <p:nvSpPr>
          <p:cNvPr id="3" name="Rectangle 2">
            <a:extLst>
              <a:ext uri="{FF2B5EF4-FFF2-40B4-BE49-F238E27FC236}">
                <a16:creationId xmlns:a16="http://schemas.microsoft.com/office/drawing/2014/main" id="{03CEA03C-3705-84FD-C719-DE02FA3C00F1}"/>
              </a:ext>
            </a:extLst>
          </p:cNvPr>
          <p:cNvSpPr/>
          <p:nvPr/>
        </p:nvSpPr>
        <p:spPr>
          <a:xfrm>
            <a:off x="533081" y="2281960"/>
            <a:ext cx="4904847" cy="851225"/>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4" name="Group 3">
            <a:extLst>
              <a:ext uri="{FF2B5EF4-FFF2-40B4-BE49-F238E27FC236}">
                <a16:creationId xmlns:a16="http://schemas.microsoft.com/office/drawing/2014/main" id="{4EC0C0D9-76AE-6918-73E1-B649444E3720}"/>
              </a:ext>
            </a:extLst>
          </p:cNvPr>
          <p:cNvGrpSpPr/>
          <p:nvPr/>
        </p:nvGrpSpPr>
        <p:grpSpPr>
          <a:xfrm>
            <a:off x="753789" y="1870344"/>
            <a:ext cx="2788753" cy="578690"/>
            <a:chOff x="2045517" y="6166884"/>
            <a:chExt cx="2788753" cy="578690"/>
          </a:xfrm>
        </p:grpSpPr>
        <p:sp>
          <p:nvSpPr>
            <p:cNvPr id="5" name="Rectangle 4">
              <a:extLst>
                <a:ext uri="{FF2B5EF4-FFF2-40B4-BE49-F238E27FC236}">
                  <a16:creationId xmlns:a16="http://schemas.microsoft.com/office/drawing/2014/main" id="{16192122-69C0-61AE-9B67-769ABC129DAC}"/>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Rectangle 5">
              <a:extLst>
                <a:ext uri="{FF2B5EF4-FFF2-40B4-BE49-F238E27FC236}">
                  <a16:creationId xmlns:a16="http://schemas.microsoft.com/office/drawing/2014/main" id="{4FD38710-57CF-27D3-A859-83597E01945C}"/>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Rectangle 6">
              <a:extLst>
                <a:ext uri="{FF2B5EF4-FFF2-40B4-BE49-F238E27FC236}">
                  <a16:creationId xmlns:a16="http://schemas.microsoft.com/office/drawing/2014/main" id="{06D25DD0-3404-99CA-E2FD-31D459176BE8}"/>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noProof="0" dirty="0">
                  <a:effectLst/>
                  <a:latin typeface="Calibri" panose="020F0502020204030204" pitchFamily="34" charset="0"/>
                  <a:ea typeface="Times New Roman" panose="02020603050405020304" pitchFamily="18" charset="0"/>
                  <a:cs typeface="Times New Roman" panose="02020603050405020304" pitchFamily="18" charset="0"/>
                </a:rPr>
                <a:t>Exercise</a:t>
              </a:r>
              <a:endParaRPr lang="en-GB" sz="3000" noProof="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Graphic 7" descr="Clipboard Partially Ticked outline">
              <a:extLst>
                <a:ext uri="{FF2B5EF4-FFF2-40B4-BE49-F238E27FC236}">
                  <a16:creationId xmlns:a16="http://schemas.microsoft.com/office/drawing/2014/main" id="{E4242D1B-84BA-FC78-E999-E516194861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9" name="Text Placeholder 2">
            <a:extLst>
              <a:ext uri="{FF2B5EF4-FFF2-40B4-BE49-F238E27FC236}">
                <a16:creationId xmlns:a16="http://schemas.microsoft.com/office/drawing/2014/main" id="{F4BEE342-9A25-175F-26A2-023AF9411399}"/>
              </a:ext>
            </a:extLst>
          </p:cNvPr>
          <p:cNvSpPr txBox="1">
            <a:spLocks/>
          </p:cNvSpPr>
          <p:nvPr/>
        </p:nvSpPr>
        <p:spPr>
          <a:xfrm>
            <a:off x="790258" y="2580811"/>
            <a:ext cx="4397759" cy="39599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b="1" noProof="0" dirty="0"/>
              <a:t>Make a list for each of these 4 areas</a:t>
            </a:r>
          </a:p>
        </p:txBody>
      </p:sp>
      <p:pic>
        <p:nvPicPr>
          <p:cNvPr id="15" name="Graphic 14" descr="Clipboard with solid fill">
            <a:extLst>
              <a:ext uri="{FF2B5EF4-FFF2-40B4-BE49-F238E27FC236}">
                <a16:creationId xmlns:a16="http://schemas.microsoft.com/office/drawing/2014/main" id="{1C7DF9DA-338A-30B2-DE7C-92E99CE255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55138">
            <a:off x="9905789" y="2131719"/>
            <a:ext cx="1746472" cy="1746472"/>
          </a:xfrm>
          <a:prstGeom prst="rect">
            <a:avLst/>
          </a:prstGeom>
        </p:spPr>
      </p:pic>
    </p:spTree>
    <p:extLst>
      <p:ext uri="{BB962C8B-B14F-4D97-AF65-F5344CB8AC3E}">
        <p14:creationId xmlns:p14="http://schemas.microsoft.com/office/powerpoint/2010/main" val="4014985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2" y="311362"/>
            <a:ext cx="6597121" cy="720752"/>
          </a:xfrm>
        </p:spPr>
        <p:txBody>
          <a:bodyPr/>
          <a:lstStyle/>
          <a:p>
            <a:r>
              <a:rPr lang="en-GB" noProof="0" dirty="0"/>
              <a:t>FACING CHALLENGES</a:t>
            </a:r>
          </a:p>
        </p:txBody>
      </p:sp>
      <p:sp>
        <p:nvSpPr>
          <p:cNvPr id="5" name="Text Placeholder 2">
            <a:extLst>
              <a:ext uri="{FF2B5EF4-FFF2-40B4-BE49-F238E27FC236}">
                <a16:creationId xmlns:a16="http://schemas.microsoft.com/office/drawing/2014/main" id="{C23C6F1E-8F2E-5DD5-B68A-B1E68A261987}"/>
              </a:ext>
            </a:extLst>
          </p:cNvPr>
          <p:cNvSpPr txBox="1">
            <a:spLocks/>
          </p:cNvSpPr>
          <p:nvPr/>
        </p:nvSpPr>
        <p:spPr>
          <a:xfrm>
            <a:off x="302838" y="1411140"/>
            <a:ext cx="7045695" cy="5122611"/>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noProof="0" dirty="0"/>
              <a:t>Starting a business in a new country isn’t always easy, especially as a migrant woman. You might face extra challenges, and that’s completely normal.</a:t>
            </a:r>
          </a:p>
          <a:p>
            <a:pPr>
              <a:buNone/>
            </a:pPr>
            <a:endParaRPr lang="en-GB" noProof="0" dirty="0"/>
          </a:p>
          <a:p>
            <a:pPr>
              <a:buNone/>
            </a:pPr>
            <a:r>
              <a:rPr lang="en-GB" noProof="0" dirty="0"/>
              <a:t>But here’s the good news:</a:t>
            </a:r>
            <a:br>
              <a:rPr lang="en-GB" noProof="0" dirty="0"/>
            </a:br>
            <a:r>
              <a:rPr lang="en-GB" b="1" noProof="0" dirty="0"/>
              <a:t>When you can name the challenge, you can start to find a solution.</a:t>
            </a:r>
          </a:p>
          <a:p>
            <a:pPr>
              <a:buNone/>
            </a:pPr>
            <a:endParaRPr lang="en-GB" noProof="0" dirty="0"/>
          </a:p>
          <a:p>
            <a:pPr>
              <a:buNone/>
            </a:pPr>
            <a:r>
              <a:rPr lang="en-GB" noProof="0" dirty="0"/>
              <a:t>That’s what entrepreneurs do—they don’t have all the answers, but they keep going. They find creative ways to move forward, and they ask for support when they need it.</a:t>
            </a:r>
          </a:p>
          <a:p>
            <a:pPr>
              <a:buNone/>
            </a:pPr>
            <a:endParaRPr lang="en-GB" noProof="0" dirty="0"/>
          </a:p>
          <a:p>
            <a:r>
              <a:rPr lang="en-GB" noProof="0" dirty="0"/>
              <a:t>You don’t have to face challenges alone.</a:t>
            </a:r>
            <a:br>
              <a:rPr lang="en-GB" noProof="0" dirty="0"/>
            </a:br>
            <a:r>
              <a:rPr lang="en-GB" b="1" noProof="0" dirty="0"/>
              <a:t>3 Kitchens is here to help you learn, grow, and find your </a:t>
            </a:r>
            <a:r>
              <a:rPr lang="en-GB" b="1" noProof="0" dirty="0" err="1"/>
              <a:t>wa</a:t>
            </a:r>
            <a:r>
              <a:rPr lang="en-GB" b="1" dirty="0"/>
              <a:t>y.</a:t>
            </a:r>
            <a:endParaRPr lang="en-GB" noProof="0" dirty="0"/>
          </a:p>
        </p:txBody>
      </p:sp>
      <p:pic>
        <p:nvPicPr>
          <p:cNvPr id="6" name="Picture 5" descr="Colourful wooden maze">
            <a:extLst>
              <a:ext uri="{FF2B5EF4-FFF2-40B4-BE49-F238E27FC236}">
                <a16:creationId xmlns:a16="http://schemas.microsoft.com/office/drawing/2014/main" id="{AA1C159A-03C7-35F1-8C48-5F6475BB592A}"/>
              </a:ext>
            </a:extLst>
          </p:cNvPr>
          <p:cNvPicPr>
            <a:picLocks noChangeAspect="1"/>
          </p:cNvPicPr>
          <p:nvPr/>
        </p:nvPicPr>
        <p:blipFill>
          <a:blip r:embed="rId2"/>
          <a:srcRect l="29986" r="28693"/>
          <a:stretch/>
        </p:blipFill>
        <p:spPr>
          <a:xfrm>
            <a:off x="7707085" y="0"/>
            <a:ext cx="4256955" cy="6858000"/>
          </a:xfrm>
          <a:prstGeom prst="rect">
            <a:avLst/>
          </a:prstGeom>
        </p:spPr>
      </p:pic>
    </p:spTree>
    <p:extLst>
      <p:ext uri="{BB962C8B-B14F-4D97-AF65-F5344CB8AC3E}">
        <p14:creationId xmlns:p14="http://schemas.microsoft.com/office/powerpoint/2010/main" val="2358381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4" y="378372"/>
            <a:ext cx="7613653" cy="1126708"/>
          </a:xfrm>
        </p:spPr>
        <p:txBody>
          <a:bodyPr/>
          <a:lstStyle/>
          <a:p>
            <a:r>
              <a:rPr lang="en-GB" noProof="0" dirty="0"/>
              <a:t>CHALLENGES FACED</a:t>
            </a:r>
          </a:p>
        </p:txBody>
      </p:sp>
      <p:sp>
        <p:nvSpPr>
          <p:cNvPr id="3" name="Text Placeholder 2">
            <a:extLst>
              <a:ext uri="{FF2B5EF4-FFF2-40B4-BE49-F238E27FC236}">
                <a16:creationId xmlns:a16="http://schemas.microsoft.com/office/drawing/2014/main" id="{4EC48B45-923A-2E71-AF4A-8517B789B63C}"/>
              </a:ext>
            </a:extLst>
          </p:cNvPr>
          <p:cNvSpPr>
            <a:spLocks noGrp="1"/>
          </p:cNvSpPr>
          <p:nvPr>
            <p:ph type="body" sz="quarter" idx="14"/>
          </p:nvPr>
        </p:nvSpPr>
        <p:spPr>
          <a:xfrm>
            <a:off x="588824" y="1927195"/>
            <a:ext cx="10792716" cy="3580332"/>
          </a:xfrm>
        </p:spPr>
        <p:txBody>
          <a:bodyPr/>
          <a:lstStyle/>
          <a:p>
            <a:pPr>
              <a:buNone/>
            </a:pPr>
            <a:r>
              <a:rPr lang="en-GB" dirty="0"/>
              <a:t>We understand that many of the barriers you face are real, and often connected. They can make starting something feel overwhelming, but </a:t>
            </a:r>
            <a:r>
              <a:rPr lang="en-GB" i="1" dirty="0"/>
              <a:t>can</a:t>
            </a:r>
            <a:r>
              <a:rPr lang="en-GB" dirty="0"/>
              <a:t> move forward, step by step.</a:t>
            </a:r>
          </a:p>
          <a:p>
            <a:pPr>
              <a:buNone/>
            </a:pPr>
            <a:endParaRPr lang="en-GB" dirty="0"/>
          </a:p>
          <a:p>
            <a:pPr>
              <a:buNone/>
            </a:pPr>
            <a:r>
              <a:rPr lang="en-GB" dirty="0"/>
              <a:t>Here are some of the common challenges we hear from participants:</a:t>
            </a:r>
          </a:p>
          <a:p>
            <a:pPr>
              <a:buNone/>
            </a:pPr>
            <a:endParaRPr lang="en-GB" dirty="0"/>
          </a:p>
          <a:p>
            <a:pPr marL="342900" indent="-342900">
              <a:buFont typeface="Arial" panose="020B0604020202020204" pitchFamily="34" charset="0"/>
              <a:buChar char="•"/>
            </a:pPr>
            <a:r>
              <a:rPr lang="en-GB" dirty="0"/>
              <a:t>Not knowing how the local food market works or what customers might want</a:t>
            </a:r>
          </a:p>
          <a:p>
            <a:pPr marL="342900" indent="-342900">
              <a:buFont typeface="Arial" panose="020B0604020202020204" pitchFamily="34" charset="0"/>
              <a:buChar char="•"/>
            </a:pPr>
            <a:r>
              <a:rPr lang="en-GB" dirty="0"/>
              <a:t>Not having a network—people who can support, advise, or connect you</a:t>
            </a:r>
          </a:p>
          <a:p>
            <a:pPr marL="342900" indent="-342900">
              <a:buFont typeface="Arial" panose="020B0604020202020204" pitchFamily="34" charset="0"/>
              <a:buChar char="•"/>
            </a:pPr>
            <a:r>
              <a:rPr lang="en-GB" dirty="0"/>
              <a:t>Not understanding the rules, permits, or steps to start a food business</a:t>
            </a:r>
          </a:p>
          <a:p>
            <a:pPr marL="342900" indent="-342900">
              <a:buFont typeface="Arial" panose="020B0604020202020204" pitchFamily="34" charset="0"/>
              <a:buChar char="•"/>
            </a:pPr>
            <a:r>
              <a:rPr lang="en-GB" dirty="0"/>
              <a:t>Finding it hard to access money or even a kitchen space to begin</a:t>
            </a:r>
          </a:p>
          <a:p>
            <a:pPr marL="342900" indent="-342900">
              <a:buFont typeface="Arial" panose="020B0604020202020204" pitchFamily="34" charset="0"/>
              <a:buChar char="•"/>
            </a:pPr>
            <a:r>
              <a:rPr lang="en-GB" dirty="0"/>
              <a:t>Struggling with the language or adjusting to a new culture</a:t>
            </a:r>
          </a:p>
          <a:p>
            <a:endParaRPr lang="en-GB" dirty="0"/>
          </a:p>
          <a:p>
            <a:r>
              <a:rPr lang="en-GB" dirty="0"/>
              <a:t>These are real barriers, but they’re not permanent. Build on the strengths you already possess, including your food traditions, life experiences, and determination. You can learn how to navigate local systems, build connections, and take meaningful steps toward your food business goals.</a:t>
            </a:r>
          </a:p>
        </p:txBody>
      </p:sp>
    </p:spTree>
    <p:extLst>
      <p:ext uri="{BB962C8B-B14F-4D97-AF65-F5344CB8AC3E}">
        <p14:creationId xmlns:p14="http://schemas.microsoft.com/office/powerpoint/2010/main" val="3698978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4" y="378372"/>
            <a:ext cx="7613653" cy="1126708"/>
          </a:xfrm>
        </p:spPr>
        <p:txBody>
          <a:bodyPr/>
          <a:lstStyle/>
          <a:p>
            <a:r>
              <a:rPr lang="en-GB" noProof="0" dirty="0"/>
              <a:t>GOOD NEWS</a:t>
            </a:r>
          </a:p>
        </p:txBody>
      </p:sp>
      <p:sp>
        <p:nvSpPr>
          <p:cNvPr id="3" name="Text Placeholder 2">
            <a:extLst>
              <a:ext uri="{FF2B5EF4-FFF2-40B4-BE49-F238E27FC236}">
                <a16:creationId xmlns:a16="http://schemas.microsoft.com/office/drawing/2014/main" id="{4EC48B45-923A-2E71-AF4A-8517B789B63C}"/>
              </a:ext>
            </a:extLst>
          </p:cNvPr>
          <p:cNvSpPr>
            <a:spLocks noGrp="1"/>
          </p:cNvSpPr>
          <p:nvPr>
            <p:ph type="body" sz="quarter" idx="14"/>
          </p:nvPr>
        </p:nvSpPr>
        <p:spPr>
          <a:xfrm>
            <a:off x="586800" y="2178955"/>
            <a:ext cx="6314332" cy="3606995"/>
          </a:xfrm>
        </p:spPr>
        <p:txBody>
          <a:bodyPr/>
          <a:lstStyle/>
          <a:p>
            <a:pPr>
              <a:buNone/>
            </a:pPr>
            <a:r>
              <a:rPr lang="en-GB" noProof="0" dirty="0"/>
              <a:t>Across the EU, there are many great supports for women migrants who want to start or grow a  food business in their new country.</a:t>
            </a:r>
          </a:p>
          <a:p>
            <a:pPr>
              <a:buNone/>
            </a:pPr>
            <a:endParaRPr lang="en-GB" noProof="0" dirty="0"/>
          </a:p>
          <a:p>
            <a:r>
              <a:rPr lang="en-GB" b="1" noProof="0" dirty="0">
                <a:solidFill>
                  <a:srgbClr val="84BFA4"/>
                </a:solidFill>
              </a:rPr>
              <a:t>Throughout this course, we’ll show you some of the best examples to inspire and guide you."</a:t>
            </a:r>
          </a:p>
        </p:txBody>
      </p:sp>
      <p:pic>
        <p:nvPicPr>
          <p:cNvPr id="7" name="Obraz 6">
            <a:extLst>
              <a:ext uri="{FF2B5EF4-FFF2-40B4-BE49-F238E27FC236}">
                <a16:creationId xmlns:a16="http://schemas.microsoft.com/office/drawing/2014/main" id="{F59F88AB-692D-7722-DA3A-7059319AC807}"/>
              </a:ext>
            </a:extLst>
          </p:cNvPr>
          <p:cNvPicPr>
            <a:picLocks noChangeAspect="1"/>
          </p:cNvPicPr>
          <p:nvPr/>
        </p:nvPicPr>
        <p:blipFill>
          <a:blip r:embed="rId2"/>
          <a:stretch>
            <a:fillRect/>
          </a:stretch>
        </p:blipFill>
        <p:spPr>
          <a:xfrm>
            <a:off x="7480028" y="1784049"/>
            <a:ext cx="4481451" cy="31717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00601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sz="3600" noProof="0" dirty="0">
                <a:solidFill>
                  <a:schemeClr val="bg1"/>
                </a:solidFill>
              </a:rPr>
              <a:t> CASE STUDY</a:t>
            </a:r>
          </a:p>
        </p:txBody>
      </p:sp>
      <p:sp>
        <p:nvSpPr>
          <p:cNvPr id="7" name="Rectangle 6">
            <a:extLst>
              <a:ext uri="{FF2B5EF4-FFF2-40B4-BE49-F238E27FC236}">
                <a16:creationId xmlns:a16="http://schemas.microsoft.com/office/drawing/2014/main" id="{F1FCC05A-99C0-F90A-C653-1ABA8C8054A2}"/>
              </a:ext>
            </a:extLst>
          </p:cNvPr>
          <p:cNvSpPr/>
          <p:nvPr/>
        </p:nvSpPr>
        <p:spPr>
          <a:xfrm>
            <a:off x="0" y="592224"/>
            <a:ext cx="12191999" cy="137204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Text Placeholder 5">
            <a:extLst>
              <a:ext uri="{FF2B5EF4-FFF2-40B4-BE49-F238E27FC236}">
                <a16:creationId xmlns:a16="http://schemas.microsoft.com/office/drawing/2014/main" id="{31392DDE-8EEB-DF01-5E93-B51D61C11A85}"/>
              </a:ext>
            </a:extLst>
          </p:cNvPr>
          <p:cNvSpPr txBox="1">
            <a:spLocks/>
          </p:cNvSpPr>
          <p:nvPr/>
        </p:nvSpPr>
        <p:spPr>
          <a:xfrm>
            <a:off x="1065620" y="739563"/>
            <a:ext cx="7130712" cy="13816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580"/>
              </a:lnSpc>
              <a:spcBef>
                <a:spcPts val="0"/>
              </a:spcBef>
            </a:pPr>
            <a:r>
              <a:rPr lang="en-GB" b="1" noProof="0" dirty="0">
                <a:solidFill>
                  <a:schemeClr val="bg1"/>
                </a:solidFill>
              </a:rPr>
              <a:t>Entrepreneur: Lisa Gifford</a:t>
            </a:r>
            <a:r>
              <a:rPr lang="en-GB" noProof="0" dirty="0">
                <a:solidFill>
                  <a:schemeClr val="bg1"/>
                </a:solidFill>
              </a:rPr>
              <a:t> </a:t>
            </a:r>
          </a:p>
          <a:p>
            <a:pPr>
              <a:lnSpc>
                <a:spcPts val="2580"/>
              </a:lnSpc>
              <a:spcBef>
                <a:spcPts val="0"/>
              </a:spcBef>
            </a:pPr>
            <a:r>
              <a:rPr lang="en-GB" b="1" noProof="0" dirty="0">
                <a:solidFill>
                  <a:schemeClr val="bg1"/>
                </a:solidFill>
              </a:rPr>
              <a:t>Business: Leitrim Hill Creamery</a:t>
            </a:r>
            <a:endParaRPr lang="en-GB" noProof="0" dirty="0">
              <a:solidFill>
                <a:schemeClr val="bg1"/>
              </a:solidFill>
            </a:endParaRPr>
          </a:p>
          <a:p>
            <a:pPr>
              <a:lnSpc>
                <a:spcPts val="2580"/>
              </a:lnSpc>
              <a:spcBef>
                <a:spcPts val="0"/>
              </a:spcBef>
            </a:pPr>
            <a:r>
              <a:rPr lang="en-GB" b="1" noProof="0" dirty="0">
                <a:solidFill>
                  <a:schemeClr val="bg1"/>
                </a:solidFill>
              </a:rPr>
              <a:t>Location: </a:t>
            </a:r>
            <a:r>
              <a:rPr lang="en-GB" noProof="0" dirty="0">
                <a:solidFill>
                  <a:schemeClr val="bg1"/>
                </a:solidFill>
              </a:rPr>
              <a:t>Ireland</a:t>
            </a:r>
          </a:p>
        </p:txBody>
      </p:sp>
      <p:sp>
        <p:nvSpPr>
          <p:cNvPr id="9" name="Rectangle 8">
            <a:extLst>
              <a:ext uri="{FF2B5EF4-FFF2-40B4-BE49-F238E27FC236}">
                <a16:creationId xmlns:a16="http://schemas.microsoft.com/office/drawing/2014/main" id="{AC09B182-F239-EAC6-6DA9-086C2E454993}"/>
              </a:ext>
            </a:extLst>
          </p:cNvPr>
          <p:cNvSpPr/>
          <p:nvPr/>
        </p:nvSpPr>
        <p:spPr>
          <a:xfrm rot="16200000">
            <a:off x="-394070" y="1030231"/>
            <a:ext cx="1776512" cy="461665"/>
          </a:xfrm>
          <a:prstGeom prst="rect">
            <a:avLst/>
          </a:prstGeom>
          <a:solidFill>
            <a:srgbClr val="84BFA4"/>
          </a:solidFill>
        </p:spPr>
        <p:txBody>
          <a:bodyPr wrap="none">
            <a:spAutoFit/>
          </a:bodyPr>
          <a:lstStyle/>
          <a:p>
            <a:pPr algn="ctr"/>
            <a:r>
              <a:rPr lang="en-GB" sz="2400" noProof="0" dirty="0">
                <a:solidFill>
                  <a:schemeClr val="bg1"/>
                </a:solidFill>
              </a:rPr>
              <a:t> CASE STUDY</a:t>
            </a:r>
          </a:p>
        </p:txBody>
      </p:sp>
      <p:sp>
        <p:nvSpPr>
          <p:cNvPr id="15" name="TextBox 14">
            <a:extLst>
              <a:ext uri="{FF2B5EF4-FFF2-40B4-BE49-F238E27FC236}">
                <a16:creationId xmlns:a16="http://schemas.microsoft.com/office/drawing/2014/main" id="{37EAE2C4-4315-FEBD-5934-C0DCA4CEC44E}"/>
              </a:ext>
            </a:extLst>
          </p:cNvPr>
          <p:cNvSpPr txBox="1"/>
          <p:nvPr/>
        </p:nvSpPr>
        <p:spPr>
          <a:xfrm>
            <a:off x="654701" y="2857848"/>
            <a:ext cx="4860575" cy="2747675"/>
          </a:xfrm>
          <a:prstGeom prst="rect">
            <a:avLst/>
          </a:prstGeom>
          <a:noFill/>
        </p:spPr>
        <p:txBody>
          <a:bodyPr wrap="square">
            <a:spAutoFit/>
          </a:bodyPr>
          <a:lstStyle/>
          <a:p>
            <a:pPr algn="ctr">
              <a:lnSpc>
                <a:spcPts val="2340"/>
              </a:lnSpc>
            </a:pPr>
            <a:r>
              <a:rPr lang="en-GB" sz="2200" i="1" noProof="0" dirty="0">
                <a:solidFill>
                  <a:srgbClr val="382B1B"/>
                </a:solidFill>
              </a:rPr>
              <a:t>Lisa grew up in New York and moved to Ireland in 2016. At 75, she moved to Leitrim. She got some goats and threw herself into making cheese. Her motto is “making something out of nothing” which led to her creation of Leitrim Hill Creamery, a micro-creamery in a converted hay shed that produces small-batch artisanal dairy products. </a:t>
            </a:r>
          </a:p>
        </p:txBody>
      </p:sp>
      <p:sp>
        <p:nvSpPr>
          <p:cNvPr id="16" name="Freeform 15">
            <a:extLst>
              <a:ext uri="{FF2B5EF4-FFF2-40B4-BE49-F238E27FC236}">
                <a16:creationId xmlns:a16="http://schemas.microsoft.com/office/drawing/2014/main" id="{022CCC47-A79B-7E4B-58A1-A33AA5C2AD33}"/>
              </a:ext>
            </a:extLst>
          </p:cNvPr>
          <p:cNvSpPr/>
          <p:nvPr/>
        </p:nvSpPr>
        <p:spPr>
          <a:xfrm>
            <a:off x="5890661" y="276446"/>
            <a:ext cx="6138995" cy="430850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a:blip r:embed="rId2"/>
            <a:stretch>
              <a:fillRect/>
            </a:stretch>
          </a:blipFill>
          <a:ln w="2960" cap="flat">
            <a:noFill/>
            <a:prstDash val="solid"/>
            <a:miter/>
          </a:ln>
        </p:spPr>
        <p:txBody>
          <a:bodyPr wrap="square" rtlCol="0" anchor="ctr">
            <a:noAutofit/>
          </a:bodyPr>
          <a:lstStyle/>
          <a:p>
            <a:endParaRPr lang="en-GB" b="0" i="0" noProof="0" dirty="0">
              <a:latin typeface="Calibri" panose="020F0502020204030204" pitchFamily="34" charset="0"/>
            </a:endParaRPr>
          </a:p>
        </p:txBody>
      </p:sp>
      <p:sp>
        <p:nvSpPr>
          <p:cNvPr id="17" name="Graphic 4">
            <a:extLst>
              <a:ext uri="{FF2B5EF4-FFF2-40B4-BE49-F238E27FC236}">
                <a16:creationId xmlns:a16="http://schemas.microsoft.com/office/drawing/2014/main" id="{6568C202-169F-6783-6F5C-8FC9B123230D}"/>
              </a:ext>
            </a:extLst>
          </p:cNvPr>
          <p:cNvSpPr/>
          <p:nvPr/>
        </p:nvSpPr>
        <p:spPr>
          <a:xfrm rot="3048013">
            <a:off x="10840108" y="3234926"/>
            <a:ext cx="2256437" cy="232656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alpha val="77000"/>
            </a:srgbClr>
          </a:solidFill>
          <a:ln w="2960" cap="flat">
            <a:noFill/>
            <a:prstDash val="solid"/>
            <a:miter/>
          </a:ln>
        </p:spPr>
        <p:txBody>
          <a:bodyPr rtlCol="0" anchor="ctr"/>
          <a:lstStyle/>
          <a:p>
            <a:endParaRPr lang="en-GB" b="0" i="0" noProof="0" dirty="0">
              <a:latin typeface="Calibri" panose="020F0502020204030204" pitchFamily="34" charset="0"/>
            </a:endParaRPr>
          </a:p>
        </p:txBody>
      </p:sp>
      <p:grpSp>
        <p:nvGrpSpPr>
          <p:cNvPr id="5" name="Grupa 4">
            <a:extLst>
              <a:ext uri="{FF2B5EF4-FFF2-40B4-BE49-F238E27FC236}">
                <a16:creationId xmlns:a16="http://schemas.microsoft.com/office/drawing/2014/main" id="{5E5F076E-FDF4-34FC-B00D-D6719F4EF73D}"/>
              </a:ext>
            </a:extLst>
          </p:cNvPr>
          <p:cNvGrpSpPr/>
          <p:nvPr/>
        </p:nvGrpSpPr>
        <p:grpSpPr>
          <a:xfrm>
            <a:off x="534216" y="5707278"/>
            <a:ext cx="5101543" cy="914400"/>
            <a:chOff x="789118" y="5751784"/>
            <a:chExt cx="5101543" cy="914400"/>
          </a:xfrm>
        </p:grpSpPr>
        <p:sp>
          <p:nvSpPr>
            <p:cNvPr id="18" name="Text Placeholder 4">
              <a:extLst>
                <a:ext uri="{FF2B5EF4-FFF2-40B4-BE49-F238E27FC236}">
                  <a16:creationId xmlns:a16="http://schemas.microsoft.com/office/drawing/2014/main" id="{709E18FD-47FA-6107-28CB-E0B0FA1BAF05}"/>
                </a:ext>
              </a:extLst>
            </p:cNvPr>
            <p:cNvSpPr txBox="1">
              <a:spLocks/>
            </p:cNvSpPr>
            <p:nvPr/>
          </p:nvSpPr>
          <p:spPr>
            <a:xfrm>
              <a:off x="1794149" y="6022700"/>
              <a:ext cx="4096512" cy="37256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sz="1800" b="1" noProof="0" dirty="0">
                  <a:solidFill>
                    <a:srgbClr val="84BFA4"/>
                  </a:solidFill>
                  <a:hlinkClick r:id="rId3">
                    <a:extLst>
                      <a:ext uri="{A12FA001-AC4F-418D-AE19-62706E023703}">
                        <ahyp:hlinkClr xmlns:ahyp="http://schemas.microsoft.com/office/drawing/2018/hyperlinkcolor" val="tx"/>
                      </a:ext>
                    </a:extLst>
                  </a:hlinkClick>
                </a:rPr>
                <a:t>Visit their website for more information!</a:t>
              </a:r>
              <a:endParaRPr lang="en-GB" sz="1800" b="1" noProof="0" dirty="0">
                <a:solidFill>
                  <a:srgbClr val="84BFA4"/>
                </a:solidFill>
              </a:endParaRPr>
            </a:p>
          </p:txBody>
        </p:sp>
        <p:pic>
          <p:nvPicPr>
            <p:cNvPr id="3" name="Grafika 2" descr="Internet z wypełnieniem pełnym">
              <a:extLst>
                <a:ext uri="{FF2B5EF4-FFF2-40B4-BE49-F238E27FC236}">
                  <a16:creationId xmlns:a16="http://schemas.microsoft.com/office/drawing/2014/main" id="{15BABE47-235B-21DF-5F6B-388726D5A9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9118" y="5751784"/>
              <a:ext cx="914400" cy="914400"/>
            </a:xfrm>
            <a:prstGeom prst="rect">
              <a:avLst/>
            </a:prstGeom>
          </p:spPr>
        </p:pic>
      </p:grpSp>
    </p:spTree>
    <p:extLst>
      <p:ext uri="{BB962C8B-B14F-4D97-AF65-F5344CB8AC3E}">
        <p14:creationId xmlns:p14="http://schemas.microsoft.com/office/powerpoint/2010/main" val="2962885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sz="3600" noProof="0" dirty="0">
                <a:solidFill>
                  <a:schemeClr val="bg1"/>
                </a:solidFill>
              </a:rPr>
              <a:t> CASE STUDY</a:t>
            </a:r>
          </a:p>
        </p:txBody>
      </p:sp>
      <p:sp>
        <p:nvSpPr>
          <p:cNvPr id="7" name="Rectangle 6">
            <a:extLst>
              <a:ext uri="{FF2B5EF4-FFF2-40B4-BE49-F238E27FC236}">
                <a16:creationId xmlns:a16="http://schemas.microsoft.com/office/drawing/2014/main" id="{F1FCC05A-99C0-F90A-C653-1ABA8C8054A2}"/>
              </a:ext>
            </a:extLst>
          </p:cNvPr>
          <p:cNvSpPr/>
          <p:nvPr/>
        </p:nvSpPr>
        <p:spPr>
          <a:xfrm>
            <a:off x="0" y="592224"/>
            <a:ext cx="12191999" cy="137204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Text Placeholder 5">
            <a:extLst>
              <a:ext uri="{FF2B5EF4-FFF2-40B4-BE49-F238E27FC236}">
                <a16:creationId xmlns:a16="http://schemas.microsoft.com/office/drawing/2014/main" id="{31392DDE-8EEB-DF01-5E93-B51D61C11A85}"/>
              </a:ext>
            </a:extLst>
          </p:cNvPr>
          <p:cNvSpPr txBox="1">
            <a:spLocks/>
          </p:cNvSpPr>
          <p:nvPr/>
        </p:nvSpPr>
        <p:spPr>
          <a:xfrm>
            <a:off x="1065620" y="739563"/>
            <a:ext cx="7130712" cy="13816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580"/>
              </a:lnSpc>
              <a:spcBef>
                <a:spcPts val="0"/>
              </a:spcBef>
            </a:pPr>
            <a:r>
              <a:rPr lang="en-GB" b="1" noProof="0" dirty="0">
                <a:solidFill>
                  <a:schemeClr val="bg1"/>
                </a:solidFill>
              </a:rPr>
              <a:t>Entrepreneur: Lisa Gifford</a:t>
            </a:r>
            <a:r>
              <a:rPr lang="en-GB" noProof="0" dirty="0">
                <a:solidFill>
                  <a:schemeClr val="bg1"/>
                </a:solidFill>
              </a:rPr>
              <a:t> </a:t>
            </a:r>
          </a:p>
          <a:p>
            <a:pPr>
              <a:lnSpc>
                <a:spcPts val="2580"/>
              </a:lnSpc>
              <a:spcBef>
                <a:spcPts val="0"/>
              </a:spcBef>
            </a:pPr>
            <a:r>
              <a:rPr lang="en-GB" b="1" noProof="0" dirty="0">
                <a:solidFill>
                  <a:schemeClr val="bg1"/>
                </a:solidFill>
              </a:rPr>
              <a:t>Business: Leitrim Hill Creamery</a:t>
            </a:r>
            <a:endParaRPr lang="en-GB" noProof="0" dirty="0">
              <a:solidFill>
                <a:schemeClr val="bg1"/>
              </a:solidFill>
            </a:endParaRPr>
          </a:p>
          <a:p>
            <a:pPr>
              <a:lnSpc>
                <a:spcPts val="2580"/>
              </a:lnSpc>
              <a:spcBef>
                <a:spcPts val="0"/>
              </a:spcBef>
            </a:pPr>
            <a:r>
              <a:rPr lang="en-GB" b="1" noProof="0" dirty="0">
                <a:solidFill>
                  <a:schemeClr val="bg1"/>
                </a:solidFill>
              </a:rPr>
              <a:t>Location: Ireland</a:t>
            </a:r>
            <a:endParaRPr lang="en-GB" noProof="0" dirty="0">
              <a:solidFill>
                <a:schemeClr val="bg1"/>
              </a:solidFill>
            </a:endParaRPr>
          </a:p>
        </p:txBody>
      </p:sp>
      <p:sp>
        <p:nvSpPr>
          <p:cNvPr id="9" name="Rectangle 8">
            <a:extLst>
              <a:ext uri="{FF2B5EF4-FFF2-40B4-BE49-F238E27FC236}">
                <a16:creationId xmlns:a16="http://schemas.microsoft.com/office/drawing/2014/main" id="{AC09B182-F239-EAC6-6DA9-086C2E454993}"/>
              </a:ext>
            </a:extLst>
          </p:cNvPr>
          <p:cNvSpPr/>
          <p:nvPr/>
        </p:nvSpPr>
        <p:spPr>
          <a:xfrm rot="16200000">
            <a:off x="-394070" y="1030231"/>
            <a:ext cx="1776512" cy="461665"/>
          </a:xfrm>
          <a:prstGeom prst="rect">
            <a:avLst/>
          </a:prstGeom>
          <a:solidFill>
            <a:srgbClr val="84BFA4"/>
          </a:solidFill>
        </p:spPr>
        <p:txBody>
          <a:bodyPr wrap="none">
            <a:spAutoFit/>
          </a:bodyPr>
          <a:lstStyle/>
          <a:p>
            <a:pPr algn="ctr"/>
            <a:r>
              <a:rPr lang="en-GB" sz="2400" noProof="0" dirty="0">
                <a:solidFill>
                  <a:schemeClr val="bg1"/>
                </a:solidFill>
              </a:rPr>
              <a:t> CASE STUDY</a:t>
            </a:r>
          </a:p>
        </p:txBody>
      </p:sp>
      <p:sp>
        <p:nvSpPr>
          <p:cNvPr id="15" name="TextBox 14">
            <a:extLst>
              <a:ext uri="{FF2B5EF4-FFF2-40B4-BE49-F238E27FC236}">
                <a16:creationId xmlns:a16="http://schemas.microsoft.com/office/drawing/2014/main" id="{37EAE2C4-4315-FEBD-5934-C0DCA4CEC44E}"/>
              </a:ext>
            </a:extLst>
          </p:cNvPr>
          <p:cNvSpPr txBox="1"/>
          <p:nvPr/>
        </p:nvSpPr>
        <p:spPr>
          <a:xfrm>
            <a:off x="1088304" y="3888910"/>
            <a:ext cx="6696796" cy="977960"/>
          </a:xfrm>
          <a:prstGeom prst="rect">
            <a:avLst/>
          </a:prstGeom>
          <a:noFill/>
        </p:spPr>
        <p:txBody>
          <a:bodyPr wrap="square">
            <a:spAutoFit/>
          </a:bodyPr>
          <a:lstStyle/>
          <a:p>
            <a:pPr algn="ctr">
              <a:lnSpc>
                <a:spcPts val="2340"/>
              </a:lnSpc>
            </a:pPr>
            <a:r>
              <a:rPr lang="en-GB" sz="2200" i="1" noProof="0" dirty="0">
                <a:solidFill>
                  <a:srgbClr val="382B1B"/>
                </a:solidFill>
              </a:rPr>
              <a:t>“The challenges of a small business are ongoing and require education, intuition, honesty, patience, and rapid response, each and all used appropriately”.</a:t>
            </a:r>
          </a:p>
        </p:txBody>
      </p:sp>
      <p:sp>
        <p:nvSpPr>
          <p:cNvPr id="16" name="Freeform 15">
            <a:extLst>
              <a:ext uri="{FF2B5EF4-FFF2-40B4-BE49-F238E27FC236}">
                <a16:creationId xmlns:a16="http://schemas.microsoft.com/office/drawing/2014/main" id="{022CCC47-A79B-7E4B-58A1-A33AA5C2AD33}"/>
              </a:ext>
            </a:extLst>
          </p:cNvPr>
          <p:cNvSpPr/>
          <p:nvPr/>
        </p:nvSpPr>
        <p:spPr>
          <a:xfrm>
            <a:off x="7999461" y="2312534"/>
            <a:ext cx="3049180" cy="2538122"/>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a:blip r:embed="rId2"/>
            <a:stretch>
              <a:fillRect/>
            </a:stretch>
          </a:blipFill>
          <a:ln w="2960" cap="flat">
            <a:noFill/>
            <a:prstDash val="solid"/>
            <a:miter/>
          </a:ln>
        </p:spPr>
        <p:txBody>
          <a:bodyPr wrap="square" rtlCol="0" anchor="ctr">
            <a:noAutofit/>
          </a:bodyPr>
          <a:lstStyle/>
          <a:p>
            <a:endParaRPr lang="en-GB" b="0" i="0" noProof="0" dirty="0">
              <a:latin typeface="Calibri" panose="020F0502020204030204" pitchFamily="34" charset="0"/>
            </a:endParaRPr>
          </a:p>
        </p:txBody>
      </p:sp>
      <p:sp>
        <p:nvSpPr>
          <p:cNvPr id="17" name="Graphic 4">
            <a:extLst>
              <a:ext uri="{FF2B5EF4-FFF2-40B4-BE49-F238E27FC236}">
                <a16:creationId xmlns:a16="http://schemas.microsoft.com/office/drawing/2014/main" id="{6568C202-169F-6783-6F5C-8FC9B123230D}"/>
              </a:ext>
            </a:extLst>
          </p:cNvPr>
          <p:cNvSpPr/>
          <p:nvPr/>
        </p:nvSpPr>
        <p:spPr>
          <a:xfrm rot="3048013">
            <a:off x="10840108" y="3234926"/>
            <a:ext cx="2256437" cy="232656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alpha val="77000"/>
            </a:srgbClr>
          </a:solidFill>
          <a:ln w="2960" cap="flat">
            <a:noFill/>
            <a:prstDash val="solid"/>
            <a:miter/>
          </a:ln>
        </p:spPr>
        <p:txBody>
          <a:bodyPr rtlCol="0" anchor="ctr"/>
          <a:lstStyle/>
          <a:p>
            <a:endParaRPr lang="en-GB" b="0" i="0" noProof="0" dirty="0">
              <a:latin typeface="Calibri" panose="020F0502020204030204" pitchFamily="34" charset="0"/>
            </a:endParaRPr>
          </a:p>
        </p:txBody>
      </p:sp>
      <p:sp>
        <p:nvSpPr>
          <p:cNvPr id="3" name="TextBox 2">
            <a:extLst>
              <a:ext uri="{FF2B5EF4-FFF2-40B4-BE49-F238E27FC236}">
                <a16:creationId xmlns:a16="http://schemas.microsoft.com/office/drawing/2014/main" id="{E5000556-458F-6696-8CEB-76EA81D368E9}"/>
              </a:ext>
            </a:extLst>
          </p:cNvPr>
          <p:cNvSpPr txBox="1"/>
          <p:nvPr/>
        </p:nvSpPr>
        <p:spPr>
          <a:xfrm>
            <a:off x="1783164" y="3006590"/>
            <a:ext cx="5307076" cy="584775"/>
          </a:xfrm>
          <a:prstGeom prst="rect">
            <a:avLst/>
          </a:prstGeom>
          <a:noFill/>
        </p:spPr>
        <p:txBody>
          <a:bodyPr wrap="square">
            <a:spAutoFit/>
          </a:bodyPr>
          <a:lstStyle/>
          <a:p>
            <a:pPr algn="ctr">
              <a:lnSpc>
                <a:spcPct val="100000"/>
              </a:lnSpc>
            </a:pPr>
            <a:r>
              <a:rPr lang="en-GB" sz="3200" b="1" noProof="0" dirty="0">
                <a:solidFill>
                  <a:srgbClr val="382B1B"/>
                </a:solidFill>
              </a:rPr>
              <a:t>Lisa’s words of advice?</a:t>
            </a:r>
          </a:p>
        </p:txBody>
      </p:sp>
    </p:spTree>
    <p:extLst>
      <p:ext uri="{BB962C8B-B14F-4D97-AF65-F5344CB8AC3E}">
        <p14:creationId xmlns:p14="http://schemas.microsoft.com/office/powerpoint/2010/main" val="816339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232127" y="1641214"/>
            <a:ext cx="11576536" cy="3762613"/>
          </a:xfrm>
        </p:spPr>
        <p:txBody>
          <a:bodyPr/>
          <a:lstStyle/>
          <a:p>
            <a:pPr marL="342900" indent="-342900">
              <a:buFont typeface="Arial" panose="020B0604020202020204" pitchFamily="34" charset="0"/>
              <a:buChar char="•"/>
            </a:pPr>
            <a:r>
              <a:rPr lang="en-GB" sz="2000" b="1" dirty="0"/>
              <a:t>Recognise your strengths</a:t>
            </a:r>
            <a:br>
              <a:rPr lang="en-GB" sz="2000" dirty="0"/>
            </a:br>
            <a:r>
              <a:rPr lang="en-GB" sz="2000" dirty="0"/>
              <a:t>Understand how your background, culture, and life experiences can become assets in food entrepreneurship.</a:t>
            </a:r>
          </a:p>
          <a:p>
            <a:pPr marL="342900" indent="-342900">
              <a:buFont typeface="Arial" panose="020B0604020202020204" pitchFamily="34" charset="0"/>
              <a:buChar char="•"/>
            </a:pPr>
            <a:r>
              <a:rPr lang="en-GB" sz="2000" b="1" dirty="0"/>
              <a:t>Connect your story to your passion</a:t>
            </a:r>
            <a:br>
              <a:rPr lang="en-GB" sz="2000" dirty="0"/>
            </a:br>
            <a:r>
              <a:rPr lang="en-GB" sz="2000" dirty="0"/>
              <a:t>Identify the personal stories, traditions, and hobbies that can inspire a meaningful food business.</a:t>
            </a:r>
          </a:p>
          <a:p>
            <a:pPr marL="342900" indent="-342900">
              <a:buFont typeface="Arial" panose="020B0604020202020204" pitchFamily="34" charset="0"/>
              <a:buChar char="•"/>
            </a:pPr>
            <a:r>
              <a:rPr lang="en-GB" sz="2000" b="1" dirty="0"/>
              <a:t>Understand what entrepreneurship involves</a:t>
            </a:r>
            <a:br>
              <a:rPr lang="en-GB" sz="2000" dirty="0"/>
            </a:br>
            <a:r>
              <a:rPr lang="en-GB" sz="2000" dirty="0"/>
              <a:t>Learn what it takes to be a food entrepreneur and develop the mindset needed to begin.</a:t>
            </a:r>
          </a:p>
          <a:p>
            <a:pPr marL="342900" indent="-342900">
              <a:buFont typeface="Arial" panose="020B0604020202020204" pitchFamily="34" charset="0"/>
              <a:buChar char="•"/>
            </a:pPr>
            <a:r>
              <a:rPr lang="en-GB" sz="2000" b="1" dirty="0"/>
              <a:t>Explore business ideas with confidence</a:t>
            </a:r>
            <a:br>
              <a:rPr lang="en-GB" sz="2000" dirty="0"/>
            </a:br>
            <a:r>
              <a:rPr lang="en-GB" sz="2000" dirty="0"/>
              <a:t>Discover realistic food business ideas based on your skills, interests, and your community’s needs.</a:t>
            </a:r>
          </a:p>
          <a:p>
            <a:pPr marL="342900" indent="-342900">
              <a:buFont typeface="Arial" panose="020B0604020202020204" pitchFamily="34" charset="0"/>
              <a:buChar char="•"/>
            </a:pPr>
            <a:r>
              <a:rPr lang="en-GB" sz="2000" b="1" dirty="0"/>
              <a:t>Choose the right path for you</a:t>
            </a:r>
            <a:br>
              <a:rPr lang="en-GB" sz="2000" dirty="0"/>
            </a:br>
            <a:r>
              <a:rPr lang="en-GB" sz="2000" dirty="0"/>
              <a:t>Use brainstorming tools and inspiring examples to begin shaping your food business idea. Decide whether you’d enjoy making food, offering services, teaching others, or combining these options.</a:t>
            </a:r>
          </a:p>
          <a:p>
            <a:br>
              <a:rPr lang="en-GB" sz="2000" dirty="0"/>
            </a:br>
            <a:endParaRPr lang="en-GB" sz="2000" dirty="0"/>
          </a:p>
          <a:p>
            <a:pPr algn="ctr" fontAlgn="base"/>
            <a:r>
              <a:rPr lang="en-GB" sz="1600" noProof="0" dirty="0">
                <a:solidFill>
                  <a:schemeClr val="bg1"/>
                </a:solidFill>
              </a:rPr>
              <a:t>​</a:t>
            </a:r>
          </a:p>
          <a:p>
            <a:pPr algn="ctr"/>
            <a:br>
              <a:rPr lang="en-GB" noProof="0" dirty="0"/>
            </a:br>
            <a:endParaRPr lang="en-GB" sz="1000" noProof="0" dirty="0"/>
          </a:p>
          <a:p>
            <a:pPr algn="ctr"/>
            <a:endParaRPr lang="en-GB" noProof="0" dirty="0"/>
          </a:p>
        </p:txBody>
      </p:sp>
      <p:sp>
        <p:nvSpPr>
          <p:cNvPr id="5" name="TextBox 4">
            <a:extLst>
              <a:ext uri="{FF2B5EF4-FFF2-40B4-BE49-F238E27FC236}">
                <a16:creationId xmlns:a16="http://schemas.microsoft.com/office/drawing/2014/main" id="{0FEFA252-3FAF-1C8E-B6D4-33DF8AC72F16}"/>
              </a:ext>
            </a:extLst>
          </p:cNvPr>
          <p:cNvSpPr txBox="1"/>
          <p:nvPr/>
        </p:nvSpPr>
        <p:spPr>
          <a:xfrm>
            <a:off x="399698" y="215796"/>
            <a:ext cx="11792301" cy="1077218"/>
          </a:xfrm>
          <a:prstGeom prst="rect">
            <a:avLst/>
          </a:prstGeom>
          <a:noFill/>
        </p:spPr>
        <p:txBody>
          <a:bodyPr wrap="square">
            <a:spAutoFit/>
          </a:bodyPr>
          <a:lstStyle/>
          <a:p>
            <a:pPr>
              <a:buNone/>
            </a:pPr>
            <a:r>
              <a:rPr lang="en-GB" sz="3200" b="1" dirty="0"/>
              <a:t>Learning Objectives – Step 1: Starting Your Food Business Adventure</a:t>
            </a:r>
          </a:p>
          <a:p>
            <a:pPr>
              <a:buNone/>
            </a:pPr>
            <a:r>
              <a:rPr lang="en-GB" sz="3200" dirty="0"/>
              <a:t>By the end of Step 1, you will be able to:</a:t>
            </a:r>
          </a:p>
        </p:txBody>
      </p:sp>
    </p:spTree>
    <p:extLst>
      <p:ext uri="{BB962C8B-B14F-4D97-AF65-F5344CB8AC3E}">
        <p14:creationId xmlns:p14="http://schemas.microsoft.com/office/powerpoint/2010/main" val="2716317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6356251" cy="3312543"/>
          </a:xfrm>
        </p:spPr>
        <p:txBody>
          <a:bodyPr>
            <a:normAutofit/>
          </a:bodyPr>
          <a:lstStyle/>
          <a:p>
            <a:r>
              <a:rPr lang="en-GB" noProof="0" dirty="0"/>
              <a:t>EXPLORING FOOD BUSINESS IDEAS + CULTURE</a:t>
            </a:r>
          </a:p>
          <a:p>
            <a:endParaRPr lang="en-GB" noProof="0"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noProof="0" dirty="0"/>
              <a:t>04</a:t>
            </a:r>
          </a:p>
        </p:txBody>
      </p:sp>
    </p:spTree>
    <p:extLst>
      <p:ext uri="{BB962C8B-B14F-4D97-AF65-F5344CB8AC3E}">
        <p14:creationId xmlns:p14="http://schemas.microsoft.com/office/powerpoint/2010/main" val="2834796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IDEAS - IDEAS - IDEAS….</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535424" y="1271587"/>
            <a:ext cx="7388352" cy="5148464"/>
          </a:xfrm>
        </p:spPr>
        <p:txBody>
          <a:bodyPr numCol="1"/>
          <a:lstStyle/>
          <a:p>
            <a:pPr>
              <a:buNone/>
            </a:pPr>
            <a:r>
              <a:rPr lang="en-GB" b="1" noProof="0" dirty="0"/>
              <a:t>That’s completely normal! Business ideas can pop up anytime, so it’s good to stay open and curious.</a:t>
            </a:r>
          </a:p>
          <a:p>
            <a:pPr>
              <a:buNone/>
            </a:pPr>
            <a:endParaRPr lang="en-GB" b="1" noProof="0" dirty="0"/>
          </a:p>
          <a:p>
            <a:pPr marL="342900" indent="-342900">
              <a:buFont typeface="Wingdings" panose="05000000000000000000" pitchFamily="2" charset="2"/>
              <a:buChar char="Ø"/>
            </a:pPr>
            <a:r>
              <a:rPr lang="en-GB" b="1" noProof="0" dirty="0">
                <a:solidFill>
                  <a:srgbClr val="84BFA4"/>
                </a:solidFill>
              </a:rPr>
              <a:t>It’s okay to feel unsure at the start.</a:t>
            </a:r>
            <a:br>
              <a:rPr lang="en-GB" noProof="0" dirty="0"/>
            </a:br>
            <a:r>
              <a:rPr lang="en-GB" noProof="0" dirty="0"/>
              <a:t>Coming up with ideas might not feel easy right away,  that’s completely normal!</a:t>
            </a:r>
          </a:p>
          <a:p>
            <a:pPr marL="342900" indent="-342900">
              <a:buFont typeface="Wingdings" panose="05000000000000000000" pitchFamily="2" charset="2"/>
              <a:buChar char="Ø"/>
            </a:pPr>
            <a:r>
              <a:rPr lang="en-GB" b="1" noProof="0" dirty="0">
                <a:solidFill>
                  <a:srgbClr val="84BFA4"/>
                </a:solidFill>
              </a:rPr>
              <a:t>Focus on dreaming big, not on limitations.</a:t>
            </a:r>
            <a:br>
              <a:rPr lang="en-GB" b="1" noProof="0" dirty="0">
                <a:solidFill>
                  <a:srgbClr val="84BFA4"/>
                </a:solidFill>
              </a:rPr>
            </a:br>
            <a:r>
              <a:rPr lang="en-GB" noProof="0" dirty="0"/>
              <a:t>For now, don’t worry about time, money, or obstacles. This is your moment to imagine freely.</a:t>
            </a:r>
          </a:p>
          <a:p>
            <a:pPr marL="342900" indent="-342900">
              <a:buFont typeface="Wingdings" panose="05000000000000000000" pitchFamily="2" charset="2"/>
              <a:buChar char="Ø"/>
            </a:pPr>
            <a:r>
              <a:rPr lang="en-GB" b="1" noProof="0" dirty="0">
                <a:solidFill>
                  <a:srgbClr val="84BFA4"/>
                </a:solidFill>
              </a:rPr>
              <a:t>Give yourself space to explore.</a:t>
            </a:r>
            <a:br>
              <a:rPr lang="en-GB" b="1" noProof="0" dirty="0">
                <a:solidFill>
                  <a:srgbClr val="84BFA4"/>
                </a:solidFill>
              </a:rPr>
            </a:br>
            <a:r>
              <a:rPr lang="en-GB" noProof="0" dirty="0"/>
              <a:t>Stay open, have fun, and let your ideas grow — you never know where they might take you!</a:t>
            </a:r>
          </a:p>
          <a:p>
            <a:pPr>
              <a:buNone/>
            </a:pPr>
            <a:endParaRPr lang="en-GB" noProof="0" dirty="0"/>
          </a:p>
          <a:p>
            <a:r>
              <a:rPr lang="en-GB" noProof="0" dirty="0"/>
              <a:t>By the end of this module, you’ll have tried out different creative techniques to help you find a business idea that feels right for you. </a:t>
            </a:r>
          </a:p>
        </p:txBody>
      </p:sp>
      <p:sp>
        <p:nvSpPr>
          <p:cNvPr id="6" name="Text Placeholder 2">
            <a:extLst>
              <a:ext uri="{FF2B5EF4-FFF2-40B4-BE49-F238E27FC236}">
                <a16:creationId xmlns:a16="http://schemas.microsoft.com/office/drawing/2014/main" id="{BD546202-EE3E-4C35-36DD-8EA444400B2A}"/>
              </a:ext>
            </a:extLst>
          </p:cNvPr>
          <p:cNvSpPr txBox="1">
            <a:spLocks/>
          </p:cNvSpPr>
          <p:nvPr/>
        </p:nvSpPr>
        <p:spPr>
          <a:xfrm>
            <a:off x="639065" y="1568408"/>
            <a:ext cx="3336168" cy="313834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740"/>
              </a:lnSpc>
            </a:pPr>
            <a:r>
              <a:rPr lang="en-GB" sz="3200" b="1" noProof="0" dirty="0">
                <a:solidFill>
                  <a:srgbClr val="84BFA4"/>
                </a:solidFill>
              </a:rPr>
              <a:t>You’re starting to feel excited about the idea of creating your own </a:t>
            </a:r>
            <a:r>
              <a:rPr lang="en-GB" sz="3200" b="1" dirty="0">
                <a:solidFill>
                  <a:srgbClr val="84BFA4"/>
                </a:solidFill>
              </a:rPr>
              <a:t>food </a:t>
            </a:r>
            <a:r>
              <a:rPr lang="en-GB" sz="3200" b="1" noProof="0" dirty="0">
                <a:solidFill>
                  <a:srgbClr val="84BFA4"/>
                </a:solidFill>
              </a:rPr>
              <a:t>business but maybe you’re wondering… </a:t>
            </a:r>
            <a:r>
              <a:rPr lang="en-GB" sz="3200" i="1" noProof="0" dirty="0">
                <a:solidFill>
                  <a:srgbClr val="84BFA4"/>
                </a:solidFill>
              </a:rPr>
              <a:t>where do I even start?</a:t>
            </a:r>
          </a:p>
          <a:p>
            <a:pPr>
              <a:lnSpc>
                <a:spcPts val="2740"/>
              </a:lnSpc>
            </a:pPr>
            <a:endParaRPr lang="en-GB" sz="3200" b="1" i="1" noProof="0" dirty="0">
              <a:solidFill>
                <a:srgbClr val="84BFA4"/>
              </a:solidFill>
            </a:endParaRPr>
          </a:p>
        </p:txBody>
      </p:sp>
      <p:cxnSp>
        <p:nvCxnSpPr>
          <p:cNvPr id="8" name="Straight Connector 7">
            <a:extLst>
              <a:ext uri="{FF2B5EF4-FFF2-40B4-BE49-F238E27FC236}">
                <a16:creationId xmlns:a16="http://schemas.microsoft.com/office/drawing/2014/main" id="{58BE9096-E2C1-C4C9-F8F0-DFBE7A90524E}"/>
              </a:ext>
            </a:extLst>
          </p:cNvPr>
          <p:cNvCxnSpPr>
            <a:cxnSpLocks/>
          </p:cNvCxnSpPr>
          <p:nvPr/>
        </p:nvCxnSpPr>
        <p:spPr>
          <a:xfrm flipV="1">
            <a:off x="4050156" y="1396799"/>
            <a:ext cx="0" cy="454680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2" name="Grupa 1">
            <a:extLst>
              <a:ext uri="{FF2B5EF4-FFF2-40B4-BE49-F238E27FC236}">
                <a16:creationId xmlns:a16="http://schemas.microsoft.com/office/drawing/2014/main" id="{92371F10-7DC5-DB3A-A0E1-E4FC0A2FED3B}"/>
              </a:ext>
            </a:extLst>
          </p:cNvPr>
          <p:cNvGrpSpPr/>
          <p:nvPr/>
        </p:nvGrpSpPr>
        <p:grpSpPr>
          <a:xfrm>
            <a:off x="1371600" y="4789373"/>
            <a:ext cx="1757265" cy="1757265"/>
            <a:chOff x="1371600" y="4789373"/>
            <a:chExt cx="1757265" cy="1757265"/>
          </a:xfrm>
        </p:grpSpPr>
        <p:pic>
          <p:nvPicPr>
            <p:cNvPr id="3" name="Graphic 2" descr="Packing Box Open with solid fill">
              <a:extLst>
                <a:ext uri="{FF2B5EF4-FFF2-40B4-BE49-F238E27FC236}">
                  <a16:creationId xmlns:a16="http://schemas.microsoft.com/office/drawing/2014/main" id="{1C8E8C0D-884D-9719-A137-66446F90AF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1600" y="4789373"/>
              <a:ext cx="1757265" cy="1757265"/>
            </a:xfrm>
            <a:prstGeom prst="rect">
              <a:avLst/>
            </a:prstGeom>
          </p:spPr>
        </p:pic>
        <p:pic>
          <p:nvPicPr>
            <p:cNvPr id="5" name="Graphic 4" descr="Lightbulb with solid fill">
              <a:extLst>
                <a:ext uri="{FF2B5EF4-FFF2-40B4-BE49-F238E27FC236}">
                  <a16:creationId xmlns:a16="http://schemas.microsoft.com/office/drawing/2014/main" id="{16459EEF-85F2-CE2F-6D2B-A5511B9A38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66743" y="4789373"/>
              <a:ext cx="766978" cy="766978"/>
            </a:xfrm>
            <a:prstGeom prst="rect">
              <a:avLst/>
            </a:prstGeom>
          </p:spPr>
        </p:pic>
      </p:grpSp>
    </p:spTree>
    <p:extLst>
      <p:ext uri="{BB962C8B-B14F-4D97-AF65-F5344CB8AC3E}">
        <p14:creationId xmlns:p14="http://schemas.microsoft.com/office/powerpoint/2010/main" val="43871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GETTING STARTED WITH IDEA GENERATION</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5977288" y="1866038"/>
            <a:ext cx="5553777" cy="3867430"/>
          </a:xfrm>
        </p:spPr>
        <p:txBody>
          <a:bodyPr numCol="1"/>
          <a:lstStyle/>
          <a:p>
            <a:r>
              <a:rPr lang="en-GB" sz="3200" b="1" noProof="0" dirty="0">
                <a:solidFill>
                  <a:srgbClr val="84BFA4"/>
                </a:solidFill>
              </a:rPr>
              <a:t>Doing What You Love</a:t>
            </a:r>
          </a:p>
          <a:p>
            <a:endParaRPr lang="en-GB" noProof="0" dirty="0"/>
          </a:p>
          <a:p>
            <a:r>
              <a:rPr lang="en-GB" noProof="0" dirty="0"/>
              <a:t>Starting a successful new </a:t>
            </a:r>
            <a:r>
              <a:rPr lang="en-GB" dirty="0"/>
              <a:t>food b</a:t>
            </a:r>
            <a:r>
              <a:rPr lang="en-GB" noProof="0" dirty="0" err="1"/>
              <a:t>usiness</a:t>
            </a:r>
            <a:r>
              <a:rPr lang="en-GB" noProof="0" dirty="0"/>
              <a:t> takes time. Lots of time… </a:t>
            </a:r>
          </a:p>
          <a:p>
            <a:endParaRPr lang="en-GB" noProof="0" dirty="0"/>
          </a:p>
          <a:p>
            <a:r>
              <a:rPr lang="en-GB" noProof="0" dirty="0"/>
              <a:t>So, as you begin to think about compelling new business ideas,  none are more important than those related to </a:t>
            </a:r>
            <a:r>
              <a:rPr lang="en-GB" b="1" noProof="0" dirty="0"/>
              <a:t>your areas of passion.</a:t>
            </a:r>
          </a:p>
          <a:p>
            <a:endParaRPr lang="en-GB" noProof="0" dirty="0"/>
          </a:p>
          <a:p>
            <a:r>
              <a:rPr lang="en-GB" noProof="0" dirty="0"/>
              <a:t>When we </a:t>
            </a:r>
            <a:r>
              <a:rPr lang="en-GB" b="1" noProof="0" dirty="0"/>
              <a:t>do what we love</a:t>
            </a:r>
            <a:r>
              <a:rPr lang="en-GB" noProof="0" dirty="0"/>
              <a:t>, it makes the long hours easier, and that passion naturally translates into every aspect of your food business. Passionate entrepreneurs have an edge.</a:t>
            </a:r>
          </a:p>
        </p:txBody>
      </p:sp>
      <p:pic>
        <p:nvPicPr>
          <p:cNvPr id="3" name="Obraz 2">
            <a:extLst>
              <a:ext uri="{FF2B5EF4-FFF2-40B4-BE49-F238E27FC236}">
                <a16:creationId xmlns:a16="http://schemas.microsoft.com/office/drawing/2014/main" id="{856EA7DF-8EBB-33D0-9131-A8F3ECBBE183}"/>
              </a:ext>
            </a:extLst>
          </p:cNvPr>
          <p:cNvPicPr>
            <a:picLocks noChangeAspect="1"/>
          </p:cNvPicPr>
          <p:nvPr/>
        </p:nvPicPr>
        <p:blipFill>
          <a:blip r:embed="rId2"/>
          <a:srcRect l="11704" r="17803"/>
          <a:stretch/>
        </p:blipFill>
        <p:spPr>
          <a:xfrm>
            <a:off x="972151" y="1660539"/>
            <a:ext cx="4523873" cy="42784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31585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4" y="378372"/>
            <a:ext cx="7828993" cy="1126708"/>
          </a:xfrm>
        </p:spPr>
        <p:txBody>
          <a:bodyPr/>
          <a:lstStyle/>
          <a:p>
            <a:r>
              <a:rPr lang="en-GB" noProof="0" dirty="0"/>
              <a:t>WHAT ARE YOU GOOD AT? </a:t>
            </a:r>
          </a:p>
          <a:p>
            <a:r>
              <a:rPr lang="en-GB" noProof="0" dirty="0"/>
              <a:t>WHAT DO YOU LOVE DOING?</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55752" y="1788593"/>
            <a:ext cx="8197527" cy="1696931"/>
          </a:xfrm>
        </p:spPr>
        <p:txBody>
          <a:bodyPr numCol="1"/>
          <a:lstStyle/>
          <a:p>
            <a:pPr>
              <a:buNone/>
            </a:pPr>
            <a:r>
              <a:rPr lang="en-GB" noProof="0" dirty="0"/>
              <a:t>When considering your future food business, many parts of your life can spark a business idea. Your previous work experience, practical skills, hobbies, community connections, and even your family traditions can all </a:t>
            </a:r>
            <a:r>
              <a:rPr lang="en-GB" b="1" noProof="0" dirty="0"/>
              <a:t>inspire great food business ideas!</a:t>
            </a:r>
          </a:p>
          <a:p>
            <a:pPr>
              <a:buNone/>
            </a:pPr>
            <a:endParaRPr lang="en-GB" b="1" noProof="0" dirty="0"/>
          </a:p>
        </p:txBody>
      </p:sp>
      <p:sp>
        <p:nvSpPr>
          <p:cNvPr id="5" name="Text Placeholder 5">
            <a:extLst>
              <a:ext uri="{FF2B5EF4-FFF2-40B4-BE49-F238E27FC236}">
                <a16:creationId xmlns:a16="http://schemas.microsoft.com/office/drawing/2014/main" id="{6F87FF50-A4B5-4625-A6F0-A791200114A9}"/>
              </a:ext>
            </a:extLst>
          </p:cNvPr>
          <p:cNvSpPr txBox="1">
            <a:spLocks/>
          </p:cNvSpPr>
          <p:nvPr/>
        </p:nvSpPr>
        <p:spPr>
          <a:xfrm>
            <a:off x="492148" y="4322055"/>
            <a:ext cx="11207704" cy="2061730"/>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B6D1E1"/>
              </a:buClr>
              <a:buFont typeface="Arial" panose="020B0604020202020204" pitchFamily="34" charset="0"/>
              <a:buChar char="•"/>
            </a:pPr>
            <a:endParaRPr lang="en-GB" sz="2200" noProof="0" dirty="0">
              <a:solidFill>
                <a:srgbClr val="382B1B"/>
              </a:solidFill>
            </a:endParaRPr>
          </a:p>
        </p:txBody>
      </p:sp>
      <p:pic>
        <p:nvPicPr>
          <p:cNvPr id="6" name="Obraz 5">
            <a:extLst>
              <a:ext uri="{FF2B5EF4-FFF2-40B4-BE49-F238E27FC236}">
                <a16:creationId xmlns:a16="http://schemas.microsoft.com/office/drawing/2014/main" id="{C6622DF6-8465-631B-9070-16126B7D1701}"/>
              </a:ext>
            </a:extLst>
          </p:cNvPr>
          <p:cNvPicPr>
            <a:picLocks noChangeAspect="1"/>
          </p:cNvPicPr>
          <p:nvPr/>
        </p:nvPicPr>
        <p:blipFill>
          <a:blip r:embed="rId2"/>
          <a:stretch>
            <a:fillRect/>
          </a:stretch>
        </p:blipFill>
        <p:spPr>
          <a:xfrm>
            <a:off x="8653279" y="787664"/>
            <a:ext cx="3237789" cy="2160872"/>
          </a:xfrm>
          <a:prstGeom prst="ellipse">
            <a:avLst/>
          </a:prstGeom>
          <a:noFill/>
        </p:spPr>
      </p:pic>
      <p:sp>
        <p:nvSpPr>
          <p:cNvPr id="4" name="TextBox 3">
            <a:extLst>
              <a:ext uri="{FF2B5EF4-FFF2-40B4-BE49-F238E27FC236}">
                <a16:creationId xmlns:a16="http://schemas.microsoft.com/office/drawing/2014/main" id="{3EC30F98-5812-37FE-7976-2EE55448D348}"/>
              </a:ext>
            </a:extLst>
          </p:cNvPr>
          <p:cNvSpPr txBox="1"/>
          <p:nvPr/>
        </p:nvSpPr>
        <p:spPr>
          <a:xfrm>
            <a:off x="143824" y="3167080"/>
            <a:ext cx="11490283" cy="3477875"/>
          </a:xfrm>
          <a:prstGeom prst="rect">
            <a:avLst/>
          </a:prstGeom>
          <a:noFill/>
        </p:spPr>
        <p:txBody>
          <a:bodyPr wrap="square">
            <a:spAutoFit/>
          </a:bodyPr>
          <a:lstStyle/>
          <a:p>
            <a:pPr marL="342900" indent="-342900">
              <a:buFont typeface="Arial" panose="020B0604020202020204" pitchFamily="34" charset="0"/>
              <a:buChar char="•"/>
            </a:pPr>
            <a:r>
              <a:rPr lang="en-GB" sz="2200" b="1" dirty="0">
                <a:solidFill>
                  <a:srgbClr val="B6D1E1"/>
                </a:solidFill>
              </a:rPr>
              <a:t>Family traditions: </a:t>
            </a:r>
            <a:r>
              <a:rPr lang="en-GB" sz="2200" dirty="0"/>
              <a:t>Recipes passed down through generations, holiday foods, or cultural cooking styles that others might love to try</a:t>
            </a:r>
          </a:p>
          <a:p>
            <a:pPr marL="342900" indent="-342900">
              <a:buFont typeface="Arial" panose="020B0604020202020204" pitchFamily="34" charset="0"/>
              <a:buChar char="•"/>
            </a:pPr>
            <a:r>
              <a:rPr lang="en-GB" sz="2200" b="1" dirty="0">
                <a:solidFill>
                  <a:srgbClr val="B6D1E1"/>
                </a:solidFill>
              </a:rPr>
              <a:t>Work experience: </a:t>
            </a:r>
            <a:r>
              <a:rPr lang="en-GB" sz="2200" dirty="0"/>
              <a:t>Cooking for events, working in restaurants or kitchens, or even organizing meals for large groups</a:t>
            </a:r>
          </a:p>
          <a:p>
            <a:pPr marL="342900" indent="-342900">
              <a:buFont typeface="Arial" panose="020B0604020202020204" pitchFamily="34" charset="0"/>
              <a:buChar char="•"/>
            </a:pPr>
            <a:r>
              <a:rPr lang="en-GB" sz="2200" b="1" dirty="0">
                <a:solidFill>
                  <a:srgbClr val="B6D1E1"/>
                </a:solidFill>
              </a:rPr>
              <a:t>Practical skills: </a:t>
            </a:r>
            <a:r>
              <a:rPr lang="en-GB" sz="2200" dirty="0"/>
              <a:t>Budgeting, meal planning, food preservation, growing your own ingredients, or making your own packaging</a:t>
            </a:r>
          </a:p>
          <a:p>
            <a:pPr marL="342900" indent="-342900">
              <a:buFont typeface="Arial" panose="020B0604020202020204" pitchFamily="34" charset="0"/>
              <a:buChar char="•"/>
            </a:pPr>
            <a:r>
              <a:rPr lang="en-GB" sz="2200" b="1" dirty="0">
                <a:solidFill>
                  <a:srgbClr val="B6D1E1"/>
                </a:solidFill>
              </a:rPr>
              <a:t>Hobbies</a:t>
            </a:r>
            <a:r>
              <a:rPr lang="en-GB" sz="2200" dirty="0"/>
              <a:t>: Baking, fermenting, foraging, or creating unique spice blends or snacks</a:t>
            </a:r>
          </a:p>
          <a:p>
            <a:pPr marL="342900" indent="-342900">
              <a:buFont typeface="Arial" panose="020B0604020202020204" pitchFamily="34" charset="0"/>
              <a:buChar char="•"/>
            </a:pPr>
            <a:r>
              <a:rPr lang="en-GB" sz="2200" b="1" dirty="0">
                <a:solidFill>
                  <a:srgbClr val="B6D1E1"/>
                </a:solidFill>
              </a:rPr>
              <a:t>Community connections: </a:t>
            </a:r>
            <a:r>
              <a:rPr lang="en-GB" sz="2200" dirty="0"/>
              <a:t>Cooking for church groups or helping with community meals</a:t>
            </a:r>
          </a:p>
          <a:p>
            <a:pPr marL="342900" indent="-342900">
              <a:buFont typeface="Arial" panose="020B0604020202020204" pitchFamily="34" charset="0"/>
              <a:buChar char="•"/>
            </a:pPr>
            <a:r>
              <a:rPr lang="en-GB" sz="2200" b="1" dirty="0">
                <a:solidFill>
                  <a:srgbClr val="B6D1E1"/>
                </a:solidFill>
              </a:rPr>
              <a:t>Everyday problem solving: </a:t>
            </a:r>
            <a:r>
              <a:rPr lang="en-GB" sz="2200" dirty="0"/>
              <a:t>Finding creative ways to make meals stretch, substitute ingredients, or cook without all the tools</a:t>
            </a:r>
            <a:endParaRPr lang="en-IE" sz="2200" dirty="0"/>
          </a:p>
        </p:txBody>
      </p:sp>
    </p:spTree>
    <p:extLst>
      <p:ext uri="{BB962C8B-B14F-4D97-AF65-F5344CB8AC3E}">
        <p14:creationId xmlns:p14="http://schemas.microsoft.com/office/powerpoint/2010/main" val="564327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BUSINESS IDEA GENERATION</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211402" y="1290910"/>
            <a:ext cx="6718467" cy="4631077"/>
          </a:xfrm>
        </p:spPr>
        <p:txBody>
          <a:bodyPr numCol="1"/>
          <a:lstStyle/>
          <a:p>
            <a:pPr>
              <a:buNone/>
            </a:pPr>
            <a:r>
              <a:rPr lang="en-GB" dirty="0"/>
              <a:t>Now that you’ve explored your skills, passions, and life experiences, it’s time to start thinking about what kind of food business you could create.</a:t>
            </a:r>
          </a:p>
          <a:p>
            <a:pPr>
              <a:buNone/>
            </a:pPr>
            <a:endParaRPr lang="en-GB" b="1" dirty="0"/>
          </a:p>
          <a:p>
            <a:pPr>
              <a:buNone/>
            </a:pPr>
            <a:r>
              <a:rPr lang="en-GB" b="1" dirty="0"/>
              <a:t>Here are some questions to help you brainstorm:</a:t>
            </a:r>
            <a:endParaRPr lang="en-GB" dirty="0"/>
          </a:p>
          <a:p>
            <a:pPr marL="285750" indent="-285750">
              <a:buFont typeface="Arial" panose="020B0604020202020204" pitchFamily="34" charset="0"/>
              <a:buChar char="•"/>
            </a:pPr>
            <a:r>
              <a:rPr lang="en-GB" dirty="0"/>
              <a:t>What foods do you love to make and feel proud of?</a:t>
            </a:r>
          </a:p>
          <a:p>
            <a:pPr marL="285750" indent="-285750">
              <a:buFont typeface="Arial" panose="020B0604020202020204" pitchFamily="34" charset="0"/>
              <a:buChar char="•"/>
            </a:pPr>
            <a:r>
              <a:rPr lang="en-GB" dirty="0"/>
              <a:t>Do friends or family always ask you for a certain dish?</a:t>
            </a:r>
          </a:p>
          <a:p>
            <a:pPr marL="285750" indent="-285750">
              <a:buFont typeface="Arial" panose="020B0604020202020204" pitchFamily="34" charset="0"/>
              <a:buChar char="•"/>
            </a:pPr>
            <a:r>
              <a:rPr lang="en-GB" dirty="0"/>
              <a:t>Are there flavours from your culture that you don’t see in local shops or restaurants?</a:t>
            </a:r>
          </a:p>
          <a:p>
            <a:pPr marL="285750" indent="-285750">
              <a:buFont typeface="Arial" panose="020B0604020202020204" pitchFamily="34" charset="0"/>
              <a:buChar char="•"/>
            </a:pPr>
            <a:r>
              <a:rPr lang="en-GB" dirty="0"/>
              <a:t>Could you offer something homemade, seasonal, or unique that fills a gap in your community?</a:t>
            </a:r>
          </a:p>
          <a:p>
            <a:pPr marL="285750" indent="-285750">
              <a:buFont typeface="Arial" panose="020B0604020202020204" pitchFamily="34" charset="0"/>
              <a:buChar char="•"/>
            </a:pPr>
            <a:r>
              <a:rPr lang="en-GB" dirty="0"/>
              <a:t>Do you enjoy cooking, baking, preserving, catering, or something else?</a:t>
            </a:r>
          </a:p>
          <a:p>
            <a:pPr>
              <a:buNone/>
            </a:pPr>
            <a:endParaRPr lang="en-GB" sz="2000" noProof="0" dirty="0"/>
          </a:p>
        </p:txBody>
      </p:sp>
      <p:pic>
        <p:nvPicPr>
          <p:cNvPr id="3" name="Picture 2">
            <a:extLst>
              <a:ext uri="{FF2B5EF4-FFF2-40B4-BE49-F238E27FC236}">
                <a16:creationId xmlns:a16="http://schemas.microsoft.com/office/drawing/2014/main" id="{3EB40FE1-82BE-CADF-5AEA-454A0318503F}"/>
              </a:ext>
            </a:extLst>
          </p:cNvPr>
          <p:cNvPicPr>
            <a:picLocks noChangeAspect="1"/>
          </p:cNvPicPr>
          <p:nvPr/>
        </p:nvPicPr>
        <p:blipFill>
          <a:blip r:embed="rId2"/>
          <a:srcRect t="27778" b="27778"/>
          <a:stretch/>
        </p:blipFill>
        <p:spPr>
          <a:xfrm>
            <a:off x="6887547" y="1512624"/>
            <a:ext cx="5304453" cy="3536302"/>
          </a:xfrm>
          <a:prstGeom prst="ellipse">
            <a:avLst/>
          </a:prstGeom>
          <a:ln>
            <a:noFill/>
          </a:ln>
          <a:effectLst>
            <a:softEdge rad="112500"/>
          </a:effectLst>
        </p:spPr>
      </p:pic>
      <p:sp>
        <p:nvSpPr>
          <p:cNvPr id="2" name="TextBox 1">
            <a:extLst>
              <a:ext uri="{FF2B5EF4-FFF2-40B4-BE49-F238E27FC236}">
                <a16:creationId xmlns:a16="http://schemas.microsoft.com/office/drawing/2014/main" id="{49153EB9-5370-FFCC-E26A-993BBF2BC4BC}"/>
              </a:ext>
            </a:extLst>
          </p:cNvPr>
          <p:cNvSpPr txBox="1"/>
          <p:nvPr/>
        </p:nvSpPr>
        <p:spPr>
          <a:xfrm>
            <a:off x="203367" y="5307722"/>
            <a:ext cx="11777231" cy="646331"/>
          </a:xfrm>
          <a:prstGeom prst="rect">
            <a:avLst/>
          </a:prstGeom>
          <a:noFill/>
        </p:spPr>
        <p:txBody>
          <a:bodyPr wrap="square" rtlCol="0">
            <a:spAutoFit/>
          </a:bodyPr>
          <a:lstStyle/>
          <a:p>
            <a:r>
              <a:rPr lang="en-GB" b="1" dirty="0">
                <a:highlight>
                  <a:srgbClr val="B6D1E1"/>
                </a:highlight>
              </a:rPr>
              <a:t>Download worksheets (double click icon to access):</a:t>
            </a:r>
            <a:br>
              <a:rPr lang="en-GB" dirty="0"/>
            </a:br>
            <a:r>
              <a:rPr lang="en-GB" dirty="0"/>
              <a:t>📝 </a:t>
            </a:r>
            <a:r>
              <a:rPr lang="en-GB" i="1" dirty="0"/>
              <a:t>Business Skills Worksheet (direct use)   </a:t>
            </a:r>
            <a:r>
              <a:rPr lang="en-GB" dirty="0"/>
              <a:t>📄 </a:t>
            </a:r>
            <a:r>
              <a:rPr lang="en-GB" i="1" dirty="0"/>
              <a:t>Business Idea Generation Worksheet (classroom facilitators and group work)</a:t>
            </a:r>
            <a:endParaRPr lang="en-IE" dirty="0"/>
          </a:p>
        </p:txBody>
      </p:sp>
      <p:graphicFrame>
        <p:nvGraphicFramePr>
          <p:cNvPr id="4" name="Object 3">
            <a:extLst>
              <a:ext uri="{FF2B5EF4-FFF2-40B4-BE49-F238E27FC236}">
                <a16:creationId xmlns:a16="http://schemas.microsoft.com/office/drawing/2014/main" id="{EC0A0BFE-B4C0-175E-E1F7-750E08832C12}"/>
              </a:ext>
            </a:extLst>
          </p:cNvPr>
          <p:cNvGraphicFramePr>
            <a:graphicFrameLocks noChangeAspect="1"/>
          </p:cNvGraphicFramePr>
          <p:nvPr>
            <p:extLst>
              <p:ext uri="{D42A27DB-BD31-4B8C-83A1-F6EECF244321}">
                <p14:modId xmlns:p14="http://schemas.microsoft.com/office/powerpoint/2010/main" val="2031444981"/>
              </p:ext>
            </p:extLst>
          </p:nvPr>
        </p:nvGraphicFramePr>
        <p:xfrm>
          <a:off x="1601638" y="5998773"/>
          <a:ext cx="914400" cy="781050"/>
        </p:xfrm>
        <a:graphic>
          <a:graphicData uri="http://schemas.openxmlformats.org/presentationml/2006/ole">
            <mc:AlternateContent xmlns:mc="http://schemas.openxmlformats.org/markup-compatibility/2006">
              <mc:Choice xmlns:v="urn:schemas-microsoft-com:vml" Requires="v">
                <p:oleObj name="Document" showAsIcon="1" r:id="rId3" imgW="914249" imgH="781050" progId="Word.Document.12">
                  <p:embed/>
                </p:oleObj>
              </mc:Choice>
              <mc:Fallback>
                <p:oleObj name="Document" showAsIcon="1" r:id="rId3" imgW="914249" imgH="781050" progId="Word.Document.12">
                  <p:embed/>
                  <p:pic>
                    <p:nvPicPr>
                      <p:cNvPr id="4" name="Object 3">
                        <a:extLst>
                          <a:ext uri="{FF2B5EF4-FFF2-40B4-BE49-F238E27FC236}">
                            <a16:creationId xmlns:a16="http://schemas.microsoft.com/office/drawing/2014/main" id="{EC0A0BFE-B4C0-175E-E1F7-750E08832C12}"/>
                          </a:ext>
                        </a:extLst>
                      </p:cNvPr>
                      <p:cNvPicPr/>
                      <p:nvPr/>
                    </p:nvPicPr>
                    <p:blipFill>
                      <a:blip r:embed="rId4"/>
                      <a:stretch>
                        <a:fillRect/>
                      </a:stretch>
                    </p:blipFill>
                    <p:spPr>
                      <a:xfrm>
                        <a:off x="1601638" y="5998773"/>
                        <a:ext cx="914400" cy="781050"/>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1370AF7A-D06E-2BCB-75CD-4016C6B56039}"/>
              </a:ext>
            </a:extLst>
          </p:cNvPr>
          <p:cNvCxnSpPr/>
          <p:nvPr/>
        </p:nvCxnSpPr>
        <p:spPr>
          <a:xfrm>
            <a:off x="4272951" y="6015487"/>
            <a:ext cx="0" cy="7476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Object 7">
            <a:extLst>
              <a:ext uri="{FF2B5EF4-FFF2-40B4-BE49-F238E27FC236}">
                <a16:creationId xmlns:a16="http://schemas.microsoft.com/office/drawing/2014/main" id="{DF9B1624-2A43-C9BC-CAA6-EFAF98D76E5D}"/>
              </a:ext>
            </a:extLst>
          </p:cNvPr>
          <p:cNvGraphicFramePr>
            <a:graphicFrameLocks noChangeAspect="1"/>
          </p:cNvGraphicFramePr>
          <p:nvPr>
            <p:extLst>
              <p:ext uri="{D42A27DB-BD31-4B8C-83A1-F6EECF244321}">
                <p14:modId xmlns:p14="http://schemas.microsoft.com/office/powerpoint/2010/main" val="3583470186"/>
              </p:ext>
            </p:extLst>
          </p:nvPr>
        </p:nvGraphicFramePr>
        <p:xfrm>
          <a:off x="6731479" y="6076950"/>
          <a:ext cx="914400" cy="781050"/>
        </p:xfrm>
        <a:graphic>
          <a:graphicData uri="http://schemas.openxmlformats.org/presentationml/2006/ole">
            <mc:AlternateContent xmlns:mc="http://schemas.openxmlformats.org/markup-compatibility/2006">
              <mc:Choice xmlns:v="urn:schemas-microsoft-com:vml" Requires="v">
                <p:oleObj name="Document" showAsIcon="1" r:id="rId5" imgW="914249" imgH="781050" progId="Word.Document.12">
                  <p:embed/>
                </p:oleObj>
              </mc:Choice>
              <mc:Fallback>
                <p:oleObj name="Document" showAsIcon="1" r:id="rId5" imgW="914249" imgH="781050" progId="Word.Document.12">
                  <p:embed/>
                  <p:pic>
                    <p:nvPicPr>
                      <p:cNvPr id="8" name="Object 7">
                        <a:extLst>
                          <a:ext uri="{FF2B5EF4-FFF2-40B4-BE49-F238E27FC236}">
                            <a16:creationId xmlns:a16="http://schemas.microsoft.com/office/drawing/2014/main" id="{DF9B1624-2A43-C9BC-CAA6-EFAF98D76E5D}"/>
                          </a:ext>
                        </a:extLst>
                      </p:cNvPr>
                      <p:cNvPicPr/>
                      <p:nvPr/>
                    </p:nvPicPr>
                    <p:blipFill>
                      <a:blip r:embed="rId4"/>
                      <a:stretch>
                        <a:fillRect/>
                      </a:stretch>
                    </p:blipFill>
                    <p:spPr>
                      <a:xfrm>
                        <a:off x="6731479" y="6076950"/>
                        <a:ext cx="914400" cy="781050"/>
                      </a:xfrm>
                      <a:prstGeom prst="rect">
                        <a:avLst/>
                      </a:prstGeom>
                    </p:spPr>
                  </p:pic>
                </p:oleObj>
              </mc:Fallback>
            </mc:AlternateContent>
          </a:graphicData>
        </a:graphic>
      </p:graphicFrame>
    </p:spTree>
    <p:extLst>
      <p:ext uri="{BB962C8B-B14F-4D97-AF65-F5344CB8AC3E}">
        <p14:creationId xmlns:p14="http://schemas.microsoft.com/office/powerpoint/2010/main" val="1121164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182069" y="351619"/>
            <a:ext cx="10907188" cy="720752"/>
          </a:xfrm>
        </p:spPr>
        <p:txBody>
          <a:bodyPr/>
          <a:lstStyle/>
          <a:p>
            <a:r>
              <a:rPr lang="en-GB" sz="3200" dirty="0"/>
              <a:t>ASK YOURSELF</a:t>
            </a:r>
            <a:endParaRPr lang="en-GB" sz="3200" noProof="0" dirty="0"/>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182069" y="1367449"/>
            <a:ext cx="15884107" cy="4631077"/>
          </a:xfrm>
        </p:spPr>
        <p:txBody>
          <a:bodyPr numCol="1"/>
          <a:lstStyle/>
          <a:p>
            <a:r>
              <a:rPr lang="en-GB" noProof="0" dirty="0"/>
              <a:t>The food you make has meaning, and it can meet a real need in your community. </a:t>
            </a:r>
          </a:p>
          <a:p>
            <a:endParaRPr lang="en-GB" dirty="0"/>
          </a:p>
          <a:p>
            <a:endParaRPr lang="en-GB" noProof="0" dirty="0"/>
          </a:p>
          <a:p>
            <a:endParaRPr lang="en-GB" noProof="0" dirty="0">
              <a:solidFill>
                <a:srgbClr val="84BFA4"/>
              </a:solidFill>
            </a:endParaRPr>
          </a:p>
          <a:p>
            <a:endParaRPr lang="en-GB" dirty="0">
              <a:solidFill>
                <a:srgbClr val="84BFA4"/>
              </a:solidFill>
            </a:endParaRPr>
          </a:p>
        </p:txBody>
      </p:sp>
      <p:graphicFrame>
        <p:nvGraphicFramePr>
          <p:cNvPr id="8" name="Table 7">
            <a:extLst>
              <a:ext uri="{FF2B5EF4-FFF2-40B4-BE49-F238E27FC236}">
                <a16:creationId xmlns:a16="http://schemas.microsoft.com/office/drawing/2014/main" id="{37CB4465-713F-BB7A-A042-DF289B1715B9}"/>
              </a:ext>
            </a:extLst>
          </p:cNvPr>
          <p:cNvGraphicFramePr>
            <a:graphicFrameLocks noGrp="1"/>
          </p:cNvGraphicFramePr>
          <p:nvPr>
            <p:extLst>
              <p:ext uri="{D42A27DB-BD31-4B8C-83A1-F6EECF244321}">
                <p14:modId xmlns:p14="http://schemas.microsoft.com/office/powerpoint/2010/main" val="2504210361"/>
              </p:ext>
            </p:extLst>
          </p:nvPr>
        </p:nvGraphicFramePr>
        <p:xfrm>
          <a:off x="227163" y="1928119"/>
          <a:ext cx="11507636" cy="3914839"/>
        </p:xfrm>
        <a:graphic>
          <a:graphicData uri="http://schemas.openxmlformats.org/drawingml/2006/table">
            <a:tbl>
              <a:tblPr firstRow="1" bandRow="1">
                <a:tableStyleId>{5C22544A-7EE6-4342-B048-85BDC9FD1C3A}</a:tableStyleId>
              </a:tblPr>
              <a:tblGrid>
                <a:gridCol w="3800197">
                  <a:extLst>
                    <a:ext uri="{9D8B030D-6E8A-4147-A177-3AD203B41FA5}">
                      <a16:colId xmlns:a16="http://schemas.microsoft.com/office/drawing/2014/main" val="4156234373"/>
                    </a:ext>
                  </a:extLst>
                </a:gridCol>
                <a:gridCol w="4326920">
                  <a:extLst>
                    <a:ext uri="{9D8B030D-6E8A-4147-A177-3AD203B41FA5}">
                      <a16:colId xmlns:a16="http://schemas.microsoft.com/office/drawing/2014/main" val="3744137822"/>
                    </a:ext>
                  </a:extLst>
                </a:gridCol>
                <a:gridCol w="3380519">
                  <a:extLst>
                    <a:ext uri="{9D8B030D-6E8A-4147-A177-3AD203B41FA5}">
                      <a16:colId xmlns:a16="http://schemas.microsoft.com/office/drawing/2014/main" val="2069931209"/>
                    </a:ext>
                  </a:extLst>
                </a:gridCol>
              </a:tblGrid>
              <a:tr h="3914839">
                <a:tc>
                  <a:txBody>
                    <a:bodyPr/>
                    <a:lstStyle/>
                    <a:p>
                      <a:r>
                        <a:rPr lang="en-GB" sz="2200" b="1" noProof="0" dirty="0">
                          <a:solidFill>
                            <a:srgbClr val="382B1B"/>
                          </a:solidFill>
                        </a:rPr>
                        <a:t>Who am I cooking for?</a:t>
                      </a:r>
                    </a:p>
                    <a:p>
                      <a:pPr marL="342900" indent="-342900">
                        <a:buFont typeface="Arial" panose="020B0604020202020204" pitchFamily="34" charset="0"/>
                        <a:buChar char="•"/>
                      </a:pPr>
                      <a:r>
                        <a:rPr lang="en-GB" sz="2200" b="0" noProof="0" dirty="0">
                          <a:solidFill>
                            <a:srgbClr val="382B1B"/>
                          </a:solidFill>
                        </a:rPr>
                        <a:t>Newcomers missing the taste of home</a:t>
                      </a:r>
                    </a:p>
                    <a:p>
                      <a:pPr marL="342900" indent="-342900">
                        <a:buFont typeface="Arial" panose="020B0604020202020204" pitchFamily="34" charset="0"/>
                        <a:buChar char="•"/>
                      </a:pPr>
                      <a:r>
                        <a:rPr lang="en-GB" sz="2200" b="0" noProof="0" dirty="0">
                          <a:solidFill>
                            <a:srgbClr val="382B1B"/>
                          </a:solidFill>
                        </a:rPr>
                        <a:t>Busy parents who want home-cooked meals</a:t>
                      </a:r>
                    </a:p>
                    <a:p>
                      <a:pPr marL="342900" indent="-342900">
                        <a:buFont typeface="Arial" panose="020B0604020202020204" pitchFamily="34" charset="0"/>
                        <a:buChar char="•"/>
                      </a:pPr>
                      <a:r>
                        <a:rPr lang="en-GB" sz="2200" b="0" noProof="0" dirty="0">
                          <a:solidFill>
                            <a:srgbClr val="382B1B"/>
                          </a:solidFill>
                        </a:rPr>
                        <a:t>Elders who enjoy traditional dishes but can’t cook anymore</a:t>
                      </a:r>
                    </a:p>
                    <a:p>
                      <a:pPr marL="342900" indent="-342900">
                        <a:buFont typeface="Arial" panose="020B0604020202020204" pitchFamily="34" charset="0"/>
                        <a:buChar char="•"/>
                      </a:pPr>
                      <a:r>
                        <a:rPr lang="en-GB" sz="2200" b="0" noProof="0" dirty="0">
                          <a:solidFill>
                            <a:srgbClr val="382B1B"/>
                          </a:solidFill>
                        </a:rPr>
                        <a:t>People curious to try food from other cultures</a:t>
                      </a:r>
                    </a:p>
                    <a:p>
                      <a:endParaRPr lang="en-IE" sz="2200" dirty="0"/>
                    </a:p>
                  </a:txBody>
                  <a:tcPr>
                    <a:solidFill>
                      <a:srgbClr val="B6D1E1"/>
                    </a:solidFill>
                  </a:tcPr>
                </a:tc>
                <a:tc>
                  <a:txBody>
                    <a:bodyPr/>
                    <a:lstStyle/>
                    <a:p>
                      <a:r>
                        <a:rPr lang="en-GB" sz="2200" b="1" noProof="0" dirty="0">
                          <a:solidFill>
                            <a:srgbClr val="382B1B"/>
                          </a:solidFill>
                        </a:rPr>
                        <a:t>What are they struggling with?</a:t>
                      </a:r>
                    </a:p>
                    <a:p>
                      <a:pPr marL="342900" indent="-342900">
                        <a:buFont typeface="Arial" panose="020B0604020202020204" pitchFamily="34" charset="0"/>
                        <a:buChar char="•"/>
                      </a:pPr>
                      <a:r>
                        <a:rPr lang="en-GB" sz="2200" b="0" noProof="0" dirty="0">
                          <a:solidFill>
                            <a:srgbClr val="382B1B"/>
                          </a:solidFill>
                        </a:rPr>
                        <a:t>Not enough time to cook</a:t>
                      </a:r>
                    </a:p>
                    <a:p>
                      <a:pPr marL="342900" indent="-342900">
                        <a:buFont typeface="Arial" panose="020B0604020202020204" pitchFamily="34" charset="0"/>
                        <a:buChar char="•"/>
                      </a:pPr>
                      <a:r>
                        <a:rPr lang="en-GB" sz="2200" b="0" noProof="0" dirty="0">
                          <a:solidFill>
                            <a:srgbClr val="382B1B"/>
                          </a:solidFill>
                        </a:rPr>
                        <a:t>Limited cultural food options nearby</a:t>
                      </a:r>
                    </a:p>
                    <a:p>
                      <a:pPr marL="342900" indent="-342900">
                        <a:buFont typeface="Arial" panose="020B0604020202020204" pitchFamily="34" charset="0"/>
                        <a:buChar char="•"/>
                      </a:pPr>
                      <a:r>
                        <a:rPr lang="en-GB" sz="2200" b="0" noProof="0" dirty="0">
                          <a:solidFill>
                            <a:srgbClr val="382B1B"/>
                          </a:solidFill>
                        </a:rPr>
                        <a:t>Wanting something affordable, healthy, or freshly made</a:t>
                      </a:r>
                    </a:p>
                    <a:p>
                      <a:pPr marL="342900" indent="-342900">
                        <a:buFont typeface="Arial" panose="020B0604020202020204" pitchFamily="34" charset="0"/>
                        <a:buChar char="•"/>
                      </a:pPr>
                      <a:r>
                        <a:rPr lang="en-GB" sz="2200" b="0" noProof="0" dirty="0">
                          <a:solidFill>
                            <a:srgbClr val="382B1B"/>
                          </a:solidFill>
                        </a:rPr>
                        <a:t>Feeling disconnected from their food traditions</a:t>
                      </a:r>
                    </a:p>
                  </a:txBody>
                  <a:tcPr>
                    <a:solidFill>
                      <a:srgbClr val="B6D1E1"/>
                    </a:solidFill>
                  </a:tcPr>
                </a:tc>
                <a:tc>
                  <a:txBody>
                    <a:bodyPr/>
                    <a:lstStyle/>
                    <a:p>
                      <a:r>
                        <a:rPr lang="en-GB" sz="2200" b="1" noProof="0" dirty="0">
                          <a:solidFill>
                            <a:srgbClr val="382B1B"/>
                          </a:solidFill>
                        </a:rPr>
                        <a:t>How can my food help?</a:t>
                      </a:r>
                    </a:p>
                    <a:p>
                      <a:pPr marL="342900" indent="-342900">
                        <a:buFont typeface="Arial" panose="020B0604020202020204" pitchFamily="34" charset="0"/>
                        <a:buChar char="•"/>
                      </a:pPr>
                      <a:r>
                        <a:rPr lang="en-GB" sz="2200" b="0" noProof="0" dirty="0">
                          <a:solidFill>
                            <a:srgbClr val="382B1B"/>
                          </a:solidFill>
                        </a:rPr>
                        <a:t>Offering comfort food from a familiar culture</a:t>
                      </a:r>
                    </a:p>
                    <a:p>
                      <a:pPr marL="342900" indent="-342900">
                        <a:buFont typeface="Arial" panose="020B0604020202020204" pitchFamily="34" charset="0"/>
                        <a:buChar char="•"/>
                      </a:pPr>
                      <a:r>
                        <a:rPr lang="en-GB" sz="2200" b="0" noProof="0" dirty="0">
                          <a:solidFill>
                            <a:srgbClr val="382B1B"/>
                          </a:solidFill>
                        </a:rPr>
                        <a:t>Making healthy, ready-to-eat meals for families</a:t>
                      </a:r>
                    </a:p>
                    <a:p>
                      <a:pPr marL="342900" indent="-342900">
                        <a:buFont typeface="Arial" panose="020B0604020202020204" pitchFamily="34" charset="0"/>
                        <a:buChar char="•"/>
                      </a:pPr>
                      <a:r>
                        <a:rPr lang="en-GB" sz="2200" b="0" noProof="0" dirty="0">
                          <a:solidFill>
                            <a:srgbClr val="382B1B"/>
                          </a:solidFill>
                        </a:rPr>
                        <a:t>Sharing special dishes during holidays or events</a:t>
                      </a:r>
                    </a:p>
                    <a:p>
                      <a:pPr marL="342900" indent="-342900">
                        <a:buFont typeface="Arial" panose="020B0604020202020204" pitchFamily="34" charset="0"/>
                        <a:buChar char="•"/>
                      </a:pPr>
                      <a:r>
                        <a:rPr lang="en-GB" sz="2200" b="0" noProof="0" dirty="0">
                          <a:solidFill>
                            <a:srgbClr val="382B1B"/>
                          </a:solidFill>
                        </a:rPr>
                        <a:t>Creating something unique that brings people together</a:t>
                      </a:r>
                    </a:p>
                  </a:txBody>
                  <a:tcPr>
                    <a:solidFill>
                      <a:srgbClr val="B6D1E1"/>
                    </a:solidFill>
                  </a:tcPr>
                </a:tc>
                <a:extLst>
                  <a:ext uri="{0D108BD9-81ED-4DB2-BD59-A6C34878D82A}">
                    <a16:rowId xmlns:a16="http://schemas.microsoft.com/office/drawing/2014/main" val="2844474373"/>
                  </a:ext>
                </a:extLst>
              </a:tr>
            </a:tbl>
          </a:graphicData>
        </a:graphic>
      </p:graphicFrame>
      <p:sp>
        <p:nvSpPr>
          <p:cNvPr id="14" name="TextBox 13">
            <a:extLst>
              <a:ext uri="{FF2B5EF4-FFF2-40B4-BE49-F238E27FC236}">
                <a16:creationId xmlns:a16="http://schemas.microsoft.com/office/drawing/2014/main" id="{C76ADF3C-BFCC-AB0B-3769-7EB9AC3748C6}"/>
              </a:ext>
            </a:extLst>
          </p:cNvPr>
          <p:cNvSpPr txBox="1"/>
          <p:nvPr/>
        </p:nvSpPr>
        <p:spPr>
          <a:xfrm>
            <a:off x="373810" y="5927215"/>
            <a:ext cx="10800273" cy="461665"/>
          </a:xfrm>
          <a:prstGeom prst="rect">
            <a:avLst/>
          </a:prstGeom>
          <a:noFill/>
        </p:spPr>
        <p:txBody>
          <a:bodyPr wrap="square">
            <a:spAutoFit/>
          </a:bodyPr>
          <a:lstStyle/>
          <a:p>
            <a:r>
              <a:rPr lang="en-GB" sz="2400" b="1" noProof="0" dirty="0">
                <a:solidFill>
                  <a:srgbClr val="84BFA4"/>
                </a:solidFill>
              </a:rPr>
              <a:t>Tip: </a:t>
            </a:r>
            <a:r>
              <a:rPr lang="en-GB" sz="2200" noProof="0" dirty="0">
                <a:solidFill>
                  <a:srgbClr val="382B1B"/>
                </a:solidFill>
              </a:rPr>
              <a:t>A great business idea often starts when you </a:t>
            </a:r>
            <a:r>
              <a:rPr lang="en-GB" sz="2200" noProof="0" dirty="0" err="1">
                <a:solidFill>
                  <a:srgbClr val="382B1B"/>
                </a:solidFill>
              </a:rPr>
              <a:t>notice:“Other</a:t>
            </a:r>
            <a:r>
              <a:rPr lang="en-GB" sz="2200" noProof="0" dirty="0">
                <a:solidFill>
                  <a:srgbClr val="382B1B"/>
                </a:solidFill>
              </a:rPr>
              <a:t> people need this too.”</a:t>
            </a:r>
            <a:endParaRPr lang="en-IE" sz="2200" dirty="0">
              <a:solidFill>
                <a:srgbClr val="382B1B"/>
              </a:solidFill>
            </a:endParaRPr>
          </a:p>
        </p:txBody>
      </p:sp>
    </p:spTree>
    <p:extLst>
      <p:ext uri="{BB962C8B-B14F-4D97-AF65-F5344CB8AC3E}">
        <p14:creationId xmlns:p14="http://schemas.microsoft.com/office/powerpoint/2010/main" val="1679414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BUSINESS PLANNING ACTIVITY	</a:t>
            </a:r>
          </a:p>
        </p:txBody>
      </p:sp>
      <p:pic>
        <p:nvPicPr>
          <p:cNvPr id="10" name="Picture 9" descr="A person in a kitchen mixing food&#10;&#10;Description automatically generated">
            <a:extLst>
              <a:ext uri="{FF2B5EF4-FFF2-40B4-BE49-F238E27FC236}">
                <a16:creationId xmlns:a16="http://schemas.microsoft.com/office/drawing/2014/main" id="{2A2FF3C8-DBDB-611C-00AA-C37D2A0CF3AF}"/>
              </a:ext>
            </a:extLst>
          </p:cNvPr>
          <p:cNvPicPr>
            <a:picLocks noChangeAspect="1"/>
          </p:cNvPicPr>
          <p:nvPr/>
        </p:nvPicPr>
        <p:blipFill>
          <a:blip r:embed="rId2"/>
          <a:stretch>
            <a:fillRect/>
          </a:stretch>
        </p:blipFill>
        <p:spPr>
          <a:xfrm>
            <a:off x="8599588" y="-1026413"/>
            <a:ext cx="3592412" cy="2395138"/>
          </a:xfrm>
          <a:prstGeom prst="rect">
            <a:avLst/>
          </a:prstGeom>
          <a:ln>
            <a:noFill/>
          </a:ln>
          <a:effectLst>
            <a:softEdge rad="112500"/>
          </a:effectLst>
        </p:spPr>
      </p:pic>
      <p:sp>
        <p:nvSpPr>
          <p:cNvPr id="14" name="TextBox 13">
            <a:extLst>
              <a:ext uri="{FF2B5EF4-FFF2-40B4-BE49-F238E27FC236}">
                <a16:creationId xmlns:a16="http://schemas.microsoft.com/office/drawing/2014/main" id="{65FDE349-AB00-ACBE-DE36-E80C2F45B56B}"/>
              </a:ext>
            </a:extLst>
          </p:cNvPr>
          <p:cNvSpPr txBox="1"/>
          <p:nvPr/>
        </p:nvSpPr>
        <p:spPr>
          <a:xfrm>
            <a:off x="264544" y="1368725"/>
            <a:ext cx="11277600" cy="5601533"/>
          </a:xfrm>
          <a:prstGeom prst="rect">
            <a:avLst/>
          </a:prstGeom>
          <a:noFill/>
        </p:spPr>
        <p:txBody>
          <a:bodyPr wrap="square" rtlCol="0">
            <a:spAutoFit/>
          </a:bodyPr>
          <a:lstStyle/>
          <a:p>
            <a:r>
              <a:rPr lang="en-GB" sz="2200" dirty="0"/>
              <a:t>This activity helps you think about everyday struggles around food, and how your experience and skills could offer a solution.</a:t>
            </a:r>
          </a:p>
          <a:p>
            <a:endParaRPr lang="en-GB" sz="2200" dirty="0"/>
          </a:p>
          <a:p>
            <a:r>
              <a:rPr lang="en-GB" sz="2200" b="1" dirty="0"/>
              <a:t>Step 1: What challenges (pain points) do people face?</a:t>
            </a:r>
          </a:p>
          <a:p>
            <a:pPr marL="342900" indent="-342900">
              <a:buFont typeface="Arial" panose="020B0604020202020204" pitchFamily="34" charset="0"/>
              <a:buChar char="•"/>
            </a:pPr>
            <a:r>
              <a:rPr lang="en-GB" sz="2200" dirty="0"/>
              <a:t>Think about things you’ve noticed in your own life or community, especially as a migrant. </a:t>
            </a:r>
          </a:p>
          <a:p>
            <a:pPr marL="342900" indent="-342900">
              <a:buFont typeface="Arial" panose="020B0604020202020204" pitchFamily="34" charset="0"/>
              <a:buChar char="•"/>
            </a:pPr>
            <a:r>
              <a:rPr lang="en-GB" sz="2200" dirty="0"/>
              <a:t>Write down 2–3 difficulties people face around food or daily meals. Example: “It’s hard to find traditional breads from my country at local shops.”</a:t>
            </a:r>
          </a:p>
          <a:p>
            <a:endParaRPr lang="en-GB" sz="2200" dirty="0"/>
          </a:p>
          <a:p>
            <a:r>
              <a:rPr lang="en-GB" sz="2200" b="1" dirty="0"/>
              <a:t>Step 2: What can you do or make that helps?</a:t>
            </a:r>
          </a:p>
          <a:p>
            <a:r>
              <a:rPr lang="en-GB" sz="2200" dirty="0"/>
              <a:t>Think about the food you love to cook, your cultural knowledge, or what friends and neighbours ask you to make. Example: “I bake bread the traditional way from my region.”</a:t>
            </a:r>
          </a:p>
          <a:p>
            <a:endParaRPr lang="en-GB" sz="2200" dirty="0"/>
          </a:p>
          <a:p>
            <a:r>
              <a:rPr lang="en-GB" sz="2200" b="1" dirty="0"/>
              <a:t>Step 3: What’s your small business idea?</a:t>
            </a:r>
          </a:p>
          <a:p>
            <a:pPr marL="342900" indent="-342900">
              <a:buFont typeface="Arial" panose="020B0604020202020204" pitchFamily="34" charset="0"/>
              <a:buChar char="•"/>
            </a:pPr>
            <a:r>
              <a:rPr lang="en-GB" sz="2200" dirty="0"/>
              <a:t>Now, try to connect a challenge with something you’re good at.  Example: “I could sell fresh, traditional breads once a week at the local market.”</a:t>
            </a:r>
            <a:br>
              <a:rPr lang="en-GB" sz="2400" dirty="0"/>
            </a:br>
            <a:endParaRPr lang="en-IE" sz="2200" dirty="0"/>
          </a:p>
        </p:txBody>
      </p:sp>
    </p:spTree>
    <p:extLst>
      <p:ext uri="{BB962C8B-B14F-4D97-AF65-F5344CB8AC3E}">
        <p14:creationId xmlns:p14="http://schemas.microsoft.com/office/powerpoint/2010/main" val="2210604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BUSINESS IDEA GENERATION</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552090" y="1609344"/>
            <a:ext cx="7458974" cy="4631077"/>
          </a:xfrm>
        </p:spPr>
        <p:txBody>
          <a:bodyPr numCol="1"/>
          <a:lstStyle/>
          <a:p>
            <a:pPr algn="l">
              <a:lnSpc>
                <a:spcPts val="2440"/>
              </a:lnSpc>
            </a:pPr>
            <a:r>
              <a:rPr lang="en-GB" b="0" i="0" noProof="0" dirty="0">
                <a:effectLst/>
              </a:rPr>
              <a:t>Steve Johnson, the author of </a:t>
            </a:r>
            <a:r>
              <a:rPr lang="en-GB" b="1" i="0" noProof="0" dirty="0">
                <a:solidFill>
                  <a:srgbClr val="84BFA4"/>
                </a:solidFill>
                <a:effectLst/>
              </a:rPr>
              <a:t>“</a:t>
            </a:r>
            <a:r>
              <a:rPr lang="en-GB" b="1" i="0" u="none" strike="noStrike" noProof="0" dirty="0">
                <a:solidFill>
                  <a:srgbClr val="84BFA4"/>
                </a:solidFill>
                <a:effectLst/>
                <a:hlinkClick r:id="rId2">
                  <a:extLst>
                    <a:ext uri="{A12FA001-AC4F-418D-AE19-62706E023703}">
                      <ahyp:hlinkClr xmlns:ahyp="http://schemas.microsoft.com/office/drawing/2018/hyperlinkcolor" val="tx"/>
                    </a:ext>
                  </a:extLst>
                </a:hlinkClick>
              </a:rPr>
              <a:t>Where Good Ideas Come From</a:t>
            </a:r>
            <a:r>
              <a:rPr lang="en-GB" b="1" i="0" noProof="0" dirty="0">
                <a:solidFill>
                  <a:srgbClr val="84BFA4"/>
                </a:solidFill>
                <a:effectLst/>
              </a:rPr>
              <a:t>,”</a:t>
            </a:r>
            <a:r>
              <a:rPr lang="en-GB" b="0" i="0" noProof="0" dirty="0">
                <a:effectLst/>
              </a:rPr>
              <a:t> has spent years researching and writing about this subject. </a:t>
            </a:r>
          </a:p>
          <a:p>
            <a:pPr algn="l">
              <a:lnSpc>
                <a:spcPts val="2440"/>
              </a:lnSpc>
            </a:pPr>
            <a:endParaRPr lang="en-GB" noProof="0" dirty="0"/>
          </a:p>
          <a:p>
            <a:pPr algn="l">
              <a:lnSpc>
                <a:spcPts val="2440"/>
              </a:lnSpc>
            </a:pPr>
            <a:r>
              <a:rPr lang="en-GB" b="1" i="0" noProof="0" dirty="0">
                <a:effectLst/>
              </a:rPr>
              <a:t>He believes that you are more likely to develop great ideas when: </a:t>
            </a:r>
          </a:p>
          <a:p>
            <a:pPr algn="l">
              <a:lnSpc>
                <a:spcPts val="2440"/>
              </a:lnSpc>
            </a:pPr>
            <a:endParaRPr lang="en-GB" b="1" i="0" noProof="0" dirty="0">
              <a:effectLst/>
            </a:endParaRPr>
          </a:p>
          <a:p>
            <a:pPr marL="342900" indent="-342900" algn="l">
              <a:lnSpc>
                <a:spcPts val="2440"/>
              </a:lnSpc>
              <a:buClr>
                <a:srgbClr val="B6D1E1"/>
              </a:buClr>
              <a:buFont typeface="Arial" panose="020B0604020202020204" pitchFamily="34" charset="0"/>
              <a:buChar char="•"/>
            </a:pPr>
            <a:r>
              <a:rPr lang="en-GB" sz="2200" b="0" noProof="0" dirty="0">
                <a:effectLst/>
              </a:rPr>
              <a:t>You explore and experiment in different areas</a:t>
            </a:r>
          </a:p>
          <a:p>
            <a:pPr marL="342900" indent="-342900" algn="l">
              <a:lnSpc>
                <a:spcPts val="2440"/>
              </a:lnSpc>
              <a:buClr>
                <a:srgbClr val="B6D1E1"/>
              </a:buClr>
              <a:buFont typeface="Arial" panose="020B0604020202020204" pitchFamily="34" charset="0"/>
              <a:buChar char="•"/>
            </a:pPr>
            <a:r>
              <a:rPr lang="en-GB" sz="2200" b="0" noProof="0" dirty="0">
                <a:effectLst/>
              </a:rPr>
              <a:t>You allow your idea to develop slowly, over time</a:t>
            </a:r>
          </a:p>
          <a:p>
            <a:pPr marL="342900" indent="-342900" algn="l">
              <a:lnSpc>
                <a:spcPts val="2440"/>
              </a:lnSpc>
              <a:buClr>
                <a:srgbClr val="B6D1E1"/>
              </a:buClr>
              <a:buFont typeface="Arial" panose="020B0604020202020204" pitchFamily="34" charset="0"/>
              <a:buChar char="•"/>
            </a:pPr>
            <a:r>
              <a:rPr lang="en-GB" sz="2200" b="0" noProof="0" dirty="0">
                <a:effectLst/>
              </a:rPr>
              <a:t>You are exploring &amp; open to the idea of serendipitous connections</a:t>
            </a:r>
          </a:p>
          <a:p>
            <a:pPr marL="342900" indent="-342900" algn="l">
              <a:lnSpc>
                <a:spcPts val="2440"/>
              </a:lnSpc>
              <a:buClr>
                <a:srgbClr val="B6D1E1"/>
              </a:buClr>
              <a:buFont typeface="Arial" panose="020B0604020202020204" pitchFamily="34" charset="0"/>
              <a:buChar char="•"/>
            </a:pPr>
            <a:r>
              <a:rPr lang="en-GB" sz="2200" b="0" noProof="0" dirty="0">
                <a:effectLst/>
              </a:rPr>
              <a:t>You make mistakes</a:t>
            </a:r>
          </a:p>
          <a:p>
            <a:pPr marL="342900" indent="-342900" algn="l">
              <a:lnSpc>
                <a:spcPts val="2440"/>
              </a:lnSpc>
              <a:buClr>
                <a:srgbClr val="B6D1E1"/>
              </a:buClr>
              <a:buFont typeface="Arial" panose="020B0604020202020204" pitchFamily="34" charset="0"/>
              <a:buChar char="•"/>
            </a:pPr>
            <a:r>
              <a:rPr lang="en-GB" sz="2200" b="0" noProof="0" dirty="0">
                <a:effectLst/>
              </a:rPr>
              <a:t>You look for new uses for old inventions</a:t>
            </a:r>
          </a:p>
          <a:p>
            <a:pPr marL="342900" indent="-342900" algn="l">
              <a:lnSpc>
                <a:spcPts val="2440"/>
              </a:lnSpc>
              <a:buClr>
                <a:srgbClr val="B6D1E1"/>
              </a:buClr>
              <a:buFont typeface="Arial" panose="020B0604020202020204" pitchFamily="34" charset="0"/>
              <a:buChar char="•"/>
            </a:pPr>
            <a:r>
              <a:rPr lang="en-GB" sz="2200" b="0" noProof="0" dirty="0">
                <a:effectLst/>
              </a:rPr>
              <a:t>You build on platforms that have come before</a:t>
            </a:r>
          </a:p>
          <a:p>
            <a:pPr algn="just">
              <a:lnSpc>
                <a:spcPts val="2440"/>
              </a:lnSpc>
            </a:pPr>
            <a:endParaRPr lang="en-GB" noProof="0" dirty="0"/>
          </a:p>
          <a:p>
            <a:pPr algn="just">
              <a:lnSpc>
                <a:spcPts val="2440"/>
              </a:lnSpc>
            </a:pPr>
            <a:endParaRPr lang="en-GB" noProof="0" dirty="0"/>
          </a:p>
          <a:p>
            <a:pPr algn="just">
              <a:lnSpc>
                <a:spcPts val="2440"/>
              </a:lnSpc>
            </a:pPr>
            <a:endParaRPr lang="en-GB" noProof="0" dirty="0"/>
          </a:p>
          <a:p>
            <a:pPr algn="just">
              <a:lnSpc>
                <a:spcPts val="2440"/>
              </a:lnSpc>
            </a:pPr>
            <a:endParaRPr lang="en-GB" noProof="0" dirty="0"/>
          </a:p>
          <a:p>
            <a:pPr algn="just">
              <a:lnSpc>
                <a:spcPts val="2440"/>
              </a:lnSpc>
            </a:pPr>
            <a:endParaRPr lang="en-GB" noProof="0" dirty="0"/>
          </a:p>
        </p:txBody>
      </p:sp>
      <p:pic>
        <p:nvPicPr>
          <p:cNvPr id="4" name="Picture 3" descr="A book cover with two people's head&#10;&#10;Description automatically generated">
            <a:extLst>
              <a:ext uri="{FF2B5EF4-FFF2-40B4-BE49-F238E27FC236}">
                <a16:creationId xmlns:a16="http://schemas.microsoft.com/office/drawing/2014/main" id="{D88D9FAF-CAEB-FC10-67A7-CC6F3BB5441E}"/>
              </a:ext>
            </a:extLst>
          </p:cNvPr>
          <p:cNvPicPr>
            <a:picLocks noChangeAspect="1"/>
          </p:cNvPicPr>
          <p:nvPr/>
        </p:nvPicPr>
        <p:blipFill>
          <a:blip r:embed="rId3"/>
          <a:stretch>
            <a:fillRect/>
          </a:stretch>
        </p:blipFill>
        <p:spPr>
          <a:xfrm>
            <a:off x="8264238" y="1735494"/>
            <a:ext cx="2587584" cy="4160103"/>
          </a:xfrm>
          <a:prstGeom prst="rect">
            <a:avLst/>
          </a:prstGeom>
        </p:spPr>
      </p:pic>
    </p:spTree>
    <p:extLst>
      <p:ext uri="{BB962C8B-B14F-4D97-AF65-F5344CB8AC3E}">
        <p14:creationId xmlns:p14="http://schemas.microsoft.com/office/powerpoint/2010/main" val="27653298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FIND INSPRIRATION </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598097" y="1339837"/>
            <a:ext cx="8528650" cy="3703801"/>
          </a:xfrm>
        </p:spPr>
        <p:txBody>
          <a:bodyPr numCol="1"/>
          <a:lstStyle/>
          <a:p>
            <a:pPr>
              <a:buNone/>
            </a:pPr>
            <a:r>
              <a:rPr lang="en-GB" noProof="0" dirty="0"/>
              <a:t>There are numerous websites that collect and share innovative business ideas. One of our favourites is </a:t>
            </a:r>
            <a:r>
              <a:rPr lang="en-GB" b="1" noProof="0" dirty="0">
                <a:highlight>
                  <a:srgbClr val="B6D1E1"/>
                </a:highlight>
              </a:rPr>
              <a:t>Trend Hunter</a:t>
            </a:r>
            <a:r>
              <a:rPr lang="en-GB" noProof="0" dirty="0"/>
              <a:t>, the world’s largest and most popular trend community. It's a great place for aspiring entrepreneurs and curious minds to discover fresh ideas!</a:t>
            </a:r>
          </a:p>
          <a:p>
            <a:pPr>
              <a:buNone/>
            </a:pPr>
            <a:br>
              <a:rPr lang="en-GB" noProof="0" dirty="0"/>
            </a:br>
            <a:r>
              <a:rPr lang="en-GB" noProof="0" dirty="0">
                <a:solidFill>
                  <a:srgbClr val="84BFA4"/>
                </a:solidFill>
                <a:sym typeface="Wingdings" panose="05000000000000000000" pitchFamily="2" charset="2"/>
                <a:hlinkClick r:id="rId2">
                  <a:extLst>
                    <a:ext uri="{A12FA001-AC4F-418D-AE19-62706E023703}">
                      <ahyp:hlinkClr xmlns:ahyp="http://schemas.microsoft.com/office/drawing/2018/hyperlinkcolor" val="tx"/>
                    </a:ext>
                  </a:extLst>
                </a:hlinkClick>
              </a:rPr>
              <a:t> </a:t>
            </a:r>
            <a:r>
              <a:rPr lang="en-GB" b="1" noProof="0" dirty="0">
                <a:solidFill>
                  <a:srgbClr val="84BFA4"/>
                </a:solidFill>
                <a:hlinkClick r:id="rId2">
                  <a:extLst>
                    <a:ext uri="{A12FA001-AC4F-418D-AE19-62706E023703}">
                      <ahyp:hlinkClr xmlns:ahyp="http://schemas.microsoft.com/office/drawing/2018/hyperlinkcolor" val="tx"/>
                    </a:ext>
                  </a:extLst>
                </a:hlinkClick>
              </a:rPr>
              <a:t>Visit Trend Hunter</a:t>
            </a:r>
            <a:r>
              <a:rPr lang="en-GB" b="1" noProof="0" dirty="0">
                <a:solidFill>
                  <a:srgbClr val="84BFA4"/>
                </a:solidFill>
              </a:rPr>
              <a:t> </a:t>
            </a:r>
            <a:r>
              <a:rPr lang="en-GB" noProof="0" dirty="0"/>
              <a:t>and </a:t>
            </a:r>
            <a:r>
              <a:rPr lang="en-GB" dirty="0"/>
              <a:t>use the search bar to </a:t>
            </a:r>
            <a:r>
              <a:rPr lang="en-GB" noProof="0" dirty="0"/>
              <a:t>explore sections that are especially useful for food entrepreneurs:</a:t>
            </a:r>
          </a:p>
          <a:p>
            <a:pPr>
              <a:buNone/>
            </a:pPr>
            <a:endParaRPr lang="en-GB" noProof="0" dirty="0"/>
          </a:p>
          <a:p>
            <a:pPr marL="342900" indent="-342900">
              <a:buFont typeface="Arial" panose="020B0604020202020204" pitchFamily="34" charset="0"/>
              <a:buChar char="•"/>
            </a:pPr>
            <a:r>
              <a:rPr lang="en-GB" b="1" noProof="0" dirty="0">
                <a:solidFill>
                  <a:srgbClr val="B6D1E1"/>
                </a:solidFill>
              </a:rPr>
              <a:t>Trend Hunter Eco </a:t>
            </a:r>
            <a:r>
              <a:rPr lang="en-GB" noProof="0" dirty="0"/>
              <a:t>– for ideas about sustainable packaging, local ingredients, and zero-waste food practices</a:t>
            </a:r>
          </a:p>
          <a:p>
            <a:pPr marL="342900" indent="-342900">
              <a:buFont typeface="Arial" panose="020B0604020202020204" pitchFamily="34" charset="0"/>
              <a:buChar char="•"/>
            </a:pPr>
            <a:r>
              <a:rPr lang="en-GB" b="1" noProof="0" dirty="0">
                <a:solidFill>
                  <a:srgbClr val="B6D1E1"/>
                </a:solidFill>
              </a:rPr>
              <a:t>Social Business </a:t>
            </a:r>
            <a:r>
              <a:rPr lang="en-GB" noProof="0" dirty="0"/>
              <a:t>– for food projects that support community wellbeing, cultural sharing, or food access</a:t>
            </a:r>
          </a:p>
          <a:p>
            <a:pPr>
              <a:buNone/>
            </a:pPr>
            <a:endParaRPr lang="en-GB" noProof="0" dirty="0"/>
          </a:p>
          <a:p>
            <a:pPr>
              <a:buNone/>
            </a:pPr>
            <a:r>
              <a:rPr lang="en-GB" noProof="0" dirty="0"/>
              <a:t>You'll find ideas organised by themes </a:t>
            </a:r>
            <a:r>
              <a:rPr lang="en-GB" dirty="0"/>
              <a:t>spanning </a:t>
            </a:r>
            <a:r>
              <a:rPr lang="en-GB" noProof="0" dirty="0"/>
              <a:t>plant-based foods, cultural street food, food delivery, low-cost meals, packaging design, and more. From flatbreads to food boxes, from spice blends to supper clubs, see how others are turning everyday cooking into opportunity.</a:t>
            </a:r>
          </a:p>
        </p:txBody>
      </p:sp>
      <p:grpSp>
        <p:nvGrpSpPr>
          <p:cNvPr id="4" name="Grupa 3">
            <a:extLst>
              <a:ext uri="{FF2B5EF4-FFF2-40B4-BE49-F238E27FC236}">
                <a16:creationId xmlns:a16="http://schemas.microsoft.com/office/drawing/2014/main" id="{8FC1CC1B-CC35-8B57-432D-83B19E38CCD9}"/>
              </a:ext>
            </a:extLst>
          </p:cNvPr>
          <p:cNvGrpSpPr/>
          <p:nvPr/>
        </p:nvGrpSpPr>
        <p:grpSpPr>
          <a:xfrm>
            <a:off x="9178504" y="2154083"/>
            <a:ext cx="2961737" cy="3148348"/>
            <a:chOff x="8500909" y="1184793"/>
            <a:chExt cx="3691091" cy="3622873"/>
          </a:xfrm>
        </p:grpSpPr>
        <p:grpSp>
          <p:nvGrpSpPr>
            <p:cNvPr id="2" name="Grupa 1">
              <a:extLst>
                <a:ext uri="{FF2B5EF4-FFF2-40B4-BE49-F238E27FC236}">
                  <a16:creationId xmlns:a16="http://schemas.microsoft.com/office/drawing/2014/main" id="{C318B76E-6D73-1A50-65EA-4FAA25DCA3C7}"/>
                </a:ext>
              </a:extLst>
            </p:cNvPr>
            <p:cNvGrpSpPr/>
            <p:nvPr/>
          </p:nvGrpSpPr>
          <p:grpSpPr>
            <a:xfrm>
              <a:off x="9451911" y="1184793"/>
              <a:ext cx="2740089" cy="2740089"/>
              <a:chOff x="8761445" y="2254898"/>
              <a:chExt cx="2740089" cy="2740089"/>
            </a:xfrm>
          </p:grpSpPr>
          <p:sp>
            <p:nvSpPr>
              <p:cNvPr id="6" name="Rectangle 5">
                <a:extLst>
                  <a:ext uri="{FF2B5EF4-FFF2-40B4-BE49-F238E27FC236}">
                    <a16:creationId xmlns:a16="http://schemas.microsoft.com/office/drawing/2014/main" id="{4AA4347C-658E-0808-333E-2FF4EE8DEB9A}"/>
                  </a:ext>
                </a:extLst>
              </p:cNvPr>
              <p:cNvSpPr/>
              <p:nvPr/>
            </p:nvSpPr>
            <p:spPr>
              <a:xfrm>
                <a:off x="9184268" y="2979842"/>
                <a:ext cx="1918179" cy="707886"/>
              </a:xfrm>
              <a:prstGeom prst="rect">
                <a:avLst/>
              </a:prstGeom>
            </p:spPr>
            <p:txBody>
              <a:bodyPr wrap="square">
                <a:spAutoFit/>
              </a:bodyPr>
              <a:lstStyle/>
              <a:p>
                <a:pPr algn="ctr">
                  <a:lnSpc>
                    <a:spcPct val="100000"/>
                  </a:lnSpc>
                </a:pPr>
                <a:r>
                  <a:rPr lang="en-GB" sz="2000" b="1" noProof="0" dirty="0">
                    <a:solidFill>
                      <a:srgbClr val="84BFA4"/>
                    </a:solidFill>
                  </a:rPr>
                  <a:t>Inspirational websites</a:t>
                </a:r>
              </a:p>
            </p:txBody>
          </p:sp>
          <p:pic>
            <p:nvPicPr>
              <p:cNvPr id="8" name="Graphic 7" descr="Thought bubble outline">
                <a:extLst>
                  <a:ext uri="{FF2B5EF4-FFF2-40B4-BE49-F238E27FC236}">
                    <a16:creationId xmlns:a16="http://schemas.microsoft.com/office/drawing/2014/main" id="{2EFFBA36-D864-31BB-E54E-D160507848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61445" y="2254898"/>
                <a:ext cx="2740089" cy="2740089"/>
              </a:xfrm>
              <a:prstGeom prst="rect">
                <a:avLst/>
              </a:prstGeom>
            </p:spPr>
          </p:pic>
        </p:grpSp>
        <p:pic>
          <p:nvPicPr>
            <p:cNvPr id="3" name="Grafika 2" descr="Internet z wypełnieniem pełnym">
              <a:extLst>
                <a:ext uri="{FF2B5EF4-FFF2-40B4-BE49-F238E27FC236}">
                  <a16:creationId xmlns:a16="http://schemas.microsoft.com/office/drawing/2014/main" id="{F9972664-0F53-1E9D-B49C-9EAFF5072A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00909" y="3433841"/>
              <a:ext cx="1373825" cy="1373825"/>
            </a:xfrm>
            <a:prstGeom prst="rect">
              <a:avLst/>
            </a:prstGeom>
          </p:spPr>
        </p:pic>
      </p:grpSp>
    </p:spTree>
    <p:extLst>
      <p:ext uri="{BB962C8B-B14F-4D97-AF65-F5344CB8AC3E}">
        <p14:creationId xmlns:p14="http://schemas.microsoft.com/office/powerpoint/2010/main" val="1350058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FIND INSPIRATION</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914399" y="1454978"/>
            <a:ext cx="7228573" cy="4750192"/>
          </a:xfrm>
        </p:spPr>
        <p:txBody>
          <a:bodyPr numCol="1"/>
          <a:lstStyle/>
          <a:p>
            <a:pPr>
              <a:buNone/>
            </a:pPr>
            <a:r>
              <a:rPr lang="en-GB" b="1" noProof="0" dirty="0"/>
              <a:t>Looking for Even More Inspiration? Check These Out!</a:t>
            </a:r>
            <a:endParaRPr lang="en-GB" noProof="0" dirty="0"/>
          </a:p>
          <a:p>
            <a:pPr>
              <a:buNone/>
            </a:pPr>
            <a:r>
              <a:rPr lang="en-GB" noProof="0" dirty="0"/>
              <a:t>Here are some more great places to find business ideas, tips, and success stories:</a:t>
            </a:r>
          </a:p>
          <a:p>
            <a:pPr>
              <a:buNone/>
            </a:pPr>
            <a:endParaRPr lang="en-GB" noProof="0" dirty="0"/>
          </a:p>
          <a:p>
            <a:pPr marL="342900" indent="-342900">
              <a:buFont typeface="Wingdings" panose="05000000000000000000" pitchFamily="2" charset="2"/>
              <a:buChar char="Ø"/>
            </a:pPr>
            <a:r>
              <a:rPr lang="en-GB" b="1" noProof="0" dirty="0">
                <a:solidFill>
                  <a:srgbClr val="84BFA4"/>
                </a:solidFill>
                <a:hlinkClick r:id="rId2">
                  <a:extLst>
                    <a:ext uri="{A12FA001-AC4F-418D-AE19-62706E023703}">
                      <ahyp:hlinkClr xmlns:ahyp="http://schemas.microsoft.com/office/drawing/2018/hyperlinkcolor" val="tx"/>
                    </a:ext>
                  </a:extLst>
                </a:hlinkClick>
              </a:rPr>
              <a:t>Inspiration News &amp; Topics – Entrepreneur.com</a:t>
            </a:r>
            <a:br>
              <a:rPr lang="en-GB" noProof="0" dirty="0"/>
            </a:br>
            <a:r>
              <a:rPr lang="en-GB" noProof="0" dirty="0">
                <a:sym typeface="Wingdings" panose="05000000000000000000" pitchFamily="2" charset="2"/>
              </a:rPr>
              <a:t> </a:t>
            </a:r>
            <a:r>
              <a:rPr lang="en-GB" b="1" noProof="0" dirty="0"/>
              <a:t>Explore articles</a:t>
            </a:r>
            <a:r>
              <a:rPr lang="en-GB" noProof="0" dirty="0"/>
              <a:t> about starting, running, and growing your business – full of real-world advice and fresh ideas.</a:t>
            </a:r>
          </a:p>
          <a:p>
            <a:pPr marL="342900" indent="-342900">
              <a:buFont typeface="Wingdings" panose="05000000000000000000" pitchFamily="2" charset="2"/>
              <a:buChar char="Ø"/>
            </a:pPr>
            <a:r>
              <a:rPr lang="en-GB" b="1" noProof="0" dirty="0">
                <a:solidFill>
                  <a:srgbClr val="84BFA4"/>
                </a:solidFill>
                <a:hlinkClick r:id="rId3">
                  <a:extLst>
                    <a:ext uri="{A12FA001-AC4F-418D-AE19-62706E023703}">
                      <ahyp:hlinkClr xmlns:ahyp="http://schemas.microsoft.com/office/drawing/2018/hyperlinkcolor" val="tx"/>
                    </a:ext>
                  </a:extLst>
                </a:hlinkClick>
              </a:rPr>
              <a:t>1,001 Smart Business Ideas – Inc.com</a:t>
            </a:r>
            <a:br>
              <a:rPr lang="en-GB" noProof="0" dirty="0"/>
            </a:br>
            <a:r>
              <a:rPr lang="en-GB" noProof="0" dirty="0">
                <a:sym typeface="Wingdings" panose="05000000000000000000" pitchFamily="2" charset="2"/>
              </a:rPr>
              <a:t> </a:t>
            </a:r>
            <a:r>
              <a:rPr lang="en-GB" b="1" noProof="0" dirty="0"/>
              <a:t>Browse this huge list</a:t>
            </a:r>
            <a:r>
              <a:rPr lang="en-GB" noProof="0" dirty="0"/>
              <a:t> of creative ideas – you might find one that sparks something exciting for you!</a:t>
            </a:r>
          </a:p>
          <a:p>
            <a:pPr marL="342900" indent="-342900">
              <a:buFont typeface="Wingdings" panose="05000000000000000000" pitchFamily="2" charset="2"/>
              <a:buChar char="Ø"/>
            </a:pPr>
            <a:r>
              <a:rPr lang="en-GB" b="1" noProof="0" dirty="0">
                <a:solidFill>
                  <a:srgbClr val="84BFA4"/>
                </a:solidFill>
                <a:hlinkClick r:id="rId4">
                  <a:extLst>
                    <a:ext uri="{A12FA001-AC4F-418D-AE19-62706E023703}">
                      <ahyp:hlinkClr xmlns:ahyp="http://schemas.microsoft.com/office/drawing/2018/hyperlinkcolor" val="tx"/>
                    </a:ext>
                  </a:extLst>
                </a:hlinkClick>
              </a:rPr>
              <a:t>Business Ideas Lab</a:t>
            </a:r>
            <a:br>
              <a:rPr lang="en-GB" noProof="0" dirty="0"/>
            </a:br>
            <a:r>
              <a:rPr lang="en-GB" noProof="0" dirty="0">
                <a:sym typeface="Wingdings" panose="05000000000000000000" pitchFamily="2" charset="2"/>
              </a:rPr>
              <a:t> </a:t>
            </a:r>
            <a:r>
              <a:rPr lang="en-GB" b="1" noProof="0" dirty="0"/>
              <a:t>Discover start-up stories</a:t>
            </a:r>
            <a:r>
              <a:rPr lang="en-GB" noProof="0" dirty="0"/>
              <a:t> and creative business concepts from entrepreneurs around the world. </a:t>
            </a:r>
          </a:p>
          <a:p>
            <a:endParaRPr lang="en-GB" noProof="0" dirty="0"/>
          </a:p>
          <a:p>
            <a:r>
              <a:rPr lang="en-GB" noProof="0" dirty="0"/>
              <a:t>Take your time, explore, and let yourself be inspired. Your idea could be just one click away! </a:t>
            </a:r>
          </a:p>
        </p:txBody>
      </p:sp>
      <p:grpSp>
        <p:nvGrpSpPr>
          <p:cNvPr id="2" name="Group 1">
            <a:extLst>
              <a:ext uri="{FF2B5EF4-FFF2-40B4-BE49-F238E27FC236}">
                <a16:creationId xmlns:a16="http://schemas.microsoft.com/office/drawing/2014/main" id="{F16A59A0-E6F9-2D8F-3CE0-DE8BAEAA34A6}"/>
              </a:ext>
            </a:extLst>
          </p:cNvPr>
          <p:cNvGrpSpPr/>
          <p:nvPr/>
        </p:nvGrpSpPr>
        <p:grpSpPr>
          <a:xfrm>
            <a:off x="8142972" y="-59782"/>
            <a:ext cx="4065723" cy="6359536"/>
            <a:chOff x="6660581" y="785664"/>
            <a:chExt cx="3742800" cy="5854425"/>
          </a:xfrm>
        </p:grpSpPr>
        <p:pic>
          <p:nvPicPr>
            <p:cNvPr id="8" name="Picture 7" descr="iPhone6_mockup_front_white.png">
              <a:extLst>
                <a:ext uri="{FF2B5EF4-FFF2-40B4-BE49-F238E27FC236}">
                  <a16:creationId xmlns:a16="http://schemas.microsoft.com/office/drawing/2014/main" id="{5D0F172C-E8DC-5FAE-5D62-497E3DAC0E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581" y="785664"/>
              <a:ext cx="3742800" cy="5854425"/>
            </a:xfrm>
            <a:prstGeom prst="rect">
              <a:avLst/>
            </a:prstGeom>
          </p:spPr>
        </p:pic>
        <p:pic>
          <p:nvPicPr>
            <p:cNvPr id="9" name="Picture Placeholder 12">
              <a:hlinkClick r:id="rId6" invalidUrl="https://www.entrepreneur.com/t opic/inspiration"/>
              <a:extLst>
                <a:ext uri="{FF2B5EF4-FFF2-40B4-BE49-F238E27FC236}">
                  <a16:creationId xmlns:a16="http://schemas.microsoft.com/office/drawing/2014/main" id="{471E4A35-A371-25DC-981C-BED0B6C16227}"/>
                </a:ext>
              </a:extLst>
            </p:cNvPr>
            <p:cNvPicPr>
              <a:picLocks noChangeAspect="1"/>
            </p:cNvPicPr>
            <p:nvPr/>
          </p:nvPicPr>
          <p:blipFill>
            <a:blip r:embed="rId7">
              <a:extLst>
                <a:ext uri="{28A0092B-C50C-407E-A947-70E740481C1C}">
                  <a14:useLocalDpi xmlns:a14="http://schemas.microsoft.com/office/drawing/2010/main" val="0"/>
                </a:ext>
              </a:extLst>
            </a:blip>
            <a:srcRect t="1439" b="1439"/>
            <a:stretch>
              <a:fillRect/>
            </a:stretch>
          </p:blipFill>
          <p:spPr>
            <a:xfrm>
              <a:off x="7376130" y="1699319"/>
              <a:ext cx="2280200" cy="4050746"/>
            </a:xfrm>
            <a:prstGeom prst="rect">
              <a:avLst/>
            </a:prstGeom>
          </p:spPr>
        </p:pic>
      </p:grpSp>
    </p:spTree>
    <p:extLst>
      <p:ext uri="{BB962C8B-B14F-4D97-AF65-F5344CB8AC3E}">
        <p14:creationId xmlns:p14="http://schemas.microsoft.com/office/powerpoint/2010/main" val="1662731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930544" y="2051329"/>
            <a:ext cx="700387" cy="340283"/>
          </a:xfrm>
        </p:spPr>
        <p:txBody>
          <a:bodyPr/>
          <a:lstStyle/>
          <a:p>
            <a:pPr algn="l"/>
            <a:r>
              <a:rPr lang="en-GB" noProof="0" dirty="0"/>
              <a:t>01</a:t>
            </a:r>
          </a:p>
        </p:txBody>
      </p:sp>
      <p:sp>
        <p:nvSpPr>
          <p:cNvPr id="11" name="Text Placeholder 10">
            <a:extLst>
              <a:ext uri="{FF2B5EF4-FFF2-40B4-BE49-F238E27FC236}">
                <a16:creationId xmlns:a16="http://schemas.microsoft.com/office/drawing/2014/main" id="{763631CE-009C-DE19-38BD-DDE4CBD56E79}"/>
              </a:ext>
            </a:extLst>
          </p:cNvPr>
          <p:cNvSpPr>
            <a:spLocks noGrp="1"/>
          </p:cNvSpPr>
          <p:nvPr>
            <p:ph type="body" sz="quarter" idx="32"/>
          </p:nvPr>
        </p:nvSpPr>
        <p:spPr>
          <a:xfrm>
            <a:off x="1630934" y="3995134"/>
            <a:ext cx="10127240" cy="340283"/>
          </a:xfrm>
        </p:spPr>
        <p:txBody>
          <a:bodyPr/>
          <a:lstStyle/>
          <a:p>
            <a:pPr>
              <a:buNone/>
            </a:pPr>
            <a:r>
              <a:rPr lang="en-GB" sz="1800" b="1" dirty="0"/>
              <a:t>You and Your Strengths -     </a:t>
            </a:r>
            <a:r>
              <a:rPr lang="en-GB" sz="1800" dirty="0"/>
              <a:t>Explore who you are, your cultural background, life experiences, and the unique strengths you bring to food entrepreneurship</a:t>
            </a:r>
          </a:p>
          <a:p>
            <a:pPr>
              <a:buNone/>
            </a:pPr>
            <a:endParaRPr lang="en-GB" sz="100" dirty="0"/>
          </a:p>
          <a:p>
            <a:pPr>
              <a:buNone/>
            </a:pPr>
            <a:r>
              <a:rPr lang="en-GB" sz="1800" b="1" dirty="0"/>
              <a:t>Using Your Passion and Story - </a:t>
            </a:r>
            <a:r>
              <a:rPr lang="en-GB" sz="1800" dirty="0"/>
              <a:t>Get inspired by real-life case studies and consider how your story, interests, and passions can shape your business.</a:t>
            </a:r>
          </a:p>
          <a:p>
            <a:pPr>
              <a:buNone/>
            </a:pPr>
            <a:r>
              <a:rPr lang="en-GB" sz="1800" b="1" dirty="0"/>
              <a:t>Understanding Entrepreneurship - </a:t>
            </a:r>
            <a:r>
              <a:rPr lang="en-GB" sz="1800" dirty="0"/>
              <a:t>Learn what entrepreneurship really means, what it takes, and how to build confidence, purpose, and resilience through business.</a:t>
            </a:r>
          </a:p>
          <a:p>
            <a:pPr>
              <a:buNone/>
            </a:pPr>
            <a:r>
              <a:rPr lang="en-GB" sz="1800" b="1" dirty="0"/>
              <a:t>Exploring Food Business Ideas - </a:t>
            </a:r>
            <a:r>
              <a:rPr lang="en-GB" sz="1800" dirty="0"/>
              <a:t>Start to generate food business ideas that are realistic and reflect your skills, community needs, and everyday food experiences.</a:t>
            </a:r>
          </a:p>
          <a:p>
            <a:pPr>
              <a:buNone/>
            </a:pPr>
            <a:r>
              <a:rPr lang="en-GB" sz="1800" b="1" dirty="0"/>
              <a:t>What kind of food business should I start- </a:t>
            </a:r>
            <a:r>
              <a:rPr lang="en-GB" sz="1800" dirty="0"/>
              <a:t>Explore trends and imagine the next steps on your adventure. </a:t>
            </a:r>
          </a:p>
          <a:p>
            <a:endParaRPr lang="en-GB" sz="1800" dirty="0"/>
          </a:p>
          <a:p>
            <a:endParaRPr lang="en-GB" sz="1800" dirty="0"/>
          </a:p>
          <a:p>
            <a:endParaRPr lang="en-GB" sz="1800" dirty="0"/>
          </a:p>
          <a:p>
            <a:pPr>
              <a:tabLst>
                <a:tab pos="8577263" algn="l"/>
              </a:tabLst>
            </a:pPr>
            <a:r>
              <a:rPr lang="en-GB" sz="1800" b="0" i="0" noProof="0" dirty="0">
                <a:solidFill>
                  <a:srgbClr val="382B1B"/>
                </a:solidFill>
                <a:effectLst/>
              </a:rPr>
              <a:t>	</a:t>
            </a:r>
            <a:endParaRPr lang="en-GB" sz="1800" noProof="0" dirty="0"/>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930545" y="2727145"/>
            <a:ext cx="700387" cy="340283"/>
          </a:xfrm>
        </p:spPr>
        <p:txBody>
          <a:bodyPr/>
          <a:lstStyle/>
          <a:p>
            <a:pPr algn="l"/>
            <a:r>
              <a:rPr lang="en-GB" noProof="0" dirty="0"/>
              <a:t>02</a:t>
            </a:r>
          </a:p>
        </p:txBody>
      </p:sp>
      <p:sp>
        <p:nvSpPr>
          <p:cNvPr id="14" name="Text Placeholder 13">
            <a:extLst>
              <a:ext uri="{FF2B5EF4-FFF2-40B4-BE49-F238E27FC236}">
                <a16:creationId xmlns:a16="http://schemas.microsoft.com/office/drawing/2014/main" id="{D7504A68-0876-3110-E865-11F3208955B0}"/>
              </a:ext>
            </a:extLst>
          </p:cNvPr>
          <p:cNvSpPr>
            <a:spLocks noGrp="1"/>
          </p:cNvSpPr>
          <p:nvPr>
            <p:ph type="body" sz="quarter" idx="35"/>
          </p:nvPr>
        </p:nvSpPr>
        <p:spPr>
          <a:xfrm>
            <a:off x="930547" y="4027465"/>
            <a:ext cx="700387" cy="340283"/>
          </a:xfrm>
        </p:spPr>
        <p:txBody>
          <a:bodyPr/>
          <a:lstStyle/>
          <a:p>
            <a:pPr algn="l"/>
            <a:r>
              <a:rPr lang="en-GB" noProof="0" dirty="0"/>
              <a:t>04</a:t>
            </a:r>
          </a:p>
        </p:txBody>
      </p:sp>
      <p:sp>
        <p:nvSpPr>
          <p:cNvPr id="15" name="Text Placeholder 14">
            <a:extLst>
              <a:ext uri="{FF2B5EF4-FFF2-40B4-BE49-F238E27FC236}">
                <a16:creationId xmlns:a16="http://schemas.microsoft.com/office/drawing/2014/main" id="{8D17AD58-DDB9-C658-CFCA-6A37100B8E7A}"/>
              </a:ext>
            </a:extLst>
          </p:cNvPr>
          <p:cNvSpPr>
            <a:spLocks noGrp="1"/>
          </p:cNvSpPr>
          <p:nvPr>
            <p:ph type="body" sz="quarter" idx="36"/>
          </p:nvPr>
        </p:nvSpPr>
        <p:spPr>
          <a:xfrm>
            <a:off x="1729526" y="2900460"/>
            <a:ext cx="9829736" cy="335595"/>
          </a:xfrm>
        </p:spPr>
        <p:txBody>
          <a:bodyPr/>
          <a:lstStyle/>
          <a:p>
            <a:pPr>
              <a:tabLst>
                <a:tab pos="8577263" algn="l"/>
              </a:tabLst>
            </a:pPr>
            <a:r>
              <a:rPr lang="en-GB" sz="2400" b="0" i="0" noProof="0" dirty="0">
                <a:solidFill>
                  <a:srgbClr val="382B1B"/>
                </a:solidFill>
                <a:effectLst/>
              </a:rPr>
              <a:t>	</a:t>
            </a:r>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en-GB" noProof="0" dirty="0"/>
              <a:t>Contents</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930546" y="3387440"/>
            <a:ext cx="700387" cy="340283"/>
          </a:xfrm>
        </p:spPr>
        <p:txBody>
          <a:bodyPr/>
          <a:lstStyle/>
          <a:p>
            <a:pPr algn="l"/>
            <a:r>
              <a:rPr lang="en-GB" noProof="0" dirty="0"/>
              <a:t>03</a:t>
            </a:r>
          </a:p>
        </p:txBody>
      </p:sp>
      <p:sp>
        <p:nvSpPr>
          <p:cNvPr id="3" name="Text Placeholder 11">
            <a:extLst>
              <a:ext uri="{FF2B5EF4-FFF2-40B4-BE49-F238E27FC236}">
                <a16:creationId xmlns:a16="http://schemas.microsoft.com/office/drawing/2014/main" id="{14BB8E82-1B3A-98BE-7982-A0B2786F34D6}"/>
              </a:ext>
            </a:extLst>
          </p:cNvPr>
          <p:cNvSpPr txBox="1">
            <a:spLocks/>
          </p:cNvSpPr>
          <p:nvPr/>
        </p:nvSpPr>
        <p:spPr>
          <a:xfrm>
            <a:off x="930547" y="4602839"/>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GB" noProof="0" dirty="0"/>
              <a:t>05</a:t>
            </a:r>
          </a:p>
        </p:txBody>
      </p:sp>
      <p:sp>
        <p:nvSpPr>
          <p:cNvPr id="9" name="Text Placeholder 16">
            <a:extLst>
              <a:ext uri="{FF2B5EF4-FFF2-40B4-BE49-F238E27FC236}">
                <a16:creationId xmlns:a16="http://schemas.microsoft.com/office/drawing/2014/main" id="{1EE7E98E-BAA6-29E1-B131-C74C79665751}"/>
              </a:ext>
            </a:extLst>
          </p:cNvPr>
          <p:cNvSpPr txBox="1">
            <a:spLocks/>
          </p:cNvSpPr>
          <p:nvPr/>
        </p:nvSpPr>
        <p:spPr>
          <a:xfrm>
            <a:off x="1729526" y="3818466"/>
            <a:ext cx="9252000"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endParaRPr lang="en-GB" noProof="0" dirty="0"/>
          </a:p>
        </p:txBody>
      </p:sp>
    </p:spTree>
    <p:extLst>
      <p:ext uri="{BB962C8B-B14F-4D97-AF65-F5344CB8AC3E}">
        <p14:creationId xmlns:p14="http://schemas.microsoft.com/office/powerpoint/2010/main" val="1924337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439033" y="317924"/>
            <a:ext cx="10907188" cy="720752"/>
          </a:xfrm>
        </p:spPr>
        <p:txBody>
          <a:bodyPr/>
          <a:lstStyle/>
          <a:p>
            <a:pPr algn="r"/>
            <a:r>
              <a:rPr lang="en-GB" noProof="0" dirty="0"/>
              <a:t>BUSINESS IDEA GENERATION</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716621" y="1205453"/>
            <a:ext cx="7238196" cy="5203162"/>
          </a:xfrm>
        </p:spPr>
        <p:txBody>
          <a:bodyPr numCol="1"/>
          <a:lstStyle/>
          <a:p>
            <a:pPr>
              <a:buNone/>
            </a:pPr>
            <a:r>
              <a:rPr lang="en-GB" sz="2400" b="1" noProof="0" dirty="0">
                <a:solidFill>
                  <a:srgbClr val="84BFA4"/>
                </a:solidFill>
              </a:rPr>
              <a:t>Bring a Piece of Your Culture to Your New Community</a:t>
            </a:r>
            <a:endParaRPr lang="en-GB" sz="2400" noProof="0" dirty="0">
              <a:solidFill>
                <a:srgbClr val="84BFA4"/>
              </a:solidFill>
            </a:endParaRPr>
          </a:p>
          <a:p>
            <a:pPr>
              <a:buNone/>
            </a:pPr>
            <a:endParaRPr lang="en-GB" noProof="0" dirty="0"/>
          </a:p>
          <a:p>
            <a:pPr>
              <a:buNone/>
            </a:pPr>
            <a:r>
              <a:rPr lang="en-GB" noProof="0" dirty="0"/>
              <a:t>Your food traditions are powerful—they carry memories, meaning, and the potential to build a business.</a:t>
            </a:r>
          </a:p>
          <a:p>
            <a:pPr>
              <a:buNone/>
            </a:pPr>
            <a:endParaRPr lang="en-GB" dirty="0"/>
          </a:p>
          <a:p>
            <a:pPr>
              <a:buNone/>
            </a:pPr>
            <a:r>
              <a:rPr lang="en-GB" noProof="0" dirty="0"/>
              <a:t>Think about the breads, spices, snacks, street food, home-style meals, or celebration dishes from your country or region.</a:t>
            </a:r>
          </a:p>
          <a:p>
            <a:pPr>
              <a:buNone/>
            </a:pPr>
            <a:r>
              <a:rPr lang="en-GB" noProof="0" dirty="0"/>
              <a:t>Could you adapt or “recycle” a food idea from your culture and share it with people in your local area?</a:t>
            </a:r>
          </a:p>
          <a:p>
            <a:pPr>
              <a:buNone/>
            </a:pPr>
            <a:endParaRPr lang="en-GB" dirty="0"/>
          </a:p>
          <a:p>
            <a:pPr marL="342900" indent="-342900">
              <a:buFont typeface="Arial" panose="020B0604020202020204" pitchFamily="34" charset="0"/>
              <a:buChar char="•"/>
            </a:pPr>
            <a:r>
              <a:rPr lang="en-GB" noProof="0" dirty="0"/>
              <a:t>You don’t need to invent something completely new</a:t>
            </a:r>
          </a:p>
          <a:p>
            <a:pPr marL="342900" indent="-342900">
              <a:buFont typeface="Arial" panose="020B0604020202020204" pitchFamily="34" charset="0"/>
              <a:buChar char="•"/>
            </a:pPr>
            <a:r>
              <a:rPr lang="en-GB" noProof="0" dirty="0"/>
              <a:t> You can start with a dish or food product you already know and love</a:t>
            </a:r>
          </a:p>
          <a:p>
            <a:pPr marL="342900" indent="-342900">
              <a:buFont typeface="Arial" panose="020B0604020202020204" pitchFamily="34" charset="0"/>
              <a:buChar char="•"/>
            </a:pPr>
            <a:r>
              <a:rPr lang="en-GB" noProof="0" dirty="0"/>
              <a:t>You can improve it, give it a personal twist, or adjust it for local tastes or ingredients</a:t>
            </a:r>
          </a:p>
          <a:p>
            <a:pPr marL="342900" indent="-342900">
              <a:buFont typeface="Arial" panose="020B0604020202020204" pitchFamily="34" charset="0"/>
              <a:buChar char="•"/>
            </a:pPr>
            <a:r>
              <a:rPr lang="en-GB" noProof="0" dirty="0"/>
              <a:t>You can combine your food heritage with your new surroundings to create something meaningful</a:t>
            </a:r>
          </a:p>
        </p:txBody>
      </p:sp>
      <p:pic>
        <p:nvPicPr>
          <p:cNvPr id="3" name="Obraz 2">
            <a:extLst>
              <a:ext uri="{FF2B5EF4-FFF2-40B4-BE49-F238E27FC236}">
                <a16:creationId xmlns:a16="http://schemas.microsoft.com/office/drawing/2014/main" id="{C68A8CE9-F353-33EB-C962-726224D65B30}"/>
              </a:ext>
            </a:extLst>
          </p:cNvPr>
          <p:cNvPicPr>
            <a:picLocks noChangeAspect="1"/>
          </p:cNvPicPr>
          <p:nvPr/>
        </p:nvPicPr>
        <p:blipFill>
          <a:blip r:embed="rId2"/>
          <a:stretch>
            <a:fillRect/>
          </a:stretch>
        </p:blipFill>
        <p:spPr>
          <a:xfrm>
            <a:off x="0" y="0"/>
            <a:ext cx="4572615" cy="6858000"/>
          </a:xfrm>
          <a:prstGeom prst="rect">
            <a:avLst/>
          </a:prstGeom>
        </p:spPr>
      </p:pic>
    </p:spTree>
    <p:extLst>
      <p:ext uri="{BB962C8B-B14F-4D97-AF65-F5344CB8AC3E}">
        <p14:creationId xmlns:p14="http://schemas.microsoft.com/office/powerpoint/2010/main" val="795028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BUSINESS RECYCLE ACTIVITY</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46192" y="1921281"/>
            <a:ext cx="7724036" cy="4200388"/>
          </a:xfrm>
        </p:spPr>
        <p:txBody>
          <a:bodyPr numCol="1"/>
          <a:lstStyle/>
          <a:p>
            <a:pPr>
              <a:buNone/>
            </a:pPr>
            <a:r>
              <a:rPr lang="en-GB" i="1" noProof="0" dirty="0"/>
              <a:t>Let’s take some time to explore inspiring stories!</a:t>
            </a:r>
            <a:br>
              <a:rPr lang="en-GB" i="1" noProof="0" dirty="0"/>
            </a:br>
            <a:r>
              <a:rPr lang="en-GB" noProof="0" dirty="0">
                <a:sym typeface="Wingdings" panose="05000000000000000000" pitchFamily="2" charset="2"/>
              </a:rPr>
              <a:t> </a:t>
            </a:r>
            <a:r>
              <a:rPr lang="en-GB" noProof="0" dirty="0"/>
              <a:t>Search online for entrepreneurs who have started interesting food businesses in other countries. </a:t>
            </a:r>
          </a:p>
          <a:p>
            <a:pPr>
              <a:buNone/>
            </a:pPr>
            <a:endParaRPr lang="en-GB" noProof="0" dirty="0"/>
          </a:p>
          <a:p>
            <a:pPr>
              <a:buNone/>
            </a:pPr>
            <a:r>
              <a:rPr lang="en-GB" noProof="0" dirty="0"/>
              <a:t>As you read about their journeys, ask yourself:</a:t>
            </a:r>
          </a:p>
          <a:p>
            <a:pPr marL="342900" indent="-342900">
              <a:buFont typeface="Arial" panose="020B0604020202020204" pitchFamily="34" charset="0"/>
              <a:buChar char="•"/>
            </a:pPr>
            <a:r>
              <a:rPr lang="en-GB" b="1" noProof="0" dirty="0"/>
              <a:t>What food need are they solving for their community?</a:t>
            </a:r>
            <a:endParaRPr lang="en-GB" noProof="0" dirty="0"/>
          </a:p>
          <a:p>
            <a:pPr marL="342900" indent="-342900">
              <a:buFont typeface="Arial" panose="020B0604020202020204" pitchFamily="34" charset="0"/>
              <a:buChar char="•"/>
            </a:pPr>
            <a:r>
              <a:rPr lang="en-GB" b="1" noProof="0" dirty="0"/>
              <a:t>Would people in my new community also appreciate something like this?</a:t>
            </a:r>
            <a:endParaRPr lang="en-GB" noProof="0" dirty="0"/>
          </a:p>
          <a:p>
            <a:pPr marL="342900" indent="-342900">
              <a:buFont typeface="Arial" panose="020B0604020202020204" pitchFamily="34" charset="0"/>
              <a:buChar char="•"/>
            </a:pPr>
            <a:r>
              <a:rPr lang="en-GB" b="1" noProof="0" dirty="0"/>
              <a:t>Could I bring a similar idea here – with my own cultural twist?</a:t>
            </a:r>
            <a:br>
              <a:rPr lang="en-GB" noProof="0" dirty="0"/>
            </a:br>
            <a:endParaRPr lang="en-GB" noProof="0" dirty="0"/>
          </a:p>
          <a:p>
            <a:pPr>
              <a:buNone/>
            </a:pPr>
            <a:r>
              <a:rPr lang="en-GB" b="1" noProof="0" dirty="0"/>
              <a:t>Remember:</a:t>
            </a:r>
            <a:br>
              <a:rPr lang="en-GB" noProof="0" dirty="0"/>
            </a:br>
            <a:r>
              <a:rPr lang="en-GB" noProof="0" dirty="0"/>
              <a:t>Your unique background and love for food can bring something beautiful and needed to your community. Trust your instincts — you are building something special! </a:t>
            </a:r>
          </a:p>
        </p:txBody>
      </p:sp>
      <p:sp>
        <p:nvSpPr>
          <p:cNvPr id="3" name="Text Placeholder 5">
            <a:extLst>
              <a:ext uri="{FF2B5EF4-FFF2-40B4-BE49-F238E27FC236}">
                <a16:creationId xmlns:a16="http://schemas.microsoft.com/office/drawing/2014/main" id="{681A0776-2DC1-14C3-0618-7CB0EC8D718C}"/>
              </a:ext>
            </a:extLst>
          </p:cNvPr>
          <p:cNvSpPr txBox="1">
            <a:spLocks/>
          </p:cNvSpPr>
          <p:nvPr/>
        </p:nvSpPr>
        <p:spPr>
          <a:xfrm>
            <a:off x="9053521" y="2275138"/>
            <a:ext cx="2412091" cy="34926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040"/>
              </a:lnSpc>
              <a:spcBef>
                <a:spcPts val="0"/>
              </a:spcBef>
            </a:pPr>
            <a:r>
              <a:rPr lang="en-GB" sz="3200" b="1" i="1" noProof="0" dirty="0">
                <a:solidFill>
                  <a:srgbClr val="84BFA4"/>
                </a:solidFill>
              </a:rPr>
              <a:t>If you find a business idea that feels exciting or meaningful, make a note of it on the next slide!</a:t>
            </a:r>
          </a:p>
        </p:txBody>
      </p:sp>
      <p:sp>
        <p:nvSpPr>
          <p:cNvPr id="5" name="TextBox 4">
            <a:extLst>
              <a:ext uri="{FF2B5EF4-FFF2-40B4-BE49-F238E27FC236}">
                <a16:creationId xmlns:a16="http://schemas.microsoft.com/office/drawing/2014/main" id="{E80959AB-FF4B-5000-5592-0D4B3A217C83}"/>
              </a:ext>
            </a:extLst>
          </p:cNvPr>
          <p:cNvSpPr txBox="1"/>
          <p:nvPr/>
        </p:nvSpPr>
        <p:spPr>
          <a:xfrm>
            <a:off x="726947" y="1027273"/>
            <a:ext cx="6174363" cy="523220"/>
          </a:xfrm>
          <a:prstGeom prst="rect">
            <a:avLst/>
          </a:prstGeom>
          <a:solidFill>
            <a:srgbClr val="B6D1E1"/>
          </a:solidFill>
        </p:spPr>
        <p:txBody>
          <a:bodyPr wrap="square">
            <a:spAutoFit/>
          </a:bodyPr>
          <a:lstStyle/>
          <a:p>
            <a:pPr algn="ctr"/>
            <a:r>
              <a:rPr lang="en-GB" sz="2800" b="1" noProof="0" dirty="0">
                <a:solidFill>
                  <a:schemeClr val="bg1"/>
                </a:solidFill>
              </a:rPr>
              <a:t>Brainstorming Your Food Business Idea</a:t>
            </a:r>
          </a:p>
        </p:txBody>
      </p:sp>
      <p:cxnSp>
        <p:nvCxnSpPr>
          <p:cNvPr id="6" name="Straight Connector 5">
            <a:extLst>
              <a:ext uri="{FF2B5EF4-FFF2-40B4-BE49-F238E27FC236}">
                <a16:creationId xmlns:a16="http://schemas.microsoft.com/office/drawing/2014/main" id="{7FFE62AA-EE2A-172D-F37F-D9FF53B52F6C}"/>
              </a:ext>
            </a:extLst>
          </p:cNvPr>
          <p:cNvCxnSpPr>
            <a:cxnSpLocks/>
          </p:cNvCxnSpPr>
          <p:nvPr/>
        </p:nvCxnSpPr>
        <p:spPr>
          <a:xfrm>
            <a:off x="8723283" y="2275138"/>
            <a:ext cx="0" cy="3492674"/>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484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BUSINESS RECYCLE ACTIVITY</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86384" y="2226924"/>
            <a:ext cx="5193792" cy="994978"/>
          </a:xfrm>
        </p:spPr>
        <p:txBody>
          <a:bodyPr numCol="1"/>
          <a:lstStyle/>
          <a:p>
            <a:r>
              <a:rPr lang="en-GB" noProof="0" dirty="0"/>
              <a:t>Make a note of the following when you come across a business or an idea that strikes you as interesting and high potential</a:t>
            </a:r>
          </a:p>
          <a:p>
            <a:endParaRPr lang="en-GB" noProof="0" dirty="0"/>
          </a:p>
        </p:txBody>
      </p:sp>
      <p:cxnSp>
        <p:nvCxnSpPr>
          <p:cNvPr id="6" name="Straight Connector 5">
            <a:extLst>
              <a:ext uri="{FF2B5EF4-FFF2-40B4-BE49-F238E27FC236}">
                <a16:creationId xmlns:a16="http://schemas.microsoft.com/office/drawing/2014/main" id="{7FFE62AA-EE2A-172D-F37F-D9FF53B52F6C}"/>
              </a:ext>
            </a:extLst>
          </p:cNvPr>
          <p:cNvCxnSpPr>
            <a:cxnSpLocks/>
          </p:cNvCxnSpPr>
          <p:nvPr/>
        </p:nvCxnSpPr>
        <p:spPr>
          <a:xfrm>
            <a:off x="6197924" y="1902286"/>
            <a:ext cx="0" cy="3492674"/>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 name="Text Placeholder 11">
            <a:extLst>
              <a:ext uri="{FF2B5EF4-FFF2-40B4-BE49-F238E27FC236}">
                <a16:creationId xmlns:a16="http://schemas.microsoft.com/office/drawing/2014/main" id="{1311CAD4-FA24-ECFF-AFE5-2480ED7B8E63}"/>
              </a:ext>
            </a:extLst>
          </p:cNvPr>
          <p:cNvSpPr txBox="1">
            <a:spLocks/>
          </p:cNvSpPr>
          <p:nvPr/>
        </p:nvSpPr>
        <p:spPr>
          <a:xfrm>
            <a:off x="797966" y="3636099"/>
            <a:ext cx="5200498" cy="15357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200" noProof="0" dirty="0">
                <a:solidFill>
                  <a:srgbClr val="382B1B"/>
                </a:solidFill>
              </a:rPr>
              <a:t>Name of Business: …...................................</a:t>
            </a:r>
          </a:p>
          <a:p>
            <a:r>
              <a:rPr lang="en-GB" sz="2200" noProof="0" dirty="0">
                <a:solidFill>
                  <a:srgbClr val="382B1B"/>
                </a:solidFill>
              </a:rPr>
              <a:t>Location: …..................................................</a:t>
            </a:r>
          </a:p>
          <a:p>
            <a:r>
              <a:rPr lang="en-GB" sz="2200" noProof="0" dirty="0">
                <a:solidFill>
                  <a:srgbClr val="382B1B"/>
                </a:solidFill>
              </a:rPr>
              <a:t>Website: …..................................................</a:t>
            </a:r>
          </a:p>
          <a:p>
            <a:endParaRPr lang="en-GB" sz="2200" noProof="0" dirty="0">
              <a:solidFill>
                <a:srgbClr val="382B1B"/>
              </a:solidFill>
            </a:endParaRPr>
          </a:p>
          <a:p>
            <a:endParaRPr lang="en-GB" sz="2200" noProof="0" dirty="0">
              <a:solidFill>
                <a:srgbClr val="382B1B"/>
              </a:solidFill>
            </a:endParaRPr>
          </a:p>
        </p:txBody>
      </p:sp>
      <p:sp>
        <p:nvSpPr>
          <p:cNvPr id="4" name="Text Placeholder 11">
            <a:extLst>
              <a:ext uri="{FF2B5EF4-FFF2-40B4-BE49-F238E27FC236}">
                <a16:creationId xmlns:a16="http://schemas.microsoft.com/office/drawing/2014/main" id="{CE8F120C-4B4D-DFDF-A4F7-E0FE89F46B83}"/>
              </a:ext>
            </a:extLst>
          </p:cNvPr>
          <p:cNvSpPr txBox="1">
            <a:spLocks/>
          </p:cNvSpPr>
          <p:nvPr/>
        </p:nvSpPr>
        <p:spPr>
          <a:xfrm>
            <a:off x="6722981" y="2328651"/>
            <a:ext cx="4633867" cy="22006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Clr>
                <a:srgbClr val="B6D1E1"/>
              </a:buClr>
              <a:buFont typeface="+mj-lt"/>
              <a:buAutoNum type="arabicPeriod"/>
            </a:pPr>
            <a:r>
              <a:rPr lang="en-GB" sz="2200" noProof="0" dirty="0">
                <a:solidFill>
                  <a:srgbClr val="382B1B"/>
                </a:solidFill>
              </a:rPr>
              <a:t>What food products or services are they selling?</a:t>
            </a:r>
          </a:p>
          <a:p>
            <a:pPr marL="457200" indent="-457200">
              <a:buClr>
                <a:srgbClr val="B6D1E1"/>
              </a:buClr>
              <a:buFont typeface="+mj-lt"/>
              <a:buAutoNum type="arabicPeriod"/>
            </a:pPr>
            <a:r>
              <a:rPr lang="en-GB" sz="2200" noProof="0" dirty="0">
                <a:solidFill>
                  <a:srgbClr val="382B1B"/>
                </a:solidFill>
              </a:rPr>
              <a:t>How could I improve on what they are doing? </a:t>
            </a:r>
          </a:p>
          <a:p>
            <a:pPr marL="457200" indent="-457200">
              <a:buClr>
                <a:srgbClr val="B6D1E1"/>
              </a:buClr>
              <a:buFont typeface="+mj-lt"/>
              <a:buAutoNum type="arabicPeriod"/>
            </a:pPr>
            <a:r>
              <a:rPr lang="en-GB" sz="2200" noProof="0" dirty="0">
                <a:solidFill>
                  <a:srgbClr val="382B1B"/>
                </a:solidFill>
              </a:rPr>
              <a:t>Who in my community/location would be my target market?</a:t>
            </a:r>
          </a:p>
          <a:p>
            <a:pPr marL="457200" indent="-457200">
              <a:buClr>
                <a:srgbClr val="B6D1E1"/>
              </a:buClr>
              <a:buFont typeface="+mj-lt"/>
              <a:buAutoNum type="arabicPeriod"/>
            </a:pPr>
            <a:endParaRPr lang="en-GB" sz="2200" noProof="0" dirty="0">
              <a:solidFill>
                <a:srgbClr val="382B1B"/>
              </a:solidFill>
            </a:endParaRPr>
          </a:p>
          <a:p>
            <a:pPr marL="457200" indent="-457200">
              <a:buClr>
                <a:srgbClr val="B6D1E1"/>
              </a:buClr>
              <a:buFont typeface="+mj-lt"/>
              <a:buAutoNum type="arabicPeriod"/>
            </a:pPr>
            <a:endParaRPr lang="en-GB" sz="2200" noProof="0" dirty="0">
              <a:solidFill>
                <a:srgbClr val="382B1B"/>
              </a:solidFill>
            </a:endParaRPr>
          </a:p>
        </p:txBody>
      </p:sp>
      <p:sp>
        <p:nvSpPr>
          <p:cNvPr id="8" name="Text Placeholder 3">
            <a:extLst>
              <a:ext uri="{FF2B5EF4-FFF2-40B4-BE49-F238E27FC236}">
                <a16:creationId xmlns:a16="http://schemas.microsoft.com/office/drawing/2014/main" id="{57AF8ABB-8A9D-A797-FF05-E2A76F1B9FA0}"/>
              </a:ext>
            </a:extLst>
          </p:cNvPr>
          <p:cNvSpPr txBox="1">
            <a:spLocks/>
          </p:cNvSpPr>
          <p:nvPr/>
        </p:nvSpPr>
        <p:spPr>
          <a:xfrm>
            <a:off x="1727204" y="5592915"/>
            <a:ext cx="9576385" cy="720752"/>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a:buNone/>
              <a:defRPr sz="3000" i="1" kern="1200" baseline="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GB" sz="2200" b="1" i="0" noProof="0" dirty="0">
                <a:solidFill>
                  <a:srgbClr val="84BFA4"/>
                </a:solidFill>
                <a:sym typeface="Wingdings" panose="05000000000000000000" pitchFamily="2" charset="2"/>
              </a:rPr>
              <a:t> </a:t>
            </a:r>
            <a:r>
              <a:rPr lang="en-GB" sz="2200" b="1" i="0" noProof="0" dirty="0">
                <a:solidFill>
                  <a:srgbClr val="84BFA4"/>
                </a:solidFill>
                <a:hlinkClick r:id="rId2">
                  <a:extLst>
                    <a:ext uri="{A12FA001-AC4F-418D-AE19-62706E023703}">
                      <ahyp:hlinkClr xmlns:ahyp="http://schemas.microsoft.com/office/drawing/2018/hyperlinkcolor" val="tx"/>
                    </a:ext>
                  </a:extLst>
                </a:hlinkClick>
              </a:rPr>
              <a:t>Read this inspiring article</a:t>
            </a:r>
            <a:r>
              <a:rPr lang="en-GB" sz="2200" b="1" i="0" noProof="0" dirty="0">
                <a:solidFill>
                  <a:srgbClr val="84BFA4"/>
                </a:solidFill>
              </a:rPr>
              <a:t> </a:t>
            </a:r>
            <a:r>
              <a:rPr lang="en-GB" sz="2200" i="0" noProof="0" dirty="0"/>
              <a:t>and discover how simple ideas became amazing business journeys! </a:t>
            </a:r>
            <a:endParaRPr lang="en-GB" sz="2200" b="1" i="0" noProof="0" dirty="0">
              <a:solidFill>
                <a:srgbClr val="382B1B"/>
              </a:solidFill>
            </a:endParaRPr>
          </a:p>
        </p:txBody>
      </p:sp>
      <p:pic>
        <p:nvPicPr>
          <p:cNvPr id="3" name="Grafika 2" descr="Gazeta z wypełnieniem pełnym">
            <a:extLst>
              <a:ext uri="{FF2B5EF4-FFF2-40B4-BE49-F238E27FC236}">
                <a16:creationId xmlns:a16="http://schemas.microsoft.com/office/drawing/2014/main" id="{AAC66536-61A8-A567-ECF6-BE27B7BE0A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1412" y="5496091"/>
            <a:ext cx="914400" cy="914400"/>
          </a:xfrm>
          <a:prstGeom prst="rect">
            <a:avLst/>
          </a:prstGeom>
        </p:spPr>
      </p:pic>
    </p:spTree>
    <p:extLst>
      <p:ext uri="{BB962C8B-B14F-4D97-AF65-F5344CB8AC3E}">
        <p14:creationId xmlns:p14="http://schemas.microsoft.com/office/powerpoint/2010/main" val="1476879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DEVELOPING YOUR BUSINESS IDEA</a:t>
            </a:r>
          </a:p>
        </p:txBody>
      </p:sp>
      <p:sp>
        <p:nvSpPr>
          <p:cNvPr id="13" name="Text Placeholder 2">
            <a:extLst>
              <a:ext uri="{FF2B5EF4-FFF2-40B4-BE49-F238E27FC236}">
                <a16:creationId xmlns:a16="http://schemas.microsoft.com/office/drawing/2014/main" id="{0E3CCB48-5B2C-F6F1-3366-7E66307710E6}"/>
              </a:ext>
            </a:extLst>
          </p:cNvPr>
          <p:cNvSpPr>
            <a:spLocks noGrp="1"/>
          </p:cNvSpPr>
          <p:nvPr>
            <p:ph type="body" sz="quarter" idx="14"/>
          </p:nvPr>
        </p:nvSpPr>
        <p:spPr>
          <a:xfrm>
            <a:off x="237422" y="1343206"/>
            <a:ext cx="6402723" cy="5073011"/>
          </a:xfrm>
        </p:spPr>
        <p:txBody>
          <a:bodyPr numCol="1"/>
          <a:lstStyle/>
          <a:p>
            <a:pPr>
              <a:buNone/>
            </a:pPr>
            <a:r>
              <a:rPr lang="en-GB" sz="2400" b="1" noProof="0" dirty="0">
                <a:solidFill>
                  <a:srgbClr val="84BFA4"/>
                </a:solidFill>
              </a:rPr>
              <a:t>Ask Around — Good Ideas Grow in Conversation</a:t>
            </a:r>
          </a:p>
          <a:p>
            <a:pPr>
              <a:buNone/>
            </a:pPr>
            <a:endParaRPr lang="en-GB" sz="2400" noProof="0" dirty="0">
              <a:solidFill>
                <a:srgbClr val="84BFA4"/>
              </a:solidFill>
            </a:endParaRPr>
          </a:p>
          <a:p>
            <a:pPr>
              <a:buNone/>
            </a:pPr>
            <a:r>
              <a:rPr lang="en-GB" noProof="0" dirty="0"/>
              <a:t>You don’t have to come up with every idea by yourself. Often, the best ideas are found when we talk to others and really listen.</a:t>
            </a:r>
          </a:p>
          <a:p>
            <a:pPr>
              <a:buNone/>
            </a:pPr>
            <a:endParaRPr lang="en-GB" noProof="0" dirty="0"/>
          </a:p>
          <a:p>
            <a:pPr>
              <a:buNone/>
            </a:pPr>
            <a:r>
              <a:rPr lang="en-GB" b="1" noProof="0" dirty="0"/>
              <a:t>Brainstorming together </a:t>
            </a:r>
            <a:r>
              <a:rPr lang="en-GB" noProof="0" dirty="0"/>
              <a:t>is a powerful way to discover new possibilities. If you’re not sure where to begin, try reaching out to people around you:</a:t>
            </a:r>
          </a:p>
          <a:p>
            <a:pPr>
              <a:buFont typeface="Arial" panose="020B0604020202020204" pitchFamily="34" charset="0"/>
              <a:buChar char="•"/>
            </a:pPr>
            <a:endParaRPr lang="en-GB" noProof="0" dirty="0"/>
          </a:p>
          <a:p>
            <a:pPr marL="342900" indent="-342900">
              <a:buFont typeface="Wingdings" panose="05000000000000000000" pitchFamily="2" charset="2"/>
              <a:buChar char="Ø"/>
            </a:pPr>
            <a:r>
              <a:rPr lang="en-GB" b="1" noProof="0" dirty="0"/>
              <a:t>Ask family and friends </a:t>
            </a:r>
            <a:r>
              <a:rPr lang="en-GB" b="1" dirty="0"/>
              <a:t>- </a:t>
            </a:r>
            <a:r>
              <a:rPr lang="en-GB" noProof="0" dirty="0"/>
              <a:t>What kind of food do you miss?</a:t>
            </a:r>
          </a:p>
          <a:p>
            <a:pPr marL="342900" indent="-342900">
              <a:buFont typeface="Wingdings" panose="05000000000000000000" pitchFamily="2" charset="2"/>
              <a:buChar char="Ø"/>
            </a:pPr>
            <a:r>
              <a:rPr lang="en-GB" b="1" noProof="0" dirty="0"/>
              <a:t>Listen carefully </a:t>
            </a:r>
            <a:r>
              <a:rPr lang="en-GB" noProof="0" dirty="0"/>
              <a:t>to what your community needs or wishes for. What foods do people talk about with love or nostalgia?</a:t>
            </a:r>
          </a:p>
          <a:p>
            <a:pPr marL="342900" indent="-342900">
              <a:buFont typeface="Wingdings" panose="05000000000000000000" pitchFamily="2" charset="2"/>
              <a:buChar char="Ø"/>
            </a:pPr>
            <a:r>
              <a:rPr lang="en-GB" b="1" noProof="0" dirty="0"/>
              <a:t>Stay open and curious!</a:t>
            </a:r>
            <a:r>
              <a:rPr lang="en-GB" noProof="0" dirty="0"/>
              <a:t> Simple conversations could lead to a powerful idea.</a:t>
            </a:r>
          </a:p>
        </p:txBody>
      </p:sp>
      <p:pic>
        <p:nvPicPr>
          <p:cNvPr id="3" name="Obraz 2" descr="Obraz zawierający osoba, ubrania, Ludzka twarz, kobieta&#10;&#10;Zawartość wygenerowana przez sztuczną inteligencję może być niepoprawna.">
            <a:extLst>
              <a:ext uri="{FF2B5EF4-FFF2-40B4-BE49-F238E27FC236}">
                <a16:creationId xmlns:a16="http://schemas.microsoft.com/office/drawing/2014/main" id="{E64C392C-CD02-9B14-F34D-6B73536C3F9B}"/>
              </a:ext>
            </a:extLst>
          </p:cNvPr>
          <p:cNvPicPr>
            <a:picLocks noChangeAspect="1"/>
          </p:cNvPicPr>
          <p:nvPr/>
        </p:nvPicPr>
        <p:blipFill>
          <a:blip r:embed="rId2"/>
          <a:srcRect l="20699" r="10274"/>
          <a:stretch/>
        </p:blipFill>
        <p:spPr>
          <a:xfrm>
            <a:off x="6737684" y="1343206"/>
            <a:ext cx="5216894" cy="5038825"/>
          </a:xfrm>
          <a:prstGeom prst="roundRect">
            <a:avLst/>
          </a:prstGeom>
        </p:spPr>
      </p:pic>
    </p:spTree>
    <p:extLst>
      <p:ext uri="{BB962C8B-B14F-4D97-AF65-F5344CB8AC3E}">
        <p14:creationId xmlns:p14="http://schemas.microsoft.com/office/powerpoint/2010/main" val="27987023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EMPATHY – A WEALTH OF NEW BUSINESS IDEAS</a:t>
            </a:r>
          </a:p>
        </p:txBody>
      </p:sp>
      <p:sp>
        <p:nvSpPr>
          <p:cNvPr id="13" name="Text Placeholder 2">
            <a:extLst>
              <a:ext uri="{FF2B5EF4-FFF2-40B4-BE49-F238E27FC236}">
                <a16:creationId xmlns:a16="http://schemas.microsoft.com/office/drawing/2014/main" id="{0E3CCB48-5B2C-F6F1-3366-7E66307710E6}"/>
              </a:ext>
            </a:extLst>
          </p:cNvPr>
          <p:cNvSpPr>
            <a:spLocks noGrp="1"/>
          </p:cNvSpPr>
          <p:nvPr>
            <p:ph type="body" sz="quarter" idx="14"/>
          </p:nvPr>
        </p:nvSpPr>
        <p:spPr>
          <a:xfrm>
            <a:off x="440292" y="1386432"/>
            <a:ext cx="6167542" cy="5035078"/>
          </a:xfrm>
        </p:spPr>
        <p:txBody>
          <a:bodyPr numCol="1"/>
          <a:lstStyle/>
          <a:p>
            <a:r>
              <a:rPr lang="en-GB" noProof="0" dirty="0"/>
              <a:t>Empathy is our ability to see the world through other people's eyes, to see what they see, feel what they feel, and experience things as they do. Earlier, you learnt that the best business ideas come from responding to a customer’s pain point.</a:t>
            </a:r>
          </a:p>
          <a:p>
            <a:endParaRPr lang="en-GB" noProof="0" dirty="0"/>
          </a:p>
          <a:p>
            <a:r>
              <a:rPr lang="en-GB" noProof="0" dirty="0"/>
              <a:t>Therefore, empathy is an important tool to help us gain a deeper appreciation and understanding of people's emotional and physical needs, and how they see, understand, and interact with the world around them. </a:t>
            </a:r>
          </a:p>
          <a:p>
            <a:endParaRPr lang="en-GB" noProof="0" dirty="0"/>
          </a:p>
          <a:p>
            <a:r>
              <a:rPr lang="en-GB" noProof="0" dirty="0"/>
              <a:t>The better you can understand people’s needs, the more prepared you will be for designing food products or services to meet those needs.</a:t>
            </a:r>
          </a:p>
          <a:p>
            <a:endParaRPr lang="en-GB" noProof="0" dirty="0"/>
          </a:p>
          <a:p>
            <a:r>
              <a:rPr lang="en-GB" b="1" noProof="0" dirty="0">
                <a:solidFill>
                  <a:srgbClr val="84BFA4"/>
                </a:solidFill>
                <a:sym typeface="Wingdings" panose="05000000000000000000" pitchFamily="2" charset="2"/>
                <a:hlinkClick r:id="rId2">
                  <a:extLst>
                    <a:ext uri="{A12FA001-AC4F-418D-AE19-62706E023703}">
                      <ahyp:hlinkClr xmlns:ahyp="http://schemas.microsoft.com/office/drawing/2018/hyperlinkcolor" val="tx"/>
                    </a:ext>
                  </a:extLst>
                </a:hlinkClick>
              </a:rPr>
              <a:t> </a:t>
            </a:r>
            <a:r>
              <a:rPr lang="en-GB" b="1" noProof="0" dirty="0">
                <a:solidFill>
                  <a:srgbClr val="84BFA4"/>
                </a:solidFill>
                <a:hlinkClick r:id="rId2">
                  <a:extLst>
                    <a:ext uri="{A12FA001-AC4F-418D-AE19-62706E023703}">
                      <ahyp:hlinkClr xmlns:ahyp="http://schemas.microsoft.com/office/drawing/2018/hyperlinkcolor" val="tx"/>
                    </a:ext>
                  </a:extLst>
                </a:hlinkClick>
              </a:rPr>
              <a:t>Read more about Empathy Mapping!</a:t>
            </a:r>
            <a:endParaRPr lang="en-GB" b="1" noProof="0" dirty="0">
              <a:solidFill>
                <a:srgbClr val="84BFA4"/>
              </a:solidFill>
            </a:endParaRPr>
          </a:p>
        </p:txBody>
      </p:sp>
      <p:pic>
        <p:nvPicPr>
          <p:cNvPr id="5" name="Picture 4" descr="A diagram of a person with text&#10;&#10;Description automatically generated">
            <a:extLst>
              <a:ext uri="{FF2B5EF4-FFF2-40B4-BE49-F238E27FC236}">
                <a16:creationId xmlns:a16="http://schemas.microsoft.com/office/drawing/2014/main" id="{2C7E5101-8B59-0ECA-CF09-F5E80B1BEEAD}"/>
              </a:ext>
            </a:extLst>
          </p:cNvPr>
          <p:cNvPicPr>
            <a:picLocks noChangeAspect="1"/>
          </p:cNvPicPr>
          <p:nvPr/>
        </p:nvPicPr>
        <p:blipFill>
          <a:blip r:embed="rId3"/>
          <a:stretch>
            <a:fillRect/>
          </a:stretch>
        </p:blipFill>
        <p:spPr>
          <a:xfrm>
            <a:off x="6981664" y="1765932"/>
            <a:ext cx="4442240" cy="3326136"/>
          </a:xfrm>
          <a:prstGeom prst="rect">
            <a:avLst/>
          </a:prstGeom>
        </p:spPr>
      </p:pic>
      <p:pic>
        <p:nvPicPr>
          <p:cNvPr id="2" name="Grafika 1" descr="Gazeta z wypełnieniem pełnym">
            <a:extLst>
              <a:ext uri="{FF2B5EF4-FFF2-40B4-BE49-F238E27FC236}">
                <a16:creationId xmlns:a16="http://schemas.microsoft.com/office/drawing/2014/main" id="{130076A8-20DB-F1A6-BD6C-D28ECC6BEA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5753697"/>
            <a:ext cx="914400" cy="914400"/>
          </a:xfrm>
          <a:prstGeom prst="rect">
            <a:avLst/>
          </a:prstGeom>
        </p:spPr>
      </p:pic>
    </p:spTree>
    <p:extLst>
      <p:ext uri="{BB962C8B-B14F-4D97-AF65-F5344CB8AC3E}">
        <p14:creationId xmlns:p14="http://schemas.microsoft.com/office/powerpoint/2010/main" val="6048658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5" y="378372"/>
            <a:ext cx="11204796" cy="1126708"/>
          </a:xfrm>
        </p:spPr>
        <p:txBody>
          <a:bodyPr/>
          <a:lstStyle/>
          <a:p>
            <a:r>
              <a:rPr lang="en-GB" noProof="0" dirty="0"/>
              <a:t>DESIGNING A </a:t>
            </a:r>
            <a:r>
              <a:rPr lang="en-GB" dirty="0"/>
              <a:t>FOOD </a:t>
            </a:r>
            <a:r>
              <a:rPr lang="en-GB" noProof="0" dirty="0"/>
              <a:t>PRODUCT OR SERVICE FOR A SPECIFIC GROUP OF PEOPLE</a:t>
            </a:r>
          </a:p>
        </p:txBody>
      </p:sp>
      <p:sp>
        <p:nvSpPr>
          <p:cNvPr id="13" name="Text Placeholder 2">
            <a:extLst>
              <a:ext uri="{FF2B5EF4-FFF2-40B4-BE49-F238E27FC236}">
                <a16:creationId xmlns:a16="http://schemas.microsoft.com/office/drawing/2014/main" id="{0E3CCB48-5B2C-F6F1-3366-7E66307710E6}"/>
              </a:ext>
            </a:extLst>
          </p:cNvPr>
          <p:cNvSpPr>
            <a:spLocks noGrp="1"/>
          </p:cNvSpPr>
          <p:nvPr>
            <p:ph type="body" sz="quarter" idx="14"/>
          </p:nvPr>
        </p:nvSpPr>
        <p:spPr>
          <a:xfrm>
            <a:off x="427798" y="1834911"/>
            <a:ext cx="10975596" cy="1228282"/>
          </a:xfrm>
        </p:spPr>
        <p:txBody>
          <a:bodyPr numCol="1"/>
          <a:lstStyle/>
          <a:p>
            <a:pPr>
              <a:buNone/>
            </a:pPr>
            <a:r>
              <a:rPr lang="en-GB" noProof="0" dirty="0"/>
              <a:t>When you are empathetic — when you truly put yourself in someone else’s shoes — you can start to notice problems or needs that a food business could help solve.</a:t>
            </a:r>
          </a:p>
          <a:p>
            <a:r>
              <a:rPr lang="en-GB" noProof="0" dirty="0"/>
              <a:t>The group of people who would benefit most from your business is called your </a:t>
            </a:r>
            <a:r>
              <a:rPr lang="en-GB" b="1" noProof="0" dirty="0"/>
              <a:t>target market</a:t>
            </a:r>
            <a:r>
              <a:rPr lang="en-GB" noProof="0" dirty="0"/>
              <a:t>.</a:t>
            </a:r>
            <a:br>
              <a:rPr lang="en-GB" noProof="0" dirty="0"/>
            </a:br>
            <a:r>
              <a:rPr lang="en-GB" noProof="0" dirty="0"/>
              <a:t>You can describe your target market by different characteristics, such as:</a:t>
            </a:r>
          </a:p>
        </p:txBody>
      </p:sp>
      <p:sp>
        <p:nvSpPr>
          <p:cNvPr id="3" name="Text Placeholder 5">
            <a:extLst>
              <a:ext uri="{FF2B5EF4-FFF2-40B4-BE49-F238E27FC236}">
                <a16:creationId xmlns:a16="http://schemas.microsoft.com/office/drawing/2014/main" id="{D3B8773E-83FE-837F-6899-18F09BB51943}"/>
              </a:ext>
            </a:extLst>
          </p:cNvPr>
          <p:cNvSpPr txBox="1">
            <a:spLocks/>
          </p:cNvSpPr>
          <p:nvPr/>
        </p:nvSpPr>
        <p:spPr>
          <a:xfrm>
            <a:off x="2063747" y="3429000"/>
            <a:ext cx="4693187" cy="1094874"/>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ts val="2580"/>
              </a:lnSpc>
              <a:spcBef>
                <a:spcPts val="0"/>
              </a:spcBef>
              <a:buClr>
                <a:srgbClr val="B6D1E1"/>
              </a:buClr>
              <a:buFont typeface="Arial" panose="020B0604020202020204" pitchFamily="34" charset="0"/>
              <a:buChar char="•"/>
            </a:pPr>
            <a:r>
              <a:rPr lang="en-GB" sz="2200" noProof="0" dirty="0">
                <a:solidFill>
                  <a:srgbClr val="382B1B"/>
                </a:solidFill>
              </a:rPr>
              <a:t>Age</a:t>
            </a:r>
          </a:p>
          <a:p>
            <a:pPr marL="342900" indent="-342900">
              <a:lnSpc>
                <a:spcPts val="2580"/>
              </a:lnSpc>
              <a:spcBef>
                <a:spcPts val="0"/>
              </a:spcBef>
              <a:buClr>
                <a:srgbClr val="B6D1E1"/>
              </a:buClr>
              <a:buFont typeface="Arial" panose="020B0604020202020204" pitchFamily="34" charset="0"/>
              <a:buChar char="•"/>
            </a:pPr>
            <a:r>
              <a:rPr lang="en-GB" sz="2200" noProof="0" dirty="0">
                <a:solidFill>
                  <a:srgbClr val="382B1B"/>
                </a:solidFill>
              </a:rPr>
              <a:t>Gender</a:t>
            </a:r>
          </a:p>
          <a:p>
            <a:pPr marL="342900" indent="-342900">
              <a:lnSpc>
                <a:spcPts val="2580"/>
              </a:lnSpc>
              <a:spcBef>
                <a:spcPts val="0"/>
              </a:spcBef>
              <a:buClr>
                <a:srgbClr val="B6D1E1"/>
              </a:buClr>
              <a:buFont typeface="Arial" panose="020B0604020202020204" pitchFamily="34" charset="0"/>
              <a:buChar char="•"/>
            </a:pPr>
            <a:r>
              <a:rPr lang="en-GB" sz="2200" noProof="0" dirty="0">
                <a:solidFill>
                  <a:srgbClr val="382B1B"/>
                </a:solidFill>
              </a:rPr>
              <a:t>Profession</a:t>
            </a:r>
          </a:p>
          <a:p>
            <a:pPr marL="342900" indent="-342900">
              <a:lnSpc>
                <a:spcPts val="2580"/>
              </a:lnSpc>
              <a:spcBef>
                <a:spcPts val="0"/>
              </a:spcBef>
              <a:buClr>
                <a:srgbClr val="B6D1E1"/>
              </a:buClr>
              <a:buFont typeface="Arial" panose="020B0604020202020204" pitchFamily="34" charset="0"/>
              <a:buChar char="•"/>
            </a:pPr>
            <a:r>
              <a:rPr lang="en-GB" sz="2200" noProof="0" dirty="0">
                <a:solidFill>
                  <a:srgbClr val="382B1B"/>
                </a:solidFill>
              </a:rPr>
              <a:t>Interests</a:t>
            </a:r>
          </a:p>
          <a:p>
            <a:pPr marL="342900" indent="-342900">
              <a:lnSpc>
                <a:spcPts val="2580"/>
              </a:lnSpc>
              <a:spcBef>
                <a:spcPts val="0"/>
              </a:spcBef>
              <a:buClr>
                <a:srgbClr val="B6D1E1"/>
              </a:buClr>
              <a:buFont typeface="Arial" panose="020B0604020202020204" pitchFamily="34" charset="0"/>
              <a:buChar char="•"/>
            </a:pPr>
            <a:r>
              <a:rPr lang="en-GB" sz="2200" noProof="0" dirty="0">
                <a:solidFill>
                  <a:srgbClr val="382B1B"/>
                </a:solidFill>
              </a:rPr>
              <a:t>Location</a:t>
            </a:r>
          </a:p>
        </p:txBody>
      </p:sp>
      <p:pic>
        <p:nvPicPr>
          <p:cNvPr id="4" name="Graphic 3" descr="Bullseye with solid fill">
            <a:extLst>
              <a:ext uri="{FF2B5EF4-FFF2-40B4-BE49-F238E27FC236}">
                <a16:creationId xmlns:a16="http://schemas.microsoft.com/office/drawing/2014/main" id="{02078AF1-1C64-641C-B347-FC08FF5E4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07677" y="3031251"/>
            <a:ext cx="1644398" cy="1644398"/>
          </a:xfrm>
          <a:prstGeom prst="rect">
            <a:avLst/>
          </a:prstGeom>
        </p:spPr>
      </p:pic>
      <p:sp>
        <p:nvSpPr>
          <p:cNvPr id="8" name="pole tekstowe 7">
            <a:extLst>
              <a:ext uri="{FF2B5EF4-FFF2-40B4-BE49-F238E27FC236}">
                <a16:creationId xmlns:a16="http://schemas.microsoft.com/office/drawing/2014/main" id="{57702111-15C2-7F18-D7D3-A579DA215F7C}"/>
              </a:ext>
            </a:extLst>
          </p:cNvPr>
          <p:cNvSpPr txBox="1"/>
          <p:nvPr/>
        </p:nvSpPr>
        <p:spPr>
          <a:xfrm>
            <a:off x="738349" y="4589364"/>
            <a:ext cx="10975597" cy="1785104"/>
          </a:xfrm>
          <a:prstGeom prst="rect">
            <a:avLst/>
          </a:prstGeom>
          <a:noFill/>
        </p:spPr>
        <p:txBody>
          <a:bodyPr wrap="square">
            <a:spAutoFit/>
          </a:bodyPr>
          <a:lstStyle/>
          <a:p>
            <a:r>
              <a:rPr lang="en-GB" sz="2200" noProof="0" dirty="0"/>
              <a:t>And as you’ll see in the next section, you </a:t>
            </a:r>
            <a:r>
              <a:rPr lang="en-GB" sz="2200" dirty="0"/>
              <a:t>should </a:t>
            </a:r>
            <a:r>
              <a:rPr lang="en-GB" sz="2200" noProof="0" dirty="0"/>
              <a:t>also think about cultural aspects, such as ethnicity, nationality, or traditions. These can offer rich opportunities to create a food business that feels personal and meaningful.</a:t>
            </a:r>
            <a:endParaRPr lang="pl-PL" sz="2200" noProof="0" dirty="0"/>
          </a:p>
          <a:p>
            <a:endParaRPr lang="en-GB" sz="2200" noProof="0" dirty="0"/>
          </a:p>
          <a:p>
            <a:r>
              <a:rPr lang="pl-PL" sz="2200" noProof="0" dirty="0"/>
              <a:t>	</a:t>
            </a:r>
            <a:r>
              <a:rPr lang="en-GB" sz="2200" b="1" noProof="0" dirty="0">
                <a:solidFill>
                  <a:srgbClr val="84BFA4"/>
                </a:solidFill>
                <a:sym typeface="Wingdings" panose="05000000000000000000" pitchFamily="2" charset="2"/>
                <a:hlinkClick r:id="rId4">
                  <a:extLst>
                    <a:ext uri="{A12FA001-AC4F-418D-AE19-62706E023703}">
                      <ahyp:hlinkClr xmlns:ahyp="http://schemas.microsoft.com/office/drawing/2018/hyperlinkcolor" val="tx"/>
                    </a:ext>
                  </a:extLst>
                </a:hlinkClick>
              </a:rPr>
              <a:t> </a:t>
            </a:r>
            <a:r>
              <a:rPr lang="en-GB" sz="2200" b="1" noProof="0" dirty="0">
                <a:solidFill>
                  <a:srgbClr val="84BFA4"/>
                </a:solidFill>
                <a:hlinkClick r:id="rId4">
                  <a:extLst>
                    <a:ext uri="{A12FA001-AC4F-418D-AE19-62706E023703}">
                      <ahyp:hlinkClr xmlns:ahyp="http://schemas.microsoft.com/office/drawing/2018/hyperlinkcolor" val="tx"/>
                    </a:ext>
                  </a:extLst>
                </a:hlinkClick>
              </a:rPr>
              <a:t>Read more about the importance of empathy in this article!</a:t>
            </a:r>
            <a:endParaRPr lang="en-GB" sz="2200" b="1" noProof="0" dirty="0">
              <a:solidFill>
                <a:srgbClr val="84BFA4"/>
              </a:solidFill>
            </a:endParaRPr>
          </a:p>
        </p:txBody>
      </p:sp>
      <p:pic>
        <p:nvPicPr>
          <p:cNvPr id="9" name="Grafika 8" descr="Gazeta z wypełnieniem pełnym">
            <a:extLst>
              <a:ext uri="{FF2B5EF4-FFF2-40B4-BE49-F238E27FC236}">
                <a16:creationId xmlns:a16="http://schemas.microsoft.com/office/drawing/2014/main" id="{6C79FC4A-0A53-701A-607F-DCA70FBF2B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349" y="5753697"/>
            <a:ext cx="914400" cy="914400"/>
          </a:xfrm>
          <a:prstGeom prst="rect">
            <a:avLst/>
          </a:prstGeom>
        </p:spPr>
      </p:pic>
    </p:spTree>
    <p:extLst>
      <p:ext uri="{BB962C8B-B14F-4D97-AF65-F5344CB8AC3E}">
        <p14:creationId xmlns:p14="http://schemas.microsoft.com/office/powerpoint/2010/main" val="14833401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42406" y="625020"/>
            <a:ext cx="10907188" cy="720752"/>
          </a:xfrm>
        </p:spPr>
        <p:txBody>
          <a:bodyPr/>
          <a:lstStyle/>
          <a:p>
            <a:r>
              <a:rPr lang="en-GB" noProof="0" dirty="0"/>
              <a:t>CULTURE IS A POWERFUL PART OF WHO YOU ARE</a:t>
            </a:r>
          </a:p>
          <a:p>
            <a:endParaRPr lang="en-GB" noProof="0"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82557" y="1485740"/>
            <a:ext cx="9089047" cy="4526905"/>
          </a:xfrm>
        </p:spPr>
        <p:txBody>
          <a:bodyPr/>
          <a:lstStyle/>
          <a:p>
            <a:pPr>
              <a:buNone/>
            </a:pPr>
            <a:r>
              <a:rPr lang="en-GB" noProof="0" dirty="0"/>
              <a:t>Culture shapes who we are. It influences how we think, how we act, and how we see the world. Culture is more than where you come from—it’s what you cook, how you share, and the stories that live in your food.</a:t>
            </a:r>
          </a:p>
          <a:p>
            <a:pPr>
              <a:buNone/>
            </a:pPr>
            <a:endParaRPr lang="en-GB" dirty="0"/>
          </a:p>
          <a:p>
            <a:pPr>
              <a:buNone/>
            </a:pPr>
            <a:r>
              <a:rPr lang="en-GB" noProof="0" dirty="0"/>
              <a:t>In 3 Kitchens, we believe your culture is a strength. It shapes what you make, how you serve others, and how you connect with your community.</a:t>
            </a:r>
          </a:p>
          <a:p>
            <a:pPr>
              <a:buNone/>
            </a:pPr>
            <a:endParaRPr lang="en-GB" dirty="0"/>
          </a:p>
          <a:p>
            <a:pPr>
              <a:buNone/>
            </a:pPr>
            <a:r>
              <a:rPr lang="en-GB" noProof="0" dirty="0"/>
              <a:t>Culture can show up in:</a:t>
            </a:r>
          </a:p>
          <a:p>
            <a:pPr marL="342900" indent="-342900">
              <a:buFont typeface="Arial" panose="020B0604020202020204" pitchFamily="34" charset="0"/>
              <a:buChar char="•"/>
            </a:pPr>
            <a:r>
              <a:rPr lang="en-GB" noProof="0" dirty="0"/>
              <a:t>Recipes passed down through generations</a:t>
            </a:r>
          </a:p>
          <a:p>
            <a:pPr marL="342900" indent="-342900">
              <a:buFont typeface="Arial" panose="020B0604020202020204" pitchFamily="34" charset="0"/>
              <a:buChar char="•"/>
            </a:pPr>
            <a:r>
              <a:rPr lang="en-GB" noProof="0" dirty="0"/>
              <a:t>Spices, flavours, and ways of cooking</a:t>
            </a:r>
          </a:p>
          <a:p>
            <a:pPr marL="342900" indent="-342900">
              <a:buFont typeface="Arial" panose="020B0604020202020204" pitchFamily="34" charset="0"/>
              <a:buChar char="•"/>
            </a:pPr>
            <a:r>
              <a:rPr lang="en-GB" noProof="0" dirty="0"/>
              <a:t>Family rituals, holiday meals, or community celebrations</a:t>
            </a:r>
          </a:p>
          <a:p>
            <a:pPr marL="342900" indent="-342900">
              <a:buFont typeface="Arial" panose="020B0604020202020204" pitchFamily="34" charset="0"/>
              <a:buChar char="•"/>
            </a:pPr>
            <a:r>
              <a:rPr lang="en-GB" noProof="0" dirty="0"/>
              <a:t>Tools, techniques, and food traditions unique to your region</a:t>
            </a:r>
          </a:p>
          <a:p>
            <a:endParaRPr lang="en-GB" noProof="0" dirty="0"/>
          </a:p>
          <a:p>
            <a:r>
              <a:rPr lang="en-GB" noProof="0" dirty="0"/>
              <a:t>Cultural diversity is a </a:t>
            </a:r>
            <a:r>
              <a:rPr lang="en-GB" noProof="0" dirty="0" err="1"/>
              <a:t>strength.Your</a:t>
            </a:r>
            <a:r>
              <a:rPr lang="en-GB" noProof="0" dirty="0"/>
              <a:t> roots, your memories, and your cooking traditions can inspire a food business that brings comfort, curiosity, and connection to others. </a:t>
            </a:r>
          </a:p>
        </p:txBody>
      </p:sp>
      <p:grpSp>
        <p:nvGrpSpPr>
          <p:cNvPr id="2" name="Grupa 1">
            <a:extLst>
              <a:ext uri="{FF2B5EF4-FFF2-40B4-BE49-F238E27FC236}">
                <a16:creationId xmlns:a16="http://schemas.microsoft.com/office/drawing/2014/main" id="{62926EDF-43EC-5C78-0A69-1FE12AF27406}"/>
              </a:ext>
            </a:extLst>
          </p:cNvPr>
          <p:cNvGrpSpPr/>
          <p:nvPr/>
        </p:nvGrpSpPr>
        <p:grpSpPr>
          <a:xfrm>
            <a:off x="9400701" y="3009249"/>
            <a:ext cx="3224939" cy="3224939"/>
            <a:chOff x="9102318" y="2269305"/>
            <a:chExt cx="3224939" cy="3224939"/>
          </a:xfrm>
        </p:grpSpPr>
        <p:sp>
          <p:nvSpPr>
            <p:cNvPr id="15" name="TextBox 14">
              <a:extLst>
                <a:ext uri="{FF2B5EF4-FFF2-40B4-BE49-F238E27FC236}">
                  <a16:creationId xmlns:a16="http://schemas.microsoft.com/office/drawing/2014/main" id="{D0A4BB0A-23F2-76D1-F77F-1CC4AA04572E}"/>
                </a:ext>
              </a:extLst>
            </p:cNvPr>
            <p:cNvSpPr txBox="1"/>
            <p:nvPr/>
          </p:nvSpPr>
          <p:spPr>
            <a:xfrm>
              <a:off x="9912148" y="3009249"/>
              <a:ext cx="1605280" cy="1066959"/>
            </a:xfrm>
            <a:prstGeom prst="rect">
              <a:avLst/>
            </a:prstGeom>
            <a:noFill/>
          </p:spPr>
          <p:txBody>
            <a:bodyPr wrap="square" rtlCol="0">
              <a:spAutoFit/>
            </a:bodyPr>
            <a:lstStyle/>
            <a:p>
              <a:pPr algn="ctr">
                <a:lnSpc>
                  <a:spcPts val="1860"/>
                </a:lnSpc>
              </a:pPr>
              <a:r>
                <a:rPr lang="en-GB" sz="1600" b="1" i="1" noProof="0" dirty="0">
                  <a:solidFill>
                    <a:srgbClr val="84BFA4"/>
                  </a:solidFill>
                </a:rPr>
                <a:t>My culture is a rich source of new business ideas</a:t>
              </a:r>
            </a:p>
          </p:txBody>
        </p:sp>
        <p:pic>
          <p:nvPicPr>
            <p:cNvPr id="3" name="Graphic 2" descr="Sign with solid fill">
              <a:extLst>
                <a:ext uri="{FF2B5EF4-FFF2-40B4-BE49-F238E27FC236}">
                  <a16:creationId xmlns:a16="http://schemas.microsoft.com/office/drawing/2014/main" id="{62F5EA3B-91A0-6B3B-069F-0E094F8469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02318" y="2269305"/>
              <a:ext cx="3224939" cy="3224939"/>
            </a:xfrm>
            <a:prstGeom prst="rect">
              <a:avLst/>
            </a:prstGeom>
          </p:spPr>
        </p:pic>
      </p:grpSp>
    </p:spTree>
    <p:extLst>
      <p:ext uri="{BB962C8B-B14F-4D97-AF65-F5344CB8AC3E}">
        <p14:creationId xmlns:p14="http://schemas.microsoft.com/office/powerpoint/2010/main" val="8239993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A </a:t>
            </a:r>
            <a:r>
              <a:rPr lang="en-GB" dirty="0"/>
              <a:t>FOOD </a:t>
            </a:r>
            <a:r>
              <a:rPr lang="en-GB" noProof="0" dirty="0"/>
              <a:t>BUSINESS INSPIRED BY YOUR CULTURE</a:t>
            </a:r>
          </a:p>
        </p:txBody>
      </p:sp>
      <p:graphicFrame>
        <p:nvGraphicFramePr>
          <p:cNvPr id="4" name="Diagram 3">
            <a:extLst>
              <a:ext uri="{FF2B5EF4-FFF2-40B4-BE49-F238E27FC236}">
                <a16:creationId xmlns:a16="http://schemas.microsoft.com/office/drawing/2014/main" id="{F9199FDA-5E49-668F-3881-9A119BB85F15}"/>
              </a:ext>
            </a:extLst>
          </p:cNvPr>
          <p:cNvGraphicFramePr/>
          <p:nvPr>
            <p:extLst>
              <p:ext uri="{D42A27DB-BD31-4B8C-83A1-F6EECF244321}">
                <p14:modId xmlns:p14="http://schemas.microsoft.com/office/powerpoint/2010/main" val="66246082"/>
              </p:ext>
            </p:extLst>
          </p:nvPr>
        </p:nvGraphicFramePr>
        <p:xfrm>
          <a:off x="908050" y="1328287"/>
          <a:ext cx="10375900" cy="4976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 person holding trays of food&#10;&#10;AI-generated content may be incorrect.">
            <a:extLst>
              <a:ext uri="{FF2B5EF4-FFF2-40B4-BE49-F238E27FC236}">
                <a16:creationId xmlns:a16="http://schemas.microsoft.com/office/drawing/2014/main" id="{A7BBCD4E-4CA1-55D9-B317-0B21A0C39C00}"/>
              </a:ext>
            </a:extLst>
          </p:cNvPr>
          <p:cNvPicPr>
            <a:picLocks noChangeAspect="1"/>
          </p:cNvPicPr>
          <p:nvPr/>
        </p:nvPicPr>
        <p:blipFill>
          <a:blip r:embed="rId7"/>
          <a:stretch>
            <a:fillRect/>
          </a:stretch>
        </p:blipFill>
        <p:spPr>
          <a:xfrm>
            <a:off x="8321615" y="1536939"/>
            <a:ext cx="2478657" cy="1731844"/>
          </a:xfrm>
          <a:prstGeom prst="rect">
            <a:avLst/>
          </a:prstGeom>
        </p:spPr>
      </p:pic>
    </p:spTree>
    <p:extLst>
      <p:ext uri="{BB962C8B-B14F-4D97-AF65-F5344CB8AC3E}">
        <p14:creationId xmlns:p14="http://schemas.microsoft.com/office/powerpoint/2010/main" val="26866299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F2312-4C80-E0C4-8EE8-1BE9B4757967}"/>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1F6B6285-3894-7BBB-921F-80E67CBC5CA2}"/>
              </a:ext>
            </a:extLst>
          </p:cNvPr>
          <p:cNvSpPr>
            <a:spLocks noGrp="1"/>
          </p:cNvSpPr>
          <p:nvPr>
            <p:ph type="body" sz="quarter" idx="27"/>
          </p:nvPr>
        </p:nvSpPr>
        <p:spPr/>
        <p:txBody>
          <a:bodyPr/>
          <a:lstStyle/>
          <a:p>
            <a:r>
              <a:rPr lang="en-GB" noProof="0" dirty="0"/>
              <a:t>WHAT ABOUT A BUSINESS INSPIRED BY YOUR CULTURE?</a:t>
            </a:r>
          </a:p>
        </p:txBody>
      </p:sp>
      <p:graphicFrame>
        <p:nvGraphicFramePr>
          <p:cNvPr id="4" name="Diagram 3">
            <a:extLst>
              <a:ext uri="{FF2B5EF4-FFF2-40B4-BE49-F238E27FC236}">
                <a16:creationId xmlns:a16="http://schemas.microsoft.com/office/drawing/2014/main" id="{17E5129A-D262-33DB-4885-297D2506AD38}"/>
              </a:ext>
            </a:extLst>
          </p:cNvPr>
          <p:cNvGraphicFramePr/>
          <p:nvPr>
            <p:extLst>
              <p:ext uri="{D42A27DB-BD31-4B8C-83A1-F6EECF244321}">
                <p14:modId xmlns:p14="http://schemas.microsoft.com/office/powerpoint/2010/main" val="308087904"/>
              </p:ext>
            </p:extLst>
          </p:nvPr>
        </p:nvGraphicFramePr>
        <p:xfrm>
          <a:off x="908050" y="1328287"/>
          <a:ext cx="10375900" cy="4976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94092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IDEAS GENERATION TECHNIQUES – BRAINSTORMING</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6279613" y="1856063"/>
            <a:ext cx="5239118" cy="4412946"/>
          </a:xfrm>
        </p:spPr>
        <p:txBody>
          <a:bodyPr/>
          <a:lstStyle/>
          <a:p>
            <a:pPr>
              <a:buClr>
                <a:srgbClr val="84BFA4"/>
              </a:buClr>
            </a:pPr>
            <a:r>
              <a:rPr lang="en-GB" sz="2600" b="1" noProof="0" dirty="0"/>
              <a:t>What is brainstorming?</a:t>
            </a:r>
          </a:p>
          <a:p>
            <a:pPr>
              <a:buClr>
                <a:srgbClr val="84BFA4"/>
              </a:buClr>
            </a:pPr>
            <a:endParaRPr lang="en-GB" noProof="0" dirty="0"/>
          </a:p>
          <a:p>
            <a:pPr>
              <a:buClr>
                <a:srgbClr val="84BFA4"/>
              </a:buClr>
            </a:pPr>
            <a:r>
              <a:rPr lang="en-GB" noProof="0" dirty="0"/>
              <a:t>Brainstorming is a way to break out of your usual way of thinking.</a:t>
            </a:r>
          </a:p>
          <a:p>
            <a:pPr>
              <a:buClr>
                <a:srgbClr val="84BFA4"/>
              </a:buClr>
            </a:pPr>
            <a:br>
              <a:rPr lang="en-GB" noProof="0" dirty="0"/>
            </a:br>
            <a:r>
              <a:rPr lang="en-GB" noProof="0" dirty="0"/>
              <a:t>It helps you come up with lots of ideas – even ones that might seem a little crazy at first.</a:t>
            </a:r>
          </a:p>
          <a:p>
            <a:pPr>
              <a:buClr>
                <a:srgbClr val="84BFA4"/>
              </a:buClr>
            </a:pPr>
            <a:br>
              <a:rPr lang="en-GB" noProof="0" dirty="0"/>
            </a:br>
            <a:r>
              <a:rPr lang="en-GB" noProof="0" dirty="0"/>
              <a:t>But sometimes, it’s those unexpected ideas that can turn into brilliant, creative solutions for real problems.</a:t>
            </a:r>
          </a:p>
          <a:p>
            <a:pPr>
              <a:buClr>
                <a:srgbClr val="84BFA4"/>
              </a:buClr>
            </a:pPr>
            <a:endParaRPr lang="en-GB" noProof="0" dirty="0"/>
          </a:p>
        </p:txBody>
      </p:sp>
      <p:cxnSp>
        <p:nvCxnSpPr>
          <p:cNvPr id="5" name="Straight Connector 4">
            <a:extLst>
              <a:ext uri="{FF2B5EF4-FFF2-40B4-BE49-F238E27FC236}">
                <a16:creationId xmlns:a16="http://schemas.microsoft.com/office/drawing/2014/main" id="{3957CA0C-5FF8-27E4-01C2-CEEAC6BB021B}"/>
              </a:ext>
            </a:extLst>
          </p:cNvPr>
          <p:cNvCxnSpPr>
            <a:cxnSpLocks/>
          </p:cNvCxnSpPr>
          <p:nvPr/>
        </p:nvCxnSpPr>
        <p:spPr>
          <a:xfrm flipV="1">
            <a:off x="5577204" y="1714299"/>
            <a:ext cx="0" cy="207131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A5CA58CB-CE64-3370-7822-1B21E7DE3490}"/>
              </a:ext>
            </a:extLst>
          </p:cNvPr>
          <p:cNvSpPr txBox="1">
            <a:spLocks/>
          </p:cNvSpPr>
          <p:nvPr/>
        </p:nvSpPr>
        <p:spPr>
          <a:xfrm>
            <a:off x="932688" y="1856063"/>
            <a:ext cx="4096512" cy="33242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40"/>
              </a:lnSpc>
              <a:spcBef>
                <a:spcPts val="0"/>
              </a:spcBef>
            </a:pPr>
            <a:r>
              <a:rPr lang="en-GB" sz="3200" b="1" i="1" noProof="0" dirty="0">
                <a:solidFill>
                  <a:srgbClr val="84BFA4"/>
                </a:solidFill>
              </a:rPr>
              <a:t>Try these exercises on your own or with a group — they can really help you!</a:t>
            </a:r>
          </a:p>
        </p:txBody>
      </p:sp>
      <p:pic>
        <p:nvPicPr>
          <p:cNvPr id="10" name="Graphic 9" descr="Right Brain with solid fill">
            <a:extLst>
              <a:ext uri="{FF2B5EF4-FFF2-40B4-BE49-F238E27FC236}">
                <a16:creationId xmlns:a16="http://schemas.microsoft.com/office/drawing/2014/main" id="{70F85917-C01C-C8B4-04F8-4DA550753B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7589" y="4305521"/>
            <a:ext cx="1749490" cy="1749490"/>
          </a:xfrm>
          <a:prstGeom prst="rect">
            <a:avLst/>
          </a:prstGeom>
        </p:spPr>
      </p:pic>
    </p:spTree>
    <p:extLst>
      <p:ext uri="{BB962C8B-B14F-4D97-AF65-F5344CB8AC3E}">
        <p14:creationId xmlns:p14="http://schemas.microsoft.com/office/powerpoint/2010/main" val="2409418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658319"/>
            <a:ext cx="5305625" cy="3158610"/>
          </a:xfrm>
        </p:spPr>
        <p:txBody>
          <a:bodyPr>
            <a:normAutofit/>
          </a:bodyPr>
          <a:lstStyle/>
          <a:p>
            <a:r>
              <a:rPr lang="en-GB" sz="4800" b="1" dirty="0">
                <a:solidFill>
                  <a:srgbClr val="382B1B"/>
                </a:solidFill>
              </a:rPr>
              <a:t>You and Your Strengths</a:t>
            </a:r>
          </a:p>
          <a:p>
            <a:endParaRPr lang="en-GB" noProof="0"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noProof="0" dirty="0"/>
              <a:t>01</a:t>
            </a:r>
          </a:p>
        </p:txBody>
      </p:sp>
      <p:pic>
        <p:nvPicPr>
          <p:cNvPr id="3" name="Graphic 2" descr="Chef Hat with solid fill">
            <a:extLst>
              <a:ext uri="{FF2B5EF4-FFF2-40B4-BE49-F238E27FC236}">
                <a16:creationId xmlns:a16="http://schemas.microsoft.com/office/drawing/2014/main" id="{BA09944B-57ED-7EC3-FA4A-477EC6E2CF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8445" y="3914775"/>
            <a:ext cx="1840125" cy="1840125"/>
          </a:xfrm>
          <a:prstGeom prst="rect">
            <a:avLst/>
          </a:prstGeom>
        </p:spPr>
      </p:pic>
      <p:pic>
        <p:nvPicPr>
          <p:cNvPr id="10" name="Graphic 9" descr="Rolling Pin with solid fill">
            <a:extLst>
              <a:ext uri="{FF2B5EF4-FFF2-40B4-BE49-F238E27FC236}">
                <a16:creationId xmlns:a16="http://schemas.microsoft.com/office/drawing/2014/main" id="{3A439B3B-19A9-3DE8-0091-7A5EF6489A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41126" y="4816929"/>
            <a:ext cx="1129080" cy="1129080"/>
          </a:xfrm>
          <a:prstGeom prst="rect">
            <a:avLst/>
          </a:prstGeom>
        </p:spPr>
      </p:pic>
    </p:spTree>
    <p:extLst>
      <p:ext uri="{BB962C8B-B14F-4D97-AF65-F5344CB8AC3E}">
        <p14:creationId xmlns:p14="http://schemas.microsoft.com/office/powerpoint/2010/main" val="29199552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IDEAS GENERATION TECHNIQUES – BRAINSTORMING</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93212" y="1892639"/>
            <a:ext cx="10907187" cy="3611690"/>
          </a:xfrm>
        </p:spPr>
        <p:txBody>
          <a:bodyPr/>
          <a:lstStyle/>
          <a:p>
            <a:pPr>
              <a:buClr>
                <a:srgbClr val="84BFA4"/>
              </a:buClr>
            </a:pPr>
            <a:r>
              <a:rPr lang="en-GB" sz="2800" b="1" noProof="0" dirty="0"/>
              <a:t>Getting Started with Brainstorming</a:t>
            </a:r>
          </a:p>
          <a:p>
            <a:pPr>
              <a:buClr>
                <a:srgbClr val="84BFA4"/>
              </a:buClr>
            </a:pPr>
            <a:endParaRPr lang="en-GB" b="1" noProof="0" dirty="0"/>
          </a:p>
          <a:p>
            <a:pPr marL="342900" indent="-342900">
              <a:buClr>
                <a:srgbClr val="84BFA4"/>
              </a:buClr>
              <a:buFont typeface="Arial" panose="020B0604020202020204" pitchFamily="34" charset="0"/>
              <a:buChar char="•"/>
            </a:pPr>
            <a:r>
              <a:rPr lang="en-GB" noProof="0" dirty="0"/>
              <a:t>Brainstorming works best when you have </a:t>
            </a:r>
            <a:r>
              <a:rPr lang="en-GB" b="1" noProof="0" dirty="0"/>
              <a:t>clear instructions </a:t>
            </a:r>
            <a:r>
              <a:rPr lang="en-GB" noProof="0" dirty="0"/>
              <a:t>and a time limit.</a:t>
            </a:r>
          </a:p>
          <a:p>
            <a:pPr marL="342900" indent="-342900">
              <a:buClr>
                <a:srgbClr val="84BFA4"/>
              </a:buClr>
              <a:buFont typeface="Arial" panose="020B0604020202020204" pitchFamily="34" charset="0"/>
              <a:buChar char="•"/>
            </a:pPr>
            <a:r>
              <a:rPr lang="en-GB" b="1" noProof="0" dirty="0"/>
              <a:t>Remember</a:t>
            </a:r>
            <a:r>
              <a:rPr lang="en-GB" noProof="0" dirty="0"/>
              <a:t>: during brainstorming, there are no bad ideas — no judging yourself or others.</a:t>
            </a:r>
          </a:p>
          <a:p>
            <a:pPr marL="342900" indent="-342900">
              <a:buClr>
                <a:srgbClr val="84BFA4"/>
              </a:buClr>
              <a:buFont typeface="Arial" panose="020B0604020202020204" pitchFamily="34" charset="0"/>
              <a:buChar char="•"/>
            </a:pPr>
            <a:r>
              <a:rPr lang="en-GB" noProof="0" dirty="0"/>
              <a:t>Focus on the </a:t>
            </a:r>
            <a:r>
              <a:rPr lang="en-GB" b="1" noProof="0" dirty="0"/>
              <a:t>quantity of ideas</a:t>
            </a:r>
            <a:r>
              <a:rPr lang="en-GB" noProof="0" dirty="0"/>
              <a:t>, not the quality.</a:t>
            </a:r>
          </a:p>
          <a:p>
            <a:pPr marL="342900" indent="-342900">
              <a:buClr>
                <a:srgbClr val="84BFA4"/>
              </a:buClr>
              <a:buFont typeface="Arial" panose="020B0604020202020204" pitchFamily="34" charset="0"/>
              <a:buChar char="•"/>
            </a:pPr>
            <a:r>
              <a:rPr lang="en-GB" noProof="0" dirty="0"/>
              <a:t>Let your mind </a:t>
            </a:r>
            <a:r>
              <a:rPr lang="en-GB" b="1" noProof="0" dirty="0"/>
              <a:t>wander and explore </a:t>
            </a:r>
            <a:r>
              <a:rPr lang="en-GB" noProof="0" dirty="0"/>
              <a:t>— you might be surprised where it leads!</a:t>
            </a:r>
          </a:p>
          <a:p>
            <a:pPr marL="342900" indent="-342900">
              <a:buClr>
                <a:srgbClr val="84BFA4"/>
              </a:buClr>
              <a:buFont typeface="Arial" panose="020B0604020202020204" pitchFamily="34" charset="0"/>
              <a:buChar char="•"/>
            </a:pPr>
            <a:r>
              <a:rPr lang="en-GB" noProof="0" dirty="0"/>
              <a:t>Some of the best business ideas started as </a:t>
            </a:r>
            <a:r>
              <a:rPr lang="en-GB" b="1" noProof="0" dirty="0"/>
              <a:t>wild, "crazy" dreams </a:t>
            </a:r>
            <a:r>
              <a:rPr lang="en-GB" noProof="0" dirty="0"/>
              <a:t>— stay open to the unexpected.</a:t>
            </a:r>
          </a:p>
          <a:p>
            <a:pPr>
              <a:buClr>
                <a:srgbClr val="84BFA4"/>
              </a:buClr>
            </a:pPr>
            <a:endParaRPr lang="pl-PL" noProof="0" dirty="0"/>
          </a:p>
          <a:p>
            <a:pPr>
              <a:buClr>
                <a:srgbClr val="84BFA4"/>
              </a:buClr>
            </a:pPr>
            <a:endParaRPr lang="en-GB" noProof="0" dirty="0"/>
          </a:p>
          <a:p>
            <a:pPr>
              <a:buClr>
                <a:srgbClr val="84BFA4"/>
              </a:buClr>
            </a:pPr>
            <a:r>
              <a:rPr lang="pl-PL" dirty="0"/>
              <a:t>	</a:t>
            </a:r>
            <a:r>
              <a:rPr lang="en-GB" b="1" noProof="0" dirty="0">
                <a:solidFill>
                  <a:srgbClr val="84BFA4"/>
                </a:solidFill>
                <a:sym typeface="Wingdings" panose="05000000000000000000" pitchFamily="2" charset="2"/>
                <a:hlinkClick r:id="rId2">
                  <a:extLst>
                    <a:ext uri="{A12FA001-AC4F-418D-AE19-62706E023703}">
                      <ahyp:hlinkClr xmlns:ahyp="http://schemas.microsoft.com/office/drawing/2018/hyperlinkcolor" val="tx"/>
                    </a:ext>
                  </a:extLst>
                </a:hlinkClick>
              </a:rPr>
              <a:t> </a:t>
            </a:r>
            <a:r>
              <a:rPr lang="en-GB" b="1" noProof="0" dirty="0">
                <a:solidFill>
                  <a:srgbClr val="84BFA4"/>
                </a:solidFill>
                <a:hlinkClick r:id="rId2">
                  <a:extLst>
                    <a:ext uri="{A12FA001-AC4F-418D-AE19-62706E023703}">
                      <ahyp:hlinkClr xmlns:ahyp="http://schemas.microsoft.com/office/drawing/2018/hyperlinkcolor" val="tx"/>
                    </a:ext>
                  </a:extLst>
                </a:hlinkClick>
              </a:rPr>
              <a:t>Read more about Brainstorming in this article!</a:t>
            </a:r>
            <a:endParaRPr lang="en-GB" b="1" noProof="0" dirty="0">
              <a:solidFill>
                <a:srgbClr val="84BFA4"/>
              </a:solidFill>
            </a:endParaRPr>
          </a:p>
          <a:p>
            <a:pPr>
              <a:buClr>
                <a:srgbClr val="84BFA4"/>
              </a:buClr>
            </a:pPr>
            <a:endParaRPr lang="en-GB" noProof="0" dirty="0"/>
          </a:p>
          <a:p>
            <a:pPr>
              <a:buClr>
                <a:srgbClr val="84BFA4"/>
              </a:buClr>
            </a:pPr>
            <a:endParaRPr lang="en-GB" noProof="0" dirty="0"/>
          </a:p>
          <a:p>
            <a:pPr>
              <a:buClr>
                <a:srgbClr val="84BFA4"/>
              </a:buClr>
            </a:pPr>
            <a:endParaRPr lang="en-GB" noProof="0" dirty="0"/>
          </a:p>
        </p:txBody>
      </p:sp>
      <p:pic>
        <p:nvPicPr>
          <p:cNvPr id="6" name="Grafika 5" descr="Gazeta z wypełnieniem pełnym">
            <a:extLst>
              <a:ext uri="{FF2B5EF4-FFF2-40B4-BE49-F238E27FC236}">
                <a16:creationId xmlns:a16="http://schemas.microsoft.com/office/drawing/2014/main" id="{3AD3E4E3-FA94-4391-7DDC-20809A132A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1412" y="4539129"/>
            <a:ext cx="914400" cy="914400"/>
          </a:xfrm>
          <a:prstGeom prst="rect">
            <a:avLst/>
          </a:prstGeom>
        </p:spPr>
      </p:pic>
    </p:spTree>
    <p:extLst>
      <p:ext uri="{BB962C8B-B14F-4D97-AF65-F5344CB8AC3E}">
        <p14:creationId xmlns:p14="http://schemas.microsoft.com/office/powerpoint/2010/main" val="3781455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F34BDE9C-0314-D65B-0C17-698DB6ACD721}"/>
              </a:ext>
            </a:extLst>
          </p:cNvPr>
          <p:cNvPicPr>
            <a:picLocks noChangeAspect="1"/>
          </p:cNvPicPr>
          <p:nvPr/>
        </p:nvPicPr>
        <p:blipFill>
          <a:blip r:embed="rId2"/>
          <a:stretch>
            <a:fillRect/>
          </a:stretch>
        </p:blipFill>
        <p:spPr>
          <a:xfrm>
            <a:off x="0" y="-635508"/>
            <a:ext cx="12192000" cy="8129016"/>
          </a:xfrm>
          <a:prstGeom prst="rect">
            <a:avLst/>
          </a:prstGeom>
        </p:spPr>
      </p:pic>
      <p:sp>
        <p:nvSpPr>
          <p:cNvPr id="4" name="Prostokąt 3">
            <a:extLst>
              <a:ext uri="{FF2B5EF4-FFF2-40B4-BE49-F238E27FC236}">
                <a16:creationId xmlns:a16="http://schemas.microsoft.com/office/drawing/2014/main" id="{4C2C0274-F87D-FAD3-0853-5C13BF93DE5A}"/>
              </a:ext>
            </a:extLst>
          </p:cNvPr>
          <p:cNvSpPr/>
          <p:nvPr/>
        </p:nvSpPr>
        <p:spPr>
          <a:xfrm>
            <a:off x="2602029" y="1884145"/>
            <a:ext cx="6987942" cy="3089709"/>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noProof="0" dirty="0"/>
              <a:t>“Step out of the history that is holding you back. </a:t>
            </a:r>
          </a:p>
          <a:p>
            <a:pPr algn="ctr"/>
            <a:r>
              <a:rPr lang="en-GB" sz="2400" b="1" noProof="0" dirty="0"/>
              <a:t>Step into the new story you are willing to create.”</a:t>
            </a:r>
          </a:p>
          <a:p>
            <a:pPr algn="ctr"/>
            <a:r>
              <a:rPr lang="en-GB" sz="2400" noProof="0" dirty="0"/>
              <a:t> </a:t>
            </a:r>
          </a:p>
          <a:p>
            <a:pPr algn="ctr"/>
            <a:r>
              <a:rPr lang="en-GB" sz="2400" i="1" noProof="0" dirty="0"/>
              <a:t>- Oprah Winfrey </a:t>
            </a:r>
          </a:p>
        </p:txBody>
      </p:sp>
      <p:grpSp>
        <p:nvGrpSpPr>
          <p:cNvPr id="5" name="Group 6">
            <a:extLst>
              <a:ext uri="{FF2B5EF4-FFF2-40B4-BE49-F238E27FC236}">
                <a16:creationId xmlns:a16="http://schemas.microsoft.com/office/drawing/2014/main" id="{EEEDC273-2DC3-829E-BBFA-D0B15EA9FA7F}"/>
              </a:ext>
            </a:extLst>
          </p:cNvPr>
          <p:cNvGrpSpPr/>
          <p:nvPr/>
        </p:nvGrpSpPr>
        <p:grpSpPr>
          <a:xfrm>
            <a:off x="5352087" y="1342564"/>
            <a:ext cx="1487826" cy="1083162"/>
            <a:chOff x="3400450" y="986392"/>
            <a:chExt cx="1487826" cy="1083162"/>
          </a:xfrm>
          <a:solidFill>
            <a:srgbClr val="84BFA4"/>
          </a:solidFill>
        </p:grpSpPr>
        <p:sp>
          <p:nvSpPr>
            <p:cNvPr id="6" name="Freeform 16">
              <a:extLst>
                <a:ext uri="{FF2B5EF4-FFF2-40B4-BE49-F238E27FC236}">
                  <a16:creationId xmlns:a16="http://schemas.microsoft.com/office/drawing/2014/main" id="{D3F52337-A3B5-D2CB-2D9A-08D6638F6BE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grpFill/>
            <a:ln w="8971" cap="flat">
              <a:solidFill>
                <a:srgbClr val="84BFA4"/>
              </a:solidFill>
              <a:prstDash val="solid"/>
              <a:miter/>
            </a:ln>
          </p:spPr>
          <p:txBody>
            <a:bodyPr rtlCol="0" anchor="ctr"/>
            <a:lstStyle/>
            <a:p>
              <a:endParaRPr lang="en-GB" noProof="0" dirty="0"/>
            </a:p>
          </p:txBody>
        </p:sp>
        <p:sp>
          <p:nvSpPr>
            <p:cNvPr id="7" name="Freeform 17">
              <a:extLst>
                <a:ext uri="{FF2B5EF4-FFF2-40B4-BE49-F238E27FC236}">
                  <a16:creationId xmlns:a16="http://schemas.microsoft.com/office/drawing/2014/main" id="{40F0F344-C403-1A50-657A-16E9460F239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solidFill>
                <a:srgbClr val="84BFA4"/>
              </a:solidFill>
              <a:prstDash val="solid"/>
              <a:miter/>
            </a:ln>
          </p:spPr>
          <p:txBody>
            <a:bodyPr rtlCol="0" anchor="ctr"/>
            <a:lstStyle/>
            <a:p>
              <a:endParaRPr lang="en-GB" noProof="0" dirty="0"/>
            </a:p>
          </p:txBody>
        </p:sp>
      </p:grpSp>
    </p:spTree>
    <p:extLst>
      <p:ext uri="{BB962C8B-B14F-4D97-AF65-F5344CB8AC3E}">
        <p14:creationId xmlns:p14="http://schemas.microsoft.com/office/powerpoint/2010/main" val="26961280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WHAT IF ACTIVITY - BUSINESS IDEA BRAINSTORM</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93212" y="1892639"/>
            <a:ext cx="10386621" cy="2992086"/>
          </a:xfrm>
        </p:spPr>
        <p:txBody>
          <a:bodyPr/>
          <a:lstStyle/>
          <a:p>
            <a:pPr>
              <a:buClr>
                <a:srgbClr val="84BFA4"/>
              </a:buClr>
            </a:pPr>
            <a:r>
              <a:rPr lang="en-GB" b="1" noProof="0" dirty="0"/>
              <a:t>Don't be afraid </a:t>
            </a:r>
            <a:r>
              <a:rPr lang="en-GB" noProof="0" dirty="0"/>
              <a:t>to let your imagination run free.</a:t>
            </a:r>
          </a:p>
          <a:p>
            <a:pPr>
              <a:buClr>
                <a:srgbClr val="84BFA4"/>
              </a:buClr>
            </a:pPr>
            <a:endParaRPr lang="en-GB" noProof="0" dirty="0"/>
          </a:p>
          <a:p>
            <a:pPr>
              <a:buClr>
                <a:srgbClr val="84BFA4"/>
              </a:buClr>
            </a:pPr>
            <a:r>
              <a:rPr lang="en-GB" b="1" noProof="0" dirty="0"/>
              <a:t>Ask yourself</a:t>
            </a:r>
            <a:r>
              <a:rPr lang="en-GB" noProof="0" dirty="0"/>
              <a:t>: </a:t>
            </a:r>
          </a:p>
          <a:p>
            <a:pPr>
              <a:buClr>
                <a:srgbClr val="84BFA4"/>
              </a:buClr>
            </a:pPr>
            <a:r>
              <a:rPr lang="en-GB" noProof="0" dirty="0"/>
              <a:t>What if people could subscribe to fresh bread deliveries?</a:t>
            </a:r>
          </a:p>
          <a:p>
            <a:pPr>
              <a:buClr>
                <a:srgbClr val="84BFA4"/>
              </a:buClr>
            </a:pPr>
            <a:r>
              <a:rPr lang="en-GB" noProof="0" dirty="0"/>
              <a:t>What if I could make affordable vegan food using the flavours from my culture?</a:t>
            </a:r>
          </a:p>
          <a:p>
            <a:pPr>
              <a:buClr>
                <a:srgbClr val="84BFA4"/>
              </a:buClr>
            </a:pPr>
            <a:r>
              <a:rPr lang="en-GB" noProof="0" dirty="0"/>
              <a:t>What if I cooked for people during holidays from home—so they didn’t feel alone?</a:t>
            </a:r>
          </a:p>
          <a:p>
            <a:pPr>
              <a:buClr>
                <a:srgbClr val="84BFA4"/>
              </a:buClr>
            </a:pPr>
            <a:r>
              <a:rPr lang="en-GB" noProof="0" dirty="0"/>
              <a:t>What if I could send a food box to someone who misses our cooking?</a:t>
            </a:r>
          </a:p>
          <a:p>
            <a:pPr>
              <a:buClr>
                <a:srgbClr val="84BFA4"/>
              </a:buClr>
            </a:pPr>
            <a:r>
              <a:rPr lang="en-GB" noProof="0" dirty="0"/>
              <a:t>What if my neighbours could taste a dish from my country each week?</a:t>
            </a:r>
          </a:p>
          <a:p>
            <a:pPr>
              <a:buClr>
                <a:srgbClr val="84BFA4"/>
              </a:buClr>
            </a:pPr>
            <a:endParaRPr lang="en-GB" dirty="0"/>
          </a:p>
          <a:p>
            <a:pPr>
              <a:buClr>
                <a:srgbClr val="84BFA4"/>
              </a:buClr>
            </a:pPr>
            <a:endParaRPr lang="en-GB" noProof="0" dirty="0"/>
          </a:p>
          <a:p>
            <a:pPr>
              <a:buClr>
                <a:srgbClr val="84BFA4"/>
              </a:buClr>
            </a:pPr>
            <a:r>
              <a:rPr lang="pl-PL" noProof="0" dirty="0"/>
              <a:t>	</a:t>
            </a:r>
            <a:r>
              <a:rPr lang="en-GB" b="1" noProof="0" dirty="0">
                <a:solidFill>
                  <a:srgbClr val="84BFA4"/>
                </a:solidFill>
                <a:sym typeface="Wingdings" panose="05000000000000000000" pitchFamily="2" charset="2"/>
                <a:hlinkClick r:id="rId2">
                  <a:extLst>
                    <a:ext uri="{A12FA001-AC4F-418D-AE19-62706E023703}">
                      <ahyp:hlinkClr xmlns:ahyp="http://schemas.microsoft.com/office/drawing/2018/hyperlinkcolor" val="tx"/>
                    </a:ext>
                  </a:extLst>
                </a:hlinkClick>
              </a:rPr>
              <a:t> Read more about this method in this interesting article!</a:t>
            </a:r>
            <a:endParaRPr lang="en-GB" b="1" noProof="0" dirty="0">
              <a:solidFill>
                <a:srgbClr val="84BFA4"/>
              </a:solidFill>
            </a:endParaRPr>
          </a:p>
        </p:txBody>
      </p:sp>
      <p:pic>
        <p:nvPicPr>
          <p:cNvPr id="6" name="Grafika 5" descr="Gazeta z wypełnieniem pełnym">
            <a:extLst>
              <a:ext uri="{FF2B5EF4-FFF2-40B4-BE49-F238E27FC236}">
                <a16:creationId xmlns:a16="http://schemas.microsoft.com/office/drawing/2014/main" id="{FA68FA5E-0DB0-62AA-DBF9-527D61DA54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1412" y="4512264"/>
            <a:ext cx="914400" cy="914400"/>
          </a:xfrm>
          <a:prstGeom prst="rect">
            <a:avLst/>
          </a:prstGeom>
        </p:spPr>
      </p:pic>
    </p:spTree>
    <p:extLst>
      <p:ext uri="{BB962C8B-B14F-4D97-AF65-F5344CB8AC3E}">
        <p14:creationId xmlns:p14="http://schemas.microsoft.com/office/powerpoint/2010/main" val="14349342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39807-552F-D55A-EB07-C8B418FF32A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EF0CC5-00B5-4345-78FB-6AB0E985F909}"/>
              </a:ext>
            </a:extLst>
          </p:cNvPr>
          <p:cNvSpPr>
            <a:spLocks noGrp="1"/>
          </p:cNvSpPr>
          <p:nvPr>
            <p:ph type="body" sz="quarter" idx="27"/>
          </p:nvPr>
        </p:nvSpPr>
        <p:spPr/>
        <p:txBody>
          <a:bodyPr/>
          <a:lstStyle/>
          <a:p>
            <a:r>
              <a:rPr lang="en-GB" noProof="0" dirty="0"/>
              <a:t>WHAT IF ACTIVITY - BUSINESS IDEA BRAINSTORM</a:t>
            </a:r>
          </a:p>
        </p:txBody>
      </p:sp>
      <p:sp>
        <p:nvSpPr>
          <p:cNvPr id="3" name="Text Placeholder 2">
            <a:extLst>
              <a:ext uri="{FF2B5EF4-FFF2-40B4-BE49-F238E27FC236}">
                <a16:creationId xmlns:a16="http://schemas.microsoft.com/office/drawing/2014/main" id="{25A2B6E2-4E93-AF34-BE36-FDE7BBD5F7A9}"/>
              </a:ext>
            </a:extLst>
          </p:cNvPr>
          <p:cNvSpPr>
            <a:spLocks noGrp="1"/>
          </p:cNvSpPr>
          <p:nvPr>
            <p:ph type="body" sz="quarter" idx="14"/>
          </p:nvPr>
        </p:nvSpPr>
        <p:spPr>
          <a:xfrm>
            <a:off x="793213" y="1892638"/>
            <a:ext cx="10323361" cy="3927965"/>
          </a:xfrm>
        </p:spPr>
        <p:txBody>
          <a:bodyPr/>
          <a:lstStyle/>
          <a:p>
            <a:pPr>
              <a:buClr>
                <a:srgbClr val="84BFA4"/>
              </a:buClr>
            </a:pPr>
            <a:r>
              <a:rPr lang="en-GB" noProof="0" dirty="0"/>
              <a:t>The more you practice thinking creatively, the easier it becomes to dream up products and services that make people's lives better.</a:t>
            </a:r>
          </a:p>
          <a:p>
            <a:pPr>
              <a:buClr>
                <a:srgbClr val="84BFA4"/>
              </a:buClr>
            </a:pPr>
            <a:endParaRPr lang="en-GB" noProof="0" dirty="0"/>
          </a:p>
          <a:p>
            <a:pPr>
              <a:buNone/>
            </a:pPr>
            <a:r>
              <a:rPr lang="en-GB" b="1" dirty="0"/>
              <a:t>Think about two food-related items, habits, or needs.</a:t>
            </a:r>
            <a:br>
              <a:rPr lang="en-GB" dirty="0"/>
            </a:br>
            <a:r>
              <a:rPr lang="en-GB" dirty="0"/>
              <a:t>Could you combine them to create something useful, fun, or unique?</a:t>
            </a:r>
          </a:p>
          <a:p>
            <a:pPr>
              <a:buNone/>
            </a:pPr>
            <a:endParaRPr lang="en-GB" dirty="0"/>
          </a:p>
          <a:p>
            <a:pPr>
              <a:buNone/>
            </a:pPr>
            <a:r>
              <a:rPr lang="en-GB" b="1" dirty="0"/>
              <a:t>Examples:</a:t>
            </a:r>
            <a:endParaRPr lang="en-GB" dirty="0"/>
          </a:p>
          <a:p>
            <a:r>
              <a:rPr lang="en-GB" dirty="0"/>
              <a:t>Combining </a:t>
            </a:r>
            <a:r>
              <a:rPr lang="en-GB" b="1" dirty="0"/>
              <a:t>a spice mix</a:t>
            </a:r>
            <a:r>
              <a:rPr lang="en-GB" dirty="0"/>
              <a:t> and </a:t>
            </a:r>
            <a:r>
              <a:rPr lang="en-GB" b="1" dirty="0"/>
              <a:t>a recipe card</a:t>
            </a:r>
            <a:r>
              <a:rPr lang="en-GB" dirty="0"/>
              <a:t> to sell as a meal starter pack</a:t>
            </a:r>
          </a:p>
          <a:p>
            <a:r>
              <a:rPr lang="en-GB" dirty="0"/>
              <a:t>Combining </a:t>
            </a:r>
            <a:r>
              <a:rPr lang="en-GB" b="1" dirty="0"/>
              <a:t>a bread delivery service</a:t>
            </a:r>
            <a:r>
              <a:rPr lang="en-GB" dirty="0"/>
              <a:t> with </a:t>
            </a:r>
            <a:r>
              <a:rPr lang="en-GB" b="1" dirty="0"/>
              <a:t>a WhatsApp ordering system</a:t>
            </a:r>
            <a:endParaRPr lang="en-GB" dirty="0"/>
          </a:p>
          <a:p>
            <a:r>
              <a:rPr lang="en-GB" dirty="0"/>
              <a:t>Combining </a:t>
            </a:r>
            <a:r>
              <a:rPr lang="en-GB" b="1" dirty="0"/>
              <a:t>leftovers</a:t>
            </a:r>
            <a:r>
              <a:rPr lang="en-GB" dirty="0"/>
              <a:t> with </a:t>
            </a:r>
            <a:r>
              <a:rPr lang="en-GB" b="1" dirty="0"/>
              <a:t>preserving techniques</a:t>
            </a:r>
            <a:r>
              <a:rPr lang="en-GB" dirty="0"/>
              <a:t> to create a zero-waste snack</a:t>
            </a:r>
          </a:p>
          <a:p>
            <a:r>
              <a:rPr lang="en-GB" dirty="0"/>
              <a:t>Combining </a:t>
            </a:r>
            <a:r>
              <a:rPr lang="en-GB" b="1" dirty="0"/>
              <a:t>a home kitchen</a:t>
            </a:r>
            <a:r>
              <a:rPr lang="en-GB" dirty="0"/>
              <a:t> with </a:t>
            </a:r>
            <a:r>
              <a:rPr lang="en-GB" b="1" dirty="0"/>
              <a:t>community catering</a:t>
            </a:r>
            <a:r>
              <a:rPr lang="en-GB" dirty="0"/>
              <a:t> to offer meals for cultural events</a:t>
            </a:r>
          </a:p>
          <a:p>
            <a:r>
              <a:rPr lang="en-GB" dirty="0"/>
              <a:t>Combining </a:t>
            </a:r>
            <a:r>
              <a:rPr lang="en-GB" b="1" dirty="0"/>
              <a:t>traditional recipes</a:t>
            </a:r>
            <a:r>
              <a:rPr lang="en-GB" dirty="0"/>
              <a:t> with </a:t>
            </a:r>
            <a:r>
              <a:rPr lang="en-GB" b="1" dirty="0"/>
              <a:t>local ingredients</a:t>
            </a:r>
            <a:r>
              <a:rPr lang="en-GB" dirty="0"/>
              <a:t> to create a fusion menu</a:t>
            </a:r>
          </a:p>
          <a:p>
            <a:pPr>
              <a:buClr>
                <a:srgbClr val="84BFA4"/>
              </a:buClr>
            </a:pPr>
            <a:endParaRPr lang="en-GB" noProof="0" dirty="0"/>
          </a:p>
          <a:p>
            <a:pPr>
              <a:buClr>
                <a:srgbClr val="84BFA4"/>
              </a:buClr>
            </a:pPr>
            <a:r>
              <a:rPr lang="pl-PL" noProof="0" dirty="0"/>
              <a:t>	</a:t>
            </a:r>
          </a:p>
          <a:p>
            <a:pPr>
              <a:buClr>
                <a:srgbClr val="84BFA4"/>
              </a:buClr>
            </a:pPr>
            <a:endParaRPr lang="en-GB" noProof="0" dirty="0"/>
          </a:p>
          <a:p>
            <a:pPr>
              <a:buClr>
                <a:srgbClr val="84BFA4"/>
              </a:buClr>
            </a:pPr>
            <a:r>
              <a:rPr lang="pl-PL" noProof="0" dirty="0"/>
              <a:t>	</a:t>
            </a:r>
            <a:endParaRPr lang="en-GB" b="1" noProof="0" dirty="0">
              <a:solidFill>
                <a:srgbClr val="84BFA4"/>
              </a:solidFill>
            </a:endParaRPr>
          </a:p>
        </p:txBody>
      </p:sp>
    </p:spTree>
    <p:extLst>
      <p:ext uri="{BB962C8B-B14F-4D97-AF65-F5344CB8AC3E}">
        <p14:creationId xmlns:p14="http://schemas.microsoft.com/office/powerpoint/2010/main" val="30792822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6356251" cy="3312543"/>
          </a:xfrm>
        </p:spPr>
        <p:txBody>
          <a:bodyPr>
            <a:normAutofit/>
          </a:bodyPr>
          <a:lstStyle/>
          <a:p>
            <a:r>
              <a:rPr lang="en-GB" noProof="0" dirty="0"/>
              <a:t>WHAT </a:t>
            </a:r>
            <a:r>
              <a:rPr lang="en-GB" dirty="0"/>
              <a:t>FOOD </a:t>
            </a:r>
            <a:r>
              <a:rPr lang="en-GB" noProof="0" dirty="0"/>
              <a:t>BUSINESS SHOULD I START? </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dirty="0"/>
              <a:t>05</a:t>
            </a:r>
            <a:endParaRPr lang="en-GB" noProof="0" dirty="0"/>
          </a:p>
        </p:txBody>
      </p:sp>
    </p:spTree>
    <p:extLst>
      <p:ext uri="{BB962C8B-B14F-4D97-AF65-F5344CB8AC3E}">
        <p14:creationId xmlns:p14="http://schemas.microsoft.com/office/powerpoint/2010/main" val="12675203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EXPECTED GROWTH AREAS </a:t>
            </a:r>
            <a:r>
              <a:rPr lang="en-GB" dirty="0"/>
              <a:t>IN FOOD </a:t>
            </a:r>
            <a:r>
              <a:rPr lang="en-GB" noProof="0" dirty="0"/>
              <a:t>ARE</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40029" y="1649051"/>
            <a:ext cx="5764977" cy="4459415"/>
          </a:xfrm>
        </p:spPr>
        <p:txBody>
          <a:bodyPr/>
          <a:lstStyle/>
          <a:p>
            <a:pPr marL="342900" indent="-342900">
              <a:buClr>
                <a:srgbClr val="84BFA4"/>
              </a:buClr>
              <a:buFont typeface="Arial" panose="020B0604020202020204" pitchFamily="34" charset="0"/>
              <a:buChar char="•"/>
            </a:pPr>
            <a:r>
              <a:rPr lang="en-GB" b="1" noProof="0" dirty="0"/>
              <a:t>Focus on health and wellness </a:t>
            </a:r>
            <a:r>
              <a:rPr lang="en-GB" noProof="0" dirty="0"/>
              <a:t>(e.g. plant-based meals, low-sugar snacks, allergy-friendly options)</a:t>
            </a:r>
          </a:p>
          <a:p>
            <a:pPr marL="342900" indent="-342900">
              <a:buClr>
                <a:srgbClr val="84BFA4"/>
              </a:buClr>
              <a:buFont typeface="Arial" panose="020B0604020202020204" pitchFamily="34" charset="0"/>
              <a:buChar char="•"/>
            </a:pPr>
            <a:r>
              <a:rPr lang="en-GB" b="1" noProof="0" dirty="0"/>
              <a:t>Offer convenience </a:t>
            </a:r>
            <a:r>
              <a:rPr lang="en-GB" noProof="0" dirty="0"/>
              <a:t>(e.g. meal kits, ready-to-eat foods, home delivery services)</a:t>
            </a:r>
          </a:p>
          <a:p>
            <a:pPr marL="342900" indent="-342900">
              <a:buClr>
                <a:srgbClr val="84BFA4"/>
              </a:buClr>
              <a:buFont typeface="Arial" panose="020B0604020202020204" pitchFamily="34" charset="0"/>
              <a:buChar char="•"/>
            </a:pPr>
            <a:r>
              <a:rPr lang="en-GB" b="1" noProof="0" dirty="0"/>
              <a:t>Celebrate cultural identity </a:t>
            </a:r>
            <a:r>
              <a:rPr lang="en-GB" noProof="0" dirty="0"/>
              <a:t>(e.g. regional cooking, traditional dishes, fusion cuisine)</a:t>
            </a:r>
          </a:p>
          <a:p>
            <a:pPr marL="342900" indent="-342900">
              <a:buClr>
                <a:srgbClr val="84BFA4"/>
              </a:buClr>
              <a:buFont typeface="Arial" panose="020B0604020202020204" pitchFamily="34" charset="0"/>
              <a:buChar char="•"/>
            </a:pPr>
            <a:r>
              <a:rPr lang="en-GB" b="1" noProof="0" dirty="0"/>
              <a:t>Support sustainability </a:t>
            </a:r>
            <a:r>
              <a:rPr lang="en-GB" noProof="0" dirty="0"/>
              <a:t>(e.g. zero-waste cooking, reusable packaging, local ingredients)</a:t>
            </a:r>
          </a:p>
          <a:p>
            <a:pPr marL="342900" indent="-342900">
              <a:buClr>
                <a:srgbClr val="84BFA4"/>
              </a:buClr>
              <a:buFont typeface="Arial" panose="020B0604020202020204" pitchFamily="34" charset="0"/>
              <a:buChar char="•"/>
            </a:pPr>
            <a:r>
              <a:rPr lang="en-GB" b="1" noProof="0" dirty="0"/>
              <a:t>Build community </a:t>
            </a:r>
            <a:r>
              <a:rPr lang="en-GB" noProof="0" dirty="0"/>
              <a:t>(e.g. shared kitchens, pop-up events, food clubs or supper circles)</a:t>
            </a:r>
          </a:p>
          <a:p>
            <a:pPr>
              <a:buClr>
                <a:srgbClr val="84BFA4"/>
              </a:buClr>
            </a:pPr>
            <a:endParaRPr lang="en-GB" noProof="0" dirty="0"/>
          </a:p>
        </p:txBody>
      </p:sp>
      <p:pic>
        <p:nvPicPr>
          <p:cNvPr id="10" name="Graphic 9" descr="Bar graph with upward trend with solid fill">
            <a:extLst>
              <a:ext uri="{FF2B5EF4-FFF2-40B4-BE49-F238E27FC236}">
                <a16:creationId xmlns:a16="http://schemas.microsoft.com/office/drawing/2014/main" id="{74A776DB-BBD9-12E9-5101-816CBDA8B1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381932" y="-155386"/>
            <a:ext cx="1654247" cy="1654247"/>
          </a:xfrm>
          <a:prstGeom prst="rect">
            <a:avLst/>
          </a:prstGeom>
        </p:spPr>
      </p:pic>
      <p:sp>
        <p:nvSpPr>
          <p:cNvPr id="11" name="TextBox 10">
            <a:extLst>
              <a:ext uri="{FF2B5EF4-FFF2-40B4-BE49-F238E27FC236}">
                <a16:creationId xmlns:a16="http://schemas.microsoft.com/office/drawing/2014/main" id="{705F3232-C31B-B945-234F-2213F8B31F63}"/>
              </a:ext>
            </a:extLst>
          </p:cNvPr>
          <p:cNvSpPr txBox="1"/>
          <p:nvPr/>
        </p:nvSpPr>
        <p:spPr>
          <a:xfrm>
            <a:off x="6515819" y="1649051"/>
            <a:ext cx="4994612" cy="3477875"/>
          </a:xfrm>
          <a:prstGeom prst="rect">
            <a:avLst/>
          </a:prstGeom>
          <a:solidFill>
            <a:srgbClr val="B6D1E1"/>
          </a:solidFill>
        </p:spPr>
        <p:txBody>
          <a:bodyPr wrap="square">
            <a:spAutoFit/>
          </a:bodyPr>
          <a:lstStyle/>
          <a:p>
            <a:pPr>
              <a:buClr>
                <a:srgbClr val="84BFA4"/>
              </a:buClr>
            </a:pPr>
            <a:r>
              <a:rPr lang="en-GB" sz="2200" b="1" noProof="0" dirty="0"/>
              <a:t>You don’t need a restaurant to start a food business. You can begin with</a:t>
            </a:r>
            <a:r>
              <a:rPr lang="en-GB" sz="2200" noProof="0" dirty="0"/>
              <a:t>:</a:t>
            </a:r>
          </a:p>
          <a:p>
            <a:pPr>
              <a:buClr>
                <a:srgbClr val="84BFA4"/>
              </a:buClr>
            </a:pPr>
            <a:endParaRPr lang="en-GB" sz="2200" dirty="0"/>
          </a:p>
          <a:p>
            <a:pPr marL="285750" indent="-285750">
              <a:buClr>
                <a:srgbClr val="84BFA4"/>
              </a:buClr>
              <a:buFont typeface="Arial" panose="020B0604020202020204" pitchFamily="34" charset="0"/>
              <a:buChar char="•"/>
            </a:pPr>
            <a:r>
              <a:rPr lang="en-GB" sz="2200" noProof="0" dirty="0"/>
              <a:t>Home-based catering or meal prep</a:t>
            </a:r>
          </a:p>
          <a:p>
            <a:pPr marL="285750" indent="-285750">
              <a:buClr>
                <a:srgbClr val="84BFA4"/>
              </a:buClr>
              <a:buFont typeface="Arial" panose="020B0604020202020204" pitchFamily="34" charset="0"/>
              <a:buChar char="•"/>
            </a:pPr>
            <a:r>
              <a:rPr lang="en-GB" sz="2200" noProof="0" dirty="0"/>
              <a:t>Market stalls or festival booths</a:t>
            </a:r>
          </a:p>
          <a:p>
            <a:pPr marL="285750" indent="-285750">
              <a:buClr>
                <a:srgbClr val="84BFA4"/>
              </a:buClr>
              <a:buFont typeface="Arial" panose="020B0604020202020204" pitchFamily="34" charset="0"/>
              <a:buChar char="•"/>
            </a:pPr>
            <a:r>
              <a:rPr lang="en-GB" sz="2200" noProof="0" dirty="0"/>
              <a:t>Special orders for events and holidays</a:t>
            </a:r>
          </a:p>
          <a:p>
            <a:pPr marL="285750" indent="-285750">
              <a:buClr>
                <a:srgbClr val="84BFA4"/>
              </a:buClr>
              <a:buFont typeface="Arial" panose="020B0604020202020204" pitchFamily="34" charset="0"/>
              <a:buChar char="•"/>
            </a:pPr>
            <a:r>
              <a:rPr lang="en-GB" sz="2200" noProof="0" dirty="0"/>
              <a:t>Subscription or delivery models</a:t>
            </a:r>
          </a:p>
          <a:p>
            <a:pPr marL="285750" indent="-285750">
              <a:buClr>
                <a:srgbClr val="84BFA4"/>
              </a:buClr>
              <a:buFont typeface="Arial" panose="020B0604020202020204" pitchFamily="34" charset="0"/>
              <a:buChar char="•"/>
            </a:pPr>
            <a:r>
              <a:rPr lang="en-GB" sz="2200" noProof="0" dirty="0"/>
              <a:t>Teaching, workshops</a:t>
            </a:r>
            <a:endParaRPr lang="en-GB" sz="2200" dirty="0"/>
          </a:p>
          <a:p>
            <a:pPr marL="285750" indent="-285750">
              <a:buClr>
                <a:srgbClr val="84BFA4"/>
              </a:buClr>
              <a:buFont typeface="Arial" panose="020B0604020202020204" pitchFamily="34" charset="0"/>
              <a:buChar char="•"/>
            </a:pPr>
            <a:r>
              <a:rPr lang="en-GB" sz="2200" noProof="0" dirty="0"/>
              <a:t>Recipe kits</a:t>
            </a:r>
          </a:p>
          <a:p>
            <a:pPr>
              <a:buClr>
                <a:srgbClr val="84BFA4"/>
              </a:buClr>
            </a:pPr>
            <a:endParaRPr lang="en-GB" sz="2200" noProof="0" dirty="0"/>
          </a:p>
        </p:txBody>
      </p:sp>
    </p:spTree>
    <p:extLst>
      <p:ext uri="{BB962C8B-B14F-4D97-AF65-F5344CB8AC3E}">
        <p14:creationId xmlns:p14="http://schemas.microsoft.com/office/powerpoint/2010/main" val="8654003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5" y="378372"/>
            <a:ext cx="8374298" cy="1126708"/>
          </a:xfrm>
        </p:spPr>
        <p:txBody>
          <a:bodyPr/>
          <a:lstStyle/>
          <a:p>
            <a:r>
              <a:rPr lang="en-GB" noProof="0" dirty="0"/>
              <a:t>WHAT FOOD BUSINESS SHOULD I START?            LET’S LOOK AT SOME OPTIONS …</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63139" y="1887394"/>
            <a:ext cx="10996451" cy="3172968"/>
          </a:xfrm>
        </p:spPr>
        <p:txBody>
          <a:bodyPr/>
          <a:lstStyle/>
          <a:p>
            <a:pPr marL="342900" indent="-342900">
              <a:buFont typeface="Arial" panose="020B0604020202020204" pitchFamily="34" charset="0"/>
              <a:buChar char="•"/>
            </a:pPr>
            <a:r>
              <a:rPr lang="en-GB" b="1" dirty="0"/>
              <a:t>Home-Based Cooking</a:t>
            </a:r>
            <a:r>
              <a:rPr lang="en-GB" dirty="0"/>
              <a:t>: Prepare meals, snacks, or baked goods from your home kitchen for friends, neighbours, or local orders.</a:t>
            </a:r>
          </a:p>
          <a:p>
            <a:pPr marL="342900" indent="-342900">
              <a:buFont typeface="Arial" panose="020B0604020202020204" pitchFamily="34" charset="0"/>
              <a:buChar char="•"/>
            </a:pPr>
            <a:r>
              <a:rPr lang="en-GB" b="1" dirty="0"/>
              <a:t>Market Stall or Pop-Up: </a:t>
            </a:r>
            <a:r>
              <a:rPr lang="en-GB" dirty="0"/>
              <a:t>Sell traditional dishes, street food, or speciality products at farmers’ markets, festivals, or temporary events.</a:t>
            </a:r>
          </a:p>
          <a:p>
            <a:pPr marL="342900" indent="-342900">
              <a:buFont typeface="Arial" panose="020B0604020202020204" pitchFamily="34" charset="0"/>
              <a:buChar char="•"/>
            </a:pPr>
            <a:r>
              <a:rPr lang="en-GB" b="1" dirty="0"/>
              <a:t>Catering or Special Orders: </a:t>
            </a:r>
            <a:r>
              <a:rPr lang="en-GB" dirty="0"/>
              <a:t>Cook for birthdays, weddings, or other cultural events. You can also take pre-orders for holidays or community gatherings.</a:t>
            </a:r>
          </a:p>
          <a:p>
            <a:pPr marL="342900" indent="-342900">
              <a:buFont typeface="Arial" panose="020B0604020202020204" pitchFamily="34" charset="0"/>
              <a:buChar char="•"/>
            </a:pPr>
            <a:r>
              <a:rPr lang="en-GB" b="1" dirty="0"/>
              <a:t>Meal Kits or Subscriptions: </a:t>
            </a:r>
            <a:r>
              <a:rPr lang="en-GB" dirty="0"/>
              <a:t>Create and deliver recipe kits, spice packs, or ready-made meals on a weekly or monthly basis.</a:t>
            </a:r>
          </a:p>
          <a:p>
            <a:pPr marL="342900" indent="-342900">
              <a:buFont typeface="Arial" panose="020B0604020202020204" pitchFamily="34" charset="0"/>
              <a:buChar char="•"/>
            </a:pPr>
            <a:r>
              <a:rPr lang="en-GB" b="1" dirty="0"/>
              <a:t> Teaching and Food Skills: </a:t>
            </a:r>
            <a:r>
              <a:rPr lang="en-GB" dirty="0"/>
              <a:t>Conduct small classes or workshops that teach bread-making, traditional recipes, or cultural cooking techniques.</a:t>
            </a:r>
          </a:p>
          <a:p>
            <a:pPr marL="342900" indent="-342900">
              <a:buFont typeface="Arial" panose="020B0604020202020204" pitchFamily="34" charset="0"/>
              <a:buChar char="•"/>
            </a:pPr>
            <a:r>
              <a:rPr lang="en-GB" b="1" dirty="0"/>
              <a:t> Preserves, Pickles, or Snacks: </a:t>
            </a:r>
            <a:r>
              <a:rPr lang="en-GB" dirty="0"/>
              <a:t>Create shelf-stable products, such as sauces, chutneys, or dried snacks</a:t>
            </a:r>
            <a:r>
              <a:rPr lang="en-GB" b="1" dirty="0"/>
              <a:t> </a:t>
            </a:r>
            <a:r>
              <a:rPr lang="en-GB" dirty="0"/>
              <a:t>that can be sold online or in local shops.</a:t>
            </a:r>
          </a:p>
          <a:p>
            <a:pPr>
              <a:buNone/>
            </a:pPr>
            <a:endParaRPr lang="en-GB" dirty="0"/>
          </a:p>
          <a:p>
            <a:pPr>
              <a:buNone/>
            </a:pPr>
            <a:r>
              <a:rPr lang="en-GB" dirty="0"/>
              <a:t>You don’t have to choose just one, start where you feel confident, and grow from there. What could you try first?</a:t>
            </a:r>
          </a:p>
        </p:txBody>
      </p:sp>
    </p:spTree>
    <p:extLst>
      <p:ext uri="{BB962C8B-B14F-4D97-AF65-F5344CB8AC3E}">
        <p14:creationId xmlns:p14="http://schemas.microsoft.com/office/powerpoint/2010/main" val="38964342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LET’S LOOK AT SOME OPTIONS …</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694944" y="1542288"/>
            <a:ext cx="5102352" cy="4514279"/>
          </a:xfrm>
        </p:spPr>
        <p:txBody>
          <a:bodyPr/>
          <a:lstStyle/>
          <a:p>
            <a:pPr>
              <a:buClr>
                <a:srgbClr val="84BFA4"/>
              </a:buClr>
            </a:pPr>
            <a:r>
              <a:rPr lang="en-GB" sz="2400" b="1" noProof="0" dirty="0"/>
              <a:t>Storefront or Non-Storefront Business </a:t>
            </a:r>
          </a:p>
          <a:p>
            <a:pPr>
              <a:buClr>
                <a:srgbClr val="84BFA4"/>
              </a:buClr>
            </a:pPr>
            <a:endParaRPr lang="en-GB" sz="2400" b="1" noProof="0" dirty="0"/>
          </a:p>
          <a:p>
            <a:pPr>
              <a:buClr>
                <a:srgbClr val="84BFA4"/>
              </a:buClr>
            </a:pPr>
            <a:r>
              <a:rPr lang="en-GB" noProof="0" dirty="0"/>
              <a:t>To sell your products, you </a:t>
            </a:r>
            <a:r>
              <a:rPr lang="en-GB" dirty="0"/>
              <a:t>may </a:t>
            </a:r>
            <a:r>
              <a:rPr lang="en-GB" noProof="0" dirty="0"/>
              <a:t>need a "storefront" – </a:t>
            </a:r>
            <a:r>
              <a:rPr lang="en-GB" b="1" noProof="0" dirty="0"/>
              <a:t>either a physical space </a:t>
            </a:r>
            <a:r>
              <a:rPr lang="en-GB" noProof="0" dirty="0"/>
              <a:t>like a shop or café, </a:t>
            </a:r>
            <a:r>
              <a:rPr lang="en-GB" b="1" noProof="0" dirty="0"/>
              <a:t>or an online store </a:t>
            </a:r>
            <a:r>
              <a:rPr lang="en-GB" noProof="0" dirty="0"/>
              <a:t>through a website or social media. </a:t>
            </a:r>
          </a:p>
          <a:p>
            <a:pPr>
              <a:buClr>
                <a:srgbClr val="84BFA4"/>
              </a:buClr>
            </a:pPr>
            <a:br>
              <a:rPr lang="en-GB" noProof="0" dirty="0"/>
            </a:br>
            <a:r>
              <a:rPr lang="en-GB" noProof="0" dirty="0"/>
              <a:t>Many businesses today use both, reaching local and online customers at the same time.</a:t>
            </a:r>
          </a:p>
          <a:p>
            <a:pPr>
              <a:buClr>
                <a:srgbClr val="84BFA4"/>
              </a:buClr>
            </a:pPr>
            <a:br>
              <a:rPr lang="en-GB" noProof="0" dirty="0"/>
            </a:br>
            <a:r>
              <a:rPr lang="en-GB" noProof="0" dirty="0"/>
              <a:t>You can also start small by selling at food markets</a:t>
            </a:r>
            <a:r>
              <a:rPr lang="en-GB" dirty="0"/>
              <a:t> or events.</a:t>
            </a:r>
          </a:p>
          <a:p>
            <a:pPr>
              <a:buClr>
                <a:srgbClr val="84BFA4"/>
              </a:buClr>
            </a:pPr>
            <a:br>
              <a:rPr lang="en-GB" noProof="0" dirty="0"/>
            </a:br>
            <a:r>
              <a:rPr lang="en-GB" noProof="0" dirty="0"/>
              <a:t>Starting </a:t>
            </a:r>
            <a:r>
              <a:rPr lang="en-GB" dirty="0"/>
              <a:t>small and </a:t>
            </a:r>
            <a:r>
              <a:rPr lang="en-GB" noProof="0" dirty="0"/>
              <a:t>simple helps you build experience and grow without taking big risks. </a:t>
            </a:r>
          </a:p>
          <a:p>
            <a:pPr>
              <a:buClr>
                <a:srgbClr val="84BFA4"/>
              </a:buClr>
            </a:pPr>
            <a:endParaRPr lang="en-GB" noProof="0" dirty="0"/>
          </a:p>
          <a:p>
            <a:pPr>
              <a:buClr>
                <a:srgbClr val="84BFA4"/>
              </a:buClr>
            </a:pPr>
            <a:endParaRPr lang="en-GB" noProof="0" dirty="0"/>
          </a:p>
          <a:p>
            <a:pPr>
              <a:buClr>
                <a:srgbClr val="84BFA4"/>
              </a:buClr>
            </a:pPr>
            <a:endParaRPr lang="en-GB" noProof="0" dirty="0"/>
          </a:p>
          <a:p>
            <a:pPr>
              <a:buClr>
                <a:srgbClr val="84BFA4"/>
              </a:buClr>
            </a:pPr>
            <a:endParaRPr lang="en-GB" noProof="0" dirty="0"/>
          </a:p>
        </p:txBody>
      </p:sp>
      <p:sp>
        <p:nvSpPr>
          <p:cNvPr id="6" name="Text Placeholder 2">
            <a:extLst>
              <a:ext uri="{FF2B5EF4-FFF2-40B4-BE49-F238E27FC236}">
                <a16:creationId xmlns:a16="http://schemas.microsoft.com/office/drawing/2014/main" id="{E5D520BA-6E26-F677-5215-938B5AA47D2A}"/>
              </a:ext>
            </a:extLst>
          </p:cNvPr>
          <p:cNvSpPr txBox="1">
            <a:spLocks/>
          </p:cNvSpPr>
          <p:nvPr/>
        </p:nvSpPr>
        <p:spPr>
          <a:xfrm>
            <a:off x="6385915" y="1487737"/>
            <a:ext cx="5766816" cy="451427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84BFA4"/>
              </a:buClr>
            </a:pPr>
            <a:r>
              <a:rPr lang="en-GB" sz="2400" b="1" noProof="0" dirty="0"/>
              <a:t>Product or Service (or Mix of Both)</a:t>
            </a:r>
          </a:p>
          <a:p>
            <a:pPr>
              <a:buClr>
                <a:srgbClr val="84BFA4"/>
              </a:buClr>
            </a:pPr>
            <a:endParaRPr lang="en-GB" sz="2400" b="1" noProof="0" dirty="0"/>
          </a:p>
          <a:p>
            <a:pPr>
              <a:buNone/>
            </a:pPr>
            <a:r>
              <a:rPr lang="en-GB" b="1" dirty="0"/>
              <a:t>You could focus on:</a:t>
            </a:r>
          </a:p>
          <a:p>
            <a:pPr marL="342900" indent="-342900">
              <a:buFont typeface="Arial" panose="020B0604020202020204" pitchFamily="34" charset="0"/>
              <a:buChar char="•"/>
            </a:pPr>
            <a:r>
              <a:rPr lang="en-GB" b="1" dirty="0"/>
              <a:t>Making and selling your food</a:t>
            </a:r>
            <a:r>
              <a:rPr lang="en-GB" dirty="0"/>
              <a:t> – at farmers markets, online, or through local shops (e.g., sauces, baked goods, ready meals).</a:t>
            </a:r>
          </a:p>
          <a:p>
            <a:pPr marL="342900" indent="-342900">
              <a:buFont typeface="Arial" panose="020B0604020202020204" pitchFamily="34" charset="0"/>
              <a:buChar char="•"/>
            </a:pPr>
            <a:r>
              <a:rPr lang="en-GB" b="1" dirty="0"/>
              <a:t>Catering small gatherings</a:t>
            </a:r>
            <a:endParaRPr lang="en-GB" dirty="0"/>
          </a:p>
          <a:p>
            <a:pPr marL="342900" indent="-342900">
              <a:buFont typeface="Arial" panose="020B0604020202020204" pitchFamily="34" charset="0"/>
              <a:buChar char="•"/>
            </a:pPr>
            <a:r>
              <a:rPr lang="en-GB" b="1" dirty="0"/>
              <a:t>Personal chef services</a:t>
            </a:r>
            <a:r>
              <a:rPr lang="en-GB" dirty="0"/>
              <a:t> – cooking in clients’ homes or delivering ready-made meals.</a:t>
            </a:r>
          </a:p>
          <a:p>
            <a:pPr marL="342900" indent="-342900">
              <a:buFont typeface="Arial" panose="020B0604020202020204" pitchFamily="34" charset="0"/>
              <a:buChar char="•"/>
            </a:pPr>
            <a:r>
              <a:rPr lang="en-GB" b="1" dirty="0"/>
              <a:t>Pop-up dinners or food events</a:t>
            </a:r>
            <a:r>
              <a:rPr lang="en-GB" dirty="0"/>
              <a:t> – curated, intimate dining experiences.</a:t>
            </a:r>
          </a:p>
          <a:p>
            <a:pPr marL="342900" indent="-342900">
              <a:buFont typeface="Arial" panose="020B0604020202020204" pitchFamily="34" charset="0"/>
              <a:buChar char="•"/>
            </a:pPr>
            <a:r>
              <a:rPr lang="en-GB" b="1" dirty="0"/>
              <a:t>Meal prep for convenience </a:t>
            </a:r>
            <a:r>
              <a:rPr lang="en-GB" dirty="0"/>
              <a:t>– offering weekly meal packages or custom diet plans.</a:t>
            </a:r>
          </a:p>
          <a:p>
            <a:pPr>
              <a:buClr>
                <a:srgbClr val="84BFA4"/>
              </a:buClr>
            </a:pPr>
            <a:endParaRPr lang="en-GB" noProof="0" dirty="0"/>
          </a:p>
          <a:p>
            <a:pPr>
              <a:buClr>
                <a:srgbClr val="84BFA4"/>
              </a:buClr>
            </a:pPr>
            <a:endParaRPr lang="en-GB" noProof="0" dirty="0"/>
          </a:p>
          <a:p>
            <a:pPr>
              <a:buClr>
                <a:srgbClr val="84BFA4"/>
              </a:buClr>
            </a:pPr>
            <a:endParaRPr lang="en-GB" noProof="0" dirty="0"/>
          </a:p>
          <a:p>
            <a:pPr>
              <a:buClr>
                <a:srgbClr val="84BFA4"/>
              </a:buClr>
            </a:pPr>
            <a:endParaRPr lang="en-GB" noProof="0" dirty="0"/>
          </a:p>
          <a:p>
            <a:pPr>
              <a:buClr>
                <a:srgbClr val="84BFA4"/>
              </a:buClr>
            </a:pPr>
            <a:endParaRPr lang="en-GB" noProof="0" dirty="0"/>
          </a:p>
        </p:txBody>
      </p:sp>
      <p:cxnSp>
        <p:nvCxnSpPr>
          <p:cNvPr id="7" name="Straight Connector 6">
            <a:extLst>
              <a:ext uri="{FF2B5EF4-FFF2-40B4-BE49-F238E27FC236}">
                <a16:creationId xmlns:a16="http://schemas.microsoft.com/office/drawing/2014/main" id="{230E0922-822D-04EF-2CA7-7BCBC75404AD}"/>
              </a:ext>
            </a:extLst>
          </p:cNvPr>
          <p:cNvCxnSpPr>
            <a:cxnSpLocks/>
          </p:cNvCxnSpPr>
          <p:nvPr/>
        </p:nvCxnSpPr>
        <p:spPr>
          <a:xfrm flipV="1">
            <a:off x="6217284" y="1494843"/>
            <a:ext cx="0" cy="4521909"/>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0008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GB" noProof="0" dirty="0"/>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en-GB" sz="3300" noProof="0" dirty="0">
                <a:solidFill>
                  <a:schemeClr val="bg1"/>
                </a:solidFill>
              </a:rPr>
              <a:t>www.</a:t>
            </a:r>
            <a:r>
              <a:rPr lang="en-GB" sz="3300" b="1" noProof="0" dirty="0">
                <a:solidFill>
                  <a:schemeClr val="bg1"/>
                </a:solidFill>
              </a:rPr>
              <a:t>3kitchens</a:t>
            </a:r>
            <a:r>
              <a:rPr lang="en-GB" sz="3300" noProof="0" dirty="0">
                <a:solidFill>
                  <a:schemeClr val="bg1"/>
                </a:solidFill>
              </a:rPr>
              <a:t>.eu</a:t>
            </a:r>
          </a:p>
        </p:txBody>
      </p:sp>
      <p:sp>
        <p:nvSpPr>
          <p:cNvPr id="6" name="Text Placeholder 5">
            <a:extLst>
              <a:ext uri="{FF2B5EF4-FFF2-40B4-BE49-F238E27FC236}">
                <a16:creationId xmlns:a16="http://schemas.microsoft.com/office/drawing/2014/main" id="{B68706B1-47F3-CC71-21A4-A05BD9D0B662}"/>
              </a:ext>
            </a:extLst>
          </p:cNvPr>
          <p:cNvSpPr txBox="1">
            <a:spLocks/>
          </p:cNvSpPr>
          <p:nvPr/>
        </p:nvSpPr>
        <p:spPr>
          <a:xfrm>
            <a:off x="1671689" y="2350620"/>
            <a:ext cx="3195486" cy="731140"/>
          </a:xfrm>
          <a:prstGeom prst="rect">
            <a:avLst/>
          </a:prstGeom>
        </p:spPr>
        <p:txBody>
          <a:bodyPr vert="horz" lIns="91440" tIns="45720" rIns="91440" bIns="45720" rtlCol="0" anchor="ctr">
            <a:normAutofit fontScale="70000" lnSpcReduction="20000"/>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noProof="0" dirty="0">
                <a:solidFill>
                  <a:srgbClr val="382B1B"/>
                </a:solidFill>
              </a:rPr>
              <a:t>RESEARCH – DEEP DIVE INTO YOUR BUSINESS IDEA</a:t>
            </a:r>
          </a:p>
        </p:txBody>
      </p:sp>
      <p:sp>
        <p:nvSpPr>
          <p:cNvPr id="7" name="Text Placeholder 6">
            <a:extLst>
              <a:ext uri="{FF2B5EF4-FFF2-40B4-BE49-F238E27FC236}">
                <a16:creationId xmlns:a16="http://schemas.microsoft.com/office/drawing/2014/main" id="{A3A01C85-930C-50C4-3080-A9F0ADED231B}"/>
              </a:ext>
            </a:extLst>
          </p:cNvPr>
          <p:cNvSpPr txBox="1">
            <a:spLocks/>
          </p:cNvSpPr>
          <p:nvPr/>
        </p:nvSpPr>
        <p:spPr>
          <a:xfrm>
            <a:off x="1180610" y="1667185"/>
            <a:ext cx="4060089" cy="837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sz="4500" noProof="0" dirty="0">
                <a:solidFill>
                  <a:srgbClr val="382B1B"/>
                </a:solidFill>
              </a:rPr>
              <a:t>Next.. Step 2</a:t>
            </a:r>
          </a:p>
        </p:txBody>
      </p:sp>
      <p:sp>
        <p:nvSpPr>
          <p:cNvPr id="8" name="Speech Bubble: Oval 7">
            <a:extLst>
              <a:ext uri="{FF2B5EF4-FFF2-40B4-BE49-F238E27FC236}">
                <a16:creationId xmlns:a16="http://schemas.microsoft.com/office/drawing/2014/main" id="{65649E37-3034-ED72-2133-BDBE5E9E4C9C}"/>
              </a:ext>
            </a:extLst>
          </p:cNvPr>
          <p:cNvSpPr/>
          <p:nvPr/>
        </p:nvSpPr>
        <p:spPr>
          <a:xfrm>
            <a:off x="1351386" y="1171223"/>
            <a:ext cx="3889313" cy="2257777"/>
          </a:xfrm>
          <a:prstGeom prst="wedgeEllipse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0" name="Graphic 9" descr="Female Profile with solid fill">
            <a:extLst>
              <a:ext uri="{FF2B5EF4-FFF2-40B4-BE49-F238E27FC236}">
                <a16:creationId xmlns:a16="http://schemas.microsoft.com/office/drawing/2014/main" id="{53827B46-802D-BD76-D749-AA6B3C9AC8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1386" y="3622602"/>
            <a:ext cx="1661305" cy="1661305"/>
          </a:xfrm>
          <a:prstGeom prst="rect">
            <a:avLst/>
          </a:prstGeom>
        </p:spPr>
      </p:pic>
    </p:spTree>
    <p:extLst>
      <p:ext uri="{BB962C8B-B14F-4D97-AF65-F5344CB8AC3E}">
        <p14:creationId xmlns:p14="http://schemas.microsoft.com/office/powerpoint/2010/main" val="2109137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sz="3600" noProof="0" dirty="0">
                <a:solidFill>
                  <a:srgbClr val="382B1B"/>
                </a:solidFill>
              </a:rPr>
              <a:t>WHAT IS AN ENTREPRENEUR?</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5875867" y="1693334"/>
            <a:ext cx="5486400" cy="4700813"/>
          </a:xfrm>
        </p:spPr>
        <p:txBody>
          <a:bodyPr/>
          <a:lstStyle/>
          <a:p>
            <a:r>
              <a:rPr lang="en-GB" noProof="0" dirty="0"/>
              <a:t>An entrepreneur is commonly seen as an innovator, a source of new ideas, goods, services, and business. They are someone who turns an idea into action—creating something of their own, like a service, product, or small business.</a:t>
            </a:r>
          </a:p>
          <a:p>
            <a:endParaRPr lang="en-GB" noProof="0" dirty="0"/>
          </a:p>
          <a:p>
            <a:r>
              <a:rPr lang="en-GB" noProof="0" dirty="0"/>
              <a:t>Some entrepreneurs are born but many others are self-made – you just need to find and unlock your secret </a:t>
            </a:r>
            <a:r>
              <a:rPr lang="en-GB" b="1" noProof="0" dirty="0"/>
              <a:t>SUPERPOWER </a:t>
            </a:r>
            <a:r>
              <a:rPr lang="en-GB" noProof="0" dirty="0"/>
              <a:t>and a practical business idea that you are passionate about! </a:t>
            </a:r>
          </a:p>
          <a:p>
            <a:endParaRPr lang="en-GB" noProof="0" dirty="0"/>
          </a:p>
          <a:p>
            <a:r>
              <a:rPr lang="en-GB" noProof="0" dirty="0"/>
              <a:t>Our course will help you with this. </a:t>
            </a:r>
          </a:p>
          <a:p>
            <a:endParaRPr lang="en-GB" noProof="0" dirty="0"/>
          </a:p>
          <a:p>
            <a:endParaRPr lang="en-GB" noProof="0" dirty="0"/>
          </a:p>
        </p:txBody>
      </p:sp>
      <p:sp>
        <p:nvSpPr>
          <p:cNvPr id="5" name="Text Placeholder 2">
            <a:extLst>
              <a:ext uri="{FF2B5EF4-FFF2-40B4-BE49-F238E27FC236}">
                <a16:creationId xmlns:a16="http://schemas.microsoft.com/office/drawing/2014/main" id="{C23C6F1E-8F2E-5DD5-B68A-B1E68A261987}"/>
              </a:ext>
            </a:extLst>
          </p:cNvPr>
          <p:cNvSpPr txBox="1">
            <a:spLocks/>
          </p:cNvSpPr>
          <p:nvPr/>
        </p:nvSpPr>
        <p:spPr>
          <a:xfrm>
            <a:off x="718079" y="1711325"/>
            <a:ext cx="4499441" cy="418963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540"/>
              </a:lnSpc>
            </a:pPr>
            <a:endParaRPr lang="en-GB" sz="3200" b="1" i="1" noProof="0" dirty="0">
              <a:solidFill>
                <a:srgbClr val="84BFA4"/>
              </a:solidFill>
            </a:endParaRPr>
          </a:p>
        </p:txBody>
      </p:sp>
      <p:cxnSp>
        <p:nvCxnSpPr>
          <p:cNvPr id="6" name="Straight Connector 5">
            <a:extLst>
              <a:ext uri="{FF2B5EF4-FFF2-40B4-BE49-F238E27FC236}">
                <a16:creationId xmlns:a16="http://schemas.microsoft.com/office/drawing/2014/main" id="{D4E5E503-55CF-B86E-9C4B-9A9138799DDF}"/>
              </a:ext>
            </a:extLst>
          </p:cNvPr>
          <p:cNvCxnSpPr>
            <a:cxnSpLocks/>
          </p:cNvCxnSpPr>
          <p:nvPr/>
        </p:nvCxnSpPr>
        <p:spPr>
          <a:xfrm flipV="1">
            <a:off x="5338105" y="1607281"/>
            <a:ext cx="0" cy="412465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8" name="Graphic 7" descr="Open hand with plant with solid fill">
            <a:extLst>
              <a:ext uri="{FF2B5EF4-FFF2-40B4-BE49-F238E27FC236}">
                <a16:creationId xmlns:a16="http://schemas.microsoft.com/office/drawing/2014/main" id="{C8809A10-5E66-BF13-26CC-C4720FA264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1619" y="5011206"/>
            <a:ext cx="1214686" cy="1214686"/>
          </a:xfrm>
          <a:prstGeom prst="rect">
            <a:avLst/>
          </a:prstGeom>
        </p:spPr>
      </p:pic>
      <p:pic>
        <p:nvPicPr>
          <p:cNvPr id="2" name="Obraz 7" descr="Obraz zawierający osoba, jedzenie, posiłek, zastawa stołowa&#10;&#10;Zawartość wygenerowana przez sztuczną inteligencję może być niepoprawna.">
            <a:extLst>
              <a:ext uri="{FF2B5EF4-FFF2-40B4-BE49-F238E27FC236}">
                <a16:creationId xmlns:a16="http://schemas.microsoft.com/office/drawing/2014/main" id="{3680AE14-BF1D-F219-0B4D-D47E30047AD8}"/>
              </a:ext>
            </a:extLst>
          </p:cNvPr>
          <p:cNvPicPr>
            <a:picLocks noChangeAspect="1"/>
          </p:cNvPicPr>
          <p:nvPr/>
        </p:nvPicPr>
        <p:blipFill>
          <a:blip r:embed="rId4"/>
          <a:stretch>
            <a:fillRect/>
          </a:stretch>
        </p:blipFill>
        <p:spPr>
          <a:xfrm>
            <a:off x="426238" y="1718894"/>
            <a:ext cx="4466121" cy="2977600"/>
          </a:xfrm>
          <a:prstGeom prst="rect">
            <a:avLst/>
          </a:prstGeom>
        </p:spPr>
      </p:pic>
      <p:sp>
        <p:nvSpPr>
          <p:cNvPr id="7" name="pole tekstowe 4">
            <a:extLst>
              <a:ext uri="{FF2B5EF4-FFF2-40B4-BE49-F238E27FC236}">
                <a16:creationId xmlns:a16="http://schemas.microsoft.com/office/drawing/2014/main" id="{573C8C94-C8A5-CF38-6800-7FDE37631AEB}"/>
              </a:ext>
            </a:extLst>
          </p:cNvPr>
          <p:cNvSpPr txBox="1"/>
          <p:nvPr/>
        </p:nvSpPr>
        <p:spPr>
          <a:xfrm>
            <a:off x="253427" y="4785469"/>
            <a:ext cx="5024386" cy="1235979"/>
          </a:xfrm>
          <a:prstGeom prst="rect">
            <a:avLst/>
          </a:prstGeom>
          <a:noFill/>
        </p:spPr>
        <p:txBody>
          <a:bodyPr wrap="square">
            <a:spAutoFit/>
          </a:bodyPr>
          <a:lstStyle/>
          <a:p>
            <a:pPr>
              <a:lnSpc>
                <a:spcPct val="115000"/>
              </a:lnSpc>
              <a:spcAft>
                <a:spcPts val="800"/>
              </a:spcAft>
            </a:pPr>
            <a:r>
              <a:rPr lang="en-GB" sz="2000" kern="100" noProof="0" dirty="0">
                <a:effectLst/>
                <a:ea typeface="Aptos" panose="020B0004020202020204" pitchFamily="34" charset="0"/>
                <a:cs typeface="Times New Roman" panose="02020603050405020304" pitchFamily="18" charset="0"/>
              </a:rPr>
              <a:t>“I started by cooking for neighbours. One dish led to one event. Now I cater weddings.”</a:t>
            </a:r>
          </a:p>
          <a:p>
            <a:pPr>
              <a:lnSpc>
                <a:spcPct val="115000"/>
              </a:lnSpc>
              <a:spcAft>
                <a:spcPts val="800"/>
              </a:spcAft>
            </a:pPr>
            <a:r>
              <a:rPr lang="en-GB" sz="2000" kern="100" noProof="0" dirty="0">
                <a:effectLst/>
                <a:ea typeface="Aptos" panose="020B0004020202020204" pitchFamily="34" charset="0"/>
                <a:cs typeface="Times New Roman" panose="02020603050405020304" pitchFamily="18" charset="0"/>
              </a:rPr>
              <a:t> – </a:t>
            </a:r>
            <a:r>
              <a:rPr lang="en-GB" sz="2000" i="1" kern="100" noProof="0" dirty="0">
                <a:effectLst/>
                <a:ea typeface="Aptos" panose="020B0004020202020204" pitchFamily="34" charset="0"/>
                <a:cs typeface="Times New Roman" panose="02020603050405020304" pitchFamily="18" charset="0"/>
              </a:rPr>
              <a:t>Halima, community chef in Malmö</a:t>
            </a:r>
            <a:endParaRPr lang="en-GB" sz="2000" kern="100" noProof="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5504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WHAT IS ENTREPRENEURSHIP?</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338268" y="1369306"/>
            <a:ext cx="11190545" cy="4700813"/>
          </a:xfrm>
        </p:spPr>
        <p:txBody>
          <a:bodyPr/>
          <a:lstStyle/>
          <a:p>
            <a:r>
              <a:rPr lang="en-GB" noProof="0" dirty="0"/>
              <a:t>Entrepreneurship is </a:t>
            </a:r>
            <a:r>
              <a:rPr lang="en-GB" b="1" noProof="0" dirty="0"/>
              <a:t>for You!</a:t>
            </a:r>
          </a:p>
          <a:p>
            <a:endParaRPr lang="en-GB" b="1" noProof="0" dirty="0"/>
          </a:p>
          <a:p>
            <a:pPr marL="342900" indent="-342900">
              <a:buFont typeface="Wingdings" panose="05000000000000000000" pitchFamily="2" charset="2"/>
              <a:buChar char="Ø"/>
            </a:pPr>
            <a:r>
              <a:rPr lang="en-GB" noProof="0" dirty="0"/>
              <a:t>You don’t need permission to be an entrepreneur—</a:t>
            </a:r>
            <a:r>
              <a:rPr lang="en-GB" b="1" noProof="0" dirty="0"/>
              <a:t>just a small idea and the courage to start.</a:t>
            </a:r>
          </a:p>
          <a:p>
            <a:pPr marL="342900" indent="-342900">
              <a:buFont typeface="Wingdings" panose="05000000000000000000" pitchFamily="2" charset="2"/>
              <a:buChar char="Ø"/>
            </a:pPr>
            <a:r>
              <a:rPr lang="en-GB" noProof="0" dirty="0"/>
              <a:t>At 3 Kitchens, we believe your culture, skills, and life experience are </a:t>
            </a:r>
            <a:r>
              <a:rPr lang="en-GB" b="1" noProof="0" dirty="0"/>
              <a:t>powerful tools.</a:t>
            </a:r>
          </a:p>
          <a:p>
            <a:pPr marL="342900" indent="-342900">
              <a:buFont typeface="Wingdings" panose="05000000000000000000" pitchFamily="2" charset="2"/>
              <a:buChar char="Ø"/>
            </a:pPr>
            <a:endParaRPr lang="en-GB" b="1" dirty="0"/>
          </a:p>
          <a:p>
            <a:r>
              <a:rPr lang="en-GB" b="1" noProof="0" dirty="0"/>
              <a:t>Food entrepreneurship, in particular, can take many accessible and low-barrier formats. </a:t>
            </a:r>
            <a:r>
              <a:rPr lang="en-GB" noProof="0" dirty="0"/>
              <a:t>F</a:t>
            </a:r>
            <a:r>
              <a:rPr lang="en-GB" dirty="0"/>
              <a:t>rom selling homemade goods at local markets to launching a food truck, pop-up restaurant, or online business. You don’t need a fancy kitchen or a business degree, you need heart, hustle, and a community to support you.</a:t>
            </a:r>
          </a:p>
          <a:p>
            <a:endParaRPr lang="en-GB" dirty="0"/>
          </a:p>
          <a:p>
            <a:pPr>
              <a:buNone/>
            </a:pPr>
            <a:r>
              <a:rPr lang="en-GB" b="1" dirty="0"/>
              <a:t>Here’s how to start (and what we cover in this course) :</a:t>
            </a:r>
            <a:endParaRPr lang="en-GB" dirty="0"/>
          </a:p>
          <a:p>
            <a:pPr marL="342900" indent="-342900">
              <a:buFont typeface="Arial" panose="020B0604020202020204" pitchFamily="34" charset="0"/>
              <a:buChar char="•"/>
            </a:pPr>
            <a:r>
              <a:rPr lang="en-GB" b="1" dirty="0"/>
              <a:t>Identify your “why.”</a:t>
            </a:r>
            <a:r>
              <a:rPr lang="en-GB" dirty="0"/>
              <a:t> What drives your passion for food?</a:t>
            </a:r>
          </a:p>
          <a:p>
            <a:pPr marL="342900" indent="-342900">
              <a:buFont typeface="Arial" panose="020B0604020202020204" pitchFamily="34" charset="0"/>
              <a:buChar char="•"/>
            </a:pPr>
            <a:r>
              <a:rPr lang="en-GB" b="1" dirty="0"/>
              <a:t>Start small.</a:t>
            </a:r>
            <a:r>
              <a:rPr lang="en-GB" dirty="0"/>
              <a:t> Test recipes, share with friends, get feedback.</a:t>
            </a:r>
          </a:p>
          <a:p>
            <a:pPr marL="342900" indent="-342900">
              <a:buFont typeface="Arial" panose="020B0604020202020204" pitchFamily="34" charset="0"/>
              <a:buChar char="•"/>
            </a:pPr>
            <a:r>
              <a:rPr lang="en-GB" b="1" dirty="0"/>
              <a:t>Build your story.</a:t>
            </a:r>
            <a:r>
              <a:rPr lang="en-GB" dirty="0"/>
              <a:t> Your background is part of your brand, own it.</a:t>
            </a:r>
          </a:p>
          <a:p>
            <a:pPr marL="342900" indent="-342900">
              <a:buFont typeface="Arial" panose="020B0604020202020204" pitchFamily="34" charset="0"/>
              <a:buChar char="•"/>
            </a:pPr>
            <a:r>
              <a:rPr lang="en-GB" b="1" dirty="0"/>
              <a:t>Find your market.</a:t>
            </a:r>
            <a:r>
              <a:rPr lang="en-GB" dirty="0"/>
              <a:t> Who loves what you make? Where do they shop or eat?</a:t>
            </a:r>
          </a:p>
          <a:p>
            <a:pPr marL="342900" indent="-342900">
              <a:buFont typeface="Arial" panose="020B0604020202020204" pitchFamily="34" charset="0"/>
              <a:buChar char="•"/>
            </a:pPr>
            <a:r>
              <a:rPr lang="en-GB" b="1" dirty="0"/>
              <a:t>Lean on community.</a:t>
            </a:r>
            <a:r>
              <a:rPr lang="en-GB" dirty="0"/>
              <a:t> Join food collectives, attend local events, and ask for help.</a:t>
            </a:r>
          </a:p>
          <a:p>
            <a:endParaRPr lang="en-GB" b="1" noProof="0" dirty="0"/>
          </a:p>
        </p:txBody>
      </p:sp>
    </p:spTree>
    <p:extLst>
      <p:ext uri="{BB962C8B-B14F-4D97-AF65-F5344CB8AC3E}">
        <p14:creationId xmlns:p14="http://schemas.microsoft.com/office/powerpoint/2010/main" val="136111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a:xfrm>
            <a:off x="751414" y="378372"/>
            <a:ext cx="10767725" cy="1126708"/>
          </a:xfrm>
        </p:spPr>
        <p:txBody>
          <a:bodyPr/>
          <a:lstStyle/>
          <a:p>
            <a:r>
              <a:rPr lang="en-GB" noProof="0" dirty="0"/>
              <a:t>DID YOU KNOW MIGRANT WOMEN TEND TO BE GREAT ENTREPRENEURS ?</a:t>
            </a:r>
          </a:p>
        </p:txBody>
      </p:sp>
      <p:sp>
        <p:nvSpPr>
          <p:cNvPr id="9" name="Text Placeholder 2">
            <a:extLst>
              <a:ext uri="{FF2B5EF4-FFF2-40B4-BE49-F238E27FC236}">
                <a16:creationId xmlns:a16="http://schemas.microsoft.com/office/drawing/2014/main" id="{A7017389-0FB6-DBB7-B4FB-709371DB088D}"/>
              </a:ext>
            </a:extLst>
          </p:cNvPr>
          <p:cNvSpPr txBox="1">
            <a:spLocks/>
          </p:cNvSpPr>
          <p:nvPr/>
        </p:nvSpPr>
        <p:spPr>
          <a:xfrm>
            <a:off x="660400" y="2230859"/>
            <a:ext cx="2781172" cy="183609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840"/>
              </a:lnSpc>
              <a:spcBef>
                <a:spcPts val="200"/>
              </a:spcBef>
              <a:buClr>
                <a:srgbClr val="B6D1E1"/>
              </a:buClr>
            </a:pPr>
            <a:r>
              <a:rPr lang="en-GB" sz="3600" b="1" i="1" noProof="0" dirty="0">
                <a:solidFill>
                  <a:srgbClr val="84BFA4"/>
                </a:solidFill>
              </a:rPr>
              <a:t>Migrant women often face more obstacles than others…</a:t>
            </a:r>
            <a:endParaRPr lang="en-GB" noProof="0" dirty="0">
              <a:solidFill>
                <a:srgbClr val="84BFA4"/>
              </a:solidFill>
            </a:endParaRPr>
          </a:p>
        </p:txBody>
      </p:sp>
      <p:sp>
        <p:nvSpPr>
          <p:cNvPr id="5" name="Text Placeholder 7">
            <a:extLst>
              <a:ext uri="{FF2B5EF4-FFF2-40B4-BE49-F238E27FC236}">
                <a16:creationId xmlns:a16="http://schemas.microsoft.com/office/drawing/2014/main" id="{34DF3113-D989-6BDF-7A19-AECB4CE71FE9}"/>
              </a:ext>
            </a:extLst>
          </p:cNvPr>
          <p:cNvSpPr>
            <a:spLocks noGrp="1"/>
          </p:cNvSpPr>
          <p:nvPr>
            <p:ph type="body" sz="quarter" idx="14"/>
          </p:nvPr>
        </p:nvSpPr>
        <p:spPr>
          <a:xfrm>
            <a:off x="3657600" y="2014008"/>
            <a:ext cx="8144933" cy="3286125"/>
          </a:xfrm>
        </p:spPr>
        <p:txBody>
          <a:bodyPr/>
          <a:lstStyle/>
          <a:p>
            <a:pPr>
              <a:buNone/>
            </a:pPr>
            <a:r>
              <a:rPr lang="en-GB" noProof="0" dirty="0"/>
              <a:t>Starting over in a new country, learning a new language, finding work, and supporting their families.  Life can be challenging, and resources like time or money may be limited.</a:t>
            </a:r>
          </a:p>
          <a:p>
            <a:pPr>
              <a:buNone/>
            </a:pPr>
            <a:endParaRPr lang="en-GB" noProof="0" dirty="0"/>
          </a:p>
          <a:p>
            <a:r>
              <a:rPr lang="en-GB" noProof="0" dirty="0"/>
              <a:t>But these experiences also </a:t>
            </a:r>
            <a:r>
              <a:rPr lang="en-GB" b="1" noProof="0" dirty="0"/>
              <a:t>build strength, creativity, and resilience</a:t>
            </a:r>
            <a:r>
              <a:rPr lang="en-GB" noProof="0" dirty="0"/>
              <a:t>—the same qualities that make great entrepreneurs! </a:t>
            </a:r>
          </a:p>
          <a:p>
            <a:endParaRPr lang="en-GB" noProof="0" dirty="0"/>
          </a:p>
          <a:p>
            <a:endParaRPr lang="en-GB" noProof="0" dirty="0"/>
          </a:p>
          <a:p>
            <a:endParaRPr lang="en-GB" noProof="0" dirty="0"/>
          </a:p>
          <a:p>
            <a:endParaRPr lang="en-GB" noProof="0" dirty="0"/>
          </a:p>
          <a:p>
            <a:pPr algn="r"/>
            <a:r>
              <a:rPr lang="en-GB" sz="2400" b="1" noProof="0" dirty="0">
                <a:solidFill>
                  <a:srgbClr val="84BFA4"/>
                </a:solidFill>
              </a:rPr>
              <a:t>Let’s look at 6 reasons why…</a:t>
            </a:r>
          </a:p>
          <a:p>
            <a:endParaRPr lang="en-GB" noProof="0" dirty="0"/>
          </a:p>
          <a:p>
            <a:r>
              <a:rPr lang="en-GB" noProof="0" dirty="0"/>
              <a:t> </a:t>
            </a:r>
          </a:p>
        </p:txBody>
      </p:sp>
      <p:cxnSp>
        <p:nvCxnSpPr>
          <p:cNvPr id="6" name="Straight Connector 5">
            <a:extLst>
              <a:ext uri="{FF2B5EF4-FFF2-40B4-BE49-F238E27FC236}">
                <a16:creationId xmlns:a16="http://schemas.microsoft.com/office/drawing/2014/main" id="{D08B5315-96A7-5EFF-4C33-EC0EFDCB8388}"/>
              </a:ext>
            </a:extLst>
          </p:cNvPr>
          <p:cNvCxnSpPr>
            <a:cxnSpLocks/>
          </p:cNvCxnSpPr>
          <p:nvPr/>
        </p:nvCxnSpPr>
        <p:spPr>
          <a:xfrm flipV="1">
            <a:off x="3441572" y="1945949"/>
            <a:ext cx="0" cy="240591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fika 3" descr="Grupa kobiet z wypełnieniem pełnym">
            <a:extLst>
              <a:ext uri="{FF2B5EF4-FFF2-40B4-BE49-F238E27FC236}">
                <a16:creationId xmlns:a16="http://schemas.microsoft.com/office/drawing/2014/main" id="{4B32E45E-978A-30C0-8D88-CD91E9A7A5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7100" y="4351866"/>
            <a:ext cx="1836096" cy="1836096"/>
          </a:xfrm>
          <a:prstGeom prst="rect">
            <a:avLst/>
          </a:prstGeom>
        </p:spPr>
      </p:pic>
    </p:spTree>
    <p:extLst>
      <p:ext uri="{BB962C8B-B14F-4D97-AF65-F5344CB8AC3E}">
        <p14:creationId xmlns:p14="http://schemas.microsoft.com/office/powerpoint/2010/main" val="1241288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7267</Words>
  <Application>Microsoft Office PowerPoint</Application>
  <PresentationFormat>Widescreen</PresentationFormat>
  <Paragraphs>673</Paragraphs>
  <Slides>68</Slides>
  <Notes>0</Notes>
  <HiddenSlides>0</HiddenSlides>
  <MMClips>4</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68</vt:i4>
      </vt:variant>
    </vt:vector>
  </HeadingPairs>
  <TitlesOfParts>
    <vt:vector size="77" baseType="lpstr">
      <vt:lpstr>Aptos</vt:lpstr>
      <vt:lpstr>Arial</vt:lpstr>
      <vt:lpstr>Calibri</vt:lpstr>
      <vt:lpstr>Calibri Light</vt:lpstr>
      <vt:lpstr>Montserrat</vt:lpstr>
      <vt:lpstr>Wingdings</vt:lpstr>
      <vt:lpstr>Office Theme</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261</cp:revision>
  <cp:lastPrinted>2025-05-10T10:41:43Z</cp:lastPrinted>
  <dcterms:created xsi:type="dcterms:W3CDTF">2019-11-20T14:08:21Z</dcterms:created>
  <dcterms:modified xsi:type="dcterms:W3CDTF">2025-06-09T06:35:40Z</dcterms:modified>
</cp:coreProperties>
</file>